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Lst>
  <p:notesMasterIdLst>
    <p:notesMasterId r:id="rId37"/>
  </p:notesMasterIdLst>
  <p:sldIdLst>
    <p:sldId id="257" r:id="rId2"/>
    <p:sldId id="268" r:id="rId3"/>
    <p:sldId id="256" r:id="rId4"/>
    <p:sldId id="258" r:id="rId5"/>
    <p:sldId id="269" r:id="rId6"/>
    <p:sldId id="259" r:id="rId7"/>
    <p:sldId id="260" r:id="rId8"/>
    <p:sldId id="261" r:id="rId9"/>
    <p:sldId id="262" r:id="rId10"/>
    <p:sldId id="263" r:id="rId11"/>
    <p:sldId id="272" r:id="rId12"/>
    <p:sldId id="271" r:id="rId13"/>
    <p:sldId id="267" r:id="rId14"/>
    <p:sldId id="264" r:id="rId15"/>
    <p:sldId id="266" r:id="rId16"/>
    <p:sldId id="265" r:id="rId17"/>
    <p:sldId id="274" r:id="rId18"/>
    <p:sldId id="273" r:id="rId19"/>
    <p:sldId id="276" r:id="rId20"/>
    <p:sldId id="290" r:id="rId21"/>
    <p:sldId id="289" r:id="rId22"/>
    <p:sldId id="275" r:id="rId23"/>
    <p:sldId id="277" r:id="rId24"/>
    <p:sldId id="278" r:id="rId25"/>
    <p:sldId id="279" r:id="rId26"/>
    <p:sldId id="280" r:id="rId27"/>
    <p:sldId id="281" r:id="rId28"/>
    <p:sldId id="282" r:id="rId29"/>
    <p:sldId id="283" r:id="rId30"/>
    <p:sldId id="285" r:id="rId31"/>
    <p:sldId id="284" r:id="rId32"/>
    <p:sldId id="286" r:id="rId33"/>
    <p:sldId id="287" r:id="rId34"/>
    <p:sldId id="288" r:id="rId35"/>
    <p:sldId id="292" r:id="rId3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A8D2B9B-A648-45AB-92DA-EE08647AB6E2}" v="4" dt="2025-03-02T19:52:36.3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3" autoAdjust="0"/>
    <p:restoredTop sz="95021" autoAdjust="0"/>
  </p:normalViewPr>
  <p:slideViewPr>
    <p:cSldViewPr snapToGrid="0" showGuides="1">
      <p:cViewPr varScale="1">
        <p:scale>
          <a:sx n="120" d="100"/>
          <a:sy n="120" d="100"/>
        </p:scale>
        <p:origin x="234" y="102"/>
      </p:cViewPr>
      <p:guideLst/>
    </p:cSldViewPr>
  </p:slideViewPr>
  <p:notesTextViewPr>
    <p:cViewPr>
      <p:scale>
        <a:sx n="1" d="1"/>
        <a:sy n="1" d="1"/>
      </p:scale>
      <p:origin x="0" y="0"/>
    </p:cViewPr>
  </p:notesText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lt, C Taylor (Taylor) CIV USARMY CENWO (USA)" userId="S::calvin.t.bolt@usace.army.mil::890bb530-8de6-4704-a9d0-a9a263467b50" providerId="AD" clId="Web-{DA8D2B9B-A648-45AB-92DA-EE08647AB6E2}"/>
    <pc:docChg chg="modSld">
      <pc:chgData name="Bolt, C Taylor (Taylor) CIV USARMY CENWO (USA)" userId="S::calvin.t.bolt@usace.army.mil::890bb530-8de6-4704-a9d0-a9a263467b50" providerId="AD" clId="Web-{DA8D2B9B-A648-45AB-92DA-EE08647AB6E2}" dt="2025-03-02T19:52:36.020" v="184" actId="20577"/>
      <pc:docMkLst>
        <pc:docMk/>
      </pc:docMkLst>
      <pc:sldChg chg="modNotes">
        <pc:chgData name="Bolt, C Taylor (Taylor) CIV USARMY CENWO (USA)" userId="S::calvin.t.bolt@usace.army.mil::890bb530-8de6-4704-a9d0-a9a263467b50" providerId="AD" clId="Web-{DA8D2B9B-A648-45AB-92DA-EE08647AB6E2}" dt="2025-03-02T19:52:13.019" v="182"/>
        <pc:sldMkLst>
          <pc:docMk/>
          <pc:sldMk cId="924644938" sldId="256"/>
        </pc:sldMkLst>
      </pc:sldChg>
      <pc:sldChg chg="modSp">
        <pc:chgData name="Bolt, C Taylor (Taylor) CIV USARMY CENWO (USA)" userId="S::calvin.t.bolt@usace.army.mil::890bb530-8de6-4704-a9d0-a9a263467b50" providerId="AD" clId="Web-{DA8D2B9B-A648-45AB-92DA-EE08647AB6E2}" dt="2025-03-02T19:52:36.020" v="184" actId="20577"/>
        <pc:sldMkLst>
          <pc:docMk/>
          <pc:sldMk cId="188629568" sldId="260"/>
        </pc:sldMkLst>
        <pc:spChg chg="mod">
          <ac:chgData name="Bolt, C Taylor (Taylor) CIV USARMY CENWO (USA)" userId="S::calvin.t.bolt@usace.army.mil::890bb530-8de6-4704-a9d0-a9a263467b50" providerId="AD" clId="Web-{DA8D2B9B-A648-45AB-92DA-EE08647AB6E2}" dt="2025-03-02T19:52:36.020" v="184" actId="20577"/>
          <ac:spMkLst>
            <pc:docMk/>
            <pc:sldMk cId="188629568" sldId="260"/>
            <ac:spMk id="2" creationId="{DC195043-F897-190A-3D6B-C793AC8B976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E44F2646-9CA4-45B4-8623-C6BC5F7008D0}" type="datetimeFigureOut">
              <a:rPr lang="en-US" smtClean="0"/>
              <a:t>3/2/2025</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A3F21AEE-5337-4E31-B62A-617F0AB0377F}" type="slidenum">
              <a:rPr lang="en-US" smtClean="0"/>
              <a:t>‹#›</a:t>
            </a:fld>
            <a:endParaRPr lang="en-US"/>
          </a:p>
        </p:txBody>
      </p:sp>
    </p:spTree>
    <p:extLst>
      <p:ext uri="{BB962C8B-B14F-4D97-AF65-F5344CB8AC3E}">
        <p14:creationId xmlns:p14="http://schemas.microsoft.com/office/powerpoint/2010/main" val="3892086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a:ea typeface="Calibri"/>
                <a:cs typeface="Calibri"/>
              </a:rPr>
              <a:t>Nonstructural measures were required previous to 2021, but since the implementation of the Comprehensive Benefits, there have been significantly more studies doing a more comprehensive look at NS measures. </a:t>
            </a:r>
          </a:p>
        </p:txBody>
      </p:sp>
      <p:sp>
        <p:nvSpPr>
          <p:cNvPr id="4" name="Slide Number Placeholder 3"/>
          <p:cNvSpPr>
            <a:spLocks noGrp="1"/>
          </p:cNvSpPr>
          <p:nvPr>
            <p:ph type="sldNum" sz="quarter" idx="5"/>
          </p:nvPr>
        </p:nvSpPr>
        <p:spPr/>
        <p:txBody>
          <a:bodyPr/>
          <a:lstStyle/>
          <a:p>
            <a:fld id="{A3F21AEE-5337-4E31-B62A-617F0AB0377F}" type="slidenum">
              <a:rPr lang="en-US" smtClean="0"/>
              <a:t>3</a:t>
            </a:fld>
            <a:endParaRPr lang="en-US"/>
          </a:p>
        </p:txBody>
      </p:sp>
    </p:spTree>
    <p:extLst>
      <p:ext uri="{BB962C8B-B14F-4D97-AF65-F5344CB8AC3E}">
        <p14:creationId xmlns:p14="http://schemas.microsoft.com/office/powerpoint/2010/main" val="219898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F21AEE-5337-4E31-B62A-617F0AB0377F}" type="slidenum">
              <a:rPr lang="en-US" smtClean="0"/>
              <a:t>8</a:t>
            </a:fld>
            <a:endParaRPr lang="en-US"/>
          </a:p>
        </p:txBody>
      </p:sp>
    </p:spTree>
    <p:extLst>
      <p:ext uri="{BB962C8B-B14F-4D97-AF65-F5344CB8AC3E}">
        <p14:creationId xmlns:p14="http://schemas.microsoft.com/office/powerpoint/2010/main" val="2329849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US" dirty="0"/>
          </a:p>
        </p:txBody>
      </p:sp>
      <p:sp>
        <p:nvSpPr>
          <p:cNvPr id="4" name="Slide Number Placeholder 3"/>
          <p:cNvSpPr>
            <a:spLocks noGrp="1"/>
          </p:cNvSpPr>
          <p:nvPr>
            <p:ph type="sldNum" sz="quarter" idx="5"/>
          </p:nvPr>
        </p:nvSpPr>
        <p:spPr/>
        <p:txBody>
          <a:bodyPr/>
          <a:lstStyle/>
          <a:p>
            <a:fld id="{A3F21AEE-5337-4E31-B62A-617F0AB0377F}" type="slidenum">
              <a:rPr lang="en-US" smtClean="0"/>
              <a:t>9</a:t>
            </a:fld>
            <a:endParaRPr lang="en-US"/>
          </a:p>
        </p:txBody>
      </p:sp>
    </p:spTree>
    <p:extLst>
      <p:ext uri="{BB962C8B-B14F-4D97-AF65-F5344CB8AC3E}">
        <p14:creationId xmlns:p14="http://schemas.microsoft.com/office/powerpoint/2010/main" val="159031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r>
              <a:rPr lang="en-US" dirty="0">
                <a:solidFill>
                  <a:schemeClr val="tx1"/>
                </a:solidFill>
              </a:rPr>
              <a:t>Flood </a:t>
            </a:r>
            <a:r>
              <a:rPr lang="en-US" dirty="0" err="1">
                <a:solidFill>
                  <a:schemeClr val="tx1"/>
                </a:solidFill>
              </a:rPr>
              <a:t>Riak</a:t>
            </a:r>
            <a:r>
              <a:rPr lang="en-US" dirty="0">
                <a:solidFill>
                  <a:schemeClr val="tx1"/>
                </a:solidFill>
              </a:rPr>
              <a:t> Management Matrix</a:t>
            </a:r>
          </a:p>
          <a:p>
            <a:pPr marL="257175" indent="-257175">
              <a:buFont typeface="Wingdings" panose="05000000000000000000" pitchFamily="2" charset="2"/>
              <a:buChar char="§"/>
            </a:pPr>
            <a:r>
              <a:rPr lang="en-US" dirty="0">
                <a:solidFill>
                  <a:schemeClr val="tx1"/>
                </a:solidFill>
              </a:rPr>
              <a:t>Quick screening tool, available on National Nonstructural Committee website</a:t>
            </a:r>
          </a:p>
          <a:p>
            <a:pPr marL="257175" indent="-257175">
              <a:buFont typeface="Wingdings" panose="05000000000000000000" pitchFamily="2" charset="2"/>
              <a:buChar char="§"/>
            </a:pPr>
            <a:r>
              <a:rPr lang="en-US" dirty="0">
                <a:solidFill>
                  <a:schemeClr val="tx1"/>
                </a:solidFill>
              </a:rPr>
              <a:t>PDTs can use to identify site-appropriate nonstructural measures for individual structures</a:t>
            </a:r>
          </a:p>
          <a:p>
            <a:endParaRPr lang="en-US" dirty="0"/>
          </a:p>
        </p:txBody>
      </p:sp>
      <p:sp>
        <p:nvSpPr>
          <p:cNvPr id="4" name="Slide Number Placeholder 3"/>
          <p:cNvSpPr>
            <a:spLocks noGrp="1"/>
          </p:cNvSpPr>
          <p:nvPr>
            <p:ph type="sldNum" sz="quarter" idx="5"/>
          </p:nvPr>
        </p:nvSpPr>
        <p:spPr/>
        <p:txBody>
          <a:bodyPr/>
          <a:lstStyle/>
          <a:p>
            <a:fld id="{A3F21AEE-5337-4E31-B62A-617F0AB0377F}" type="slidenum">
              <a:rPr lang="en-US" smtClean="0"/>
              <a:t>12</a:t>
            </a:fld>
            <a:endParaRPr lang="en-US"/>
          </a:p>
        </p:txBody>
      </p:sp>
    </p:spTree>
    <p:extLst>
      <p:ext uri="{BB962C8B-B14F-4D97-AF65-F5344CB8AC3E}">
        <p14:creationId xmlns:p14="http://schemas.microsoft.com/office/powerpoint/2010/main" val="23762379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Wet flood proofing: Ag Buildings, garages, parking garages, warehouses/storage. </a:t>
            </a:r>
          </a:p>
        </p:txBody>
      </p:sp>
      <p:sp>
        <p:nvSpPr>
          <p:cNvPr id="4" name="Slide Number Placeholder 3"/>
          <p:cNvSpPr>
            <a:spLocks noGrp="1"/>
          </p:cNvSpPr>
          <p:nvPr>
            <p:ph type="sldNum" sz="quarter" idx="5"/>
          </p:nvPr>
        </p:nvSpPr>
        <p:spPr/>
        <p:txBody>
          <a:bodyPr/>
          <a:lstStyle/>
          <a:p>
            <a:fld id="{A3F21AEE-5337-4E31-B62A-617F0AB0377F}" type="slidenum">
              <a:rPr lang="en-US" smtClean="0"/>
              <a:t>15</a:t>
            </a:fld>
            <a:endParaRPr lang="en-US"/>
          </a:p>
        </p:txBody>
      </p:sp>
    </p:spTree>
    <p:extLst>
      <p:ext uri="{BB962C8B-B14F-4D97-AF65-F5344CB8AC3E}">
        <p14:creationId xmlns:p14="http://schemas.microsoft.com/office/powerpoint/2010/main" val="26899500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F21AEE-5337-4E31-B62A-617F0AB0377F}" type="slidenum">
              <a:rPr lang="en-US" smtClean="0"/>
              <a:t>16</a:t>
            </a:fld>
            <a:endParaRPr lang="en-US"/>
          </a:p>
        </p:txBody>
      </p:sp>
    </p:spTree>
    <p:extLst>
      <p:ext uri="{BB962C8B-B14F-4D97-AF65-F5344CB8AC3E}">
        <p14:creationId xmlns:p14="http://schemas.microsoft.com/office/powerpoint/2010/main" val="3271594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0226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16551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2775981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927311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Tree>
    <p:extLst>
      <p:ext uri="{BB962C8B-B14F-4D97-AF65-F5344CB8AC3E}">
        <p14:creationId xmlns:p14="http://schemas.microsoft.com/office/powerpoint/2010/main" val="225664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759725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392775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1446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9" name="Rounded Rectangle 8"/>
          <p:cNvSpPr/>
          <p:nvPr/>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Tree>
    <p:extLst>
      <p:ext uri="{BB962C8B-B14F-4D97-AF65-F5344CB8AC3E}">
        <p14:creationId xmlns:p14="http://schemas.microsoft.com/office/powerpoint/2010/main" val="1757340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206101087"/>
      </p:ext>
    </p:extLst>
  </p:cSld>
  <p:clrMapOvr>
    <a:masterClrMapping/>
  </p:clrMapOvr>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1961876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69651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3249369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3040473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9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DB8E754C-5800-414F-AE12-EF06C159BB58}"/>
              </a:ext>
            </a:extLst>
          </p:cNvPr>
          <p:cNvGrpSpPr/>
          <p:nvPr userDrawn="1"/>
        </p:nvGrpSpPr>
        <p:grpSpPr>
          <a:xfrm>
            <a:off x="204694" y="5610111"/>
            <a:ext cx="4034607" cy="999831"/>
            <a:chOff x="89718" y="5716727"/>
            <a:chExt cx="4034607" cy="999831"/>
          </a:xfrm>
        </p:grpSpPr>
        <p:pic>
          <p:nvPicPr>
            <p:cNvPr id="10" name="Picture 9">
              <a:extLst>
                <a:ext uri="{FF2B5EF4-FFF2-40B4-BE49-F238E27FC236}">
                  <a16:creationId xmlns:a16="http://schemas.microsoft.com/office/drawing/2014/main" id="{14A4723C-3FBE-4239-9FA5-A15C1DA6DC9A}"/>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619A7ACF-8D0D-44D4-88F1-2538019FD09F}"/>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2D421125-1A9B-4849-9172-2E53B3F446F4}"/>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36A18BFE-3470-4826-8204-DFC5C70B689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182493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1" name="Group 10">
            <a:extLst>
              <a:ext uri="{FF2B5EF4-FFF2-40B4-BE49-F238E27FC236}">
                <a16:creationId xmlns:a16="http://schemas.microsoft.com/office/drawing/2014/main" id="{DDE2FFF2-1A01-421F-9478-FB648AFF0100}"/>
              </a:ext>
            </a:extLst>
          </p:cNvPr>
          <p:cNvGrpSpPr/>
          <p:nvPr userDrawn="1"/>
        </p:nvGrpSpPr>
        <p:grpSpPr>
          <a:xfrm>
            <a:off x="159346" y="5612753"/>
            <a:ext cx="4034607" cy="999831"/>
            <a:chOff x="89718" y="5716727"/>
            <a:chExt cx="4034607" cy="999831"/>
          </a:xfrm>
        </p:grpSpPr>
        <p:pic>
          <p:nvPicPr>
            <p:cNvPr id="12" name="Picture 11">
              <a:extLst>
                <a:ext uri="{FF2B5EF4-FFF2-40B4-BE49-F238E27FC236}">
                  <a16:creationId xmlns:a16="http://schemas.microsoft.com/office/drawing/2014/main" id="{22AFD86A-E2DC-47DE-85F7-E5691E26B04F}"/>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3" name="Group 4">
              <a:extLst>
                <a:ext uri="{FF2B5EF4-FFF2-40B4-BE49-F238E27FC236}">
                  <a16:creationId xmlns:a16="http://schemas.microsoft.com/office/drawing/2014/main" id="{DD17B63E-FA5D-4B2E-B12A-A71D11F88340}"/>
                </a:ext>
              </a:extLst>
            </p:cNvPr>
            <p:cNvGrpSpPr>
              <a:grpSpLocks noChangeAspect="1"/>
            </p:cNvGrpSpPr>
            <p:nvPr userDrawn="1"/>
          </p:nvGrpSpPr>
          <p:grpSpPr bwMode="auto">
            <a:xfrm>
              <a:off x="3186113" y="5816600"/>
              <a:ext cx="938212" cy="503238"/>
              <a:chOff x="2007" y="3664"/>
              <a:chExt cx="591" cy="317"/>
            </a:xfrm>
          </p:grpSpPr>
          <p:sp>
            <p:nvSpPr>
              <p:cNvPr id="16" name="AutoShape 3">
                <a:extLst>
                  <a:ext uri="{FF2B5EF4-FFF2-40B4-BE49-F238E27FC236}">
                    <a16:creationId xmlns:a16="http://schemas.microsoft.com/office/drawing/2014/main" id="{62959818-71FA-4613-A7E7-75A1464D786A}"/>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217821A9-591C-4F9F-A5E9-9A1B2ABD460C}"/>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1480589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0" name="Group 9">
            <a:extLst>
              <a:ext uri="{FF2B5EF4-FFF2-40B4-BE49-F238E27FC236}">
                <a16:creationId xmlns:a16="http://schemas.microsoft.com/office/drawing/2014/main" id="{1783F52A-D936-464D-BDFE-941C23A49E27}"/>
              </a:ext>
            </a:extLst>
          </p:cNvPr>
          <p:cNvGrpSpPr/>
          <p:nvPr userDrawn="1"/>
        </p:nvGrpSpPr>
        <p:grpSpPr>
          <a:xfrm>
            <a:off x="153329" y="5616720"/>
            <a:ext cx="4034607" cy="999831"/>
            <a:chOff x="89718" y="5716727"/>
            <a:chExt cx="4034607" cy="999831"/>
          </a:xfrm>
        </p:grpSpPr>
        <p:pic>
          <p:nvPicPr>
            <p:cNvPr id="11" name="Picture 10">
              <a:extLst>
                <a:ext uri="{FF2B5EF4-FFF2-40B4-BE49-F238E27FC236}">
                  <a16:creationId xmlns:a16="http://schemas.microsoft.com/office/drawing/2014/main" id="{3792A6DE-7AED-4E41-A532-A95A1D8257E7}"/>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9C0098A6-F04A-4FCB-9D0E-DD5A6CAA6329}"/>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832FDD68-1DC7-4CD9-BBA2-42418B105528}"/>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5" name="Picture 5">
                <a:extLst>
                  <a:ext uri="{FF2B5EF4-FFF2-40B4-BE49-F238E27FC236}">
                    <a16:creationId xmlns:a16="http://schemas.microsoft.com/office/drawing/2014/main" id="{679D2042-3D80-4066-9D17-E0E468C6EE3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27816979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p:nvSpPr>
        <p:spPr>
          <a:xfrm>
            <a:off x="266700" y="5217495"/>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2" name="Group 11">
            <a:extLst>
              <a:ext uri="{FF2B5EF4-FFF2-40B4-BE49-F238E27FC236}">
                <a16:creationId xmlns:a16="http://schemas.microsoft.com/office/drawing/2014/main" id="{30D23538-A0F8-4F67-A417-6C85C99DB0B9}"/>
              </a:ext>
            </a:extLst>
          </p:cNvPr>
          <p:cNvGrpSpPr/>
          <p:nvPr userDrawn="1"/>
        </p:nvGrpSpPr>
        <p:grpSpPr>
          <a:xfrm>
            <a:off x="89718" y="5716727"/>
            <a:ext cx="4034607" cy="999831"/>
            <a:chOff x="89718" y="5716727"/>
            <a:chExt cx="4034607" cy="999831"/>
          </a:xfrm>
        </p:grpSpPr>
        <p:pic>
          <p:nvPicPr>
            <p:cNvPr id="5" name="Picture 4"/>
            <p:cNvPicPr>
              <a:picLocks noChangeAspect="1"/>
            </p:cNvPicPr>
            <p:nvPr/>
          </p:nvPicPr>
          <p:blipFill>
            <a:blip r:embed="rId3"/>
            <a:stretch>
              <a:fillRect/>
            </a:stretch>
          </p:blipFill>
          <p:spPr>
            <a:xfrm>
              <a:off x="89718" y="5716727"/>
              <a:ext cx="3011685" cy="999831"/>
            </a:xfrm>
            <a:prstGeom prst="rect">
              <a:avLst/>
            </a:prstGeom>
          </p:spPr>
        </p:pic>
        <p:grpSp>
          <p:nvGrpSpPr>
            <p:cNvPr id="8" name="Group 4">
              <a:extLst>
                <a:ext uri="{FF2B5EF4-FFF2-40B4-BE49-F238E27FC236}">
                  <a16:creationId xmlns:a16="http://schemas.microsoft.com/office/drawing/2014/main" id="{145ABDAF-EC52-4335-AB3D-59593F788F6E}"/>
                </a:ext>
              </a:extLst>
            </p:cNvPr>
            <p:cNvGrpSpPr>
              <a:grpSpLocks noChangeAspect="1"/>
            </p:cNvGrpSpPr>
            <p:nvPr userDrawn="1"/>
          </p:nvGrpSpPr>
          <p:grpSpPr bwMode="auto">
            <a:xfrm>
              <a:off x="3186113" y="5816600"/>
              <a:ext cx="938212" cy="503238"/>
              <a:chOff x="2007" y="3664"/>
              <a:chExt cx="591" cy="317"/>
            </a:xfrm>
          </p:grpSpPr>
          <p:sp>
            <p:nvSpPr>
              <p:cNvPr id="9" name="AutoShape 3">
                <a:extLst>
                  <a:ext uri="{FF2B5EF4-FFF2-40B4-BE49-F238E27FC236}">
                    <a16:creationId xmlns:a16="http://schemas.microsoft.com/office/drawing/2014/main" id="{3C8E1FCF-3D8C-4CD6-8408-9A0D598EFDC6}"/>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001F6A1B-2DC3-47CC-9F32-02F00BEF062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5485999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dirty="0"/>
          </a:p>
        </p:txBody>
      </p:sp>
      <p:sp>
        <p:nvSpPr>
          <p:cNvPr id="6" name="Date Placeholder 5"/>
          <p:cNvSpPr>
            <a:spLocks noGrp="1"/>
          </p:cNvSpPr>
          <p:nvPr>
            <p:ph type="dt" sz="half" idx="11"/>
          </p:nvPr>
        </p:nvSpPr>
        <p:spPr/>
        <p:txBody>
          <a:bodyPr/>
          <a:lstStyle/>
          <a:p>
            <a:fld id="{0D5B6B94-6F19-4E2B-82A4-E3780F0317F0}" type="datetimeFigureOut">
              <a:rPr lang="en-US" smtClean="0"/>
              <a:pPr/>
              <a:t>3/2/2025</a:t>
            </a:fld>
            <a:endParaRPr lang="en-US" dirty="0"/>
          </a:p>
        </p:txBody>
      </p:sp>
      <p:pic>
        <p:nvPicPr>
          <p:cNvPr id="8" name="Picture 7">
            <a:extLst>
              <a:ext uri="{FF2B5EF4-FFF2-40B4-BE49-F238E27FC236}">
                <a16:creationId xmlns:a16="http://schemas.microsoft.com/office/drawing/2014/main" id="{84024296-3191-4E13-AC1C-080341B394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9230" y="298609"/>
            <a:ext cx="937577" cy="502920"/>
          </a:xfrm>
          <a:prstGeom prst="rect">
            <a:avLst/>
          </a:prstGeom>
        </p:spPr>
      </p:pic>
    </p:spTree>
    <p:extLst>
      <p:ext uri="{BB962C8B-B14F-4D97-AF65-F5344CB8AC3E}">
        <p14:creationId xmlns:p14="http://schemas.microsoft.com/office/powerpoint/2010/main" val="3293079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17883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27832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9458141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15259528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63625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28583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72561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 Id="rId30" Type="http://schemas.openxmlformats.org/officeDocument/2006/relationships/image" Target="../media/image3.w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8"/>
          <a:srcRect/>
          <a:stretch>
            <a:fillRect/>
          </a:stretch>
        </p:blipFill>
        <p:spPr bwMode="auto">
          <a:xfrm>
            <a:off x="6079067" y="3416309"/>
            <a:ext cx="25400" cy="3175"/>
          </a:xfrm>
          <a:prstGeom prst="rect">
            <a:avLst/>
          </a:prstGeom>
          <a:noFill/>
          <a:ln w="9525">
            <a:noFill/>
            <a:miter lim="800000"/>
            <a:headEnd/>
            <a:tailEnd/>
          </a:ln>
        </p:spPr>
      </p:pic>
      <p:sp>
        <p:nvSpPr>
          <p:cNvPr id="12"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3" name="Picture 2"/>
          <p:cNvPicPr>
            <a:picLocks noChangeAspect="1"/>
          </p:cNvPicPr>
          <p:nvPr/>
        </p:nvPicPr>
        <p:blipFill>
          <a:blip r:embed="rId29" cstate="screen">
            <a:extLst>
              <a:ext uri="{28A0092B-C50C-407E-A947-70E740481C1C}">
                <a14:useLocalDpi xmlns:a14="http://schemas.microsoft.com/office/drawing/2010/main"/>
              </a:ext>
            </a:extLst>
          </a:blip>
          <a:stretch>
            <a:fillRect/>
          </a:stretch>
        </p:blipFill>
        <p:spPr>
          <a:xfrm>
            <a:off x="146975" y="284474"/>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3/2/2025</a:t>
            </a:fld>
            <a:endParaRPr lang="en-US" dirty="0"/>
          </a:p>
        </p:txBody>
      </p:sp>
      <p:pic>
        <p:nvPicPr>
          <p:cNvPr id="4" name="Picture 3">
            <a:extLst>
              <a:ext uri="{FF2B5EF4-FFF2-40B4-BE49-F238E27FC236}">
                <a16:creationId xmlns:a16="http://schemas.microsoft.com/office/drawing/2014/main" id="{C0089AF4-456C-4AD9-A715-1E4154EA5258}"/>
              </a:ext>
            </a:extLst>
          </p:cNvPr>
          <p:cNvPicPr>
            <a:picLocks noChangeAspect="1"/>
          </p:cNvPicPr>
          <p:nvPr userDrawn="1"/>
        </p:nvPicPr>
        <p:blipFill>
          <a:blip r:embed="rId30">
            <a:extLst>
              <a:ext uri="{28A0092B-C50C-407E-A947-70E740481C1C}">
                <a14:useLocalDpi xmlns:a14="http://schemas.microsoft.com/office/drawing/2010/main" val="0"/>
              </a:ext>
            </a:extLst>
          </a:blip>
          <a:stretch>
            <a:fillRect/>
          </a:stretch>
        </p:blipFill>
        <p:spPr>
          <a:xfrm>
            <a:off x="11096962" y="291970"/>
            <a:ext cx="937577" cy="502920"/>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680" r:id="rId1"/>
    <p:sldLayoutId id="2147483726" r:id="rId2"/>
    <p:sldLayoutId id="2147483681" r:id="rId3"/>
    <p:sldLayoutId id="2147483682" r:id="rId4"/>
    <p:sldLayoutId id="2147483707" r:id="rId5"/>
    <p:sldLayoutId id="2147483708" r:id="rId6"/>
    <p:sldLayoutId id="2147483687" r:id="rId7"/>
    <p:sldLayoutId id="2147483688" r:id="rId8"/>
    <p:sldLayoutId id="2147483689" r:id="rId9"/>
    <p:sldLayoutId id="2147483690" r:id="rId10"/>
    <p:sldLayoutId id="2147483691" r:id="rId11"/>
    <p:sldLayoutId id="2147483697" r:id="rId12"/>
    <p:sldLayoutId id="2147483698" r:id="rId13"/>
    <p:sldLayoutId id="2147483709" r:id="rId14"/>
    <p:sldLayoutId id="2147483699" r:id="rId15"/>
    <p:sldLayoutId id="2147483701" r:id="rId16"/>
    <p:sldLayoutId id="2147483710" r:id="rId17"/>
    <p:sldLayoutId id="2147483702" r:id="rId18"/>
    <p:sldLayoutId id="2147483703" r:id="rId19"/>
    <p:sldLayoutId id="2147483704" r:id="rId20"/>
    <p:sldLayoutId id="2147483705" r:id="rId21"/>
    <p:sldLayoutId id="2147483711" r:id="rId22"/>
    <p:sldLayoutId id="2147483712" r:id="rId23"/>
    <p:sldLayoutId id="2147483713" r:id="rId24"/>
    <p:sldLayoutId id="2147483714" r:id="rId25"/>
    <p:sldLayoutId id="2147483727" r:id="rId26"/>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Prospect209_Material/FDA2_NonStruc_Workbook_Muncie.xlsx"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D1F3248-0438-4FEA-91BA-02DA5A8D51CF}"/>
              </a:ext>
            </a:extLst>
          </p:cNvPr>
          <p:cNvSpPr>
            <a:spLocks noGrp="1"/>
          </p:cNvSpPr>
          <p:nvPr>
            <p:ph type="title"/>
          </p:nvPr>
        </p:nvSpPr>
        <p:spPr/>
        <p:txBody>
          <a:bodyPr/>
          <a:lstStyle/>
          <a:p>
            <a:r>
              <a:rPr lang="en-US" sz="3600" dirty="0"/>
              <a:t>Nonstructural Economics In FDA 2.0</a:t>
            </a:r>
          </a:p>
        </p:txBody>
      </p:sp>
      <p:pic>
        <p:nvPicPr>
          <p:cNvPr id="9" name="Picture Placeholder 8">
            <a:extLst>
              <a:ext uri="{FF2B5EF4-FFF2-40B4-BE49-F238E27FC236}">
                <a16:creationId xmlns:a16="http://schemas.microsoft.com/office/drawing/2014/main" id="{8346C813-54FA-28B4-1D39-0E354F74D33E}"/>
              </a:ext>
            </a:extLst>
          </p:cNvPr>
          <p:cNvPicPr>
            <a:picLocks noGrp="1" noChangeAspect="1"/>
          </p:cNvPicPr>
          <p:nvPr>
            <p:ph type="pic" sz="quarter" idx="13"/>
          </p:nvPr>
        </p:nvPicPr>
        <p:blipFill>
          <a:blip r:embed="rId2"/>
          <a:srcRect t="23388" b="23388"/>
          <a:stretch>
            <a:fillRect/>
          </a:stretch>
        </p:blipFill>
        <p:spPr>
          <a:prstGeom prst="rect">
            <a:avLst/>
          </a:prstGeom>
        </p:spPr>
      </p:pic>
      <p:pic>
        <p:nvPicPr>
          <p:cNvPr id="1026" name="Picture 2" descr="Flex Seal Flood Protection Removable Liquid Rubber, Yellow, 10 oz. Can">
            <a:extLst>
              <a:ext uri="{FF2B5EF4-FFF2-40B4-BE49-F238E27FC236}">
                <a16:creationId xmlns:a16="http://schemas.microsoft.com/office/drawing/2014/main" id="{C535CBE8-F3F9-FDC9-6984-CCE4CA445B0A}"/>
              </a:ext>
            </a:extLst>
          </p:cNvPr>
          <p:cNvPicPr>
            <a:picLocks noGrp="1" noChangeAspect="1" noChangeArrowheads="1"/>
          </p:cNvPicPr>
          <p:nvPr>
            <p:ph type="pic" sz="quarter" idx="14"/>
          </p:nvPr>
        </p:nvPicPr>
        <p:blipFill>
          <a:blip r:embed="rId3">
            <a:extLst>
              <a:ext uri="{28A0092B-C50C-407E-A947-70E740481C1C}">
                <a14:useLocalDpi xmlns:a14="http://schemas.microsoft.com/office/drawing/2010/main" val="0"/>
              </a:ext>
            </a:extLst>
          </a:blip>
          <a:srcRect t="9867" b="9867"/>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a:extLst>
              <a:ext uri="{FF2B5EF4-FFF2-40B4-BE49-F238E27FC236}">
                <a16:creationId xmlns:a16="http://schemas.microsoft.com/office/drawing/2014/main" id="{8687331B-FCE0-F14F-0F25-7581575FA1EE}"/>
              </a:ext>
            </a:extLst>
          </p:cNvPr>
          <p:cNvSpPr>
            <a:spLocks noGrp="1"/>
          </p:cNvSpPr>
          <p:nvPr>
            <p:ph type="body" sz="quarter" idx="15"/>
          </p:nvPr>
        </p:nvSpPr>
        <p:spPr/>
        <p:txBody>
          <a:bodyPr/>
          <a:lstStyle/>
          <a:p>
            <a:endParaRPr lang="en-US" cap="none" dirty="0"/>
          </a:p>
          <a:p>
            <a:endParaRPr lang="en-US" dirty="0"/>
          </a:p>
          <a:p>
            <a:endParaRPr lang="en-US" cap="none" dirty="0"/>
          </a:p>
          <a:p>
            <a:endParaRPr lang="en-US" dirty="0"/>
          </a:p>
          <a:p>
            <a:endParaRPr lang="en-US" cap="none" dirty="0"/>
          </a:p>
          <a:p>
            <a:r>
              <a:rPr lang="en-US" cap="none" dirty="0"/>
              <a:t>Taylor Bolt</a:t>
            </a:r>
          </a:p>
          <a:p>
            <a:r>
              <a:rPr lang="en-US" dirty="0"/>
              <a:t>Economist</a:t>
            </a:r>
          </a:p>
          <a:p>
            <a:r>
              <a:rPr lang="en-US" cap="none" dirty="0"/>
              <a:t>Omaha District</a:t>
            </a:r>
            <a:br>
              <a:rPr lang="en-US" cap="none" dirty="0"/>
            </a:br>
            <a:br>
              <a:rPr lang="en-US" cap="none" dirty="0"/>
            </a:br>
            <a:r>
              <a:rPr lang="en-US" cap="none" dirty="0"/>
              <a:t>05 March 2025</a:t>
            </a:r>
            <a:endParaRPr lang="en-US" dirty="0"/>
          </a:p>
        </p:txBody>
      </p:sp>
    </p:spTree>
    <p:extLst>
      <p:ext uri="{BB962C8B-B14F-4D97-AF65-F5344CB8AC3E}">
        <p14:creationId xmlns:p14="http://schemas.microsoft.com/office/powerpoint/2010/main" val="14959600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AB67EA5-DB7E-7F51-F961-50FA4C4211BB}"/>
              </a:ext>
            </a:extLst>
          </p:cNvPr>
          <p:cNvSpPr>
            <a:spLocks noGrp="1"/>
          </p:cNvSpPr>
          <p:nvPr>
            <p:ph type="body" sz="quarter" idx="13"/>
          </p:nvPr>
        </p:nvSpPr>
        <p:spPr/>
        <p:txBody>
          <a:bodyPr/>
          <a:lstStyle/>
          <a:p>
            <a:pPr algn="ctr"/>
            <a:r>
              <a:rPr lang="en-US" sz="2400" b="1" dirty="0"/>
              <a:t>Dry Floodproofing</a:t>
            </a:r>
          </a:p>
        </p:txBody>
      </p:sp>
      <p:sp>
        <p:nvSpPr>
          <p:cNvPr id="3" name="Title 2">
            <a:extLst>
              <a:ext uri="{FF2B5EF4-FFF2-40B4-BE49-F238E27FC236}">
                <a16:creationId xmlns:a16="http://schemas.microsoft.com/office/drawing/2014/main" id="{B7CF845F-5CA7-3C66-8E98-458ECEAC142C}"/>
              </a:ext>
            </a:extLst>
          </p:cNvPr>
          <p:cNvSpPr>
            <a:spLocks noGrp="1"/>
          </p:cNvSpPr>
          <p:nvPr>
            <p:ph type="title"/>
          </p:nvPr>
        </p:nvSpPr>
        <p:spPr/>
        <p:txBody>
          <a:bodyPr/>
          <a:lstStyle/>
          <a:p>
            <a:r>
              <a:rPr lang="en-US" dirty="0"/>
              <a:t>Commercial Floodproofing Methods</a:t>
            </a:r>
          </a:p>
        </p:txBody>
      </p:sp>
      <p:sp>
        <p:nvSpPr>
          <p:cNvPr id="6" name="Text Placeholder 5">
            <a:extLst>
              <a:ext uri="{FF2B5EF4-FFF2-40B4-BE49-F238E27FC236}">
                <a16:creationId xmlns:a16="http://schemas.microsoft.com/office/drawing/2014/main" id="{BA855CAC-2F47-474B-E498-E112BCC915AB}"/>
              </a:ext>
            </a:extLst>
          </p:cNvPr>
          <p:cNvSpPr>
            <a:spLocks noGrp="1"/>
          </p:cNvSpPr>
          <p:nvPr>
            <p:ph type="body" sz="quarter" idx="20"/>
          </p:nvPr>
        </p:nvSpPr>
        <p:spPr/>
        <p:txBody>
          <a:bodyPr/>
          <a:lstStyle/>
          <a:p>
            <a:pPr algn="ctr"/>
            <a:r>
              <a:rPr lang="en-US" sz="2400" b="1" dirty="0"/>
              <a:t>Wet Floodproofing</a:t>
            </a:r>
          </a:p>
        </p:txBody>
      </p:sp>
      <p:pic>
        <p:nvPicPr>
          <p:cNvPr id="13" name="Content Placeholder 12">
            <a:extLst>
              <a:ext uri="{FF2B5EF4-FFF2-40B4-BE49-F238E27FC236}">
                <a16:creationId xmlns:a16="http://schemas.microsoft.com/office/drawing/2014/main" id="{654D9458-1C4C-1CC0-D11C-F960C9D25920}"/>
              </a:ext>
            </a:extLst>
          </p:cNvPr>
          <p:cNvPicPr>
            <a:picLocks noGrp="1" noChangeAspect="1"/>
          </p:cNvPicPr>
          <p:nvPr>
            <p:ph sz="quarter" idx="19"/>
          </p:nvPr>
        </p:nvPicPr>
        <p:blipFill>
          <a:blip r:embed="rId2"/>
          <a:stretch>
            <a:fillRect/>
          </a:stretch>
        </p:blipFill>
        <p:spPr>
          <a:xfrm>
            <a:off x="5986272" y="1995559"/>
            <a:ext cx="6084143" cy="2454889"/>
          </a:xfrm>
          <a:prstGeom prst="rect">
            <a:avLst/>
          </a:prstGeom>
        </p:spPr>
      </p:pic>
      <p:pic>
        <p:nvPicPr>
          <p:cNvPr id="17" name="Content Placeholder 16">
            <a:extLst>
              <a:ext uri="{FF2B5EF4-FFF2-40B4-BE49-F238E27FC236}">
                <a16:creationId xmlns:a16="http://schemas.microsoft.com/office/drawing/2014/main" id="{91D94E54-31A1-D998-9915-C1FCA68E0D5E}"/>
              </a:ext>
            </a:extLst>
          </p:cNvPr>
          <p:cNvPicPr>
            <a:picLocks noGrp="1" noChangeAspect="1"/>
          </p:cNvPicPr>
          <p:nvPr>
            <p:ph sz="quarter" idx="16"/>
          </p:nvPr>
        </p:nvPicPr>
        <p:blipFill>
          <a:blip r:embed="rId3"/>
          <a:stretch>
            <a:fillRect/>
          </a:stretch>
        </p:blipFill>
        <p:spPr>
          <a:xfrm>
            <a:off x="476846" y="2059696"/>
            <a:ext cx="5297883" cy="4157832"/>
          </a:xfrm>
          <a:prstGeom prst="rect">
            <a:avLst/>
          </a:prstGeom>
        </p:spPr>
      </p:pic>
    </p:spTree>
    <p:extLst>
      <p:ext uri="{BB962C8B-B14F-4D97-AF65-F5344CB8AC3E}">
        <p14:creationId xmlns:p14="http://schemas.microsoft.com/office/powerpoint/2010/main" val="2136675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4AA90D4-3AA9-59B8-1DB4-05EFBE895A26}"/>
              </a:ext>
            </a:extLst>
          </p:cNvPr>
          <p:cNvSpPr>
            <a:spLocks noGrp="1"/>
          </p:cNvSpPr>
          <p:nvPr>
            <p:ph type="body" sz="quarter" idx="13"/>
          </p:nvPr>
        </p:nvSpPr>
        <p:spPr/>
        <p:txBody>
          <a:bodyPr/>
          <a:lstStyle/>
          <a:p>
            <a:pPr algn="ctr"/>
            <a:r>
              <a:rPr lang="en-US" sz="3600" b="1" dirty="0"/>
              <a:t>Buyouts/Acquisition</a:t>
            </a:r>
          </a:p>
        </p:txBody>
      </p:sp>
      <p:sp>
        <p:nvSpPr>
          <p:cNvPr id="3" name="Title 2">
            <a:extLst>
              <a:ext uri="{FF2B5EF4-FFF2-40B4-BE49-F238E27FC236}">
                <a16:creationId xmlns:a16="http://schemas.microsoft.com/office/drawing/2014/main" id="{62AAC5F8-B706-EC5A-C757-A4E2BEA6D6EF}"/>
              </a:ext>
            </a:extLst>
          </p:cNvPr>
          <p:cNvSpPr>
            <a:spLocks noGrp="1"/>
          </p:cNvSpPr>
          <p:nvPr>
            <p:ph type="title"/>
          </p:nvPr>
        </p:nvSpPr>
        <p:spPr/>
        <p:txBody>
          <a:bodyPr/>
          <a:lstStyle/>
          <a:p>
            <a:r>
              <a:rPr lang="en-US" dirty="0"/>
              <a:t>Mandatory Nonstructural Measures</a:t>
            </a:r>
          </a:p>
        </p:txBody>
      </p:sp>
      <p:pic>
        <p:nvPicPr>
          <p:cNvPr id="7" name="Content Placeholder 6">
            <a:extLst>
              <a:ext uri="{FF2B5EF4-FFF2-40B4-BE49-F238E27FC236}">
                <a16:creationId xmlns:a16="http://schemas.microsoft.com/office/drawing/2014/main" id="{6B8ECB01-3F5A-56A8-8B5E-6458279D004C}"/>
              </a:ext>
            </a:extLst>
          </p:cNvPr>
          <p:cNvPicPr>
            <a:picLocks noGrp="1" noChangeAspect="1"/>
          </p:cNvPicPr>
          <p:nvPr>
            <p:ph sz="quarter" idx="16"/>
          </p:nvPr>
        </p:nvPicPr>
        <p:blipFill>
          <a:blip r:embed="rId2"/>
          <a:stretch>
            <a:fillRect/>
          </a:stretch>
        </p:blipFill>
        <p:spPr>
          <a:xfrm>
            <a:off x="266700" y="2845296"/>
            <a:ext cx="5721350" cy="2681882"/>
          </a:xfrm>
          <a:prstGeom prst="rect">
            <a:avLst/>
          </a:prstGeom>
        </p:spPr>
      </p:pic>
      <p:sp>
        <p:nvSpPr>
          <p:cNvPr id="6" name="Text Placeholder 5">
            <a:extLst>
              <a:ext uri="{FF2B5EF4-FFF2-40B4-BE49-F238E27FC236}">
                <a16:creationId xmlns:a16="http://schemas.microsoft.com/office/drawing/2014/main" id="{A5D8A90D-4A12-FC0A-9B7C-DCCD36698367}"/>
              </a:ext>
            </a:extLst>
          </p:cNvPr>
          <p:cNvSpPr>
            <a:spLocks noGrp="1"/>
          </p:cNvSpPr>
          <p:nvPr>
            <p:ph type="body" sz="quarter" idx="20"/>
          </p:nvPr>
        </p:nvSpPr>
        <p:spPr/>
        <p:txBody>
          <a:bodyPr/>
          <a:lstStyle/>
          <a:p>
            <a:pPr algn="ctr"/>
            <a:r>
              <a:rPr lang="en-US" sz="3600" b="1" dirty="0"/>
              <a:t>Relocate</a:t>
            </a:r>
          </a:p>
        </p:txBody>
      </p:sp>
      <p:pic>
        <p:nvPicPr>
          <p:cNvPr id="1026" name="Picture 2" descr="This house was relocated to another block on the street :  r/interestingasfuck">
            <a:extLst>
              <a:ext uri="{FF2B5EF4-FFF2-40B4-BE49-F238E27FC236}">
                <a16:creationId xmlns:a16="http://schemas.microsoft.com/office/drawing/2014/main" id="{E05D326A-256D-67F4-B3DA-00350D468A6F}"/>
              </a:ext>
            </a:extLst>
          </p:cNvPr>
          <p:cNvPicPr>
            <a:picLocks noGrp="1" noChangeAspect="1" noChangeArrowheads="1"/>
          </p:cNvPicPr>
          <p:nvPr>
            <p:ph sz="quarter" idx="19"/>
          </p:nvPr>
        </p:nvPicPr>
        <p:blipFill>
          <a:blip r:embed="rId3">
            <a:extLst>
              <a:ext uri="{28A0092B-C50C-407E-A947-70E740481C1C}">
                <a14:useLocalDpi xmlns:a14="http://schemas.microsoft.com/office/drawing/2010/main" val="0"/>
              </a:ext>
            </a:extLst>
          </a:blip>
          <a:srcRect/>
          <a:stretch>
            <a:fillRect/>
          </a:stretch>
        </p:blipFill>
        <p:spPr bwMode="auto">
          <a:xfrm>
            <a:off x="6203950" y="2040731"/>
            <a:ext cx="5721350" cy="4291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34501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9D685-6916-1A00-E41B-3A3FDF170D65}"/>
              </a:ext>
            </a:extLst>
          </p:cNvPr>
          <p:cNvSpPr>
            <a:spLocks noGrp="1"/>
          </p:cNvSpPr>
          <p:nvPr>
            <p:ph type="title"/>
          </p:nvPr>
        </p:nvSpPr>
        <p:spPr/>
        <p:txBody>
          <a:bodyPr/>
          <a:lstStyle/>
          <a:p>
            <a:r>
              <a:rPr lang="en-US" dirty="0"/>
              <a:t>Assessing the situation</a:t>
            </a:r>
          </a:p>
        </p:txBody>
      </p:sp>
      <p:sp>
        <p:nvSpPr>
          <p:cNvPr id="3" name="Content Placeholder 2">
            <a:extLst>
              <a:ext uri="{FF2B5EF4-FFF2-40B4-BE49-F238E27FC236}">
                <a16:creationId xmlns:a16="http://schemas.microsoft.com/office/drawing/2014/main" id="{8F820D24-0229-4D4D-205A-004F4CB6D77E}"/>
              </a:ext>
            </a:extLst>
          </p:cNvPr>
          <p:cNvSpPr>
            <a:spLocks noGrp="1"/>
          </p:cNvSpPr>
          <p:nvPr>
            <p:ph sz="quarter" idx="10"/>
          </p:nvPr>
        </p:nvSpPr>
        <p:spPr/>
        <p:txBody>
          <a:bodyPr/>
          <a:lstStyle/>
          <a:p>
            <a:r>
              <a:rPr lang="en-US" sz="2400" b="1" u="sng" dirty="0"/>
              <a:t>Flood Characteristics</a:t>
            </a:r>
          </a:p>
          <a:p>
            <a:r>
              <a:rPr lang="en-US" sz="2400" dirty="0"/>
              <a:t>Flood depth, Flood velocity, Flood duration, Rate of rise, Debris/Ice flows, Wave action, Floodway, Other(?)</a:t>
            </a:r>
          </a:p>
          <a:p>
            <a:pPr>
              <a:buFont typeface="Arial" pitchFamily="34" charset="0"/>
              <a:buChar char="•"/>
            </a:pPr>
            <a:endParaRPr lang="en-US" sz="900" u="sng" dirty="0"/>
          </a:p>
          <a:p>
            <a:r>
              <a:rPr lang="en-US" sz="2400" b="1" u="sng" dirty="0"/>
              <a:t>Site Characteristics</a:t>
            </a:r>
          </a:p>
          <a:p>
            <a:r>
              <a:rPr lang="en-US" sz="2400" dirty="0"/>
              <a:t>Location, Soil type, Topography, Site size, Urban/Rural, Other(?)</a:t>
            </a:r>
          </a:p>
          <a:p>
            <a:endParaRPr lang="en-US" sz="900" dirty="0"/>
          </a:p>
          <a:p>
            <a:r>
              <a:rPr lang="en-US" sz="2400" b="1" u="sng" dirty="0"/>
              <a:t>Building/Structure Characteristics</a:t>
            </a:r>
          </a:p>
          <a:p>
            <a:r>
              <a:rPr lang="en-US" sz="2400" dirty="0"/>
              <a:t>Type of construction, Foundation, Condition of the building, Lower levels (Basement), Historical Significance, Other(?)</a:t>
            </a:r>
          </a:p>
          <a:p>
            <a:endParaRPr lang="en-US" sz="900" dirty="0"/>
          </a:p>
          <a:p>
            <a:r>
              <a:rPr lang="en-US" sz="2400" b="1" u="sng" dirty="0"/>
              <a:t>Other Considerations</a:t>
            </a:r>
          </a:p>
          <a:p>
            <a:r>
              <a:rPr lang="en-US" sz="2400" dirty="0"/>
              <a:t>Building Occupancy, Building Codes, Zoning Ordinances and Local Restrictions, Other Agencies (Local / State / Federal), Aesthetics, Public Health/Safety/Welfare, Other(?)</a:t>
            </a:r>
          </a:p>
          <a:p>
            <a:endParaRPr lang="en-US" dirty="0"/>
          </a:p>
        </p:txBody>
      </p:sp>
    </p:spTree>
    <p:extLst>
      <p:ext uri="{BB962C8B-B14F-4D97-AF65-F5344CB8AC3E}">
        <p14:creationId xmlns:p14="http://schemas.microsoft.com/office/powerpoint/2010/main" val="4780615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153AD8-CBBD-46DB-269D-5811F80B4907}"/>
              </a:ext>
            </a:extLst>
          </p:cNvPr>
          <p:cNvSpPr>
            <a:spLocks noGrp="1"/>
          </p:cNvSpPr>
          <p:nvPr>
            <p:ph sz="quarter" idx="10"/>
          </p:nvPr>
        </p:nvSpPr>
        <p:spPr/>
        <p:txBody>
          <a:bodyPr/>
          <a:lstStyle/>
          <a:p>
            <a:endParaRPr lang="en-US" sz="2400" dirty="0"/>
          </a:p>
          <a:p>
            <a:pPr marL="342900" indent="-342900">
              <a:buFontTx/>
              <a:buChar char="-"/>
            </a:pPr>
            <a:endParaRPr lang="en-US" sz="2400" dirty="0"/>
          </a:p>
        </p:txBody>
      </p:sp>
      <p:pic>
        <p:nvPicPr>
          <p:cNvPr id="2050" name="Picture 2">
            <a:extLst>
              <a:ext uri="{FF2B5EF4-FFF2-40B4-BE49-F238E27FC236}">
                <a16:creationId xmlns:a16="http://schemas.microsoft.com/office/drawing/2014/main" id="{5A70074A-819D-3A3D-7B75-582C7FBDFA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1331" y="153550"/>
            <a:ext cx="6129337" cy="6550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69358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153AD8-CBBD-46DB-269D-5811F80B4907}"/>
              </a:ext>
            </a:extLst>
          </p:cNvPr>
          <p:cNvSpPr>
            <a:spLocks noGrp="1"/>
          </p:cNvSpPr>
          <p:nvPr>
            <p:ph sz="quarter" idx="15"/>
          </p:nvPr>
        </p:nvSpPr>
        <p:spPr/>
        <p:txBody>
          <a:bodyPr/>
          <a:lstStyle/>
          <a:p>
            <a:r>
              <a:rPr lang="en-US" sz="2400" b="1" dirty="0"/>
              <a:t>Elevation </a:t>
            </a:r>
          </a:p>
          <a:p>
            <a:pPr marL="342900" indent="-342900">
              <a:buFontTx/>
              <a:buChar char="-"/>
            </a:pPr>
            <a:r>
              <a:rPr lang="en-US" sz="2400" dirty="0"/>
              <a:t>12 feet is the maximum floodproofing height and methods depend on the characteristics of historical flooding.</a:t>
            </a:r>
          </a:p>
          <a:p>
            <a:pPr marL="342900" indent="-342900">
              <a:buFontTx/>
              <a:buChar char="-"/>
            </a:pPr>
            <a:endParaRPr lang="en-US" sz="2400" dirty="0"/>
          </a:p>
          <a:p>
            <a:pPr marL="342900" indent="-342900">
              <a:buFontTx/>
              <a:buChar char="-"/>
            </a:pPr>
            <a:r>
              <a:rPr lang="en-US" sz="2400" dirty="0"/>
              <a:t>Change the structures first floor input to the desired elevation. For example, you the individual structure to the base floor elevation of the 0.01 AEP plus two feet. </a:t>
            </a:r>
          </a:p>
          <a:p>
            <a:endParaRPr lang="en-US" sz="2400" dirty="0"/>
          </a:p>
          <a:p>
            <a:pPr marL="342900" indent="-342900">
              <a:buFontTx/>
              <a:buChar char="-"/>
            </a:pPr>
            <a:r>
              <a:rPr lang="en-US" sz="2400" dirty="0"/>
              <a:t>Join in GIS using the unique identifier for the structure inventory and input structure inventory into FDA 2.0. </a:t>
            </a:r>
          </a:p>
          <a:p>
            <a:pPr marL="342900" indent="-342900">
              <a:buFontTx/>
              <a:buChar char="-"/>
            </a:pPr>
            <a:endParaRPr lang="en-US" sz="2400" dirty="0"/>
          </a:p>
        </p:txBody>
      </p:sp>
      <p:sp>
        <p:nvSpPr>
          <p:cNvPr id="3" name="Title 2">
            <a:extLst>
              <a:ext uri="{FF2B5EF4-FFF2-40B4-BE49-F238E27FC236}">
                <a16:creationId xmlns:a16="http://schemas.microsoft.com/office/drawing/2014/main" id="{229269CE-7C17-FD50-908F-946D2871C159}"/>
              </a:ext>
            </a:extLst>
          </p:cNvPr>
          <p:cNvSpPr>
            <a:spLocks noGrp="1"/>
          </p:cNvSpPr>
          <p:nvPr>
            <p:ph type="title"/>
          </p:nvPr>
        </p:nvSpPr>
        <p:spPr/>
        <p:txBody>
          <a:bodyPr/>
          <a:lstStyle/>
          <a:p>
            <a:r>
              <a:rPr lang="en-US" dirty="0"/>
              <a:t>Modeling Nonstructural in FDA 2.0</a:t>
            </a:r>
          </a:p>
        </p:txBody>
      </p:sp>
      <p:sp>
        <p:nvSpPr>
          <p:cNvPr id="4" name="Content Placeholder 3">
            <a:extLst>
              <a:ext uri="{FF2B5EF4-FFF2-40B4-BE49-F238E27FC236}">
                <a16:creationId xmlns:a16="http://schemas.microsoft.com/office/drawing/2014/main" id="{E6511E84-0ED9-5310-57DD-2F3E7B087ACC}"/>
              </a:ext>
            </a:extLst>
          </p:cNvPr>
          <p:cNvSpPr>
            <a:spLocks noGrp="1"/>
          </p:cNvSpPr>
          <p:nvPr>
            <p:ph sz="quarter" idx="19"/>
          </p:nvPr>
        </p:nvSpPr>
        <p:spPr/>
        <p:txBody>
          <a:bodyPr/>
          <a:lstStyle/>
          <a:p>
            <a:r>
              <a:rPr lang="en-US" sz="2400" b="1" dirty="0"/>
              <a:t>Flood Vent and Basement Removal</a:t>
            </a:r>
            <a:endParaRPr lang="en-US" sz="2400" dirty="0"/>
          </a:p>
          <a:p>
            <a:pPr marL="342900" indent="-342900">
              <a:buFontTx/>
              <a:buChar char="-"/>
            </a:pPr>
            <a:r>
              <a:rPr lang="en-US" sz="2400" dirty="0"/>
              <a:t>Generally, if a beginning damage is given for structures, it is the inverse of the first floor or considering a basement. Utilizing flood vents would set the starting damage to 0 or the height of the first floor. </a:t>
            </a:r>
          </a:p>
          <a:p>
            <a:pPr marL="342900" indent="-342900">
              <a:buFontTx/>
              <a:buChar char="-"/>
            </a:pPr>
            <a:endParaRPr lang="en-US" sz="2400" dirty="0"/>
          </a:p>
          <a:p>
            <a:pPr marL="342900" indent="-342900">
              <a:buFontTx/>
              <a:buChar char="-"/>
            </a:pPr>
            <a:r>
              <a:rPr lang="en-US" sz="2400" dirty="0"/>
              <a:t>Join in GIS using the unique identifier for the structure inventory and input structure inventory into FDA 2.0</a:t>
            </a:r>
            <a:endParaRPr lang="en-US" sz="2400" b="1" dirty="0"/>
          </a:p>
        </p:txBody>
      </p:sp>
    </p:spTree>
    <p:extLst>
      <p:ext uri="{BB962C8B-B14F-4D97-AF65-F5344CB8AC3E}">
        <p14:creationId xmlns:p14="http://schemas.microsoft.com/office/powerpoint/2010/main" val="35122160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153AD8-CBBD-46DB-269D-5811F80B4907}"/>
              </a:ext>
            </a:extLst>
          </p:cNvPr>
          <p:cNvSpPr>
            <a:spLocks noGrp="1"/>
          </p:cNvSpPr>
          <p:nvPr>
            <p:ph sz="quarter" idx="15"/>
          </p:nvPr>
        </p:nvSpPr>
        <p:spPr/>
        <p:txBody>
          <a:bodyPr/>
          <a:lstStyle/>
          <a:p>
            <a:r>
              <a:rPr lang="en-US" sz="2400" b="1" dirty="0"/>
              <a:t>Dry Floodproofing</a:t>
            </a:r>
          </a:p>
          <a:p>
            <a:pPr marL="342900" indent="-342900">
              <a:buFontTx/>
              <a:buChar char="-"/>
            </a:pPr>
            <a:endParaRPr lang="en-US" sz="2400" dirty="0"/>
          </a:p>
          <a:p>
            <a:pPr marL="342900" indent="-342900">
              <a:buFontTx/>
              <a:buChar char="-"/>
            </a:pPr>
            <a:r>
              <a:rPr lang="en-US" sz="2400" dirty="0"/>
              <a:t>Generally, if a beginning damage is given for structures it is the inverse of the first floor or taking into account a basement. Utilizing dry floodproofing would set the starting damage to a maximum of 4 feet. </a:t>
            </a:r>
          </a:p>
          <a:p>
            <a:pPr marL="342900" indent="-342900">
              <a:buFontTx/>
              <a:buChar char="-"/>
            </a:pPr>
            <a:endParaRPr lang="en-US" sz="2400" dirty="0"/>
          </a:p>
          <a:p>
            <a:pPr marL="342900" indent="-342900">
              <a:buFontTx/>
              <a:buChar char="-"/>
            </a:pPr>
            <a:r>
              <a:rPr lang="en-US" sz="2400" dirty="0"/>
              <a:t>Join in GIS using the unique identifier for the structure inventory and input structure inventory into FDA 2.0. </a:t>
            </a:r>
          </a:p>
          <a:p>
            <a:pPr marL="342900" indent="-342900">
              <a:buFontTx/>
              <a:buChar char="-"/>
            </a:pPr>
            <a:endParaRPr lang="en-US" sz="2400" dirty="0"/>
          </a:p>
        </p:txBody>
      </p:sp>
      <p:sp>
        <p:nvSpPr>
          <p:cNvPr id="3" name="Title 2">
            <a:extLst>
              <a:ext uri="{FF2B5EF4-FFF2-40B4-BE49-F238E27FC236}">
                <a16:creationId xmlns:a16="http://schemas.microsoft.com/office/drawing/2014/main" id="{229269CE-7C17-FD50-908F-946D2871C159}"/>
              </a:ext>
            </a:extLst>
          </p:cNvPr>
          <p:cNvSpPr>
            <a:spLocks noGrp="1"/>
          </p:cNvSpPr>
          <p:nvPr>
            <p:ph type="title"/>
          </p:nvPr>
        </p:nvSpPr>
        <p:spPr/>
        <p:txBody>
          <a:bodyPr/>
          <a:lstStyle/>
          <a:p>
            <a:r>
              <a:rPr lang="en-US" dirty="0"/>
              <a:t>Modeling Nonstructural in FDA 2.0</a:t>
            </a:r>
          </a:p>
        </p:txBody>
      </p:sp>
      <p:sp>
        <p:nvSpPr>
          <p:cNvPr id="4" name="Content Placeholder 3">
            <a:extLst>
              <a:ext uri="{FF2B5EF4-FFF2-40B4-BE49-F238E27FC236}">
                <a16:creationId xmlns:a16="http://schemas.microsoft.com/office/drawing/2014/main" id="{E6511E84-0ED9-5310-57DD-2F3E7B087ACC}"/>
              </a:ext>
            </a:extLst>
          </p:cNvPr>
          <p:cNvSpPr>
            <a:spLocks noGrp="1"/>
          </p:cNvSpPr>
          <p:nvPr>
            <p:ph sz="quarter" idx="19"/>
          </p:nvPr>
        </p:nvSpPr>
        <p:spPr/>
        <p:txBody>
          <a:bodyPr/>
          <a:lstStyle/>
          <a:p>
            <a:r>
              <a:rPr lang="en-US" sz="2400" b="1" dirty="0"/>
              <a:t>Wet Floodproofing </a:t>
            </a:r>
          </a:p>
          <a:p>
            <a:endParaRPr lang="en-US" sz="2400" b="1" dirty="0"/>
          </a:p>
          <a:p>
            <a:pPr marL="342900" indent="-342900">
              <a:buFontTx/>
              <a:buChar char="-"/>
            </a:pPr>
            <a:r>
              <a:rPr lang="en-US" sz="2400" dirty="0"/>
              <a:t>Limited to certain types of buildings. Generally, conveyance structures are added to the structure and it is assumed contents are protected. Modeling wet floodproofing can be done by changing the beginning damage.</a:t>
            </a:r>
          </a:p>
          <a:p>
            <a:pPr marL="342900" indent="-342900">
              <a:buFontTx/>
              <a:buChar char="-"/>
            </a:pPr>
            <a:endParaRPr lang="en-US" sz="2400" dirty="0"/>
          </a:p>
          <a:p>
            <a:pPr marL="342900" indent="-342900">
              <a:buFontTx/>
              <a:buChar char="-"/>
            </a:pPr>
            <a:r>
              <a:rPr lang="en-US" sz="2400" dirty="0"/>
              <a:t>Join in GIS using the unique identifier for the structure inventory and input structure inventory into FDA 2.0</a:t>
            </a:r>
            <a:endParaRPr lang="en-US" sz="2400" b="1" dirty="0"/>
          </a:p>
        </p:txBody>
      </p:sp>
    </p:spTree>
    <p:extLst>
      <p:ext uri="{BB962C8B-B14F-4D97-AF65-F5344CB8AC3E}">
        <p14:creationId xmlns:p14="http://schemas.microsoft.com/office/powerpoint/2010/main" val="30445996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a:extLst>
              <a:ext uri="{FF2B5EF4-FFF2-40B4-BE49-F238E27FC236}">
                <a16:creationId xmlns:a16="http://schemas.microsoft.com/office/drawing/2014/main" id="{FA8B659C-D530-FD57-D418-3A4D72B5C2E1}"/>
              </a:ext>
            </a:extLst>
          </p:cNvPr>
          <p:cNvSpPr>
            <a:spLocks noGrp="1" noChangeArrowheads="1"/>
          </p:cNvSpPr>
          <p:nvPr>
            <p:ph idx="1"/>
          </p:nvPr>
        </p:nvSpPr>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dirty="0">
                <a:solidFill>
                  <a:schemeClr val="tx1"/>
                </a:solidFill>
                <a:hlinkClick r:id="rId3" action="ppaction://hlinkfile"/>
              </a:rPr>
              <a:t>- FDA2.0_Omaha_NS_Workbook</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 name="Title 4">
            <a:extLst>
              <a:ext uri="{FF2B5EF4-FFF2-40B4-BE49-F238E27FC236}">
                <a16:creationId xmlns:a16="http://schemas.microsoft.com/office/drawing/2014/main" id="{A2B1CDFE-F559-7680-FC46-D5F2443C389C}"/>
              </a:ext>
            </a:extLst>
          </p:cNvPr>
          <p:cNvSpPr>
            <a:spLocks noGrp="1"/>
          </p:cNvSpPr>
          <p:nvPr>
            <p:ph type="title"/>
          </p:nvPr>
        </p:nvSpPr>
        <p:spPr>
          <a:xfrm>
            <a:off x="954859" y="128981"/>
            <a:ext cx="10397081" cy="785419"/>
          </a:xfrm>
        </p:spPr>
        <p:txBody>
          <a:bodyPr/>
          <a:lstStyle/>
          <a:p>
            <a:r>
              <a:rPr lang="en-US" dirty="0"/>
              <a:t>Omaha Nonstructural Workbook Example</a:t>
            </a:r>
          </a:p>
        </p:txBody>
      </p:sp>
      <p:sp>
        <p:nvSpPr>
          <p:cNvPr id="2" name="Content Placeholder 1">
            <a:extLst>
              <a:ext uri="{FF2B5EF4-FFF2-40B4-BE49-F238E27FC236}">
                <a16:creationId xmlns:a16="http://schemas.microsoft.com/office/drawing/2014/main" id="{259D64D7-6E1F-7AC4-963E-90E4263FA9CE}"/>
              </a:ext>
            </a:extLst>
          </p:cNvPr>
          <p:cNvSpPr>
            <a:spLocks noGrp="1"/>
          </p:cNvSpPr>
          <p:nvPr>
            <p:ph sz="quarter" idx="12"/>
          </p:nvPr>
        </p:nvSpPr>
        <p:spPr/>
        <p:txBody>
          <a:bodyPr/>
          <a:lstStyle/>
          <a:p>
            <a:pPr marL="342900" indent="-342900">
              <a:buFontTx/>
              <a:buChar char="-"/>
            </a:pPr>
            <a:r>
              <a:rPr lang="en-US" dirty="0"/>
              <a:t>In 2021 there were several projects that were formulating nonstructural alternatives, so Omaha District built a workbook to easily identify what measures could be implemented. </a:t>
            </a:r>
          </a:p>
          <a:p>
            <a:pPr marL="342900" indent="-342900">
              <a:buFontTx/>
              <a:buChar char="-"/>
            </a:pPr>
            <a:r>
              <a:rPr lang="en-US" dirty="0"/>
              <a:t>In addition, the workbook allows users to aggregates structures based on AEP events and adjust the floodproofing height. </a:t>
            </a:r>
          </a:p>
          <a:p>
            <a:pPr marL="342900" indent="-342900">
              <a:buFontTx/>
              <a:buChar char="-"/>
            </a:pPr>
            <a:r>
              <a:rPr lang="en-US" dirty="0"/>
              <a:t>Inputs needed:</a:t>
            </a:r>
          </a:p>
          <a:p>
            <a:pPr marL="804863" lvl="2" indent="-342900">
              <a:buFontTx/>
              <a:buChar char="-"/>
            </a:pPr>
            <a:r>
              <a:rPr lang="en-US" sz="2000" dirty="0"/>
              <a:t>Structure inventory data (there are built in assumptions for data without SQFT)</a:t>
            </a:r>
          </a:p>
          <a:p>
            <a:pPr marL="804863" lvl="2" indent="-342900">
              <a:buFontTx/>
              <a:buChar char="-"/>
            </a:pPr>
            <a:r>
              <a:rPr lang="en-US" sz="2000" dirty="0"/>
              <a:t>Reaches </a:t>
            </a:r>
          </a:p>
          <a:p>
            <a:pPr marL="804863" lvl="2" indent="-342900">
              <a:buFontTx/>
              <a:buChar char="-"/>
            </a:pPr>
            <a:r>
              <a:rPr lang="en-US" sz="2000" dirty="0"/>
              <a:t>Stage Damage Detail</a:t>
            </a:r>
          </a:p>
          <a:p>
            <a:pPr marL="804863" lvl="2" indent="-342900">
              <a:buFontTx/>
              <a:buChar char="-"/>
            </a:pPr>
            <a:r>
              <a:rPr lang="en-US" sz="2000" dirty="0"/>
              <a:t>Occupancy Types</a:t>
            </a:r>
          </a:p>
          <a:p>
            <a:pPr marL="804863" lvl="2" indent="-342900">
              <a:buFontTx/>
              <a:buChar char="-"/>
            </a:pPr>
            <a:r>
              <a:rPr lang="en-US" sz="2000" dirty="0"/>
              <a:t>AEP Events</a:t>
            </a:r>
          </a:p>
          <a:p>
            <a:pPr marL="804863" lvl="2" indent="-342900">
              <a:buFontTx/>
              <a:buChar char="-"/>
            </a:pPr>
            <a:r>
              <a:rPr lang="en-US" sz="2000" dirty="0"/>
              <a:t>Maximum Measure Height</a:t>
            </a:r>
          </a:p>
          <a:p>
            <a:pPr marL="804863" lvl="2" indent="-342900">
              <a:buFontTx/>
              <a:buChar char="-"/>
            </a:pPr>
            <a:r>
              <a:rPr lang="en-US" sz="2000" dirty="0"/>
              <a:t>Minimum Raise and Flood Vent Height </a:t>
            </a:r>
          </a:p>
          <a:p>
            <a:pPr marL="804863" lvl="2" indent="-342900">
              <a:buFontTx/>
              <a:buChar char="-"/>
            </a:pPr>
            <a:r>
              <a:rPr lang="en-US" sz="2000" dirty="0"/>
              <a:t>Target Stage AEP to define BFE</a:t>
            </a:r>
          </a:p>
          <a:p>
            <a:pPr marL="804863" lvl="2" indent="-342900">
              <a:buFontTx/>
              <a:buChar char="-"/>
            </a:pPr>
            <a:r>
              <a:rPr lang="en-US" sz="2000" dirty="0"/>
              <a:t>Additional Feet Above Target Stage</a:t>
            </a:r>
            <a:endParaRPr lang="en-US" dirty="0"/>
          </a:p>
          <a:p>
            <a:pPr marL="804863" lvl="2" indent="-342900">
              <a:buFontTx/>
              <a:buChar char="-"/>
            </a:pPr>
            <a:endParaRPr lang="en-US" dirty="0"/>
          </a:p>
          <a:p>
            <a:pPr marL="804863" lvl="2" indent="-342900">
              <a:buFontTx/>
              <a:buChar char="-"/>
            </a:pPr>
            <a:endParaRPr lang="en-US" dirty="0"/>
          </a:p>
          <a:p>
            <a:pPr marL="804863" lvl="2" indent="-342900">
              <a:buFontTx/>
              <a:buChar char="-"/>
            </a:pPr>
            <a:endParaRPr lang="en-US" dirty="0"/>
          </a:p>
          <a:p>
            <a:pPr marL="804863" lvl="2" indent="-342900">
              <a:buFontTx/>
              <a:buChar char="-"/>
            </a:pPr>
            <a:endParaRPr lang="en-US" dirty="0"/>
          </a:p>
          <a:p>
            <a:pPr marL="747713" lvl="2" indent="-285750">
              <a:buFont typeface="Wingdings" panose="05000000000000000000" pitchFamily="2" charset="2"/>
              <a:buChar char="§"/>
            </a:pPr>
            <a:endParaRPr lang="en-US" dirty="0"/>
          </a:p>
          <a:p>
            <a:pPr marL="342900" indent="-342900">
              <a:buFontTx/>
              <a:buChar char="-"/>
            </a:pPr>
            <a:endParaRPr lang="en-US" dirty="0"/>
          </a:p>
          <a:p>
            <a:pPr marL="342900" indent="-342900">
              <a:buFontTx/>
              <a:buChar char="-"/>
            </a:pPr>
            <a:endParaRPr lang="en-US" dirty="0"/>
          </a:p>
          <a:p>
            <a:pPr marL="342900" indent="-342900">
              <a:buFontTx/>
              <a:buChar char="-"/>
            </a:pPr>
            <a:endParaRPr lang="en-US" dirty="0"/>
          </a:p>
        </p:txBody>
      </p:sp>
    </p:spTree>
    <p:extLst>
      <p:ext uri="{BB962C8B-B14F-4D97-AF65-F5344CB8AC3E}">
        <p14:creationId xmlns:p14="http://schemas.microsoft.com/office/powerpoint/2010/main" val="15522534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7D5AA-0C74-C661-9752-0E95E74BEB71}"/>
              </a:ext>
            </a:extLst>
          </p:cNvPr>
          <p:cNvSpPr>
            <a:spLocks noGrp="1"/>
          </p:cNvSpPr>
          <p:nvPr>
            <p:ph type="title"/>
          </p:nvPr>
        </p:nvSpPr>
        <p:spPr/>
        <p:txBody>
          <a:bodyPr/>
          <a:lstStyle/>
          <a:p>
            <a:r>
              <a:rPr lang="en-US" dirty="0"/>
              <a:t>Considerations	</a:t>
            </a:r>
          </a:p>
        </p:txBody>
      </p:sp>
      <p:sp>
        <p:nvSpPr>
          <p:cNvPr id="3" name="Content Placeholder 2">
            <a:extLst>
              <a:ext uri="{FF2B5EF4-FFF2-40B4-BE49-F238E27FC236}">
                <a16:creationId xmlns:a16="http://schemas.microsoft.com/office/drawing/2014/main" id="{7EB7F921-BC75-09C7-6250-501407AC62A5}"/>
              </a:ext>
            </a:extLst>
          </p:cNvPr>
          <p:cNvSpPr>
            <a:spLocks noGrp="1"/>
          </p:cNvSpPr>
          <p:nvPr>
            <p:ph sz="quarter" idx="10"/>
          </p:nvPr>
        </p:nvSpPr>
        <p:spPr/>
        <p:txBody>
          <a:bodyPr/>
          <a:lstStyle/>
          <a:p>
            <a:pPr marL="342900" indent="-342900">
              <a:buFontTx/>
              <a:buChar char="-"/>
            </a:pPr>
            <a:r>
              <a:rPr lang="en-US" dirty="0"/>
              <a:t>Structure Type</a:t>
            </a:r>
          </a:p>
          <a:p>
            <a:pPr marL="342900" indent="-342900">
              <a:buFontTx/>
              <a:buChar char="-"/>
            </a:pPr>
            <a:r>
              <a:rPr lang="en-US" dirty="0"/>
              <a:t>Surveying Effort</a:t>
            </a:r>
          </a:p>
          <a:p>
            <a:pPr marL="342900" indent="-342900">
              <a:buFontTx/>
              <a:buChar char="-"/>
            </a:pPr>
            <a:r>
              <a:rPr lang="en-US" dirty="0"/>
              <a:t>Flow</a:t>
            </a:r>
          </a:p>
          <a:p>
            <a:pPr marL="342900" indent="-342900">
              <a:buFontTx/>
              <a:buChar char="-"/>
            </a:pPr>
            <a:r>
              <a:rPr lang="en-US" dirty="0"/>
              <a:t>Stage</a:t>
            </a:r>
          </a:p>
          <a:p>
            <a:pPr marL="342900" indent="-342900">
              <a:buFontTx/>
              <a:buChar char="-"/>
            </a:pPr>
            <a:r>
              <a:rPr lang="en-US" dirty="0"/>
              <a:t>Modeling approach</a:t>
            </a:r>
          </a:p>
          <a:p>
            <a:pPr marL="342900" indent="-342900">
              <a:buFontTx/>
              <a:buChar char="-"/>
            </a:pPr>
            <a:r>
              <a:rPr lang="en-US" dirty="0"/>
              <a:t>Sensitivity Analysis (Height Optimization, AEP Aggregations, Participation Rate)</a:t>
            </a:r>
          </a:p>
          <a:p>
            <a:pPr marL="342900" indent="-342900">
              <a:buFontTx/>
              <a:buChar char="-"/>
            </a:pPr>
            <a:r>
              <a:rPr lang="en-US" dirty="0"/>
              <a:t>Changes in costs(dependent on structure details)</a:t>
            </a:r>
          </a:p>
          <a:p>
            <a:pPr marL="342900" indent="-342900">
              <a:buFontTx/>
              <a:buChar char="-"/>
            </a:pPr>
            <a:r>
              <a:rPr lang="en-US" dirty="0"/>
              <a:t>Probability of flooding</a:t>
            </a:r>
          </a:p>
          <a:p>
            <a:pPr marL="342900" indent="-342900">
              <a:buFontTx/>
              <a:buChar char="-"/>
            </a:pPr>
            <a:r>
              <a:rPr lang="en-US" dirty="0"/>
              <a:t>Sponsor openness to nonstructural solutions</a:t>
            </a:r>
          </a:p>
          <a:p>
            <a:pPr marL="342900" indent="-342900">
              <a:buFontTx/>
              <a:buChar char="-"/>
            </a:pPr>
            <a:endParaRPr lang="en-US" dirty="0"/>
          </a:p>
        </p:txBody>
      </p:sp>
    </p:spTree>
    <p:extLst>
      <p:ext uri="{BB962C8B-B14F-4D97-AF65-F5344CB8AC3E}">
        <p14:creationId xmlns:p14="http://schemas.microsoft.com/office/powerpoint/2010/main" val="20604830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965B4C5-AB9E-4988-8CF4-FDE0E554D3DE}"/>
              </a:ext>
            </a:extLst>
          </p:cNvPr>
          <p:cNvSpPr>
            <a:spLocks noGrp="1"/>
          </p:cNvSpPr>
          <p:nvPr>
            <p:ph sz="quarter" idx="15"/>
          </p:nvPr>
        </p:nvSpPr>
        <p:spPr/>
        <p:txBody>
          <a:bodyPr/>
          <a:lstStyle/>
          <a:p>
            <a:pPr marL="171450" indent="-171450">
              <a:buFontTx/>
              <a:buChar char="-"/>
            </a:pPr>
            <a:r>
              <a:rPr lang="en-US" sz="2400" b="1" dirty="0"/>
              <a:t>Summary</a:t>
            </a:r>
          </a:p>
          <a:p>
            <a:pPr marL="633413" lvl="2" indent="-171450">
              <a:buFontTx/>
              <a:buChar char="-"/>
            </a:pPr>
            <a:r>
              <a:rPr lang="en-US" sz="1800" dirty="0"/>
              <a:t>Early on it was clear that any structural alternative was not feasible in the basin after initial model runs.</a:t>
            </a:r>
          </a:p>
          <a:p>
            <a:pPr marL="633413" lvl="2" indent="-171450">
              <a:buFontTx/>
              <a:buChar char="-"/>
            </a:pPr>
            <a:r>
              <a:rPr lang="en-US" sz="1800" dirty="0"/>
              <a:t>Realized that a number of nonstructural measures had already been implemented so an extensive survey was conducted. </a:t>
            </a:r>
          </a:p>
          <a:p>
            <a:pPr marL="633413" lvl="2" indent="-171450">
              <a:buFontTx/>
              <a:buChar char="-"/>
            </a:pPr>
            <a:r>
              <a:rPr lang="en-US" sz="1800" dirty="0"/>
              <a:t>Used the original hydraulic reaches, then subdivided the hydraulic reaches by Census Tracts based on the number of structures in NS plan.</a:t>
            </a:r>
          </a:p>
          <a:p>
            <a:pPr marL="633413" lvl="2" indent="-171450">
              <a:buFontTx/>
              <a:buChar char="-"/>
            </a:pPr>
            <a:r>
              <a:rPr lang="en-US" sz="1800" dirty="0"/>
              <a:t>The table below was the final selected NS plan using comprehensive for the area. </a:t>
            </a:r>
          </a:p>
          <a:p>
            <a:pPr lvl="2" indent="0">
              <a:buNone/>
            </a:pPr>
            <a:r>
              <a:rPr lang="en-US" dirty="0"/>
              <a:t> </a:t>
            </a:r>
          </a:p>
          <a:p>
            <a:pPr marL="171450" indent="-171450">
              <a:buFontTx/>
              <a:buChar char="-"/>
            </a:pPr>
            <a:endParaRPr lang="en-US" dirty="0"/>
          </a:p>
        </p:txBody>
      </p:sp>
      <p:sp>
        <p:nvSpPr>
          <p:cNvPr id="3" name="Title 2">
            <a:extLst>
              <a:ext uri="{FF2B5EF4-FFF2-40B4-BE49-F238E27FC236}">
                <a16:creationId xmlns:a16="http://schemas.microsoft.com/office/drawing/2014/main" id="{9ADFB0D6-A2E3-C137-B72A-ABBA12D5AA4D}"/>
              </a:ext>
            </a:extLst>
          </p:cNvPr>
          <p:cNvSpPr>
            <a:spLocks noGrp="1"/>
          </p:cNvSpPr>
          <p:nvPr>
            <p:ph type="title"/>
          </p:nvPr>
        </p:nvSpPr>
        <p:spPr/>
        <p:txBody>
          <a:bodyPr/>
          <a:lstStyle/>
          <a:p>
            <a:r>
              <a:rPr lang="en-US" dirty="0"/>
              <a:t>Tar Pamlico GI Study </a:t>
            </a:r>
          </a:p>
        </p:txBody>
      </p:sp>
      <p:graphicFrame>
        <p:nvGraphicFramePr>
          <p:cNvPr id="6" name="Content Placeholder 5">
            <a:extLst>
              <a:ext uri="{FF2B5EF4-FFF2-40B4-BE49-F238E27FC236}">
                <a16:creationId xmlns:a16="http://schemas.microsoft.com/office/drawing/2014/main" id="{CA20A1B3-5938-F836-7106-FE4465E79B76}"/>
              </a:ext>
            </a:extLst>
          </p:cNvPr>
          <p:cNvGraphicFramePr>
            <a:graphicFrameLocks noGrp="1"/>
          </p:cNvGraphicFramePr>
          <p:nvPr>
            <p:ph sz="quarter" idx="19"/>
            <p:extLst>
              <p:ext uri="{D42A27DB-BD31-4B8C-83A1-F6EECF244321}">
                <p14:modId xmlns:p14="http://schemas.microsoft.com/office/powerpoint/2010/main" val="1399439704"/>
              </p:ext>
            </p:extLst>
          </p:nvPr>
        </p:nvGraphicFramePr>
        <p:xfrm>
          <a:off x="845404" y="4800600"/>
          <a:ext cx="4563998" cy="1828800"/>
        </p:xfrm>
        <a:graphic>
          <a:graphicData uri="http://schemas.openxmlformats.org/drawingml/2006/table">
            <a:tbl>
              <a:tblPr firstRow="1" firstCol="1" bandRow="1"/>
              <a:tblGrid>
                <a:gridCol w="653228">
                  <a:extLst>
                    <a:ext uri="{9D8B030D-6E8A-4147-A177-3AD203B41FA5}">
                      <a16:colId xmlns:a16="http://schemas.microsoft.com/office/drawing/2014/main" val="4092678774"/>
                    </a:ext>
                  </a:extLst>
                </a:gridCol>
                <a:gridCol w="1246289">
                  <a:extLst>
                    <a:ext uri="{9D8B030D-6E8A-4147-A177-3AD203B41FA5}">
                      <a16:colId xmlns:a16="http://schemas.microsoft.com/office/drawing/2014/main" val="3002292449"/>
                    </a:ext>
                  </a:extLst>
                </a:gridCol>
                <a:gridCol w="558682">
                  <a:extLst>
                    <a:ext uri="{9D8B030D-6E8A-4147-A177-3AD203B41FA5}">
                      <a16:colId xmlns:a16="http://schemas.microsoft.com/office/drawing/2014/main" val="2849489539"/>
                    </a:ext>
                  </a:extLst>
                </a:gridCol>
                <a:gridCol w="687608">
                  <a:extLst>
                    <a:ext uri="{9D8B030D-6E8A-4147-A177-3AD203B41FA5}">
                      <a16:colId xmlns:a16="http://schemas.microsoft.com/office/drawing/2014/main" val="1996582980"/>
                    </a:ext>
                  </a:extLst>
                </a:gridCol>
                <a:gridCol w="902485">
                  <a:extLst>
                    <a:ext uri="{9D8B030D-6E8A-4147-A177-3AD203B41FA5}">
                      <a16:colId xmlns:a16="http://schemas.microsoft.com/office/drawing/2014/main" val="94748707"/>
                    </a:ext>
                  </a:extLst>
                </a:gridCol>
                <a:gridCol w="515706">
                  <a:extLst>
                    <a:ext uri="{9D8B030D-6E8A-4147-A177-3AD203B41FA5}">
                      <a16:colId xmlns:a16="http://schemas.microsoft.com/office/drawing/2014/main" val="2245489698"/>
                    </a:ext>
                  </a:extLst>
                </a:gridCol>
              </a:tblGrid>
              <a:tr h="117241">
                <a:tc>
                  <a:txBody>
                    <a:bodyPr/>
                    <a:lstStyle/>
                    <a:p>
                      <a:pPr marL="0" marR="0" algn="ctr">
                        <a:spcBef>
                          <a:spcPts val="0"/>
                        </a:spcBef>
                        <a:spcAft>
                          <a:spcPts val="0"/>
                        </a:spcAft>
                      </a:pPr>
                      <a:r>
                        <a:rPr lang="en-US" sz="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Reach</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9D9D9"/>
                      </a:bgClr>
                    </a:pattFill>
                  </a:tcPr>
                </a:tc>
                <a:tc>
                  <a:txBody>
                    <a:bodyPr/>
                    <a:lstStyle/>
                    <a:p>
                      <a:pPr marL="0" marR="0" algn="ctr">
                        <a:spcBef>
                          <a:spcPts val="0"/>
                        </a:spcBef>
                        <a:spcAft>
                          <a:spcPts val="0"/>
                        </a:spcAft>
                      </a:pPr>
                      <a:r>
                        <a:rPr lang="en-US" sz="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Elevate &amp; Flood Vent</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9D9D9"/>
                      </a:bgClr>
                    </a:pattFill>
                  </a:tcPr>
                </a:tc>
                <a:tc>
                  <a:txBody>
                    <a:bodyPr/>
                    <a:lstStyle/>
                    <a:p>
                      <a:pPr marL="0" marR="0" algn="ctr">
                        <a:spcBef>
                          <a:spcPts val="0"/>
                        </a:spcBef>
                        <a:spcAft>
                          <a:spcPts val="0"/>
                        </a:spcAft>
                      </a:pPr>
                      <a:r>
                        <a:rPr lang="en-US" sz="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Elevate</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9D9D9"/>
                      </a:bgClr>
                    </a:pattFill>
                  </a:tcPr>
                </a:tc>
                <a:tc>
                  <a:txBody>
                    <a:bodyPr/>
                    <a:lstStyle/>
                    <a:p>
                      <a:pPr marL="0" marR="0" algn="ctr">
                        <a:spcBef>
                          <a:spcPts val="0"/>
                        </a:spcBef>
                        <a:spcAft>
                          <a:spcPts val="0"/>
                        </a:spcAft>
                      </a:pPr>
                      <a:r>
                        <a:rPr lang="en-US" sz="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Flood Vent</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9D9D9"/>
                      </a:bgClr>
                    </a:pattFill>
                  </a:tcPr>
                </a:tc>
                <a:tc>
                  <a:txBody>
                    <a:bodyPr/>
                    <a:lstStyle/>
                    <a:p>
                      <a:pPr marL="0" marR="0" algn="ctr">
                        <a:spcBef>
                          <a:spcPts val="0"/>
                        </a:spcBef>
                        <a:spcAft>
                          <a:spcPts val="0"/>
                        </a:spcAft>
                      </a:pPr>
                      <a:r>
                        <a:rPr lang="en-US" sz="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Dry Floodproof</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9D9D9"/>
                      </a:bgClr>
                    </a:pattFill>
                  </a:tcPr>
                </a:tc>
                <a:tc>
                  <a:txBody>
                    <a:bodyPr/>
                    <a:lstStyle/>
                    <a:p>
                      <a:pPr marL="0" marR="0" algn="ctr">
                        <a:spcBef>
                          <a:spcPts val="0"/>
                        </a:spcBef>
                        <a:spcAft>
                          <a:spcPts val="0"/>
                        </a:spcAft>
                      </a:pPr>
                      <a:r>
                        <a:rPr lang="en-US" sz="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9D9D9"/>
                      </a:bgClr>
                    </a:pattFill>
                  </a:tcPr>
                </a:tc>
                <a:extLst>
                  <a:ext uri="{0D108BD9-81ED-4DB2-BD59-A6C34878D82A}">
                    <a16:rowId xmlns:a16="http://schemas.microsoft.com/office/drawing/2014/main" val="2779183562"/>
                  </a:ext>
                </a:extLst>
              </a:tr>
              <a:tr h="117241">
                <a:tc>
                  <a:txBody>
                    <a:bodyPr/>
                    <a:lstStyle/>
                    <a:p>
                      <a:pPr marL="0" marR="0" algn="ct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STC1B</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58054641"/>
                  </a:ext>
                </a:extLst>
              </a:tr>
              <a:tr h="117241">
                <a:tc>
                  <a:txBody>
                    <a:bodyPr/>
                    <a:lstStyle/>
                    <a:p>
                      <a:pPr marL="0" marR="0" algn="ct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STC1C</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85211292"/>
                  </a:ext>
                </a:extLst>
              </a:tr>
              <a:tr h="117241">
                <a:tc>
                  <a:txBody>
                    <a:bodyPr/>
                    <a:lstStyle/>
                    <a:p>
                      <a:pPr marL="0" marR="0" algn="ct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STC1F</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08312935"/>
                  </a:ext>
                </a:extLst>
              </a:tr>
              <a:tr h="117241">
                <a:tc>
                  <a:txBody>
                    <a:bodyPr/>
                    <a:lstStyle/>
                    <a:p>
                      <a:pPr marL="0" marR="0" algn="ct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TP10A</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69255660"/>
                  </a:ext>
                </a:extLst>
              </a:tr>
              <a:tr h="117241">
                <a:tc>
                  <a:txBody>
                    <a:bodyPr/>
                    <a:lstStyle/>
                    <a:p>
                      <a:pPr marL="0" marR="0" algn="ct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TP10B</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63873819"/>
                  </a:ext>
                </a:extLst>
              </a:tr>
              <a:tr h="117241">
                <a:tc>
                  <a:txBody>
                    <a:bodyPr/>
                    <a:lstStyle/>
                    <a:p>
                      <a:pPr marL="0" marR="0" algn="ct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TP10C</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27419846"/>
                  </a:ext>
                </a:extLst>
              </a:tr>
              <a:tr h="117241">
                <a:tc>
                  <a:txBody>
                    <a:bodyPr/>
                    <a:lstStyle/>
                    <a:p>
                      <a:pPr marL="0" marR="0" algn="ct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TP10D</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19431424"/>
                  </a:ext>
                </a:extLst>
              </a:tr>
              <a:tr h="117241">
                <a:tc>
                  <a:txBody>
                    <a:bodyPr/>
                    <a:lstStyle/>
                    <a:p>
                      <a:pPr marL="0" marR="0" algn="ct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TP3C</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1207146"/>
                  </a:ext>
                </a:extLst>
              </a:tr>
              <a:tr h="117241">
                <a:tc>
                  <a:txBody>
                    <a:bodyPr/>
                    <a:lstStyle/>
                    <a:p>
                      <a:pPr marL="0" marR="0" algn="ct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TP3F</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52</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67</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34472172"/>
                  </a:ext>
                </a:extLst>
              </a:tr>
              <a:tr h="117241">
                <a:tc>
                  <a:txBody>
                    <a:bodyPr/>
                    <a:lstStyle/>
                    <a:p>
                      <a:pPr marL="0" marR="0" algn="ct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TP8</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64245775"/>
                  </a:ext>
                </a:extLst>
              </a:tr>
              <a:tr h="117241">
                <a:tc>
                  <a:txBody>
                    <a:bodyPr/>
                    <a:lstStyle/>
                    <a:p>
                      <a:pPr marL="0" marR="0" algn="ct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TP9A</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66232008"/>
                  </a:ext>
                </a:extLst>
              </a:tr>
              <a:tr h="117241">
                <a:tc>
                  <a:txBody>
                    <a:bodyPr/>
                    <a:lstStyle/>
                    <a:p>
                      <a:pPr marL="0" marR="0" algn="ct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TP9C</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49529885"/>
                  </a:ext>
                </a:extLst>
              </a:tr>
              <a:tr h="117241">
                <a:tc>
                  <a:txBody>
                    <a:bodyPr/>
                    <a:lstStyle/>
                    <a:p>
                      <a:pPr marL="0" marR="0" algn="ct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TP9D</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r">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35301516"/>
                  </a:ext>
                </a:extLst>
              </a:tr>
              <a:tr h="117241">
                <a:tc>
                  <a:txBody>
                    <a:bodyPr/>
                    <a:lstStyle/>
                    <a:p>
                      <a:pPr marL="0" marR="0" algn="r">
                        <a:spcBef>
                          <a:spcPts val="0"/>
                        </a:spcBef>
                        <a:spcAft>
                          <a:spcPts val="0"/>
                        </a:spcAft>
                      </a:pPr>
                      <a:r>
                        <a:rPr lang="en-US" sz="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r">
                        <a:spcBef>
                          <a:spcPts val="0"/>
                        </a:spcBef>
                        <a:spcAft>
                          <a:spcPts val="0"/>
                        </a:spcAft>
                      </a:pPr>
                      <a:r>
                        <a:rPr lang="en-US" sz="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35</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r">
                        <a:spcBef>
                          <a:spcPts val="0"/>
                        </a:spcBef>
                        <a:spcAft>
                          <a:spcPts val="0"/>
                        </a:spcAft>
                      </a:pPr>
                      <a:r>
                        <a:rPr lang="en-US" sz="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r">
                        <a:spcBef>
                          <a:spcPts val="0"/>
                        </a:spcBef>
                        <a:spcAft>
                          <a:spcPts val="0"/>
                        </a:spcAft>
                      </a:pPr>
                      <a:r>
                        <a:rPr lang="en-US" sz="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r">
                        <a:spcBef>
                          <a:spcPts val="0"/>
                        </a:spcBef>
                        <a:spcAft>
                          <a:spcPts val="0"/>
                        </a:spcAft>
                      </a:pPr>
                      <a:r>
                        <a:rPr lang="en-US" sz="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94</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r">
                        <a:spcBef>
                          <a:spcPts val="0"/>
                        </a:spcBef>
                        <a:spcAft>
                          <a:spcPts val="0"/>
                        </a:spcAft>
                      </a:pPr>
                      <a:r>
                        <a:rPr lang="en-US" sz="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155</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txBody>
                  <a:tcPr marL="64648" marR="646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513702339"/>
                  </a:ext>
                </a:extLst>
              </a:tr>
            </a:tbl>
          </a:graphicData>
        </a:graphic>
      </p:graphicFrame>
      <p:sp>
        <p:nvSpPr>
          <p:cNvPr id="7" name="TextBox 6">
            <a:extLst>
              <a:ext uri="{FF2B5EF4-FFF2-40B4-BE49-F238E27FC236}">
                <a16:creationId xmlns:a16="http://schemas.microsoft.com/office/drawing/2014/main" id="{F5449FCA-8421-37F6-6874-271F2813A6D2}"/>
              </a:ext>
            </a:extLst>
          </p:cNvPr>
          <p:cNvSpPr txBox="1"/>
          <p:nvPr/>
        </p:nvSpPr>
        <p:spPr>
          <a:xfrm>
            <a:off x="6504167" y="1113183"/>
            <a:ext cx="5361779" cy="5755422"/>
          </a:xfrm>
          <a:prstGeom prst="rect">
            <a:avLst/>
          </a:prstGeom>
          <a:noFill/>
        </p:spPr>
        <p:txBody>
          <a:bodyPr wrap="square" rtlCol="0">
            <a:spAutoFit/>
          </a:bodyPr>
          <a:lstStyle/>
          <a:p>
            <a:r>
              <a:rPr lang="en-US" sz="2400" b="1" dirty="0"/>
              <a:t>Lessons Learned</a:t>
            </a:r>
          </a:p>
          <a:p>
            <a:pPr marL="285750" indent="-285750">
              <a:buFontTx/>
              <a:buChar char="-"/>
            </a:pPr>
            <a:r>
              <a:rPr lang="en-US" b="1" dirty="0"/>
              <a:t>Positives</a:t>
            </a:r>
          </a:p>
          <a:p>
            <a:pPr marL="742950" lvl="1" indent="-285750">
              <a:buFontTx/>
              <a:buChar char="-"/>
            </a:pPr>
            <a:r>
              <a:rPr lang="en-US" sz="1600" dirty="0"/>
              <a:t>Structure by structure details were captured early on, allowing for less uncertainty after TSP.</a:t>
            </a:r>
          </a:p>
          <a:p>
            <a:pPr marL="742950" lvl="1" indent="-285750">
              <a:buFontTx/>
              <a:buChar char="-"/>
            </a:pPr>
            <a:r>
              <a:rPr lang="en-US" sz="1600" dirty="0"/>
              <a:t>All data was significantly refined by TSP. </a:t>
            </a:r>
          </a:p>
          <a:p>
            <a:pPr marL="742950" lvl="1" indent="-285750">
              <a:buFontTx/>
              <a:buChar char="-"/>
            </a:pPr>
            <a:r>
              <a:rPr lang="en-US" sz="1600" dirty="0"/>
              <a:t>Coordination with the PDT and vertical team allowed for errors in the H&amp;H to be fixed.</a:t>
            </a:r>
          </a:p>
          <a:p>
            <a:pPr marL="742950" lvl="1" indent="-285750">
              <a:buFontTx/>
              <a:buChar char="-"/>
            </a:pPr>
            <a:r>
              <a:rPr lang="en-US" sz="1600" dirty="0"/>
              <a:t>Documentation of why we should do the project.</a:t>
            </a:r>
          </a:p>
          <a:p>
            <a:pPr marL="285750" indent="-285750">
              <a:buFontTx/>
              <a:buChar char="-"/>
            </a:pPr>
            <a:r>
              <a:rPr lang="en-US" b="1" dirty="0"/>
              <a:t>Negatives</a:t>
            </a:r>
            <a:endParaRPr lang="en-US" sz="1600" dirty="0"/>
          </a:p>
          <a:p>
            <a:pPr marL="742950" lvl="1" indent="-285750">
              <a:buFontTx/>
              <a:buChar char="-"/>
            </a:pPr>
            <a:r>
              <a:rPr lang="en-US" sz="1600" dirty="0"/>
              <a:t>Focusing on the reaches with the most structures instead of which structures are inundated at early AEP’s</a:t>
            </a:r>
          </a:p>
          <a:p>
            <a:pPr marL="742950" lvl="1" indent="-285750">
              <a:buFontTx/>
              <a:buChar char="-"/>
            </a:pPr>
            <a:r>
              <a:rPr lang="en-US" sz="1600" dirty="0"/>
              <a:t>Communication with costs happened later instead of early stages of the project. </a:t>
            </a:r>
          </a:p>
          <a:p>
            <a:pPr marL="742950" lvl="1" indent="-285750">
              <a:buFontTx/>
              <a:buChar char="-"/>
            </a:pPr>
            <a:r>
              <a:rPr lang="en-US" sz="1600" dirty="0"/>
              <a:t>Nonstructural measures impact on life safety in commercial and residential structures was not measured, instead a semi quantitative analysis was done to explain changes in risk.</a:t>
            </a:r>
          </a:p>
          <a:p>
            <a:pPr marL="742950" lvl="1" indent="-285750">
              <a:buFontTx/>
              <a:buChar char="-"/>
            </a:pPr>
            <a:endParaRPr lang="en-US" sz="1600" dirty="0"/>
          </a:p>
          <a:p>
            <a:pPr marL="742950" lvl="1" indent="-285750">
              <a:buFontTx/>
              <a:buChar char="-"/>
            </a:pPr>
            <a:endParaRPr lang="en-US" dirty="0"/>
          </a:p>
          <a:p>
            <a:pPr marL="742950" lvl="1" indent="-285750">
              <a:buFontTx/>
              <a:buChar char="-"/>
            </a:pPr>
            <a:endParaRPr lang="en-US" dirty="0"/>
          </a:p>
          <a:p>
            <a:r>
              <a:rPr lang="en-US" sz="1600" dirty="0"/>
              <a:t> 	</a:t>
            </a:r>
          </a:p>
        </p:txBody>
      </p:sp>
    </p:spTree>
    <p:extLst>
      <p:ext uri="{BB962C8B-B14F-4D97-AF65-F5344CB8AC3E}">
        <p14:creationId xmlns:p14="http://schemas.microsoft.com/office/powerpoint/2010/main" val="16139144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E618BE-371E-6805-922B-F723C0A5F628}"/>
              </a:ext>
            </a:extLst>
          </p:cNvPr>
          <p:cNvSpPr>
            <a:spLocks noGrp="1"/>
          </p:cNvSpPr>
          <p:nvPr>
            <p:ph type="title"/>
          </p:nvPr>
        </p:nvSpPr>
        <p:spPr/>
        <p:txBody>
          <a:bodyPr/>
          <a:lstStyle/>
          <a:p>
            <a:r>
              <a:rPr lang="en-US" dirty="0"/>
              <a:t>NED and Comprehensive Benefits Plans</a:t>
            </a:r>
          </a:p>
        </p:txBody>
      </p:sp>
      <p:pic>
        <p:nvPicPr>
          <p:cNvPr id="8" name="Content Placeholder 7">
            <a:extLst>
              <a:ext uri="{FF2B5EF4-FFF2-40B4-BE49-F238E27FC236}">
                <a16:creationId xmlns:a16="http://schemas.microsoft.com/office/drawing/2014/main" id="{6E405E5C-2001-2311-B3DC-4E1977763143}"/>
              </a:ext>
            </a:extLst>
          </p:cNvPr>
          <p:cNvPicPr>
            <a:picLocks noGrp="1" noChangeAspect="1"/>
          </p:cNvPicPr>
          <p:nvPr>
            <p:ph sz="quarter" idx="10"/>
          </p:nvPr>
        </p:nvPicPr>
        <p:blipFill>
          <a:blip r:embed="rId2"/>
          <a:stretch>
            <a:fillRect/>
          </a:stretch>
        </p:blipFill>
        <p:spPr>
          <a:xfrm>
            <a:off x="356907" y="1020347"/>
            <a:ext cx="11478185" cy="5485678"/>
          </a:xfrm>
          <a:prstGeom prst="rect">
            <a:avLst/>
          </a:prstGeom>
          <a:ln w="28575">
            <a:solidFill>
              <a:schemeClr val="tx1"/>
            </a:solidFill>
          </a:ln>
        </p:spPr>
      </p:pic>
    </p:spTree>
    <p:extLst>
      <p:ext uri="{BB962C8B-B14F-4D97-AF65-F5344CB8AC3E}">
        <p14:creationId xmlns:p14="http://schemas.microsoft.com/office/powerpoint/2010/main" val="2066081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36233-D607-C086-D553-6F36155456C8}"/>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A59601A9-B1B6-08D0-BB2B-1856378657D2}"/>
              </a:ext>
            </a:extLst>
          </p:cNvPr>
          <p:cNvSpPr>
            <a:spLocks noGrp="1"/>
          </p:cNvSpPr>
          <p:nvPr>
            <p:ph sz="quarter" idx="10"/>
          </p:nvPr>
        </p:nvSpPr>
        <p:spPr/>
        <p:txBody>
          <a:bodyPr/>
          <a:lstStyle/>
          <a:p>
            <a:pPr marL="342900" indent="-342900">
              <a:lnSpc>
                <a:spcPct val="150000"/>
              </a:lnSpc>
              <a:buFontTx/>
              <a:buChar char="-"/>
            </a:pPr>
            <a:r>
              <a:rPr lang="en-US" sz="2400" dirty="0"/>
              <a:t>Nonstructural Guidance and Formulation</a:t>
            </a:r>
          </a:p>
          <a:p>
            <a:pPr marL="342900" indent="-342900">
              <a:lnSpc>
                <a:spcPct val="150000"/>
              </a:lnSpc>
              <a:buFontTx/>
              <a:buChar char="-"/>
            </a:pPr>
            <a:r>
              <a:rPr lang="en-US" sz="2400" dirty="0"/>
              <a:t>Workflow</a:t>
            </a:r>
          </a:p>
          <a:p>
            <a:pPr marL="342900" indent="-342900">
              <a:lnSpc>
                <a:spcPct val="150000"/>
              </a:lnSpc>
              <a:buFontTx/>
              <a:buChar char="-"/>
            </a:pPr>
            <a:r>
              <a:rPr lang="en-US" sz="2400" dirty="0"/>
              <a:t>Summary of Economic Inputs for Nonstructural </a:t>
            </a:r>
          </a:p>
          <a:p>
            <a:pPr marL="342900" indent="-342900">
              <a:lnSpc>
                <a:spcPct val="150000"/>
              </a:lnSpc>
              <a:buFontTx/>
              <a:buChar char="-"/>
            </a:pPr>
            <a:r>
              <a:rPr lang="en-US" sz="2400" dirty="0"/>
              <a:t>Nonstructural Measures Overview</a:t>
            </a:r>
          </a:p>
          <a:p>
            <a:pPr marL="342900" indent="-342900">
              <a:lnSpc>
                <a:spcPct val="150000"/>
              </a:lnSpc>
              <a:buFontTx/>
              <a:buChar char="-"/>
            </a:pPr>
            <a:r>
              <a:rPr lang="en-US" sz="2400" dirty="0"/>
              <a:t>How Do I Determine the Best Nonstructural Measure for a Structure?</a:t>
            </a:r>
          </a:p>
          <a:p>
            <a:pPr marL="342900" indent="-342900">
              <a:lnSpc>
                <a:spcPct val="150000"/>
              </a:lnSpc>
              <a:buFontTx/>
              <a:buChar char="-"/>
            </a:pPr>
            <a:r>
              <a:rPr lang="en-US" sz="2400" dirty="0"/>
              <a:t>Modeling Nonstructural Alternatives</a:t>
            </a:r>
          </a:p>
          <a:p>
            <a:pPr marL="342900" indent="-342900">
              <a:lnSpc>
                <a:spcPct val="150000"/>
              </a:lnSpc>
              <a:buFontTx/>
              <a:buChar char="-"/>
            </a:pPr>
            <a:r>
              <a:rPr lang="en-US" sz="2400" dirty="0"/>
              <a:t>Omaha Nonstructural Workbook Example</a:t>
            </a:r>
          </a:p>
          <a:p>
            <a:pPr marL="342900" indent="-342900">
              <a:lnSpc>
                <a:spcPct val="150000"/>
              </a:lnSpc>
              <a:buFontTx/>
              <a:buChar char="-"/>
            </a:pPr>
            <a:r>
              <a:rPr lang="en-US" sz="2400" dirty="0"/>
              <a:t>Considerations</a:t>
            </a:r>
          </a:p>
          <a:p>
            <a:pPr marL="342900" indent="-342900">
              <a:lnSpc>
                <a:spcPct val="150000"/>
              </a:lnSpc>
              <a:buFontTx/>
              <a:buChar char="-"/>
            </a:pPr>
            <a:r>
              <a:rPr lang="en-US" sz="2400" dirty="0"/>
              <a:t>Example of Nonstructural Study</a:t>
            </a:r>
          </a:p>
          <a:p>
            <a:pPr marL="342900" indent="-342900">
              <a:lnSpc>
                <a:spcPct val="150000"/>
              </a:lnSpc>
              <a:buFontTx/>
              <a:buChar char="-"/>
            </a:pPr>
            <a:r>
              <a:rPr lang="en-US" sz="2400" dirty="0"/>
              <a:t>Questions</a:t>
            </a:r>
          </a:p>
          <a:p>
            <a:pPr marL="342900" indent="-342900">
              <a:buFontTx/>
              <a:buChar char="-"/>
            </a:pPr>
            <a:endParaRPr lang="en-US" dirty="0"/>
          </a:p>
          <a:p>
            <a:pPr marL="342900" indent="-342900">
              <a:buFontTx/>
              <a:buChar char="-"/>
            </a:pPr>
            <a:endParaRPr lang="en-US" dirty="0"/>
          </a:p>
          <a:p>
            <a:pPr marL="342900" indent="-342900">
              <a:buFontTx/>
              <a:buChar char="-"/>
            </a:pPr>
            <a:endParaRPr lang="en-US" dirty="0"/>
          </a:p>
          <a:p>
            <a:pPr marL="342900" indent="-342900">
              <a:buFontTx/>
              <a:buChar char="-"/>
            </a:pPr>
            <a:endParaRPr lang="en-US" dirty="0"/>
          </a:p>
          <a:p>
            <a:pPr marL="342900" indent="-342900">
              <a:buFontTx/>
              <a:buChar char="-"/>
            </a:pPr>
            <a:endParaRPr lang="en-US" dirty="0"/>
          </a:p>
          <a:p>
            <a:pPr marL="342900" indent="-342900">
              <a:buFontTx/>
              <a:buChar char="-"/>
            </a:pPr>
            <a:endParaRPr lang="en-US" dirty="0"/>
          </a:p>
          <a:p>
            <a:pPr marL="342900" indent="-342900">
              <a:buFontTx/>
              <a:buChar char="-"/>
            </a:pPr>
            <a:endParaRPr lang="en-US" dirty="0"/>
          </a:p>
          <a:p>
            <a:pPr marL="342900" indent="-342900">
              <a:buFontTx/>
              <a:buChar char="-"/>
            </a:pPr>
            <a:endParaRPr lang="en-US" dirty="0"/>
          </a:p>
          <a:p>
            <a:pPr marL="342900" indent="-342900">
              <a:buFontTx/>
              <a:buChar char="-"/>
            </a:pPr>
            <a:endParaRPr lang="en-US" dirty="0"/>
          </a:p>
        </p:txBody>
      </p:sp>
    </p:spTree>
    <p:extLst>
      <p:ext uri="{BB962C8B-B14F-4D97-AF65-F5344CB8AC3E}">
        <p14:creationId xmlns:p14="http://schemas.microsoft.com/office/powerpoint/2010/main" val="26057479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5BB6C22-F26B-E513-D8A8-CBA7B63D516F}"/>
              </a:ext>
            </a:extLst>
          </p:cNvPr>
          <p:cNvSpPr>
            <a:spLocks noGrp="1"/>
          </p:cNvSpPr>
          <p:nvPr>
            <p:ph type="title"/>
          </p:nvPr>
        </p:nvSpPr>
        <p:spPr/>
        <p:txBody>
          <a:bodyPr/>
          <a:lstStyle/>
          <a:p>
            <a:r>
              <a:rPr lang="en-US" dirty="0"/>
              <a:t>Rocky Mount Area</a:t>
            </a:r>
          </a:p>
        </p:txBody>
      </p:sp>
      <p:pic>
        <p:nvPicPr>
          <p:cNvPr id="4" name="Content Placeholder 3">
            <a:extLst>
              <a:ext uri="{FF2B5EF4-FFF2-40B4-BE49-F238E27FC236}">
                <a16:creationId xmlns:a16="http://schemas.microsoft.com/office/drawing/2014/main" id="{20CC1BFA-E2C1-9047-1043-F231042AC174}"/>
              </a:ext>
            </a:extLst>
          </p:cNvPr>
          <p:cNvPicPr>
            <a:picLocks noGrp="1" noChangeAspect="1"/>
          </p:cNvPicPr>
          <p:nvPr>
            <p:ph sz="quarter" idx="10"/>
          </p:nvPr>
        </p:nvPicPr>
        <p:blipFill>
          <a:blip r:embed="rId2"/>
          <a:stretch>
            <a:fillRect/>
          </a:stretch>
        </p:blipFill>
        <p:spPr>
          <a:xfrm>
            <a:off x="1322934" y="1028700"/>
            <a:ext cx="9546132" cy="5600700"/>
          </a:xfrm>
          <a:prstGeom prst="rect">
            <a:avLst/>
          </a:prstGeom>
          <a:ln w="28575">
            <a:solidFill>
              <a:schemeClr val="tx1"/>
            </a:solidFill>
          </a:ln>
        </p:spPr>
      </p:pic>
    </p:spTree>
    <p:extLst>
      <p:ext uri="{BB962C8B-B14F-4D97-AF65-F5344CB8AC3E}">
        <p14:creationId xmlns:p14="http://schemas.microsoft.com/office/powerpoint/2010/main" val="5016383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1B759A-83A3-D058-1B44-D2C3BC9CA098}"/>
              </a:ext>
            </a:extLst>
          </p:cNvPr>
          <p:cNvSpPr>
            <a:spLocks noGrp="1"/>
          </p:cNvSpPr>
          <p:nvPr>
            <p:ph type="title"/>
          </p:nvPr>
        </p:nvSpPr>
        <p:spPr/>
        <p:txBody>
          <a:bodyPr/>
          <a:lstStyle/>
          <a:p>
            <a:r>
              <a:rPr lang="en-US" dirty="0"/>
              <a:t>Rocky Mount Area</a:t>
            </a:r>
          </a:p>
        </p:txBody>
      </p:sp>
      <p:pic>
        <p:nvPicPr>
          <p:cNvPr id="4" name="Content Placeholder 3">
            <a:extLst>
              <a:ext uri="{FF2B5EF4-FFF2-40B4-BE49-F238E27FC236}">
                <a16:creationId xmlns:a16="http://schemas.microsoft.com/office/drawing/2014/main" id="{04D0863F-937A-7515-6182-6791B856922F}"/>
              </a:ext>
            </a:extLst>
          </p:cNvPr>
          <p:cNvPicPr>
            <a:picLocks noGrp="1" noChangeAspect="1"/>
          </p:cNvPicPr>
          <p:nvPr>
            <p:ph sz="quarter" idx="10"/>
          </p:nvPr>
        </p:nvPicPr>
        <p:blipFill>
          <a:blip r:embed="rId2"/>
          <a:stretch>
            <a:fillRect/>
          </a:stretch>
        </p:blipFill>
        <p:spPr>
          <a:xfrm>
            <a:off x="1284455" y="1028700"/>
            <a:ext cx="9623090" cy="5600700"/>
          </a:xfrm>
          <a:prstGeom prst="rect">
            <a:avLst/>
          </a:prstGeom>
          <a:ln w="28575">
            <a:solidFill>
              <a:schemeClr val="tx1"/>
            </a:solidFill>
          </a:ln>
        </p:spPr>
      </p:pic>
    </p:spTree>
    <p:extLst>
      <p:ext uri="{BB962C8B-B14F-4D97-AF65-F5344CB8AC3E}">
        <p14:creationId xmlns:p14="http://schemas.microsoft.com/office/powerpoint/2010/main" val="15730367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882B5-26E6-910A-F9F0-D7DF62CCCF39}"/>
              </a:ext>
            </a:extLst>
          </p:cNvPr>
          <p:cNvSpPr>
            <a:spLocks noGrp="1"/>
          </p:cNvSpPr>
          <p:nvPr>
            <p:ph type="title"/>
          </p:nvPr>
        </p:nvSpPr>
        <p:spPr/>
        <p:txBody>
          <a:bodyPr/>
          <a:lstStyle/>
          <a:p>
            <a:r>
              <a:rPr lang="en-US" dirty="0"/>
              <a:t>Greenville Area</a:t>
            </a:r>
          </a:p>
        </p:txBody>
      </p:sp>
      <p:pic>
        <p:nvPicPr>
          <p:cNvPr id="4" name="Content Placeholder 3">
            <a:extLst>
              <a:ext uri="{FF2B5EF4-FFF2-40B4-BE49-F238E27FC236}">
                <a16:creationId xmlns:a16="http://schemas.microsoft.com/office/drawing/2014/main" id="{ADCF8186-4395-7DAD-666A-B1209F3554FD}"/>
              </a:ext>
            </a:extLst>
          </p:cNvPr>
          <p:cNvPicPr>
            <a:picLocks noGrp="1" noChangeAspect="1"/>
          </p:cNvPicPr>
          <p:nvPr>
            <p:ph sz="quarter" idx="10"/>
          </p:nvPr>
        </p:nvPicPr>
        <p:blipFill>
          <a:blip r:embed="rId2"/>
          <a:stretch>
            <a:fillRect/>
          </a:stretch>
        </p:blipFill>
        <p:spPr>
          <a:xfrm>
            <a:off x="1690617" y="1028700"/>
            <a:ext cx="8810766" cy="5600700"/>
          </a:xfrm>
          <a:prstGeom prst="rect">
            <a:avLst/>
          </a:prstGeom>
          <a:ln w="28575">
            <a:solidFill>
              <a:schemeClr val="tx1"/>
            </a:solidFill>
          </a:ln>
        </p:spPr>
      </p:pic>
    </p:spTree>
    <p:extLst>
      <p:ext uri="{BB962C8B-B14F-4D97-AF65-F5344CB8AC3E}">
        <p14:creationId xmlns:p14="http://schemas.microsoft.com/office/powerpoint/2010/main" val="7593390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41BA64C0-E963-B6F2-3B04-8338533C5EE9}"/>
              </a:ext>
            </a:extLst>
          </p:cNvPr>
          <p:cNvSpPr>
            <a:spLocks noGrp="1"/>
          </p:cNvSpPr>
          <p:nvPr>
            <p:ph type="title"/>
          </p:nvPr>
        </p:nvSpPr>
        <p:spPr/>
        <p:txBody>
          <a:bodyPr/>
          <a:lstStyle/>
          <a:p>
            <a:r>
              <a:rPr lang="en-US" dirty="0"/>
              <a:t>Tar Pamlico Flood History</a:t>
            </a:r>
          </a:p>
        </p:txBody>
      </p:sp>
      <p:graphicFrame>
        <p:nvGraphicFramePr>
          <p:cNvPr id="20" name="Content Placeholder 8">
            <a:extLst>
              <a:ext uri="{FF2B5EF4-FFF2-40B4-BE49-F238E27FC236}">
                <a16:creationId xmlns:a16="http://schemas.microsoft.com/office/drawing/2014/main" id="{007C2CB3-53B1-A3C2-731E-BFB1FE66B1A4}"/>
              </a:ext>
            </a:extLst>
          </p:cNvPr>
          <p:cNvGraphicFramePr>
            <a:graphicFrameLocks noGrp="1"/>
          </p:cNvGraphicFramePr>
          <p:nvPr>
            <p:ph sz="quarter" idx="10"/>
            <p:extLst>
              <p:ext uri="{D42A27DB-BD31-4B8C-83A1-F6EECF244321}">
                <p14:modId xmlns:p14="http://schemas.microsoft.com/office/powerpoint/2010/main" val="1522471947"/>
              </p:ext>
            </p:extLst>
          </p:nvPr>
        </p:nvGraphicFramePr>
        <p:xfrm>
          <a:off x="1754588" y="1100260"/>
          <a:ext cx="8682824" cy="3384279"/>
        </p:xfrm>
        <a:graphic>
          <a:graphicData uri="http://schemas.openxmlformats.org/drawingml/2006/table">
            <a:tbl>
              <a:tblPr firstRow="1" firstCol="1" bandRow="1"/>
              <a:tblGrid>
                <a:gridCol w="3291774">
                  <a:extLst>
                    <a:ext uri="{9D8B030D-6E8A-4147-A177-3AD203B41FA5}">
                      <a16:colId xmlns:a16="http://schemas.microsoft.com/office/drawing/2014/main" val="1507506161"/>
                    </a:ext>
                  </a:extLst>
                </a:gridCol>
                <a:gridCol w="5391050">
                  <a:extLst>
                    <a:ext uri="{9D8B030D-6E8A-4147-A177-3AD203B41FA5}">
                      <a16:colId xmlns:a16="http://schemas.microsoft.com/office/drawing/2014/main" val="115372743"/>
                    </a:ext>
                  </a:extLst>
                </a:gridCol>
              </a:tblGrid>
              <a:tr h="376031">
                <a:tc>
                  <a:txBody>
                    <a:bodyPr/>
                    <a:lstStyle/>
                    <a:p>
                      <a:pPr marL="0" marR="0" algn="ctr">
                        <a:spcBef>
                          <a:spcPts val="600"/>
                        </a:spcBef>
                        <a:spcAft>
                          <a:spcPts val="600"/>
                        </a:spcAft>
                      </a:pPr>
                      <a:r>
                        <a:rPr lang="en-US" sz="2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Hurricane</a:t>
                      </a: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9D9D9"/>
                      </a:bgClr>
                    </a:pattFill>
                  </a:tcPr>
                </a:tc>
                <a:tc>
                  <a:txBody>
                    <a:bodyPr/>
                    <a:lstStyle/>
                    <a:p>
                      <a:pPr marL="0" marR="0" algn="ctr">
                        <a:spcBef>
                          <a:spcPts val="600"/>
                        </a:spcBef>
                        <a:spcAft>
                          <a:spcPts val="600"/>
                        </a:spcAft>
                      </a:pPr>
                      <a:r>
                        <a:rPr lang="en-US" sz="24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Rain Event</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9D9D9"/>
                      </a:bgClr>
                    </a:pattFill>
                  </a:tcPr>
                </a:tc>
                <a:extLst>
                  <a:ext uri="{0D108BD9-81ED-4DB2-BD59-A6C34878D82A}">
                    <a16:rowId xmlns:a16="http://schemas.microsoft.com/office/drawing/2014/main" val="2007442321"/>
                  </a:ext>
                </a:extLst>
              </a:tr>
              <a:tr h="376031">
                <a:tc>
                  <a:txBody>
                    <a:bodyPr/>
                    <a:lstStyle/>
                    <a:p>
                      <a:pPr marL="0" marR="0" algn="ctr">
                        <a:spcBef>
                          <a:spcPts val="600"/>
                        </a:spcBef>
                        <a:spcAft>
                          <a:spcPts val="600"/>
                        </a:spcAft>
                      </a:pPr>
                      <a:r>
                        <a:rPr lang="en-US" sz="2400">
                          <a:effectLst/>
                          <a:latin typeface="Times New Roman" panose="02020603050405020304" pitchFamily="18" charset="0"/>
                          <a:ea typeface="Calibri" panose="020F0502020204030204" pitchFamily="34" charset="0"/>
                          <a:cs typeface="Arial" panose="020B0604020202020204" pitchFamily="34" charset="0"/>
                        </a:rPr>
                        <a:t>Bertha (1996)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600"/>
                        </a:spcBef>
                        <a:spcAft>
                          <a:spcPts val="600"/>
                        </a:spcAft>
                      </a:pPr>
                      <a:r>
                        <a:rPr lang="en-US" sz="2400">
                          <a:effectLst/>
                          <a:latin typeface="Times New Roman" panose="02020603050405020304" pitchFamily="18" charset="0"/>
                          <a:ea typeface="Calibri" panose="020F0502020204030204" pitchFamily="34" charset="0"/>
                          <a:cs typeface="Arial" panose="020B0604020202020204" pitchFamily="34" charset="0"/>
                        </a:rPr>
                        <a:t>Rocky Mount Area (April 25, 2017)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16614070"/>
                  </a:ext>
                </a:extLst>
              </a:tr>
              <a:tr h="376031">
                <a:tc>
                  <a:txBody>
                    <a:bodyPr/>
                    <a:lstStyle/>
                    <a:p>
                      <a:pPr marL="0" marR="0" algn="ctr">
                        <a:spcBef>
                          <a:spcPts val="600"/>
                        </a:spcBef>
                        <a:spcAft>
                          <a:spcPts val="60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Fran (1996)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600"/>
                        </a:spcBef>
                        <a:spcAft>
                          <a:spcPts val="600"/>
                        </a:spcAft>
                      </a:pPr>
                      <a:r>
                        <a:rPr lang="en-US" sz="2400">
                          <a:effectLst/>
                          <a:latin typeface="Times New Roman" panose="02020603050405020304" pitchFamily="18" charset="0"/>
                          <a:ea typeface="Calibri" panose="020F0502020204030204" pitchFamily="34" charset="0"/>
                          <a:cs typeface="Arial" panose="020B0604020202020204" pitchFamily="34" charset="0"/>
                        </a:rPr>
                        <a:t>Rocky Mount Area (June 16,2020)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04633257"/>
                  </a:ext>
                </a:extLst>
              </a:tr>
              <a:tr h="376031">
                <a:tc>
                  <a:txBody>
                    <a:bodyPr/>
                    <a:lstStyle/>
                    <a:p>
                      <a:pPr marL="0" marR="0" algn="ctr">
                        <a:spcBef>
                          <a:spcPts val="600"/>
                        </a:spcBef>
                        <a:spcAft>
                          <a:spcPts val="60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Bonnie (1998)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600"/>
                        </a:spcBef>
                        <a:spcAft>
                          <a:spcPts val="60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Rocky Mount Area (July 14, 2023)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82409884"/>
                  </a:ext>
                </a:extLst>
              </a:tr>
              <a:tr h="376031">
                <a:tc>
                  <a:txBody>
                    <a:bodyPr/>
                    <a:lstStyle/>
                    <a:p>
                      <a:pPr marL="0" marR="0" algn="ctr">
                        <a:spcBef>
                          <a:spcPts val="600"/>
                        </a:spcBef>
                        <a:spcAft>
                          <a:spcPts val="600"/>
                        </a:spcAft>
                      </a:pPr>
                      <a:r>
                        <a:rPr lang="en-US" sz="2400">
                          <a:effectLst/>
                          <a:latin typeface="Times New Roman" panose="02020603050405020304" pitchFamily="18" charset="0"/>
                          <a:ea typeface="Calibri" panose="020F0502020204030204" pitchFamily="34" charset="0"/>
                          <a:cs typeface="Arial" panose="020B0604020202020204" pitchFamily="34" charset="0"/>
                        </a:rPr>
                        <a:t>Dennis (1999)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600"/>
                        </a:spcBef>
                        <a:spcAft>
                          <a:spcPts val="600"/>
                        </a:spcAft>
                      </a:pPr>
                      <a:r>
                        <a:rPr lang="en-US" sz="2400">
                          <a:effectLst/>
                          <a:latin typeface="Times New Roman" panose="02020603050405020304" pitchFamily="18" charset="0"/>
                          <a:ea typeface="Calibri" panose="020F0502020204030204" pitchFamily="34" charset="0"/>
                          <a:cs typeface="Arial" panose="020B0604020202020204" pitchFamily="34" charset="0"/>
                        </a:rPr>
                        <a:t>Greenville Area (June 2019)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19445740"/>
                  </a:ext>
                </a:extLst>
              </a:tr>
              <a:tr h="376031">
                <a:tc>
                  <a:txBody>
                    <a:bodyPr/>
                    <a:lstStyle/>
                    <a:p>
                      <a:pPr marL="0" marR="0" algn="ctr">
                        <a:spcBef>
                          <a:spcPts val="600"/>
                        </a:spcBef>
                        <a:spcAft>
                          <a:spcPts val="600"/>
                        </a:spcAft>
                      </a:pPr>
                      <a:r>
                        <a:rPr lang="en-US" sz="2400">
                          <a:effectLst/>
                          <a:latin typeface="Times New Roman" panose="02020603050405020304" pitchFamily="18" charset="0"/>
                          <a:ea typeface="Calibri" panose="020F0502020204030204" pitchFamily="34" charset="0"/>
                          <a:cs typeface="Arial" panose="020B0604020202020204" pitchFamily="34" charset="0"/>
                        </a:rPr>
                        <a:t>Floyd (1999),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600"/>
                        </a:spcBef>
                        <a:spcAft>
                          <a:spcPts val="600"/>
                        </a:spcAft>
                      </a:pPr>
                      <a:r>
                        <a:rPr lang="en-US" sz="2400">
                          <a:effectLst/>
                          <a:latin typeface="Times New Roman" panose="02020603050405020304" pitchFamily="18" charset="0"/>
                          <a:ea typeface="Calibri" panose="020F0502020204030204" pitchFamily="34" charset="0"/>
                          <a:cs typeface="Arial" panose="020B0604020202020204" pitchFamily="34"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36856195"/>
                  </a:ext>
                </a:extLst>
              </a:tr>
              <a:tr h="376031">
                <a:tc>
                  <a:txBody>
                    <a:bodyPr/>
                    <a:lstStyle/>
                    <a:p>
                      <a:pPr marL="0" marR="0" algn="ctr">
                        <a:spcBef>
                          <a:spcPts val="600"/>
                        </a:spcBef>
                        <a:spcAft>
                          <a:spcPts val="600"/>
                        </a:spcAft>
                      </a:pPr>
                      <a:r>
                        <a:rPr lang="en-US" sz="2400">
                          <a:effectLst/>
                          <a:latin typeface="Times New Roman" panose="02020603050405020304" pitchFamily="18" charset="0"/>
                          <a:ea typeface="Calibri" panose="020F0502020204030204" pitchFamily="34" charset="0"/>
                          <a:cs typeface="Arial" panose="020B0604020202020204" pitchFamily="34" charset="0"/>
                        </a:rPr>
                        <a:t>Isabel (2003)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600"/>
                        </a:spcBef>
                        <a:spcAft>
                          <a:spcPts val="600"/>
                        </a:spcAft>
                      </a:pPr>
                      <a:r>
                        <a:rPr lang="en-US" sz="2400">
                          <a:effectLst/>
                          <a:latin typeface="Times New Roman" panose="02020603050405020304" pitchFamily="18" charset="0"/>
                          <a:ea typeface="Calibri" panose="020F0502020204030204" pitchFamily="34" charset="0"/>
                          <a:cs typeface="Arial" panose="020B0604020202020204" pitchFamily="34"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70435480"/>
                  </a:ext>
                </a:extLst>
              </a:tr>
              <a:tr h="376031">
                <a:tc>
                  <a:txBody>
                    <a:bodyPr/>
                    <a:lstStyle/>
                    <a:p>
                      <a:pPr marL="0" marR="0" algn="ctr">
                        <a:spcBef>
                          <a:spcPts val="600"/>
                        </a:spcBef>
                        <a:spcAft>
                          <a:spcPts val="600"/>
                        </a:spcAft>
                      </a:pPr>
                      <a:r>
                        <a:rPr lang="en-US" sz="2400">
                          <a:effectLst/>
                          <a:latin typeface="Times New Roman" panose="02020603050405020304" pitchFamily="18" charset="0"/>
                          <a:ea typeface="Calibri" panose="020F0502020204030204" pitchFamily="34" charset="0"/>
                          <a:cs typeface="Arial" panose="020B0604020202020204" pitchFamily="34" charset="0"/>
                        </a:rPr>
                        <a:t>Irene (2011)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600"/>
                        </a:spcBef>
                        <a:spcAft>
                          <a:spcPts val="600"/>
                        </a:spcAft>
                      </a:pPr>
                      <a:r>
                        <a:rPr lang="en-US" sz="2400">
                          <a:effectLst/>
                          <a:latin typeface="Times New Roman" panose="02020603050405020304" pitchFamily="18" charset="0"/>
                          <a:ea typeface="Calibri" panose="020F0502020204030204" pitchFamily="34" charset="0"/>
                          <a:cs typeface="Arial" panose="020B0604020202020204" pitchFamily="34"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30289948"/>
                  </a:ext>
                </a:extLst>
              </a:tr>
              <a:tr h="376031">
                <a:tc>
                  <a:txBody>
                    <a:bodyPr/>
                    <a:lstStyle/>
                    <a:p>
                      <a:pPr marL="0" marR="0" algn="ctr">
                        <a:spcBef>
                          <a:spcPts val="600"/>
                        </a:spcBef>
                        <a:spcAft>
                          <a:spcPts val="600"/>
                        </a:spcAft>
                      </a:pPr>
                      <a:r>
                        <a:rPr lang="en-US" sz="2400">
                          <a:effectLst/>
                          <a:latin typeface="Times New Roman" panose="02020603050405020304" pitchFamily="18" charset="0"/>
                          <a:ea typeface="Calibri" panose="020F0502020204030204" pitchFamily="34" charset="0"/>
                          <a:cs typeface="Arial" panose="020B0604020202020204" pitchFamily="34" charset="0"/>
                        </a:rPr>
                        <a:t>Matthew (2016)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600"/>
                        </a:spcBef>
                        <a:spcAft>
                          <a:spcPts val="60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40602390"/>
                  </a:ext>
                </a:extLst>
              </a:tr>
            </a:tbl>
          </a:graphicData>
        </a:graphic>
      </p:graphicFrame>
    </p:spTree>
    <p:extLst>
      <p:ext uri="{BB962C8B-B14F-4D97-AF65-F5344CB8AC3E}">
        <p14:creationId xmlns:p14="http://schemas.microsoft.com/office/powerpoint/2010/main" val="23362519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E1A8DE8-4E27-557E-6494-162180F80EC0}"/>
              </a:ext>
            </a:extLst>
          </p:cNvPr>
          <p:cNvSpPr>
            <a:spLocks noGrp="1"/>
          </p:cNvSpPr>
          <p:nvPr>
            <p:ph type="title"/>
          </p:nvPr>
        </p:nvSpPr>
        <p:spPr/>
        <p:txBody>
          <a:bodyPr/>
          <a:lstStyle/>
          <a:p>
            <a:r>
              <a:rPr lang="en-US" sz="2400" dirty="0">
                <a:effectLst/>
                <a:latin typeface="Times New Roman" panose="02020603050405020304" pitchFamily="18" charset="0"/>
                <a:ea typeface="Calibri" panose="020F0502020204030204" pitchFamily="34" charset="0"/>
                <a:cs typeface="Arial" panose="020B0604020202020204" pitchFamily="34" charset="0"/>
              </a:rPr>
              <a:t>Rocky Mount 1999 Hurricane Floyd </a:t>
            </a:r>
            <a:endParaRPr lang="en-US" sz="2400" dirty="0"/>
          </a:p>
        </p:txBody>
      </p:sp>
      <p:sp>
        <p:nvSpPr>
          <p:cNvPr id="4" name="Rectangle 2">
            <a:extLst>
              <a:ext uri="{FF2B5EF4-FFF2-40B4-BE49-F238E27FC236}">
                <a16:creationId xmlns:a16="http://schemas.microsoft.com/office/drawing/2014/main" id="{CF18F666-8F62-D6D7-4F8C-85366BBABD8D}"/>
              </a:ext>
            </a:extLst>
          </p:cNvPr>
          <p:cNvSpPr>
            <a:spLocks noChangeArrowheads="1"/>
          </p:cNvSpPr>
          <p:nvPr/>
        </p:nvSpPr>
        <p:spPr bwMode="auto">
          <a:xfrm>
            <a:off x="1431234" y="69971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049" name="Picture 33">
            <a:extLst>
              <a:ext uri="{FF2B5EF4-FFF2-40B4-BE49-F238E27FC236}">
                <a16:creationId xmlns:a16="http://schemas.microsoft.com/office/drawing/2014/main" id="{5E673E42-DA4D-80CF-5EFE-98B18503D7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1234" y="1156915"/>
            <a:ext cx="8077200" cy="5372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19667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B99FFB-CED6-BF90-368D-9CC88883B785}"/>
              </a:ext>
            </a:extLst>
          </p:cNvPr>
          <p:cNvSpPr>
            <a:spLocks noGrp="1"/>
          </p:cNvSpPr>
          <p:nvPr>
            <p:ph type="title"/>
          </p:nvPr>
        </p:nvSpPr>
        <p:spPr/>
        <p:txBody>
          <a:bodyPr/>
          <a:lstStyle/>
          <a:p>
            <a:r>
              <a:rPr lang="en-US" sz="2400" dirty="0">
                <a:effectLst/>
                <a:latin typeface="Times New Roman" panose="02020603050405020304" pitchFamily="18" charset="0"/>
                <a:ea typeface="Calibri" panose="020F0502020204030204" pitchFamily="34" charset="0"/>
                <a:cs typeface="Arial" panose="020B0604020202020204" pitchFamily="34" charset="0"/>
              </a:rPr>
              <a:t>Rocky Mount 2016 Hurricane Matthew</a:t>
            </a:r>
            <a:endParaRPr lang="en-US" sz="4000" dirty="0"/>
          </a:p>
        </p:txBody>
      </p:sp>
      <p:pic>
        <p:nvPicPr>
          <p:cNvPr id="4" name="Picture 3">
            <a:extLst>
              <a:ext uri="{FF2B5EF4-FFF2-40B4-BE49-F238E27FC236}">
                <a16:creationId xmlns:a16="http://schemas.microsoft.com/office/drawing/2014/main" id="{08459EAE-2121-E77D-8758-110FFA9372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7680" y="988695"/>
            <a:ext cx="8676640" cy="4880610"/>
          </a:xfrm>
          <a:prstGeom prst="rect">
            <a:avLst/>
          </a:prstGeom>
          <a:ln w="28575">
            <a:solidFill>
              <a:schemeClr val="tx1"/>
            </a:solidFill>
          </a:ln>
        </p:spPr>
      </p:pic>
    </p:spTree>
    <p:extLst>
      <p:ext uri="{BB962C8B-B14F-4D97-AF65-F5344CB8AC3E}">
        <p14:creationId xmlns:p14="http://schemas.microsoft.com/office/powerpoint/2010/main" val="1102958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B99FFB-CED6-BF90-368D-9CC88883B785}"/>
              </a:ext>
            </a:extLst>
          </p:cNvPr>
          <p:cNvSpPr>
            <a:spLocks noGrp="1"/>
          </p:cNvSpPr>
          <p:nvPr>
            <p:ph type="title"/>
          </p:nvPr>
        </p:nvSpPr>
        <p:spPr/>
        <p:txBody>
          <a:bodyPr/>
          <a:lstStyle/>
          <a:p>
            <a:r>
              <a:rPr lang="en-US" sz="2400" dirty="0">
                <a:effectLst/>
                <a:latin typeface="Times New Roman" panose="02020603050405020304" pitchFamily="18" charset="0"/>
                <a:ea typeface="Calibri" panose="020F0502020204030204" pitchFamily="34" charset="0"/>
                <a:cs typeface="Arial" panose="020B0604020202020204" pitchFamily="34" charset="0"/>
              </a:rPr>
              <a:t>Rocky Mount 2016 Hurricane Matthew</a:t>
            </a:r>
            <a:endParaRPr lang="en-US" sz="4000" dirty="0"/>
          </a:p>
        </p:txBody>
      </p:sp>
      <p:pic>
        <p:nvPicPr>
          <p:cNvPr id="2" name="Picture 1" descr="A picture containing grass, sky, nature, outdoor&#10;&#10;Description automatically generated">
            <a:extLst>
              <a:ext uri="{FF2B5EF4-FFF2-40B4-BE49-F238E27FC236}">
                <a16:creationId xmlns:a16="http://schemas.microsoft.com/office/drawing/2014/main" id="{30F4C2FE-7054-3DEA-4D7C-31988E5E35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9772" y="1119187"/>
            <a:ext cx="8212455" cy="4619625"/>
          </a:xfrm>
          <a:prstGeom prst="rect">
            <a:avLst/>
          </a:prstGeom>
        </p:spPr>
      </p:pic>
    </p:spTree>
    <p:extLst>
      <p:ext uri="{BB962C8B-B14F-4D97-AF65-F5344CB8AC3E}">
        <p14:creationId xmlns:p14="http://schemas.microsoft.com/office/powerpoint/2010/main" val="35811494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B99FFB-CED6-BF90-368D-9CC88883B785}"/>
              </a:ext>
            </a:extLst>
          </p:cNvPr>
          <p:cNvSpPr>
            <a:spLocks noGrp="1"/>
          </p:cNvSpPr>
          <p:nvPr>
            <p:ph type="title"/>
          </p:nvPr>
        </p:nvSpPr>
        <p:spPr/>
        <p:txBody>
          <a:bodyPr/>
          <a:lstStyle/>
          <a:p>
            <a:r>
              <a:rPr lang="en-US" sz="2400" b="1" dirty="0">
                <a:effectLst/>
                <a:latin typeface="Times New Roman" panose="02020603050405020304" pitchFamily="18" charset="0"/>
                <a:ea typeface="Calibri" panose="020F0502020204030204" pitchFamily="34" charset="0"/>
              </a:rPr>
              <a:t>Rocky Mount Flooding April 2017</a:t>
            </a:r>
            <a:endParaRPr lang="en-US" sz="4000" dirty="0"/>
          </a:p>
        </p:txBody>
      </p:sp>
      <p:pic>
        <p:nvPicPr>
          <p:cNvPr id="2" name="Picture 1">
            <a:extLst>
              <a:ext uri="{FF2B5EF4-FFF2-40B4-BE49-F238E27FC236}">
                <a16:creationId xmlns:a16="http://schemas.microsoft.com/office/drawing/2014/main" id="{46ACCCD3-6F65-7872-8E85-D07ED624E1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3707" y="969645"/>
            <a:ext cx="8744585" cy="4918710"/>
          </a:xfrm>
          <a:prstGeom prst="rect">
            <a:avLst/>
          </a:prstGeom>
        </p:spPr>
      </p:pic>
    </p:spTree>
    <p:extLst>
      <p:ext uri="{BB962C8B-B14F-4D97-AF65-F5344CB8AC3E}">
        <p14:creationId xmlns:p14="http://schemas.microsoft.com/office/powerpoint/2010/main" val="13146256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B99FFB-CED6-BF90-368D-9CC88883B785}"/>
              </a:ext>
            </a:extLst>
          </p:cNvPr>
          <p:cNvSpPr>
            <a:spLocks noGrp="1"/>
          </p:cNvSpPr>
          <p:nvPr>
            <p:ph type="title"/>
          </p:nvPr>
        </p:nvSpPr>
        <p:spPr/>
        <p:txBody>
          <a:bodyPr/>
          <a:lstStyle/>
          <a:p>
            <a:r>
              <a:rPr lang="en-US" sz="2400" b="1" dirty="0">
                <a:effectLst/>
                <a:latin typeface="Times New Roman" panose="02020603050405020304" pitchFamily="18" charset="0"/>
                <a:ea typeface="Calibri" panose="020F0502020204030204" pitchFamily="34" charset="0"/>
              </a:rPr>
              <a:t>Rocky Mount Flooding June 2020</a:t>
            </a:r>
            <a:endParaRPr lang="en-US" sz="4000" dirty="0"/>
          </a:p>
        </p:txBody>
      </p:sp>
      <p:pic>
        <p:nvPicPr>
          <p:cNvPr id="2" name="Picture 1">
            <a:extLst>
              <a:ext uri="{FF2B5EF4-FFF2-40B4-BE49-F238E27FC236}">
                <a16:creationId xmlns:a16="http://schemas.microsoft.com/office/drawing/2014/main" id="{7C3558A2-1657-5FEA-AC75-6296F0BE18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3875" y="1009015"/>
            <a:ext cx="8604250" cy="4839970"/>
          </a:xfrm>
          <a:prstGeom prst="rect">
            <a:avLst/>
          </a:prstGeom>
        </p:spPr>
      </p:pic>
    </p:spTree>
    <p:extLst>
      <p:ext uri="{BB962C8B-B14F-4D97-AF65-F5344CB8AC3E}">
        <p14:creationId xmlns:p14="http://schemas.microsoft.com/office/powerpoint/2010/main" val="23529606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B99FFB-CED6-BF90-368D-9CC88883B785}"/>
              </a:ext>
            </a:extLst>
          </p:cNvPr>
          <p:cNvSpPr>
            <a:spLocks noGrp="1"/>
          </p:cNvSpPr>
          <p:nvPr>
            <p:ph type="title"/>
          </p:nvPr>
        </p:nvSpPr>
        <p:spPr/>
        <p:txBody>
          <a:bodyPr/>
          <a:lstStyle/>
          <a:p>
            <a:r>
              <a:rPr lang="en-US" sz="2400" b="1" dirty="0">
                <a:effectLst/>
                <a:latin typeface="Times New Roman" panose="02020603050405020304" pitchFamily="18" charset="0"/>
                <a:ea typeface="Calibri" panose="020F0502020204030204" pitchFamily="34" charset="0"/>
              </a:rPr>
              <a:t>Rocky Mount Flooding June 2020</a:t>
            </a:r>
            <a:endParaRPr lang="en-US" sz="4000" dirty="0"/>
          </a:p>
        </p:txBody>
      </p:sp>
      <p:pic>
        <p:nvPicPr>
          <p:cNvPr id="4" name="Picture 3" descr="A picture containing mountain, road, way, nature&#10;&#10;Description automatically generated">
            <a:extLst>
              <a:ext uri="{FF2B5EF4-FFF2-40B4-BE49-F238E27FC236}">
                <a16:creationId xmlns:a16="http://schemas.microsoft.com/office/drawing/2014/main" id="{D1B35EC7-61CF-1195-CA9E-D6BB06FB6C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6102" y="1032827"/>
            <a:ext cx="8519795" cy="4792345"/>
          </a:xfrm>
          <a:prstGeom prst="rect">
            <a:avLst/>
          </a:prstGeom>
        </p:spPr>
      </p:pic>
    </p:spTree>
    <p:extLst>
      <p:ext uri="{BB962C8B-B14F-4D97-AF65-F5344CB8AC3E}">
        <p14:creationId xmlns:p14="http://schemas.microsoft.com/office/powerpoint/2010/main" val="3980368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F35DC-8CB9-4584-9687-3DCA3D506E23}"/>
              </a:ext>
            </a:extLst>
          </p:cNvPr>
          <p:cNvSpPr>
            <a:spLocks noGrp="1"/>
          </p:cNvSpPr>
          <p:nvPr>
            <p:ph type="title"/>
          </p:nvPr>
        </p:nvSpPr>
        <p:spPr/>
        <p:txBody>
          <a:bodyPr/>
          <a:lstStyle/>
          <a:p>
            <a:r>
              <a:rPr lang="en-US" dirty="0"/>
              <a:t>Why is it Important</a:t>
            </a:r>
          </a:p>
        </p:txBody>
      </p:sp>
      <p:sp>
        <p:nvSpPr>
          <p:cNvPr id="3" name="Content Placeholder 2">
            <a:extLst>
              <a:ext uri="{FF2B5EF4-FFF2-40B4-BE49-F238E27FC236}">
                <a16:creationId xmlns:a16="http://schemas.microsoft.com/office/drawing/2014/main" id="{916483C9-F122-4E73-A3B1-46992D3E97BB}"/>
              </a:ext>
            </a:extLst>
          </p:cNvPr>
          <p:cNvSpPr>
            <a:spLocks noGrp="1"/>
          </p:cNvSpPr>
          <p:nvPr>
            <p:ph sz="quarter" idx="10"/>
          </p:nvPr>
        </p:nvSpPr>
        <p:spPr/>
        <p:txBody>
          <a:bodyPr/>
          <a:lstStyle/>
          <a:p>
            <a:r>
              <a:rPr lang="en-US" dirty="0"/>
              <a:t>Policy and Guidance</a:t>
            </a:r>
          </a:p>
          <a:p>
            <a:pPr marL="342900" lvl="2" indent="-342900">
              <a:spcBef>
                <a:spcPts val="600"/>
              </a:spcBef>
              <a:buFont typeface="Arial"/>
              <a:buChar char="•"/>
            </a:pPr>
            <a:r>
              <a:rPr lang="en-US" sz="1800" b="1" dirty="0">
                <a:cs typeface="Arial"/>
              </a:rPr>
              <a:t>WRDA 1974, Section 73</a:t>
            </a:r>
            <a:r>
              <a:rPr lang="en-US" sz="1800" dirty="0">
                <a:cs typeface="Arial"/>
              </a:rPr>
              <a:t>: requires consideration of nonstructural measures to reduce flood damages</a:t>
            </a:r>
          </a:p>
          <a:p>
            <a:pPr marL="342900" lvl="2" indent="-342900">
              <a:spcBef>
                <a:spcPts val="600"/>
              </a:spcBef>
              <a:buFont typeface="Arial"/>
              <a:buChar char="•"/>
            </a:pPr>
            <a:r>
              <a:rPr lang="en-US" sz="1800" b="1" dirty="0">
                <a:cs typeface="Arial"/>
              </a:rPr>
              <a:t>Principles &amp; Guidelines</a:t>
            </a:r>
            <a:r>
              <a:rPr lang="en-US" sz="1800" dirty="0">
                <a:cs typeface="Arial"/>
              </a:rPr>
              <a:t> (1983): nonstructural measures are complete or partial alternatives to traditional structural measures</a:t>
            </a:r>
          </a:p>
          <a:p>
            <a:pPr marL="342900" lvl="2" indent="-342900">
              <a:spcBef>
                <a:spcPts val="600"/>
              </a:spcBef>
              <a:buFont typeface="Arial"/>
              <a:buChar char="•"/>
            </a:pPr>
            <a:r>
              <a:rPr lang="en-US" sz="1800" b="1" dirty="0">
                <a:cs typeface="Arial"/>
              </a:rPr>
              <a:t>WRDA 1996, Section 402</a:t>
            </a:r>
            <a:r>
              <a:rPr lang="en-US" sz="1800" dirty="0">
                <a:cs typeface="Arial"/>
              </a:rPr>
              <a:t>:  identifying impediments that may exist to justifying nonstructural flood control measures as alternatives to structural measures</a:t>
            </a:r>
          </a:p>
          <a:p>
            <a:pPr marL="342900" lvl="2" indent="-342900">
              <a:spcBef>
                <a:spcPts val="600"/>
              </a:spcBef>
              <a:buFont typeface="Arial"/>
              <a:buChar char="•"/>
            </a:pPr>
            <a:r>
              <a:rPr lang="en-US" sz="1800" b="1" dirty="0">
                <a:cs typeface="Arial"/>
              </a:rPr>
              <a:t>WRDA 1999, Section 219</a:t>
            </a:r>
            <a:r>
              <a:rPr lang="en-US" sz="1800" dirty="0">
                <a:cs typeface="Arial"/>
              </a:rPr>
              <a:t>: nonstructural benefits shall be evaluated using methods similar to structural projects</a:t>
            </a:r>
          </a:p>
          <a:p>
            <a:pPr marL="342900" lvl="2" indent="-342900">
              <a:spcBef>
                <a:spcPts val="600"/>
              </a:spcBef>
              <a:buFont typeface="Arial"/>
              <a:buChar char="•"/>
            </a:pPr>
            <a:r>
              <a:rPr lang="en-US" sz="1800" b="1" dirty="0">
                <a:cs typeface="Arial"/>
              </a:rPr>
              <a:t>ER 1105-2-100, Exhibit G-1</a:t>
            </a:r>
            <a:r>
              <a:rPr lang="en-US" sz="1800" dirty="0">
                <a:cs typeface="Arial"/>
              </a:rPr>
              <a:t> (2004): requires consideration of nonstructural measures to reduce flood damages</a:t>
            </a:r>
          </a:p>
          <a:p>
            <a:pPr marL="342900" lvl="2" indent="-342900">
              <a:spcBef>
                <a:spcPts val="600"/>
              </a:spcBef>
              <a:buFont typeface="Arial"/>
              <a:buChar char="•"/>
            </a:pPr>
            <a:r>
              <a:rPr lang="en-US" sz="1800" b="1" dirty="0">
                <a:cs typeface="Arial"/>
              </a:rPr>
              <a:t>WRDA 2007, Section 2033</a:t>
            </a:r>
            <a:r>
              <a:rPr lang="en-US" sz="1800" dirty="0">
                <a:cs typeface="Arial"/>
              </a:rPr>
              <a:t>: ensuring structural and nonstructural alternatives are evaluated in an equitable manner </a:t>
            </a:r>
          </a:p>
          <a:p>
            <a:pPr marL="342900" lvl="2" indent="-342900">
              <a:spcBef>
                <a:spcPts val="600"/>
              </a:spcBef>
              <a:buFont typeface="Arial"/>
              <a:buChar char="•"/>
            </a:pPr>
            <a:r>
              <a:rPr lang="en-US" sz="1800" b="1" dirty="0">
                <a:cs typeface="Arial"/>
              </a:rPr>
              <a:t>WRDA 2016, Section 1184</a:t>
            </a:r>
            <a:r>
              <a:rPr lang="en-US" sz="1800" dirty="0">
                <a:cs typeface="Arial"/>
              </a:rPr>
              <a:t>: requires consideration of nonstructural measures when studying feasibility of FRM and CSRM projects</a:t>
            </a:r>
          </a:p>
          <a:p>
            <a:pPr marL="342900" lvl="2" indent="-342900">
              <a:spcBef>
                <a:spcPts val="600"/>
              </a:spcBef>
              <a:buFont typeface="Arial"/>
              <a:buChar char="•"/>
            </a:pPr>
            <a:r>
              <a:rPr lang="en-US" sz="1800" b="1" dirty="0">
                <a:cs typeface="Arial"/>
              </a:rPr>
              <a:t>Director of Civil Works Memorandum - Comprehensive Documentation of Benefits in Decision Documents </a:t>
            </a:r>
            <a:r>
              <a:rPr lang="en-US" sz="1800" dirty="0">
                <a:cs typeface="Arial"/>
              </a:rPr>
              <a:t>(2021): requires consideration of nonstructural measures</a:t>
            </a:r>
            <a:endParaRPr lang="en-US" sz="1800" dirty="0"/>
          </a:p>
          <a:p>
            <a:endParaRPr lang="en-US" dirty="0"/>
          </a:p>
        </p:txBody>
      </p:sp>
    </p:spTree>
    <p:extLst>
      <p:ext uri="{BB962C8B-B14F-4D97-AF65-F5344CB8AC3E}">
        <p14:creationId xmlns:p14="http://schemas.microsoft.com/office/powerpoint/2010/main" val="9246449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B99FFB-CED6-BF90-368D-9CC88883B785}"/>
              </a:ext>
            </a:extLst>
          </p:cNvPr>
          <p:cNvSpPr>
            <a:spLocks noGrp="1"/>
          </p:cNvSpPr>
          <p:nvPr>
            <p:ph type="title"/>
          </p:nvPr>
        </p:nvSpPr>
        <p:spPr/>
        <p:txBody>
          <a:bodyPr/>
          <a:lstStyle/>
          <a:p>
            <a:r>
              <a:rPr lang="en-US" sz="2400" b="1" dirty="0">
                <a:effectLst/>
                <a:latin typeface="Times New Roman" panose="02020603050405020304" pitchFamily="18" charset="0"/>
                <a:ea typeface="Calibri" panose="020F0502020204030204" pitchFamily="34" charset="0"/>
              </a:rPr>
              <a:t>Rocky Mount Flooding June 2020</a:t>
            </a:r>
            <a:endParaRPr lang="en-US" sz="4000" dirty="0"/>
          </a:p>
        </p:txBody>
      </p:sp>
      <p:pic>
        <p:nvPicPr>
          <p:cNvPr id="2" name="Picture 1">
            <a:extLst>
              <a:ext uri="{FF2B5EF4-FFF2-40B4-BE49-F238E27FC236}">
                <a16:creationId xmlns:a16="http://schemas.microsoft.com/office/drawing/2014/main" id="{1623044B-74AE-F670-1CE7-5D73EDA814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7995" y="977582"/>
            <a:ext cx="8716010" cy="4902835"/>
          </a:xfrm>
          <a:prstGeom prst="rect">
            <a:avLst/>
          </a:prstGeom>
        </p:spPr>
      </p:pic>
    </p:spTree>
    <p:extLst>
      <p:ext uri="{BB962C8B-B14F-4D97-AF65-F5344CB8AC3E}">
        <p14:creationId xmlns:p14="http://schemas.microsoft.com/office/powerpoint/2010/main" val="3313198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B99FFB-CED6-BF90-368D-9CC88883B785}"/>
              </a:ext>
            </a:extLst>
          </p:cNvPr>
          <p:cNvSpPr>
            <a:spLocks noGrp="1"/>
          </p:cNvSpPr>
          <p:nvPr>
            <p:ph type="title"/>
          </p:nvPr>
        </p:nvSpPr>
        <p:spPr/>
        <p:txBody>
          <a:bodyPr/>
          <a:lstStyle/>
          <a:p>
            <a:r>
              <a:rPr lang="en-US" sz="2400" b="1" dirty="0">
                <a:effectLst/>
                <a:latin typeface="Times New Roman" panose="02020603050405020304" pitchFamily="18" charset="0"/>
                <a:ea typeface="Calibri" panose="020F0502020204030204" pitchFamily="34" charset="0"/>
              </a:rPr>
              <a:t>Rocky Mount Flooding July 2023</a:t>
            </a:r>
            <a:endParaRPr lang="en-US" sz="4000" dirty="0"/>
          </a:p>
        </p:txBody>
      </p:sp>
      <p:pic>
        <p:nvPicPr>
          <p:cNvPr id="2" name="Picture 1" descr="Flooding in Sampson County">
            <a:extLst>
              <a:ext uri="{FF2B5EF4-FFF2-40B4-BE49-F238E27FC236}">
                <a16:creationId xmlns:a16="http://schemas.microsoft.com/office/drawing/2014/main" id="{1BC7A163-5BD3-F3F6-0B32-93FCB2ADAF6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121092"/>
            <a:ext cx="8229600" cy="4615815"/>
          </a:xfrm>
          <a:prstGeom prst="rect">
            <a:avLst/>
          </a:prstGeom>
          <a:noFill/>
          <a:ln>
            <a:noFill/>
          </a:ln>
        </p:spPr>
      </p:pic>
    </p:spTree>
    <p:extLst>
      <p:ext uri="{BB962C8B-B14F-4D97-AF65-F5344CB8AC3E}">
        <p14:creationId xmlns:p14="http://schemas.microsoft.com/office/powerpoint/2010/main" val="33246590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8E8EC3A-B116-218B-F245-85F156BF83C0}"/>
              </a:ext>
            </a:extLst>
          </p:cNvPr>
          <p:cNvSpPr>
            <a:spLocks noGrp="1"/>
          </p:cNvSpPr>
          <p:nvPr>
            <p:ph type="title"/>
          </p:nvPr>
        </p:nvSpPr>
        <p:spPr/>
        <p:txBody>
          <a:bodyPr/>
          <a:lstStyle/>
          <a:p>
            <a:r>
              <a:rPr lang="en-US" sz="2400" b="1" dirty="0">
                <a:effectLst/>
                <a:latin typeface="Times New Roman" panose="02020603050405020304" pitchFamily="18" charset="0"/>
                <a:ea typeface="Calibri" panose="020F0502020204030204" pitchFamily="34" charset="0"/>
              </a:rPr>
              <a:t>Greenville Airport Flooding 2016 Hurricane Matthew</a:t>
            </a:r>
            <a:endParaRPr lang="en-US" sz="4000" dirty="0"/>
          </a:p>
        </p:txBody>
      </p:sp>
      <p:pic>
        <p:nvPicPr>
          <p:cNvPr id="5" name="Picture 4" descr="A body of water with buildings and trees around it&#10;&#10;Description automatically generated with low confidence">
            <a:extLst>
              <a:ext uri="{FF2B5EF4-FFF2-40B4-BE49-F238E27FC236}">
                <a16:creationId xmlns:a16="http://schemas.microsoft.com/office/drawing/2014/main" id="{E1651052-E5CC-81AB-87A6-006CFF13A3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7060" y="1214120"/>
            <a:ext cx="8437880" cy="4429760"/>
          </a:xfrm>
          <a:prstGeom prst="rect">
            <a:avLst/>
          </a:prstGeom>
        </p:spPr>
      </p:pic>
    </p:spTree>
    <p:extLst>
      <p:ext uri="{BB962C8B-B14F-4D97-AF65-F5344CB8AC3E}">
        <p14:creationId xmlns:p14="http://schemas.microsoft.com/office/powerpoint/2010/main" val="35999942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39EF7-8C55-6093-84BB-5E7F93398B4B}"/>
              </a:ext>
            </a:extLst>
          </p:cNvPr>
          <p:cNvSpPr>
            <a:spLocks noGrp="1"/>
          </p:cNvSpPr>
          <p:nvPr>
            <p:ph type="title"/>
          </p:nvPr>
        </p:nvSpPr>
        <p:spPr/>
        <p:txBody>
          <a:bodyPr/>
          <a:lstStyle/>
          <a:p>
            <a:r>
              <a:rPr lang="en-US" sz="2400" b="1" dirty="0">
                <a:effectLst/>
                <a:latin typeface="Times New Roman" panose="02020603050405020304" pitchFamily="18" charset="0"/>
                <a:ea typeface="Calibri" panose="020F0502020204030204" pitchFamily="34" charset="0"/>
              </a:rPr>
              <a:t>Greenville Flooding 2016 Hurricane Matthew</a:t>
            </a:r>
            <a:endParaRPr lang="en-US" sz="4000" dirty="0"/>
          </a:p>
        </p:txBody>
      </p:sp>
      <p:pic>
        <p:nvPicPr>
          <p:cNvPr id="3" name="Picture 2">
            <a:extLst>
              <a:ext uri="{FF2B5EF4-FFF2-40B4-BE49-F238E27FC236}">
                <a16:creationId xmlns:a16="http://schemas.microsoft.com/office/drawing/2014/main" id="{8F9ED3CE-557F-D91C-ED01-CC8A0F16FB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6102" y="1032827"/>
            <a:ext cx="8519795" cy="4792345"/>
          </a:xfrm>
          <a:prstGeom prst="rect">
            <a:avLst/>
          </a:prstGeom>
        </p:spPr>
      </p:pic>
    </p:spTree>
    <p:extLst>
      <p:ext uri="{BB962C8B-B14F-4D97-AF65-F5344CB8AC3E}">
        <p14:creationId xmlns:p14="http://schemas.microsoft.com/office/powerpoint/2010/main" val="15525836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AA124F-5D25-F543-E5F6-63194D0942D1}"/>
              </a:ext>
            </a:extLst>
          </p:cNvPr>
          <p:cNvSpPr>
            <a:spLocks noGrp="1"/>
          </p:cNvSpPr>
          <p:nvPr>
            <p:ph type="title"/>
          </p:nvPr>
        </p:nvSpPr>
        <p:spPr/>
        <p:txBody>
          <a:bodyPr/>
          <a:lstStyle/>
          <a:p>
            <a:r>
              <a:rPr lang="en-US" sz="2400" b="1" dirty="0">
                <a:effectLst/>
                <a:latin typeface="Times New Roman" panose="02020603050405020304" pitchFamily="18" charset="0"/>
                <a:ea typeface="Calibri" panose="020F0502020204030204" pitchFamily="34" charset="0"/>
              </a:rPr>
              <a:t>Greenville Flooding June 2019</a:t>
            </a:r>
            <a:endParaRPr lang="en-US" sz="4000" dirty="0"/>
          </a:p>
        </p:txBody>
      </p:sp>
      <p:pic>
        <p:nvPicPr>
          <p:cNvPr id="3" name="Picture 2">
            <a:extLst>
              <a:ext uri="{FF2B5EF4-FFF2-40B4-BE49-F238E27FC236}">
                <a16:creationId xmlns:a16="http://schemas.microsoft.com/office/drawing/2014/main" id="{F85D9DD9-0BC4-A957-7914-A65600E6FC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200" y="1112202"/>
            <a:ext cx="8229600" cy="4633595"/>
          </a:xfrm>
          <a:prstGeom prst="rect">
            <a:avLst/>
          </a:prstGeom>
        </p:spPr>
      </p:pic>
    </p:spTree>
    <p:extLst>
      <p:ext uri="{BB962C8B-B14F-4D97-AF65-F5344CB8AC3E}">
        <p14:creationId xmlns:p14="http://schemas.microsoft.com/office/powerpoint/2010/main" val="20261635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C5E8F-E7E1-C058-C6E2-4DDBB8626D2C}"/>
              </a:ext>
            </a:extLst>
          </p:cNvPr>
          <p:cNvSpPr>
            <a:spLocks noGrp="1"/>
          </p:cNvSpPr>
          <p:nvPr>
            <p:ph type="title"/>
          </p:nvPr>
        </p:nvSpPr>
        <p:spPr/>
        <p:txBody>
          <a:bodyPr/>
          <a:lstStyle/>
          <a:p>
            <a:pPr algn="ctr"/>
            <a:r>
              <a:rPr lang="en-US" dirty="0"/>
              <a:t>Questions</a:t>
            </a:r>
          </a:p>
        </p:txBody>
      </p:sp>
    </p:spTree>
    <p:extLst>
      <p:ext uri="{BB962C8B-B14F-4D97-AF65-F5344CB8AC3E}">
        <p14:creationId xmlns:p14="http://schemas.microsoft.com/office/powerpoint/2010/main" val="3120795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5BD451F-DF87-D3F3-9808-9F1B80002612}"/>
              </a:ext>
            </a:extLst>
          </p:cNvPr>
          <p:cNvSpPr>
            <a:spLocks noGrp="1"/>
          </p:cNvSpPr>
          <p:nvPr>
            <p:ph sz="quarter" idx="15"/>
          </p:nvPr>
        </p:nvSpPr>
        <p:spPr/>
        <p:txBody>
          <a:bodyPr/>
          <a:lstStyle/>
          <a:p>
            <a:pPr marL="342900" indent="-342900">
              <a:spcBef>
                <a:spcPts val="1200"/>
              </a:spcBef>
              <a:buFont typeface="Wingdings" panose="05000000000000000000" pitchFamily="2" charset="2"/>
              <a:buChar char="Ø"/>
            </a:pPr>
            <a:r>
              <a:rPr lang="en-US" sz="1600" dirty="0">
                <a:solidFill>
                  <a:schemeClr val="tx1"/>
                </a:solidFill>
                <a:latin typeface="Times New Roman" panose="02020603050405020304" pitchFamily="18" charset="0"/>
                <a:ea typeface="ＭＳ Ｐゴシック"/>
                <a:cs typeface="Times New Roman" panose="02020603050405020304" pitchFamily="18" charset="0"/>
              </a:rPr>
              <a:t>Structural and nonstructural measures / alternatives should be </a:t>
            </a:r>
            <a:r>
              <a:rPr lang="en-US" sz="1600" b="1" dirty="0">
                <a:solidFill>
                  <a:schemeClr val="tx1"/>
                </a:solidFill>
                <a:latin typeface="Times New Roman" panose="02020603050405020304" pitchFamily="18" charset="0"/>
                <a:ea typeface="ＭＳ Ｐゴシック"/>
                <a:cs typeface="Times New Roman" panose="02020603050405020304" pitchFamily="18" charset="0"/>
              </a:rPr>
              <a:t>considered equally and concurrently</a:t>
            </a:r>
            <a:r>
              <a:rPr lang="en-US" sz="1600" dirty="0">
                <a:solidFill>
                  <a:schemeClr val="tx1"/>
                </a:solidFill>
                <a:latin typeface="Times New Roman" panose="02020603050405020304" pitchFamily="18" charset="0"/>
                <a:ea typeface="ＭＳ Ｐゴシック"/>
                <a:cs typeface="Times New Roman" panose="02020603050405020304" pitchFamily="18" charset="0"/>
              </a:rPr>
              <a:t>, when a project is initiated. The Recommended Plan may include one or the other type of measure, or a combination.</a:t>
            </a:r>
          </a:p>
          <a:p>
            <a:pPr marL="342900" indent="-342900">
              <a:spcBef>
                <a:spcPts val="1200"/>
              </a:spcBef>
              <a:buFont typeface="Wingdings" panose="05000000000000000000" pitchFamily="2" charset="2"/>
              <a:buChar char="Ø"/>
            </a:pPr>
            <a:endParaRPr lang="en-US" sz="1600" dirty="0">
              <a:solidFill>
                <a:schemeClr val="tx1"/>
              </a:solidFill>
              <a:latin typeface="Times New Roman" panose="02020603050405020304" pitchFamily="18" charset="0"/>
              <a:ea typeface="ＭＳ Ｐゴシック"/>
              <a:cs typeface="Times New Roman" panose="02020603050405020304" pitchFamily="18" charset="0"/>
            </a:endParaRPr>
          </a:p>
          <a:p>
            <a:pPr marL="342900" indent="-342900">
              <a:spcBef>
                <a:spcPts val="1200"/>
              </a:spcBef>
              <a:buFont typeface="Wingdings" panose="05000000000000000000" pitchFamily="2" charset="2"/>
              <a:buChar char="Ø"/>
            </a:pPr>
            <a:r>
              <a:rPr lang="en-US" sz="1600" dirty="0">
                <a:solidFill>
                  <a:schemeClr val="tx1"/>
                </a:solidFill>
                <a:latin typeface="Times New Roman" panose="02020603050405020304" pitchFamily="18" charset="0"/>
                <a:ea typeface="ＭＳ Ｐゴシック"/>
                <a:cs typeface="Times New Roman" panose="02020603050405020304" pitchFamily="18" charset="0"/>
              </a:rPr>
              <a:t>The USACE planning process is the </a:t>
            </a:r>
            <a:r>
              <a:rPr lang="en-US" sz="1600" b="1" dirty="0">
                <a:solidFill>
                  <a:schemeClr val="tx1"/>
                </a:solidFill>
                <a:latin typeface="Times New Roman" panose="02020603050405020304" pitchFamily="18" charset="0"/>
                <a:ea typeface="ＭＳ Ｐゴシック"/>
                <a:cs typeface="Times New Roman" panose="02020603050405020304" pitchFamily="18" charset="0"/>
              </a:rPr>
              <a:t>same for structural and nonstructural</a:t>
            </a:r>
            <a:r>
              <a:rPr lang="en-US" sz="1600" dirty="0">
                <a:solidFill>
                  <a:schemeClr val="tx1"/>
                </a:solidFill>
                <a:latin typeface="Times New Roman" panose="02020603050405020304" pitchFamily="18" charset="0"/>
                <a:ea typeface="ＭＳ Ｐゴシック"/>
                <a:cs typeface="Times New Roman" panose="02020603050405020304" pitchFamily="18" charset="0"/>
              </a:rPr>
              <a:t>. The difference is in the details.</a:t>
            </a:r>
          </a:p>
          <a:p>
            <a:pPr marL="342900" indent="-342900">
              <a:spcBef>
                <a:spcPts val="1200"/>
              </a:spcBef>
              <a:buFont typeface="Wingdings" panose="05000000000000000000" pitchFamily="2" charset="2"/>
              <a:buChar char="Ø"/>
            </a:pPr>
            <a:endParaRPr lang="en-US" sz="1600" dirty="0">
              <a:solidFill>
                <a:schemeClr val="tx1"/>
              </a:solidFill>
              <a:latin typeface="Times New Roman" panose="02020603050405020304" pitchFamily="18" charset="0"/>
              <a:ea typeface="ＭＳ Ｐゴシック"/>
              <a:cs typeface="Times New Roman" panose="02020603050405020304" pitchFamily="18" charset="0"/>
            </a:endParaRPr>
          </a:p>
          <a:p>
            <a:pPr marL="342900" indent="-342900">
              <a:spcBef>
                <a:spcPts val="1200"/>
              </a:spcBef>
              <a:buFont typeface="Wingdings" panose="05000000000000000000" pitchFamily="2" charset="2"/>
              <a:buChar char="Ø"/>
            </a:pPr>
            <a:r>
              <a:rPr lang="en-US" sz="1600" b="1" dirty="0">
                <a:solidFill>
                  <a:schemeClr val="tx1"/>
                </a:solidFill>
                <a:latin typeface="Times New Roman" panose="02020603050405020304" pitchFamily="18" charset="0"/>
                <a:ea typeface="ＭＳ Ｐゴシック"/>
                <a:cs typeface="Times New Roman" panose="02020603050405020304" pitchFamily="18" charset="0"/>
              </a:rPr>
              <a:t>For FRM studies, PDTs are required to include a stand-alone, nonstructural-only alternative plan in the final array of alternatives</a:t>
            </a:r>
            <a:r>
              <a:rPr lang="en-US" sz="1600" dirty="0">
                <a:solidFill>
                  <a:schemeClr val="tx1"/>
                </a:solidFill>
                <a:latin typeface="Times New Roman" panose="02020603050405020304" pitchFamily="18" charset="0"/>
                <a:ea typeface="ＭＳ Ｐゴシック"/>
                <a:cs typeface="Times New Roman" panose="02020603050405020304" pitchFamily="18" charset="0"/>
              </a:rPr>
              <a:t> per the ASA(CW) Comprehensive Documentation of Benefits in Decision Documents (2021).</a:t>
            </a:r>
          </a:p>
          <a:p>
            <a:endParaRPr lang="en-US" dirty="0"/>
          </a:p>
        </p:txBody>
      </p:sp>
      <p:sp>
        <p:nvSpPr>
          <p:cNvPr id="3" name="Title 2">
            <a:extLst>
              <a:ext uri="{FF2B5EF4-FFF2-40B4-BE49-F238E27FC236}">
                <a16:creationId xmlns:a16="http://schemas.microsoft.com/office/drawing/2014/main" id="{8C68824F-92C5-B7E6-87C2-07B5A1E47D0B}"/>
              </a:ext>
            </a:extLst>
          </p:cNvPr>
          <p:cNvSpPr>
            <a:spLocks noGrp="1"/>
          </p:cNvSpPr>
          <p:nvPr>
            <p:ph type="title"/>
          </p:nvPr>
        </p:nvSpPr>
        <p:spPr/>
        <p:txBody>
          <a:bodyPr/>
          <a:lstStyle/>
          <a:p>
            <a:r>
              <a:rPr lang="en-US" dirty="0"/>
              <a:t>Takeaways  </a:t>
            </a:r>
          </a:p>
        </p:txBody>
      </p:sp>
      <p:sp>
        <p:nvSpPr>
          <p:cNvPr id="4" name="Content Placeholder 3">
            <a:extLst>
              <a:ext uri="{FF2B5EF4-FFF2-40B4-BE49-F238E27FC236}">
                <a16:creationId xmlns:a16="http://schemas.microsoft.com/office/drawing/2014/main" id="{B325A2C2-A7A0-7286-A974-352FED19DB1B}"/>
              </a:ext>
            </a:extLst>
          </p:cNvPr>
          <p:cNvSpPr>
            <a:spLocks noGrp="1"/>
          </p:cNvSpPr>
          <p:nvPr>
            <p:ph sz="quarter" idx="19"/>
          </p:nvPr>
        </p:nvSpPr>
        <p:spPr/>
        <p:txBody>
          <a:bodyPr/>
          <a:lstStyle/>
          <a:p>
            <a:pPr marL="342900" marR="0" lvl="0" indent="-342900" algn="l" defTabSz="914400" rtl="0" eaLnBrk="1" fontAlgn="base" latinLnBrk="0" hangingPunct="1">
              <a:lnSpc>
                <a:spcPct val="100000"/>
              </a:lnSpc>
              <a:spcBef>
                <a:spcPts val="1200"/>
              </a:spcBef>
              <a:spcAft>
                <a:spcPct val="0"/>
              </a:spcAft>
              <a:buClrTx/>
              <a:buSzTx/>
              <a:buFont typeface="Wingdings" panose="05000000000000000000" pitchFamily="2" charset="2"/>
              <a:buChar char="Ø"/>
              <a:tabLst/>
              <a:defRPr/>
            </a:pPr>
            <a:r>
              <a:rPr kumimoji="0" lang="en-US" sz="1400" b="1" i="0" u="none" strike="noStrike" kern="1200" cap="none" spc="0" normalizeH="0" baseline="0" noProof="0" dirty="0">
                <a:ln>
                  <a:noFill/>
                </a:ln>
                <a:solidFill>
                  <a:srgbClr val="221F20"/>
                </a:solidFill>
                <a:effectLst/>
                <a:uLnTx/>
                <a:uFillTx/>
                <a:latin typeface="Times New Roman" panose="02020603050405020304" pitchFamily="18" charset="0"/>
                <a:cs typeface="Times New Roman" panose="02020603050405020304" pitchFamily="18" charset="0"/>
              </a:rPr>
              <a:t>Appropriate level of incremental analysis (PB 2019-03)</a:t>
            </a:r>
          </a:p>
          <a:p>
            <a:pPr marL="688975" marR="0" lvl="2" indent="-342900" algn="l" defTabSz="914400" rtl="0" eaLnBrk="1" fontAlgn="base" latinLnBrk="0" hangingPunct="1">
              <a:lnSpc>
                <a:spcPct val="100000"/>
              </a:lnSpc>
              <a:spcBef>
                <a:spcPts val="1200"/>
              </a:spcBef>
              <a:spcAft>
                <a:spcPct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srgbClr val="221F20"/>
                </a:solidFill>
                <a:effectLst/>
                <a:uLnTx/>
                <a:uFillTx/>
                <a:latin typeface="Times New Roman" panose="02020603050405020304" pitchFamily="18" charset="0"/>
                <a:cs typeface="Times New Roman" panose="02020603050405020304" pitchFamily="18" charset="0"/>
              </a:rPr>
              <a:t>May use a sample of structures to estimate costs and benefits</a:t>
            </a:r>
          </a:p>
          <a:p>
            <a:pPr marL="342900" marR="0" lvl="0" indent="-342900" algn="l" defTabSz="914400" rtl="0" eaLnBrk="1" fontAlgn="base" latinLnBrk="0" hangingPunct="1">
              <a:lnSpc>
                <a:spcPct val="100000"/>
              </a:lnSpc>
              <a:spcBef>
                <a:spcPts val="1200"/>
              </a:spcBef>
              <a:spcAft>
                <a:spcPct val="0"/>
              </a:spcAft>
              <a:buClrTx/>
              <a:buSzTx/>
              <a:buFont typeface="Wingdings" panose="05000000000000000000" pitchFamily="2" charset="2"/>
              <a:buChar char="Ø"/>
              <a:tabLst/>
              <a:defRPr/>
            </a:pPr>
            <a:r>
              <a:rPr kumimoji="0" lang="en-US" sz="1400" b="1" i="0" u="none" strike="noStrike" kern="1200" cap="none" spc="0" normalizeH="0" baseline="0" noProof="0" dirty="0">
                <a:ln>
                  <a:noFill/>
                </a:ln>
                <a:solidFill>
                  <a:srgbClr val="221F20"/>
                </a:solidFill>
                <a:effectLst/>
                <a:uLnTx/>
                <a:uFillTx/>
                <a:latin typeface="Times New Roman" panose="02020603050405020304" pitchFamily="18" charset="0"/>
                <a:cs typeface="Times New Roman" panose="02020603050405020304" pitchFamily="18" charset="0"/>
              </a:rPr>
              <a:t>Consider project performance under:</a:t>
            </a:r>
          </a:p>
          <a:p>
            <a:pPr marL="687705" marR="0" lvl="3" indent="-342900" algn="l" defTabSz="914400" rtl="0" eaLnBrk="1" fontAlgn="base" latinLnBrk="0" hangingPunct="1">
              <a:lnSpc>
                <a:spcPct val="100000"/>
              </a:lnSpc>
              <a:spcBef>
                <a:spcPts val="1200"/>
              </a:spcBef>
              <a:spcAft>
                <a:spcPct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srgbClr val="221F20"/>
                </a:solidFill>
                <a:effectLst/>
                <a:uLnTx/>
                <a:uFillTx/>
                <a:latin typeface="Times New Roman" panose="02020603050405020304" pitchFamily="18" charset="0"/>
                <a:ea typeface="ＭＳ Ｐゴシック" charset="0"/>
                <a:cs typeface="Times New Roman" panose="02020603050405020304" pitchFamily="18" charset="0"/>
              </a:rPr>
              <a:t>Voluntary vs. involuntary (PB 2019-03) </a:t>
            </a:r>
          </a:p>
          <a:p>
            <a:pPr marL="688181" marR="0" lvl="3" indent="-342900" algn="l" defTabSz="914400" rtl="0" eaLnBrk="1" fontAlgn="base" latinLnBrk="0" hangingPunct="1">
              <a:lnSpc>
                <a:spcPct val="100000"/>
              </a:lnSpc>
              <a:spcBef>
                <a:spcPts val="1200"/>
              </a:spcBef>
              <a:spcAft>
                <a:spcPct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srgbClr val="221F20"/>
                </a:solidFill>
                <a:effectLst/>
                <a:uLnTx/>
                <a:uFillTx/>
                <a:latin typeface="Times New Roman" panose="02020603050405020304" pitchFamily="18" charset="0"/>
                <a:ea typeface="ＭＳ Ｐゴシック" charset="0"/>
                <a:cs typeface="Times New Roman" panose="02020603050405020304" pitchFamily="18" charset="0"/>
              </a:rPr>
              <a:t>Different relative sea level change (RSLC) scenarios </a:t>
            </a:r>
          </a:p>
          <a:p>
            <a:pPr marL="687705" marR="0" lvl="3" indent="-342900" algn="l" defTabSz="914400" rtl="0" eaLnBrk="1" fontAlgn="base" latinLnBrk="0" hangingPunct="1">
              <a:lnSpc>
                <a:spcPct val="100000"/>
              </a:lnSpc>
              <a:spcBef>
                <a:spcPts val="1200"/>
              </a:spcBef>
              <a:spcAft>
                <a:spcPct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srgbClr val="221F20"/>
                </a:solidFill>
                <a:effectLst/>
                <a:uLnTx/>
                <a:uFillTx/>
                <a:latin typeface="Times New Roman" panose="02020603050405020304" pitchFamily="18" charset="0"/>
                <a:ea typeface="ＭＳ Ｐゴシック" charset="0"/>
                <a:cs typeface="Times New Roman" panose="02020603050405020304" pitchFamily="18" charset="0"/>
              </a:rPr>
              <a:t>Different inland hydrology/non-stationarity </a:t>
            </a:r>
          </a:p>
          <a:p>
            <a:pPr marL="342900" marR="0" lvl="0" indent="-342900" algn="l" defTabSz="914400" rtl="0" eaLnBrk="1" fontAlgn="base" latinLnBrk="0" hangingPunct="1">
              <a:lnSpc>
                <a:spcPct val="100000"/>
              </a:lnSpc>
              <a:spcBef>
                <a:spcPts val="1200"/>
              </a:spcBef>
              <a:spcAft>
                <a:spcPct val="0"/>
              </a:spcAft>
              <a:buClrTx/>
              <a:buSzTx/>
              <a:buFont typeface="Wingdings" panose="05000000000000000000" pitchFamily="2" charset="2"/>
              <a:buChar char="Ø"/>
              <a:tabLst/>
              <a:defRPr/>
            </a:pPr>
            <a:r>
              <a:rPr kumimoji="0" lang="en-US" sz="1400" b="1" i="0" u="none" strike="noStrike" kern="1200" cap="none" spc="0" normalizeH="0" baseline="0" noProof="0" dirty="0">
                <a:ln>
                  <a:noFill/>
                </a:ln>
                <a:solidFill>
                  <a:srgbClr val="221F20"/>
                </a:solidFill>
                <a:effectLst/>
                <a:uLnTx/>
                <a:uFillTx/>
                <a:latin typeface="Times New Roman" panose="02020603050405020304" pitchFamily="18" charset="0"/>
                <a:cs typeface="Times New Roman" panose="02020603050405020304" pitchFamily="18" charset="0"/>
              </a:rPr>
              <a:t>Consider benefits of alternative use of land (ER 1105-2-100 and PB 2016-01)</a:t>
            </a:r>
          </a:p>
          <a:p>
            <a:pPr marL="688975" marR="0" lvl="2" indent="-342900" algn="l" defTabSz="914400" rtl="0" eaLnBrk="1" fontAlgn="base" latinLnBrk="0" hangingPunct="1">
              <a:lnSpc>
                <a:spcPct val="100000"/>
              </a:lnSpc>
              <a:spcBef>
                <a:spcPts val="1200"/>
              </a:spcBef>
              <a:spcAft>
                <a:spcPct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srgbClr val="221F20"/>
                </a:solidFill>
                <a:effectLst/>
                <a:uLnTx/>
                <a:uFillTx/>
                <a:latin typeface="Times New Roman" panose="02020603050405020304" pitchFamily="18" charset="0"/>
                <a:cs typeface="Times New Roman" panose="02020603050405020304" pitchFamily="18" charset="0"/>
              </a:rPr>
              <a:t>Recreation benefits not limited for justification (ER 1105-2-100, Appendix E)</a:t>
            </a:r>
          </a:p>
          <a:p>
            <a:pPr marL="688975" marR="0" lvl="2" indent="-342900" algn="l" defTabSz="914400" rtl="0" eaLnBrk="1" fontAlgn="base" latinLnBrk="0" hangingPunct="1">
              <a:lnSpc>
                <a:spcPct val="100000"/>
              </a:lnSpc>
              <a:spcBef>
                <a:spcPts val="1200"/>
              </a:spcBef>
              <a:spcAft>
                <a:spcPct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srgbClr val="221F20"/>
                </a:solidFill>
                <a:effectLst/>
                <a:uLnTx/>
                <a:uFillTx/>
                <a:latin typeface="Times New Roman" panose="02020603050405020304" pitchFamily="18" charset="0"/>
                <a:cs typeface="Times New Roman" panose="02020603050405020304" pitchFamily="18" charset="0"/>
              </a:rPr>
              <a:t>Ecosystem restoration benefits must be quantified (supports project justification)</a:t>
            </a:r>
          </a:p>
          <a:p>
            <a:pPr marL="170180" marR="0" lvl="1" indent="-170180" algn="l" defTabSz="914400" rtl="0" eaLnBrk="1" fontAlgn="base" latinLnBrk="0" hangingPunct="1">
              <a:lnSpc>
                <a:spcPct val="100000"/>
              </a:lnSpc>
              <a:spcBef>
                <a:spcPts val="1200"/>
              </a:spcBef>
              <a:spcAft>
                <a:spcPct val="0"/>
              </a:spcAft>
              <a:buClrTx/>
              <a:buSzTx/>
              <a:buFont typeface="Wingdings" panose="05000000000000000000" pitchFamily="2" charset="2"/>
              <a:buChar char="Ø"/>
              <a:tabLst/>
              <a:defRPr/>
            </a:pPr>
            <a:r>
              <a:rPr kumimoji="0" lang="en-US" sz="1400" b="0" i="0" u="none" strike="noStrike" kern="1200" cap="none" spc="0" normalizeH="0" baseline="0" noProof="0" dirty="0">
                <a:ln>
                  <a:noFill/>
                </a:ln>
                <a:solidFill>
                  <a:srgbClr val="221F20"/>
                </a:solidFill>
                <a:effectLst/>
                <a:uLnTx/>
                <a:uFillTx/>
                <a:latin typeface="Times New Roman" panose="02020603050405020304" pitchFamily="18" charset="0"/>
                <a:ea typeface="ＭＳ Ｐゴシック" charset="0"/>
                <a:cs typeface="Times New Roman" panose="02020603050405020304" pitchFamily="18" charset="0"/>
              </a:rPr>
              <a:t> </a:t>
            </a:r>
            <a:r>
              <a:rPr kumimoji="0" lang="en-US" sz="1400" b="1" i="0" u="none" strike="noStrike" kern="1200" cap="none" spc="0" normalizeH="0" baseline="0" noProof="0" dirty="0">
                <a:ln>
                  <a:noFill/>
                </a:ln>
                <a:solidFill>
                  <a:srgbClr val="221F20"/>
                </a:solidFill>
                <a:effectLst/>
                <a:uLnTx/>
                <a:uFillTx/>
                <a:latin typeface="Times New Roman" panose="02020603050405020304" pitchFamily="18" charset="0"/>
                <a:ea typeface="ＭＳ Ｐゴシック" charset="0"/>
                <a:cs typeface="Times New Roman" panose="02020603050405020304" pitchFamily="18" charset="0"/>
              </a:rPr>
              <a:t>Nonstructural measures can also be considered for areas of induced flooding</a:t>
            </a:r>
          </a:p>
          <a:p>
            <a:pPr marL="170180" marR="0" lvl="1" indent="-170180" algn="l" defTabSz="914400" rtl="0" eaLnBrk="1" fontAlgn="base" latinLnBrk="0" hangingPunct="1">
              <a:lnSpc>
                <a:spcPct val="100000"/>
              </a:lnSpc>
              <a:spcBef>
                <a:spcPts val="1200"/>
              </a:spcBef>
              <a:spcAft>
                <a:spcPct val="0"/>
              </a:spcAft>
              <a:buClrTx/>
              <a:buSzTx/>
              <a:buFont typeface="Wingdings" panose="05000000000000000000" pitchFamily="2" charset="2"/>
              <a:buChar char="Ø"/>
              <a:tabLst/>
              <a:defRPr/>
            </a:pPr>
            <a:r>
              <a:rPr kumimoji="0" lang="en-US" sz="1400" b="0" i="0" u="none" strike="noStrike" kern="1200" cap="none" spc="0" normalizeH="0" baseline="0" noProof="0" dirty="0">
                <a:ln>
                  <a:noFill/>
                </a:ln>
                <a:solidFill>
                  <a:srgbClr val="221F20"/>
                </a:solidFill>
                <a:effectLst/>
                <a:uLnTx/>
                <a:uFillTx/>
                <a:latin typeface="Times New Roman" panose="02020603050405020304" pitchFamily="18" charset="0"/>
                <a:cs typeface="Times New Roman" panose="02020603050405020304" pitchFamily="18" charset="0"/>
              </a:rPr>
              <a:t> </a:t>
            </a:r>
            <a:r>
              <a:rPr kumimoji="0" lang="en-US" sz="1400" b="1" i="0" u="none" strike="noStrike" kern="1200" cap="none" spc="0" normalizeH="0" baseline="0" noProof="0" dirty="0">
                <a:ln>
                  <a:noFill/>
                </a:ln>
                <a:solidFill>
                  <a:srgbClr val="221F20"/>
                </a:solidFill>
                <a:effectLst/>
                <a:uLnTx/>
                <a:uFillTx/>
                <a:latin typeface="Times New Roman" panose="02020603050405020304" pitchFamily="18" charset="0"/>
                <a:cs typeface="Times New Roman" panose="02020603050405020304" pitchFamily="18" charset="0"/>
              </a:rPr>
              <a:t>Participation rates sensitivity analysis</a:t>
            </a:r>
          </a:p>
          <a:p>
            <a:pPr marL="687388" marR="0" lvl="3" indent="-225425" algn="l" defTabSz="914400" rtl="0" eaLnBrk="1" fontAlgn="base" latinLnBrk="0" hangingPunct="1">
              <a:lnSpc>
                <a:spcPct val="100000"/>
              </a:lnSpc>
              <a:spcBef>
                <a:spcPts val="1200"/>
              </a:spcBef>
              <a:spcAft>
                <a:spcPct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srgbClr val="221F20"/>
                </a:solidFill>
                <a:effectLst/>
                <a:uLnTx/>
                <a:uFillTx/>
                <a:latin typeface="Times New Roman" panose="02020603050405020304" pitchFamily="18" charset="0"/>
                <a:cs typeface="Times New Roman" panose="02020603050405020304" pitchFamily="18" charset="0"/>
              </a:rPr>
              <a:t> 100% participation rate for purposes of plan evaluation and economic justification</a:t>
            </a:r>
          </a:p>
          <a:p>
            <a:endParaRPr lang="en-US" sz="900" dirty="0"/>
          </a:p>
        </p:txBody>
      </p:sp>
    </p:spTree>
    <p:extLst>
      <p:ext uri="{BB962C8B-B14F-4D97-AF65-F5344CB8AC3E}">
        <p14:creationId xmlns:p14="http://schemas.microsoft.com/office/powerpoint/2010/main" val="993293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C2B40AC-B44B-5DED-F338-BAD9B456CF31}"/>
              </a:ext>
            </a:extLst>
          </p:cNvPr>
          <p:cNvSpPr>
            <a:spLocks noGrp="1"/>
          </p:cNvSpPr>
          <p:nvPr>
            <p:ph sz="quarter" idx="10"/>
          </p:nvPr>
        </p:nvSpPr>
        <p:spPr/>
        <p:txBody>
          <a:bodyPr/>
          <a:lstStyle/>
          <a:p>
            <a:pPr marL="514350" indent="-514350">
              <a:buFont typeface="+mj-lt"/>
              <a:buAutoNum type="arabicPeriod"/>
            </a:pPr>
            <a:endParaRPr lang="en-US" sz="2800" dirty="0"/>
          </a:p>
          <a:p>
            <a:pPr marL="514350" indent="-514350">
              <a:buFont typeface="+mj-lt"/>
              <a:buAutoNum type="arabicPeriod"/>
            </a:pPr>
            <a:r>
              <a:rPr lang="en-US" sz="2800" dirty="0"/>
              <a:t>Evaluate Existing and Future Without Project Conditions</a:t>
            </a:r>
          </a:p>
          <a:p>
            <a:pPr marL="456010" lvl="1" indent="-285750">
              <a:buFont typeface="Arial" panose="020B0604020202020204" pitchFamily="34" charset="0"/>
              <a:buChar char="•"/>
            </a:pPr>
            <a:endParaRPr lang="en-US" sz="2400" dirty="0"/>
          </a:p>
          <a:p>
            <a:pPr marL="514350" indent="-514350">
              <a:buFont typeface="+mj-lt"/>
              <a:buAutoNum type="arabicPeriod"/>
            </a:pPr>
            <a:r>
              <a:rPr lang="en-US" sz="2800" dirty="0"/>
              <a:t>Formulate Nonstructural Alternatives</a:t>
            </a:r>
          </a:p>
          <a:p>
            <a:pPr marL="456010" lvl="1" indent="-285750">
              <a:buFont typeface="Arial" panose="020B0604020202020204" pitchFamily="34" charset="0"/>
              <a:buChar char="•"/>
            </a:pPr>
            <a:endParaRPr lang="en-US" sz="2400" dirty="0"/>
          </a:p>
          <a:p>
            <a:pPr marL="514350" indent="-514350">
              <a:buFont typeface="+mj-lt"/>
              <a:buAutoNum type="arabicPeriod"/>
            </a:pPr>
            <a:r>
              <a:rPr lang="en-US" sz="2800" dirty="0"/>
              <a:t>Conduct Benefits-Cost Analysis</a:t>
            </a:r>
          </a:p>
          <a:p>
            <a:pPr marL="285750" indent="-285750">
              <a:buFont typeface="Arial" panose="020B0604020202020204" pitchFamily="34" charset="0"/>
              <a:buChar char="•"/>
            </a:pPr>
            <a:endParaRPr lang="en-US" sz="2800" dirty="0"/>
          </a:p>
          <a:p>
            <a:pPr marL="514350" indent="-514350">
              <a:buAutoNum type="arabicPeriod" startAt="4"/>
            </a:pPr>
            <a:r>
              <a:rPr lang="en-US" sz="2800" dirty="0"/>
              <a:t>Perform Optimization and Sensitivity Analyses</a:t>
            </a:r>
          </a:p>
          <a:p>
            <a:pPr marL="514350" indent="-514350">
              <a:buAutoNum type="arabicPeriod" startAt="4"/>
            </a:pPr>
            <a:endParaRPr lang="en-US" sz="2800" dirty="0"/>
          </a:p>
          <a:p>
            <a:pPr marL="514350" indent="-514350">
              <a:buAutoNum type="arabicPeriod" startAt="4"/>
            </a:pPr>
            <a:r>
              <a:rPr lang="en-US" sz="2800" dirty="0"/>
              <a:t>Mitigate Risk and Uncertainty</a:t>
            </a:r>
          </a:p>
          <a:p>
            <a:endParaRPr lang="en-US" dirty="0"/>
          </a:p>
        </p:txBody>
      </p:sp>
      <p:sp>
        <p:nvSpPr>
          <p:cNvPr id="3" name="Title 2">
            <a:extLst>
              <a:ext uri="{FF2B5EF4-FFF2-40B4-BE49-F238E27FC236}">
                <a16:creationId xmlns:a16="http://schemas.microsoft.com/office/drawing/2014/main" id="{1DFB807C-C74B-68AD-C987-7035F6F874CA}"/>
              </a:ext>
            </a:extLst>
          </p:cNvPr>
          <p:cNvSpPr>
            <a:spLocks noGrp="1"/>
          </p:cNvSpPr>
          <p:nvPr>
            <p:ph type="title"/>
          </p:nvPr>
        </p:nvSpPr>
        <p:spPr/>
        <p:txBody>
          <a:bodyPr/>
          <a:lstStyle/>
          <a:p>
            <a:r>
              <a:rPr lang="en-US" sz="3200" dirty="0"/>
              <a:t>Nonstructural Economics Workflow</a:t>
            </a:r>
            <a:endParaRPr lang="en-US" dirty="0"/>
          </a:p>
        </p:txBody>
      </p:sp>
    </p:spTree>
    <p:extLst>
      <p:ext uri="{BB962C8B-B14F-4D97-AF65-F5344CB8AC3E}">
        <p14:creationId xmlns:p14="http://schemas.microsoft.com/office/powerpoint/2010/main" val="2736310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BD679D-DEDF-8297-C290-B96F113D2872}"/>
              </a:ext>
            </a:extLst>
          </p:cNvPr>
          <p:cNvSpPr>
            <a:spLocks noGrp="1"/>
          </p:cNvSpPr>
          <p:nvPr>
            <p:ph type="title"/>
          </p:nvPr>
        </p:nvSpPr>
        <p:spPr/>
        <p:txBody>
          <a:bodyPr/>
          <a:lstStyle/>
          <a:p>
            <a:r>
              <a:rPr lang="en-US" dirty="0"/>
              <a:t>The Golden Triangle</a:t>
            </a:r>
          </a:p>
        </p:txBody>
      </p:sp>
      <p:sp>
        <p:nvSpPr>
          <p:cNvPr id="12" name="Isosceles Triangle 11">
            <a:extLst>
              <a:ext uri="{FF2B5EF4-FFF2-40B4-BE49-F238E27FC236}">
                <a16:creationId xmlns:a16="http://schemas.microsoft.com/office/drawing/2014/main" id="{72969385-BDAA-FCAA-347C-474140377ACF}"/>
              </a:ext>
            </a:extLst>
          </p:cNvPr>
          <p:cNvSpPr/>
          <p:nvPr/>
        </p:nvSpPr>
        <p:spPr>
          <a:xfrm>
            <a:off x="3532804" y="1638300"/>
            <a:ext cx="5029200" cy="3810000"/>
          </a:xfrm>
          <a:prstGeom prst="triangle">
            <a:avLst/>
          </a:prstGeom>
          <a:solidFill>
            <a:srgbClr val="FCD400"/>
          </a:solidFill>
          <a:ln w="2857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D231FE1-E587-7EC2-E0E7-4A613C29CF60}"/>
              </a:ext>
            </a:extLst>
          </p:cNvPr>
          <p:cNvSpPr txBox="1"/>
          <p:nvPr/>
        </p:nvSpPr>
        <p:spPr>
          <a:xfrm>
            <a:off x="4487596" y="873263"/>
            <a:ext cx="3119615" cy="707886"/>
          </a:xfrm>
          <a:prstGeom prst="rect">
            <a:avLst/>
          </a:prstGeom>
          <a:noFill/>
          <a:ln w="38100">
            <a:solidFill>
              <a:schemeClr val="accent6"/>
            </a:solidFill>
          </a:ln>
        </p:spPr>
        <p:txBody>
          <a:bodyPr wrap="square" rtlCol="0">
            <a:spAutoFit/>
          </a:bodyPr>
          <a:lstStyle/>
          <a:p>
            <a:pPr algn="ctr"/>
            <a:r>
              <a:rPr lang="en-US" sz="2000" dirty="0"/>
              <a:t>Structure Inventory Data</a:t>
            </a:r>
          </a:p>
          <a:p>
            <a:pPr algn="ctr"/>
            <a:r>
              <a:rPr lang="en-US" sz="2000" dirty="0"/>
              <a:t>(Economics)</a:t>
            </a:r>
          </a:p>
        </p:txBody>
      </p:sp>
      <p:sp>
        <p:nvSpPr>
          <p:cNvPr id="14" name="TextBox 13">
            <a:extLst>
              <a:ext uri="{FF2B5EF4-FFF2-40B4-BE49-F238E27FC236}">
                <a16:creationId xmlns:a16="http://schemas.microsoft.com/office/drawing/2014/main" id="{893B1E15-CF7A-9BFE-5B90-8E111FD12ADD}"/>
              </a:ext>
            </a:extLst>
          </p:cNvPr>
          <p:cNvSpPr txBox="1"/>
          <p:nvPr/>
        </p:nvSpPr>
        <p:spPr>
          <a:xfrm>
            <a:off x="8141857" y="5468133"/>
            <a:ext cx="840294" cy="400110"/>
          </a:xfrm>
          <a:prstGeom prst="rect">
            <a:avLst/>
          </a:prstGeom>
          <a:noFill/>
        </p:spPr>
        <p:txBody>
          <a:bodyPr wrap="none" rtlCol="0">
            <a:spAutoFit/>
          </a:bodyPr>
          <a:lstStyle/>
          <a:p>
            <a:pPr algn="ctr"/>
            <a:r>
              <a:rPr lang="en-US" sz="2000" dirty="0"/>
              <a:t>Costs</a:t>
            </a:r>
          </a:p>
        </p:txBody>
      </p:sp>
      <p:sp>
        <p:nvSpPr>
          <p:cNvPr id="15" name="TextBox 14">
            <a:extLst>
              <a:ext uri="{FF2B5EF4-FFF2-40B4-BE49-F238E27FC236}">
                <a16:creationId xmlns:a16="http://schemas.microsoft.com/office/drawing/2014/main" id="{D1ED5B7C-275D-8ED0-8A80-A679CD186F6A}"/>
              </a:ext>
            </a:extLst>
          </p:cNvPr>
          <p:cNvSpPr txBox="1"/>
          <p:nvPr/>
        </p:nvSpPr>
        <p:spPr>
          <a:xfrm>
            <a:off x="1287583" y="5468133"/>
            <a:ext cx="4490460" cy="707886"/>
          </a:xfrm>
          <a:prstGeom prst="rect">
            <a:avLst/>
          </a:prstGeom>
          <a:noFill/>
        </p:spPr>
        <p:txBody>
          <a:bodyPr wrap="none" rtlCol="0">
            <a:spAutoFit/>
          </a:bodyPr>
          <a:lstStyle/>
          <a:p>
            <a:pPr algn="ctr"/>
            <a:r>
              <a:rPr lang="en-US" sz="2000" dirty="0"/>
              <a:t>Water Surface and Ground Elevations</a:t>
            </a:r>
          </a:p>
          <a:p>
            <a:pPr algn="ctr"/>
            <a:r>
              <a:rPr lang="en-US" sz="2000" dirty="0"/>
              <a:t>(H&amp;H Engineering)</a:t>
            </a:r>
          </a:p>
        </p:txBody>
      </p:sp>
      <p:sp>
        <p:nvSpPr>
          <p:cNvPr id="16" name="TextBox 15">
            <a:extLst>
              <a:ext uri="{FF2B5EF4-FFF2-40B4-BE49-F238E27FC236}">
                <a16:creationId xmlns:a16="http://schemas.microsoft.com/office/drawing/2014/main" id="{F5A70A26-5C62-FB4A-04D3-E1DB0899B721}"/>
              </a:ext>
            </a:extLst>
          </p:cNvPr>
          <p:cNvSpPr txBox="1"/>
          <p:nvPr/>
        </p:nvSpPr>
        <p:spPr>
          <a:xfrm>
            <a:off x="4730151" y="3657600"/>
            <a:ext cx="2731709" cy="707886"/>
          </a:xfrm>
          <a:prstGeom prst="rect">
            <a:avLst/>
          </a:prstGeom>
          <a:noFill/>
        </p:spPr>
        <p:txBody>
          <a:bodyPr wrap="none" rtlCol="0">
            <a:spAutoFit/>
          </a:bodyPr>
          <a:lstStyle/>
          <a:p>
            <a:pPr algn="ctr"/>
            <a:r>
              <a:rPr lang="en-US" sz="2000" b="1" dirty="0"/>
              <a:t>Nonstructural Economic</a:t>
            </a:r>
          </a:p>
          <a:p>
            <a:pPr algn="ctr"/>
            <a:r>
              <a:rPr lang="en-US" sz="2000" b="1" dirty="0"/>
              <a:t> Analysis</a:t>
            </a:r>
          </a:p>
        </p:txBody>
      </p:sp>
      <p:cxnSp>
        <p:nvCxnSpPr>
          <p:cNvPr id="17" name="Straight Arrow Connector 16">
            <a:extLst>
              <a:ext uri="{FF2B5EF4-FFF2-40B4-BE49-F238E27FC236}">
                <a16:creationId xmlns:a16="http://schemas.microsoft.com/office/drawing/2014/main" id="{C31F21DF-14C6-7EB1-78E3-B7503E81D2BE}"/>
              </a:ext>
            </a:extLst>
          </p:cNvPr>
          <p:cNvCxnSpPr/>
          <p:nvPr/>
        </p:nvCxnSpPr>
        <p:spPr>
          <a:xfrm flipV="1">
            <a:off x="3532803" y="4572000"/>
            <a:ext cx="1387233" cy="87630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965ED65-1748-79FA-358B-318FF847BAD7}"/>
              </a:ext>
            </a:extLst>
          </p:cNvPr>
          <p:cNvCxnSpPr>
            <a:cxnSpLocks/>
            <a:stCxn id="12" idx="4"/>
          </p:cNvCxnSpPr>
          <p:nvPr/>
        </p:nvCxnSpPr>
        <p:spPr>
          <a:xfrm flipH="1" flipV="1">
            <a:off x="7002122" y="4479788"/>
            <a:ext cx="1559882" cy="968512"/>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61383D5-2F92-FEE6-C344-3FCC39828DEB}"/>
              </a:ext>
            </a:extLst>
          </p:cNvPr>
          <p:cNvCxnSpPr>
            <a:cxnSpLocks/>
          </p:cNvCxnSpPr>
          <p:nvPr/>
        </p:nvCxnSpPr>
        <p:spPr>
          <a:xfrm>
            <a:off x="6047404" y="1674492"/>
            <a:ext cx="0" cy="1754508"/>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204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C195043-F897-190A-3D6B-C793AC8B9765}"/>
              </a:ext>
            </a:extLst>
          </p:cNvPr>
          <p:cNvSpPr>
            <a:spLocks noGrp="1"/>
          </p:cNvSpPr>
          <p:nvPr>
            <p:ph sz="quarter" idx="15"/>
          </p:nvPr>
        </p:nvSpPr>
        <p:spPr/>
        <p:txBody>
          <a:bodyPr/>
          <a:lstStyle/>
          <a:p>
            <a:pPr marL="0" lvl="1" indent="0">
              <a:buNone/>
            </a:pPr>
            <a:r>
              <a:rPr lang="en-US" sz="2100" b="1" dirty="0">
                <a:solidFill>
                  <a:schemeClr val="tx1"/>
                </a:solidFill>
              </a:rPr>
              <a:t>Obtain GIS parcel or structure footprints to serve as a starting point.</a:t>
            </a:r>
          </a:p>
          <a:p>
            <a:pPr marL="347345" lvl="2" indent="-342900">
              <a:buFont typeface="Arial" panose="020B0604020202020204" pitchFamily="34" charset="0"/>
              <a:buChar char="•"/>
            </a:pPr>
            <a:r>
              <a:rPr lang="en-US" sz="2100" dirty="0">
                <a:solidFill>
                  <a:schemeClr val="tx1"/>
                </a:solidFill>
              </a:rPr>
              <a:t>County assessor parcel data, NSI2, Microsoft building footprints, etc.</a:t>
            </a:r>
          </a:p>
          <a:p>
            <a:pPr marL="347345" lvl="2" indent="-342900">
              <a:buFont typeface="Arial" panose="020B0604020202020204" pitchFamily="34" charset="0"/>
              <a:buChar char="•"/>
            </a:pPr>
            <a:r>
              <a:rPr lang="en-US" sz="2100" dirty="0">
                <a:solidFill>
                  <a:schemeClr val="tx1"/>
                </a:solidFill>
              </a:rPr>
              <a:t>Detail should be consistent with type of study and planning iteration</a:t>
            </a:r>
          </a:p>
          <a:p>
            <a:pPr marL="685800" lvl="3" indent="-342900">
              <a:buFont typeface="Arial" panose="020B0604020202020204" pitchFamily="34" charset="0"/>
              <a:buChar char="•"/>
            </a:pPr>
            <a:endParaRPr lang="en-US" sz="2100" dirty="0">
              <a:solidFill>
                <a:schemeClr val="tx1"/>
              </a:solidFill>
            </a:endParaRPr>
          </a:p>
          <a:p>
            <a:pPr marL="0" lvl="1" indent="0">
              <a:buNone/>
            </a:pPr>
            <a:r>
              <a:rPr lang="en-US" sz="2100" b="1" dirty="0">
                <a:solidFill>
                  <a:schemeClr val="tx1"/>
                </a:solidFill>
                <a:latin typeface="Arial"/>
                <a:cs typeface="Arial"/>
              </a:rPr>
              <a:t>Refine economic attributes</a:t>
            </a:r>
          </a:p>
          <a:p>
            <a:pPr marL="347345" lvl="2" indent="-342900">
              <a:buFont typeface="Arial" panose="020B0604020202020204" pitchFamily="34" charset="0"/>
              <a:buChar char="•"/>
            </a:pPr>
            <a:r>
              <a:rPr lang="en-US" sz="2100" dirty="0">
                <a:solidFill>
                  <a:schemeClr val="tx1"/>
                </a:solidFill>
              </a:rPr>
              <a:t>Depreciated replacement value</a:t>
            </a:r>
          </a:p>
          <a:p>
            <a:pPr marL="347345" lvl="2" indent="-342900">
              <a:buFont typeface="Arial" panose="020B0604020202020204" pitchFamily="34" charset="0"/>
              <a:buChar char="•"/>
            </a:pPr>
            <a:r>
              <a:rPr lang="en-US" sz="2100" dirty="0">
                <a:solidFill>
                  <a:schemeClr val="tx1"/>
                </a:solidFill>
              </a:rPr>
              <a:t>Content-to-structure value ratios</a:t>
            </a:r>
          </a:p>
          <a:p>
            <a:pPr marL="347345" lvl="2" indent="-342900">
              <a:buFont typeface="Arial" panose="020B0604020202020204" pitchFamily="34" charset="0"/>
              <a:buChar char="•"/>
            </a:pPr>
            <a:r>
              <a:rPr lang="en-US" sz="2100" dirty="0">
                <a:solidFill>
                  <a:schemeClr val="tx1"/>
                </a:solidFill>
              </a:rPr>
              <a:t>Foundation heights, foundation types, square footage, occupancy type, etc.</a:t>
            </a:r>
          </a:p>
          <a:p>
            <a:pPr marL="347345" lvl="2" indent="-342900">
              <a:buFont typeface="Arial" panose="020B0604020202020204" pitchFamily="34" charset="0"/>
              <a:buChar char="•"/>
            </a:pPr>
            <a:r>
              <a:rPr lang="en-US" sz="2100" dirty="0">
                <a:solidFill>
                  <a:schemeClr val="tx1"/>
                </a:solidFill>
              </a:rPr>
              <a:t>Level of sampling/confidence should be consistent with type of study and inventory size</a:t>
            </a:r>
          </a:p>
          <a:p>
            <a:endParaRPr lang="en-US" dirty="0"/>
          </a:p>
        </p:txBody>
      </p:sp>
      <p:sp>
        <p:nvSpPr>
          <p:cNvPr id="3" name="Title 2">
            <a:extLst>
              <a:ext uri="{FF2B5EF4-FFF2-40B4-BE49-F238E27FC236}">
                <a16:creationId xmlns:a16="http://schemas.microsoft.com/office/drawing/2014/main" id="{59453B7A-6BE3-B5D0-1983-D1A198ADD219}"/>
              </a:ext>
            </a:extLst>
          </p:cNvPr>
          <p:cNvSpPr>
            <a:spLocks noGrp="1"/>
          </p:cNvSpPr>
          <p:nvPr>
            <p:ph type="title"/>
          </p:nvPr>
        </p:nvSpPr>
        <p:spPr/>
        <p:txBody>
          <a:bodyPr/>
          <a:lstStyle/>
          <a:p>
            <a:r>
              <a:rPr lang="en-US" sz="3200" dirty="0"/>
              <a:t>Structure Inventory Data</a:t>
            </a:r>
            <a:endParaRPr lang="en-US" dirty="0"/>
          </a:p>
        </p:txBody>
      </p:sp>
      <p:pic>
        <p:nvPicPr>
          <p:cNvPr id="5" name="Content Placeholder 4" descr="selected damage data">
            <a:extLst>
              <a:ext uri="{FF2B5EF4-FFF2-40B4-BE49-F238E27FC236}">
                <a16:creationId xmlns:a16="http://schemas.microsoft.com/office/drawing/2014/main" id="{282AE40A-54B7-AB48-86A6-4997DE73ED2B}"/>
              </a:ext>
            </a:extLst>
          </p:cNvPr>
          <p:cNvPicPr>
            <a:picLocks noGrp="1" noChangeAspect="1" noChangeArrowheads="1"/>
          </p:cNvPicPr>
          <p:nvPr>
            <p:ph sz="quarter" idx="19"/>
          </p:nvPr>
        </p:nvPicPr>
        <p:blipFill>
          <a:blip r:embed="rId2" cstate="print"/>
          <a:stretch>
            <a:fillRect/>
          </a:stretch>
        </p:blipFill>
        <p:spPr>
          <a:xfrm>
            <a:off x="6203950" y="1650060"/>
            <a:ext cx="5721350" cy="4357979"/>
          </a:xfrm>
          <a:noFill/>
        </p:spPr>
      </p:pic>
    </p:spTree>
    <p:extLst>
      <p:ext uri="{BB962C8B-B14F-4D97-AF65-F5344CB8AC3E}">
        <p14:creationId xmlns:p14="http://schemas.microsoft.com/office/powerpoint/2010/main" val="188629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32FF517-E910-38B6-91C4-1CB3161D1E74}"/>
              </a:ext>
            </a:extLst>
          </p:cNvPr>
          <p:cNvSpPr>
            <a:spLocks noGrp="1"/>
          </p:cNvSpPr>
          <p:nvPr>
            <p:ph sz="quarter" idx="15"/>
          </p:nvPr>
        </p:nvSpPr>
        <p:spPr/>
        <p:txBody>
          <a:bodyPr/>
          <a:lstStyle/>
          <a:p>
            <a:pPr>
              <a:spcBef>
                <a:spcPct val="50000"/>
              </a:spcBef>
              <a:defRPr/>
            </a:pPr>
            <a:r>
              <a:rPr lang="en-US" sz="2400" dirty="0">
                <a:latin typeface="+mn-lt"/>
                <a:cs typeface="Times New Roman" pitchFamily="18" charset="0"/>
              </a:rPr>
              <a:t>Physical Measures:</a:t>
            </a:r>
          </a:p>
          <a:p>
            <a:pPr marL="274320" indent="274320">
              <a:spcBef>
                <a:spcPts val="0"/>
              </a:spcBef>
              <a:defRPr/>
            </a:pPr>
            <a:endParaRPr lang="en-US" sz="2400" dirty="0">
              <a:latin typeface="+mn-lt"/>
              <a:ea typeface="Calibri" pitchFamily="34" charset="0"/>
              <a:cs typeface="Times New Roman" pitchFamily="18" charset="0"/>
            </a:endParaRPr>
          </a:p>
          <a:p>
            <a:pPr marL="457200" indent="-342900" defTabSz="933450">
              <a:spcBef>
                <a:spcPts val="600"/>
              </a:spcBef>
              <a:spcAft>
                <a:spcPts val="600"/>
              </a:spcAft>
              <a:buSzPct val="125000"/>
              <a:buFont typeface="Arial" panose="020B0604020202020204" pitchFamily="34" charset="0"/>
              <a:buChar char="•"/>
              <a:defRPr/>
            </a:pPr>
            <a:r>
              <a:rPr lang="en-US" sz="2400" dirty="0">
                <a:latin typeface="+mn-lt"/>
                <a:ea typeface="Calibri" pitchFamily="34" charset="0"/>
                <a:cs typeface="Times New Roman" pitchFamily="18" charset="0"/>
              </a:rPr>
              <a:t>Elevation </a:t>
            </a:r>
          </a:p>
          <a:p>
            <a:pPr marL="457200" indent="-342900" defTabSz="935038">
              <a:spcBef>
                <a:spcPts val="600"/>
              </a:spcBef>
              <a:spcAft>
                <a:spcPts val="600"/>
              </a:spcAft>
              <a:buSzPct val="125000"/>
              <a:buFont typeface="Arial" panose="020B0604020202020204" pitchFamily="34" charset="0"/>
              <a:buChar char="•"/>
              <a:defRPr/>
            </a:pPr>
            <a:r>
              <a:rPr lang="en-US" sz="2400" dirty="0">
                <a:ea typeface="Calibri" pitchFamily="34" charset="0"/>
                <a:cs typeface="Times New Roman" pitchFamily="18" charset="0"/>
              </a:rPr>
              <a:t>Wet Floodproofing</a:t>
            </a:r>
          </a:p>
          <a:p>
            <a:pPr marL="457200" indent="-342900" defTabSz="935038">
              <a:spcBef>
                <a:spcPts val="600"/>
              </a:spcBef>
              <a:spcAft>
                <a:spcPts val="600"/>
              </a:spcAft>
              <a:buSzPct val="125000"/>
              <a:buFont typeface="Arial" panose="020B0604020202020204" pitchFamily="34" charset="0"/>
              <a:buChar char="•"/>
              <a:defRPr/>
            </a:pPr>
            <a:r>
              <a:rPr lang="en-US" sz="2400" dirty="0">
                <a:latin typeface="+mn-lt"/>
                <a:ea typeface="Calibri" pitchFamily="34" charset="0"/>
                <a:cs typeface="Times New Roman" pitchFamily="18" charset="0"/>
              </a:rPr>
              <a:t>Dry Floodproofing</a:t>
            </a:r>
          </a:p>
          <a:p>
            <a:pPr marL="457200" indent="-342900" defTabSz="935038">
              <a:spcBef>
                <a:spcPts val="600"/>
              </a:spcBef>
              <a:spcAft>
                <a:spcPts val="600"/>
              </a:spcAft>
              <a:buSzPct val="125000"/>
              <a:buFont typeface="Arial" panose="020B0604020202020204" pitchFamily="34" charset="0"/>
              <a:buChar char="•"/>
              <a:defRPr/>
            </a:pPr>
            <a:r>
              <a:rPr lang="en-US" sz="2400" dirty="0">
                <a:latin typeface="+mn-lt"/>
                <a:ea typeface="Calibri" pitchFamily="34" charset="0"/>
                <a:cs typeface="Times New Roman" pitchFamily="18" charset="0"/>
              </a:rPr>
              <a:t>Basement Removal</a:t>
            </a:r>
          </a:p>
          <a:p>
            <a:pPr marL="457200" indent="-342900" defTabSz="933450">
              <a:spcBef>
                <a:spcPts val="600"/>
              </a:spcBef>
              <a:spcAft>
                <a:spcPts val="600"/>
              </a:spcAft>
              <a:buSzPct val="125000"/>
              <a:buFont typeface="Arial" panose="020B0604020202020204" pitchFamily="34" charset="0"/>
              <a:buChar char="•"/>
              <a:defRPr/>
            </a:pPr>
            <a:r>
              <a:rPr lang="en-US" sz="2400" dirty="0">
                <a:latin typeface="+mn-lt"/>
                <a:ea typeface="Calibri" pitchFamily="34" charset="0"/>
                <a:cs typeface="Times New Roman" pitchFamily="18" charset="0"/>
              </a:rPr>
              <a:t>Relocation (Mandatory)</a:t>
            </a:r>
          </a:p>
          <a:p>
            <a:pPr marL="457200" indent="-342900" defTabSz="933450">
              <a:spcBef>
                <a:spcPts val="600"/>
              </a:spcBef>
              <a:spcAft>
                <a:spcPts val="600"/>
              </a:spcAft>
              <a:buSzPct val="125000"/>
              <a:buFont typeface="Arial" panose="020B0604020202020204" pitchFamily="34" charset="0"/>
              <a:buChar char="•"/>
              <a:defRPr/>
            </a:pPr>
            <a:r>
              <a:rPr lang="en-US" sz="2400" dirty="0">
                <a:latin typeface="+mn-lt"/>
                <a:ea typeface="Calibri" pitchFamily="34" charset="0"/>
                <a:cs typeface="Times New Roman" pitchFamily="18" charset="0"/>
              </a:rPr>
              <a:t>Acquisition (Mandatory)</a:t>
            </a:r>
          </a:p>
          <a:p>
            <a:endParaRPr lang="en-US" dirty="0"/>
          </a:p>
        </p:txBody>
      </p:sp>
      <p:sp>
        <p:nvSpPr>
          <p:cNvPr id="3" name="Title 2">
            <a:extLst>
              <a:ext uri="{FF2B5EF4-FFF2-40B4-BE49-F238E27FC236}">
                <a16:creationId xmlns:a16="http://schemas.microsoft.com/office/drawing/2014/main" id="{96D5CCFC-5F49-2DFF-8C08-59DE694A94E4}"/>
              </a:ext>
            </a:extLst>
          </p:cNvPr>
          <p:cNvSpPr>
            <a:spLocks noGrp="1"/>
          </p:cNvSpPr>
          <p:nvPr>
            <p:ph type="title"/>
          </p:nvPr>
        </p:nvSpPr>
        <p:spPr/>
        <p:txBody>
          <a:bodyPr/>
          <a:lstStyle/>
          <a:p>
            <a:r>
              <a:rPr lang="en-US" dirty="0"/>
              <a:t>nonstructural Solutions</a:t>
            </a:r>
          </a:p>
        </p:txBody>
      </p:sp>
      <p:sp>
        <p:nvSpPr>
          <p:cNvPr id="4" name="Content Placeholder 3">
            <a:extLst>
              <a:ext uri="{FF2B5EF4-FFF2-40B4-BE49-F238E27FC236}">
                <a16:creationId xmlns:a16="http://schemas.microsoft.com/office/drawing/2014/main" id="{944FC58A-25D0-7753-6CE2-71792E491D6F}"/>
              </a:ext>
            </a:extLst>
          </p:cNvPr>
          <p:cNvSpPr>
            <a:spLocks noGrp="1"/>
          </p:cNvSpPr>
          <p:nvPr>
            <p:ph sz="quarter" idx="19"/>
          </p:nvPr>
        </p:nvSpPr>
        <p:spPr/>
        <p:txBody>
          <a:bodyPr/>
          <a:lstStyle/>
          <a:p>
            <a:pPr>
              <a:defRPr/>
            </a:pPr>
            <a:r>
              <a:rPr lang="en-US" sz="2400" dirty="0">
                <a:latin typeface="+mn-lt"/>
                <a:ea typeface="Calibri" pitchFamily="34" charset="0"/>
                <a:cs typeface="Times New Roman" pitchFamily="18" charset="0"/>
              </a:rPr>
              <a:t>Nonphysical Measures:</a:t>
            </a:r>
          </a:p>
          <a:p>
            <a:pPr>
              <a:defRPr/>
            </a:pPr>
            <a:endParaRPr lang="en-US" sz="2400" dirty="0">
              <a:latin typeface="+mn-lt"/>
              <a:ea typeface="Calibri" pitchFamily="34" charset="0"/>
              <a:cs typeface="Times New Roman" pitchFamily="18" charset="0"/>
            </a:endParaRPr>
          </a:p>
          <a:p>
            <a:pPr marL="457200" indent="-342900">
              <a:spcBef>
                <a:spcPts val="600"/>
              </a:spcBef>
              <a:spcAft>
                <a:spcPts val="600"/>
              </a:spcAft>
              <a:buSzPct val="125000"/>
              <a:buFont typeface="Arial" panose="020B0604020202020204" pitchFamily="34" charset="0"/>
              <a:buChar char="•"/>
              <a:defRPr/>
            </a:pPr>
            <a:r>
              <a:rPr lang="en-US" sz="2400" dirty="0">
                <a:latin typeface="+mn-lt"/>
                <a:ea typeface="Calibri" pitchFamily="34" charset="0"/>
                <a:cs typeface="Times New Roman" pitchFamily="18" charset="0"/>
              </a:rPr>
              <a:t>Floodplain Mapping	</a:t>
            </a:r>
          </a:p>
          <a:p>
            <a:pPr marL="457200" indent="-342900">
              <a:spcBef>
                <a:spcPts val="600"/>
              </a:spcBef>
              <a:spcAft>
                <a:spcPts val="600"/>
              </a:spcAft>
              <a:buSzPct val="125000"/>
              <a:buFont typeface="Arial" panose="020B0604020202020204" pitchFamily="34" charset="0"/>
              <a:buChar char="•"/>
              <a:defRPr/>
            </a:pPr>
            <a:r>
              <a:rPr lang="en-US" sz="2400" dirty="0">
                <a:latin typeface="+mn-lt"/>
                <a:ea typeface="Calibri" pitchFamily="34" charset="0"/>
                <a:cs typeface="Times New Roman" pitchFamily="18" charset="0"/>
              </a:rPr>
              <a:t>Flood Insurance </a:t>
            </a:r>
          </a:p>
          <a:p>
            <a:pPr marL="457200" indent="-342900">
              <a:spcBef>
                <a:spcPts val="600"/>
              </a:spcBef>
              <a:spcAft>
                <a:spcPts val="600"/>
              </a:spcAft>
              <a:buSzPct val="125000"/>
              <a:buFont typeface="Arial" panose="020B0604020202020204" pitchFamily="34" charset="0"/>
              <a:buChar char="•"/>
              <a:defRPr/>
            </a:pPr>
            <a:r>
              <a:rPr lang="en-US" sz="2400" dirty="0">
                <a:latin typeface="+mn-lt"/>
                <a:ea typeface="Calibri" pitchFamily="34" charset="0"/>
                <a:cs typeface="Times New Roman" pitchFamily="18" charset="0"/>
              </a:rPr>
              <a:t>Land Use Zoning                </a:t>
            </a:r>
          </a:p>
          <a:p>
            <a:pPr marL="457200" indent="-342900">
              <a:spcBef>
                <a:spcPts val="600"/>
              </a:spcBef>
              <a:spcAft>
                <a:spcPts val="600"/>
              </a:spcAft>
              <a:buSzPct val="125000"/>
              <a:buFont typeface="Arial" panose="020B0604020202020204" pitchFamily="34" charset="0"/>
              <a:buChar char="•"/>
              <a:defRPr/>
            </a:pPr>
            <a:r>
              <a:rPr lang="en-US" sz="2400" dirty="0">
                <a:latin typeface="+mn-lt"/>
                <a:ea typeface="Calibri" pitchFamily="34" charset="0"/>
                <a:cs typeface="Times New Roman" pitchFamily="18" charset="0"/>
              </a:rPr>
              <a:t>Operational Changes  </a:t>
            </a:r>
          </a:p>
          <a:p>
            <a:pPr marL="457200" indent="-342900">
              <a:spcBef>
                <a:spcPts val="600"/>
              </a:spcBef>
              <a:spcAft>
                <a:spcPts val="600"/>
              </a:spcAft>
              <a:buSzPct val="125000"/>
              <a:buFont typeface="Arial" panose="020B0604020202020204" pitchFamily="34" charset="0"/>
              <a:buChar char="•"/>
              <a:defRPr/>
            </a:pPr>
            <a:r>
              <a:rPr lang="en-US" sz="2400" dirty="0">
                <a:latin typeface="+mn-lt"/>
                <a:ea typeface="Calibri" pitchFamily="34" charset="0"/>
                <a:cs typeface="Times New Roman" pitchFamily="18" charset="0"/>
              </a:rPr>
              <a:t>Emergency Preparedness Plans </a:t>
            </a:r>
          </a:p>
          <a:p>
            <a:pPr marL="457200" indent="-342900">
              <a:spcBef>
                <a:spcPts val="600"/>
              </a:spcBef>
              <a:spcAft>
                <a:spcPts val="600"/>
              </a:spcAft>
              <a:buSzPct val="125000"/>
              <a:buFont typeface="Arial" panose="020B0604020202020204" pitchFamily="34" charset="0"/>
              <a:buChar char="•"/>
              <a:defRPr/>
            </a:pPr>
            <a:r>
              <a:rPr lang="en-US" sz="2400" dirty="0">
                <a:latin typeface="+mn-lt"/>
                <a:ea typeface="Calibri" pitchFamily="34" charset="0"/>
                <a:cs typeface="Times New Roman" pitchFamily="18" charset="0"/>
              </a:rPr>
              <a:t>Flood Warning  </a:t>
            </a:r>
          </a:p>
          <a:p>
            <a:pPr marL="457200" indent="-342900">
              <a:spcBef>
                <a:spcPts val="600"/>
              </a:spcBef>
              <a:spcAft>
                <a:spcPts val="600"/>
              </a:spcAft>
              <a:buSzPct val="125000"/>
              <a:buFont typeface="Arial" panose="020B0604020202020204" pitchFamily="34" charset="0"/>
              <a:buChar char="•"/>
              <a:defRPr/>
            </a:pPr>
            <a:r>
              <a:rPr lang="en-US" sz="2400" dirty="0">
                <a:latin typeface="+mn-lt"/>
                <a:ea typeface="Calibri" pitchFamily="34" charset="0"/>
                <a:cs typeface="Times New Roman" pitchFamily="18" charset="0"/>
              </a:rPr>
              <a:t>Evacuation Plans	</a:t>
            </a:r>
            <a:endParaRPr lang="en-US" sz="2400" dirty="0"/>
          </a:p>
        </p:txBody>
      </p:sp>
    </p:spTree>
    <p:extLst>
      <p:ext uri="{BB962C8B-B14F-4D97-AF65-F5344CB8AC3E}">
        <p14:creationId xmlns:p14="http://schemas.microsoft.com/office/powerpoint/2010/main" val="24202958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C11C3605-9DD4-D88D-E62C-44657286B158}"/>
              </a:ext>
            </a:extLst>
          </p:cNvPr>
          <p:cNvSpPr>
            <a:spLocks noGrp="1"/>
          </p:cNvSpPr>
          <p:nvPr>
            <p:ph type="body" sz="quarter" idx="13"/>
          </p:nvPr>
        </p:nvSpPr>
        <p:spPr/>
        <p:txBody>
          <a:bodyPr/>
          <a:lstStyle/>
          <a:p>
            <a:pPr algn="ctr"/>
            <a:r>
              <a:rPr lang="en-US" sz="2800" b="1" dirty="0"/>
              <a:t>Elevation</a:t>
            </a:r>
            <a:r>
              <a:rPr lang="en-US" b="1" dirty="0"/>
              <a:t> </a:t>
            </a:r>
          </a:p>
        </p:txBody>
      </p:sp>
      <p:sp>
        <p:nvSpPr>
          <p:cNvPr id="5" name="Title 4">
            <a:extLst>
              <a:ext uri="{FF2B5EF4-FFF2-40B4-BE49-F238E27FC236}">
                <a16:creationId xmlns:a16="http://schemas.microsoft.com/office/drawing/2014/main" id="{C19C755B-3309-AB86-ED61-4731B2706244}"/>
              </a:ext>
            </a:extLst>
          </p:cNvPr>
          <p:cNvSpPr>
            <a:spLocks noGrp="1"/>
          </p:cNvSpPr>
          <p:nvPr>
            <p:ph type="title"/>
          </p:nvPr>
        </p:nvSpPr>
        <p:spPr>
          <a:xfrm>
            <a:off x="954859" y="128981"/>
            <a:ext cx="10666209" cy="785419"/>
          </a:xfrm>
        </p:spPr>
        <p:txBody>
          <a:bodyPr/>
          <a:lstStyle/>
          <a:p>
            <a:r>
              <a:rPr lang="en-US" sz="2800" dirty="0"/>
              <a:t>Residential Floodproofing methods</a:t>
            </a:r>
          </a:p>
        </p:txBody>
      </p:sp>
      <p:pic>
        <p:nvPicPr>
          <p:cNvPr id="11" name="Content Placeholder 10">
            <a:extLst>
              <a:ext uri="{FF2B5EF4-FFF2-40B4-BE49-F238E27FC236}">
                <a16:creationId xmlns:a16="http://schemas.microsoft.com/office/drawing/2014/main" id="{5910D4B4-C8EB-C8A8-2119-4FC738F96844}"/>
              </a:ext>
            </a:extLst>
          </p:cNvPr>
          <p:cNvPicPr>
            <a:picLocks noGrp="1" noChangeAspect="1"/>
          </p:cNvPicPr>
          <p:nvPr>
            <p:ph sz="quarter" idx="16"/>
          </p:nvPr>
        </p:nvPicPr>
        <p:blipFill>
          <a:blip r:embed="rId3"/>
          <a:stretch>
            <a:fillRect/>
          </a:stretch>
        </p:blipFill>
        <p:spPr>
          <a:xfrm>
            <a:off x="408988" y="1795175"/>
            <a:ext cx="5487166" cy="4067743"/>
          </a:xfrm>
        </p:spPr>
      </p:pic>
      <p:sp>
        <p:nvSpPr>
          <p:cNvPr id="9" name="Text Placeholder 8">
            <a:extLst>
              <a:ext uri="{FF2B5EF4-FFF2-40B4-BE49-F238E27FC236}">
                <a16:creationId xmlns:a16="http://schemas.microsoft.com/office/drawing/2014/main" id="{9583DD91-C157-9FC5-7457-1FC60F4C1BA1}"/>
              </a:ext>
            </a:extLst>
          </p:cNvPr>
          <p:cNvSpPr>
            <a:spLocks noGrp="1"/>
          </p:cNvSpPr>
          <p:nvPr>
            <p:ph type="body" sz="quarter" idx="20"/>
          </p:nvPr>
        </p:nvSpPr>
        <p:spPr/>
        <p:txBody>
          <a:bodyPr/>
          <a:lstStyle/>
          <a:p>
            <a:pPr algn="ctr"/>
            <a:r>
              <a:rPr lang="en-US" sz="2400" b="1" dirty="0"/>
              <a:t>Flood Vent</a:t>
            </a:r>
          </a:p>
        </p:txBody>
      </p:sp>
      <p:pic>
        <p:nvPicPr>
          <p:cNvPr id="4" name="Content Placeholder 3">
            <a:extLst>
              <a:ext uri="{FF2B5EF4-FFF2-40B4-BE49-F238E27FC236}">
                <a16:creationId xmlns:a16="http://schemas.microsoft.com/office/drawing/2014/main" id="{E7C44C5D-416E-F8C1-3429-A12529458B98}"/>
              </a:ext>
            </a:extLst>
          </p:cNvPr>
          <p:cNvPicPr>
            <a:picLocks noGrp="1" noChangeAspect="1"/>
          </p:cNvPicPr>
          <p:nvPr>
            <p:ph sz="quarter" idx="19"/>
          </p:nvPr>
        </p:nvPicPr>
        <p:blipFill>
          <a:blip r:embed="rId4"/>
          <a:stretch>
            <a:fillRect/>
          </a:stretch>
        </p:blipFill>
        <p:spPr>
          <a:xfrm>
            <a:off x="6399777" y="1795175"/>
            <a:ext cx="5383235" cy="3779848"/>
          </a:xfrm>
          <a:prstGeom prst="rect">
            <a:avLst/>
          </a:prstGeom>
        </p:spPr>
      </p:pic>
      <p:sp>
        <p:nvSpPr>
          <p:cNvPr id="7" name="TextBox 6">
            <a:extLst>
              <a:ext uri="{FF2B5EF4-FFF2-40B4-BE49-F238E27FC236}">
                <a16:creationId xmlns:a16="http://schemas.microsoft.com/office/drawing/2014/main" id="{DC2E8823-3307-06C6-CC8C-7950A75730F1}"/>
              </a:ext>
            </a:extLst>
          </p:cNvPr>
          <p:cNvSpPr txBox="1"/>
          <p:nvPr/>
        </p:nvSpPr>
        <p:spPr>
          <a:xfrm>
            <a:off x="6429045" y="5575023"/>
            <a:ext cx="5272937" cy="923330"/>
          </a:xfrm>
          <a:prstGeom prst="rect">
            <a:avLst/>
          </a:prstGeom>
          <a:noFill/>
        </p:spPr>
        <p:txBody>
          <a:bodyPr wrap="square" rtlCol="0">
            <a:spAutoFit/>
          </a:bodyPr>
          <a:lstStyle/>
          <a:p>
            <a:r>
              <a:rPr lang="en-US" dirty="0"/>
              <a:t>Note: If a house is elevated on walls instead of piers, generally flood vents are needed to equalize pressure. </a:t>
            </a:r>
          </a:p>
        </p:txBody>
      </p:sp>
    </p:spTree>
    <p:extLst>
      <p:ext uri="{BB962C8B-B14F-4D97-AF65-F5344CB8AC3E}">
        <p14:creationId xmlns:p14="http://schemas.microsoft.com/office/powerpoint/2010/main" val="121255928"/>
      </p:ext>
    </p:extLst>
  </p:cSld>
  <p:clrMapOvr>
    <a:masterClrMapping/>
  </p:clrMapOvr>
</p:sld>
</file>

<file path=ppt/theme/theme1.xml><?xml version="1.0" encoding="utf-8"?>
<a:theme xmlns:a="http://schemas.openxmlformats.org/drawingml/2006/main" name="ThemeHEC_Town_Hall_PPT">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C41AA59A-8CA8-448A-8A5E-64A18ECA6E4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HEC_USACE_Presentation_Template_2020</Template>
  <TotalTime>822</TotalTime>
  <Words>1620</Words>
  <Application>Microsoft Office PowerPoint</Application>
  <PresentationFormat>Widescreen</PresentationFormat>
  <Paragraphs>331</Paragraphs>
  <Slides>35</Slides>
  <Notes>6</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ThemeHEC_Town_Hall_PPT</vt:lpstr>
      <vt:lpstr>Nonstructural Economics In FDA 2.0</vt:lpstr>
      <vt:lpstr>Outline</vt:lpstr>
      <vt:lpstr>Why is it Important</vt:lpstr>
      <vt:lpstr>Takeaways  </vt:lpstr>
      <vt:lpstr>Nonstructural Economics Workflow</vt:lpstr>
      <vt:lpstr>The Golden Triangle</vt:lpstr>
      <vt:lpstr>Structure Inventory Data</vt:lpstr>
      <vt:lpstr>nonstructural Solutions</vt:lpstr>
      <vt:lpstr>Residential Floodproofing methods</vt:lpstr>
      <vt:lpstr>Commercial Floodproofing Methods</vt:lpstr>
      <vt:lpstr>Mandatory Nonstructural Measures</vt:lpstr>
      <vt:lpstr>Assessing the situation</vt:lpstr>
      <vt:lpstr>PowerPoint Presentation</vt:lpstr>
      <vt:lpstr>Modeling Nonstructural in FDA 2.0</vt:lpstr>
      <vt:lpstr>Modeling Nonstructural in FDA 2.0</vt:lpstr>
      <vt:lpstr>Omaha Nonstructural Workbook Example</vt:lpstr>
      <vt:lpstr>Considerations </vt:lpstr>
      <vt:lpstr>Tar Pamlico GI Study </vt:lpstr>
      <vt:lpstr>NED and Comprehensive Benefits Plans</vt:lpstr>
      <vt:lpstr>Rocky Mount Area</vt:lpstr>
      <vt:lpstr>Rocky Mount Area</vt:lpstr>
      <vt:lpstr>Greenville Area</vt:lpstr>
      <vt:lpstr>Tar Pamlico Flood History</vt:lpstr>
      <vt:lpstr>Rocky Mount 1999 Hurricane Floyd </vt:lpstr>
      <vt:lpstr>Rocky Mount 2016 Hurricane Matthew</vt:lpstr>
      <vt:lpstr>Rocky Mount 2016 Hurricane Matthew</vt:lpstr>
      <vt:lpstr>Rocky Mount Flooding April 2017</vt:lpstr>
      <vt:lpstr>Rocky Mount Flooding June 2020</vt:lpstr>
      <vt:lpstr>Rocky Mount Flooding June 2020</vt:lpstr>
      <vt:lpstr>Rocky Mount Flooding June 2020</vt:lpstr>
      <vt:lpstr>Rocky Mount Flooding July 2023</vt:lpstr>
      <vt:lpstr>Greenville Airport Flooding 2016 Hurricane Matthew</vt:lpstr>
      <vt:lpstr>Greenville Flooding 2016 Hurricane Matthew</vt:lpstr>
      <vt:lpstr>Greenville Flooding June 2019</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Bolt, C Taylor (Taylor) CIV USARMY CENWO (USA)</dc:creator>
  <cp:lastModifiedBy>Bolt, C Taylor (Taylor) CIV USARMY CENWO (USA)</cp:lastModifiedBy>
  <cp:revision>30</cp:revision>
  <dcterms:created xsi:type="dcterms:W3CDTF">2025-02-24T16:51:09Z</dcterms:created>
  <dcterms:modified xsi:type="dcterms:W3CDTF">2025-03-02T19:52:37Z</dcterms:modified>
</cp:coreProperties>
</file>