
<file path=[Content_Types].xml><?xml version="1.0" encoding="utf-8"?>
<Types xmlns="http://schemas.openxmlformats.org/package/2006/content-types">
  <Default Extension="bin" ContentType="application/vnd.openxmlformats-officedocument.oleObject"/>
  <Default Extension="emf" ContentType="image/x-emf"/>
  <Default Extension="fntdata" ContentType="application/x-fontdata"/>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p:sldMasterIdLst>
    <p:sldMasterId id="2147483652" r:id="rId1"/>
  </p:sldMasterIdLst>
  <p:notesMasterIdLst>
    <p:notesMasterId r:id="rId57"/>
  </p:notesMasterIdLst>
  <p:handoutMasterIdLst>
    <p:handoutMasterId r:id="rId58"/>
  </p:handoutMasterIdLst>
  <p:sldIdLst>
    <p:sldId id="256" r:id="rId2"/>
    <p:sldId id="531" r:id="rId3"/>
    <p:sldId id="631" r:id="rId4"/>
    <p:sldId id="503" r:id="rId5"/>
    <p:sldId id="553" r:id="rId6"/>
    <p:sldId id="554" r:id="rId7"/>
    <p:sldId id="555" r:id="rId8"/>
    <p:sldId id="556" r:id="rId9"/>
    <p:sldId id="557" r:id="rId10"/>
    <p:sldId id="421" r:id="rId11"/>
    <p:sldId id="422" r:id="rId12"/>
    <p:sldId id="261" r:id="rId13"/>
    <p:sldId id="394" r:id="rId14"/>
    <p:sldId id="632" r:id="rId15"/>
    <p:sldId id="569" r:id="rId16"/>
    <p:sldId id="558" r:id="rId17"/>
    <p:sldId id="559" r:id="rId18"/>
    <p:sldId id="561" r:id="rId19"/>
    <p:sldId id="566" r:id="rId20"/>
    <p:sldId id="567" r:id="rId21"/>
    <p:sldId id="633" r:id="rId22"/>
    <p:sldId id="570" r:id="rId23"/>
    <p:sldId id="571" r:id="rId24"/>
    <p:sldId id="572" r:id="rId25"/>
    <p:sldId id="573" r:id="rId26"/>
    <p:sldId id="574" r:id="rId27"/>
    <p:sldId id="634" r:id="rId28"/>
    <p:sldId id="576" r:id="rId29"/>
    <p:sldId id="533" r:id="rId30"/>
    <p:sldId id="577" r:id="rId31"/>
    <p:sldId id="578" r:id="rId32"/>
    <p:sldId id="579" r:id="rId33"/>
    <p:sldId id="580" r:id="rId34"/>
    <p:sldId id="581" r:id="rId35"/>
    <p:sldId id="582" r:id="rId36"/>
    <p:sldId id="592" r:id="rId37"/>
    <p:sldId id="635" r:id="rId38"/>
    <p:sldId id="595" r:id="rId39"/>
    <p:sldId id="596" r:id="rId40"/>
    <p:sldId id="597" r:id="rId41"/>
    <p:sldId id="598" r:id="rId42"/>
    <p:sldId id="520" r:id="rId43"/>
    <p:sldId id="636" r:id="rId44"/>
    <p:sldId id="543" r:id="rId45"/>
    <p:sldId id="608" r:id="rId46"/>
    <p:sldId id="609" r:id="rId47"/>
    <p:sldId id="610" r:id="rId48"/>
    <p:sldId id="611" r:id="rId49"/>
    <p:sldId id="545" r:id="rId50"/>
    <p:sldId id="637" r:id="rId51"/>
    <p:sldId id="291" r:id="rId52"/>
    <p:sldId id="627" r:id="rId53"/>
    <p:sldId id="502" r:id="rId54"/>
    <p:sldId id="628" r:id="rId55"/>
    <p:sldId id="629" r:id="rId56"/>
  </p:sldIdLst>
  <p:sldSz cx="12192000" cy="6858000"/>
  <p:notesSz cx="7315200" cy="9601200"/>
  <p:embeddedFontLst>
    <p:embeddedFont>
      <p:font typeface="Arial Narrow" panose="020B0604020202020204" pitchFamily="34" charset="0"/>
      <p:regular r:id="rId59"/>
      <p:bold r:id="rId60"/>
      <p:italic r:id="rId61"/>
      <p:boldItalic r:id="rId62"/>
    </p:embeddedFont>
    <p:embeddedFont>
      <p:font typeface="Cambria Math" panose="02040503050406030204" pitchFamily="18" charset="0"/>
      <p:regular r:id="rId63"/>
    </p:embeddedFont>
    <p:embeddedFont>
      <p:font typeface="Ink Free" panose="03080402000500000000" pitchFamily="66" charset="0"/>
      <p:regular r:id="rId64"/>
    </p:embeddedFont>
  </p:embeddedFontLst>
  <p:defaultTextStyle>
    <a:defPPr>
      <a:defRPr lang="en-US"/>
    </a:defPPr>
    <a:lvl1pPr algn="l" rtl="0" fontAlgn="base">
      <a:spcBef>
        <a:spcPct val="0"/>
      </a:spcBef>
      <a:spcAft>
        <a:spcPct val="0"/>
      </a:spcAft>
      <a:defRPr sz="2400" kern="1200">
        <a:solidFill>
          <a:schemeClr val="tx1"/>
        </a:solidFill>
        <a:latin typeface="Arial Narrow" pitchFamily="34" charset="0"/>
        <a:ea typeface="+mn-ea"/>
        <a:cs typeface="+mn-cs"/>
      </a:defRPr>
    </a:lvl1pPr>
    <a:lvl2pPr marL="457200" algn="l" rtl="0" fontAlgn="base">
      <a:spcBef>
        <a:spcPct val="0"/>
      </a:spcBef>
      <a:spcAft>
        <a:spcPct val="0"/>
      </a:spcAft>
      <a:defRPr sz="2400" kern="1200">
        <a:solidFill>
          <a:schemeClr val="tx1"/>
        </a:solidFill>
        <a:latin typeface="Arial Narrow" pitchFamily="34" charset="0"/>
        <a:ea typeface="+mn-ea"/>
        <a:cs typeface="+mn-cs"/>
      </a:defRPr>
    </a:lvl2pPr>
    <a:lvl3pPr marL="914400" algn="l" rtl="0" fontAlgn="base">
      <a:spcBef>
        <a:spcPct val="0"/>
      </a:spcBef>
      <a:spcAft>
        <a:spcPct val="0"/>
      </a:spcAft>
      <a:defRPr sz="2400" kern="1200">
        <a:solidFill>
          <a:schemeClr val="tx1"/>
        </a:solidFill>
        <a:latin typeface="Arial Narrow" pitchFamily="34" charset="0"/>
        <a:ea typeface="+mn-ea"/>
        <a:cs typeface="+mn-cs"/>
      </a:defRPr>
    </a:lvl3pPr>
    <a:lvl4pPr marL="1371600" algn="l" rtl="0" fontAlgn="base">
      <a:spcBef>
        <a:spcPct val="0"/>
      </a:spcBef>
      <a:spcAft>
        <a:spcPct val="0"/>
      </a:spcAft>
      <a:defRPr sz="2400" kern="1200">
        <a:solidFill>
          <a:schemeClr val="tx1"/>
        </a:solidFill>
        <a:latin typeface="Arial Narrow" pitchFamily="34" charset="0"/>
        <a:ea typeface="+mn-ea"/>
        <a:cs typeface="+mn-cs"/>
      </a:defRPr>
    </a:lvl4pPr>
    <a:lvl5pPr marL="1828800" algn="l" rtl="0" fontAlgn="base">
      <a:spcBef>
        <a:spcPct val="0"/>
      </a:spcBef>
      <a:spcAft>
        <a:spcPct val="0"/>
      </a:spcAft>
      <a:defRPr sz="2400" kern="1200">
        <a:solidFill>
          <a:schemeClr val="tx1"/>
        </a:solidFill>
        <a:latin typeface="Arial Narrow" pitchFamily="34" charset="0"/>
        <a:ea typeface="+mn-ea"/>
        <a:cs typeface="+mn-cs"/>
      </a:defRPr>
    </a:lvl5pPr>
    <a:lvl6pPr marL="2286000" algn="l" defTabSz="914400" rtl="0" eaLnBrk="1" latinLnBrk="0" hangingPunct="1">
      <a:defRPr sz="2400" kern="1200">
        <a:solidFill>
          <a:schemeClr val="tx1"/>
        </a:solidFill>
        <a:latin typeface="Arial Narrow" pitchFamily="34" charset="0"/>
        <a:ea typeface="+mn-ea"/>
        <a:cs typeface="+mn-cs"/>
      </a:defRPr>
    </a:lvl6pPr>
    <a:lvl7pPr marL="2743200" algn="l" defTabSz="914400" rtl="0" eaLnBrk="1" latinLnBrk="0" hangingPunct="1">
      <a:defRPr sz="2400" kern="1200">
        <a:solidFill>
          <a:schemeClr val="tx1"/>
        </a:solidFill>
        <a:latin typeface="Arial Narrow" pitchFamily="34" charset="0"/>
        <a:ea typeface="+mn-ea"/>
        <a:cs typeface="+mn-cs"/>
      </a:defRPr>
    </a:lvl7pPr>
    <a:lvl8pPr marL="3200400" algn="l" defTabSz="914400" rtl="0" eaLnBrk="1" latinLnBrk="0" hangingPunct="1">
      <a:defRPr sz="2400" kern="1200">
        <a:solidFill>
          <a:schemeClr val="tx1"/>
        </a:solidFill>
        <a:latin typeface="Arial Narrow" pitchFamily="34" charset="0"/>
        <a:ea typeface="+mn-ea"/>
        <a:cs typeface="+mn-cs"/>
      </a:defRPr>
    </a:lvl8pPr>
    <a:lvl9pPr marL="3657600" algn="l" defTabSz="914400" rtl="0" eaLnBrk="1" latinLnBrk="0" hangingPunct="1">
      <a:defRPr sz="2400" kern="1200">
        <a:solidFill>
          <a:schemeClr val="tx1"/>
        </a:solidFill>
        <a:latin typeface="Arial Narrow"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023" userDrawn="1">
          <p15:clr>
            <a:srgbClr val="A4A3A4"/>
          </p15:clr>
        </p15:guide>
        <p15:guide id="2" pos="2303"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8000"/>
    <a:srgbClr val="FFFF99"/>
    <a:srgbClr val="000064"/>
    <a:srgbClr val="FF66FF"/>
    <a:srgbClr val="D4D4FF"/>
    <a:srgbClr val="CCFFCC"/>
    <a:srgbClr val="00CC66"/>
    <a:srgbClr val="FF00FF"/>
    <a:srgbClr val="66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C874826-23C1-4E37-B027-1511B2D77852}" v="34" dt="2025-07-28T06:47:46.95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833" autoAdjust="0"/>
    <p:restoredTop sz="73836" autoAdjust="0"/>
  </p:normalViewPr>
  <p:slideViewPr>
    <p:cSldViewPr snapToGrid="0">
      <p:cViewPr varScale="1">
        <p:scale>
          <a:sx n="78" d="100"/>
          <a:sy n="78" d="100"/>
        </p:scale>
        <p:origin x="2248" y="472"/>
      </p:cViewPr>
      <p:guideLst>
        <p:guide orient="horz" pos="2160"/>
        <p:guide pos="384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Lst>
  </p:outlineViewPr>
  <p:notesTextViewPr>
    <p:cViewPr>
      <p:scale>
        <a:sx n="3" d="2"/>
        <a:sy n="3" d="2"/>
      </p:scale>
      <p:origin x="0" y="0"/>
    </p:cViewPr>
  </p:notesTextViewPr>
  <p:sorterViewPr>
    <p:cViewPr>
      <p:scale>
        <a:sx n="130" d="100"/>
        <a:sy n="130" d="100"/>
      </p:scale>
      <p:origin x="0" y="0"/>
    </p:cViewPr>
  </p:sorterViewPr>
  <p:notesViewPr>
    <p:cSldViewPr snapToGrid="0">
      <p:cViewPr varScale="1">
        <p:scale>
          <a:sx n="91" d="100"/>
          <a:sy n="91" d="100"/>
        </p:scale>
        <p:origin x="3226" y="67"/>
      </p:cViewPr>
      <p:guideLst>
        <p:guide orient="horz" pos="3023"/>
        <p:guide pos="2303"/>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5.fntdata"/><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handoutMaster" Target="handoutMasters/handoutMaster1.xml"/><Relationship Id="rId66"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font" Target="fonts/font3.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6.fntdata"/><Relationship Id="rId69" Type="http://schemas.microsoft.com/office/2015/10/relationships/revisionInfo" Target="revisionInfo.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1.fntdata"/><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2.fntdata"/><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_rels/viewProps.xml.rels><?xml version="1.0" encoding="UTF-8" standalone="yes"?>
<Relationships xmlns="http://schemas.openxmlformats.org/package/2006/relationships"><Relationship Id="rId8" Type="http://schemas.openxmlformats.org/officeDocument/2006/relationships/slide" Target="slides/slide43.xml"/><Relationship Id="rId3" Type="http://schemas.openxmlformats.org/officeDocument/2006/relationships/slide" Target="slides/slide19.xml"/><Relationship Id="rId7" Type="http://schemas.openxmlformats.org/officeDocument/2006/relationships/slide" Target="slides/slide41.xml"/><Relationship Id="rId2" Type="http://schemas.openxmlformats.org/officeDocument/2006/relationships/slide" Target="slides/slide14.xml"/><Relationship Id="rId1" Type="http://schemas.openxmlformats.org/officeDocument/2006/relationships/slide" Target="slides/slide3.xml"/><Relationship Id="rId6" Type="http://schemas.openxmlformats.org/officeDocument/2006/relationships/slide" Target="slides/slide37.xml"/><Relationship Id="rId5" Type="http://schemas.openxmlformats.org/officeDocument/2006/relationships/slide" Target="slides/slide27.xml"/><Relationship Id="rId4" Type="http://schemas.openxmlformats.org/officeDocument/2006/relationships/slide" Target="slides/slide21.xml"/><Relationship Id="rId9" Type="http://schemas.openxmlformats.org/officeDocument/2006/relationships/slide" Target="slides/slide5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2" y="3"/>
            <a:ext cx="3168650" cy="479425"/>
          </a:xfrm>
          <a:prstGeom prst="rect">
            <a:avLst/>
          </a:prstGeom>
          <a:noFill/>
          <a:ln w="9525">
            <a:noFill/>
            <a:miter lim="800000"/>
            <a:headEnd/>
            <a:tailEnd/>
          </a:ln>
        </p:spPr>
        <p:txBody>
          <a:bodyPr vert="horz" wrap="square" lIns="96415" tIns="48207" rIns="96415" bIns="48207" numCol="1" anchor="t" anchorCtr="0" compatLnSpc="1">
            <a:prstTxWarp prst="textNoShape">
              <a:avLst/>
            </a:prstTxWarp>
          </a:bodyPr>
          <a:lstStyle>
            <a:lvl1pPr defTabSz="963331" eaLnBrk="0" hangingPunct="0">
              <a:defRPr sz="1300">
                <a:latin typeface="Times New Roman" pitchFamily="18" charset="0"/>
              </a:defRPr>
            </a:lvl1pPr>
          </a:lstStyle>
          <a:p>
            <a:pPr>
              <a:defRPr/>
            </a:pPr>
            <a:endParaRPr lang="en-US"/>
          </a:p>
        </p:txBody>
      </p:sp>
      <p:sp>
        <p:nvSpPr>
          <p:cNvPr id="14339" name="Rectangle 3"/>
          <p:cNvSpPr>
            <a:spLocks noGrp="1" noChangeArrowheads="1"/>
          </p:cNvSpPr>
          <p:nvPr>
            <p:ph type="dt" sz="quarter" idx="1"/>
          </p:nvPr>
        </p:nvSpPr>
        <p:spPr bwMode="auto">
          <a:xfrm>
            <a:off x="4146550" y="3"/>
            <a:ext cx="3168650" cy="479425"/>
          </a:xfrm>
          <a:prstGeom prst="rect">
            <a:avLst/>
          </a:prstGeom>
          <a:noFill/>
          <a:ln w="9525">
            <a:noFill/>
            <a:miter lim="800000"/>
            <a:headEnd/>
            <a:tailEnd/>
          </a:ln>
        </p:spPr>
        <p:txBody>
          <a:bodyPr vert="horz" wrap="square" lIns="96415" tIns="48207" rIns="96415" bIns="48207" numCol="1" anchor="t" anchorCtr="0" compatLnSpc="1">
            <a:prstTxWarp prst="textNoShape">
              <a:avLst/>
            </a:prstTxWarp>
          </a:bodyPr>
          <a:lstStyle>
            <a:lvl1pPr algn="r" defTabSz="963331" eaLnBrk="0" hangingPunct="0">
              <a:defRPr sz="1300">
                <a:latin typeface="Times New Roman" pitchFamily="18" charset="0"/>
              </a:defRPr>
            </a:lvl1pPr>
          </a:lstStyle>
          <a:p>
            <a:pPr>
              <a:defRPr/>
            </a:pPr>
            <a:r>
              <a:rPr lang="en-US" dirty="0"/>
              <a:t>Lecture 2.1  Basic Probability and Statistics</a:t>
            </a:r>
          </a:p>
        </p:txBody>
      </p:sp>
      <p:sp>
        <p:nvSpPr>
          <p:cNvPr id="14340" name="Rectangle 4"/>
          <p:cNvSpPr>
            <a:spLocks noGrp="1" noChangeArrowheads="1"/>
          </p:cNvSpPr>
          <p:nvPr>
            <p:ph type="ftr" sz="quarter" idx="2"/>
          </p:nvPr>
        </p:nvSpPr>
        <p:spPr bwMode="auto">
          <a:xfrm>
            <a:off x="2" y="9121777"/>
            <a:ext cx="3168650" cy="479425"/>
          </a:xfrm>
          <a:prstGeom prst="rect">
            <a:avLst/>
          </a:prstGeom>
          <a:noFill/>
          <a:ln w="9525">
            <a:noFill/>
            <a:miter lim="800000"/>
            <a:headEnd/>
            <a:tailEnd/>
          </a:ln>
        </p:spPr>
        <p:txBody>
          <a:bodyPr vert="horz" wrap="square" lIns="96415" tIns="48207" rIns="96415" bIns="48207" numCol="1" anchor="b" anchorCtr="0" compatLnSpc="1">
            <a:prstTxWarp prst="textNoShape">
              <a:avLst/>
            </a:prstTxWarp>
          </a:bodyPr>
          <a:lstStyle>
            <a:lvl1pPr defTabSz="963331" eaLnBrk="0" hangingPunct="0">
              <a:defRPr sz="1300">
                <a:latin typeface="Times New Roman" pitchFamily="18" charset="0"/>
              </a:defRPr>
            </a:lvl1pPr>
          </a:lstStyle>
          <a:p>
            <a:pPr>
              <a:defRPr/>
            </a:pPr>
            <a:r>
              <a:rPr lang="en-US" dirty="0"/>
              <a:t>Lecture 2.1</a:t>
            </a:r>
          </a:p>
        </p:txBody>
      </p:sp>
      <p:sp>
        <p:nvSpPr>
          <p:cNvPr id="14341" name="Rectangle 5"/>
          <p:cNvSpPr>
            <a:spLocks noGrp="1" noChangeArrowheads="1"/>
          </p:cNvSpPr>
          <p:nvPr>
            <p:ph type="sldNum" sz="quarter" idx="3"/>
          </p:nvPr>
        </p:nvSpPr>
        <p:spPr bwMode="auto">
          <a:xfrm>
            <a:off x="4146550" y="9121777"/>
            <a:ext cx="3168650" cy="479425"/>
          </a:xfrm>
          <a:prstGeom prst="rect">
            <a:avLst/>
          </a:prstGeom>
          <a:noFill/>
          <a:ln w="9525">
            <a:noFill/>
            <a:miter lim="800000"/>
            <a:headEnd/>
            <a:tailEnd/>
          </a:ln>
        </p:spPr>
        <p:txBody>
          <a:bodyPr vert="horz" wrap="square" lIns="96415" tIns="48207" rIns="96415" bIns="48207" numCol="1" anchor="b" anchorCtr="0" compatLnSpc="1">
            <a:prstTxWarp prst="textNoShape">
              <a:avLst/>
            </a:prstTxWarp>
          </a:bodyPr>
          <a:lstStyle>
            <a:lvl1pPr algn="r" defTabSz="963331" eaLnBrk="0" hangingPunct="0">
              <a:defRPr sz="1300">
                <a:latin typeface="Times New Roman" pitchFamily="18" charset="0"/>
              </a:defRPr>
            </a:lvl1pPr>
          </a:lstStyle>
          <a:p>
            <a:pPr>
              <a:defRPr/>
            </a:pPr>
            <a:fld id="{68642990-FE8A-41E2-8C65-D269B6B996AD}" type="slidenum">
              <a:rPr lang="en-US"/>
              <a:pPr>
                <a:defRPr/>
              </a:pPr>
              <a:t>‹#›</a:t>
            </a:fld>
            <a:endParaRPr lang="en-US"/>
          </a:p>
        </p:txBody>
      </p:sp>
    </p:spTree>
    <p:extLst>
      <p:ext uri="{BB962C8B-B14F-4D97-AF65-F5344CB8AC3E}">
        <p14:creationId xmlns:p14="http://schemas.microsoft.com/office/powerpoint/2010/main" val="34905645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6" name="Rectangle 8"/>
          <p:cNvSpPr>
            <a:spLocks noGrp="1" noChangeArrowheads="1"/>
          </p:cNvSpPr>
          <p:nvPr>
            <p:ph type="hdr" sz="quarter"/>
          </p:nvPr>
        </p:nvSpPr>
        <p:spPr bwMode="auto">
          <a:xfrm>
            <a:off x="2" y="3"/>
            <a:ext cx="3168650" cy="479425"/>
          </a:xfrm>
          <a:prstGeom prst="rect">
            <a:avLst/>
          </a:prstGeom>
          <a:noFill/>
          <a:ln w="9525">
            <a:noFill/>
            <a:miter lim="800000"/>
            <a:headEnd/>
            <a:tailEnd/>
          </a:ln>
        </p:spPr>
        <p:txBody>
          <a:bodyPr vert="horz" wrap="square" lIns="96415" tIns="48207" rIns="96415" bIns="48207" numCol="1" anchor="t" anchorCtr="0" compatLnSpc="1">
            <a:prstTxWarp prst="textNoShape">
              <a:avLst/>
            </a:prstTxWarp>
          </a:bodyPr>
          <a:lstStyle>
            <a:lvl1pPr defTabSz="963331" eaLnBrk="0" hangingPunct="0">
              <a:defRPr sz="1300">
                <a:latin typeface="Times New Roman" pitchFamily="18" charset="0"/>
              </a:defRPr>
            </a:lvl1pPr>
          </a:lstStyle>
          <a:p>
            <a:pPr>
              <a:defRPr/>
            </a:pPr>
            <a:endParaRPr lang="en-US"/>
          </a:p>
        </p:txBody>
      </p:sp>
      <p:sp>
        <p:nvSpPr>
          <p:cNvPr id="92163" name="Rectangle 9"/>
          <p:cNvSpPr>
            <a:spLocks noGrp="1" noRot="1" noChangeAspect="1" noChangeArrowheads="1"/>
          </p:cNvSpPr>
          <p:nvPr>
            <p:ph type="sldImg" idx="2"/>
          </p:nvPr>
        </p:nvSpPr>
        <p:spPr bwMode="auto">
          <a:xfrm>
            <a:off x="458788" y="719138"/>
            <a:ext cx="6400800" cy="3602037"/>
          </a:xfrm>
          <a:prstGeom prst="rect">
            <a:avLst/>
          </a:prstGeom>
          <a:noFill/>
          <a:ln w="9525">
            <a:solidFill>
              <a:srgbClr val="000000"/>
            </a:solidFill>
            <a:miter lim="800000"/>
            <a:headEnd/>
            <a:tailEnd/>
          </a:ln>
        </p:spPr>
      </p:sp>
      <p:sp>
        <p:nvSpPr>
          <p:cNvPr id="2058" name="Rectangle 10"/>
          <p:cNvSpPr>
            <a:spLocks noGrp="1" noChangeArrowheads="1"/>
          </p:cNvSpPr>
          <p:nvPr>
            <p:ph type="body" sz="quarter" idx="3"/>
          </p:nvPr>
        </p:nvSpPr>
        <p:spPr bwMode="auto">
          <a:xfrm>
            <a:off x="974726" y="4560890"/>
            <a:ext cx="5365750" cy="4321175"/>
          </a:xfrm>
          <a:prstGeom prst="rect">
            <a:avLst/>
          </a:prstGeom>
          <a:noFill/>
          <a:ln w="9525">
            <a:noFill/>
            <a:miter lim="800000"/>
            <a:headEnd/>
            <a:tailEnd/>
          </a:ln>
        </p:spPr>
        <p:txBody>
          <a:bodyPr vert="horz" wrap="square" lIns="96415" tIns="48207" rIns="96415" bIns="48207"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9" name="Rectangle 11"/>
          <p:cNvSpPr>
            <a:spLocks noGrp="1" noChangeArrowheads="1"/>
          </p:cNvSpPr>
          <p:nvPr>
            <p:ph type="dt" idx="1"/>
          </p:nvPr>
        </p:nvSpPr>
        <p:spPr bwMode="auto">
          <a:xfrm>
            <a:off x="4146550" y="3"/>
            <a:ext cx="3168650" cy="479425"/>
          </a:xfrm>
          <a:prstGeom prst="rect">
            <a:avLst/>
          </a:prstGeom>
          <a:noFill/>
          <a:ln w="9525">
            <a:noFill/>
            <a:miter lim="800000"/>
            <a:headEnd/>
            <a:tailEnd/>
          </a:ln>
        </p:spPr>
        <p:txBody>
          <a:bodyPr vert="horz" wrap="square" lIns="96415" tIns="48207" rIns="96415" bIns="48207" numCol="1" anchor="t" anchorCtr="0" compatLnSpc="1">
            <a:prstTxWarp prst="textNoShape">
              <a:avLst/>
            </a:prstTxWarp>
          </a:bodyPr>
          <a:lstStyle>
            <a:lvl1pPr algn="r" defTabSz="963331" eaLnBrk="0" hangingPunct="0">
              <a:defRPr sz="1300">
                <a:latin typeface="Times New Roman" pitchFamily="18" charset="0"/>
              </a:defRPr>
            </a:lvl1pPr>
          </a:lstStyle>
          <a:p>
            <a:pPr>
              <a:defRPr/>
            </a:pPr>
            <a:endParaRPr lang="en-US"/>
          </a:p>
        </p:txBody>
      </p:sp>
      <p:sp>
        <p:nvSpPr>
          <p:cNvPr id="2060" name="Rectangle 12"/>
          <p:cNvSpPr>
            <a:spLocks noGrp="1" noChangeArrowheads="1"/>
          </p:cNvSpPr>
          <p:nvPr>
            <p:ph type="ftr" sz="quarter" idx="4"/>
          </p:nvPr>
        </p:nvSpPr>
        <p:spPr bwMode="auto">
          <a:xfrm>
            <a:off x="2" y="9121777"/>
            <a:ext cx="3168650" cy="479425"/>
          </a:xfrm>
          <a:prstGeom prst="rect">
            <a:avLst/>
          </a:prstGeom>
          <a:noFill/>
          <a:ln w="9525">
            <a:noFill/>
            <a:miter lim="800000"/>
            <a:headEnd/>
            <a:tailEnd/>
          </a:ln>
        </p:spPr>
        <p:txBody>
          <a:bodyPr vert="horz" wrap="square" lIns="96415" tIns="48207" rIns="96415" bIns="48207" numCol="1" anchor="b" anchorCtr="0" compatLnSpc="1">
            <a:prstTxWarp prst="textNoShape">
              <a:avLst/>
            </a:prstTxWarp>
          </a:bodyPr>
          <a:lstStyle>
            <a:lvl1pPr defTabSz="963331" eaLnBrk="0" hangingPunct="0">
              <a:defRPr sz="1300">
                <a:latin typeface="Times New Roman" pitchFamily="18" charset="0"/>
              </a:defRPr>
            </a:lvl1pPr>
          </a:lstStyle>
          <a:p>
            <a:pPr>
              <a:defRPr/>
            </a:pPr>
            <a:endParaRPr lang="en-US"/>
          </a:p>
        </p:txBody>
      </p:sp>
      <p:sp>
        <p:nvSpPr>
          <p:cNvPr id="2061" name="Rectangle 13"/>
          <p:cNvSpPr>
            <a:spLocks noGrp="1" noChangeArrowheads="1"/>
          </p:cNvSpPr>
          <p:nvPr>
            <p:ph type="sldNum" sz="quarter" idx="5"/>
          </p:nvPr>
        </p:nvSpPr>
        <p:spPr bwMode="auto">
          <a:xfrm>
            <a:off x="4146550" y="9121777"/>
            <a:ext cx="3168650" cy="479425"/>
          </a:xfrm>
          <a:prstGeom prst="rect">
            <a:avLst/>
          </a:prstGeom>
          <a:noFill/>
          <a:ln w="9525">
            <a:noFill/>
            <a:miter lim="800000"/>
            <a:headEnd/>
            <a:tailEnd/>
          </a:ln>
        </p:spPr>
        <p:txBody>
          <a:bodyPr vert="horz" wrap="square" lIns="96415" tIns="48207" rIns="96415" bIns="48207" numCol="1" anchor="b" anchorCtr="0" compatLnSpc="1">
            <a:prstTxWarp prst="textNoShape">
              <a:avLst/>
            </a:prstTxWarp>
          </a:bodyPr>
          <a:lstStyle>
            <a:lvl1pPr algn="r" defTabSz="963331" eaLnBrk="0" hangingPunct="0">
              <a:defRPr sz="1300">
                <a:latin typeface="Times New Roman" pitchFamily="18" charset="0"/>
              </a:defRPr>
            </a:lvl1pPr>
          </a:lstStyle>
          <a:p>
            <a:pPr>
              <a:defRPr/>
            </a:pPr>
            <a:fld id="{D919D05D-E9D0-4D37-938D-3E285A1D6643}" type="slidenum">
              <a:rPr lang="en-US"/>
              <a:pPr>
                <a:defRPr/>
              </a:pPr>
              <a:t>‹#›</a:t>
            </a:fld>
            <a:endParaRPr lang="en-US"/>
          </a:p>
        </p:txBody>
      </p:sp>
    </p:spTree>
    <p:extLst>
      <p:ext uri="{BB962C8B-B14F-4D97-AF65-F5344CB8AC3E}">
        <p14:creationId xmlns:p14="http://schemas.microsoft.com/office/powerpoint/2010/main" val="300934060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13"/>
          <p:cNvSpPr>
            <a:spLocks noGrp="1" noChangeArrowheads="1"/>
          </p:cNvSpPr>
          <p:nvPr>
            <p:ph type="sldNum" sz="quarter" idx="5"/>
          </p:nvPr>
        </p:nvSpPr>
        <p:spPr>
          <a:noFill/>
        </p:spPr>
        <p:txBody>
          <a:bodyPr/>
          <a:lstStyle/>
          <a:p>
            <a:fld id="{57648AC4-B7CA-4138-9AE1-2241173C4F59}" type="slidenum">
              <a:rPr lang="en-US" smtClean="0"/>
              <a:pPr/>
              <a:t>1</a:t>
            </a:fld>
            <a:endParaRPr lang="en-US"/>
          </a:p>
        </p:txBody>
      </p:sp>
      <p:sp>
        <p:nvSpPr>
          <p:cNvPr id="93187" name="Rectangle 2"/>
          <p:cNvSpPr>
            <a:spLocks noGrp="1" noRot="1" noChangeAspect="1" noChangeArrowheads="1" noTextEdit="1"/>
          </p:cNvSpPr>
          <p:nvPr>
            <p:ph type="sldImg"/>
          </p:nvPr>
        </p:nvSpPr>
        <p:spPr>
          <a:xfrm>
            <a:off x="458788" y="719138"/>
            <a:ext cx="6400800" cy="3602037"/>
          </a:xfrm>
          <a:ln/>
        </p:spPr>
      </p:sp>
      <p:sp>
        <p:nvSpPr>
          <p:cNvPr id="93188" name="Rectangle 3"/>
          <p:cNvSpPr>
            <a:spLocks noGrp="1" noChangeArrowheads="1"/>
          </p:cNvSpPr>
          <p:nvPr>
            <p:ph type="body" idx="1"/>
          </p:nvPr>
        </p:nvSpPr>
        <p:spPr>
          <a:noFill/>
          <a:ln/>
        </p:spPr>
        <p:txBody>
          <a:bodyPr/>
          <a:lstStyle/>
          <a:p>
            <a:r>
              <a:rPr lang="en-US" dirty="0"/>
              <a:t>Modified from Beth’s presentation</a:t>
            </a:r>
          </a:p>
          <a:p>
            <a:r>
              <a:rPr lang="en-US" dirty="0"/>
              <a:t>Making sure we all have a baseline</a:t>
            </a:r>
          </a:p>
          <a:p>
            <a:r>
              <a:rPr lang="en-US" dirty="0"/>
              <a:t>Video if you want more detail</a:t>
            </a:r>
          </a:p>
        </p:txBody>
      </p:sp>
    </p:spTree>
    <p:extLst>
      <p:ext uri="{BB962C8B-B14F-4D97-AF65-F5344CB8AC3E}">
        <p14:creationId xmlns:p14="http://schemas.microsoft.com/office/powerpoint/2010/main" val="9622189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Paraphrase slides</a:t>
            </a:r>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10</a:t>
            </a:fld>
            <a:endParaRPr lang="en-US"/>
          </a:p>
        </p:txBody>
      </p:sp>
    </p:spTree>
    <p:extLst>
      <p:ext uri="{BB962C8B-B14F-4D97-AF65-F5344CB8AC3E}">
        <p14:creationId xmlns:p14="http://schemas.microsoft.com/office/powerpoint/2010/main" val="30258703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Paraphrase slide</a:t>
            </a:r>
          </a:p>
          <a:p>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11</a:t>
            </a:fld>
            <a:endParaRPr lang="en-US"/>
          </a:p>
        </p:txBody>
      </p:sp>
    </p:spTree>
    <p:extLst>
      <p:ext uri="{BB962C8B-B14F-4D97-AF65-F5344CB8AC3E}">
        <p14:creationId xmlns:p14="http://schemas.microsoft.com/office/powerpoint/2010/main" val="3217074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13"/>
          <p:cNvSpPr>
            <a:spLocks noGrp="1" noChangeArrowheads="1"/>
          </p:cNvSpPr>
          <p:nvPr>
            <p:ph type="sldNum" sz="quarter" idx="5"/>
          </p:nvPr>
        </p:nvSpPr>
        <p:spPr>
          <a:noFill/>
        </p:spPr>
        <p:txBody>
          <a:bodyPr/>
          <a:lstStyle/>
          <a:p>
            <a:fld id="{8798E459-4B05-4313-820C-18EEF92B4F41}" type="slidenum">
              <a:rPr lang="en-US" smtClean="0"/>
              <a:pPr/>
              <a:t>12</a:t>
            </a:fld>
            <a:endParaRPr lang="en-US"/>
          </a:p>
        </p:txBody>
      </p:sp>
      <p:sp>
        <p:nvSpPr>
          <p:cNvPr id="98307" name="Rectangle 2"/>
          <p:cNvSpPr>
            <a:spLocks noGrp="1" noRot="1" noChangeAspect="1" noChangeArrowheads="1" noTextEdit="1"/>
          </p:cNvSpPr>
          <p:nvPr>
            <p:ph type="sldImg"/>
          </p:nvPr>
        </p:nvSpPr>
        <p:spPr>
          <a:xfrm>
            <a:off x="458788" y="719138"/>
            <a:ext cx="6400800" cy="3602037"/>
          </a:xfrm>
          <a:ln/>
        </p:spPr>
      </p:sp>
      <p:sp>
        <p:nvSpPr>
          <p:cNvPr id="98308" name="Rectangle 3"/>
          <p:cNvSpPr>
            <a:spLocks noGrp="1" noChangeArrowheads="1"/>
          </p:cNvSpPr>
          <p:nvPr>
            <p:ph type="body" idx="1"/>
          </p:nvPr>
        </p:nvSpPr>
        <p:spPr>
          <a:noFill/>
          <a:ln/>
        </p:spPr>
        <p:txBody>
          <a:bodyPr/>
          <a:lstStyle/>
          <a:p>
            <a:r>
              <a:rPr lang="en-US" dirty="0"/>
              <a:t>Venn diagram good illustration</a:t>
            </a:r>
          </a:p>
          <a:p>
            <a:r>
              <a:rPr lang="en-US" baseline="0" dirty="0"/>
              <a:t>Sample is result of some experiment or data gathering process</a:t>
            </a:r>
          </a:p>
          <a:p>
            <a:r>
              <a:rPr lang="en-US" baseline="0" dirty="0"/>
              <a:t>Representative? Want to avoid bias in sampling, or acknowledge it</a:t>
            </a:r>
            <a:endParaRPr lang="en-US" dirty="0"/>
          </a:p>
        </p:txBody>
      </p:sp>
    </p:spTree>
    <p:extLst>
      <p:ext uri="{BB962C8B-B14F-4D97-AF65-F5344CB8AC3E}">
        <p14:creationId xmlns:p14="http://schemas.microsoft.com/office/powerpoint/2010/main" val="37711670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Paraphrase slide</a:t>
            </a:r>
          </a:p>
          <a:p>
            <a:endParaRPr lang="en-US" dirty="0"/>
          </a:p>
        </p:txBody>
      </p:sp>
      <p:sp>
        <p:nvSpPr>
          <p:cNvPr id="4" name="Slide Number Placeholder 3"/>
          <p:cNvSpPr>
            <a:spLocks noGrp="1"/>
          </p:cNvSpPr>
          <p:nvPr>
            <p:ph type="sldNum" sz="quarter" idx="5"/>
          </p:nvPr>
        </p:nvSpPr>
        <p:spPr/>
        <p:txBody>
          <a:bodyPr/>
          <a:lstStyle/>
          <a:p>
            <a:pPr>
              <a:defRPr/>
            </a:pPr>
            <a:fld id="{D919D05D-E9D0-4D37-938D-3E285A1D6643}" type="slidenum">
              <a:rPr lang="en-US" smtClean="0"/>
              <a:pPr>
                <a:defRPr/>
              </a:pPr>
              <a:t>13</a:t>
            </a:fld>
            <a:endParaRPr lang="en-US"/>
          </a:p>
        </p:txBody>
      </p:sp>
    </p:spTree>
    <p:extLst>
      <p:ext uri="{BB962C8B-B14F-4D97-AF65-F5344CB8AC3E}">
        <p14:creationId xmlns:p14="http://schemas.microsoft.com/office/powerpoint/2010/main" val="19471495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8D4C89-09FF-40B6-E645-E9684EB5CEA2}"/>
            </a:ext>
          </a:extLst>
        </p:cNvPr>
        <p:cNvGrpSpPr/>
        <p:nvPr/>
      </p:nvGrpSpPr>
      <p:grpSpPr>
        <a:xfrm>
          <a:off x="0" y="0"/>
          <a:ext cx="0" cy="0"/>
          <a:chOff x="0" y="0"/>
          <a:chExt cx="0" cy="0"/>
        </a:xfrm>
      </p:grpSpPr>
      <p:sp>
        <p:nvSpPr>
          <p:cNvPr id="95234" name="Rectangle 13">
            <a:extLst>
              <a:ext uri="{FF2B5EF4-FFF2-40B4-BE49-F238E27FC236}">
                <a16:creationId xmlns:a16="http://schemas.microsoft.com/office/drawing/2014/main" id="{A6600AE3-9947-B7B4-A8F0-4F9022325A29}"/>
              </a:ext>
            </a:extLst>
          </p:cNvPr>
          <p:cNvSpPr>
            <a:spLocks noGrp="1" noChangeArrowheads="1"/>
          </p:cNvSpPr>
          <p:nvPr>
            <p:ph type="sldNum" sz="quarter" idx="5"/>
          </p:nvPr>
        </p:nvSpPr>
        <p:spPr>
          <a:noFill/>
        </p:spPr>
        <p:txBody>
          <a:bodyPr/>
          <a:lstStyle/>
          <a:p>
            <a:fld id="{3FC70FE1-5814-4A47-B0B9-42856B19C2E4}" type="slidenum">
              <a:rPr lang="en-US" smtClean="0"/>
              <a:pPr/>
              <a:t>14</a:t>
            </a:fld>
            <a:endParaRPr lang="en-US"/>
          </a:p>
        </p:txBody>
      </p:sp>
      <p:sp>
        <p:nvSpPr>
          <p:cNvPr id="95235" name="Rectangle 2">
            <a:extLst>
              <a:ext uri="{FF2B5EF4-FFF2-40B4-BE49-F238E27FC236}">
                <a16:creationId xmlns:a16="http://schemas.microsoft.com/office/drawing/2014/main" id="{DE02CB46-647B-35D8-BEDC-1AE2B41013E3}"/>
              </a:ext>
            </a:extLst>
          </p:cNvPr>
          <p:cNvSpPr>
            <a:spLocks noGrp="1" noRot="1" noChangeAspect="1" noChangeArrowheads="1" noTextEdit="1"/>
          </p:cNvSpPr>
          <p:nvPr>
            <p:ph type="sldImg"/>
          </p:nvPr>
        </p:nvSpPr>
        <p:spPr>
          <a:xfrm>
            <a:off x="458788" y="719138"/>
            <a:ext cx="6400800" cy="3602037"/>
          </a:xfrm>
          <a:ln/>
        </p:spPr>
      </p:sp>
      <p:sp>
        <p:nvSpPr>
          <p:cNvPr id="95236" name="Rectangle 3">
            <a:extLst>
              <a:ext uri="{FF2B5EF4-FFF2-40B4-BE49-F238E27FC236}">
                <a16:creationId xmlns:a16="http://schemas.microsoft.com/office/drawing/2014/main" id="{1601A9DA-92C9-9DF8-2F23-85CC0F0E1F63}"/>
              </a:ext>
            </a:extLst>
          </p:cNvPr>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18891736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15</a:t>
            </a:fld>
            <a:endParaRPr lang="en-US"/>
          </a:p>
        </p:txBody>
      </p:sp>
      <p:sp>
        <p:nvSpPr>
          <p:cNvPr id="5" name="Footer Placeholder 4">
            <a:extLst>
              <a:ext uri="{FF2B5EF4-FFF2-40B4-BE49-F238E27FC236}">
                <a16:creationId xmlns:a16="http://schemas.microsoft.com/office/drawing/2014/main" id="{AEDE40BA-7DF4-4EEF-89E6-1AF5BF282B23}"/>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784C7F4A-9433-4761-92AB-728B04DCF607}"/>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4384933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13"/>
          <p:cNvSpPr>
            <a:spLocks noGrp="1" noChangeArrowheads="1"/>
          </p:cNvSpPr>
          <p:nvPr>
            <p:ph type="sldNum" sz="quarter" idx="5"/>
          </p:nvPr>
        </p:nvSpPr>
        <p:spPr>
          <a:noFill/>
        </p:spPr>
        <p:txBody>
          <a:bodyPr/>
          <a:lstStyle/>
          <a:p>
            <a:fld id="{DDE17B81-0C1D-4D5F-819D-6E56821A32D2}" type="slidenum">
              <a:rPr lang="en-US" smtClean="0"/>
              <a:pPr/>
              <a:t>16</a:t>
            </a:fld>
            <a:endParaRPr lang="en-US"/>
          </a:p>
        </p:txBody>
      </p:sp>
      <p:sp>
        <p:nvSpPr>
          <p:cNvPr id="100355" name="Rectangle 2"/>
          <p:cNvSpPr>
            <a:spLocks noGrp="1" noRot="1" noChangeAspect="1" noChangeArrowheads="1" noTextEdit="1"/>
          </p:cNvSpPr>
          <p:nvPr>
            <p:ph type="sldImg"/>
          </p:nvPr>
        </p:nvSpPr>
        <p:spPr>
          <a:xfrm>
            <a:off x="458788" y="719138"/>
            <a:ext cx="6400800" cy="3602037"/>
          </a:xfrm>
          <a:ln/>
        </p:spPr>
      </p:sp>
      <p:sp>
        <p:nvSpPr>
          <p:cNvPr id="100356" name="Rectangle 3"/>
          <p:cNvSpPr>
            <a:spLocks noGrp="1" noChangeArrowheads="1"/>
          </p:cNvSpPr>
          <p:nvPr>
            <p:ph type="body" idx="1"/>
          </p:nvPr>
        </p:nvSpPr>
        <p:spPr>
          <a:noFill/>
          <a:ln/>
        </p:spPr>
        <p:txBody>
          <a:bodyPr/>
          <a:lstStyle/>
          <a:p>
            <a:r>
              <a:rPr lang="en-US" dirty="0"/>
              <a:t>Physics tells us this</a:t>
            </a:r>
          </a:p>
        </p:txBody>
      </p:sp>
      <p:sp>
        <p:nvSpPr>
          <p:cNvPr id="2" name="Footer Placeholder 1">
            <a:extLst>
              <a:ext uri="{FF2B5EF4-FFF2-40B4-BE49-F238E27FC236}">
                <a16:creationId xmlns:a16="http://schemas.microsoft.com/office/drawing/2014/main" id="{466FD172-CB06-4C81-B056-C2518D250DB4}"/>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AD3D556D-9667-4ABC-840F-928758249433}"/>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5118002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13"/>
          <p:cNvSpPr>
            <a:spLocks noGrp="1" noChangeArrowheads="1"/>
          </p:cNvSpPr>
          <p:nvPr>
            <p:ph type="sldNum" sz="quarter" idx="5"/>
          </p:nvPr>
        </p:nvSpPr>
        <p:spPr>
          <a:noFill/>
        </p:spPr>
        <p:txBody>
          <a:bodyPr/>
          <a:lstStyle/>
          <a:p>
            <a:fld id="{1F7A6315-6056-465E-ABC2-D42850EAAE39}" type="slidenum">
              <a:rPr lang="en-US" smtClean="0"/>
              <a:pPr/>
              <a:t>17</a:t>
            </a:fld>
            <a:endParaRPr lang="en-US"/>
          </a:p>
        </p:txBody>
      </p:sp>
      <p:sp>
        <p:nvSpPr>
          <p:cNvPr id="101379" name="Rectangle 2"/>
          <p:cNvSpPr>
            <a:spLocks noGrp="1" noRot="1" noChangeAspect="1" noChangeArrowheads="1" noTextEdit="1"/>
          </p:cNvSpPr>
          <p:nvPr>
            <p:ph type="sldImg"/>
          </p:nvPr>
        </p:nvSpPr>
        <p:spPr>
          <a:xfrm>
            <a:off x="458788" y="719138"/>
            <a:ext cx="6400800" cy="3602037"/>
          </a:xfrm>
          <a:ln/>
        </p:spPr>
      </p:sp>
      <p:sp>
        <p:nvSpPr>
          <p:cNvPr id="101380" name="Rectangle 3"/>
          <p:cNvSpPr>
            <a:spLocks noGrp="1" noChangeArrowheads="1"/>
          </p:cNvSpPr>
          <p:nvPr>
            <p:ph type="body" idx="1"/>
          </p:nvPr>
        </p:nvSpPr>
        <p:spPr>
          <a:noFill/>
          <a:ln/>
        </p:spPr>
        <p:txBody>
          <a:bodyPr/>
          <a:lstStyle/>
          <a:p>
            <a:r>
              <a:rPr lang="en-US" dirty="0"/>
              <a:t>This is the result of an experiment</a:t>
            </a:r>
          </a:p>
        </p:txBody>
      </p:sp>
      <p:sp>
        <p:nvSpPr>
          <p:cNvPr id="2" name="Footer Placeholder 1">
            <a:extLst>
              <a:ext uri="{FF2B5EF4-FFF2-40B4-BE49-F238E27FC236}">
                <a16:creationId xmlns:a16="http://schemas.microsoft.com/office/drawing/2014/main" id="{2ABBAEE1-B005-4844-B420-926AB029AEE8}"/>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F6873EC4-D0FE-41A8-8245-6C747FD8D5CB}"/>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4899850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Paraphrase</a:t>
            </a:r>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18</a:t>
            </a:fld>
            <a:endParaRPr lang="en-US"/>
          </a:p>
        </p:txBody>
      </p:sp>
      <p:sp>
        <p:nvSpPr>
          <p:cNvPr id="5" name="Footer Placeholder 4">
            <a:extLst>
              <a:ext uri="{FF2B5EF4-FFF2-40B4-BE49-F238E27FC236}">
                <a16:creationId xmlns:a16="http://schemas.microsoft.com/office/drawing/2014/main" id="{D80277F2-55D8-4676-81B5-9B31B4B421A8}"/>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643F1BD9-3B87-4841-B9BE-4EFD73E7DE21}"/>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959731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13"/>
          <p:cNvSpPr>
            <a:spLocks noGrp="1" noChangeArrowheads="1"/>
          </p:cNvSpPr>
          <p:nvPr>
            <p:ph type="sldNum" sz="quarter" idx="5"/>
          </p:nvPr>
        </p:nvSpPr>
        <p:spPr>
          <a:noFill/>
        </p:spPr>
        <p:txBody>
          <a:bodyPr/>
          <a:lstStyle/>
          <a:p>
            <a:fld id="{DB5F5EF8-9A18-4454-9A89-6F2A5E3AB333}" type="slidenum">
              <a:rPr lang="en-US" smtClean="0"/>
              <a:pPr/>
              <a:t>19</a:t>
            </a:fld>
            <a:endParaRPr lang="en-US"/>
          </a:p>
        </p:txBody>
      </p:sp>
      <p:sp>
        <p:nvSpPr>
          <p:cNvPr id="102403" name="Rectangle 2"/>
          <p:cNvSpPr>
            <a:spLocks noGrp="1" noRot="1" noChangeAspect="1" noChangeArrowheads="1" noTextEdit="1"/>
          </p:cNvSpPr>
          <p:nvPr>
            <p:ph type="sldImg"/>
          </p:nvPr>
        </p:nvSpPr>
        <p:spPr>
          <a:xfrm>
            <a:off x="458788" y="719138"/>
            <a:ext cx="6400800" cy="3602037"/>
          </a:xfrm>
          <a:ln/>
        </p:spPr>
      </p:sp>
      <p:sp>
        <p:nvSpPr>
          <p:cNvPr id="102404" name="Rectangle 3"/>
          <p:cNvSpPr>
            <a:spLocks noGrp="1" noChangeArrowheads="1"/>
          </p:cNvSpPr>
          <p:nvPr>
            <p:ph type="body" idx="1"/>
          </p:nvPr>
        </p:nvSpPr>
        <p:spPr>
          <a:noFill/>
          <a:ln/>
        </p:spPr>
        <p:txBody>
          <a:bodyPr/>
          <a:lstStyle/>
          <a:p>
            <a:r>
              <a:rPr lang="en-US" dirty="0"/>
              <a:t>This is a similar system</a:t>
            </a:r>
            <a:r>
              <a:rPr lang="en-US" baseline="0" dirty="0"/>
              <a:t> using two dice, and computing the sum.  The system is simple enough to estimate probability from the basic understanding.  There are 36 possible rolls, as each value on die 1 can be paired with each value on die 2.  There are 11 possible sums, between 2 and 12.  The likelihood of each possible outcome is simply the number of ways to produce that outcome, divided by the 36 possible outcomes, with 7 the most likely as 6 out of 36.</a:t>
            </a:r>
            <a:endParaRPr lang="en-US" dirty="0"/>
          </a:p>
        </p:txBody>
      </p:sp>
      <p:sp>
        <p:nvSpPr>
          <p:cNvPr id="2" name="Footer Placeholder 1">
            <a:extLst>
              <a:ext uri="{FF2B5EF4-FFF2-40B4-BE49-F238E27FC236}">
                <a16:creationId xmlns:a16="http://schemas.microsoft.com/office/drawing/2014/main" id="{C761675A-B74B-498F-ABF6-30FBCED4DD3B}"/>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127C9CF5-4BD3-4FA6-B1CE-7B54B389CC2E}"/>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5709043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a:xfrm>
            <a:off x="458788" y="719138"/>
            <a:ext cx="6400800" cy="3602037"/>
          </a:xfrm>
          <a:ln/>
        </p:spPr>
      </p:sp>
      <p:sp>
        <p:nvSpPr>
          <p:cNvPr id="81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Some recurring themes throughout the course from this lecture</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Common understanding</a:t>
            </a:r>
          </a:p>
          <a:p>
            <a:endParaRPr lang="en-US" altLang="en-US" dirty="0"/>
          </a:p>
        </p:txBody>
      </p:sp>
      <p:sp>
        <p:nvSpPr>
          <p:cNvPr id="81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9410">
              <a:spcBef>
                <a:spcPct val="30000"/>
              </a:spcBef>
              <a:defRPr kumimoji="1" sz="1200">
                <a:solidFill>
                  <a:schemeClr val="tx1"/>
                </a:solidFill>
                <a:latin typeface="Arial" panose="020B0604020202020204" pitchFamily="34" charset="0"/>
              </a:defRPr>
            </a:lvl1pPr>
            <a:lvl2pPr marL="770549" indent="-296365" defTabSz="999410">
              <a:spcBef>
                <a:spcPct val="30000"/>
              </a:spcBef>
              <a:defRPr kumimoji="1" sz="1200">
                <a:solidFill>
                  <a:schemeClr val="tx1"/>
                </a:solidFill>
                <a:latin typeface="Arial" panose="020B0604020202020204" pitchFamily="34" charset="0"/>
              </a:defRPr>
            </a:lvl2pPr>
            <a:lvl3pPr marL="1185461" indent="-237093" defTabSz="999410">
              <a:spcBef>
                <a:spcPct val="30000"/>
              </a:spcBef>
              <a:defRPr kumimoji="1" sz="1200">
                <a:solidFill>
                  <a:schemeClr val="tx1"/>
                </a:solidFill>
                <a:latin typeface="Arial" panose="020B0604020202020204" pitchFamily="34" charset="0"/>
              </a:defRPr>
            </a:lvl3pPr>
            <a:lvl4pPr marL="1659644" indent="-237093" defTabSz="999410">
              <a:spcBef>
                <a:spcPct val="30000"/>
              </a:spcBef>
              <a:defRPr kumimoji="1" sz="1200">
                <a:solidFill>
                  <a:schemeClr val="tx1"/>
                </a:solidFill>
                <a:latin typeface="Arial" panose="020B0604020202020204" pitchFamily="34" charset="0"/>
              </a:defRPr>
            </a:lvl4pPr>
            <a:lvl5pPr marL="2133829" indent="-237093" defTabSz="999410">
              <a:spcBef>
                <a:spcPct val="30000"/>
              </a:spcBef>
              <a:defRPr kumimoji="1" sz="1200">
                <a:solidFill>
                  <a:schemeClr val="tx1"/>
                </a:solidFill>
                <a:latin typeface="Arial" panose="020B0604020202020204" pitchFamily="34" charset="0"/>
              </a:defRPr>
            </a:lvl5pPr>
            <a:lvl6pPr marL="2608013" indent="-237093" defTabSz="999410" eaLnBrk="0" fontAlgn="base" hangingPunct="0">
              <a:spcBef>
                <a:spcPct val="30000"/>
              </a:spcBef>
              <a:spcAft>
                <a:spcPct val="0"/>
              </a:spcAft>
              <a:defRPr kumimoji="1" sz="1200">
                <a:solidFill>
                  <a:schemeClr val="tx1"/>
                </a:solidFill>
                <a:latin typeface="Arial" panose="020B0604020202020204" pitchFamily="34" charset="0"/>
              </a:defRPr>
            </a:lvl6pPr>
            <a:lvl7pPr marL="3082196" indent="-237093" defTabSz="999410" eaLnBrk="0" fontAlgn="base" hangingPunct="0">
              <a:spcBef>
                <a:spcPct val="30000"/>
              </a:spcBef>
              <a:spcAft>
                <a:spcPct val="0"/>
              </a:spcAft>
              <a:defRPr kumimoji="1" sz="1200">
                <a:solidFill>
                  <a:schemeClr val="tx1"/>
                </a:solidFill>
                <a:latin typeface="Arial" panose="020B0604020202020204" pitchFamily="34" charset="0"/>
              </a:defRPr>
            </a:lvl7pPr>
            <a:lvl8pPr marL="3556381" indent="-237093" defTabSz="999410" eaLnBrk="0" fontAlgn="base" hangingPunct="0">
              <a:spcBef>
                <a:spcPct val="30000"/>
              </a:spcBef>
              <a:spcAft>
                <a:spcPct val="0"/>
              </a:spcAft>
              <a:defRPr kumimoji="1" sz="1200">
                <a:solidFill>
                  <a:schemeClr val="tx1"/>
                </a:solidFill>
                <a:latin typeface="Arial" panose="020B0604020202020204" pitchFamily="34" charset="0"/>
              </a:defRPr>
            </a:lvl8pPr>
            <a:lvl9pPr marL="4030564" indent="-237093" defTabSz="999410" eaLnBrk="0" fontAlgn="base" hangingPunct="0">
              <a:spcBef>
                <a:spcPct val="30000"/>
              </a:spcBef>
              <a:spcAft>
                <a:spcPct val="0"/>
              </a:spcAft>
              <a:defRPr kumimoji="1" sz="1200">
                <a:solidFill>
                  <a:schemeClr val="tx1"/>
                </a:solidFill>
                <a:latin typeface="Arial" panose="020B0604020202020204" pitchFamily="34" charset="0"/>
              </a:defRPr>
            </a:lvl9pPr>
          </a:lstStyle>
          <a:p>
            <a:pPr>
              <a:spcBef>
                <a:spcPct val="0"/>
              </a:spcBef>
            </a:pPr>
            <a:fld id="{9697BC8C-AB0C-491D-BFA3-432D663ACCE8}" type="slidenum">
              <a:rPr kumimoji="0" lang="en-US" altLang="en-US" sz="1300">
                <a:latin typeface="Calibri" panose="020F0502020204030204" pitchFamily="34" charset="0"/>
              </a:rPr>
              <a:pPr>
                <a:spcBef>
                  <a:spcPct val="0"/>
                </a:spcBef>
              </a:pPr>
              <a:t>2</a:t>
            </a:fld>
            <a:endParaRPr kumimoji="0" lang="en-US" altLang="en-US" sz="1300" dirty="0">
              <a:latin typeface="Calibri" panose="020F0502020204030204" pitchFamily="34" charset="0"/>
            </a:endParaRPr>
          </a:p>
        </p:txBody>
      </p:sp>
      <p:sp>
        <p:nvSpPr>
          <p:cNvPr id="2" name="Footer Placeholder 1">
            <a:extLst>
              <a:ext uri="{FF2B5EF4-FFF2-40B4-BE49-F238E27FC236}">
                <a16:creationId xmlns:a16="http://schemas.microsoft.com/office/drawing/2014/main" id="{1D3574BF-F331-4BFF-ADE9-E25D0103071F}"/>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C3A80EB5-2355-4233-AFC4-6872526FBDD2}"/>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7752402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PMF according to physics, but can conduct an experiment </a:t>
            </a:r>
          </a:p>
          <a:p>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20</a:t>
            </a:fld>
            <a:endParaRPr lang="en-US"/>
          </a:p>
        </p:txBody>
      </p:sp>
      <p:sp>
        <p:nvSpPr>
          <p:cNvPr id="5" name="Footer Placeholder 4">
            <a:extLst>
              <a:ext uri="{FF2B5EF4-FFF2-40B4-BE49-F238E27FC236}">
                <a16:creationId xmlns:a16="http://schemas.microsoft.com/office/drawing/2014/main" id="{BC62AB8C-41C7-4107-9E0B-99E723FE06E0}"/>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E7EA60E4-C67F-43E3-A9A0-10D86FBF87DF}"/>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2298514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563D0C-F587-9E48-3AB9-5A5EAEAF65B2}"/>
            </a:ext>
          </a:extLst>
        </p:cNvPr>
        <p:cNvGrpSpPr/>
        <p:nvPr/>
      </p:nvGrpSpPr>
      <p:grpSpPr>
        <a:xfrm>
          <a:off x="0" y="0"/>
          <a:ext cx="0" cy="0"/>
          <a:chOff x="0" y="0"/>
          <a:chExt cx="0" cy="0"/>
        </a:xfrm>
      </p:grpSpPr>
      <p:sp>
        <p:nvSpPr>
          <p:cNvPr id="95234" name="Rectangle 13">
            <a:extLst>
              <a:ext uri="{FF2B5EF4-FFF2-40B4-BE49-F238E27FC236}">
                <a16:creationId xmlns:a16="http://schemas.microsoft.com/office/drawing/2014/main" id="{92685D04-ED2B-F2E0-5E86-2EFC72ECE8A9}"/>
              </a:ext>
            </a:extLst>
          </p:cNvPr>
          <p:cNvSpPr>
            <a:spLocks noGrp="1" noChangeArrowheads="1"/>
          </p:cNvSpPr>
          <p:nvPr>
            <p:ph type="sldNum" sz="quarter" idx="5"/>
          </p:nvPr>
        </p:nvSpPr>
        <p:spPr>
          <a:noFill/>
        </p:spPr>
        <p:txBody>
          <a:bodyPr/>
          <a:lstStyle/>
          <a:p>
            <a:fld id="{3FC70FE1-5814-4A47-B0B9-42856B19C2E4}" type="slidenum">
              <a:rPr lang="en-US" smtClean="0"/>
              <a:pPr/>
              <a:t>21</a:t>
            </a:fld>
            <a:endParaRPr lang="en-US"/>
          </a:p>
        </p:txBody>
      </p:sp>
      <p:sp>
        <p:nvSpPr>
          <p:cNvPr id="95235" name="Rectangle 2">
            <a:extLst>
              <a:ext uri="{FF2B5EF4-FFF2-40B4-BE49-F238E27FC236}">
                <a16:creationId xmlns:a16="http://schemas.microsoft.com/office/drawing/2014/main" id="{76445916-84CF-2F14-A291-0B05A4F7F3BB}"/>
              </a:ext>
            </a:extLst>
          </p:cNvPr>
          <p:cNvSpPr>
            <a:spLocks noGrp="1" noRot="1" noChangeAspect="1" noChangeArrowheads="1" noTextEdit="1"/>
          </p:cNvSpPr>
          <p:nvPr>
            <p:ph type="sldImg"/>
          </p:nvPr>
        </p:nvSpPr>
        <p:spPr>
          <a:xfrm>
            <a:off x="458788" y="719138"/>
            <a:ext cx="6400800" cy="3602037"/>
          </a:xfrm>
          <a:ln/>
        </p:spPr>
      </p:sp>
      <p:sp>
        <p:nvSpPr>
          <p:cNvPr id="95236" name="Rectangle 3">
            <a:extLst>
              <a:ext uri="{FF2B5EF4-FFF2-40B4-BE49-F238E27FC236}">
                <a16:creationId xmlns:a16="http://schemas.microsoft.com/office/drawing/2014/main" id="{D5AC40BC-F30C-02DB-84B5-5F2A308428C4}"/>
              </a:ext>
            </a:extLst>
          </p:cNvPr>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3445029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13"/>
          <p:cNvSpPr>
            <a:spLocks noGrp="1" noChangeArrowheads="1"/>
          </p:cNvSpPr>
          <p:nvPr>
            <p:ph type="sldNum" sz="quarter" idx="5"/>
          </p:nvPr>
        </p:nvSpPr>
        <p:spPr>
          <a:noFill/>
        </p:spPr>
        <p:txBody>
          <a:bodyPr/>
          <a:lstStyle/>
          <a:p>
            <a:fld id="{2DCAFF53-CE65-44B1-8432-45AC470AD38A}" type="slidenum">
              <a:rPr lang="en-US" smtClean="0"/>
              <a:pPr/>
              <a:t>22</a:t>
            </a:fld>
            <a:endParaRPr lang="en-US"/>
          </a:p>
        </p:txBody>
      </p:sp>
      <p:sp>
        <p:nvSpPr>
          <p:cNvPr id="106499" name="Rectangle 2"/>
          <p:cNvSpPr>
            <a:spLocks noGrp="1" noRot="1" noChangeAspect="1" noChangeArrowheads="1" noTextEdit="1"/>
          </p:cNvSpPr>
          <p:nvPr>
            <p:ph type="sldImg"/>
          </p:nvPr>
        </p:nvSpPr>
        <p:spPr>
          <a:xfrm>
            <a:off x="458788" y="719138"/>
            <a:ext cx="6400800" cy="3602037"/>
          </a:xfrm>
          <a:ln/>
        </p:spPr>
      </p:sp>
      <p:sp>
        <p:nvSpPr>
          <p:cNvPr id="106500" name="Rectangle 3"/>
          <p:cNvSpPr>
            <a:spLocks noGrp="1" noChangeArrowheads="1"/>
          </p:cNvSpPr>
          <p:nvPr>
            <p:ph type="body" idx="1"/>
          </p:nvPr>
        </p:nvSpPr>
        <p:spPr>
          <a:noFill/>
          <a:ln/>
        </p:spPr>
        <p:txBody>
          <a:bodyPr/>
          <a:lstStyle/>
          <a:p>
            <a:r>
              <a:rPr lang="en-US" dirty="0"/>
              <a:t>Probability mass function on top, probability of a discrete outcome</a:t>
            </a:r>
          </a:p>
          <a:p>
            <a:r>
              <a:rPr lang="en-US" dirty="0"/>
              <a:t>Sometimes useful to look at the CDF, bottom, probability of being less than or equal to</a:t>
            </a:r>
          </a:p>
          <a:p>
            <a:endParaRPr lang="en-US" dirty="0"/>
          </a:p>
        </p:txBody>
      </p:sp>
      <p:sp>
        <p:nvSpPr>
          <p:cNvPr id="2" name="Footer Placeholder 1">
            <a:extLst>
              <a:ext uri="{FF2B5EF4-FFF2-40B4-BE49-F238E27FC236}">
                <a16:creationId xmlns:a16="http://schemas.microsoft.com/office/drawing/2014/main" id="{3CB45B13-8515-48BA-B946-2EC99F71804A}"/>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3817205B-E5AC-4F93-BD37-0436EA458118}"/>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10113154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13"/>
          <p:cNvSpPr>
            <a:spLocks noGrp="1" noChangeArrowheads="1"/>
          </p:cNvSpPr>
          <p:nvPr>
            <p:ph type="sldNum" sz="quarter" idx="5"/>
          </p:nvPr>
        </p:nvSpPr>
        <p:spPr>
          <a:noFill/>
        </p:spPr>
        <p:txBody>
          <a:bodyPr/>
          <a:lstStyle/>
          <a:p>
            <a:fld id="{2DCAFF53-CE65-44B1-8432-45AC470AD38A}" type="slidenum">
              <a:rPr lang="en-US" smtClean="0"/>
              <a:pPr/>
              <a:t>23</a:t>
            </a:fld>
            <a:endParaRPr lang="en-US"/>
          </a:p>
        </p:txBody>
      </p:sp>
      <p:sp>
        <p:nvSpPr>
          <p:cNvPr id="106499" name="Rectangle 2"/>
          <p:cNvSpPr>
            <a:spLocks noGrp="1" noRot="1" noChangeAspect="1" noChangeArrowheads="1" noTextEdit="1"/>
          </p:cNvSpPr>
          <p:nvPr>
            <p:ph type="sldImg"/>
          </p:nvPr>
        </p:nvSpPr>
        <p:spPr>
          <a:xfrm>
            <a:off x="458788" y="719138"/>
            <a:ext cx="6400800" cy="3602037"/>
          </a:xfrm>
          <a:ln/>
        </p:spPr>
      </p:sp>
      <p:sp>
        <p:nvSpPr>
          <p:cNvPr id="106500" name="Rectangle 3"/>
          <p:cNvSpPr>
            <a:spLocks noGrp="1" noChangeArrowheads="1"/>
          </p:cNvSpPr>
          <p:nvPr>
            <p:ph type="body" idx="1"/>
          </p:nvPr>
        </p:nvSpPr>
        <p:spPr>
          <a:noFill/>
          <a:ln/>
        </p:spPr>
        <p:txBody>
          <a:bodyPr/>
          <a:lstStyle/>
          <a:p>
            <a:r>
              <a:rPr lang="en-US" dirty="0"/>
              <a:t>OR a complementary CDF, which is greater than some value or exceedance probability</a:t>
            </a:r>
          </a:p>
          <a:p>
            <a:r>
              <a:rPr lang="en-US" dirty="0"/>
              <a:t>We use this in our H&amp;H modeling</a:t>
            </a:r>
          </a:p>
        </p:txBody>
      </p:sp>
      <p:sp>
        <p:nvSpPr>
          <p:cNvPr id="2" name="Footer Placeholder 1">
            <a:extLst>
              <a:ext uri="{FF2B5EF4-FFF2-40B4-BE49-F238E27FC236}">
                <a16:creationId xmlns:a16="http://schemas.microsoft.com/office/drawing/2014/main" id="{3CB45B13-8515-48BA-B946-2EC99F71804A}"/>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3817205B-E5AC-4F93-BD37-0436EA458118}"/>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7019718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13"/>
          <p:cNvSpPr>
            <a:spLocks noGrp="1" noChangeArrowheads="1"/>
          </p:cNvSpPr>
          <p:nvPr>
            <p:ph type="sldNum" sz="quarter" idx="5"/>
          </p:nvPr>
        </p:nvSpPr>
        <p:spPr>
          <a:noFill/>
        </p:spPr>
        <p:txBody>
          <a:bodyPr/>
          <a:lstStyle/>
          <a:p>
            <a:fld id="{27CA0B09-B310-465E-8886-F638FA9F5662}" type="slidenum">
              <a:rPr lang="en-US" smtClean="0"/>
              <a:pPr/>
              <a:t>24</a:t>
            </a:fld>
            <a:endParaRPr lang="en-US"/>
          </a:p>
        </p:txBody>
      </p:sp>
      <p:sp>
        <p:nvSpPr>
          <p:cNvPr id="108547" name="Rectangle 2"/>
          <p:cNvSpPr>
            <a:spLocks noGrp="1" noRot="1" noChangeAspect="1" noChangeArrowheads="1" noTextEdit="1"/>
          </p:cNvSpPr>
          <p:nvPr>
            <p:ph type="sldImg"/>
          </p:nvPr>
        </p:nvSpPr>
        <p:spPr>
          <a:xfrm>
            <a:off x="458788" y="719138"/>
            <a:ext cx="6400800" cy="3602037"/>
          </a:xfrm>
          <a:ln/>
        </p:spPr>
      </p:sp>
      <p:sp>
        <p:nvSpPr>
          <p:cNvPr id="108548" name="Rectangle 3"/>
          <p:cNvSpPr>
            <a:spLocks noGrp="1" noChangeArrowheads="1"/>
          </p:cNvSpPr>
          <p:nvPr>
            <p:ph type="body" idx="1"/>
          </p:nvPr>
        </p:nvSpPr>
        <p:spPr>
          <a:noFill/>
          <a:ln/>
        </p:spPr>
        <p:txBody>
          <a:bodyPr/>
          <a:lstStyle/>
          <a:p>
            <a:r>
              <a:rPr lang="en-US" dirty="0"/>
              <a:t>Paraphrase slide</a:t>
            </a:r>
          </a:p>
          <a:p>
            <a:endParaRPr lang="en-US" dirty="0"/>
          </a:p>
          <a:p>
            <a:r>
              <a:rPr lang="en-US" dirty="0"/>
              <a:t>Prob Mass Function is prob of a discrete number, we can’t do that with continuous</a:t>
            </a:r>
          </a:p>
        </p:txBody>
      </p:sp>
      <p:sp>
        <p:nvSpPr>
          <p:cNvPr id="2" name="Footer Placeholder 1">
            <a:extLst>
              <a:ext uri="{FF2B5EF4-FFF2-40B4-BE49-F238E27FC236}">
                <a16:creationId xmlns:a16="http://schemas.microsoft.com/office/drawing/2014/main" id="{9BB3F2ED-2E67-4884-B1DD-ABD9A788A72F}"/>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DDE666CE-C589-4D47-B1F8-BF6263C9DB79}"/>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3399438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PDF instead of PMF</a:t>
            </a:r>
          </a:p>
          <a:p>
            <a:endParaRPr lang="en-US" dirty="0"/>
          </a:p>
          <a:p>
            <a:r>
              <a:rPr lang="en-US" dirty="0"/>
              <a:t>These</a:t>
            </a:r>
            <a:r>
              <a:rPr lang="en-US" baseline="0" dirty="0"/>
              <a:t> are the basic images and definitions of the Probability Density Function and the Cumulative Distribution function for a continuous random variable.</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25</a:t>
            </a:fld>
            <a:endParaRPr lang="en-US"/>
          </a:p>
        </p:txBody>
      </p:sp>
      <p:sp>
        <p:nvSpPr>
          <p:cNvPr id="5" name="Footer Placeholder 4">
            <a:extLst>
              <a:ext uri="{FF2B5EF4-FFF2-40B4-BE49-F238E27FC236}">
                <a16:creationId xmlns:a16="http://schemas.microsoft.com/office/drawing/2014/main" id="{3E5CF85B-A1DF-45FE-93EC-7AF09703157E}"/>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750CB2AC-77D0-4FA4-8776-9D471931F622}"/>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50484165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This shows the basic functional form of PDF and CDF for continuous RV</a:t>
            </a:r>
          </a:p>
          <a:p>
            <a:endParaRPr lang="en-US" dirty="0"/>
          </a:p>
          <a:p>
            <a:r>
              <a:rPr lang="en-US" dirty="0"/>
              <a:t>CDF is the integral of the PDF, and a </a:t>
            </a:r>
            <a:r>
              <a:rPr lang="en-US" baseline="0" dirty="0"/>
              <a:t>probability for a given value is the integral up to that value.</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26</a:t>
            </a:fld>
            <a:endParaRPr lang="en-US"/>
          </a:p>
        </p:txBody>
      </p:sp>
      <p:sp>
        <p:nvSpPr>
          <p:cNvPr id="5" name="Footer Placeholder 4">
            <a:extLst>
              <a:ext uri="{FF2B5EF4-FFF2-40B4-BE49-F238E27FC236}">
                <a16:creationId xmlns:a16="http://schemas.microsoft.com/office/drawing/2014/main" id="{A1560FCE-92AB-4A9D-A524-C771FFAFD8A2}"/>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4F4C8A30-03E2-4181-8D51-1A76B8DB092F}"/>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57571965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D6D2C4-CE08-9EED-C8B6-B4FCF3938071}"/>
            </a:ext>
          </a:extLst>
        </p:cNvPr>
        <p:cNvGrpSpPr/>
        <p:nvPr/>
      </p:nvGrpSpPr>
      <p:grpSpPr>
        <a:xfrm>
          <a:off x="0" y="0"/>
          <a:ext cx="0" cy="0"/>
          <a:chOff x="0" y="0"/>
          <a:chExt cx="0" cy="0"/>
        </a:xfrm>
      </p:grpSpPr>
      <p:sp>
        <p:nvSpPr>
          <p:cNvPr id="95234" name="Rectangle 13">
            <a:extLst>
              <a:ext uri="{FF2B5EF4-FFF2-40B4-BE49-F238E27FC236}">
                <a16:creationId xmlns:a16="http://schemas.microsoft.com/office/drawing/2014/main" id="{1365D957-68FF-3926-3C05-B3692F2CDEB9}"/>
              </a:ext>
            </a:extLst>
          </p:cNvPr>
          <p:cNvSpPr>
            <a:spLocks noGrp="1" noChangeArrowheads="1"/>
          </p:cNvSpPr>
          <p:nvPr>
            <p:ph type="sldNum" sz="quarter" idx="5"/>
          </p:nvPr>
        </p:nvSpPr>
        <p:spPr>
          <a:noFill/>
        </p:spPr>
        <p:txBody>
          <a:bodyPr/>
          <a:lstStyle/>
          <a:p>
            <a:fld id="{3FC70FE1-5814-4A47-B0B9-42856B19C2E4}" type="slidenum">
              <a:rPr lang="en-US" smtClean="0"/>
              <a:pPr/>
              <a:t>27</a:t>
            </a:fld>
            <a:endParaRPr lang="en-US"/>
          </a:p>
        </p:txBody>
      </p:sp>
      <p:sp>
        <p:nvSpPr>
          <p:cNvPr id="95235" name="Rectangle 2">
            <a:extLst>
              <a:ext uri="{FF2B5EF4-FFF2-40B4-BE49-F238E27FC236}">
                <a16:creationId xmlns:a16="http://schemas.microsoft.com/office/drawing/2014/main" id="{5A625858-C5B6-A681-BD87-49EFC7481E0F}"/>
              </a:ext>
            </a:extLst>
          </p:cNvPr>
          <p:cNvSpPr>
            <a:spLocks noGrp="1" noRot="1" noChangeAspect="1" noChangeArrowheads="1" noTextEdit="1"/>
          </p:cNvSpPr>
          <p:nvPr>
            <p:ph type="sldImg"/>
          </p:nvPr>
        </p:nvSpPr>
        <p:spPr>
          <a:xfrm>
            <a:off x="458788" y="719138"/>
            <a:ext cx="6400800" cy="3602037"/>
          </a:xfrm>
          <a:ln/>
        </p:spPr>
      </p:sp>
      <p:sp>
        <p:nvSpPr>
          <p:cNvPr id="95236" name="Rectangle 3">
            <a:extLst>
              <a:ext uri="{FF2B5EF4-FFF2-40B4-BE49-F238E27FC236}">
                <a16:creationId xmlns:a16="http://schemas.microsoft.com/office/drawing/2014/main" id="{B7F4A30C-4E56-1F65-BB61-0A44FF3EA23B}"/>
              </a:ext>
            </a:extLst>
          </p:cNvPr>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146861253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13"/>
          <p:cNvSpPr>
            <a:spLocks noGrp="1" noChangeArrowheads="1"/>
          </p:cNvSpPr>
          <p:nvPr>
            <p:ph type="sldNum" sz="quarter" idx="5"/>
          </p:nvPr>
        </p:nvSpPr>
        <p:spPr>
          <a:noFill/>
        </p:spPr>
        <p:txBody>
          <a:bodyPr/>
          <a:lstStyle/>
          <a:p>
            <a:fld id="{2FEF97C0-2E3F-4EA0-99E6-1FDBB8A063BF}" type="slidenum">
              <a:rPr lang="en-US" smtClean="0"/>
              <a:pPr/>
              <a:t>28</a:t>
            </a:fld>
            <a:endParaRPr lang="en-US"/>
          </a:p>
        </p:txBody>
      </p:sp>
      <p:sp>
        <p:nvSpPr>
          <p:cNvPr id="116739" name="Rectangle 2"/>
          <p:cNvSpPr>
            <a:spLocks noGrp="1" noRot="1" noChangeAspect="1" noChangeArrowheads="1" noTextEdit="1"/>
          </p:cNvSpPr>
          <p:nvPr>
            <p:ph type="sldImg"/>
          </p:nvPr>
        </p:nvSpPr>
        <p:spPr>
          <a:xfrm>
            <a:off x="458788" y="719138"/>
            <a:ext cx="6400800" cy="3602037"/>
          </a:xfrm>
          <a:ln/>
        </p:spPr>
      </p:sp>
      <p:sp>
        <p:nvSpPr>
          <p:cNvPr id="116740" name="Rectangle 3"/>
          <p:cNvSpPr>
            <a:spLocks noGrp="1" noChangeArrowheads="1"/>
          </p:cNvSpPr>
          <p:nvPr>
            <p:ph type="body" idx="1"/>
          </p:nvPr>
        </p:nvSpPr>
        <p:spPr>
          <a:noFill/>
          <a:ln/>
        </p:spPr>
        <p:txBody>
          <a:bodyPr/>
          <a:lstStyle/>
          <a:p>
            <a:r>
              <a:rPr lang="en-US" dirty="0"/>
              <a:t>Relative Frequency is a very simple</a:t>
            </a:r>
            <a:r>
              <a:rPr lang="en-US" baseline="0" dirty="0"/>
              <a:t> but very effective method of estimating probability from observations.  Outcomes that are more probable to occur more frequently. </a:t>
            </a:r>
            <a:endParaRPr lang="en-US" dirty="0"/>
          </a:p>
        </p:txBody>
      </p:sp>
      <p:sp>
        <p:nvSpPr>
          <p:cNvPr id="2" name="Footer Placeholder 1">
            <a:extLst>
              <a:ext uri="{FF2B5EF4-FFF2-40B4-BE49-F238E27FC236}">
                <a16:creationId xmlns:a16="http://schemas.microsoft.com/office/drawing/2014/main" id="{C51BBD6D-7D69-48E3-9D53-3F4FF453AFEB}"/>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E322EC7A-7035-4192-98FF-99BAB50FE125}"/>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97504667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13"/>
          <p:cNvSpPr>
            <a:spLocks noGrp="1" noChangeArrowheads="1"/>
          </p:cNvSpPr>
          <p:nvPr>
            <p:ph type="sldNum" sz="quarter" idx="5"/>
          </p:nvPr>
        </p:nvSpPr>
        <p:spPr>
          <a:noFill/>
        </p:spPr>
        <p:txBody>
          <a:bodyPr/>
          <a:lstStyle/>
          <a:p>
            <a:fld id="{47908688-974A-4331-BB42-F31FEC6F0293}" type="slidenum">
              <a:rPr lang="en-US" smtClean="0"/>
              <a:pPr/>
              <a:t>29</a:t>
            </a:fld>
            <a:endParaRPr lang="en-US"/>
          </a:p>
        </p:txBody>
      </p:sp>
      <p:sp>
        <p:nvSpPr>
          <p:cNvPr id="117763" name="Rectangle 2"/>
          <p:cNvSpPr>
            <a:spLocks noGrp="1" noRot="1" noChangeAspect="1" noChangeArrowheads="1" noTextEdit="1"/>
          </p:cNvSpPr>
          <p:nvPr>
            <p:ph type="sldImg"/>
          </p:nvPr>
        </p:nvSpPr>
        <p:spPr>
          <a:xfrm>
            <a:off x="458788" y="719138"/>
            <a:ext cx="6400800" cy="3602037"/>
          </a:xfrm>
          <a:ln/>
        </p:spPr>
      </p:sp>
      <p:sp>
        <p:nvSpPr>
          <p:cNvPr id="117764" name="Rectangle 3"/>
          <p:cNvSpPr>
            <a:spLocks noGrp="1" noChangeArrowheads="1"/>
          </p:cNvSpPr>
          <p:nvPr>
            <p:ph type="body" idx="1"/>
          </p:nvPr>
        </p:nvSpPr>
        <p:spPr>
          <a:noFill/>
          <a:ln/>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Paraphrase</a:t>
            </a:r>
          </a:p>
          <a:p>
            <a:endParaRPr lang="en-US" dirty="0"/>
          </a:p>
        </p:txBody>
      </p:sp>
      <p:sp>
        <p:nvSpPr>
          <p:cNvPr id="2" name="Footer Placeholder 1">
            <a:extLst>
              <a:ext uri="{FF2B5EF4-FFF2-40B4-BE49-F238E27FC236}">
                <a16:creationId xmlns:a16="http://schemas.microsoft.com/office/drawing/2014/main" id="{B2279297-05D8-4B25-B126-7647486A7926}"/>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6013EDE5-E45C-4880-8371-84FF53AC3F3D}"/>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0150850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0C6C3D-B6DD-5CAF-924E-A2570893BB9F}"/>
            </a:ext>
          </a:extLst>
        </p:cNvPr>
        <p:cNvGrpSpPr/>
        <p:nvPr/>
      </p:nvGrpSpPr>
      <p:grpSpPr>
        <a:xfrm>
          <a:off x="0" y="0"/>
          <a:ext cx="0" cy="0"/>
          <a:chOff x="0" y="0"/>
          <a:chExt cx="0" cy="0"/>
        </a:xfrm>
      </p:grpSpPr>
      <p:sp>
        <p:nvSpPr>
          <p:cNvPr id="95234" name="Rectangle 13">
            <a:extLst>
              <a:ext uri="{FF2B5EF4-FFF2-40B4-BE49-F238E27FC236}">
                <a16:creationId xmlns:a16="http://schemas.microsoft.com/office/drawing/2014/main" id="{F7B9CF3C-59C0-9AE0-58F8-CF72459DA56B}"/>
              </a:ext>
            </a:extLst>
          </p:cNvPr>
          <p:cNvSpPr>
            <a:spLocks noGrp="1" noChangeArrowheads="1"/>
          </p:cNvSpPr>
          <p:nvPr>
            <p:ph type="sldNum" sz="quarter" idx="5"/>
          </p:nvPr>
        </p:nvSpPr>
        <p:spPr>
          <a:noFill/>
        </p:spPr>
        <p:txBody>
          <a:bodyPr/>
          <a:lstStyle/>
          <a:p>
            <a:fld id="{3FC70FE1-5814-4A47-B0B9-42856B19C2E4}" type="slidenum">
              <a:rPr lang="en-US" smtClean="0"/>
              <a:pPr/>
              <a:t>3</a:t>
            </a:fld>
            <a:endParaRPr lang="en-US"/>
          </a:p>
        </p:txBody>
      </p:sp>
      <p:sp>
        <p:nvSpPr>
          <p:cNvPr id="95235" name="Rectangle 2">
            <a:extLst>
              <a:ext uri="{FF2B5EF4-FFF2-40B4-BE49-F238E27FC236}">
                <a16:creationId xmlns:a16="http://schemas.microsoft.com/office/drawing/2014/main" id="{8CC13C9B-D281-C27A-7530-5654F4F0BE9D}"/>
              </a:ext>
            </a:extLst>
          </p:cNvPr>
          <p:cNvSpPr>
            <a:spLocks noGrp="1" noRot="1" noChangeAspect="1" noChangeArrowheads="1" noTextEdit="1"/>
          </p:cNvSpPr>
          <p:nvPr>
            <p:ph type="sldImg"/>
          </p:nvPr>
        </p:nvSpPr>
        <p:spPr>
          <a:xfrm>
            <a:off x="458788" y="719138"/>
            <a:ext cx="6400800" cy="3602037"/>
          </a:xfrm>
          <a:ln/>
        </p:spPr>
      </p:sp>
      <p:sp>
        <p:nvSpPr>
          <p:cNvPr id="95236" name="Rectangle 3">
            <a:extLst>
              <a:ext uri="{FF2B5EF4-FFF2-40B4-BE49-F238E27FC236}">
                <a16:creationId xmlns:a16="http://schemas.microsoft.com/office/drawing/2014/main" id="{86A08FE5-11AD-FC45-0A7C-024ABBE933E1}"/>
              </a:ext>
            </a:extLst>
          </p:cNvPr>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41907081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This is an example data set of the annual maximum flow value</a:t>
            </a:r>
            <a:r>
              <a:rPr lang="en-US" baseline="0" dirty="0"/>
              <a:t> of each year for an 85 year period of record.  Note this is a continuous random variable, because flow can be any value in the range of possibility.</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30</a:t>
            </a:fld>
            <a:endParaRPr lang="en-US"/>
          </a:p>
        </p:txBody>
      </p:sp>
      <p:sp>
        <p:nvSpPr>
          <p:cNvPr id="5" name="Footer Placeholder 4">
            <a:extLst>
              <a:ext uri="{FF2B5EF4-FFF2-40B4-BE49-F238E27FC236}">
                <a16:creationId xmlns:a16="http://schemas.microsoft.com/office/drawing/2014/main" id="{2548E0E5-262A-48FE-BA0F-6AB6F3F03643}"/>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9D81A42D-B0DB-4FAE-BCB9-6A406484B3E9}"/>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06233769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One way to view the</a:t>
            </a:r>
            <a:r>
              <a:rPr lang="en-US" baseline="0" dirty="0"/>
              <a:t> variable probabilistically is to discretize the range and produce a histogram.  We see higher bars where there are more occurrences, implying higher probability of those values.  The histogram is an estimate of the PDF.</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31</a:t>
            </a:fld>
            <a:endParaRPr lang="en-US"/>
          </a:p>
        </p:txBody>
      </p:sp>
      <p:sp>
        <p:nvSpPr>
          <p:cNvPr id="5" name="Footer Placeholder 4">
            <a:extLst>
              <a:ext uri="{FF2B5EF4-FFF2-40B4-BE49-F238E27FC236}">
                <a16:creationId xmlns:a16="http://schemas.microsoft.com/office/drawing/2014/main" id="{84DCADBD-9C16-4D9E-8EDC-FA89D2523B54}"/>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BF50758F-7D05-44ED-AA07-81763832C837}"/>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1049826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Paraphrase</a:t>
            </a:r>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32</a:t>
            </a:fld>
            <a:endParaRPr lang="en-US"/>
          </a:p>
        </p:txBody>
      </p:sp>
      <p:sp>
        <p:nvSpPr>
          <p:cNvPr id="5" name="Footer Placeholder 4">
            <a:extLst>
              <a:ext uri="{FF2B5EF4-FFF2-40B4-BE49-F238E27FC236}">
                <a16:creationId xmlns:a16="http://schemas.microsoft.com/office/drawing/2014/main" id="{4675885B-3E59-4F9D-AC81-CAD34EF875F2}"/>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C5B2B94D-039A-4846-9244-1B9ED1A549F5}"/>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2299021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baseline="0" dirty="0"/>
              <a:t>This is intended to show that for a very large sample, the histogram approaches the PDF.</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33</a:t>
            </a:fld>
            <a:endParaRPr lang="en-US"/>
          </a:p>
        </p:txBody>
      </p:sp>
      <p:sp>
        <p:nvSpPr>
          <p:cNvPr id="5" name="Footer Placeholder 4">
            <a:extLst>
              <a:ext uri="{FF2B5EF4-FFF2-40B4-BE49-F238E27FC236}">
                <a16:creationId xmlns:a16="http://schemas.microsoft.com/office/drawing/2014/main" id="{3E77AF1F-2ED4-432D-AE02-68919DE01F07}"/>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ABB4FDD5-7304-43F0-B44C-939B7152AD65}"/>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40209199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Histograms</a:t>
            </a:r>
            <a:r>
              <a:rPr lang="en-US" baseline="0" dirty="0"/>
              <a:t> can be accumulated for continuous random variables in the same way they are for discrete random variables, and are an estimate of the CDF.  This is the cumulative histogram of the sample of 85 values, as count on the left and as relative frequency on the right.</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34</a:t>
            </a:fld>
            <a:endParaRPr lang="en-US"/>
          </a:p>
        </p:txBody>
      </p:sp>
      <p:sp>
        <p:nvSpPr>
          <p:cNvPr id="5" name="Footer Placeholder 4">
            <a:extLst>
              <a:ext uri="{FF2B5EF4-FFF2-40B4-BE49-F238E27FC236}">
                <a16:creationId xmlns:a16="http://schemas.microsoft.com/office/drawing/2014/main" id="{416B3C03-F340-4A62-8E27-61C27B065111}"/>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3DF1EC9D-3401-4C78-BC65-161E41BF6DEA}"/>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64738120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baseline="0" dirty="0"/>
              <a:t>For a very large sample, the cumulative histogram approaches the CDF.</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aseline="0" dirty="0"/>
          </a:p>
          <a:p>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35</a:t>
            </a:fld>
            <a:endParaRPr lang="en-US"/>
          </a:p>
        </p:txBody>
      </p:sp>
      <p:sp>
        <p:nvSpPr>
          <p:cNvPr id="5" name="Footer Placeholder 4">
            <a:extLst>
              <a:ext uri="{FF2B5EF4-FFF2-40B4-BE49-F238E27FC236}">
                <a16:creationId xmlns:a16="http://schemas.microsoft.com/office/drawing/2014/main" id="{0739206D-22C2-407F-92FD-D72F30D4232C}"/>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905917F3-C350-431D-AF7B-9F8A6BB0BF19}"/>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30663028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a:xfrm>
            <a:off x="458788" y="719138"/>
            <a:ext cx="6400800" cy="3602037"/>
          </a:xfrm>
          <a:ln/>
        </p:spPr>
      </p:sp>
      <p:sp>
        <p:nvSpPr>
          <p:cNvPr id="66563" name="Rectangle 3"/>
          <p:cNvSpPr>
            <a:spLocks noGrp="1" noChangeArrowheads="1"/>
          </p:cNvSpPr>
          <p:nvPr>
            <p:ph type="body" idx="1"/>
          </p:nvPr>
        </p:nvSpPr>
        <p:spPr>
          <a:noFill/>
          <a:ln/>
        </p:spPr>
        <p:txBody>
          <a:bodyPr/>
          <a:lstStyle/>
          <a:p>
            <a:r>
              <a:rPr lang="en-US" dirty="0"/>
              <a:t>*STAR This brings home a lot of the previous concepts</a:t>
            </a:r>
          </a:p>
          <a:p>
            <a:endParaRPr lang="en-US" dirty="0"/>
          </a:p>
          <a:p>
            <a:r>
              <a:rPr lang="en-US" dirty="0"/>
              <a:t>Not so much that they ARE identically distributed as that it is reasonable to fit a single distribution to them.</a:t>
            </a:r>
          </a:p>
          <a:p>
            <a:endParaRPr lang="en-US" dirty="0"/>
          </a:p>
          <a:p>
            <a:r>
              <a:rPr lang="en-US" dirty="0"/>
              <a:t>ID:  All value from the same prob distr.  OR, all values can be effectively represented by the same probability distribution</a:t>
            </a:r>
          </a:p>
        </p:txBody>
      </p:sp>
      <p:sp>
        <p:nvSpPr>
          <p:cNvPr id="66564" name="Date Placeholder 4"/>
          <p:cNvSpPr>
            <a:spLocks noGrp="1"/>
          </p:cNvSpPr>
          <p:nvPr>
            <p:ph type="dt" sz="quarter" idx="1"/>
          </p:nvPr>
        </p:nvSpPr>
        <p:spPr>
          <a:xfrm>
            <a:off x="4146550" y="3"/>
            <a:ext cx="3168650" cy="479425"/>
          </a:xfrm>
          <a:prstGeom prst="rect">
            <a:avLst/>
          </a:prstGeom>
          <a:noFill/>
        </p:spPr>
        <p:txBody>
          <a:bodyPr/>
          <a:lstStyle/>
          <a:p>
            <a:pPr defTabSz="965200"/>
            <a:r>
              <a:rPr lang="en-US"/>
              <a:t>Lecture 3.1</a:t>
            </a:r>
          </a:p>
        </p:txBody>
      </p:sp>
      <p:sp>
        <p:nvSpPr>
          <p:cNvPr id="2" name="Footer Placeholder 1">
            <a:extLst>
              <a:ext uri="{FF2B5EF4-FFF2-40B4-BE49-F238E27FC236}">
                <a16:creationId xmlns:a16="http://schemas.microsoft.com/office/drawing/2014/main" id="{98AE7632-0845-4E7F-B3DF-30EA3C67D1B5}"/>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F31BB90C-1295-4FDD-912D-BBF516E11654}"/>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28426924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BBE8FE-E6CE-7A92-5494-6DB0589D75F8}"/>
            </a:ext>
          </a:extLst>
        </p:cNvPr>
        <p:cNvGrpSpPr/>
        <p:nvPr/>
      </p:nvGrpSpPr>
      <p:grpSpPr>
        <a:xfrm>
          <a:off x="0" y="0"/>
          <a:ext cx="0" cy="0"/>
          <a:chOff x="0" y="0"/>
          <a:chExt cx="0" cy="0"/>
        </a:xfrm>
      </p:grpSpPr>
      <p:sp>
        <p:nvSpPr>
          <p:cNvPr id="95234" name="Rectangle 13">
            <a:extLst>
              <a:ext uri="{FF2B5EF4-FFF2-40B4-BE49-F238E27FC236}">
                <a16:creationId xmlns:a16="http://schemas.microsoft.com/office/drawing/2014/main" id="{A5D62852-2E0D-CD07-5652-9283D25DA8BC}"/>
              </a:ext>
            </a:extLst>
          </p:cNvPr>
          <p:cNvSpPr>
            <a:spLocks noGrp="1" noChangeArrowheads="1"/>
          </p:cNvSpPr>
          <p:nvPr>
            <p:ph type="sldNum" sz="quarter" idx="5"/>
          </p:nvPr>
        </p:nvSpPr>
        <p:spPr>
          <a:noFill/>
        </p:spPr>
        <p:txBody>
          <a:bodyPr/>
          <a:lstStyle/>
          <a:p>
            <a:fld id="{3FC70FE1-5814-4A47-B0B9-42856B19C2E4}" type="slidenum">
              <a:rPr lang="en-US" smtClean="0"/>
              <a:pPr/>
              <a:t>37</a:t>
            </a:fld>
            <a:endParaRPr lang="en-US"/>
          </a:p>
        </p:txBody>
      </p:sp>
      <p:sp>
        <p:nvSpPr>
          <p:cNvPr id="95235" name="Rectangle 2">
            <a:extLst>
              <a:ext uri="{FF2B5EF4-FFF2-40B4-BE49-F238E27FC236}">
                <a16:creationId xmlns:a16="http://schemas.microsoft.com/office/drawing/2014/main" id="{726E8AA4-D137-07C0-8128-93E00C47EDD6}"/>
              </a:ext>
            </a:extLst>
          </p:cNvPr>
          <p:cNvSpPr>
            <a:spLocks noGrp="1" noRot="1" noChangeAspect="1" noChangeArrowheads="1" noTextEdit="1"/>
          </p:cNvSpPr>
          <p:nvPr>
            <p:ph type="sldImg"/>
          </p:nvPr>
        </p:nvSpPr>
        <p:spPr>
          <a:xfrm>
            <a:off x="458788" y="719138"/>
            <a:ext cx="6400800" cy="3602037"/>
          </a:xfrm>
          <a:ln/>
        </p:spPr>
      </p:sp>
      <p:sp>
        <p:nvSpPr>
          <p:cNvPr id="95236" name="Rectangle 3">
            <a:extLst>
              <a:ext uri="{FF2B5EF4-FFF2-40B4-BE49-F238E27FC236}">
                <a16:creationId xmlns:a16="http://schemas.microsoft.com/office/drawing/2014/main" id="{1A7A8E35-3502-5D7C-3147-949E413A19D0}"/>
              </a:ext>
            </a:extLst>
          </p:cNvPr>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241696850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13"/>
          <p:cNvSpPr>
            <a:spLocks noGrp="1" noChangeArrowheads="1"/>
          </p:cNvSpPr>
          <p:nvPr>
            <p:ph type="sldNum" sz="quarter" idx="5"/>
          </p:nvPr>
        </p:nvSpPr>
        <p:spPr>
          <a:noFill/>
        </p:spPr>
        <p:txBody>
          <a:bodyPr/>
          <a:lstStyle/>
          <a:p>
            <a:fld id="{A449D9A5-2BAD-4B9D-9118-C718A80AF6F5}" type="slidenum">
              <a:rPr lang="en-US" smtClean="0"/>
              <a:pPr/>
              <a:t>38</a:t>
            </a:fld>
            <a:endParaRPr lang="en-US"/>
          </a:p>
        </p:txBody>
      </p:sp>
      <p:sp>
        <p:nvSpPr>
          <p:cNvPr id="111619" name="Rectangle 2"/>
          <p:cNvSpPr>
            <a:spLocks noGrp="1" noRot="1" noChangeAspect="1" noChangeArrowheads="1" noTextEdit="1"/>
          </p:cNvSpPr>
          <p:nvPr>
            <p:ph type="sldImg"/>
          </p:nvPr>
        </p:nvSpPr>
        <p:spPr>
          <a:xfrm>
            <a:off x="458788" y="719138"/>
            <a:ext cx="6400800" cy="3602037"/>
          </a:xfrm>
          <a:ln/>
        </p:spPr>
      </p:sp>
      <p:sp>
        <p:nvSpPr>
          <p:cNvPr id="111620" name="Rectangle 3"/>
          <p:cNvSpPr>
            <a:spLocks noGrp="1" noChangeArrowheads="1"/>
          </p:cNvSpPr>
          <p:nvPr>
            <p:ph type="body" idx="1"/>
          </p:nvPr>
        </p:nvSpPr>
        <p:spPr>
          <a:noFill/>
          <a:ln/>
        </p:spPr>
        <p:txBody>
          <a:bodyPr/>
          <a:lstStyle/>
          <a:p>
            <a:r>
              <a:rPr lang="en-US" dirty="0"/>
              <a:t>In this lecture, we’ll be looking at these four common probability distributions.</a:t>
            </a:r>
            <a:r>
              <a:rPr lang="en-US" baseline="0" dirty="0"/>
              <a:t>  These are useful for different purposes.  Some can be used for describing hydrologic variables, and others are more useful to describe uncertainty distributions.</a:t>
            </a:r>
            <a:endParaRPr lang="en-US" dirty="0"/>
          </a:p>
        </p:txBody>
      </p:sp>
      <p:sp>
        <p:nvSpPr>
          <p:cNvPr id="2" name="Footer Placeholder 1">
            <a:extLst>
              <a:ext uri="{FF2B5EF4-FFF2-40B4-BE49-F238E27FC236}">
                <a16:creationId xmlns:a16="http://schemas.microsoft.com/office/drawing/2014/main" id="{CD83A72D-F652-48BB-983C-E4985A0D95CF}"/>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44278BF1-0F14-4368-8FC5-69F03A3FB664}"/>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83153307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3"/>
          <p:cNvSpPr>
            <a:spLocks noGrp="1" noChangeArrowheads="1"/>
          </p:cNvSpPr>
          <p:nvPr>
            <p:ph type="sldNum" sz="quarter" idx="5"/>
          </p:nvPr>
        </p:nvSpPr>
        <p:spPr>
          <a:noFill/>
        </p:spPr>
        <p:txBody>
          <a:bodyPr/>
          <a:lstStyle/>
          <a:p>
            <a:fld id="{85A6E4D5-B345-409B-A89E-A84A98CF96A9}" type="slidenum">
              <a:rPr lang="en-US" smtClean="0"/>
              <a:pPr/>
              <a:t>39</a:t>
            </a:fld>
            <a:endParaRPr lang="en-US"/>
          </a:p>
        </p:txBody>
      </p:sp>
      <p:sp>
        <p:nvSpPr>
          <p:cNvPr id="112643" name="Rectangle 2"/>
          <p:cNvSpPr>
            <a:spLocks noGrp="1" noRot="1" noChangeAspect="1" noChangeArrowheads="1" noTextEdit="1"/>
          </p:cNvSpPr>
          <p:nvPr>
            <p:ph type="sldImg"/>
          </p:nvPr>
        </p:nvSpPr>
        <p:spPr>
          <a:xfrm>
            <a:off x="458788" y="719138"/>
            <a:ext cx="6400800" cy="3602037"/>
          </a:xfrm>
          <a:ln/>
        </p:spPr>
      </p:sp>
      <p:sp>
        <p:nvSpPr>
          <p:cNvPr id="112644" name="Rectangle 3"/>
          <p:cNvSpPr>
            <a:spLocks noGrp="1" noChangeArrowheads="1"/>
          </p:cNvSpPr>
          <p:nvPr>
            <p:ph type="body" idx="1"/>
          </p:nvPr>
        </p:nvSpPr>
        <p:spPr>
          <a:noFill/>
          <a:ln/>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A common use of</a:t>
            </a:r>
            <a:r>
              <a:rPr lang="en-US" baseline="0" dirty="0"/>
              <a:t> the Uniform distribution with min and max of 0 and 1, designated as U[0,1], is for generating values to act as cumulative probabilities to randomly sample from any probability distribution for Monte Carlo simulation, as we did with the dice-rolling spreadsheet.</a:t>
            </a:r>
            <a:endParaRPr lang="en-US" dirty="0"/>
          </a:p>
          <a:p>
            <a:endParaRPr lang="en-US" dirty="0"/>
          </a:p>
        </p:txBody>
      </p:sp>
      <p:sp>
        <p:nvSpPr>
          <p:cNvPr id="2" name="Footer Placeholder 1">
            <a:extLst>
              <a:ext uri="{FF2B5EF4-FFF2-40B4-BE49-F238E27FC236}">
                <a16:creationId xmlns:a16="http://schemas.microsoft.com/office/drawing/2014/main" id="{79CCB0A0-8822-48ED-A526-14CC29594C1E}"/>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A299AFAC-E3EB-44C3-9295-CA4C00F2ED91}"/>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41226266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We’ll define these</a:t>
            </a:r>
          </a:p>
        </p:txBody>
      </p:sp>
      <p:sp>
        <p:nvSpPr>
          <p:cNvPr id="4" name="Slide Number Placeholder 3"/>
          <p:cNvSpPr>
            <a:spLocks noGrp="1"/>
          </p:cNvSpPr>
          <p:nvPr>
            <p:ph type="sldNum" sz="quarter" idx="5"/>
          </p:nvPr>
        </p:nvSpPr>
        <p:spPr/>
        <p:txBody>
          <a:bodyPr/>
          <a:lstStyle/>
          <a:p>
            <a:pPr>
              <a:defRPr/>
            </a:pPr>
            <a:fld id="{D919D05D-E9D0-4D37-938D-3E285A1D6643}" type="slidenum">
              <a:rPr lang="en-US" smtClean="0"/>
              <a:pPr>
                <a:defRPr/>
              </a:pPr>
              <a:t>4</a:t>
            </a:fld>
            <a:endParaRPr lang="en-US"/>
          </a:p>
        </p:txBody>
      </p:sp>
    </p:spTree>
    <p:extLst>
      <p:ext uri="{BB962C8B-B14F-4D97-AF65-F5344CB8AC3E}">
        <p14:creationId xmlns:p14="http://schemas.microsoft.com/office/powerpoint/2010/main" val="32856797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13"/>
          <p:cNvSpPr>
            <a:spLocks noGrp="1" noChangeArrowheads="1"/>
          </p:cNvSpPr>
          <p:nvPr>
            <p:ph type="sldNum" sz="quarter" idx="5"/>
          </p:nvPr>
        </p:nvSpPr>
        <p:spPr>
          <a:noFill/>
        </p:spPr>
        <p:txBody>
          <a:bodyPr/>
          <a:lstStyle/>
          <a:p>
            <a:fld id="{09230B68-8487-483A-9FA4-7F91851A15F1}" type="slidenum">
              <a:rPr lang="en-US" smtClean="0"/>
              <a:pPr/>
              <a:t>40</a:t>
            </a:fld>
            <a:endParaRPr lang="en-US"/>
          </a:p>
        </p:txBody>
      </p:sp>
      <p:sp>
        <p:nvSpPr>
          <p:cNvPr id="113667" name="Rectangle 2"/>
          <p:cNvSpPr>
            <a:spLocks noGrp="1" noRot="1" noChangeAspect="1" noChangeArrowheads="1" noTextEdit="1"/>
          </p:cNvSpPr>
          <p:nvPr>
            <p:ph type="sldImg"/>
          </p:nvPr>
        </p:nvSpPr>
        <p:spPr>
          <a:xfrm>
            <a:off x="458788" y="719138"/>
            <a:ext cx="6400800" cy="3602037"/>
          </a:xfrm>
          <a:ln/>
        </p:spPr>
      </p:sp>
      <p:sp>
        <p:nvSpPr>
          <p:cNvPr id="113668" name="Rectangle 3"/>
          <p:cNvSpPr>
            <a:spLocks noGrp="1" noChangeArrowheads="1"/>
          </p:cNvSpPr>
          <p:nvPr>
            <p:ph type="body" idx="1"/>
          </p:nvPr>
        </p:nvSpPr>
        <p:spPr>
          <a:noFill/>
          <a:ln/>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The triangular</a:t>
            </a:r>
            <a:r>
              <a:rPr lang="en-US" baseline="0" dirty="0"/>
              <a:t> distribution can be useful in describing uncertainty around an estimate because it can be either symmetrical or asymmetrical.  </a:t>
            </a:r>
            <a:endParaRPr lang="en-US" dirty="0"/>
          </a:p>
          <a:p>
            <a:endParaRPr lang="en-US" dirty="0"/>
          </a:p>
        </p:txBody>
      </p:sp>
      <p:sp>
        <p:nvSpPr>
          <p:cNvPr id="2" name="Footer Placeholder 1">
            <a:extLst>
              <a:ext uri="{FF2B5EF4-FFF2-40B4-BE49-F238E27FC236}">
                <a16:creationId xmlns:a16="http://schemas.microsoft.com/office/drawing/2014/main" id="{246A0DC2-7BFD-4D7A-915C-B1149179FA55}"/>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774FDF57-CD14-42FE-AF6E-066C40D442B1}"/>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60578949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13"/>
          <p:cNvSpPr>
            <a:spLocks noGrp="1" noChangeArrowheads="1"/>
          </p:cNvSpPr>
          <p:nvPr>
            <p:ph type="sldNum" sz="quarter" idx="5"/>
          </p:nvPr>
        </p:nvSpPr>
        <p:spPr>
          <a:noFill/>
        </p:spPr>
        <p:txBody>
          <a:bodyPr/>
          <a:lstStyle/>
          <a:p>
            <a:fld id="{175295D4-6EDA-487F-A3BC-7E3BD85D76D3}" type="slidenum">
              <a:rPr lang="en-US" smtClean="0"/>
              <a:pPr/>
              <a:t>41</a:t>
            </a:fld>
            <a:endParaRPr lang="en-US"/>
          </a:p>
        </p:txBody>
      </p:sp>
      <p:sp>
        <p:nvSpPr>
          <p:cNvPr id="114691" name="Rectangle 2"/>
          <p:cNvSpPr>
            <a:spLocks noGrp="1" noRot="1" noChangeAspect="1" noChangeArrowheads="1" noTextEdit="1"/>
          </p:cNvSpPr>
          <p:nvPr>
            <p:ph type="sldImg"/>
          </p:nvPr>
        </p:nvSpPr>
        <p:spPr>
          <a:xfrm>
            <a:off x="458788" y="719138"/>
            <a:ext cx="6400800" cy="3602037"/>
          </a:xfrm>
          <a:ln/>
        </p:spPr>
      </p:sp>
      <p:sp>
        <p:nvSpPr>
          <p:cNvPr id="114692" name="Rectangle 3"/>
          <p:cNvSpPr>
            <a:spLocks noGrp="1" noChangeArrowheads="1"/>
          </p:cNvSpPr>
          <p:nvPr>
            <p:ph type="body" idx="1"/>
          </p:nvPr>
        </p:nvSpPr>
        <p:spPr>
          <a:noFill/>
          <a:ln/>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The Normal distribution is useful</a:t>
            </a:r>
            <a:r>
              <a:rPr lang="en-US" baseline="0" dirty="0"/>
              <a:t> both to describe variables and to describe uncertainty.  </a:t>
            </a:r>
            <a:endParaRPr lang="en-US" dirty="0"/>
          </a:p>
          <a:p>
            <a:endParaRPr lang="en-US" dirty="0"/>
          </a:p>
        </p:txBody>
      </p:sp>
      <p:sp>
        <p:nvSpPr>
          <p:cNvPr id="2" name="Footer Placeholder 1">
            <a:extLst>
              <a:ext uri="{FF2B5EF4-FFF2-40B4-BE49-F238E27FC236}">
                <a16:creationId xmlns:a16="http://schemas.microsoft.com/office/drawing/2014/main" id="{A921B550-99D0-4964-8B5B-66A6B6AAE59B}"/>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E222130B-759E-4B8C-8CEA-21D3432A0495}"/>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55119237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D919D05D-E9D0-4D37-938D-3E285A1D6643}" type="slidenum">
              <a:rPr lang="en-US" smtClean="0"/>
              <a:pPr>
                <a:defRPr/>
              </a:pPr>
              <a:t>42</a:t>
            </a:fld>
            <a:endParaRPr lang="en-US"/>
          </a:p>
        </p:txBody>
      </p:sp>
      <p:sp>
        <p:nvSpPr>
          <p:cNvPr id="5" name="Footer Placeholder 4">
            <a:extLst>
              <a:ext uri="{FF2B5EF4-FFF2-40B4-BE49-F238E27FC236}">
                <a16:creationId xmlns:a16="http://schemas.microsoft.com/office/drawing/2014/main" id="{85D067EA-9684-4F67-A53C-C39561DE46F3}"/>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35DD9740-A7B3-4CB7-AF8E-818504962C74}"/>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13435780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D2A978-0390-49CF-CB06-AC3CAF84F93F}"/>
            </a:ext>
          </a:extLst>
        </p:cNvPr>
        <p:cNvGrpSpPr/>
        <p:nvPr/>
      </p:nvGrpSpPr>
      <p:grpSpPr>
        <a:xfrm>
          <a:off x="0" y="0"/>
          <a:ext cx="0" cy="0"/>
          <a:chOff x="0" y="0"/>
          <a:chExt cx="0" cy="0"/>
        </a:xfrm>
      </p:grpSpPr>
      <p:sp>
        <p:nvSpPr>
          <p:cNvPr id="95234" name="Rectangle 13">
            <a:extLst>
              <a:ext uri="{FF2B5EF4-FFF2-40B4-BE49-F238E27FC236}">
                <a16:creationId xmlns:a16="http://schemas.microsoft.com/office/drawing/2014/main" id="{30E571E7-95BB-1EF9-8CF7-0CFD13EF091C}"/>
              </a:ext>
            </a:extLst>
          </p:cNvPr>
          <p:cNvSpPr>
            <a:spLocks noGrp="1" noChangeArrowheads="1"/>
          </p:cNvSpPr>
          <p:nvPr>
            <p:ph type="sldNum" sz="quarter" idx="5"/>
          </p:nvPr>
        </p:nvSpPr>
        <p:spPr>
          <a:noFill/>
        </p:spPr>
        <p:txBody>
          <a:bodyPr/>
          <a:lstStyle/>
          <a:p>
            <a:fld id="{3FC70FE1-5814-4A47-B0B9-42856B19C2E4}" type="slidenum">
              <a:rPr lang="en-US" smtClean="0"/>
              <a:pPr/>
              <a:t>43</a:t>
            </a:fld>
            <a:endParaRPr lang="en-US"/>
          </a:p>
        </p:txBody>
      </p:sp>
      <p:sp>
        <p:nvSpPr>
          <p:cNvPr id="95235" name="Rectangle 2">
            <a:extLst>
              <a:ext uri="{FF2B5EF4-FFF2-40B4-BE49-F238E27FC236}">
                <a16:creationId xmlns:a16="http://schemas.microsoft.com/office/drawing/2014/main" id="{1AABC507-59A9-22ED-808A-2B9F5F0737A6}"/>
              </a:ext>
            </a:extLst>
          </p:cNvPr>
          <p:cNvSpPr>
            <a:spLocks noGrp="1" noRot="1" noChangeAspect="1" noChangeArrowheads="1" noTextEdit="1"/>
          </p:cNvSpPr>
          <p:nvPr>
            <p:ph type="sldImg"/>
          </p:nvPr>
        </p:nvSpPr>
        <p:spPr>
          <a:xfrm>
            <a:off x="458788" y="719138"/>
            <a:ext cx="6400800" cy="3602037"/>
          </a:xfrm>
          <a:ln/>
        </p:spPr>
      </p:sp>
      <p:sp>
        <p:nvSpPr>
          <p:cNvPr id="95236" name="Rectangle 3">
            <a:extLst>
              <a:ext uri="{FF2B5EF4-FFF2-40B4-BE49-F238E27FC236}">
                <a16:creationId xmlns:a16="http://schemas.microsoft.com/office/drawing/2014/main" id="{60B498A0-157A-2A3F-36DE-8C70DDC38753}"/>
              </a:ext>
            </a:extLst>
          </p:cNvPr>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149813773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These are the statistics of central</a:t>
            </a:r>
            <a:r>
              <a:rPr lang="en-US" baseline="0" dirty="0"/>
              <a:t> tendency as estimated from a sample.  The earlier mention of the these measures described their definitions for a probability distribution.  These sample statistics can be used to estimate the distribution values.</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44</a:t>
            </a:fld>
            <a:endParaRPr lang="en-US"/>
          </a:p>
        </p:txBody>
      </p:sp>
      <p:sp>
        <p:nvSpPr>
          <p:cNvPr id="5" name="Footer Placeholder 4">
            <a:extLst>
              <a:ext uri="{FF2B5EF4-FFF2-40B4-BE49-F238E27FC236}">
                <a16:creationId xmlns:a16="http://schemas.microsoft.com/office/drawing/2014/main" id="{2F53E122-D79B-4301-8746-A23D6C54F126}"/>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67009D43-9B15-4717-A96E-51BCAF043BBA}"/>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39397626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Sample mean is also known</a:t>
            </a:r>
            <a:r>
              <a:rPr lang="en-US" baseline="0" dirty="0"/>
              <a:t> as expected value, and is noted as X-bar, or whatever variable designation with a bar over it.</a:t>
            </a:r>
          </a:p>
          <a:p>
            <a:endParaRPr lang="en-US" baseline="0" dirty="0"/>
          </a:p>
          <a:p>
            <a:r>
              <a:rPr lang="en-US" baseline="0" dirty="0"/>
              <a:t>A change in the mean moves the PDF left (for lower) or right (for higher).</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45</a:t>
            </a:fld>
            <a:endParaRPr lang="en-US"/>
          </a:p>
        </p:txBody>
      </p:sp>
      <p:sp>
        <p:nvSpPr>
          <p:cNvPr id="5" name="Footer Placeholder 4">
            <a:extLst>
              <a:ext uri="{FF2B5EF4-FFF2-40B4-BE49-F238E27FC236}">
                <a16:creationId xmlns:a16="http://schemas.microsoft.com/office/drawing/2014/main" id="{4998C0F9-9891-4435-975E-0A5DB2292795}"/>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63397164-B100-4572-90CE-FA9493D7DDA4}"/>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89076724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46</a:t>
            </a:fld>
            <a:endParaRPr lang="en-US"/>
          </a:p>
        </p:txBody>
      </p:sp>
      <p:sp>
        <p:nvSpPr>
          <p:cNvPr id="5" name="Footer Placeholder 4">
            <a:extLst>
              <a:ext uri="{FF2B5EF4-FFF2-40B4-BE49-F238E27FC236}">
                <a16:creationId xmlns:a16="http://schemas.microsoft.com/office/drawing/2014/main" id="{5FC1945F-8CD6-42D5-AACA-0D11C3B7F594}"/>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022CEA8A-2C56-4161-BE0B-D2D365ACE9C8}"/>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407532232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normAutofit/>
          </a:bodyPr>
          <a:lstStyle/>
          <a:p>
            <a:r>
              <a:rPr lang="en-US" dirty="0"/>
              <a:t>Standard deviation,</a:t>
            </a:r>
            <a:r>
              <a:rPr lang="en-US" baseline="0" dirty="0"/>
              <a:t> noted S</a:t>
            </a:r>
            <a:r>
              <a:rPr lang="en-US" baseline="0"/>
              <a:t>, is </a:t>
            </a:r>
            <a:r>
              <a:rPr lang="en-US" baseline="0" dirty="0"/>
              <a:t>the average distance from the sample mean.  Because the sum of distances from the sample mean is equal to zero, this estimator squares the distances Xi – </a:t>
            </a:r>
            <a:r>
              <a:rPr lang="en-US" baseline="0" dirty="0" err="1"/>
              <a:t>Xbar</a:t>
            </a:r>
            <a:r>
              <a:rPr lang="en-US" baseline="0" dirty="0"/>
              <a:t> to remove the sign and make all values positive.  After averaging, the square root it taken to return the metric to the original unit of the variable.  The equation divides by N-1 rather than N as a correction for bias, to produce an unbiased estimator.</a:t>
            </a:r>
          </a:p>
          <a:p>
            <a:endParaRPr lang="en-US" baseline="0" dirty="0"/>
          </a:p>
          <a:p>
            <a:r>
              <a:rPr lang="en-US" baseline="0" dirty="0"/>
              <a:t>A change in the standard deviation makes the PDF narrower (for smaller) or wider (for larger). </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47</a:t>
            </a:fld>
            <a:endParaRPr lang="en-US"/>
          </a:p>
        </p:txBody>
      </p:sp>
      <p:sp>
        <p:nvSpPr>
          <p:cNvPr id="5" name="Footer Placeholder 4">
            <a:extLst>
              <a:ext uri="{FF2B5EF4-FFF2-40B4-BE49-F238E27FC236}">
                <a16:creationId xmlns:a16="http://schemas.microsoft.com/office/drawing/2014/main" id="{26D46780-A28D-47BF-B6F7-DD33E680C2AF}"/>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D307614E-E618-459A-98D4-F9ECEB1314A8}"/>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101811922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The skew coefficient again uses distances from the</a:t>
            </a:r>
            <a:r>
              <a:rPr lang="en-US" baseline="0" dirty="0"/>
              <a:t> sample mean, but cubes them, which reestablishes the sign (positive or negative) and exaggerates the value.  Values far from the mean, above or below, have more influence on the statistic than values close to the mean.  More values far above the mean than far below the mean will produce a positive sum, and more values far below will produce a negative sum.  </a:t>
            </a:r>
          </a:p>
          <a:p>
            <a:endParaRPr lang="en-US" baseline="0"/>
          </a:p>
          <a:p>
            <a:r>
              <a:rPr lang="en-US" baseline="0"/>
              <a:t>N-1 </a:t>
            </a:r>
            <a:r>
              <a:rPr lang="en-US" baseline="0" dirty="0"/>
              <a:t>and N-2 are again corrections for bias.  But with a single N on top and two Ns on the bottom, this is still an average cubed distance from the mean.  Finally, it is divided by the standard deviation cubed, both normalizing the value and making it dimensionless (</a:t>
            </a:r>
            <a:r>
              <a:rPr lang="en-US" baseline="0" dirty="0" err="1"/>
              <a:t>unitless</a:t>
            </a:r>
            <a:r>
              <a:rPr lang="en-US" baseline="0" dirty="0"/>
              <a:t>).</a:t>
            </a:r>
          </a:p>
          <a:p>
            <a:endParaRPr lang="en-US" baseline="0" dirty="0"/>
          </a:p>
          <a:p>
            <a:r>
              <a:rPr lang="en-US" baseline="0" dirty="0"/>
              <a:t>A symmetrical sample will have a skew of zero, because the distances above and below the mean are balanced.  Values much larger than the mean, producing a positive skew, show as a long upper tail and short lower tail.  Values much smaller than the mean, producing a negative skew, show as a long lower tail and short upper tail.</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48</a:t>
            </a:fld>
            <a:endParaRPr lang="en-US"/>
          </a:p>
        </p:txBody>
      </p:sp>
      <p:sp>
        <p:nvSpPr>
          <p:cNvPr id="5" name="Footer Placeholder 4">
            <a:extLst>
              <a:ext uri="{FF2B5EF4-FFF2-40B4-BE49-F238E27FC236}">
                <a16:creationId xmlns:a16="http://schemas.microsoft.com/office/drawing/2014/main" id="{D8B90BAB-9BD3-476D-911E-1D8923FDAD57}"/>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E5C83C52-36F8-4640-B06B-883DFEAB5C5D}"/>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37496032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D919D05D-E9D0-4D37-938D-3E285A1D6643}" type="slidenum">
              <a:rPr lang="en-US" smtClean="0"/>
              <a:pPr>
                <a:defRPr/>
              </a:pPr>
              <a:t>49</a:t>
            </a:fld>
            <a:endParaRPr lang="en-US"/>
          </a:p>
        </p:txBody>
      </p:sp>
      <p:sp>
        <p:nvSpPr>
          <p:cNvPr id="5" name="Footer Placeholder 4">
            <a:extLst>
              <a:ext uri="{FF2B5EF4-FFF2-40B4-BE49-F238E27FC236}">
                <a16:creationId xmlns:a16="http://schemas.microsoft.com/office/drawing/2014/main" id="{1B36E8DA-57CD-432D-8155-C8F990386DA4}"/>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558D1E61-F31A-4059-AC3C-891B7349277E}"/>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4831354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13"/>
          <p:cNvSpPr>
            <a:spLocks noGrp="1" noChangeArrowheads="1"/>
          </p:cNvSpPr>
          <p:nvPr>
            <p:ph type="sldNum" sz="quarter" idx="5"/>
          </p:nvPr>
        </p:nvSpPr>
        <p:spPr>
          <a:noFill/>
        </p:spPr>
        <p:txBody>
          <a:bodyPr/>
          <a:lstStyle/>
          <a:p>
            <a:fld id="{7F413E70-1828-4196-B41B-94CE7E96C01C}" type="slidenum">
              <a:rPr lang="en-US" smtClean="0"/>
              <a:pPr/>
              <a:t>5</a:t>
            </a:fld>
            <a:endParaRPr lang="en-US"/>
          </a:p>
        </p:txBody>
      </p:sp>
      <p:sp>
        <p:nvSpPr>
          <p:cNvPr id="96259" name="Rectangle 2"/>
          <p:cNvSpPr>
            <a:spLocks noGrp="1" noRot="1" noChangeAspect="1" noChangeArrowheads="1" noTextEdit="1"/>
          </p:cNvSpPr>
          <p:nvPr>
            <p:ph type="sldImg"/>
          </p:nvPr>
        </p:nvSpPr>
        <p:spPr>
          <a:xfrm>
            <a:off x="458788" y="719138"/>
            <a:ext cx="6400800" cy="3602037"/>
          </a:xfrm>
          <a:ln/>
        </p:spPr>
      </p:sp>
      <p:sp>
        <p:nvSpPr>
          <p:cNvPr id="96260" name="Rectangle 3"/>
          <p:cNvSpPr>
            <a:spLocks noGrp="1" noChangeArrowheads="1"/>
          </p:cNvSpPr>
          <p:nvPr>
            <p:ph type="body" idx="1"/>
          </p:nvPr>
        </p:nvSpPr>
        <p:spPr>
          <a:noFill/>
          <a:ln/>
        </p:spPr>
        <p:txBody>
          <a:bodyPr/>
          <a:lstStyle/>
          <a:p>
            <a:r>
              <a:rPr lang="en-US" dirty="0"/>
              <a:t>Read the slide</a:t>
            </a:r>
          </a:p>
          <a:p>
            <a:endParaRPr lang="en-US" dirty="0"/>
          </a:p>
        </p:txBody>
      </p:sp>
      <p:sp>
        <p:nvSpPr>
          <p:cNvPr id="2" name="Footer Placeholder 1">
            <a:extLst>
              <a:ext uri="{FF2B5EF4-FFF2-40B4-BE49-F238E27FC236}">
                <a16:creationId xmlns:a16="http://schemas.microsoft.com/office/drawing/2014/main" id="{EC92341B-828E-478D-BE52-39E6B05082D6}"/>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390D8711-2438-4D24-B450-79BC5330D190}"/>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79585732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20C5F5-47EA-2E0F-0D1D-7C13A98DB860}"/>
            </a:ext>
          </a:extLst>
        </p:cNvPr>
        <p:cNvGrpSpPr/>
        <p:nvPr/>
      </p:nvGrpSpPr>
      <p:grpSpPr>
        <a:xfrm>
          <a:off x="0" y="0"/>
          <a:ext cx="0" cy="0"/>
          <a:chOff x="0" y="0"/>
          <a:chExt cx="0" cy="0"/>
        </a:xfrm>
      </p:grpSpPr>
      <p:sp>
        <p:nvSpPr>
          <p:cNvPr id="95234" name="Rectangle 13">
            <a:extLst>
              <a:ext uri="{FF2B5EF4-FFF2-40B4-BE49-F238E27FC236}">
                <a16:creationId xmlns:a16="http://schemas.microsoft.com/office/drawing/2014/main" id="{992DAE0E-649B-1EA5-14A8-BF284F6D7B22}"/>
              </a:ext>
            </a:extLst>
          </p:cNvPr>
          <p:cNvSpPr>
            <a:spLocks noGrp="1" noChangeArrowheads="1"/>
          </p:cNvSpPr>
          <p:nvPr>
            <p:ph type="sldNum" sz="quarter" idx="5"/>
          </p:nvPr>
        </p:nvSpPr>
        <p:spPr>
          <a:noFill/>
        </p:spPr>
        <p:txBody>
          <a:bodyPr/>
          <a:lstStyle/>
          <a:p>
            <a:fld id="{3FC70FE1-5814-4A47-B0B9-42856B19C2E4}" type="slidenum">
              <a:rPr lang="en-US" smtClean="0"/>
              <a:pPr/>
              <a:t>50</a:t>
            </a:fld>
            <a:endParaRPr lang="en-US"/>
          </a:p>
        </p:txBody>
      </p:sp>
      <p:sp>
        <p:nvSpPr>
          <p:cNvPr id="95235" name="Rectangle 2">
            <a:extLst>
              <a:ext uri="{FF2B5EF4-FFF2-40B4-BE49-F238E27FC236}">
                <a16:creationId xmlns:a16="http://schemas.microsoft.com/office/drawing/2014/main" id="{7668970F-8595-399E-2659-2E23522FFE8A}"/>
              </a:ext>
            </a:extLst>
          </p:cNvPr>
          <p:cNvSpPr>
            <a:spLocks noGrp="1" noRot="1" noChangeAspect="1" noChangeArrowheads="1" noTextEdit="1"/>
          </p:cNvSpPr>
          <p:nvPr>
            <p:ph type="sldImg"/>
          </p:nvPr>
        </p:nvSpPr>
        <p:spPr>
          <a:xfrm>
            <a:off x="458788" y="719138"/>
            <a:ext cx="6400800" cy="3602037"/>
          </a:xfrm>
          <a:ln/>
        </p:spPr>
      </p:sp>
      <p:sp>
        <p:nvSpPr>
          <p:cNvPr id="95236" name="Rectangle 3">
            <a:extLst>
              <a:ext uri="{FF2B5EF4-FFF2-40B4-BE49-F238E27FC236}">
                <a16:creationId xmlns:a16="http://schemas.microsoft.com/office/drawing/2014/main" id="{350F892F-103F-EE68-F178-33EB898B69AC}"/>
              </a:ext>
            </a:extLst>
          </p:cNvPr>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180360292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13"/>
          <p:cNvSpPr>
            <a:spLocks noGrp="1" noChangeArrowheads="1"/>
          </p:cNvSpPr>
          <p:nvPr>
            <p:ph type="sldNum" sz="quarter" idx="5"/>
          </p:nvPr>
        </p:nvSpPr>
        <p:spPr>
          <a:noFill/>
        </p:spPr>
        <p:txBody>
          <a:bodyPr/>
          <a:lstStyle/>
          <a:p>
            <a:fld id="{8B434725-3B1B-4089-9722-4F77A36F4D04}" type="slidenum">
              <a:rPr lang="en-US" smtClean="0"/>
              <a:pPr/>
              <a:t>51</a:t>
            </a:fld>
            <a:endParaRPr lang="en-US"/>
          </a:p>
        </p:txBody>
      </p:sp>
      <p:sp>
        <p:nvSpPr>
          <p:cNvPr id="135171" name="Rectangle 2"/>
          <p:cNvSpPr>
            <a:spLocks noGrp="1" noRot="1" noChangeAspect="1" noChangeArrowheads="1" noTextEdit="1"/>
          </p:cNvSpPr>
          <p:nvPr>
            <p:ph type="sldImg"/>
          </p:nvPr>
        </p:nvSpPr>
        <p:spPr>
          <a:xfrm>
            <a:off x="458788" y="719138"/>
            <a:ext cx="6400800" cy="3602037"/>
          </a:xfrm>
          <a:ln/>
        </p:spPr>
      </p:sp>
      <p:sp>
        <p:nvSpPr>
          <p:cNvPr id="135172" name="Rectangle 3"/>
          <p:cNvSpPr>
            <a:spLocks noGrp="1" noChangeArrowheads="1"/>
          </p:cNvSpPr>
          <p:nvPr>
            <p:ph type="body" idx="1"/>
          </p:nvPr>
        </p:nvSpPr>
        <p:spPr>
          <a:noFill/>
          <a:ln/>
        </p:spPr>
        <p:txBody>
          <a:bodyPr/>
          <a:lstStyle/>
          <a:p>
            <a:r>
              <a:rPr lang="en-US" dirty="0"/>
              <a:t>Paraphrase</a:t>
            </a:r>
          </a:p>
        </p:txBody>
      </p:sp>
    </p:spTree>
    <p:extLst>
      <p:ext uri="{BB962C8B-B14F-4D97-AF65-F5344CB8AC3E}">
        <p14:creationId xmlns:p14="http://schemas.microsoft.com/office/powerpoint/2010/main" val="424563822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13"/>
          <p:cNvSpPr>
            <a:spLocks noGrp="1" noChangeArrowheads="1"/>
          </p:cNvSpPr>
          <p:nvPr>
            <p:ph type="sldNum" sz="quarter" idx="5"/>
          </p:nvPr>
        </p:nvSpPr>
        <p:spPr>
          <a:noFill/>
        </p:spPr>
        <p:txBody>
          <a:bodyPr/>
          <a:lstStyle/>
          <a:p>
            <a:fld id="{9E13B5C7-00E7-4F63-85B9-3EE05D1B7DCC}" type="slidenum">
              <a:rPr lang="en-US" smtClean="0"/>
              <a:pPr/>
              <a:t>52</a:t>
            </a:fld>
            <a:endParaRPr lang="en-US"/>
          </a:p>
        </p:txBody>
      </p:sp>
      <p:sp>
        <p:nvSpPr>
          <p:cNvPr id="137219" name="Rectangle 2"/>
          <p:cNvSpPr>
            <a:spLocks noGrp="1" noRot="1" noChangeAspect="1" noChangeArrowheads="1" noTextEdit="1"/>
          </p:cNvSpPr>
          <p:nvPr>
            <p:ph type="sldImg"/>
          </p:nvPr>
        </p:nvSpPr>
        <p:spPr>
          <a:xfrm>
            <a:off x="458788" y="719138"/>
            <a:ext cx="6400800" cy="3602037"/>
          </a:xfrm>
          <a:ln/>
        </p:spPr>
      </p:sp>
      <p:sp>
        <p:nvSpPr>
          <p:cNvPr id="137220" name="Rectangle 3"/>
          <p:cNvSpPr>
            <a:spLocks noGrp="1" noChangeArrowheads="1"/>
          </p:cNvSpPr>
          <p:nvPr>
            <p:ph type="body" idx="1"/>
          </p:nvPr>
        </p:nvSpPr>
        <p:spPr>
          <a:noFill/>
          <a:ln/>
        </p:spPr>
        <p:txBody>
          <a:bodyPr/>
          <a:lstStyle/>
          <a:p>
            <a:endParaRPr lang="en-US"/>
          </a:p>
        </p:txBody>
      </p:sp>
      <p:sp>
        <p:nvSpPr>
          <p:cNvPr id="2" name="Footer Placeholder 1">
            <a:extLst>
              <a:ext uri="{FF2B5EF4-FFF2-40B4-BE49-F238E27FC236}">
                <a16:creationId xmlns:a16="http://schemas.microsoft.com/office/drawing/2014/main" id="{87470DC3-2AB7-479C-B0CC-45C1B29CCF24}"/>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81371FD2-066F-430E-A680-C5C309C2899D}"/>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18717974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a:xfrm>
            <a:off x="458788" y="719138"/>
            <a:ext cx="6400800" cy="3602037"/>
          </a:xfrm>
          <a:ln/>
        </p:spPr>
      </p:sp>
      <p:sp>
        <p:nvSpPr>
          <p:cNvPr id="81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81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9410">
              <a:spcBef>
                <a:spcPct val="30000"/>
              </a:spcBef>
              <a:defRPr kumimoji="1" sz="1200">
                <a:solidFill>
                  <a:schemeClr val="tx1"/>
                </a:solidFill>
                <a:latin typeface="Arial" panose="020B0604020202020204" pitchFamily="34" charset="0"/>
              </a:defRPr>
            </a:lvl1pPr>
            <a:lvl2pPr marL="770549" indent="-296365" defTabSz="999410">
              <a:spcBef>
                <a:spcPct val="30000"/>
              </a:spcBef>
              <a:defRPr kumimoji="1" sz="1200">
                <a:solidFill>
                  <a:schemeClr val="tx1"/>
                </a:solidFill>
                <a:latin typeface="Arial" panose="020B0604020202020204" pitchFamily="34" charset="0"/>
              </a:defRPr>
            </a:lvl2pPr>
            <a:lvl3pPr marL="1185461" indent="-237093" defTabSz="999410">
              <a:spcBef>
                <a:spcPct val="30000"/>
              </a:spcBef>
              <a:defRPr kumimoji="1" sz="1200">
                <a:solidFill>
                  <a:schemeClr val="tx1"/>
                </a:solidFill>
                <a:latin typeface="Arial" panose="020B0604020202020204" pitchFamily="34" charset="0"/>
              </a:defRPr>
            </a:lvl3pPr>
            <a:lvl4pPr marL="1659644" indent="-237093" defTabSz="999410">
              <a:spcBef>
                <a:spcPct val="30000"/>
              </a:spcBef>
              <a:defRPr kumimoji="1" sz="1200">
                <a:solidFill>
                  <a:schemeClr val="tx1"/>
                </a:solidFill>
                <a:latin typeface="Arial" panose="020B0604020202020204" pitchFamily="34" charset="0"/>
              </a:defRPr>
            </a:lvl4pPr>
            <a:lvl5pPr marL="2133829" indent="-237093" defTabSz="999410">
              <a:spcBef>
                <a:spcPct val="30000"/>
              </a:spcBef>
              <a:defRPr kumimoji="1" sz="1200">
                <a:solidFill>
                  <a:schemeClr val="tx1"/>
                </a:solidFill>
                <a:latin typeface="Arial" panose="020B0604020202020204" pitchFamily="34" charset="0"/>
              </a:defRPr>
            </a:lvl5pPr>
            <a:lvl6pPr marL="2608013" indent="-237093" defTabSz="999410" eaLnBrk="0" fontAlgn="base" hangingPunct="0">
              <a:spcBef>
                <a:spcPct val="30000"/>
              </a:spcBef>
              <a:spcAft>
                <a:spcPct val="0"/>
              </a:spcAft>
              <a:defRPr kumimoji="1" sz="1200">
                <a:solidFill>
                  <a:schemeClr val="tx1"/>
                </a:solidFill>
                <a:latin typeface="Arial" panose="020B0604020202020204" pitchFamily="34" charset="0"/>
              </a:defRPr>
            </a:lvl6pPr>
            <a:lvl7pPr marL="3082196" indent="-237093" defTabSz="999410" eaLnBrk="0" fontAlgn="base" hangingPunct="0">
              <a:spcBef>
                <a:spcPct val="30000"/>
              </a:spcBef>
              <a:spcAft>
                <a:spcPct val="0"/>
              </a:spcAft>
              <a:defRPr kumimoji="1" sz="1200">
                <a:solidFill>
                  <a:schemeClr val="tx1"/>
                </a:solidFill>
                <a:latin typeface="Arial" panose="020B0604020202020204" pitchFamily="34" charset="0"/>
              </a:defRPr>
            </a:lvl7pPr>
            <a:lvl8pPr marL="3556381" indent="-237093" defTabSz="999410" eaLnBrk="0" fontAlgn="base" hangingPunct="0">
              <a:spcBef>
                <a:spcPct val="30000"/>
              </a:spcBef>
              <a:spcAft>
                <a:spcPct val="0"/>
              </a:spcAft>
              <a:defRPr kumimoji="1" sz="1200">
                <a:solidFill>
                  <a:schemeClr val="tx1"/>
                </a:solidFill>
                <a:latin typeface="Arial" panose="020B0604020202020204" pitchFamily="34" charset="0"/>
              </a:defRPr>
            </a:lvl8pPr>
            <a:lvl9pPr marL="4030564" indent="-237093" defTabSz="999410" eaLnBrk="0" fontAlgn="base" hangingPunct="0">
              <a:spcBef>
                <a:spcPct val="30000"/>
              </a:spcBef>
              <a:spcAft>
                <a:spcPct val="0"/>
              </a:spcAft>
              <a:defRPr kumimoji="1" sz="1200">
                <a:solidFill>
                  <a:schemeClr val="tx1"/>
                </a:solidFill>
                <a:latin typeface="Arial" panose="020B0604020202020204" pitchFamily="34" charset="0"/>
              </a:defRPr>
            </a:lvl9pPr>
          </a:lstStyle>
          <a:p>
            <a:pPr>
              <a:spcBef>
                <a:spcPct val="0"/>
              </a:spcBef>
            </a:pPr>
            <a:fld id="{9697BC8C-AB0C-491D-BFA3-432D663ACCE8}" type="slidenum">
              <a:rPr kumimoji="0" lang="en-US" altLang="en-US" sz="1300">
                <a:latin typeface="Calibri" panose="020F0502020204030204" pitchFamily="34" charset="0"/>
              </a:rPr>
              <a:pPr>
                <a:spcBef>
                  <a:spcPct val="0"/>
                </a:spcBef>
              </a:pPr>
              <a:t>53</a:t>
            </a:fld>
            <a:endParaRPr kumimoji="0" lang="en-US" altLang="en-US" sz="1300" dirty="0">
              <a:latin typeface="Calibri" panose="020F0502020204030204" pitchFamily="34" charset="0"/>
            </a:endParaRPr>
          </a:p>
        </p:txBody>
      </p:sp>
    </p:spTree>
    <p:extLst>
      <p:ext uri="{BB962C8B-B14F-4D97-AF65-F5344CB8AC3E}">
        <p14:creationId xmlns:p14="http://schemas.microsoft.com/office/powerpoint/2010/main" val="230468026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D919D05D-E9D0-4D37-938D-3E285A1D6643}" type="slidenum">
              <a:rPr lang="en-US" smtClean="0"/>
              <a:pPr>
                <a:defRPr/>
              </a:pPr>
              <a:t>54</a:t>
            </a:fld>
            <a:endParaRPr lang="en-US"/>
          </a:p>
        </p:txBody>
      </p:sp>
    </p:spTree>
    <p:extLst>
      <p:ext uri="{BB962C8B-B14F-4D97-AF65-F5344CB8AC3E}">
        <p14:creationId xmlns:p14="http://schemas.microsoft.com/office/powerpoint/2010/main" val="14334704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13"/>
          <p:cNvSpPr>
            <a:spLocks noGrp="1" noChangeArrowheads="1"/>
          </p:cNvSpPr>
          <p:nvPr>
            <p:ph type="sldNum" sz="quarter" idx="5"/>
          </p:nvPr>
        </p:nvSpPr>
        <p:spPr>
          <a:noFill/>
        </p:spPr>
        <p:txBody>
          <a:bodyPr/>
          <a:lstStyle/>
          <a:p>
            <a:fld id="{7F413E70-1828-4196-B41B-94CE7E96C01C}" type="slidenum">
              <a:rPr lang="en-US" smtClean="0"/>
              <a:pPr/>
              <a:t>6</a:t>
            </a:fld>
            <a:endParaRPr lang="en-US"/>
          </a:p>
        </p:txBody>
      </p:sp>
      <p:sp>
        <p:nvSpPr>
          <p:cNvPr id="96259" name="Rectangle 2"/>
          <p:cNvSpPr>
            <a:spLocks noGrp="1" noRot="1" noChangeAspect="1" noChangeArrowheads="1" noTextEdit="1"/>
          </p:cNvSpPr>
          <p:nvPr>
            <p:ph type="sldImg"/>
          </p:nvPr>
        </p:nvSpPr>
        <p:spPr>
          <a:xfrm>
            <a:off x="458788" y="719138"/>
            <a:ext cx="6400800" cy="3602037"/>
          </a:xfrm>
          <a:ln/>
        </p:spPr>
      </p:sp>
      <p:sp>
        <p:nvSpPr>
          <p:cNvPr id="96260" name="Rectangle 3"/>
          <p:cNvSpPr>
            <a:spLocks noGrp="1" noChangeArrowheads="1"/>
          </p:cNvSpPr>
          <p:nvPr>
            <p:ph type="body" idx="1"/>
          </p:nvPr>
        </p:nvSpPr>
        <p:spPr>
          <a:noFill/>
          <a:ln/>
        </p:spPr>
        <p:txBody>
          <a:bodyPr/>
          <a:lstStyle/>
          <a:p>
            <a:r>
              <a:rPr lang="en-US" dirty="0"/>
              <a:t>Paraphrase slide</a:t>
            </a:r>
          </a:p>
          <a:p>
            <a:r>
              <a:rPr lang="en-US" dirty="0"/>
              <a:t>How</a:t>
            </a:r>
            <a:r>
              <a:rPr lang="en-US" baseline="0" dirty="0"/>
              <a:t> likely something is to happen is closely tied with how often it happens.</a:t>
            </a:r>
            <a:endParaRPr lang="en-US" dirty="0"/>
          </a:p>
        </p:txBody>
      </p:sp>
      <p:sp>
        <p:nvSpPr>
          <p:cNvPr id="2" name="Footer Placeholder 1">
            <a:extLst>
              <a:ext uri="{FF2B5EF4-FFF2-40B4-BE49-F238E27FC236}">
                <a16:creationId xmlns:a16="http://schemas.microsoft.com/office/drawing/2014/main" id="{3103F448-78DB-438B-8DC6-B9CBC249A0A3}"/>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6E8A1B50-EC86-4832-87E7-E847C93E96CD}"/>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446478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13"/>
          <p:cNvSpPr>
            <a:spLocks noGrp="1" noChangeArrowheads="1"/>
          </p:cNvSpPr>
          <p:nvPr>
            <p:ph type="sldNum" sz="quarter" idx="5"/>
          </p:nvPr>
        </p:nvSpPr>
        <p:spPr>
          <a:noFill/>
        </p:spPr>
        <p:txBody>
          <a:bodyPr/>
          <a:lstStyle/>
          <a:p>
            <a:fld id="{7F413E70-1828-4196-B41B-94CE7E96C01C}" type="slidenum">
              <a:rPr lang="en-US" smtClean="0"/>
              <a:pPr/>
              <a:t>7</a:t>
            </a:fld>
            <a:endParaRPr lang="en-US"/>
          </a:p>
        </p:txBody>
      </p:sp>
      <p:sp>
        <p:nvSpPr>
          <p:cNvPr id="96259" name="Rectangle 2"/>
          <p:cNvSpPr>
            <a:spLocks noGrp="1" noRot="1" noChangeAspect="1" noChangeArrowheads="1" noTextEdit="1"/>
          </p:cNvSpPr>
          <p:nvPr>
            <p:ph type="sldImg"/>
          </p:nvPr>
        </p:nvSpPr>
        <p:spPr>
          <a:xfrm>
            <a:off x="458788" y="719138"/>
            <a:ext cx="6400800" cy="3602037"/>
          </a:xfrm>
          <a:ln/>
        </p:spPr>
      </p:sp>
      <p:sp>
        <p:nvSpPr>
          <p:cNvPr id="96260" name="Rectangle 3"/>
          <p:cNvSpPr>
            <a:spLocks noGrp="1" noChangeArrowheads="1"/>
          </p:cNvSpPr>
          <p:nvPr>
            <p:ph type="body" idx="1"/>
          </p:nvPr>
        </p:nvSpPr>
        <p:spPr>
          <a:noFill/>
          <a:ln/>
        </p:spPr>
        <p:txBody>
          <a:bodyPr/>
          <a:lstStyle/>
          <a:p>
            <a:r>
              <a:rPr lang="en-US" dirty="0"/>
              <a:t>Many definitions</a:t>
            </a:r>
            <a:r>
              <a:rPr lang="en-US" baseline="0" dirty="0"/>
              <a:t> of </a:t>
            </a:r>
            <a:r>
              <a:rPr lang="en-US" dirty="0"/>
              <a:t>“Random”</a:t>
            </a:r>
            <a:r>
              <a:rPr lang="en-US" baseline="0" dirty="0"/>
              <a:t>  </a:t>
            </a:r>
          </a:p>
          <a:p>
            <a:r>
              <a:rPr lang="en-US" baseline="0" dirty="0"/>
              <a:t>Some outcomes are naturally random</a:t>
            </a:r>
          </a:p>
          <a:p>
            <a:r>
              <a:rPr lang="en-US" baseline="0" dirty="0"/>
              <a:t>Sometimes describes a process so complex we can’t understand it</a:t>
            </a:r>
            <a:endParaRPr lang="en-US" dirty="0"/>
          </a:p>
        </p:txBody>
      </p:sp>
      <p:sp>
        <p:nvSpPr>
          <p:cNvPr id="2" name="Footer Placeholder 1">
            <a:extLst>
              <a:ext uri="{FF2B5EF4-FFF2-40B4-BE49-F238E27FC236}">
                <a16:creationId xmlns:a16="http://schemas.microsoft.com/office/drawing/2014/main" id="{0500ACFE-E785-471C-883D-4DABCCD9B78E}"/>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00476C39-3206-414F-9044-682B4BCDF8F8}"/>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2416380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13"/>
          <p:cNvSpPr>
            <a:spLocks noGrp="1" noChangeArrowheads="1"/>
          </p:cNvSpPr>
          <p:nvPr>
            <p:ph type="sldNum" sz="quarter" idx="5"/>
          </p:nvPr>
        </p:nvSpPr>
        <p:spPr>
          <a:noFill/>
        </p:spPr>
        <p:txBody>
          <a:bodyPr/>
          <a:lstStyle/>
          <a:p>
            <a:fld id="{FECD57D1-FDF2-4625-88F9-E573E5E03C83}" type="slidenum">
              <a:rPr lang="en-US" smtClean="0"/>
              <a:pPr/>
              <a:t>8</a:t>
            </a:fld>
            <a:endParaRPr lang="en-US"/>
          </a:p>
        </p:txBody>
      </p:sp>
      <p:sp>
        <p:nvSpPr>
          <p:cNvPr id="97283" name="Rectangle 2"/>
          <p:cNvSpPr>
            <a:spLocks noGrp="1" noRot="1" noChangeAspect="1" noChangeArrowheads="1" noTextEdit="1"/>
          </p:cNvSpPr>
          <p:nvPr>
            <p:ph type="sldImg"/>
          </p:nvPr>
        </p:nvSpPr>
        <p:spPr>
          <a:xfrm>
            <a:off x="458788" y="719138"/>
            <a:ext cx="6400800" cy="3602037"/>
          </a:xfrm>
          <a:ln/>
        </p:spPr>
      </p:sp>
      <p:sp>
        <p:nvSpPr>
          <p:cNvPr id="97284" name="Rectangle 3"/>
          <p:cNvSpPr>
            <a:spLocks noGrp="1" noChangeArrowheads="1"/>
          </p:cNvSpPr>
          <p:nvPr>
            <p:ph type="body" idx="1"/>
          </p:nvPr>
        </p:nvSpPr>
        <p:spPr>
          <a:noFill/>
          <a:ln/>
        </p:spPr>
        <p:txBody>
          <a:bodyPr/>
          <a:lstStyle/>
          <a:p>
            <a:r>
              <a:rPr lang="en-US" dirty="0"/>
              <a:t>Paraphrase slide</a:t>
            </a:r>
          </a:p>
          <a:p>
            <a:endParaRPr lang="en-US" dirty="0"/>
          </a:p>
          <a:p>
            <a:r>
              <a:rPr lang="en-US" dirty="0"/>
              <a:t>Any value that’s relevant to our analysis,</a:t>
            </a:r>
            <a:r>
              <a:rPr lang="en-US" baseline="0" dirty="0"/>
              <a:t> that either hasn’t happened yet or can’t be measured accurately, is a random variable.</a:t>
            </a:r>
            <a:endParaRPr lang="en-US" dirty="0"/>
          </a:p>
        </p:txBody>
      </p:sp>
      <p:sp>
        <p:nvSpPr>
          <p:cNvPr id="2" name="Footer Placeholder 1">
            <a:extLst>
              <a:ext uri="{FF2B5EF4-FFF2-40B4-BE49-F238E27FC236}">
                <a16:creationId xmlns:a16="http://schemas.microsoft.com/office/drawing/2014/main" id="{600F7AEE-23BD-442D-9CAD-B6204B54FF31}"/>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FE4751D8-363C-46A9-8251-E87162E3A964}"/>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26095981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13"/>
          <p:cNvSpPr>
            <a:spLocks noGrp="1" noChangeArrowheads="1"/>
          </p:cNvSpPr>
          <p:nvPr>
            <p:ph type="sldNum" sz="quarter" idx="5"/>
          </p:nvPr>
        </p:nvSpPr>
        <p:spPr>
          <a:noFill/>
        </p:spPr>
        <p:txBody>
          <a:bodyPr/>
          <a:lstStyle/>
          <a:p>
            <a:fld id="{FECD57D1-FDF2-4625-88F9-E573E5E03C83}" type="slidenum">
              <a:rPr lang="en-US" smtClean="0"/>
              <a:pPr/>
              <a:t>9</a:t>
            </a:fld>
            <a:endParaRPr lang="en-US"/>
          </a:p>
        </p:txBody>
      </p:sp>
      <p:sp>
        <p:nvSpPr>
          <p:cNvPr id="97283" name="Rectangle 2"/>
          <p:cNvSpPr>
            <a:spLocks noGrp="1" noRot="1" noChangeAspect="1" noChangeArrowheads="1" noTextEdit="1"/>
          </p:cNvSpPr>
          <p:nvPr>
            <p:ph type="sldImg"/>
          </p:nvPr>
        </p:nvSpPr>
        <p:spPr>
          <a:xfrm>
            <a:off x="458788" y="719138"/>
            <a:ext cx="6400800" cy="3602037"/>
          </a:xfrm>
          <a:ln/>
        </p:spPr>
      </p:sp>
      <p:sp>
        <p:nvSpPr>
          <p:cNvPr id="97284" name="Rectangle 3"/>
          <p:cNvSpPr>
            <a:spLocks noGrp="1" noChangeArrowheads="1"/>
          </p:cNvSpPr>
          <p:nvPr>
            <p:ph type="body" idx="1"/>
          </p:nvPr>
        </p:nvSpPr>
        <p:spPr>
          <a:noFill/>
          <a:ln/>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Must distinguish randomness from what is unknown</a:t>
            </a:r>
          </a:p>
          <a:p>
            <a:r>
              <a:rPr lang="en-US" dirty="0"/>
              <a:t>SEE NEXT PAGES</a:t>
            </a:r>
          </a:p>
          <a:p>
            <a:endParaRPr lang="en-US" dirty="0"/>
          </a:p>
        </p:txBody>
      </p:sp>
      <p:sp>
        <p:nvSpPr>
          <p:cNvPr id="2" name="Footer Placeholder 1">
            <a:extLst>
              <a:ext uri="{FF2B5EF4-FFF2-40B4-BE49-F238E27FC236}">
                <a16:creationId xmlns:a16="http://schemas.microsoft.com/office/drawing/2014/main" id="{9ACD48E7-7648-457E-B536-87B706F05877}"/>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3" name="Header Placeholder 2">
            <a:extLst>
              <a:ext uri="{FF2B5EF4-FFF2-40B4-BE49-F238E27FC236}">
                <a16:creationId xmlns:a16="http://schemas.microsoft.com/office/drawing/2014/main" id="{7AE2FA77-367C-4351-AAFB-F09E5BB6D530}"/>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6047797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82284" name="Rectangle 1036"/>
          <p:cNvSpPr>
            <a:spLocks noGrp="1" noChangeArrowheads="1"/>
          </p:cNvSpPr>
          <p:nvPr>
            <p:ph type="ctrTitle"/>
          </p:nvPr>
        </p:nvSpPr>
        <p:spPr>
          <a:xfrm>
            <a:off x="1524000" y="2286000"/>
            <a:ext cx="10363200" cy="1143000"/>
          </a:xfrm>
        </p:spPr>
        <p:txBody>
          <a:bodyPr anchor="b"/>
          <a:lstStyle>
            <a:lvl1pPr>
              <a:defRPr>
                <a:solidFill>
                  <a:schemeClr val="bg1">
                    <a:lumMod val="75000"/>
                    <a:lumOff val="25000"/>
                  </a:schemeClr>
                </a:solidFill>
                <a:effectLst/>
                <a:latin typeface="Arial" pitchFamily="34" charset="0"/>
                <a:cs typeface="Arial" pitchFamily="34" charset="0"/>
              </a:defRPr>
            </a:lvl1pPr>
          </a:lstStyle>
          <a:p>
            <a:r>
              <a:rPr lang="en-US"/>
              <a:t>Click to edit Master title style</a:t>
            </a:r>
          </a:p>
        </p:txBody>
      </p:sp>
      <p:sp>
        <p:nvSpPr>
          <p:cNvPr id="182285" name="Rectangle 1037"/>
          <p:cNvSpPr>
            <a:spLocks noGrp="1" noChangeArrowheads="1"/>
          </p:cNvSpPr>
          <p:nvPr>
            <p:ph type="subTitle" idx="1"/>
          </p:nvPr>
        </p:nvSpPr>
        <p:spPr>
          <a:xfrm>
            <a:off x="2844800" y="4114800"/>
            <a:ext cx="8534400" cy="1752600"/>
          </a:xfrm>
        </p:spPr>
        <p:txBody>
          <a:bodyPr/>
          <a:lstStyle>
            <a:lvl1pPr marL="0" indent="0">
              <a:buFont typeface="Wingdings" pitchFamily="2" charset="2"/>
              <a:buNone/>
              <a:defRPr>
                <a:solidFill>
                  <a:schemeClr val="tx1">
                    <a:lumMod val="10000"/>
                  </a:schemeClr>
                </a:solidFill>
                <a:effectLst/>
              </a:defRPr>
            </a:lvl1pPr>
          </a:lstStyle>
          <a:p>
            <a:r>
              <a:rPr lang="en-US"/>
              <a:t>Click to edit Master subtitle style</a:t>
            </a:r>
          </a:p>
        </p:txBody>
      </p:sp>
      <p:sp>
        <p:nvSpPr>
          <p:cNvPr id="4" name="Rectangle 1038"/>
          <p:cNvSpPr>
            <a:spLocks noGrp="1" noChangeArrowheads="1"/>
          </p:cNvSpPr>
          <p:nvPr>
            <p:ph type="dt" sz="half" idx="10"/>
          </p:nvPr>
        </p:nvSpPr>
        <p:spPr>
          <a:xfrm>
            <a:off x="1524000" y="6248400"/>
            <a:ext cx="2540000" cy="457200"/>
          </a:xfrm>
        </p:spPr>
        <p:txBody>
          <a:bodyPr/>
          <a:lstStyle>
            <a:lvl1pPr>
              <a:defRPr/>
            </a:lvl1pPr>
          </a:lstStyle>
          <a:p>
            <a:pPr>
              <a:defRPr/>
            </a:pPr>
            <a:r>
              <a:rPr lang="en-US"/>
              <a:t>L-1624/98/DW</a:t>
            </a:r>
          </a:p>
        </p:txBody>
      </p:sp>
      <p:sp>
        <p:nvSpPr>
          <p:cNvPr id="5" name="Rectangle 1039"/>
          <p:cNvSpPr>
            <a:spLocks noGrp="1" noChangeArrowheads="1"/>
          </p:cNvSpPr>
          <p:nvPr>
            <p:ph type="ftr" sz="quarter" idx="11"/>
          </p:nvPr>
        </p:nvSpPr>
        <p:spPr>
          <a:xfrm>
            <a:off x="4775200" y="6248400"/>
            <a:ext cx="3860800" cy="457200"/>
          </a:xfrm>
        </p:spPr>
        <p:txBody>
          <a:bodyPr/>
          <a:lstStyle>
            <a:lvl1pPr>
              <a:defRPr/>
            </a:lvl1pPr>
          </a:lstStyle>
          <a:p>
            <a:pPr>
              <a:defRPr/>
            </a:pPr>
            <a:endParaRPr lang="en-US"/>
          </a:p>
        </p:txBody>
      </p:sp>
      <p:sp>
        <p:nvSpPr>
          <p:cNvPr id="6" name="Rectangle 1040"/>
          <p:cNvSpPr>
            <a:spLocks noGrp="1" noChangeArrowheads="1"/>
          </p:cNvSpPr>
          <p:nvPr>
            <p:ph type="sldNum" sz="quarter" idx="12"/>
          </p:nvPr>
        </p:nvSpPr>
        <p:spPr>
          <a:xfrm>
            <a:off x="9347200" y="6248400"/>
            <a:ext cx="2540000" cy="457200"/>
          </a:xfrm>
        </p:spPr>
        <p:txBody>
          <a:bodyPr/>
          <a:lstStyle>
            <a:lvl1pPr>
              <a:defRPr/>
            </a:lvl1pPr>
          </a:lstStyle>
          <a:p>
            <a:pPr>
              <a:defRPr/>
            </a:pPr>
            <a:fld id="{6929E575-321E-4B70-9A64-E008CA0C16D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3"/>
          <p:cNvSpPr>
            <a:spLocks noGrp="1" noChangeArrowheads="1"/>
          </p:cNvSpPr>
          <p:nvPr>
            <p:ph type="dt" sz="half" idx="10"/>
          </p:nvPr>
        </p:nvSpPr>
        <p:spPr>
          <a:ln/>
        </p:spPr>
        <p:txBody>
          <a:bodyPr/>
          <a:lstStyle>
            <a:lvl1pPr>
              <a:defRPr/>
            </a:lvl1pPr>
          </a:lstStyle>
          <a:p>
            <a:pPr>
              <a:defRPr/>
            </a:pPr>
            <a:r>
              <a:rPr lang="en-US"/>
              <a:t>L-1624/98/DW</a:t>
            </a:r>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E2A9ECD8-5ED5-4932-8BEE-F9AE690EF568}"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94800" y="3048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422400" y="3048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3"/>
          <p:cNvSpPr>
            <a:spLocks noGrp="1" noChangeArrowheads="1"/>
          </p:cNvSpPr>
          <p:nvPr>
            <p:ph type="dt" sz="half" idx="10"/>
          </p:nvPr>
        </p:nvSpPr>
        <p:spPr>
          <a:ln/>
        </p:spPr>
        <p:txBody>
          <a:bodyPr/>
          <a:lstStyle>
            <a:lvl1pPr>
              <a:defRPr/>
            </a:lvl1pPr>
          </a:lstStyle>
          <a:p>
            <a:pPr>
              <a:defRPr/>
            </a:pPr>
            <a:r>
              <a:rPr lang="en-US"/>
              <a:t>L-1624/98/DW</a:t>
            </a:r>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294DE5B8-73AA-4E7B-82E1-4A302E169429}"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422400" y="304800"/>
            <a:ext cx="10363200" cy="1143000"/>
          </a:xfrm>
        </p:spPr>
        <p:txBody>
          <a:bodyPr/>
          <a:lstStyle>
            <a:lvl1pPr>
              <a:defRPr>
                <a:latin typeface="Arial" pitchFamily="34" charset="0"/>
                <a:cs typeface="Arial" pitchFamily="34" charset="0"/>
              </a:defRPr>
            </a:lvl1pPr>
          </a:lstStyle>
          <a:p>
            <a:r>
              <a:rPr lang="en-US"/>
              <a:t>Click to edit Master title style</a:t>
            </a:r>
          </a:p>
        </p:txBody>
      </p:sp>
      <p:sp>
        <p:nvSpPr>
          <p:cNvPr id="3" name="ClipArt Placeholder 2"/>
          <p:cNvSpPr>
            <a:spLocks noGrp="1"/>
          </p:cNvSpPr>
          <p:nvPr>
            <p:ph type="clipArt" sz="half" idx="1"/>
          </p:nvPr>
        </p:nvSpPr>
        <p:spPr>
          <a:xfrm>
            <a:off x="1422400" y="1676400"/>
            <a:ext cx="5080000" cy="4114800"/>
          </a:xfrm>
        </p:spPr>
        <p:txBody>
          <a:bodyPr/>
          <a:lstStyle/>
          <a:p>
            <a:pPr lvl="0"/>
            <a:endParaRPr lang="en-US" noProof="0"/>
          </a:p>
        </p:txBody>
      </p:sp>
      <p:sp>
        <p:nvSpPr>
          <p:cNvPr id="4" name="Text Placeholder 3"/>
          <p:cNvSpPr>
            <a:spLocks noGrp="1"/>
          </p:cNvSpPr>
          <p:nvPr>
            <p:ph type="body" sz="half" idx="2"/>
          </p:nvPr>
        </p:nvSpPr>
        <p:spPr>
          <a:xfrm>
            <a:off x="6705600" y="1676400"/>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3"/>
          <p:cNvSpPr>
            <a:spLocks noGrp="1" noChangeArrowheads="1"/>
          </p:cNvSpPr>
          <p:nvPr>
            <p:ph type="dt" sz="half" idx="10"/>
          </p:nvPr>
        </p:nvSpPr>
        <p:spPr>
          <a:ln/>
        </p:spPr>
        <p:txBody>
          <a:bodyPr/>
          <a:lstStyle>
            <a:lvl1pPr>
              <a:defRPr/>
            </a:lvl1pPr>
          </a:lstStyle>
          <a:p>
            <a:pPr>
              <a:defRPr/>
            </a:pPr>
            <a:r>
              <a:rPr lang="en-US"/>
              <a:t>L-1624/98/DW</a:t>
            </a:r>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4C6A16D8-49C7-4EFB-8B66-C888420D88DC}"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422400" y="304800"/>
            <a:ext cx="10363200" cy="1143000"/>
          </a:xfrm>
        </p:spPr>
        <p:txBody>
          <a:bodyPr/>
          <a:lstStyle/>
          <a:p>
            <a:r>
              <a:rPr lang="en-US"/>
              <a:t>Click to edit Master title style</a:t>
            </a:r>
          </a:p>
        </p:txBody>
      </p:sp>
      <p:sp>
        <p:nvSpPr>
          <p:cNvPr id="3" name="Text Placeholder 2"/>
          <p:cNvSpPr>
            <a:spLocks noGrp="1"/>
          </p:cNvSpPr>
          <p:nvPr>
            <p:ph type="body" sz="half" idx="1"/>
          </p:nvPr>
        </p:nvSpPr>
        <p:spPr>
          <a:xfrm>
            <a:off x="1422400" y="1676400"/>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6705600" y="1676400"/>
            <a:ext cx="5080000" cy="4114800"/>
          </a:xfrm>
        </p:spPr>
        <p:txBody>
          <a:bodyPr/>
          <a:lstStyle/>
          <a:p>
            <a:pPr lvl="0"/>
            <a:endParaRPr lang="en-US" noProof="0"/>
          </a:p>
        </p:txBody>
      </p:sp>
      <p:sp>
        <p:nvSpPr>
          <p:cNvPr id="5" name="Rectangle 13"/>
          <p:cNvSpPr>
            <a:spLocks noGrp="1" noChangeArrowheads="1"/>
          </p:cNvSpPr>
          <p:nvPr>
            <p:ph type="dt" sz="half" idx="10"/>
          </p:nvPr>
        </p:nvSpPr>
        <p:spPr>
          <a:ln/>
        </p:spPr>
        <p:txBody>
          <a:bodyPr/>
          <a:lstStyle>
            <a:lvl1pPr>
              <a:defRPr/>
            </a:lvl1pPr>
          </a:lstStyle>
          <a:p>
            <a:pPr>
              <a:defRPr/>
            </a:pPr>
            <a:r>
              <a:rPr lang="en-US"/>
              <a:t>L-1624/98/DW</a:t>
            </a:r>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E3C03AC7-2155-4352-B091-1A806706F9CF}"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1422400" y="304800"/>
            <a:ext cx="10363200" cy="1143000"/>
          </a:xfrm>
        </p:spPr>
        <p:txBody>
          <a:bodyPr/>
          <a:lstStyle/>
          <a:p>
            <a:r>
              <a:rPr lang="en-US"/>
              <a:t>Click to edit Master title style</a:t>
            </a:r>
          </a:p>
        </p:txBody>
      </p:sp>
      <p:sp>
        <p:nvSpPr>
          <p:cNvPr id="3" name="SmartArt Placeholder 2"/>
          <p:cNvSpPr>
            <a:spLocks noGrp="1"/>
          </p:cNvSpPr>
          <p:nvPr>
            <p:ph type="dgm" idx="1"/>
          </p:nvPr>
        </p:nvSpPr>
        <p:spPr>
          <a:xfrm>
            <a:off x="1422400" y="1676400"/>
            <a:ext cx="10363200" cy="4114800"/>
          </a:xfrm>
        </p:spPr>
        <p:txBody>
          <a:bodyPr/>
          <a:lstStyle/>
          <a:p>
            <a:pPr lvl="0"/>
            <a:endParaRPr lang="en-US" noProof="0"/>
          </a:p>
        </p:txBody>
      </p:sp>
      <p:sp>
        <p:nvSpPr>
          <p:cNvPr id="4" name="Rectangle 13"/>
          <p:cNvSpPr>
            <a:spLocks noGrp="1" noChangeArrowheads="1"/>
          </p:cNvSpPr>
          <p:nvPr>
            <p:ph type="dt" sz="half" idx="10"/>
          </p:nvPr>
        </p:nvSpPr>
        <p:spPr>
          <a:ln/>
        </p:spPr>
        <p:txBody>
          <a:bodyPr/>
          <a:lstStyle>
            <a:lvl1pPr>
              <a:defRPr/>
            </a:lvl1pPr>
          </a:lstStyle>
          <a:p>
            <a:pPr>
              <a:defRPr/>
            </a:pPr>
            <a:r>
              <a:rPr lang="en-US"/>
              <a:t>L-1624/98/DW</a:t>
            </a:r>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9D32A8EF-E392-465F-B28A-B3A7503237DD}"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422400" y="304800"/>
            <a:ext cx="10363200" cy="1143000"/>
          </a:xfrm>
        </p:spPr>
        <p:txBody>
          <a:bodyPr/>
          <a:lstStyle/>
          <a:p>
            <a:r>
              <a:rPr lang="en-US"/>
              <a:t>Click to edit Master title style</a:t>
            </a:r>
          </a:p>
        </p:txBody>
      </p:sp>
      <p:sp>
        <p:nvSpPr>
          <p:cNvPr id="3" name="Table Placeholder 2"/>
          <p:cNvSpPr>
            <a:spLocks noGrp="1"/>
          </p:cNvSpPr>
          <p:nvPr>
            <p:ph type="tbl" idx="1"/>
          </p:nvPr>
        </p:nvSpPr>
        <p:spPr>
          <a:xfrm>
            <a:off x="1422400" y="1676400"/>
            <a:ext cx="10363200" cy="4114800"/>
          </a:xfrm>
        </p:spPr>
        <p:txBody>
          <a:bodyPr/>
          <a:lstStyle/>
          <a:p>
            <a:pPr lvl="0"/>
            <a:endParaRPr lang="en-US" noProof="0"/>
          </a:p>
        </p:txBody>
      </p:sp>
      <p:sp>
        <p:nvSpPr>
          <p:cNvPr id="4" name="Rectangle 13"/>
          <p:cNvSpPr>
            <a:spLocks noGrp="1" noChangeArrowheads="1"/>
          </p:cNvSpPr>
          <p:nvPr>
            <p:ph type="dt" sz="half" idx="10"/>
          </p:nvPr>
        </p:nvSpPr>
        <p:spPr>
          <a:ln/>
        </p:spPr>
        <p:txBody>
          <a:bodyPr/>
          <a:lstStyle>
            <a:lvl1pPr>
              <a:defRPr/>
            </a:lvl1pPr>
          </a:lstStyle>
          <a:p>
            <a:pPr>
              <a:defRPr/>
            </a:pPr>
            <a:r>
              <a:rPr lang="en-US"/>
              <a:t>L-1624/98/DW</a:t>
            </a:r>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532EB304-5C56-43BC-9678-DB36EDED452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lumMod val="75000"/>
                    <a:lumOff val="25000"/>
                  </a:schemeClr>
                </a:solidFill>
                <a:effectLst/>
                <a:latin typeface="Arial" pitchFamily="34" charset="0"/>
                <a:cs typeface="Arial" pitchFamily="34" charset="0"/>
              </a:defRPr>
            </a:lvl1pPr>
          </a:lstStyle>
          <a:p>
            <a:r>
              <a:rPr lang="en-US"/>
              <a:t>Click to edit Master title style</a:t>
            </a:r>
          </a:p>
        </p:txBody>
      </p:sp>
      <p:sp>
        <p:nvSpPr>
          <p:cNvPr id="3" name="Content Placeholder 2"/>
          <p:cNvSpPr>
            <a:spLocks noGrp="1"/>
          </p:cNvSpPr>
          <p:nvPr>
            <p:ph idx="1"/>
          </p:nvPr>
        </p:nvSpPr>
        <p:spPr/>
        <p:txBody>
          <a:bodyPr/>
          <a:lstStyle>
            <a:lvl1pPr>
              <a:buClr>
                <a:schemeClr val="bg1">
                  <a:lumMod val="75000"/>
                  <a:lumOff val="25000"/>
                </a:schemeClr>
              </a:buClr>
              <a:defRPr>
                <a:solidFill>
                  <a:schemeClr val="tx1">
                    <a:lumMod val="10000"/>
                  </a:schemeClr>
                </a:solidFill>
                <a:effectLst/>
              </a:defRPr>
            </a:lvl1pPr>
            <a:lvl2pPr>
              <a:buClr>
                <a:schemeClr val="bg1">
                  <a:lumMod val="75000"/>
                  <a:lumOff val="25000"/>
                </a:schemeClr>
              </a:buClr>
              <a:defRPr>
                <a:solidFill>
                  <a:schemeClr val="tx1">
                    <a:lumMod val="10000"/>
                  </a:schemeClr>
                </a:solidFill>
                <a:effectLst/>
              </a:defRPr>
            </a:lvl2pPr>
            <a:lvl3pPr>
              <a:buClr>
                <a:schemeClr val="bg1">
                  <a:lumMod val="75000"/>
                  <a:lumOff val="25000"/>
                </a:schemeClr>
              </a:buClr>
              <a:defRPr>
                <a:solidFill>
                  <a:schemeClr val="tx1">
                    <a:lumMod val="10000"/>
                  </a:schemeClr>
                </a:solidFill>
                <a:effectLst/>
              </a:defRPr>
            </a:lvl3pPr>
            <a:lvl4pPr>
              <a:buClr>
                <a:schemeClr val="bg1">
                  <a:lumMod val="75000"/>
                  <a:lumOff val="25000"/>
                </a:schemeClr>
              </a:buClr>
              <a:defRPr>
                <a:solidFill>
                  <a:schemeClr val="tx1">
                    <a:lumMod val="10000"/>
                  </a:schemeClr>
                </a:solidFill>
                <a:effectLst/>
              </a:defRPr>
            </a:lvl4pPr>
            <a:lvl5pPr>
              <a:buClr>
                <a:schemeClr val="bg1">
                  <a:lumMod val="75000"/>
                  <a:lumOff val="25000"/>
                </a:schemeClr>
              </a:buClr>
              <a:defRPr>
                <a:solidFill>
                  <a:schemeClr val="tx1">
                    <a:lumMod val="10000"/>
                  </a:schemeClr>
                </a:solidFill>
                <a:effect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3"/>
          <p:cNvSpPr>
            <a:spLocks noGrp="1" noChangeArrowheads="1"/>
          </p:cNvSpPr>
          <p:nvPr>
            <p:ph type="dt" sz="half" idx="10"/>
          </p:nvPr>
        </p:nvSpPr>
        <p:spPr>
          <a:ln/>
        </p:spPr>
        <p:txBody>
          <a:bodyPr/>
          <a:lstStyle>
            <a:lvl1pPr>
              <a:defRPr/>
            </a:lvl1pPr>
          </a:lstStyle>
          <a:p>
            <a:pPr>
              <a:defRPr/>
            </a:pPr>
            <a:r>
              <a:rPr lang="en-US"/>
              <a:t>L-1624/98/DW</a:t>
            </a:r>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9CD81297-4513-4774-B1A4-8EBF832F2CC4}"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3"/>
          <p:cNvSpPr>
            <a:spLocks noGrp="1" noChangeArrowheads="1"/>
          </p:cNvSpPr>
          <p:nvPr>
            <p:ph type="dt" sz="half" idx="10"/>
          </p:nvPr>
        </p:nvSpPr>
        <p:spPr>
          <a:ln/>
        </p:spPr>
        <p:txBody>
          <a:bodyPr/>
          <a:lstStyle>
            <a:lvl1pPr>
              <a:defRPr/>
            </a:lvl1pPr>
          </a:lstStyle>
          <a:p>
            <a:pPr>
              <a:defRPr/>
            </a:pPr>
            <a:r>
              <a:rPr lang="en-US"/>
              <a:t>L-1624/98/DW</a:t>
            </a:r>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52CA673A-8E45-4F08-9E8E-78FFA0B3CC7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422400" y="1676400"/>
            <a:ext cx="5080000" cy="4114800"/>
          </a:xfrm>
        </p:spPr>
        <p:txBody>
          <a:bodyPr/>
          <a:lstStyle>
            <a:lvl1pPr>
              <a:buClr>
                <a:srgbClr val="7030A0"/>
              </a:buClr>
              <a:defRPr sz="2800"/>
            </a:lvl1pPr>
            <a:lvl2pPr>
              <a:buClr>
                <a:srgbClr val="7030A0"/>
              </a:buClr>
              <a:defRPr sz="2400"/>
            </a:lvl2pPr>
            <a:lvl3pPr>
              <a:buClr>
                <a:srgbClr val="7030A0"/>
              </a:buClr>
              <a:defRPr sz="2000"/>
            </a:lvl3pPr>
            <a:lvl4pPr>
              <a:buClr>
                <a:srgbClr val="7030A0"/>
              </a:buClr>
              <a:defRPr sz="1800"/>
            </a:lvl4pPr>
            <a:lvl5pPr>
              <a:buClr>
                <a:srgbClr val="7030A0"/>
              </a:buCl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705600" y="1676400"/>
            <a:ext cx="5080000" cy="4114800"/>
          </a:xfrm>
        </p:spPr>
        <p:txBody>
          <a:bodyPr/>
          <a:lstStyle>
            <a:lvl1pPr>
              <a:buClr>
                <a:srgbClr val="7030A0"/>
              </a:buClr>
              <a:defRPr sz="2800"/>
            </a:lvl1pPr>
            <a:lvl2pPr>
              <a:buClr>
                <a:srgbClr val="7030A0"/>
              </a:buClr>
              <a:defRPr sz="2400"/>
            </a:lvl2pPr>
            <a:lvl3pPr>
              <a:buClr>
                <a:srgbClr val="7030A0"/>
              </a:buClr>
              <a:defRPr sz="2000"/>
            </a:lvl3pPr>
            <a:lvl4pPr>
              <a:buClr>
                <a:srgbClr val="7030A0"/>
              </a:buClr>
              <a:defRPr sz="1800"/>
            </a:lvl4pPr>
            <a:lvl5pPr>
              <a:buClr>
                <a:srgbClr val="7030A0"/>
              </a:buCl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3"/>
          <p:cNvSpPr>
            <a:spLocks noGrp="1" noChangeArrowheads="1"/>
          </p:cNvSpPr>
          <p:nvPr>
            <p:ph type="dt" sz="half" idx="10"/>
          </p:nvPr>
        </p:nvSpPr>
        <p:spPr>
          <a:ln/>
        </p:spPr>
        <p:txBody>
          <a:bodyPr/>
          <a:lstStyle>
            <a:lvl1pPr>
              <a:defRPr/>
            </a:lvl1pPr>
          </a:lstStyle>
          <a:p>
            <a:pPr>
              <a:defRPr/>
            </a:pPr>
            <a:r>
              <a:rPr lang="en-US"/>
              <a:t>L-1624/98/DW</a:t>
            </a:r>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7BFB1B36-19C5-4AA0-8088-6EEAD3F6ED5E}"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3"/>
          <p:cNvSpPr>
            <a:spLocks noGrp="1" noChangeArrowheads="1"/>
          </p:cNvSpPr>
          <p:nvPr>
            <p:ph type="dt" sz="half" idx="10"/>
          </p:nvPr>
        </p:nvSpPr>
        <p:spPr>
          <a:ln/>
        </p:spPr>
        <p:txBody>
          <a:bodyPr/>
          <a:lstStyle>
            <a:lvl1pPr>
              <a:defRPr/>
            </a:lvl1pPr>
          </a:lstStyle>
          <a:p>
            <a:pPr>
              <a:defRPr/>
            </a:pPr>
            <a:r>
              <a:rPr lang="en-US"/>
              <a:t>L-1624/98/DW</a:t>
            </a:r>
          </a:p>
        </p:txBody>
      </p:sp>
      <p:sp>
        <p:nvSpPr>
          <p:cNvPr id="8" name="Rectangle 14"/>
          <p:cNvSpPr>
            <a:spLocks noGrp="1" noChangeArrowheads="1"/>
          </p:cNvSpPr>
          <p:nvPr>
            <p:ph type="ftr" sz="quarter" idx="11"/>
          </p:nvPr>
        </p:nvSpPr>
        <p:spPr>
          <a:ln/>
        </p:spPr>
        <p:txBody>
          <a:bodyPr/>
          <a:lstStyle>
            <a:lvl1pPr>
              <a:defRPr/>
            </a:lvl1pPr>
          </a:lstStyle>
          <a:p>
            <a:pPr>
              <a:defRPr/>
            </a:pPr>
            <a:endParaRPr lang="en-US"/>
          </a:p>
        </p:txBody>
      </p:sp>
      <p:sp>
        <p:nvSpPr>
          <p:cNvPr id="9" name="Rectangle 15"/>
          <p:cNvSpPr>
            <a:spLocks noGrp="1" noChangeArrowheads="1"/>
          </p:cNvSpPr>
          <p:nvPr>
            <p:ph type="sldNum" sz="quarter" idx="12"/>
          </p:nvPr>
        </p:nvSpPr>
        <p:spPr>
          <a:ln/>
        </p:spPr>
        <p:txBody>
          <a:bodyPr/>
          <a:lstStyle>
            <a:lvl1pPr>
              <a:defRPr/>
            </a:lvl1pPr>
          </a:lstStyle>
          <a:p>
            <a:pPr>
              <a:defRPr/>
            </a:pPr>
            <a:fld id="{737E9C1D-5C01-466C-AC80-B5577D67320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3"/>
          <p:cNvSpPr>
            <a:spLocks noGrp="1" noChangeArrowheads="1"/>
          </p:cNvSpPr>
          <p:nvPr>
            <p:ph type="dt" sz="half" idx="10"/>
          </p:nvPr>
        </p:nvSpPr>
        <p:spPr>
          <a:ln/>
        </p:spPr>
        <p:txBody>
          <a:bodyPr/>
          <a:lstStyle>
            <a:lvl1pPr>
              <a:defRPr/>
            </a:lvl1pPr>
          </a:lstStyle>
          <a:p>
            <a:pPr>
              <a:defRPr/>
            </a:pPr>
            <a:r>
              <a:rPr lang="en-US"/>
              <a:t>L-1624/98/DW</a:t>
            </a:r>
          </a:p>
        </p:txBody>
      </p:sp>
      <p:sp>
        <p:nvSpPr>
          <p:cNvPr id="4" name="Rectangle 14"/>
          <p:cNvSpPr>
            <a:spLocks noGrp="1" noChangeArrowheads="1"/>
          </p:cNvSpPr>
          <p:nvPr>
            <p:ph type="ftr" sz="quarter" idx="11"/>
          </p:nvPr>
        </p:nvSpPr>
        <p:spPr>
          <a:ln/>
        </p:spPr>
        <p:txBody>
          <a:bodyPr/>
          <a:lstStyle>
            <a:lvl1pPr>
              <a:defRPr/>
            </a:lvl1pPr>
          </a:lstStyle>
          <a:p>
            <a:pPr>
              <a:defRPr/>
            </a:pPr>
            <a:endParaRPr lang="en-US"/>
          </a:p>
        </p:txBody>
      </p:sp>
      <p:sp>
        <p:nvSpPr>
          <p:cNvPr id="5" name="Rectangle 15"/>
          <p:cNvSpPr>
            <a:spLocks noGrp="1" noChangeArrowheads="1"/>
          </p:cNvSpPr>
          <p:nvPr>
            <p:ph type="sldNum" sz="quarter" idx="12"/>
          </p:nvPr>
        </p:nvSpPr>
        <p:spPr>
          <a:ln/>
        </p:spPr>
        <p:txBody>
          <a:bodyPr/>
          <a:lstStyle>
            <a:lvl1pPr>
              <a:defRPr/>
            </a:lvl1pPr>
          </a:lstStyle>
          <a:p>
            <a:pPr>
              <a:defRPr/>
            </a:pPr>
            <a:fld id="{14BD671D-5B26-4E29-98C9-5D21BAC675F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3"/>
          <p:cNvSpPr>
            <a:spLocks noGrp="1" noChangeArrowheads="1"/>
          </p:cNvSpPr>
          <p:nvPr>
            <p:ph type="dt" sz="half" idx="10"/>
          </p:nvPr>
        </p:nvSpPr>
        <p:spPr>
          <a:ln/>
        </p:spPr>
        <p:txBody>
          <a:bodyPr/>
          <a:lstStyle>
            <a:lvl1pPr>
              <a:defRPr/>
            </a:lvl1pPr>
          </a:lstStyle>
          <a:p>
            <a:pPr>
              <a:defRPr/>
            </a:pPr>
            <a:r>
              <a:rPr lang="en-US"/>
              <a:t>L-1624/98/DW</a:t>
            </a:r>
          </a:p>
        </p:txBody>
      </p:sp>
      <p:sp>
        <p:nvSpPr>
          <p:cNvPr id="3" name="Rectangle 14"/>
          <p:cNvSpPr>
            <a:spLocks noGrp="1" noChangeArrowheads="1"/>
          </p:cNvSpPr>
          <p:nvPr>
            <p:ph type="ftr" sz="quarter" idx="11"/>
          </p:nvPr>
        </p:nvSpPr>
        <p:spPr>
          <a:ln/>
        </p:spPr>
        <p:txBody>
          <a:bodyPr/>
          <a:lstStyle>
            <a:lvl1pPr>
              <a:defRPr/>
            </a:lvl1pPr>
          </a:lstStyle>
          <a:p>
            <a:pPr>
              <a:defRPr/>
            </a:pPr>
            <a:endParaRPr lang="en-US"/>
          </a:p>
        </p:txBody>
      </p:sp>
      <p:sp>
        <p:nvSpPr>
          <p:cNvPr id="4" name="Rectangle 15"/>
          <p:cNvSpPr>
            <a:spLocks noGrp="1" noChangeArrowheads="1"/>
          </p:cNvSpPr>
          <p:nvPr>
            <p:ph type="sldNum" sz="quarter" idx="12"/>
          </p:nvPr>
        </p:nvSpPr>
        <p:spPr>
          <a:ln/>
        </p:spPr>
        <p:txBody>
          <a:bodyPr/>
          <a:lstStyle>
            <a:lvl1pPr>
              <a:defRPr/>
            </a:lvl1pPr>
          </a:lstStyle>
          <a:p>
            <a:pPr>
              <a:defRPr/>
            </a:pPr>
            <a:fld id="{3CE69BB3-4CA7-428E-A98A-EFBC8766CB7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r>
              <a:rPr lang="en-US"/>
              <a:t>L-1624/98/DW</a:t>
            </a:r>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1DC7F889-FE40-4510-A750-CC617AC2E7B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r>
              <a:rPr lang="en-US"/>
              <a:t>L-1624/98/DW</a:t>
            </a:r>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8BB02BAC-4635-4899-A562-0939C0C6011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1259" name="Rectangle 11"/>
          <p:cNvSpPr>
            <a:spLocks noGrp="1" noChangeArrowheads="1"/>
          </p:cNvSpPr>
          <p:nvPr>
            <p:ph type="title"/>
          </p:nvPr>
        </p:nvSpPr>
        <p:spPr bwMode="auto">
          <a:xfrm>
            <a:off x="575733" y="304800"/>
            <a:ext cx="11209867"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81260" name="Rectangle 12"/>
          <p:cNvSpPr>
            <a:spLocks noGrp="1" noChangeArrowheads="1"/>
          </p:cNvSpPr>
          <p:nvPr>
            <p:ph type="body" idx="1"/>
          </p:nvPr>
        </p:nvSpPr>
        <p:spPr bwMode="auto">
          <a:xfrm>
            <a:off x="575733" y="1676400"/>
            <a:ext cx="11209867"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1261" name="Rectangle 13"/>
          <p:cNvSpPr>
            <a:spLocks noGrp="1" noChangeArrowheads="1"/>
          </p:cNvSpPr>
          <p:nvPr>
            <p:ph type="dt" sz="half" idx="2"/>
          </p:nvPr>
        </p:nvSpPr>
        <p:spPr bwMode="auto">
          <a:xfrm>
            <a:off x="599017" y="6324600"/>
            <a:ext cx="318968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solidFill>
                  <a:schemeClr val="tx1">
                    <a:lumMod val="10000"/>
                  </a:schemeClr>
                </a:solidFill>
                <a:latin typeface="Arial" pitchFamily="34" charset="0"/>
              </a:defRPr>
            </a:lvl1pPr>
          </a:lstStyle>
          <a:p>
            <a:pPr>
              <a:defRPr/>
            </a:pPr>
            <a:r>
              <a:rPr lang="en-US" dirty="0"/>
              <a:t>basic probability &amp; statistics</a:t>
            </a:r>
          </a:p>
        </p:txBody>
      </p:sp>
      <p:sp>
        <p:nvSpPr>
          <p:cNvPr id="181262" name="Rectangle 14"/>
          <p:cNvSpPr>
            <a:spLocks noGrp="1" noChangeArrowheads="1"/>
          </p:cNvSpPr>
          <p:nvPr>
            <p:ph type="ftr" sz="quarter" idx="3"/>
          </p:nvPr>
        </p:nvSpPr>
        <p:spPr bwMode="auto">
          <a:xfrm>
            <a:off x="3871384" y="6324600"/>
            <a:ext cx="4663016"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solidFill>
                  <a:schemeClr val="tx1">
                    <a:lumMod val="10000"/>
                  </a:schemeClr>
                </a:solidFill>
                <a:latin typeface="Arial" pitchFamily="34" charset="0"/>
              </a:defRPr>
            </a:lvl1pPr>
          </a:lstStyle>
          <a:p>
            <a:pPr>
              <a:defRPr/>
            </a:pPr>
            <a:endParaRPr lang="en-US"/>
          </a:p>
        </p:txBody>
      </p:sp>
      <p:sp>
        <p:nvSpPr>
          <p:cNvPr id="181263" name="Rectangle 15"/>
          <p:cNvSpPr>
            <a:spLocks noGrp="1" noChangeArrowheads="1"/>
          </p:cNvSpPr>
          <p:nvPr>
            <p:ph type="sldNum" sz="quarter" idx="4"/>
          </p:nvPr>
        </p:nvSpPr>
        <p:spPr bwMode="auto">
          <a:xfrm>
            <a:off x="9245600" y="6324600"/>
            <a:ext cx="2540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solidFill>
                  <a:schemeClr val="tx1">
                    <a:lumMod val="10000"/>
                  </a:schemeClr>
                </a:solidFill>
                <a:latin typeface="Arial" pitchFamily="34" charset="0"/>
              </a:defRPr>
            </a:lvl1pPr>
          </a:lstStyle>
          <a:p>
            <a:pPr>
              <a:defRPr/>
            </a:pPr>
            <a:fld id="{C2420764-3B23-4A4B-A8F0-0FEB4601F45A}" type="slidenum">
              <a:rPr lang="en-US" smtClean="0"/>
              <a:pPr>
                <a:defRPr/>
              </a:pPr>
              <a:t>‹#›</a:t>
            </a:fld>
            <a:endParaRPr lang="en-US"/>
          </a:p>
        </p:txBody>
      </p:sp>
    </p:spTree>
  </p:cSld>
  <p:clrMap bg1="dk1" tx1="lt1" bg2="dk2" tx2="lt2" accent1="accent1" accent2="accent2" accent3="accent3" accent4="accent4" accent5="accent5" accent6="accent6" hlink="hlink" folHlink="folHlink"/>
  <p:sldLayoutIdLst>
    <p:sldLayoutId id="2147483987" r:id="rId1"/>
    <p:sldLayoutId id="2147483973" r:id="rId2"/>
    <p:sldLayoutId id="2147483974" r:id="rId3"/>
    <p:sldLayoutId id="2147483975" r:id="rId4"/>
    <p:sldLayoutId id="2147483976" r:id="rId5"/>
    <p:sldLayoutId id="2147483977" r:id="rId6"/>
    <p:sldLayoutId id="2147483978" r:id="rId7"/>
    <p:sldLayoutId id="2147483979" r:id="rId8"/>
    <p:sldLayoutId id="2147483980" r:id="rId9"/>
    <p:sldLayoutId id="2147483981" r:id="rId10"/>
    <p:sldLayoutId id="2147483982" r:id="rId11"/>
    <p:sldLayoutId id="2147483983" r:id="rId12"/>
    <p:sldLayoutId id="2147483984" r:id="rId13"/>
    <p:sldLayoutId id="2147483985" r:id="rId14"/>
    <p:sldLayoutId id="2147483986" r:id="rId15"/>
  </p:sldLayoutIdLst>
  <p:hf hdr="0" ftr="0" dt="0"/>
  <p:txStyles>
    <p:titleStyle>
      <a:lvl1pPr algn="l" rtl="0" eaLnBrk="0" fontAlgn="base" hangingPunct="0">
        <a:spcBef>
          <a:spcPct val="0"/>
        </a:spcBef>
        <a:spcAft>
          <a:spcPct val="0"/>
        </a:spcAft>
        <a:defRPr sz="4400">
          <a:solidFill>
            <a:schemeClr val="bg1">
              <a:lumMod val="75000"/>
              <a:lumOff val="25000"/>
            </a:schemeClr>
          </a:solidFill>
          <a:effectLst/>
          <a:latin typeface="Calibri" panose="020F0502020204030204" pitchFamily="34" charset="0"/>
          <a:ea typeface="+mj-ea"/>
          <a:cs typeface="+mj-cs"/>
        </a:defRPr>
      </a:lvl1pPr>
      <a:lvl2pPr algn="l" rtl="0" eaLnBrk="0" fontAlgn="base" hangingPunct="0">
        <a:spcBef>
          <a:spcPct val="0"/>
        </a:spcBef>
        <a:spcAft>
          <a:spcPct val="0"/>
        </a:spcAft>
        <a:defRPr sz="4400">
          <a:solidFill>
            <a:srgbClr val="FBDE05"/>
          </a:solidFill>
          <a:effectLst>
            <a:outerShdw blurRad="38100" dist="38100" dir="2700000" algn="tl">
              <a:srgbClr val="000000"/>
            </a:outerShdw>
          </a:effectLst>
          <a:latin typeface="Arial Narrow" pitchFamily="34" charset="0"/>
        </a:defRPr>
      </a:lvl2pPr>
      <a:lvl3pPr algn="l" rtl="0" eaLnBrk="0" fontAlgn="base" hangingPunct="0">
        <a:spcBef>
          <a:spcPct val="0"/>
        </a:spcBef>
        <a:spcAft>
          <a:spcPct val="0"/>
        </a:spcAft>
        <a:defRPr sz="4400">
          <a:solidFill>
            <a:srgbClr val="FBDE05"/>
          </a:solidFill>
          <a:effectLst>
            <a:outerShdw blurRad="38100" dist="38100" dir="2700000" algn="tl">
              <a:srgbClr val="000000"/>
            </a:outerShdw>
          </a:effectLst>
          <a:latin typeface="Arial Narrow" pitchFamily="34" charset="0"/>
        </a:defRPr>
      </a:lvl3pPr>
      <a:lvl4pPr algn="l" rtl="0" eaLnBrk="0" fontAlgn="base" hangingPunct="0">
        <a:spcBef>
          <a:spcPct val="0"/>
        </a:spcBef>
        <a:spcAft>
          <a:spcPct val="0"/>
        </a:spcAft>
        <a:defRPr sz="4400">
          <a:solidFill>
            <a:srgbClr val="FBDE05"/>
          </a:solidFill>
          <a:effectLst>
            <a:outerShdw blurRad="38100" dist="38100" dir="2700000" algn="tl">
              <a:srgbClr val="000000"/>
            </a:outerShdw>
          </a:effectLst>
          <a:latin typeface="Arial Narrow" pitchFamily="34" charset="0"/>
        </a:defRPr>
      </a:lvl4pPr>
      <a:lvl5pPr algn="l" rtl="0" eaLnBrk="0" fontAlgn="base" hangingPunct="0">
        <a:spcBef>
          <a:spcPct val="0"/>
        </a:spcBef>
        <a:spcAft>
          <a:spcPct val="0"/>
        </a:spcAft>
        <a:defRPr sz="4400">
          <a:solidFill>
            <a:srgbClr val="FBDE05"/>
          </a:solidFill>
          <a:effectLst>
            <a:outerShdw blurRad="38100" dist="38100" dir="2700000" algn="tl">
              <a:srgbClr val="000000"/>
            </a:outerShdw>
          </a:effectLst>
          <a:latin typeface="Arial Narrow" pitchFamily="34" charset="0"/>
        </a:defRPr>
      </a:lvl5pPr>
      <a:lvl6pPr marL="457200" algn="l" rtl="0" fontAlgn="base">
        <a:spcBef>
          <a:spcPct val="0"/>
        </a:spcBef>
        <a:spcAft>
          <a:spcPct val="0"/>
        </a:spcAft>
        <a:defRPr sz="4400">
          <a:solidFill>
            <a:srgbClr val="FBDE05"/>
          </a:solidFill>
          <a:effectLst>
            <a:outerShdw blurRad="38100" dist="38100" dir="2700000" algn="tl">
              <a:srgbClr val="000000"/>
            </a:outerShdw>
          </a:effectLst>
          <a:latin typeface="Times New Roman" pitchFamily="18" charset="0"/>
        </a:defRPr>
      </a:lvl6pPr>
      <a:lvl7pPr marL="914400" algn="l" rtl="0" fontAlgn="base">
        <a:spcBef>
          <a:spcPct val="0"/>
        </a:spcBef>
        <a:spcAft>
          <a:spcPct val="0"/>
        </a:spcAft>
        <a:defRPr sz="4400">
          <a:solidFill>
            <a:srgbClr val="FBDE05"/>
          </a:solidFill>
          <a:effectLst>
            <a:outerShdw blurRad="38100" dist="38100" dir="2700000" algn="tl">
              <a:srgbClr val="000000"/>
            </a:outerShdw>
          </a:effectLst>
          <a:latin typeface="Times New Roman" pitchFamily="18" charset="0"/>
        </a:defRPr>
      </a:lvl7pPr>
      <a:lvl8pPr marL="1371600" algn="l" rtl="0" fontAlgn="base">
        <a:spcBef>
          <a:spcPct val="0"/>
        </a:spcBef>
        <a:spcAft>
          <a:spcPct val="0"/>
        </a:spcAft>
        <a:defRPr sz="4400">
          <a:solidFill>
            <a:srgbClr val="FBDE05"/>
          </a:solidFill>
          <a:effectLst>
            <a:outerShdw blurRad="38100" dist="38100" dir="2700000" algn="tl">
              <a:srgbClr val="000000"/>
            </a:outerShdw>
          </a:effectLst>
          <a:latin typeface="Times New Roman" pitchFamily="18" charset="0"/>
        </a:defRPr>
      </a:lvl8pPr>
      <a:lvl9pPr marL="1828800" algn="l" rtl="0" fontAlgn="base">
        <a:spcBef>
          <a:spcPct val="0"/>
        </a:spcBef>
        <a:spcAft>
          <a:spcPct val="0"/>
        </a:spcAft>
        <a:defRPr sz="4400">
          <a:solidFill>
            <a:srgbClr val="FBDE05"/>
          </a:solidFill>
          <a:effectLst>
            <a:outerShdw blurRad="38100" dist="38100" dir="2700000" algn="tl">
              <a:srgbClr val="000000"/>
            </a:outerShdw>
          </a:effectLst>
          <a:latin typeface="Times New Roman" pitchFamily="18" charset="0"/>
        </a:defRPr>
      </a:lvl9pPr>
    </p:titleStyle>
    <p:bodyStyle>
      <a:lvl1pPr marL="342900" indent="-342900" algn="l" rtl="0" eaLnBrk="0" fontAlgn="base" hangingPunct="0">
        <a:spcBef>
          <a:spcPct val="20000"/>
        </a:spcBef>
        <a:spcAft>
          <a:spcPct val="0"/>
        </a:spcAft>
        <a:buClr>
          <a:schemeClr val="bg1">
            <a:lumMod val="75000"/>
            <a:lumOff val="25000"/>
          </a:schemeClr>
        </a:buClr>
        <a:buSzPct val="80000"/>
        <a:buFont typeface="Wingdings" pitchFamily="2" charset="2"/>
        <a:buChar char="w"/>
        <a:defRPr sz="3200">
          <a:solidFill>
            <a:schemeClr val="tx1">
              <a:lumMod val="10000"/>
            </a:schemeClr>
          </a:solidFill>
          <a:effectLst/>
          <a:latin typeface="Calibri" panose="020F0502020204030204" pitchFamily="34" charset="0"/>
          <a:ea typeface="+mn-ea"/>
          <a:cs typeface="+mn-cs"/>
        </a:defRPr>
      </a:lvl1pPr>
      <a:lvl2pPr marL="742950" indent="-285750" algn="l" rtl="0" eaLnBrk="0" fontAlgn="base" hangingPunct="0">
        <a:spcBef>
          <a:spcPct val="20000"/>
        </a:spcBef>
        <a:spcAft>
          <a:spcPct val="0"/>
        </a:spcAft>
        <a:buClr>
          <a:schemeClr val="bg1">
            <a:lumMod val="75000"/>
            <a:lumOff val="25000"/>
          </a:schemeClr>
        </a:buClr>
        <a:buSzPct val="55000"/>
        <a:buFont typeface="Wingdings" pitchFamily="2" charset="2"/>
        <a:buChar char="l"/>
        <a:defRPr sz="2800">
          <a:solidFill>
            <a:schemeClr val="tx1">
              <a:lumMod val="10000"/>
            </a:schemeClr>
          </a:solidFill>
          <a:effectLst/>
          <a:latin typeface="Calibri" panose="020F0502020204030204" pitchFamily="34" charset="0"/>
        </a:defRPr>
      </a:lvl2pPr>
      <a:lvl3pPr marL="1143000" indent="-228600" algn="l" rtl="0" eaLnBrk="0" fontAlgn="base" hangingPunct="0">
        <a:spcBef>
          <a:spcPct val="20000"/>
        </a:spcBef>
        <a:spcAft>
          <a:spcPct val="0"/>
        </a:spcAft>
        <a:buClr>
          <a:schemeClr val="bg1">
            <a:lumMod val="75000"/>
            <a:lumOff val="25000"/>
          </a:schemeClr>
        </a:buClr>
        <a:buSzPct val="60000"/>
        <a:buFont typeface="Wingdings" pitchFamily="2" charset="2"/>
        <a:buChar char="l"/>
        <a:defRPr sz="2400">
          <a:solidFill>
            <a:schemeClr val="tx1">
              <a:lumMod val="10000"/>
            </a:schemeClr>
          </a:solidFill>
          <a:effectLst/>
          <a:latin typeface="Calibri" panose="020F0502020204030204" pitchFamily="34" charset="0"/>
        </a:defRPr>
      </a:lvl3pPr>
      <a:lvl4pPr marL="1600200" indent="-228600" algn="l" rtl="0" eaLnBrk="0" fontAlgn="base" hangingPunct="0">
        <a:spcBef>
          <a:spcPct val="20000"/>
        </a:spcBef>
        <a:spcAft>
          <a:spcPct val="0"/>
        </a:spcAft>
        <a:buClr>
          <a:schemeClr val="bg1">
            <a:lumMod val="75000"/>
            <a:lumOff val="25000"/>
          </a:schemeClr>
        </a:buClr>
        <a:buSzPct val="60000"/>
        <a:buFont typeface="Wingdings" pitchFamily="2" charset="2"/>
        <a:buChar char="£"/>
        <a:defRPr sz="2000">
          <a:solidFill>
            <a:schemeClr val="tx1">
              <a:lumMod val="10000"/>
            </a:schemeClr>
          </a:solidFill>
          <a:effectLst/>
          <a:latin typeface="Calibri" panose="020F0502020204030204" pitchFamily="34" charset="0"/>
        </a:defRPr>
      </a:lvl4pPr>
      <a:lvl5pPr marL="2057400" indent="-228600" algn="l" rtl="0" eaLnBrk="0" fontAlgn="base" hangingPunct="0">
        <a:spcBef>
          <a:spcPct val="20000"/>
        </a:spcBef>
        <a:spcAft>
          <a:spcPct val="0"/>
        </a:spcAft>
        <a:buClr>
          <a:schemeClr val="bg1">
            <a:lumMod val="75000"/>
            <a:lumOff val="25000"/>
          </a:schemeClr>
        </a:buClr>
        <a:buSzPct val="55000"/>
        <a:buFont typeface="Wingdings" pitchFamily="2" charset="2"/>
        <a:buChar char="l"/>
        <a:defRPr sz="2000">
          <a:solidFill>
            <a:schemeClr val="tx1">
              <a:lumMod val="10000"/>
            </a:schemeClr>
          </a:solidFill>
          <a:effectLst/>
          <a:latin typeface="Calibri" panose="020F0502020204030204" pitchFamily="34" charset="0"/>
        </a:defRPr>
      </a:lvl5pPr>
      <a:lvl6pPr marL="2514600" indent="-228600" algn="l" rtl="0" fontAlgn="base">
        <a:spcBef>
          <a:spcPct val="20000"/>
        </a:spcBef>
        <a:spcAft>
          <a:spcPct val="0"/>
        </a:spcAft>
        <a:buClr>
          <a:schemeClr val="accent2"/>
        </a:buClr>
        <a:buSzPct val="55000"/>
        <a:buFont typeface="Wingdings" pitchFamily="2" charset="2"/>
        <a:buChar char="l"/>
        <a:defRPr sz="2000">
          <a:solidFill>
            <a:srgbClr val="FFFFFF"/>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accent2"/>
        </a:buClr>
        <a:buSzPct val="55000"/>
        <a:buFont typeface="Wingdings" pitchFamily="2" charset="2"/>
        <a:buChar char="l"/>
        <a:defRPr sz="2000">
          <a:solidFill>
            <a:srgbClr val="FFFFFF"/>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accent2"/>
        </a:buClr>
        <a:buSzPct val="55000"/>
        <a:buFont typeface="Wingdings" pitchFamily="2" charset="2"/>
        <a:buChar char="l"/>
        <a:defRPr sz="2000">
          <a:solidFill>
            <a:srgbClr val="FFFFFF"/>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accent2"/>
        </a:buClr>
        <a:buSzPct val="55000"/>
        <a:buFont typeface="Wingdings" pitchFamily="2" charset="2"/>
        <a:buChar char="l"/>
        <a:defRPr sz="2000">
          <a:solidFill>
            <a:srgbClr val="FFFFFF"/>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image" Target="../media/image2.jpg"/><Relationship Id="rId5" Type="http://schemas.openxmlformats.org/officeDocument/2006/relationships/image" Target="../media/image21.pn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7.xml"/><Relationship Id="rId1" Type="http://schemas.openxmlformats.org/officeDocument/2006/relationships/slideLayout" Target="../slideLayouts/slideLayout12.xml"/><Relationship Id="rId6" Type="http://schemas.openxmlformats.org/officeDocument/2006/relationships/image" Target="../media/image2.jpg"/><Relationship Id="rId5" Type="http://schemas.openxmlformats.org/officeDocument/2006/relationships/image" Target="../media/image5.png"/><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6.emf"/><Relationship Id="rId4" Type="http://schemas.openxmlformats.org/officeDocument/2006/relationships/image" Target="../media/image5.emf"/></Relationships>
</file>

<file path=ppt/slides/_rels/slide1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12.emf"/></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31.xml"/><Relationship Id="rId1" Type="http://schemas.openxmlformats.org/officeDocument/2006/relationships/slideLayout" Target="../slideLayouts/slideLayout6.xml"/><Relationship Id="rId4" Type="http://schemas.openxmlformats.org/officeDocument/2006/relationships/image" Target="../media/image15.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34.xml"/><Relationship Id="rId1" Type="http://schemas.openxmlformats.org/officeDocument/2006/relationships/slideLayout" Target="../slideLayouts/slideLayout6.xml"/><Relationship Id="rId5" Type="http://schemas.openxmlformats.org/officeDocument/2006/relationships/image" Target="../media/image15.png"/><Relationship Id="rId4" Type="http://schemas.openxmlformats.org/officeDocument/2006/relationships/image" Target="../media/image18.emf"/></Relationships>
</file>

<file path=ppt/slides/_rels/slide35.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38.xml"/><Relationship Id="rId1" Type="http://schemas.openxmlformats.org/officeDocument/2006/relationships/slideLayout" Target="../slideLayouts/slideLayout2.xml"/><Relationship Id="rId5" Type="http://schemas.openxmlformats.org/officeDocument/2006/relationships/image" Target="../media/image22.emf"/><Relationship Id="rId4" Type="http://schemas.openxmlformats.org/officeDocument/2006/relationships/image" Target="../media/image21.emf"/></Relationships>
</file>

<file path=ppt/slides/_rels/slide39.xml.rels><?xml version="1.0" encoding="UTF-8" standalone="yes"?>
<Relationships xmlns="http://schemas.openxmlformats.org/package/2006/relationships"><Relationship Id="rId3" Type="http://schemas.openxmlformats.org/officeDocument/2006/relationships/image" Target="../media/image23.emf"/><Relationship Id="rId7" Type="http://schemas.openxmlformats.org/officeDocument/2006/relationships/image" Target="../media/image24.wmf"/><Relationship Id="rId2" Type="http://schemas.openxmlformats.org/officeDocument/2006/relationships/notesSlide" Target="../notesSlides/notesSlide39.xml"/><Relationship Id="rId1" Type="http://schemas.openxmlformats.org/officeDocument/2006/relationships/slideLayout" Target="../slideLayouts/slideLayout12.xml"/><Relationship Id="rId6" Type="http://schemas.openxmlformats.org/officeDocument/2006/relationships/oleObject" Target="../embeddings/oleObject1.bin"/><Relationship Id="rId5" Type="http://schemas.openxmlformats.org/officeDocument/2006/relationships/image" Target="../media/image47.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5.emf"/><Relationship Id="rId7" Type="http://schemas.openxmlformats.org/officeDocument/2006/relationships/image" Target="../media/image26.wmf"/><Relationship Id="rId2" Type="http://schemas.openxmlformats.org/officeDocument/2006/relationships/notesSlide" Target="../notesSlides/notesSlide40.xml"/><Relationship Id="rId1" Type="http://schemas.openxmlformats.org/officeDocument/2006/relationships/slideLayout" Target="../slideLayouts/slideLayout12.xml"/><Relationship Id="rId6" Type="http://schemas.openxmlformats.org/officeDocument/2006/relationships/oleObject" Target="../embeddings/oleObject2.bin"/><Relationship Id="rId5" Type="http://schemas.openxmlformats.org/officeDocument/2006/relationships/image" Target="../media/image50.png"/></Relationships>
</file>

<file path=ppt/slides/_rels/slide4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1.xml"/><Relationship Id="rId1" Type="http://schemas.openxmlformats.org/officeDocument/2006/relationships/slideLayout" Target="../slideLayouts/slideLayout12.xml"/><Relationship Id="rId5" Type="http://schemas.openxmlformats.org/officeDocument/2006/relationships/image" Target="../media/image28.emf"/><Relationship Id="rId4" Type="http://schemas.openxmlformats.org/officeDocument/2006/relationships/image" Target="../media/image27.emf"/></Relationships>
</file>

<file path=ppt/slides/_rels/slide4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notesSlide" Target="../notesSlides/notesSlide45.xml"/><Relationship Id="rId1" Type="http://schemas.openxmlformats.org/officeDocument/2006/relationships/slideLayout" Target="../slideLayouts/slideLayout2.xml"/><Relationship Id="rId6" Type="http://schemas.openxmlformats.org/officeDocument/2006/relationships/image" Target="../media/image570.png"/><Relationship Id="rId4" Type="http://schemas.openxmlformats.org/officeDocument/2006/relationships/image" Target="../media/image29.wmf"/></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8.xml"/><Relationship Id="rId1" Type="http://schemas.openxmlformats.org/officeDocument/2006/relationships/slideLayout" Target="../slideLayouts/slideLayout2.xml"/><Relationship Id="rId5" Type="http://schemas.openxmlformats.org/officeDocument/2006/relationships/image" Target="../media/image68.png"/><Relationship Id="rId4" Type="http://schemas.openxmlformats.org/officeDocument/2006/relationships/image" Target="../media/image60.png"/></Relationships>
</file>

<file path=ppt/slides/_rels/slide4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51.xml"/><Relationship Id="rId1" Type="http://schemas.openxmlformats.org/officeDocument/2006/relationships/slideLayout" Target="../slideLayouts/slideLayout2.xml"/><Relationship Id="rId4" Type="http://schemas.openxmlformats.org/officeDocument/2006/relationships/image" Target="../media/image76.pn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1040"/>
          <p:cNvSpPr>
            <a:spLocks noGrp="1" noChangeArrowheads="1"/>
          </p:cNvSpPr>
          <p:nvPr>
            <p:ph type="sldNum" sz="quarter" idx="12"/>
          </p:nvPr>
        </p:nvSpPr>
        <p:spPr>
          <a:noFill/>
        </p:spPr>
        <p:txBody>
          <a:bodyPr/>
          <a:lstStyle/>
          <a:p>
            <a:fld id="{5EBCB72C-FC9A-404C-8F27-C10BB7E0BDF5}" type="slidenum">
              <a:rPr lang="en-US" smtClean="0"/>
              <a:pPr/>
              <a:t>1</a:t>
            </a:fld>
            <a:endParaRPr lang="en-US"/>
          </a:p>
        </p:txBody>
      </p:sp>
      <p:sp>
        <p:nvSpPr>
          <p:cNvPr id="4098" name="Rectangle 2"/>
          <p:cNvSpPr>
            <a:spLocks noGrp="1" noChangeArrowheads="1"/>
          </p:cNvSpPr>
          <p:nvPr>
            <p:ph type="ctrTitle"/>
          </p:nvPr>
        </p:nvSpPr>
        <p:spPr>
          <a:xfrm>
            <a:off x="2471738" y="2286000"/>
            <a:ext cx="7967662" cy="1143000"/>
          </a:xfrm>
        </p:spPr>
        <p:txBody>
          <a:bodyPr vert="horz" wrap="square" lIns="92075" tIns="46038" rIns="92075" bIns="46038" numCol="1" anchor="ctr" anchorCtr="0" compatLnSpc="1">
            <a:prstTxWarp prst="textNoShape">
              <a:avLst/>
            </a:prstTxWarp>
          </a:bodyPr>
          <a:lstStyle/>
          <a:p>
            <a:pPr algn="ctr" eaLnBrk="1" hangingPunct="1">
              <a:defRPr/>
            </a:pPr>
            <a:r>
              <a:rPr lang="en-US" dirty="0"/>
              <a:t>Basic Probability and Statistics </a:t>
            </a:r>
          </a:p>
        </p:txBody>
      </p:sp>
      <p:sp>
        <p:nvSpPr>
          <p:cNvPr id="4099" name="Rectangle 3"/>
          <p:cNvSpPr>
            <a:spLocks noGrp="1" noChangeArrowheads="1"/>
          </p:cNvSpPr>
          <p:nvPr>
            <p:ph type="subTitle" idx="1"/>
          </p:nvPr>
        </p:nvSpPr>
        <p:spPr/>
        <p:txBody>
          <a:bodyPr vert="horz" wrap="square" lIns="92075" tIns="46038" rIns="92075" bIns="46038" numCol="1" anchor="t" anchorCtr="0" compatLnSpc="1">
            <a:prstTxWarp prst="textNoShape">
              <a:avLst/>
            </a:prstTxWarp>
          </a:bodyPr>
          <a:lstStyle/>
          <a:p>
            <a:pPr eaLnBrk="1" hangingPunct="1">
              <a:defRPr/>
            </a:pPr>
            <a:r>
              <a:rPr lang="en-US" sz="3000" dirty="0"/>
              <a:t>Hydrologic Engineering Center</a:t>
            </a:r>
          </a:p>
          <a:p>
            <a:pPr eaLnBrk="1" hangingPunct="1">
              <a:defRPr/>
            </a:pPr>
            <a:r>
              <a:rPr lang="en-US" sz="3000" dirty="0"/>
              <a:t>Brennan Beam, PE</a:t>
            </a:r>
          </a:p>
          <a:p>
            <a:pPr eaLnBrk="1" hangingPunct="1">
              <a:defRPr/>
            </a:pPr>
            <a:r>
              <a:rPr lang="en-US" sz="3000" dirty="0"/>
              <a:t>November 2025</a:t>
            </a:r>
          </a:p>
          <a:p>
            <a:pPr eaLnBrk="1" hangingPunct="1">
              <a:defRPr/>
            </a:pPr>
            <a:endParaRPr lang="en-US" sz="3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defRPr/>
            </a:pPr>
            <a:r>
              <a:rPr lang="en-US" dirty="0"/>
              <a:t>Natural Variability</a:t>
            </a:r>
          </a:p>
        </p:txBody>
      </p:sp>
      <p:sp>
        <p:nvSpPr>
          <p:cNvPr id="8195" name="Rectangle 3"/>
          <p:cNvSpPr>
            <a:spLocks noGrp="1" noChangeArrowheads="1"/>
          </p:cNvSpPr>
          <p:nvPr>
            <p:ph type="body" idx="1"/>
          </p:nvPr>
        </p:nvSpPr>
        <p:spPr>
          <a:xfrm>
            <a:off x="1065402" y="1846263"/>
            <a:ext cx="9520536" cy="4392612"/>
          </a:xfrm>
        </p:spPr>
        <p:txBody>
          <a:bodyPr/>
          <a:lstStyle/>
          <a:p>
            <a:pPr marL="0" indent="0" eaLnBrk="1" hangingPunct="1">
              <a:buNone/>
              <a:defRPr/>
            </a:pPr>
            <a:r>
              <a:rPr lang="en-US" dirty="0"/>
              <a:t>Some variables are </a:t>
            </a:r>
            <a:r>
              <a:rPr lang="en-US" u="sng" dirty="0"/>
              <a:t>naturally random</a:t>
            </a:r>
            <a:r>
              <a:rPr lang="en-US" dirty="0"/>
              <a:t> in that they change or vary unpredictably through time or space. </a:t>
            </a:r>
            <a:endParaRPr lang="en-US" b="1" i="1" dirty="0">
              <a:solidFill>
                <a:srgbClr val="FFFF00"/>
              </a:solidFill>
              <a:latin typeface="Ink Free" panose="03080402000500000000" pitchFamily="66" charset="0"/>
            </a:endParaRPr>
          </a:p>
          <a:p>
            <a:pPr eaLnBrk="1" hangingPunct="1">
              <a:lnSpc>
                <a:spcPts val="2700"/>
              </a:lnSpc>
              <a:spcBef>
                <a:spcPct val="0"/>
              </a:spcBef>
              <a:buNone/>
              <a:defRPr/>
            </a:pPr>
            <a:endParaRPr lang="en-US" i="1" dirty="0"/>
          </a:p>
          <a:p>
            <a:pPr eaLnBrk="1" hangingPunct="1">
              <a:buFont typeface="Wingdings" pitchFamily="2" charset="2"/>
              <a:buNone/>
              <a:defRPr/>
            </a:pPr>
            <a:r>
              <a:rPr lang="en-US" dirty="0"/>
              <a:t>	</a:t>
            </a:r>
            <a:r>
              <a:rPr lang="en-US" b="1" dirty="0"/>
              <a:t>Examples</a:t>
            </a:r>
          </a:p>
          <a:p>
            <a:pPr lvl="1" eaLnBrk="1" hangingPunct="1">
              <a:defRPr/>
            </a:pPr>
            <a:r>
              <a:rPr lang="en-US" dirty="0"/>
              <a:t>market prices</a:t>
            </a:r>
          </a:p>
          <a:p>
            <a:pPr lvl="1" eaLnBrk="1" hangingPunct="1">
              <a:defRPr/>
            </a:pPr>
            <a:r>
              <a:rPr lang="en-US" dirty="0"/>
              <a:t>annual peak streamflow</a:t>
            </a:r>
          </a:p>
          <a:p>
            <a:pPr lvl="1" eaLnBrk="1" hangingPunct="1">
              <a:defRPr/>
            </a:pPr>
            <a:r>
              <a:rPr lang="en-US" dirty="0"/>
              <a:t>channel roughness, which can be affected by a flood event</a:t>
            </a:r>
          </a:p>
          <a:p>
            <a:pPr lvl="1" eaLnBrk="1" hangingPunct="1">
              <a:defRPr/>
            </a:pPr>
            <a:r>
              <a:rPr lang="en-US" dirty="0"/>
              <a:t>soil properties  </a:t>
            </a:r>
            <a:r>
              <a:rPr lang="en-US" sz="2600" b="1" dirty="0">
                <a:solidFill>
                  <a:srgbClr val="C00000"/>
                </a:solidFill>
                <a:latin typeface="Ink Free" panose="03080402000500000000" pitchFamily="66" charset="0"/>
                <a:cs typeface="Rod" panose="020B0604020202020204" pitchFamily="49" charset="-79"/>
              </a:rPr>
              <a:t>(vary in space, rather than time)</a:t>
            </a:r>
          </a:p>
        </p:txBody>
      </p:sp>
      <p:sp>
        <p:nvSpPr>
          <p:cNvPr id="34820" name="Slide Number Placeholder 3"/>
          <p:cNvSpPr>
            <a:spLocks noGrp="1"/>
          </p:cNvSpPr>
          <p:nvPr>
            <p:ph type="sldNum" sz="quarter" idx="12"/>
          </p:nvPr>
        </p:nvSpPr>
        <p:spPr>
          <a:noFill/>
        </p:spPr>
        <p:txBody>
          <a:bodyPr/>
          <a:lstStyle/>
          <a:p>
            <a:fld id="{67B3A002-9056-40A3-BFF7-D7D061E12973}" type="slidenum">
              <a:rPr lang="en-US" smtClean="0"/>
              <a:pPr/>
              <a:t>10</a:t>
            </a:fld>
            <a:endParaRPr lang="en-US"/>
          </a:p>
        </p:txBody>
      </p:sp>
      <p:sp>
        <p:nvSpPr>
          <p:cNvPr id="5" name="TextBox 4"/>
          <p:cNvSpPr txBox="1"/>
          <p:nvPr/>
        </p:nvSpPr>
        <p:spPr>
          <a:xfrm>
            <a:off x="7463693" y="203201"/>
            <a:ext cx="2899509" cy="1200329"/>
          </a:xfrm>
          <a:prstGeom prst="rect">
            <a:avLst/>
          </a:prstGeom>
          <a:noFill/>
        </p:spPr>
        <p:txBody>
          <a:bodyPr wrap="square" rtlCol="0">
            <a:spAutoFit/>
          </a:bodyPr>
          <a:lstStyle/>
          <a:p>
            <a:pPr algn="ctr"/>
            <a:r>
              <a:rPr lang="en-US" sz="3600" b="1" dirty="0">
                <a:solidFill>
                  <a:srgbClr val="008000"/>
                </a:solidFill>
                <a:latin typeface="Ink Free" panose="03080402000500000000" pitchFamily="66" charset="0"/>
              </a:rPr>
              <a:t>Aleatory Uncertainty</a:t>
            </a:r>
            <a:endParaRPr lang="en-US" sz="3600" dirty="0">
              <a:solidFill>
                <a:srgbClr val="008000"/>
              </a:solidFill>
              <a:latin typeface="Calibri" panose="020F050202020403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defRPr/>
            </a:pPr>
            <a:r>
              <a:rPr lang="en-US" dirty="0"/>
              <a:t>Knowledge Uncertainty</a:t>
            </a:r>
          </a:p>
        </p:txBody>
      </p:sp>
      <p:sp>
        <p:nvSpPr>
          <p:cNvPr id="8195" name="Rectangle 3"/>
          <p:cNvSpPr>
            <a:spLocks noGrp="1" noChangeArrowheads="1"/>
          </p:cNvSpPr>
          <p:nvPr>
            <p:ph type="body" idx="1"/>
          </p:nvPr>
        </p:nvSpPr>
        <p:spPr>
          <a:xfrm>
            <a:off x="1048624" y="1668545"/>
            <a:ext cx="9079626" cy="4570331"/>
          </a:xfrm>
        </p:spPr>
        <p:txBody>
          <a:bodyPr/>
          <a:lstStyle/>
          <a:p>
            <a:pPr marL="0" indent="0" eaLnBrk="1" hangingPunct="1">
              <a:buNone/>
              <a:defRPr/>
            </a:pPr>
            <a:r>
              <a:rPr lang="en-US" dirty="0"/>
              <a:t>The degree to which we are </a:t>
            </a:r>
            <a:r>
              <a:rPr lang="en-US" b="1" u="sng" dirty="0"/>
              <a:t>unsure</a:t>
            </a:r>
            <a:r>
              <a:rPr lang="en-US" dirty="0"/>
              <a:t> about any parameters and relationships used in computation: </a:t>
            </a:r>
            <a:r>
              <a:rPr lang="en-US" dirty="0">
                <a:solidFill>
                  <a:srgbClr val="C00000"/>
                </a:solidFill>
              </a:rPr>
              <a:t>economic, hydraulic or statistical</a:t>
            </a:r>
          </a:p>
          <a:p>
            <a:pPr eaLnBrk="1" hangingPunct="1">
              <a:spcBef>
                <a:spcPts val="1200"/>
              </a:spcBef>
              <a:buNone/>
              <a:defRPr/>
            </a:pPr>
            <a:r>
              <a:rPr lang="en-US" i="1" dirty="0"/>
              <a:t>Might be </a:t>
            </a:r>
            <a:r>
              <a:rPr lang="en-US" i="1" u="sng" dirty="0"/>
              <a:t>reducible</a:t>
            </a:r>
            <a:r>
              <a:rPr lang="en-US" i="1" dirty="0"/>
              <a:t> with more information…</a:t>
            </a:r>
          </a:p>
          <a:p>
            <a:pPr eaLnBrk="1" hangingPunct="1">
              <a:spcBef>
                <a:spcPts val="1800"/>
              </a:spcBef>
              <a:buNone/>
              <a:defRPr/>
            </a:pPr>
            <a:r>
              <a:rPr lang="en-US" dirty="0"/>
              <a:t>	</a:t>
            </a:r>
            <a:r>
              <a:rPr lang="en-US" b="1" dirty="0"/>
              <a:t>Examples</a:t>
            </a:r>
          </a:p>
          <a:p>
            <a:pPr lvl="1" eaLnBrk="1" hangingPunct="1">
              <a:defRPr/>
            </a:pPr>
            <a:r>
              <a:rPr lang="en-US" dirty="0"/>
              <a:t>estimates of probability</a:t>
            </a:r>
          </a:p>
          <a:p>
            <a:pPr lvl="1" eaLnBrk="1" hangingPunct="1">
              <a:spcBef>
                <a:spcPts val="400"/>
              </a:spcBef>
              <a:defRPr/>
            </a:pPr>
            <a:r>
              <a:rPr lang="en-US" dirty="0"/>
              <a:t>value of structures/contents in flood plain</a:t>
            </a:r>
          </a:p>
          <a:p>
            <a:pPr lvl="1" eaLnBrk="1" hangingPunct="1">
              <a:spcBef>
                <a:spcPts val="400"/>
              </a:spcBef>
              <a:defRPr/>
            </a:pPr>
            <a:r>
              <a:rPr lang="en-US" dirty="0"/>
              <a:t>a model that is too simple</a:t>
            </a:r>
          </a:p>
        </p:txBody>
      </p:sp>
      <p:sp>
        <p:nvSpPr>
          <p:cNvPr id="35844" name="Slide Number Placeholder 3"/>
          <p:cNvSpPr>
            <a:spLocks noGrp="1"/>
          </p:cNvSpPr>
          <p:nvPr>
            <p:ph type="sldNum" sz="quarter" idx="12"/>
          </p:nvPr>
        </p:nvSpPr>
        <p:spPr>
          <a:noFill/>
        </p:spPr>
        <p:txBody>
          <a:bodyPr/>
          <a:lstStyle/>
          <a:p>
            <a:fld id="{73EB6FCE-31AF-4D07-81B5-06BC205E3016}" type="slidenum">
              <a:rPr lang="en-US" smtClean="0"/>
              <a:pPr/>
              <a:t>11</a:t>
            </a:fld>
            <a:endParaRPr lang="en-US" dirty="0"/>
          </a:p>
        </p:txBody>
      </p:sp>
      <p:sp>
        <p:nvSpPr>
          <p:cNvPr id="5" name="TextBox 4"/>
          <p:cNvSpPr txBox="1"/>
          <p:nvPr/>
        </p:nvSpPr>
        <p:spPr>
          <a:xfrm>
            <a:off x="7583042" y="219077"/>
            <a:ext cx="2735248" cy="1200329"/>
          </a:xfrm>
          <a:prstGeom prst="rect">
            <a:avLst/>
          </a:prstGeom>
          <a:noFill/>
        </p:spPr>
        <p:txBody>
          <a:bodyPr wrap="square" rtlCol="0">
            <a:spAutoFit/>
          </a:bodyPr>
          <a:lstStyle/>
          <a:p>
            <a:pPr algn="ctr"/>
            <a:r>
              <a:rPr lang="en-US" sz="3600" b="1" dirty="0">
                <a:solidFill>
                  <a:srgbClr val="008000"/>
                </a:solidFill>
                <a:latin typeface="Ink Free" panose="03080402000500000000" pitchFamily="66" charset="0"/>
              </a:rPr>
              <a:t>Epistemic Uncertainty</a:t>
            </a:r>
            <a:endParaRPr lang="en-US" sz="3600" dirty="0">
              <a:solidFill>
                <a:srgbClr val="008000"/>
              </a:solidFill>
              <a:latin typeface="Calibri" panose="020F0502020204030204" pitchFamily="34" charset="0"/>
            </a:endParaRPr>
          </a:p>
        </p:txBody>
      </p:sp>
      <p:sp>
        <p:nvSpPr>
          <p:cNvPr id="2" name="TextBox 1">
            <a:extLst>
              <a:ext uri="{FF2B5EF4-FFF2-40B4-BE49-F238E27FC236}">
                <a16:creationId xmlns:a16="http://schemas.microsoft.com/office/drawing/2014/main" id="{F6EB6717-4B33-2CC4-FB4B-EC51CDF2BE69}"/>
              </a:ext>
            </a:extLst>
          </p:cNvPr>
          <p:cNvSpPr txBox="1"/>
          <p:nvPr/>
        </p:nvSpPr>
        <p:spPr>
          <a:xfrm>
            <a:off x="8858250" y="3619795"/>
            <a:ext cx="3079284" cy="1692771"/>
          </a:xfrm>
          <a:prstGeom prst="rect">
            <a:avLst/>
          </a:prstGeom>
          <a:noFill/>
        </p:spPr>
        <p:txBody>
          <a:bodyPr wrap="square" rtlCol="0">
            <a:spAutoFit/>
          </a:bodyPr>
          <a:lstStyle/>
          <a:p>
            <a:pPr algn="ctr"/>
            <a:r>
              <a:rPr lang="en-US" sz="2600" b="1" dirty="0">
                <a:solidFill>
                  <a:schemeClr val="bg1">
                    <a:lumMod val="75000"/>
                    <a:lumOff val="25000"/>
                  </a:schemeClr>
                </a:solidFill>
                <a:latin typeface="Ink Free" panose="03080402000500000000" pitchFamily="66" charset="0"/>
              </a:rPr>
              <a:t>decision metrics often encompass NV, but KU still adds “spread”</a:t>
            </a:r>
            <a:endParaRPr lang="en-US" sz="2600" dirty="0">
              <a:solidFill>
                <a:schemeClr val="bg1">
                  <a:lumMod val="75000"/>
                  <a:lumOff val="25000"/>
                </a:schemeClr>
              </a:solidFill>
              <a:latin typeface="Calibri" panose="020F050202020403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Number Placeholder 5"/>
          <p:cNvSpPr>
            <a:spLocks noGrp="1"/>
          </p:cNvSpPr>
          <p:nvPr>
            <p:ph type="sldNum" sz="quarter" idx="12"/>
          </p:nvPr>
        </p:nvSpPr>
        <p:spPr>
          <a:noFill/>
        </p:spPr>
        <p:txBody>
          <a:bodyPr/>
          <a:lstStyle/>
          <a:p>
            <a:fld id="{BE298A61-D6FE-4DD2-B6CE-6D1502589552}" type="slidenum">
              <a:rPr lang="en-US" smtClean="0"/>
              <a:pPr/>
              <a:t>12</a:t>
            </a:fld>
            <a:endParaRPr lang="en-US"/>
          </a:p>
        </p:txBody>
      </p:sp>
      <p:sp>
        <p:nvSpPr>
          <p:cNvPr id="9219" name="Rectangle 3"/>
          <p:cNvSpPr>
            <a:spLocks noGrp="1" noChangeArrowheads="1"/>
          </p:cNvSpPr>
          <p:nvPr>
            <p:ph type="body" idx="1"/>
          </p:nvPr>
        </p:nvSpPr>
        <p:spPr>
          <a:xfrm>
            <a:off x="1065402" y="1447801"/>
            <a:ext cx="9125860" cy="4448175"/>
          </a:xfrm>
        </p:spPr>
        <p:txBody>
          <a:bodyPr vert="horz" wrap="square" lIns="92075" tIns="46038" rIns="92075" bIns="46038" numCol="1" anchor="t" anchorCtr="0" compatLnSpc="1">
            <a:prstTxWarp prst="textNoShape">
              <a:avLst/>
            </a:prstTxWarp>
          </a:bodyPr>
          <a:lstStyle/>
          <a:p>
            <a:pPr eaLnBrk="1" hangingPunct="1">
              <a:defRPr/>
            </a:pPr>
            <a:r>
              <a:rPr lang="en-US" sz="3000" dirty="0"/>
              <a:t>Population - the “universe” </a:t>
            </a:r>
          </a:p>
          <a:p>
            <a:pPr marL="461963" indent="-461963" defTabSz="460375" eaLnBrk="1" hangingPunct="1">
              <a:buNone/>
              <a:defRPr/>
            </a:pPr>
            <a:r>
              <a:rPr lang="en-US" sz="2800" i="1" dirty="0">
                <a:solidFill>
                  <a:srgbClr val="FFFF00"/>
                </a:solidFill>
              </a:rPr>
              <a:t>	</a:t>
            </a:r>
            <a:r>
              <a:rPr lang="en-US" sz="2600" i="1" dirty="0">
                <a:solidFill>
                  <a:srgbClr val="00B050"/>
                </a:solidFill>
              </a:rPr>
              <a:t>- </a:t>
            </a:r>
            <a:r>
              <a:rPr lang="en-US" sz="2600" dirty="0">
                <a:solidFill>
                  <a:srgbClr val="008000"/>
                </a:solidFill>
              </a:rPr>
              <a:t>all possible outcomes of RV, and their likelihoods</a:t>
            </a:r>
          </a:p>
          <a:p>
            <a:pPr marL="461963" indent="-461963" defTabSz="460375" eaLnBrk="1" hangingPunct="1">
              <a:buNone/>
              <a:defRPr/>
            </a:pPr>
            <a:r>
              <a:rPr lang="en-US" sz="2400" i="1" dirty="0">
                <a:solidFill>
                  <a:srgbClr val="FFFF00"/>
                </a:solidFill>
              </a:rPr>
              <a:t>	</a:t>
            </a:r>
            <a:r>
              <a:rPr lang="en-US" sz="2600" dirty="0"/>
              <a:t>- sometimes, a probability distribution</a:t>
            </a:r>
          </a:p>
          <a:p>
            <a:pPr eaLnBrk="1" hangingPunct="1">
              <a:spcBef>
                <a:spcPts val="1200"/>
              </a:spcBef>
              <a:defRPr/>
            </a:pPr>
            <a:r>
              <a:rPr lang="en-US" sz="3000" dirty="0"/>
              <a:t>Sample - a </a:t>
            </a:r>
            <a:r>
              <a:rPr lang="en-US" sz="3000" u="sng" dirty="0"/>
              <a:t>subset</a:t>
            </a:r>
            <a:r>
              <a:rPr lang="en-US" sz="3000" dirty="0"/>
              <a:t> of the population</a:t>
            </a:r>
          </a:p>
          <a:p>
            <a:pPr marL="461963" indent="-461963" eaLnBrk="1" hangingPunct="1">
              <a:buNone/>
              <a:defRPr/>
            </a:pPr>
            <a:r>
              <a:rPr lang="en-US" dirty="0"/>
              <a:t>	- </a:t>
            </a:r>
            <a:r>
              <a:rPr lang="en-US" sz="2600" dirty="0"/>
              <a:t>observations (measurements) of the variable</a:t>
            </a:r>
          </a:p>
          <a:p>
            <a:pPr marL="461963" indent="-461963" eaLnBrk="1" hangingPunct="1">
              <a:buNone/>
              <a:defRPr/>
            </a:pPr>
            <a:r>
              <a:rPr lang="en-US" sz="2600" i="1" dirty="0"/>
              <a:t>	- </a:t>
            </a:r>
            <a:r>
              <a:rPr lang="en-US" sz="2600" dirty="0"/>
              <a:t>results of an experiment</a:t>
            </a:r>
          </a:p>
          <a:p>
            <a:pPr marL="461963" indent="-461963" eaLnBrk="1" hangingPunct="1">
              <a:buNone/>
              <a:defRPr/>
            </a:pPr>
            <a:r>
              <a:rPr lang="en-US" sz="2600" dirty="0"/>
              <a:t>	- a </a:t>
            </a:r>
            <a:r>
              <a:rPr lang="en-US" sz="2600" b="1" i="1" u="sng" dirty="0">
                <a:solidFill>
                  <a:schemeClr val="bg2">
                    <a:lumMod val="60000"/>
                    <a:lumOff val="40000"/>
                  </a:schemeClr>
                </a:solidFill>
              </a:rPr>
              <a:t>representative</a:t>
            </a:r>
            <a:r>
              <a:rPr lang="en-US" sz="2600" u="sng" dirty="0"/>
              <a:t> sample </a:t>
            </a:r>
            <a:r>
              <a:rPr lang="en-US" sz="2600" dirty="0"/>
              <a:t>will maintain the probabilistic structure of the population (e.g., distr. &amp; parameters)</a:t>
            </a:r>
          </a:p>
        </p:txBody>
      </p:sp>
      <p:sp>
        <p:nvSpPr>
          <p:cNvPr id="9220" name="Rectangle 4"/>
          <p:cNvSpPr>
            <a:spLocks noGrp="1" noChangeArrowheads="1"/>
          </p:cNvSpPr>
          <p:nvPr>
            <p:ph type="title"/>
          </p:nvPr>
        </p:nvSpPr>
        <p:spPr/>
        <p:txBody>
          <a:bodyPr/>
          <a:lstStyle/>
          <a:p>
            <a:pPr eaLnBrk="1" hangingPunct="1">
              <a:defRPr/>
            </a:pPr>
            <a:r>
              <a:rPr lang="en-US" dirty="0"/>
              <a:t>Population and Sample</a:t>
            </a:r>
          </a:p>
        </p:txBody>
      </p:sp>
      <p:sp>
        <p:nvSpPr>
          <p:cNvPr id="29701" name="Text Box 5"/>
          <p:cNvSpPr txBox="1">
            <a:spLocks noChangeArrowheads="1"/>
          </p:cNvSpPr>
          <p:nvPr/>
        </p:nvSpPr>
        <p:spPr bwMode="auto">
          <a:xfrm>
            <a:off x="1674088" y="5701858"/>
            <a:ext cx="6990703" cy="892552"/>
          </a:xfrm>
          <a:prstGeom prst="rect">
            <a:avLst/>
          </a:prstGeom>
          <a:noFill/>
          <a:ln w="9525">
            <a:noFill/>
            <a:miter lim="800000"/>
            <a:headEnd/>
            <a:tailEnd/>
          </a:ln>
        </p:spPr>
        <p:txBody>
          <a:bodyPr wrap="square">
            <a:spAutoFit/>
          </a:bodyPr>
          <a:lstStyle/>
          <a:p>
            <a:pPr>
              <a:spcBef>
                <a:spcPct val="50000"/>
              </a:spcBef>
            </a:pPr>
            <a:r>
              <a:rPr lang="en-US" sz="2600" b="1" u="sng" dirty="0">
                <a:solidFill>
                  <a:srgbClr val="C00000"/>
                </a:solidFill>
                <a:latin typeface="Ink Free" panose="03080402000500000000" pitchFamily="66" charset="0"/>
              </a:rPr>
              <a:t>important question</a:t>
            </a:r>
            <a:r>
              <a:rPr lang="en-US" sz="2600" b="1" dirty="0">
                <a:solidFill>
                  <a:srgbClr val="C00000"/>
                </a:solidFill>
                <a:latin typeface="Ink Free" panose="03080402000500000000" pitchFamily="66" charset="0"/>
              </a:rPr>
              <a:t>:  is the random sample representative of the population?</a:t>
            </a:r>
          </a:p>
        </p:txBody>
      </p:sp>
      <p:sp>
        <p:nvSpPr>
          <p:cNvPr id="2" name="Oval 1">
            <a:extLst>
              <a:ext uri="{FF2B5EF4-FFF2-40B4-BE49-F238E27FC236}">
                <a16:creationId xmlns:a16="http://schemas.microsoft.com/office/drawing/2014/main" id="{598B43EB-35E7-32B2-45B9-5163E086E622}"/>
              </a:ext>
            </a:extLst>
          </p:cNvPr>
          <p:cNvSpPr/>
          <p:nvPr/>
        </p:nvSpPr>
        <p:spPr bwMode="auto">
          <a:xfrm>
            <a:off x="9225093" y="1447801"/>
            <a:ext cx="2334936" cy="4161691"/>
          </a:xfrm>
          <a:prstGeom prst="ellipse">
            <a:avLst/>
          </a:prstGeom>
          <a:solidFill>
            <a:schemeClr val="accent1">
              <a:lumMod val="40000"/>
              <a:lumOff val="60000"/>
            </a:schemeClr>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endParaRPr lang="en-US" dirty="0">
              <a:latin typeface="Calibri" panose="020F0502020204030204" pitchFamily="34" charset="0"/>
            </a:endParaRPr>
          </a:p>
        </p:txBody>
      </p:sp>
      <p:sp>
        <p:nvSpPr>
          <p:cNvPr id="3" name="TextBox 2">
            <a:extLst>
              <a:ext uri="{FF2B5EF4-FFF2-40B4-BE49-F238E27FC236}">
                <a16:creationId xmlns:a16="http://schemas.microsoft.com/office/drawing/2014/main" id="{4D475FF5-B1C0-4113-2FFC-D056F1EF47AD}"/>
              </a:ext>
            </a:extLst>
          </p:cNvPr>
          <p:cNvSpPr txBox="1"/>
          <p:nvPr/>
        </p:nvSpPr>
        <p:spPr>
          <a:xfrm>
            <a:off x="9621572" y="2535812"/>
            <a:ext cx="1523207" cy="461665"/>
          </a:xfrm>
          <a:prstGeom prst="rect">
            <a:avLst/>
          </a:prstGeom>
          <a:noFill/>
        </p:spPr>
        <p:txBody>
          <a:bodyPr wrap="square" rtlCol="0">
            <a:spAutoFit/>
          </a:bodyPr>
          <a:lstStyle/>
          <a:p>
            <a:r>
              <a:rPr lang="en-US" dirty="0">
                <a:solidFill>
                  <a:schemeClr val="tx1">
                    <a:lumMod val="10000"/>
                  </a:schemeClr>
                </a:solidFill>
                <a:latin typeface="Calibri" panose="020F0502020204030204" pitchFamily="34" charset="0"/>
                <a:cs typeface="Calibri" panose="020F0502020204030204" pitchFamily="34" charset="0"/>
              </a:rPr>
              <a:t>Population</a:t>
            </a:r>
          </a:p>
        </p:txBody>
      </p:sp>
      <p:sp>
        <p:nvSpPr>
          <p:cNvPr id="4" name="Oval 3">
            <a:extLst>
              <a:ext uri="{FF2B5EF4-FFF2-40B4-BE49-F238E27FC236}">
                <a16:creationId xmlns:a16="http://schemas.microsoft.com/office/drawing/2014/main" id="{C0F77D99-40B2-23D2-ECFD-F1523189EE6A}"/>
              </a:ext>
            </a:extLst>
          </p:cNvPr>
          <p:cNvSpPr/>
          <p:nvPr/>
        </p:nvSpPr>
        <p:spPr bwMode="auto">
          <a:xfrm>
            <a:off x="9557930" y="3481753"/>
            <a:ext cx="1673750" cy="1000957"/>
          </a:xfrm>
          <a:prstGeom prst="ellipse">
            <a:avLst/>
          </a:prstGeom>
          <a:solidFill>
            <a:schemeClr val="bg2">
              <a:lumMod val="40000"/>
              <a:lumOff val="60000"/>
            </a:schemeClr>
          </a:solidFill>
          <a:ln w="9525" cap="flat" cmpd="sng" algn="ctr">
            <a:no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endParaRPr lang="en-US" dirty="0">
              <a:latin typeface="Calibri" panose="020F0502020204030204" pitchFamily="34" charset="0"/>
            </a:endParaRPr>
          </a:p>
        </p:txBody>
      </p:sp>
      <p:sp>
        <p:nvSpPr>
          <p:cNvPr id="5" name="TextBox 4">
            <a:extLst>
              <a:ext uri="{FF2B5EF4-FFF2-40B4-BE49-F238E27FC236}">
                <a16:creationId xmlns:a16="http://schemas.microsoft.com/office/drawing/2014/main" id="{5CBFB92C-698A-9A62-138F-C39B8B0FB6FB}"/>
              </a:ext>
            </a:extLst>
          </p:cNvPr>
          <p:cNvSpPr txBox="1"/>
          <p:nvPr/>
        </p:nvSpPr>
        <p:spPr>
          <a:xfrm>
            <a:off x="9829605" y="3758026"/>
            <a:ext cx="1130323" cy="461665"/>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Sample</a:t>
            </a: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219">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219">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9219">
                                            <p:txEl>
                                              <p:pRg st="3" end="3"/>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219">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219">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9219">
                                            <p:txEl>
                                              <p:pRg st="6" end="6"/>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97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uiExpand="1" build="p"/>
      <p:bldP spid="29701" grpId="0"/>
      <p:bldP spid="2" grpId="0" animBg="1"/>
      <p:bldP spid="3" grpId="0"/>
      <p:bldP spid="4" grpId="0" animBg="1"/>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Parameters and Statistics</a:t>
            </a:r>
          </a:p>
        </p:txBody>
      </p:sp>
      <p:sp>
        <p:nvSpPr>
          <p:cNvPr id="3" name="Content Placeholder 2"/>
          <p:cNvSpPr>
            <a:spLocks noGrp="1"/>
          </p:cNvSpPr>
          <p:nvPr>
            <p:ph idx="1"/>
          </p:nvPr>
        </p:nvSpPr>
        <p:spPr>
          <a:xfrm>
            <a:off x="1073791" y="1676400"/>
            <a:ext cx="9289409" cy="4114800"/>
          </a:xfrm>
        </p:spPr>
        <p:txBody>
          <a:bodyPr/>
          <a:lstStyle/>
          <a:p>
            <a:pPr>
              <a:spcBef>
                <a:spcPts val="1200"/>
              </a:spcBef>
              <a:defRPr/>
            </a:pPr>
            <a:r>
              <a:rPr lang="en-US" dirty="0">
                <a:solidFill>
                  <a:srgbClr val="008000"/>
                </a:solidFill>
              </a:rPr>
              <a:t>Parameter</a:t>
            </a:r>
          </a:p>
          <a:p>
            <a:pPr lvl="1">
              <a:spcBef>
                <a:spcPts val="600"/>
              </a:spcBef>
              <a:defRPr/>
            </a:pPr>
            <a:r>
              <a:rPr lang="en-US" dirty="0"/>
              <a:t>A descriptive measure of a POPULATION </a:t>
            </a:r>
          </a:p>
          <a:p>
            <a:pPr>
              <a:spcBef>
                <a:spcPts val="1800"/>
              </a:spcBef>
              <a:defRPr/>
            </a:pPr>
            <a:r>
              <a:rPr lang="en-US" dirty="0">
                <a:solidFill>
                  <a:srgbClr val="008000"/>
                </a:solidFill>
              </a:rPr>
              <a:t>Statistic</a:t>
            </a:r>
          </a:p>
          <a:p>
            <a:pPr lvl="1">
              <a:spcBef>
                <a:spcPts val="600"/>
              </a:spcBef>
              <a:defRPr/>
            </a:pPr>
            <a:r>
              <a:rPr lang="en-US" dirty="0"/>
              <a:t>A descriptive measure of a SAMPLE</a:t>
            </a:r>
          </a:p>
          <a:p>
            <a:pPr>
              <a:spcBef>
                <a:spcPts val="1200"/>
              </a:spcBef>
              <a:buNone/>
              <a:defRPr/>
            </a:pPr>
            <a:endParaRPr lang="en-US" dirty="0"/>
          </a:p>
          <a:p>
            <a:pPr marL="0" indent="0">
              <a:spcBef>
                <a:spcPts val="1200"/>
              </a:spcBef>
              <a:buNone/>
              <a:defRPr/>
            </a:pPr>
            <a:r>
              <a:rPr lang="en-US" i="1" dirty="0"/>
              <a:t>A sample statistic is often used to estimate a population parameter</a:t>
            </a:r>
          </a:p>
        </p:txBody>
      </p:sp>
      <p:sp>
        <p:nvSpPr>
          <p:cNvPr id="30724" name="Slide Number Placeholder 3"/>
          <p:cNvSpPr>
            <a:spLocks noGrp="1"/>
          </p:cNvSpPr>
          <p:nvPr>
            <p:ph type="sldNum" sz="quarter" idx="12"/>
          </p:nvPr>
        </p:nvSpPr>
        <p:spPr>
          <a:noFill/>
        </p:spPr>
        <p:txBody>
          <a:bodyPr/>
          <a:lstStyle/>
          <a:p>
            <a:fld id="{4B4D2D08-875F-4612-983C-6539AFB1D70A}" type="slidenum">
              <a:rPr lang="en-US" smtClean="0"/>
              <a:pPr/>
              <a:t>13</a:t>
            </a:fld>
            <a:endParaRPr lang="en-US"/>
          </a:p>
        </p:txBody>
      </p:sp>
      <p:sp>
        <p:nvSpPr>
          <p:cNvPr id="4" name="TextBox 3">
            <a:extLst>
              <a:ext uri="{FF2B5EF4-FFF2-40B4-BE49-F238E27FC236}">
                <a16:creationId xmlns:a16="http://schemas.microsoft.com/office/drawing/2014/main" id="{809FA287-CCED-EBC8-203A-2EF492A88747}"/>
              </a:ext>
            </a:extLst>
          </p:cNvPr>
          <p:cNvSpPr txBox="1"/>
          <p:nvPr/>
        </p:nvSpPr>
        <p:spPr>
          <a:xfrm>
            <a:off x="8917577" y="2264598"/>
            <a:ext cx="3074126" cy="461665"/>
          </a:xfrm>
          <a:prstGeom prst="rect">
            <a:avLst/>
          </a:prstGeom>
          <a:noFill/>
        </p:spPr>
        <p:txBody>
          <a:bodyPr wrap="square" rtlCol="0">
            <a:spAutoFit/>
          </a:bodyPr>
          <a:lstStyle/>
          <a:p>
            <a:pPr algn="ctr"/>
            <a:r>
              <a:rPr lang="en-US" b="1" dirty="0">
                <a:solidFill>
                  <a:srgbClr val="C00000"/>
                </a:solidFill>
                <a:latin typeface="Ink Free" panose="03080402000500000000" pitchFamily="66" charset="0"/>
              </a:rPr>
              <a:t>truth (unknowable)</a:t>
            </a:r>
            <a:endParaRPr lang="en-US" dirty="0">
              <a:solidFill>
                <a:srgbClr val="C00000"/>
              </a:solidFill>
              <a:latin typeface="Calibri" panose="020F0502020204030204" pitchFamily="34" charset="0"/>
            </a:endParaRPr>
          </a:p>
        </p:txBody>
      </p:sp>
      <p:sp>
        <p:nvSpPr>
          <p:cNvPr id="5" name="TextBox 4">
            <a:extLst>
              <a:ext uri="{FF2B5EF4-FFF2-40B4-BE49-F238E27FC236}">
                <a16:creationId xmlns:a16="http://schemas.microsoft.com/office/drawing/2014/main" id="{33617988-E1C9-5A91-EC54-F28D96F80726}"/>
              </a:ext>
            </a:extLst>
          </p:cNvPr>
          <p:cNvSpPr txBox="1"/>
          <p:nvPr/>
        </p:nvSpPr>
        <p:spPr>
          <a:xfrm>
            <a:off x="8336413" y="3436381"/>
            <a:ext cx="2308044" cy="461665"/>
          </a:xfrm>
          <a:prstGeom prst="rect">
            <a:avLst/>
          </a:prstGeom>
          <a:noFill/>
        </p:spPr>
        <p:txBody>
          <a:bodyPr wrap="square" rtlCol="0">
            <a:spAutoFit/>
          </a:bodyPr>
          <a:lstStyle/>
          <a:p>
            <a:pPr algn="ctr"/>
            <a:r>
              <a:rPr lang="en-US" b="1" dirty="0">
                <a:solidFill>
                  <a:srgbClr val="C00000"/>
                </a:solidFill>
                <a:latin typeface="Ink Free" panose="03080402000500000000" pitchFamily="66" charset="0"/>
              </a:rPr>
              <a:t>estimate</a:t>
            </a:r>
            <a:endParaRPr lang="en-US" dirty="0">
              <a:solidFill>
                <a:srgbClr val="C00000"/>
              </a:solidFill>
              <a:latin typeface="Calibri" panose="020F0502020204030204" pitchFamily="34" charset="0"/>
            </a:endParaRPr>
          </a:p>
        </p:txBody>
      </p:sp>
      <p:cxnSp>
        <p:nvCxnSpPr>
          <p:cNvPr id="6" name="Straight Connector 5">
            <a:extLst>
              <a:ext uri="{FF2B5EF4-FFF2-40B4-BE49-F238E27FC236}">
                <a16:creationId xmlns:a16="http://schemas.microsoft.com/office/drawing/2014/main" id="{9DFBD96E-0DEE-E584-D49D-0963BE42C2BC}"/>
              </a:ext>
            </a:extLst>
          </p:cNvPr>
          <p:cNvCxnSpPr>
            <a:cxnSpLocks/>
          </p:cNvCxnSpPr>
          <p:nvPr/>
        </p:nvCxnSpPr>
        <p:spPr bwMode="auto">
          <a:xfrm>
            <a:off x="7881257" y="2495430"/>
            <a:ext cx="1036320" cy="0"/>
          </a:xfrm>
          <a:prstGeom prst="line">
            <a:avLst/>
          </a:prstGeom>
          <a:solidFill>
            <a:schemeClr val="accent1"/>
          </a:solidFill>
          <a:ln w="19050" cap="flat" cmpd="sng" algn="ctr">
            <a:solidFill>
              <a:srgbClr val="C00000"/>
            </a:solidFill>
            <a:prstDash val="solid"/>
            <a:miter lim="800000"/>
            <a:headEnd type="none" w="med" len="med"/>
            <a:tailEnd type="none" w="med" len="med"/>
          </a:ln>
          <a:effectLst/>
        </p:spPr>
      </p:cxnSp>
      <p:cxnSp>
        <p:nvCxnSpPr>
          <p:cNvPr id="7" name="Straight Connector 6">
            <a:extLst>
              <a:ext uri="{FF2B5EF4-FFF2-40B4-BE49-F238E27FC236}">
                <a16:creationId xmlns:a16="http://schemas.microsoft.com/office/drawing/2014/main" id="{DF8B3264-03CB-4933-8C57-B07A54C6D341}"/>
              </a:ext>
            </a:extLst>
          </p:cNvPr>
          <p:cNvCxnSpPr>
            <a:cxnSpLocks/>
          </p:cNvCxnSpPr>
          <p:nvPr/>
        </p:nvCxnSpPr>
        <p:spPr bwMode="auto">
          <a:xfrm>
            <a:off x="7219406" y="3707673"/>
            <a:ext cx="1571897" cy="0"/>
          </a:xfrm>
          <a:prstGeom prst="line">
            <a:avLst/>
          </a:prstGeom>
          <a:solidFill>
            <a:schemeClr val="accent1"/>
          </a:solidFill>
          <a:ln w="19050" cap="flat" cmpd="sng" algn="ctr">
            <a:solidFill>
              <a:srgbClr val="C00000"/>
            </a:solidFill>
            <a:prstDash val="solid"/>
            <a:miter lim="800000"/>
            <a:headEnd type="none" w="med" len="med"/>
            <a:tailEnd type="none" w="med" len="med"/>
          </a:ln>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11C3E4-B325-61C5-740C-E98AE13D4DBE}"/>
            </a:ext>
          </a:extLst>
        </p:cNvPr>
        <p:cNvGrpSpPr/>
        <p:nvPr/>
      </p:nvGrpSpPr>
      <p:grpSpPr>
        <a:xfrm>
          <a:off x="0" y="0"/>
          <a:ext cx="0" cy="0"/>
          <a:chOff x="0" y="0"/>
          <a:chExt cx="0" cy="0"/>
        </a:xfrm>
      </p:grpSpPr>
      <p:sp>
        <p:nvSpPr>
          <p:cNvPr id="26626" name="Slide Number Placeholder 5">
            <a:extLst>
              <a:ext uri="{FF2B5EF4-FFF2-40B4-BE49-F238E27FC236}">
                <a16:creationId xmlns:a16="http://schemas.microsoft.com/office/drawing/2014/main" id="{EF853F2C-E7CE-ADE7-741F-EEB64EE12EFB}"/>
              </a:ext>
            </a:extLst>
          </p:cNvPr>
          <p:cNvSpPr>
            <a:spLocks noGrp="1"/>
          </p:cNvSpPr>
          <p:nvPr>
            <p:ph type="sldNum" sz="quarter" idx="12"/>
          </p:nvPr>
        </p:nvSpPr>
        <p:spPr>
          <a:noFill/>
        </p:spPr>
        <p:txBody>
          <a:bodyPr/>
          <a:lstStyle/>
          <a:p>
            <a:fld id="{7E9EA749-4E90-45D7-B259-2FA4D271F4A8}" type="slidenum">
              <a:rPr lang="en-US" smtClean="0"/>
              <a:pPr/>
              <a:t>14</a:t>
            </a:fld>
            <a:endParaRPr lang="en-US" dirty="0"/>
          </a:p>
        </p:txBody>
      </p:sp>
      <p:sp>
        <p:nvSpPr>
          <p:cNvPr id="6147" name="Rectangle 3">
            <a:extLst>
              <a:ext uri="{FF2B5EF4-FFF2-40B4-BE49-F238E27FC236}">
                <a16:creationId xmlns:a16="http://schemas.microsoft.com/office/drawing/2014/main" id="{A6CEC05B-ED39-3B92-0E71-1400E3AC0884}"/>
              </a:ext>
            </a:extLst>
          </p:cNvPr>
          <p:cNvSpPr>
            <a:spLocks noGrp="1" noChangeArrowheads="1"/>
          </p:cNvSpPr>
          <p:nvPr>
            <p:ph type="body" idx="1"/>
          </p:nvPr>
        </p:nvSpPr>
        <p:spPr>
          <a:xfrm>
            <a:off x="1065403" y="1552575"/>
            <a:ext cx="8858062" cy="4114800"/>
          </a:xfrm>
        </p:spPr>
        <p:txBody>
          <a:bodyPr vert="horz" wrap="square" lIns="92075" tIns="46038" rIns="92075" bIns="46038" numCol="1" anchor="t" anchorCtr="0" compatLnSpc="1">
            <a:prstTxWarp prst="textNoShape">
              <a:avLst/>
            </a:prstTxWarp>
          </a:bodyPr>
          <a:lstStyle/>
          <a:p>
            <a:pPr eaLnBrk="1" hangingPunct="1">
              <a:spcBef>
                <a:spcPct val="50000"/>
              </a:spcBef>
              <a:defRPr/>
            </a:pPr>
            <a:r>
              <a:rPr lang="en-US" sz="3000" strike="sngStrike" dirty="0"/>
              <a:t>Vocabulary and Definitions</a:t>
            </a:r>
          </a:p>
          <a:p>
            <a:pPr eaLnBrk="1" hangingPunct="1">
              <a:spcBef>
                <a:spcPct val="50000"/>
              </a:spcBef>
              <a:defRPr/>
            </a:pPr>
            <a:r>
              <a:rPr lang="en-US" sz="3000" dirty="0"/>
              <a:t>Dice Rolling and PMFs</a:t>
            </a:r>
          </a:p>
          <a:p>
            <a:pPr eaLnBrk="1" hangingPunct="1">
              <a:spcBef>
                <a:spcPct val="50000"/>
              </a:spcBef>
              <a:defRPr/>
            </a:pPr>
            <a:r>
              <a:rPr lang="en-US" sz="3000" dirty="0"/>
              <a:t>CDFs and PDFs</a:t>
            </a:r>
          </a:p>
          <a:p>
            <a:pPr eaLnBrk="1" hangingPunct="1">
              <a:spcBef>
                <a:spcPct val="50000"/>
              </a:spcBef>
              <a:defRPr/>
            </a:pPr>
            <a:r>
              <a:rPr lang="en-US" sz="3000" dirty="0"/>
              <a:t>Histograms </a:t>
            </a:r>
          </a:p>
          <a:p>
            <a:pPr eaLnBrk="1" hangingPunct="1">
              <a:spcBef>
                <a:spcPct val="50000"/>
              </a:spcBef>
              <a:defRPr/>
            </a:pPr>
            <a:r>
              <a:rPr lang="en-US" sz="3000" dirty="0"/>
              <a:t>Typical Distributions</a:t>
            </a:r>
          </a:p>
          <a:p>
            <a:pPr eaLnBrk="1" hangingPunct="1">
              <a:spcBef>
                <a:spcPct val="50000"/>
              </a:spcBef>
              <a:defRPr/>
            </a:pPr>
            <a:r>
              <a:rPr lang="en-US" sz="3000" dirty="0"/>
              <a:t>Sample Moments</a:t>
            </a:r>
          </a:p>
          <a:p>
            <a:pPr eaLnBrk="1" hangingPunct="1">
              <a:spcBef>
                <a:spcPct val="50000"/>
              </a:spcBef>
              <a:defRPr/>
            </a:pPr>
            <a:r>
              <a:rPr lang="en-US" sz="3000" dirty="0"/>
              <a:t>LTEP</a:t>
            </a:r>
          </a:p>
          <a:p>
            <a:pPr eaLnBrk="1" hangingPunct="1">
              <a:spcBef>
                <a:spcPct val="50000"/>
              </a:spcBef>
              <a:defRPr/>
            </a:pPr>
            <a:endParaRPr lang="en-US" sz="3000" dirty="0"/>
          </a:p>
        </p:txBody>
      </p:sp>
      <p:sp>
        <p:nvSpPr>
          <p:cNvPr id="6148" name="Rectangle 4">
            <a:extLst>
              <a:ext uri="{FF2B5EF4-FFF2-40B4-BE49-F238E27FC236}">
                <a16:creationId xmlns:a16="http://schemas.microsoft.com/office/drawing/2014/main" id="{75E00A5A-6F86-FD18-A1ED-D1461ED45B3A}"/>
              </a:ext>
            </a:extLst>
          </p:cNvPr>
          <p:cNvSpPr>
            <a:spLocks noGrp="1" noChangeArrowheads="1"/>
          </p:cNvSpPr>
          <p:nvPr>
            <p:ph type="title"/>
          </p:nvPr>
        </p:nvSpPr>
        <p:spPr/>
        <p:txBody>
          <a:bodyPr/>
          <a:lstStyle/>
          <a:p>
            <a:pPr eaLnBrk="1" hangingPunct="1">
              <a:defRPr/>
            </a:pPr>
            <a:r>
              <a:rPr lang="en-US" dirty="0"/>
              <a:t>Topics</a:t>
            </a:r>
          </a:p>
        </p:txBody>
      </p:sp>
    </p:spTree>
    <p:extLst>
      <p:ext uri="{BB962C8B-B14F-4D97-AF65-F5344CB8AC3E}">
        <p14:creationId xmlns:p14="http://schemas.microsoft.com/office/powerpoint/2010/main" val="4284946856"/>
      </p:ext>
    </p:extLst>
  </p:cSld>
  <p:clrMapOvr>
    <a:masterClrMapping/>
  </p:clrMapOvr>
  <p:transition>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defRPr/>
            </a:pPr>
            <a:r>
              <a:rPr lang="en-US" dirty="0"/>
              <a:t>Central Tendency Parameters (Discrete)</a:t>
            </a:r>
          </a:p>
        </p:txBody>
      </p:sp>
      <p:sp>
        <p:nvSpPr>
          <p:cNvPr id="36867" name="Rectangle 3"/>
          <p:cNvSpPr>
            <a:spLocks noGrp="1" noChangeArrowheads="1"/>
          </p:cNvSpPr>
          <p:nvPr>
            <p:ph type="body" idx="1"/>
          </p:nvPr>
        </p:nvSpPr>
        <p:spPr>
          <a:xfrm>
            <a:off x="1224238" y="1840802"/>
            <a:ext cx="8958781" cy="3624262"/>
          </a:xfrm>
        </p:spPr>
        <p:txBody>
          <a:bodyPr/>
          <a:lstStyle/>
          <a:p>
            <a:pPr eaLnBrk="1" hangingPunct="1">
              <a:spcBef>
                <a:spcPct val="50000"/>
              </a:spcBef>
              <a:buFont typeface="Wingdings" pitchFamily="2" charset="2"/>
              <a:buNone/>
              <a:defRPr/>
            </a:pPr>
            <a:r>
              <a:rPr lang="en-US" dirty="0"/>
              <a:t>		</a:t>
            </a:r>
            <a:r>
              <a:rPr lang="en-US" dirty="0">
                <a:solidFill>
                  <a:schemeClr val="bg2">
                    <a:lumMod val="60000"/>
                    <a:lumOff val="40000"/>
                  </a:schemeClr>
                </a:solidFill>
              </a:rPr>
              <a:t>Mode</a:t>
            </a:r>
            <a:r>
              <a:rPr lang="en-US" dirty="0">
                <a:solidFill>
                  <a:srgbClr val="FF0000"/>
                </a:solidFill>
              </a:rPr>
              <a:t> </a:t>
            </a:r>
            <a:r>
              <a:rPr lang="en-US" dirty="0"/>
              <a:t>= most likely</a:t>
            </a:r>
          </a:p>
          <a:p>
            <a:pPr eaLnBrk="1" hangingPunct="1">
              <a:spcBef>
                <a:spcPct val="90000"/>
              </a:spcBef>
              <a:buFont typeface="Wingdings" pitchFamily="2" charset="2"/>
              <a:buNone/>
              <a:defRPr/>
            </a:pPr>
            <a:r>
              <a:rPr lang="en-US" dirty="0"/>
              <a:t>		</a:t>
            </a:r>
            <a:r>
              <a:rPr lang="en-US" dirty="0">
                <a:solidFill>
                  <a:schemeClr val="bg2">
                    <a:lumMod val="60000"/>
                    <a:lumOff val="40000"/>
                  </a:schemeClr>
                </a:solidFill>
              </a:rPr>
              <a:t>Median</a:t>
            </a:r>
            <a:r>
              <a:rPr lang="en-US" dirty="0">
                <a:solidFill>
                  <a:srgbClr val="FF0000"/>
                </a:solidFill>
              </a:rPr>
              <a:t> </a:t>
            </a:r>
            <a:r>
              <a:rPr lang="en-US" dirty="0"/>
              <a:t>= 50% of prob above, </a:t>
            </a:r>
          </a:p>
          <a:p>
            <a:pPr eaLnBrk="1" hangingPunct="1">
              <a:spcBef>
                <a:spcPts val="0"/>
              </a:spcBef>
              <a:buNone/>
              <a:defRPr/>
            </a:pPr>
            <a:r>
              <a:rPr lang="en-US" dirty="0"/>
              <a:t>			        50% of prob below</a:t>
            </a:r>
          </a:p>
          <a:p>
            <a:pPr marL="2460625" indent="-1546225" eaLnBrk="1" hangingPunct="1">
              <a:spcBef>
                <a:spcPct val="90000"/>
              </a:spcBef>
              <a:buNone/>
              <a:defRPr/>
            </a:pPr>
            <a:r>
              <a:rPr lang="en-US" dirty="0">
                <a:solidFill>
                  <a:schemeClr val="bg2">
                    <a:lumMod val="60000"/>
                    <a:lumOff val="40000"/>
                  </a:schemeClr>
                </a:solidFill>
              </a:rPr>
              <a:t>Mean </a:t>
            </a:r>
            <a:r>
              <a:rPr lang="en-US" dirty="0">
                <a:solidFill>
                  <a:schemeClr val="bg2">
                    <a:lumMod val="60000"/>
                    <a:lumOff val="40000"/>
                  </a:schemeClr>
                </a:solidFill>
                <a:latin typeface="Symbol" pitchFamily="18" charset="2"/>
              </a:rPr>
              <a:t>m</a:t>
            </a:r>
            <a:r>
              <a:rPr lang="en-US" dirty="0">
                <a:solidFill>
                  <a:srgbClr val="FF0000"/>
                </a:solidFill>
              </a:rPr>
              <a:t> </a:t>
            </a:r>
            <a:r>
              <a:rPr lang="en-US" dirty="0"/>
              <a:t>= prob weighted sum of outcomes (expected value)</a:t>
            </a:r>
          </a:p>
        </p:txBody>
      </p:sp>
      <p:sp>
        <p:nvSpPr>
          <p:cNvPr id="5" name="Text Box 15"/>
          <p:cNvSpPr txBox="1">
            <a:spLocks noChangeArrowheads="1"/>
          </p:cNvSpPr>
          <p:nvPr/>
        </p:nvSpPr>
        <p:spPr bwMode="auto">
          <a:xfrm>
            <a:off x="1481177" y="5551221"/>
            <a:ext cx="8882023" cy="1031051"/>
          </a:xfrm>
          <a:prstGeom prst="rect">
            <a:avLst/>
          </a:prstGeom>
          <a:noFill/>
          <a:ln w="9525">
            <a:noFill/>
            <a:miter lim="800000"/>
            <a:headEnd/>
            <a:tailEnd/>
          </a:ln>
          <a:effectLst/>
        </p:spPr>
        <p:txBody>
          <a:bodyPr wrap="square">
            <a:spAutoFit/>
          </a:bodyPr>
          <a:lstStyle/>
          <a:p>
            <a:pPr>
              <a:spcBef>
                <a:spcPts val="600"/>
              </a:spcBef>
              <a:defRPr/>
            </a:pPr>
            <a:r>
              <a:rPr lang="en-US" sz="2800" b="1" dirty="0">
                <a:solidFill>
                  <a:srgbClr val="008000"/>
                </a:solidFill>
                <a:latin typeface="Ink Free" panose="03080402000500000000" pitchFamily="66" charset="0"/>
              </a:rPr>
              <a:t>For a symmetrical distribution, these are the same.</a:t>
            </a:r>
          </a:p>
          <a:p>
            <a:pPr>
              <a:spcBef>
                <a:spcPts val="600"/>
              </a:spcBef>
              <a:defRPr/>
            </a:pPr>
            <a:r>
              <a:rPr lang="en-US" sz="2800" b="1" dirty="0">
                <a:solidFill>
                  <a:srgbClr val="008000"/>
                </a:solidFill>
                <a:latin typeface="Ink Free" panose="03080402000500000000" pitchFamily="66" charset="0"/>
              </a:rPr>
              <a:t>For an asymmetrical distribution, they are not…</a:t>
            </a:r>
          </a:p>
        </p:txBody>
      </p:sp>
      <p:sp>
        <p:nvSpPr>
          <p:cNvPr id="2" name="Slide Number Placeholder 1">
            <a:extLst>
              <a:ext uri="{FF2B5EF4-FFF2-40B4-BE49-F238E27FC236}">
                <a16:creationId xmlns:a16="http://schemas.microsoft.com/office/drawing/2014/main" id="{8C7A97CA-F217-402F-3993-9A757D30AAC8}"/>
              </a:ext>
            </a:extLst>
          </p:cNvPr>
          <p:cNvSpPr>
            <a:spLocks noGrp="1"/>
          </p:cNvSpPr>
          <p:nvPr>
            <p:ph type="sldNum" sz="quarter" idx="12"/>
          </p:nvPr>
        </p:nvSpPr>
        <p:spPr/>
        <p:txBody>
          <a:bodyPr/>
          <a:lstStyle/>
          <a:p>
            <a:pPr>
              <a:defRPr/>
            </a:pPr>
            <a:fld id="{9CD81297-4513-4774-B1A4-8EBF832F2CC4}" type="slidenum">
              <a:rPr lang="en-US" smtClean="0"/>
              <a:pPr>
                <a:defRPr/>
              </a:pPr>
              <a:t>15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18"/>
          <p:cNvPicPr>
            <a:picLocks noChangeAspect="1" noChangeArrowheads="1"/>
          </p:cNvPicPr>
          <p:nvPr/>
        </p:nvPicPr>
        <p:blipFill>
          <a:blip r:embed="rId3" cstate="print"/>
          <a:srcRect/>
          <a:stretch>
            <a:fillRect/>
          </a:stretch>
        </p:blipFill>
        <p:spPr bwMode="auto">
          <a:xfrm>
            <a:off x="2167555" y="2105025"/>
            <a:ext cx="3657600" cy="3333750"/>
          </a:xfrm>
          <a:prstGeom prst="rect">
            <a:avLst/>
          </a:prstGeom>
          <a:noFill/>
          <a:ln w="9525">
            <a:noFill/>
            <a:miter lim="800000"/>
            <a:headEnd/>
            <a:tailEnd/>
          </a:ln>
        </p:spPr>
      </p:pic>
      <p:sp>
        <p:nvSpPr>
          <p:cNvPr id="11267" name="Rectangle 3"/>
          <p:cNvSpPr>
            <a:spLocks noGrp="1" noChangeArrowheads="1"/>
          </p:cNvSpPr>
          <p:nvPr>
            <p:ph type="body" sz="half" idx="2"/>
          </p:nvPr>
        </p:nvSpPr>
        <p:spPr>
          <a:xfrm>
            <a:off x="6426200" y="1676400"/>
            <a:ext cx="3810000" cy="4114800"/>
          </a:xfrm>
        </p:spPr>
        <p:txBody>
          <a:bodyPr vert="horz" wrap="square" lIns="92075" tIns="46038" rIns="92075" bIns="46038" numCol="1" anchor="t" anchorCtr="0" compatLnSpc="1">
            <a:prstTxWarp prst="textNoShape">
              <a:avLst/>
            </a:prstTxWarp>
          </a:bodyPr>
          <a:lstStyle/>
          <a:p>
            <a:pPr eaLnBrk="1" hangingPunct="1">
              <a:buFont typeface="Wingdings" pitchFamily="2" charset="2"/>
              <a:buNone/>
              <a:defRPr/>
            </a:pPr>
            <a:endParaRPr lang="en-US" sz="2800" dirty="0">
              <a:effectLst>
                <a:outerShdw blurRad="38100" dist="38100" dir="2700000" algn="tl">
                  <a:srgbClr val="000000">
                    <a:alpha val="43137"/>
                  </a:srgbClr>
                </a:outerShdw>
              </a:effectLst>
            </a:endParaRPr>
          </a:p>
          <a:p>
            <a:pPr eaLnBrk="1" hangingPunct="1">
              <a:buFont typeface="Wingdings" pitchFamily="2" charset="2"/>
              <a:buNone/>
              <a:defRPr/>
            </a:pPr>
            <a:endParaRPr lang="en-US" sz="2800" dirty="0">
              <a:effectLst>
                <a:outerShdw blurRad="38100" dist="38100" dir="2700000" algn="tl">
                  <a:srgbClr val="000000">
                    <a:alpha val="43137"/>
                  </a:srgbClr>
                </a:outerShdw>
              </a:effectLst>
            </a:endParaRPr>
          </a:p>
        </p:txBody>
      </p:sp>
      <p:sp>
        <p:nvSpPr>
          <p:cNvPr id="11273" name="Text Box 9"/>
          <p:cNvSpPr txBox="1">
            <a:spLocks noChangeArrowheads="1"/>
          </p:cNvSpPr>
          <p:nvPr/>
        </p:nvSpPr>
        <p:spPr bwMode="auto">
          <a:xfrm>
            <a:off x="6132514" y="1939926"/>
            <a:ext cx="4187825" cy="830263"/>
          </a:xfrm>
          <a:prstGeom prst="rect">
            <a:avLst/>
          </a:prstGeom>
          <a:noFill/>
          <a:ln w="9525">
            <a:noFill/>
            <a:miter lim="800000"/>
            <a:headEnd/>
            <a:tailEnd/>
          </a:ln>
          <a:effectLst/>
        </p:spPr>
        <p:txBody>
          <a:bodyPr>
            <a:spAutoFit/>
          </a:bodyPr>
          <a:lstStyle/>
          <a:p>
            <a:pPr eaLnBrk="0" hangingPunct="0">
              <a:spcBef>
                <a:spcPts val="0"/>
              </a:spcBef>
              <a:defRPr/>
            </a:pPr>
            <a:r>
              <a:rPr lang="en-US" dirty="0">
                <a:solidFill>
                  <a:schemeClr val="tx1">
                    <a:lumMod val="10000"/>
                  </a:schemeClr>
                </a:solidFill>
                <a:latin typeface="Times New Roman" pitchFamily="18" charset="0"/>
              </a:rPr>
              <a:t>Central Tendency:</a:t>
            </a:r>
          </a:p>
          <a:p>
            <a:pPr eaLnBrk="0" hangingPunct="0">
              <a:spcBef>
                <a:spcPts val="0"/>
              </a:spcBef>
              <a:defRPr/>
            </a:pPr>
            <a:r>
              <a:rPr lang="en-US" dirty="0">
                <a:solidFill>
                  <a:schemeClr val="tx1">
                    <a:lumMod val="10000"/>
                  </a:schemeClr>
                </a:solidFill>
                <a:latin typeface="Times New Roman" pitchFamily="18" charset="0"/>
              </a:rPr>
              <a:t>expected value, mean</a:t>
            </a:r>
          </a:p>
        </p:txBody>
      </p:sp>
      <p:sp>
        <p:nvSpPr>
          <p:cNvPr id="11274" name="Rectangle 10"/>
          <p:cNvSpPr>
            <a:spLocks noGrp="1" noChangeArrowheads="1"/>
          </p:cNvSpPr>
          <p:nvPr>
            <p:ph type="title"/>
          </p:nvPr>
        </p:nvSpPr>
        <p:spPr>
          <a:xfrm>
            <a:off x="612119" y="304800"/>
            <a:ext cx="9758638" cy="1143000"/>
          </a:xfrm>
        </p:spPr>
        <p:txBody>
          <a:bodyPr/>
          <a:lstStyle/>
          <a:p>
            <a:pPr eaLnBrk="1" hangingPunct="1">
              <a:defRPr/>
            </a:pPr>
            <a:r>
              <a:rPr lang="en-US" dirty="0"/>
              <a:t>Rolling a 6-sided Die: </a:t>
            </a:r>
            <a:r>
              <a:rPr lang="en-US" i="1" dirty="0"/>
              <a:t>Physics</a:t>
            </a:r>
            <a:endParaRPr lang="en-US" dirty="0"/>
          </a:p>
        </p:txBody>
      </p:sp>
      <p:sp>
        <p:nvSpPr>
          <p:cNvPr id="1032" name="Text Box 16"/>
          <p:cNvSpPr txBox="1">
            <a:spLocks noChangeArrowheads="1"/>
          </p:cNvSpPr>
          <p:nvPr/>
        </p:nvSpPr>
        <p:spPr bwMode="auto">
          <a:xfrm>
            <a:off x="1947946" y="1644651"/>
            <a:ext cx="4221163" cy="461665"/>
          </a:xfrm>
          <a:prstGeom prst="rect">
            <a:avLst/>
          </a:prstGeom>
          <a:noFill/>
          <a:ln w="9525">
            <a:noFill/>
            <a:miter lim="800000"/>
            <a:headEnd/>
            <a:tailEnd/>
          </a:ln>
        </p:spPr>
        <p:txBody>
          <a:bodyPr>
            <a:spAutoFit/>
          </a:bodyPr>
          <a:lstStyle/>
          <a:p>
            <a:pPr>
              <a:spcBef>
                <a:spcPct val="50000"/>
              </a:spcBef>
            </a:pPr>
            <a:r>
              <a:rPr lang="en-US" b="1" dirty="0">
                <a:solidFill>
                  <a:srgbClr val="008000"/>
                </a:solidFill>
                <a:latin typeface="Ink Free" panose="03080402000500000000" pitchFamily="66" charset="0"/>
              </a:rPr>
              <a:t>probability mass function, PMF</a:t>
            </a:r>
          </a:p>
        </p:txBody>
      </p:sp>
      <p:sp>
        <p:nvSpPr>
          <p:cNvPr id="1033" name="TextBox 8"/>
          <p:cNvSpPr txBox="1">
            <a:spLocks noChangeArrowheads="1"/>
          </p:cNvSpPr>
          <p:nvPr/>
        </p:nvSpPr>
        <p:spPr bwMode="auto">
          <a:xfrm>
            <a:off x="3323255" y="2362200"/>
            <a:ext cx="1828800" cy="400050"/>
          </a:xfrm>
          <a:prstGeom prst="rect">
            <a:avLst/>
          </a:prstGeom>
          <a:noFill/>
          <a:ln w="9525">
            <a:noFill/>
            <a:miter lim="800000"/>
            <a:headEnd/>
            <a:tailEnd/>
          </a:ln>
        </p:spPr>
        <p:txBody>
          <a:bodyPr>
            <a:spAutoFit/>
          </a:bodyPr>
          <a:lstStyle/>
          <a:p>
            <a:r>
              <a:rPr lang="en-US" sz="2000">
                <a:solidFill>
                  <a:srgbClr val="FF0000"/>
                </a:solidFill>
                <a:latin typeface="Arial" pitchFamily="34" charset="0"/>
                <a:cs typeface="Arial" pitchFamily="34" charset="0"/>
              </a:rPr>
              <a:t>1/6 = 0.167</a:t>
            </a:r>
          </a:p>
        </p:txBody>
      </p:sp>
      <p:cxnSp>
        <p:nvCxnSpPr>
          <p:cNvPr id="1034" name="Straight Connector 10"/>
          <p:cNvCxnSpPr>
            <a:cxnSpLocks noChangeShapeType="1"/>
          </p:cNvCxnSpPr>
          <p:nvPr/>
        </p:nvCxnSpPr>
        <p:spPr bwMode="auto">
          <a:xfrm>
            <a:off x="2904155" y="3124200"/>
            <a:ext cx="2781300" cy="0"/>
          </a:xfrm>
          <a:prstGeom prst="line">
            <a:avLst/>
          </a:prstGeom>
          <a:noFill/>
          <a:ln w="19050" algn="ctr">
            <a:solidFill>
              <a:srgbClr val="FF0000"/>
            </a:solidFill>
            <a:miter lim="800000"/>
            <a:headEnd/>
            <a:tailEnd/>
          </a:ln>
        </p:spPr>
      </p:cxnSp>
      <mc:AlternateContent xmlns:mc="http://schemas.openxmlformats.org/markup-compatibility/2006" xmlns:a14="http://schemas.microsoft.com/office/drawing/2010/main">
        <mc:Choice Requires="a14">
          <p:sp>
            <p:nvSpPr>
              <p:cNvPr id="11" name="Text Box 9"/>
              <p:cNvSpPr txBox="1">
                <a:spLocks noChangeArrowheads="1"/>
              </p:cNvSpPr>
              <p:nvPr/>
            </p:nvSpPr>
            <p:spPr bwMode="auto">
              <a:xfrm>
                <a:off x="6350226" y="4084410"/>
                <a:ext cx="4089174" cy="2082943"/>
              </a:xfrm>
              <a:prstGeom prst="rect">
                <a:avLst/>
              </a:prstGeom>
              <a:noFill/>
              <a:ln w="9525">
                <a:noFill/>
                <a:miter lim="800000"/>
                <a:headEnd/>
                <a:tailEnd/>
              </a:ln>
              <a:effectLst/>
            </p:spPr>
            <p:txBody>
              <a:bodyPr wrap="square">
                <a:spAutoFit/>
              </a:bodyPr>
              <a:lstStyle/>
              <a:p>
                <a:pPr marL="228600" indent="-228600" eaLnBrk="0" hangingPunct="0">
                  <a:spcBef>
                    <a:spcPts val="1800"/>
                  </a:spcBef>
                  <a:defRPr/>
                </a:pPr>
                <a:r>
                  <a:rPr lang="en-US" dirty="0">
                    <a:solidFill>
                      <a:schemeClr val="tx1">
                        <a:lumMod val="10000"/>
                      </a:schemeClr>
                    </a:solidFill>
                    <a:latin typeface="Times New Roman" pitchFamily="18" charset="0"/>
                  </a:rPr>
                  <a:t>= Probability weighted sum of all possible outcomes</a:t>
                </a:r>
              </a:p>
              <a:p>
                <a:pPr eaLnBrk="0" hangingPunct="0">
                  <a:spcBef>
                    <a:spcPts val="1800"/>
                  </a:spcBef>
                  <a:defRPr/>
                </a:pPr>
                <a:r>
                  <a:rPr lang="en-US" dirty="0">
                    <a:solidFill>
                      <a:schemeClr val="tx1">
                        <a:lumMod val="10000"/>
                      </a:schemeClr>
                    </a:solidFill>
                    <a:latin typeface="Times New Roman" pitchFamily="18" charset="0"/>
                  </a:rPr>
                  <a:t>= (1/6) * (1 + 2 + 3 + 4 + 5 + 6)</a:t>
                </a:r>
              </a:p>
              <a:p>
                <a:pPr eaLnBrk="0" hangingPunct="0">
                  <a:spcBef>
                    <a:spcPts val="1800"/>
                  </a:spcBef>
                  <a:defRPr/>
                </a:pPr>
                <a14:m>
                  <m:oMath xmlns:m="http://schemas.openxmlformats.org/officeDocument/2006/math">
                    <m:r>
                      <m:rPr>
                        <m:sty m:val="p"/>
                      </m:rPr>
                      <a:rPr lang="el-GR" i="1">
                        <a:solidFill>
                          <a:schemeClr val="tx1">
                            <a:lumMod val="10000"/>
                          </a:schemeClr>
                        </a:solidFill>
                        <a:latin typeface="Cambria Math" panose="02040503050406030204" pitchFamily="18" charset="0"/>
                        <a:ea typeface="Cambria Math" panose="02040503050406030204" pitchFamily="18" charset="0"/>
                      </a:rPr>
                      <m:t>μ</m:t>
                    </m:r>
                    <m:r>
                      <a:rPr lang="el-GR" i="1">
                        <a:solidFill>
                          <a:schemeClr val="tx1">
                            <a:lumMod val="10000"/>
                          </a:schemeClr>
                        </a:solidFill>
                        <a:latin typeface="Cambria Math" panose="02040503050406030204" pitchFamily="18" charset="0"/>
                        <a:ea typeface="Cambria Math" panose="02040503050406030204" pitchFamily="18" charset="0"/>
                      </a:rPr>
                      <m:t> </m:t>
                    </m:r>
                  </m:oMath>
                </a14:m>
                <a:r>
                  <a:rPr lang="en-US" dirty="0">
                    <a:solidFill>
                      <a:schemeClr val="tx1">
                        <a:lumMod val="10000"/>
                      </a:schemeClr>
                    </a:solidFill>
                    <a:latin typeface="Times New Roman" pitchFamily="18" charset="0"/>
                  </a:rPr>
                  <a:t>= 3.5</a:t>
                </a:r>
              </a:p>
            </p:txBody>
          </p:sp>
        </mc:Choice>
        <mc:Fallback xmlns="">
          <p:sp>
            <p:nvSpPr>
              <p:cNvPr id="11" name="Text Box 9"/>
              <p:cNvSpPr txBox="1">
                <a:spLocks noRot="1" noChangeAspect="1" noMove="1" noResize="1" noEditPoints="1" noAdjustHandles="1" noChangeArrowheads="1" noChangeShapeType="1" noTextEdit="1"/>
              </p:cNvSpPr>
              <p:nvPr/>
            </p:nvSpPr>
            <p:spPr bwMode="auto">
              <a:xfrm>
                <a:off x="6350226" y="4084410"/>
                <a:ext cx="4089174" cy="2082943"/>
              </a:xfrm>
              <a:prstGeom prst="rect">
                <a:avLst/>
              </a:prstGeom>
              <a:blipFill>
                <a:blip r:embed="rId4"/>
                <a:stretch>
                  <a:fillRect l="-2385" t="-2339" r="-1639" b="-3216"/>
                </a:stretch>
              </a:blipFill>
              <a:ln w="9525">
                <a:noFill/>
                <a:miter lim="800000"/>
                <a:headEnd/>
                <a:tailEn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6219825" y="2828926"/>
                <a:ext cx="2762251" cy="113761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l-GR" sz="2800" i="1">
                          <a:solidFill>
                            <a:schemeClr val="tx1">
                              <a:lumMod val="10000"/>
                            </a:schemeClr>
                          </a:solidFill>
                          <a:latin typeface="Cambria Math" panose="02040503050406030204" pitchFamily="18" charset="0"/>
                          <a:ea typeface="Cambria Math" panose="02040503050406030204" pitchFamily="18" charset="0"/>
                        </a:rPr>
                        <m:t>μ</m:t>
                      </m:r>
                      <m:r>
                        <a:rPr lang="en-US" sz="2800">
                          <a:solidFill>
                            <a:schemeClr val="tx1">
                              <a:lumMod val="10000"/>
                            </a:schemeClr>
                          </a:solidFill>
                          <a:latin typeface="Cambria Math" panose="02040503050406030204" pitchFamily="18" charset="0"/>
                        </a:rPr>
                        <m:t>=</m:t>
                      </m:r>
                      <m:nary>
                        <m:naryPr>
                          <m:chr m:val="∑"/>
                          <m:supHide m:val="on"/>
                          <m:ctrlPr>
                            <a:rPr lang="en-US" sz="2800" i="1">
                              <a:solidFill>
                                <a:schemeClr val="tx1">
                                  <a:lumMod val="10000"/>
                                </a:schemeClr>
                              </a:solidFill>
                              <a:latin typeface="Cambria Math" panose="02040503050406030204" pitchFamily="18" charset="0"/>
                            </a:rPr>
                          </m:ctrlPr>
                        </m:naryPr>
                        <m:sub>
                          <m:r>
                            <m:rPr>
                              <m:sty m:val="p"/>
                              <m:brk m:alnAt="7"/>
                            </m:rPr>
                            <a:rPr lang="en-US" sz="2800">
                              <a:solidFill>
                                <a:schemeClr val="tx1">
                                  <a:lumMod val="10000"/>
                                </a:schemeClr>
                              </a:solidFill>
                              <a:latin typeface="Cambria Math" panose="02040503050406030204" pitchFamily="18" charset="0"/>
                            </a:rPr>
                            <m:t>i</m:t>
                          </m:r>
                          <m:r>
                            <m:rPr>
                              <m:sty m:val="p"/>
                            </m:rPr>
                            <a:rPr lang="en-US" sz="2800">
                              <a:solidFill>
                                <a:schemeClr val="tx1">
                                  <a:lumMod val="10000"/>
                                </a:schemeClr>
                              </a:solidFill>
                              <a:latin typeface="Cambria Math" panose="02040503050406030204" pitchFamily="18" charset="0"/>
                              <a:ea typeface="Cambria Math" panose="02040503050406030204" pitchFamily="18" charset="0"/>
                            </a:rPr>
                            <m:t>ϵI</m:t>
                          </m:r>
                        </m:sub>
                        <m:sup/>
                        <m:e>
                          <m:sSub>
                            <m:sSubPr>
                              <m:ctrlPr>
                                <a:rPr lang="en-US" sz="2800" i="1">
                                  <a:solidFill>
                                    <a:schemeClr val="tx1">
                                      <a:lumMod val="10000"/>
                                    </a:schemeClr>
                                  </a:solidFill>
                                  <a:latin typeface="Cambria Math" panose="02040503050406030204" pitchFamily="18" charset="0"/>
                                </a:rPr>
                              </m:ctrlPr>
                            </m:sSubPr>
                            <m:e>
                              <m:r>
                                <m:rPr>
                                  <m:sty m:val="p"/>
                                </m:rPr>
                                <a:rPr lang="en-US" sz="2800">
                                  <a:solidFill>
                                    <a:schemeClr val="tx1">
                                      <a:lumMod val="10000"/>
                                    </a:schemeClr>
                                  </a:solidFill>
                                  <a:latin typeface="Cambria Math" panose="02040503050406030204" pitchFamily="18" charset="0"/>
                                </a:rPr>
                                <m:t>p</m:t>
                              </m:r>
                            </m:e>
                            <m:sub>
                              <m:r>
                                <m:rPr>
                                  <m:sty m:val="p"/>
                                </m:rPr>
                                <a:rPr lang="en-US" sz="2800">
                                  <a:solidFill>
                                    <a:schemeClr val="tx1">
                                      <a:lumMod val="10000"/>
                                    </a:schemeClr>
                                  </a:solidFill>
                                  <a:latin typeface="Cambria Math" panose="02040503050406030204" pitchFamily="18" charset="0"/>
                                </a:rPr>
                                <m:t>i</m:t>
                              </m:r>
                            </m:sub>
                          </m:sSub>
                          <m:sSub>
                            <m:sSubPr>
                              <m:ctrlPr>
                                <a:rPr lang="en-US" sz="2800" i="1">
                                  <a:solidFill>
                                    <a:schemeClr val="tx1">
                                      <a:lumMod val="10000"/>
                                    </a:schemeClr>
                                  </a:solidFill>
                                  <a:latin typeface="Cambria Math" panose="02040503050406030204" pitchFamily="18" charset="0"/>
                                </a:rPr>
                              </m:ctrlPr>
                            </m:sSubPr>
                            <m:e>
                              <m:r>
                                <m:rPr>
                                  <m:sty m:val="p"/>
                                </m:rPr>
                                <a:rPr lang="en-US" sz="2800">
                                  <a:solidFill>
                                    <a:schemeClr val="tx1">
                                      <a:lumMod val="10000"/>
                                    </a:schemeClr>
                                  </a:solidFill>
                                  <a:latin typeface="Cambria Math" panose="02040503050406030204" pitchFamily="18" charset="0"/>
                                </a:rPr>
                                <m:t>X</m:t>
                              </m:r>
                            </m:e>
                            <m:sub>
                              <m:r>
                                <m:rPr>
                                  <m:sty m:val="p"/>
                                </m:rPr>
                                <a:rPr lang="en-US" sz="2800">
                                  <a:solidFill>
                                    <a:schemeClr val="tx1">
                                      <a:lumMod val="10000"/>
                                    </a:schemeClr>
                                  </a:solidFill>
                                  <a:latin typeface="Cambria Math" panose="02040503050406030204" pitchFamily="18" charset="0"/>
                                </a:rPr>
                                <m:t>i</m:t>
                              </m:r>
                            </m:sub>
                          </m:sSub>
                          <m:r>
                            <a:rPr lang="en-US" sz="2800">
                              <a:solidFill>
                                <a:schemeClr val="tx1">
                                  <a:lumMod val="10000"/>
                                </a:schemeClr>
                              </a:solidFill>
                              <a:latin typeface="Cambria Math" panose="02040503050406030204" pitchFamily="18" charset="0"/>
                            </a:rPr>
                            <m:t>=</m:t>
                          </m:r>
                        </m:e>
                      </m:nary>
                    </m:oMath>
                  </m:oMathPara>
                </a14:m>
                <a:endParaRPr lang="en-US" sz="2800" dirty="0">
                  <a:solidFill>
                    <a:schemeClr val="tx1">
                      <a:lumMod val="10000"/>
                    </a:schemeClr>
                  </a:solidFill>
                  <a:latin typeface="Calibri" panose="020F0502020204030204" pitchFamily="34" charset="0"/>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6219825" y="2828926"/>
                <a:ext cx="2762251" cy="1137619"/>
              </a:xfrm>
              <a:prstGeom prst="rect">
                <a:avLst/>
              </a:prstGeom>
              <a:blipFill>
                <a:blip r:embed="rId5"/>
                <a:stretch>
                  <a:fillRect/>
                </a:stretch>
              </a:blipFill>
            </p:spPr>
            <p:txBody>
              <a:bodyPr/>
              <a:lstStyle/>
              <a:p>
                <a:r>
                  <a:rPr lang="en-US">
                    <a:noFill/>
                  </a:rPr>
                  <a:t> </a:t>
                </a:r>
              </a:p>
            </p:txBody>
          </p:sp>
        </mc:Fallback>
      </mc:AlternateContent>
      <p:pic>
        <p:nvPicPr>
          <p:cNvPr id="13" name="Picture 12" descr="A close up of a logo&#10;&#10;Description automatically generated">
            <a:extLst>
              <a:ext uri="{FF2B5EF4-FFF2-40B4-BE49-F238E27FC236}">
                <a16:creationId xmlns:a16="http://schemas.microsoft.com/office/drawing/2014/main" id="{5ECD68EF-931B-4DCC-A493-E206306B675A}"/>
              </a:ext>
            </a:extLst>
          </p:cNvPr>
          <p:cNvPicPr>
            <a:picLocks noChangeAspect="1"/>
          </p:cNvPicPr>
          <p:nvPr/>
        </p:nvPicPr>
        <p:blipFill rotWithShape="1">
          <a:blip r:embed="rId6">
            <a:extLst>
              <a:ext uri="{28A0092B-C50C-407E-A947-70E740481C1C}">
                <a14:useLocalDpi xmlns:a14="http://schemas.microsoft.com/office/drawing/2010/main" val="0"/>
              </a:ext>
            </a:extLst>
          </a:blip>
          <a:srcRect t="10856" b="19099"/>
          <a:stretch/>
        </p:blipFill>
        <p:spPr>
          <a:xfrm>
            <a:off x="347402" y="3124200"/>
            <a:ext cx="1512794" cy="1143000"/>
          </a:xfrm>
          <a:prstGeom prst="rect">
            <a:avLst/>
          </a:prstGeom>
        </p:spPr>
      </p:pic>
      <p:sp>
        <p:nvSpPr>
          <p:cNvPr id="2" name="Slide Number Placeholder 1">
            <a:extLst>
              <a:ext uri="{FF2B5EF4-FFF2-40B4-BE49-F238E27FC236}">
                <a16:creationId xmlns:a16="http://schemas.microsoft.com/office/drawing/2014/main" id="{C35CF7B2-3640-14B2-2B93-DA5A4BD0B986}"/>
              </a:ext>
            </a:extLst>
          </p:cNvPr>
          <p:cNvSpPr>
            <a:spLocks noGrp="1"/>
          </p:cNvSpPr>
          <p:nvPr>
            <p:ph type="sldNum" sz="quarter" idx="12"/>
          </p:nvPr>
        </p:nvSpPr>
        <p:spPr/>
        <p:txBody>
          <a:bodyPr/>
          <a:lstStyle/>
          <a:p>
            <a:pPr>
              <a:defRPr/>
            </a:pPr>
            <a:fld id="{4C6A16D8-49C7-4EFB-8B66-C888420D88DC}" type="slidenum">
              <a:rPr lang="en-US" smtClean="0"/>
              <a:pPr>
                <a:defRPr/>
              </a:pPr>
              <a:t>16</a:t>
            </a:fld>
            <a:endParaRPr lang="en-US"/>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27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3" grpId="0"/>
      <p:bldP spid="11" grpId="0" build="p"/>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2"/>
          <p:cNvPicPr>
            <a:picLocks noChangeAspect="1" noChangeArrowheads="1"/>
          </p:cNvPicPr>
          <p:nvPr/>
        </p:nvPicPr>
        <p:blipFill>
          <a:blip r:embed="rId3" cstate="print"/>
          <a:srcRect/>
          <a:stretch>
            <a:fillRect/>
          </a:stretch>
        </p:blipFill>
        <p:spPr bwMode="auto">
          <a:xfrm>
            <a:off x="2167555" y="2105025"/>
            <a:ext cx="3657600" cy="3333750"/>
          </a:xfrm>
          <a:prstGeom prst="rect">
            <a:avLst/>
          </a:prstGeom>
          <a:noFill/>
          <a:ln w="9525">
            <a:noFill/>
            <a:miter lim="800000"/>
            <a:headEnd/>
            <a:tailEnd/>
          </a:ln>
        </p:spPr>
      </p:pic>
      <mc:AlternateContent xmlns:mc="http://schemas.openxmlformats.org/markup-compatibility/2006" xmlns:a14="http://schemas.microsoft.com/office/drawing/2010/main">
        <mc:Choice Requires="a14">
          <p:sp>
            <p:nvSpPr>
              <p:cNvPr id="27665" name="Text Box 17"/>
              <p:cNvSpPr txBox="1">
                <a:spLocks noChangeArrowheads="1"/>
              </p:cNvSpPr>
              <p:nvPr/>
            </p:nvSpPr>
            <p:spPr bwMode="auto">
              <a:xfrm>
                <a:off x="6240914" y="4093776"/>
                <a:ext cx="4523177" cy="2145524"/>
              </a:xfrm>
              <a:prstGeom prst="rect">
                <a:avLst/>
              </a:prstGeom>
              <a:noFill/>
              <a:ln w="9525">
                <a:noFill/>
                <a:miter lim="800000"/>
                <a:headEnd/>
                <a:tailEnd/>
              </a:ln>
              <a:effectLst/>
            </p:spPr>
            <p:txBody>
              <a:bodyPr wrap="square">
                <a:spAutoFit/>
              </a:bodyPr>
              <a:lstStyle/>
              <a:p>
                <a:pPr marL="228600" indent="-228600" eaLnBrk="0" hangingPunct="0">
                  <a:lnSpc>
                    <a:spcPct val="90000"/>
                  </a:lnSpc>
                  <a:spcBef>
                    <a:spcPts val="1200"/>
                  </a:spcBef>
                  <a:defRPr/>
                </a:pPr>
                <a:r>
                  <a:rPr lang="en-US" dirty="0">
                    <a:solidFill>
                      <a:schemeClr val="tx1">
                        <a:lumMod val="10000"/>
                      </a:schemeClr>
                    </a:solidFill>
                    <a:latin typeface="Times New Roman" pitchFamily="18" charset="0"/>
                  </a:rPr>
                  <a:t>= Probability weighted sum of  all outcomes</a:t>
                </a:r>
              </a:p>
              <a:p>
                <a:pPr eaLnBrk="0" hangingPunct="0">
                  <a:lnSpc>
                    <a:spcPct val="90000"/>
                  </a:lnSpc>
                  <a:spcBef>
                    <a:spcPts val="1200"/>
                  </a:spcBef>
                  <a:defRPr/>
                </a:pPr>
                <a:r>
                  <a:rPr lang="en-US" dirty="0">
                    <a:solidFill>
                      <a:schemeClr val="tx1">
                        <a:lumMod val="10000"/>
                      </a:schemeClr>
                    </a:solidFill>
                    <a:latin typeface="Times New Roman" pitchFamily="18" charset="0"/>
                  </a:rPr>
                  <a:t>= (0.21*1) + (0.09*2) + (0.12*3) +   </a:t>
                </a:r>
              </a:p>
              <a:p>
                <a:pPr eaLnBrk="0" hangingPunct="0">
                  <a:spcBef>
                    <a:spcPts val="0"/>
                  </a:spcBef>
                  <a:defRPr/>
                </a:pPr>
                <a:r>
                  <a:rPr lang="en-US" dirty="0">
                    <a:solidFill>
                      <a:schemeClr val="tx1">
                        <a:lumMod val="10000"/>
                      </a:schemeClr>
                    </a:solidFill>
                    <a:latin typeface="Times New Roman" pitchFamily="18" charset="0"/>
                  </a:rPr>
                  <a:t>   (0.20*4) + (0.17*5) + (0.22*6)</a:t>
                </a:r>
              </a:p>
              <a:p>
                <a:pPr eaLnBrk="0" hangingPunct="0">
                  <a:lnSpc>
                    <a:spcPct val="90000"/>
                  </a:lnSpc>
                  <a:spcBef>
                    <a:spcPts val="1200"/>
                  </a:spcBef>
                  <a:defRPr/>
                </a:pPr>
                <a14:m>
                  <m:oMath xmlns:m="http://schemas.openxmlformats.org/officeDocument/2006/math">
                    <m:acc>
                      <m:accPr>
                        <m:chr m:val="̂"/>
                        <m:ctrlPr>
                          <a:rPr lang="en-US" i="1">
                            <a:solidFill>
                              <a:schemeClr val="tx1">
                                <a:lumMod val="10000"/>
                              </a:schemeClr>
                            </a:solidFill>
                            <a:latin typeface="Cambria Math" panose="02040503050406030204" pitchFamily="18" charset="0"/>
                          </a:rPr>
                        </m:ctrlPr>
                      </m:accPr>
                      <m:e>
                        <m:r>
                          <m:rPr>
                            <m:sty m:val="p"/>
                          </m:rPr>
                          <a:rPr lang="en-US">
                            <a:solidFill>
                              <a:schemeClr val="tx1">
                                <a:lumMod val="10000"/>
                              </a:schemeClr>
                            </a:solidFill>
                            <a:latin typeface="Cambria Math" panose="02040503050406030204" pitchFamily="18" charset="0"/>
                            <a:ea typeface="Cambria Math" panose="02040503050406030204" pitchFamily="18" charset="0"/>
                          </a:rPr>
                          <m:t>μ</m:t>
                        </m:r>
                      </m:e>
                    </m:acc>
                    <m:r>
                      <a:rPr lang="en-US" i="1">
                        <a:solidFill>
                          <a:schemeClr val="tx1">
                            <a:lumMod val="10000"/>
                          </a:schemeClr>
                        </a:solidFill>
                        <a:latin typeface="Cambria Math" panose="02040503050406030204" pitchFamily="18" charset="0"/>
                        <a:ea typeface="Cambria Math" panose="02040503050406030204" pitchFamily="18" charset="0"/>
                      </a:rPr>
                      <m:t> </m:t>
                    </m:r>
                  </m:oMath>
                </a14:m>
                <a:r>
                  <a:rPr lang="en-US" dirty="0">
                    <a:solidFill>
                      <a:schemeClr val="tx1">
                        <a:lumMod val="10000"/>
                      </a:schemeClr>
                    </a:solidFill>
                    <a:latin typeface="Times New Roman" pitchFamily="18" charset="0"/>
                  </a:rPr>
                  <a:t>= 3.67 </a:t>
                </a:r>
              </a:p>
            </p:txBody>
          </p:sp>
        </mc:Choice>
        <mc:Fallback xmlns="">
          <p:sp>
            <p:nvSpPr>
              <p:cNvPr id="27665" name="Text Box 17"/>
              <p:cNvSpPr txBox="1">
                <a:spLocks noRot="1" noChangeAspect="1" noMove="1" noResize="1" noEditPoints="1" noAdjustHandles="1" noChangeArrowheads="1" noChangeShapeType="1" noTextEdit="1"/>
              </p:cNvSpPr>
              <p:nvPr/>
            </p:nvSpPr>
            <p:spPr bwMode="auto">
              <a:xfrm>
                <a:off x="6240914" y="4093776"/>
                <a:ext cx="4523177" cy="2145524"/>
              </a:xfrm>
              <a:prstGeom prst="rect">
                <a:avLst/>
              </a:prstGeom>
              <a:blipFill>
                <a:blip r:embed="rId4"/>
                <a:stretch>
                  <a:fillRect l="-2156" t="-3977" r="-5391" b="-3409"/>
                </a:stretch>
              </a:blipFill>
              <a:ln w="9525">
                <a:noFill/>
                <a:miter lim="800000"/>
                <a:headEnd/>
                <a:tailEnd/>
              </a:ln>
              <a:effectLst/>
            </p:spPr>
            <p:txBody>
              <a:bodyPr/>
              <a:lstStyle/>
              <a:p>
                <a:r>
                  <a:rPr lang="en-US">
                    <a:noFill/>
                  </a:rPr>
                  <a:t> </a:t>
                </a:r>
              </a:p>
            </p:txBody>
          </p:sp>
        </mc:Fallback>
      </mc:AlternateContent>
      <p:sp>
        <p:nvSpPr>
          <p:cNvPr id="27670" name="Rectangle 22"/>
          <p:cNvSpPr>
            <a:spLocks noGrp="1" noChangeArrowheads="1"/>
          </p:cNvSpPr>
          <p:nvPr>
            <p:ph type="title"/>
          </p:nvPr>
        </p:nvSpPr>
        <p:spPr>
          <a:xfrm>
            <a:off x="612119" y="304800"/>
            <a:ext cx="9881709" cy="1143000"/>
          </a:xfrm>
        </p:spPr>
        <p:txBody>
          <a:bodyPr/>
          <a:lstStyle/>
          <a:p>
            <a:pPr eaLnBrk="1" hangingPunct="1">
              <a:defRPr/>
            </a:pPr>
            <a:r>
              <a:rPr lang="en-US" dirty="0"/>
              <a:t>Rolling a 6-sided Die: </a:t>
            </a:r>
            <a:r>
              <a:rPr lang="en-US" i="1" dirty="0"/>
              <a:t>Experiment</a:t>
            </a:r>
          </a:p>
        </p:txBody>
      </p:sp>
      <p:sp>
        <p:nvSpPr>
          <p:cNvPr id="27671" name="Text Box 23"/>
          <p:cNvSpPr txBox="1">
            <a:spLocks noChangeArrowheads="1"/>
          </p:cNvSpPr>
          <p:nvPr/>
        </p:nvSpPr>
        <p:spPr bwMode="auto">
          <a:xfrm>
            <a:off x="3015281" y="5649913"/>
            <a:ext cx="2455863" cy="457200"/>
          </a:xfrm>
          <a:prstGeom prst="rect">
            <a:avLst/>
          </a:prstGeom>
          <a:noFill/>
          <a:ln w="9525">
            <a:noFill/>
            <a:miter lim="800000"/>
            <a:headEnd/>
            <a:tailEnd/>
          </a:ln>
          <a:effectLst/>
        </p:spPr>
        <p:txBody>
          <a:bodyPr>
            <a:spAutoFit/>
          </a:bodyPr>
          <a:lstStyle/>
          <a:p>
            <a:pPr>
              <a:spcBef>
                <a:spcPct val="50000"/>
              </a:spcBef>
              <a:defRPr/>
            </a:pPr>
            <a:r>
              <a:rPr lang="en-US" dirty="0">
                <a:solidFill>
                  <a:schemeClr val="tx1">
                    <a:lumMod val="10000"/>
                  </a:schemeClr>
                </a:solidFill>
                <a:latin typeface="Calibri" panose="020F0502020204030204" pitchFamily="34" charset="0"/>
              </a:rPr>
              <a:t>Sample size = 100</a:t>
            </a:r>
          </a:p>
        </p:txBody>
      </p:sp>
      <p:sp>
        <p:nvSpPr>
          <p:cNvPr id="2057" name="Text Box 25"/>
          <p:cNvSpPr txBox="1">
            <a:spLocks noChangeArrowheads="1"/>
          </p:cNvSpPr>
          <p:nvPr/>
        </p:nvSpPr>
        <p:spPr bwMode="auto">
          <a:xfrm>
            <a:off x="1976521" y="1635126"/>
            <a:ext cx="4221163" cy="461665"/>
          </a:xfrm>
          <a:prstGeom prst="rect">
            <a:avLst/>
          </a:prstGeom>
          <a:noFill/>
          <a:ln w="9525">
            <a:noFill/>
            <a:miter lim="800000"/>
            <a:headEnd/>
            <a:tailEnd/>
          </a:ln>
        </p:spPr>
        <p:txBody>
          <a:bodyPr>
            <a:spAutoFit/>
          </a:bodyPr>
          <a:lstStyle/>
          <a:p>
            <a:pPr>
              <a:spcBef>
                <a:spcPct val="50000"/>
              </a:spcBef>
            </a:pPr>
            <a:r>
              <a:rPr lang="en-US" b="1" dirty="0">
                <a:solidFill>
                  <a:srgbClr val="C00000"/>
                </a:solidFill>
                <a:latin typeface="Ink Free" panose="03080402000500000000" pitchFamily="66" charset="0"/>
              </a:rPr>
              <a:t>histogram </a:t>
            </a:r>
            <a:r>
              <a:rPr lang="en-US" b="1" dirty="0">
                <a:solidFill>
                  <a:srgbClr val="008000"/>
                </a:solidFill>
                <a:latin typeface="Ink Free" panose="03080402000500000000" pitchFamily="66" charset="0"/>
              </a:rPr>
              <a:t>- </a:t>
            </a:r>
            <a:r>
              <a:rPr lang="en-US" b="1" u="sng" dirty="0">
                <a:solidFill>
                  <a:srgbClr val="008000"/>
                </a:solidFill>
                <a:latin typeface="Ink Free" panose="03080402000500000000" pitchFamily="66" charset="0"/>
              </a:rPr>
              <a:t>estimate</a:t>
            </a:r>
            <a:r>
              <a:rPr lang="en-US" b="1" dirty="0">
                <a:solidFill>
                  <a:srgbClr val="008000"/>
                </a:solidFill>
                <a:latin typeface="Ink Free" panose="03080402000500000000" pitchFamily="66" charset="0"/>
              </a:rPr>
              <a:t> of PMF</a:t>
            </a:r>
          </a:p>
        </p:txBody>
      </p:sp>
      <p:sp>
        <p:nvSpPr>
          <p:cNvPr id="11" name="Text Box 9"/>
          <p:cNvSpPr txBox="1">
            <a:spLocks noChangeArrowheads="1"/>
          </p:cNvSpPr>
          <p:nvPr/>
        </p:nvSpPr>
        <p:spPr bwMode="auto">
          <a:xfrm>
            <a:off x="6132514" y="1939926"/>
            <a:ext cx="5306112" cy="830997"/>
          </a:xfrm>
          <a:prstGeom prst="rect">
            <a:avLst/>
          </a:prstGeom>
          <a:noFill/>
          <a:ln w="9525">
            <a:noFill/>
            <a:miter lim="800000"/>
            <a:headEnd/>
            <a:tailEnd/>
          </a:ln>
          <a:effectLst/>
        </p:spPr>
        <p:txBody>
          <a:bodyPr wrap="square">
            <a:spAutoFit/>
          </a:bodyPr>
          <a:lstStyle/>
          <a:p>
            <a:pPr eaLnBrk="0" hangingPunct="0">
              <a:spcBef>
                <a:spcPts val="0"/>
              </a:spcBef>
              <a:defRPr/>
            </a:pPr>
            <a:r>
              <a:rPr lang="en-US" dirty="0">
                <a:solidFill>
                  <a:schemeClr val="tx1">
                    <a:lumMod val="10000"/>
                  </a:schemeClr>
                </a:solidFill>
                <a:latin typeface="Times New Roman" pitchFamily="18" charset="0"/>
              </a:rPr>
              <a:t>Central Tendency:</a:t>
            </a:r>
          </a:p>
          <a:p>
            <a:pPr eaLnBrk="0" hangingPunct="0">
              <a:spcBef>
                <a:spcPts val="0"/>
              </a:spcBef>
              <a:defRPr/>
            </a:pPr>
            <a:r>
              <a:rPr lang="en-US" dirty="0">
                <a:solidFill>
                  <a:schemeClr val="tx1">
                    <a:lumMod val="10000"/>
                  </a:schemeClr>
                </a:solidFill>
                <a:latin typeface="Times New Roman" pitchFamily="18" charset="0"/>
              </a:rPr>
              <a:t>expected value, mean</a:t>
            </a:r>
          </a:p>
        </p:txBody>
      </p:sp>
      <p:cxnSp>
        <p:nvCxnSpPr>
          <p:cNvPr id="13" name="Straight Connector 12"/>
          <p:cNvCxnSpPr>
            <a:cxnSpLocks noChangeShapeType="1"/>
          </p:cNvCxnSpPr>
          <p:nvPr/>
        </p:nvCxnSpPr>
        <p:spPr bwMode="auto">
          <a:xfrm>
            <a:off x="2904155" y="3124200"/>
            <a:ext cx="2781300" cy="0"/>
          </a:xfrm>
          <a:prstGeom prst="line">
            <a:avLst/>
          </a:prstGeom>
          <a:noFill/>
          <a:ln w="19050" algn="ctr">
            <a:solidFill>
              <a:srgbClr val="FF0000"/>
            </a:solidFill>
            <a:miter lim="800000"/>
            <a:headEnd/>
            <a:tailEnd/>
          </a:ln>
        </p:spPr>
      </p:cxnSp>
      <p:sp>
        <p:nvSpPr>
          <p:cNvPr id="12" name="Text Box 25"/>
          <p:cNvSpPr txBox="1">
            <a:spLocks noChangeArrowheads="1"/>
          </p:cNvSpPr>
          <p:nvPr/>
        </p:nvSpPr>
        <p:spPr bwMode="auto">
          <a:xfrm>
            <a:off x="9107809" y="2827821"/>
            <a:ext cx="245069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FFFF00"/>
              </a:buClr>
              <a:buSzPct val="80000"/>
              <a:buFont typeface="Wingdings" panose="05000000000000000000" pitchFamily="2" charset="2"/>
              <a:buChar char="w"/>
              <a:defRPr sz="3200">
                <a:solidFill>
                  <a:srgbClr val="FFFFFF"/>
                </a:solidFill>
                <a:latin typeface="Arial Narrow" panose="020B0606020202030204" pitchFamily="34" charset="0"/>
              </a:defRPr>
            </a:lvl1pPr>
            <a:lvl2pPr marL="742950" indent="-285750">
              <a:spcBef>
                <a:spcPct val="20000"/>
              </a:spcBef>
              <a:buClr>
                <a:srgbClr val="CC0000"/>
              </a:buClr>
              <a:buSzPct val="55000"/>
              <a:buFont typeface="Wingdings" panose="05000000000000000000" pitchFamily="2" charset="2"/>
              <a:buChar char="l"/>
              <a:defRPr sz="2800">
                <a:solidFill>
                  <a:srgbClr val="FFFFFF"/>
                </a:solidFill>
                <a:latin typeface="Arial Narrow" panose="020B0606020202030204" pitchFamily="34" charset="0"/>
              </a:defRPr>
            </a:lvl2pPr>
            <a:lvl3pPr marL="1143000" indent="-228600">
              <a:spcBef>
                <a:spcPct val="20000"/>
              </a:spcBef>
              <a:buClr>
                <a:srgbClr val="009900"/>
              </a:buClr>
              <a:buSzPct val="60000"/>
              <a:buFont typeface="Wingdings" panose="05000000000000000000" pitchFamily="2" charset="2"/>
              <a:buChar char="l"/>
              <a:defRPr sz="2400">
                <a:solidFill>
                  <a:srgbClr val="FFFFFF"/>
                </a:solidFill>
                <a:latin typeface="Arial Narrow" panose="020B0606020202030204" pitchFamily="34" charset="0"/>
              </a:defRPr>
            </a:lvl3pPr>
            <a:lvl4pPr marL="1600200" indent="-228600">
              <a:spcBef>
                <a:spcPct val="20000"/>
              </a:spcBef>
              <a:buClr>
                <a:schemeClr val="hlink"/>
              </a:buClr>
              <a:buSzPct val="60000"/>
              <a:buFont typeface="Wingdings" panose="05000000000000000000" pitchFamily="2" charset="2"/>
              <a:buChar char="£"/>
              <a:defRPr sz="2000">
                <a:solidFill>
                  <a:srgbClr val="FFFFFF"/>
                </a:solidFill>
                <a:latin typeface="Arial Narrow" panose="020B0606020202030204" pitchFamily="34" charset="0"/>
              </a:defRPr>
            </a:lvl4pPr>
            <a:lvl5pPr marL="2057400" indent="-228600">
              <a:spcBef>
                <a:spcPct val="20000"/>
              </a:spcBef>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5pPr>
            <a:lvl6pPr marL="25146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6pPr>
            <a:lvl7pPr marL="29718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7pPr>
            <a:lvl8pPr marL="34290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8pPr>
            <a:lvl9pPr marL="38862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9pPr>
          </a:lstStyle>
          <a:p>
            <a:pPr algn="ctr" eaLnBrk="1" hangingPunct="1">
              <a:spcBef>
                <a:spcPct val="50000"/>
              </a:spcBef>
              <a:buClrTx/>
              <a:buSzTx/>
              <a:buFontTx/>
              <a:buNone/>
            </a:pPr>
            <a:r>
              <a:rPr lang="en-US" altLang="en-US" sz="2400" b="1" dirty="0">
                <a:solidFill>
                  <a:srgbClr val="008000"/>
                </a:solidFill>
                <a:latin typeface="Ink Free" panose="03080402000500000000" pitchFamily="66" charset="0"/>
              </a:rPr>
              <a:t>sample estimate of mean</a:t>
            </a:r>
          </a:p>
        </p:txBody>
      </p:sp>
      <mc:AlternateContent xmlns:mc="http://schemas.openxmlformats.org/markup-compatibility/2006" xmlns:a14="http://schemas.microsoft.com/office/drawing/2010/main">
        <mc:Choice Requires="a14">
          <p:sp>
            <p:nvSpPr>
              <p:cNvPr id="2" name="TextBox 1"/>
              <p:cNvSpPr txBox="1"/>
              <p:nvPr/>
            </p:nvSpPr>
            <p:spPr>
              <a:xfrm>
                <a:off x="6093015" y="2773512"/>
                <a:ext cx="3152586" cy="113761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sz="2800" i="1">
                              <a:solidFill>
                                <a:schemeClr val="tx1">
                                  <a:lumMod val="10000"/>
                                </a:schemeClr>
                              </a:solidFill>
                              <a:latin typeface="Cambria Math" panose="02040503050406030204" pitchFamily="18" charset="0"/>
                            </a:rPr>
                          </m:ctrlPr>
                        </m:accPr>
                        <m:e>
                          <m:r>
                            <m:rPr>
                              <m:sty m:val="p"/>
                            </m:rPr>
                            <a:rPr lang="en-US" sz="2800">
                              <a:solidFill>
                                <a:schemeClr val="tx1">
                                  <a:lumMod val="10000"/>
                                </a:schemeClr>
                              </a:solidFill>
                              <a:latin typeface="Cambria Math" panose="02040503050406030204" pitchFamily="18" charset="0"/>
                              <a:ea typeface="Cambria Math" panose="02040503050406030204" pitchFamily="18" charset="0"/>
                            </a:rPr>
                            <m:t>μ</m:t>
                          </m:r>
                        </m:e>
                      </m:acc>
                      <m:r>
                        <a:rPr lang="en-US" sz="2800">
                          <a:solidFill>
                            <a:schemeClr val="tx1">
                              <a:lumMod val="10000"/>
                            </a:schemeClr>
                          </a:solidFill>
                          <a:latin typeface="Cambria Math" panose="02040503050406030204" pitchFamily="18" charset="0"/>
                        </a:rPr>
                        <m:t>=</m:t>
                      </m:r>
                      <m:nary>
                        <m:naryPr>
                          <m:chr m:val="∑"/>
                          <m:supHide m:val="on"/>
                          <m:ctrlPr>
                            <a:rPr lang="en-US" sz="2800" i="1" smtClean="0">
                              <a:solidFill>
                                <a:schemeClr val="tx1">
                                  <a:lumMod val="10000"/>
                                </a:schemeClr>
                              </a:solidFill>
                              <a:latin typeface="Cambria Math" panose="02040503050406030204" pitchFamily="18" charset="0"/>
                            </a:rPr>
                          </m:ctrlPr>
                        </m:naryPr>
                        <m:sub>
                          <m:r>
                            <m:rPr>
                              <m:sty m:val="p"/>
                              <m:brk m:alnAt="7"/>
                            </m:rPr>
                            <a:rPr lang="en-US" sz="2800">
                              <a:solidFill>
                                <a:schemeClr val="tx1">
                                  <a:lumMod val="10000"/>
                                </a:schemeClr>
                              </a:solidFill>
                              <a:latin typeface="Cambria Math" panose="02040503050406030204" pitchFamily="18" charset="0"/>
                            </a:rPr>
                            <m:t>i</m:t>
                          </m:r>
                          <m:r>
                            <m:rPr>
                              <m:sty m:val="p"/>
                            </m:rPr>
                            <a:rPr lang="en-US" sz="2800">
                              <a:solidFill>
                                <a:schemeClr val="tx1">
                                  <a:lumMod val="10000"/>
                                </a:schemeClr>
                              </a:solidFill>
                              <a:latin typeface="Cambria Math" panose="02040503050406030204" pitchFamily="18" charset="0"/>
                              <a:ea typeface="Cambria Math" panose="02040503050406030204" pitchFamily="18" charset="0"/>
                            </a:rPr>
                            <m:t>ϵI</m:t>
                          </m:r>
                        </m:sub>
                        <m:sup/>
                        <m:e>
                          <m:sSub>
                            <m:sSubPr>
                              <m:ctrlPr>
                                <a:rPr lang="en-US" sz="2800" i="1">
                                  <a:solidFill>
                                    <a:schemeClr val="tx1">
                                      <a:lumMod val="10000"/>
                                    </a:schemeClr>
                                  </a:solidFill>
                                  <a:latin typeface="Cambria Math" panose="02040503050406030204" pitchFamily="18" charset="0"/>
                                </a:rPr>
                              </m:ctrlPr>
                            </m:sSubPr>
                            <m:e>
                              <m:acc>
                                <m:accPr>
                                  <m:chr m:val="̂"/>
                                  <m:ctrlPr>
                                    <a:rPr lang="en-US" sz="2800" i="1">
                                      <a:solidFill>
                                        <a:schemeClr val="tx1">
                                          <a:lumMod val="10000"/>
                                        </a:schemeClr>
                                      </a:solidFill>
                                      <a:latin typeface="Cambria Math" panose="02040503050406030204" pitchFamily="18" charset="0"/>
                                    </a:rPr>
                                  </m:ctrlPr>
                                </m:accPr>
                                <m:e>
                                  <m:r>
                                    <m:rPr>
                                      <m:sty m:val="p"/>
                                    </m:rPr>
                                    <a:rPr lang="en-US" sz="2800">
                                      <a:solidFill>
                                        <a:schemeClr val="tx1">
                                          <a:lumMod val="10000"/>
                                        </a:schemeClr>
                                      </a:solidFill>
                                      <a:latin typeface="Cambria Math" panose="02040503050406030204" pitchFamily="18" charset="0"/>
                                    </a:rPr>
                                    <m:t>p</m:t>
                                  </m:r>
                                </m:e>
                              </m:acc>
                            </m:e>
                            <m:sub>
                              <m:r>
                                <m:rPr>
                                  <m:sty m:val="p"/>
                                </m:rPr>
                                <a:rPr lang="en-US" sz="2800">
                                  <a:solidFill>
                                    <a:schemeClr val="tx1">
                                      <a:lumMod val="10000"/>
                                    </a:schemeClr>
                                  </a:solidFill>
                                  <a:latin typeface="Cambria Math" panose="02040503050406030204" pitchFamily="18" charset="0"/>
                                </a:rPr>
                                <m:t>i</m:t>
                              </m:r>
                            </m:sub>
                          </m:sSub>
                          <m:sSub>
                            <m:sSubPr>
                              <m:ctrlPr>
                                <a:rPr lang="en-US" sz="2800" i="1">
                                  <a:solidFill>
                                    <a:schemeClr val="tx1">
                                      <a:lumMod val="10000"/>
                                    </a:schemeClr>
                                  </a:solidFill>
                                  <a:latin typeface="Cambria Math" panose="02040503050406030204" pitchFamily="18" charset="0"/>
                                </a:rPr>
                              </m:ctrlPr>
                            </m:sSubPr>
                            <m:e>
                              <m:r>
                                <m:rPr>
                                  <m:sty m:val="p"/>
                                </m:rPr>
                                <a:rPr lang="en-US" sz="2800">
                                  <a:solidFill>
                                    <a:schemeClr val="tx1">
                                      <a:lumMod val="10000"/>
                                    </a:schemeClr>
                                  </a:solidFill>
                                  <a:latin typeface="Cambria Math" panose="02040503050406030204" pitchFamily="18" charset="0"/>
                                </a:rPr>
                                <m:t>X</m:t>
                              </m:r>
                            </m:e>
                            <m:sub>
                              <m:r>
                                <m:rPr>
                                  <m:sty m:val="p"/>
                                </m:rPr>
                                <a:rPr lang="en-US" sz="2800">
                                  <a:solidFill>
                                    <a:schemeClr val="tx1">
                                      <a:lumMod val="10000"/>
                                    </a:schemeClr>
                                  </a:solidFill>
                                  <a:latin typeface="Cambria Math" panose="02040503050406030204" pitchFamily="18" charset="0"/>
                                </a:rPr>
                                <m:t>i</m:t>
                              </m:r>
                            </m:sub>
                          </m:sSub>
                          <m:r>
                            <a:rPr lang="en-US" sz="2800">
                              <a:solidFill>
                                <a:schemeClr val="tx1">
                                  <a:lumMod val="10000"/>
                                </a:schemeClr>
                              </a:solidFill>
                              <a:latin typeface="Cambria Math" panose="02040503050406030204" pitchFamily="18" charset="0"/>
                            </a:rPr>
                            <m:t>=</m:t>
                          </m:r>
                        </m:e>
                      </m:nary>
                    </m:oMath>
                  </m:oMathPara>
                </a14:m>
                <a:endParaRPr lang="en-US" sz="2800" dirty="0">
                  <a:solidFill>
                    <a:schemeClr val="tx1">
                      <a:lumMod val="10000"/>
                    </a:schemeClr>
                  </a:solidFill>
                  <a:latin typeface="Calibri" panose="020F0502020204030204" pitchFamily="34" charset="0"/>
                </a:endParaRPr>
              </a:p>
            </p:txBody>
          </p:sp>
        </mc:Choice>
        <mc:Fallback xmlns="">
          <p:sp>
            <p:nvSpPr>
              <p:cNvPr id="2" name="TextBox 1"/>
              <p:cNvSpPr txBox="1">
                <a:spLocks noRot="1" noChangeAspect="1" noMove="1" noResize="1" noEditPoints="1" noAdjustHandles="1" noChangeArrowheads="1" noChangeShapeType="1" noTextEdit="1"/>
              </p:cNvSpPr>
              <p:nvPr/>
            </p:nvSpPr>
            <p:spPr>
              <a:xfrm>
                <a:off x="6093015" y="2773512"/>
                <a:ext cx="3152586" cy="1137619"/>
              </a:xfrm>
              <a:prstGeom prst="rect">
                <a:avLst/>
              </a:prstGeom>
              <a:blipFill>
                <a:blip r:embed="rId5"/>
                <a:stretch>
                  <a:fillRect/>
                </a:stretch>
              </a:blipFill>
            </p:spPr>
            <p:txBody>
              <a:bodyPr/>
              <a:lstStyle/>
              <a:p>
                <a:r>
                  <a:rPr lang="en-US">
                    <a:noFill/>
                  </a:rPr>
                  <a:t> </a:t>
                </a:r>
              </a:p>
            </p:txBody>
          </p:sp>
        </mc:Fallback>
      </mc:AlternateContent>
      <p:pic>
        <p:nvPicPr>
          <p:cNvPr id="15" name="Picture 14" descr="A close up of a logo&#10;&#10;Description automatically generated">
            <a:extLst>
              <a:ext uri="{FF2B5EF4-FFF2-40B4-BE49-F238E27FC236}">
                <a16:creationId xmlns:a16="http://schemas.microsoft.com/office/drawing/2014/main" id="{042B5297-C823-48ED-A097-7E1AB8DB0167}"/>
              </a:ext>
            </a:extLst>
          </p:cNvPr>
          <p:cNvPicPr>
            <a:picLocks noChangeAspect="1"/>
          </p:cNvPicPr>
          <p:nvPr/>
        </p:nvPicPr>
        <p:blipFill rotWithShape="1">
          <a:blip r:embed="rId6">
            <a:extLst>
              <a:ext uri="{28A0092B-C50C-407E-A947-70E740481C1C}">
                <a14:useLocalDpi xmlns:a14="http://schemas.microsoft.com/office/drawing/2010/main" val="0"/>
              </a:ext>
            </a:extLst>
          </a:blip>
          <a:srcRect t="10856" b="19099"/>
          <a:stretch/>
        </p:blipFill>
        <p:spPr>
          <a:xfrm>
            <a:off x="347402" y="3124200"/>
            <a:ext cx="1512794" cy="1143000"/>
          </a:xfrm>
          <a:prstGeom prst="rect">
            <a:avLst/>
          </a:prstGeom>
        </p:spPr>
      </p:pic>
      <p:sp>
        <p:nvSpPr>
          <p:cNvPr id="3" name="Slide Number Placeholder 2">
            <a:extLst>
              <a:ext uri="{FF2B5EF4-FFF2-40B4-BE49-F238E27FC236}">
                <a16:creationId xmlns:a16="http://schemas.microsoft.com/office/drawing/2014/main" id="{44068626-E4E7-0D88-15A8-953D13682018}"/>
              </a:ext>
            </a:extLst>
          </p:cNvPr>
          <p:cNvSpPr>
            <a:spLocks noGrp="1"/>
          </p:cNvSpPr>
          <p:nvPr>
            <p:ph type="sldNum" sz="quarter" idx="12"/>
          </p:nvPr>
        </p:nvSpPr>
        <p:spPr/>
        <p:txBody>
          <a:bodyPr/>
          <a:lstStyle/>
          <a:p>
            <a:pPr>
              <a:defRPr/>
            </a:pPr>
            <a:fld id="{4C6A16D8-49C7-4EFB-8B66-C888420D88DC}" type="slidenum">
              <a:rPr lang="en-US" smtClean="0"/>
              <a:pPr>
                <a:defRPr/>
              </a:pPr>
              <a:t>17</a:t>
            </a:fld>
            <a:endParaRPr lang="en-US"/>
          </a:p>
        </p:txBody>
      </p:sp>
      <p:sp>
        <p:nvSpPr>
          <p:cNvPr id="4" name="Text Box 25">
            <a:extLst>
              <a:ext uri="{FF2B5EF4-FFF2-40B4-BE49-F238E27FC236}">
                <a16:creationId xmlns:a16="http://schemas.microsoft.com/office/drawing/2014/main" id="{ED980952-4FE6-4395-D622-577C5A7F568F}"/>
              </a:ext>
            </a:extLst>
          </p:cNvPr>
          <p:cNvSpPr txBox="1">
            <a:spLocks noChangeArrowheads="1"/>
          </p:cNvSpPr>
          <p:nvPr/>
        </p:nvSpPr>
        <p:spPr bwMode="auto">
          <a:xfrm>
            <a:off x="7783507" y="5878513"/>
            <a:ext cx="339634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FFFF00"/>
              </a:buClr>
              <a:buSzPct val="80000"/>
              <a:buFont typeface="Wingdings" panose="05000000000000000000" pitchFamily="2" charset="2"/>
              <a:buChar char="w"/>
              <a:defRPr sz="3200">
                <a:solidFill>
                  <a:srgbClr val="FFFFFF"/>
                </a:solidFill>
                <a:latin typeface="Arial Narrow" panose="020B0606020202030204" pitchFamily="34" charset="0"/>
              </a:defRPr>
            </a:lvl1pPr>
            <a:lvl2pPr marL="742950" indent="-285750">
              <a:spcBef>
                <a:spcPct val="20000"/>
              </a:spcBef>
              <a:buClr>
                <a:srgbClr val="CC0000"/>
              </a:buClr>
              <a:buSzPct val="55000"/>
              <a:buFont typeface="Wingdings" panose="05000000000000000000" pitchFamily="2" charset="2"/>
              <a:buChar char="l"/>
              <a:defRPr sz="2800">
                <a:solidFill>
                  <a:srgbClr val="FFFFFF"/>
                </a:solidFill>
                <a:latin typeface="Arial Narrow" panose="020B0606020202030204" pitchFamily="34" charset="0"/>
              </a:defRPr>
            </a:lvl2pPr>
            <a:lvl3pPr marL="1143000" indent="-228600">
              <a:spcBef>
                <a:spcPct val="20000"/>
              </a:spcBef>
              <a:buClr>
                <a:srgbClr val="009900"/>
              </a:buClr>
              <a:buSzPct val="60000"/>
              <a:buFont typeface="Wingdings" panose="05000000000000000000" pitchFamily="2" charset="2"/>
              <a:buChar char="l"/>
              <a:defRPr sz="2400">
                <a:solidFill>
                  <a:srgbClr val="FFFFFF"/>
                </a:solidFill>
                <a:latin typeface="Arial Narrow" panose="020B0606020202030204" pitchFamily="34" charset="0"/>
              </a:defRPr>
            </a:lvl3pPr>
            <a:lvl4pPr marL="1600200" indent="-228600">
              <a:spcBef>
                <a:spcPct val="20000"/>
              </a:spcBef>
              <a:buClr>
                <a:schemeClr val="hlink"/>
              </a:buClr>
              <a:buSzPct val="60000"/>
              <a:buFont typeface="Wingdings" panose="05000000000000000000" pitchFamily="2" charset="2"/>
              <a:buChar char="£"/>
              <a:defRPr sz="2000">
                <a:solidFill>
                  <a:srgbClr val="FFFFFF"/>
                </a:solidFill>
                <a:latin typeface="Arial Narrow" panose="020B0606020202030204" pitchFamily="34" charset="0"/>
              </a:defRPr>
            </a:lvl4pPr>
            <a:lvl5pPr marL="2057400" indent="-228600">
              <a:spcBef>
                <a:spcPct val="20000"/>
              </a:spcBef>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5pPr>
            <a:lvl6pPr marL="25146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6pPr>
            <a:lvl7pPr marL="29718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7pPr>
            <a:lvl8pPr marL="34290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8pPr>
            <a:lvl9pPr marL="38862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9pPr>
          </a:lstStyle>
          <a:p>
            <a:pPr algn="ctr" eaLnBrk="1" hangingPunct="1">
              <a:spcBef>
                <a:spcPct val="50000"/>
              </a:spcBef>
              <a:buClrTx/>
              <a:buSzTx/>
              <a:buFontTx/>
              <a:buNone/>
            </a:pPr>
            <a:r>
              <a:rPr lang="en-US" altLang="en-US" sz="2200" b="1" dirty="0">
                <a:solidFill>
                  <a:srgbClr val="00B0F0"/>
                </a:solidFill>
                <a:latin typeface="Ink Free" panose="03080402000500000000" pitchFamily="66" charset="0"/>
              </a:rPr>
              <a:t>same number from average of the values</a:t>
            </a:r>
          </a:p>
        </p:txBody>
      </p:sp>
      <p:cxnSp>
        <p:nvCxnSpPr>
          <p:cNvPr id="5" name="Straight Connector 4">
            <a:extLst>
              <a:ext uri="{FF2B5EF4-FFF2-40B4-BE49-F238E27FC236}">
                <a16:creationId xmlns:a16="http://schemas.microsoft.com/office/drawing/2014/main" id="{34E7A889-6D59-FF86-B026-8F082426241A}"/>
              </a:ext>
            </a:extLst>
          </p:cNvPr>
          <p:cNvCxnSpPr>
            <a:cxnSpLocks/>
          </p:cNvCxnSpPr>
          <p:nvPr/>
        </p:nvCxnSpPr>
        <p:spPr bwMode="auto">
          <a:xfrm flipH="1" flipV="1">
            <a:off x="7515497" y="6055928"/>
            <a:ext cx="714103" cy="183372"/>
          </a:xfrm>
          <a:prstGeom prst="line">
            <a:avLst/>
          </a:prstGeom>
          <a:solidFill>
            <a:schemeClr val="accent1"/>
          </a:solidFill>
          <a:ln w="19050" cap="flat" cmpd="sng" algn="ctr">
            <a:solidFill>
              <a:srgbClr val="00B0F0"/>
            </a:solidFill>
            <a:prstDash val="solid"/>
            <a:miter lim="800000"/>
            <a:headEnd type="none" w="med" len="med"/>
            <a:tailEnd type="none" w="med" len="med"/>
          </a:ln>
          <a:effectLst/>
        </p:spPr>
      </p:cxnSp>
      <p:sp>
        <p:nvSpPr>
          <p:cNvPr id="6" name="TextBox 5">
            <a:extLst>
              <a:ext uri="{FF2B5EF4-FFF2-40B4-BE49-F238E27FC236}">
                <a16:creationId xmlns:a16="http://schemas.microsoft.com/office/drawing/2014/main" id="{158B8C9E-65FF-D940-5094-042D446B70A3}"/>
              </a:ext>
            </a:extLst>
          </p:cNvPr>
          <p:cNvSpPr txBox="1"/>
          <p:nvPr/>
        </p:nvSpPr>
        <p:spPr>
          <a:xfrm>
            <a:off x="2505806" y="2945424"/>
            <a:ext cx="451101" cy="307777"/>
          </a:xfrm>
          <a:prstGeom prst="rect">
            <a:avLst/>
          </a:prstGeom>
          <a:noFill/>
        </p:spPr>
        <p:txBody>
          <a:bodyPr wrap="square" rtlCol="0">
            <a:spAutoFit/>
          </a:bodyPr>
          <a:lstStyle/>
          <a:p>
            <a:r>
              <a:rPr lang="en-US" sz="1400" dirty="0">
                <a:solidFill>
                  <a:srgbClr val="FF0000"/>
                </a:solidFill>
                <a:latin typeface="Arial" panose="020B0604020202020204" pitchFamily="34" charset="0"/>
                <a:cs typeface="Arial" panose="020B0604020202020204" pitchFamily="34" charset="0"/>
              </a:rPr>
              <a:t>1/6</a:t>
            </a: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766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65" grpId="0"/>
      <p:bldP spid="11" grpId="0"/>
      <p:bldP spid="12" grpId="0"/>
      <p:bldP spid="2" grpId="0"/>
      <p:bldP spid="4"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3301" name="Picture 5"/>
          <p:cNvPicPr>
            <a:picLocks noChangeAspect="1" noChangeArrowheads="1"/>
          </p:cNvPicPr>
          <p:nvPr/>
        </p:nvPicPr>
        <p:blipFill>
          <a:blip r:embed="rId3" cstate="print"/>
          <a:srcRect/>
          <a:stretch>
            <a:fillRect/>
          </a:stretch>
        </p:blipFill>
        <p:spPr bwMode="auto">
          <a:xfrm>
            <a:off x="-25043" y="1828800"/>
            <a:ext cx="4038600" cy="2972597"/>
          </a:xfrm>
          <a:prstGeom prst="rect">
            <a:avLst/>
          </a:prstGeom>
          <a:noFill/>
          <a:ln w="9525">
            <a:noFill/>
            <a:miter lim="800000"/>
            <a:headEnd/>
            <a:tailEnd/>
          </a:ln>
          <a:effectLst/>
        </p:spPr>
      </p:pic>
      <p:pic>
        <p:nvPicPr>
          <p:cNvPr id="183303" name="Picture 7"/>
          <p:cNvPicPr>
            <a:picLocks noChangeAspect="1" noChangeArrowheads="1"/>
          </p:cNvPicPr>
          <p:nvPr/>
        </p:nvPicPr>
        <p:blipFill>
          <a:blip r:embed="rId4" cstate="print"/>
          <a:srcRect/>
          <a:stretch>
            <a:fillRect/>
          </a:stretch>
        </p:blipFill>
        <p:spPr bwMode="auto">
          <a:xfrm>
            <a:off x="4101327" y="1828800"/>
            <a:ext cx="4025502" cy="2971800"/>
          </a:xfrm>
          <a:prstGeom prst="rect">
            <a:avLst/>
          </a:prstGeom>
          <a:noFill/>
          <a:ln w="9525">
            <a:noFill/>
            <a:miter lim="800000"/>
            <a:headEnd/>
            <a:tailEnd/>
          </a:ln>
          <a:effectLst/>
        </p:spPr>
      </p:pic>
      <p:pic>
        <p:nvPicPr>
          <p:cNvPr id="183306" name="Picture 10"/>
          <p:cNvPicPr>
            <a:picLocks noChangeAspect="1" noChangeArrowheads="1"/>
          </p:cNvPicPr>
          <p:nvPr/>
        </p:nvPicPr>
        <p:blipFill>
          <a:blip r:embed="rId5" cstate="print"/>
          <a:srcRect/>
          <a:stretch>
            <a:fillRect/>
          </a:stretch>
        </p:blipFill>
        <p:spPr bwMode="auto">
          <a:xfrm>
            <a:off x="8214600" y="1828800"/>
            <a:ext cx="4013556" cy="2971800"/>
          </a:xfrm>
          <a:prstGeom prst="rect">
            <a:avLst/>
          </a:prstGeom>
          <a:noFill/>
          <a:ln w="9525">
            <a:noFill/>
            <a:miter lim="800000"/>
            <a:headEnd/>
            <a:tailEnd/>
          </a:ln>
          <a:effectLst/>
        </p:spPr>
      </p:pic>
      <p:sp>
        <p:nvSpPr>
          <p:cNvPr id="2" name="Slide Number Placeholder 1">
            <a:extLst>
              <a:ext uri="{FF2B5EF4-FFF2-40B4-BE49-F238E27FC236}">
                <a16:creationId xmlns:a16="http://schemas.microsoft.com/office/drawing/2014/main" id="{E5E227C3-432B-C1A6-1A1C-A6BCF65C6C88}"/>
              </a:ext>
            </a:extLst>
          </p:cNvPr>
          <p:cNvSpPr>
            <a:spLocks noGrp="1"/>
          </p:cNvSpPr>
          <p:nvPr>
            <p:ph type="sldNum" sz="quarter" idx="12"/>
          </p:nvPr>
        </p:nvSpPr>
        <p:spPr/>
        <p:txBody>
          <a:bodyPr/>
          <a:lstStyle/>
          <a:p>
            <a:pPr>
              <a:defRPr/>
            </a:pPr>
            <a:fld id="{9CD81297-4513-4774-B1A4-8EBF832F2CC4}" type="slidenum">
              <a:rPr lang="en-US" smtClean="0"/>
              <a:pPr>
                <a:defRPr/>
              </a:pPr>
              <a:t>18</a:t>
            </a:fld>
            <a:endParaRPr lang="en-US"/>
          </a:p>
        </p:txBody>
      </p:sp>
      <p:sp>
        <p:nvSpPr>
          <p:cNvPr id="8" name="Rectangle 7">
            <a:extLst>
              <a:ext uri="{FF2B5EF4-FFF2-40B4-BE49-F238E27FC236}">
                <a16:creationId xmlns:a16="http://schemas.microsoft.com/office/drawing/2014/main" id="{C0663BC5-8B4D-D6D4-97CD-56033F06CCA4}"/>
              </a:ext>
            </a:extLst>
          </p:cNvPr>
          <p:cNvSpPr/>
          <p:nvPr/>
        </p:nvSpPr>
        <p:spPr bwMode="auto">
          <a:xfrm>
            <a:off x="8622693" y="4361161"/>
            <a:ext cx="786063" cy="10562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Narrow" pitchFamily="34" charset="0"/>
            </a:endParaRPr>
          </a:p>
        </p:txBody>
      </p:sp>
      <p:sp>
        <p:nvSpPr>
          <p:cNvPr id="9" name="Rectangle 8">
            <a:extLst>
              <a:ext uri="{FF2B5EF4-FFF2-40B4-BE49-F238E27FC236}">
                <a16:creationId xmlns:a16="http://schemas.microsoft.com/office/drawing/2014/main" id="{A1442649-13A7-2385-FF88-7785F978BFE3}"/>
              </a:ext>
            </a:extLst>
          </p:cNvPr>
          <p:cNvSpPr/>
          <p:nvPr/>
        </p:nvSpPr>
        <p:spPr bwMode="auto">
          <a:xfrm>
            <a:off x="8649521" y="6637606"/>
            <a:ext cx="786063" cy="10562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Narrow" pitchFamily="34" charset="0"/>
            </a:endParaRPr>
          </a:p>
        </p:txBody>
      </p:sp>
      <p:sp>
        <p:nvSpPr>
          <p:cNvPr id="28" name="TextBox 27">
            <a:extLst>
              <a:ext uri="{FF2B5EF4-FFF2-40B4-BE49-F238E27FC236}">
                <a16:creationId xmlns:a16="http://schemas.microsoft.com/office/drawing/2014/main" id="{ABC0FB55-0ECC-20EA-AF1B-2D199FE0AAB5}"/>
              </a:ext>
            </a:extLst>
          </p:cNvPr>
          <p:cNvSpPr txBox="1"/>
          <p:nvPr/>
        </p:nvSpPr>
        <p:spPr>
          <a:xfrm>
            <a:off x="5755697" y="5395937"/>
            <a:ext cx="5787647" cy="646331"/>
          </a:xfrm>
          <a:prstGeom prst="rect">
            <a:avLst/>
          </a:prstGeom>
          <a:noFill/>
        </p:spPr>
        <p:txBody>
          <a:bodyPr wrap="square" rtlCol="0">
            <a:spAutoFit/>
          </a:bodyPr>
          <a:lstStyle/>
          <a:p>
            <a:r>
              <a:rPr lang="en-US" sz="3600" b="1" dirty="0">
                <a:solidFill>
                  <a:schemeClr val="tx1">
                    <a:lumMod val="10000"/>
                  </a:schemeClr>
                </a:solidFill>
              </a:rPr>
              <a:t>sample error decreases</a:t>
            </a:r>
          </a:p>
        </p:txBody>
      </p:sp>
      <p:sp>
        <p:nvSpPr>
          <p:cNvPr id="30" name="TextBox 29">
            <a:extLst>
              <a:ext uri="{FF2B5EF4-FFF2-40B4-BE49-F238E27FC236}">
                <a16:creationId xmlns:a16="http://schemas.microsoft.com/office/drawing/2014/main" id="{A4DCCCC1-3ECA-EDCC-A045-D5BADBDAFA89}"/>
              </a:ext>
            </a:extLst>
          </p:cNvPr>
          <p:cNvSpPr txBox="1"/>
          <p:nvPr/>
        </p:nvSpPr>
        <p:spPr>
          <a:xfrm>
            <a:off x="1349188" y="644521"/>
            <a:ext cx="4746812" cy="646331"/>
          </a:xfrm>
          <a:prstGeom prst="rect">
            <a:avLst/>
          </a:prstGeom>
          <a:noFill/>
        </p:spPr>
        <p:txBody>
          <a:bodyPr wrap="none" rtlCol="0">
            <a:spAutoFit/>
          </a:bodyPr>
          <a:lstStyle/>
          <a:p>
            <a:r>
              <a:rPr lang="en-US" sz="3600" b="1" dirty="0">
                <a:solidFill>
                  <a:schemeClr val="tx1">
                    <a:lumMod val="10000"/>
                  </a:schemeClr>
                </a:solidFill>
              </a:rPr>
              <a:t>As sample size increases</a:t>
            </a:r>
            <a:endParaRPr lang="en-US" sz="36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6" name="Rectangle 8"/>
          <p:cNvSpPr>
            <a:spLocks noGrp="1" noChangeArrowheads="1"/>
          </p:cNvSpPr>
          <p:nvPr>
            <p:ph type="body" idx="1"/>
          </p:nvPr>
        </p:nvSpPr>
        <p:spPr>
          <a:xfrm>
            <a:off x="6325535" y="3112294"/>
            <a:ext cx="4920278" cy="3052763"/>
          </a:xfrm>
        </p:spPr>
        <p:txBody>
          <a:bodyPr/>
          <a:lstStyle/>
          <a:p>
            <a:pPr eaLnBrk="1" hangingPunct="1">
              <a:defRPr/>
            </a:pPr>
            <a:endParaRPr lang="en-US" sz="2600" dirty="0">
              <a:latin typeface="Arial" panose="020B0604020202020204" pitchFamily="34" charset="0"/>
              <a:cs typeface="Arial" panose="020B0604020202020204" pitchFamily="34" charset="0"/>
            </a:endParaRPr>
          </a:p>
          <a:p>
            <a:pPr eaLnBrk="1" hangingPunct="1">
              <a:buFont typeface="Wingdings" pitchFamily="2" charset="2"/>
              <a:buNone/>
              <a:defRPr/>
            </a:pPr>
            <a:r>
              <a:rPr lang="en-US" sz="2600" dirty="0">
                <a:latin typeface="Arial" panose="020B0604020202020204" pitchFamily="34" charset="0"/>
                <a:cs typeface="Arial" panose="020B0604020202020204" pitchFamily="34" charset="0"/>
              </a:rPr>
              <a:t>	Expected Value of the Sum = </a:t>
            </a:r>
          </a:p>
          <a:p>
            <a:pPr eaLnBrk="1" hangingPunct="1">
              <a:buFont typeface="Wingdings" pitchFamily="2" charset="2"/>
              <a:buNone/>
              <a:defRPr/>
            </a:pPr>
            <a:r>
              <a:rPr lang="en-US" sz="2600" dirty="0">
                <a:latin typeface="Arial" panose="020B0604020202020204" pitchFamily="34" charset="0"/>
                <a:cs typeface="Arial" panose="020B0604020202020204" pitchFamily="34" charset="0"/>
              </a:rPr>
              <a:t>    </a:t>
            </a:r>
            <a:r>
              <a:rPr lang="en-US" sz="2600" dirty="0">
                <a:solidFill>
                  <a:srgbClr val="C00000"/>
                </a:solidFill>
                <a:latin typeface="Arial" panose="020B0604020202020204" pitchFamily="34" charset="0"/>
                <a:cs typeface="Arial" panose="020B0604020202020204" pitchFamily="34" charset="0"/>
              </a:rPr>
              <a:t>2 </a:t>
            </a:r>
            <a:r>
              <a:rPr lang="en-US" sz="2600" dirty="0">
                <a:latin typeface="Arial" panose="020B0604020202020204" pitchFamily="34" charset="0"/>
                <a:cs typeface="Arial" panose="020B0604020202020204" pitchFamily="34" charset="0"/>
              </a:rPr>
              <a:t>* </a:t>
            </a:r>
            <a:r>
              <a:rPr lang="en-US" sz="2600" baseline="30000" dirty="0">
                <a:latin typeface="Arial" panose="020B0604020202020204" pitchFamily="34" charset="0"/>
                <a:cs typeface="Arial" panose="020B0604020202020204" pitchFamily="34" charset="0"/>
              </a:rPr>
              <a:t>1</a:t>
            </a:r>
            <a:r>
              <a:rPr lang="en-US" sz="2600" dirty="0">
                <a:latin typeface="Arial" panose="020B0604020202020204" pitchFamily="34" charset="0"/>
                <a:cs typeface="Arial" panose="020B0604020202020204" pitchFamily="34" charset="0"/>
              </a:rPr>
              <a:t>/</a:t>
            </a:r>
            <a:r>
              <a:rPr lang="en-US" sz="2600" baseline="-25000" dirty="0">
                <a:latin typeface="Arial" panose="020B0604020202020204" pitchFamily="34" charset="0"/>
                <a:cs typeface="Arial" panose="020B0604020202020204" pitchFamily="34" charset="0"/>
              </a:rPr>
              <a:t>36 </a:t>
            </a:r>
            <a:r>
              <a:rPr lang="en-US" sz="2600" dirty="0">
                <a:latin typeface="Arial" panose="020B0604020202020204" pitchFamily="34" charset="0"/>
                <a:cs typeface="Arial" panose="020B0604020202020204" pitchFamily="34" charset="0"/>
              </a:rPr>
              <a:t>+ </a:t>
            </a:r>
            <a:r>
              <a:rPr lang="en-US" sz="2600" dirty="0">
                <a:solidFill>
                  <a:srgbClr val="C00000"/>
                </a:solidFill>
                <a:latin typeface="Arial" panose="020B0604020202020204" pitchFamily="34" charset="0"/>
                <a:cs typeface="Arial" panose="020B0604020202020204" pitchFamily="34" charset="0"/>
              </a:rPr>
              <a:t>3 </a:t>
            </a:r>
            <a:r>
              <a:rPr lang="en-US" sz="2600" dirty="0">
                <a:latin typeface="Arial" panose="020B0604020202020204" pitchFamily="34" charset="0"/>
                <a:cs typeface="Arial" panose="020B0604020202020204" pitchFamily="34" charset="0"/>
              </a:rPr>
              <a:t>* </a:t>
            </a:r>
            <a:r>
              <a:rPr lang="en-US" sz="2600" baseline="30000" dirty="0">
                <a:latin typeface="Arial" panose="020B0604020202020204" pitchFamily="34" charset="0"/>
                <a:cs typeface="Arial" panose="020B0604020202020204" pitchFamily="34" charset="0"/>
              </a:rPr>
              <a:t>2</a:t>
            </a:r>
            <a:r>
              <a:rPr lang="en-US" sz="2600" dirty="0">
                <a:latin typeface="Arial" panose="020B0604020202020204" pitchFamily="34" charset="0"/>
                <a:cs typeface="Arial" panose="020B0604020202020204" pitchFamily="34" charset="0"/>
              </a:rPr>
              <a:t>/</a:t>
            </a:r>
            <a:r>
              <a:rPr lang="en-US" sz="2600" baseline="-25000" dirty="0">
                <a:latin typeface="Arial" panose="020B0604020202020204" pitchFamily="34" charset="0"/>
                <a:cs typeface="Arial" panose="020B0604020202020204" pitchFamily="34" charset="0"/>
              </a:rPr>
              <a:t>36 </a:t>
            </a:r>
            <a:r>
              <a:rPr lang="en-US" sz="2600" dirty="0">
                <a:latin typeface="Arial" panose="020B0604020202020204" pitchFamily="34" charset="0"/>
                <a:cs typeface="Arial" panose="020B0604020202020204" pitchFamily="34" charset="0"/>
              </a:rPr>
              <a:t>+ </a:t>
            </a:r>
            <a:r>
              <a:rPr lang="en-US" sz="2600" dirty="0">
                <a:solidFill>
                  <a:srgbClr val="C00000"/>
                </a:solidFill>
                <a:latin typeface="Arial" panose="020B0604020202020204" pitchFamily="34" charset="0"/>
                <a:cs typeface="Arial" panose="020B0604020202020204" pitchFamily="34" charset="0"/>
              </a:rPr>
              <a:t>4 </a:t>
            </a:r>
            <a:r>
              <a:rPr lang="en-US" sz="2600" dirty="0">
                <a:latin typeface="Arial" panose="020B0604020202020204" pitchFamily="34" charset="0"/>
                <a:cs typeface="Arial" panose="020B0604020202020204" pitchFamily="34" charset="0"/>
              </a:rPr>
              <a:t>* </a:t>
            </a:r>
            <a:r>
              <a:rPr lang="en-US" sz="2600" baseline="30000" dirty="0">
                <a:latin typeface="Arial" panose="020B0604020202020204" pitchFamily="34" charset="0"/>
                <a:cs typeface="Arial" panose="020B0604020202020204" pitchFamily="34" charset="0"/>
              </a:rPr>
              <a:t>3</a:t>
            </a:r>
            <a:r>
              <a:rPr lang="en-US" sz="2600" dirty="0">
                <a:latin typeface="Arial" panose="020B0604020202020204" pitchFamily="34" charset="0"/>
                <a:cs typeface="Arial" panose="020B0604020202020204" pitchFamily="34" charset="0"/>
              </a:rPr>
              <a:t>/</a:t>
            </a:r>
            <a:r>
              <a:rPr lang="en-US" sz="2600" baseline="-25000" dirty="0">
                <a:latin typeface="Arial" panose="020B0604020202020204" pitchFamily="34" charset="0"/>
                <a:cs typeface="Arial" panose="020B0604020202020204" pitchFamily="34" charset="0"/>
              </a:rPr>
              <a:t>36</a:t>
            </a:r>
            <a:r>
              <a:rPr lang="en-US" sz="2600" dirty="0">
                <a:latin typeface="Arial" panose="020B0604020202020204" pitchFamily="34" charset="0"/>
                <a:cs typeface="Arial" panose="020B0604020202020204" pitchFamily="34" charset="0"/>
              </a:rPr>
              <a:t> +</a:t>
            </a:r>
          </a:p>
          <a:p>
            <a:pPr eaLnBrk="1" hangingPunct="1">
              <a:buFont typeface="Wingdings" pitchFamily="2" charset="2"/>
              <a:buNone/>
              <a:defRPr/>
            </a:pPr>
            <a:r>
              <a:rPr lang="en-US" sz="2600" dirty="0">
                <a:latin typeface="Arial" panose="020B0604020202020204" pitchFamily="34" charset="0"/>
                <a:cs typeface="Arial" panose="020B0604020202020204" pitchFamily="34" charset="0"/>
              </a:rPr>
              <a:t>	</a:t>
            </a:r>
            <a:r>
              <a:rPr lang="en-US" sz="2600" dirty="0">
                <a:solidFill>
                  <a:srgbClr val="00B0F0"/>
                </a:solidFill>
                <a:latin typeface="Arial" panose="020B0604020202020204" pitchFamily="34" charset="0"/>
                <a:cs typeface="Arial" panose="020B0604020202020204" pitchFamily="34" charset="0"/>
              </a:rPr>
              <a:t>5 </a:t>
            </a:r>
            <a:r>
              <a:rPr lang="en-US" sz="2600" dirty="0">
                <a:latin typeface="Arial" panose="020B0604020202020204" pitchFamily="34" charset="0"/>
                <a:cs typeface="Arial" panose="020B0604020202020204" pitchFamily="34" charset="0"/>
              </a:rPr>
              <a:t>* </a:t>
            </a:r>
            <a:r>
              <a:rPr lang="en-US" sz="2600" baseline="30000" dirty="0">
                <a:latin typeface="Arial" panose="020B0604020202020204" pitchFamily="34" charset="0"/>
                <a:cs typeface="Arial" panose="020B0604020202020204" pitchFamily="34" charset="0"/>
              </a:rPr>
              <a:t>4</a:t>
            </a:r>
            <a:r>
              <a:rPr lang="en-US" sz="2600" dirty="0">
                <a:latin typeface="Arial" panose="020B0604020202020204" pitchFamily="34" charset="0"/>
                <a:cs typeface="Arial" panose="020B0604020202020204" pitchFamily="34" charset="0"/>
              </a:rPr>
              <a:t>/</a:t>
            </a:r>
            <a:r>
              <a:rPr lang="en-US" sz="2600" baseline="-25000" dirty="0">
                <a:latin typeface="Arial" panose="020B0604020202020204" pitchFamily="34" charset="0"/>
                <a:cs typeface="Arial" panose="020B0604020202020204" pitchFamily="34" charset="0"/>
              </a:rPr>
              <a:t>36</a:t>
            </a:r>
            <a:r>
              <a:rPr lang="en-US" sz="2600" dirty="0">
                <a:latin typeface="Arial" panose="020B0604020202020204" pitchFamily="34" charset="0"/>
                <a:cs typeface="Arial" panose="020B0604020202020204" pitchFamily="34" charset="0"/>
              </a:rPr>
              <a:t> + </a:t>
            </a:r>
            <a:r>
              <a:rPr lang="en-US" sz="2600" dirty="0">
                <a:solidFill>
                  <a:srgbClr val="C00000"/>
                </a:solidFill>
                <a:latin typeface="Arial" panose="020B0604020202020204" pitchFamily="34" charset="0"/>
                <a:cs typeface="Arial" panose="020B0604020202020204" pitchFamily="34" charset="0"/>
              </a:rPr>
              <a:t>6 </a:t>
            </a:r>
            <a:r>
              <a:rPr lang="en-US" sz="2600" dirty="0">
                <a:latin typeface="Arial" panose="020B0604020202020204" pitchFamily="34" charset="0"/>
                <a:cs typeface="Arial" panose="020B0604020202020204" pitchFamily="34" charset="0"/>
              </a:rPr>
              <a:t>* </a:t>
            </a:r>
            <a:r>
              <a:rPr lang="en-US" sz="2600" baseline="30000" dirty="0">
                <a:latin typeface="Arial" panose="020B0604020202020204" pitchFamily="34" charset="0"/>
                <a:cs typeface="Arial" panose="020B0604020202020204" pitchFamily="34" charset="0"/>
              </a:rPr>
              <a:t>5</a:t>
            </a:r>
            <a:r>
              <a:rPr lang="en-US" sz="2600" dirty="0">
                <a:latin typeface="Arial" panose="020B0604020202020204" pitchFamily="34" charset="0"/>
                <a:cs typeface="Arial" panose="020B0604020202020204" pitchFamily="34" charset="0"/>
              </a:rPr>
              <a:t>/</a:t>
            </a:r>
            <a:r>
              <a:rPr lang="en-US" sz="2600" baseline="-25000" dirty="0">
                <a:latin typeface="Arial" panose="020B0604020202020204" pitchFamily="34" charset="0"/>
                <a:cs typeface="Arial" panose="020B0604020202020204" pitchFamily="34" charset="0"/>
              </a:rPr>
              <a:t>36</a:t>
            </a:r>
            <a:r>
              <a:rPr lang="en-US" sz="2600" dirty="0">
                <a:latin typeface="Arial" panose="020B0604020202020204" pitchFamily="34" charset="0"/>
                <a:cs typeface="Arial" panose="020B0604020202020204" pitchFamily="34" charset="0"/>
              </a:rPr>
              <a:t> + </a:t>
            </a:r>
            <a:r>
              <a:rPr lang="en-US" sz="2600" dirty="0">
                <a:solidFill>
                  <a:srgbClr val="C00000"/>
                </a:solidFill>
                <a:latin typeface="Arial" panose="020B0604020202020204" pitchFamily="34" charset="0"/>
                <a:cs typeface="Arial" panose="020B0604020202020204" pitchFamily="34" charset="0"/>
              </a:rPr>
              <a:t>7 </a:t>
            </a:r>
            <a:r>
              <a:rPr lang="en-US" sz="2600" dirty="0">
                <a:latin typeface="Arial" panose="020B0604020202020204" pitchFamily="34" charset="0"/>
                <a:cs typeface="Arial" panose="020B0604020202020204" pitchFamily="34" charset="0"/>
              </a:rPr>
              <a:t>* </a:t>
            </a:r>
            <a:r>
              <a:rPr lang="en-US" sz="2600" baseline="30000" dirty="0">
                <a:latin typeface="Arial" panose="020B0604020202020204" pitchFamily="34" charset="0"/>
                <a:cs typeface="Arial" panose="020B0604020202020204" pitchFamily="34" charset="0"/>
              </a:rPr>
              <a:t>6</a:t>
            </a:r>
            <a:r>
              <a:rPr lang="en-US" sz="2600" dirty="0">
                <a:latin typeface="Arial" panose="020B0604020202020204" pitchFamily="34" charset="0"/>
                <a:cs typeface="Arial" panose="020B0604020202020204" pitchFamily="34" charset="0"/>
              </a:rPr>
              <a:t>/</a:t>
            </a:r>
            <a:r>
              <a:rPr lang="en-US" sz="2600" baseline="-25000" dirty="0">
                <a:latin typeface="Arial" panose="020B0604020202020204" pitchFamily="34" charset="0"/>
                <a:cs typeface="Arial" panose="020B0604020202020204" pitchFamily="34" charset="0"/>
              </a:rPr>
              <a:t>36</a:t>
            </a:r>
            <a:r>
              <a:rPr lang="en-US" sz="2600" dirty="0">
                <a:latin typeface="Arial" panose="020B0604020202020204" pitchFamily="34" charset="0"/>
                <a:cs typeface="Arial" panose="020B0604020202020204" pitchFamily="34" charset="0"/>
              </a:rPr>
              <a:t> + </a:t>
            </a:r>
          </a:p>
          <a:p>
            <a:pPr eaLnBrk="1" hangingPunct="1">
              <a:buFont typeface="Wingdings" pitchFamily="2" charset="2"/>
              <a:buNone/>
              <a:defRPr/>
            </a:pPr>
            <a:r>
              <a:rPr lang="en-US" sz="2600" dirty="0">
                <a:latin typeface="Arial" panose="020B0604020202020204" pitchFamily="34" charset="0"/>
                <a:cs typeface="Arial" panose="020B0604020202020204" pitchFamily="34" charset="0"/>
              </a:rPr>
              <a:t>	</a:t>
            </a:r>
            <a:r>
              <a:rPr lang="en-US" sz="2600" dirty="0">
                <a:solidFill>
                  <a:srgbClr val="C00000"/>
                </a:solidFill>
                <a:latin typeface="Arial" panose="020B0604020202020204" pitchFamily="34" charset="0"/>
                <a:cs typeface="Arial" panose="020B0604020202020204" pitchFamily="34" charset="0"/>
              </a:rPr>
              <a:t>8 </a:t>
            </a:r>
            <a:r>
              <a:rPr lang="en-US" sz="2600" dirty="0">
                <a:latin typeface="Arial" panose="020B0604020202020204" pitchFamily="34" charset="0"/>
                <a:cs typeface="Arial" panose="020B0604020202020204" pitchFamily="34" charset="0"/>
              </a:rPr>
              <a:t>* </a:t>
            </a:r>
            <a:r>
              <a:rPr lang="en-US" sz="2600" baseline="30000" dirty="0">
                <a:latin typeface="Arial" panose="020B0604020202020204" pitchFamily="34" charset="0"/>
                <a:cs typeface="Arial" panose="020B0604020202020204" pitchFamily="34" charset="0"/>
              </a:rPr>
              <a:t>5</a:t>
            </a:r>
            <a:r>
              <a:rPr lang="en-US" sz="2600" dirty="0">
                <a:latin typeface="Arial" panose="020B0604020202020204" pitchFamily="34" charset="0"/>
                <a:cs typeface="Arial" panose="020B0604020202020204" pitchFamily="34" charset="0"/>
              </a:rPr>
              <a:t>/</a:t>
            </a:r>
            <a:r>
              <a:rPr lang="en-US" sz="2600" baseline="-25000" dirty="0">
                <a:latin typeface="Arial" panose="020B0604020202020204" pitchFamily="34" charset="0"/>
                <a:cs typeface="Arial" panose="020B0604020202020204" pitchFamily="34" charset="0"/>
              </a:rPr>
              <a:t>36</a:t>
            </a:r>
            <a:r>
              <a:rPr lang="en-US" sz="2600" dirty="0">
                <a:latin typeface="Arial" panose="020B0604020202020204" pitchFamily="34" charset="0"/>
                <a:cs typeface="Arial" panose="020B0604020202020204" pitchFamily="34" charset="0"/>
              </a:rPr>
              <a:t> + </a:t>
            </a:r>
            <a:r>
              <a:rPr lang="en-US" sz="2600" dirty="0">
                <a:solidFill>
                  <a:srgbClr val="C00000"/>
                </a:solidFill>
                <a:latin typeface="Arial" panose="020B0604020202020204" pitchFamily="34" charset="0"/>
                <a:cs typeface="Arial" panose="020B0604020202020204" pitchFamily="34" charset="0"/>
              </a:rPr>
              <a:t>9 </a:t>
            </a:r>
            <a:r>
              <a:rPr lang="en-US" sz="2600" dirty="0">
                <a:latin typeface="Arial" panose="020B0604020202020204" pitchFamily="34" charset="0"/>
                <a:cs typeface="Arial" panose="020B0604020202020204" pitchFamily="34" charset="0"/>
              </a:rPr>
              <a:t>* </a:t>
            </a:r>
            <a:r>
              <a:rPr lang="en-US" sz="2600" baseline="30000" dirty="0">
                <a:latin typeface="Arial" panose="020B0604020202020204" pitchFamily="34" charset="0"/>
                <a:cs typeface="Arial" panose="020B0604020202020204" pitchFamily="34" charset="0"/>
              </a:rPr>
              <a:t>4</a:t>
            </a:r>
            <a:r>
              <a:rPr lang="en-US" sz="2600" dirty="0">
                <a:latin typeface="Arial" panose="020B0604020202020204" pitchFamily="34" charset="0"/>
                <a:cs typeface="Arial" panose="020B0604020202020204" pitchFamily="34" charset="0"/>
              </a:rPr>
              <a:t>/</a:t>
            </a:r>
            <a:r>
              <a:rPr lang="en-US" sz="2600" baseline="-25000" dirty="0">
                <a:latin typeface="Arial" panose="020B0604020202020204" pitchFamily="34" charset="0"/>
                <a:cs typeface="Arial" panose="020B0604020202020204" pitchFamily="34" charset="0"/>
              </a:rPr>
              <a:t>36</a:t>
            </a:r>
            <a:r>
              <a:rPr lang="en-US" sz="2600" dirty="0">
                <a:latin typeface="Arial" panose="020B0604020202020204" pitchFamily="34" charset="0"/>
                <a:cs typeface="Arial" panose="020B0604020202020204" pitchFamily="34" charset="0"/>
              </a:rPr>
              <a:t> + </a:t>
            </a:r>
            <a:r>
              <a:rPr lang="en-US" sz="2600" dirty="0">
                <a:solidFill>
                  <a:srgbClr val="C00000"/>
                </a:solidFill>
                <a:latin typeface="Arial" panose="020B0604020202020204" pitchFamily="34" charset="0"/>
                <a:cs typeface="Arial" panose="020B0604020202020204" pitchFamily="34" charset="0"/>
              </a:rPr>
              <a:t>10 </a:t>
            </a:r>
            <a:r>
              <a:rPr lang="en-US" sz="2600" dirty="0">
                <a:latin typeface="Arial" panose="020B0604020202020204" pitchFamily="34" charset="0"/>
                <a:cs typeface="Arial" panose="020B0604020202020204" pitchFamily="34" charset="0"/>
              </a:rPr>
              <a:t>* </a:t>
            </a:r>
            <a:r>
              <a:rPr lang="en-US" sz="2600" baseline="30000" dirty="0">
                <a:latin typeface="Arial" panose="020B0604020202020204" pitchFamily="34" charset="0"/>
                <a:cs typeface="Arial" panose="020B0604020202020204" pitchFamily="34" charset="0"/>
              </a:rPr>
              <a:t>3</a:t>
            </a:r>
            <a:r>
              <a:rPr lang="en-US" sz="2600" dirty="0">
                <a:latin typeface="Arial" panose="020B0604020202020204" pitchFamily="34" charset="0"/>
                <a:cs typeface="Arial" panose="020B0604020202020204" pitchFamily="34" charset="0"/>
              </a:rPr>
              <a:t>/</a:t>
            </a:r>
            <a:r>
              <a:rPr lang="en-US" sz="2600" baseline="-25000" dirty="0">
                <a:latin typeface="Arial" panose="020B0604020202020204" pitchFamily="34" charset="0"/>
                <a:cs typeface="Arial" panose="020B0604020202020204" pitchFamily="34" charset="0"/>
              </a:rPr>
              <a:t>36</a:t>
            </a:r>
            <a:r>
              <a:rPr lang="en-US" sz="2600" dirty="0">
                <a:latin typeface="Arial" panose="020B0604020202020204" pitchFamily="34" charset="0"/>
                <a:cs typeface="Arial" panose="020B0604020202020204" pitchFamily="34" charset="0"/>
              </a:rPr>
              <a:t> + </a:t>
            </a:r>
          </a:p>
          <a:p>
            <a:pPr eaLnBrk="1" hangingPunct="1">
              <a:buFont typeface="Wingdings" pitchFamily="2" charset="2"/>
              <a:buNone/>
              <a:defRPr/>
            </a:pPr>
            <a:r>
              <a:rPr lang="en-US" sz="2600" dirty="0">
                <a:latin typeface="Arial" panose="020B0604020202020204" pitchFamily="34" charset="0"/>
                <a:cs typeface="Arial" panose="020B0604020202020204" pitchFamily="34" charset="0"/>
              </a:rPr>
              <a:t>	</a:t>
            </a:r>
            <a:r>
              <a:rPr lang="en-US" sz="2600" dirty="0">
                <a:solidFill>
                  <a:srgbClr val="C00000"/>
                </a:solidFill>
                <a:latin typeface="Arial" panose="020B0604020202020204" pitchFamily="34" charset="0"/>
                <a:cs typeface="Arial" panose="020B0604020202020204" pitchFamily="34" charset="0"/>
              </a:rPr>
              <a:t>11 </a:t>
            </a:r>
            <a:r>
              <a:rPr lang="en-US" sz="2600" dirty="0">
                <a:latin typeface="Arial" panose="020B0604020202020204" pitchFamily="34" charset="0"/>
                <a:cs typeface="Arial" panose="020B0604020202020204" pitchFamily="34" charset="0"/>
              </a:rPr>
              <a:t>* </a:t>
            </a:r>
            <a:r>
              <a:rPr lang="en-US" sz="2600" baseline="30000" dirty="0">
                <a:latin typeface="Arial" panose="020B0604020202020204" pitchFamily="34" charset="0"/>
                <a:cs typeface="Arial" panose="020B0604020202020204" pitchFamily="34" charset="0"/>
              </a:rPr>
              <a:t>2</a:t>
            </a:r>
            <a:r>
              <a:rPr lang="en-US" sz="2600" dirty="0">
                <a:latin typeface="Arial" panose="020B0604020202020204" pitchFamily="34" charset="0"/>
                <a:cs typeface="Arial" panose="020B0604020202020204" pitchFamily="34" charset="0"/>
              </a:rPr>
              <a:t>/</a:t>
            </a:r>
            <a:r>
              <a:rPr lang="en-US" sz="2600" baseline="-25000" dirty="0">
                <a:latin typeface="Arial" panose="020B0604020202020204" pitchFamily="34" charset="0"/>
                <a:cs typeface="Arial" panose="020B0604020202020204" pitchFamily="34" charset="0"/>
              </a:rPr>
              <a:t>36</a:t>
            </a:r>
            <a:r>
              <a:rPr lang="en-US" sz="2600" dirty="0">
                <a:latin typeface="Arial" panose="020B0604020202020204" pitchFamily="34" charset="0"/>
                <a:cs typeface="Arial" panose="020B0604020202020204" pitchFamily="34" charset="0"/>
              </a:rPr>
              <a:t> + </a:t>
            </a:r>
            <a:r>
              <a:rPr lang="en-US" sz="2600" dirty="0">
                <a:solidFill>
                  <a:srgbClr val="C00000"/>
                </a:solidFill>
                <a:latin typeface="Arial" panose="020B0604020202020204" pitchFamily="34" charset="0"/>
                <a:cs typeface="Arial" panose="020B0604020202020204" pitchFamily="34" charset="0"/>
              </a:rPr>
              <a:t>12 </a:t>
            </a:r>
            <a:r>
              <a:rPr lang="en-US" sz="2600" dirty="0">
                <a:latin typeface="Arial" panose="020B0604020202020204" pitchFamily="34" charset="0"/>
                <a:cs typeface="Arial" panose="020B0604020202020204" pitchFamily="34" charset="0"/>
              </a:rPr>
              <a:t>* </a:t>
            </a:r>
            <a:r>
              <a:rPr lang="en-US" sz="2600" baseline="30000" dirty="0">
                <a:latin typeface="Arial" panose="020B0604020202020204" pitchFamily="34" charset="0"/>
                <a:cs typeface="Arial" panose="020B0604020202020204" pitchFamily="34" charset="0"/>
              </a:rPr>
              <a:t>1</a:t>
            </a:r>
            <a:r>
              <a:rPr lang="en-US" sz="2600" dirty="0">
                <a:latin typeface="Arial" panose="020B0604020202020204" pitchFamily="34" charset="0"/>
                <a:cs typeface="Arial" panose="020B0604020202020204" pitchFamily="34" charset="0"/>
              </a:rPr>
              <a:t>/</a:t>
            </a:r>
            <a:r>
              <a:rPr lang="en-US" sz="2600" baseline="-25000" dirty="0">
                <a:latin typeface="Arial" panose="020B0604020202020204" pitchFamily="34" charset="0"/>
                <a:cs typeface="Arial" panose="020B0604020202020204" pitchFamily="34" charset="0"/>
              </a:rPr>
              <a:t>36</a:t>
            </a:r>
            <a:r>
              <a:rPr lang="en-US" sz="2600" dirty="0">
                <a:latin typeface="Arial" panose="020B0604020202020204" pitchFamily="34" charset="0"/>
                <a:cs typeface="Arial" panose="020B0604020202020204" pitchFamily="34" charset="0"/>
              </a:rPr>
              <a:t> = </a:t>
            </a:r>
            <a:r>
              <a:rPr lang="en-US" sz="2600" b="1" dirty="0">
                <a:latin typeface="Arial" panose="020B0604020202020204" pitchFamily="34" charset="0"/>
                <a:cs typeface="Arial" panose="020B0604020202020204" pitchFamily="34" charset="0"/>
              </a:rPr>
              <a:t>7</a:t>
            </a:r>
            <a:endParaRPr lang="en-US" sz="2600" b="1" baseline="-25000" dirty="0">
              <a:latin typeface="Arial" panose="020B0604020202020204" pitchFamily="34" charset="0"/>
              <a:cs typeface="Arial" panose="020B0604020202020204" pitchFamily="34" charset="0"/>
            </a:endParaRPr>
          </a:p>
        </p:txBody>
      </p:sp>
      <p:sp>
        <p:nvSpPr>
          <p:cNvPr id="37898" name="Rectangle 10"/>
          <p:cNvSpPr>
            <a:spLocks noGrp="1" noChangeArrowheads="1"/>
          </p:cNvSpPr>
          <p:nvPr>
            <p:ph type="title"/>
          </p:nvPr>
        </p:nvSpPr>
        <p:spPr>
          <a:xfrm>
            <a:off x="604562" y="304800"/>
            <a:ext cx="10063438" cy="1143000"/>
          </a:xfrm>
        </p:spPr>
        <p:txBody>
          <a:bodyPr/>
          <a:lstStyle/>
          <a:p>
            <a:pPr eaLnBrk="1" hangingPunct="1">
              <a:defRPr/>
            </a:pPr>
            <a:r>
              <a:rPr lang="en-US" sz="4000" dirty="0"/>
              <a:t>Sum of 2 Dice: Physics &amp; Experiment</a:t>
            </a:r>
          </a:p>
        </p:txBody>
      </p:sp>
      <p:sp>
        <p:nvSpPr>
          <p:cNvPr id="37901" name="Rectangle 13"/>
          <p:cNvSpPr>
            <a:spLocks noChangeArrowheads="1"/>
          </p:cNvSpPr>
          <p:nvPr/>
        </p:nvSpPr>
        <p:spPr bwMode="auto">
          <a:xfrm>
            <a:off x="1073098" y="1447800"/>
            <a:ext cx="9072615" cy="4211638"/>
          </a:xfrm>
          <a:prstGeom prst="rect">
            <a:avLst/>
          </a:prstGeom>
          <a:noFill/>
          <a:ln w="9525">
            <a:noFill/>
            <a:miter lim="800000"/>
            <a:headEnd/>
            <a:tailEnd/>
          </a:ln>
          <a:effectLst/>
        </p:spPr>
        <p:txBody>
          <a:bodyPr/>
          <a:lstStyle/>
          <a:p>
            <a:pPr>
              <a:spcBef>
                <a:spcPct val="50000"/>
              </a:spcBef>
              <a:buClr>
                <a:srgbClr val="FFFF00"/>
              </a:buClr>
              <a:buSzPct val="80000"/>
              <a:defRPr/>
            </a:pPr>
            <a:r>
              <a:rPr lang="en-US" sz="3000" dirty="0">
                <a:solidFill>
                  <a:schemeClr val="tx1">
                    <a:lumMod val="10000"/>
                  </a:schemeClr>
                </a:solidFill>
                <a:latin typeface="Calibri" panose="020F0502020204030204" pitchFamily="34" charset="0"/>
                <a:cs typeface="Times New Roman" pitchFamily="18" charset="0"/>
              </a:rPr>
              <a:t>36 possible rolls resulting from </a:t>
            </a:r>
            <a:r>
              <a:rPr lang="en-US" sz="3000" b="1" dirty="0">
                <a:solidFill>
                  <a:schemeClr val="tx1">
                    <a:lumMod val="10000"/>
                  </a:schemeClr>
                </a:solidFill>
                <a:latin typeface="Calibri" panose="020F0502020204030204" pitchFamily="34" charset="0"/>
                <a:cs typeface="Times New Roman" pitchFamily="18" charset="0"/>
              </a:rPr>
              <a:t>2</a:t>
            </a:r>
            <a:r>
              <a:rPr lang="en-US" sz="3000" dirty="0">
                <a:solidFill>
                  <a:schemeClr val="tx1">
                    <a:lumMod val="10000"/>
                  </a:schemeClr>
                </a:solidFill>
                <a:latin typeface="Calibri" panose="020F0502020204030204" pitchFamily="34" charset="0"/>
                <a:cs typeface="Times New Roman" pitchFamily="18" charset="0"/>
              </a:rPr>
              <a:t> random numbers, but the function we’re interested in is the </a:t>
            </a:r>
            <a:r>
              <a:rPr lang="en-US" sz="3000" b="1" dirty="0">
                <a:solidFill>
                  <a:srgbClr val="C00000"/>
                </a:solidFill>
                <a:latin typeface="Calibri" panose="020F0502020204030204" pitchFamily="34" charset="0"/>
                <a:cs typeface="Times New Roman" pitchFamily="18" charset="0"/>
              </a:rPr>
              <a:t>SUM</a:t>
            </a:r>
            <a:r>
              <a:rPr lang="en-US" sz="3000" dirty="0">
                <a:solidFill>
                  <a:schemeClr val="tx1">
                    <a:lumMod val="10000"/>
                  </a:schemeClr>
                </a:solidFill>
                <a:latin typeface="Calibri" panose="020F0502020204030204" pitchFamily="34" charset="0"/>
                <a:cs typeface="Times New Roman" pitchFamily="18" charset="0"/>
              </a:rPr>
              <a:t> of both dice.</a:t>
            </a:r>
          </a:p>
        </p:txBody>
      </p:sp>
      <p:sp>
        <p:nvSpPr>
          <p:cNvPr id="2" name="TextBox 1">
            <a:extLst>
              <a:ext uri="{FF2B5EF4-FFF2-40B4-BE49-F238E27FC236}">
                <a16:creationId xmlns:a16="http://schemas.microsoft.com/office/drawing/2014/main" id="{3FF3EAFC-5472-4A53-B2E4-CE0B8EE0AC92}"/>
              </a:ext>
            </a:extLst>
          </p:cNvPr>
          <p:cNvSpPr txBox="1"/>
          <p:nvPr/>
        </p:nvSpPr>
        <p:spPr>
          <a:xfrm>
            <a:off x="1821285" y="5970769"/>
            <a:ext cx="5167344" cy="892552"/>
          </a:xfrm>
          <a:prstGeom prst="rect">
            <a:avLst/>
          </a:prstGeom>
          <a:noFill/>
        </p:spPr>
        <p:txBody>
          <a:bodyPr wrap="square" rtlCol="0">
            <a:spAutoFit/>
          </a:bodyPr>
          <a:lstStyle/>
          <a:p>
            <a:pPr algn="ctr"/>
            <a:r>
              <a:rPr lang="en-US" sz="2600" b="1" dirty="0">
                <a:solidFill>
                  <a:srgbClr val="00B050"/>
                </a:solidFill>
                <a:latin typeface="Ink Free" panose="03080402000500000000" pitchFamily="66" charset="0"/>
              </a:rPr>
              <a:t>these outcomes are mutually exclusive and exhaustive</a:t>
            </a:r>
          </a:p>
        </p:txBody>
      </p:sp>
      <p:sp>
        <p:nvSpPr>
          <p:cNvPr id="5" name="TextBox 4">
            <a:extLst>
              <a:ext uri="{FF2B5EF4-FFF2-40B4-BE49-F238E27FC236}">
                <a16:creationId xmlns:a16="http://schemas.microsoft.com/office/drawing/2014/main" id="{13917152-70DA-4088-AAF5-D68068CA9FF4}"/>
              </a:ext>
            </a:extLst>
          </p:cNvPr>
          <p:cNvSpPr txBox="1"/>
          <p:nvPr/>
        </p:nvSpPr>
        <p:spPr>
          <a:xfrm>
            <a:off x="7781022" y="2527110"/>
            <a:ext cx="4018942" cy="892552"/>
          </a:xfrm>
          <a:prstGeom prst="rect">
            <a:avLst/>
          </a:prstGeom>
          <a:noFill/>
        </p:spPr>
        <p:txBody>
          <a:bodyPr wrap="square" rtlCol="0">
            <a:spAutoFit/>
          </a:bodyPr>
          <a:lstStyle/>
          <a:p>
            <a:r>
              <a:rPr lang="en-US" sz="2600" dirty="0">
                <a:solidFill>
                  <a:srgbClr val="C00000"/>
                </a:solidFill>
                <a:latin typeface="Calibri" panose="020F0502020204030204" pitchFamily="34" charset="0"/>
                <a:cs typeface="Calibri" panose="020F0502020204030204" pitchFamily="34" charset="0"/>
              </a:rPr>
              <a:t>only 11 possible outcomes of the function “SUM”</a:t>
            </a:r>
          </a:p>
        </p:txBody>
      </p:sp>
      <p:pic>
        <p:nvPicPr>
          <p:cNvPr id="7" name="Picture 6" descr="A picture containing clipart&#10;&#10;Description automatically generated">
            <a:extLst>
              <a:ext uri="{FF2B5EF4-FFF2-40B4-BE49-F238E27FC236}">
                <a16:creationId xmlns:a16="http://schemas.microsoft.com/office/drawing/2014/main" id="{26159E45-BECA-425E-86CD-537E524C6D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1691" y="2819722"/>
            <a:ext cx="1447428" cy="951018"/>
          </a:xfrm>
          <a:prstGeom prst="rect">
            <a:avLst/>
          </a:prstGeom>
        </p:spPr>
      </p:pic>
      <p:grpSp>
        <p:nvGrpSpPr>
          <p:cNvPr id="65" name="Group 64">
            <a:extLst>
              <a:ext uri="{FF2B5EF4-FFF2-40B4-BE49-F238E27FC236}">
                <a16:creationId xmlns:a16="http://schemas.microsoft.com/office/drawing/2014/main" id="{16EAA267-FD6E-4247-9057-02EC9D792288}"/>
              </a:ext>
            </a:extLst>
          </p:cNvPr>
          <p:cNvGrpSpPr/>
          <p:nvPr/>
        </p:nvGrpSpPr>
        <p:grpSpPr>
          <a:xfrm>
            <a:off x="1484236" y="2402348"/>
            <a:ext cx="6296786" cy="3525804"/>
            <a:chOff x="1484236" y="2402348"/>
            <a:chExt cx="6296786" cy="3525804"/>
          </a:xfrm>
        </p:grpSpPr>
        <p:cxnSp>
          <p:nvCxnSpPr>
            <p:cNvPr id="4" name="Straight Arrow Connector 3">
              <a:extLst>
                <a:ext uri="{FF2B5EF4-FFF2-40B4-BE49-F238E27FC236}">
                  <a16:creationId xmlns:a16="http://schemas.microsoft.com/office/drawing/2014/main" id="{6FF7A93B-EABF-49CA-A5A1-BCDC443F1B6C}"/>
                </a:ext>
              </a:extLst>
            </p:cNvPr>
            <p:cNvCxnSpPr>
              <a:cxnSpLocks/>
            </p:cNvCxnSpPr>
            <p:nvPr/>
          </p:nvCxnSpPr>
          <p:spPr bwMode="auto">
            <a:xfrm>
              <a:off x="7451387" y="2402348"/>
              <a:ext cx="329635" cy="276892"/>
            </a:xfrm>
            <a:prstGeom prst="straightConnector1">
              <a:avLst/>
            </a:prstGeom>
            <a:solidFill>
              <a:schemeClr val="accent1"/>
            </a:solidFill>
            <a:ln w="28575" cap="flat" cmpd="sng" algn="ctr">
              <a:solidFill>
                <a:srgbClr val="C00000"/>
              </a:solidFill>
              <a:prstDash val="solid"/>
              <a:miter lim="800000"/>
              <a:headEnd type="none" w="med" len="med"/>
              <a:tailEnd type="arrow" w="lg" len="lg"/>
            </a:ln>
            <a:effectLst/>
          </p:spPr>
        </p:cxnSp>
        <p:grpSp>
          <p:nvGrpSpPr>
            <p:cNvPr id="62" name="Group 61">
              <a:extLst>
                <a:ext uri="{FF2B5EF4-FFF2-40B4-BE49-F238E27FC236}">
                  <a16:creationId xmlns:a16="http://schemas.microsoft.com/office/drawing/2014/main" id="{FFBAFB71-B53E-41F2-8249-EC65029EAF69}"/>
                </a:ext>
              </a:extLst>
            </p:cNvPr>
            <p:cNvGrpSpPr>
              <a:grpSpLocks noChangeAspect="1"/>
            </p:cNvGrpSpPr>
            <p:nvPr/>
          </p:nvGrpSpPr>
          <p:grpSpPr bwMode="auto">
            <a:xfrm>
              <a:off x="1484236" y="2578527"/>
              <a:ext cx="4379913" cy="3349625"/>
              <a:chOff x="949" y="1643"/>
              <a:chExt cx="2759" cy="2110"/>
            </a:xfrm>
          </p:grpSpPr>
          <p:sp>
            <p:nvSpPr>
              <p:cNvPr id="63" name="AutoShape 60">
                <a:extLst>
                  <a:ext uri="{FF2B5EF4-FFF2-40B4-BE49-F238E27FC236}">
                    <a16:creationId xmlns:a16="http://schemas.microsoft.com/office/drawing/2014/main" id="{FB32D0BE-5480-4515-BBC6-4E78B5E4A20A}"/>
                  </a:ext>
                </a:extLst>
              </p:cNvPr>
              <p:cNvSpPr>
                <a:spLocks noChangeAspect="1" noChangeArrowheads="1" noTextEdit="1"/>
              </p:cNvSpPr>
              <p:nvPr/>
            </p:nvSpPr>
            <p:spPr bwMode="auto">
              <a:xfrm>
                <a:off x="1046" y="1643"/>
                <a:ext cx="2662" cy="2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b="1">
                  <a:solidFill>
                    <a:srgbClr val="C00000"/>
                  </a:solidFill>
                </a:endParaRPr>
              </a:p>
            </p:txBody>
          </p:sp>
          <p:sp>
            <p:nvSpPr>
              <p:cNvPr id="37888" name="Rectangle 62">
                <a:extLst>
                  <a:ext uri="{FF2B5EF4-FFF2-40B4-BE49-F238E27FC236}">
                    <a16:creationId xmlns:a16="http://schemas.microsoft.com/office/drawing/2014/main" id="{3BACDD25-9DE7-4B60-A280-BE4D01255138}"/>
                  </a:ext>
                </a:extLst>
              </p:cNvPr>
              <p:cNvSpPr>
                <a:spLocks noChangeArrowheads="1"/>
              </p:cNvSpPr>
              <p:nvPr/>
            </p:nvSpPr>
            <p:spPr bwMode="auto">
              <a:xfrm>
                <a:off x="2406" y="1645"/>
                <a:ext cx="406"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dirty="0">
                    <a:ln>
                      <a:noFill/>
                    </a:ln>
                    <a:solidFill>
                      <a:schemeClr val="tx1">
                        <a:lumMod val="10000"/>
                      </a:schemeClr>
                    </a:solidFill>
                    <a:effectLst/>
                    <a:latin typeface="Arial" panose="020B0604020202020204" pitchFamily="34" charset="0"/>
                  </a:rPr>
                  <a:t>Die #2</a:t>
                </a:r>
                <a:endParaRPr kumimoji="0" lang="en-US" altLang="en-US" sz="1800" b="1" i="0" u="none" strike="noStrike" cap="none" normalizeH="0" baseline="0" dirty="0">
                  <a:ln>
                    <a:noFill/>
                  </a:ln>
                  <a:solidFill>
                    <a:schemeClr val="tx1">
                      <a:lumMod val="10000"/>
                    </a:schemeClr>
                  </a:solidFill>
                  <a:effectLst/>
                  <a:latin typeface="Arial" panose="020B0604020202020204" pitchFamily="34" charset="0"/>
                </a:endParaRPr>
              </a:p>
            </p:txBody>
          </p:sp>
          <p:sp>
            <p:nvSpPr>
              <p:cNvPr id="37889" name="Rectangle 63">
                <a:extLst>
                  <a:ext uri="{FF2B5EF4-FFF2-40B4-BE49-F238E27FC236}">
                    <a16:creationId xmlns:a16="http://schemas.microsoft.com/office/drawing/2014/main" id="{BCDB1C06-9329-48AF-8030-6413F22DC286}"/>
                  </a:ext>
                </a:extLst>
              </p:cNvPr>
              <p:cNvSpPr>
                <a:spLocks noChangeArrowheads="1"/>
              </p:cNvSpPr>
              <p:nvPr/>
            </p:nvSpPr>
            <p:spPr bwMode="auto">
              <a:xfrm>
                <a:off x="1943" y="1991"/>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chemeClr val="tx1">
                        <a:lumMod val="10000"/>
                      </a:schemeClr>
                    </a:solidFill>
                    <a:effectLst/>
                    <a:latin typeface="Arial" panose="020B0604020202020204" pitchFamily="34" charset="0"/>
                  </a:rPr>
                  <a:t>1</a:t>
                </a:r>
                <a:endParaRPr kumimoji="0" lang="en-US" altLang="en-US" sz="1800" b="1" i="0" u="none" strike="noStrike" cap="none" normalizeH="0" baseline="0">
                  <a:ln>
                    <a:noFill/>
                  </a:ln>
                  <a:solidFill>
                    <a:schemeClr val="tx1">
                      <a:lumMod val="10000"/>
                    </a:schemeClr>
                  </a:solidFill>
                  <a:effectLst/>
                  <a:latin typeface="Arial" panose="020B0604020202020204" pitchFamily="34" charset="0"/>
                </a:endParaRPr>
              </a:p>
            </p:txBody>
          </p:sp>
          <p:sp>
            <p:nvSpPr>
              <p:cNvPr id="37890" name="Rectangle 64">
                <a:extLst>
                  <a:ext uri="{FF2B5EF4-FFF2-40B4-BE49-F238E27FC236}">
                    <a16:creationId xmlns:a16="http://schemas.microsoft.com/office/drawing/2014/main" id="{43E15E86-F2BB-44CA-88E4-5E41D59F509F}"/>
                  </a:ext>
                </a:extLst>
              </p:cNvPr>
              <p:cNvSpPr>
                <a:spLocks noChangeArrowheads="1"/>
              </p:cNvSpPr>
              <p:nvPr/>
            </p:nvSpPr>
            <p:spPr bwMode="auto">
              <a:xfrm>
                <a:off x="2257" y="1991"/>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chemeClr val="tx1">
                        <a:lumMod val="10000"/>
                      </a:schemeClr>
                    </a:solidFill>
                    <a:effectLst/>
                    <a:latin typeface="Arial" panose="020B0604020202020204" pitchFamily="34" charset="0"/>
                  </a:rPr>
                  <a:t>2</a:t>
                </a:r>
                <a:endParaRPr kumimoji="0" lang="en-US" altLang="en-US" sz="1800" b="1" i="0" u="none" strike="noStrike" cap="none" normalizeH="0" baseline="0">
                  <a:ln>
                    <a:noFill/>
                  </a:ln>
                  <a:solidFill>
                    <a:schemeClr val="tx1">
                      <a:lumMod val="10000"/>
                    </a:schemeClr>
                  </a:solidFill>
                  <a:effectLst/>
                  <a:latin typeface="Arial" panose="020B0604020202020204" pitchFamily="34" charset="0"/>
                </a:endParaRPr>
              </a:p>
            </p:txBody>
          </p:sp>
          <p:sp>
            <p:nvSpPr>
              <p:cNvPr id="37891" name="Rectangle 65">
                <a:extLst>
                  <a:ext uri="{FF2B5EF4-FFF2-40B4-BE49-F238E27FC236}">
                    <a16:creationId xmlns:a16="http://schemas.microsoft.com/office/drawing/2014/main" id="{E68E2566-B350-48D2-8127-B498B9450E6E}"/>
                  </a:ext>
                </a:extLst>
              </p:cNvPr>
              <p:cNvSpPr>
                <a:spLocks noChangeArrowheads="1"/>
              </p:cNvSpPr>
              <p:nvPr/>
            </p:nvSpPr>
            <p:spPr bwMode="auto">
              <a:xfrm>
                <a:off x="2571" y="1991"/>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chemeClr val="tx1">
                        <a:lumMod val="10000"/>
                      </a:schemeClr>
                    </a:solidFill>
                    <a:effectLst/>
                    <a:latin typeface="Arial" panose="020B0604020202020204" pitchFamily="34" charset="0"/>
                  </a:rPr>
                  <a:t>3</a:t>
                </a:r>
                <a:endParaRPr kumimoji="0" lang="en-US" altLang="en-US" sz="1800" b="1" i="0" u="none" strike="noStrike" cap="none" normalizeH="0" baseline="0">
                  <a:ln>
                    <a:noFill/>
                  </a:ln>
                  <a:solidFill>
                    <a:schemeClr val="tx1">
                      <a:lumMod val="10000"/>
                    </a:schemeClr>
                  </a:solidFill>
                  <a:effectLst/>
                  <a:latin typeface="Arial" panose="020B0604020202020204" pitchFamily="34" charset="0"/>
                </a:endParaRPr>
              </a:p>
            </p:txBody>
          </p:sp>
          <p:sp>
            <p:nvSpPr>
              <p:cNvPr id="37892" name="Rectangle 66">
                <a:extLst>
                  <a:ext uri="{FF2B5EF4-FFF2-40B4-BE49-F238E27FC236}">
                    <a16:creationId xmlns:a16="http://schemas.microsoft.com/office/drawing/2014/main" id="{7CFACCC1-2E27-43A2-8DB7-876D99048538}"/>
                  </a:ext>
                </a:extLst>
              </p:cNvPr>
              <p:cNvSpPr>
                <a:spLocks noChangeArrowheads="1"/>
              </p:cNvSpPr>
              <p:nvPr/>
            </p:nvSpPr>
            <p:spPr bwMode="auto">
              <a:xfrm>
                <a:off x="2885" y="1991"/>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chemeClr val="tx1">
                        <a:lumMod val="10000"/>
                      </a:schemeClr>
                    </a:solidFill>
                    <a:effectLst/>
                    <a:latin typeface="Arial" panose="020B0604020202020204" pitchFamily="34" charset="0"/>
                  </a:rPr>
                  <a:t>4</a:t>
                </a:r>
                <a:endParaRPr kumimoji="0" lang="en-US" altLang="en-US" sz="1800" b="1" i="0" u="none" strike="noStrike" cap="none" normalizeH="0" baseline="0">
                  <a:ln>
                    <a:noFill/>
                  </a:ln>
                  <a:solidFill>
                    <a:schemeClr val="tx1">
                      <a:lumMod val="10000"/>
                    </a:schemeClr>
                  </a:solidFill>
                  <a:effectLst/>
                  <a:latin typeface="Arial" panose="020B0604020202020204" pitchFamily="34" charset="0"/>
                </a:endParaRPr>
              </a:p>
            </p:txBody>
          </p:sp>
          <p:sp>
            <p:nvSpPr>
              <p:cNvPr id="37893" name="Rectangle 67">
                <a:extLst>
                  <a:ext uri="{FF2B5EF4-FFF2-40B4-BE49-F238E27FC236}">
                    <a16:creationId xmlns:a16="http://schemas.microsoft.com/office/drawing/2014/main" id="{BC5F754D-130B-429D-9393-8E32DC5B18B7}"/>
                  </a:ext>
                </a:extLst>
              </p:cNvPr>
              <p:cNvSpPr>
                <a:spLocks noChangeArrowheads="1"/>
              </p:cNvSpPr>
              <p:nvPr/>
            </p:nvSpPr>
            <p:spPr bwMode="auto">
              <a:xfrm>
                <a:off x="3199" y="1991"/>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chemeClr val="tx1">
                        <a:lumMod val="10000"/>
                      </a:schemeClr>
                    </a:solidFill>
                    <a:effectLst/>
                    <a:latin typeface="Arial" panose="020B0604020202020204" pitchFamily="34" charset="0"/>
                  </a:rPr>
                  <a:t>5</a:t>
                </a:r>
                <a:endParaRPr kumimoji="0" lang="en-US" altLang="en-US" sz="1800" b="1" i="0" u="none" strike="noStrike" cap="none" normalizeH="0" baseline="0">
                  <a:ln>
                    <a:noFill/>
                  </a:ln>
                  <a:solidFill>
                    <a:schemeClr val="tx1">
                      <a:lumMod val="10000"/>
                    </a:schemeClr>
                  </a:solidFill>
                  <a:effectLst/>
                  <a:latin typeface="Arial" panose="020B0604020202020204" pitchFamily="34" charset="0"/>
                </a:endParaRPr>
              </a:p>
            </p:txBody>
          </p:sp>
          <p:sp>
            <p:nvSpPr>
              <p:cNvPr id="37894" name="Rectangle 68">
                <a:extLst>
                  <a:ext uri="{FF2B5EF4-FFF2-40B4-BE49-F238E27FC236}">
                    <a16:creationId xmlns:a16="http://schemas.microsoft.com/office/drawing/2014/main" id="{4BE18109-F9A7-4C14-8065-6D8DEB72731E}"/>
                  </a:ext>
                </a:extLst>
              </p:cNvPr>
              <p:cNvSpPr>
                <a:spLocks noChangeArrowheads="1"/>
              </p:cNvSpPr>
              <p:nvPr/>
            </p:nvSpPr>
            <p:spPr bwMode="auto">
              <a:xfrm>
                <a:off x="3513" y="1991"/>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dirty="0">
                    <a:ln>
                      <a:noFill/>
                    </a:ln>
                    <a:solidFill>
                      <a:schemeClr val="tx1">
                        <a:lumMod val="10000"/>
                      </a:schemeClr>
                    </a:solidFill>
                    <a:effectLst/>
                    <a:latin typeface="Arial" panose="020B0604020202020204" pitchFamily="34" charset="0"/>
                  </a:rPr>
                  <a:t>6</a:t>
                </a:r>
                <a:endParaRPr kumimoji="0" lang="en-US" altLang="en-US" sz="1800" b="1" i="0" u="none" strike="noStrike" cap="none" normalizeH="0" baseline="0" dirty="0">
                  <a:ln>
                    <a:noFill/>
                  </a:ln>
                  <a:solidFill>
                    <a:schemeClr val="tx1">
                      <a:lumMod val="10000"/>
                    </a:schemeClr>
                  </a:solidFill>
                  <a:effectLst/>
                  <a:latin typeface="Arial" panose="020B0604020202020204" pitchFamily="34" charset="0"/>
                </a:endParaRPr>
              </a:p>
            </p:txBody>
          </p:sp>
          <p:sp>
            <p:nvSpPr>
              <p:cNvPr id="37895" name="Rectangle 69">
                <a:extLst>
                  <a:ext uri="{FF2B5EF4-FFF2-40B4-BE49-F238E27FC236}">
                    <a16:creationId xmlns:a16="http://schemas.microsoft.com/office/drawing/2014/main" id="{20023A33-4DD0-4D67-B462-3245CC2F3AA3}"/>
                  </a:ext>
                </a:extLst>
              </p:cNvPr>
              <p:cNvSpPr>
                <a:spLocks noChangeArrowheads="1"/>
              </p:cNvSpPr>
              <p:nvPr/>
            </p:nvSpPr>
            <p:spPr bwMode="auto">
              <a:xfrm>
                <a:off x="1629" y="2213"/>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dirty="0">
                    <a:ln>
                      <a:noFill/>
                    </a:ln>
                    <a:solidFill>
                      <a:schemeClr val="tx1">
                        <a:lumMod val="10000"/>
                      </a:schemeClr>
                    </a:solidFill>
                    <a:effectLst/>
                    <a:latin typeface="Arial" panose="020B0604020202020204" pitchFamily="34" charset="0"/>
                  </a:rPr>
                  <a:t>1</a:t>
                </a:r>
                <a:endParaRPr kumimoji="0" lang="en-US" altLang="en-US" sz="1800" b="1" i="0" u="none" strike="noStrike" cap="none" normalizeH="0" baseline="0" dirty="0">
                  <a:ln>
                    <a:noFill/>
                  </a:ln>
                  <a:solidFill>
                    <a:schemeClr val="tx1">
                      <a:lumMod val="10000"/>
                    </a:schemeClr>
                  </a:solidFill>
                  <a:effectLst/>
                  <a:latin typeface="Arial" panose="020B0604020202020204" pitchFamily="34" charset="0"/>
                </a:endParaRPr>
              </a:p>
            </p:txBody>
          </p:sp>
          <p:sp>
            <p:nvSpPr>
              <p:cNvPr id="37897" name="Rectangle 70">
                <a:extLst>
                  <a:ext uri="{FF2B5EF4-FFF2-40B4-BE49-F238E27FC236}">
                    <a16:creationId xmlns:a16="http://schemas.microsoft.com/office/drawing/2014/main" id="{8F368E2C-F45D-4621-9CD5-F7A98CEE69F8}"/>
                  </a:ext>
                </a:extLst>
              </p:cNvPr>
              <p:cNvSpPr>
                <a:spLocks noChangeArrowheads="1"/>
              </p:cNvSpPr>
              <p:nvPr/>
            </p:nvSpPr>
            <p:spPr bwMode="auto">
              <a:xfrm>
                <a:off x="1943" y="2213"/>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dirty="0">
                    <a:ln>
                      <a:noFill/>
                    </a:ln>
                    <a:solidFill>
                      <a:srgbClr val="C00000"/>
                    </a:solidFill>
                    <a:effectLst/>
                    <a:latin typeface="Arial" panose="020B0604020202020204" pitchFamily="34" charset="0"/>
                  </a:rPr>
                  <a:t>2</a:t>
                </a:r>
                <a:endParaRPr kumimoji="0" lang="en-US" altLang="en-US" sz="1800" b="1" i="0" u="none" strike="noStrike" cap="none" normalizeH="0" baseline="0" dirty="0">
                  <a:ln>
                    <a:noFill/>
                  </a:ln>
                  <a:solidFill>
                    <a:srgbClr val="C00000"/>
                  </a:solidFill>
                  <a:effectLst/>
                  <a:latin typeface="Arial" panose="020B0604020202020204" pitchFamily="34" charset="0"/>
                </a:endParaRPr>
              </a:p>
            </p:txBody>
          </p:sp>
          <p:sp>
            <p:nvSpPr>
              <p:cNvPr id="37899" name="Rectangle 71">
                <a:extLst>
                  <a:ext uri="{FF2B5EF4-FFF2-40B4-BE49-F238E27FC236}">
                    <a16:creationId xmlns:a16="http://schemas.microsoft.com/office/drawing/2014/main" id="{5AEDE67F-241E-4222-A44B-AFFA87CA0384}"/>
                  </a:ext>
                </a:extLst>
              </p:cNvPr>
              <p:cNvSpPr>
                <a:spLocks noChangeArrowheads="1"/>
              </p:cNvSpPr>
              <p:nvPr/>
            </p:nvSpPr>
            <p:spPr bwMode="auto">
              <a:xfrm>
                <a:off x="2257" y="2213"/>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3</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00" name="Rectangle 72">
                <a:extLst>
                  <a:ext uri="{FF2B5EF4-FFF2-40B4-BE49-F238E27FC236}">
                    <a16:creationId xmlns:a16="http://schemas.microsoft.com/office/drawing/2014/main" id="{DB793C7B-945F-4B10-AF8B-173D3FD2412C}"/>
                  </a:ext>
                </a:extLst>
              </p:cNvPr>
              <p:cNvSpPr>
                <a:spLocks noChangeArrowheads="1"/>
              </p:cNvSpPr>
              <p:nvPr/>
            </p:nvSpPr>
            <p:spPr bwMode="auto">
              <a:xfrm>
                <a:off x="2571" y="2213"/>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4</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03" name="Rectangle 73">
                <a:extLst>
                  <a:ext uri="{FF2B5EF4-FFF2-40B4-BE49-F238E27FC236}">
                    <a16:creationId xmlns:a16="http://schemas.microsoft.com/office/drawing/2014/main" id="{F39DEB4F-12C0-4914-83CA-6A0A0BF2BFE8}"/>
                  </a:ext>
                </a:extLst>
              </p:cNvPr>
              <p:cNvSpPr>
                <a:spLocks noChangeArrowheads="1"/>
              </p:cNvSpPr>
              <p:nvPr/>
            </p:nvSpPr>
            <p:spPr bwMode="auto">
              <a:xfrm>
                <a:off x="2885" y="2213"/>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5</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04" name="Rectangle 74">
                <a:extLst>
                  <a:ext uri="{FF2B5EF4-FFF2-40B4-BE49-F238E27FC236}">
                    <a16:creationId xmlns:a16="http://schemas.microsoft.com/office/drawing/2014/main" id="{A5EBBEB9-540B-4225-A4BD-5091391E9E8C}"/>
                  </a:ext>
                </a:extLst>
              </p:cNvPr>
              <p:cNvSpPr>
                <a:spLocks noChangeArrowheads="1"/>
              </p:cNvSpPr>
              <p:nvPr/>
            </p:nvSpPr>
            <p:spPr bwMode="auto">
              <a:xfrm>
                <a:off x="3199" y="2213"/>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6</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05" name="Rectangle 75">
                <a:extLst>
                  <a:ext uri="{FF2B5EF4-FFF2-40B4-BE49-F238E27FC236}">
                    <a16:creationId xmlns:a16="http://schemas.microsoft.com/office/drawing/2014/main" id="{EE943B55-ECB9-4C37-A15E-692222FC3CDD}"/>
                  </a:ext>
                </a:extLst>
              </p:cNvPr>
              <p:cNvSpPr>
                <a:spLocks noChangeArrowheads="1"/>
              </p:cNvSpPr>
              <p:nvPr/>
            </p:nvSpPr>
            <p:spPr bwMode="auto">
              <a:xfrm>
                <a:off x="3513" y="2213"/>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7</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06" name="Rectangle 76">
                <a:extLst>
                  <a:ext uri="{FF2B5EF4-FFF2-40B4-BE49-F238E27FC236}">
                    <a16:creationId xmlns:a16="http://schemas.microsoft.com/office/drawing/2014/main" id="{1A39B00B-8E84-46F6-B788-AF30FF46ECB9}"/>
                  </a:ext>
                </a:extLst>
              </p:cNvPr>
              <p:cNvSpPr>
                <a:spLocks noChangeArrowheads="1"/>
              </p:cNvSpPr>
              <p:nvPr/>
            </p:nvSpPr>
            <p:spPr bwMode="auto">
              <a:xfrm>
                <a:off x="949" y="2754"/>
                <a:ext cx="406"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dirty="0">
                    <a:ln>
                      <a:noFill/>
                    </a:ln>
                    <a:solidFill>
                      <a:schemeClr val="tx1">
                        <a:lumMod val="10000"/>
                      </a:schemeClr>
                    </a:solidFill>
                    <a:effectLst/>
                    <a:latin typeface="Arial" panose="020B0604020202020204" pitchFamily="34" charset="0"/>
                  </a:rPr>
                  <a:t>Die #1</a:t>
                </a:r>
                <a:endParaRPr kumimoji="0" lang="en-US" altLang="en-US" sz="1800" b="1" i="0" u="none" strike="noStrike" cap="none" normalizeH="0" baseline="0" dirty="0">
                  <a:ln>
                    <a:noFill/>
                  </a:ln>
                  <a:solidFill>
                    <a:schemeClr val="tx1">
                      <a:lumMod val="10000"/>
                    </a:schemeClr>
                  </a:solidFill>
                  <a:effectLst/>
                  <a:latin typeface="Arial" panose="020B0604020202020204" pitchFamily="34" charset="0"/>
                </a:endParaRPr>
              </a:p>
            </p:txBody>
          </p:sp>
          <p:sp>
            <p:nvSpPr>
              <p:cNvPr id="37907" name="Rectangle 77">
                <a:extLst>
                  <a:ext uri="{FF2B5EF4-FFF2-40B4-BE49-F238E27FC236}">
                    <a16:creationId xmlns:a16="http://schemas.microsoft.com/office/drawing/2014/main" id="{0CC3141E-81DC-4667-9C3D-3FAB474AB52A}"/>
                  </a:ext>
                </a:extLst>
              </p:cNvPr>
              <p:cNvSpPr>
                <a:spLocks noChangeArrowheads="1"/>
              </p:cNvSpPr>
              <p:nvPr/>
            </p:nvSpPr>
            <p:spPr bwMode="auto">
              <a:xfrm>
                <a:off x="1629" y="2478"/>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dirty="0">
                    <a:ln>
                      <a:noFill/>
                    </a:ln>
                    <a:solidFill>
                      <a:schemeClr val="tx1">
                        <a:lumMod val="10000"/>
                      </a:schemeClr>
                    </a:solidFill>
                    <a:effectLst/>
                    <a:latin typeface="Arial" panose="020B0604020202020204" pitchFamily="34" charset="0"/>
                  </a:rPr>
                  <a:t>2</a:t>
                </a:r>
                <a:endParaRPr kumimoji="0" lang="en-US" altLang="en-US" sz="1800" b="1" i="0" u="none" strike="noStrike" cap="none" normalizeH="0" baseline="0" dirty="0">
                  <a:ln>
                    <a:noFill/>
                  </a:ln>
                  <a:solidFill>
                    <a:schemeClr val="tx1">
                      <a:lumMod val="10000"/>
                    </a:schemeClr>
                  </a:solidFill>
                  <a:effectLst/>
                  <a:latin typeface="Arial" panose="020B0604020202020204" pitchFamily="34" charset="0"/>
                </a:endParaRPr>
              </a:p>
            </p:txBody>
          </p:sp>
          <p:sp>
            <p:nvSpPr>
              <p:cNvPr id="37908" name="Rectangle 78">
                <a:extLst>
                  <a:ext uri="{FF2B5EF4-FFF2-40B4-BE49-F238E27FC236}">
                    <a16:creationId xmlns:a16="http://schemas.microsoft.com/office/drawing/2014/main" id="{BDEEF28F-2CB4-4814-B37B-6693A0AAE7E9}"/>
                  </a:ext>
                </a:extLst>
              </p:cNvPr>
              <p:cNvSpPr>
                <a:spLocks noChangeArrowheads="1"/>
              </p:cNvSpPr>
              <p:nvPr/>
            </p:nvSpPr>
            <p:spPr bwMode="auto">
              <a:xfrm>
                <a:off x="1943" y="2478"/>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3</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09" name="Rectangle 79">
                <a:extLst>
                  <a:ext uri="{FF2B5EF4-FFF2-40B4-BE49-F238E27FC236}">
                    <a16:creationId xmlns:a16="http://schemas.microsoft.com/office/drawing/2014/main" id="{A3CA10C0-1555-4B78-A0D5-524C0483A9E2}"/>
                  </a:ext>
                </a:extLst>
              </p:cNvPr>
              <p:cNvSpPr>
                <a:spLocks noChangeArrowheads="1"/>
              </p:cNvSpPr>
              <p:nvPr/>
            </p:nvSpPr>
            <p:spPr bwMode="auto">
              <a:xfrm>
                <a:off x="2257" y="2478"/>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4</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10" name="Rectangle 80">
                <a:extLst>
                  <a:ext uri="{FF2B5EF4-FFF2-40B4-BE49-F238E27FC236}">
                    <a16:creationId xmlns:a16="http://schemas.microsoft.com/office/drawing/2014/main" id="{A7E797AA-22FE-4518-BE86-6909C6B1B958}"/>
                  </a:ext>
                </a:extLst>
              </p:cNvPr>
              <p:cNvSpPr>
                <a:spLocks noChangeArrowheads="1"/>
              </p:cNvSpPr>
              <p:nvPr/>
            </p:nvSpPr>
            <p:spPr bwMode="auto">
              <a:xfrm>
                <a:off x="2571" y="2478"/>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5</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11" name="Rectangle 81">
                <a:extLst>
                  <a:ext uri="{FF2B5EF4-FFF2-40B4-BE49-F238E27FC236}">
                    <a16:creationId xmlns:a16="http://schemas.microsoft.com/office/drawing/2014/main" id="{C839A103-683A-4EEF-8F58-611E212032C0}"/>
                  </a:ext>
                </a:extLst>
              </p:cNvPr>
              <p:cNvSpPr>
                <a:spLocks noChangeArrowheads="1"/>
              </p:cNvSpPr>
              <p:nvPr/>
            </p:nvSpPr>
            <p:spPr bwMode="auto">
              <a:xfrm>
                <a:off x="2885" y="2478"/>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6</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12" name="Rectangle 82">
                <a:extLst>
                  <a:ext uri="{FF2B5EF4-FFF2-40B4-BE49-F238E27FC236}">
                    <a16:creationId xmlns:a16="http://schemas.microsoft.com/office/drawing/2014/main" id="{5C863392-BDC1-4D5A-9E48-C81CF824573B}"/>
                  </a:ext>
                </a:extLst>
              </p:cNvPr>
              <p:cNvSpPr>
                <a:spLocks noChangeArrowheads="1"/>
              </p:cNvSpPr>
              <p:nvPr/>
            </p:nvSpPr>
            <p:spPr bwMode="auto">
              <a:xfrm>
                <a:off x="3199" y="2478"/>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7</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13" name="Rectangle 83">
                <a:extLst>
                  <a:ext uri="{FF2B5EF4-FFF2-40B4-BE49-F238E27FC236}">
                    <a16:creationId xmlns:a16="http://schemas.microsoft.com/office/drawing/2014/main" id="{78ED9943-3865-4ED5-BFBB-D66270ED0744}"/>
                  </a:ext>
                </a:extLst>
              </p:cNvPr>
              <p:cNvSpPr>
                <a:spLocks noChangeArrowheads="1"/>
              </p:cNvSpPr>
              <p:nvPr/>
            </p:nvSpPr>
            <p:spPr bwMode="auto">
              <a:xfrm>
                <a:off x="3513" y="2478"/>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8</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14" name="Rectangle 84">
                <a:extLst>
                  <a:ext uri="{FF2B5EF4-FFF2-40B4-BE49-F238E27FC236}">
                    <a16:creationId xmlns:a16="http://schemas.microsoft.com/office/drawing/2014/main" id="{DB027FB4-BE51-4766-80CC-4C18E0F6C590}"/>
                  </a:ext>
                </a:extLst>
              </p:cNvPr>
              <p:cNvSpPr>
                <a:spLocks noChangeArrowheads="1"/>
              </p:cNvSpPr>
              <p:nvPr/>
            </p:nvSpPr>
            <p:spPr bwMode="auto">
              <a:xfrm>
                <a:off x="1629" y="2744"/>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dirty="0">
                    <a:ln>
                      <a:noFill/>
                    </a:ln>
                    <a:solidFill>
                      <a:schemeClr val="tx1">
                        <a:lumMod val="10000"/>
                      </a:schemeClr>
                    </a:solidFill>
                    <a:effectLst/>
                    <a:latin typeface="Arial" panose="020B0604020202020204" pitchFamily="34" charset="0"/>
                  </a:rPr>
                  <a:t>3</a:t>
                </a:r>
                <a:endParaRPr kumimoji="0" lang="en-US" altLang="en-US" sz="1800" b="1" i="0" u="none" strike="noStrike" cap="none" normalizeH="0" baseline="0" dirty="0">
                  <a:ln>
                    <a:noFill/>
                  </a:ln>
                  <a:solidFill>
                    <a:schemeClr val="tx1">
                      <a:lumMod val="10000"/>
                    </a:schemeClr>
                  </a:solidFill>
                  <a:effectLst/>
                  <a:latin typeface="Arial" panose="020B0604020202020204" pitchFamily="34" charset="0"/>
                </a:endParaRPr>
              </a:p>
            </p:txBody>
          </p:sp>
          <p:sp>
            <p:nvSpPr>
              <p:cNvPr id="37915" name="Rectangle 85">
                <a:extLst>
                  <a:ext uri="{FF2B5EF4-FFF2-40B4-BE49-F238E27FC236}">
                    <a16:creationId xmlns:a16="http://schemas.microsoft.com/office/drawing/2014/main" id="{094CE69A-11D7-4C03-8AE8-BEB272F75071}"/>
                  </a:ext>
                </a:extLst>
              </p:cNvPr>
              <p:cNvSpPr>
                <a:spLocks noChangeArrowheads="1"/>
              </p:cNvSpPr>
              <p:nvPr/>
            </p:nvSpPr>
            <p:spPr bwMode="auto">
              <a:xfrm>
                <a:off x="1943" y="2744"/>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4</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16" name="Rectangle 86">
                <a:extLst>
                  <a:ext uri="{FF2B5EF4-FFF2-40B4-BE49-F238E27FC236}">
                    <a16:creationId xmlns:a16="http://schemas.microsoft.com/office/drawing/2014/main" id="{F36325F7-3259-4F59-8578-9A7B9471CCF7}"/>
                  </a:ext>
                </a:extLst>
              </p:cNvPr>
              <p:cNvSpPr>
                <a:spLocks noChangeArrowheads="1"/>
              </p:cNvSpPr>
              <p:nvPr/>
            </p:nvSpPr>
            <p:spPr bwMode="auto">
              <a:xfrm>
                <a:off x="2257" y="2744"/>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5</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17" name="Rectangle 87">
                <a:extLst>
                  <a:ext uri="{FF2B5EF4-FFF2-40B4-BE49-F238E27FC236}">
                    <a16:creationId xmlns:a16="http://schemas.microsoft.com/office/drawing/2014/main" id="{0739636A-D2BA-4264-AD64-66EC80FFB88A}"/>
                  </a:ext>
                </a:extLst>
              </p:cNvPr>
              <p:cNvSpPr>
                <a:spLocks noChangeArrowheads="1"/>
              </p:cNvSpPr>
              <p:nvPr/>
            </p:nvSpPr>
            <p:spPr bwMode="auto">
              <a:xfrm>
                <a:off x="2571" y="2744"/>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6</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18" name="Rectangle 88">
                <a:extLst>
                  <a:ext uri="{FF2B5EF4-FFF2-40B4-BE49-F238E27FC236}">
                    <a16:creationId xmlns:a16="http://schemas.microsoft.com/office/drawing/2014/main" id="{7411F1B9-9D64-4F5E-A1CC-28265CB359AA}"/>
                  </a:ext>
                </a:extLst>
              </p:cNvPr>
              <p:cNvSpPr>
                <a:spLocks noChangeArrowheads="1"/>
              </p:cNvSpPr>
              <p:nvPr/>
            </p:nvSpPr>
            <p:spPr bwMode="auto">
              <a:xfrm>
                <a:off x="2885" y="2744"/>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dirty="0">
                    <a:ln>
                      <a:noFill/>
                    </a:ln>
                    <a:solidFill>
                      <a:srgbClr val="C00000"/>
                    </a:solidFill>
                    <a:effectLst/>
                    <a:latin typeface="Arial" panose="020B0604020202020204" pitchFamily="34" charset="0"/>
                  </a:rPr>
                  <a:t>7</a:t>
                </a:r>
                <a:endParaRPr kumimoji="0" lang="en-US" altLang="en-US" sz="1800" b="1" i="0" u="none" strike="noStrike" cap="none" normalizeH="0" baseline="0" dirty="0">
                  <a:ln>
                    <a:noFill/>
                  </a:ln>
                  <a:solidFill>
                    <a:srgbClr val="C00000"/>
                  </a:solidFill>
                  <a:effectLst/>
                  <a:latin typeface="Arial" panose="020B0604020202020204" pitchFamily="34" charset="0"/>
                </a:endParaRPr>
              </a:p>
            </p:txBody>
          </p:sp>
          <p:sp>
            <p:nvSpPr>
              <p:cNvPr id="37919" name="Rectangle 89">
                <a:extLst>
                  <a:ext uri="{FF2B5EF4-FFF2-40B4-BE49-F238E27FC236}">
                    <a16:creationId xmlns:a16="http://schemas.microsoft.com/office/drawing/2014/main" id="{880B3F3E-AF1B-4EF0-8ADB-A4C6A3C9D880}"/>
                  </a:ext>
                </a:extLst>
              </p:cNvPr>
              <p:cNvSpPr>
                <a:spLocks noChangeArrowheads="1"/>
              </p:cNvSpPr>
              <p:nvPr/>
            </p:nvSpPr>
            <p:spPr bwMode="auto">
              <a:xfrm>
                <a:off x="3199" y="2744"/>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8</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20" name="Rectangle 90">
                <a:extLst>
                  <a:ext uri="{FF2B5EF4-FFF2-40B4-BE49-F238E27FC236}">
                    <a16:creationId xmlns:a16="http://schemas.microsoft.com/office/drawing/2014/main" id="{422A6E8E-5232-4B0E-AD91-5E2778A7FFE5}"/>
                  </a:ext>
                </a:extLst>
              </p:cNvPr>
              <p:cNvSpPr>
                <a:spLocks noChangeArrowheads="1"/>
              </p:cNvSpPr>
              <p:nvPr/>
            </p:nvSpPr>
            <p:spPr bwMode="auto">
              <a:xfrm>
                <a:off x="3513" y="2744"/>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9</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21" name="Rectangle 91">
                <a:extLst>
                  <a:ext uri="{FF2B5EF4-FFF2-40B4-BE49-F238E27FC236}">
                    <a16:creationId xmlns:a16="http://schemas.microsoft.com/office/drawing/2014/main" id="{3B930228-BACD-4505-A7EE-39AA4EBADA86}"/>
                  </a:ext>
                </a:extLst>
              </p:cNvPr>
              <p:cNvSpPr>
                <a:spLocks noChangeArrowheads="1"/>
              </p:cNvSpPr>
              <p:nvPr/>
            </p:nvSpPr>
            <p:spPr bwMode="auto">
              <a:xfrm>
                <a:off x="1629" y="3010"/>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dirty="0">
                    <a:ln>
                      <a:noFill/>
                    </a:ln>
                    <a:solidFill>
                      <a:schemeClr val="tx1">
                        <a:lumMod val="10000"/>
                      </a:schemeClr>
                    </a:solidFill>
                    <a:effectLst/>
                    <a:latin typeface="Arial" panose="020B0604020202020204" pitchFamily="34" charset="0"/>
                  </a:rPr>
                  <a:t>4</a:t>
                </a:r>
                <a:endParaRPr kumimoji="0" lang="en-US" altLang="en-US" sz="1800" b="1" i="0" u="none" strike="noStrike" cap="none" normalizeH="0" baseline="0" dirty="0">
                  <a:ln>
                    <a:noFill/>
                  </a:ln>
                  <a:solidFill>
                    <a:schemeClr val="tx1">
                      <a:lumMod val="10000"/>
                    </a:schemeClr>
                  </a:solidFill>
                  <a:effectLst/>
                  <a:latin typeface="Arial" panose="020B0604020202020204" pitchFamily="34" charset="0"/>
                </a:endParaRPr>
              </a:p>
            </p:txBody>
          </p:sp>
          <p:sp>
            <p:nvSpPr>
              <p:cNvPr id="37922" name="Rectangle 92">
                <a:extLst>
                  <a:ext uri="{FF2B5EF4-FFF2-40B4-BE49-F238E27FC236}">
                    <a16:creationId xmlns:a16="http://schemas.microsoft.com/office/drawing/2014/main" id="{C649AF07-9D58-49FC-906A-E6838F8601E4}"/>
                  </a:ext>
                </a:extLst>
              </p:cNvPr>
              <p:cNvSpPr>
                <a:spLocks noChangeArrowheads="1"/>
              </p:cNvSpPr>
              <p:nvPr/>
            </p:nvSpPr>
            <p:spPr bwMode="auto">
              <a:xfrm>
                <a:off x="1943" y="3010"/>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5</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23" name="Rectangle 93">
                <a:extLst>
                  <a:ext uri="{FF2B5EF4-FFF2-40B4-BE49-F238E27FC236}">
                    <a16:creationId xmlns:a16="http://schemas.microsoft.com/office/drawing/2014/main" id="{DCFB266E-8C80-4919-A755-E2C078D48A09}"/>
                  </a:ext>
                </a:extLst>
              </p:cNvPr>
              <p:cNvSpPr>
                <a:spLocks noChangeArrowheads="1"/>
              </p:cNvSpPr>
              <p:nvPr/>
            </p:nvSpPr>
            <p:spPr bwMode="auto">
              <a:xfrm>
                <a:off x="2257" y="3010"/>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6</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24" name="Rectangle 94">
                <a:extLst>
                  <a:ext uri="{FF2B5EF4-FFF2-40B4-BE49-F238E27FC236}">
                    <a16:creationId xmlns:a16="http://schemas.microsoft.com/office/drawing/2014/main" id="{60FC7924-0B6A-4205-AFFE-F54D928F6A25}"/>
                  </a:ext>
                </a:extLst>
              </p:cNvPr>
              <p:cNvSpPr>
                <a:spLocks noChangeArrowheads="1"/>
              </p:cNvSpPr>
              <p:nvPr/>
            </p:nvSpPr>
            <p:spPr bwMode="auto">
              <a:xfrm>
                <a:off x="2571" y="3010"/>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7</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25" name="Rectangle 95">
                <a:extLst>
                  <a:ext uri="{FF2B5EF4-FFF2-40B4-BE49-F238E27FC236}">
                    <a16:creationId xmlns:a16="http://schemas.microsoft.com/office/drawing/2014/main" id="{4A51A517-3106-4642-8788-C0F1CE7B2FEB}"/>
                  </a:ext>
                </a:extLst>
              </p:cNvPr>
              <p:cNvSpPr>
                <a:spLocks noChangeArrowheads="1"/>
              </p:cNvSpPr>
              <p:nvPr/>
            </p:nvSpPr>
            <p:spPr bwMode="auto">
              <a:xfrm>
                <a:off x="2885" y="3010"/>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8</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26" name="Rectangle 96">
                <a:extLst>
                  <a:ext uri="{FF2B5EF4-FFF2-40B4-BE49-F238E27FC236}">
                    <a16:creationId xmlns:a16="http://schemas.microsoft.com/office/drawing/2014/main" id="{B626CC43-5B37-42C5-A311-5B704DCB7E08}"/>
                  </a:ext>
                </a:extLst>
              </p:cNvPr>
              <p:cNvSpPr>
                <a:spLocks noChangeArrowheads="1"/>
              </p:cNvSpPr>
              <p:nvPr/>
            </p:nvSpPr>
            <p:spPr bwMode="auto">
              <a:xfrm>
                <a:off x="3199" y="3010"/>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9</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27" name="Rectangle 97">
                <a:extLst>
                  <a:ext uri="{FF2B5EF4-FFF2-40B4-BE49-F238E27FC236}">
                    <a16:creationId xmlns:a16="http://schemas.microsoft.com/office/drawing/2014/main" id="{A9498684-2506-4DD7-B86F-0957FAF1D3A1}"/>
                  </a:ext>
                </a:extLst>
              </p:cNvPr>
              <p:cNvSpPr>
                <a:spLocks noChangeArrowheads="1"/>
              </p:cNvSpPr>
              <p:nvPr/>
            </p:nvSpPr>
            <p:spPr bwMode="auto">
              <a:xfrm>
                <a:off x="3476" y="3010"/>
                <a:ext cx="153"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10</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28" name="Rectangle 98">
                <a:extLst>
                  <a:ext uri="{FF2B5EF4-FFF2-40B4-BE49-F238E27FC236}">
                    <a16:creationId xmlns:a16="http://schemas.microsoft.com/office/drawing/2014/main" id="{31E884D7-BC51-400F-BE3E-1626637BDE87}"/>
                  </a:ext>
                </a:extLst>
              </p:cNvPr>
              <p:cNvSpPr>
                <a:spLocks noChangeArrowheads="1"/>
              </p:cNvSpPr>
              <p:nvPr/>
            </p:nvSpPr>
            <p:spPr bwMode="auto">
              <a:xfrm>
                <a:off x="1629" y="3275"/>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dirty="0">
                    <a:ln>
                      <a:noFill/>
                    </a:ln>
                    <a:solidFill>
                      <a:schemeClr val="tx1">
                        <a:lumMod val="10000"/>
                      </a:schemeClr>
                    </a:solidFill>
                    <a:effectLst/>
                    <a:latin typeface="Arial" panose="020B0604020202020204" pitchFamily="34" charset="0"/>
                  </a:rPr>
                  <a:t>5</a:t>
                </a:r>
                <a:endParaRPr kumimoji="0" lang="en-US" altLang="en-US" sz="1800" b="1" i="0" u="none" strike="noStrike" cap="none" normalizeH="0" baseline="0" dirty="0">
                  <a:ln>
                    <a:noFill/>
                  </a:ln>
                  <a:solidFill>
                    <a:schemeClr val="tx1">
                      <a:lumMod val="10000"/>
                    </a:schemeClr>
                  </a:solidFill>
                  <a:effectLst/>
                  <a:latin typeface="Arial" panose="020B0604020202020204" pitchFamily="34" charset="0"/>
                </a:endParaRPr>
              </a:p>
            </p:txBody>
          </p:sp>
          <p:sp>
            <p:nvSpPr>
              <p:cNvPr id="37929" name="Rectangle 99">
                <a:extLst>
                  <a:ext uri="{FF2B5EF4-FFF2-40B4-BE49-F238E27FC236}">
                    <a16:creationId xmlns:a16="http://schemas.microsoft.com/office/drawing/2014/main" id="{7E55CB62-95CC-4857-A0F6-9F30A9FD1DBA}"/>
                  </a:ext>
                </a:extLst>
              </p:cNvPr>
              <p:cNvSpPr>
                <a:spLocks noChangeArrowheads="1"/>
              </p:cNvSpPr>
              <p:nvPr/>
            </p:nvSpPr>
            <p:spPr bwMode="auto">
              <a:xfrm>
                <a:off x="1943" y="3275"/>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6</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30" name="Rectangle 100">
                <a:extLst>
                  <a:ext uri="{FF2B5EF4-FFF2-40B4-BE49-F238E27FC236}">
                    <a16:creationId xmlns:a16="http://schemas.microsoft.com/office/drawing/2014/main" id="{B5308303-5F0A-43FD-BC2A-AC20600540C3}"/>
                  </a:ext>
                </a:extLst>
              </p:cNvPr>
              <p:cNvSpPr>
                <a:spLocks noChangeArrowheads="1"/>
              </p:cNvSpPr>
              <p:nvPr/>
            </p:nvSpPr>
            <p:spPr bwMode="auto">
              <a:xfrm>
                <a:off x="2257" y="3275"/>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7</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31" name="Rectangle 101">
                <a:extLst>
                  <a:ext uri="{FF2B5EF4-FFF2-40B4-BE49-F238E27FC236}">
                    <a16:creationId xmlns:a16="http://schemas.microsoft.com/office/drawing/2014/main" id="{A4E0907C-517F-4EC1-B2E3-CA58668F1669}"/>
                  </a:ext>
                </a:extLst>
              </p:cNvPr>
              <p:cNvSpPr>
                <a:spLocks noChangeArrowheads="1"/>
              </p:cNvSpPr>
              <p:nvPr/>
            </p:nvSpPr>
            <p:spPr bwMode="auto">
              <a:xfrm>
                <a:off x="2571" y="3275"/>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8</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32" name="Rectangle 102">
                <a:extLst>
                  <a:ext uri="{FF2B5EF4-FFF2-40B4-BE49-F238E27FC236}">
                    <a16:creationId xmlns:a16="http://schemas.microsoft.com/office/drawing/2014/main" id="{C8BB8B3E-8599-430B-813E-BF5ADB42CB7F}"/>
                  </a:ext>
                </a:extLst>
              </p:cNvPr>
              <p:cNvSpPr>
                <a:spLocks noChangeArrowheads="1"/>
              </p:cNvSpPr>
              <p:nvPr/>
            </p:nvSpPr>
            <p:spPr bwMode="auto">
              <a:xfrm>
                <a:off x="2885" y="3275"/>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9</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33" name="Rectangle 103">
                <a:extLst>
                  <a:ext uri="{FF2B5EF4-FFF2-40B4-BE49-F238E27FC236}">
                    <a16:creationId xmlns:a16="http://schemas.microsoft.com/office/drawing/2014/main" id="{67F88EA1-70AD-4CBD-81E4-44FE959258B2}"/>
                  </a:ext>
                </a:extLst>
              </p:cNvPr>
              <p:cNvSpPr>
                <a:spLocks noChangeArrowheads="1"/>
              </p:cNvSpPr>
              <p:nvPr/>
            </p:nvSpPr>
            <p:spPr bwMode="auto">
              <a:xfrm>
                <a:off x="3162" y="3275"/>
                <a:ext cx="153"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10</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34" name="Rectangle 104">
                <a:extLst>
                  <a:ext uri="{FF2B5EF4-FFF2-40B4-BE49-F238E27FC236}">
                    <a16:creationId xmlns:a16="http://schemas.microsoft.com/office/drawing/2014/main" id="{5E4AE6FC-E974-4EF0-8D97-16B63F718B18}"/>
                  </a:ext>
                </a:extLst>
              </p:cNvPr>
              <p:cNvSpPr>
                <a:spLocks noChangeArrowheads="1"/>
              </p:cNvSpPr>
              <p:nvPr/>
            </p:nvSpPr>
            <p:spPr bwMode="auto">
              <a:xfrm>
                <a:off x="3476" y="3275"/>
                <a:ext cx="146"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11</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35" name="Rectangle 105">
                <a:extLst>
                  <a:ext uri="{FF2B5EF4-FFF2-40B4-BE49-F238E27FC236}">
                    <a16:creationId xmlns:a16="http://schemas.microsoft.com/office/drawing/2014/main" id="{185AB7E9-EF79-4081-8E8F-67D44AFCB2C5}"/>
                  </a:ext>
                </a:extLst>
              </p:cNvPr>
              <p:cNvSpPr>
                <a:spLocks noChangeArrowheads="1"/>
              </p:cNvSpPr>
              <p:nvPr/>
            </p:nvSpPr>
            <p:spPr bwMode="auto">
              <a:xfrm>
                <a:off x="1629" y="3541"/>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dirty="0">
                    <a:ln>
                      <a:noFill/>
                    </a:ln>
                    <a:solidFill>
                      <a:schemeClr val="tx1">
                        <a:lumMod val="10000"/>
                      </a:schemeClr>
                    </a:solidFill>
                    <a:effectLst/>
                    <a:latin typeface="Arial" panose="020B0604020202020204" pitchFamily="34" charset="0"/>
                  </a:rPr>
                  <a:t>6</a:t>
                </a:r>
                <a:endParaRPr kumimoji="0" lang="en-US" altLang="en-US" sz="1800" b="1" i="0" u="none" strike="noStrike" cap="none" normalizeH="0" baseline="0" dirty="0">
                  <a:ln>
                    <a:noFill/>
                  </a:ln>
                  <a:solidFill>
                    <a:schemeClr val="tx1">
                      <a:lumMod val="10000"/>
                    </a:schemeClr>
                  </a:solidFill>
                  <a:effectLst/>
                  <a:latin typeface="Arial" panose="020B0604020202020204" pitchFamily="34" charset="0"/>
                </a:endParaRPr>
              </a:p>
            </p:txBody>
          </p:sp>
          <p:sp>
            <p:nvSpPr>
              <p:cNvPr id="37936" name="Rectangle 106">
                <a:extLst>
                  <a:ext uri="{FF2B5EF4-FFF2-40B4-BE49-F238E27FC236}">
                    <a16:creationId xmlns:a16="http://schemas.microsoft.com/office/drawing/2014/main" id="{6B1049B1-4818-4654-9DC5-82A33FE548CB}"/>
                  </a:ext>
                </a:extLst>
              </p:cNvPr>
              <p:cNvSpPr>
                <a:spLocks noChangeArrowheads="1"/>
              </p:cNvSpPr>
              <p:nvPr/>
            </p:nvSpPr>
            <p:spPr bwMode="auto">
              <a:xfrm>
                <a:off x="1943" y="3541"/>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7</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37" name="Rectangle 107">
                <a:extLst>
                  <a:ext uri="{FF2B5EF4-FFF2-40B4-BE49-F238E27FC236}">
                    <a16:creationId xmlns:a16="http://schemas.microsoft.com/office/drawing/2014/main" id="{1975BF5C-FCFD-403E-9984-703DE5B6321E}"/>
                  </a:ext>
                </a:extLst>
              </p:cNvPr>
              <p:cNvSpPr>
                <a:spLocks noChangeArrowheads="1"/>
              </p:cNvSpPr>
              <p:nvPr/>
            </p:nvSpPr>
            <p:spPr bwMode="auto">
              <a:xfrm>
                <a:off x="2257" y="3541"/>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8</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38" name="Rectangle 108">
                <a:extLst>
                  <a:ext uri="{FF2B5EF4-FFF2-40B4-BE49-F238E27FC236}">
                    <a16:creationId xmlns:a16="http://schemas.microsoft.com/office/drawing/2014/main" id="{D796374A-54C2-4FE9-A202-25C8EFBBCEFE}"/>
                  </a:ext>
                </a:extLst>
              </p:cNvPr>
              <p:cNvSpPr>
                <a:spLocks noChangeArrowheads="1"/>
              </p:cNvSpPr>
              <p:nvPr/>
            </p:nvSpPr>
            <p:spPr bwMode="auto">
              <a:xfrm>
                <a:off x="2571" y="3541"/>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9</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39" name="Rectangle 109">
                <a:extLst>
                  <a:ext uri="{FF2B5EF4-FFF2-40B4-BE49-F238E27FC236}">
                    <a16:creationId xmlns:a16="http://schemas.microsoft.com/office/drawing/2014/main" id="{FA14DC3D-481D-4186-8874-1AF6D01CD088}"/>
                  </a:ext>
                </a:extLst>
              </p:cNvPr>
              <p:cNvSpPr>
                <a:spLocks noChangeArrowheads="1"/>
              </p:cNvSpPr>
              <p:nvPr/>
            </p:nvSpPr>
            <p:spPr bwMode="auto">
              <a:xfrm>
                <a:off x="2848" y="3541"/>
                <a:ext cx="153"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10</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40" name="Rectangle 110">
                <a:extLst>
                  <a:ext uri="{FF2B5EF4-FFF2-40B4-BE49-F238E27FC236}">
                    <a16:creationId xmlns:a16="http://schemas.microsoft.com/office/drawing/2014/main" id="{D43A2617-5ADF-42E2-823F-817EB3EEAB1F}"/>
                  </a:ext>
                </a:extLst>
              </p:cNvPr>
              <p:cNvSpPr>
                <a:spLocks noChangeArrowheads="1"/>
              </p:cNvSpPr>
              <p:nvPr/>
            </p:nvSpPr>
            <p:spPr bwMode="auto">
              <a:xfrm>
                <a:off x="3162" y="3541"/>
                <a:ext cx="146"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C00000"/>
                    </a:solidFill>
                    <a:effectLst/>
                    <a:latin typeface="Arial" panose="020B0604020202020204" pitchFamily="34" charset="0"/>
                  </a:rPr>
                  <a:t>11</a:t>
                </a:r>
                <a:endParaRPr kumimoji="0" lang="en-US" altLang="en-US" sz="1800" b="1" i="0" u="none" strike="noStrike" cap="none" normalizeH="0" baseline="0">
                  <a:ln>
                    <a:noFill/>
                  </a:ln>
                  <a:solidFill>
                    <a:srgbClr val="C00000"/>
                  </a:solidFill>
                  <a:effectLst/>
                  <a:latin typeface="Arial" panose="020B0604020202020204" pitchFamily="34" charset="0"/>
                </a:endParaRPr>
              </a:p>
            </p:txBody>
          </p:sp>
          <p:sp>
            <p:nvSpPr>
              <p:cNvPr id="37941" name="Rectangle 111">
                <a:extLst>
                  <a:ext uri="{FF2B5EF4-FFF2-40B4-BE49-F238E27FC236}">
                    <a16:creationId xmlns:a16="http://schemas.microsoft.com/office/drawing/2014/main" id="{75DFCE40-1E73-4D3F-A31E-3F2A2EE651D9}"/>
                  </a:ext>
                </a:extLst>
              </p:cNvPr>
              <p:cNvSpPr>
                <a:spLocks noChangeArrowheads="1"/>
              </p:cNvSpPr>
              <p:nvPr/>
            </p:nvSpPr>
            <p:spPr bwMode="auto">
              <a:xfrm>
                <a:off x="3476" y="3541"/>
                <a:ext cx="153"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dirty="0">
                    <a:ln>
                      <a:noFill/>
                    </a:ln>
                    <a:solidFill>
                      <a:srgbClr val="C00000"/>
                    </a:solidFill>
                    <a:effectLst/>
                    <a:latin typeface="Arial" panose="020B0604020202020204" pitchFamily="34" charset="0"/>
                  </a:rPr>
                  <a:t>12</a:t>
                </a:r>
                <a:endParaRPr kumimoji="0" lang="en-US" altLang="en-US" sz="1800" b="1" i="0" u="none" strike="noStrike" cap="none" normalizeH="0" baseline="0" dirty="0">
                  <a:ln>
                    <a:noFill/>
                  </a:ln>
                  <a:solidFill>
                    <a:srgbClr val="C00000"/>
                  </a:solidFill>
                  <a:effectLst/>
                  <a:latin typeface="Arial" panose="020B0604020202020204" pitchFamily="34" charset="0"/>
                </a:endParaRPr>
              </a:p>
            </p:txBody>
          </p:sp>
          <p:sp>
            <p:nvSpPr>
              <p:cNvPr id="37942" name="Line 112">
                <a:extLst>
                  <a:ext uri="{FF2B5EF4-FFF2-40B4-BE49-F238E27FC236}">
                    <a16:creationId xmlns:a16="http://schemas.microsoft.com/office/drawing/2014/main" id="{1F30EEA9-6FA0-4BE5-9265-F3B9E352E0A3}"/>
                  </a:ext>
                </a:extLst>
              </p:cNvPr>
              <p:cNvSpPr>
                <a:spLocks noChangeShapeType="1"/>
              </p:cNvSpPr>
              <p:nvPr/>
            </p:nvSpPr>
            <p:spPr bwMode="auto">
              <a:xfrm>
                <a:off x="1813" y="2149"/>
                <a:ext cx="0" cy="1600"/>
              </a:xfrm>
              <a:prstGeom prst="line">
                <a:avLst/>
              </a:prstGeom>
              <a:noFill/>
              <a:ln w="0">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b="1">
                  <a:solidFill>
                    <a:srgbClr val="C00000"/>
                  </a:solidFill>
                </a:endParaRPr>
              </a:p>
            </p:txBody>
          </p:sp>
          <p:sp>
            <p:nvSpPr>
              <p:cNvPr id="37943" name="Rectangle 113">
                <a:extLst>
                  <a:ext uri="{FF2B5EF4-FFF2-40B4-BE49-F238E27FC236}">
                    <a16:creationId xmlns:a16="http://schemas.microsoft.com/office/drawing/2014/main" id="{730CFA80-5F1D-404E-AF41-85193B3CB4EB}"/>
                  </a:ext>
                </a:extLst>
              </p:cNvPr>
              <p:cNvSpPr>
                <a:spLocks noChangeArrowheads="1"/>
              </p:cNvSpPr>
              <p:nvPr/>
            </p:nvSpPr>
            <p:spPr bwMode="auto">
              <a:xfrm>
                <a:off x="1813" y="2149"/>
                <a:ext cx="11" cy="1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b="1">
                  <a:solidFill>
                    <a:srgbClr val="C00000"/>
                  </a:solidFill>
                </a:endParaRPr>
              </a:p>
            </p:txBody>
          </p:sp>
          <p:sp>
            <p:nvSpPr>
              <p:cNvPr id="37944" name="Line 114">
                <a:extLst>
                  <a:ext uri="{FF2B5EF4-FFF2-40B4-BE49-F238E27FC236}">
                    <a16:creationId xmlns:a16="http://schemas.microsoft.com/office/drawing/2014/main" id="{E343A032-3996-43E4-B4F0-F65DC3D62C23}"/>
                  </a:ext>
                </a:extLst>
              </p:cNvPr>
              <p:cNvSpPr>
                <a:spLocks noChangeShapeType="1"/>
              </p:cNvSpPr>
              <p:nvPr/>
            </p:nvSpPr>
            <p:spPr bwMode="auto">
              <a:xfrm>
                <a:off x="1824" y="2149"/>
                <a:ext cx="1880" cy="0"/>
              </a:xfrm>
              <a:prstGeom prst="line">
                <a:avLst/>
              </a:prstGeom>
              <a:noFill/>
              <a:ln w="0">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b="1">
                  <a:solidFill>
                    <a:srgbClr val="C00000"/>
                  </a:solidFill>
                </a:endParaRPr>
              </a:p>
            </p:txBody>
          </p:sp>
          <p:sp>
            <p:nvSpPr>
              <p:cNvPr id="37945" name="Rectangle 115">
                <a:extLst>
                  <a:ext uri="{FF2B5EF4-FFF2-40B4-BE49-F238E27FC236}">
                    <a16:creationId xmlns:a16="http://schemas.microsoft.com/office/drawing/2014/main" id="{90802AE3-C61F-4F20-9ABE-7729AC764651}"/>
                  </a:ext>
                </a:extLst>
              </p:cNvPr>
              <p:cNvSpPr>
                <a:spLocks noChangeArrowheads="1"/>
              </p:cNvSpPr>
              <p:nvPr/>
            </p:nvSpPr>
            <p:spPr bwMode="auto">
              <a:xfrm>
                <a:off x="1824" y="2149"/>
                <a:ext cx="1880" cy="1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b="1">
                  <a:solidFill>
                    <a:srgbClr val="C00000"/>
                  </a:solidFill>
                </a:endParaRPr>
              </a:p>
            </p:txBody>
          </p:sp>
        </p:grpSp>
        <p:cxnSp>
          <p:nvCxnSpPr>
            <p:cNvPr id="37947" name="Straight Connector 37946">
              <a:extLst>
                <a:ext uri="{FF2B5EF4-FFF2-40B4-BE49-F238E27FC236}">
                  <a16:creationId xmlns:a16="http://schemas.microsoft.com/office/drawing/2014/main" id="{93A5573D-E4E3-4360-9290-A3C81F249B41}"/>
                </a:ext>
              </a:extLst>
            </p:cNvPr>
            <p:cNvCxnSpPr>
              <a:cxnSpLocks/>
            </p:cNvCxnSpPr>
            <p:nvPr/>
          </p:nvCxnSpPr>
          <p:spPr bwMode="auto">
            <a:xfrm>
              <a:off x="2849219" y="3436434"/>
              <a:ext cx="2872209" cy="0"/>
            </a:xfrm>
            <a:prstGeom prst="line">
              <a:avLst/>
            </a:prstGeom>
            <a:solidFill>
              <a:schemeClr val="accent1"/>
            </a:solidFill>
            <a:ln w="15875" cap="flat" cmpd="sng" algn="ctr">
              <a:solidFill>
                <a:schemeClr val="tx1">
                  <a:lumMod val="10000"/>
                </a:schemeClr>
              </a:solidFill>
              <a:prstDash val="solid"/>
              <a:miter lim="800000"/>
              <a:headEnd type="none" w="med" len="med"/>
              <a:tailEnd type="none" w="med" len="med"/>
            </a:ln>
            <a:effectLst/>
          </p:spPr>
        </p:cxnSp>
        <p:cxnSp>
          <p:nvCxnSpPr>
            <p:cNvPr id="125" name="Straight Connector 124">
              <a:extLst>
                <a:ext uri="{FF2B5EF4-FFF2-40B4-BE49-F238E27FC236}">
                  <a16:creationId xmlns:a16="http://schemas.microsoft.com/office/drawing/2014/main" id="{2BC092BE-D7FA-4F38-8AA9-0C41A0C845EB}"/>
                </a:ext>
              </a:extLst>
            </p:cNvPr>
            <p:cNvCxnSpPr>
              <a:cxnSpLocks/>
            </p:cNvCxnSpPr>
            <p:nvPr/>
          </p:nvCxnSpPr>
          <p:spPr bwMode="auto">
            <a:xfrm>
              <a:off x="2856410" y="3443868"/>
              <a:ext cx="23994" cy="2453511"/>
            </a:xfrm>
            <a:prstGeom prst="line">
              <a:avLst/>
            </a:prstGeom>
            <a:solidFill>
              <a:schemeClr val="accent1"/>
            </a:solidFill>
            <a:ln w="15875" cap="flat" cmpd="sng" algn="ctr">
              <a:solidFill>
                <a:schemeClr val="tx1">
                  <a:lumMod val="10000"/>
                </a:schemeClr>
              </a:solidFill>
              <a:prstDash val="solid"/>
              <a:miter lim="800000"/>
              <a:headEnd type="none" w="med" len="med"/>
              <a:tailEnd type="none" w="med" len="med"/>
            </a:ln>
            <a:effectLst/>
          </p:spPr>
        </p:cxnSp>
      </p:grpSp>
      <p:sp>
        <p:nvSpPr>
          <p:cNvPr id="3" name="Freeform: Shape 2">
            <a:extLst>
              <a:ext uri="{FF2B5EF4-FFF2-40B4-BE49-F238E27FC236}">
                <a16:creationId xmlns:a16="http://schemas.microsoft.com/office/drawing/2014/main" id="{DC7F55B0-DAB6-7FFD-E736-B71FE90780D6}"/>
              </a:ext>
            </a:extLst>
          </p:cNvPr>
          <p:cNvSpPr/>
          <p:nvPr/>
        </p:nvSpPr>
        <p:spPr bwMode="auto">
          <a:xfrm>
            <a:off x="2921239" y="3455409"/>
            <a:ext cx="1946031" cy="1649046"/>
          </a:xfrm>
          <a:custGeom>
            <a:avLst/>
            <a:gdLst>
              <a:gd name="connsiteX0" fmla="*/ 1563077 w 1946031"/>
              <a:gd name="connsiteY0" fmla="*/ 7815 h 1649046"/>
              <a:gd name="connsiteX1" fmla="*/ 0 w 1946031"/>
              <a:gd name="connsiteY1" fmla="*/ 1328615 h 1649046"/>
              <a:gd name="connsiteX2" fmla="*/ 0 w 1946031"/>
              <a:gd name="connsiteY2" fmla="*/ 1539630 h 1649046"/>
              <a:gd name="connsiteX3" fmla="*/ 250093 w 1946031"/>
              <a:gd name="connsiteY3" fmla="*/ 1649046 h 1649046"/>
              <a:gd name="connsiteX4" fmla="*/ 1946031 w 1946031"/>
              <a:gd name="connsiteY4" fmla="*/ 148492 h 1649046"/>
              <a:gd name="connsiteX5" fmla="*/ 1781908 w 1946031"/>
              <a:gd name="connsiteY5" fmla="*/ 0 h 1649046"/>
              <a:gd name="connsiteX6" fmla="*/ 1563077 w 1946031"/>
              <a:gd name="connsiteY6" fmla="*/ 7815 h 1649046"/>
              <a:gd name="connsiteX0" fmla="*/ 1563077 w 1946031"/>
              <a:gd name="connsiteY0" fmla="*/ 7815 h 1649046"/>
              <a:gd name="connsiteX1" fmla="*/ 0 w 1946031"/>
              <a:gd name="connsiteY1" fmla="*/ 1328615 h 1649046"/>
              <a:gd name="connsiteX2" fmla="*/ 0 w 1946031"/>
              <a:gd name="connsiteY2" fmla="*/ 1625599 h 1649046"/>
              <a:gd name="connsiteX3" fmla="*/ 250093 w 1946031"/>
              <a:gd name="connsiteY3" fmla="*/ 1649046 h 1649046"/>
              <a:gd name="connsiteX4" fmla="*/ 1946031 w 1946031"/>
              <a:gd name="connsiteY4" fmla="*/ 148492 h 1649046"/>
              <a:gd name="connsiteX5" fmla="*/ 1781908 w 1946031"/>
              <a:gd name="connsiteY5" fmla="*/ 0 h 1649046"/>
              <a:gd name="connsiteX6" fmla="*/ 1563077 w 1946031"/>
              <a:gd name="connsiteY6" fmla="*/ 7815 h 1649046"/>
              <a:gd name="connsiteX0" fmla="*/ 1563077 w 1946031"/>
              <a:gd name="connsiteY0" fmla="*/ 7815 h 1649046"/>
              <a:gd name="connsiteX1" fmla="*/ 0 w 1946031"/>
              <a:gd name="connsiteY1" fmla="*/ 1328615 h 1649046"/>
              <a:gd name="connsiteX2" fmla="*/ 0 w 1946031"/>
              <a:gd name="connsiteY2" fmla="*/ 1625599 h 1649046"/>
              <a:gd name="connsiteX3" fmla="*/ 250093 w 1946031"/>
              <a:gd name="connsiteY3" fmla="*/ 1649046 h 1649046"/>
              <a:gd name="connsiteX4" fmla="*/ 1946031 w 1946031"/>
              <a:gd name="connsiteY4" fmla="*/ 181149 h 1649046"/>
              <a:gd name="connsiteX5" fmla="*/ 1781908 w 1946031"/>
              <a:gd name="connsiteY5" fmla="*/ 0 h 1649046"/>
              <a:gd name="connsiteX6" fmla="*/ 1563077 w 1946031"/>
              <a:gd name="connsiteY6" fmla="*/ 7815 h 1649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46031" h="1649046">
                <a:moveTo>
                  <a:pt x="1563077" y="7815"/>
                </a:moveTo>
                <a:lnTo>
                  <a:pt x="0" y="1328615"/>
                </a:lnTo>
                <a:lnTo>
                  <a:pt x="0" y="1625599"/>
                </a:lnTo>
                <a:lnTo>
                  <a:pt x="250093" y="1649046"/>
                </a:lnTo>
                <a:lnTo>
                  <a:pt x="1946031" y="181149"/>
                </a:lnTo>
                <a:lnTo>
                  <a:pt x="1781908" y="0"/>
                </a:lnTo>
                <a:lnTo>
                  <a:pt x="1563077" y="7815"/>
                </a:lnTo>
                <a:close/>
              </a:path>
            </a:pathLst>
          </a:custGeom>
          <a:solidFill>
            <a:srgbClr val="00B0F0">
              <a:alpha val="17000"/>
            </a:srgbClr>
          </a:solidFill>
          <a:ln w="9525" cap="flat" cmpd="sng" algn="ctr">
            <a:no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Narrow" pitchFamily="34" charset="0"/>
            </a:endParaRPr>
          </a:p>
        </p:txBody>
      </p:sp>
      <p:sp>
        <p:nvSpPr>
          <p:cNvPr id="8" name="Slide Number Placeholder 7">
            <a:extLst>
              <a:ext uri="{FF2B5EF4-FFF2-40B4-BE49-F238E27FC236}">
                <a16:creationId xmlns:a16="http://schemas.microsoft.com/office/drawing/2014/main" id="{97BE962A-C427-351B-F808-191E6903BFF7}"/>
              </a:ext>
            </a:extLst>
          </p:cNvPr>
          <p:cNvSpPr>
            <a:spLocks noGrp="1"/>
          </p:cNvSpPr>
          <p:nvPr>
            <p:ph type="sldNum" sz="quarter" idx="12"/>
          </p:nvPr>
        </p:nvSpPr>
        <p:spPr/>
        <p:txBody>
          <a:bodyPr/>
          <a:lstStyle/>
          <a:p>
            <a:pPr>
              <a:defRPr/>
            </a:pPr>
            <a:fld id="{9CD81297-4513-4774-B1A4-8EBF832F2CC4}" type="slidenum">
              <a:rPr lang="en-US" smtClean="0"/>
              <a:pPr>
                <a:defRPr/>
              </a:pPr>
              <a:t>19</a:t>
            </a:fld>
            <a:endParaRPr lang="en-US"/>
          </a:p>
        </p:txBody>
      </p:sp>
    </p:spTree>
    <p:extLst>
      <p:ext uri="{BB962C8B-B14F-4D97-AF65-F5344CB8AC3E}">
        <p14:creationId xmlns:p14="http://schemas.microsoft.com/office/powerpoint/2010/main" val="3760252646"/>
      </p:ext>
    </p:extLst>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Goal</a:t>
            </a:r>
          </a:p>
        </p:txBody>
      </p:sp>
      <p:sp>
        <p:nvSpPr>
          <p:cNvPr id="3" name="Content Placeholder 2"/>
          <p:cNvSpPr>
            <a:spLocks noGrp="1"/>
          </p:cNvSpPr>
          <p:nvPr>
            <p:ph idx="1"/>
          </p:nvPr>
        </p:nvSpPr>
        <p:spPr>
          <a:xfrm>
            <a:off x="1080655" y="1501776"/>
            <a:ext cx="9165314" cy="4289425"/>
          </a:xfrm>
        </p:spPr>
        <p:txBody>
          <a:bodyPr/>
          <a:lstStyle/>
          <a:p>
            <a:pPr>
              <a:spcBef>
                <a:spcPts val="1800"/>
              </a:spcBef>
              <a:defRPr/>
            </a:pPr>
            <a:r>
              <a:rPr lang="en-US" sz="3000" dirty="0"/>
              <a:t>Probability theory is a backbone of risk analysis</a:t>
            </a:r>
          </a:p>
          <a:p>
            <a:pPr>
              <a:spcBef>
                <a:spcPts val="1800"/>
              </a:spcBef>
              <a:defRPr/>
            </a:pPr>
            <a:r>
              <a:rPr lang="en-US" sz="3000" dirty="0"/>
              <a:t>Because students’ backgrounds differ, as does their current use of these topics….</a:t>
            </a:r>
          </a:p>
          <a:p>
            <a:pPr>
              <a:spcBef>
                <a:spcPts val="1800"/>
              </a:spcBef>
              <a:defRPr/>
            </a:pPr>
            <a:r>
              <a:rPr lang="en-US" sz="3000" dirty="0"/>
              <a:t>….we’ll revisit concepts in </a:t>
            </a:r>
            <a:r>
              <a:rPr lang="en-US" sz="3000" b="1" u="sng" dirty="0"/>
              <a:t>probability</a:t>
            </a:r>
            <a:r>
              <a:rPr lang="en-US" sz="3000" dirty="0"/>
              <a:t> and </a:t>
            </a:r>
            <a:r>
              <a:rPr lang="en-US" sz="3000" b="1" u="sng" dirty="0"/>
              <a:t>statistics</a:t>
            </a:r>
            <a:r>
              <a:rPr lang="en-US" sz="3000" dirty="0"/>
              <a:t>, to bring us to a common jump-off point for upcoming material</a:t>
            </a:r>
          </a:p>
          <a:p>
            <a:pPr>
              <a:spcBef>
                <a:spcPts val="1800"/>
              </a:spcBef>
              <a:buNone/>
              <a:defRPr/>
            </a:pPr>
            <a:endParaRPr lang="en-US" sz="3000" i="1" dirty="0"/>
          </a:p>
        </p:txBody>
      </p:sp>
      <p:sp>
        <p:nvSpPr>
          <p:cNvPr id="4" name="Slide Number Placeholder 3">
            <a:extLst>
              <a:ext uri="{FF2B5EF4-FFF2-40B4-BE49-F238E27FC236}">
                <a16:creationId xmlns:a16="http://schemas.microsoft.com/office/drawing/2014/main" id="{555518FB-0141-88C1-B94F-30A8BBC62AC5}"/>
              </a:ext>
            </a:extLst>
          </p:cNvPr>
          <p:cNvSpPr>
            <a:spLocks noGrp="1"/>
          </p:cNvSpPr>
          <p:nvPr>
            <p:ph type="sldNum" sz="quarter" idx="12"/>
          </p:nvPr>
        </p:nvSpPr>
        <p:spPr/>
        <p:txBody>
          <a:bodyPr/>
          <a:lstStyle/>
          <a:p>
            <a:pPr>
              <a:defRPr/>
            </a:pPr>
            <a:fld id="{9CD81297-4513-4774-B1A4-8EBF832F2CC4}" type="slidenum">
              <a:rPr lang="en-US" smtClean="0"/>
              <a:pPr>
                <a:defRPr/>
              </a:pPr>
              <a:t>2</a:t>
            </a:fld>
            <a:endParaRPr lang="en-US"/>
          </a:p>
        </p:txBody>
      </p:sp>
    </p:spTree>
    <p:extLst>
      <p:ext uri="{BB962C8B-B14F-4D97-AF65-F5344CB8AC3E}">
        <p14:creationId xmlns:p14="http://schemas.microsoft.com/office/powerpoint/2010/main" val="34740491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4562" y="304800"/>
            <a:ext cx="9758638" cy="1143000"/>
          </a:xfrm>
        </p:spPr>
        <p:txBody>
          <a:bodyPr/>
          <a:lstStyle/>
          <a:p>
            <a:r>
              <a:rPr lang="en-US" sz="4000" dirty="0">
                <a:latin typeface="Arial" panose="020B0604020202020204" pitchFamily="34" charset="0"/>
                <a:cs typeface="Arial" panose="020B0604020202020204" pitchFamily="34" charset="0"/>
              </a:rPr>
              <a:t>Rolling 2-dice, PMF from physics</a:t>
            </a:r>
          </a:p>
        </p:txBody>
      </p:sp>
      <p:pic>
        <p:nvPicPr>
          <p:cNvPr id="8" name="Picture 7"/>
          <p:cNvPicPr>
            <a:picLocks noChangeAspect="1"/>
          </p:cNvPicPr>
          <p:nvPr/>
        </p:nvPicPr>
        <p:blipFill>
          <a:blip r:embed="rId3"/>
          <a:stretch>
            <a:fillRect/>
          </a:stretch>
        </p:blipFill>
        <p:spPr>
          <a:xfrm>
            <a:off x="2154145" y="1726715"/>
            <a:ext cx="5703023" cy="4355054"/>
          </a:xfrm>
          <a:prstGeom prst="rect">
            <a:avLst/>
          </a:prstGeom>
        </p:spPr>
      </p:pic>
      <p:sp>
        <p:nvSpPr>
          <p:cNvPr id="3" name="TextBox 2"/>
          <p:cNvSpPr txBox="1"/>
          <p:nvPr/>
        </p:nvSpPr>
        <p:spPr>
          <a:xfrm>
            <a:off x="3137849" y="1684868"/>
            <a:ext cx="4556492" cy="461665"/>
          </a:xfrm>
          <a:prstGeom prst="rect">
            <a:avLst/>
          </a:prstGeom>
          <a:noFill/>
        </p:spPr>
        <p:txBody>
          <a:bodyPr wrap="square" rtlCol="0">
            <a:spAutoFit/>
          </a:bodyPr>
          <a:lstStyle/>
          <a:p>
            <a:r>
              <a:rPr lang="en-US" b="1" dirty="0">
                <a:solidFill>
                  <a:schemeClr val="bg1"/>
                </a:solidFill>
                <a:latin typeface="Calibri" panose="020F0502020204030204" pitchFamily="34" charset="0"/>
              </a:rPr>
              <a:t>PMF = Probability Mass Function</a:t>
            </a:r>
          </a:p>
        </p:txBody>
      </p:sp>
      <p:sp>
        <p:nvSpPr>
          <p:cNvPr id="4" name="Slide Number Placeholder 3">
            <a:extLst>
              <a:ext uri="{FF2B5EF4-FFF2-40B4-BE49-F238E27FC236}">
                <a16:creationId xmlns:a16="http://schemas.microsoft.com/office/drawing/2014/main" id="{383B6ED6-B578-750D-AEA2-0EA1526B06D2}"/>
              </a:ext>
            </a:extLst>
          </p:cNvPr>
          <p:cNvSpPr>
            <a:spLocks noGrp="1"/>
          </p:cNvSpPr>
          <p:nvPr>
            <p:ph type="sldNum" sz="quarter" idx="12"/>
          </p:nvPr>
        </p:nvSpPr>
        <p:spPr/>
        <p:txBody>
          <a:bodyPr/>
          <a:lstStyle/>
          <a:p>
            <a:pPr>
              <a:defRPr/>
            </a:pPr>
            <a:fld id="{9D32A8EF-E392-465F-B28A-B3A7503237DD}" type="slidenum">
              <a:rPr lang="en-US" smtClean="0"/>
              <a:pPr>
                <a:defRPr/>
              </a:pPr>
              <a:t>20</a:t>
            </a:fld>
            <a:endParaRPr lang="en-US"/>
          </a:p>
        </p:txBody>
      </p:sp>
      <p:sp>
        <p:nvSpPr>
          <p:cNvPr id="5" name="TextBox 4">
            <a:extLst>
              <a:ext uri="{FF2B5EF4-FFF2-40B4-BE49-F238E27FC236}">
                <a16:creationId xmlns:a16="http://schemas.microsoft.com/office/drawing/2014/main" id="{DEC616AF-10AD-08DA-DFCD-70514EBCD348}"/>
              </a:ext>
            </a:extLst>
          </p:cNvPr>
          <p:cNvSpPr txBox="1"/>
          <p:nvPr/>
        </p:nvSpPr>
        <p:spPr>
          <a:xfrm>
            <a:off x="8173058" y="2195519"/>
            <a:ext cx="4018942" cy="2092881"/>
          </a:xfrm>
          <a:prstGeom prst="rect">
            <a:avLst/>
          </a:prstGeom>
          <a:noFill/>
        </p:spPr>
        <p:txBody>
          <a:bodyPr wrap="square" rtlCol="0">
            <a:spAutoFit/>
          </a:bodyPr>
          <a:lstStyle/>
          <a:p>
            <a:r>
              <a:rPr lang="en-US" sz="2600" dirty="0">
                <a:solidFill>
                  <a:srgbClr val="C00000"/>
                </a:solidFill>
                <a:latin typeface="Calibri" panose="020F0502020204030204" pitchFamily="34" charset="0"/>
                <a:cs typeface="Calibri" panose="020F0502020204030204" pitchFamily="34" charset="0"/>
              </a:rPr>
              <a:t>How would I find my probability or rolling a 3 or less? </a:t>
            </a:r>
          </a:p>
          <a:p>
            <a:endParaRPr lang="en-US" sz="2600" dirty="0">
              <a:solidFill>
                <a:srgbClr val="C00000"/>
              </a:solidFill>
              <a:latin typeface="Calibri" panose="020F0502020204030204" pitchFamily="34" charset="0"/>
              <a:cs typeface="Calibri" panose="020F0502020204030204" pitchFamily="34" charset="0"/>
            </a:endParaRPr>
          </a:p>
          <a:p>
            <a:r>
              <a:rPr lang="en-US" sz="2600" dirty="0">
                <a:solidFill>
                  <a:srgbClr val="C00000"/>
                </a:solidFill>
                <a:latin typeface="Calibri" panose="020F0502020204030204" pitchFamily="34" charset="0"/>
                <a:cs typeface="Calibri" panose="020F0502020204030204" pitchFamily="34" charset="0"/>
              </a:rPr>
              <a:t>What about 4 or less?</a:t>
            </a:r>
          </a:p>
        </p:txBody>
      </p:sp>
    </p:spTree>
    <p:extLst>
      <p:ext uri="{BB962C8B-B14F-4D97-AF65-F5344CB8AC3E}">
        <p14:creationId xmlns:p14="http://schemas.microsoft.com/office/powerpoint/2010/main" val="39036450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0E3374-D497-FD8F-95C6-41F244D47A52}"/>
            </a:ext>
          </a:extLst>
        </p:cNvPr>
        <p:cNvGrpSpPr/>
        <p:nvPr/>
      </p:nvGrpSpPr>
      <p:grpSpPr>
        <a:xfrm>
          <a:off x="0" y="0"/>
          <a:ext cx="0" cy="0"/>
          <a:chOff x="0" y="0"/>
          <a:chExt cx="0" cy="0"/>
        </a:xfrm>
      </p:grpSpPr>
      <p:sp>
        <p:nvSpPr>
          <p:cNvPr id="26626" name="Slide Number Placeholder 5">
            <a:extLst>
              <a:ext uri="{FF2B5EF4-FFF2-40B4-BE49-F238E27FC236}">
                <a16:creationId xmlns:a16="http://schemas.microsoft.com/office/drawing/2014/main" id="{D60C6D87-FC0A-D265-E8DA-736305DC74D6}"/>
              </a:ext>
            </a:extLst>
          </p:cNvPr>
          <p:cNvSpPr>
            <a:spLocks noGrp="1"/>
          </p:cNvSpPr>
          <p:nvPr>
            <p:ph type="sldNum" sz="quarter" idx="12"/>
          </p:nvPr>
        </p:nvSpPr>
        <p:spPr>
          <a:noFill/>
        </p:spPr>
        <p:txBody>
          <a:bodyPr/>
          <a:lstStyle/>
          <a:p>
            <a:fld id="{7E9EA749-4E90-45D7-B259-2FA4D271F4A8}" type="slidenum">
              <a:rPr lang="en-US" smtClean="0"/>
              <a:pPr/>
              <a:t>21</a:t>
            </a:fld>
            <a:endParaRPr lang="en-US" dirty="0"/>
          </a:p>
        </p:txBody>
      </p:sp>
      <p:sp>
        <p:nvSpPr>
          <p:cNvPr id="6147" name="Rectangle 3">
            <a:extLst>
              <a:ext uri="{FF2B5EF4-FFF2-40B4-BE49-F238E27FC236}">
                <a16:creationId xmlns:a16="http://schemas.microsoft.com/office/drawing/2014/main" id="{BDFD91A7-4E51-1CD2-7655-EBCDF8799E07}"/>
              </a:ext>
            </a:extLst>
          </p:cNvPr>
          <p:cNvSpPr>
            <a:spLocks noGrp="1" noChangeArrowheads="1"/>
          </p:cNvSpPr>
          <p:nvPr>
            <p:ph type="body" idx="1"/>
          </p:nvPr>
        </p:nvSpPr>
        <p:spPr>
          <a:xfrm>
            <a:off x="1065403" y="1552575"/>
            <a:ext cx="8858062" cy="4114800"/>
          </a:xfrm>
        </p:spPr>
        <p:txBody>
          <a:bodyPr vert="horz" wrap="square" lIns="92075" tIns="46038" rIns="92075" bIns="46038" numCol="1" anchor="t" anchorCtr="0" compatLnSpc="1">
            <a:prstTxWarp prst="textNoShape">
              <a:avLst/>
            </a:prstTxWarp>
          </a:bodyPr>
          <a:lstStyle/>
          <a:p>
            <a:pPr eaLnBrk="1" hangingPunct="1">
              <a:spcBef>
                <a:spcPct val="50000"/>
              </a:spcBef>
              <a:defRPr/>
            </a:pPr>
            <a:r>
              <a:rPr lang="en-US" sz="3000" strike="sngStrike" dirty="0"/>
              <a:t>Vocabulary and Definitions</a:t>
            </a:r>
          </a:p>
          <a:p>
            <a:pPr eaLnBrk="1" hangingPunct="1">
              <a:spcBef>
                <a:spcPct val="50000"/>
              </a:spcBef>
              <a:defRPr/>
            </a:pPr>
            <a:r>
              <a:rPr lang="en-US" sz="3000" strike="sngStrike" dirty="0"/>
              <a:t>Dice Rolling and PMFs</a:t>
            </a:r>
          </a:p>
          <a:p>
            <a:pPr eaLnBrk="1" hangingPunct="1">
              <a:spcBef>
                <a:spcPct val="50000"/>
              </a:spcBef>
              <a:defRPr/>
            </a:pPr>
            <a:r>
              <a:rPr lang="en-US" sz="3000" dirty="0"/>
              <a:t>CDFs and PDFs</a:t>
            </a:r>
          </a:p>
          <a:p>
            <a:pPr eaLnBrk="1" hangingPunct="1">
              <a:spcBef>
                <a:spcPct val="50000"/>
              </a:spcBef>
              <a:defRPr/>
            </a:pPr>
            <a:r>
              <a:rPr lang="en-US" sz="3000" dirty="0"/>
              <a:t>Histograms </a:t>
            </a:r>
          </a:p>
          <a:p>
            <a:pPr eaLnBrk="1" hangingPunct="1">
              <a:spcBef>
                <a:spcPct val="50000"/>
              </a:spcBef>
              <a:defRPr/>
            </a:pPr>
            <a:r>
              <a:rPr lang="en-US" sz="3000" dirty="0"/>
              <a:t>Typical Distributions</a:t>
            </a:r>
          </a:p>
          <a:p>
            <a:pPr eaLnBrk="1" hangingPunct="1">
              <a:spcBef>
                <a:spcPct val="50000"/>
              </a:spcBef>
              <a:defRPr/>
            </a:pPr>
            <a:r>
              <a:rPr lang="en-US" sz="3000" dirty="0"/>
              <a:t>Sample Moments</a:t>
            </a:r>
          </a:p>
          <a:p>
            <a:pPr eaLnBrk="1" hangingPunct="1">
              <a:spcBef>
                <a:spcPct val="50000"/>
              </a:spcBef>
              <a:defRPr/>
            </a:pPr>
            <a:r>
              <a:rPr lang="en-US" sz="3000" dirty="0"/>
              <a:t>LTEP</a:t>
            </a:r>
          </a:p>
          <a:p>
            <a:pPr eaLnBrk="1" hangingPunct="1">
              <a:spcBef>
                <a:spcPct val="50000"/>
              </a:spcBef>
              <a:defRPr/>
            </a:pPr>
            <a:endParaRPr lang="en-US" sz="3000" dirty="0"/>
          </a:p>
        </p:txBody>
      </p:sp>
      <p:sp>
        <p:nvSpPr>
          <p:cNvPr id="6148" name="Rectangle 4">
            <a:extLst>
              <a:ext uri="{FF2B5EF4-FFF2-40B4-BE49-F238E27FC236}">
                <a16:creationId xmlns:a16="http://schemas.microsoft.com/office/drawing/2014/main" id="{65A2BF12-50AA-E811-4D9B-9A00E1CFC071}"/>
              </a:ext>
            </a:extLst>
          </p:cNvPr>
          <p:cNvSpPr>
            <a:spLocks noGrp="1" noChangeArrowheads="1"/>
          </p:cNvSpPr>
          <p:nvPr>
            <p:ph type="title"/>
          </p:nvPr>
        </p:nvSpPr>
        <p:spPr/>
        <p:txBody>
          <a:bodyPr/>
          <a:lstStyle/>
          <a:p>
            <a:pPr eaLnBrk="1" hangingPunct="1">
              <a:defRPr/>
            </a:pPr>
            <a:r>
              <a:rPr lang="en-US" dirty="0"/>
              <a:t>Topics</a:t>
            </a:r>
          </a:p>
        </p:txBody>
      </p:sp>
    </p:spTree>
    <p:extLst>
      <p:ext uri="{BB962C8B-B14F-4D97-AF65-F5344CB8AC3E}">
        <p14:creationId xmlns:p14="http://schemas.microsoft.com/office/powerpoint/2010/main" val="305480811"/>
      </p:ext>
    </p:extLst>
  </p:cSld>
  <p:clrMapOvr>
    <a:masterClrMapping/>
  </p:clrMapOvr>
  <p:transition>
    <p:cu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E4EB25AA-1745-7E04-093C-37BEBE22B71C}"/>
              </a:ext>
            </a:extLst>
          </p:cNvPr>
          <p:cNvPicPr>
            <a:picLocks noChangeAspect="1"/>
          </p:cNvPicPr>
          <p:nvPr/>
        </p:nvPicPr>
        <p:blipFill>
          <a:blip r:embed="rId3"/>
          <a:stretch>
            <a:fillRect/>
          </a:stretch>
        </p:blipFill>
        <p:spPr>
          <a:xfrm>
            <a:off x="6379877" y="256379"/>
            <a:ext cx="5078212" cy="6341425"/>
          </a:xfrm>
          <a:prstGeom prst="rect">
            <a:avLst/>
          </a:prstGeom>
        </p:spPr>
      </p:pic>
      <p:sp>
        <p:nvSpPr>
          <p:cNvPr id="2" name="Rectangle 2"/>
          <p:cNvSpPr>
            <a:spLocks noGrp="1" noChangeArrowheads="1"/>
          </p:cNvSpPr>
          <p:nvPr>
            <p:ph type="title"/>
          </p:nvPr>
        </p:nvSpPr>
        <p:spPr>
          <a:xfrm>
            <a:off x="710215" y="304800"/>
            <a:ext cx="5752729" cy="1834718"/>
          </a:xfrm>
        </p:spPr>
        <p:txBody>
          <a:bodyPr vert="horz" wrap="square" lIns="92075" tIns="46038" rIns="92075" bIns="46038" numCol="1" anchor="ctr" anchorCtr="0" compatLnSpc="1">
            <a:prstTxWarp prst="textNoShape">
              <a:avLst/>
            </a:prstTxWarp>
          </a:bodyPr>
          <a:lstStyle/>
          <a:p>
            <a:pPr eaLnBrk="1" hangingPunct="1">
              <a:defRPr/>
            </a:pPr>
            <a:r>
              <a:rPr lang="en-US" dirty="0">
                <a:latin typeface="Arial" pitchFamily="34" charset="0"/>
                <a:cs typeface="Arial" pitchFamily="34" charset="0"/>
              </a:rPr>
              <a:t>Accumulating Probability - </a:t>
            </a:r>
            <a:r>
              <a:rPr lang="en-US" b="1" dirty="0">
                <a:solidFill>
                  <a:srgbClr val="C00000"/>
                </a:solidFill>
                <a:latin typeface="Arial" pitchFamily="34" charset="0"/>
                <a:cs typeface="Arial" pitchFamily="34" charset="0"/>
              </a:rPr>
              <a:t>CDF</a:t>
            </a:r>
            <a:r>
              <a:rPr lang="en-US" dirty="0">
                <a:latin typeface="Arial" pitchFamily="34" charset="0"/>
                <a:cs typeface="Arial" pitchFamily="34" charset="0"/>
              </a:rPr>
              <a:t> </a:t>
            </a:r>
          </a:p>
        </p:txBody>
      </p:sp>
      <p:sp>
        <p:nvSpPr>
          <p:cNvPr id="30727" name="Text Box 7"/>
          <p:cNvSpPr txBox="1">
            <a:spLocks noChangeArrowheads="1"/>
          </p:cNvSpPr>
          <p:nvPr/>
        </p:nvSpPr>
        <p:spPr bwMode="auto">
          <a:xfrm>
            <a:off x="1035778" y="2413206"/>
            <a:ext cx="4015616" cy="2258823"/>
          </a:xfrm>
          <a:prstGeom prst="rect">
            <a:avLst/>
          </a:prstGeom>
          <a:noFill/>
          <a:ln w="9525">
            <a:noFill/>
            <a:miter lim="800000"/>
            <a:headEnd/>
            <a:tailEnd/>
          </a:ln>
          <a:effectLst/>
        </p:spPr>
        <p:txBody>
          <a:bodyPr wrap="square">
            <a:spAutoFit/>
          </a:bodyPr>
          <a:lstStyle/>
          <a:p>
            <a:pPr eaLnBrk="0" hangingPunct="0">
              <a:lnSpc>
                <a:spcPct val="110000"/>
              </a:lnSpc>
              <a:defRPr/>
            </a:pPr>
            <a:r>
              <a:rPr lang="en-US" sz="2600" b="1" dirty="0">
                <a:solidFill>
                  <a:schemeClr val="tx1">
                    <a:lumMod val="10000"/>
                  </a:schemeClr>
                </a:solidFill>
                <a:latin typeface="Arial" pitchFamily="34" charset="0"/>
                <a:cs typeface="Arial" pitchFamily="34" charset="0"/>
              </a:rPr>
              <a:t>Cumulative Distribution Function </a:t>
            </a:r>
            <a:r>
              <a:rPr lang="en-US" sz="2600" dirty="0">
                <a:solidFill>
                  <a:schemeClr val="tx1">
                    <a:lumMod val="10000"/>
                  </a:schemeClr>
                </a:solidFill>
                <a:latin typeface="Arial" pitchFamily="34" charset="0"/>
                <a:cs typeface="Arial" pitchFamily="34" charset="0"/>
              </a:rPr>
              <a:t>= </a:t>
            </a:r>
          </a:p>
          <a:p>
            <a:pPr eaLnBrk="0" hangingPunct="0">
              <a:lnSpc>
                <a:spcPct val="110000"/>
              </a:lnSpc>
              <a:defRPr/>
            </a:pPr>
            <a:r>
              <a:rPr lang="en-US" sz="2600" dirty="0">
                <a:solidFill>
                  <a:schemeClr val="tx1">
                    <a:lumMod val="10000"/>
                  </a:schemeClr>
                </a:solidFill>
                <a:latin typeface="Arial" pitchFamily="34" charset="0"/>
                <a:cs typeface="Arial" pitchFamily="34" charset="0"/>
              </a:rPr>
              <a:t>probability of being     </a:t>
            </a:r>
            <a:r>
              <a:rPr lang="en-US" sz="2600" b="1" u="sng" dirty="0">
                <a:solidFill>
                  <a:srgbClr val="C00000"/>
                </a:solidFill>
                <a:latin typeface="Arial" pitchFamily="34" charset="0"/>
                <a:cs typeface="Arial" pitchFamily="34" charset="0"/>
              </a:rPr>
              <a:t>less than</a:t>
            </a:r>
            <a:r>
              <a:rPr lang="en-US" sz="2600" b="1" dirty="0">
                <a:solidFill>
                  <a:schemeClr val="tx1">
                    <a:lumMod val="10000"/>
                  </a:schemeClr>
                </a:solidFill>
                <a:latin typeface="Arial" pitchFamily="34" charset="0"/>
                <a:cs typeface="Arial" pitchFamily="34" charset="0"/>
              </a:rPr>
              <a:t> </a:t>
            </a:r>
            <a:r>
              <a:rPr lang="en-US" sz="2600" dirty="0">
                <a:solidFill>
                  <a:schemeClr val="tx1">
                    <a:lumMod val="10000"/>
                  </a:schemeClr>
                </a:solidFill>
                <a:latin typeface="Arial" pitchFamily="34" charset="0"/>
                <a:cs typeface="Arial" pitchFamily="34" charset="0"/>
              </a:rPr>
              <a:t>or equal to a value</a:t>
            </a:r>
          </a:p>
        </p:txBody>
      </p:sp>
      <p:sp>
        <p:nvSpPr>
          <p:cNvPr id="19" name="Text Box 15">
            <a:extLst>
              <a:ext uri="{FF2B5EF4-FFF2-40B4-BE49-F238E27FC236}">
                <a16:creationId xmlns:a16="http://schemas.microsoft.com/office/drawing/2014/main" id="{6B2CBA43-769A-4447-8054-6BA6F837EFB3}"/>
              </a:ext>
            </a:extLst>
          </p:cNvPr>
          <p:cNvSpPr txBox="1">
            <a:spLocks noChangeArrowheads="1"/>
          </p:cNvSpPr>
          <p:nvPr/>
        </p:nvSpPr>
        <p:spPr bwMode="auto">
          <a:xfrm>
            <a:off x="3513932" y="4468663"/>
            <a:ext cx="2582068" cy="954107"/>
          </a:xfrm>
          <a:prstGeom prst="rect">
            <a:avLst/>
          </a:prstGeom>
          <a:noFill/>
          <a:ln w="9525">
            <a:noFill/>
            <a:miter lim="800000"/>
            <a:headEnd/>
            <a:tailEnd/>
          </a:ln>
          <a:effectLst/>
        </p:spPr>
        <p:txBody>
          <a:bodyPr wrap="square">
            <a:spAutoFit/>
          </a:bodyPr>
          <a:lstStyle/>
          <a:p>
            <a:pPr>
              <a:spcBef>
                <a:spcPts val="600"/>
              </a:spcBef>
              <a:defRPr/>
            </a:pPr>
            <a:r>
              <a:rPr lang="en-US" sz="2800" b="1" dirty="0">
                <a:solidFill>
                  <a:srgbClr val="C00000"/>
                </a:solidFill>
                <a:latin typeface="Ink Free" panose="03080402000500000000" pitchFamily="66" charset="0"/>
              </a:rPr>
              <a:t>non-exceedance probability</a:t>
            </a:r>
          </a:p>
        </p:txBody>
      </p:sp>
      <p:sp>
        <p:nvSpPr>
          <p:cNvPr id="5" name="TextBox 4"/>
          <p:cNvSpPr txBox="1"/>
          <p:nvPr/>
        </p:nvSpPr>
        <p:spPr>
          <a:xfrm>
            <a:off x="7354782" y="405159"/>
            <a:ext cx="792151" cy="369332"/>
          </a:xfrm>
          <a:prstGeom prst="rect">
            <a:avLst/>
          </a:prstGeom>
          <a:noFill/>
        </p:spPr>
        <p:txBody>
          <a:bodyPr wrap="square" rtlCol="0">
            <a:spAutoFit/>
          </a:bodyPr>
          <a:lstStyle/>
          <a:p>
            <a:r>
              <a:rPr lang="en-US" sz="1800" b="1" dirty="0">
                <a:solidFill>
                  <a:schemeClr val="tx1">
                    <a:lumMod val="10000"/>
                  </a:schemeClr>
                </a:solidFill>
                <a:latin typeface="Calibri" panose="020F0502020204030204" pitchFamily="34" charset="0"/>
              </a:rPr>
              <a:t>PMF</a:t>
            </a:r>
          </a:p>
        </p:txBody>
      </p:sp>
      <p:sp>
        <p:nvSpPr>
          <p:cNvPr id="18" name="TextBox 17"/>
          <p:cNvSpPr txBox="1"/>
          <p:nvPr/>
        </p:nvSpPr>
        <p:spPr>
          <a:xfrm>
            <a:off x="7388185" y="3809351"/>
            <a:ext cx="725346" cy="369332"/>
          </a:xfrm>
          <a:prstGeom prst="rect">
            <a:avLst/>
          </a:prstGeom>
          <a:noFill/>
        </p:spPr>
        <p:txBody>
          <a:bodyPr wrap="square" rtlCol="0">
            <a:spAutoFit/>
          </a:bodyPr>
          <a:lstStyle/>
          <a:p>
            <a:r>
              <a:rPr lang="en-US" sz="1800" b="1" dirty="0">
                <a:solidFill>
                  <a:schemeClr val="tx1">
                    <a:lumMod val="10000"/>
                  </a:schemeClr>
                </a:solidFill>
                <a:latin typeface="Calibri" panose="020F0502020204030204" pitchFamily="34" charset="0"/>
              </a:rPr>
              <a:t>CDF</a:t>
            </a:r>
          </a:p>
        </p:txBody>
      </p:sp>
      <p:sp>
        <p:nvSpPr>
          <p:cNvPr id="3" name="Slide Number Placeholder 2">
            <a:extLst>
              <a:ext uri="{FF2B5EF4-FFF2-40B4-BE49-F238E27FC236}">
                <a16:creationId xmlns:a16="http://schemas.microsoft.com/office/drawing/2014/main" id="{070919A2-840C-CB46-1B0C-87C54B4C6392}"/>
              </a:ext>
            </a:extLst>
          </p:cNvPr>
          <p:cNvSpPr>
            <a:spLocks noGrp="1"/>
          </p:cNvSpPr>
          <p:nvPr>
            <p:ph type="sldNum" sz="quarter" idx="12"/>
          </p:nvPr>
        </p:nvSpPr>
        <p:spPr/>
        <p:txBody>
          <a:bodyPr/>
          <a:lstStyle/>
          <a:p>
            <a:pPr>
              <a:defRPr/>
            </a:pPr>
            <a:fld id="{E3C03AC7-2155-4352-B091-1A806706F9CF}" type="slidenum">
              <a:rPr lang="en-US" smtClean="0"/>
              <a:pPr>
                <a:defRPr/>
              </a:pPr>
              <a:t>22</a:t>
            </a:fld>
            <a:endParaRPr lang="en-US"/>
          </a:p>
        </p:txBody>
      </p:sp>
    </p:spTree>
    <p:extLst>
      <p:ext uri="{BB962C8B-B14F-4D97-AF65-F5344CB8AC3E}">
        <p14:creationId xmlns:p14="http://schemas.microsoft.com/office/powerpoint/2010/main" val="4083065625"/>
      </p:ext>
    </p:extLst>
  </p:cSld>
  <p:clrMapOvr>
    <a:masterClrMapping/>
  </p:clrMapOvr>
  <p:transition>
    <p:cu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CD25A2BA-4A3A-722C-85E4-FB1B0FF13816}"/>
              </a:ext>
            </a:extLst>
          </p:cNvPr>
          <p:cNvPicPr>
            <a:picLocks noChangeAspect="1"/>
          </p:cNvPicPr>
          <p:nvPr/>
        </p:nvPicPr>
        <p:blipFill>
          <a:blip r:embed="rId3"/>
          <a:stretch>
            <a:fillRect/>
          </a:stretch>
        </p:blipFill>
        <p:spPr>
          <a:xfrm>
            <a:off x="6379877" y="260196"/>
            <a:ext cx="5078212" cy="6341425"/>
          </a:xfrm>
          <a:prstGeom prst="rect">
            <a:avLst/>
          </a:prstGeom>
        </p:spPr>
      </p:pic>
      <p:sp>
        <p:nvSpPr>
          <p:cNvPr id="2" name="Rectangle 2"/>
          <p:cNvSpPr>
            <a:spLocks noGrp="1" noChangeArrowheads="1"/>
          </p:cNvSpPr>
          <p:nvPr>
            <p:ph type="title"/>
          </p:nvPr>
        </p:nvSpPr>
        <p:spPr>
          <a:xfrm>
            <a:off x="710215" y="304800"/>
            <a:ext cx="5752729" cy="1834718"/>
          </a:xfrm>
        </p:spPr>
        <p:txBody>
          <a:bodyPr vert="horz" wrap="square" lIns="92075" tIns="46038" rIns="92075" bIns="46038" numCol="1" anchor="ctr" anchorCtr="0" compatLnSpc="1">
            <a:prstTxWarp prst="textNoShape">
              <a:avLst/>
            </a:prstTxWarp>
          </a:bodyPr>
          <a:lstStyle/>
          <a:p>
            <a:pPr eaLnBrk="1" hangingPunct="1">
              <a:defRPr/>
            </a:pPr>
            <a:r>
              <a:rPr lang="en-US" dirty="0">
                <a:latin typeface="Arial" pitchFamily="34" charset="0"/>
                <a:cs typeface="Arial" pitchFamily="34" charset="0"/>
              </a:rPr>
              <a:t>Accumulating Probability - </a:t>
            </a:r>
            <a:r>
              <a:rPr lang="en-US" b="1" dirty="0">
                <a:solidFill>
                  <a:srgbClr val="C00000"/>
                </a:solidFill>
                <a:latin typeface="Arial" pitchFamily="34" charset="0"/>
                <a:cs typeface="Arial" pitchFamily="34" charset="0"/>
              </a:rPr>
              <a:t>CDF</a:t>
            </a:r>
            <a:r>
              <a:rPr lang="en-US" dirty="0">
                <a:latin typeface="Arial" pitchFamily="34" charset="0"/>
                <a:cs typeface="Arial" pitchFamily="34" charset="0"/>
              </a:rPr>
              <a:t> </a:t>
            </a:r>
          </a:p>
        </p:txBody>
      </p:sp>
      <p:sp>
        <p:nvSpPr>
          <p:cNvPr id="30727" name="Text Box 7"/>
          <p:cNvSpPr txBox="1">
            <a:spLocks noChangeArrowheads="1"/>
          </p:cNvSpPr>
          <p:nvPr/>
        </p:nvSpPr>
        <p:spPr bwMode="auto">
          <a:xfrm>
            <a:off x="1035778" y="2413206"/>
            <a:ext cx="3944595" cy="4459426"/>
          </a:xfrm>
          <a:prstGeom prst="rect">
            <a:avLst/>
          </a:prstGeom>
          <a:noFill/>
          <a:ln w="9525">
            <a:noFill/>
            <a:miter lim="800000"/>
            <a:headEnd/>
            <a:tailEnd/>
          </a:ln>
          <a:effectLst/>
        </p:spPr>
        <p:txBody>
          <a:bodyPr wrap="square">
            <a:spAutoFit/>
          </a:bodyPr>
          <a:lstStyle/>
          <a:p>
            <a:pPr eaLnBrk="0" hangingPunct="0">
              <a:lnSpc>
                <a:spcPct val="110000"/>
              </a:lnSpc>
              <a:defRPr/>
            </a:pPr>
            <a:r>
              <a:rPr lang="en-US" sz="2600" b="1" dirty="0">
                <a:solidFill>
                  <a:schemeClr val="tx1">
                    <a:lumMod val="10000"/>
                  </a:schemeClr>
                </a:solidFill>
                <a:latin typeface="Arial" pitchFamily="34" charset="0"/>
                <a:cs typeface="Arial" pitchFamily="34" charset="0"/>
              </a:rPr>
              <a:t>Cumulative Distribution Function </a:t>
            </a:r>
            <a:r>
              <a:rPr lang="en-US" sz="2600" dirty="0">
                <a:solidFill>
                  <a:schemeClr val="tx1">
                    <a:lumMod val="10000"/>
                  </a:schemeClr>
                </a:solidFill>
                <a:latin typeface="Arial" pitchFamily="34" charset="0"/>
                <a:cs typeface="Arial" pitchFamily="34" charset="0"/>
              </a:rPr>
              <a:t>= </a:t>
            </a:r>
          </a:p>
          <a:p>
            <a:pPr eaLnBrk="0" hangingPunct="0">
              <a:lnSpc>
                <a:spcPct val="110000"/>
              </a:lnSpc>
              <a:defRPr/>
            </a:pPr>
            <a:r>
              <a:rPr lang="en-US" sz="2600" dirty="0">
                <a:solidFill>
                  <a:schemeClr val="tx1">
                    <a:lumMod val="10000"/>
                  </a:schemeClr>
                </a:solidFill>
                <a:latin typeface="Arial" pitchFamily="34" charset="0"/>
                <a:cs typeface="Arial" pitchFamily="34" charset="0"/>
              </a:rPr>
              <a:t>probability of being </a:t>
            </a:r>
            <a:r>
              <a:rPr lang="en-US" sz="2600" b="1" u="sng" dirty="0">
                <a:solidFill>
                  <a:srgbClr val="C00000"/>
                </a:solidFill>
                <a:latin typeface="Arial" pitchFamily="34" charset="0"/>
                <a:cs typeface="Arial" pitchFamily="34" charset="0"/>
              </a:rPr>
              <a:t>greater than</a:t>
            </a:r>
            <a:r>
              <a:rPr lang="en-US" sz="2600" b="1" dirty="0">
                <a:solidFill>
                  <a:schemeClr val="tx1">
                    <a:lumMod val="10000"/>
                  </a:schemeClr>
                </a:solidFill>
                <a:latin typeface="Arial" pitchFamily="34" charset="0"/>
                <a:cs typeface="Arial" pitchFamily="34" charset="0"/>
              </a:rPr>
              <a:t> </a:t>
            </a:r>
            <a:r>
              <a:rPr lang="en-US" sz="2600" dirty="0">
                <a:solidFill>
                  <a:schemeClr val="tx1">
                    <a:lumMod val="10000"/>
                  </a:schemeClr>
                </a:solidFill>
                <a:latin typeface="Arial" pitchFamily="34" charset="0"/>
                <a:cs typeface="Arial" pitchFamily="34" charset="0"/>
              </a:rPr>
              <a:t>or equal to a value</a:t>
            </a:r>
          </a:p>
          <a:p>
            <a:pPr eaLnBrk="0" hangingPunct="0">
              <a:lnSpc>
                <a:spcPct val="110000"/>
              </a:lnSpc>
              <a:defRPr/>
            </a:pPr>
            <a:endParaRPr lang="en-US" sz="2600" dirty="0">
              <a:solidFill>
                <a:srgbClr val="008000"/>
              </a:solidFill>
              <a:latin typeface="Arial" pitchFamily="34" charset="0"/>
              <a:cs typeface="Arial" pitchFamily="34" charset="0"/>
            </a:endParaRPr>
          </a:p>
          <a:p>
            <a:pPr eaLnBrk="0" hangingPunct="0">
              <a:lnSpc>
                <a:spcPct val="110000"/>
              </a:lnSpc>
              <a:defRPr/>
            </a:pPr>
            <a:endParaRPr lang="en-US" sz="2600" dirty="0">
              <a:solidFill>
                <a:srgbClr val="008000"/>
              </a:solidFill>
              <a:latin typeface="Arial" pitchFamily="34" charset="0"/>
              <a:cs typeface="Arial" pitchFamily="34" charset="0"/>
            </a:endParaRPr>
          </a:p>
          <a:p>
            <a:pPr eaLnBrk="0" hangingPunct="0">
              <a:lnSpc>
                <a:spcPct val="110000"/>
              </a:lnSpc>
              <a:defRPr/>
            </a:pPr>
            <a:r>
              <a:rPr lang="en-US" sz="2600" dirty="0">
                <a:solidFill>
                  <a:srgbClr val="008000"/>
                </a:solidFill>
                <a:latin typeface="Arial" pitchFamily="34" charset="0"/>
                <a:cs typeface="Arial" pitchFamily="34" charset="0"/>
              </a:rPr>
              <a:t>Can be called Complementary CDF</a:t>
            </a:r>
          </a:p>
          <a:p>
            <a:pPr eaLnBrk="0" hangingPunct="0">
              <a:lnSpc>
                <a:spcPct val="110000"/>
              </a:lnSpc>
              <a:defRPr/>
            </a:pPr>
            <a:endParaRPr lang="en-US" sz="2600" dirty="0">
              <a:solidFill>
                <a:schemeClr val="tx1">
                  <a:lumMod val="10000"/>
                </a:schemeClr>
              </a:solidFill>
              <a:latin typeface="Arial" pitchFamily="34" charset="0"/>
              <a:cs typeface="Arial" pitchFamily="34" charset="0"/>
            </a:endParaRPr>
          </a:p>
        </p:txBody>
      </p:sp>
      <p:sp>
        <p:nvSpPr>
          <p:cNvPr id="8" name="Text Box 15">
            <a:extLst>
              <a:ext uri="{FF2B5EF4-FFF2-40B4-BE49-F238E27FC236}">
                <a16:creationId xmlns:a16="http://schemas.microsoft.com/office/drawing/2014/main" id="{7D9B47B7-AEA6-4C32-8A84-66E78F1E113D}"/>
              </a:ext>
            </a:extLst>
          </p:cNvPr>
          <p:cNvSpPr txBox="1">
            <a:spLocks noChangeArrowheads="1"/>
          </p:cNvSpPr>
          <p:nvPr/>
        </p:nvSpPr>
        <p:spPr bwMode="auto">
          <a:xfrm>
            <a:off x="3707095" y="4501599"/>
            <a:ext cx="2582068" cy="954107"/>
          </a:xfrm>
          <a:prstGeom prst="rect">
            <a:avLst/>
          </a:prstGeom>
          <a:noFill/>
          <a:ln w="9525">
            <a:noFill/>
            <a:miter lim="800000"/>
            <a:headEnd/>
            <a:tailEnd/>
          </a:ln>
          <a:effectLst/>
        </p:spPr>
        <p:txBody>
          <a:bodyPr wrap="square">
            <a:spAutoFit/>
          </a:bodyPr>
          <a:lstStyle/>
          <a:p>
            <a:pPr>
              <a:spcBef>
                <a:spcPts val="600"/>
              </a:spcBef>
              <a:defRPr/>
            </a:pPr>
            <a:r>
              <a:rPr lang="en-US" sz="2800" b="1" dirty="0">
                <a:solidFill>
                  <a:srgbClr val="C00000"/>
                </a:solidFill>
                <a:latin typeface="Ink Free" panose="03080402000500000000" pitchFamily="66" charset="0"/>
              </a:rPr>
              <a:t>exceedance probability</a:t>
            </a:r>
          </a:p>
        </p:txBody>
      </p:sp>
      <p:sp>
        <p:nvSpPr>
          <p:cNvPr id="5" name="TextBox 4"/>
          <p:cNvSpPr txBox="1"/>
          <p:nvPr/>
        </p:nvSpPr>
        <p:spPr>
          <a:xfrm>
            <a:off x="10397473" y="343185"/>
            <a:ext cx="792151" cy="369332"/>
          </a:xfrm>
          <a:prstGeom prst="rect">
            <a:avLst/>
          </a:prstGeom>
          <a:noFill/>
        </p:spPr>
        <p:txBody>
          <a:bodyPr wrap="square" rtlCol="0">
            <a:spAutoFit/>
          </a:bodyPr>
          <a:lstStyle/>
          <a:p>
            <a:r>
              <a:rPr lang="en-US" sz="1800" b="1" dirty="0">
                <a:solidFill>
                  <a:schemeClr val="tx1">
                    <a:lumMod val="10000"/>
                  </a:schemeClr>
                </a:solidFill>
                <a:latin typeface="Calibri" panose="020F0502020204030204" pitchFamily="34" charset="0"/>
              </a:rPr>
              <a:t>PMF</a:t>
            </a:r>
          </a:p>
        </p:txBody>
      </p:sp>
      <p:sp>
        <p:nvSpPr>
          <p:cNvPr id="18" name="TextBox 17"/>
          <p:cNvSpPr txBox="1"/>
          <p:nvPr/>
        </p:nvSpPr>
        <p:spPr>
          <a:xfrm>
            <a:off x="10430876" y="3803132"/>
            <a:ext cx="725346" cy="369332"/>
          </a:xfrm>
          <a:prstGeom prst="rect">
            <a:avLst/>
          </a:prstGeom>
          <a:noFill/>
        </p:spPr>
        <p:txBody>
          <a:bodyPr wrap="square" rtlCol="0">
            <a:spAutoFit/>
          </a:bodyPr>
          <a:lstStyle/>
          <a:p>
            <a:r>
              <a:rPr lang="en-US" sz="1800" b="1" dirty="0">
                <a:solidFill>
                  <a:schemeClr val="tx1">
                    <a:lumMod val="10000"/>
                  </a:schemeClr>
                </a:solidFill>
                <a:latin typeface="Calibri" panose="020F0502020204030204" pitchFamily="34" charset="0"/>
              </a:rPr>
              <a:t>CDF</a:t>
            </a:r>
          </a:p>
        </p:txBody>
      </p:sp>
      <p:sp>
        <p:nvSpPr>
          <p:cNvPr id="3" name="Slide Number Placeholder 2">
            <a:extLst>
              <a:ext uri="{FF2B5EF4-FFF2-40B4-BE49-F238E27FC236}">
                <a16:creationId xmlns:a16="http://schemas.microsoft.com/office/drawing/2014/main" id="{F8599574-EA4A-66CF-C93F-FE307A2E330F}"/>
              </a:ext>
            </a:extLst>
          </p:cNvPr>
          <p:cNvSpPr>
            <a:spLocks noGrp="1"/>
          </p:cNvSpPr>
          <p:nvPr>
            <p:ph type="sldNum" sz="quarter" idx="12"/>
          </p:nvPr>
        </p:nvSpPr>
        <p:spPr/>
        <p:txBody>
          <a:bodyPr/>
          <a:lstStyle/>
          <a:p>
            <a:pPr>
              <a:defRPr/>
            </a:pPr>
            <a:fld id="{E3C03AC7-2155-4352-B091-1A806706F9CF}" type="slidenum">
              <a:rPr lang="en-US" smtClean="0"/>
              <a:pPr>
                <a:defRPr/>
              </a:pPr>
              <a:t>23</a:t>
            </a:fld>
            <a:endParaRPr lang="en-US"/>
          </a:p>
        </p:txBody>
      </p:sp>
    </p:spTree>
    <p:extLst>
      <p:ext uri="{BB962C8B-B14F-4D97-AF65-F5344CB8AC3E}">
        <p14:creationId xmlns:p14="http://schemas.microsoft.com/office/powerpoint/2010/main" val="705787987"/>
      </p:ext>
    </p:extLst>
  </p:cSld>
  <p:clrMapOvr>
    <a:masterClrMapping/>
  </p:clrMapOvr>
  <p:transition>
    <p:cu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defRPr/>
            </a:pPr>
            <a:r>
              <a:rPr lang="en-US" u="sng" dirty="0"/>
              <a:t>Continuous</a:t>
            </a:r>
            <a:r>
              <a:rPr lang="en-US" dirty="0"/>
              <a:t> Random Variables</a:t>
            </a:r>
          </a:p>
        </p:txBody>
      </p:sp>
      <p:sp>
        <p:nvSpPr>
          <p:cNvPr id="32771" name="Rectangle 3"/>
          <p:cNvSpPr>
            <a:spLocks noGrp="1" noChangeArrowheads="1"/>
          </p:cNvSpPr>
          <p:nvPr>
            <p:ph type="body" idx="1"/>
          </p:nvPr>
        </p:nvSpPr>
        <p:spPr>
          <a:xfrm>
            <a:off x="1080655" y="1911350"/>
            <a:ext cx="9290483" cy="4260850"/>
          </a:xfrm>
        </p:spPr>
        <p:txBody>
          <a:bodyPr/>
          <a:lstStyle/>
          <a:p>
            <a:pPr eaLnBrk="1" hangingPunct="1">
              <a:spcBef>
                <a:spcPts val="800"/>
              </a:spcBef>
              <a:defRPr/>
            </a:pPr>
            <a:r>
              <a:rPr lang="en-US" sz="3000" dirty="0"/>
              <a:t>PMF is the prob of a discrete number.</a:t>
            </a:r>
          </a:p>
          <a:p>
            <a:pPr eaLnBrk="1" hangingPunct="1">
              <a:spcBef>
                <a:spcPts val="800"/>
              </a:spcBef>
              <a:defRPr/>
            </a:pPr>
            <a:r>
              <a:rPr lang="en-US" sz="3000" dirty="0"/>
              <a:t>Probability distribution is a continuous function.</a:t>
            </a:r>
          </a:p>
          <a:p>
            <a:pPr eaLnBrk="1" hangingPunct="1">
              <a:spcBef>
                <a:spcPts val="800"/>
              </a:spcBef>
              <a:defRPr/>
            </a:pPr>
            <a:r>
              <a:rPr lang="en-US" sz="3000" dirty="0"/>
              <a:t>Probability of an exact number is </a:t>
            </a:r>
            <a:r>
              <a:rPr lang="en-US" sz="3000" b="1" dirty="0"/>
              <a:t>zero</a:t>
            </a:r>
            <a:r>
              <a:rPr lang="en-US" sz="3000" dirty="0"/>
              <a:t>!</a:t>
            </a:r>
          </a:p>
          <a:p>
            <a:pPr eaLnBrk="1" hangingPunct="1">
              <a:spcBef>
                <a:spcPts val="800"/>
              </a:spcBef>
              <a:defRPr/>
            </a:pPr>
            <a:r>
              <a:rPr lang="en-US" sz="3000" dirty="0"/>
              <a:t>Thus, we are interested in </a:t>
            </a:r>
            <a:r>
              <a:rPr lang="en-US" sz="3000" i="1" u="sng" dirty="0"/>
              <a:t>incremental</a:t>
            </a:r>
            <a:r>
              <a:rPr lang="en-US" sz="3000" dirty="0"/>
              <a:t> or </a:t>
            </a:r>
            <a:r>
              <a:rPr lang="en-US" sz="3000" i="1" u="sng" dirty="0"/>
              <a:t>cumulative</a:t>
            </a:r>
            <a:r>
              <a:rPr lang="en-US" sz="3000" dirty="0"/>
              <a:t> probabilities:</a:t>
            </a:r>
          </a:p>
        </p:txBody>
      </p:sp>
      <p:sp>
        <p:nvSpPr>
          <p:cNvPr id="32773" name="Text Box 5"/>
          <p:cNvSpPr txBox="1">
            <a:spLocks noChangeArrowheads="1"/>
          </p:cNvSpPr>
          <p:nvPr/>
        </p:nvSpPr>
        <p:spPr bwMode="auto">
          <a:xfrm>
            <a:off x="1753299" y="1281556"/>
            <a:ext cx="9611387" cy="492443"/>
          </a:xfrm>
          <a:prstGeom prst="rect">
            <a:avLst/>
          </a:prstGeom>
          <a:noFill/>
          <a:ln w="9525">
            <a:noFill/>
            <a:miter lim="800000"/>
            <a:headEnd/>
            <a:tailEnd/>
          </a:ln>
          <a:effectLst/>
        </p:spPr>
        <p:txBody>
          <a:bodyPr wrap="square">
            <a:spAutoFit/>
          </a:bodyPr>
          <a:lstStyle/>
          <a:p>
            <a:pPr>
              <a:spcBef>
                <a:spcPct val="50000"/>
              </a:spcBef>
              <a:defRPr/>
            </a:pPr>
            <a:r>
              <a:rPr lang="en-US" sz="2600" b="1" dirty="0">
                <a:solidFill>
                  <a:srgbClr val="008000"/>
                </a:solidFill>
                <a:latin typeface="Ink Free" panose="03080402000500000000" pitchFamily="66" charset="0"/>
              </a:rPr>
              <a:t>…the 6-sided dice were DISCRETE random variables</a:t>
            </a:r>
          </a:p>
        </p:txBody>
      </p:sp>
      <p:grpSp>
        <p:nvGrpSpPr>
          <p:cNvPr id="12" name="Group 11"/>
          <p:cNvGrpSpPr/>
          <p:nvPr/>
        </p:nvGrpSpPr>
        <p:grpSpPr>
          <a:xfrm>
            <a:off x="3889706" y="4270375"/>
            <a:ext cx="5163194" cy="1499805"/>
            <a:chOff x="3128963" y="4270375"/>
            <a:chExt cx="5163194" cy="1499805"/>
          </a:xfrm>
        </p:grpSpPr>
        <p:sp>
          <p:nvSpPr>
            <p:cNvPr id="32772" name="Text Box 4"/>
            <p:cNvSpPr txBox="1">
              <a:spLocks noChangeArrowheads="1"/>
            </p:cNvSpPr>
            <p:nvPr/>
          </p:nvSpPr>
          <p:spPr bwMode="auto">
            <a:xfrm>
              <a:off x="3136900" y="4270375"/>
              <a:ext cx="5155257" cy="969496"/>
            </a:xfrm>
            <a:prstGeom prst="rect">
              <a:avLst/>
            </a:prstGeom>
            <a:noFill/>
            <a:ln w="9525">
              <a:noFill/>
              <a:miter lim="800000"/>
              <a:headEnd/>
              <a:tailEnd/>
            </a:ln>
            <a:effectLst/>
          </p:spPr>
          <p:txBody>
            <a:bodyPr wrap="none">
              <a:spAutoFit/>
            </a:bodyPr>
            <a:lstStyle/>
            <a:p>
              <a:pPr eaLnBrk="0" hangingPunct="0">
                <a:spcBef>
                  <a:spcPts val="600"/>
                </a:spcBef>
                <a:defRPr/>
              </a:pPr>
              <a:r>
                <a:rPr lang="en-US" sz="2600" dirty="0">
                  <a:solidFill>
                    <a:schemeClr val="tx1">
                      <a:lumMod val="10000"/>
                    </a:schemeClr>
                  </a:solidFill>
                  <a:latin typeface="Calibri" panose="020F0502020204030204" pitchFamily="34" charset="0"/>
                  <a:cs typeface="Arial" pitchFamily="34" charset="0"/>
                </a:rPr>
                <a:t>P[ 2.5 &lt; X &lt; 3.5 ] = 0.4   (Incremental)</a:t>
              </a:r>
            </a:p>
            <a:p>
              <a:pPr eaLnBrk="0" hangingPunct="0">
                <a:spcBef>
                  <a:spcPts val="600"/>
                </a:spcBef>
                <a:defRPr/>
              </a:pPr>
              <a:r>
                <a:rPr lang="en-US" sz="2600" dirty="0">
                  <a:solidFill>
                    <a:schemeClr val="tx1">
                      <a:lumMod val="10000"/>
                    </a:schemeClr>
                  </a:solidFill>
                  <a:latin typeface="Calibri" panose="020F0502020204030204" pitchFamily="34" charset="0"/>
                  <a:cs typeface="Arial" pitchFamily="34" charset="0"/>
                </a:rPr>
                <a:t>P[ X </a:t>
              </a:r>
              <a:r>
                <a:rPr lang="en-US" sz="2600" dirty="0">
                  <a:solidFill>
                    <a:schemeClr val="tx1">
                      <a:lumMod val="10000"/>
                    </a:schemeClr>
                  </a:solidFill>
                  <a:latin typeface="Calibri" panose="020F0502020204030204" pitchFamily="34" charset="0"/>
                  <a:cs typeface="Arial" pitchFamily="34" charset="0"/>
                  <a:sym typeface="Symbol" pitchFamily="18" charset="2"/>
                </a:rPr>
                <a:t>&lt;</a:t>
              </a:r>
              <a:r>
                <a:rPr lang="en-US" sz="2600" dirty="0">
                  <a:solidFill>
                    <a:schemeClr val="tx1">
                      <a:lumMod val="10000"/>
                    </a:schemeClr>
                  </a:solidFill>
                  <a:latin typeface="Calibri" panose="020F0502020204030204" pitchFamily="34" charset="0"/>
                  <a:cs typeface="Arial" pitchFamily="34" charset="0"/>
                </a:rPr>
                <a:t> 3 ] = 0.7   (Cumulative)</a:t>
              </a:r>
            </a:p>
          </p:txBody>
        </p:sp>
        <p:sp>
          <p:nvSpPr>
            <p:cNvPr id="32774" name="Text Box 6"/>
            <p:cNvSpPr txBox="1">
              <a:spLocks noChangeArrowheads="1"/>
            </p:cNvSpPr>
            <p:nvPr/>
          </p:nvSpPr>
          <p:spPr bwMode="auto">
            <a:xfrm>
              <a:off x="3128963" y="5246960"/>
              <a:ext cx="2235200" cy="523220"/>
            </a:xfrm>
            <a:prstGeom prst="rect">
              <a:avLst/>
            </a:prstGeom>
            <a:noFill/>
            <a:ln w="9525">
              <a:noFill/>
              <a:miter lim="800000"/>
              <a:headEnd/>
              <a:tailEnd/>
            </a:ln>
            <a:effectLst/>
          </p:spPr>
          <p:txBody>
            <a:bodyPr>
              <a:spAutoFit/>
            </a:bodyPr>
            <a:lstStyle/>
            <a:p>
              <a:pPr>
                <a:spcBef>
                  <a:spcPct val="50000"/>
                </a:spcBef>
                <a:defRPr/>
              </a:pPr>
              <a:r>
                <a:rPr lang="en-US" sz="2800" b="1" dirty="0">
                  <a:solidFill>
                    <a:srgbClr val="C00000"/>
                  </a:solidFill>
                  <a:latin typeface="Ink Free" panose="03080402000500000000" pitchFamily="66" charset="0"/>
                </a:rPr>
                <a:t>P[x=</a:t>
              </a:r>
              <a:r>
                <a:rPr lang="en-US" b="1" dirty="0">
                  <a:solidFill>
                    <a:srgbClr val="C00000"/>
                  </a:solidFill>
                  <a:latin typeface="Ink Free" panose="03080402000500000000" pitchFamily="66" charset="0"/>
                </a:rPr>
                <a:t>3</a:t>
              </a:r>
              <a:r>
                <a:rPr lang="en-US" sz="2800" b="1" dirty="0">
                  <a:solidFill>
                    <a:srgbClr val="C00000"/>
                  </a:solidFill>
                  <a:latin typeface="Ink Free" panose="03080402000500000000" pitchFamily="66" charset="0"/>
                </a:rPr>
                <a:t>] = 0</a:t>
              </a:r>
            </a:p>
          </p:txBody>
        </p:sp>
      </p:grpSp>
      <p:grpSp>
        <p:nvGrpSpPr>
          <p:cNvPr id="13" name="Group 12"/>
          <p:cNvGrpSpPr/>
          <p:nvPr/>
        </p:nvGrpSpPr>
        <p:grpSpPr>
          <a:xfrm>
            <a:off x="1675143" y="5830888"/>
            <a:ext cx="7881938" cy="933691"/>
            <a:chOff x="914400" y="5830888"/>
            <a:chExt cx="7881938" cy="933691"/>
          </a:xfrm>
        </p:grpSpPr>
        <p:sp>
          <p:nvSpPr>
            <p:cNvPr id="8" name="Text Box 4"/>
            <p:cNvSpPr txBox="1">
              <a:spLocks noChangeArrowheads="1"/>
            </p:cNvSpPr>
            <p:nvPr/>
          </p:nvSpPr>
          <p:spPr bwMode="auto">
            <a:xfrm>
              <a:off x="914400" y="5830888"/>
              <a:ext cx="7881938" cy="493712"/>
            </a:xfrm>
            <a:prstGeom prst="rect">
              <a:avLst/>
            </a:prstGeom>
            <a:noFill/>
            <a:ln w="9525">
              <a:noFill/>
              <a:miter lim="800000"/>
              <a:headEnd/>
              <a:tailEnd/>
            </a:ln>
            <a:effectLst/>
          </p:spPr>
          <p:txBody>
            <a:bodyPr>
              <a:spAutoFit/>
            </a:bodyPr>
            <a:lstStyle/>
            <a:p>
              <a:pPr eaLnBrk="0" hangingPunct="0">
                <a:spcBef>
                  <a:spcPts val="600"/>
                </a:spcBef>
                <a:defRPr/>
              </a:pPr>
              <a:r>
                <a:rPr lang="en-US" sz="2600" dirty="0">
                  <a:solidFill>
                    <a:schemeClr val="bg1">
                      <a:lumMod val="50000"/>
                      <a:lumOff val="50000"/>
                    </a:schemeClr>
                  </a:solidFill>
                  <a:latin typeface="Calibri" panose="020F0502020204030204" pitchFamily="34" charset="0"/>
                  <a:cs typeface="Arial" pitchFamily="34" charset="0"/>
                </a:rPr>
                <a:t>Relationship:  P[ 2.5 &lt; X &lt; 3.5 ] = P[ X &lt; 3.5] – P[ X &lt; 2.5 ]</a:t>
              </a:r>
            </a:p>
          </p:txBody>
        </p:sp>
        <p:sp>
          <p:nvSpPr>
            <p:cNvPr id="10" name="Text Box 4"/>
            <p:cNvSpPr txBox="1">
              <a:spLocks noChangeArrowheads="1"/>
            </p:cNvSpPr>
            <p:nvPr/>
          </p:nvSpPr>
          <p:spPr bwMode="auto">
            <a:xfrm>
              <a:off x="3078590" y="6254673"/>
              <a:ext cx="1795684" cy="492443"/>
            </a:xfrm>
            <a:prstGeom prst="rect">
              <a:avLst/>
            </a:prstGeom>
            <a:noFill/>
            <a:ln w="9525">
              <a:noFill/>
              <a:miter lim="800000"/>
              <a:headEnd/>
              <a:tailEnd/>
            </a:ln>
            <a:effectLst/>
          </p:spPr>
          <p:txBody>
            <a:bodyPr wrap="none">
              <a:spAutoFit/>
            </a:bodyPr>
            <a:lstStyle/>
            <a:p>
              <a:pPr eaLnBrk="0" hangingPunct="0">
                <a:spcBef>
                  <a:spcPts val="600"/>
                </a:spcBef>
                <a:defRPr/>
              </a:pPr>
              <a:r>
                <a:rPr lang="en-US" sz="2600" b="1" dirty="0">
                  <a:solidFill>
                    <a:schemeClr val="bg1">
                      <a:lumMod val="50000"/>
                      <a:lumOff val="50000"/>
                    </a:schemeClr>
                  </a:solidFill>
                  <a:latin typeface="Ink Free" panose="03080402000500000000" pitchFamily="66" charset="0"/>
                  <a:cs typeface="Arial" pitchFamily="34" charset="0"/>
                </a:rPr>
                <a:t>incremental</a:t>
              </a:r>
            </a:p>
          </p:txBody>
        </p:sp>
        <p:sp>
          <p:nvSpPr>
            <p:cNvPr id="11" name="Text Box 4"/>
            <p:cNvSpPr txBox="1">
              <a:spLocks noChangeArrowheads="1"/>
            </p:cNvSpPr>
            <p:nvPr/>
          </p:nvSpPr>
          <p:spPr bwMode="auto">
            <a:xfrm>
              <a:off x="5896402" y="6272136"/>
              <a:ext cx="1705916" cy="492443"/>
            </a:xfrm>
            <a:prstGeom prst="rect">
              <a:avLst/>
            </a:prstGeom>
            <a:noFill/>
            <a:ln w="9525">
              <a:noFill/>
              <a:miter lim="800000"/>
              <a:headEnd/>
              <a:tailEnd/>
            </a:ln>
            <a:effectLst/>
          </p:spPr>
          <p:txBody>
            <a:bodyPr wrap="none">
              <a:spAutoFit/>
            </a:bodyPr>
            <a:lstStyle/>
            <a:p>
              <a:pPr eaLnBrk="0" hangingPunct="0">
                <a:spcBef>
                  <a:spcPts val="600"/>
                </a:spcBef>
                <a:defRPr/>
              </a:pPr>
              <a:r>
                <a:rPr lang="en-US" sz="2600" b="1" dirty="0">
                  <a:solidFill>
                    <a:schemeClr val="bg1">
                      <a:lumMod val="50000"/>
                      <a:lumOff val="50000"/>
                    </a:schemeClr>
                  </a:solidFill>
                  <a:latin typeface="Ink Free" panose="03080402000500000000" pitchFamily="66" charset="0"/>
                  <a:cs typeface="Arial" pitchFamily="34" charset="0"/>
                </a:rPr>
                <a:t>cumulative</a:t>
              </a:r>
            </a:p>
          </p:txBody>
        </p:sp>
      </p:grpSp>
      <p:sp>
        <p:nvSpPr>
          <p:cNvPr id="2" name="Slide Number Placeholder 1">
            <a:extLst>
              <a:ext uri="{FF2B5EF4-FFF2-40B4-BE49-F238E27FC236}">
                <a16:creationId xmlns:a16="http://schemas.microsoft.com/office/drawing/2014/main" id="{54606412-F409-431E-E6F4-E0286156BBEF}"/>
              </a:ext>
            </a:extLst>
          </p:cNvPr>
          <p:cNvSpPr>
            <a:spLocks noGrp="1"/>
          </p:cNvSpPr>
          <p:nvPr>
            <p:ph type="sldNum" sz="quarter" idx="12"/>
          </p:nvPr>
        </p:nvSpPr>
        <p:spPr/>
        <p:txBody>
          <a:bodyPr/>
          <a:lstStyle/>
          <a:p>
            <a:pPr>
              <a:defRPr/>
            </a:pPr>
            <a:fld id="{9CD81297-4513-4774-B1A4-8EBF832F2CC4}" type="slidenum">
              <a:rPr lang="en-US" smtClean="0"/>
              <a:pPr>
                <a:defRPr/>
              </a:pPr>
              <a:t>24</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77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277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2771">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type="body" idx="1"/>
          </p:nvPr>
        </p:nvSpPr>
        <p:spPr>
          <a:xfrm>
            <a:off x="1057994" y="1623008"/>
            <a:ext cx="5439224" cy="4114800"/>
          </a:xfrm>
        </p:spPr>
        <p:txBody>
          <a:bodyPr/>
          <a:lstStyle/>
          <a:p>
            <a:pPr eaLnBrk="1" hangingPunct="1">
              <a:spcBef>
                <a:spcPct val="40000"/>
              </a:spcBef>
              <a:buFontTx/>
              <a:buNone/>
              <a:defRPr/>
            </a:pPr>
            <a:r>
              <a:rPr lang="en-US" sz="2600" dirty="0">
                <a:cs typeface="Times New Roman" pitchFamily="18" charset="0"/>
              </a:rPr>
              <a:t>	</a:t>
            </a:r>
            <a:r>
              <a:rPr lang="en-US" sz="2600" b="1" dirty="0">
                <a:solidFill>
                  <a:srgbClr val="008000"/>
                </a:solidFill>
                <a:cs typeface="Times New Roman" pitchFamily="18" charset="0"/>
              </a:rPr>
              <a:t>Probability Density Function   (PDF)</a:t>
            </a:r>
            <a:r>
              <a:rPr lang="en-US" sz="2600" dirty="0">
                <a:solidFill>
                  <a:srgbClr val="008000"/>
                </a:solidFill>
                <a:cs typeface="Times New Roman" pitchFamily="18" charset="0"/>
              </a:rPr>
              <a:t>, </a:t>
            </a:r>
            <a:r>
              <a:rPr lang="en-US" sz="2600" b="1" dirty="0">
                <a:solidFill>
                  <a:schemeClr val="bg2">
                    <a:lumMod val="60000"/>
                    <a:lumOff val="40000"/>
                  </a:schemeClr>
                </a:solidFill>
                <a:cs typeface="Times New Roman" pitchFamily="18" charset="0"/>
              </a:rPr>
              <a:t>f(x)</a:t>
            </a:r>
            <a:r>
              <a:rPr lang="en-US" sz="2600" dirty="0">
                <a:cs typeface="Times New Roman" pitchFamily="18" charset="0"/>
              </a:rPr>
              <a:t>, defines the probability of occurrence for a continuous random variable.  </a:t>
            </a:r>
          </a:p>
          <a:p>
            <a:pPr eaLnBrk="1" hangingPunct="1">
              <a:spcBef>
                <a:spcPts val="0"/>
              </a:spcBef>
              <a:buNone/>
              <a:defRPr/>
            </a:pPr>
            <a:r>
              <a:rPr lang="en-US" sz="2800" dirty="0">
                <a:cs typeface="Times New Roman" pitchFamily="18" charset="0"/>
              </a:rPr>
              <a:t>	</a:t>
            </a:r>
            <a:r>
              <a:rPr lang="en-US" sz="2800" b="1" dirty="0">
                <a:solidFill>
                  <a:srgbClr val="C00000"/>
                </a:solidFill>
                <a:latin typeface="Ink Free" panose="03080402000500000000" pitchFamily="66" charset="0"/>
                <a:cs typeface="Times New Roman" pitchFamily="18" charset="0"/>
              </a:rPr>
              <a:t>area under curve = probability</a:t>
            </a:r>
            <a:endParaRPr lang="en-US" b="1" dirty="0">
              <a:solidFill>
                <a:srgbClr val="C00000"/>
              </a:solidFill>
              <a:latin typeface="Ink Free" panose="03080402000500000000" pitchFamily="66" charset="0"/>
              <a:cs typeface="Times New Roman" pitchFamily="18" charset="0"/>
            </a:endParaRPr>
          </a:p>
          <a:p>
            <a:pPr eaLnBrk="1" hangingPunct="1">
              <a:spcBef>
                <a:spcPts val="0"/>
              </a:spcBef>
              <a:buNone/>
              <a:defRPr/>
            </a:pPr>
            <a:endParaRPr lang="en-US" sz="2600" dirty="0">
              <a:cs typeface="Times New Roman" pitchFamily="18" charset="0"/>
            </a:endParaRPr>
          </a:p>
          <a:p>
            <a:pPr eaLnBrk="1" hangingPunct="1">
              <a:spcBef>
                <a:spcPts val="0"/>
              </a:spcBef>
              <a:buNone/>
              <a:defRPr/>
            </a:pPr>
            <a:r>
              <a:rPr lang="en-US" sz="2600" dirty="0">
                <a:cs typeface="Times New Roman" pitchFamily="18" charset="0"/>
              </a:rPr>
              <a:t>	</a:t>
            </a:r>
            <a:r>
              <a:rPr lang="en-US" sz="2600" b="1" dirty="0">
                <a:solidFill>
                  <a:srgbClr val="008000"/>
                </a:solidFill>
                <a:cs typeface="Times New Roman" pitchFamily="18" charset="0"/>
              </a:rPr>
              <a:t>Cumulative Distribution Function</a:t>
            </a:r>
          </a:p>
          <a:p>
            <a:pPr eaLnBrk="1" hangingPunct="1">
              <a:lnSpc>
                <a:spcPts val="3200"/>
              </a:lnSpc>
              <a:spcBef>
                <a:spcPts val="0"/>
              </a:spcBef>
              <a:buNone/>
              <a:defRPr/>
            </a:pPr>
            <a:r>
              <a:rPr lang="en-US" sz="2600" b="1" dirty="0">
                <a:solidFill>
                  <a:srgbClr val="008000"/>
                </a:solidFill>
                <a:cs typeface="Times New Roman" pitchFamily="18" charset="0"/>
              </a:rPr>
              <a:t>	(CDF)</a:t>
            </a:r>
            <a:r>
              <a:rPr lang="en-US" sz="2800" dirty="0">
                <a:solidFill>
                  <a:srgbClr val="008000"/>
                </a:solidFill>
                <a:cs typeface="Times New Roman" pitchFamily="18" charset="0"/>
              </a:rPr>
              <a:t> </a:t>
            </a:r>
            <a:r>
              <a:rPr lang="en-US" sz="2800" dirty="0">
                <a:cs typeface="Times New Roman" pitchFamily="18" charset="0"/>
              </a:rPr>
              <a:t>= </a:t>
            </a:r>
            <a:r>
              <a:rPr lang="en-US" sz="5400" baseline="-10000" dirty="0">
                <a:cs typeface="Times New Roman" pitchFamily="18" charset="0"/>
                <a:sym typeface="Symbol"/>
              </a:rPr>
              <a:t></a:t>
            </a:r>
            <a:r>
              <a:rPr lang="en-US" sz="2800" baseline="-10000" dirty="0">
                <a:cs typeface="Times New Roman" pitchFamily="18" charset="0"/>
                <a:sym typeface="Symbol"/>
              </a:rPr>
              <a:t> </a:t>
            </a:r>
            <a:r>
              <a:rPr lang="en-US" sz="2600" dirty="0">
                <a:cs typeface="Times New Roman" pitchFamily="18" charset="0"/>
              </a:rPr>
              <a:t>PDF,  </a:t>
            </a:r>
            <a:r>
              <a:rPr lang="en-US" sz="2600" b="1" dirty="0">
                <a:solidFill>
                  <a:schemeClr val="bg2">
                    <a:lumMod val="60000"/>
                    <a:lumOff val="40000"/>
                  </a:schemeClr>
                </a:solidFill>
                <a:cs typeface="Times New Roman" pitchFamily="18" charset="0"/>
              </a:rPr>
              <a:t>F(x) = P(X ≤ x)</a:t>
            </a:r>
            <a:r>
              <a:rPr lang="en-US" sz="2600" dirty="0">
                <a:cs typeface="Times New Roman" pitchFamily="18" charset="0"/>
              </a:rPr>
              <a:t>, is the probability the random variable is less than some value</a:t>
            </a:r>
            <a:endParaRPr lang="en-US" sz="2600" baseline="10000" dirty="0">
              <a:cs typeface="Times New Roman" pitchFamily="18" charset="0"/>
            </a:endParaRPr>
          </a:p>
          <a:p>
            <a:pPr eaLnBrk="1" hangingPunct="1">
              <a:spcBef>
                <a:spcPts val="300"/>
              </a:spcBef>
              <a:buFontTx/>
              <a:buNone/>
              <a:defRPr/>
            </a:pPr>
            <a:r>
              <a:rPr lang="en-US" sz="2400" b="1" dirty="0">
                <a:solidFill>
                  <a:schemeClr val="accent1">
                    <a:lumMod val="60000"/>
                    <a:lumOff val="40000"/>
                  </a:schemeClr>
                </a:solidFill>
                <a:latin typeface="Ink Free" panose="03080402000500000000" pitchFamily="66" charset="0"/>
                <a:cs typeface="Times New Roman" pitchFamily="18" charset="0"/>
              </a:rPr>
              <a:t>	</a:t>
            </a:r>
            <a:r>
              <a:rPr lang="en-US" sz="2800" b="1" dirty="0">
                <a:solidFill>
                  <a:srgbClr val="C00000"/>
                </a:solidFill>
                <a:latin typeface="Ink Free" panose="03080402000500000000" pitchFamily="66" charset="0"/>
                <a:cs typeface="Times New Roman" pitchFamily="18" charset="0"/>
              </a:rPr>
              <a:t>curve = probability</a:t>
            </a:r>
            <a:endParaRPr lang="en-US" sz="2800" dirty="0">
              <a:solidFill>
                <a:srgbClr val="C00000"/>
              </a:solidFill>
              <a:cs typeface="Times New Roman" pitchFamily="18" charset="0"/>
            </a:endParaRPr>
          </a:p>
          <a:p>
            <a:pPr eaLnBrk="1" hangingPunct="1">
              <a:spcBef>
                <a:spcPct val="40000"/>
              </a:spcBef>
              <a:buFontTx/>
              <a:buNone/>
              <a:defRPr/>
            </a:pPr>
            <a:endParaRPr lang="en-US" sz="2600" dirty="0">
              <a:solidFill>
                <a:srgbClr val="FF0000"/>
              </a:solidFill>
              <a:cs typeface="Times New Roman" pitchFamily="18" charset="0"/>
            </a:endParaRPr>
          </a:p>
          <a:p>
            <a:pPr eaLnBrk="1" hangingPunct="1">
              <a:spcBef>
                <a:spcPct val="40000"/>
              </a:spcBef>
              <a:buFontTx/>
              <a:buNone/>
              <a:defRPr/>
            </a:pPr>
            <a:r>
              <a:rPr lang="en-US" sz="2600" dirty="0">
                <a:cs typeface="Times New Roman" pitchFamily="18" charset="0"/>
              </a:rPr>
              <a:t>	</a:t>
            </a:r>
            <a:endParaRPr lang="en-US" sz="2400" dirty="0">
              <a:cs typeface="Times New Roman" pitchFamily="18" charset="0"/>
            </a:endParaRPr>
          </a:p>
        </p:txBody>
      </p:sp>
      <p:pic>
        <p:nvPicPr>
          <p:cNvPr id="43013" name="Picture 20"/>
          <p:cNvPicPr>
            <a:picLocks noChangeAspect="1" noChangeArrowheads="1"/>
          </p:cNvPicPr>
          <p:nvPr/>
        </p:nvPicPr>
        <p:blipFill>
          <a:blip r:embed="rId3" cstate="print"/>
          <a:srcRect/>
          <a:stretch>
            <a:fillRect/>
          </a:stretch>
        </p:blipFill>
        <p:spPr bwMode="auto">
          <a:xfrm>
            <a:off x="6797675" y="1609725"/>
            <a:ext cx="3600450" cy="2527300"/>
          </a:xfrm>
          <a:prstGeom prst="rect">
            <a:avLst/>
          </a:prstGeom>
          <a:noFill/>
          <a:ln w="9525">
            <a:noFill/>
            <a:miter lim="800000"/>
            <a:headEnd/>
            <a:tailEnd/>
          </a:ln>
        </p:spPr>
      </p:pic>
      <p:pic>
        <p:nvPicPr>
          <p:cNvPr id="43014" name="Picture 21"/>
          <p:cNvPicPr>
            <a:picLocks noChangeAspect="1" noChangeArrowheads="1"/>
          </p:cNvPicPr>
          <p:nvPr/>
        </p:nvPicPr>
        <p:blipFill>
          <a:blip r:embed="rId4" cstate="print"/>
          <a:srcRect/>
          <a:stretch>
            <a:fillRect/>
          </a:stretch>
        </p:blipFill>
        <p:spPr bwMode="auto">
          <a:xfrm>
            <a:off x="6794501" y="4287839"/>
            <a:ext cx="3622675" cy="2479675"/>
          </a:xfrm>
          <a:prstGeom prst="rect">
            <a:avLst/>
          </a:prstGeom>
          <a:noFill/>
          <a:ln w="9525">
            <a:noFill/>
            <a:miter lim="800000"/>
            <a:headEnd/>
            <a:tailEnd/>
          </a:ln>
        </p:spPr>
      </p:pic>
      <p:sp>
        <p:nvSpPr>
          <p:cNvPr id="43015" name="TextBox 12"/>
          <p:cNvSpPr txBox="1">
            <a:spLocks noChangeArrowheads="1"/>
          </p:cNvSpPr>
          <p:nvPr/>
        </p:nvSpPr>
        <p:spPr bwMode="auto">
          <a:xfrm>
            <a:off x="8524876" y="2266950"/>
            <a:ext cx="714375" cy="707886"/>
          </a:xfrm>
          <a:prstGeom prst="rect">
            <a:avLst/>
          </a:prstGeom>
          <a:noFill/>
          <a:ln w="9525">
            <a:noFill/>
            <a:miter lim="800000"/>
            <a:headEnd/>
            <a:tailEnd/>
          </a:ln>
        </p:spPr>
        <p:txBody>
          <a:bodyPr wrap="square">
            <a:spAutoFit/>
          </a:bodyPr>
          <a:lstStyle/>
          <a:p>
            <a:r>
              <a:rPr lang="en-US" sz="2000" b="1" dirty="0">
                <a:solidFill>
                  <a:schemeClr val="bg1"/>
                </a:solidFill>
                <a:latin typeface="Calibri" panose="020F0502020204030204" pitchFamily="34" charset="0"/>
              </a:rPr>
              <a:t>Area = 1</a:t>
            </a:r>
          </a:p>
        </p:txBody>
      </p:sp>
      <p:grpSp>
        <p:nvGrpSpPr>
          <p:cNvPr id="2" name="Group 44"/>
          <p:cNvGrpSpPr>
            <a:grpSpLocks/>
          </p:cNvGrpSpPr>
          <p:nvPr/>
        </p:nvGrpSpPr>
        <p:grpSpPr bwMode="auto">
          <a:xfrm>
            <a:off x="6956425" y="2857501"/>
            <a:ext cx="2159000" cy="3910975"/>
            <a:chOff x="5689600" y="2857500"/>
            <a:chExt cx="2159000" cy="3910975"/>
          </a:xfrm>
        </p:grpSpPr>
        <p:sp>
          <p:nvSpPr>
            <p:cNvPr id="43034" name="Freeform 21"/>
            <p:cNvSpPr>
              <a:spLocks/>
            </p:cNvSpPr>
            <p:nvPr/>
          </p:nvSpPr>
          <p:spPr bwMode="auto">
            <a:xfrm>
              <a:off x="6232337" y="3176097"/>
              <a:ext cx="749300" cy="630237"/>
            </a:xfrm>
            <a:custGeom>
              <a:avLst/>
              <a:gdLst>
                <a:gd name="T0" fmla="*/ 0 w 748145"/>
                <a:gd name="T1" fmla="*/ 632778 h 629392"/>
                <a:gd name="T2" fmla="*/ 149360 w 748145"/>
                <a:gd name="T3" fmla="*/ 620839 h 629392"/>
                <a:gd name="T4" fmla="*/ 340542 w 748145"/>
                <a:gd name="T5" fmla="*/ 555172 h 629392"/>
                <a:gd name="T6" fmla="*/ 495876 w 748145"/>
                <a:gd name="T7" fmla="*/ 441751 h 629392"/>
                <a:gd name="T8" fmla="*/ 615365 w 748145"/>
                <a:gd name="T9" fmla="*/ 280572 h 629392"/>
                <a:gd name="T10" fmla="*/ 752776 w 748145"/>
                <a:gd name="T11" fmla="*/ 0 h 629392"/>
                <a:gd name="T12" fmla="*/ 752776 w 748145"/>
                <a:gd name="T13" fmla="*/ 632778 h 629392"/>
                <a:gd name="T14" fmla="*/ 0 w 748145"/>
                <a:gd name="T15" fmla="*/ 632778 h 629392"/>
                <a:gd name="T16" fmla="*/ 0 60000 65536"/>
                <a:gd name="T17" fmla="*/ 0 60000 65536"/>
                <a:gd name="T18" fmla="*/ 0 60000 65536"/>
                <a:gd name="T19" fmla="*/ 0 60000 65536"/>
                <a:gd name="T20" fmla="*/ 0 60000 65536"/>
                <a:gd name="T21" fmla="*/ 0 60000 65536"/>
                <a:gd name="T22" fmla="*/ 0 60000 65536"/>
                <a:gd name="T23" fmla="*/ 0 60000 65536"/>
                <a:gd name="T24" fmla="*/ 0 w 748145"/>
                <a:gd name="T25" fmla="*/ 0 h 629392"/>
                <a:gd name="T26" fmla="*/ 748145 w 748145"/>
                <a:gd name="T27" fmla="*/ 629392 h 629392"/>
                <a:gd name="connsiteX0" fmla="*/ 0 w 748145"/>
                <a:gd name="connsiteY0" fmla="*/ 629392 h 629392"/>
                <a:gd name="connsiteX1" fmla="*/ 148441 w 748145"/>
                <a:gd name="connsiteY1" fmla="*/ 617517 h 629392"/>
                <a:gd name="connsiteX2" fmla="*/ 338447 w 748145"/>
                <a:gd name="connsiteY2" fmla="*/ 552202 h 629392"/>
                <a:gd name="connsiteX3" fmla="*/ 492826 w 748145"/>
                <a:gd name="connsiteY3" fmla="*/ 439387 h 629392"/>
                <a:gd name="connsiteX4" fmla="*/ 615202 w 748145"/>
                <a:gd name="connsiteY4" fmla="*/ 242833 h 629392"/>
                <a:gd name="connsiteX5" fmla="*/ 748145 w 748145"/>
                <a:gd name="connsiteY5" fmla="*/ 0 h 629392"/>
                <a:gd name="connsiteX6" fmla="*/ 748145 w 748145"/>
                <a:gd name="connsiteY6" fmla="*/ 629392 h 629392"/>
                <a:gd name="connsiteX7" fmla="*/ 0 w 748145"/>
                <a:gd name="connsiteY7" fmla="*/ 629392 h 629392"/>
                <a:gd name="connsiteX0" fmla="*/ 0 w 748145"/>
                <a:gd name="connsiteY0" fmla="*/ 629392 h 629392"/>
                <a:gd name="connsiteX1" fmla="*/ 148441 w 748145"/>
                <a:gd name="connsiteY1" fmla="*/ 617517 h 629392"/>
                <a:gd name="connsiteX2" fmla="*/ 338447 w 748145"/>
                <a:gd name="connsiteY2" fmla="*/ 552202 h 629392"/>
                <a:gd name="connsiteX3" fmla="*/ 492826 w 748145"/>
                <a:gd name="connsiteY3" fmla="*/ 424893 h 629392"/>
                <a:gd name="connsiteX4" fmla="*/ 615202 w 748145"/>
                <a:gd name="connsiteY4" fmla="*/ 242833 h 629392"/>
                <a:gd name="connsiteX5" fmla="*/ 748145 w 748145"/>
                <a:gd name="connsiteY5" fmla="*/ 0 h 629392"/>
                <a:gd name="connsiteX6" fmla="*/ 748145 w 748145"/>
                <a:gd name="connsiteY6" fmla="*/ 629392 h 629392"/>
                <a:gd name="connsiteX7" fmla="*/ 0 w 748145"/>
                <a:gd name="connsiteY7" fmla="*/ 629392 h 629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8145" h="629392">
                  <a:moveTo>
                    <a:pt x="0" y="629392"/>
                  </a:moveTo>
                  <a:lnTo>
                    <a:pt x="148441" y="617517"/>
                  </a:lnTo>
                  <a:lnTo>
                    <a:pt x="338447" y="552202"/>
                  </a:lnTo>
                  <a:lnTo>
                    <a:pt x="492826" y="424893"/>
                  </a:lnTo>
                  <a:lnTo>
                    <a:pt x="615202" y="242833"/>
                  </a:lnTo>
                  <a:lnTo>
                    <a:pt x="748145" y="0"/>
                  </a:lnTo>
                  <a:lnTo>
                    <a:pt x="748145" y="629392"/>
                  </a:lnTo>
                  <a:lnTo>
                    <a:pt x="0" y="629392"/>
                  </a:lnTo>
                  <a:close/>
                </a:path>
              </a:pathLst>
            </a:custGeom>
            <a:solidFill>
              <a:srgbClr val="C00000"/>
            </a:solidFill>
            <a:ln w="9525" cap="flat" cmpd="sng" algn="ctr">
              <a:noFill/>
              <a:prstDash val="solid"/>
              <a:round/>
              <a:headEnd type="none" w="med" len="med"/>
              <a:tailEnd type="none" w="med" len="med"/>
            </a:ln>
          </p:spPr>
          <p:txBody>
            <a:bodyPr/>
            <a:lstStyle/>
            <a:p>
              <a:endParaRPr lang="en-US" dirty="0">
                <a:latin typeface="Calibri" panose="020F0502020204030204" pitchFamily="34" charset="0"/>
              </a:endParaRPr>
            </a:p>
          </p:txBody>
        </p:sp>
        <p:sp>
          <p:nvSpPr>
            <p:cNvPr id="23" name="TextBox 22"/>
            <p:cNvSpPr txBox="1"/>
            <p:nvPr/>
          </p:nvSpPr>
          <p:spPr>
            <a:xfrm>
              <a:off x="7245350" y="3117850"/>
              <a:ext cx="603250" cy="369888"/>
            </a:xfrm>
            <a:prstGeom prst="rect">
              <a:avLst/>
            </a:prstGeom>
            <a:noFill/>
          </p:spPr>
          <p:txBody>
            <a:bodyPr>
              <a:spAutoFit/>
            </a:bodyPr>
            <a:lstStyle/>
            <a:p>
              <a:pPr>
                <a:defRPr/>
              </a:pPr>
              <a:r>
                <a:rPr lang="en-US" sz="1800" dirty="0">
                  <a:solidFill>
                    <a:srgbClr val="C00000"/>
                  </a:solidFill>
                  <a:latin typeface="+mj-lt"/>
                </a:rPr>
                <a:t>p</a:t>
              </a:r>
            </a:p>
          </p:txBody>
        </p:sp>
        <p:cxnSp>
          <p:nvCxnSpPr>
            <p:cNvPr id="43036" name="Straight Connector 27"/>
            <p:cNvCxnSpPr>
              <a:cxnSpLocks noChangeShapeType="1"/>
            </p:cNvCxnSpPr>
            <p:nvPr/>
          </p:nvCxnSpPr>
          <p:spPr bwMode="auto">
            <a:xfrm rot="10800000" flipV="1">
              <a:off x="6881813" y="3335338"/>
              <a:ext cx="404812" cy="342900"/>
            </a:xfrm>
            <a:prstGeom prst="line">
              <a:avLst/>
            </a:prstGeom>
            <a:noFill/>
            <a:ln w="9525" algn="ctr">
              <a:solidFill>
                <a:srgbClr val="000000"/>
              </a:solidFill>
              <a:round/>
              <a:headEnd/>
              <a:tailEnd/>
            </a:ln>
          </p:spPr>
        </p:cxnSp>
        <p:sp>
          <p:nvSpPr>
            <p:cNvPr id="30" name="TextBox 29"/>
            <p:cNvSpPr txBox="1"/>
            <p:nvPr/>
          </p:nvSpPr>
          <p:spPr>
            <a:xfrm>
              <a:off x="5689600" y="6045200"/>
              <a:ext cx="1352848" cy="723275"/>
            </a:xfrm>
            <a:prstGeom prst="rect">
              <a:avLst/>
            </a:prstGeom>
            <a:noFill/>
          </p:spPr>
          <p:txBody>
            <a:bodyPr wrap="square">
              <a:spAutoFit/>
            </a:bodyPr>
            <a:lstStyle/>
            <a:p>
              <a:pPr>
                <a:spcBef>
                  <a:spcPts val="600"/>
                </a:spcBef>
                <a:defRPr/>
              </a:pPr>
              <a:r>
                <a:rPr lang="en-US" sz="1800" dirty="0">
                  <a:solidFill>
                    <a:srgbClr val="C00000"/>
                  </a:solidFill>
                  <a:latin typeface="+mj-lt"/>
                </a:rPr>
                <a:t>    p</a:t>
              </a:r>
            </a:p>
            <a:p>
              <a:pPr>
                <a:spcBef>
                  <a:spcPts val="600"/>
                </a:spcBef>
                <a:defRPr/>
              </a:pPr>
              <a:r>
                <a:rPr lang="en-US" sz="1800" dirty="0">
                  <a:solidFill>
                    <a:srgbClr val="C00000"/>
                  </a:solidFill>
                  <a:latin typeface="Calibri" panose="020F0502020204030204" pitchFamily="34" charset="0"/>
                </a:rPr>
                <a:t>=F(x)</a:t>
              </a:r>
            </a:p>
          </p:txBody>
        </p:sp>
        <p:cxnSp>
          <p:nvCxnSpPr>
            <p:cNvPr id="43038" name="Straight Connector 31"/>
            <p:cNvCxnSpPr>
              <a:cxnSpLocks noChangeShapeType="1"/>
            </p:cNvCxnSpPr>
            <p:nvPr/>
          </p:nvCxnSpPr>
          <p:spPr bwMode="auto">
            <a:xfrm rot="5400000">
              <a:off x="5187950" y="4645025"/>
              <a:ext cx="3575050" cy="0"/>
            </a:xfrm>
            <a:prstGeom prst="line">
              <a:avLst/>
            </a:prstGeom>
            <a:noFill/>
            <a:ln w="9525" algn="ctr">
              <a:solidFill>
                <a:srgbClr val="000000"/>
              </a:solidFill>
              <a:round/>
              <a:headEnd/>
              <a:tailEnd/>
            </a:ln>
          </p:spPr>
        </p:cxnSp>
        <p:cxnSp>
          <p:nvCxnSpPr>
            <p:cNvPr id="43039" name="Straight Connector 34"/>
            <p:cNvCxnSpPr>
              <a:cxnSpLocks noChangeShapeType="1"/>
            </p:cNvCxnSpPr>
            <p:nvPr/>
          </p:nvCxnSpPr>
          <p:spPr bwMode="auto">
            <a:xfrm rot="10800000">
              <a:off x="6175375" y="6253108"/>
              <a:ext cx="809625" cy="0"/>
            </a:xfrm>
            <a:prstGeom prst="line">
              <a:avLst/>
            </a:prstGeom>
            <a:noFill/>
            <a:ln w="9525" algn="ctr">
              <a:solidFill>
                <a:srgbClr val="000000"/>
              </a:solidFill>
              <a:prstDash val="dash"/>
              <a:round/>
              <a:headEnd/>
              <a:tailEnd/>
            </a:ln>
          </p:spPr>
        </p:cxnSp>
        <p:sp>
          <p:nvSpPr>
            <p:cNvPr id="43040" name="TextBox 13"/>
            <p:cNvSpPr txBox="1">
              <a:spLocks noChangeArrowheads="1"/>
            </p:cNvSpPr>
            <p:nvPr/>
          </p:nvSpPr>
          <p:spPr bwMode="auto">
            <a:xfrm>
              <a:off x="6772275" y="3724275"/>
              <a:ext cx="161925" cy="338138"/>
            </a:xfrm>
            <a:prstGeom prst="rect">
              <a:avLst/>
            </a:prstGeom>
            <a:noFill/>
            <a:ln w="9525">
              <a:noFill/>
              <a:miter lim="800000"/>
              <a:headEnd/>
              <a:tailEnd/>
            </a:ln>
          </p:spPr>
          <p:txBody>
            <a:bodyPr>
              <a:spAutoFit/>
            </a:bodyPr>
            <a:lstStyle/>
            <a:p>
              <a:r>
                <a:rPr lang="en-US" sz="1600" dirty="0">
                  <a:solidFill>
                    <a:srgbClr val="C00000"/>
                  </a:solidFill>
                  <a:latin typeface="Calibri" panose="020F0502020204030204" pitchFamily="34" charset="0"/>
                </a:rPr>
                <a:t>x</a:t>
              </a:r>
            </a:p>
          </p:txBody>
        </p:sp>
        <p:sp>
          <p:nvSpPr>
            <p:cNvPr id="43041" name="TextBox 14"/>
            <p:cNvSpPr txBox="1">
              <a:spLocks noChangeArrowheads="1"/>
            </p:cNvSpPr>
            <p:nvPr/>
          </p:nvSpPr>
          <p:spPr bwMode="auto">
            <a:xfrm>
              <a:off x="6858000" y="6381750"/>
              <a:ext cx="161925" cy="338138"/>
            </a:xfrm>
            <a:prstGeom prst="rect">
              <a:avLst/>
            </a:prstGeom>
            <a:noFill/>
            <a:ln w="9525">
              <a:noFill/>
              <a:miter lim="800000"/>
              <a:headEnd/>
              <a:tailEnd/>
            </a:ln>
          </p:spPr>
          <p:txBody>
            <a:bodyPr>
              <a:spAutoFit/>
            </a:bodyPr>
            <a:lstStyle/>
            <a:p>
              <a:r>
                <a:rPr lang="en-US" sz="1600" dirty="0">
                  <a:solidFill>
                    <a:srgbClr val="C00000"/>
                  </a:solidFill>
                  <a:latin typeface="Calibri" panose="020F0502020204030204" pitchFamily="34" charset="0"/>
                </a:rPr>
                <a:t>x</a:t>
              </a:r>
            </a:p>
          </p:txBody>
        </p:sp>
      </p:grpSp>
      <p:grpSp>
        <p:nvGrpSpPr>
          <p:cNvPr id="3" name="Group 56"/>
          <p:cNvGrpSpPr>
            <a:grpSpLocks/>
          </p:cNvGrpSpPr>
          <p:nvPr/>
        </p:nvGrpSpPr>
        <p:grpSpPr bwMode="auto">
          <a:xfrm>
            <a:off x="7024689" y="1979614"/>
            <a:ext cx="3386137" cy="4713287"/>
            <a:chOff x="5757333" y="1970616"/>
            <a:chExt cx="3386667" cy="4712527"/>
          </a:xfrm>
        </p:grpSpPr>
        <p:cxnSp>
          <p:nvCxnSpPr>
            <p:cNvPr id="43018" name="Straight Connector 31"/>
            <p:cNvCxnSpPr>
              <a:cxnSpLocks noChangeShapeType="1"/>
            </p:cNvCxnSpPr>
            <p:nvPr/>
          </p:nvCxnSpPr>
          <p:spPr bwMode="auto">
            <a:xfrm>
              <a:off x="7999942" y="2302933"/>
              <a:ext cx="0" cy="4126593"/>
            </a:xfrm>
            <a:prstGeom prst="line">
              <a:avLst/>
            </a:prstGeom>
            <a:noFill/>
            <a:ln w="9525" algn="ctr">
              <a:solidFill>
                <a:srgbClr val="000000"/>
              </a:solidFill>
              <a:round/>
              <a:headEnd/>
              <a:tailEnd/>
            </a:ln>
          </p:spPr>
        </p:cxnSp>
        <p:cxnSp>
          <p:nvCxnSpPr>
            <p:cNvPr id="43019" name="Straight Connector 31"/>
            <p:cNvCxnSpPr>
              <a:cxnSpLocks noChangeShapeType="1"/>
            </p:cNvCxnSpPr>
            <p:nvPr/>
          </p:nvCxnSpPr>
          <p:spPr bwMode="auto">
            <a:xfrm>
              <a:off x="8203142" y="2870200"/>
              <a:ext cx="0" cy="3562350"/>
            </a:xfrm>
            <a:prstGeom prst="line">
              <a:avLst/>
            </a:prstGeom>
            <a:noFill/>
            <a:ln w="9525" algn="ctr">
              <a:solidFill>
                <a:srgbClr val="000000"/>
              </a:solidFill>
              <a:round/>
              <a:headEnd/>
              <a:tailEnd/>
            </a:ln>
          </p:spPr>
        </p:cxnSp>
        <p:sp>
          <p:nvSpPr>
            <p:cNvPr id="43020" name="Freeform 24"/>
            <p:cNvSpPr>
              <a:spLocks/>
            </p:cNvSpPr>
            <p:nvPr/>
          </p:nvSpPr>
          <p:spPr bwMode="auto">
            <a:xfrm>
              <a:off x="7995556" y="2509156"/>
              <a:ext cx="206829" cy="1289957"/>
            </a:xfrm>
            <a:custGeom>
              <a:avLst/>
              <a:gdLst>
                <a:gd name="T0" fmla="*/ 201386 w 206829"/>
                <a:gd name="T1" fmla="*/ 582386 h 1289957"/>
                <a:gd name="T2" fmla="*/ 201386 w 206829"/>
                <a:gd name="T3" fmla="*/ 582386 h 1289957"/>
                <a:gd name="T4" fmla="*/ 206829 w 206829"/>
                <a:gd name="T5" fmla="*/ 1289957 h 1289957"/>
                <a:gd name="T6" fmla="*/ 5443 w 206829"/>
                <a:gd name="T7" fmla="*/ 1289957 h 1289957"/>
                <a:gd name="T8" fmla="*/ 0 w 206829"/>
                <a:gd name="T9" fmla="*/ 0 h 1289957"/>
                <a:gd name="T10" fmla="*/ 201386 w 206829"/>
                <a:gd name="T11" fmla="*/ 582386 h 1289957"/>
                <a:gd name="T12" fmla="*/ 0 60000 65536"/>
                <a:gd name="T13" fmla="*/ 0 60000 65536"/>
                <a:gd name="T14" fmla="*/ 0 60000 65536"/>
                <a:gd name="T15" fmla="*/ 0 60000 65536"/>
                <a:gd name="T16" fmla="*/ 0 60000 65536"/>
                <a:gd name="T17" fmla="*/ 0 60000 65536"/>
                <a:gd name="T18" fmla="*/ 0 w 206829"/>
                <a:gd name="T19" fmla="*/ 0 h 1289957"/>
                <a:gd name="T20" fmla="*/ 206829 w 206829"/>
                <a:gd name="T21" fmla="*/ 1289957 h 1289957"/>
              </a:gdLst>
              <a:ahLst/>
              <a:cxnLst>
                <a:cxn ang="T12">
                  <a:pos x="T0" y="T1"/>
                </a:cxn>
                <a:cxn ang="T13">
                  <a:pos x="T2" y="T3"/>
                </a:cxn>
                <a:cxn ang="T14">
                  <a:pos x="T4" y="T5"/>
                </a:cxn>
                <a:cxn ang="T15">
                  <a:pos x="T6" y="T7"/>
                </a:cxn>
                <a:cxn ang="T16">
                  <a:pos x="T8" y="T9"/>
                </a:cxn>
                <a:cxn ang="T17">
                  <a:pos x="T10" y="T11"/>
                </a:cxn>
              </a:cxnLst>
              <a:rect l="T18" t="T19" r="T20" b="T21"/>
              <a:pathLst>
                <a:path w="206829" h="1289957">
                  <a:moveTo>
                    <a:pt x="201386" y="582386"/>
                  </a:moveTo>
                  <a:lnTo>
                    <a:pt x="201386" y="582386"/>
                  </a:lnTo>
                  <a:cubicBezTo>
                    <a:pt x="203200" y="816429"/>
                    <a:pt x="205015" y="1055914"/>
                    <a:pt x="206829" y="1289957"/>
                  </a:cubicBezTo>
                  <a:lnTo>
                    <a:pt x="5443" y="1289957"/>
                  </a:lnTo>
                  <a:cubicBezTo>
                    <a:pt x="3629" y="859971"/>
                    <a:pt x="1814" y="429986"/>
                    <a:pt x="0" y="0"/>
                  </a:cubicBezTo>
                  <a:lnTo>
                    <a:pt x="201386" y="582386"/>
                  </a:lnTo>
                  <a:close/>
                </a:path>
              </a:pathLst>
            </a:custGeom>
            <a:solidFill>
              <a:srgbClr val="7030A0"/>
            </a:solidFill>
            <a:ln w="6350" cap="flat" cmpd="sng" algn="ctr">
              <a:solidFill>
                <a:srgbClr val="7030A0"/>
              </a:solidFill>
              <a:prstDash val="solid"/>
              <a:miter lim="800000"/>
              <a:headEnd type="none" w="med" len="med"/>
              <a:tailEnd type="none" w="med" len="med"/>
            </a:ln>
          </p:spPr>
          <p:txBody>
            <a:bodyPr wrap="none"/>
            <a:lstStyle/>
            <a:p>
              <a:endParaRPr lang="en-US" dirty="0">
                <a:latin typeface="Calibri" panose="020F0502020204030204" pitchFamily="34" charset="0"/>
              </a:endParaRPr>
            </a:p>
          </p:txBody>
        </p:sp>
        <p:cxnSp>
          <p:nvCxnSpPr>
            <p:cNvPr id="43021" name="Straight Arrow Connector 26"/>
            <p:cNvCxnSpPr>
              <a:cxnSpLocks noChangeShapeType="1"/>
            </p:cNvCxnSpPr>
            <p:nvPr/>
          </p:nvCxnSpPr>
          <p:spPr bwMode="auto">
            <a:xfrm flipH="1">
              <a:off x="6188529" y="4702629"/>
              <a:ext cx="1801585" cy="0"/>
            </a:xfrm>
            <a:prstGeom prst="straightConnector1">
              <a:avLst/>
            </a:prstGeom>
            <a:noFill/>
            <a:ln w="9525" algn="ctr">
              <a:solidFill>
                <a:schemeClr val="bg1"/>
              </a:solidFill>
              <a:prstDash val="dash"/>
              <a:miter lim="800000"/>
              <a:headEnd/>
              <a:tailEnd/>
            </a:ln>
          </p:spPr>
        </p:cxnSp>
        <p:cxnSp>
          <p:nvCxnSpPr>
            <p:cNvPr id="43022" name="Straight Connector 28"/>
            <p:cNvCxnSpPr>
              <a:cxnSpLocks noChangeShapeType="1"/>
            </p:cNvCxnSpPr>
            <p:nvPr/>
          </p:nvCxnSpPr>
          <p:spPr bwMode="auto">
            <a:xfrm flipH="1">
              <a:off x="6183086" y="4544786"/>
              <a:ext cx="2013857" cy="0"/>
            </a:xfrm>
            <a:prstGeom prst="line">
              <a:avLst/>
            </a:prstGeom>
            <a:noFill/>
            <a:ln w="9525" algn="ctr">
              <a:solidFill>
                <a:schemeClr val="bg1"/>
              </a:solidFill>
              <a:prstDash val="dash"/>
              <a:miter lim="800000"/>
              <a:headEnd/>
              <a:tailEnd/>
            </a:ln>
          </p:spPr>
        </p:cxnSp>
        <p:sp>
          <p:nvSpPr>
            <p:cNvPr id="43023" name="TextBox 14"/>
            <p:cNvSpPr txBox="1">
              <a:spLocks noChangeArrowheads="1"/>
            </p:cNvSpPr>
            <p:nvPr/>
          </p:nvSpPr>
          <p:spPr bwMode="auto">
            <a:xfrm>
              <a:off x="7843158" y="6359978"/>
              <a:ext cx="337457" cy="323165"/>
            </a:xfrm>
            <a:prstGeom prst="rect">
              <a:avLst/>
            </a:prstGeom>
            <a:noFill/>
            <a:ln w="9525">
              <a:noFill/>
              <a:miter lim="800000"/>
              <a:headEnd/>
              <a:tailEnd/>
            </a:ln>
          </p:spPr>
          <p:txBody>
            <a:bodyPr>
              <a:spAutoFit/>
            </a:bodyPr>
            <a:lstStyle/>
            <a:p>
              <a:r>
                <a:rPr lang="en-US" sz="1500" dirty="0">
                  <a:solidFill>
                    <a:srgbClr val="7030A0"/>
                  </a:solidFill>
                  <a:latin typeface="Calibri" panose="020F0502020204030204" pitchFamily="34" charset="0"/>
                </a:rPr>
                <a:t>x</a:t>
              </a:r>
              <a:r>
                <a:rPr lang="en-US" sz="1500" baseline="-25000" dirty="0">
                  <a:solidFill>
                    <a:srgbClr val="7030A0"/>
                  </a:solidFill>
                  <a:latin typeface="Calibri" panose="020F0502020204030204" pitchFamily="34" charset="0"/>
                </a:rPr>
                <a:t>1</a:t>
              </a:r>
            </a:p>
          </p:txBody>
        </p:sp>
        <p:sp>
          <p:nvSpPr>
            <p:cNvPr id="43024" name="TextBox 14"/>
            <p:cNvSpPr txBox="1">
              <a:spLocks noChangeArrowheads="1"/>
            </p:cNvSpPr>
            <p:nvPr/>
          </p:nvSpPr>
          <p:spPr bwMode="auto">
            <a:xfrm>
              <a:off x="8082643" y="6359976"/>
              <a:ext cx="337457" cy="323165"/>
            </a:xfrm>
            <a:prstGeom prst="rect">
              <a:avLst/>
            </a:prstGeom>
            <a:noFill/>
            <a:ln w="9525">
              <a:noFill/>
              <a:miter lim="800000"/>
              <a:headEnd/>
              <a:tailEnd/>
            </a:ln>
          </p:spPr>
          <p:txBody>
            <a:bodyPr>
              <a:spAutoFit/>
            </a:bodyPr>
            <a:lstStyle/>
            <a:p>
              <a:r>
                <a:rPr lang="en-US" sz="1500" dirty="0">
                  <a:solidFill>
                    <a:srgbClr val="7030A0"/>
                  </a:solidFill>
                  <a:latin typeface="Calibri" panose="020F0502020204030204" pitchFamily="34" charset="0"/>
                </a:rPr>
                <a:t>x</a:t>
              </a:r>
              <a:r>
                <a:rPr lang="en-US" sz="1500" baseline="-25000" dirty="0">
                  <a:solidFill>
                    <a:srgbClr val="7030A0"/>
                  </a:solidFill>
                  <a:latin typeface="Calibri" panose="020F0502020204030204" pitchFamily="34" charset="0"/>
                </a:rPr>
                <a:t>2</a:t>
              </a:r>
            </a:p>
          </p:txBody>
        </p:sp>
        <p:sp>
          <p:nvSpPr>
            <p:cNvPr id="43025" name="TextBox 14"/>
            <p:cNvSpPr txBox="1">
              <a:spLocks noChangeArrowheads="1"/>
            </p:cNvSpPr>
            <p:nvPr/>
          </p:nvSpPr>
          <p:spPr bwMode="auto">
            <a:xfrm>
              <a:off x="7930246" y="3714748"/>
              <a:ext cx="337457" cy="323165"/>
            </a:xfrm>
            <a:prstGeom prst="rect">
              <a:avLst/>
            </a:prstGeom>
            <a:noFill/>
            <a:ln w="9525">
              <a:noFill/>
              <a:miter lim="800000"/>
              <a:headEnd/>
              <a:tailEnd/>
            </a:ln>
          </p:spPr>
          <p:txBody>
            <a:bodyPr>
              <a:spAutoFit/>
            </a:bodyPr>
            <a:lstStyle/>
            <a:p>
              <a:r>
                <a:rPr lang="en-US" sz="1500" dirty="0">
                  <a:solidFill>
                    <a:srgbClr val="7030A0"/>
                  </a:solidFill>
                  <a:latin typeface="Calibri" panose="020F0502020204030204" pitchFamily="34" charset="0"/>
                </a:rPr>
                <a:t>x</a:t>
              </a:r>
              <a:r>
                <a:rPr lang="en-US" sz="1500" baseline="-25000" dirty="0">
                  <a:solidFill>
                    <a:srgbClr val="7030A0"/>
                  </a:solidFill>
                  <a:latin typeface="Calibri" panose="020F0502020204030204" pitchFamily="34" charset="0"/>
                </a:rPr>
                <a:t>1</a:t>
              </a:r>
            </a:p>
          </p:txBody>
        </p:sp>
        <p:sp>
          <p:nvSpPr>
            <p:cNvPr id="43026" name="TextBox 14"/>
            <p:cNvSpPr txBox="1">
              <a:spLocks noChangeArrowheads="1"/>
            </p:cNvSpPr>
            <p:nvPr/>
          </p:nvSpPr>
          <p:spPr bwMode="auto">
            <a:xfrm>
              <a:off x="8169731" y="3714746"/>
              <a:ext cx="337457" cy="323165"/>
            </a:xfrm>
            <a:prstGeom prst="rect">
              <a:avLst/>
            </a:prstGeom>
            <a:noFill/>
            <a:ln w="9525">
              <a:noFill/>
              <a:miter lim="800000"/>
              <a:headEnd/>
              <a:tailEnd/>
            </a:ln>
          </p:spPr>
          <p:txBody>
            <a:bodyPr>
              <a:spAutoFit/>
            </a:bodyPr>
            <a:lstStyle/>
            <a:p>
              <a:r>
                <a:rPr lang="en-US" sz="1500" dirty="0">
                  <a:solidFill>
                    <a:srgbClr val="7030A0"/>
                  </a:solidFill>
                  <a:latin typeface="Calibri" panose="020F0502020204030204" pitchFamily="34" charset="0"/>
                </a:rPr>
                <a:t>x</a:t>
              </a:r>
              <a:r>
                <a:rPr lang="en-US" sz="1500" baseline="-25000" dirty="0">
                  <a:solidFill>
                    <a:srgbClr val="7030A0"/>
                  </a:solidFill>
                  <a:latin typeface="Calibri" panose="020F0502020204030204" pitchFamily="34" charset="0"/>
                </a:rPr>
                <a:t>2</a:t>
              </a:r>
            </a:p>
          </p:txBody>
        </p:sp>
        <p:sp>
          <p:nvSpPr>
            <p:cNvPr id="43027" name="TextBox 14"/>
            <p:cNvSpPr txBox="1">
              <a:spLocks noChangeArrowheads="1"/>
            </p:cNvSpPr>
            <p:nvPr/>
          </p:nvSpPr>
          <p:spPr bwMode="auto">
            <a:xfrm>
              <a:off x="5757333" y="4329782"/>
              <a:ext cx="721634" cy="323113"/>
            </a:xfrm>
            <a:prstGeom prst="rect">
              <a:avLst/>
            </a:prstGeom>
            <a:noFill/>
            <a:ln w="9525">
              <a:noFill/>
              <a:miter lim="800000"/>
              <a:headEnd/>
              <a:tailEnd/>
            </a:ln>
          </p:spPr>
          <p:txBody>
            <a:bodyPr wrap="square">
              <a:spAutoFit/>
            </a:bodyPr>
            <a:lstStyle/>
            <a:p>
              <a:r>
                <a:rPr lang="en-US" sz="1500" dirty="0">
                  <a:solidFill>
                    <a:srgbClr val="7030A0"/>
                  </a:solidFill>
                  <a:latin typeface="Calibri" panose="020F0502020204030204" pitchFamily="34" charset="0"/>
                </a:rPr>
                <a:t>F(x</a:t>
              </a:r>
              <a:r>
                <a:rPr lang="en-US" sz="1500" baseline="-25000" dirty="0">
                  <a:solidFill>
                    <a:srgbClr val="7030A0"/>
                  </a:solidFill>
                  <a:latin typeface="Calibri" panose="020F0502020204030204" pitchFamily="34" charset="0"/>
                </a:rPr>
                <a:t>2</a:t>
              </a:r>
              <a:r>
                <a:rPr lang="en-US" sz="1500" dirty="0">
                  <a:solidFill>
                    <a:srgbClr val="7030A0"/>
                  </a:solidFill>
                  <a:latin typeface="Calibri" panose="020F0502020204030204" pitchFamily="34" charset="0"/>
                </a:rPr>
                <a:t>)</a:t>
              </a:r>
            </a:p>
          </p:txBody>
        </p:sp>
        <p:sp>
          <p:nvSpPr>
            <p:cNvPr id="43028" name="TextBox 14"/>
            <p:cNvSpPr txBox="1">
              <a:spLocks noChangeArrowheads="1"/>
            </p:cNvSpPr>
            <p:nvPr/>
          </p:nvSpPr>
          <p:spPr bwMode="auto">
            <a:xfrm>
              <a:off x="5762775" y="4531168"/>
              <a:ext cx="535368" cy="323113"/>
            </a:xfrm>
            <a:prstGeom prst="rect">
              <a:avLst/>
            </a:prstGeom>
            <a:noFill/>
            <a:ln w="9525">
              <a:noFill/>
              <a:miter lim="800000"/>
              <a:headEnd/>
              <a:tailEnd/>
            </a:ln>
          </p:spPr>
          <p:txBody>
            <a:bodyPr wrap="square">
              <a:spAutoFit/>
            </a:bodyPr>
            <a:lstStyle/>
            <a:p>
              <a:r>
                <a:rPr lang="en-US" sz="1500" dirty="0">
                  <a:solidFill>
                    <a:srgbClr val="7030A0"/>
                  </a:solidFill>
                  <a:latin typeface="Calibri" panose="020F0502020204030204" pitchFamily="34" charset="0"/>
                </a:rPr>
                <a:t>F(x</a:t>
              </a:r>
              <a:r>
                <a:rPr lang="en-US" sz="1500" baseline="-25000" dirty="0">
                  <a:solidFill>
                    <a:srgbClr val="7030A0"/>
                  </a:solidFill>
                  <a:latin typeface="Calibri" panose="020F0502020204030204" pitchFamily="34" charset="0"/>
                </a:rPr>
                <a:t>1</a:t>
              </a:r>
              <a:r>
                <a:rPr lang="en-US" sz="1500" dirty="0">
                  <a:solidFill>
                    <a:srgbClr val="7030A0"/>
                  </a:solidFill>
                  <a:latin typeface="Calibri" panose="020F0502020204030204" pitchFamily="34" charset="0"/>
                </a:rPr>
                <a:t>)</a:t>
              </a:r>
            </a:p>
          </p:txBody>
        </p:sp>
        <p:sp>
          <p:nvSpPr>
            <p:cNvPr id="43029" name="TextBox 12"/>
            <p:cNvSpPr txBox="1">
              <a:spLocks noChangeArrowheads="1"/>
            </p:cNvSpPr>
            <p:nvPr/>
          </p:nvSpPr>
          <p:spPr bwMode="auto">
            <a:xfrm>
              <a:off x="8045450" y="1970616"/>
              <a:ext cx="1098550" cy="338554"/>
            </a:xfrm>
            <a:prstGeom prst="rect">
              <a:avLst/>
            </a:prstGeom>
            <a:noFill/>
            <a:ln w="9525">
              <a:noFill/>
              <a:miter lim="800000"/>
              <a:headEnd/>
              <a:tailEnd/>
            </a:ln>
          </p:spPr>
          <p:txBody>
            <a:bodyPr>
              <a:spAutoFit/>
            </a:bodyPr>
            <a:lstStyle/>
            <a:p>
              <a:r>
                <a:rPr lang="en-US" sz="1600" dirty="0">
                  <a:solidFill>
                    <a:srgbClr val="7030A0"/>
                  </a:solidFill>
                  <a:latin typeface="Calibri" panose="020F0502020204030204" pitchFamily="34" charset="0"/>
                </a:rPr>
                <a:t>P(x</a:t>
              </a:r>
              <a:r>
                <a:rPr lang="en-US" sz="1600" baseline="-25000" dirty="0">
                  <a:solidFill>
                    <a:srgbClr val="7030A0"/>
                  </a:solidFill>
                  <a:latin typeface="Calibri" panose="020F0502020204030204" pitchFamily="34" charset="0"/>
                </a:rPr>
                <a:t>1</a:t>
              </a:r>
              <a:r>
                <a:rPr lang="en-US" sz="1600" dirty="0">
                  <a:solidFill>
                    <a:srgbClr val="7030A0"/>
                  </a:solidFill>
                  <a:latin typeface="Calibri" panose="020F0502020204030204" pitchFamily="34" charset="0"/>
                </a:rPr>
                <a:t>&lt;X&lt;x</a:t>
              </a:r>
              <a:r>
                <a:rPr lang="en-US" sz="1600" baseline="-25000" dirty="0">
                  <a:solidFill>
                    <a:srgbClr val="7030A0"/>
                  </a:solidFill>
                  <a:latin typeface="Calibri" panose="020F0502020204030204" pitchFamily="34" charset="0"/>
                </a:rPr>
                <a:t>2</a:t>
              </a:r>
              <a:r>
                <a:rPr lang="en-US" sz="1600" dirty="0">
                  <a:solidFill>
                    <a:srgbClr val="7030A0"/>
                  </a:solidFill>
                  <a:latin typeface="Calibri" panose="020F0502020204030204" pitchFamily="34" charset="0"/>
                </a:rPr>
                <a:t>)</a:t>
              </a:r>
            </a:p>
          </p:txBody>
        </p:sp>
        <p:cxnSp>
          <p:nvCxnSpPr>
            <p:cNvPr id="43030" name="Straight Connector 40"/>
            <p:cNvCxnSpPr>
              <a:cxnSpLocks noChangeShapeType="1"/>
            </p:cNvCxnSpPr>
            <p:nvPr/>
          </p:nvCxnSpPr>
          <p:spPr bwMode="auto">
            <a:xfrm flipH="1">
              <a:off x="8094135" y="2328333"/>
              <a:ext cx="372532" cy="609600"/>
            </a:xfrm>
            <a:prstGeom prst="line">
              <a:avLst/>
            </a:prstGeom>
            <a:noFill/>
            <a:ln w="9525" algn="ctr">
              <a:solidFill>
                <a:schemeClr val="bg1"/>
              </a:solidFill>
              <a:miter lim="800000"/>
              <a:headEnd/>
              <a:tailEnd/>
            </a:ln>
          </p:spPr>
        </p:cxnSp>
        <p:sp>
          <p:nvSpPr>
            <p:cNvPr id="43031" name="TextBox 12"/>
            <p:cNvSpPr txBox="1">
              <a:spLocks noChangeArrowheads="1"/>
            </p:cNvSpPr>
            <p:nvPr/>
          </p:nvSpPr>
          <p:spPr bwMode="auto">
            <a:xfrm>
              <a:off x="6537738" y="4730751"/>
              <a:ext cx="1310217" cy="584775"/>
            </a:xfrm>
            <a:prstGeom prst="rect">
              <a:avLst/>
            </a:prstGeom>
            <a:noFill/>
            <a:ln w="9525">
              <a:noFill/>
              <a:miter lim="800000"/>
              <a:headEnd/>
              <a:tailEnd/>
            </a:ln>
          </p:spPr>
          <p:txBody>
            <a:bodyPr>
              <a:spAutoFit/>
            </a:bodyPr>
            <a:lstStyle/>
            <a:p>
              <a:r>
                <a:rPr lang="en-US" sz="1600" dirty="0">
                  <a:solidFill>
                    <a:srgbClr val="7030A0"/>
                  </a:solidFill>
                  <a:latin typeface="Calibri" panose="020F0502020204030204" pitchFamily="34" charset="0"/>
                </a:rPr>
                <a:t>p(x</a:t>
              </a:r>
              <a:r>
                <a:rPr lang="en-US" sz="1600" baseline="-25000" dirty="0">
                  <a:solidFill>
                    <a:srgbClr val="7030A0"/>
                  </a:solidFill>
                  <a:latin typeface="Calibri" panose="020F0502020204030204" pitchFamily="34" charset="0"/>
                </a:rPr>
                <a:t>1</a:t>
              </a:r>
              <a:r>
                <a:rPr lang="en-US" sz="1600" dirty="0">
                  <a:solidFill>
                    <a:srgbClr val="7030A0"/>
                  </a:solidFill>
                  <a:latin typeface="Calibri" panose="020F0502020204030204" pitchFamily="34" charset="0"/>
                </a:rPr>
                <a:t>&lt;X&lt;x</a:t>
              </a:r>
              <a:r>
                <a:rPr lang="en-US" sz="1600" baseline="-25000" dirty="0">
                  <a:solidFill>
                    <a:srgbClr val="7030A0"/>
                  </a:solidFill>
                  <a:latin typeface="Calibri" panose="020F0502020204030204" pitchFamily="34" charset="0"/>
                </a:rPr>
                <a:t>2</a:t>
              </a:r>
              <a:r>
                <a:rPr lang="en-US" sz="1600" dirty="0">
                  <a:solidFill>
                    <a:srgbClr val="7030A0"/>
                  </a:solidFill>
                  <a:latin typeface="Calibri" panose="020F0502020204030204" pitchFamily="34" charset="0"/>
                </a:rPr>
                <a:t>) = F(x</a:t>
              </a:r>
              <a:r>
                <a:rPr lang="en-US" sz="1600" baseline="-25000" dirty="0">
                  <a:solidFill>
                    <a:srgbClr val="7030A0"/>
                  </a:solidFill>
                  <a:latin typeface="Calibri" panose="020F0502020204030204" pitchFamily="34" charset="0"/>
                </a:rPr>
                <a:t>2</a:t>
              </a:r>
              <a:r>
                <a:rPr lang="en-US" sz="1600" dirty="0">
                  <a:solidFill>
                    <a:srgbClr val="7030A0"/>
                  </a:solidFill>
                  <a:latin typeface="Calibri" panose="020F0502020204030204" pitchFamily="34" charset="0"/>
                </a:rPr>
                <a:t>) - F(x</a:t>
              </a:r>
              <a:r>
                <a:rPr lang="en-US" sz="1600" baseline="-25000" dirty="0">
                  <a:solidFill>
                    <a:srgbClr val="7030A0"/>
                  </a:solidFill>
                  <a:latin typeface="Calibri" panose="020F0502020204030204" pitchFamily="34" charset="0"/>
                </a:rPr>
                <a:t>1</a:t>
              </a:r>
              <a:r>
                <a:rPr lang="en-US" sz="1600" dirty="0">
                  <a:solidFill>
                    <a:srgbClr val="7030A0"/>
                  </a:solidFill>
                  <a:latin typeface="Calibri" panose="020F0502020204030204" pitchFamily="34" charset="0"/>
                </a:rPr>
                <a:t>)</a:t>
              </a:r>
            </a:p>
          </p:txBody>
        </p:sp>
        <p:cxnSp>
          <p:nvCxnSpPr>
            <p:cNvPr id="43032" name="Straight Arrow Connector 53"/>
            <p:cNvCxnSpPr>
              <a:cxnSpLocks noChangeShapeType="1"/>
            </p:cNvCxnSpPr>
            <p:nvPr/>
          </p:nvCxnSpPr>
          <p:spPr bwMode="auto">
            <a:xfrm>
              <a:off x="6561667" y="4326467"/>
              <a:ext cx="0" cy="237066"/>
            </a:xfrm>
            <a:prstGeom prst="straightConnector1">
              <a:avLst/>
            </a:prstGeom>
            <a:noFill/>
            <a:ln w="9525" algn="ctr">
              <a:solidFill>
                <a:schemeClr val="bg1"/>
              </a:solidFill>
              <a:miter lim="800000"/>
              <a:headEnd/>
              <a:tailEnd type="arrow" w="med" len="med"/>
            </a:ln>
          </p:spPr>
        </p:cxnSp>
        <p:cxnSp>
          <p:nvCxnSpPr>
            <p:cNvPr id="43033" name="Straight Arrow Connector 54"/>
            <p:cNvCxnSpPr>
              <a:cxnSpLocks noChangeShapeType="1"/>
            </p:cNvCxnSpPr>
            <p:nvPr/>
          </p:nvCxnSpPr>
          <p:spPr bwMode="auto">
            <a:xfrm>
              <a:off x="6561667" y="4699000"/>
              <a:ext cx="0" cy="237066"/>
            </a:xfrm>
            <a:prstGeom prst="straightConnector1">
              <a:avLst/>
            </a:prstGeom>
            <a:noFill/>
            <a:ln w="9525" algn="ctr">
              <a:solidFill>
                <a:schemeClr val="bg1"/>
              </a:solidFill>
              <a:miter lim="800000"/>
              <a:headEnd type="arrow" w="med" len="med"/>
              <a:tailEnd/>
            </a:ln>
          </p:spPr>
        </p:cxnSp>
      </p:grpSp>
      <p:sp>
        <p:nvSpPr>
          <p:cNvPr id="4" name="TextBox 3"/>
          <p:cNvSpPr txBox="1"/>
          <p:nvPr/>
        </p:nvSpPr>
        <p:spPr>
          <a:xfrm>
            <a:off x="8923868" y="3894667"/>
            <a:ext cx="211667" cy="261610"/>
          </a:xfrm>
          <a:prstGeom prst="rect">
            <a:avLst/>
          </a:prstGeom>
          <a:noFill/>
        </p:spPr>
        <p:txBody>
          <a:bodyPr wrap="square" rtlCol="0">
            <a:spAutoFit/>
          </a:bodyPr>
          <a:lstStyle/>
          <a:p>
            <a:r>
              <a:rPr lang="en-US" sz="1100" b="1" dirty="0">
                <a:solidFill>
                  <a:schemeClr val="tx1">
                    <a:lumMod val="10000"/>
                  </a:schemeClr>
                </a:solidFill>
                <a:latin typeface="Calibri" panose="020F0502020204030204" pitchFamily="34" charset="0"/>
              </a:rPr>
              <a:t>X</a:t>
            </a:r>
          </a:p>
        </p:txBody>
      </p:sp>
      <p:sp>
        <p:nvSpPr>
          <p:cNvPr id="35" name="TextBox 34"/>
          <p:cNvSpPr txBox="1"/>
          <p:nvPr/>
        </p:nvSpPr>
        <p:spPr>
          <a:xfrm>
            <a:off x="8771467" y="6493934"/>
            <a:ext cx="211667" cy="261610"/>
          </a:xfrm>
          <a:prstGeom prst="rect">
            <a:avLst/>
          </a:prstGeom>
          <a:noFill/>
        </p:spPr>
        <p:txBody>
          <a:bodyPr wrap="square" rtlCol="0">
            <a:spAutoFit/>
          </a:bodyPr>
          <a:lstStyle/>
          <a:p>
            <a:r>
              <a:rPr lang="en-US" sz="1100" b="1" dirty="0">
                <a:solidFill>
                  <a:schemeClr val="tx1">
                    <a:lumMod val="10000"/>
                  </a:schemeClr>
                </a:solidFill>
                <a:latin typeface="Calibri" panose="020F0502020204030204" pitchFamily="34" charset="0"/>
              </a:rPr>
              <a:t>X</a:t>
            </a:r>
          </a:p>
        </p:txBody>
      </p:sp>
      <p:sp>
        <p:nvSpPr>
          <p:cNvPr id="36" name="TextBox 35"/>
          <p:cNvSpPr txBox="1"/>
          <p:nvPr/>
        </p:nvSpPr>
        <p:spPr>
          <a:xfrm>
            <a:off x="9781592" y="3088431"/>
            <a:ext cx="587828" cy="369332"/>
          </a:xfrm>
          <a:prstGeom prst="rect">
            <a:avLst/>
          </a:prstGeom>
          <a:noFill/>
        </p:spPr>
        <p:txBody>
          <a:bodyPr wrap="square" rtlCol="0">
            <a:spAutoFit/>
          </a:bodyPr>
          <a:lstStyle/>
          <a:p>
            <a:r>
              <a:rPr lang="en-US" sz="1800" b="1" dirty="0">
                <a:solidFill>
                  <a:schemeClr val="tx1">
                    <a:lumMod val="10000"/>
                  </a:schemeClr>
                </a:solidFill>
                <a:latin typeface="Calibri" panose="020F0502020204030204" pitchFamily="34" charset="0"/>
              </a:rPr>
              <a:t>PDF</a:t>
            </a:r>
          </a:p>
        </p:txBody>
      </p:sp>
      <p:sp>
        <p:nvSpPr>
          <p:cNvPr id="37" name="TextBox 36"/>
          <p:cNvSpPr txBox="1"/>
          <p:nvPr/>
        </p:nvSpPr>
        <p:spPr>
          <a:xfrm>
            <a:off x="9784702" y="4640423"/>
            <a:ext cx="587828" cy="369332"/>
          </a:xfrm>
          <a:prstGeom prst="rect">
            <a:avLst/>
          </a:prstGeom>
          <a:noFill/>
        </p:spPr>
        <p:txBody>
          <a:bodyPr wrap="square" rtlCol="0">
            <a:spAutoFit/>
          </a:bodyPr>
          <a:lstStyle/>
          <a:p>
            <a:r>
              <a:rPr lang="en-US" sz="1800" b="1" dirty="0">
                <a:solidFill>
                  <a:schemeClr val="tx1">
                    <a:lumMod val="10000"/>
                  </a:schemeClr>
                </a:solidFill>
                <a:latin typeface="Calibri" panose="020F0502020204030204" pitchFamily="34" charset="0"/>
              </a:rPr>
              <a:t>CDF</a:t>
            </a:r>
          </a:p>
        </p:txBody>
      </p:sp>
      <p:sp>
        <p:nvSpPr>
          <p:cNvPr id="6" name="Title 5">
            <a:extLst>
              <a:ext uri="{FF2B5EF4-FFF2-40B4-BE49-F238E27FC236}">
                <a16:creationId xmlns:a16="http://schemas.microsoft.com/office/drawing/2014/main" id="{92DEA347-024C-B435-90C9-CB9EB72258BC}"/>
              </a:ext>
            </a:extLst>
          </p:cNvPr>
          <p:cNvSpPr>
            <a:spLocks noGrp="1"/>
          </p:cNvSpPr>
          <p:nvPr>
            <p:ph type="title"/>
          </p:nvPr>
        </p:nvSpPr>
        <p:spPr/>
        <p:txBody>
          <a:bodyPr/>
          <a:lstStyle/>
          <a:p>
            <a:r>
              <a:rPr lang="en-US" sz="4400" dirty="0"/>
              <a:t>Defining a Continuous Distribution</a:t>
            </a:r>
            <a:endParaRPr lang="en-US" dirty="0"/>
          </a:p>
        </p:txBody>
      </p:sp>
      <p:sp>
        <p:nvSpPr>
          <p:cNvPr id="7" name="Slide Number Placeholder 6">
            <a:extLst>
              <a:ext uri="{FF2B5EF4-FFF2-40B4-BE49-F238E27FC236}">
                <a16:creationId xmlns:a16="http://schemas.microsoft.com/office/drawing/2014/main" id="{AA071BA2-A14D-E511-788F-385AADF6885D}"/>
              </a:ext>
            </a:extLst>
          </p:cNvPr>
          <p:cNvSpPr>
            <a:spLocks noGrp="1"/>
          </p:cNvSpPr>
          <p:nvPr>
            <p:ph type="sldNum" sz="quarter" idx="12"/>
          </p:nvPr>
        </p:nvSpPr>
        <p:spPr/>
        <p:txBody>
          <a:bodyPr/>
          <a:lstStyle/>
          <a:p>
            <a:pPr>
              <a:defRPr/>
            </a:pPr>
            <a:fld id="{9CD81297-4513-4774-B1A4-8EBF832F2CC4}" type="slidenum">
              <a:rPr lang="en-US" smtClean="0"/>
              <a:pPr>
                <a:defRPr/>
              </a:pPr>
              <a:t>25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subTnLst>
                                    <p:set>
                                      <p:cBhvr override="childStyle">
                                        <p:cTn dur="1" fill="hold" display="0" masterRel="nextClick" afterEffect="1"/>
                                        <p:tgtEl>
                                          <p:spTgt spid="2"/>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type="body" idx="1"/>
          </p:nvPr>
        </p:nvSpPr>
        <p:spPr>
          <a:xfrm>
            <a:off x="1073100" y="1651000"/>
            <a:ext cx="8852135" cy="4114800"/>
          </a:xfrm>
        </p:spPr>
        <p:txBody>
          <a:bodyPr/>
          <a:lstStyle/>
          <a:p>
            <a:pPr marL="0" indent="0" eaLnBrk="1" hangingPunct="1">
              <a:spcBef>
                <a:spcPct val="40000"/>
              </a:spcBef>
              <a:buNone/>
              <a:defRPr/>
            </a:pPr>
            <a:r>
              <a:rPr lang="en-US" sz="2600" dirty="0">
                <a:cs typeface="Times New Roman" pitchFamily="18" charset="0"/>
              </a:rPr>
              <a:t>A </a:t>
            </a:r>
            <a:r>
              <a:rPr lang="en-US" sz="2600" b="1" dirty="0">
                <a:solidFill>
                  <a:srgbClr val="008000"/>
                </a:solidFill>
                <a:cs typeface="Times New Roman" pitchFamily="18" charset="0"/>
              </a:rPr>
              <a:t>Probability Density Function (PDF)</a:t>
            </a:r>
            <a:r>
              <a:rPr lang="en-US" sz="2600" dirty="0">
                <a:solidFill>
                  <a:srgbClr val="008000"/>
                </a:solidFill>
                <a:cs typeface="Times New Roman" pitchFamily="18" charset="0"/>
              </a:rPr>
              <a:t>, </a:t>
            </a:r>
            <a:r>
              <a:rPr lang="en-US" sz="2600" dirty="0">
                <a:cs typeface="Times New Roman" pitchFamily="18" charset="0"/>
              </a:rPr>
              <a:t>f(x), </a:t>
            </a:r>
            <a:r>
              <a:rPr lang="en-US" sz="2600" dirty="0">
                <a:solidFill>
                  <a:schemeClr val="bg1"/>
                </a:solidFill>
                <a:cs typeface="Times New Roman" pitchFamily="18" charset="0"/>
              </a:rPr>
              <a:t>describes</a:t>
            </a:r>
            <a:r>
              <a:rPr lang="en-US" sz="2600" i="1" dirty="0">
                <a:solidFill>
                  <a:schemeClr val="bg1">
                    <a:lumMod val="50000"/>
                    <a:lumOff val="50000"/>
                  </a:schemeClr>
                </a:solidFill>
                <a:cs typeface="Times New Roman" pitchFamily="18" charset="0"/>
              </a:rPr>
              <a:t> </a:t>
            </a:r>
            <a:r>
              <a:rPr lang="en-US" sz="2600" dirty="0">
                <a:cs typeface="Times New Roman" pitchFamily="18" charset="0"/>
              </a:rPr>
              <a:t>the    probability of occurrence for a random variable.  </a:t>
            </a:r>
          </a:p>
          <a:p>
            <a:pPr marL="0" indent="0" eaLnBrk="1" hangingPunct="1">
              <a:spcBef>
                <a:spcPct val="40000"/>
              </a:spcBef>
              <a:buNone/>
              <a:defRPr/>
            </a:pPr>
            <a:r>
              <a:rPr lang="en-US" sz="2600" dirty="0">
                <a:cs typeface="Times New Roman" pitchFamily="18" charset="0"/>
              </a:rPr>
              <a:t>A </a:t>
            </a:r>
            <a:r>
              <a:rPr lang="en-US" sz="2600" b="1" dirty="0">
                <a:solidFill>
                  <a:srgbClr val="008000"/>
                </a:solidFill>
                <a:cs typeface="Times New Roman" pitchFamily="18" charset="0"/>
              </a:rPr>
              <a:t>Cumulative Distribution Function (CDF)</a:t>
            </a:r>
            <a:r>
              <a:rPr lang="en-US" sz="2600" dirty="0">
                <a:cs typeface="Times New Roman" pitchFamily="18" charset="0"/>
              </a:rPr>
              <a:t>, F(x) is the probability     of being less than some value: </a:t>
            </a:r>
          </a:p>
          <a:p>
            <a:pPr marL="228600" indent="0" eaLnBrk="1" hangingPunct="1">
              <a:spcBef>
                <a:spcPct val="40000"/>
              </a:spcBef>
              <a:buNone/>
              <a:defRPr/>
            </a:pPr>
            <a:r>
              <a:rPr lang="en-US" sz="2600" dirty="0">
                <a:cs typeface="Times New Roman" pitchFamily="18" charset="0"/>
              </a:rPr>
              <a:t>Equation:</a:t>
            </a:r>
          </a:p>
          <a:p>
            <a:pPr marL="0" indent="0" eaLnBrk="1" hangingPunct="1">
              <a:spcBef>
                <a:spcPct val="40000"/>
              </a:spcBef>
              <a:buNone/>
              <a:defRPr/>
            </a:pPr>
            <a:r>
              <a:rPr lang="en-US" sz="2600" dirty="0">
                <a:cs typeface="Times New Roman" pitchFamily="18" charset="0"/>
              </a:rPr>
              <a:t> </a:t>
            </a:r>
          </a:p>
          <a:p>
            <a:pPr marL="228600" indent="0" eaLnBrk="1" hangingPunct="1">
              <a:spcBef>
                <a:spcPts val="1200"/>
              </a:spcBef>
              <a:buNone/>
              <a:defRPr/>
            </a:pPr>
            <a:endParaRPr lang="en-US" sz="2400" dirty="0">
              <a:cs typeface="Times New Roman" pitchFamily="18" charset="0"/>
            </a:endParaRPr>
          </a:p>
        </p:txBody>
      </p:sp>
      <mc:AlternateContent xmlns:mc="http://schemas.openxmlformats.org/markup-compatibility/2006" xmlns:a14="http://schemas.microsoft.com/office/drawing/2010/main">
        <mc:Choice Requires="a14">
          <p:sp>
            <p:nvSpPr>
              <p:cNvPr id="15" name="TextBox 14"/>
              <p:cNvSpPr txBox="1"/>
              <p:nvPr/>
            </p:nvSpPr>
            <p:spPr>
              <a:xfrm>
                <a:off x="2072952" y="3530080"/>
                <a:ext cx="6913983" cy="1443152"/>
              </a:xfrm>
              <a:prstGeom prst="rect">
                <a:avLst/>
              </a:prstGeom>
              <a:noFill/>
            </p:spPr>
            <p:txBody>
              <a:bodyPr wrap="square" rtlCol="0">
                <a:spAutoFit/>
              </a:bodyPr>
              <a:lstStyle/>
              <a:p>
                <a:pPr>
                  <a:spcBef>
                    <a:spcPts val="3600"/>
                  </a:spcBef>
                  <a:defRPr/>
                </a:pPr>
                <a14:m>
                  <m:oMathPara xmlns:m="http://schemas.openxmlformats.org/officeDocument/2006/math">
                    <m:oMathParaPr>
                      <m:jc m:val="centerGroup"/>
                    </m:oMathParaPr>
                    <m:oMath xmlns:m="http://schemas.openxmlformats.org/officeDocument/2006/math">
                      <m:sSub>
                        <m:sSubPr>
                          <m:ctrlPr>
                            <a:rPr lang="en-US" sz="3000" i="1">
                              <a:solidFill>
                                <a:schemeClr val="tx1">
                                  <a:lumMod val="10000"/>
                                </a:schemeClr>
                              </a:solidFill>
                              <a:latin typeface="Cambria Math" panose="02040503050406030204" pitchFamily="18" charset="0"/>
                              <a:ea typeface="Cambria Math" panose="02040503050406030204" pitchFamily="18" charset="0"/>
                            </a:rPr>
                          </m:ctrlPr>
                        </m:sSubPr>
                        <m:e>
                          <m:r>
                            <m:rPr>
                              <m:sty m:val="p"/>
                            </m:rPr>
                            <a:rPr lang="en-US" sz="3000">
                              <a:solidFill>
                                <a:schemeClr val="tx1">
                                  <a:lumMod val="10000"/>
                                </a:schemeClr>
                              </a:solidFill>
                              <a:latin typeface="Cambria Math" panose="02040503050406030204" pitchFamily="18" charset="0"/>
                              <a:ea typeface="Cambria Math" panose="02040503050406030204" pitchFamily="18" charset="0"/>
                            </a:rPr>
                            <m:t>F</m:t>
                          </m:r>
                        </m:e>
                        <m:sub>
                          <m:r>
                            <m:rPr>
                              <m:sty m:val="p"/>
                            </m:rPr>
                            <a:rPr lang="en-US" sz="3000">
                              <a:solidFill>
                                <a:schemeClr val="tx1">
                                  <a:lumMod val="10000"/>
                                </a:schemeClr>
                              </a:solidFill>
                              <a:latin typeface="Cambria Math" panose="02040503050406030204" pitchFamily="18" charset="0"/>
                              <a:ea typeface="Cambria Math" panose="02040503050406030204" pitchFamily="18" charset="0"/>
                            </a:rPr>
                            <m:t>Q</m:t>
                          </m:r>
                        </m:sub>
                      </m:sSub>
                      <m:d>
                        <m:dPr>
                          <m:ctrlPr>
                            <a:rPr lang="en-US" sz="3000" i="1">
                              <a:solidFill>
                                <a:schemeClr val="tx1">
                                  <a:lumMod val="10000"/>
                                </a:schemeClr>
                              </a:solidFill>
                              <a:latin typeface="Cambria Math" panose="02040503050406030204" pitchFamily="18" charset="0"/>
                              <a:ea typeface="Cambria Math" panose="02040503050406030204" pitchFamily="18" charset="0"/>
                            </a:rPr>
                          </m:ctrlPr>
                        </m:dPr>
                        <m:e>
                          <m:r>
                            <m:rPr>
                              <m:sty m:val="p"/>
                            </m:rPr>
                            <a:rPr lang="en-US" sz="3000">
                              <a:solidFill>
                                <a:schemeClr val="tx1">
                                  <a:lumMod val="10000"/>
                                </a:schemeClr>
                              </a:solidFill>
                              <a:latin typeface="Cambria Math" panose="02040503050406030204" pitchFamily="18" charset="0"/>
                              <a:ea typeface="Cambria Math" panose="02040503050406030204" pitchFamily="18" charset="0"/>
                            </a:rPr>
                            <m:t>q</m:t>
                          </m:r>
                        </m:e>
                      </m:d>
                      <m:r>
                        <a:rPr lang="en-US" sz="3000">
                          <a:solidFill>
                            <a:schemeClr val="tx1">
                              <a:lumMod val="10000"/>
                            </a:schemeClr>
                          </a:solidFill>
                          <a:latin typeface="Cambria Math" panose="02040503050406030204" pitchFamily="18" charset="0"/>
                          <a:ea typeface="Cambria Math" panose="02040503050406030204" pitchFamily="18" charset="0"/>
                        </a:rPr>
                        <m:t>=</m:t>
                      </m:r>
                      <m:r>
                        <m:rPr>
                          <m:sty m:val="p"/>
                        </m:rPr>
                        <a:rPr lang="en-US" sz="3000">
                          <a:solidFill>
                            <a:schemeClr val="tx1">
                              <a:lumMod val="10000"/>
                            </a:schemeClr>
                          </a:solidFill>
                          <a:latin typeface="Cambria Math" panose="02040503050406030204" pitchFamily="18" charset="0"/>
                        </a:rPr>
                        <m:t>P</m:t>
                      </m:r>
                      <m:d>
                        <m:dPr>
                          <m:begChr m:val="["/>
                          <m:endChr m:val="]"/>
                          <m:ctrlPr>
                            <a:rPr lang="en-US" sz="3000" i="1">
                              <a:solidFill>
                                <a:schemeClr val="tx1">
                                  <a:lumMod val="10000"/>
                                </a:schemeClr>
                              </a:solidFill>
                              <a:latin typeface="Cambria Math" panose="02040503050406030204" pitchFamily="18" charset="0"/>
                            </a:rPr>
                          </m:ctrlPr>
                        </m:dPr>
                        <m:e>
                          <m:r>
                            <m:rPr>
                              <m:sty m:val="p"/>
                            </m:rPr>
                            <a:rPr lang="en-US" sz="3000">
                              <a:solidFill>
                                <a:schemeClr val="tx1">
                                  <a:lumMod val="10000"/>
                                </a:schemeClr>
                              </a:solidFill>
                              <a:latin typeface="Cambria Math" panose="02040503050406030204" pitchFamily="18" charset="0"/>
                            </a:rPr>
                            <m:t>Q</m:t>
                          </m:r>
                          <m:r>
                            <a:rPr lang="en-US" sz="3000">
                              <a:solidFill>
                                <a:schemeClr val="tx1">
                                  <a:lumMod val="10000"/>
                                </a:schemeClr>
                              </a:solidFill>
                              <a:latin typeface="Cambria Math" panose="02040503050406030204" pitchFamily="18" charset="0"/>
                              <a:ea typeface="Cambria Math" panose="02040503050406030204" pitchFamily="18" charset="0"/>
                            </a:rPr>
                            <m:t>≤</m:t>
                          </m:r>
                          <m:r>
                            <m:rPr>
                              <m:sty m:val="p"/>
                            </m:rPr>
                            <a:rPr lang="en-US" sz="3000">
                              <a:solidFill>
                                <a:schemeClr val="tx1">
                                  <a:lumMod val="10000"/>
                                </a:schemeClr>
                              </a:solidFill>
                              <a:latin typeface="Cambria Math" panose="02040503050406030204" pitchFamily="18" charset="0"/>
                              <a:ea typeface="Cambria Math" panose="02040503050406030204" pitchFamily="18" charset="0"/>
                            </a:rPr>
                            <m:t>q</m:t>
                          </m:r>
                        </m:e>
                      </m:d>
                      <m:r>
                        <a:rPr lang="en-US" sz="3000">
                          <a:solidFill>
                            <a:schemeClr val="tx1">
                              <a:lumMod val="10000"/>
                            </a:schemeClr>
                          </a:solidFill>
                          <a:latin typeface="Cambria Math" panose="02040503050406030204" pitchFamily="18" charset="0"/>
                          <a:ea typeface="Cambria Math" panose="02040503050406030204" pitchFamily="18" charset="0"/>
                        </a:rPr>
                        <m:t>=</m:t>
                      </m:r>
                      <m:nary>
                        <m:naryPr>
                          <m:limLoc m:val="undOvr"/>
                          <m:ctrlPr>
                            <a:rPr lang="en-US" sz="3000" i="1">
                              <a:solidFill>
                                <a:schemeClr val="tx1">
                                  <a:lumMod val="10000"/>
                                </a:schemeClr>
                              </a:solidFill>
                              <a:latin typeface="Cambria Math" panose="02040503050406030204" pitchFamily="18" charset="0"/>
                              <a:ea typeface="Cambria Math" panose="02040503050406030204" pitchFamily="18" charset="0"/>
                            </a:rPr>
                          </m:ctrlPr>
                        </m:naryPr>
                        <m:sub>
                          <m:r>
                            <m:rPr>
                              <m:brk m:alnAt="24"/>
                            </m:rPr>
                            <a:rPr lang="en-US" sz="3000">
                              <a:solidFill>
                                <a:schemeClr val="tx1">
                                  <a:lumMod val="10000"/>
                                </a:schemeClr>
                              </a:solidFill>
                              <a:latin typeface="Cambria Math" panose="02040503050406030204" pitchFamily="18" charset="0"/>
                              <a:ea typeface="Cambria Math" panose="02040503050406030204" pitchFamily="18" charset="0"/>
                            </a:rPr>
                            <m:t>−</m:t>
                          </m:r>
                          <m:r>
                            <a:rPr lang="en-US" sz="3000">
                              <a:solidFill>
                                <a:schemeClr val="tx1">
                                  <a:lumMod val="10000"/>
                                </a:schemeClr>
                              </a:solidFill>
                              <a:latin typeface="Cambria Math" panose="02040503050406030204" pitchFamily="18" charset="0"/>
                              <a:ea typeface="Cambria Math" panose="02040503050406030204" pitchFamily="18" charset="0"/>
                            </a:rPr>
                            <m:t>∞</m:t>
                          </m:r>
                        </m:sub>
                        <m:sup>
                          <m:r>
                            <m:rPr>
                              <m:sty m:val="p"/>
                            </m:rPr>
                            <a:rPr lang="en-US" sz="3000">
                              <a:solidFill>
                                <a:schemeClr val="tx1">
                                  <a:lumMod val="10000"/>
                                </a:schemeClr>
                              </a:solidFill>
                              <a:latin typeface="Cambria Math" panose="02040503050406030204" pitchFamily="18" charset="0"/>
                              <a:ea typeface="Cambria Math" panose="02040503050406030204" pitchFamily="18" charset="0"/>
                            </a:rPr>
                            <m:t>q</m:t>
                          </m:r>
                        </m:sup>
                        <m:e>
                          <m:sSub>
                            <m:sSubPr>
                              <m:ctrlPr>
                                <a:rPr lang="en-US" sz="3000" i="1">
                                  <a:solidFill>
                                    <a:schemeClr val="tx1">
                                      <a:lumMod val="10000"/>
                                    </a:schemeClr>
                                  </a:solidFill>
                                  <a:latin typeface="Cambria Math" panose="02040503050406030204" pitchFamily="18" charset="0"/>
                                  <a:ea typeface="Cambria Math" panose="02040503050406030204" pitchFamily="18" charset="0"/>
                                </a:rPr>
                              </m:ctrlPr>
                            </m:sSubPr>
                            <m:e>
                              <m:r>
                                <m:rPr>
                                  <m:sty m:val="p"/>
                                </m:rPr>
                                <a:rPr lang="en-US" sz="3000">
                                  <a:solidFill>
                                    <a:schemeClr val="tx1">
                                      <a:lumMod val="10000"/>
                                    </a:schemeClr>
                                  </a:solidFill>
                                  <a:latin typeface="Cambria Math" panose="02040503050406030204" pitchFamily="18" charset="0"/>
                                  <a:ea typeface="Cambria Math" panose="02040503050406030204" pitchFamily="18" charset="0"/>
                                </a:rPr>
                                <m:t>f</m:t>
                              </m:r>
                            </m:e>
                            <m:sub>
                              <m:r>
                                <m:rPr>
                                  <m:sty m:val="p"/>
                                </m:rPr>
                                <a:rPr lang="en-US" sz="3000">
                                  <a:solidFill>
                                    <a:schemeClr val="tx1">
                                      <a:lumMod val="10000"/>
                                    </a:schemeClr>
                                  </a:solidFill>
                                  <a:latin typeface="Cambria Math" panose="02040503050406030204" pitchFamily="18" charset="0"/>
                                  <a:ea typeface="Cambria Math" panose="02040503050406030204" pitchFamily="18" charset="0"/>
                                </a:rPr>
                                <m:t>X</m:t>
                              </m:r>
                            </m:sub>
                          </m:sSub>
                          <m:r>
                            <a:rPr lang="en-US" sz="3000">
                              <a:solidFill>
                                <a:schemeClr val="tx1">
                                  <a:lumMod val="10000"/>
                                </a:schemeClr>
                              </a:solidFill>
                              <a:latin typeface="Cambria Math" panose="02040503050406030204" pitchFamily="18" charset="0"/>
                              <a:ea typeface="Cambria Math" panose="02040503050406030204" pitchFamily="18" charset="0"/>
                            </a:rPr>
                            <m:t>(</m:t>
                          </m:r>
                          <m:r>
                            <m:rPr>
                              <m:sty m:val="p"/>
                            </m:rPr>
                            <a:rPr lang="en-US" sz="3000">
                              <a:solidFill>
                                <a:schemeClr val="tx1">
                                  <a:lumMod val="10000"/>
                                </a:schemeClr>
                              </a:solidFill>
                              <a:latin typeface="Cambria Math" panose="02040503050406030204" pitchFamily="18" charset="0"/>
                              <a:ea typeface="Cambria Math" panose="02040503050406030204" pitchFamily="18" charset="0"/>
                            </a:rPr>
                            <m:t>x</m:t>
                          </m:r>
                          <m:r>
                            <a:rPr lang="en-US" sz="3000">
                              <a:solidFill>
                                <a:schemeClr val="tx1">
                                  <a:lumMod val="10000"/>
                                </a:schemeClr>
                              </a:solidFill>
                              <a:latin typeface="Cambria Math" panose="02040503050406030204" pitchFamily="18" charset="0"/>
                              <a:ea typeface="Cambria Math" panose="02040503050406030204" pitchFamily="18" charset="0"/>
                            </a:rPr>
                            <m:t>)</m:t>
                          </m:r>
                        </m:e>
                      </m:nary>
                      <m:r>
                        <m:rPr>
                          <m:sty m:val="p"/>
                        </m:rPr>
                        <a:rPr lang="en-US" sz="3000">
                          <a:solidFill>
                            <a:schemeClr val="tx1">
                              <a:lumMod val="10000"/>
                            </a:schemeClr>
                          </a:solidFill>
                          <a:latin typeface="Cambria Math" panose="02040503050406030204" pitchFamily="18" charset="0"/>
                          <a:ea typeface="Cambria Math" panose="02040503050406030204" pitchFamily="18" charset="0"/>
                        </a:rPr>
                        <m:t>dx</m:t>
                      </m:r>
                    </m:oMath>
                  </m:oMathPara>
                </a14:m>
                <a:endParaRPr lang="en-US" sz="3000" dirty="0">
                  <a:solidFill>
                    <a:schemeClr val="tx1">
                      <a:lumMod val="10000"/>
                    </a:schemeClr>
                  </a:solidFill>
                  <a:latin typeface="Calibri" panose="020F0502020204030204" pitchFamily="34" charset="0"/>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2072952" y="3530080"/>
                <a:ext cx="6913983" cy="1443152"/>
              </a:xfrm>
              <a:prstGeom prst="rect">
                <a:avLst/>
              </a:prstGeom>
              <a:blipFill>
                <a:blip r:embed="rId3"/>
                <a:stretch>
                  <a:fillRect/>
                </a:stretch>
              </a:blipFill>
            </p:spPr>
            <p:txBody>
              <a:bodyPr/>
              <a:lstStyle/>
              <a:p>
                <a:r>
                  <a:rPr lang="en-US">
                    <a:noFill/>
                  </a:rPr>
                  <a:t> </a:t>
                </a:r>
              </a:p>
            </p:txBody>
          </p:sp>
        </mc:Fallback>
      </mc:AlternateContent>
      <p:sp>
        <p:nvSpPr>
          <p:cNvPr id="20482" name="Rectangle 2"/>
          <p:cNvSpPr>
            <a:spLocks noGrp="1" noChangeArrowheads="1"/>
          </p:cNvSpPr>
          <p:nvPr>
            <p:ph type="title"/>
          </p:nvPr>
        </p:nvSpPr>
        <p:spPr/>
        <p:txBody>
          <a:bodyPr/>
          <a:lstStyle/>
          <a:p>
            <a:pPr eaLnBrk="1" hangingPunct="1">
              <a:defRPr/>
            </a:pPr>
            <a:r>
              <a:rPr lang="en-US" dirty="0"/>
              <a:t>Definition of PDF and CDF</a:t>
            </a:r>
          </a:p>
        </p:txBody>
      </p:sp>
      <p:grpSp>
        <p:nvGrpSpPr>
          <p:cNvPr id="2" name="Group 13"/>
          <p:cNvGrpSpPr>
            <a:grpSpLocks/>
          </p:cNvGrpSpPr>
          <p:nvPr/>
        </p:nvGrpSpPr>
        <p:grpSpPr bwMode="auto">
          <a:xfrm>
            <a:off x="6761164" y="3397255"/>
            <a:ext cx="3355975" cy="1260478"/>
            <a:chOff x="3113" y="2206"/>
            <a:chExt cx="2114" cy="794"/>
          </a:xfrm>
        </p:grpSpPr>
        <p:sp>
          <p:nvSpPr>
            <p:cNvPr id="20485" name="Text Box 5"/>
            <p:cNvSpPr txBox="1">
              <a:spLocks noChangeArrowheads="1"/>
            </p:cNvSpPr>
            <p:nvPr/>
          </p:nvSpPr>
          <p:spPr bwMode="auto">
            <a:xfrm>
              <a:off x="4369" y="2206"/>
              <a:ext cx="858" cy="523"/>
            </a:xfrm>
            <a:prstGeom prst="rect">
              <a:avLst/>
            </a:prstGeom>
            <a:noFill/>
            <a:ln w="9525">
              <a:noFill/>
              <a:miter lim="800000"/>
              <a:headEnd/>
              <a:tailEnd/>
            </a:ln>
            <a:effectLst/>
          </p:spPr>
          <p:txBody>
            <a:bodyPr>
              <a:spAutoFit/>
            </a:bodyPr>
            <a:lstStyle/>
            <a:p>
              <a:pPr>
                <a:spcBef>
                  <a:spcPct val="50000"/>
                </a:spcBef>
                <a:defRPr/>
              </a:pPr>
              <a:r>
                <a:rPr lang="en-US" dirty="0" err="1">
                  <a:solidFill>
                    <a:schemeClr val="accent1">
                      <a:lumMod val="75000"/>
                    </a:schemeClr>
                  </a:solidFill>
                  <a:latin typeface="Arial" pitchFamily="34" charset="0"/>
                </a:rPr>
                <a:t>f</a:t>
              </a:r>
              <a:r>
                <a:rPr lang="en-US" baseline="-25000" dirty="0" err="1">
                  <a:solidFill>
                    <a:schemeClr val="accent1">
                      <a:lumMod val="75000"/>
                    </a:schemeClr>
                  </a:solidFill>
                  <a:latin typeface="Arial" pitchFamily="34" charset="0"/>
                </a:rPr>
                <a:t>X</a:t>
              </a:r>
              <a:r>
                <a:rPr lang="en-US" dirty="0">
                  <a:solidFill>
                    <a:schemeClr val="accent1">
                      <a:lumMod val="75000"/>
                    </a:schemeClr>
                  </a:solidFill>
                  <a:latin typeface="Arial" pitchFamily="34" charset="0"/>
                </a:rPr>
                <a:t>(x) is the PDF</a:t>
              </a:r>
            </a:p>
          </p:txBody>
        </p:sp>
        <p:sp>
          <p:nvSpPr>
            <p:cNvPr id="5132" name="Oval 6"/>
            <p:cNvSpPr>
              <a:spLocks noChangeArrowheads="1"/>
            </p:cNvSpPr>
            <p:nvPr/>
          </p:nvSpPr>
          <p:spPr bwMode="auto">
            <a:xfrm>
              <a:off x="3113" y="2514"/>
              <a:ext cx="589" cy="486"/>
            </a:xfrm>
            <a:prstGeom prst="ellipse">
              <a:avLst/>
            </a:prstGeom>
            <a:noFill/>
            <a:ln w="19050">
              <a:solidFill>
                <a:schemeClr val="accent1">
                  <a:lumMod val="75000"/>
                </a:schemeClr>
              </a:solidFill>
              <a:round/>
              <a:headEnd/>
              <a:tailEnd/>
            </a:ln>
          </p:spPr>
          <p:txBody>
            <a:bodyPr wrap="none" anchor="ctr"/>
            <a:lstStyle/>
            <a:p>
              <a:endParaRPr lang="en-US" dirty="0">
                <a:latin typeface="Calibri" panose="020F0502020204030204" pitchFamily="34" charset="0"/>
              </a:endParaRPr>
            </a:p>
          </p:txBody>
        </p:sp>
        <p:sp>
          <p:nvSpPr>
            <p:cNvPr id="5133" name="Arc 7"/>
            <p:cNvSpPr>
              <a:spLocks/>
            </p:cNvSpPr>
            <p:nvPr/>
          </p:nvSpPr>
          <p:spPr bwMode="auto">
            <a:xfrm rot="12183575" flipV="1">
              <a:off x="3613" y="2294"/>
              <a:ext cx="731" cy="407"/>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9050">
              <a:solidFill>
                <a:schemeClr val="accent1">
                  <a:lumMod val="75000"/>
                </a:schemeClr>
              </a:solidFill>
              <a:round/>
              <a:headEnd/>
              <a:tailEnd/>
            </a:ln>
          </p:spPr>
          <p:txBody>
            <a:bodyPr wrap="none" anchor="ctr"/>
            <a:lstStyle/>
            <a:p>
              <a:endParaRPr lang="en-US" dirty="0">
                <a:latin typeface="Calibri" panose="020F0502020204030204" pitchFamily="34" charset="0"/>
              </a:endParaRPr>
            </a:p>
          </p:txBody>
        </p:sp>
      </p:grpSp>
      <p:grpSp>
        <p:nvGrpSpPr>
          <p:cNvPr id="3" name="Group 12"/>
          <p:cNvGrpSpPr>
            <a:grpSpLocks/>
          </p:cNvGrpSpPr>
          <p:nvPr/>
        </p:nvGrpSpPr>
        <p:grpSpPr bwMode="auto">
          <a:xfrm>
            <a:off x="6408738" y="4294192"/>
            <a:ext cx="4081462" cy="922338"/>
            <a:chOff x="2891" y="2771"/>
            <a:chExt cx="2571" cy="581"/>
          </a:xfrm>
        </p:grpSpPr>
        <p:sp>
          <p:nvSpPr>
            <p:cNvPr id="20489" name="Text Box 9"/>
            <p:cNvSpPr txBox="1">
              <a:spLocks noChangeArrowheads="1"/>
            </p:cNvSpPr>
            <p:nvPr/>
          </p:nvSpPr>
          <p:spPr bwMode="auto">
            <a:xfrm>
              <a:off x="4370" y="2771"/>
              <a:ext cx="1092" cy="523"/>
            </a:xfrm>
            <a:prstGeom prst="rect">
              <a:avLst/>
            </a:prstGeom>
            <a:noFill/>
            <a:ln w="9525">
              <a:noFill/>
              <a:miter lim="800000"/>
              <a:headEnd/>
              <a:tailEnd/>
            </a:ln>
            <a:effectLst/>
          </p:spPr>
          <p:txBody>
            <a:bodyPr>
              <a:spAutoFit/>
            </a:bodyPr>
            <a:lstStyle/>
            <a:p>
              <a:pPr>
                <a:spcBef>
                  <a:spcPct val="50000"/>
                </a:spcBef>
                <a:defRPr/>
              </a:pPr>
              <a:r>
                <a:rPr lang="en-US" dirty="0">
                  <a:solidFill>
                    <a:srgbClr val="C00000"/>
                  </a:solidFill>
                  <a:latin typeface="Arial" pitchFamily="34" charset="0"/>
                </a:rPr>
                <a:t>the integral is the CDF</a:t>
              </a:r>
            </a:p>
          </p:txBody>
        </p:sp>
        <p:sp>
          <p:nvSpPr>
            <p:cNvPr id="5129" name="AutoShape 10"/>
            <p:cNvSpPr>
              <a:spLocks/>
            </p:cNvSpPr>
            <p:nvPr/>
          </p:nvSpPr>
          <p:spPr bwMode="auto">
            <a:xfrm rot="16200000">
              <a:off x="3333" y="2674"/>
              <a:ext cx="147" cy="1031"/>
            </a:xfrm>
            <a:prstGeom prst="leftBrace">
              <a:avLst>
                <a:gd name="adj1" fmla="val 58447"/>
                <a:gd name="adj2" fmla="val 50000"/>
              </a:avLst>
            </a:prstGeom>
            <a:noFill/>
            <a:ln w="19050">
              <a:solidFill>
                <a:srgbClr val="C00000"/>
              </a:solidFill>
              <a:round/>
              <a:headEnd/>
              <a:tailEnd/>
            </a:ln>
          </p:spPr>
          <p:txBody>
            <a:bodyPr wrap="none" anchor="ctr"/>
            <a:lstStyle/>
            <a:p>
              <a:endParaRPr lang="en-US" dirty="0">
                <a:latin typeface="Calibri" panose="020F0502020204030204" pitchFamily="34" charset="0"/>
              </a:endParaRPr>
            </a:p>
          </p:txBody>
        </p:sp>
        <p:sp>
          <p:nvSpPr>
            <p:cNvPr id="5130" name="Freeform 11"/>
            <p:cNvSpPr>
              <a:spLocks/>
            </p:cNvSpPr>
            <p:nvPr/>
          </p:nvSpPr>
          <p:spPr bwMode="auto">
            <a:xfrm>
              <a:off x="3423" y="3148"/>
              <a:ext cx="951" cy="204"/>
            </a:xfrm>
            <a:custGeom>
              <a:avLst/>
              <a:gdLst>
                <a:gd name="T0" fmla="*/ 0 w 965"/>
                <a:gd name="T1" fmla="*/ 27 h 202"/>
                <a:gd name="T2" fmla="*/ 154 w 965"/>
                <a:gd name="T3" fmla="*/ 141 h 202"/>
                <a:gd name="T4" fmla="*/ 416 w 965"/>
                <a:gd name="T5" fmla="*/ 201 h 202"/>
                <a:gd name="T6" fmla="*/ 710 w 965"/>
                <a:gd name="T7" fmla="*/ 147 h 202"/>
                <a:gd name="T8" fmla="*/ 965 w 965"/>
                <a:gd name="T9" fmla="*/ 0 h 202"/>
                <a:gd name="T10" fmla="*/ 0 60000 65536"/>
                <a:gd name="T11" fmla="*/ 0 60000 65536"/>
                <a:gd name="T12" fmla="*/ 0 60000 65536"/>
                <a:gd name="T13" fmla="*/ 0 60000 65536"/>
                <a:gd name="T14" fmla="*/ 0 60000 65536"/>
                <a:gd name="T15" fmla="*/ 0 w 965"/>
                <a:gd name="T16" fmla="*/ 0 h 202"/>
                <a:gd name="T17" fmla="*/ 965 w 965"/>
                <a:gd name="T18" fmla="*/ 202 h 202"/>
                <a:gd name="connsiteX0" fmla="*/ 0 w 9858"/>
                <a:gd name="connsiteY0" fmla="*/ 5750 h 9951"/>
                <a:gd name="connsiteX1" fmla="*/ 1454 w 9858"/>
                <a:gd name="connsiteY1" fmla="*/ 6980 h 9951"/>
                <a:gd name="connsiteX2" fmla="*/ 4169 w 9858"/>
                <a:gd name="connsiteY2" fmla="*/ 9950 h 9951"/>
                <a:gd name="connsiteX3" fmla="*/ 7216 w 9858"/>
                <a:gd name="connsiteY3" fmla="*/ 7277 h 9951"/>
                <a:gd name="connsiteX4" fmla="*/ 9858 w 9858"/>
                <a:gd name="connsiteY4" fmla="*/ 0 h 9951"/>
                <a:gd name="connsiteX0" fmla="*/ 0 w 10000"/>
                <a:gd name="connsiteY0" fmla="*/ 5778 h 10156"/>
                <a:gd name="connsiteX1" fmla="*/ 2124 w 10000"/>
                <a:gd name="connsiteY1" fmla="*/ 9402 h 10156"/>
                <a:gd name="connsiteX2" fmla="*/ 4229 w 10000"/>
                <a:gd name="connsiteY2" fmla="*/ 9999 h 10156"/>
                <a:gd name="connsiteX3" fmla="*/ 7320 w 10000"/>
                <a:gd name="connsiteY3" fmla="*/ 7313 h 10156"/>
                <a:gd name="connsiteX4" fmla="*/ 10000 w 10000"/>
                <a:gd name="connsiteY4" fmla="*/ 0 h 101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156">
                  <a:moveTo>
                    <a:pt x="0" y="5778"/>
                  </a:moveTo>
                  <a:cubicBezTo>
                    <a:pt x="273" y="6723"/>
                    <a:pt x="1419" y="8699"/>
                    <a:pt x="2124" y="9402"/>
                  </a:cubicBezTo>
                  <a:cubicBezTo>
                    <a:pt x="2829" y="10106"/>
                    <a:pt x="3363" y="10347"/>
                    <a:pt x="4229" y="9999"/>
                  </a:cubicBezTo>
                  <a:cubicBezTo>
                    <a:pt x="5095" y="9651"/>
                    <a:pt x="6363" y="8955"/>
                    <a:pt x="7320" y="7313"/>
                  </a:cubicBezTo>
                  <a:cubicBezTo>
                    <a:pt x="8277" y="5672"/>
                    <a:pt x="9253" y="2786"/>
                    <a:pt x="10000" y="0"/>
                  </a:cubicBezTo>
                </a:path>
              </a:pathLst>
            </a:custGeom>
            <a:noFill/>
            <a:ln w="19050" cmpd="sng">
              <a:solidFill>
                <a:srgbClr val="C00000"/>
              </a:solidFill>
              <a:round/>
              <a:headEnd/>
              <a:tailEnd/>
            </a:ln>
          </p:spPr>
          <p:txBody>
            <a:bodyPr/>
            <a:lstStyle/>
            <a:p>
              <a:endParaRPr lang="en-US" dirty="0">
                <a:latin typeface="Calibri" panose="020F0502020204030204" pitchFamily="34" charset="0"/>
              </a:endParaRPr>
            </a:p>
          </p:txBody>
        </p:sp>
      </p:grpSp>
      <p:sp>
        <p:nvSpPr>
          <p:cNvPr id="4" name="Slide Number Placeholder 3">
            <a:extLst>
              <a:ext uri="{FF2B5EF4-FFF2-40B4-BE49-F238E27FC236}">
                <a16:creationId xmlns:a16="http://schemas.microsoft.com/office/drawing/2014/main" id="{F9275A67-09C6-BF5E-0CC3-F287C7966BDF}"/>
              </a:ext>
            </a:extLst>
          </p:cNvPr>
          <p:cNvSpPr>
            <a:spLocks noGrp="1"/>
          </p:cNvSpPr>
          <p:nvPr>
            <p:ph type="sldNum" sz="quarter" idx="12"/>
          </p:nvPr>
        </p:nvSpPr>
        <p:spPr/>
        <p:txBody>
          <a:bodyPr/>
          <a:lstStyle/>
          <a:p>
            <a:pPr>
              <a:defRPr/>
            </a:pPr>
            <a:fld id="{9CD81297-4513-4774-B1A4-8EBF832F2CC4}" type="slidenum">
              <a:rPr lang="en-US" smtClean="0"/>
              <a:pPr>
                <a:defRPr/>
              </a:pPr>
              <a:t>26</a:t>
            </a:fld>
            <a:endParaRPr lang="en-US"/>
          </a:p>
        </p:txBody>
      </p:sp>
    </p:spTree>
    <p:extLst>
      <p:ext uri="{BB962C8B-B14F-4D97-AF65-F5344CB8AC3E}">
        <p14:creationId xmlns:p14="http://schemas.microsoft.com/office/powerpoint/2010/main" val="340717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3FBD1A-80FB-123D-C554-7706FC6C3F7E}"/>
            </a:ext>
          </a:extLst>
        </p:cNvPr>
        <p:cNvGrpSpPr/>
        <p:nvPr/>
      </p:nvGrpSpPr>
      <p:grpSpPr>
        <a:xfrm>
          <a:off x="0" y="0"/>
          <a:ext cx="0" cy="0"/>
          <a:chOff x="0" y="0"/>
          <a:chExt cx="0" cy="0"/>
        </a:xfrm>
      </p:grpSpPr>
      <p:sp>
        <p:nvSpPr>
          <p:cNvPr id="26626" name="Slide Number Placeholder 5">
            <a:extLst>
              <a:ext uri="{FF2B5EF4-FFF2-40B4-BE49-F238E27FC236}">
                <a16:creationId xmlns:a16="http://schemas.microsoft.com/office/drawing/2014/main" id="{9EC90583-F43E-4F72-E01D-D6443A6F9E55}"/>
              </a:ext>
            </a:extLst>
          </p:cNvPr>
          <p:cNvSpPr>
            <a:spLocks noGrp="1"/>
          </p:cNvSpPr>
          <p:nvPr>
            <p:ph type="sldNum" sz="quarter" idx="12"/>
          </p:nvPr>
        </p:nvSpPr>
        <p:spPr>
          <a:noFill/>
        </p:spPr>
        <p:txBody>
          <a:bodyPr/>
          <a:lstStyle/>
          <a:p>
            <a:fld id="{7E9EA749-4E90-45D7-B259-2FA4D271F4A8}" type="slidenum">
              <a:rPr lang="en-US" smtClean="0"/>
              <a:pPr/>
              <a:t>27</a:t>
            </a:fld>
            <a:endParaRPr lang="en-US" dirty="0"/>
          </a:p>
        </p:txBody>
      </p:sp>
      <p:sp>
        <p:nvSpPr>
          <p:cNvPr id="6147" name="Rectangle 3">
            <a:extLst>
              <a:ext uri="{FF2B5EF4-FFF2-40B4-BE49-F238E27FC236}">
                <a16:creationId xmlns:a16="http://schemas.microsoft.com/office/drawing/2014/main" id="{8BB572F1-CEBF-CF81-E2AD-7BDB34183D82}"/>
              </a:ext>
            </a:extLst>
          </p:cNvPr>
          <p:cNvSpPr>
            <a:spLocks noGrp="1" noChangeArrowheads="1"/>
          </p:cNvSpPr>
          <p:nvPr>
            <p:ph type="body" idx="1"/>
          </p:nvPr>
        </p:nvSpPr>
        <p:spPr>
          <a:xfrm>
            <a:off x="1065403" y="1552575"/>
            <a:ext cx="8858062" cy="4114800"/>
          </a:xfrm>
        </p:spPr>
        <p:txBody>
          <a:bodyPr vert="horz" wrap="square" lIns="92075" tIns="46038" rIns="92075" bIns="46038" numCol="1" anchor="t" anchorCtr="0" compatLnSpc="1">
            <a:prstTxWarp prst="textNoShape">
              <a:avLst/>
            </a:prstTxWarp>
          </a:bodyPr>
          <a:lstStyle/>
          <a:p>
            <a:pPr eaLnBrk="1" hangingPunct="1">
              <a:spcBef>
                <a:spcPct val="50000"/>
              </a:spcBef>
              <a:defRPr/>
            </a:pPr>
            <a:r>
              <a:rPr lang="en-US" sz="3000" strike="sngStrike" dirty="0"/>
              <a:t>Vocabulary and Definitions</a:t>
            </a:r>
          </a:p>
          <a:p>
            <a:pPr eaLnBrk="1" hangingPunct="1">
              <a:spcBef>
                <a:spcPct val="50000"/>
              </a:spcBef>
              <a:defRPr/>
            </a:pPr>
            <a:r>
              <a:rPr lang="en-US" sz="3000" strike="sngStrike" dirty="0"/>
              <a:t>Dice Rolling and PMFs</a:t>
            </a:r>
          </a:p>
          <a:p>
            <a:pPr eaLnBrk="1" hangingPunct="1">
              <a:spcBef>
                <a:spcPct val="50000"/>
              </a:spcBef>
              <a:defRPr/>
            </a:pPr>
            <a:r>
              <a:rPr lang="en-US" sz="3000" strike="sngStrike" dirty="0"/>
              <a:t>CDFs and PDFs</a:t>
            </a:r>
          </a:p>
          <a:p>
            <a:pPr eaLnBrk="1" hangingPunct="1">
              <a:spcBef>
                <a:spcPct val="50000"/>
              </a:spcBef>
              <a:defRPr/>
            </a:pPr>
            <a:r>
              <a:rPr lang="en-US" sz="3000" dirty="0"/>
              <a:t>Histograms </a:t>
            </a:r>
          </a:p>
          <a:p>
            <a:pPr eaLnBrk="1" hangingPunct="1">
              <a:spcBef>
                <a:spcPct val="50000"/>
              </a:spcBef>
              <a:defRPr/>
            </a:pPr>
            <a:r>
              <a:rPr lang="en-US" sz="3000" dirty="0"/>
              <a:t>Typical Distributions</a:t>
            </a:r>
          </a:p>
          <a:p>
            <a:pPr eaLnBrk="1" hangingPunct="1">
              <a:spcBef>
                <a:spcPct val="50000"/>
              </a:spcBef>
              <a:defRPr/>
            </a:pPr>
            <a:r>
              <a:rPr lang="en-US" sz="3000" dirty="0"/>
              <a:t>Sample Moments</a:t>
            </a:r>
          </a:p>
          <a:p>
            <a:pPr eaLnBrk="1" hangingPunct="1">
              <a:spcBef>
                <a:spcPct val="50000"/>
              </a:spcBef>
              <a:defRPr/>
            </a:pPr>
            <a:r>
              <a:rPr lang="en-US" sz="3000" dirty="0"/>
              <a:t>LTEP</a:t>
            </a:r>
          </a:p>
          <a:p>
            <a:pPr eaLnBrk="1" hangingPunct="1">
              <a:spcBef>
                <a:spcPct val="50000"/>
              </a:spcBef>
              <a:defRPr/>
            </a:pPr>
            <a:endParaRPr lang="en-US" sz="3000" dirty="0"/>
          </a:p>
        </p:txBody>
      </p:sp>
      <p:sp>
        <p:nvSpPr>
          <p:cNvPr id="6148" name="Rectangle 4">
            <a:extLst>
              <a:ext uri="{FF2B5EF4-FFF2-40B4-BE49-F238E27FC236}">
                <a16:creationId xmlns:a16="http://schemas.microsoft.com/office/drawing/2014/main" id="{8AB66B35-1F4E-0FA9-9772-BD9A17C7B4E1}"/>
              </a:ext>
            </a:extLst>
          </p:cNvPr>
          <p:cNvSpPr>
            <a:spLocks noGrp="1" noChangeArrowheads="1"/>
          </p:cNvSpPr>
          <p:nvPr>
            <p:ph type="title"/>
          </p:nvPr>
        </p:nvSpPr>
        <p:spPr/>
        <p:txBody>
          <a:bodyPr/>
          <a:lstStyle/>
          <a:p>
            <a:pPr eaLnBrk="1" hangingPunct="1">
              <a:defRPr/>
            </a:pPr>
            <a:r>
              <a:rPr lang="en-US" dirty="0"/>
              <a:t>Topics</a:t>
            </a:r>
          </a:p>
        </p:txBody>
      </p:sp>
    </p:spTree>
    <p:extLst>
      <p:ext uri="{BB962C8B-B14F-4D97-AF65-F5344CB8AC3E}">
        <p14:creationId xmlns:p14="http://schemas.microsoft.com/office/powerpoint/2010/main" val="191450439"/>
      </p:ext>
    </p:extLst>
  </p:cSld>
  <p:clrMapOvr>
    <a:masterClrMapping/>
  </p:clrMapOvr>
  <p:transition>
    <p:cu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ChangeArrowheads="1"/>
          </p:cNvSpPr>
          <p:nvPr>
            <p:ph type="title"/>
          </p:nvPr>
        </p:nvSpPr>
        <p:spPr>
          <a:xfrm>
            <a:off x="604562" y="304800"/>
            <a:ext cx="9649102" cy="1143000"/>
          </a:xfrm>
        </p:spPr>
        <p:txBody>
          <a:bodyPr/>
          <a:lstStyle/>
          <a:p>
            <a:pPr eaLnBrk="1" hangingPunct="1">
              <a:defRPr/>
            </a:pPr>
            <a:r>
              <a:rPr lang="en-US" dirty="0"/>
              <a:t>Probability Estimates from Data</a:t>
            </a:r>
          </a:p>
        </p:txBody>
      </p:sp>
      <p:sp>
        <p:nvSpPr>
          <p:cNvPr id="6" name="Rectangle 3"/>
          <p:cNvSpPr txBox="1">
            <a:spLocks noChangeArrowheads="1"/>
          </p:cNvSpPr>
          <p:nvPr/>
        </p:nvSpPr>
        <p:spPr bwMode="auto">
          <a:xfrm>
            <a:off x="1073098" y="2247900"/>
            <a:ext cx="8909102" cy="3276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indent="-342900">
              <a:spcBef>
                <a:spcPct val="20000"/>
              </a:spcBef>
              <a:buClr>
                <a:srgbClr val="FFFF00"/>
              </a:buClr>
              <a:buSzPct val="80000"/>
              <a:defRPr/>
            </a:pPr>
            <a:r>
              <a:rPr lang="en-US" sz="3200" kern="0" dirty="0">
                <a:solidFill>
                  <a:schemeClr val="tx1">
                    <a:lumMod val="10000"/>
                  </a:schemeClr>
                </a:solidFill>
                <a:latin typeface="Calibri" panose="020F0502020204030204" pitchFamily="34" charset="0"/>
              </a:rPr>
              <a:t> Estimated Probability =      # of Occurrences</a:t>
            </a:r>
          </a:p>
          <a:p>
            <a:pPr marL="342900" indent="-342900">
              <a:spcBef>
                <a:spcPct val="20000"/>
              </a:spcBef>
              <a:buClr>
                <a:srgbClr val="FFFF00"/>
              </a:buClr>
              <a:buSzPct val="80000"/>
              <a:defRPr/>
            </a:pPr>
            <a:r>
              <a:rPr lang="en-US" sz="3200" kern="0" dirty="0">
                <a:solidFill>
                  <a:schemeClr val="tx1">
                    <a:lumMod val="10000"/>
                  </a:schemeClr>
                </a:solidFill>
                <a:latin typeface="Calibri" panose="020F0502020204030204" pitchFamily="34" charset="0"/>
              </a:rPr>
              <a:t>   					    # of </a:t>
            </a:r>
            <a:r>
              <a:rPr lang="en-US" sz="3200" i="1" kern="0" dirty="0">
                <a:solidFill>
                  <a:srgbClr val="C00000"/>
                </a:solidFill>
                <a:latin typeface="Calibri" panose="020F0502020204030204" pitchFamily="34" charset="0"/>
              </a:rPr>
              <a:t>Independent</a:t>
            </a:r>
            <a:r>
              <a:rPr lang="en-US" sz="3200" kern="0" dirty="0">
                <a:solidFill>
                  <a:srgbClr val="008000"/>
                </a:solidFill>
                <a:latin typeface="Calibri" panose="020F0502020204030204" pitchFamily="34" charset="0"/>
              </a:rPr>
              <a:t> </a:t>
            </a:r>
            <a:r>
              <a:rPr lang="en-US" sz="3200" kern="0" dirty="0">
                <a:solidFill>
                  <a:schemeClr val="tx1">
                    <a:lumMod val="10000"/>
                  </a:schemeClr>
                </a:solidFill>
                <a:latin typeface="Calibri" panose="020F0502020204030204" pitchFamily="34" charset="0"/>
              </a:rPr>
              <a:t>Trials</a:t>
            </a:r>
          </a:p>
          <a:p>
            <a:pPr marL="342900" indent="-342900">
              <a:spcBef>
                <a:spcPct val="60000"/>
              </a:spcBef>
              <a:buClr>
                <a:srgbClr val="FFFF00"/>
              </a:buClr>
              <a:buSzPct val="80000"/>
              <a:defRPr/>
            </a:pPr>
            <a:r>
              <a:rPr lang="en-US" sz="3200" kern="0" dirty="0">
                <a:solidFill>
                  <a:schemeClr val="tx1">
                    <a:lumMod val="10000"/>
                  </a:schemeClr>
                </a:solidFill>
                <a:latin typeface="Calibri" panose="020F0502020204030204" pitchFamily="34" charset="0"/>
              </a:rPr>
              <a:t>					=   </a:t>
            </a:r>
            <a:r>
              <a:rPr lang="en-US" sz="3200" b="1" kern="0" dirty="0">
                <a:solidFill>
                  <a:schemeClr val="tx1">
                    <a:lumMod val="10000"/>
                  </a:schemeClr>
                </a:solidFill>
                <a:latin typeface="Calibri" panose="020F0502020204030204" pitchFamily="34" charset="0"/>
              </a:rPr>
              <a:t>Relative</a:t>
            </a:r>
          </a:p>
          <a:p>
            <a:pPr marL="342900" indent="-342900">
              <a:buClr>
                <a:srgbClr val="FFFF00"/>
              </a:buClr>
              <a:buSzPct val="80000"/>
              <a:defRPr/>
            </a:pPr>
            <a:r>
              <a:rPr lang="en-US" sz="3200" b="1" kern="0" dirty="0">
                <a:solidFill>
                  <a:schemeClr val="tx1">
                    <a:lumMod val="10000"/>
                  </a:schemeClr>
                </a:solidFill>
                <a:latin typeface="Calibri" panose="020F0502020204030204" pitchFamily="34" charset="0"/>
              </a:rPr>
              <a:t>   					     Frequency</a:t>
            </a:r>
          </a:p>
          <a:p>
            <a:pPr marL="342900" indent="-342900">
              <a:buClr>
                <a:srgbClr val="FFFF00"/>
              </a:buClr>
              <a:buSzPct val="80000"/>
              <a:defRPr/>
            </a:pPr>
            <a:endParaRPr lang="en-US" sz="3200" kern="0" dirty="0">
              <a:solidFill>
                <a:schemeClr val="tx1">
                  <a:lumMod val="10000"/>
                </a:schemeClr>
              </a:solidFill>
              <a:latin typeface="Calibri" panose="020F0502020204030204" pitchFamily="34" charset="0"/>
            </a:endParaRPr>
          </a:p>
          <a:p>
            <a:pPr marL="342900" indent="-342900">
              <a:buClr>
                <a:srgbClr val="FFFF00"/>
              </a:buClr>
              <a:buSzPct val="80000"/>
              <a:defRPr/>
            </a:pPr>
            <a:r>
              <a:rPr lang="en-US" sz="3200" i="1" kern="0" dirty="0">
                <a:solidFill>
                  <a:schemeClr val="tx1">
                    <a:lumMod val="10000"/>
                  </a:schemeClr>
                </a:solidFill>
                <a:latin typeface="Calibri" panose="020F0502020204030204" pitchFamily="34" charset="0"/>
              </a:rPr>
              <a:t>		</a:t>
            </a:r>
          </a:p>
        </p:txBody>
      </p:sp>
      <p:sp>
        <p:nvSpPr>
          <p:cNvPr id="7" name="Line 5"/>
          <p:cNvSpPr>
            <a:spLocks noChangeShapeType="1"/>
          </p:cNvSpPr>
          <p:nvPr/>
        </p:nvSpPr>
        <p:spPr bwMode="auto">
          <a:xfrm>
            <a:off x="5575618" y="2825750"/>
            <a:ext cx="2871788" cy="0"/>
          </a:xfrm>
          <a:prstGeom prst="line">
            <a:avLst/>
          </a:prstGeom>
          <a:noFill/>
          <a:ln w="22225">
            <a:solidFill>
              <a:schemeClr val="tx1">
                <a:lumMod val="10000"/>
              </a:schemeClr>
            </a:solidFill>
            <a:round/>
            <a:headEnd/>
            <a:tailEnd/>
          </a:ln>
        </p:spPr>
        <p:txBody>
          <a:bodyPr/>
          <a:lstStyle/>
          <a:p>
            <a:endParaRPr lang="en-US" dirty="0">
              <a:latin typeface="Calibri" panose="020F0502020204030204" pitchFamily="34" charset="0"/>
            </a:endParaRPr>
          </a:p>
        </p:txBody>
      </p:sp>
      <p:sp>
        <p:nvSpPr>
          <p:cNvPr id="3" name="Slide Number Placeholder 2">
            <a:extLst>
              <a:ext uri="{FF2B5EF4-FFF2-40B4-BE49-F238E27FC236}">
                <a16:creationId xmlns:a16="http://schemas.microsoft.com/office/drawing/2014/main" id="{DDB5794E-AEBF-D9E0-7217-B1AF8C850A96}"/>
              </a:ext>
            </a:extLst>
          </p:cNvPr>
          <p:cNvSpPr>
            <a:spLocks noGrp="1"/>
          </p:cNvSpPr>
          <p:nvPr>
            <p:ph type="sldNum" sz="quarter" idx="12"/>
          </p:nvPr>
        </p:nvSpPr>
        <p:spPr/>
        <p:txBody>
          <a:bodyPr/>
          <a:lstStyle/>
          <a:p>
            <a:pPr>
              <a:defRPr/>
            </a:pPr>
            <a:fld id="{9CD81297-4513-4774-B1A4-8EBF832F2CC4}" type="slidenum">
              <a:rPr lang="en-US" smtClean="0"/>
              <a:pPr>
                <a:defRPr/>
              </a:pPr>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defRPr/>
            </a:pPr>
            <a:r>
              <a:rPr lang="en-US" dirty="0"/>
              <a:t>A Key Point</a:t>
            </a:r>
          </a:p>
        </p:txBody>
      </p:sp>
      <p:sp>
        <p:nvSpPr>
          <p:cNvPr id="43011" name="Rectangle 3"/>
          <p:cNvSpPr>
            <a:spLocks noGrp="1" noChangeArrowheads="1"/>
          </p:cNvSpPr>
          <p:nvPr>
            <p:ph type="body" idx="1"/>
          </p:nvPr>
        </p:nvSpPr>
        <p:spPr>
          <a:xfrm>
            <a:off x="1065540" y="1928814"/>
            <a:ext cx="9297660" cy="3862387"/>
          </a:xfrm>
        </p:spPr>
        <p:txBody>
          <a:bodyPr/>
          <a:lstStyle/>
          <a:p>
            <a:pPr eaLnBrk="1" hangingPunct="1">
              <a:spcBef>
                <a:spcPct val="50000"/>
              </a:spcBef>
              <a:defRPr/>
            </a:pPr>
            <a:r>
              <a:rPr lang="en-US" sz="3000" b="1" i="1" dirty="0">
                <a:solidFill>
                  <a:srgbClr val="008000"/>
                </a:solidFill>
              </a:rPr>
              <a:t>As the number of observations becomes very large</a:t>
            </a:r>
            <a:r>
              <a:rPr lang="en-US" sz="3000" dirty="0"/>
              <a:t>, the estimate</a:t>
            </a:r>
            <a:r>
              <a:rPr lang="en-US" sz="3000" dirty="0">
                <a:solidFill>
                  <a:srgbClr val="FF66FF"/>
                </a:solidFill>
              </a:rPr>
              <a:t> </a:t>
            </a:r>
            <a:r>
              <a:rPr lang="en-US" sz="3000" dirty="0"/>
              <a:t>of probability by relative frequency approaches the </a:t>
            </a:r>
            <a:r>
              <a:rPr lang="en-US" sz="3000" dirty="0">
                <a:solidFill>
                  <a:schemeClr val="bg1">
                    <a:lumMod val="50000"/>
                    <a:lumOff val="50000"/>
                  </a:schemeClr>
                </a:solidFill>
              </a:rPr>
              <a:t>true value</a:t>
            </a:r>
            <a:r>
              <a:rPr lang="en-US" sz="3000" dirty="0"/>
              <a:t>  </a:t>
            </a:r>
            <a:r>
              <a:rPr lang="en-US" sz="2800" b="1" dirty="0">
                <a:solidFill>
                  <a:srgbClr val="C00000"/>
                </a:solidFill>
                <a:latin typeface="Ink Free" panose="03080402000500000000" pitchFamily="66" charset="0"/>
              </a:rPr>
              <a:t>- population value</a:t>
            </a:r>
            <a:endParaRPr lang="en-US" sz="3600" b="1" dirty="0">
              <a:solidFill>
                <a:srgbClr val="C00000"/>
              </a:solidFill>
              <a:latin typeface="Ink Free" panose="03080402000500000000" pitchFamily="66" charset="0"/>
            </a:endParaRPr>
          </a:p>
          <a:p>
            <a:pPr eaLnBrk="1" hangingPunct="1">
              <a:spcBef>
                <a:spcPct val="50000"/>
              </a:spcBef>
              <a:defRPr/>
            </a:pPr>
            <a:r>
              <a:rPr lang="en-US" sz="3000" u="sng" dirty="0"/>
              <a:t>Problem</a:t>
            </a:r>
            <a:r>
              <a:rPr lang="en-US" sz="3000" dirty="0"/>
              <a:t>: we usually have relatively little data.</a:t>
            </a:r>
          </a:p>
        </p:txBody>
      </p:sp>
      <p:sp>
        <p:nvSpPr>
          <p:cNvPr id="2" name="Slide Number Placeholder 1">
            <a:extLst>
              <a:ext uri="{FF2B5EF4-FFF2-40B4-BE49-F238E27FC236}">
                <a16:creationId xmlns:a16="http://schemas.microsoft.com/office/drawing/2014/main" id="{DD4C4DCF-B646-4BC1-6117-9B8A6B5EA270}"/>
              </a:ext>
            </a:extLst>
          </p:cNvPr>
          <p:cNvSpPr>
            <a:spLocks noGrp="1"/>
          </p:cNvSpPr>
          <p:nvPr>
            <p:ph type="sldNum" sz="quarter" idx="12"/>
          </p:nvPr>
        </p:nvSpPr>
        <p:spPr/>
        <p:txBody>
          <a:bodyPr/>
          <a:lstStyle/>
          <a:p>
            <a:pPr>
              <a:defRPr/>
            </a:pPr>
            <a:fld id="{9CD81297-4513-4774-B1A4-8EBF832F2CC4}" type="slidenum">
              <a:rPr lang="en-US" smtClean="0"/>
              <a:pPr>
                <a:defRPr/>
              </a:pPr>
              <a:t>29</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30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301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C14B82-D850-5EB1-72EB-63588706ED6D}"/>
            </a:ext>
          </a:extLst>
        </p:cNvPr>
        <p:cNvGrpSpPr/>
        <p:nvPr/>
      </p:nvGrpSpPr>
      <p:grpSpPr>
        <a:xfrm>
          <a:off x="0" y="0"/>
          <a:ext cx="0" cy="0"/>
          <a:chOff x="0" y="0"/>
          <a:chExt cx="0" cy="0"/>
        </a:xfrm>
      </p:grpSpPr>
      <p:sp>
        <p:nvSpPr>
          <p:cNvPr id="26626" name="Slide Number Placeholder 5">
            <a:extLst>
              <a:ext uri="{FF2B5EF4-FFF2-40B4-BE49-F238E27FC236}">
                <a16:creationId xmlns:a16="http://schemas.microsoft.com/office/drawing/2014/main" id="{E258D485-0F0F-CB8D-AC3D-8D47E5FDAA84}"/>
              </a:ext>
            </a:extLst>
          </p:cNvPr>
          <p:cNvSpPr>
            <a:spLocks noGrp="1"/>
          </p:cNvSpPr>
          <p:nvPr>
            <p:ph type="sldNum" sz="quarter" idx="12"/>
          </p:nvPr>
        </p:nvSpPr>
        <p:spPr>
          <a:noFill/>
        </p:spPr>
        <p:txBody>
          <a:bodyPr/>
          <a:lstStyle/>
          <a:p>
            <a:fld id="{7E9EA749-4E90-45D7-B259-2FA4D271F4A8}" type="slidenum">
              <a:rPr lang="en-US" smtClean="0"/>
              <a:pPr/>
              <a:t>3</a:t>
            </a:fld>
            <a:endParaRPr lang="en-US" dirty="0"/>
          </a:p>
        </p:txBody>
      </p:sp>
      <p:sp>
        <p:nvSpPr>
          <p:cNvPr id="6147" name="Rectangle 3">
            <a:extLst>
              <a:ext uri="{FF2B5EF4-FFF2-40B4-BE49-F238E27FC236}">
                <a16:creationId xmlns:a16="http://schemas.microsoft.com/office/drawing/2014/main" id="{F5660E87-9E53-6B12-835D-618B77E0EAB6}"/>
              </a:ext>
            </a:extLst>
          </p:cNvPr>
          <p:cNvSpPr>
            <a:spLocks noGrp="1" noChangeArrowheads="1"/>
          </p:cNvSpPr>
          <p:nvPr>
            <p:ph type="body" idx="1"/>
          </p:nvPr>
        </p:nvSpPr>
        <p:spPr>
          <a:xfrm>
            <a:off x="1065403" y="1552575"/>
            <a:ext cx="8858062" cy="4114800"/>
          </a:xfrm>
        </p:spPr>
        <p:txBody>
          <a:bodyPr vert="horz" wrap="square" lIns="92075" tIns="46038" rIns="92075" bIns="46038" numCol="1" anchor="t" anchorCtr="0" compatLnSpc="1">
            <a:prstTxWarp prst="textNoShape">
              <a:avLst/>
            </a:prstTxWarp>
          </a:bodyPr>
          <a:lstStyle/>
          <a:p>
            <a:pPr eaLnBrk="1" hangingPunct="1">
              <a:spcBef>
                <a:spcPct val="50000"/>
              </a:spcBef>
              <a:defRPr/>
            </a:pPr>
            <a:r>
              <a:rPr lang="en-US" sz="3000" dirty="0"/>
              <a:t>Vocabulary and Definitions</a:t>
            </a:r>
          </a:p>
          <a:p>
            <a:pPr eaLnBrk="1" hangingPunct="1">
              <a:spcBef>
                <a:spcPct val="50000"/>
              </a:spcBef>
              <a:defRPr/>
            </a:pPr>
            <a:r>
              <a:rPr lang="en-US" sz="3000" dirty="0"/>
              <a:t>Dice Rolling and PMFs</a:t>
            </a:r>
          </a:p>
          <a:p>
            <a:pPr eaLnBrk="1" hangingPunct="1">
              <a:spcBef>
                <a:spcPct val="50000"/>
              </a:spcBef>
              <a:defRPr/>
            </a:pPr>
            <a:r>
              <a:rPr lang="en-US" sz="3000" dirty="0"/>
              <a:t>CDFs and PDFs</a:t>
            </a:r>
          </a:p>
          <a:p>
            <a:pPr eaLnBrk="1" hangingPunct="1">
              <a:spcBef>
                <a:spcPct val="50000"/>
              </a:spcBef>
              <a:defRPr/>
            </a:pPr>
            <a:r>
              <a:rPr lang="en-US" sz="3000" dirty="0"/>
              <a:t>Histograms </a:t>
            </a:r>
          </a:p>
          <a:p>
            <a:pPr eaLnBrk="1" hangingPunct="1">
              <a:spcBef>
                <a:spcPct val="50000"/>
              </a:spcBef>
              <a:defRPr/>
            </a:pPr>
            <a:r>
              <a:rPr lang="en-US" sz="3000" dirty="0"/>
              <a:t>Typical Distributions</a:t>
            </a:r>
          </a:p>
          <a:p>
            <a:pPr eaLnBrk="1" hangingPunct="1">
              <a:spcBef>
                <a:spcPct val="50000"/>
              </a:spcBef>
              <a:defRPr/>
            </a:pPr>
            <a:r>
              <a:rPr lang="en-US" sz="3000" dirty="0"/>
              <a:t>Sample Moments</a:t>
            </a:r>
          </a:p>
          <a:p>
            <a:pPr eaLnBrk="1" hangingPunct="1">
              <a:spcBef>
                <a:spcPct val="50000"/>
              </a:spcBef>
              <a:defRPr/>
            </a:pPr>
            <a:r>
              <a:rPr lang="en-US" sz="3000" dirty="0"/>
              <a:t>LTEP</a:t>
            </a:r>
          </a:p>
          <a:p>
            <a:pPr eaLnBrk="1" hangingPunct="1">
              <a:spcBef>
                <a:spcPct val="50000"/>
              </a:spcBef>
              <a:defRPr/>
            </a:pPr>
            <a:endParaRPr lang="en-US" sz="3000" dirty="0"/>
          </a:p>
        </p:txBody>
      </p:sp>
      <p:sp>
        <p:nvSpPr>
          <p:cNvPr id="6148" name="Rectangle 4">
            <a:extLst>
              <a:ext uri="{FF2B5EF4-FFF2-40B4-BE49-F238E27FC236}">
                <a16:creationId xmlns:a16="http://schemas.microsoft.com/office/drawing/2014/main" id="{C7C263BC-6884-DEA9-85EB-25687881C6F6}"/>
              </a:ext>
            </a:extLst>
          </p:cNvPr>
          <p:cNvSpPr>
            <a:spLocks noGrp="1" noChangeArrowheads="1"/>
          </p:cNvSpPr>
          <p:nvPr>
            <p:ph type="title"/>
          </p:nvPr>
        </p:nvSpPr>
        <p:spPr/>
        <p:txBody>
          <a:bodyPr/>
          <a:lstStyle/>
          <a:p>
            <a:pPr eaLnBrk="1" hangingPunct="1">
              <a:defRPr/>
            </a:pPr>
            <a:r>
              <a:rPr lang="en-US" dirty="0"/>
              <a:t>Topics</a:t>
            </a:r>
          </a:p>
        </p:txBody>
      </p:sp>
    </p:spTree>
    <p:extLst>
      <p:ext uri="{BB962C8B-B14F-4D97-AF65-F5344CB8AC3E}">
        <p14:creationId xmlns:p14="http://schemas.microsoft.com/office/powerpoint/2010/main" val="3302551455"/>
      </p:ext>
    </p:extLst>
  </p:cSld>
  <p:clrMapOvr>
    <a:masterClrMapping/>
  </p:clrMapOvr>
  <p:transition>
    <p:cut/>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475096" y="1857952"/>
            <a:ext cx="7492575" cy="4452675"/>
          </a:xfrm>
          <a:prstGeom prst="rect">
            <a:avLst/>
          </a:prstGeom>
        </p:spPr>
      </p:pic>
      <p:sp>
        <p:nvSpPr>
          <p:cNvPr id="6" name="Title 5"/>
          <p:cNvSpPr>
            <a:spLocks noGrp="1"/>
          </p:cNvSpPr>
          <p:nvPr>
            <p:ph type="title"/>
          </p:nvPr>
        </p:nvSpPr>
        <p:spPr/>
        <p:txBody>
          <a:bodyPr/>
          <a:lstStyle/>
          <a:p>
            <a:pPr eaLnBrk="1" hangingPunct="1">
              <a:defRPr/>
            </a:pPr>
            <a:r>
              <a:rPr lang="en-US" dirty="0">
                <a:latin typeface="Arial" pitchFamily="34" charset="0"/>
                <a:cs typeface="Arial" pitchFamily="34" charset="0"/>
              </a:rPr>
              <a:t>Probability Estimates from Data</a:t>
            </a:r>
          </a:p>
        </p:txBody>
      </p:sp>
      <p:sp>
        <p:nvSpPr>
          <p:cNvPr id="3" name="Slide Number Placeholder 2">
            <a:extLst>
              <a:ext uri="{FF2B5EF4-FFF2-40B4-BE49-F238E27FC236}">
                <a16:creationId xmlns:a16="http://schemas.microsoft.com/office/drawing/2014/main" id="{B0FEA887-3A80-AAE1-F88A-1408D14344AC}"/>
              </a:ext>
            </a:extLst>
          </p:cNvPr>
          <p:cNvSpPr>
            <a:spLocks noGrp="1"/>
          </p:cNvSpPr>
          <p:nvPr>
            <p:ph type="sldNum" sz="quarter" idx="12"/>
          </p:nvPr>
        </p:nvSpPr>
        <p:spPr/>
        <p:txBody>
          <a:bodyPr/>
          <a:lstStyle/>
          <a:p>
            <a:pPr>
              <a:defRPr/>
            </a:pPr>
            <a:fld id="{14BD671D-5B26-4E29-98C9-5D21BAC675F2}" type="slidenum">
              <a:rPr lang="en-US" smtClean="0"/>
              <a:pPr>
                <a:defRPr/>
              </a:pPr>
              <a:t>30</a:t>
            </a:fld>
            <a:endParaRPr lang="en-US"/>
          </a:p>
        </p:txBody>
      </p:sp>
      <p:sp>
        <p:nvSpPr>
          <p:cNvPr id="4" name="Text Box 20">
            <a:extLst>
              <a:ext uri="{FF2B5EF4-FFF2-40B4-BE49-F238E27FC236}">
                <a16:creationId xmlns:a16="http://schemas.microsoft.com/office/drawing/2014/main" id="{B869AD25-FDDC-9E1B-9B29-65F5FA2B2DD2}"/>
              </a:ext>
            </a:extLst>
          </p:cNvPr>
          <p:cNvSpPr txBox="1">
            <a:spLocks noChangeArrowheads="1"/>
          </p:cNvSpPr>
          <p:nvPr/>
        </p:nvSpPr>
        <p:spPr bwMode="auto">
          <a:xfrm>
            <a:off x="9141536" y="3024655"/>
            <a:ext cx="2037139" cy="1938992"/>
          </a:xfrm>
          <a:prstGeom prst="rect">
            <a:avLst/>
          </a:prstGeom>
          <a:noFill/>
          <a:ln w="9525">
            <a:noFill/>
            <a:miter lim="800000"/>
            <a:headEnd/>
            <a:tailEnd/>
          </a:ln>
          <a:effectLst/>
        </p:spPr>
        <p:txBody>
          <a:bodyPr wrap="square">
            <a:spAutoFit/>
          </a:bodyPr>
          <a:lstStyle/>
          <a:p>
            <a:pPr>
              <a:spcBef>
                <a:spcPct val="50000"/>
              </a:spcBef>
              <a:defRPr/>
            </a:pPr>
            <a:r>
              <a:rPr lang="en-US" sz="2000" dirty="0">
                <a:solidFill>
                  <a:srgbClr val="008000"/>
                </a:solidFill>
                <a:latin typeface="Arial" pitchFamily="34" charset="0"/>
              </a:rPr>
              <a:t>note: this variable is </a:t>
            </a:r>
            <a:r>
              <a:rPr lang="en-US" sz="2000" u="sng" dirty="0">
                <a:solidFill>
                  <a:srgbClr val="008000"/>
                </a:solidFill>
                <a:latin typeface="Arial" pitchFamily="34" charset="0"/>
              </a:rPr>
              <a:t>continuous</a:t>
            </a:r>
            <a:r>
              <a:rPr lang="en-US" sz="2000" dirty="0">
                <a:solidFill>
                  <a:srgbClr val="008000"/>
                </a:solidFill>
                <a:latin typeface="Arial" pitchFamily="34" charset="0"/>
              </a:rPr>
              <a:t>, rather than </a:t>
            </a:r>
            <a:r>
              <a:rPr lang="en-US" sz="2000" u="sng" dirty="0">
                <a:solidFill>
                  <a:srgbClr val="008000"/>
                </a:solidFill>
                <a:latin typeface="Arial" pitchFamily="34" charset="0"/>
              </a:rPr>
              <a:t>discrete</a:t>
            </a:r>
            <a:r>
              <a:rPr lang="en-US" sz="2000" dirty="0">
                <a:solidFill>
                  <a:srgbClr val="008000"/>
                </a:solidFill>
                <a:latin typeface="Arial" pitchFamily="34" charset="0"/>
              </a:rPr>
              <a:t> as the 6-sided die</a:t>
            </a:r>
          </a:p>
        </p:txBody>
      </p:sp>
      <p:sp>
        <p:nvSpPr>
          <p:cNvPr id="5" name="Oval 4">
            <a:extLst>
              <a:ext uri="{FF2B5EF4-FFF2-40B4-BE49-F238E27FC236}">
                <a16:creationId xmlns:a16="http://schemas.microsoft.com/office/drawing/2014/main" id="{0BE489EB-07BA-182B-9BAA-640EB34E4329}"/>
              </a:ext>
            </a:extLst>
          </p:cNvPr>
          <p:cNvSpPr/>
          <p:nvPr/>
        </p:nvSpPr>
        <p:spPr bwMode="auto">
          <a:xfrm>
            <a:off x="4026877" y="2018290"/>
            <a:ext cx="1896940" cy="458787"/>
          </a:xfrm>
          <a:prstGeom prst="ellipse">
            <a:avLst/>
          </a:prstGeom>
          <a:noFill/>
          <a:ln w="19050" cap="flat" cmpd="sng" algn="ctr">
            <a:solidFill>
              <a:schemeClr val="accent1">
                <a:lumMod val="75000"/>
              </a:schemeClr>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Narrow" pitchFamily="34" charset="0"/>
            </a:endParaRPr>
          </a:p>
        </p:txBody>
      </p:sp>
      <p:cxnSp>
        <p:nvCxnSpPr>
          <p:cNvPr id="7" name="Straight Arrow Connector 6">
            <a:extLst>
              <a:ext uri="{FF2B5EF4-FFF2-40B4-BE49-F238E27FC236}">
                <a16:creationId xmlns:a16="http://schemas.microsoft.com/office/drawing/2014/main" id="{65A1C3B2-4D1F-ACCC-30D3-EB78CD024841}"/>
              </a:ext>
            </a:extLst>
          </p:cNvPr>
          <p:cNvCxnSpPr>
            <a:cxnSpLocks/>
          </p:cNvCxnSpPr>
          <p:nvPr/>
        </p:nvCxnSpPr>
        <p:spPr bwMode="auto">
          <a:xfrm flipV="1">
            <a:off x="5457825" y="1590675"/>
            <a:ext cx="1171575" cy="458787"/>
          </a:xfrm>
          <a:prstGeom prst="straightConnector1">
            <a:avLst/>
          </a:prstGeom>
          <a:solidFill>
            <a:schemeClr val="accent1"/>
          </a:solidFill>
          <a:ln w="19050" cap="flat" cmpd="sng" algn="ctr">
            <a:solidFill>
              <a:schemeClr val="accent1">
                <a:lumMod val="75000"/>
              </a:schemeClr>
            </a:solidFill>
            <a:prstDash val="solid"/>
            <a:miter lim="800000"/>
            <a:headEnd type="none" w="med" len="med"/>
            <a:tailEnd type="arrow" w="lg" len="lg"/>
          </a:ln>
          <a:effectLst/>
        </p:spPr>
      </p:cxnSp>
      <p:sp>
        <p:nvSpPr>
          <p:cNvPr id="8" name="Text Box 20">
            <a:extLst>
              <a:ext uri="{FF2B5EF4-FFF2-40B4-BE49-F238E27FC236}">
                <a16:creationId xmlns:a16="http://schemas.microsoft.com/office/drawing/2014/main" id="{A3238D73-4C1F-C7F8-E1C6-69E27A9066C5}"/>
              </a:ext>
            </a:extLst>
          </p:cNvPr>
          <p:cNvSpPr txBox="1">
            <a:spLocks noChangeArrowheads="1"/>
          </p:cNvSpPr>
          <p:nvPr/>
        </p:nvSpPr>
        <p:spPr bwMode="auto">
          <a:xfrm>
            <a:off x="6635750" y="1324204"/>
            <a:ext cx="3066788" cy="400110"/>
          </a:xfrm>
          <a:prstGeom prst="rect">
            <a:avLst/>
          </a:prstGeom>
          <a:noFill/>
          <a:ln w="9525">
            <a:noFill/>
            <a:miter lim="800000"/>
            <a:headEnd/>
            <a:tailEnd/>
          </a:ln>
          <a:effectLst/>
        </p:spPr>
        <p:txBody>
          <a:bodyPr wrap="square">
            <a:spAutoFit/>
          </a:bodyPr>
          <a:lstStyle/>
          <a:p>
            <a:pPr>
              <a:spcBef>
                <a:spcPct val="50000"/>
              </a:spcBef>
              <a:defRPr/>
            </a:pPr>
            <a:r>
              <a:rPr lang="en-US" sz="2000" b="1" dirty="0">
                <a:solidFill>
                  <a:schemeClr val="accent1">
                    <a:lumMod val="75000"/>
                  </a:schemeClr>
                </a:solidFill>
                <a:latin typeface="Ink Free" panose="03080402000500000000" pitchFamily="66" charset="0"/>
              </a:rPr>
              <a:t>largest flow of each year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2"/>
          <p:cNvPicPr>
            <a:picLocks noChangeAspect="1" noChangeArrowheads="1"/>
          </p:cNvPicPr>
          <p:nvPr/>
        </p:nvPicPr>
        <p:blipFill>
          <a:blip r:embed="rId3" cstate="print"/>
          <a:srcRect/>
          <a:stretch>
            <a:fillRect/>
          </a:stretch>
        </p:blipFill>
        <p:spPr bwMode="auto">
          <a:xfrm>
            <a:off x="1725019" y="1684338"/>
            <a:ext cx="6251575" cy="4926012"/>
          </a:xfrm>
          <a:prstGeom prst="rect">
            <a:avLst/>
          </a:prstGeom>
          <a:noFill/>
          <a:ln w="9525">
            <a:noFill/>
            <a:miter lim="800000"/>
            <a:headEnd/>
            <a:tailEnd/>
          </a:ln>
        </p:spPr>
      </p:pic>
      <p:sp>
        <p:nvSpPr>
          <p:cNvPr id="6" name="Title 5"/>
          <p:cNvSpPr>
            <a:spLocks noGrp="1"/>
          </p:cNvSpPr>
          <p:nvPr>
            <p:ph type="title"/>
          </p:nvPr>
        </p:nvSpPr>
        <p:spPr/>
        <p:txBody>
          <a:bodyPr/>
          <a:lstStyle/>
          <a:p>
            <a:pPr eaLnBrk="1" hangingPunct="1">
              <a:defRPr/>
            </a:pPr>
            <a:r>
              <a:rPr lang="en-US" dirty="0">
                <a:latin typeface="Arial" pitchFamily="34" charset="0"/>
                <a:cs typeface="Arial" pitchFamily="34" charset="0"/>
              </a:rPr>
              <a:t>Probability Estimates from Data</a:t>
            </a:r>
          </a:p>
        </p:txBody>
      </p:sp>
      <p:pic>
        <p:nvPicPr>
          <p:cNvPr id="50182" name="Picture 6"/>
          <p:cNvPicPr>
            <a:picLocks noChangeAspect="1" noChangeArrowheads="1"/>
          </p:cNvPicPr>
          <p:nvPr/>
        </p:nvPicPr>
        <p:blipFill>
          <a:blip r:embed="rId4" cstate="print"/>
          <a:srcRect/>
          <a:stretch>
            <a:fillRect/>
          </a:stretch>
        </p:blipFill>
        <p:spPr bwMode="auto">
          <a:xfrm>
            <a:off x="3348238" y="5672139"/>
            <a:ext cx="4524375" cy="295275"/>
          </a:xfrm>
          <a:prstGeom prst="rect">
            <a:avLst/>
          </a:prstGeom>
          <a:noFill/>
          <a:ln w="9525">
            <a:noFill/>
            <a:miter lim="800000"/>
            <a:headEnd/>
            <a:tailEnd/>
          </a:ln>
        </p:spPr>
      </p:pic>
      <p:sp>
        <p:nvSpPr>
          <p:cNvPr id="50183" name="TextBox 6"/>
          <p:cNvSpPr txBox="1">
            <a:spLocks noChangeArrowheads="1"/>
          </p:cNvSpPr>
          <p:nvPr/>
        </p:nvSpPr>
        <p:spPr bwMode="auto">
          <a:xfrm>
            <a:off x="3300612" y="5686426"/>
            <a:ext cx="152400" cy="307975"/>
          </a:xfrm>
          <a:prstGeom prst="rect">
            <a:avLst/>
          </a:prstGeom>
          <a:noFill/>
          <a:ln w="9525">
            <a:noFill/>
            <a:miter lim="800000"/>
            <a:headEnd/>
            <a:tailEnd/>
          </a:ln>
        </p:spPr>
        <p:txBody>
          <a:bodyPr>
            <a:spAutoFit/>
          </a:bodyPr>
          <a:lstStyle/>
          <a:p>
            <a:r>
              <a:rPr lang="en-US" sz="1400">
                <a:solidFill>
                  <a:schemeClr val="bg1"/>
                </a:solidFill>
                <a:latin typeface="Arial" pitchFamily="34" charset="0"/>
                <a:cs typeface="Arial" pitchFamily="34" charset="0"/>
              </a:rPr>
              <a:t>0</a:t>
            </a:r>
          </a:p>
        </p:txBody>
      </p:sp>
      <p:sp>
        <p:nvSpPr>
          <p:cNvPr id="8" name="TextBox 7"/>
          <p:cNvSpPr txBox="1"/>
          <p:nvPr/>
        </p:nvSpPr>
        <p:spPr>
          <a:xfrm>
            <a:off x="1978755" y="2743201"/>
            <a:ext cx="905933" cy="461665"/>
          </a:xfrm>
          <a:prstGeom prst="rect">
            <a:avLst/>
          </a:prstGeom>
          <a:noFill/>
        </p:spPr>
        <p:txBody>
          <a:bodyPr wrap="square" rtlCol="0">
            <a:spAutoFit/>
          </a:bodyPr>
          <a:lstStyle/>
          <a:p>
            <a:r>
              <a:rPr lang="en-US" dirty="0">
                <a:solidFill>
                  <a:srgbClr val="000064"/>
                </a:solidFill>
                <a:latin typeface="Calibri" panose="020F0502020204030204" pitchFamily="34" charset="0"/>
              </a:rPr>
              <a:t>count</a:t>
            </a:r>
          </a:p>
        </p:txBody>
      </p:sp>
      <p:sp>
        <p:nvSpPr>
          <p:cNvPr id="9" name="Text Box 10"/>
          <p:cNvSpPr txBox="1">
            <a:spLocks noChangeArrowheads="1"/>
          </p:cNvSpPr>
          <p:nvPr/>
        </p:nvSpPr>
        <p:spPr bwMode="auto">
          <a:xfrm>
            <a:off x="5707263" y="2463800"/>
            <a:ext cx="1927605" cy="623248"/>
          </a:xfrm>
          <a:prstGeom prst="rect">
            <a:avLst/>
          </a:prstGeom>
          <a:noFill/>
          <a:ln w="9525">
            <a:noFill/>
            <a:miter lim="800000"/>
            <a:headEnd/>
            <a:tailEnd/>
          </a:ln>
        </p:spPr>
        <p:txBody>
          <a:bodyPr wrap="square">
            <a:spAutoFit/>
          </a:bodyPr>
          <a:lstStyle/>
          <a:p>
            <a:pPr algn="ctr" eaLnBrk="0" hangingPunct="0">
              <a:lnSpc>
                <a:spcPct val="120000"/>
              </a:lnSpc>
            </a:pPr>
            <a:r>
              <a:rPr lang="en-US" sz="3000" b="1" dirty="0">
                <a:solidFill>
                  <a:srgbClr val="C00000"/>
                </a:solidFill>
                <a:latin typeface="Ink Free" panose="03080402000500000000" pitchFamily="66" charset="0"/>
              </a:rPr>
              <a:t>histogram</a:t>
            </a:r>
          </a:p>
        </p:txBody>
      </p:sp>
      <p:sp>
        <p:nvSpPr>
          <p:cNvPr id="10" name="Text Box 10"/>
          <p:cNvSpPr txBox="1">
            <a:spLocks noChangeArrowheads="1"/>
          </p:cNvSpPr>
          <p:nvPr/>
        </p:nvSpPr>
        <p:spPr bwMode="auto">
          <a:xfrm>
            <a:off x="891581" y="5187495"/>
            <a:ext cx="1993107" cy="1323439"/>
          </a:xfrm>
          <a:prstGeom prst="rect">
            <a:avLst/>
          </a:prstGeom>
          <a:solidFill>
            <a:srgbClr val="FFFFFF"/>
          </a:solidFill>
          <a:ln w="9525">
            <a:noFill/>
            <a:miter lim="800000"/>
            <a:headEnd/>
            <a:tailEnd/>
          </a:ln>
        </p:spPr>
        <p:txBody>
          <a:bodyPr wrap="square">
            <a:spAutoFit/>
          </a:bodyPr>
          <a:lstStyle/>
          <a:p>
            <a:pPr algn="ctr" eaLnBrk="0" hangingPunct="0"/>
            <a:r>
              <a:rPr lang="en-US" sz="2000" b="1" dirty="0">
                <a:solidFill>
                  <a:srgbClr val="C00000"/>
                </a:solidFill>
                <a:latin typeface="Ink Free" panose="03080402000500000000" pitchFamily="66" charset="0"/>
              </a:rPr>
              <a:t>divide count by 85 to get relative frequency</a:t>
            </a:r>
          </a:p>
        </p:txBody>
      </p:sp>
      <p:cxnSp>
        <p:nvCxnSpPr>
          <p:cNvPr id="11" name="Straight Arrow Connector 9"/>
          <p:cNvCxnSpPr>
            <a:cxnSpLocks noChangeShapeType="1"/>
          </p:cNvCxnSpPr>
          <p:nvPr/>
        </p:nvCxnSpPr>
        <p:spPr bwMode="auto">
          <a:xfrm flipH="1">
            <a:off x="1912776" y="4729957"/>
            <a:ext cx="410546" cy="443705"/>
          </a:xfrm>
          <a:prstGeom prst="straightConnector1">
            <a:avLst/>
          </a:prstGeom>
          <a:noFill/>
          <a:ln w="19050" algn="ctr">
            <a:solidFill>
              <a:srgbClr val="C00000"/>
            </a:solidFill>
            <a:miter lim="800000"/>
            <a:headEnd/>
            <a:tailEnd type="arrow" w="med" len="med"/>
          </a:ln>
        </p:spPr>
      </p:cxnSp>
      <p:sp>
        <p:nvSpPr>
          <p:cNvPr id="12" name="TextBox 7"/>
          <p:cNvSpPr txBox="1">
            <a:spLocks noChangeArrowheads="1"/>
          </p:cNvSpPr>
          <p:nvPr/>
        </p:nvSpPr>
        <p:spPr bwMode="auto">
          <a:xfrm>
            <a:off x="3300612" y="5686426"/>
            <a:ext cx="152400" cy="307975"/>
          </a:xfrm>
          <a:prstGeom prst="rect">
            <a:avLst/>
          </a:prstGeom>
          <a:noFill/>
          <a:ln w="9525">
            <a:noFill/>
            <a:miter lim="800000"/>
            <a:headEnd/>
            <a:tailEnd/>
          </a:ln>
        </p:spPr>
        <p:txBody>
          <a:bodyPr>
            <a:spAutoFit/>
          </a:bodyPr>
          <a:lstStyle/>
          <a:p>
            <a:r>
              <a:rPr lang="en-US" sz="1400">
                <a:solidFill>
                  <a:schemeClr val="bg1"/>
                </a:solidFill>
                <a:latin typeface="Arial" pitchFamily="34" charset="0"/>
                <a:cs typeface="Arial" pitchFamily="34" charset="0"/>
              </a:rPr>
              <a:t>0</a:t>
            </a:r>
          </a:p>
        </p:txBody>
      </p:sp>
      <p:sp>
        <p:nvSpPr>
          <p:cNvPr id="13" name="Rectangle 10"/>
          <p:cNvSpPr>
            <a:spLocks noChangeArrowheads="1"/>
          </p:cNvSpPr>
          <p:nvPr/>
        </p:nvSpPr>
        <p:spPr bwMode="auto">
          <a:xfrm>
            <a:off x="3522862" y="4814889"/>
            <a:ext cx="292100" cy="160337"/>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14" name="Rectangle 11"/>
          <p:cNvSpPr>
            <a:spLocks noChangeArrowheads="1"/>
          </p:cNvSpPr>
          <p:nvPr/>
        </p:nvSpPr>
        <p:spPr bwMode="auto">
          <a:xfrm>
            <a:off x="3522862" y="5461000"/>
            <a:ext cx="292100" cy="160338"/>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15" name="Rectangle 12"/>
          <p:cNvSpPr>
            <a:spLocks noChangeArrowheads="1"/>
          </p:cNvSpPr>
          <p:nvPr/>
        </p:nvSpPr>
        <p:spPr bwMode="auto">
          <a:xfrm>
            <a:off x="3522862" y="5299075"/>
            <a:ext cx="292100" cy="160338"/>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16" name="Rectangle 13"/>
          <p:cNvSpPr>
            <a:spLocks noChangeArrowheads="1"/>
          </p:cNvSpPr>
          <p:nvPr/>
        </p:nvSpPr>
        <p:spPr bwMode="auto">
          <a:xfrm>
            <a:off x="3522862" y="5137150"/>
            <a:ext cx="292100" cy="160338"/>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17" name="Rectangle 14"/>
          <p:cNvSpPr>
            <a:spLocks noChangeArrowheads="1"/>
          </p:cNvSpPr>
          <p:nvPr/>
        </p:nvSpPr>
        <p:spPr bwMode="auto">
          <a:xfrm>
            <a:off x="3522862" y="4976814"/>
            <a:ext cx="292100" cy="160337"/>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18" name="Rectangle 15"/>
          <p:cNvSpPr>
            <a:spLocks noChangeArrowheads="1"/>
          </p:cNvSpPr>
          <p:nvPr/>
        </p:nvSpPr>
        <p:spPr bwMode="auto">
          <a:xfrm>
            <a:off x="4013400" y="4814889"/>
            <a:ext cx="292100" cy="160337"/>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19" name="Rectangle 16"/>
          <p:cNvSpPr>
            <a:spLocks noChangeArrowheads="1"/>
          </p:cNvSpPr>
          <p:nvPr/>
        </p:nvSpPr>
        <p:spPr bwMode="auto">
          <a:xfrm>
            <a:off x="4013400" y="5461000"/>
            <a:ext cx="292100" cy="160338"/>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20" name="Rectangle 17"/>
          <p:cNvSpPr>
            <a:spLocks noChangeArrowheads="1"/>
          </p:cNvSpPr>
          <p:nvPr/>
        </p:nvSpPr>
        <p:spPr bwMode="auto">
          <a:xfrm>
            <a:off x="4013400" y="5299075"/>
            <a:ext cx="292100" cy="160338"/>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21" name="Rectangle 18"/>
          <p:cNvSpPr>
            <a:spLocks noChangeArrowheads="1"/>
          </p:cNvSpPr>
          <p:nvPr/>
        </p:nvSpPr>
        <p:spPr bwMode="auto">
          <a:xfrm>
            <a:off x="4013400" y="5137150"/>
            <a:ext cx="292100" cy="160338"/>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22" name="Rectangle 19"/>
          <p:cNvSpPr>
            <a:spLocks noChangeArrowheads="1"/>
          </p:cNvSpPr>
          <p:nvPr/>
        </p:nvSpPr>
        <p:spPr bwMode="auto">
          <a:xfrm>
            <a:off x="4013400" y="4976814"/>
            <a:ext cx="292100" cy="160337"/>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23" name="Rectangle 20"/>
          <p:cNvSpPr>
            <a:spLocks noChangeArrowheads="1"/>
          </p:cNvSpPr>
          <p:nvPr/>
        </p:nvSpPr>
        <p:spPr bwMode="auto">
          <a:xfrm>
            <a:off x="4013400" y="4327525"/>
            <a:ext cx="292100" cy="160338"/>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24" name="Rectangle 21"/>
          <p:cNvSpPr>
            <a:spLocks noChangeArrowheads="1"/>
          </p:cNvSpPr>
          <p:nvPr/>
        </p:nvSpPr>
        <p:spPr bwMode="auto">
          <a:xfrm>
            <a:off x="4013400" y="4649789"/>
            <a:ext cx="292100" cy="160337"/>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25" name="Rectangle 22"/>
          <p:cNvSpPr>
            <a:spLocks noChangeArrowheads="1"/>
          </p:cNvSpPr>
          <p:nvPr/>
        </p:nvSpPr>
        <p:spPr bwMode="auto">
          <a:xfrm>
            <a:off x="4013400" y="4487864"/>
            <a:ext cx="292100" cy="161925"/>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26" name="Rectangle 23"/>
          <p:cNvSpPr>
            <a:spLocks noChangeArrowheads="1"/>
          </p:cNvSpPr>
          <p:nvPr/>
        </p:nvSpPr>
        <p:spPr bwMode="auto">
          <a:xfrm>
            <a:off x="4496707" y="4814889"/>
            <a:ext cx="290513" cy="160337"/>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27" name="Rectangle 24"/>
          <p:cNvSpPr>
            <a:spLocks noChangeArrowheads="1"/>
          </p:cNvSpPr>
          <p:nvPr/>
        </p:nvSpPr>
        <p:spPr bwMode="auto">
          <a:xfrm>
            <a:off x="4496707" y="5461000"/>
            <a:ext cx="290513" cy="160338"/>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28" name="Rectangle 25"/>
          <p:cNvSpPr>
            <a:spLocks noChangeArrowheads="1"/>
          </p:cNvSpPr>
          <p:nvPr/>
        </p:nvSpPr>
        <p:spPr bwMode="auto">
          <a:xfrm>
            <a:off x="4496707" y="5299075"/>
            <a:ext cx="290513" cy="160338"/>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29" name="Rectangle 26"/>
          <p:cNvSpPr>
            <a:spLocks noChangeArrowheads="1"/>
          </p:cNvSpPr>
          <p:nvPr/>
        </p:nvSpPr>
        <p:spPr bwMode="auto">
          <a:xfrm>
            <a:off x="4496707" y="5137150"/>
            <a:ext cx="290513" cy="160338"/>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30" name="Rectangle 27"/>
          <p:cNvSpPr>
            <a:spLocks noChangeArrowheads="1"/>
          </p:cNvSpPr>
          <p:nvPr/>
        </p:nvSpPr>
        <p:spPr bwMode="auto">
          <a:xfrm>
            <a:off x="4496707" y="4976814"/>
            <a:ext cx="290513" cy="160337"/>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31" name="Rectangle 28"/>
          <p:cNvSpPr>
            <a:spLocks noChangeArrowheads="1"/>
          </p:cNvSpPr>
          <p:nvPr/>
        </p:nvSpPr>
        <p:spPr bwMode="auto">
          <a:xfrm>
            <a:off x="4496707" y="4327525"/>
            <a:ext cx="290513" cy="160338"/>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32" name="Rectangle 29"/>
          <p:cNvSpPr>
            <a:spLocks noChangeArrowheads="1"/>
          </p:cNvSpPr>
          <p:nvPr/>
        </p:nvSpPr>
        <p:spPr bwMode="auto">
          <a:xfrm>
            <a:off x="4496707" y="4649789"/>
            <a:ext cx="290513" cy="160337"/>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33" name="Rectangle 30"/>
          <p:cNvSpPr>
            <a:spLocks noChangeArrowheads="1"/>
          </p:cNvSpPr>
          <p:nvPr/>
        </p:nvSpPr>
        <p:spPr bwMode="auto">
          <a:xfrm>
            <a:off x="4496707" y="4487864"/>
            <a:ext cx="290513" cy="161925"/>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34" name="Rectangle 31"/>
          <p:cNvSpPr>
            <a:spLocks noChangeArrowheads="1"/>
          </p:cNvSpPr>
          <p:nvPr/>
        </p:nvSpPr>
        <p:spPr bwMode="auto">
          <a:xfrm>
            <a:off x="4496707" y="3511550"/>
            <a:ext cx="290513" cy="160338"/>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35" name="Rectangle 32"/>
          <p:cNvSpPr>
            <a:spLocks noChangeArrowheads="1"/>
          </p:cNvSpPr>
          <p:nvPr/>
        </p:nvSpPr>
        <p:spPr bwMode="auto">
          <a:xfrm>
            <a:off x="4496707" y="4163927"/>
            <a:ext cx="290513" cy="160337"/>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36" name="Rectangle 33"/>
          <p:cNvSpPr>
            <a:spLocks noChangeArrowheads="1"/>
          </p:cNvSpPr>
          <p:nvPr/>
        </p:nvSpPr>
        <p:spPr bwMode="auto">
          <a:xfrm>
            <a:off x="4496707" y="3995739"/>
            <a:ext cx="290513" cy="160337"/>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37" name="Rectangle 34"/>
          <p:cNvSpPr>
            <a:spLocks noChangeArrowheads="1"/>
          </p:cNvSpPr>
          <p:nvPr/>
        </p:nvSpPr>
        <p:spPr bwMode="auto">
          <a:xfrm>
            <a:off x="4496707" y="3833814"/>
            <a:ext cx="290513" cy="160337"/>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38" name="Rectangle 35"/>
          <p:cNvSpPr>
            <a:spLocks noChangeArrowheads="1"/>
          </p:cNvSpPr>
          <p:nvPr/>
        </p:nvSpPr>
        <p:spPr bwMode="auto">
          <a:xfrm>
            <a:off x="4496707" y="3671889"/>
            <a:ext cx="290513" cy="160337"/>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39" name="Rectangle 36"/>
          <p:cNvSpPr>
            <a:spLocks noChangeArrowheads="1"/>
          </p:cNvSpPr>
          <p:nvPr/>
        </p:nvSpPr>
        <p:spPr bwMode="auto">
          <a:xfrm>
            <a:off x="4496707" y="3346450"/>
            <a:ext cx="290513" cy="160338"/>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40" name="Rectangle 37"/>
          <p:cNvSpPr>
            <a:spLocks noChangeArrowheads="1"/>
          </p:cNvSpPr>
          <p:nvPr/>
        </p:nvSpPr>
        <p:spPr bwMode="auto">
          <a:xfrm>
            <a:off x="4496707" y="3184525"/>
            <a:ext cx="290513" cy="160338"/>
          </a:xfrm>
          <a:prstGeom prst="rect">
            <a:avLst/>
          </a:prstGeom>
          <a:noFill/>
          <a:ln w="9525" algn="ctr">
            <a:solidFill>
              <a:schemeClr val="bg1"/>
            </a:solidFill>
            <a:miter lim="800000"/>
            <a:headEnd/>
            <a:tailEnd/>
          </a:ln>
        </p:spPr>
        <p:txBody>
          <a:bodyPr wrap="none"/>
          <a:lstStyle/>
          <a:p>
            <a:endParaRPr lang="en-US" dirty="0">
              <a:latin typeface="Calibri" panose="020F0502020204030204" pitchFamily="34" charset="0"/>
            </a:endParaRPr>
          </a:p>
        </p:txBody>
      </p:sp>
      <p:sp>
        <p:nvSpPr>
          <p:cNvPr id="2" name="Slide Number Placeholder 1">
            <a:extLst>
              <a:ext uri="{FF2B5EF4-FFF2-40B4-BE49-F238E27FC236}">
                <a16:creationId xmlns:a16="http://schemas.microsoft.com/office/drawing/2014/main" id="{11E8E68E-9638-8FDF-B9CC-1BF8280B2565}"/>
              </a:ext>
            </a:extLst>
          </p:cNvPr>
          <p:cNvSpPr>
            <a:spLocks noGrp="1"/>
          </p:cNvSpPr>
          <p:nvPr>
            <p:ph type="sldNum" sz="quarter" idx="12"/>
          </p:nvPr>
        </p:nvSpPr>
        <p:spPr/>
        <p:txBody>
          <a:bodyPr/>
          <a:lstStyle/>
          <a:p>
            <a:pPr>
              <a:defRPr/>
            </a:pPr>
            <a:fld id="{14BD671D-5B26-4E29-98C9-5D21BAC675F2}" type="slidenum">
              <a:rPr lang="en-US" smtClean="0"/>
              <a:pPr>
                <a:defRPr/>
              </a:pPr>
              <a:t>31</a:t>
            </a:fld>
            <a:endParaRPr lang="en-US"/>
          </a:p>
        </p:txBody>
      </p:sp>
      <p:sp>
        <p:nvSpPr>
          <p:cNvPr id="3" name="Text Box 10">
            <a:extLst>
              <a:ext uri="{FF2B5EF4-FFF2-40B4-BE49-F238E27FC236}">
                <a16:creationId xmlns:a16="http://schemas.microsoft.com/office/drawing/2014/main" id="{20C8A738-AD43-52A5-7FEC-D763E2E86976}"/>
              </a:ext>
            </a:extLst>
          </p:cNvPr>
          <p:cNvSpPr txBox="1">
            <a:spLocks noChangeArrowheads="1"/>
          </p:cNvSpPr>
          <p:nvPr/>
        </p:nvSpPr>
        <p:spPr bwMode="auto">
          <a:xfrm>
            <a:off x="8337370" y="3264694"/>
            <a:ext cx="1927605" cy="1403461"/>
          </a:xfrm>
          <a:prstGeom prst="rect">
            <a:avLst/>
          </a:prstGeom>
          <a:noFill/>
          <a:ln w="9525">
            <a:noFill/>
            <a:miter lim="800000"/>
            <a:headEnd/>
            <a:tailEnd/>
          </a:ln>
        </p:spPr>
        <p:txBody>
          <a:bodyPr wrap="square">
            <a:spAutoFit/>
          </a:bodyPr>
          <a:lstStyle/>
          <a:p>
            <a:pPr algn="ctr" eaLnBrk="0" hangingPunct="0">
              <a:lnSpc>
                <a:spcPct val="120000"/>
              </a:lnSpc>
            </a:pPr>
            <a:r>
              <a:rPr lang="en-US" b="1" dirty="0">
                <a:solidFill>
                  <a:schemeClr val="bg2">
                    <a:lumMod val="60000"/>
                    <a:lumOff val="40000"/>
                  </a:schemeClr>
                </a:solidFill>
                <a:latin typeface="Ink Free" panose="03080402000500000000" pitchFamily="66" charset="0"/>
              </a:rPr>
              <a:t>histogram approximates the PDF</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12119" y="163512"/>
            <a:ext cx="10809717" cy="1506589"/>
          </a:xfrm>
        </p:spPr>
        <p:txBody>
          <a:bodyPr/>
          <a:lstStyle/>
          <a:p>
            <a:pPr eaLnBrk="1" hangingPunct="1">
              <a:defRPr/>
            </a:pPr>
            <a:r>
              <a:rPr lang="en-US" dirty="0"/>
              <a:t>Histogram</a:t>
            </a:r>
            <a:r>
              <a:rPr lang="en-US" sz="4200" dirty="0"/>
              <a:t> </a:t>
            </a:r>
            <a:br>
              <a:rPr lang="en-US" sz="4200" dirty="0"/>
            </a:br>
            <a:r>
              <a:rPr lang="en-US" sz="3600" dirty="0"/>
              <a:t>Estimating the Probability Density Function, PDF</a:t>
            </a:r>
          </a:p>
        </p:txBody>
      </p:sp>
      <p:sp>
        <p:nvSpPr>
          <p:cNvPr id="19459" name="Rectangle 3"/>
          <p:cNvSpPr>
            <a:spLocks noGrp="1" noChangeArrowheads="1"/>
          </p:cNvSpPr>
          <p:nvPr>
            <p:ph type="body" idx="1"/>
          </p:nvPr>
        </p:nvSpPr>
        <p:spPr>
          <a:xfrm>
            <a:off x="1065540" y="1846264"/>
            <a:ext cx="9297660" cy="3944937"/>
          </a:xfrm>
        </p:spPr>
        <p:txBody>
          <a:bodyPr/>
          <a:lstStyle/>
          <a:p>
            <a:pPr eaLnBrk="1" hangingPunct="1">
              <a:spcBef>
                <a:spcPct val="40000"/>
              </a:spcBef>
              <a:defRPr/>
            </a:pPr>
            <a:r>
              <a:rPr lang="en-US" dirty="0">
                <a:solidFill>
                  <a:srgbClr val="C00000"/>
                </a:solidFill>
                <a:cs typeface="Times New Roman" pitchFamily="18" charset="0"/>
              </a:rPr>
              <a:t>Histogram or, class interval analysis</a:t>
            </a:r>
          </a:p>
          <a:p>
            <a:pPr eaLnBrk="1" hangingPunct="1">
              <a:spcBef>
                <a:spcPct val="40000"/>
              </a:spcBef>
              <a:buFontTx/>
              <a:buChar char="•"/>
              <a:defRPr/>
            </a:pPr>
            <a:r>
              <a:rPr lang="en-US" sz="3000" dirty="0">
                <a:cs typeface="Times New Roman" pitchFamily="18" charset="0"/>
              </a:rPr>
              <a:t>Placing observations in intervals (bins) and calculating relative frequency results in a </a:t>
            </a:r>
            <a:r>
              <a:rPr lang="en-US" sz="3000" u="sng" dirty="0">
                <a:cs typeface="Times New Roman" pitchFamily="18" charset="0"/>
              </a:rPr>
              <a:t>histogram</a:t>
            </a:r>
            <a:r>
              <a:rPr lang="en-US" sz="3000" dirty="0">
                <a:cs typeface="Times New Roman" pitchFamily="18" charset="0"/>
              </a:rPr>
              <a:t> of the observations </a:t>
            </a:r>
          </a:p>
          <a:p>
            <a:pPr eaLnBrk="1" hangingPunct="1">
              <a:spcBef>
                <a:spcPct val="40000"/>
              </a:spcBef>
              <a:buFontTx/>
              <a:buChar char="•"/>
              <a:defRPr/>
            </a:pPr>
            <a:r>
              <a:rPr lang="en-US" sz="3000" b="1" i="1" dirty="0">
                <a:solidFill>
                  <a:srgbClr val="008000"/>
                </a:solidFill>
                <a:cs typeface="Times New Roman" pitchFamily="18" charset="0"/>
              </a:rPr>
              <a:t>As the number of observations becomes very large</a:t>
            </a:r>
            <a:r>
              <a:rPr lang="en-US" sz="3000" dirty="0">
                <a:cs typeface="Times New Roman" pitchFamily="18" charset="0"/>
              </a:rPr>
              <a:t>, and the interval becomes very small, the histogram approaches the </a:t>
            </a:r>
            <a:r>
              <a:rPr lang="en-US" sz="3000" b="1" dirty="0">
                <a:solidFill>
                  <a:schemeClr val="bg1">
                    <a:lumMod val="50000"/>
                    <a:lumOff val="50000"/>
                  </a:schemeClr>
                </a:solidFill>
                <a:cs typeface="Times New Roman" pitchFamily="18" charset="0"/>
              </a:rPr>
              <a:t>true</a:t>
            </a:r>
            <a:r>
              <a:rPr lang="en-US" sz="3000" dirty="0">
                <a:cs typeface="Times New Roman" pitchFamily="18" charset="0"/>
              </a:rPr>
              <a:t> </a:t>
            </a:r>
            <a:r>
              <a:rPr lang="en-US" sz="3000" u="sng" dirty="0">
                <a:cs typeface="Times New Roman" pitchFamily="18" charset="0"/>
              </a:rPr>
              <a:t>probability density function, PDF,</a:t>
            </a:r>
            <a:r>
              <a:rPr lang="en-US" sz="3000" dirty="0">
                <a:cs typeface="Times New Roman" pitchFamily="18" charset="0"/>
              </a:rPr>
              <a:t> for a continuous random variable</a:t>
            </a:r>
            <a:endParaRPr lang="en-US" sz="3000" dirty="0"/>
          </a:p>
        </p:txBody>
      </p:sp>
      <p:sp>
        <p:nvSpPr>
          <p:cNvPr id="2" name="Slide Number Placeholder 1">
            <a:extLst>
              <a:ext uri="{FF2B5EF4-FFF2-40B4-BE49-F238E27FC236}">
                <a16:creationId xmlns:a16="http://schemas.microsoft.com/office/drawing/2014/main" id="{9298E502-3540-FFF8-AC7A-05C4D4A41F09}"/>
              </a:ext>
            </a:extLst>
          </p:cNvPr>
          <p:cNvSpPr>
            <a:spLocks noGrp="1"/>
          </p:cNvSpPr>
          <p:nvPr>
            <p:ph type="sldNum" sz="quarter" idx="12"/>
          </p:nvPr>
        </p:nvSpPr>
        <p:spPr/>
        <p:txBody>
          <a:bodyPr/>
          <a:lstStyle/>
          <a:p>
            <a:pPr>
              <a:defRPr/>
            </a:pPr>
            <a:fld id="{9CD81297-4513-4774-B1A4-8EBF832F2CC4}" type="slidenum">
              <a:rPr lang="en-US" smtClean="0"/>
              <a:pPr>
                <a:defRPr/>
              </a:pPr>
              <a:t>32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45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45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uiExpand="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3"/>
          <p:cNvPicPr>
            <a:picLocks noChangeAspect="1" noChangeArrowheads="1"/>
          </p:cNvPicPr>
          <p:nvPr/>
        </p:nvPicPr>
        <p:blipFill>
          <a:blip r:embed="rId3" cstate="print"/>
          <a:srcRect/>
          <a:stretch>
            <a:fillRect/>
          </a:stretch>
        </p:blipFill>
        <p:spPr bwMode="auto">
          <a:xfrm>
            <a:off x="1718124" y="1609725"/>
            <a:ext cx="5627688" cy="4446588"/>
          </a:xfrm>
          <a:prstGeom prst="rect">
            <a:avLst/>
          </a:prstGeom>
          <a:noFill/>
          <a:ln w="9525">
            <a:noFill/>
            <a:miter lim="800000"/>
            <a:headEnd/>
            <a:tailEnd/>
          </a:ln>
        </p:spPr>
      </p:pic>
      <p:sp>
        <p:nvSpPr>
          <p:cNvPr id="22534" name="Text Box 6"/>
          <p:cNvSpPr txBox="1">
            <a:spLocks noChangeArrowheads="1"/>
          </p:cNvSpPr>
          <p:nvPr/>
        </p:nvSpPr>
        <p:spPr bwMode="auto">
          <a:xfrm>
            <a:off x="7649025" y="2665413"/>
            <a:ext cx="2707825" cy="2677656"/>
          </a:xfrm>
          <a:prstGeom prst="rect">
            <a:avLst/>
          </a:prstGeom>
          <a:noFill/>
          <a:ln w="9525">
            <a:noFill/>
            <a:miter lim="800000"/>
            <a:headEnd/>
            <a:tailEnd/>
          </a:ln>
          <a:effectLst/>
        </p:spPr>
        <p:txBody>
          <a:bodyPr wrap="square">
            <a:spAutoFit/>
          </a:bodyPr>
          <a:lstStyle/>
          <a:p>
            <a:pPr>
              <a:spcBef>
                <a:spcPct val="50000"/>
              </a:spcBef>
              <a:defRPr/>
            </a:pPr>
            <a:r>
              <a:rPr lang="en-US" dirty="0">
                <a:solidFill>
                  <a:srgbClr val="008000"/>
                </a:solidFill>
                <a:latin typeface="Calibri" panose="020F0502020204030204" pitchFamily="34" charset="0"/>
              </a:rPr>
              <a:t>area under the probability density function is </a:t>
            </a:r>
            <a:r>
              <a:rPr lang="en-US" u="sng" dirty="0">
                <a:solidFill>
                  <a:srgbClr val="008000"/>
                </a:solidFill>
                <a:latin typeface="Calibri" panose="020F0502020204030204" pitchFamily="34" charset="0"/>
              </a:rPr>
              <a:t>probability</a:t>
            </a:r>
            <a:r>
              <a:rPr lang="en-US" dirty="0">
                <a:solidFill>
                  <a:srgbClr val="008000"/>
                </a:solidFill>
                <a:latin typeface="Calibri" panose="020F0502020204030204" pitchFamily="34" charset="0"/>
              </a:rPr>
              <a:t>, and so the area under the </a:t>
            </a:r>
            <a:r>
              <a:rPr lang="en-US" i="1" dirty="0">
                <a:solidFill>
                  <a:srgbClr val="008000"/>
                </a:solidFill>
                <a:latin typeface="Calibri" panose="020F0502020204030204" pitchFamily="34" charset="0"/>
              </a:rPr>
              <a:t>entire</a:t>
            </a:r>
            <a:r>
              <a:rPr lang="en-US" dirty="0">
                <a:solidFill>
                  <a:srgbClr val="008000"/>
                </a:solidFill>
                <a:latin typeface="Calibri" panose="020F0502020204030204" pitchFamily="34" charset="0"/>
              </a:rPr>
              <a:t> curve is equal to 1.0</a:t>
            </a:r>
          </a:p>
        </p:txBody>
      </p:sp>
      <p:sp>
        <p:nvSpPr>
          <p:cNvPr id="13" name="Title 12"/>
          <p:cNvSpPr>
            <a:spLocks noGrp="1"/>
          </p:cNvSpPr>
          <p:nvPr>
            <p:ph type="title"/>
          </p:nvPr>
        </p:nvSpPr>
        <p:spPr>
          <a:xfrm>
            <a:off x="617033" y="304800"/>
            <a:ext cx="9990643" cy="1143000"/>
          </a:xfrm>
        </p:spPr>
        <p:txBody>
          <a:bodyPr/>
          <a:lstStyle/>
          <a:p>
            <a:pPr eaLnBrk="1" hangingPunct="1">
              <a:defRPr/>
            </a:pPr>
            <a:r>
              <a:rPr lang="en-US" sz="4200" dirty="0">
                <a:latin typeface="Arial" pitchFamily="34" charset="0"/>
                <a:cs typeface="Arial" pitchFamily="34" charset="0"/>
              </a:rPr>
              <a:t>Density function (PDF) vs. histogram</a:t>
            </a:r>
          </a:p>
        </p:txBody>
      </p:sp>
      <p:grpSp>
        <p:nvGrpSpPr>
          <p:cNvPr id="2" name="Group 13"/>
          <p:cNvGrpSpPr>
            <a:grpSpLocks/>
          </p:cNvGrpSpPr>
          <p:nvPr/>
        </p:nvGrpSpPr>
        <p:grpSpPr bwMode="auto">
          <a:xfrm>
            <a:off x="3145287" y="2774950"/>
            <a:ext cx="698500" cy="3213100"/>
            <a:chOff x="1583" y="1748"/>
            <a:chExt cx="440" cy="2024"/>
          </a:xfrm>
        </p:grpSpPr>
        <p:sp>
          <p:nvSpPr>
            <p:cNvPr id="52235" name="Line 7"/>
            <p:cNvSpPr>
              <a:spLocks noChangeShapeType="1"/>
            </p:cNvSpPr>
            <p:nvPr/>
          </p:nvSpPr>
          <p:spPr bwMode="auto">
            <a:xfrm>
              <a:off x="1938" y="1748"/>
              <a:ext cx="0" cy="1802"/>
            </a:xfrm>
            <a:prstGeom prst="line">
              <a:avLst/>
            </a:prstGeom>
            <a:noFill/>
            <a:ln w="28575">
              <a:solidFill>
                <a:srgbClr val="FF00FF"/>
              </a:solidFill>
              <a:round/>
              <a:headEnd/>
              <a:tailEnd/>
            </a:ln>
          </p:spPr>
          <p:txBody>
            <a:bodyPr/>
            <a:lstStyle/>
            <a:p>
              <a:endParaRPr lang="en-US" dirty="0">
                <a:latin typeface="Calibri" panose="020F0502020204030204" pitchFamily="34" charset="0"/>
              </a:endParaRPr>
            </a:p>
          </p:txBody>
        </p:sp>
        <p:sp>
          <p:nvSpPr>
            <p:cNvPr id="52236" name="Line 8"/>
            <p:cNvSpPr>
              <a:spLocks noChangeShapeType="1"/>
            </p:cNvSpPr>
            <p:nvPr/>
          </p:nvSpPr>
          <p:spPr bwMode="auto">
            <a:xfrm flipH="1">
              <a:off x="1583" y="3658"/>
              <a:ext cx="234" cy="0"/>
            </a:xfrm>
            <a:prstGeom prst="line">
              <a:avLst/>
            </a:prstGeom>
            <a:noFill/>
            <a:ln w="28575">
              <a:solidFill>
                <a:srgbClr val="FF00FF"/>
              </a:solidFill>
              <a:round/>
              <a:headEnd/>
              <a:tailEnd type="arrow" w="lg" len="lg"/>
            </a:ln>
          </p:spPr>
          <p:txBody>
            <a:bodyPr/>
            <a:lstStyle/>
            <a:p>
              <a:endParaRPr lang="en-US" dirty="0">
                <a:latin typeface="Calibri" panose="020F0502020204030204" pitchFamily="34" charset="0"/>
              </a:endParaRPr>
            </a:p>
          </p:txBody>
        </p:sp>
        <p:sp>
          <p:nvSpPr>
            <p:cNvPr id="52237" name="Text Box 9"/>
            <p:cNvSpPr txBox="1">
              <a:spLocks noChangeArrowheads="1"/>
            </p:cNvSpPr>
            <p:nvPr/>
          </p:nvSpPr>
          <p:spPr bwMode="auto">
            <a:xfrm>
              <a:off x="1823" y="3522"/>
              <a:ext cx="200" cy="250"/>
            </a:xfrm>
            <a:prstGeom prst="rect">
              <a:avLst/>
            </a:prstGeom>
            <a:noFill/>
            <a:ln w="9525">
              <a:noFill/>
              <a:miter lim="800000"/>
              <a:headEnd/>
              <a:tailEnd/>
            </a:ln>
          </p:spPr>
          <p:txBody>
            <a:bodyPr>
              <a:spAutoFit/>
            </a:bodyPr>
            <a:lstStyle/>
            <a:p>
              <a:pPr>
                <a:spcBef>
                  <a:spcPct val="50000"/>
                </a:spcBef>
              </a:pPr>
              <a:r>
                <a:rPr lang="en-US" sz="2000" dirty="0">
                  <a:solidFill>
                    <a:srgbClr val="FF00FF"/>
                  </a:solidFill>
                  <a:latin typeface="Calibri" panose="020F0502020204030204" pitchFamily="34" charset="0"/>
                </a:rPr>
                <a:t>q</a:t>
              </a:r>
            </a:p>
          </p:txBody>
        </p:sp>
      </p:grpSp>
      <p:sp>
        <p:nvSpPr>
          <p:cNvPr id="11" name="TextBox 14"/>
          <p:cNvSpPr txBox="1">
            <a:spLocks noChangeArrowheads="1"/>
          </p:cNvSpPr>
          <p:nvPr/>
        </p:nvSpPr>
        <p:spPr bwMode="auto">
          <a:xfrm>
            <a:off x="2686499" y="4068764"/>
            <a:ext cx="719138" cy="581025"/>
          </a:xfrm>
          <a:prstGeom prst="rect">
            <a:avLst/>
          </a:prstGeom>
          <a:noFill/>
          <a:ln w="9525">
            <a:noFill/>
            <a:miter lim="800000"/>
            <a:headEnd/>
            <a:tailEnd/>
          </a:ln>
        </p:spPr>
        <p:txBody>
          <a:bodyPr>
            <a:spAutoFit/>
          </a:bodyPr>
          <a:lstStyle/>
          <a:p>
            <a:pPr algn="ctr"/>
            <a:r>
              <a:rPr lang="en-US" sz="1600">
                <a:solidFill>
                  <a:srgbClr val="FF00FF"/>
                </a:solidFill>
                <a:latin typeface="Arial" pitchFamily="34" charset="0"/>
                <a:cs typeface="Arial" pitchFamily="34" charset="0"/>
              </a:rPr>
              <a:t>area = p</a:t>
            </a:r>
          </a:p>
        </p:txBody>
      </p:sp>
      <p:sp>
        <p:nvSpPr>
          <p:cNvPr id="14" name="Freeform 13"/>
          <p:cNvSpPr>
            <a:spLocks/>
          </p:cNvSpPr>
          <p:nvPr/>
        </p:nvSpPr>
        <p:spPr bwMode="auto">
          <a:xfrm>
            <a:off x="2173737" y="4657725"/>
            <a:ext cx="1511300" cy="882650"/>
          </a:xfrm>
          <a:custGeom>
            <a:avLst/>
            <a:gdLst>
              <a:gd name="T0" fmla="*/ 1516539 w 1510553"/>
              <a:gd name="T1" fmla="*/ 862176 h 883023"/>
              <a:gd name="T2" fmla="*/ 1516539 w 1510553"/>
              <a:gd name="T3" fmla="*/ 4466 h 883023"/>
              <a:gd name="T4" fmla="*/ 1368036 w 1510553"/>
              <a:gd name="T5" fmla="*/ 0 h 883023"/>
              <a:gd name="T6" fmla="*/ 1368037 w 1510553"/>
              <a:gd name="T7" fmla="*/ 183157 h 883023"/>
              <a:gd name="T8" fmla="*/ 1219533 w 1510553"/>
              <a:gd name="T9" fmla="*/ 187626 h 883023"/>
              <a:gd name="T10" fmla="*/ 1219533 w 1510553"/>
              <a:gd name="T11" fmla="*/ 656683 h 883023"/>
              <a:gd name="T12" fmla="*/ 1026027 w 1510553"/>
              <a:gd name="T13" fmla="*/ 652215 h 883023"/>
              <a:gd name="T14" fmla="*/ 1026027 w 1510553"/>
              <a:gd name="T15" fmla="*/ 625412 h 883023"/>
              <a:gd name="T16" fmla="*/ 864023 w 1510553"/>
              <a:gd name="T17" fmla="*/ 625412 h 883023"/>
              <a:gd name="T18" fmla="*/ 864023 w 1510553"/>
              <a:gd name="T19" fmla="*/ 835372 h 883023"/>
              <a:gd name="T20" fmla="*/ 513014 w 1510553"/>
              <a:gd name="T21" fmla="*/ 835372 h 883023"/>
              <a:gd name="T22" fmla="*/ 517513 w 1510553"/>
              <a:gd name="T23" fmla="*/ 862176 h 883023"/>
              <a:gd name="T24" fmla="*/ 162005 w 1510553"/>
              <a:gd name="T25" fmla="*/ 866642 h 883023"/>
              <a:gd name="T26" fmla="*/ 162005 w 1510553"/>
              <a:gd name="T27" fmla="*/ 839839 h 883023"/>
              <a:gd name="T28" fmla="*/ 0 w 1510553"/>
              <a:gd name="T29" fmla="*/ 839839 h 883023"/>
              <a:gd name="T30" fmla="*/ 0 w 1510553"/>
              <a:gd name="T31" fmla="*/ 880043 h 883023"/>
              <a:gd name="T32" fmla="*/ 1516539 w 1510553"/>
              <a:gd name="T33" fmla="*/ 862176 h 88302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510553"/>
              <a:gd name="T52" fmla="*/ 0 h 883023"/>
              <a:gd name="T53" fmla="*/ 1510553 w 1510553"/>
              <a:gd name="T54" fmla="*/ 883023 h 88302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510553" h="883023">
                <a:moveTo>
                  <a:pt x="1510553" y="865094"/>
                </a:moveTo>
                <a:lnTo>
                  <a:pt x="1510553" y="4482"/>
                </a:lnTo>
                <a:lnTo>
                  <a:pt x="1362635" y="0"/>
                </a:lnTo>
                <a:cubicBezTo>
                  <a:pt x="1362635" y="61259"/>
                  <a:pt x="1362636" y="122518"/>
                  <a:pt x="1362636" y="183777"/>
                </a:cubicBezTo>
                <a:lnTo>
                  <a:pt x="1214718" y="188259"/>
                </a:lnTo>
                <a:lnTo>
                  <a:pt x="1214718" y="658906"/>
                </a:lnTo>
                <a:lnTo>
                  <a:pt x="1021977" y="654423"/>
                </a:lnTo>
                <a:lnTo>
                  <a:pt x="1021977" y="627529"/>
                </a:lnTo>
                <a:lnTo>
                  <a:pt x="860612" y="627529"/>
                </a:lnTo>
                <a:lnTo>
                  <a:pt x="860612" y="838200"/>
                </a:lnTo>
                <a:lnTo>
                  <a:pt x="510989" y="838200"/>
                </a:lnTo>
                <a:lnTo>
                  <a:pt x="515471" y="865094"/>
                </a:lnTo>
                <a:lnTo>
                  <a:pt x="161365" y="869576"/>
                </a:lnTo>
                <a:lnTo>
                  <a:pt x="161365" y="842682"/>
                </a:lnTo>
                <a:lnTo>
                  <a:pt x="0" y="842682"/>
                </a:lnTo>
                <a:lnTo>
                  <a:pt x="0" y="883023"/>
                </a:lnTo>
                <a:lnTo>
                  <a:pt x="1510553" y="865094"/>
                </a:lnTo>
                <a:close/>
              </a:path>
            </a:pathLst>
          </a:custGeom>
          <a:solidFill>
            <a:schemeClr val="accent1"/>
          </a:solidFill>
          <a:ln w="9525" cap="flat" cmpd="sng" algn="ctr">
            <a:solidFill>
              <a:schemeClr val="tx1"/>
            </a:solidFill>
            <a:prstDash val="solid"/>
            <a:miter lim="800000"/>
            <a:headEnd type="none" w="med" len="med"/>
            <a:tailEnd type="none" w="med" len="med"/>
          </a:ln>
        </p:spPr>
        <p:txBody>
          <a:bodyPr wrap="none"/>
          <a:lstStyle/>
          <a:p>
            <a:endParaRPr lang="en-US" dirty="0">
              <a:latin typeface="Calibri" panose="020F0502020204030204" pitchFamily="34" charset="0"/>
            </a:endParaRPr>
          </a:p>
        </p:txBody>
      </p:sp>
      <p:sp>
        <p:nvSpPr>
          <p:cNvPr id="15" name="Freeform 11"/>
          <p:cNvSpPr>
            <a:spLocks/>
          </p:cNvSpPr>
          <p:nvPr/>
        </p:nvSpPr>
        <p:spPr bwMode="auto">
          <a:xfrm flipH="1">
            <a:off x="2300738" y="4443414"/>
            <a:ext cx="1398587" cy="1095375"/>
          </a:xfrm>
          <a:custGeom>
            <a:avLst/>
            <a:gdLst>
              <a:gd name="T0" fmla="*/ 2147483647 w 9811"/>
              <a:gd name="T1" fmla="*/ 2147483647 h 9386"/>
              <a:gd name="T2" fmla="*/ 2147483647 w 9811"/>
              <a:gd name="T3" fmla="*/ 0 h 9386"/>
              <a:gd name="T4" fmla="*/ 2147483647 w 9811"/>
              <a:gd name="T5" fmla="*/ 2147483647 h 9386"/>
              <a:gd name="T6" fmla="*/ 2147483647 w 9811"/>
              <a:gd name="T7" fmla="*/ 2147483647 h 9386"/>
              <a:gd name="T8" fmla="*/ 2147483647 w 9811"/>
              <a:gd name="T9" fmla="*/ 2147483647 h 9386"/>
              <a:gd name="T10" fmla="*/ 2147483647 w 9811"/>
              <a:gd name="T11" fmla="*/ 2147483647 h 9386"/>
              <a:gd name="T12" fmla="*/ 2147483647 w 9811"/>
              <a:gd name="T13" fmla="*/ 2147483647 h 9386"/>
              <a:gd name="T14" fmla="*/ 2147483647 w 9811"/>
              <a:gd name="T15" fmla="*/ 2147483647 h 9386"/>
              <a:gd name="T16" fmla="*/ 2147483647 w 9811"/>
              <a:gd name="T17" fmla="*/ 2147483647 h 9386"/>
              <a:gd name="T18" fmla="*/ 2147483647 w 9811"/>
              <a:gd name="T19" fmla="*/ 2147483647 h 938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811"/>
              <a:gd name="T31" fmla="*/ 0 h 9386"/>
              <a:gd name="T32" fmla="*/ 9811 w 9811"/>
              <a:gd name="T33" fmla="*/ 9386 h 938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811" h="9386">
                <a:moveTo>
                  <a:pt x="94" y="9386"/>
                </a:moveTo>
                <a:cubicBezTo>
                  <a:pt x="0" y="6027"/>
                  <a:pt x="157" y="3359"/>
                  <a:pt x="63" y="0"/>
                </a:cubicBezTo>
                <a:cubicBezTo>
                  <a:pt x="349" y="1476"/>
                  <a:pt x="500" y="1138"/>
                  <a:pt x="786" y="2052"/>
                </a:cubicBezTo>
                <a:lnTo>
                  <a:pt x="1772" y="4061"/>
                </a:lnTo>
                <a:lnTo>
                  <a:pt x="2867" y="5911"/>
                </a:lnTo>
                <a:lnTo>
                  <a:pt x="4188" y="7390"/>
                </a:lnTo>
                <a:lnTo>
                  <a:pt x="5677" y="8377"/>
                </a:lnTo>
                <a:lnTo>
                  <a:pt x="7641" y="9040"/>
                </a:lnTo>
                <a:lnTo>
                  <a:pt x="9811" y="9309"/>
                </a:lnTo>
                <a:lnTo>
                  <a:pt x="94" y="9386"/>
                </a:lnTo>
                <a:close/>
              </a:path>
            </a:pathLst>
          </a:custGeom>
          <a:solidFill>
            <a:schemeClr val="accent1"/>
          </a:solidFill>
          <a:ln w="9525">
            <a:solidFill>
              <a:schemeClr val="tx1"/>
            </a:solidFill>
            <a:round/>
            <a:headEnd/>
            <a:tailEnd/>
          </a:ln>
        </p:spPr>
        <p:txBody>
          <a:bodyPr/>
          <a:lstStyle/>
          <a:p>
            <a:endParaRPr lang="en-US" dirty="0">
              <a:latin typeface="Calibri" panose="020F0502020204030204" pitchFamily="34" charset="0"/>
            </a:endParaRPr>
          </a:p>
        </p:txBody>
      </p:sp>
      <p:cxnSp>
        <p:nvCxnSpPr>
          <p:cNvPr id="12" name="Straight Connector 16"/>
          <p:cNvCxnSpPr>
            <a:cxnSpLocks noChangeShapeType="1"/>
          </p:cNvCxnSpPr>
          <p:nvPr/>
        </p:nvCxnSpPr>
        <p:spPr bwMode="auto">
          <a:xfrm rot="16200000" flipH="1">
            <a:off x="3088138" y="4737101"/>
            <a:ext cx="503237" cy="296863"/>
          </a:xfrm>
          <a:prstGeom prst="line">
            <a:avLst/>
          </a:prstGeom>
          <a:noFill/>
          <a:ln w="19050" algn="ctr">
            <a:solidFill>
              <a:srgbClr val="FF00FF"/>
            </a:solidFill>
            <a:round/>
            <a:headEnd/>
            <a:tailEnd/>
          </a:ln>
        </p:spPr>
      </p:cxnSp>
      <p:sp>
        <p:nvSpPr>
          <p:cNvPr id="16" name="Text Box 10"/>
          <p:cNvSpPr txBox="1">
            <a:spLocks noChangeArrowheads="1"/>
          </p:cNvSpPr>
          <p:nvPr/>
        </p:nvSpPr>
        <p:spPr bwMode="auto">
          <a:xfrm>
            <a:off x="5086903" y="1489528"/>
            <a:ext cx="2196763" cy="1266501"/>
          </a:xfrm>
          <a:prstGeom prst="rect">
            <a:avLst/>
          </a:prstGeom>
          <a:solidFill>
            <a:srgbClr val="FFFFFF"/>
          </a:solidFill>
          <a:ln>
            <a:noFill/>
          </a:ln>
        </p:spPr>
        <p:txBody>
          <a:bodyPr wrap="square">
            <a:spAutoFit/>
          </a:bodyPr>
          <a:lstStyle>
            <a:lvl1pPr>
              <a:spcBef>
                <a:spcPct val="20000"/>
              </a:spcBef>
              <a:buClr>
                <a:srgbClr val="FFFF00"/>
              </a:buClr>
              <a:buSzPct val="80000"/>
              <a:buFont typeface="Wingdings" panose="05000000000000000000" pitchFamily="2" charset="2"/>
              <a:buChar char="w"/>
              <a:defRPr sz="3200">
                <a:solidFill>
                  <a:srgbClr val="FFFFFF"/>
                </a:solidFill>
                <a:latin typeface="Arial Narrow" panose="020B0606020202030204" pitchFamily="34" charset="0"/>
              </a:defRPr>
            </a:lvl1pPr>
            <a:lvl2pPr marL="742950" indent="-285750">
              <a:spcBef>
                <a:spcPct val="20000"/>
              </a:spcBef>
              <a:buClr>
                <a:srgbClr val="CC0000"/>
              </a:buClr>
              <a:buSzPct val="55000"/>
              <a:buFont typeface="Wingdings" panose="05000000000000000000" pitchFamily="2" charset="2"/>
              <a:buChar char="l"/>
              <a:defRPr sz="2800">
                <a:solidFill>
                  <a:srgbClr val="FFFFFF"/>
                </a:solidFill>
                <a:latin typeface="Arial Narrow" panose="020B0606020202030204" pitchFamily="34" charset="0"/>
              </a:defRPr>
            </a:lvl2pPr>
            <a:lvl3pPr marL="1143000" indent="-228600">
              <a:spcBef>
                <a:spcPct val="20000"/>
              </a:spcBef>
              <a:buClr>
                <a:srgbClr val="009900"/>
              </a:buClr>
              <a:buSzPct val="60000"/>
              <a:buFont typeface="Wingdings" panose="05000000000000000000" pitchFamily="2" charset="2"/>
              <a:buChar char="l"/>
              <a:defRPr sz="2400">
                <a:solidFill>
                  <a:srgbClr val="FFFFFF"/>
                </a:solidFill>
                <a:latin typeface="Arial Narrow" panose="020B0606020202030204" pitchFamily="34" charset="0"/>
              </a:defRPr>
            </a:lvl3pPr>
            <a:lvl4pPr marL="1600200" indent="-228600">
              <a:spcBef>
                <a:spcPct val="20000"/>
              </a:spcBef>
              <a:buClr>
                <a:schemeClr val="hlink"/>
              </a:buClr>
              <a:buSzPct val="60000"/>
              <a:buFont typeface="Wingdings" panose="05000000000000000000" pitchFamily="2" charset="2"/>
              <a:buChar char="£"/>
              <a:defRPr sz="2000">
                <a:solidFill>
                  <a:srgbClr val="FFFFFF"/>
                </a:solidFill>
                <a:latin typeface="Arial Narrow" panose="020B0606020202030204" pitchFamily="34" charset="0"/>
              </a:defRPr>
            </a:lvl4pPr>
            <a:lvl5pPr marL="2057400" indent="-228600">
              <a:spcBef>
                <a:spcPct val="20000"/>
              </a:spcBef>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5pPr>
            <a:lvl6pPr marL="25146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6pPr>
            <a:lvl7pPr marL="29718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7pPr>
            <a:lvl8pPr marL="34290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8pPr>
            <a:lvl9pPr marL="38862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9pPr>
          </a:lstStyle>
          <a:p>
            <a:pPr algn="ctr">
              <a:lnSpc>
                <a:spcPct val="90000"/>
              </a:lnSpc>
              <a:spcBef>
                <a:spcPct val="0"/>
              </a:spcBef>
              <a:buClrTx/>
              <a:buSzTx/>
              <a:buFontTx/>
              <a:buNone/>
            </a:pPr>
            <a:r>
              <a:rPr lang="en-US" altLang="en-US" sz="2800" b="1" dirty="0">
                <a:solidFill>
                  <a:srgbClr val="7030A0"/>
                </a:solidFill>
                <a:latin typeface="Ink Free" panose="03080402000500000000" pitchFamily="66" charset="0"/>
              </a:rPr>
              <a:t>histogram of very large sample</a:t>
            </a:r>
          </a:p>
        </p:txBody>
      </p:sp>
      <p:sp>
        <p:nvSpPr>
          <p:cNvPr id="17" name="Text Box 10"/>
          <p:cNvSpPr txBox="1">
            <a:spLocks noChangeArrowheads="1"/>
          </p:cNvSpPr>
          <p:nvPr/>
        </p:nvSpPr>
        <p:spPr bwMode="auto">
          <a:xfrm>
            <a:off x="5436050" y="2834388"/>
            <a:ext cx="1838325" cy="587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FF00"/>
              </a:buClr>
              <a:buSzPct val="80000"/>
              <a:buFont typeface="Wingdings" panose="05000000000000000000" pitchFamily="2" charset="2"/>
              <a:buChar char="w"/>
              <a:defRPr sz="3200">
                <a:solidFill>
                  <a:srgbClr val="FFFFFF"/>
                </a:solidFill>
                <a:latin typeface="Arial Narrow" panose="020B0606020202030204" pitchFamily="34" charset="0"/>
              </a:defRPr>
            </a:lvl1pPr>
            <a:lvl2pPr marL="742950" indent="-285750">
              <a:spcBef>
                <a:spcPct val="20000"/>
              </a:spcBef>
              <a:buClr>
                <a:srgbClr val="CC0000"/>
              </a:buClr>
              <a:buSzPct val="55000"/>
              <a:buFont typeface="Wingdings" panose="05000000000000000000" pitchFamily="2" charset="2"/>
              <a:buChar char="l"/>
              <a:defRPr sz="2800">
                <a:solidFill>
                  <a:srgbClr val="FFFFFF"/>
                </a:solidFill>
                <a:latin typeface="Arial Narrow" panose="020B0606020202030204" pitchFamily="34" charset="0"/>
              </a:defRPr>
            </a:lvl2pPr>
            <a:lvl3pPr marL="1143000" indent="-228600">
              <a:spcBef>
                <a:spcPct val="20000"/>
              </a:spcBef>
              <a:buClr>
                <a:srgbClr val="009900"/>
              </a:buClr>
              <a:buSzPct val="60000"/>
              <a:buFont typeface="Wingdings" panose="05000000000000000000" pitchFamily="2" charset="2"/>
              <a:buChar char="l"/>
              <a:defRPr sz="2400">
                <a:solidFill>
                  <a:srgbClr val="FFFFFF"/>
                </a:solidFill>
                <a:latin typeface="Arial Narrow" panose="020B0606020202030204" pitchFamily="34" charset="0"/>
              </a:defRPr>
            </a:lvl3pPr>
            <a:lvl4pPr marL="1600200" indent="-228600">
              <a:spcBef>
                <a:spcPct val="20000"/>
              </a:spcBef>
              <a:buClr>
                <a:schemeClr val="hlink"/>
              </a:buClr>
              <a:buSzPct val="60000"/>
              <a:buFont typeface="Wingdings" panose="05000000000000000000" pitchFamily="2" charset="2"/>
              <a:buChar char="£"/>
              <a:defRPr sz="2000">
                <a:solidFill>
                  <a:srgbClr val="FFFFFF"/>
                </a:solidFill>
                <a:latin typeface="Arial Narrow" panose="020B0606020202030204" pitchFamily="34" charset="0"/>
              </a:defRPr>
            </a:lvl4pPr>
            <a:lvl5pPr marL="2057400" indent="-228600">
              <a:spcBef>
                <a:spcPct val="20000"/>
              </a:spcBef>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5pPr>
            <a:lvl6pPr marL="25146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6pPr>
            <a:lvl7pPr marL="29718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7pPr>
            <a:lvl8pPr marL="34290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8pPr>
            <a:lvl9pPr marL="38862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9pPr>
          </a:lstStyle>
          <a:p>
            <a:pPr algn="ctr">
              <a:lnSpc>
                <a:spcPct val="120000"/>
              </a:lnSpc>
              <a:spcBef>
                <a:spcPct val="0"/>
              </a:spcBef>
              <a:buClrTx/>
              <a:buSzTx/>
              <a:buFontTx/>
              <a:buNone/>
            </a:pPr>
            <a:r>
              <a:rPr lang="en-US" altLang="en-US" sz="2800" b="1" dirty="0">
                <a:solidFill>
                  <a:srgbClr val="92D050"/>
                </a:solidFill>
                <a:latin typeface="Ink Free" panose="03080402000500000000" pitchFamily="66" charset="0"/>
              </a:rPr>
              <a:t>PDF</a:t>
            </a:r>
          </a:p>
        </p:txBody>
      </p:sp>
      <p:cxnSp>
        <p:nvCxnSpPr>
          <p:cNvPr id="18" name="Straight Connector 18"/>
          <p:cNvCxnSpPr>
            <a:cxnSpLocks noChangeShapeType="1"/>
          </p:cNvCxnSpPr>
          <p:nvPr/>
        </p:nvCxnSpPr>
        <p:spPr bwMode="auto">
          <a:xfrm flipH="1">
            <a:off x="5009012" y="2463800"/>
            <a:ext cx="584200" cy="787400"/>
          </a:xfrm>
          <a:prstGeom prst="line">
            <a:avLst/>
          </a:prstGeom>
          <a:noFill/>
          <a:ln w="25400" algn="ctr">
            <a:solidFill>
              <a:srgbClr val="7030A0"/>
            </a:solidFill>
            <a:miter lim="800000"/>
            <a:headEnd/>
            <a:tailEnd/>
          </a:ln>
          <a:extLst>
            <a:ext uri="{909E8E84-426E-40DD-AFC4-6F175D3DCCD1}">
              <a14:hiddenFill xmlns:a14="http://schemas.microsoft.com/office/drawing/2010/main">
                <a:noFill/>
              </a14:hiddenFill>
            </a:ext>
          </a:extLst>
        </p:spPr>
      </p:cxnSp>
      <p:cxnSp>
        <p:nvCxnSpPr>
          <p:cNvPr id="19" name="Straight Connector 19"/>
          <p:cNvCxnSpPr>
            <a:cxnSpLocks noChangeShapeType="1"/>
          </p:cNvCxnSpPr>
          <p:nvPr/>
        </p:nvCxnSpPr>
        <p:spPr bwMode="auto">
          <a:xfrm flipH="1">
            <a:off x="5491612" y="3319464"/>
            <a:ext cx="660400" cy="490537"/>
          </a:xfrm>
          <a:prstGeom prst="line">
            <a:avLst/>
          </a:prstGeom>
          <a:noFill/>
          <a:ln w="25400" algn="ctr">
            <a:solidFill>
              <a:srgbClr val="92D050"/>
            </a:solidFill>
            <a:miter lim="800000"/>
            <a:headEnd/>
            <a:tailEnd/>
          </a:ln>
          <a:extLst>
            <a:ext uri="{909E8E84-426E-40DD-AFC4-6F175D3DCCD1}">
              <a14:hiddenFill xmlns:a14="http://schemas.microsoft.com/office/drawing/2010/main">
                <a:noFill/>
              </a14:hiddenFill>
            </a:ext>
          </a:extLst>
        </p:spPr>
      </p:cxnSp>
      <p:sp>
        <p:nvSpPr>
          <p:cNvPr id="3" name="Slide Number Placeholder 2">
            <a:extLst>
              <a:ext uri="{FF2B5EF4-FFF2-40B4-BE49-F238E27FC236}">
                <a16:creationId xmlns:a16="http://schemas.microsoft.com/office/drawing/2014/main" id="{1B269C96-DE18-5272-956D-93A6DA4DEC1B}"/>
              </a:ext>
            </a:extLst>
          </p:cNvPr>
          <p:cNvSpPr>
            <a:spLocks noGrp="1"/>
          </p:cNvSpPr>
          <p:nvPr>
            <p:ph type="sldNum" sz="quarter" idx="12"/>
          </p:nvPr>
        </p:nvSpPr>
        <p:spPr/>
        <p:txBody>
          <a:bodyPr/>
          <a:lstStyle/>
          <a:p>
            <a:pPr>
              <a:defRPr/>
            </a:pPr>
            <a:fld id="{14BD671D-5B26-4E29-98C9-5D21BAC675F2}" type="slidenum">
              <a:rPr lang="en-US" smtClean="0"/>
              <a:pPr>
                <a:defRPr/>
              </a:pPr>
              <a:t>33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subTnLst>
                                    <p:set>
                                      <p:cBhvr override="childStyle">
                                        <p:cTn dur="1" fill="hold" display="0" masterRel="nextClick" afterEffect="1"/>
                                        <p:tgtEl>
                                          <p:spTgt spid="14"/>
                                        </p:tgtEl>
                                        <p:attrNameLst>
                                          <p:attrName>style.visibility</p:attrName>
                                        </p:attrNameLst>
                                      </p:cBhvr>
                                      <p:to>
                                        <p:strVal val="hidden"/>
                                      </p:to>
                                    </p:set>
                                  </p:subTnLst>
                                </p:cTn>
                              </p:par>
                              <p:par>
                                <p:cTn id="11" presetID="1"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4" grpId="0" animBg="1"/>
      <p:bldP spid="15"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17034" y="304800"/>
            <a:ext cx="11168566" cy="1143000"/>
          </a:xfrm>
        </p:spPr>
        <p:txBody>
          <a:bodyPr/>
          <a:lstStyle/>
          <a:p>
            <a:pPr eaLnBrk="1" hangingPunct="1">
              <a:defRPr/>
            </a:pPr>
            <a:r>
              <a:rPr lang="en-US" dirty="0">
                <a:latin typeface="Arial" pitchFamily="34" charset="0"/>
                <a:cs typeface="Arial" pitchFamily="34" charset="0"/>
              </a:rPr>
              <a:t> Cumulative Histogram</a:t>
            </a:r>
          </a:p>
        </p:txBody>
      </p:sp>
      <p:pic>
        <p:nvPicPr>
          <p:cNvPr id="53252" name="Picture 3"/>
          <p:cNvPicPr>
            <a:picLocks noChangeAspect="1" noChangeArrowheads="1"/>
          </p:cNvPicPr>
          <p:nvPr/>
        </p:nvPicPr>
        <p:blipFill>
          <a:blip r:embed="rId3" cstate="print"/>
          <a:srcRect/>
          <a:stretch>
            <a:fillRect/>
          </a:stretch>
        </p:blipFill>
        <p:spPr bwMode="auto">
          <a:xfrm>
            <a:off x="1125869" y="2295525"/>
            <a:ext cx="4240213" cy="3924300"/>
          </a:xfrm>
          <a:prstGeom prst="rect">
            <a:avLst/>
          </a:prstGeom>
          <a:noFill/>
          <a:ln w="9525">
            <a:noFill/>
            <a:miter lim="800000"/>
            <a:headEnd/>
            <a:tailEnd/>
          </a:ln>
        </p:spPr>
      </p:pic>
      <p:pic>
        <p:nvPicPr>
          <p:cNvPr id="53253" name="Picture 4"/>
          <p:cNvPicPr>
            <a:picLocks noChangeAspect="1" noChangeArrowheads="1"/>
          </p:cNvPicPr>
          <p:nvPr/>
        </p:nvPicPr>
        <p:blipFill>
          <a:blip r:embed="rId4" cstate="print"/>
          <a:srcRect/>
          <a:stretch>
            <a:fillRect/>
          </a:stretch>
        </p:blipFill>
        <p:spPr bwMode="auto">
          <a:xfrm>
            <a:off x="6206355" y="2295525"/>
            <a:ext cx="4240212" cy="3924300"/>
          </a:xfrm>
          <a:prstGeom prst="rect">
            <a:avLst/>
          </a:prstGeom>
          <a:noFill/>
          <a:ln w="9525">
            <a:noFill/>
            <a:miter lim="800000"/>
            <a:headEnd/>
            <a:tailEnd/>
          </a:ln>
        </p:spPr>
      </p:pic>
      <p:sp>
        <p:nvSpPr>
          <p:cNvPr id="53254" name="TextBox 5"/>
          <p:cNvSpPr txBox="1">
            <a:spLocks noChangeArrowheads="1"/>
          </p:cNvSpPr>
          <p:nvPr/>
        </p:nvSpPr>
        <p:spPr bwMode="auto">
          <a:xfrm rot="-5400000">
            <a:off x="5512617" y="3995738"/>
            <a:ext cx="1868488" cy="277812"/>
          </a:xfrm>
          <a:prstGeom prst="rect">
            <a:avLst/>
          </a:prstGeom>
          <a:solidFill>
            <a:srgbClr val="FFFFFF"/>
          </a:solidFill>
          <a:ln w="9525">
            <a:noFill/>
            <a:miter lim="800000"/>
            <a:headEnd/>
            <a:tailEnd/>
          </a:ln>
        </p:spPr>
        <p:txBody>
          <a:bodyPr>
            <a:spAutoFit/>
          </a:bodyPr>
          <a:lstStyle/>
          <a:p>
            <a:r>
              <a:rPr lang="en-US" sz="1200" b="1">
                <a:solidFill>
                  <a:schemeClr val="bg2"/>
                </a:solidFill>
                <a:latin typeface="Arial" pitchFamily="34" charset="0"/>
                <a:cs typeface="Arial" pitchFamily="34" charset="0"/>
              </a:rPr>
              <a:t>Cumulative Frequency</a:t>
            </a:r>
          </a:p>
        </p:txBody>
      </p:sp>
      <p:sp>
        <p:nvSpPr>
          <p:cNvPr id="53255" name="TextBox 6"/>
          <p:cNvSpPr txBox="1">
            <a:spLocks noChangeArrowheads="1"/>
          </p:cNvSpPr>
          <p:nvPr/>
        </p:nvSpPr>
        <p:spPr bwMode="auto">
          <a:xfrm>
            <a:off x="1932318" y="1714501"/>
            <a:ext cx="3094038" cy="523875"/>
          </a:xfrm>
          <a:prstGeom prst="rect">
            <a:avLst/>
          </a:prstGeom>
          <a:noFill/>
          <a:ln w="9525">
            <a:noFill/>
            <a:miter lim="800000"/>
            <a:headEnd/>
            <a:tailEnd/>
          </a:ln>
        </p:spPr>
        <p:txBody>
          <a:bodyPr>
            <a:spAutoFit/>
          </a:bodyPr>
          <a:lstStyle/>
          <a:p>
            <a:r>
              <a:rPr lang="en-US" sz="2800" dirty="0">
                <a:solidFill>
                  <a:schemeClr val="tx1">
                    <a:lumMod val="10000"/>
                  </a:schemeClr>
                </a:solidFill>
                <a:latin typeface="Calibri" panose="020F0502020204030204" pitchFamily="34" charset="0"/>
                <a:cs typeface="Arial" pitchFamily="34" charset="0"/>
              </a:rPr>
              <a:t>Cumulative Count</a:t>
            </a:r>
          </a:p>
        </p:txBody>
      </p:sp>
      <p:sp>
        <p:nvSpPr>
          <p:cNvPr id="53256" name="TextBox 7"/>
          <p:cNvSpPr txBox="1">
            <a:spLocks noChangeArrowheads="1"/>
          </p:cNvSpPr>
          <p:nvPr/>
        </p:nvSpPr>
        <p:spPr bwMode="auto">
          <a:xfrm>
            <a:off x="6814367" y="1733551"/>
            <a:ext cx="3448050" cy="523875"/>
          </a:xfrm>
          <a:prstGeom prst="rect">
            <a:avLst/>
          </a:prstGeom>
          <a:noFill/>
          <a:ln w="9525">
            <a:noFill/>
            <a:miter lim="800000"/>
            <a:headEnd/>
            <a:tailEnd/>
          </a:ln>
        </p:spPr>
        <p:txBody>
          <a:bodyPr>
            <a:spAutoFit/>
          </a:bodyPr>
          <a:lstStyle/>
          <a:p>
            <a:r>
              <a:rPr lang="en-US" sz="2800" dirty="0">
                <a:solidFill>
                  <a:schemeClr val="tx1">
                    <a:lumMod val="10000"/>
                  </a:schemeClr>
                </a:solidFill>
                <a:latin typeface="Calibri" panose="020F0502020204030204" pitchFamily="34" charset="0"/>
                <a:cs typeface="Arial" pitchFamily="34" charset="0"/>
              </a:rPr>
              <a:t>Cumulative Frequency</a:t>
            </a:r>
          </a:p>
        </p:txBody>
      </p:sp>
      <p:pic>
        <p:nvPicPr>
          <p:cNvPr id="53257" name="Picture 6"/>
          <p:cNvPicPr>
            <a:picLocks noChangeAspect="1" noChangeArrowheads="1"/>
          </p:cNvPicPr>
          <p:nvPr/>
        </p:nvPicPr>
        <p:blipFill>
          <a:blip r:embed="rId5" cstate="print"/>
          <a:srcRect/>
          <a:stretch>
            <a:fillRect/>
          </a:stretch>
        </p:blipFill>
        <p:spPr bwMode="auto">
          <a:xfrm>
            <a:off x="1808494" y="5472113"/>
            <a:ext cx="3482975" cy="227012"/>
          </a:xfrm>
          <a:prstGeom prst="rect">
            <a:avLst/>
          </a:prstGeom>
          <a:noFill/>
          <a:ln w="9525">
            <a:noFill/>
            <a:miter lim="800000"/>
            <a:headEnd/>
            <a:tailEnd/>
          </a:ln>
        </p:spPr>
      </p:pic>
      <p:sp>
        <p:nvSpPr>
          <p:cNvPr id="53258" name="TextBox 9"/>
          <p:cNvSpPr txBox="1">
            <a:spLocks noChangeArrowheads="1"/>
          </p:cNvSpPr>
          <p:nvPr/>
        </p:nvSpPr>
        <p:spPr bwMode="auto">
          <a:xfrm>
            <a:off x="1779918" y="5476875"/>
            <a:ext cx="152400" cy="261938"/>
          </a:xfrm>
          <a:prstGeom prst="rect">
            <a:avLst/>
          </a:prstGeom>
          <a:noFill/>
          <a:ln w="9525">
            <a:noFill/>
            <a:miter lim="800000"/>
            <a:headEnd/>
            <a:tailEnd/>
          </a:ln>
        </p:spPr>
        <p:txBody>
          <a:bodyPr>
            <a:spAutoFit/>
          </a:bodyPr>
          <a:lstStyle/>
          <a:p>
            <a:r>
              <a:rPr lang="en-US" sz="1100">
                <a:solidFill>
                  <a:schemeClr val="bg1"/>
                </a:solidFill>
                <a:latin typeface="Arial" pitchFamily="34" charset="0"/>
                <a:cs typeface="Arial" pitchFamily="34" charset="0"/>
              </a:rPr>
              <a:t>0</a:t>
            </a:r>
          </a:p>
        </p:txBody>
      </p:sp>
      <p:pic>
        <p:nvPicPr>
          <p:cNvPr id="53259" name="Picture 6"/>
          <p:cNvPicPr>
            <a:picLocks noChangeAspect="1" noChangeArrowheads="1"/>
          </p:cNvPicPr>
          <p:nvPr/>
        </p:nvPicPr>
        <p:blipFill>
          <a:blip r:embed="rId5" cstate="print"/>
          <a:srcRect/>
          <a:stretch>
            <a:fillRect/>
          </a:stretch>
        </p:blipFill>
        <p:spPr bwMode="auto">
          <a:xfrm>
            <a:off x="6890568" y="5472113"/>
            <a:ext cx="3482975" cy="227012"/>
          </a:xfrm>
          <a:prstGeom prst="rect">
            <a:avLst/>
          </a:prstGeom>
          <a:noFill/>
          <a:ln w="9525">
            <a:noFill/>
            <a:miter lim="800000"/>
            <a:headEnd/>
            <a:tailEnd/>
          </a:ln>
        </p:spPr>
      </p:pic>
      <p:sp>
        <p:nvSpPr>
          <p:cNvPr id="53260" name="TextBox 11"/>
          <p:cNvSpPr txBox="1">
            <a:spLocks noChangeArrowheads="1"/>
          </p:cNvSpPr>
          <p:nvPr/>
        </p:nvSpPr>
        <p:spPr bwMode="auto">
          <a:xfrm>
            <a:off x="6861992" y="5476875"/>
            <a:ext cx="152400" cy="261938"/>
          </a:xfrm>
          <a:prstGeom prst="rect">
            <a:avLst/>
          </a:prstGeom>
          <a:noFill/>
          <a:ln w="9525">
            <a:noFill/>
            <a:miter lim="800000"/>
            <a:headEnd/>
            <a:tailEnd/>
          </a:ln>
        </p:spPr>
        <p:txBody>
          <a:bodyPr>
            <a:spAutoFit/>
          </a:bodyPr>
          <a:lstStyle/>
          <a:p>
            <a:r>
              <a:rPr lang="en-US" sz="1100">
                <a:solidFill>
                  <a:schemeClr val="bg1"/>
                </a:solidFill>
                <a:latin typeface="Arial" pitchFamily="34" charset="0"/>
                <a:cs typeface="Arial" pitchFamily="34" charset="0"/>
              </a:rPr>
              <a:t>0</a:t>
            </a:r>
          </a:p>
        </p:txBody>
      </p:sp>
      <p:sp>
        <p:nvSpPr>
          <p:cNvPr id="2" name="Slide Number Placeholder 1">
            <a:extLst>
              <a:ext uri="{FF2B5EF4-FFF2-40B4-BE49-F238E27FC236}">
                <a16:creationId xmlns:a16="http://schemas.microsoft.com/office/drawing/2014/main" id="{50CFE1F0-896D-6429-728C-6684FA888C5F}"/>
              </a:ext>
            </a:extLst>
          </p:cNvPr>
          <p:cNvSpPr>
            <a:spLocks noGrp="1"/>
          </p:cNvSpPr>
          <p:nvPr>
            <p:ph type="sldNum" sz="quarter" idx="12"/>
          </p:nvPr>
        </p:nvSpPr>
        <p:spPr/>
        <p:txBody>
          <a:bodyPr/>
          <a:lstStyle/>
          <a:p>
            <a:pPr>
              <a:defRPr/>
            </a:pPr>
            <a:fld id="{14BD671D-5B26-4E29-98C9-5D21BAC675F2}" type="slidenum">
              <a:rPr lang="en-US" smtClean="0"/>
              <a:pPr>
                <a:defRPr/>
              </a:pPr>
              <a:t>34</a:t>
            </a:fld>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604562" y="204788"/>
            <a:ext cx="9758639" cy="1465314"/>
          </a:xfrm>
        </p:spPr>
        <p:txBody>
          <a:bodyPr/>
          <a:lstStyle/>
          <a:p>
            <a:pPr eaLnBrk="1" hangingPunct="1">
              <a:defRPr/>
            </a:pPr>
            <a:r>
              <a:rPr lang="en-US" sz="4200" dirty="0">
                <a:latin typeface="Arial" pitchFamily="34" charset="0"/>
                <a:cs typeface="Arial" pitchFamily="34" charset="0"/>
              </a:rPr>
              <a:t>Cumulative Histogram vs </a:t>
            </a:r>
            <a:br>
              <a:rPr lang="en-US" sz="4200" dirty="0">
                <a:latin typeface="Arial" pitchFamily="34" charset="0"/>
                <a:cs typeface="Arial" pitchFamily="34" charset="0"/>
              </a:rPr>
            </a:br>
            <a:r>
              <a:rPr lang="en-US" sz="4200" dirty="0">
                <a:latin typeface="Arial" pitchFamily="34" charset="0"/>
                <a:cs typeface="Arial" pitchFamily="34" charset="0"/>
              </a:rPr>
              <a:t>Cumulative Distribution Function, CDF</a:t>
            </a:r>
          </a:p>
        </p:txBody>
      </p:sp>
      <p:pic>
        <p:nvPicPr>
          <p:cNvPr id="54276" name="Picture 4"/>
          <p:cNvPicPr>
            <a:picLocks noChangeAspect="1" noChangeArrowheads="1"/>
          </p:cNvPicPr>
          <p:nvPr/>
        </p:nvPicPr>
        <p:blipFill>
          <a:blip r:embed="rId3" cstate="print"/>
          <a:srcRect/>
          <a:stretch>
            <a:fillRect/>
          </a:stretch>
        </p:blipFill>
        <p:spPr bwMode="auto">
          <a:xfrm>
            <a:off x="1902708" y="1812925"/>
            <a:ext cx="6348412" cy="4637088"/>
          </a:xfrm>
          <a:prstGeom prst="rect">
            <a:avLst/>
          </a:prstGeom>
          <a:noFill/>
          <a:ln w="9525">
            <a:noFill/>
            <a:miter lim="800000"/>
            <a:headEnd/>
            <a:tailEnd/>
          </a:ln>
        </p:spPr>
      </p:pic>
      <p:sp>
        <p:nvSpPr>
          <p:cNvPr id="7" name="TextBox 6"/>
          <p:cNvSpPr txBox="1">
            <a:spLocks noChangeArrowheads="1"/>
          </p:cNvSpPr>
          <p:nvPr/>
        </p:nvSpPr>
        <p:spPr bwMode="auto">
          <a:xfrm>
            <a:off x="2912393" y="1848093"/>
            <a:ext cx="2571488" cy="1938992"/>
          </a:xfrm>
          <a:prstGeom prst="rect">
            <a:avLst/>
          </a:prstGeom>
          <a:noFill/>
          <a:ln w="9525">
            <a:noFill/>
            <a:miter lim="800000"/>
            <a:headEnd/>
            <a:tailEnd/>
          </a:ln>
        </p:spPr>
        <p:txBody>
          <a:bodyPr wrap="square">
            <a:spAutoFit/>
          </a:bodyPr>
          <a:lstStyle/>
          <a:p>
            <a:r>
              <a:rPr lang="en-US" dirty="0">
                <a:solidFill>
                  <a:srgbClr val="C00000"/>
                </a:solidFill>
                <a:latin typeface="Arial" pitchFamily="34" charset="0"/>
                <a:cs typeface="Arial" pitchFamily="34" charset="0"/>
              </a:rPr>
              <a:t>But, not always the best way to estimate the CDF for a </a:t>
            </a:r>
            <a:r>
              <a:rPr lang="en-US" b="1" u="sng" dirty="0">
                <a:solidFill>
                  <a:srgbClr val="C00000"/>
                </a:solidFill>
                <a:latin typeface="Arial" pitchFamily="34" charset="0"/>
                <a:cs typeface="Arial" pitchFamily="34" charset="0"/>
              </a:rPr>
              <a:t>smaller</a:t>
            </a:r>
            <a:r>
              <a:rPr lang="en-US" dirty="0">
                <a:solidFill>
                  <a:srgbClr val="C00000"/>
                </a:solidFill>
                <a:latin typeface="Arial" pitchFamily="34" charset="0"/>
                <a:cs typeface="Arial" pitchFamily="34" charset="0"/>
              </a:rPr>
              <a:t> sample</a:t>
            </a:r>
          </a:p>
        </p:txBody>
      </p:sp>
      <p:sp>
        <p:nvSpPr>
          <p:cNvPr id="54278" name="TextBox 5"/>
          <p:cNvSpPr txBox="1">
            <a:spLocks noChangeArrowheads="1"/>
          </p:cNvSpPr>
          <p:nvPr/>
        </p:nvSpPr>
        <p:spPr bwMode="auto">
          <a:xfrm rot="-5400000">
            <a:off x="1120071" y="3784601"/>
            <a:ext cx="2209800" cy="307975"/>
          </a:xfrm>
          <a:prstGeom prst="rect">
            <a:avLst/>
          </a:prstGeom>
          <a:solidFill>
            <a:srgbClr val="FFFFFF"/>
          </a:solidFill>
          <a:ln w="9525">
            <a:noFill/>
            <a:miter lim="800000"/>
            <a:headEnd/>
            <a:tailEnd/>
          </a:ln>
        </p:spPr>
        <p:txBody>
          <a:bodyPr>
            <a:spAutoFit/>
          </a:bodyPr>
          <a:lstStyle/>
          <a:p>
            <a:r>
              <a:rPr lang="en-US" sz="1400" b="1">
                <a:solidFill>
                  <a:schemeClr val="bg2"/>
                </a:solidFill>
                <a:latin typeface="Arial" pitchFamily="34" charset="0"/>
                <a:cs typeface="Arial" pitchFamily="34" charset="0"/>
              </a:rPr>
              <a:t>Cumulative Frequency</a:t>
            </a:r>
          </a:p>
        </p:txBody>
      </p:sp>
      <p:cxnSp>
        <p:nvCxnSpPr>
          <p:cNvPr id="53255" name="Straight Arrow Connector 9"/>
          <p:cNvCxnSpPr>
            <a:cxnSpLocks noChangeShapeType="1"/>
          </p:cNvCxnSpPr>
          <p:nvPr/>
        </p:nvCxnSpPr>
        <p:spPr bwMode="auto">
          <a:xfrm flipH="1">
            <a:off x="2607558" y="3913188"/>
            <a:ext cx="2703512" cy="0"/>
          </a:xfrm>
          <a:prstGeom prst="straightConnector1">
            <a:avLst/>
          </a:prstGeom>
          <a:noFill/>
          <a:ln w="28575" algn="ctr">
            <a:solidFill>
              <a:srgbClr val="7030A0"/>
            </a:solidFill>
            <a:miter lim="800000"/>
            <a:headEnd/>
            <a:tailEnd type="arrow" w="med" len="med"/>
          </a:ln>
        </p:spPr>
      </p:cxnSp>
      <p:cxnSp>
        <p:nvCxnSpPr>
          <p:cNvPr id="53256" name="Straight Arrow Connector 10"/>
          <p:cNvCxnSpPr>
            <a:cxnSpLocks noChangeShapeType="1"/>
          </p:cNvCxnSpPr>
          <p:nvPr/>
        </p:nvCxnSpPr>
        <p:spPr bwMode="auto">
          <a:xfrm flipH="1">
            <a:off x="2599622" y="3871266"/>
            <a:ext cx="2711448" cy="0"/>
          </a:xfrm>
          <a:prstGeom prst="straightConnector1">
            <a:avLst/>
          </a:prstGeom>
          <a:noFill/>
          <a:ln w="28575" algn="ctr">
            <a:solidFill>
              <a:srgbClr val="92D050"/>
            </a:solidFill>
            <a:miter lim="800000"/>
            <a:headEnd/>
            <a:tailEnd type="arrow" w="med" len="med"/>
          </a:ln>
        </p:spPr>
      </p:cxnSp>
      <p:sp>
        <p:nvSpPr>
          <p:cNvPr id="3" name="Slide Number Placeholder 2">
            <a:extLst>
              <a:ext uri="{FF2B5EF4-FFF2-40B4-BE49-F238E27FC236}">
                <a16:creationId xmlns:a16="http://schemas.microsoft.com/office/drawing/2014/main" id="{2C8EBE75-BD66-B222-7431-74D7FC7FDBC3}"/>
              </a:ext>
            </a:extLst>
          </p:cNvPr>
          <p:cNvSpPr>
            <a:spLocks noGrp="1"/>
          </p:cNvSpPr>
          <p:nvPr>
            <p:ph type="sldNum" sz="quarter" idx="12"/>
          </p:nvPr>
        </p:nvSpPr>
        <p:spPr/>
        <p:txBody>
          <a:bodyPr/>
          <a:lstStyle/>
          <a:p>
            <a:pPr>
              <a:defRPr/>
            </a:pPr>
            <a:fld id="{14BD671D-5B26-4E29-98C9-5D21BAC675F2}" type="slidenum">
              <a:rPr lang="en-US" smtClean="0"/>
              <a:pPr>
                <a:defRPr/>
              </a:pPr>
              <a:t>35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25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325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a:defRPr/>
            </a:pPr>
            <a:r>
              <a:rPr lang="en-US" dirty="0"/>
              <a:t>Assumptions</a:t>
            </a:r>
          </a:p>
        </p:txBody>
      </p:sp>
      <p:sp>
        <p:nvSpPr>
          <p:cNvPr id="28675" name="Rectangle 3"/>
          <p:cNvSpPr>
            <a:spLocks noGrp="1" noChangeArrowheads="1"/>
          </p:cNvSpPr>
          <p:nvPr>
            <p:ph type="body" idx="1"/>
          </p:nvPr>
        </p:nvSpPr>
        <p:spPr>
          <a:xfrm>
            <a:off x="1065539" y="1447801"/>
            <a:ext cx="10109483" cy="4678363"/>
          </a:xfrm>
        </p:spPr>
        <p:txBody>
          <a:bodyPr/>
          <a:lstStyle/>
          <a:p>
            <a:pPr>
              <a:spcBef>
                <a:spcPts val="900"/>
              </a:spcBef>
              <a:defRPr/>
            </a:pPr>
            <a:r>
              <a:rPr lang="en-US" sz="2800" dirty="0"/>
              <a:t>Treat observations as a random, </a:t>
            </a:r>
            <a:r>
              <a:rPr lang="en-US" sz="2800" u="sng" dirty="0"/>
              <a:t>representative sample</a:t>
            </a:r>
            <a:r>
              <a:rPr lang="en-US" sz="2800" dirty="0"/>
              <a:t> of the population of interest</a:t>
            </a:r>
          </a:p>
          <a:p>
            <a:pPr>
              <a:spcBef>
                <a:spcPts val="900"/>
              </a:spcBef>
              <a:defRPr/>
            </a:pPr>
            <a:r>
              <a:rPr lang="en-US" sz="2800" dirty="0"/>
              <a:t>Assume the sample is </a:t>
            </a:r>
            <a:r>
              <a:rPr lang="en-US" sz="2800" b="1" dirty="0">
                <a:solidFill>
                  <a:srgbClr val="008000"/>
                </a:solidFill>
              </a:rPr>
              <a:t>IID</a:t>
            </a:r>
          </a:p>
          <a:p>
            <a:pPr lvl="1">
              <a:spcBef>
                <a:spcPct val="15000"/>
              </a:spcBef>
              <a:buFont typeface="Wingdings" panose="05000000000000000000" pitchFamily="2" charset="2"/>
              <a:buChar char="§"/>
              <a:defRPr/>
            </a:pPr>
            <a:r>
              <a:rPr lang="en-US" sz="2600" dirty="0"/>
              <a:t>random and </a:t>
            </a:r>
            <a:r>
              <a:rPr lang="en-US" sz="2600" u="sng" dirty="0">
                <a:solidFill>
                  <a:srgbClr val="008000"/>
                </a:solidFill>
              </a:rPr>
              <a:t>independent</a:t>
            </a:r>
          </a:p>
          <a:p>
            <a:pPr lvl="1">
              <a:spcBef>
                <a:spcPct val="15000"/>
              </a:spcBef>
              <a:buFont typeface="Wingdings" panose="05000000000000000000" pitchFamily="2" charset="2"/>
              <a:buChar char="§"/>
              <a:defRPr/>
            </a:pPr>
            <a:r>
              <a:rPr lang="en-US" sz="2600" u="sng" dirty="0">
                <a:solidFill>
                  <a:srgbClr val="008000"/>
                </a:solidFill>
              </a:rPr>
              <a:t>identically-distributed</a:t>
            </a:r>
            <a:r>
              <a:rPr lang="en-US" sz="2600" dirty="0"/>
              <a:t> – from the same probability distribution, </a:t>
            </a:r>
            <a:r>
              <a:rPr lang="en-US" sz="2600" dirty="0">
                <a:solidFill>
                  <a:srgbClr val="0070C0"/>
                </a:solidFill>
              </a:rPr>
              <a:t>homogeneous, stationary</a:t>
            </a:r>
          </a:p>
          <a:p>
            <a:pPr lvl="1">
              <a:spcBef>
                <a:spcPct val="15000"/>
              </a:spcBef>
              <a:buFont typeface="Wingdings" panose="05000000000000000000" pitchFamily="2" charset="2"/>
              <a:buChar char="§"/>
              <a:defRPr/>
            </a:pPr>
            <a:r>
              <a:rPr lang="en-US" sz="2500" b="1" dirty="0">
                <a:solidFill>
                  <a:srgbClr val="0070C0"/>
                </a:solidFill>
                <a:latin typeface="Ink Free" panose="03080402000500000000" pitchFamily="66" charset="0"/>
              </a:rPr>
              <a:t>estimate of the distribution improves with sample size</a:t>
            </a:r>
          </a:p>
          <a:p>
            <a:pPr lvl="1">
              <a:spcBef>
                <a:spcPts val="900"/>
              </a:spcBef>
              <a:buFont typeface="Wingdings" panose="05000000000000000000" pitchFamily="2" charset="2"/>
              <a:buChar char="§"/>
              <a:defRPr/>
            </a:pPr>
            <a:r>
              <a:rPr lang="en-US" sz="2500" b="1" dirty="0">
                <a:solidFill>
                  <a:srgbClr val="C00000"/>
                </a:solidFill>
                <a:latin typeface="Ink Free" panose="03080402000500000000" pitchFamily="66" charset="0"/>
              </a:rPr>
              <a:t>we compute confidence intervals to quantify our error (uncertainty)  due to sample NOT being representative</a:t>
            </a:r>
            <a:endParaRPr lang="en-US" sz="2500" dirty="0">
              <a:solidFill>
                <a:srgbClr val="C00000"/>
              </a:solidFill>
            </a:endParaRPr>
          </a:p>
        </p:txBody>
      </p:sp>
      <p:sp>
        <p:nvSpPr>
          <p:cNvPr id="3" name="Slide Number Placeholder 2">
            <a:extLst>
              <a:ext uri="{FF2B5EF4-FFF2-40B4-BE49-F238E27FC236}">
                <a16:creationId xmlns:a16="http://schemas.microsoft.com/office/drawing/2014/main" id="{980A1480-70DD-7387-C30D-2F7F7CF903B6}"/>
              </a:ext>
            </a:extLst>
          </p:cNvPr>
          <p:cNvSpPr>
            <a:spLocks noGrp="1"/>
          </p:cNvSpPr>
          <p:nvPr>
            <p:ph type="sldNum" sz="quarter" idx="12"/>
          </p:nvPr>
        </p:nvSpPr>
        <p:spPr/>
        <p:txBody>
          <a:bodyPr/>
          <a:lstStyle/>
          <a:p>
            <a:pPr>
              <a:defRPr/>
            </a:pPr>
            <a:fld id="{9CD81297-4513-4774-B1A4-8EBF832F2CC4}" type="slidenum">
              <a:rPr lang="en-US" smtClean="0"/>
              <a:pPr>
                <a:defRPr/>
              </a:pPr>
              <a:t>36</a:t>
            </a:fld>
            <a:endParaRPr lang="en-US" dirty="0"/>
          </a:p>
        </p:txBody>
      </p:sp>
    </p:spTree>
    <p:extLst>
      <p:ext uri="{BB962C8B-B14F-4D97-AF65-F5344CB8AC3E}">
        <p14:creationId xmlns:p14="http://schemas.microsoft.com/office/powerpoint/2010/main" val="2009719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67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867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867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8675">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867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uiExpand="1" build="p" bldLvl="2"/>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445571-439F-E01C-DAA4-CD6D38E0409B}"/>
            </a:ext>
          </a:extLst>
        </p:cNvPr>
        <p:cNvGrpSpPr/>
        <p:nvPr/>
      </p:nvGrpSpPr>
      <p:grpSpPr>
        <a:xfrm>
          <a:off x="0" y="0"/>
          <a:ext cx="0" cy="0"/>
          <a:chOff x="0" y="0"/>
          <a:chExt cx="0" cy="0"/>
        </a:xfrm>
      </p:grpSpPr>
      <p:sp>
        <p:nvSpPr>
          <p:cNvPr id="26626" name="Slide Number Placeholder 5">
            <a:extLst>
              <a:ext uri="{FF2B5EF4-FFF2-40B4-BE49-F238E27FC236}">
                <a16:creationId xmlns:a16="http://schemas.microsoft.com/office/drawing/2014/main" id="{EFF1AFA3-C2F5-0995-375F-3927C99C22CF}"/>
              </a:ext>
            </a:extLst>
          </p:cNvPr>
          <p:cNvSpPr>
            <a:spLocks noGrp="1"/>
          </p:cNvSpPr>
          <p:nvPr>
            <p:ph type="sldNum" sz="quarter" idx="12"/>
          </p:nvPr>
        </p:nvSpPr>
        <p:spPr>
          <a:noFill/>
        </p:spPr>
        <p:txBody>
          <a:bodyPr/>
          <a:lstStyle/>
          <a:p>
            <a:fld id="{7E9EA749-4E90-45D7-B259-2FA4D271F4A8}" type="slidenum">
              <a:rPr lang="en-US" smtClean="0"/>
              <a:pPr/>
              <a:t>37</a:t>
            </a:fld>
            <a:endParaRPr lang="en-US" dirty="0"/>
          </a:p>
        </p:txBody>
      </p:sp>
      <p:sp>
        <p:nvSpPr>
          <p:cNvPr id="6147" name="Rectangle 3">
            <a:extLst>
              <a:ext uri="{FF2B5EF4-FFF2-40B4-BE49-F238E27FC236}">
                <a16:creationId xmlns:a16="http://schemas.microsoft.com/office/drawing/2014/main" id="{982CBAEA-09F0-445A-93B5-D9CC2791ABA0}"/>
              </a:ext>
            </a:extLst>
          </p:cNvPr>
          <p:cNvSpPr>
            <a:spLocks noGrp="1" noChangeArrowheads="1"/>
          </p:cNvSpPr>
          <p:nvPr>
            <p:ph type="body" idx="1"/>
          </p:nvPr>
        </p:nvSpPr>
        <p:spPr>
          <a:xfrm>
            <a:off x="1065403" y="1552575"/>
            <a:ext cx="8858062" cy="4114800"/>
          </a:xfrm>
        </p:spPr>
        <p:txBody>
          <a:bodyPr vert="horz" wrap="square" lIns="92075" tIns="46038" rIns="92075" bIns="46038" numCol="1" anchor="t" anchorCtr="0" compatLnSpc="1">
            <a:prstTxWarp prst="textNoShape">
              <a:avLst/>
            </a:prstTxWarp>
          </a:bodyPr>
          <a:lstStyle/>
          <a:p>
            <a:pPr eaLnBrk="1" hangingPunct="1">
              <a:spcBef>
                <a:spcPct val="50000"/>
              </a:spcBef>
              <a:defRPr/>
            </a:pPr>
            <a:r>
              <a:rPr lang="en-US" sz="3000" strike="sngStrike" dirty="0"/>
              <a:t>Vocabulary and Definitions</a:t>
            </a:r>
          </a:p>
          <a:p>
            <a:pPr eaLnBrk="1" hangingPunct="1">
              <a:spcBef>
                <a:spcPct val="50000"/>
              </a:spcBef>
              <a:defRPr/>
            </a:pPr>
            <a:r>
              <a:rPr lang="en-US" sz="3000" strike="sngStrike" dirty="0"/>
              <a:t>Dice Rolling and PMFs</a:t>
            </a:r>
          </a:p>
          <a:p>
            <a:pPr eaLnBrk="1" hangingPunct="1">
              <a:spcBef>
                <a:spcPct val="50000"/>
              </a:spcBef>
              <a:defRPr/>
            </a:pPr>
            <a:r>
              <a:rPr lang="en-US" sz="3000" strike="sngStrike" dirty="0"/>
              <a:t>CDFs and PDFs</a:t>
            </a:r>
          </a:p>
          <a:p>
            <a:pPr eaLnBrk="1" hangingPunct="1">
              <a:spcBef>
                <a:spcPct val="50000"/>
              </a:spcBef>
              <a:defRPr/>
            </a:pPr>
            <a:r>
              <a:rPr lang="en-US" sz="3000" strike="sngStrike" dirty="0"/>
              <a:t>Histograms</a:t>
            </a:r>
            <a:r>
              <a:rPr lang="en-US" sz="3000" dirty="0"/>
              <a:t> </a:t>
            </a:r>
          </a:p>
          <a:p>
            <a:pPr eaLnBrk="1" hangingPunct="1">
              <a:spcBef>
                <a:spcPct val="50000"/>
              </a:spcBef>
              <a:defRPr/>
            </a:pPr>
            <a:r>
              <a:rPr lang="en-US" sz="3000" dirty="0"/>
              <a:t>Typical Distributions</a:t>
            </a:r>
          </a:p>
          <a:p>
            <a:pPr eaLnBrk="1" hangingPunct="1">
              <a:spcBef>
                <a:spcPct val="50000"/>
              </a:spcBef>
              <a:defRPr/>
            </a:pPr>
            <a:r>
              <a:rPr lang="en-US" sz="3000" dirty="0"/>
              <a:t>Sample Moments</a:t>
            </a:r>
          </a:p>
          <a:p>
            <a:pPr eaLnBrk="1" hangingPunct="1">
              <a:spcBef>
                <a:spcPct val="50000"/>
              </a:spcBef>
              <a:defRPr/>
            </a:pPr>
            <a:r>
              <a:rPr lang="en-US" sz="3000" dirty="0"/>
              <a:t>LTEP</a:t>
            </a:r>
          </a:p>
          <a:p>
            <a:pPr eaLnBrk="1" hangingPunct="1">
              <a:spcBef>
                <a:spcPct val="50000"/>
              </a:spcBef>
              <a:defRPr/>
            </a:pPr>
            <a:endParaRPr lang="en-US" sz="3000" dirty="0"/>
          </a:p>
        </p:txBody>
      </p:sp>
      <p:sp>
        <p:nvSpPr>
          <p:cNvPr id="6148" name="Rectangle 4">
            <a:extLst>
              <a:ext uri="{FF2B5EF4-FFF2-40B4-BE49-F238E27FC236}">
                <a16:creationId xmlns:a16="http://schemas.microsoft.com/office/drawing/2014/main" id="{4AE69CF8-455F-1D54-D90E-4708C4D16CD3}"/>
              </a:ext>
            </a:extLst>
          </p:cNvPr>
          <p:cNvSpPr>
            <a:spLocks noGrp="1" noChangeArrowheads="1"/>
          </p:cNvSpPr>
          <p:nvPr>
            <p:ph type="title"/>
          </p:nvPr>
        </p:nvSpPr>
        <p:spPr/>
        <p:txBody>
          <a:bodyPr/>
          <a:lstStyle/>
          <a:p>
            <a:pPr eaLnBrk="1" hangingPunct="1">
              <a:defRPr/>
            </a:pPr>
            <a:r>
              <a:rPr lang="en-US" dirty="0"/>
              <a:t>Topics</a:t>
            </a:r>
          </a:p>
        </p:txBody>
      </p:sp>
    </p:spTree>
    <p:extLst>
      <p:ext uri="{BB962C8B-B14F-4D97-AF65-F5344CB8AC3E}">
        <p14:creationId xmlns:p14="http://schemas.microsoft.com/office/powerpoint/2010/main" val="1190853998"/>
      </p:ext>
    </p:extLst>
  </p:cSld>
  <p:clrMapOvr>
    <a:masterClrMapping/>
  </p:clrMapOvr>
  <p:transition>
    <p:cut/>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C8B09733-D711-37E7-127D-E81DC356FAF2}"/>
              </a:ext>
            </a:extLst>
          </p:cNvPr>
          <p:cNvPicPr>
            <a:picLocks noChangeAspect="1"/>
          </p:cNvPicPr>
          <p:nvPr/>
        </p:nvPicPr>
        <p:blipFill>
          <a:blip r:embed="rId3"/>
          <a:stretch>
            <a:fillRect/>
          </a:stretch>
        </p:blipFill>
        <p:spPr>
          <a:xfrm>
            <a:off x="5373146" y="2794781"/>
            <a:ext cx="1798168" cy="1118860"/>
          </a:xfrm>
          <a:prstGeom prst="rect">
            <a:avLst/>
          </a:prstGeom>
        </p:spPr>
      </p:pic>
      <p:pic>
        <p:nvPicPr>
          <p:cNvPr id="18" name="Picture 17">
            <a:extLst>
              <a:ext uri="{FF2B5EF4-FFF2-40B4-BE49-F238E27FC236}">
                <a16:creationId xmlns:a16="http://schemas.microsoft.com/office/drawing/2014/main" id="{B973C49E-6EEA-1D8D-91C5-EAEB30537FEF}"/>
              </a:ext>
            </a:extLst>
          </p:cNvPr>
          <p:cNvPicPr>
            <a:picLocks noChangeAspect="1"/>
          </p:cNvPicPr>
          <p:nvPr/>
        </p:nvPicPr>
        <p:blipFill>
          <a:blip r:embed="rId4"/>
          <a:stretch>
            <a:fillRect/>
          </a:stretch>
        </p:blipFill>
        <p:spPr>
          <a:xfrm>
            <a:off x="5373146" y="1568942"/>
            <a:ext cx="1798168" cy="1119729"/>
          </a:xfrm>
          <a:prstGeom prst="rect">
            <a:avLst/>
          </a:prstGeom>
        </p:spPr>
      </p:pic>
      <p:sp>
        <p:nvSpPr>
          <p:cNvPr id="33794" name="Rectangle 2"/>
          <p:cNvSpPr>
            <a:spLocks noGrp="1" noChangeArrowheads="1"/>
          </p:cNvSpPr>
          <p:nvPr>
            <p:ph type="title"/>
          </p:nvPr>
        </p:nvSpPr>
        <p:spPr/>
        <p:txBody>
          <a:bodyPr/>
          <a:lstStyle/>
          <a:p>
            <a:pPr eaLnBrk="1" hangingPunct="1">
              <a:defRPr/>
            </a:pPr>
            <a:r>
              <a:rPr lang="en-US" dirty="0"/>
              <a:t>Some Continuous Distributions</a:t>
            </a:r>
          </a:p>
        </p:txBody>
      </p:sp>
      <p:sp>
        <p:nvSpPr>
          <p:cNvPr id="33795" name="Rectangle 3"/>
          <p:cNvSpPr>
            <a:spLocks noGrp="1" noChangeArrowheads="1"/>
          </p:cNvSpPr>
          <p:nvPr>
            <p:ph type="body" idx="1"/>
          </p:nvPr>
        </p:nvSpPr>
        <p:spPr>
          <a:xfrm>
            <a:off x="1073098" y="1920875"/>
            <a:ext cx="8469365" cy="4114800"/>
          </a:xfrm>
        </p:spPr>
        <p:txBody>
          <a:bodyPr/>
          <a:lstStyle/>
          <a:p>
            <a:pPr eaLnBrk="1" hangingPunct="1">
              <a:spcBef>
                <a:spcPts val="600"/>
              </a:spcBef>
              <a:defRPr/>
            </a:pPr>
            <a:r>
              <a:rPr lang="en-US" dirty="0"/>
              <a:t>Uniform:</a:t>
            </a:r>
          </a:p>
          <a:p>
            <a:pPr eaLnBrk="1" hangingPunct="1">
              <a:spcBef>
                <a:spcPts val="600"/>
              </a:spcBef>
              <a:defRPr/>
            </a:pPr>
            <a:endParaRPr lang="en-US" dirty="0"/>
          </a:p>
          <a:p>
            <a:pPr eaLnBrk="1" hangingPunct="1">
              <a:spcBef>
                <a:spcPts val="600"/>
              </a:spcBef>
              <a:defRPr/>
            </a:pPr>
            <a:r>
              <a:rPr lang="en-US" dirty="0"/>
              <a:t>Triangular:</a:t>
            </a:r>
          </a:p>
          <a:p>
            <a:pPr eaLnBrk="1" hangingPunct="1">
              <a:spcBef>
                <a:spcPts val="600"/>
              </a:spcBef>
              <a:defRPr/>
            </a:pPr>
            <a:endParaRPr lang="en-US" dirty="0"/>
          </a:p>
          <a:p>
            <a:pPr eaLnBrk="1" hangingPunct="1">
              <a:spcBef>
                <a:spcPts val="600"/>
              </a:spcBef>
              <a:defRPr/>
            </a:pPr>
            <a:r>
              <a:rPr lang="en-US" dirty="0"/>
              <a:t>Normal:</a:t>
            </a:r>
          </a:p>
          <a:p>
            <a:pPr eaLnBrk="1" hangingPunct="1">
              <a:spcBef>
                <a:spcPts val="600"/>
              </a:spcBef>
              <a:defRPr/>
            </a:pPr>
            <a:endParaRPr lang="en-US" dirty="0"/>
          </a:p>
        </p:txBody>
      </p:sp>
      <p:sp>
        <p:nvSpPr>
          <p:cNvPr id="33802" name="Text Box 10"/>
          <p:cNvSpPr txBox="1">
            <a:spLocks noChangeArrowheads="1"/>
          </p:cNvSpPr>
          <p:nvPr/>
        </p:nvSpPr>
        <p:spPr bwMode="auto">
          <a:xfrm>
            <a:off x="7504534" y="2797175"/>
            <a:ext cx="1838325" cy="2654573"/>
          </a:xfrm>
          <a:prstGeom prst="rect">
            <a:avLst/>
          </a:prstGeom>
          <a:noFill/>
          <a:ln w="9525">
            <a:noFill/>
            <a:miter lim="800000"/>
            <a:headEnd/>
            <a:tailEnd/>
          </a:ln>
          <a:effectLst/>
        </p:spPr>
        <p:txBody>
          <a:bodyPr>
            <a:spAutoFit/>
          </a:bodyPr>
          <a:lstStyle/>
          <a:p>
            <a:pPr algn="ctr" eaLnBrk="0" hangingPunct="0">
              <a:lnSpc>
                <a:spcPct val="120000"/>
              </a:lnSpc>
              <a:defRPr/>
            </a:pPr>
            <a:r>
              <a:rPr lang="en-US" sz="2800" b="1" dirty="0">
                <a:solidFill>
                  <a:schemeClr val="tx1">
                    <a:lumMod val="10000"/>
                  </a:schemeClr>
                </a:solidFill>
                <a:latin typeface="Ink Free" panose="03080402000500000000" pitchFamily="66" charset="0"/>
              </a:rPr>
              <a:t>these are </a:t>
            </a:r>
            <a:r>
              <a:rPr lang="en-US" sz="2800" b="1" dirty="0">
                <a:solidFill>
                  <a:srgbClr val="008000"/>
                </a:solidFill>
                <a:latin typeface="Ink Free" panose="03080402000500000000" pitchFamily="66" charset="0"/>
              </a:rPr>
              <a:t>probability density functions </a:t>
            </a:r>
            <a:r>
              <a:rPr lang="en-US" sz="2800" b="1" dirty="0">
                <a:solidFill>
                  <a:schemeClr val="tx1">
                    <a:lumMod val="10000"/>
                  </a:schemeClr>
                </a:solidFill>
                <a:latin typeface="Ink Free" panose="03080402000500000000" pitchFamily="66" charset="0"/>
              </a:rPr>
              <a:t>(</a:t>
            </a:r>
            <a:r>
              <a:rPr lang="en-US" sz="2800" dirty="0">
                <a:solidFill>
                  <a:schemeClr val="tx1">
                    <a:lumMod val="10000"/>
                  </a:schemeClr>
                </a:solidFill>
                <a:latin typeface="Arial" pitchFamily="34" charset="0"/>
              </a:rPr>
              <a:t>PDF</a:t>
            </a:r>
            <a:r>
              <a:rPr lang="en-US" sz="2800" b="1" dirty="0">
                <a:solidFill>
                  <a:schemeClr val="tx1">
                    <a:lumMod val="10000"/>
                  </a:schemeClr>
                </a:solidFill>
                <a:latin typeface="Ink Free" panose="03080402000500000000" pitchFamily="66" charset="0"/>
              </a:rPr>
              <a:t>s)</a:t>
            </a:r>
          </a:p>
        </p:txBody>
      </p:sp>
      <p:sp>
        <p:nvSpPr>
          <p:cNvPr id="2" name="Slide Number Placeholder 1">
            <a:extLst>
              <a:ext uri="{FF2B5EF4-FFF2-40B4-BE49-F238E27FC236}">
                <a16:creationId xmlns:a16="http://schemas.microsoft.com/office/drawing/2014/main" id="{AB2F310E-EDFF-016A-CA34-CA2A8ABD0FEA}"/>
              </a:ext>
            </a:extLst>
          </p:cNvPr>
          <p:cNvSpPr>
            <a:spLocks noGrp="1"/>
          </p:cNvSpPr>
          <p:nvPr>
            <p:ph type="sldNum" sz="quarter" idx="12"/>
          </p:nvPr>
        </p:nvSpPr>
        <p:spPr/>
        <p:txBody>
          <a:bodyPr/>
          <a:lstStyle/>
          <a:p>
            <a:pPr>
              <a:defRPr/>
            </a:pPr>
            <a:fld id="{9CD81297-4513-4774-B1A4-8EBF832F2CC4}" type="slidenum">
              <a:rPr lang="en-US" smtClean="0"/>
              <a:pPr>
                <a:defRPr/>
              </a:pPr>
              <a:t>38</a:t>
            </a:fld>
            <a:endParaRPr lang="en-US"/>
          </a:p>
        </p:txBody>
      </p:sp>
      <p:pic>
        <p:nvPicPr>
          <p:cNvPr id="16" name="Picture 15">
            <a:extLst>
              <a:ext uri="{FF2B5EF4-FFF2-40B4-BE49-F238E27FC236}">
                <a16:creationId xmlns:a16="http://schemas.microsoft.com/office/drawing/2014/main" id="{A5291CE5-582C-8A96-F009-5A46C05B27A7}"/>
              </a:ext>
            </a:extLst>
          </p:cNvPr>
          <p:cNvPicPr>
            <a:picLocks noChangeAspect="1"/>
          </p:cNvPicPr>
          <p:nvPr/>
        </p:nvPicPr>
        <p:blipFill>
          <a:blip r:embed="rId5"/>
          <a:stretch>
            <a:fillRect/>
          </a:stretch>
        </p:blipFill>
        <p:spPr>
          <a:xfrm>
            <a:off x="5373146" y="4019751"/>
            <a:ext cx="1798168" cy="1118860"/>
          </a:xfrm>
          <a:prstGeom prst="rect">
            <a:avLst/>
          </a:prstGeom>
        </p:spPr>
      </p:pic>
    </p:spTree>
    <p:extLst>
      <p:ext uri="{BB962C8B-B14F-4D97-AF65-F5344CB8AC3E}">
        <p14:creationId xmlns:p14="http://schemas.microsoft.com/office/powerpoint/2010/main" val="36502021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3"/>
          <p:cNvPicPr>
            <a:picLocks noChangeAspect="1" noChangeArrowheads="1"/>
          </p:cNvPicPr>
          <p:nvPr/>
        </p:nvPicPr>
        <p:blipFill>
          <a:blip r:embed="rId3" cstate="print"/>
          <a:srcRect/>
          <a:stretch>
            <a:fillRect/>
          </a:stretch>
        </p:blipFill>
        <p:spPr bwMode="auto">
          <a:xfrm>
            <a:off x="1576850" y="1879981"/>
            <a:ext cx="3997325" cy="3086100"/>
          </a:xfrm>
          <a:prstGeom prst="rect">
            <a:avLst/>
          </a:prstGeom>
          <a:noFill/>
          <a:ln w="9525">
            <a:noFill/>
            <a:miter lim="800000"/>
            <a:headEnd/>
            <a:tailEnd/>
          </a:ln>
        </p:spPr>
      </p:pic>
      <p:sp>
        <p:nvSpPr>
          <p:cNvPr id="35842" name="Rectangle 2"/>
          <p:cNvSpPr>
            <a:spLocks noGrp="1" noChangeArrowheads="1"/>
          </p:cNvSpPr>
          <p:nvPr>
            <p:ph type="title"/>
          </p:nvPr>
        </p:nvSpPr>
        <p:spPr>
          <a:xfrm>
            <a:off x="604562" y="304800"/>
            <a:ext cx="9758639" cy="1143000"/>
          </a:xfrm>
        </p:spPr>
        <p:txBody>
          <a:bodyPr/>
          <a:lstStyle/>
          <a:p>
            <a:pPr eaLnBrk="1" hangingPunct="1">
              <a:defRPr/>
            </a:pPr>
            <a:r>
              <a:rPr lang="en-US" dirty="0"/>
              <a:t>Uniform Distribution</a:t>
            </a:r>
          </a:p>
        </p:txBody>
      </p:sp>
      <p:sp>
        <p:nvSpPr>
          <p:cNvPr id="35844" name="Rectangle 4"/>
          <p:cNvSpPr>
            <a:spLocks noGrp="1" noChangeArrowheads="1"/>
          </p:cNvSpPr>
          <p:nvPr>
            <p:ph type="body" sz="half" idx="2"/>
          </p:nvPr>
        </p:nvSpPr>
        <p:spPr>
          <a:xfrm>
            <a:off x="6553201" y="1676400"/>
            <a:ext cx="3668959" cy="4114800"/>
          </a:xfrm>
        </p:spPr>
        <p:txBody>
          <a:bodyPr/>
          <a:lstStyle/>
          <a:p>
            <a:pPr eaLnBrk="1" hangingPunct="1">
              <a:buClr>
                <a:srgbClr val="7030A0"/>
              </a:buClr>
              <a:defRPr/>
            </a:pPr>
            <a:r>
              <a:rPr lang="en-US" sz="2400" dirty="0"/>
              <a:t>Interpretation:</a:t>
            </a:r>
          </a:p>
          <a:p>
            <a:pPr lvl="1" eaLnBrk="1" hangingPunct="1">
              <a:buClr>
                <a:srgbClr val="7030A0"/>
              </a:buClr>
              <a:defRPr/>
            </a:pPr>
            <a:r>
              <a:rPr lang="en-US" sz="2000" dirty="0"/>
              <a:t>All values in range are equally likely </a:t>
            </a:r>
          </a:p>
          <a:p>
            <a:pPr eaLnBrk="1" hangingPunct="1">
              <a:buClr>
                <a:srgbClr val="7030A0"/>
              </a:buClr>
              <a:defRPr/>
            </a:pPr>
            <a:r>
              <a:rPr lang="en-US" sz="2400" dirty="0"/>
              <a:t>Parameters:</a:t>
            </a:r>
          </a:p>
          <a:p>
            <a:pPr lvl="1" eaLnBrk="1" hangingPunct="1">
              <a:buClr>
                <a:srgbClr val="7030A0"/>
              </a:buClr>
              <a:defRPr/>
            </a:pPr>
            <a:r>
              <a:rPr lang="en-US" sz="2000" dirty="0"/>
              <a:t>Range (</a:t>
            </a:r>
            <a:r>
              <a:rPr lang="en-US" sz="2000" i="1" dirty="0"/>
              <a:t>a</a:t>
            </a:r>
            <a:r>
              <a:rPr lang="en-US" sz="2000" dirty="0"/>
              <a:t>, </a:t>
            </a:r>
            <a:r>
              <a:rPr lang="en-US" sz="2000" i="1" dirty="0"/>
              <a:t>b</a:t>
            </a:r>
            <a:r>
              <a:rPr lang="en-US" sz="2000" dirty="0"/>
              <a:t>) </a:t>
            </a:r>
            <a:r>
              <a:rPr lang="en-US" sz="2000" dirty="0">
                <a:solidFill>
                  <a:srgbClr val="00B050"/>
                </a:solidFill>
              </a:rPr>
              <a:t>(</a:t>
            </a:r>
            <a:r>
              <a:rPr lang="en-US" sz="2000" i="1" dirty="0">
                <a:solidFill>
                  <a:srgbClr val="00B050"/>
                </a:solidFill>
              </a:rPr>
              <a:t>min, max</a:t>
            </a:r>
            <a:r>
              <a:rPr lang="en-US" sz="2000" dirty="0">
                <a:solidFill>
                  <a:srgbClr val="00B050"/>
                </a:solidFill>
              </a:rPr>
              <a:t>)</a:t>
            </a:r>
          </a:p>
          <a:p>
            <a:pPr eaLnBrk="1" hangingPunct="1">
              <a:buClr>
                <a:srgbClr val="7030A0"/>
              </a:buClr>
              <a:defRPr/>
            </a:pPr>
            <a:r>
              <a:rPr lang="en-US" sz="2400" dirty="0"/>
              <a:t>What is the mean, median, mode?</a:t>
            </a:r>
          </a:p>
          <a:p>
            <a:pPr eaLnBrk="1" hangingPunct="1">
              <a:buClr>
                <a:srgbClr val="7030A0"/>
              </a:buClr>
              <a:defRPr/>
            </a:pPr>
            <a:r>
              <a:rPr lang="en-US" sz="2400" dirty="0"/>
              <a:t>What does the CDF look like?</a:t>
            </a:r>
          </a:p>
        </p:txBody>
      </p:sp>
      <p:sp>
        <p:nvSpPr>
          <p:cNvPr id="8" name="Text Box 10"/>
          <p:cNvSpPr txBox="1">
            <a:spLocks noChangeArrowheads="1"/>
          </p:cNvSpPr>
          <p:nvPr/>
        </p:nvSpPr>
        <p:spPr bwMode="auto">
          <a:xfrm>
            <a:off x="2764352" y="2473142"/>
            <a:ext cx="1838325" cy="517065"/>
          </a:xfrm>
          <a:prstGeom prst="rect">
            <a:avLst/>
          </a:prstGeom>
          <a:noFill/>
          <a:ln w="9525">
            <a:noFill/>
            <a:miter lim="800000"/>
            <a:headEnd/>
            <a:tailEnd/>
          </a:ln>
          <a:effectLst/>
        </p:spPr>
        <p:txBody>
          <a:bodyPr>
            <a:spAutoFit/>
          </a:bodyPr>
          <a:lstStyle/>
          <a:p>
            <a:pPr algn="ctr" eaLnBrk="0" hangingPunct="0">
              <a:lnSpc>
                <a:spcPct val="120000"/>
              </a:lnSpc>
              <a:defRPr/>
            </a:pPr>
            <a:r>
              <a:rPr lang="en-US" b="1" dirty="0">
                <a:solidFill>
                  <a:schemeClr val="accent2"/>
                </a:solidFill>
                <a:latin typeface="Ink Free" panose="03080402000500000000" pitchFamily="66" charset="0"/>
              </a:rPr>
              <a:t>PDF</a:t>
            </a:r>
          </a:p>
        </p:txBody>
      </p:sp>
      <mc:AlternateContent xmlns:mc="http://schemas.openxmlformats.org/markup-compatibility/2006" xmlns:a14="http://schemas.microsoft.com/office/drawing/2010/main">
        <mc:Choice Requires="a14">
          <p:sp>
            <p:nvSpPr>
              <p:cNvPr id="2" name="TextBox 1"/>
              <p:cNvSpPr txBox="1"/>
              <p:nvPr/>
            </p:nvSpPr>
            <p:spPr>
              <a:xfrm>
                <a:off x="1810245" y="5304454"/>
                <a:ext cx="3816429" cy="121712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a:solidFill>
                            <a:schemeClr val="tx1">
                              <a:lumMod val="10000"/>
                            </a:schemeClr>
                          </a:solidFill>
                          <a:latin typeface="Cambria Math" panose="02040503050406030204" pitchFamily="18" charset="0"/>
                        </a:rPr>
                        <m:t>f</m:t>
                      </m:r>
                      <m:d>
                        <m:dPr>
                          <m:ctrlPr>
                            <a:rPr lang="en-US" i="1">
                              <a:solidFill>
                                <a:schemeClr val="tx1">
                                  <a:lumMod val="10000"/>
                                </a:schemeClr>
                              </a:solidFill>
                              <a:latin typeface="Cambria Math" panose="02040503050406030204" pitchFamily="18" charset="0"/>
                            </a:rPr>
                          </m:ctrlPr>
                        </m:dPr>
                        <m:e>
                          <m:r>
                            <m:rPr>
                              <m:sty m:val="p"/>
                            </m:rPr>
                            <a:rPr lang="en-US">
                              <a:solidFill>
                                <a:schemeClr val="tx1">
                                  <a:lumMod val="10000"/>
                                </a:schemeClr>
                              </a:solidFill>
                              <a:latin typeface="Cambria Math" panose="02040503050406030204" pitchFamily="18" charset="0"/>
                            </a:rPr>
                            <m:t>x</m:t>
                          </m:r>
                        </m:e>
                      </m:d>
                      <m:r>
                        <a:rPr lang="en-US">
                          <a:solidFill>
                            <a:schemeClr val="tx1">
                              <a:lumMod val="10000"/>
                            </a:schemeClr>
                          </a:solidFill>
                          <a:latin typeface="Cambria Math" panose="02040503050406030204" pitchFamily="18" charset="0"/>
                        </a:rPr>
                        <m:t>= </m:t>
                      </m:r>
                      <m:f>
                        <m:fPr>
                          <m:ctrlPr>
                            <a:rPr lang="en-US" i="1">
                              <a:solidFill>
                                <a:schemeClr val="tx1">
                                  <a:lumMod val="10000"/>
                                </a:schemeClr>
                              </a:solidFill>
                              <a:latin typeface="Cambria Math" panose="02040503050406030204" pitchFamily="18" charset="0"/>
                            </a:rPr>
                          </m:ctrlPr>
                        </m:fPr>
                        <m:num>
                          <m:r>
                            <a:rPr lang="en-US">
                              <a:solidFill>
                                <a:schemeClr val="tx1">
                                  <a:lumMod val="10000"/>
                                </a:schemeClr>
                              </a:solidFill>
                              <a:latin typeface="Cambria Math" panose="02040503050406030204" pitchFamily="18" charset="0"/>
                            </a:rPr>
                            <m:t>1</m:t>
                          </m:r>
                        </m:num>
                        <m:den>
                          <m:r>
                            <m:rPr>
                              <m:sty m:val="p"/>
                            </m:rPr>
                            <a:rPr lang="en-US">
                              <a:solidFill>
                                <a:schemeClr val="tx1">
                                  <a:lumMod val="10000"/>
                                </a:schemeClr>
                              </a:solidFill>
                              <a:latin typeface="Cambria Math" panose="02040503050406030204" pitchFamily="18" charset="0"/>
                            </a:rPr>
                            <m:t>b</m:t>
                          </m:r>
                          <m:r>
                            <a:rPr lang="en-US">
                              <a:solidFill>
                                <a:schemeClr val="tx1">
                                  <a:lumMod val="10000"/>
                                </a:schemeClr>
                              </a:solidFill>
                              <a:latin typeface="Cambria Math" panose="02040503050406030204" pitchFamily="18" charset="0"/>
                            </a:rPr>
                            <m:t>−</m:t>
                          </m:r>
                          <m:r>
                            <m:rPr>
                              <m:sty m:val="p"/>
                            </m:rPr>
                            <a:rPr lang="en-US">
                              <a:solidFill>
                                <a:schemeClr val="tx1">
                                  <a:lumMod val="10000"/>
                                </a:schemeClr>
                              </a:solidFill>
                              <a:latin typeface="Cambria Math" panose="02040503050406030204" pitchFamily="18" charset="0"/>
                            </a:rPr>
                            <m:t>a</m:t>
                          </m:r>
                        </m:den>
                      </m:f>
                      <m:r>
                        <a:rPr lang="en-US">
                          <a:solidFill>
                            <a:schemeClr val="tx1">
                              <a:lumMod val="10000"/>
                            </a:schemeClr>
                          </a:solidFill>
                          <a:latin typeface="Cambria Math" panose="02040503050406030204" pitchFamily="18" charset="0"/>
                        </a:rPr>
                        <m:t>  </m:t>
                      </m:r>
                      <m:r>
                        <m:rPr>
                          <m:sty m:val="p"/>
                        </m:rPr>
                        <a:rPr lang="en-US">
                          <a:solidFill>
                            <a:schemeClr val="tx1">
                              <a:lumMod val="10000"/>
                            </a:schemeClr>
                          </a:solidFill>
                          <a:latin typeface="Cambria Math" panose="02040503050406030204" pitchFamily="18" charset="0"/>
                        </a:rPr>
                        <m:t>for</m:t>
                      </m:r>
                      <m:r>
                        <a:rPr lang="en-US">
                          <a:solidFill>
                            <a:schemeClr val="tx1">
                              <a:lumMod val="10000"/>
                            </a:schemeClr>
                          </a:solidFill>
                          <a:latin typeface="Cambria Math" panose="02040503050406030204" pitchFamily="18" charset="0"/>
                        </a:rPr>
                        <m:t> </m:t>
                      </m:r>
                      <m:r>
                        <m:rPr>
                          <m:sty m:val="p"/>
                        </m:rPr>
                        <a:rPr lang="en-US">
                          <a:solidFill>
                            <a:schemeClr val="tx1">
                              <a:lumMod val="10000"/>
                            </a:schemeClr>
                          </a:solidFill>
                          <a:latin typeface="Cambria Math" panose="02040503050406030204" pitchFamily="18" charset="0"/>
                        </a:rPr>
                        <m:t>a</m:t>
                      </m:r>
                      <m:r>
                        <a:rPr lang="en-US">
                          <a:solidFill>
                            <a:schemeClr val="tx1">
                              <a:lumMod val="10000"/>
                            </a:schemeClr>
                          </a:solidFill>
                          <a:latin typeface="Cambria Math" panose="02040503050406030204" pitchFamily="18" charset="0"/>
                        </a:rPr>
                        <m:t> ≤</m:t>
                      </m:r>
                      <m:r>
                        <m:rPr>
                          <m:sty m:val="p"/>
                        </m:rPr>
                        <a:rPr lang="en-US">
                          <a:solidFill>
                            <a:schemeClr val="tx1">
                              <a:lumMod val="10000"/>
                            </a:schemeClr>
                          </a:solidFill>
                          <a:latin typeface="Cambria Math" panose="02040503050406030204" pitchFamily="18" charset="0"/>
                          <a:ea typeface="Cambria Math" panose="02040503050406030204" pitchFamily="18" charset="0"/>
                        </a:rPr>
                        <m:t>X</m:t>
                      </m:r>
                      <m:r>
                        <a:rPr lang="en-US">
                          <a:solidFill>
                            <a:schemeClr val="tx1">
                              <a:lumMod val="10000"/>
                            </a:schemeClr>
                          </a:solidFill>
                          <a:latin typeface="Cambria Math" panose="02040503050406030204" pitchFamily="18" charset="0"/>
                          <a:ea typeface="Cambria Math" panose="02040503050406030204" pitchFamily="18" charset="0"/>
                        </a:rPr>
                        <m:t>≤</m:t>
                      </m:r>
                      <m:r>
                        <m:rPr>
                          <m:sty m:val="p"/>
                        </m:rPr>
                        <a:rPr lang="en-US">
                          <a:solidFill>
                            <a:schemeClr val="tx1">
                              <a:lumMod val="10000"/>
                            </a:schemeClr>
                          </a:solidFill>
                          <a:latin typeface="Cambria Math" panose="02040503050406030204" pitchFamily="18" charset="0"/>
                          <a:ea typeface="Cambria Math" panose="02040503050406030204" pitchFamily="18" charset="0"/>
                        </a:rPr>
                        <m:t>b</m:t>
                      </m:r>
                    </m:oMath>
                  </m:oMathPara>
                </a14:m>
                <a:endParaRPr lang="en-US" dirty="0">
                  <a:solidFill>
                    <a:schemeClr val="tx1">
                      <a:lumMod val="10000"/>
                    </a:schemeClr>
                  </a:solidFill>
                  <a:latin typeface="Calibri" panose="020F0502020204030204" pitchFamily="34" charset="0"/>
                  <a:ea typeface="Cambria Math" panose="02040503050406030204" pitchFamily="18" charset="0"/>
                </a:endParaRPr>
              </a:p>
              <a:p>
                <a:pPr>
                  <a:spcBef>
                    <a:spcPts val="1200"/>
                  </a:spcBef>
                </a:pPr>
                <a:r>
                  <a:rPr lang="en-US" dirty="0">
                    <a:solidFill>
                      <a:schemeClr val="tx1">
                        <a:lumMod val="10000"/>
                      </a:schemeClr>
                    </a:solidFill>
                    <a:latin typeface="Calibri" panose="020F0502020204030204" pitchFamily="34" charset="0"/>
                  </a:rPr>
                  <a:t>	      </a:t>
                </a:r>
                <a:r>
                  <a:rPr lang="en-US" dirty="0">
                    <a:solidFill>
                      <a:schemeClr val="tx1">
                        <a:lumMod val="10000"/>
                      </a:schemeClr>
                    </a:solidFill>
                    <a:latin typeface="+mn-lt"/>
                  </a:rPr>
                  <a:t>0      otherwise</a:t>
                </a:r>
              </a:p>
            </p:txBody>
          </p:sp>
        </mc:Choice>
        <mc:Fallback xmlns="">
          <p:sp>
            <p:nvSpPr>
              <p:cNvPr id="2" name="TextBox 1"/>
              <p:cNvSpPr txBox="1">
                <a:spLocks noRot="1" noChangeAspect="1" noMove="1" noResize="1" noEditPoints="1" noAdjustHandles="1" noChangeArrowheads="1" noChangeShapeType="1" noTextEdit="1"/>
              </p:cNvSpPr>
              <p:nvPr/>
            </p:nvSpPr>
            <p:spPr>
              <a:xfrm>
                <a:off x="1810245" y="5304454"/>
                <a:ext cx="3816429" cy="1217128"/>
              </a:xfrm>
              <a:prstGeom prst="rect">
                <a:avLst/>
              </a:prstGeom>
              <a:blipFill>
                <a:blip r:embed="rId5"/>
                <a:stretch>
                  <a:fillRect b="-14000"/>
                </a:stretch>
              </a:blipFill>
            </p:spPr>
            <p:txBody>
              <a:bodyPr/>
              <a:lstStyle/>
              <a:p>
                <a:r>
                  <a:rPr lang="en-US">
                    <a:noFill/>
                  </a:rPr>
                  <a:t> </a:t>
                </a:r>
              </a:p>
            </p:txBody>
          </p:sp>
        </mc:Fallback>
      </mc:AlternateContent>
      <p:sp>
        <p:nvSpPr>
          <p:cNvPr id="8201" name="TextBox 9"/>
          <p:cNvSpPr txBox="1">
            <a:spLocks noChangeArrowheads="1"/>
          </p:cNvSpPr>
          <p:nvPr/>
        </p:nvSpPr>
        <p:spPr bwMode="auto">
          <a:xfrm>
            <a:off x="2726200" y="3107118"/>
            <a:ext cx="981075" cy="369888"/>
          </a:xfrm>
          <a:prstGeom prst="rect">
            <a:avLst/>
          </a:prstGeom>
          <a:noFill/>
          <a:ln w="9525">
            <a:noFill/>
            <a:miter lim="800000"/>
            <a:headEnd/>
            <a:tailEnd/>
          </a:ln>
        </p:spPr>
        <p:txBody>
          <a:bodyPr>
            <a:spAutoFit/>
          </a:bodyPr>
          <a:lstStyle/>
          <a:p>
            <a:r>
              <a:rPr lang="en-US" sz="1800" i="1" dirty="0">
                <a:solidFill>
                  <a:schemeClr val="tx1">
                    <a:lumMod val="10000"/>
                  </a:schemeClr>
                </a:solidFill>
                <a:latin typeface="Calibri" panose="020F0502020204030204" pitchFamily="34" charset="0"/>
              </a:rPr>
              <a:t>= f(x)</a:t>
            </a:r>
          </a:p>
        </p:txBody>
      </p:sp>
      <p:graphicFrame>
        <p:nvGraphicFramePr>
          <p:cNvPr id="12" name="Object 11"/>
          <p:cNvGraphicFramePr>
            <a:graphicFrameLocks noChangeAspect="1"/>
          </p:cNvGraphicFramePr>
          <p:nvPr/>
        </p:nvGraphicFramePr>
        <p:xfrm>
          <a:off x="2270639" y="3046486"/>
          <a:ext cx="493713" cy="419100"/>
        </p:xfrm>
        <a:graphic>
          <a:graphicData uri="http://schemas.openxmlformats.org/presentationml/2006/ole">
            <mc:AlternateContent xmlns:mc="http://schemas.openxmlformats.org/markup-compatibility/2006">
              <mc:Choice xmlns:v="urn:schemas-microsoft-com:vml" Requires="v">
                <p:oleObj name="Equation" r:id="rId6" imgW="495000" imgH="419040" progId="">
                  <p:embed/>
                </p:oleObj>
              </mc:Choice>
              <mc:Fallback>
                <p:oleObj name="Equation" r:id="rId6" imgW="495000" imgH="419040" progId="">
                  <p:embed/>
                  <p:pic>
                    <p:nvPicPr>
                      <p:cNvPr id="12" name="Object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70639" y="3046486"/>
                        <a:ext cx="493713" cy="419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7" name="Group 16">
            <a:extLst>
              <a:ext uri="{FF2B5EF4-FFF2-40B4-BE49-F238E27FC236}">
                <a16:creationId xmlns:a16="http://schemas.microsoft.com/office/drawing/2014/main" id="{780695E5-C343-496F-9B15-A4C9F6443C4A}"/>
              </a:ext>
            </a:extLst>
          </p:cNvPr>
          <p:cNvGrpSpPr/>
          <p:nvPr/>
        </p:nvGrpSpPr>
        <p:grpSpPr>
          <a:xfrm>
            <a:off x="2156514" y="1835907"/>
            <a:ext cx="3456750" cy="2872190"/>
            <a:chOff x="1335314" y="1843464"/>
            <a:chExt cx="3456750" cy="2872190"/>
          </a:xfrm>
        </p:grpSpPr>
        <p:grpSp>
          <p:nvGrpSpPr>
            <p:cNvPr id="15" name="Group 14">
              <a:extLst>
                <a:ext uri="{FF2B5EF4-FFF2-40B4-BE49-F238E27FC236}">
                  <a16:creationId xmlns:a16="http://schemas.microsoft.com/office/drawing/2014/main" id="{3082791F-4800-4CA0-BAB5-7C33CE4D98F1}"/>
                </a:ext>
              </a:extLst>
            </p:cNvPr>
            <p:cNvGrpSpPr/>
            <p:nvPr/>
          </p:nvGrpSpPr>
          <p:grpSpPr>
            <a:xfrm>
              <a:off x="2953739" y="1843464"/>
              <a:ext cx="1838325" cy="2872190"/>
              <a:chOff x="2953739" y="1843464"/>
              <a:chExt cx="1838325" cy="2872190"/>
            </a:xfrm>
          </p:grpSpPr>
          <p:grpSp>
            <p:nvGrpSpPr>
              <p:cNvPr id="7" name="Group 6">
                <a:extLst>
                  <a:ext uri="{FF2B5EF4-FFF2-40B4-BE49-F238E27FC236}">
                    <a16:creationId xmlns:a16="http://schemas.microsoft.com/office/drawing/2014/main" id="{3ADD7DAC-D836-4DEA-A4AC-BEB08308BC8E}"/>
                  </a:ext>
                </a:extLst>
              </p:cNvPr>
              <p:cNvGrpSpPr/>
              <p:nvPr/>
            </p:nvGrpSpPr>
            <p:grpSpPr>
              <a:xfrm>
                <a:off x="4425976" y="2247618"/>
                <a:ext cx="146024" cy="2468036"/>
                <a:chOff x="4425976" y="2247618"/>
                <a:chExt cx="146024" cy="2468036"/>
              </a:xfrm>
            </p:grpSpPr>
            <p:sp>
              <p:nvSpPr>
                <p:cNvPr id="6" name="TextBox 5">
                  <a:extLst>
                    <a:ext uri="{FF2B5EF4-FFF2-40B4-BE49-F238E27FC236}">
                      <a16:creationId xmlns:a16="http://schemas.microsoft.com/office/drawing/2014/main" id="{A34955BF-1474-40F7-982A-2D8CE616DCED}"/>
                    </a:ext>
                  </a:extLst>
                </p:cNvPr>
                <p:cNvSpPr txBox="1"/>
                <p:nvPr/>
              </p:nvSpPr>
              <p:spPr>
                <a:xfrm>
                  <a:off x="4439138" y="4407877"/>
                  <a:ext cx="132862" cy="307777"/>
                </a:xfrm>
                <a:prstGeom prst="rect">
                  <a:avLst/>
                </a:prstGeom>
                <a:noFill/>
              </p:spPr>
              <p:txBody>
                <a:bodyPr wrap="square" rtlCol="0">
                  <a:spAutoFit/>
                </a:bodyPr>
                <a:lstStyle/>
                <a:p>
                  <a:r>
                    <a:rPr lang="en-US" sz="1400" dirty="0">
                      <a:solidFill>
                        <a:srgbClr val="FF0000"/>
                      </a:solidFill>
                      <a:latin typeface="Calibri" panose="020F0502020204030204" pitchFamily="34" charset="0"/>
                    </a:rPr>
                    <a:t>0</a:t>
                  </a:r>
                </a:p>
              </p:txBody>
            </p:sp>
            <p:sp>
              <p:nvSpPr>
                <p:cNvPr id="14" name="TextBox 13">
                  <a:extLst>
                    <a:ext uri="{FF2B5EF4-FFF2-40B4-BE49-F238E27FC236}">
                      <a16:creationId xmlns:a16="http://schemas.microsoft.com/office/drawing/2014/main" id="{96DE6CDA-827B-4862-8F58-2A9C84162C44}"/>
                    </a:ext>
                  </a:extLst>
                </p:cNvPr>
                <p:cNvSpPr txBox="1"/>
                <p:nvPr/>
              </p:nvSpPr>
              <p:spPr>
                <a:xfrm>
                  <a:off x="4425976" y="2247618"/>
                  <a:ext cx="132862" cy="307777"/>
                </a:xfrm>
                <a:prstGeom prst="rect">
                  <a:avLst/>
                </a:prstGeom>
                <a:noFill/>
              </p:spPr>
              <p:txBody>
                <a:bodyPr wrap="square" rtlCol="0">
                  <a:spAutoFit/>
                </a:bodyPr>
                <a:lstStyle/>
                <a:p>
                  <a:r>
                    <a:rPr lang="en-US" sz="1400" dirty="0">
                      <a:solidFill>
                        <a:srgbClr val="FF0000"/>
                      </a:solidFill>
                      <a:latin typeface="Calibri" panose="020F0502020204030204" pitchFamily="34" charset="0"/>
                    </a:rPr>
                    <a:t>1</a:t>
                  </a:r>
                </a:p>
              </p:txBody>
            </p:sp>
          </p:grpSp>
          <p:sp>
            <p:nvSpPr>
              <p:cNvPr id="19" name="Text Box 10">
                <a:extLst>
                  <a:ext uri="{FF2B5EF4-FFF2-40B4-BE49-F238E27FC236}">
                    <a16:creationId xmlns:a16="http://schemas.microsoft.com/office/drawing/2014/main" id="{A4097E22-C1BE-4B0F-A5A3-45AB8EEE1B02}"/>
                  </a:ext>
                </a:extLst>
              </p:cNvPr>
              <p:cNvSpPr txBox="1">
                <a:spLocks noChangeArrowheads="1"/>
              </p:cNvSpPr>
              <p:nvPr/>
            </p:nvSpPr>
            <p:spPr bwMode="auto">
              <a:xfrm>
                <a:off x="2953739" y="1843464"/>
                <a:ext cx="1838325" cy="517065"/>
              </a:xfrm>
              <a:prstGeom prst="rect">
                <a:avLst/>
              </a:prstGeom>
              <a:noFill/>
              <a:ln w="9525">
                <a:noFill/>
                <a:miter lim="800000"/>
                <a:headEnd/>
                <a:tailEnd/>
              </a:ln>
              <a:effectLst/>
            </p:spPr>
            <p:txBody>
              <a:bodyPr>
                <a:spAutoFit/>
              </a:bodyPr>
              <a:lstStyle/>
              <a:p>
                <a:pPr algn="ctr" eaLnBrk="0" hangingPunct="0">
                  <a:lnSpc>
                    <a:spcPct val="120000"/>
                  </a:lnSpc>
                  <a:defRPr/>
                </a:pPr>
                <a:r>
                  <a:rPr lang="en-US" b="1" dirty="0">
                    <a:solidFill>
                      <a:srgbClr val="FF0000"/>
                    </a:solidFill>
                    <a:latin typeface="Ink Free" panose="03080402000500000000" pitchFamily="66" charset="0"/>
                  </a:rPr>
                  <a:t>CDF</a:t>
                </a:r>
              </a:p>
            </p:txBody>
          </p:sp>
        </p:grpSp>
        <p:sp>
          <p:nvSpPr>
            <p:cNvPr id="16" name="Freeform: Shape 15">
              <a:extLst>
                <a:ext uri="{FF2B5EF4-FFF2-40B4-BE49-F238E27FC236}">
                  <a16:creationId xmlns:a16="http://schemas.microsoft.com/office/drawing/2014/main" id="{A941DD46-66AF-47E4-8D14-FE9EDFAF9F74}"/>
                </a:ext>
              </a:extLst>
            </p:cNvPr>
            <p:cNvSpPr/>
            <p:nvPr/>
          </p:nvSpPr>
          <p:spPr bwMode="auto">
            <a:xfrm>
              <a:off x="1335314" y="2416628"/>
              <a:ext cx="3035014" cy="2126343"/>
            </a:xfrm>
            <a:custGeom>
              <a:avLst/>
              <a:gdLst>
                <a:gd name="connsiteX0" fmla="*/ 0 w 3018972"/>
                <a:gd name="connsiteY0" fmla="*/ 2431143 h 2431143"/>
                <a:gd name="connsiteX1" fmla="*/ 341086 w 3018972"/>
                <a:gd name="connsiteY1" fmla="*/ 2423886 h 2431143"/>
                <a:gd name="connsiteX2" fmla="*/ 2801257 w 3018972"/>
                <a:gd name="connsiteY2" fmla="*/ 0 h 2431143"/>
                <a:gd name="connsiteX3" fmla="*/ 3018972 w 3018972"/>
                <a:gd name="connsiteY3" fmla="*/ 0 h 2431143"/>
                <a:gd name="connsiteX0" fmla="*/ 0 w 3018972"/>
                <a:gd name="connsiteY0" fmla="*/ 2431143 h 2431143"/>
                <a:gd name="connsiteX1" fmla="*/ 341086 w 3018972"/>
                <a:gd name="connsiteY1" fmla="*/ 2423886 h 2431143"/>
                <a:gd name="connsiteX2" fmla="*/ 2737088 w 3018972"/>
                <a:gd name="connsiteY2" fmla="*/ 304800 h 2431143"/>
                <a:gd name="connsiteX3" fmla="*/ 3018972 w 3018972"/>
                <a:gd name="connsiteY3" fmla="*/ 0 h 2431143"/>
                <a:gd name="connsiteX0" fmla="*/ 0 w 3035014"/>
                <a:gd name="connsiteY0" fmla="*/ 2142385 h 2142385"/>
                <a:gd name="connsiteX1" fmla="*/ 341086 w 3035014"/>
                <a:gd name="connsiteY1" fmla="*/ 2135128 h 2142385"/>
                <a:gd name="connsiteX2" fmla="*/ 2737088 w 3035014"/>
                <a:gd name="connsiteY2" fmla="*/ 16042 h 2142385"/>
                <a:gd name="connsiteX3" fmla="*/ 3035014 w 3035014"/>
                <a:gd name="connsiteY3" fmla="*/ 0 h 2142385"/>
                <a:gd name="connsiteX0" fmla="*/ 0 w 3035014"/>
                <a:gd name="connsiteY0" fmla="*/ 2126343 h 2126343"/>
                <a:gd name="connsiteX1" fmla="*/ 341086 w 3035014"/>
                <a:gd name="connsiteY1" fmla="*/ 2119086 h 2126343"/>
                <a:gd name="connsiteX2" fmla="*/ 2737088 w 3035014"/>
                <a:gd name="connsiteY2" fmla="*/ 0 h 2126343"/>
                <a:gd name="connsiteX3" fmla="*/ 3035014 w 3035014"/>
                <a:gd name="connsiteY3" fmla="*/ 0 h 2126343"/>
                <a:gd name="connsiteX0" fmla="*/ 0 w 3035014"/>
                <a:gd name="connsiteY0" fmla="*/ 2126343 h 2126343"/>
                <a:gd name="connsiteX1" fmla="*/ 341086 w 3035014"/>
                <a:gd name="connsiteY1" fmla="*/ 2119086 h 2126343"/>
                <a:gd name="connsiteX2" fmla="*/ 2793235 w 3035014"/>
                <a:gd name="connsiteY2" fmla="*/ 0 h 2126343"/>
                <a:gd name="connsiteX3" fmla="*/ 3035014 w 3035014"/>
                <a:gd name="connsiteY3" fmla="*/ 0 h 2126343"/>
              </a:gdLst>
              <a:ahLst/>
              <a:cxnLst>
                <a:cxn ang="0">
                  <a:pos x="connsiteX0" y="connsiteY0"/>
                </a:cxn>
                <a:cxn ang="0">
                  <a:pos x="connsiteX1" y="connsiteY1"/>
                </a:cxn>
                <a:cxn ang="0">
                  <a:pos x="connsiteX2" y="connsiteY2"/>
                </a:cxn>
                <a:cxn ang="0">
                  <a:pos x="connsiteX3" y="connsiteY3"/>
                </a:cxn>
              </a:cxnLst>
              <a:rect l="l" t="t" r="r" b="b"/>
              <a:pathLst>
                <a:path w="3035014" h="2126343">
                  <a:moveTo>
                    <a:pt x="0" y="2126343"/>
                  </a:moveTo>
                  <a:lnTo>
                    <a:pt x="341086" y="2119086"/>
                  </a:lnTo>
                  <a:lnTo>
                    <a:pt x="2793235" y="0"/>
                  </a:lnTo>
                  <a:lnTo>
                    <a:pt x="3035014" y="0"/>
                  </a:lnTo>
                </a:path>
              </a:pathLst>
            </a:custGeom>
            <a:noFill/>
            <a:ln w="12700"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endParaRPr lang="en-US" dirty="0">
                <a:latin typeface="Calibri" panose="020F0502020204030204" pitchFamily="34" charset="0"/>
              </a:endParaRPr>
            </a:p>
          </p:txBody>
        </p:sp>
      </p:grpSp>
      <p:sp>
        <p:nvSpPr>
          <p:cNvPr id="3" name="Slide Number Placeholder 2">
            <a:extLst>
              <a:ext uri="{FF2B5EF4-FFF2-40B4-BE49-F238E27FC236}">
                <a16:creationId xmlns:a16="http://schemas.microsoft.com/office/drawing/2014/main" id="{43498511-F03A-B6B7-A21F-AC3CA3440C35}"/>
              </a:ext>
            </a:extLst>
          </p:cNvPr>
          <p:cNvSpPr>
            <a:spLocks noGrp="1"/>
          </p:cNvSpPr>
          <p:nvPr>
            <p:ph type="sldNum" sz="quarter" idx="12"/>
          </p:nvPr>
        </p:nvSpPr>
        <p:spPr/>
        <p:txBody>
          <a:bodyPr/>
          <a:lstStyle/>
          <a:p>
            <a:pPr>
              <a:defRPr/>
            </a:pPr>
            <a:fld id="{4C6A16D8-49C7-4EFB-8B66-C888420D88DC}" type="slidenum">
              <a:rPr lang="en-US" smtClean="0"/>
              <a:pPr>
                <a:defRPr/>
              </a:pPr>
              <a:t>39</a:t>
            </a:fld>
            <a:endParaRPr lang="en-US"/>
          </a:p>
        </p:txBody>
      </p:sp>
    </p:spTree>
    <p:extLst>
      <p:ext uri="{BB962C8B-B14F-4D97-AF65-F5344CB8AC3E}">
        <p14:creationId xmlns:p14="http://schemas.microsoft.com/office/powerpoint/2010/main" val="1932392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84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5844">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584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584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584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5844">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Definitions</a:t>
            </a:r>
          </a:p>
        </p:txBody>
      </p:sp>
      <p:sp>
        <p:nvSpPr>
          <p:cNvPr id="3" name="Content Placeholder 2"/>
          <p:cNvSpPr>
            <a:spLocks noGrp="1"/>
          </p:cNvSpPr>
          <p:nvPr>
            <p:ph idx="1"/>
          </p:nvPr>
        </p:nvSpPr>
        <p:spPr>
          <a:xfrm>
            <a:off x="1048624" y="1526875"/>
            <a:ext cx="9314576" cy="4264325"/>
          </a:xfrm>
        </p:spPr>
        <p:txBody>
          <a:bodyPr/>
          <a:lstStyle/>
          <a:p>
            <a:r>
              <a:rPr lang="en-US" dirty="0"/>
              <a:t>Probability, Frequency</a:t>
            </a:r>
          </a:p>
          <a:p>
            <a:r>
              <a:rPr lang="en-US" dirty="0"/>
              <a:t>Random</a:t>
            </a:r>
          </a:p>
          <a:p>
            <a:r>
              <a:rPr lang="en-US" dirty="0"/>
              <a:t>Random Variable</a:t>
            </a:r>
          </a:p>
          <a:p>
            <a:r>
              <a:rPr lang="en-US" dirty="0"/>
              <a:t>Probability Distribution</a:t>
            </a:r>
          </a:p>
          <a:p>
            <a:r>
              <a:rPr lang="en-US" i="1" dirty="0"/>
              <a:t>Natural Variability </a:t>
            </a:r>
          </a:p>
          <a:p>
            <a:r>
              <a:rPr lang="en-US" i="1" dirty="0"/>
              <a:t>Knowledge Uncertainty</a:t>
            </a:r>
          </a:p>
          <a:p>
            <a:r>
              <a:rPr lang="en-US" dirty="0"/>
              <a:t>Population and Sample</a:t>
            </a:r>
          </a:p>
          <a:p>
            <a:r>
              <a:rPr lang="en-US" dirty="0"/>
              <a:t>Parameters and Statistics</a:t>
            </a:r>
          </a:p>
        </p:txBody>
      </p:sp>
      <p:sp>
        <p:nvSpPr>
          <p:cNvPr id="4" name="Slide Number Placeholder 3"/>
          <p:cNvSpPr>
            <a:spLocks noGrp="1"/>
          </p:cNvSpPr>
          <p:nvPr>
            <p:ph type="sldNum" sz="quarter" idx="12"/>
          </p:nvPr>
        </p:nvSpPr>
        <p:spPr/>
        <p:txBody>
          <a:bodyPr/>
          <a:lstStyle/>
          <a:p>
            <a:pPr>
              <a:defRPr/>
            </a:pPr>
            <a:fld id="{9CD81297-4513-4774-B1A4-8EBF832F2CC4}" type="slidenum">
              <a:rPr lang="en-US" smtClean="0"/>
              <a:pPr>
                <a:defRPr/>
              </a:pPr>
              <a:t>4</a:t>
            </a:fld>
            <a:endParaRPr lang="en-US"/>
          </a:p>
        </p:txBody>
      </p:sp>
    </p:spTree>
    <p:extLst>
      <p:ext uri="{BB962C8B-B14F-4D97-AF65-F5344CB8AC3E}">
        <p14:creationId xmlns:p14="http://schemas.microsoft.com/office/powerpoint/2010/main" val="199873888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3"/>
          <p:cNvPicPr>
            <a:picLocks noChangeAspect="1" noChangeArrowheads="1"/>
          </p:cNvPicPr>
          <p:nvPr/>
        </p:nvPicPr>
        <p:blipFill>
          <a:blip r:embed="rId3" cstate="print"/>
          <a:srcRect/>
          <a:stretch>
            <a:fillRect/>
          </a:stretch>
        </p:blipFill>
        <p:spPr bwMode="auto">
          <a:xfrm>
            <a:off x="1576535" y="1878013"/>
            <a:ext cx="3997325" cy="3086100"/>
          </a:xfrm>
          <a:prstGeom prst="rect">
            <a:avLst/>
          </a:prstGeom>
          <a:noFill/>
          <a:ln w="9525">
            <a:noFill/>
            <a:miter lim="800000"/>
            <a:headEnd/>
            <a:tailEnd/>
          </a:ln>
        </p:spPr>
      </p:pic>
      <p:sp>
        <p:nvSpPr>
          <p:cNvPr id="36866" name="Rectangle 2"/>
          <p:cNvSpPr>
            <a:spLocks noGrp="1" noChangeArrowheads="1"/>
          </p:cNvSpPr>
          <p:nvPr>
            <p:ph type="title"/>
          </p:nvPr>
        </p:nvSpPr>
        <p:spPr>
          <a:xfrm>
            <a:off x="604562" y="304800"/>
            <a:ext cx="9758638" cy="1143000"/>
          </a:xfrm>
        </p:spPr>
        <p:txBody>
          <a:bodyPr/>
          <a:lstStyle/>
          <a:p>
            <a:pPr eaLnBrk="1" hangingPunct="1">
              <a:defRPr/>
            </a:pPr>
            <a:r>
              <a:rPr lang="en-US" dirty="0"/>
              <a:t>Triangular Distribution</a:t>
            </a:r>
          </a:p>
        </p:txBody>
      </p:sp>
      <p:sp>
        <p:nvSpPr>
          <p:cNvPr id="36867" name="Rectangle 3"/>
          <p:cNvSpPr>
            <a:spLocks noGrp="1" noChangeArrowheads="1"/>
          </p:cNvSpPr>
          <p:nvPr>
            <p:ph type="body" sz="half" idx="2"/>
          </p:nvPr>
        </p:nvSpPr>
        <p:spPr>
          <a:xfrm>
            <a:off x="6604820" y="1619865"/>
            <a:ext cx="3810000" cy="4114800"/>
          </a:xfrm>
        </p:spPr>
        <p:txBody>
          <a:bodyPr/>
          <a:lstStyle/>
          <a:p>
            <a:pPr eaLnBrk="1" hangingPunct="1">
              <a:buClr>
                <a:srgbClr val="7030A0"/>
              </a:buClr>
              <a:defRPr/>
            </a:pPr>
            <a:r>
              <a:rPr lang="en-US" sz="2400" dirty="0"/>
              <a:t>More informative than uniform distribution</a:t>
            </a:r>
          </a:p>
          <a:p>
            <a:pPr eaLnBrk="1" hangingPunct="1">
              <a:buClr>
                <a:srgbClr val="7030A0"/>
              </a:buClr>
              <a:defRPr/>
            </a:pPr>
            <a:r>
              <a:rPr lang="en-US" sz="2400" dirty="0"/>
              <a:t>Parameters:</a:t>
            </a:r>
          </a:p>
          <a:p>
            <a:pPr lvl="1" eaLnBrk="1" hangingPunct="1">
              <a:buClr>
                <a:srgbClr val="7030A0"/>
              </a:buClr>
              <a:defRPr/>
            </a:pPr>
            <a:r>
              <a:rPr lang="en-US" sz="2000" dirty="0"/>
              <a:t>Mode    </a:t>
            </a:r>
            <a:r>
              <a:rPr lang="en-US" sz="2000" i="1" dirty="0"/>
              <a:t>c</a:t>
            </a:r>
            <a:endParaRPr lang="en-US" sz="2000" dirty="0"/>
          </a:p>
          <a:p>
            <a:pPr lvl="1" eaLnBrk="1" hangingPunct="1">
              <a:buClr>
                <a:srgbClr val="7030A0"/>
              </a:buClr>
              <a:defRPr/>
            </a:pPr>
            <a:r>
              <a:rPr lang="en-US" sz="2000" dirty="0"/>
              <a:t>Range   (</a:t>
            </a:r>
            <a:r>
              <a:rPr lang="en-US" sz="2000" i="1" dirty="0"/>
              <a:t>a</a:t>
            </a:r>
            <a:r>
              <a:rPr lang="en-US" sz="2000" dirty="0"/>
              <a:t>, </a:t>
            </a:r>
            <a:r>
              <a:rPr lang="en-US" sz="2000" i="1" dirty="0"/>
              <a:t>b</a:t>
            </a:r>
            <a:r>
              <a:rPr lang="en-US" sz="2000" dirty="0"/>
              <a:t>)  </a:t>
            </a:r>
            <a:r>
              <a:rPr lang="en-US" sz="2000" dirty="0">
                <a:solidFill>
                  <a:srgbClr val="00B050"/>
                </a:solidFill>
              </a:rPr>
              <a:t>(</a:t>
            </a:r>
            <a:r>
              <a:rPr lang="en-US" sz="2000" i="1" dirty="0">
                <a:solidFill>
                  <a:srgbClr val="00B050"/>
                </a:solidFill>
              </a:rPr>
              <a:t>min, max</a:t>
            </a:r>
            <a:r>
              <a:rPr lang="en-US" sz="2000" dirty="0">
                <a:solidFill>
                  <a:srgbClr val="00B050"/>
                </a:solidFill>
              </a:rPr>
              <a:t>)</a:t>
            </a:r>
          </a:p>
          <a:p>
            <a:pPr eaLnBrk="1" hangingPunct="1">
              <a:buClr>
                <a:srgbClr val="7030A0"/>
              </a:buClr>
              <a:defRPr/>
            </a:pPr>
            <a:r>
              <a:rPr lang="en-US" sz="2400" dirty="0"/>
              <a:t>May be asymmetrical</a:t>
            </a:r>
          </a:p>
          <a:p>
            <a:pPr eaLnBrk="1" hangingPunct="1">
              <a:buClr>
                <a:srgbClr val="7030A0"/>
              </a:buClr>
              <a:defRPr/>
            </a:pPr>
            <a:r>
              <a:rPr lang="en-US" sz="2400" dirty="0"/>
              <a:t>In this case,                        Mode &lt; Median &lt; Mean</a:t>
            </a:r>
          </a:p>
          <a:p>
            <a:pPr eaLnBrk="1" hangingPunct="1">
              <a:buClr>
                <a:srgbClr val="7030A0"/>
              </a:buClr>
              <a:defRPr/>
            </a:pPr>
            <a:r>
              <a:rPr lang="en-US" sz="2400" dirty="0"/>
              <a:t>What does CDF look like?</a:t>
            </a:r>
          </a:p>
        </p:txBody>
      </p:sp>
      <p:sp>
        <p:nvSpPr>
          <p:cNvPr id="9224" name="Rectangle 5"/>
          <p:cNvSpPr>
            <a:spLocks noChangeArrowheads="1"/>
          </p:cNvSpPr>
          <p:nvPr/>
        </p:nvSpPr>
        <p:spPr bwMode="auto">
          <a:xfrm>
            <a:off x="1906734" y="1857375"/>
            <a:ext cx="3810000" cy="2819400"/>
          </a:xfrm>
          <a:prstGeom prst="rect">
            <a:avLst/>
          </a:prstGeom>
          <a:noFill/>
          <a:ln w="9525">
            <a:noFill/>
            <a:miter lim="800000"/>
            <a:headEnd/>
            <a:tailEnd/>
          </a:ln>
        </p:spPr>
        <p:txBody>
          <a:bodyPr wrap="none" anchor="ctr"/>
          <a:lstStyle/>
          <a:p>
            <a:endParaRPr lang="en-US" dirty="0">
              <a:latin typeface="Calibri" panose="020F0502020204030204" pitchFamily="34" charset="0"/>
            </a:endParaRPr>
          </a:p>
        </p:txBody>
      </p:sp>
      <p:sp>
        <p:nvSpPr>
          <p:cNvPr id="9" name="Text Box 10"/>
          <p:cNvSpPr txBox="1">
            <a:spLocks noChangeArrowheads="1"/>
          </p:cNvSpPr>
          <p:nvPr/>
        </p:nvSpPr>
        <p:spPr bwMode="auto">
          <a:xfrm>
            <a:off x="3341672" y="2741659"/>
            <a:ext cx="1838325" cy="517065"/>
          </a:xfrm>
          <a:prstGeom prst="rect">
            <a:avLst/>
          </a:prstGeom>
          <a:noFill/>
          <a:ln w="9525">
            <a:noFill/>
            <a:miter lim="800000"/>
            <a:headEnd/>
            <a:tailEnd/>
          </a:ln>
          <a:effectLst/>
        </p:spPr>
        <p:txBody>
          <a:bodyPr>
            <a:spAutoFit/>
          </a:bodyPr>
          <a:lstStyle/>
          <a:p>
            <a:pPr algn="ctr" eaLnBrk="0" hangingPunct="0">
              <a:lnSpc>
                <a:spcPct val="120000"/>
              </a:lnSpc>
              <a:defRPr/>
            </a:pPr>
            <a:r>
              <a:rPr lang="en-US" b="1" dirty="0">
                <a:solidFill>
                  <a:srgbClr val="0070C0"/>
                </a:solidFill>
                <a:latin typeface="Ink Free" panose="03080402000500000000" pitchFamily="66" charset="0"/>
              </a:rPr>
              <a:t>PDF</a:t>
            </a:r>
          </a:p>
        </p:txBody>
      </p:sp>
      <p:sp>
        <p:nvSpPr>
          <p:cNvPr id="9226" name="TextBox 9"/>
          <p:cNvSpPr txBox="1">
            <a:spLocks noChangeArrowheads="1"/>
          </p:cNvSpPr>
          <p:nvPr/>
        </p:nvSpPr>
        <p:spPr bwMode="auto">
          <a:xfrm>
            <a:off x="2413741" y="2041614"/>
            <a:ext cx="981075" cy="369888"/>
          </a:xfrm>
          <a:prstGeom prst="rect">
            <a:avLst/>
          </a:prstGeom>
          <a:noFill/>
          <a:ln w="9525">
            <a:noFill/>
            <a:miter lim="800000"/>
            <a:headEnd/>
            <a:tailEnd/>
          </a:ln>
        </p:spPr>
        <p:txBody>
          <a:bodyPr>
            <a:spAutoFit/>
          </a:bodyPr>
          <a:lstStyle/>
          <a:p>
            <a:r>
              <a:rPr lang="en-US" sz="1800" i="1" dirty="0">
                <a:solidFill>
                  <a:schemeClr val="tx1">
                    <a:lumMod val="10000"/>
                  </a:schemeClr>
                </a:solidFill>
                <a:latin typeface="Calibri" panose="020F0502020204030204" pitchFamily="34" charset="0"/>
              </a:rPr>
              <a:t>= f(x)</a:t>
            </a:r>
          </a:p>
        </p:txBody>
      </p:sp>
      <mc:AlternateContent xmlns:mc="http://schemas.openxmlformats.org/markup-compatibility/2006" xmlns:a14="http://schemas.microsoft.com/office/drawing/2010/main">
        <mc:Choice Requires="a14">
          <p:sp>
            <p:nvSpPr>
              <p:cNvPr id="11" name="TextBox 10"/>
              <p:cNvSpPr txBox="1"/>
              <p:nvPr/>
            </p:nvSpPr>
            <p:spPr>
              <a:xfrm>
                <a:off x="1025254" y="5368593"/>
                <a:ext cx="5776390" cy="130740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sz="1800">
                          <a:solidFill>
                            <a:schemeClr val="tx1">
                              <a:lumMod val="10000"/>
                            </a:schemeClr>
                          </a:solidFill>
                          <a:latin typeface="Cambria Math" panose="02040503050406030204" pitchFamily="18" charset="0"/>
                        </a:rPr>
                        <m:t>f</m:t>
                      </m:r>
                      <m:d>
                        <m:dPr>
                          <m:ctrlPr>
                            <a:rPr lang="en-US" sz="1800" i="1">
                              <a:solidFill>
                                <a:schemeClr val="tx1">
                                  <a:lumMod val="10000"/>
                                </a:schemeClr>
                              </a:solidFill>
                              <a:latin typeface="Cambria Math" panose="02040503050406030204" pitchFamily="18" charset="0"/>
                            </a:rPr>
                          </m:ctrlPr>
                        </m:dPr>
                        <m:e>
                          <m:r>
                            <m:rPr>
                              <m:sty m:val="p"/>
                            </m:rPr>
                            <a:rPr lang="en-US" sz="1800">
                              <a:solidFill>
                                <a:schemeClr val="tx1">
                                  <a:lumMod val="10000"/>
                                </a:schemeClr>
                              </a:solidFill>
                              <a:latin typeface="Cambria Math" panose="02040503050406030204" pitchFamily="18" charset="0"/>
                            </a:rPr>
                            <m:t>x</m:t>
                          </m:r>
                        </m:e>
                      </m:d>
                      <m:r>
                        <a:rPr lang="en-US" sz="1800">
                          <a:solidFill>
                            <a:schemeClr val="tx1">
                              <a:lumMod val="10000"/>
                            </a:schemeClr>
                          </a:solidFill>
                          <a:latin typeface="Cambria Math" panose="02040503050406030204" pitchFamily="18" charset="0"/>
                        </a:rPr>
                        <m:t>= </m:t>
                      </m:r>
                      <m:f>
                        <m:fPr>
                          <m:ctrlPr>
                            <a:rPr lang="en-US" sz="1800" i="1">
                              <a:solidFill>
                                <a:schemeClr val="tx1">
                                  <a:lumMod val="10000"/>
                                </a:schemeClr>
                              </a:solidFill>
                              <a:latin typeface="Cambria Math" panose="02040503050406030204" pitchFamily="18" charset="0"/>
                            </a:rPr>
                          </m:ctrlPr>
                        </m:fPr>
                        <m:num>
                          <m:r>
                            <a:rPr lang="en-US" sz="1800">
                              <a:solidFill>
                                <a:schemeClr val="tx1">
                                  <a:lumMod val="10000"/>
                                </a:schemeClr>
                              </a:solidFill>
                              <a:latin typeface="Cambria Math" panose="02040503050406030204" pitchFamily="18" charset="0"/>
                            </a:rPr>
                            <m:t>2(</m:t>
                          </m:r>
                          <m:r>
                            <m:rPr>
                              <m:sty m:val="p"/>
                            </m:rPr>
                            <a:rPr lang="en-US" sz="1800">
                              <a:solidFill>
                                <a:schemeClr val="tx1">
                                  <a:lumMod val="10000"/>
                                </a:schemeClr>
                              </a:solidFill>
                              <a:latin typeface="Cambria Math" panose="02040503050406030204" pitchFamily="18" charset="0"/>
                            </a:rPr>
                            <m:t>x</m:t>
                          </m:r>
                          <m:r>
                            <a:rPr lang="en-US" sz="1800">
                              <a:solidFill>
                                <a:schemeClr val="tx1">
                                  <a:lumMod val="10000"/>
                                </a:schemeClr>
                              </a:solidFill>
                              <a:latin typeface="Cambria Math" panose="02040503050406030204" pitchFamily="18" charset="0"/>
                            </a:rPr>
                            <m:t>−</m:t>
                          </m:r>
                          <m:r>
                            <m:rPr>
                              <m:sty m:val="p"/>
                            </m:rPr>
                            <a:rPr lang="en-US" sz="1800">
                              <a:solidFill>
                                <a:schemeClr val="tx1">
                                  <a:lumMod val="10000"/>
                                </a:schemeClr>
                              </a:solidFill>
                              <a:latin typeface="Cambria Math" panose="02040503050406030204" pitchFamily="18" charset="0"/>
                            </a:rPr>
                            <m:t>a</m:t>
                          </m:r>
                          <m:r>
                            <a:rPr lang="en-US" sz="1800">
                              <a:solidFill>
                                <a:schemeClr val="tx1">
                                  <a:lumMod val="10000"/>
                                </a:schemeClr>
                              </a:solidFill>
                              <a:latin typeface="Cambria Math" panose="02040503050406030204" pitchFamily="18" charset="0"/>
                            </a:rPr>
                            <m:t>)</m:t>
                          </m:r>
                        </m:num>
                        <m:den>
                          <m:r>
                            <a:rPr lang="en-US" sz="1800">
                              <a:solidFill>
                                <a:schemeClr val="tx1">
                                  <a:lumMod val="10000"/>
                                </a:schemeClr>
                              </a:solidFill>
                              <a:latin typeface="Cambria Math" panose="02040503050406030204" pitchFamily="18" charset="0"/>
                            </a:rPr>
                            <m:t>(</m:t>
                          </m:r>
                          <m:r>
                            <m:rPr>
                              <m:sty m:val="p"/>
                            </m:rPr>
                            <a:rPr lang="en-US" sz="1800">
                              <a:solidFill>
                                <a:schemeClr val="tx1">
                                  <a:lumMod val="10000"/>
                                </a:schemeClr>
                              </a:solidFill>
                              <a:latin typeface="Cambria Math" panose="02040503050406030204" pitchFamily="18" charset="0"/>
                            </a:rPr>
                            <m:t>b</m:t>
                          </m:r>
                          <m:r>
                            <a:rPr lang="en-US" sz="1800">
                              <a:solidFill>
                                <a:schemeClr val="tx1">
                                  <a:lumMod val="10000"/>
                                </a:schemeClr>
                              </a:solidFill>
                              <a:latin typeface="Cambria Math" panose="02040503050406030204" pitchFamily="18" charset="0"/>
                            </a:rPr>
                            <m:t>−</m:t>
                          </m:r>
                          <m:r>
                            <m:rPr>
                              <m:sty m:val="p"/>
                            </m:rPr>
                            <a:rPr lang="en-US" sz="1800">
                              <a:solidFill>
                                <a:schemeClr val="tx1">
                                  <a:lumMod val="10000"/>
                                </a:schemeClr>
                              </a:solidFill>
                              <a:latin typeface="Cambria Math" panose="02040503050406030204" pitchFamily="18" charset="0"/>
                            </a:rPr>
                            <m:t>a</m:t>
                          </m:r>
                          <m:r>
                            <a:rPr lang="en-US" sz="1800">
                              <a:solidFill>
                                <a:schemeClr val="tx1">
                                  <a:lumMod val="10000"/>
                                </a:schemeClr>
                              </a:solidFill>
                              <a:latin typeface="Cambria Math" panose="02040503050406030204" pitchFamily="18" charset="0"/>
                            </a:rPr>
                            <m:t>)(</m:t>
                          </m:r>
                          <m:r>
                            <m:rPr>
                              <m:sty m:val="p"/>
                            </m:rPr>
                            <a:rPr lang="en-US" sz="1800">
                              <a:solidFill>
                                <a:schemeClr val="tx1">
                                  <a:lumMod val="10000"/>
                                </a:schemeClr>
                              </a:solidFill>
                              <a:latin typeface="Cambria Math" panose="02040503050406030204" pitchFamily="18" charset="0"/>
                            </a:rPr>
                            <m:t>c</m:t>
                          </m:r>
                          <m:r>
                            <a:rPr lang="en-US" sz="1800">
                              <a:solidFill>
                                <a:schemeClr val="tx1">
                                  <a:lumMod val="10000"/>
                                </a:schemeClr>
                              </a:solidFill>
                              <a:latin typeface="Cambria Math" panose="02040503050406030204" pitchFamily="18" charset="0"/>
                            </a:rPr>
                            <m:t>−</m:t>
                          </m:r>
                          <m:r>
                            <m:rPr>
                              <m:sty m:val="p"/>
                            </m:rPr>
                            <a:rPr lang="en-US" sz="1800">
                              <a:solidFill>
                                <a:schemeClr val="tx1">
                                  <a:lumMod val="10000"/>
                                </a:schemeClr>
                              </a:solidFill>
                              <a:latin typeface="Cambria Math" panose="02040503050406030204" pitchFamily="18" charset="0"/>
                            </a:rPr>
                            <m:t>a</m:t>
                          </m:r>
                          <m:r>
                            <a:rPr lang="en-US" sz="1800">
                              <a:solidFill>
                                <a:schemeClr val="tx1">
                                  <a:lumMod val="10000"/>
                                </a:schemeClr>
                              </a:solidFill>
                              <a:latin typeface="Cambria Math" panose="02040503050406030204" pitchFamily="18" charset="0"/>
                            </a:rPr>
                            <m:t>)</m:t>
                          </m:r>
                        </m:den>
                      </m:f>
                      <m:r>
                        <a:rPr lang="en-US" sz="1800">
                          <a:solidFill>
                            <a:schemeClr val="tx1">
                              <a:lumMod val="10000"/>
                            </a:schemeClr>
                          </a:solidFill>
                          <a:latin typeface="Cambria Math" panose="02040503050406030204" pitchFamily="18" charset="0"/>
                        </a:rPr>
                        <m:t>   </m:t>
                      </m:r>
                      <m:r>
                        <m:rPr>
                          <m:sty m:val="p"/>
                        </m:rPr>
                        <a:rPr lang="en-US" sz="1800">
                          <a:solidFill>
                            <a:schemeClr val="tx1">
                              <a:lumMod val="10000"/>
                            </a:schemeClr>
                          </a:solidFill>
                          <a:latin typeface="Cambria Math" panose="02040503050406030204" pitchFamily="18" charset="0"/>
                        </a:rPr>
                        <m:t>for</m:t>
                      </m:r>
                      <m:r>
                        <a:rPr lang="en-US" sz="1800">
                          <a:solidFill>
                            <a:schemeClr val="tx1">
                              <a:lumMod val="10000"/>
                            </a:schemeClr>
                          </a:solidFill>
                          <a:latin typeface="Cambria Math" panose="02040503050406030204" pitchFamily="18" charset="0"/>
                        </a:rPr>
                        <m:t> </m:t>
                      </m:r>
                      <m:r>
                        <m:rPr>
                          <m:sty m:val="p"/>
                        </m:rPr>
                        <a:rPr lang="en-US" sz="1800">
                          <a:solidFill>
                            <a:schemeClr val="tx1">
                              <a:lumMod val="10000"/>
                            </a:schemeClr>
                          </a:solidFill>
                          <a:latin typeface="Cambria Math" panose="02040503050406030204" pitchFamily="18" charset="0"/>
                        </a:rPr>
                        <m:t>x</m:t>
                      </m:r>
                      <m:r>
                        <a:rPr lang="en-US" sz="1800">
                          <a:solidFill>
                            <a:schemeClr val="tx1">
                              <a:lumMod val="10000"/>
                            </a:schemeClr>
                          </a:solidFill>
                          <a:latin typeface="Cambria Math" panose="02040503050406030204" pitchFamily="18" charset="0"/>
                        </a:rPr>
                        <m:t>&lt;</m:t>
                      </m:r>
                      <m:r>
                        <m:rPr>
                          <m:sty m:val="p"/>
                        </m:rPr>
                        <a:rPr lang="en-US" sz="1800">
                          <a:solidFill>
                            <a:schemeClr val="tx1">
                              <a:lumMod val="10000"/>
                            </a:schemeClr>
                          </a:solidFill>
                          <a:latin typeface="Cambria Math" panose="02040503050406030204" pitchFamily="18" charset="0"/>
                        </a:rPr>
                        <m:t>c</m:t>
                      </m:r>
                      <m:r>
                        <a:rPr lang="en-US" sz="1800">
                          <a:solidFill>
                            <a:schemeClr val="tx1">
                              <a:lumMod val="10000"/>
                            </a:schemeClr>
                          </a:solidFill>
                          <a:latin typeface="Cambria Math" panose="02040503050406030204" pitchFamily="18" charset="0"/>
                        </a:rPr>
                        <m:t> ,   0   </m:t>
                      </m:r>
                      <m:r>
                        <m:rPr>
                          <m:sty m:val="p"/>
                        </m:rPr>
                        <a:rPr lang="en-US" sz="1800">
                          <a:solidFill>
                            <a:schemeClr val="tx1">
                              <a:lumMod val="10000"/>
                            </a:schemeClr>
                          </a:solidFill>
                          <a:latin typeface="Cambria Math" panose="02040503050406030204" pitchFamily="18" charset="0"/>
                        </a:rPr>
                        <m:t>for</m:t>
                      </m:r>
                      <m:r>
                        <a:rPr lang="en-US" sz="1800">
                          <a:solidFill>
                            <a:schemeClr val="tx1">
                              <a:lumMod val="10000"/>
                            </a:schemeClr>
                          </a:solidFill>
                          <a:latin typeface="Cambria Math" panose="02040503050406030204" pitchFamily="18" charset="0"/>
                        </a:rPr>
                        <m:t> </m:t>
                      </m:r>
                      <m:r>
                        <m:rPr>
                          <m:sty m:val="p"/>
                        </m:rPr>
                        <a:rPr lang="en-US" sz="1800">
                          <a:solidFill>
                            <a:schemeClr val="tx1">
                              <a:lumMod val="10000"/>
                            </a:schemeClr>
                          </a:solidFill>
                          <a:latin typeface="Cambria Math" panose="02040503050406030204" pitchFamily="18" charset="0"/>
                        </a:rPr>
                        <m:t>x</m:t>
                      </m:r>
                      <m:r>
                        <a:rPr lang="en-US" sz="1800">
                          <a:solidFill>
                            <a:schemeClr val="tx1">
                              <a:lumMod val="10000"/>
                            </a:schemeClr>
                          </a:solidFill>
                          <a:latin typeface="Cambria Math" panose="02040503050406030204" pitchFamily="18" charset="0"/>
                        </a:rPr>
                        <m:t>&lt;</m:t>
                      </m:r>
                      <m:r>
                        <m:rPr>
                          <m:sty m:val="p"/>
                        </m:rPr>
                        <a:rPr lang="en-US" sz="1800">
                          <a:solidFill>
                            <a:schemeClr val="tx1">
                              <a:lumMod val="10000"/>
                            </a:schemeClr>
                          </a:solidFill>
                          <a:latin typeface="Cambria Math" panose="02040503050406030204" pitchFamily="18" charset="0"/>
                        </a:rPr>
                        <m:t>a</m:t>
                      </m:r>
                      <m:r>
                        <a:rPr lang="en-US" sz="1800">
                          <a:solidFill>
                            <a:schemeClr val="tx1">
                              <a:lumMod val="10000"/>
                            </a:schemeClr>
                          </a:solidFill>
                          <a:latin typeface="Cambria Math" panose="02040503050406030204" pitchFamily="18" charset="0"/>
                        </a:rPr>
                        <m:t>, </m:t>
                      </m:r>
                      <m:r>
                        <m:rPr>
                          <m:sty m:val="p"/>
                        </m:rPr>
                        <a:rPr lang="en-US" sz="1800">
                          <a:solidFill>
                            <a:schemeClr val="tx1">
                              <a:lumMod val="10000"/>
                            </a:schemeClr>
                          </a:solidFill>
                          <a:latin typeface="Cambria Math" panose="02040503050406030204" pitchFamily="18" charset="0"/>
                        </a:rPr>
                        <m:t>x</m:t>
                      </m:r>
                      <m:r>
                        <a:rPr lang="en-US" sz="1800">
                          <a:solidFill>
                            <a:schemeClr val="tx1">
                              <a:lumMod val="10000"/>
                            </a:schemeClr>
                          </a:solidFill>
                          <a:latin typeface="Cambria Math" panose="02040503050406030204" pitchFamily="18" charset="0"/>
                        </a:rPr>
                        <m:t>&gt;</m:t>
                      </m:r>
                      <m:r>
                        <m:rPr>
                          <m:sty m:val="p"/>
                        </m:rPr>
                        <a:rPr lang="en-US" sz="1800">
                          <a:solidFill>
                            <a:schemeClr val="tx1">
                              <a:lumMod val="10000"/>
                            </a:schemeClr>
                          </a:solidFill>
                          <a:latin typeface="Cambria Math" panose="02040503050406030204" pitchFamily="18" charset="0"/>
                        </a:rPr>
                        <m:t>b</m:t>
                      </m:r>
                    </m:oMath>
                  </m:oMathPara>
                </a14:m>
                <a:endParaRPr lang="en-US" sz="1800" dirty="0">
                  <a:solidFill>
                    <a:schemeClr val="tx1">
                      <a:lumMod val="10000"/>
                    </a:schemeClr>
                  </a:solidFill>
                  <a:latin typeface="Calibri" panose="020F0502020204030204" pitchFamily="34" charset="0"/>
                </a:endParaRPr>
              </a:p>
              <a:p>
                <a:pPr>
                  <a:lnSpc>
                    <a:spcPts val="1200"/>
                  </a:lnSpc>
                </a:pPr>
                <a:endParaRPr lang="en-US" sz="1800" dirty="0">
                  <a:solidFill>
                    <a:schemeClr val="tx1">
                      <a:lumMod val="10000"/>
                    </a:schemeClr>
                  </a:solidFill>
                  <a:latin typeface="Calibri" panose="020F0502020204030204" pitchFamily="34" charset="0"/>
                </a:endParaRPr>
              </a:p>
              <a:p>
                <a:pPr/>
                <a14:m>
                  <m:oMathPara xmlns:m="http://schemas.openxmlformats.org/officeDocument/2006/math">
                    <m:oMathParaPr>
                      <m:jc m:val="centerGroup"/>
                    </m:oMathParaPr>
                    <m:oMath xmlns:m="http://schemas.openxmlformats.org/officeDocument/2006/math">
                      <m:r>
                        <a:rPr lang="en-US" sz="1800">
                          <a:solidFill>
                            <a:schemeClr val="tx1">
                              <a:lumMod val="10000"/>
                            </a:schemeClr>
                          </a:solidFill>
                          <a:latin typeface="Cambria Math" panose="02040503050406030204" pitchFamily="18" charset="0"/>
                        </a:rPr>
                        <m:t>               </m:t>
                      </m:r>
                      <m:f>
                        <m:fPr>
                          <m:ctrlPr>
                            <a:rPr lang="en-US" sz="1800" i="1">
                              <a:solidFill>
                                <a:schemeClr val="tx1">
                                  <a:lumMod val="10000"/>
                                </a:schemeClr>
                              </a:solidFill>
                              <a:latin typeface="Cambria Math" panose="02040503050406030204" pitchFamily="18" charset="0"/>
                            </a:rPr>
                          </m:ctrlPr>
                        </m:fPr>
                        <m:num>
                          <m:r>
                            <a:rPr lang="en-US" sz="1800">
                              <a:solidFill>
                                <a:schemeClr val="tx1">
                                  <a:lumMod val="10000"/>
                                </a:schemeClr>
                              </a:solidFill>
                              <a:latin typeface="Cambria Math" panose="02040503050406030204" pitchFamily="18" charset="0"/>
                            </a:rPr>
                            <m:t>2(</m:t>
                          </m:r>
                          <m:r>
                            <m:rPr>
                              <m:sty m:val="p"/>
                            </m:rPr>
                            <a:rPr lang="en-US" sz="1800">
                              <a:solidFill>
                                <a:schemeClr val="tx1">
                                  <a:lumMod val="10000"/>
                                </a:schemeClr>
                              </a:solidFill>
                              <a:latin typeface="Cambria Math" panose="02040503050406030204" pitchFamily="18" charset="0"/>
                            </a:rPr>
                            <m:t>b</m:t>
                          </m:r>
                          <m:r>
                            <a:rPr lang="en-US" sz="1800">
                              <a:solidFill>
                                <a:schemeClr val="tx1">
                                  <a:lumMod val="10000"/>
                                </a:schemeClr>
                              </a:solidFill>
                              <a:latin typeface="Cambria Math" panose="02040503050406030204" pitchFamily="18" charset="0"/>
                            </a:rPr>
                            <m:t>−</m:t>
                          </m:r>
                          <m:r>
                            <m:rPr>
                              <m:sty m:val="p"/>
                            </m:rPr>
                            <a:rPr lang="en-US" sz="1800">
                              <a:solidFill>
                                <a:schemeClr val="tx1">
                                  <a:lumMod val="10000"/>
                                </a:schemeClr>
                              </a:solidFill>
                              <a:latin typeface="Cambria Math" panose="02040503050406030204" pitchFamily="18" charset="0"/>
                            </a:rPr>
                            <m:t>x</m:t>
                          </m:r>
                          <m:r>
                            <a:rPr lang="en-US" sz="1800">
                              <a:solidFill>
                                <a:schemeClr val="tx1">
                                  <a:lumMod val="10000"/>
                                </a:schemeClr>
                              </a:solidFill>
                              <a:latin typeface="Cambria Math" panose="02040503050406030204" pitchFamily="18" charset="0"/>
                            </a:rPr>
                            <m:t>)</m:t>
                          </m:r>
                        </m:num>
                        <m:den>
                          <m:r>
                            <a:rPr lang="en-US" sz="1800">
                              <a:solidFill>
                                <a:schemeClr val="tx1">
                                  <a:lumMod val="10000"/>
                                </a:schemeClr>
                              </a:solidFill>
                              <a:latin typeface="Cambria Math" panose="02040503050406030204" pitchFamily="18" charset="0"/>
                            </a:rPr>
                            <m:t>(</m:t>
                          </m:r>
                          <m:r>
                            <m:rPr>
                              <m:sty m:val="p"/>
                            </m:rPr>
                            <a:rPr lang="en-US" sz="1800">
                              <a:solidFill>
                                <a:schemeClr val="tx1">
                                  <a:lumMod val="10000"/>
                                </a:schemeClr>
                              </a:solidFill>
                              <a:latin typeface="Cambria Math" panose="02040503050406030204" pitchFamily="18" charset="0"/>
                            </a:rPr>
                            <m:t>b</m:t>
                          </m:r>
                          <m:r>
                            <a:rPr lang="en-US" sz="1800">
                              <a:solidFill>
                                <a:schemeClr val="tx1">
                                  <a:lumMod val="10000"/>
                                </a:schemeClr>
                              </a:solidFill>
                              <a:latin typeface="Cambria Math" panose="02040503050406030204" pitchFamily="18" charset="0"/>
                            </a:rPr>
                            <m:t>−</m:t>
                          </m:r>
                          <m:r>
                            <m:rPr>
                              <m:sty m:val="p"/>
                            </m:rPr>
                            <a:rPr lang="en-US" sz="1800">
                              <a:solidFill>
                                <a:schemeClr val="tx1">
                                  <a:lumMod val="10000"/>
                                </a:schemeClr>
                              </a:solidFill>
                              <a:latin typeface="Cambria Math" panose="02040503050406030204" pitchFamily="18" charset="0"/>
                            </a:rPr>
                            <m:t>a</m:t>
                          </m:r>
                          <m:r>
                            <a:rPr lang="en-US" sz="1800">
                              <a:solidFill>
                                <a:schemeClr val="tx1">
                                  <a:lumMod val="10000"/>
                                </a:schemeClr>
                              </a:solidFill>
                              <a:latin typeface="Cambria Math" panose="02040503050406030204" pitchFamily="18" charset="0"/>
                            </a:rPr>
                            <m:t>)(</m:t>
                          </m:r>
                          <m:r>
                            <m:rPr>
                              <m:sty m:val="p"/>
                            </m:rPr>
                            <a:rPr lang="en-US" sz="1800">
                              <a:solidFill>
                                <a:schemeClr val="tx1">
                                  <a:lumMod val="10000"/>
                                </a:schemeClr>
                              </a:solidFill>
                              <a:latin typeface="Cambria Math" panose="02040503050406030204" pitchFamily="18" charset="0"/>
                            </a:rPr>
                            <m:t>b</m:t>
                          </m:r>
                          <m:r>
                            <a:rPr lang="en-US" sz="1800">
                              <a:solidFill>
                                <a:schemeClr val="tx1">
                                  <a:lumMod val="10000"/>
                                </a:schemeClr>
                              </a:solidFill>
                              <a:latin typeface="Cambria Math" panose="02040503050406030204" pitchFamily="18" charset="0"/>
                            </a:rPr>
                            <m:t>−</m:t>
                          </m:r>
                          <m:r>
                            <m:rPr>
                              <m:sty m:val="p"/>
                            </m:rPr>
                            <a:rPr lang="en-US" sz="1800">
                              <a:solidFill>
                                <a:schemeClr val="tx1">
                                  <a:lumMod val="10000"/>
                                </a:schemeClr>
                              </a:solidFill>
                              <a:latin typeface="Cambria Math" panose="02040503050406030204" pitchFamily="18" charset="0"/>
                            </a:rPr>
                            <m:t>c</m:t>
                          </m:r>
                          <m:r>
                            <a:rPr lang="en-US" sz="1800">
                              <a:solidFill>
                                <a:schemeClr val="tx1">
                                  <a:lumMod val="10000"/>
                                </a:schemeClr>
                              </a:solidFill>
                              <a:latin typeface="Cambria Math" panose="02040503050406030204" pitchFamily="18" charset="0"/>
                            </a:rPr>
                            <m:t>)</m:t>
                          </m:r>
                        </m:den>
                      </m:f>
                      <m:r>
                        <a:rPr lang="en-US" sz="1800">
                          <a:solidFill>
                            <a:schemeClr val="tx1">
                              <a:lumMod val="10000"/>
                            </a:schemeClr>
                          </a:solidFill>
                          <a:latin typeface="Cambria Math" panose="02040503050406030204" pitchFamily="18" charset="0"/>
                        </a:rPr>
                        <m:t>   </m:t>
                      </m:r>
                      <m:r>
                        <m:rPr>
                          <m:sty m:val="p"/>
                        </m:rPr>
                        <a:rPr lang="en-US" sz="1800">
                          <a:solidFill>
                            <a:schemeClr val="tx1">
                              <a:lumMod val="10000"/>
                            </a:schemeClr>
                          </a:solidFill>
                          <a:latin typeface="Cambria Math" panose="02040503050406030204" pitchFamily="18" charset="0"/>
                        </a:rPr>
                        <m:t>for</m:t>
                      </m:r>
                      <m:r>
                        <a:rPr lang="en-US" sz="1800">
                          <a:solidFill>
                            <a:schemeClr val="tx1">
                              <a:lumMod val="10000"/>
                            </a:schemeClr>
                          </a:solidFill>
                          <a:latin typeface="Cambria Math" panose="02040503050406030204" pitchFamily="18" charset="0"/>
                        </a:rPr>
                        <m:t> </m:t>
                      </m:r>
                      <m:r>
                        <m:rPr>
                          <m:sty m:val="p"/>
                        </m:rPr>
                        <a:rPr lang="en-US" sz="1800">
                          <a:solidFill>
                            <a:schemeClr val="tx1">
                              <a:lumMod val="10000"/>
                            </a:schemeClr>
                          </a:solidFill>
                          <a:latin typeface="Cambria Math" panose="02040503050406030204" pitchFamily="18" charset="0"/>
                        </a:rPr>
                        <m:t>x</m:t>
                      </m:r>
                      <m:r>
                        <a:rPr lang="en-US" sz="1800">
                          <a:solidFill>
                            <a:schemeClr val="tx1">
                              <a:lumMod val="10000"/>
                            </a:schemeClr>
                          </a:solidFill>
                          <a:latin typeface="Cambria Math" panose="02040503050406030204" pitchFamily="18" charset="0"/>
                        </a:rPr>
                        <m:t>&gt;</m:t>
                      </m:r>
                      <m:r>
                        <m:rPr>
                          <m:sty m:val="p"/>
                        </m:rPr>
                        <a:rPr lang="en-US" sz="1800">
                          <a:solidFill>
                            <a:schemeClr val="tx1">
                              <a:lumMod val="10000"/>
                            </a:schemeClr>
                          </a:solidFill>
                          <a:latin typeface="Cambria Math" panose="02040503050406030204" pitchFamily="18" charset="0"/>
                        </a:rPr>
                        <m:t>c</m:t>
                      </m:r>
                      <m:r>
                        <a:rPr lang="en-US" sz="1800">
                          <a:solidFill>
                            <a:schemeClr val="tx1">
                              <a:lumMod val="10000"/>
                            </a:schemeClr>
                          </a:solidFill>
                          <a:latin typeface="Cambria Math" panose="02040503050406030204" pitchFamily="18" charset="0"/>
                        </a:rPr>
                        <m:t>,      </m:t>
                      </m:r>
                      <m:f>
                        <m:fPr>
                          <m:ctrlPr>
                            <a:rPr lang="en-US" sz="1800" i="1">
                              <a:solidFill>
                                <a:schemeClr val="tx1">
                                  <a:lumMod val="10000"/>
                                </a:schemeClr>
                              </a:solidFill>
                              <a:latin typeface="Cambria Math" panose="02040503050406030204" pitchFamily="18" charset="0"/>
                            </a:rPr>
                          </m:ctrlPr>
                        </m:fPr>
                        <m:num>
                          <m:r>
                            <a:rPr lang="en-US" sz="1800">
                              <a:solidFill>
                                <a:schemeClr val="tx1">
                                  <a:lumMod val="10000"/>
                                </a:schemeClr>
                              </a:solidFill>
                              <a:latin typeface="Cambria Math" panose="02040503050406030204" pitchFamily="18" charset="0"/>
                            </a:rPr>
                            <m:t>2</m:t>
                          </m:r>
                        </m:num>
                        <m:den>
                          <m:r>
                            <a:rPr lang="en-US" sz="1800">
                              <a:solidFill>
                                <a:schemeClr val="tx1">
                                  <a:lumMod val="10000"/>
                                </a:schemeClr>
                              </a:solidFill>
                              <a:latin typeface="Cambria Math" panose="02040503050406030204" pitchFamily="18" charset="0"/>
                            </a:rPr>
                            <m:t>(</m:t>
                          </m:r>
                          <m:r>
                            <m:rPr>
                              <m:sty m:val="p"/>
                            </m:rPr>
                            <a:rPr lang="en-US" sz="1800">
                              <a:solidFill>
                                <a:schemeClr val="tx1">
                                  <a:lumMod val="10000"/>
                                </a:schemeClr>
                              </a:solidFill>
                              <a:latin typeface="Cambria Math" panose="02040503050406030204" pitchFamily="18" charset="0"/>
                            </a:rPr>
                            <m:t>b</m:t>
                          </m:r>
                          <m:r>
                            <a:rPr lang="en-US" sz="1800">
                              <a:solidFill>
                                <a:schemeClr val="tx1">
                                  <a:lumMod val="10000"/>
                                </a:schemeClr>
                              </a:solidFill>
                              <a:latin typeface="Cambria Math" panose="02040503050406030204" pitchFamily="18" charset="0"/>
                            </a:rPr>
                            <m:t>−</m:t>
                          </m:r>
                          <m:r>
                            <m:rPr>
                              <m:sty m:val="p"/>
                            </m:rPr>
                            <a:rPr lang="en-US" sz="1800">
                              <a:solidFill>
                                <a:schemeClr val="tx1">
                                  <a:lumMod val="10000"/>
                                </a:schemeClr>
                              </a:solidFill>
                              <a:latin typeface="Cambria Math" panose="02040503050406030204" pitchFamily="18" charset="0"/>
                            </a:rPr>
                            <m:t>a</m:t>
                          </m:r>
                          <m:r>
                            <a:rPr lang="en-US" sz="1800">
                              <a:solidFill>
                                <a:schemeClr val="tx1">
                                  <a:lumMod val="10000"/>
                                </a:schemeClr>
                              </a:solidFill>
                              <a:latin typeface="Cambria Math" panose="02040503050406030204" pitchFamily="18" charset="0"/>
                            </a:rPr>
                            <m:t>)</m:t>
                          </m:r>
                        </m:den>
                      </m:f>
                      <m:r>
                        <a:rPr lang="en-US" sz="1800">
                          <a:solidFill>
                            <a:schemeClr val="tx1">
                              <a:lumMod val="10000"/>
                            </a:schemeClr>
                          </a:solidFill>
                          <a:latin typeface="Cambria Math" panose="02040503050406030204" pitchFamily="18" charset="0"/>
                        </a:rPr>
                        <m:t> </m:t>
                      </m:r>
                      <m:r>
                        <m:rPr>
                          <m:sty m:val="p"/>
                        </m:rPr>
                        <a:rPr lang="en-US" sz="1800">
                          <a:solidFill>
                            <a:schemeClr val="tx1">
                              <a:lumMod val="10000"/>
                            </a:schemeClr>
                          </a:solidFill>
                          <a:latin typeface="Cambria Math" panose="02040503050406030204" pitchFamily="18" charset="0"/>
                        </a:rPr>
                        <m:t>for</m:t>
                      </m:r>
                      <m:r>
                        <a:rPr lang="en-US" sz="1800">
                          <a:solidFill>
                            <a:schemeClr val="tx1">
                              <a:lumMod val="10000"/>
                            </a:schemeClr>
                          </a:solidFill>
                          <a:latin typeface="Cambria Math" panose="02040503050406030204" pitchFamily="18" charset="0"/>
                        </a:rPr>
                        <m:t> </m:t>
                      </m:r>
                      <m:r>
                        <m:rPr>
                          <m:sty m:val="p"/>
                        </m:rPr>
                        <a:rPr lang="en-US" sz="1800">
                          <a:solidFill>
                            <a:schemeClr val="tx1">
                              <a:lumMod val="10000"/>
                            </a:schemeClr>
                          </a:solidFill>
                          <a:latin typeface="Cambria Math" panose="02040503050406030204" pitchFamily="18" charset="0"/>
                        </a:rPr>
                        <m:t>x</m:t>
                      </m:r>
                      <m:r>
                        <a:rPr lang="en-US" sz="1800">
                          <a:solidFill>
                            <a:schemeClr val="tx1">
                              <a:lumMod val="10000"/>
                            </a:schemeClr>
                          </a:solidFill>
                          <a:latin typeface="Cambria Math" panose="02040503050406030204" pitchFamily="18" charset="0"/>
                        </a:rPr>
                        <m:t>=</m:t>
                      </m:r>
                      <m:r>
                        <m:rPr>
                          <m:sty m:val="p"/>
                        </m:rPr>
                        <a:rPr lang="en-US" sz="1800">
                          <a:solidFill>
                            <a:schemeClr val="tx1">
                              <a:lumMod val="10000"/>
                            </a:schemeClr>
                          </a:solidFill>
                          <a:latin typeface="Cambria Math" panose="02040503050406030204" pitchFamily="18" charset="0"/>
                        </a:rPr>
                        <m:t>c</m:t>
                      </m:r>
                    </m:oMath>
                  </m:oMathPara>
                </a14:m>
                <a:endParaRPr lang="en-US" sz="1800" dirty="0">
                  <a:solidFill>
                    <a:schemeClr val="tx1">
                      <a:lumMod val="10000"/>
                    </a:schemeClr>
                  </a:solidFill>
                  <a:latin typeface="Calibri" panose="020F0502020204030204" pitchFamily="34" charset="0"/>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1025254" y="5368593"/>
                <a:ext cx="5776390" cy="1307409"/>
              </a:xfrm>
              <a:prstGeom prst="rect">
                <a:avLst/>
              </a:prstGeom>
              <a:blipFill>
                <a:blip r:embed="rId5"/>
                <a:stretch>
                  <a:fillRect/>
                </a:stretch>
              </a:blipFill>
            </p:spPr>
            <p:txBody>
              <a:bodyPr/>
              <a:lstStyle/>
              <a:p>
                <a:r>
                  <a:rPr lang="en-US">
                    <a:noFill/>
                  </a:rPr>
                  <a:t> </a:t>
                </a:r>
              </a:p>
            </p:txBody>
          </p:sp>
        </mc:Fallback>
      </mc:AlternateContent>
      <p:graphicFrame>
        <p:nvGraphicFramePr>
          <p:cNvPr id="13" name="Object 1"/>
          <p:cNvGraphicFramePr>
            <a:graphicFrameLocks noChangeAspect="1"/>
          </p:cNvGraphicFramePr>
          <p:nvPr/>
        </p:nvGraphicFramePr>
        <p:xfrm>
          <a:off x="2039244" y="1952355"/>
          <a:ext cx="493712" cy="419100"/>
        </p:xfrm>
        <a:graphic>
          <a:graphicData uri="http://schemas.openxmlformats.org/presentationml/2006/ole">
            <mc:AlternateContent xmlns:mc="http://schemas.openxmlformats.org/markup-compatibility/2006">
              <mc:Choice xmlns:v="urn:schemas-microsoft-com:vml" Requires="v">
                <p:oleObj name="Equation" r:id="rId6" imgW="495000" imgH="419040" progId="">
                  <p:embed/>
                </p:oleObj>
              </mc:Choice>
              <mc:Fallback>
                <p:oleObj name="Equation" r:id="rId6" imgW="495000" imgH="419040" progId="">
                  <p:embed/>
                  <p:pic>
                    <p:nvPicPr>
                      <p:cNvPr id="13" name="Object 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39244" y="1952355"/>
                        <a:ext cx="493712" cy="419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5" name="Group 4">
            <a:extLst>
              <a:ext uri="{FF2B5EF4-FFF2-40B4-BE49-F238E27FC236}">
                <a16:creationId xmlns:a16="http://schemas.microsoft.com/office/drawing/2014/main" id="{A30C3B2E-30EE-48A9-8B96-5BD60DC975DD}"/>
              </a:ext>
            </a:extLst>
          </p:cNvPr>
          <p:cNvGrpSpPr/>
          <p:nvPr/>
        </p:nvGrpSpPr>
        <p:grpSpPr>
          <a:xfrm>
            <a:off x="1130532" y="1635907"/>
            <a:ext cx="6662652" cy="5247012"/>
            <a:chOff x="271548" y="1619865"/>
            <a:chExt cx="6662652" cy="5247012"/>
          </a:xfrm>
        </p:grpSpPr>
        <p:grpSp>
          <p:nvGrpSpPr>
            <p:cNvPr id="18" name="Group 17">
              <a:extLst>
                <a:ext uri="{FF2B5EF4-FFF2-40B4-BE49-F238E27FC236}">
                  <a16:creationId xmlns:a16="http://schemas.microsoft.com/office/drawing/2014/main" id="{EB7284C5-F299-4906-892A-31E1FE8D83ED}"/>
                </a:ext>
              </a:extLst>
            </p:cNvPr>
            <p:cNvGrpSpPr/>
            <p:nvPr/>
          </p:nvGrpSpPr>
          <p:grpSpPr>
            <a:xfrm>
              <a:off x="271548" y="1619865"/>
              <a:ext cx="6662652" cy="5247012"/>
              <a:chOff x="271548" y="1619865"/>
              <a:chExt cx="6662652" cy="5247012"/>
            </a:xfrm>
          </p:grpSpPr>
          <p:grpSp>
            <p:nvGrpSpPr>
              <p:cNvPr id="8" name="Group 7">
                <a:extLst>
                  <a:ext uri="{FF2B5EF4-FFF2-40B4-BE49-F238E27FC236}">
                    <a16:creationId xmlns:a16="http://schemas.microsoft.com/office/drawing/2014/main" id="{F95A8E8D-DBCB-474C-B3CF-345B35AE76C2}"/>
                  </a:ext>
                </a:extLst>
              </p:cNvPr>
              <p:cNvGrpSpPr/>
              <p:nvPr/>
            </p:nvGrpSpPr>
            <p:grpSpPr>
              <a:xfrm>
                <a:off x="271548" y="1619865"/>
                <a:ext cx="6662652" cy="5247012"/>
                <a:chOff x="271548" y="1619865"/>
                <a:chExt cx="6662652" cy="5247012"/>
              </a:xfrm>
            </p:grpSpPr>
            <p:sp>
              <p:nvSpPr>
                <p:cNvPr id="16" name="TextBox 15">
                  <a:extLst>
                    <a:ext uri="{FF2B5EF4-FFF2-40B4-BE49-F238E27FC236}">
                      <a16:creationId xmlns:a16="http://schemas.microsoft.com/office/drawing/2014/main" id="{0D7CDD29-87B2-46CF-B428-D904E2310765}"/>
                    </a:ext>
                  </a:extLst>
                </p:cNvPr>
                <p:cNvSpPr txBox="1"/>
                <p:nvPr/>
              </p:nvSpPr>
              <p:spPr>
                <a:xfrm>
                  <a:off x="4439138" y="4407877"/>
                  <a:ext cx="132862" cy="307777"/>
                </a:xfrm>
                <a:prstGeom prst="rect">
                  <a:avLst/>
                </a:prstGeom>
                <a:noFill/>
              </p:spPr>
              <p:txBody>
                <a:bodyPr wrap="square" rtlCol="0">
                  <a:spAutoFit/>
                </a:bodyPr>
                <a:lstStyle/>
                <a:p>
                  <a:r>
                    <a:rPr lang="en-US" sz="1400" dirty="0">
                      <a:solidFill>
                        <a:srgbClr val="FF0000"/>
                      </a:solidFill>
                      <a:latin typeface="Calibri" panose="020F0502020204030204" pitchFamily="34" charset="0"/>
                    </a:rPr>
                    <a:t>0</a:t>
                  </a:r>
                </a:p>
              </p:txBody>
            </p:sp>
            <p:sp>
              <p:nvSpPr>
                <p:cNvPr id="17" name="TextBox 16">
                  <a:extLst>
                    <a:ext uri="{FF2B5EF4-FFF2-40B4-BE49-F238E27FC236}">
                      <a16:creationId xmlns:a16="http://schemas.microsoft.com/office/drawing/2014/main" id="{93E57395-7B6B-43E0-9814-2E3F456942A1}"/>
                    </a:ext>
                  </a:extLst>
                </p:cNvPr>
                <p:cNvSpPr txBox="1"/>
                <p:nvPr/>
              </p:nvSpPr>
              <p:spPr>
                <a:xfrm>
                  <a:off x="4391026" y="1940634"/>
                  <a:ext cx="132862" cy="307777"/>
                </a:xfrm>
                <a:prstGeom prst="rect">
                  <a:avLst/>
                </a:prstGeom>
                <a:noFill/>
              </p:spPr>
              <p:txBody>
                <a:bodyPr wrap="square" rtlCol="0">
                  <a:spAutoFit/>
                </a:bodyPr>
                <a:lstStyle/>
                <a:p>
                  <a:r>
                    <a:rPr lang="en-US" sz="1400" dirty="0">
                      <a:solidFill>
                        <a:srgbClr val="FF0000"/>
                      </a:solidFill>
                      <a:latin typeface="Calibri" panose="020F0502020204030204" pitchFamily="34" charset="0"/>
                    </a:rPr>
                    <a:t>1</a:t>
                  </a:r>
                </a:p>
              </p:txBody>
            </p:sp>
            <p:sp>
              <p:nvSpPr>
                <p:cNvPr id="6" name="Arc 5">
                  <a:extLst>
                    <a:ext uri="{FF2B5EF4-FFF2-40B4-BE49-F238E27FC236}">
                      <a16:creationId xmlns:a16="http://schemas.microsoft.com/office/drawing/2014/main" id="{0B24CE75-43CD-407B-9DE4-E8B764B8C287}"/>
                    </a:ext>
                  </a:extLst>
                </p:cNvPr>
                <p:cNvSpPr/>
                <p:nvPr/>
              </p:nvSpPr>
              <p:spPr bwMode="auto">
                <a:xfrm rot="5400000">
                  <a:off x="-101389" y="1992802"/>
                  <a:ext cx="2937794" cy="2191919"/>
                </a:xfrm>
                <a:prstGeom prst="arc">
                  <a:avLst>
                    <a:gd name="adj1" fmla="val 17935898"/>
                    <a:gd name="adj2" fmla="val 20983514"/>
                  </a:avLst>
                </a:prstGeom>
                <a:noFill/>
                <a:ln w="12700"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endParaRPr lang="en-US" dirty="0">
                    <a:latin typeface="Calibri" panose="020F0502020204030204" pitchFamily="34" charset="0"/>
                  </a:endParaRPr>
                </a:p>
              </p:txBody>
            </p:sp>
            <p:sp>
              <p:nvSpPr>
                <p:cNvPr id="20" name="Arc 19">
                  <a:extLst>
                    <a:ext uri="{FF2B5EF4-FFF2-40B4-BE49-F238E27FC236}">
                      <a16:creationId xmlns:a16="http://schemas.microsoft.com/office/drawing/2014/main" id="{B6332780-51C1-41BD-B7D4-5B541DF63D38}"/>
                    </a:ext>
                  </a:extLst>
                </p:cNvPr>
                <p:cNvSpPr/>
                <p:nvPr/>
              </p:nvSpPr>
              <p:spPr bwMode="auto">
                <a:xfrm rot="16200000">
                  <a:off x="2177491" y="2110168"/>
                  <a:ext cx="4816385" cy="4697033"/>
                </a:xfrm>
                <a:prstGeom prst="arc">
                  <a:avLst>
                    <a:gd name="adj1" fmla="val 17422969"/>
                    <a:gd name="adj2" fmla="val 20742822"/>
                  </a:avLst>
                </a:prstGeom>
                <a:noFill/>
                <a:ln w="12700"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endParaRPr lang="en-US" dirty="0">
                    <a:latin typeface="Calibri" panose="020F0502020204030204" pitchFamily="34" charset="0"/>
                  </a:endParaRPr>
                </a:p>
              </p:txBody>
            </p:sp>
          </p:grpSp>
          <p:sp>
            <p:nvSpPr>
              <p:cNvPr id="23" name="Text Box 10">
                <a:extLst>
                  <a:ext uri="{FF2B5EF4-FFF2-40B4-BE49-F238E27FC236}">
                    <a16:creationId xmlns:a16="http://schemas.microsoft.com/office/drawing/2014/main" id="{FB927EE5-B102-49E7-ACC0-CECB8A4D5BA9}"/>
                  </a:ext>
                </a:extLst>
              </p:cNvPr>
              <p:cNvSpPr txBox="1">
                <a:spLocks noChangeArrowheads="1"/>
              </p:cNvSpPr>
              <p:nvPr/>
            </p:nvSpPr>
            <p:spPr bwMode="auto">
              <a:xfrm>
                <a:off x="2832126" y="2277882"/>
                <a:ext cx="1838325" cy="517065"/>
              </a:xfrm>
              <a:prstGeom prst="rect">
                <a:avLst/>
              </a:prstGeom>
              <a:noFill/>
              <a:ln w="9525">
                <a:noFill/>
                <a:miter lim="800000"/>
                <a:headEnd/>
                <a:tailEnd/>
              </a:ln>
              <a:effectLst/>
            </p:spPr>
            <p:txBody>
              <a:bodyPr>
                <a:spAutoFit/>
              </a:bodyPr>
              <a:lstStyle/>
              <a:p>
                <a:pPr algn="ctr" eaLnBrk="0" hangingPunct="0">
                  <a:lnSpc>
                    <a:spcPct val="120000"/>
                  </a:lnSpc>
                  <a:defRPr/>
                </a:pPr>
                <a:r>
                  <a:rPr lang="en-US" b="1" dirty="0">
                    <a:solidFill>
                      <a:srgbClr val="FF0000"/>
                    </a:solidFill>
                    <a:latin typeface="Ink Free" panose="03080402000500000000" pitchFamily="66" charset="0"/>
                  </a:rPr>
                  <a:t>CDF</a:t>
                </a:r>
              </a:p>
            </p:txBody>
          </p:sp>
        </p:grpSp>
        <p:cxnSp>
          <p:nvCxnSpPr>
            <p:cNvPr id="3" name="Straight Connector 2">
              <a:extLst>
                <a:ext uri="{FF2B5EF4-FFF2-40B4-BE49-F238E27FC236}">
                  <a16:creationId xmlns:a16="http://schemas.microsoft.com/office/drawing/2014/main" id="{78A6B582-8442-4770-BA2A-A622CAD751F7}"/>
                </a:ext>
              </a:extLst>
            </p:cNvPr>
            <p:cNvCxnSpPr/>
            <p:nvPr/>
          </p:nvCxnSpPr>
          <p:spPr bwMode="auto">
            <a:xfrm flipH="1">
              <a:off x="1275192" y="4518223"/>
              <a:ext cx="347652" cy="0"/>
            </a:xfrm>
            <a:prstGeom prst="line">
              <a:avLst/>
            </a:prstGeom>
            <a:solidFill>
              <a:schemeClr val="accent1"/>
            </a:solidFill>
            <a:ln w="12700" cap="flat" cmpd="sng" algn="ctr">
              <a:solidFill>
                <a:srgbClr val="FF0000"/>
              </a:solidFill>
              <a:prstDash val="solid"/>
              <a:miter lim="800000"/>
              <a:headEnd type="none" w="med" len="med"/>
              <a:tailEnd type="none" w="med" len="med"/>
            </a:ln>
            <a:effectLst/>
          </p:spPr>
        </p:cxnSp>
        <p:cxnSp>
          <p:nvCxnSpPr>
            <p:cNvPr id="21" name="Straight Connector 20">
              <a:extLst>
                <a:ext uri="{FF2B5EF4-FFF2-40B4-BE49-F238E27FC236}">
                  <a16:creationId xmlns:a16="http://schemas.microsoft.com/office/drawing/2014/main" id="{899BFEC1-581E-4A41-9BBB-858698466008}"/>
                </a:ext>
              </a:extLst>
            </p:cNvPr>
            <p:cNvCxnSpPr>
              <a:cxnSpLocks/>
            </p:cNvCxnSpPr>
            <p:nvPr/>
          </p:nvCxnSpPr>
          <p:spPr bwMode="auto">
            <a:xfrm flipH="1">
              <a:off x="3973360" y="2131521"/>
              <a:ext cx="264811" cy="0"/>
            </a:xfrm>
            <a:prstGeom prst="line">
              <a:avLst/>
            </a:prstGeom>
            <a:solidFill>
              <a:schemeClr val="accent1"/>
            </a:solidFill>
            <a:ln w="12700" cap="flat" cmpd="sng" algn="ctr">
              <a:solidFill>
                <a:srgbClr val="FF0000"/>
              </a:solidFill>
              <a:prstDash val="solid"/>
              <a:miter lim="800000"/>
              <a:headEnd type="none" w="med" len="med"/>
              <a:tailEnd type="none" w="med" len="med"/>
            </a:ln>
            <a:effectLst/>
          </p:spPr>
        </p:cxnSp>
      </p:grpSp>
      <p:sp>
        <p:nvSpPr>
          <p:cNvPr id="2" name="Slide Number Placeholder 1">
            <a:extLst>
              <a:ext uri="{FF2B5EF4-FFF2-40B4-BE49-F238E27FC236}">
                <a16:creationId xmlns:a16="http://schemas.microsoft.com/office/drawing/2014/main" id="{45BDAE72-9260-999D-6C19-C19778AC89C7}"/>
              </a:ext>
            </a:extLst>
          </p:cNvPr>
          <p:cNvSpPr>
            <a:spLocks noGrp="1"/>
          </p:cNvSpPr>
          <p:nvPr>
            <p:ph type="sldNum" sz="quarter" idx="12"/>
          </p:nvPr>
        </p:nvSpPr>
        <p:spPr/>
        <p:txBody>
          <a:bodyPr/>
          <a:lstStyle/>
          <a:p>
            <a:pPr>
              <a:defRPr/>
            </a:pPr>
            <a:fld id="{4C6A16D8-49C7-4EFB-8B66-C888420D88DC}" type="slidenum">
              <a:rPr lang="en-US" smtClean="0"/>
              <a:pPr>
                <a:defRPr/>
              </a:pPr>
              <a:t>40</a:t>
            </a:fld>
            <a:endParaRPr lang="en-US"/>
          </a:p>
        </p:txBody>
      </p:sp>
    </p:spTree>
    <p:extLst>
      <p:ext uri="{BB962C8B-B14F-4D97-AF65-F5344CB8AC3E}">
        <p14:creationId xmlns:p14="http://schemas.microsoft.com/office/powerpoint/2010/main" val="3447325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86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686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686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686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6867">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6867">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p:cNvSpPr>
            <a:spLocks noGrp="1" noChangeArrowheads="1"/>
          </p:cNvSpPr>
          <p:nvPr>
            <p:ph type="title"/>
          </p:nvPr>
        </p:nvSpPr>
        <p:spPr>
          <a:xfrm>
            <a:off x="604562" y="304800"/>
            <a:ext cx="9758638" cy="1143000"/>
          </a:xfrm>
        </p:spPr>
        <p:txBody>
          <a:bodyPr/>
          <a:lstStyle/>
          <a:p>
            <a:pPr eaLnBrk="1" hangingPunct="1">
              <a:defRPr/>
            </a:pPr>
            <a:r>
              <a:rPr lang="en-US" dirty="0"/>
              <a:t>Normal Distribution</a:t>
            </a:r>
          </a:p>
        </p:txBody>
      </p:sp>
      <p:sp>
        <p:nvSpPr>
          <p:cNvPr id="189443" name="Rectangle 3"/>
          <p:cNvSpPr>
            <a:spLocks noGrp="1" noChangeArrowheads="1"/>
          </p:cNvSpPr>
          <p:nvPr>
            <p:ph type="body" sz="half" idx="2"/>
          </p:nvPr>
        </p:nvSpPr>
        <p:spPr>
          <a:xfrm>
            <a:off x="6477000" y="1608138"/>
            <a:ext cx="4828310" cy="4411662"/>
          </a:xfrm>
        </p:spPr>
        <p:txBody>
          <a:bodyPr/>
          <a:lstStyle/>
          <a:p>
            <a:pPr eaLnBrk="1" hangingPunct="1">
              <a:buClr>
                <a:srgbClr val="7030A0"/>
              </a:buClr>
              <a:defRPr/>
            </a:pPr>
            <a:r>
              <a:rPr lang="en-US" sz="2400" dirty="0"/>
              <a:t>Very useful, a common distribution found in nature</a:t>
            </a:r>
          </a:p>
          <a:p>
            <a:pPr eaLnBrk="1" hangingPunct="1">
              <a:buClr>
                <a:srgbClr val="7030A0"/>
              </a:buClr>
              <a:defRPr/>
            </a:pPr>
            <a:r>
              <a:rPr lang="en-US" sz="2400" dirty="0"/>
              <a:t>Has a defined shape, </a:t>
            </a:r>
            <a:r>
              <a:rPr lang="en-US" sz="2400" dirty="0" err="1"/>
              <a:t>eqn</a:t>
            </a:r>
            <a:endParaRPr lang="en-US" sz="2400" dirty="0"/>
          </a:p>
          <a:p>
            <a:pPr eaLnBrk="1" hangingPunct="1">
              <a:buClr>
                <a:srgbClr val="7030A0"/>
              </a:buClr>
              <a:defRPr/>
            </a:pPr>
            <a:r>
              <a:rPr lang="en-US" sz="2400" dirty="0"/>
              <a:t>Parameters:</a:t>
            </a:r>
          </a:p>
          <a:p>
            <a:pPr lvl="1" eaLnBrk="1" hangingPunct="1">
              <a:buClr>
                <a:srgbClr val="7030A0"/>
              </a:buClr>
              <a:defRPr/>
            </a:pPr>
            <a:r>
              <a:rPr lang="en-US" sz="2000" dirty="0"/>
              <a:t>Mean  </a:t>
            </a:r>
            <a:r>
              <a:rPr lang="en-US" sz="2000" dirty="0">
                <a:latin typeface="Symbol" pitchFamily="18" charset="2"/>
              </a:rPr>
              <a:t>m</a:t>
            </a:r>
          </a:p>
          <a:p>
            <a:pPr lvl="1" eaLnBrk="1" hangingPunct="1">
              <a:buClr>
                <a:srgbClr val="7030A0"/>
              </a:buClr>
              <a:defRPr/>
            </a:pPr>
            <a:r>
              <a:rPr lang="en-US" sz="2000" dirty="0"/>
              <a:t>Variance  </a:t>
            </a:r>
            <a:r>
              <a:rPr lang="en-US" sz="2000" dirty="0">
                <a:latin typeface="Symbol" pitchFamily="18" charset="2"/>
              </a:rPr>
              <a:t>s</a:t>
            </a:r>
            <a:r>
              <a:rPr lang="en-US" sz="2000" baseline="30000" dirty="0"/>
              <a:t>2    </a:t>
            </a:r>
            <a:r>
              <a:rPr lang="en-US" sz="2000" dirty="0"/>
              <a:t>(standard deviation </a:t>
            </a:r>
            <a:r>
              <a:rPr lang="en-US" sz="2000" dirty="0">
                <a:latin typeface="Symbol" pitchFamily="18" charset="2"/>
              </a:rPr>
              <a:t>s)</a:t>
            </a:r>
            <a:endParaRPr lang="en-US" sz="2000" baseline="30000" dirty="0">
              <a:latin typeface="Symbol" pitchFamily="18" charset="2"/>
            </a:endParaRPr>
          </a:p>
          <a:p>
            <a:pPr eaLnBrk="1" hangingPunct="1">
              <a:buClr>
                <a:srgbClr val="7030A0"/>
              </a:buClr>
              <a:defRPr/>
            </a:pPr>
            <a:r>
              <a:rPr lang="en-US" sz="2400" dirty="0"/>
              <a:t>Symmetrical</a:t>
            </a:r>
          </a:p>
          <a:p>
            <a:pPr lvl="1" eaLnBrk="1" hangingPunct="1">
              <a:buClr>
                <a:srgbClr val="7030A0"/>
              </a:buClr>
              <a:defRPr/>
            </a:pPr>
            <a:r>
              <a:rPr lang="en-US" sz="2400" dirty="0"/>
              <a:t>Mean = Median = Mode</a:t>
            </a:r>
          </a:p>
          <a:p>
            <a:pPr lvl="1" eaLnBrk="1" hangingPunct="1">
              <a:buClr>
                <a:srgbClr val="7030A0"/>
              </a:buClr>
              <a:defRPr/>
            </a:pPr>
            <a:r>
              <a:rPr lang="en-US" sz="2400" dirty="0">
                <a:solidFill>
                  <a:srgbClr val="00B050"/>
                </a:solidFill>
              </a:rPr>
              <a:t>Skew coefficient = 0</a:t>
            </a:r>
          </a:p>
          <a:p>
            <a:pPr eaLnBrk="1" hangingPunct="1">
              <a:buClr>
                <a:srgbClr val="7030A0"/>
              </a:buClr>
              <a:defRPr/>
            </a:pPr>
            <a:r>
              <a:rPr lang="en-US" sz="2400" dirty="0"/>
              <a:t>Scalable from Standard Normal</a:t>
            </a:r>
          </a:p>
          <a:p>
            <a:pPr eaLnBrk="1" hangingPunct="1">
              <a:buClr>
                <a:srgbClr val="7030A0"/>
              </a:buClr>
              <a:buFont typeface="Wingdings" pitchFamily="2" charset="2"/>
              <a:buNone/>
              <a:defRPr/>
            </a:pPr>
            <a:r>
              <a:rPr lang="en-US" sz="2400" dirty="0"/>
              <a:t>	</a:t>
            </a:r>
            <a:r>
              <a:rPr lang="en-US" sz="2400" dirty="0">
                <a:solidFill>
                  <a:srgbClr val="FF0000"/>
                </a:solidFill>
              </a:rPr>
              <a:t>         </a:t>
            </a:r>
            <a:r>
              <a:rPr lang="en-US" sz="2200" i="1" dirty="0">
                <a:solidFill>
                  <a:schemeClr val="bg2">
                    <a:lumMod val="40000"/>
                    <a:lumOff val="60000"/>
                  </a:schemeClr>
                </a:solidFill>
              </a:rPr>
              <a:t>Mean = 0, </a:t>
            </a:r>
            <a:r>
              <a:rPr lang="en-US" sz="2200" i="1" dirty="0" err="1">
                <a:solidFill>
                  <a:schemeClr val="bg2">
                    <a:lumMod val="40000"/>
                    <a:lumOff val="60000"/>
                  </a:schemeClr>
                </a:solidFill>
              </a:rPr>
              <a:t>St.Dev</a:t>
            </a:r>
            <a:r>
              <a:rPr lang="en-US" sz="2200" i="1" dirty="0">
                <a:solidFill>
                  <a:schemeClr val="bg2">
                    <a:lumMod val="40000"/>
                    <a:lumOff val="60000"/>
                  </a:schemeClr>
                </a:solidFill>
              </a:rPr>
              <a:t> = 1   ~N(0, 1)</a:t>
            </a:r>
          </a:p>
          <a:p>
            <a:pPr eaLnBrk="1" hangingPunct="1">
              <a:buClr>
                <a:srgbClr val="7030A0"/>
              </a:buClr>
              <a:defRPr/>
            </a:pPr>
            <a:r>
              <a:rPr lang="en-US" sz="2400" dirty="0"/>
              <a:t>What does CDF look like?</a:t>
            </a:r>
          </a:p>
        </p:txBody>
      </p:sp>
      <mc:AlternateContent xmlns:mc="http://schemas.openxmlformats.org/markup-compatibility/2006" xmlns:a14="http://schemas.microsoft.com/office/drawing/2010/main">
        <mc:Choice Requires="a14">
          <p:sp>
            <p:nvSpPr>
              <p:cNvPr id="15" name="TextBox 14"/>
              <p:cNvSpPr txBox="1"/>
              <p:nvPr/>
            </p:nvSpPr>
            <p:spPr>
              <a:xfrm>
                <a:off x="1037114" y="5417387"/>
                <a:ext cx="4497356" cy="964495"/>
              </a:xfrm>
              <a:prstGeom prst="rect">
                <a:avLst/>
              </a:prstGeom>
              <a:noFill/>
            </p:spPr>
            <p:txBody>
              <a:bodyPr wrap="square" rtlCol="0">
                <a:spAutoFit/>
              </a:bodyPr>
              <a:lstStyle/>
              <a:p>
                <a:pPr>
                  <a:spcBef>
                    <a:spcPts val="3600"/>
                  </a:spcBef>
                  <a:defRPr/>
                </a:pPr>
                <a14:m>
                  <m:oMathPara xmlns:m="http://schemas.openxmlformats.org/officeDocument/2006/math">
                    <m:oMathParaPr>
                      <m:jc m:val="centerGroup"/>
                    </m:oMathParaPr>
                    <m:oMath xmlns:m="http://schemas.openxmlformats.org/officeDocument/2006/math">
                      <m:r>
                        <a:rPr lang="en-US" sz="2500" i="1">
                          <a:solidFill>
                            <a:schemeClr val="tx1">
                              <a:lumMod val="10000"/>
                            </a:schemeClr>
                          </a:solidFill>
                          <a:latin typeface="Cambria Math" panose="02040503050406030204" pitchFamily="18" charset="0"/>
                          <a:ea typeface="Cambria Math" panose="02040503050406030204" pitchFamily="18" charset="0"/>
                        </a:rPr>
                        <m:t>𝑓</m:t>
                      </m:r>
                      <m:r>
                        <a:rPr lang="en-US" sz="2500" i="1">
                          <a:solidFill>
                            <a:schemeClr val="tx1">
                              <a:lumMod val="10000"/>
                            </a:schemeClr>
                          </a:solidFill>
                          <a:latin typeface="Cambria Math" panose="02040503050406030204" pitchFamily="18" charset="0"/>
                          <a:ea typeface="Cambria Math" panose="02040503050406030204" pitchFamily="18" charset="0"/>
                        </a:rPr>
                        <m:t>(</m:t>
                      </m:r>
                      <m:r>
                        <a:rPr lang="en-US" sz="2500" i="1">
                          <a:solidFill>
                            <a:schemeClr val="tx1">
                              <a:lumMod val="10000"/>
                            </a:schemeClr>
                          </a:solidFill>
                          <a:latin typeface="Cambria Math" panose="02040503050406030204" pitchFamily="18" charset="0"/>
                          <a:ea typeface="Cambria Math" panose="02040503050406030204" pitchFamily="18" charset="0"/>
                        </a:rPr>
                        <m:t>𝑥</m:t>
                      </m:r>
                      <m:r>
                        <a:rPr lang="en-US" sz="2500">
                          <a:solidFill>
                            <a:schemeClr val="tx1">
                              <a:lumMod val="10000"/>
                            </a:schemeClr>
                          </a:solidFill>
                          <a:latin typeface="Cambria Math" panose="02040503050406030204" pitchFamily="18" charset="0"/>
                          <a:ea typeface="Cambria Math" panose="02040503050406030204" pitchFamily="18" charset="0"/>
                        </a:rPr>
                        <m:t>)=</m:t>
                      </m:r>
                      <m:f>
                        <m:fPr>
                          <m:ctrlPr>
                            <a:rPr lang="en-US" sz="2500" i="1">
                              <a:solidFill>
                                <a:schemeClr val="tx1">
                                  <a:lumMod val="10000"/>
                                </a:schemeClr>
                              </a:solidFill>
                              <a:latin typeface="Cambria Math" panose="02040503050406030204" pitchFamily="18" charset="0"/>
                              <a:ea typeface="Cambria Math" panose="02040503050406030204" pitchFamily="18" charset="0"/>
                            </a:rPr>
                          </m:ctrlPr>
                        </m:fPr>
                        <m:num>
                          <m:r>
                            <a:rPr lang="en-US" sz="2500">
                              <a:solidFill>
                                <a:schemeClr val="tx1">
                                  <a:lumMod val="10000"/>
                                </a:schemeClr>
                              </a:solidFill>
                              <a:latin typeface="Cambria Math" panose="02040503050406030204" pitchFamily="18" charset="0"/>
                              <a:ea typeface="Cambria Math" panose="02040503050406030204" pitchFamily="18" charset="0"/>
                            </a:rPr>
                            <m:t>1</m:t>
                          </m:r>
                        </m:num>
                        <m:den>
                          <m:rad>
                            <m:radPr>
                              <m:degHide m:val="on"/>
                              <m:ctrlPr>
                                <a:rPr lang="en-US" sz="2500" i="1">
                                  <a:solidFill>
                                    <a:schemeClr val="tx1">
                                      <a:lumMod val="10000"/>
                                    </a:schemeClr>
                                  </a:solidFill>
                                  <a:latin typeface="Cambria Math" panose="02040503050406030204" pitchFamily="18" charset="0"/>
                                  <a:ea typeface="Cambria Math" panose="02040503050406030204" pitchFamily="18" charset="0"/>
                                </a:rPr>
                              </m:ctrlPr>
                            </m:radPr>
                            <m:deg/>
                            <m:e>
                              <m:r>
                                <a:rPr lang="en-US" sz="2500">
                                  <a:solidFill>
                                    <a:schemeClr val="tx1">
                                      <a:lumMod val="10000"/>
                                    </a:schemeClr>
                                  </a:solidFill>
                                  <a:latin typeface="Cambria Math" panose="02040503050406030204" pitchFamily="18" charset="0"/>
                                  <a:ea typeface="Cambria Math" panose="02040503050406030204" pitchFamily="18" charset="0"/>
                                </a:rPr>
                                <m:t>2</m:t>
                              </m:r>
                              <m:r>
                                <m:rPr>
                                  <m:sty m:val="p"/>
                                </m:rPr>
                                <a:rPr lang="en-US" sz="2500">
                                  <a:solidFill>
                                    <a:schemeClr val="tx1">
                                      <a:lumMod val="10000"/>
                                    </a:schemeClr>
                                  </a:solidFill>
                                  <a:latin typeface="Cambria Math" panose="02040503050406030204" pitchFamily="18" charset="0"/>
                                  <a:ea typeface="Cambria Math" panose="02040503050406030204" pitchFamily="18" charset="0"/>
                                </a:rPr>
                                <m:t>π</m:t>
                              </m:r>
                            </m:e>
                          </m:rad>
                          <m:r>
                            <m:rPr>
                              <m:sty m:val="p"/>
                            </m:rPr>
                            <a:rPr lang="en-US" sz="2500">
                              <a:solidFill>
                                <a:schemeClr val="tx1">
                                  <a:lumMod val="10000"/>
                                </a:schemeClr>
                              </a:solidFill>
                              <a:latin typeface="Cambria Math" panose="02040503050406030204" pitchFamily="18" charset="0"/>
                              <a:ea typeface="Cambria Math" panose="02040503050406030204" pitchFamily="18" charset="0"/>
                            </a:rPr>
                            <m:t>σ</m:t>
                          </m:r>
                        </m:den>
                      </m:f>
                      <m:r>
                        <m:rPr>
                          <m:sty m:val="p"/>
                        </m:rPr>
                        <a:rPr lang="en-US" sz="2500">
                          <a:solidFill>
                            <a:schemeClr val="tx1">
                              <a:lumMod val="10000"/>
                            </a:schemeClr>
                          </a:solidFill>
                          <a:latin typeface="Cambria Math" panose="02040503050406030204" pitchFamily="18" charset="0"/>
                          <a:ea typeface="Cambria Math" panose="02040503050406030204" pitchFamily="18" charset="0"/>
                        </a:rPr>
                        <m:t>exp</m:t>
                      </m:r>
                      <m:d>
                        <m:dPr>
                          <m:ctrlPr>
                            <a:rPr lang="en-US" sz="2500" i="1">
                              <a:solidFill>
                                <a:schemeClr val="tx1">
                                  <a:lumMod val="10000"/>
                                </a:schemeClr>
                              </a:solidFill>
                              <a:latin typeface="Cambria Math" panose="02040503050406030204" pitchFamily="18" charset="0"/>
                              <a:ea typeface="Cambria Math" panose="02040503050406030204" pitchFamily="18" charset="0"/>
                            </a:rPr>
                          </m:ctrlPr>
                        </m:dPr>
                        <m:e>
                          <m:f>
                            <m:fPr>
                              <m:ctrlPr>
                                <a:rPr lang="en-US" sz="2500" i="1">
                                  <a:solidFill>
                                    <a:schemeClr val="tx1">
                                      <a:lumMod val="10000"/>
                                    </a:schemeClr>
                                  </a:solidFill>
                                  <a:latin typeface="Cambria Math" panose="02040503050406030204" pitchFamily="18" charset="0"/>
                                  <a:ea typeface="Cambria Math" panose="02040503050406030204" pitchFamily="18" charset="0"/>
                                </a:rPr>
                              </m:ctrlPr>
                            </m:fPr>
                            <m:num>
                              <m:sSup>
                                <m:sSupPr>
                                  <m:ctrlPr>
                                    <a:rPr lang="en-US" sz="2500" i="1">
                                      <a:solidFill>
                                        <a:schemeClr val="tx1">
                                          <a:lumMod val="10000"/>
                                        </a:schemeClr>
                                      </a:solidFill>
                                      <a:latin typeface="Cambria Math" panose="02040503050406030204" pitchFamily="18" charset="0"/>
                                      <a:ea typeface="Cambria Math" panose="02040503050406030204" pitchFamily="18" charset="0"/>
                                    </a:rPr>
                                  </m:ctrlPr>
                                </m:sSupPr>
                                <m:e>
                                  <m:r>
                                    <a:rPr lang="en-US" sz="2500">
                                      <a:solidFill>
                                        <a:schemeClr val="tx1">
                                          <a:lumMod val="10000"/>
                                        </a:schemeClr>
                                      </a:solidFill>
                                      <a:latin typeface="Cambria Math" panose="02040503050406030204" pitchFamily="18" charset="0"/>
                                      <a:ea typeface="Cambria Math" panose="02040503050406030204" pitchFamily="18" charset="0"/>
                                    </a:rPr>
                                    <m:t>−(</m:t>
                                  </m:r>
                                  <m:r>
                                    <m:rPr>
                                      <m:sty m:val="p"/>
                                    </m:rPr>
                                    <a:rPr lang="en-US" sz="2500">
                                      <a:solidFill>
                                        <a:schemeClr val="tx1">
                                          <a:lumMod val="10000"/>
                                        </a:schemeClr>
                                      </a:solidFill>
                                      <a:latin typeface="Cambria Math" panose="02040503050406030204" pitchFamily="18" charset="0"/>
                                      <a:ea typeface="Cambria Math" panose="02040503050406030204" pitchFamily="18" charset="0"/>
                                    </a:rPr>
                                    <m:t>x</m:t>
                                  </m:r>
                                  <m:r>
                                    <a:rPr lang="en-US" sz="2500">
                                      <a:solidFill>
                                        <a:schemeClr val="tx1">
                                          <a:lumMod val="10000"/>
                                        </a:schemeClr>
                                      </a:solidFill>
                                      <a:latin typeface="Cambria Math" panose="02040503050406030204" pitchFamily="18" charset="0"/>
                                      <a:ea typeface="Cambria Math" panose="02040503050406030204" pitchFamily="18" charset="0"/>
                                    </a:rPr>
                                    <m:t>−</m:t>
                                  </m:r>
                                  <m:r>
                                    <m:rPr>
                                      <m:sty m:val="p"/>
                                    </m:rPr>
                                    <a:rPr lang="en-US" sz="2500">
                                      <a:solidFill>
                                        <a:schemeClr val="tx1">
                                          <a:lumMod val="10000"/>
                                        </a:schemeClr>
                                      </a:solidFill>
                                      <a:latin typeface="Cambria Math" panose="02040503050406030204" pitchFamily="18" charset="0"/>
                                      <a:ea typeface="Cambria Math" panose="02040503050406030204" pitchFamily="18" charset="0"/>
                                    </a:rPr>
                                    <m:t>μ</m:t>
                                  </m:r>
                                  <m:r>
                                    <a:rPr lang="en-US" sz="2500">
                                      <a:solidFill>
                                        <a:schemeClr val="tx1">
                                          <a:lumMod val="10000"/>
                                        </a:schemeClr>
                                      </a:solidFill>
                                      <a:latin typeface="Cambria Math" panose="02040503050406030204" pitchFamily="18" charset="0"/>
                                      <a:ea typeface="Cambria Math" panose="02040503050406030204" pitchFamily="18" charset="0"/>
                                    </a:rPr>
                                    <m:t>)</m:t>
                                  </m:r>
                                </m:e>
                                <m:sup>
                                  <m:r>
                                    <a:rPr lang="en-US" sz="2500">
                                      <a:solidFill>
                                        <a:schemeClr val="tx1">
                                          <a:lumMod val="10000"/>
                                        </a:schemeClr>
                                      </a:solidFill>
                                      <a:latin typeface="Cambria Math" panose="02040503050406030204" pitchFamily="18" charset="0"/>
                                      <a:ea typeface="Cambria Math" panose="02040503050406030204" pitchFamily="18" charset="0"/>
                                    </a:rPr>
                                    <m:t>2</m:t>
                                  </m:r>
                                </m:sup>
                              </m:sSup>
                            </m:num>
                            <m:den>
                              <m:r>
                                <a:rPr lang="en-US" sz="2500">
                                  <a:solidFill>
                                    <a:schemeClr val="tx1">
                                      <a:lumMod val="10000"/>
                                    </a:schemeClr>
                                  </a:solidFill>
                                  <a:latin typeface="Cambria Math" panose="02040503050406030204" pitchFamily="18" charset="0"/>
                                  <a:ea typeface="Cambria Math" panose="02040503050406030204" pitchFamily="18" charset="0"/>
                                </a:rPr>
                                <m:t>2</m:t>
                              </m:r>
                              <m:sSup>
                                <m:sSupPr>
                                  <m:ctrlPr>
                                    <a:rPr lang="en-US" sz="2500" i="1">
                                      <a:solidFill>
                                        <a:schemeClr val="tx1">
                                          <a:lumMod val="10000"/>
                                        </a:schemeClr>
                                      </a:solidFill>
                                      <a:latin typeface="Cambria Math" panose="02040503050406030204" pitchFamily="18" charset="0"/>
                                      <a:ea typeface="Cambria Math" panose="02040503050406030204" pitchFamily="18" charset="0"/>
                                    </a:rPr>
                                  </m:ctrlPr>
                                </m:sSupPr>
                                <m:e>
                                  <m:r>
                                    <m:rPr>
                                      <m:sty m:val="p"/>
                                    </m:rPr>
                                    <a:rPr lang="en-US" sz="2500">
                                      <a:solidFill>
                                        <a:schemeClr val="tx1">
                                          <a:lumMod val="10000"/>
                                        </a:schemeClr>
                                      </a:solidFill>
                                      <a:latin typeface="Cambria Math" panose="02040503050406030204" pitchFamily="18" charset="0"/>
                                      <a:ea typeface="Cambria Math" panose="02040503050406030204" pitchFamily="18" charset="0"/>
                                    </a:rPr>
                                    <m:t>σ</m:t>
                                  </m:r>
                                </m:e>
                                <m:sup>
                                  <m:r>
                                    <a:rPr lang="en-US" sz="2500">
                                      <a:solidFill>
                                        <a:schemeClr val="tx1">
                                          <a:lumMod val="10000"/>
                                        </a:schemeClr>
                                      </a:solidFill>
                                      <a:latin typeface="Cambria Math" panose="02040503050406030204" pitchFamily="18" charset="0"/>
                                      <a:ea typeface="Cambria Math" panose="02040503050406030204" pitchFamily="18" charset="0"/>
                                    </a:rPr>
                                    <m:t>2</m:t>
                                  </m:r>
                                </m:sup>
                              </m:sSup>
                            </m:den>
                          </m:f>
                        </m:e>
                      </m:d>
                    </m:oMath>
                  </m:oMathPara>
                </a14:m>
                <a:endParaRPr lang="en-US" sz="2500" dirty="0">
                  <a:solidFill>
                    <a:schemeClr val="tx1">
                      <a:lumMod val="10000"/>
                    </a:schemeClr>
                  </a:solidFill>
                  <a:latin typeface="Calibri" panose="020F0502020204030204" pitchFamily="34" charset="0"/>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1037114" y="5417387"/>
                <a:ext cx="4497356" cy="964495"/>
              </a:xfrm>
              <a:prstGeom prst="rect">
                <a:avLst/>
              </a:prstGeom>
              <a:blipFill>
                <a:blip r:embed="rId3"/>
                <a:stretch>
                  <a:fillRect/>
                </a:stretch>
              </a:blipFill>
            </p:spPr>
            <p:txBody>
              <a:bodyPr/>
              <a:lstStyle/>
              <a:p>
                <a:r>
                  <a:rPr lang="en-US">
                    <a:noFill/>
                  </a:rPr>
                  <a:t> </a:t>
                </a:r>
              </a:p>
            </p:txBody>
          </p:sp>
        </mc:Fallback>
      </mc:AlternateContent>
      <p:pic>
        <p:nvPicPr>
          <p:cNvPr id="16" name="Picture 4"/>
          <p:cNvPicPr>
            <a:picLocks noChangeAspect="1" noChangeArrowheads="1"/>
          </p:cNvPicPr>
          <p:nvPr/>
        </p:nvPicPr>
        <p:blipFill>
          <a:blip r:embed="rId4" cstate="print"/>
          <a:srcRect/>
          <a:stretch>
            <a:fillRect/>
          </a:stretch>
        </p:blipFill>
        <p:spPr bwMode="auto">
          <a:xfrm>
            <a:off x="1578188" y="1900369"/>
            <a:ext cx="3997325" cy="3086100"/>
          </a:xfrm>
          <a:prstGeom prst="rect">
            <a:avLst/>
          </a:prstGeom>
          <a:noFill/>
          <a:ln w="9525">
            <a:noFill/>
            <a:miter lim="800000"/>
            <a:headEnd/>
            <a:tailEnd/>
          </a:ln>
        </p:spPr>
      </p:pic>
      <p:sp>
        <p:nvSpPr>
          <p:cNvPr id="19" name="Rectangle 4"/>
          <p:cNvSpPr>
            <a:spLocks noChangeArrowheads="1"/>
          </p:cNvSpPr>
          <p:nvPr/>
        </p:nvSpPr>
        <p:spPr bwMode="auto">
          <a:xfrm>
            <a:off x="1679787" y="2089281"/>
            <a:ext cx="3810000" cy="2819400"/>
          </a:xfrm>
          <a:prstGeom prst="rect">
            <a:avLst/>
          </a:prstGeom>
          <a:noFill/>
          <a:ln w="9525">
            <a:noFill/>
            <a:miter lim="800000"/>
            <a:headEnd/>
            <a:tailEnd/>
          </a:ln>
        </p:spPr>
        <p:txBody>
          <a:bodyPr wrap="none" anchor="ctr"/>
          <a:lstStyle/>
          <a:p>
            <a:endParaRPr lang="en-US" dirty="0">
              <a:latin typeface="Calibri" panose="020F0502020204030204" pitchFamily="34" charset="0"/>
            </a:endParaRPr>
          </a:p>
        </p:txBody>
      </p:sp>
      <p:sp>
        <p:nvSpPr>
          <p:cNvPr id="20" name="Line 8"/>
          <p:cNvSpPr>
            <a:spLocks noChangeShapeType="1"/>
          </p:cNvSpPr>
          <p:nvPr/>
        </p:nvSpPr>
        <p:spPr bwMode="auto">
          <a:xfrm>
            <a:off x="3721312" y="2152782"/>
            <a:ext cx="0" cy="2441575"/>
          </a:xfrm>
          <a:prstGeom prst="line">
            <a:avLst/>
          </a:prstGeom>
          <a:noFill/>
          <a:ln w="15875">
            <a:solidFill>
              <a:schemeClr val="bg1"/>
            </a:solidFill>
            <a:prstDash val="dash"/>
            <a:round/>
            <a:headEnd/>
            <a:tailEnd/>
          </a:ln>
        </p:spPr>
        <p:txBody>
          <a:bodyPr wrap="none" anchor="ctr"/>
          <a:lstStyle/>
          <a:p>
            <a:endParaRPr lang="en-US" dirty="0">
              <a:latin typeface="Calibri" panose="020F0502020204030204" pitchFamily="34" charset="0"/>
            </a:endParaRPr>
          </a:p>
        </p:txBody>
      </p:sp>
      <p:sp>
        <p:nvSpPr>
          <p:cNvPr id="21" name="Line 16"/>
          <p:cNvSpPr>
            <a:spLocks noChangeShapeType="1"/>
          </p:cNvSpPr>
          <p:nvPr/>
        </p:nvSpPr>
        <p:spPr bwMode="auto">
          <a:xfrm>
            <a:off x="3713375" y="3987931"/>
            <a:ext cx="481012" cy="0"/>
          </a:xfrm>
          <a:prstGeom prst="line">
            <a:avLst/>
          </a:prstGeom>
          <a:noFill/>
          <a:ln w="15875">
            <a:solidFill>
              <a:schemeClr val="bg1"/>
            </a:solidFill>
            <a:miter lim="800000"/>
            <a:headEnd type="arrow" w="med" len="med"/>
            <a:tailEnd type="arrow" w="med" len="med"/>
          </a:ln>
        </p:spPr>
        <p:txBody>
          <a:bodyPr wrap="none"/>
          <a:lstStyle/>
          <a:p>
            <a:endParaRPr lang="en-US" dirty="0">
              <a:latin typeface="Calibri" panose="020F0502020204030204" pitchFamily="34" charset="0"/>
            </a:endParaRPr>
          </a:p>
        </p:txBody>
      </p:sp>
      <p:sp>
        <p:nvSpPr>
          <p:cNvPr id="22" name="Text Box 19"/>
          <p:cNvSpPr txBox="1">
            <a:spLocks noChangeArrowheads="1"/>
          </p:cNvSpPr>
          <p:nvPr/>
        </p:nvSpPr>
        <p:spPr bwMode="auto">
          <a:xfrm>
            <a:off x="3551451" y="4530857"/>
            <a:ext cx="384175" cy="396875"/>
          </a:xfrm>
          <a:prstGeom prst="rect">
            <a:avLst/>
          </a:prstGeom>
          <a:noFill/>
          <a:ln w="9525">
            <a:noFill/>
            <a:miter lim="800000"/>
            <a:headEnd/>
            <a:tailEnd/>
          </a:ln>
        </p:spPr>
        <p:txBody>
          <a:bodyPr>
            <a:spAutoFit/>
          </a:bodyPr>
          <a:lstStyle/>
          <a:p>
            <a:pPr>
              <a:spcBef>
                <a:spcPct val="50000"/>
              </a:spcBef>
            </a:pPr>
            <a:r>
              <a:rPr lang="en-US" sz="2000" b="1">
                <a:solidFill>
                  <a:schemeClr val="bg1"/>
                </a:solidFill>
                <a:latin typeface="Symbol" pitchFamily="18" charset="2"/>
              </a:rPr>
              <a:t>m</a:t>
            </a:r>
          </a:p>
        </p:txBody>
      </p:sp>
      <p:sp>
        <p:nvSpPr>
          <p:cNvPr id="23" name="Text Box 20"/>
          <p:cNvSpPr txBox="1">
            <a:spLocks noChangeArrowheads="1"/>
          </p:cNvSpPr>
          <p:nvPr/>
        </p:nvSpPr>
        <p:spPr bwMode="auto">
          <a:xfrm>
            <a:off x="3821326" y="3583120"/>
            <a:ext cx="384175" cy="396875"/>
          </a:xfrm>
          <a:prstGeom prst="rect">
            <a:avLst/>
          </a:prstGeom>
          <a:noFill/>
          <a:ln w="9525">
            <a:noFill/>
            <a:miter lim="800000"/>
            <a:headEnd/>
            <a:tailEnd/>
          </a:ln>
        </p:spPr>
        <p:txBody>
          <a:bodyPr>
            <a:spAutoFit/>
          </a:bodyPr>
          <a:lstStyle/>
          <a:p>
            <a:pPr>
              <a:spcBef>
                <a:spcPct val="50000"/>
              </a:spcBef>
            </a:pPr>
            <a:r>
              <a:rPr lang="en-US" sz="2000" b="1">
                <a:solidFill>
                  <a:schemeClr val="bg1"/>
                </a:solidFill>
                <a:latin typeface="Symbol" pitchFamily="18" charset="2"/>
              </a:rPr>
              <a:t>s</a:t>
            </a:r>
          </a:p>
        </p:txBody>
      </p:sp>
      <p:sp>
        <p:nvSpPr>
          <p:cNvPr id="24" name="Line 21"/>
          <p:cNvSpPr>
            <a:spLocks noChangeShapeType="1"/>
          </p:cNvSpPr>
          <p:nvPr/>
        </p:nvSpPr>
        <p:spPr bwMode="auto">
          <a:xfrm>
            <a:off x="4200737" y="3810131"/>
            <a:ext cx="0" cy="382588"/>
          </a:xfrm>
          <a:prstGeom prst="line">
            <a:avLst/>
          </a:prstGeom>
          <a:noFill/>
          <a:ln w="9525">
            <a:solidFill>
              <a:schemeClr val="bg1"/>
            </a:solidFill>
            <a:miter lim="800000"/>
            <a:headEnd/>
            <a:tailEnd/>
          </a:ln>
        </p:spPr>
        <p:txBody>
          <a:bodyPr wrap="none"/>
          <a:lstStyle/>
          <a:p>
            <a:endParaRPr lang="en-US" dirty="0">
              <a:latin typeface="Calibri" panose="020F0502020204030204" pitchFamily="34" charset="0"/>
            </a:endParaRPr>
          </a:p>
        </p:txBody>
      </p:sp>
      <p:sp>
        <p:nvSpPr>
          <p:cNvPr id="25" name="Text Box 10"/>
          <p:cNvSpPr txBox="1">
            <a:spLocks noChangeArrowheads="1"/>
          </p:cNvSpPr>
          <p:nvPr/>
        </p:nvSpPr>
        <p:spPr bwMode="auto">
          <a:xfrm>
            <a:off x="1905213" y="2633306"/>
            <a:ext cx="1838325" cy="517065"/>
          </a:xfrm>
          <a:prstGeom prst="rect">
            <a:avLst/>
          </a:prstGeom>
          <a:noFill/>
          <a:ln w="9525">
            <a:noFill/>
            <a:miter lim="800000"/>
            <a:headEnd/>
            <a:tailEnd/>
          </a:ln>
        </p:spPr>
        <p:txBody>
          <a:bodyPr>
            <a:spAutoFit/>
          </a:bodyPr>
          <a:lstStyle/>
          <a:p>
            <a:pPr algn="ctr" eaLnBrk="0" hangingPunct="0">
              <a:lnSpc>
                <a:spcPct val="120000"/>
              </a:lnSpc>
            </a:pPr>
            <a:r>
              <a:rPr lang="en-US" b="1" dirty="0">
                <a:solidFill>
                  <a:schemeClr val="accent2"/>
                </a:solidFill>
                <a:latin typeface="Ink Free" panose="03080402000500000000" pitchFamily="66" charset="0"/>
              </a:rPr>
              <a:t>PDF</a:t>
            </a:r>
          </a:p>
        </p:txBody>
      </p:sp>
      <p:grpSp>
        <p:nvGrpSpPr>
          <p:cNvPr id="7" name="Group 6">
            <a:extLst>
              <a:ext uri="{FF2B5EF4-FFF2-40B4-BE49-F238E27FC236}">
                <a16:creationId xmlns:a16="http://schemas.microsoft.com/office/drawing/2014/main" id="{10553D38-3E19-41A2-96A3-BA8DD795CC8C}"/>
              </a:ext>
            </a:extLst>
          </p:cNvPr>
          <p:cNvGrpSpPr/>
          <p:nvPr/>
        </p:nvGrpSpPr>
        <p:grpSpPr>
          <a:xfrm>
            <a:off x="2124043" y="2001091"/>
            <a:ext cx="3560815" cy="2744579"/>
            <a:chOff x="1234830" y="1940634"/>
            <a:chExt cx="3560815" cy="2744579"/>
          </a:xfrm>
        </p:grpSpPr>
        <p:grpSp>
          <p:nvGrpSpPr>
            <p:cNvPr id="6" name="Group 5">
              <a:extLst>
                <a:ext uri="{FF2B5EF4-FFF2-40B4-BE49-F238E27FC236}">
                  <a16:creationId xmlns:a16="http://schemas.microsoft.com/office/drawing/2014/main" id="{43F893A6-99F8-4D3A-9F50-CCF137EEC1B8}"/>
                </a:ext>
              </a:extLst>
            </p:cNvPr>
            <p:cNvGrpSpPr/>
            <p:nvPr/>
          </p:nvGrpSpPr>
          <p:grpSpPr>
            <a:xfrm>
              <a:off x="1234830" y="1940634"/>
              <a:ext cx="3337169" cy="2744579"/>
              <a:chOff x="1199350" y="1940634"/>
              <a:chExt cx="3372650" cy="2778865"/>
            </a:xfrm>
          </p:grpSpPr>
          <p:sp>
            <p:nvSpPr>
              <p:cNvPr id="28" name="TextBox 27">
                <a:extLst>
                  <a:ext uri="{FF2B5EF4-FFF2-40B4-BE49-F238E27FC236}">
                    <a16:creationId xmlns:a16="http://schemas.microsoft.com/office/drawing/2014/main" id="{FA33C793-A0E1-49F9-A432-8143EF3AB7A1}"/>
                  </a:ext>
                </a:extLst>
              </p:cNvPr>
              <p:cNvSpPr txBox="1"/>
              <p:nvPr/>
            </p:nvSpPr>
            <p:spPr>
              <a:xfrm>
                <a:off x="4439138" y="4407877"/>
                <a:ext cx="132862" cy="311622"/>
              </a:xfrm>
              <a:prstGeom prst="rect">
                <a:avLst/>
              </a:prstGeom>
              <a:noFill/>
            </p:spPr>
            <p:txBody>
              <a:bodyPr wrap="square" rtlCol="0">
                <a:spAutoFit/>
              </a:bodyPr>
              <a:lstStyle/>
              <a:p>
                <a:r>
                  <a:rPr lang="en-US" sz="1400" dirty="0">
                    <a:solidFill>
                      <a:srgbClr val="FF0000"/>
                    </a:solidFill>
                    <a:latin typeface="Calibri" panose="020F0502020204030204" pitchFamily="34" charset="0"/>
                  </a:rPr>
                  <a:t>0</a:t>
                </a:r>
              </a:p>
            </p:txBody>
          </p:sp>
          <p:sp>
            <p:nvSpPr>
              <p:cNvPr id="29" name="TextBox 28">
                <a:extLst>
                  <a:ext uri="{FF2B5EF4-FFF2-40B4-BE49-F238E27FC236}">
                    <a16:creationId xmlns:a16="http://schemas.microsoft.com/office/drawing/2014/main" id="{EB700655-DDEA-4745-9BE8-91F7D7A8DB69}"/>
                  </a:ext>
                </a:extLst>
              </p:cNvPr>
              <p:cNvSpPr txBox="1"/>
              <p:nvPr/>
            </p:nvSpPr>
            <p:spPr>
              <a:xfrm>
                <a:off x="4391026" y="1940634"/>
                <a:ext cx="132862" cy="311622"/>
              </a:xfrm>
              <a:prstGeom prst="rect">
                <a:avLst/>
              </a:prstGeom>
              <a:noFill/>
            </p:spPr>
            <p:txBody>
              <a:bodyPr wrap="square" rtlCol="0">
                <a:spAutoFit/>
              </a:bodyPr>
              <a:lstStyle/>
              <a:p>
                <a:r>
                  <a:rPr lang="en-US" sz="1400" dirty="0">
                    <a:solidFill>
                      <a:srgbClr val="FF0000"/>
                    </a:solidFill>
                    <a:latin typeface="Calibri" panose="020F0502020204030204" pitchFamily="34" charset="0"/>
                  </a:rPr>
                  <a:t>1</a:t>
                </a:r>
              </a:p>
            </p:txBody>
          </p:sp>
          <p:pic>
            <p:nvPicPr>
              <p:cNvPr id="5" name="Picture 4">
                <a:extLst>
                  <a:ext uri="{FF2B5EF4-FFF2-40B4-BE49-F238E27FC236}">
                    <a16:creationId xmlns:a16="http://schemas.microsoft.com/office/drawing/2014/main" id="{9F39EF7A-C652-4883-8FBD-CB505F34599A}"/>
                  </a:ext>
                </a:extLst>
              </p:cNvPr>
              <p:cNvPicPr>
                <a:picLocks noChangeAspect="1"/>
              </p:cNvPicPr>
              <p:nvPr/>
            </p:nvPicPr>
            <p:blipFill>
              <a:blip r:embed="rId5"/>
              <a:stretch>
                <a:fillRect/>
              </a:stretch>
            </p:blipFill>
            <p:spPr>
              <a:xfrm>
                <a:off x="1199350" y="1990723"/>
                <a:ext cx="3239787" cy="2648545"/>
              </a:xfrm>
              <a:prstGeom prst="rect">
                <a:avLst/>
              </a:prstGeom>
            </p:spPr>
          </p:pic>
        </p:grpSp>
        <p:sp>
          <p:nvSpPr>
            <p:cNvPr id="33" name="Text Box 10">
              <a:extLst>
                <a:ext uri="{FF2B5EF4-FFF2-40B4-BE49-F238E27FC236}">
                  <a16:creationId xmlns:a16="http://schemas.microsoft.com/office/drawing/2014/main" id="{D41A382B-DA53-4102-BF13-EB0FAE37FC24}"/>
                </a:ext>
              </a:extLst>
            </p:cNvPr>
            <p:cNvSpPr txBox="1">
              <a:spLocks noChangeArrowheads="1"/>
            </p:cNvSpPr>
            <p:nvPr/>
          </p:nvSpPr>
          <p:spPr bwMode="auto">
            <a:xfrm>
              <a:off x="2957320" y="2221599"/>
              <a:ext cx="1838325" cy="517065"/>
            </a:xfrm>
            <a:prstGeom prst="rect">
              <a:avLst/>
            </a:prstGeom>
            <a:noFill/>
            <a:ln w="9525">
              <a:noFill/>
              <a:miter lim="800000"/>
              <a:headEnd/>
              <a:tailEnd/>
            </a:ln>
            <a:effectLst/>
          </p:spPr>
          <p:txBody>
            <a:bodyPr>
              <a:spAutoFit/>
            </a:bodyPr>
            <a:lstStyle/>
            <a:p>
              <a:pPr algn="ctr" eaLnBrk="0" hangingPunct="0">
                <a:lnSpc>
                  <a:spcPct val="120000"/>
                </a:lnSpc>
                <a:defRPr/>
              </a:pPr>
              <a:r>
                <a:rPr lang="en-US" b="1" dirty="0">
                  <a:solidFill>
                    <a:srgbClr val="FF0000"/>
                  </a:solidFill>
                  <a:latin typeface="Ink Free" panose="03080402000500000000" pitchFamily="66" charset="0"/>
                </a:rPr>
                <a:t>CDF</a:t>
              </a:r>
            </a:p>
          </p:txBody>
        </p:sp>
      </p:grpSp>
      <p:sp>
        <p:nvSpPr>
          <p:cNvPr id="2" name="Slide Number Placeholder 1">
            <a:extLst>
              <a:ext uri="{FF2B5EF4-FFF2-40B4-BE49-F238E27FC236}">
                <a16:creationId xmlns:a16="http://schemas.microsoft.com/office/drawing/2014/main" id="{738F0507-AC7D-0861-69EE-4D7506B837DF}"/>
              </a:ext>
            </a:extLst>
          </p:cNvPr>
          <p:cNvSpPr>
            <a:spLocks noGrp="1"/>
          </p:cNvSpPr>
          <p:nvPr>
            <p:ph type="sldNum" sz="quarter" idx="12"/>
          </p:nvPr>
        </p:nvSpPr>
        <p:spPr/>
        <p:txBody>
          <a:bodyPr/>
          <a:lstStyle/>
          <a:p>
            <a:pPr>
              <a:defRPr/>
            </a:pPr>
            <a:fld id="{4C6A16D8-49C7-4EFB-8B66-C888420D88DC}" type="slidenum">
              <a:rPr lang="en-US" smtClean="0"/>
              <a:pPr>
                <a:defRPr/>
              </a:pPr>
              <a:t>41</a:t>
            </a:fld>
            <a:endParaRPr lang="en-US"/>
          </a:p>
        </p:txBody>
      </p:sp>
    </p:spTree>
    <p:extLst>
      <p:ext uri="{BB962C8B-B14F-4D97-AF65-F5344CB8AC3E}">
        <p14:creationId xmlns:p14="http://schemas.microsoft.com/office/powerpoint/2010/main" val="120400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94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944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9443">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9443">
                                            <p:txEl>
                                              <p:pRg st="3" end="3"/>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8944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9443">
                                            <p:txEl>
                                              <p:pRg st="5" end="5"/>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89443">
                                            <p:txEl>
                                              <p:pRg st="6" end="6"/>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8944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9443">
                                            <p:txEl>
                                              <p:pRg st="8" end="8"/>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89443">
                                            <p:txEl>
                                              <p:pRg st="9" end="9"/>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89443">
                                            <p:txEl>
                                              <p:pRg st="10" end="10"/>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9443" grpId="0" uiExpand="1" build="p"/>
      <p:bldP spid="15"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Freeform 31"/>
          <p:cNvSpPr/>
          <p:nvPr/>
        </p:nvSpPr>
        <p:spPr>
          <a:xfrm>
            <a:off x="4414157" y="2808515"/>
            <a:ext cx="3282043" cy="2928257"/>
          </a:xfrm>
          <a:custGeom>
            <a:avLst/>
            <a:gdLst>
              <a:gd name="connsiteX0" fmla="*/ 1611086 w 1611086"/>
              <a:gd name="connsiteY0" fmla="*/ 1115786 h 2928257"/>
              <a:gd name="connsiteX1" fmla="*/ 1611086 w 1611086"/>
              <a:gd name="connsiteY1" fmla="*/ 2928257 h 2928257"/>
              <a:gd name="connsiteX2" fmla="*/ 0 w 1611086"/>
              <a:gd name="connsiteY2" fmla="*/ 2928257 h 2928257"/>
              <a:gd name="connsiteX3" fmla="*/ 0 w 1611086"/>
              <a:gd name="connsiteY3" fmla="*/ 1170215 h 2928257"/>
              <a:gd name="connsiteX4" fmla="*/ 179615 w 1611086"/>
              <a:gd name="connsiteY4" fmla="*/ 789215 h 2928257"/>
              <a:gd name="connsiteX5" fmla="*/ 332015 w 1611086"/>
              <a:gd name="connsiteY5" fmla="*/ 462643 h 2928257"/>
              <a:gd name="connsiteX6" fmla="*/ 517072 w 1611086"/>
              <a:gd name="connsiteY6" fmla="*/ 190500 h 2928257"/>
              <a:gd name="connsiteX7" fmla="*/ 658586 w 1611086"/>
              <a:gd name="connsiteY7" fmla="*/ 32657 h 2928257"/>
              <a:gd name="connsiteX8" fmla="*/ 805543 w 1611086"/>
              <a:gd name="connsiteY8" fmla="*/ 0 h 2928257"/>
              <a:gd name="connsiteX9" fmla="*/ 914400 w 1611086"/>
              <a:gd name="connsiteY9" fmla="*/ 16329 h 2928257"/>
              <a:gd name="connsiteX10" fmla="*/ 1099457 w 1611086"/>
              <a:gd name="connsiteY10" fmla="*/ 168729 h 2928257"/>
              <a:gd name="connsiteX11" fmla="*/ 1328057 w 1611086"/>
              <a:gd name="connsiteY11" fmla="*/ 522515 h 2928257"/>
              <a:gd name="connsiteX12" fmla="*/ 1611086 w 1611086"/>
              <a:gd name="connsiteY12" fmla="*/ 1115786 h 2928257"/>
              <a:gd name="connsiteX0" fmla="*/ 1611086 w 2438400"/>
              <a:gd name="connsiteY0" fmla="*/ 1115786 h 2928257"/>
              <a:gd name="connsiteX1" fmla="*/ 2438400 w 2438400"/>
              <a:gd name="connsiteY1" fmla="*/ 2928257 h 2928257"/>
              <a:gd name="connsiteX2" fmla="*/ 0 w 2438400"/>
              <a:gd name="connsiteY2" fmla="*/ 2928257 h 2928257"/>
              <a:gd name="connsiteX3" fmla="*/ 0 w 2438400"/>
              <a:gd name="connsiteY3" fmla="*/ 1170215 h 2928257"/>
              <a:gd name="connsiteX4" fmla="*/ 179615 w 2438400"/>
              <a:gd name="connsiteY4" fmla="*/ 789215 h 2928257"/>
              <a:gd name="connsiteX5" fmla="*/ 332015 w 2438400"/>
              <a:gd name="connsiteY5" fmla="*/ 462643 h 2928257"/>
              <a:gd name="connsiteX6" fmla="*/ 517072 w 2438400"/>
              <a:gd name="connsiteY6" fmla="*/ 190500 h 2928257"/>
              <a:gd name="connsiteX7" fmla="*/ 658586 w 2438400"/>
              <a:gd name="connsiteY7" fmla="*/ 32657 h 2928257"/>
              <a:gd name="connsiteX8" fmla="*/ 805543 w 2438400"/>
              <a:gd name="connsiteY8" fmla="*/ 0 h 2928257"/>
              <a:gd name="connsiteX9" fmla="*/ 914400 w 2438400"/>
              <a:gd name="connsiteY9" fmla="*/ 16329 h 2928257"/>
              <a:gd name="connsiteX10" fmla="*/ 1099457 w 2438400"/>
              <a:gd name="connsiteY10" fmla="*/ 168729 h 2928257"/>
              <a:gd name="connsiteX11" fmla="*/ 1328057 w 2438400"/>
              <a:gd name="connsiteY11" fmla="*/ 522515 h 2928257"/>
              <a:gd name="connsiteX12" fmla="*/ 1611086 w 2438400"/>
              <a:gd name="connsiteY12" fmla="*/ 1115786 h 2928257"/>
              <a:gd name="connsiteX0" fmla="*/ 2449286 w 2449286"/>
              <a:gd name="connsiteY0" fmla="*/ 2547257 h 2928257"/>
              <a:gd name="connsiteX1" fmla="*/ 2438400 w 2449286"/>
              <a:gd name="connsiteY1" fmla="*/ 2928257 h 2928257"/>
              <a:gd name="connsiteX2" fmla="*/ 0 w 2449286"/>
              <a:gd name="connsiteY2" fmla="*/ 2928257 h 2928257"/>
              <a:gd name="connsiteX3" fmla="*/ 0 w 2449286"/>
              <a:gd name="connsiteY3" fmla="*/ 1170215 h 2928257"/>
              <a:gd name="connsiteX4" fmla="*/ 179615 w 2449286"/>
              <a:gd name="connsiteY4" fmla="*/ 789215 h 2928257"/>
              <a:gd name="connsiteX5" fmla="*/ 332015 w 2449286"/>
              <a:gd name="connsiteY5" fmla="*/ 462643 h 2928257"/>
              <a:gd name="connsiteX6" fmla="*/ 517072 w 2449286"/>
              <a:gd name="connsiteY6" fmla="*/ 190500 h 2928257"/>
              <a:gd name="connsiteX7" fmla="*/ 658586 w 2449286"/>
              <a:gd name="connsiteY7" fmla="*/ 32657 h 2928257"/>
              <a:gd name="connsiteX8" fmla="*/ 805543 w 2449286"/>
              <a:gd name="connsiteY8" fmla="*/ 0 h 2928257"/>
              <a:gd name="connsiteX9" fmla="*/ 914400 w 2449286"/>
              <a:gd name="connsiteY9" fmla="*/ 16329 h 2928257"/>
              <a:gd name="connsiteX10" fmla="*/ 1099457 w 2449286"/>
              <a:gd name="connsiteY10" fmla="*/ 168729 h 2928257"/>
              <a:gd name="connsiteX11" fmla="*/ 1328057 w 2449286"/>
              <a:gd name="connsiteY11" fmla="*/ 522515 h 2928257"/>
              <a:gd name="connsiteX12" fmla="*/ 2449286 w 2449286"/>
              <a:gd name="connsiteY12" fmla="*/ 2547257 h 2928257"/>
              <a:gd name="connsiteX0" fmla="*/ 3282043 w 3282043"/>
              <a:gd name="connsiteY0" fmla="*/ 2547257 h 2928257"/>
              <a:gd name="connsiteX1" fmla="*/ 3271157 w 3282043"/>
              <a:gd name="connsiteY1" fmla="*/ 2928257 h 2928257"/>
              <a:gd name="connsiteX2" fmla="*/ 0 w 3282043"/>
              <a:gd name="connsiteY2" fmla="*/ 2922815 h 2928257"/>
              <a:gd name="connsiteX3" fmla="*/ 832757 w 3282043"/>
              <a:gd name="connsiteY3" fmla="*/ 1170215 h 2928257"/>
              <a:gd name="connsiteX4" fmla="*/ 1012372 w 3282043"/>
              <a:gd name="connsiteY4" fmla="*/ 789215 h 2928257"/>
              <a:gd name="connsiteX5" fmla="*/ 1164772 w 3282043"/>
              <a:gd name="connsiteY5" fmla="*/ 462643 h 2928257"/>
              <a:gd name="connsiteX6" fmla="*/ 1349829 w 3282043"/>
              <a:gd name="connsiteY6" fmla="*/ 190500 h 2928257"/>
              <a:gd name="connsiteX7" fmla="*/ 1491343 w 3282043"/>
              <a:gd name="connsiteY7" fmla="*/ 32657 h 2928257"/>
              <a:gd name="connsiteX8" fmla="*/ 1638300 w 3282043"/>
              <a:gd name="connsiteY8" fmla="*/ 0 h 2928257"/>
              <a:gd name="connsiteX9" fmla="*/ 1747157 w 3282043"/>
              <a:gd name="connsiteY9" fmla="*/ 16329 h 2928257"/>
              <a:gd name="connsiteX10" fmla="*/ 1932214 w 3282043"/>
              <a:gd name="connsiteY10" fmla="*/ 168729 h 2928257"/>
              <a:gd name="connsiteX11" fmla="*/ 2160814 w 3282043"/>
              <a:gd name="connsiteY11" fmla="*/ 522515 h 2928257"/>
              <a:gd name="connsiteX12" fmla="*/ 3282043 w 3282043"/>
              <a:gd name="connsiteY12" fmla="*/ 2547257 h 2928257"/>
              <a:gd name="connsiteX0" fmla="*/ 3282043 w 3282043"/>
              <a:gd name="connsiteY0" fmla="*/ 2547257 h 2928257"/>
              <a:gd name="connsiteX1" fmla="*/ 3271157 w 3282043"/>
              <a:gd name="connsiteY1" fmla="*/ 2928257 h 2928257"/>
              <a:gd name="connsiteX2" fmla="*/ 0 w 3282043"/>
              <a:gd name="connsiteY2" fmla="*/ 2922815 h 2928257"/>
              <a:gd name="connsiteX3" fmla="*/ 10886 w 3282043"/>
              <a:gd name="connsiteY3" fmla="*/ 2590800 h 2928257"/>
              <a:gd name="connsiteX4" fmla="*/ 1012372 w 3282043"/>
              <a:gd name="connsiteY4" fmla="*/ 789215 h 2928257"/>
              <a:gd name="connsiteX5" fmla="*/ 1164772 w 3282043"/>
              <a:gd name="connsiteY5" fmla="*/ 462643 h 2928257"/>
              <a:gd name="connsiteX6" fmla="*/ 1349829 w 3282043"/>
              <a:gd name="connsiteY6" fmla="*/ 190500 h 2928257"/>
              <a:gd name="connsiteX7" fmla="*/ 1491343 w 3282043"/>
              <a:gd name="connsiteY7" fmla="*/ 32657 h 2928257"/>
              <a:gd name="connsiteX8" fmla="*/ 1638300 w 3282043"/>
              <a:gd name="connsiteY8" fmla="*/ 0 h 2928257"/>
              <a:gd name="connsiteX9" fmla="*/ 1747157 w 3282043"/>
              <a:gd name="connsiteY9" fmla="*/ 16329 h 2928257"/>
              <a:gd name="connsiteX10" fmla="*/ 1932214 w 3282043"/>
              <a:gd name="connsiteY10" fmla="*/ 168729 h 2928257"/>
              <a:gd name="connsiteX11" fmla="*/ 2160814 w 3282043"/>
              <a:gd name="connsiteY11" fmla="*/ 522515 h 2928257"/>
              <a:gd name="connsiteX12" fmla="*/ 3282043 w 3282043"/>
              <a:gd name="connsiteY12" fmla="*/ 2547257 h 2928257"/>
              <a:gd name="connsiteX0" fmla="*/ 3287486 w 3287486"/>
              <a:gd name="connsiteY0" fmla="*/ 2547257 h 2928257"/>
              <a:gd name="connsiteX1" fmla="*/ 3276600 w 3287486"/>
              <a:gd name="connsiteY1" fmla="*/ 2928257 h 2928257"/>
              <a:gd name="connsiteX2" fmla="*/ 0 w 3287486"/>
              <a:gd name="connsiteY2" fmla="*/ 2922815 h 2928257"/>
              <a:gd name="connsiteX3" fmla="*/ 16329 w 3287486"/>
              <a:gd name="connsiteY3" fmla="*/ 2590800 h 2928257"/>
              <a:gd name="connsiteX4" fmla="*/ 1017815 w 3287486"/>
              <a:gd name="connsiteY4" fmla="*/ 789215 h 2928257"/>
              <a:gd name="connsiteX5" fmla="*/ 1170215 w 3287486"/>
              <a:gd name="connsiteY5" fmla="*/ 462643 h 2928257"/>
              <a:gd name="connsiteX6" fmla="*/ 1355272 w 3287486"/>
              <a:gd name="connsiteY6" fmla="*/ 190500 h 2928257"/>
              <a:gd name="connsiteX7" fmla="*/ 1496786 w 3287486"/>
              <a:gd name="connsiteY7" fmla="*/ 32657 h 2928257"/>
              <a:gd name="connsiteX8" fmla="*/ 1643743 w 3287486"/>
              <a:gd name="connsiteY8" fmla="*/ 0 h 2928257"/>
              <a:gd name="connsiteX9" fmla="*/ 1752600 w 3287486"/>
              <a:gd name="connsiteY9" fmla="*/ 16329 h 2928257"/>
              <a:gd name="connsiteX10" fmla="*/ 1937657 w 3287486"/>
              <a:gd name="connsiteY10" fmla="*/ 168729 h 2928257"/>
              <a:gd name="connsiteX11" fmla="*/ 2166257 w 3287486"/>
              <a:gd name="connsiteY11" fmla="*/ 522515 h 2928257"/>
              <a:gd name="connsiteX12" fmla="*/ 3287486 w 3287486"/>
              <a:gd name="connsiteY12" fmla="*/ 2547257 h 2928257"/>
              <a:gd name="connsiteX0" fmla="*/ 3287486 w 3287486"/>
              <a:gd name="connsiteY0" fmla="*/ 2547257 h 2928257"/>
              <a:gd name="connsiteX1" fmla="*/ 3276600 w 3287486"/>
              <a:gd name="connsiteY1" fmla="*/ 2928257 h 2928257"/>
              <a:gd name="connsiteX2" fmla="*/ 0 w 3287486"/>
              <a:gd name="connsiteY2" fmla="*/ 2922815 h 2928257"/>
              <a:gd name="connsiteX3" fmla="*/ 16329 w 3287486"/>
              <a:gd name="connsiteY3" fmla="*/ 2590800 h 2928257"/>
              <a:gd name="connsiteX4" fmla="*/ 636816 w 3287486"/>
              <a:gd name="connsiteY4" fmla="*/ 1605643 h 2928257"/>
              <a:gd name="connsiteX5" fmla="*/ 1017815 w 3287486"/>
              <a:gd name="connsiteY5" fmla="*/ 789215 h 2928257"/>
              <a:gd name="connsiteX6" fmla="*/ 1170215 w 3287486"/>
              <a:gd name="connsiteY6" fmla="*/ 462643 h 2928257"/>
              <a:gd name="connsiteX7" fmla="*/ 1355272 w 3287486"/>
              <a:gd name="connsiteY7" fmla="*/ 190500 h 2928257"/>
              <a:gd name="connsiteX8" fmla="*/ 1496786 w 3287486"/>
              <a:gd name="connsiteY8" fmla="*/ 32657 h 2928257"/>
              <a:gd name="connsiteX9" fmla="*/ 1643743 w 3287486"/>
              <a:gd name="connsiteY9" fmla="*/ 0 h 2928257"/>
              <a:gd name="connsiteX10" fmla="*/ 1752600 w 3287486"/>
              <a:gd name="connsiteY10" fmla="*/ 16329 h 2928257"/>
              <a:gd name="connsiteX11" fmla="*/ 1937657 w 3287486"/>
              <a:gd name="connsiteY11" fmla="*/ 168729 h 2928257"/>
              <a:gd name="connsiteX12" fmla="*/ 2166257 w 3287486"/>
              <a:gd name="connsiteY12" fmla="*/ 522515 h 2928257"/>
              <a:gd name="connsiteX13" fmla="*/ 3287486 w 3287486"/>
              <a:gd name="connsiteY13" fmla="*/ 2547257 h 2928257"/>
              <a:gd name="connsiteX0" fmla="*/ 3287486 w 3287486"/>
              <a:gd name="connsiteY0" fmla="*/ 2547257 h 2928257"/>
              <a:gd name="connsiteX1" fmla="*/ 3276600 w 3287486"/>
              <a:gd name="connsiteY1" fmla="*/ 2928257 h 2928257"/>
              <a:gd name="connsiteX2" fmla="*/ 0 w 3287486"/>
              <a:gd name="connsiteY2" fmla="*/ 2922815 h 2928257"/>
              <a:gd name="connsiteX3" fmla="*/ 16329 w 3287486"/>
              <a:gd name="connsiteY3" fmla="*/ 2590800 h 2928257"/>
              <a:gd name="connsiteX4" fmla="*/ 299358 w 3287486"/>
              <a:gd name="connsiteY4" fmla="*/ 2231572 h 2928257"/>
              <a:gd name="connsiteX5" fmla="*/ 636816 w 3287486"/>
              <a:gd name="connsiteY5" fmla="*/ 1605643 h 2928257"/>
              <a:gd name="connsiteX6" fmla="*/ 1017815 w 3287486"/>
              <a:gd name="connsiteY6" fmla="*/ 789215 h 2928257"/>
              <a:gd name="connsiteX7" fmla="*/ 1170215 w 3287486"/>
              <a:gd name="connsiteY7" fmla="*/ 462643 h 2928257"/>
              <a:gd name="connsiteX8" fmla="*/ 1355272 w 3287486"/>
              <a:gd name="connsiteY8" fmla="*/ 190500 h 2928257"/>
              <a:gd name="connsiteX9" fmla="*/ 1496786 w 3287486"/>
              <a:gd name="connsiteY9" fmla="*/ 32657 h 2928257"/>
              <a:gd name="connsiteX10" fmla="*/ 1643743 w 3287486"/>
              <a:gd name="connsiteY10" fmla="*/ 0 h 2928257"/>
              <a:gd name="connsiteX11" fmla="*/ 1752600 w 3287486"/>
              <a:gd name="connsiteY11" fmla="*/ 16329 h 2928257"/>
              <a:gd name="connsiteX12" fmla="*/ 1937657 w 3287486"/>
              <a:gd name="connsiteY12" fmla="*/ 168729 h 2928257"/>
              <a:gd name="connsiteX13" fmla="*/ 2166257 w 3287486"/>
              <a:gd name="connsiteY13" fmla="*/ 522515 h 2928257"/>
              <a:gd name="connsiteX14" fmla="*/ 3287486 w 3287486"/>
              <a:gd name="connsiteY14" fmla="*/ 2547257 h 2928257"/>
              <a:gd name="connsiteX0" fmla="*/ 3287486 w 3287486"/>
              <a:gd name="connsiteY0" fmla="*/ 2547257 h 2928257"/>
              <a:gd name="connsiteX1" fmla="*/ 3276600 w 3287486"/>
              <a:gd name="connsiteY1" fmla="*/ 2928257 h 2928257"/>
              <a:gd name="connsiteX2" fmla="*/ 0 w 3287486"/>
              <a:gd name="connsiteY2" fmla="*/ 2922815 h 2928257"/>
              <a:gd name="connsiteX3" fmla="*/ 16329 w 3287486"/>
              <a:gd name="connsiteY3" fmla="*/ 2590800 h 2928257"/>
              <a:gd name="connsiteX4" fmla="*/ 299358 w 3287486"/>
              <a:gd name="connsiteY4" fmla="*/ 2231572 h 2928257"/>
              <a:gd name="connsiteX5" fmla="*/ 636816 w 3287486"/>
              <a:gd name="connsiteY5" fmla="*/ 1605643 h 2928257"/>
              <a:gd name="connsiteX6" fmla="*/ 1017815 w 3287486"/>
              <a:gd name="connsiteY6" fmla="*/ 789215 h 2928257"/>
              <a:gd name="connsiteX7" fmla="*/ 1170215 w 3287486"/>
              <a:gd name="connsiteY7" fmla="*/ 462643 h 2928257"/>
              <a:gd name="connsiteX8" fmla="*/ 1355272 w 3287486"/>
              <a:gd name="connsiteY8" fmla="*/ 190500 h 2928257"/>
              <a:gd name="connsiteX9" fmla="*/ 1496786 w 3287486"/>
              <a:gd name="connsiteY9" fmla="*/ 32657 h 2928257"/>
              <a:gd name="connsiteX10" fmla="*/ 1643743 w 3287486"/>
              <a:gd name="connsiteY10" fmla="*/ 0 h 2928257"/>
              <a:gd name="connsiteX11" fmla="*/ 1752600 w 3287486"/>
              <a:gd name="connsiteY11" fmla="*/ 16329 h 2928257"/>
              <a:gd name="connsiteX12" fmla="*/ 1937657 w 3287486"/>
              <a:gd name="connsiteY12" fmla="*/ 168729 h 2928257"/>
              <a:gd name="connsiteX13" fmla="*/ 2166257 w 3287486"/>
              <a:gd name="connsiteY13" fmla="*/ 522515 h 2928257"/>
              <a:gd name="connsiteX14" fmla="*/ 2579916 w 3287486"/>
              <a:gd name="connsiteY14" fmla="*/ 1431472 h 2928257"/>
              <a:gd name="connsiteX15" fmla="*/ 3287486 w 3287486"/>
              <a:gd name="connsiteY15" fmla="*/ 2547257 h 2928257"/>
              <a:gd name="connsiteX0" fmla="*/ 3287486 w 3287486"/>
              <a:gd name="connsiteY0" fmla="*/ 2547257 h 2928257"/>
              <a:gd name="connsiteX1" fmla="*/ 3276600 w 3287486"/>
              <a:gd name="connsiteY1" fmla="*/ 2928257 h 2928257"/>
              <a:gd name="connsiteX2" fmla="*/ 0 w 3287486"/>
              <a:gd name="connsiteY2" fmla="*/ 2922815 h 2928257"/>
              <a:gd name="connsiteX3" fmla="*/ 16329 w 3287486"/>
              <a:gd name="connsiteY3" fmla="*/ 2590800 h 2928257"/>
              <a:gd name="connsiteX4" fmla="*/ 299358 w 3287486"/>
              <a:gd name="connsiteY4" fmla="*/ 2231572 h 2928257"/>
              <a:gd name="connsiteX5" fmla="*/ 636816 w 3287486"/>
              <a:gd name="connsiteY5" fmla="*/ 1605643 h 2928257"/>
              <a:gd name="connsiteX6" fmla="*/ 1017815 w 3287486"/>
              <a:gd name="connsiteY6" fmla="*/ 789215 h 2928257"/>
              <a:gd name="connsiteX7" fmla="*/ 1170215 w 3287486"/>
              <a:gd name="connsiteY7" fmla="*/ 462643 h 2928257"/>
              <a:gd name="connsiteX8" fmla="*/ 1355272 w 3287486"/>
              <a:gd name="connsiteY8" fmla="*/ 190500 h 2928257"/>
              <a:gd name="connsiteX9" fmla="*/ 1496786 w 3287486"/>
              <a:gd name="connsiteY9" fmla="*/ 32657 h 2928257"/>
              <a:gd name="connsiteX10" fmla="*/ 1643743 w 3287486"/>
              <a:gd name="connsiteY10" fmla="*/ 0 h 2928257"/>
              <a:gd name="connsiteX11" fmla="*/ 1752600 w 3287486"/>
              <a:gd name="connsiteY11" fmla="*/ 16329 h 2928257"/>
              <a:gd name="connsiteX12" fmla="*/ 1937657 w 3287486"/>
              <a:gd name="connsiteY12" fmla="*/ 168729 h 2928257"/>
              <a:gd name="connsiteX13" fmla="*/ 2166257 w 3287486"/>
              <a:gd name="connsiteY13" fmla="*/ 522515 h 2928257"/>
              <a:gd name="connsiteX14" fmla="*/ 2579916 w 3287486"/>
              <a:gd name="connsiteY14" fmla="*/ 1431472 h 2928257"/>
              <a:gd name="connsiteX15" fmla="*/ 3287486 w 3287486"/>
              <a:gd name="connsiteY15" fmla="*/ 2547257 h 2928257"/>
              <a:gd name="connsiteX0" fmla="*/ 3287486 w 3287486"/>
              <a:gd name="connsiteY0" fmla="*/ 2547257 h 2928257"/>
              <a:gd name="connsiteX1" fmla="*/ 3276600 w 3287486"/>
              <a:gd name="connsiteY1" fmla="*/ 2928257 h 2928257"/>
              <a:gd name="connsiteX2" fmla="*/ 0 w 3287486"/>
              <a:gd name="connsiteY2" fmla="*/ 2922815 h 2928257"/>
              <a:gd name="connsiteX3" fmla="*/ 16329 w 3287486"/>
              <a:gd name="connsiteY3" fmla="*/ 2590800 h 2928257"/>
              <a:gd name="connsiteX4" fmla="*/ 299358 w 3287486"/>
              <a:gd name="connsiteY4" fmla="*/ 2231572 h 2928257"/>
              <a:gd name="connsiteX5" fmla="*/ 636816 w 3287486"/>
              <a:gd name="connsiteY5" fmla="*/ 1605643 h 2928257"/>
              <a:gd name="connsiteX6" fmla="*/ 1017815 w 3287486"/>
              <a:gd name="connsiteY6" fmla="*/ 789215 h 2928257"/>
              <a:gd name="connsiteX7" fmla="*/ 1170215 w 3287486"/>
              <a:gd name="connsiteY7" fmla="*/ 462643 h 2928257"/>
              <a:gd name="connsiteX8" fmla="*/ 1355272 w 3287486"/>
              <a:gd name="connsiteY8" fmla="*/ 190500 h 2928257"/>
              <a:gd name="connsiteX9" fmla="*/ 1496786 w 3287486"/>
              <a:gd name="connsiteY9" fmla="*/ 32657 h 2928257"/>
              <a:gd name="connsiteX10" fmla="*/ 1643743 w 3287486"/>
              <a:gd name="connsiteY10" fmla="*/ 0 h 2928257"/>
              <a:gd name="connsiteX11" fmla="*/ 1752600 w 3287486"/>
              <a:gd name="connsiteY11" fmla="*/ 16329 h 2928257"/>
              <a:gd name="connsiteX12" fmla="*/ 1937657 w 3287486"/>
              <a:gd name="connsiteY12" fmla="*/ 168729 h 2928257"/>
              <a:gd name="connsiteX13" fmla="*/ 2166257 w 3287486"/>
              <a:gd name="connsiteY13" fmla="*/ 522515 h 2928257"/>
              <a:gd name="connsiteX14" fmla="*/ 2579916 w 3287486"/>
              <a:gd name="connsiteY14" fmla="*/ 1431472 h 2928257"/>
              <a:gd name="connsiteX15" fmla="*/ 3287486 w 3287486"/>
              <a:gd name="connsiteY15" fmla="*/ 2547257 h 2928257"/>
              <a:gd name="connsiteX0" fmla="*/ 3287486 w 3287486"/>
              <a:gd name="connsiteY0" fmla="*/ 2547257 h 2928257"/>
              <a:gd name="connsiteX1" fmla="*/ 3276600 w 3287486"/>
              <a:gd name="connsiteY1" fmla="*/ 2928257 h 2928257"/>
              <a:gd name="connsiteX2" fmla="*/ 0 w 3287486"/>
              <a:gd name="connsiteY2" fmla="*/ 2922815 h 2928257"/>
              <a:gd name="connsiteX3" fmla="*/ 16329 w 3287486"/>
              <a:gd name="connsiteY3" fmla="*/ 2590800 h 2928257"/>
              <a:gd name="connsiteX4" fmla="*/ 299358 w 3287486"/>
              <a:gd name="connsiteY4" fmla="*/ 2231572 h 2928257"/>
              <a:gd name="connsiteX5" fmla="*/ 636816 w 3287486"/>
              <a:gd name="connsiteY5" fmla="*/ 1605643 h 2928257"/>
              <a:gd name="connsiteX6" fmla="*/ 1017815 w 3287486"/>
              <a:gd name="connsiteY6" fmla="*/ 789215 h 2928257"/>
              <a:gd name="connsiteX7" fmla="*/ 1170215 w 3287486"/>
              <a:gd name="connsiteY7" fmla="*/ 462643 h 2928257"/>
              <a:gd name="connsiteX8" fmla="*/ 1355272 w 3287486"/>
              <a:gd name="connsiteY8" fmla="*/ 190500 h 2928257"/>
              <a:gd name="connsiteX9" fmla="*/ 1496786 w 3287486"/>
              <a:gd name="connsiteY9" fmla="*/ 32657 h 2928257"/>
              <a:gd name="connsiteX10" fmla="*/ 1643743 w 3287486"/>
              <a:gd name="connsiteY10" fmla="*/ 0 h 2928257"/>
              <a:gd name="connsiteX11" fmla="*/ 1752600 w 3287486"/>
              <a:gd name="connsiteY11" fmla="*/ 16329 h 2928257"/>
              <a:gd name="connsiteX12" fmla="*/ 1937657 w 3287486"/>
              <a:gd name="connsiteY12" fmla="*/ 168729 h 2928257"/>
              <a:gd name="connsiteX13" fmla="*/ 2166257 w 3287486"/>
              <a:gd name="connsiteY13" fmla="*/ 522515 h 2928257"/>
              <a:gd name="connsiteX14" fmla="*/ 2579916 w 3287486"/>
              <a:gd name="connsiteY14" fmla="*/ 1431472 h 2928257"/>
              <a:gd name="connsiteX15" fmla="*/ 2950030 w 3287486"/>
              <a:gd name="connsiteY15" fmla="*/ 2133600 h 2928257"/>
              <a:gd name="connsiteX16" fmla="*/ 3287486 w 3287486"/>
              <a:gd name="connsiteY16" fmla="*/ 2547257 h 2928257"/>
              <a:gd name="connsiteX0" fmla="*/ 3287486 w 3287486"/>
              <a:gd name="connsiteY0" fmla="*/ 2547257 h 2928257"/>
              <a:gd name="connsiteX1" fmla="*/ 3276600 w 3287486"/>
              <a:gd name="connsiteY1" fmla="*/ 2928257 h 2928257"/>
              <a:gd name="connsiteX2" fmla="*/ 0 w 3287486"/>
              <a:gd name="connsiteY2" fmla="*/ 2922815 h 2928257"/>
              <a:gd name="connsiteX3" fmla="*/ 16329 w 3287486"/>
              <a:gd name="connsiteY3" fmla="*/ 2590800 h 2928257"/>
              <a:gd name="connsiteX4" fmla="*/ 299358 w 3287486"/>
              <a:gd name="connsiteY4" fmla="*/ 2231572 h 2928257"/>
              <a:gd name="connsiteX5" fmla="*/ 636816 w 3287486"/>
              <a:gd name="connsiteY5" fmla="*/ 1605643 h 2928257"/>
              <a:gd name="connsiteX6" fmla="*/ 1017815 w 3287486"/>
              <a:gd name="connsiteY6" fmla="*/ 789215 h 2928257"/>
              <a:gd name="connsiteX7" fmla="*/ 1170215 w 3287486"/>
              <a:gd name="connsiteY7" fmla="*/ 462643 h 2928257"/>
              <a:gd name="connsiteX8" fmla="*/ 1355272 w 3287486"/>
              <a:gd name="connsiteY8" fmla="*/ 190500 h 2928257"/>
              <a:gd name="connsiteX9" fmla="*/ 1496786 w 3287486"/>
              <a:gd name="connsiteY9" fmla="*/ 32657 h 2928257"/>
              <a:gd name="connsiteX10" fmla="*/ 1643743 w 3287486"/>
              <a:gd name="connsiteY10" fmla="*/ 0 h 2928257"/>
              <a:gd name="connsiteX11" fmla="*/ 1752600 w 3287486"/>
              <a:gd name="connsiteY11" fmla="*/ 16329 h 2928257"/>
              <a:gd name="connsiteX12" fmla="*/ 1937657 w 3287486"/>
              <a:gd name="connsiteY12" fmla="*/ 168729 h 2928257"/>
              <a:gd name="connsiteX13" fmla="*/ 2166257 w 3287486"/>
              <a:gd name="connsiteY13" fmla="*/ 522515 h 2928257"/>
              <a:gd name="connsiteX14" fmla="*/ 2579916 w 3287486"/>
              <a:gd name="connsiteY14" fmla="*/ 1431472 h 2928257"/>
              <a:gd name="connsiteX15" fmla="*/ 2950030 w 3287486"/>
              <a:gd name="connsiteY15" fmla="*/ 2133600 h 2928257"/>
              <a:gd name="connsiteX16" fmla="*/ 3287486 w 3287486"/>
              <a:gd name="connsiteY16" fmla="*/ 2547257 h 2928257"/>
              <a:gd name="connsiteX0" fmla="*/ 3287486 w 3287486"/>
              <a:gd name="connsiteY0" fmla="*/ 2563586 h 2928257"/>
              <a:gd name="connsiteX1" fmla="*/ 3276600 w 3287486"/>
              <a:gd name="connsiteY1" fmla="*/ 2928257 h 2928257"/>
              <a:gd name="connsiteX2" fmla="*/ 0 w 3287486"/>
              <a:gd name="connsiteY2" fmla="*/ 2922815 h 2928257"/>
              <a:gd name="connsiteX3" fmla="*/ 16329 w 3287486"/>
              <a:gd name="connsiteY3" fmla="*/ 2590800 h 2928257"/>
              <a:gd name="connsiteX4" fmla="*/ 299358 w 3287486"/>
              <a:gd name="connsiteY4" fmla="*/ 2231572 h 2928257"/>
              <a:gd name="connsiteX5" fmla="*/ 636816 w 3287486"/>
              <a:gd name="connsiteY5" fmla="*/ 1605643 h 2928257"/>
              <a:gd name="connsiteX6" fmla="*/ 1017815 w 3287486"/>
              <a:gd name="connsiteY6" fmla="*/ 789215 h 2928257"/>
              <a:gd name="connsiteX7" fmla="*/ 1170215 w 3287486"/>
              <a:gd name="connsiteY7" fmla="*/ 462643 h 2928257"/>
              <a:gd name="connsiteX8" fmla="*/ 1355272 w 3287486"/>
              <a:gd name="connsiteY8" fmla="*/ 190500 h 2928257"/>
              <a:gd name="connsiteX9" fmla="*/ 1496786 w 3287486"/>
              <a:gd name="connsiteY9" fmla="*/ 32657 h 2928257"/>
              <a:gd name="connsiteX10" fmla="*/ 1643743 w 3287486"/>
              <a:gd name="connsiteY10" fmla="*/ 0 h 2928257"/>
              <a:gd name="connsiteX11" fmla="*/ 1752600 w 3287486"/>
              <a:gd name="connsiteY11" fmla="*/ 16329 h 2928257"/>
              <a:gd name="connsiteX12" fmla="*/ 1937657 w 3287486"/>
              <a:gd name="connsiteY12" fmla="*/ 168729 h 2928257"/>
              <a:gd name="connsiteX13" fmla="*/ 2166257 w 3287486"/>
              <a:gd name="connsiteY13" fmla="*/ 522515 h 2928257"/>
              <a:gd name="connsiteX14" fmla="*/ 2579916 w 3287486"/>
              <a:gd name="connsiteY14" fmla="*/ 1431472 h 2928257"/>
              <a:gd name="connsiteX15" fmla="*/ 2950030 w 3287486"/>
              <a:gd name="connsiteY15" fmla="*/ 2133600 h 2928257"/>
              <a:gd name="connsiteX16" fmla="*/ 3287486 w 3287486"/>
              <a:gd name="connsiteY16" fmla="*/ 2563586 h 2928257"/>
              <a:gd name="connsiteX0" fmla="*/ 3287486 w 3287486"/>
              <a:gd name="connsiteY0" fmla="*/ 2563586 h 2928257"/>
              <a:gd name="connsiteX1" fmla="*/ 3276600 w 3287486"/>
              <a:gd name="connsiteY1" fmla="*/ 2928257 h 2928257"/>
              <a:gd name="connsiteX2" fmla="*/ 0 w 3287486"/>
              <a:gd name="connsiteY2" fmla="*/ 2922815 h 2928257"/>
              <a:gd name="connsiteX3" fmla="*/ 16329 w 3287486"/>
              <a:gd name="connsiteY3" fmla="*/ 2590800 h 2928257"/>
              <a:gd name="connsiteX4" fmla="*/ 299358 w 3287486"/>
              <a:gd name="connsiteY4" fmla="*/ 2231572 h 2928257"/>
              <a:gd name="connsiteX5" fmla="*/ 636816 w 3287486"/>
              <a:gd name="connsiteY5" fmla="*/ 1605643 h 2928257"/>
              <a:gd name="connsiteX6" fmla="*/ 1017815 w 3287486"/>
              <a:gd name="connsiteY6" fmla="*/ 789215 h 2928257"/>
              <a:gd name="connsiteX7" fmla="*/ 1170215 w 3287486"/>
              <a:gd name="connsiteY7" fmla="*/ 462643 h 2928257"/>
              <a:gd name="connsiteX8" fmla="*/ 1355272 w 3287486"/>
              <a:gd name="connsiteY8" fmla="*/ 190500 h 2928257"/>
              <a:gd name="connsiteX9" fmla="*/ 1496786 w 3287486"/>
              <a:gd name="connsiteY9" fmla="*/ 32657 h 2928257"/>
              <a:gd name="connsiteX10" fmla="*/ 1643743 w 3287486"/>
              <a:gd name="connsiteY10" fmla="*/ 0 h 2928257"/>
              <a:gd name="connsiteX11" fmla="*/ 1752600 w 3287486"/>
              <a:gd name="connsiteY11" fmla="*/ 16329 h 2928257"/>
              <a:gd name="connsiteX12" fmla="*/ 1937657 w 3287486"/>
              <a:gd name="connsiteY12" fmla="*/ 168729 h 2928257"/>
              <a:gd name="connsiteX13" fmla="*/ 2166257 w 3287486"/>
              <a:gd name="connsiteY13" fmla="*/ 522515 h 2928257"/>
              <a:gd name="connsiteX14" fmla="*/ 2579916 w 3287486"/>
              <a:gd name="connsiteY14" fmla="*/ 1431472 h 2928257"/>
              <a:gd name="connsiteX15" fmla="*/ 2950030 w 3287486"/>
              <a:gd name="connsiteY15" fmla="*/ 2133600 h 2928257"/>
              <a:gd name="connsiteX16" fmla="*/ 3287486 w 3287486"/>
              <a:gd name="connsiteY16" fmla="*/ 2563586 h 2928257"/>
              <a:gd name="connsiteX0" fmla="*/ 3287486 w 3287486"/>
              <a:gd name="connsiteY0" fmla="*/ 2563586 h 2928257"/>
              <a:gd name="connsiteX1" fmla="*/ 3276600 w 3287486"/>
              <a:gd name="connsiteY1" fmla="*/ 2928257 h 2928257"/>
              <a:gd name="connsiteX2" fmla="*/ 0 w 3287486"/>
              <a:gd name="connsiteY2" fmla="*/ 2922815 h 2928257"/>
              <a:gd name="connsiteX3" fmla="*/ 16329 w 3287486"/>
              <a:gd name="connsiteY3" fmla="*/ 2590800 h 2928257"/>
              <a:gd name="connsiteX4" fmla="*/ 299358 w 3287486"/>
              <a:gd name="connsiteY4" fmla="*/ 2231572 h 2928257"/>
              <a:gd name="connsiteX5" fmla="*/ 636816 w 3287486"/>
              <a:gd name="connsiteY5" fmla="*/ 1605643 h 2928257"/>
              <a:gd name="connsiteX6" fmla="*/ 1017815 w 3287486"/>
              <a:gd name="connsiteY6" fmla="*/ 789215 h 2928257"/>
              <a:gd name="connsiteX7" fmla="*/ 1170215 w 3287486"/>
              <a:gd name="connsiteY7" fmla="*/ 462643 h 2928257"/>
              <a:gd name="connsiteX8" fmla="*/ 1355272 w 3287486"/>
              <a:gd name="connsiteY8" fmla="*/ 190500 h 2928257"/>
              <a:gd name="connsiteX9" fmla="*/ 1496786 w 3287486"/>
              <a:gd name="connsiteY9" fmla="*/ 32657 h 2928257"/>
              <a:gd name="connsiteX10" fmla="*/ 1643743 w 3287486"/>
              <a:gd name="connsiteY10" fmla="*/ 0 h 2928257"/>
              <a:gd name="connsiteX11" fmla="*/ 1752600 w 3287486"/>
              <a:gd name="connsiteY11" fmla="*/ 16329 h 2928257"/>
              <a:gd name="connsiteX12" fmla="*/ 1937657 w 3287486"/>
              <a:gd name="connsiteY12" fmla="*/ 168729 h 2928257"/>
              <a:gd name="connsiteX13" fmla="*/ 2166257 w 3287486"/>
              <a:gd name="connsiteY13" fmla="*/ 522515 h 2928257"/>
              <a:gd name="connsiteX14" fmla="*/ 2579916 w 3287486"/>
              <a:gd name="connsiteY14" fmla="*/ 1431472 h 2928257"/>
              <a:gd name="connsiteX15" fmla="*/ 2950030 w 3287486"/>
              <a:gd name="connsiteY15" fmla="*/ 2133600 h 2928257"/>
              <a:gd name="connsiteX16" fmla="*/ 3287486 w 3287486"/>
              <a:gd name="connsiteY16" fmla="*/ 2563586 h 2928257"/>
              <a:gd name="connsiteX0" fmla="*/ 3282043 w 3282043"/>
              <a:gd name="connsiteY0" fmla="*/ 2563586 h 2928257"/>
              <a:gd name="connsiteX1" fmla="*/ 3271157 w 3282043"/>
              <a:gd name="connsiteY1" fmla="*/ 2928257 h 2928257"/>
              <a:gd name="connsiteX2" fmla="*/ 0 w 3282043"/>
              <a:gd name="connsiteY2" fmla="*/ 2922815 h 2928257"/>
              <a:gd name="connsiteX3" fmla="*/ 10886 w 3282043"/>
              <a:gd name="connsiteY3" fmla="*/ 2590800 h 2928257"/>
              <a:gd name="connsiteX4" fmla="*/ 293915 w 3282043"/>
              <a:gd name="connsiteY4" fmla="*/ 2231572 h 2928257"/>
              <a:gd name="connsiteX5" fmla="*/ 631373 w 3282043"/>
              <a:gd name="connsiteY5" fmla="*/ 1605643 h 2928257"/>
              <a:gd name="connsiteX6" fmla="*/ 1012372 w 3282043"/>
              <a:gd name="connsiteY6" fmla="*/ 789215 h 2928257"/>
              <a:gd name="connsiteX7" fmla="*/ 1164772 w 3282043"/>
              <a:gd name="connsiteY7" fmla="*/ 462643 h 2928257"/>
              <a:gd name="connsiteX8" fmla="*/ 1349829 w 3282043"/>
              <a:gd name="connsiteY8" fmla="*/ 190500 h 2928257"/>
              <a:gd name="connsiteX9" fmla="*/ 1491343 w 3282043"/>
              <a:gd name="connsiteY9" fmla="*/ 32657 h 2928257"/>
              <a:gd name="connsiteX10" fmla="*/ 1638300 w 3282043"/>
              <a:gd name="connsiteY10" fmla="*/ 0 h 2928257"/>
              <a:gd name="connsiteX11" fmla="*/ 1747157 w 3282043"/>
              <a:gd name="connsiteY11" fmla="*/ 16329 h 2928257"/>
              <a:gd name="connsiteX12" fmla="*/ 1932214 w 3282043"/>
              <a:gd name="connsiteY12" fmla="*/ 168729 h 2928257"/>
              <a:gd name="connsiteX13" fmla="*/ 2160814 w 3282043"/>
              <a:gd name="connsiteY13" fmla="*/ 522515 h 2928257"/>
              <a:gd name="connsiteX14" fmla="*/ 2574473 w 3282043"/>
              <a:gd name="connsiteY14" fmla="*/ 1431472 h 2928257"/>
              <a:gd name="connsiteX15" fmla="*/ 2944587 w 3282043"/>
              <a:gd name="connsiteY15" fmla="*/ 2133600 h 2928257"/>
              <a:gd name="connsiteX16" fmla="*/ 3282043 w 3282043"/>
              <a:gd name="connsiteY16" fmla="*/ 2563586 h 2928257"/>
              <a:gd name="connsiteX0" fmla="*/ 3282043 w 3282043"/>
              <a:gd name="connsiteY0" fmla="*/ 2563586 h 2928257"/>
              <a:gd name="connsiteX1" fmla="*/ 3271157 w 3282043"/>
              <a:gd name="connsiteY1" fmla="*/ 2928257 h 2928257"/>
              <a:gd name="connsiteX2" fmla="*/ 0 w 3282043"/>
              <a:gd name="connsiteY2" fmla="*/ 2922815 h 2928257"/>
              <a:gd name="connsiteX3" fmla="*/ 10886 w 3282043"/>
              <a:gd name="connsiteY3" fmla="*/ 2590800 h 2928257"/>
              <a:gd name="connsiteX4" fmla="*/ 293915 w 3282043"/>
              <a:gd name="connsiteY4" fmla="*/ 2231572 h 2928257"/>
              <a:gd name="connsiteX5" fmla="*/ 631373 w 3282043"/>
              <a:gd name="connsiteY5" fmla="*/ 1605643 h 2928257"/>
              <a:gd name="connsiteX6" fmla="*/ 1012372 w 3282043"/>
              <a:gd name="connsiteY6" fmla="*/ 789215 h 2928257"/>
              <a:gd name="connsiteX7" fmla="*/ 1164772 w 3282043"/>
              <a:gd name="connsiteY7" fmla="*/ 462643 h 2928257"/>
              <a:gd name="connsiteX8" fmla="*/ 1349829 w 3282043"/>
              <a:gd name="connsiteY8" fmla="*/ 190500 h 2928257"/>
              <a:gd name="connsiteX9" fmla="*/ 1491343 w 3282043"/>
              <a:gd name="connsiteY9" fmla="*/ 32657 h 2928257"/>
              <a:gd name="connsiteX10" fmla="*/ 1638300 w 3282043"/>
              <a:gd name="connsiteY10" fmla="*/ 0 h 2928257"/>
              <a:gd name="connsiteX11" fmla="*/ 1747157 w 3282043"/>
              <a:gd name="connsiteY11" fmla="*/ 16329 h 2928257"/>
              <a:gd name="connsiteX12" fmla="*/ 1932214 w 3282043"/>
              <a:gd name="connsiteY12" fmla="*/ 168729 h 2928257"/>
              <a:gd name="connsiteX13" fmla="*/ 2160814 w 3282043"/>
              <a:gd name="connsiteY13" fmla="*/ 522515 h 2928257"/>
              <a:gd name="connsiteX14" fmla="*/ 2574473 w 3282043"/>
              <a:gd name="connsiteY14" fmla="*/ 1431472 h 2928257"/>
              <a:gd name="connsiteX15" fmla="*/ 2944587 w 3282043"/>
              <a:gd name="connsiteY15" fmla="*/ 2133600 h 2928257"/>
              <a:gd name="connsiteX16" fmla="*/ 3282043 w 3282043"/>
              <a:gd name="connsiteY16" fmla="*/ 2563586 h 2928257"/>
              <a:gd name="connsiteX0" fmla="*/ 3282043 w 3282043"/>
              <a:gd name="connsiteY0" fmla="*/ 2563586 h 2928257"/>
              <a:gd name="connsiteX1" fmla="*/ 3271157 w 3282043"/>
              <a:gd name="connsiteY1" fmla="*/ 2928257 h 2928257"/>
              <a:gd name="connsiteX2" fmla="*/ 0 w 3282043"/>
              <a:gd name="connsiteY2" fmla="*/ 2922815 h 2928257"/>
              <a:gd name="connsiteX3" fmla="*/ 10886 w 3282043"/>
              <a:gd name="connsiteY3" fmla="*/ 2590800 h 2928257"/>
              <a:gd name="connsiteX4" fmla="*/ 293915 w 3282043"/>
              <a:gd name="connsiteY4" fmla="*/ 2231572 h 2928257"/>
              <a:gd name="connsiteX5" fmla="*/ 631373 w 3282043"/>
              <a:gd name="connsiteY5" fmla="*/ 1605643 h 2928257"/>
              <a:gd name="connsiteX6" fmla="*/ 1012372 w 3282043"/>
              <a:gd name="connsiteY6" fmla="*/ 789215 h 2928257"/>
              <a:gd name="connsiteX7" fmla="*/ 1164772 w 3282043"/>
              <a:gd name="connsiteY7" fmla="*/ 462643 h 2928257"/>
              <a:gd name="connsiteX8" fmla="*/ 1349829 w 3282043"/>
              <a:gd name="connsiteY8" fmla="*/ 190500 h 2928257"/>
              <a:gd name="connsiteX9" fmla="*/ 1491343 w 3282043"/>
              <a:gd name="connsiteY9" fmla="*/ 32657 h 2928257"/>
              <a:gd name="connsiteX10" fmla="*/ 1638300 w 3282043"/>
              <a:gd name="connsiteY10" fmla="*/ 0 h 2928257"/>
              <a:gd name="connsiteX11" fmla="*/ 1747157 w 3282043"/>
              <a:gd name="connsiteY11" fmla="*/ 16329 h 2928257"/>
              <a:gd name="connsiteX12" fmla="*/ 1932214 w 3282043"/>
              <a:gd name="connsiteY12" fmla="*/ 168729 h 2928257"/>
              <a:gd name="connsiteX13" fmla="*/ 2160814 w 3282043"/>
              <a:gd name="connsiteY13" fmla="*/ 522515 h 2928257"/>
              <a:gd name="connsiteX14" fmla="*/ 2574473 w 3282043"/>
              <a:gd name="connsiteY14" fmla="*/ 1431472 h 2928257"/>
              <a:gd name="connsiteX15" fmla="*/ 2944587 w 3282043"/>
              <a:gd name="connsiteY15" fmla="*/ 2133600 h 2928257"/>
              <a:gd name="connsiteX16" fmla="*/ 3282043 w 3282043"/>
              <a:gd name="connsiteY16" fmla="*/ 2563586 h 292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282043" h="2928257">
                <a:moveTo>
                  <a:pt x="3282043" y="2563586"/>
                </a:moveTo>
                <a:cubicBezTo>
                  <a:pt x="3272971" y="2761343"/>
                  <a:pt x="3274786" y="2806700"/>
                  <a:pt x="3271157" y="2928257"/>
                </a:cubicBezTo>
                <a:lnTo>
                  <a:pt x="0" y="2922815"/>
                </a:lnTo>
                <a:cubicBezTo>
                  <a:pt x="19958" y="2801257"/>
                  <a:pt x="7257" y="2701472"/>
                  <a:pt x="10886" y="2590800"/>
                </a:cubicBezTo>
                <a:cubicBezTo>
                  <a:pt x="125186" y="2460171"/>
                  <a:pt x="190501" y="2395765"/>
                  <a:pt x="293915" y="2231572"/>
                </a:cubicBezTo>
                <a:cubicBezTo>
                  <a:pt x="397330" y="2067379"/>
                  <a:pt x="510723" y="1830614"/>
                  <a:pt x="631373" y="1605643"/>
                </a:cubicBezTo>
                <a:lnTo>
                  <a:pt x="1012372" y="789215"/>
                </a:lnTo>
                <a:lnTo>
                  <a:pt x="1164772" y="462643"/>
                </a:lnTo>
                <a:lnTo>
                  <a:pt x="1349829" y="190500"/>
                </a:lnTo>
                <a:lnTo>
                  <a:pt x="1491343" y="32657"/>
                </a:lnTo>
                <a:lnTo>
                  <a:pt x="1638300" y="0"/>
                </a:lnTo>
                <a:lnTo>
                  <a:pt x="1747157" y="16329"/>
                </a:lnTo>
                <a:lnTo>
                  <a:pt x="1932214" y="168729"/>
                </a:lnTo>
                <a:lnTo>
                  <a:pt x="2160814" y="522515"/>
                </a:lnTo>
                <a:cubicBezTo>
                  <a:pt x="2315029" y="794658"/>
                  <a:pt x="2436586" y="1143001"/>
                  <a:pt x="2574473" y="1431472"/>
                </a:cubicBezTo>
                <a:cubicBezTo>
                  <a:pt x="2708730" y="1688193"/>
                  <a:pt x="2826659" y="1947636"/>
                  <a:pt x="2944587" y="2133600"/>
                </a:cubicBezTo>
                <a:cubicBezTo>
                  <a:pt x="3062515" y="2319564"/>
                  <a:pt x="3138714" y="2408465"/>
                  <a:pt x="3282043" y="2563586"/>
                </a:cubicBezTo>
                <a:close/>
              </a:path>
            </a:pathLst>
          </a:custGeom>
          <a:solidFill>
            <a:srgbClr val="66FF66">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p:cNvSpPr/>
          <p:nvPr/>
        </p:nvSpPr>
        <p:spPr>
          <a:xfrm>
            <a:off x="5246914" y="2808515"/>
            <a:ext cx="1611086" cy="2928257"/>
          </a:xfrm>
          <a:custGeom>
            <a:avLst/>
            <a:gdLst>
              <a:gd name="connsiteX0" fmla="*/ 1611086 w 1611086"/>
              <a:gd name="connsiteY0" fmla="*/ 1115786 h 2928257"/>
              <a:gd name="connsiteX1" fmla="*/ 1611086 w 1611086"/>
              <a:gd name="connsiteY1" fmla="*/ 2928257 h 2928257"/>
              <a:gd name="connsiteX2" fmla="*/ 0 w 1611086"/>
              <a:gd name="connsiteY2" fmla="*/ 2928257 h 2928257"/>
              <a:gd name="connsiteX3" fmla="*/ 0 w 1611086"/>
              <a:gd name="connsiteY3" fmla="*/ 1170215 h 2928257"/>
              <a:gd name="connsiteX4" fmla="*/ 179615 w 1611086"/>
              <a:gd name="connsiteY4" fmla="*/ 789215 h 2928257"/>
              <a:gd name="connsiteX5" fmla="*/ 332015 w 1611086"/>
              <a:gd name="connsiteY5" fmla="*/ 462643 h 2928257"/>
              <a:gd name="connsiteX6" fmla="*/ 517072 w 1611086"/>
              <a:gd name="connsiteY6" fmla="*/ 190500 h 2928257"/>
              <a:gd name="connsiteX7" fmla="*/ 658586 w 1611086"/>
              <a:gd name="connsiteY7" fmla="*/ 32657 h 2928257"/>
              <a:gd name="connsiteX8" fmla="*/ 805543 w 1611086"/>
              <a:gd name="connsiteY8" fmla="*/ 0 h 2928257"/>
              <a:gd name="connsiteX9" fmla="*/ 914400 w 1611086"/>
              <a:gd name="connsiteY9" fmla="*/ 16329 h 2928257"/>
              <a:gd name="connsiteX10" fmla="*/ 1099457 w 1611086"/>
              <a:gd name="connsiteY10" fmla="*/ 168729 h 2928257"/>
              <a:gd name="connsiteX11" fmla="*/ 1328057 w 1611086"/>
              <a:gd name="connsiteY11" fmla="*/ 522515 h 2928257"/>
              <a:gd name="connsiteX12" fmla="*/ 1611086 w 1611086"/>
              <a:gd name="connsiteY12" fmla="*/ 1115786 h 2928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11086" h="2928257">
                <a:moveTo>
                  <a:pt x="1611086" y="1115786"/>
                </a:moveTo>
                <a:lnTo>
                  <a:pt x="1611086" y="2928257"/>
                </a:lnTo>
                <a:lnTo>
                  <a:pt x="0" y="2928257"/>
                </a:lnTo>
                <a:lnTo>
                  <a:pt x="0" y="1170215"/>
                </a:lnTo>
                <a:lnTo>
                  <a:pt x="179615" y="789215"/>
                </a:lnTo>
                <a:lnTo>
                  <a:pt x="332015" y="462643"/>
                </a:lnTo>
                <a:lnTo>
                  <a:pt x="517072" y="190500"/>
                </a:lnTo>
                <a:lnTo>
                  <a:pt x="658586" y="32657"/>
                </a:lnTo>
                <a:lnTo>
                  <a:pt x="805543" y="0"/>
                </a:lnTo>
                <a:lnTo>
                  <a:pt x="914400" y="16329"/>
                </a:lnTo>
                <a:lnTo>
                  <a:pt x="1099457" y="168729"/>
                </a:lnTo>
                <a:lnTo>
                  <a:pt x="1328057" y="522515"/>
                </a:lnTo>
                <a:lnTo>
                  <a:pt x="1611086" y="1115786"/>
                </a:lnTo>
                <a:close/>
              </a:path>
            </a:pathLst>
          </a:custGeom>
          <a:solidFill>
            <a:srgbClr val="FFC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p:txBody>
          <a:bodyPr/>
          <a:lstStyle/>
          <a:p>
            <a:r>
              <a:rPr lang="en-US" dirty="0"/>
              <a:t>Normal Distribution</a:t>
            </a:r>
          </a:p>
        </p:txBody>
      </p:sp>
      <p:sp>
        <p:nvSpPr>
          <p:cNvPr id="5" name="Freeform 7"/>
          <p:cNvSpPr>
            <a:spLocks/>
          </p:cNvSpPr>
          <p:nvPr/>
        </p:nvSpPr>
        <p:spPr bwMode="auto">
          <a:xfrm>
            <a:off x="3662889" y="2793534"/>
            <a:ext cx="4782029" cy="2937094"/>
          </a:xfrm>
          <a:custGeom>
            <a:avLst/>
            <a:gdLst>
              <a:gd name="T0" fmla="*/ 0 w 3448919"/>
              <a:gd name="T1" fmla="*/ 1588233 h 1589133"/>
              <a:gd name="T2" fmla="*/ 213354 w 3448919"/>
              <a:gd name="T3" fmla="*/ 1554105 h 1589133"/>
              <a:gd name="T4" fmla="*/ 441966 w 3448919"/>
              <a:gd name="T5" fmla="*/ 1470673 h 1589133"/>
              <a:gd name="T6" fmla="*/ 678186 w 3448919"/>
              <a:gd name="T7" fmla="*/ 1292446 h 1589133"/>
              <a:gd name="T8" fmla="*/ 906790 w 3448919"/>
              <a:gd name="T9" fmla="*/ 1011836 h 1589133"/>
              <a:gd name="T10" fmla="*/ 1085865 w 3448919"/>
              <a:gd name="T11" fmla="*/ 738814 h 1589133"/>
              <a:gd name="T12" fmla="*/ 1291605 w 3448919"/>
              <a:gd name="T13" fmla="*/ 397537 h 1589133"/>
              <a:gd name="T14" fmla="*/ 1440197 w 3448919"/>
              <a:gd name="T15" fmla="*/ 185183 h 1589133"/>
              <a:gd name="T16" fmla="*/ 1626888 w 3448919"/>
              <a:gd name="T17" fmla="*/ 29701 h 1589133"/>
              <a:gd name="T18" fmla="*/ 1741190 w 3448919"/>
              <a:gd name="T19" fmla="*/ 6956 h 1589133"/>
              <a:gd name="T20" fmla="*/ 1805958 w 3448919"/>
              <a:gd name="T21" fmla="*/ 18318 h 1589133"/>
              <a:gd name="T22" fmla="*/ 1905021 w 3448919"/>
              <a:gd name="T23" fmla="*/ 75211 h 1589133"/>
              <a:gd name="T24" fmla="*/ 2061230 w 3448919"/>
              <a:gd name="T25" fmla="*/ 234467 h 1589133"/>
              <a:gd name="T26" fmla="*/ 2282212 w 3448919"/>
              <a:gd name="T27" fmla="*/ 568176 h 1589133"/>
              <a:gd name="T28" fmla="*/ 2446042 w 3448919"/>
              <a:gd name="T29" fmla="*/ 841198 h 1589133"/>
              <a:gd name="T30" fmla="*/ 2575583 w 3448919"/>
              <a:gd name="T31" fmla="*/ 1042170 h 1589133"/>
              <a:gd name="T32" fmla="*/ 2766085 w 3448919"/>
              <a:gd name="T33" fmla="*/ 1262113 h 1589133"/>
              <a:gd name="T34" fmla="*/ 2960395 w 3448919"/>
              <a:gd name="T35" fmla="*/ 1425183 h 1589133"/>
              <a:gd name="T36" fmla="*/ 3181375 w 3448919"/>
              <a:gd name="T37" fmla="*/ 1538929 h 1589133"/>
              <a:gd name="T38" fmla="*/ 3463316 w 3448919"/>
              <a:gd name="T39" fmla="*/ 1584439 h 158913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448919"/>
              <a:gd name="T61" fmla="*/ 0 h 1589133"/>
              <a:gd name="T62" fmla="*/ 3448919 w 3448919"/>
              <a:gd name="T63" fmla="*/ 1589133 h 158913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448919" h="1589133">
                <a:moveTo>
                  <a:pt x="0" y="1589133"/>
                </a:moveTo>
                <a:cubicBezTo>
                  <a:pt x="69560" y="1581860"/>
                  <a:pt x="139120" y="1574588"/>
                  <a:pt x="212474" y="1554985"/>
                </a:cubicBezTo>
                <a:cubicBezTo>
                  <a:pt x="285828" y="1535382"/>
                  <a:pt x="362977" y="1515146"/>
                  <a:pt x="440126" y="1471513"/>
                </a:cubicBezTo>
                <a:cubicBezTo>
                  <a:pt x="517275" y="1427880"/>
                  <a:pt x="598218" y="1369702"/>
                  <a:pt x="675366" y="1293186"/>
                </a:cubicBezTo>
                <a:cubicBezTo>
                  <a:pt x="752514" y="1216670"/>
                  <a:pt x="835354" y="1104741"/>
                  <a:pt x="903017" y="1012416"/>
                </a:cubicBezTo>
                <a:cubicBezTo>
                  <a:pt x="970680" y="920091"/>
                  <a:pt x="1017475" y="841677"/>
                  <a:pt x="1081344" y="739234"/>
                </a:cubicBezTo>
                <a:cubicBezTo>
                  <a:pt x="1145213" y="636791"/>
                  <a:pt x="1227420" y="490082"/>
                  <a:pt x="1286230" y="397757"/>
                </a:cubicBezTo>
                <a:cubicBezTo>
                  <a:pt x="1345040" y="305432"/>
                  <a:pt x="1378556" y="246622"/>
                  <a:pt x="1434204" y="185283"/>
                </a:cubicBezTo>
                <a:cubicBezTo>
                  <a:pt x="1489852" y="123944"/>
                  <a:pt x="1570162" y="59442"/>
                  <a:pt x="1620119" y="29721"/>
                </a:cubicBezTo>
                <a:cubicBezTo>
                  <a:pt x="1670076" y="0"/>
                  <a:pt x="1704224" y="8853"/>
                  <a:pt x="1733945" y="6956"/>
                </a:cubicBezTo>
                <a:cubicBezTo>
                  <a:pt x="1763666" y="5059"/>
                  <a:pt x="1771254" y="6956"/>
                  <a:pt x="1798446" y="18338"/>
                </a:cubicBezTo>
                <a:cubicBezTo>
                  <a:pt x="1825638" y="29721"/>
                  <a:pt x="1854727" y="39206"/>
                  <a:pt x="1897095" y="75251"/>
                </a:cubicBezTo>
                <a:cubicBezTo>
                  <a:pt x="1939464" y="111296"/>
                  <a:pt x="1990053" y="152399"/>
                  <a:pt x="2052657" y="234607"/>
                </a:cubicBezTo>
                <a:cubicBezTo>
                  <a:pt x="2115261" y="316815"/>
                  <a:pt x="2208851" y="467318"/>
                  <a:pt x="2272720" y="568496"/>
                </a:cubicBezTo>
                <a:cubicBezTo>
                  <a:pt x="2336589" y="669674"/>
                  <a:pt x="2387178" y="762632"/>
                  <a:pt x="2435870" y="841678"/>
                </a:cubicBezTo>
                <a:cubicBezTo>
                  <a:pt x="2484562" y="920724"/>
                  <a:pt x="2511754" y="972578"/>
                  <a:pt x="2564873" y="1042770"/>
                </a:cubicBezTo>
                <a:cubicBezTo>
                  <a:pt x="2617992" y="1112963"/>
                  <a:pt x="2690713" y="1198964"/>
                  <a:pt x="2754582" y="1262833"/>
                </a:cubicBezTo>
                <a:cubicBezTo>
                  <a:pt x="2818451" y="1326702"/>
                  <a:pt x="2879158" y="1379820"/>
                  <a:pt x="2948086" y="1425983"/>
                </a:cubicBezTo>
                <a:cubicBezTo>
                  <a:pt x="3017014" y="1472146"/>
                  <a:pt x="3084677" y="1513250"/>
                  <a:pt x="3168149" y="1539809"/>
                </a:cubicBezTo>
                <a:cubicBezTo>
                  <a:pt x="3251621" y="1566368"/>
                  <a:pt x="3350270" y="1575853"/>
                  <a:pt x="3448919" y="1585339"/>
                </a:cubicBezTo>
              </a:path>
            </a:pathLst>
          </a:custGeom>
          <a:noFill/>
          <a:ln w="28575" cap="flat" cmpd="sng" algn="ctr">
            <a:solidFill>
              <a:srgbClr val="66FFFF"/>
            </a:solidFill>
            <a:prstDash val="solid"/>
            <a:round/>
            <a:headEnd type="none" w="med" len="med"/>
            <a:tailEnd type="none" w="med" len="med"/>
          </a:ln>
        </p:spPr>
        <p:txBody>
          <a:bodyPr/>
          <a:lstStyle/>
          <a:p>
            <a:endParaRPr lang="en-US" dirty="0">
              <a:solidFill>
                <a:srgbClr val="66FFFF"/>
              </a:solidFill>
              <a:latin typeface="Calibri" panose="020F0502020204030204" pitchFamily="34" charset="0"/>
            </a:endParaRPr>
          </a:p>
        </p:txBody>
      </p:sp>
      <p:cxnSp>
        <p:nvCxnSpPr>
          <p:cNvPr id="6" name="Straight Connector 45"/>
          <p:cNvCxnSpPr>
            <a:cxnSpLocks noChangeShapeType="1"/>
          </p:cNvCxnSpPr>
          <p:nvPr/>
        </p:nvCxnSpPr>
        <p:spPr bwMode="auto">
          <a:xfrm flipV="1">
            <a:off x="6057581" y="2357352"/>
            <a:ext cx="0" cy="3380719"/>
          </a:xfrm>
          <a:prstGeom prst="line">
            <a:avLst/>
          </a:prstGeom>
          <a:noFill/>
          <a:ln w="19050" algn="ctr">
            <a:solidFill>
              <a:schemeClr val="bg1"/>
            </a:solidFill>
            <a:round/>
            <a:headEnd/>
            <a:tailEnd/>
          </a:ln>
        </p:spPr>
      </p:cxnSp>
      <p:cxnSp>
        <p:nvCxnSpPr>
          <p:cNvPr id="7" name="Straight Connector 46"/>
          <p:cNvCxnSpPr>
            <a:cxnSpLocks noChangeShapeType="1"/>
          </p:cNvCxnSpPr>
          <p:nvPr/>
        </p:nvCxnSpPr>
        <p:spPr bwMode="auto">
          <a:xfrm>
            <a:off x="3124159" y="5738114"/>
            <a:ext cx="6201604" cy="0"/>
          </a:xfrm>
          <a:prstGeom prst="line">
            <a:avLst/>
          </a:prstGeom>
          <a:noFill/>
          <a:ln w="19050" algn="ctr">
            <a:solidFill>
              <a:schemeClr val="bg1"/>
            </a:solidFill>
            <a:round/>
            <a:headEnd/>
            <a:tailEnd/>
          </a:ln>
        </p:spPr>
      </p:cxnSp>
      <p:sp>
        <p:nvSpPr>
          <p:cNvPr id="8" name="AutoShape 9"/>
          <p:cNvSpPr>
            <a:spLocks noChangeAspect="1" noChangeArrowheads="1"/>
          </p:cNvSpPr>
          <p:nvPr/>
        </p:nvSpPr>
        <p:spPr bwMode="auto">
          <a:xfrm>
            <a:off x="4245093" y="3420919"/>
            <a:ext cx="3771900" cy="2085975"/>
          </a:xfrm>
          <a:prstGeom prst="rect">
            <a:avLst/>
          </a:prstGeom>
          <a:noFill/>
          <a:ln w="9525">
            <a:noFill/>
            <a:miter lim="800000"/>
            <a:headEnd/>
            <a:tailEnd/>
          </a:ln>
        </p:spPr>
        <p:txBody>
          <a:bodyPr/>
          <a:lstStyle/>
          <a:p>
            <a:endParaRPr lang="en-US" dirty="0">
              <a:latin typeface="Calibri" panose="020F0502020204030204" pitchFamily="34" charset="0"/>
            </a:endParaRPr>
          </a:p>
        </p:txBody>
      </p:sp>
      <p:sp>
        <p:nvSpPr>
          <p:cNvPr id="11" name="TextBox 10"/>
          <p:cNvSpPr txBox="1"/>
          <p:nvPr/>
        </p:nvSpPr>
        <p:spPr>
          <a:xfrm>
            <a:off x="5886276" y="5721292"/>
            <a:ext cx="612397" cy="477054"/>
          </a:xfrm>
          <a:prstGeom prst="rect">
            <a:avLst/>
          </a:prstGeom>
          <a:noFill/>
        </p:spPr>
        <p:txBody>
          <a:bodyPr wrap="square" rtlCol="0">
            <a:spAutoFit/>
          </a:bodyPr>
          <a:lstStyle/>
          <a:p>
            <a:r>
              <a:rPr lang="en-US" dirty="0">
                <a:solidFill>
                  <a:schemeClr val="bg1"/>
                </a:solidFill>
                <a:latin typeface="Symbol" panose="05050102010706020507" pitchFamily="18" charset="2"/>
              </a:rPr>
              <a:t>m</a:t>
            </a:r>
          </a:p>
        </p:txBody>
      </p:sp>
      <p:sp>
        <p:nvSpPr>
          <p:cNvPr id="12" name="Line 24"/>
          <p:cNvSpPr>
            <a:spLocks noChangeShapeType="1"/>
          </p:cNvSpPr>
          <p:nvPr/>
        </p:nvSpPr>
        <p:spPr bwMode="auto">
          <a:xfrm>
            <a:off x="6064744" y="4930921"/>
            <a:ext cx="794654" cy="0"/>
          </a:xfrm>
          <a:prstGeom prst="line">
            <a:avLst/>
          </a:prstGeom>
          <a:noFill/>
          <a:ln w="28575">
            <a:solidFill>
              <a:schemeClr val="bg1"/>
            </a:solidFill>
            <a:miter lim="800000"/>
            <a:headEnd type="arrow" w="med" len="med"/>
            <a:tailEnd type="arrow" w="med" len="med"/>
          </a:ln>
        </p:spPr>
        <p:txBody>
          <a:bodyPr wrap="none" lIns="82058" tIns="41029" rIns="82058" bIns="41029"/>
          <a:lstStyle/>
          <a:p>
            <a:endParaRPr lang="en-US" dirty="0">
              <a:latin typeface="Calibri" panose="020F0502020204030204" pitchFamily="34" charset="0"/>
            </a:endParaRPr>
          </a:p>
        </p:txBody>
      </p:sp>
      <p:sp>
        <p:nvSpPr>
          <p:cNvPr id="13" name="Text Box 25"/>
          <p:cNvSpPr txBox="1">
            <a:spLocks noChangeArrowheads="1"/>
          </p:cNvSpPr>
          <p:nvPr/>
        </p:nvSpPr>
        <p:spPr bwMode="auto">
          <a:xfrm>
            <a:off x="6250658" y="4884116"/>
            <a:ext cx="370592" cy="461653"/>
          </a:xfrm>
          <a:prstGeom prst="rect">
            <a:avLst/>
          </a:prstGeom>
          <a:noFill/>
          <a:ln w="9525">
            <a:noFill/>
            <a:miter lim="800000"/>
            <a:headEnd/>
            <a:tailEnd/>
          </a:ln>
          <a:effectLst/>
        </p:spPr>
        <p:txBody>
          <a:bodyPr wrap="none" lIns="91429" tIns="45714" rIns="91429" bIns="45714">
            <a:spAutoFit/>
          </a:bodyPr>
          <a:lstStyle/>
          <a:p>
            <a:pPr defTabSz="914608" eaLnBrk="0" hangingPunct="0">
              <a:defRPr/>
            </a:pPr>
            <a:r>
              <a:rPr lang="en-US" dirty="0">
                <a:solidFill>
                  <a:schemeClr val="bg1"/>
                </a:solidFill>
                <a:latin typeface="Symbol" pitchFamily="18" charset="2"/>
              </a:rPr>
              <a:t>s</a:t>
            </a:r>
            <a:endParaRPr lang="en-US" sz="3200" baseline="-36000" dirty="0">
              <a:solidFill>
                <a:schemeClr val="bg1"/>
              </a:solidFill>
              <a:latin typeface="Calibri" panose="020F0502020204030204" pitchFamily="34" charset="0"/>
            </a:endParaRPr>
          </a:p>
        </p:txBody>
      </p:sp>
      <p:cxnSp>
        <p:nvCxnSpPr>
          <p:cNvPr id="14" name="Straight Connector 45"/>
          <p:cNvCxnSpPr>
            <a:cxnSpLocks noChangeShapeType="1"/>
          </p:cNvCxnSpPr>
          <p:nvPr/>
        </p:nvCxnSpPr>
        <p:spPr bwMode="auto">
          <a:xfrm flipV="1">
            <a:off x="6855933" y="3162650"/>
            <a:ext cx="0" cy="2551652"/>
          </a:xfrm>
          <a:prstGeom prst="line">
            <a:avLst/>
          </a:prstGeom>
          <a:noFill/>
          <a:ln w="19050" algn="ctr">
            <a:solidFill>
              <a:schemeClr val="bg1"/>
            </a:solidFill>
            <a:prstDash val="dash"/>
            <a:round/>
            <a:headEnd/>
            <a:tailEnd/>
          </a:ln>
        </p:spPr>
      </p:cxnSp>
      <p:cxnSp>
        <p:nvCxnSpPr>
          <p:cNvPr id="15" name="Straight Connector 45"/>
          <p:cNvCxnSpPr>
            <a:cxnSpLocks noChangeShapeType="1"/>
          </p:cNvCxnSpPr>
          <p:nvPr/>
        </p:nvCxnSpPr>
        <p:spPr bwMode="auto">
          <a:xfrm flipV="1">
            <a:off x="5246645" y="3162650"/>
            <a:ext cx="0" cy="2578218"/>
          </a:xfrm>
          <a:prstGeom prst="line">
            <a:avLst/>
          </a:prstGeom>
          <a:noFill/>
          <a:ln w="19050" algn="ctr">
            <a:solidFill>
              <a:schemeClr val="bg1"/>
            </a:solidFill>
            <a:prstDash val="dash"/>
            <a:round/>
            <a:headEnd/>
            <a:tailEnd/>
          </a:ln>
        </p:spPr>
      </p:cxnSp>
      <p:cxnSp>
        <p:nvCxnSpPr>
          <p:cNvPr id="16" name="Straight Connector 45"/>
          <p:cNvCxnSpPr>
            <a:cxnSpLocks noChangeShapeType="1"/>
          </p:cNvCxnSpPr>
          <p:nvPr/>
        </p:nvCxnSpPr>
        <p:spPr bwMode="auto">
          <a:xfrm flipV="1">
            <a:off x="7687841" y="4086226"/>
            <a:ext cx="0" cy="1646253"/>
          </a:xfrm>
          <a:prstGeom prst="line">
            <a:avLst/>
          </a:prstGeom>
          <a:noFill/>
          <a:ln w="19050" algn="ctr">
            <a:solidFill>
              <a:schemeClr val="bg1"/>
            </a:solidFill>
            <a:prstDash val="dash"/>
            <a:round/>
            <a:headEnd/>
            <a:tailEnd/>
          </a:ln>
        </p:spPr>
      </p:cxnSp>
      <p:cxnSp>
        <p:nvCxnSpPr>
          <p:cNvPr id="17" name="Straight Connector 45"/>
          <p:cNvCxnSpPr>
            <a:cxnSpLocks noChangeShapeType="1"/>
          </p:cNvCxnSpPr>
          <p:nvPr/>
        </p:nvCxnSpPr>
        <p:spPr bwMode="auto">
          <a:xfrm flipV="1">
            <a:off x="4417533" y="4010025"/>
            <a:ext cx="0" cy="1707074"/>
          </a:xfrm>
          <a:prstGeom prst="line">
            <a:avLst/>
          </a:prstGeom>
          <a:noFill/>
          <a:ln w="19050" algn="ctr">
            <a:solidFill>
              <a:schemeClr val="bg1"/>
            </a:solidFill>
            <a:prstDash val="dash"/>
            <a:round/>
            <a:headEnd/>
            <a:tailEnd/>
          </a:ln>
        </p:spPr>
      </p:cxnSp>
      <p:sp>
        <p:nvSpPr>
          <p:cNvPr id="24" name="Line 24"/>
          <p:cNvSpPr>
            <a:spLocks noChangeShapeType="1"/>
          </p:cNvSpPr>
          <p:nvPr/>
        </p:nvSpPr>
        <p:spPr bwMode="auto">
          <a:xfrm>
            <a:off x="4438678" y="4932320"/>
            <a:ext cx="794654" cy="0"/>
          </a:xfrm>
          <a:prstGeom prst="line">
            <a:avLst/>
          </a:prstGeom>
          <a:noFill/>
          <a:ln w="28575">
            <a:solidFill>
              <a:schemeClr val="bg1"/>
            </a:solidFill>
            <a:miter lim="800000"/>
            <a:headEnd type="arrow" w="med" len="med"/>
            <a:tailEnd type="arrow" w="med" len="med"/>
          </a:ln>
        </p:spPr>
        <p:txBody>
          <a:bodyPr wrap="none" lIns="82058" tIns="41029" rIns="82058" bIns="41029"/>
          <a:lstStyle/>
          <a:p>
            <a:endParaRPr lang="en-US" dirty="0">
              <a:latin typeface="Calibri" panose="020F0502020204030204" pitchFamily="34" charset="0"/>
            </a:endParaRPr>
          </a:p>
        </p:txBody>
      </p:sp>
      <p:sp>
        <p:nvSpPr>
          <p:cNvPr id="25" name="Line 24"/>
          <p:cNvSpPr>
            <a:spLocks noChangeShapeType="1"/>
          </p:cNvSpPr>
          <p:nvPr/>
        </p:nvSpPr>
        <p:spPr bwMode="auto">
          <a:xfrm>
            <a:off x="6864495" y="4925329"/>
            <a:ext cx="794654" cy="0"/>
          </a:xfrm>
          <a:prstGeom prst="line">
            <a:avLst/>
          </a:prstGeom>
          <a:noFill/>
          <a:ln w="28575">
            <a:solidFill>
              <a:schemeClr val="bg1"/>
            </a:solidFill>
            <a:miter lim="800000"/>
            <a:headEnd type="arrow" w="med" len="med"/>
            <a:tailEnd type="arrow" w="med" len="med"/>
          </a:ln>
        </p:spPr>
        <p:txBody>
          <a:bodyPr wrap="none" lIns="82058" tIns="41029" rIns="82058" bIns="41029"/>
          <a:lstStyle/>
          <a:p>
            <a:endParaRPr lang="en-US" dirty="0">
              <a:latin typeface="Calibri" panose="020F0502020204030204" pitchFamily="34" charset="0"/>
            </a:endParaRPr>
          </a:p>
        </p:txBody>
      </p:sp>
      <p:sp>
        <p:nvSpPr>
          <p:cNvPr id="26" name="Line 24"/>
          <p:cNvSpPr>
            <a:spLocks noChangeShapeType="1"/>
          </p:cNvSpPr>
          <p:nvPr/>
        </p:nvSpPr>
        <p:spPr bwMode="auto">
          <a:xfrm>
            <a:off x="5255206" y="4935116"/>
            <a:ext cx="794654" cy="0"/>
          </a:xfrm>
          <a:prstGeom prst="line">
            <a:avLst/>
          </a:prstGeom>
          <a:noFill/>
          <a:ln w="28575">
            <a:solidFill>
              <a:schemeClr val="bg1"/>
            </a:solidFill>
            <a:miter lim="800000"/>
            <a:headEnd type="arrow" w="med" len="med"/>
            <a:tailEnd type="arrow" w="med" len="med"/>
          </a:ln>
        </p:spPr>
        <p:txBody>
          <a:bodyPr wrap="none" lIns="82058" tIns="41029" rIns="82058" bIns="41029"/>
          <a:lstStyle/>
          <a:p>
            <a:endParaRPr lang="en-US" dirty="0">
              <a:latin typeface="Calibri" panose="020F0502020204030204" pitchFamily="34" charset="0"/>
            </a:endParaRPr>
          </a:p>
        </p:txBody>
      </p:sp>
      <mc:AlternateContent xmlns:mc="http://schemas.openxmlformats.org/markup-compatibility/2006" xmlns:a14="http://schemas.microsoft.com/office/drawing/2010/main">
        <mc:Choice Requires="a14">
          <p:sp>
            <p:nvSpPr>
              <p:cNvPr id="28" name="TextBox 27"/>
              <p:cNvSpPr txBox="1"/>
              <p:nvPr/>
            </p:nvSpPr>
            <p:spPr>
              <a:xfrm>
                <a:off x="6896101" y="1724026"/>
                <a:ext cx="3209925" cy="1569660"/>
              </a:xfrm>
              <a:prstGeom prst="rect">
                <a:avLst/>
              </a:prstGeom>
              <a:noFill/>
            </p:spPr>
            <p:txBody>
              <a:bodyPr wrap="square" rtlCol="0">
                <a:spAutoFit/>
              </a:bodyPr>
              <a:lstStyle/>
              <a:p>
                <a:r>
                  <a:rPr lang="en-US" dirty="0">
                    <a:solidFill>
                      <a:schemeClr val="accent1">
                        <a:lumMod val="75000"/>
                      </a:schemeClr>
                    </a:solidFill>
                    <a:latin typeface="Calibri" panose="020F0502020204030204" pitchFamily="34" charset="0"/>
                    <a:cs typeface="Times New Roman" panose="02020603050405020304" pitchFamily="18" charset="0"/>
                  </a:rPr>
                  <a:t>68% of Normal PDF is within 1 standard deviation of the mean  </a:t>
                </a:r>
                <a14:m>
                  <m:oMath xmlns:m="http://schemas.openxmlformats.org/officeDocument/2006/math">
                    <m:r>
                      <a:rPr lang="en-US" i="1">
                        <a:solidFill>
                          <a:schemeClr val="accent1">
                            <a:lumMod val="75000"/>
                          </a:schemeClr>
                        </a:solidFill>
                        <a:latin typeface="Cambria Math" panose="02040503050406030204" pitchFamily="18" charset="0"/>
                        <a:ea typeface="Cambria Math" panose="02040503050406030204" pitchFamily="18" charset="0"/>
                        <a:cs typeface="Times New Roman" panose="02020603050405020304" pitchFamily="18" charset="0"/>
                      </a:rPr>
                      <m:t>≈ </m:t>
                    </m:r>
                  </m:oMath>
                </a14:m>
                <a:r>
                  <a:rPr lang="en-US" dirty="0">
                    <a:solidFill>
                      <a:schemeClr val="accent1">
                        <a:lumMod val="75000"/>
                      </a:schemeClr>
                    </a:solidFill>
                    <a:latin typeface="Calibri" panose="020F0502020204030204" pitchFamily="34" charset="0"/>
                    <a:cs typeface="Times New Roman" panose="02020603050405020304" pitchFamily="18" charset="0"/>
                  </a:rPr>
                  <a:t>2/3</a:t>
                </a:r>
              </a:p>
            </p:txBody>
          </p:sp>
        </mc:Choice>
        <mc:Fallback xmlns="">
          <p:sp>
            <p:nvSpPr>
              <p:cNvPr id="28" name="TextBox 27"/>
              <p:cNvSpPr txBox="1">
                <a:spLocks noRot="1" noChangeAspect="1" noMove="1" noResize="1" noEditPoints="1" noAdjustHandles="1" noChangeArrowheads="1" noChangeShapeType="1" noTextEdit="1"/>
              </p:cNvSpPr>
              <p:nvPr/>
            </p:nvSpPr>
            <p:spPr>
              <a:xfrm>
                <a:off x="6896101" y="1724026"/>
                <a:ext cx="3209925" cy="1569660"/>
              </a:xfrm>
              <a:prstGeom prst="rect">
                <a:avLst/>
              </a:prstGeom>
              <a:blipFill>
                <a:blip r:embed="rId3"/>
                <a:stretch>
                  <a:fillRect l="-2846" t="-3113" b="-8171"/>
                </a:stretch>
              </a:blipFill>
            </p:spPr>
            <p:txBody>
              <a:bodyPr/>
              <a:lstStyle/>
              <a:p>
                <a:r>
                  <a:rPr lang="en-US">
                    <a:noFill/>
                  </a:rPr>
                  <a:t> </a:t>
                </a:r>
              </a:p>
            </p:txBody>
          </p:sp>
        </mc:Fallback>
      </mc:AlternateContent>
      <p:sp>
        <p:nvSpPr>
          <p:cNvPr id="29" name="TextBox 28"/>
          <p:cNvSpPr txBox="1"/>
          <p:nvPr/>
        </p:nvSpPr>
        <p:spPr>
          <a:xfrm>
            <a:off x="2000251" y="2638426"/>
            <a:ext cx="3209925" cy="1246495"/>
          </a:xfrm>
          <a:prstGeom prst="rect">
            <a:avLst/>
          </a:prstGeom>
          <a:noFill/>
        </p:spPr>
        <p:txBody>
          <a:bodyPr wrap="square" rtlCol="0">
            <a:spAutoFit/>
          </a:bodyPr>
          <a:lstStyle/>
          <a:p>
            <a:r>
              <a:rPr lang="en-US" dirty="0">
                <a:solidFill>
                  <a:srgbClr val="0070C0"/>
                </a:solidFill>
                <a:latin typeface="Calibri" panose="020F0502020204030204" pitchFamily="34" charset="0"/>
                <a:cs typeface="Times New Roman" panose="02020603050405020304" pitchFamily="18" charset="0"/>
              </a:rPr>
              <a:t>95% of Normal PDF is within 2 standard deviations of the mean</a:t>
            </a:r>
          </a:p>
        </p:txBody>
      </p:sp>
      <p:sp>
        <p:nvSpPr>
          <p:cNvPr id="33" name="TextBox 32"/>
          <p:cNvSpPr txBox="1"/>
          <p:nvPr/>
        </p:nvSpPr>
        <p:spPr>
          <a:xfrm>
            <a:off x="8458025" y="3701993"/>
            <a:ext cx="2665915" cy="1277273"/>
          </a:xfrm>
          <a:prstGeom prst="rect">
            <a:avLst/>
          </a:prstGeom>
          <a:noFill/>
        </p:spPr>
        <p:txBody>
          <a:bodyPr wrap="square" rtlCol="0">
            <a:spAutoFit/>
          </a:bodyPr>
          <a:lstStyle/>
          <a:p>
            <a:r>
              <a:rPr lang="en-US" dirty="0">
                <a:solidFill>
                  <a:schemeClr val="bg1"/>
                </a:solidFill>
                <a:latin typeface="Symbol" panose="05050102010706020507" pitchFamily="18" charset="2"/>
              </a:rPr>
              <a:t>m</a:t>
            </a:r>
            <a:r>
              <a:rPr lang="en-US" dirty="0">
                <a:solidFill>
                  <a:schemeClr val="bg1"/>
                </a:solidFill>
                <a:latin typeface="Calibri" panose="020F0502020204030204" pitchFamily="34" charset="0"/>
              </a:rPr>
              <a:t> = mean</a:t>
            </a:r>
            <a:r>
              <a:rPr lang="en-US" dirty="0">
                <a:solidFill>
                  <a:schemeClr val="bg1"/>
                </a:solidFill>
                <a:latin typeface="Symbol" panose="05050102010706020507" pitchFamily="18" charset="2"/>
              </a:rPr>
              <a:t> </a:t>
            </a:r>
          </a:p>
          <a:p>
            <a:pPr>
              <a:spcBef>
                <a:spcPts val="600"/>
              </a:spcBef>
            </a:pPr>
            <a:r>
              <a:rPr lang="en-US" dirty="0">
                <a:solidFill>
                  <a:schemeClr val="bg1"/>
                </a:solidFill>
                <a:latin typeface="Symbol" panose="05050102010706020507" pitchFamily="18" charset="2"/>
              </a:rPr>
              <a:t>s</a:t>
            </a:r>
            <a:r>
              <a:rPr lang="en-US" dirty="0">
                <a:solidFill>
                  <a:schemeClr val="bg1"/>
                </a:solidFill>
                <a:latin typeface="Calibri" panose="020F0502020204030204" pitchFamily="34" charset="0"/>
              </a:rPr>
              <a:t> = standard  </a:t>
            </a:r>
          </a:p>
          <a:p>
            <a:r>
              <a:rPr lang="en-US" dirty="0">
                <a:solidFill>
                  <a:schemeClr val="bg1"/>
                </a:solidFill>
                <a:latin typeface="Calibri" panose="020F0502020204030204" pitchFamily="34" charset="0"/>
              </a:rPr>
              <a:t>       deviation</a:t>
            </a:r>
            <a:endParaRPr lang="en-US" dirty="0">
              <a:solidFill>
                <a:schemeClr val="bg1"/>
              </a:solidFill>
              <a:latin typeface="Symbol" panose="05050102010706020507" pitchFamily="18" charset="2"/>
            </a:endParaRPr>
          </a:p>
        </p:txBody>
      </p:sp>
      <p:sp>
        <p:nvSpPr>
          <p:cNvPr id="2" name="Slide Number Placeholder 1">
            <a:extLst>
              <a:ext uri="{FF2B5EF4-FFF2-40B4-BE49-F238E27FC236}">
                <a16:creationId xmlns:a16="http://schemas.microsoft.com/office/drawing/2014/main" id="{04BAE800-B3BA-40C1-CE67-86AC208169E8}"/>
              </a:ext>
            </a:extLst>
          </p:cNvPr>
          <p:cNvSpPr>
            <a:spLocks noGrp="1"/>
          </p:cNvSpPr>
          <p:nvPr>
            <p:ph type="sldNum" sz="quarter" idx="12"/>
          </p:nvPr>
        </p:nvSpPr>
        <p:spPr/>
        <p:txBody>
          <a:bodyPr/>
          <a:lstStyle/>
          <a:p>
            <a:pPr>
              <a:defRPr/>
            </a:pPr>
            <a:fld id="{14BD671D-5B26-4E29-98C9-5D21BAC675F2}" type="slidenum">
              <a:rPr lang="en-US" smtClean="0"/>
              <a:pPr>
                <a:defRPr/>
              </a:pPr>
              <a:t>42</a:t>
            </a:fld>
            <a:endParaRPr lang="en-US"/>
          </a:p>
        </p:txBody>
      </p:sp>
    </p:spTree>
    <p:extLst>
      <p:ext uri="{BB962C8B-B14F-4D97-AF65-F5344CB8AC3E}">
        <p14:creationId xmlns:p14="http://schemas.microsoft.com/office/powerpoint/2010/main" val="2200436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27" grpId="0" animBg="1"/>
      <p:bldP spid="24" grpId="0" animBg="1"/>
      <p:bldP spid="25" grpId="0" animBg="1"/>
      <p:bldP spid="26" grpId="0" animBg="1"/>
      <p:bldP spid="28" grpId="0"/>
      <p:bldP spid="29"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F6077E-9C62-B8F4-5C43-1993662EFBC3}"/>
            </a:ext>
          </a:extLst>
        </p:cNvPr>
        <p:cNvGrpSpPr/>
        <p:nvPr/>
      </p:nvGrpSpPr>
      <p:grpSpPr>
        <a:xfrm>
          <a:off x="0" y="0"/>
          <a:ext cx="0" cy="0"/>
          <a:chOff x="0" y="0"/>
          <a:chExt cx="0" cy="0"/>
        </a:xfrm>
      </p:grpSpPr>
      <p:sp>
        <p:nvSpPr>
          <p:cNvPr id="26626" name="Slide Number Placeholder 5">
            <a:extLst>
              <a:ext uri="{FF2B5EF4-FFF2-40B4-BE49-F238E27FC236}">
                <a16:creationId xmlns:a16="http://schemas.microsoft.com/office/drawing/2014/main" id="{CEB0211F-5D15-CBAF-F10F-D66FB868E262}"/>
              </a:ext>
            </a:extLst>
          </p:cNvPr>
          <p:cNvSpPr>
            <a:spLocks noGrp="1"/>
          </p:cNvSpPr>
          <p:nvPr>
            <p:ph type="sldNum" sz="quarter" idx="12"/>
          </p:nvPr>
        </p:nvSpPr>
        <p:spPr>
          <a:noFill/>
        </p:spPr>
        <p:txBody>
          <a:bodyPr/>
          <a:lstStyle/>
          <a:p>
            <a:fld id="{7E9EA749-4E90-45D7-B259-2FA4D271F4A8}" type="slidenum">
              <a:rPr lang="en-US" smtClean="0"/>
              <a:pPr/>
              <a:t>43</a:t>
            </a:fld>
            <a:endParaRPr lang="en-US" dirty="0"/>
          </a:p>
        </p:txBody>
      </p:sp>
      <p:sp>
        <p:nvSpPr>
          <p:cNvPr id="6147" name="Rectangle 3">
            <a:extLst>
              <a:ext uri="{FF2B5EF4-FFF2-40B4-BE49-F238E27FC236}">
                <a16:creationId xmlns:a16="http://schemas.microsoft.com/office/drawing/2014/main" id="{4A014809-4B40-FBA8-39F6-9392BD363192}"/>
              </a:ext>
            </a:extLst>
          </p:cNvPr>
          <p:cNvSpPr>
            <a:spLocks noGrp="1" noChangeArrowheads="1"/>
          </p:cNvSpPr>
          <p:nvPr>
            <p:ph type="body" idx="1"/>
          </p:nvPr>
        </p:nvSpPr>
        <p:spPr>
          <a:xfrm>
            <a:off x="1065403" y="1552575"/>
            <a:ext cx="8858062" cy="4114800"/>
          </a:xfrm>
        </p:spPr>
        <p:txBody>
          <a:bodyPr vert="horz" wrap="square" lIns="92075" tIns="46038" rIns="92075" bIns="46038" numCol="1" anchor="t" anchorCtr="0" compatLnSpc="1">
            <a:prstTxWarp prst="textNoShape">
              <a:avLst/>
            </a:prstTxWarp>
          </a:bodyPr>
          <a:lstStyle/>
          <a:p>
            <a:pPr eaLnBrk="1" hangingPunct="1">
              <a:spcBef>
                <a:spcPct val="50000"/>
              </a:spcBef>
              <a:defRPr/>
            </a:pPr>
            <a:r>
              <a:rPr lang="en-US" sz="3000" strike="sngStrike" dirty="0"/>
              <a:t>Vocabulary and Definitions</a:t>
            </a:r>
          </a:p>
          <a:p>
            <a:pPr eaLnBrk="1" hangingPunct="1">
              <a:spcBef>
                <a:spcPct val="50000"/>
              </a:spcBef>
              <a:defRPr/>
            </a:pPr>
            <a:r>
              <a:rPr lang="en-US" sz="3000" strike="sngStrike" dirty="0"/>
              <a:t>Dice Rolling and PMFs</a:t>
            </a:r>
          </a:p>
          <a:p>
            <a:pPr eaLnBrk="1" hangingPunct="1">
              <a:spcBef>
                <a:spcPct val="50000"/>
              </a:spcBef>
              <a:defRPr/>
            </a:pPr>
            <a:r>
              <a:rPr lang="en-US" sz="3000" strike="sngStrike" dirty="0"/>
              <a:t>CDFs and PDFs</a:t>
            </a:r>
          </a:p>
          <a:p>
            <a:pPr eaLnBrk="1" hangingPunct="1">
              <a:spcBef>
                <a:spcPct val="50000"/>
              </a:spcBef>
              <a:defRPr/>
            </a:pPr>
            <a:r>
              <a:rPr lang="en-US" sz="3000" strike="sngStrike" dirty="0"/>
              <a:t>Histograms</a:t>
            </a:r>
            <a:r>
              <a:rPr lang="en-US" sz="3000" dirty="0"/>
              <a:t> </a:t>
            </a:r>
          </a:p>
          <a:p>
            <a:pPr eaLnBrk="1" hangingPunct="1">
              <a:spcBef>
                <a:spcPct val="50000"/>
              </a:spcBef>
              <a:defRPr/>
            </a:pPr>
            <a:r>
              <a:rPr lang="en-US" sz="3000" strike="sngStrike" dirty="0"/>
              <a:t>Typical Distributions</a:t>
            </a:r>
          </a:p>
          <a:p>
            <a:pPr eaLnBrk="1" hangingPunct="1">
              <a:spcBef>
                <a:spcPct val="50000"/>
              </a:spcBef>
              <a:defRPr/>
            </a:pPr>
            <a:r>
              <a:rPr lang="en-US" sz="3000" dirty="0"/>
              <a:t>Sample Moments</a:t>
            </a:r>
          </a:p>
          <a:p>
            <a:pPr eaLnBrk="1" hangingPunct="1">
              <a:spcBef>
                <a:spcPct val="50000"/>
              </a:spcBef>
              <a:defRPr/>
            </a:pPr>
            <a:r>
              <a:rPr lang="en-US" sz="3000" dirty="0"/>
              <a:t>LTEP</a:t>
            </a:r>
          </a:p>
          <a:p>
            <a:pPr eaLnBrk="1" hangingPunct="1">
              <a:spcBef>
                <a:spcPct val="50000"/>
              </a:spcBef>
              <a:defRPr/>
            </a:pPr>
            <a:endParaRPr lang="en-US" sz="3000" dirty="0"/>
          </a:p>
        </p:txBody>
      </p:sp>
      <p:sp>
        <p:nvSpPr>
          <p:cNvPr id="6148" name="Rectangle 4">
            <a:extLst>
              <a:ext uri="{FF2B5EF4-FFF2-40B4-BE49-F238E27FC236}">
                <a16:creationId xmlns:a16="http://schemas.microsoft.com/office/drawing/2014/main" id="{5D4054C0-21FB-930A-9995-87C77F9D4917}"/>
              </a:ext>
            </a:extLst>
          </p:cNvPr>
          <p:cNvSpPr>
            <a:spLocks noGrp="1" noChangeArrowheads="1"/>
          </p:cNvSpPr>
          <p:nvPr>
            <p:ph type="title"/>
          </p:nvPr>
        </p:nvSpPr>
        <p:spPr/>
        <p:txBody>
          <a:bodyPr/>
          <a:lstStyle/>
          <a:p>
            <a:pPr eaLnBrk="1" hangingPunct="1">
              <a:defRPr/>
            </a:pPr>
            <a:r>
              <a:rPr lang="en-US" dirty="0"/>
              <a:t>Topics</a:t>
            </a:r>
          </a:p>
        </p:txBody>
      </p:sp>
    </p:spTree>
    <p:extLst>
      <p:ext uri="{BB962C8B-B14F-4D97-AF65-F5344CB8AC3E}">
        <p14:creationId xmlns:p14="http://schemas.microsoft.com/office/powerpoint/2010/main" val="2255572120"/>
      </p:ext>
    </p:extLst>
  </p:cSld>
  <p:clrMapOvr>
    <a:masterClrMapping/>
  </p:clrMapOvr>
  <p:transition>
    <p:cut/>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defRPr/>
            </a:pPr>
            <a:r>
              <a:rPr lang="en-US" dirty="0"/>
              <a:t>Central Tendency Statistics (Continuous)</a:t>
            </a:r>
          </a:p>
        </p:txBody>
      </p:sp>
      <p:sp>
        <p:nvSpPr>
          <p:cNvPr id="36867" name="Rectangle 3"/>
          <p:cNvSpPr>
            <a:spLocks noGrp="1" noChangeArrowheads="1"/>
          </p:cNvSpPr>
          <p:nvPr>
            <p:ph type="body" idx="1"/>
          </p:nvPr>
        </p:nvSpPr>
        <p:spPr>
          <a:xfrm>
            <a:off x="1073098" y="1854200"/>
            <a:ext cx="8909103" cy="4241800"/>
          </a:xfrm>
        </p:spPr>
        <p:txBody>
          <a:bodyPr/>
          <a:lstStyle/>
          <a:p>
            <a:pPr eaLnBrk="1" hangingPunct="1">
              <a:spcBef>
                <a:spcPct val="50000"/>
              </a:spcBef>
              <a:buFont typeface="Wingdings" pitchFamily="2" charset="2"/>
              <a:buNone/>
              <a:defRPr/>
            </a:pPr>
            <a:r>
              <a:rPr lang="en-US" dirty="0"/>
              <a:t>		</a:t>
            </a:r>
            <a:r>
              <a:rPr lang="en-US" dirty="0">
                <a:solidFill>
                  <a:srgbClr val="0070C0"/>
                </a:solidFill>
              </a:rPr>
              <a:t>Mode</a:t>
            </a:r>
            <a:r>
              <a:rPr lang="en-US" dirty="0">
                <a:solidFill>
                  <a:srgbClr val="C00000"/>
                </a:solidFill>
              </a:rPr>
              <a:t> </a:t>
            </a:r>
            <a:r>
              <a:rPr lang="en-US" dirty="0"/>
              <a:t>= most frequently occurring</a:t>
            </a:r>
          </a:p>
          <a:p>
            <a:pPr eaLnBrk="1" hangingPunct="1">
              <a:spcBef>
                <a:spcPct val="90000"/>
              </a:spcBef>
              <a:buFont typeface="Wingdings" pitchFamily="2" charset="2"/>
              <a:buNone/>
              <a:defRPr/>
            </a:pPr>
            <a:r>
              <a:rPr lang="en-US" dirty="0"/>
              <a:t>		</a:t>
            </a:r>
            <a:r>
              <a:rPr lang="en-US" dirty="0">
                <a:solidFill>
                  <a:srgbClr val="0070C0"/>
                </a:solidFill>
              </a:rPr>
              <a:t>Median</a:t>
            </a:r>
            <a:r>
              <a:rPr lang="en-US" dirty="0">
                <a:solidFill>
                  <a:srgbClr val="C00000"/>
                </a:solidFill>
              </a:rPr>
              <a:t> </a:t>
            </a:r>
            <a:r>
              <a:rPr lang="en-US" dirty="0"/>
              <a:t>= middle of ranked list</a:t>
            </a:r>
          </a:p>
          <a:p>
            <a:pPr lvl="1" eaLnBrk="1" hangingPunct="1">
              <a:spcBef>
                <a:spcPts val="0"/>
              </a:spcBef>
              <a:buNone/>
              <a:defRPr/>
            </a:pPr>
            <a:r>
              <a:rPr lang="en-US" dirty="0"/>
              <a:t>			      (50% of data above, 50% of data below)</a:t>
            </a:r>
          </a:p>
          <a:p>
            <a:pPr eaLnBrk="1" hangingPunct="1">
              <a:spcBef>
                <a:spcPct val="90000"/>
              </a:spcBef>
              <a:buFont typeface="Wingdings" pitchFamily="2" charset="2"/>
              <a:buNone/>
              <a:defRPr/>
            </a:pPr>
            <a:r>
              <a:rPr lang="en-US" dirty="0"/>
              <a:t>		</a:t>
            </a:r>
            <a:r>
              <a:rPr lang="en-US" dirty="0">
                <a:solidFill>
                  <a:srgbClr val="0070C0"/>
                </a:solidFill>
              </a:rPr>
              <a:t>Mean X </a:t>
            </a:r>
            <a:r>
              <a:rPr lang="en-US" dirty="0"/>
              <a:t>(average) =    sum of values</a:t>
            </a:r>
          </a:p>
          <a:p>
            <a:pPr eaLnBrk="1" hangingPunct="1">
              <a:buFont typeface="Wingdings" pitchFamily="2" charset="2"/>
              <a:buNone/>
              <a:defRPr/>
            </a:pPr>
            <a:r>
              <a:rPr lang="en-US" dirty="0"/>
              <a:t>		  </a:t>
            </a:r>
            <a:r>
              <a:rPr lang="en-US" i="1" dirty="0">
                <a:solidFill>
                  <a:srgbClr val="0070C0"/>
                </a:solidFill>
              </a:rPr>
              <a:t>expected value         </a:t>
            </a:r>
            <a:r>
              <a:rPr lang="en-US" dirty="0"/>
              <a:t>number of values</a:t>
            </a:r>
          </a:p>
        </p:txBody>
      </p:sp>
      <p:sp>
        <p:nvSpPr>
          <p:cNvPr id="36868" name="Line 4"/>
          <p:cNvSpPr>
            <a:spLocks noChangeShapeType="1"/>
          </p:cNvSpPr>
          <p:nvPr/>
        </p:nvSpPr>
        <p:spPr bwMode="auto">
          <a:xfrm>
            <a:off x="5562671" y="4740804"/>
            <a:ext cx="2511425" cy="0"/>
          </a:xfrm>
          <a:prstGeom prst="line">
            <a:avLst/>
          </a:prstGeom>
          <a:noFill/>
          <a:ln w="22225">
            <a:solidFill>
              <a:schemeClr val="tx1">
                <a:lumMod val="10000"/>
              </a:schemeClr>
            </a:solidFill>
            <a:round/>
            <a:headEnd/>
            <a:tailEnd/>
          </a:ln>
          <a:effectLst/>
        </p:spPr>
        <p:txBody>
          <a:bodyPr/>
          <a:lstStyle/>
          <a:p>
            <a:pPr>
              <a:defRPr/>
            </a:pPr>
            <a:endParaRPr lang="en-US" dirty="0">
              <a:latin typeface="Calibri" panose="020F0502020204030204" pitchFamily="34" charset="0"/>
            </a:endParaRPr>
          </a:p>
        </p:txBody>
      </p:sp>
      <p:sp>
        <p:nvSpPr>
          <p:cNvPr id="6" name="Line 4">
            <a:extLst>
              <a:ext uri="{FF2B5EF4-FFF2-40B4-BE49-F238E27FC236}">
                <a16:creationId xmlns:a16="http://schemas.microsoft.com/office/drawing/2014/main" id="{036579AC-1B8E-4408-B67F-8106477D3056}"/>
              </a:ext>
            </a:extLst>
          </p:cNvPr>
          <p:cNvSpPr>
            <a:spLocks noChangeShapeType="1"/>
          </p:cNvSpPr>
          <p:nvPr/>
        </p:nvSpPr>
        <p:spPr bwMode="auto">
          <a:xfrm>
            <a:off x="3128919" y="4237065"/>
            <a:ext cx="194691" cy="0"/>
          </a:xfrm>
          <a:prstGeom prst="line">
            <a:avLst/>
          </a:prstGeom>
          <a:noFill/>
          <a:ln w="25400">
            <a:solidFill>
              <a:srgbClr val="0070C0"/>
            </a:solidFill>
            <a:round/>
            <a:headEnd/>
            <a:tailEnd/>
          </a:ln>
        </p:spPr>
        <p:txBody>
          <a:bodyPr/>
          <a:lstStyle/>
          <a:p>
            <a:endParaRPr lang="en-US" dirty="0">
              <a:latin typeface="Calibri" panose="020F0502020204030204" pitchFamily="34" charset="0"/>
            </a:endParaRPr>
          </a:p>
        </p:txBody>
      </p:sp>
      <p:sp>
        <p:nvSpPr>
          <p:cNvPr id="2" name="Slide Number Placeholder 1">
            <a:extLst>
              <a:ext uri="{FF2B5EF4-FFF2-40B4-BE49-F238E27FC236}">
                <a16:creationId xmlns:a16="http://schemas.microsoft.com/office/drawing/2014/main" id="{C638896D-4977-5169-1C9C-BDBBD3A3CFFF}"/>
              </a:ext>
            </a:extLst>
          </p:cNvPr>
          <p:cNvSpPr>
            <a:spLocks noGrp="1"/>
          </p:cNvSpPr>
          <p:nvPr>
            <p:ph type="sldNum" sz="quarter" idx="12"/>
          </p:nvPr>
        </p:nvSpPr>
        <p:spPr/>
        <p:txBody>
          <a:bodyPr/>
          <a:lstStyle/>
          <a:p>
            <a:pPr>
              <a:defRPr/>
            </a:pPr>
            <a:fld id="{9CD81297-4513-4774-B1A4-8EBF832F2CC4}" type="slidenum">
              <a:rPr lang="en-US" smtClean="0"/>
              <a:pPr>
                <a:defRPr/>
              </a:pPr>
              <a:t>44</a:t>
            </a:fld>
            <a:endParaRPr 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3"/>
          <p:cNvSpPr>
            <a:spLocks noGrp="1" noChangeArrowheads="1"/>
          </p:cNvSpPr>
          <p:nvPr>
            <p:ph type="body" idx="1"/>
          </p:nvPr>
        </p:nvSpPr>
        <p:spPr>
          <a:xfrm>
            <a:off x="1065540" y="1617215"/>
            <a:ext cx="9602460" cy="4114800"/>
          </a:xfrm>
        </p:spPr>
        <p:txBody>
          <a:bodyPr/>
          <a:lstStyle/>
          <a:p>
            <a:pPr eaLnBrk="1" hangingPunct="1">
              <a:spcBef>
                <a:spcPct val="50000"/>
              </a:spcBef>
              <a:buFont typeface="Wingdings" pitchFamily="2" charset="2"/>
              <a:buNone/>
              <a:defRPr/>
            </a:pPr>
            <a:r>
              <a:rPr lang="en-US" sz="2800" dirty="0"/>
              <a:t>Central value statistic</a:t>
            </a:r>
          </a:p>
          <a:p>
            <a:pPr eaLnBrk="1" hangingPunct="1">
              <a:spcBef>
                <a:spcPct val="50000"/>
              </a:spcBef>
              <a:buFont typeface="Wingdings" pitchFamily="2" charset="2"/>
              <a:buNone/>
              <a:defRPr/>
            </a:pPr>
            <a:r>
              <a:rPr lang="en-US" sz="2800" dirty="0"/>
              <a:t>Sample mean is an estimate of </a:t>
            </a:r>
            <a:r>
              <a:rPr lang="en-US" sz="2800" dirty="0">
                <a:solidFill>
                  <a:srgbClr val="C00000"/>
                </a:solidFill>
              </a:rPr>
              <a:t>population mean, </a:t>
            </a:r>
            <a:r>
              <a:rPr lang="en-US" sz="2800" b="1" dirty="0">
                <a:solidFill>
                  <a:srgbClr val="C00000"/>
                </a:solidFill>
                <a:latin typeface="Symbol" pitchFamily="18" charset="2"/>
              </a:rPr>
              <a:t>m</a:t>
            </a:r>
          </a:p>
          <a:p>
            <a:pPr eaLnBrk="1" hangingPunct="1">
              <a:spcBef>
                <a:spcPct val="50000"/>
              </a:spcBef>
              <a:buFont typeface="Wingdings" pitchFamily="2" charset="2"/>
              <a:buNone/>
              <a:defRPr/>
            </a:pPr>
            <a:r>
              <a:rPr lang="en-US" dirty="0"/>
              <a:t>	</a:t>
            </a:r>
          </a:p>
          <a:p>
            <a:pPr eaLnBrk="1" hangingPunct="1">
              <a:spcBef>
                <a:spcPct val="50000"/>
              </a:spcBef>
              <a:buFont typeface="Wingdings" pitchFamily="2" charset="2"/>
              <a:buNone/>
              <a:defRPr/>
            </a:pPr>
            <a:endParaRPr lang="en-US" dirty="0"/>
          </a:p>
          <a:p>
            <a:pPr eaLnBrk="1" hangingPunct="1">
              <a:spcBef>
                <a:spcPct val="50000"/>
              </a:spcBef>
              <a:buFont typeface="Wingdings" pitchFamily="2" charset="2"/>
              <a:buNone/>
              <a:defRPr/>
            </a:pPr>
            <a:endParaRPr lang="en-US" sz="2400" dirty="0"/>
          </a:p>
          <a:p>
            <a:pPr eaLnBrk="1" hangingPunct="1">
              <a:spcBef>
                <a:spcPct val="0"/>
              </a:spcBef>
              <a:buFont typeface="Wingdings" pitchFamily="2" charset="2"/>
              <a:buNone/>
              <a:defRPr/>
            </a:pPr>
            <a:r>
              <a:rPr lang="en-US" sz="2400" dirty="0"/>
              <a:t>where: X</a:t>
            </a:r>
            <a:r>
              <a:rPr lang="en-US" sz="2400" baseline="-25000" dirty="0"/>
              <a:t>i</a:t>
            </a:r>
            <a:r>
              <a:rPr lang="en-US" sz="2400" dirty="0"/>
              <a:t> = sample member, i</a:t>
            </a:r>
          </a:p>
          <a:p>
            <a:pPr eaLnBrk="1" hangingPunct="1">
              <a:spcBef>
                <a:spcPct val="0"/>
              </a:spcBef>
              <a:buFont typeface="Wingdings" pitchFamily="2" charset="2"/>
              <a:buNone/>
              <a:defRPr/>
            </a:pPr>
            <a:r>
              <a:rPr lang="en-US" sz="2400" dirty="0"/>
              <a:t>		</a:t>
            </a:r>
            <a:r>
              <a:rPr lang="en-US" sz="2400" dirty="0">
                <a:solidFill>
                  <a:schemeClr val="bg2">
                    <a:lumMod val="60000"/>
                    <a:lumOff val="40000"/>
                  </a:schemeClr>
                </a:solidFill>
              </a:rPr>
              <a:t>N</a:t>
            </a:r>
            <a:r>
              <a:rPr lang="en-US" sz="2400" dirty="0"/>
              <a:t> = sample size</a:t>
            </a:r>
          </a:p>
        </p:txBody>
      </p:sp>
      <p:sp>
        <p:nvSpPr>
          <p:cNvPr id="37890" name="Rectangle 2"/>
          <p:cNvSpPr>
            <a:spLocks noGrp="1" noChangeArrowheads="1"/>
          </p:cNvSpPr>
          <p:nvPr>
            <p:ph type="title"/>
          </p:nvPr>
        </p:nvSpPr>
        <p:spPr/>
        <p:txBody>
          <a:bodyPr/>
          <a:lstStyle/>
          <a:p>
            <a:pPr eaLnBrk="1" hangingPunct="1">
              <a:defRPr/>
            </a:pPr>
            <a:r>
              <a:rPr lang="en-US" dirty="0"/>
              <a:t>Sample Mean, X     </a:t>
            </a:r>
            <a:r>
              <a:rPr lang="en-US" sz="4000" b="1" dirty="0">
                <a:solidFill>
                  <a:srgbClr val="008000"/>
                </a:solidFill>
                <a:latin typeface="Ink Free" panose="03080402000500000000" pitchFamily="66" charset="0"/>
              </a:rPr>
              <a:t>average</a:t>
            </a:r>
            <a:endParaRPr lang="en-US" b="1" dirty="0">
              <a:solidFill>
                <a:srgbClr val="008000"/>
              </a:solidFill>
              <a:latin typeface="Ink Free" panose="03080402000500000000" pitchFamily="66" charset="0"/>
            </a:endParaRPr>
          </a:p>
        </p:txBody>
      </p:sp>
      <p:sp>
        <p:nvSpPr>
          <p:cNvPr id="16390" name="Freeform 7"/>
          <p:cNvSpPr>
            <a:spLocks/>
          </p:cNvSpPr>
          <p:nvPr/>
        </p:nvSpPr>
        <p:spPr bwMode="auto">
          <a:xfrm>
            <a:off x="6691314" y="3693665"/>
            <a:ext cx="3449637" cy="1589088"/>
          </a:xfrm>
          <a:custGeom>
            <a:avLst/>
            <a:gdLst>
              <a:gd name="T0" fmla="*/ 0 w 3448919"/>
              <a:gd name="T1" fmla="*/ 1588233 h 1589133"/>
              <a:gd name="T2" fmla="*/ 213354 w 3448919"/>
              <a:gd name="T3" fmla="*/ 1554105 h 1589133"/>
              <a:gd name="T4" fmla="*/ 441966 w 3448919"/>
              <a:gd name="T5" fmla="*/ 1470673 h 1589133"/>
              <a:gd name="T6" fmla="*/ 678186 w 3448919"/>
              <a:gd name="T7" fmla="*/ 1292446 h 1589133"/>
              <a:gd name="T8" fmla="*/ 906790 w 3448919"/>
              <a:gd name="T9" fmla="*/ 1011836 h 1589133"/>
              <a:gd name="T10" fmla="*/ 1085865 w 3448919"/>
              <a:gd name="T11" fmla="*/ 738814 h 1589133"/>
              <a:gd name="T12" fmla="*/ 1291605 w 3448919"/>
              <a:gd name="T13" fmla="*/ 397537 h 1589133"/>
              <a:gd name="T14" fmla="*/ 1440197 w 3448919"/>
              <a:gd name="T15" fmla="*/ 185183 h 1589133"/>
              <a:gd name="T16" fmla="*/ 1626888 w 3448919"/>
              <a:gd name="T17" fmla="*/ 29701 h 1589133"/>
              <a:gd name="T18" fmla="*/ 1741190 w 3448919"/>
              <a:gd name="T19" fmla="*/ 6956 h 1589133"/>
              <a:gd name="T20" fmla="*/ 1805958 w 3448919"/>
              <a:gd name="T21" fmla="*/ 18318 h 1589133"/>
              <a:gd name="T22" fmla="*/ 1905021 w 3448919"/>
              <a:gd name="T23" fmla="*/ 75211 h 1589133"/>
              <a:gd name="T24" fmla="*/ 2061230 w 3448919"/>
              <a:gd name="T25" fmla="*/ 234467 h 1589133"/>
              <a:gd name="T26" fmla="*/ 2282212 w 3448919"/>
              <a:gd name="T27" fmla="*/ 568176 h 1589133"/>
              <a:gd name="T28" fmla="*/ 2446042 w 3448919"/>
              <a:gd name="T29" fmla="*/ 841198 h 1589133"/>
              <a:gd name="T30" fmla="*/ 2575583 w 3448919"/>
              <a:gd name="T31" fmla="*/ 1042170 h 1589133"/>
              <a:gd name="T32" fmla="*/ 2766085 w 3448919"/>
              <a:gd name="T33" fmla="*/ 1262113 h 1589133"/>
              <a:gd name="T34" fmla="*/ 2960395 w 3448919"/>
              <a:gd name="T35" fmla="*/ 1425183 h 1589133"/>
              <a:gd name="T36" fmla="*/ 3181375 w 3448919"/>
              <a:gd name="T37" fmla="*/ 1538929 h 1589133"/>
              <a:gd name="T38" fmla="*/ 3463316 w 3448919"/>
              <a:gd name="T39" fmla="*/ 1584439 h 158913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448919"/>
              <a:gd name="T61" fmla="*/ 0 h 1589133"/>
              <a:gd name="T62" fmla="*/ 3448919 w 3448919"/>
              <a:gd name="T63" fmla="*/ 1589133 h 158913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448919" h="1589133">
                <a:moveTo>
                  <a:pt x="0" y="1589133"/>
                </a:moveTo>
                <a:cubicBezTo>
                  <a:pt x="69560" y="1581860"/>
                  <a:pt x="139120" y="1574588"/>
                  <a:pt x="212474" y="1554985"/>
                </a:cubicBezTo>
                <a:cubicBezTo>
                  <a:pt x="285828" y="1535382"/>
                  <a:pt x="362977" y="1515146"/>
                  <a:pt x="440126" y="1471513"/>
                </a:cubicBezTo>
                <a:cubicBezTo>
                  <a:pt x="517275" y="1427880"/>
                  <a:pt x="598218" y="1369702"/>
                  <a:pt x="675366" y="1293186"/>
                </a:cubicBezTo>
                <a:cubicBezTo>
                  <a:pt x="752514" y="1216670"/>
                  <a:pt x="835354" y="1104741"/>
                  <a:pt x="903017" y="1012416"/>
                </a:cubicBezTo>
                <a:cubicBezTo>
                  <a:pt x="970680" y="920091"/>
                  <a:pt x="1017475" y="841677"/>
                  <a:pt x="1081344" y="739234"/>
                </a:cubicBezTo>
                <a:cubicBezTo>
                  <a:pt x="1145213" y="636791"/>
                  <a:pt x="1227420" y="490082"/>
                  <a:pt x="1286230" y="397757"/>
                </a:cubicBezTo>
                <a:cubicBezTo>
                  <a:pt x="1345040" y="305432"/>
                  <a:pt x="1378556" y="246622"/>
                  <a:pt x="1434204" y="185283"/>
                </a:cubicBezTo>
                <a:cubicBezTo>
                  <a:pt x="1489852" y="123944"/>
                  <a:pt x="1570162" y="59442"/>
                  <a:pt x="1620119" y="29721"/>
                </a:cubicBezTo>
                <a:cubicBezTo>
                  <a:pt x="1670076" y="0"/>
                  <a:pt x="1704224" y="8853"/>
                  <a:pt x="1733945" y="6956"/>
                </a:cubicBezTo>
                <a:cubicBezTo>
                  <a:pt x="1763666" y="5059"/>
                  <a:pt x="1771254" y="6956"/>
                  <a:pt x="1798446" y="18338"/>
                </a:cubicBezTo>
                <a:cubicBezTo>
                  <a:pt x="1825638" y="29721"/>
                  <a:pt x="1854727" y="39206"/>
                  <a:pt x="1897095" y="75251"/>
                </a:cubicBezTo>
                <a:cubicBezTo>
                  <a:pt x="1939464" y="111296"/>
                  <a:pt x="1990053" y="152399"/>
                  <a:pt x="2052657" y="234607"/>
                </a:cubicBezTo>
                <a:cubicBezTo>
                  <a:pt x="2115261" y="316815"/>
                  <a:pt x="2208851" y="467318"/>
                  <a:pt x="2272720" y="568496"/>
                </a:cubicBezTo>
                <a:cubicBezTo>
                  <a:pt x="2336589" y="669674"/>
                  <a:pt x="2387178" y="762632"/>
                  <a:pt x="2435870" y="841678"/>
                </a:cubicBezTo>
                <a:cubicBezTo>
                  <a:pt x="2484562" y="920724"/>
                  <a:pt x="2511754" y="972578"/>
                  <a:pt x="2564873" y="1042770"/>
                </a:cubicBezTo>
                <a:cubicBezTo>
                  <a:pt x="2617992" y="1112963"/>
                  <a:pt x="2690713" y="1198964"/>
                  <a:pt x="2754582" y="1262833"/>
                </a:cubicBezTo>
                <a:cubicBezTo>
                  <a:pt x="2818451" y="1326702"/>
                  <a:pt x="2879158" y="1379820"/>
                  <a:pt x="2948086" y="1425983"/>
                </a:cubicBezTo>
                <a:cubicBezTo>
                  <a:pt x="3017014" y="1472146"/>
                  <a:pt x="3084677" y="1513250"/>
                  <a:pt x="3168149" y="1539809"/>
                </a:cubicBezTo>
                <a:cubicBezTo>
                  <a:pt x="3251621" y="1566368"/>
                  <a:pt x="3350270" y="1575853"/>
                  <a:pt x="3448919" y="1585339"/>
                </a:cubicBezTo>
              </a:path>
            </a:pathLst>
          </a:custGeom>
          <a:noFill/>
          <a:ln w="28575" cap="flat" cmpd="sng" algn="ctr">
            <a:solidFill>
              <a:schemeClr val="tx1">
                <a:lumMod val="10000"/>
              </a:schemeClr>
            </a:solidFill>
            <a:prstDash val="solid"/>
            <a:round/>
            <a:headEnd type="none" w="med" len="med"/>
            <a:tailEnd type="none" w="med" len="med"/>
          </a:ln>
        </p:spPr>
        <p:txBody>
          <a:bodyPr/>
          <a:lstStyle/>
          <a:p>
            <a:endParaRPr lang="en-US" dirty="0">
              <a:latin typeface="Calibri" panose="020F0502020204030204" pitchFamily="34" charset="0"/>
            </a:endParaRPr>
          </a:p>
        </p:txBody>
      </p:sp>
      <p:cxnSp>
        <p:nvCxnSpPr>
          <p:cNvPr id="16391" name="Straight Connector 45"/>
          <p:cNvCxnSpPr>
            <a:cxnSpLocks noChangeShapeType="1"/>
          </p:cNvCxnSpPr>
          <p:nvPr/>
        </p:nvCxnSpPr>
        <p:spPr bwMode="auto">
          <a:xfrm rot="5400000" flipH="1" flipV="1">
            <a:off x="7508875" y="4384228"/>
            <a:ext cx="1828800" cy="0"/>
          </a:xfrm>
          <a:prstGeom prst="line">
            <a:avLst/>
          </a:prstGeom>
          <a:noFill/>
          <a:ln w="19050" algn="ctr">
            <a:solidFill>
              <a:schemeClr val="tx1">
                <a:lumMod val="10000"/>
              </a:schemeClr>
            </a:solidFill>
            <a:round/>
            <a:headEnd/>
            <a:tailEnd/>
          </a:ln>
        </p:spPr>
      </p:cxnSp>
      <p:cxnSp>
        <p:nvCxnSpPr>
          <p:cNvPr id="16392" name="Straight Connector 46"/>
          <p:cNvCxnSpPr>
            <a:cxnSpLocks noChangeShapeType="1"/>
          </p:cNvCxnSpPr>
          <p:nvPr/>
        </p:nvCxnSpPr>
        <p:spPr bwMode="auto">
          <a:xfrm>
            <a:off x="6605589" y="5298628"/>
            <a:ext cx="3633787" cy="0"/>
          </a:xfrm>
          <a:prstGeom prst="line">
            <a:avLst/>
          </a:prstGeom>
          <a:noFill/>
          <a:ln w="19050" algn="ctr">
            <a:solidFill>
              <a:schemeClr val="tx1">
                <a:lumMod val="10000"/>
              </a:schemeClr>
            </a:solidFill>
            <a:round/>
            <a:headEnd/>
            <a:tailEnd/>
          </a:ln>
        </p:spPr>
      </p:cxnSp>
      <p:sp>
        <p:nvSpPr>
          <p:cNvPr id="16393" name="AutoShape 9"/>
          <p:cNvSpPr>
            <a:spLocks noChangeAspect="1" noChangeArrowheads="1"/>
          </p:cNvSpPr>
          <p:nvPr/>
        </p:nvSpPr>
        <p:spPr bwMode="auto">
          <a:xfrm>
            <a:off x="6543675" y="3384104"/>
            <a:ext cx="3771900" cy="2085975"/>
          </a:xfrm>
          <a:prstGeom prst="rect">
            <a:avLst/>
          </a:prstGeom>
          <a:noFill/>
          <a:ln w="9525">
            <a:noFill/>
            <a:miter lim="800000"/>
            <a:headEnd/>
            <a:tailEnd/>
          </a:ln>
        </p:spPr>
        <p:txBody>
          <a:bodyPr/>
          <a:lstStyle/>
          <a:p>
            <a:endParaRPr lang="en-US" dirty="0">
              <a:latin typeface="Calibri" panose="020F0502020204030204" pitchFamily="34" charset="0"/>
            </a:endParaRPr>
          </a:p>
        </p:txBody>
      </p:sp>
      <p:graphicFrame>
        <p:nvGraphicFramePr>
          <p:cNvPr id="16387" name="Object 4"/>
          <p:cNvGraphicFramePr>
            <a:graphicFrameLocks noChangeAspect="1"/>
          </p:cNvGraphicFramePr>
          <p:nvPr/>
        </p:nvGraphicFramePr>
        <p:xfrm>
          <a:off x="8261351" y="5408165"/>
          <a:ext cx="352425" cy="393700"/>
        </p:xfrm>
        <a:graphic>
          <a:graphicData uri="http://schemas.openxmlformats.org/presentationml/2006/ole">
            <mc:AlternateContent xmlns:mc="http://schemas.openxmlformats.org/markup-compatibility/2006">
              <mc:Choice xmlns:v="urn:schemas-microsoft-com:vml" Requires="v">
                <p:oleObj name="Microsoft Equation 3.0" r:id="rId3" imgW="152280" imgH="164880" progId="Equation.3">
                  <p:embed/>
                </p:oleObj>
              </mc:Choice>
              <mc:Fallback>
                <p:oleObj name="Microsoft Equation 3.0" r:id="rId3" imgW="152280" imgH="164880" progId="Equation.3">
                  <p:embed/>
                  <p:pic>
                    <p:nvPicPr>
                      <p:cNvPr id="16387" name="Object 4"/>
                      <p:cNvPicPr>
                        <a:picLocks noChangeAspect="1" noChangeArrowheads="1"/>
                      </p:cNvPicPr>
                      <p:nvPr/>
                    </p:nvPicPr>
                    <p:blipFill>
                      <a:blip r:embed="rId4">
                        <a:lum bright="-100000" contrast="4000"/>
                        <a:extLst>
                          <a:ext uri="{28A0092B-C50C-407E-A947-70E740481C1C}">
                            <a14:useLocalDpi xmlns:a14="http://schemas.microsoft.com/office/drawing/2010/main" val="0"/>
                          </a:ext>
                        </a:extLst>
                      </a:blip>
                      <a:srcRect/>
                      <a:stretch>
                        <a:fillRect/>
                      </a:stretch>
                    </p:blipFill>
                    <p:spPr bwMode="auto">
                      <a:xfrm>
                        <a:off x="8261351" y="5408165"/>
                        <a:ext cx="352425" cy="39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TextBox 12"/>
          <p:cNvSpPr txBox="1"/>
          <p:nvPr/>
        </p:nvSpPr>
        <p:spPr>
          <a:xfrm>
            <a:off x="4831540" y="3380700"/>
            <a:ext cx="1533525" cy="584200"/>
          </a:xfrm>
          <a:prstGeom prst="rect">
            <a:avLst/>
          </a:prstGeom>
          <a:noFill/>
        </p:spPr>
        <p:txBody>
          <a:bodyPr>
            <a:spAutoFit/>
          </a:bodyPr>
          <a:lstStyle/>
          <a:p>
            <a:pPr>
              <a:defRPr/>
            </a:pPr>
            <a:r>
              <a:rPr lang="en-US" sz="3200" dirty="0">
                <a:solidFill>
                  <a:srgbClr val="C00000"/>
                </a:solidFill>
                <a:latin typeface="+mj-lt"/>
                <a:cs typeface="Arial" pitchFamily="34" charset="0"/>
              </a:rPr>
              <a:t>X =</a:t>
            </a:r>
            <a:r>
              <a:rPr lang="en-US" sz="3200" dirty="0">
                <a:solidFill>
                  <a:srgbClr val="C00000"/>
                </a:solidFill>
                <a:latin typeface="Arial" pitchFamily="34" charset="0"/>
                <a:cs typeface="Arial" pitchFamily="34" charset="0"/>
              </a:rPr>
              <a:t> </a:t>
            </a:r>
            <a:r>
              <a:rPr lang="en-US" sz="3200" dirty="0">
                <a:solidFill>
                  <a:srgbClr val="C00000"/>
                </a:solidFill>
                <a:latin typeface="Symbol" pitchFamily="18" charset="2"/>
                <a:cs typeface="Arial" pitchFamily="34" charset="0"/>
              </a:rPr>
              <a:t>m</a:t>
            </a:r>
          </a:p>
        </p:txBody>
      </p:sp>
      <p:sp>
        <p:nvSpPr>
          <p:cNvPr id="16396" name="Freeform 15"/>
          <p:cNvSpPr>
            <a:spLocks/>
          </p:cNvSpPr>
          <p:nvPr/>
        </p:nvSpPr>
        <p:spPr bwMode="auto">
          <a:xfrm>
            <a:off x="5676917" y="3477538"/>
            <a:ext cx="185737" cy="93662"/>
          </a:xfrm>
          <a:custGeom>
            <a:avLst/>
            <a:gdLst>
              <a:gd name="T0" fmla="*/ 0 w 117"/>
              <a:gd name="T1" fmla="*/ 2147483647 h 59"/>
              <a:gd name="T2" fmla="*/ 2147483647 w 117"/>
              <a:gd name="T3" fmla="*/ 0 h 59"/>
              <a:gd name="T4" fmla="*/ 2147483647 w 117"/>
              <a:gd name="T5" fmla="*/ 2147483647 h 59"/>
              <a:gd name="T6" fmla="*/ 0 60000 65536"/>
              <a:gd name="T7" fmla="*/ 0 60000 65536"/>
              <a:gd name="T8" fmla="*/ 0 60000 65536"/>
              <a:gd name="T9" fmla="*/ 0 w 117"/>
              <a:gd name="T10" fmla="*/ 0 h 59"/>
              <a:gd name="T11" fmla="*/ 117 w 117"/>
              <a:gd name="T12" fmla="*/ 59 h 59"/>
            </a:gdLst>
            <a:ahLst/>
            <a:cxnLst>
              <a:cxn ang="T6">
                <a:pos x="T0" y="T1"/>
              </a:cxn>
              <a:cxn ang="T7">
                <a:pos x="T2" y="T3"/>
              </a:cxn>
              <a:cxn ang="T8">
                <a:pos x="T4" y="T5"/>
              </a:cxn>
            </a:cxnLst>
            <a:rect l="T9" t="T10" r="T11" b="T12"/>
            <a:pathLst>
              <a:path w="117" h="59">
                <a:moveTo>
                  <a:pt x="0" y="59"/>
                </a:moveTo>
                <a:lnTo>
                  <a:pt x="59" y="0"/>
                </a:lnTo>
                <a:lnTo>
                  <a:pt x="117" y="59"/>
                </a:lnTo>
              </a:path>
            </a:pathLst>
          </a:custGeom>
          <a:noFill/>
          <a:ln w="28575" cap="flat" cmpd="sng">
            <a:solidFill>
              <a:srgbClr val="C00000"/>
            </a:solidFill>
            <a:prstDash val="solid"/>
            <a:round/>
            <a:headEnd/>
            <a:tailEnd/>
          </a:ln>
        </p:spPr>
        <p:txBody>
          <a:bodyPr wrap="none" anchor="ctr"/>
          <a:lstStyle/>
          <a:p>
            <a:endParaRPr lang="en-US" dirty="0">
              <a:latin typeface="Calibri" panose="020F0502020204030204" pitchFamily="34" charset="0"/>
            </a:endParaRPr>
          </a:p>
        </p:txBody>
      </p:sp>
      <p:sp>
        <p:nvSpPr>
          <p:cNvPr id="16397" name="Line 4"/>
          <p:cNvSpPr>
            <a:spLocks noChangeShapeType="1"/>
          </p:cNvSpPr>
          <p:nvPr/>
        </p:nvSpPr>
        <p:spPr bwMode="auto">
          <a:xfrm>
            <a:off x="4936252" y="3487063"/>
            <a:ext cx="276225" cy="0"/>
          </a:xfrm>
          <a:prstGeom prst="line">
            <a:avLst/>
          </a:prstGeom>
          <a:noFill/>
          <a:ln w="19050">
            <a:solidFill>
              <a:srgbClr val="C00000"/>
            </a:solidFill>
            <a:round/>
            <a:headEnd/>
            <a:tailEnd/>
          </a:ln>
        </p:spPr>
        <p:txBody>
          <a:bodyPr/>
          <a:lstStyle/>
          <a:p>
            <a:endParaRPr lang="en-US" dirty="0">
              <a:latin typeface="Calibri" panose="020F0502020204030204" pitchFamily="34" charset="0"/>
            </a:endParaRPr>
          </a:p>
        </p:txBody>
      </p:sp>
      <p:sp>
        <p:nvSpPr>
          <p:cNvPr id="14" name="Text Box 13"/>
          <p:cNvSpPr txBox="1">
            <a:spLocks noChangeArrowheads="1"/>
          </p:cNvSpPr>
          <p:nvPr/>
        </p:nvSpPr>
        <p:spPr bwMode="auto">
          <a:xfrm>
            <a:off x="9543920" y="1852173"/>
            <a:ext cx="2540000" cy="954107"/>
          </a:xfrm>
          <a:prstGeom prst="rect">
            <a:avLst/>
          </a:prstGeom>
          <a:noFill/>
          <a:ln w="9525">
            <a:noFill/>
            <a:miter lim="800000"/>
            <a:headEnd/>
            <a:tailEnd/>
          </a:ln>
        </p:spPr>
        <p:txBody>
          <a:bodyPr wrap="square">
            <a:spAutoFit/>
          </a:bodyPr>
          <a:lstStyle/>
          <a:p>
            <a:pPr>
              <a:spcBef>
                <a:spcPct val="50000"/>
              </a:spcBef>
            </a:pPr>
            <a:r>
              <a:rPr lang="en-US" sz="2800" b="1" dirty="0">
                <a:solidFill>
                  <a:srgbClr val="008000"/>
                </a:solidFill>
                <a:latin typeface="Ink Free" panose="03080402000500000000" pitchFamily="66" charset="0"/>
              </a:rPr>
              <a:t>1</a:t>
            </a:r>
            <a:r>
              <a:rPr lang="en-US" sz="2800" b="1" baseline="30000" dirty="0">
                <a:solidFill>
                  <a:srgbClr val="008000"/>
                </a:solidFill>
                <a:latin typeface="Ink Free" panose="03080402000500000000" pitchFamily="66" charset="0"/>
              </a:rPr>
              <a:t>st</a:t>
            </a:r>
            <a:r>
              <a:rPr lang="en-US" sz="2800" b="1" dirty="0">
                <a:solidFill>
                  <a:srgbClr val="008000"/>
                </a:solidFill>
                <a:latin typeface="Ink Free" panose="03080402000500000000" pitchFamily="66" charset="0"/>
              </a:rPr>
              <a:t> moment about 0</a:t>
            </a:r>
          </a:p>
        </p:txBody>
      </p:sp>
      <p:sp>
        <p:nvSpPr>
          <p:cNvPr id="2" name="TextBox 1"/>
          <p:cNvSpPr txBox="1"/>
          <p:nvPr/>
        </p:nvSpPr>
        <p:spPr>
          <a:xfrm>
            <a:off x="4822013" y="3882351"/>
            <a:ext cx="762000" cy="430887"/>
          </a:xfrm>
          <a:prstGeom prst="rect">
            <a:avLst/>
          </a:prstGeom>
          <a:noFill/>
        </p:spPr>
        <p:txBody>
          <a:bodyPr wrap="square" rtlCol="0">
            <a:spAutoFit/>
          </a:bodyPr>
          <a:lstStyle/>
          <a:p>
            <a:r>
              <a:rPr lang="en-US" sz="2200" i="1" dirty="0" err="1">
                <a:solidFill>
                  <a:srgbClr val="C00000"/>
                </a:solidFill>
                <a:latin typeface="Calibri" panose="020F0502020204030204" pitchFamily="34" charset="0"/>
              </a:rPr>
              <a:t>X</a:t>
            </a:r>
            <a:r>
              <a:rPr lang="en-US" sz="2200" i="1" baseline="-25000" dirty="0" err="1">
                <a:solidFill>
                  <a:srgbClr val="C00000"/>
                </a:solidFill>
                <a:latin typeface="Calibri" panose="020F0502020204030204" pitchFamily="34" charset="0"/>
              </a:rPr>
              <a:t>bar</a:t>
            </a:r>
            <a:endParaRPr lang="en-US" sz="2200" i="1" baseline="-25000" dirty="0">
              <a:solidFill>
                <a:srgbClr val="C00000"/>
              </a:solidFill>
              <a:latin typeface="Calibri" panose="020F0502020204030204" pitchFamily="34" charset="0"/>
            </a:endParaRPr>
          </a:p>
        </p:txBody>
      </p:sp>
      <p:sp>
        <p:nvSpPr>
          <p:cNvPr id="16" name="TextBox 15"/>
          <p:cNvSpPr txBox="1"/>
          <p:nvPr/>
        </p:nvSpPr>
        <p:spPr>
          <a:xfrm>
            <a:off x="5524745" y="3890818"/>
            <a:ext cx="937897" cy="430887"/>
          </a:xfrm>
          <a:prstGeom prst="rect">
            <a:avLst/>
          </a:prstGeom>
          <a:noFill/>
        </p:spPr>
        <p:txBody>
          <a:bodyPr wrap="square" rtlCol="0">
            <a:spAutoFit/>
          </a:bodyPr>
          <a:lstStyle/>
          <a:p>
            <a:r>
              <a:rPr lang="en-US" sz="2200" i="1" dirty="0" err="1">
                <a:solidFill>
                  <a:srgbClr val="C00000"/>
                </a:solidFill>
                <a:latin typeface="Calibri" panose="020F0502020204030204" pitchFamily="34" charset="0"/>
              </a:rPr>
              <a:t>mu</a:t>
            </a:r>
            <a:r>
              <a:rPr lang="en-US" sz="2200" i="1" baseline="-25000" dirty="0" err="1">
                <a:solidFill>
                  <a:srgbClr val="C00000"/>
                </a:solidFill>
                <a:latin typeface="Calibri" panose="020F0502020204030204" pitchFamily="34" charset="0"/>
              </a:rPr>
              <a:t>hat</a:t>
            </a:r>
            <a:endParaRPr lang="en-US" sz="2200" i="1" baseline="-25000" dirty="0">
              <a:solidFill>
                <a:srgbClr val="C00000"/>
              </a:solidFill>
              <a:latin typeface="Calibri" panose="020F0502020204030204" pitchFamily="34" charset="0"/>
            </a:endParaRPr>
          </a:p>
        </p:txBody>
      </p:sp>
      <mc:AlternateContent xmlns:mc="http://schemas.openxmlformats.org/markup-compatibility/2006" xmlns:a14="http://schemas.microsoft.com/office/drawing/2010/main">
        <mc:Choice Requires="a14">
          <p:sp>
            <p:nvSpPr>
              <p:cNvPr id="3" name="TextBox 2"/>
              <p:cNvSpPr txBox="1"/>
              <p:nvPr/>
            </p:nvSpPr>
            <p:spPr>
              <a:xfrm>
                <a:off x="1698048" y="3009032"/>
                <a:ext cx="2181879" cy="139204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US" sz="3200" i="1">
                              <a:solidFill>
                                <a:schemeClr val="tx1">
                                  <a:lumMod val="10000"/>
                                </a:schemeClr>
                              </a:solidFill>
                              <a:latin typeface="Cambria Math" panose="02040503050406030204" pitchFamily="18" charset="0"/>
                            </a:rPr>
                          </m:ctrlPr>
                        </m:accPr>
                        <m:e>
                          <m:r>
                            <m:rPr>
                              <m:sty m:val="p"/>
                            </m:rPr>
                            <a:rPr lang="en-US" sz="3200">
                              <a:solidFill>
                                <a:schemeClr val="tx1">
                                  <a:lumMod val="10000"/>
                                </a:schemeClr>
                              </a:solidFill>
                              <a:latin typeface="Cambria Math" panose="02040503050406030204" pitchFamily="18" charset="0"/>
                            </a:rPr>
                            <m:t>X</m:t>
                          </m:r>
                        </m:e>
                      </m:acc>
                      <m:r>
                        <a:rPr lang="en-US" sz="3200">
                          <a:solidFill>
                            <a:schemeClr val="tx1">
                              <a:lumMod val="10000"/>
                            </a:schemeClr>
                          </a:solidFill>
                          <a:latin typeface="Cambria Math" panose="02040503050406030204" pitchFamily="18" charset="0"/>
                        </a:rPr>
                        <m:t>=</m:t>
                      </m:r>
                      <m:f>
                        <m:fPr>
                          <m:ctrlPr>
                            <a:rPr lang="en-US" sz="3200" i="1">
                              <a:solidFill>
                                <a:schemeClr val="tx1">
                                  <a:lumMod val="10000"/>
                                </a:schemeClr>
                              </a:solidFill>
                              <a:latin typeface="Cambria Math" panose="02040503050406030204" pitchFamily="18" charset="0"/>
                            </a:rPr>
                          </m:ctrlPr>
                        </m:fPr>
                        <m:num>
                          <m:r>
                            <a:rPr lang="en-US" sz="3200">
                              <a:solidFill>
                                <a:schemeClr val="tx1">
                                  <a:lumMod val="10000"/>
                                </a:schemeClr>
                              </a:solidFill>
                              <a:latin typeface="Cambria Math" panose="02040503050406030204" pitchFamily="18" charset="0"/>
                            </a:rPr>
                            <m:t>1</m:t>
                          </m:r>
                        </m:num>
                        <m:den>
                          <m:r>
                            <m:rPr>
                              <m:sty m:val="p"/>
                            </m:rPr>
                            <a:rPr lang="en-US" sz="3200">
                              <a:solidFill>
                                <a:schemeClr val="bg1">
                                  <a:lumMod val="50000"/>
                                  <a:lumOff val="50000"/>
                                </a:schemeClr>
                              </a:solidFill>
                              <a:latin typeface="Cambria Math" panose="02040503050406030204" pitchFamily="18" charset="0"/>
                            </a:rPr>
                            <m:t>N</m:t>
                          </m:r>
                        </m:den>
                      </m:f>
                      <m:nary>
                        <m:naryPr>
                          <m:chr m:val="∑"/>
                          <m:ctrlPr>
                            <a:rPr lang="en-US" sz="3200" i="1">
                              <a:solidFill>
                                <a:schemeClr val="tx1">
                                  <a:lumMod val="10000"/>
                                </a:schemeClr>
                              </a:solidFill>
                              <a:latin typeface="Cambria Math" panose="02040503050406030204" pitchFamily="18" charset="0"/>
                            </a:rPr>
                          </m:ctrlPr>
                        </m:naryPr>
                        <m:sub>
                          <m:r>
                            <m:rPr>
                              <m:sty m:val="p"/>
                              <m:brk m:alnAt="23"/>
                            </m:rPr>
                            <a:rPr lang="en-US" sz="3200">
                              <a:solidFill>
                                <a:schemeClr val="tx1">
                                  <a:lumMod val="10000"/>
                                </a:schemeClr>
                              </a:solidFill>
                              <a:latin typeface="Cambria Math" panose="02040503050406030204" pitchFamily="18" charset="0"/>
                            </a:rPr>
                            <m:t>i</m:t>
                          </m:r>
                          <m:r>
                            <a:rPr lang="en-US" sz="3200">
                              <a:solidFill>
                                <a:schemeClr val="tx1">
                                  <a:lumMod val="10000"/>
                                </a:schemeClr>
                              </a:solidFill>
                              <a:latin typeface="Cambria Math" panose="02040503050406030204" pitchFamily="18" charset="0"/>
                            </a:rPr>
                            <m:t>=1</m:t>
                          </m:r>
                        </m:sub>
                        <m:sup>
                          <m:r>
                            <m:rPr>
                              <m:sty m:val="p"/>
                            </m:rPr>
                            <a:rPr lang="en-US" sz="3200">
                              <a:solidFill>
                                <a:schemeClr val="tx1">
                                  <a:lumMod val="10000"/>
                                </a:schemeClr>
                              </a:solidFill>
                              <a:latin typeface="Cambria Math" panose="02040503050406030204" pitchFamily="18" charset="0"/>
                            </a:rPr>
                            <m:t>N</m:t>
                          </m:r>
                        </m:sup>
                        <m:e>
                          <m:sSub>
                            <m:sSubPr>
                              <m:ctrlPr>
                                <a:rPr lang="en-US" sz="3200" i="1">
                                  <a:solidFill>
                                    <a:schemeClr val="tx1">
                                      <a:lumMod val="10000"/>
                                    </a:schemeClr>
                                  </a:solidFill>
                                  <a:latin typeface="Cambria Math" panose="02040503050406030204" pitchFamily="18" charset="0"/>
                                </a:rPr>
                              </m:ctrlPr>
                            </m:sSubPr>
                            <m:e>
                              <m:r>
                                <m:rPr>
                                  <m:sty m:val="p"/>
                                </m:rPr>
                                <a:rPr lang="en-US" sz="3200">
                                  <a:solidFill>
                                    <a:schemeClr val="tx1">
                                      <a:lumMod val="10000"/>
                                    </a:schemeClr>
                                  </a:solidFill>
                                  <a:latin typeface="Cambria Math" panose="02040503050406030204" pitchFamily="18" charset="0"/>
                                </a:rPr>
                                <m:t>X</m:t>
                              </m:r>
                            </m:e>
                            <m:sub>
                              <m:r>
                                <m:rPr>
                                  <m:sty m:val="p"/>
                                </m:rPr>
                                <a:rPr lang="en-US" sz="3200">
                                  <a:solidFill>
                                    <a:schemeClr val="tx1">
                                      <a:lumMod val="10000"/>
                                    </a:schemeClr>
                                  </a:solidFill>
                                  <a:latin typeface="Cambria Math" panose="02040503050406030204" pitchFamily="18" charset="0"/>
                                </a:rPr>
                                <m:t>i</m:t>
                              </m:r>
                            </m:sub>
                          </m:sSub>
                        </m:e>
                      </m:nary>
                    </m:oMath>
                  </m:oMathPara>
                </a14:m>
                <a:endParaRPr lang="en-US" sz="3200" dirty="0">
                  <a:solidFill>
                    <a:schemeClr val="tx1">
                      <a:lumMod val="10000"/>
                    </a:schemeClr>
                  </a:solidFill>
                  <a:latin typeface="Calibri" panose="020F0502020204030204" pitchFamily="34" charset="0"/>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1698048" y="3009032"/>
                <a:ext cx="2181879" cy="1392048"/>
              </a:xfrm>
              <a:prstGeom prst="rect">
                <a:avLst/>
              </a:prstGeom>
              <a:blipFill>
                <a:blip r:embed="rId6"/>
                <a:stretch>
                  <a:fillRect/>
                </a:stretch>
              </a:blipFill>
            </p:spPr>
            <p:txBody>
              <a:bodyPr/>
              <a:lstStyle/>
              <a:p>
                <a:r>
                  <a:rPr lang="en-US">
                    <a:noFill/>
                  </a:rPr>
                  <a:t> </a:t>
                </a:r>
              </a:p>
            </p:txBody>
          </p:sp>
        </mc:Fallback>
      </mc:AlternateContent>
      <p:sp>
        <p:nvSpPr>
          <p:cNvPr id="17" name="Text Box 13">
            <a:extLst>
              <a:ext uri="{FF2B5EF4-FFF2-40B4-BE49-F238E27FC236}">
                <a16:creationId xmlns:a16="http://schemas.microsoft.com/office/drawing/2014/main" id="{7B211A49-F04C-4782-B8A0-4E6FCFECF0BC}"/>
              </a:ext>
            </a:extLst>
          </p:cNvPr>
          <p:cNvSpPr txBox="1">
            <a:spLocks noChangeArrowheads="1"/>
          </p:cNvSpPr>
          <p:nvPr/>
        </p:nvSpPr>
        <p:spPr bwMode="auto">
          <a:xfrm>
            <a:off x="1524000" y="5704985"/>
            <a:ext cx="5257287" cy="492443"/>
          </a:xfrm>
          <a:prstGeom prst="rect">
            <a:avLst/>
          </a:prstGeom>
          <a:noFill/>
          <a:ln w="9525">
            <a:noFill/>
            <a:miter lim="800000"/>
            <a:headEnd/>
            <a:tailEnd/>
          </a:ln>
        </p:spPr>
        <p:txBody>
          <a:bodyPr wrap="square">
            <a:spAutoFit/>
          </a:bodyPr>
          <a:lstStyle/>
          <a:p>
            <a:pPr>
              <a:spcBef>
                <a:spcPct val="50000"/>
              </a:spcBef>
            </a:pPr>
            <a:r>
              <a:rPr lang="en-US" sz="2600" b="1" dirty="0">
                <a:solidFill>
                  <a:schemeClr val="accent1">
                    <a:lumMod val="75000"/>
                  </a:schemeClr>
                </a:solidFill>
                <a:latin typeface="Ink Free" panose="03080402000500000000" pitchFamily="66" charset="0"/>
              </a:rPr>
              <a:t>has same unit as variable</a:t>
            </a:r>
          </a:p>
        </p:txBody>
      </p:sp>
      <p:cxnSp>
        <p:nvCxnSpPr>
          <p:cNvPr id="5" name="Straight Connector 4">
            <a:extLst>
              <a:ext uri="{FF2B5EF4-FFF2-40B4-BE49-F238E27FC236}">
                <a16:creationId xmlns:a16="http://schemas.microsoft.com/office/drawing/2014/main" id="{940CDF96-6795-42C7-B0A4-06E2290E5410}"/>
              </a:ext>
            </a:extLst>
          </p:cNvPr>
          <p:cNvCxnSpPr>
            <a:cxnSpLocks/>
          </p:cNvCxnSpPr>
          <p:nvPr/>
        </p:nvCxnSpPr>
        <p:spPr bwMode="auto">
          <a:xfrm>
            <a:off x="4434481" y="564550"/>
            <a:ext cx="363040" cy="0"/>
          </a:xfrm>
          <a:prstGeom prst="line">
            <a:avLst/>
          </a:prstGeom>
          <a:solidFill>
            <a:schemeClr val="accent1"/>
          </a:solidFill>
          <a:ln w="28575" cap="flat" cmpd="sng" algn="ctr">
            <a:solidFill>
              <a:schemeClr val="bg1">
                <a:lumMod val="75000"/>
                <a:lumOff val="25000"/>
              </a:schemeClr>
            </a:solidFill>
            <a:prstDash val="solid"/>
            <a:miter lim="800000"/>
            <a:headEnd type="none" w="med" len="med"/>
            <a:tailEnd type="none" w="med" len="med"/>
          </a:ln>
          <a:effectLst/>
        </p:spPr>
      </p:cxnSp>
      <p:sp>
        <p:nvSpPr>
          <p:cNvPr id="4" name="Slide Number Placeholder 3">
            <a:extLst>
              <a:ext uri="{FF2B5EF4-FFF2-40B4-BE49-F238E27FC236}">
                <a16:creationId xmlns:a16="http://schemas.microsoft.com/office/drawing/2014/main" id="{B2CA4AF2-F8DA-AADA-BB78-80A70CFED721}"/>
              </a:ext>
            </a:extLst>
          </p:cNvPr>
          <p:cNvSpPr>
            <a:spLocks noGrp="1"/>
          </p:cNvSpPr>
          <p:nvPr>
            <p:ph type="sldNum" sz="quarter" idx="12"/>
          </p:nvPr>
        </p:nvSpPr>
        <p:spPr/>
        <p:txBody>
          <a:bodyPr/>
          <a:lstStyle/>
          <a:p>
            <a:pPr>
              <a:defRPr/>
            </a:pPr>
            <a:fld id="{9CD81297-4513-4774-B1A4-8EBF832F2CC4}" type="slidenum">
              <a:rPr lang="en-US" smtClean="0"/>
              <a:pPr>
                <a:defRPr/>
              </a:pPr>
              <a:t>45</a:t>
            </a:fld>
            <a:endParaRPr lang="en-US"/>
          </a:p>
        </p:txBody>
      </p:sp>
      <p:sp>
        <p:nvSpPr>
          <p:cNvPr id="11" name="Line 4">
            <a:extLst>
              <a:ext uri="{FF2B5EF4-FFF2-40B4-BE49-F238E27FC236}">
                <a16:creationId xmlns:a16="http://schemas.microsoft.com/office/drawing/2014/main" id="{DA2ADCEC-FC1A-DE47-BBC0-2BC8B5C677AA}"/>
              </a:ext>
            </a:extLst>
          </p:cNvPr>
          <p:cNvSpPr>
            <a:spLocks noChangeShapeType="1"/>
          </p:cNvSpPr>
          <p:nvPr/>
        </p:nvSpPr>
        <p:spPr bwMode="auto">
          <a:xfrm>
            <a:off x="9921592" y="3782640"/>
            <a:ext cx="180647" cy="0"/>
          </a:xfrm>
          <a:prstGeom prst="line">
            <a:avLst/>
          </a:prstGeom>
          <a:noFill/>
          <a:ln w="19050">
            <a:solidFill>
              <a:schemeClr val="tx1">
                <a:lumMod val="10000"/>
              </a:schemeClr>
            </a:solidFill>
            <a:round/>
            <a:headEnd/>
            <a:tailEnd/>
          </a:ln>
        </p:spPr>
        <p:txBody>
          <a:bodyPr/>
          <a:lstStyle/>
          <a:p>
            <a:endParaRPr lang="en-US" dirty="0">
              <a:latin typeface="Calibri" panose="020F0502020204030204" pitchFamily="34" charset="0"/>
            </a:endParaRPr>
          </a:p>
        </p:txBody>
      </p:sp>
    </p:spTree>
    <p:extLst>
      <p:ext uri="{BB962C8B-B14F-4D97-AF65-F5344CB8AC3E}">
        <p14:creationId xmlns:p14="http://schemas.microsoft.com/office/powerpoint/2010/main" val="2589778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39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39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396" grpId="0" animBg="1"/>
      <p:bldP spid="16397" grpId="0" animBg="1"/>
      <p:bldP spid="14" grpId="0"/>
      <p:bldP spid="2" grpId="0"/>
      <p:bldP spid="16"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defRPr/>
            </a:pPr>
            <a:r>
              <a:rPr lang="en-US" dirty="0"/>
              <a:t>Dispersion Statistics</a:t>
            </a:r>
          </a:p>
        </p:txBody>
      </p:sp>
      <p:sp>
        <p:nvSpPr>
          <p:cNvPr id="39939" name="Rectangle 3"/>
          <p:cNvSpPr>
            <a:spLocks noGrp="1" noChangeArrowheads="1"/>
          </p:cNvSpPr>
          <p:nvPr>
            <p:ph type="body" idx="1"/>
          </p:nvPr>
        </p:nvSpPr>
        <p:spPr>
          <a:xfrm>
            <a:off x="1080656" y="2690814"/>
            <a:ext cx="8996796" cy="3405187"/>
          </a:xfrm>
        </p:spPr>
        <p:txBody>
          <a:bodyPr/>
          <a:lstStyle/>
          <a:p>
            <a:pPr eaLnBrk="1" hangingPunct="1">
              <a:buFont typeface="Wingdings" pitchFamily="2" charset="2"/>
              <a:buNone/>
              <a:defRPr/>
            </a:pPr>
            <a:r>
              <a:rPr lang="en-US" dirty="0"/>
              <a:t>		</a:t>
            </a:r>
            <a:r>
              <a:rPr lang="en-US" dirty="0">
                <a:solidFill>
                  <a:srgbClr val="C00000"/>
                </a:solidFill>
              </a:rPr>
              <a:t>Standard Deviation, S</a:t>
            </a:r>
            <a:r>
              <a:rPr lang="en-US" dirty="0">
                <a:solidFill>
                  <a:srgbClr val="C00000"/>
                </a:solidFill>
                <a:latin typeface="Symbol" pitchFamily="18" charset="2"/>
              </a:rPr>
              <a:t> </a:t>
            </a:r>
            <a:r>
              <a:rPr lang="en-US" dirty="0"/>
              <a:t>= average distance</a:t>
            </a:r>
          </a:p>
          <a:p>
            <a:pPr eaLnBrk="1" hangingPunct="1">
              <a:spcBef>
                <a:spcPct val="0"/>
              </a:spcBef>
              <a:buFont typeface="Wingdings" pitchFamily="2" charset="2"/>
              <a:buNone/>
              <a:defRPr/>
            </a:pPr>
            <a:r>
              <a:rPr lang="en-US" dirty="0"/>
              <a:t>					               from mean</a:t>
            </a:r>
          </a:p>
          <a:p>
            <a:pPr eaLnBrk="1" hangingPunct="1">
              <a:spcBef>
                <a:spcPct val="90000"/>
              </a:spcBef>
              <a:buFont typeface="Wingdings" pitchFamily="2" charset="2"/>
              <a:buNone/>
              <a:defRPr/>
            </a:pPr>
            <a:r>
              <a:rPr lang="en-US" dirty="0"/>
              <a:t>		</a:t>
            </a:r>
            <a:r>
              <a:rPr lang="en-US" dirty="0">
                <a:solidFill>
                  <a:srgbClr val="C00000"/>
                </a:solidFill>
              </a:rPr>
              <a:t>Variance, S</a:t>
            </a:r>
            <a:r>
              <a:rPr lang="en-US" baseline="30000" dirty="0">
                <a:solidFill>
                  <a:srgbClr val="C00000"/>
                </a:solidFill>
              </a:rPr>
              <a:t>2</a:t>
            </a:r>
            <a:r>
              <a:rPr lang="en-US" dirty="0">
                <a:solidFill>
                  <a:srgbClr val="C00000"/>
                </a:solidFill>
                <a:latin typeface="Symbol" pitchFamily="18" charset="2"/>
              </a:rPr>
              <a:t> </a:t>
            </a:r>
            <a:r>
              <a:rPr lang="en-US" dirty="0"/>
              <a:t>= (standard deviation)</a:t>
            </a:r>
            <a:r>
              <a:rPr lang="en-US" baseline="30000" dirty="0"/>
              <a:t>2</a:t>
            </a:r>
          </a:p>
        </p:txBody>
      </p:sp>
      <p:sp>
        <p:nvSpPr>
          <p:cNvPr id="2" name="Slide Number Placeholder 1">
            <a:extLst>
              <a:ext uri="{FF2B5EF4-FFF2-40B4-BE49-F238E27FC236}">
                <a16:creationId xmlns:a16="http://schemas.microsoft.com/office/drawing/2014/main" id="{13622C9C-55E0-902F-C967-54BF3DD8561E}"/>
              </a:ext>
            </a:extLst>
          </p:cNvPr>
          <p:cNvSpPr>
            <a:spLocks noGrp="1"/>
          </p:cNvSpPr>
          <p:nvPr>
            <p:ph type="sldNum" sz="quarter" idx="12"/>
          </p:nvPr>
        </p:nvSpPr>
        <p:spPr/>
        <p:txBody>
          <a:bodyPr/>
          <a:lstStyle/>
          <a:p>
            <a:pPr>
              <a:defRPr/>
            </a:pPr>
            <a:fld id="{9CD81297-4513-4774-B1A4-8EBF832F2CC4}" type="slidenum">
              <a:rPr lang="en-US" smtClean="0"/>
              <a:pPr>
                <a:defRPr/>
              </a:pPr>
              <a:t>46</a:t>
            </a:fld>
            <a:endParaRPr lang="en-U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defRPr/>
            </a:pPr>
            <a:r>
              <a:rPr lang="en-US" dirty="0"/>
              <a:t>Sample Standard Deviation, S</a:t>
            </a:r>
            <a:endParaRPr lang="en-US" dirty="0">
              <a:latin typeface="Symbol" pitchFamily="18" charset="2"/>
            </a:endParaRPr>
          </a:p>
        </p:txBody>
      </p:sp>
      <p:sp>
        <p:nvSpPr>
          <p:cNvPr id="40963" name="Rectangle 3"/>
          <p:cNvSpPr>
            <a:spLocks noGrp="1" noChangeArrowheads="1"/>
          </p:cNvSpPr>
          <p:nvPr>
            <p:ph type="body" idx="1"/>
          </p:nvPr>
        </p:nvSpPr>
        <p:spPr>
          <a:xfrm>
            <a:off x="1073098" y="1651518"/>
            <a:ext cx="8909102" cy="4444482"/>
          </a:xfrm>
        </p:spPr>
        <p:txBody>
          <a:bodyPr/>
          <a:lstStyle/>
          <a:p>
            <a:pPr eaLnBrk="1" hangingPunct="1">
              <a:buFont typeface="Wingdings" pitchFamily="2" charset="2"/>
              <a:buNone/>
              <a:defRPr/>
            </a:pPr>
            <a:r>
              <a:rPr lang="en-US" sz="2800" dirty="0"/>
              <a:t>Dispersion Statistic (average distance from mean)</a:t>
            </a:r>
            <a:endParaRPr lang="en-US" dirty="0"/>
          </a:p>
          <a:p>
            <a:pPr marL="0" indent="0" eaLnBrk="1" hangingPunct="1">
              <a:spcBef>
                <a:spcPts val="1200"/>
              </a:spcBef>
              <a:buNone/>
              <a:defRPr/>
            </a:pPr>
            <a:r>
              <a:rPr lang="en-US" sz="2800" dirty="0"/>
              <a:t>Sample standard deviation S is an estimate of           </a:t>
            </a:r>
            <a:r>
              <a:rPr lang="en-US" sz="2800" dirty="0">
                <a:solidFill>
                  <a:srgbClr val="C00000"/>
                </a:solidFill>
              </a:rPr>
              <a:t>population standard deviation, </a:t>
            </a:r>
            <a:r>
              <a:rPr lang="en-US" sz="2800" b="1" dirty="0">
                <a:solidFill>
                  <a:srgbClr val="C00000"/>
                </a:solidFill>
                <a:latin typeface="Symbol" pitchFamily="18" charset="2"/>
              </a:rPr>
              <a:t>s</a:t>
            </a:r>
            <a:r>
              <a:rPr lang="en-US" sz="2800" dirty="0">
                <a:solidFill>
                  <a:srgbClr val="C00000"/>
                </a:solidFill>
              </a:rPr>
              <a:t> </a:t>
            </a:r>
            <a:endParaRPr lang="en-US" dirty="0">
              <a:solidFill>
                <a:srgbClr val="C00000"/>
              </a:solidFill>
            </a:endParaRPr>
          </a:p>
          <a:p>
            <a:pPr eaLnBrk="1" hangingPunct="1">
              <a:spcBef>
                <a:spcPct val="0"/>
              </a:spcBef>
              <a:buFont typeface="Wingdings" pitchFamily="2" charset="2"/>
              <a:buNone/>
              <a:defRPr/>
            </a:pPr>
            <a:r>
              <a:rPr lang="en-US" sz="2700" dirty="0"/>
              <a:t>	</a:t>
            </a:r>
          </a:p>
          <a:p>
            <a:pPr eaLnBrk="1" hangingPunct="1">
              <a:spcBef>
                <a:spcPct val="0"/>
              </a:spcBef>
              <a:buFont typeface="Wingdings" pitchFamily="2" charset="2"/>
              <a:buNone/>
              <a:defRPr/>
            </a:pPr>
            <a:endParaRPr lang="en-US" sz="2700" dirty="0"/>
          </a:p>
          <a:p>
            <a:pPr eaLnBrk="1" hangingPunct="1">
              <a:spcBef>
                <a:spcPct val="0"/>
              </a:spcBef>
              <a:buFont typeface="Wingdings" pitchFamily="2" charset="2"/>
              <a:buNone/>
              <a:defRPr/>
            </a:pPr>
            <a:endParaRPr lang="en-US" sz="2700" dirty="0"/>
          </a:p>
          <a:p>
            <a:pPr eaLnBrk="1" hangingPunct="1">
              <a:spcBef>
                <a:spcPts val="600"/>
              </a:spcBef>
              <a:buNone/>
              <a:defRPr/>
            </a:pPr>
            <a:endParaRPr lang="en-US" sz="2700" dirty="0"/>
          </a:p>
          <a:p>
            <a:pPr eaLnBrk="1" hangingPunct="1">
              <a:spcBef>
                <a:spcPts val="600"/>
              </a:spcBef>
              <a:buNone/>
              <a:defRPr/>
            </a:pPr>
            <a:endParaRPr lang="en-US" sz="2200" dirty="0"/>
          </a:p>
          <a:p>
            <a:pPr eaLnBrk="1" hangingPunct="1">
              <a:spcBef>
                <a:spcPts val="600"/>
              </a:spcBef>
              <a:buNone/>
              <a:defRPr/>
            </a:pPr>
            <a:r>
              <a:rPr lang="en-US" sz="2200" dirty="0"/>
              <a:t>where: 	X</a:t>
            </a:r>
            <a:r>
              <a:rPr lang="en-US" sz="2200" baseline="-25000" dirty="0"/>
              <a:t>i</a:t>
            </a:r>
            <a:r>
              <a:rPr lang="en-US" sz="2200" dirty="0"/>
              <a:t> = sample member, i</a:t>
            </a:r>
          </a:p>
          <a:p>
            <a:pPr eaLnBrk="1" hangingPunct="1">
              <a:spcBef>
                <a:spcPct val="0"/>
              </a:spcBef>
              <a:buFont typeface="Wingdings" pitchFamily="2" charset="2"/>
              <a:buNone/>
              <a:defRPr/>
            </a:pPr>
            <a:r>
              <a:rPr lang="en-US" sz="2200" dirty="0"/>
              <a:t>		</a:t>
            </a:r>
            <a:r>
              <a:rPr lang="en-US" sz="2200" dirty="0">
                <a:solidFill>
                  <a:schemeClr val="bg2">
                    <a:lumMod val="60000"/>
                    <a:lumOff val="40000"/>
                  </a:schemeClr>
                </a:solidFill>
              </a:rPr>
              <a:t>N</a:t>
            </a:r>
            <a:r>
              <a:rPr lang="en-US" sz="2200" dirty="0"/>
              <a:t> = sample size</a:t>
            </a:r>
          </a:p>
          <a:p>
            <a:pPr eaLnBrk="1" hangingPunct="1">
              <a:spcBef>
                <a:spcPct val="0"/>
              </a:spcBef>
              <a:buFont typeface="Wingdings" pitchFamily="2" charset="2"/>
              <a:buNone/>
              <a:defRPr/>
            </a:pPr>
            <a:r>
              <a:rPr lang="en-US" sz="2200" dirty="0"/>
              <a:t>		X = sample mean</a:t>
            </a:r>
          </a:p>
        </p:txBody>
      </p:sp>
      <p:sp>
        <p:nvSpPr>
          <p:cNvPr id="17413" name="Line 6"/>
          <p:cNvSpPr>
            <a:spLocks noChangeShapeType="1"/>
          </p:cNvSpPr>
          <p:nvPr/>
        </p:nvSpPr>
        <p:spPr bwMode="auto">
          <a:xfrm flipH="1">
            <a:off x="8220408" y="5136357"/>
            <a:ext cx="490538" cy="0"/>
          </a:xfrm>
          <a:prstGeom prst="line">
            <a:avLst/>
          </a:prstGeom>
          <a:noFill/>
          <a:ln w="19050">
            <a:solidFill>
              <a:schemeClr val="tx1">
                <a:lumMod val="10000"/>
              </a:schemeClr>
            </a:solidFill>
            <a:round/>
            <a:headEnd type="arrow" w="med" len="med"/>
            <a:tailEnd type="arrow" w="med" len="med"/>
          </a:ln>
        </p:spPr>
        <p:txBody>
          <a:bodyPr/>
          <a:lstStyle/>
          <a:p>
            <a:endParaRPr lang="en-US" dirty="0">
              <a:latin typeface="Calibri" panose="020F0502020204030204" pitchFamily="34" charset="0"/>
            </a:endParaRPr>
          </a:p>
        </p:txBody>
      </p:sp>
      <p:sp>
        <p:nvSpPr>
          <p:cNvPr id="40967" name="Text Box 7"/>
          <p:cNvSpPr txBox="1">
            <a:spLocks noChangeArrowheads="1"/>
          </p:cNvSpPr>
          <p:nvPr/>
        </p:nvSpPr>
        <p:spPr bwMode="auto">
          <a:xfrm>
            <a:off x="8287084" y="5198269"/>
            <a:ext cx="436563" cy="457200"/>
          </a:xfrm>
          <a:prstGeom prst="rect">
            <a:avLst/>
          </a:prstGeom>
          <a:noFill/>
          <a:ln w="9525">
            <a:noFill/>
            <a:miter lim="800000"/>
            <a:headEnd/>
            <a:tailEnd/>
          </a:ln>
          <a:effectLst/>
        </p:spPr>
        <p:txBody>
          <a:bodyPr>
            <a:spAutoFit/>
          </a:bodyPr>
          <a:lstStyle/>
          <a:p>
            <a:pPr>
              <a:spcBef>
                <a:spcPct val="50000"/>
              </a:spcBef>
              <a:defRPr/>
            </a:pPr>
            <a:r>
              <a:rPr lang="en-US" dirty="0">
                <a:solidFill>
                  <a:schemeClr val="tx1">
                    <a:lumMod val="10000"/>
                  </a:schemeClr>
                </a:solidFill>
                <a:latin typeface="Calibri" panose="020F0502020204030204" pitchFamily="34" charset="0"/>
              </a:rPr>
              <a:t>S</a:t>
            </a:r>
          </a:p>
        </p:txBody>
      </p:sp>
      <p:sp>
        <p:nvSpPr>
          <p:cNvPr id="17415" name="Freeform 8"/>
          <p:cNvSpPr>
            <a:spLocks/>
          </p:cNvSpPr>
          <p:nvPr/>
        </p:nvSpPr>
        <p:spPr bwMode="auto">
          <a:xfrm>
            <a:off x="7009147" y="4525169"/>
            <a:ext cx="3449637" cy="1589088"/>
          </a:xfrm>
          <a:custGeom>
            <a:avLst/>
            <a:gdLst>
              <a:gd name="T0" fmla="*/ 0 w 3448919"/>
              <a:gd name="T1" fmla="*/ 1588233 h 1589133"/>
              <a:gd name="T2" fmla="*/ 213354 w 3448919"/>
              <a:gd name="T3" fmla="*/ 1554105 h 1589133"/>
              <a:gd name="T4" fmla="*/ 441966 w 3448919"/>
              <a:gd name="T5" fmla="*/ 1470673 h 1589133"/>
              <a:gd name="T6" fmla="*/ 678186 w 3448919"/>
              <a:gd name="T7" fmla="*/ 1292446 h 1589133"/>
              <a:gd name="T8" fmla="*/ 906790 w 3448919"/>
              <a:gd name="T9" fmla="*/ 1011836 h 1589133"/>
              <a:gd name="T10" fmla="*/ 1085865 w 3448919"/>
              <a:gd name="T11" fmla="*/ 738814 h 1589133"/>
              <a:gd name="T12" fmla="*/ 1291605 w 3448919"/>
              <a:gd name="T13" fmla="*/ 397537 h 1589133"/>
              <a:gd name="T14" fmla="*/ 1440197 w 3448919"/>
              <a:gd name="T15" fmla="*/ 185183 h 1589133"/>
              <a:gd name="T16" fmla="*/ 1626888 w 3448919"/>
              <a:gd name="T17" fmla="*/ 29701 h 1589133"/>
              <a:gd name="T18" fmla="*/ 1741190 w 3448919"/>
              <a:gd name="T19" fmla="*/ 6956 h 1589133"/>
              <a:gd name="T20" fmla="*/ 1805958 w 3448919"/>
              <a:gd name="T21" fmla="*/ 18318 h 1589133"/>
              <a:gd name="T22" fmla="*/ 1905021 w 3448919"/>
              <a:gd name="T23" fmla="*/ 75211 h 1589133"/>
              <a:gd name="T24" fmla="*/ 2061230 w 3448919"/>
              <a:gd name="T25" fmla="*/ 234467 h 1589133"/>
              <a:gd name="T26" fmla="*/ 2282212 w 3448919"/>
              <a:gd name="T27" fmla="*/ 568176 h 1589133"/>
              <a:gd name="T28" fmla="*/ 2446042 w 3448919"/>
              <a:gd name="T29" fmla="*/ 841198 h 1589133"/>
              <a:gd name="T30" fmla="*/ 2575583 w 3448919"/>
              <a:gd name="T31" fmla="*/ 1042170 h 1589133"/>
              <a:gd name="T32" fmla="*/ 2766085 w 3448919"/>
              <a:gd name="T33" fmla="*/ 1262113 h 1589133"/>
              <a:gd name="T34" fmla="*/ 2960395 w 3448919"/>
              <a:gd name="T35" fmla="*/ 1425183 h 1589133"/>
              <a:gd name="T36" fmla="*/ 3181375 w 3448919"/>
              <a:gd name="T37" fmla="*/ 1538929 h 1589133"/>
              <a:gd name="T38" fmla="*/ 3463316 w 3448919"/>
              <a:gd name="T39" fmla="*/ 1584439 h 158913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448919"/>
              <a:gd name="T61" fmla="*/ 0 h 1589133"/>
              <a:gd name="T62" fmla="*/ 3448919 w 3448919"/>
              <a:gd name="T63" fmla="*/ 1589133 h 158913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448919" h="1589133">
                <a:moveTo>
                  <a:pt x="0" y="1589133"/>
                </a:moveTo>
                <a:cubicBezTo>
                  <a:pt x="69560" y="1581860"/>
                  <a:pt x="139120" y="1574588"/>
                  <a:pt x="212474" y="1554985"/>
                </a:cubicBezTo>
                <a:cubicBezTo>
                  <a:pt x="285828" y="1535382"/>
                  <a:pt x="362977" y="1515146"/>
                  <a:pt x="440126" y="1471513"/>
                </a:cubicBezTo>
                <a:cubicBezTo>
                  <a:pt x="517275" y="1427880"/>
                  <a:pt x="598218" y="1369702"/>
                  <a:pt x="675366" y="1293186"/>
                </a:cubicBezTo>
                <a:cubicBezTo>
                  <a:pt x="752514" y="1216670"/>
                  <a:pt x="835354" y="1104741"/>
                  <a:pt x="903017" y="1012416"/>
                </a:cubicBezTo>
                <a:cubicBezTo>
                  <a:pt x="970680" y="920091"/>
                  <a:pt x="1017475" y="841677"/>
                  <a:pt x="1081344" y="739234"/>
                </a:cubicBezTo>
                <a:cubicBezTo>
                  <a:pt x="1145213" y="636791"/>
                  <a:pt x="1227420" y="490082"/>
                  <a:pt x="1286230" y="397757"/>
                </a:cubicBezTo>
                <a:cubicBezTo>
                  <a:pt x="1345040" y="305432"/>
                  <a:pt x="1378556" y="246622"/>
                  <a:pt x="1434204" y="185283"/>
                </a:cubicBezTo>
                <a:cubicBezTo>
                  <a:pt x="1489852" y="123944"/>
                  <a:pt x="1570162" y="59442"/>
                  <a:pt x="1620119" y="29721"/>
                </a:cubicBezTo>
                <a:cubicBezTo>
                  <a:pt x="1670076" y="0"/>
                  <a:pt x="1704224" y="8853"/>
                  <a:pt x="1733945" y="6956"/>
                </a:cubicBezTo>
                <a:cubicBezTo>
                  <a:pt x="1763666" y="5059"/>
                  <a:pt x="1771254" y="6956"/>
                  <a:pt x="1798446" y="18338"/>
                </a:cubicBezTo>
                <a:cubicBezTo>
                  <a:pt x="1825638" y="29721"/>
                  <a:pt x="1854727" y="39206"/>
                  <a:pt x="1897095" y="75251"/>
                </a:cubicBezTo>
                <a:cubicBezTo>
                  <a:pt x="1939464" y="111296"/>
                  <a:pt x="1990053" y="152399"/>
                  <a:pt x="2052657" y="234607"/>
                </a:cubicBezTo>
                <a:cubicBezTo>
                  <a:pt x="2115261" y="316815"/>
                  <a:pt x="2208851" y="467318"/>
                  <a:pt x="2272720" y="568496"/>
                </a:cubicBezTo>
                <a:cubicBezTo>
                  <a:pt x="2336589" y="669674"/>
                  <a:pt x="2387178" y="762632"/>
                  <a:pt x="2435870" y="841678"/>
                </a:cubicBezTo>
                <a:cubicBezTo>
                  <a:pt x="2484562" y="920724"/>
                  <a:pt x="2511754" y="972578"/>
                  <a:pt x="2564873" y="1042770"/>
                </a:cubicBezTo>
                <a:cubicBezTo>
                  <a:pt x="2617992" y="1112963"/>
                  <a:pt x="2690713" y="1198964"/>
                  <a:pt x="2754582" y="1262833"/>
                </a:cubicBezTo>
                <a:cubicBezTo>
                  <a:pt x="2818451" y="1326702"/>
                  <a:pt x="2879158" y="1379820"/>
                  <a:pt x="2948086" y="1425983"/>
                </a:cubicBezTo>
                <a:cubicBezTo>
                  <a:pt x="3017014" y="1472146"/>
                  <a:pt x="3084677" y="1513250"/>
                  <a:pt x="3168149" y="1539809"/>
                </a:cubicBezTo>
                <a:cubicBezTo>
                  <a:pt x="3251621" y="1566368"/>
                  <a:pt x="3350270" y="1575853"/>
                  <a:pt x="3448919" y="1585339"/>
                </a:cubicBezTo>
              </a:path>
            </a:pathLst>
          </a:custGeom>
          <a:noFill/>
          <a:ln w="28575" cap="flat" cmpd="sng" algn="ctr">
            <a:solidFill>
              <a:schemeClr val="tx1">
                <a:lumMod val="10000"/>
              </a:schemeClr>
            </a:solidFill>
            <a:prstDash val="solid"/>
            <a:round/>
            <a:headEnd type="none" w="med" len="med"/>
            <a:tailEnd type="none" w="med" len="med"/>
          </a:ln>
        </p:spPr>
        <p:txBody>
          <a:bodyPr/>
          <a:lstStyle/>
          <a:p>
            <a:endParaRPr lang="en-US" dirty="0">
              <a:latin typeface="Calibri" panose="020F0502020204030204" pitchFamily="34" charset="0"/>
            </a:endParaRPr>
          </a:p>
        </p:txBody>
      </p:sp>
      <p:cxnSp>
        <p:nvCxnSpPr>
          <p:cNvPr id="17416" name="Straight Connector 45"/>
          <p:cNvCxnSpPr>
            <a:cxnSpLocks noChangeShapeType="1"/>
          </p:cNvCxnSpPr>
          <p:nvPr/>
        </p:nvCxnSpPr>
        <p:spPr bwMode="auto">
          <a:xfrm rot="5400000" flipH="1" flipV="1">
            <a:off x="7826708" y="5215732"/>
            <a:ext cx="1828800" cy="0"/>
          </a:xfrm>
          <a:prstGeom prst="line">
            <a:avLst/>
          </a:prstGeom>
          <a:noFill/>
          <a:ln w="19050" algn="ctr">
            <a:solidFill>
              <a:schemeClr val="tx1">
                <a:lumMod val="10000"/>
              </a:schemeClr>
            </a:solidFill>
            <a:round/>
            <a:headEnd/>
            <a:tailEnd/>
          </a:ln>
        </p:spPr>
      </p:cxnSp>
      <p:cxnSp>
        <p:nvCxnSpPr>
          <p:cNvPr id="17417" name="Straight Connector 46"/>
          <p:cNvCxnSpPr>
            <a:cxnSpLocks noChangeShapeType="1"/>
          </p:cNvCxnSpPr>
          <p:nvPr/>
        </p:nvCxnSpPr>
        <p:spPr bwMode="auto">
          <a:xfrm>
            <a:off x="6923422" y="6130132"/>
            <a:ext cx="3633787" cy="0"/>
          </a:xfrm>
          <a:prstGeom prst="line">
            <a:avLst/>
          </a:prstGeom>
          <a:noFill/>
          <a:ln w="19050" algn="ctr">
            <a:solidFill>
              <a:schemeClr val="tx1">
                <a:lumMod val="10000"/>
              </a:schemeClr>
            </a:solidFill>
            <a:round/>
            <a:headEnd/>
            <a:tailEnd/>
          </a:ln>
        </p:spPr>
      </p:cxnSp>
      <p:sp>
        <p:nvSpPr>
          <p:cNvPr id="17418" name="AutoShape 9"/>
          <p:cNvSpPr>
            <a:spLocks noChangeAspect="1" noChangeArrowheads="1"/>
          </p:cNvSpPr>
          <p:nvPr/>
        </p:nvSpPr>
        <p:spPr bwMode="auto">
          <a:xfrm>
            <a:off x="6470650" y="4046539"/>
            <a:ext cx="3771900" cy="2085975"/>
          </a:xfrm>
          <a:prstGeom prst="rect">
            <a:avLst/>
          </a:prstGeom>
          <a:noFill/>
          <a:ln w="9525">
            <a:noFill/>
            <a:miter lim="800000"/>
            <a:headEnd/>
            <a:tailEnd/>
          </a:ln>
        </p:spPr>
        <p:txBody>
          <a:bodyPr/>
          <a:lstStyle/>
          <a:p>
            <a:endParaRPr lang="en-US" dirty="0">
              <a:latin typeface="Calibri" panose="020F0502020204030204" pitchFamily="34" charset="0"/>
            </a:endParaRPr>
          </a:p>
        </p:txBody>
      </p:sp>
      <p:cxnSp>
        <p:nvCxnSpPr>
          <p:cNvPr id="17420" name="Straight Connector 13"/>
          <p:cNvCxnSpPr>
            <a:cxnSpLocks noChangeShapeType="1"/>
          </p:cNvCxnSpPr>
          <p:nvPr/>
        </p:nvCxnSpPr>
        <p:spPr bwMode="auto">
          <a:xfrm>
            <a:off x="2072334" y="6063036"/>
            <a:ext cx="153987" cy="0"/>
          </a:xfrm>
          <a:prstGeom prst="line">
            <a:avLst/>
          </a:prstGeom>
          <a:noFill/>
          <a:ln w="15875" algn="ctr">
            <a:solidFill>
              <a:schemeClr val="tx1">
                <a:lumMod val="10000"/>
              </a:schemeClr>
            </a:solidFill>
            <a:round/>
            <a:headEnd/>
            <a:tailEnd/>
          </a:ln>
        </p:spPr>
      </p:cxnSp>
      <p:sp>
        <p:nvSpPr>
          <p:cNvPr id="14" name="TextBox 13"/>
          <p:cNvSpPr txBox="1"/>
          <p:nvPr/>
        </p:nvSpPr>
        <p:spPr>
          <a:xfrm>
            <a:off x="6514278" y="3849462"/>
            <a:ext cx="1276605" cy="584200"/>
          </a:xfrm>
          <a:prstGeom prst="rect">
            <a:avLst/>
          </a:prstGeom>
          <a:noFill/>
        </p:spPr>
        <p:txBody>
          <a:bodyPr wrap="square">
            <a:spAutoFit/>
          </a:bodyPr>
          <a:lstStyle/>
          <a:p>
            <a:pPr>
              <a:defRPr/>
            </a:pPr>
            <a:r>
              <a:rPr lang="en-US" sz="3200" dirty="0">
                <a:solidFill>
                  <a:srgbClr val="C00000"/>
                </a:solidFill>
                <a:latin typeface="+mj-lt"/>
                <a:cs typeface="Arial" pitchFamily="34" charset="0"/>
              </a:rPr>
              <a:t>S = </a:t>
            </a:r>
            <a:r>
              <a:rPr lang="en-US" sz="3200" dirty="0">
                <a:solidFill>
                  <a:srgbClr val="C00000"/>
                </a:solidFill>
                <a:latin typeface="Symbol" pitchFamily="18" charset="2"/>
                <a:cs typeface="Arial" pitchFamily="34" charset="0"/>
              </a:rPr>
              <a:t>s</a:t>
            </a:r>
          </a:p>
        </p:txBody>
      </p:sp>
      <p:sp>
        <p:nvSpPr>
          <p:cNvPr id="17422" name="Freeform 15"/>
          <p:cNvSpPr>
            <a:spLocks/>
          </p:cNvSpPr>
          <p:nvPr/>
        </p:nvSpPr>
        <p:spPr bwMode="auto">
          <a:xfrm>
            <a:off x="7282023" y="3954238"/>
            <a:ext cx="185737" cy="93663"/>
          </a:xfrm>
          <a:custGeom>
            <a:avLst/>
            <a:gdLst>
              <a:gd name="T0" fmla="*/ 0 w 117"/>
              <a:gd name="T1" fmla="*/ 2147483647 h 59"/>
              <a:gd name="T2" fmla="*/ 2147483647 w 117"/>
              <a:gd name="T3" fmla="*/ 0 h 59"/>
              <a:gd name="T4" fmla="*/ 2147483647 w 117"/>
              <a:gd name="T5" fmla="*/ 2147483647 h 59"/>
              <a:gd name="T6" fmla="*/ 0 60000 65536"/>
              <a:gd name="T7" fmla="*/ 0 60000 65536"/>
              <a:gd name="T8" fmla="*/ 0 60000 65536"/>
              <a:gd name="T9" fmla="*/ 0 w 117"/>
              <a:gd name="T10" fmla="*/ 0 h 59"/>
              <a:gd name="T11" fmla="*/ 117 w 117"/>
              <a:gd name="T12" fmla="*/ 59 h 59"/>
            </a:gdLst>
            <a:ahLst/>
            <a:cxnLst>
              <a:cxn ang="T6">
                <a:pos x="T0" y="T1"/>
              </a:cxn>
              <a:cxn ang="T7">
                <a:pos x="T2" y="T3"/>
              </a:cxn>
              <a:cxn ang="T8">
                <a:pos x="T4" y="T5"/>
              </a:cxn>
            </a:cxnLst>
            <a:rect l="T9" t="T10" r="T11" b="T12"/>
            <a:pathLst>
              <a:path w="117" h="59">
                <a:moveTo>
                  <a:pt x="0" y="59"/>
                </a:moveTo>
                <a:lnTo>
                  <a:pt x="59" y="0"/>
                </a:lnTo>
                <a:lnTo>
                  <a:pt x="117" y="59"/>
                </a:lnTo>
              </a:path>
            </a:pathLst>
          </a:custGeom>
          <a:noFill/>
          <a:ln w="28575" cap="flat" cmpd="sng">
            <a:solidFill>
              <a:srgbClr val="C00000"/>
            </a:solidFill>
            <a:prstDash val="solid"/>
            <a:round/>
            <a:headEnd/>
            <a:tailEnd/>
          </a:ln>
        </p:spPr>
        <p:txBody>
          <a:bodyPr wrap="none" anchor="ctr"/>
          <a:lstStyle/>
          <a:p>
            <a:endParaRPr lang="en-US" dirty="0">
              <a:latin typeface="Calibri" panose="020F0502020204030204" pitchFamily="34" charset="0"/>
            </a:endParaRPr>
          </a:p>
        </p:txBody>
      </p:sp>
      <p:sp>
        <p:nvSpPr>
          <p:cNvPr id="15" name="Text Box 13"/>
          <p:cNvSpPr txBox="1">
            <a:spLocks noChangeArrowheads="1"/>
          </p:cNvSpPr>
          <p:nvPr/>
        </p:nvSpPr>
        <p:spPr bwMode="auto">
          <a:xfrm>
            <a:off x="9410700" y="1854617"/>
            <a:ext cx="2209800" cy="954107"/>
          </a:xfrm>
          <a:prstGeom prst="rect">
            <a:avLst/>
          </a:prstGeom>
          <a:noFill/>
          <a:ln w="9525">
            <a:noFill/>
            <a:miter lim="800000"/>
            <a:headEnd/>
            <a:tailEnd/>
          </a:ln>
        </p:spPr>
        <p:txBody>
          <a:bodyPr wrap="square">
            <a:spAutoFit/>
          </a:bodyPr>
          <a:lstStyle/>
          <a:p>
            <a:pPr>
              <a:spcBef>
                <a:spcPct val="50000"/>
              </a:spcBef>
            </a:pPr>
            <a:r>
              <a:rPr lang="en-US" sz="2800" b="1" dirty="0">
                <a:solidFill>
                  <a:srgbClr val="008000"/>
                </a:solidFill>
                <a:latin typeface="Ink Free" panose="03080402000500000000" pitchFamily="66" charset="0"/>
              </a:rPr>
              <a:t>2</a:t>
            </a:r>
            <a:r>
              <a:rPr lang="en-US" sz="2800" b="1" baseline="30000" dirty="0">
                <a:solidFill>
                  <a:srgbClr val="008000"/>
                </a:solidFill>
                <a:latin typeface="Ink Free" panose="03080402000500000000" pitchFamily="66" charset="0"/>
              </a:rPr>
              <a:t>nd</a:t>
            </a:r>
            <a:r>
              <a:rPr lang="en-US" sz="2800" b="1" dirty="0">
                <a:solidFill>
                  <a:srgbClr val="008000"/>
                </a:solidFill>
                <a:latin typeface="Ink Free" panose="03080402000500000000" pitchFamily="66" charset="0"/>
              </a:rPr>
              <a:t> moment about mean</a:t>
            </a:r>
          </a:p>
        </p:txBody>
      </p:sp>
      <p:sp>
        <p:nvSpPr>
          <p:cNvPr id="19" name="Freeform 18"/>
          <p:cNvSpPr/>
          <p:nvPr/>
        </p:nvSpPr>
        <p:spPr bwMode="auto">
          <a:xfrm>
            <a:off x="2563048" y="3551466"/>
            <a:ext cx="3249924" cy="1391331"/>
          </a:xfrm>
          <a:custGeom>
            <a:avLst/>
            <a:gdLst>
              <a:gd name="connsiteX0" fmla="*/ 0 w 2955472"/>
              <a:gd name="connsiteY0" fmla="*/ 702128 h 1094014"/>
              <a:gd name="connsiteX1" fmla="*/ 97972 w 2955472"/>
              <a:gd name="connsiteY1" fmla="*/ 1088571 h 1094014"/>
              <a:gd name="connsiteX2" fmla="*/ 114300 w 2955472"/>
              <a:gd name="connsiteY2" fmla="*/ 1094014 h 1094014"/>
              <a:gd name="connsiteX3" fmla="*/ 206829 w 2955472"/>
              <a:gd name="connsiteY3" fmla="*/ 10885 h 1094014"/>
              <a:gd name="connsiteX4" fmla="*/ 2955472 w 2955472"/>
              <a:gd name="connsiteY4" fmla="*/ 0 h 1094014"/>
              <a:gd name="connsiteX0" fmla="*/ 0 w 2955472"/>
              <a:gd name="connsiteY0" fmla="*/ 702128 h 1094014"/>
              <a:gd name="connsiteX1" fmla="*/ 27214 w 2955472"/>
              <a:gd name="connsiteY1" fmla="*/ 685799 h 1094014"/>
              <a:gd name="connsiteX2" fmla="*/ 97972 w 2955472"/>
              <a:gd name="connsiteY2" fmla="*/ 1088571 h 1094014"/>
              <a:gd name="connsiteX3" fmla="*/ 114300 w 2955472"/>
              <a:gd name="connsiteY3" fmla="*/ 1094014 h 1094014"/>
              <a:gd name="connsiteX4" fmla="*/ 206829 w 2955472"/>
              <a:gd name="connsiteY4" fmla="*/ 10885 h 1094014"/>
              <a:gd name="connsiteX5" fmla="*/ 2955472 w 2955472"/>
              <a:gd name="connsiteY5" fmla="*/ 0 h 1094014"/>
              <a:gd name="connsiteX0" fmla="*/ 0 w 2977243"/>
              <a:gd name="connsiteY0" fmla="*/ 723899 h 1094014"/>
              <a:gd name="connsiteX1" fmla="*/ 48985 w 2977243"/>
              <a:gd name="connsiteY1" fmla="*/ 685799 h 1094014"/>
              <a:gd name="connsiteX2" fmla="*/ 119743 w 2977243"/>
              <a:gd name="connsiteY2" fmla="*/ 1088571 h 1094014"/>
              <a:gd name="connsiteX3" fmla="*/ 136071 w 2977243"/>
              <a:gd name="connsiteY3" fmla="*/ 1094014 h 1094014"/>
              <a:gd name="connsiteX4" fmla="*/ 228600 w 2977243"/>
              <a:gd name="connsiteY4" fmla="*/ 10885 h 1094014"/>
              <a:gd name="connsiteX5" fmla="*/ 2977243 w 2977243"/>
              <a:gd name="connsiteY5" fmla="*/ 0 h 1094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77243" h="1094014">
                <a:moveTo>
                  <a:pt x="0" y="723899"/>
                </a:moveTo>
                <a:cubicBezTo>
                  <a:pt x="3629" y="740228"/>
                  <a:pt x="45356" y="669470"/>
                  <a:pt x="48985" y="685799"/>
                </a:cubicBezTo>
                <a:lnTo>
                  <a:pt x="119743" y="1088571"/>
                </a:lnTo>
                <a:lnTo>
                  <a:pt x="136071" y="1094014"/>
                </a:lnTo>
                <a:lnTo>
                  <a:pt x="228600" y="10885"/>
                </a:lnTo>
                <a:lnTo>
                  <a:pt x="2977243" y="0"/>
                </a:lnTo>
              </a:path>
            </a:pathLst>
          </a:custGeom>
          <a:noFill/>
          <a:ln w="19050" cap="flat" cmpd="sng" algn="ctr">
            <a:solidFill>
              <a:schemeClr val="tx1">
                <a:lumMod val="10000"/>
              </a:schemeClr>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endParaRPr lang="en-US" dirty="0">
              <a:latin typeface="Calibri" panose="020F0502020204030204" pitchFamily="34" charset="0"/>
            </a:endParaRPr>
          </a:p>
        </p:txBody>
      </p:sp>
      <mc:AlternateContent xmlns:mc="http://schemas.openxmlformats.org/markup-compatibility/2006" xmlns:a14="http://schemas.microsoft.com/office/drawing/2010/main">
        <mc:Choice Requires="a14">
          <p:sp>
            <p:nvSpPr>
              <p:cNvPr id="20" name="TextBox 19"/>
              <p:cNvSpPr txBox="1"/>
              <p:nvPr/>
            </p:nvSpPr>
            <p:spPr>
              <a:xfrm>
                <a:off x="1534513" y="3593840"/>
                <a:ext cx="4518350" cy="121796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sz="2800" b="0" i="0" smtClean="0">
                          <a:solidFill>
                            <a:schemeClr val="tx1">
                              <a:lumMod val="10000"/>
                            </a:schemeClr>
                          </a:solidFill>
                          <a:latin typeface="Cambria Math" panose="02040503050406030204" pitchFamily="18" charset="0"/>
                        </a:rPr>
                        <m:t>S</m:t>
                      </m:r>
                      <m:r>
                        <a:rPr lang="en-US" sz="2800">
                          <a:solidFill>
                            <a:schemeClr val="tx1">
                              <a:lumMod val="10000"/>
                            </a:schemeClr>
                          </a:solidFill>
                          <a:latin typeface="Cambria Math" panose="02040503050406030204" pitchFamily="18" charset="0"/>
                        </a:rPr>
                        <m:t>=   </m:t>
                      </m:r>
                      <m:f>
                        <m:fPr>
                          <m:ctrlPr>
                            <a:rPr lang="en-US" sz="2800" i="1">
                              <a:solidFill>
                                <a:schemeClr val="tx1">
                                  <a:lumMod val="10000"/>
                                </a:schemeClr>
                              </a:solidFill>
                              <a:latin typeface="Cambria Math" panose="02040503050406030204" pitchFamily="18" charset="0"/>
                            </a:rPr>
                          </m:ctrlPr>
                        </m:fPr>
                        <m:num>
                          <m:r>
                            <a:rPr lang="en-US" sz="2800">
                              <a:solidFill>
                                <a:schemeClr val="tx1">
                                  <a:lumMod val="10000"/>
                                </a:schemeClr>
                              </a:solidFill>
                              <a:latin typeface="Cambria Math" panose="02040503050406030204" pitchFamily="18" charset="0"/>
                            </a:rPr>
                            <m:t>1</m:t>
                          </m:r>
                        </m:num>
                        <m:den>
                          <m:r>
                            <m:rPr>
                              <m:sty m:val="p"/>
                            </m:rPr>
                            <a:rPr lang="en-US" sz="2800">
                              <a:solidFill>
                                <a:schemeClr val="bg1">
                                  <a:lumMod val="50000"/>
                                  <a:lumOff val="50000"/>
                                </a:schemeClr>
                              </a:solidFill>
                              <a:latin typeface="Cambria Math" panose="02040503050406030204" pitchFamily="18" charset="0"/>
                            </a:rPr>
                            <m:t>N</m:t>
                          </m:r>
                          <m:r>
                            <a:rPr lang="en-US" sz="2800">
                              <a:solidFill>
                                <a:schemeClr val="bg1">
                                  <a:lumMod val="50000"/>
                                  <a:lumOff val="50000"/>
                                </a:schemeClr>
                              </a:solidFill>
                              <a:latin typeface="Cambria Math" panose="02040503050406030204" pitchFamily="18" charset="0"/>
                            </a:rPr>
                            <m:t>−1</m:t>
                          </m:r>
                        </m:den>
                      </m:f>
                      <m:nary>
                        <m:naryPr>
                          <m:chr m:val="∑"/>
                          <m:ctrlPr>
                            <a:rPr lang="en-US" sz="2800" i="1">
                              <a:solidFill>
                                <a:schemeClr val="tx1">
                                  <a:lumMod val="10000"/>
                                </a:schemeClr>
                              </a:solidFill>
                              <a:latin typeface="Cambria Math" panose="02040503050406030204" pitchFamily="18" charset="0"/>
                            </a:rPr>
                          </m:ctrlPr>
                        </m:naryPr>
                        <m:sub>
                          <m:r>
                            <m:rPr>
                              <m:sty m:val="p"/>
                              <m:brk m:alnAt="23"/>
                            </m:rPr>
                            <a:rPr lang="en-US" sz="2800">
                              <a:solidFill>
                                <a:schemeClr val="tx1">
                                  <a:lumMod val="10000"/>
                                </a:schemeClr>
                              </a:solidFill>
                              <a:latin typeface="Cambria Math" panose="02040503050406030204" pitchFamily="18" charset="0"/>
                            </a:rPr>
                            <m:t>i</m:t>
                          </m:r>
                          <m:r>
                            <a:rPr lang="en-US" sz="2800">
                              <a:solidFill>
                                <a:schemeClr val="tx1">
                                  <a:lumMod val="10000"/>
                                </a:schemeClr>
                              </a:solidFill>
                              <a:latin typeface="Cambria Math" panose="02040503050406030204" pitchFamily="18" charset="0"/>
                            </a:rPr>
                            <m:t>=1</m:t>
                          </m:r>
                        </m:sub>
                        <m:sup>
                          <m:r>
                            <m:rPr>
                              <m:sty m:val="p"/>
                            </m:rPr>
                            <a:rPr lang="en-US" sz="2800">
                              <a:solidFill>
                                <a:schemeClr val="tx1">
                                  <a:lumMod val="10000"/>
                                </a:schemeClr>
                              </a:solidFill>
                              <a:latin typeface="Cambria Math" panose="02040503050406030204" pitchFamily="18" charset="0"/>
                            </a:rPr>
                            <m:t>N</m:t>
                          </m:r>
                        </m:sup>
                        <m:e>
                          <m:sSup>
                            <m:sSupPr>
                              <m:ctrlPr>
                                <a:rPr lang="en-US" sz="2800" i="1">
                                  <a:solidFill>
                                    <a:schemeClr val="tx1">
                                      <a:lumMod val="10000"/>
                                    </a:schemeClr>
                                  </a:solidFill>
                                  <a:latin typeface="Cambria Math" panose="02040503050406030204" pitchFamily="18" charset="0"/>
                                </a:rPr>
                              </m:ctrlPr>
                            </m:sSupPr>
                            <m:e>
                              <m:d>
                                <m:dPr>
                                  <m:ctrlPr>
                                    <a:rPr lang="en-US" sz="2800" i="1">
                                      <a:solidFill>
                                        <a:schemeClr val="tx1">
                                          <a:lumMod val="10000"/>
                                        </a:schemeClr>
                                      </a:solidFill>
                                      <a:latin typeface="Cambria Math" panose="02040503050406030204" pitchFamily="18" charset="0"/>
                                    </a:rPr>
                                  </m:ctrlPr>
                                </m:dPr>
                                <m:e>
                                  <m:sSub>
                                    <m:sSubPr>
                                      <m:ctrlPr>
                                        <a:rPr lang="en-US" sz="2800" i="1">
                                          <a:solidFill>
                                            <a:schemeClr val="tx1">
                                              <a:lumMod val="10000"/>
                                            </a:schemeClr>
                                          </a:solidFill>
                                          <a:latin typeface="Cambria Math" panose="02040503050406030204" pitchFamily="18" charset="0"/>
                                        </a:rPr>
                                      </m:ctrlPr>
                                    </m:sSubPr>
                                    <m:e>
                                      <m:r>
                                        <m:rPr>
                                          <m:sty m:val="p"/>
                                        </m:rPr>
                                        <a:rPr lang="en-US" sz="2800">
                                          <a:solidFill>
                                            <a:schemeClr val="tx1">
                                              <a:lumMod val="10000"/>
                                            </a:schemeClr>
                                          </a:solidFill>
                                          <a:latin typeface="Cambria Math" panose="02040503050406030204" pitchFamily="18" charset="0"/>
                                        </a:rPr>
                                        <m:t>X</m:t>
                                      </m:r>
                                    </m:e>
                                    <m:sub>
                                      <m:r>
                                        <m:rPr>
                                          <m:sty m:val="p"/>
                                        </m:rPr>
                                        <a:rPr lang="en-US" sz="2800">
                                          <a:solidFill>
                                            <a:schemeClr val="tx1">
                                              <a:lumMod val="10000"/>
                                            </a:schemeClr>
                                          </a:solidFill>
                                          <a:latin typeface="Cambria Math" panose="02040503050406030204" pitchFamily="18" charset="0"/>
                                        </a:rPr>
                                        <m:t>i</m:t>
                                      </m:r>
                                    </m:sub>
                                  </m:sSub>
                                  <m:r>
                                    <a:rPr lang="en-US" sz="2800">
                                      <a:solidFill>
                                        <a:schemeClr val="tx1">
                                          <a:lumMod val="10000"/>
                                        </a:schemeClr>
                                      </a:solidFill>
                                      <a:latin typeface="Cambria Math" panose="02040503050406030204" pitchFamily="18" charset="0"/>
                                    </a:rPr>
                                    <m:t>−</m:t>
                                  </m:r>
                                  <m:acc>
                                    <m:accPr>
                                      <m:chr m:val="̅"/>
                                      <m:ctrlPr>
                                        <a:rPr lang="en-US" sz="2800" i="1">
                                          <a:solidFill>
                                            <a:schemeClr val="tx1">
                                              <a:lumMod val="10000"/>
                                            </a:schemeClr>
                                          </a:solidFill>
                                          <a:latin typeface="Cambria Math" panose="02040503050406030204" pitchFamily="18" charset="0"/>
                                        </a:rPr>
                                      </m:ctrlPr>
                                    </m:accPr>
                                    <m:e>
                                      <m:r>
                                        <m:rPr>
                                          <m:sty m:val="p"/>
                                        </m:rPr>
                                        <a:rPr lang="en-US" sz="2800">
                                          <a:solidFill>
                                            <a:schemeClr val="tx1">
                                              <a:lumMod val="10000"/>
                                            </a:schemeClr>
                                          </a:solidFill>
                                          <a:latin typeface="Cambria Math" panose="02040503050406030204" pitchFamily="18" charset="0"/>
                                        </a:rPr>
                                        <m:t>X</m:t>
                                      </m:r>
                                    </m:e>
                                  </m:acc>
                                </m:e>
                              </m:d>
                            </m:e>
                            <m:sup>
                              <m:r>
                                <a:rPr lang="en-US" sz="2800">
                                  <a:solidFill>
                                    <a:schemeClr val="tx1">
                                      <a:lumMod val="10000"/>
                                    </a:schemeClr>
                                  </a:solidFill>
                                  <a:latin typeface="Cambria Math" panose="02040503050406030204" pitchFamily="18" charset="0"/>
                                </a:rPr>
                                <m:t>2</m:t>
                              </m:r>
                            </m:sup>
                          </m:sSup>
                        </m:e>
                      </m:nary>
                    </m:oMath>
                  </m:oMathPara>
                </a14:m>
                <a:endParaRPr lang="en-US" sz="2800" dirty="0">
                  <a:solidFill>
                    <a:schemeClr val="tx1">
                      <a:lumMod val="10000"/>
                    </a:schemeClr>
                  </a:solidFill>
                  <a:latin typeface="Calibri" panose="020F0502020204030204" pitchFamily="34" charset="0"/>
                </a:endParaRPr>
              </a:p>
            </p:txBody>
          </p:sp>
        </mc:Choice>
        <mc:Fallback xmlns="">
          <p:sp>
            <p:nvSpPr>
              <p:cNvPr id="20" name="TextBox 19"/>
              <p:cNvSpPr txBox="1">
                <a:spLocks noRot="1" noChangeAspect="1" noMove="1" noResize="1" noEditPoints="1" noAdjustHandles="1" noChangeArrowheads="1" noChangeShapeType="1" noTextEdit="1"/>
              </p:cNvSpPr>
              <p:nvPr/>
            </p:nvSpPr>
            <p:spPr>
              <a:xfrm>
                <a:off x="1534513" y="3593840"/>
                <a:ext cx="4518350" cy="1217962"/>
              </a:xfrm>
              <a:prstGeom prst="rect">
                <a:avLst/>
              </a:prstGeom>
              <a:blipFill>
                <a:blip r:embed="rId3"/>
                <a:stretch>
                  <a:fillRect/>
                </a:stretch>
              </a:blipFill>
            </p:spPr>
            <p:txBody>
              <a:bodyPr/>
              <a:lstStyle/>
              <a:p>
                <a:r>
                  <a:rPr lang="en-US">
                    <a:noFill/>
                  </a:rPr>
                  <a:t> </a:t>
                </a:r>
              </a:p>
            </p:txBody>
          </p:sp>
        </mc:Fallback>
      </mc:AlternateContent>
      <p:sp>
        <p:nvSpPr>
          <p:cNvPr id="17" name="Text Box 13">
            <a:extLst>
              <a:ext uri="{FF2B5EF4-FFF2-40B4-BE49-F238E27FC236}">
                <a16:creationId xmlns:a16="http://schemas.microsoft.com/office/drawing/2014/main" id="{F82F8F2E-8049-4A53-A208-620AEB7BA410}"/>
              </a:ext>
            </a:extLst>
          </p:cNvPr>
          <p:cNvSpPr txBox="1">
            <a:spLocks noChangeArrowheads="1"/>
          </p:cNvSpPr>
          <p:nvPr/>
        </p:nvSpPr>
        <p:spPr bwMode="auto">
          <a:xfrm>
            <a:off x="5006027" y="4858239"/>
            <a:ext cx="2461734" cy="892552"/>
          </a:xfrm>
          <a:prstGeom prst="rect">
            <a:avLst/>
          </a:prstGeom>
          <a:noFill/>
          <a:ln w="9525">
            <a:noFill/>
            <a:miter lim="800000"/>
            <a:headEnd/>
            <a:tailEnd/>
          </a:ln>
        </p:spPr>
        <p:txBody>
          <a:bodyPr wrap="square">
            <a:spAutoFit/>
          </a:bodyPr>
          <a:lstStyle/>
          <a:p>
            <a:pPr>
              <a:spcBef>
                <a:spcPct val="50000"/>
              </a:spcBef>
            </a:pPr>
            <a:r>
              <a:rPr lang="en-US" sz="2600" b="1" dirty="0">
                <a:solidFill>
                  <a:schemeClr val="accent1">
                    <a:lumMod val="75000"/>
                  </a:schemeClr>
                </a:solidFill>
                <a:latin typeface="Ink Free" panose="03080402000500000000" pitchFamily="66" charset="0"/>
              </a:rPr>
              <a:t>has same unit as variable</a:t>
            </a:r>
          </a:p>
        </p:txBody>
      </p:sp>
      <p:sp>
        <p:nvSpPr>
          <p:cNvPr id="2" name="Slide Number Placeholder 1">
            <a:extLst>
              <a:ext uri="{FF2B5EF4-FFF2-40B4-BE49-F238E27FC236}">
                <a16:creationId xmlns:a16="http://schemas.microsoft.com/office/drawing/2014/main" id="{2617BF79-1F97-5625-F1EE-9B3DA2837734}"/>
              </a:ext>
            </a:extLst>
          </p:cNvPr>
          <p:cNvSpPr>
            <a:spLocks noGrp="1"/>
          </p:cNvSpPr>
          <p:nvPr>
            <p:ph type="sldNum" sz="quarter" idx="12"/>
          </p:nvPr>
        </p:nvSpPr>
        <p:spPr/>
        <p:txBody>
          <a:bodyPr/>
          <a:lstStyle/>
          <a:p>
            <a:pPr>
              <a:defRPr/>
            </a:pPr>
            <a:fld id="{9CD81297-4513-4774-B1A4-8EBF832F2CC4}" type="slidenum">
              <a:rPr lang="en-US" smtClean="0"/>
              <a:pPr>
                <a:defRPr/>
              </a:pPr>
              <a:t>47</a:t>
            </a:fld>
            <a:endParaRPr lang="en-US"/>
          </a:p>
        </p:txBody>
      </p:sp>
    </p:spTree>
    <p:extLst>
      <p:ext uri="{BB962C8B-B14F-4D97-AF65-F5344CB8AC3E}">
        <p14:creationId xmlns:p14="http://schemas.microsoft.com/office/powerpoint/2010/main" val="769544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42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7422" grpId="0" animBg="1"/>
      <p:bldP spid="15"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604563" y="301625"/>
            <a:ext cx="10004702" cy="1143000"/>
          </a:xfrm>
        </p:spPr>
        <p:txBody>
          <a:bodyPr/>
          <a:lstStyle/>
          <a:p>
            <a:pPr eaLnBrk="1" hangingPunct="1">
              <a:defRPr/>
            </a:pPr>
            <a:r>
              <a:rPr lang="en-US" dirty="0"/>
              <a:t>Sample Skew Coefficient, g</a:t>
            </a:r>
            <a:endParaRPr lang="en-US" dirty="0">
              <a:latin typeface="Symbol" pitchFamily="18" charset="2"/>
            </a:endParaRPr>
          </a:p>
        </p:txBody>
      </p:sp>
      <p:sp>
        <p:nvSpPr>
          <p:cNvPr id="41987" name="Rectangle 3"/>
          <p:cNvSpPr>
            <a:spLocks noGrp="1" noChangeArrowheads="1"/>
          </p:cNvSpPr>
          <p:nvPr>
            <p:ph type="body" idx="1"/>
          </p:nvPr>
        </p:nvSpPr>
        <p:spPr>
          <a:xfrm>
            <a:off x="1073099" y="1621974"/>
            <a:ext cx="7897090" cy="4528457"/>
          </a:xfrm>
        </p:spPr>
        <p:txBody>
          <a:bodyPr/>
          <a:lstStyle/>
          <a:p>
            <a:pPr eaLnBrk="1" hangingPunct="1">
              <a:buFont typeface="Wingdings" pitchFamily="2" charset="2"/>
              <a:buNone/>
              <a:defRPr/>
            </a:pPr>
            <a:r>
              <a:rPr lang="en-US" sz="2800" dirty="0"/>
              <a:t>Asymmetry statistic</a:t>
            </a:r>
            <a:endParaRPr lang="en-US" sz="2800" dirty="0">
              <a:solidFill>
                <a:srgbClr val="C00000"/>
              </a:solidFill>
            </a:endParaRPr>
          </a:p>
          <a:p>
            <a:pPr marL="0" indent="0" eaLnBrk="1" hangingPunct="1">
              <a:spcBef>
                <a:spcPct val="60000"/>
              </a:spcBef>
              <a:buNone/>
              <a:defRPr/>
            </a:pPr>
            <a:r>
              <a:rPr lang="en-US" sz="2800" dirty="0"/>
              <a:t>Sample skew is an estimate of </a:t>
            </a:r>
            <a:r>
              <a:rPr lang="en-US" sz="2800" dirty="0">
                <a:solidFill>
                  <a:srgbClr val="C00000"/>
                </a:solidFill>
              </a:rPr>
              <a:t>population skew, </a:t>
            </a:r>
            <a:r>
              <a:rPr lang="en-US" sz="2800" b="1" dirty="0">
                <a:solidFill>
                  <a:srgbClr val="C00000"/>
                </a:solidFill>
                <a:latin typeface="Symbol" pitchFamily="18" charset="2"/>
              </a:rPr>
              <a:t>g</a:t>
            </a:r>
            <a:r>
              <a:rPr lang="en-US" sz="2800" dirty="0"/>
              <a:t>, but is </a:t>
            </a:r>
            <a:r>
              <a:rPr lang="en-US" sz="2800" b="1" dirty="0">
                <a:solidFill>
                  <a:srgbClr val="FF00FF"/>
                </a:solidFill>
              </a:rPr>
              <a:t>volatile</a:t>
            </a:r>
            <a:r>
              <a:rPr lang="en-US" sz="2800" dirty="0"/>
              <a:t> for small samples</a:t>
            </a:r>
          </a:p>
          <a:p>
            <a:pPr eaLnBrk="1" hangingPunct="1">
              <a:spcBef>
                <a:spcPct val="60000"/>
              </a:spcBef>
              <a:buFont typeface="Wingdings" pitchFamily="2" charset="2"/>
              <a:buNone/>
              <a:defRPr/>
            </a:pPr>
            <a:r>
              <a:rPr lang="en-US" dirty="0"/>
              <a:t>	</a:t>
            </a:r>
          </a:p>
          <a:p>
            <a:pPr eaLnBrk="1" hangingPunct="1">
              <a:spcBef>
                <a:spcPct val="60000"/>
              </a:spcBef>
              <a:buFont typeface="Wingdings" pitchFamily="2" charset="2"/>
              <a:buNone/>
              <a:defRPr/>
            </a:pPr>
            <a:endParaRPr lang="en-US" dirty="0"/>
          </a:p>
          <a:p>
            <a:pPr eaLnBrk="1" hangingPunct="1">
              <a:spcBef>
                <a:spcPct val="60000"/>
              </a:spcBef>
              <a:buFont typeface="Wingdings" pitchFamily="2" charset="2"/>
              <a:buNone/>
              <a:defRPr/>
            </a:pPr>
            <a:endParaRPr lang="en-US" dirty="0"/>
          </a:p>
          <a:p>
            <a:pPr eaLnBrk="1" hangingPunct="1">
              <a:spcBef>
                <a:spcPts val="600"/>
              </a:spcBef>
              <a:buNone/>
              <a:defRPr/>
            </a:pPr>
            <a:r>
              <a:rPr lang="en-US" sz="2200" dirty="0"/>
              <a:t>where: 	X</a:t>
            </a:r>
            <a:r>
              <a:rPr lang="en-US" sz="2200" baseline="-25000" dirty="0"/>
              <a:t>i</a:t>
            </a:r>
            <a:r>
              <a:rPr lang="en-US" sz="2200" dirty="0"/>
              <a:t> = sample member, </a:t>
            </a:r>
            <a:r>
              <a:rPr lang="en-US" sz="2200" dirty="0" err="1"/>
              <a:t>i</a:t>
            </a:r>
            <a:endParaRPr lang="en-US" sz="2200" dirty="0"/>
          </a:p>
          <a:p>
            <a:pPr eaLnBrk="1" hangingPunct="1">
              <a:spcBef>
                <a:spcPct val="0"/>
              </a:spcBef>
              <a:buFont typeface="Wingdings" pitchFamily="2" charset="2"/>
              <a:buNone/>
              <a:defRPr/>
            </a:pPr>
            <a:r>
              <a:rPr lang="en-US" sz="2200" dirty="0"/>
              <a:t>		</a:t>
            </a:r>
            <a:r>
              <a:rPr lang="en-US" sz="2200" dirty="0">
                <a:solidFill>
                  <a:schemeClr val="bg2">
                    <a:lumMod val="60000"/>
                    <a:lumOff val="40000"/>
                  </a:schemeClr>
                </a:solidFill>
              </a:rPr>
              <a:t>N</a:t>
            </a:r>
            <a:r>
              <a:rPr lang="en-US" sz="2200" dirty="0"/>
              <a:t> = sample size</a:t>
            </a:r>
          </a:p>
          <a:p>
            <a:pPr eaLnBrk="1" hangingPunct="1">
              <a:spcBef>
                <a:spcPct val="0"/>
              </a:spcBef>
              <a:buFont typeface="Wingdings" pitchFamily="2" charset="2"/>
              <a:buNone/>
              <a:defRPr/>
            </a:pPr>
            <a:r>
              <a:rPr lang="en-US" sz="2200" dirty="0"/>
              <a:t>		S = sample standard deviation</a:t>
            </a:r>
          </a:p>
        </p:txBody>
      </p:sp>
      <p:sp>
        <p:nvSpPr>
          <p:cNvPr id="41989" name="Text Box 5"/>
          <p:cNvSpPr txBox="1">
            <a:spLocks noChangeArrowheads="1"/>
          </p:cNvSpPr>
          <p:nvPr/>
        </p:nvSpPr>
        <p:spPr bwMode="auto">
          <a:xfrm>
            <a:off x="7010401" y="6113464"/>
            <a:ext cx="3057525" cy="427037"/>
          </a:xfrm>
          <a:prstGeom prst="rect">
            <a:avLst/>
          </a:prstGeom>
          <a:noFill/>
          <a:ln w="9525">
            <a:noFill/>
            <a:miter lim="800000"/>
            <a:headEnd/>
            <a:tailEnd/>
          </a:ln>
          <a:effectLst/>
        </p:spPr>
        <p:txBody>
          <a:bodyPr>
            <a:spAutoFit/>
          </a:bodyPr>
          <a:lstStyle/>
          <a:p>
            <a:pPr algn="ctr">
              <a:spcBef>
                <a:spcPct val="50000"/>
              </a:spcBef>
              <a:defRPr/>
            </a:pPr>
            <a:r>
              <a:rPr lang="en-US" sz="2200" dirty="0">
                <a:solidFill>
                  <a:schemeClr val="tx1">
                    <a:lumMod val="10000"/>
                  </a:schemeClr>
                </a:solidFill>
                <a:latin typeface="Calibri" panose="020F0502020204030204" pitchFamily="34" charset="0"/>
              </a:rPr>
              <a:t>Normal Distribution</a:t>
            </a:r>
          </a:p>
        </p:txBody>
      </p:sp>
      <p:sp>
        <p:nvSpPr>
          <p:cNvPr id="41990" name="Text Box 6"/>
          <p:cNvSpPr txBox="1">
            <a:spLocks noChangeArrowheads="1"/>
          </p:cNvSpPr>
          <p:nvPr/>
        </p:nvSpPr>
        <p:spPr bwMode="auto">
          <a:xfrm>
            <a:off x="7966869" y="3723143"/>
            <a:ext cx="1144587" cy="427037"/>
          </a:xfrm>
          <a:prstGeom prst="rect">
            <a:avLst/>
          </a:prstGeom>
          <a:noFill/>
          <a:ln w="9525">
            <a:noFill/>
            <a:miter lim="800000"/>
            <a:headEnd/>
            <a:tailEnd/>
          </a:ln>
          <a:effectLst/>
        </p:spPr>
        <p:txBody>
          <a:bodyPr>
            <a:spAutoFit/>
          </a:bodyPr>
          <a:lstStyle/>
          <a:p>
            <a:pPr>
              <a:spcBef>
                <a:spcPct val="50000"/>
              </a:spcBef>
              <a:defRPr/>
            </a:pPr>
            <a:r>
              <a:rPr lang="en-US" sz="2200" dirty="0">
                <a:solidFill>
                  <a:schemeClr val="tx1">
                    <a:lumMod val="10000"/>
                  </a:schemeClr>
                </a:solidFill>
                <a:latin typeface="Symbol" pitchFamily="18" charset="2"/>
              </a:rPr>
              <a:t>g</a:t>
            </a:r>
            <a:r>
              <a:rPr lang="en-US" sz="2200" dirty="0">
                <a:solidFill>
                  <a:schemeClr val="tx1">
                    <a:lumMod val="10000"/>
                  </a:schemeClr>
                </a:solidFill>
                <a:latin typeface="Calibri" panose="020F0502020204030204" pitchFamily="34" charset="0"/>
              </a:rPr>
              <a:t> = 0</a:t>
            </a:r>
          </a:p>
        </p:txBody>
      </p:sp>
      <p:sp>
        <p:nvSpPr>
          <p:cNvPr id="18439" name="Freeform 8"/>
          <p:cNvSpPr>
            <a:spLocks/>
          </p:cNvSpPr>
          <p:nvPr/>
        </p:nvSpPr>
        <p:spPr bwMode="auto">
          <a:xfrm>
            <a:off x="6847349" y="4414838"/>
            <a:ext cx="3859212" cy="1560512"/>
          </a:xfrm>
          <a:custGeom>
            <a:avLst/>
            <a:gdLst>
              <a:gd name="T0" fmla="*/ 0 w 2431"/>
              <a:gd name="T1" fmla="*/ 2147483647 h 983"/>
              <a:gd name="T2" fmla="*/ 2147483647 w 2431"/>
              <a:gd name="T3" fmla="*/ 2147483647 h 983"/>
              <a:gd name="T4" fmla="*/ 2147483647 w 2431"/>
              <a:gd name="T5" fmla="*/ 2147483647 h 983"/>
              <a:gd name="T6" fmla="*/ 2147483647 w 2431"/>
              <a:gd name="T7" fmla="*/ 2147483647 h 983"/>
              <a:gd name="T8" fmla="*/ 2147483647 w 2431"/>
              <a:gd name="T9" fmla="*/ 2147483647 h 983"/>
              <a:gd name="T10" fmla="*/ 2147483647 w 2431"/>
              <a:gd name="T11" fmla="*/ 2147483647 h 983"/>
              <a:gd name="T12" fmla="*/ 2147483647 w 2431"/>
              <a:gd name="T13" fmla="*/ 2147483647 h 983"/>
              <a:gd name="T14" fmla="*/ 2147483647 w 2431"/>
              <a:gd name="T15" fmla="*/ 2147483647 h 983"/>
              <a:gd name="T16" fmla="*/ 2147483647 w 2431"/>
              <a:gd name="T17" fmla="*/ 2147483647 h 983"/>
              <a:gd name="T18" fmla="*/ 2147483647 w 2431"/>
              <a:gd name="T19" fmla="*/ 2147483647 h 98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431"/>
              <a:gd name="T31" fmla="*/ 0 h 983"/>
              <a:gd name="T32" fmla="*/ 2431 w 2431"/>
              <a:gd name="T33" fmla="*/ 983 h 98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431" h="983">
                <a:moveTo>
                  <a:pt x="0" y="983"/>
                </a:moveTo>
                <a:cubicBezTo>
                  <a:pt x="85" y="980"/>
                  <a:pt x="170" y="978"/>
                  <a:pt x="241" y="909"/>
                </a:cubicBezTo>
                <a:cubicBezTo>
                  <a:pt x="312" y="840"/>
                  <a:pt x="366" y="698"/>
                  <a:pt x="428" y="568"/>
                </a:cubicBezTo>
                <a:cubicBezTo>
                  <a:pt x="490" y="438"/>
                  <a:pt x="554" y="219"/>
                  <a:pt x="616" y="126"/>
                </a:cubicBezTo>
                <a:cubicBezTo>
                  <a:pt x="678" y="33"/>
                  <a:pt x="738" y="0"/>
                  <a:pt x="803" y="12"/>
                </a:cubicBezTo>
                <a:cubicBezTo>
                  <a:pt x="868" y="24"/>
                  <a:pt x="915" y="98"/>
                  <a:pt x="1004" y="199"/>
                </a:cubicBezTo>
                <a:cubicBezTo>
                  <a:pt x="1093" y="300"/>
                  <a:pt x="1205" y="506"/>
                  <a:pt x="1339" y="621"/>
                </a:cubicBezTo>
                <a:cubicBezTo>
                  <a:pt x="1473" y="736"/>
                  <a:pt x="1671" y="832"/>
                  <a:pt x="1808" y="889"/>
                </a:cubicBezTo>
                <a:cubicBezTo>
                  <a:pt x="1945" y="946"/>
                  <a:pt x="2059" y="949"/>
                  <a:pt x="2163" y="963"/>
                </a:cubicBezTo>
                <a:cubicBezTo>
                  <a:pt x="2267" y="977"/>
                  <a:pt x="2375" y="973"/>
                  <a:pt x="2431" y="976"/>
                </a:cubicBezTo>
              </a:path>
            </a:pathLst>
          </a:custGeom>
          <a:noFill/>
          <a:ln w="28575" cmpd="sng">
            <a:solidFill>
              <a:srgbClr val="00CC66"/>
            </a:solidFill>
            <a:round/>
            <a:headEnd/>
            <a:tailEnd/>
          </a:ln>
        </p:spPr>
        <p:txBody>
          <a:bodyPr/>
          <a:lstStyle/>
          <a:p>
            <a:endParaRPr lang="en-US" dirty="0">
              <a:latin typeface="Calibri" panose="020F0502020204030204" pitchFamily="34" charset="0"/>
            </a:endParaRPr>
          </a:p>
        </p:txBody>
      </p:sp>
      <p:sp>
        <p:nvSpPr>
          <p:cNvPr id="41993" name="Text Box 9"/>
          <p:cNvSpPr txBox="1">
            <a:spLocks noChangeArrowheads="1"/>
          </p:cNvSpPr>
          <p:nvPr/>
        </p:nvSpPr>
        <p:spPr bwMode="auto">
          <a:xfrm>
            <a:off x="9589074" y="5216940"/>
            <a:ext cx="1144588" cy="427037"/>
          </a:xfrm>
          <a:prstGeom prst="rect">
            <a:avLst/>
          </a:prstGeom>
          <a:noFill/>
          <a:ln w="9525">
            <a:noFill/>
            <a:miter lim="800000"/>
            <a:headEnd/>
            <a:tailEnd/>
          </a:ln>
          <a:effectLst/>
        </p:spPr>
        <p:txBody>
          <a:bodyPr>
            <a:spAutoFit/>
          </a:bodyPr>
          <a:lstStyle/>
          <a:p>
            <a:pPr>
              <a:spcBef>
                <a:spcPct val="50000"/>
              </a:spcBef>
              <a:defRPr/>
            </a:pPr>
            <a:r>
              <a:rPr lang="en-US" sz="2200" dirty="0">
                <a:solidFill>
                  <a:srgbClr val="00CC66"/>
                </a:solidFill>
                <a:latin typeface="Symbol" pitchFamily="18" charset="2"/>
              </a:rPr>
              <a:t>g</a:t>
            </a:r>
            <a:r>
              <a:rPr lang="en-US" sz="2200" dirty="0">
                <a:solidFill>
                  <a:srgbClr val="00CC66"/>
                </a:solidFill>
                <a:latin typeface="Calibri" panose="020F0502020204030204" pitchFamily="34" charset="0"/>
              </a:rPr>
              <a:t> &gt; 0</a:t>
            </a:r>
          </a:p>
        </p:txBody>
      </p:sp>
      <p:sp>
        <p:nvSpPr>
          <p:cNvPr id="18441" name="Freeform 10"/>
          <p:cNvSpPr>
            <a:spLocks/>
          </p:cNvSpPr>
          <p:nvPr/>
        </p:nvSpPr>
        <p:spPr bwMode="auto">
          <a:xfrm flipH="1">
            <a:off x="6045874" y="4418013"/>
            <a:ext cx="3859212" cy="1560512"/>
          </a:xfrm>
          <a:custGeom>
            <a:avLst/>
            <a:gdLst>
              <a:gd name="T0" fmla="*/ 0 w 2431"/>
              <a:gd name="T1" fmla="*/ 2147483647 h 983"/>
              <a:gd name="T2" fmla="*/ 2147483647 w 2431"/>
              <a:gd name="T3" fmla="*/ 2147483647 h 983"/>
              <a:gd name="T4" fmla="*/ 2147483647 w 2431"/>
              <a:gd name="T5" fmla="*/ 2147483647 h 983"/>
              <a:gd name="T6" fmla="*/ 2147483647 w 2431"/>
              <a:gd name="T7" fmla="*/ 2147483647 h 983"/>
              <a:gd name="T8" fmla="*/ 2147483647 w 2431"/>
              <a:gd name="T9" fmla="*/ 2147483647 h 983"/>
              <a:gd name="T10" fmla="*/ 2147483647 w 2431"/>
              <a:gd name="T11" fmla="*/ 2147483647 h 983"/>
              <a:gd name="T12" fmla="*/ 2147483647 w 2431"/>
              <a:gd name="T13" fmla="*/ 2147483647 h 983"/>
              <a:gd name="T14" fmla="*/ 2147483647 w 2431"/>
              <a:gd name="T15" fmla="*/ 2147483647 h 983"/>
              <a:gd name="T16" fmla="*/ 2147483647 w 2431"/>
              <a:gd name="T17" fmla="*/ 2147483647 h 983"/>
              <a:gd name="T18" fmla="*/ 2147483647 w 2431"/>
              <a:gd name="T19" fmla="*/ 2147483647 h 98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431"/>
              <a:gd name="T31" fmla="*/ 0 h 983"/>
              <a:gd name="T32" fmla="*/ 2431 w 2431"/>
              <a:gd name="T33" fmla="*/ 983 h 98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431" h="983">
                <a:moveTo>
                  <a:pt x="0" y="983"/>
                </a:moveTo>
                <a:cubicBezTo>
                  <a:pt x="85" y="980"/>
                  <a:pt x="170" y="978"/>
                  <a:pt x="241" y="909"/>
                </a:cubicBezTo>
                <a:cubicBezTo>
                  <a:pt x="312" y="840"/>
                  <a:pt x="366" y="698"/>
                  <a:pt x="428" y="568"/>
                </a:cubicBezTo>
                <a:cubicBezTo>
                  <a:pt x="490" y="438"/>
                  <a:pt x="554" y="219"/>
                  <a:pt x="616" y="126"/>
                </a:cubicBezTo>
                <a:cubicBezTo>
                  <a:pt x="678" y="33"/>
                  <a:pt x="738" y="0"/>
                  <a:pt x="803" y="12"/>
                </a:cubicBezTo>
                <a:cubicBezTo>
                  <a:pt x="868" y="24"/>
                  <a:pt x="915" y="98"/>
                  <a:pt x="1004" y="199"/>
                </a:cubicBezTo>
                <a:cubicBezTo>
                  <a:pt x="1093" y="300"/>
                  <a:pt x="1205" y="506"/>
                  <a:pt x="1339" y="621"/>
                </a:cubicBezTo>
                <a:cubicBezTo>
                  <a:pt x="1473" y="736"/>
                  <a:pt x="1671" y="832"/>
                  <a:pt x="1808" y="889"/>
                </a:cubicBezTo>
                <a:cubicBezTo>
                  <a:pt x="1945" y="946"/>
                  <a:pt x="2059" y="949"/>
                  <a:pt x="2163" y="963"/>
                </a:cubicBezTo>
                <a:cubicBezTo>
                  <a:pt x="2267" y="977"/>
                  <a:pt x="2375" y="973"/>
                  <a:pt x="2431" y="976"/>
                </a:cubicBezTo>
              </a:path>
            </a:pathLst>
          </a:custGeom>
          <a:noFill/>
          <a:ln w="28575" cmpd="sng">
            <a:solidFill>
              <a:srgbClr val="FF00FF"/>
            </a:solidFill>
            <a:round/>
            <a:headEnd/>
            <a:tailEnd/>
          </a:ln>
        </p:spPr>
        <p:txBody>
          <a:bodyPr/>
          <a:lstStyle/>
          <a:p>
            <a:endParaRPr lang="en-US" dirty="0">
              <a:latin typeface="Calibri" panose="020F0502020204030204" pitchFamily="34" charset="0"/>
            </a:endParaRPr>
          </a:p>
        </p:txBody>
      </p:sp>
      <p:sp>
        <p:nvSpPr>
          <p:cNvPr id="41995" name="Text Box 11"/>
          <p:cNvSpPr txBox="1">
            <a:spLocks noChangeArrowheads="1"/>
          </p:cNvSpPr>
          <p:nvPr/>
        </p:nvSpPr>
        <p:spPr bwMode="auto">
          <a:xfrm>
            <a:off x="6767798" y="5003420"/>
            <a:ext cx="1144587" cy="427038"/>
          </a:xfrm>
          <a:prstGeom prst="rect">
            <a:avLst/>
          </a:prstGeom>
          <a:noFill/>
          <a:ln w="9525">
            <a:noFill/>
            <a:miter lim="800000"/>
            <a:headEnd/>
            <a:tailEnd/>
          </a:ln>
          <a:effectLst/>
        </p:spPr>
        <p:txBody>
          <a:bodyPr>
            <a:spAutoFit/>
          </a:bodyPr>
          <a:lstStyle/>
          <a:p>
            <a:pPr>
              <a:spcBef>
                <a:spcPct val="50000"/>
              </a:spcBef>
              <a:defRPr/>
            </a:pPr>
            <a:r>
              <a:rPr lang="en-US" sz="2200" dirty="0">
                <a:solidFill>
                  <a:srgbClr val="FF00FF"/>
                </a:solidFill>
                <a:latin typeface="Symbol" pitchFamily="18" charset="2"/>
              </a:rPr>
              <a:t>g</a:t>
            </a:r>
            <a:r>
              <a:rPr lang="en-US" sz="2200" dirty="0">
                <a:solidFill>
                  <a:srgbClr val="FF00FF"/>
                </a:solidFill>
                <a:latin typeface="Calibri" panose="020F0502020204030204" pitchFamily="34" charset="0"/>
              </a:rPr>
              <a:t> &lt; 0</a:t>
            </a:r>
          </a:p>
        </p:txBody>
      </p:sp>
      <p:sp>
        <p:nvSpPr>
          <p:cNvPr id="18443" name="Line 12"/>
          <p:cNvSpPr>
            <a:spLocks noChangeShapeType="1"/>
          </p:cNvSpPr>
          <p:nvPr/>
        </p:nvSpPr>
        <p:spPr bwMode="auto">
          <a:xfrm>
            <a:off x="8355686" y="4200525"/>
            <a:ext cx="0" cy="1817688"/>
          </a:xfrm>
          <a:prstGeom prst="line">
            <a:avLst/>
          </a:prstGeom>
          <a:noFill/>
          <a:ln w="19050">
            <a:solidFill>
              <a:srgbClr val="CCFFCC"/>
            </a:solidFill>
            <a:round/>
            <a:headEnd/>
            <a:tailEnd/>
          </a:ln>
        </p:spPr>
        <p:txBody>
          <a:bodyPr/>
          <a:lstStyle/>
          <a:p>
            <a:endParaRPr lang="en-US" dirty="0">
              <a:latin typeface="Calibri" panose="020F0502020204030204" pitchFamily="34" charset="0"/>
            </a:endParaRPr>
          </a:p>
        </p:txBody>
      </p:sp>
      <p:sp>
        <p:nvSpPr>
          <p:cNvPr id="18444" name="Line 13"/>
          <p:cNvSpPr>
            <a:spLocks noChangeShapeType="1"/>
          </p:cNvSpPr>
          <p:nvPr/>
        </p:nvSpPr>
        <p:spPr bwMode="auto">
          <a:xfrm>
            <a:off x="8360236" y="4194175"/>
            <a:ext cx="0" cy="1817688"/>
          </a:xfrm>
          <a:prstGeom prst="line">
            <a:avLst/>
          </a:prstGeom>
          <a:noFill/>
          <a:ln w="19050">
            <a:solidFill>
              <a:srgbClr val="FFFF00"/>
            </a:solidFill>
            <a:round/>
            <a:headEnd/>
            <a:tailEnd/>
          </a:ln>
        </p:spPr>
        <p:txBody>
          <a:bodyPr/>
          <a:lstStyle/>
          <a:p>
            <a:endParaRPr lang="en-US" dirty="0">
              <a:latin typeface="Calibri" panose="020F0502020204030204" pitchFamily="34" charset="0"/>
            </a:endParaRPr>
          </a:p>
        </p:txBody>
      </p:sp>
      <p:sp>
        <p:nvSpPr>
          <p:cNvPr id="18445" name="Freeform 14"/>
          <p:cNvSpPr>
            <a:spLocks/>
          </p:cNvSpPr>
          <p:nvPr/>
        </p:nvSpPr>
        <p:spPr bwMode="auto">
          <a:xfrm>
            <a:off x="6629400" y="4386264"/>
            <a:ext cx="3449638" cy="1589087"/>
          </a:xfrm>
          <a:custGeom>
            <a:avLst/>
            <a:gdLst>
              <a:gd name="T0" fmla="*/ 0 w 3448919"/>
              <a:gd name="T1" fmla="*/ 1588213 h 1589133"/>
              <a:gd name="T2" fmla="*/ 213358 w 3448919"/>
              <a:gd name="T3" fmla="*/ 1554085 h 1589133"/>
              <a:gd name="T4" fmla="*/ 441966 w 3448919"/>
              <a:gd name="T5" fmla="*/ 1470653 h 1589133"/>
              <a:gd name="T6" fmla="*/ 678190 w 3448919"/>
              <a:gd name="T7" fmla="*/ 1292446 h 1589133"/>
              <a:gd name="T8" fmla="*/ 906797 w 3448919"/>
              <a:gd name="T9" fmla="*/ 1011836 h 1589133"/>
              <a:gd name="T10" fmla="*/ 1085871 w 3448919"/>
              <a:gd name="T11" fmla="*/ 738814 h 1589133"/>
              <a:gd name="T12" fmla="*/ 1291614 w 3448919"/>
              <a:gd name="T13" fmla="*/ 397517 h 1589133"/>
              <a:gd name="T14" fmla="*/ 1440206 w 3448919"/>
              <a:gd name="T15" fmla="*/ 185183 h 1589133"/>
              <a:gd name="T16" fmla="*/ 1626897 w 3448919"/>
              <a:gd name="T17" fmla="*/ 29701 h 1589133"/>
              <a:gd name="T18" fmla="*/ 1741198 w 3448919"/>
              <a:gd name="T19" fmla="*/ 6956 h 1589133"/>
              <a:gd name="T20" fmla="*/ 1805971 w 3448919"/>
              <a:gd name="T21" fmla="*/ 18318 h 1589133"/>
              <a:gd name="T22" fmla="*/ 1905029 w 3448919"/>
              <a:gd name="T23" fmla="*/ 75211 h 1589133"/>
              <a:gd name="T24" fmla="*/ 2061243 w 3448919"/>
              <a:gd name="T25" fmla="*/ 234467 h 1589133"/>
              <a:gd name="T26" fmla="*/ 2282225 w 3448919"/>
              <a:gd name="T27" fmla="*/ 568176 h 1589133"/>
              <a:gd name="T28" fmla="*/ 2446057 w 3448919"/>
              <a:gd name="T29" fmla="*/ 841198 h 1589133"/>
              <a:gd name="T30" fmla="*/ 2575598 w 3448919"/>
              <a:gd name="T31" fmla="*/ 1042170 h 1589133"/>
              <a:gd name="T32" fmla="*/ 2766098 w 3448919"/>
              <a:gd name="T33" fmla="*/ 1262113 h 1589133"/>
              <a:gd name="T34" fmla="*/ 2960416 w 3448919"/>
              <a:gd name="T35" fmla="*/ 1425163 h 1589133"/>
              <a:gd name="T36" fmla="*/ 3181396 w 3448919"/>
              <a:gd name="T37" fmla="*/ 1538909 h 1589133"/>
              <a:gd name="T38" fmla="*/ 3463339 w 3448919"/>
              <a:gd name="T39" fmla="*/ 1584419 h 158913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448919"/>
              <a:gd name="T61" fmla="*/ 0 h 1589133"/>
              <a:gd name="T62" fmla="*/ 3448919 w 3448919"/>
              <a:gd name="T63" fmla="*/ 1589133 h 158913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448919" h="1589133">
                <a:moveTo>
                  <a:pt x="0" y="1589133"/>
                </a:moveTo>
                <a:cubicBezTo>
                  <a:pt x="69560" y="1581860"/>
                  <a:pt x="139120" y="1574588"/>
                  <a:pt x="212474" y="1554985"/>
                </a:cubicBezTo>
                <a:cubicBezTo>
                  <a:pt x="285828" y="1535382"/>
                  <a:pt x="362977" y="1515146"/>
                  <a:pt x="440126" y="1471513"/>
                </a:cubicBezTo>
                <a:cubicBezTo>
                  <a:pt x="517275" y="1427880"/>
                  <a:pt x="598218" y="1369702"/>
                  <a:pt x="675366" y="1293186"/>
                </a:cubicBezTo>
                <a:cubicBezTo>
                  <a:pt x="752514" y="1216670"/>
                  <a:pt x="835354" y="1104741"/>
                  <a:pt x="903017" y="1012416"/>
                </a:cubicBezTo>
                <a:cubicBezTo>
                  <a:pt x="970680" y="920091"/>
                  <a:pt x="1017475" y="841677"/>
                  <a:pt x="1081344" y="739234"/>
                </a:cubicBezTo>
                <a:cubicBezTo>
                  <a:pt x="1145213" y="636791"/>
                  <a:pt x="1227420" y="490082"/>
                  <a:pt x="1286230" y="397757"/>
                </a:cubicBezTo>
                <a:cubicBezTo>
                  <a:pt x="1345040" y="305432"/>
                  <a:pt x="1378556" y="246622"/>
                  <a:pt x="1434204" y="185283"/>
                </a:cubicBezTo>
                <a:cubicBezTo>
                  <a:pt x="1489852" y="123944"/>
                  <a:pt x="1570162" y="59442"/>
                  <a:pt x="1620119" y="29721"/>
                </a:cubicBezTo>
                <a:cubicBezTo>
                  <a:pt x="1670076" y="0"/>
                  <a:pt x="1704224" y="8853"/>
                  <a:pt x="1733945" y="6956"/>
                </a:cubicBezTo>
                <a:cubicBezTo>
                  <a:pt x="1763666" y="5059"/>
                  <a:pt x="1771254" y="6956"/>
                  <a:pt x="1798446" y="18338"/>
                </a:cubicBezTo>
                <a:cubicBezTo>
                  <a:pt x="1825638" y="29721"/>
                  <a:pt x="1854727" y="39206"/>
                  <a:pt x="1897095" y="75251"/>
                </a:cubicBezTo>
                <a:cubicBezTo>
                  <a:pt x="1939464" y="111296"/>
                  <a:pt x="1990053" y="152399"/>
                  <a:pt x="2052657" y="234607"/>
                </a:cubicBezTo>
                <a:cubicBezTo>
                  <a:pt x="2115261" y="316815"/>
                  <a:pt x="2208851" y="467318"/>
                  <a:pt x="2272720" y="568496"/>
                </a:cubicBezTo>
                <a:cubicBezTo>
                  <a:pt x="2336589" y="669674"/>
                  <a:pt x="2387178" y="762632"/>
                  <a:pt x="2435870" y="841678"/>
                </a:cubicBezTo>
                <a:cubicBezTo>
                  <a:pt x="2484562" y="920724"/>
                  <a:pt x="2511754" y="972578"/>
                  <a:pt x="2564873" y="1042770"/>
                </a:cubicBezTo>
                <a:cubicBezTo>
                  <a:pt x="2617992" y="1112963"/>
                  <a:pt x="2690713" y="1198964"/>
                  <a:pt x="2754582" y="1262833"/>
                </a:cubicBezTo>
                <a:cubicBezTo>
                  <a:pt x="2818451" y="1326702"/>
                  <a:pt x="2879158" y="1379820"/>
                  <a:pt x="2948086" y="1425983"/>
                </a:cubicBezTo>
                <a:cubicBezTo>
                  <a:pt x="3017014" y="1472146"/>
                  <a:pt x="3084677" y="1513250"/>
                  <a:pt x="3168149" y="1539809"/>
                </a:cubicBezTo>
                <a:cubicBezTo>
                  <a:pt x="3251621" y="1566368"/>
                  <a:pt x="3350270" y="1575853"/>
                  <a:pt x="3448919" y="1585339"/>
                </a:cubicBezTo>
              </a:path>
            </a:pathLst>
          </a:custGeom>
          <a:noFill/>
          <a:ln w="28575" cap="flat" cmpd="sng" algn="ctr">
            <a:solidFill>
              <a:schemeClr val="tx1">
                <a:lumMod val="10000"/>
              </a:schemeClr>
            </a:solidFill>
            <a:prstDash val="solid"/>
            <a:round/>
            <a:headEnd type="none" w="med" len="med"/>
            <a:tailEnd type="none" w="med" len="med"/>
          </a:ln>
        </p:spPr>
        <p:txBody>
          <a:bodyPr/>
          <a:lstStyle/>
          <a:p>
            <a:endParaRPr lang="en-US" dirty="0">
              <a:latin typeface="Calibri" panose="020F0502020204030204" pitchFamily="34" charset="0"/>
            </a:endParaRPr>
          </a:p>
        </p:txBody>
      </p:sp>
      <p:cxnSp>
        <p:nvCxnSpPr>
          <p:cNvPr id="18446" name="Straight Connector 45"/>
          <p:cNvCxnSpPr>
            <a:cxnSpLocks noChangeShapeType="1"/>
          </p:cNvCxnSpPr>
          <p:nvPr/>
        </p:nvCxnSpPr>
        <p:spPr bwMode="auto">
          <a:xfrm rot="5400000" flipH="1" flipV="1">
            <a:off x="7446963" y="5076825"/>
            <a:ext cx="1828800" cy="0"/>
          </a:xfrm>
          <a:prstGeom prst="line">
            <a:avLst/>
          </a:prstGeom>
          <a:noFill/>
          <a:ln w="19050" algn="ctr">
            <a:solidFill>
              <a:schemeClr val="tx1">
                <a:lumMod val="10000"/>
              </a:schemeClr>
            </a:solidFill>
            <a:round/>
            <a:headEnd/>
            <a:tailEnd/>
          </a:ln>
        </p:spPr>
      </p:cxnSp>
      <p:cxnSp>
        <p:nvCxnSpPr>
          <p:cNvPr id="18447" name="Straight Connector 46"/>
          <p:cNvCxnSpPr>
            <a:cxnSpLocks noChangeShapeType="1"/>
          </p:cNvCxnSpPr>
          <p:nvPr/>
        </p:nvCxnSpPr>
        <p:spPr bwMode="auto">
          <a:xfrm>
            <a:off x="6543675" y="5991225"/>
            <a:ext cx="3633788" cy="0"/>
          </a:xfrm>
          <a:prstGeom prst="line">
            <a:avLst/>
          </a:prstGeom>
          <a:noFill/>
          <a:ln w="19050" algn="ctr">
            <a:solidFill>
              <a:schemeClr val="tx1">
                <a:lumMod val="10000"/>
              </a:schemeClr>
            </a:solidFill>
            <a:round/>
            <a:headEnd/>
            <a:tailEnd/>
          </a:ln>
        </p:spPr>
      </p:cxnSp>
      <p:sp>
        <p:nvSpPr>
          <p:cNvPr id="18448" name="AutoShape 9"/>
          <p:cNvSpPr>
            <a:spLocks noChangeAspect="1" noChangeArrowheads="1"/>
          </p:cNvSpPr>
          <p:nvPr/>
        </p:nvSpPr>
        <p:spPr bwMode="auto">
          <a:xfrm>
            <a:off x="6481763" y="4076701"/>
            <a:ext cx="3771900" cy="2085975"/>
          </a:xfrm>
          <a:prstGeom prst="rect">
            <a:avLst/>
          </a:prstGeom>
          <a:noFill/>
          <a:ln w="9525">
            <a:noFill/>
            <a:miter lim="800000"/>
            <a:headEnd/>
            <a:tailEnd/>
          </a:ln>
        </p:spPr>
        <p:txBody>
          <a:bodyPr/>
          <a:lstStyle/>
          <a:p>
            <a:endParaRPr lang="en-US" dirty="0">
              <a:latin typeface="Calibri" panose="020F0502020204030204" pitchFamily="34" charset="0"/>
            </a:endParaRPr>
          </a:p>
        </p:txBody>
      </p:sp>
      <p:sp>
        <p:nvSpPr>
          <p:cNvPr id="19" name="TextBox 18"/>
          <p:cNvSpPr txBox="1"/>
          <p:nvPr/>
        </p:nvSpPr>
        <p:spPr>
          <a:xfrm>
            <a:off x="5841486" y="3475850"/>
            <a:ext cx="1533525" cy="584200"/>
          </a:xfrm>
          <a:prstGeom prst="rect">
            <a:avLst/>
          </a:prstGeom>
          <a:noFill/>
        </p:spPr>
        <p:txBody>
          <a:bodyPr>
            <a:spAutoFit/>
          </a:bodyPr>
          <a:lstStyle/>
          <a:p>
            <a:pPr>
              <a:defRPr/>
            </a:pPr>
            <a:r>
              <a:rPr lang="en-US" sz="3200" dirty="0">
                <a:solidFill>
                  <a:srgbClr val="C00000"/>
                </a:solidFill>
                <a:latin typeface="+mn-lt"/>
                <a:cs typeface="Arial" pitchFamily="34" charset="0"/>
              </a:rPr>
              <a:t>g =</a:t>
            </a:r>
            <a:r>
              <a:rPr lang="en-US" sz="3200" dirty="0">
                <a:solidFill>
                  <a:srgbClr val="C00000"/>
                </a:solidFill>
                <a:latin typeface="Arial" pitchFamily="34" charset="0"/>
                <a:cs typeface="Arial" pitchFamily="34" charset="0"/>
              </a:rPr>
              <a:t> </a:t>
            </a:r>
            <a:r>
              <a:rPr lang="en-US" sz="3200" dirty="0">
                <a:solidFill>
                  <a:srgbClr val="C00000"/>
                </a:solidFill>
                <a:latin typeface="Symbol" pitchFamily="18" charset="2"/>
                <a:cs typeface="Arial" pitchFamily="34" charset="0"/>
              </a:rPr>
              <a:t>g</a:t>
            </a:r>
          </a:p>
        </p:txBody>
      </p:sp>
      <p:sp>
        <p:nvSpPr>
          <p:cNvPr id="18451" name="Freeform 15"/>
          <p:cNvSpPr>
            <a:spLocks/>
          </p:cNvSpPr>
          <p:nvPr/>
        </p:nvSpPr>
        <p:spPr bwMode="auto">
          <a:xfrm>
            <a:off x="6567169" y="3544696"/>
            <a:ext cx="185737" cy="93662"/>
          </a:xfrm>
          <a:custGeom>
            <a:avLst/>
            <a:gdLst>
              <a:gd name="T0" fmla="*/ 0 w 117"/>
              <a:gd name="T1" fmla="*/ 2147483647 h 59"/>
              <a:gd name="T2" fmla="*/ 2147483647 w 117"/>
              <a:gd name="T3" fmla="*/ 0 h 59"/>
              <a:gd name="T4" fmla="*/ 2147483647 w 117"/>
              <a:gd name="T5" fmla="*/ 2147483647 h 59"/>
              <a:gd name="T6" fmla="*/ 0 60000 65536"/>
              <a:gd name="T7" fmla="*/ 0 60000 65536"/>
              <a:gd name="T8" fmla="*/ 0 60000 65536"/>
              <a:gd name="T9" fmla="*/ 0 w 117"/>
              <a:gd name="T10" fmla="*/ 0 h 59"/>
              <a:gd name="T11" fmla="*/ 117 w 117"/>
              <a:gd name="T12" fmla="*/ 59 h 59"/>
            </a:gdLst>
            <a:ahLst/>
            <a:cxnLst>
              <a:cxn ang="T6">
                <a:pos x="T0" y="T1"/>
              </a:cxn>
              <a:cxn ang="T7">
                <a:pos x="T2" y="T3"/>
              </a:cxn>
              <a:cxn ang="T8">
                <a:pos x="T4" y="T5"/>
              </a:cxn>
            </a:cxnLst>
            <a:rect l="T9" t="T10" r="T11" b="T12"/>
            <a:pathLst>
              <a:path w="117" h="59">
                <a:moveTo>
                  <a:pt x="0" y="59"/>
                </a:moveTo>
                <a:lnTo>
                  <a:pt x="59" y="0"/>
                </a:lnTo>
                <a:lnTo>
                  <a:pt x="117" y="59"/>
                </a:lnTo>
              </a:path>
            </a:pathLst>
          </a:custGeom>
          <a:noFill/>
          <a:ln w="28575" cap="flat" cmpd="sng">
            <a:solidFill>
              <a:srgbClr val="C00000"/>
            </a:solidFill>
            <a:prstDash val="solid"/>
            <a:round/>
            <a:headEnd/>
            <a:tailEnd/>
          </a:ln>
        </p:spPr>
        <p:txBody>
          <a:bodyPr wrap="none" anchor="ctr"/>
          <a:lstStyle/>
          <a:p>
            <a:endParaRPr lang="en-US" dirty="0">
              <a:latin typeface="Calibri" panose="020F0502020204030204" pitchFamily="34" charset="0"/>
            </a:endParaRPr>
          </a:p>
        </p:txBody>
      </p:sp>
      <p:sp>
        <p:nvSpPr>
          <p:cNvPr id="21" name="Text Box 13"/>
          <p:cNvSpPr txBox="1">
            <a:spLocks noChangeArrowheads="1"/>
          </p:cNvSpPr>
          <p:nvPr/>
        </p:nvSpPr>
        <p:spPr bwMode="auto">
          <a:xfrm>
            <a:off x="9439249" y="1866445"/>
            <a:ext cx="2346351" cy="954107"/>
          </a:xfrm>
          <a:prstGeom prst="rect">
            <a:avLst/>
          </a:prstGeom>
          <a:noFill/>
          <a:ln w="9525">
            <a:noFill/>
            <a:miter lim="800000"/>
            <a:headEnd/>
            <a:tailEnd/>
          </a:ln>
        </p:spPr>
        <p:txBody>
          <a:bodyPr wrap="square">
            <a:spAutoFit/>
          </a:bodyPr>
          <a:lstStyle/>
          <a:p>
            <a:pPr>
              <a:spcBef>
                <a:spcPct val="50000"/>
              </a:spcBef>
            </a:pPr>
            <a:r>
              <a:rPr lang="en-US" sz="2800" b="1" dirty="0">
                <a:solidFill>
                  <a:srgbClr val="008000"/>
                </a:solidFill>
                <a:latin typeface="Ink Free" panose="03080402000500000000" pitchFamily="66" charset="0"/>
              </a:rPr>
              <a:t>3</a:t>
            </a:r>
            <a:r>
              <a:rPr lang="en-US" sz="2800" b="1" baseline="30000" dirty="0">
                <a:solidFill>
                  <a:srgbClr val="008000"/>
                </a:solidFill>
                <a:latin typeface="Ink Free" panose="03080402000500000000" pitchFamily="66" charset="0"/>
              </a:rPr>
              <a:t>rd</a:t>
            </a:r>
            <a:r>
              <a:rPr lang="en-US" sz="2800" b="1" dirty="0">
                <a:solidFill>
                  <a:srgbClr val="008000"/>
                </a:solidFill>
                <a:latin typeface="Ink Free" panose="03080402000500000000" pitchFamily="66" charset="0"/>
              </a:rPr>
              <a:t> moment about mean</a:t>
            </a:r>
          </a:p>
        </p:txBody>
      </p:sp>
      <mc:AlternateContent xmlns:mc="http://schemas.openxmlformats.org/markup-compatibility/2006" xmlns:a14="http://schemas.microsoft.com/office/drawing/2010/main">
        <mc:Choice Requires="a14">
          <p:sp>
            <p:nvSpPr>
              <p:cNvPr id="22" name="TextBox 21"/>
              <p:cNvSpPr txBox="1"/>
              <p:nvPr/>
            </p:nvSpPr>
            <p:spPr>
              <a:xfrm>
                <a:off x="2581702" y="3396343"/>
                <a:ext cx="2274405" cy="121796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sz="2800">
                          <a:solidFill>
                            <a:schemeClr val="bg1">
                              <a:lumMod val="50000"/>
                              <a:lumOff val="50000"/>
                            </a:schemeClr>
                          </a:solidFill>
                          <a:latin typeface="Cambria Math" panose="02040503050406030204" pitchFamily="18" charset="0"/>
                        </a:rPr>
                        <m:t>N</m:t>
                      </m:r>
                      <m:nary>
                        <m:naryPr>
                          <m:chr m:val="∑"/>
                          <m:ctrlPr>
                            <a:rPr lang="en-US" sz="2800" i="1">
                              <a:solidFill>
                                <a:schemeClr val="tx1">
                                  <a:lumMod val="10000"/>
                                </a:schemeClr>
                              </a:solidFill>
                              <a:latin typeface="Cambria Math" panose="02040503050406030204" pitchFamily="18" charset="0"/>
                            </a:rPr>
                          </m:ctrlPr>
                        </m:naryPr>
                        <m:sub>
                          <m:r>
                            <m:rPr>
                              <m:sty m:val="p"/>
                              <m:brk m:alnAt="23"/>
                            </m:rPr>
                            <a:rPr lang="en-US" sz="2800">
                              <a:solidFill>
                                <a:schemeClr val="tx1">
                                  <a:lumMod val="10000"/>
                                </a:schemeClr>
                              </a:solidFill>
                              <a:latin typeface="Cambria Math" panose="02040503050406030204" pitchFamily="18" charset="0"/>
                            </a:rPr>
                            <m:t>i</m:t>
                          </m:r>
                          <m:r>
                            <a:rPr lang="en-US" sz="2800">
                              <a:solidFill>
                                <a:schemeClr val="tx1">
                                  <a:lumMod val="10000"/>
                                </a:schemeClr>
                              </a:solidFill>
                              <a:latin typeface="Cambria Math" panose="02040503050406030204" pitchFamily="18" charset="0"/>
                            </a:rPr>
                            <m:t>=1</m:t>
                          </m:r>
                        </m:sub>
                        <m:sup>
                          <m:r>
                            <m:rPr>
                              <m:sty m:val="p"/>
                            </m:rPr>
                            <a:rPr lang="en-US" sz="2800">
                              <a:solidFill>
                                <a:schemeClr val="tx1">
                                  <a:lumMod val="10000"/>
                                </a:schemeClr>
                              </a:solidFill>
                              <a:latin typeface="Cambria Math" panose="02040503050406030204" pitchFamily="18" charset="0"/>
                            </a:rPr>
                            <m:t>N</m:t>
                          </m:r>
                        </m:sup>
                        <m:e>
                          <m:sSup>
                            <m:sSupPr>
                              <m:ctrlPr>
                                <a:rPr lang="en-US" sz="2800" i="1">
                                  <a:solidFill>
                                    <a:schemeClr val="tx1">
                                      <a:lumMod val="10000"/>
                                    </a:schemeClr>
                                  </a:solidFill>
                                  <a:latin typeface="Cambria Math" panose="02040503050406030204" pitchFamily="18" charset="0"/>
                                </a:rPr>
                              </m:ctrlPr>
                            </m:sSupPr>
                            <m:e>
                              <m:d>
                                <m:dPr>
                                  <m:ctrlPr>
                                    <a:rPr lang="en-US" sz="2800" i="1">
                                      <a:solidFill>
                                        <a:schemeClr val="tx1">
                                          <a:lumMod val="10000"/>
                                        </a:schemeClr>
                                      </a:solidFill>
                                      <a:latin typeface="Cambria Math" panose="02040503050406030204" pitchFamily="18" charset="0"/>
                                    </a:rPr>
                                  </m:ctrlPr>
                                </m:dPr>
                                <m:e>
                                  <m:sSub>
                                    <m:sSubPr>
                                      <m:ctrlPr>
                                        <a:rPr lang="en-US" sz="2800" i="1">
                                          <a:solidFill>
                                            <a:schemeClr val="tx1">
                                              <a:lumMod val="10000"/>
                                            </a:schemeClr>
                                          </a:solidFill>
                                          <a:latin typeface="Cambria Math" panose="02040503050406030204" pitchFamily="18" charset="0"/>
                                        </a:rPr>
                                      </m:ctrlPr>
                                    </m:sSubPr>
                                    <m:e>
                                      <m:r>
                                        <m:rPr>
                                          <m:sty m:val="p"/>
                                        </m:rPr>
                                        <a:rPr lang="en-US" sz="2800">
                                          <a:solidFill>
                                            <a:schemeClr val="tx1">
                                              <a:lumMod val="10000"/>
                                            </a:schemeClr>
                                          </a:solidFill>
                                          <a:latin typeface="Cambria Math" panose="02040503050406030204" pitchFamily="18" charset="0"/>
                                        </a:rPr>
                                        <m:t>X</m:t>
                                      </m:r>
                                    </m:e>
                                    <m:sub>
                                      <m:r>
                                        <m:rPr>
                                          <m:sty m:val="p"/>
                                        </m:rPr>
                                        <a:rPr lang="en-US" sz="2800">
                                          <a:solidFill>
                                            <a:schemeClr val="tx1">
                                              <a:lumMod val="10000"/>
                                            </a:schemeClr>
                                          </a:solidFill>
                                          <a:latin typeface="Cambria Math" panose="02040503050406030204" pitchFamily="18" charset="0"/>
                                        </a:rPr>
                                        <m:t>i</m:t>
                                      </m:r>
                                    </m:sub>
                                  </m:sSub>
                                  <m:r>
                                    <a:rPr lang="en-US" sz="2800">
                                      <a:solidFill>
                                        <a:schemeClr val="tx1">
                                          <a:lumMod val="10000"/>
                                        </a:schemeClr>
                                      </a:solidFill>
                                      <a:latin typeface="Cambria Math" panose="02040503050406030204" pitchFamily="18" charset="0"/>
                                    </a:rPr>
                                    <m:t>−</m:t>
                                  </m:r>
                                  <m:acc>
                                    <m:accPr>
                                      <m:chr m:val="̅"/>
                                      <m:ctrlPr>
                                        <a:rPr lang="en-US" sz="2800" i="1">
                                          <a:solidFill>
                                            <a:schemeClr val="tx1">
                                              <a:lumMod val="10000"/>
                                            </a:schemeClr>
                                          </a:solidFill>
                                          <a:latin typeface="Cambria Math" panose="02040503050406030204" pitchFamily="18" charset="0"/>
                                        </a:rPr>
                                      </m:ctrlPr>
                                    </m:accPr>
                                    <m:e>
                                      <m:r>
                                        <m:rPr>
                                          <m:sty m:val="p"/>
                                        </m:rPr>
                                        <a:rPr lang="en-US" sz="2800">
                                          <a:solidFill>
                                            <a:schemeClr val="tx1">
                                              <a:lumMod val="10000"/>
                                            </a:schemeClr>
                                          </a:solidFill>
                                          <a:latin typeface="Cambria Math" panose="02040503050406030204" pitchFamily="18" charset="0"/>
                                        </a:rPr>
                                        <m:t>X</m:t>
                                      </m:r>
                                    </m:e>
                                  </m:acc>
                                </m:e>
                              </m:d>
                            </m:e>
                            <m:sup>
                              <m:r>
                                <a:rPr lang="en-US" sz="2800">
                                  <a:solidFill>
                                    <a:schemeClr val="tx1">
                                      <a:lumMod val="10000"/>
                                    </a:schemeClr>
                                  </a:solidFill>
                                  <a:latin typeface="Cambria Math" panose="02040503050406030204" pitchFamily="18" charset="0"/>
                                </a:rPr>
                                <m:t>3</m:t>
                              </m:r>
                            </m:sup>
                          </m:sSup>
                        </m:e>
                      </m:nary>
                    </m:oMath>
                  </m:oMathPara>
                </a14:m>
                <a:endParaRPr lang="en-US" sz="2800" dirty="0">
                  <a:solidFill>
                    <a:schemeClr val="tx1">
                      <a:lumMod val="10000"/>
                    </a:schemeClr>
                  </a:solidFill>
                  <a:latin typeface="Calibri" panose="020F0502020204030204" pitchFamily="34" charset="0"/>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2581702" y="3396343"/>
                <a:ext cx="2274405" cy="1217962"/>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TextBox 23"/>
              <p:cNvSpPr txBox="1"/>
              <p:nvPr/>
            </p:nvSpPr>
            <p:spPr>
              <a:xfrm>
                <a:off x="2298672" y="4462054"/>
                <a:ext cx="2852448" cy="66063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800" i="1">
                              <a:solidFill>
                                <a:schemeClr val="tx1">
                                  <a:lumMod val="10000"/>
                                </a:schemeClr>
                              </a:solidFill>
                              <a:latin typeface="Cambria Math" panose="02040503050406030204" pitchFamily="18" charset="0"/>
                            </a:rPr>
                          </m:ctrlPr>
                        </m:fPr>
                        <m:num>
                          <m:r>
                            <m:rPr>
                              <m:nor/>
                            </m:rPr>
                            <a:rPr lang="en-US" sz="2800" dirty="0">
                              <a:solidFill>
                                <a:schemeClr val="tx1">
                                  <a:lumMod val="10000"/>
                                </a:schemeClr>
                              </a:solidFill>
                              <a:latin typeface="Calibri" panose="020F0502020204030204" pitchFamily="34" charset="0"/>
                            </a:rPr>
                            <m:t> </m:t>
                          </m:r>
                        </m:num>
                        <m:den>
                          <m:r>
                            <a:rPr lang="en-US" sz="2800">
                              <a:solidFill>
                                <a:schemeClr val="bg1">
                                  <a:lumMod val="50000"/>
                                  <a:lumOff val="50000"/>
                                </a:schemeClr>
                              </a:solidFill>
                              <a:latin typeface="Cambria Math" panose="02040503050406030204" pitchFamily="18" charset="0"/>
                            </a:rPr>
                            <m:t>(</m:t>
                          </m:r>
                          <m:r>
                            <m:rPr>
                              <m:sty m:val="p"/>
                            </m:rPr>
                            <a:rPr lang="en-US" sz="2800">
                              <a:solidFill>
                                <a:schemeClr val="bg1">
                                  <a:lumMod val="50000"/>
                                  <a:lumOff val="50000"/>
                                </a:schemeClr>
                              </a:solidFill>
                              <a:latin typeface="Cambria Math" panose="02040503050406030204" pitchFamily="18" charset="0"/>
                            </a:rPr>
                            <m:t>N</m:t>
                          </m:r>
                          <m:r>
                            <a:rPr lang="en-US" sz="2800">
                              <a:solidFill>
                                <a:schemeClr val="bg1">
                                  <a:lumMod val="50000"/>
                                  <a:lumOff val="50000"/>
                                </a:schemeClr>
                              </a:solidFill>
                              <a:latin typeface="Cambria Math" panose="02040503050406030204" pitchFamily="18" charset="0"/>
                            </a:rPr>
                            <m:t>−1)(</m:t>
                          </m:r>
                          <m:r>
                            <m:rPr>
                              <m:sty m:val="p"/>
                            </m:rPr>
                            <a:rPr lang="en-US" sz="2800">
                              <a:solidFill>
                                <a:schemeClr val="bg1">
                                  <a:lumMod val="50000"/>
                                  <a:lumOff val="50000"/>
                                </a:schemeClr>
                              </a:solidFill>
                              <a:latin typeface="Cambria Math" panose="02040503050406030204" pitchFamily="18" charset="0"/>
                            </a:rPr>
                            <m:t>N</m:t>
                          </m:r>
                          <m:r>
                            <a:rPr lang="en-US" sz="2800">
                              <a:solidFill>
                                <a:schemeClr val="bg1">
                                  <a:lumMod val="50000"/>
                                  <a:lumOff val="50000"/>
                                </a:schemeClr>
                              </a:solidFill>
                              <a:latin typeface="Cambria Math" panose="02040503050406030204" pitchFamily="18" charset="0"/>
                            </a:rPr>
                            <m:t>−2)</m:t>
                          </m:r>
                          <m:sSup>
                            <m:sSupPr>
                              <m:ctrlPr>
                                <a:rPr lang="en-US" sz="2800" i="1" smtClean="0">
                                  <a:solidFill>
                                    <a:schemeClr val="accent1">
                                      <a:lumMod val="75000"/>
                                    </a:schemeClr>
                                  </a:solidFill>
                                  <a:latin typeface="Cambria Math" panose="02040503050406030204" pitchFamily="18" charset="0"/>
                                </a:rPr>
                              </m:ctrlPr>
                            </m:sSupPr>
                            <m:e>
                              <m:r>
                                <a:rPr lang="en-US" sz="2800">
                                  <a:solidFill>
                                    <a:schemeClr val="accent1">
                                      <a:lumMod val="75000"/>
                                    </a:schemeClr>
                                  </a:solidFill>
                                  <a:latin typeface="Cambria Math" panose="02040503050406030204" pitchFamily="18" charset="0"/>
                                </a:rPr>
                                <m:t> </m:t>
                              </m:r>
                              <m:r>
                                <m:rPr>
                                  <m:sty m:val="p"/>
                                </m:rPr>
                                <a:rPr lang="en-US" sz="2800">
                                  <a:solidFill>
                                    <a:schemeClr val="accent1">
                                      <a:lumMod val="75000"/>
                                    </a:schemeClr>
                                  </a:solidFill>
                                  <a:latin typeface="Cambria Math" panose="02040503050406030204" pitchFamily="18" charset="0"/>
                                </a:rPr>
                                <m:t>S</m:t>
                              </m:r>
                            </m:e>
                            <m:sup>
                              <m:r>
                                <a:rPr lang="en-US" sz="2800">
                                  <a:solidFill>
                                    <a:schemeClr val="accent1">
                                      <a:lumMod val="75000"/>
                                    </a:schemeClr>
                                  </a:solidFill>
                                  <a:latin typeface="Cambria Math" panose="02040503050406030204" pitchFamily="18" charset="0"/>
                                </a:rPr>
                                <m:t>3</m:t>
                              </m:r>
                            </m:sup>
                          </m:sSup>
                        </m:den>
                      </m:f>
                    </m:oMath>
                  </m:oMathPara>
                </a14:m>
                <a:endParaRPr lang="en-US" sz="2800" dirty="0">
                  <a:solidFill>
                    <a:schemeClr val="tx1">
                      <a:lumMod val="10000"/>
                    </a:schemeClr>
                  </a:solidFill>
                  <a:latin typeface="Calibri" panose="020F0502020204030204" pitchFamily="34" charset="0"/>
                </a:endParaRPr>
              </a:p>
            </p:txBody>
          </p:sp>
        </mc:Choice>
        <mc:Fallback xmlns="">
          <p:sp>
            <p:nvSpPr>
              <p:cNvPr id="24" name="TextBox 23"/>
              <p:cNvSpPr txBox="1">
                <a:spLocks noRot="1" noChangeAspect="1" noMove="1" noResize="1" noEditPoints="1" noAdjustHandles="1" noChangeArrowheads="1" noChangeShapeType="1" noTextEdit="1"/>
              </p:cNvSpPr>
              <p:nvPr/>
            </p:nvSpPr>
            <p:spPr>
              <a:xfrm>
                <a:off x="2298672" y="4462054"/>
                <a:ext cx="2852448" cy="66063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24"/>
              <p:cNvSpPr txBox="1"/>
              <p:nvPr/>
            </p:nvSpPr>
            <p:spPr>
              <a:xfrm>
                <a:off x="1666965" y="4215727"/>
                <a:ext cx="627159"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sz="2800">
                          <a:solidFill>
                            <a:schemeClr val="tx1">
                              <a:lumMod val="10000"/>
                            </a:schemeClr>
                          </a:solidFill>
                          <a:latin typeface="Cambria Math" panose="02040503050406030204" pitchFamily="18" charset="0"/>
                        </a:rPr>
                        <m:t>g</m:t>
                      </m:r>
                      <m:r>
                        <a:rPr lang="en-US" sz="2800">
                          <a:solidFill>
                            <a:schemeClr val="tx1">
                              <a:lumMod val="10000"/>
                            </a:schemeClr>
                          </a:solidFill>
                          <a:latin typeface="Cambria Math" panose="02040503050406030204" pitchFamily="18" charset="0"/>
                        </a:rPr>
                        <m:t>=</m:t>
                      </m:r>
                    </m:oMath>
                  </m:oMathPara>
                </a14:m>
                <a:endParaRPr lang="en-US" sz="2800" dirty="0">
                  <a:solidFill>
                    <a:schemeClr val="tx1">
                      <a:lumMod val="10000"/>
                    </a:schemeClr>
                  </a:solidFill>
                  <a:latin typeface="Calibri" panose="020F0502020204030204" pitchFamily="34" charset="0"/>
                </a:endParaRPr>
              </a:p>
            </p:txBody>
          </p:sp>
        </mc:Choice>
        <mc:Fallback xmlns="">
          <p:sp>
            <p:nvSpPr>
              <p:cNvPr id="25" name="TextBox 24"/>
              <p:cNvSpPr txBox="1">
                <a:spLocks noRot="1" noChangeAspect="1" noMove="1" noResize="1" noEditPoints="1" noAdjustHandles="1" noChangeArrowheads="1" noChangeShapeType="1" noTextEdit="1"/>
              </p:cNvSpPr>
              <p:nvPr/>
            </p:nvSpPr>
            <p:spPr>
              <a:xfrm>
                <a:off x="1666965" y="4215727"/>
                <a:ext cx="627159" cy="430887"/>
              </a:xfrm>
              <a:prstGeom prst="rect">
                <a:avLst/>
              </a:prstGeom>
              <a:blipFill>
                <a:blip r:embed="rId5"/>
                <a:stretch>
                  <a:fillRect/>
                </a:stretch>
              </a:blipFill>
            </p:spPr>
            <p:txBody>
              <a:bodyPr/>
              <a:lstStyle/>
              <a:p>
                <a:r>
                  <a:rPr lang="en-US">
                    <a:noFill/>
                  </a:rPr>
                  <a:t> </a:t>
                </a:r>
              </a:p>
            </p:txBody>
          </p:sp>
        </mc:Fallback>
      </mc:AlternateContent>
      <p:sp>
        <p:nvSpPr>
          <p:cNvPr id="23" name="Text Box 13">
            <a:extLst>
              <a:ext uri="{FF2B5EF4-FFF2-40B4-BE49-F238E27FC236}">
                <a16:creationId xmlns:a16="http://schemas.microsoft.com/office/drawing/2014/main" id="{42B654B0-6980-4D40-A3BA-3C2586FB4A4A}"/>
              </a:ext>
            </a:extLst>
          </p:cNvPr>
          <p:cNvSpPr txBox="1">
            <a:spLocks noChangeArrowheads="1"/>
          </p:cNvSpPr>
          <p:nvPr/>
        </p:nvSpPr>
        <p:spPr bwMode="auto">
          <a:xfrm>
            <a:off x="3863686" y="5159991"/>
            <a:ext cx="2514603" cy="523220"/>
          </a:xfrm>
          <a:prstGeom prst="rect">
            <a:avLst/>
          </a:prstGeom>
          <a:noFill/>
          <a:ln w="9525">
            <a:noFill/>
            <a:miter lim="800000"/>
            <a:headEnd/>
            <a:tailEnd/>
          </a:ln>
        </p:spPr>
        <p:txBody>
          <a:bodyPr wrap="square">
            <a:spAutoFit/>
          </a:bodyPr>
          <a:lstStyle/>
          <a:p>
            <a:pPr algn="ctr">
              <a:spcBef>
                <a:spcPct val="50000"/>
              </a:spcBef>
            </a:pPr>
            <a:r>
              <a:rPr lang="en-US" sz="2800" b="1" dirty="0">
                <a:solidFill>
                  <a:schemeClr val="accent1">
                    <a:lumMod val="75000"/>
                  </a:schemeClr>
                </a:solidFill>
                <a:latin typeface="Ink Free" panose="03080402000500000000" pitchFamily="66" charset="0"/>
              </a:rPr>
              <a:t>dimensionless</a:t>
            </a:r>
          </a:p>
        </p:txBody>
      </p:sp>
      <p:sp>
        <p:nvSpPr>
          <p:cNvPr id="3" name="Slide Number Placeholder 2">
            <a:extLst>
              <a:ext uri="{FF2B5EF4-FFF2-40B4-BE49-F238E27FC236}">
                <a16:creationId xmlns:a16="http://schemas.microsoft.com/office/drawing/2014/main" id="{2F89FEF2-7D08-ECA6-23C8-A46730084AC7}"/>
              </a:ext>
            </a:extLst>
          </p:cNvPr>
          <p:cNvSpPr>
            <a:spLocks noGrp="1"/>
          </p:cNvSpPr>
          <p:nvPr>
            <p:ph type="sldNum" sz="quarter" idx="12"/>
          </p:nvPr>
        </p:nvSpPr>
        <p:spPr/>
        <p:txBody>
          <a:bodyPr/>
          <a:lstStyle/>
          <a:p>
            <a:pPr>
              <a:defRPr/>
            </a:pPr>
            <a:fld id="{9CD81297-4513-4774-B1A4-8EBF832F2CC4}" type="slidenum">
              <a:rPr lang="en-US" smtClean="0"/>
              <a:pPr>
                <a:defRPr/>
              </a:pPr>
              <a:t>48</a:t>
            </a:fld>
            <a:endParaRPr lang="en-US"/>
          </a:p>
        </p:txBody>
      </p:sp>
    </p:spTree>
    <p:extLst>
      <p:ext uri="{BB962C8B-B14F-4D97-AF65-F5344CB8AC3E}">
        <p14:creationId xmlns:p14="http://schemas.microsoft.com/office/powerpoint/2010/main" val="2017358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45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8439"/>
                                        </p:tgtEl>
                                        <p:attrNameLst>
                                          <p:attrName>style.visibility</p:attrName>
                                        </p:attrNameLst>
                                      </p:cBhvr>
                                      <p:to>
                                        <p:strVal val="visible"/>
                                      </p:to>
                                    </p:set>
                                  </p:childTnLst>
                                  <p:subTnLst>
                                    <p:set>
                                      <p:cBhvr override="childStyle">
                                        <p:cTn dur="1" fill="hold" display="0" masterRel="nextClick" afterEffect="1"/>
                                        <p:tgtEl>
                                          <p:spTgt spid="18439"/>
                                        </p:tgtEl>
                                        <p:attrNameLst>
                                          <p:attrName>style.visibility</p:attrName>
                                        </p:attrNameLst>
                                      </p:cBhvr>
                                      <p:to>
                                        <p:strVal val="hidden"/>
                                      </p:to>
                                    </p:set>
                                  </p:subTnLst>
                                </p:cTn>
                              </p:par>
                              <p:par>
                                <p:cTn id="21" presetID="1" presetClass="entr" presetSubtype="0" fill="hold" grpId="0" nodeType="withEffect">
                                  <p:stCondLst>
                                    <p:cond delay="0"/>
                                  </p:stCondLst>
                                  <p:childTnLst>
                                    <p:set>
                                      <p:cBhvr>
                                        <p:cTn id="22" dur="1" fill="hold">
                                          <p:stCondLst>
                                            <p:cond delay="0"/>
                                          </p:stCondLst>
                                        </p:cTn>
                                        <p:tgtEl>
                                          <p:spTgt spid="18444"/>
                                        </p:tgtEl>
                                        <p:attrNameLst>
                                          <p:attrName>style.visibility</p:attrName>
                                        </p:attrNameLst>
                                      </p:cBhvr>
                                      <p:to>
                                        <p:strVal val="visible"/>
                                      </p:to>
                                    </p:set>
                                  </p:childTnLst>
                                  <p:subTnLst>
                                    <p:set>
                                      <p:cBhvr override="childStyle">
                                        <p:cTn dur="1" fill="hold" display="0" masterRel="nextClick" afterEffect="1"/>
                                        <p:tgtEl>
                                          <p:spTgt spid="18444"/>
                                        </p:tgtEl>
                                        <p:attrNameLst>
                                          <p:attrName>style.visibility</p:attrName>
                                        </p:attrNameLst>
                                      </p:cBhvr>
                                      <p:to>
                                        <p:strVal val="hidden"/>
                                      </p:to>
                                    </p:set>
                                  </p:subTnLst>
                                </p:cTn>
                              </p:par>
                              <p:par>
                                <p:cTn id="23" presetID="1" presetClass="entr" presetSubtype="0" fill="hold" grpId="0" nodeType="withEffect">
                                  <p:stCondLst>
                                    <p:cond delay="0"/>
                                  </p:stCondLst>
                                  <p:childTnLst>
                                    <p:set>
                                      <p:cBhvr>
                                        <p:cTn id="24" dur="1" fill="hold">
                                          <p:stCondLst>
                                            <p:cond delay="0"/>
                                          </p:stCondLst>
                                        </p:cTn>
                                        <p:tgtEl>
                                          <p:spTgt spid="41993"/>
                                        </p:tgtEl>
                                        <p:attrNameLst>
                                          <p:attrName>style.visibility</p:attrName>
                                        </p:attrNameLst>
                                      </p:cBhvr>
                                      <p:to>
                                        <p:strVal val="visible"/>
                                      </p:to>
                                    </p:set>
                                  </p:childTnLst>
                                  <p:subTnLst>
                                    <p:set>
                                      <p:cBhvr override="childStyle">
                                        <p:cTn dur="1" fill="hold" display="0" masterRel="nextClick" afterEffect="1"/>
                                        <p:tgtEl>
                                          <p:spTgt spid="41993"/>
                                        </p:tgtEl>
                                        <p:attrNameLst>
                                          <p:attrName>style.visibility</p:attrName>
                                        </p:attrNameLst>
                                      </p:cBhvr>
                                      <p:to>
                                        <p:strVal val="hidden"/>
                                      </p:to>
                                    </p:set>
                                  </p:sub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199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844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84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9" grpId="0" animBg="1"/>
      <p:bldP spid="41993" grpId="0"/>
      <p:bldP spid="18441" grpId="0" animBg="1"/>
      <p:bldP spid="41995" grpId="0"/>
      <p:bldP spid="18443" grpId="0" animBg="1"/>
      <p:bldP spid="18444" grpId="0" animBg="1"/>
      <p:bldP spid="19" grpId="0"/>
      <p:bldP spid="18451" grpId="0" animBg="1"/>
      <p:bldP spid="21" grpId="0"/>
      <p:bldP spid="23"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39C53C-8ECD-4187-A5CE-BE1354632A61}"/>
              </a:ext>
            </a:extLst>
          </p:cNvPr>
          <p:cNvSpPr>
            <a:spLocks noGrp="1"/>
          </p:cNvSpPr>
          <p:nvPr>
            <p:ph type="title"/>
          </p:nvPr>
        </p:nvSpPr>
        <p:spPr/>
        <p:txBody>
          <a:bodyPr/>
          <a:lstStyle/>
          <a:p>
            <a:r>
              <a:rPr lang="en-US" dirty="0"/>
              <a:t>Distribution Moments</a:t>
            </a:r>
          </a:p>
        </p:txBody>
      </p:sp>
      <mc:AlternateContent xmlns:mc="http://schemas.openxmlformats.org/markup-compatibility/2006">
        <mc:Choice xmlns:a14="http://schemas.microsoft.com/office/drawing/2010/main" Requires="a14">
          <p:sp>
            <p:nvSpPr>
              <p:cNvPr id="5" name="Content Placeholder 2">
                <a:extLst>
                  <a:ext uri="{FF2B5EF4-FFF2-40B4-BE49-F238E27FC236}">
                    <a16:creationId xmlns:a16="http://schemas.microsoft.com/office/drawing/2014/main" id="{D3B9DE91-3FBC-463E-A3A4-297A4C510DC1}"/>
                  </a:ext>
                </a:extLst>
              </p:cNvPr>
              <p:cNvSpPr>
                <a:spLocks noGrp="1"/>
              </p:cNvSpPr>
              <p:nvPr/>
            </p:nvSpPr>
            <p:spPr>
              <a:xfrm>
                <a:off x="1040236" y="1447801"/>
                <a:ext cx="8518494" cy="5284033"/>
              </a:xfrm>
              <a:prstGeom prst="rect">
                <a:avLst/>
              </a:prstGeom>
            </p:spPr>
            <p:txBody>
              <a:bodyPr vert="horz" lIns="68580" tIns="34290" rIns="68580" bIns="3429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1200"/>
                  </a:spcAft>
                </a:pPr>
                <a:r>
                  <a:rPr lang="en-US" dirty="0">
                    <a:solidFill>
                      <a:schemeClr val="tx1">
                        <a:lumMod val="10000"/>
                      </a:schemeClr>
                    </a:solidFill>
                  </a:rPr>
                  <a:t>First moment: </a:t>
                </a:r>
                <a:r>
                  <a:rPr lang="en-US" b="1" u="sng" dirty="0">
                    <a:solidFill>
                      <a:schemeClr val="tx1">
                        <a:lumMod val="10000"/>
                      </a:schemeClr>
                    </a:solidFill>
                  </a:rPr>
                  <a:t>mean</a:t>
                </a:r>
              </a:p>
              <a:p>
                <a:pPr marL="457200" lvl="1" indent="0">
                  <a:spcBef>
                    <a:spcPts val="1200"/>
                  </a:spcBef>
                  <a:buNone/>
                </a:pPr>
                <a14:m>
                  <m:oMathPara xmlns:m="http://schemas.openxmlformats.org/officeDocument/2006/math">
                    <m:oMathParaPr>
                      <m:jc m:val="left"/>
                    </m:oMathParaPr>
                    <m:oMath xmlns:m="http://schemas.openxmlformats.org/officeDocument/2006/math">
                      <m:acc>
                        <m:accPr>
                          <m:chr m:val="̅"/>
                          <m:ctrlPr>
                            <a:rPr lang="en-US" i="1">
                              <a:solidFill>
                                <a:schemeClr val="tx1">
                                  <a:lumMod val="10000"/>
                                </a:schemeClr>
                              </a:solidFill>
                              <a:latin typeface="Cambria Math" panose="02040503050406030204" pitchFamily="18" charset="0"/>
                            </a:rPr>
                          </m:ctrlPr>
                        </m:accPr>
                        <m:e>
                          <m:r>
                            <m:rPr>
                              <m:sty m:val="p"/>
                            </m:rPr>
                            <a:rPr lang="en-US">
                              <a:solidFill>
                                <a:schemeClr val="tx1">
                                  <a:lumMod val="10000"/>
                                </a:schemeClr>
                              </a:solidFill>
                              <a:latin typeface="Cambria Math" panose="02040503050406030204" pitchFamily="18" charset="0"/>
                            </a:rPr>
                            <m:t>X</m:t>
                          </m:r>
                        </m:e>
                      </m:acc>
                      <m:r>
                        <a:rPr lang="en-US">
                          <a:solidFill>
                            <a:schemeClr val="tx1">
                              <a:lumMod val="10000"/>
                            </a:schemeClr>
                          </a:solidFill>
                          <a:latin typeface="Cambria Math" panose="02040503050406030204" pitchFamily="18" charset="0"/>
                        </a:rPr>
                        <m:t>=</m:t>
                      </m:r>
                      <m:f>
                        <m:fPr>
                          <m:ctrlPr>
                            <a:rPr lang="en-US" i="1">
                              <a:solidFill>
                                <a:schemeClr val="tx1">
                                  <a:lumMod val="10000"/>
                                </a:schemeClr>
                              </a:solidFill>
                              <a:latin typeface="Cambria Math" panose="02040503050406030204" pitchFamily="18" charset="0"/>
                            </a:rPr>
                          </m:ctrlPr>
                        </m:fPr>
                        <m:num>
                          <m:r>
                            <a:rPr lang="en-US">
                              <a:solidFill>
                                <a:schemeClr val="tx1">
                                  <a:lumMod val="10000"/>
                                </a:schemeClr>
                              </a:solidFill>
                              <a:latin typeface="Cambria Math" panose="02040503050406030204" pitchFamily="18" charset="0"/>
                            </a:rPr>
                            <m:t>1</m:t>
                          </m:r>
                        </m:num>
                        <m:den>
                          <m:r>
                            <m:rPr>
                              <m:sty m:val="p"/>
                            </m:rPr>
                            <a:rPr lang="en-US">
                              <a:solidFill>
                                <a:schemeClr val="tx1">
                                  <a:lumMod val="10000"/>
                                </a:schemeClr>
                              </a:solidFill>
                              <a:latin typeface="Cambria Math" panose="02040503050406030204" pitchFamily="18" charset="0"/>
                            </a:rPr>
                            <m:t>N</m:t>
                          </m:r>
                        </m:den>
                      </m:f>
                      <m:nary>
                        <m:naryPr>
                          <m:chr m:val="∑"/>
                          <m:ctrlPr>
                            <a:rPr lang="en-US" i="1">
                              <a:solidFill>
                                <a:schemeClr val="tx1">
                                  <a:lumMod val="10000"/>
                                </a:schemeClr>
                              </a:solidFill>
                              <a:latin typeface="Cambria Math" panose="02040503050406030204" pitchFamily="18" charset="0"/>
                            </a:rPr>
                          </m:ctrlPr>
                        </m:naryPr>
                        <m:sub>
                          <m:r>
                            <m:rPr>
                              <m:sty m:val="p"/>
                              <m:brk m:alnAt="23"/>
                            </m:rPr>
                            <a:rPr lang="en-US">
                              <a:solidFill>
                                <a:schemeClr val="tx1">
                                  <a:lumMod val="10000"/>
                                </a:schemeClr>
                              </a:solidFill>
                              <a:latin typeface="Cambria Math" panose="02040503050406030204" pitchFamily="18" charset="0"/>
                            </a:rPr>
                            <m:t>i</m:t>
                          </m:r>
                          <m:r>
                            <a:rPr lang="en-US">
                              <a:solidFill>
                                <a:schemeClr val="tx1">
                                  <a:lumMod val="10000"/>
                                </a:schemeClr>
                              </a:solidFill>
                              <a:latin typeface="Cambria Math" panose="02040503050406030204" pitchFamily="18" charset="0"/>
                            </a:rPr>
                            <m:t>=1</m:t>
                          </m:r>
                        </m:sub>
                        <m:sup>
                          <m:r>
                            <m:rPr>
                              <m:sty m:val="p"/>
                            </m:rPr>
                            <a:rPr lang="en-US">
                              <a:solidFill>
                                <a:schemeClr val="tx1">
                                  <a:lumMod val="10000"/>
                                </a:schemeClr>
                              </a:solidFill>
                              <a:latin typeface="Cambria Math" panose="02040503050406030204" pitchFamily="18" charset="0"/>
                            </a:rPr>
                            <m:t>N</m:t>
                          </m:r>
                        </m:sup>
                        <m:e>
                          <m:sSub>
                            <m:sSubPr>
                              <m:ctrlPr>
                                <a:rPr lang="en-US" i="1">
                                  <a:solidFill>
                                    <a:schemeClr val="tx1">
                                      <a:lumMod val="10000"/>
                                    </a:schemeClr>
                                  </a:solidFill>
                                  <a:latin typeface="Cambria Math" panose="02040503050406030204" pitchFamily="18" charset="0"/>
                                </a:rPr>
                              </m:ctrlPr>
                            </m:sSubPr>
                            <m:e>
                              <m:r>
                                <m:rPr>
                                  <m:sty m:val="p"/>
                                </m:rPr>
                                <a:rPr lang="en-US">
                                  <a:solidFill>
                                    <a:schemeClr val="tx1">
                                      <a:lumMod val="10000"/>
                                    </a:schemeClr>
                                  </a:solidFill>
                                  <a:latin typeface="Cambria Math" panose="02040503050406030204" pitchFamily="18" charset="0"/>
                                </a:rPr>
                                <m:t>X</m:t>
                              </m:r>
                            </m:e>
                            <m:sub>
                              <m:r>
                                <m:rPr>
                                  <m:sty m:val="p"/>
                                </m:rPr>
                                <a:rPr lang="en-US">
                                  <a:solidFill>
                                    <a:schemeClr val="tx1">
                                      <a:lumMod val="10000"/>
                                    </a:schemeClr>
                                  </a:solidFill>
                                  <a:latin typeface="Cambria Math" panose="02040503050406030204" pitchFamily="18" charset="0"/>
                                </a:rPr>
                                <m:t>i</m:t>
                              </m:r>
                            </m:sub>
                          </m:sSub>
                        </m:e>
                      </m:nary>
                    </m:oMath>
                  </m:oMathPara>
                </a14:m>
                <a:endParaRPr lang="en-US" dirty="0">
                  <a:solidFill>
                    <a:schemeClr val="tx1">
                      <a:lumMod val="10000"/>
                    </a:schemeClr>
                  </a:solidFill>
                </a:endParaRPr>
              </a:p>
              <a:p>
                <a:endParaRPr lang="en-US" sz="1900" dirty="0"/>
              </a:p>
              <a:p>
                <a:pPr>
                  <a:spcAft>
                    <a:spcPts val="1200"/>
                  </a:spcAft>
                </a:pPr>
                <a:r>
                  <a:rPr lang="en-US" dirty="0">
                    <a:solidFill>
                      <a:srgbClr val="C00000"/>
                    </a:solidFill>
                  </a:rPr>
                  <a:t>Second</a:t>
                </a:r>
                <a:r>
                  <a:rPr lang="en-US" dirty="0"/>
                  <a:t> </a:t>
                </a:r>
                <a:r>
                  <a:rPr lang="en-US" dirty="0">
                    <a:solidFill>
                      <a:schemeClr val="bg1">
                        <a:lumMod val="50000"/>
                        <a:lumOff val="50000"/>
                      </a:schemeClr>
                    </a:solidFill>
                  </a:rPr>
                  <a:t>central</a:t>
                </a:r>
                <a:r>
                  <a:rPr lang="en-US" dirty="0"/>
                  <a:t> </a:t>
                </a:r>
                <a:r>
                  <a:rPr lang="en-US" dirty="0">
                    <a:solidFill>
                      <a:schemeClr val="tx1">
                        <a:lumMod val="10000"/>
                      </a:schemeClr>
                    </a:solidFill>
                  </a:rPr>
                  <a:t>moment: </a:t>
                </a:r>
                <a:r>
                  <a:rPr lang="en-US" b="1" u="sng" dirty="0">
                    <a:solidFill>
                      <a:schemeClr val="tx1">
                        <a:lumMod val="10000"/>
                      </a:schemeClr>
                    </a:solidFill>
                  </a:rPr>
                  <a:t>variance</a:t>
                </a:r>
              </a:p>
              <a:p>
                <a:pPr marL="457200" lvl="1" indent="0">
                  <a:spcBef>
                    <a:spcPts val="1200"/>
                  </a:spcBef>
                  <a:buNone/>
                </a:pPr>
                <a14:m>
                  <m:oMathPara xmlns:m="http://schemas.openxmlformats.org/officeDocument/2006/math">
                    <m:oMathParaPr>
                      <m:jc m:val="left"/>
                    </m:oMathParaPr>
                    <m:oMath xmlns:m="http://schemas.openxmlformats.org/officeDocument/2006/math">
                      <m:sSubSup>
                        <m:sSubSupPr>
                          <m:ctrlPr>
                            <a:rPr lang="en-US" i="1">
                              <a:solidFill>
                                <a:schemeClr val="tx1">
                                  <a:lumMod val="10000"/>
                                </a:schemeClr>
                              </a:solidFill>
                              <a:latin typeface="Cambria Math" panose="02040503050406030204" pitchFamily="18" charset="0"/>
                            </a:rPr>
                          </m:ctrlPr>
                        </m:sSubSupPr>
                        <m:e>
                          <m:r>
                            <m:rPr>
                              <m:sty m:val="p"/>
                            </m:rPr>
                            <a:rPr lang="en-US">
                              <a:solidFill>
                                <a:schemeClr val="tx1">
                                  <a:lumMod val="10000"/>
                                </a:schemeClr>
                              </a:solidFill>
                              <a:latin typeface="Cambria Math" panose="02040503050406030204" pitchFamily="18" charset="0"/>
                            </a:rPr>
                            <m:t>S</m:t>
                          </m:r>
                        </m:e>
                        <m:sub>
                          <m:r>
                            <m:rPr>
                              <m:sty m:val="p"/>
                            </m:rPr>
                            <a:rPr lang="en-US">
                              <a:solidFill>
                                <a:schemeClr val="tx1">
                                  <a:lumMod val="10000"/>
                                </a:schemeClr>
                              </a:solidFill>
                              <a:latin typeface="Cambria Math" panose="02040503050406030204" pitchFamily="18" charset="0"/>
                            </a:rPr>
                            <m:t>x</m:t>
                          </m:r>
                        </m:sub>
                        <m:sup>
                          <m:r>
                            <a:rPr lang="en-US">
                              <a:solidFill>
                                <a:schemeClr val="tx1">
                                  <a:lumMod val="10000"/>
                                </a:schemeClr>
                              </a:solidFill>
                              <a:latin typeface="Cambria Math" panose="02040503050406030204" pitchFamily="18" charset="0"/>
                            </a:rPr>
                            <m:t>2</m:t>
                          </m:r>
                        </m:sup>
                      </m:sSubSup>
                      <m:r>
                        <a:rPr lang="en-US">
                          <a:solidFill>
                            <a:schemeClr val="tx1">
                              <a:lumMod val="10000"/>
                            </a:schemeClr>
                          </a:solidFill>
                          <a:latin typeface="Cambria Math" panose="02040503050406030204" pitchFamily="18" charset="0"/>
                        </a:rPr>
                        <m:t>=</m:t>
                      </m:r>
                      <m:f>
                        <m:fPr>
                          <m:ctrlPr>
                            <a:rPr lang="en-US" i="1">
                              <a:solidFill>
                                <a:schemeClr val="tx1">
                                  <a:lumMod val="10000"/>
                                </a:schemeClr>
                              </a:solidFill>
                              <a:latin typeface="Cambria Math" panose="02040503050406030204" pitchFamily="18" charset="0"/>
                            </a:rPr>
                          </m:ctrlPr>
                        </m:fPr>
                        <m:num>
                          <m:r>
                            <a:rPr lang="en-US">
                              <a:solidFill>
                                <a:schemeClr val="tx1">
                                  <a:lumMod val="10000"/>
                                </a:schemeClr>
                              </a:solidFill>
                              <a:latin typeface="Cambria Math" panose="02040503050406030204" pitchFamily="18" charset="0"/>
                            </a:rPr>
                            <m:t>1</m:t>
                          </m:r>
                        </m:num>
                        <m:den>
                          <m:r>
                            <m:rPr>
                              <m:sty m:val="p"/>
                            </m:rPr>
                            <a:rPr lang="en-US">
                              <a:solidFill>
                                <a:schemeClr val="tx1">
                                  <a:lumMod val="10000"/>
                                </a:schemeClr>
                              </a:solidFill>
                              <a:latin typeface="Cambria Math" panose="02040503050406030204" pitchFamily="18" charset="0"/>
                            </a:rPr>
                            <m:t>N</m:t>
                          </m:r>
                          <m:r>
                            <a:rPr lang="en-US">
                              <a:solidFill>
                                <a:schemeClr val="tx1">
                                  <a:lumMod val="10000"/>
                                </a:schemeClr>
                              </a:solidFill>
                              <a:latin typeface="Cambria Math" panose="02040503050406030204" pitchFamily="18" charset="0"/>
                            </a:rPr>
                            <m:t>−1</m:t>
                          </m:r>
                        </m:den>
                      </m:f>
                      <m:nary>
                        <m:naryPr>
                          <m:chr m:val="∑"/>
                          <m:ctrlPr>
                            <a:rPr lang="en-US" i="1">
                              <a:solidFill>
                                <a:schemeClr val="tx1">
                                  <a:lumMod val="10000"/>
                                </a:schemeClr>
                              </a:solidFill>
                              <a:latin typeface="Cambria Math" panose="02040503050406030204" pitchFamily="18" charset="0"/>
                            </a:rPr>
                          </m:ctrlPr>
                        </m:naryPr>
                        <m:sub>
                          <m:r>
                            <m:rPr>
                              <m:sty m:val="p"/>
                              <m:brk m:alnAt="23"/>
                            </m:rPr>
                            <a:rPr lang="en-US">
                              <a:solidFill>
                                <a:schemeClr val="tx1">
                                  <a:lumMod val="10000"/>
                                </a:schemeClr>
                              </a:solidFill>
                              <a:latin typeface="Cambria Math" panose="02040503050406030204" pitchFamily="18" charset="0"/>
                            </a:rPr>
                            <m:t>i</m:t>
                          </m:r>
                          <m:r>
                            <a:rPr lang="en-US">
                              <a:solidFill>
                                <a:schemeClr val="tx1">
                                  <a:lumMod val="10000"/>
                                </a:schemeClr>
                              </a:solidFill>
                              <a:latin typeface="Cambria Math" panose="02040503050406030204" pitchFamily="18" charset="0"/>
                            </a:rPr>
                            <m:t>=1</m:t>
                          </m:r>
                        </m:sub>
                        <m:sup>
                          <m:r>
                            <m:rPr>
                              <m:sty m:val="p"/>
                            </m:rPr>
                            <a:rPr lang="en-US">
                              <a:solidFill>
                                <a:schemeClr val="tx1">
                                  <a:lumMod val="10000"/>
                                </a:schemeClr>
                              </a:solidFill>
                              <a:latin typeface="Cambria Math" panose="02040503050406030204" pitchFamily="18" charset="0"/>
                            </a:rPr>
                            <m:t>N</m:t>
                          </m:r>
                        </m:sup>
                        <m:e>
                          <m:sSup>
                            <m:sSupPr>
                              <m:ctrlPr>
                                <a:rPr lang="en-US" i="1">
                                  <a:solidFill>
                                    <a:schemeClr val="tx1">
                                      <a:lumMod val="10000"/>
                                    </a:schemeClr>
                                  </a:solidFill>
                                  <a:latin typeface="Cambria Math" panose="02040503050406030204" pitchFamily="18" charset="0"/>
                                </a:rPr>
                              </m:ctrlPr>
                            </m:sSupPr>
                            <m:e>
                              <m:d>
                                <m:dPr>
                                  <m:ctrlPr>
                                    <a:rPr lang="en-US" i="1">
                                      <a:solidFill>
                                        <a:schemeClr val="tx1">
                                          <a:lumMod val="10000"/>
                                        </a:schemeClr>
                                      </a:solidFill>
                                      <a:latin typeface="Cambria Math" panose="02040503050406030204" pitchFamily="18" charset="0"/>
                                    </a:rPr>
                                  </m:ctrlPr>
                                </m:dPr>
                                <m:e>
                                  <m:sSub>
                                    <m:sSubPr>
                                      <m:ctrlPr>
                                        <a:rPr lang="en-US" i="1">
                                          <a:solidFill>
                                            <a:schemeClr val="tx1">
                                              <a:lumMod val="10000"/>
                                            </a:schemeClr>
                                          </a:solidFill>
                                          <a:latin typeface="Cambria Math" panose="02040503050406030204" pitchFamily="18" charset="0"/>
                                        </a:rPr>
                                      </m:ctrlPr>
                                    </m:sSubPr>
                                    <m:e>
                                      <m:r>
                                        <m:rPr>
                                          <m:sty m:val="p"/>
                                        </m:rPr>
                                        <a:rPr lang="en-US">
                                          <a:solidFill>
                                            <a:schemeClr val="tx1">
                                              <a:lumMod val="10000"/>
                                            </a:schemeClr>
                                          </a:solidFill>
                                          <a:latin typeface="Cambria Math" panose="02040503050406030204" pitchFamily="18" charset="0"/>
                                        </a:rPr>
                                        <m:t>X</m:t>
                                      </m:r>
                                    </m:e>
                                    <m:sub>
                                      <m:r>
                                        <m:rPr>
                                          <m:sty m:val="p"/>
                                        </m:rPr>
                                        <a:rPr lang="en-US">
                                          <a:solidFill>
                                            <a:schemeClr val="tx1">
                                              <a:lumMod val="10000"/>
                                            </a:schemeClr>
                                          </a:solidFill>
                                          <a:latin typeface="Cambria Math" panose="02040503050406030204" pitchFamily="18" charset="0"/>
                                        </a:rPr>
                                        <m:t>i</m:t>
                                      </m:r>
                                    </m:sub>
                                  </m:sSub>
                                  <m:r>
                                    <a:rPr lang="en-US" smtClean="0">
                                      <a:solidFill>
                                        <a:schemeClr val="bg1">
                                          <a:lumMod val="50000"/>
                                          <a:lumOff val="50000"/>
                                        </a:schemeClr>
                                      </a:solidFill>
                                      <a:latin typeface="Cambria Math" panose="02040503050406030204" pitchFamily="18" charset="0"/>
                                    </a:rPr>
                                    <m:t>−</m:t>
                                  </m:r>
                                  <m:acc>
                                    <m:accPr>
                                      <m:chr m:val="̅"/>
                                      <m:ctrlPr>
                                        <a:rPr lang="en-US" i="1">
                                          <a:solidFill>
                                            <a:schemeClr val="bg1">
                                              <a:lumMod val="50000"/>
                                              <a:lumOff val="50000"/>
                                            </a:schemeClr>
                                          </a:solidFill>
                                          <a:latin typeface="Cambria Math" panose="02040503050406030204" pitchFamily="18" charset="0"/>
                                        </a:rPr>
                                      </m:ctrlPr>
                                    </m:accPr>
                                    <m:e>
                                      <m:r>
                                        <m:rPr>
                                          <m:sty m:val="p"/>
                                        </m:rPr>
                                        <a:rPr lang="en-US">
                                          <a:solidFill>
                                            <a:schemeClr val="bg1">
                                              <a:lumMod val="50000"/>
                                              <a:lumOff val="50000"/>
                                            </a:schemeClr>
                                          </a:solidFill>
                                          <a:latin typeface="Cambria Math" panose="02040503050406030204" pitchFamily="18" charset="0"/>
                                        </a:rPr>
                                        <m:t>X</m:t>
                                      </m:r>
                                    </m:e>
                                  </m:acc>
                                </m:e>
                              </m:d>
                            </m:e>
                            <m:sup>
                              <m:r>
                                <a:rPr lang="en-US">
                                  <a:solidFill>
                                    <a:srgbClr val="C00000"/>
                                  </a:solidFill>
                                  <a:latin typeface="Cambria Math" panose="02040503050406030204" pitchFamily="18" charset="0"/>
                                </a:rPr>
                                <m:t>2</m:t>
                              </m:r>
                            </m:sup>
                          </m:sSup>
                        </m:e>
                      </m:nary>
                    </m:oMath>
                  </m:oMathPara>
                </a14:m>
                <a:endParaRPr lang="en-US" dirty="0"/>
              </a:p>
              <a:p>
                <a:endParaRPr lang="en-US" sz="1900" dirty="0"/>
              </a:p>
              <a:p>
                <a:pPr>
                  <a:spcAft>
                    <a:spcPts val="1200"/>
                  </a:spcAft>
                </a:pPr>
                <a:r>
                  <a:rPr lang="en-US" dirty="0">
                    <a:solidFill>
                      <a:srgbClr val="C00000"/>
                    </a:solidFill>
                  </a:rPr>
                  <a:t>Third</a:t>
                </a:r>
                <a:r>
                  <a:rPr lang="en-US" dirty="0"/>
                  <a:t> </a:t>
                </a:r>
                <a:r>
                  <a:rPr lang="en-US" dirty="0">
                    <a:solidFill>
                      <a:schemeClr val="accent1">
                        <a:lumMod val="75000"/>
                      </a:schemeClr>
                    </a:solidFill>
                  </a:rPr>
                  <a:t>standardized</a:t>
                </a:r>
                <a:r>
                  <a:rPr lang="en-US" dirty="0"/>
                  <a:t> </a:t>
                </a:r>
                <a:r>
                  <a:rPr lang="en-US" dirty="0">
                    <a:solidFill>
                      <a:schemeClr val="bg1">
                        <a:lumMod val="50000"/>
                        <a:lumOff val="50000"/>
                      </a:schemeClr>
                    </a:solidFill>
                  </a:rPr>
                  <a:t>central</a:t>
                </a:r>
                <a:r>
                  <a:rPr lang="en-US" dirty="0"/>
                  <a:t> </a:t>
                </a:r>
                <a:r>
                  <a:rPr lang="en-US" dirty="0">
                    <a:solidFill>
                      <a:schemeClr val="tx1">
                        <a:lumMod val="10000"/>
                      </a:schemeClr>
                    </a:solidFill>
                  </a:rPr>
                  <a:t>moment: </a:t>
                </a:r>
                <a:r>
                  <a:rPr lang="en-US" b="1" u="sng" dirty="0">
                    <a:solidFill>
                      <a:schemeClr val="tx1">
                        <a:lumMod val="10000"/>
                      </a:schemeClr>
                    </a:solidFill>
                  </a:rPr>
                  <a:t>skew</a:t>
                </a:r>
              </a:p>
              <a:p>
                <a:pPr marL="457200" lvl="1" indent="0">
                  <a:spcBef>
                    <a:spcPts val="1200"/>
                  </a:spcBef>
                  <a:buNone/>
                </a:pPr>
                <a14:m>
                  <m:oMathPara xmlns:m="http://schemas.openxmlformats.org/officeDocument/2006/math">
                    <m:oMathParaPr>
                      <m:jc m:val="left"/>
                    </m:oMathParaPr>
                    <m:oMath xmlns:m="http://schemas.openxmlformats.org/officeDocument/2006/math">
                      <m:sSub>
                        <m:sSubPr>
                          <m:ctrlPr>
                            <a:rPr lang="en-US" i="1">
                              <a:solidFill>
                                <a:schemeClr val="tx1">
                                  <a:lumMod val="10000"/>
                                </a:schemeClr>
                              </a:solidFill>
                              <a:latin typeface="Cambria Math" panose="02040503050406030204" pitchFamily="18" charset="0"/>
                            </a:rPr>
                          </m:ctrlPr>
                        </m:sSubPr>
                        <m:e>
                          <m:r>
                            <m:rPr>
                              <m:sty m:val="p"/>
                            </m:rPr>
                            <a:rPr lang="en-US">
                              <a:solidFill>
                                <a:schemeClr val="tx1">
                                  <a:lumMod val="10000"/>
                                </a:schemeClr>
                              </a:solidFill>
                              <a:latin typeface="Cambria Math" panose="02040503050406030204" pitchFamily="18" charset="0"/>
                            </a:rPr>
                            <m:t>g</m:t>
                          </m:r>
                        </m:e>
                        <m:sub>
                          <m:r>
                            <m:rPr>
                              <m:sty m:val="p"/>
                            </m:rPr>
                            <a:rPr lang="en-US">
                              <a:solidFill>
                                <a:schemeClr val="tx1">
                                  <a:lumMod val="10000"/>
                                </a:schemeClr>
                              </a:solidFill>
                              <a:latin typeface="Cambria Math" panose="02040503050406030204" pitchFamily="18" charset="0"/>
                            </a:rPr>
                            <m:t>x</m:t>
                          </m:r>
                        </m:sub>
                      </m:sSub>
                      <m:r>
                        <a:rPr lang="en-US">
                          <a:solidFill>
                            <a:schemeClr val="tx1">
                              <a:lumMod val="10000"/>
                            </a:schemeClr>
                          </a:solidFill>
                          <a:latin typeface="Cambria Math" panose="02040503050406030204" pitchFamily="18" charset="0"/>
                        </a:rPr>
                        <m:t>=</m:t>
                      </m:r>
                      <m:f>
                        <m:fPr>
                          <m:ctrlPr>
                            <a:rPr lang="en-US" i="1">
                              <a:solidFill>
                                <a:schemeClr val="tx1">
                                  <a:lumMod val="10000"/>
                                </a:schemeClr>
                              </a:solidFill>
                              <a:latin typeface="Cambria Math" panose="02040503050406030204" pitchFamily="18" charset="0"/>
                            </a:rPr>
                          </m:ctrlPr>
                        </m:fPr>
                        <m:num>
                          <m:r>
                            <m:rPr>
                              <m:sty m:val="p"/>
                            </m:rPr>
                            <a:rPr lang="en-US">
                              <a:solidFill>
                                <a:schemeClr val="tx1">
                                  <a:lumMod val="10000"/>
                                </a:schemeClr>
                              </a:solidFill>
                              <a:latin typeface="Cambria Math" panose="02040503050406030204" pitchFamily="18" charset="0"/>
                            </a:rPr>
                            <m:t>N</m:t>
                          </m:r>
                        </m:num>
                        <m:den>
                          <m:d>
                            <m:dPr>
                              <m:ctrlPr>
                                <a:rPr lang="en-US" i="1">
                                  <a:solidFill>
                                    <a:schemeClr val="tx1">
                                      <a:lumMod val="10000"/>
                                    </a:schemeClr>
                                  </a:solidFill>
                                  <a:latin typeface="Cambria Math" panose="02040503050406030204" pitchFamily="18" charset="0"/>
                                </a:rPr>
                              </m:ctrlPr>
                            </m:dPr>
                            <m:e>
                              <m:r>
                                <m:rPr>
                                  <m:sty m:val="p"/>
                                </m:rPr>
                                <a:rPr lang="en-US">
                                  <a:solidFill>
                                    <a:schemeClr val="tx1">
                                      <a:lumMod val="10000"/>
                                    </a:schemeClr>
                                  </a:solidFill>
                                  <a:latin typeface="Cambria Math" panose="02040503050406030204" pitchFamily="18" charset="0"/>
                                </a:rPr>
                                <m:t>N</m:t>
                              </m:r>
                              <m:r>
                                <a:rPr lang="en-US">
                                  <a:solidFill>
                                    <a:schemeClr val="tx1">
                                      <a:lumMod val="10000"/>
                                    </a:schemeClr>
                                  </a:solidFill>
                                  <a:latin typeface="Cambria Math" panose="02040503050406030204" pitchFamily="18" charset="0"/>
                                </a:rPr>
                                <m:t>−1</m:t>
                              </m:r>
                            </m:e>
                          </m:d>
                          <m:d>
                            <m:dPr>
                              <m:ctrlPr>
                                <a:rPr lang="en-US" i="1">
                                  <a:solidFill>
                                    <a:schemeClr val="tx1">
                                      <a:lumMod val="10000"/>
                                    </a:schemeClr>
                                  </a:solidFill>
                                  <a:latin typeface="Cambria Math" panose="02040503050406030204" pitchFamily="18" charset="0"/>
                                </a:rPr>
                              </m:ctrlPr>
                            </m:dPr>
                            <m:e>
                              <m:r>
                                <m:rPr>
                                  <m:sty m:val="p"/>
                                </m:rPr>
                                <a:rPr lang="en-US">
                                  <a:solidFill>
                                    <a:schemeClr val="tx1">
                                      <a:lumMod val="10000"/>
                                    </a:schemeClr>
                                  </a:solidFill>
                                  <a:latin typeface="Cambria Math" panose="02040503050406030204" pitchFamily="18" charset="0"/>
                                </a:rPr>
                                <m:t>N</m:t>
                              </m:r>
                              <m:r>
                                <a:rPr lang="en-US">
                                  <a:solidFill>
                                    <a:schemeClr val="tx1">
                                      <a:lumMod val="10000"/>
                                    </a:schemeClr>
                                  </a:solidFill>
                                  <a:latin typeface="Cambria Math" panose="02040503050406030204" pitchFamily="18" charset="0"/>
                                </a:rPr>
                                <m:t>−2</m:t>
                              </m:r>
                            </m:e>
                          </m:d>
                        </m:den>
                      </m:f>
                      <m:f>
                        <m:fPr>
                          <m:ctrlPr>
                            <a:rPr lang="en-US" i="1">
                              <a:solidFill>
                                <a:schemeClr val="tx1">
                                  <a:lumMod val="10000"/>
                                </a:schemeClr>
                              </a:solidFill>
                              <a:latin typeface="Cambria Math" panose="02040503050406030204" pitchFamily="18" charset="0"/>
                            </a:rPr>
                          </m:ctrlPr>
                        </m:fPr>
                        <m:num>
                          <m:r>
                            <a:rPr lang="en-US">
                              <a:solidFill>
                                <a:schemeClr val="tx1">
                                  <a:lumMod val="10000"/>
                                </a:schemeClr>
                              </a:solidFill>
                              <a:latin typeface="Cambria Math" panose="02040503050406030204" pitchFamily="18" charset="0"/>
                            </a:rPr>
                            <m:t>1</m:t>
                          </m:r>
                        </m:num>
                        <m:den>
                          <m:sSubSup>
                            <m:sSubSupPr>
                              <m:ctrlPr>
                                <a:rPr lang="en-US" i="1">
                                  <a:solidFill>
                                    <a:schemeClr val="accent1"/>
                                  </a:solidFill>
                                  <a:latin typeface="Cambria Math" panose="02040503050406030204" pitchFamily="18" charset="0"/>
                                </a:rPr>
                              </m:ctrlPr>
                            </m:sSubSupPr>
                            <m:e>
                              <m:r>
                                <m:rPr>
                                  <m:sty m:val="p"/>
                                </m:rPr>
                                <a:rPr lang="en-US" smtClean="0">
                                  <a:solidFill>
                                    <a:schemeClr val="accent1">
                                      <a:lumMod val="75000"/>
                                    </a:schemeClr>
                                  </a:solidFill>
                                  <a:latin typeface="Cambria Math" panose="02040503050406030204" pitchFamily="18" charset="0"/>
                                </a:rPr>
                                <m:t>S</m:t>
                              </m:r>
                            </m:e>
                            <m:sub>
                              <m:r>
                                <m:rPr>
                                  <m:sty m:val="p"/>
                                </m:rPr>
                                <a:rPr lang="en-US" smtClean="0">
                                  <a:solidFill>
                                    <a:schemeClr val="accent1">
                                      <a:lumMod val="75000"/>
                                    </a:schemeClr>
                                  </a:solidFill>
                                  <a:latin typeface="Cambria Math" panose="02040503050406030204" pitchFamily="18" charset="0"/>
                                </a:rPr>
                                <m:t>x</m:t>
                              </m:r>
                            </m:sub>
                            <m:sup>
                              <m:r>
                                <a:rPr lang="en-US">
                                  <a:solidFill>
                                    <a:srgbClr val="C00000"/>
                                  </a:solidFill>
                                  <a:latin typeface="Cambria Math" panose="02040503050406030204" pitchFamily="18" charset="0"/>
                                </a:rPr>
                                <m:t>3</m:t>
                              </m:r>
                            </m:sup>
                          </m:sSubSup>
                        </m:den>
                      </m:f>
                      <m:nary>
                        <m:naryPr>
                          <m:chr m:val="∑"/>
                          <m:ctrlPr>
                            <a:rPr lang="en-US" i="1">
                              <a:solidFill>
                                <a:schemeClr val="tx1">
                                  <a:lumMod val="10000"/>
                                </a:schemeClr>
                              </a:solidFill>
                              <a:latin typeface="Cambria Math" panose="02040503050406030204" pitchFamily="18" charset="0"/>
                            </a:rPr>
                          </m:ctrlPr>
                        </m:naryPr>
                        <m:sub>
                          <m:r>
                            <m:rPr>
                              <m:sty m:val="p"/>
                              <m:brk m:alnAt="23"/>
                            </m:rPr>
                            <a:rPr lang="en-US">
                              <a:solidFill>
                                <a:schemeClr val="tx1">
                                  <a:lumMod val="10000"/>
                                </a:schemeClr>
                              </a:solidFill>
                              <a:latin typeface="Cambria Math" panose="02040503050406030204" pitchFamily="18" charset="0"/>
                            </a:rPr>
                            <m:t>i</m:t>
                          </m:r>
                          <m:r>
                            <a:rPr lang="en-US">
                              <a:solidFill>
                                <a:schemeClr val="tx1">
                                  <a:lumMod val="10000"/>
                                </a:schemeClr>
                              </a:solidFill>
                              <a:latin typeface="Cambria Math" panose="02040503050406030204" pitchFamily="18" charset="0"/>
                            </a:rPr>
                            <m:t>=1</m:t>
                          </m:r>
                        </m:sub>
                        <m:sup>
                          <m:r>
                            <m:rPr>
                              <m:sty m:val="p"/>
                            </m:rPr>
                            <a:rPr lang="en-US">
                              <a:solidFill>
                                <a:schemeClr val="tx1">
                                  <a:lumMod val="10000"/>
                                </a:schemeClr>
                              </a:solidFill>
                              <a:latin typeface="Cambria Math" panose="02040503050406030204" pitchFamily="18" charset="0"/>
                            </a:rPr>
                            <m:t>N</m:t>
                          </m:r>
                        </m:sup>
                        <m:e>
                          <m:sSup>
                            <m:sSupPr>
                              <m:ctrlPr>
                                <a:rPr lang="en-US" i="1">
                                  <a:solidFill>
                                    <a:schemeClr val="tx1">
                                      <a:lumMod val="10000"/>
                                    </a:schemeClr>
                                  </a:solidFill>
                                  <a:latin typeface="Cambria Math" panose="02040503050406030204" pitchFamily="18" charset="0"/>
                                </a:rPr>
                              </m:ctrlPr>
                            </m:sSupPr>
                            <m:e>
                              <m:d>
                                <m:dPr>
                                  <m:ctrlPr>
                                    <a:rPr lang="en-US" i="1">
                                      <a:solidFill>
                                        <a:schemeClr val="tx1">
                                          <a:lumMod val="10000"/>
                                        </a:schemeClr>
                                      </a:solidFill>
                                      <a:latin typeface="Cambria Math" panose="02040503050406030204" pitchFamily="18" charset="0"/>
                                    </a:rPr>
                                  </m:ctrlPr>
                                </m:dPr>
                                <m:e>
                                  <m:sSub>
                                    <m:sSubPr>
                                      <m:ctrlPr>
                                        <a:rPr lang="en-US" i="1">
                                          <a:solidFill>
                                            <a:schemeClr val="tx1">
                                              <a:lumMod val="10000"/>
                                            </a:schemeClr>
                                          </a:solidFill>
                                          <a:latin typeface="Cambria Math" panose="02040503050406030204" pitchFamily="18" charset="0"/>
                                        </a:rPr>
                                      </m:ctrlPr>
                                    </m:sSubPr>
                                    <m:e>
                                      <m:r>
                                        <m:rPr>
                                          <m:sty m:val="p"/>
                                        </m:rPr>
                                        <a:rPr lang="en-US">
                                          <a:solidFill>
                                            <a:schemeClr val="tx1">
                                              <a:lumMod val="10000"/>
                                            </a:schemeClr>
                                          </a:solidFill>
                                          <a:latin typeface="Cambria Math" panose="02040503050406030204" pitchFamily="18" charset="0"/>
                                        </a:rPr>
                                        <m:t>X</m:t>
                                      </m:r>
                                    </m:e>
                                    <m:sub>
                                      <m:r>
                                        <m:rPr>
                                          <m:sty m:val="p"/>
                                        </m:rPr>
                                        <a:rPr lang="en-US">
                                          <a:solidFill>
                                            <a:schemeClr val="tx1">
                                              <a:lumMod val="10000"/>
                                            </a:schemeClr>
                                          </a:solidFill>
                                          <a:latin typeface="Cambria Math" panose="02040503050406030204" pitchFamily="18" charset="0"/>
                                        </a:rPr>
                                        <m:t>i</m:t>
                                      </m:r>
                                    </m:sub>
                                  </m:sSub>
                                  <m:r>
                                    <a:rPr lang="en-US" smtClean="0">
                                      <a:solidFill>
                                        <a:schemeClr val="bg1">
                                          <a:lumMod val="50000"/>
                                          <a:lumOff val="50000"/>
                                        </a:schemeClr>
                                      </a:solidFill>
                                      <a:latin typeface="Cambria Math" panose="02040503050406030204" pitchFamily="18" charset="0"/>
                                    </a:rPr>
                                    <m:t>−</m:t>
                                  </m:r>
                                  <m:acc>
                                    <m:accPr>
                                      <m:chr m:val="̅"/>
                                      <m:ctrlPr>
                                        <a:rPr lang="en-US" i="1">
                                          <a:solidFill>
                                            <a:schemeClr val="bg1">
                                              <a:lumMod val="50000"/>
                                              <a:lumOff val="50000"/>
                                            </a:schemeClr>
                                          </a:solidFill>
                                          <a:latin typeface="Cambria Math" panose="02040503050406030204" pitchFamily="18" charset="0"/>
                                        </a:rPr>
                                      </m:ctrlPr>
                                    </m:accPr>
                                    <m:e>
                                      <m:r>
                                        <m:rPr>
                                          <m:sty m:val="p"/>
                                        </m:rPr>
                                        <a:rPr lang="en-US">
                                          <a:solidFill>
                                            <a:schemeClr val="bg1">
                                              <a:lumMod val="50000"/>
                                              <a:lumOff val="50000"/>
                                            </a:schemeClr>
                                          </a:solidFill>
                                          <a:latin typeface="Cambria Math" panose="02040503050406030204" pitchFamily="18" charset="0"/>
                                        </a:rPr>
                                        <m:t>X</m:t>
                                      </m:r>
                                    </m:e>
                                  </m:acc>
                                </m:e>
                              </m:d>
                            </m:e>
                            <m:sup>
                              <m:r>
                                <a:rPr lang="en-US">
                                  <a:solidFill>
                                    <a:srgbClr val="C00000"/>
                                  </a:solidFill>
                                  <a:latin typeface="Cambria Math" panose="02040503050406030204" pitchFamily="18" charset="0"/>
                                </a:rPr>
                                <m:t>3</m:t>
                              </m:r>
                            </m:sup>
                          </m:sSup>
                        </m:e>
                      </m:nary>
                    </m:oMath>
                  </m:oMathPara>
                </a14:m>
                <a:endParaRPr lang="en-US" dirty="0"/>
              </a:p>
            </p:txBody>
          </p:sp>
        </mc:Choice>
        <mc:Fallback>
          <p:sp>
            <p:nvSpPr>
              <p:cNvPr id="5" name="Content Placeholder 2">
                <a:extLst>
                  <a:ext uri="{FF2B5EF4-FFF2-40B4-BE49-F238E27FC236}">
                    <a16:creationId xmlns:a16="http://schemas.microsoft.com/office/drawing/2014/main" id="{D3B9DE91-3FBC-463E-A3A4-297A4C510DC1}"/>
                  </a:ext>
                </a:extLst>
              </p:cNvPr>
              <p:cNvSpPr>
                <a:spLocks noGrp="1" noRot="1" noChangeAspect="1" noMove="1" noResize="1" noEditPoints="1" noAdjustHandles="1" noChangeArrowheads="1" noChangeShapeType="1" noTextEdit="1"/>
              </p:cNvSpPr>
              <p:nvPr/>
            </p:nvSpPr>
            <p:spPr>
              <a:xfrm>
                <a:off x="1040236" y="1447801"/>
                <a:ext cx="8518494" cy="5284033"/>
              </a:xfrm>
              <a:prstGeom prst="rect">
                <a:avLst/>
              </a:prstGeom>
              <a:blipFill>
                <a:blip r:embed="rId3"/>
                <a:stretch>
                  <a:fillRect l="-1490" t="-11779" b="-29567"/>
                </a:stretch>
              </a:blipFill>
            </p:spPr>
            <p:txBody>
              <a:bodyPr/>
              <a:lstStyle/>
              <a:p>
                <a:r>
                  <a:rPr lang="en-US">
                    <a:noFill/>
                  </a:rPr>
                  <a:t> </a:t>
                </a:r>
              </a:p>
            </p:txBody>
          </p:sp>
        </mc:Fallback>
      </mc:AlternateContent>
    </p:spTree>
    <p:extLst>
      <p:ext uri="{BB962C8B-B14F-4D97-AF65-F5344CB8AC3E}">
        <p14:creationId xmlns:p14="http://schemas.microsoft.com/office/powerpoint/2010/main" val="38236349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1073098" y="1697296"/>
            <a:ext cx="9952456" cy="4093906"/>
          </a:xfrm>
        </p:spPr>
        <p:txBody>
          <a:bodyPr vert="horz" wrap="square" lIns="92075" tIns="46038" rIns="92075" bIns="46038" numCol="1" anchor="t" anchorCtr="0" compatLnSpc="1">
            <a:prstTxWarp prst="textNoShape">
              <a:avLst/>
            </a:prstTxWarp>
          </a:bodyPr>
          <a:lstStyle/>
          <a:p>
            <a:pPr eaLnBrk="1" hangingPunct="1">
              <a:defRPr/>
            </a:pPr>
            <a:r>
              <a:rPr lang="en-US" dirty="0"/>
              <a:t>A measure of </a:t>
            </a:r>
            <a:r>
              <a:rPr lang="en-US" b="1" dirty="0">
                <a:solidFill>
                  <a:srgbClr val="00B050"/>
                </a:solidFill>
              </a:rPr>
              <a:t>likelihood</a:t>
            </a:r>
            <a:r>
              <a:rPr lang="en-US" dirty="0">
                <a:solidFill>
                  <a:srgbClr val="000064"/>
                </a:solidFill>
              </a:rPr>
              <a:t>,</a:t>
            </a:r>
            <a:r>
              <a:rPr lang="en-US" dirty="0">
                <a:solidFill>
                  <a:schemeClr val="bg1"/>
                </a:solidFill>
              </a:rPr>
              <a:t> </a:t>
            </a:r>
            <a:r>
              <a:rPr lang="en-US" dirty="0"/>
              <a:t>or the </a:t>
            </a:r>
            <a:r>
              <a:rPr lang="en-US" b="1" dirty="0">
                <a:solidFill>
                  <a:srgbClr val="00B050"/>
                </a:solidFill>
              </a:rPr>
              <a:t>chance</a:t>
            </a:r>
            <a:r>
              <a:rPr lang="en-US" dirty="0"/>
              <a:t> of an outcome  or event</a:t>
            </a:r>
          </a:p>
          <a:p>
            <a:pPr eaLnBrk="1" hangingPunct="1">
              <a:spcBef>
                <a:spcPct val="60000"/>
              </a:spcBef>
              <a:defRPr/>
            </a:pPr>
            <a:r>
              <a:rPr lang="en-US" dirty="0"/>
              <a:t>Magnitude:  </a:t>
            </a:r>
            <a:r>
              <a:rPr lang="en-US" b="1" dirty="0"/>
              <a:t>0 </a:t>
            </a:r>
            <a:r>
              <a:rPr lang="en-US" b="1" dirty="0">
                <a:cs typeface="Times New Roman" pitchFamily="18" charset="0"/>
                <a:sym typeface="WP MathA" pitchFamily="2" charset="2"/>
              </a:rPr>
              <a:t>≤</a:t>
            </a:r>
            <a:r>
              <a:rPr lang="en-US" b="1" dirty="0"/>
              <a:t> probability </a:t>
            </a:r>
            <a:r>
              <a:rPr lang="en-US" b="1" dirty="0">
                <a:cs typeface="Times New Roman" pitchFamily="18" charset="0"/>
                <a:sym typeface="WP MathA" pitchFamily="2" charset="2"/>
              </a:rPr>
              <a:t>≤</a:t>
            </a:r>
            <a:r>
              <a:rPr lang="en-US" b="1" dirty="0"/>
              <a:t> 1</a:t>
            </a:r>
          </a:p>
          <a:p>
            <a:pPr eaLnBrk="1" hangingPunct="1">
              <a:spcBef>
                <a:spcPct val="60000"/>
              </a:spcBef>
              <a:buFont typeface="Wingdings" pitchFamily="2" charset="2"/>
              <a:buNone/>
              <a:defRPr/>
            </a:pPr>
            <a:r>
              <a:rPr lang="en-US" b="1" dirty="0"/>
              <a:t>			</a:t>
            </a:r>
            <a:r>
              <a:rPr lang="en-US" sz="2400" b="1" dirty="0"/>
              <a:t>  </a:t>
            </a:r>
            <a:r>
              <a:rPr lang="en-US" b="1" dirty="0"/>
              <a:t>  0% </a:t>
            </a:r>
            <a:r>
              <a:rPr lang="en-US" b="1" dirty="0">
                <a:cs typeface="Times New Roman" pitchFamily="18" charset="0"/>
                <a:sym typeface="WP MathA" pitchFamily="2" charset="2"/>
              </a:rPr>
              <a:t>≤</a:t>
            </a:r>
            <a:r>
              <a:rPr lang="en-US" b="1" dirty="0"/>
              <a:t> probability </a:t>
            </a:r>
            <a:r>
              <a:rPr lang="en-US" b="1" dirty="0">
                <a:cs typeface="Times New Roman" pitchFamily="18" charset="0"/>
                <a:sym typeface="WP MathA" pitchFamily="2" charset="2"/>
              </a:rPr>
              <a:t>≤</a:t>
            </a:r>
            <a:r>
              <a:rPr lang="en-US" b="1" dirty="0"/>
              <a:t> 100%</a:t>
            </a:r>
          </a:p>
          <a:p>
            <a:pPr eaLnBrk="1" hangingPunct="1">
              <a:spcBef>
                <a:spcPct val="60000"/>
              </a:spcBef>
              <a:buFont typeface="Wingdings" pitchFamily="2" charset="2"/>
              <a:buNone/>
              <a:defRPr/>
            </a:pPr>
            <a:endParaRPr lang="en-US" b="1" dirty="0"/>
          </a:p>
          <a:p>
            <a:pPr eaLnBrk="1" hangingPunct="1">
              <a:spcBef>
                <a:spcPts val="600"/>
              </a:spcBef>
              <a:buNone/>
              <a:defRPr/>
            </a:pPr>
            <a:endParaRPr lang="en-US" dirty="0"/>
          </a:p>
          <a:p>
            <a:pPr eaLnBrk="1" hangingPunct="1">
              <a:spcBef>
                <a:spcPts val="600"/>
              </a:spcBef>
              <a:defRPr/>
            </a:pPr>
            <a:r>
              <a:rPr lang="en-US" i="1" dirty="0"/>
              <a:t>Sum of probabilities of all possible outcomes = 1 or 100%</a:t>
            </a:r>
          </a:p>
          <a:p>
            <a:pPr eaLnBrk="1" hangingPunct="1">
              <a:spcBef>
                <a:spcPct val="60000"/>
              </a:spcBef>
              <a:buFont typeface="Wingdings" pitchFamily="2" charset="2"/>
              <a:buNone/>
              <a:defRPr/>
            </a:pPr>
            <a:endParaRPr lang="en-US" b="1" dirty="0"/>
          </a:p>
        </p:txBody>
      </p:sp>
      <p:sp>
        <p:nvSpPr>
          <p:cNvPr id="8196" name="Rectangle 4"/>
          <p:cNvSpPr>
            <a:spLocks noGrp="1" noChangeArrowheads="1"/>
          </p:cNvSpPr>
          <p:nvPr>
            <p:ph type="title"/>
          </p:nvPr>
        </p:nvSpPr>
        <p:spPr/>
        <p:txBody>
          <a:bodyPr/>
          <a:lstStyle/>
          <a:p>
            <a:pPr eaLnBrk="1" hangingPunct="1">
              <a:defRPr/>
            </a:pPr>
            <a:r>
              <a:rPr lang="en-US" dirty="0"/>
              <a:t>Probability</a:t>
            </a:r>
            <a:endParaRPr lang="en-US" i="1" dirty="0"/>
          </a:p>
        </p:txBody>
      </p:sp>
      <p:sp>
        <p:nvSpPr>
          <p:cNvPr id="27653" name="Text Box 6"/>
          <p:cNvSpPr txBox="1">
            <a:spLocks noChangeArrowheads="1"/>
          </p:cNvSpPr>
          <p:nvPr/>
        </p:nvSpPr>
        <p:spPr bwMode="auto">
          <a:xfrm>
            <a:off x="2586493" y="4486920"/>
            <a:ext cx="1808203" cy="830997"/>
          </a:xfrm>
          <a:prstGeom prst="rect">
            <a:avLst/>
          </a:prstGeom>
          <a:noFill/>
          <a:ln w="9525">
            <a:noFill/>
            <a:miter lim="800000"/>
            <a:headEnd/>
            <a:tailEnd/>
          </a:ln>
        </p:spPr>
        <p:txBody>
          <a:bodyPr wrap="square">
            <a:spAutoFit/>
          </a:bodyPr>
          <a:lstStyle/>
          <a:p>
            <a:pPr algn="ctr">
              <a:spcBef>
                <a:spcPct val="50000"/>
              </a:spcBef>
            </a:pPr>
            <a:r>
              <a:rPr lang="en-US" b="1" dirty="0">
                <a:solidFill>
                  <a:schemeClr val="bg2">
                    <a:lumMod val="60000"/>
                    <a:lumOff val="40000"/>
                  </a:schemeClr>
                </a:solidFill>
                <a:latin typeface="Ink Free" panose="03080402000500000000" pitchFamily="66" charset="0"/>
              </a:rPr>
              <a:t>won’t </a:t>
            </a:r>
            <a:r>
              <a:rPr lang="en-US" b="1" dirty="0">
                <a:solidFill>
                  <a:srgbClr val="00B0F0"/>
                </a:solidFill>
                <a:latin typeface="Ink Free" panose="03080402000500000000" pitchFamily="66" charset="0"/>
              </a:rPr>
              <a:t>/can’t </a:t>
            </a:r>
            <a:r>
              <a:rPr lang="en-US" b="1" dirty="0">
                <a:solidFill>
                  <a:schemeClr val="bg2">
                    <a:lumMod val="60000"/>
                    <a:lumOff val="40000"/>
                  </a:schemeClr>
                </a:solidFill>
                <a:latin typeface="Ink Free" panose="03080402000500000000" pitchFamily="66" charset="0"/>
              </a:rPr>
              <a:t>happen</a:t>
            </a:r>
          </a:p>
        </p:txBody>
      </p:sp>
      <p:sp>
        <p:nvSpPr>
          <p:cNvPr id="27654" name="Text Box 7"/>
          <p:cNvSpPr txBox="1">
            <a:spLocks noChangeArrowheads="1"/>
          </p:cNvSpPr>
          <p:nvPr/>
        </p:nvSpPr>
        <p:spPr bwMode="auto">
          <a:xfrm>
            <a:off x="6232702" y="4486919"/>
            <a:ext cx="1262112" cy="830997"/>
          </a:xfrm>
          <a:prstGeom prst="rect">
            <a:avLst/>
          </a:prstGeom>
          <a:noFill/>
          <a:ln w="9525">
            <a:noFill/>
            <a:miter lim="800000"/>
            <a:headEnd/>
            <a:tailEnd/>
          </a:ln>
        </p:spPr>
        <p:txBody>
          <a:bodyPr wrap="square">
            <a:spAutoFit/>
          </a:bodyPr>
          <a:lstStyle/>
          <a:p>
            <a:pPr algn="ctr">
              <a:spcBef>
                <a:spcPct val="50000"/>
              </a:spcBef>
            </a:pPr>
            <a:r>
              <a:rPr lang="en-US" b="1" dirty="0">
                <a:solidFill>
                  <a:schemeClr val="bg2">
                    <a:lumMod val="60000"/>
                    <a:lumOff val="40000"/>
                  </a:schemeClr>
                </a:solidFill>
                <a:latin typeface="Ink Free" panose="03080402000500000000" pitchFamily="66" charset="0"/>
              </a:rPr>
              <a:t>will happen</a:t>
            </a:r>
          </a:p>
        </p:txBody>
      </p:sp>
      <p:sp>
        <p:nvSpPr>
          <p:cNvPr id="2" name="Slide Number Placeholder 1">
            <a:extLst>
              <a:ext uri="{FF2B5EF4-FFF2-40B4-BE49-F238E27FC236}">
                <a16:creationId xmlns:a16="http://schemas.microsoft.com/office/drawing/2014/main" id="{EC68392B-589E-BB20-A74B-255350541A7D}"/>
              </a:ext>
            </a:extLst>
          </p:cNvPr>
          <p:cNvSpPr>
            <a:spLocks noGrp="1"/>
          </p:cNvSpPr>
          <p:nvPr>
            <p:ph type="sldNum" sz="quarter" idx="12"/>
          </p:nvPr>
        </p:nvSpPr>
        <p:spPr/>
        <p:txBody>
          <a:bodyPr/>
          <a:lstStyle/>
          <a:p>
            <a:pPr>
              <a:defRPr/>
            </a:pPr>
            <a:fld id="{9CD81297-4513-4774-B1A4-8EBF832F2CC4}" type="slidenum">
              <a:rPr lang="en-US" smtClean="0"/>
              <a:pPr>
                <a:defRPr/>
              </a:pPr>
              <a:t>5</a:t>
            </a:fld>
            <a:endParaRPr lang="en-US"/>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19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19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19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uiExpand="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98A0E6-CC37-3971-B8FF-E0AC363FF4E7}"/>
            </a:ext>
          </a:extLst>
        </p:cNvPr>
        <p:cNvGrpSpPr/>
        <p:nvPr/>
      </p:nvGrpSpPr>
      <p:grpSpPr>
        <a:xfrm>
          <a:off x="0" y="0"/>
          <a:ext cx="0" cy="0"/>
          <a:chOff x="0" y="0"/>
          <a:chExt cx="0" cy="0"/>
        </a:xfrm>
      </p:grpSpPr>
      <p:sp>
        <p:nvSpPr>
          <p:cNvPr id="26626" name="Slide Number Placeholder 5">
            <a:extLst>
              <a:ext uri="{FF2B5EF4-FFF2-40B4-BE49-F238E27FC236}">
                <a16:creationId xmlns:a16="http://schemas.microsoft.com/office/drawing/2014/main" id="{5B96B47C-3A10-D2E6-D4C5-800D57F48A0A}"/>
              </a:ext>
            </a:extLst>
          </p:cNvPr>
          <p:cNvSpPr>
            <a:spLocks noGrp="1"/>
          </p:cNvSpPr>
          <p:nvPr>
            <p:ph type="sldNum" sz="quarter" idx="12"/>
          </p:nvPr>
        </p:nvSpPr>
        <p:spPr>
          <a:noFill/>
        </p:spPr>
        <p:txBody>
          <a:bodyPr/>
          <a:lstStyle/>
          <a:p>
            <a:fld id="{7E9EA749-4E90-45D7-B259-2FA4D271F4A8}" type="slidenum">
              <a:rPr lang="en-US" smtClean="0"/>
              <a:pPr/>
              <a:t>50</a:t>
            </a:fld>
            <a:endParaRPr lang="en-US" dirty="0"/>
          </a:p>
        </p:txBody>
      </p:sp>
      <p:sp>
        <p:nvSpPr>
          <p:cNvPr id="6147" name="Rectangle 3">
            <a:extLst>
              <a:ext uri="{FF2B5EF4-FFF2-40B4-BE49-F238E27FC236}">
                <a16:creationId xmlns:a16="http://schemas.microsoft.com/office/drawing/2014/main" id="{C4D8AD24-0680-0975-E84A-2D49E239DDD3}"/>
              </a:ext>
            </a:extLst>
          </p:cNvPr>
          <p:cNvSpPr>
            <a:spLocks noGrp="1" noChangeArrowheads="1"/>
          </p:cNvSpPr>
          <p:nvPr>
            <p:ph type="body" idx="1"/>
          </p:nvPr>
        </p:nvSpPr>
        <p:spPr>
          <a:xfrm>
            <a:off x="1065403" y="1552575"/>
            <a:ext cx="8858062" cy="4114800"/>
          </a:xfrm>
        </p:spPr>
        <p:txBody>
          <a:bodyPr vert="horz" wrap="square" lIns="92075" tIns="46038" rIns="92075" bIns="46038" numCol="1" anchor="t" anchorCtr="0" compatLnSpc="1">
            <a:prstTxWarp prst="textNoShape">
              <a:avLst/>
            </a:prstTxWarp>
          </a:bodyPr>
          <a:lstStyle/>
          <a:p>
            <a:pPr eaLnBrk="1" hangingPunct="1">
              <a:spcBef>
                <a:spcPct val="50000"/>
              </a:spcBef>
              <a:defRPr/>
            </a:pPr>
            <a:r>
              <a:rPr lang="en-US" sz="3000" strike="sngStrike" dirty="0"/>
              <a:t>Vocabulary and Definitions</a:t>
            </a:r>
          </a:p>
          <a:p>
            <a:pPr eaLnBrk="1" hangingPunct="1">
              <a:spcBef>
                <a:spcPct val="50000"/>
              </a:spcBef>
              <a:defRPr/>
            </a:pPr>
            <a:r>
              <a:rPr lang="en-US" sz="3000" strike="sngStrike" dirty="0"/>
              <a:t>Dice Rolling and PMFs</a:t>
            </a:r>
          </a:p>
          <a:p>
            <a:pPr eaLnBrk="1" hangingPunct="1">
              <a:spcBef>
                <a:spcPct val="50000"/>
              </a:spcBef>
              <a:defRPr/>
            </a:pPr>
            <a:r>
              <a:rPr lang="en-US" sz="3000" strike="sngStrike" dirty="0"/>
              <a:t>CDFs and PDFs</a:t>
            </a:r>
          </a:p>
          <a:p>
            <a:pPr eaLnBrk="1" hangingPunct="1">
              <a:spcBef>
                <a:spcPct val="50000"/>
              </a:spcBef>
              <a:defRPr/>
            </a:pPr>
            <a:r>
              <a:rPr lang="en-US" sz="3000" strike="sngStrike" dirty="0"/>
              <a:t>Histograms</a:t>
            </a:r>
            <a:r>
              <a:rPr lang="en-US" sz="3000" dirty="0"/>
              <a:t> </a:t>
            </a:r>
          </a:p>
          <a:p>
            <a:pPr eaLnBrk="1" hangingPunct="1">
              <a:spcBef>
                <a:spcPct val="50000"/>
              </a:spcBef>
              <a:defRPr/>
            </a:pPr>
            <a:r>
              <a:rPr lang="en-US" sz="3000" strike="sngStrike" dirty="0"/>
              <a:t>Typical Distributions</a:t>
            </a:r>
          </a:p>
          <a:p>
            <a:pPr eaLnBrk="1" hangingPunct="1">
              <a:spcBef>
                <a:spcPct val="50000"/>
              </a:spcBef>
              <a:defRPr/>
            </a:pPr>
            <a:r>
              <a:rPr lang="en-US" sz="3000" strike="sngStrike" dirty="0"/>
              <a:t>Sample Moments</a:t>
            </a:r>
          </a:p>
          <a:p>
            <a:pPr eaLnBrk="1" hangingPunct="1">
              <a:spcBef>
                <a:spcPct val="50000"/>
              </a:spcBef>
              <a:defRPr/>
            </a:pPr>
            <a:r>
              <a:rPr lang="en-US" sz="3000" dirty="0"/>
              <a:t>LTEP</a:t>
            </a:r>
          </a:p>
          <a:p>
            <a:pPr eaLnBrk="1" hangingPunct="1">
              <a:spcBef>
                <a:spcPct val="50000"/>
              </a:spcBef>
              <a:defRPr/>
            </a:pPr>
            <a:endParaRPr lang="en-US" sz="3000" dirty="0"/>
          </a:p>
        </p:txBody>
      </p:sp>
      <p:sp>
        <p:nvSpPr>
          <p:cNvPr id="6148" name="Rectangle 4">
            <a:extLst>
              <a:ext uri="{FF2B5EF4-FFF2-40B4-BE49-F238E27FC236}">
                <a16:creationId xmlns:a16="http://schemas.microsoft.com/office/drawing/2014/main" id="{63F527E4-A0B0-0A4C-028E-D06445B04A37}"/>
              </a:ext>
            </a:extLst>
          </p:cNvPr>
          <p:cNvSpPr>
            <a:spLocks noGrp="1" noChangeArrowheads="1"/>
          </p:cNvSpPr>
          <p:nvPr>
            <p:ph type="title"/>
          </p:nvPr>
        </p:nvSpPr>
        <p:spPr/>
        <p:txBody>
          <a:bodyPr/>
          <a:lstStyle/>
          <a:p>
            <a:pPr eaLnBrk="1" hangingPunct="1">
              <a:defRPr/>
            </a:pPr>
            <a:r>
              <a:rPr lang="en-US" dirty="0"/>
              <a:t>Topics</a:t>
            </a:r>
          </a:p>
        </p:txBody>
      </p:sp>
    </p:spTree>
    <p:extLst>
      <p:ext uri="{BB962C8B-B14F-4D97-AF65-F5344CB8AC3E}">
        <p14:creationId xmlns:p14="http://schemas.microsoft.com/office/powerpoint/2010/main" val="2255653516"/>
      </p:ext>
    </p:extLst>
  </p:cSld>
  <p:clrMapOvr>
    <a:masterClrMapping/>
  </p:clrMapOvr>
  <p:transition>
    <p:cut/>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Number Placeholder 5"/>
          <p:cNvSpPr>
            <a:spLocks noGrp="1"/>
          </p:cNvSpPr>
          <p:nvPr>
            <p:ph type="sldNum" sz="quarter" idx="12"/>
          </p:nvPr>
        </p:nvSpPr>
        <p:spPr>
          <a:noFill/>
        </p:spPr>
        <p:txBody>
          <a:bodyPr/>
          <a:lstStyle/>
          <a:p>
            <a:fld id="{C4620B2B-58D1-4ADB-B2A6-D2355641354B}" type="slidenum">
              <a:rPr lang="en-US" smtClean="0"/>
              <a:pPr/>
              <a:t>51</a:t>
            </a:fld>
            <a:endParaRPr lang="en-US"/>
          </a:p>
        </p:txBody>
      </p:sp>
      <p:sp>
        <p:nvSpPr>
          <p:cNvPr id="59394" name="Rectangle 2"/>
          <p:cNvSpPr>
            <a:spLocks noGrp="1" noChangeArrowheads="1"/>
          </p:cNvSpPr>
          <p:nvPr>
            <p:ph type="title"/>
          </p:nvPr>
        </p:nvSpPr>
        <p:spPr>
          <a:xfrm>
            <a:off x="604007" y="304800"/>
            <a:ext cx="9945542" cy="1143000"/>
          </a:xfrm>
        </p:spPr>
        <p:txBody>
          <a:bodyPr/>
          <a:lstStyle/>
          <a:p>
            <a:pPr eaLnBrk="1" hangingPunct="1">
              <a:defRPr/>
            </a:pPr>
            <a:r>
              <a:rPr lang="en-US" dirty="0"/>
              <a:t>Long-term Exceedance Probability</a:t>
            </a:r>
          </a:p>
        </p:txBody>
      </p:sp>
      <p:sp>
        <p:nvSpPr>
          <p:cNvPr id="59395" name="Rectangle 3"/>
          <p:cNvSpPr>
            <a:spLocks noGrp="1" noChangeArrowheads="1"/>
          </p:cNvSpPr>
          <p:nvPr>
            <p:ph type="body" idx="1"/>
          </p:nvPr>
        </p:nvSpPr>
        <p:spPr>
          <a:xfrm>
            <a:off x="951953" y="1540010"/>
            <a:ext cx="9492092" cy="4251191"/>
          </a:xfrm>
        </p:spPr>
        <p:txBody>
          <a:bodyPr/>
          <a:lstStyle/>
          <a:p>
            <a:pPr marL="0" indent="0" eaLnBrk="1" hangingPunct="1">
              <a:spcBef>
                <a:spcPts val="1800"/>
              </a:spcBef>
              <a:buNone/>
              <a:defRPr/>
            </a:pPr>
            <a:r>
              <a:rPr lang="en-US" sz="2900" dirty="0"/>
              <a:t>Probability of occurrence within a longer period of time</a:t>
            </a:r>
          </a:p>
          <a:p>
            <a:pPr marL="0" indent="0" eaLnBrk="1" hangingPunct="1">
              <a:spcBef>
                <a:spcPts val="1800"/>
              </a:spcBef>
              <a:buNone/>
              <a:defRPr/>
            </a:pPr>
            <a:r>
              <a:rPr lang="en-US" sz="2900" dirty="0"/>
              <a:t>What is the probability that a house </a:t>
            </a:r>
            <a:r>
              <a:rPr lang="en-US" sz="2900" dirty="0">
                <a:solidFill>
                  <a:srgbClr val="C00000"/>
                </a:solidFill>
              </a:rPr>
              <a:t>in</a:t>
            </a:r>
            <a:r>
              <a:rPr lang="en-US" sz="2900" dirty="0"/>
              <a:t> the </a:t>
            </a:r>
            <a:r>
              <a:rPr lang="en-US" sz="2900" dirty="0">
                <a:solidFill>
                  <a:schemeClr val="bg1">
                    <a:lumMod val="50000"/>
                    <a:lumOff val="50000"/>
                  </a:schemeClr>
                </a:solidFill>
              </a:rPr>
              <a:t>1% (100-year) floodplain </a:t>
            </a:r>
            <a:r>
              <a:rPr lang="en-US" sz="2900" dirty="0"/>
              <a:t>will be flooded </a:t>
            </a:r>
            <a:r>
              <a:rPr lang="en-US" sz="2900" u="sng" dirty="0"/>
              <a:t>at least once</a:t>
            </a:r>
            <a:r>
              <a:rPr lang="en-US" sz="2900" dirty="0"/>
              <a:t> in a 30-year period?  </a:t>
            </a:r>
          </a:p>
          <a:p>
            <a:pPr eaLnBrk="1" hangingPunct="1">
              <a:spcBef>
                <a:spcPts val="1200"/>
              </a:spcBef>
              <a:defRPr/>
            </a:pPr>
            <a:r>
              <a:rPr lang="en-US" sz="2800" dirty="0"/>
              <a:t>Determine the probability of flooding in any one year</a:t>
            </a:r>
          </a:p>
          <a:p>
            <a:pPr eaLnBrk="1" hangingPunct="1">
              <a:spcBef>
                <a:spcPts val="1200"/>
              </a:spcBef>
              <a:defRPr/>
            </a:pPr>
            <a:r>
              <a:rPr lang="en-US" sz="2800" dirty="0"/>
              <a:t>Apply the binomial distribution for a 30-year period...</a:t>
            </a:r>
          </a:p>
        </p:txBody>
      </p:sp>
      <p:sp>
        <p:nvSpPr>
          <p:cNvPr id="5" name="Rectangle 1043">
            <a:extLst>
              <a:ext uri="{FF2B5EF4-FFF2-40B4-BE49-F238E27FC236}">
                <a16:creationId xmlns:a16="http://schemas.microsoft.com/office/drawing/2014/main" id="{DCEBA2D8-83C2-4F19-8CB6-5F6956587DF1}"/>
              </a:ext>
            </a:extLst>
          </p:cNvPr>
          <p:cNvSpPr>
            <a:spLocks noChangeArrowheads="1"/>
          </p:cNvSpPr>
          <p:nvPr/>
        </p:nvSpPr>
        <p:spPr bwMode="auto">
          <a:xfrm>
            <a:off x="1533072" y="4521199"/>
            <a:ext cx="6732588" cy="971970"/>
          </a:xfrm>
          <a:prstGeom prst="rect">
            <a:avLst/>
          </a:prstGeom>
          <a:noFill/>
          <a:ln w="19050">
            <a:solidFill>
              <a:schemeClr val="bg1"/>
            </a:solidFill>
            <a:miter lim="800000"/>
            <a:headEnd/>
            <a:tailEnd/>
          </a:ln>
        </p:spPr>
        <p:txBody>
          <a:bodyPr wrap="none" anchor="ctr"/>
          <a:lstStyle/>
          <a:p>
            <a:endParaRPr lang="en-US" dirty="0">
              <a:solidFill>
                <a:schemeClr val="tx1">
                  <a:lumMod val="10000"/>
                </a:schemeClr>
              </a:solidFill>
              <a:latin typeface="Calibri" panose="020F0502020204030204" pitchFamily="34" charset="0"/>
            </a:endParaRPr>
          </a:p>
        </p:txBody>
      </p:sp>
      <p:sp>
        <p:nvSpPr>
          <p:cNvPr id="6" name="Text Box 1028">
            <a:extLst>
              <a:ext uri="{FF2B5EF4-FFF2-40B4-BE49-F238E27FC236}">
                <a16:creationId xmlns:a16="http://schemas.microsoft.com/office/drawing/2014/main" id="{5E960C6A-08AF-4E28-9E35-52D3374596F4}"/>
              </a:ext>
            </a:extLst>
          </p:cNvPr>
          <p:cNvSpPr txBox="1">
            <a:spLocks noChangeArrowheads="1"/>
          </p:cNvSpPr>
          <p:nvPr/>
        </p:nvSpPr>
        <p:spPr bwMode="auto">
          <a:xfrm>
            <a:off x="2792867" y="6268553"/>
            <a:ext cx="4725987" cy="400110"/>
          </a:xfrm>
          <a:prstGeom prst="rect">
            <a:avLst/>
          </a:prstGeom>
          <a:noFill/>
          <a:ln w="9525">
            <a:noFill/>
            <a:miter lim="800000"/>
            <a:headEnd/>
            <a:tailEnd/>
          </a:ln>
        </p:spPr>
        <p:txBody>
          <a:bodyPr>
            <a:spAutoFit/>
          </a:bodyPr>
          <a:lstStyle/>
          <a:p>
            <a:pPr eaLnBrk="0" hangingPunct="0"/>
            <a:r>
              <a:rPr lang="en-US" sz="1800" b="1" dirty="0">
                <a:solidFill>
                  <a:schemeClr val="tx1">
                    <a:lumMod val="10000"/>
                  </a:schemeClr>
                </a:solidFill>
                <a:latin typeface="Times New Roman" pitchFamily="18" charset="0"/>
              </a:rPr>
              <a:t>p</a:t>
            </a:r>
            <a:r>
              <a:rPr lang="en-US" sz="1800" dirty="0">
                <a:solidFill>
                  <a:schemeClr val="tx1">
                    <a:lumMod val="10000"/>
                  </a:schemeClr>
                </a:solidFill>
                <a:latin typeface="Times New Roman" pitchFamily="18" charset="0"/>
              </a:rPr>
              <a:t> </a:t>
            </a:r>
            <a:r>
              <a:rPr lang="en-US" sz="2000" dirty="0">
                <a:solidFill>
                  <a:schemeClr val="tx1">
                    <a:lumMod val="10000"/>
                  </a:schemeClr>
                </a:solidFill>
                <a:latin typeface="Times New Roman" pitchFamily="18" charset="0"/>
              </a:rPr>
              <a:t>= </a:t>
            </a:r>
            <a:r>
              <a:rPr lang="en-US" sz="1800" dirty="0">
                <a:solidFill>
                  <a:schemeClr val="tx1">
                    <a:lumMod val="10000"/>
                  </a:schemeClr>
                </a:solidFill>
                <a:latin typeface="Times New Roman" pitchFamily="18" charset="0"/>
              </a:rPr>
              <a:t>probability of success in a single trial</a:t>
            </a:r>
          </a:p>
        </p:txBody>
      </p:sp>
      <p:sp>
        <p:nvSpPr>
          <p:cNvPr id="7" name="Text Box 1033">
            <a:extLst>
              <a:ext uri="{FF2B5EF4-FFF2-40B4-BE49-F238E27FC236}">
                <a16:creationId xmlns:a16="http://schemas.microsoft.com/office/drawing/2014/main" id="{21930703-4A6F-460F-97C7-12A19B5FC277}"/>
              </a:ext>
            </a:extLst>
          </p:cNvPr>
          <p:cNvSpPr txBox="1">
            <a:spLocks noChangeArrowheads="1"/>
          </p:cNvSpPr>
          <p:nvPr/>
        </p:nvSpPr>
        <p:spPr bwMode="auto">
          <a:xfrm>
            <a:off x="4794703" y="5642847"/>
            <a:ext cx="2724150" cy="590931"/>
          </a:xfrm>
          <a:prstGeom prst="rect">
            <a:avLst/>
          </a:prstGeom>
          <a:noFill/>
          <a:ln w="9525">
            <a:noFill/>
            <a:miter lim="800000"/>
            <a:headEnd/>
            <a:tailEnd/>
          </a:ln>
        </p:spPr>
        <p:txBody>
          <a:bodyPr>
            <a:spAutoFit/>
          </a:bodyPr>
          <a:lstStyle/>
          <a:p>
            <a:pPr eaLnBrk="0" hangingPunct="0">
              <a:lnSpc>
                <a:spcPct val="90000"/>
              </a:lnSpc>
            </a:pPr>
            <a:r>
              <a:rPr lang="en-US" sz="1800" dirty="0">
                <a:solidFill>
                  <a:schemeClr val="tx1">
                    <a:lumMod val="10000"/>
                  </a:schemeClr>
                </a:solidFill>
                <a:latin typeface="Times New Roman" pitchFamily="18" charset="0"/>
              </a:rPr>
              <a:t>=   number of ways to get </a:t>
            </a:r>
          </a:p>
          <a:p>
            <a:pPr eaLnBrk="0" hangingPunct="0">
              <a:lnSpc>
                <a:spcPct val="90000"/>
              </a:lnSpc>
            </a:pPr>
            <a:r>
              <a:rPr lang="en-US" sz="1800" dirty="0">
                <a:solidFill>
                  <a:schemeClr val="tx1">
                    <a:lumMod val="10000"/>
                  </a:schemeClr>
                </a:solidFill>
                <a:latin typeface="Times New Roman" pitchFamily="18" charset="0"/>
              </a:rPr>
              <a:t>     x successes in N trials</a:t>
            </a:r>
          </a:p>
        </p:txBody>
      </p:sp>
      <p:grpSp>
        <p:nvGrpSpPr>
          <p:cNvPr id="8" name="Group 7">
            <a:extLst>
              <a:ext uri="{FF2B5EF4-FFF2-40B4-BE49-F238E27FC236}">
                <a16:creationId xmlns:a16="http://schemas.microsoft.com/office/drawing/2014/main" id="{F0507847-E61F-40EA-B4CB-E4B0E6CC9C08}"/>
              </a:ext>
            </a:extLst>
          </p:cNvPr>
          <p:cNvGrpSpPr/>
          <p:nvPr/>
        </p:nvGrpSpPr>
        <p:grpSpPr>
          <a:xfrm>
            <a:off x="1386568" y="4596462"/>
            <a:ext cx="6988629" cy="838335"/>
            <a:chOff x="2579914" y="4056742"/>
            <a:chExt cx="6988629" cy="838335"/>
          </a:xfrm>
        </p:grpSpPr>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05A7C21D-1437-4ABD-8F5C-1C7BDAF1D193}"/>
                    </a:ext>
                  </a:extLst>
                </p:cNvPr>
                <p:cNvSpPr txBox="1"/>
                <p:nvPr/>
              </p:nvSpPr>
              <p:spPr>
                <a:xfrm>
                  <a:off x="2579914" y="4056742"/>
                  <a:ext cx="6988629" cy="7797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2700">
                            <a:solidFill>
                              <a:schemeClr val="tx1">
                                <a:lumMod val="10000"/>
                              </a:schemeClr>
                            </a:solidFill>
                            <a:latin typeface="Cambria Math" panose="02040503050406030204" pitchFamily="18" charset="0"/>
                          </a:rPr>
                          <m:t>P</m:t>
                        </m:r>
                        <m:d>
                          <m:dPr>
                            <m:begChr m:val="["/>
                            <m:endChr m:val="]"/>
                            <m:ctrlPr>
                              <a:rPr lang="en-US" sz="2700" i="1">
                                <a:solidFill>
                                  <a:schemeClr val="tx1">
                                    <a:lumMod val="10000"/>
                                  </a:schemeClr>
                                </a:solidFill>
                                <a:latin typeface="Cambria Math" panose="02040503050406030204" pitchFamily="18" charset="0"/>
                              </a:rPr>
                            </m:ctrlPr>
                          </m:dPr>
                          <m:e>
                            <m:r>
                              <m:rPr>
                                <m:sty m:val="p"/>
                              </m:rPr>
                              <a:rPr lang="en-US" sz="2700">
                                <a:solidFill>
                                  <a:schemeClr val="tx1">
                                    <a:lumMod val="10000"/>
                                  </a:schemeClr>
                                </a:solidFill>
                                <a:latin typeface="Cambria Math" panose="02040503050406030204" pitchFamily="18" charset="0"/>
                              </a:rPr>
                              <m:t>x</m:t>
                            </m:r>
                            <m:r>
                              <a:rPr lang="en-US" sz="2700">
                                <a:solidFill>
                                  <a:schemeClr val="tx1">
                                    <a:lumMod val="10000"/>
                                  </a:schemeClr>
                                </a:solidFill>
                                <a:latin typeface="Cambria Math" panose="02040503050406030204" pitchFamily="18" charset="0"/>
                              </a:rPr>
                              <m:t> </m:t>
                            </m:r>
                            <m:r>
                              <m:rPr>
                                <m:sty m:val="p"/>
                              </m:rPr>
                              <a:rPr lang="en-US" sz="2700">
                                <a:solidFill>
                                  <a:schemeClr val="tx1">
                                    <a:lumMod val="10000"/>
                                  </a:schemeClr>
                                </a:solidFill>
                                <a:latin typeface="Cambria Math" panose="02040503050406030204" pitchFamily="18" charset="0"/>
                              </a:rPr>
                              <m:t>successes</m:t>
                            </m:r>
                            <m:r>
                              <a:rPr lang="en-US" sz="2700">
                                <a:solidFill>
                                  <a:schemeClr val="tx1">
                                    <a:lumMod val="10000"/>
                                  </a:schemeClr>
                                </a:solidFill>
                                <a:latin typeface="Cambria Math" panose="02040503050406030204" pitchFamily="18" charset="0"/>
                              </a:rPr>
                              <m:t> </m:t>
                            </m:r>
                            <m:r>
                              <m:rPr>
                                <m:sty m:val="p"/>
                              </m:rPr>
                              <a:rPr lang="en-US" sz="2700">
                                <a:solidFill>
                                  <a:schemeClr val="tx1">
                                    <a:lumMod val="10000"/>
                                  </a:schemeClr>
                                </a:solidFill>
                                <a:latin typeface="Cambria Math" panose="02040503050406030204" pitchFamily="18" charset="0"/>
                              </a:rPr>
                              <m:t>in</m:t>
                            </m:r>
                            <m:r>
                              <a:rPr lang="en-US" sz="2700">
                                <a:solidFill>
                                  <a:schemeClr val="tx1">
                                    <a:lumMod val="10000"/>
                                  </a:schemeClr>
                                </a:solidFill>
                                <a:latin typeface="Cambria Math" panose="02040503050406030204" pitchFamily="18" charset="0"/>
                              </a:rPr>
                              <m:t> </m:t>
                            </m:r>
                            <m:r>
                              <m:rPr>
                                <m:sty m:val="p"/>
                              </m:rPr>
                              <a:rPr lang="en-US" sz="2700">
                                <a:solidFill>
                                  <a:schemeClr val="tx1">
                                    <a:lumMod val="10000"/>
                                  </a:schemeClr>
                                </a:solidFill>
                                <a:latin typeface="Cambria Math" panose="02040503050406030204" pitchFamily="18" charset="0"/>
                              </a:rPr>
                              <m:t>N</m:t>
                            </m:r>
                            <m:r>
                              <a:rPr lang="en-US" sz="2700">
                                <a:solidFill>
                                  <a:schemeClr val="tx1">
                                    <a:lumMod val="10000"/>
                                  </a:schemeClr>
                                </a:solidFill>
                                <a:latin typeface="Cambria Math" panose="02040503050406030204" pitchFamily="18" charset="0"/>
                              </a:rPr>
                              <m:t> </m:t>
                            </m:r>
                            <m:r>
                              <m:rPr>
                                <m:sty m:val="p"/>
                              </m:rPr>
                              <a:rPr lang="en-US" sz="2700">
                                <a:solidFill>
                                  <a:schemeClr val="tx1">
                                    <a:lumMod val="10000"/>
                                  </a:schemeClr>
                                </a:solidFill>
                                <a:latin typeface="Cambria Math" panose="02040503050406030204" pitchFamily="18" charset="0"/>
                              </a:rPr>
                              <m:t>trials</m:t>
                            </m:r>
                          </m:e>
                        </m:d>
                        <m:r>
                          <a:rPr lang="en-US" sz="2700">
                            <a:solidFill>
                              <a:schemeClr val="tx1">
                                <a:lumMod val="10000"/>
                              </a:schemeClr>
                            </a:solidFill>
                            <a:latin typeface="Cambria Math" panose="02040503050406030204" pitchFamily="18" charset="0"/>
                          </a:rPr>
                          <m:t>=  </m:t>
                        </m:r>
                        <m:d>
                          <m:dPr>
                            <m:begChr m:val=""/>
                            <m:endChr m:val=""/>
                            <m:ctrlPr>
                              <a:rPr lang="en-US" sz="2700" i="1">
                                <a:solidFill>
                                  <a:schemeClr val="tx1">
                                    <a:lumMod val="10000"/>
                                  </a:schemeClr>
                                </a:solidFill>
                                <a:latin typeface="Cambria Math" panose="02040503050406030204" pitchFamily="18" charset="0"/>
                              </a:rPr>
                            </m:ctrlPr>
                          </m:dPr>
                          <m:e>
                            <m:m>
                              <m:mPr>
                                <m:mcs>
                                  <m:mc>
                                    <m:mcPr>
                                      <m:count m:val="1"/>
                                      <m:mcJc m:val="center"/>
                                    </m:mcPr>
                                  </m:mc>
                                </m:mcs>
                                <m:ctrlPr>
                                  <a:rPr lang="en-US" sz="2700" i="1">
                                    <a:solidFill>
                                      <a:schemeClr val="tx1">
                                        <a:lumMod val="10000"/>
                                      </a:schemeClr>
                                    </a:solidFill>
                                    <a:latin typeface="Cambria Math" panose="02040503050406030204" pitchFamily="18" charset="0"/>
                                  </a:rPr>
                                </m:ctrlPr>
                              </m:mPr>
                              <m:mr>
                                <m:e>
                                  <m:r>
                                    <m:rPr>
                                      <m:sty m:val="p"/>
                                      <m:brk m:alnAt="7"/>
                                    </m:rPr>
                                    <a:rPr lang="en-US" sz="2700">
                                      <a:solidFill>
                                        <a:schemeClr val="tx1">
                                          <a:lumMod val="10000"/>
                                        </a:schemeClr>
                                      </a:solidFill>
                                      <a:latin typeface="Cambria Math" panose="02040503050406030204" pitchFamily="18" charset="0"/>
                                    </a:rPr>
                                    <m:t>N</m:t>
                                  </m:r>
                                </m:e>
                              </m:mr>
                              <m:mr>
                                <m:e>
                                  <m:r>
                                    <m:rPr>
                                      <m:sty m:val="p"/>
                                    </m:rPr>
                                    <a:rPr lang="en-US" sz="2700">
                                      <a:solidFill>
                                        <a:schemeClr val="tx1">
                                          <a:lumMod val="10000"/>
                                        </a:schemeClr>
                                      </a:solidFill>
                                      <a:latin typeface="Cambria Math" panose="02040503050406030204" pitchFamily="18" charset="0"/>
                                    </a:rPr>
                                    <m:t>x</m:t>
                                  </m:r>
                                </m:e>
                              </m:mr>
                            </m:m>
                          </m:e>
                        </m:d>
                        <m:sSup>
                          <m:sSupPr>
                            <m:ctrlPr>
                              <a:rPr lang="en-US" sz="2700" i="1">
                                <a:solidFill>
                                  <a:schemeClr val="tx1">
                                    <a:lumMod val="10000"/>
                                  </a:schemeClr>
                                </a:solidFill>
                                <a:latin typeface="Cambria Math" panose="02040503050406030204" pitchFamily="18" charset="0"/>
                              </a:rPr>
                            </m:ctrlPr>
                          </m:sSupPr>
                          <m:e>
                            <m:r>
                              <a:rPr lang="en-US" sz="2700">
                                <a:solidFill>
                                  <a:schemeClr val="tx1">
                                    <a:lumMod val="10000"/>
                                  </a:schemeClr>
                                </a:solidFill>
                                <a:latin typeface="Cambria Math" panose="02040503050406030204" pitchFamily="18" charset="0"/>
                              </a:rPr>
                              <m:t>  </m:t>
                            </m:r>
                            <m:r>
                              <m:rPr>
                                <m:sty m:val="p"/>
                              </m:rPr>
                              <a:rPr lang="en-US" sz="2700">
                                <a:solidFill>
                                  <a:schemeClr val="tx1">
                                    <a:lumMod val="10000"/>
                                  </a:schemeClr>
                                </a:solidFill>
                                <a:latin typeface="Cambria Math" panose="02040503050406030204" pitchFamily="18" charset="0"/>
                              </a:rPr>
                              <m:t>p</m:t>
                            </m:r>
                          </m:e>
                          <m:sup>
                            <m:r>
                              <m:rPr>
                                <m:sty m:val="p"/>
                              </m:rPr>
                              <a:rPr lang="en-US" sz="2700">
                                <a:solidFill>
                                  <a:schemeClr val="tx1">
                                    <a:lumMod val="10000"/>
                                  </a:schemeClr>
                                </a:solidFill>
                                <a:latin typeface="Cambria Math" panose="02040503050406030204" pitchFamily="18" charset="0"/>
                              </a:rPr>
                              <m:t>x</m:t>
                            </m:r>
                          </m:sup>
                        </m:sSup>
                        <m:sSup>
                          <m:sSupPr>
                            <m:ctrlPr>
                              <a:rPr lang="en-US" sz="2700" i="1">
                                <a:solidFill>
                                  <a:schemeClr val="tx1">
                                    <a:lumMod val="10000"/>
                                  </a:schemeClr>
                                </a:solidFill>
                                <a:latin typeface="Cambria Math" panose="02040503050406030204" pitchFamily="18" charset="0"/>
                              </a:rPr>
                            </m:ctrlPr>
                          </m:sSupPr>
                          <m:e>
                            <m:r>
                              <a:rPr lang="en-US" sz="2700">
                                <a:solidFill>
                                  <a:schemeClr val="tx1">
                                    <a:lumMod val="10000"/>
                                  </a:schemeClr>
                                </a:solidFill>
                                <a:latin typeface="Cambria Math" panose="02040503050406030204" pitchFamily="18" charset="0"/>
                              </a:rPr>
                              <m:t>(1−</m:t>
                            </m:r>
                            <m:r>
                              <m:rPr>
                                <m:sty m:val="p"/>
                              </m:rPr>
                              <a:rPr lang="en-US" sz="2700">
                                <a:solidFill>
                                  <a:schemeClr val="tx1">
                                    <a:lumMod val="10000"/>
                                  </a:schemeClr>
                                </a:solidFill>
                                <a:latin typeface="Cambria Math" panose="02040503050406030204" pitchFamily="18" charset="0"/>
                              </a:rPr>
                              <m:t>p</m:t>
                            </m:r>
                            <m:r>
                              <a:rPr lang="en-US" sz="2700">
                                <a:solidFill>
                                  <a:schemeClr val="tx1">
                                    <a:lumMod val="10000"/>
                                  </a:schemeClr>
                                </a:solidFill>
                                <a:latin typeface="Cambria Math" panose="02040503050406030204" pitchFamily="18" charset="0"/>
                              </a:rPr>
                              <m:t>)</m:t>
                            </m:r>
                          </m:e>
                          <m:sup>
                            <m:r>
                              <m:rPr>
                                <m:sty m:val="p"/>
                              </m:rPr>
                              <a:rPr lang="en-US" sz="2700">
                                <a:solidFill>
                                  <a:schemeClr val="tx1">
                                    <a:lumMod val="10000"/>
                                  </a:schemeClr>
                                </a:solidFill>
                                <a:latin typeface="Cambria Math" panose="02040503050406030204" pitchFamily="18" charset="0"/>
                              </a:rPr>
                              <m:t>N</m:t>
                            </m:r>
                            <m:r>
                              <a:rPr lang="en-US" sz="2700">
                                <a:solidFill>
                                  <a:schemeClr val="tx1">
                                    <a:lumMod val="10000"/>
                                  </a:schemeClr>
                                </a:solidFill>
                                <a:latin typeface="Cambria Math" panose="02040503050406030204" pitchFamily="18" charset="0"/>
                              </a:rPr>
                              <m:t>−</m:t>
                            </m:r>
                            <m:r>
                              <m:rPr>
                                <m:sty m:val="p"/>
                              </m:rPr>
                              <a:rPr lang="en-US" sz="2700">
                                <a:solidFill>
                                  <a:schemeClr val="tx1">
                                    <a:lumMod val="10000"/>
                                  </a:schemeClr>
                                </a:solidFill>
                                <a:latin typeface="Cambria Math" panose="02040503050406030204" pitchFamily="18" charset="0"/>
                              </a:rPr>
                              <m:t>x</m:t>
                            </m:r>
                          </m:sup>
                        </m:sSup>
                      </m:oMath>
                    </m:oMathPara>
                  </a14:m>
                  <a:endParaRPr lang="en-US" sz="2700" dirty="0">
                    <a:solidFill>
                      <a:schemeClr val="tx1">
                        <a:lumMod val="10000"/>
                      </a:schemeClr>
                    </a:solidFill>
                    <a:latin typeface="Calibri" panose="020F0502020204030204" pitchFamily="34" charset="0"/>
                  </a:endParaRPr>
                </a:p>
              </p:txBody>
            </p:sp>
          </mc:Choice>
          <mc:Fallback xmlns="">
            <p:sp>
              <p:nvSpPr>
                <p:cNvPr id="9" name="TextBox 8">
                  <a:extLst>
                    <a:ext uri="{FF2B5EF4-FFF2-40B4-BE49-F238E27FC236}">
                      <a16:creationId xmlns:a16="http://schemas.microsoft.com/office/drawing/2014/main" id="{05A7C21D-1437-4ABD-8F5C-1C7BDAF1D193}"/>
                    </a:ext>
                  </a:extLst>
                </p:cNvPr>
                <p:cNvSpPr txBox="1">
                  <a:spLocks noRot="1" noChangeAspect="1" noMove="1" noResize="1" noEditPoints="1" noAdjustHandles="1" noChangeArrowheads="1" noChangeShapeType="1" noTextEdit="1"/>
                </p:cNvSpPr>
                <p:nvPr/>
              </p:nvSpPr>
              <p:spPr>
                <a:xfrm>
                  <a:off x="2579914" y="4056742"/>
                  <a:ext cx="6988629" cy="779765"/>
                </a:xfrm>
                <a:prstGeom prst="rect">
                  <a:avLst/>
                </a:prstGeom>
                <a:blipFill>
                  <a:blip r:embed="rId3"/>
                  <a:stretch>
                    <a:fillRect/>
                  </a:stretch>
                </a:blipFill>
              </p:spPr>
              <p:txBody>
                <a:bodyPr/>
                <a:lstStyle/>
                <a:p>
                  <a:r>
                    <a:rPr lang="en-US">
                      <a:noFill/>
                    </a:rPr>
                    <a:t> </a:t>
                  </a:r>
                </a:p>
              </p:txBody>
            </p:sp>
          </mc:Fallback>
        </mc:AlternateContent>
        <p:sp>
          <p:nvSpPr>
            <p:cNvPr id="10" name="Freeform 3">
              <a:extLst>
                <a:ext uri="{FF2B5EF4-FFF2-40B4-BE49-F238E27FC236}">
                  <a16:creationId xmlns:a16="http://schemas.microsoft.com/office/drawing/2014/main" id="{81F85E5D-7BE2-4050-A20F-A24486BD48CA}"/>
                </a:ext>
              </a:extLst>
            </p:cNvPr>
            <p:cNvSpPr/>
            <p:nvPr/>
          </p:nvSpPr>
          <p:spPr bwMode="auto">
            <a:xfrm>
              <a:off x="7226216" y="4111306"/>
              <a:ext cx="68171" cy="783771"/>
            </a:xfrm>
            <a:custGeom>
              <a:avLst/>
              <a:gdLst>
                <a:gd name="connsiteX0" fmla="*/ 0 w 65314"/>
                <a:gd name="connsiteY0" fmla="*/ 0 h 783771"/>
                <a:gd name="connsiteX1" fmla="*/ 65314 w 65314"/>
                <a:gd name="connsiteY1" fmla="*/ 0 h 783771"/>
                <a:gd name="connsiteX2" fmla="*/ 65314 w 65314"/>
                <a:gd name="connsiteY2" fmla="*/ 783771 h 783771"/>
                <a:gd name="connsiteX3" fmla="*/ 32657 w 65314"/>
                <a:gd name="connsiteY3" fmla="*/ 783771 h 783771"/>
                <a:gd name="connsiteX0" fmla="*/ 0 w 65314"/>
                <a:gd name="connsiteY0" fmla="*/ 0 h 783771"/>
                <a:gd name="connsiteX1" fmla="*/ 65314 w 65314"/>
                <a:gd name="connsiteY1" fmla="*/ 0 h 783771"/>
                <a:gd name="connsiteX2" fmla="*/ 65314 w 65314"/>
                <a:gd name="connsiteY2" fmla="*/ 783771 h 783771"/>
                <a:gd name="connsiteX3" fmla="*/ 26795 w 65314"/>
                <a:gd name="connsiteY3" fmla="*/ 777909 h 783771"/>
                <a:gd name="connsiteX0" fmla="*/ 0 w 65314"/>
                <a:gd name="connsiteY0" fmla="*/ 0 h 783771"/>
                <a:gd name="connsiteX1" fmla="*/ 65314 w 65314"/>
                <a:gd name="connsiteY1" fmla="*/ 0 h 783771"/>
                <a:gd name="connsiteX2" fmla="*/ 65314 w 65314"/>
                <a:gd name="connsiteY2" fmla="*/ 783771 h 783771"/>
                <a:gd name="connsiteX3" fmla="*/ 15072 w 65314"/>
                <a:gd name="connsiteY3" fmla="*/ 783770 h 783771"/>
                <a:gd name="connsiteX0" fmla="*/ 2857 w 68171"/>
                <a:gd name="connsiteY0" fmla="*/ 0 h 783771"/>
                <a:gd name="connsiteX1" fmla="*/ 68171 w 68171"/>
                <a:gd name="connsiteY1" fmla="*/ 0 h 783771"/>
                <a:gd name="connsiteX2" fmla="*/ 68171 w 68171"/>
                <a:gd name="connsiteY2" fmla="*/ 783771 h 783771"/>
                <a:gd name="connsiteX3" fmla="*/ 0 w 68171"/>
                <a:gd name="connsiteY3" fmla="*/ 783770 h 783771"/>
              </a:gdLst>
              <a:ahLst/>
              <a:cxnLst>
                <a:cxn ang="0">
                  <a:pos x="connsiteX0" y="connsiteY0"/>
                </a:cxn>
                <a:cxn ang="0">
                  <a:pos x="connsiteX1" y="connsiteY1"/>
                </a:cxn>
                <a:cxn ang="0">
                  <a:pos x="connsiteX2" y="connsiteY2"/>
                </a:cxn>
                <a:cxn ang="0">
                  <a:pos x="connsiteX3" y="connsiteY3"/>
                </a:cxn>
              </a:cxnLst>
              <a:rect l="l" t="t" r="r" b="b"/>
              <a:pathLst>
                <a:path w="68171" h="783771">
                  <a:moveTo>
                    <a:pt x="2857" y="0"/>
                  </a:moveTo>
                  <a:lnTo>
                    <a:pt x="68171" y="0"/>
                  </a:lnTo>
                  <a:lnTo>
                    <a:pt x="68171" y="783771"/>
                  </a:lnTo>
                  <a:lnTo>
                    <a:pt x="0" y="783770"/>
                  </a:lnTo>
                </a:path>
              </a:pathLst>
            </a:custGeom>
            <a:noFill/>
            <a:ln w="15875" cap="flat" cmpd="sng" algn="ctr">
              <a:solidFill>
                <a:schemeClr val="tx1">
                  <a:lumMod val="10000"/>
                </a:schemeClr>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endParaRPr lang="en-US" dirty="0">
                <a:latin typeface="Calibri" panose="020F0502020204030204" pitchFamily="34" charset="0"/>
              </a:endParaRPr>
            </a:p>
          </p:txBody>
        </p:sp>
        <p:sp>
          <p:nvSpPr>
            <p:cNvPr id="11" name="Freeform 19">
              <a:extLst>
                <a:ext uri="{FF2B5EF4-FFF2-40B4-BE49-F238E27FC236}">
                  <a16:creationId xmlns:a16="http://schemas.microsoft.com/office/drawing/2014/main" id="{729538C9-64B0-4554-88BA-68F3127D4B08}"/>
                </a:ext>
              </a:extLst>
            </p:cNvPr>
            <p:cNvSpPr/>
            <p:nvPr/>
          </p:nvSpPr>
          <p:spPr bwMode="auto">
            <a:xfrm flipH="1">
              <a:off x="6895082" y="4106824"/>
              <a:ext cx="68171" cy="783771"/>
            </a:xfrm>
            <a:custGeom>
              <a:avLst/>
              <a:gdLst>
                <a:gd name="connsiteX0" fmla="*/ 0 w 65314"/>
                <a:gd name="connsiteY0" fmla="*/ 0 h 783771"/>
                <a:gd name="connsiteX1" fmla="*/ 65314 w 65314"/>
                <a:gd name="connsiteY1" fmla="*/ 0 h 783771"/>
                <a:gd name="connsiteX2" fmla="*/ 65314 w 65314"/>
                <a:gd name="connsiteY2" fmla="*/ 783771 h 783771"/>
                <a:gd name="connsiteX3" fmla="*/ 32657 w 65314"/>
                <a:gd name="connsiteY3" fmla="*/ 783771 h 783771"/>
                <a:gd name="connsiteX0" fmla="*/ 0 w 65314"/>
                <a:gd name="connsiteY0" fmla="*/ 0 h 783771"/>
                <a:gd name="connsiteX1" fmla="*/ 65314 w 65314"/>
                <a:gd name="connsiteY1" fmla="*/ 0 h 783771"/>
                <a:gd name="connsiteX2" fmla="*/ 65314 w 65314"/>
                <a:gd name="connsiteY2" fmla="*/ 783771 h 783771"/>
                <a:gd name="connsiteX3" fmla="*/ 26795 w 65314"/>
                <a:gd name="connsiteY3" fmla="*/ 777909 h 783771"/>
                <a:gd name="connsiteX0" fmla="*/ 0 w 65314"/>
                <a:gd name="connsiteY0" fmla="*/ 0 h 783771"/>
                <a:gd name="connsiteX1" fmla="*/ 65314 w 65314"/>
                <a:gd name="connsiteY1" fmla="*/ 0 h 783771"/>
                <a:gd name="connsiteX2" fmla="*/ 65314 w 65314"/>
                <a:gd name="connsiteY2" fmla="*/ 783771 h 783771"/>
                <a:gd name="connsiteX3" fmla="*/ 15072 w 65314"/>
                <a:gd name="connsiteY3" fmla="*/ 783770 h 783771"/>
                <a:gd name="connsiteX0" fmla="*/ 2857 w 68171"/>
                <a:gd name="connsiteY0" fmla="*/ 0 h 783771"/>
                <a:gd name="connsiteX1" fmla="*/ 68171 w 68171"/>
                <a:gd name="connsiteY1" fmla="*/ 0 h 783771"/>
                <a:gd name="connsiteX2" fmla="*/ 68171 w 68171"/>
                <a:gd name="connsiteY2" fmla="*/ 783771 h 783771"/>
                <a:gd name="connsiteX3" fmla="*/ 0 w 68171"/>
                <a:gd name="connsiteY3" fmla="*/ 783770 h 783771"/>
              </a:gdLst>
              <a:ahLst/>
              <a:cxnLst>
                <a:cxn ang="0">
                  <a:pos x="connsiteX0" y="connsiteY0"/>
                </a:cxn>
                <a:cxn ang="0">
                  <a:pos x="connsiteX1" y="connsiteY1"/>
                </a:cxn>
                <a:cxn ang="0">
                  <a:pos x="connsiteX2" y="connsiteY2"/>
                </a:cxn>
                <a:cxn ang="0">
                  <a:pos x="connsiteX3" y="connsiteY3"/>
                </a:cxn>
              </a:cxnLst>
              <a:rect l="l" t="t" r="r" b="b"/>
              <a:pathLst>
                <a:path w="68171" h="783771">
                  <a:moveTo>
                    <a:pt x="2857" y="0"/>
                  </a:moveTo>
                  <a:lnTo>
                    <a:pt x="68171" y="0"/>
                  </a:lnTo>
                  <a:lnTo>
                    <a:pt x="68171" y="783771"/>
                  </a:lnTo>
                  <a:lnTo>
                    <a:pt x="0" y="783770"/>
                  </a:lnTo>
                </a:path>
              </a:pathLst>
            </a:custGeom>
            <a:noFill/>
            <a:ln w="15875" cap="flat" cmpd="sng" algn="ctr">
              <a:solidFill>
                <a:schemeClr val="tx1">
                  <a:lumMod val="10000"/>
                </a:schemeClr>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endParaRPr lang="en-US" dirty="0">
                <a:latin typeface="Calibri" panose="020F0502020204030204" pitchFamily="34" charset="0"/>
              </a:endParaRPr>
            </a:p>
          </p:txBody>
        </p:sp>
      </p:grpSp>
      <p:grpSp>
        <p:nvGrpSpPr>
          <p:cNvPr id="12" name="Group 11">
            <a:extLst>
              <a:ext uri="{FF2B5EF4-FFF2-40B4-BE49-F238E27FC236}">
                <a16:creationId xmlns:a16="http://schemas.microsoft.com/office/drawing/2014/main" id="{BD7898C2-E050-4BAD-B2DC-6B5A64181E73}"/>
              </a:ext>
            </a:extLst>
          </p:cNvPr>
          <p:cNvGrpSpPr/>
          <p:nvPr/>
        </p:nvGrpSpPr>
        <p:grpSpPr>
          <a:xfrm>
            <a:off x="749754" y="5558481"/>
            <a:ext cx="5124450" cy="712054"/>
            <a:chOff x="2198914" y="3192235"/>
            <a:chExt cx="6988629" cy="712054"/>
          </a:xfrm>
        </p:grpSpPr>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58192586-C1E4-41DC-B9DA-CFAA7B926EE0}"/>
                    </a:ext>
                  </a:extLst>
                </p:cNvPr>
                <p:cNvSpPr txBox="1"/>
                <p:nvPr/>
              </p:nvSpPr>
              <p:spPr>
                <a:xfrm>
                  <a:off x="2198914" y="3192235"/>
                  <a:ext cx="6988629" cy="7120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2000">
                            <a:solidFill>
                              <a:schemeClr val="tx1">
                                <a:lumMod val="10000"/>
                              </a:schemeClr>
                            </a:solidFill>
                            <a:latin typeface="Cambria Math" panose="02040503050406030204" pitchFamily="18" charset="0"/>
                          </a:rPr>
                          <m:t>where</m:t>
                        </m:r>
                        <m:r>
                          <a:rPr lang="en-US" sz="2000">
                            <a:solidFill>
                              <a:schemeClr val="tx1">
                                <a:lumMod val="10000"/>
                              </a:schemeClr>
                            </a:solidFill>
                            <a:latin typeface="Cambria Math" panose="02040503050406030204" pitchFamily="18" charset="0"/>
                          </a:rPr>
                          <m:t>:  </m:t>
                        </m:r>
                        <m:d>
                          <m:dPr>
                            <m:begChr m:val=""/>
                            <m:endChr m:val=""/>
                            <m:ctrlPr>
                              <a:rPr lang="en-US" sz="2000" i="1">
                                <a:solidFill>
                                  <a:schemeClr val="tx1">
                                    <a:lumMod val="10000"/>
                                  </a:schemeClr>
                                </a:solidFill>
                                <a:latin typeface="Cambria Math" panose="02040503050406030204" pitchFamily="18" charset="0"/>
                              </a:rPr>
                            </m:ctrlPr>
                          </m:dPr>
                          <m:e>
                            <m:m>
                              <m:mPr>
                                <m:mcs>
                                  <m:mc>
                                    <m:mcPr>
                                      <m:count m:val="1"/>
                                      <m:mcJc m:val="center"/>
                                    </m:mcPr>
                                  </m:mc>
                                </m:mcs>
                                <m:ctrlPr>
                                  <a:rPr lang="en-US" sz="2000" i="1">
                                    <a:solidFill>
                                      <a:schemeClr val="tx1">
                                        <a:lumMod val="10000"/>
                                      </a:schemeClr>
                                    </a:solidFill>
                                    <a:latin typeface="Cambria Math" panose="02040503050406030204" pitchFamily="18" charset="0"/>
                                  </a:rPr>
                                </m:ctrlPr>
                              </m:mPr>
                              <m:mr>
                                <m:e>
                                  <m:r>
                                    <m:rPr>
                                      <m:sty m:val="p"/>
                                      <m:brk m:alnAt="7"/>
                                    </m:rPr>
                                    <a:rPr lang="en-US" sz="2000">
                                      <a:solidFill>
                                        <a:schemeClr val="tx1">
                                          <a:lumMod val="10000"/>
                                        </a:schemeClr>
                                      </a:solidFill>
                                      <a:latin typeface="Cambria Math" panose="02040503050406030204" pitchFamily="18" charset="0"/>
                                    </a:rPr>
                                    <m:t>N</m:t>
                                  </m:r>
                                </m:e>
                              </m:mr>
                              <m:mr>
                                <m:e>
                                  <m:r>
                                    <m:rPr>
                                      <m:sty m:val="p"/>
                                    </m:rPr>
                                    <a:rPr lang="en-US" sz="2000">
                                      <a:solidFill>
                                        <a:schemeClr val="tx1">
                                          <a:lumMod val="10000"/>
                                        </a:schemeClr>
                                      </a:solidFill>
                                      <a:latin typeface="Cambria Math" panose="02040503050406030204" pitchFamily="18" charset="0"/>
                                    </a:rPr>
                                    <m:t>x</m:t>
                                  </m:r>
                                </m:e>
                              </m:mr>
                            </m:m>
                          </m:e>
                        </m:d>
                        <m:r>
                          <a:rPr lang="en-US" sz="2000">
                            <a:solidFill>
                              <a:schemeClr val="tx1">
                                <a:lumMod val="10000"/>
                              </a:schemeClr>
                            </a:solidFill>
                            <a:latin typeface="Cambria Math" panose="02040503050406030204" pitchFamily="18" charset="0"/>
                          </a:rPr>
                          <m:t> = </m:t>
                        </m:r>
                        <m:f>
                          <m:fPr>
                            <m:ctrlPr>
                              <a:rPr lang="en-US" sz="2000" i="1">
                                <a:solidFill>
                                  <a:schemeClr val="tx1">
                                    <a:lumMod val="10000"/>
                                  </a:schemeClr>
                                </a:solidFill>
                                <a:latin typeface="Cambria Math" panose="02040503050406030204" pitchFamily="18" charset="0"/>
                              </a:rPr>
                            </m:ctrlPr>
                          </m:fPr>
                          <m:num>
                            <m:r>
                              <m:rPr>
                                <m:sty m:val="p"/>
                              </m:rPr>
                              <a:rPr lang="en-US" sz="2000">
                                <a:solidFill>
                                  <a:schemeClr val="tx1">
                                    <a:lumMod val="10000"/>
                                  </a:schemeClr>
                                </a:solidFill>
                                <a:latin typeface="Cambria Math" panose="02040503050406030204" pitchFamily="18" charset="0"/>
                              </a:rPr>
                              <m:t>N</m:t>
                            </m:r>
                            <m:r>
                              <a:rPr lang="en-US" sz="2000">
                                <a:solidFill>
                                  <a:schemeClr val="tx1">
                                    <a:lumMod val="10000"/>
                                  </a:schemeClr>
                                </a:solidFill>
                                <a:latin typeface="Cambria Math" panose="02040503050406030204" pitchFamily="18" charset="0"/>
                              </a:rPr>
                              <m:t>!</m:t>
                            </m:r>
                          </m:num>
                          <m:den>
                            <m:r>
                              <m:rPr>
                                <m:sty m:val="p"/>
                              </m:rPr>
                              <a:rPr lang="en-US" sz="2000">
                                <a:solidFill>
                                  <a:schemeClr val="tx1">
                                    <a:lumMod val="10000"/>
                                  </a:schemeClr>
                                </a:solidFill>
                                <a:latin typeface="Cambria Math" panose="02040503050406030204" pitchFamily="18" charset="0"/>
                              </a:rPr>
                              <m:t>x</m:t>
                            </m:r>
                            <m:r>
                              <a:rPr lang="en-US" sz="2000">
                                <a:solidFill>
                                  <a:schemeClr val="tx1">
                                    <a:lumMod val="10000"/>
                                  </a:schemeClr>
                                </a:solidFill>
                                <a:latin typeface="Cambria Math" panose="02040503050406030204" pitchFamily="18" charset="0"/>
                              </a:rPr>
                              <m:t>!</m:t>
                            </m:r>
                            <m:d>
                              <m:dPr>
                                <m:ctrlPr>
                                  <a:rPr lang="en-US" sz="2000" i="1">
                                    <a:solidFill>
                                      <a:schemeClr val="tx1">
                                        <a:lumMod val="10000"/>
                                      </a:schemeClr>
                                    </a:solidFill>
                                    <a:latin typeface="Cambria Math" panose="02040503050406030204" pitchFamily="18" charset="0"/>
                                  </a:rPr>
                                </m:ctrlPr>
                              </m:dPr>
                              <m:e>
                                <m:r>
                                  <m:rPr>
                                    <m:sty m:val="p"/>
                                  </m:rPr>
                                  <a:rPr lang="en-US" sz="2000">
                                    <a:solidFill>
                                      <a:schemeClr val="tx1">
                                        <a:lumMod val="10000"/>
                                      </a:schemeClr>
                                    </a:solidFill>
                                    <a:latin typeface="Cambria Math" panose="02040503050406030204" pitchFamily="18" charset="0"/>
                                  </a:rPr>
                                  <m:t>N</m:t>
                                </m:r>
                                <m:r>
                                  <a:rPr lang="en-US" sz="2000">
                                    <a:solidFill>
                                      <a:schemeClr val="tx1">
                                        <a:lumMod val="10000"/>
                                      </a:schemeClr>
                                    </a:solidFill>
                                    <a:latin typeface="Cambria Math" panose="02040503050406030204" pitchFamily="18" charset="0"/>
                                  </a:rPr>
                                  <m:t>−</m:t>
                                </m:r>
                                <m:r>
                                  <m:rPr>
                                    <m:sty m:val="p"/>
                                  </m:rPr>
                                  <a:rPr lang="en-US" sz="2000">
                                    <a:solidFill>
                                      <a:schemeClr val="tx1">
                                        <a:lumMod val="10000"/>
                                      </a:schemeClr>
                                    </a:solidFill>
                                    <a:latin typeface="Cambria Math" panose="02040503050406030204" pitchFamily="18" charset="0"/>
                                  </a:rPr>
                                  <m:t>x</m:t>
                                </m:r>
                              </m:e>
                            </m:d>
                            <m:r>
                              <a:rPr lang="en-US" sz="2000">
                                <a:solidFill>
                                  <a:schemeClr val="tx1">
                                    <a:lumMod val="10000"/>
                                  </a:schemeClr>
                                </a:solidFill>
                                <a:latin typeface="Cambria Math" panose="02040503050406030204" pitchFamily="18" charset="0"/>
                              </a:rPr>
                              <m:t>!</m:t>
                            </m:r>
                          </m:den>
                        </m:f>
                      </m:oMath>
                    </m:oMathPara>
                  </a14:m>
                  <a:endParaRPr lang="en-US" sz="2000" dirty="0">
                    <a:solidFill>
                      <a:schemeClr val="tx1">
                        <a:lumMod val="10000"/>
                      </a:schemeClr>
                    </a:solidFill>
                    <a:latin typeface="Calibri" panose="020F0502020204030204" pitchFamily="34" charset="0"/>
                  </a:endParaRPr>
                </a:p>
              </p:txBody>
            </p:sp>
          </mc:Choice>
          <mc:Fallback xmlns="">
            <p:sp>
              <p:nvSpPr>
                <p:cNvPr id="13" name="TextBox 12">
                  <a:extLst>
                    <a:ext uri="{FF2B5EF4-FFF2-40B4-BE49-F238E27FC236}">
                      <a16:creationId xmlns:a16="http://schemas.microsoft.com/office/drawing/2014/main" id="{58192586-C1E4-41DC-B9DA-CFAA7B926EE0}"/>
                    </a:ext>
                  </a:extLst>
                </p:cNvPr>
                <p:cNvSpPr txBox="1">
                  <a:spLocks noRot="1" noChangeAspect="1" noMove="1" noResize="1" noEditPoints="1" noAdjustHandles="1" noChangeArrowheads="1" noChangeShapeType="1" noTextEdit="1"/>
                </p:cNvSpPr>
                <p:nvPr/>
              </p:nvSpPr>
              <p:spPr>
                <a:xfrm>
                  <a:off x="2198914" y="3192235"/>
                  <a:ext cx="6988629" cy="712054"/>
                </a:xfrm>
                <a:prstGeom prst="rect">
                  <a:avLst/>
                </a:prstGeom>
                <a:blipFill>
                  <a:blip r:embed="rId4"/>
                  <a:stretch>
                    <a:fillRect/>
                  </a:stretch>
                </a:blipFill>
              </p:spPr>
              <p:txBody>
                <a:bodyPr/>
                <a:lstStyle/>
                <a:p>
                  <a:r>
                    <a:rPr lang="en-US">
                      <a:noFill/>
                    </a:rPr>
                    <a:t> </a:t>
                  </a:r>
                </a:p>
              </p:txBody>
            </p:sp>
          </mc:Fallback>
        </mc:AlternateContent>
        <p:sp>
          <p:nvSpPr>
            <p:cNvPr id="14" name="Freeform 23">
              <a:extLst>
                <a:ext uri="{FF2B5EF4-FFF2-40B4-BE49-F238E27FC236}">
                  <a16:creationId xmlns:a16="http://schemas.microsoft.com/office/drawing/2014/main" id="{C50DC942-1664-4034-96C5-14EFEA6C882F}"/>
                </a:ext>
              </a:extLst>
            </p:cNvPr>
            <p:cNvSpPr/>
            <p:nvPr/>
          </p:nvSpPr>
          <p:spPr bwMode="auto">
            <a:xfrm>
              <a:off x="5398935" y="3284444"/>
              <a:ext cx="45863" cy="573181"/>
            </a:xfrm>
            <a:custGeom>
              <a:avLst/>
              <a:gdLst>
                <a:gd name="connsiteX0" fmla="*/ 0 w 65314"/>
                <a:gd name="connsiteY0" fmla="*/ 0 h 783771"/>
                <a:gd name="connsiteX1" fmla="*/ 65314 w 65314"/>
                <a:gd name="connsiteY1" fmla="*/ 0 h 783771"/>
                <a:gd name="connsiteX2" fmla="*/ 65314 w 65314"/>
                <a:gd name="connsiteY2" fmla="*/ 783771 h 783771"/>
                <a:gd name="connsiteX3" fmla="*/ 32657 w 65314"/>
                <a:gd name="connsiteY3" fmla="*/ 783771 h 783771"/>
                <a:gd name="connsiteX0" fmla="*/ 0 w 65314"/>
                <a:gd name="connsiteY0" fmla="*/ 0 h 783771"/>
                <a:gd name="connsiteX1" fmla="*/ 65314 w 65314"/>
                <a:gd name="connsiteY1" fmla="*/ 0 h 783771"/>
                <a:gd name="connsiteX2" fmla="*/ 65314 w 65314"/>
                <a:gd name="connsiteY2" fmla="*/ 783771 h 783771"/>
                <a:gd name="connsiteX3" fmla="*/ 26795 w 65314"/>
                <a:gd name="connsiteY3" fmla="*/ 777909 h 783771"/>
                <a:gd name="connsiteX0" fmla="*/ 0 w 65314"/>
                <a:gd name="connsiteY0" fmla="*/ 0 h 783771"/>
                <a:gd name="connsiteX1" fmla="*/ 65314 w 65314"/>
                <a:gd name="connsiteY1" fmla="*/ 0 h 783771"/>
                <a:gd name="connsiteX2" fmla="*/ 65314 w 65314"/>
                <a:gd name="connsiteY2" fmla="*/ 783771 h 783771"/>
                <a:gd name="connsiteX3" fmla="*/ 15072 w 65314"/>
                <a:gd name="connsiteY3" fmla="*/ 783770 h 783771"/>
                <a:gd name="connsiteX0" fmla="*/ 2857 w 68171"/>
                <a:gd name="connsiteY0" fmla="*/ 0 h 783771"/>
                <a:gd name="connsiteX1" fmla="*/ 68171 w 68171"/>
                <a:gd name="connsiteY1" fmla="*/ 0 h 783771"/>
                <a:gd name="connsiteX2" fmla="*/ 68171 w 68171"/>
                <a:gd name="connsiteY2" fmla="*/ 783771 h 783771"/>
                <a:gd name="connsiteX3" fmla="*/ 0 w 68171"/>
                <a:gd name="connsiteY3" fmla="*/ 783770 h 783771"/>
              </a:gdLst>
              <a:ahLst/>
              <a:cxnLst>
                <a:cxn ang="0">
                  <a:pos x="connsiteX0" y="connsiteY0"/>
                </a:cxn>
                <a:cxn ang="0">
                  <a:pos x="connsiteX1" y="connsiteY1"/>
                </a:cxn>
                <a:cxn ang="0">
                  <a:pos x="connsiteX2" y="connsiteY2"/>
                </a:cxn>
                <a:cxn ang="0">
                  <a:pos x="connsiteX3" y="connsiteY3"/>
                </a:cxn>
              </a:cxnLst>
              <a:rect l="l" t="t" r="r" b="b"/>
              <a:pathLst>
                <a:path w="68171" h="783771">
                  <a:moveTo>
                    <a:pt x="2857" y="0"/>
                  </a:moveTo>
                  <a:lnTo>
                    <a:pt x="68171" y="0"/>
                  </a:lnTo>
                  <a:lnTo>
                    <a:pt x="68171" y="783771"/>
                  </a:lnTo>
                  <a:lnTo>
                    <a:pt x="0" y="783770"/>
                  </a:lnTo>
                </a:path>
              </a:pathLst>
            </a:custGeom>
            <a:noFill/>
            <a:ln w="15875" cap="flat" cmpd="sng" algn="ctr">
              <a:solidFill>
                <a:schemeClr val="tx1">
                  <a:lumMod val="10000"/>
                </a:schemeClr>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endParaRPr lang="en-US" dirty="0">
                <a:solidFill>
                  <a:schemeClr val="tx1">
                    <a:lumMod val="10000"/>
                  </a:schemeClr>
                </a:solidFill>
                <a:latin typeface="Calibri" panose="020F0502020204030204" pitchFamily="34" charset="0"/>
              </a:endParaRPr>
            </a:p>
          </p:txBody>
        </p:sp>
        <p:sp>
          <p:nvSpPr>
            <p:cNvPr id="15" name="Freeform 24">
              <a:extLst>
                <a:ext uri="{FF2B5EF4-FFF2-40B4-BE49-F238E27FC236}">
                  <a16:creationId xmlns:a16="http://schemas.microsoft.com/office/drawing/2014/main" id="{95844071-2C35-421E-989C-5F19C23CF65F}"/>
                </a:ext>
              </a:extLst>
            </p:cNvPr>
            <p:cNvSpPr/>
            <p:nvPr/>
          </p:nvSpPr>
          <p:spPr bwMode="auto">
            <a:xfrm flipH="1">
              <a:off x="5053068" y="3289487"/>
              <a:ext cx="45863" cy="573181"/>
            </a:xfrm>
            <a:custGeom>
              <a:avLst/>
              <a:gdLst>
                <a:gd name="connsiteX0" fmla="*/ 0 w 65314"/>
                <a:gd name="connsiteY0" fmla="*/ 0 h 783771"/>
                <a:gd name="connsiteX1" fmla="*/ 65314 w 65314"/>
                <a:gd name="connsiteY1" fmla="*/ 0 h 783771"/>
                <a:gd name="connsiteX2" fmla="*/ 65314 w 65314"/>
                <a:gd name="connsiteY2" fmla="*/ 783771 h 783771"/>
                <a:gd name="connsiteX3" fmla="*/ 32657 w 65314"/>
                <a:gd name="connsiteY3" fmla="*/ 783771 h 783771"/>
                <a:gd name="connsiteX0" fmla="*/ 0 w 65314"/>
                <a:gd name="connsiteY0" fmla="*/ 0 h 783771"/>
                <a:gd name="connsiteX1" fmla="*/ 65314 w 65314"/>
                <a:gd name="connsiteY1" fmla="*/ 0 h 783771"/>
                <a:gd name="connsiteX2" fmla="*/ 65314 w 65314"/>
                <a:gd name="connsiteY2" fmla="*/ 783771 h 783771"/>
                <a:gd name="connsiteX3" fmla="*/ 26795 w 65314"/>
                <a:gd name="connsiteY3" fmla="*/ 777909 h 783771"/>
                <a:gd name="connsiteX0" fmla="*/ 0 w 65314"/>
                <a:gd name="connsiteY0" fmla="*/ 0 h 783771"/>
                <a:gd name="connsiteX1" fmla="*/ 65314 w 65314"/>
                <a:gd name="connsiteY1" fmla="*/ 0 h 783771"/>
                <a:gd name="connsiteX2" fmla="*/ 65314 w 65314"/>
                <a:gd name="connsiteY2" fmla="*/ 783771 h 783771"/>
                <a:gd name="connsiteX3" fmla="*/ 15072 w 65314"/>
                <a:gd name="connsiteY3" fmla="*/ 783770 h 783771"/>
                <a:gd name="connsiteX0" fmla="*/ 2857 w 68171"/>
                <a:gd name="connsiteY0" fmla="*/ 0 h 783771"/>
                <a:gd name="connsiteX1" fmla="*/ 68171 w 68171"/>
                <a:gd name="connsiteY1" fmla="*/ 0 h 783771"/>
                <a:gd name="connsiteX2" fmla="*/ 68171 w 68171"/>
                <a:gd name="connsiteY2" fmla="*/ 783771 h 783771"/>
                <a:gd name="connsiteX3" fmla="*/ 0 w 68171"/>
                <a:gd name="connsiteY3" fmla="*/ 783770 h 783771"/>
              </a:gdLst>
              <a:ahLst/>
              <a:cxnLst>
                <a:cxn ang="0">
                  <a:pos x="connsiteX0" y="connsiteY0"/>
                </a:cxn>
                <a:cxn ang="0">
                  <a:pos x="connsiteX1" y="connsiteY1"/>
                </a:cxn>
                <a:cxn ang="0">
                  <a:pos x="connsiteX2" y="connsiteY2"/>
                </a:cxn>
                <a:cxn ang="0">
                  <a:pos x="connsiteX3" y="connsiteY3"/>
                </a:cxn>
              </a:cxnLst>
              <a:rect l="l" t="t" r="r" b="b"/>
              <a:pathLst>
                <a:path w="68171" h="783771">
                  <a:moveTo>
                    <a:pt x="2857" y="0"/>
                  </a:moveTo>
                  <a:lnTo>
                    <a:pt x="68171" y="0"/>
                  </a:lnTo>
                  <a:lnTo>
                    <a:pt x="68171" y="783771"/>
                  </a:lnTo>
                  <a:lnTo>
                    <a:pt x="0" y="783770"/>
                  </a:lnTo>
                </a:path>
              </a:pathLst>
            </a:custGeom>
            <a:noFill/>
            <a:ln w="15875" cap="flat" cmpd="sng" algn="ctr">
              <a:solidFill>
                <a:schemeClr val="tx1">
                  <a:lumMod val="10000"/>
                </a:schemeClr>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endParaRPr lang="en-US" dirty="0">
                <a:solidFill>
                  <a:schemeClr val="tx1">
                    <a:lumMod val="10000"/>
                  </a:schemeClr>
                </a:solidFill>
                <a:latin typeface="Calibri" panose="020F0502020204030204" pitchFamily="34" charset="0"/>
              </a:endParaRPr>
            </a:p>
          </p:txBody>
        </p:sp>
      </p:grpSp>
      <p:sp>
        <p:nvSpPr>
          <p:cNvPr id="16" name="Text Box 1042">
            <a:extLst>
              <a:ext uri="{FF2B5EF4-FFF2-40B4-BE49-F238E27FC236}">
                <a16:creationId xmlns:a16="http://schemas.microsoft.com/office/drawing/2014/main" id="{9F1D4070-A185-48D5-9D93-3D3D3E504DCA}"/>
              </a:ext>
            </a:extLst>
          </p:cNvPr>
          <p:cNvSpPr txBox="1">
            <a:spLocks noChangeArrowheads="1"/>
          </p:cNvSpPr>
          <p:nvPr/>
        </p:nvSpPr>
        <p:spPr bwMode="auto">
          <a:xfrm>
            <a:off x="8528623" y="4457803"/>
            <a:ext cx="2179795" cy="1098762"/>
          </a:xfrm>
          <a:prstGeom prst="rect">
            <a:avLst/>
          </a:prstGeom>
          <a:noFill/>
          <a:ln w="9525">
            <a:noFill/>
            <a:miter lim="800000"/>
            <a:headEnd/>
            <a:tailEnd/>
          </a:ln>
          <a:effectLst/>
        </p:spPr>
        <p:txBody>
          <a:bodyPr wrap="square">
            <a:spAutoFit/>
          </a:bodyPr>
          <a:lstStyle/>
          <a:p>
            <a:pPr>
              <a:lnSpc>
                <a:spcPct val="90000"/>
              </a:lnSpc>
              <a:spcBef>
                <a:spcPct val="50000"/>
              </a:spcBef>
              <a:defRPr/>
            </a:pPr>
            <a:r>
              <a:rPr lang="en-US" b="1" dirty="0">
                <a:solidFill>
                  <a:srgbClr val="008000"/>
                </a:solidFill>
                <a:latin typeface="Ink Free" panose="03080402000500000000" pitchFamily="66" charset="0"/>
              </a:rPr>
              <a:t>assumes independence of trials</a:t>
            </a:r>
          </a:p>
        </p:txBody>
      </p:sp>
      <p:sp>
        <p:nvSpPr>
          <p:cNvPr id="2" name="Text Box 1042">
            <a:extLst>
              <a:ext uri="{FF2B5EF4-FFF2-40B4-BE49-F238E27FC236}">
                <a16:creationId xmlns:a16="http://schemas.microsoft.com/office/drawing/2014/main" id="{D54E71AF-D48A-3CE4-2472-CBC959CCF329}"/>
              </a:ext>
            </a:extLst>
          </p:cNvPr>
          <p:cNvSpPr txBox="1">
            <a:spLocks noChangeArrowheads="1"/>
          </p:cNvSpPr>
          <p:nvPr/>
        </p:nvSpPr>
        <p:spPr bwMode="auto">
          <a:xfrm>
            <a:off x="9943928" y="2142963"/>
            <a:ext cx="2179795" cy="1182631"/>
          </a:xfrm>
          <a:prstGeom prst="rect">
            <a:avLst/>
          </a:prstGeom>
          <a:noFill/>
          <a:ln w="9525">
            <a:noFill/>
            <a:miter lim="800000"/>
            <a:headEnd/>
            <a:tailEnd/>
          </a:ln>
          <a:effectLst/>
        </p:spPr>
        <p:txBody>
          <a:bodyPr wrap="square">
            <a:spAutoFit/>
          </a:bodyPr>
          <a:lstStyle/>
          <a:p>
            <a:pPr algn="ctr">
              <a:lnSpc>
                <a:spcPct val="90000"/>
              </a:lnSpc>
              <a:spcBef>
                <a:spcPct val="50000"/>
              </a:spcBef>
              <a:defRPr/>
            </a:pPr>
            <a:r>
              <a:rPr lang="en-US" sz="2600" b="1" dirty="0">
                <a:solidFill>
                  <a:srgbClr val="C00000"/>
                </a:solidFill>
                <a:latin typeface="Ink Free" panose="03080402000500000000" pitchFamily="66" charset="0"/>
              </a:rPr>
              <a:t>…</a:t>
            </a:r>
            <a:r>
              <a:rPr lang="en-US" sz="2600" b="1" u="sng" dirty="0">
                <a:solidFill>
                  <a:srgbClr val="C00000"/>
                </a:solidFill>
                <a:latin typeface="Ink Free" panose="03080402000500000000" pitchFamily="66" charset="0"/>
              </a:rPr>
              <a:t>at the edge of</a:t>
            </a:r>
            <a:r>
              <a:rPr lang="en-US" sz="2600" b="1" dirty="0">
                <a:solidFill>
                  <a:srgbClr val="C00000"/>
                </a:solidFill>
                <a:latin typeface="Ink Free" panose="03080402000500000000" pitchFamily="66" charset="0"/>
              </a:rPr>
              <a:t> the 1% floodplain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93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939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9395">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9395">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5" grpId="0" uiExpand="1" build="p"/>
      <p:bldP spid="5" grpId="0" animBg="1"/>
      <p:bldP spid="6" grpId="0"/>
      <p:bldP spid="7" grpId="0"/>
      <p:bldP spid="16" grpId="0"/>
      <p:bldP spid="2"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604562" y="304800"/>
            <a:ext cx="9961839" cy="1143000"/>
          </a:xfrm>
        </p:spPr>
        <p:txBody>
          <a:bodyPr/>
          <a:lstStyle/>
          <a:p>
            <a:pPr eaLnBrk="1" hangingPunct="1">
              <a:defRPr/>
            </a:pPr>
            <a:r>
              <a:rPr lang="en-US" sz="4200" dirty="0"/>
              <a:t>Long-term Exceedance Probability</a:t>
            </a:r>
          </a:p>
        </p:txBody>
      </p:sp>
      <p:sp>
        <p:nvSpPr>
          <p:cNvPr id="61443" name="Rectangle 3"/>
          <p:cNvSpPr>
            <a:spLocks noGrp="1" noChangeArrowheads="1"/>
          </p:cNvSpPr>
          <p:nvPr>
            <p:ph type="body" idx="1"/>
          </p:nvPr>
        </p:nvSpPr>
        <p:spPr>
          <a:xfrm>
            <a:off x="1080655" y="1684338"/>
            <a:ext cx="8572933" cy="4114800"/>
          </a:xfrm>
        </p:spPr>
        <p:txBody>
          <a:bodyPr/>
          <a:lstStyle/>
          <a:p>
            <a:pPr eaLnBrk="1" hangingPunct="1">
              <a:spcBef>
                <a:spcPct val="70000"/>
              </a:spcBef>
              <a:defRPr/>
            </a:pPr>
            <a:r>
              <a:rPr lang="en-US" sz="2800" dirty="0"/>
              <a:t>Prob of </a:t>
            </a:r>
            <a:r>
              <a:rPr lang="en-US" sz="2800" b="1" dirty="0">
                <a:solidFill>
                  <a:srgbClr val="C00000"/>
                </a:solidFill>
              </a:rPr>
              <a:t>no</a:t>
            </a:r>
            <a:r>
              <a:rPr lang="en-US" sz="2800" dirty="0">
                <a:solidFill>
                  <a:srgbClr val="C00000"/>
                </a:solidFill>
              </a:rPr>
              <a:t> </a:t>
            </a:r>
            <a:r>
              <a:rPr lang="en-US" sz="2800" dirty="0"/>
              <a:t>exceedances in </a:t>
            </a:r>
            <a:r>
              <a:rPr lang="en-US" sz="2800" i="1" dirty="0"/>
              <a:t>N </a:t>
            </a:r>
            <a:r>
              <a:rPr lang="en-US" sz="2800" dirty="0"/>
              <a:t> years is                              (1 - </a:t>
            </a:r>
            <a:r>
              <a:rPr lang="en-US" sz="2800" i="1" dirty="0"/>
              <a:t>p</a:t>
            </a:r>
            <a:r>
              <a:rPr lang="en-US" sz="2800" dirty="0"/>
              <a:t>) </a:t>
            </a:r>
            <a:r>
              <a:rPr lang="en-US" sz="2800" i="1" baseline="30000" dirty="0"/>
              <a:t>N</a:t>
            </a:r>
            <a:r>
              <a:rPr lang="en-US" sz="3000" i="1" baseline="30000" dirty="0"/>
              <a:t>        </a:t>
            </a:r>
            <a:r>
              <a:rPr lang="en-US" sz="2200" i="1" dirty="0"/>
              <a:t>(x=0, where p = probability of exceedance)</a:t>
            </a:r>
          </a:p>
          <a:p>
            <a:pPr eaLnBrk="1" hangingPunct="1">
              <a:spcBef>
                <a:spcPts val="1800"/>
              </a:spcBef>
              <a:defRPr/>
            </a:pPr>
            <a:r>
              <a:rPr lang="en-US" sz="2800" dirty="0"/>
              <a:t>Prob of </a:t>
            </a:r>
            <a:r>
              <a:rPr lang="en-US" sz="2800" dirty="0">
                <a:solidFill>
                  <a:srgbClr val="C00000"/>
                </a:solidFill>
              </a:rPr>
              <a:t>one or more </a:t>
            </a:r>
            <a:r>
              <a:rPr lang="en-US" sz="2800" dirty="0"/>
              <a:t>exceedances in </a:t>
            </a:r>
            <a:r>
              <a:rPr lang="en-US" sz="2800" i="1" dirty="0"/>
              <a:t>N</a:t>
            </a:r>
            <a:r>
              <a:rPr lang="en-US" sz="2800" dirty="0"/>
              <a:t>  years is              1 - (1 - </a:t>
            </a:r>
            <a:r>
              <a:rPr lang="en-US" sz="2800" i="1" dirty="0"/>
              <a:t>p</a:t>
            </a:r>
            <a:r>
              <a:rPr lang="en-US" sz="2800" dirty="0"/>
              <a:t>) </a:t>
            </a:r>
            <a:r>
              <a:rPr lang="en-US" sz="2800" i="1" baseline="30000" dirty="0"/>
              <a:t>N</a:t>
            </a:r>
            <a:r>
              <a:rPr lang="en-US" sz="3000" i="1" baseline="30000" dirty="0"/>
              <a:t>      </a:t>
            </a:r>
            <a:r>
              <a:rPr lang="en-US" sz="2200" i="1" dirty="0"/>
              <a:t>(complement of none is </a:t>
            </a:r>
            <a:r>
              <a:rPr lang="en-US" sz="2200" i="1" dirty="0">
                <a:sym typeface="Symbol" pitchFamily="18" charset="2"/>
              </a:rPr>
              <a:t>at least </a:t>
            </a:r>
            <a:r>
              <a:rPr lang="en-US" sz="2200" i="1" dirty="0"/>
              <a:t>1)</a:t>
            </a:r>
            <a:endParaRPr lang="en-US" sz="3000" i="1" baseline="30000" dirty="0"/>
          </a:p>
          <a:p>
            <a:pPr eaLnBrk="1" hangingPunct="1">
              <a:spcBef>
                <a:spcPts val="1800"/>
              </a:spcBef>
              <a:buFont typeface="Wingdings" pitchFamily="2" charset="2"/>
              <a:buChar char="è"/>
              <a:defRPr/>
            </a:pPr>
            <a:r>
              <a:rPr lang="en-US" sz="3000" dirty="0"/>
              <a:t> </a:t>
            </a:r>
            <a:r>
              <a:rPr lang="en-US" sz="2800" dirty="0"/>
              <a:t>Prob of one or more “1%” floods in 30  years is             1 - (1 - 0.01) </a:t>
            </a:r>
            <a:r>
              <a:rPr lang="en-US" sz="2800" baseline="30000" dirty="0"/>
              <a:t>30</a:t>
            </a:r>
            <a:r>
              <a:rPr lang="en-US" sz="2800" i="1" baseline="30000" dirty="0"/>
              <a:t> </a:t>
            </a:r>
            <a:r>
              <a:rPr lang="en-US" sz="2800" dirty="0"/>
              <a:t>= </a:t>
            </a:r>
            <a:r>
              <a:rPr lang="en-US" sz="2800" dirty="0">
                <a:solidFill>
                  <a:srgbClr val="008000"/>
                </a:solidFill>
              </a:rPr>
              <a:t>0.26 </a:t>
            </a:r>
            <a:r>
              <a:rPr lang="en-US" sz="2800" dirty="0"/>
              <a:t>   </a:t>
            </a:r>
            <a:r>
              <a:rPr lang="en-US" sz="2400" i="1" dirty="0"/>
              <a:t>because</a:t>
            </a:r>
            <a:r>
              <a:rPr lang="en-US" sz="2400" dirty="0"/>
              <a:t>  p = 0.01 </a:t>
            </a:r>
            <a:r>
              <a:rPr lang="en-US" sz="2400" i="1" dirty="0"/>
              <a:t>and</a:t>
            </a:r>
            <a:r>
              <a:rPr lang="en-US" sz="2400" dirty="0"/>
              <a:t>  N = 30</a:t>
            </a:r>
          </a:p>
        </p:txBody>
      </p:sp>
      <p:sp>
        <p:nvSpPr>
          <p:cNvPr id="61444" name="Text Box 4"/>
          <p:cNvSpPr txBox="1">
            <a:spLocks noChangeArrowheads="1"/>
          </p:cNvSpPr>
          <p:nvPr/>
        </p:nvSpPr>
        <p:spPr bwMode="auto">
          <a:xfrm>
            <a:off x="5202238" y="1316506"/>
            <a:ext cx="1262062" cy="523220"/>
          </a:xfrm>
          <a:prstGeom prst="rect">
            <a:avLst/>
          </a:prstGeom>
          <a:noFill/>
          <a:ln w="9525">
            <a:noFill/>
            <a:miter lim="800000"/>
            <a:headEnd/>
            <a:tailEnd/>
          </a:ln>
          <a:effectLst/>
        </p:spPr>
        <p:txBody>
          <a:bodyPr>
            <a:spAutoFit/>
          </a:bodyPr>
          <a:lstStyle/>
          <a:p>
            <a:pPr>
              <a:spcBef>
                <a:spcPct val="50000"/>
              </a:spcBef>
              <a:defRPr/>
            </a:pPr>
            <a:r>
              <a:rPr lang="en-US" sz="2800" b="1" dirty="0">
                <a:solidFill>
                  <a:srgbClr val="008000"/>
                </a:solidFill>
                <a:latin typeface="Ink Free" panose="03080402000500000000" pitchFamily="66" charset="0"/>
              </a:rPr>
              <a:t>x=0</a:t>
            </a:r>
          </a:p>
        </p:txBody>
      </p:sp>
      <p:sp>
        <p:nvSpPr>
          <p:cNvPr id="61445" name="Text Box 5"/>
          <p:cNvSpPr txBox="1">
            <a:spLocks noChangeArrowheads="1"/>
          </p:cNvSpPr>
          <p:nvPr/>
        </p:nvSpPr>
        <p:spPr bwMode="auto">
          <a:xfrm>
            <a:off x="7520206" y="3208330"/>
            <a:ext cx="2354263" cy="523220"/>
          </a:xfrm>
          <a:prstGeom prst="rect">
            <a:avLst/>
          </a:prstGeom>
          <a:noFill/>
          <a:ln w="9525">
            <a:noFill/>
            <a:miter lim="800000"/>
            <a:headEnd/>
            <a:tailEnd/>
          </a:ln>
          <a:effectLst/>
        </p:spPr>
        <p:txBody>
          <a:bodyPr>
            <a:spAutoFit/>
          </a:bodyPr>
          <a:lstStyle/>
          <a:p>
            <a:pPr>
              <a:spcBef>
                <a:spcPct val="50000"/>
              </a:spcBef>
              <a:defRPr/>
            </a:pPr>
            <a:r>
              <a:rPr lang="en-US" sz="2800" b="1" dirty="0">
                <a:solidFill>
                  <a:srgbClr val="008000"/>
                </a:solidFill>
                <a:latin typeface="Ink Free" panose="03080402000500000000" pitchFamily="66" charset="0"/>
              </a:rPr>
              <a:t>x=1, …, x=30</a:t>
            </a:r>
          </a:p>
        </p:txBody>
      </p:sp>
      <p:sp>
        <p:nvSpPr>
          <p:cNvPr id="7" name="TextBox 6"/>
          <p:cNvSpPr txBox="1"/>
          <p:nvPr/>
        </p:nvSpPr>
        <p:spPr>
          <a:xfrm>
            <a:off x="1447643" y="5173983"/>
            <a:ext cx="9794098" cy="1354217"/>
          </a:xfrm>
          <a:prstGeom prst="rect">
            <a:avLst/>
          </a:prstGeom>
          <a:noFill/>
        </p:spPr>
        <p:txBody>
          <a:bodyPr wrap="square" rtlCol="0">
            <a:spAutoFit/>
          </a:bodyPr>
          <a:lstStyle/>
          <a:p>
            <a:pPr eaLnBrk="1" hangingPunct="1">
              <a:defRPr/>
            </a:pPr>
            <a:r>
              <a:rPr lang="en-US" i="1" dirty="0">
                <a:solidFill>
                  <a:schemeClr val="tx1">
                    <a:lumMod val="10000"/>
                  </a:schemeClr>
                </a:solidFill>
                <a:latin typeface="Calibri" panose="020F0502020204030204" pitchFamily="34" charset="0"/>
              </a:rPr>
              <a:t>The risk of 1 or more “10-yr” floods in 30 years is 1 - (1-</a:t>
            </a:r>
            <a:r>
              <a:rPr lang="en-US" i="1" baseline="30000" dirty="0">
                <a:solidFill>
                  <a:schemeClr val="tx1">
                    <a:lumMod val="10000"/>
                  </a:schemeClr>
                </a:solidFill>
                <a:latin typeface="Calibri" panose="020F0502020204030204" pitchFamily="34" charset="0"/>
              </a:rPr>
              <a:t>1</a:t>
            </a:r>
            <a:r>
              <a:rPr lang="en-US" i="1" dirty="0">
                <a:solidFill>
                  <a:schemeClr val="tx1">
                    <a:lumMod val="10000"/>
                  </a:schemeClr>
                </a:solidFill>
                <a:latin typeface="Calibri" panose="020F0502020204030204" pitchFamily="34" charset="0"/>
              </a:rPr>
              <a:t>/</a:t>
            </a:r>
            <a:r>
              <a:rPr lang="en-US" i="1" baseline="-25000" dirty="0">
                <a:solidFill>
                  <a:schemeClr val="tx1">
                    <a:lumMod val="10000"/>
                  </a:schemeClr>
                </a:solidFill>
                <a:latin typeface="Calibri" panose="020F0502020204030204" pitchFamily="34" charset="0"/>
              </a:rPr>
              <a:t>10</a:t>
            </a:r>
            <a:r>
              <a:rPr lang="en-US" i="1" dirty="0">
                <a:solidFill>
                  <a:schemeClr val="tx1">
                    <a:lumMod val="10000"/>
                  </a:schemeClr>
                </a:solidFill>
                <a:latin typeface="Calibri" panose="020F0502020204030204" pitchFamily="34" charset="0"/>
              </a:rPr>
              <a:t>)</a:t>
            </a:r>
            <a:r>
              <a:rPr lang="en-US" i="1" baseline="30000" dirty="0">
                <a:solidFill>
                  <a:schemeClr val="tx1">
                    <a:lumMod val="10000"/>
                  </a:schemeClr>
                </a:solidFill>
                <a:latin typeface="Calibri" panose="020F0502020204030204" pitchFamily="34" charset="0"/>
              </a:rPr>
              <a:t>30 </a:t>
            </a:r>
            <a:r>
              <a:rPr lang="en-US" i="1" dirty="0">
                <a:solidFill>
                  <a:schemeClr val="tx1">
                    <a:lumMod val="10000"/>
                  </a:schemeClr>
                </a:solidFill>
                <a:latin typeface="Calibri" panose="020F0502020204030204" pitchFamily="34" charset="0"/>
              </a:rPr>
              <a:t>= </a:t>
            </a:r>
            <a:r>
              <a:rPr lang="en-US" i="1" dirty="0">
                <a:solidFill>
                  <a:srgbClr val="008000"/>
                </a:solidFill>
                <a:latin typeface="Calibri" panose="020F0502020204030204" pitchFamily="34" charset="0"/>
              </a:rPr>
              <a:t>0.96       </a:t>
            </a:r>
            <a:r>
              <a:rPr lang="en-US" b="1" dirty="0">
                <a:solidFill>
                  <a:schemeClr val="bg1">
                    <a:lumMod val="50000"/>
                    <a:lumOff val="50000"/>
                  </a:schemeClr>
                </a:solidFill>
                <a:latin typeface="Ink Free" panose="03080402000500000000" pitchFamily="66" charset="0"/>
              </a:rPr>
              <a:t>96%</a:t>
            </a:r>
          </a:p>
          <a:p>
            <a:pPr>
              <a:spcBef>
                <a:spcPts val="600"/>
              </a:spcBef>
              <a:defRPr/>
            </a:pPr>
            <a:r>
              <a:rPr lang="en-US" i="1" dirty="0">
                <a:solidFill>
                  <a:schemeClr val="tx1">
                    <a:lumMod val="10000"/>
                  </a:schemeClr>
                </a:solidFill>
                <a:latin typeface="Calibri" panose="020F0502020204030204" pitchFamily="34" charset="0"/>
              </a:rPr>
              <a:t>The risk of 1 or more “100-yr” floods in 30 years is 1 - (1-</a:t>
            </a:r>
            <a:r>
              <a:rPr lang="en-US" i="1" baseline="30000" dirty="0">
                <a:solidFill>
                  <a:schemeClr val="tx1">
                    <a:lumMod val="10000"/>
                  </a:schemeClr>
                </a:solidFill>
                <a:latin typeface="Calibri" panose="020F0502020204030204" pitchFamily="34" charset="0"/>
              </a:rPr>
              <a:t>1</a:t>
            </a:r>
            <a:r>
              <a:rPr lang="en-US" i="1" dirty="0">
                <a:solidFill>
                  <a:schemeClr val="tx1">
                    <a:lumMod val="10000"/>
                  </a:schemeClr>
                </a:solidFill>
                <a:latin typeface="Calibri" panose="020F0502020204030204" pitchFamily="34" charset="0"/>
              </a:rPr>
              <a:t>/</a:t>
            </a:r>
            <a:r>
              <a:rPr lang="en-US" i="1" baseline="-25000" dirty="0">
                <a:solidFill>
                  <a:schemeClr val="tx1">
                    <a:lumMod val="10000"/>
                  </a:schemeClr>
                </a:solidFill>
                <a:latin typeface="Calibri" panose="020F0502020204030204" pitchFamily="34" charset="0"/>
              </a:rPr>
              <a:t>100</a:t>
            </a:r>
            <a:r>
              <a:rPr lang="en-US" i="1" dirty="0">
                <a:solidFill>
                  <a:schemeClr val="tx1">
                    <a:lumMod val="10000"/>
                  </a:schemeClr>
                </a:solidFill>
                <a:latin typeface="Calibri" panose="020F0502020204030204" pitchFamily="34" charset="0"/>
              </a:rPr>
              <a:t>)</a:t>
            </a:r>
            <a:r>
              <a:rPr lang="en-US" i="1" baseline="30000" dirty="0">
                <a:solidFill>
                  <a:schemeClr val="tx1">
                    <a:lumMod val="10000"/>
                  </a:schemeClr>
                </a:solidFill>
                <a:latin typeface="Calibri" panose="020F0502020204030204" pitchFamily="34" charset="0"/>
              </a:rPr>
              <a:t>30 </a:t>
            </a:r>
            <a:r>
              <a:rPr lang="en-US" i="1" dirty="0">
                <a:solidFill>
                  <a:schemeClr val="tx1">
                    <a:lumMod val="10000"/>
                  </a:schemeClr>
                </a:solidFill>
                <a:latin typeface="Calibri" panose="020F0502020204030204" pitchFamily="34" charset="0"/>
              </a:rPr>
              <a:t>= </a:t>
            </a:r>
            <a:r>
              <a:rPr lang="en-US" i="1" dirty="0">
                <a:solidFill>
                  <a:srgbClr val="008000"/>
                </a:solidFill>
                <a:latin typeface="Calibri" panose="020F0502020204030204" pitchFamily="34" charset="0"/>
              </a:rPr>
              <a:t>0.26    </a:t>
            </a:r>
            <a:r>
              <a:rPr lang="en-US" b="1" dirty="0">
                <a:solidFill>
                  <a:schemeClr val="bg1">
                    <a:lumMod val="50000"/>
                    <a:lumOff val="50000"/>
                  </a:schemeClr>
                </a:solidFill>
                <a:latin typeface="Ink Free" panose="03080402000500000000" pitchFamily="66" charset="0"/>
              </a:rPr>
              <a:t>26%</a:t>
            </a:r>
          </a:p>
          <a:p>
            <a:pPr>
              <a:spcBef>
                <a:spcPts val="600"/>
              </a:spcBef>
              <a:defRPr/>
            </a:pPr>
            <a:r>
              <a:rPr lang="en-US" i="1" dirty="0">
                <a:solidFill>
                  <a:schemeClr val="tx1">
                    <a:lumMod val="10000"/>
                  </a:schemeClr>
                </a:solidFill>
                <a:latin typeface="Calibri" panose="020F0502020204030204" pitchFamily="34" charset="0"/>
              </a:rPr>
              <a:t>The risk of 1 or more “500-yr” floods in 30 years is  1 - (1-</a:t>
            </a:r>
            <a:r>
              <a:rPr lang="en-US" i="1" baseline="30000" dirty="0">
                <a:solidFill>
                  <a:schemeClr val="tx1">
                    <a:lumMod val="10000"/>
                  </a:schemeClr>
                </a:solidFill>
                <a:latin typeface="Calibri" panose="020F0502020204030204" pitchFamily="34" charset="0"/>
              </a:rPr>
              <a:t>1</a:t>
            </a:r>
            <a:r>
              <a:rPr lang="en-US" i="1" dirty="0">
                <a:solidFill>
                  <a:schemeClr val="tx1">
                    <a:lumMod val="10000"/>
                  </a:schemeClr>
                </a:solidFill>
                <a:latin typeface="Calibri" panose="020F0502020204030204" pitchFamily="34" charset="0"/>
              </a:rPr>
              <a:t>/</a:t>
            </a:r>
            <a:r>
              <a:rPr lang="en-US" i="1" baseline="-25000" dirty="0">
                <a:solidFill>
                  <a:schemeClr val="tx1">
                    <a:lumMod val="10000"/>
                  </a:schemeClr>
                </a:solidFill>
                <a:latin typeface="Calibri" panose="020F0502020204030204" pitchFamily="34" charset="0"/>
              </a:rPr>
              <a:t>500</a:t>
            </a:r>
            <a:r>
              <a:rPr lang="en-US" i="1" dirty="0">
                <a:solidFill>
                  <a:schemeClr val="tx1">
                    <a:lumMod val="10000"/>
                  </a:schemeClr>
                </a:solidFill>
                <a:latin typeface="Calibri" panose="020F0502020204030204" pitchFamily="34" charset="0"/>
              </a:rPr>
              <a:t>)</a:t>
            </a:r>
            <a:r>
              <a:rPr lang="en-US" i="1" baseline="30000" dirty="0">
                <a:solidFill>
                  <a:schemeClr val="tx1">
                    <a:lumMod val="10000"/>
                  </a:schemeClr>
                </a:solidFill>
                <a:latin typeface="Calibri" panose="020F0502020204030204" pitchFamily="34" charset="0"/>
              </a:rPr>
              <a:t>30 </a:t>
            </a:r>
            <a:r>
              <a:rPr lang="en-US" i="1" dirty="0">
                <a:solidFill>
                  <a:schemeClr val="tx1">
                    <a:lumMod val="10000"/>
                  </a:schemeClr>
                </a:solidFill>
                <a:latin typeface="Calibri" panose="020F0502020204030204" pitchFamily="34" charset="0"/>
              </a:rPr>
              <a:t>= </a:t>
            </a:r>
            <a:r>
              <a:rPr lang="en-US" i="1" dirty="0">
                <a:solidFill>
                  <a:srgbClr val="008000"/>
                </a:solidFill>
                <a:latin typeface="Calibri" panose="020F0502020204030204" pitchFamily="34" charset="0"/>
              </a:rPr>
              <a:t>0.06     </a:t>
            </a:r>
            <a:r>
              <a:rPr lang="en-US" b="1" dirty="0">
                <a:solidFill>
                  <a:schemeClr val="bg1">
                    <a:lumMod val="50000"/>
                    <a:lumOff val="50000"/>
                  </a:schemeClr>
                </a:solidFill>
                <a:latin typeface="Ink Free" panose="03080402000500000000" pitchFamily="66" charset="0"/>
              </a:rPr>
              <a:t>6%</a:t>
            </a:r>
          </a:p>
        </p:txBody>
      </p:sp>
      <p:sp>
        <p:nvSpPr>
          <p:cNvPr id="8" name="Text Box 5">
            <a:extLst>
              <a:ext uri="{FF2B5EF4-FFF2-40B4-BE49-F238E27FC236}">
                <a16:creationId xmlns:a16="http://schemas.microsoft.com/office/drawing/2014/main" id="{5265F671-1C91-4519-B1B9-44343336CC8C}"/>
              </a:ext>
            </a:extLst>
          </p:cNvPr>
          <p:cNvSpPr txBox="1">
            <a:spLocks noChangeArrowheads="1"/>
          </p:cNvSpPr>
          <p:nvPr/>
        </p:nvSpPr>
        <p:spPr bwMode="auto">
          <a:xfrm>
            <a:off x="9739766" y="3822924"/>
            <a:ext cx="2354263" cy="1077218"/>
          </a:xfrm>
          <a:prstGeom prst="rect">
            <a:avLst/>
          </a:prstGeom>
          <a:noFill/>
          <a:ln w="9525">
            <a:noFill/>
            <a:miter lim="800000"/>
            <a:headEnd/>
            <a:tailEnd/>
          </a:ln>
          <a:effectLst/>
        </p:spPr>
        <p:txBody>
          <a:bodyPr>
            <a:spAutoFit/>
          </a:bodyPr>
          <a:lstStyle/>
          <a:p>
            <a:pPr algn="ctr">
              <a:spcBef>
                <a:spcPct val="50000"/>
              </a:spcBef>
              <a:defRPr/>
            </a:pPr>
            <a:r>
              <a:rPr lang="en-US" sz="3200" b="1" dirty="0">
                <a:solidFill>
                  <a:schemeClr val="bg2">
                    <a:lumMod val="60000"/>
                    <a:lumOff val="40000"/>
                  </a:schemeClr>
                </a:solidFill>
                <a:latin typeface="Ink Free" panose="03080402000500000000" pitchFamily="66" charset="0"/>
              </a:rPr>
              <a:t>Answer is: 26%</a:t>
            </a:r>
          </a:p>
        </p:txBody>
      </p:sp>
      <p:sp>
        <p:nvSpPr>
          <p:cNvPr id="2" name="Slide Number Placeholder 1">
            <a:extLst>
              <a:ext uri="{FF2B5EF4-FFF2-40B4-BE49-F238E27FC236}">
                <a16:creationId xmlns:a16="http://schemas.microsoft.com/office/drawing/2014/main" id="{943C2D70-89F5-65C4-6A2C-D006EE03DBE4}"/>
              </a:ext>
            </a:extLst>
          </p:cNvPr>
          <p:cNvSpPr>
            <a:spLocks noGrp="1"/>
          </p:cNvSpPr>
          <p:nvPr>
            <p:ph type="sldNum" sz="quarter" idx="12"/>
          </p:nvPr>
        </p:nvSpPr>
        <p:spPr/>
        <p:txBody>
          <a:bodyPr/>
          <a:lstStyle/>
          <a:p>
            <a:pPr>
              <a:defRPr/>
            </a:pPr>
            <a:fld id="{9CD81297-4513-4774-B1A4-8EBF832F2CC4}" type="slidenum">
              <a:rPr lang="en-US" smtClean="0"/>
              <a:pPr>
                <a:defRPr/>
              </a:pPr>
              <a:t>52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144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144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1443">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144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1443">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3" grpId="0" uiExpand="1" build="p"/>
      <p:bldP spid="61444" grpId="0"/>
      <p:bldP spid="61445" grpId="0"/>
      <p:bldP spid="7" grpId="0"/>
      <p:bldP spid="8"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Goals addressed so far…</a:t>
            </a:r>
          </a:p>
        </p:txBody>
      </p:sp>
      <p:sp>
        <p:nvSpPr>
          <p:cNvPr id="3" name="Content Placeholder 2"/>
          <p:cNvSpPr>
            <a:spLocks noGrp="1"/>
          </p:cNvSpPr>
          <p:nvPr>
            <p:ph idx="1"/>
          </p:nvPr>
        </p:nvSpPr>
        <p:spPr>
          <a:xfrm>
            <a:off x="1057014" y="1501776"/>
            <a:ext cx="9306188" cy="4289425"/>
          </a:xfrm>
        </p:spPr>
        <p:txBody>
          <a:bodyPr/>
          <a:lstStyle/>
          <a:p>
            <a:pPr>
              <a:spcBef>
                <a:spcPts val="1200"/>
              </a:spcBef>
              <a:defRPr/>
            </a:pPr>
            <a:r>
              <a:rPr lang="en-US" sz="3000" dirty="0"/>
              <a:t>revisit probability concepts</a:t>
            </a:r>
          </a:p>
          <a:p>
            <a:pPr>
              <a:spcBef>
                <a:spcPts val="1200"/>
              </a:spcBef>
              <a:defRPr/>
            </a:pPr>
            <a:r>
              <a:rPr lang="en-US" sz="3000" dirty="0"/>
              <a:t>estimating probability </a:t>
            </a:r>
          </a:p>
          <a:p>
            <a:pPr lvl="1">
              <a:spcBef>
                <a:spcPts val="600"/>
              </a:spcBef>
              <a:defRPr/>
            </a:pPr>
            <a:r>
              <a:rPr lang="en-US" sz="2400" dirty="0"/>
              <a:t>from understanding the system, or from data</a:t>
            </a:r>
          </a:p>
          <a:p>
            <a:pPr>
              <a:spcBef>
                <a:spcPts val="1200"/>
              </a:spcBef>
              <a:defRPr/>
            </a:pPr>
            <a:r>
              <a:rPr lang="en-US" sz="3000" dirty="0"/>
              <a:t>using probability distributions to describe what is random, and what is unknown</a:t>
            </a:r>
          </a:p>
          <a:p>
            <a:pPr>
              <a:spcBef>
                <a:spcPts val="1200"/>
              </a:spcBef>
              <a:defRPr/>
            </a:pPr>
            <a:r>
              <a:rPr lang="en-US" sz="3000" dirty="0"/>
              <a:t>long-term exceedance probability</a:t>
            </a:r>
          </a:p>
          <a:p>
            <a:pPr>
              <a:spcBef>
                <a:spcPts val="1200"/>
              </a:spcBef>
              <a:buNone/>
              <a:defRPr/>
            </a:pPr>
            <a:endParaRPr lang="en-US" sz="3000" i="1" dirty="0"/>
          </a:p>
        </p:txBody>
      </p:sp>
      <p:sp>
        <p:nvSpPr>
          <p:cNvPr id="7172"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FFFF00"/>
              </a:buClr>
              <a:buSzPct val="80000"/>
              <a:buFont typeface="Wingdings" panose="05000000000000000000" pitchFamily="2" charset="2"/>
              <a:buChar char="w"/>
              <a:defRPr sz="3200">
                <a:solidFill>
                  <a:srgbClr val="FFFFFF"/>
                </a:solidFill>
                <a:latin typeface="Arial Narrow" panose="020B0606020202030204" pitchFamily="34" charset="0"/>
              </a:defRPr>
            </a:lvl1pPr>
            <a:lvl2pPr marL="742950" indent="-285750">
              <a:spcBef>
                <a:spcPct val="20000"/>
              </a:spcBef>
              <a:buClr>
                <a:srgbClr val="CC0000"/>
              </a:buClr>
              <a:buSzPct val="55000"/>
              <a:buFont typeface="Wingdings" panose="05000000000000000000" pitchFamily="2" charset="2"/>
              <a:buChar char="l"/>
              <a:defRPr sz="2800">
                <a:solidFill>
                  <a:srgbClr val="FFFFFF"/>
                </a:solidFill>
                <a:latin typeface="Arial Narrow" panose="020B0606020202030204" pitchFamily="34" charset="0"/>
              </a:defRPr>
            </a:lvl2pPr>
            <a:lvl3pPr marL="1143000" indent="-228600">
              <a:spcBef>
                <a:spcPct val="20000"/>
              </a:spcBef>
              <a:buClr>
                <a:srgbClr val="009900"/>
              </a:buClr>
              <a:buSzPct val="60000"/>
              <a:buFont typeface="Wingdings" panose="05000000000000000000" pitchFamily="2" charset="2"/>
              <a:buChar char="l"/>
              <a:defRPr sz="2400">
                <a:solidFill>
                  <a:srgbClr val="FFFFFF"/>
                </a:solidFill>
                <a:latin typeface="Arial Narrow" panose="020B0606020202030204" pitchFamily="34" charset="0"/>
              </a:defRPr>
            </a:lvl3pPr>
            <a:lvl4pPr marL="1600200" indent="-228600">
              <a:spcBef>
                <a:spcPct val="20000"/>
              </a:spcBef>
              <a:buClr>
                <a:schemeClr val="hlink"/>
              </a:buClr>
              <a:buSzPct val="60000"/>
              <a:buFont typeface="Wingdings" panose="05000000000000000000" pitchFamily="2" charset="2"/>
              <a:buChar char="£"/>
              <a:defRPr sz="2000">
                <a:solidFill>
                  <a:srgbClr val="FFFFFF"/>
                </a:solidFill>
                <a:latin typeface="Arial Narrow" panose="020B0606020202030204" pitchFamily="34" charset="0"/>
              </a:defRPr>
            </a:lvl4pPr>
            <a:lvl5pPr marL="2057400" indent="-228600">
              <a:spcBef>
                <a:spcPct val="20000"/>
              </a:spcBef>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5pPr>
            <a:lvl6pPr marL="25146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6pPr>
            <a:lvl7pPr marL="29718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7pPr>
            <a:lvl8pPr marL="34290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8pPr>
            <a:lvl9pPr marL="3886200" indent="-228600" eaLnBrk="0" fontAlgn="base" hangingPunct="0">
              <a:spcBef>
                <a:spcPct val="20000"/>
              </a:spcBef>
              <a:spcAft>
                <a:spcPct val="0"/>
              </a:spcAft>
              <a:buClr>
                <a:schemeClr val="accent2"/>
              </a:buClr>
              <a:buSzPct val="55000"/>
              <a:buFont typeface="Wingdings" panose="05000000000000000000" pitchFamily="2" charset="2"/>
              <a:buChar char="l"/>
              <a:defRPr sz="2000">
                <a:solidFill>
                  <a:srgbClr val="FFFFFF"/>
                </a:solidFill>
                <a:latin typeface="Arial Narrow" panose="020B0606020202030204" pitchFamily="34" charset="0"/>
              </a:defRPr>
            </a:lvl9pPr>
          </a:lstStyle>
          <a:p>
            <a:pPr>
              <a:spcBef>
                <a:spcPct val="0"/>
              </a:spcBef>
              <a:buClrTx/>
              <a:buSzTx/>
              <a:buFontTx/>
              <a:buNone/>
            </a:pPr>
            <a:fld id="{0EB502AC-168D-4219-88A8-3F5C38F399BB}" type="slidenum">
              <a:rPr lang="en-US" altLang="en-US" sz="1400">
                <a:solidFill>
                  <a:schemeClr val="tx2"/>
                </a:solidFill>
                <a:latin typeface="Arial" panose="020B0604020202020204" pitchFamily="34" charset="0"/>
              </a:rPr>
              <a:pPr>
                <a:spcBef>
                  <a:spcPct val="0"/>
                </a:spcBef>
                <a:buClrTx/>
                <a:buSzTx/>
                <a:buFontTx/>
                <a:buNone/>
              </a:pPr>
              <a:t>53</a:t>
            </a:fld>
            <a:endParaRPr lang="en-US" altLang="en-US" sz="1400">
              <a:solidFill>
                <a:schemeClr val="tx2"/>
              </a:solidFill>
              <a:latin typeface="Arial" panose="020B0604020202020204" pitchFamily="34" charset="0"/>
            </a:endParaRPr>
          </a:p>
        </p:txBody>
      </p:sp>
    </p:spTree>
    <p:extLst>
      <p:ext uri="{BB962C8B-B14F-4D97-AF65-F5344CB8AC3E}">
        <p14:creationId xmlns:p14="http://schemas.microsoft.com/office/powerpoint/2010/main" val="169131104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75C8A5-B522-5605-E849-EF07C2B2C419}"/>
              </a:ext>
            </a:extLst>
          </p:cNvPr>
          <p:cNvSpPr>
            <a:spLocks noGrp="1"/>
          </p:cNvSpPr>
          <p:nvPr>
            <p:ph type="title"/>
          </p:nvPr>
        </p:nvSpPr>
        <p:spPr/>
        <p:txBody>
          <a:bodyPr/>
          <a:lstStyle/>
          <a:p>
            <a:r>
              <a:rPr lang="en-US" dirty="0"/>
              <a:t>Questions</a:t>
            </a:r>
          </a:p>
        </p:txBody>
      </p:sp>
      <p:sp>
        <p:nvSpPr>
          <p:cNvPr id="3" name="Content Placeholder 2">
            <a:extLst>
              <a:ext uri="{FF2B5EF4-FFF2-40B4-BE49-F238E27FC236}">
                <a16:creationId xmlns:a16="http://schemas.microsoft.com/office/drawing/2014/main" id="{9E5AB4EB-5E7E-BE15-9AC9-F67E831B3A2F}"/>
              </a:ext>
            </a:extLst>
          </p:cNvPr>
          <p:cNvSpPr>
            <a:spLocks noGrp="1"/>
          </p:cNvSpPr>
          <p:nvPr>
            <p:ph idx="1"/>
          </p:nvPr>
        </p:nvSpPr>
        <p:spPr/>
        <p:txBody>
          <a:bodyPr/>
          <a:lstStyle/>
          <a:p>
            <a:r>
              <a:rPr lang="en-US" dirty="0"/>
              <a:t>What is the third standardized central moment about the mean?</a:t>
            </a:r>
          </a:p>
          <a:p>
            <a:r>
              <a:rPr lang="en-US" dirty="0"/>
              <a:t>Can a triangular distribution be symmetrical?</a:t>
            </a:r>
          </a:p>
          <a:p>
            <a:r>
              <a:rPr lang="en-US" dirty="0"/>
              <a:t>A parameter is a descriptive measure of a sample – T or F?</a:t>
            </a:r>
          </a:p>
          <a:p>
            <a:r>
              <a:rPr lang="en-US" dirty="0"/>
              <a:t>Epistemic uncertainty is what?</a:t>
            </a:r>
          </a:p>
          <a:p>
            <a:pPr marL="0" indent="0">
              <a:buNone/>
            </a:pPr>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33FA4DD8-C7DA-07FE-F281-D507FB6020B8}"/>
              </a:ext>
            </a:extLst>
          </p:cNvPr>
          <p:cNvSpPr>
            <a:spLocks noGrp="1"/>
          </p:cNvSpPr>
          <p:nvPr>
            <p:ph type="sldNum" sz="quarter" idx="12"/>
          </p:nvPr>
        </p:nvSpPr>
        <p:spPr/>
        <p:txBody>
          <a:bodyPr/>
          <a:lstStyle/>
          <a:p>
            <a:pPr>
              <a:defRPr/>
            </a:pPr>
            <a:fld id="{9CD81297-4513-4774-B1A4-8EBF832F2CC4}" type="slidenum">
              <a:rPr lang="en-US" smtClean="0"/>
              <a:pPr>
                <a:defRPr/>
              </a:pPr>
              <a:t>54</a:t>
            </a:fld>
            <a:endParaRPr lang="en-US"/>
          </a:p>
        </p:txBody>
      </p:sp>
    </p:spTree>
    <p:extLst>
      <p:ext uri="{BB962C8B-B14F-4D97-AF65-F5344CB8AC3E}">
        <p14:creationId xmlns:p14="http://schemas.microsoft.com/office/powerpoint/2010/main" val="186073961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88B34E-6FC0-BBDF-9180-ECA33B35F772}"/>
              </a:ext>
            </a:extLst>
          </p:cNvPr>
          <p:cNvSpPr>
            <a:spLocks noGrp="1"/>
          </p:cNvSpPr>
          <p:nvPr>
            <p:ph type="title"/>
          </p:nvPr>
        </p:nvSpPr>
        <p:spPr/>
        <p:txBody>
          <a:bodyPr/>
          <a:lstStyle/>
          <a:p>
            <a:r>
              <a:rPr lang="en-US" dirty="0"/>
              <a:t>Final Workshop– If time permits</a:t>
            </a:r>
          </a:p>
        </p:txBody>
      </p:sp>
      <p:sp>
        <p:nvSpPr>
          <p:cNvPr id="3" name="Content Placeholder 2">
            <a:extLst>
              <a:ext uri="{FF2B5EF4-FFF2-40B4-BE49-F238E27FC236}">
                <a16:creationId xmlns:a16="http://schemas.microsoft.com/office/drawing/2014/main" id="{E22AA1D9-D7F4-A2C4-45D1-75FCE0A5C012}"/>
              </a:ext>
            </a:extLst>
          </p:cNvPr>
          <p:cNvSpPr>
            <a:spLocks noGrp="1"/>
          </p:cNvSpPr>
          <p:nvPr>
            <p:ph idx="1"/>
          </p:nvPr>
        </p:nvSpPr>
        <p:spPr/>
        <p:txBody>
          <a:bodyPr/>
          <a:lstStyle/>
          <a:p>
            <a:r>
              <a:rPr lang="en-US" dirty="0"/>
              <a:t>Use Excel to fit different distributions to data</a:t>
            </a:r>
          </a:p>
          <a:p>
            <a:r>
              <a:rPr lang="en-US" dirty="0"/>
              <a:t>Explore and visualize the impact of different parameterizations</a:t>
            </a:r>
          </a:p>
          <a:p>
            <a:r>
              <a:rPr lang="en-US" dirty="0"/>
              <a:t>Set the stage for exploring flow frequency later</a:t>
            </a:r>
          </a:p>
        </p:txBody>
      </p:sp>
      <p:sp>
        <p:nvSpPr>
          <p:cNvPr id="4" name="Slide Number Placeholder 3">
            <a:extLst>
              <a:ext uri="{FF2B5EF4-FFF2-40B4-BE49-F238E27FC236}">
                <a16:creationId xmlns:a16="http://schemas.microsoft.com/office/drawing/2014/main" id="{A4DB8C4F-2136-F361-88D7-048A95A90515}"/>
              </a:ext>
            </a:extLst>
          </p:cNvPr>
          <p:cNvSpPr>
            <a:spLocks noGrp="1"/>
          </p:cNvSpPr>
          <p:nvPr>
            <p:ph type="sldNum" sz="quarter" idx="12"/>
          </p:nvPr>
        </p:nvSpPr>
        <p:spPr/>
        <p:txBody>
          <a:bodyPr/>
          <a:lstStyle/>
          <a:p>
            <a:pPr>
              <a:defRPr/>
            </a:pPr>
            <a:fld id="{9CD81297-4513-4774-B1A4-8EBF832F2CC4}" type="slidenum">
              <a:rPr lang="en-US" smtClean="0"/>
              <a:pPr>
                <a:defRPr/>
              </a:pPr>
              <a:t>55</a:t>
            </a:fld>
            <a:endParaRPr lang="en-US"/>
          </a:p>
        </p:txBody>
      </p:sp>
    </p:spTree>
    <p:extLst>
      <p:ext uri="{BB962C8B-B14F-4D97-AF65-F5344CB8AC3E}">
        <p14:creationId xmlns:p14="http://schemas.microsoft.com/office/powerpoint/2010/main" val="30896973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1073097" y="1811868"/>
            <a:ext cx="9665435" cy="3979333"/>
          </a:xfrm>
        </p:spPr>
        <p:txBody>
          <a:bodyPr vert="horz" wrap="square" lIns="92075" tIns="46038" rIns="92075" bIns="46038" numCol="1" anchor="t" anchorCtr="0" compatLnSpc="1">
            <a:prstTxWarp prst="textNoShape">
              <a:avLst/>
            </a:prstTxWarp>
          </a:bodyPr>
          <a:lstStyle/>
          <a:p>
            <a:pPr eaLnBrk="1" hangingPunct="1">
              <a:spcBef>
                <a:spcPts val="1800"/>
              </a:spcBef>
              <a:defRPr/>
            </a:pPr>
            <a:r>
              <a:rPr lang="en-US" dirty="0"/>
              <a:t>The rate at which something random happens,             or how often it happens</a:t>
            </a:r>
          </a:p>
          <a:p>
            <a:pPr lvl="1" eaLnBrk="1" hangingPunct="1">
              <a:spcBef>
                <a:spcPts val="600"/>
              </a:spcBef>
              <a:defRPr/>
            </a:pPr>
            <a:r>
              <a:rPr lang="en-US" dirty="0"/>
              <a:t>generally based on a given data set or sample</a:t>
            </a:r>
          </a:p>
          <a:p>
            <a:pPr eaLnBrk="1" hangingPunct="1">
              <a:spcBef>
                <a:spcPts val="1800"/>
              </a:spcBef>
              <a:defRPr/>
            </a:pPr>
            <a:r>
              <a:rPr lang="en-US" dirty="0"/>
              <a:t>Used to estimate probability</a:t>
            </a:r>
          </a:p>
          <a:p>
            <a:pPr eaLnBrk="1" hangingPunct="1">
              <a:spcBef>
                <a:spcPts val="1800"/>
              </a:spcBef>
              <a:defRPr/>
            </a:pPr>
            <a:r>
              <a:rPr lang="en-US" dirty="0"/>
              <a:t>In the Corps, </a:t>
            </a:r>
            <a:r>
              <a:rPr lang="en-US" dirty="0">
                <a:solidFill>
                  <a:srgbClr val="00B050"/>
                </a:solidFill>
              </a:rPr>
              <a:t>“frequency” </a:t>
            </a:r>
            <a:r>
              <a:rPr lang="en-US" dirty="0"/>
              <a:t>is often used interchangeably with </a:t>
            </a:r>
            <a:r>
              <a:rPr lang="en-US" dirty="0">
                <a:solidFill>
                  <a:srgbClr val="00B050"/>
                </a:solidFill>
              </a:rPr>
              <a:t>“probability”</a:t>
            </a:r>
          </a:p>
          <a:p>
            <a:pPr eaLnBrk="1" hangingPunct="1">
              <a:spcBef>
                <a:spcPts val="1800"/>
              </a:spcBef>
              <a:defRPr/>
            </a:pPr>
            <a:endParaRPr lang="en-US" dirty="0"/>
          </a:p>
          <a:p>
            <a:pPr eaLnBrk="1" hangingPunct="1">
              <a:spcBef>
                <a:spcPts val="1800"/>
              </a:spcBef>
              <a:defRPr/>
            </a:pPr>
            <a:endParaRPr lang="en-US" dirty="0"/>
          </a:p>
        </p:txBody>
      </p:sp>
      <p:sp>
        <p:nvSpPr>
          <p:cNvPr id="8196" name="Rectangle 4"/>
          <p:cNvSpPr>
            <a:spLocks noGrp="1" noChangeArrowheads="1"/>
          </p:cNvSpPr>
          <p:nvPr>
            <p:ph type="title"/>
          </p:nvPr>
        </p:nvSpPr>
        <p:spPr/>
        <p:txBody>
          <a:bodyPr/>
          <a:lstStyle/>
          <a:p>
            <a:pPr eaLnBrk="1" hangingPunct="1">
              <a:defRPr/>
            </a:pPr>
            <a:r>
              <a:rPr lang="en-US" dirty="0"/>
              <a:t>Frequency</a:t>
            </a:r>
            <a:endParaRPr lang="en-US" i="1" dirty="0"/>
          </a:p>
        </p:txBody>
      </p:sp>
      <p:sp>
        <p:nvSpPr>
          <p:cNvPr id="2" name="Slide Number Placeholder 1">
            <a:extLst>
              <a:ext uri="{FF2B5EF4-FFF2-40B4-BE49-F238E27FC236}">
                <a16:creationId xmlns:a16="http://schemas.microsoft.com/office/drawing/2014/main" id="{6FE02B74-BC82-2D0A-804C-4BC45A97B524}"/>
              </a:ext>
            </a:extLst>
          </p:cNvPr>
          <p:cNvSpPr>
            <a:spLocks noGrp="1"/>
          </p:cNvSpPr>
          <p:nvPr>
            <p:ph type="sldNum" sz="quarter" idx="12"/>
          </p:nvPr>
        </p:nvSpPr>
        <p:spPr/>
        <p:txBody>
          <a:bodyPr/>
          <a:lstStyle/>
          <a:p>
            <a:pPr>
              <a:defRPr/>
            </a:pPr>
            <a:fld id="{9CD81297-4513-4774-B1A4-8EBF832F2CC4}" type="slidenum">
              <a:rPr lang="en-US" smtClean="0"/>
              <a:pPr>
                <a:defRPr/>
              </a:pPr>
              <a:t>6</a:t>
            </a:fld>
            <a:endParaRPr lang="en-US"/>
          </a:p>
        </p:txBody>
      </p:sp>
    </p:spTree>
    <p:extLst>
      <p:ext uri="{BB962C8B-B14F-4D97-AF65-F5344CB8AC3E}">
        <p14:creationId xmlns:p14="http://schemas.microsoft.com/office/powerpoint/2010/main" val="1090906921"/>
      </p:ext>
    </p:extLst>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19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195">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19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1073098" y="1811868"/>
            <a:ext cx="8697435" cy="3979333"/>
          </a:xfrm>
        </p:spPr>
        <p:txBody>
          <a:bodyPr vert="horz" wrap="square" lIns="92075" tIns="46038" rIns="92075" bIns="46038" numCol="1" anchor="t" anchorCtr="0" compatLnSpc="1">
            <a:prstTxWarp prst="textNoShape">
              <a:avLst/>
            </a:prstTxWarp>
          </a:bodyPr>
          <a:lstStyle/>
          <a:p>
            <a:pPr marL="514350" indent="-514350" eaLnBrk="1" hangingPunct="1">
              <a:spcBef>
                <a:spcPts val="1800"/>
              </a:spcBef>
              <a:buFont typeface="+mj-lt"/>
              <a:buAutoNum type="arabicPeriod"/>
              <a:defRPr/>
            </a:pPr>
            <a:r>
              <a:rPr lang="en-US" dirty="0"/>
              <a:t>Lacks a clear purpose, intention or method.</a:t>
            </a:r>
          </a:p>
          <a:p>
            <a:pPr marL="514350" indent="-514350" eaLnBrk="1" hangingPunct="1">
              <a:spcBef>
                <a:spcPts val="1800"/>
              </a:spcBef>
              <a:buFont typeface="+mj-lt"/>
              <a:buAutoNum type="arabicPeriod"/>
              <a:defRPr/>
            </a:pPr>
            <a:r>
              <a:rPr lang="en-US" dirty="0"/>
              <a:t>Has no predictable pattern</a:t>
            </a:r>
          </a:p>
          <a:p>
            <a:pPr marL="457200" lvl="1" indent="0" eaLnBrk="1" hangingPunct="1">
              <a:spcBef>
                <a:spcPts val="600"/>
              </a:spcBef>
              <a:buNone/>
              <a:defRPr/>
            </a:pPr>
            <a:r>
              <a:rPr lang="en-US" dirty="0"/>
              <a:t>    …but frequency of outcome might be predictable</a:t>
            </a:r>
          </a:p>
          <a:p>
            <a:pPr marL="514350" indent="-514350" eaLnBrk="1" hangingPunct="1">
              <a:spcBef>
                <a:spcPts val="1800"/>
              </a:spcBef>
              <a:buFont typeface="+mj-lt"/>
              <a:buAutoNum type="arabicPeriod"/>
              <a:defRPr/>
            </a:pPr>
            <a:r>
              <a:rPr lang="en-US" dirty="0"/>
              <a:t>Happens by chance rather than by plan</a:t>
            </a:r>
          </a:p>
          <a:p>
            <a:pPr marL="514350" indent="-514350" eaLnBrk="1" hangingPunct="1">
              <a:spcBef>
                <a:spcPts val="1800"/>
              </a:spcBef>
              <a:buFont typeface="+mj-lt"/>
              <a:buAutoNum type="arabicPeriod"/>
              <a:defRPr/>
            </a:pPr>
            <a:r>
              <a:rPr lang="en-US" dirty="0"/>
              <a:t>Outcome is uncertain</a:t>
            </a:r>
          </a:p>
          <a:p>
            <a:pPr marL="514350" indent="-514350" eaLnBrk="1" hangingPunct="1">
              <a:spcBef>
                <a:spcPts val="1800"/>
              </a:spcBef>
              <a:buFont typeface="+mj-lt"/>
              <a:buAutoNum type="arabicPeriod"/>
              <a:defRPr/>
            </a:pPr>
            <a:r>
              <a:rPr lang="en-US" dirty="0"/>
              <a:t>Has a probability of occurrence</a:t>
            </a:r>
          </a:p>
          <a:p>
            <a:pPr marL="514350" indent="-514350" eaLnBrk="1" hangingPunct="1">
              <a:spcBef>
                <a:spcPts val="1800"/>
              </a:spcBef>
              <a:buFont typeface="+mj-lt"/>
              <a:buAutoNum type="arabicPeriod"/>
              <a:defRPr/>
            </a:pPr>
            <a:endParaRPr lang="en-US" dirty="0"/>
          </a:p>
          <a:p>
            <a:pPr marL="514350" indent="-514350" eaLnBrk="1" hangingPunct="1">
              <a:spcBef>
                <a:spcPts val="1800"/>
              </a:spcBef>
              <a:buFont typeface="+mj-lt"/>
              <a:buAutoNum type="arabicPeriod"/>
              <a:defRPr/>
            </a:pPr>
            <a:endParaRPr lang="en-US" dirty="0"/>
          </a:p>
        </p:txBody>
      </p:sp>
      <p:sp>
        <p:nvSpPr>
          <p:cNvPr id="8196" name="Rectangle 4"/>
          <p:cNvSpPr>
            <a:spLocks noGrp="1" noChangeArrowheads="1"/>
          </p:cNvSpPr>
          <p:nvPr>
            <p:ph type="title"/>
          </p:nvPr>
        </p:nvSpPr>
        <p:spPr/>
        <p:txBody>
          <a:bodyPr/>
          <a:lstStyle/>
          <a:p>
            <a:pPr eaLnBrk="1" hangingPunct="1">
              <a:defRPr/>
            </a:pPr>
            <a:r>
              <a:rPr lang="en-US" dirty="0"/>
              <a:t>Random</a:t>
            </a:r>
            <a:endParaRPr lang="en-US" i="1" dirty="0"/>
          </a:p>
        </p:txBody>
      </p:sp>
      <p:sp>
        <p:nvSpPr>
          <p:cNvPr id="2" name="Slide Number Placeholder 1">
            <a:extLst>
              <a:ext uri="{FF2B5EF4-FFF2-40B4-BE49-F238E27FC236}">
                <a16:creationId xmlns:a16="http://schemas.microsoft.com/office/drawing/2014/main" id="{5692BADA-F8C1-7D53-F4C8-10C726BC3797}"/>
              </a:ext>
            </a:extLst>
          </p:cNvPr>
          <p:cNvSpPr>
            <a:spLocks noGrp="1"/>
          </p:cNvSpPr>
          <p:nvPr>
            <p:ph type="sldNum" sz="quarter" idx="12"/>
          </p:nvPr>
        </p:nvSpPr>
        <p:spPr/>
        <p:txBody>
          <a:bodyPr/>
          <a:lstStyle/>
          <a:p>
            <a:pPr>
              <a:defRPr/>
            </a:pPr>
            <a:fld id="{9CD81297-4513-4774-B1A4-8EBF832F2CC4}" type="slidenum">
              <a:rPr lang="en-US" smtClean="0"/>
              <a:pPr>
                <a:defRPr/>
              </a:pPr>
              <a:t>7</a:t>
            </a:fld>
            <a:endParaRPr lang="en-US"/>
          </a:p>
        </p:txBody>
      </p:sp>
    </p:spTree>
    <p:extLst>
      <p:ext uri="{BB962C8B-B14F-4D97-AF65-F5344CB8AC3E}">
        <p14:creationId xmlns:p14="http://schemas.microsoft.com/office/powerpoint/2010/main" val="3729733479"/>
      </p:ext>
    </p:extLst>
  </p:cSld>
  <p:clrMapOvr>
    <a:masterClrMapping/>
  </p:clrMapOvr>
  <p:transition>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4"/>
          <p:cNvSpPr>
            <a:spLocks noGrp="1" noChangeArrowheads="1"/>
          </p:cNvSpPr>
          <p:nvPr>
            <p:ph type="title"/>
          </p:nvPr>
        </p:nvSpPr>
        <p:spPr/>
        <p:txBody>
          <a:bodyPr/>
          <a:lstStyle/>
          <a:p>
            <a:pPr eaLnBrk="1" hangingPunct="1">
              <a:defRPr/>
            </a:pPr>
            <a:r>
              <a:rPr lang="en-US" dirty="0"/>
              <a:t>Random Variable, RV    </a:t>
            </a:r>
            <a:endParaRPr lang="en-US" sz="3600" i="1" dirty="0"/>
          </a:p>
        </p:txBody>
      </p:sp>
      <p:sp>
        <p:nvSpPr>
          <p:cNvPr id="7" name="Rectangle 3"/>
          <p:cNvSpPr txBox="1">
            <a:spLocks noChangeArrowheads="1"/>
          </p:cNvSpPr>
          <p:nvPr/>
        </p:nvSpPr>
        <p:spPr bwMode="auto">
          <a:xfrm>
            <a:off x="1073098" y="1828801"/>
            <a:ext cx="9657425" cy="1228725"/>
          </a:xfrm>
          <a:prstGeom prst="rect">
            <a:avLst/>
          </a:prstGeom>
          <a:noFill/>
          <a:ln w="9525">
            <a:noFill/>
            <a:miter lim="800000"/>
            <a:headEnd/>
            <a:tailEnd/>
          </a:ln>
          <a:effectLst/>
        </p:spPr>
        <p:txBody>
          <a:bodyPr lIns="92075" tIns="46038" rIns="92075" bIns="46038"/>
          <a:lstStyle/>
          <a:p>
            <a:pPr marL="342900" indent="-342900">
              <a:spcBef>
                <a:spcPts val="1200"/>
              </a:spcBef>
              <a:buClr>
                <a:srgbClr val="7030A0"/>
              </a:buClr>
              <a:buSzPct val="80000"/>
              <a:buFont typeface="Wingdings" pitchFamily="2" charset="2"/>
              <a:buChar char="w"/>
              <a:defRPr/>
            </a:pPr>
            <a:r>
              <a:rPr lang="en-US" sz="3000" kern="0" dirty="0">
                <a:solidFill>
                  <a:schemeClr val="tx1">
                    <a:lumMod val="10000"/>
                  </a:schemeClr>
                </a:solidFill>
                <a:latin typeface="Calibri" panose="020F0502020204030204" pitchFamily="34" charset="0"/>
              </a:rPr>
              <a:t>A variable that’s </a:t>
            </a:r>
            <a:r>
              <a:rPr lang="en-US" sz="3000" kern="0" dirty="0">
                <a:solidFill>
                  <a:srgbClr val="008000"/>
                </a:solidFill>
                <a:latin typeface="Calibri" panose="020F0502020204030204" pitchFamily="34" charset="0"/>
              </a:rPr>
              <a:t>subject to chance</a:t>
            </a:r>
            <a:r>
              <a:rPr lang="en-US" sz="3000" kern="0" dirty="0">
                <a:solidFill>
                  <a:schemeClr val="tx1">
                    <a:lumMod val="10000"/>
                  </a:schemeClr>
                </a:solidFill>
                <a:latin typeface="Calibri" panose="020F0502020204030204" pitchFamily="34" charset="0"/>
              </a:rPr>
              <a:t>, and can take on different values with associated probabilities</a:t>
            </a:r>
            <a:endParaRPr lang="en-US" sz="2600" i="1" kern="0" dirty="0">
              <a:solidFill>
                <a:schemeClr val="tx1">
                  <a:lumMod val="10000"/>
                </a:schemeClr>
              </a:solidFill>
              <a:latin typeface="Calibri" panose="020F0502020204030204" pitchFamily="34" charset="0"/>
            </a:endParaRPr>
          </a:p>
        </p:txBody>
      </p:sp>
      <p:sp>
        <p:nvSpPr>
          <p:cNvPr id="6" name="Rectangle 3"/>
          <p:cNvSpPr txBox="1">
            <a:spLocks noChangeArrowheads="1"/>
          </p:cNvSpPr>
          <p:nvPr/>
        </p:nvSpPr>
        <p:spPr bwMode="auto">
          <a:xfrm>
            <a:off x="1073099" y="2901462"/>
            <a:ext cx="10133968" cy="3014615"/>
          </a:xfrm>
          <a:prstGeom prst="rect">
            <a:avLst/>
          </a:prstGeom>
          <a:noFill/>
          <a:ln w="9525">
            <a:noFill/>
            <a:miter lim="800000"/>
            <a:headEnd/>
            <a:tailEnd/>
          </a:ln>
          <a:effectLst/>
        </p:spPr>
        <p:txBody>
          <a:bodyPr lIns="92075" tIns="46038" rIns="92075" bIns="46038"/>
          <a:lstStyle/>
          <a:p>
            <a:pPr marL="342900" indent="-342900">
              <a:spcBef>
                <a:spcPts val="2400"/>
              </a:spcBef>
              <a:buClr>
                <a:srgbClr val="7030A0"/>
              </a:buClr>
              <a:buSzPct val="80000"/>
              <a:buFont typeface="Wingdings" pitchFamily="2" charset="2"/>
              <a:buChar char="w"/>
              <a:defRPr/>
            </a:pPr>
            <a:r>
              <a:rPr lang="en-US" sz="3000" i="1" kern="0" dirty="0">
                <a:solidFill>
                  <a:schemeClr val="tx1">
                    <a:lumMod val="10000"/>
                  </a:schemeClr>
                </a:solidFill>
                <a:latin typeface="Calibri" panose="020F0502020204030204" pitchFamily="34" charset="0"/>
              </a:rPr>
              <a:t>Use RV to describe something that:</a:t>
            </a:r>
          </a:p>
          <a:p>
            <a:pPr marL="800100" lvl="1" indent="-342900">
              <a:spcBef>
                <a:spcPts val="600"/>
              </a:spcBef>
              <a:buClr>
                <a:srgbClr val="7030A0"/>
              </a:buClr>
              <a:buSzPct val="80000"/>
              <a:buFont typeface="Wingdings" pitchFamily="2" charset="2"/>
              <a:buChar char="w"/>
              <a:defRPr/>
            </a:pPr>
            <a:r>
              <a:rPr lang="en-US" sz="3000" i="1" kern="0" dirty="0">
                <a:solidFill>
                  <a:schemeClr val="tx1">
                    <a:lumMod val="10000"/>
                  </a:schemeClr>
                </a:solidFill>
                <a:latin typeface="Calibri" panose="020F0502020204030204" pitchFamily="34" charset="0"/>
              </a:rPr>
              <a:t>naturally keeps changing, randomly, or</a:t>
            </a:r>
            <a:endParaRPr lang="en-US" sz="3000" dirty="0">
              <a:solidFill>
                <a:schemeClr val="tx1">
                  <a:lumMod val="10000"/>
                </a:schemeClr>
              </a:solidFill>
              <a:latin typeface="Calibri" panose="020F0502020204030204" pitchFamily="34" charset="0"/>
            </a:endParaRPr>
          </a:p>
          <a:p>
            <a:pPr marL="800100" lvl="1" indent="-342900">
              <a:spcBef>
                <a:spcPts val="600"/>
              </a:spcBef>
              <a:buClr>
                <a:srgbClr val="7030A0"/>
              </a:buClr>
              <a:buSzPct val="80000"/>
              <a:buFont typeface="Wingdings" pitchFamily="2" charset="2"/>
              <a:buChar char="w"/>
              <a:defRPr/>
            </a:pPr>
            <a:r>
              <a:rPr lang="en-US" sz="3000" i="1" kern="0" dirty="0">
                <a:solidFill>
                  <a:schemeClr val="tx1">
                    <a:lumMod val="10000"/>
                  </a:schemeClr>
                </a:solidFill>
                <a:latin typeface="Calibri" panose="020F0502020204030204" pitchFamily="34" charset="0"/>
              </a:rPr>
              <a:t>we can’t estimate well</a:t>
            </a:r>
          </a:p>
          <a:p>
            <a:pPr marL="342900" indent="-342900">
              <a:spcBef>
                <a:spcPts val="1200"/>
              </a:spcBef>
              <a:buClr>
                <a:srgbClr val="7030A0"/>
              </a:buClr>
              <a:buSzPct val="80000"/>
              <a:buFont typeface="Wingdings" pitchFamily="2" charset="2"/>
              <a:buChar char="w"/>
              <a:defRPr/>
            </a:pPr>
            <a:r>
              <a:rPr lang="en-US" sz="3000" dirty="0">
                <a:solidFill>
                  <a:schemeClr val="tx1">
                    <a:lumMod val="10000"/>
                  </a:schemeClr>
                </a:solidFill>
                <a:latin typeface="Calibri" panose="020F0502020204030204" pitchFamily="34" charset="0"/>
              </a:rPr>
              <a:t>We describe a random variable with a                         </a:t>
            </a:r>
            <a:r>
              <a:rPr lang="en-US" sz="3000" u="sng" dirty="0">
                <a:solidFill>
                  <a:schemeClr val="tx1">
                    <a:lumMod val="10000"/>
                  </a:schemeClr>
                </a:solidFill>
                <a:latin typeface="Calibri" panose="020F0502020204030204" pitchFamily="34" charset="0"/>
              </a:rPr>
              <a:t>probability distribution</a:t>
            </a:r>
            <a:r>
              <a:rPr lang="en-US" sz="3000" dirty="0">
                <a:solidFill>
                  <a:schemeClr val="tx1">
                    <a:lumMod val="10000"/>
                  </a:schemeClr>
                </a:solidFill>
                <a:latin typeface="Calibri" panose="020F0502020204030204" pitchFamily="34" charset="0"/>
              </a:rPr>
              <a:t>: outcome vs probability</a:t>
            </a:r>
            <a:endParaRPr lang="en-US" sz="2600" i="1" kern="0" dirty="0">
              <a:solidFill>
                <a:schemeClr val="tx1">
                  <a:lumMod val="10000"/>
                </a:schemeClr>
              </a:solidFill>
              <a:latin typeface="Calibri" panose="020F0502020204030204" pitchFamily="34" charset="0"/>
            </a:endParaRPr>
          </a:p>
        </p:txBody>
      </p:sp>
      <p:sp>
        <p:nvSpPr>
          <p:cNvPr id="2" name="Slide Number Placeholder 1">
            <a:extLst>
              <a:ext uri="{FF2B5EF4-FFF2-40B4-BE49-F238E27FC236}">
                <a16:creationId xmlns:a16="http://schemas.microsoft.com/office/drawing/2014/main" id="{DB949AB7-0A4B-FAFD-6448-4A9C3243C4E6}"/>
              </a:ext>
            </a:extLst>
          </p:cNvPr>
          <p:cNvSpPr>
            <a:spLocks noGrp="1"/>
          </p:cNvSpPr>
          <p:nvPr>
            <p:ph type="sldNum" sz="quarter" idx="12"/>
          </p:nvPr>
        </p:nvSpPr>
        <p:spPr/>
        <p:txBody>
          <a:bodyPr/>
          <a:lstStyle/>
          <a:p>
            <a:pPr>
              <a:defRPr/>
            </a:pPr>
            <a:fld id="{9CD81297-4513-4774-B1A4-8EBF832F2CC4}" type="slidenum">
              <a:rPr lang="en-US" smtClean="0"/>
              <a:pPr>
                <a:defRPr/>
              </a:pPr>
              <a:t>8</a:t>
            </a:fld>
            <a:endParaRPr lang="en-US"/>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P spid="6"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4"/>
          <p:cNvSpPr>
            <a:spLocks noGrp="1" noChangeArrowheads="1"/>
          </p:cNvSpPr>
          <p:nvPr>
            <p:ph type="title"/>
          </p:nvPr>
        </p:nvSpPr>
        <p:spPr/>
        <p:txBody>
          <a:bodyPr/>
          <a:lstStyle/>
          <a:p>
            <a:pPr eaLnBrk="1" hangingPunct="1">
              <a:defRPr/>
            </a:pPr>
            <a:r>
              <a:rPr lang="en-US" dirty="0"/>
              <a:t>Probability Distribution   </a:t>
            </a:r>
            <a:endParaRPr lang="en-US" sz="3600" i="1" dirty="0"/>
          </a:p>
        </p:txBody>
      </p:sp>
      <p:sp>
        <p:nvSpPr>
          <p:cNvPr id="7" name="Rectangle 3"/>
          <p:cNvSpPr txBox="1">
            <a:spLocks noChangeArrowheads="1"/>
          </p:cNvSpPr>
          <p:nvPr/>
        </p:nvSpPr>
        <p:spPr bwMode="auto">
          <a:xfrm>
            <a:off x="1073099" y="1828801"/>
            <a:ext cx="8709078" cy="1228725"/>
          </a:xfrm>
          <a:prstGeom prst="rect">
            <a:avLst/>
          </a:prstGeom>
          <a:noFill/>
          <a:ln w="9525">
            <a:noFill/>
            <a:miter lim="800000"/>
            <a:headEnd/>
            <a:tailEnd/>
          </a:ln>
          <a:effectLst/>
        </p:spPr>
        <p:txBody>
          <a:bodyPr lIns="92075" tIns="46038" rIns="92075" bIns="46038"/>
          <a:lstStyle/>
          <a:p>
            <a:pPr marL="342900" indent="-342900">
              <a:spcBef>
                <a:spcPts val="2400"/>
              </a:spcBef>
              <a:buClr>
                <a:srgbClr val="7030A0"/>
              </a:buClr>
              <a:buSzPct val="80000"/>
              <a:buFont typeface="Wingdings" pitchFamily="2" charset="2"/>
              <a:buChar char="w"/>
              <a:defRPr/>
            </a:pPr>
            <a:r>
              <a:rPr lang="en-US" sz="3000" kern="0" dirty="0">
                <a:solidFill>
                  <a:schemeClr val="tx1">
                    <a:lumMod val="10000"/>
                  </a:schemeClr>
                </a:solidFill>
                <a:latin typeface="Calibri" panose="020F0502020204030204" pitchFamily="34" charset="0"/>
              </a:rPr>
              <a:t>A relationship between a RV’s value and probability</a:t>
            </a:r>
          </a:p>
          <a:p>
            <a:pPr marL="342900" indent="-342900">
              <a:spcBef>
                <a:spcPts val="2400"/>
              </a:spcBef>
              <a:buClr>
                <a:srgbClr val="7030A0"/>
              </a:buClr>
              <a:buSzPct val="80000"/>
              <a:buFont typeface="Wingdings" pitchFamily="2" charset="2"/>
              <a:buChar char="w"/>
              <a:defRPr/>
            </a:pPr>
            <a:r>
              <a:rPr lang="en-US" sz="3000" kern="0" dirty="0">
                <a:solidFill>
                  <a:schemeClr val="tx1">
                    <a:lumMod val="10000"/>
                  </a:schemeClr>
                </a:solidFill>
                <a:latin typeface="Calibri" panose="020F0502020204030204" pitchFamily="34" charset="0"/>
              </a:rPr>
              <a:t>A </a:t>
            </a:r>
            <a:r>
              <a:rPr lang="en-US" sz="3000" u="sng" kern="0" dirty="0">
                <a:solidFill>
                  <a:schemeClr val="tx1">
                    <a:lumMod val="10000"/>
                  </a:schemeClr>
                </a:solidFill>
                <a:latin typeface="Calibri" panose="020F0502020204030204" pitchFamily="34" charset="0"/>
              </a:rPr>
              <a:t>function</a:t>
            </a:r>
            <a:r>
              <a:rPr lang="en-US" sz="3000" kern="0" dirty="0">
                <a:solidFill>
                  <a:schemeClr val="tx1">
                    <a:lumMod val="10000"/>
                  </a:schemeClr>
                </a:solidFill>
                <a:latin typeface="Calibri" panose="020F0502020204030204" pitchFamily="34" charset="0"/>
              </a:rPr>
              <a:t> that describes all possible values of a random variable, and their likelihoods</a:t>
            </a:r>
          </a:p>
          <a:p>
            <a:pPr marL="342900" indent="-342900">
              <a:spcBef>
                <a:spcPts val="2400"/>
              </a:spcBef>
              <a:buClr>
                <a:srgbClr val="7030A0"/>
              </a:buClr>
              <a:buSzPct val="80000"/>
              <a:buFont typeface="Wingdings" pitchFamily="2" charset="2"/>
              <a:buChar char="w"/>
              <a:defRPr/>
            </a:pPr>
            <a:endParaRPr lang="en-US" sz="3000" dirty="0">
              <a:solidFill>
                <a:schemeClr val="bg1">
                  <a:lumMod val="75000"/>
                  <a:lumOff val="25000"/>
                </a:schemeClr>
              </a:solidFill>
              <a:latin typeface="Calibri" panose="020F0502020204030204" pitchFamily="34" charset="0"/>
            </a:endParaRPr>
          </a:p>
          <a:p>
            <a:pPr marL="342900" indent="-342900">
              <a:spcBef>
                <a:spcPts val="2400"/>
              </a:spcBef>
              <a:buClr>
                <a:srgbClr val="7030A0"/>
              </a:buClr>
              <a:buSzPct val="80000"/>
              <a:buFont typeface="Wingdings" pitchFamily="2" charset="2"/>
              <a:buChar char="w"/>
              <a:defRPr/>
            </a:pPr>
            <a:r>
              <a:rPr lang="en-US" sz="3000" dirty="0">
                <a:solidFill>
                  <a:schemeClr val="bg1">
                    <a:lumMod val="75000"/>
                    <a:lumOff val="25000"/>
                  </a:schemeClr>
                </a:solidFill>
                <a:latin typeface="Calibri" panose="020F0502020204030204" pitchFamily="34" charset="0"/>
              </a:rPr>
              <a:t>We use probability distributions to describe what is </a:t>
            </a:r>
            <a:r>
              <a:rPr lang="en-US" sz="3000" u="sng" dirty="0">
                <a:solidFill>
                  <a:schemeClr val="bg1">
                    <a:lumMod val="75000"/>
                    <a:lumOff val="25000"/>
                  </a:schemeClr>
                </a:solidFill>
                <a:latin typeface="Calibri" panose="020F0502020204030204" pitchFamily="34" charset="0"/>
              </a:rPr>
              <a:t>random</a:t>
            </a:r>
            <a:r>
              <a:rPr lang="en-US" sz="3000" dirty="0">
                <a:solidFill>
                  <a:schemeClr val="bg1">
                    <a:lumMod val="75000"/>
                    <a:lumOff val="25000"/>
                  </a:schemeClr>
                </a:solidFill>
                <a:latin typeface="Calibri" panose="020F0502020204030204" pitchFamily="34" charset="0"/>
              </a:rPr>
              <a:t>, and what is </a:t>
            </a:r>
            <a:r>
              <a:rPr lang="en-US" sz="3000" u="sng" dirty="0">
                <a:solidFill>
                  <a:schemeClr val="bg1">
                    <a:lumMod val="75000"/>
                    <a:lumOff val="25000"/>
                  </a:schemeClr>
                </a:solidFill>
                <a:latin typeface="Calibri" panose="020F0502020204030204" pitchFamily="34" charset="0"/>
              </a:rPr>
              <a:t>unknown</a:t>
            </a:r>
            <a:endParaRPr lang="en-US" sz="3000" u="sng" kern="0" dirty="0">
              <a:solidFill>
                <a:schemeClr val="bg1">
                  <a:lumMod val="75000"/>
                  <a:lumOff val="25000"/>
                </a:schemeClr>
              </a:solidFill>
              <a:latin typeface="Calibri" panose="020F0502020204030204" pitchFamily="34" charset="0"/>
            </a:endParaRPr>
          </a:p>
          <a:p>
            <a:pPr marL="342900" indent="-342900">
              <a:spcBef>
                <a:spcPts val="2400"/>
              </a:spcBef>
              <a:buClr>
                <a:srgbClr val="7030A0"/>
              </a:buClr>
              <a:buSzPct val="80000"/>
              <a:buFont typeface="Wingdings" pitchFamily="2" charset="2"/>
              <a:buChar char="w"/>
              <a:defRPr/>
            </a:pPr>
            <a:endParaRPr lang="en-US" sz="2600" kern="0" dirty="0">
              <a:solidFill>
                <a:schemeClr val="tx1">
                  <a:lumMod val="10000"/>
                </a:schemeClr>
              </a:solidFill>
              <a:latin typeface="Calibri" panose="020F0502020204030204" pitchFamily="34" charset="0"/>
            </a:endParaRPr>
          </a:p>
        </p:txBody>
      </p:sp>
      <p:sp>
        <p:nvSpPr>
          <p:cNvPr id="2" name="Slide Number Placeholder 1">
            <a:extLst>
              <a:ext uri="{FF2B5EF4-FFF2-40B4-BE49-F238E27FC236}">
                <a16:creationId xmlns:a16="http://schemas.microsoft.com/office/drawing/2014/main" id="{5CBEF6DC-BECD-8771-4481-17E3843ADDA1}"/>
              </a:ext>
            </a:extLst>
          </p:cNvPr>
          <p:cNvSpPr>
            <a:spLocks noGrp="1"/>
          </p:cNvSpPr>
          <p:nvPr>
            <p:ph type="sldNum" sz="quarter" idx="12"/>
          </p:nvPr>
        </p:nvSpPr>
        <p:spPr/>
        <p:txBody>
          <a:bodyPr/>
          <a:lstStyle/>
          <a:p>
            <a:pPr>
              <a:defRPr/>
            </a:pPr>
            <a:fld id="{9CD81297-4513-4774-B1A4-8EBF832F2CC4}" type="slidenum">
              <a:rPr lang="en-US" smtClean="0"/>
              <a:pPr>
                <a:defRPr/>
              </a:pPr>
              <a:t>9</a:t>
            </a:fld>
            <a:endParaRPr lang="en-US"/>
          </a:p>
        </p:txBody>
      </p:sp>
      <p:sp>
        <p:nvSpPr>
          <p:cNvPr id="4" name="TextBox 3">
            <a:extLst>
              <a:ext uri="{FF2B5EF4-FFF2-40B4-BE49-F238E27FC236}">
                <a16:creationId xmlns:a16="http://schemas.microsoft.com/office/drawing/2014/main" id="{B385505A-71E5-0134-CF79-8606340D642A}"/>
              </a:ext>
            </a:extLst>
          </p:cNvPr>
          <p:cNvSpPr txBox="1"/>
          <p:nvPr/>
        </p:nvSpPr>
        <p:spPr>
          <a:xfrm>
            <a:off x="1552436" y="5798492"/>
            <a:ext cx="2308044" cy="830997"/>
          </a:xfrm>
          <a:prstGeom prst="rect">
            <a:avLst/>
          </a:prstGeom>
          <a:noFill/>
        </p:spPr>
        <p:txBody>
          <a:bodyPr wrap="square" rtlCol="0">
            <a:spAutoFit/>
          </a:bodyPr>
          <a:lstStyle/>
          <a:p>
            <a:pPr algn="ctr"/>
            <a:r>
              <a:rPr lang="en-US" b="1" dirty="0">
                <a:solidFill>
                  <a:srgbClr val="008000"/>
                </a:solidFill>
                <a:latin typeface="Ink Free" panose="03080402000500000000" pitchFamily="66" charset="0"/>
              </a:rPr>
              <a:t>natural variability</a:t>
            </a:r>
            <a:endParaRPr lang="en-US" dirty="0">
              <a:solidFill>
                <a:srgbClr val="008000"/>
              </a:solidFill>
              <a:latin typeface="Calibri" panose="020F0502020204030204" pitchFamily="34" charset="0"/>
            </a:endParaRPr>
          </a:p>
        </p:txBody>
      </p:sp>
      <p:sp>
        <p:nvSpPr>
          <p:cNvPr id="5" name="TextBox 4">
            <a:extLst>
              <a:ext uri="{FF2B5EF4-FFF2-40B4-BE49-F238E27FC236}">
                <a16:creationId xmlns:a16="http://schemas.microsoft.com/office/drawing/2014/main" id="{35F4AEB9-6729-5D4C-154C-4B42C61DC767}"/>
              </a:ext>
            </a:extLst>
          </p:cNvPr>
          <p:cNvSpPr txBox="1"/>
          <p:nvPr/>
        </p:nvSpPr>
        <p:spPr>
          <a:xfrm>
            <a:off x="5427638" y="5798492"/>
            <a:ext cx="2308044" cy="830997"/>
          </a:xfrm>
          <a:prstGeom prst="rect">
            <a:avLst/>
          </a:prstGeom>
          <a:noFill/>
        </p:spPr>
        <p:txBody>
          <a:bodyPr wrap="square" rtlCol="0">
            <a:spAutoFit/>
          </a:bodyPr>
          <a:lstStyle/>
          <a:p>
            <a:pPr algn="ctr"/>
            <a:r>
              <a:rPr lang="en-US" b="1" dirty="0">
                <a:solidFill>
                  <a:srgbClr val="008000"/>
                </a:solidFill>
                <a:latin typeface="Ink Free" panose="03080402000500000000" pitchFamily="66" charset="0"/>
              </a:rPr>
              <a:t>knowledge uncertainty</a:t>
            </a:r>
            <a:endParaRPr lang="en-US" dirty="0">
              <a:solidFill>
                <a:srgbClr val="008000"/>
              </a:solidFill>
              <a:latin typeface="Calibri" panose="020F0502020204030204" pitchFamily="34" charset="0"/>
            </a:endParaRPr>
          </a:p>
        </p:txBody>
      </p:sp>
      <p:cxnSp>
        <p:nvCxnSpPr>
          <p:cNvPr id="6" name="Straight Connector 5">
            <a:extLst>
              <a:ext uri="{FF2B5EF4-FFF2-40B4-BE49-F238E27FC236}">
                <a16:creationId xmlns:a16="http://schemas.microsoft.com/office/drawing/2014/main" id="{93F7DC41-2570-0139-03A8-CF2B39149DC8}"/>
              </a:ext>
            </a:extLst>
          </p:cNvPr>
          <p:cNvCxnSpPr/>
          <p:nvPr/>
        </p:nvCxnSpPr>
        <p:spPr bwMode="auto">
          <a:xfrm>
            <a:off x="2147977" y="5520906"/>
            <a:ext cx="250166" cy="276045"/>
          </a:xfrm>
          <a:prstGeom prst="line">
            <a:avLst/>
          </a:prstGeom>
          <a:solidFill>
            <a:schemeClr val="accent1"/>
          </a:solidFill>
          <a:ln w="19050" cap="flat" cmpd="sng" algn="ctr">
            <a:solidFill>
              <a:srgbClr val="008000"/>
            </a:solidFill>
            <a:prstDash val="solid"/>
            <a:miter lim="800000"/>
            <a:headEnd type="none" w="med" len="med"/>
            <a:tailEnd type="none" w="med" len="med"/>
          </a:ln>
          <a:effectLst/>
        </p:spPr>
      </p:cxnSp>
      <p:cxnSp>
        <p:nvCxnSpPr>
          <p:cNvPr id="8" name="Straight Connector 7">
            <a:extLst>
              <a:ext uri="{FF2B5EF4-FFF2-40B4-BE49-F238E27FC236}">
                <a16:creationId xmlns:a16="http://schemas.microsoft.com/office/drawing/2014/main" id="{1AA8A34F-E796-12CB-D3F0-A9D71DFB8817}"/>
              </a:ext>
            </a:extLst>
          </p:cNvPr>
          <p:cNvCxnSpPr/>
          <p:nvPr/>
        </p:nvCxnSpPr>
        <p:spPr bwMode="auto">
          <a:xfrm>
            <a:off x="5776823" y="5520905"/>
            <a:ext cx="250166" cy="276045"/>
          </a:xfrm>
          <a:prstGeom prst="line">
            <a:avLst/>
          </a:prstGeom>
          <a:solidFill>
            <a:schemeClr val="accent1"/>
          </a:solidFill>
          <a:ln w="19050" cap="flat" cmpd="sng" algn="ctr">
            <a:solidFill>
              <a:srgbClr val="008000"/>
            </a:solidFill>
            <a:prstDash val="solid"/>
            <a:miter lim="800000"/>
            <a:headEnd type="none" w="med" len="med"/>
            <a:tailEnd type="none" w="med" len="med"/>
          </a:ln>
          <a:effectLst/>
        </p:spPr>
      </p:cxnSp>
    </p:spTree>
    <p:extLst>
      <p:ext uri="{BB962C8B-B14F-4D97-AF65-F5344CB8AC3E}">
        <p14:creationId xmlns:p14="http://schemas.microsoft.com/office/powerpoint/2010/main" val="1790471820"/>
      </p:ext>
    </p:extLst>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4" grpId="0"/>
      <p:bldP spid="5" grpId="0"/>
    </p:bldLst>
  </p:timing>
</p:sld>
</file>

<file path=ppt/theme/theme1.xml><?xml version="1.0" encoding="utf-8"?>
<a:theme xmlns:a="http://schemas.openxmlformats.org/drawingml/2006/main" name="Factory">
  <a:themeElements>
    <a:clrScheme name="Factory 1">
      <a:dk1>
        <a:srgbClr val="000054"/>
      </a:dk1>
      <a:lt1>
        <a:srgbClr val="EAEAEA"/>
      </a:lt1>
      <a:dk2>
        <a:srgbClr val="00007A"/>
      </a:dk2>
      <a:lt2>
        <a:srgbClr val="EBD189"/>
      </a:lt2>
      <a:accent1>
        <a:srgbClr val="FCAB40"/>
      </a:accent1>
      <a:accent2>
        <a:srgbClr val="555BAD"/>
      </a:accent2>
      <a:accent3>
        <a:srgbClr val="AAAABE"/>
      </a:accent3>
      <a:accent4>
        <a:srgbClr val="C8C8C8"/>
      </a:accent4>
      <a:accent5>
        <a:srgbClr val="FDD2AF"/>
      </a:accent5>
      <a:accent6>
        <a:srgbClr val="4C529C"/>
      </a:accent6>
      <a:hlink>
        <a:srgbClr val="B97C01"/>
      </a:hlink>
      <a:folHlink>
        <a:srgbClr val="CCFF33"/>
      </a:folHlink>
    </a:clrScheme>
    <a:fontScheme name="Factory">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Factory 1">
        <a:dk1>
          <a:srgbClr val="000054"/>
        </a:dk1>
        <a:lt1>
          <a:srgbClr val="EAEAEA"/>
        </a:lt1>
        <a:dk2>
          <a:srgbClr val="00007A"/>
        </a:dk2>
        <a:lt2>
          <a:srgbClr val="EBD189"/>
        </a:lt2>
        <a:accent1>
          <a:srgbClr val="FCAB40"/>
        </a:accent1>
        <a:accent2>
          <a:srgbClr val="555BAD"/>
        </a:accent2>
        <a:accent3>
          <a:srgbClr val="AAAABE"/>
        </a:accent3>
        <a:accent4>
          <a:srgbClr val="C8C8C8"/>
        </a:accent4>
        <a:accent5>
          <a:srgbClr val="FDD2AF"/>
        </a:accent5>
        <a:accent6>
          <a:srgbClr val="4C529C"/>
        </a:accent6>
        <a:hlink>
          <a:srgbClr val="B97C01"/>
        </a:hlink>
        <a:folHlink>
          <a:srgbClr val="CCFF33"/>
        </a:folHlink>
      </a:clrScheme>
      <a:clrMap bg1="dk2" tx1="lt1" bg2="dk1" tx2="lt2" accent1="accent1" accent2="accent2" accent3="accent3" accent4="accent4" accent5="accent5" accent6="accent6" hlink="hlink" folHlink="folHlink"/>
    </a:extraClrScheme>
    <a:extraClrScheme>
      <a:clrScheme name="Factory 2">
        <a:dk1>
          <a:srgbClr val="000000"/>
        </a:dk1>
        <a:lt1>
          <a:srgbClr val="FFFFCC"/>
        </a:lt1>
        <a:dk2>
          <a:srgbClr val="993300"/>
        </a:dk2>
        <a:lt2>
          <a:srgbClr val="EDE1AF"/>
        </a:lt2>
        <a:accent1>
          <a:srgbClr val="CAC0E2"/>
        </a:accent1>
        <a:accent2>
          <a:srgbClr val="DFC977"/>
        </a:accent2>
        <a:accent3>
          <a:srgbClr val="FFFFE2"/>
        </a:accent3>
        <a:accent4>
          <a:srgbClr val="000000"/>
        </a:accent4>
        <a:accent5>
          <a:srgbClr val="E1DCEE"/>
        </a:accent5>
        <a:accent6>
          <a:srgbClr val="CAB66B"/>
        </a:accent6>
        <a:hlink>
          <a:srgbClr val="660033"/>
        </a:hlink>
        <a:folHlink>
          <a:srgbClr val="993366"/>
        </a:folHlink>
      </a:clrScheme>
      <a:clrMap bg1="lt1" tx1="dk1" bg2="lt2" tx2="dk2" accent1="accent1" accent2="accent2" accent3="accent3" accent4="accent4" accent5="accent5" accent6="accent6" hlink="hlink" folHlink="folHlink"/>
    </a:extraClrScheme>
    <a:extraClrScheme>
      <a:clrScheme name="Factory 3">
        <a:dk1>
          <a:srgbClr val="000000"/>
        </a:dk1>
        <a:lt1>
          <a:srgbClr val="FFFFFF"/>
        </a:lt1>
        <a:dk2>
          <a:srgbClr val="000000"/>
        </a:dk2>
        <a:lt2>
          <a:srgbClr val="EAEAEA"/>
        </a:lt2>
        <a:accent1>
          <a:srgbClr val="DDDDDD"/>
        </a:accent1>
        <a:accent2>
          <a:srgbClr val="B2B2B2"/>
        </a:accent2>
        <a:accent3>
          <a:srgbClr val="FFFFFF"/>
        </a:accent3>
        <a:accent4>
          <a:srgbClr val="000000"/>
        </a:accent4>
        <a:accent5>
          <a:srgbClr val="EBEBEB"/>
        </a:accent5>
        <a:accent6>
          <a:srgbClr val="A1A1A1"/>
        </a:accent6>
        <a:hlink>
          <a:srgbClr val="4D4D4D"/>
        </a:hlink>
        <a:folHlink>
          <a:srgbClr val="969696"/>
        </a:folHlink>
      </a:clrScheme>
      <a:clrMap bg1="lt1" tx1="dk1" bg2="lt2" tx2="dk2" accent1="accent1" accent2="accent2" accent3="accent3" accent4="accent4" accent5="accent5" accent6="accent6" hlink="hlink" folHlink="folHlink"/>
    </a:extraClrScheme>
    <a:extraClrScheme>
      <a:clrScheme name="Factory 4">
        <a:dk1>
          <a:srgbClr val="481800"/>
        </a:dk1>
        <a:lt1>
          <a:srgbClr val="EAEAEA"/>
        </a:lt1>
        <a:dk2>
          <a:srgbClr val="762700"/>
        </a:dk2>
        <a:lt2>
          <a:srgbClr val="EBD189"/>
        </a:lt2>
        <a:accent1>
          <a:srgbClr val="FCAB40"/>
        </a:accent1>
        <a:accent2>
          <a:srgbClr val="AD717F"/>
        </a:accent2>
        <a:accent3>
          <a:srgbClr val="BDACAA"/>
        </a:accent3>
        <a:accent4>
          <a:srgbClr val="C8C8C8"/>
        </a:accent4>
        <a:accent5>
          <a:srgbClr val="FDD2AF"/>
        </a:accent5>
        <a:accent6>
          <a:srgbClr val="9C6672"/>
        </a:accent6>
        <a:hlink>
          <a:srgbClr val="FFFF99"/>
        </a:hlink>
        <a:folHlink>
          <a:srgbClr val="CC9900"/>
        </a:folHlink>
      </a:clrScheme>
      <a:clrMap bg1="dk2" tx1="lt1" bg2="dk1" tx2="lt2" accent1="accent1" accent2="accent2" accent3="accent3" accent4="accent4" accent5="accent5" accent6="accent6" hlink="hlink" folHlink="folHlink"/>
    </a:extraClrScheme>
    <a:extraClrScheme>
      <a:clrScheme name="Factory 5">
        <a:dk1>
          <a:srgbClr val="330066"/>
        </a:dk1>
        <a:lt1>
          <a:srgbClr val="EAEAEA"/>
        </a:lt1>
        <a:dk2>
          <a:srgbClr val="4E009C"/>
        </a:dk2>
        <a:lt2>
          <a:srgbClr val="EBD189"/>
        </a:lt2>
        <a:accent1>
          <a:srgbClr val="FCAB40"/>
        </a:accent1>
        <a:accent2>
          <a:srgbClr val="8871BB"/>
        </a:accent2>
        <a:accent3>
          <a:srgbClr val="B2AACB"/>
        </a:accent3>
        <a:accent4>
          <a:srgbClr val="C8C8C8"/>
        </a:accent4>
        <a:accent5>
          <a:srgbClr val="FDD2AF"/>
        </a:accent5>
        <a:accent6>
          <a:srgbClr val="7B66A9"/>
        </a:accent6>
        <a:hlink>
          <a:srgbClr val="99CC00"/>
        </a:hlink>
        <a:folHlink>
          <a:srgbClr val="808000"/>
        </a:folHlink>
      </a:clrScheme>
      <a:clrMap bg1="dk2" tx1="lt1" bg2="dk1" tx2="lt2" accent1="accent1" accent2="accent2" accent3="accent3" accent4="accent4" accent5="accent5" accent6="accent6" hlink="hlink" folHlink="folHlink"/>
    </a:extraClrScheme>
    <a:extraClrScheme>
      <a:clrScheme name="Factory 6">
        <a:dk1>
          <a:srgbClr val="454425"/>
        </a:dk1>
        <a:lt1>
          <a:srgbClr val="EAEAEA"/>
        </a:lt1>
        <a:dk2>
          <a:srgbClr val="4D6A2A"/>
        </a:dk2>
        <a:lt2>
          <a:srgbClr val="EBD189"/>
        </a:lt2>
        <a:accent1>
          <a:srgbClr val="FCAB40"/>
        </a:accent1>
        <a:accent2>
          <a:srgbClr val="A59E79"/>
        </a:accent2>
        <a:accent3>
          <a:srgbClr val="B2B9AC"/>
        </a:accent3>
        <a:accent4>
          <a:srgbClr val="C8C8C8"/>
        </a:accent4>
        <a:accent5>
          <a:srgbClr val="FDD2AF"/>
        </a:accent5>
        <a:accent6>
          <a:srgbClr val="958F6D"/>
        </a:accent6>
        <a:hlink>
          <a:srgbClr val="FFCC00"/>
        </a:hlink>
        <a:folHlink>
          <a:srgbClr val="CCCC00"/>
        </a:folHlink>
      </a:clrScheme>
      <a:clrMap bg1="dk2" tx1="lt1" bg2="dk1" tx2="lt2" accent1="accent1" accent2="accent2" accent3="accent3" accent4="accent4" accent5="accent5" accent6="accent6" hlink="hlink" folHlink="folHlink"/>
    </a:extraClrScheme>
    <a:extraClrScheme>
      <a:clrScheme name="Factory 7">
        <a:dk1>
          <a:srgbClr val="3C2924"/>
        </a:dk1>
        <a:lt1>
          <a:srgbClr val="EAEAEA"/>
        </a:lt1>
        <a:dk2>
          <a:srgbClr val="0D0A46"/>
        </a:dk2>
        <a:lt2>
          <a:srgbClr val="EBD189"/>
        </a:lt2>
        <a:accent1>
          <a:srgbClr val="FCAB40"/>
        </a:accent1>
        <a:accent2>
          <a:srgbClr val="633D4E"/>
        </a:accent2>
        <a:accent3>
          <a:srgbClr val="AAAAB0"/>
        </a:accent3>
        <a:accent4>
          <a:srgbClr val="C8C8C8"/>
        </a:accent4>
        <a:accent5>
          <a:srgbClr val="FDD2AF"/>
        </a:accent5>
        <a:accent6>
          <a:srgbClr val="593646"/>
        </a:accent6>
        <a:hlink>
          <a:srgbClr val="FFCC66"/>
        </a:hlink>
        <a:folHlink>
          <a:srgbClr val="99CC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Designs\Factory.pot</Template>
  <TotalTime>179325</TotalTime>
  <Words>4381</Words>
  <Application>Microsoft Macintosh PowerPoint</Application>
  <PresentationFormat>Widescreen</PresentationFormat>
  <Paragraphs>774</Paragraphs>
  <Slides>55</Slides>
  <Notes>54</Notes>
  <HiddenSlides>1</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2</vt:i4>
      </vt:variant>
      <vt:variant>
        <vt:lpstr>Slide Titles</vt:lpstr>
      </vt:variant>
      <vt:variant>
        <vt:i4>55</vt:i4>
      </vt:variant>
    </vt:vector>
  </HeadingPairs>
  <TitlesOfParts>
    <vt:vector size="66" baseType="lpstr">
      <vt:lpstr>Arial Narrow</vt:lpstr>
      <vt:lpstr>Calibri</vt:lpstr>
      <vt:lpstr>Cambria Math</vt:lpstr>
      <vt:lpstr>Wingdings</vt:lpstr>
      <vt:lpstr>Ink Free</vt:lpstr>
      <vt:lpstr>Symbol</vt:lpstr>
      <vt:lpstr>Arial</vt:lpstr>
      <vt:lpstr>Times New Roman</vt:lpstr>
      <vt:lpstr>Factory</vt:lpstr>
      <vt:lpstr>Equation</vt:lpstr>
      <vt:lpstr>Microsoft Equation 3.0</vt:lpstr>
      <vt:lpstr>Basic Probability and Statistics </vt:lpstr>
      <vt:lpstr>Goal</vt:lpstr>
      <vt:lpstr>Topics</vt:lpstr>
      <vt:lpstr>Definitions</vt:lpstr>
      <vt:lpstr>Probability</vt:lpstr>
      <vt:lpstr>Frequency</vt:lpstr>
      <vt:lpstr>Random</vt:lpstr>
      <vt:lpstr>Random Variable, RV    </vt:lpstr>
      <vt:lpstr>Probability Distribution   </vt:lpstr>
      <vt:lpstr>Natural Variability</vt:lpstr>
      <vt:lpstr>Knowledge Uncertainty</vt:lpstr>
      <vt:lpstr>Population and Sample</vt:lpstr>
      <vt:lpstr>Parameters and Statistics</vt:lpstr>
      <vt:lpstr>Topics</vt:lpstr>
      <vt:lpstr>Central Tendency Parameters (Discrete)</vt:lpstr>
      <vt:lpstr>Rolling a 6-sided Die: Physics</vt:lpstr>
      <vt:lpstr>Rolling a 6-sided Die: Experiment</vt:lpstr>
      <vt:lpstr>PowerPoint Presentation</vt:lpstr>
      <vt:lpstr>Sum of 2 Dice: Physics &amp; Experiment</vt:lpstr>
      <vt:lpstr>Rolling 2-dice, PMF from physics</vt:lpstr>
      <vt:lpstr>Topics</vt:lpstr>
      <vt:lpstr>Accumulating Probability - CDF </vt:lpstr>
      <vt:lpstr>Accumulating Probability - CDF </vt:lpstr>
      <vt:lpstr>Continuous Random Variables</vt:lpstr>
      <vt:lpstr>Defining a Continuous Distribution</vt:lpstr>
      <vt:lpstr>Definition of PDF and CDF</vt:lpstr>
      <vt:lpstr>Topics</vt:lpstr>
      <vt:lpstr>Probability Estimates from Data</vt:lpstr>
      <vt:lpstr>A Key Point</vt:lpstr>
      <vt:lpstr>Probability Estimates from Data</vt:lpstr>
      <vt:lpstr>Probability Estimates from Data</vt:lpstr>
      <vt:lpstr>Histogram  Estimating the Probability Density Function, PDF</vt:lpstr>
      <vt:lpstr>Density function (PDF) vs. histogram</vt:lpstr>
      <vt:lpstr> Cumulative Histogram</vt:lpstr>
      <vt:lpstr>Cumulative Histogram vs  Cumulative Distribution Function, CDF</vt:lpstr>
      <vt:lpstr>Assumptions</vt:lpstr>
      <vt:lpstr>Topics</vt:lpstr>
      <vt:lpstr>Some Continuous Distributions</vt:lpstr>
      <vt:lpstr>Uniform Distribution</vt:lpstr>
      <vt:lpstr>Triangular Distribution</vt:lpstr>
      <vt:lpstr>Normal Distribution</vt:lpstr>
      <vt:lpstr>Normal Distribution</vt:lpstr>
      <vt:lpstr>Topics</vt:lpstr>
      <vt:lpstr>Central Tendency Statistics (Continuous)</vt:lpstr>
      <vt:lpstr>Sample Mean, X     average</vt:lpstr>
      <vt:lpstr>Dispersion Statistics</vt:lpstr>
      <vt:lpstr>Sample Standard Deviation, S</vt:lpstr>
      <vt:lpstr>Sample Skew Coefficient, g</vt:lpstr>
      <vt:lpstr>Distribution Moments</vt:lpstr>
      <vt:lpstr>Topics</vt:lpstr>
      <vt:lpstr>Long-term Exceedance Probability</vt:lpstr>
      <vt:lpstr>Long-term Exceedance Probability</vt:lpstr>
      <vt:lpstr>Goals addressed so far…</vt:lpstr>
      <vt:lpstr>Questions</vt:lpstr>
      <vt:lpstr>Final Workshop– If time permits</vt:lpstr>
    </vt:vector>
  </TitlesOfParts>
  <Company>US Army Corps of Engineers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Basic Statistical Analysis</dc:title>
  <dc:creator>Faber, Beth A IWR-HEC</dc:creator>
  <cp:lastModifiedBy>Brennan Beam</cp:lastModifiedBy>
  <cp:revision>1154</cp:revision>
  <cp:lastPrinted>2018-04-20T21:40:06Z</cp:lastPrinted>
  <dcterms:created xsi:type="dcterms:W3CDTF">1998-10-26T18:34:52Z</dcterms:created>
  <dcterms:modified xsi:type="dcterms:W3CDTF">2025-11-02T23:34:12Z</dcterms:modified>
</cp:coreProperties>
</file>