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56"/>
  </p:notesMasterIdLst>
  <p:handoutMasterIdLst>
    <p:handoutMasterId r:id="rId57"/>
  </p:handoutMasterIdLst>
  <p:sldIdLst>
    <p:sldId id="256" r:id="rId3"/>
    <p:sldId id="341" r:id="rId4"/>
    <p:sldId id="443" r:id="rId5"/>
    <p:sldId id="407" r:id="rId6"/>
    <p:sldId id="319" r:id="rId7"/>
    <p:sldId id="320" r:id="rId8"/>
    <p:sldId id="444" r:id="rId9"/>
    <p:sldId id="445" r:id="rId10"/>
    <p:sldId id="339" r:id="rId11"/>
    <p:sldId id="324" r:id="rId12"/>
    <p:sldId id="325" r:id="rId13"/>
    <p:sldId id="397" r:id="rId14"/>
    <p:sldId id="265" r:id="rId15"/>
    <p:sldId id="269" r:id="rId16"/>
    <p:sldId id="267" r:id="rId17"/>
    <p:sldId id="458" r:id="rId18"/>
    <p:sldId id="395" r:id="rId19"/>
    <p:sldId id="396" r:id="rId20"/>
    <p:sldId id="330" r:id="rId21"/>
    <p:sldId id="331" r:id="rId22"/>
    <p:sldId id="332" r:id="rId23"/>
    <p:sldId id="333" r:id="rId24"/>
    <p:sldId id="334" r:id="rId25"/>
    <p:sldId id="335" r:id="rId26"/>
    <p:sldId id="306" r:id="rId27"/>
    <p:sldId id="293" r:id="rId28"/>
    <p:sldId id="308" r:id="rId29"/>
    <p:sldId id="307" r:id="rId30"/>
    <p:sldId id="447" r:id="rId31"/>
    <p:sldId id="348" r:id="rId32"/>
    <p:sldId id="296" r:id="rId33"/>
    <p:sldId id="327" r:id="rId34"/>
    <p:sldId id="398" r:id="rId35"/>
    <p:sldId id="266" r:id="rId36"/>
    <p:sldId id="270" r:id="rId37"/>
    <p:sldId id="268" r:id="rId38"/>
    <p:sldId id="284" r:id="rId39"/>
    <p:sldId id="289" r:id="rId40"/>
    <p:sldId id="288" r:id="rId41"/>
    <p:sldId id="272" r:id="rId42"/>
    <p:sldId id="338" r:id="rId43"/>
    <p:sldId id="459" r:id="rId44"/>
    <p:sldId id="328" r:id="rId45"/>
    <p:sldId id="303" r:id="rId46"/>
    <p:sldId id="399" r:id="rId47"/>
    <p:sldId id="349" r:id="rId48"/>
    <p:sldId id="347" r:id="rId49"/>
    <p:sldId id="276" r:id="rId50"/>
    <p:sldId id="321" r:id="rId51"/>
    <p:sldId id="322" r:id="rId52"/>
    <p:sldId id="323" r:id="rId53"/>
    <p:sldId id="446" r:id="rId54"/>
    <p:sldId id="337" r:id="rId55"/>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00"/>
    <a:srgbClr val="0033CC"/>
    <a:srgbClr val="FFFFFF"/>
    <a:srgbClr val="F9F9F9"/>
    <a:srgbClr val="00FFCC"/>
    <a:srgbClr val="CCECFF"/>
    <a:srgbClr val="4D4D4D"/>
    <a:srgbClr val="5F5F5F"/>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81" autoAdjust="0"/>
    <p:restoredTop sz="78762" autoAdjust="0"/>
  </p:normalViewPr>
  <p:slideViewPr>
    <p:cSldViewPr snapToGrid="0">
      <p:cViewPr varScale="1">
        <p:scale>
          <a:sx n="113" d="100"/>
          <a:sy n="113" d="100"/>
        </p:scale>
        <p:origin x="1296" y="488"/>
      </p:cViewPr>
      <p:guideLst>
        <p:guide orient="horz" pos="2160"/>
        <p:guide pos="3840"/>
      </p:guideLst>
    </p:cSldViewPr>
  </p:slideViewPr>
  <p:notesTextViewPr>
    <p:cViewPr>
      <p:scale>
        <a:sx n="100" d="100"/>
        <a:sy n="100" d="100"/>
      </p:scale>
      <p:origin x="0" y="0"/>
    </p:cViewPr>
  </p:notesTextViewPr>
  <p:sorterViewPr>
    <p:cViewPr>
      <p:scale>
        <a:sx n="90" d="100"/>
        <a:sy n="90" d="100"/>
      </p:scale>
      <p:origin x="0" y="0"/>
    </p:cViewPr>
  </p:sorterViewPr>
  <p:notesViewPr>
    <p:cSldViewPr snapToGrid="0">
      <p:cViewPr varScale="1">
        <p:scale>
          <a:sx n="69" d="100"/>
          <a:sy n="69" d="100"/>
        </p:scale>
        <p:origin x="2635"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handoutMaster" Target="handoutMasters/handout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642674B-3154-4D86-8EEB-3060F93B91AA}"/>
              </a:ext>
            </a:extLst>
          </p:cNvPr>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latin typeface="Calibri" panose="020F0502020204030204" pitchFamily="34" charset="0"/>
            </a:endParaRPr>
          </a:p>
        </p:txBody>
      </p:sp>
      <p:sp>
        <p:nvSpPr>
          <p:cNvPr id="3" name="Date Placeholder 2">
            <a:extLst>
              <a:ext uri="{FF2B5EF4-FFF2-40B4-BE49-F238E27FC236}">
                <a16:creationId xmlns:a16="http://schemas.microsoft.com/office/drawing/2014/main" id="{B97D00A3-4383-4FB6-80C6-C07F094980ED}"/>
              </a:ext>
            </a:extLst>
          </p:cNvPr>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r>
              <a:rPr lang="en-US" dirty="0">
                <a:latin typeface="Calibri" panose="020F0502020204030204" pitchFamily="34" charset="0"/>
              </a:rPr>
              <a:t>Lecture 3.6  Uncertainty in Exceedance Probability Functions</a:t>
            </a:r>
          </a:p>
        </p:txBody>
      </p:sp>
      <p:sp>
        <p:nvSpPr>
          <p:cNvPr id="4" name="Footer Placeholder 3">
            <a:extLst>
              <a:ext uri="{FF2B5EF4-FFF2-40B4-BE49-F238E27FC236}">
                <a16:creationId xmlns:a16="http://schemas.microsoft.com/office/drawing/2014/main" id="{A78B56FB-6721-4572-83E0-38E9205F3AC6}"/>
              </a:ext>
            </a:extLst>
          </p:cNvPr>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r>
              <a:rPr lang="en-US" dirty="0">
                <a:latin typeface="Calibri" panose="020F0502020204030204" pitchFamily="34" charset="0"/>
              </a:rPr>
              <a:t>Lecture 3.6</a:t>
            </a:r>
          </a:p>
        </p:txBody>
      </p:sp>
      <p:sp>
        <p:nvSpPr>
          <p:cNvPr id="5" name="Slide Number Placeholder 4">
            <a:extLst>
              <a:ext uri="{FF2B5EF4-FFF2-40B4-BE49-F238E27FC236}">
                <a16:creationId xmlns:a16="http://schemas.microsoft.com/office/drawing/2014/main" id="{67B6A3C5-723C-4C58-B3B8-03E274B7F23B}"/>
              </a:ext>
            </a:extLst>
          </p:cNvPr>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DF5C889A-C64D-48BA-9D39-90BE48D3B413}" type="slidenum">
              <a:rPr lang="en-US" smtClean="0">
                <a:latin typeface="Calibri" panose="020F0502020204030204" pitchFamily="34" charset="0"/>
              </a:rPr>
              <a:t>‹#›</a:t>
            </a:fld>
            <a:endParaRPr lang="en-US" dirty="0">
              <a:latin typeface="Calibri" panose="020F0502020204030204" pitchFamily="34" charset="0"/>
            </a:endParaRPr>
          </a:p>
        </p:txBody>
      </p:sp>
    </p:spTree>
    <p:extLst>
      <p:ext uri="{BB962C8B-B14F-4D97-AF65-F5344CB8AC3E}">
        <p14:creationId xmlns:p14="http://schemas.microsoft.com/office/powerpoint/2010/main" val="2274941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smtClean="0">
                <a:latin typeface="Calibri" panose="020F0502020204030204" pitchFamily="34" charset="0"/>
              </a:defRPr>
            </a:lvl1pPr>
          </a:lstStyle>
          <a:p>
            <a:pPr>
              <a:defRPr/>
            </a:pPr>
            <a:endParaRPr lang="en-US" dirty="0"/>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smtClean="0">
                <a:latin typeface="Calibri" panose="020F0502020204030204" pitchFamily="34" charset="0"/>
              </a:defRPr>
            </a:lvl1pPr>
          </a:lstStyle>
          <a:p>
            <a:pPr>
              <a:defRPr/>
            </a:pPr>
            <a:endParaRPr lang="en-US" dirty="0"/>
          </a:p>
        </p:txBody>
      </p:sp>
      <p:sp>
        <p:nvSpPr>
          <p:cNvPr id="16388" name="Rectangle 4"/>
          <p:cNvSpPr>
            <a:spLocks noGrp="1" noRot="1" noChangeAspect="1" noChangeArrowheads="1" noTextEdit="1"/>
          </p:cNvSpPr>
          <p:nvPr>
            <p:ph type="sldImg" idx="2"/>
          </p:nvPr>
        </p:nvSpPr>
        <p:spPr bwMode="auto">
          <a:xfrm>
            <a:off x="406400" y="696913"/>
            <a:ext cx="61976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smtClean="0">
                <a:latin typeface="Calibri" panose="020F0502020204030204" pitchFamily="34" charset="0"/>
              </a:defRPr>
            </a:lvl1pPr>
          </a:lstStyle>
          <a:p>
            <a:pPr>
              <a:defRPr/>
            </a:pPr>
            <a:endParaRPr lang="en-US" dirty="0"/>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smtClean="0">
                <a:latin typeface="Calibri" panose="020F0502020204030204" pitchFamily="34" charset="0"/>
              </a:defRPr>
            </a:lvl1pPr>
          </a:lstStyle>
          <a:p>
            <a:pPr>
              <a:defRPr/>
            </a:pPr>
            <a:fld id="{6E1CA248-1B8C-4575-A605-AABF47A7E059}" type="slidenum">
              <a:rPr lang="en-US" smtClean="0"/>
              <a:pPr>
                <a:defRPr/>
              </a:pPr>
              <a:t>‹#›</a:t>
            </a:fld>
            <a:endParaRPr lang="en-US" dirty="0"/>
          </a:p>
        </p:txBody>
      </p:sp>
    </p:spTree>
    <p:extLst>
      <p:ext uri="{BB962C8B-B14F-4D97-AF65-F5344CB8AC3E}">
        <p14:creationId xmlns:p14="http://schemas.microsoft.com/office/powerpoint/2010/main" val="38565300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E1CA248-1B8C-4575-A605-AABF47A7E059}" type="slidenum">
              <a:rPr lang="en-US" smtClean="0"/>
              <a:pPr>
                <a:defRPr/>
              </a:pPr>
              <a:t>1</a:t>
            </a:fld>
            <a:endParaRPr lang="en-US"/>
          </a:p>
        </p:txBody>
      </p:sp>
    </p:spTree>
    <p:extLst>
      <p:ext uri="{BB962C8B-B14F-4D97-AF65-F5344CB8AC3E}">
        <p14:creationId xmlns:p14="http://schemas.microsoft.com/office/powerpoint/2010/main" val="152100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first topic, we will look at two ways to generate flow frequency curves.  The first method is frequency analysis at a location with observed flow data.  This is the ideal situation where we have a flow gage and can perform Bulletin 17C.  The second method is Hydrologic Modeling using frequency based precipitation.  Out frequency based precipitation is often from Atlas 14 and potentially 15.  We go this route when we </a:t>
            </a:r>
          </a:p>
          <a:p>
            <a:pPr marL="171450" indent="-171450">
              <a:buFont typeface="Arial" panose="020B0604020202020204" pitchFamily="34" charset="0"/>
              <a:buChar char="•"/>
            </a:pPr>
            <a:r>
              <a:rPr lang="en-US" dirty="0"/>
              <a:t>do NOT have a flow gage</a:t>
            </a:r>
          </a:p>
          <a:p>
            <a:pPr marL="171450" indent="-171450">
              <a:buFont typeface="Arial" panose="020B0604020202020204" pitchFamily="34" charset="0"/>
              <a:buChar char="•"/>
            </a:pPr>
            <a:r>
              <a:rPr lang="en-US" dirty="0"/>
              <a:t>When we need to capture multiple locations within the watershed.  </a:t>
            </a:r>
          </a:p>
          <a:p>
            <a:pPr marL="171450" indent="-171450">
              <a:buFont typeface="Arial" panose="020B0604020202020204" pitchFamily="34" charset="0"/>
              <a:buChar char="•"/>
            </a:pPr>
            <a:r>
              <a:rPr lang="en-US" dirty="0"/>
              <a:t>If we need to capture changing conditions within the watershed.  This would be with project condition that changes the flow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11</a:t>
            </a:fld>
            <a:endParaRPr lang="en-US" dirty="0"/>
          </a:p>
        </p:txBody>
      </p:sp>
    </p:spTree>
    <p:extLst>
      <p:ext uri="{BB962C8B-B14F-4D97-AF65-F5344CB8AC3E}">
        <p14:creationId xmlns:p14="http://schemas.microsoft.com/office/powerpoint/2010/main" val="474790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step to the frequency analysis approach is collecting data.  Our data is stream gages which are measured through a rating curve.  Brennan had discussed this in the Hydraulics basics class.  The USGS maintains and operates the majority of the stream gages in the US though some state agencies will also maintain gages.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13</a:t>
            </a:fld>
            <a:endParaRPr lang="en-US" dirty="0"/>
          </a:p>
        </p:txBody>
      </p:sp>
    </p:spTree>
    <p:extLst>
      <p:ext uri="{BB962C8B-B14F-4D97-AF65-F5344CB8AC3E}">
        <p14:creationId xmlns:p14="http://schemas.microsoft.com/office/powerpoint/2010/main" val="33497372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Independent in statistics means your data values are not correlated, linear or non-linear, in any way.  The data from one year does not affect the data from another year.  Identically distributed means the climate and watershed characteristics affecting the flow are unchanged.  Then we also assume our record length is long enough to describe the population of the floods.  That’s for performing LPIII distribution.</a:t>
            </a:r>
          </a:p>
          <a:p>
            <a:endParaRPr lang="en-US" dirty="0"/>
          </a:p>
          <a:p>
            <a:r>
              <a:rPr lang="en-US" dirty="0"/>
              <a:t>17C does more than just tell us we need to use LPIII. It also provides guidance on handling low outliers and missing data s well as incorporating historical and paleo data.  </a:t>
            </a:r>
          </a:p>
        </p:txBody>
      </p:sp>
      <p:sp>
        <p:nvSpPr>
          <p:cNvPr id="4" name="Slide Number Placeholder 3"/>
          <p:cNvSpPr>
            <a:spLocks noGrp="1"/>
          </p:cNvSpPr>
          <p:nvPr>
            <p:ph type="sldNum" sz="quarter" idx="10"/>
          </p:nvPr>
        </p:nvSpPr>
        <p:spPr/>
        <p:txBody>
          <a:bodyPr/>
          <a:lstStyle/>
          <a:p>
            <a:pPr>
              <a:defRPr/>
            </a:pPr>
            <a:fld id="{6E1CA248-1B8C-4575-A605-AABF47A7E059}" type="slidenum">
              <a:rPr lang="en-US" smtClean="0"/>
              <a:pPr>
                <a:defRPr/>
              </a:pPr>
              <a:t>14</a:t>
            </a:fld>
            <a:endParaRPr lang="en-US"/>
          </a:p>
        </p:txBody>
      </p:sp>
    </p:spTree>
    <p:extLst>
      <p:ext uri="{BB962C8B-B14F-4D97-AF65-F5344CB8AC3E}">
        <p14:creationId xmlns:p14="http://schemas.microsoft.com/office/powerpoint/2010/main" val="4011749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noted there is uncertainty based on our number of samples.  The less samples we have, the greater the uncertainty.  There are other types of uncertainty that exist that we do not really incorporate into our flow frequency.  There is measurement uncertainty which refers to the actual gage measurement.  There is transform uncertainty which refers to converting our stage to your flow.  There is model uncertainty which refers to the LPIII distribution being the correct distribution.  Maybe another distribution does a better job at fitting the data or maybe the distribution changes for larger flows.  Then we have the IID assumptions not holding especially the Identically distributed assumption (i.e. climate change).  Lastly, we have our sampling uncertainty where the record could be too short.  </a:t>
            </a:r>
          </a:p>
          <a:p>
            <a:endParaRPr lang="en-US" dirty="0"/>
          </a:p>
          <a:p>
            <a:r>
              <a:rPr lang="en-US" dirty="0"/>
              <a:t>You can see there are a lot of places where we can get it wrong.  The 17C procedures mainly takes into account the Sampling uncertainty.  17C kind of handles measurement uncertainty and transform uncertainty but fortunately the affect is not that great compared to sampling error.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15</a:t>
            </a:fld>
            <a:endParaRPr lang="en-US" dirty="0"/>
          </a:p>
        </p:txBody>
      </p:sp>
    </p:spTree>
    <p:extLst>
      <p:ext uri="{BB962C8B-B14F-4D97-AF65-F5344CB8AC3E}">
        <p14:creationId xmlns:p14="http://schemas.microsoft.com/office/powerpoint/2010/main" val="3644307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342900" indent="-342900" eaLnBrk="1" hangingPunct="1">
              <a:buFont typeface="Arial" panose="020B0604020202020204" pitchFamily="34" charset="0"/>
              <a:buChar char="•"/>
              <a:defRPr/>
            </a:pPr>
            <a:r>
              <a:rPr lang="en-US" sz="1800" dirty="0"/>
              <a:t>A super duper awesome</a:t>
            </a:r>
            <a:r>
              <a:rPr lang="en-US" sz="1800" baseline="0" dirty="0"/>
              <a:t> master’s thesis delving into this topic was performed by a woman from Brazil named Ana Luisa who came to HEC to work with us for a short time a few years ago.</a:t>
            </a:r>
          </a:p>
          <a:p>
            <a:pPr marL="342900" indent="-342900" eaLnBrk="1" hangingPunct="1">
              <a:buFont typeface="Arial" panose="020B0604020202020204" pitchFamily="34" charset="0"/>
              <a:buChar char="•"/>
              <a:defRPr/>
            </a:pPr>
            <a:r>
              <a:rPr lang="en-US" sz="1800" baseline="0" dirty="0"/>
              <a:t>Within this study, she incorporated rating curve uncertainty into estimated flow-frequency curves.</a:t>
            </a:r>
          </a:p>
          <a:p>
            <a:pPr marL="342900" indent="-342900" eaLnBrk="1" hangingPunct="1">
              <a:buFont typeface="Arial" panose="020B0604020202020204" pitchFamily="34" charset="0"/>
              <a:buChar char="•"/>
              <a:defRPr/>
            </a:pPr>
            <a:r>
              <a:rPr lang="en-US" sz="1800" baseline="0" dirty="0"/>
              <a:t>As expected, there is a lot of uncertainty and the uncertainty becomes larger as the stage and/or flow rate increases.</a:t>
            </a:r>
            <a:endParaRPr lang="en-US" sz="18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2582547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I just mentioned we do not incorporate the uncertainty with respect to the distribution choice.  Out of full transparency, lets see how sensitive the results can be to distribution choice.  We have this dataset with about 100 years of flow record shown on a log and linear scale.  </a:t>
            </a:r>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17</a:t>
            </a:fld>
            <a:endParaRPr lang="en-US"/>
          </a:p>
        </p:txBody>
      </p:sp>
    </p:spTree>
    <p:extLst>
      <p:ext uri="{BB962C8B-B14F-4D97-AF65-F5344CB8AC3E}">
        <p14:creationId xmlns:p14="http://schemas.microsoft.com/office/powerpoint/2010/main" val="20139043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 we have 7 different distributions we plot against the data.  We can probability eliminate a few of the distributions.  The normal distribution obviously is not a good fit nor is Gumbel distribution.  The remaining distributions all seem to do a good job at the 2 year to 20 year but then we start to see divergence in the curve.  This is a representation of the distribution uncertainty that exists in the data.  </a:t>
            </a:r>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18</a:t>
            </a:fld>
            <a:endParaRPr lang="en-US"/>
          </a:p>
        </p:txBody>
      </p:sp>
    </p:spTree>
    <p:extLst>
      <p:ext uri="{BB962C8B-B14F-4D97-AF65-F5344CB8AC3E}">
        <p14:creationId xmlns:p14="http://schemas.microsoft.com/office/powerpoint/2010/main" val="1662188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Even though we do not account for distribution error, we can account for sampling error.  The way that FDA accounts for sampling error is through a parametric bootstrap method.  This technique randomly samples from your original curve based off your ERL.  In most cases, the ERL is how long your gage record is.  In this example, we use 30 years so we will randomly select 30 points from this curve.  We will take those values and create another frequency curve from those values.  </a:t>
            </a:r>
          </a:p>
          <a:p>
            <a:endParaRPr lang="en-US" dirty="0"/>
          </a:p>
          <a:p>
            <a:endParaRPr lang="en-US" dirty="0"/>
          </a:p>
          <a:p>
            <a:r>
              <a:rPr lang="en-US" dirty="0"/>
              <a:t>This slide</a:t>
            </a:r>
            <a:r>
              <a:rPr lang="en-US" baseline="0" dirty="0"/>
              <a:t> depicts a statistical experiment to explore the uncertainty in all quantiles of a frequency curve, for a sample of size N = 30.  </a:t>
            </a:r>
          </a:p>
          <a:p>
            <a:endParaRPr lang="en-US" baseline="0" dirty="0"/>
          </a:p>
          <a:p>
            <a:r>
              <a:rPr lang="en-US" baseline="0" dirty="0"/>
              <a:t>The pink frequency curve is specified as known.  30 pseudo random values U[0,1] are generated, and used as exceedance probabilities to sample 30 random annual maximum flows from the pink frequency curve, shown as light blue points.  Note the smallest sampled exceedance probability is 0.004, producing a fairly large flow.</a:t>
            </a:r>
          </a:p>
          <a:p>
            <a:endParaRPr lang="en-US" baseline="0" dirty="0"/>
          </a:p>
          <a:p>
            <a:r>
              <a:rPr lang="en-US" baseline="0" dirty="0"/>
              <a:t>Next, the pink curve is put aside, and the 30 flows are plotted using median plotting positions in dark blue.  Note that the point that was generated with exceedance probability 0.004 is plotted as the largest in 30 as 0.023.  The sample values are used to estimate mean, standard deviation, skew coefficient and the resulting LP3 curve shown in dark blue.  </a:t>
            </a:r>
          </a:p>
          <a:p>
            <a:endParaRPr lang="en-US" baseline="0" dirty="0"/>
          </a:p>
          <a:p>
            <a:r>
              <a:rPr lang="en-US" baseline="0" dirty="0"/>
              <a:t>This dark blue curve is a possible outcome of 30 years of record of a stream the had the initial pink curve as its population annual maximum flow frequency curve.  This possible outcome is an overestimate of the specified “true” curve.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19</a:t>
            </a:fld>
            <a:endParaRPr lang="en-US"/>
          </a:p>
        </p:txBody>
      </p:sp>
    </p:spTree>
    <p:extLst>
      <p:ext uri="{BB962C8B-B14F-4D97-AF65-F5344CB8AC3E}">
        <p14:creationId xmlns:p14="http://schemas.microsoft.com/office/powerpoint/2010/main" val="41024768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FDA will repeat that process again and sample from another set of 30 random values from the original frequency curve.  It will compute statistics to compute another curve.  </a:t>
            </a:r>
          </a:p>
          <a:p>
            <a:endParaRPr lang="en-US" dirty="0"/>
          </a:p>
          <a:p>
            <a:r>
              <a:rPr lang="en-US" dirty="0"/>
              <a:t>This is another example of the statistical experiment in the previous</a:t>
            </a:r>
            <a:r>
              <a:rPr lang="en-US" baseline="0" dirty="0"/>
              <a:t> slide.  In this case, the smallest exceedance probability is 0.072, which provides a smaller than expected maximum flow value.  As a sample, the 30 randomly sampled values produce a fitted LP3 curve that is lower than the “true” pink curve.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20</a:t>
            </a:fld>
            <a:endParaRPr lang="en-US"/>
          </a:p>
        </p:txBody>
      </p:sp>
    </p:spTree>
    <p:extLst>
      <p:ext uri="{BB962C8B-B14F-4D97-AF65-F5344CB8AC3E}">
        <p14:creationId xmlns:p14="http://schemas.microsoft.com/office/powerpoint/2010/main" val="2645158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And it will do it again.  You repeat this process multiple times </a:t>
            </a:r>
          </a:p>
          <a:p>
            <a:endParaRPr lang="en-US" dirty="0"/>
          </a:p>
          <a:p>
            <a:r>
              <a:rPr lang="en-US" dirty="0"/>
              <a:t>This is another example of the statistical experiment in the previous</a:t>
            </a:r>
            <a:r>
              <a:rPr lang="en-US" baseline="0" dirty="0"/>
              <a:t> slide. </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21</a:t>
            </a:fld>
            <a:endParaRPr lang="en-US"/>
          </a:p>
        </p:txBody>
      </p:sp>
    </p:spTree>
    <p:extLst>
      <p:ext uri="{BB962C8B-B14F-4D97-AF65-F5344CB8AC3E}">
        <p14:creationId xmlns:p14="http://schemas.microsoft.com/office/powerpoint/2010/main" val="616596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The next few slides will demonstrate how there is a lot of uncertainty surrounding our frequency quantiles, especially along the tails of the distribution.  </a:t>
            </a:r>
          </a:p>
          <a:p>
            <a:endParaRPr lang="en-US" dirty="0"/>
          </a:p>
          <a:p>
            <a:endParaRPr lang="en-US" dirty="0"/>
          </a:p>
          <a:p>
            <a:r>
              <a:rPr lang="en-US" dirty="0"/>
              <a:t>When fitting</a:t>
            </a:r>
            <a:r>
              <a:rPr lang="en-US" baseline="0" dirty="0"/>
              <a:t> a flood frequency curve to data, the picture we’re accustomed to seeing is the fitted curve and the confidence interval.  This lecture explored the uncertainty in this process, both what defines the confidence interval and what exists but does not inform the interval.</a:t>
            </a:r>
          </a:p>
          <a:p>
            <a:r>
              <a:rPr lang="en-US" baseline="0" dirty="0"/>
              <a:t>56 years</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a:t>
            </a:fld>
            <a:endParaRPr lang="en-US"/>
          </a:p>
        </p:txBody>
      </p:sp>
      <p:sp>
        <p:nvSpPr>
          <p:cNvPr id="5" name="Footer Placeholder 4">
            <a:extLst>
              <a:ext uri="{FF2B5EF4-FFF2-40B4-BE49-F238E27FC236}">
                <a16:creationId xmlns:a16="http://schemas.microsoft.com/office/drawing/2014/main" id="{55BCB2ED-F7A4-4AAC-A13A-4413E4E6534F}"/>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330725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Eventually, you will get enough curves that represents your knowledge uncertainty as a result of the sampling error.  Your original curve is shown in pink which the black lines representing realizations.  If you look at a quantile such as the 0.01% AEP, you can compute the 5 and 95% to get the 90% confidence range.  You can compute the 90% confidence range along each quantile.  </a:t>
            </a:r>
          </a:p>
          <a:p>
            <a:endParaRPr lang="en-US" dirty="0"/>
          </a:p>
          <a:p>
            <a:r>
              <a:rPr lang="en-US" dirty="0"/>
              <a:t>This is the sampling error from 30 years of data.  30 years is not a lot of data so our confidence is wide.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22</a:t>
            </a:fld>
            <a:endParaRPr lang="en-US" dirty="0"/>
          </a:p>
        </p:txBody>
      </p:sp>
    </p:spTree>
    <p:extLst>
      <p:ext uri="{BB962C8B-B14F-4D97-AF65-F5344CB8AC3E}">
        <p14:creationId xmlns:p14="http://schemas.microsoft.com/office/powerpoint/2010/main" val="29622548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curve with 60 years of data.  You might notice the confidence range gets narrow which suggests greater confidence in our quantiles estimates.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23</a:t>
            </a:fld>
            <a:endParaRPr lang="en-US" dirty="0"/>
          </a:p>
        </p:txBody>
      </p:sp>
    </p:spTree>
    <p:extLst>
      <p:ext uri="{BB962C8B-B14F-4D97-AF65-F5344CB8AC3E}">
        <p14:creationId xmlns:p14="http://schemas.microsoft.com/office/powerpoint/2010/main" val="17220564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confidence ranges with 120 years of data.  The more data we have, the more confidence we can be in our results.  You can see though that the lower frequency region has higher uncertainty than the middle part of the frequency curve.  This is because even with 120 years, we are not as certain of the 0.01% quantile than the 0.5 percent quantile.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24</a:t>
            </a:fld>
            <a:endParaRPr lang="en-US" dirty="0"/>
          </a:p>
        </p:txBody>
      </p:sp>
    </p:spTree>
    <p:extLst>
      <p:ext uri="{BB962C8B-B14F-4D97-AF65-F5344CB8AC3E}">
        <p14:creationId xmlns:p14="http://schemas.microsoft.com/office/powerpoint/2010/main" val="28309655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Generally, we use LPIII distribution to model annual maximum flows.  FDA does a bootstrap routine to create new statistics of your mean, SD, and skew.  17C is the procedure document that tells us how to create frequency curves from annual maximum data using method of moments and Expected Moments Algorithm.  The EMA process lets us incorporate non-standard data than in 17B.  You can incorporate interval estimates, low outliers, zero flows, and paleo floods into your curve to improve your curve estimate.  17C also does a better job at estimating uncertainty.</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25</a:t>
            </a:fld>
            <a:endParaRPr lang="en-US" dirty="0"/>
          </a:p>
        </p:txBody>
      </p:sp>
    </p:spTree>
    <p:extLst>
      <p:ext uri="{BB962C8B-B14F-4D97-AF65-F5344CB8AC3E}">
        <p14:creationId xmlns:p14="http://schemas.microsoft.com/office/powerpoint/2010/main" val="1787837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we go about creating 17C curves is using HEC-SSP.  SSP has the ability to compute flow frequency curves that is in line with 17C document.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26</a:t>
            </a:fld>
            <a:endParaRPr lang="en-US" dirty="0"/>
          </a:p>
        </p:txBody>
      </p:sp>
    </p:spTree>
    <p:extLst>
      <p:ext uri="{BB962C8B-B14F-4D97-AF65-F5344CB8AC3E}">
        <p14:creationId xmlns:p14="http://schemas.microsoft.com/office/powerpoint/2010/main" val="794445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major differences between 17C and 17B is the inclusion of non-standard data.  You define perception thresholds and flow ranges if you have historical data.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27</a:t>
            </a:fld>
            <a:endParaRPr lang="en-US" dirty="0"/>
          </a:p>
        </p:txBody>
      </p:sp>
    </p:spTree>
    <p:extLst>
      <p:ext uri="{BB962C8B-B14F-4D97-AF65-F5344CB8AC3E}">
        <p14:creationId xmlns:p14="http://schemas.microsoft.com/office/powerpoint/2010/main" val="31764969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information that you pass into FDA.</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28</a:t>
            </a:fld>
            <a:endParaRPr lang="en-US" dirty="0"/>
          </a:p>
        </p:txBody>
      </p:sp>
    </p:spTree>
    <p:extLst>
      <p:ext uri="{BB962C8B-B14F-4D97-AF65-F5344CB8AC3E}">
        <p14:creationId xmlns:p14="http://schemas.microsoft.com/office/powerpoint/2010/main" val="31358564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30</a:t>
            </a:fld>
            <a:endParaRPr lang="en-US" dirty="0"/>
          </a:p>
        </p:txBody>
      </p:sp>
    </p:spTree>
    <p:extLst>
      <p:ext uri="{BB962C8B-B14F-4D97-AF65-F5344CB8AC3E}">
        <p14:creationId xmlns:p14="http://schemas.microsoft.com/office/powerpoint/2010/main" val="28473135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Arial" panose="020B0604020202020204" pitchFamily="34" charset="0"/>
              </a:defRPr>
            </a:lvl1pPr>
            <a:lvl2pPr marL="742950" indent="-285750" defTabSz="931863">
              <a:defRPr>
                <a:solidFill>
                  <a:schemeClr val="tx1"/>
                </a:solidFill>
                <a:latin typeface="Arial" panose="020B0604020202020204" pitchFamily="34" charset="0"/>
              </a:defRPr>
            </a:lvl2pPr>
            <a:lvl3pPr marL="1143000" indent="-228600" defTabSz="931863">
              <a:defRPr>
                <a:solidFill>
                  <a:schemeClr val="tx1"/>
                </a:solidFill>
                <a:latin typeface="Arial" panose="020B0604020202020204" pitchFamily="34" charset="0"/>
              </a:defRPr>
            </a:lvl3pPr>
            <a:lvl4pPr marL="1600200" indent="-228600" defTabSz="931863">
              <a:defRPr>
                <a:solidFill>
                  <a:schemeClr val="tx1"/>
                </a:solidFill>
                <a:latin typeface="Arial" panose="020B0604020202020204" pitchFamily="34" charset="0"/>
              </a:defRPr>
            </a:lvl4pPr>
            <a:lvl5pPr marL="2057400" indent="-228600" defTabSz="931863">
              <a:defRPr>
                <a:solidFill>
                  <a:schemeClr val="tx1"/>
                </a:solidFill>
                <a:latin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defRPr>
            </a:lvl9pPr>
          </a:lstStyle>
          <a:p>
            <a:fld id="{6E8A52CE-149B-464F-8C28-C82ED6389DFE}" type="slidenum">
              <a:rPr lang="en-US" altLang="en-US">
                <a:latin typeface="Times New Roman" panose="02020603050405020304" pitchFamily="18" charset="0"/>
              </a:rPr>
              <a:pPr/>
              <a:t>32</a:t>
            </a:fld>
            <a:endParaRPr lang="en-US" altLang="en-US">
              <a:latin typeface="Times New Roman" panose="02020603050405020304" pitchFamily="18" charset="0"/>
            </a:endParaRPr>
          </a:p>
        </p:txBody>
      </p:sp>
      <p:sp>
        <p:nvSpPr>
          <p:cNvPr id="74755" name="Rectangle 2"/>
          <p:cNvSpPr>
            <a:spLocks noGrp="1" noRot="1" noChangeAspect="1" noChangeArrowheads="1" noTextEdit="1"/>
          </p:cNvSpPr>
          <p:nvPr>
            <p:ph type="sldImg"/>
          </p:nvPr>
        </p:nvSpPr>
        <p:spPr>
          <a:xfrm>
            <a:off x="406400" y="696913"/>
            <a:ext cx="6197600" cy="3486150"/>
          </a:xfrm>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42112753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 know that was a lot and the topic is complex.  The important concepts to take from this is our frequency curves are uncertain because of measurement, data transform, from stage to flow, from model selection, and sampling error.  We can mainly account for sampling error which is not enough data to represent our population.  We are not confident to make our design decisions off one frequency curve which gives us one value per quantile.  We have to consider the uncertainty surrounding the curve.  The way we do this is through a bootstrap parametric approach that creates a bunch of frequency curves off the original curve.  </a:t>
            </a:r>
          </a:p>
          <a:p>
            <a:endParaRPr lang="en-US" dirty="0"/>
          </a:p>
          <a:p>
            <a:r>
              <a:rPr lang="en-US" dirty="0"/>
              <a:t>We will now move onto Hydrologic Modeling using Precipitation Frequency curves to generate flow frequency curves.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33</a:t>
            </a:fld>
            <a:endParaRPr lang="en-US" dirty="0"/>
          </a:p>
        </p:txBody>
      </p:sp>
    </p:spTree>
    <p:extLst>
      <p:ext uri="{BB962C8B-B14F-4D97-AF65-F5344CB8AC3E}">
        <p14:creationId xmlns:p14="http://schemas.microsoft.com/office/powerpoint/2010/main" val="3007223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pPr defTabSz="895296"/>
            <a:fld id="{FF495C18-6011-4CC3-B9A4-790FAC702C73}" type="slidenum">
              <a:rPr lang="en-US" smtClean="0"/>
              <a:pPr defTabSz="895296"/>
              <a:t>4</a:t>
            </a:fld>
            <a:endParaRPr lang="en-US"/>
          </a:p>
        </p:txBody>
      </p:sp>
      <p:sp>
        <p:nvSpPr>
          <p:cNvPr id="72707" name="Rectangle 2"/>
          <p:cNvSpPr>
            <a:spLocks noGrp="1" noRot="1" noChangeAspect="1" noChangeArrowheads="1" noTextEdit="1"/>
          </p:cNvSpPr>
          <p:nvPr>
            <p:ph type="sldImg"/>
          </p:nvPr>
        </p:nvSpPr>
        <p:spPr>
          <a:xfrm>
            <a:off x="406400" y="698500"/>
            <a:ext cx="6197600" cy="3486150"/>
          </a:xfrm>
          <a:ln/>
        </p:spPr>
      </p:sp>
      <p:sp>
        <p:nvSpPr>
          <p:cNvPr id="72708" name="Rectangle 3"/>
          <p:cNvSpPr>
            <a:spLocks noGrp="1" noChangeArrowheads="1"/>
          </p:cNvSpPr>
          <p:nvPr>
            <p:ph type="body" idx="1"/>
          </p:nvPr>
        </p:nvSpPr>
        <p:spPr>
          <a:noFill/>
          <a:ln/>
        </p:spPr>
        <p:txBody>
          <a:bodyPr/>
          <a:lstStyle/>
          <a:p>
            <a:pPr eaLnBrk="1" hangingPunct="1"/>
            <a:r>
              <a:rPr lang="en-US" dirty="0"/>
              <a:t>This is a statistical experiment in which we start with a KNOWN probability distribution, and randomly sample many “years” of data from it.  We can perform parameter estimation on that sampled data, and see how well we can predict the true values that in this case are known.</a:t>
            </a:r>
          </a:p>
          <a:p>
            <a:pPr eaLnBrk="1" hangingPunct="1"/>
            <a:endParaRPr lang="en-US" dirty="0"/>
          </a:p>
          <a:p>
            <a:pPr eaLnBrk="1" hangingPunct="1"/>
            <a:r>
              <a:rPr lang="en-US" dirty="0"/>
              <a:t>This example samples 1000 “years” of peak annual flows from an LP3 distribution with mean=4, standard dev=0.5, and skew=0.4   Note the occurrence of spans of time that are not representative of the full data set (225 to 425 has mostly very low events, and 650 to 700 has very high events.)</a:t>
            </a:r>
          </a:p>
          <a:p>
            <a:pPr eaLnBrk="1" hangingPunct="1"/>
            <a:endParaRPr lang="en-US" dirty="0"/>
          </a:p>
          <a:p>
            <a:pPr eaLnBrk="1" hangingPunct="1"/>
            <a:endParaRPr lang="en-US" dirty="0"/>
          </a:p>
        </p:txBody>
      </p:sp>
      <p:sp>
        <p:nvSpPr>
          <p:cNvPr id="2" name="Footer Placeholder 1">
            <a:extLst>
              <a:ext uri="{FF2B5EF4-FFF2-40B4-BE49-F238E27FC236}">
                <a16:creationId xmlns:a16="http://schemas.microsoft.com/office/drawing/2014/main" id="{A2F7361D-B229-418C-AF22-92DCC29DBF1D}"/>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623340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Using a rainfall runoff model is another method for estimating frequency flows.  At USACE, we use HMS software for inputting design storms to get design floods.  </a:t>
            </a:r>
          </a:p>
        </p:txBody>
      </p:sp>
      <p:sp>
        <p:nvSpPr>
          <p:cNvPr id="4" name="Slide Number Placeholder 3"/>
          <p:cNvSpPr>
            <a:spLocks noGrp="1"/>
          </p:cNvSpPr>
          <p:nvPr>
            <p:ph type="sldNum" sz="quarter" idx="10"/>
          </p:nvPr>
        </p:nvSpPr>
        <p:spPr/>
        <p:txBody>
          <a:bodyPr/>
          <a:lstStyle/>
          <a:p>
            <a:pPr>
              <a:defRPr/>
            </a:pPr>
            <a:fld id="{6E1CA248-1B8C-4575-A605-AABF47A7E059}" type="slidenum">
              <a:rPr lang="en-US" smtClean="0"/>
              <a:pPr>
                <a:defRPr/>
              </a:pPr>
              <a:t>34</a:t>
            </a:fld>
            <a:endParaRPr lang="en-US"/>
          </a:p>
        </p:txBody>
      </p:sp>
    </p:spTree>
    <p:extLst>
      <p:ext uri="{BB962C8B-B14F-4D97-AF65-F5344CB8AC3E}">
        <p14:creationId xmlns:p14="http://schemas.microsoft.com/office/powerpoint/2010/main" val="30127612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typically go with this method when there are no flow gages available or if we need frequency curves at different parts of the watershed.  Assumptions on using a rainfall-runoff model is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35</a:t>
            </a:fld>
            <a:endParaRPr lang="en-US" dirty="0"/>
          </a:p>
        </p:txBody>
      </p:sp>
    </p:spTree>
    <p:extLst>
      <p:ext uri="{BB962C8B-B14F-4D97-AF65-F5344CB8AC3E}">
        <p14:creationId xmlns:p14="http://schemas.microsoft.com/office/powerpoint/2010/main" val="39297076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Within rainfall-runoff modeling, there is also uncertainty in the models.  There is uncertainty in the rainfall statistical moments.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36</a:t>
            </a:fld>
            <a:endParaRPr lang="en-US" dirty="0"/>
          </a:p>
        </p:txBody>
      </p:sp>
    </p:spTree>
    <p:extLst>
      <p:ext uri="{BB962C8B-B14F-4D97-AF65-F5344CB8AC3E}">
        <p14:creationId xmlns:p14="http://schemas.microsoft.com/office/powerpoint/2010/main" val="3871445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common method of getting </a:t>
            </a:r>
            <a:r>
              <a:rPr lang="en-US" dirty="0" err="1"/>
              <a:t>precip</a:t>
            </a:r>
            <a:r>
              <a:rPr lang="en-US" dirty="0"/>
              <a:t>-frequency is through NOAA Atlas 14.  Most modelers would just take the median value but there is uncertainty surrounding the frequency estimates.  Atlas 15 is supposedly coming online next year that includes climate projections.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37</a:t>
            </a:fld>
            <a:endParaRPr lang="en-US" dirty="0"/>
          </a:p>
        </p:txBody>
      </p:sp>
    </p:spTree>
    <p:extLst>
      <p:ext uri="{BB962C8B-B14F-4D97-AF65-F5344CB8AC3E}">
        <p14:creationId xmlns:p14="http://schemas.microsoft.com/office/powerpoint/2010/main" val="13673983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Basin parameters have uncertainty. If you’ve ever tired calibrating a rainfall runoff model, you’ll get different values for each storm event.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38</a:t>
            </a:fld>
            <a:endParaRPr lang="en-US" dirty="0"/>
          </a:p>
        </p:txBody>
      </p:sp>
    </p:spTree>
    <p:extLst>
      <p:ext uri="{BB962C8B-B14F-4D97-AF65-F5344CB8AC3E}">
        <p14:creationId xmlns:p14="http://schemas.microsoft.com/office/powerpoint/2010/main" val="34158004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have model uncertainty. There are different hydrologic models out there each with their own set of assumptions.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39</a:t>
            </a:fld>
            <a:endParaRPr lang="en-US" dirty="0"/>
          </a:p>
        </p:txBody>
      </p:sp>
    </p:spTree>
    <p:extLst>
      <p:ext uri="{BB962C8B-B14F-4D97-AF65-F5344CB8AC3E}">
        <p14:creationId xmlns:p14="http://schemas.microsoft.com/office/powerpoint/2010/main" val="12472720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developing the model, make sure you delineate the watershed to include junctions at every location that needs a flow frequency curve and where flow observations are available.  Estimate your initial parameters using terrain data and soil data.  Then make sure to calibrate the model to your observed flow gages.  You won’t always be able to calibrate to a gage. In those situations, use regional regression equations, previous studies, or regional flow per square mile graphs to check your results.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40</a:t>
            </a:fld>
            <a:endParaRPr lang="en-US" dirty="0"/>
          </a:p>
        </p:txBody>
      </p:sp>
    </p:spTree>
    <p:extLst>
      <p:ext uri="{BB962C8B-B14F-4D97-AF65-F5344CB8AC3E}">
        <p14:creationId xmlns:p14="http://schemas.microsoft.com/office/powerpoint/2010/main" val="5227644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 have the calibrated model, you can create design storms for the watershed.  If you have a gage, you can develop a frequency curve using 17C and match the curve.  Then apply different your design storm where you assume the percent AEP rain is the percent AEP flow.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41</a:t>
            </a:fld>
            <a:endParaRPr lang="en-US" dirty="0"/>
          </a:p>
        </p:txBody>
      </p:sp>
    </p:spTree>
    <p:extLst>
      <p:ext uri="{BB962C8B-B14F-4D97-AF65-F5344CB8AC3E}">
        <p14:creationId xmlns:p14="http://schemas.microsoft.com/office/powerpoint/2010/main" val="8683917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Arial" panose="020B0604020202020204" pitchFamily="34" charset="0"/>
              </a:defRPr>
            </a:lvl1pPr>
            <a:lvl2pPr marL="742950" indent="-285750" defTabSz="928688">
              <a:defRPr>
                <a:solidFill>
                  <a:schemeClr val="tx1"/>
                </a:solidFill>
                <a:latin typeface="Arial" panose="020B0604020202020204" pitchFamily="34" charset="0"/>
              </a:defRPr>
            </a:lvl2pPr>
            <a:lvl3pPr marL="1143000" indent="-228600" defTabSz="928688">
              <a:defRPr>
                <a:solidFill>
                  <a:schemeClr val="tx1"/>
                </a:solidFill>
                <a:latin typeface="Arial" panose="020B0604020202020204" pitchFamily="34" charset="0"/>
              </a:defRPr>
            </a:lvl3pPr>
            <a:lvl4pPr marL="1600200" indent="-228600" defTabSz="928688">
              <a:defRPr>
                <a:solidFill>
                  <a:schemeClr val="tx1"/>
                </a:solidFill>
                <a:latin typeface="Arial" panose="020B0604020202020204" pitchFamily="34" charset="0"/>
              </a:defRPr>
            </a:lvl4pPr>
            <a:lvl5pPr marL="2057400" indent="-228600" defTabSz="928688">
              <a:defRPr>
                <a:solidFill>
                  <a:schemeClr val="tx1"/>
                </a:solidFill>
                <a:latin typeface="Arial" panose="020B0604020202020204" pitchFamily="34" charset="0"/>
              </a:defRPr>
            </a:lvl5pPr>
            <a:lvl6pPr marL="2514600" indent="-228600" defTabSz="928688" eaLnBrk="0" fontAlgn="base" hangingPunct="0">
              <a:spcBef>
                <a:spcPct val="0"/>
              </a:spcBef>
              <a:spcAft>
                <a:spcPct val="0"/>
              </a:spcAft>
              <a:defRPr>
                <a:solidFill>
                  <a:schemeClr val="tx1"/>
                </a:solidFill>
                <a:latin typeface="Arial" panose="020B0604020202020204" pitchFamily="34" charset="0"/>
              </a:defRPr>
            </a:lvl6pPr>
            <a:lvl7pPr marL="2971800" indent="-228600" defTabSz="928688" eaLnBrk="0" fontAlgn="base" hangingPunct="0">
              <a:spcBef>
                <a:spcPct val="0"/>
              </a:spcBef>
              <a:spcAft>
                <a:spcPct val="0"/>
              </a:spcAft>
              <a:defRPr>
                <a:solidFill>
                  <a:schemeClr val="tx1"/>
                </a:solidFill>
                <a:latin typeface="Arial" panose="020B0604020202020204" pitchFamily="34" charset="0"/>
              </a:defRPr>
            </a:lvl7pPr>
            <a:lvl8pPr marL="3429000" indent="-228600" defTabSz="928688" eaLnBrk="0" fontAlgn="base" hangingPunct="0">
              <a:spcBef>
                <a:spcPct val="0"/>
              </a:spcBef>
              <a:spcAft>
                <a:spcPct val="0"/>
              </a:spcAft>
              <a:defRPr>
                <a:solidFill>
                  <a:schemeClr val="tx1"/>
                </a:solidFill>
                <a:latin typeface="Arial" panose="020B0604020202020204" pitchFamily="34" charset="0"/>
              </a:defRPr>
            </a:lvl8pPr>
            <a:lvl9pPr marL="3886200" indent="-228600" defTabSz="928688" eaLnBrk="0" fontAlgn="base" hangingPunct="0">
              <a:spcBef>
                <a:spcPct val="0"/>
              </a:spcBef>
              <a:spcAft>
                <a:spcPct val="0"/>
              </a:spcAft>
              <a:defRPr>
                <a:solidFill>
                  <a:schemeClr val="tx1"/>
                </a:solidFill>
                <a:latin typeface="Arial" panose="020B0604020202020204" pitchFamily="34" charset="0"/>
              </a:defRPr>
            </a:lvl9pPr>
          </a:lstStyle>
          <a:p>
            <a:fld id="{3E70638F-1870-4299-BFAA-F08B4EE8410D}" type="slidenum">
              <a:rPr lang="en-US" altLang="en-US">
                <a:latin typeface="Times New Roman" panose="02020603050405020304" pitchFamily="18" charset="0"/>
              </a:rPr>
              <a:pPr/>
              <a:t>43</a:t>
            </a:fld>
            <a:endParaRPr lang="en-US" altLang="en-US">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xfrm>
            <a:off x="406400" y="696913"/>
            <a:ext cx="6197600" cy="3486150"/>
          </a:xfrm>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uncertainty for graphical curves use a percentile. FDA will create percentile curves and will randomly sample a percentile from a uniform distribution.  That percentile curve is then used for the flow-stage relationship.  The uncertainty is based on ordered statistics and the normal distribution.  </a:t>
            </a:r>
          </a:p>
        </p:txBody>
      </p:sp>
    </p:spTree>
    <p:extLst>
      <p:ext uri="{BB962C8B-B14F-4D97-AF65-F5344CB8AC3E}">
        <p14:creationId xmlns:p14="http://schemas.microsoft.com/office/powerpoint/2010/main" val="11388149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EM 1619, there is a table that tells you how to apply the ERL for frequency curves.  This includes both the 17C method and rainfall runoff modeling.  This table is getting updated and currently in the review phase with HQ but as of now, this is the guidance.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44</a:t>
            </a:fld>
            <a:endParaRPr lang="en-US" dirty="0"/>
          </a:p>
        </p:txBody>
      </p:sp>
    </p:spTree>
    <p:extLst>
      <p:ext uri="{BB962C8B-B14F-4D97-AF65-F5344CB8AC3E}">
        <p14:creationId xmlns:p14="http://schemas.microsoft.com/office/powerpoint/2010/main" val="3229194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167630C1-EF52-40AD-84D3-7FF4D2510761}" type="slidenum">
              <a:rPr lang="en-US" smtClean="0"/>
              <a:pPr/>
              <a:t>5</a:t>
            </a:fld>
            <a:endParaRPr lang="en-US"/>
          </a:p>
        </p:txBody>
      </p:sp>
      <p:sp>
        <p:nvSpPr>
          <p:cNvPr id="22531" name="Rectangle 2"/>
          <p:cNvSpPr>
            <a:spLocks noGrp="1" noRot="1" noChangeAspect="1" noChangeArrowheads="1" noTextEdit="1"/>
          </p:cNvSpPr>
          <p:nvPr>
            <p:ph type="sldImg"/>
          </p:nvPr>
        </p:nvSpPr>
        <p:spPr>
          <a:xfrm>
            <a:off x="406400" y="696913"/>
            <a:ext cx="6197600" cy="3486150"/>
          </a:xfrm>
          <a:ln/>
        </p:spPr>
      </p:sp>
      <p:sp>
        <p:nvSpPr>
          <p:cNvPr id="22532" name="Rectangle 3"/>
          <p:cNvSpPr>
            <a:spLocks noGrp="1" noChangeArrowheads="1"/>
          </p:cNvSpPr>
          <p:nvPr>
            <p:ph type="body" idx="1"/>
          </p:nvPr>
        </p:nvSpPr>
        <p:spPr>
          <a:noFill/>
          <a:ln/>
        </p:spPr>
        <p:txBody>
          <a:bodyPr/>
          <a:lstStyle/>
          <a:p>
            <a:pPr eaLnBrk="1" hangingPunct="1"/>
            <a:r>
              <a:rPr lang="en-US" dirty="0"/>
              <a:t>Motivation:</a:t>
            </a:r>
          </a:p>
          <a:p>
            <a:pPr eaLnBrk="1" hangingPunct="1"/>
            <a:r>
              <a:rPr lang="en-US" dirty="0"/>
              <a:t>This is a statistical experiment in which we start with a KNOWN probability distribution, and randomly sample many “years” of data from it.  We can perform parameter estimation on that sampled data, and see how well we can predict the true values that in this case are known.</a:t>
            </a:r>
          </a:p>
          <a:p>
            <a:pPr eaLnBrk="1" hangingPunct="1"/>
            <a:r>
              <a:rPr lang="en-US" dirty="0"/>
              <a:t>This example samples 1000 “years” of peak annual flows from an LP3 distribution with mean=4, standard dev=0.5, and skew=0.4.  Parameters are re-estimated each year, with each additional value.  Mean and standard deviation are estimated well with 50 to 100 years of data.  However, skew does not stabilize until 300 to 400 years of data are available.  The 1% (100-yr) and 4% (25-yr) events are also shown, with the 1% event being much more sensitive to the erratic skew value.</a:t>
            </a:r>
          </a:p>
          <a:p>
            <a:pPr eaLnBrk="1" hangingPunct="1"/>
            <a:r>
              <a:rPr lang="en-US" dirty="0"/>
              <a:t>Note how the occurrence of a large flood event impacts the skew estimate.  Note how a span of years without large events affect the skew estimate.</a:t>
            </a:r>
          </a:p>
          <a:p>
            <a:pPr eaLnBrk="1" hangingPunct="1"/>
            <a:r>
              <a:rPr lang="en-US" dirty="0"/>
              <a:t>Note the occurrence of spans of time that are not representative of the full data set (225 to 425 has mostly very low events, and 650 to 700 has very high events.)</a:t>
            </a:r>
          </a:p>
          <a:p>
            <a:pPr eaLnBrk="1" hangingPunct="1"/>
            <a:r>
              <a:rPr lang="en-US" dirty="0"/>
              <a:t>This example is meant to display our uncertainty in our frequency curve estimate, even with 100 years of data available to us.  The example actually underestimates our real uncertainty because it creates an ideal case in which the “true” distribution is a </a:t>
            </a:r>
            <a:r>
              <a:rPr lang="en-US" dirty="0" err="1"/>
              <a:t>LogPearson</a:t>
            </a:r>
            <a:r>
              <a:rPr lang="en-US" dirty="0"/>
              <a:t> III.  In reality, the choice of LP3 is a simplification that introduces additional error.</a:t>
            </a:r>
          </a:p>
          <a:p>
            <a:pPr eaLnBrk="1" hangingPunct="1"/>
            <a:endParaRPr lang="en-US" dirty="0"/>
          </a:p>
          <a:p>
            <a:pPr eaLnBrk="1" hangingPunct="1"/>
            <a:endParaRPr lang="en-US" dirty="0"/>
          </a:p>
        </p:txBody>
      </p:sp>
    </p:spTree>
    <p:extLst>
      <p:ext uri="{BB962C8B-B14F-4D97-AF65-F5344CB8AC3E}">
        <p14:creationId xmlns:p14="http://schemas.microsoft.com/office/powerpoint/2010/main" val="18172784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inputting your rainfall runoff frequency curves into FDA, you will choose the graphical option and enter each flow quantile.  You will still enter an ERL to generate uncertainty.</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45</a:t>
            </a:fld>
            <a:endParaRPr lang="en-US" dirty="0"/>
          </a:p>
        </p:txBody>
      </p:sp>
    </p:spTree>
    <p:extLst>
      <p:ext uri="{BB962C8B-B14F-4D97-AF65-F5344CB8AC3E}">
        <p14:creationId xmlns:p14="http://schemas.microsoft.com/office/powerpoint/2010/main" val="30640325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reservoir regulation, you will not be able to directly apply 17C method to regulated data.  You would need to unregulated the data, then apply a transform to regulate the data. You can pass simulated data to your reservoir model to get a simulated regulated curve. If you are limited in your funds, you could create a simple graphical curve from the regulated data.  </a:t>
            </a:r>
          </a:p>
        </p:txBody>
      </p:sp>
      <p:sp>
        <p:nvSpPr>
          <p:cNvPr id="4" name="Slide Number Placeholder 3"/>
          <p:cNvSpPr>
            <a:spLocks noGrp="1"/>
          </p:cNvSpPr>
          <p:nvPr>
            <p:ph type="sldNum" sz="quarter" idx="5"/>
          </p:nvPr>
        </p:nvSpPr>
        <p:spPr/>
        <p:txBody>
          <a:bodyPr/>
          <a:lstStyle/>
          <a:p>
            <a:pPr>
              <a:defRPr/>
            </a:pPr>
            <a:fld id="{6E1CA248-1B8C-4575-A605-AABF47A7E059}" type="slidenum">
              <a:rPr lang="en-US" smtClean="0"/>
              <a:pPr>
                <a:defRPr/>
              </a:pPr>
              <a:t>46</a:t>
            </a:fld>
            <a:endParaRPr lang="en-US" dirty="0"/>
          </a:p>
        </p:txBody>
      </p:sp>
    </p:spTree>
    <p:extLst>
      <p:ext uri="{BB962C8B-B14F-4D97-AF65-F5344CB8AC3E}">
        <p14:creationId xmlns:p14="http://schemas.microsoft.com/office/powerpoint/2010/main" val="3975379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F9F961E8-4004-4137-ACF7-5C593ABDF2C2}" type="slidenum">
              <a:rPr lang="en-US" smtClean="0"/>
              <a:pPr/>
              <a:t>49</a:t>
            </a:fld>
            <a:endParaRPr lang="en-US"/>
          </a:p>
        </p:txBody>
      </p:sp>
      <p:sp>
        <p:nvSpPr>
          <p:cNvPr id="25603" name="Rectangle 2"/>
          <p:cNvSpPr>
            <a:spLocks noGrp="1" noRot="1" noChangeAspect="1" noChangeArrowheads="1" noTextEdit="1"/>
          </p:cNvSpPr>
          <p:nvPr>
            <p:ph type="sldImg"/>
          </p:nvPr>
        </p:nvSpPr>
        <p:spPr>
          <a:xfrm>
            <a:off x="406400" y="696913"/>
            <a:ext cx="6197600" cy="3486150"/>
          </a:xfrm>
          <a:ln/>
        </p:spPr>
      </p:sp>
      <p:sp>
        <p:nvSpPr>
          <p:cNvPr id="25604" name="Rectangle 3"/>
          <p:cNvSpPr>
            <a:spLocks noGrp="1" noChangeArrowheads="1"/>
          </p:cNvSpPr>
          <p:nvPr>
            <p:ph type="body" idx="1"/>
          </p:nvPr>
        </p:nvSpPr>
        <p:spPr>
          <a:noFill/>
          <a:ln/>
        </p:spPr>
        <p:txBody>
          <a:bodyPr/>
          <a:lstStyle/>
          <a:p>
            <a:pPr eaLnBrk="1" hangingPunct="1"/>
            <a:r>
              <a:rPr lang="en-US"/>
              <a:t>How does the skew of the data set affect the uncertainty in the estimate?  The previous samples are from a distribution with a positive skew of 0.4.  Next we compare to samples from a distribution with a negative skew of -0.4.</a:t>
            </a:r>
          </a:p>
          <a:p>
            <a:pPr eaLnBrk="1" hangingPunct="1"/>
            <a:r>
              <a:rPr lang="en-US"/>
              <a:t>Note that these are the skews of the logarithms of the flows.  On a linear scale, the skew is positive in both cases.</a:t>
            </a:r>
          </a:p>
          <a:p>
            <a:pPr eaLnBrk="1" hangingPunct="1"/>
            <a:endParaRPr lang="en-US"/>
          </a:p>
        </p:txBody>
      </p:sp>
    </p:spTree>
    <p:extLst>
      <p:ext uri="{BB962C8B-B14F-4D97-AF65-F5344CB8AC3E}">
        <p14:creationId xmlns:p14="http://schemas.microsoft.com/office/powerpoint/2010/main" val="21976557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005E5112-B041-4629-BA0F-BC50C1D32CC5}" type="slidenum">
              <a:rPr lang="en-US" smtClean="0"/>
              <a:pPr/>
              <a:t>50</a:t>
            </a:fld>
            <a:endParaRPr lang="en-US"/>
          </a:p>
        </p:txBody>
      </p:sp>
      <p:sp>
        <p:nvSpPr>
          <p:cNvPr id="26627" name="Rectangle 2"/>
          <p:cNvSpPr>
            <a:spLocks noGrp="1" noRot="1" noChangeAspect="1" noChangeArrowheads="1" noTextEdit="1"/>
          </p:cNvSpPr>
          <p:nvPr>
            <p:ph type="sldImg"/>
          </p:nvPr>
        </p:nvSpPr>
        <p:spPr>
          <a:xfrm>
            <a:off x="406400" y="696913"/>
            <a:ext cx="6197600" cy="3486150"/>
          </a:xfrm>
          <a:ln/>
        </p:spPr>
      </p:sp>
      <p:sp>
        <p:nvSpPr>
          <p:cNvPr id="26628" name="Rectangle 3"/>
          <p:cNvSpPr>
            <a:spLocks noGrp="1" noChangeArrowheads="1"/>
          </p:cNvSpPr>
          <p:nvPr>
            <p:ph type="body" idx="1"/>
          </p:nvPr>
        </p:nvSpPr>
        <p:spPr>
          <a:noFill/>
          <a:ln/>
        </p:spPr>
        <p:txBody>
          <a:bodyPr/>
          <a:lstStyle/>
          <a:p>
            <a:pPr eaLnBrk="1" hangingPunct="1"/>
            <a:r>
              <a:rPr lang="en-US"/>
              <a:t>Estimates of mean and standard deviation are unaffected by the skew, and are reasonable with 100 years of record.  The estimate of skew is equally as variable.  However, the 1% event is much less variable with a negative skew than a positive skew, being less sensitive to the skew value.  The result is that a frequency curve with negative skew is less uncertain for the less frequent events (the upper end) than a curve with positive skew.</a:t>
            </a:r>
          </a:p>
          <a:p>
            <a:pPr eaLnBrk="1" hangingPunct="1"/>
            <a:endParaRPr lang="en-US"/>
          </a:p>
        </p:txBody>
      </p:sp>
    </p:spTree>
    <p:extLst>
      <p:ext uri="{BB962C8B-B14F-4D97-AF65-F5344CB8AC3E}">
        <p14:creationId xmlns:p14="http://schemas.microsoft.com/office/powerpoint/2010/main" val="9764569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45B93E0C-B3B2-476D-AD1A-397D041DFA1E}" type="slidenum">
              <a:rPr lang="en-US" smtClean="0"/>
              <a:pPr/>
              <a:t>51</a:t>
            </a:fld>
            <a:endParaRPr lang="en-US"/>
          </a:p>
        </p:txBody>
      </p:sp>
      <p:sp>
        <p:nvSpPr>
          <p:cNvPr id="27651" name="Rectangle 2"/>
          <p:cNvSpPr>
            <a:spLocks noGrp="1" noRot="1" noChangeAspect="1" noChangeArrowheads="1" noTextEdit="1"/>
          </p:cNvSpPr>
          <p:nvPr>
            <p:ph type="sldImg"/>
          </p:nvPr>
        </p:nvSpPr>
        <p:spPr>
          <a:xfrm>
            <a:off x="406400" y="696913"/>
            <a:ext cx="6197600" cy="3486150"/>
          </a:xfrm>
          <a:ln/>
        </p:spPr>
      </p:sp>
      <p:sp>
        <p:nvSpPr>
          <p:cNvPr id="27652" name="Rectangle 3"/>
          <p:cNvSpPr>
            <a:spLocks noGrp="1" noChangeArrowheads="1"/>
          </p:cNvSpPr>
          <p:nvPr>
            <p:ph type="body" idx="1"/>
          </p:nvPr>
        </p:nvSpPr>
        <p:spPr>
          <a:noFill/>
          <a:ln/>
        </p:spPr>
        <p:txBody>
          <a:bodyPr/>
          <a:lstStyle/>
          <a:p>
            <a:pPr eaLnBrk="1" hangingPunct="1"/>
            <a:r>
              <a:rPr lang="en-US"/>
              <a:t>Estimates of mean and standard deviation are unaffected by the skew, and are reasonable with 100 years of record.  The estimate of skew is equally as variable.  However, the 1% event is much less variable with a negative skew than a positive skew, being less sensitive to the skew value.  The result is that a frequency curve with negative skew is less uncertain for the less frequent events (the upper end) than a curve with positive skew.</a:t>
            </a:r>
          </a:p>
          <a:p>
            <a:pPr eaLnBrk="1" hangingPunct="1"/>
            <a:endParaRPr lang="en-US"/>
          </a:p>
        </p:txBody>
      </p:sp>
    </p:spTree>
    <p:extLst>
      <p:ext uri="{BB962C8B-B14F-4D97-AF65-F5344CB8AC3E}">
        <p14:creationId xmlns:p14="http://schemas.microsoft.com/office/powerpoint/2010/main" val="2065920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00BD3CE3-FB46-4116-BE87-D90FF73C7D80}" type="slidenum">
              <a:rPr lang="en-US" smtClean="0"/>
              <a:pPr/>
              <a:t>6</a:t>
            </a:fld>
            <a:endParaRPr lang="en-US"/>
          </a:p>
        </p:txBody>
      </p:sp>
      <p:sp>
        <p:nvSpPr>
          <p:cNvPr id="24579" name="Rectangle 2"/>
          <p:cNvSpPr>
            <a:spLocks noGrp="1" noRot="1" noChangeAspect="1" noChangeArrowheads="1" noTextEdit="1"/>
          </p:cNvSpPr>
          <p:nvPr>
            <p:ph type="sldImg"/>
          </p:nvPr>
        </p:nvSpPr>
        <p:spPr>
          <a:xfrm>
            <a:off x="406400" y="696913"/>
            <a:ext cx="6197600" cy="3486150"/>
          </a:xfrm>
          <a:ln/>
        </p:spPr>
      </p:sp>
      <p:sp>
        <p:nvSpPr>
          <p:cNvPr id="24580" name="Rectangle 3"/>
          <p:cNvSpPr>
            <a:spLocks noGrp="1" noChangeArrowheads="1"/>
          </p:cNvSpPr>
          <p:nvPr>
            <p:ph type="body" idx="1"/>
          </p:nvPr>
        </p:nvSpPr>
        <p:spPr>
          <a:noFill/>
          <a:ln/>
        </p:spPr>
        <p:txBody>
          <a:bodyPr/>
          <a:lstStyle/>
          <a:p>
            <a:pPr eaLnBrk="1" hangingPunct="1"/>
            <a:r>
              <a:rPr lang="en-US" dirty="0"/>
              <a:t>In the previous graphs, the effect of the increasing sample size obscures the effect of individual events on the parameter estimates.  In these graphics, a single sample size is maintained, and the “window” is moved across the data set.</a:t>
            </a:r>
          </a:p>
          <a:p>
            <a:pPr eaLnBrk="1" hangingPunct="1"/>
            <a:r>
              <a:rPr lang="en-US" dirty="0"/>
              <a:t>Note the increased variability in the estimates using 50 years of record, as compared to using 100 years.  Note the still large amount of variability in the 100 year estimates.  The impact of individual large events is now clearer, as is the effect of periods without large events.  Note the decrease in the skew estimate (and 1% event) between the previously noted low years of 225 to 425, and the rise between 650 and 700, as many large events are included.</a:t>
            </a:r>
          </a:p>
          <a:p>
            <a:pPr eaLnBrk="1" hangingPunct="1"/>
            <a:endParaRPr lang="en-US" dirty="0"/>
          </a:p>
          <a:p>
            <a:pPr eaLnBrk="1" hangingPunct="1"/>
            <a:r>
              <a:rPr lang="en-US" dirty="0"/>
              <a:t>The estimated 1% event is rarely correct.  What’s the problem here?  The data isn’t wrong, and the model isn’t necessarily wrong.  But the samples are not representative of the population.</a:t>
            </a:r>
          </a:p>
        </p:txBody>
      </p:sp>
    </p:spTree>
    <p:extLst>
      <p:ext uri="{BB962C8B-B14F-4D97-AF65-F5344CB8AC3E}">
        <p14:creationId xmlns:p14="http://schemas.microsoft.com/office/powerpoint/2010/main" val="132938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When fitting</a:t>
            </a:r>
            <a:r>
              <a:rPr lang="en-US" baseline="0" dirty="0"/>
              <a:t> a flood frequency curve to data, the picture we’re accustomed to seeing is the fitted curve and the confidence interval.  This lecture explored the uncertainty in this process, both what defines the confidence interval and what exists but does not inform the interval.</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7</a:t>
            </a:fld>
            <a:endParaRPr lang="en-US"/>
          </a:p>
        </p:txBody>
      </p:sp>
      <p:sp>
        <p:nvSpPr>
          <p:cNvPr id="5" name="Footer Placeholder 4">
            <a:extLst>
              <a:ext uri="{FF2B5EF4-FFF2-40B4-BE49-F238E27FC236}">
                <a16:creationId xmlns:a16="http://schemas.microsoft.com/office/drawing/2014/main" id="{D0835E5A-B34F-4E24-8EFE-26F8C803112B}"/>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25694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Another way to view the uncertainty is by the flow estimate.  Lets say you decide the 1% flow is 15,000 </a:t>
            </a:r>
            <a:r>
              <a:rPr lang="en-US" dirty="0" err="1"/>
              <a:t>cfs</a:t>
            </a:r>
            <a:r>
              <a:rPr lang="en-US" dirty="0"/>
              <a:t>. Based on the confidence range, the 15,000 </a:t>
            </a:r>
            <a:r>
              <a:rPr lang="en-US" dirty="0" err="1"/>
              <a:t>cfs</a:t>
            </a:r>
            <a:r>
              <a:rPr lang="en-US" dirty="0"/>
              <a:t> flow can fall anywhere from 3% to the 0.2% AEP.  </a:t>
            </a:r>
          </a:p>
          <a:p>
            <a:endParaRPr lang="en-US" dirty="0"/>
          </a:p>
          <a:p>
            <a:r>
              <a:rPr lang="en-US" dirty="0"/>
              <a:t>When fitting</a:t>
            </a:r>
            <a:r>
              <a:rPr lang="en-US" baseline="0" dirty="0"/>
              <a:t> a flood frequency curve to data, the picture we’re accustomed to seeing is the fitted curve and the confidence interval.  This lecture explored the uncertainty in this process, both what defines the confidence interval and what exists but does not inform the interval.</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8</a:t>
            </a:fld>
            <a:endParaRPr lang="en-US"/>
          </a:p>
        </p:txBody>
      </p:sp>
      <p:sp>
        <p:nvSpPr>
          <p:cNvPr id="5" name="Footer Placeholder 4">
            <a:extLst>
              <a:ext uri="{FF2B5EF4-FFF2-40B4-BE49-F238E27FC236}">
                <a16:creationId xmlns:a16="http://schemas.microsoft.com/office/drawing/2014/main" id="{D0835E5A-B34F-4E24-8EFE-26F8C803112B}"/>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398969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D1E305F1-D782-4E63-835D-464BD0950D71}" type="slidenum">
              <a:rPr lang="en-US"/>
              <a:pPr/>
              <a:t>9</a:t>
            </a:fld>
            <a:endParaRPr lang="en-US"/>
          </a:p>
        </p:txBody>
      </p:sp>
      <p:sp>
        <p:nvSpPr>
          <p:cNvPr id="17411" name="Rectangle 2"/>
          <p:cNvSpPr>
            <a:spLocks noGrp="1" noRot="1" noChangeAspect="1" noChangeArrowheads="1" noTextEdit="1"/>
          </p:cNvSpPr>
          <p:nvPr>
            <p:ph type="sldImg"/>
          </p:nvPr>
        </p:nvSpPr>
        <p:spPr>
          <a:xfrm>
            <a:off x="406400" y="696913"/>
            <a:ext cx="6197600" cy="3486150"/>
          </a:xfrm>
          <a:ln/>
        </p:spPr>
      </p:sp>
      <p:sp>
        <p:nvSpPr>
          <p:cNvPr id="17412"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856945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D1E305F1-D782-4E63-835D-464BD0950D71}" type="slidenum">
              <a:rPr lang="en-US"/>
              <a:pPr/>
              <a:t>10</a:t>
            </a:fld>
            <a:endParaRPr lang="en-US"/>
          </a:p>
        </p:txBody>
      </p:sp>
      <p:sp>
        <p:nvSpPr>
          <p:cNvPr id="17411" name="Rectangle 2"/>
          <p:cNvSpPr>
            <a:spLocks noGrp="1" noRot="1" noChangeAspect="1" noChangeArrowheads="1" noTextEdit="1"/>
          </p:cNvSpPr>
          <p:nvPr>
            <p:ph type="sldImg"/>
          </p:nvPr>
        </p:nvSpPr>
        <p:spPr>
          <a:xfrm>
            <a:off x="406400" y="696913"/>
            <a:ext cx="6197600" cy="3486150"/>
          </a:xfrm>
          <a:ln/>
        </p:spPr>
      </p:sp>
      <p:sp>
        <p:nvSpPr>
          <p:cNvPr id="17412"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4192551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atin typeface="Calibri" panose="020F050202020403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1"/>
            <a:ext cx="2870200" cy="5973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1"/>
            <a:ext cx="8407400" cy="5973763"/>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D6CEDA4E-8290-4006-818C-C147A07C850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8767536" y="6277882"/>
            <a:ext cx="2844800" cy="476250"/>
          </a:xfrm>
          <a:ln/>
        </p:spPr>
        <p:txBody>
          <a:bodyPr/>
          <a:lstStyle>
            <a:lvl1pPr>
              <a:defRPr/>
            </a:lvl1pPr>
          </a:lstStyle>
          <a:p>
            <a:pPr>
              <a:defRPr/>
            </a:pPr>
            <a:fld id="{F1A29AE0-ABC0-436A-B634-E6AB7303BE6C}"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E9501B34-092D-4D27-83B5-DD3398D0DA41}"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642DF0F7-705A-49A3-9BEE-876E063B8171}"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3D3B651B-79BA-488D-9B03-3F60C53D6975}"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42D26593-D69A-416A-B9AB-6CFFC813DC28}"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D92B7D2-3267-4008-AB48-C2C11E17D42B}"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85546A4-FBDA-4816-A7EB-9DC9F31201E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F7DD7EC9-F8E3-49E0-A90F-C6878BECF78E}"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1BC55761-70B6-4552-86DF-6637CEA08E1F}"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48460272-3916-43DE-BA9C-5989EE57D853}"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A1D8AAAC-A605-4D32-9F59-F4FCB9C6C98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3" name="Line 19"/>
          <p:cNvSpPr>
            <a:spLocks noChangeShapeType="1"/>
          </p:cNvSpPr>
          <p:nvPr userDrawn="1"/>
        </p:nvSpPr>
        <p:spPr bwMode="auto">
          <a:xfrm>
            <a:off x="7112000" y="3352800"/>
            <a:ext cx="5080000" cy="0"/>
          </a:xfrm>
          <a:prstGeom prst="line">
            <a:avLst/>
          </a:prstGeom>
          <a:noFill/>
          <a:ln w="63500">
            <a:solidFill>
              <a:schemeClr val="bg1"/>
            </a:solidFill>
            <a:round/>
            <a:headEnd/>
            <a:tailEnd/>
          </a:ln>
          <a:effectLst/>
        </p:spPr>
        <p:txBody>
          <a:bodyPr/>
          <a:lstStyle/>
          <a:p>
            <a:pPr>
              <a:defRPr/>
            </a:pPr>
            <a:endParaRPr lang="en-US" dirty="0">
              <a:latin typeface="Calibri" panose="020F0502020204030204" pitchFamily="34" charset="0"/>
            </a:endParaRPr>
          </a:p>
        </p:txBody>
      </p:sp>
      <p:sp>
        <p:nvSpPr>
          <p:cNvPr id="2052" name="Rectangle 2"/>
          <p:cNvSpPr>
            <a:spLocks noGrp="1" noChangeArrowheads="1"/>
          </p:cNvSpPr>
          <p:nvPr>
            <p:ph type="title"/>
          </p:nvPr>
        </p:nvSpPr>
        <p:spPr bwMode="auto">
          <a:xfrm>
            <a:off x="101600" y="152400"/>
            <a:ext cx="843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PRESENTATION TITLE</a:t>
            </a:r>
          </a:p>
        </p:txBody>
      </p:sp>
      <p:sp>
        <p:nvSpPr>
          <p:cNvPr id="1033" name="Text Box 9"/>
          <p:cNvSpPr txBox="1">
            <a:spLocks noChangeArrowheads="1"/>
          </p:cNvSpPr>
          <p:nvPr userDrawn="1"/>
        </p:nvSpPr>
        <p:spPr bwMode="auto">
          <a:xfrm>
            <a:off x="182034" y="6096001"/>
            <a:ext cx="4796367" cy="549275"/>
          </a:xfrm>
          <a:prstGeom prst="rect">
            <a:avLst/>
          </a:prstGeom>
          <a:noFill/>
          <a:ln w="9525">
            <a:noFill/>
            <a:miter lim="800000"/>
            <a:headEnd/>
            <a:tailEnd/>
          </a:ln>
          <a:effectLst/>
        </p:spPr>
        <p:txBody>
          <a:bodyPr>
            <a:spAutoFit/>
          </a:bodyPr>
          <a:lstStyle/>
          <a:p>
            <a:pPr>
              <a:defRPr/>
            </a:pPr>
            <a:r>
              <a:rPr lang="en-US" sz="1200" b="1" dirty="0">
                <a:latin typeface="Calibri" panose="020F0502020204030204" pitchFamily="34" charset="0"/>
              </a:rPr>
              <a:t>US Army Corps of Engineers</a:t>
            </a:r>
          </a:p>
          <a:p>
            <a:pPr>
              <a:defRPr/>
            </a:pPr>
            <a:r>
              <a:rPr lang="en-US" b="1" dirty="0">
                <a:latin typeface="Calibri" panose="020F0502020204030204" pitchFamily="34" charset="0"/>
              </a:rPr>
              <a:t>BUILDING STRONG</a:t>
            </a:r>
            <a:r>
              <a:rPr lang="en-US" sz="1400" b="1" baseline="-25000" dirty="0">
                <a:latin typeface="Calibri" panose="020F0502020204030204" pitchFamily="34" charset="0"/>
              </a:rPr>
              <a:t>®</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lvl1pPr algn="l" rtl="0" eaLnBrk="0" fontAlgn="base" hangingPunct="0">
        <a:spcBef>
          <a:spcPct val="0"/>
        </a:spcBef>
        <a:spcAft>
          <a:spcPct val="0"/>
        </a:spcAft>
        <a:defRPr sz="3600" b="1">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 Second level</a:t>
            </a:r>
          </a:p>
          <a:p>
            <a:pPr lvl="2"/>
            <a:r>
              <a:rPr lang="en-US" dirty="0"/>
              <a:t>Third level</a:t>
            </a:r>
          </a:p>
          <a:p>
            <a:pPr lvl="3"/>
            <a:r>
              <a:rPr lang="en-US" dirty="0"/>
              <a:t>Fourth level</a:t>
            </a:r>
          </a:p>
          <a:p>
            <a:pPr lvl="4"/>
            <a:r>
              <a:rPr lang="en-US" dirty="0"/>
              <a:t>Fifth level</a:t>
            </a:r>
          </a:p>
        </p:txBody>
      </p:sp>
      <p:sp>
        <p:nvSpPr>
          <p:cNvPr id="3078" name="Rectangle 6"/>
          <p:cNvSpPr>
            <a:spLocks noGrp="1" noChangeArrowheads="1"/>
          </p:cNvSpPr>
          <p:nvPr>
            <p:ph type="sldNum" sz="quarter" idx="4"/>
          </p:nvPr>
        </p:nvSpPr>
        <p:spPr bwMode="auto">
          <a:xfrm>
            <a:off x="8950778" y="6277882"/>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Calibri" panose="020F0502020204030204" pitchFamily="34" charset="0"/>
              </a:defRPr>
            </a:lvl1pPr>
          </a:lstStyle>
          <a:p>
            <a:pPr>
              <a:defRPr/>
            </a:pPr>
            <a:fld id="{53D27FD6-57A6-4AD0-9725-D43D2FBB4672}"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rtl="0" eaLnBrk="0" fontAlgn="base" hangingPunct="0">
        <a:spcBef>
          <a:spcPct val="0"/>
        </a:spcBef>
        <a:spcAft>
          <a:spcPct val="0"/>
        </a:spcAft>
        <a:defRPr sz="4400">
          <a:solidFill>
            <a:schemeClr val="tx2"/>
          </a:solidFill>
          <a:latin typeface="Calibri" panose="020F0502020204030204" pitchFamily="34" charset="0"/>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chemeClr val="tx1"/>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Calibri" panose="020F0502020204030204" pitchFamily="34" charset="0"/>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Calibri" panose="020F0502020204030204" pitchFamily="34" charset="0"/>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1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20.emf"/><Relationship Id="rId5" Type="http://schemas.openxmlformats.org/officeDocument/2006/relationships/image" Target="../media/image18.emf"/><Relationship Id="rId4" Type="http://schemas.openxmlformats.org/officeDocument/2006/relationships/image" Target="../media/image17.emf"/></Relationships>
</file>

<file path=ppt/slides/_rels/slide1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23.emf"/><Relationship Id="rId4" Type="http://schemas.openxmlformats.org/officeDocument/2006/relationships/image" Target="../media/image2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4.emf"/><Relationship Id="rId7" Type="http://schemas.openxmlformats.org/officeDocument/2006/relationships/image" Target="../media/image28.emf"/><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2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2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0.xml"/><Relationship Id="rId1" Type="http://schemas.openxmlformats.org/officeDocument/2006/relationships/slideLayout" Target="../slideLayouts/slideLayout18.xml"/><Relationship Id="rId4" Type="http://schemas.openxmlformats.org/officeDocument/2006/relationships/image" Target="../media/image10.emf"/></Relationships>
</file>

<file path=ppt/slides/_rels/slide2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21.xml"/><Relationship Id="rId1" Type="http://schemas.openxmlformats.org/officeDocument/2006/relationships/slideLayout" Target="../slideLayouts/slideLayout17.xml"/><Relationship Id="rId4" Type="http://schemas.openxmlformats.org/officeDocument/2006/relationships/image" Target="../media/image10.emf"/></Relationships>
</file>

<file path=ppt/slides/_rels/slide2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2.xml"/><Relationship Id="rId1" Type="http://schemas.openxmlformats.org/officeDocument/2006/relationships/slideLayout" Target="../slideLayouts/slideLayout17.xml"/><Relationship Id="rId4" Type="http://schemas.openxmlformats.org/officeDocument/2006/relationships/image" Target="../media/image10.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4.xml"/><Relationship Id="rId1" Type="http://schemas.openxmlformats.org/officeDocument/2006/relationships/slideLayout" Target="../slideLayouts/slideLayout13.xml"/><Relationship Id="rId4" Type="http://schemas.openxmlformats.org/officeDocument/2006/relationships/image" Target="../media/image42.png"/></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openxmlformats.org/officeDocument/2006/relationships/image" Target="../media/image4.emf"/><Relationship Id="rId4" Type="http://schemas.openxmlformats.org/officeDocument/2006/relationships/image" Target="../media/image3.emf"/></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6.xml"/><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47.png"/></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0.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1.xml"/><Relationship Id="rId1" Type="http://schemas.openxmlformats.org/officeDocument/2006/relationships/slideLayout" Target="../slideLayouts/slideLayout13.xml"/><Relationship Id="rId4" Type="http://schemas.openxmlformats.org/officeDocument/2006/relationships/image" Target="../media/image5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42.xml"/><Relationship Id="rId1" Type="http://schemas.openxmlformats.org/officeDocument/2006/relationships/slideLayout" Target="../slideLayouts/slideLayout18.xml"/><Relationship Id="rId4" Type="http://schemas.openxmlformats.org/officeDocument/2006/relationships/image" Target="../media/image56.emf"/></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6.emf"/></Relationships>
</file>

<file path=ppt/slides/_rels/slide50.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43.xml"/><Relationship Id="rId1" Type="http://schemas.openxmlformats.org/officeDocument/2006/relationships/slideLayout" Target="../slideLayouts/slideLayout18.xml"/><Relationship Id="rId4" Type="http://schemas.openxmlformats.org/officeDocument/2006/relationships/image" Target="../media/image8.emf"/></Relationships>
</file>

<file path=ppt/slides/_rels/slide51.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44.xml"/><Relationship Id="rId1" Type="http://schemas.openxmlformats.org/officeDocument/2006/relationships/slideLayout" Target="../slideLayouts/slideLayout18.xml"/><Relationship Id="rId4" Type="http://schemas.openxmlformats.org/officeDocument/2006/relationships/image" Target="../media/image8.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8.xml"/><Relationship Id="rId5" Type="http://schemas.openxmlformats.org/officeDocument/2006/relationships/image" Target="../media/image10.emf"/><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18.xml"/><Relationship Id="rId5" Type="http://schemas.openxmlformats.org/officeDocument/2006/relationships/image" Target="../media/image10.emf"/><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678171" y="1258999"/>
            <a:ext cx="9236013" cy="1470025"/>
          </a:xfrm>
        </p:spPr>
        <p:txBody>
          <a:bodyPr/>
          <a:lstStyle/>
          <a:p>
            <a:pPr eaLnBrk="1" hangingPunct="1"/>
            <a:r>
              <a:rPr lang="en-US" sz="4400" dirty="0"/>
              <a:t>Uncertainty in </a:t>
            </a:r>
            <a:br>
              <a:rPr lang="en-US" sz="4400" dirty="0"/>
            </a:br>
            <a:r>
              <a:rPr lang="en-US" sz="4400" dirty="0"/>
              <a:t>Exceedance Probability Functions    </a:t>
            </a:r>
            <a:r>
              <a:rPr lang="en-US" sz="4400" dirty="0">
                <a:solidFill>
                  <a:srgbClr val="00B050"/>
                </a:solidFill>
                <a:latin typeface="Ink Free" panose="03080402000500000000" pitchFamily="66" charset="0"/>
              </a:rPr>
              <a:t>(Frequency Curves)</a:t>
            </a:r>
            <a:endParaRPr lang="en-US" sz="2800" dirty="0">
              <a:solidFill>
                <a:srgbClr val="00B050"/>
              </a:solidFill>
              <a:latin typeface="Ink Free" panose="03080402000500000000" pitchFamily="66" charset="0"/>
            </a:endParaRPr>
          </a:p>
        </p:txBody>
      </p:sp>
      <p:sp>
        <p:nvSpPr>
          <p:cNvPr id="4099" name="Text Box 4"/>
          <p:cNvSpPr txBox="1">
            <a:spLocks noChangeArrowheads="1"/>
          </p:cNvSpPr>
          <p:nvPr/>
        </p:nvSpPr>
        <p:spPr bwMode="auto">
          <a:xfrm>
            <a:off x="2924674" y="3300984"/>
            <a:ext cx="4602126" cy="3354765"/>
          </a:xfrm>
          <a:prstGeom prst="rect">
            <a:avLst/>
          </a:prstGeom>
          <a:noFill/>
          <a:ln w="9525">
            <a:noFill/>
            <a:miter lim="800000"/>
            <a:headEnd/>
            <a:tailEnd/>
          </a:ln>
        </p:spPr>
        <p:txBody>
          <a:bodyPr wrap="square">
            <a:spAutoFit/>
          </a:bodyPr>
          <a:lstStyle/>
          <a:p>
            <a:pPr>
              <a:spcBef>
                <a:spcPct val="50000"/>
              </a:spcBef>
            </a:pPr>
            <a:r>
              <a:rPr lang="en-US" sz="2000" b="1" dirty="0">
                <a:solidFill>
                  <a:schemeClr val="accent2"/>
                </a:solidFill>
                <a:latin typeface="Calibri" panose="020F0502020204030204" pitchFamily="34" charset="0"/>
              </a:rPr>
              <a:t>Brennan Beam, PE</a:t>
            </a:r>
          </a:p>
          <a:p>
            <a:pPr>
              <a:spcBef>
                <a:spcPct val="50000"/>
              </a:spcBef>
            </a:pPr>
            <a:r>
              <a:rPr lang="en-US" sz="2000" b="1" dirty="0">
                <a:solidFill>
                  <a:schemeClr val="accent2"/>
                </a:solidFill>
                <a:latin typeface="Calibri" panose="020F0502020204030204" pitchFamily="34" charset="0"/>
              </a:rPr>
              <a:t>Original Slides from:</a:t>
            </a:r>
          </a:p>
          <a:p>
            <a:pPr>
              <a:spcBef>
                <a:spcPct val="50000"/>
              </a:spcBef>
            </a:pPr>
            <a:r>
              <a:rPr lang="en-US" sz="2000" b="1" dirty="0">
                <a:solidFill>
                  <a:schemeClr val="accent2"/>
                </a:solidFill>
                <a:latin typeface="Calibri" panose="020F0502020204030204" pitchFamily="34" charset="0"/>
              </a:rPr>
              <a:t>Beth Faber, PhD, PE</a:t>
            </a:r>
          </a:p>
          <a:p>
            <a:pPr>
              <a:spcBef>
                <a:spcPct val="50000"/>
              </a:spcBef>
            </a:pPr>
            <a:r>
              <a:rPr lang="en-US" sz="2000" b="1" dirty="0">
                <a:solidFill>
                  <a:schemeClr val="accent2"/>
                </a:solidFill>
                <a:latin typeface="Calibri" panose="020F0502020204030204" pitchFamily="34" charset="0"/>
              </a:rPr>
              <a:t>William Scharffenberg, PhD</a:t>
            </a:r>
          </a:p>
          <a:p>
            <a:pPr lvl="0">
              <a:spcBef>
                <a:spcPct val="50000"/>
              </a:spcBef>
            </a:pPr>
            <a:r>
              <a:rPr lang="en-US" sz="2000" b="1" dirty="0">
                <a:solidFill>
                  <a:schemeClr val="accent2"/>
                </a:solidFill>
                <a:latin typeface="Calibri" panose="020F0502020204030204" pitchFamily="34" charset="0"/>
              </a:rPr>
              <a:t>Gregory Karlovits, P.E., P.H., CFM</a:t>
            </a:r>
            <a:endParaRPr lang="en-US" b="1" dirty="0">
              <a:latin typeface="Calibri" panose="020F0502020204030204" pitchFamily="34" charset="0"/>
            </a:endParaRPr>
          </a:p>
          <a:p>
            <a:pPr>
              <a:spcBef>
                <a:spcPct val="50000"/>
              </a:spcBef>
            </a:pPr>
            <a:r>
              <a:rPr lang="en-US" sz="2400" b="1" dirty="0">
                <a:latin typeface="Calibri" panose="020F0502020204030204" pitchFamily="34" charset="0"/>
              </a:rPr>
              <a:t>Hydrologic Engineering Center</a:t>
            </a:r>
          </a:p>
          <a:p>
            <a:pPr>
              <a:spcBef>
                <a:spcPct val="50000"/>
              </a:spcBef>
            </a:pPr>
            <a:r>
              <a:rPr lang="en-US" sz="2400" b="1" dirty="0">
                <a:latin typeface="Calibri" panose="020F0502020204030204" pitchFamily="34" charset="0"/>
              </a:rPr>
              <a:t>March 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l" eaLnBrk="1" hangingPunct="1"/>
            <a:r>
              <a:rPr lang="en-US" dirty="0"/>
              <a:t>Topics</a:t>
            </a:r>
          </a:p>
        </p:txBody>
      </p:sp>
      <p:sp>
        <p:nvSpPr>
          <p:cNvPr id="5123" name="Rectangle 8"/>
          <p:cNvSpPr>
            <a:spLocks noGrp="1" noChangeArrowheads="1"/>
          </p:cNvSpPr>
          <p:nvPr>
            <p:ph type="body" idx="1"/>
          </p:nvPr>
        </p:nvSpPr>
        <p:spPr>
          <a:xfrm>
            <a:off x="1090245" y="1371600"/>
            <a:ext cx="9847385" cy="4648200"/>
          </a:xfrm>
        </p:spPr>
        <p:txBody>
          <a:bodyPr/>
          <a:lstStyle/>
          <a:p>
            <a:pPr eaLnBrk="1" hangingPunct="1">
              <a:lnSpc>
                <a:spcPct val="90000"/>
              </a:lnSpc>
            </a:pPr>
            <a:r>
              <a:rPr lang="en-US" sz="3000" dirty="0"/>
              <a:t>Where will we get the flow-frequency curve?</a:t>
            </a:r>
          </a:p>
          <a:p>
            <a:pPr marL="800100" lvl="1" indent="-342900" eaLnBrk="1" hangingPunct="1">
              <a:lnSpc>
                <a:spcPct val="90000"/>
              </a:lnSpc>
              <a:buFont typeface="+mj-lt"/>
              <a:buAutoNum type="arabicPeriod"/>
            </a:pPr>
            <a:r>
              <a:rPr lang="en-US" sz="2400" dirty="0"/>
              <a:t>Frequency analysis of flow observations</a:t>
            </a:r>
          </a:p>
          <a:p>
            <a:pPr marL="800100" lvl="1" indent="-342900" eaLnBrk="1" hangingPunct="1">
              <a:lnSpc>
                <a:spcPct val="90000"/>
              </a:lnSpc>
              <a:buFont typeface="+mj-lt"/>
              <a:buAutoNum type="arabicPeriod"/>
            </a:pPr>
            <a:r>
              <a:rPr lang="en-US" sz="2400" dirty="0"/>
              <a:t>Hydrologic modeling of watershed with frequency-based precipitation </a:t>
            </a:r>
          </a:p>
          <a:p>
            <a:pPr marL="0" indent="0" eaLnBrk="1" hangingPunct="1">
              <a:lnSpc>
                <a:spcPct val="90000"/>
              </a:lnSpc>
              <a:buNone/>
            </a:pPr>
            <a:endParaRPr lang="en-US" sz="2000" dirty="0"/>
          </a:p>
          <a:p>
            <a:pPr eaLnBrk="1" hangingPunct="1">
              <a:lnSpc>
                <a:spcPct val="90000"/>
              </a:lnSpc>
            </a:pPr>
            <a:r>
              <a:rPr lang="en-US" sz="3000" dirty="0"/>
              <a:t>Why is there uncertainty in the curve?</a:t>
            </a:r>
          </a:p>
          <a:p>
            <a:pPr lvl="1" eaLnBrk="1" hangingPunct="1">
              <a:lnSpc>
                <a:spcPct val="90000"/>
              </a:lnSpc>
            </a:pPr>
            <a:r>
              <a:rPr lang="en-US" sz="2400" dirty="0"/>
              <a:t>Explore the reasons for uncertainty in the curve, depending on source</a:t>
            </a:r>
            <a:endParaRPr lang="en-US" sz="3200" dirty="0"/>
          </a:p>
          <a:p>
            <a:pPr eaLnBrk="1" hangingPunct="1">
              <a:lnSpc>
                <a:spcPct val="90000"/>
              </a:lnSpc>
            </a:pPr>
            <a:endParaRPr lang="en-US" sz="2000" dirty="0"/>
          </a:p>
          <a:p>
            <a:pPr eaLnBrk="1" hangingPunct="1">
              <a:lnSpc>
                <a:spcPct val="90000"/>
              </a:lnSpc>
            </a:pPr>
            <a:r>
              <a:rPr lang="en-US" sz="3000" dirty="0"/>
              <a:t>How is the uncertainty described in FDA?</a:t>
            </a:r>
          </a:p>
          <a:p>
            <a:pPr lvl="1" eaLnBrk="1" hangingPunct="1">
              <a:lnSpc>
                <a:spcPct val="90000"/>
              </a:lnSpc>
            </a:pPr>
            <a:r>
              <a:rPr lang="en-US" sz="2400" dirty="0"/>
              <a:t>Parameter for uncertainty is the Equivalent Record Length</a:t>
            </a:r>
          </a:p>
          <a:p>
            <a:pPr eaLnBrk="1" hangingPunct="1">
              <a:lnSpc>
                <a:spcPct val="90000"/>
              </a:lnSpc>
            </a:pPr>
            <a:endParaRPr lang="en-US" sz="2000" dirty="0"/>
          </a:p>
          <a:p>
            <a:pPr eaLnBrk="1" hangingPunct="1">
              <a:lnSpc>
                <a:spcPct val="90000"/>
              </a:lnSpc>
            </a:pPr>
            <a:r>
              <a:rPr lang="en-US" sz="3000" dirty="0"/>
              <a:t>What are situations that challenge those primary methods and typical FDA inputs?</a:t>
            </a:r>
          </a:p>
        </p:txBody>
      </p:sp>
      <p:sp>
        <p:nvSpPr>
          <p:cNvPr id="2" name="Slide Number Placeholder 1">
            <a:extLst>
              <a:ext uri="{FF2B5EF4-FFF2-40B4-BE49-F238E27FC236}">
                <a16:creationId xmlns:a16="http://schemas.microsoft.com/office/drawing/2014/main" id="{6AA7ABE4-51CE-0C35-BC5B-D53253BAF6BC}"/>
              </a:ext>
            </a:extLst>
          </p:cNvPr>
          <p:cNvSpPr>
            <a:spLocks noGrp="1"/>
          </p:cNvSpPr>
          <p:nvPr>
            <p:ph type="sldNum" sz="quarter" idx="10"/>
          </p:nvPr>
        </p:nvSpPr>
        <p:spPr/>
        <p:txBody>
          <a:bodyPr/>
          <a:lstStyle/>
          <a:p>
            <a:pPr>
              <a:defRPr/>
            </a:pPr>
            <a:fld id="{F1A29AE0-ABC0-436A-B634-E6AB7303BE6C}" type="slidenum">
              <a:rPr lang="en-US" smtClean="0"/>
              <a:pPr>
                <a:defRPr/>
              </a:pPr>
              <a:t>10</a:t>
            </a:fld>
            <a:endParaRPr lang="en-US"/>
          </a:p>
        </p:txBody>
      </p:sp>
    </p:spTree>
    <p:extLst>
      <p:ext uri="{BB962C8B-B14F-4D97-AF65-F5344CB8AC3E}">
        <p14:creationId xmlns:p14="http://schemas.microsoft.com/office/powerpoint/2010/main" val="909666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5785" y="0"/>
            <a:ext cx="9355015" cy="1401762"/>
          </a:xfrm>
        </p:spPr>
        <p:txBody>
          <a:bodyPr/>
          <a:lstStyle/>
          <a:p>
            <a:pPr algn="l"/>
            <a:r>
              <a:rPr lang="en-US" dirty="0"/>
              <a:t>Approaches</a:t>
            </a:r>
          </a:p>
        </p:txBody>
      </p:sp>
      <p:sp>
        <p:nvSpPr>
          <p:cNvPr id="3" name="Content Placeholder 2"/>
          <p:cNvSpPr>
            <a:spLocks noGrp="1"/>
          </p:cNvSpPr>
          <p:nvPr>
            <p:ph idx="1"/>
          </p:nvPr>
        </p:nvSpPr>
        <p:spPr>
          <a:xfrm>
            <a:off x="1090246" y="1371600"/>
            <a:ext cx="9120554" cy="4114800"/>
          </a:xfrm>
        </p:spPr>
        <p:txBody>
          <a:bodyPr/>
          <a:lstStyle/>
          <a:p>
            <a:pPr marL="0" indent="0">
              <a:buNone/>
            </a:pPr>
            <a:r>
              <a:rPr lang="en-US" sz="2800" dirty="0"/>
              <a:t>We’ll look at two primary approaches to </a:t>
            </a:r>
            <a:r>
              <a:rPr lang="en-US" sz="2800" b="1" i="1" dirty="0"/>
              <a:t>generating</a:t>
            </a:r>
            <a:r>
              <a:rPr lang="en-US" sz="2800" dirty="0"/>
              <a:t> the   flow-frequency curve</a:t>
            </a:r>
          </a:p>
          <a:p>
            <a:pPr marL="514350" indent="-514350">
              <a:spcBef>
                <a:spcPts val="2400"/>
              </a:spcBef>
              <a:buFont typeface="+mj-lt"/>
              <a:buAutoNum type="arabicPeriod"/>
            </a:pPr>
            <a:r>
              <a:rPr lang="en-US" sz="2800" u="sng" dirty="0"/>
              <a:t>Frequency analysis</a:t>
            </a:r>
            <a:r>
              <a:rPr lang="en-US" sz="2800" dirty="0"/>
              <a:t> of gaged flow observations</a:t>
            </a:r>
          </a:p>
          <a:p>
            <a:pPr lvl="1"/>
            <a:r>
              <a:rPr lang="en-US" sz="2400" dirty="0"/>
              <a:t>When we have flow observations at the site of interest</a:t>
            </a:r>
          </a:p>
          <a:p>
            <a:pPr marL="514350" indent="-514350">
              <a:spcBef>
                <a:spcPts val="2400"/>
              </a:spcBef>
              <a:buFont typeface="+mj-lt"/>
              <a:buAutoNum type="arabicPeriod"/>
            </a:pPr>
            <a:r>
              <a:rPr lang="en-US" sz="2800" u="sng" dirty="0"/>
              <a:t>Hydrologic modeling</a:t>
            </a:r>
            <a:r>
              <a:rPr lang="en-US" sz="2800" dirty="0"/>
              <a:t> using </a:t>
            </a:r>
            <a:r>
              <a:rPr lang="en-US" sz="2800" i="1" dirty="0"/>
              <a:t>frequency-based precipitation</a:t>
            </a:r>
          </a:p>
          <a:p>
            <a:pPr lvl="1"/>
            <a:r>
              <a:rPr lang="en-US" sz="2400" dirty="0"/>
              <a:t>When we do </a:t>
            </a:r>
            <a:r>
              <a:rPr lang="en-US" sz="2400" u="sng" dirty="0"/>
              <a:t>not</a:t>
            </a:r>
            <a:r>
              <a:rPr lang="en-US" sz="2400" dirty="0"/>
              <a:t> have flow observations at site of interest</a:t>
            </a:r>
          </a:p>
          <a:p>
            <a:pPr lvl="1"/>
            <a:r>
              <a:rPr lang="en-US" sz="2400" dirty="0"/>
              <a:t>When we need to model a complete watershed, multiple sites</a:t>
            </a:r>
          </a:p>
          <a:p>
            <a:pPr lvl="1"/>
            <a:r>
              <a:rPr lang="en-US" sz="2400" dirty="0"/>
              <a:t>When we must capture changing conditions in the watershed</a:t>
            </a:r>
          </a:p>
          <a:p>
            <a:pPr lvl="1"/>
            <a:endParaRPr lang="en-US" dirty="0"/>
          </a:p>
        </p:txBody>
      </p:sp>
      <p:sp>
        <p:nvSpPr>
          <p:cNvPr id="4" name="Slide Number Placeholder 3">
            <a:extLst>
              <a:ext uri="{FF2B5EF4-FFF2-40B4-BE49-F238E27FC236}">
                <a16:creationId xmlns:a16="http://schemas.microsoft.com/office/drawing/2014/main" id="{95126664-B74D-4006-E706-254B9CD7FF51}"/>
              </a:ext>
            </a:extLst>
          </p:cNvPr>
          <p:cNvSpPr>
            <a:spLocks noGrp="1"/>
          </p:cNvSpPr>
          <p:nvPr>
            <p:ph type="sldNum" sz="quarter" idx="10"/>
          </p:nvPr>
        </p:nvSpPr>
        <p:spPr/>
        <p:txBody>
          <a:bodyPr/>
          <a:lstStyle/>
          <a:p>
            <a:pPr>
              <a:defRPr/>
            </a:pPr>
            <a:fld id="{F1A29AE0-ABC0-436A-B634-E6AB7303BE6C}" type="slidenum">
              <a:rPr lang="en-US" smtClean="0"/>
              <a:pPr>
                <a:defRPr/>
              </a:pPr>
              <a:t>11</a:t>
            </a:fld>
            <a:endParaRPr lang="en-US"/>
          </a:p>
        </p:txBody>
      </p:sp>
      <p:sp>
        <p:nvSpPr>
          <p:cNvPr id="5" name="TextBox 4">
            <a:extLst>
              <a:ext uri="{FF2B5EF4-FFF2-40B4-BE49-F238E27FC236}">
                <a16:creationId xmlns:a16="http://schemas.microsoft.com/office/drawing/2014/main" id="{9D0C6B76-3149-97FD-BC4B-AE77F27044F2}"/>
              </a:ext>
            </a:extLst>
          </p:cNvPr>
          <p:cNvSpPr txBox="1"/>
          <p:nvPr/>
        </p:nvSpPr>
        <p:spPr>
          <a:xfrm>
            <a:off x="855785" y="5698671"/>
            <a:ext cx="10223151" cy="954107"/>
          </a:xfrm>
          <a:prstGeom prst="rect">
            <a:avLst/>
          </a:prstGeom>
          <a:noFill/>
        </p:spPr>
        <p:txBody>
          <a:bodyPr wrap="square" rtlCol="0">
            <a:spAutoFit/>
          </a:bodyPr>
          <a:lstStyle/>
          <a:p>
            <a:r>
              <a:rPr lang="en-US" sz="2800" b="1" dirty="0">
                <a:solidFill>
                  <a:srgbClr val="0033CC"/>
                </a:solidFill>
                <a:latin typeface="Ink Free" panose="03080402000500000000" pitchFamily="66" charset="0"/>
              </a:rPr>
              <a:t>How are these methods related?  </a:t>
            </a:r>
          </a:p>
          <a:p>
            <a:r>
              <a:rPr lang="en-US" sz="2800" b="1" dirty="0">
                <a:solidFill>
                  <a:srgbClr val="0033CC"/>
                </a:solidFill>
                <a:latin typeface="Ink Free" panose="03080402000500000000" pitchFamily="66" charset="0"/>
              </a:rPr>
              <a:t>    both include frequency analysis – for </a:t>
            </a:r>
            <a:r>
              <a:rPr lang="en-US" sz="2800" b="1" dirty="0" err="1">
                <a:solidFill>
                  <a:srgbClr val="0033CC"/>
                </a:solidFill>
                <a:latin typeface="Ink Free" panose="03080402000500000000" pitchFamily="66" charset="0"/>
              </a:rPr>
              <a:t>precip</a:t>
            </a:r>
            <a:r>
              <a:rPr lang="en-US" sz="2800" b="1" dirty="0">
                <a:solidFill>
                  <a:srgbClr val="0033CC"/>
                </a:solidFill>
                <a:latin typeface="Ink Free" panose="03080402000500000000" pitchFamily="66" charset="0"/>
              </a:rPr>
              <a:t>, usually regional</a:t>
            </a:r>
          </a:p>
        </p:txBody>
      </p:sp>
    </p:spTree>
    <p:extLst>
      <p:ext uri="{BB962C8B-B14F-4D97-AF65-F5344CB8AC3E}">
        <p14:creationId xmlns:p14="http://schemas.microsoft.com/office/powerpoint/2010/main" val="4109861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5D393CA-B11B-1332-D43F-B9576329DE4C}"/>
              </a:ext>
            </a:extLst>
          </p:cNvPr>
          <p:cNvSpPr>
            <a:spLocks noGrp="1"/>
          </p:cNvSpPr>
          <p:nvPr>
            <p:ph type="ctrTitle"/>
          </p:nvPr>
        </p:nvSpPr>
        <p:spPr>
          <a:xfrm>
            <a:off x="839096" y="2130426"/>
            <a:ext cx="10438504" cy="1470025"/>
          </a:xfrm>
        </p:spPr>
        <p:txBody>
          <a:bodyPr/>
          <a:lstStyle/>
          <a:p>
            <a:pPr algn="l"/>
            <a:r>
              <a:rPr lang="en-US" dirty="0"/>
              <a:t>Frequency Analysis Approach</a:t>
            </a:r>
          </a:p>
        </p:txBody>
      </p:sp>
      <p:sp>
        <p:nvSpPr>
          <p:cNvPr id="2" name="Slide Number Placeholder 1">
            <a:extLst>
              <a:ext uri="{FF2B5EF4-FFF2-40B4-BE49-F238E27FC236}">
                <a16:creationId xmlns:a16="http://schemas.microsoft.com/office/drawing/2014/main" id="{FE51991E-C962-79F2-0FD1-98AFFABF4CFA}"/>
              </a:ext>
            </a:extLst>
          </p:cNvPr>
          <p:cNvSpPr>
            <a:spLocks noGrp="1"/>
          </p:cNvSpPr>
          <p:nvPr>
            <p:ph type="sldNum" sz="quarter" idx="10"/>
          </p:nvPr>
        </p:nvSpPr>
        <p:spPr/>
        <p:txBody>
          <a:bodyPr/>
          <a:lstStyle/>
          <a:p>
            <a:pPr>
              <a:defRPr/>
            </a:pPr>
            <a:fld id="{D6CEDA4E-8290-4006-818C-C147A07C8505}" type="slidenum">
              <a:rPr lang="en-US" smtClean="0"/>
              <a:pPr>
                <a:defRPr/>
              </a:pPr>
              <a:t>12</a:t>
            </a:fld>
            <a:endParaRPr lang="en-US"/>
          </a:p>
        </p:txBody>
      </p:sp>
    </p:spTree>
    <p:extLst>
      <p:ext uri="{BB962C8B-B14F-4D97-AF65-F5344CB8AC3E}">
        <p14:creationId xmlns:p14="http://schemas.microsoft.com/office/powerpoint/2010/main" val="406995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096" y="274638"/>
            <a:ext cx="10743304" cy="1143000"/>
          </a:xfrm>
        </p:spPr>
        <p:txBody>
          <a:bodyPr/>
          <a:lstStyle/>
          <a:p>
            <a:pPr algn="l"/>
            <a:r>
              <a:rPr lang="en-US" dirty="0"/>
              <a:t>Flow Observation      </a:t>
            </a:r>
            <a:r>
              <a:rPr lang="en-US" sz="3200" b="1" dirty="0">
                <a:solidFill>
                  <a:srgbClr val="0033CC"/>
                </a:solidFill>
                <a:latin typeface="Ink Free" panose="03080402000500000000" pitchFamily="66" charset="0"/>
              </a:rPr>
              <a:t>collect data</a:t>
            </a:r>
            <a:endParaRPr lang="en-US" b="1" dirty="0">
              <a:solidFill>
                <a:srgbClr val="0033CC"/>
              </a:solidFill>
              <a:latin typeface="Ink Free" panose="03080402000500000000" pitchFamily="66" charset="0"/>
            </a:endParaRPr>
          </a:p>
        </p:txBody>
      </p:sp>
      <p:sp>
        <p:nvSpPr>
          <p:cNvPr id="3" name="Content Placeholder 2"/>
          <p:cNvSpPr>
            <a:spLocks noGrp="1"/>
          </p:cNvSpPr>
          <p:nvPr>
            <p:ph idx="1"/>
          </p:nvPr>
        </p:nvSpPr>
        <p:spPr>
          <a:xfrm>
            <a:off x="1066800" y="1338943"/>
            <a:ext cx="6271846" cy="4680857"/>
          </a:xfrm>
        </p:spPr>
        <p:txBody>
          <a:bodyPr/>
          <a:lstStyle/>
          <a:p>
            <a:pPr>
              <a:spcBef>
                <a:spcPts val="1200"/>
              </a:spcBef>
            </a:pPr>
            <a:r>
              <a:rPr lang="en-US" sz="2400" dirty="0"/>
              <a:t>Observe the flow in a stream by </a:t>
            </a:r>
            <a:r>
              <a:rPr lang="en-US" sz="2400" u="sng" dirty="0"/>
              <a:t>measuring the depth</a:t>
            </a:r>
            <a:r>
              <a:rPr lang="en-US" sz="2400" dirty="0"/>
              <a:t> of water </a:t>
            </a:r>
          </a:p>
          <a:p>
            <a:pPr marL="625475" lvl="1">
              <a:spcBef>
                <a:spcPts val="1200"/>
              </a:spcBef>
            </a:pPr>
            <a:r>
              <a:rPr lang="en-US" sz="2000" dirty="0"/>
              <a:t>Transform depth to flow using a </a:t>
            </a:r>
            <a:r>
              <a:rPr lang="en-US" sz="2000" u="sng" dirty="0"/>
              <a:t>rating curve</a:t>
            </a:r>
            <a:r>
              <a:rPr lang="en-US" sz="2000" dirty="0"/>
              <a:t> </a:t>
            </a:r>
          </a:p>
          <a:p>
            <a:pPr marL="625475" lvl="1">
              <a:spcBef>
                <a:spcPts val="600"/>
              </a:spcBef>
            </a:pPr>
            <a:r>
              <a:rPr lang="en-US" sz="2000" dirty="0"/>
              <a:t>Based on velocity measurements over the range, or on the principles of hydraulics</a:t>
            </a:r>
          </a:p>
          <a:p>
            <a:pPr>
              <a:spcBef>
                <a:spcPts val="1200"/>
              </a:spcBef>
            </a:pPr>
            <a:r>
              <a:rPr lang="en-US" sz="2400" dirty="0"/>
              <a:t>The USGS operates the National Stream Information Program</a:t>
            </a:r>
          </a:p>
          <a:p>
            <a:pPr marL="625475" lvl="1">
              <a:spcBef>
                <a:spcPts val="1200"/>
              </a:spcBef>
            </a:pPr>
            <a:r>
              <a:rPr lang="en-US" sz="2000" dirty="0"/>
              <a:t>29,235 sites with peak streamflow data</a:t>
            </a:r>
          </a:p>
          <a:p>
            <a:pPr marL="625475" lvl="1">
              <a:spcBef>
                <a:spcPts val="600"/>
              </a:spcBef>
            </a:pPr>
            <a:r>
              <a:rPr lang="en-US" sz="2000" dirty="0"/>
              <a:t>the largest collection of flow observations in the United States</a:t>
            </a:r>
          </a:p>
        </p:txBody>
      </p:sp>
      <p:pic>
        <p:nvPicPr>
          <p:cNvPr id="1027" name="Picture 3" descr="C:\Users\q0hecwas\Documents\Photo Library\StreamGage8.jpg"/>
          <p:cNvPicPr>
            <a:picLocks noChangeAspect="1" noChangeArrowheads="1"/>
          </p:cNvPicPr>
          <p:nvPr/>
        </p:nvPicPr>
        <p:blipFill>
          <a:blip r:embed="rId3" cstate="print"/>
          <a:srcRect/>
          <a:stretch>
            <a:fillRect/>
          </a:stretch>
        </p:blipFill>
        <p:spPr bwMode="auto">
          <a:xfrm>
            <a:off x="7519305" y="1645919"/>
            <a:ext cx="4151904" cy="3242603"/>
          </a:xfrm>
          <a:prstGeom prst="rect">
            <a:avLst/>
          </a:prstGeom>
          <a:noFill/>
          <a:ln>
            <a:solidFill>
              <a:schemeClr val="tx1"/>
            </a:solidFill>
          </a:ln>
        </p:spPr>
      </p:pic>
      <p:sp>
        <p:nvSpPr>
          <p:cNvPr id="5" name="Content Placeholder 2">
            <a:extLst>
              <a:ext uri="{FF2B5EF4-FFF2-40B4-BE49-F238E27FC236}">
                <a16:creationId xmlns:a16="http://schemas.microsoft.com/office/drawing/2014/main" id="{8AD55CEA-B0F0-4E4C-AE56-E1D296832FCE}"/>
              </a:ext>
            </a:extLst>
          </p:cNvPr>
          <p:cNvSpPr txBox="1">
            <a:spLocks/>
          </p:cNvSpPr>
          <p:nvPr/>
        </p:nvSpPr>
        <p:spPr bwMode="auto">
          <a:xfrm>
            <a:off x="1055077" y="5238368"/>
            <a:ext cx="9706708" cy="11022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625475" lvl="1">
              <a:spcBef>
                <a:spcPts val="1200"/>
              </a:spcBef>
            </a:pPr>
            <a:r>
              <a:rPr lang="en-US" sz="2000" dirty="0">
                <a:latin typeface="Calibri" panose="020F0502020204030204" pitchFamily="34" charset="0"/>
              </a:rPr>
              <a:t>Collected data are checked for quality, archived, and available to download.</a:t>
            </a:r>
          </a:p>
          <a:p>
            <a:pPr>
              <a:spcBef>
                <a:spcPts val="1200"/>
              </a:spcBef>
            </a:pPr>
            <a:r>
              <a:rPr lang="en-US" sz="2400" kern="0" dirty="0">
                <a:latin typeface="Calibri" panose="020F0502020204030204" pitchFamily="34" charset="0"/>
              </a:rPr>
              <a:t>Can estimate a flow-frequency curve using </a:t>
            </a:r>
            <a:r>
              <a:rPr lang="en-US" sz="2400" b="1" i="1" kern="0" dirty="0">
                <a:solidFill>
                  <a:srgbClr val="C00000"/>
                </a:solidFill>
                <a:latin typeface="Calibri" panose="020F0502020204030204" pitchFamily="34" charset="0"/>
              </a:rPr>
              <a:t>statistical analysis </a:t>
            </a:r>
            <a:r>
              <a:rPr lang="en-US" sz="2400" kern="0" dirty="0">
                <a:latin typeface="Calibri" panose="020F0502020204030204" pitchFamily="34" charset="0"/>
              </a:rPr>
              <a:t>of the observations from a site</a:t>
            </a:r>
          </a:p>
        </p:txBody>
      </p:sp>
      <p:sp>
        <p:nvSpPr>
          <p:cNvPr id="4" name="Slide Number Placeholder 3">
            <a:extLst>
              <a:ext uri="{FF2B5EF4-FFF2-40B4-BE49-F238E27FC236}">
                <a16:creationId xmlns:a16="http://schemas.microsoft.com/office/drawing/2014/main" id="{0E938DDF-FD0C-A51E-027D-4F18E196167F}"/>
              </a:ext>
            </a:extLst>
          </p:cNvPr>
          <p:cNvSpPr>
            <a:spLocks noGrp="1"/>
          </p:cNvSpPr>
          <p:nvPr>
            <p:ph type="sldNum" sz="quarter" idx="10"/>
          </p:nvPr>
        </p:nvSpPr>
        <p:spPr/>
        <p:txBody>
          <a:bodyPr/>
          <a:lstStyle/>
          <a:p>
            <a:pPr>
              <a:defRPr/>
            </a:pPr>
            <a:fld id="{F1A29AE0-ABC0-436A-B634-E6AB7303BE6C}"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062" y="152400"/>
            <a:ext cx="9366738" cy="1143000"/>
          </a:xfrm>
        </p:spPr>
        <p:txBody>
          <a:bodyPr/>
          <a:lstStyle/>
          <a:p>
            <a:pPr algn="l"/>
            <a:r>
              <a:rPr lang="en-US" dirty="0"/>
              <a:t>Flow Frequency Analysis Approach</a:t>
            </a:r>
          </a:p>
        </p:txBody>
      </p:sp>
      <p:sp>
        <p:nvSpPr>
          <p:cNvPr id="3" name="Content Placeholder 2"/>
          <p:cNvSpPr>
            <a:spLocks noGrp="1"/>
          </p:cNvSpPr>
          <p:nvPr>
            <p:ph idx="1"/>
          </p:nvPr>
        </p:nvSpPr>
        <p:spPr>
          <a:xfrm>
            <a:off x="1090245" y="1194099"/>
            <a:ext cx="6685641" cy="5206701"/>
          </a:xfrm>
        </p:spPr>
        <p:txBody>
          <a:bodyPr/>
          <a:lstStyle/>
          <a:p>
            <a:pPr marL="0" indent="0">
              <a:buNone/>
            </a:pPr>
            <a:r>
              <a:rPr lang="en-US" sz="2400" dirty="0"/>
              <a:t>Fit a </a:t>
            </a:r>
            <a:r>
              <a:rPr lang="en-US" sz="2400" u="sng" dirty="0" err="1"/>
              <a:t>LogPearson</a:t>
            </a:r>
            <a:r>
              <a:rPr lang="en-US" sz="2400" u="sng" dirty="0"/>
              <a:t> type III</a:t>
            </a:r>
            <a:r>
              <a:rPr lang="en-US" sz="2400" dirty="0"/>
              <a:t> (LP3, LP-III) distribution       to </a:t>
            </a:r>
            <a:r>
              <a:rPr lang="en-US" sz="2400" dirty="0">
                <a:solidFill>
                  <a:srgbClr val="0070C0"/>
                </a:solidFill>
              </a:rPr>
              <a:t>observed annual-maximum flows</a:t>
            </a:r>
            <a:endParaRPr lang="en-US" sz="2400" dirty="0">
              <a:solidFill>
                <a:schemeClr val="accent2"/>
              </a:solidFill>
            </a:endParaRPr>
          </a:p>
          <a:p>
            <a:pPr marL="0" indent="0">
              <a:spcBef>
                <a:spcPts val="1200"/>
              </a:spcBef>
              <a:buNone/>
            </a:pPr>
            <a:r>
              <a:rPr lang="en-US" sz="2400" dirty="0"/>
              <a:t>This method works best when there is:</a:t>
            </a:r>
          </a:p>
          <a:p>
            <a:pPr marL="511175" lvl="1"/>
            <a:r>
              <a:rPr lang="en-US" sz="2000" dirty="0"/>
              <a:t>a long record of flow observations, </a:t>
            </a:r>
          </a:p>
          <a:p>
            <a:pPr marL="511175" lvl="1"/>
            <a:r>
              <a:rPr lang="en-US" sz="2000" dirty="0"/>
              <a:t>no regulation, and </a:t>
            </a:r>
          </a:p>
          <a:p>
            <a:pPr marL="511175" lvl="1"/>
            <a:r>
              <a:rPr lang="en-US" sz="2000" dirty="0"/>
              <a:t>flow-frequency curve is needed </a:t>
            </a:r>
            <a:r>
              <a:rPr lang="en-US" sz="2000" b="1" u="sng" dirty="0"/>
              <a:t>only</a:t>
            </a:r>
            <a:r>
              <a:rPr lang="en-US" sz="2000" dirty="0"/>
              <a:t> for the gage site</a:t>
            </a:r>
          </a:p>
          <a:p>
            <a:pPr>
              <a:spcBef>
                <a:spcPts val="600"/>
              </a:spcBef>
            </a:pPr>
            <a:r>
              <a:rPr lang="en-US" sz="2400" dirty="0"/>
              <a:t>Assumptions:</a:t>
            </a:r>
            <a:r>
              <a:rPr lang="en-US" sz="2400" dirty="0">
                <a:solidFill>
                  <a:srgbClr val="C00000"/>
                </a:solidFill>
              </a:rPr>
              <a:t>   </a:t>
            </a:r>
            <a:r>
              <a:rPr lang="en-US" sz="2400" i="1" dirty="0">
                <a:solidFill>
                  <a:srgbClr val="C00000"/>
                </a:solidFill>
              </a:rPr>
              <a:t>IID</a:t>
            </a:r>
          </a:p>
          <a:p>
            <a:pPr lvl="1"/>
            <a:r>
              <a:rPr lang="en-US" sz="1800" dirty="0"/>
              <a:t>Each year’s peak flow is statistically </a:t>
            </a:r>
            <a:r>
              <a:rPr lang="en-US" sz="1800" b="1" dirty="0">
                <a:solidFill>
                  <a:srgbClr val="C00000"/>
                </a:solidFill>
              </a:rPr>
              <a:t>independent</a:t>
            </a:r>
          </a:p>
          <a:p>
            <a:pPr lvl="1"/>
            <a:r>
              <a:rPr lang="en-US" sz="1800" dirty="0"/>
              <a:t>Climate and watershed characteristics affecting flow runoff are unchanged for the entire record </a:t>
            </a:r>
            <a:r>
              <a:rPr lang="en-US" sz="1800" b="1" dirty="0">
                <a:solidFill>
                  <a:srgbClr val="C00000"/>
                </a:solidFill>
              </a:rPr>
              <a:t>- identically distributed</a:t>
            </a:r>
          </a:p>
          <a:p>
            <a:pPr lvl="1"/>
            <a:r>
              <a:rPr lang="en-US" sz="1800" dirty="0"/>
              <a:t>The record length is long enough to describe the "population" of floods    </a:t>
            </a:r>
            <a:r>
              <a:rPr lang="en-US" sz="1600" b="1" dirty="0">
                <a:latin typeface="Ink Free" panose="03080402000500000000" pitchFamily="66" charset="0"/>
              </a:rPr>
              <a:t>(sample is representative)</a:t>
            </a:r>
            <a:endParaRPr lang="en-US" sz="1800" b="1" dirty="0">
              <a:latin typeface="Ink Free" panose="03080402000500000000" pitchFamily="66" charset="0"/>
            </a:endParaRPr>
          </a:p>
          <a:p>
            <a:pPr>
              <a:spcBef>
                <a:spcPts val="600"/>
              </a:spcBef>
            </a:pPr>
            <a:r>
              <a:rPr lang="en-US" sz="2400" dirty="0"/>
              <a:t>Bulletin 17C can address:</a:t>
            </a:r>
          </a:p>
          <a:p>
            <a:pPr lvl="1"/>
            <a:r>
              <a:rPr lang="en-US" sz="1800" dirty="0"/>
              <a:t>Potentially low “outliers,” zeros, missing data, thresholds</a:t>
            </a:r>
          </a:p>
          <a:p>
            <a:pPr lvl="1"/>
            <a:r>
              <a:rPr lang="en-US" sz="1800" dirty="0"/>
              <a:t>Historical or paleo information, regionalization of skew</a:t>
            </a:r>
          </a:p>
        </p:txBody>
      </p:sp>
      <p:pic>
        <p:nvPicPr>
          <p:cNvPr id="5" name="Picture 4"/>
          <p:cNvPicPr>
            <a:picLocks noChangeAspect="1"/>
          </p:cNvPicPr>
          <p:nvPr/>
        </p:nvPicPr>
        <p:blipFill rotWithShape="1">
          <a:blip r:embed="rId3"/>
          <a:srcRect b="3793"/>
          <a:stretch/>
        </p:blipFill>
        <p:spPr>
          <a:xfrm>
            <a:off x="7775887" y="1573839"/>
            <a:ext cx="3994082" cy="4973970"/>
          </a:xfrm>
          <a:prstGeom prst="rect">
            <a:avLst/>
          </a:prstGeom>
        </p:spPr>
      </p:pic>
      <p:sp>
        <p:nvSpPr>
          <p:cNvPr id="4" name="Slide Number Placeholder 3">
            <a:extLst>
              <a:ext uri="{FF2B5EF4-FFF2-40B4-BE49-F238E27FC236}">
                <a16:creationId xmlns:a16="http://schemas.microsoft.com/office/drawing/2014/main" id="{93617B75-358B-85FC-6EFF-3C76BA019B05}"/>
              </a:ext>
            </a:extLst>
          </p:cNvPr>
          <p:cNvSpPr>
            <a:spLocks noGrp="1"/>
          </p:cNvSpPr>
          <p:nvPr>
            <p:ph type="sldNum" sz="quarter" idx="10"/>
          </p:nvPr>
        </p:nvSpPr>
        <p:spPr/>
        <p:txBody>
          <a:bodyPr/>
          <a:lstStyle/>
          <a:p>
            <a:pPr>
              <a:defRPr/>
            </a:pPr>
            <a:fld id="{F1A29AE0-ABC0-436A-B634-E6AB7303BE6C}" type="slidenum">
              <a:rPr lang="en-US" smtClean="0"/>
              <a:pPr>
                <a:defRPr/>
              </a:pPr>
              <a:t>14</a:t>
            </a:fld>
            <a:endParaRPr lang="en-US"/>
          </a:p>
        </p:txBody>
      </p:sp>
    </p:spTree>
    <p:extLst>
      <p:ext uri="{BB962C8B-B14F-4D97-AF65-F5344CB8AC3E}">
        <p14:creationId xmlns:p14="http://schemas.microsoft.com/office/powerpoint/2010/main" val="16704094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062" y="274638"/>
            <a:ext cx="10100458" cy="1143000"/>
          </a:xfrm>
        </p:spPr>
        <p:txBody>
          <a:bodyPr/>
          <a:lstStyle/>
          <a:p>
            <a:pPr algn="l"/>
            <a:r>
              <a:rPr lang="en-US" dirty="0"/>
              <a:t>Sources Uncertainty in Frequency Method</a:t>
            </a:r>
          </a:p>
        </p:txBody>
      </p:sp>
      <p:sp>
        <p:nvSpPr>
          <p:cNvPr id="3" name="Content Placeholder 2"/>
          <p:cNvSpPr>
            <a:spLocks noGrp="1"/>
          </p:cNvSpPr>
          <p:nvPr>
            <p:ph idx="1"/>
          </p:nvPr>
        </p:nvSpPr>
        <p:spPr>
          <a:xfrm>
            <a:off x="1608364" y="1570616"/>
            <a:ext cx="9021536" cy="3915784"/>
          </a:xfrm>
        </p:spPr>
        <p:txBody>
          <a:bodyPr/>
          <a:lstStyle/>
          <a:p>
            <a:pPr>
              <a:spcBef>
                <a:spcPts val="1200"/>
              </a:spcBef>
            </a:pPr>
            <a:r>
              <a:rPr lang="en-US" sz="2800" dirty="0"/>
              <a:t>Measurement uncertainty</a:t>
            </a:r>
          </a:p>
          <a:p>
            <a:pPr lvl="1">
              <a:spcBef>
                <a:spcPts val="600"/>
              </a:spcBef>
            </a:pPr>
            <a:r>
              <a:rPr lang="en-US" sz="2000" dirty="0"/>
              <a:t>Inaccurate measurement of the water depth</a:t>
            </a:r>
          </a:p>
          <a:p>
            <a:pPr>
              <a:spcBef>
                <a:spcPts val="1200"/>
              </a:spcBef>
            </a:pPr>
            <a:r>
              <a:rPr lang="en-US" sz="2800" dirty="0"/>
              <a:t>Transform uncertainty</a:t>
            </a:r>
          </a:p>
          <a:p>
            <a:pPr lvl="1">
              <a:spcBef>
                <a:spcPts val="600"/>
              </a:spcBef>
            </a:pPr>
            <a:r>
              <a:rPr lang="en-US" sz="2000" dirty="0"/>
              <a:t>Poor model for converting water depth to flow rate (often a rating curve)</a:t>
            </a:r>
          </a:p>
          <a:p>
            <a:pPr>
              <a:spcBef>
                <a:spcPts val="1200"/>
              </a:spcBef>
            </a:pPr>
            <a:r>
              <a:rPr lang="en-US" sz="2800" dirty="0"/>
              <a:t>Model uncertainty</a:t>
            </a:r>
          </a:p>
          <a:p>
            <a:pPr lvl="1">
              <a:spcBef>
                <a:spcPts val="600"/>
              </a:spcBef>
            </a:pPr>
            <a:r>
              <a:rPr lang="en-US" sz="2000" dirty="0"/>
              <a:t>The Log-Pearson III distribution may not represent the data at a particular site very well</a:t>
            </a:r>
          </a:p>
          <a:p>
            <a:pPr lvl="1">
              <a:spcBef>
                <a:spcPts val="600"/>
              </a:spcBef>
            </a:pPr>
            <a:r>
              <a:rPr lang="en-US" sz="2000" dirty="0"/>
              <a:t>The IID assumptions might not be true</a:t>
            </a:r>
          </a:p>
          <a:p>
            <a:pPr>
              <a:spcBef>
                <a:spcPts val="1200"/>
              </a:spcBef>
            </a:pPr>
            <a:r>
              <a:rPr lang="en-US" sz="2800" dirty="0"/>
              <a:t>Sampling uncertainty</a:t>
            </a:r>
          </a:p>
          <a:p>
            <a:pPr lvl="1">
              <a:spcBef>
                <a:spcPts val="600"/>
              </a:spcBef>
            </a:pPr>
            <a:r>
              <a:rPr lang="en-US" sz="2000" dirty="0"/>
              <a:t>The history of observations may not describe the variability or range well </a:t>
            </a:r>
          </a:p>
          <a:p>
            <a:pPr marL="457200" lvl="1" indent="0">
              <a:spcBef>
                <a:spcPts val="600"/>
              </a:spcBef>
              <a:buNone/>
            </a:pPr>
            <a:r>
              <a:rPr lang="en-US" sz="2000" dirty="0"/>
              <a:t>      – record too short, or just not representative</a:t>
            </a:r>
          </a:p>
        </p:txBody>
      </p:sp>
      <p:sp>
        <p:nvSpPr>
          <p:cNvPr id="4" name="Slide Number Placeholder 3">
            <a:extLst>
              <a:ext uri="{FF2B5EF4-FFF2-40B4-BE49-F238E27FC236}">
                <a16:creationId xmlns:a16="http://schemas.microsoft.com/office/drawing/2014/main" id="{0691B2FB-900C-BBD8-0BC1-682B56D0CA37}"/>
              </a:ext>
            </a:extLst>
          </p:cNvPr>
          <p:cNvSpPr>
            <a:spLocks noGrp="1"/>
          </p:cNvSpPr>
          <p:nvPr>
            <p:ph type="sldNum" sz="quarter" idx="10"/>
          </p:nvPr>
        </p:nvSpPr>
        <p:spPr/>
        <p:txBody>
          <a:bodyPr/>
          <a:lstStyle/>
          <a:p>
            <a:pPr>
              <a:defRPr/>
            </a:pPr>
            <a:fld id="{F1A29AE0-ABC0-436A-B634-E6AB7303BE6C}" type="slidenum">
              <a:rPr lang="en-US" smtClean="0"/>
              <a:pPr>
                <a:defRPr/>
              </a:pPr>
              <a:t>15</a:t>
            </a:fld>
            <a:endParaRPr lang="en-US"/>
          </a:p>
        </p:txBody>
      </p:sp>
      <p:cxnSp>
        <p:nvCxnSpPr>
          <p:cNvPr id="6" name="Straight Arrow Connector 5">
            <a:extLst>
              <a:ext uri="{FF2B5EF4-FFF2-40B4-BE49-F238E27FC236}">
                <a16:creationId xmlns:a16="http://schemas.microsoft.com/office/drawing/2014/main" id="{59D03D16-ABD3-E443-BD4D-83B44FDFE048}"/>
              </a:ext>
            </a:extLst>
          </p:cNvPr>
          <p:cNvCxnSpPr/>
          <p:nvPr/>
        </p:nvCxnSpPr>
        <p:spPr>
          <a:xfrm>
            <a:off x="715617" y="2966831"/>
            <a:ext cx="0" cy="1632857"/>
          </a:xfrm>
          <a:prstGeom prst="straightConnector1">
            <a:avLst/>
          </a:prstGeom>
          <a:ln w="19050">
            <a:solidFill>
              <a:srgbClr val="0000FF"/>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FA9B619-253A-6EBA-1577-9DD379253893}"/>
              </a:ext>
            </a:extLst>
          </p:cNvPr>
          <p:cNvSpPr txBox="1"/>
          <p:nvPr/>
        </p:nvSpPr>
        <p:spPr>
          <a:xfrm>
            <a:off x="358287" y="2136712"/>
            <a:ext cx="971550" cy="461665"/>
          </a:xfrm>
          <a:prstGeom prst="rect">
            <a:avLst/>
          </a:prstGeom>
          <a:noFill/>
        </p:spPr>
        <p:txBody>
          <a:bodyPr wrap="square" rtlCol="0">
            <a:spAutoFit/>
          </a:bodyPr>
          <a:lstStyle/>
          <a:p>
            <a:r>
              <a:rPr lang="en-US" sz="2400" b="1" dirty="0">
                <a:solidFill>
                  <a:srgbClr val="0000FF"/>
                </a:solidFill>
                <a:latin typeface="Ink Free" panose="03080402000500000000" pitchFamily="66" charset="0"/>
              </a:rPr>
              <a:t>lesser</a:t>
            </a:r>
          </a:p>
        </p:txBody>
      </p:sp>
      <p:sp>
        <p:nvSpPr>
          <p:cNvPr id="8" name="TextBox 7">
            <a:extLst>
              <a:ext uri="{FF2B5EF4-FFF2-40B4-BE49-F238E27FC236}">
                <a16:creationId xmlns:a16="http://schemas.microsoft.com/office/drawing/2014/main" id="{B16A16F1-8B9F-440C-3FBB-21ACCECC9EA7}"/>
              </a:ext>
            </a:extLst>
          </p:cNvPr>
          <p:cNvSpPr txBox="1"/>
          <p:nvPr/>
        </p:nvSpPr>
        <p:spPr>
          <a:xfrm>
            <a:off x="244922" y="5026479"/>
            <a:ext cx="1216125" cy="461665"/>
          </a:xfrm>
          <a:prstGeom prst="rect">
            <a:avLst/>
          </a:prstGeom>
          <a:noFill/>
        </p:spPr>
        <p:txBody>
          <a:bodyPr wrap="square" rtlCol="0">
            <a:spAutoFit/>
          </a:bodyPr>
          <a:lstStyle/>
          <a:p>
            <a:r>
              <a:rPr lang="en-US" sz="2400" b="1" dirty="0">
                <a:solidFill>
                  <a:srgbClr val="0000FF"/>
                </a:solidFill>
                <a:latin typeface="Ink Free" panose="03080402000500000000" pitchFamily="66" charset="0"/>
              </a:rPr>
              <a:t>greater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Uncertainty Due to Measurement Error</a:t>
            </a:r>
          </a:p>
        </p:txBody>
      </p:sp>
      <p:sp>
        <p:nvSpPr>
          <p:cNvPr id="6" name="Retângulo de cantos arredondados 4"/>
          <p:cNvSpPr/>
          <p:nvPr/>
        </p:nvSpPr>
        <p:spPr>
          <a:xfrm>
            <a:off x="3200400" y="4794502"/>
            <a:ext cx="1618772" cy="856586"/>
          </a:xfrm>
          <a:prstGeom prst="roundRect">
            <a:avLst/>
          </a:prstGeom>
          <a:solidFill>
            <a:srgbClr val="DDDDDD">
              <a:lumMod val="20000"/>
              <a:lumOff val="80000"/>
            </a:srgbClr>
          </a:solidFill>
          <a:ln w="9525" cap="flat" cmpd="sng" algn="ctr">
            <a:solidFill>
              <a:schemeClr val="tx1"/>
            </a:solidFill>
            <a:prstDash val="solid"/>
          </a:ln>
          <a:effectLst/>
        </p:spPr>
        <p:txBody>
          <a:bodyPr rtlCol="0" anchor="ctr"/>
          <a:lstStyle/>
          <a:p>
            <a:pPr algn="ctr">
              <a:defRPr/>
            </a:pPr>
            <a:endParaRPr lang="pt-BR" sz="1600" b="1" kern="0" dirty="0">
              <a:solidFill>
                <a:prstClr val="black"/>
              </a:solidFill>
              <a:latin typeface="Times New Roman" panose="02020603050405020304" pitchFamily="18" charset="0"/>
              <a:cs typeface="Times New Roman" panose="02020603050405020304" pitchFamily="18" charset="0"/>
            </a:endParaRP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Rating Curve +</a:t>
            </a: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Uncertainty</a:t>
            </a:r>
          </a:p>
          <a:p>
            <a:pPr algn="ctr">
              <a:defRPr/>
            </a:pPr>
            <a:endParaRPr lang="pt-BR" sz="1600" b="1" i="1" kern="0" dirty="0">
              <a:solidFill>
                <a:prstClr val="black"/>
              </a:solidFill>
              <a:latin typeface="Times New Roman" panose="02020603050405020304" pitchFamily="18" charset="0"/>
              <a:cs typeface="Times New Roman" panose="02020603050405020304" pitchFamily="18" charset="0"/>
            </a:endParaRPr>
          </a:p>
        </p:txBody>
      </p:sp>
      <p:sp>
        <p:nvSpPr>
          <p:cNvPr id="7" name="Retângulo de cantos arredondados 5"/>
          <p:cNvSpPr/>
          <p:nvPr/>
        </p:nvSpPr>
        <p:spPr>
          <a:xfrm>
            <a:off x="7433974" y="4742598"/>
            <a:ext cx="2548226" cy="856586"/>
          </a:xfrm>
          <a:prstGeom prst="roundRect">
            <a:avLst/>
          </a:prstGeom>
          <a:solidFill>
            <a:srgbClr val="DDDDDD">
              <a:lumMod val="20000"/>
              <a:lumOff val="80000"/>
            </a:srgbClr>
          </a:solidFill>
          <a:ln w="9525" cap="flat" cmpd="sng" algn="ctr">
            <a:solidFill>
              <a:schemeClr val="tx1"/>
            </a:solidFill>
            <a:prstDash val="solid"/>
          </a:ln>
          <a:effectLst/>
        </p:spPr>
        <p:txBody>
          <a:bodyPr rtlCol="0" anchor="ctr"/>
          <a:lstStyle/>
          <a:p>
            <a:pPr algn="ctr">
              <a:defRPr/>
            </a:pPr>
            <a:endParaRPr lang="pt-BR" sz="1600" b="1" kern="0" dirty="0">
              <a:solidFill>
                <a:prstClr val="black"/>
              </a:solidFill>
              <a:latin typeface="Times New Roman" panose="02020603050405020304" pitchFamily="18" charset="0"/>
              <a:cs typeface="Times New Roman" panose="02020603050405020304" pitchFamily="18" charset="0"/>
            </a:endParaRP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Flow-Frequency Curve +</a:t>
            </a: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Uncertainty</a:t>
            </a:r>
          </a:p>
          <a:p>
            <a:pPr algn="ctr">
              <a:defRPr/>
            </a:pPr>
            <a:endParaRPr lang="pt-BR" sz="1600" b="1" i="1" kern="0" dirty="0">
              <a:solidFill>
                <a:prstClr val="black"/>
              </a:solidFill>
              <a:latin typeface="Times New Roman" panose="02020603050405020304" pitchFamily="18" charset="0"/>
              <a:cs typeface="Times New Roman" panose="02020603050405020304" pitchFamily="18" charset="0"/>
            </a:endParaRPr>
          </a:p>
        </p:txBody>
      </p:sp>
      <p:grpSp>
        <p:nvGrpSpPr>
          <p:cNvPr id="3" name="Group 2"/>
          <p:cNvGrpSpPr>
            <a:grpSpLocks noChangeAspect="1"/>
          </p:cNvGrpSpPr>
          <p:nvPr/>
        </p:nvGrpSpPr>
        <p:grpSpPr>
          <a:xfrm>
            <a:off x="1600200" y="1524000"/>
            <a:ext cx="4391666" cy="3251671"/>
            <a:chOff x="2513381" y="980728"/>
            <a:chExt cx="3477266" cy="2574632"/>
          </a:xfrm>
        </p:grpSpPr>
        <p:pic>
          <p:nvPicPr>
            <p:cNvPr id="11" name="Imagem 19"/>
            <p:cNvPicPr/>
            <p:nvPr/>
          </p:nvPicPr>
          <p:blipFill>
            <a:blip r:embed="rId3">
              <a:extLst>
                <a:ext uri="{28A0092B-C50C-407E-A947-70E740481C1C}">
                  <a14:useLocalDpi xmlns:a14="http://schemas.microsoft.com/office/drawing/2010/main" val="0"/>
                </a:ext>
              </a:extLst>
            </a:blip>
            <a:stretch>
              <a:fillRect/>
            </a:stretch>
          </p:blipFill>
          <p:spPr>
            <a:xfrm>
              <a:off x="2513381" y="980728"/>
              <a:ext cx="3477266" cy="2574632"/>
            </a:xfrm>
            <a:prstGeom prst="rect">
              <a:avLst/>
            </a:prstGeom>
            <a:ln>
              <a:solidFill>
                <a:schemeClr val="tx1"/>
              </a:solidFill>
            </a:ln>
          </p:spPr>
        </p:pic>
        <p:cxnSp>
          <p:nvCxnSpPr>
            <p:cNvPr id="19" name="Conector reto 6"/>
            <p:cNvCxnSpPr/>
            <p:nvPr/>
          </p:nvCxnSpPr>
          <p:spPr>
            <a:xfrm>
              <a:off x="3275856" y="1287046"/>
              <a:ext cx="360040" cy="0"/>
            </a:xfrm>
            <a:prstGeom prst="line">
              <a:avLst/>
            </a:prstGeom>
            <a:noFill/>
            <a:ln w="9525" cap="flat" cmpd="sng" algn="ctr">
              <a:solidFill>
                <a:sysClr val="windowText" lastClr="000000"/>
              </a:solidFill>
              <a:prstDash val="solid"/>
            </a:ln>
            <a:effectLst/>
          </p:spPr>
        </p:cxnSp>
        <p:sp>
          <p:nvSpPr>
            <p:cNvPr id="20" name="CaixaDeTexto 9"/>
            <p:cNvSpPr txBox="1"/>
            <p:nvPr/>
          </p:nvSpPr>
          <p:spPr>
            <a:xfrm>
              <a:off x="3665509" y="1148546"/>
              <a:ext cx="2168340" cy="219324"/>
            </a:xfrm>
            <a:prstGeom prst="rect">
              <a:avLst/>
            </a:prstGeom>
            <a:noFill/>
          </p:spPr>
          <p:txBody>
            <a:bodyPr wrap="square" rtlCol="0">
              <a:spAutoFit/>
            </a:bodyPr>
            <a:lstStyle/>
            <a:p>
              <a:r>
                <a:rPr lang="pt-BR" sz="1200" dirty="0">
                  <a:solidFill>
                    <a:prstClr val="black"/>
                  </a:solidFill>
                  <a:latin typeface="Constantia"/>
                </a:rPr>
                <a:t>Real Rating Curve</a:t>
              </a:r>
            </a:p>
          </p:txBody>
        </p:sp>
        <p:cxnSp>
          <p:nvCxnSpPr>
            <p:cNvPr id="21" name="Conector reto 18"/>
            <p:cNvCxnSpPr/>
            <p:nvPr/>
          </p:nvCxnSpPr>
          <p:spPr>
            <a:xfrm>
              <a:off x="3275856" y="1508587"/>
              <a:ext cx="360040" cy="0"/>
            </a:xfrm>
            <a:prstGeom prst="line">
              <a:avLst/>
            </a:prstGeom>
            <a:noFill/>
            <a:ln w="9525" cap="flat" cmpd="sng" algn="ctr">
              <a:solidFill>
                <a:sysClr val="windowText" lastClr="000000"/>
              </a:solidFill>
              <a:prstDash val="dash"/>
            </a:ln>
            <a:effectLst/>
          </p:spPr>
        </p:cxnSp>
        <p:sp>
          <p:nvSpPr>
            <p:cNvPr id="22" name="CaixaDeTexto 21"/>
            <p:cNvSpPr txBox="1"/>
            <p:nvPr/>
          </p:nvSpPr>
          <p:spPr>
            <a:xfrm>
              <a:off x="3665509" y="1370087"/>
              <a:ext cx="2168340" cy="219324"/>
            </a:xfrm>
            <a:prstGeom prst="rect">
              <a:avLst/>
            </a:prstGeom>
            <a:noFill/>
          </p:spPr>
          <p:txBody>
            <a:bodyPr wrap="square" rtlCol="0">
              <a:spAutoFit/>
            </a:bodyPr>
            <a:lstStyle/>
            <a:p>
              <a:r>
                <a:rPr lang="pt-BR" sz="1200" dirty="0">
                  <a:solidFill>
                    <a:prstClr val="black"/>
                  </a:solidFill>
                  <a:latin typeface="Constantia"/>
                </a:rPr>
                <a:t>Estimated Rating Curve</a:t>
              </a:r>
            </a:p>
          </p:txBody>
        </p:sp>
      </p:grpSp>
      <p:grpSp>
        <p:nvGrpSpPr>
          <p:cNvPr id="4" name="Group 3"/>
          <p:cNvGrpSpPr>
            <a:grpSpLocks noChangeAspect="1"/>
          </p:cNvGrpSpPr>
          <p:nvPr/>
        </p:nvGrpSpPr>
        <p:grpSpPr>
          <a:xfrm>
            <a:off x="6096000" y="1524000"/>
            <a:ext cx="4478552" cy="3190384"/>
            <a:chOff x="4884605" y="3548721"/>
            <a:chExt cx="4190026" cy="2984847"/>
          </a:xfrm>
        </p:grpSpPr>
        <p:pic>
          <p:nvPicPr>
            <p:cNvPr id="12" name="Imagem 20"/>
            <p:cNvPicPr/>
            <p:nvPr/>
          </p:nvPicPr>
          <p:blipFill rotWithShape="1">
            <a:blip r:embed="rId4">
              <a:extLst>
                <a:ext uri="{28A0092B-C50C-407E-A947-70E740481C1C}">
                  <a14:useLocalDpi xmlns:a14="http://schemas.microsoft.com/office/drawing/2010/main" val="0"/>
                </a:ext>
              </a:extLst>
            </a:blip>
            <a:srcRect r="4027" b="5756"/>
            <a:stretch/>
          </p:blipFill>
          <p:spPr bwMode="auto">
            <a:xfrm>
              <a:off x="4884605" y="3548721"/>
              <a:ext cx="4190026" cy="2984847"/>
            </a:xfrm>
            <a:prstGeom prst="rect">
              <a:avLst/>
            </a:prstGeom>
            <a:ln>
              <a:solidFill>
                <a:schemeClr val="tx1"/>
              </a:solidFill>
            </a:ln>
            <a:extLst>
              <a:ext uri="{53640926-AAD7-44D8-BBD7-CCE9431645EC}">
                <a14:shadowObscured xmlns:a14="http://schemas.microsoft.com/office/drawing/2010/main"/>
              </a:ext>
            </a:extLst>
          </p:spPr>
        </p:pic>
        <p:cxnSp>
          <p:nvCxnSpPr>
            <p:cNvPr id="23" name="Conector reto 24"/>
            <p:cNvCxnSpPr/>
            <p:nvPr/>
          </p:nvCxnSpPr>
          <p:spPr>
            <a:xfrm>
              <a:off x="5746728" y="3925628"/>
              <a:ext cx="360040" cy="0"/>
            </a:xfrm>
            <a:prstGeom prst="line">
              <a:avLst/>
            </a:prstGeom>
            <a:noFill/>
            <a:ln w="9525" cap="flat" cmpd="sng" algn="ctr">
              <a:solidFill>
                <a:sysClr val="windowText" lastClr="000000"/>
              </a:solidFill>
              <a:prstDash val="solid"/>
            </a:ln>
            <a:effectLst/>
          </p:spPr>
        </p:cxnSp>
        <p:sp>
          <p:nvSpPr>
            <p:cNvPr id="24" name="CaixaDeTexto 25"/>
            <p:cNvSpPr txBox="1"/>
            <p:nvPr/>
          </p:nvSpPr>
          <p:spPr>
            <a:xfrm>
              <a:off x="6136381" y="3787128"/>
              <a:ext cx="2168340" cy="259154"/>
            </a:xfrm>
            <a:prstGeom prst="rect">
              <a:avLst/>
            </a:prstGeom>
            <a:noFill/>
          </p:spPr>
          <p:txBody>
            <a:bodyPr wrap="square" rtlCol="0">
              <a:spAutoFit/>
            </a:bodyPr>
            <a:lstStyle/>
            <a:p>
              <a:r>
                <a:rPr lang="pt-BR" sz="1200" dirty="0">
                  <a:solidFill>
                    <a:prstClr val="black"/>
                  </a:solidFill>
                  <a:latin typeface="Constantia"/>
                </a:rPr>
                <a:t>Real flow-frequency</a:t>
              </a:r>
            </a:p>
          </p:txBody>
        </p:sp>
        <p:cxnSp>
          <p:nvCxnSpPr>
            <p:cNvPr id="25" name="Conector reto 26"/>
            <p:cNvCxnSpPr/>
            <p:nvPr/>
          </p:nvCxnSpPr>
          <p:spPr>
            <a:xfrm>
              <a:off x="5746728" y="4147169"/>
              <a:ext cx="360040" cy="0"/>
            </a:xfrm>
            <a:prstGeom prst="line">
              <a:avLst/>
            </a:prstGeom>
            <a:noFill/>
            <a:ln w="9525" cap="flat" cmpd="sng" algn="ctr">
              <a:solidFill>
                <a:sysClr val="windowText" lastClr="000000"/>
              </a:solidFill>
              <a:prstDash val="dash"/>
            </a:ln>
            <a:effectLst/>
          </p:spPr>
        </p:cxnSp>
        <p:sp>
          <p:nvSpPr>
            <p:cNvPr id="26" name="CaixaDeTexto 28"/>
            <p:cNvSpPr txBox="1"/>
            <p:nvPr/>
          </p:nvSpPr>
          <p:spPr>
            <a:xfrm>
              <a:off x="6136381" y="4008669"/>
              <a:ext cx="2168340" cy="259154"/>
            </a:xfrm>
            <a:prstGeom prst="rect">
              <a:avLst/>
            </a:prstGeom>
            <a:noFill/>
          </p:spPr>
          <p:txBody>
            <a:bodyPr wrap="square" rtlCol="0">
              <a:spAutoFit/>
            </a:bodyPr>
            <a:lstStyle/>
            <a:p>
              <a:r>
                <a:rPr lang="pt-BR" sz="1200" dirty="0">
                  <a:solidFill>
                    <a:prstClr val="black"/>
                  </a:solidFill>
                  <a:latin typeface="Constantia"/>
                </a:rPr>
                <a:t>Estimated flow-frequency</a:t>
              </a:r>
            </a:p>
          </p:txBody>
        </p:sp>
      </p:grpSp>
      <p:sp>
        <p:nvSpPr>
          <p:cNvPr id="27" name="TextBox 26"/>
          <p:cNvSpPr txBox="1"/>
          <p:nvPr/>
        </p:nvSpPr>
        <p:spPr>
          <a:xfrm>
            <a:off x="3200400" y="5698284"/>
            <a:ext cx="5829586" cy="646331"/>
          </a:xfrm>
          <a:prstGeom prst="rect">
            <a:avLst/>
          </a:prstGeom>
          <a:noFill/>
        </p:spPr>
        <p:txBody>
          <a:bodyPr wrap="square" rtlCol="0">
            <a:spAutoFit/>
          </a:bodyPr>
          <a:lstStyle/>
          <a:p>
            <a:pPr algn="ctr"/>
            <a:r>
              <a:rPr lang="pt-BR" sz="1200" dirty="0">
                <a:latin typeface="Times New Roman" panose="02020603050405020304" pitchFamily="18" charset="0"/>
                <a:cs typeface="Times New Roman" panose="02020603050405020304" pitchFamily="18" charset="0"/>
              </a:rPr>
              <a:t>Complete Bayesian Model for Incorporating Rating Curve Uncertainties and Hydraulic Knowledge in Flood Frequency Analysis</a:t>
            </a:r>
          </a:p>
          <a:p>
            <a:pPr algn="ctr"/>
            <a:r>
              <a:rPr lang="pt-BR" sz="1200" dirty="0">
                <a:latin typeface="Times New Roman" panose="02020603050405020304" pitchFamily="18" charset="0"/>
                <a:cs typeface="Times New Roman" panose="02020603050405020304" pitchFamily="18" charset="0"/>
              </a:rPr>
              <a:t>Ana Luisa Nunes de Alencar  Osorio Castañon (2017)</a:t>
            </a:r>
          </a:p>
        </p:txBody>
      </p:sp>
      <p:sp>
        <p:nvSpPr>
          <p:cNvPr id="5" name="Slide Number Placeholder 6">
            <a:extLst>
              <a:ext uri="{FF2B5EF4-FFF2-40B4-BE49-F238E27FC236}">
                <a16:creationId xmlns:a16="http://schemas.microsoft.com/office/drawing/2014/main" id="{8BF8EE0D-974E-C4D2-101A-E187C6FDA15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129598280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43" name="Picture 7"/>
          <p:cNvPicPr>
            <a:picLocks noChangeAspect="1" noChangeArrowheads="1"/>
          </p:cNvPicPr>
          <p:nvPr/>
        </p:nvPicPr>
        <p:blipFill>
          <a:blip r:embed="rId3" cstate="print"/>
          <a:srcRect/>
          <a:stretch>
            <a:fillRect/>
          </a:stretch>
        </p:blipFill>
        <p:spPr bwMode="auto">
          <a:xfrm>
            <a:off x="6214086" y="2951166"/>
            <a:ext cx="5532437" cy="3916361"/>
          </a:xfrm>
          <a:prstGeom prst="rect">
            <a:avLst/>
          </a:prstGeom>
          <a:noFill/>
          <a:ln w="9525">
            <a:noFill/>
            <a:miter lim="800000"/>
            <a:headEnd/>
            <a:tailEnd/>
          </a:ln>
        </p:spPr>
      </p:pic>
      <p:sp>
        <p:nvSpPr>
          <p:cNvPr id="6146" name="Rectangle 2"/>
          <p:cNvSpPr>
            <a:spLocks noGrp="1" noChangeArrowheads="1"/>
          </p:cNvSpPr>
          <p:nvPr>
            <p:ph type="title"/>
          </p:nvPr>
        </p:nvSpPr>
        <p:spPr>
          <a:xfrm>
            <a:off x="1524007" y="0"/>
            <a:ext cx="9143999" cy="1143000"/>
          </a:xfrm>
        </p:spPr>
        <p:txBody>
          <a:bodyPr/>
          <a:lstStyle/>
          <a:p>
            <a:pPr algn="l">
              <a:defRPr/>
            </a:pPr>
            <a:r>
              <a:rPr lang="en-US" sz="3600" dirty="0"/>
              <a:t>How much difference from distribution choice?</a:t>
            </a:r>
          </a:p>
        </p:txBody>
      </p:sp>
      <p:sp>
        <p:nvSpPr>
          <p:cNvPr id="40964" name="Slide Number Placeholder 4"/>
          <p:cNvSpPr>
            <a:spLocks noGrp="1"/>
          </p:cNvSpPr>
          <p:nvPr>
            <p:ph type="sldNum" sz="quarter" idx="12"/>
          </p:nvPr>
        </p:nvSpPr>
        <p:spPr bwMode="auto">
          <a:xfrm>
            <a:off x="9991847" y="6245226"/>
            <a:ext cx="21336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defPPr>
              <a:defRPr lang="en-US"/>
            </a:defPPr>
            <a:lvl1pPr algn="r" rtl="0" fontAlgn="base">
              <a:spcBef>
                <a:spcPct val="0"/>
              </a:spcBef>
              <a:spcAft>
                <a:spcPct val="0"/>
              </a:spcAft>
              <a:defRPr sz="1300" kern="1200">
                <a:solidFill>
                  <a:schemeClr val="tx1"/>
                </a:solidFill>
                <a:latin typeface="Arial Narrow" pitchFamily="34" charset="0"/>
                <a:ea typeface="+mn-ea"/>
                <a:cs typeface="+mn-cs"/>
              </a:defRPr>
            </a:lvl1pPr>
            <a:lvl2pPr marL="456981" algn="l" rtl="0" fontAlgn="base">
              <a:spcBef>
                <a:spcPct val="0"/>
              </a:spcBef>
              <a:spcAft>
                <a:spcPct val="0"/>
              </a:spcAft>
              <a:defRPr kern="1200">
                <a:solidFill>
                  <a:schemeClr val="tx1"/>
                </a:solidFill>
                <a:latin typeface="Arial Narrow" pitchFamily="34" charset="0"/>
                <a:ea typeface="+mn-ea"/>
                <a:cs typeface="+mn-cs"/>
              </a:defRPr>
            </a:lvl2pPr>
            <a:lvl3pPr marL="913963" algn="l" rtl="0" fontAlgn="base">
              <a:spcBef>
                <a:spcPct val="0"/>
              </a:spcBef>
              <a:spcAft>
                <a:spcPct val="0"/>
              </a:spcAft>
              <a:defRPr kern="1200">
                <a:solidFill>
                  <a:schemeClr val="tx1"/>
                </a:solidFill>
                <a:latin typeface="Arial Narrow" pitchFamily="34" charset="0"/>
                <a:ea typeface="+mn-ea"/>
                <a:cs typeface="+mn-cs"/>
              </a:defRPr>
            </a:lvl3pPr>
            <a:lvl4pPr marL="1370944" algn="l" rtl="0" fontAlgn="base">
              <a:spcBef>
                <a:spcPct val="0"/>
              </a:spcBef>
              <a:spcAft>
                <a:spcPct val="0"/>
              </a:spcAft>
              <a:defRPr kern="1200">
                <a:solidFill>
                  <a:schemeClr val="tx1"/>
                </a:solidFill>
                <a:latin typeface="Arial Narrow" pitchFamily="34" charset="0"/>
                <a:ea typeface="+mn-ea"/>
                <a:cs typeface="+mn-cs"/>
              </a:defRPr>
            </a:lvl4pPr>
            <a:lvl5pPr marL="1827924" algn="l" rtl="0" fontAlgn="base">
              <a:spcBef>
                <a:spcPct val="0"/>
              </a:spcBef>
              <a:spcAft>
                <a:spcPct val="0"/>
              </a:spcAft>
              <a:defRPr kern="1200">
                <a:solidFill>
                  <a:schemeClr val="tx1"/>
                </a:solidFill>
                <a:latin typeface="Arial Narrow" pitchFamily="34" charset="0"/>
                <a:ea typeface="+mn-ea"/>
                <a:cs typeface="+mn-cs"/>
              </a:defRPr>
            </a:lvl5pPr>
            <a:lvl6pPr marL="2284907" algn="l" defTabSz="913963" rtl="0" eaLnBrk="1" latinLnBrk="0" hangingPunct="1">
              <a:defRPr kern="1200">
                <a:solidFill>
                  <a:schemeClr val="tx1"/>
                </a:solidFill>
                <a:latin typeface="Arial Narrow" pitchFamily="34" charset="0"/>
                <a:ea typeface="+mn-ea"/>
                <a:cs typeface="+mn-cs"/>
              </a:defRPr>
            </a:lvl6pPr>
            <a:lvl7pPr marL="2741887" algn="l" defTabSz="913963" rtl="0" eaLnBrk="1" latinLnBrk="0" hangingPunct="1">
              <a:defRPr kern="1200">
                <a:solidFill>
                  <a:schemeClr val="tx1"/>
                </a:solidFill>
                <a:latin typeface="Arial Narrow" pitchFamily="34" charset="0"/>
                <a:ea typeface="+mn-ea"/>
                <a:cs typeface="+mn-cs"/>
              </a:defRPr>
            </a:lvl7pPr>
            <a:lvl8pPr marL="3198868" algn="l" defTabSz="913963" rtl="0" eaLnBrk="1" latinLnBrk="0" hangingPunct="1">
              <a:defRPr kern="1200">
                <a:solidFill>
                  <a:schemeClr val="tx1"/>
                </a:solidFill>
                <a:latin typeface="Arial Narrow" pitchFamily="34" charset="0"/>
                <a:ea typeface="+mn-ea"/>
                <a:cs typeface="+mn-cs"/>
              </a:defRPr>
            </a:lvl8pPr>
            <a:lvl9pPr marL="3655851" algn="l" defTabSz="913963" rtl="0" eaLnBrk="1" latinLnBrk="0" hangingPunct="1">
              <a:defRPr kern="1200">
                <a:solidFill>
                  <a:schemeClr val="tx1"/>
                </a:solidFill>
                <a:latin typeface="Arial Narrow" pitchFamily="34" charset="0"/>
                <a:ea typeface="+mn-ea"/>
                <a:cs typeface="+mn-cs"/>
              </a:defRPr>
            </a:lvl9pPr>
          </a:lstStyle>
          <a:p>
            <a:pPr>
              <a:defRPr/>
            </a:pPr>
            <a:fld id="{6455BBB4-D28E-4135-9308-7AA9F1071BD7}" type="slidenum">
              <a:rPr lang="en-US" smtClean="0">
                <a:latin typeface="Calibri" panose="020F0502020204030204" pitchFamily="34" charset="0"/>
              </a:rPr>
              <a:pPr>
                <a:defRPr/>
              </a:pPr>
              <a:t>17</a:t>
            </a:fld>
            <a:endParaRPr lang="en-US" dirty="0">
              <a:latin typeface="Calibri" panose="020F0502020204030204" pitchFamily="34" charset="0"/>
            </a:endParaRPr>
          </a:p>
        </p:txBody>
      </p:sp>
      <p:pic>
        <p:nvPicPr>
          <p:cNvPr id="40965" name="Picture 8"/>
          <p:cNvPicPr>
            <a:picLocks noChangeAspect="1" noChangeArrowheads="1"/>
          </p:cNvPicPr>
          <p:nvPr/>
        </p:nvPicPr>
        <p:blipFill>
          <a:blip r:embed="rId4" cstate="print"/>
          <a:srcRect/>
          <a:stretch>
            <a:fillRect/>
          </a:stretch>
        </p:blipFill>
        <p:spPr bwMode="auto">
          <a:xfrm>
            <a:off x="762001" y="974732"/>
            <a:ext cx="5532438" cy="3916363"/>
          </a:xfrm>
          <a:prstGeom prst="rect">
            <a:avLst/>
          </a:prstGeom>
          <a:noFill/>
          <a:ln w="9525">
            <a:noFill/>
            <a:miter lim="800000"/>
            <a:headEnd/>
            <a:tailEnd/>
          </a:ln>
        </p:spPr>
      </p:pic>
      <p:pic>
        <p:nvPicPr>
          <p:cNvPr id="8" name="Picture 9"/>
          <p:cNvPicPr>
            <a:picLocks noChangeAspect="1" noChangeArrowheads="1"/>
          </p:cNvPicPr>
          <p:nvPr/>
        </p:nvPicPr>
        <p:blipFill>
          <a:blip r:embed="rId5" cstate="print"/>
          <a:srcRect/>
          <a:stretch>
            <a:fillRect/>
          </a:stretch>
        </p:blipFill>
        <p:spPr bwMode="auto">
          <a:xfrm>
            <a:off x="996462" y="5075243"/>
            <a:ext cx="3543300" cy="1782761"/>
          </a:xfrm>
          <a:prstGeom prst="rect">
            <a:avLst/>
          </a:prstGeom>
          <a:noFill/>
          <a:ln w="9525">
            <a:noFill/>
            <a:miter lim="800000"/>
            <a:headEnd/>
            <a:tailEnd/>
          </a:ln>
        </p:spPr>
      </p:pic>
      <p:pic>
        <p:nvPicPr>
          <p:cNvPr id="9" name="Picture 10"/>
          <p:cNvPicPr>
            <a:picLocks noChangeAspect="1" noChangeArrowheads="1"/>
          </p:cNvPicPr>
          <p:nvPr/>
        </p:nvPicPr>
        <p:blipFill>
          <a:blip r:embed="rId6" cstate="print"/>
          <a:srcRect/>
          <a:stretch>
            <a:fillRect/>
          </a:stretch>
        </p:blipFill>
        <p:spPr bwMode="auto">
          <a:xfrm>
            <a:off x="7968757" y="965205"/>
            <a:ext cx="3543300" cy="17827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14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0"/>
          <p:cNvPicPr>
            <a:picLocks noChangeAspect="1" noChangeArrowheads="1"/>
          </p:cNvPicPr>
          <p:nvPr/>
        </p:nvPicPr>
        <p:blipFill>
          <a:blip r:embed="rId3" cstate="print"/>
          <a:srcRect/>
          <a:stretch>
            <a:fillRect/>
          </a:stretch>
        </p:blipFill>
        <p:spPr bwMode="auto">
          <a:xfrm>
            <a:off x="6214089" y="2951166"/>
            <a:ext cx="5532437" cy="3916361"/>
          </a:xfrm>
          <a:prstGeom prst="rect">
            <a:avLst/>
          </a:prstGeom>
          <a:noFill/>
          <a:ln w="9525">
            <a:noFill/>
            <a:miter lim="800000"/>
            <a:headEnd/>
            <a:tailEnd/>
          </a:ln>
        </p:spPr>
      </p:pic>
      <p:sp>
        <p:nvSpPr>
          <p:cNvPr id="41987" name="Slide Number Placeholder 4"/>
          <p:cNvSpPr>
            <a:spLocks noGrp="1"/>
          </p:cNvSpPr>
          <p:nvPr>
            <p:ph type="sldNum" sz="quarter" idx="12"/>
          </p:nvPr>
        </p:nvSpPr>
        <p:spPr bwMode="auto">
          <a:xfrm>
            <a:off x="9991850" y="6237061"/>
            <a:ext cx="21336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defPPr>
              <a:defRPr lang="en-US"/>
            </a:defPPr>
            <a:lvl1pPr algn="r" rtl="0" fontAlgn="base">
              <a:spcBef>
                <a:spcPct val="0"/>
              </a:spcBef>
              <a:spcAft>
                <a:spcPct val="0"/>
              </a:spcAft>
              <a:defRPr sz="1300" kern="1200">
                <a:solidFill>
                  <a:schemeClr val="tx1"/>
                </a:solidFill>
                <a:latin typeface="Arial Narrow" pitchFamily="34" charset="0"/>
                <a:ea typeface="+mn-ea"/>
                <a:cs typeface="+mn-cs"/>
              </a:defRPr>
            </a:lvl1pPr>
            <a:lvl2pPr marL="456981" algn="l" rtl="0" fontAlgn="base">
              <a:spcBef>
                <a:spcPct val="0"/>
              </a:spcBef>
              <a:spcAft>
                <a:spcPct val="0"/>
              </a:spcAft>
              <a:defRPr kern="1200">
                <a:solidFill>
                  <a:schemeClr val="tx1"/>
                </a:solidFill>
                <a:latin typeface="Arial Narrow" pitchFamily="34" charset="0"/>
                <a:ea typeface="+mn-ea"/>
                <a:cs typeface="+mn-cs"/>
              </a:defRPr>
            </a:lvl2pPr>
            <a:lvl3pPr marL="913963" algn="l" rtl="0" fontAlgn="base">
              <a:spcBef>
                <a:spcPct val="0"/>
              </a:spcBef>
              <a:spcAft>
                <a:spcPct val="0"/>
              </a:spcAft>
              <a:defRPr kern="1200">
                <a:solidFill>
                  <a:schemeClr val="tx1"/>
                </a:solidFill>
                <a:latin typeface="Arial Narrow" pitchFamily="34" charset="0"/>
                <a:ea typeface="+mn-ea"/>
                <a:cs typeface="+mn-cs"/>
              </a:defRPr>
            </a:lvl3pPr>
            <a:lvl4pPr marL="1370944" algn="l" rtl="0" fontAlgn="base">
              <a:spcBef>
                <a:spcPct val="0"/>
              </a:spcBef>
              <a:spcAft>
                <a:spcPct val="0"/>
              </a:spcAft>
              <a:defRPr kern="1200">
                <a:solidFill>
                  <a:schemeClr val="tx1"/>
                </a:solidFill>
                <a:latin typeface="Arial Narrow" pitchFamily="34" charset="0"/>
                <a:ea typeface="+mn-ea"/>
                <a:cs typeface="+mn-cs"/>
              </a:defRPr>
            </a:lvl4pPr>
            <a:lvl5pPr marL="1827924" algn="l" rtl="0" fontAlgn="base">
              <a:spcBef>
                <a:spcPct val="0"/>
              </a:spcBef>
              <a:spcAft>
                <a:spcPct val="0"/>
              </a:spcAft>
              <a:defRPr kern="1200">
                <a:solidFill>
                  <a:schemeClr val="tx1"/>
                </a:solidFill>
                <a:latin typeface="Arial Narrow" pitchFamily="34" charset="0"/>
                <a:ea typeface="+mn-ea"/>
                <a:cs typeface="+mn-cs"/>
              </a:defRPr>
            </a:lvl5pPr>
            <a:lvl6pPr marL="2284907" algn="l" defTabSz="913963" rtl="0" eaLnBrk="1" latinLnBrk="0" hangingPunct="1">
              <a:defRPr kern="1200">
                <a:solidFill>
                  <a:schemeClr val="tx1"/>
                </a:solidFill>
                <a:latin typeface="Arial Narrow" pitchFamily="34" charset="0"/>
                <a:ea typeface="+mn-ea"/>
                <a:cs typeface="+mn-cs"/>
              </a:defRPr>
            </a:lvl6pPr>
            <a:lvl7pPr marL="2741887" algn="l" defTabSz="913963" rtl="0" eaLnBrk="1" latinLnBrk="0" hangingPunct="1">
              <a:defRPr kern="1200">
                <a:solidFill>
                  <a:schemeClr val="tx1"/>
                </a:solidFill>
                <a:latin typeface="Arial Narrow" pitchFamily="34" charset="0"/>
                <a:ea typeface="+mn-ea"/>
                <a:cs typeface="+mn-cs"/>
              </a:defRPr>
            </a:lvl7pPr>
            <a:lvl8pPr marL="3198868" algn="l" defTabSz="913963" rtl="0" eaLnBrk="1" latinLnBrk="0" hangingPunct="1">
              <a:defRPr kern="1200">
                <a:solidFill>
                  <a:schemeClr val="tx1"/>
                </a:solidFill>
                <a:latin typeface="Arial Narrow" pitchFamily="34" charset="0"/>
                <a:ea typeface="+mn-ea"/>
                <a:cs typeface="+mn-cs"/>
              </a:defRPr>
            </a:lvl8pPr>
            <a:lvl9pPr marL="3655851" algn="l" defTabSz="913963" rtl="0" eaLnBrk="1" latinLnBrk="0" hangingPunct="1">
              <a:defRPr kern="1200">
                <a:solidFill>
                  <a:schemeClr val="tx1"/>
                </a:solidFill>
                <a:latin typeface="Arial Narrow" pitchFamily="34" charset="0"/>
                <a:ea typeface="+mn-ea"/>
                <a:cs typeface="+mn-cs"/>
              </a:defRPr>
            </a:lvl9pPr>
          </a:lstStyle>
          <a:p>
            <a:pPr>
              <a:defRPr/>
            </a:pPr>
            <a:fld id="{6455BBB4-D28E-4135-9308-7AA9F1071BD7}" type="slidenum">
              <a:rPr lang="en-US" smtClean="0">
                <a:latin typeface="Calibri" panose="020F0502020204030204" pitchFamily="34" charset="0"/>
              </a:rPr>
              <a:pPr>
                <a:defRPr/>
              </a:pPr>
              <a:t>18</a:t>
            </a:fld>
            <a:endParaRPr lang="en-US" dirty="0">
              <a:latin typeface="Calibri" panose="020F0502020204030204" pitchFamily="34" charset="0"/>
            </a:endParaRPr>
          </a:p>
        </p:txBody>
      </p:sp>
      <p:pic>
        <p:nvPicPr>
          <p:cNvPr id="11" name="Picture 9"/>
          <p:cNvPicPr>
            <a:picLocks noChangeAspect="1" noChangeArrowheads="1"/>
          </p:cNvPicPr>
          <p:nvPr/>
        </p:nvPicPr>
        <p:blipFill>
          <a:blip r:embed="rId4" cstate="print"/>
          <a:srcRect/>
          <a:stretch>
            <a:fillRect/>
          </a:stretch>
        </p:blipFill>
        <p:spPr bwMode="auto">
          <a:xfrm>
            <a:off x="996465" y="5075243"/>
            <a:ext cx="3543300" cy="1782761"/>
          </a:xfrm>
          <a:prstGeom prst="rect">
            <a:avLst/>
          </a:prstGeom>
          <a:noFill/>
          <a:ln w="9525">
            <a:noFill/>
            <a:miter lim="800000"/>
            <a:headEnd/>
            <a:tailEnd/>
          </a:ln>
        </p:spPr>
      </p:pic>
      <p:pic>
        <p:nvPicPr>
          <p:cNvPr id="12" name="Picture 10"/>
          <p:cNvPicPr>
            <a:picLocks noChangeAspect="1" noChangeArrowheads="1"/>
          </p:cNvPicPr>
          <p:nvPr/>
        </p:nvPicPr>
        <p:blipFill>
          <a:blip r:embed="rId5" cstate="print"/>
          <a:srcRect/>
          <a:stretch>
            <a:fillRect/>
          </a:stretch>
        </p:blipFill>
        <p:spPr bwMode="auto">
          <a:xfrm>
            <a:off x="7968760" y="965205"/>
            <a:ext cx="3543300" cy="1782763"/>
          </a:xfrm>
          <a:prstGeom prst="rect">
            <a:avLst/>
          </a:prstGeom>
          <a:noFill/>
          <a:ln w="9525">
            <a:noFill/>
            <a:miter lim="800000"/>
            <a:headEnd/>
            <a:tailEnd/>
          </a:ln>
        </p:spPr>
      </p:pic>
      <p:pic>
        <p:nvPicPr>
          <p:cNvPr id="41989" name="Picture 2"/>
          <p:cNvPicPr>
            <a:picLocks noChangeAspect="1" noChangeArrowheads="1"/>
          </p:cNvPicPr>
          <p:nvPr/>
        </p:nvPicPr>
        <p:blipFill>
          <a:blip r:embed="rId6" cstate="print"/>
          <a:srcRect/>
          <a:stretch>
            <a:fillRect/>
          </a:stretch>
        </p:blipFill>
        <p:spPr bwMode="auto">
          <a:xfrm>
            <a:off x="762004" y="974732"/>
            <a:ext cx="5532438" cy="3916363"/>
          </a:xfrm>
          <a:prstGeom prst="rect">
            <a:avLst/>
          </a:prstGeom>
          <a:noFill/>
          <a:ln w="9525">
            <a:noFill/>
            <a:miter lim="800000"/>
            <a:headEnd/>
            <a:tailEnd/>
          </a:ln>
        </p:spPr>
      </p:pic>
      <p:sp>
        <p:nvSpPr>
          <p:cNvPr id="2" name="Rectangle 2">
            <a:extLst>
              <a:ext uri="{FF2B5EF4-FFF2-40B4-BE49-F238E27FC236}">
                <a16:creationId xmlns:a16="http://schemas.microsoft.com/office/drawing/2014/main" id="{42AE3940-249C-01EE-F716-12D21824A30D}"/>
              </a:ext>
            </a:extLst>
          </p:cNvPr>
          <p:cNvSpPr>
            <a:spLocks noGrp="1" noChangeArrowheads="1"/>
          </p:cNvSpPr>
          <p:nvPr>
            <p:ph type="title"/>
          </p:nvPr>
        </p:nvSpPr>
        <p:spPr>
          <a:xfrm>
            <a:off x="1524007" y="0"/>
            <a:ext cx="9143999" cy="1143000"/>
          </a:xfrm>
        </p:spPr>
        <p:txBody>
          <a:bodyPr/>
          <a:lstStyle/>
          <a:p>
            <a:pPr algn="l">
              <a:defRPr/>
            </a:pPr>
            <a:r>
              <a:rPr lang="en-US" sz="3600" dirty="0"/>
              <a:t>How much difference from distribution choice?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3" cstate="print"/>
          <a:srcRect t="5844"/>
          <a:stretch>
            <a:fillRect/>
          </a:stretch>
        </p:blipFill>
        <p:spPr bwMode="auto">
          <a:xfrm>
            <a:off x="2867032" y="1449105"/>
            <a:ext cx="6539821" cy="5156134"/>
          </a:xfrm>
          <a:prstGeom prst="rect">
            <a:avLst/>
          </a:prstGeom>
          <a:noFill/>
          <a:ln w="9525">
            <a:noFill/>
            <a:miter lim="800000"/>
            <a:headEnd/>
            <a:tailEnd/>
          </a:ln>
          <a:effectLst/>
        </p:spPr>
      </p:pic>
      <p:sp>
        <p:nvSpPr>
          <p:cNvPr id="2" name="Title 1"/>
          <p:cNvSpPr>
            <a:spLocks noGrp="1"/>
          </p:cNvSpPr>
          <p:nvPr>
            <p:ph type="title"/>
          </p:nvPr>
        </p:nvSpPr>
        <p:spPr>
          <a:xfrm>
            <a:off x="855785" y="0"/>
            <a:ext cx="9355015" cy="1143000"/>
          </a:xfrm>
        </p:spPr>
        <p:txBody>
          <a:bodyPr/>
          <a:lstStyle/>
          <a:p>
            <a:pPr algn="l">
              <a:defRPr/>
            </a:pPr>
            <a:r>
              <a:rPr lang="en-US" dirty="0"/>
              <a:t>Exploring Sampling Error</a:t>
            </a:r>
          </a:p>
        </p:txBody>
      </p:sp>
      <p:sp>
        <p:nvSpPr>
          <p:cNvPr id="46084" name="TextBox 5"/>
          <p:cNvSpPr txBox="1">
            <a:spLocks noChangeArrowheads="1"/>
          </p:cNvSpPr>
          <p:nvPr/>
        </p:nvSpPr>
        <p:spPr bwMode="auto">
          <a:xfrm>
            <a:off x="2565407" y="906467"/>
            <a:ext cx="7358063" cy="461618"/>
          </a:xfrm>
          <a:prstGeom prst="rect">
            <a:avLst/>
          </a:prstGeom>
          <a:noFill/>
          <a:ln w="9525">
            <a:noFill/>
            <a:miter lim="800000"/>
            <a:headEnd/>
            <a:tailEnd/>
          </a:ln>
        </p:spPr>
        <p:txBody>
          <a:bodyPr lIns="91397" tIns="45697" rIns="91397" bIns="45697">
            <a:spAutoFit/>
          </a:bodyPr>
          <a:lstStyle/>
          <a:p>
            <a:r>
              <a:rPr lang="en-US" sz="2400" dirty="0">
                <a:latin typeface="Calibri" panose="020F0502020204030204" pitchFamily="34" charset="0"/>
              </a:rPr>
              <a:t>Creating a random sample from a known distribution</a:t>
            </a:r>
          </a:p>
        </p:txBody>
      </p:sp>
      <p:pic>
        <p:nvPicPr>
          <p:cNvPr id="118787" name="Picture 3"/>
          <p:cNvPicPr>
            <a:picLocks noChangeAspect="1" noChangeArrowheads="1"/>
          </p:cNvPicPr>
          <p:nvPr/>
        </p:nvPicPr>
        <p:blipFill>
          <a:blip r:embed="rId4" cstate="print"/>
          <a:srcRect t="5844"/>
          <a:stretch>
            <a:fillRect/>
          </a:stretch>
        </p:blipFill>
        <p:spPr bwMode="auto">
          <a:xfrm>
            <a:off x="2867032" y="1449105"/>
            <a:ext cx="6539821" cy="5156134"/>
          </a:xfrm>
          <a:prstGeom prst="rect">
            <a:avLst/>
          </a:prstGeom>
          <a:noFill/>
          <a:ln w="9525">
            <a:noFill/>
            <a:miter lim="800000"/>
            <a:headEnd/>
            <a:tailEnd/>
          </a:ln>
          <a:effectLst/>
        </p:spPr>
      </p:pic>
      <p:pic>
        <p:nvPicPr>
          <p:cNvPr id="118788" name="Picture 4"/>
          <p:cNvPicPr>
            <a:picLocks noChangeAspect="1" noChangeArrowheads="1"/>
          </p:cNvPicPr>
          <p:nvPr/>
        </p:nvPicPr>
        <p:blipFill>
          <a:blip r:embed="rId5" cstate="print"/>
          <a:srcRect t="5844"/>
          <a:stretch>
            <a:fillRect/>
          </a:stretch>
        </p:blipFill>
        <p:spPr bwMode="auto">
          <a:xfrm>
            <a:off x="2867032" y="1449105"/>
            <a:ext cx="6539821" cy="5156134"/>
          </a:xfrm>
          <a:prstGeom prst="rect">
            <a:avLst/>
          </a:prstGeom>
          <a:noFill/>
          <a:ln w="9525">
            <a:noFill/>
            <a:miter lim="800000"/>
            <a:headEnd/>
            <a:tailEnd/>
          </a:ln>
          <a:effectLst/>
        </p:spPr>
      </p:pic>
      <p:grpSp>
        <p:nvGrpSpPr>
          <p:cNvPr id="3" name="Group 17"/>
          <p:cNvGrpSpPr/>
          <p:nvPr/>
        </p:nvGrpSpPr>
        <p:grpSpPr>
          <a:xfrm>
            <a:off x="7915280" y="2971804"/>
            <a:ext cx="2352671" cy="3569729"/>
            <a:chOff x="6391275" y="2971801"/>
            <a:chExt cx="2352671" cy="3569730"/>
          </a:xfrm>
        </p:grpSpPr>
        <p:sp>
          <p:nvSpPr>
            <p:cNvPr id="9" name="TextBox 8"/>
            <p:cNvSpPr txBox="1"/>
            <p:nvPr/>
          </p:nvSpPr>
          <p:spPr>
            <a:xfrm>
              <a:off x="7019925" y="6210300"/>
              <a:ext cx="704850" cy="292388"/>
            </a:xfrm>
            <a:prstGeom prst="rect">
              <a:avLst/>
            </a:prstGeom>
            <a:noFill/>
          </p:spPr>
          <p:txBody>
            <a:bodyPr wrap="square" rtlCol="0">
              <a:spAutoFit/>
            </a:bodyPr>
            <a:lstStyle/>
            <a:p>
              <a:r>
                <a:rPr lang="en-US" sz="1300" b="1" dirty="0">
                  <a:solidFill>
                    <a:srgbClr val="00B0F0"/>
                  </a:solidFill>
                  <a:latin typeface="Calibri" panose="020F0502020204030204" pitchFamily="34" charset="0"/>
                  <a:cs typeface="Calibri" panose="020F0502020204030204" pitchFamily="34" charset="0"/>
                </a:rPr>
                <a:t>0.004</a:t>
              </a:r>
            </a:p>
          </p:txBody>
        </p:sp>
        <p:cxnSp>
          <p:nvCxnSpPr>
            <p:cNvPr id="11" name="Straight Arrow Connector 10"/>
            <p:cNvCxnSpPr/>
            <p:nvPr/>
          </p:nvCxnSpPr>
          <p:spPr>
            <a:xfrm flipV="1">
              <a:off x="7277100" y="2971801"/>
              <a:ext cx="0" cy="3267074"/>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696196" y="6172199"/>
              <a:ext cx="1047750" cy="369332"/>
            </a:xfrm>
            <a:prstGeom prst="rect">
              <a:avLst/>
            </a:prstGeom>
            <a:solidFill>
              <a:schemeClr val="bg1"/>
            </a:solidFill>
          </p:spPr>
          <p:txBody>
            <a:bodyPr wrap="square" rtlCol="0">
              <a:spAutoFit/>
            </a:bodyPr>
            <a:lstStyle/>
            <a:p>
              <a:r>
                <a:rPr lang="en-US" dirty="0">
                  <a:solidFill>
                    <a:srgbClr val="00CCFF"/>
                  </a:solidFill>
                  <a:latin typeface="Calibri" panose="020F0502020204030204" pitchFamily="34" charset="0"/>
                  <a:cs typeface="Calibri" panose="020F0502020204030204" pitchFamily="34" charset="0"/>
                </a:rPr>
                <a:t>~ U[0,1]</a:t>
              </a:r>
            </a:p>
          </p:txBody>
        </p:sp>
        <p:cxnSp>
          <p:nvCxnSpPr>
            <p:cNvPr id="15" name="Straight Arrow Connector 14"/>
            <p:cNvCxnSpPr/>
            <p:nvPr/>
          </p:nvCxnSpPr>
          <p:spPr>
            <a:xfrm flipV="1">
              <a:off x="6715125" y="3324226"/>
              <a:ext cx="0" cy="2857499"/>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391275" y="6210301"/>
              <a:ext cx="704850" cy="292388"/>
            </a:xfrm>
            <a:prstGeom prst="rect">
              <a:avLst/>
            </a:prstGeom>
            <a:noFill/>
          </p:spPr>
          <p:txBody>
            <a:bodyPr wrap="square" rtlCol="0">
              <a:spAutoFit/>
            </a:bodyPr>
            <a:lstStyle/>
            <a:p>
              <a:r>
                <a:rPr lang="en-US" sz="1300" b="1" dirty="0">
                  <a:solidFill>
                    <a:srgbClr val="00B0F0"/>
                  </a:solidFill>
                  <a:latin typeface="Calibri" panose="020F0502020204030204" pitchFamily="34" charset="0"/>
                  <a:cs typeface="Calibri" panose="020F0502020204030204" pitchFamily="34" charset="0"/>
                </a:rPr>
                <a:t>0.025</a:t>
              </a:r>
            </a:p>
          </p:txBody>
        </p:sp>
      </p:grpSp>
      <p:cxnSp>
        <p:nvCxnSpPr>
          <p:cNvPr id="5" name="Straight Connector 4">
            <a:extLst>
              <a:ext uri="{FF2B5EF4-FFF2-40B4-BE49-F238E27FC236}">
                <a16:creationId xmlns:a16="http://schemas.microsoft.com/office/drawing/2014/main" id="{90D38FE7-C7A9-D6DA-6738-95EF628C701A}"/>
              </a:ext>
            </a:extLst>
          </p:cNvPr>
          <p:cNvCxnSpPr/>
          <p:nvPr/>
        </p:nvCxnSpPr>
        <p:spPr>
          <a:xfrm>
            <a:off x="2858868" y="1424613"/>
            <a:ext cx="6539821"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Slide Number Placeholder 2">
            <a:extLst>
              <a:ext uri="{FF2B5EF4-FFF2-40B4-BE49-F238E27FC236}">
                <a16:creationId xmlns:a16="http://schemas.microsoft.com/office/drawing/2014/main" id="{EBFE4762-08CB-78D4-81AF-7197C42FA6C1}"/>
              </a:ext>
            </a:extLst>
          </p:cNvPr>
          <p:cNvSpPr>
            <a:spLocks noGrp="1"/>
          </p:cNvSpPr>
          <p:nvPr>
            <p:ph type="sldNum" sz="quarter" idx="10"/>
          </p:nvPr>
        </p:nvSpPr>
        <p:spPr>
          <a:xfrm>
            <a:off x="8950778" y="6277882"/>
            <a:ext cx="2844800" cy="476250"/>
          </a:xfrm>
        </p:spPr>
        <p:txBody>
          <a:bodyPr/>
          <a:lstStyle/>
          <a:p>
            <a:pPr>
              <a:defRPr/>
            </a:pPr>
            <a:fld id="{3D92B7D2-3267-4008-AB48-C2C11E17D42B}" type="slidenum">
              <a:rPr lang="en-US" smtClean="0"/>
              <a:pPr>
                <a:defRPr/>
              </a:pPr>
              <a:t>19</a:t>
            </a:fld>
            <a:endParaRPr lang="en-US"/>
          </a:p>
        </p:txBody>
      </p:sp>
    </p:spTree>
    <p:extLst>
      <p:ext uri="{BB962C8B-B14F-4D97-AF65-F5344CB8AC3E}">
        <p14:creationId xmlns:p14="http://schemas.microsoft.com/office/powerpoint/2010/main" val="652746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7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87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1990B-A526-4D22-9967-4A972496ACBE}"/>
              </a:ext>
            </a:extLst>
          </p:cNvPr>
          <p:cNvSpPr>
            <a:spLocks noGrp="1"/>
          </p:cNvSpPr>
          <p:nvPr>
            <p:ph type="ctrTitle"/>
          </p:nvPr>
        </p:nvSpPr>
        <p:spPr/>
        <p:txBody>
          <a:bodyPr/>
          <a:lstStyle/>
          <a:p>
            <a:r>
              <a:rPr lang="en-US" dirty="0"/>
              <a:t>Motivation for the Topic</a:t>
            </a:r>
          </a:p>
        </p:txBody>
      </p:sp>
      <p:sp>
        <p:nvSpPr>
          <p:cNvPr id="3" name="Slide Number Placeholder 2">
            <a:extLst>
              <a:ext uri="{FF2B5EF4-FFF2-40B4-BE49-F238E27FC236}">
                <a16:creationId xmlns:a16="http://schemas.microsoft.com/office/drawing/2014/main" id="{1F616526-5E09-5A68-2C7E-F700335BF738}"/>
              </a:ext>
            </a:extLst>
          </p:cNvPr>
          <p:cNvSpPr>
            <a:spLocks noGrp="1"/>
          </p:cNvSpPr>
          <p:nvPr>
            <p:ph type="sldNum" sz="quarter" idx="10"/>
          </p:nvPr>
        </p:nvSpPr>
        <p:spPr/>
        <p:txBody>
          <a:bodyPr/>
          <a:lstStyle/>
          <a:p>
            <a:pPr>
              <a:defRPr/>
            </a:pPr>
            <a:fld id="{D6CEDA4E-8290-4006-818C-C147A07C8505}" type="slidenum">
              <a:rPr lang="en-US" smtClean="0"/>
              <a:pPr>
                <a:defRPr/>
              </a:pPr>
              <a:t>2</a:t>
            </a:fld>
            <a:endParaRPr lang="en-US"/>
          </a:p>
        </p:txBody>
      </p:sp>
    </p:spTree>
    <p:extLst>
      <p:ext uri="{BB962C8B-B14F-4D97-AF65-F5344CB8AC3E}">
        <p14:creationId xmlns:p14="http://schemas.microsoft.com/office/powerpoint/2010/main" val="1424743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Box 5"/>
          <p:cNvSpPr txBox="1">
            <a:spLocks noChangeArrowheads="1"/>
          </p:cNvSpPr>
          <p:nvPr/>
        </p:nvSpPr>
        <p:spPr bwMode="auto">
          <a:xfrm>
            <a:off x="2565407" y="906467"/>
            <a:ext cx="7358063" cy="461618"/>
          </a:xfrm>
          <a:prstGeom prst="rect">
            <a:avLst/>
          </a:prstGeom>
          <a:noFill/>
          <a:ln w="9525">
            <a:noFill/>
            <a:miter lim="800000"/>
            <a:headEnd/>
            <a:tailEnd/>
          </a:ln>
        </p:spPr>
        <p:txBody>
          <a:bodyPr lIns="91397" tIns="45697" rIns="91397" bIns="45697">
            <a:spAutoFit/>
          </a:bodyPr>
          <a:lstStyle/>
          <a:p>
            <a:r>
              <a:rPr lang="en-US" sz="2400" dirty="0">
                <a:latin typeface="Calibri" panose="020F0502020204030204" pitchFamily="34" charset="0"/>
              </a:rPr>
              <a:t>Creating a random sample from a known distribution</a:t>
            </a:r>
          </a:p>
        </p:txBody>
      </p:sp>
      <p:pic>
        <p:nvPicPr>
          <p:cNvPr id="46085" name="Picture 6"/>
          <p:cNvPicPr>
            <a:picLocks noChangeAspect="1" noChangeArrowheads="1"/>
          </p:cNvPicPr>
          <p:nvPr/>
        </p:nvPicPr>
        <p:blipFill>
          <a:blip r:embed="rId3" cstate="print"/>
          <a:srcRect/>
          <a:stretch>
            <a:fillRect/>
          </a:stretch>
        </p:blipFill>
        <p:spPr bwMode="auto">
          <a:xfrm>
            <a:off x="2871789" y="1414465"/>
            <a:ext cx="6540500" cy="5187950"/>
          </a:xfrm>
          <a:prstGeom prst="rect">
            <a:avLst/>
          </a:prstGeom>
          <a:noFill/>
          <a:ln w="9525">
            <a:noFill/>
            <a:miter lim="800000"/>
            <a:headEnd/>
            <a:tailEnd/>
          </a:ln>
        </p:spPr>
      </p:pic>
      <p:sp>
        <p:nvSpPr>
          <p:cNvPr id="46086" name="TextBox 6"/>
          <p:cNvSpPr txBox="1">
            <a:spLocks noChangeArrowheads="1"/>
          </p:cNvSpPr>
          <p:nvPr/>
        </p:nvSpPr>
        <p:spPr bwMode="auto">
          <a:xfrm>
            <a:off x="8466138" y="6226179"/>
            <a:ext cx="1008062" cy="369285"/>
          </a:xfrm>
          <a:prstGeom prst="rect">
            <a:avLst/>
          </a:prstGeom>
          <a:noFill/>
          <a:ln w="9525">
            <a:noFill/>
            <a:miter lim="800000"/>
            <a:headEnd/>
            <a:tailEnd/>
          </a:ln>
        </p:spPr>
        <p:txBody>
          <a:bodyPr lIns="91397" tIns="45697" rIns="91397" bIns="45697">
            <a:spAutoFit/>
          </a:bodyPr>
          <a:lstStyle/>
          <a:p>
            <a:r>
              <a:rPr lang="en-US" b="1" dirty="0">
                <a:solidFill>
                  <a:srgbClr val="00B0F0"/>
                </a:solidFill>
                <a:latin typeface="Calibri" panose="020F0502020204030204" pitchFamily="34" charset="0"/>
              </a:rPr>
              <a:t>U[0,1]</a:t>
            </a:r>
          </a:p>
        </p:txBody>
      </p:sp>
      <p:pic>
        <p:nvPicPr>
          <p:cNvPr id="98311" name="Picture 7"/>
          <p:cNvPicPr>
            <a:picLocks noChangeAspect="1" noChangeArrowheads="1"/>
          </p:cNvPicPr>
          <p:nvPr/>
        </p:nvPicPr>
        <p:blipFill>
          <a:blip r:embed="rId4" cstate="print"/>
          <a:srcRect/>
          <a:stretch>
            <a:fillRect/>
          </a:stretch>
        </p:blipFill>
        <p:spPr bwMode="auto">
          <a:xfrm>
            <a:off x="2871789" y="1414465"/>
            <a:ext cx="6540500" cy="5187950"/>
          </a:xfrm>
          <a:prstGeom prst="rect">
            <a:avLst/>
          </a:prstGeom>
          <a:noFill/>
          <a:ln w="9525">
            <a:noFill/>
            <a:miter lim="800000"/>
            <a:headEnd/>
            <a:tailEnd/>
          </a:ln>
        </p:spPr>
      </p:pic>
      <p:pic>
        <p:nvPicPr>
          <p:cNvPr id="98312" name="Picture 8"/>
          <p:cNvPicPr>
            <a:picLocks noChangeAspect="1" noChangeArrowheads="1"/>
          </p:cNvPicPr>
          <p:nvPr/>
        </p:nvPicPr>
        <p:blipFill>
          <a:blip r:embed="rId5" cstate="print"/>
          <a:srcRect/>
          <a:stretch>
            <a:fillRect/>
          </a:stretch>
        </p:blipFill>
        <p:spPr bwMode="auto">
          <a:xfrm>
            <a:off x="2871789" y="1414465"/>
            <a:ext cx="6540500" cy="5187950"/>
          </a:xfrm>
          <a:prstGeom prst="rect">
            <a:avLst/>
          </a:prstGeom>
          <a:noFill/>
          <a:ln w="9525">
            <a:noFill/>
            <a:miter lim="800000"/>
            <a:headEnd/>
            <a:tailEnd/>
          </a:ln>
        </p:spPr>
      </p:pic>
      <p:pic>
        <p:nvPicPr>
          <p:cNvPr id="117764" name="Picture 4"/>
          <p:cNvPicPr>
            <a:picLocks noChangeAspect="1" noChangeArrowheads="1"/>
          </p:cNvPicPr>
          <p:nvPr/>
        </p:nvPicPr>
        <p:blipFill>
          <a:blip r:embed="rId6" cstate="print"/>
          <a:srcRect t="5844"/>
          <a:stretch>
            <a:fillRect/>
          </a:stretch>
        </p:blipFill>
        <p:spPr bwMode="auto">
          <a:xfrm>
            <a:off x="2867032" y="1434528"/>
            <a:ext cx="6539821" cy="5156141"/>
          </a:xfrm>
          <a:prstGeom prst="rect">
            <a:avLst/>
          </a:prstGeom>
          <a:noFill/>
          <a:ln w="9525">
            <a:noFill/>
            <a:miter lim="800000"/>
            <a:headEnd/>
            <a:tailEnd/>
          </a:ln>
          <a:effectLst/>
        </p:spPr>
      </p:pic>
      <p:pic>
        <p:nvPicPr>
          <p:cNvPr id="117765" name="Picture 5"/>
          <p:cNvPicPr>
            <a:picLocks noChangeAspect="1" noChangeArrowheads="1"/>
          </p:cNvPicPr>
          <p:nvPr/>
        </p:nvPicPr>
        <p:blipFill>
          <a:blip r:embed="rId7" cstate="print"/>
          <a:srcRect t="5844"/>
          <a:stretch>
            <a:fillRect/>
          </a:stretch>
        </p:blipFill>
        <p:spPr bwMode="auto">
          <a:xfrm>
            <a:off x="2867032" y="1444341"/>
            <a:ext cx="6539821" cy="5156134"/>
          </a:xfrm>
          <a:prstGeom prst="rect">
            <a:avLst/>
          </a:prstGeom>
          <a:noFill/>
          <a:ln w="9525">
            <a:noFill/>
            <a:miter lim="800000"/>
            <a:headEnd/>
            <a:tailEnd/>
          </a:ln>
          <a:effectLst/>
        </p:spPr>
      </p:pic>
      <p:sp>
        <p:nvSpPr>
          <p:cNvPr id="5" name="Title 1">
            <a:extLst>
              <a:ext uri="{FF2B5EF4-FFF2-40B4-BE49-F238E27FC236}">
                <a16:creationId xmlns:a16="http://schemas.microsoft.com/office/drawing/2014/main" id="{2096CFDF-4364-AA3B-EA23-7C79D5F9638F}"/>
              </a:ext>
            </a:extLst>
          </p:cNvPr>
          <p:cNvSpPr>
            <a:spLocks noGrp="1"/>
          </p:cNvSpPr>
          <p:nvPr>
            <p:ph type="title"/>
          </p:nvPr>
        </p:nvSpPr>
        <p:spPr>
          <a:xfrm>
            <a:off x="855785" y="0"/>
            <a:ext cx="9355015" cy="1143000"/>
          </a:xfrm>
        </p:spPr>
        <p:txBody>
          <a:bodyPr/>
          <a:lstStyle/>
          <a:p>
            <a:pPr algn="l">
              <a:defRPr/>
            </a:pPr>
            <a:r>
              <a:rPr lang="en-US" dirty="0"/>
              <a:t>Exploring Sampling Error</a:t>
            </a:r>
          </a:p>
        </p:txBody>
      </p:sp>
      <p:sp>
        <p:nvSpPr>
          <p:cNvPr id="3" name="Slide Number Placeholder 2">
            <a:extLst>
              <a:ext uri="{FF2B5EF4-FFF2-40B4-BE49-F238E27FC236}">
                <a16:creationId xmlns:a16="http://schemas.microsoft.com/office/drawing/2014/main" id="{67513082-BDF4-70A1-6D8B-D3CBB73E0EC1}"/>
              </a:ext>
            </a:extLst>
          </p:cNvPr>
          <p:cNvSpPr>
            <a:spLocks noGrp="1"/>
          </p:cNvSpPr>
          <p:nvPr>
            <p:ph type="sldNum" sz="quarter" idx="10"/>
          </p:nvPr>
        </p:nvSpPr>
        <p:spPr>
          <a:xfrm>
            <a:off x="8950778" y="6277882"/>
            <a:ext cx="2844800" cy="476250"/>
          </a:xfrm>
        </p:spPr>
        <p:txBody>
          <a:bodyPr/>
          <a:lstStyle/>
          <a:p>
            <a:pPr>
              <a:defRPr/>
            </a:pPr>
            <a:fld id="{3D92B7D2-3267-4008-AB48-C2C11E17D42B}" type="slidenum">
              <a:rPr lang="en-US" smtClean="0"/>
              <a:pPr>
                <a:defRPr/>
              </a:pPr>
              <a:t>20</a:t>
            </a:fld>
            <a:endParaRPr lang="en-US"/>
          </a:p>
        </p:txBody>
      </p:sp>
      <p:sp>
        <p:nvSpPr>
          <p:cNvPr id="2" name="TextBox 1">
            <a:extLst>
              <a:ext uri="{FF2B5EF4-FFF2-40B4-BE49-F238E27FC236}">
                <a16:creationId xmlns:a16="http://schemas.microsoft.com/office/drawing/2014/main" id="{11805CC3-C274-090B-49BD-5EC43AD4CCCC}"/>
              </a:ext>
            </a:extLst>
          </p:cNvPr>
          <p:cNvSpPr txBox="1"/>
          <p:nvPr/>
        </p:nvSpPr>
        <p:spPr>
          <a:xfrm>
            <a:off x="8163611" y="6197898"/>
            <a:ext cx="970961" cy="276999"/>
          </a:xfrm>
          <a:prstGeom prst="rect">
            <a:avLst/>
          </a:prstGeom>
          <a:noFill/>
        </p:spPr>
        <p:txBody>
          <a:bodyPr wrap="square" rtlCol="0">
            <a:spAutoFit/>
          </a:bodyPr>
          <a:lstStyle/>
          <a:p>
            <a:r>
              <a:rPr lang="en-US" sz="1200" b="1" dirty="0">
                <a:solidFill>
                  <a:srgbClr val="00B0F0"/>
                </a:solidFill>
              </a:rPr>
              <a:t>~ 1-in-14</a:t>
            </a:r>
          </a:p>
        </p:txBody>
      </p:sp>
    </p:spTree>
    <p:extLst>
      <p:ext uri="{BB962C8B-B14F-4D97-AF65-F5344CB8AC3E}">
        <p14:creationId xmlns:p14="http://schemas.microsoft.com/office/powerpoint/2010/main" val="1164279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Box 5"/>
          <p:cNvSpPr txBox="1">
            <a:spLocks noChangeArrowheads="1"/>
          </p:cNvSpPr>
          <p:nvPr/>
        </p:nvSpPr>
        <p:spPr bwMode="auto">
          <a:xfrm>
            <a:off x="2565407" y="906467"/>
            <a:ext cx="7358063" cy="461618"/>
          </a:xfrm>
          <a:prstGeom prst="rect">
            <a:avLst/>
          </a:prstGeom>
          <a:noFill/>
          <a:ln w="9525">
            <a:noFill/>
            <a:miter lim="800000"/>
            <a:headEnd/>
            <a:tailEnd/>
          </a:ln>
        </p:spPr>
        <p:txBody>
          <a:bodyPr lIns="91397" tIns="45697" rIns="91397" bIns="45697">
            <a:spAutoFit/>
          </a:bodyPr>
          <a:lstStyle/>
          <a:p>
            <a:r>
              <a:rPr lang="en-US" sz="2400" dirty="0">
                <a:latin typeface="Calibri" panose="020F0502020204030204" pitchFamily="34" charset="0"/>
              </a:rPr>
              <a:t>Creating a random sample from a known distribution</a:t>
            </a:r>
          </a:p>
        </p:txBody>
      </p:sp>
      <p:pic>
        <p:nvPicPr>
          <p:cNvPr id="46085" name="Picture 6"/>
          <p:cNvPicPr>
            <a:picLocks noChangeAspect="1" noChangeArrowheads="1"/>
          </p:cNvPicPr>
          <p:nvPr/>
        </p:nvPicPr>
        <p:blipFill>
          <a:blip r:embed="rId3" cstate="print"/>
          <a:srcRect/>
          <a:stretch>
            <a:fillRect/>
          </a:stretch>
        </p:blipFill>
        <p:spPr bwMode="auto">
          <a:xfrm>
            <a:off x="2871789" y="1422629"/>
            <a:ext cx="6540500" cy="5187950"/>
          </a:xfrm>
          <a:prstGeom prst="rect">
            <a:avLst/>
          </a:prstGeom>
          <a:noFill/>
          <a:ln w="9525">
            <a:noFill/>
            <a:miter lim="800000"/>
            <a:headEnd/>
            <a:tailEnd/>
          </a:ln>
        </p:spPr>
      </p:pic>
      <p:sp>
        <p:nvSpPr>
          <p:cNvPr id="46086" name="TextBox 6"/>
          <p:cNvSpPr txBox="1">
            <a:spLocks noChangeArrowheads="1"/>
          </p:cNvSpPr>
          <p:nvPr/>
        </p:nvSpPr>
        <p:spPr bwMode="auto">
          <a:xfrm>
            <a:off x="8466138" y="6234343"/>
            <a:ext cx="1008062" cy="369285"/>
          </a:xfrm>
          <a:prstGeom prst="rect">
            <a:avLst/>
          </a:prstGeom>
          <a:noFill/>
          <a:ln w="9525">
            <a:noFill/>
            <a:miter lim="800000"/>
            <a:headEnd/>
            <a:tailEnd/>
          </a:ln>
        </p:spPr>
        <p:txBody>
          <a:bodyPr lIns="91397" tIns="45697" rIns="91397" bIns="45697">
            <a:spAutoFit/>
          </a:bodyPr>
          <a:lstStyle/>
          <a:p>
            <a:r>
              <a:rPr lang="en-US" b="1" dirty="0">
                <a:solidFill>
                  <a:srgbClr val="00B0F0"/>
                </a:solidFill>
                <a:latin typeface="Calibri" panose="020F0502020204030204" pitchFamily="34" charset="0"/>
              </a:rPr>
              <a:t>U[0,1]</a:t>
            </a:r>
          </a:p>
        </p:txBody>
      </p:sp>
      <p:pic>
        <p:nvPicPr>
          <p:cNvPr id="98311" name="Picture 7"/>
          <p:cNvPicPr>
            <a:picLocks noChangeAspect="1" noChangeArrowheads="1"/>
          </p:cNvPicPr>
          <p:nvPr/>
        </p:nvPicPr>
        <p:blipFill>
          <a:blip r:embed="rId4" cstate="print"/>
          <a:srcRect/>
          <a:stretch>
            <a:fillRect/>
          </a:stretch>
        </p:blipFill>
        <p:spPr bwMode="auto">
          <a:xfrm>
            <a:off x="2871789" y="1422629"/>
            <a:ext cx="6540500" cy="5187950"/>
          </a:xfrm>
          <a:prstGeom prst="rect">
            <a:avLst/>
          </a:prstGeom>
          <a:noFill/>
          <a:ln w="9525">
            <a:noFill/>
            <a:miter lim="800000"/>
            <a:headEnd/>
            <a:tailEnd/>
          </a:ln>
        </p:spPr>
      </p:pic>
      <p:pic>
        <p:nvPicPr>
          <p:cNvPr id="98312" name="Picture 8"/>
          <p:cNvPicPr>
            <a:picLocks noChangeAspect="1" noChangeArrowheads="1"/>
          </p:cNvPicPr>
          <p:nvPr/>
        </p:nvPicPr>
        <p:blipFill>
          <a:blip r:embed="rId5" cstate="print"/>
          <a:srcRect/>
          <a:stretch>
            <a:fillRect/>
          </a:stretch>
        </p:blipFill>
        <p:spPr bwMode="auto">
          <a:xfrm>
            <a:off x="2871789" y="1422629"/>
            <a:ext cx="6540500" cy="5187950"/>
          </a:xfrm>
          <a:prstGeom prst="rect">
            <a:avLst/>
          </a:prstGeom>
          <a:noFill/>
          <a:ln w="9525">
            <a:noFill/>
            <a:miter lim="800000"/>
            <a:headEnd/>
            <a:tailEnd/>
          </a:ln>
        </p:spPr>
      </p:pic>
      <p:pic>
        <p:nvPicPr>
          <p:cNvPr id="117764" name="Picture 4"/>
          <p:cNvPicPr>
            <a:picLocks noChangeAspect="1" noChangeArrowheads="1"/>
          </p:cNvPicPr>
          <p:nvPr/>
        </p:nvPicPr>
        <p:blipFill>
          <a:blip r:embed="rId6" cstate="print"/>
          <a:srcRect t="5844"/>
          <a:stretch>
            <a:fillRect/>
          </a:stretch>
        </p:blipFill>
        <p:spPr bwMode="auto">
          <a:xfrm>
            <a:off x="2867032" y="1442692"/>
            <a:ext cx="6539821" cy="5156141"/>
          </a:xfrm>
          <a:prstGeom prst="rect">
            <a:avLst/>
          </a:prstGeom>
          <a:noFill/>
          <a:ln w="9525">
            <a:noFill/>
            <a:miter lim="800000"/>
            <a:headEnd/>
            <a:tailEnd/>
          </a:ln>
          <a:effectLst/>
        </p:spPr>
      </p:pic>
      <p:sp>
        <p:nvSpPr>
          <p:cNvPr id="5" name="Title 1">
            <a:extLst>
              <a:ext uri="{FF2B5EF4-FFF2-40B4-BE49-F238E27FC236}">
                <a16:creationId xmlns:a16="http://schemas.microsoft.com/office/drawing/2014/main" id="{0F93CED2-40BE-4A5E-7049-E7E0EC827558}"/>
              </a:ext>
            </a:extLst>
          </p:cNvPr>
          <p:cNvSpPr>
            <a:spLocks noGrp="1"/>
          </p:cNvSpPr>
          <p:nvPr>
            <p:ph type="title"/>
          </p:nvPr>
        </p:nvSpPr>
        <p:spPr>
          <a:xfrm>
            <a:off x="855785" y="0"/>
            <a:ext cx="9355015" cy="1143000"/>
          </a:xfrm>
        </p:spPr>
        <p:txBody>
          <a:bodyPr/>
          <a:lstStyle/>
          <a:p>
            <a:pPr algn="l">
              <a:defRPr/>
            </a:pPr>
            <a:r>
              <a:rPr lang="en-US" dirty="0"/>
              <a:t>Exploring Sampling Error</a:t>
            </a:r>
          </a:p>
        </p:txBody>
      </p:sp>
      <p:sp>
        <p:nvSpPr>
          <p:cNvPr id="3" name="Slide Number Placeholder 2">
            <a:extLst>
              <a:ext uri="{FF2B5EF4-FFF2-40B4-BE49-F238E27FC236}">
                <a16:creationId xmlns:a16="http://schemas.microsoft.com/office/drawing/2014/main" id="{C1A2E1BC-B579-F486-5A8D-F5A4BFEFF804}"/>
              </a:ext>
            </a:extLst>
          </p:cNvPr>
          <p:cNvSpPr>
            <a:spLocks noGrp="1"/>
          </p:cNvSpPr>
          <p:nvPr>
            <p:ph type="sldNum" sz="quarter" idx="10"/>
          </p:nvPr>
        </p:nvSpPr>
        <p:spPr>
          <a:xfrm>
            <a:off x="8950778" y="6277882"/>
            <a:ext cx="2844800" cy="476250"/>
          </a:xfrm>
        </p:spPr>
        <p:txBody>
          <a:bodyPr/>
          <a:lstStyle/>
          <a:p>
            <a:pPr>
              <a:defRPr/>
            </a:pPr>
            <a:fld id="{3D92B7D2-3267-4008-AB48-C2C11E17D42B}" type="slidenum">
              <a:rPr lang="en-US" smtClean="0"/>
              <a:pPr>
                <a:defRPr/>
              </a:pPr>
              <a:t>21</a:t>
            </a:fld>
            <a:endParaRPr lang="en-US"/>
          </a:p>
        </p:txBody>
      </p:sp>
    </p:spTree>
    <p:extLst>
      <p:ext uri="{BB962C8B-B14F-4D97-AF65-F5344CB8AC3E}">
        <p14:creationId xmlns:p14="http://schemas.microsoft.com/office/powerpoint/2010/main" val="42839202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6376" y="1499818"/>
            <a:ext cx="6710363" cy="4906962"/>
          </a:xfrm>
          <a:prstGeom prst="rect">
            <a:avLst/>
          </a:prstGeom>
          <a:solidFill>
            <a:schemeClr val="bg1"/>
          </a:solidFill>
          <a:ln>
            <a:noFill/>
          </a:ln>
        </p:spPr>
      </p:pic>
      <p:sp>
        <p:nvSpPr>
          <p:cNvPr id="4099" name="Text Box 3"/>
          <p:cNvSpPr txBox="1">
            <a:spLocks noChangeArrowheads="1"/>
          </p:cNvSpPr>
          <p:nvPr/>
        </p:nvSpPr>
        <p:spPr bwMode="auto">
          <a:xfrm>
            <a:off x="4191000" y="2169744"/>
            <a:ext cx="2476500" cy="708025"/>
          </a:xfrm>
          <a:prstGeom prst="rect">
            <a:avLst/>
          </a:prstGeom>
          <a:solidFill>
            <a:schemeClr val="bg1"/>
          </a:solidFill>
          <a:ln w="9525">
            <a:noFill/>
            <a:miter lim="800000"/>
            <a:headEnd/>
            <a:tailEnd/>
          </a:ln>
          <a:effectLst/>
        </p:spPr>
        <p:txBody>
          <a:bodyPr>
            <a:spAutoFit/>
          </a:bodyPr>
          <a:lstStyle/>
          <a:p>
            <a:pPr>
              <a:spcBef>
                <a:spcPct val="50000"/>
              </a:spcBef>
              <a:defRPr/>
            </a:pPr>
            <a:r>
              <a:rPr lang="en-US" sz="2000" dirty="0">
                <a:solidFill>
                  <a:schemeClr val="accent4">
                    <a:lumMod val="10000"/>
                  </a:schemeClr>
                </a:solidFill>
                <a:latin typeface="Calibri" panose="020F0502020204030204" pitchFamily="34" charset="0"/>
              </a:rPr>
              <a:t>Curves estimated from 30 data points</a:t>
            </a:r>
          </a:p>
        </p:txBody>
      </p:sp>
      <p:sp>
        <p:nvSpPr>
          <p:cNvPr id="26629" name="Freeform 4"/>
          <p:cNvSpPr>
            <a:spLocks/>
          </p:cNvSpPr>
          <p:nvPr/>
        </p:nvSpPr>
        <p:spPr bwMode="auto">
          <a:xfrm>
            <a:off x="4581525" y="2750768"/>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grpSp>
        <p:nvGrpSpPr>
          <p:cNvPr id="2" name="Group 50"/>
          <p:cNvGrpSpPr>
            <a:grpSpLocks/>
          </p:cNvGrpSpPr>
          <p:nvPr/>
        </p:nvGrpSpPr>
        <p:grpSpPr bwMode="auto">
          <a:xfrm>
            <a:off x="7858126" y="1229943"/>
            <a:ext cx="1274763" cy="2686050"/>
            <a:chOff x="3990" y="896"/>
            <a:chExt cx="803" cy="1692"/>
          </a:xfrm>
        </p:grpSpPr>
        <p:grpSp>
          <p:nvGrpSpPr>
            <p:cNvPr id="26645" name="Group 37"/>
            <p:cNvGrpSpPr>
              <a:grpSpLocks/>
            </p:cNvGrpSpPr>
            <p:nvPr/>
          </p:nvGrpSpPr>
          <p:grpSpPr bwMode="auto">
            <a:xfrm>
              <a:off x="4453" y="896"/>
              <a:ext cx="340" cy="1520"/>
              <a:chOff x="4453" y="728"/>
              <a:chExt cx="340" cy="1744"/>
            </a:xfrm>
          </p:grpSpPr>
          <p:sp>
            <p:nvSpPr>
              <p:cNvPr id="26649" name="Freeform 30"/>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26650" name="Picture 2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3" y="728"/>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646" name="Group 32"/>
            <p:cNvGrpSpPr>
              <a:grpSpLocks/>
            </p:cNvGrpSpPr>
            <p:nvPr/>
          </p:nvGrpSpPr>
          <p:grpSpPr bwMode="auto">
            <a:xfrm>
              <a:off x="3990" y="1455"/>
              <a:ext cx="340" cy="1133"/>
              <a:chOff x="5135" y="746"/>
              <a:chExt cx="340" cy="1744"/>
            </a:xfrm>
          </p:grpSpPr>
          <p:sp>
            <p:nvSpPr>
              <p:cNvPr id="26647" name="Freeform 33"/>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26648" name="Picture 3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5" y="746"/>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5" name="Group 55"/>
          <p:cNvGrpSpPr>
            <a:grpSpLocks/>
          </p:cNvGrpSpPr>
          <p:nvPr/>
        </p:nvGrpSpPr>
        <p:grpSpPr bwMode="auto">
          <a:xfrm>
            <a:off x="8638899" y="2242492"/>
            <a:ext cx="685800" cy="914400"/>
            <a:chOff x="4486" y="1538"/>
            <a:chExt cx="432" cy="576"/>
          </a:xfrm>
        </p:grpSpPr>
        <p:sp>
          <p:nvSpPr>
            <p:cNvPr id="4110" name="Freeform 14"/>
            <p:cNvSpPr>
              <a:spLocks/>
            </p:cNvSpPr>
            <p:nvPr/>
          </p:nvSpPr>
          <p:spPr bwMode="auto">
            <a:xfrm>
              <a:off x="4486" y="1538"/>
              <a:ext cx="226" cy="576"/>
            </a:xfrm>
            <a:custGeom>
              <a:avLst/>
              <a:gdLst/>
              <a:ahLst/>
              <a:cxnLst>
                <a:cxn ang="0">
                  <a:pos x="0" y="576"/>
                </a:cxn>
                <a:cxn ang="0">
                  <a:pos x="0" y="0"/>
                </a:cxn>
                <a:cxn ang="0">
                  <a:pos x="79" y="0"/>
                </a:cxn>
                <a:cxn ang="0">
                  <a:pos x="114" y="92"/>
                </a:cxn>
                <a:cxn ang="0">
                  <a:pos x="146" y="163"/>
                </a:cxn>
                <a:cxn ang="0">
                  <a:pos x="194" y="259"/>
                </a:cxn>
                <a:cxn ang="0">
                  <a:pos x="218" y="331"/>
                </a:cxn>
                <a:cxn ang="0">
                  <a:pos x="226" y="388"/>
                </a:cxn>
                <a:cxn ang="0">
                  <a:pos x="213" y="456"/>
                </a:cxn>
                <a:cxn ang="0">
                  <a:pos x="192" y="492"/>
                </a:cxn>
                <a:cxn ang="0">
                  <a:pos x="170" y="532"/>
                </a:cxn>
                <a:cxn ang="0">
                  <a:pos x="139" y="576"/>
                </a:cxn>
                <a:cxn ang="0">
                  <a:pos x="0" y="576"/>
                </a:cxn>
              </a:cxnLst>
              <a:rect l="0" t="0" r="r" b="b"/>
              <a:pathLst>
                <a:path w="226" h="576">
                  <a:moveTo>
                    <a:pt x="0" y="576"/>
                  </a:moveTo>
                  <a:lnTo>
                    <a:pt x="0" y="0"/>
                  </a:lnTo>
                  <a:lnTo>
                    <a:pt x="79" y="0"/>
                  </a:lnTo>
                  <a:lnTo>
                    <a:pt x="114" y="92"/>
                  </a:lnTo>
                  <a:lnTo>
                    <a:pt x="146" y="163"/>
                  </a:lnTo>
                  <a:lnTo>
                    <a:pt x="194" y="259"/>
                  </a:lnTo>
                  <a:lnTo>
                    <a:pt x="218" y="331"/>
                  </a:lnTo>
                  <a:lnTo>
                    <a:pt x="226" y="388"/>
                  </a:lnTo>
                  <a:lnTo>
                    <a:pt x="213" y="456"/>
                  </a:lnTo>
                  <a:lnTo>
                    <a:pt x="192" y="492"/>
                  </a:lnTo>
                  <a:lnTo>
                    <a:pt x="170" y="532"/>
                  </a:lnTo>
                  <a:lnTo>
                    <a:pt x="139" y="576"/>
                  </a:lnTo>
                  <a:lnTo>
                    <a:pt x="0" y="576"/>
                  </a:lnTo>
                  <a:close/>
                </a:path>
              </a:pathLst>
            </a:custGeom>
            <a:solidFill>
              <a:srgbClr val="00FFCC"/>
            </a:solidFill>
            <a:ln w="9525">
              <a:solidFill>
                <a:schemeClr val="accent6">
                  <a:lumMod val="40000"/>
                  <a:lumOff val="60000"/>
                </a:schemeClr>
              </a:solidFill>
              <a:round/>
              <a:headEnd/>
              <a:tailEnd/>
            </a:ln>
            <a:effectLst/>
          </p:spPr>
          <p:txBody>
            <a:bodyPr/>
            <a:lstStyle/>
            <a:p>
              <a:pPr>
                <a:defRPr/>
              </a:pPr>
              <a:endParaRPr lang="en-US" dirty="0">
                <a:latin typeface="Calibri" panose="020F0502020204030204" pitchFamily="34" charset="0"/>
              </a:endParaRPr>
            </a:p>
          </p:txBody>
        </p:sp>
        <p:sp>
          <p:nvSpPr>
            <p:cNvPr id="4112" name="Text Box 16"/>
            <p:cNvSpPr txBox="1">
              <a:spLocks noChangeArrowheads="1"/>
            </p:cNvSpPr>
            <p:nvPr/>
          </p:nvSpPr>
          <p:spPr bwMode="auto">
            <a:xfrm>
              <a:off x="4505" y="1747"/>
              <a:ext cx="413" cy="231"/>
            </a:xfrm>
            <a:prstGeom prst="rect">
              <a:avLst/>
            </a:prstGeom>
            <a:noFill/>
            <a:ln w="9525">
              <a:noFill/>
              <a:miter lim="800000"/>
              <a:headEnd/>
              <a:tailEnd/>
            </a:ln>
            <a:effectLst/>
          </p:spPr>
          <p:txBody>
            <a:bodyPr>
              <a:spAutoFit/>
            </a:bodyPr>
            <a:lstStyle/>
            <a:p>
              <a:pPr>
                <a:spcBef>
                  <a:spcPct val="50000"/>
                </a:spcBef>
                <a:defRPr/>
              </a:pPr>
              <a:r>
                <a:rPr lang="en-US" b="1" dirty="0">
                  <a:solidFill>
                    <a:schemeClr val="accent4">
                      <a:lumMod val="10000"/>
                    </a:schemeClr>
                  </a:solidFill>
                  <a:latin typeface="Calibri" panose="020F0502020204030204" pitchFamily="34" charset="0"/>
                </a:rPr>
                <a:t>90%</a:t>
              </a:r>
            </a:p>
          </p:txBody>
        </p:sp>
      </p:grpSp>
      <p:sp>
        <p:nvSpPr>
          <p:cNvPr id="4150" name="Rectangle 54"/>
          <p:cNvSpPr>
            <a:spLocks noChangeArrowheads="1"/>
          </p:cNvSpPr>
          <p:nvPr/>
        </p:nvSpPr>
        <p:spPr bwMode="auto">
          <a:xfrm>
            <a:off x="867508" y="269505"/>
            <a:ext cx="9929446" cy="1143000"/>
          </a:xfrm>
          <a:prstGeom prst="rect">
            <a:avLst/>
          </a:prstGeom>
          <a:noFill/>
          <a:ln w="9525">
            <a:noFill/>
            <a:miter lim="800000"/>
            <a:headEnd/>
            <a:tailEnd/>
          </a:ln>
          <a:effectLst/>
        </p:spPr>
        <p:txBody>
          <a:bodyPr anchor="ctr"/>
          <a:lstStyle/>
          <a:p>
            <a:pPr>
              <a:defRPr/>
            </a:pPr>
            <a:r>
              <a:rPr lang="en-US" sz="4000" dirty="0">
                <a:solidFill>
                  <a:schemeClr val="tx2"/>
                </a:solidFill>
                <a:latin typeface="Calibri" panose="020F0502020204030204" pitchFamily="34" charset="0"/>
              </a:rPr>
              <a:t>Sampling Error in a frequency curve estimated from 30 years of data</a:t>
            </a:r>
          </a:p>
        </p:txBody>
      </p:sp>
      <p:grpSp>
        <p:nvGrpSpPr>
          <p:cNvPr id="6" name="Group 69"/>
          <p:cNvGrpSpPr>
            <a:grpSpLocks/>
          </p:cNvGrpSpPr>
          <p:nvPr/>
        </p:nvGrpSpPr>
        <p:grpSpPr bwMode="auto">
          <a:xfrm>
            <a:off x="4552951" y="2274519"/>
            <a:ext cx="4105275" cy="3181350"/>
            <a:chOff x="1908" y="1365"/>
            <a:chExt cx="2586" cy="2004"/>
          </a:xfrm>
        </p:grpSpPr>
        <p:grpSp>
          <p:nvGrpSpPr>
            <p:cNvPr id="26636" name="Group 46"/>
            <p:cNvGrpSpPr>
              <a:grpSpLocks/>
            </p:cNvGrpSpPr>
            <p:nvPr/>
          </p:nvGrpSpPr>
          <p:grpSpPr bwMode="auto">
            <a:xfrm>
              <a:off x="1908" y="1365"/>
              <a:ext cx="2586" cy="1970"/>
              <a:chOff x="1908" y="1554"/>
              <a:chExt cx="2586" cy="1970"/>
            </a:xfrm>
          </p:grpSpPr>
          <p:sp>
            <p:nvSpPr>
              <p:cNvPr id="26641" name="Freeform 42"/>
              <p:cNvSpPr>
                <a:spLocks/>
              </p:cNvSpPr>
              <p:nvPr/>
            </p:nvSpPr>
            <p:spPr bwMode="auto">
              <a:xfrm>
                <a:off x="1908" y="1554"/>
                <a:ext cx="2586" cy="1634"/>
              </a:xfrm>
              <a:custGeom>
                <a:avLst/>
                <a:gdLst>
                  <a:gd name="T0" fmla="*/ 2586 w 2586"/>
                  <a:gd name="T1" fmla="*/ 0 h 1634"/>
                  <a:gd name="T2" fmla="*/ 2442 w 2586"/>
                  <a:gd name="T3" fmla="*/ 168 h 1634"/>
                  <a:gd name="T4" fmla="*/ 2262 w 2586"/>
                  <a:gd name="T5" fmla="*/ 336 h 1634"/>
                  <a:gd name="T6" fmla="*/ 1998 w 2586"/>
                  <a:gd name="T7" fmla="*/ 564 h 1634"/>
                  <a:gd name="T8" fmla="*/ 1986 w 2586"/>
                  <a:gd name="T9" fmla="*/ 576 h 1634"/>
                  <a:gd name="T10" fmla="*/ 1746 w 2586"/>
                  <a:gd name="T11" fmla="*/ 768 h 1634"/>
                  <a:gd name="T12" fmla="*/ 1504 w 2586"/>
                  <a:gd name="T13" fmla="*/ 946 h 1634"/>
                  <a:gd name="T14" fmla="*/ 1328 w 2586"/>
                  <a:gd name="T15" fmla="*/ 1058 h 1634"/>
                  <a:gd name="T16" fmla="*/ 1104 w 2586"/>
                  <a:gd name="T17" fmla="*/ 1186 h 1634"/>
                  <a:gd name="T18" fmla="*/ 928 w 2586"/>
                  <a:gd name="T19" fmla="*/ 1282 h 1634"/>
                  <a:gd name="T20" fmla="*/ 656 w 2586"/>
                  <a:gd name="T21" fmla="*/ 1394 h 1634"/>
                  <a:gd name="T22" fmla="*/ 368 w 2586"/>
                  <a:gd name="T23" fmla="*/ 1506 h 1634"/>
                  <a:gd name="T24" fmla="*/ 144 w 2586"/>
                  <a:gd name="T25" fmla="*/ 1586 h 1634"/>
                  <a:gd name="T26" fmla="*/ 0 w 2586"/>
                  <a:gd name="T27" fmla="*/ 1634 h 163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6"/>
                  <a:gd name="T43" fmla="*/ 0 h 1634"/>
                  <a:gd name="T44" fmla="*/ 2586 w 2586"/>
                  <a:gd name="T45" fmla="*/ 1634 h 163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6" h="1634">
                    <a:moveTo>
                      <a:pt x="2586" y="0"/>
                    </a:moveTo>
                    <a:lnTo>
                      <a:pt x="2442" y="168"/>
                    </a:lnTo>
                    <a:lnTo>
                      <a:pt x="2262" y="336"/>
                    </a:lnTo>
                    <a:lnTo>
                      <a:pt x="1998" y="564"/>
                    </a:lnTo>
                    <a:lnTo>
                      <a:pt x="1986" y="576"/>
                    </a:lnTo>
                    <a:lnTo>
                      <a:pt x="1746" y="768"/>
                    </a:lnTo>
                    <a:lnTo>
                      <a:pt x="1504" y="946"/>
                    </a:lnTo>
                    <a:lnTo>
                      <a:pt x="1328" y="1058"/>
                    </a:lnTo>
                    <a:lnTo>
                      <a:pt x="1104" y="1186"/>
                    </a:lnTo>
                    <a:lnTo>
                      <a:pt x="928" y="1282"/>
                    </a:lnTo>
                    <a:lnTo>
                      <a:pt x="656" y="1394"/>
                    </a:lnTo>
                    <a:lnTo>
                      <a:pt x="368" y="1506"/>
                    </a:lnTo>
                    <a:lnTo>
                      <a:pt x="144" y="1586"/>
                    </a:lnTo>
                    <a:lnTo>
                      <a:pt x="0" y="1634"/>
                    </a:lnTo>
                  </a:path>
                </a:pathLst>
              </a:custGeom>
              <a:noFill/>
              <a:ln w="28575" cmpd="sng">
                <a:solidFill>
                  <a:srgbClr val="00FF99"/>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sp>
            <p:nvSpPr>
              <p:cNvPr id="26642" name="Freeform 43"/>
              <p:cNvSpPr>
                <a:spLocks/>
              </p:cNvSpPr>
              <p:nvPr/>
            </p:nvSpPr>
            <p:spPr bwMode="auto">
              <a:xfrm>
                <a:off x="1924" y="2082"/>
                <a:ext cx="2558" cy="1442"/>
              </a:xfrm>
              <a:custGeom>
                <a:avLst/>
                <a:gdLst>
                  <a:gd name="T0" fmla="*/ 2558 w 2558"/>
                  <a:gd name="T1" fmla="*/ 0 h 1442"/>
                  <a:gd name="T2" fmla="*/ 2366 w 2558"/>
                  <a:gd name="T3" fmla="*/ 108 h 1442"/>
                  <a:gd name="T4" fmla="*/ 2138 w 2558"/>
                  <a:gd name="T5" fmla="*/ 240 h 1442"/>
                  <a:gd name="T6" fmla="*/ 1862 w 2558"/>
                  <a:gd name="T7" fmla="*/ 408 h 1442"/>
                  <a:gd name="T8" fmla="*/ 1584 w 2558"/>
                  <a:gd name="T9" fmla="*/ 562 h 1442"/>
                  <a:gd name="T10" fmla="*/ 1264 w 2558"/>
                  <a:gd name="T11" fmla="*/ 754 h 1442"/>
                  <a:gd name="T12" fmla="*/ 960 w 2558"/>
                  <a:gd name="T13" fmla="*/ 930 h 1442"/>
                  <a:gd name="T14" fmla="*/ 544 w 2558"/>
                  <a:gd name="T15" fmla="*/ 1170 h 1442"/>
                  <a:gd name="T16" fmla="*/ 240 w 2558"/>
                  <a:gd name="T17" fmla="*/ 1330 h 1442"/>
                  <a:gd name="T18" fmla="*/ 0 w 2558"/>
                  <a:gd name="T19" fmla="*/ 1442 h 14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58"/>
                  <a:gd name="T31" fmla="*/ 0 h 1442"/>
                  <a:gd name="T32" fmla="*/ 2558 w 2558"/>
                  <a:gd name="T33" fmla="*/ 1442 h 14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58" h="1442">
                    <a:moveTo>
                      <a:pt x="2558" y="0"/>
                    </a:moveTo>
                    <a:lnTo>
                      <a:pt x="2366" y="108"/>
                    </a:lnTo>
                    <a:lnTo>
                      <a:pt x="2138" y="240"/>
                    </a:lnTo>
                    <a:lnTo>
                      <a:pt x="1862" y="408"/>
                    </a:lnTo>
                    <a:lnTo>
                      <a:pt x="1584" y="562"/>
                    </a:lnTo>
                    <a:lnTo>
                      <a:pt x="1264" y="754"/>
                    </a:lnTo>
                    <a:lnTo>
                      <a:pt x="960" y="930"/>
                    </a:lnTo>
                    <a:lnTo>
                      <a:pt x="544" y="1170"/>
                    </a:lnTo>
                    <a:lnTo>
                      <a:pt x="240" y="1330"/>
                    </a:lnTo>
                    <a:lnTo>
                      <a:pt x="0" y="1442"/>
                    </a:lnTo>
                  </a:path>
                </a:pathLst>
              </a:custGeom>
              <a:noFill/>
              <a:ln w="28575" cmpd="sng">
                <a:solidFill>
                  <a:srgbClr val="00FF99"/>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grpSp>
        <p:grpSp>
          <p:nvGrpSpPr>
            <p:cNvPr id="26637" name="Group 64"/>
            <p:cNvGrpSpPr>
              <a:grpSpLocks/>
            </p:cNvGrpSpPr>
            <p:nvPr/>
          </p:nvGrpSpPr>
          <p:grpSpPr bwMode="auto">
            <a:xfrm>
              <a:off x="3007" y="2565"/>
              <a:ext cx="1359" cy="804"/>
              <a:chOff x="3181" y="2458"/>
              <a:chExt cx="1359" cy="804"/>
            </a:xfrm>
          </p:grpSpPr>
          <p:sp>
            <p:nvSpPr>
              <p:cNvPr id="26638" name="Text Box 65"/>
              <p:cNvSpPr txBox="1">
                <a:spLocks noChangeArrowheads="1"/>
              </p:cNvSpPr>
              <p:nvPr/>
            </p:nvSpPr>
            <p:spPr bwMode="auto">
              <a:xfrm>
                <a:off x="3228" y="2894"/>
                <a:ext cx="1312"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600" dirty="0">
                    <a:solidFill>
                      <a:srgbClr val="00B050"/>
                    </a:solidFill>
                    <a:latin typeface="Calibri" panose="020F0502020204030204" pitchFamily="34" charset="0"/>
                  </a:rPr>
                  <a:t>90% confidence interval</a:t>
                </a:r>
              </a:p>
            </p:txBody>
          </p:sp>
          <p:sp>
            <p:nvSpPr>
              <p:cNvPr id="26639" name="Line 66"/>
              <p:cNvSpPr>
                <a:spLocks noChangeShapeType="1"/>
              </p:cNvSpPr>
              <p:nvPr/>
            </p:nvSpPr>
            <p:spPr bwMode="auto">
              <a:xfrm flipH="1" flipV="1">
                <a:off x="3349" y="2585"/>
                <a:ext cx="114" cy="322"/>
              </a:xfrm>
              <a:prstGeom prst="line">
                <a:avLst/>
              </a:prstGeom>
              <a:noFill/>
              <a:ln w="952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6640" name="Line 67"/>
              <p:cNvSpPr>
                <a:spLocks noChangeShapeType="1"/>
              </p:cNvSpPr>
              <p:nvPr/>
            </p:nvSpPr>
            <p:spPr bwMode="auto">
              <a:xfrm flipH="1" flipV="1">
                <a:off x="3181" y="2458"/>
                <a:ext cx="228" cy="462"/>
              </a:xfrm>
              <a:prstGeom prst="line">
                <a:avLst/>
              </a:prstGeom>
              <a:noFill/>
              <a:ln w="952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grpSp>
      </p:grpSp>
      <p:sp>
        <p:nvSpPr>
          <p:cNvPr id="3" name="Slide Number Placeholder 2">
            <a:extLst>
              <a:ext uri="{FF2B5EF4-FFF2-40B4-BE49-F238E27FC236}">
                <a16:creationId xmlns:a16="http://schemas.microsoft.com/office/drawing/2014/main" id="{2CB81B45-A92E-38ED-0E0A-BA9FD8FB61E4}"/>
              </a:ext>
            </a:extLst>
          </p:cNvPr>
          <p:cNvSpPr>
            <a:spLocks noGrp="1"/>
          </p:cNvSpPr>
          <p:nvPr>
            <p:ph type="sldNum" sz="quarter" idx="10"/>
          </p:nvPr>
        </p:nvSpPr>
        <p:spPr/>
        <p:txBody>
          <a:bodyPr/>
          <a:lstStyle/>
          <a:p>
            <a:pPr>
              <a:defRPr/>
            </a:pPr>
            <a:fld id="{3D92B7D2-3267-4008-AB48-C2C11E17D42B}" type="slidenum">
              <a:rPr lang="en-US" smtClean="0"/>
              <a:pPr>
                <a:defRPr/>
              </a:pPr>
              <a:t>22</a:t>
            </a:fld>
            <a:endParaRPr lang="en-US"/>
          </a:p>
        </p:txBody>
      </p:sp>
    </p:spTree>
    <p:extLst>
      <p:ext uri="{BB962C8B-B14F-4D97-AF65-F5344CB8AC3E}">
        <p14:creationId xmlns:p14="http://schemas.microsoft.com/office/powerpoint/2010/main" val="34210428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1" y="1495056"/>
            <a:ext cx="6710363" cy="490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 Box 4"/>
          <p:cNvSpPr txBox="1">
            <a:spLocks noChangeArrowheads="1"/>
          </p:cNvSpPr>
          <p:nvPr/>
        </p:nvSpPr>
        <p:spPr bwMode="auto">
          <a:xfrm>
            <a:off x="4191000" y="2180856"/>
            <a:ext cx="2468564" cy="708025"/>
          </a:xfrm>
          <a:prstGeom prst="rect">
            <a:avLst/>
          </a:prstGeom>
          <a:solidFill>
            <a:schemeClr val="bg1"/>
          </a:solidFill>
          <a:ln w="9525">
            <a:noFill/>
            <a:miter lim="800000"/>
            <a:headEnd/>
            <a:tailEnd/>
          </a:ln>
          <a:effectLst/>
        </p:spPr>
        <p:txBody>
          <a:bodyPr wrap="square">
            <a:spAutoFit/>
          </a:bodyPr>
          <a:lstStyle/>
          <a:p>
            <a:pPr>
              <a:spcBef>
                <a:spcPct val="50000"/>
              </a:spcBef>
              <a:defRPr/>
            </a:pPr>
            <a:r>
              <a:rPr lang="en-US" sz="2000" dirty="0">
                <a:solidFill>
                  <a:schemeClr val="accent4">
                    <a:lumMod val="10000"/>
                  </a:schemeClr>
                </a:solidFill>
                <a:latin typeface="Calibri" panose="020F0502020204030204" pitchFamily="34" charset="0"/>
              </a:rPr>
              <a:t>Curves estimated from 60 data points</a:t>
            </a:r>
          </a:p>
        </p:txBody>
      </p:sp>
      <p:sp>
        <p:nvSpPr>
          <p:cNvPr id="27652" name="Freeform 5"/>
          <p:cNvSpPr>
            <a:spLocks/>
          </p:cNvSpPr>
          <p:nvPr/>
        </p:nvSpPr>
        <p:spPr bwMode="auto">
          <a:xfrm>
            <a:off x="4581525" y="2761880"/>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grpSp>
        <p:nvGrpSpPr>
          <p:cNvPr id="27653" name="Group 13"/>
          <p:cNvGrpSpPr>
            <a:grpSpLocks/>
          </p:cNvGrpSpPr>
          <p:nvPr/>
        </p:nvGrpSpPr>
        <p:grpSpPr bwMode="auto">
          <a:xfrm>
            <a:off x="8593138" y="1683968"/>
            <a:ext cx="539750" cy="1700212"/>
            <a:chOff x="4453" y="728"/>
            <a:chExt cx="340" cy="1744"/>
          </a:xfrm>
        </p:grpSpPr>
        <p:sp>
          <p:nvSpPr>
            <p:cNvPr id="27666" name="Freeform 14"/>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27667" name="Picture 1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3" y="728"/>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654" name="Group 16"/>
          <p:cNvGrpSpPr>
            <a:grpSpLocks/>
          </p:cNvGrpSpPr>
          <p:nvPr/>
        </p:nvGrpSpPr>
        <p:grpSpPr bwMode="auto">
          <a:xfrm>
            <a:off x="7858125" y="2539630"/>
            <a:ext cx="539750" cy="1206500"/>
            <a:chOff x="5135" y="746"/>
            <a:chExt cx="340" cy="1744"/>
          </a:xfrm>
        </p:grpSpPr>
        <p:sp>
          <p:nvSpPr>
            <p:cNvPr id="27664" name="Freeform 17"/>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27665" name="Picture 18"/>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5" y="746"/>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655" name="Group 22"/>
          <p:cNvGrpSpPr>
            <a:grpSpLocks/>
          </p:cNvGrpSpPr>
          <p:nvPr/>
        </p:nvGrpSpPr>
        <p:grpSpPr bwMode="auto">
          <a:xfrm>
            <a:off x="4552950" y="2517405"/>
            <a:ext cx="4089400" cy="2776538"/>
            <a:chOff x="1908" y="1700"/>
            <a:chExt cx="2576" cy="1749"/>
          </a:xfrm>
        </p:grpSpPr>
        <p:sp>
          <p:nvSpPr>
            <p:cNvPr id="27662" name="Freeform 20"/>
            <p:cNvSpPr>
              <a:spLocks/>
            </p:cNvSpPr>
            <p:nvPr/>
          </p:nvSpPr>
          <p:spPr bwMode="auto">
            <a:xfrm>
              <a:off x="1924" y="1700"/>
              <a:ext cx="2560" cy="1520"/>
            </a:xfrm>
            <a:custGeom>
              <a:avLst/>
              <a:gdLst>
                <a:gd name="T0" fmla="*/ 2560 w 2560"/>
                <a:gd name="T1" fmla="*/ 0 h 1520"/>
                <a:gd name="T2" fmla="*/ 2352 w 2560"/>
                <a:gd name="T3" fmla="*/ 176 h 1520"/>
                <a:gd name="T4" fmla="*/ 2096 w 2560"/>
                <a:gd name="T5" fmla="*/ 400 h 1520"/>
                <a:gd name="T6" fmla="*/ 1888 w 2560"/>
                <a:gd name="T7" fmla="*/ 560 h 1520"/>
                <a:gd name="T8" fmla="*/ 1664 w 2560"/>
                <a:gd name="T9" fmla="*/ 720 h 1520"/>
                <a:gd name="T10" fmla="*/ 1312 w 2560"/>
                <a:gd name="T11" fmla="*/ 944 h 1520"/>
                <a:gd name="T12" fmla="*/ 1008 w 2560"/>
                <a:gd name="T13" fmla="*/ 1104 h 1520"/>
                <a:gd name="T14" fmla="*/ 704 w 2560"/>
                <a:gd name="T15" fmla="*/ 1248 h 1520"/>
                <a:gd name="T16" fmla="*/ 368 w 2560"/>
                <a:gd name="T17" fmla="*/ 1392 h 1520"/>
                <a:gd name="T18" fmla="*/ 144 w 2560"/>
                <a:gd name="T19" fmla="*/ 1472 h 1520"/>
                <a:gd name="T20" fmla="*/ 0 w 2560"/>
                <a:gd name="T21" fmla="*/ 1520 h 15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0"/>
                <a:gd name="T34" fmla="*/ 0 h 1520"/>
                <a:gd name="T35" fmla="*/ 2560 w 2560"/>
                <a:gd name="T36" fmla="*/ 1520 h 15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0" h="1520">
                  <a:moveTo>
                    <a:pt x="2560" y="0"/>
                  </a:moveTo>
                  <a:lnTo>
                    <a:pt x="2352" y="176"/>
                  </a:lnTo>
                  <a:lnTo>
                    <a:pt x="2096" y="400"/>
                  </a:lnTo>
                  <a:lnTo>
                    <a:pt x="1888" y="560"/>
                  </a:lnTo>
                  <a:lnTo>
                    <a:pt x="1664" y="720"/>
                  </a:lnTo>
                  <a:lnTo>
                    <a:pt x="1312" y="944"/>
                  </a:lnTo>
                  <a:lnTo>
                    <a:pt x="1008" y="1104"/>
                  </a:lnTo>
                  <a:lnTo>
                    <a:pt x="704" y="1248"/>
                  </a:lnTo>
                  <a:lnTo>
                    <a:pt x="368" y="1392"/>
                  </a:lnTo>
                  <a:lnTo>
                    <a:pt x="144" y="1472"/>
                  </a:lnTo>
                  <a:lnTo>
                    <a:pt x="0" y="1520"/>
                  </a:lnTo>
                </a:path>
              </a:pathLst>
            </a:custGeom>
            <a:noFill/>
            <a:ln w="28575" cmpd="sng">
              <a:solidFill>
                <a:srgbClr val="00FF99"/>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sp>
          <p:nvSpPr>
            <p:cNvPr id="27663" name="Freeform 21"/>
            <p:cNvSpPr>
              <a:spLocks/>
            </p:cNvSpPr>
            <p:nvPr/>
          </p:nvSpPr>
          <p:spPr bwMode="auto">
            <a:xfrm>
              <a:off x="1908" y="1977"/>
              <a:ext cx="2576" cy="1472"/>
            </a:xfrm>
            <a:custGeom>
              <a:avLst/>
              <a:gdLst>
                <a:gd name="T0" fmla="*/ 2576 w 2576"/>
                <a:gd name="T1" fmla="*/ 0 h 1472"/>
                <a:gd name="T2" fmla="*/ 2416 w 2576"/>
                <a:gd name="T3" fmla="*/ 112 h 1472"/>
                <a:gd name="T4" fmla="*/ 2192 w 2576"/>
                <a:gd name="T5" fmla="*/ 256 h 1472"/>
                <a:gd name="T6" fmla="*/ 2000 w 2576"/>
                <a:gd name="T7" fmla="*/ 384 h 1472"/>
                <a:gd name="T8" fmla="*/ 1792 w 2576"/>
                <a:gd name="T9" fmla="*/ 512 h 1472"/>
                <a:gd name="T10" fmla="*/ 1584 w 2576"/>
                <a:gd name="T11" fmla="*/ 640 h 1472"/>
                <a:gd name="T12" fmla="*/ 1376 w 2576"/>
                <a:gd name="T13" fmla="*/ 768 h 1472"/>
                <a:gd name="T14" fmla="*/ 1152 w 2576"/>
                <a:gd name="T15" fmla="*/ 896 h 1472"/>
                <a:gd name="T16" fmla="*/ 960 w 2576"/>
                <a:gd name="T17" fmla="*/ 1008 h 1472"/>
                <a:gd name="T18" fmla="*/ 768 w 2576"/>
                <a:gd name="T19" fmla="*/ 1104 h 1472"/>
                <a:gd name="T20" fmla="*/ 544 w 2576"/>
                <a:gd name="T21" fmla="*/ 1232 h 1472"/>
                <a:gd name="T22" fmla="*/ 384 w 2576"/>
                <a:gd name="T23" fmla="*/ 1312 h 1472"/>
                <a:gd name="T24" fmla="*/ 144 w 2576"/>
                <a:gd name="T25" fmla="*/ 1408 h 1472"/>
                <a:gd name="T26" fmla="*/ 0 w 2576"/>
                <a:gd name="T27" fmla="*/ 1472 h 147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6"/>
                <a:gd name="T43" fmla="*/ 0 h 1472"/>
                <a:gd name="T44" fmla="*/ 2576 w 2576"/>
                <a:gd name="T45" fmla="*/ 1472 h 147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6" h="1472">
                  <a:moveTo>
                    <a:pt x="2576" y="0"/>
                  </a:moveTo>
                  <a:lnTo>
                    <a:pt x="2416" y="112"/>
                  </a:lnTo>
                  <a:lnTo>
                    <a:pt x="2192" y="256"/>
                  </a:lnTo>
                  <a:lnTo>
                    <a:pt x="2000" y="384"/>
                  </a:lnTo>
                  <a:lnTo>
                    <a:pt x="1792" y="512"/>
                  </a:lnTo>
                  <a:lnTo>
                    <a:pt x="1584" y="640"/>
                  </a:lnTo>
                  <a:lnTo>
                    <a:pt x="1376" y="768"/>
                  </a:lnTo>
                  <a:lnTo>
                    <a:pt x="1152" y="896"/>
                  </a:lnTo>
                  <a:lnTo>
                    <a:pt x="960" y="1008"/>
                  </a:lnTo>
                  <a:lnTo>
                    <a:pt x="768" y="1104"/>
                  </a:lnTo>
                  <a:lnTo>
                    <a:pt x="544" y="1232"/>
                  </a:lnTo>
                  <a:lnTo>
                    <a:pt x="384" y="1312"/>
                  </a:lnTo>
                  <a:lnTo>
                    <a:pt x="144" y="1408"/>
                  </a:lnTo>
                  <a:lnTo>
                    <a:pt x="0" y="1472"/>
                  </a:lnTo>
                </a:path>
              </a:pathLst>
            </a:custGeom>
            <a:noFill/>
            <a:ln w="28575" cmpd="sng">
              <a:solidFill>
                <a:srgbClr val="00FF99"/>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grpSp>
      <p:sp>
        <p:nvSpPr>
          <p:cNvPr id="27659" name="Text Box 27"/>
          <p:cNvSpPr txBox="1">
            <a:spLocks noChangeArrowheads="1"/>
          </p:cNvSpPr>
          <p:nvPr/>
        </p:nvSpPr>
        <p:spPr bwMode="auto">
          <a:xfrm>
            <a:off x="6372225" y="4871668"/>
            <a:ext cx="2082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600" dirty="0">
                <a:solidFill>
                  <a:srgbClr val="00B050"/>
                </a:solidFill>
                <a:latin typeface="Calibri" panose="020F0502020204030204" pitchFamily="34" charset="0"/>
              </a:rPr>
              <a:t>90% confidence interval</a:t>
            </a:r>
          </a:p>
        </p:txBody>
      </p:sp>
      <p:sp>
        <p:nvSpPr>
          <p:cNvPr id="27660" name="Line 28"/>
          <p:cNvSpPr>
            <a:spLocks noChangeShapeType="1"/>
          </p:cNvSpPr>
          <p:nvPr/>
        </p:nvSpPr>
        <p:spPr bwMode="auto">
          <a:xfrm flipH="1" flipV="1">
            <a:off x="6553200" y="4349381"/>
            <a:ext cx="192088" cy="542925"/>
          </a:xfrm>
          <a:prstGeom prst="line">
            <a:avLst/>
          </a:prstGeom>
          <a:noFill/>
          <a:ln w="952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7661" name="Line 29"/>
          <p:cNvSpPr>
            <a:spLocks noChangeShapeType="1"/>
          </p:cNvSpPr>
          <p:nvPr/>
        </p:nvSpPr>
        <p:spPr bwMode="auto">
          <a:xfrm flipH="1" flipV="1">
            <a:off x="6313489" y="4212855"/>
            <a:ext cx="346075" cy="700088"/>
          </a:xfrm>
          <a:prstGeom prst="line">
            <a:avLst/>
          </a:prstGeom>
          <a:noFill/>
          <a:ln w="952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0" name="Rectangle 54"/>
          <p:cNvSpPr>
            <a:spLocks noChangeArrowheads="1"/>
          </p:cNvSpPr>
          <p:nvPr/>
        </p:nvSpPr>
        <p:spPr bwMode="auto">
          <a:xfrm>
            <a:off x="867508" y="269505"/>
            <a:ext cx="9894277" cy="1143000"/>
          </a:xfrm>
          <a:prstGeom prst="rect">
            <a:avLst/>
          </a:prstGeom>
          <a:noFill/>
          <a:ln w="9525">
            <a:noFill/>
            <a:miter lim="800000"/>
            <a:headEnd/>
            <a:tailEnd/>
          </a:ln>
          <a:effectLst/>
        </p:spPr>
        <p:txBody>
          <a:bodyPr anchor="ctr"/>
          <a:lstStyle/>
          <a:p>
            <a:pPr>
              <a:defRPr/>
            </a:pPr>
            <a:r>
              <a:rPr lang="en-US" sz="4000" dirty="0">
                <a:solidFill>
                  <a:schemeClr val="tx2"/>
                </a:solidFill>
                <a:latin typeface="Calibri" panose="020F0502020204030204" pitchFamily="34" charset="0"/>
              </a:rPr>
              <a:t>Sampling Error in a frequency curve estimated from 60 years of data</a:t>
            </a:r>
          </a:p>
        </p:txBody>
      </p:sp>
      <p:sp>
        <p:nvSpPr>
          <p:cNvPr id="2" name="Slide Number Placeholder 1">
            <a:extLst>
              <a:ext uri="{FF2B5EF4-FFF2-40B4-BE49-F238E27FC236}">
                <a16:creationId xmlns:a16="http://schemas.microsoft.com/office/drawing/2014/main" id="{3844145A-292E-5225-3344-47EB7A97ADB2}"/>
              </a:ext>
            </a:extLst>
          </p:cNvPr>
          <p:cNvSpPr>
            <a:spLocks noGrp="1"/>
          </p:cNvSpPr>
          <p:nvPr>
            <p:ph type="sldNum" sz="quarter" idx="10"/>
          </p:nvPr>
        </p:nvSpPr>
        <p:spPr/>
        <p:txBody>
          <a:bodyPr/>
          <a:lstStyle/>
          <a:p>
            <a:pPr>
              <a:defRPr/>
            </a:pPr>
            <a:fld id="{42D26593-D69A-416A-B9AB-6CFFC813DC28}" type="slidenum">
              <a:rPr lang="en-US" smtClean="0"/>
              <a:pPr>
                <a:defRPr/>
              </a:pPr>
              <a:t>23</a:t>
            </a:fld>
            <a:endParaRPr lang="en-US"/>
          </a:p>
        </p:txBody>
      </p:sp>
    </p:spTree>
    <p:extLst>
      <p:ext uri="{BB962C8B-B14F-4D97-AF65-F5344CB8AC3E}">
        <p14:creationId xmlns:p14="http://schemas.microsoft.com/office/powerpoint/2010/main" val="30765282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1" y="1495056"/>
            <a:ext cx="6710363" cy="490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Text Box 4"/>
          <p:cNvSpPr txBox="1">
            <a:spLocks noChangeArrowheads="1"/>
          </p:cNvSpPr>
          <p:nvPr/>
        </p:nvSpPr>
        <p:spPr bwMode="auto">
          <a:xfrm>
            <a:off x="4191001" y="2180856"/>
            <a:ext cx="2346325" cy="708025"/>
          </a:xfrm>
          <a:prstGeom prst="rect">
            <a:avLst/>
          </a:prstGeom>
          <a:solidFill>
            <a:schemeClr val="bg1"/>
          </a:solidFill>
          <a:ln w="9525">
            <a:noFill/>
            <a:miter lim="800000"/>
            <a:headEnd/>
            <a:tailEnd/>
          </a:ln>
          <a:effectLst/>
        </p:spPr>
        <p:txBody>
          <a:bodyPr wrap="square">
            <a:spAutoFit/>
          </a:bodyPr>
          <a:lstStyle/>
          <a:p>
            <a:pPr>
              <a:spcBef>
                <a:spcPct val="50000"/>
              </a:spcBef>
              <a:defRPr/>
            </a:pPr>
            <a:r>
              <a:rPr lang="en-US" sz="2000" dirty="0">
                <a:solidFill>
                  <a:schemeClr val="accent4">
                    <a:lumMod val="10000"/>
                  </a:schemeClr>
                </a:solidFill>
                <a:latin typeface="Calibri" panose="020F0502020204030204" pitchFamily="34" charset="0"/>
              </a:rPr>
              <a:t>Curves estimated from 120 data points</a:t>
            </a:r>
          </a:p>
        </p:txBody>
      </p:sp>
      <p:sp>
        <p:nvSpPr>
          <p:cNvPr id="28676" name="Freeform 9"/>
          <p:cNvSpPr>
            <a:spLocks/>
          </p:cNvSpPr>
          <p:nvPr/>
        </p:nvSpPr>
        <p:spPr bwMode="auto">
          <a:xfrm>
            <a:off x="4581525" y="2761880"/>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FF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grpSp>
        <p:nvGrpSpPr>
          <p:cNvPr id="28677" name="Group 22"/>
          <p:cNvGrpSpPr>
            <a:grpSpLocks/>
          </p:cNvGrpSpPr>
          <p:nvPr/>
        </p:nvGrpSpPr>
        <p:grpSpPr bwMode="auto">
          <a:xfrm>
            <a:off x="8589963" y="2091955"/>
            <a:ext cx="539750" cy="1129886"/>
            <a:chOff x="4453" y="728"/>
            <a:chExt cx="340" cy="1744"/>
          </a:xfrm>
        </p:grpSpPr>
        <p:sp>
          <p:nvSpPr>
            <p:cNvPr id="28689" name="Freeform 23"/>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28690" name="Picture 24"/>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53" y="728"/>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678" name="Group 25"/>
          <p:cNvGrpSpPr>
            <a:grpSpLocks/>
          </p:cNvGrpSpPr>
          <p:nvPr/>
        </p:nvGrpSpPr>
        <p:grpSpPr bwMode="auto">
          <a:xfrm>
            <a:off x="7854950" y="2811990"/>
            <a:ext cx="539750" cy="803275"/>
            <a:chOff x="5135" y="746"/>
            <a:chExt cx="340" cy="1744"/>
          </a:xfrm>
        </p:grpSpPr>
        <p:sp>
          <p:nvSpPr>
            <p:cNvPr id="28687" name="Freeform 26"/>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28688" name="Picture 27"/>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5" y="746"/>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679" name="Freeform 32"/>
          <p:cNvSpPr>
            <a:spLocks/>
          </p:cNvSpPr>
          <p:nvPr/>
        </p:nvSpPr>
        <p:spPr bwMode="auto">
          <a:xfrm>
            <a:off x="4578350" y="2593605"/>
            <a:ext cx="4064000" cy="2362200"/>
          </a:xfrm>
          <a:custGeom>
            <a:avLst/>
            <a:gdLst>
              <a:gd name="T0" fmla="*/ 2147483647 w 2560"/>
              <a:gd name="T1" fmla="*/ 0 h 1488"/>
              <a:gd name="T2" fmla="*/ 2147483647 w 2560"/>
              <a:gd name="T3" fmla="*/ 2147483647 h 1488"/>
              <a:gd name="T4" fmla="*/ 2147483647 w 2560"/>
              <a:gd name="T5" fmla="*/ 2147483647 h 1488"/>
              <a:gd name="T6" fmla="*/ 2147483647 w 2560"/>
              <a:gd name="T7" fmla="*/ 2147483647 h 1488"/>
              <a:gd name="T8" fmla="*/ 2147483647 w 2560"/>
              <a:gd name="T9" fmla="*/ 2147483647 h 1488"/>
              <a:gd name="T10" fmla="*/ 2147483647 w 2560"/>
              <a:gd name="T11" fmla="*/ 2147483647 h 1488"/>
              <a:gd name="T12" fmla="*/ 2147483647 w 2560"/>
              <a:gd name="T13" fmla="*/ 2147483647 h 1488"/>
              <a:gd name="T14" fmla="*/ 2147483647 w 2560"/>
              <a:gd name="T15" fmla="*/ 2147483647 h 1488"/>
              <a:gd name="T16" fmla="*/ 2147483647 w 2560"/>
              <a:gd name="T17" fmla="*/ 2147483647 h 1488"/>
              <a:gd name="T18" fmla="*/ 2147483647 w 2560"/>
              <a:gd name="T19" fmla="*/ 2147483647 h 1488"/>
              <a:gd name="T20" fmla="*/ 2147483647 w 2560"/>
              <a:gd name="T21" fmla="*/ 2147483647 h 1488"/>
              <a:gd name="T22" fmla="*/ 2147483647 w 2560"/>
              <a:gd name="T23" fmla="*/ 2147483647 h 1488"/>
              <a:gd name="T24" fmla="*/ 0 w 2560"/>
              <a:gd name="T25" fmla="*/ 2147483647 h 14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60"/>
              <a:gd name="T40" fmla="*/ 0 h 1488"/>
              <a:gd name="T41" fmla="*/ 2560 w 2560"/>
              <a:gd name="T42" fmla="*/ 1488 h 148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60" h="1488">
                <a:moveTo>
                  <a:pt x="2560" y="0"/>
                </a:moveTo>
                <a:lnTo>
                  <a:pt x="2400" y="128"/>
                </a:lnTo>
                <a:lnTo>
                  <a:pt x="2192" y="304"/>
                </a:lnTo>
                <a:lnTo>
                  <a:pt x="2048" y="416"/>
                </a:lnTo>
                <a:lnTo>
                  <a:pt x="1808" y="592"/>
                </a:lnTo>
                <a:lnTo>
                  <a:pt x="1600" y="736"/>
                </a:lnTo>
                <a:lnTo>
                  <a:pt x="1344" y="896"/>
                </a:lnTo>
                <a:lnTo>
                  <a:pt x="1120" y="1024"/>
                </a:lnTo>
                <a:lnTo>
                  <a:pt x="864" y="1152"/>
                </a:lnTo>
                <a:lnTo>
                  <a:pt x="544" y="1296"/>
                </a:lnTo>
                <a:lnTo>
                  <a:pt x="352" y="1376"/>
                </a:lnTo>
                <a:lnTo>
                  <a:pt x="160" y="1440"/>
                </a:lnTo>
                <a:lnTo>
                  <a:pt x="0" y="1488"/>
                </a:lnTo>
              </a:path>
            </a:pathLst>
          </a:custGeom>
          <a:noFill/>
          <a:ln w="28575" cmpd="sng">
            <a:solidFill>
              <a:srgbClr val="00FF99"/>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sp>
        <p:nvSpPr>
          <p:cNvPr id="28680" name="Freeform 33"/>
          <p:cNvSpPr>
            <a:spLocks/>
          </p:cNvSpPr>
          <p:nvPr/>
        </p:nvSpPr>
        <p:spPr bwMode="auto">
          <a:xfrm>
            <a:off x="4578350" y="2923805"/>
            <a:ext cx="4064000" cy="2311400"/>
          </a:xfrm>
          <a:custGeom>
            <a:avLst/>
            <a:gdLst>
              <a:gd name="T0" fmla="*/ 2147483647 w 2560"/>
              <a:gd name="T1" fmla="*/ 0 h 1456"/>
              <a:gd name="T2" fmla="*/ 2147483647 w 2560"/>
              <a:gd name="T3" fmla="*/ 2147483647 h 1456"/>
              <a:gd name="T4" fmla="*/ 2147483647 w 2560"/>
              <a:gd name="T5" fmla="*/ 2147483647 h 1456"/>
              <a:gd name="T6" fmla="*/ 2147483647 w 2560"/>
              <a:gd name="T7" fmla="*/ 2147483647 h 1456"/>
              <a:gd name="T8" fmla="*/ 2147483647 w 2560"/>
              <a:gd name="T9" fmla="*/ 2147483647 h 1456"/>
              <a:gd name="T10" fmla="*/ 2147483647 w 2560"/>
              <a:gd name="T11" fmla="*/ 2147483647 h 1456"/>
              <a:gd name="T12" fmla="*/ 2147483647 w 2560"/>
              <a:gd name="T13" fmla="*/ 2147483647 h 1456"/>
              <a:gd name="T14" fmla="*/ 2147483647 w 2560"/>
              <a:gd name="T15" fmla="*/ 2147483647 h 1456"/>
              <a:gd name="T16" fmla="*/ 2147483647 w 2560"/>
              <a:gd name="T17" fmla="*/ 2147483647 h 1456"/>
              <a:gd name="T18" fmla="*/ 2147483647 w 2560"/>
              <a:gd name="T19" fmla="*/ 2147483647 h 1456"/>
              <a:gd name="T20" fmla="*/ 2147483647 w 2560"/>
              <a:gd name="T21" fmla="*/ 2147483647 h 1456"/>
              <a:gd name="T22" fmla="*/ 2147483647 w 2560"/>
              <a:gd name="T23" fmla="*/ 2147483647 h 1456"/>
              <a:gd name="T24" fmla="*/ 2147483647 w 2560"/>
              <a:gd name="T25" fmla="*/ 2147483647 h 1456"/>
              <a:gd name="T26" fmla="*/ 0 w 2560"/>
              <a:gd name="T27" fmla="*/ 2147483647 h 14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60"/>
              <a:gd name="T43" fmla="*/ 0 h 1456"/>
              <a:gd name="T44" fmla="*/ 2560 w 2560"/>
              <a:gd name="T45" fmla="*/ 1456 h 14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60" h="1456">
                <a:moveTo>
                  <a:pt x="2560" y="0"/>
                </a:moveTo>
                <a:lnTo>
                  <a:pt x="2384" y="128"/>
                </a:lnTo>
                <a:lnTo>
                  <a:pt x="2192" y="256"/>
                </a:lnTo>
                <a:lnTo>
                  <a:pt x="2016" y="368"/>
                </a:lnTo>
                <a:lnTo>
                  <a:pt x="1792" y="512"/>
                </a:lnTo>
                <a:lnTo>
                  <a:pt x="1536" y="672"/>
                </a:lnTo>
                <a:lnTo>
                  <a:pt x="1344" y="784"/>
                </a:lnTo>
                <a:lnTo>
                  <a:pt x="1200" y="864"/>
                </a:lnTo>
                <a:lnTo>
                  <a:pt x="1008" y="976"/>
                </a:lnTo>
                <a:lnTo>
                  <a:pt x="768" y="1104"/>
                </a:lnTo>
                <a:lnTo>
                  <a:pt x="544" y="1216"/>
                </a:lnTo>
                <a:lnTo>
                  <a:pt x="304" y="1328"/>
                </a:lnTo>
                <a:lnTo>
                  <a:pt x="112" y="1408"/>
                </a:lnTo>
                <a:lnTo>
                  <a:pt x="0" y="1456"/>
                </a:lnTo>
              </a:path>
            </a:pathLst>
          </a:custGeom>
          <a:noFill/>
          <a:ln w="28575" cmpd="sng">
            <a:solidFill>
              <a:srgbClr val="00FF99"/>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sp>
        <p:nvSpPr>
          <p:cNvPr id="28684" name="Text Box 38"/>
          <p:cNvSpPr txBox="1">
            <a:spLocks noChangeArrowheads="1"/>
          </p:cNvSpPr>
          <p:nvPr/>
        </p:nvSpPr>
        <p:spPr bwMode="auto">
          <a:xfrm>
            <a:off x="6372225" y="4871668"/>
            <a:ext cx="2082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600" dirty="0">
                <a:solidFill>
                  <a:srgbClr val="00B050"/>
                </a:solidFill>
                <a:latin typeface="Calibri" panose="020F0502020204030204" pitchFamily="34" charset="0"/>
              </a:rPr>
              <a:t>90% confidence interval</a:t>
            </a:r>
          </a:p>
        </p:txBody>
      </p:sp>
      <p:sp>
        <p:nvSpPr>
          <p:cNvPr id="28685" name="Line 39"/>
          <p:cNvSpPr>
            <a:spLocks noChangeShapeType="1"/>
          </p:cNvSpPr>
          <p:nvPr/>
        </p:nvSpPr>
        <p:spPr bwMode="auto">
          <a:xfrm flipH="1" flipV="1">
            <a:off x="6537326" y="4306519"/>
            <a:ext cx="207963" cy="585787"/>
          </a:xfrm>
          <a:prstGeom prst="line">
            <a:avLst/>
          </a:prstGeom>
          <a:noFill/>
          <a:ln w="952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8686" name="Line 40"/>
          <p:cNvSpPr>
            <a:spLocks noChangeShapeType="1"/>
          </p:cNvSpPr>
          <p:nvPr/>
        </p:nvSpPr>
        <p:spPr bwMode="auto">
          <a:xfrm flipH="1" flipV="1">
            <a:off x="6323013" y="4231905"/>
            <a:ext cx="336550" cy="681038"/>
          </a:xfrm>
          <a:prstGeom prst="line">
            <a:avLst/>
          </a:prstGeom>
          <a:noFill/>
          <a:ln w="952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19" name="Rectangle 54"/>
          <p:cNvSpPr>
            <a:spLocks noChangeArrowheads="1"/>
          </p:cNvSpPr>
          <p:nvPr/>
        </p:nvSpPr>
        <p:spPr bwMode="auto">
          <a:xfrm>
            <a:off x="867508" y="269505"/>
            <a:ext cx="9730154" cy="1143000"/>
          </a:xfrm>
          <a:prstGeom prst="rect">
            <a:avLst/>
          </a:prstGeom>
          <a:noFill/>
          <a:ln w="9525">
            <a:noFill/>
            <a:miter lim="800000"/>
            <a:headEnd/>
            <a:tailEnd/>
          </a:ln>
          <a:effectLst/>
        </p:spPr>
        <p:txBody>
          <a:bodyPr anchor="ctr"/>
          <a:lstStyle/>
          <a:p>
            <a:pPr>
              <a:defRPr/>
            </a:pPr>
            <a:r>
              <a:rPr lang="en-US" sz="4000" dirty="0">
                <a:solidFill>
                  <a:schemeClr val="tx2"/>
                </a:solidFill>
                <a:latin typeface="Calibri" panose="020F0502020204030204" pitchFamily="34" charset="0"/>
              </a:rPr>
              <a:t>Sampling Error in a frequency curve estimated from 120 years of data</a:t>
            </a:r>
          </a:p>
        </p:txBody>
      </p:sp>
      <p:sp>
        <p:nvSpPr>
          <p:cNvPr id="2" name="Slide Number Placeholder 1">
            <a:extLst>
              <a:ext uri="{FF2B5EF4-FFF2-40B4-BE49-F238E27FC236}">
                <a16:creationId xmlns:a16="http://schemas.microsoft.com/office/drawing/2014/main" id="{AAC7945A-EA6E-A056-982D-B245F89D0FAA}"/>
              </a:ext>
            </a:extLst>
          </p:cNvPr>
          <p:cNvSpPr>
            <a:spLocks noGrp="1"/>
          </p:cNvSpPr>
          <p:nvPr>
            <p:ph type="sldNum" sz="quarter" idx="10"/>
          </p:nvPr>
        </p:nvSpPr>
        <p:spPr/>
        <p:txBody>
          <a:bodyPr/>
          <a:lstStyle/>
          <a:p>
            <a:pPr>
              <a:defRPr/>
            </a:pPr>
            <a:fld id="{42D26593-D69A-416A-B9AB-6CFFC813DC28}" type="slidenum">
              <a:rPr lang="en-US" smtClean="0"/>
              <a:pPr>
                <a:defRPr/>
              </a:pPr>
              <a:t>24</a:t>
            </a:fld>
            <a:endParaRPr lang="en-US"/>
          </a:p>
        </p:txBody>
      </p:sp>
    </p:spTree>
    <p:extLst>
      <p:ext uri="{BB962C8B-B14F-4D97-AF65-F5344CB8AC3E}">
        <p14:creationId xmlns:p14="http://schemas.microsoft.com/office/powerpoint/2010/main" val="37105431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Flood Frequency Model</a:t>
            </a:r>
          </a:p>
        </p:txBody>
      </p:sp>
      <p:sp>
        <p:nvSpPr>
          <p:cNvPr id="3" name="Content Placeholder 2"/>
          <p:cNvSpPr>
            <a:spLocks noGrp="1"/>
          </p:cNvSpPr>
          <p:nvPr>
            <p:ph idx="1"/>
          </p:nvPr>
        </p:nvSpPr>
        <p:spPr>
          <a:xfrm>
            <a:off x="609600" y="1417638"/>
            <a:ext cx="10891101" cy="4068762"/>
          </a:xfrm>
        </p:spPr>
        <p:txBody>
          <a:bodyPr/>
          <a:lstStyle/>
          <a:p>
            <a:r>
              <a:rPr lang="en-US" sz="2600" dirty="0"/>
              <a:t>We generally use the </a:t>
            </a:r>
            <a:r>
              <a:rPr lang="en-US" sz="2600" b="1" u="sng" dirty="0"/>
              <a:t>Log-Pearson type III (LP-III, LP3) distribution </a:t>
            </a:r>
            <a:r>
              <a:rPr lang="en-US" sz="2600" dirty="0"/>
              <a:t>to    model annual maximum flows</a:t>
            </a:r>
          </a:p>
          <a:p>
            <a:pPr lvl="1">
              <a:spcBef>
                <a:spcPts val="1200"/>
              </a:spcBef>
            </a:pPr>
            <a:r>
              <a:rPr lang="en-US" sz="2400" dirty="0"/>
              <a:t>Re-parameterized to use Mean, Standard Deviation and Skew</a:t>
            </a:r>
          </a:p>
          <a:p>
            <a:pPr>
              <a:spcBef>
                <a:spcPts val="1800"/>
              </a:spcBef>
            </a:pPr>
            <a:r>
              <a:rPr lang="en-US" sz="2600" u="sng" dirty="0"/>
              <a:t>Bulletin17C</a:t>
            </a:r>
            <a:r>
              <a:rPr lang="en-US" sz="2600" dirty="0"/>
              <a:t>:  Estimate parameters from </a:t>
            </a:r>
            <a:r>
              <a:rPr lang="en-US" sz="2600" b="1" dirty="0"/>
              <a:t>annual maximum</a:t>
            </a:r>
            <a:r>
              <a:rPr lang="en-US" sz="2600" dirty="0"/>
              <a:t> </a:t>
            </a:r>
            <a:r>
              <a:rPr lang="en-US" sz="2600" b="1" dirty="0"/>
              <a:t>observations</a:t>
            </a:r>
            <a:r>
              <a:rPr lang="en-US" sz="2600" dirty="0"/>
              <a:t> using the Method of Moments and the Expected Moments Algorithm (EMA)</a:t>
            </a:r>
          </a:p>
          <a:p>
            <a:pPr lvl="1">
              <a:spcBef>
                <a:spcPts val="1200"/>
              </a:spcBef>
            </a:pPr>
            <a:r>
              <a:rPr lang="en-US" sz="2400" dirty="0"/>
              <a:t>Better incorporates “non-standard” data than B17B methods did</a:t>
            </a:r>
          </a:p>
          <a:p>
            <a:pPr lvl="2"/>
            <a:r>
              <a:rPr lang="en-US" sz="2000" dirty="0"/>
              <a:t>Interval estimates</a:t>
            </a:r>
          </a:p>
          <a:p>
            <a:pPr lvl="2"/>
            <a:r>
              <a:rPr lang="en-US" sz="2000" dirty="0"/>
              <a:t>Potentially influential low floods (low outliers)</a:t>
            </a:r>
          </a:p>
          <a:p>
            <a:pPr lvl="2"/>
            <a:r>
              <a:rPr lang="en-US" sz="2000" dirty="0"/>
              <a:t>Zero flows and missing values</a:t>
            </a:r>
          </a:p>
          <a:p>
            <a:pPr lvl="2"/>
            <a:r>
              <a:rPr lang="en-US" sz="2000" dirty="0"/>
              <a:t>Historical and paleo-floods</a:t>
            </a:r>
          </a:p>
          <a:p>
            <a:pPr lvl="1"/>
            <a:r>
              <a:rPr lang="en-US" sz="2400" dirty="0"/>
              <a:t>Better (but larger) estimate of sampling uncertainty (includes skew)</a:t>
            </a:r>
          </a:p>
        </p:txBody>
      </p:sp>
      <p:sp>
        <p:nvSpPr>
          <p:cNvPr id="4" name="Slide Number Placeholder 3">
            <a:extLst>
              <a:ext uri="{FF2B5EF4-FFF2-40B4-BE49-F238E27FC236}">
                <a16:creationId xmlns:a16="http://schemas.microsoft.com/office/drawing/2014/main" id="{9CFCD62F-04C4-0EF4-F80D-6603CAA20815}"/>
              </a:ext>
            </a:extLst>
          </p:cNvPr>
          <p:cNvSpPr>
            <a:spLocks noGrp="1"/>
          </p:cNvSpPr>
          <p:nvPr>
            <p:ph type="sldNum" sz="quarter" idx="10"/>
          </p:nvPr>
        </p:nvSpPr>
        <p:spPr/>
        <p:txBody>
          <a:bodyPr/>
          <a:lstStyle/>
          <a:p>
            <a:pPr>
              <a:defRPr/>
            </a:pPr>
            <a:fld id="{F1A29AE0-ABC0-436A-B634-E6AB7303BE6C}" type="slidenum">
              <a:rPr lang="en-US" smtClean="0"/>
              <a:pPr>
                <a:defRPr/>
              </a:pPr>
              <a:t>25</a:t>
            </a:fld>
            <a:endParaRPr lang="en-US"/>
          </a:p>
        </p:txBody>
      </p:sp>
    </p:spTree>
    <p:extLst>
      <p:ext uri="{BB962C8B-B14F-4D97-AF65-F5344CB8AC3E}">
        <p14:creationId xmlns:p14="http://schemas.microsoft.com/office/powerpoint/2010/main" val="25992666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CA1F844-7998-8ECC-9079-FFEB6665A7DA}"/>
              </a:ext>
            </a:extLst>
          </p:cNvPr>
          <p:cNvPicPr>
            <a:picLocks noChangeAspect="1"/>
          </p:cNvPicPr>
          <p:nvPr/>
        </p:nvPicPr>
        <p:blipFill>
          <a:blip r:embed="rId3"/>
          <a:stretch>
            <a:fillRect/>
          </a:stretch>
        </p:blipFill>
        <p:spPr>
          <a:xfrm>
            <a:off x="1453288" y="1159683"/>
            <a:ext cx="8886452" cy="5661770"/>
          </a:xfrm>
          <a:prstGeom prst="rect">
            <a:avLst/>
          </a:prstGeom>
        </p:spPr>
      </p:pic>
      <p:sp>
        <p:nvSpPr>
          <p:cNvPr id="2" name="Title 1"/>
          <p:cNvSpPr>
            <a:spLocks noGrp="1"/>
          </p:cNvSpPr>
          <p:nvPr>
            <p:ph type="title"/>
          </p:nvPr>
        </p:nvSpPr>
        <p:spPr>
          <a:xfrm>
            <a:off x="609600" y="66818"/>
            <a:ext cx="10972800" cy="1143000"/>
          </a:xfrm>
        </p:spPr>
        <p:txBody>
          <a:bodyPr/>
          <a:lstStyle/>
          <a:p>
            <a:pPr algn="l"/>
            <a:r>
              <a:rPr lang="en-US" dirty="0"/>
              <a:t>Using HEC-SSP</a:t>
            </a:r>
          </a:p>
        </p:txBody>
      </p:sp>
      <p:sp>
        <p:nvSpPr>
          <p:cNvPr id="8" name="Rectangle 7"/>
          <p:cNvSpPr/>
          <p:nvPr/>
        </p:nvSpPr>
        <p:spPr>
          <a:xfrm>
            <a:off x="1565454" y="2609577"/>
            <a:ext cx="822960" cy="137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4" name="Slide Number Placeholder 3">
            <a:extLst>
              <a:ext uri="{FF2B5EF4-FFF2-40B4-BE49-F238E27FC236}">
                <a16:creationId xmlns:a16="http://schemas.microsoft.com/office/drawing/2014/main" id="{7F68CB83-57DC-CB3E-5F06-6E775C398AD5}"/>
              </a:ext>
            </a:extLst>
          </p:cNvPr>
          <p:cNvSpPr>
            <a:spLocks noGrp="1"/>
          </p:cNvSpPr>
          <p:nvPr>
            <p:ph type="sldNum" sz="quarter" idx="10"/>
          </p:nvPr>
        </p:nvSpPr>
        <p:spPr/>
        <p:txBody>
          <a:bodyPr/>
          <a:lstStyle/>
          <a:p>
            <a:pPr>
              <a:defRPr/>
            </a:pPr>
            <a:fld id="{F1A29AE0-ABC0-436A-B634-E6AB7303BE6C}"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4F1F6DE-E0E4-DC40-CD80-10CB86288DF0}"/>
              </a:ext>
            </a:extLst>
          </p:cNvPr>
          <p:cNvPicPr>
            <a:picLocks noChangeAspect="1"/>
          </p:cNvPicPr>
          <p:nvPr/>
        </p:nvPicPr>
        <p:blipFill>
          <a:blip r:embed="rId3"/>
          <a:stretch>
            <a:fillRect/>
          </a:stretch>
        </p:blipFill>
        <p:spPr>
          <a:xfrm>
            <a:off x="1459106" y="1160585"/>
            <a:ext cx="8886452" cy="5661770"/>
          </a:xfrm>
          <a:prstGeom prst="rect">
            <a:avLst/>
          </a:prstGeom>
        </p:spPr>
      </p:pic>
      <p:sp>
        <p:nvSpPr>
          <p:cNvPr id="2" name="Slide Number Placeholder 1">
            <a:extLst>
              <a:ext uri="{FF2B5EF4-FFF2-40B4-BE49-F238E27FC236}">
                <a16:creationId xmlns:a16="http://schemas.microsoft.com/office/drawing/2014/main" id="{323C7601-05A2-FE70-E33F-5F968DFCD3F0}"/>
              </a:ext>
            </a:extLst>
          </p:cNvPr>
          <p:cNvSpPr>
            <a:spLocks noGrp="1"/>
          </p:cNvSpPr>
          <p:nvPr>
            <p:ph type="sldNum" sz="quarter" idx="10"/>
          </p:nvPr>
        </p:nvSpPr>
        <p:spPr/>
        <p:txBody>
          <a:bodyPr/>
          <a:lstStyle/>
          <a:p>
            <a:pPr>
              <a:defRPr/>
            </a:pPr>
            <a:fld id="{F1A29AE0-ABC0-436A-B634-E6AB7303BE6C}" type="slidenum">
              <a:rPr lang="en-US" smtClean="0"/>
              <a:pPr>
                <a:defRPr/>
              </a:pPr>
              <a:t>27</a:t>
            </a:fld>
            <a:endParaRPr lang="en-US"/>
          </a:p>
        </p:txBody>
      </p:sp>
      <p:sp>
        <p:nvSpPr>
          <p:cNvPr id="15" name="Title 1">
            <a:extLst>
              <a:ext uri="{FF2B5EF4-FFF2-40B4-BE49-F238E27FC236}">
                <a16:creationId xmlns:a16="http://schemas.microsoft.com/office/drawing/2014/main" id="{9D1B62AB-3136-5796-78FB-F7BD34952A6C}"/>
              </a:ext>
            </a:extLst>
          </p:cNvPr>
          <p:cNvSpPr>
            <a:spLocks noGrp="1"/>
          </p:cNvSpPr>
          <p:nvPr>
            <p:ph type="title"/>
          </p:nvPr>
        </p:nvSpPr>
        <p:spPr>
          <a:xfrm>
            <a:off x="609600" y="66818"/>
            <a:ext cx="10972800" cy="1143000"/>
          </a:xfrm>
        </p:spPr>
        <p:txBody>
          <a:bodyPr/>
          <a:lstStyle/>
          <a:p>
            <a:pPr algn="l"/>
            <a:r>
              <a:rPr lang="en-US" dirty="0"/>
              <a:t>Using HEC-SSP</a:t>
            </a:r>
          </a:p>
        </p:txBody>
      </p:sp>
    </p:spTree>
    <p:extLst>
      <p:ext uri="{BB962C8B-B14F-4D97-AF65-F5344CB8AC3E}">
        <p14:creationId xmlns:p14="http://schemas.microsoft.com/office/powerpoint/2010/main" val="10990260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1FB65DC-8FE0-F251-3554-193FA9BB969F}"/>
              </a:ext>
            </a:extLst>
          </p:cNvPr>
          <p:cNvPicPr>
            <a:picLocks noChangeAspect="1"/>
          </p:cNvPicPr>
          <p:nvPr/>
        </p:nvPicPr>
        <p:blipFill>
          <a:blip r:embed="rId3"/>
          <a:stretch>
            <a:fillRect/>
          </a:stretch>
        </p:blipFill>
        <p:spPr>
          <a:xfrm>
            <a:off x="1453357" y="1154424"/>
            <a:ext cx="8886452" cy="5661770"/>
          </a:xfrm>
          <a:prstGeom prst="rect">
            <a:avLst/>
          </a:prstGeom>
        </p:spPr>
      </p:pic>
      <p:sp>
        <p:nvSpPr>
          <p:cNvPr id="5" name="Rectangle 4"/>
          <p:cNvSpPr/>
          <p:nvPr/>
        </p:nvSpPr>
        <p:spPr>
          <a:xfrm>
            <a:off x="1549655" y="5370990"/>
            <a:ext cx="4302033" cy="2045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6" name="Rectangle 5"/>
          <p:cNvSpPr/>
          <p:nvPr/>
        </p:nvSpPr>
        <p:spPr>
          <a:xfrm>
            <a:off x="1549655" y="5879244"/>
            <a:ext cx="4302033" cy="1089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7" name="Rectangle 6"/>
          <p:cNvSpPr/>
          <p:nvPr/>
        </p:nvSpPr>
        <p:spPr>
          <a:xfrm>
            <a:off x="5941477" y="5932051"/>
            <a:ext cx="4302034" cy="1089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9C7049F0-897E-CF46-A1BD-ABAD2FE81E73}"/>
              </a:ext>
            </a:extLst>
          </p:cNvPr>
          <p:cNvSpPr>
            <a:spLocks noGrp="1"/>
          </p:cNvSpPr>
          <p:nvPr>
            <p:ph type="sldNum" sz="quarter" idx="10"/>
          </p:nvPr>
        </p:nvSpPr>
        <p:spPr/>
        <p:txBody>
          <a:bodyPr/>
          <a:lstStyle/>
          <a:p>
            <a:pPr>
              <a:defRPr/>
            </a:pPr>
            <a:fld id="{F1A29AE0-ABC0-436A-B634-E6AB7303BE6C}" type="slidenum">
              <a:rPr lang="en-US" smtClean="0"/>
              <a:pPr>
                <a:defRPr/>
              </a:pPr>
              <a:t>28</a:t>
            </a:fld>
            <a:endParaRPr lang="en-US"/>
          </a:p>
        </p:txBody>
      </p:sp>
      <p:sp>
        <p:nvSpPr>
          <p:cNvPr id="14" name="Title 1">
            <a:extLst>
              <a:ext uri="{FF2B5EF4-FFF2-40B4-BE49-F238E27FC236}">
                <a16:creationId xmlns:a16="http://schemas.microsoft.com/office/drawing/2014/main" id="{2B0A4D25-1948-B7ED-41B7-DFF9993B702F}"/>
              </a:ext>
            </a:extLst>
          </p:cNvPr>
          <p:cNvSpPr txBox="1">
            <a:spLocks/>
          </p:cNvSpPr>
          <p:nvPr/>
        </p:nvSpPr>
        <p:spPr bwMode="auto">
          <a:xfrm>
            <a:off x="609600" y="6681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Calibri" panose="020F0502020204030204" pitchFamily="34" charset="0"/>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US" kern="0"/>
              <a:t>Using HEC-SSP</a:t>
            </a:r>
            <a:endParaRPr lang="en-US" kern="0" dirty="0"/>
          </a:p>
        </p:txBody>
      </p:sp>
    </p:spTree>
    <p:extLst>
      <p:ext uri="{BB962C8B-B14F-4D97-AF65-F5344CB8AC3E}">
        <p14:creationId xmlns:p14="http://schemas.microsoft.com/office/powerpoint/2010/main" val="25966030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9060F8-5DDA-ED7D-73BA-5F2AECD2BDCB}"/>
              </a:ext>
            </a:extLst>
          </p:cNvPr>
          <p:cNvPicPr>
            <a:picLocks noChangeAspect="1"/>
          </p:cNvPicPr>
          <p:nvPr/>
        </p:nvPicPr>
        <p:blipFill>
          <a:blip r:embed="rId2"/>
          <a:stretch>
            <a:fillRect/>
          </a:stretch>
        </p:blipFill>
        <p:spPr>
          <a:xfrm>
            <a:off x="2737484" y="13490"/>
            <a:ext cx="8155664" cy="6858000"/>
          </a:xfrm>
          <a:prstGeom prst="rect">
            <a:avLst/>
          </a:prstGeom>
        </p:spPr>
      </p:pic>
      <p:sp>
        <p:nvSpPr>
          <p:cNvPr id="2" name="Slide Number Placeholder 1">
            <a:extLst>
              <a:ext uri="{FF2B5EF4-FFF2-40B4-BE49-F238E27FC236}">
                <a16:creationId xmlns:a16="http://schemas.microsoft.com/office/drawing/2014/main" id="{07B4C898-BD24-E83D-AE93-09E68B671255}"/>
              </a:ext>
            </a:extLst>
          </p:cNvPr>
          <p:cNvSpPr>
            <a:spLocks noGrp="1"/>
          </p:cNvSpPr>
          <p:nvPr>
            <p:ph type="sldNum" sz="quarter" idx="10"/>
          </p:nvPr>
        </p:nvSpPr>
        <p:spPr/>
        <p:txBody>
          <a:bodyPr/>
          <a:lstStyle/>
          <a:p>
            <a:pPr>
              <a:defRPr/>
            </a:pPr>
            <a:fld id="{F1A29AE0-ABC0-436A-B634-E6AB7303BE6C}" type="slidenum">
              <a:rPr lang="en-US" smtClean="0"/>
              <a:pPr>
                <a:defRPr/>
              </a:pPr>
              <a:t>29</a:t>
            </a:fld>
            <a:endParaRPr lang="en-US"/>
          </a:p>
        </p:txBody>
      </p:sp>
      <p:sp>
        <p:nvSpPr>
          <p:cNvPr id="7" name="Title 1">
            <a:extLst>
              <a:ext uri="{FF2B5EF4-FFF2-40B4-BE49-F238E27FC236}">
                <a16:creationId xmlns:a16="http://schemas.microsoft.com/office/drawing/2014/main" id="{6A7AED51-FBF6-AAD0-0649-19758BBD4AB8}"/>
              </a:ext>
            </a:extLst>
          </p:cNvPr>
          <p:cNvSpPr>
            <a:spLocks noGrp="1"/>
          </p:cNvSpPr>
          <p:nvPr>
            <p:ph type="title"/>
          </p:nvPr>
        </p:nvSpPr>
        <p:spPr>
          <a:xfrm>
            <a:off x="609600" y="651608"/>
            <a:ext cx="10972800" cy="1143000"/>
          </a:xfrm>
        </p:spPr>
        <p:txBody>
          <a:bodyPr/>
          <a:lstStyle/>
          <a:p>
            <a:pPr algn="l"/>
            <a:r>
              <a:rPr lang="en-US" dirty="0"/>
              <a:t>Using </a:t>
            </a:r>
            <a:br>
              <a:rPr lang="en-US" dirty="0"/>
            </a:br>
            <a:r>
              <a:rPr lang="en-US" dirty="0"/>
              <a:t>HEC-SSP</a:t>
            </a:r>
          </a:p>
        </p:txBody>
      </p:sp>
    </p:spTree>
    <p:extLst>
      <p:ext uri="{BB962C8B-B14F-4D97-AF65-F5344CB8AC3E}">
        <p14:creationId xmlns:p14="http://schemas.microsoft.com/office/powerpoint/2010/main" val="2156429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BC45171-1FE7-6C89-08C2-69DD60DDC323}"/>
              </a:ext>
            </a:extLst>
          </p:cNvPr>
          <p:cNvPicPr>
            <a:picLocks noChangeAspect="1"/>
          </p:cNvPicPr>
          <p:nvPr/>
        </p:nvPicPr>
        <p:blipFill>
          <a:blip r:embed="rId3"/>
          <a:stretch>
            <a:fillRect/>
          </a:stretch>
        </p:blipFill>
        <p:spPr>
          <a:xfrm>
            <a:off x="2703037" y="330708"/>
            <a:ext cx="6765036" cy="5777484"/>
          </a:xfrm>
          <a:prstGeom prst="rect">
            <a:avLst/>
          </a:prstGeom>
        </p:spPr>
      </p:pic>
      <p:sp>
        <p:nvSpPr>
          <p:cNvPr id="26626" name="Slide Number Placeholder 1"/>
          <p:cNvSpPr>
            <a:spLocks noGrp="1"/>
          </p:cNvSpPr>
          <p:nvPr>
            <p:ph type="sldNum" sz="quarter" idx="12"/>
          </p:nvPr>
        </p:nvSpPr>
        <p:spPr bwMode="auto">
          <a:xfrm>
            <a:off x="8737600" y="6245225"/>
            <a:ext cx="28448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defPPr>
              <a:defRPr lang="en-US"/>
            </a:defPPr>
            <a:lvl1pPr algn="r" rtl="0" fontAlgn="base">
              <a:spcBef>
                <a:spcPct val="0"/>
              </a:spcBef>
              <a:spcAft>
                <a:spcPct val="0"/>
              </a:spcAft>
              <a:defRPr sz="1300" kern="1200">
                <a:solidFill>
                  <a:schemeClr val="tx1"/>
                </a:solidFill>
                <a:latin typeface="Calibri" panose="020F0502020204030204" pitchFamily="34" charset="0"/>
                <a:ea typeface="+mn-ea"/>
                <a:cs typeface="+mn-cs"/>
              </a:defRPr>
            </a:lvl1pPr>
            <a:lvl2pPr marL="456981" algn="l" rtl="0" fontAlgn="base">
              <a:spcBef>
                <a:spcPct val="0"/>
              </a:spcBef>
              <a:spcAft>
                <a:spcPct val="0"/>
              </a:spcAft>
              <a:defRPr kern="1200">
                <a:solidFill>
                  <a:schemeClr val="tx1"/>
                </a:solidFill>
                <a:latin typeface="Arial Narrow" pitchFamily="34" charset="0"/>
                <a:ea typeface="+mn-ea"/>
                <a:cs typeface="+mn-cs"/>
              </a:defRPr>
            </a:lvl2pPr>
            <a:lvl3pPr marL="913963" algn="l" rtl="0" fontAlgn="base">
              <a:spcBef>
                <a:spcPct val="0"/>
              </a:spcBef>
              <a:spcAft>
                <a:spcPct val="0"/>
              </a:spcAft>
              <a:defRPr kern="1200">
                <a:solidFill>
                  <a:schemeClr val="tx1"/>
                </a:solidFill>
                <a:latin typeface="Arial Narrow" pitchFamily="34" charset="0"/>
                <a:ea typeface="+mn-ea"/>
                <a:cs typeface="+mn-cs"/>
              </a:defRPr>
            </a:lvl3pPr>
            <a:lvl4pPr marL="1370944" algn="l" rtl="0" fontAlgn="base">
              <a:spcBef>
                <a:spcPct val="0"/>
              </a:spcBef>
              <a:spcAft>
                <a:spcPct val="0"/>
              </a:spcAft>
              <a:defRPr kern="1200">
                <a:solidFill>
                  <a:schemeClr val="tx1"/>
                </a:solidFill>
                <a:latin typeface="Arial Narrow" pitchFamily="34" charset="0"/>
                <a:ea typeface="+mn-ea"/>
                <a:cs typeface="+mn-cs"/>
              </a:defRPr>
            </a:lvl4pPr>
            <a:lvl5pPr marL="1827924" algn="l" rtl="0" fontAlgn="base">
              <a:spcBef>
                <a:spcPct val="0"/>
              </a:spcBef>
              <a:spcAft>
                <a:spcPct val="0"/>
              </a:spcAft>
              <a:defRPr kern="1200">
                <a:solidFill>
                  <a:schemeClr val="tx1"/>
                </a:solidFill>
                <a:latin typeface="Arial Narrow" pitchFamily="34" charset="0"/>
                <a:ea typeface="+mn-ea"/>
                <a:cs typeface="+mn-cs"/>
              </a:defRPr>
            </a:lvl5pPr>
            <a:lvl6pPr marL="2284907" algn="l" defTabSz="913963" rtl="0" eaLnBrk="1" latinLnBrk="0" hangingPunct="1">
              <a:defRPr kern="1200">
                <a:solidFill>
                  <a:schemeClr val="tx1"/>
                </a:solidFill>
                <a:latin typeface="Arial Narrow" pitchFamily="34" charset="0"/>
                <a:ea typeface="+mn-ea"/>
                <a:cs typeface="+mn-cs"/>
              </a:defRPr>
            </a:lvl6pPr>
            <a:lvl7pPr marL="2741887" algn="l" defTabSz="913963" rtl="0" eaLnBrk="1" latinLnBrk="0" hangingPunct="1">
              <a:defRPr kern="1200">
                <a:solidFill>
                  <a:schemeClr val="tx1"/>
                </a:solidFill>
                <a:latin typeface="Arial Narrow" pitchFamily="34" charset="0"/>
                <a:ea typeface="+mn-ea"/>
                <a:cs typeface="+mn-cs"/>
              </a:defRPr>
            </a:lvl7pPr>
            <a:lvl8pPr marL="3198868" algn="l" defTabSz="913963" rtl="0" eaLnBrk="1" latinLnBrk="0" hangingPunct="1">
              <a:defRPr kern="1200">
                <a:solidFill>
                  <a:schemeClr val="tx1"/>
                </a:solidFill>
                <a:latin typeface="Arial Narrow" pitchFamily="34" charset="0"/>
                <a:ea typeface="+mn-ea"/>
                <a:cs typeface="+mn-cs"/>
              </a:defRPr>
            </a:lvl8pPr>
            <a:lvl9pPr marL="3655851" algn="l" defTabSz="913963" rtl="0" eaLnBrk="1" latinLnBrk="0" hangingPunct="1">
              <a:defRPr kern="1200">
                <a:solidFill>
                  <a:schemeClr val="tx1"/>
                </a:solidFill>
                <a:latin typeface="Arial Narrow" pitchFamily="34" charset="0"/>
                <a:ea typeface="+mn-ea"/>
                <a:cs typeface="+mn-cs"/>
              </a:defRPr>
            </a:lvl9pPr>
          </a:lstStyle>
          <a:p>
            <a:pPr>
              <a:defRPr/>
            </a:pPr>
            <a:fld id="{A1A27C7B-FD28-48E6-A805-E9BC5DCB382D}" type="slidenum">
              <a:rPr lang="en-US" smtClean="0"/>
              <a:pPr>
                <a:defRPr/>
              </a:pPr>
              <a:t>3</a:t>
            </a:fld>
            <a:endParaRPr lang="en-US"/>
          </a:p>
        </p:txBody>
      </p:sp>
      <p:sp>
        <p:nvSpPr>
          <p:cNvPr id="4" name="TextBox 3">
            <a:extLst>
              <a:ext uri="{FF2B5EF4-FFF2-40B4-BE49-F238E27FC236}">
                <a16:creationId xmlns:a16="http://schemas.microsoft.com/office/drawing/2014/main" id="{A1CF6A10-A985-413D-B604-48AAA46B2FD4}"/>
              </a:ext>
            </a:extLst>
          </p:cNvPr>
          <p:cNvSpPr txBox="1"/>
          <p:nvPr/>
        </p:nvSpPr>
        <p:spPr>
          <a:xfrm>
            <a:off x="1041816" y="2875002"/>
            <a:ext cx="1625191" cy="1384995"/>
          </a:xfrm>
          <a:prstGeom prst="rect">
            <a:avLst/>
          </a:prstGeom>
          <a:noFill/>
        </p:spPr>
        <p:txBody>
          <a:bodyPr wrap="square">
            <a:spAutoFit/>
          </a:bodyPr>
          <a:lstStyle/>
          <a:p>
            <a:pPr algn="ctr">
              <a:defRPr/>
            </a:pPr>
            <a:r>
              <a:rPr lang="en-US" sz="2800" b="1" dirty="0">
                <a:latin typeface="Ink Free" panose="03080402000500000000" pitchFamily="66" charset="0"/>
              </a:rPr>
              <a:t>annual maximum flow</a:t>
            </a:r>
          </a:p>
        </p:txBody>
      </p:sp>
    </p:spTree>
    <p:extLst>
      <p:ext uri="{BB962C8B-B14F-4D97-AF65-F5344CB8AC3E}">
        <p14:creationId xmlns:p14="http://schemas.microsoft.com/office/powerpoint/2010/main" val="40702424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25B2C0BC-BDFF-5DA7-3720-89398A315814}"/>
              </a:ext>
            </a:extLst>
          </p:cNvPr>
          <p:cNvPicPr>
            <a:picLocks noChangeAspect="1"/>
          </p:cNvPicPr>
          <p:nvPr/>
        </p:nvPicPr>
        <p:blipFill>
          <a:blip r:embed="rId3"/>
          <a:stretch>
            <a:fillRect/>
          </a:stretch>
        </p:blipFill>
        <p:spPr>
          <a:xfrm>
            <a:off x="1523999" y="1023708"/>
            <a:ext cx="9144000" cy="5834292"/>
          </a:xfrm>
          <a:prstGeom prst="rect">
            <a:avLst/>
          </a:prstGeom>
        </p:spPr>
      </p:pic>
      <p:sp>
        <p:nvSpPr>
          <p:cNvPr id="2" name="Title 1"/>
          <p:cNvSpPr>
            <a:spLocks noGrp="1"/>
          </p:cNvSpPr>
          <p:nvPr>
            <p:ph type="title"/>
          </p:nvPr>
        </p:nvSpPr>
        <p:spPr>
          <a:xfrm>
            <a:off x="842211" y="0"/>
            <a:ext cx="9480733" cy="1143000"/>
          </a:xfrm>
        </p:spPr>
        <p:txBody>
          <a:bodyPr/>
          <a:lstStyle/>
          <a:p>
            <a:r>
              <a:rPr lang="en-US" dirty="0"/>
              <a:t>Log Pearson III HEC-FDA input</a:t>
            </a:r>
          </a:p>
        </p:txBody>
      </p:sp>
      <p:sp>
        <p:nvSpPr>
          <p:cNvPr id="8" name="Oval 12"/>
          <p:cNvSpPr>
            <a:spLocks noChangeArrowheads="1"/>
          </p:cNvSpPr>
          <p:nvPr/>
        </p:nvSpPr>
        <p:spPr bwMode="auto">
          <a:xfrm>
            <a:off x="2672781" y="2790501"/>
            <a:ext cx="2244277" cy="411480"/>
          </a:xfrm>
          <a:prstGeom prst="ellipse">
            <a:avLst/>
          </a:prstGeom>
          <a:noFill/>
          <a:ln w="38100" algn="ctr">
            <a:solidFill>
              <a:srgbClr val="FF0000"/>
            </a:solidFill>
            <a:miter lim="800000"/>
            <a:headEnd/>
            <a:tailEnd/>
          </a:ln>
        </p:spPr>
        <p:txBody>
          <a:bodyPr wrap="none"/>
          <a:lstStyle/>
          <a:p>
            <a:endParaRPr lang="en-US" dirty="0">
              <a:latin typeface="Calibri" panose="020F0502020204030204" pitchFamily="34" charset="0"/>
            </a:endParaRPr>
          </a:p>
        </p:txBody>
      </p:sp>
      <p:sp>
        <p:nvSpPr>
          <p:cNvPr id="13" name="Text Box 4"/>
          <p:cNvSpPr txBox="1">
            <a:spLocks noChangeArrowheads="1"/>
          </p:cNvSpPr>
          <p:nvPr/>
        </p:nvSpPr>
        <p:spPr bwMode="auto">
          <a:xfrm>
            <a:off x="7274944" y="2996242"/>
            <a:ext cx="30480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2000" dirty="0">
                <a:solidFill>
                  <a:srgbClr val="0070C0"/>
                </a:solidFill>
                <a:latin typeface="Calibri" panose="020F0502020204030204" pitchFamily="34" charset="0"/>
              </a:rPr>
              <a:t>Entering the LP3 curve into FDA:</a:t>
            </a:r>
          </a:p>
          <a:p>
            <a:pPr marL="457200" indent="-457200">
              <a:spcBef>
                <a:spcPct val="50000"/>
              </a:spcBef>
              <a:buFont typeface="+mj-lt"/>
              <a:buAutoNum type="arabicPeriod"/>
            </a:pPr>
            <a:r>
              <a:rPr lang="en-US" altLang="en-US" sz="2000" dirty="0">
                <a:solidFill>
                  <a:srgbClr val="0070C0"/>
                </a:solidFill>
                <a:latin typeface="Calibri" panose="020F0502020204030204" pitchFamily="34" charset="0"/>
              </a:rPr>
              <a:t>Right-click on Frequency Functions</a:t>
            </a:r>
          </a:p>
          <a:p>
            <a:pPr marL="457200" indent="-457200">
              <a:spcBef>
                <a:spcPct val="50000"/>
              </a:spcBef>
              <a:buFont typeface="+mj-lt"/>
              <a:buAutoNum type="arabicPeriod"/>
            </a:pPr>
            <a:r>
              <a:rPr lang="en-US" altLang="en-US" sz="2000" dirty="0">
                <a:solidFill>
                  <a:srgbClr val="0070C0"/>
                </a:solidFill>
                <a:latin typeface="Calibri" panose="020F0502020204030204" pitchFamily="34" charset="0"/>
              </a:rPr>
              <a:t>Choose Create New Frequency Function…</a:t>
            </a:r>
          </a:p>
        </p:txBody>
      </p:sp>
      <p:sp>
        <p:nvSpPr>
          <p:cNvPr id="3" name="Slide Number Placeholder 2">
            <a:extLst>
              <a:ext uri="{FF2B5EF4-FFF2-40B4-BE49-F238E27FC236}">
                <a16:creationId xmlns:a16="http://schemas.microsoft.com/office/drawing/2014/main" id="{27455BE0-B42A-51A7-F67C-5A2F6F17ADA0}"/>
              </a:ext>
            </a:extLst>
          </p:cNvPr>
          <p:cNvSpPr>
            <a:spLocks noGrp="1"/>
          </p:cNvSpPr>
          <p:nvPr>
            <p:ph type="sldNum" sz="quarter" idx="10"/>
          </p:nvPr>
        </p:nvSpPr>
        <p:spPr/>
        <p:txBody>
          <a:bodyPr/>
          <a:lstStyle/>
          <a:p>
            <a:pPr>
              <a:defRPr/>
            </a:pPr>
            <a:fld id="{F1A29AE0-ABC0-436A-B634-E6AB7303BE6C}" type="slidenum">
              <a:rPr lang="en-US" smtClean="0"/>
              <a:pPr>
                <a:defRPr/>
              </a:pPr>
              <a:t>30</a:t>
            </a:fld>
            <a:endParaRPr lang="en-US"/>
          </a:p>
        </p:txBody>
      </p:sp>
    </p:spTree>
    <p:extLst>
      <p:ext uri="{BB962C8B-B14F-4D97-AF65-F5344CB8AC3E}">
        <p14:creationId xmlns:p14="http://schemas.microsoft.com/office/powerpoint/2010/main" val="695209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10;&#10;Description automatically generated">
            <a:extLst>
              <a:ext uri="{FF2B5EF4-FFF2-40B4-BE49-F238E27FC236}">
                <a16:creationId xmlns:a16="http://schemas.microsoft.com/office/drawing/2014/main" id="{FB4C6AAC-7861-E4B6-D531-04676F6760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9289" y="766761"/>
            <a:ext cx="10423585" cy="5768251"/>
          </a:xfrm>
          <a:prstGeom prst="rect">
            <a:avLst/>
          </a:prstGeom>
        </p:spPr>
      </p:pic>
      <p:sp>
        <p:nvSpPr>
          <p:cNvPr id="5" name="Rectangle 4">
            <a:extLst>
              <a:ext uri="{FF2B5EF4-FFF2-40B4-BE49-F238E27FC236}">
                <a16:creationId xmlns:a16="http://schemas.microsoft.com/office/drawing/2014/main" id="{83B4FBDC-EA80-9CEA-BDA6-4B180973E735}"/>
              </a:ext>
            </a:extLst>
          </p:cNvPr>
          <p:cNvSpPr/>
          <p:nvPr/>
        </p:nvSpPr>
        <p:spPr>
          <a:xfrm>
            <a:off x="5131398" y="3872753"/>
            <a:ext cx="258183" cy="118334"/>
          </a:xfrm>
          <a:prstGeom prst="rect">
            <a:avLst/>
          </a:prstGeom>
          <a:solidFill>
            <a:schemeClr val="accent3">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58C6141-CAF4-82A3-20EE-E84EB99C86C2}"/>
              </a:ext>
            </a:extLst>
          </p:cNvPr>
          <p:cNvSpPr txBox="1"/>
          <p:nvPr/>
        </p:nvSpPr>
        <p:spPr>
          <a:xfrm>
            <a:off x="5056092" y="3834956"/>
            <a:ext cx="882127" cy="200055"/>
          </a:xfrm>
          <a:prstGeom prst="rect">
            <a:avLst/>
          </a:prstGeom>
          <a:noFill/>
        </p:spPr>
        <p:txBody>
          <a:bodyPr wrap="square" rtlCol="0">
            <a:spAutoFit/>
          </a:bodyPr>
          <a:lstStyle/>
          <a:p>
            <a:r>
              <a:rPr lang="en-US" sz="700" dirty="0">
                <a:solidFill>
                  <a:schemeClr val="bg2">
                    <a:lumMod val="75000"/>
                  </a:schemeClr>
                </a:solidFill>
              </a:rPr>
              <a:t>Median</a:t>
            </a:r>
          </a:p>
        </p:txBody>
      </p:sp>
      <p:sp>
        <p:nvSpPr>
          <p:cNvPr id="8" name="Rectangle 7">
            <a:extLst>
              <a:ext uri="{FF2B5EF4-FFF2-40B4-BE49-F238E27FC236}">
                <a16:creationId xmlns:a16="http://schemas.microsoft.com/office/drawing/2014/main" id="{8546C908-B68E-91E0-AB81-F0EAF9E5CBFF}"/>
              </a:ext>
            </a:extLst>
          </p:cNvPr>
          <p:cNvSpPr/>
          <p:nvPr/>
        </p:nvSpPr>
        <p:spPr>
          <a:xfrm>
            <a:off x="3928334" y="2312894"/>
            <a:ext cx="740485" cy="16315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5">
            <a:extLst>
              <a:ext uri="{FF2B5EF4-FFF2-40B4-BE49-F238E27FC236}">
                <a16:creationId xmlns:a16="http://schemas.microsoft.com/office/drawing/2014/main" id="{367C2EA8-24D3-11E7-6660-ECC497493D2A}"/>
              </a:ext>
            </a:extLst>
          </p:cNvPr>
          <p:cNvSpPr>
            <a:spLocks noChangeArrowheads="1"/>
          </p:cNvSpPr>
          <p:nvPr/>
        </p:nvSpPr>
        <p:spPr bwMode="auto">
          <a:xfrm>
            <a:off x="2930570" y="1966184"/>
            <a:ext cx="813092" cy="346710"/>
          </a:xfrm>
          <a:prstGeom prst="ellipse">
            <a:avLst/>
          </a:prstGeom>
          <a:noFill/>
          <a:ln w="19050" algn="ctr">
            <a:solidFill>
              <a:srgbClr val="FF0000"/>
            </a:solidFill>
            <a:miter lim="800000"/>
            <a:headEnd/>
            <a:tailEnd/>
          </a:ln>
        </p:spPr>
        <p:txBody>
          <a:bodyPr wrap="none"/>
          <a:lstStyle/>
          <a:p>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AD03F3E4-A254-E211-7EAE-174AB2E62953}"/>
              </a:ext>
            </a:extLst>
          </p:cNvPr>
          <p:cNvSpPr>
            <a:spLocks noGrp="1"/>
          </p:cNvSpPr>
          <p:nvPr>
            <p:ph type="sldNum" sz="quarter" idx="10"/>
          </p:nvPr>
        </p:nvSpPr>
        <p:spPr/>
        <p:txBody>
          <a:bodyPr/>
          <a:lstStyle/>
          <a:p>
            <a:pPr>
              <a:defRPr/>
            </a:pPr>
            <a:fld id="{F1A29AE0-ABC0-436A-B634-E6AB7303BE6C}" type="slidenum">
              <a:rPr lang="en-US" smtClean="0"/>
              <a:pPr>
                <a:defRPr/>
              </a:pPr>
              <a:t>31</a:t>
            </a:fld>
            <a:endParaRPr lang="en-US"/>
          </a:p>
        </p:txBody>
      </p:sp>
      <p:sp>
        <p:nvSpPr>
          <p:cNvPr id="6" name="TextBox 5">
            <a:extLst>
              <a:ext uri="{FF2B5EF4-FFF2-40B4-BE49-F238E27FC236}">
                <a16:creationId xmlns:a16="http://schemas.microsoft.com/office/drawing/2014/main" id="{98D7E5EB-3FB9-1DD8-A7A5-F6D442298134}"/>
              </a:ext>
            </a:extLst>
          </p:cNvPr>
          <p:cNvSpPr txBox="1"/>
          <p:nvPr/>
        </p:nvSpPr>
        <p:spPr>
          <a:xfrm>
            <a:off x="3990927" y="2201603"/>
            <a:ext cx="2524173" cy="369332"/>
          </a:xfrm>
          <a:prstGeom prst="rect">
            <a:avLst/>
          </a:prstGeom>
          <a:noFill/>
        </p:spPr>
        <p:txBody>
          <a:bodyPr wrap="square" rtlCol="0">
            <a:spAutoFit/>
          </a:bodyPr>
          <a:lstStyle/>
          <a:p>
            <a:r>
              <a:rPr lang="en-US" b="1" dirty="0">
                <a:solidFill>
                  <a:srgbClr val="0000FF"/>
                </a:solidFill>
              </a:rPr>
              <a:t>for LP3 distribution</a:t>
            </a:r>
          </a:p>
        </p:txBody>
      </p:sp>
      <p:sp>
        <p:nvSpPr>
          <p:cNvPr id="7" name="Rectangle 6">
            <a:extLst>
              <a:ext uri="{FF2B5EF4-FFF2-40B4-BE49-F238E27FC236}">
                <a16:creationId xmlns:a16="http://schemas.microsoft.com/office/drawing/2014/main" id="{D5CB1D97-EED9-A7FF-71BC-02B34B8C7197}"/>
              </a:ext>
            </a:extLst>
          </p:cNvPr>
          <p:cNvSpPr/>
          <p:nvPr/>
        </p:nvSpPr>
        <p:spPr>
          <a:xfrm>
            <a:off x="3100039" y="2559784"/>
            <a:ext cx="1460810" cy="1042060"/>
          </a:xfrm>
          <a:prstGeom prst="rect">
            <a:avLst/>
          </a:prstGeom>
          <a:solidFill>
            <a:srgbClr val="FFFF00">
              <a:alpha val="5882"/>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849746" y="526751"/>
            <a:ext cx="9621250" cy="1143000"/>
          </a:xfrm>
        </p:spPr>
        <p:txBody>
          <a:bodyPr/>
          <a:lstStyle/>
          <a:p>
            <a:pPr algn="l">
              <a:lnSpc>
                <a:spcPts val="4400"/>
              </a:lnSpc>
              <a:defRPr/>
            </a:pPr>
            <a:r>
              <a:rPr lang="en-US" sz="3900" dirty="0"/>
              <a:t>How FDA randomly samples LP3 </a:t>
            </a:r>
            <a:br>
              <a:rPr lang="en-US" sz="3900" dirty="0"/>
            </a:br>
            <a:r>
              <a:rPr lang="en-US" sz="3900" dirty="0"/>
              <a:t>flow frequency curves for each realization</a:t>
            </a:r>
          </a:p>
        </p:txBody>
      </p:sp>
      <p:sp>
        <p:nvSpPr>
          <p:cNvPr id="30723" name="Rectangle 3"/>
          <p:cNvSpPr>
            <a:spLocks noGrp="1" noChangeArrowheads="1"/>
          </p:cNvSpPr>
          <p:nvPr>
            <p:ph type="body" idx="1"/>
          </p:nvPr>
        </p:nvSpPr>
        <p:spPr>
          <a:xfrm>
            <a:off x="1089892" y="2020186"/>
            <a:ext cx="9907400" cy="3847214"/>
          </a:xfrm>
        </p:spPr>
        <p:txBody>
          <a:bodyPr/>
          <a:lstStyle/>
          <a:p>
            <a:pPr>
              <a:spcBef>
                <a:spcPct val="30000"/>
              </a:spcBef>
              <a:buFont typeface="Wingdings" panose="05000000000000000000" pitchFamily="2" charset="2"/>
              <a:buNone/>
              <a:defRPr/>
            </a:pPr>
            <a:r>
              <a:rPr lang="en-US" sz="2800" dirty="0"/>
              <a:t>Perform a “parametric bootstrap” for record length N:</a:t>
            </a:r>
          </a:p>
          <a:p>
            <a:pPr marL="511175" lvl="1">
              <a:spcBef>
                <a:spcPct val="30000"/>
              </a:spcBef>
              <a:buSzPct val="70000"/>
              <a:buFont typeface="Wingdings 3" pitchFamily="18" charset="2"/>
              <a:buChar char=""/>
              <a:defRPr/>
            </a:pPr>
            <a:r>
              <a:rPr lang="en-US" sz="2400" dirty="0"/>
              <a:t>Generate a random sample of size N from original LP3</a:t>
            </a:r>
          </a:p>
          <a:p>
            <a:pPr marL="511175" lvl="1">
              <a:spcBef>
                <a:spcPct val="30000"/>
              </a:spcBef>
              <a:buSzPct val="70000"/>
              <a:buFont typeface="Wingdings 3" pitchFamily="18" charset="2"/>
              <a:buChar char=""/>
              <a:defRPr/>
            </a:pPr>
            <a:r>
              <a:rPr lang="en-US" sz="2400" dirty="0"/>
              <a:t>Re-compute the sample statistics – mean, variance, skew </a:t>
            </a:r>
          </a:p>
          <a:p>
            <a:pPr marL="511175" lvl="1">
              <a:spcBef>
                <a:spcPct val="30000"/>
              </a:spcBef>
              <a:buSzPct val="70000"/>
              <a:buFont typeface="Wingdings 3" pitchFamily="18" charset="2"/>
              <a:buChar char=""/>
              <a:defRPr/>
            </a:pPr>
            <a:r>
              <a:rPr lang="en-US" sz="2400" dirty="0"/>
              <a:t>Use sample statistics as the parameters of a new LP3, for each realization</a:t>
            </a:r>
          </a:p>
          <a:p>
            <a:pPr lvl="1">
              <a:spcBef>
                <a:spcPct val="30000"/>
              </a:spcBef>
              <a:buSzPct val="70000"/>
              <a:buFont typeface="Wingdings 3" pitchFamily="18" charset="2"/>
              <a:buChar char=""/>
              <a:defRPr/>
            </a:pPr>
            <a:endParaRPr lang="en-US" sz="2400" dirty="0"/>
          </a:p>
        </p:txBody>
      </p:sp>
      <p:sp>
        <p:nvSpPr>
          <p:cNvPr id="40964" name="Line 4"/>
          <p:cNvSpPr>
            <a:spLocks noChangeShapeType="1"/>
          </p:cNvSpPr>
          <p:nvPr/>
        </p:nvSpPr>
        <p:spPr bwMode="auto">
          <a:xfrm>
            <a:off x="5321361" y="4434582"/>
            <a:ext cx="0" cy="1662113"/>
          </a:xfrm>
          <a:prstGeom prst="line">
            <a:avLst/>
          </a:prstGeom>
          <a:noFill/>
          <a:ln w="19050">
            <a:solidFill>
              <a:schemeClr val="tx1"/>
            </a:solidFill>
            <a:round/>
            <a:headEnd type="triangle" w="med" len="med"/>
            <a:tailEnd/>
          </a:ln>
          <a:extLst>
            <a:ext uri="{909E8E84-426E-40DD-AFC4-6F175D3DCCD1}">
              <a14:hiddenFill xmlns:a14="http://schemas.microsoft.com/office/drawing/2010/main">
                <a:noFill/>
              </a14:hiddenFill>
            </a:ext>
          </a:extLst>
        </p:spPr>
        <p:txBody>
          <a:bodyPr wrap="none" lIns="82058" tIns="41029" rIns="82058" bIns="41029" anchor="ctr"/>
          <a:lstStyle/>
          <a:p>
            <a:endParaRPr lang="en-US" dirty="0">
              <a:latin typeface="Calibri" panose="020F0502020204030204" pitchFamily="34" charset="0"/>
            </a:endParaRPr>
          </a:p>
        </p:txBody>
      </p:sp>
      <p:sp>
        <p:nvSpPr>
          <p:cNvPr id="40965" name="Line 5"/>
          <p:cNvSpPr>
            <a:spLocks noChangeShapeType="1"/>
          </p:cNvSpPr>
          <p:nvPr/>
        </p:nvSpPr>
        <p:spPr bwMode="auto">
          <a:xfrm flipV="1">
            <a:off x="5321361" y="6107806"/>
            <a:ext cx="2767012"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lIns="82058" tIns="41029" rIns="82058" bIns="41029" anchor="ctr"/>
          <a:lstStyle/>
          <a:p>
            <a:endParaRPr lang="en-US" dirty="0">
              <a:latin typeface="Calibri" panose="020F0502020204030204" pitchFamily="34" charset="0"/>
            </a:endParaRPr>
          </a:p>
        </p:txBody>
      </p:sp>
      <p:sp>
        <p:nvSpPr>
          <p:cNvPr id="14" name="Text Box 9"/>
          <p:cNvSpPr txBox="1">
            <a:spLocks noChangeArrowheads="1"/>
          </p:cNvSpPr>
          <p:nvPr/>
        </p:nvSpPr>
        <p:spPr bwMode="auto">
          <a:xfrm>
            <a:off x="4692711" y="5028307"/>
            <a:ext cx="603797" cy="353931"/>
          </a:xfrm>
          <a:prstGeom prst="rect">
            <a:avLst/>
          </a:prstGeom>
          <a:noFill/>
          <a:ln w="9525">
            <a:noFill/>
            <a:miter lim="800000"/>
            <a:headEnd/>
            <a:tailEnd/>
          </a:ln>
          <a:effectLst/>
        </p:spPr>
        <p:txBody>
          <a:bodyPr wrap="none" lIns="91429" tIns="45714" rIns="91429" bIns="45714">
            <a:spAutoFit/>
          </a:bodyPr>
          <a:lstStyle/>
          <a:p>
            <a:pPr defTabSz="914608">
              <a:defRPr/>
            </a:pPr>
            <a:r>
              <a:rPr lang="en-US" sz="1700" dirty="0">
                <a:latin typeface="Calibri" panose="020F0502020204030204" pitchFamily="34" charset="0"/>
              </a:rPr>
              <a:t>Flow</a:t>
            </a:r>
          </a:p>
        </p:txBody>
      </p:sp>
      <p:sp>
        <p:nvSpPr>
          <p:cNvPr id="15" name="Text Box 10"/>
          <p:cNvSpPr txBox="1">
            <a:spLocks noChangeArrowheads="1"/>
          </p:cNvSpPr>
          <p:nvPr/>
        </p:nvSpPr>
        <p:spPr bwMode="auto">
          <a:xfrm>
            <a:off x="5430899" y="6118920"/>
            <a:ext cx="2665708" cy="353931"/>
          </a:xfrm>
          <a:prstGeom prst="rect">
            <a:avLst/>
          </a:prstGeom>
          <a:noFill/>
          <a:ln w="9525">
            <a:noFill/>
            <a:miter lim="800000"/>
            <a:headEnd/>
            <a:tailEnd/>
          </a:ln>
          <a:effectLst/>
        </p:spPr>
        <p:txBody>
          <a:bodyPr wrap="none" lIns="91429" tIns="45714" rIns="91429" bIns="45714">
            <a:spAutoFit/>
          </a:bodyPr>
          <a:lstStyle/>
          <a:p>
            <a:pPr defTabSz="914608">
              <a:defRPr/>
            </a:pPr>
            <a:r>
              <a:rPr lang="en-US" sz="1700" dirty="0">
                <a:latin typeface="Calibri" panose="020F0502020204030204" pitchFamily="34" charset="0"/>
              </a:rPr>
              <a:t>Non-Exceedance Probability</a:t>
            </a:r>
          </a:p>
        </p:txBody>
      </p:sp>
      <p:sp>
        <p:nvSpPr>
          <p:cNvPr id="2" name="TextBox 1">
            <a:extLst>
              <a:ext uri="{FF2B5EF4-FFF2-40B4-BE49-F238E27FC236}">
                <a16:creationId xmlns:a16="http://schemas.microsoft.com/office/drawing/2014/main" id="{7D45859C-41F3-4687-8EF3-5D15243F4473}"/>
              </a:ext>
            </a:extLst>
          </p:cNvPr>
          <p:cNvSpPr txBox="1"/>
          <p:nvPr/>
        </p:nvSpPr>
        <p:spPr>
          <a:xfrm>
            <a:off x="1194502" y="4538146"/>
            <a:ext cx="2991507" cy="1569660"/>
          </a:xfrm>
          <a:prstGeom prst="rect">
            <a:avLst/>
          </a:prstGeom>
          <a:noFill/>
        </p:spPr>
        <p:txBody>
          <a:bodyPr wrap="square" rtlCol="0">
            <a:spAutoFit/>
          </a:bodyPr>
          <a:lstStyle/>
          <a:p>
            <a:r>
              <a:rPr lang="en-US" sz="2400" b="1" dirty="0">
                <a:solidFill>
                  <a:srgbClr val="C00000"/>
                </a:solidFill>
                <a:latin typeface="Ink Free" panose="03080402000500000000" pitchFamily="66" charset="0"/>
              </a:rPr>
              <a:t>This method produces  uncertainty consistent with </a:t>
            </a:r>
            <a:r>
              <a:rPr lang="en-US" sz="2400" b="1" u="sng" dirty="0">
                <a:solidFill>
                  <a:srgbClr val="C00000"/>
                </a:solidFill>
                <a:latin typeface="Ink Free" panose="03080402000500000000" pitchFamily="66" charset="0"/>
              </a:rPr>
              <a:t>Bulletin 17C</a:t>
            </a:r>
            <a:r>
              <a:rPr lang="en-US" sz="2400" b="1" dirty="0">
                <a:solidFill>
                  <a:srgbClr val="C00000"/>
                </a:solidFill>
                <a:latin typeface="Ink Free" panose="03080402000500000000" pitchFamily="66" charset="0"/>
              </a:rPr>
              <a:t>, not 17B</a:t>
            </a:r>
            <a:endParaRPr lang="en-US" sz="2400" b="1" u="sng" dirty="0">
              <a:solidFill>
                <a:srgbClr val="C00000"/>
              </a:solidFill>
              <a:latin typeface="Ink Free" panose="03080402000500000000" pitchFamily="66" charset="0"/>
            </a:endParaRPr>
          </a:p>
        </p:txBody>
      </p:sp>
      <p:sp>
        <p:nvSpPr>
          <p:cNvPr id="3" name="Freeform: Shape 2">
            <a:extLst>
              <a:ext uri="{FF2B5EF4-FFF2-40B4-BE49-F238E27FC236}">
                <a16:creationId xmlns:a16="http://schemas.microsoft.com/office/drawing/2014/main" id="{7068F67C-605E-1EA5-2436-A6DA56176CF0}"/>
              </a:ext>
            </a:extLst>
          </p:cNvPr>
          <p:cNvSpPr/>
          <p:nvPr/>
        </p:nvSpPr>
        <p:spPr>
          <a:xfrm>
            <a:off x="5536391" y="4571506"/>
            <a:ext cx="2510287" cy="1086928"/>
          </a:xfrm>
          <a:custGeom>
            <a:avLst/>
            <a:gdLst>
              <a:gd name="connsiteX0" fmla="*/ 0 w 2510287"/>
              <a:gd name="connsiteY0" fmla="*/ 1086928 h 1086928"/>
              <a:gd name="connsiteX1" fmla="*/ 1302589 w 2510287"/>
              <a:gd name="connsiteY1" fmla="*/ 698739 h 1086928"/>
              <a:gd name="connsiteX2" fmla="*/ 2510287 w 2510287"/>
              <a:gd name="connsiteY2" fmla="*/ 0 h 1086928"/>
              <a:gd name="connsiteX3" fmla="*/ 2510287 w 2510287"/>
              <a:gd name="connsiteY3" fmla="*/ 0 h 1086928"/>
            </a:gdLst>
            <a:ahLst/>
            <a:cxnLst>
              <a:cxn ang="0">
                <a:pos x="connsiteX0" y="connsiteY0"/>
              </a:cxn>
              <a:cxn ang="0">
                <a:pos x="connsiteX1" y="connsiteY1"/>
              </a:cxn>
              <a:cxn ang="0">
                <a:pos x="connsiteX2" y="connsiteY2"/>
              </a:cxn>
              <a:cxn ang="0">
                <a:pos x="connsiteX3" y="connsiteY3"/>
              </a:cxn>
            </a:cxnLst>
            <a:rect l="l" t="t" r="r" b="b"/>
            <a:pathLst>
              <a:path w="2510287" h="1086928">
                <a:moveTo>
                  <a:pt x="0" y="1086928"/>
                </a:moveTo>
                <a:cubicBezTo>
                  <a:pt x="442104" y="983411"/>
                  <a:pt x="884208" y="879894"/>
                  <a:pt x="1302589" y="698739"/>
                </a:cubicBezTo>
                <a:cubicBezTo>
                  <a:pt x="1720970" y="517584"/>
                  <a:pt x="2510287" y="0"/>
                  <a:pt x="2510287" y="0"/>
                </a:cubicBezTo>
                <a:lnTo>
                  <a:pt x="2510287"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4" name="Freeform: Shape 3">
            <a:extLst>
              <a:ext uri="{FF2B5EF4-FFF2-40B4-BE49-F238E27FC236}">
                <a16:creationId xmlns:a16="http://schemas.microsoft.com/office/drawing/2014/main" id="{1FA6FED8-5E6C-8DB8-256B-D4B779183805}"/>
              </a:ext>
            </a:extLst>
          </p:cNvPr>
          <p:cNvSpPr/>
          <p:nvPr/>
        </p:nvSpPr>
        <p:spPr>
          <a:xfrm>
            <a:off x="5543581" y="4630593"/>
            <a:ext cx="2544793" cy="914400"/>
          </a:xfrm>
          <a:custGeom>
            <a:avLst/>
            <a:gdLst>
              <a:gd name="connsiteX0" fmla="*/ 0 w 2544793"/>
              <a:gd name="connsiteY0" fmla="*/ 914400 h 914400"/>
              <a:gd name="connsiteX1" fmla="*/ 2544793 w 2544793"/>
              <a:gd name="connsiteY1" fmla="*/ 0 h 914400"/>
              <a:gd name="connsiteX2" fmla="*/ 2544793 w 2544793"/>
              <a:gd name="connsiteY2" fmla="*/ 0 h 914400"/>
            </a:gdLst>
            <a:ahLst/>
            <a:cxnLst>
              <a:cxn ang="0">
                <a:pos x="connsiteX0" y="connsiteY0"/>
              </a:cxn>
              <a:cxn ang="0">
                <a:pos x="connsiteX1" y="connsiteY1"/>
              </a:cxn>
              <a:cxn ang="0">
                <a:pos x="connsiteX2" y="connsiteY2"/>
              </a:cxn>
            </a:cxnLst>
            <a:rect l="l" t="t" r="r" b="b"/>
            <a:pathLst>
              <a:path w="2544793" h="914400">
                <a:moveTo>
                  <a:pt x="0" y="914400"/>
                </a:moveTo>
                <a:lnTo>
                  <a:pt x="2544793" y="0"/>
                </a:lnTo>
                <a:lnTo>
                  <a:pt x="2544793"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5" name="Freeform: Shape 4">
            <a:extLst>
              <a:ext uri="{FF2B5EF4-FFF2-40B4-BE49-F238E27FC236}">
                <a16:creationId xmlns:a16="http://schemas.microsoft.com/office/drawing/2014/main" id="{858ED2CF-7815-C39F-926A-205632B3A083}"/>
              </a:ext>
            </a:extLst>
          </p:cNvPr>
          <p:cNvSpPr/>
          <p:nvPr/>
        </p:nvSpPr>
        <p:spPr>
          <a:xfrm rot="21303864">
            <a:off x="5663643" y="4412437"/>
            <a:ext cx="2432649" cy="1380227"/>
          </a:xfrm>
          <a:custGeom>
            <a:avLst/>
            <a:gdLst>
              <a:gd name="connsiteX0" fmla="*/ 54997 w 2487646"/>
              <a:gd name="connsiteY0" fmla="*/ 1380227 h 1403571"/>
              <a:gd name="connsiteX1" fmla="*/ 106755 w 2487646"/>
              <a:gd name="connsiteY1" fmla="*/ 1302589 h 1403571"/>
              <a:gd name="connsiteX2" fmla="*/ 1021155 w 2487646"/>
              <a:gd name="connsiteY2" fmla="*/ 577970 h 1403571"/>
              <a:gd name="connsiteX3" fmla="*/ 2487646 w 2487646"/>
              <a:gd name="connsiteY3" fmla="*/ 0 h 1403571"/>
              <a:gd name="connsiteX0" fmla="*/ 0 w 2432649"/>
              <a:gd name="connsiteY0" fmla="*/ 1380227 h 1380227"/>
              <a:gd name="connsiteX1" fmla="*/ 966158 w 2432649"/>
              <a:gd name="connsiteY1" fmla="*/ 577970 h 1380227"/>
              <a:gd name="connsiteX2" fmla="*/ 2432649 w 2432649"/>
              <a:gd name="connsiteY2" fmla="*/ 0 h 1380227"/>
            </a:gdLst>
            <a:ahLst/>
            <a:cxnLst>
              <a:cxn ang="0">
                <a:pos x="connsiteX0" y="connsiteY0"/>
              </a:cxn>
              <a:cxn ang="0">
                <a:pos x="connsiteX1" y="connsiteY1"/>
              </a:cxn>
              <a:cxn ang="0">
                <a:pos x="connsiteX2" y="connsiteY2"/>
              </a:cxn>
            </a:cxnLst>
            <a:rect l="l" t="t" r="r" b="b"/>
            <a:pathLst>
              <a:path w="2432649" h="1380227">
                <a:moveTo>
                  <a:pt x="0" y="1380227"/>
                </a:moveTo>
                <a:cubicBezTo>
                  <a:pt x="201283" y="1213090"/>
                  <a:pt x="560717" y="808008"/>
                  <a:pt x="966158" y="577970"/>
                </a:cubicBezTo>
                <a:cubicBezTo>
                  <a:pt x="1362973" y="360872"/>
                  <a:pt x="1897811" y="180436"/>
                  <a:pt x="2432649" y="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6" name="Slide Number Placeholder 5">
            <a:extLst>
              <a:ext uri="{FF2B5EF4-FFF2-40B4-BE49-F238E27FC236}">
                <a16:creationId xmlns:a16="http://schemas.microsoft.com/office/drawing/2014/main" id="{AA9E4E35-BC6C-F18C-BE9D-30AEFC167E7E}"/>
              </a:ext>
            </a:extLst>
          </p:cNvPr>
          <p:cNvSpPr>
            <a:spLocks noGrp="1"/>
          </p:cNvSpPr>
          <p:nvPr>
            <p:ph type="sldNum" sz="quarter" idx="10"/>
          </p:nvPr>
        </p:nvSpPr>
        <p:spPr/>
        <p:txBody>
          <a:bodyPr/>
          <a:lstStyle/>
          <a:p>
            <a:pPr>
              <a:defRPr/>
            </a:pPr>
            <a:fld id="{F1A29AE0-ABC0-436A-B634-E6AB7303BE6C}" type="slidenum">
              <a:rPr lang="en-US" smtClean="0"/>
              <a:pPr>
                <a:defRPr/>
              </a:pPr>
              <a:t>32</a:t>
            </a:fld>
            <a:endParaRPr lang="en-US"/>
          </a:p>
        </p:txBody>
      </p:sp>
      <p:sp>
        <p:nvSpPr>
          <p:cNvPr id="7" name="TextBox 6">
            <a:extLst>
              <a:ext uri="{FF2B5EF4-FFF2-40B4-BE49-F238E27FC236}">
                <a16:creationId xmlns:a16="http://schemas.microsoft.com/office/drawing/2014/main" id="{176C2A02-6C24-6D7D-B94A-65332EE16325}"/>
              </a:ext>
            </a:extLst>
          </p:cNvPr>
          <p:cNvSpPr txBox="1"/>
          <p:nvPr/>
        </p:nvSpPr>
        <p:spPr>
          <a:xfrm>
            <a:off x="9437914" y="2515347"/>
            <a:ext cx="2432957" cy="1015663"/>
          </a:xfrm>
          <a:prstGeom prst="rect">
            <a:avLst/>
          </a:prstGeom>
          <a:noFill/>
        </p:spPr>
        <p:txBody>
          <a:bodyPr wrap="square" rtlCol="0">
            <a:spAutoFit/>
          </a:bodyPr>
          <a:lstStyle/>
          <a:p>
            <a:pPr algn="ctr"/>
            <a:r>
              <a:rPr lang="en-US" sz="2000" b="1" dirty="0">
                <a:solidFill>
                  <a:srgbClr val="0000FF"/>
                </a:solidFill>
                <a:latin typeface="Ink Free" panose="03080402000500000000" pitchFamily="66" charset="0"/>
              </a:rPr>
              <a:t>i.e., the parametric bootstrap from earlier</a:t>
            </a:r>
            <a:endParaRPr lang="en-US" sz="2000" b="1" u="sng" dirty="0">
              <a:solidFill>
                <a:srgbClr val="0000FF"/>
              </a:solidFill>
              <a:latin typeface="Ink Free" panose="03080402000500000000" pitchFamily="66" charset="0"/>
            </a:endParaRPr>
          </a:p>
        </p:txBody>
      </p:sp>
    </p:spTree>
    <p:extLst>
      <p:ext uri="{BB962C8B-B14F-4D97-AF65-F5344CB8AC3E}">
        <p14:creationId xmlns:p14="http://schemas.microsoft.com/office/powerpoint/2010/main" val="15865946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5D393CA-B11B-1332-D43F-B9576329DE4C}"/>
              </a:ext>
            </a:extLst>
          </p:cNvPr>
          <p:cNvSpPr>
            <a:spLocks noGrp="1"/>
          </p:cNvSpPr>
          <p:nvPr>
            <p:ph type="ctrTitle"/>
          </p:nvPr>
        </p:nvSpPr>
        <p:spPr>
          <a:xfrm>
            <a:off x="828339" y="2130426"/>
            <a:ext cx="10449261" cy="2986519"/>
          </a:xfrm>
        </p:spPr>
        <p:txBody>
          <a:bodyPr/>
          <a:lstStyle/>
          <a:p>
            <a:pPr algn="l"/>
            <a:r>
              <a:rPr lang="en-US" dirty="0"/>
              <a:t>Hydrologic Modeling Approach</a:t>
            </a:r>
            <a:br>
              <a:rPr lang="en-US" dirty="0"/>
            </a:br>
            <a:br>
              <a:rPr lang="en-US" dirty="0"/>
            </a:br>
            <a:r>
              <a:rPr lang="en-US" sz="3600" dirty="0"/>
              <a:t>….using Frequency-based Precipitation</a:t>
            </a:r>
            <a:endParaRPr lang="en-US" dirty="0"/>
          </a:p>
        </p:txBody>
      </p:sp>
      <p:sp>
        <p:nvSpPr>
          <p:cNvPr id="2" name="Slide Number Placeholder 1">
            <a:extLst>
              <a:ext uri="{FF2B5EF4-FFF2-40B4-BE49-F238E27FC236}">
                <a16:creationId xmlns:a16="http://schemas.microsoft.com/office/drawing/2014/main" id="{8BC609D5-3315-81B9-A525-75BB162D4115}"/>
              </a:ext>
            </a:extLst>
          </p:cNvPr>
          <p:cNvSpPr>
            <a:spLocks noGrp="1"/>
          </p:cNvSpPr>
          <p:nvPr>
            <p:ph type="sldNum" sz="quarter" idx="10"/>
          </p:nvPr>
        </p:nvSpPr>
        <p:spPr/>
        <p:txBody>
          <a:bodyPr/>
          <a:lstStyle/>
          <a:p>
            <a:pPr>
              <a:defRPr/>
            </a:pPr>
            <a:fld id="{D6CEDA4E-8290-4006-818C-C147A07C8505}" type="slidenum">
              <a:rPr lang="en-US" smtClean="0"/>
              <a:pPr>
                <a:defRPr/>
              </a:pPr>
              <a:t>33</a:t>
            </a:fld>
            <a:endParaRPr lang="en-US"/>
          </a:p>
        </p:txBody>
      </p:sp>
    </p:spTree>
    <p:extLst>
      <p:ext uri="{BB962C8B-B14F-4D97-AF65-F5344CB8AC3E}">
        <p14:creationId xmlns:p14="http://schemas.microsoft.com/office/powerpoint/2010/main" val="41870291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0509" y="228600"/>
            <a:ext cx="10677236" cy="1143000"/>
          </a:xfrm>
        </p:spPr>
        <p:txBody>
          <a:bodyPr/>
          <a:lstStyle/>
          <a:p>
            <a:pPr algn="l"/>
            <a:r>
              <a:rPr lang="en-US" dirty="0"/>
              <a:t>Probabilistic Precip. Approach</a:t>
            </a:r>
          </a:p>
        </p:txBody>
      </p:sp>
      <p:sp>
        <p:nvSpPr>
          <p:cNvPr id="3" name="Content Placeholder 2"/>
          <p:cNvSpPr>
            <a:spLocks noGrp="1"/>
          </p:cNvSpPr>
          <p:nvPr>
            <p:ph idx="1"/>
          </p:nvPr>
        </p:nvSpPr>
        <p:spPr>
          <a:xfrm>
            <a:off x="1071418" y="1600200"/>
            <a:ext cx="5253182" cy="4495800"/>
          </a:xfrm>
        </p:spPr>
        <p:txBody>
          <a:bodyPr/>
          <a:lstStyle/>
          <a:p>
            <a:r>
              <a:rPr lang="en-US" sz="2400" dirty="0"/>
              <a:t>Model the Hydrologic Cycle: </a:t>
            </a:r>
          </a:p>
          <a:p>
            <a:pPr lvl="1"/>
            <a:r>
              <a:rPr lang="en-US" sz="2000" dirty="0"/>
              <a:t>precipitation, snowmelt, canopy, infiltration, surface runoff, baseflow, and channel routing among others. </a:t>
            </a:r>
          </a:p>
          <a:p>
            <a:pPr marL="457200" lvl="1" indent="0">
              <a:buNone/>
            </a:pPr>
            <a:r>
              <a:rPr lang="en-US" sz="2000" dirty="0"/>
              <a:t> </a:t>
            </a:r>
          </a:p>
          <a:p>
            <a:r>
              <a:rPr lang="en-US" sz="2400" dirty="0"/>
              <a:t>Given a rain event, calculate the flow rates throughout the watershed</a:t>
            </a:r>
          </a:p>
          <a:p>
            <a:endParaRPr lang="en-US" sz="2400" dirty="0"/>
          </a:p>
          <a:p>
            <a:pPr>
              <a:spcBef>
                <a:spcPts val="1200"/>
              </a:spcBef>
            </a:pPr>
            <a:r>
              <a:rPr lang="en-US" sz="2400" b="1" dirty="0"/>
              <a:t>The Hydrologic Modeling System (HEC-HMS) </a:t>
            </a:r>
            <a:r>
              <a:rPr lang="en-US" sz="2400" dirty="0"/>
              <a:t>is a modeling tool capable of performing this task</a:t>
            </a:r>
            <a:endParaRPr lang="en-US" sz="2000" dirty="0"/>
          </a:p>
        </p:txBody>
      </p:sp>
      <p:pic>
        <p:nvPicPr>
          <p:cNvPr id="5" name="Picture 4"/>
          <p:cNvPicPr>
            <a:picLocks noChangeAspect="1"/>
          </p:cNvPicPr>
          <p:nvPr/>
        </p:nvPicPr>
        <p:blipFill>
          <a:blip r:embed="rId3"/>
          <a:stretch>
            <a:fillRect/>
          </a:stretch>
        </p:blipFill>
        <p:spPr>
          <a:xfrm>
            <a:off x="6400800" y="1571464"/>
            <a:ext cx="5253182" cy="3231444"/>
          </a:xfrm>
          <a:prstGeom prst="rect">
            <a:avLst/>
          </a:prstGeom>
        </p:spPr>
      </p:pic>
      <p:sp>
        <p:nvSpPr>
          <p:cNvPr id="6" name="Content Placeholder 2"/>
          <p:cNvSpPr txBox="1">
            <a:spLocks/>
          </p:cNvSpPr>
          <p:nvPr/>
        </p:nvSpPr>
        <p:spPr bwMode="auto">
          <a:xfrm>
            <a:off x="6400800" y="5002772"/>
            <a:ext cx="4719782" cy="136929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400" kern="0" dirty="0">
                <a:latin typeface="Calibri" panose="020F0502020204030204" pitchFamily="34" charset="0"/>
              </a:rPr>
              <a:t>Simulate a range of </a:t>
            </a:r>
            <a:r>
              <a:rPr lang="en-US" sz="2400" b="1" kern="0" dirty="0">
                <a:solidFill>
                  <a:schemeClr val="accent2"/>
                </a:solidFill>
                <a:latin typeface="Calibri" panose="020F0502020204030204" pitchFamily="34" charset="0"/>
              </a:rPr>
              <a:t>frequency-based precipitation events </a:t>
            </a:r>
            <a:r>
              <a:rPr lang="en-US" sz="2400" kern="0" dirty="0">
                <a:latin typeface="Calibri" panose="020F0502020204030204" pitchFamily="34" charset="0"/>
              </a:rPr>
              <a:t>to produce a flow-frequency curve</a:t>
            </a:r>
          </a:p>
        </p:txBody>
      </p:sp>
      <p:sp>
        <p:nvSpPr>
          <p:cNvPr id="4" name="Slide Number Placeholder 3">
            <a:extLst>
              <a:ext uri="{FF2B5EF4-FFF2-40B4-BE49-F238E27FC236}">
                <a16:creationId xmlns:a16="http://schemas.microsoft.com/office/drawing/2014/main" id="{BFF8A1F0-BE5F-B8B7-18CB-FA8DDAF33F86}"/>
              </a:ext>
            </a:extLst>
          </p:cNvPr>
          <p:cNvSpPr>
            <a:spLocks noGrp="1"/>
          </p:cNvSpPr>
          <p:nvPr>
            <p:ph type="sldNum" sz="quarter" idx="10"/>
          </p:nvPr>
        </p:nvSpPr>
        <p:spPr/>
        <p:txBody>
          <a:bodyPr/>
          <a:lstStyle/>
          <a:p>
            <a:pPr>
              <a:defRPr/>
            </a:pPr>
            <a:fld id="{F1A29AE0-ABC0-436A-B634-E6AB7303BE6C}" type="slidenum">
              <a:rPr lang="en-US" smtClean="0"/>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0655" y="1645920"/>
            <a:ext cx="5642874" cy="4404360"/>
          </a:xfrm>
        </p:spPr>
        <p:txBody>
          <a:bodyPr/>
          <a:lstStyle/>
          <a:p>
            <a:pPr lvl="1"/>
            <a:r>
              <a:rPr lang="en-US" sz="2000" dirty="0"/>
              <a:t>Precipitation data may be more plentiful. </a:t>
            </a:r>
          </a:p>
          <a:p>
            <a:pPr lvl="1"/>
            <a:r>
              <a:rPr lang="en-US" sz="2000" dirty="0"/>
              <a:t>Precip. studies can use </a:t>
            </a:r>
            <a:r>
              <a:rPr lang="en-US" sz="2000" u="sng" dirty="0"/>
              <a:t>regionalization</a:t>
            </a:r>
            <a:r>
              <a:rPr lang="en-US" sz="2000" dirty="0"/>
              <a:t>.</a:t>
            </a:r>
          </a:p>
          <a:p>
            <a:pPr lvl="1"/>
            <a:r>
              <a:rPr lang="en-US" sz="2000" dirty="0"/>
              <a:t>flow-frequency curves can be derived </a:t>
            </a:r>
            <a:r>
              <a:rPr lang="en-US" sz="2000" u="sng" dirty="0"/>
              <a:t>throughout</a:t>
            </a:r>
            <a:r>
              <a:rPr lang="en-US" sz="2000" dirty="0"/>
              <a:t> the watershed.</a:t>
            </a:r>
          </a:p>
          <a:p>
            <a:pPr lvl="1"/>
            <a:r>
              <a:rPr lang="en-US" sz="2000" dirty="0"/>
              <a:t>Improve confidence to 17C curves.</a:t>
            </a:r>
          </a:p>
          <a:p>
            <a:pPr marL="457200" lvl="1" indent="0">
              <a:buNone/>
            </a:pPr>
            <a:endParaRPr lang="en-US" sz="2000" dirty="0"/>
          </a:p>
          <a:p>
            <a:r>
              <a:rPr lang="en-US" sz="2400" dirty="0"/>
              <a:t>Assumptions:</a:t>
            </a:r>
          </a:p>
          <a:p>
            <a:pPr lvl="1"/>
            <a:r>
              <a:rPr lang="en-US" sz="2000" dirty="0"/>
              <a:t>The hydrologic simulation model can adequately represent the physical processes</a:t>
            </a:r>
          </a:p>
          <a:p>
            <a:pPr lvl="1"/>
            <a:r>
              <a:rPr lang="en-US" sz="2000" dirty="0"/>
              <a:t>The relationship between the precipitation probability and the flow probability is </a:t>
            </a:r>
            <a:r>
              <a:rPr lang="en-US" sz="2000" b="1" dirty="0"/>
              <a:t>known</a:t>
            </a:r>
          </a:p>
          <a:p>
            <a:pPr marL="0" indent="0">
              <a:buNone/>
            </a:pPr>
            <a:endParaRPr lang="en-US" sz="2000" dirty="0"/>
          </a:p>
        </p:txBody>
      </p:sp>
      <p:pic>
        <p:nvPicPr>
          <p:cNvPr id="4" name="Picture 3"/>
          <p:cNvPicPr>
            <a:picLocks noChangeAspect="1" noChangeArrowheads="1"/>
          </p:cNvPicPr>
          <p:nvPr/>
        </p:nvPicPr>
        <p:blipFill>
          <a:blip r:embed="rId3" cstate="print"/>
          <a:srcRect/>
          <a:stretch>
            <a:fillRect/>
          </a:stretch>
        </p:blipFill>
        <p:spPr bwMode="auto">
          <a:xfrm>
            <a:off x="6968835" y="1703594"/>
            <a:ext cx="4641274" cy="3582376"/>
          </a:xfrm>
          <a:prstGeom prst="rect">
            <a:avLst/>
          </a:prstGeom>
          <a:noFill/>
          <a:ln w="9525">
            <a:solidFill>
              <a:schemeClr val="tx1"/>
            </a:solidFill>
            <a:miter lim="800000"/>
            <a:headEnd/>
            <a:tailEnd/>
          </a:ln>
        </p:spPr>
      </p:pic>
      <p:sp>
        <p:nvSpPr>
          <p:cNvPr id="8" name="Title 1">
            <a:extLst>
              <a:ext uri="{FF2B5EF4-FFF2-40B4-BE49-F238E27FC236}">
                <a16:creationId xmlns:a16="http://schemas.microsoft.com/office/drawing/2014/main" id="{9D8564E7-38B8-E3AE-7ADB-C47729539225}"/>
              </a:ext>
            </a:extLst>
          </p:cNvPr>
          <p:cNvSpPr>
            <a:spLocks noGrp="1"/>
          </p:cNvSpPr>
          <p:nvPr>
            <p:ph type="title"/>
          </p:nvPr>
        </p:nvSpPr>
        <p:spPr>
          <a:xfrm>
            <a:off x="840509" y="228600"/>
            <a:ext cx="10677236" cy="1143000"/>
          </a:xfrm>
        </p:spPr>
        <p:txBody>
          <a:bodyPr/>
          <a:lstStyle/>
          <a:p>
            <a:pPr algn="l"/>
            <a:r>
              <a:rPr lang="en-US" dirty="0"/>
              <a:t>Why use Precip Frequency?</a:t>
            </a:r>
          </a:p>
        </p:txBody>
      </p:sp>
      <p:sp>
        <p:nvSpPr>
          <p:cNvPr id="2" name="Slide Number Placeholder 1">
            <a:extLst>
              <a:ext uri="{FF2B5EF4-FFF2-40B4-BE49-F238E27FC236}">
                <a16:creationId xmlns:a16="http://schemas.microsoft.com/office/drawing/2014/main" id="{EABE0B02-765B-DC0B-4351-B2CF7ABF8B58}"/>
              </a:ext>
            </a:extLst>
          </p:cNvPr>
          <p:cNvSpPr>
            <a:spLocks noGrp="1"/>
          </p:cNvSpPr>
          <p:nvPr>
            <p:ph type="sldNum" sz="quarter" idx="10"/>
          </p:nvPr>
        </p:nvSpPr>
        <p:spPr/>
        <p:txBody>
          <a:bodyPr/>
          <a:lstStyle/>
          <a:p>
            <a:pPr>
              <a:defRPr/>
            </a:pPr>
            <a:fld id="{F1A29AE0-ABC0-436A-B634-E6AB7303BE6C}" type="slidenum">
              <a:rPr lang="en-US" smtClean="0"/>
              <a:pPr>
                <a:defRPr/>
              </a:pPr>
              <a:t>35</a:t>
            </a:fld>
            <a:endParaRPr lang="en-US" dirty="0"/>
          </a:p>
        </p:txBody>
      </p:sp>
      <p:sp>
        <p:nvSpPr>
          <p:cNvPr id="5" name="TextBox 4">
            <a:extLst>
              <a:ext uri="{FF2B5EF4-FFF2-40B4-BE49-F238E27FC236}">
                <a16:creationId xmlns:a16="http://schemas.microsoft.com/office/drawing/2014/main" id="{02A2137A-C649-F747-0A41-1DC5CEBABA54}"/>
              </a:ext>
            </a:extLst>
          </p:cNvPr>
          <p:cNvSpPr txBox="1"/>
          <p:nvPr/>
        </p:nvSpPr>
        <p:spPr>
          <a:xfrm>
            <a:off x="1655253" y="5797499"/>
            <a:ext cx="9047748" cy="584775"/>
          </a:xfrm>
          <a:prstGeom prst="rect">
            <a:avLst/>
          </a:prstGeom>
          <a:noFill/>
        </p:spPr>
        <p:txBody>
          <a:bodyPr wrap="square" rtlCol="0">
            <a:spAutoFit/>
          </a:bodyPr>
          <a:lstStyle/>
          <a:p>
            <a:r>
              <a:rPr lang="en-US" sz="3200" b="1" dirty="0">
                <a:solidFill>
                  <a:srgbClr val="C00000"/>
                </a:solidFill>
                <a:latin typeface="Ink Free" panose="03080402000500000000" pitchFamily="66" charset="0"/>
              </a:rPr>
              <a:t>Does the 1% Precip Event cause the 1% Flow?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9854" y="228600"/>
            <a:ext cx="10732546" cy="1143000"/>
          </a:xfrm>
        </p:spPr>
        <p:txBody>
          <a:bodyPr/>
          <a:lstStyle/>
          <a:p>
            <a:pPr algn="l"/>
            <a:r>
              <a:rPr lang="en-US" dirty="0"/>
              <a:t>Sources of Uncertainty in </a:t>
            </a:r>
            <a:br>
              <a:rPr lang="en-US" dirty="0"/>
            </a:br>
            <a:r>
              <a:rPr lang="en-US" dirty="0"/>
              <a:t>Hydrologic Modeling Approach</a:t>
            </a:r>
          </a:p>
        </p:txBody>
      </p:sp>
      <p:sp>
        <p:nvSpPr>
          <p:cNvPr id="3" name="Content Placeholder 2"/>
          <p:cNvSpPr>
            <a:spLocks noGrp="1"/>
          </p:cNvSpPr>
          <p:nvPr>
            <p:ph idx="1"/>
          </p:nvPr>
        </p:nvSpPr>
        <p:spPr>
          <a:xfrm>
            <a:off x="1669773" y="1783410"/>
            <a:ext cx="9748053" cy="3886200"/>
          </a:xfrm>
        </p:spPr>
        <p:txBody>
          <a:bodyPr/>
          <a:lstStyle/>
          <a:p>
            <a:r>
              <a:rPr lang="en-US" sz="2400" dirty="0"/>
              <a:t>Boundary condition uncertainty</a:t>
            </a:r>
          </a:p>
          <a:p>
            <a:pPr lvl="1"/>
            <a:r>
              <a:rPr lang="en-US" sz="2000" dirty="0"/>
              <a:t>Precipitation data and other atmospheric variables</a:t>
            </a:r>
          </a:p>
          <a:p>
            <a:pPr lvl="1"/>
            <a:r>
              <a:rPr lang="en-US" sz="2000" dirty="0"/>
              <a:t>Precipitation frequency analysis uses </a:t>
            </a:r>
            <a:r>
              <a:rPr lang="en-US" sz="2000" u="sng" dirty="0"/>
              <a:t>regionalization</a:t>
            </a:r>
            <a:r>
              <a:rPr lang="en-US" sz="2000" dirty="0"/>
              <a:t> – less uncertainty</a:t>
            </a:r>
          </a:p>
          <a:p>
            <a:pPr>
              <a:spcBef>
                <a:spcPts val="1800"/>
              </a:spcBef>
            </a:pPr>
            <a:r>
              <a:rPr lang="en-US" sz="2400" dirty="0"/>
              <a:t>Initial condition uncertainty</a:t>
            </a:r>
          </a:p>
          <a:p>
            <a:pPr lvl="1"/>
            <a:r>
              <a:rPr lang="en-US" sz="2000" dirty="0"/>
              <a:t>Soil moisture, channel baseflow, and other initial values of variables</a:t>
            </a:r>
          </a:p>
          <a:p>
            <a:pPr>
              <a:spcBef>
                <a:spcPts val="1800"/>
              </a:spcBef>
            </a:pPr>
            <a:r>
              <a:rPr lang="en-US" sz="2400" dirty="0"/>
              <a:t>Model uncertainty</a:t>
            </a:r>
          </a:p>
          <a:p>
            <a:pPr lvl="1"/>
            <a:r>
              <a:rPr lang="en-US" sz="2000" dirty="0"/>
              <a:t>Selecting an adequate representation of the hydrologic processes</a:t>
            </a:r>
            <a:endParaRPr lang="en-US" sz="1800" dirty="0"/>
          </a:p>
          <a:p>
            <a:pPr>
              <a:spcBef>
                <a:spcPts val="1800"/>
              </a:spcBef>
            </a:pPr>
            <a:r>
              <a:rPr lang="en-US" sz="2400" dirty="0"/>
              <a:t>Parameter uncertainty</a:t>
            </a:r>
          </a:p>
          <a:p>
            <a:pPr lvl="1"/>
            <a:r>
              <a:rPr lang="en-US" sz="2000" dirty="0"/>
              <a:t>Identifying the correct values for the modeling parameters in each hydrologic process representation</a:t>
            </a:r>
          </a:p>
          <a:p>
            <a:endParaRPr lang="en-US" sz="2400" dirty="0"/>
          </a:p>
        </p:txBody>
      </p:sp>
      <p:sp>
        <p:nvSpPr>
          <p:cNvPr id="4" name="Slide Number Placeholder 3">
            <a:extLst>
              <a:ext uri="{FF2B5EF4-FFF2-40B4-BE49-F238E27FC236}">
                <a16:creationId xmlns:a16="http://schemas.microsoft.com/office/drawing/2014/main" id="{7C08DA44-FA37-B1FD-A748-5846B3EFC8AD}"/>
              </a:ext>
            </a:extLst>
          </p:cNvPr>
          <p:cNvSpPr>
            <a:spLocks noGrp="1"/>
          </p:cNvSpPr>
          <p:nvPr>
            <p:ph type="sldNum" sz="quarter" idx="10"/>
          </p:nvPr>
        </p:nvSpPr>
        <p:spPr/>
        <p:txBody>
          <a:bodyPr/>
          <a:lstStyle/>
          <a:p>
            <a:pPr>
              <a:defRPr/>
            </a:pPr>
            <a:fld id="{F1A29AE0-ABC0-436A-B634-E6AB7303BE6C}"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339" y="228600"/>
            <a:ext cx="9382461" cy="1143000"/>
          </a:xfrm>
        </p:spPr>
        <p:txBody>
          <a:bodyPr/>
          <a:lstStyle/>
          <a:p>
            <a:pPr algn="l"/>
            <a:r>
              <a:rPr lang="en-US" dirty="0" err="1"/>
              <a:t>Precip</a:t>
            </a:r>
            <a:r>
              <a:rPr lang="en-US" dirty="0"/>
              <a:t>-Frequency Uncertainty</a:t>
            </a:r>
          </a:p>
        </p:txBody>
      </p:sp>
      <p:pic>
        <p:nvPicPr>
          <p:cNvPr id="6146" name="Picture 2"/>
          <p:cNvPicPr>
            <a:picLocks noChangeAspect="1" noChangeArrowheads="1"/>
          </p:cNvPicPr>
          <p:nvPr/>
        </p:nvPicPr>
        <p:blipFill>
          <a:blip r:embed="rId3" cstate="print"/>
          <a:srcRect/>
          <a:stretch>
            <a:fillRect/>
          </a:stretch>
        </p:blipFill>
        <p:spPr bwMode="auto">
          <a:xfrm>
            <a:off x="1900519" y="2121049"/>
            <a:ext cx="7418387" cy="3867150"/>
          </a:xfrm>
          <a:prstGeom prst="rect">
            <a:avLst/>
          </a:prstGeom>
          <a:noFill/>
          <a:ln w="9525">
            <a:noFill/>
            <a:miter lim="800000"/>
            <a:headEnd/>
            <a:tailEnd/>
          </a:ln>
        </p:spPr>
      </p:pic>
      <p:sp>
        <p:nvSpPr>
          <p:cNvPr id="3" name="TextBox 2"/>
          <p:cNvSpPr txBox="1"/>
          <p:nvPr/>
        </p:nvSpPr>
        <p:spPr>
          <a:xfrm>
            <a:off x="1212029" y="1371600"/>
            <a:ext cx="7391400" cy="523220"/>
          </a:xfrm>
          <a:prstGeom prst="rect">
            <a:avLst/>
          </a:prstGeom>
          <a:solidFill>
            <a:schemeClr val="bg1"/>
          </a:solidFill>
        </p:spPr>
        <p:txBody>
          <a:bodyPr wrap="square" rtlCol="0">
            <a:spAutoFit/>
          </a:bodyPr>
          <a:lstStyle/>
          <a:p>
            <a:pPr algn="ctr"/>
            <a:r>
              <a:rPr lang="en-US" sz="2800" dirty="0">
                <a:latin typeface="Calibri" panose="020F0502020204030204" pitchFamily="34" charset="0"/>
              </a:rPr>
              <a:t>Precipitation-frequency curve, NOAA Atlas 14</a:t>
            </a:r>
          </a:p>
        </p:txBody>
      </p:sp>
      <p:sp>
        <p:nvSpPr>
          <p:cNvPr id="4" name="TextBox 3">
            <a:extLst>
              <a:ext uri="{FF2B5EF4-FFF2-40B4-BE49-F238E27FC236}">
                <a16:creationId xmlns:a16="http://schemas.microsoft.com/office/drawing/2014/main" id="{71AB0AAE-4063-934D-25D2-167281193178}"/>
              </a:ext>
            </a:extLst>
          </p:cNvPr>
          <p:cNvSpPr txBox="1"/>
          <p:nvPr/>
        </p:nvSpPr>
        <p:spPr>
          <a:xfrm>
            <a:off x="7453257" y="4824680"/>
            <a:ext cx="1766047" cy="1323439"/>
          </a:xfrm>
          <a:prstGeom prst="rect">
            <a:avLst/>
          </a:prstGeom>
          <a:solidFill>
            <a:schemeClr val="bg1"/>
          </a:solidFill>
        </p:spPr>
        <p:txBody>
          <a:bodyPr wrap="square" rtlCol="0">
            <a:spAutoFit/>
          </a:bodyPr>
          <a:lstStyle/>
          <a:p>
            <a:pPr algn="ctr"/>
            <a:r>
              <a:rPr lang="en-US" sz="2000" dirty="0">
                <a:solidFill>
                  <a:srgbClr val="0070C0"/>
                </a:solidFill>
                <a:latin typeface="Calibri" panose="020F0502020204030204" pitchFamily="34" charset="0"/>
              </a:rPr>
              <a:t>“average recurrence interval”          = 1/AEP</a:t>
            </a:r>
          </a:p>
        </p:txBody>
      </p:sp>
      <p:sp>
        <p:nvSpPr>
          <p:cNvPr id="5" name="Slide Number Placeholder 4">
            <a:extLst>
              <a:ext uri="{FF2B5EF4-FFF2-40B4-BE49-F238E27FC236}">
                <a16:creationId xmlns:a16="http://schemas.microsoft.com/office/drawing/2014/main" id="{40890F5E-1960-A184-B8E1-CDCE315602C4}"/>
              </a:ext>
            </a:extLst>
          </p:cNvPr>
          <p:cNvSpPr>
            <a:spLocks noGrp="1"/>
          </p:cNvSpPr>
          <p:nvPr>
            <p:ph type="sldNum" sz="quarter" idx="10"/>
          </p:nvPr>
        </p:nvSpPr>
        <p:spPr/>
        <p:txBody>
          <a:bodyPr/>
          <a:lstStyle/>
          <a:p>
            <a:pPr>
              <a:defRPr/>
            </a:pPr>
            <a:fld id="{F1A29AE0-ABC0-436A-B634-E6AB7303BE6C}" type="slidenum">
              <a:rPr lang="en-US" smtClean="0"/>
              <a:pPr>
                <a:defRPr/>
              </a:pPr>
              <a:t>37</a:t>
            </a:fld>
            <a:endParaRPr lang="en-US"/>
          </a:p>
        </p:txBody>
      </p:sp>
      <p:sp>
        <p:nvSpPr>
          <p:cNvPr id="6" name="TextBox 5">
            <a:extLst>
              <a:ext uri="{FF2B5EF4-FFF2-40B4-BE49-F238E27FC236}">
                <a16:creationId xmlns:a16="http://schemas.microsoft.com/office/drawing/2014/main" id="{C37AB8E5-53A6-0921-7123-38FEBA103DEE}"/>
              </a:ext>
            </a:extLst>
          </p:cNvPr>
          <p:cNvSpPr txBox="1"/>
          <p:nvPr/>
        </p:nvSpPr>
        <p:spPr>
          <a:xfrm>
            <a:off x="8603429" y="237117"/>
            <a:ext cx="1877786" cy="1077218"/>
          </a:xfrm>
          <a:prstGeom prst="rect">
            <a:avLst/>
          </a:prstGeom>
          <a:noFill/>
        </p:spPr>
        <p:txBody>
          <a:bodyPr wrap="square" rtlCol="0">
            <a:spAutoFit/>
          </a:bodyPr>
          <a:lstStyle/>
          <a:p>
            <a:r>
              <a:rPr lang="en-US" sz="3200" b="1" dirty="0">
                <a:solidFill>
                  <a:srgbClr val="C00000"/>
                </a:solidFill>
                <a:latin typeface="Ink Free" panose="03080402000500000000" pitchFamily="66" charset="0"/>
              </a:rPr>
              <a:t>Boundary Condition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9854" y="228600"/>
            <a:ext cx="9360946" cy="1143000"/>
          </a:xfrm>
        </p:spPr>
        <p:txBody>
          <a:bodyPr/>
          <a:lstStyle/>
          <a:p>
            <a:pPr algn="l"/>
            <a:r>
              <a:rPr lang="en-US" dirty="0"/>
              <a:t>Parameter Uncertainty</a:t>
            </a:r>
          </a:p>
        </p:txBody>
      </p:sp>
      <p:pic>
        <p:nvPicPr>
          <p:cNvPr id="4" name="Picture 3" descr="IMG0059_275609836.PNG"/>
          <p:cNvPicPr>
            <a:picLocks noChangeAspect="1"/>
          </p:cNvPicPr>
          <p:nvPr/>
        </p:nvPicPr>
        <p:blipFill>
          <a:blip r:embed="rId3" cstate="print"/>
          <a:stretch>
            <a:fillRect/>
          </a:stretch>
        </p:blipFill>
        <p:spPr>
          <a:xfrm>
            <a:off x="1849964" y="2811281"/>
            <a:ext cx="3351344" cy="3008715"/>
          </a:xfrm>
          <a:prstGeom prst="rect">
            <a:avLst/>
          </a:prstGeom>
        </p:spPr>
      </p:pic>
      <p:pic>
        <p:nvPicPr>
          <p:cNvPr id="5" name="Picture 4" descr="IMG0061_275609852.PNG"/>
          <p:cNvPicPr>
            <a:picLocks noChangeAspect="1"/>
          </p:cNvPicPr>
          <p:nvPr/>
        </p:nvPicPr>
        <p:blipFill>
          <a:blip r:embed="rId4" cstate="print"/>
          <a:stretch>
            <a:fillRect/>
          </a:stretch>
        </p:blipFill>
        <p:spPr>
          <a:xfrm>
            <a:off x="5592899" y="2811269"/>
            <a:ext cx="3232855" cy="2998127"/>
          </a:xfrm>
          <a:prstGeom prst="rect">
            <a:avLst/>
          </a:prstGeom>
        </p:spPr>
      </p:pic>
      <p:sp>
        <p:nvSpPr>
          <p:cNvPr id="7" name="TextBox 6">
            <a:extLst>
              <a:ext uri="{FF2B5EF4-FFF2-40B4-BE49-F238E27FC236}">
                <a16:creationId xmlns:a16="http://schemas.microsoft.com/office/drawing/2014/main" id="{A68894C7-E245-4EC3-8490-69EF84868533}"/>
              </a:ext>
            </a:extLst>
          </p:cNvPr>
          <p:cNvSpPr txBox="1"/>
          <p:nvPr/>
        </p:nvSpPr>
        <p:spPr>
          <a:xfrm>
            <a:off x="2136718" y="1546192"/>
            <a:ext cx="5910470" cy="1569660"/>
          </a:xfrm>
          <a:prstGeom prst="rect">
            <a:avLst/>
          </a:prstGeom>
          <a:solidFill>
            <a:srgbClr val="FFFFFF"/>
          </a:solidFill>
          <a:ln>
            <a:solidFill>
              <a:schemeClr val="bg1"/>
            </a:solidFill>
          </a:ln>
        </p:spPr>
        <p:txBody>
          <a:bodyPr wrap="square" rtlCol="0">
            <a:spAutoFit/>
          </a:bodyPr>
          <a:lstStyle/>
          <a:p>
            <a:pPr algn="ctr"/>
            <a:r>
              <a:rPr lang="en-US" sz="2400" b="1" dirty="0">
                <a:solidFill>
                  <a:srgbClr val="C00000"/>
                </a:solidFill>
                <a:latin typeface="Calibri" panose="020F0502020204030204" pitchFamily="34" charset="0"/>
              </a:rPr>
              <a:t>Green and </a:t>
            </a:r>
            <a:r>
              <a:rPr lang="en-US" sz="2400" b="1" dirty="0" err="1">
                <a:solidFill>
                  <a:srgbClr val="C00000"/>
                </a:solidFill>
                <a:latin typeface="Calibri" panose="020F0502020204030204" pitchFamily="34" charset="0"/>
              </a:rPr>
              <a:t>Ampt</a:t>
            </a:r>
            <a:r>
              <a:rPr lang="en-US" sz="2400" b="1" dirty="0">
                <a:solidFill>
                  <a:srgbClr val="C00000"/>
                </a:solidFill>
                <a:latin typeface="Calibri" panose="020F0502020204030204" pitchFamily="34" charset="0"/>
              </a:rPr>
              <a:t> Infiltration</a:t>
            </a:r>
          </a:p>
          <a:p>
            <a:endParaRPr lang="en-US" sz="2400" b="1" dirty="0">
              <a:solidFill>
                <a:srgbClr val="C00000"/>
              </a:solidFill>
              <a:latin typeface="Calibri" panose="020F0502020204030204" pitchFamily="34" charset="0"/>
            </a:endParaRPr>
          </a:p>
          <a:p>
            <a:endParaRPr lang="en-US" sz="2800" b="1" dirty="0">
              <a:solidFill>
                <a:srgbClr val="C00000"/>
              </a:solidFill>
              <a:latin typeface="Calibri" panose="020F0502020204030204" pitchFamily="34" charset="0"/>
            </a:endParaRPr>
          </a:p>
          <a:p>
            <a:r>
              <a:rPr lang="en-US" sz="2000" b="1" dirty="0">
                <a:solidFill>
                  <a:srgbClr val="C00000"/>
                </a:solidFill>
                <a:latin typeface="Calibri" panose="020F0502020204030204" pitchFamily="34" charset="0"/>
              </a:rPr>
              <a:t>	     </a:t>
            </a:r>
            <a:r>
              <a:rPr lang="en-US" sz="2000" b="1" dirty="0" err="1">
                <a:latin typeface="Calibri" panose="020F0502020204030204" pitchFamily="34" charset="0"/>
              </a:rPr>
              <a:t>Ksat</a:t>
            </a:r>
            <a:r>
              <a:rPr lang="en-US" sz="2000" b="1" dirty="0">
                <a:latin typeface="Calibri" panose="020F0502020204030204" pitchFamily="34" charset="0"/>
              </a:rPr>
              <a:t>				      hf</a:t>
            </a:r>
          </a:p>
        </p:txBody>
      </p:sp>
      <p:sp>
        <p:nvSpPr>
          <p:cNvPr id="8" name="Slide Number Placeholder 7">
            <a:extLst>
              <a:ext uri="{FF2B5EF4-FFF2-40B4-BE49-F238E27FC236}">
                <a16:creationId xmlns:a16="http://schemas.microsoft.com/office/drawing/2014/main" id="{B97B6F18-1A8E-DE7D-9403-227686B48868}"/>
              </a:ext>
            </a:extLst>
          </p:cNvPr>
          <p:cNvSpPr>
            <a:spLocks noGrp="1"/>
          </p:cNvSpPr>
          <p:nvPr>
            <p:ph type="sldNum" sz="quarter" idx="10"/>
          </p:nvPr>
        </p:nvSpPr>
        <p:spPr/>
        <p:txBody>
          <a:bodyPr/>
          <a:lstStyle/>
          <a:p>
            <a:pPr>
              <a:defRPr/>
            </a:pPr>
            <a:fld id="{F1A29AE0-ABC0-436A-B634-E6AB7303BE6C}" type="slidenum">
              <a:rPr lang="en-US" smtClean="0"/>
              <a:pPr>
                <a:defRPr/>
              </a:pPr>
              <a:t>38</a:t>
            </a:fld>
            <a:endParaRPr lang="en-US"/>
          </a:p>
        </p:txBody>
      </p:sp>
      <p:sp>
        <p:nvSpPr>
          <p:cNvPr id="9" name="TextBox 8">
            <a:extLst>
              <a:ext uri="{FF2B5EF4-FFF2-40B4-BE49-F238E27FC236}">
                <a16:creationId xmlns:a16="http://schemas.microsoft.com/office/drawing/2014/main" id="{1AF59936-A7BB-3F27-A824-24E3B1060CDB}"/>
              </a:ext>
            </a:extLst>
          </p:cNvPr>
          <p:cNvSpPr txBox="1"/>
          <p:nvPr/>
        </p:nvSpPr>
        <p:spPr>
          <a:xfrm>
            <a:off x="2136718" y="5908550"/>
            <a:ext cx="5910470" cy="400110"/>
          </a:xfrm>
          <a:prstGeom prst="rect">
            <a:avLst/>
          </a:prstGeom>
          <a:solidFill>
            <a:srgbClr val="FFFFFF"/>
          </a:solidFill>
          <a:ln>
            <a:solidFill>
              <a:schemeClr val="bg1"/>
            </a:solidFill>
          </a:ln>
        </p:spPr>
        <p:txBody>
          <a:bodyPr wrap="square" rtlCol="0">
            <a:spAutoFit/>
          </a:bodyPr>
          <a:lstStyle/>
          <a:p>
            <a:r>
              <a:rPr lang="en-US" sz="2000" b="1" dirty="0">
                <a:solidFill>
                  <a:srgbClr val="C00000"/>
                </a:solidFill>
                <a:latin typeface="Calibri" panose="020F0502020204030204" pitchFamily="34" charset="0"/>
              </a:rPr>
              <a:t>	     </a:t>
            </a:r>
            <a:r>
              <a:rPr lang="en-US" sz="2000" b="1" dirty="0" err="1">
                <a:latin typeface="Calibri" panose="020F0502020204030204" pitchFamily="34" charset="0"/>
              </a:rPr>
              <a:t>Ksat</a:t>
            </a:r>
            <a:r>
              <a:rPr lang="en-US" sz="2000" b="1" dirty="0">
                <a:latin typeface="Calibri" panose="020F0502020204030204" pitchFamily="34" charset="0"/>
              </a:rPr>
              <a:t>				      hf</a:t>
            </a:r>
          </a:p>
        </p:txBody>
      </p:sp>
      <p:sp>
        <p:nvSpPr>
          <p:cNvPr id="3" name="TextBox 2">
            <a:extLst>
              <a:ext uri="{FF2B5EF4-FFF2-40B4-BE49-F238E27FC236}">
                <a16:creationId xmlns:a16="http://schemas.microsoft.com/office/drawing/2014/main" id="{DED6C5D6-E162-42EE-AB49-3D42CCD2D03A}"/>
              </a:ext>
            </a:extLst>
          </p:cNvPr>
          <p:cNvSpPr txBox="1"/>
          <p:nvPr/>
        </p:nvSpPr>
        <p:spPr>
          <a:xfrm>
            <a:off x="2421284" y="2101473"/>
            <a:ext cx="2504661" cy="646331"/>
          </a:xfrm>
          <a:prstGeom prst="rect">
            <a:avLst/>
          </a:prstGeom>
          <a:noFill/>
        </p:spPr>
        <p:txBody>
          <a:bodyPr wrap="square" rtlCol="0">
            <a:spAutoFit/>
          </a:bodyPr>
          <a:lstStyle/>
          <a:p>
            <a:pPr algn="ctr"/>
            <a:r>
              <a:rPr lang="en-US" dirty="0">
                <a:latin typeface="Calibri" panose="020F0502020204030204" pitchFamily="34" charset="0"/>
              </a:rPr>
              <a:t>saturated hydraulic conductivity</a:t>
            </a:r>
          </a:p>
        </p:txBody>
      </p:sp>
      <p:sp>
        <p:nvSpPr>
          <p:cNvPr id="6" name="TextBox 5">
            <a:extLst>
              <a:ext uri="{FF2B5EF4-FFF2-40B4-BE49-F238E27FC236}">
                <a16:creationId xmlns:a16="http://schemas.microsoft.com/office/drawing/2014/main" id="{0DD74CB1-A8CC-4133-BF9A-5C6709DC161F}"/>
              </a:ext>
            </a:extLst>
          </p:cNvPr>
          <p:cNvSpPr txBox="1"/>
          <p:nvPr/>
        </p:nvSpPr>
        <p:spPr>
          <a:xfrm>
            <a:off x="6096000" y="2342783"/>
            <a:ext cx="2504661" cy="369332"/>
          </a:xfrm>
          <a:prstGeom prst="rect">
            <a:avLst/>
          </a:prstGeom>
          <a:noFill/>
        </p:spPr>
        <p:txBody>
          <a:bodyPr wrap="square" rtlCol="0">
            <a:spAutoFit/>
          </a:bodyPr>
          <a:lstStyle/>
          <a:p>
            <a:pPr algn="ctr"/>
            <a:r>
              <a:rPr lang="en-US" dirty="0">
                <a:latin typeface="Calibri" panose="020F0502020204030204" pitchFamily="34" charset="0"/>
              </a:rPr>
              <a:t>wetting front suction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28339" y="228600"/>
            <a:ext cx="9382461" cy="1143000"/>
          </a:xfrm>
        </p:spPr>
        <p:txBody>
          <a:bodyPr/>
          <a:lstStyle/>
          <a:p>
            <a:pPr algn="l"/>
            <a:r>
              <a:rPr lang="en-US" dirty="0"/>
              <a:t>Model Uncertainty</a:t>
            </a:r>
          </a:p>
        </p:txBody>
      </p:sp>
      <p:pic>
        <p:nvPicPr>
          <p:cNvPr id="7171" name="Picture 3" descr="SNAGHTML592cd4c0"/>
          <p:cNvPicPr>
            <a:picLocks noChangeAspect="1" noChangeArrowheads="1"/>
          </p:cNvPicPr>
          <p:nvPr/>
        </p:nvPicPr>
        <p:blipFill>
          <a:blip r:embed="rId3" cstate="print"/>
          <a:srcRect/>
          <a:stretch>
            <a:fillRect/>
          </a:stretch>
        </p:blipFill>
        <p:spPr bwMode="auto">
          <a:xfrm>
            <a:off x="7168524" y="1869332"/>
            <a:ext cx="3933825" cy="3657600"/>
          </a:xfrm>
          <a:prstGeom prst="rect">
            <a:avLst/>
          </a:prstGeom>
          <a:noFill/>
          <a:ln w="9525">
            <a:noFill/>
            <a:miter lim="800000"/>
            <a:headEnd/>
            <a:tailEnd/>
          </a:ln>
        </p:spPr>
      </p:pic>
      <p:sp>
        <p:nvSpPr>
          <p:cNvPr id="3" name="Slide Number Placeholder 2">
            <a:extLst>
              <a:ext uri="{FF2B5EF4-FFF2-40B4-BE49-F238E27FC236}">
                <a16:creationId xmlns:a16="http://schemas.microsoft.com/office/drawing/2014/main" id="{E9F78E3E-CAE8-29CD-BDFD-F0E21DD5B069}"/>
              </a:ext>
            </a:extLst>
          </p:cNvPr>
          <p:cNvSpPr>
            <a:spLocks noGrp="1"/>
          </p:cNvSpPr>
          <p:nvPr>
            <p:ph type="sldNum" sz="quarter" idx="10"/>
          </p:nvPr>
        </p:nvSpPr>
        <p:spPr/>
        <p:txBody>
          <a:bodyPr/>
          <a:lstStyle/>
          <a:p>
            <a:pPr>
              <a:defRPr/>
            </a:pPr>
            <a:fld id="{F1A29AE0-ABC0-436A-B634-E6AB7303BE6C}" type="slidenum">
              <a:rPr lang="en-US" smtClean="0"/>
              <a:pPr>
                <a:defRPr/>
              </a:pPr>
              <a:t>39</a:t>
            </a:fld>
            <a:endParaRPr lang="en-US"/>
          </a:p>
        </p:txBody>
      </p:sp>
      <p:sp>
        <p:nvSpPr>
          <p:cNvPr id="5" name="TextBox 4">
            <a:extLst>
              <a:ext uri="{FF2B5EF4-FFF2-40B4-BE49-F238E27FC236}">
                <a16:creationId xmlns:a16="http://schemas.microsoft.com/office/drawing/2014/main" id="{EC42F253-1221-7345-4328-A5E43493A581}"/>
              </a:ext>
            </a:extLst>
          </p:cNvPr>
          <p:cNvSpPr txBox="1"/>
          <p:nvPr/>
        </p:nvSpPr>
        <p:spPr>
          <a:xfrm>
            <a:off x="828339" y="1869332"/>
            <a:ext cx="5035930" cy="3785652"/>
          </a:xfrm>
          <a:prstGeom prst="rect">
            <a:avLst/>
          </a:prstGeom>
          <a:noFill/>
        </p:spPr>
        <p:txBody>
          <a:bodyPr wrap="none" rtlCol="0">
            <a:spAutoFit/>
          </a:bodyPr>
          <a:lstStyle/>
          <a:p>
            <a:pPr marL="285750" indent="-285750">
              <a:buFont typeface="Arial" panose="020B0604020202020204" pitchFamily="34" charset="0"/>
              <a:buChar char="•"/>
            </a:pPr>
            <a:r>
              <a:rPr lang="en-US" sz="2400" dirty="0"/>
              <a:t>HEC-HMS, SWAT, PRMS, WEPP</a:t>
            </a:r>
          </a:p>
          <a:p>
            <a:pPr marL="285750" indent="-285750">
              <a:buFont typeface="Arial" panose="020B0604020202020204" pitchFamily="34" charset="0"/>
              <a:buChar char="•"/>
            </a:pPr>
            <a:r>
              <a:rPr lang="en-US" sz="2400" dirty="0"/>
              <a:t>Model Structure</a:t>
            </a:r>
          </a:p>
          <a:p>
            <a:pPr marL="742950" lvl="1" indent="-285750">
              <a:buFont typeface="Arial" panose="020B0604020202020204" pitchFamily="34" charset="0"/>
              <a:buChar char="•"/>
            </a:pPr>
            <a:r>
              <a:rPr lang="en-US" sz="2400" dirty="0"/>
              <a:t>Modeling methods</a:t>
            </a:r>
          </a:p>
          <a:p>
            <a:pPr marL="1200150" lvl="2" indent="-285750">
              <a:buFont typeface="Arial" panose="020B0604020202020204" pitchFamily="34" charset="0"/>
              <a:buChar char="•"/>
            </a:pPr>
            <a:r>
              <a:rPr lang="en-US" sz="2400" dirty="0"/>
              <a:t>Deficit and Constant</a:t>
            </a:r>
          </a:p>
          <a:p>
            <a:pPr marL="1200150" lvl="2" indent="-285750">
              <a:buFont typeface="Arial" panose="020B0604020202020204" pitchFamily="34" charset="0"/>
              <a:buChar char="•"/>
            </a:pPr>
            <a:r>
              <a:rPr lang="en-US" sz="2400" dirty="0"/>
              <a:t>Curve Numbers</a:t>
            </a:r>
          </a:p>
          <a:p>
            <a:pPr marL="742950" lvl="1" indent="-285750">
              <a:buFont typeface="Arial" panose="020B0604020202020204" pitchFamily="34" charset="0"/>
              <a:buChar char="•"/>
            </a:pPr>
            <a:r>
              <a:rPr lang="en-US" sz="2400" dirty="0"/>
              <a:t>Lumped/Distributed</a:t>
            </a:r>
          </a:p>
          <a:p>
            <a:pPr marL="1200150" lvl="2"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a:p>
            <a:pPr marL="742950" lvl="1"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11"/>
          <p:cNvPicPr>
            <a:picLocks noChangeAspect="1" noChangeArrowheads="1"/>
          </p:cNvPicPr>
          <p:nvPr/>
        </p:nvPicPr>
        <p:blipFill>
          <a:blip r:embed="rId3" cstate="print"/>
          <a:srcRect/>
          <a:stretch>
            <a:fillRect/>
          </a:stretch>
        </p:blipFill>
        <p:spPr bwMode="auto">
          <a:xfrm>
            <a:off x="1550988" y="517526"/>
            <a:ext cx="9117012" cy="2303463"/>
          </a:xfrm>
          <a:prstGeom prst="rect">
            <a:avLst/>
          </a:prstGeom>
          <a:noFill/>
          <a:ln w="12700">
            <a:solidFill>
              <a:schemeClr val="tx1"/>
            </a:solidFill>
            <a:miter lim="800000"/>
            <a:headEnd/>
            <a:tailEnd/>
          </a:ln>
        </p:spPr>
      </p:pic>
      <p:pic>
        <p:nvPicPr>
          <p:cNvPr id="28674" name="Picture 13"/>
          <p:cNvPicPr>
            <a:picLocks noChangeAspect="1" noChangeArrowheads="1"/>
          </p:cNvPicPr>
          <p:nvPr/>
        </p:nvPicPr>
        <p:blipFill>
          <a:blip r:embed="rId4" cstate="print"/>
          <a:srcRect/>
          <a:stretch>
            <a:fillRect/>
          </a:stretch>
        </p:blipFill>
        <p:spPr bwMode="auto">
          <a:xfrm>
            <a:off x="6218239" y="3036889"/>
            <a:ext cx="4283075" cy="3565525"/>
          </a:xfrm>
          <a:prstGeom prst="rect">
            <a:avLst/>
          </a:prstGeom>
          <a:noFill/>
          <a:ln w="9525">
            <a:noFill/>
            <a:miter lim="800000"/>
            <a:headEnd/>
            <a:tailEnd/>
          </a:ln>
        </p:spPr>
      </p:pic>
      <p:pic>
        <p:nvPicPr>
          <p:cNvPr id="4" name="Picture 2"/>
          <p:cNvPicPr>
            <a:picLocks noChangeAspect="1" noChangeArrowheads="1"/>
          </p:cNvPicPr>
          <p:nvPr/>
        </p:nvPicPr>
        <p:blipFill>
          <a:blip r:embed="rId5" cstate="print"/>
          <a:srcRect/>
          <a:stretch>
            <a:fillRect/>
          </a:stretch>
        </p:blipFill>
        <p:spPr bwMode="auto">
          <a:xfrm>
            <a:off x="1787525" y="3041650"/>
            <a:ext cx="4281488" cy="3562350"/>
          </a:xfrm>
          <a:prstGeom prst="rect">
            <a:avLst/>
          </a:prstGeom>
          <a:noFill/>
          <a:ln w="9525">
            <a:noFill/>
            <a:miter lim="800000"/>
            <a:headEnd/>
            <a:tailEnd/>
          </a:ln>
        </p:spPr>
      </p:pic>
      <p:sp>
        <p:nvSpPr>
          <p:cNvPr id="28677" name="Text Box 17"/>
          <p:cNvSpPr txBox="1">
            <a:spLocks noChangeArrowheads="1"/>
          </p:cNvSpPr>
          <p:nvPr/>
        </p:nvSpPr>
        <p:spPr bwMode="auto">
          <a:xfrm>
            <a:off x="2482851" y="3368676"/>
            <a:ext cx="1584325" cy="1338263"/>
          </a:xfrm>
          <a:prstGeom prst="rect">
            <a:avLst/>
          </a:prstGeom>
          <a:solidFill>
            <a:srgbClr val="FFFFFF"/>
          </a:solidFill>
          <a:ln w="9525">
            <a:noFill/>
            <a:miter lim="800000"/>
            <a:headEnd/>
            <a:tailEnd/>
          </a:ln>
        </p:spPr>
        <p:txBody>
          <a:bodyPr>
            <a:spAutoFit/>
          </a:bodyPr>
          <a:lstStyle/>
          <a:p>
            <a:pPr>
              <a:spcBef>
                <a:spcPct val="50000"/>
              </a:spcBef>
            </a:pPr>
            <a:r>
              <a:rPr lang="en-US" b="1" dirty="0">
                <a:latin typeface="Calibri" panose="020F0502020204030204" pitchFamily="34" charset="0"/>
                <a:cs typeface="Calibri" panose="020F0502020204030204" pitchFamily="34" charset="0"/>
              </a:rPr>
              <a:t>Experiment:</a:t>
            </a:r>
          </a:p>
          <a:p>
            <a:pPr>
              <a:spcBef>
                <a:spcPct val="50000"/>
              </a:spcBef>
            </a:pPr>
            <a:r>
              <a:rPr lang="en-US" b="1" dirty="0">
                <a:solidFill>
                  <a:srgbClr val="0033CC"/>
                </a:solidFill>
                <a:latin typeface="Calibri" panose="020F0502020204030204" pitchFamily="34" charset="0"/>
                <a:cs typeface="Calibri" panose="020F0502020204030204" pitchFamily="34" charset="0"/>
              </a:rPr>
              <a:t>LP3</a:t>
            </a:r>
            <a:r>
              <a:rPr lang="en-US" b="1" dirty="0">
                <a:latin typeface="Calibri" panose="020F0502020204030204" pitchFamily="34" charset="0"/>
                <a:cs typeface="Calibri" panose="020F0502020204030204" pitchFamily="34" charset="0"/>
              </a:rPr>
              <a:t> with known parameters</a:t>
            </a:r>
          </a:p>
        </p:txBody>
      </p:sp>
      <p:sp>
        <p:nvSpPr>
          <p:cNvPr id="28679" name="Text Box 17"/>
          <p:cNvSpPr txBox="1">
            <a:spLocks noChangeArrowheads="1"/>
          </p:cNvSpPr>
          <p:nvPr/>
        </p:nvSpPr>
        <p:spPr bwMode="auto">
          <a:xfrm>
            <a:off x="2480629" y="4768851"/>
            <a:ext cx="923925" cy="923925"/>
          </a:xfrm>
          <a:prstGeom prst="rect">
            <a:avLst/>
          </a:prstGeom>
          <a:solidFill>
            <a:srgbClr val="FFFFFF"/>
          </a:solidFill>
          <a:ln w="9525">
            <a:noFill/>
            <a:miter lim="800000"/>
            <a:headEnd/>
            <a:tailEnd/>
          </a:ln>
        </p:spPr>
        <p:txBody>
          <a:bodyPr>
            <a:spAutoFit/>
          </a:bodyPr>
          <a:lstStyle/>
          <a:p>
            <a:r>
              <a:rPr lang="en-US" b="1" dirty="0">
                <a:latin typeface="Symbol" pitchFamily="18" charset="2"/>
                <a:cs typeface="Calibri" panose="020F0502020204030204" pitchFamily="34" charset="0"/>
              </a:rPr>
              <a:t>m</a:t>
            </a:r>
            <a:r>
              <a:rPr lang="en-US" b="1" dirty="0">
                <a:latin typeface="Calibri" panose="020F0502020204030204" pitchFamily="34" charset="0"/>
                <a:cs typeface="Calibri" panose="020F0502020204030204" pitchFamily="34" charset="0"/>
              </a:rPr>
              <a:t> = 4</a:t>
            </a:r>
          </a:p>
          <a:p>
            <a:r>
              <a:rPr lang="en-US" b="1" dirty="0">
                <a:latin typeface="Symbol" pitchFamily="18" charset="2"/>
                <a:cs typeface="Calibri" panose="020F0502020204030204" pitchFamily="34" charset="0"/>
              </a:rPr>
              <a:t>s</a:t>
            </a:r>
            <a:r>
              <a:rPr lang="en-US" b="1" dirty="0">
                <a:latin typeface="Calibri" panose="020F0502020204030204" pitchFamily="34" charset="0"/>
                <a:cs typeface="Calibri" panose="020F0502020204030204" pitchFamily="34" charset="0"/>
              </a:rPr>
              <a:t> = 0.5</a:t>
            </a:r>
          </a:p>
          <a:p>
            <a:r>
              <a:rPr lang="en-US" b="1" dirty="0">
                <a:latin typeface="Symbol" pitchFamily="18" charset="2"/>
                <a:cs typeface="Calibri" panose="020F0502020204030204" pitchFamily="34" charset="0"/>
              </a:rPr>
              <a:t>g</a:t>
            </a:r>
            <a:r>
              <a:rPr lang="en-US" b="1" dirty="0">
                <a:latin typeface="Calibri" panose="020F0502020204030204" pitchFamily="34" charset="0"/>
                <a:cs typeface="Calibri" panose="020F0502020204030204" pitchFamily="34" charset="0"/>
              </a:rPr>
              <a:t> = 0.4</a:t>
            </a:r>
          </a:p>
        </p:txBody>
      </p:sp>
      <p:cxnSp>
        <p:nvCxnSpPr>
          <p:cNvPr id="17" name="Straight Connector 16"/>
          <p:cNvCxnSpPr/>
          <p:nvPr/>
        </p:nvCxnSpPr>
        <p:spPr bwMode="auto">
          <a:xfrm>
            <a:off x="2411414" y="6199188"/>
            <a:ext cx="3532187" cy="0"/>
          </a:xfrm>
          <a:prstGeom prst="line">
            <a:avLst/>
          </a:prstGeom>
          <a:solidFill>
            <a:schemeClr val="accent1"/>
          </a:solidFill>
          <a:ln w="9525" cap="flat" cmpd="sng" algn="ctr">
            <a:solidFill>
              <a:schemeClr val="accent4">
                <a:lumMod val="10000"/>
              </a:schemeClr>
            </a:solidFill>
            <a:prstDash val="solid"/>
            <a:miter lim="800000"/>
            <a:headEnd type="none" w="med" len="med"/>
            <a:tailEnd type="none" w="med" len="med"/>
          </a:ln>
          <a:effectLst/>
        </p:spPr>
      </p:cxnSp>
      <p:cxnSp>
        <p:nvCxnSpPr>
          <p:cNvPr id="20" name="Straight Connector 19"/>
          <p:cNvCxnSpPr/>
          <p:nvPr/>
        </p:nvCxnSpPr>
        <p:spPr bwMode="auto">
          <a:xfrm>
            <a:off x="6996114" y="6207125"/>
            <a:ext cx="3381375" cy="0"/>
          </a:xfrm>
          <a:prstGeom prst="line">
            <a:avLst/>
          </a:prstGeom>
          <a:solidFill>
            <a:schemeClr val="accent1"/>
          </a:solidFill>
          <a:ln w="9525" cap="flat" cmpd="sng" algn="ctr">
            <a:solidFill>
              <a:schemeClr val="accent4">
                <a:lumMod val="10000"/>
              </a:schemeClr>
            </a:solidFill>
            <a:prstDash val="solid"/>
            <a:miter lim="800000"/>
            <a:headEnd type="none" w="med" len="med"/>
            <a:tailEnd type="none" w="med" len="med"/>
          </a:ln>
          <a:effectLst/>
        </p:spPr>
      </p:cxnSp>
      <p:sp>
        <p:nvSpPr>
          <p:cNvPr id="28683" name="Freeform 25"/>
          <p:cNvSpPr>
            <a:spLocks/>
          </p:cNvSpPr>
          <p:nvPr/>
        </p:nvSpPr>
        <p:spPr bwMode="auto">
          <a:xfrm>
            <a:off x="7356475" y="3348038"/>
            <a:ext cx="2940050" cy="2849562"/>
          </a:xfrm>
          <a:custGeom>
            <a:avLst/>
            <a:gdLst>
              <a:gd name="T0" fmla="*/ 0 w 2941320"/>
              <a:gd name="T1" fmla="*/ 2840031 h 2849880"/>
              <a:gd name="T2" fmla="*/ 444153 w 2941320"/>
              <a:gd name="T3" fmla="*/ 2845110 h 2849880"/>
              <a:gd name="T4" fmla="*/ 878211 w 2941320"/>
              <a:gd name="T5" fmla="*/ 2829900 h 2849880"/>
              <a:gd name="T6" fmla="*/ 1145715 w 2941320"/>
              <a:gd name="T7" fmla="*/ 2814684 h 2849880"/>
              <a:gd name="T8" fmla="*/ 1347602 w 2941320"/>
              <a:gd name="T9" fmla="*/ 2799458 h 2849880"/>
              <a:gd name="T10" fmla="*/ 1534347 w 2941320"/>
              <a:gd name="T11" fmla="*/ 2769031 h 2849880"/>
              <a:gd name="T12" fmla="*/ 1695857 w 2941320"/>
              <a:gd name="T13" fmla="*/ 2723400 h 2849880"/>
              <a:gd name="T14" fmla="*/ 1837178 w 2941320"/>
              <a:gd name="T15" fmla="*/ 2677741 h 2849880"/>
              <a:gd name="T16" fmla="*/ 1988593 w 2941320"/>
              <a:gd name="T17" fmla="*/ 2606741 h 2849880"/>
              <a:gd name="T18" fmla="*/ 2170293 w 2941320"/>
              <a:gd name="T19" fmla="*/ 2485031 h 2849880"/>
              <a:gd name="T20" fmla="*/ 2301518 w 2941320"/>
              <a:gd name="T21" fmla="*/ 2317664 h 2849880"/>
              <a:gd name="T22" fmla="*/ 2457980 w 2941320"/>
              <a:gd name="T23" fmla="*/ 2064095 h 2849880"/>
              <a:gd name="T24" fmla="*/ 2574064 w 2941320"/>
              <a:gd name="T25" fmla="*/ 1800385 h 2849880"/>
              <a:gd name="T26" fmla="*/ 2659869 w 2941320"/>
              <a:gd name="T27" fmla="*/ 1491020 h 2849880"/>
              <a:gd name="T28" fmla="*/ 2730529 w 2941320"/>
              <a:gd name="T29" fmla="*/ 1196871 h 2849880"/>
              <a:gd name="T30" fmla="*/ 2796142 w 2941320"/>
              <a:gd name="T31" fmla="*/ 857080 h 2849880"/>
              <a:gd name="T32" fmla="*/ 2856706 w 2941320"/>
              <a:gd name="T33" fmla="*/ 405725 h 2849880"/>
              <a:gd name="T34" fmla="*/ 2922320 w 2941320"/>
              <a:gd name="T35" fmla="*/ 0 h 28498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1320"/>
              <a:gd name="T55" fmla="*/ 0 h 2849880"/>
              <a:gd name="T56" fmla="*/ 2941320 w 2941320"/>
              <a:gd name="T57" fmla="*/ 2849880 h 28498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1320" h="2849880">
                <a:moveTo>
                  <a:pt x="0" y="2844800"/>
                </a:moveTo>
                <a:lnTo>
                  <a:pt x="447040" y="2849880"/>
                </a:lnTo>
                <a:lnTo>
                  <a:pt x="883920" y="2834640"/>
                </a:lnTo>
                <a:lnTo>
                  <a:pt x="1153160" y="2819400"/>
                </a:lnTo>
                <a:lnTo>
                  <a:pt x="1356360" y="2804160"/>
                </a:lnTo>
                <a:lnTo>
                  <a:pt x="1544320" y="2773680"/>
                </a:lnTo>
                <a:lnTo>
                  <a:pt x="1706880" y="2727960"/>
                </a:lnTo>
                <a:lnTo>
                  <a:pt x="1849120" y="2682240"/>
                </a:lnTo>
                <a:lnTo>
                  <a:pt x="2001520" y="2611120"/>
                </a:lnTo>
                <a:lnTo>
                  <a:pt x="2184400" y="2489200"/>
                </a:lnTo>
                <a:lnTo>
                  <a:pt x="2316480" y="2321560"/>
                </a:lnTo>
                <a:lnTo>
                  <a:pt x="2473960" y="2067560"/>
                </a:lnTo>
                <a:lnTo>
                  <a:pt x="2590800" y="1803400"/>
                </a:lnTo>
                <a:lnTo>
                  <a:pt x="2677160" y="1493520"/>
                </a:lnTo>
                <a:lnTo>
                  <a:pt x="2748280" y="1198880"/>
                </a:lnTo>
                <a:lnTo>
                  <a:pt x="2814320" y="858520"/>
                </a:lnTo>
                <a:lnTo>
                  <a:pt x="2875280" y="406400"/>
                </a:lnTo>
                <a:lnTo>
                  <a:pt x="2941320" y="0"/>
                </a:lnTo>
              </a:path>
            </a:pathLst>
          </a:custGeom>
          <a:noFill/>
          <a:ln w="38100" cap="flat" cmpd="sng" algn="ctr">
            <a:solidFill>
              <a:schemeClr val="accent2"/>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28684" name="Text Box 17"/>
          <p:cNvSpPr txBox="1">
            <a:spLocks noChangeArrowheads="1"/>
          </p:cNvSpPr>
          <p:nvPr/>
        </p:nvSpPr>
        <p:spPr bwMode="auto">
          <a:xfrm>
            <a:off x="7000241" y="4005263"/>
            <a:ext cx="1656079" cy="923330"/>
          </a:xfrm>
          <a:prstGeom prst="rect">
            <a:avLst/>
          </a:prstGeom>
          <a:solidFill>
            <a:srgbClr val="FFFFFF"/>
          </a:solidFill>
          <a:ln w="9525">
            <a:noFill/>
            <a:miter lim="800000"/>
            <a:headEnd/>
            <a:tailEnd/>
          </a:ln>
        </p:spPr>
        <p:txBody>
          <a:bodyPr wrap="square">
            <a:spAutoFit/>
          </a:bodyPr>
          <a:lstStyle/>
          <a:p>
            <a:pPr>
              <a:spcBef>
                <a:spcPct val="50000"/>
              </a:spcBef>
            </a:pPr>
            <a:r>
              <a:rPr lang="en-US" b="1" dirty="0">
                <a:latin typeface="Calibri" panose="020F0502020204030204" pitchFamily="34" charset="0"/>
                <a:cs typeface="Calibri" panose="020F0502020204030204" pitchFamily="34" charset="0"/>
              </a:rPr>
              <a:t>same distribution, linear flow axis</a:t>
            </a:r>
          </a:p>
        </p:txBody>
      </p:sp>
      <p:sp>
        <p:nvSpPr>
          <p:cNvPr id="5" name="Freeform 33"/>
          <p:cNvSpPr>
            <a:spLocks/>
          </p:cNvSpPr>
          <p:nvPr/>
        </p:nvSpPr>
        <p:spPr bwMode="auto">
          <a:xfrm>
            <a:off x="2843214" y="3567113"/>
            <a:ext cx="3019425" cy="2633662"/>
          </a:xfrm>
          <a:custGeom>
            <a:avLst/>
            <a:gdLst>
              <a:gd name="T0" fmla="*/ 0 w 3019425"/>
              <a:gd name="T1" fmla="*/ 2633662 h 2633662"/>
              <a:gd name="T2" fmla="*/ 576262 w 3019425"/>
              <a:gd name="T3" fmla="*/ 2257424 h 2633662"/>
              <a:gd name="T4" fmla="*/ 1014412 w 3019425"/>
              <a:gd name="T5" fmla="*/ 1947862 h 2633662"/>
              <a:gd name="T6" fmla="*/ 1190640 w 3019425"/>
              <a:gd name="T7" fmla="*/ 1804987 h 2633662"/>
              <a:gd name="T8" fmla="*/ 1352564 w 3019425"/>
              <a:gd name="T9" fmla="*/ 1681162 h 2633662"/>
              <a:gd name="T10" fmla="*/ 1533540 w 3019425"/>
              <a:gd name="T11" fmla="*/ 1519237 h 2633662"/>
              <a:gd name="T12" fmla="*/ 1700227 w 3019425"/>
              <a:gd name="T13" fmla="*/ 1366837 h 2633662"/>
              <a:gd name="T14" fmla="*/ 2124075 w 3019425"/>
              <a:gd name="T15" fmla="*/ 976312 h 2633662"/>
              <a:gd name="T16" fmla="*/ 2481263 w 3019425"/>
              <a:gd name="T17" fmla="*/ 604837 h 2633662"/>
              <a:gd name="T18" fmla="*/ 2795587 w 3019425"/>
              <a:gd name="T19" fmla="*/ 257175 h 2633662"/>
              <a:gd name="T20" fmla="*/ 3019425 w 3019425"/>
              <a:gd name="T21" fmla="*/ 0 h 2633662"/>
              <a:gd name="T22" fmla="*/ 3019425 w 3019425"/>
              <a:gd name="T23" fmla="*/ 0 h 26336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9425"/>
              <a:gd name="T37" fmla="*/ 0 h 2633662"/>
              <a:gd name="T38" fmla="*/ 3019425 w 3019425"/>
              <a:gd name="T39" fmla="*/ 2633662 h 263366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9425" h="2633662">
                <a:moveTo>
                  <a:pt x="0" y="2633662"/>
                </a:moveTo>
                <a:lnTo>
                  <a:pt x="576262" y="2257425"/>
                </a:lnTo>
                <a:lnTo>
                  <a:pt x="1014412" y="1947862"/>
                </a:lnTo>
                <a:lnTo>
                  <a:pt x="1190625" y="1804987"/>
                </a:lnTo>
                <a:lnTo>
                  <a:pt x="1352549" y="1681162"/>
                </a:lnTo>
                <a:lnTo>
                  <a:pt x="1533525" y="1519237"/>
                </a:lnTo>
                <a:lnTo>
                  <a:pt x="1700212" y="1366837"/>
                </a:lnTo>
                <a:lnTo>
                  <a:pt x="2124075" y="976312"/>
                </a:lnTo>
                <a:lnTo>
                  <a:pt x="2481262" y="604837"/>
                </a:lnTo>
                <a:lnTo>
                  <a:pt x="2795587" y="257175"/>
                </a:lnTo>
                <a:lnTo>
                  <a:pt x="3019425" y="0"/>
                </a:lnTo>
              </a:path>
            </a:pathLst>
          </a:custGeom>
          <a:noFill/>
          <a:ln w="28575" cap="flat" cmpd="sng" algn="ctr">
            <a:solidFill>
              <a:schemeClr val="accent2"/>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grpSp>
        <p:nvGrpSpPr>
          <p:cNvPr id="2" name="Group 34"/>
          <p:cNvGrpSpPr>
            <a:grpSpLocks/>
          </p:cNvGrpSpPr>
          <p:nvPr/>
        </p:nvGrpSpPr>
        <p:grpSpPr bwMode="auto">
          <a:xfrm>
            <a:off x="2286001" y="1492251"/>
            <a:ext cx="8050213" cy="3560763"/>
            <a:chOff x="762000" y="1492250"/>
            <a:chExt cx="8050213" cy="3560763"/>
          </a:xfrm>
        </p:grpSpPr>
        <p:cxnSp>
          <p:nvCxnSpPr>
            <p:cNvPr id="18" name="Straight Connector 17"/>
            <p:cNvCxnSpPr/>
            <p:nvPr/>
          </p:nvCxnSpPr>
          <p:spPr>
            <a:xfrm>
              <a:off x="762000" y="1814513"/>
              <a:ext cx="8050213"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2538" name="TextBox 19"/>
            <p:cNvSpPr txBox="1">
              <a:spLocks noChangeArrowheads="1"/>
            </p:cNvSpPr>
            <p:nvPr/>
          </p:nvSpPr>
          <p:spPr bwMode="auto">
            <a:xfrm>
              <a:off x="2646363" y="1492250"/>
              <a:ext cx="1978025" cy="369888"/>
            </a:xfrm>
            <a:prstGeom prst="rect">
              <a:avLst/>
            </a:prstGeom>
            <a:noFill/>
            <a:ln w="9525">
              <a:noFill/>
              <a:miter lim="800000"/>
              <a:headEnd/>
              <a:tailEnd/>
            </a:ln>
          </p:spPr>
          <p:txBody>
            <a:bodyPr>
              <a:spAutoFit/>
            </a:bodyPr>
            <a:lstStyle/>
            <a:p>
              <a:pPr>
                <a:defRPr/>
              </a:pPr>
              <a:r>
                <a:rPr lang="en-US" b="1" dirty="0">
                  <a:solidFill>
                    <a:srgbClr val="FFFF00"/>
                  </a:solidFill>
                  <a:latin typeface="Calibri" panose="020F0502020204030204" pitchFamily="34" charset="0"/>
                </a:rPr>
                <a:t>100-yr event</a:t>
              </a:r>
            </a:p>
          </p:txBody>
        </p:sp>
        <p:sp>
          <p:nvSpPr>
            <p:cNvPr id="28694" name="Oval 31"/>
            <p:cNvSpPr>
              <a:spLocks noChangeArrowheads="1"/>
            </p:cNvSpPr>
            <p:nvPr/>
          </p:nvSpPr>
          <p:spPr bwMode="auto">
            <a:xfrm>
              <a:off x="8402638" y="4937125"/>
              <a:ext cx="123825" cy="115888"/>
            </a:xfrm>
            <a:prstGeom prst="ellipse">
              <a:avLst/>
            </a:prstGeom>
            <a:solidFill>
              <a:srgbClr val="FFFF00">
                <a:alpha val="70195"/>
              </a:srgbClr>
            </a:solidFill>
            <a:ln w="9525" algn="ctr">
              <a:solidFill>
                <a:srgbClr val="FFC000"/>
              </a:solidFill>
              <a:miter lim="800000"/>
              <a:headEnd/>
              <a:tailEnd/>
            </a:ln>
          </p:spPr>
          <p:txBody>
            <a:bodyPr wrap="none"/>
            <a:lstStyle/>
            <a:p>
              <a:endParaRPr lang="en-US" dirty="0">
                <a:latin typeface="Calibri" panose="020F0502020204030204" pitchFamily="34" charset="0"/>
              </a:endParaRPr>
            </a:p>
          </p:txBody>
        </p:sp>
        <p:sp>
          <p:nvSpPr>
            <p:cNvPr id="28695" name="Oval 27"/>
            <p:cNvSpPr>
              <a:spLocks noChangeArrowheads="1"/>
            </p:cNvSpPr>
            <p:nvPr/>
          </p:nvSpPr>
          <p:spPr bwMode="auto">
            <a:xfrm>
              <a:off x="3949700" y="3870325"/>
              <a:ext cx="123825" cy="115888"/>
            </a:xfrm>
            <a:prstGeom prst="ellipse">
              <a:avLst/>
            </a:prstGeom>
            <a:solidFill>
              <a:srgbClr val="FFFF00">
                <a:alpha val="70195"/>
              </a:srgbClr>
            </a:solidFill>
            <a:ln w="9525" algn="ctr">
              <a:solidFill>
                <a:srgbClr val="FFC000"/>
              </a:solidFill>
              <a:miter lim="800000"/>
              <a:headEnd/>
              <a:tailEnd/>
            </a:ln>
          </p:spPr>
          <p:txBody>
            <a:bodyPr wrap="none"/>
            <a:lstStyle/>
            <a:p>
              <a:endParaRPr lang="en-US" dirty="0">
                <a:latin typeface="Calibri" panose="020F0502020204030204" pitchFamily="34" charset="0"/>
              </a:endParaRPr>
            </a:p>
          </p:txBody>
        </p:sp>
      </p:grpSp>
      <p:grpSp>
        <p:nvGrpSpPr>
          <p:cNvPr id="3" name="Group 35"/>
          <p:cNvGrpSpPr>
            <a:grpSpLocks/>
          </p:cNvGrpSpPr>
          <p:nvPr/>
        </p:nvGrpSpPr>
        <p:grpSpPr bwMode="auto">
          <a:xfrm>
            <a:off x="2286000" y="770980"/>
            <a:ext cx="8066088" cy="2861221"/>
            <a:chOff x="762000" y="770979"/>
            <a:chExt cx="8066088" cy="2861221"/>
          </a:xfrm>
        </p:grpSpPr>
        <p:cxnSp>
          <p:nvCxnSpPr>
            <p:cNvPr id="19" name="Straight Connector 18"/>
            <p:cNvCxnSpPr/>
            <p:nvPr/>
          </p:nvCxnSpPr>
          <p:spPr>
            <a:xfrm>
              <a:off x="762000" y="825041"/>
              <a:ext cx="8050213"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2539" name="TextBox 20"/>
            <p:cNvSpPr txBox="1">
              <a:spLocks noChangeArrowheads="1"/>
            </p:cNvSpPr>
            <p:nvPr/>
          </p:nvSpPr>
          <p:spPr bwMode="auto">
            <a:xfrm>
              <a:off x="3490913" y="770979"/>
              <a:ext cx="2443162" cy="369887"/>
            </a:xfrm>
            <a:prstGeom prst="rect">
              <a:avLst/>
            </a:prstGeom>
            <a:noFill/>
            <a:ln w="9525">
              <a:noFill/>
              <a:miter lim="800000"/>
              <a:headEnd/>
              <a:tailEnd/>
            </a:ln>
          </p:spPr>
          <p:txBody>
            <a:bodyPr>
              <a:spAutoFit/>
            </a:bodyPr>
            <a:lstStyle/>
            <a:p>
              <a:pPr>
                <a:defRPr/>
              </a:pPr>
              <a:r>
                <a:rPr lang="en-US" b="1" dirty="0">
                  <a:solidFill>
                    <a:srgbClr val="00B050"/>
                  </a:solidFill>
                  <a:latin typeface="Calibri" panose="020F0502020204030204" pitchFamily="34" charset="0"/>
                </a:rPr>
                <a:t>500-yr event</a:t>
              </a:r>
            </a:p>
          </p:txBody>
        </p:sp>
        <p:sp>
          <p:nvSpPr>
            <p:cNvPr id="28690" name="Oval 32"/>
            <p:cNvSpPr>
              <a:spLocks noChangeArrowheads="1"/>
            </p:cNvSpPr>
            <p:nvPr/>
          </p:nvSpPr>
          <p:spPr bwMode="auto">
            <a:xfrm>
              <a:off x="8704263" y="3313113"/>
              <a:ext cx="123825" cy="115887"/>
            </a:xfrm>
            <a:prstGeom prst="ellipse">
              <a:avLst/>
            </a:prstGeom>
            <a:solidFill>
              <a:srgbClr val="00B050">
                <a:alpha val="70195"/>
              </a:srgbClr>
            </a:solidFill>
            <a:ln w="9525" algn="ctr">
              <a:solidFill>
                <a:srgbClr val="008000"/>
              </a:solidFill>
              <a:miter lim="800000"/>
              <a:headEnd/>
              <a:tailEnd/>
            </a:ln>
          </p:spPr>
          <p:txBody>
            <a:bodyPr wrap="none"/>
            <a:lstStyle/>
            <a:p>
              <a:endParaRPr lang="en-US" dirty="0">
                <a:latin typeface="Calibri" panose="020F0502020204030204" pitchFamily="34" charset="0"/>
              </a:endParaRPr>
            </a:p>
          </p:txBody>
        </p:sp>
        <p:sp>
          <p:nvSpPr>
            <p:cNvPr id="28691" name="Oval 29"/>
            <p:cNvSpPr>
              <a:spLocks noChangeArrowheads="1"/>
            </p:cNvSpPr>
            <p:nvPr/>
          </p:nvSpPr>
          <p:spPr bwMode="auto">
            <a:xfrm>
              <a:off x="4270375" y="3516313"/>
              <a:ext cx="123825" cy="115887"/>
            </a:xfrm>
            <a:prstGeom prst="ellipse">
              <a:avLst/>
            </a:prstGeom>
            <a:solidFill>
              <a:srgbClr val="00B050">
                <a:alpha val="70195"/>
              </a:srgbClr>
            </a:solidFill>
            <a:ln w="9525" algn="ctr">
              <a:solidFill>
                <a:srgbClr val="008000"/>
              </a:solidFill>
              <a:miter lim="800000"/>
              <a:headEnd/>
              <a:tailEnd/>
            </a:ln>
          </p:spPr>
          <p:txBody>
            <a:bodyPr wrap="none"/>
            <a:lstStyle/>
            <a:p>
              <a:endParaRPr lang="en-US" dirty="0">
                <a:latin typeface="Calibri" panose="020F0502020204030204" pitchFamily="34" charset="0"/>
              </a:endParaRPr>
            </a:p>
          </p:txBody>
        </p:sp>
      </p:grpSp>
      <p:sp>
        <p:nvSpPr>
          <p:cNvPr id="28687" name="Text Box 17"/>
          <p:cNvSpPr txBox="1">
            <a:spLocks noChangeArrowheads="1"/>
          </p:cNvSpPr>
          <p:nvPr/>
        </p:nvSpPr>
        <p:spPr bwMode="auto">
          <a:xfrm>
            <a:off x="4350756" y="5117449"/>
            <a:ext cx="1567444" cy="1077218"/>
          </a:xfrm>
          <a:prstGeom prst="rect">
            <a:avLst/>
          </a:prstGeom>
          <a:solidFill>
            <a:schemeClr val="bg1"/>
          </a:solidFill>
          <a:ln w="9525">
            <a:noFill/>
            <a:miter lim="800000"/>
            <a:headEnd/>
            <a:tailEnd/>
          </a:ln>
        </p:spPr>
        <p:txBody>
          <a:bodyPr wrap="square">
            <a:spAutoFit/>
          </a:bodyPr>
          <a:lstStyle/>
          <a:p>
            <a:pPr>
              <a:spcBef>
                <a:spcPct val="50000"/>
              </a:spcBef>
            </a:pPr>
            <a:r>
              <a:rPr lang="en-US" sz="1600" b="1" dirty="0">
                <a:solidFill>
                  <a:srgbClr val="FF0000"/>
                </a:solidFill>
                <a:latin typeface="Calibri" panose="020F0502020204030204" pitchFamily="34" charset="0"/>
                <a:cs typeface="Calibri" panose="020F0502020204030204" pitchFamily="34" charset="0"/>
              </a:rPr>
              <a:t>in experiment, IID assumptions are true, </a:t>
            </a:r>
            <a:r>
              <a:rPr lang="en-US" sz="1600" b="1" dirty="0" err="1">
                <a:solidFill>
                  <a:srgbClr val="FF0000"/>
                </a:solidFill>
                <a:latin typeface="Calibri" panose="020F0502020204030204" pitchFamily="34" charset="0"/>
                <a:cs typeface="Calibri" panose="020F0502020204030204" pitchFamily="34" charset="0"/>
              </a:rPr>
              <a:t>distrib</a:t>
            </a:r>
            <a:r>
              <a:rPr lang="en-US" sz="1600" b="1" dirty="0">
                <a:solidFill>
                  <a:srgbClr val="FF0000"/>
                </a:solidFill>
                <a:latin typeface="Calibri" panose="020F0502020204030204" pitchFamily="34" charset="0"/>
                <a:cs typeface="Calibri" panose="020F0502020204030204" pitchFamily="34" charset="0"/>
              </a:rPr>
              <a:t>. is correct</a:t>
            </a:r>
          </a:p>
        </p:txBody>
      </p:sp>
      <p:grpSp>
        <p:nvGrpSpPr>
          <p:cNvPr id="6" name="Group 5"/>
          <p:cNvGrpSpPr/>
          <p:nvPr/>
        </p:nvGrpSpPr>
        <p:grpSpPr>
          <a:xfrm>
            <a:off x="2307772" y="1859254"/>
            <a:ext cx="8050213" cy="3878004"/>
            <a:chOff x="783771" y="1859254"/>
            <a:chExt cx="8050213" cy="3878004"/>
          </a:xfrm>
        </p:grpSpPr>
        <p:cxnSp>
          <p:nvCxnSpPr>
            <p:cNvPr id="24" name="Straight Connector 23"/>
            <p:cNvCxnSpPr/>
            <p:nvPr/>
          </p:nvCxnSpPr>
          <p:spPr bwMode="auto">
            <a:xfrm>
              <a:off x="783771" y="2224670"/>
              <a:ext cx="8050213" cy="0"/>
            </a:xfrm>
            <a:prstGeom prst="line">
              <a:avLst/>
            </a:prstGeom>
            <a:ln w="28575">
              <a:solidFill>
                <a:srgbClr val="FF7C80"/>
              </a:solidFill>
            </a:ln>
          </p:spPr>
          <p:style>
            <a:lnRef idx="1">
              <a:schemeClr val="accent1"/>
            </a:lnRef>
            <a:fillRef idx="0">
              <a:schemeClr val="accent1"/>
            </a:fillRef>
            <a:effectRef idx="0">
              <a:schemeClr val="accent1"/>
            </a:effectRef>
            <a:fontRef idx="minor">
              <a:schemeClr val="tx1"/>
            </a:fontRef>
          </p:style>
        </p:cxnSp>
        <p:sp>
          <p:nvSpPr>
            <p:cNvPr id="25" name="TextBox 19"/>
            <p:cNvSpPr txBox="1">
              <a:spLocks noChangeArrowheads="1"/>
            </p:cNvSpPr>
            <p:nvPr/>
          </p:nvSpPr>
          <p:spPr bwMode="auto">
            <a:xfrm>
              <a:off x="2826755" y="1859254"/>
              <a:ext cx="1978025" cy="369888"/>
            </a:xfrm>
            <a:prstGeom prst="rect">
              <a:avLst/>
            </a:prstGeom>
            <a:noFill/>
            <a:ln w="9525">
              <a:noFill/>
              <a:miter lim="800000"/>
              <a:headEnd/>
              <a:tailEnd/>
            </a:ln>
          </p:spPr>
          <p:txBody>
            <a:bodyPr>
              <a:spAutoFit/>
            </a:bodyPr>
            <a:lstStyle/>
            <a:p>
              <a:pPr>
                <a:defRPr/>
              </a:pPr>
              <a:r>
                <a:rPr lang="en-US" b="1" dirty="0">
                  <a:solidFill>
                    <a:srgbClr val="FF7C80"/>
                  </a:solidFill>
                  <a:latin typeface="Calibri" panose="020F0502020204030204" pitchFamily="34" charset="0"/>
                </a:rPr>
                <a:t>25-yr event</a:t>
              </a:r>
            </a:p>
          </p:txBody>
        </p:sp>
        <p:sp>
          <p:nvSpPr>
            <p:cNvPr id="26" name="Oval 27"/>
            <p:cNvSpPr>
              <a:spLocks noChangeArrowheads="1"/>
            </p:cNvSpPr>
            <p:nvPr/>
          </p:nvSpPr>
          <p:spPr bwMode="auto">
            <a:xfrm>
              <a:off x="3636879" y="4218667"/>
              <a:ext cx="123825" cy="115888"/>
            </a:xfrm>
            <a:prstGeom prst="ellipse">
              <a:avLst/>
            </a:prstGeom>
            <a:solidFill>
              <a:srgbClr val="FF7C80">
                <a:alpha val="70195"/>
              </a:srgbClr>
            </a:solidFill>
            <a:ln w="9525" algn="ctr">
              <a:solidFill>
                <a:srgbClr val="FF7C80"/>
              </a:solidFill>
              <a:miter lim="800000"/>
              <a:headEnd/>
              <a:tailEnd/>
            </a:ln>
          </p:spPr>
          <p:txBody>
            <a:bodyPr wrap="none"/>
            <a:lstStyle/>
            <a:p>
              <a:endParaRPr lang="en-US" dirty="0">
                <a:latin typeface="Calibri" panose="020F0502020204030204" pitchFamily="34" charset="0"/>
              </a:endParaRPr>
            </a:p>
          </p:txBody>
        </p:sp>
        <p:sp>
          <p:nvSpPr>
            <p:cNvPr id="27" name="Oval 31"/>
            <p:cNvSpPr>
              <a:spLocks noChangeArrowheads="1"/>
            </p:cNvSpPr>
            <p:nvPr/>
          </p:nvSpPr>
          <p:spPr bwMode="auto">
            <a:xfrm>
              <a:off x="8077868" y="5621370"/>
              <a:ext cx="123825" cy="115888"/>
            </a:xfrm>
            <a:prstGeom prst="ellipse">
              <a:avLst/>
            </a:prstGeom>
            <a:solidFill>
              <a:srgbClr val="FF7C80">
                <a:alpha val="70195"/>
              </a:srgbClr>
            </a:solidFill>
            <a:ln w="9525" algn="ctr">
              <a:solidFill>
                <a:srgbClr val="FF7C80"/>
              </a:solidFill>
              <a:miter lim="800000"/>
              <a:headEnd/>
              <a:tailEnd/>
            </a:ln>
          </p:spPr>
          <p:txBody>
            <a:bodyPr wrap="none"/>
            <a:lstStyle/>
            <a:p>
              <a:endParaRPr lang="en-US" dirty="0">
                <a:latin typeface="Calibri" panose="020F0502020204030204" pitchFamily="34" charset="0"/>
              </a:endParaRPr>
            </a:p>
          </p:txBody>
        </p:sp>
      </p:grpSp>
      <p:sp>
        <p:nvSpPr>
          <p:cNvPr id="7" name="Slide Number Placeholder 6"/>
          <p:cNvSpPr>
            <a:spLocks noGrp="1"/>
          </p:cNvSpPr>
          <p:nvPr>
            <p:ph type="sldNum" sz="quarter" idx="12"/>
          </p:nvPr>
        </p:nvSpPr>
        <p:spPr bwMode="auto">
          <a:xfrm>
            <a:off x="8737600" y="6245225"/>
            <a:ext cx="28448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defPPr>
              <a:defRPr lang="en-US"/>
            </a:defPPr>
            <a:lvl1pPr algn="r" rtl="0" fontAlgn="base">
              <a:spcBef>
                <a:spcPct val="0"/>
              </a:spcBef>
              <a:spcAft>
                <a:spcPct val="0"/>
              </a:spcAft>
              <a:defRPr sz="1300" kern="1200">
                <a:solidFill>
                  <a:schemeClr val="tx1"/>
                </a:solidFill>
                <a:latin typeface="Calibri" panose="020F0502020204030204" pitchFamily="34" charset="0"/>
                <a:ea typeface="+mn-ea"/>
                <a:cs typeface="+mn-cs"/>
              </a:defRPr>
            </a:lvl1pPr>
            <a:lvl2pPr marL="456981" algn="l" rtl="0" fontAlgn="base">
              <a:spcBef>
                <a:spcPct val="0"/>
              </a:spcBef>
              <a:spcAft>
                <a:spcPct val="0"/>
              </a:spcAft>
              <a:defRPr kern="1200">
                <a:solidFill>
                  <a:schemeClr val="tx1"/>
                </a:solidFill>
                <a:latin typeface="Arial Narrow" pitchFamily="34" charset="0"/>
                <a:ea typeface="+mn-ea"/>
                <a:cs typeface="+mn-cs"/>
              </a:defRPr>
            </a:lvl2pPr>
            <a:lvl3pPr marL="913963" algn="l" rtl="0" fontAlgn="base">
              <a:spcBef>
                <a:spcPct val="0"/>
              </a:spcBef>
              <a:spcAft>
                <a:spcPct val="0"/>
              </a:spcAft>
              <a:defRPr kern="1200">
                <a:solidFill>
                  <a:schemeClr val="tx1"/>
                </a:solidFill>
                <a:latin typeface="Arial Narrow" pitchFamily="34" charset="0"/>
                <a:ea typeface="+mn-ea"/>
                <a:cs typeface="+mn-cs"/>
              </a:defRPr>
            </a:lvl3pPr>
            <a:lvl4pPr marL="1370944" algn="l" rtl="0" fontAlgn="base">
              <a:spcBef>
                <a:spcPct val="0"/>
              </a:spcBef>
              <a:spcAft>
                <a:spcPct val="0"/>
              </a:spcAft>
              <a:defRPr kern="1200">
                <a:solidFill>
                  <a:schemeClr val="tx1"/>
                </a:solidFill>
                <a:latin typeface="Arial Narrow" pitchFamily="34" charset="0"/>
                <a:ea typeface="+mn-ea"/>
                <a:cs typeface="+mn-cs"/>
              </a:defRPr>
            </a:lvl4pPr>
            <a:lvl5pPr marL="1827924" algn="l" rtl="0" fontAlgn="base">
              <a:spcBef>
                <a:spcPct val="0"/>
              </a:spcBef>
              <a:spcAft>
                <a:spcPct val="0"/>
              </a:spcAft>
              <a:defRPr kern="1200">
                <a:solidFill>
                  <a:schemeClr val="tx1"/>
                </a:solidFill>
                <a:latin typeface="Arial Narrow" pitchFamily="34" charset="0"/>
                <a:ea typeface="+mn-ea"/>
                <a:cs typeface="+mn-cs"/>
              </a:defRPr>
            </a:lvl5pPr>
            <a:lvl6pPr marL="2284907" algn="l" defTabSz="913963" rtl="0" eaLnBrk="1" latinLnBrk="0" hangingPunct="1">
              <a:defRPr kern="1200">
                <a:solidFill>
                  <a:schemeClr val="tx1"/>
                </a:solidFill>
                <a:latin typeface="Arial Narrow" pitchFamily="34" charset="0"/>
                <a:ea typeface="+mn-ea"/>
                <a:cs typeface="+mn-cs"/>
              </a:defRPr>
            </a:lvl6pPr>
            <a:lvl7pPr marL="2741887" algn="l" defTabSz="913963" rtl="0" eaLnBrk="1" latinLnBrk="0" hangingPunct="1">
              <a:defRPr kern="1200">
                <a:solidFill>
                  <a:schemeClr val="tx1"/>
                </a:solidFill>
                <a:latin typeface="Arial Narrow" pitchFamily="34" charset="0"/>
                <a:ea typeface="+mn-ea"/>
                <a:cs typeface="+mn-cs"/>
              </a:defRPr>
            </a:lvl7pPr>
            <a:lvl8pPr marL="3198868" algn="l" defTabSz="913963" rtl="0" eaLnBrk="1" latinLnBrk="0" hangingPunct="1">
              <a:defRPr kern="1200">
                <a:solidFill>
                  <a:schemeClr val="tx1"/>
                </a:solidFill>
                <a:latin typeface="Arial Narrow" pitchFamily="34" charset="0"/>
                <a:ea typeface="+mn-ea"/>
                <a:cs typeface="+mn-cs"/>
              </a:defRPr>
            </a:lvl8pPr>
            <a:lvl9pPr marL="3655851" algn="l" defTabSz="913963" rtl="0" eaLnBrk="1" latinLnBrk="0" hangingPunct="1">
              <a:defRPr kern="1200">
                <a:solidFill>
                  <a:schemeClr val="tx1"/>
                </a:solidFill>
                <a:latin typeface="Arial Narrow" pitchFamily="34" charset="0"/>
                <a:ea typeface="+mn-ea"/>
                <a:cs typeface="+mn-cs"/>
              </a:defRPr>
            </a:lvl9pPr>
          </a:lstStyle>
          <a:p>
            <a:pPr>
              <a:defRPr/>
            </a:pPr>
            <a:fld id="{A1A27C7B-FD28-48E6-A805-E9BC5DCB382D}" type="slidenum">
              <a:rPr lang="en-US" smtClean="0"/>
              <a:pPr>
                <a:defRPr/>
              </a:pPr>
              <a:t>4</a:t>
            </a:fld>
            <a:endParaRPr lang="en-US"/>
          </a:p>
        </p:txBody>
      </p:sp>
      <p:sp>
        <p:nvSpPr>
          <p:cNvPr id="31" name="TextBox 30">
            <a:extLst>
              <a:ext uri="{FF2B5EF4-FFF2-40B4-BE49-F238E27FC236}">
                <a16:creationId xmlns:a16="http://schemas.microsoft.com/office/drawing/2014/main" id="{969D71AD-BB05-4E6E-AD80-F23EB62DEFE3}"/>
              </a:ext>
            </a:extLst>
          </p:cNvPr>
          <p:cNvSpPr txBox="1"/>
          <p:nvPr/>
        </p:nvSpPr>
        <p:spPr>
          <a:xfrm>
            <a:off x="147320" y="4100514"/>
            <a:ext cx="1543367" cy="1292662"/>
          </a:xfrm>
          <a:prstGeom prst="rect">
            <a:avLst/>
          </a:prstGeom>
          <a:noFill/>
        </p:spPr>
        <p:txBody>
          <a:bodyPr wrap="square">
            <a:spAutoFit/>
          </a:bodyPr>
          <a:lstStyle/>
          <a:p>
            <a:pPr algn="ctr">
              <a:defRPr/>
            </a:pPr>
            <a:r>
              <a:rPr lang="en-US" sz="2600" b="1" dirty="0">
                <a:solidFill>
                  <a:srgbClr val="0033CC"/>
                </a:solidFill>
                <a:latin typeface="Ink Free" panose="03080402000500000000" pitchFamily="66" charset="0"/>
              </a:rPr>
              <a:t>annual maximum flow</a:t>
            </a:r>
          </a:p>
        </p:txBody>
      </p:sp>
      <p:sp>
        <p:nvSpPr>
          <p:cNvPr id="8" name="Text Box 5">
            <a:extLst>
              <a:ext uri="{FF2B5EF4-FFF2-40B4-BE49-F238E27FC236}">
                <a16:creationId xmlns:a16="http://schemas.microsoft.com/office/drawing/2014/main" id="{26CA881D-29B4-ED69-7F86-815CC2ABE170}"/>
              </a:ext>
            </a:extLst>
          </p:cNvPr>
          <p:cNvSpPr txBox="1">
            <a:spLocks noChangeArrowheads="1"/>
          </p:cNvSpPr>
          <p:nvPr/>
        </p:nvSpPr>
        <p:spPr bwMode="auto">
          <a:xfrm>
            <a:off x="796440" y="1"/>
            <a:ext cx="10387377" cy="492443"/>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Experiment: 1000 years of data, sampled from LP3 with known parameters</a:t>
            </a:r>
          </a:p>
        </p:txBody>
      </p:sp>
    </p:spTree>
    <p:extLst>
      <p:ext uri="{BB962C8B-B14F-4D97-AF65-F5344CB8AC3E}">
        <p14:creationId xmlns:p14="http://schemas.microsoft.com/office/powerpoint/2010/main" val="100249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86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67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8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8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3" grpId="0" animBg="1"/>
      <p:bldP spid="2868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096" y="228600"/>
            <a:ext cx="9371704" cy="1143000"/>
          </a:xfrm>
        </p:spPr>
        <p:txBody>
          <a:bodyPr/>
          <a:lstStyle/>
          <a:p>
            <a:pPr algn="l"/>
            <a:r>
              <a:rPr lang="en-US" dirty="0"/>
              <a:t>Developing the Model</a:t>
            </a:r>
          </a:p>
        </p:txBody>
      </p:sp>
      <p:sp>
        <p:nvSpPr>
          <p:cNvPr id="3" name="Content Placeholder 2"/>
          <p:cNvSpPr>
            <a:spLocks noGrp="1"/>
          </p:cNvSpPr>
          <p:nvPr>
            <p:ph idx="1"/>
          </p:nvPr>
        </p:nvSpPr>
        <p:spPr>
          <a:xfrm>
            <a:off x="1075765" y="1371600"/>
            <a:ext cx="6874136" cy="4724400"/>
          </a:xfrm>
        </p:spPr>
        <p:txBody>
          <a:bodyPr/>
          <a:lstStyle/>
          <a:p>
            <a:pPr marL="344488" indent="-344488">
              <a:buFont typeface="+mj-lt"/>
              <a:buAutoNum type="arabicPeriod"/>
            </a:pPr>
            <a:r>
              <a:rPr lang="en-US" sz="2400" b="1" dirty="0"/>
              <a:t>Delineate</a:t>
            </a:r>
            <a:r>
              <a:rPr lang="en-US" sz="2400" dirty="0"/>
              <a:t> the watershed to identify subbasins, reaches, and junctions</a:t>
            </a:r>
          </a:p>
          <a:p>
            <a:pPr marL="457200" indent="-457200">
              <a:spcBef>
                <a:spcPts val="1200"/>
              </a:spcBef>
              <a:buFont typeface="+mj-lt"/>
              <a:buAutoNum type="arabicPeriod" startAt="2"/>
            </a:pPr>
            <a:endParaRPr lang="en-US" sz="2400" b="1" dirty="0"/>
          </a:p>
          <a:p>
            <a:pPr marL="457200" indent="-457200">
              <a:spcBef>
                <a:spcPts val="1200"/>
              </a:spcBef>
              <a:buFont typeface="+mj-lt"/>
              <a:buAutoNum type="arabicPeriod" startAt="2"/>
            </a:pPr>
            <a:r>
              <a:rPr lang="en-US" sz="2400" b="1" dirty="0"/>
              <a:t>Estimate parameters</a:t>
            </a:r>
            <a:r>
              <a:rPr lang="en-US" sz="2400" dirty="0"/>
              <a:t> for the model components from:</a:t>
            </a:r>
          </a:p>
          <a:p>
            <a:pPr lvl="1">
              <a:spcBef>
                <a:spcPts val="600"/>
              </a:spcBef>
            </a:pPr>
            <a:r>
              <a:rPr lang="en-US" sz="2400" dirty="0"/>
              <a:t>terrain data, soil property maps, land use maps, channel cross sections, and other sources</a:t>
            </a:r>
          </a:p>
          <a:p>
            <a:pPr marL="457200" indent="-457200">
              <a:spcBef>
                <a:spcPts val="1200"/>
              </a:spcBef>
              <a:buFont typeface="+mj-lt"/>
              <a:buAutoNum type="arabicPeriod" startAt="3"/>
            </a:pPr>
            <a:endParaRPr lang="en-US" sz="2400" dirty="0"/>
          </a:p>
          <a:p>
            <a:pPr marL="457200" indent="-457200">
              <a:spcBef>
                <a:spcPts val="1200"/>
              </a:spcBef>
              <a:buFont typeface="+mj-lt"/>
              <a:buAutoNum type="arabicPeriod" startAt="3"/>
            </a:pPr>
            <a:r>
              <a:rPr lang="en-US" sz="2400" dirty="0"/>
              <a:t>Use </a:t>
            </a:r>
            <a:r>
              <a:rPr lang="en-US" sz="2400" b="1" dirty="0"/>
              <a:t>historical events </a:t>
            </a:r>
            <a:r>
              <a:rPr lang="en-US" sz="2400" dirty="0"/>
              <a:t>to </a:t>
            </a:r>
            <a:r>
              <a:rPr lang="en-US" sz="2400" b="1" u="sng" dirty="0"/>
              <a:t>calibrate</a:t>
            </a:r>
            <a:r>
              <a:rPr lang="en-US" sz="2400" dirty="0"/>
              <a:t> the portions of the model that control timing of surface runoff and channel flood waves</a:t>
            </a:r>
          </a:p>
        </p:txBody>
      </p:sp>
      <p:pic>
        <p:nvPicPr>
          <p:cNvPr id="13314" name="Picture 2"/>
          <p:cNvPicPr>
            <a:picLocks noChangeAspect="1" noChangeArrowheads="1"/>
          </p:cNvPicPr>
          <p:nvPr/>
        </p:nvPicPr>
        <p:blipFill>
          <a:blip r:embed="rId3" cstate="print"/>
          <a:srcRect t="8830" r="6250" b="4195"/>
          <a:stretch>
            <a:fillRect/>
          </a:stretch>
        </p:blipFill>
        <p:spPr bwMode="auto">
          <a:xfrm>
            <a:off x="8245744" y="1530275"/>
            <a:ext cx="3074472" cy="2243867"/>
          </a:xfrm>
          <a:prstGeom prst="rect">
            <a:avLst/>
          </a:prstGeom>
          <a:noFill/>
          <a:ln w="9525">
            <a:solidFill>
              <a:schemeClr val="tx1"/>
            </a:solidFill>
            <a:miter lim="800000"/>
            <a:headEnd/>
            <a:tailEnd/>
          </a:ln>
        </p:spPr>
      </p:pic>
      <p:pic>
        <p:nvPicPr>
          <p:cNvPr id="13316" name="Picture 4"/>
          <p:cNvPicPr>
            <a:picLocks noChangeAspect="1" noChangeArrowheads="1"/>
          </p:cNvPicPr>
          <p:nvPr/>
        </p:nvPicPr>
        <p:blipFill>
          <a:blip r:embed="rId4" cstate="print"/>
          <a:srcRect/>
          <a:stretch>
            <a:fillRect/>
          </a:stretch>
        </p:blipFill>
        <p:spPr bwMode="auto">
          <a:xfrm>
            <a:off x="8245742" y="3929229"/>
            <a:ext cx="3079216" cy="2181111"/>
          </a:xfrm>
          <a:prstGeom prst="rect">
            <a:avLst/>
          </a:prstGeom>
          <a:noFill/>
          <a:ln w="9525">
            <a:solidFill>
              <a:schemeClr val="tx1"/>
            </a:solidFill>
            <a:miter lim="800000"/>
            <a:headEnd/>
            <a:tailEnd/>
          </a:ln>
        </p:spPr>
      </p:pic>
      <p:sp>
        <p:nvSpPr>
          <p:cNvPr id="4" name="Slide Number Placeholder 3">
            <a:extLst>
              <a:ext uri="{FF2B5EF4-FFF2-40B4-BE49-F238E27FC236}">
                <a16:creationId xmlns:a16="http://schemas.microsoft.com/office/drawing/2014/main" id="{9373BE91-7EE1-5E1D-5DFA-F86F63EB3CC5}"/>
              </a:ext>
            </a:extLst>
          </p:cNvPr>
          <p:cNvSpPr>
            <a:spLocks noGrp="1"/>
          </p:cNvSpPr>
          <p:nvPr>
            <p:ph type="sldNum" sz="quarter" idx="10"/>
          </p:nvPr>
        </p:nvSpPr>
        <p:spPr/>
        <p:txBody>
          <a:bodyPr/>
          <a:lstStyle/>
          <a:p>
            <a:pPr>
              <a:defRPr/>
            </a:pPr>
            <a:fld id="{F1A29AE0-ABC0-436A-B634-E6AB7303BE6C}"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096" y="227706"/>
            <a:ext cx="9589546" cy="1143000"/>
          </a:xfrm>
        </p:spPr>
        <p:txBody>
          <a:bodyPr/>
          <a:lstStyle/>
          <a:p>
            <a:pPr algn="l"/>
            <a:r>
              <a:rPr lang="en-US" dirty="0"/>
              <a:t>Developing the Frequency Curves</a:t>
            </a:r>
          </a:p>
        </p:txBody>
      </p:sp>
      <p:sp>
        <p:nvSpPr>
          <p:cNvPr id="3" name="Content Placeholder 2"/>
          <p:cNvSpPr>
            <a:spLocks noGrp="1"/>
          </p:cNvSpPr>
          <p:nvPr>
            <p:ph idx="1"/>
          </p:nvPr>
        </p:nvSpPr>
        <p:spPr>
          <a:xfrm>
            <a:off x="1020536" y="1295400"/>
            <a:ext cx="6430929" cy="4670610"/>
          </a:xfrm>
        </p:spPr>
        <p:txBody>
          <a:bodyPr/>
          <a:lstStyle/>
          <a:p>
            <a:pPr>
              <a:buFont typeface="+mj-lt"/>
              <a:buAutoNum type="arabicPeriod"/>
            </a:pPr>
            <a:r>
              <a:rPr lang="en-US" sz="2400" b="1" dirty="0"/>
              <a:t>Generate a flow-frequency curve </a:t>
            </a:r>
            <a:r>
              <a:rPr lang="en-US" sz="2400" dirty="0"/>
              <a:t>at a </a:t>
            </a:r>
            <a:r>
              <a:rPr lang="en-US" sz="2400" u="sng" dirty="0"/>
              <a:t>gage site</a:t>
            </a:r>
            <a:r>
              <a:rPr lang="en-US" sz="2400" dirty="0"/>
              <a:t> (using frequency analysis)</a:t>
            </a:r>
          </a:p>
          <a:p>
            <a:pPr>
              <a:spcBef>
                <a:spcPts val="900"/>
              </a:spcBef>
              <a:buFont typeface="+mj-lt"/>
              <a:buAutoNum type="arabicPeriod"/>
            </a:pPr>
            <a:r>
              <a:rPr lang="en-US" sz="2400" b="1" dirty="0"/>
              <a:t>Develop a frequency-based precip event </a:t>
            </a:r>
            <a:r>
              <a:rPr lang="en-US" sz="2400" dirty="0"/>
              <a:t>for each of several </a:t>
            </a:r>
            <a:r>
              <a:rPr lang="en-US" sz="2400" b="1" i="1" dirty="0">
                <a:solidFill>
                  <a:srgbClr val="0000FF"/>
                </a:solidFill>
              </a:rPr>
              <a:t>X% </a:t>
            </a:r>
            <a:r>
              <a:rPr lang="en-US" sz="2400" b="1" i="1" dirty="0" err="1">
                <a:solidFill>
                  <a:srgbClr val="0000FF"/>
                </a:solidFill>
              </a:rPr>
              <a:t>exc.probabilities</a:t>
            </a:r>
            <a:endParaRPr lang="en-US" sz="2400" b="1" i="1" dirty="0">
              <a:solidFill>
                <a:srgbClr val="0000FF"/>
              </a:solidFill>
            </a:endParaRPr>
          </a:p>
          <a:p>
            <a:pPr lvl="1"/>
            <a:r>
              <a:rPr lang="en-US" sz="2000" dirty="0"/>
              <a:t>NOAA Atlas 14 </a:t>
            </a:r>
          </a:p>
          <a:p>
            <a:pPr lvl="1"/>
            <a:endParaRPr lang="en-US" sz="2000" b="1" dirty="0"/>
          </a:p>
          <a:p>
            <a:pPr marL="514350" indent="-514350">
              <a:buFont typeface="+mj-lt"/>
              <a:buAutoNum type="arabicPeriod"/>
            </a:pPr>
            <a:r>
              <a:rPr lang="en-US" sz="2800" b="1" dirty="0"/>
              <a:t>Calibrate </a:t>
            </a:r>
            <a:r>
              <a:rPr lang="en-US" sz="2800" dirty="0"/>
              <a:t>so that the </a:t>
            </a:r>
            <a:r>
              <a:rPr lang="en-US" sz="2800" dirty="0">
                <a:solidFill>
                  <a:srgbClr val="0000FF"/>
                </a:solidFill>
              </a:rPr>
              <a:t>X%</a:t>
            </a:r>
            <a:r>
              <a:rPr lang="en-US" sz="2800" dirty="0"/>
              <a:t> precipitation produces the </a:t>
            </a:r>
            <a:r>
              <a:rPr lang="en-US" sz="2800" dirty="0">
                <a:solidFill>
                  <a:srgbClr val="0000FF"/>
                </a:solidFill>
              </a:rPr>
              <a:t>X%</a:t>
            </a:r>
            <a:r>
              <a:rPr lang="en-US" sz="2800" dirty="0"/>
              <a:t> flow at the gage site</a:t>
            </a:r>
          </a:p>
          <a:p>
            <a:pPr>
              <a:spcBef>
                <a:spcPts val="900"/>
              </a:spcBef>
              <a:buFont typeface="+mj-lt"/>
              <a:buAutoNum type="arabicPeriod"/>
            </a:pPr>
            <a:endParaRPr lang="en-US" sz="2400" b="1" dirty="0"/>
          </a:p>
          <a:p>
            <a:pPr>
              <a:spcBef>
                <a:spcPts val="900"/>
              </a:spcBef>
              <a:buFont typeface="+mj-lt"/>
              <a:buAutoNum type="arabicPeriod"/>
            </a:pPr>
            <a:r>
              <a:rPr lang="en-US" sz="2400" b="1" dirty="0"/>
              <a:t>Apply the full range of precipitation events </a:t>
            </a:r>
            <a:r>
              <a:rPr lang="en-US" sz="2400" dirty="0"/>
              <a:t>to compute a flow-frequency curve for </a:t>
            </a:r>
            <a:r>
              <a:rPr lang="en-US" sz="2400" u="sng" dirty="0" err="1"/>
              <a:t>ungaged</a:t>
            </a:r>
            <a:r>
              <a:rPr lang="en-US" sz="2400" u="sng" dirty="0"/>
              <a:t> locations throughout the watershed</a:t>
            </a:r>
            <a:endParaRPr lang="en-US" sz="2800" dirty="0"/>
          </a:p>
        </p:txBody>
      </p:sp>
      <p:pic>
        <p:nvPicPr>
          <p:cNvPr id="14338" name="Picture 2"/>
          <p:cNvPicPr>
            <a:picLocks noChangeAspect="1" noChangeArrowheads="1"/>
          </p:cNvPicPr>
          <p:nvPr/>
        </p:nvPicPr>
        <p:blipFill>
          <a:blip r:embed="rId3" cstate="print"/>
          <a:srcRect l="17294"/>
          <a:stretch>
            <a:fillRect/>
          </a:stretch>
        </p:blipFill>
        <p:spPr bwMode="auto">
          <a:xfrm>
            <a:off x="7559043" y="1828801"/>
            <a:ext cx="4014504" cy="2629334"/>
          </a:xfrm>
          <a:prstGeom prst="rect">
            <a:avLst/>
          </a:prstGeom>
          <a:noFill/>
          <a:ln w="9525">
            <a:solidFill>
              <a:schemeClr val="tx1"/>
            </a:solidFill>
            <a:miter lim="800000"/>
            <a:headEnd/>
            <a:tailEnd/>
          </a:ln>
        </p:spPr>
      </p:pic>
      <p:grpSp>
        <p:nvGrpSpPr>
          <p:cNvPr id="16" name="Group 15"/>
          <p:cNvGrpSpPr/>
          <p:nvPr/>
        </p:nvGrpSpPr>
        <p:grpSpPr>
          <a:xfrm>
            <a:off x="7881182" y="4089140"/>
            <a:ext cx="3158525" cy="2541154"/>
            <a:chOff x="1295400" y="1097280"/>
            <a:chExt cx="6485182" cy="4480560"/>
          </a:xfrm>
        </p:grpSpPr>
        <p:pic>
          <p:nvPicPr>
            <p:cNvPr id="4" name="Picture 3"/>
            <p:cNvPicPr>
              <a:picLocks noChangeAspect="1"/>
            </p:cNvPicPr>
            <p:nvPr/>
          </p:nvPicPr>
          <p:blipFill rotWithShape="1">
            <a:blip r:embed="rId4"/>
            <a:srcRect t="3947" b="-650"/>
            <a:stretch/>
          </p:blipFill>
          <p:spPr>
            <a:xfrm>
              <a:off x="1295400" y="1097280"/>
              <a:ext cx="6485182" cy="4480560"/>
            </a:xfrm>
            <a:prstGeom prst="rect">
              <a:avLst/>
            </a:prstGeom>
          </p:spPr>
        </p:pic>
        <p:grpSp>
          <p:nvGrpSpPr>
            <p:cNvPr id="15" name="Group 14"/>
            <p:cNvGrpSpPr/>
            <p:nvPr/>
          </p:nvGrpSpPr>
          <p:grpSpPr>
            <a:xfrm>
              <a:off x="2640563" y="2170924"/>
              <a:ext cx="4446037" cy="1962537"/>
              <a:chOff x="2640563" y="2170924"/>
              <a:chExt cx="4446037" cy="1962537"/>
            </a:xfrm>
          </p:grpSpPr>
          <p:sp>
            <p:nvSpPr>
              <p:cNvPr id="6" name="Oval 5"/>
              <p:cNvSpPr/>
              <p:nvPr/>
            </p:nvSpPr>
            <p:spPr>
              <a:xfrm>
                <a:off x="7010400" y="2170924"/>
                <a:ext cx="76200" cy="762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8" name="Oval 7"/>
              <p:cNvSpPr/>
              <p:nvPr/>
            </p:nvSpPr>
            <p:spPr>
              <a:xfrm>
                <a:off x="6791131" y="2481943"/>
                <a:ext cx="76200" cy="762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9" name="Oval 8"/>
              <p:cNvSpPr/>
              <p:nvPr/>
            </p:nvSpPr>
            <p:spPr>
              <a:xfrm>
                <a:off x="6542310" y="2746311"/>
                <a:ext cx="76200" cy="762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10" name="Oval 9"/>
              <p:cNvSpPr/>
              <p:nvPr/>
            </p:nvSpPr>
            <p:spPr>
              <a:xfrm>
                <a:off x="5882949" y="3197295"/>
                <a:ext cx="76200" cy="762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11" name="Oval 10"/>
              <p:cNvSpPr/>
              <p:nvPr/>
            </p:nvSpPr>
            <p:spPr>
              <a:xfrm>
                <a:off x="5503504" y="3405678"/>
                <a:ext cx="76200" cy="762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7" name="Freeform 6"/>
              <p:cNvSpPr/>
              <p:nvPr/>
            </p:nvSpPr>
            <p:spPr>
              <a:xfrm>
                <a:off x="2640563" y="2192694"/>
                <a:ext cx="4422710" cy="1940767"/>
              </a:xfrm>
              <a:custGeom>
                <a:avLst/>
                <a:gdLst>
                  <a:gd name="connsiteX0" fmla="*/ 0 w 4422710"/>
                  <a:gd name="connsiteY0" fmla="*/ 1940767 h 1940767"/>
                  <a:gd name="connsiteX1" fmla="*/ 2155372 w 4422710"/>
                  <a:gd name="connsiteY1" fmla="*/ 1558212 h 1940767"/>
                  <a:gd name="connsiteX2" fmla="*/ 2911151 w 4422710"/>
                  <a:gd name="connsiteY2" fmla="*/ 1259633 h 1940767"/>
                  <a:gd name="connsiteX3" fmla="*/ 3293706 w 4422710"/>
                  <a:gd name="connsiteY3" fmla="*/ 1017037 h 1940767"/>
                  <a:gd name="connsiteX4" fmla="*/ 3676261 w 4422710"/>
                  <a:gd name="connsiteY4" fmla="*/ 783771 h 1940767"/>
                  <a:gd name="connsiteX5" fmla="*/ 3956180 w 4422710"/>
                  <a:gd name="connsiteY5" fmla="*/ 597159 h 1940767"/>
                  <a:gd name="connsiteX6" fmla="*/ 4189445 w 4422710"/>
                  <a:gd name="connsiteY6" fmla="*/ 317241 h 1940767"/>
                  <a:gd name="connsiteX7" fmla="*/ 4422710 w 4422710"/>
                  <a:gd name="connsiteY7" fmla="*/ 0 h 1940767"/>
                  <a:gd name="connsiteX0" fmla="*/ 0 w 4422710"/>
                  <a:gd name="connsiteY0" fmla="*/ 1940767 h 1940767"/>
                  <a:gd name="connsiteX1" fmla="*/ 1082351 w 4422710"/>
                  <a:gd name="connsiteY1" fmla="*/ 1772816 h 1940767"/>
                  <a:gd name="connsiteX2" fmla="*/ 2155372 w 4422710"/>
                  <a:gd name="connsiteY2" fmla="*/ 1558212 h 1940767"/>
                  <a:gd name="connsiteX3" fmla="*/ 2911151 w 4422710"/>
                  <a:gd name="connsiteY3" fmla="*/ 1259633 h 1940767"/>
                  <a:gd name="connsiteX4" fmla="*/ 3293706 w 4422710"/>
                  <a:gd name="connsiteY4" fmla="*/ 1017037 h 1940767"/>
                  <a:gd name="connsiteX5" fmla="*/ 3676261 w 4422710"/>
                  <a:gd name="connsiteY5" fmla="*/ 783771 h 1940767"/>
                  <a:gd name="connsiteX6" fmla="*/ 3956180 w 4422710"/>
                  <a:gd name="connsiteY6" fmla="*/ 597159 h 1940767"/>
                  <a:gd name="connsiteX7" fmla="*/ 4189445 w 4422710"/>
                  <a:gd name="connsiteY7" fmla="*/ 317241 h 1940767"/>
                  <a:gd name="connsiteX8" fmla="*/ 4422710 w 4422710"/>
                  <a:gd name="connsiteY8" fmla="*/ 0 h 1940767"/>
                  <a:gd name="connsiteX0" fmla="*/ 0 w 4422710"/>
                  <a:gd name="connsiteY0" fmla="*/ 1940767 h 1940767"/>
                  <a:gd name="connsiteX1" fmla="*/ 1082351 w 4422710"/>
                  <a:gd name="connsiteY1" fmla="*/ 1791477 h 1940767"/>
                  <a:gd name="connsiteX2" fmla="*/ 2155372 w 4422710"/>
                  <a:gd name="connsiteY2" fmla="*/ 1558212 h 1940767"/>
                  <a:gd name="connsiteX3" fmla="*/ 2911151 w 4422710"/>
                  <a:gd name="connsiteY3" fmla="*/ 1259633 h 1940767"/>
                  <a:gd name="connsiteX4" fmla="*/ 3293706 w 4422710"/>
                  <a:gd name="connsiteY4" fmla="*/ 1017037 h 1940767"/>
                  <a:gd name="connsiteX5" fmla="*/ 3676261 w 4422710"/>
                  <a:gd name="connsiteY5" fmla="*/ 783771 h 1940767"/>
                  <a:gd name="connsiteX6" fmla="*/ 3956180 w 4422710"/>
                  <a:gd name="connsiteY6" fmla="*/ 597159 h 1940767"/>
                  <a:gd name="connsiteX7" fmla="*/ 4189445 w 4422710"/>
                  <a:gd name="connsiteY7" fmla="*/ 317241 h 1940767"/>
                  <a:gd name="connsiteX8" fmla="*/ 4422710 w 4422710"/>
                  <a:gd name="connsiteY8" fmla="*/ 0 h 1940767"/>
                  <a:gd name="connsiteX0" fmla="*/ 0 w 4422710"/>
                  <a:gd name="connsiteY0" fmla="*/ 1940767 h 1940767"/>
                  <a:gd name="connsiteX1" fmla="*/ 1082351 w 4422710"/>
                  <a:gd name="connsiteY1" fmla="*/ 1791477 h 1940767"/>
                  <a:gd name="connsiteX2" fmla="*/ 2155372 w 4422710"/>
                  <a:gd name="connsiteY2" fmla="*/ 1558212 h 1940767"/>
                  <a:gd name="connsiteX3" fmla="*/ 2911151 w 4422710"/>
                  <a:gd name="connsiteY3" fmla="*/ 1259633 h 1940767"/>
                  <a:gd name="connsiteX4" fmla="*/ 3293706 w 4422710"/>
                  <a:gd name="connsiteY4" fmla="*/ 1017037 h 1940767"/>
                  <a:gd name="connsiteX5" fmla="*/ 3657600 w 4422710"/>
                  <a:gd name="connsiteY5" fmla="*/ 811763 h 1940767"/>
                  <a:gd name="connsiteX6" fmla="*/ 3956180 w 4422710"/>
                  <a:gd name="connsiteY6" fmla="*/ 597159 h 1940767"/>
                  <a:gd name="connsiteX7" fmla="*/ 4189445 w 4422710"/>
                  <a:gd name="connsiteY7" fmla="*/ 317241 h 1940767"/>
                  <a:gd name="connsiteX8" fmla="*/ 4422710 w 4422710"/>
                  <a:gd name="connsiteY8" fmla="*/ 0 h 1940767"/>
                  <a:gd name="connsiteX0" fmla="*/ 0 w 4422710"/>
                  <a:gd name="connsiteY0" fmla="*/ 1940767 h 1940767"/>
                  <a:gd name="connsiteX1" fmla="*/ 1082351 w 4422710"/>
                  <a:gd name="connsiteY1" fmla="*/ 1791477 h 1940767"/>
                  <a:gd name="connsiteX2" fmla="*/ 2155372 w 4422710"/>
                  <a:gd name="connsiteY2" fmla="*/ 1558212 h 1940767"/>
                  <a:gd name="connsiteX3" fmla="*/ 2911151 w 4422710"/>
                  <a:gd name="connsiteY3" fmla="*/ 1259633 h 1940767"/>
                  <a:gd name="connsiteX4" fmla="*/ 3293706 w 4422710"/>
                  <a:gd name="connsiteY4" fmla="*/ 1045029 h 1940767"/>
                  <a:gd name="connsiteX5" fmla="*/ 3657600 w 4422710"/>
                  <a:gd name="connsiteY5" fmla="*/ 811763 h 1940767"/>
                  <a:gd name="connsiteX6" fmla="*/ 3956180 w 4422710"/>
                  <a:gd name="connsiteY6" fmla="*/ 597159 h 1940767"/>
                  <a:gd name="connsiteX7" fmla="*/ 4189445 w 4422710"/>
                  <a:gd name="connsiteY7" fmla="*/ 317241 h 1940767"/>
                  <a:gd name="connsiteX8" fmla="*/ 4422710 w 4422710"/>
                  <a:gd name="connsiteY8" fmla="*/ 0 h 1940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2710" h="1940767">
                    <a:moveTo>
                      <a:pt x="0" y="1940767"/>
                    </a:moveTo>
                    <a:cubicBezTo>
                      <a:pt x="357674" y="1872343"/>
                      <a:pt x="724677" y="1859901"/>
                      <a:pt x="1082351" y="1791477"/>
                    </a:cubicBezTo>
                    <a:lnTo>
                      <a:pt x="2155372" y="1558212"/>
                    </a:lnTo>
                    <a:lnTo>
                      <a:pt x="2911151" y="1259633"/>
                    </a:lnTo>
                    <a:lnTo>
                      <a:pt x="3293706" y="1045029"/>
                    </a:lnTo>
                    <a:lnTo>
                      <a:pt x="3657600" y="811763"/>
                    </a:lnTo>
                    <a:lnTo>
                      <a:pt x="3956180" y="597159"/>
                    </a:lnTo>
                    <a:lnTo>
                      <a:pt x="4189445" y="317241"/>
                    </a:lnTo>
                    <a:lnTo>
                      <a:pt x="4422710" y="0"/>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12" name="Oval 11"/>
              <p:cNvSpPr/>
              <p:nvPr/>
            </p:nvSpPr>
            <p:spPr>
              <a:xfrm>
                <a:off x="4769498" y="3698039"/>
                <a:ext cx="76200" cy="762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14" name="Oval 13"/>
              <p:cNvSpPr/>
              <p:nvPr/>
            </p:nvSpPr>
            <p:spPr>
              <a:xfrm>
                <a:off x="6285725" y="2957817"/>
                <a:ext cx="76200" cy="762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grpSp>
      </p:grpSp>
      <p:sp>
        <p:nvSpPr>
          <p:cNvPr id="5" name="Slide Number Placeholder 4">
            <a:extLst>
              <a:ext uri="{FF2B5EF4-FFF2-40B4-BE49-F238E27FC236}">
                <a16:creationId xmlns:a16="http://schemas.microsoft.com/office/drawing/2014/main" id="{91F44080-475F-45E1-36F2-BEE0613349EB}"/>
              </a:ext>
            </a:extLst>
          </p:cNvPr>
          <p:cNvSpPr>
            <a:spLocks noGrp="1"/>
          </p:cNvSpPr>
          <p:nvPr>
            <p:ph type="sldNum" sz="quarter" idx="10"/>
          </p:nvPr>
        </p:nvSpPr>
        <p:spPr/>
        <p:txBody>
          <a:bodyPr/>
          <a:lstStyle/>
          <a:p>
            <a:pPr>
              <a:defRPr/>
            </a:pPr>
            <a:fld id="{F1A29AE0-ABC0-436A-B634-E6AB7303BE6C}" type="slidenum">
              <a:rPr lang="en-US" smtClean="0"/>
              <a:pPr>
                <a:defRPr/>
              </a:pPr>
              <a:t>41</a:t>
            </a:fld>
            <a:endParaRPr lang="en-US"/>
          </a:p>
        </p:txBody>
      </p:sp>
      <p:sp>
        <p:nvSpPr>
          <p:cNvPr id="13" name="Oval 12">
            <a:extLst>
              <a:ext uri="{FF2B5EF4-FFF2-40B4-BE49-F238E27FC236}">
                <a16:creationId xmlns:a16="http://schemas.microsoft.com/office/drawing/2014/main" id="{50604613-684D-5177-4DB5-2B44E8E295C8}"/>
              </a:ext>
            </a:extLst>
          </p:cNvPr>
          <p:cNvSpPr/>
          <p:nvPr/>
        </p:nvSpPr>
        <p:spPr>
          <a:xfrm>
            <a:off x="10485343" y="4811643"/>
            <a:ext cx="178852" cy="181003"/>
          </a:xfrm>
          <a:prstGeom prst="ellipse">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595E2A8A-151F-0D44-B85A-ED4A34337147}"/>
              </a:ext>
            </a:extLst>
          </p:cNvPr>
          <p:cNvCxnSpPr>
            <a:stCxn id="13" idx="1"/>
          </p:cNvCxnSpPr>
          <p:nvPr/>
        </p:nvCxnSpPr>
        <p:spPr>
          <a:xfrm flipH="1" flipV="1">
            <a:off x="10054772" y="3961673"/>
            <a:ext cx="456763" cy="876477"/>
          </a:xfrm>
          <a:prstGeom prst="straightConnector1">
            <a:avLst/>
          </a:pr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39547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34664-8D40-7A28-96F6-419D8E2C65A2}"/>
              </a:ext>
            </a:extLst>
          </p:cNvPr>
          <p:cNvSpPr>
            <a:spLocks noGrp="1"/>
          </p:cNvSpPr>
          <p:nvPr>
            <p:ph type="title"/>
          </p:nvPr>
        </p:nvSpPr>
        <p:spPr/>
        <p:txBody>
          <a:bodyPr/>
          <a:lstStyle/>
          <a:p>
            <a:r>
              <a:rPr lang="en-US" dirty="0"/>
              <a:t>The Less Simple Method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01BA25E-8DD6-AEEE-DD77-A32D768029B4}"/>
                  </a:ext>
                </a:extLst>
              </p:cNvPr>
              <p:cNvSpPr>
                <a:spLocks noGrp="1"/>
              </p:cNvSpPr>
              <p:nvPr>
                <p:ph idx="1"/>
              </p:nvPr>
            </p:nvSpPr>
            <p:spPr/>
            <p:txBody>
              <a:bodyPr/>
              <a:lstStyle/>
              <a:p>
                <a14:m>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𝑆</m:t>
                        </m:r>
                      </m:e>
                      <m:sub>
                        <m:r>
                          <a:rPr lang="en-US" b="0" i="1" smtClean="0">
                            <a:latin typeface="Cambria Math" panose="02040503050406030204" pitchFamily="18" charset="0"/>
                          </a:rPr>
                          <m:t>𝑌</m:t>
                        </m:r>
                      </m:sub>
                      <m:sup>
                        <m:r>
                          <a:rPr lang="en-US" b="0" i="1" smtClean="0">
                            <a:latin typeface="Cambria Math" panose="02040503050406030204" pitchFamily="18" charset="0"/>
                          </a:rPr>
                          <m:t>2</m:t>
                        </m:r>
                      </m:sup>
                    </m:sSubSup>
                    <m:r>
                      <a:rPr lang="en-US"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𝑝</m:t>
                            </m:r>
                          </m:e>
                        </m:d>
                      </m:num>
                      <m:den>
                        <m:r>
                          <a:rPr lang="en-US" b="0" i="1" smtClean="0">
                            <a:latin typeface="Cambria Math" panose="02040503050406030204" pitchFamily="18" charset="0"/>
                          </a:rPr>
                          <m:t>𝑛</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𝑓</m:t>
                            </m:r>
                            <m:r>
                              <a:rPr lang="en-US" b="0" i="1" smtClean="0">
                                <a:latin typeface="Cambria Math" panose="02040503050406030204" pitchFamily="18" charset="0"/>
                              </a:rPr>
                              <m:t>(</m:t>
                            </m:r>
                            <m:r>
                              <a:rPr lang="en-US" b="0" i="1" smtClean="0">
                                <a:latin typeface="Cambria Math" panose="02040503050406030204" pitchFamily="18" charset="0"/>
                              </a:rPr>
                              <m:t>𝑦</m:t>
                            </m:r>
                            <m:r>
                              <a:rPr lang="en-US" b="0" i="1" smtClean="0">
                                <a:latin typeface="Cambria Math" panose="02040503050406030204" pitchFamily="18" charset="0"/>
                              </a:rPr>
                              <m:t>)</m:t>
                            </m:r>
                          </m:e>
                          <m:sup>
                            <m:r>
                              <a:rPr lang="en-US" b="0" i="1" smtClean="0">
                                <a:latin typeface="Cambria Math" panose="02040503050406030204" pitchFamily="18" charset="0"/>
                              </a:rPr>
                              <m:t>2</m:t>
                            </m:r>
                          </m:sup>
                        </m:sSup>
                      </m:den>
                    </m:f>
                  </m:oMath>
                </a14:m>
                <a:endParaRPr lang="en-US" dirty="0"/>
              </a:p>
            </p:txBody>
          </p:sp>
        </mc:Choice>
        <mc:Fallback xmlns="">
          <p:sp>
            <p:nvSpPr>
              <p:cNvPr id="3" name="Content Placeholder 2">
                <a:extLst>
                  <a:ext uri="{FF2B5EF4-FFF2-40B4-BE49-F238E27FC236}">
                    <a16:creationId xmlns:a16="http://schemas.microsoft.com/office/drawing/2014/main" id="{901BA25E-8DD6-AEEE-DD77-A32D768029B4}"/>
                  </a:ext>
                </a:extLst>
              </p:cNvPr>
              <p:cNvSpPr>
                <a:spLocks noGrp="1" noRot="1" noChangeAspect="1" noMove="1" noResize="1" noEditPoints="1" noAdjustHandles="1" noChangeArrowheads="1" noChangeShapeType="1" noTextEdit="1"/>
              </p:cNvSpPr>
              <p:nvPr>
                <p:ph idx="1"/>
              </p:nvPr>
            </p:nvSpPr>
            <p:spPr>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3231197-81A8-2E76-5A06-7D39B072A6DA}"/>
              </a:ext>
            </a:extLst>
          </p:cNvPr>
          <p:cNvSpPr>
            <a:spLocks noGrp="1"/>
          </p:cNvSpPr>
          <p:nvPr>
            <p:ph type="sldNum" sz="quarter" idx="10"/>
          </p:nvPr>
        </p:nvSpPr>
        <p:spPr/>
        <p:txBody>
          <a:bodyPr/>
          <a:lstStyle/>
          <a:p>
            <a:pPr>
              <a:defRPr/>
            </a:pPr>
            <a:fld id="{F1A29AE0-ABC0-436A-B634-E6AB7303BE6C}" type="slidenum">
              <a:rPr lang="en-US" smtClean="0"/>
              <a:pPr>
                <a:defRPr/>
              </a:pPr>
              <a:t>42</a:t>
            </a:fld>
            <a:endParaRPr lang="en-US"/>
          </a:p>
        </p:txBody>
      </p:sp>
      <p:pic>
        <p:nvPicPr>
          <p:cNvPr id="7" name="Picture 6">
            <a:extLst>
              <a:ext uri="{FF2B5EF4-FFF2-40B4-BE49-F238E27FC236}">
                <a16:creationId xmlns:a16="http://schemas.microsoft.com/office/drawing/2014/main" id="{85A1F857-D0F7-223F-158C-698392CEE1C7}"/>
              </a:ext>
            </a:extLst>
          </p:cNvPr>
          <p:cNvPicPr>
            <a:picLocks noChangeAspect="1"/>
          </p:cNvPicPr>
          <p:nvPr/>
        </p:nvPicPr>
        <p:blipFill>
          <a:blip r:embed="rId3"/>
          <a:stretch>
            <a:fillRect/>
          </a:stretch>
        </p:blipFill>
        <p:spPr>
          <a:xfrm>
            <a:off x="7357323" y="1533360"/>
            <a:ext cx="3951515" cy="4019880"/>
          </a:xfrm>
          <a:prstGeom prst="rect">
            <a:avLst/>
          </a:prstGeom>
        </p:spPr>
      </p:pic>
      <p:cxnSp>
        <p:nvCxnSpPr>
          <p:cNvPr id="9" name="Straight Arrow Connector 8">
            <a:extLst>
              <a:ext uri="{FF2B5EF4-FFF2-40B4-BE49-F238E27FC236}">
                <a16:creationId xmlns:a16="http://schemas.microsoft.com/office/drawing/2014/main" id="{010A3000-D179-8892-844E-3A6B5CE98C17}"/>
              </a:ext>
            </a:extLst>
          </p:cNvPr>
          <p:cNvCxnSpPr>
            <a:cxnSpLocks/>
          </p:cNvCxnSpPr>
          <p:nvPr/>
        </p:nvCxnSpPr>
        <p:spPr>
          <a:xfrm flipV="1">
            <a:off x="749890" y="2377559"/>
            <a:ext cx="386170" cy="63834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5224E3-0222-C356-7E87-5AC3A0FB9163}"/>
              </a:ext>
            </a:extLst>
          </p:cNvPr>
          <p:cNvSpPr txBox="1"/>
          <p:nvPr/>
        </p:nvSpPr>
        <p:spPr>
          <a:xfrm>
            <a:off x="282364" y="3052556"/>
            <a:ext cx="2133600" cy="523220"/>
          </a:xfrm>
          <a:prstGeom prst="rect">
            <a:avLst/>
          </a:prstGeom>
          <a:noFill/>
        </p:spPr>
        <p:txBody>
          <a:bodyPr wrap="square" rtlCol="0">
            <a:spAutoFit/>
          </a:bodyPr>
          <a:lstStyle/>
          <a:p>
            <a:r>
              <a:rPr lang="en-US" sz="2800" b="1" dirty="0">
                <a:solidFill>
                  <a:srgbClr val="0033CC"/>
                </a:solidFill>
                <a:latin typeface="Ink Free" panose="03080402000500000000" pitchFamily="66" charset="0"/>
              </a:rPr>
              <a:t>Variance</a:t>
            </a:r>
          </a:p>
        </p:txBody>
      </p:sp>
      <p:sp>
        <p:nvSpPr>
          <p:cNvPr id="15" name="TextBox 14">
            <a:extLst>
              <a:ext uri="{FF2B5EF4-FFF2-40B4-BE49-F238E27FC236}">
                <a16:creationId xmlns:a16="http://schemas.microsoft.com/office/drawing/2014/main" id="{34376739-1810-795B-51B7-30FDAA3B0A40}"/>
              </a:ext>
            </a:extLst>
          </p:cNvPr>
          <p:cNvSpPr txBox="1"/>
          <p:nvPr/>
        </p:nvSpPr>
        <p:spPr>
          <a:xfrm>
            <a:off x="4308587" y="1445121"/>
            <a:ext cx="3193102" cy="954107"/>
          </a:xfrm>
          <a:prstGeom prst="rect">
            <a:avLst/>
          </a:prstGeom>
          <a:noFill/>
        </p:spPr>
        <p:txBody>
          <a:bodyPr wrap="square" rtlCol="0">
            <a:spAutoFit/>
          </a:bodyPr>
          <a:lstStyle/>
          <a:p>
            <a:r>
              <a:rPr lang="en-US" sz="2800" b="1" dirty="0">
                <a:solidFill>
                  <a:srgbClr val="0033CC"/>
                </a:solidFill>
                <a:latin typeface="Ink Free" panose="03080402000500000000" pitchFamily="66" charset="0"/>
              </a:rPr>
              <a:t>Non-</a:t>
            </a:r>
            <a:r>
              <a:rPr lang="en-US" sz="2800" b="1" dirty="0" err="1">
                <a:solidFill>
                  <a:srgbClr val="0033CC"/>
                </a:solidFill>
                <a:latin typeface="Ink Free" panose="03080402000500000000" pitchFamily="66" charset="0"/>
              </a:rPr>
              <a:t>Exceedence</a:t>
            </a:r>
            <a:r>
              <a:rPr lang="en-US" sz="2800" b="1" dirty="0">
                <a:solidFill>
                  <a:srgbClr val="0033CC"/>
                </a:solidFill>
                <a:latin typeface="Ink Free" panose="03080402000500000000" pitchFamily="66" charset="0"/>
              </a:rPr>
              <a:t> Probability</a:t>
            </a:r>
          </a:p>
        </p:txBody>
      </p:sp>
      <p:cxnSp>
        <p:nvCxnSpPr>
          <p:cNvPr id="16" name="Straight Arrow Connector 15">
            <a:extLst>
              <a:ext uri="{FF2B5EF4-FFF2-40B4-BE49-F238E27FC236}">
                <a16:creationId xmlns:a16="http://schemas.microsoft.com/office/drawing/2014/main" id="{F8B8B992-7A40-79C6-2F2D-4C1C04B1AA60}"/>
              </a:ext>
            </a:extLst>
          </p:cNvPr>
          <p:cNvCxnSpPr>
            <a:cxnSpLocks/>
          </p:cNvCxnSpPr>
          <p:nvPr/>
        </p:nvCxnSpPr>
        <p:spPr>
          <a:xfrm flipH="1">
            <a:off x="3217938" y="1740503"/>
            <a:ext cx="975067" cy="27014"/>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EAAE958-B60F-04C4-0036-3620C3BD73B9}"/>
              </a:ext>
            </a:extLst>
          </p:cNvPr>
          <p:cNvCxnSpPr>
            <a:cxnSpLocks/>
          </p:cNvCxnSpPr>
          <p:nvPr/>
        </p:nvCxnSpPr>
        <p:spPr>
          <a:xfrm flipH="1" flipV="1">
            <a:off x="2113547" y="2485735"/>
            <a:ext cx="88232" cy="1524243"/>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D2AA3772-324E-A44B-9E04-F96042E36803}"/>
              </a:ext>
            </a:extLst>
          </p:cNvPr>
          <p:cNvSpPr txBox="1"/>
          <p:nvPr/>
        </p:nvSpPr>
        <p:spPr>
          <a:xfrm>
            <a:off x="883162" y="4076818"/>
            <a:ext cx="4140869" cy="523220"/>
          </a:xfrm>
          <a:prstGeom prst="rect">
            <a:avLst/>
          </a:prstGeom>
          <a:noFill/>
        </p:spPr>
        <p:txBody>
          <a:bodyPr wrap="square" rtlCol="0">
            <a:spAutoFit/>
          </a:bodyPr>
          <a:lstStyle/>
          <a:p>
            <a:r>
              <a:rPr lang="en-US" sz="2800" b="1" dirty="0">
                <a:solidFill>
                  <a:srgbClr val="0033CC"/>
                </a:solidFill>
                <a:latin typeface="Ink Free" panose="03080402000500000000" pitchFamily="66" charset="0"/>
              </a:rPr>
              <a:t>Equivalent Record Length</a:t>
            </a:r>
          </a:p>
        </p:txBody>
      </p:sp>
      <p:sp>
        <p:nvSpPr>
          <p:cNvPr id="23" name="TextBox 22">
            <a:extLst>
              <a:ext uri="{FF2B5EF4-FFF2-40B4-BE49-F238E27FC236}">
                <a16:creationId xmlns:a16="http://schemas.microsoft.com/office/drawing/2014/main" id="{E43FC0ED-998A-6FBA-AA50-083BC0B9C303}"/>
              </a:ext>
            </a:extLst>
          </p:cNvPr>
          <p:cNvSpPr txBox="1"/>
          <p:nvPr/>
        </p:nvSpPr>
        <p:spPr>
          <a:xfrm>
            <a:off x="3393451" y="2940149"/>
            <a:ext cx="4892687" cy="954107"/>
          </a:xfrm>
          <a:prstGeom prst="rect">
            <a:avLst/>
          </a:prstGeom>
          <a:noFill/>
        </p:spPr>
        <p:txBody>
          <a:bodyPr wrap="square" rtlCol="0">
            <a:spAutoFit/>
          </a:bodyPr>
          <a:lstStyle/>
          <a:p>
            <a:r>
              <a:rPr lang="en-US" sz="2800" b="1" dirty="0">
                <a:solidFill>
                  <a:srgbClr val="0033CC"/>
                </a:solidFill>
                <a:latin typeface="Ink Free" panose="03080402000500000000" pitchFamily="66" charset="0"/>
              </a:rPr>
              <a:t>Value of the PDF = Slope between points</a:t>
            </a:r>
          </a:p>
        </p:txBody>
      </p:sp>
      <p:cxnSp>
        <p:nvCxnSpPr>
          <p:cNvPr id="25" name="Straight Arrow Connector 24">
            <a:extLst>
              <a:ext uri="{FF2B5EF4-FFF2-40B4-BE49-F238E27FC236}">
                <a16:creationId xmlns:a16="http://schemas.microsoft.com/office/drawing/2014/main" id="{ED84C3B4-4DD7-5C2C-8F4F-1FB5B8C4E736}"/>
              </a:ext>
            </a:extLst>
          </p:cNvPr>
          <p:cNvCxnSpPr>
            <a:cxnSpLocks/>
          </p:cNvCxnSpPr>
          <p:nvPr/>
        </p:nvCxnSpPr>
        <p:spPr>
          <a:xfrm flipH="1" flipV="1">
            <a:off x="2953596" y="2456323"/>
            <a:ext cx="439855" cy="483826"/>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1" name="Content Placeholder 2">
            <a:extLst>
              <a:ext uri="{FF2B5EF4-FFF2-40B4-BE49-F238E27FC236}">
                <a16:creationId xmlns:a16="http://schemas.microsoft.com/office/drawing/2014/main" id="{EF72FAF4-E4A9-5A8E-6030-C1A721D92FC4}"/>
              </a:ext>
            </a:extLst>
          </p:cNvPr>
          <p:cNvSpPr txBox="1">
            <a:spLocks/>
          </p:cNvSpPr>
          <p:nvPr/>
        </p:nvSpPr>
        <p:spPr bwMode="auto">
          <a:xfrm>
            <a:off x="1107751" y="4917467"/>
            <a:ext cx="5702123" cy="14534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Calibri" panose="020F0502020204030204" pitchFamily="34" charset="0"/>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Calibri" panose="020F0502020204030204" pitchFamily="34" charset="0"/>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400" kern="0" dirty="0"/>
              <a:t>The Major Variables</a:t>
            </a:r>
          </a:p>
          <a:p>
            <a:pPr lvl="1"/>
            <a:r>
              <a:rPr lang="en-US" sz="2000" kern="0" dirty="0"/>
              <a:t>Equivalent Record Length</a:t>
            </a:r>
          </a:p>
          <a:p>
            <a:pPr lvl="1"/>
            <a:r>
              <a:rPr lang="en-US" sz="2000" kern="0" dirty="0"/>
              <a:t>Slope between points</a:t>
            </a:r>
          </a:p>
        </p:txBody>
      </p:sp>
    </p:spTree>
    <p:extLst>
      <p:ext uri="{BB962C8B-B14F-4D97-AF65-F5344CB8AC3E}">
        <p14:creationId xmlns:p14="http://schemas.microsoft.com/office/powerpoint/2010/main" val="2486701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3"/>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4343400" y="3352801"/>
            <a:ext cx="3538538" cy="247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6" name="Rectangle 2"/>
          <p:cNvSpPr>
            <a:spLocks noGrp="1" noChangeArrowheads="1"/>
          </p:cNvSpPr>
          <p:nvPr>
            <p:ph type="title"/>
          </p:nvPr>
        </p:nvSpPr>
        <p:spPr>
          <a:xfrm>
            <a:off x="849854" y="304800"/>
            <a:ext cx="10940527" cy="1143000"/>
          </a:xfrm>
        </p:spPr>
        <p:txBody>
          <a:bodyPr/>
          <a:lstStyle/>
          <a:p>
            <a:pPr algn="l">
              <a:defRPr/>
            </a:pPr>
            <a:r>
              <a:rPr lang="en-US" sz="4000" dirty="0"/>
              <a:t>How FDA randomly samples a Graphical Frequency Curve for each Realization</a:t>
            </a:r>
          </a:p>
        </p:txBody>
      </p:sp>
      <p:sp>
        <p:nvSpPr>
          <p:cNvPr id="31747" name="Rectangle 3"/>
          <p:cNvSpPr>
            <a:spLocks noGrp="1" noChangeArrowheads="1"/>
          </p:cNvSpPr>
          <p:nvPr>
            <p:ph type="body" idx="1"/>
          </p:nvPr>
        </p:nvSpPr>
        <p:spPr>
          <a:xfrm>
            <a:off x="1054248" y="1882588"/>
            <a:ext cx="10528151" cy="3603812"/>
          </a:xfrm>
        </p:spPr>
        <p:txBody>
          <a:bodyPr/>
          <a:lstStyle/>
          <a:p>
            <a:pPr>
              <a:defRPr/>
            </a:pPr>
            <a:r>
              <a:rPr lang="en-US" sz="2800" dirty="0"/>
              <a:t>Select a random percentile from a uniform distribution U[0,1]</a:t>
            </a:r>
          </a:p>
          <a:p>
            <a:pPr>
              <a:spcBef>
                <a:spcPct val="30000"/>
              </a:spcBef>
              <a:defRPr/>
            </a:pPr>
            <a:r>
              <a:rPr lang="en-US" sz="2800" dirty="0"/>
              <a:t>Use the flow value for that percentile (based on a normal sampling distribution) at each frequency</a:t>
            </a:r>
          </a:p>
        </p:txBody>
      </p:sp>
      <p:grpSp>
        <p:nvGrpSpPr>
          <p:cNvPr id="55301" name="Group 5"/>
          <p:cNvGrpSpPr>
            <a:grpSpLocks/>
          </p:cNvGrpSpPr>
          <p:nvPr/>
        </p:nvGrpSpPr>
        <p:grpSpPr bwMode="auto">
          <a:xfrm>
            <a:off x="4638675" y="3622676"/>
            <a:ext cx="2960688" cy="2233613"/>
            <a:chOff x="1104" y="1392"/>
            <a:chExt cx="1056" cy="912"/>
          </a:xfrm>
        </p:grpSpPr>
        <p:sp>
          <p:nvSpPr>
            <p:cNvPr id="55319" name="Line 6"/>
            <p:cNvSpPr>
              <a:spLocks noChangeShapeType="1"/>
            </p:cNvSpPr>
            <p:nvPr/>
          </p:nvSpPr>
          <p:spPr bwMode="auto">
            <a:xfrm flipV="1">
              <a:off x="1104" y="1392"/>
              <a:ext cx="0" cy="9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latin typeface="Calibri" panose="020F0502020204030204" pitchFamily="34" charset="0"/>
              </a:endParaRPr>
            </a:p>
          </p:txBody>
        </p:sp>
        <p:sp>
          <p:nvSpPr>
            <p:cNvPr id="55320" name="Line 7"/>
            <p:cNvSpPr>
              <a:spLocks noChangeShapeType="1"/>
            </p:cNvSpPr>
            <p:nvPr/>
          </p:nvSpPr>
          <p:spPr bwMode="auto">
            <a:xfrm>
              <a:off x="1104" y="2304"/>
              <a:ext cx="1056"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latin typeface="Calibri" panose="020F0502020204030204" pitchFamily="34" charset="0"/>
              </a:endParaRPr>
            </a:p>
          </p:txBody>
        </p:sp>
      </p:grpSp>
      <p:sp>
        <p:nvSpPr>
          <p:cNvPr id="55302" name="Text Box 8"/>
          <p:cNvSpPr txBox="1">
            <a:spLocks noChangeArrowheads="1"/>
          </p:cNvSpPr>
          <p:nvPr/>
        </p:nvSpPr>
        <p:spPr bwMode="auto">
          <a:xfrm>
            <a:off x="5373688" y="5884864"/>
            <a:ext cx="1873696" cy="30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4" rIns="91429" bIns="45714">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latin typeface="Calibri" panose="020F0502020204030204" pitchFamily="34" charset="0"/>
              </a:rPr>
              <a:t>Exceedance Probability</a:t>
            </a:r>
            <a:endParaRPr lang="en-US" altLang="en-US" sz="2400" dirty="0">
              <a:latin typeface="Calibri" panose="020F0502020204030204" pitchFamily="34" charset="0"/>
            </a:endParaRPr>
          </a:p>
        </p:txBody>
      </p:sp>
      <p:sp>
        <p:nvSpPr>
          <p:cNvPr id="55303" name="Text Box 9"/>
          <p:cNvSpPr txBox="1">
            <a:spLocks noChangeArrowheads="1"/>
          </p:cNvSpPr>
          <p:nvPr/>
        </p:nvSpPr>
        <p:spPr bwMode="auto">
          <a:xfrm rot="-5390144">
            <a:off x="3986523" y="4581632"/>
            <a:ext cx="877269" cy="30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4" rIns="91429" bIns="45714">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latin typeface="Calibri" panose="020F0502020204030204" pitchFamily="34" charset="0"/>
              </a:rPr>
              <a:t>Flow (</a:t>
            </a:r>
            <a:r>
              <a:rPr lang="en-US" altLang="en-US" sz="1400" dirty="0" err="1">
                <a:latin typeface="Calibri" panose="020F0502020204030204" pitchFamily="34" charset="0"/>
              </a:rPr>
              <a:t>cfs</a:t>
            </a:r>
            <a:r>
              <a:rPr lang="en-US" altLang="en-US" sz="1400" dirty="0">
                <a:latin typeface="Calibri" panose="020F0502020204030204" pitchFamily="34" charset="0"/>
              </a:rPr>
              <a:t>)</a:t>
            </a:r>
            <a:endParaRPr lang="en-US" altLang="en-US" sz="2400" dirty="0">
              <a:latin typeface="Calibri" panose="020F0502020204030204" pitchFamily="34" charset="0"/>
            </a:endParaRPr>
          </a:p>
        </p:txBody>
      </p:sp>
      <p:sp>
        <p:nvSpPr>
          <p:cNvPr id="55304" name="Freeform 13"/>
          <p:cNvSpPr>
            <a:spLocks/>
          </p:cNvSpPr>
          <p:nvPr/>
        </p:nvSpPr>
        <p:spPr bwMode="auto">
          <a:xfrm flipV="1">
            <a:off x="7070726" y="3533776"/>
            <a:ext cx="468313" cy="1431925"/>
          </a:xfrm>
          <a:custGeom>
            <a:avLst/>
            <a:gdLst>
              <a:gd name="T0" fmla="*/ 0 w 58"/>
              <a:gd name="T1" fmla="*/ 2147483647 h 277"/>
              <a:gd name="T2" fmla="*/ 2147483647 w 58"/>
              <a:gd name="T3" fmla="*/ 2147483647 h 277"/>
              <a:gd name="T4" fmla="*/ 2147483647 w 58"/>
              <a:gd name="T5" fmla="*/ 2147483647 h 277"/>
              <a:gd name="T6" fmla="*/ 2147483647 w 58"/>
              <a:gd name="T7" fmla="*/ 2147483647 h 277"/>
              <a:gd name="T8" fmla="*/ 0 w 58"/>
              <a:gd name="T9" fmla="*/ 2147483647 h 277"/>
              <a:gd name="T10" fmla="*/ 0 w 58"/>
              <a:gd name="T11" fmla="*/ 2147483647 h 277"/>
              <a:gd name="T12" fmla="*/ 0 60000 65536"/>
              <a:gd name="T13" fmla="*/ 0 60000 65536"/>
              <a:gd name="T14" fmla="*/ 0 60000 65536"/>
              <a:gd name="T15" fmla="*/ 0 60000 65536"/>
              <a:gd name="T16" fmla="*/ 0 60000 65536"/>
              <a:gd name="T17" fmla="*/ 0 60000 65536"/>
              <a:gd name="T18" fmla="*/ 0 w 58"/>
              <a:gd name="T19" fmla="*/ 0 h 277"/>
              <a:gd name="T20" fmla="*/ 58 w 58"/>
              <a:gd name="T21" fmla="*/ 277 h 277"/>
            </a:gdLst>
            <a:ahLst/>
            <a:cxnLst>
              <a:cxn ang="T12">
                <a:pos x="T0" y="T1"/>
              </a:cxn>
              <a:cxn ang="T13">
                <a:pos x="T2" y="T3"/>
              </a:cxn>
              <a:cxn ang="T14">
                <a:pos x="T4" y="T5"/>
              </a:cxn>
              <a:cxn ang="T15">
                <a:pos x="T6" y="T7"/>
              </a:cxn>
              <a:cxn ang="T16">
                <a:pos x="T8" y="T9"/>
              </a:cxn>
              <a:cxn ang="T17">
                <a:pos x="T10" y="T11"/>
              </a:cxn>
            </a:cxnLst>
            <a:rect l="T18" t="T19" r="T20" b="T21"/>
            <a:pathLst>
              <a:path w="58" h="277">
                <a:moveTo>
                  <a:pt x="0" y="33"/>
                </a:moveTo>
                <a:cubicBezTo>
                  <a:pt x="2" y="0"/>
                  <a:pt x="6" y="42"/>
                  <a:pt x="15" y="58"/>
                </a:cubicBezTo>
                <a:cubicBezTo>
                  <a:pt x="24" y="74"/>
                  <a:pt x="58" y="105"/>
                  <a:pt x="57" y="129"/>
                </a:cubicBezTo>
                <a:cubicBezTo>
                  <a:pt x="56" y="153"/>
                  <a:pt x="21" y="184"/>
                  <a:pt x="12" y="204"/>
                </a:cubicBezTo>
                <a:cubicBezTo>
                  <a:pt x="3" y="224"/>
                  <a:pt x="2" y="277"/>
                  <a:pt x="0" y="249"/>
                </a:cubicBezTo>
                <a:lnTo>
                  <a:pt x="0" y="33"/>
                </a:lnTo>
                <a:close/>
              </a:path>
            </a:pathLst>
          </a:custGeom>
          <a:solidFill>
            <a:srgbClr val="C0C0C0">
              <a:alpha val="50195"/>
            </a:srgbClr>
          </a:solidFill>
          <a:ln w="9525">
            <a:solidFill>
              <a:schemeClr val="tx1"/>
            </a:solidFill>
            <a:round/>
            <a:headEnd/>
            <a:tailEnd/>
          </a:ln>
        </p:spPr>
        <p:txBody>
          <a:bodyPr wrap="none" lIns="82058" tIns="41029" rIns="82058" bIns="41029" anchor="ctr"/>
          <a:lstStyle/>
          <a:p>
            <a:endParaRPr lang="en-US" dirty="0">
              <a:latin typeface="Calibri" panose="020F0502020204030204" pitchFamily="34" charset="0"/>
            </a:endParaRPr>
          </a:p>
        </p:txBody>
      </p:sp>
      <p:sp>
        <p:nvSpPr>
          <p:cNvPr id="55305" name="Text Box 23"/>
          <p:cNvSpPr txBox="1">
            <a:spLocks noChangeArrowheads="1"/>
          </p:cNvSpPr>
          <p:nvPr/>
        </p:nvSpPr>
        <p:spPr bwMode="auto">
          <a:xfrm>
            <a:off x="7437439" y="3943351"/>
            <a:ext cx="796925"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300" b="1" dirty="0">
                <a:latin typeface="Calibri" panose="020F0502020204030204" pitchFamily="34" charset="0"/>
              </a:rPr>
              <a:t>50%</a:t>
            </a:r>
          </a:p>
        </p:txBody>
      </p:sp>
      <p:sp>
        <p:nvSpPr>
          <p:cNvPr id="55306" name="Text Box 24"/>
          <p:cNvSpPr txBox="1">
            <a:spLocks noChangeArrowheads="1"/>
          </p:cNvSpPr>
          <p:nvPr/>
        </p:nvSpPr>
        <p:spPr bwMode="auto">
          <a:xfrm>
            <a:off x="7724776" y="3760789"/>
            <a:ext cx="798513"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300" dirty="0">
                <a:latin typeface="Calibri" panose="020F0502020204030204" pitchFamily="34" charset="0"/>
              </a:rPr>
              <a:t>60%</a:t>
            </a:r>
          </a:p>
        </p:txBody>
      </p:sp>
      <p:sp>
        <p:nvSpPr>
          <p:cNvPr id="55307" name="Text Box 25"/>
          <p:cNvSpPr txBox="1">
            <a:spLocks noChangeArrowheads="1"/>
          </p:cNvSpPr>
          <p:nvPr/>
        </p:nvSpPr>
        <p:spPr bwMode="auto">
          <a:xfrm>
            <a:off x="7426326" y="3689351"/>
            <a:ext cx="796925"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300" dirty="0">
                <a:latin typeface="Calibri" panose="020F0502020204030204" pitchFamily="34" charset="0"/>
              </a:rPr>
              <a:t>70%</a:t>
            </a:r>
          </a:p>
        </p:txBody>
      </p:sp>
      <p:sp>
        <p:nvSpPr>
          <p:cNvPr id="55308" name="Text Box 26"/>
          <p:cNvSpPr txBox="1">
            <a:spLocks noChangeArrowheads="1"/>
          </p:cNvSpPr>
          <p:nvPr/>
        </p:nvSpPr>
        <p:spPr bwMode="auto">
          <a:xfrm>
            <a:off x="7570788" y="3490914"/>
            <a:ext cx="798512"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300" dirty="0">
                <a:latin typeface="Calibri" panose="020F0502020204030204" pitchFamily="34" charset="0"/>
              </a:rPr>
              <a:t>80%</a:t>
            </a:r>
          </a:p>
        </p:txBody>
      </p:sp>
      <p:sp>
        <p:nvSpPr>
          <p:cNvPr id="55309" name="Text Box 27"/>
          <p:cNvSpPr txBox="1">
            <a:spLocks noChangeArrowheads="1"/>
          </p:cNvSpPr>
          <p:nvPr/>
        </p:nvSpPr>
        <p:spPr bwMode="auto">
          <a:xfrm>
            <a:off x="7345363" y="3351214"/>
            <a:ext cx="798512"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300" dirty="0">
                <a:latin typeface="Calibri" panose="020F0502020204030204" pitchFamily="34" charset="0"/>
              </a:rPr>
              <a:t>90%</a:t>
            </a:r>
          </a:p>
        </p:txBody>
      </p:sp>
      <p:sp>
        <p:nvSpPr>
          <p:cNvPr id="55310" name="Text Box 28"/>
          <p:cNvSpPr txBox="1">
            <a:spLocks noChangeArrowheads="1"/>
          </p:cNvSpPr>
          <p:nvPr/>
        </p:nvSpPr>
        <p:spPr bwMode="auto">
          <a:xfrm>
            <a:off x="7416801" y="4537076"/>
            <a:ext cx="798513"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300" dirty="0">
                <a:latin typeface="Calibri" panose="020F0502020204030204" pitchFamily="34" charset="0"/>
              </a:rPr>
              <a:t>10%</a:t>
            </a:r>
          </a:p>
        </p:txBody>
      </p:sp>
      <p:sp>
        <p:nvSpPr>
          <p:cNvPr id="55311" name="Text Box 29"/>
          <p:cNvSpPr txBox="1">
            <a:spLocks noChangeArrowheads="1"/>
          </p:cNvSpPr>
          <p:nvPr/>
        </p:nvSpPr>
        <p:spPr bwMode="auto">
          <a:xfrm>
            <a:off x="7434263" y="4298951"/>
            <a:ext cx="798512"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300" dirty="0">
                <a:latin typeface="Calibri" panose="020F0502020204030204" pitchFamily="34" charset="0"/>
              </a:rPr>
              <a:t>20%</a:t>
            </a:r>
          </a:p>
        </p:txBody>
      </p:sp>
      <p:sp>
        <p:nvSpPr>
          <p:cNvPr id="55312" name="Text Box 30"/>
          <p:cNvSpPr txBox="1">
            <a:spLocks noChangeArrowheads="1"/>
          </p:cNvSpPr>
          <p:nvPr/>
        </p:nvSpPr>
        <p:spPr bwMode="auto">
          <a:xfrm>
            <a:off x="7523163" y="4095751"/>
            <a:ext cx="798512"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300" dirty="0">
                <a:latin typeface="Calibri" panose="020F0502020204030204" pitchFamily="34" charset="0"/>
              </a:rPr>
              <a:t>40%</a:t>
            </a:r>
          </a:p>
        </p:txBody>
      </p:sp>
      <p:sp>
        <p:nvSpPr>
          <p:cNvPr id="55313" name="Text Box 31"/>
          <p:cNvSpPr txBox="1">
            <a:spLocks noChangeArrowheads="1"/>
          </p:cNvSpPr>
          <p:nvPr/>
        </p:nvSpPr>
        <p:spPr bwMode="auto">
          <a:xfrm>
            <a:off x="7775576" y="4219576"/>
            <a:ext cx="798513"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300" dirty="0">
                <a:latin typeface="Calibri" panose="020F0502020204030204" pitchFamily="34" charset="0"/>
              </a:rPr>
              <a:t>30%</a:t>
            </a:r>
          </a:p>
        </p:txBody>
      </p:sp>
      <p:sp>
        <p:nvSpPr>
          <p:cNvPr id="55314" name="Line 32"/>
          <p:cNvSpPr>
            <a:spLocks noChangeShapeType="1"/>
          </p:cNvSpPr>
          <p:nvPr/>
        </p:nvSpPr>
        <p:spPr bwMode="auto">
          <a:xfrm flipV="1">
            <a:off x="7589839" y="3802064"/>
            <a:ext cx="439737" cy="1746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wrap="none" lIns="82058" tIns="41029" rIns="82058" bIns="41029" anchor="ctr"/>
          <a:lstStyle/>
          <a:p>
            <a:endParaRPr lang="en-US" dirty="0">
              <a:latin typeface="Calibri" panose="020F0502020204030204" pitchFamily="34" charset="0"/>
            </a:endParaRPr>
          </a:p>
        </p:txBody>
      </p:sp>
      <p:sp>
        <p:nvSpPr>
          <p:cNvPr id="55315" name="Line 33"/>
          <p:cNvSpPr>
            <a:spLocks noChangeShapeType="1"/>
          </p:cNvSpPr>
          <p:nvPr/>
        </p:nvSpPr>
        <p:spPr bwMode="auto">
          <a:xfrm flipV="1">
            <a:off x="7535863" y="4014788"/>
            <a:ext cx="220662" cy="93662"/>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wrap="none" lIns="82058" tIns="41029" rIns="82058" bIns="41029" anchor="ctr"/>
          <a:lstStyle/>
          <a:p>
            <a:endParaRPr lang="en-US" dirty="0">
              <a:latin typeface="Calibri" panose="020F0502020204030204" pitchFamily="34" charset="0"/>
            </a:endParaRPr>
          </a:p>
        </p:txBody>
      </p:sp>
      <p:sp>
        <p:nvSpPr>
          <p:cNvPr id="55316" name="Line 34"/>
          <p:cNvSpPr>
            <a:spLocks noChangeShapeType="1"/>
          </p:cNvSpPr>
          <p:nvPr/>
        </p:nvSpPr>
        <p:spPr bwMode="auto">
          <a:xfrm>
            <a:off x="7562850" y="4268789"/>
            <a:ext cx="260350" cy="4127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wrap="none" lIns="82058" tIns="41029" rIns="82058" bIns="41029" anchor="ctr"/>
          <a:lstStyle/>
          <a:p>
            <a:endParaRPr lang="en-US" dirty="0">
              <a:latin typeface="Calibri" panose="020F0502020204030204" pitchFamily="34" charset="0"/>
            </a:endParaRPr>
          </a:p>
        </p:txBody>
      </p:sp>
      <p:sp>
        <p:nvSpPr>
          <p:cNvPr id="55317" name="Line 35"/>
          <p:cNvSpPr>
            <a:spLocks noChangeShapeType="1"/>
          </p:cNvSpPr>
          <p:nvPr/>
        </p:nvSpPr>
        <p:spPr bwMode="auto">
          <a:xfrm>
            <a:off x="7550151" y="4362451"/>
            <a:ext cx="588963" cy="9366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wrap="none" lIns="82058" tIns="41029" rIns="82058" bIns="41029" anchor="ctr"/>
          <a:lstStyle/>
          <a:p>
            <a:endParaRPr lang="en-US" dirty="0">
              <a:latin typeface="Calibri" panose="020F0502020204030204" pitchFamily="34" charset="0"/>
            </a:endParaRPr>
          </a:p>
        </p:txBody>
      </p:sp>
      <p:sp>
        <p:nvSpPr>
          <p:cNvPr id="55318" name="Freeform 13"/>
          <p:cNvSpPr>
            <a:spLocks/>
          </p:cNvSpPr>
          <p:nvPr/>
        </p:nvSpPr>
        <p:spPr bwMode="auto">
          <a:xfrm flipV="1">
            <a:off x="6572251" y="3868738"/>
            <a:ext cx="568325" cy="1173162"/>
          </a:xfrm>
          <a:custGeom>
            <a:avLst/>
            <a:gdLst>
              <a:gd name="T0" fmla="*/ 0 w 58"/>
              <a:gd name="T1" fmla="*/ 2147483647 h 277"/>
              <a:gd name="T2" fmla="*/ 2147483647 w 58"/>
              <a:gd name="T3" fmla="*/ 2147483647 h 277"/>
              <a:gd name="T4" fmla="*/ 2147483647 w 58"/>
              <a:gd name="T5" fmla="*/ 2147483647 h 277"/>
              <a:gd name="T6" fmla="*/ 2147483647 w 58"/>
              <a:gd name="T7" fmla="*/ 2147483647 h 277"/>
              <a:gd name="T8" fmla="*/ 0 w 58"/>
              <a:gd name="T9" fmla="*/ 2147483647 h 277"/>
              <a:gd name="T10" fmla="*/ 0 w 58"/>
              <a:gd name="T11" fmla="*/ 2147483647 h 277"/>
              <a:gd name="T12" fmla="*/ 0 60000 65536"/>
              <a:gd name="T13" fmla="*/ 0 60000 65536"/>
              <a:gd name="T14" fmla="*/ 0 60000 65536"/>
              <a:gd name="T15" fmla="*/ 0 60000 65536"/>
              <a:gd name="T16" fmla="*/ 0 60000 65536"/>
              <a:gd name="T17" fmla="*/ 0 60000 65536"/>
              <a:gd name="T18" fmla="*/ 0 w 58"/>
              <a:gd name="T19" fmla="*/ 0 h 277"/>
              <a:gd name="T20" fmla="*/ 58 w 58"/>
              <a:gd name="T21" fmla="*/ 277 h 277"/>
            </a:gdLst>
            <a:ahLst/>
            <a:cxnLst>
              <a:cxn ang="T12">
                <a:pos x="T0" y="T1"/>
              </a:cxn>
              <a:cxn ang="T13">
                <a:pos x="T2" y="T3"/>
              </a:cxn>
              <a:cxn ang="T14">
                <a:pos x="T4" y="T5"/>
              </a:cxn>
              <a:cxn ang="T15">
                <a:pos x="T6" y="T7"/>
              </a:cxn>
              <a:cxn ang="T16">
                <a:pos x="T8" y="T9"/>
              </a:cxn>
              <a:cxn ang="T17">
                <a:pos x="T10" y="T11"/>
              </a:cxn>
            </a:cxnLst>
            <a:rect l="T18" t="T19" r="T20" b="T21"/>
            <a:pathLst>
              <a:path w="58" h="277">
                <a:moveTo>
                  <a:pt x="0" y="33"/>
                </a:moveTo>
                <a:cubicBezTo>
                  <a:pt x="2" y="0"/>
                  <a:pt x="6" y="42"/>
                  <a:pt x="15" y="58"/>
                </a:cubicBezTo>
                <a:cubicBezTo>
                  <a:pt x="24" y="74"/>
                  <a:pt x="58" y="105"/>
                  <a:pt x="57" y="129"/>
                </a:cubicBezTo>
                <a:cubicBezTo>
                  <a:pt x="56" y="153"/>
                  <a:pt x="21" y="184"/>
                  <a:pt x="12" y="204"/>
                </a:cubicBezTo>
                <a:cubicBezTo>
                  <a:pt x="3" y="224"/>
                  <a:pt x="2" y="277"/>
                  <a:pt x="0" y="249"/>
                </a:cubicBezTo>
                <a:lnTo>
                  <a:pt x="0" y="33"/>
                </a:lnTo>
                <a:close/>
              </a:path>
            </a:pathLst>
          </a:custGeom>
          <a:solidFill>
            <a:srgbClr val="C0C0C0">
              <a:alpha val="50195"/>
            </a:srgbClr>
          </a:solidFill>
          <a:ln w="9525">
            <a:solidFill>
              <a:schemeClr val="tx1"/>
            </a:solidFill>
            <a:round/>
            <a:headEnd/>
            <a:tailEnd/>
          </a:ln>
        </p:spPr>
        <p:txBody>
          <a:bodyPr wrap="none" lIns="82058" tIns="41029" rIns="82058" bIns="41029" anchor="ctr"/>
          <a:lstStyle/>
          <a:p>
            <a:endParaRPr lang="en-US" dirty="0">
              <a:latin typeface="Calibri" panose="020F0502020204030204" pitchFamily="34" charset="0"/>
            </a:endParaRPr>
          </a:p>
        </p:txBody>
      </p:sp>
      <p:pic>
        <p:nvPicPr>
          <p:cNvPr id="3074" name="Picture 3">
            <a:extLst>
              <a:ext uri="{FF2B5EF4-FFF2-40B4-BE49-F238E27FC236}">
                <a16:creationId xmlns:a16="http://schemas.microsoft.com/office/drawing/2014/main" id="{3E0C0895-DB14-44FF-AE31-AF3602C466D1}"/>
              </a:ext>
            </a:extLst>
          </p:cNvPr>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4343400" y="3352801"/>
            <a:ext cx="3538538" cy="2474913"/>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F427B66B-70D9-4147-B1CB-8F14BE315C2F}"/>
              </a:ext>
            </a:extLst>
          </p:cNvPr>
          <p:cNvSpPr txBox="1"/>
          <p:nvPr/>
        </p:nvSpPr>
        <p:spPr>
          <a:xfrm>
            <a:off x="1911351" y="3724792"/>
            <a:ext cx="2123424" cy="1569660"/>
          </a:xfrm>
          <a:prstGeom prst="rect">
            <a:avLst/>
          </a:prstGeom>
          <a:noFill/>
        </p:spPr>
        <p:txBody>
          <a:bodyPr wrap="square" rtlCol="0">
            <a:spAutoFit/>
          </a:bodyPr>
          <a:lstStyle/>
          <a:p>
            <a:r>
              <a:rPr lang="en-US" sz="2400" b="1" dirty="0">
                <a:solidFill>
                  <a:srgbClr val="C00000"/>
                </a:solidFill>
                <a:latin typeface="Ink Free" panose="03080402000500000000" pitchFamily="66" charset="0"/>
              </a:rPr>
              <a:t>Uncertainty is based on a Normal distribution</a:t>
            </a:r>
          </a:p>
        </p:txBody>
      </p:sp>
      <p:sp>
        <p:nvSpPr>
          <p:cNvPr id="2" name="Slide Number Placeholder 1">
            <a:extLst>
              <a:ext uri="{FF2B5EF4-FFF2-40B4-BE49-F238E27FC236}">
                <a16:creationId xmlns:a16="http://schemas.microsoft.com/office/drawing/2014/main" id="{7969E27E-B622-51A2-0201-6133380AAE1A}"/>
              </a:ext>
            </a:extLst>
          </p:cNvPr>
          <p:cNvSpPr>
            <a:spLocks noGrp="1"/>
          </p:cNvSpPr>
          <p:nvPr>
            <p:ph type="sldNum" sz="quarter" idx="10"/>
          </p:nvPr>
        </p:nvSpPr>
        <p:spPr/>
        <p:txBody>
          <a:bodyPr/>
          <a:lstStyle/>
          <a:p>
            <a:pPr>
              <a:defRPr/>
            </a:pPr>
            <a:fld id="{F1A29AE0-ABC0-436A-B634-E6AB7303BE6C}" type="slidenum">
              <a:rPr lang="en-US" smtClean="0"/>
              <a:pPr>
                <a:defRPr/>
              </a:pPr>
              <a:t>43</a:t>
            </a:fld>
            <a:endParaRPr lang="en-US"/>
          </a:p>
        </p:txBody>
      </p:sp>
    </p:spTree>
    <p:extLst>
      <p:ext uri="{BB962C8B-B14F-4D97-AF65-F5344CB8AC3E}">
        <p14:creationId xmlns:p14="http://schemas.microsoft.com/office/powerpoint/2010/main" val="16656224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338" y="608127"/>
            <a:ext cx="10754061" cy="1143000"/>
          </a:xfrm>
        </p:spPr>
        <p:txBody>
          <a:bodyPr/>
          <a:lstStyle/>
          <a:p>
            <a:pPr algn="l"/>
            <a:r>
              <a:rPr lang="en-US" dirty="0"/>
              <a:t>Describing the Uncertainty -</a:t>
            </a:r>
            <a:br>
              <a:rPr lang="en-US" dirty="0"/>
            </a:br>
            <a:r>
              <a:rPr lang="en-US" dirty="0"/>
              <a:t>Equivalent Years of Record</a:t>
            </a:r>
          </a:p>
        </p:txBody>
      </p:sp>
      <p:pic>
        <p:nvPicPr>
          <p:cNvPr id="12290" name="Picture 2"/>
          <p:cNvPicPr>
            <a:picLocks noChangeAspect="1" noChangeArrowheads="1"/>
          </p:cNvPicPr>
          <p:nvPr/>
        </p:nvPicPr>
        <p:blipFill>
          <a:blip r:embed="rId3" cstate="print"/>
          <a:srcRect/>
          <a:stretch>
            <a:fillRect/>
          </a:stretch>
        </p:blipFill>
        <p:spPr bwMode="auto">
          <a:xfrm>
            <a:off x="920065" y="2458853"/>
            <a:ext cx="9639217" cy="4157102"/>
          </a:xfrm>
          <a:prstGeom prst="rect">
            <a:avLst/>
          </a:prstGeom>
          <a:noFill/>
          <a:ln w="9525">
            <a:noFill/>
            <a:miter lim="800000"/>
            <a:headEnd/>
            <a:tailEnd/>
          </a:ln>
        </p:spPr>
      </p:pic>
      <p:sp>
        <p:nvSpPr>
          <p:cNvPr id="6" name="TextBox 5"/>
          <p:cNvSpPr txBox="1"/>
          <p:nvPr/>
        </p:nvSpPr>
        <p:spPr>
          <a:xfrm>
            <a:off x="1153400" y="2089521"/>
            <a:ext cx="1745991" cy="369332"/>
          </a:xfrm>
          <a:prstGeom prst="rect">
            <a:avLst/>
          </a:prstGeom>
          <a:noFill/>
        </p:spPr>
        <p:txBody>
          <a:bodyPr wrap="none" rtlCol="0">
            <a:spAutoFit/>
          </a:bodyPr>
          <a:lstStyle/>
          <a:p>
            <a:r>
              <a:rPr lang="en-US" b="1" dirty="0">
                <a:latin typeface="Calibri" panose="020F0502020204030204" pitchFamily="34" charset="0"/>
              </a:rPr>
              <a:t>EM 1110-2-1619</a:t>
            </a:r>
          </a:p>
        </p:txBody>
      </p:sp>
      <p:sp>
        <p:nvSpPr>
          <p:cNvPr id="3" name="Slide Number Placeholder 2">
            <a:extLst>
              <a:ext uri="{FF2B5EF4-FFF2-40B4-BE49-F238E27FC236}">
                <a16:creationId xmlns:a16="http://schemas.microsoft.com/office/drawing/2014/main" id="{5A7A5060-01D3-C0F9-FE97-96B8C1185944}"/>
              </a:ext>
            </a:extLst>
          </p:cNvPr>
          <p:cNvSpPr>
            <a:spLocks noGrp="1"/>
          </p:cNvSpPr>
          <p:nvPr>
            <p:ph type="sldNum" sz="quarter" idx="10"/>
          </p:nvPr>
        </p:nvSpPr>
        <p:spPr/>
        <p:txBody>
          <a:bodyPr/>
          <a:lstStyle/>
          <a:p>
            <a:pPr>
              <a:defRPr/>
            </a:pPr>
            <a:fld id="{F1A29AE0-ABC0-436A-B634-E6AB7303BE6C}" type="slidenum">
              <a:rPr lang="en-US" smtClean="0"/>
              <a:pPr>
                <a:defRPr/>
              </a:pPr>
              <a:t>44</a:t>
            </a:fld>
            <a:endParaRPr lang="en-US"/>
          </a:p>
        </p:txBody>
      </p:sp>
      <p:sp>
        <p:nvSpPr>
          <p:cNvPr id="4" name="TextBox 3">
            <a:extLst>
              <a:ext uri="{FF2B5EF4-FFF2-40B4-BE49-F238E27FC236}">
                <a16:creationId xmlns:a16="http://schemas.microsoft.com/office/drawing/2014/main" id="{D2BACC9B-AF46-ED6B-EF38-AA7217D07284}"/>
              </a:ext>
            </a:extLst>
          </p:cNvPr>
          <p:cNvSpPr txBox="1"/>
          <p:nvPr/>
        </p:nvSpPr>
        <p:spPr>
          <a:xfrm>
            <a:off x="4951883" y="2059066"/>
            <a:ext cx="7368299" cy="523220"/>
          </a:xfrm>
          <a:prstGeom prst="rect">
            <a:avLst/>
          </a:prstGeom>
          <a:noFill/>
        </p:spPr>
        <p:txBody>
          <a:bodyPr wrap="none" rtlCol="0">
            <a:spAutoFit/>
          </a:bodyPr>
          <a:lstStyle/>
          <a:p>
            <a:r>
              <a:rPr lang="en-US" sz="2800" b="1" dirty="0">
                <a:ln w="22225">
                  <a:solidFill>
                    <a:schemeClr val="accent2"/>
                  </a:solidFill>
                  <a:prstDash val="solid"/>
                </a:ln>
                <a:solidFill>
                  <a:schemeClr val="accent2">
                    <a:lumMod val="40000"/>
                    <a:lumOff val="60000"/>
                  </a:schemeClr>
                </a:solidFill>
              </a:rPr>
              <a:t>Table is updated and currently in review…</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BAA037A-ABE5-E250-66C6-10142AC5EC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5008" y="1143000"/>
            <a:ext cx="9382461" cy="5511327"/>
          </a:xfrm>
          <a:prstGeom prst="rect">
            <a:avLst/>
          </a:prstGeom>
        </p:spPr>
      </p:pic>
      <p:sp>
        <p:nvSpPr>
          <p:cNvPr id="2" name="Title 1"/>
          <p:cNvSpPr>
            <a:spLocks noGrp="1"/>
          </p:cNvSpPr>
          <p:nvPr>
            <p:ph type="title"/>
          </p:nvPr>
        </p:nvSpPr>
        <p:spPr>
          <a:xfrm>
            <a:off x="828339" y="0"/>
            <a:ext cx="9382461" cy="1143000"/>
          </a:xfrm>
        </p:spPr>
        <p:txBody>
          <a:bodyPr/>
          <a:lstStyle/>
          <a:p>
            <a:pPr algn="l"/>
            <a:r>
              <a:rPr lang="en-US" dirty="0"/>
              <a:t>Graphical Frequency FDA input</a:t>
            </a:r>
          </a:p>
        </p:txBody>
      </p:sp>
      <p:sp>
        <p:nvSpPr>
          <p:cNvPr id="5" name="Oval 5"/>
          <p:cNvSpPr>
            <a:spLocks noChangeArrowheads="1"/>
          </p:cNvSpPr>
          <p:nvPr/>
        </p:nvSpPr>
        <p:spPr bwMode="auto">
          <a:xfrm>
            <a:off x="3274815" y="2296758"/>
            <a:ext cx="813092" cy="346710"/>
          </a:xfrm>
          <a:prstGeom prst="ellipse">
            <a:avLst/>
          </a:prstGeom>
          <a:noFill/>
          <a:ln w="19050" algn="ctr">
            <a:solidFill>
              <a:srgbClr val="FF0000"/>
            </a:solidFill>
            <a:miter lim="800000"/>
            <a:headEnd/>
            <a:tailEnd/>
          </a:ln>
        </p:spPr>
        <p:txBody>
          <a:bodyPr wrap="none"/>
          <a:lstStyle/>
          <a:p>
            <a:endParaRPr lang="en-US" dirty="0">
              <a:latin typeface="Calibri" panose="020F0502020204030204" pitchFamily="34" charset="0"/>
            </a:endParaRPr>
          </a:p>
        </p:txBody>
      </p:sp>
      <p:sp>
        <p:nvSpPr>
          <p:cNvPr id="3" name="Slide Number Placeholder 2">
            <a:extLst>
              <a:ext uri="{FF2B5EF4-FFF2-40B4-BE49-F238E27FC236}">
                <a16:creationId xmlns:a16="http://schemas.microsoft.com/office/drawing/2014/main" id="{F62B89A1-7884-FD91-70B3-74C9F014731B}"/>
              </a:ext>
            </a:extLst>
          </p:cNvPr>
          <p:cNvSpPr>
            <a:spLocks noGrp="1"/>
          </p:cNvSpPr>
          <p:nvPr>
            <p:ph type="sldNum" sz="quarter" idx="10"/>
          </p:nvPr>
        </p:nvSpPr>
        <p:spPr/>
        <p:txBody>
          <a:bodyPr/>
          <a:lstStyle/>
          <a:p>
            <a:pPr>
              <a:defRPr/>
            </a:pPr>
            <a:fld id="{F1A29AE0-ABC0-436A-B634-E6AB7303BE6C}" type="slidenum">
              <a:rPr lang="en-US" smtClean="0"/>
              <a:pPr>
                <a:defRPr/>
              </a:pPr>
              <a:t>45</a:t>
            </a:fld>
            <a:endParaRPr lang="en-US"/>
          </a:p>
        </p:txBody>
      </p:sp>
      <p:sp>
        <p:nvSpPr>
          <p:cNvPr id="6" name="Rectangle 5">
            <a:extLst>
              <a:ext uri="{FF2B5EF4-FFF2-40B4-BE49-F238E27FC236}">
                <a16:creationId xmlns:a16="http://schemas.microsoft.com/office/drawing/2014/main" id="{F2A197AA-D0E8-C030-5F82-188F729E9A51}"/>
              </a:ext>
            </a:extLst>
          </p:cNvPr>
          <p:cNvSpPr/>
          <p:nvPr/>
        </p:nvSpPr>
        <p:spPr>
          <a:xfrm>
            <a:off x="2817233" y="3494989"/>
            <a:ext cx="1509669" cy="1237266"/>
          </a:xfrm>
          <a:prstGeom prst="rect">
            <a:avLst/>
          </a:prstGeom>
          <a:solidFill>
            <a:srgbClr val="FFFF00">
              <a:alpha val="5882"/>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659973B-0588-0E4B-A489-B77E80C8B192}"/>
              </a:ext>
            </a:extLst>
          </p:cNvPr>
          <p:cNvSpPr/>
          <p:nvPr/>
        </p:nvSpPr>
        <p:spPr>
          <a:xfrm>
            <a:off x="2817233" y="2795405"/>
            <a:ext cx="1585085" cy="567606"/>
          </a:xfrm>
          <a:prstGeom prst="rect">
            <a:avLst/>
          </a:prstGeom>
          <a:solidFill>
            <a:srgbClr val="FFFF00">
              <a:alpha val="5882"/>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35868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39096" y="152400"/>
            <a:ext cx="9371704" cy="1143000"/>
          </a:xfrm>
        </p:spPr>
        <p:txBody>
          <a:bodyPr/>
          <a:lstStyle/>
          <a:p>
            <a:pPr algn="l"/>
            <a:r>
              <a:rPr lang="en-US" dirty="0"/>
              <a:t>Challenges, alternative curves</a:t>
            </a:r>
          </a:p>
        </p:txBody>
      </p:sp>
      <p:sp>
        <p:nvSpPr>
          <p:cNvPr id="3" name="Content Placeholder 2"/>
          <p:cNvSpPr>
            <a:spLocks noGrp="1"/>
          </p:cNvSpPr>
          <p:nvPr>
            <p:ph idx="1"/>
          </p:nvPr>
        </p:nvSpPr>
        <p:spPr>
          <a:xfrm>
            <a:off x="839096" y="1168479"/>
            <a:ext cx="7186109" cy="5088858"/>
          </a:xfrm>
        </p:spPr>
        <p:txBody>
          <a:bodyPr/>
          <a:lstStyle/>
          <a:p>
            <a:r>
              <a:rPr lang="en-US" sz="2000" b="1" dirty="0"/>
              <a:t>Reservoir regulation </a:t>
            </a:r>
            <a:r>
              <a:rPr lang="en-US" sz="2000" dirty="0"/>
              <a:t>changes the natural flow-frequency curve, </a:t>
            </a:r>
            <a:r>
              <a:rPr lang="en-US" sz="2000" i="1" dirty="0">
                <a:solidFill>
                  <a:srgbClr val="0070C0"/>
                </a:solidFill>
              </a:rPr>
              <a:t>LPIII not appropriate</a:t>
            </a:r>
          </a:p>
          <a:p>
            <a:pPr lvl="1">
              <a:spcBef>
                <a:spcPts val="600"/>
              </a:spcBef>
            </a:pPr>
            <a:r>
              <a:rPr lang="en-US" sz="1800" dirty="0"/>
              <a:t>Use a transform function</a:t>
            </a:r>
          </a:p>
          <a:p>
            <a:pPr lvl="1">
              <a:spcBef>
                <a:spcPts val="600"/>
              </a:spcBef>
            </a:pPr>
            <a:r>
              <a:rPr lang="en-US" sz="1800" i="1" dirty="0"/>
              <a:t>Enter the curve into HEC-FDA as a graphical curve</a:t>
            </a:r>
            <a:endParaRPr lang="en-US" sz="1800" dirty="0"/>
          </a:p>
          <a:p>
            <a:pPr lvl="2">
              <a:spcBef>
                <a:spcPts val="600"/>
              </a:spcBef>
            </a:pPr>
            <a:r>
              <a:rPr lang="en-US" sz="1400" dirty="0"/>
              <a:t>Can estimate an empirical frequency curve from observed or modeled regulated flow data</a:t>
            </a:r>
          </a:p>
          <a:p>
            <a:pPr lvl="2">
              <a:spcBef>
                <a:spcPts val="600"/>
              </a:spcBef>
            </a:pPr>
            <a:r>
              <a:rPr lang="en-US" sz="1400" dirty="0"/>
              <a:t>Can simulate probability-based inflow events in a reservoir model to generate a regulated curve</a:t>
            </a:r>
          </a:p>
          <a:p>
            <a:pPr>
              <a:spcBef>
                <a:spcPts val="1200"/>
              </a:spcBef>
            </a:pPr>
            <a:r>
              <a:rPr lang="en-US" sz="2000" b="1" dirty="0"/>
              <a:t>Stage.  </a:t>
            </a:r>
            <a:r>
              <a:rPr lang="en-US" sz="2000" dirty="0"/>
              <a:t>Very flat channels or tidal influence means there might not be a one-to-one relationship between flow and stage.</a:t>
            </a:r>
          </a:p>
          <a:p>
            <a:pPr lvl="1">
              <a:spcBef>
                <a:spcPts val="600"/>
              </a:spcBef>
            </a:pPr>
            <a:r>
              <a:rPr lang="en-US" sz="1800" dirty="0"/>
              <a:t>Can estimate an empirical frequency curve from observed or modeled stage data</a:t>
            </a:r>
          </a:p>
          <a:p>
            <a:pPr lvl="1">
              <a:spcBef>
                <a:spcPts val="600"/>
              </a:spcBef>
            </a:pPr>
            <a:r>
              <a:rPr lang="en-US" sz="1800" dirty="0"/>
              <a:t>Can simulate probability-based flow events in a hydraulic model to generate a regulated curve</a:t>
            </a:r>
          </a:p>
          <a:p>
            <a:pPr lvl="1">
              <a:spcBef>
                <a:spcPts val="600"/>
              </a:spcBef>
            </a:pPr>
            <a:r>
              <a:rPr lang="en-US" sz="1800" i="1" dirty="0"/>
              <a:t>Enter the STAGE curve into HEC-FDA as a graphical curve</a:t>
            </a:r>
          </a:p>
        </p:txBody>
      </p:sp>
      <p:pic>
        <p:nvPicPr>
          <p:cNvPr id="11266" name="Picture 2" descr="C:\Users\q0hecwas\Documents\Photo Library\BigDam2.jpg"/>
          <p:cNvPicPr>
            <a:picLocks noChangeAspect="1" noChangeArrowheads="1"/>
          </p:cNvPicPr>
          <p:nvPr/>
        </p:nvPicPr>
        <p:blipFill>
          <a:blip r:embed="rId3" cstate="print"/>
          <a:srcRect l="8000" t="3000" r="8000" b="3000"/>
          <a:stretch>
            <a:fillRect/>
          </a:stretch>
        </p:blipFill>
        <p:spPr bwMode="auto">
          <a:xfrm>
            <a:off x="8317467" y="1398502"/>
            <a:ext cx="2898320" cy="2162239"/>
          </a:xfrm>
          <a:prstGeom prst="rect">
            <a:avLst/>
          </a:prstGeom>
          <a:noFill/>
          <a:ln>
            <a:solidFill>
              <a:schemeClr val="tx1"/>
            </a:solidFill>
          </a:ln>
        </p:spPr>
      </p:pic>
      <p:pic>
        <p:nvPicPr>
          <p:cNvPr id="11267" name="Picture 3" descr="C:\Users\q0hecwas\Documents\Photo Library\Estuary10.png"/>
          <p:cNvPicPr>
            <a:picLocks noChangeAspect="1" noChangeArrowheads="1"/>
          </p:cNvPicPr>
          <p:nvPr/>
        </p:nvPicPr>
        <p:blipFill>
          <a:blip r:embed="rId4" cstate="print"/>
          <a:srcRect/>
          <a:stretch>
            <a:fillRect/>
          </a:stretch>
        </p:blipFill>
        <p:spPr bwMode="auto">
          <a:xfrm>
            <a:off x="8317466" y="4141744"/>
            <a:ext cx="2898321" cy="2154219"/>
          </a:xfrm>
          <a:prstGeom prst="rect">
            <a:avLst/>
          </a:prstGeom>
          <a:noFill/>
          <a:ln>
            <a:solidFill>
              <a:schemeClr val="tx1"/>
            </a:solidFill>
          </a:ln>
        </p:spPr>
      </p:pic>
      <p:sp>
        <p:nvSpPr>
          <p:cNvPr id="4" name="Slide Number Placeholder 3">
            <a:extLst>
              <a:ext uri="{FF2B5EF4-FFF2-40B4-BE49-F238E27FC236}">
                <a16:creationId xmlns:a16="http://schemas.microsoft.com/office/drawing/2014/main" id="{2CB14BE0-DDED-B548-D690-9872B7AAF5A9}"/>
              </a:ext>
            </a:extLst>
          </p:cNvPr>
          <p:cNvSpPr>
            <a:spLocks noGrp="1"/>
          </p:cNvSpPr>
          <p:nvPr>
            <p:ph type="sldNum" sz="quarter" idx="10"/>
          </p:nvPr>
        </p:nvSpPr>
        <p:spPr/>
        <p:txBody>
          <a:bodyPr/>
          <a:lstStyle/>
          <a:p>
            <a:pPr>
              <a:defRPr/>
            </a:pPr>
            <a:fld id="{F1A29AE0-ABC0-436A-B634-E6AB7303BE6C}" type="slidenum">
              <a:rPr lang="en-US" smtClean="0"/>
              <a:pPr>
                <a:defRPr/>
              </a:pPr>
              <a:t>46</a:t>
            </a:fld>
            <a:endParaRPr lang="en-US"/>
          </a:p>
        </p:txBody>
      </p:sp>
    </p:spTree>
    <p:extLst>
      <p:ext uri="{BB962C8B-B14F-4D97-AF65-F5344CB8AC3E}">
        <p14:creationId xmlns:p14="http://schemas.microsoft.com/office/powerpoint/2010/main" val="253235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901C8-4714-4D21-B1F0-DDB32F9D61BF}"/>
              </a:ext>
            </a:extLst>
          </p:cNvPr>
          <p:cNvSpPr>
            <a:spLocks noGrp="1"/>
          </p:cNvSpPr>
          <p:nvPr>
            <p:ph type="title"/>
          </p:nvPr>
        </p:nvSpPr>
        <p:spPr>
          <a:xfrm>
            <a:off x="849854" y="274638"/>
            <a:ext cx="10732546" cy="1143000"/>
          </a:xfrm>
        </p:spPr>
        <p:txBody>
          <a:bodyPr/>
          <a:lstStyle/>
          <a:p>
            <a:pPr algn="l"/>
            <a:r>
              <a:rPr lang="en-US" dirty="0"/>
              <a:t>Summary</a:t>
            </a:r>
          </a:p>
        </p:txBody>
      </p:sp>
      <p:sp>
        <p:nvSpPr>
          <p:cNvPr id="3" name="Content Placeholder 2">
            <a:extLst>
              <a:ext uri="{FF2B5EF4-FFF2-40B4-BE49-F238E27FC236}">
                <a16:creationId xmlns:a16="http://schemas.microsoft.com/office/drawing/2014/main" id="{C3FC4A8A-4F2B-4994-9CA6-7F9D5741A149}"/>
              </a:ext>
            </a:extLst>
          </p:cNvPr>
          <p:cNvSpPr>
            <a:spLocks noGrp="1"/>
          </p:cNvSpPr>
          <p:nvPr>
            <p:ph idx="1"/>
          </p:nvPr>
        </p:nvSpPr>
        <p:spPr>
          <a:xfrm>
            <a:off x="1086522" y="1417638"/>
            <a:ext cx="9124278" cy="4068762"/>
          </a:xfrm>
        </p:spPr>
        <p:txBody>
          <a:bodyPr/>
          <a:lstStyle/>
          <a:p>
            <a:pPr marL="0" indent="0">
              <a:spcBef>
                <a:spcPts val="1200"/>
              </a:spcBef>
              <a:buNone/>
            </a:pPr>
            <a:r>
              <a:rPr lang="en-US" sz="2800" dirty="0"/>
              <a:t>We discussed:</a:t>
            </a:r>
          </a:p>
          <a:p>
            <a:pPr>
              <a:spcBef>
                <a:spcPts val="1200"/>
              </a:spcBef>
            </a:pPr>
            <a:r>
              <a:rPr lang="en-US" sz="2800" dirty="0"/>
              <a:t>2 methods for estimating flow-frequency curves</a:t>
            </a:r>
          </a:p>
          <a:p>
            <a:pPr lvl="1">
              <a:spcBef>
                <a:spcPts val="600"/>
              </a:spcBef>
            </a:pPr>
            <a:r>
              <a:rPr lang="en-US" sz="2400" dirty="0"/>
              <a:t>Frequency analysis of observations, </a:t>
            </a:r>
            <a:r>
              <a:rPr lang="en-US" sz="2400" dirty="0" err="1"/>
              <a:t>LogPearson</a:t>
            </a:r>
            <a:r>
              <a:rPr lang="en-US" sz="2400" dirty="0"/>
              <a:t> III</a:t>
            </a:r>
          </a:p>
          <a:p>
            <a:pPr lvl="1">
              <a:spcBef>
                <a:spcPts val="600"/>
              </a:spcBef>
            </a:pPr>
            <a:r>
              <a:rPr lang="en-US" sz="2400" dirty="0"/>
              <a:t>Rainfall-Runoff modeling of frequency-based </a:t>
            </a:r>
            <a:r>
              <a:rPr lang="en-US" sz="2400" dirty="0" err="1"/>
              <a:t>precip</a:t>
            </a:r>
            <a:endParaRPr lang="en-US" sz="2400" dirty="0"/>
          </a:p>
          <a:p>
            <a:pPr>
              <a:spcBef>
                <a:spcPts val="1200"/>
              </a:spcBef>
            </a:pPr>
            <a:r>
              <a:rPr lang="en-US" sz="2800" dirty="0"/>
              <a:t>Sources of uncertainty in each method</a:t>
            </a:r>
          </a:p>
          <a:p>
            <a:pPr>
              <a:spcBef>
                <a:spcPts val="1200"/>
              </a:spcBef>
            </a:pPr>
            <a:r>
              <a:rPr lang="en-US" sz="2800" dirty="0"/>
              <a:t>Characterization of uncertainty by Equivalent Record Length (ERL)</a:t>
            </a:r>
          </a:p>
          <a:p>
            <a:pPr>
              <a:spcBef>
                <a:spcPts val="1200"/>
              </a:spcBef>
            </a:pPr>
            <a:r>
              <a:rPr lang="en-US" sz="2800" dirty="0"/>
              <a:t>Entering analytical (LPIII) or graphical frequency curves, and ERL, into HEC-FDA</a:t>
            </a:r>
          </a:p>
        </p:txBody>
      </p:sp>
      <p:sp>
        <p:nvSpPr>
          <p:cNvPr id="4" name="Slide Number Placeholder 3">
            <a:extLst>
              <a:ext uri="{FF2B5EF4-FFF2-40B4-BE49-F238E27FC236}">
                <a16:creationId xmlns:a16="http://schemas.microsoft.com/office/drawing/2014/main" id="{6D81CFFA-038B-B722-D979-CB6FE242B760}"/>
              </a:ext>
            </a:extLst>
          </p:cNvPr>
          <p:cNvSpPr>
            <a:spLocks noGrp="1"/>
          </p:cNvSpPr>
          <p:nvPr>
            <p:ph type="sldNum" sz="quarter" idx="10"/>
          </p:nvPr>
        </p:nvSpPr>
        <p:spPr/>
        <p:txBody>
          <a:bodyPr/>
          <a:lstStyle/>
          <a:p>
            <a:pPr>
              <a:defRPr/>
            </a:pPr>
            <a:fld id="{F1A29AE0-ABC0-436A-B634-E6AB7303BE6C}" type="slidenum">
              <a:rPr lang="en-US" smtClean="0"/>
              <a:pPr>
                <a:defRPr/>
              </a:pPr>
              <a:t>47</a:t>
            </a:fld>
            <a:endParaRPr lang="en-US"/>
          </a:p>
        </p:txBody>
      </p:sp>
    </p:spTree>
    <p:extLst>
      <p:ext uri="{BB962C8B-B14F-4D97-AF65-F5344CB8AC3E}">
        <p14:creationId xmlns:p14="http://schemas.microsoft.com/office/powerpoint/2010/main" val="18745873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28339" y="152400"/>
            <a:ext cx="9382461" cy="1143000"/>
          </a:xfrm>
        </p:spPr>
        <p:txBody>
          <a:bodyPr/>
          <a:lstStyle/>
          <a:p>
            <a:pPr algn="l"/>
            <a:r>
              <a:rPr lang="en-US" dirty="0"/>
              <a:t>Terms from ER 1105-2-101</a:t>
            </a:r>
          </a:p>
        </p:txBody>
      </p:sp>
      <p:sp>
        <p:nvSpPr>
          <p:cNvPr id="3" name="Content Placeholder 2"/>
          <p:cNvSpPr>
            <a:spLocks noGrp="1"/>
          </p:cNvSpPr>
          <p:nvPr>
            <p:ph idx="1"/>
          </p:nvPr>
        </p:nvSpPr>
        <p:spPr>
          <a:xfrm>
            <a:off x="1075764" y="1420009"/>
            <a:ext cx="10506635" cy="4066391"/>
          </a:xfrm>
        </p:spPr>
        <p:txBody>
          <a:bodyPr/>
          <a:lstStyle/>
          <a:p>
            <a:pPr>
              <a:spcBef>
                <a:spcPts val="1200"/>
              </a:spcBef>
            </a:pPr>
            <a:r>
              <a:rPr lang="en-US" sz="2400" b="1" dirty="0"/>
              <a:t>Risk</a:t>
            </a:r>
            <a:r>
              <a:rPr lang="en-US" sz="2400" dirty="0"/>
              <a:t> – Probability that an area will be flooded, and consequence of that outcome.</a:t>
            </a:r>
          </a:p>
          <a:p>
            <a:pPr>
              <a:spcBef>
                <a:spcPts val="1200"/>
              </a:spcBef>
            </a:pPr>
            <a:r>
              <a:rPr lang="en-US" sz="2400" b="1" dirty="0"/>
              <a:t>Uncertainty</a:t>
            </a:r>
            <a:r>
              <a:rPr lang="en-US" sz="2400" dirty="0"/>
              <a:t> – A measure of insufficient knowledge of parameters and functions used to describe the hydrologic, hydraulic, geotechnical, and economic aspects of a project plan.</a:t>
            </a:r>
          </a:p>
          <a:p>
            <a:pPr>
              <a:spcBef>
                <a:spcPts val="1200"/>
              </a:spcBef>
            </a:pPr>
            <a:r>
              <a:rPr lang="en-US" sz="2400" b="1" dirty="0"/>
              <a:t>Variability</a:t>
            </a:r>
            <a:r>
              <a:rPr lang="en-US" sz="2400" dirty="0"/>
              <a:t> – A variable whose value changes with time or space.</a:t>
            </a:r>
          </a:p>
          <a:p>
            <a:pPr>
              <a:spcBef>
                <a:spcPts val="1200"/>
              </a:spcBef>
            </a:pPr>
            <a:r>
              <a:rPr lang="en-US" sz="2400" b="1" dirty="0"/>
              <a:t>Risk Analysis</a:t>
            </a:r>
            <a:r>
              <a:rPr lang="en-US" sz="2400" dirty="0"/>
              <a:t> – An approach to evaluation and decision making that explicitly incorporates estimates of risk and uncertainty in a flood damage reduction study.</a:t>
            </a:r>
          </a:p>
          <a:p>
            <a:pPr>
              <a:spcBef>
                <a:spcPts val="1200"/>
              </a:spcBef>
            </a:pPr>
            <a:r>
              <a:rPr lang="en-US" sz="2400" b="1" dirty="0"/>
              <a:t>Annual </a:t>
            </a:r>
            <a:r>
              <a:rPr lang="en-US" sz="2400" b="1" dirty="0" err="1"/>
              <a:t>Exceedance</a:t>
            </a:r>
            <a:r>
              <a:rPr lang="en-US" sz="2400" b="1" dirty="0"/>
              <a:t> Probability (AEP)</a:t>
            </a:r>
            <a:r>
              <a:rPr lang="en-US" sz="2400" dirty="0"/>
              <a:t> – The probability that flooding of a given magnitude will occur in any given year, considering the full range of possible annual floods.</a:t>
            </a:r>
          </a:p>
        </p:txBody>
      </p:sp>
      <p:sp>
        <p:nvSpPr>
          <p:cNvPr id="4" name="Slide Number Placeholder 3">
            <a:extLst>
              <a:ext uri="{FF2B5EF4-FFF2-40B4-BE49-F238E27FC236}">
                <a16:creationId xmlns:a16="http://schemas.microsoft.com/office/drawing/2014/main" id="{AFE2C5BC-3D85-FF83-512A-B4AE9AE96837}"/>
              </a:ext>
            </a:extLst>
          </p:cNvPr>
          <p:cNvSpPr>
            <a:spLocks noGrp="1"/>
          </p:cNvSpPr>
          <p:nvPr>
            <p:ph type="sldNum" sz="quarter" idx="10"/>
          </p:nvPr>
        </p:nvSpPr>
        <p:spPr/>
        <p:txBody>
          <a:bodyPr/>
          <a:lstStyle/>
          <a:p>
            <a:pPr>
              <a:defRPr/>
            </a:pPr>
            <a:fld id="{F1A29AE0-ABC0-436A-B634-E6AB7303BE6C}" type="slidenum">
              <a:rPr lang="en-US" smtClean="0"/>
              <a:pPr>
                <a:defRPr/>
              </a:pPr>
              <a:t>48</a:t>
            </a:fld>
            <a:endParaRPr lang="en-US"/>
          </a:p>
        </p:txBody>
      </p:sp>
    </p:spTree>
    <p:extLst>
      <p:ext uri="{BB962C8B-B14F-4D97-AF65-F5344CB8AC3E}">
        <p14:creationId xmlns:p14="http://schemas.microsoft.com/office/powerpoint/2010/main" val="36200132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218" name="Picture 15"/>
          <p:cNvPicPr>
            <a:picLocks noChangeAspect="1" noChangeArrowheads="1"/>
          </p:cNvPicPr>
          <p:nvPr/>
        </p:nvPicPr>
        <p:blipFill>
          <a:blip r:embed="rId3" cstate="print"/>
          <a:srcRect/>
          <a:stretch>
            <a:fillRect/>
          </a:stretch>
        </p:blipFill>
        <p:spPr bwMode="auto">
          <a:xfrm>
            <a:off x="6207122" y="2252663"/>
            <a:ext cx="5095875" cy="4267200"/>
          </a:xfrm>
          <a:prstGeom prst="rect">
            <a:avLst/>
          </a:prstGeom>
          <a:noFill/>
          <a:ln w="9525">
            <a:noFill/>
            <a:miter lim="800000"/>
            <a:headEnd/>
            <a:tailEnd/>
          </a:ln>
        </p:spPr>
      </p:pic>
      <p:pic>
        <p:nvPicPr>
          <p:cNvPr id="9219" name="Picture 14"/>
          <p:cNvPicPr>
            <a:picLocks noChangeAspect="1" noChangeArrowheads="1"/>
          </p:cNvPicPr>
          <p:nvPr/>
        </p:nvPicPr>
        <p:blipFill>
          <a:blip r:embed="rId4" cstate="print"/>
          <a:srcRect/>
          <a:stretch>
            <a:fillRect/>
          </a:stretch>
        </p:blipFill>
        <p:spPr bwMode="auto">
          <a:xfrm>
            <a:off x="1046655" y="1076326"/>
            <a:ext cx="5086350" cy="4257675"/>
          </a:xfrm>
          <a:prstGeom prst="rect">
            <a:avLst/>
          </a:prstGeom>
          <a:noFill/>
          <a:ln w="9525">
            <a:noFill/>
            <a:miter lim="800000"/>
            <a:headEnd/>
            <a:tailEnd/>
          </a:ln>
        </p:spPr>
      </p:pic>
      <p:sp>
        <p:nvSpPr>
          <p:cNvPr id="113669" name="Text Box 5"/>
          <p:cNvSpPr txBox="1">
            <a:spLocks noChangeArrowheads="1"/>
          </p:cNvSpPr>
          <p:nvPr/>
        </p:nvSpPr>
        <p:spPr bwMode="auto">
          <a:xfrm>
            <a:off x="1043359" y="441325"/>
            <a:ext cx="8839200" cy="488950"/>
          </a:xfrm>
          <a:prstGeom prst="rect">
            <a:avLst/>
          </a:prstGeom>
          <a:noFill/>
          <a:ln w="9525">
            <a:noFill/>
            <a:miter lim="800000"/>
            <a:headEnd/>
            <a:tailEnd/>
          </a:ln>
          <a:effectLst/>
        </p:spPr>
        <p:txBody>
          <a:bodyPr>
            <a:spAutoFit/>
          </a:bodyPr>
          <a:lstStyle/>
          <a:p>
            <a:pPr>
              <a:spcBef>
                <a:spcPct val="50000"/>
              </a:spcBef>
              <a:defRPr/>
            </a:pPr>
            <a:r>
              <a:rPr lang="en-US" sz="2600" dirty="0">
                <a:latin typeface="Calibri" panose="020F0502020204030204" pitchFamily="34" charset="0"/>
              </a:rPr>
              <a:t>What about a more negative skew?</a:t>
            </a:r>
          </a:p>
        </p:txBody>
      </p:sp>
      <p:sp>
        <p:nvSpPr>
          <p:cNvPr id="9221" name="Text Box 8"/>
          <p:cNvSpPr txBox="1">
            <a:spLocks noChangeArrowheads="1"/>
          </p:cNvSpPr>
          <p:nvPr/>
        </p:nvSpPr>
        <p:spPr bwMode="auto">
          <a:xfrm>
            <a:off x="4521045" y="1801814"/>
            <a:ext cx="1107136" cy="396875"/>
          </a:xfrm>
          <a:prstGeom prst="rect">
            <a:avLst/>
          </a:prstGeom>
          <a:noFill/>
          <a:ln w="9525">
            <a:noFill/>
            <a:miter lim="800000"/>
            <a:headEnd/>
            <a:tailEnd/>
          </a:ln>
        </p:spPr>
        <p:txBody>
          <a:bodyPr wrap="square">
            <a:spAutoFit/>
          </a:bodyPr>
          <a:lstStyle/>
          <a:p>
            <a:pPr>
              <a:spcBef>
                <a:spcPct val="50000"/>
              </a:spcBef>
            </a:pPr>
            <a:r>
              <a:rPr lang="en-US" sz="2000" dirty="0">
                <a:solidFill>
                  <a:srgbClr val="0000FF"/>
                </a:solidFill>
                <a:latin typeface="Symbol" pitchFamily="18" charset="2"/>
              </a:rPr>
              <a:t>g</a:t>
            </a:r>
            <a:r>
              <a:rPr lang="en-US" sz="2000" dirty="0">
                <a:solidFill>
                  <a:srgbClr val="0000FF"/>
                </a:solidFill>
                <a:latin typeface="Calibri" panose="020F0502020204030204" pitchFamily="34" charset="0"/>
              </a:rPr>
              <a:t> = +0.4</a:t>
            </a:r>
          </a:p>
        </p:txBody>
      </p:sp>
      <p:sp>
        <p:nvSpPr>
          <p:cNvPr id="9222" name="Text Box 9"/>
          <p:cNvSpPr txBox="1">
            <a:spLocks noChangeArrowheads="1"/>
          </p:cNvSpPr>
          <p:nvPr/>
        </p:nvSpPr>
        <p:spPr bwMode="auto">
          <a:xfrm>
            <a:off x="5072555" y="2603501"/>
            <a:ext cx="1103312" cy="396875"/>
          </a:xfrm>
          <a:prstGeom prst="rect">
            <a:avLst/>
          </a:prstGeom>
          <a:noFill/>
          <a:ln w="9525">
            <a:noFill/>
            <a:miter lim="800000"/>
            <a:headEnd/>
            <a:tailEnd/>
          </a:ln>
        </p:spPr>
        <p:txBody>
          <a:bodyPr>
            <a:spAutoFit/>
          </a:bodyPr>
          <a:lstStyle/>
          <a:p>
            <a:pPr>
              <a:spcBef>
                <a:spcPct val="50000"/>
              </a:spcBef>
            </a:pPr>
            <a:r>
              <a:rPr lang="en-US" sz="2000" dirty="0">
                <a:solidFill>
                  <a:srgbClr val="FF0000"/>
                </a:solidFill>
                <a:latin typeface="Symbol" pitchFamily="18" charset="2"/>
              </a:rPr>
              <a:t>g</a:t>
            </a:r>
            <a:r>
              <a:rPr lang="en-US" sz="2000" dirty="0">
                <a:solidFill>
                  <a:srgbClr val="FF0000"/>
                </a:solidFill>
                <a:latin typeface="Calibri" panose="020F0502020204030204" pitchFamily="34" charset="0"/>
              </a:rPr>
              <a:t> = –0.4</a:t>
            </a:r>
          </a:p>
        </p:txBody>
      </p:sp>
      <p:sp>
        <p:nvSpPr>
          <p:cNvPr id="9223" name="Text Box 12"/>
          <p:cNvSpPr txBox="1">
            <a:spLocks noChangeArrowheads="1"/>
          </p:cNvSpPr>
          <p:nvPr/>
        </p:nvSpPr>
        <p:spPr bwMode="auto">
          <a:xfrm>
            <a:off x="9091124" y="3551239"/>
            <a:ext cx="1192699" cy="396875"/>
          </a:xfrm>
          <a:prstGeom prst="rect">
            <a:avLst/>
          </a:prstGeom>
          <a:noFill/>
          <a:ln w="9525">
            <a:noFill/>
            <a:miter lim="800000"/>
            <a:headEnd/>
            <a:tailEnd/>
          </a:ln>
        </p:spPr>
        <p:txBody>
          <a:bodyPr wrap="square">
            <a:spAutoFit/>
          </a:bodyPr>
          <a:lstStyle/>
          <a:p>
            <a:pPr>
              <a:spcBef>
                <a:spcPct val="50000"/>
              </a:spcBef>
            </a:pPr>
            <a:r>
              <a:rPr lang="en-US" sz="2000" dirty="0">
                <a:solidFill>
                  <a:srgbClr val="0000FF"/>
                </a:solidFill>
                <a:latin typeface="Symbol" pitchFamily="18" charset="2"/>
              </a:rPr>
              <a:t>g</a:t>
            </a:r>
            <a:r>
              <a:rPr lang="en-US" sz="2000" dirty="0">
                <a:solidFill>
                  <a:srgbClr val="0000FF"/>
                </a:solidFill>
                <a:latin typeface="Calibri" panose="020F0502020204030204" pitchFamily="34" charset="0"/>
              </a:rPr>
              <a:t> = </a:t>
            </a:r>
            <a:r>
              <a:rPr lang="en-US" dirty="0">
                <a:solidFill>
                  <a:srgbClr val="0000FF"/>
                </a:solidFill>
                <a:latin typeface="Calibri" panose="020F0502020204030204" pitchFamily="34" charset="0"/>
              </a:rPr>
              <a:t>+</a:t>
            </a:r>
            <a:r>
              <a:rPr lang="en-US" sz="2000" dirty="0">
                <a:solidFill>
                  <a:srgbClr val="0000FF"/>
                </a:solidFill>
                <a:latin typeface="Calibri" panose="020F0502020204030204" pitchFamily="34" charset="0"/>
              </a:rPr>
              <a:t>0.4</a:t>
            </a:r>
          </a:p>
        </p:txBody>
      </p:sp>
      <p:sp>
        <p:nvSpPr>
          <p:cNvPr id="9224" name="Text Box 13"/>
          <p:cNvSpPr txBox="1">
            <a:spLocks noChangeArrowheads="1"/>
          </p:cNvSpPr>
          <p:nvPr/>
        </p:nvSpPr>
        <p:spPr bwMode="auto">
          <a:xfrm>
            <a:off x="9472609" y="5591176"/>
            <a:ext cx="1103312" cy="396875"/>
          </a:xfrm>
          <a:prstGeom prst="rect">
            <a:avLst/>
          </a:prstGeom>
          <a:noFill/>
          <a:ln w="9525">
            <a:noFill/>
            <a:miter lim="800000"/>
            <a:headEnd/>
            <a:tailEnd/>
          </a:ln>
        </p:spPr>
        <p:txBody>
          <a:bodyPr>
            <a:spAutoFit/>
          </a:bodyPr>
          <a:lstStyle/>
          <a:p>
            <a:pPr>
              <a:spcBef>
                <a:spcPct val="50000"/>
              </a:spcBef>
            </a:pPr>
            <a:r>
              <a:rPr lang="en-US" sz="2000" dirty="0">
                <a:solidFill>
                  <a:srgbClr val="FF0000"/>
                </a:solidFill>
                <a:latin typeface="Symbol" pitchFamily="18" charset="2"/>
              </a:rPr>
              <a:t>g</a:t>
            </a:r>
            <a:r>
              <a:rPr lang="en-US" sz="2000" dirty="0">
                <a:solidFill>
                  <a:srgbClr val="FF0000"/>
                </a:solidFill>
                <a:latin typeface="Calibri" panose="020F0502020204030204" pitchFamily="34" charset="0"/>
              </a:rPr>
              <a:t> = </a:t>
            </a:r>
            <a:r>
              <a:rPr lang="en-US" dirty="0">
                <a:solidFill>
                  <a:srgbClr val="FF0000"/>
                </a:solidFill>
                <a:latin typeface="Calibri" panose="020F0502020204030204" pitchFamily="34" charset="0"/>
              </a:rPr>
              <a:t>–</a:t>
            </a:r>
            <a:r>
              <a:rPr lang="en-US" sz="2000" dirty="0">
                <a:solidFill>
                  <a:srgbClr val="FF0000"/>
                </a:solidFill>
                <a:latin typeface="Calibri" panose="020F0502020204030204" pitchFamily="34" charset="0"/>
              </a:rPr>
              <a:t>0.4</a:t>
            </a:r>
          </a:p>
        </p:txBody>
      </p:sp>
      <p:sp>
        <p:nvSpPr>
          <p:cNvPr id="2" name="Slide Number Placeholder 1">
            <a:extLst>
              <a:ext uri="{FF2B5EF4-FFF2-40B4-BE49-F238E27FC236}">
                <a16:creationId xmlns:a16="http://schemas.microsoft.com/office/drawing/2014/main" id="{A83C5B14-6DC3-F78C-D5D0-F36C4AB65911}"/>
              </a:ext>
            </a:extLst>
          </p:cNvPr>
          <p:cNvSpPr>
            <a:spLocks noGrp="1"/>
          </p:cNvSpPr>
          <p:nvPr>
            <p:ph type="sldNum" sz="quarter" idx="10"/>
          </p:nvPr>
        </p:nvSpPr>
        <p:spPr/>
        <p:txBody>
          <a:bodyPr/>
          <a:lstStyle/>
          <a:p>
            <a:pPr>
              <a:defRPr/>
            </a:pPr>
            <a:fld id="{3D92B7D2-3267-4008-AB48-C2C11E17D42B}" type="slidenum">
              <a:rPr lang="en-US" smtClean="0"/>
              <a:pPr>
                <a:defRPr/>
              </a:pPr>
              <a:t>49</a:t>
            </a:fld>
            <a:endParaRPr lang="en-US"/>
          </a:p>
        </p:txBody>
      </p:sp>
    </p:spTree>
    <p:extLst>
      <p:ext uri="{BB962C8B-B14F-4D97-AF65-F5344CB8AC3E}">
        <p14:creationId xmlns:p14="http://schemas.microsoft.com/office/powerpoint/2010/main" val="1938470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4"/>
          <p:cNvPicPr>
            <a:picLocks noChangeArrowheads="1"/>
          </p:cNvPicPr>
          <p:nvPr/>
        </p:nvPicPr>
        <p:blipFill>
          <a:blip r:embed="rId3" cstate="print"/>
          <a:srcRect r="68622"/>
          <a:stretch>
            <a:fillRect/>
          </a:stretch>
        </p:blipFill>
        <p:spPr bwMode="auto">
          <a:xfrm>
            <a:off x="1524001" y="2928938"/>
            <a:ext cx="4729163" cy="3727450"/>
          </a:xfrm>
          <a:prstGeom prst="rect">
            <a:avLst/>
          </a:prstGeom>
          <a:noFill/>
          <a:ln w="9525">
            <a:noFill/>
            <a:miter lim="800000"/>
            <a:headEnd/>
            <a:tailEnd/>
          </a:ln>
        </p:spPr>
      </p:pic>
      <p:pic>
        <p:nvPicPr>
          <p:cNvPr id="6147" name="Picture 14"/>
          <p:cNvPicPr>
            <a:picLocks noChangeArrowheads="1"/>
          </p:cNvPicPr>
          <p:nvPr/>
        </p:nvPicPr>
        <p:blipFill>
          <a:blip r:embed="rId3" cstate="print"/>
          <a:srcRect/>
          <a:stretch>
            <a:fillRect/>
          </a:stretch>
        </p:blipFill>
        <p:spPr bwMode="auto">
          <a:xfrm>
            <a:off x="1511301" y="541338"/>
            <a:ext cx="9180513" cy="2252662"/>
          </a:xfrm>
          <a:prstGeom prst="rect">
            <a:avLst/>
          </a:prstGeom>
          <a:noFill/>
          <a:ln w="9525">
            <a:noFill/>
            <a:miter lim="800000"/>
            <a:headEnd/>
            <a:tailEnd/>
          </a:ln>
        </p:spPr>
      </p:pic>
      <p:pic>
        <p:nvPicPr>
          <p:cNvPr id="6148" name="Picture 9"/>
          <p:cNvPicPr>
            <a:picLocks noChangeAspect="1" noChangeArrowheads="1"/>
          </p:cNvPicPr>
          <p:nvPr/>
        </p:nvPicPr>
        <p:blipFill>
          <a:blip r:embed="rId4" cstate="print"/>
          <a:srcRect/>
          <a:stretch>
            <a:fillRect/>
          </a:stretch>
        </p:blipFill>
        <p:spPr bwMode="auto">
          <a:xfrm>
            <a:off x="6342064" y="2989263"/>
            <a:ext cx="4308475" cy="3632200"/>
          </a:xfrm>
          <a:prstGeom prst="rect">
            <a:avLst/>
          </a:prstGeom>
          <a:noFill/>
          <a:ln w="9525">
            <a:noFill/>
            <a:miter lim="800000"/>
            <a:headEnd/>
            <a:tailEnd/>
          </a:ln>
        </p:spPr>
      </p:pic>
      <p:sp>
        <p:nvSpPr>
          <p:cNvPr id="6150" name="Text Box 17"/>
          <p:cNvSpPr txBox="1">
            <a:spLocks noChangeArrowheads="1"/>
          </p:cNvSpPr>
          <p:nvPr/>
        </p:nvSpPr>
        <p:spPr bwMode="auto">
          <a:xfrm>
            <a:off x="7010400" y="3352800"/>
            <a:ext cx="1667069" cy="1338828"/>
          </a:xfrm>
          <a:prstGeom prst="rect">
            <a:avLst/>
          </a:prstGeom>
          <a:solidFill>
            <a:schemeClr val="bg1"/>
          </a:solidFill>
          <a:ln w="9525">
            <a:noFill/>
            <a:miter lim="800000"/>
            <a:headEnd/>
            <a:tailEnd/>
          </a:ln>
        </p:spPr>
        <p:txBody>
          <a:bodyPr wrap="square">
            <a:spAutoFit/>
          </a:bodyPr>
          <a:lstStyle/>
          <a:p>
            <a:pPr>
              <a:spcBef>
                <a:spcPct val="50000"/>
              </a:spcBef>
            </a:pPr>
            <a:r>
              <a:rPr lang="en-US" b="1" dirty="0">
                <a:latin typeface="Calibri" panose="020F0502020204030204" pitchFamily="34" charset="0"/>
              </a:rPr>
              <a:t>Experiment:</a:t>
            </a:r>
          </a:p>
          <a:p>
            <a:pPr>
              <a:spcBef>
                <a:spcPct val="50000"/>
              </a:spcBef>
            </a:pPr>
            <a:r>
              <a:rPr lang="en-US" b="1" dirty="0">
                <a:latin typeface="Calibri" panose="020F0502020204030204" pitchFamily="34" charset="0"/>
              </a:rPr>
              <a:t>LP3 with known parameters</a:t>
            </a:r>
          </a:p>
        </p:txBody>
      </p:sp>
      <p:sp>
        <p:nvSpPr>
          <p:cNvPr id="6151" name="Line 22"/>
          <p:cNvSpPr>
            <a:spLocks noChangeShapeType="1"/>
          </p:cNvSpPr>
          <p:nvPr/>
        </p:nvSpPr>
        <p:spPr bwMode="auto">
          <a:xfrm>
            <a:off x="3097213" y="476250"/>
            <a:ext cx="0" cy="2413000"/>
          </a:xfrm>
          <a:prstGeom prst="line">
            <a:avLst/>
          </a:prstGeom>
          <a:noFill/>
          <a:ln w="19050">
            <a:solidFill>
              <a:srgbClr val="FF0000"/>
            </a:solidFill>
            <a:round/>
            <a:headEnd/>
            <a:tailEnd/>
          </a:ln>
        </p:spPr>
        <p:txBody>
          <a:bodyPr/>
          <a:lstStyle/>
          <a:p>
            <a:endParaRPr lang="en-US" dirty="0">
              <a:latin typeface="Calibri" panose="020F0502020204030204" pitchFamily="34" charset="0"/>
            </a:endParaRPr>
          </a:p>
        </p:txBody>
      </p:sp>
      <p:sp>
        <p:nvSpPr>
          <p:cNvPr id="6152" name="Line 23"/>
          <p:cNvSpPr>
            <a:spLocks noChangeShapeType="1"/>
          </p:cNvSpPr>
          <p:nvPr/>
        </p:nvSpPr>
        <p:spPr bwMode="auto">
          <a:xfrm>
            <a:off x="4116388" y="2846388"/>
            <a:ext cx="0" cy="3973512"/>
          </a:xfrm>
          <a:prstGeom prst="line">
            <a:avLst/>
          </a:prstGeom>
          <a:noFill/>
          <a:ln w="28575">
            <a:solidFill>
              <a:srgbClr val="FF0000"/>
            </a:solidFill>
            <a:round/>
            <a:headEnd/>
            <a:tailEnd/>
          </a:ln>
        </p:spPr>
        <p:txBody>
          <a:bodyPr/>
          <a:lstStyle/>
          <a:p>
            <a:endParaRPr lang="en-US" dirty="0">
              <a:latin typeface="Calibri" panose="020F0502020204030204" pitchFamily="34" charset="0"/>
            </a:endParaRPr>
          </a:p>
        </p:txBody>
      </p:sp>
      <p:sp>
        <p:nvSpPr>
          <p:cNvPr id="6153" name="Oval 10"/>
          <p:cNvSpPr>
            <a:spLocks noChangeArrowheads="1"/>
          </p:cNvSpPr>
          <p:nvPr/>
        </p:nvSpPr>
        <p:spPr bwMode="auto">
          <a:xfrm>
            <a:off x="10055226" y="3835400"/>
            <a:ext cx="123825" cy="115888"/>
          </a:xfrm>
          <a:prstGeom prst="ellipse">
            <a:avLst/>
          </a:prstGeom>
          <a:solidFill>
            <a:srgbClr val="FFFF00">
              <a:alpha val="70195"/>
            </a:srgbClr>
          </a:solidFill>
          <a:ln w="9525" algn="ctr">
            <a:solidFill>
              <a:srgbClr val="FFC000"/>
            </a:solidFill>
            <a:miter lim="800000"/>
            <a:headEnd/>
            <a:tailEnd/>
          </a:ln>
        </p:spPr>
        <p:txBody>
          <a:bodyPr wrap="none"/>
          <a:lstStyle/>
          <a:p>
            <a:endParaRPr lang="en-US" dirty="0">
              <a:latin typeface="Calibri" panose="020F0502020204030204" pitchFamily="34" charset="0"/>
            </a:endParaRPr>
          </a:p>
        </p:txBody>
      </p:sp>
      <p:sp>
        <p:nvSpPr>
          <p:cNvPr id="6154" name="Text Box 17"/>
          <p:cNvSpPr txBox="1">
            <a:spLocks noChangeArrowheads="1"/>
          </p:cNvSpPr>
          <p:nvPr/>
        </p:nvSpPr>
        <p:spPr bwMode="auto">
          <a:xfrm>
            <a:off x="7037389" y="4625976"/>
            <a:ext cx="923925" cy="923925"/>
          </a:xfrm>
          <a:prstGeom prst="rect">
            <a:avLst/>
          </a:prstGeom>
          <a:solidFill>
            <a:srgbClr val="FFFFFF"/>
          </a:solidFill>
          <a:ln w="9525">
            <a:noFill/>
            <a:miter lim="800000"/>
            <a:headEnd/>
            <a:tailEnd/>
          </a:ln>
        </p:spPr>
        <p:txBody>
          <a:bodyPr>
            <a:spAutoFit/>
          </a:bodyPr>
          <a:lstStyle/>
          <a:p>
            <a:r>
              <a:rPr lang="en-US" b="1" dirty="0">
                <a:latin typeface="Symbol" pitchFamily="18" charset="2"/>
                <a:cs typeface="Calibri" panose="020F0502020204030204" pitchFamily="34" charset="0"/>
              </a:rPr>
              <a:t>m</a:t>
            </a:r>
            <a:r>
              <a:rPr lang="en-US" b="1" dirty="0">
                <a:latin typeface="Calibri" panose="020F0502020204030204" pitchFamily="34" charset="0"/>
                <a:cs typeface="Calibri" panose="020F0502020204030204" pitchFamily="34" charset="0"/>
              </a:rPr>
              <a:t> = 4</a:t>
            </a:r>
          </a:p>
          <a:p>
            <a:r>
              <a:rPr lang="en-US" b="1" dirty="0">
                <a:latin typeface="Symbol" pitchFamily="18" charset="2"/>
                <a:cs typeface="Calibri" panose="020F0502020204030204" pitchFamily="34" charset="0"/>
              </a:rPr>
              <a:t>s</a:t>
            </a:r>
            <a:r>
              <a:rPr lang="en-US" b="1" dirty="0">
                <a:latin typeface="Calibri" panose="020F0502020204030204" pitchFamily="34" charset="0"/>
                <a:cs typeface="Calibri" panose="020F0502020204030204" pitchFamily="34" charset="0"/>
              </a:rPr>
              <a:t> = 0.5</a:t>
            </a:r>
          </a:p>
          <a:p>
            <a:r>
              <a:rPr lang="en-US" b="1" dirty="0">
                <a:latin typeface="Symbol" pitchFamily="18" charset="2"/>
                <a:cs typeface="Calibri" panose="020F0502020204030204" pitchFamily="34" charset="0"/>
              </a:rPr>
              <a:t>g</a:t>
            </a:r>
            <a:r>
              <a:rPr lang="en-US" b="1" dirty="0">
                <a:latin typeface="Calibri" panose="020F0502020204030204" pitchFamily="34" charset="0"/>
                <a:cs typeface="Calibri" panose="020F0502020204030204" pitchFamily="34" charset="0"/>
              </a:rPr>
              <a:t> = 0.4</a:t>
            </a:r>
          </a:p>
        </p:txBody>
      </p:sp>
      <p:sp>
        <p:nvSpPr>
          <p:cNvPr id="11" name="Text Box 5"/>
          <p:cNvSpPr txBox="1">
            <a:spLocks noChangeArrowheads="1"/>
          </p:cNvSpPr>
          <p:nvPr/>
        </p:nvSpPr>
        <p:spPr bwMode="auto">
          <a:xfrm>
            <a:off x="796440" y="1"/>
            <a:ext cx="10387377" cy="492443"/>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Experiment: 1000 years of data, sampled from LP3 with known parameters</a:t>
            </a:r>
          </a:p>
        </p:txBody>
      </p:sp>
      <p:cxnSp>
        <p:nvCxnSpPr>
          <p:cNvPr id="12" name="Straight Connector 11">
            <a:extLst>
              <a:ext uri="{FF2B5EF4-FFF2-40B4-BE49-F238E27FC236}">
                <a16:creationId xmlns:a16="http://schemas.microsoft.com/office/drawing/2014/main" id="{8FB436DB-7A6B-4571-A620-1582117C75FC}"/>
              </a:ext>
            </a:extLst>
          </p:cNvPr>
          <p:cNvCxnSpPr/>
          <p:nvPr/>
        </p:nvCxnSpPr>
        <p:spPr>
          <a:xfrm>
            <a:off x="2482850" y="1623391"/>
            <a:ext cx="0" cy="88789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88D0B52-B084-4277-9749-A552590D35D3}"/>
              </a:ext>
            </a:extLst>
          </p:cNvPr>
          <p:cNvCxnSpPr>
            <a:cxnSpLocks/>
          </p:cNvCxnSpPr>
          <p:nvPr/>
        </p:nvCxnSpPr>
        <p:spPr>
          <a:xfrm>
            <a:off x="2944742" y="1518755"/>
            <a:ext cx="0" cy="9991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AFDB4C9-F3E6-4025-99FB-2BEDA60281E4}"/>
              </a:ext>
            </a:extLst>
          </p:cNvPr>
          <p:cNvCxnSpPr>
            <a:cxnSpLocks/>
          </p:cNvCxnSpPr>
          <p:nvPr/>
        </p:nvCxnSpPr>
        <p:spPr>
          <a:xfrm>
            <a:off x="3108533" y="4737653"/>
            <a:ext cx="0" cy="14179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2278B08-0346-46A7-B739-FDBAA936AD6C}"/>
              </a:ext>
            </a:extLst>
          </p:cNvPr>
          <p:cNvCxnSpPr>
            <a:cxnSpLocks/>
          </p:cNvCxnSpPr>
          <p:nvPr/>
        </p:nvCxnSpPr>
        <p:spPr>
          <a:xfrm>
            <a:off x="3863907" y="4512365"/>
            <a:ext cx="0" cy="164989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AEA69131-1ECE-9FBE-EBCF-B39D2AB5D7C4}"/>
              </a:ext>
            </a:extLst>
          </p:cNvPr>
          <p:cNvCxnSpPr>
            <a:cxnSpLocks/>
          </p:cNvCxnSpPr>
          <p:nvPr/>
        </p:nvCxnSpPr>
        <p:spPr>
          <a:xfrm>
            <a:off x="7550832" y="2095500"/>
            <a:ext cx="708660" cy="0"/>
          </a:xfrm>
          <a:prstGeom prst="line">
            <a:avLst/>
          </a:prstGeom>
          <a:ln w="38100">
            <a:solidFill>
              <a:srgbClr val="66FF99"/>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C25C9402-42A1-3AC1-7375-A9E56C258673}"/>
              </a:ext>
            </a:extLst>
          </p:cNvPr>
          <p:cNvCxnSpPr>
            <a:cxnSpLocks/>
          </p:cNvCxnSpPr>
          <p:nvPr/>
        </p:nvCxnSpPr>
        <p:spPr>
          <a:xfrm>
            <a:off x="4987824" y="2095500"/>
            <a:ext cx="708660" cy="0"/>
          </a:xfrm>
          <a:prstGeom prst="line">
            <a:avLst/>
          </a:prstGeom>
          <a:ln w="38100">
            <a:solidFill>
              <a:srgbClr val="66FF99"/>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4FB06BD6-B330-64E7-A409-60363EBEB654}"/>
              </a:ext>
            </a:extLst>
          </p:cNvPr>
          <p:cNvSpPr>
            <a:spLocks noGrp="1"/>
          </p:cNvSpPr>
          <p:nvPr>
            <p:ph type="sldNum" sz="quarter" idx="10"/>
          </p:nvPr>
        </p:nvSpPr>
        <p:spPr/>
        <p:txBody>
          <a:bodyPr/>
          <a:lstStyle/>
          <a:p>
            <a:pPr>
              <a:defRPr/>
            </a:pPr>
            <a:fld id="{3D92B7D2-3267-4008-AB48-C2C11E17D42B}" type="slidenum">
              <a:rPr lang="en-US" smtClean="0"/>
              <a:pPr>
                <a:defRPr/>
              </a:pPr>
              <a:t>5</a:t>
            </a:fld>
            <a:endParaRPr lang="en-US"/>
          </a:p>
        </p:txBody>
      </p:sp>
    </p:spTree>
    <p:extLst>
      <p:ext uri="{BB962C8B-B14F-4D97-AF65-F5344CB8AC3E}">
        <p14:creationId xmlns:p14="http://schemas.microsoft.com/office/powerpoint/2010/main" val="951164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42" name="Picture 2"/>
          <p:cNvPicPr>
            <a:picLocks noChangeArrowheads="1"/>
          </p:cNvPicPr>
          <p:nvPr/>
        </p:nvPicPr>
        <p:blipFill>
          <a:blip r:embed="rId3" cstate="print"/>
          <a:srcRect/>
          <a:stretch>
            <a:fillRect/>
          </a:stretch>
        </p:blipFill>
        <p:spPr bwMode="auto">
          <a:xfrm>
            <a:off x="1624014" y="4033838"/>
            <a:ext cx="8993187" cy="2290762"/>
          </a:xfrm>
          <a:prstGeom prst="rect">
            <a:avLst/>
          </a:prstGeom>
          <a:noFill/>
          <a:ln w="9525">
            <a:noFill/>
            <a:miter lim="800000"/>
            <a:headEnd/>
            <a:tailEnd/>
          </a:ln>
        </p:spPr>
      </p:pic>
      <p:pic>
        <p:nvPicPr>
          <p:cNvPr id="10243" name="Picture 10"/>
          <p:cNvPicPr>
            <a:picLocks noChangeArrowheads="1"/>
          </p:cNvPicPr>
          <p:nvPr/>
        </p:nvPicPr>
        <p:blipFill>
          <a:blip r:embed="rId4" cstate="print"/>
          <a:srcRect/>
          <a:stretch>
            <a:fillRect/>
          </a:stretch>
        </p:blipFill>
        <p:spPr bwMode="auto">
          <a:xfrm>
            <a:off x="1619250" y="1366839"/>
            <a:ext cx="8997950" cy="2293937"/>
          </a:xfrm>
          <a:prstGeom prst="rect">
            <a:avLst/>
          </a:prstGeom>
          <a:noFill/>
          <a:ln w="9525">
            <a:noFill/>
            <a:miter lim="800000"/>
            <a:headEnd/>
            <a:tailEnd/>
          </a:ln>
        </p:spPr>
      </p:pic>
      <p:sp>
        <p:nvSpPr>
          <p:cNvPr id="112644" name="Text Box 4"/>
          <p:cNvSpPr txBox="1">
            <a:spLocks noChangeArrowheads="1"/>
          </p:cNvSpPr>
          <p:nvPr/>
        </p:nvSpPr>
        <p:spPr bwMode="auto">
          <a:xfrm>
            <a:off x="1043354" y="441325"/>
            <a:ext cx="9624646" cy="488950"/>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What about a more negative skew?</a:t>
            </a:r>
          </a:p>
        </p:txBody>
      </p:sp>
      <p:sp>
        <p:nvSpPr>
          <p:cNvPr id="112649" name="Text Box 9"/>
          <p:cNvSpPr txBox="1">
            <a:spLocks noChangeArrowheads="1"/>
          </p:cNvSpPr>
          <p:nvPr/>
        </p:nvSpPr>
        <p:spPr bwMode="auto">
          <a:xfrm>
            <a:off x="2012950" y="912813"/>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Calibri" panose="020F0502020204030204" pitchFamily="34" charset="0"/>
              </a:rPr>
              <a:t>g = +0.4</a:t>
            </a:r>
          </a:p>
        </p:txBody>
      </p:sp>
      <p:sp>
        <p:nvSpPr>
          <p:cNvPr id="112650" name="Text Box 10"/>
          <p:cNvSpPr txBox="1">
            <a:spLocks noChangeArrowheads="1"/>
          </p:cNvSpPr>
          <p:nvPr/>
        </p:nvSpPr>
        <p:spPr bwMode="auto">
          <a:xfrm>
            <a:off x="2017713" y="3598863"/>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Calibri" panose="020F0502020204030204" pitchFamily="34" charset="0"/>
              </a:rPr>
              <a:t>g = </a:t>
            </a:r>
            <a:r>
              <a:rPr lang="en-US" dirty="0">
                <a:latin typeface="Calibri" panose="020F0502020204030204" pitchFamily="34" charset="0"/>
              </a:rPr>
              <a:t>–</a:t>
            </a:r>
            <a:r>
              <a:rPr lang="en-US" sz="2400" dirty="0">
                <a:latin typeface="Calibri" panose="020F0502020204030204" pitchFamily="34" charset="0"/>
              </a:rPr>
              <a:t>0.4</a:t>
            </a:r>
          </a:p>
        </p:txBody>
      </p:sp>
      <p:sp>
        <p:nvSpPr>
          <p:cNvPr id="112651" name="Text Box 11"/>
          <p:cNvSpPr txBox="1">
            <a:spLocks noChangeArrowheads="1"/>
          </p:cNvSpPr>
          <p:nvPr/>
        </p:nvSpPr>
        <p:spPr bwMode="auto">
          <a:xfrm>
            <a:off x="1100506" y="6362701"/>
            <a:ext cx="9907465" cy="461665"/>
          </a:xfrm>
          <a:prstGeom prst="rect">
            <a:avLst/>
          </a:prstGeom>
          <a:noFill/>
          <a:ln w="9525">
            <a:noFill/>
            <a:miter lim="800000"/>
            <a:headEnd/>
            <a:tailEnd/>
          </a:ln>
          <a:effectLst/>
        </p:spPr>
        <p:txBody>
          <a:bodyPr wrap="square">
            <a:spAutoFit/>
          </a:bodyPr>
          <a:lstStyle/>
          <a:p>
            <a:pPr>
              <a:spcBef>
                <a:spcPct val="50000"/>
              </a:spcBef>
              <a:defRPr/>
            </a:pPr>
            <a:r>
              <a:rPr lang="en-US" sz="2400" dirty="0">
                <a:latin typeface="Calibri" panose="020F0502020204030204" pitchFamily="34" charset="0"/>
              </a:rPr>
              <a:t>When skew is more negative, change has less influence on the 100-yr event</a:t>
            </a:r>
          </a:p>
        </p:txBody>
      </p:sp>
      <p:sp>
        <p:nvSpPr>
          <p:cNvPr id="2" name="Slide Number Placeholder 1">
            <a:extLst>
              <a:ext uri="{FF2B5EF4-FFF2-40B4-BE49-F238E27FC236}">
                <a16:creationId xmlns:a16="http://schemas.microsoft.com/office/drawing/2014/main" id="{91FD60CE-CC84-4C39-3268-E6CBB5A4C6B6}"/>
              </a:ext>
            </a:extLst>
          </p:cNvPr>
          <p:cNvSpPr>
            <a:spLocks noGrp="1"/>
          </p:cNvSpPr>
          <p:nvPr>
            <p:ph type="sldNum" sz="quarter" idx="10"/>
          </p:nvPr>
        </p:nvSpPr>
        <p:spPr/>
        <p:txBody>
          <a:bodyPr/>
          <a:lstStyle/>
          <a:p>
            <a:pPr>
              <a:defRPr/>
            </a:pPr>
            <a:fld id="{3D92B7D2-3267-4008-AB48-C2C11E17D42B}" type="slidenum">
              <a:rPr lang="en-US" smtClean="0"/>
              <a:pPr>
                <a:defRPr/>
              </a:pPr>
              <a:t>50</a:t>
            </a:fld>
            <a:endParaRPr lang="en-US"/>
          </a:p>
        </p:txBody>
      </p:sp>
    </p:spTree>
    <p:extLst>
      <p:ext uri="{BB962C8B-B14F-4D97-AF65-F5344CB8AC3E}">
        <p14:creationId xmlns:p14="http://schemas.microsoft.com/office/powerpoint/2010/main" val="11994348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266" name="Picture 2"/>
          <p:cNvPicPr>
            <a:picLocks noChangeArrowheads="1"/>
          </p:cNvPicPr>
          <p:nvPr/>
        </p:nvPicPr>
        <p:blipFill>
          <a:blip r:embed="rId3" cstate="print"/>
          <a:srcRect/>
          <a:stretch>
            <a:fillRect/>
          </a:stretch>
        </p:blipFill>
        <p:spPr bwMode="auto">
          <a:xfrm>
            <a:off x="1627189" y="4033838"/>
            <a:ext cx="8993187" cy="2290762"/>
          </a:xfrm>
          <a:prstGeom prst="rect">
            <a:avLst/>
          </a:prstGeom>
          <a:noFill/>
          <a:ln w="9525">
            <a:noFill/>
            <a:miter lim="800000"/>
            <a:headEnd/>
            <a:tailEnd/>
          </a:ln>
        </p:spPr>
      </p:pic>
      <p:pic>
        <p:nvPicPr>
          <p:cNvPr id="11267" name="Picture 10"/>
          <p:cNvPicPr>
            <a:picLocks noChangeArrowheads="1"/>
          </p:cNvPicPr>
          <p:nvPr/>
        </p:nvPicPr>
        <p:blipFill>
          <a:blip r:embed="rId4" cstate="print"/>
          <a:srcRect/>
          <a:stretch>
            <a:fillRect/>
          </a:stretch>
        </p:blipFill>
        <p:spPr bwMode="auto">
          <a:xfrm>
            <a:off x="1619250" y="1366839"/>
            <a:ext cx="8997950" cy="2293937"/>
          </a:xfrm>
          <a:prstGeom prst="rect">
            <a:avLst/>
          </a:prstGeom>
          <a:noFill/>
          <a:ln w="9525">
            <a:noFill/>
            <a:miter lim="800000"/>
            <a:headEnd/>
            <a:tailEnd/>
          </a:ln>
        </p:spPr>
      </p:pic>
      <p:sp>
        <p:nvSpPr>
          <p:cNvPr id="112649" name="Text Box 9"/>
          <p:cNvSpPr txBox="1">
            <a:spLocks noChangeArrowheads="1"/>
          </p:cNvSpPr>
          <p:nvPr/>
        </p:nvSpPr>
        <p:spPr bwMode="auto">
          <a:xfrm>
            <a:off x="2012950" y="912813"/>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Calibri" panose="020F0502020204030204" pitchFamily="34" charset="0"/>
              </a:rPr>
              <a:t>g = +0.4</a:t>
            </a:r>
          </a:p>
        </p:txBody>
      </p:sp>
      <p:sp>
        <p:nvSpPr>
          <p:cNvPr id="112650" name="Text Box 10"/>
          <p:cNvSpPr txBox="1">
            <a:spLocks noChangeArrowheads="1"/>
          </p:cNvSpPr>
          <p:nvPr/>
        </p:nvSpPr>
        <p:spPr bwMode="auto">
          <a:xfrm>
            <a:off x="2017713" y="3598863"/>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Calibri" panose="020F0502020204030204" pitchFamily="34" charset="0"/>
              </a:rPr>
              <a:t>g = </a:t>
            </a:r>
            <a:r>
              <a:rPr lang="en-US" dirty="0">
                <a:latin typeface="Calibri" panose="020F0502020204030204" pitchFamily="34" charset="0"/>
              </a:rPr>
              <a:t>–</a:t>
            </a:r>
            <a:r>
              <a:rPr lang="en-US" sz="2400" dirty="0">
                <a:latin typeface="Calibri" panose="020F0502020204030204" pitchFamily="34" charset="0"/>
              </a:rPr>
              <a:t>0.4</a:t>
            </a:r>
          </a:p>
        </p:txBody>
      </p:sp>
      <p:sp>
        <p:nvSpPr>
          <p:cNvPr id="2" name="Text Box 4">
            <a:extLst>
              <a:ext uri="{FF2B5EF4-FFF2-40B4-BE49-F238E27FC236}">
                <a16:creationId xmlns:a16="http://schemas.microsoft.com/office/drawing/2014/main" id="{D4162FD0-BA9B-80B9-137D-165B7066A845}"/>
              </a:ext>
            </a:extLst>
          </p:cNvPr>
          <p:cNvSpPr txBox="1">
            <a:spLocks noChangeArrowheads="1"/>
          </p:cNvSpPr>
          <p:nvPr/>
        </p:nvSpPr>
        <p:spPr bwMode="auto">
          <a:xfrm>
            <a:off x="1043354" y="441325"/>
            <a:ext cx="9624646" cy="488950"/>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What about a more negative skew?</a:t>
            </a:r>
          </a:p>
        </p:txBody>
      </p:sp>
      <p:sp>
        <p:nvSpPr>
          <p:cNvPr id="3" name="Text Box 11">
            <a:extLst>
              <a:ext uri="{FF2B5EF4-FFF2-40B4-BE49-F238E27FC236}">
                <a16:creationId xmlns:a16="http://schemas.microsoft.com/office/drawing/2014/main" id="{367C44B0-9B49-6F1C-1FCF-83D673EEB8EE}"/>
              </a:ext>
            </a:extLst>
          </p:cNvPr>
          <p:cNvSpPr txBox="1">
            <a:spLocks noChangeArrowheads="1"/>
          </p:cNvSpPr>
          <p:nvPr/>
        </p:nvSpPr>
        <p:spPr bwMode="auto">
          <a:xfrm>
            <a:off x="1100506" y="6362701"/>
            <a:ext cx="9907465" cy="461665"/>
          </a:xfrm>
          <a:prstGeom prst="rect">
            <a:avLst/>
          </a:prstGeom>
          <a:noFill/>
          <a:ln w="9525">
            <a:noFill/>
            <a:miter lim="800000"/>
            <a:headEnd/>
            <a:tailEnd/>
          </a:ln>
          <a:effectLst/>
        </p:spPr>
        <p:txBody>
          <a:bodyPr wrap="square">
            <a:spAutoFit/>
          </a:bodyPr>
          <a:lstStyle/>
          <a:p>
            <a:pPr>
              <a:spcBef>
                <a:spcPct val="50000"/>
              </a:spcBef>
              <a:defRPr/>
            </a:pPr>
            <a:r>
              <a:rPr lang="en-US" sz="2400" dirty="0">
                <a:latin typeface="Calibri" panose="020F0502020204030204" pitchFamily="34" charset="0"/>
              </a:rPr>
              <a:t>When skew is more negative, change has less influence on the 100-yr event</a:t>
            </a:r>
          </a:p>
        </p:txBody>
      </p:sp>
      <p:sp>
        <p:nvSpPr>
          <p:cNvPr id="4" name="Slide Number Placeholder 3">
            <a:extLst>
              <a:ext uri="{FF2B5EF4-FFF2-40B4-BE49-F238E27FC236}">
                <a16:creationId xmlns:a16="http://schemas.microsoft.com/office/drawing/2014/main" id="{7D2295D5-7AFF-BD3B-5B12-AD9E6CBB0B73}"/>
              </a:ext>
            </a:extLst>
          </p:cNvPr>
          <p:cNvSpPr>
            <a:spLocks noGrp="1"/>
          </p:cNvSpPr>
          <p:nvPr>
            <p:ph type="sldNum" sz="quarter" idx="10"/>
          </p:nvPr>
        </p:nvSpPr>
        <p:spPr/>
        <p:txBody>
          <a:bodyPr/>
          <a:lstStyle/>
          <a:p>
            <a:pPr>
              <a:defRPr/>
            </a:pPr>
            <a:fld id="{3D92B7D2-3267-4008-AB48-C2C11E17D42B}" type="slidenum">
              <a:rPr lang="en-US" smtClean="0"/>
              <a:pPr>
                <a:defRPr/>
              </a:pPr>
              <a:t>51</a:t>
            </a:fld>
            <a:endParaRPr lang="en-US"/>
          </a:p>
        </p:txBody>
      </p:sp>
    </p:spTree>
    <p:extLst>
      <p:ext uri="{BB962C8B-B14F-4D97-AF65-F5344CB8AC3E}">
        <p14:creationId xmlns:p14="http://schemas.microsoft.com/office/powerpoint/2010/main" val="12837662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28338" y="608127"/>
            <a:ext cx="10754061" cy="1143000"/>
          </a:xfrm>
        </p:spPr>
        <p:txBody>
          <a:bodyPr/>
          <a:lstStyle/>
          <a:p>
            <a:pPr algn="l"/>
            <a:r>
              <a:rPr lang="en-US" dirty="0"/>
              <a:t>Describing the Uncertainty -</a:t>
            </a:r>
            <a:br>
              <a:rPr lang="en-US" dirty="0"/>
            </a:br>
            <a:r>
              <a:rPr lang="en-US" dirty="0"/>
              <a:t>Equivalent Years of Record</a:t>
            </a:r>
          </a:p>
        </p:txBody>
      </p:sp>
      <p:sp>
        <p:nvSpPr>
          <p:cNvPr id="6" name="TextBox 5"/>
          <p:cNvSpPr txBox="1"/>
          <p:nvPr/>
        </p:nvSpPr>
        <p:spPr>
          <a:xfrm>
            <a:off x="8276866" y="1528258"/>
            <a:ext cx="1917513" cy="400110"/>
          </a:xfrm>
          <a:prstGeom prst="rect">
            <a:avLst/>
          </a:prstGeom>
          <a:noFill/>
        </p:spPr>
        <p:txBody>
          <a:bodyPr wrap="none" rtlCol="0">
            <a:spAutoFit/>
          </a:bodyPr>
          <a:lstStyle/>
          <a:p>
            <a:r>
              <a:rPr lang="en-US" sz="2000" b="1" dirty="0">
                <a:latin typeface="Calibri" panose="020F0502020204030204" pitchFamily="34" charset="0"/>
              </a:rPr>
              <a:t>EM 1110-2-1619</a:t>
            </a:r>
          </a:p>
        </p:txBody>
      </p:sp>
      <p:sp>
        <p:nvSpPr>
          <p:cNvPr id="3" name="Slide Number Placeholder 2">
            <a:extLst>
              <a:ext uri="{FF2B5EF4-FFF2-40B4-BE49-F238E27FC236}">
                <a16:creationId xmlns:a16="http://schemas.microsoft.com/office/drawing/2014/main" id="{5A7A5060-01D3-C0F9-FE97-96B8C1185944}"/>
              </a:ext>
            </a:extLst>
          </p:cNvPr>
          <p:cNvSpPr>
            <a:spLocks noGrp="1"/>
          </p:cNvSpPr>
          <p:nvPr>
            <p:ph type="sldNum" sz="quarter" idx="10"/>
          </p:nvPr>
        </p:nvSpPr>
        <p:spPr/>
        <p:txBody>
          <a:bodyPr/>
          <a:lstStyle/>
          <a:p>
            <a:pPr>
              <a:defRPr/>
            </a:pPr>
            <a:fld id="{F1A29AE0-ABC0-436A-B634-E6AB7303BE6C}" type="slidenum">
              <a:rPr lang="en-US" smtClean="0"/>
              <a:pPr>
                <a:defRPr/>
              </a:pPr>
              <a:t>52</a:t>
            </a:fld>
            <a:endParaRPr lang="en-US"/>
          </a:p>
        </p:txBody>
      </p:sp>
      <p:graphicFrame>
        <p:nvGraphicFramePr>
          <p:cNvPr id="4" name="Table 3">
            <a:extLst>
              <a:ext uri="{FF2B5EF4-FFF2-40B4-BE49-F238E27FC236}">
                <a16:creationId xmlns:a16="http://schemas.microsoft.com/office/drawing/2014/main" id="{A0B7FAD9-2667-A845-2C55-960944F23AD7}"/>
              </a:ext>
            </a:extLst>
          </p:cNvPr>
          <p:cNvGraphicFramePr>
            <a:graphicFrameLocks noGrp="1"/>
          </p:cNvGraphicFramePr>
          <p:nvPr>
            <p:extLst>
              <p:ext uri="{D42A27DB-BD31-4B8C-83A1-F6EECF244321}">
                <p14:modId xmlns:p14="http://schemas.microsoft.com/office/powerpoint/2010/main" val="2164647401"/>
              </p:ext>
            </p:extLst>
          </p:nvPr>
        </p:nvGraphicFramePr>
        <p:xfrm>
          <a:off x="889907" y="1965821"/>
          <a:ext cx="9993086" cy="3886199"/>
        </p:xfrm>
        <a:graphic>
          <a:graphicData uri="http://schemas.openxmlformats.org/drawingml/2006/table">
            <a:tbl>
              <a:tblPr firstRow="1" firstCol="1" bandRow="1">
                <a:tableStyleId>{5C22544A-7EE6-4342-B048-85BDC9FD1C3A}</a:tableStyleId>
              </a:tblPr>
              <a:tblGrid>
                <a:gridCol w="2737667">
                  <a:extLst>
                    <a:ext uri="{9D8B030D-6E8A-4147-A177-3AD203B41FA5}">
                      <a16:colId xmlns:a16="http://schemas.microsoft.com/office/drawing/2014/main" val="1216770170"/>
                    </a:ext>
                  </a:extLst>
                </a:gridCol>
                <a:gridCol w="1862877">
                  <a:extLst>
                    <a:ext uri="{9D8B030D-6E8A-4147-A177-3AD203B41FA5}">
                      <a16:colId xmlns:a16="http://schemas.microsoft.com/office/drawing/2014/main" val="3453776761"/>
                    </a:ext>
                  </a:extLst>
                </a:gridCol>
                <a:gridCol w="2693002">
                  <a:extLst>
                    <a:ext uri="{9D8B030D-6E8A-4147-A177-3AD203B41FA5}">
                      <a16:colId xmlns:a16="http://schemas.microsoft.com/office/drawing/2014/main" val="394017570"/>
                    </a:ext>
                  </a:extLst>
                </a:gridCol>
                <a:gridCol w="1228846">
                  <a:extLst>
                    <a:ext uri="{9D8B030D-6E8A-4147-A177-3AD203B41FA5}">
                      <a16:colId xmlns:a16="http://schemas.microsoft.com/office/drawing/2014/main" val="2564526858"/>
                    </a:ext>
                  </a:extLst>
                </a:gridCol>
                <a:gridCol w="1470694">
                  <a:extLst>
                    <a:ext uri="{9D8B030D-6E8A-4147-A177-3AD203B41FA5}">
                      <a16:colId xmlns:a16="http://schemas.microsoft.com/office/drawing/2014/main" val="4226810505"/>
                    </a:ext>
                  </a:extLst>
                </a:gridCol>
              </a:tblGrid>
              <a:tr h="333103">
                <a:tc>
                  <a:txBody>
                    <a:bodyPr/>
                    <a:lstStyle/>
                    <a:p>
                      <a:pPr marL="0" marR="0" algn="ctr">
                        <a:spcBef>
                          <a:spcPts val="0"/>
                        </a:spcBef>
                        <a:spcAft>
                          <a:spcPts val="0"/>
                        </a:spcAft>
                      </a:pPr>
                      <a:r>
                        <a:rPr lang="en-US" sz="1000" dirty="0">
                          <a:solidFill>
                            <a:schemeClr val="tx1"/>
                          </a:solidFill>
                          <a:effectLst/>
                        </a:rPr>
                        <a:t>Method of Frequency Function Estimation</a:t>
                      </a:r>
                      <a:endPar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000">
                          <a:solidFill>
                            <a:schemeClr val="tx1"/>
                          </a:solidFill>
                          <a:effectLst/>
                        </a:rPr>
                        <a:t>Equivalent Record Length (ERL)</a:t>
                      </a:r>
                      <a:endParaRPr lang="en-US" sz="11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000">
                          <a:solidFill>
                            <a:schemeClr val="tx1"/>
                          </a:solidFill>
                          <a:effectLst/>
                        </a:rPr>
                        <a:t>Reasoning</a:t>
                      </a:r>
                      <a:endParaRPr lang="en-US" sz="11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100" dirty="0">
                          <a:solidFill>
                            <a:schemeClr val="tx1"/>
                          </a:solidFill>
                          <a:effectLst/>
                        </a:rPr>
                        <a:t>ERL reduction</a:t>
                      </a:r>
                      <a:endParaRPr lang="en-US" sz="1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000" dirty="0">
                          <a:solidFill>
                            <a:schemeClr val="tx1"/>
                          </a:solidFill>
                          <a:effectLst/>
                        </a:rPr>
                        <a:t>Resultant ERL (years)</a:t>
                      </a:r>
                      <a:endPar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extLst>
                  <a:ext uri="{0D108BD9-81ED-4DB2-BD59-A6C34878D82A}">
                    <a16:rowId xmlns:a16="http://schemas.microsoft.com/office/drawing/2014/main" val="583919016"/>
                  </a:ext>
                </a:extLst>
              </a:tr>
              <a:tr h="444137">
                <a:tc>
                  <a:txBody>
                    <a:bodyPr/>
                    <a:lstStyle/>
                    <a:p>
                      <a:pPr marL="0" marR="0">
                        <a:spcBef>
                          <a:spcPts val="0"/>
                        </a:spcBef>
                        <a:spcAft>
                          <a:spcPts val="0"/>
                        </a:spcAft>
                      </a:pPr>
                      <a:r>
                        <a:rPr lang="en-US" sz="1000" b="0" dirty="0">
                          <a:solidFill>
                            <a:schemeClr val="tx1"/>
                          </a:solidFill>
                          <a:effectLst/>
                        </a:rPr>
                        <a:t>Analytical distribution </a:t>
                      </a:r>
                      <a:r>
                        <a:rPr lang="en-US" sz="1000" b="1" u="sng" dirty="0">
                          <a:solidFill>
                            <a:schemeClr val="tx1"/>
                          </a:solidFill>
                          <a:effectLst/>
                        </a:rPr>
                        <a:t>fit to observed data </a:t>
                      </a:r>
                      <a:r>
                        <a:rPr lang="en-US" sz="1000" b="0" dirty="0">
                          <a:solidFill>
                            <a:schemeClr val="tx1"/>
                          </a:solidFill>
                          <a:effectLst/>
                        </a:rPr>
                        <a:t>using B17C or Bayesian methods</a:t>
                      </a:r>
                      <a:endParaRPr lang="en-US" sz="1100" b="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spcBef>
                          <a:spcPts val="0"/>
                        </a:spcBef>
                        <a:spcAft>
                          <a:spcPts val="0"/>
                        </a:spcAft>
                      </a:pPr>
                      <a:r>
                        <a:rPr lang="en-US" sz="1000" dirty="0">
                          <a:solidFill>
                            <a:schemeClr val="tx1"/>
                          </a:solidFill>
                          <a:effectLst/>
                        </a:rPr>
                        <a:t>ERL computed using Bulletin 17C methods</a:t>
                      </a:r>
                      <a:endPar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endParaRPr lang="en-US" sz="1050">
                        <a:solidFill>
                          <a:schemeClr val="tx1"/>
                        </a:solidFill>
                        <a:effectLst/>
                        <a:latin typeface="Calibri" panose="020F0502020204030204" pitchFamily="34"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100" b="1" dirty="0">
                          <a:solidFill>
                            <a:schemeClr val="tx1"/>
                          </a:solidFill>
                          <a:effectLst/>
                        </a:rPr>
                        <a:t>none</a:t>
                      </a:r>
                      <a:endParaRPr lang="en-US" sz="14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000" dirty="0">
                          <a:solidFill>
                            <a:schemeClr val="tx1"/>
                          </a:solidFill>
                          <a:effectLst/>
                        </a:rPr>
                        <a:t>varies</a:t>
                      </a:r>
                      <a:endPar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extLst>
                  <a:ext uri="{0D108BD9-81ED-4DB2-BD59-A6C34878D82A}">
                    <a16:rowId xmlns:a16="http://schemas.microsoft.com/office/drawing/2014/main" val="3043660146"/>
                  </a:ext>
                </a:extLst>
              </a:tr>
              <a:tr h="555171">
                <a:tc>
                  <a:txBody>
                    <a:bodyPr/>
                    <a:lstStyle/>
                    <a:p>
                      <a:pPr marL="0" marR="0">
                        <a:spcBef>
                          <a:spcPts val="0"/>
                        </a:spcBef>
                        <a:spcAft>
                          <a:spcPts val="0"/>
                        </a:spcAft>
                      </a:pPr>
                      <a:r>
                        <a:rPr lang="en-US" sz="1000" b="0" dirty="0">
                          <a:solidFill>
                            <a:schemeClr val="tx1"/>
                          </a:solidFill>
                          <a:effectLst/>
                        </a:rPr>
                        <a:t>Quantiles or analytical distribution estimated </a:t>
                      </a:r>
                      <a:r>
                        <a:rPr lang="en-US" sz="1000" b="1" u="sng" dirty="0">
                          <a:solidFill>
                            <a:schemeClr val="tx1"/>
                          </a:solidFill>
                          <a:effectLst/>
                        </a:rPr>
                        <a:t>using regional regression analyses</a:t>
                      </a:r>
                      <a:endParaRPr lang="en-US" sz="1100" b="1" u="sng"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spcBef>
                          <a:spcPts val="0"/>
                        </a:spcBef>
                        <a:spcAft>
                          <a:spcPts val="0"/>
                        </a:spcAft>
                      </a:pPr>
                      <a:r>
                        <a:rPr lang="en-US" sz="1000">
                          <a:solidFill>
                            <a:schemeClr val="tx1"/>
                          </a:solidFill>
                          <a:effectLst/>
                        </a:rPr>
                        <a:t>Average Record Length used in regional study</a:t>
                      </a:r>
                      <a:endParaRPr lang="en-US" sz="11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spcBef>
                          <a:spcPts val="0"/>
                        </a:spcBef>
                        <a:spcAft>
                          <a:spcPts val="0"/>
                        </a:spcAft>
                      </a:pPr>
                      <a:r>
                        <a:rPr lang="en-US" sz="1000" dirty="0">
                          <a:solidFill>
                            <a:schemeClr val="tx1"/>
                          </a:solidFill>
                          <a:effectLst/>
                        </a:rPr>
                        <a:t>Values are likely from </a:t>
                      </a:r>
                      <a:r>
                        <a:rPr lang="en-US" sz="1000" dirty="0" err="1">
                          <a:solidFill>
                            <a:schemeClr val="tx1"/>
                          </a:solidFill>
                          <a:effectLst/>
                        </a:rPr>
                        <a:t>StreamStats</a:t>
                      </a:r>
                      <a:r>
                        <a:rPr lang="en-US" sz="1000" dirty="0">
                          <a:solidFill>
                            <a:schemeClr val="tx1"/>
                          </a:solidFill>
                          <a:effectLst/>
                        </a:rPr>
                        <a:t>.  Typical record lengths from the supporting reports are </a:t>
                      </a:r>
                      <a:r>
                        <a:rPr lang="en-US" sz="1000" b="1" dirty="0">
                          <a:solidFill>
                            <a:schemeClr val="tx1"/>
                          </a:solidFill>
                          <a:effectLst/>
                        </a:rPr>
                        <a:t>~35 years</a:t>
                      </a:r>
                      <a:endParaRPr lang="en-US" sz="11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100" b="1" dirty="0">
                          <a:solidFill>
                            <a:schemeClr val="tx1"/>
                          </a:solidFill>
                          <a:effectLst/>
                        </a:rPr>
                        <a:t>none</a:t>
                      </a:r>
                      <a:endParaRPr lang="en-US" sz="14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000" dirty="0">
                          <a:solidFill>
                            <a:schemeClr val="tx1"/>
                          </a:solidFill>
                          <a:effectLst/>
                        </a:rPr>
                        <a:t>35</a:t>
                      </a:r>
                      <a:endPar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extLst>
                  <a:ext uri="{0D108BD9-81ED-4DB2-BD59-A6C34878D82A}">
                    <a16:rowId xmlns:a16="http://schemas.microsoft.com/office/drawing/2014/main" val="2490842222"/>
                  </a:ext>
                </a:extLst>
              </a:tr>
              <a:tr h="666206">
                <a:tc>
                  <a:txBody>
                    <a:bodyPr/>
                    <a:lstStyle/>
                    <a:p>
                      <a:pPr marL="0" marR="0">
                        <a:spcBef>
                          <a:spcPts val="0"/>
                        </a:spcBef>
                        <a:spcAft>
                          <a:spcPts val="0"/>
                        </a:spcAft>
                      </a:pPr>
                      <a:r>
                        <a:rPr lang="en-US" sz="1000" b="0" dirty="0">
                          <a:solidFill>
                            <a:schemeClr val="tx1"/>
                          </a:solidFill>
                          <a:effectLst/>
                        </a:rPr>
                        <a:t>Analytical distribution </a:t>
                      </a:r>
                      <a:r>
                        <a:rPr lang="en-US" sz="1000" b="1" u="sng" dirty="0">
                          <a:solidFill>
                            <a:schemeClr val="tx1"/>
                          </a:solidFill>
                          <a:effectLst/>
                        </a:rPr>
                        <a:t>fit to</a:t>
                      </a:r>
                      <a:r>
                        <a:rPr lang="en-US" sz="1000" b="1" dirty="0">
                          <a:solidFill>
                            <a:schemeClr val="tx1"/>
                          </a:solidFill>
                          <a:effectLst/>
                        </a:rPr>
                        <a:t> </a:t>
                      </a:r>
                      <a:r>
                        <a:rPr lang="en-US" sz="1000" b="0" dirty="0">
                          <a:solidFill>
                            <a:schemeClr val="tx1"/>
                          </a:solidFill>
                          <a:effectLst/>
                        </a:rPr>
                        <a:t>25+ year </a:t>
                      </a:r>
                      <a:r>
                        <a:rPr lang="en-US" sz="1000" b="1" u="sng" dirty="0">
                          <a:solidFill>
                            <a:schemeClr val="tx1"/>
                          </a:solidFill>
                          <a:effectLst/>
                        </a:rPr>
                        <a:t>continuous simulation results</a:t>
                      </a:r>
                      <a:r>
                        <a:rPr lang="en-US" sz="1000" b="0" dirty="0">
                          <a:solidFill>
                            <a:schemeClr val="tx1"/>
                          </a:solidFill>
                          <a:effectLst/>
                        </a:rPr>
                        <a:t> using a </a:t>
                      </a:r>
                      <a:r>
                        <a:rPr lang="en-US" sz="1000" b="1" u="sng" dirty="0">
                          <a:solidFill>
                            <a:schemeClr val="tx1"/>
                          </a:solidFill>
                          <a:effectLst/>
                        </a:rPr>
                        <a:t>calibrated</a:t>
                      </a:r>
                      <a:r>
                        <a:rPr lang="en-US" sz="1000" b="0" dirty="0">
                          <a:solidFill>
                            <a:schemeClr val="tx1"/>
                          </a:solidFill>
                          <a:effectLst/>
                        </a:rPr>
                        <a:t>/validated hydrologic model</a:t>
                      </a:r>
                      <a:endParaRPr lang="en-US" sz="1100" b="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spcBef>
                          <a:spcPts val="0"/>
                        </a:spcBef>
                        <a:spcAft>
                          <a:spcPts val="0"/>
                        </a:spcAft>
                      </a:pPr>
                      <a:r>
                        <a:rPr lang="en-US" sz="1000">
                          <a:solidFill>
                            <a:schemeClr val="tx1"/>
                          </a:solidFill>
                          <a:effectLst/>
                        </a:rPr>
                        <a:t>90% of the ERL value computed using Bulletin 17C methods</a:t>
                      </a:r>
                      <a:endParaRPr lang="en-US" sz="11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spcBef>
                          <a:spcPts val="0"/>
                        </a:spcBef>
                        <a:spcAft>
                          <a:spcPts val="0"/>
                        </a:spcAft>
                      </a:pPr>
                      <a:r>
                        <a:rPr lang="en-US" sz="1000" dirty="0">
                          <a:solidFill>
                            <a:schemeClr val="tx1"/>
                          </a:solidFill>
                          <a:effectLst/>
                        </a:rPr>
                        <a:t>This estimation technique should result in a distribution with less information content than one from observed discharge data.</a:t>
                      </a:r>
                      <a:endPar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100" b="1" dirty="0">
                          <a:solidFill>
                            <a:schemeClr val="tx1"/>
                          </a:solidFill>
                          <a:effectLst/>
                        </a:rPr>
                        <a:t>0.9</a:t>
                      </a:r>
                      <a:endParaRPr lang="en-US" sz="14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000" dirty="0">
                          <a:solidFill>
                            <a:schemeClr val="tx1"/>
                          </a:solidFill>
                          <a:effectLst/>
                        </a:rPr>
                        <a:t>39.6</a:t>
                      </a:r>
                      <a:endPar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extLst>
                  <a:ext uri="{0D108BD9-81ED-4DB2-BD59-A6C34878D82A}">
                    <a16:rowId xmlns:a16="http://schemas.microsoft.com/office/drawing/2014/main" val="1849532621"/>
                  </a:ext>
                </a:extLst>
              </a:tr>
              <a:tr h="555171">
                <a:tc>
                  <a:txBody>
                    <a:bodyPr/>
                    <a:lstStyle/>
                    <a:p>
                      <a:pPr marL="0" marR="0">
                        <a:spcBef>
                          <a:spcPts val="0"/>
                        </a:spcBef>
                        <a:spcAft>
                          <a:spcPts val="0"/>
                        </a:spcAft>
                      </a:pPr>
                      <a:r>
                        <a:rPr lang="en-US" sz="1000" b="0" dirty="0">
                          <a:solidFill>
                            <a:schemeClr val="tx1"/>
                          </a:solidFill>
                          <a:effectLst/>
                        </a:rPr>
                        <a:t>Analytical distribution </a:t>
                      </a:r>
                      <a:r>
                        <a:rPr lang="en-US" sz="1000" b="1" u="sng" dirty="0">
                          <a:solidFill>
                            <a:schemeClr val="tx1"/>
                          </a:solidFill>
                          <a:effectLst/>
                        </a:rPr>
                        <a:t>fit to</a:t>
                      </a:r>
                      <a:r>
                        <a:rPr lang="en-US" sz="1000" b="1" dirty="0">
                          <a:solidFill>
                            <a:schemeClr val="tx1"/>
                          </a:solidFill>
                          <a:effectLst/>
                        </a:rPr>
                        <a:t> </a:t>
                      </a:r>
                      <a:r>
                        <a:rPr lang="en-US" sz="1000" b="0" dirty="0">
                          <a:solidFill>
                            <a:schemeClr val="tx1"/>
                          </a:solidFill>
                          <a:effectLst/>
                        </a:rPr>
                        <a:t>25+ year </a:t>
                      </a:r>
                      <a:r>
                        <a:rPr lang="en-US" sz="1000" b="1" u="sng" dirty="0">
                          <a:solidFill>
                            <a:schemeClr val="tx1"/>
                          </a:solidFill>
                          <a:effectLst/>
                        </a:rPr>
                        <a:t>continuous simulation results</a:t>
                      </a:r>
                      <a:r>
                        <a:rPr lang="en-US" sz="1000" b="0" u="none" dirty="0">
                          <a:solidFill>
                            <a:schemeClr val="tx1"/>
                          </a:solidFill>
                          <a:effectLst/>
                        </a:rPr>
                        <a:t> </a:t>
                      </a:r>
                      <a:r>
                        <a:rPr lang="en-US" sz="1000" b="0" dirty="0">
                          <a:solidFill>
                            <a:schemeClr val="tx1"/>
                          </a:solidFill>
                          <a:effectLst/>
                        </a:rPr>
                        <a:t>using an </a:t>
                      </a:r>
                      <a:r>
                        <a:rPr lang="en-US" sz="1000" b="1" u="sng" dirty="0">
                          <a:solidFill>
                            <a:schemeClr val="tx1"/>
                          </a:solidFill>
                          <a:effectLst/>
                        </a:rPr>
                        <a:t>uncalibrated</a:t>
                      </a:r>
                      <a:r>
                        <a:rPr lang="en-US" sz="1000" b="0" dirty="0">
                          <a:solidFill>
                            <a:schemeClr val="tx1"/>
                          </a:solidFill>
                          <a:effectLst/>
                        </a:rPr>
                        <a:t>/unvalidated hydrologic model</a:t>
                      </a:r>
                      <a:endParaRPr lang="en-US" sz="1100" b="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spcBef>
                          <a:spcPts val="0"/>
                        </a:spcBef>
                        <a:spcAft>
                          <a:spcPts val="0"/>
                        </a:spcAft>
                      </a:pPr>
                      <a:r>
                        <a:rPr lang="en-US" sz="1000">
                          <a:solidFill>
                            <a:schemeClr val="tx1"/>
                          </a:solidFill>
                          <a:effectLst/>
                        </a:rPr>
                        <a:t>50% of the ERL value computed using Bulletin 17C methods</a:t>
                      </a:r>
                      <a:endParaRPr lang="en-US" sz="11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spcBef>
                          <a:spcPts val="0"/>
                        </a:spcBef>
                        <a:spcAft>
                          <a:spcPts val="0"/>
                        </a:spcAft>
                      </a:pPr>
                      <a:r>
                        <a:rPr lang="en-US" sz="1000">
                          <a:solidFill>
                            <a:schemeClr val="tx1"/>
                          </a:solidFill>
                          <a:effectLst/>
                        </a:rPr>
                        <a:t>Similar to above, but with uncalibrated/validated hydrologic model</a:t>
                      </a:r>
                      <a:endParaRPr lang="en-US" sz="11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100" b="1" dirty="0">
                          <a:solidFill>
                            <a:schemeClr val="tx1"/>
                          </a:solidFill>
                          <a:effectLst/>
                        </a:rPr>
                        <a:t>0.5</a:t>
                      </a:r>
                      <a:endParaRPr lang="en-US" sz="14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000" dirty="0">
                          <a:solidFill>
                            <a:schemeClr val="tx1"/>
                          </a:solidFill>
                          <a:effectLst/>
                        </a:rPr>
                        <a:t>22</a:t>
                      </a:r>
                      <a:endPar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extLst>
                  <a:ext uri="{0D108BD9-81ED-4DB2-BD59-A6C34878D82A}">
                    <a16:rowId xmlns:a16="http://schemas.microsoft.com/office/drawing/2014/main" val="2123559915"/>
                  </a:ext>
                </a:extLst>
              </a:tr>
              <a:tr h="777240">
                <a:tc>
                  <a:txBody>
                    <a:bodyPr/>
                    <a:lstStyle/>
                    <a:p>
                      <a:pPr marL="0" marR="0">
                        <a:spcBef>
                          <a:spcPts val="0"/>
                        </a:spcBef>
                        <a:spcAft>
                          <a:spcPts val="0"/>
                        </a:spcAft>
                      </a:pPr>
                      <a:r>
                        <a:rPr lang="en-US" sz="1000" b="0" dirty="0">
                          <a:solidFill>
                            <a:schemeClr val="tx1"/>
                          </a:solidFill>
                          <a:effectLst/>
                        </a:rPr>
                        <a:t>Quantiles estimated from </a:t>
                      </a:r>
                      <a:r>
                        <a:rPr lang="en-US" sz="1000" b="1" u="sng" dirty="0">
                          <a:solidFill>
                            <a:schemeClr val="tx1"/>
                          </a:solidFill>
                          <a:effectLst/>
                        </a:rPr>
                        <a:t>discrete event simulations</a:t>
                      </a:r>
                      <a:r>
                        <a:rPr lang="en-US" sz="1000" b="0" u="none" dirty="0">
                          <a:solidFill>
                            <a:schemeClr val="tx1"/>
                          </a:solidFill>
                          <a:effectLst/>
                        </a:rPr>
                        <a:t> </a:t>
                      </a:r>
                      <a:r>
                        <a:rPr lang="en-US" sz="1000" b="0" dirty="0">
                          <a:solidFill>
                            <a:schemeClr val="tx1"/>
                          </a:solidFill>
                          <a:effectLst/>
                        </a:rPr>
                        <a:t>(e.g., 1/2, 1/5, 1/10, 1/25, 1/50, 1/100, 1/200, and 1/500 AEP) using a </a:t>
                      </a:r>
                      <a:r>
                        <a:rPr lang="en-US" sz="1000" b="1" u="sng" dirty="0">
                          <a:solidFill>
                            <a:schemeClr val="tx1"/>
                          </a:solidFill>
                          <a:effectLst/>
                        </a:rPr>
                        <a:t>calibrated</a:t>
                      </a:r>
                      <a:r>
                        <a:rPr lang="en-US" sz="1000" b="0" dirty="0">
                          <a:solidFill>
                            <a:schemeClr val="tx1"/>
                          </a:solidFill>
                          <a:effectLst/>
                        </a:rPr>
                        <a:t>/validated hydrologic model</a:t>
                      </a:r>
                      <a:endParaRPr lang="en-US" sz="1100" b="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spcBef>
                          <a:spcPts val="0"/>
                        </a:spcBef>
                        <a:spcAft>
                          <a:spcPts val="0"/>
                        </a:spcAft>
                      </a:pPr>
                      <a:r>
                        <a:rPr lang="en-US" sz="1000" dirty="0">
                          <a:solidFill>
                            <a:schemeClr val="tx1"/>
                          </a:solidFill>
                          <a:effectLst/>
                        </a:rPr>
                        <a:t>75% of the average Record Length used in regional study</a:t>
                      </a:r>
                      <a:endPar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spcBef>
                          <a:spcPts val="0"/>
                        </a:spcBef>
                        <a:spcAft>
                          <a:spcPts val="0"/>
                        </a:spcAft>
                      </a:pPr>
                      <a:r>
                        <a:rPr lang="en-US" sz="1000">
                          <a:solidFill>
                            <a:schemeClr val="tx1"/>
                          </a:solidFill>
                          <a:effectLst/>
                        </a:rPr>
                        <a:t>Typical average record lengths within Atlas 14 volumes are ~40 years for hourly stations.</a:t>
                      </a:r>
                      <a:endParaRPr lang="en-US" sz="11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100" b="1" dirty="0">
                          <a:solidFill>
                            <a:schemeClr val="tx1"/>
                          </a:solidFill>
                          <a:effectLst/>
                        </a:rPr>
                        <a:t>0.75</a:t>
                      </a:r>
                      <a:endParaRPr lang="en-US" sz="14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000" dirty="0">
                          <a:solidFill>
                            <a:schemeClr val="tx1"/>
                          </a:solidFill>
                          <a:effectLst/>
                        </a:rPr>
                        <a:t>33.75</a:t>
                      </a:r>
                      <a:endPar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extLst>
                  <a:ext uri="{0D108BD9-81ED-4DB2-BD59-A6C34878D82A}">
                    <a16:rowId xmlns:a16="http://schemas.microsoft.com/office/drawing/2014/main" val="4263903286"/>
                  </a:ext>
                </a:extLst>
              </a:tr>
              <a:tr h="555171">
                <a:tc>
                  <a:txBody>
                    <a:bodyPr/>
                    <a:lstStyle/>
                    <a:p>
                      <a:pPr marL="0" marR="0">
                        <a:spcBef>
                          <a:spcPts val="0"/>
                        </a:spcBef>
                        <a:spcAft>
                          <a:spcPts val="0"/>
                        </a:spcAft>
                      </a:pPr>
                      <a:r>
                        <a:rPr lang="en-US" sz="1000" b="0" dirty="0">
                          <a:solidFill>
                            <a:schemeClr val="tx1"/>
                          </a:solidFill>
                          <a:effectLst/>
                        </a:rPr>
                        <a:t>Quantiles estimated from </a:t>
                      </a:r>
                      <a:r>
                        <a:rPr lang="en-US" sz="1000" b="1" u="sng" dirty="0">
                          <a:solidFill>
                            <a:schemeClr val="tx1"/>
                          </a:solidFill>
                          <a:effectLst/>
                        </a:rPr>
                        <a:t>discrete event simulations</a:t>
                      </a:r>
                      <a:r>
                        <a:rPr lang="en-US" sz="1000" b="0" dirty="0">
                          <a:solidFill>
                            <a:schemeClr val="tx1"/>
                          </a:solidFill>
                          <a:effectLst/>
                        </a:rPr>
                        <a:t> using an </a:t>
                      </a:r>
                      <a:r>
                        <a:rPr lang="en-US" sz="1000" b="1" u="sng" dirty="0">
                          <a:solidFill>
                            <a:schemeClr val="tx1"/>
                          </a:solidFill>
                          <a:effectLst/>
                        </a:rPr>
                        <a:t>uncalibrated</a:t>
                      </a:r>
                      <a:r>
                        <a:rPr lang="en-US" sz="1000" b="0" dirty="0">
                          <a:solidFill>
                            <a:schemeClr val="tx1"/>
                          </a:solidFill>
                          <a:effectLst/>
                        </a:rPr>
                        <a:t>/validated hydrologic model</a:t>
                      </a:r>
                      <a:endParaRPr lang="en-US" sz="1100" b="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spcBef>
                          <a:spcPts val="0"/>
                        </a:spcBef>
                        <a:spcAft>
                          <a:spcPts val="0"/>
                        </a:spcAft>
                      </a:pPr>
                      <a:r>
                        <a:rPr lang="en-US" sz="1000">
                          <a:solidFill>
                            <a:schemeClr val="tx1"/>
                          </a:solidFill>
                          <a:effectLst/>
                        </a:rPr>
                        <a:t>50% of the Average Record Length from Atlas 14 / Atlas 2</a:t>
                      </a:r>
                      <a:endParaRPr lang="en-US" sz="11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spcBef>
                          <a:spcPts val="0"/>
                        </a:spcBef>
                        <a:spcAft>
                          <a:spcPts val="0"/>
                        </a:spcAft>
                      </a:pPr>
                      <a:r>
                        <a:rPr lang="en-US" sz="1000">
                          <a:solidFill>
                            <a:schemeClr val="tx1"/>
                          </a:solidFill>
                          <a:effectLst/>
                        </a:rPr>
                        <a:t>Similar to above, but with uncalibrated/validated hydrologic model</a:t>
                      </a:r>
                      <a:endParaRPr lang="en-US" sz="11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100" b="1" dirty="0">
                          <a:solidFill>
                            <a:schemeClr val="tx1"/>
                          </a:solidFill>
                          <a:effectLst/>
                        </a:rPr>
                        <a:t>0.5</a:t>
                      </a:r>
                      <a:endParaRPr lang="en-US" sz="14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tc>
                  <a:txBody>
                    <a:bodyPr/>
                    <a:lstStyle/>
                    <a:p>
                      <a:pPr marL="0" marR="0" algn="ctr">
                        <a:spcBef>
                          <a:spcPts val="0"/>
                        </a:spcBef>
                        <a:spcAft>
                          <a:spcPts val="0"/>
                        </a:spcAft>
                      </a:pPr>
                      <a:r>
                        <a:rPr lang="en-US" sz="1000" dirty="0">
                          <a:solidFill>
                            <a:schemeClr val="tx1"/>
                          </a:solidFill>
                          <a:effectLst/>
                        </a:rPr>
                        <a:t>22.5</a:t>
                      </a:r>
                      <a:endPar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9965" marR="49965" marT="0" marB="0" anchor="ctr"/>
                </a:tc>
                <a:extLst>
                  <a:ext uri="{0D108BD9-81ED-4DB2-BD59-A6C34878D82A}">
                    <a16:rowId xmlns:a16="http://schemas.microsoft.com/office/drawing/2014/main" val="3917846127"/>
                  </a:ext>
                </a:extLst>
              </a:tr>
            </a:tbl>
          </a:graphicData>
        </a:graphic>
      </p:graphicFrame>
      <p:sp>
        <p:nvSpPr>
          <p:cNvPr id="5" name="Rectangle 1">
            <a:extLst>
              <a:ext uri="{FF2B5EF4-FFF2-40B4-BE49-F238E27FC236}">
                <a16:creationId xmlns:a16="http://schemas.microsoft.com/office/drawing/2014/main" id="{CF8A49BF-ACF6-D967-6548-6AEA1D40A764}"/>
              </a:ext>
            </a:extLst>
          </p:cNvPr>
          <p:cNvSpPr>
            <a:spLocks noChangeArrowheads="1"/>
          </p:cNvSpPr>
          <p:nvPr/>
        </p:nvSpPr>
        <p:spPr bwMode="auto">
          <a:xfrm>
            <a:off x="889908" y="5912272"/>
            <a:ext cx="992680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30000" dirty="0">
                <a:ln>
                  <a:noFill/>
                </a:ln>
                <a:solidFill>
                  <a:schemeClr val="tx1"/>
                </a:solidFill>
                <a:effectLst/>
                <a:latin typeface="+mj-lt"/>
                <a:ea typeface="Calibri" panose="020F0502020204030204" pitchFamily="34" charset="0"/>
                <a:cs typeface="Times New Roman" panose="02020603050405020304" pitchFamily="18" charset="0"/>
              </a:rPr>
              <a:t>1 </a:t>
            </a:r>
            <a:r>
              <a:rPr kumimoji="0" lang="en-US" altLang="en-US" sz="900" b="0" i="0" u="none" strike="noStrike" cap="none" normalizeH="0" baseline="0" dirty="0">
                <a:ln>
                  <a:noFill/>
                </a:ln>
                <a:solidFill>
                  <a:schemeClr val="tx1"/>
                </a:solidFill>
                <a:effectLst/>
                <a:latin typeface="+mj-lt"/>
                <a:ea typeface="Calibri" panose="020F0502020204030204" pitchFamily="34" charset="0"/>
                <a:cs typeface="Times New Roman" panose="02020603050405020304" pitchFamily="18" charset="0"/>
              </a:rPr>
              <a:t>Typical average record lengths from reports used to drive </a:t>
            </a:r>
            <a:r>
              <a:rPr kumimoji="0" lang="en-US" altLang="en-US" sz="900" b="0" i="0" u="none" strike="noStrike" cap="none" normalizeH="0" baseline="0" dirty="0" err="1">
                <a:ln>
                  <a:noFill/>
                </a:ln>
                <a:solidFill>
                  <a:schemeClr val="tx1"/>
                </a:solidFill>
                <a:effectLst/>
                <a:latin typeface="+mj-lt"/>
                <a:ea typeface="Calibri" panose="020F0502020204030204" pitchFamily="34" charset="0"/>
                <a:cs typeface="Times New Roman" panose="02020603050405020304" pitchFamily="18" charset="0"/>
              </a:rPr>
              <a:t>StreamStats</a:t>
            </a:r>
            <a:r>
              <a:rPr kumimoji="0" lang="en-US" altLang="en-US" sz="900" b="0" i="0" u="none" strike="noStrike" cap="none" normalizeH="0" baseline="0" dirty="0">
                <a:ln>
                  <a:noFill/>
                </a:ln>
                <a:solidFill>
                  <a:schemeClr val="tx1"/>
                </a:solidFill>
                <a:effectLst/>
                <a:latin typeface="+mj-lt"/>
                <a:ea typeface="Calibri" panose="020F0502020204030204" pitchFamily="34" charset="0"/>
                <a:cs typeface="Times New Roman" panose="02020603050405020304" pitchFamily="18" charset="0"/>
              </a:rPr>
              <a:t> are on the order of 30 – 40 years.</a:t>
            </a:r>
            <a:endParaRPr kumimoji="0" lang="en-US" altLang="en-US" sz="9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30000" dirty="0">
                <a:ln>
                  <a:noFill/>
                </a:ln>
                <a:solidFill>
                  <a:schemeClr val="tx1"/>
                </a:solidFill>
                <a:effectLst/>
                <a:latin typeface="+mj-lt"/>
                <a:ea typeface="Calibri" panose="020F0502020204030204" pitchFamily="34" charset="0"/>
                <a:cs typeface="Times New Roman" panose="02020603050405020304" pitchFamily="18" charset="0"/>
              </a:rPr>
              <a:t>2</a:t>
            </a:r>
            <a:r>
              <a:rPr kumimoji="0" lang="en-US" altLang="en-US" sz="900" b="0" i="0" u="none" strike="noStrike" cap="none" normalizeH="0" baseline="0" dirty="0">
                <a:ln>
                  <a:noFill/>
                </a:ln>
                <a:solidFill>
                  <a:schemeClr val="tx1"/>
                </a:solidFill>
                <a:effectLst/>
                <a:latin typeface="+mj-lt"/>
                <a:ea typeface="Calibri" panose="020F0502020204030204" pitchFamily="34" charset="0"/>
                <a:cs typeface="Times New Roman" panose="02020603050405020304" pitchFamily="18" charset="0"/>
              </a:rPr>
              <a:t> Hourly gridded AORC precipitation/temperature is trustworthy and available throughout CONUS from 1979 – current; thus modelers could easily realize 44 years’ worth of continuous simulation output using hourly boundary conditions anywhere in CONUS.  Furthermore, daily gridded </a:t>
            </a:r>
            <a:r>
              <a:rPr kumimoji="0" lang="en-US" altLang="en-US" sz="900" b="0" i="0" u="none" strike="noStrike" cap="none" normalizeH="0" baseline="0" dirty="0" err="1">
                <a:ln>
                  <a:noFill/>
                </a:ln>
                <a:solidFill>
                  <a:schemeClr val="tx1"/>
                </a:solidFill>
                <a:effectLst/>
                <a:latin typeface="+mj-lt"/>
                <a:ea typeface="Calibri" panose="020F0502020204030204" pitchFamily="34" charset="0"/>
                <a:cs typeface="Times New Roman" panose="02020603050405020304" pitchFamily="18" charset="0"/>
              </a:rPr>
              <a:t>Livneh</a:t>
            </a:r>
            <a:r>
              <a:rPr kumimoji="0" lang="en-US" altLang="en-US" sz="900" b="0" i="0" u="none" strike="noStrike" cap="none" normalizeH="0" baseline="0" dirty="0">
                <a:ln>
                  <a:noFill/>
                </a:ln>
                <a:solidFill>
                  <a:schemeClr val="tx1"/>
                </a:solidFill>
                <a:effectLst/>
                <a:latin typeface="+mj-lt"/>
                <a:ea typeface="Calibri" panose="020F0502020204030204" pitchFamily="34" charset="0"/>
                <a:cs typeface="Times New Roman" panose="02020603050405020304" pitchFamily="18" charset="0"/>
              </a:rPr>
              <a:t> precipitation/temperature boundary conditions are available from 1915 – 2011 and offer 96 years’ worth of possible continuous simulation output for larger modeling domains.</a:t>
            </a:r>
            <a:endParaRPr kumimoji="0" lang="en-US" altLang="en-US" sz="900" b="0" i="0" u="none" strike="noStrike" cap="none" normalizeH="0" baseline="30000" dirty="0">
              <a:ln>
                <a:noFill/>
              </a:ln>
              <a:solidFill>
                <a:schemeClr val="tx1"/>
              </a:solidFill>
              <a:effectLst/>
              <a:latin typeface="+mj-l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30000" dirty="0">
                <a:ln>
                  <a:noFill/>
                </a:ln>
                <a:solidFill>
                  <a:schemeClr val="tx1"/>
                </a:solidFill>
                <a:effectLst/>
                <a:latin typeface="+mj-lt"/>
                <a:ea typeface="Times New Roman" panose="02020603050405020304" pitchFamily="18" charset="0"/>
              </a:rPr>
              <a:t>3 </a:t>
            </a:r>
            <a:r>
              <a:rPr kumimoji="0" lang="en-US" altLang="en-US" sz="900" b="0" i="0" u="none" strike="noStrike" cap="none" normalizeH="0" baseline="0" dirty="0">
                <a:ln>
                  <a:noFill/>
                </a:ln>
                <a:solidFill>
                  <a:schemeClr val="tx1"/>
                </a:solidFill>
                <a:effectLst/>
                <a:latin typeface="+mj-lt"/>
                <a:ea typeface="Times New Roman" panose="02020603050405020304" pitchFamily="18" charset="0"/>
              </a:rPr>
              <a:t>Typical average record lengths from Atlas 14 volumes (hourly stations) are on the order of 40 – 50 years.</a:t>
            </a:r>
            <a:r>
              <a:rPr kumimoji="0" lang="en-US" altLang="en-US" sz="900" b="0" i="0" u="none" strike="noStrike" cap="none" normalizeH="0" baseline="0" dirty="0">
                <a:ln>
                  <a:noFill/>
                </a:ln>
                <a:solidFill>
                  <a:schemeClr val="tx1"/>
                </a:solidFill>
                <a:effectLst/>
                <a:latin typeface="+mj-lt"/>
              </a:rPr>
              <a:t> </a:t>
            </a:r>
          </a:p>
        </p:txBody>
      </p:sp>
    </p:spTree>
    <p:extLst>
      <p:ext uri="{BB962C8B-B14F-4D97-AF65-F5344CB8AC3E}">
        <p14:creationId xmlns:p14="http://schemas.microsoft.com/office/powerpoint/2010/main" val="28740735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060" name="Picture 3" descr="ComputeSta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1536" y="2476501"/>
            <a:ext cx="51816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Text Box 5"/>
          <p:cNvSpPr txBox="1">
            <a:spLocks noChangeArrowheads="1"/>
          </p:cNvSpPr>
          <p:nvPr/>
        </p:nvSpPr>
        <p:spPr bwMode="auto">
          <a:xfrm>
            <a:off x="1065007" y="1447801"/>
            <a:ext cx="9079119"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2400" dirty="0">
                <a:latin typeface="Calibri" panose="020F0502020204030204" pitchFamily="34" charset="0"/>
              </a:rPr>
              <a:t>When unregulated flows, can still use </a:t>
            </a:r>
            <a:r>
              <a:rPr lang="en-US" altLang="en-US" sz="2400" dirty="0">
                <a:solidFill>
                  <a:srgbClr val="C00000"/>
                </a:solidFill>
                <a:latin typeface="Calibri" panose="020F0502020204030204" pitchFamily="34" charset="0"/>
              </a:rPr>
              <a:t>LogPearson3, LP3</a:t>
            </a:r>
          </a:p>
        </p:txBody>
      </p:sp>
      <p:sp>
        <p:nvSpPr>
          <p:cNvPr id="10" name="Text Box 5"/>
          <p:cNvSpPr txBox="1">
            <a:spLocks noChangeArrowheads="1"/>
          </p:cNvSpPr>
          <p:nvPr/>
        </p:nvSpPr>
        <p:spPr bwMode="auto">
          <a:xfrm>
            <a:off x="7178382" y="2749475"/>
            <a:ext cx="3662082" cy="2862322"/>
          </a:xfrm>
          <a:prstGeom prst="rect">
            <a:avLst/>
          </a:prstGeom>
          <a:noFill/>
          <a:ln w="9525">
            <a:noFill/>
            <a:miter lim="800000"/>
            <a:headEnd/>
            <a:tailEnd/>
          </a:ln>
        </p:spPr>
        <p:txBody>
          <a:bodyPr wrap="square">
            <a:spAutoFit/>
          </a:bodyPr>
          <a:lstStyle/>
          <a:p>
            <a:pPr>
              <a:spcBef>
                <a:spcPct val="50000"/>
              </a:spcBef>
              <a:defRPr/>
            </a:pPr>
            <a:r>
              <a:rPr lang="en-US" sz="2400" dirty="0">
                <a:latin typeface="Calibri" panose="020F0502020204030204" pitchFamily="34" charset="0"/>
              </a:rPr>
              <a:t>FDA uses the equations for </a:t>
            </a:r>
            <a:r>
              <a:rPr lang="en-US" sz="2400" dirty="0">
                <a:solidFill>
                  <a:srgbClr val="C00000"/>
                </a:solidFill>
                <a:latin typeface="Calibri" panose="020F0502020204030204" pitchFamily="34" charset="0"/>
              </a:rPr>
              <a:t>SYNTHETIC STATISTICS </a:t>
            </a:r>
            <a:r>
              <a:rPr lang="en-US" sz="2400" dirty="0">
                <a:latin typeface="Calibri" panose="020F0502020204030204" pitchFamily="34" charset="0"/>
              </a:rPr>
              <a:t>from B17B pg 5.2</a:t>
            </a:r>
          </a:p>
          <a:p>
            <a:pPr>
              <a:spcBef>
                <a:spcPct val="50000"/>
              </a:spcBef>
              <a:defRPr/>
            </a:pPr>
            <a:r>
              <a:rPr lang="en-US" sz="2400" dirty="0">
                <a:latin typeface="Calibri" panose="020F0502020204030204" pitchFamily="34" charset="0"/>
              </a:rPr>
              <a:t>Given estimates of the 2-year, 10-year and 100-year flow values, the LPIII statistics can be estimated</a:t>
            </a:r>
          </a:p>
        </p:txBody>
      </p:sp>
      <p:sp>
        <p:nvSpPr>
          <p:cNvPr id="45065" name="Rectangle 4"/>
          <p:cNvSpPr>
            <a:spLocks noChangeArrowheads="1"/>
          </p:cNvSpPr>
          <p:nvPr/>
        </p:nvSpPr>
        <p:spPr bwMode="auto">
          <a:xfrm>
            <a:off x="1294387" y="1971675"/>
            <a:ext cx="30126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2000" dirty="0">
                <a:latin typeface="Calibri" panose="020F0502020204030204" pitchFamily="34" charset="0"/>
              </a:rPr>
              <a:t>behind “Analytical” button:</a:t>
            </a:r>
          </a:p>
        </p:txBody>
      </p:sp>
      <p:sp>
        <p:nvSpPr>
          <p:cNvPr id="11" name="Title 1"/>
          <p:cNvSpPr>
            <a:spLocks noGrp="1"/>
          </p:cNvSpPr>
          <p:nvPr>
            <p:ph type="title"/>
          </p:nvPr>
        </p:nvSpPr>
        <p:spPr>
          <a:xfrm>
            <a:off x="839096" y="274638"/>
            <a:ext cx="9371704" cy="1143000"/>
          </a:xfrm>
        </p:spPr>
        <p:txBody>
          <a:bodyPr/>
          <a:lstStyle/>
          <a:p>
            <a:pPr algn="l"/>
            <a:r>
              <a:rPr lang="en-US" dirty="0"/>
              <a:t>Synthetic LPIII FDA input</a:t>
            </a:r>
          </a:p>
        </p:txBody>
      </p:sp>
      <p:sp>
        <p:nvSpPr>
          <p:cNvPr id="2" name="Slide Number Placeholder 1">
            <a:extLst>
              <a:ext uri="{FF2B5EF4-FFF2-40B4-BE49-F238E27FC236}">
                <a16:creationId xmlns:a16="http://schemas.microsoft.com/office/drawing/2014/main" id="{7ED402C8-1331-3E24-A594-5A7A328133DC}"/>
              </a:ext>
            </a:extLst>
          </p:cNvPr>
          <p:cNvSpPr>
            <a:spLocks noGrp="1"/>
          </p:cNvSpPr>
          <p:nvPr>
            <p:ph type="sldNum" sz="quarter" idx="10"/>
          </p:nvPr>
        </p:nvSpPr>
        <p:spPr/>
        <p:txBody>
          <a:bodyPr/>
          <a:lstStyle/>
          <a:p>
            <a:pPr>
              <a:defRPr/>
            </a:pPr>
            <a:fld id="{42D26593-D69A-416A-B9AB-6CFFC813DC28}" type="slidenum">
              <a:rPr lang="en-US" smtClean="0"/>
              <a:pPr>
                <a:defRPr/>
              </a:pPr>
              <a:t>53</a:t>
            </a:fld>
            <a:endParaRPr lang="en-US"/>
          </a:p>
        </p:txBody>
      </p:sp>
    </p:spTree>
    <p:extLst>
      <p:ext uri="{BB962C8B-B14F-4D97-AF65-F5344CB8AC3E}">
        <p14:creationId xmlns:p14="http://schemas.microsoft.com/office/powerpoint/2010/main" val="1818491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1"/>
          <p:cNvPicPr>
            <a:picLocks noChangeArrowheads="1"/>
          </p:cNvPicPr>
          <p:nvPr/>
        </p:nvPicPr>
        <p:blipFill>
          <a:blip r:embed="rId3" cstate="print"/>
          <a:srcRect/>
          <a:stretch>
            <a:fillRect/>
          </a:stretch>
        </p:blipFill>
        <p:spPr bwMode="auto">
          <a:xfrm>
            <a:off x="1606550" y="4237039"/>
            <a:ext cx="8997950" cy="2293937"/>
          </a:xfrm>
          <a:prstGeom prst="rect">
            <a:avLst/>
          </a:prstGeom>
          <a:noFill/>
          <a:ln w="9525">
            <a:noFill/>
            <a:miter lim="800000"/>
            <a:headEnd/>
            <a:tailEnd/>
          </a:ln>
        </p:spPr>
      </p:pic>
      <p:pic>
        <p:nvPicPr>
          <p:cNvPr id="8195" name="Picture 10"/>
          <p:cNvPicPr>
            <a:picLocks noChangeArrowheads="1"/>
          </p:cNvPicPr>
          <p:nvPr/>
        </p:nvPicPr>
        <p:blipFill>
          <a:blip r:embed="rId4" cstate="print"/>
          <a:srcRect/>
          <a:stretch>
            <a:fillRect/>
          </a:stretch>
        </p:blipFill>
        <p:spPr bwMode="auto">
          <a:xfrm>
            <a:off x="1612900" y="1671639"/>
            <a:ext cx="8997950" cy="2293937"/>
          </a:xfrm>
          <a:prstGeom prst="rect">
            <a:avLst/>
          </a:prstGeom>
          <a:noFill/>
          <a:ln w="9525">
            <a:noFill/>
            <a:miter lim="800000"/>
            <a:headEnd/>
            <a:tailEnd/>
          </a:ln>
        </p:spPr>
      </p:pic>
      <p:sp>
        <p:nvSpPr>
          <p:cNvPr id="111626" name="Text Box 10"/>
          <p:cNvSpPr txBox="1">
            <a:spLocks noChangeArrowheads="1"/>
          </p:cNvSpPr>
          <p:nvPr/>
        </p:nvSpPr>
        <p:spPr bwMode="auto">
          <a:xfrm>
            <a:off x="1090246" y="195263"/>
            <a:ext cx="9577754" cy="1084262"/>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Sample Size?</a:t>
            </a:r>
          </a:p>
          <a:p>
            <a:pPr>
              <a:spcBef>
                <a:spcPct val="50000"/>
              </a:spcBef>
              <a:defRPr/>
            </a:pPr>
            <a:r>
              <a:rPr lang="en-US" sz="2600" dirty="0">
                <a:latin typeface="Calibri" panose="020F0502020204030204" pitchFamily="34" charset="0"/>
              </a:rPr>
              <a:t>Same data, sliding 100 year window and 50 year window</a:t>
            </a:r>
          </a:p>
        </p:txBody>
      </p:sp>
      <p:sp>
        <p:nvSpPr>
          <p:cNvPr id="2" name="Slide Number Placeholder 1">
            <a:extLst>
              <a:ext uri="{FF2B5EF4-FFF2-40B4-BE49-F238E27FC236}">
                <a16:creationId xmlns:a16="http://schemas.microsoft.com/office/drawing/2014/main" id="{A6BB82D6-E1CD-8821-120F-A2280FAA5EC8}"/>
              </a:ext>
            </a:extLst>
          </p:cNvPr>
          <p:cNvSpPr>
            <a:spLocks noGrp="1"/>
          </p:cNvSpPr>
          <p:nvPr>
            <p:ph type="sldNum" sz="quarter" idx="10"/>
          </p:nvPr>
        </p:nvSpPr>
        <p:spPr/>
        <p:txBody>
          <a:bodyPr/>
          <a:lstStyle/>
          <a:p>
            <a:pPr>
              <a:defRPr/>
            </a:pPr>
            <a:fld id="{3D92B7D2-3267-4008-AB48-C2C11E17D42B}" type="slidenum">
              <a:rPr lang="en-US" smtClean="0"/>
              <a:pPr>
                <a:defRPr/>
              </a:pPr>
              <a:t>6</a:t>
            </a:fld>
            <a:endParaRPr lang="en-US"/>
          </a:p>
        </p:txBody>
      </p:sp>
    </p:spTree>
    <p:extLst>
      <p:ext uri="{BB962C8B-B14F-4D97-AF65-F5344CB8AC3E}">
        <p14:creationId xmlns:p14="http://schemas.microsoft.com/office/powerpoint/2010/main" val="397469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87C8DD-BB97-346A-C225-6EFD08191726}"/>
              </a:ext>
            </a:extLst>
          </p:cNvPr>
          <p:cNvPicPr>
            <a:picLocks noChangeAspect="1"/>
          </p:cNvPicPr>
          <p:nvPr/>
        </p:nvPicPr>
        <p:blipFill>
          <a:blip r:embed="rId3"/>
          <a:stretch>
            <a:fillRect/>
          </a:stretch>
        </p:blipFill>
        <p:spPr>
          <a:xfrm>
            <a:off x="2703037" y="330708"/>
            <a:ext cx="6765036" cy="5777484"/>
          </a:xfrm>
          <a:prstGeom prst="rect">
            <a:avLst/>
          </a:prstGeom>
        </p:spPr>
      </p:pic>
      <p:pic>
        <p:nvPicPr>
          <p:cNvPr id="4" name="Picture 3">
            <a:extLst>
              <a:ext uri="{FF2B5EF4-FFF2-40B4-BE49-F238E27FC236}">
                <a16:creationId xmlns:a16="http://schemas.microsoft.com/office/drawing/2014/main" id="{613076FE-AA42-7799-7BA1-A02D26C53A0D}"/>
              </a:ext>
            </a:extLst>
          </p:cNvPr>
          <p:cNvPicPr>
            <a:picLocks noChangeAspect="1"/>
          </p:cNvPicPr>
          <p:nvPr/>
        </p:nvPicPr>
        <p:blipFill>
          <a:blip r:embed="rId4"/>
          <a:stretch>
            <a:fillRect/>
          </a:stretch>
        </p:blipFill>
        <p:spPr>
          <a:xfrm>
            <a:off x="2705510" y="329184"/>
            <a:ext cx="6763512" cy="5779008"/>
          </a:xfrm>
          <a:prstGeom prst="rect">
            <a:avLst/>
          </a:prstGeom>
        </p:spPr>
      </p:pic>
      <p:sp>
        <p:nvSpPr>
          <p:cNvPr id="26626" name="Slide Number Placeholder 1"/>
          <p:cNvSpPr>
            <a:spLocks noGrp="1"/>
          </p:cNvSpPr>
          <p:nvPr>
            <p:ph type="sldNum" sz="quarter" idx="12"/>
          </p:nvPr>
        </p:nvSpPr>
        <p:spPr bwMode="auto">
          <a:xfrm>
            <a:off x="8737600" y="6245225"/>
            <a:ext cx="28448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defPPr>
              <a:defRPr lang="en-US"/>
            </a:defPPr>
            <a:lvl1pPr algn="r" rtl="0" fontAlgn="base">
              <a:spcBef>
                <a:spcPct val="0"/>
              </a:spcBef>
              <a:spcAft>
                <a:spcPct val="0"/>
              </a:spcAft>
              <a:defRPr sz="1300" kern="1200">
                <a:solidFill>
                  <a:schemeClr val="tx1"/>
                </a:solidFill>
                <a:latin typeface="Calibri" panose="020F0502020204030204" pitchFamily="34" charset="0"/>
                <a:ea typeface="+mn-ea"/>
                <a:cs typeface="+mn-cs"/>
              </a:defRPr>
            </a:lvl1pPr>
            <a:lvl2pPr marL="456981" algn="l" rtl="0" fontAlgn="base">
              <a:spcBef>
                <a:spcPct val="0"/>
              </a:spcBef>
              <a:spcAft>
                <a:spcPct val="0"/>
              </a:spcAft>
              <a:defRPr kern="1200">
                <a:solidFill>
                  <a:schemeClr val="tx1"/>
                </a:solidFill>
                <a:latin typeface="Arial Narrow" pitchFamily="34" charset="0"/>
                <a:ea typeface="+mn-ea"/>
                <a:cs typeface="+mn-cs"/>
              </a:defRPr>
            </a:lvl2pPr>
            <a:lvl3pPr marL="913963" algn="l" rtl="0" fontAlgn="base">
              <a:spcBef>
                <a:spcPct val="0"/>
              </a:spcBef>
              <a:spcAft>
                <a:spcPct val="0"/>
              </a:spcAft>
              <a:defRPr kern="1200">
                <a:solidFill>
                  <a:schemeClr val="tx1"/>
                </a:solidFill>
                <a:latin typeface="Arial Narrow" pitchFamily="34" charset="0"/>
                <a:ea typeface="+mn-ea"/>
                <a:cs typeface="+mn-cs"/>
              </a:defRPr>
            </a:lvl3pPr>
            <a:lvl4pPr marL="1370944" algn="l" rtl="0" fontAlgn="base">
              <a:spcBef>
                <a:spcPct val="0"/>
              </a:spcBef>
              <a:spcAft>
                <a:spcPct val="0"/>
              </a:spcAft>
              <a:defRPr kern="1200">
                <a:solidFill>
                  <a:schemeClr val="tx1"/>
                </a:solidFill>
                <a:latin typeface="Arial Narrow" pitchFamily="34" charset="0"/>
                <a:ea typeface="+mn-ea"/>
                <a:cs typeface="+mn-cs"/>
              </a:defRPr>
            </a:lvl4pPr>
            <a:lvl5pPr marL="1827924" algn="l" rtl="0" fontAlgn="base">
              <a:spcBef>
                <a:spcPct val="0"/>
              </a:spcBef>
              <a:spcAft>
                <a:spcPct val="0"/>
              </a:spcAft>
              <a:defRPr kern="1200">
                <a:solidFill>
                  <a:schemeClr val="tx1"/>
                </a:solidFill>
                <a:latin typeface="Arial Narrow" pitchFamily="34" charset="0"/>
                <a:ea typeface="+mn-ea"/>
                <a:cs typeface="+mn-cs"/>
              </a:defRPr>
            </a:lvl5pPr>
            <a:lvl6pPr marL="2284907" algn="l" defTabSz="913963" rtl="0" eaLnBrk="1" latinLnBrk="0" hangingPunct="1">
              <a:defRPr kern="1200">
                <a:solidFill>
                  <a:schemeClr val="tx1"/>
                </a:solidFill>
                <a:latin typeface="Arial Narrow" pitchFamily="34" charset="0"/>
                <a:ea typeface="+mn-ea"/>
                <a:cs typeface="+mn-cs"/>
              </a:defRPr>
            </a:lvl6pPr>
            <a:lvl7pPr marL="2741887" algn="l" defTabSz="913963" rtl="0" eaLnBrk="1" latinLnBrk="0" hangingPunct="1">
              <a:defRPr kern="1200">
                <a:solidFill>
                  <a:schemeClr val="tx1"/>
                </a:solidFill>
                <a:latin typeface="Arial Narrow" pitchFamily="34" charset="0"/>
                <a:ea typeface="+mn-ea"/>
                <a:cs typeface="+mn-cs"/>
              </a:defRPr>
            </a:lvl7pPr>
            <a:lvl8pPr marL="3198868" algn="l" defTabSz="913963" rtl="0" eaLnBrk="1" latinLnBrk="0" hangingPunct="1">
              <a:defRPr kern="1200">
                <a:solidFill>
                  <a:schemeClr val="tx1"/>
                </a:solidFill>
                <a:latin typeface="Arial Narrow" pitchFamily="34" charset="0"/>
                <a:ea typeface="+mn-ea"/>
                <a:cs typeface="+mn-cs"/>
              </a:defRPr>
            </a:lvl8pPr>
            <a:lvl9pPr marL="3655851" algn="l" defTabSz="913963" rtl="0" eaLnBrk="1" latinLnBrk="0" hangingPunct="1">
              <a:defRPr kern="1200">
                <a:solidFill>
                  <a:schemeClr val="tx1"/>
                </a:solidFill>
                <a:latin typeface="Arial Narrow" pitchFamily="34" charset="0"/>
                <a:ea typeface="+mn-ea"/>
                <a:cs typeface="+mn-cs"/>
              </a:defRPr>
            </a:lvl9pPr>
          </a:lstStyle>
          <a:p>
            <a:pPr>
              <a:defRPr/>
            </a:pPr>
            <a:fld id="{A1A27C7B-FD28-48E6-A805-E9BC5DCB382D}" type="slidenum">
              <a:rPr lang="en-US" smtClean="0"/>
              <a:pPr>
                <a:defRPr/>
              </a:pPr>
              <a:t>7</a:t>
            </a:fld>
            <a:endParaRPr lang="en-US"/>
          </a:p>
        </p:txBody>
      </p:sp>
      <p:grpSp>
        <p:nvGrpSpPr>
          <p:cNvPr id="6" name="Group 5">
            <a:extLst>
              <a:ext uri="{FF2B5EF4-FFF2-40B4-BE49-F238E27FC236}">
                <a16:creationId xmlns:a16="http://schemas.microsoft.com/office/drawing/2014/main" id="{DEF9D7A9-D15E-AC34-364F-8DD841265EDE}"/>
              </a:ext>
            </a:extLst>
          </p:cNvPr>
          <p:cNvGrpSpPr/>
          <p:nvPr/>
        </p:nvGrpSpPr>
        <p:grpSpPr>
          <a:xfrm>
            <a:off x="7938285" y="1687613"/>
            <a:ext cx="1040243" cy="1050194"/>
            <a:chOff x="7938285" y="1685440"/>
            <a:chExt cx="1040243" cy="1050194"/>
          </a:xfrm>
        </p:grpSpPr>
        <p:grpSp>
          <p:nvGrpSpPr>
            <p:cNvPr id="26630" name="Group 8"/>
            <p:cNvGrpSpPr>
              <a:grpSpLocks/>
            </p:cNvGrpSpPr>
            <p:nvPr/>
          </p:nvGrpSpPr>
          <p:grpSpPr bwMode="auto">
            <a:xfrm>
              <a:off x="8591178" y="1685440"/>
              <a:ext cx="387350" cy="873301"/>
              <a:chOff x="4453" y="728"/>
              <a:chExt cx="340" cy="1744"/>
            </a:xfrm>
          </p:grpSpPr>
          <p:sp>
            <p:nvSpPr>
              <p:cNvPr id="26634" name="Freeform 9"/>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6635" name="Picture 10"/>
              <p:cNvPicPr>
                <a:picLocks noChangeArrowheads="1"/>
              </p:cNvPicPr>
              <p:nvPr/>
            </p:nvPicPr>
            <p:blipFill>
              <a:blip r:embed="rId5" cstate="print"/>
              <a:srcRect/>
              <a:stretch>
                <a:fillRect/>
              </a:stretch>
            </p:blipFill>
            <p:spPr bwMode="auto">
              <a:xfrm>
                <a:off x="4453" y="728"/>
                <a:ext cx="340" cy="1744"/>
              </a:xfrm>
              <a:prstGeom prst="rect">
                <a:avLst/>
              </a:prstGeom>
              <a:noFill/>
              <a:ln w="9525">
                <a:noFill/>
                <a:miter lim="800000"/>
                <a:headEnd/>
                <a:tailEnd/>
              </a:ln>
            </p:spPr>
          </p:pic>
        </p:grpSp>
        <p:grpSp>
          <p:nvGrpSpPr>
            <p:cNvPr id="26631" name="Group 11"/>
            <p:cNvGrpSpPr>
              <a:grpSpLocks/>
            </p:cNvGrpSpPr>
            <p:nvPr/>
          </p:nvGrpSpPr>
          <p:grpSpPr bwMode="auto">
            <a:xfrm>
              <a:off x="7938285" y="2095432"/>
              <a:ext cx="387350" cy="640202"/>
              <a:chOff x="5135" y="746"/>
              <a:chExt cx="340" cy="1744"/>
            </a:xfrm>
          </p:grpSpPr>
          <p:sp>
            <p:nvSpPr>
              <p:cNvPr id="26632" name="Freeform 12"/>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6633" name="Picture 13"/>
              <p:cNvPicPr>
                <a:picLocks noChangeArrowheads="1"/>
              </p:cNvPicPr>
              <p:nvPr/>
            </p:nvPicPr>
            <p:blipFill>
              <a:blip r:embed="rId5" cstate="print"/>
              <a:srcRect/>
              <a:stretch>
                <a:fillRect/>
              </a:stretch>
            </p:blipFill>
            <p:spPr bwMode="auto">
              <a:xfrm>
                <a:off x="5135" y="746"/>
                <a:ext cx="340" cy="1744"/>
              </a:xfrm>
              <a:prstGeom prst="rect">
                <a:avLst/>
              </a:prstGeom>
              <a:noFill/>
              <a:ln w="9525">
                <a:noFill/>
                <a:miter lim="800000"/>
                <a:headEnd/>
                <a:tailEnd/>
              </a:ln>
            </p:spPr>
          </p:pic>
        </p:grpSp>
      </p:grpSp>
      <p:grpSp>
        <p:nvGrpSpPr>
          <p:cNvPr id="13" name="Group 8">
            <a:extLst>
              <a:ext uri="{FF2B5EF4-FFF2-40B4-BE49-F238E27FC236}">
                <a16:creationId xmlns:a16="http://schemas.microsoft.com/office/drawing/2014/main" id="{F42DC20E-03FE-48A4-9759-6B299A4C5EC7}"/>
              </a:ext>
            </a:extLst>
          </p:cNvPr>
          <p:cNvGrpSpPr>
            <a:grpSpLocks/>
          </p:cNvGrpSpPr>
          <p:nvPr/>
        </p:nvGrpSpPr>
        <p:grpSpPr bwMode="auto">
          <a:xfrm rot="10800000" flipH="1">
            <a:off x="4770749" y="3640445"/>
            <a:ext cx="408795" cy="671118"/>
            <a:chOff x="4453" y="728"/>
            <a:chExt cx="340" cy="1744"/>
          </a:xfrm>
        </p:grpSpPr>
        <p:sp>
          <p:nvSpPr>
            <p:cNvPr id="14" name="Freeform 9">
              <a:extLst>
                <a:ext uri="{FF2B5EF4-FFF2-40B4-BE49-F238E27FC236}">
                  <a16:creationId xmlns:a16="http://schemas.microsoft.com/office/drawing/2014/main" id="{C669E184-7A14-4DD4-AAB5-CCAEF1F98C6A}"/>
                </a:ext>
              </a:extLst>
            </p:cNvPr>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5" name="Picture 10">
              <a:extLst>
                <a:ext uri="{FF2B5EF4-FFF2-40B4-BE49-F238E27FC236}">
                  <a16:creationId xmlns:a16="http://schemas.microsoft.com/office/drawing/2014/main" id="{C8727577-44E8-403F-90C3-253303361110}"/>
                </a:ext>
              </a:extLst>
            </p:cNvPr>
            <p:cNvPicPr>
              <a:picLocks noChangeArrowheads="1"/>
            </p:cNvPicPr>
            <p:nvPr/>
          </p:nvPicPr>
          <p:blipFill>
            <a:blip r:embed="rId5" cstate="print"/>
            <a:srcRect/>
            <a:stretch>
              <a:fillRect/>
            </a:stretch>
          </p:blipFill>
          <p:spPr bwMode="auto">
            <a:xfrm>
              <a:off x="4453" y="728"/>
              <a:ext cx="340" cy="1744"/>
            </a:xfrm>
            <a:prstGeom prst="rect">
              <a:avLst/>
            </a:prstGeom>
            <a:noFill/>
            <a:ln w="9525">
              <a:noFill/>
              <a:miter lim="800000"/>
              <a:headEnd/>
              <a:tailEnd/>
            </a:ln>
          </p:spPr>
        </p:pic>
      </p:grpSp>
    </p:spTree>
    <p:extLst>
      <p:ext uri="{BB962C8B-B14F-4D97-AF65-F5344CB8AC3E}">
        <p14:creationId xmlns:p14="http://schemas.microsoft.com/office/powerpoint/2010/main" val="14514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87C8DD-BB97-346A-C225-6EFD08191726}"/>
              </a:ext>
            </a:extLst>
          </p:cNvPr>
          <p:cNvPicPr>
            <a:picLocks noChangeAspect="1"/>
          </p:cNvPicPr>
          <p:nvPr/>
        </p:nvPicPr>
        <p:blipFill>
          <a:blip r:embed="rId3"/>
          <a:stretch>
            <a:fillRect/>
          </a:stretch>
        </p:blipFill>
        <p:spPr>
          <a:xfrm>
            <a:off x="2703037" y="330708"/>
            <a:ext cx="6765036" cy="5777484"/>
          </a:xfrm>
          <a:prstGeom prst="rect">
            <a:avLst/>
          </a:prstGeom>
        </p:spPr>
      </p:pic>
      <p:pic>
        <p:nvPicPr>
          <p:cNvPr id="4" name="Picture 3">
            <a:extLst>
              <a:ext uri="{FF2B5EF4-FFF2-40B4-BE49-F238E27FC236}">
                <a16:creationId xmlns:a16="http://schemas.microsoft.com/office/drawing/2014/main" id="{613076FE-AA42-7799-7BA1-A02D26C53A0D}"/>
              </a:ext>
            </a:extLst>
          </p:cNvPr>
          <p:cNvPicPr>
            <a:picLocks noChangeAspect="1"/>
          </p:cNvPicPr>
          <p:nvPr/>
        </p:nvPicPr>
        <p:blipFill>
          <a:blip r:embed="rId4"/>
          <a:stretch>
            <a:fillRect/>
          </a:stretch>
        </p:blipFill>
        <p:spPr>
          <a:xfrm>
            <a:off x="2705510" y="329184"/>
            <a:ext cx="6763512" cy="5779008"/>
          </a:xfrm>
          <a:prstGeom prst="rect">
            <a:avLst/>
          </a:prstGeom>
        </p:spPr>
      </p:pic>
      <p:sp>
        <p:nvSpPr>
          <p:cNvPr id="26626" name="Slide Number Placeholder 1"/>
          <p:cNvSpPr>
            <a:spLocks noGrp="1"/>
          </p:cNvSpPr>
          <p:nvPr>
            <p:ph type="sldNum" sz="quarter" idx="12"/>
          </p:nvPr>
        </p:nvSpPr>
        <p:spPr bwMode="auto">
          <a:xfrm>
            <a:off x="8737600" y="6245225"/>
            <a:ext cx="28448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defPPr>
              <a:defRPr lang="en-US"/>
            </a:defPPr>
            <a:lvl1pPr algn="r" rtl="0" fontAlgn="base">
              <a:spcBef>
                <a:spcPct val="0"/>
              </a:spcBef>
              <a:spcAft>
                <a:spcPct val="0"/>
              </a:spcAft>
              <a:defRPr sz="1300" kern="1200">
                <a:solidFill>
                  <a:schemeClr val="tx1"/>
                </a:solidFill>
                <a:latin typeface="Calibri" panose="020F0502020204030204" pitchFamily="34" charset="0"/>
                <a:ea typeface="+mn-ea"/>
                <a:cs typeface="+mn-cs"/>
              </a:defRPr>
            </a:lvl1pPr>
            <a:lvl2pPr marL="456981" algn="l" rtl="0" fontAlgn="base">
              <a:spcBef>
                <a:spcPct val="0"/>
              </a:spcBef>
              <a:spcAft>
                <a:spcPct val="0"/>
              </a:spcAft>
              <a:defRPr kern="1200">
                <a:solidFill>
                  <a:schemeClr val="tx1"/>
                </a:solidFill>
                <a:latin typeface="Arial Narrow" pitchFamily="34" charset="0"/>
                <a:ea typeface="+mn-ea"/>
                <a:cs typeface="+mn-cs"/>
              </a:defRPr>
            </a:lvl2pPr>
            <a:lvl3pPr marL="913963" algn="l" rtl="0" fontAlgn="base">
              <a:spcBef>
                <a:spcPct val="0"/>
              </a:spcBef>
              <a:spcAft>
                <a:spcPct val="0"/>
              </a:spcAft>
              <a:defRPr kern="1200">
                <a:solidFill>
                  <a:schemeClr val="tx1"/>
                </a:solidFill>
                <a:latin typeface="Arial Narrow" pitchFamily="34" charset="0"/>
                <a:ea typeface="+mn-ea"/>
                <a:cs typeface="+mn-cs"/>
              </a:defRPr>
            </a:lvl3pPr>
            <a:lvl4pPr marL="1370944" algn="l" rtl="0" fontAlgn="base">
              <a:spcBef>
                <a:spcPct val="0"/>
              </a:spcBef>
              <a:spcAft>
                <a:spcPct val="0"/>
              </a:spcAft>
              <a:defRPr kern="1200">
                <a:solidFill>
                  <a:schemeClr val="tx1"/>
                </a:solidFill>
                <a:latin typeface="Arial Narrow" pitchFamily="34" charset="0"/>
                <a:ea typeface="+mn-ea"/>
                <a:cs typeface="+mn-cs"/>
              </a:defRPr>
            </a:lvl4pPr>
            <a:lvl5pPr marL="1827924" algn="l" rtl="0" fontAlgn="base">
              <a:spcBef>
                <a:spcPct val="0"/>
              </a:spcBef>
              <a:spcAft>
                <a:spcPct val="0"/>
              </a:spcAft>
              <a:defRPr kern="1200">
                <a:solidFill>
                  <a:schemeClr val="tx1"/>
                </a:solidFill>
                <a:latin typeface="Arial Narrow" pitchFamily="34" charset="0"/>
                <a:ea typeface="+mn-ea"/>
                <a:cs typeface="+mn-cs"/>
              </a:defRPr>
            </a:lvl5pPr>
            <a:lvl6pPr marL="2284907" algn="l" defTabSz="913963" rtl="0" eaLnBrk="1" latinLnBrk="0" hangingPunct="1">
              <a:defRPr kern="1200">
                <a:solidFill>
                  <a:schemeClr val="tx1"/>
                </a:solidFill>
                <a:latin typeface="Arial Narrow" pitchFamily="34" charset="0"/>
                <a:ea typeface="+mn-ea"/>
                <a:cs typeface="+mn-cs"/>
              </a:defRPr>
            </a:lvl6pPr>
            <a:lvl7pPr marL="2741887" algn="l" defTabSz="913963" rtl="0" eaLnBrk="1" latinLnBrk="0" hangingPunct="1">
              <a:defRPr kern="1200">
                <a:solidFill>
                  <a:schemeClr val="tx1"/>
                </a:solidFill>
                <a:latin typeface="Arial Narrow" pitchFamily="34" charset="0"/>
                <a:ea typeface="+mn-ea"/>
                <a:cs typeface="+mn-cs"/>
              </a:defRPr>
            </a:lvl7pPr>
            <a:lvl8pPr marL="3198868" algn="l" defTabSz="913963" rtl="0" eaLnBrk="1" latinLnBrk="0" hangingPunct="1">
              <a:defRPr kern="1200">
                <a:solidFill>
                  <a:schemeClr val="tx1"/>
                </a:solidFill>
                <a:latin typeface="Arial Narrow" pitchFamily="34" charset="0"/>
                <a:ea typeface="+mn-ea"/>
                <a:cs typeface="+mn-cs"/>
              </a:defRPr>
            </a:lvl8pPr>
            <a:lvl9pPr marL="3655851" algn="l" defTabSz="913963" rtl="0" eaLnBrk="1" latinLnBrk="0" hangingPunct="1">
              <a:defRPr kern="1200">
                <a:solidFill>
                  <a:schemeClr val="tx1"/>
                </a:solidFill>
                <a:latin typeface="Arial Narrow" pitchFamily="34" charset="0"/>
                <a:ea typeface="+mn-ea"/>
                <a:cs typeface="+mn-cs"/>
              </a:defRPr>
            </a:lvl9pPr>
          </a:lstStyle>
          <a:p>
            <a:pPr>
              <a:defRPr/>
            </a:pPr>
            <a:fld id="{A1A27C7B-FD28-48E6-A805-E9BC5DCB382D}" type="slidenum">
              <a:rPr lang="en-US" smtClean="0"/>
              <a:pPr>
                <a:defRPr/>
              </a:pPr>
              <a:t>8</a:t>
            </a:fld>
            <a:endParaRPr lang="en-US"/>
          </a:p>
        </p:txBody>
      </p:sp>
      <p:grpSp>
        <p:nvGrpSpPr>
          <p:cNvPr id="2" name="Group 1">
            <a:extLst>
              <a:ext uri="{FF2B5EF4-FFF2-40B4-BE49-F238E27FC236}">
                <a16:creationId xmlns:a16="http://schemas.microsoft.com/office/drawing/2014/main" id="{D27B1339-299D-A48F-6C05-FA7BF3BC27BF}"/>
              </a:ext>
            </a:extLst>
          </p:cNvPr>
          <p:cNvGrpSpPr/>
          <p:nvPr/>
        </p:nvGrpSpPr>
        <p:grpSpPr>
          <a:xfrm>
            <a:off x="7820758" y="1886539"/>
            <a:ext cx="1332358" cy="387350"/>
            <a:chOff x="5191243" y="4043453"/>
            <a:chExt cx="873301" cy="387350"/>
          </a:xfrm>
        </p:grpSpPr>
        <p:sp>
          <p:nvSpPr>
            <p:cNvPr id="5" name="Freeform 9">
              <a:extLst>
                <a:ext uri="{FF2B5EF4-FFF2-40B4-BE49-F238E27FC236}">
                  <a16:creationId xmlns:a16="http://schemas.microsoft.com/office/drawing/2014/main" id="{404B317B-5EF2-7BC5-9721-931FDC5D9747}"/>
                </a:ext>
              </a:extLst>
            </p:cNvPr>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7" name="Picture 10">
              <a:extLst>
                <a:ext uri="{FF2B5EF4-FFF2-40B4-BE49-F238E27FC236}">
                  <a16:creationId xmlns:a16="http://schemas.microsoft.com/office/drawing/2014/main" id="{A1842ACA-80F7-494F-102E-F53BFA9B232C}"/>
                </a:ext>
              </a:extLst>
            </p:cNvPr>
            <p:cNvPicPr>
              <a:picLocks noChangeArrowheads="1"/>
            </p:cNvPicPr>
            <p:nvPr/>
          </p:nvPicPr>
          <p:blipFill>
            <a:blip r:embed="rId5" cstate="print"/>
            <a:srcRect/>
            <a:stretch>
              <a:fillRect/>
            </a:stretch>
          </p:blipFill>
          <p:spPr bwMode="auto">
            <a:xfrm rot="16200000">
              <a:off x="5434219" y="3800477"/>
              <a:ext cx="387350" cy="873301"/>
            </a:xfrm>
            <a:prstGeom prst="rect">
              <a:avLst/>
            </a:prstGeom>
            <a:noFill/>
            <a:ln w="9525">
              <a:noFill/>
              <a:miter lim="800000"/>
              <a:headEnd/>
              <a:tailEnd/>
            </a:ln>
          </p:spPr>
        </p:pic>
      </p:grpSp>
      <p:grpSp>
        <p:nvGrpSpPr>
          <p:cNvPr id="8" name="Group 7">
            <a:extLst>
              <a:ext uri="{FF2B5EF4-FFF2-40B4-BE49-F238E27FC236}">
                <a16:creationId xmlns:a16="http://schemas.microsoft.com/office/drawing/2014/main" id="{7993800C-597F-B825-C56B-10C59FDD8C3D}"/>
              </a:ext>
            </a:extLst>
          </p:cNvPr>
          <p:cNvGrpSpPr/>
          <p:nvPr/>
        </p:nvGrpSpPr>
        <p:grpSpPr>
          <a:xfrm flipH="1">
            <a:off x="4385048" y="3539358"/>
            <a:ext cx="1045094" cy="387350"/>
            <a:chOff x="5193946" y="4043459"/>
            <a:chExt cx="873301" cy="387350"/>
          </a:xfrm>
        </p:grpSpPr>
        <p:sp>
          <p:nvSpPr>
            <p:cNvPr id="9" name="Freeform 9">
              <a:extLst>
                <a:ext uri="{FF2B5EF4-FFF2-40B4-BE49-F238E27FC236}">
                  <a16:creationId xmlns:a16="http://schemas.microsoft.com/office/drawing/2014/main" id="{8A098D52-4B22-FC4B-2A1D-EB6FF361320C}"/>
                </a:ext>
              </a:extLst>
            </p:cNvPr>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0" name="Picture 10">
              <a:extLst>
                <a:ext uri="{FF2B5EF4-FFF2-40B4-BE49-F238E27FC236}">
                  <a16:creationId xmlns:a16="http://schemas.microsoft.com/office/drawing/2014/main" id="{0D315C7A-9C62-042F-177F-45D360908541}"/>
                </a:ext>
              </a:extLst>
            </p:cNvPr>
            <p:cNvPicPr>
              <a:picLocks noChangeArrowheads="1"/>
            </p:cNvPicPr>
            <p:nvPr/>
          </p:nvPicPr>
          <p:blipFill>
            <a:blip r:embed="rId5" cstate="print"/>
            <a:srcRect/>
            <a:stretch>
              <a:fillRect/>
            </a:stretch>
          </p:blipFill>
          <p:spPr bwMode="auto">
            <a:xfrm rot="16200000">
              <a:off x="5436922" y="3800483"/>
              <a:ext cx="387350" cy="873301"/>
            </a:xfrm>
            <a:prstGeom prst="rect">
              <a:avLst/>
            </a:prstGeom>
            <a:noFill/>
            <a:ln w="9525">
              <a:noFill/>
              <a:miter lim="800000"/>
              <a:headEnd/>
              <a:tailEnd/>
            </a:ln>
          </p:spPr>
        </p:pic>
      </p:grpSp>
      <p:sp>
        <p:nvSpPr>
          <p:cNvPr id="16" name="Freeform: Shape 15">
            <a:extLst>
              <a:ext uri="{FF2B5EF4-FFF2-40B4-BE49-F238E27FC236}">
                <a16:creationId xmlns:a16="http://schemas.microsoft.com/office/drawing/2014/main" id="{30CFEB96-594E-B580-BA6E-DC8D0D3E6A94}"/>
              </a:ext>
            </a:extLst>
          </p:cNvPr>
          <p:cNvSpPr/>
          <p:nvPr/>
        </p:nvSpPr>
        <p:spPr>
          <a:xfrm>
            <a:off x="4148418" y="1922929"/>
            <a:ext cx="5005667" cy="2410386"/>
          </a:xfrm>
          <a:custGeom>
            <a:avLst/>
            <a:gdLst>
              <a:gd name="connsiteX0" fmla="*/ 5005667 w 5005667"/>
              <a:gd name="connsiteY0" fmla="*/ 0 h 2410386"/>
              <a:gd name="connsiteX1" fmla="*/ 4094629 w 5005667"/>
              <a:gd name="connsiteY1" fmla="*/ 433668 h 2410386"/>
              <a:gd name="connsiteX2" fmla="*/ 2766732 w 5005667"/>
              <a:gd name="connsiteY2" fmla="*/ 1025339 h 2410386"/>
              <a:gd name="connsiteX3" fmla="*/ 2208679 w 5005667"/>
              <a:gd name="connsiteY3" fmla="*/ 1270747 h 2410386"/>
              <a:gd name="connsiteX4" fmla="*/ 1143000 w 5005667"/>
              <a:gd name="connsiteY4" fmla="*/ 1805268 h 2410386"/>
              <a:gd name="connsiteX5" fmla="*/ 0 w 5005667"/>
              <a:gd name="connsiteY5" fmla="*/ 2410386 h 2410386"/>
              <a:gd name="connsiteX6" fmla="*/ 0 w 5005667"/>
              <a:gd name="connsiteY6" fmla="*/ 2410386 h 2410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05667" h="2410386">
                <a:moveTo>
                  <a:pt x="5005667" y="0"/>
                </a:moveTo>
                <a:lnTo>
                  <a:pt x="4094629" y="433668"/>
                </a:lnTo>
                <a:lnTo>
                  <a:pt x="2766732" y="1025339"/>
                </a:lnTo>
                <a:lnTo>
                  <a:pt x="2208679" y="1270747"/>
                </a:lnTo>
                <a:lnTo>
                  <a:pt x="1143000" y="1805268"/>
                </a:lnTo>
                <a:lnTo>
                  <a:pt x="0" y="2410386"/>
                </a:lnTo>
                <a:lnTo>
                  <a:pt x="0" y="2410386"/>
                </a:lnTo>
              </a:path>
            </a:pathLst>
          </a:custGeom>
          <a:ln>
            <a:solidFill>
              <a:srgbClr val="0070C0"/>
            </a:solidFill>
            <a:prstDash val="sysDash"/>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600059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849854" y="274638"/>
            <a:ext cx="10732546" cy="1143000"/>
          </a:xfrm>
        </p:spPr>
        <p:txBody>
          <a:bodyPr/>
          <a:lstStyle/>
          <a:p>
            <a:pPr algn="l" eaLnBrk="1" hangingPunct="1"/>
            <a:r>
              <a:rPr lang="en-US" dirty="0"/>
              <a:t>Objectives</a:t>
            </a:r>
          </a:p>
        </p:txBody>
      </p:sp>
      <p:sp>
        <p:nvSpPr>
          <p:cNvPr id="5123" name="Rectangle 8"/>
          <p:cNvSpPr>
            <a:spLocks noGrp="1" noChangeArrowheads="1"/>
          </p:cNvSpPr>
          <p:nvPr>
            <p:ph type="body" idx="1"/>
          </p:nvPr>
        </p:nvSpPr>
        <p:spPr>
          <a:xfrm>
            <a:off x="1078523" y="1764254"/>
            <a:ext cx="9132277" cy="4255546"/>
          </a:xfrm>
        </p:spPr>
        <p:txBody>
          <a:bodyPr/>
          <a:lstStyle/>
          <a:p>
            <a:pPr eaLnBrk="1" hangingPunct="1">
              <a:spcBef>
                <a:spcPts val="2400"/>
              </a:spcBef>
            </a:pPr>
            <a:r>
              <a:rPr lang="en-US" dirty="0"/>
              <a:t>Understand the reasons for uncertainty in a          flow-frequency curve</a:t>
            </a:r>
          </a:p>
          <a:p>
            <a:pPr eaLnBrk="1" hangingPunct="1">
              <a:spcBef>
                <a:spcPts val="2400"/>
              </a:spcBef>
            </a:pPr>
            <a:r>
              <a:rPr lang="en-US" dirty="0"/>
              <a:t>Discuss 2 ways to develop a flow-frequency curve, and the sources of uncertainty in each method</a:t>
            </a:r>
          </a:p>
          <a:p>
            <a:pPr eaLnBrk="1" hangingPunct="1">
              <a:spcBef>
                <a:spcPts val="2400"/>
              </a:spcBef>
            </a:pPr>
            <a:r>
              <a:rPr lang="en-US" dirty="0"/>
              <a:t>Review how to enter this information to FDA</a:t>
            </a:r>
          </a:p>
        </p:txBody>
      </p:sp>
      <p:sp>
        <p:nvSpPr>
          <p:cNvPr id="2" name="Slide Number Placeholder 1">
            <a:extLst>
              <a:ext uri="{FF2B5EF4-FFF2-40B4-BE49-F238E27FC236}">
                <a16:creationId xmlns:a16="http://schemas.microsoft.com/office/drawing/2014/main" id="{F13C674F-FFEC-51B4-5606-EAF9F9C3FF33}"/>
              </a:ext>
            </a:extLst>
          </p:cNvPr>
          <p:cNvSpPr>
            <a:spLocks noGrp="1"/>
          </p:cNvSpPr>
          <p:nvPr>
            <p:ph type="sldNum" sz="quarter" idx="10"/>
          </p:nvPr>
        </p:nvSpPr>
        <p:spPr/>
        <p:txBody>
          <a:bodyPr/>
          <a:lstStyle/>
          <a:p>
            <a:pPr>
              <a:defRPr/>
            </a:pPr>
            <a:fld id="{F1A29AE0-ABC0-436A-B634-E6AB7303BE6C}" type="slidenum">
              <a:rPr lang="en-US" smtClean="0"/>
              <a:pPr>
                <a:defRPr/>
              </a:pPr>
              <a:t>9</a:t>
            </a:fld>
            <a:endParaRPr lang="en-US"/>
          </a:p>
        </p:txBody>
      </p:sp>
    </p:spTree>
    <p:extLst>
      <p:ext uri="{BB962C8B-B14F-4D97-AF65-F5344CB8AC3E}">
        <p14:creationId xmlns:p14="http://schemas.microsoft.com/office/powerpoint/2010/main" val="384904453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43597</TotalTime>
  <Words>5628</Words>
  <Application>Microsoft Macintosh PowerPoint</Application>
  <PresentationFormat>Widescreen</PresentationFormat>
  <Paragraphs>514</Paragraphs>
  <Slides>53</Slides>
  <Notes>44</Notes>
  <HiddenSlides>9</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53</vt:i4>
      </vt:variant>
    </vt:vector>
  </HeadingPairs>
  <TitlesOfParts>
    <vt:vector size="64" baseType="lpstr">
      <vt:lpstr>Arial</vt:lpstr>
      <vt:lpstr>Calibri</vt:lpstr>
      <vt:lpstr>Cambria Math</vt:lpstr>
      <vt:lpstr>Constantia</vt:lpstr>
      <vt:lpstr>Ink Free</vt:lpstr>
      <vt:lpstr>Symbol</vt:lpstr>
      <vt:lpstr>Times New Roman</vt:lpstr>
      <vt:lpstr>Wingdings</vt:lpstr>
      <vt:lpstr>Wingdings 3</vt:lpstr>
      <vt:lpstr>Default Design</vt:lpstr>
      <vt:lpstr>Custom Design</vt:lpstr>
      <vt:lpstr>Uncertainty in  Exceedance Probability Functions    (Frequency Curves)</vt:lpstr>
      <vt:lpstr>Motivation for the Topic</vt:lpstr>
      <vt:lpstr>PowerPoint Presentation</vt:lpstr>
      <vt:lpstr>PowerPoint Presentation</vt:lpstr>
      <vt:lpstr>PowerPoint Presentation</vt:lpstr>
      <vt:lpstr>PowerPoint Presentation</vt:lpstr>
      <vt:lpstr>PowerPoint Presentation</vt:lpstr>
      <vt:lpstr>PowerPoint Presentation</vt:lpstr>
      <vt:lpstr>Objectives</vt:lpstr>
      <vt:lpstr>Topics</vt:lpstr>
      <vt:lpstr>Approaches</vt:lpstr>
      <vt:lpstr>Frequency Analysis Approach</vt:lpstr>
      <vt:lpstr>Flow Observation      collect data</vt:lpstr>
      <vt:lpstr>Flow Frequency Analysis Approach</vt:lpstr>
      <vt:lpstr>Sources Uncertainty in Frequency Method</vt:lpstr>
      <vt:lpstr>Uncertainty Due to Measurement Error</vt:lpstr>
      <vt:lpstr>How much difference from distribution choice?</vt:lpstr>
      <vt:lpstr>How much difference from distribution choice?</vt:lpstr>
      <vt:lpstr>Exploring Sampling Error</vt:lpstr>
      <vt:lpstr>Exploring Sampling Error</vt:lpstr>
      <vt:lpstr>Exploring Sampling Error</vt:lpstr>
      <vt:lpstr>PowerPoint Presentation</vt:lpstr>
      <vt:lpstr>PowerPoint Presentation</vt:lpstr>
      <vt:lpstr>PowerPoint Presentation</vt:lpstr>
      <vt:lpstr>Flood Frequency Model</vt:lpstr>
      <vt:lpstr>Using HEC-SSP</vt:lpstr>
      <vt:lpstr>Using HEC-SSP</vt:lpstr>
      <vt:lpstr>PowerPoint Presentation</vt:lpstr>
      <vt:lpstr>Using  HEC-SSP</vt:lpstr>
      <vt:lpstr>Log Pearson III HEC-FDA input</vt:lpstr>
      <vt:lpstr>PowerPoint Presentation</vt:lpstr>
      <vt:lpstr>How FDA randomly samples LP3  flow frequency curves for each realization</vt:lpstr>
      <vt:lpstr>Hydrologic Modeling Approach  ….using Frequency-based Precipitation</vt:lpstr>
      <vt:lpstr>Probabilistic Precip. Approach</vt:lpstr>
      <vt:lpstr>Why use Precip Frequency?</vt:lpstr>
      <vt:lpstr>Sources of Uncertainty in  Hydrologic Modeling Approach</vt:lpstr>
      <vt:lpstr>Precip-Frequency Uncertainty</vt:lpstr>
      <vt:lpstr>Parameter Uncertainty</vt:lpstr>
      <vt:lpstr>Model Uncertainty</vt:lpstr>
      <vt:lpstr>Developing the Model</vt:lpstr>
      <vt:lpstr>Developing the Frequency Curves</vt:lpstr>
      <vt:lpstr>The Less Simple Method</vt:lpstr>
      <vt:lpstr>How FDA randomly samples a Graphical Frequency Curve for each Realization</vt:lpstr>
      <vt:lpstr>Describing the Uncertainty - Equivalent Years of Record</vt:lpstr>
      <vt:lpstr>Graphical Frequency FDA input</vt:lpstr>
      <vt:lpstr>Challenges, alternative curves</vt:lpstr>
      <vt:lpstr>Summary</vt:lpstr>
      <vt:lpstr>Terms from ER 1105-2-101</vt:lpstr>
      <vt:lpstr>PowerPoint Presentation</vt:lpstr>
      <vt:lpstr>PowerPoint Presentation</vt:lpstr>
      <vt:lpstr>PowerPoint Presentation</vt:lpstr>
      <vt:lpstr>Describing the Uncertainty - Equivalent Years of Record</vt:lpstr>
      <vt:lpstr>Synthetic LPIII FDA input</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Brennan Beam</cp:lastModifiedBy>
  <cp:revision>420</cp:revision>
  <cp:lastPrinted>2023-02-28T17:04:23Z</cp:lastPrinted>
  <dcterms:created xsi:type="dcterms:W3CDTF">2009-05-21T17:19:18Z</dcterms:created>
  <dcterms:modified xsi:type="dcterms:W3CDTF">2025-11-04T11:37:23Z</dcterms:modified>
</cp:coreProperties>
</file>