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8"/>
  </p:notesMasterIdLst>
  <p:sldIdLst>
    <p:sldId id="257" r:id="rId2"/>
    <p:sldId id="292" r:id="rId3"/>
    <p:sldId id="284" r:id="rId4"/>
    <p:sldId id="258" r:id="rId5"/>
    <p:sldId id="259" r:id="rId6"/>
    <p:sldId id="260" r:id="rId7"/>
    <p:sldId id="262" r:id="rId8"/>
    <p:sldId id="263" r:id="rId9"/>
    <p:sldId id="264" r:id="rId10"/>
    <p:sldId id="265" r:id="rId11"/>
    <p:sldId id="266" r:id="rId12"/>
    <p:sldId id="267" r:id="rId13"/>
    <p:sldId id="268" r:id="rId14"/>
    <p:sldId id="271" r:id="rId15"/>
    <p:sldId id="269" r:id="rId16"/>
    <p:sldId id="272" r:id="rId17"/>
    <p:sldId id="282" r:id="rId18"/>
    <p:sldId id="273" r:id="rId19"/>
    <p:sldId id="274" r:id="rId20"/>
    <p:sldId id="275" r:id="rId21"/>
    <p:sldId id="276" r:id="rId22"/>
    <p:sldId id="270" r:id="rId23"/>
    <p:sldId id="277" r:id="rId24"/>
    <p:sldId id="278" r:id="rId25"/>
    <p:sldId id="279" r:id="rId26"/>
    <p:sldId id="280" r:id="rId27"/>
    <p:sldId id="281" r:id="rId28"/>
    <p:sldId id="301" r:id="rId29"/>
    <p:sldId id="283" r:id="rId30"/>
    <p:sldId id="285" r:id="rId31"/>
    <p:sldId id="286" r:id="rId32"/>
    <p:sldId id="287" r:id="rId33"/>
    <p:sldId id="288" r:id="rId34"/>
    <p:sldId id="289" r:id="rId35"/>
    <p:sldId id="290" r:id="rId36"/>
    <p:sldId id="291" r:id="rId37"/>
    <p:sldId id="293" r:id="rId38"/>
    <p:sldId id="294" r:id="rId39"/>
    <p:sldId id="295" r:id="rId40"/>
    <p:sldId id="296" r:id="rId41"/>
    <p:sldId id="302" r:id="rId42"/>
    <p:sldId id="303" r:id="rId43"/>
    <p:sldId id="300" r:id="rId44"/>
    <p:sldId id="297" r:id="rId45"/>
    <p:sldId id="298" r:id="rId46"/>
    <p:sldId id="299" r:id="rId47"/>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userDrawn="1">
          <p15:clr>
            <a:srgbClr val="A4A3A4"/>
          </p15:clr>
        </p15:guide>
        <p15:guide id="2" pos="2304"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35" autoAdjust="0"/>
    <p:restoredTop sz="85155" autoAdjust="0"/>
  </p:normalViewPr>
  <p:slideViewPr>
    <p:cSldViewPr>
      <p:cViewPr varScale="1">
        <p:scale>
          <a:sx n="84" d="100"/>
          <a:sy n="84" d="100"/>
        </p:scale>
        <p:origin x="1411" y="67"/>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95" d="100"/>
          <a:sy n="95" d="100"/>
        </p:scale>
        <p:origin x="-3582" y="-108"/>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D2884BC3-5FC2-400F-9CF4-E3D2CF087CA6}" type="datetimeFigureOut">
              <a:rPr lang="en-US" smtClean="0"/>
              <a:pPr/>
              <a:t>7/12/2024</a:t>
            </a:fld>
            <a:endParaRPr lang="en-US"/>
          </a:p>
        </p:txBody>
      </p:sp>
      <p:sp>
        <p:nvSpPr>
          <p:cNvPr id="4" name="Slide Image Placeholder 3"/>
          <p:cNvSpPr>
            <a:spLocks noGrp="1" noRot="1" noChangeAspect="1"/>
          </p:cNvSpPr>
          <p:nvPr>
            <p:ph type="sldImg" idx="2"/>
          </p:nvPr>
        </p:nvSpPr>
        <p:spPr>
          <a:xfrm>
            <a:off x="873125" y="576263"/>
            <a:ext cx="5519738" cy="4140200"/>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829056" y="4800600"/>
            <a:ext cx="5608320" cy="4320540"/>
          </a:xfrm>
          <a:prstGeom prst="rect">
            <a:avLst/>
          </a:prstGeom>
        </p:spPr>
        <p:txBody>
          <a:bodyPr vert="horz" lIns="96661" tIns="48331" rIns="96661" bIns="48331"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FFFBC57C-89AC-4665-8D9E-F09DF8887FF4}" type="slidenum">
              <a:rPr lang="en-US" smtClean="0"/>
              <a:pPr/>
              <a:t>‹#›</a:t>
            </a:fld>
            <a:endParaRPr lang="en-US"/>
          </a:p>
        </p:txBody>
      </p:sp>
    </p:spTree>
    <p:extLst>
      <p:ext uri="{BB962C8B-B14F-4D97-AF65-F5344CB8AC3E}">
        <p14:creationId xmlns:p14="http://schemas.microsoft.com/office/powerpoint/2010/main" val="23509938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153DB292-91CF-4A24-ACF4-2C74519E095C}" type="slidenum">
              <a:rPr lang="en-US"/>
              <a:pPr/>
              <a:t>1</a:t>
            </a:fld>
            <a:endParaRPr lang="en-US"/>
          </a:p>
        </p:txBody>
      </p:sp>
      <p:sp>
        <p:nvSpPr>
          <p:cNvPr id="34819" name="Rectangle 1026"/>
          <p:cNvSpPr>
            <a:spLocks noGrp="1" noRot="1" noChangeAspect="1" noChangeArrowheads="1" noTextEdit="1"/>
          </p:cNvSpPr>
          <p:nvPr>
            <p:ph type="sldImg"/>
          </p:nvPr>
        </p:nvSpPr>
        <p:spPr>
          <a:xfrm>
            <a:off x="873125" y="576263"/>
            <a:ext cx="5521325" cy="4141787"/>
          </a:xfrm>
          <a:ln/>
        </p:spPr>
      </p:sp>
      <p:sp>
        <p:nvSpPr>
          <p:cNvPr id="34820" name="Rectangle 1027"/>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31736739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FFBC57C-89AC-4665-8D9E-F09DF8887FF4}" type="slidenum">
              <a:rPr lang="en-US" smtClean="0"/>
              <a:pPr/>
              <a:t>10</a:t>
            </a:fld>
            <a:endParaRPr lang="en-US"/>
          </a:p>
        </p:txBody>
      </p:sp>
    </p:spTree>
    <p:extLst>
      <p:ext uri="{BB962C8B-B14F-4D97-AF65-F5344CB8AC3E}">
        <p14:creationId xmlns:p14="http://schemas.microsoft.com/office/powerpoint/2010/main" val="23462712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FFBC57C-89AC-4665-8D9E-F09DF8887FF4}" type="slidenum">
              <a:rPr lang="en-US" smtClean="0"/>
              <a:pPr/>
              <a:t>11</a:t>
            </a:fld>
            <a:endParaRPr lang="en-US"/>
          </a:p>
        </p:txBody>
      </p:sp>
    </p:spTree>
    <p:extLst>
      <p:ext uri="{BB962C8B-B14F-4D97-AF65-F5344CB8AC3E}">
        <p14:creationId xmlns:p14="http://schemas.microsoft.com/office/powerpoint/2010/main" val="23173568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FFBC57C-89AC-4665-8D9E-F09DF8887FF4}" type="slidenum">
              <a:rPr lang="en-US" smtClean="0"/>
              <a:pPr/>
              <a:t>12</a:t>
            </a:fld>
            <a:endParaRPr lang="en-US"/>
          </a:p>
        </p:txBody>
      </p:sp>
    </p:spTree>
    <p:extLst>
      <p:ext uri="{BB962C8B-B14F-4D97-AF65-F5344CB8AC3E}">
        <p14:creationId xmlns:p14="http://schemas.microsoft.com/office/powerpoint/2010/main" val="252750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73125" y="576263"/>
            <a:ext cx="5521325" cy="4141787"/>
          </a:xfrm>
        </p:spPr>
      </p:sp>
      <p:sp>
        <p:nvSpPr>
          <p:cNvPr id="3" name="Notes Placeholder 2"/>
          <p:cNvSpPr>
            <a:spLocks noGrp="1"/>
          </p:cNvSpPr>
          <p:nvPr>
            <p:ph type="body" idx="1"/>
          </p:nvPr>
        </p:nvSpPr>
        <p:spPr/>
        <p:txBody>
          <a:bodyPr/>
          <a:lstStyle/>
          <a:p>
            <a:r>
              <a:rPr lang="en-US" dirty="0"/>
              <a:t>The topographic</a:t>
            </a:r>
            <a:r>
              <a:rPr lang="en-US" baseline="0" dirty="0"/>
              <a:t> factor describes the susceptibility to erosion due to length and slope.  It is based on the observation that long slopes have more erosion than short slopes, and that steep slopes have more erosion than flat slopes.  Typical values range from 0.1 for short and flat slopes to 10 for long or steep slopes. </a:t>
            </a:r>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13</a:t>
            </a:fld>
            <a:endParaRPr lang="en-US"/>
          </a:p>
        </p:txBody>
      </p:sp>
    </p:spTree>
    <p:extLst>
      <p:ext uri="{BB962C8B-B14F-4D97-AF65-F5344CB8AC3E}">
        <p14:creationId xmlns:p14="http://schemas.microsoft.com/office/powerpoint/2010/main" val="31875588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FFBC57C-89AC-4665-8D9E-F09DF8887FF4}" type="slidenum">
              <a:rPr lang="en-US" smtClean="0"/>
              <a:pPr/>
              <a:t>14</a:t>
            </a:fld>
            <a:endParaRPr lang="en-US"/>
          </a:p>
        </p:txBody>
      </p:sp>
    </p:spTree>
    <p:extLst>
      <p:ext uri="{BB962C8B-B14F-4D97-AF65-F5344CB8AC3E}">
        <p14:creationId xmlns:p14="http://schemas.microsoft.com/office/powerpoint/2010/main" val="39649344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cover factor describes the influence of plant cover on surface erosion.  Bare ground is the most susceptible</a:t>
            </a:r>
            <a:r>
              <a:rPr lang="en-US" baseline="0" dirty="0"/>
              <a:t> to erosion while a thick vegetation cover significantly reduces erosion.  Typical values range from 1.0 for bare ground, to 0.1 for fully mulched or covered soils, to as small as 0.00001 for forest soils with a well developed soil horizon under a dense tree canopy. </a:t>
            </a:r>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15</a:t>
            </a:fld>
            <a:endParaRPr lang="en-US"/>
          </a:p>
        </p:txBody>
      </p:sp>
    </p:spTree>
    <p:extLst>
      <p:ext uri="{BB962C8B-B14F-4D97-AF65-F5344CB8AC3E}">
        <p14:creationId xmlns:p14="http://schemas.microsoft.com/office/powerpoint/2010/main" val="23610364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FFBC57C-89AC-4665-8D9E-F09DF8887FF4}" type="slidenum">
              <a:rPr lang="en-US" smtClean="0"/>
              <a:pPr/>
              <a:t>16</a:t>
            </a:fld>
            <a:endParaRPr lang="en-US"/>
          </a:p>
        </p:txBody>
      </p:sp>
    </p:spTree>
    <p:extLst>
      <p:ext uri="{BB962C8B-B14F-4D97-AF65-F5344CB8AC3E}">
        <p14:creationId xmlns:p14="http://schemas.microsoft.com/office/powerpoint/2010/main" val="36566916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FFBC57C-89AC-4665-8D9E-F09DF8887FF4}" type="slidenum">
              <a:rPr lang="en-US" smtClean="0"/>
              <a:pPr/>
              <a:t>17</a:t>
            </a:fld>
            <a:endParaRPr lang="en-US"/>
          </a:p>
        </p:txBody>
      </p:sp>
    </p:spTree>
    <p:extLst>
      <p:ext uri="{BB962C8B-B14F-4D97-AF65-F5344CB8AC3E}">
        <p14:creationId xmlns:p14="http://schemas.microsoft.com/office/powerpoint/2010/main" val="1923559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FFBC57C-89AC-4665-8D9E-F09DF8887FF4}" type="slidenum">
              <a:rPr lang="en-US" smtClean="0"/>
              <a:pPr/>
              <a:t>18</a:t>
            </a:fld>
            <a:endParaRPr lang="en-US"/>
          </a:p>
        </p:txBody>
      </p:sp>
    </p:spTree>
    <p:extLst>
      <p:ext uri="{BB962C8B-B14F-4D97-AF65-F5344CB8AC3E}">
        <p14:creationId xmlns:p14="http://schemas.microsoft.com/office/powerpoint/2010/main" val="296643284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FFBC57C-89AC-4665-8D9E-F09DF8887FF4}" type="slidenum">
              <a:rPr lang="en-US" smtClean="0"/>
              <a:pPr/>
              <a:t>19</a:t>
            </a:fld>
            <a:endParaRPr lang="en-US"/>
          </a:p>
        </p:txBody>
      </p:sp>
    </p:spTree>
    <p:extLst>
      <p:ext uri="{BB962C8B-B14F-4D97-AF65-F5344CB8AC3E}">
        <p14:creationId xmlns:p14="http://schemas.microsoft.com/office/powerpoint/2010/main" val="12859368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FFBC57C-89AC-4665-8D9E-F09DF8887FF4}" type="slidenum">
              <a:rPr lang="en-US" smtClean="0"/>
              <a:pPr/>
              <a:t>2</a:t>
            </a:fld>
            <a:endParaRPr lang="en-US"/>
          </a:p>
        </p:txBody>
      </p:sp>
    </p:spTree>
    <p:extLst>
      <p:ext uri="{BB962C8B-B14F-4D97-AF65-F5344CB8AC3E}">
        <p14:creationId xmlns:p14="http://schemas.microsoft.com/office/powerpoint/2010/main" val="22328220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FFBC57C-89AC-4665-8D9E-F09DF8887FF4}" type="slidenum">
              <a:rPr lang="en-US" smtClean="0"/>
              <a:pPr/>
              <a:t>20</a:t>
            </a:fld>
            <a:endParaRPr lang="en-US"/>
          </a:p>
        </p:txBody>
      </p:sp>
    </p:spTree>
    <p:extLst>
      <p:ext uri="{BB962C8B-B14F-4D97-AF65-F5344CB8AC3E}">
        <p14:creationId xmlns:p14="http://schemas.microsoft.com/office/powerpoint/2010/main" val="401216131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FFBC57C-89AC-4665-8D9E-F09DF8887FF4}" type="slidenum">
              <a:rPr lang="en-US" smtClean="0"/>
              <a:pPr/>
              <a:t>21</a:t>
            </a:fld>
            <a:endParaRPr lang="en-US"/>
          </a:p>
        </p:txBody>
      </p:sp>
    </p:spTree>
    <p:extLst>
      <p:ext uri="{BB962C8B-B14F-4D97-AF65-F5344CB8AC3E}">
        <p14:creationId xmlns:p14="http://schemas.microsoft.com/office/powerpoint/2010/main" val="9958973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practice factor describes the effect of specific</a:t>
            </a:r>
            <a:r>
              <a:rPr lang="en-US" baseline="0" dirty="0"/>
              <a:t> soil conservation practices, sometimes called best management practices.  Agricultural practices could include strip cropping, terracing, or contouring.  Construction and urban practices could include silt fences, hydro seeding, and settling basins.  It is difficult to establish general ranges for these practices as they are usually highly specific. </a:t>
            </a:r>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22</a:t>
            </a:fld>
            <a:endParaRPr lang="en-US"/>
          </a:p>
        </p:txBody>
      </p:sp>
    </p:spTree>
    <p:extLst>
      <p:ext uri="{BB962C8B-B14F-4D97-AF65-F5344CB8AC3E}">
        <p14:creationId xmlns:p14="http://schemas.microsoft.com/office/powerpoint/2010/main" val="12341522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FFBC57C-89AC-4665-8D9E-F09DF8887FF4}" type="slidenum">
              <a:rPr lang="en-US" smtClean="0"/>
              <a:pPr/>
              <a:t>23</a:t>
            </a:fld>
            <a:endParaRPr lang="en-US"/>
          </a:p>
        </p:txBody>
      </p:sp>
    </p:spTree>
    <p:extLst>
      <p:ext uri="{BB962C8B-B14F-4D97-AF65-F5344CB8AC3E}">
        <p14:creationId xmlns:p14="http://schemas.microsoft.com/office/powerpoint/2010/main" val="3487808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FFBC57C-89AC-4665-8D9E-F09DF8887FF4}" type="slidenum">
              <a:rPr lang="en-US" smtClean="0"/>
              <a:pPr/>
              <a:t>24</a:t>
            </a:fld>
            <a:endParaRPr lang="en-US"/>
          </a:p>
        </p:txBody>
      </p:sp>
    </p:spTree>
    <p:extLst>
      <p:ext uri="{BB962C8B-B14F-4D97-AF65-F5344CB8AC3E}">
        <p14:creationId xmlns:p14="http://schemas.microsoft.com/office/powerpoint/2010/main" val="147103987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FFBC57C-89AC-4665-8D9E-F09DF8887FF4}" type="slidenum">
              <a:rPr lang="en-US" smtClean="0"/>
              <a:pPr/>
              <a:t>25</a:t>
            </a:fld>
            <a:endParaRPr lang="en-US"/>
          </a:p>
        </p:txBody>
      </p:sp>
    </p:spTree>
    <p:extLst>
      <p:ext uri="{BB962C8B-B14F-4D97-AF65-F5344CB8AC3E}">
        <p14:creationId xmlns:p14="http://schemas.microsoft.com/office/powerpoint/2010/main" val="282880039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FFBC57C-89AC-4665-8D9E-F09DF8887FF4}" type="slidenum">
              <a:rPr lang="en-US" smtClean="0"/>
              <a:pPr/>
              <a:t>26</a:t>
            </a:fld>
            <a:endParaRPr lang="en-US"/>
          </a:p>
        </p:txBody>
      </p:sp>
    </p:spTree>
    <p:extLst>
      <p:ext uri="{BB962C8B-B14F-4D97-AF65-F5344CB8AC3E}">
        <p14:creationId xmlns:p14="http://schemas.microsoft.com/office/powerpoint/2010/main" val="39539889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FFBC57C-89AC-4665-8D9E-F09DF8887FF4}" type="slidenum">
              <a:rPr lang="en-US" smtClean="0"/>
              <a:pPr/>
              <a:t>27</a:t>
            </a:fld>
            <a:endParaRPr lang="en-US"/>
          </a:p>
        </p:txBody>
      </p:sp>
    </p:spTree>
    <p:extLst>
      <p:ext uri="{BB962C8B-B14F-4D97-AF65-F5344CB8AC3E}">
        <p14:creationId xmlns:p14="http://schemas.microsoft.com/office/powerpoint/2010/main" val="162955805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FFBC57C-89AC-4665-8D9E-F09DF8887FF4}" type="slidenum">
              <a:rPr lang="en-US" smtClean="0"/>
              <a:pPr/>
              <a:t>28</a:t>
            </a:fld>
            <a:endParaRPr lang="en-US"/>
          </a:p>
        </p:txBody>
      </p:sp>
    </p:spTree>
    <p:extLst>
      <p:ext uri="{BB962C8B-B14F-4D97-AF65-F5344CB8AC3E}">
        <p14:creationId xmlns:p14="http://schemas.microsoft.com/office/powerpoint/2010/main" val="261105922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FFBC57C-89AC-4665-8D9E-F09DF8887FF4}" type="slidenum">
              <a:rPr lang="en-US" smtClean="0"/>
              <a:pPr/>
              <a:t>29</a:t>
            </a:fld>
            <a:endParaRPr lang="en-US"/>
          </a:p>
        </p:txBody>
      </p:sp>
    </p:spTree>
    <p:extLst>
      <p:ext uri="{BB962C8B-B14F-4D97-AF65-F5344CB8AC3E}">
        <p14:creationId xmlns:p14="http://schemas.microsoft.com/office/powerpoint/2010/main" val="42848848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FFBC57C-89AC-4665-8D9E-F09DF8887FF4}" type="slidenum">
              <a:rPr lang="en-US" smtClean="0"/>
              <a:pPr/>
              <a:t>3</a:t>
            </a:fld>
            <a:endParaRPr lang="en-US"/>
          </a:p>
        </p:txBody>
      </p:sp>
    </p:spTree>
    <p:extLst>
      <p:ext uri="{BB962C8B-B14F-4D97-AF65-F5344CB8AC3E}">
        <p14:creationId xmlns:p14="http://schemas.microsoft.com/office/powerpoint/2010/main" val="6190587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initial time is an initial condition for the method.  It specifies the number of days since the last sweeping operation when the simulation begins.  </a:t>
            </a:r>
          </a:p>
          <a:p>
            <a:endParaRPr lang="en-US" dirty="0"/>
          </a:p>
          <a:p>
            <a:r>
              <a:rPr lang="en-US" dirty="0"/>
              <a:t>The</a:t>
            </a:r>
            <a:r>
              <a:rPr lang="en-US" baseline="0" dirty="0"/>
              <a:t> half time specifies the number of days required for half of the maximum solids to accumulate in the street curb under continuously dry conditions.</a:t>
            </a:r>
          </a:p>
          <a:p>
            <a:endParaRPr lang="en-US" baseline="0" dirty="0"/>
          </a:p>
          <a:p>
            <a:r>
              <a:rPr lang="en-US" baseline="0" dirty="0"/>
              <a:t>The maximum solids amount is the limit to the accumulated sediment in the street curb under continuously dry conditions.  Sediment will not exceed this amount even if there is no precipitation for an extended period of time. </a:t>
            </a:r>
          </a:p>
          <a:p>
            <a:endParaRPr lang="en-US" baseline="0" dirty="0"/>
          </a:p>
          <a:p>
            <a:r>
              <a:rPr lang="en-US" baseline="0" dirty="0"/>
              <a:t>Street Sweeping:</a:t>
            </a:r>
          </a:p>
          <a:p>
            <a:r>
              <a:rPr lang="en-US" baseline="0" dirty="0"/>
              <a:t>The density specifies the total length of street curb whether or not the curb is subject to sweeping operations.  The density should consider whether the street has curbs on one side or both sides of the street.  The sweeping percentage specifies the percentage of the curb length subject to sweeping.  The percentage should account for the possible presence of parked cars which result in missed curbs. The efficiency percentage specifies the efficiency of the sweeping equipment at removing the accumulated sediment.  Finally, the interval specifies the number of days between scheduled sweeping operations. </a:t>
            </a:r>
          </a:p>
        </p:txBody>
      </p:sp>
      <p:sp>
        <p:nvSpPr>
          <p:cNvPr id="4" name="Slide Number Placeholder 3"/>
          <p:cNvSpPr>
            <a:spLocks noGrp="1"/>
          </p:cNvSpPr>
          <p:nvPr>
            <p:ph type="sldNum" sz="quarter" idx="10"/>
          </p:nvPr>
        </p:nvSpPr>
        <p:spPr/>
        <p:txBody>
          <a:bodyPr/>
          <a:lstStyle/>
          <a:p>
            <a:fld id="{FFFBC57C-89AC-4665-8D9E-F09DF8887FF4}" type="slidenum">
              <a:rPr lang="en-US" smtClean="0"/>
              <a:pPr/>
              <a:t>30</a:t>
            </a:fld>
            <a:endParaRPr lang="en-US"/>
          </a:p>
        </p:txBody>
      </p:sp>
    </p:spTree>
    <p:extLst>
      <p:ext uri="{BB962C8B-B14F-4D97-AF65-F5344CB8AC3E}">
        <p14:creationId xmlns:p14="http://schemas.microsoft.com/office/powerpoint/2010/main" val="291576214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FFBC57C-89AC-4665-8D9E-F09DF8887FF4}" type="slidenum">
              <a:rPr lang="en-US" smtClean="0"/>
              <a:pPr/>
              <a:t>31</a:t>
            </a:fld>
            <a:endParaRPr lang="en-US"/>
          </a:p>
        </p:txBody>
      </p:sp>
    </p:spTree>
    <p:extLst>
      <p:ext uri="{BB962C8B-B14F-4D97-AF65-F5344CB8AC3E}">
        <p14:creationId xmlns:p14="http://schemas.microsoft.com/office/powerpoint/2010/main" val="180127344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FFBC57C-89AC-4665-8D9E-F09DF8887FF4}" type="slidenum">
              <a:rPr lang="en-US" smtClean="0"/>
              <a:pPr/>
              <a:t>32</a:t>
            </a:fld>
            <a:endParaRPr lang="en-US"/>
          </a:p>
        </p:txBody>
      </p:sp>
    </p:spTree>
    <p:extLst>
      <p:ext uri="{BB962C8B-B14F-4D97-AF65-F5344CB8AC3E}">
        <p14:creationId xmlns:p14="http://schemas.microsoft.com/office/powerpoint/2010/main" val="108721912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FFBC57C-89AC-4665-8D9E-F09DF8887FF4}" type="slidenum">
              <a:rPr lang="en-US" smtClean="0"/>
              <a:pPr/>
              <a:t>33</a:t>
            </a:fld>
            <a:endParaRPr lang="en-US"/>
          </a:p>
        </p:txBody>
      </p:sp>
    </p:spTree>
    <p:extLst>
      <p:ext uri="{BB962C8B-B14F-4D97-AF65-F5344CB8AC3E}">
        <p14:creationId xmlns:p14="http://schemas.microsoft.com/office/powerpoint/2010/main" val="398955713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FFBC57C-89AC-4665-8D9E-F09DF8887FF4}" type="slidenum">
              <a:rPr lang="en-US" smtClean="0"/>
              <a:pPr/>
              <a:t>34</a:t>
            </a:fld>
            <a:endParaRPr lang="en-US"/>
          </a:p>
        </p:txBody>
      </p:sp>
    </p:spTree>
    <p:extLst>
      <p:ext uri="{BB962C8B-B14F-4D97-AF65-F5344CB8AC3E}">
        <p14:creationId xmlns:p14="http://schemas.microsoft.com/office/powerpoint/2010/main" val="410003185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FFBC57C-89AC-4665-8D9E-F09DF8887FF4}" type="slidenum">
              <a:rPr lang="en-US" smtClean="0"/>
              <a:pPr/>
              <a:t>35</a:t>
            </a:fld>
            <a:endParaRPr lang="en-US"/>
          </a:p>
        </p:txBody>
      </p:sp>
    </p:spTree>
    <p:extLst>
      <p:ext uri="{BB962C8B-B14F-4D97-AF65-F5344CB8AC3E}">
        <p14:creationId xmlns:p14="http://schemas.microsoft.com/office/powerpoint/2010/main" val="400133371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FFBC57C-89AC-4665-8D9E-F09DF8887FF4}" type="slidenum">
              <a:rPr lang="en-US" smtClean="0"/>
              <a:pPr/>
              <a:t>36</a:t>
            </a:fld>
            <a:endParaRPr lang="en-US"/>
          </a:p>
        </p:txBody>
      </p:sp>
    </p:spTree>
    <p:extLst>
      <p:ext uri="{BB962C8B-B14F-4D97-AF65-F5344CB8AC3E}">
        <p14:creationId xmlns:p14="http://schemas.microsoft.com/office/powerpoint/2010/main" val="206613998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FFBC57C-89AC-4665-8D9E-F09DF8887FF4}" type="slidenum">
              <a:rPr lang="en-US" smtClean="0"/>
              <a:pPr/>
              <a:t>37</a:t>
            </a:fld>
            <a:endParaRPr lang="en-US"/>
          </a:p>
        </p:txBody>
      </p:sp>
    </p:spTree>
    <p:extLst>
      <p:ext uri="{BB962C8B-B14F-4D97-AF65-F5344CB8AC3E}">
        <p14:creationId xmlns:p14="http://schemas.microsoft.com/office/powerpoint/2010/main" val="336833553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73125" y="576263"/>
            <a:ext cx="5521325" cy="4141787"/>
          </a:xfrm>
        </p:spPr>
      </p:sp>
      <p:sp>
        <p:nvSpPr>
          <p:cNvPr id="3" name="Notes Placeholder 2"/>
          <p:cNvSpPr>
            <a:spLocks noGrp="1"/>
          </p:cNvSpPr>
          <p:nvPr>
            <p:ph type="body" idx="1"/>
          </p:nvPr>
        </p:nvSpPr>
        <p:spPr/>
        <p:txBody>
          <a:bodyPr/>
          <a:lstStyle/>
          <a:p>
            <a:r>
              <a:rPr lang="en-US" dirty="0"/>
              <a:t>The exponent</a:t>
            </a:r>
            <a:r>
              <a:rPr lang="en-US" baseline="0" dirty="0"/>
              <a:t>, a, is used to distribute the sediment load into a time-series </a:t>
            </a:r>
            <a:r>
              <a:rPr lang="en-US" baseline="0" dirty="0" err="1"/>
              <a:t>sedigraph</a:t>
            </a:r>
            <a:r>
              <a:rPr lang="en-US" baseline="0" dirty="0"/>
              <a:t>.  A small value flattens the </a:t>
            </a:r>
            <a:r>
              <a:rPr lang="en-US" baseline="0" dirty="0" err="1"/>
              <a:t>sedigraph</a:t>
            </a:r>
            <a:r>
              <a:rPr lang="en-US" baseline="0" dirty="0"/>
              <a:t> and a large value makes the </a:t>
            </a:r>
            <a:r>
              <a:rPr lang="en-US" baseline="0" dirty="0" err="1"/>
              <a:t>sedigraph</a:t>
            </a:r>
            <a:r>
              <a:rPr lang="en-US" baseline="0" dirty="0"/>
              <a:t> more peaky. </a:t>
            </a:r>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38</a:t>
            </a:fld>
            <a:endParaRPr lang="en-US"/>
          </a:p>
        </p:txBody>
      </p:sp>
    </p:spTree>
    <p:extLst>
      <p:ext uri="{BB962C8B-B14F-4D97-AF65-F5344CB8AC3E}">
        <p14:creationId xmlns:p14="http://schemas.microsoft.com/office/powerpoint/2010/main" val="77532860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FFBC57C-89AC-4665-8D9E-F09DF8887FF4}" type="slidenum">
              <a:rPr lang="en-US" smtClean="0"/>
              <a:pPr/>
              <a:t>39</a:t>
            </a:fld>
            <a:endParaRPr lang="en-US"/>
          </a:p>
        </p:txBody>
      </p:sp>
    </p:spTree>
    <p:extLst>
      <p:ext uri="{BB962C8B-B14F-4D97-AF65-F5344CB8AC3E}">
        <p14:creationId xmlns:p14="http://schemas.microsoft.com/office/powerpoint/2010/main" val="16679674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73125" y="576263"/>
            <a:ext cx="5521325" cy="4141787"/>
          </a:xfrm>
        </p:spPr>
      </p:sp>
      <p:sp>
        <p:nvSpPr>
          <p:cNvPr id="3" name="Notes Placeholder 2"/>
          <p:cNvSpPr>
            <a:spLocks noGrp="1"/>
          </p:cNvSpPr>
          <p:nvPr>
            <p:ph type="body" idx="1"/>
          </p:nvPr>
        </p:nvSpPr>
        <p:spPr/>
        <p:txBody>
          <a:bodyPr/>
          <a:lstStyle/>
          <a:p>
            <a:r>
              <a:rPr lang="en-US" dirty="0"/>
              <a:t>The modified</a:t>
            </a:r>
            <a:r>
              <a:rPr lang="en-US" baseline="0" dirty="0"/>
              <a:t> USLE method (Williams, 1975) was adapted from the original Universal Soil Loss Equation. The original equation was based on precipitation intensity, and consequently could not differentiate between storms with low or high infiltration.  With high infiltration, there is little surface runoff and little surface erosion.  Conversely, low infiltration events have more surface runoff and surface erosion.  The modifications to the original USLE equation changed the formulation to calculate erosion from surface runoff instead of precipitation.  The components of the original formulation remained the same.  The method works best in agricultural environments for which it was developed.  However, some people have the method to developed and </a:t>
            </a:r>
            <a:r>
              <a:rPr lang="en-US" baseline="0" dirty="0" err="1"/>
              <a:t>urben</a:t>
            </a:r>
            <a:r>
              <a:rPr lang="en-US" baseline="0" dirty="0"/>
              <a:t> environments. </a:t>
            </a:r>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4</a:t>
            </a:fld>
            <a:endParaRPr lang="en-US"/>
          </a:p>
        </p:txBody>
      </p:sp>
    </p:spTree>
    <p:extLst>
      <p:ext uri="{BB962C8B-B14F-4D97-AF65-F5344CB8AC3E}">
        <p14:creationId xmlns:p14="http://schemas.microsoft.com/office/powerpoint/2010/main" val="325566452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FFBC57C-89AC-4665-8D9E-F09DF8887FF4}" type="slidenum">
              <a:rPr lang="en-US" smtClean="0"/>
              <a:pPr/>
              <a:t>40</a:t>
            </a:fld>
            <a:endParaRPr lang="en-US"/>
          </a:p>
        </p:txBody>
      </p:sp>
    </p:spTree>
    <p:extLst>
      <p:ext uri="{BB962C8B-B14F-4D97-AF65-F5344CB8AC3E}">
        <p14:creationId xmlns:p14="http://schemas.microsoft.com/office/powerpoint/2010/main" val="350296398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FFBC57C-89AC-4665-8D9E-F09DF8887FF4}" type="slidenum">
              <a:rPr lang="en-US" smtClean="0"/>
              <a:pPr/>
              <a:t>41</a:t>
            </a:fld>
            <a:endParaRPr lang="en-US"/>
          </a:p>
        </p:txBody>
      </p:sp>
    </p:spTree>
    <p:extLst>
      <p:ext uri="{BB962C8B-B14F-4D97-AF65-F5344CB8AC3E}">
        <p14:creationId xmlns:p14="http://schemas.microsoft.com/office/powerpoint/2010/main" val="168837149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FFBC57C-89AC-4665-8D9E-F09DF8887FF4}" type="slidenum">
              <a:rPr lang="en-US" smtClean="0"/>
              <a:pPr/>
              <a:t>42</a:t>
            </a:fld>
            <a:endParaRPr lang="en-US"/>
          </a:p>
        </p:txBody>
      </p:sp>
    </p:spTree>
    <p:extLst>
      <p:ext uri="{BB962C8B-B14F-4D97-AF65-F5344CB8AC3E}">
        <p14:creationId xmlns:p14="http://schemas.microsoft.com/office/powerpoint/2010/main" val="287253243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FFBC57C-89AC-4665-8D9E-F09DF8887FF4}" type="slidenum">
              <a:rPr lang="en-US" smtClean="0"/>
              <a:pPr/>
              <a:t>43</a:t>
            </a:fld>
            <a:endParaRPr lang="en-US"/>
          </a:p>
        </p:txBody>
      </p:sp>
    </p:spTree>
    <p:extLst>
      <p:ext uri="{BB962C8B-B14F-4D97-AF65-F5344CB8AC3E}">
        <p14:creationId xmlns:p14="http://schemas.microsoft.com/office/powerpoint/2010/main" val="213487016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FFBC57C-89AC-4665-8D9E-F09DF8887FF4}" type="slidenum">
              <a:rPr lang="en-US" smtClean="0"/>
              <a:pPr/>
              <a:t>44</a:t>
            </a:fld>
            <a:endParaRPr lang="en-US"/>
          </a:p>
        </p:txBody>
      </p:sp>
    </p:spTree>
    <p:extLst>
      <p:ext uri="{BB962C8B-B14F-4D97-AF65-F5344CB8AC3E}">
        <p14:creationId xmlns:p14="http://schemas.microsoft.com/office/powerpoint/2010/main" val="408364539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FFBC57C-89AC-4665-8D9E-F09DF8887FF4}" type="slidenum">
              <a:rPr lang="en-US" smtClean="0"/>
              <a:pPr/>
              <a:t>45</a:t>
            </a:fld>
            <a:endParaRPr lang="en-US"/>
          </a:p>
        </p:txBody>
      </p:sp>
    </p:spTree>
    <p:extLst>
      <p:ext uri="{BB962C8B-B14F-4D97-AF65-F5344CB8AC3E}">
        <p14:creationId xmlns:p14="http://schemas.microsoft.com/office/powerpoint/2010/main" val="293392360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FFBC57C-89AC-4665-8D9E-F09DF8887FF4}" type="slidenum">
              <a:rPr lang="en-US" smtClean="0"/>
              <a:pPr/>
              <a:t>46</a:t>
            </a:fld>
            <a:endParaRPr lang="en-US"/>
          </a:p>
        </p:txBody>
      </p:sp>
    </p:spTree>
    <p:extLst>
      <p:ext uri="{BB962C8B-B14F-4D97-AF65-F5344CB8AC3E}">
        <p14:creationId xmlns:p14="http://schemas.microsoft.com/office/powerpoint/2010/main" val="34725748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FFBC57C-89AC-4665-8D9E-F09DF8887FF4}" type="slidenum">
              <a:rPr lang="en-US" smtClean="0"/>
              <a:pPr/>
              <a:t>5</a:t>
            </a:fld>
            <a:endParaRPr lang="en-US"/>
          </a:p>
        </p:txBody>
      </p:sp>
    </p:spTree>
    <p:extLst>
      <p:ext uri="{BB962C8B-B14F-4D97-AF65-F5344CB8AC3E}">
        <p14:creationId xmlns:p14="http://schemas.microsoft.com/office/powerpoint/2010/main" val="9532653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erodibility factor</a:t>
            </a:r>
            <a:r>
              <a:rPr lang="en-US" baseline="0" dirty="0"/>
              <a:t> describes the difficulty of eroding the soil. The factor is a function of the soil texture, structure, organic matter content, and permeability.  Typical values range from 0.05 for unconsolidated loamy sand to 0.75 for </a:t>
            </a:r>
            <a:r>
              <a:rPr lang="en-US" baseline="0" dirty="0" err="1"/>
              <a:t>silty</a:t>
            </a:r>
            <a:r>
              <a:rPr lang="en-US" baseline="0" dirty="0"/>
              <a:t> and clayey loam soils. </a:t>
            </a:r>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6</a:t>
            </a:fld>
            <a:endParaRPr lang="en-US"/>
          </a:p>
        </p:txBody>
      </p:sp>
    </p:spTree>
    <p:extLst>
      <p:ext uri="{BB962C8B-B14F-4D97-AF65-F5344CB8AC3E}">
        <p14:creationId xmlns:p14="http://schemas.microsoft.com/office/powerpoint/2010/main" val="37092061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FFBC57C-89AC-4665-8D9E-F09DF8887FF4}" type="slidenum">
              <a:rPr lang="en-US" smtClean="0"/>
              <a:pPr/>
              <a:t>7</a:t>
            </a:fld>
            <a:endParaRPr lang="en-US"/>
          </a:p>
        </p:txBody>
      </p:sp>
    </p:spTree>
    <p:extLst>
      <p:ext uri="{BB962C8B-B14F-4D97-AF65-F5344CB8AC3E}">
        <p14:creationId xmlns:p14="http://schemas.microsoft.com/office/powerpoint/2010/main" val="30836797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FFBC57C-89AC-4665-8D9E-F09DF8887FF4}" type="slidenum">
              <a:rPr lang="en-US" smtClean="0"/>
              <a:pPr/>
              <a:t>8</a:t>
            </a:fld>
            <a:endParaRPr lang="en-US"/>
          </a:p>
        </p:txBody>
      </p:sp>
    </p:spTree>
    <p:extLst>
      <p:ext uri="{BB962C8B-B14F-4D97-AF65-F5344CB8AC3E}">
        <p14:creationId xmlns:p14="http://schemas.microsoft.com/office/powerpoint/2010/main" val="7022255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FFBC57C-89AC-4665-8D9E-F09DF8887FF4}" type="slidenum">
              <a:rPr lang="en-US" smtClean="0"/>
              <a:pPr/>
              <a:t>9</a:t>
            </a:fld>
            <a:endParaRPr lang="en-US"/>
          </a:p>
        </p:txBody>
      </p:sp>
    </p:spTree>
    <p:extLst>
      <p:ext uri="{BB962C8B-B14F-4D97-AF65-F5344CB8AC3E}">
        <p14:creationId xmlns:p14="http://schemas.microsoft.com/office/powerpoint/2010/main" val="178175331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a:xfrm>
            <a:off x="28136" y="6464739"/>
            <a:ext cx="2895600" cy="365125"/>
          </a:xfrm>
        </p:spPr>
        <p:txBody>
          <a:bodyPr/>
          <a:lstStyle/>
          <a:p>
            <a:pPr algn="l"/>
            <a:r>
              <a:rPr lang="en-US" dirty="0"/>
              <a:t>Hydrologic Engineering Center</a:t>
            </a:r>
          </a:p>
        </p:txBody>
      </p:sp>
      <p:sp>
        <p:nvSpPr>
          <p:cNvPr id="6" name="Slide Number Placeholder 5"/>
          <p:cNvSpPr>
            <a:spLocks noGrp="1"/>
          </p:cNvSpPr>
          <p:nvPr>
            <p:ph type="sldNum" sz="quarter" idx="12"/>
          </p:nvPr>
        </p:nvSpPr>
        <p:spPr>
          <a:xfrm>
            <a:off x="6982264" y="6464739"/>
            <a:ext cx="2133600" cy="365125"/>
          </a:xfrm>
        </p:spPr>
        <p:txBody>
          <a:bodyPr/>
          <a:lstStyle/>
          <a:p>
            <a:fld id="{866D7F9A-4F93-4AD8-A546-1A6497458D7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lstStyle/>
          <a:p>
            <a:r>
              <a:rPr lang="en-US"/>
              <a:t>Hydrologic Engineering Center</a:t>
            </a:r>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Footer Placeholder 4"/>
          <p:cNvSpPr>
            <a:spLocks noGrp="1"/>
          </p:cNvSpPr>
          <p:nvPr>
            <p:ph type="ftr" sz="quarter" idx="11"/>
          </p:nvPr>
        </p:nvSpPr>
        <p:spPr/>
        <p:txBody>
          <a:bodyPr/>
          <a:lstStyle/>
          <a:p>
            <a:r>
              <a:rPr lang="en-US"/>
              <a:t>Hydrologic Engineering Center</a:t>
            </a:r>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457200" y="2209800"/>
            <a:ext cx="4038600" cy="3916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2209800"/>
            <a:ext cx="4038600" cy="3916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11"/>
          </p:nvPr>
        </p:nvSpPr>
        <p:spPr/>
        <p:txBody>
          <a:bodyPr/>
          <a:lstStyle/>
          <a:p>
            <a:r>
              <a:rPr lang="en-US"/>
              <a:t>Hydrologic Engineering Center</a:t>
            </a:r>
          </a:p>
        </p:txBody>
      </p:sp>
      <p:sp>
        <p:nvSpPr>
          <p:cNvPr id="7" name="Slide Number Placeholder 6"/>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2255838"/>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895600"/>
            <a:ext cx="4040188" cy="35321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8200" y="224497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895600"/>
            <a:ext cx="4041775" cy="35321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Footer Placeholder 7"/>
          <p:cNvSpPr>
            <a:spLocks noGrp="1"/>
          </p:cNvSpPr>
          <p:nvPr>
            <p:ph type="ftr" sz="quarter" idx="11"/>
          </p:nvPr>
        </p:nvSpPr>
        <p:spPr/>
        <p:txBody>
          <a:bodyPr/>
          <a:lstStyle/>
          <a:p>
            <a:r>
              <a:rPr lang="en-US"/>
              <a:t>Hydrologic Engineering Center</a:t>
            </a:r>
          </a:p>
        </p:txBody>
      </p:sp>
      <p:sp>
        <p:nvSpPr>
          <p:cNvPr id="9" name="Slide Number Placeholder 8"/>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Footer Placeholder 3"/>
          <p:cNvSpPr>
            <a:spLocks noGrp="1"/>
          </p:cNvSpPr>
          <p:nvPr>
            <p:ph type="ftr" sz="quarter" idx="11"/>
          </p:nvPr>
        </p:nvSpPr>
        <p:spPr/>
        <p:txBody>
          <a:bodyPr/>
          <a:lstStyle/>
          <a:p>
            <a:r>
              <a:rPr lang="en-US"/>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a:t>Hydrologic Engineering Center</a:t>
            </a:r>
          </a:p>
        </p:txBody>
      </p:sp>
      <p:sp>
        <p:nvSpPr>
          <p:cNvPr id="4" name="Slide Number Placeholder 3"/>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046872"/>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2209800"/>
            <a:ext cx="8229600" cy="4114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28136" y="6464739"/>
            <a:ext cx="2895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Hydrologic Engineering Center</a:t>
            </a:r>
          </a:p>
        </p:txBody>
      </p:sp>
      <p:sp>
        <p:nvSpPr>
          <p:cNvPr id="6" name="Slide Number Placeholder 5"/>
          <p:cNvSpPr>
            <a:spLocks noGrp="1"/>
          </p:cNvSpPr>
          <p:nvPr>
            <p:ph type="sldNum" sz="quarter" idx="4"/>
          </p:nvPr>
        </p:nvSpPr>
        <p:spPr>
          <a:xfrm>
            <a:off x="6982264" y="6464739"/>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6D7F9A-4F93-4AD8-A546-1A6497458D7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Alejandro.Sanchez@usace.army.mil"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9.wmf"/></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0.wmf"/></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2.wmf"/></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0.wmf"/></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25.jpeg"/><Relationship Id="rId4" Type="http://schemas.openxmlformats.org/officeDocument/2006/relationships/image" Target="../media/image24.jpeg"/></Relationships>
</file>

<file path=ppt/slides/_rels/slide2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28.jpeg"/><Relationship Id="rId5" Type="http://schemas.openxmlformats.org/officeDocument/2006/relationships/hyperlink" Target="http://www.calgary.ca/portal/server.pt/gateway/PTARGS_0_0_780_237_0_43/http;/content.calgary.ca/CCA/City+Hall/Business+Units/Water+Services/Watersheds+and+Rivers/Erosion+and+Sediment+Control/Photo+Gallery/Erosion+and+Sediment+Control++Photo+Gallery.htm" TargetMode="External"/><Relationship Id="rId4" Type="http://schemas.openxmlformats.org/officeDocument/2006/relationships/image" Target="../media/image27.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notesSlide" Target="../notesSlides/notesSlide31.xml"/><Relationship Id="rId1" Type="http://schemas.openxmlformats.org/officeDocument/2006/relationships/slideLayout" Target="../slideLayouts/slideLayout2.xml"/><Relationship Id="rId5" Type="http://schemas.openxmlformats.org/officeDocument/2006/relationships/image" Target="../media/image35.wmf"/><Relationship Id="rId4" Type="http://schemas.openxmlformats.org/officeDocument/2006/relationships/image" Target="../media/image34.wmf"/></Relationships>
</file>

<file path=ppt/slides/_rels/slide3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image" Target="../media/image38.wmf"/><Relationship Id="rId4" Type="http://schemas.openxmlformats.org/officeDocument/2006/relationships/oleObject" Target="../embeddings/oleObject8.bin"/></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35.xml"/><Relationship Id="rId1" Type="http://schemas.openxmlformats.org/officeDocument/2006/relationships/slideLayout" Target="../slideLayouts/slideLayout2.xml"/><Relationship Id="rId5" Type="http://schemas.openxmlformats.org/officeDocument/2006/relationships/image" Target="../media/image40.wmf"/><Relationship Id="rId4" Type="http://schemas.openxmlformats.org/officeDocument/2006/relationships/oleObject" Target="../embeddings/oleObject9.bin"/></Relationships>
</file>

<file path=ppt/slides/_rels/slide3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notesSlide" Target="../notesSlides/notesSlide38.xml"/><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42.wmf"/></Relationships>
</file>

<file path=ppt/slides/_rels/slide39.xml.rels><?xml version="1.0" encoding="UTF-8" standalone="yes"?>
<Relationships xmlns="http://schemas.openxmlformats.org/package/2006/relationships"><Relationship Id="rId3" Type="http://schemas.openxmlformats.org/officeDocument/2006/relationships/image" Target="../media/image43.wmf"/><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wmf"/></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7.wmf"/></Relationships>
</file>

<file path=ppt/slides/_rels/slide8.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026"/>
          <p:cNvSpPr>
            <a:spLocks noGrp="1" noChangeArrowheads="1"/>
          </p:cNvSpPr>
          <p:nvPr>
            <p:ph type="ctrTitle"/>
          </p:nvPr>
        </p:nvSpPr>
        <p:spPr/>
        <p:txBody>
          <a:bodyPr/>
          <a:lstStyle/>
          <a:p>
            <a:r>
              <a:rPr lang="en-US" dirty="0"/>
              <a:t>Surface Erosion </a:t>
            </a:r>
            <a:br>
              <a:rPr lang="en-US" dirty="0"/>
            </a:br>
            <a:r>
              <a:rPr lang="en-US" dirty="0"/>
              <a:t>in HEC-HMS</a:t>
            </a:r>
          </a:p>
        </p:txBody>
      </p:sp>
      <p:sp>
        <p:nvSpPr>
          <p:cNvPr id="4099" name="Rectangle 1027"/>
          <p:cNvSpPr>
            <a:spLocks noGrp="1" noChangeArrowheads="1"/>
          </p:cNvSpPr>
          <p:nvPr>
            <p:ph type="subTitle" idx="1"/>
          </p:nvPr>
        </p:nvSpPr>
        <p:spPr/>
        <p:txBody>
          <a:bodyPr/>
          <a:lstStyle/>
          <a:p>
            <a:r>
              <a:rPr lang="en-US" dirty="0">
                <a:solidFill>
                  <a:schemeClr val="tx1"/>
                </a:solidFill>
              </a:rPr>
              <a:t>Alex Sanchez</a:t>
            </a:r>
          </a:p>
          <a:p>
            <a:r>
              <a:rPr lang="en-US" sz="2000" dirty="0">
                <a:solidFill>
                  <a:schemeClr val="tx1"/>
                </a:solidFill>
              </a:rPr>
              <a:t>Sr. Hydraulic Engineer</a:t>
            </a:r>
          </a:p>
          <a:p>
            <a:r>
              <a:rPr lang="en-US" sz="2000" dirty="0">
                <a:solidFill>
                  <a:schemeClr val="tx1"/>
                </a:solidFill>
                <a:hlinkClick r:id="rId3"/>
              </a:rPr>
              <a:t>Alejandro.Sanchez@usace.army.mil</a:t>
            </a:r>
            <a:endParaRPr lang="en-US" sz="2000" dirty="0">
              <a:solidFill>
                <a:schemeClr val="tx1"/>
              </a:solidFill>
            </a:endParaRPr>
          </a:p>
          <a:p>
            <a:endParaRPr lang="en-US" dirty="0">
              <a:solidFill>
                <a:schemeClr val="tx1"/>
              </a:solidFill>
            </a:endParaRPr>
          </a:p>
        </p:txBody>
      </p:sp>
      <p:sp>
        <p:nvSpPr>
          <p:cNvPr id="4101" name="Footer Placeholder 6"/>
          <p:cNvSpPr>
            <a:spLocks noGrp="1"/>
          </p:cNvSpPr>
          <p:nvPr>
            <p:ph type="ftr" sz="quarter" idx="11"/>
          </p:nvPr>
        </p:nvSpPr>
        <p:spPr/>
        <p:txBody>
          <a:bodyPr/>
          <a:lstStyle/>
          <a:p>
            <a:r>
              <a:rPr lang="en-US"/>
              <a:t>Hydrologic Engineering Center</a:t>
            </a:r>
          </a:p>
        </p:txBody>
      </p:sp>
      <p:sp>
        <p:nvSpPr>
          <p:cNvPr id="4100" name="Slide Number Placeholder 5"/>
          <p:cNvSpPr>
            <a:spLocks noGrp="1"/>
          </p:cNvSpPr>
          <p:nvPr>
            <p:ph type="sldNum" sz="quarter" idx="12"/>
          </p:nvPr>
        </p:nvSpPr>
        <p:spPr>
          <a:xfrm>
            <a:off x="6981825" y="6464300"/>
            <a:ext cx="2133600" cy="365125"/>
          </a:xfrm>
        </p:spPr>
        <p:txBody>
          <a:bodyPr/>
          <a:lstStyle/>
          <a:p>
            <a:fld id="{6C24537A-65F0-4C57-8A92-6F949B45B4EF}" type="slidenum">
              <a:rPr lang="en-US" smtClean="0"/>
              <a:pPr/>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K Factor from Equation</a:t>
            </a:r>
            <a:br>
              <a:rPr lang="en-US" dirty="0"/>
            </a:br>
            <a:r>
              <a:rPr lang="en-US" sz="2700" dirty="0"/>
              <a:t>(Williams, 1995)</a:t>
            </a:r>
            <a:endParaRPr lang="en-US" dirty="0"/>
          </a:p>
        </p:txBody>
      </p:sp>
      <p:sp>
        <p:nvSpPr>
          <p:cNvPr id="3" name="Content Placeholder 2"/>
          <p:cNvSpPr>
            <a:spLocks noGrp="1"/>
          </p:cNvSpPr>
          <p:nvPr>
            <p:ph idx="1"/>
          </p:nvPr>
        </p:nvSpPr>
        <p:spPr>
          <a:xfrm>
            <a:off x="457200" y="3048000"/>
            <a:ext cx="8458200" cy="3276600"/>
          </a:xfrm>
        </p:spPr>
        <p:txBody>
          <a:bodyPr>
            <a:normAutofit/>
          </a:bodyPr>
          <a:lstStyle/>
          <a:p>
            <a:pPr marL="0" indent="0">
              <a:lnSpc>
                <a:spcPct val="90000"/>
              </a:lnSpc>
              <a:buNone/>
            </a:pPr>
            <a:r>
              <a:rPr lang="en-US" sz="2000" dirty="0"/>
              <a:t>K = Soil </a:t>
            </a:r>
            <a:r>
              <a:rPr lang="en-US" sz="2000" dirty="0" err="1"/>
              <a:t>Erodibility</a:t>
            </a:r>
            <a:r>
              <a:rPr lang="en-US" sz="2000" dirty="0"/>
              <a:t> Factor</a:t>
            </a:r>
          </a:p>
          <a:p>
            <a:pPr marL="0" indent="0">
              <a:lnSpc>
                <a:spcPct val="90000"/>
              </a:lnSpc>
              <a:buNone/>
            </a:pPr>
            <a:r>
              <a:rPr lang="en-US" sz="2000" i="1" dirty="0" err="1"/>
              <a:t>f</a:t>
            </a:r>
            <a:r>
              <a:rPr lang="en-US" sz="2000" i="1" baseline="-25000" dirty="0" err="1"/>
              <a:t>csand</a:t>
            </a:r>
            <a:r>
              <a:rPr lang="en-US" sz="2000" dirty="0"/>
              <a:t> =  factor that gives low </a:t>
            </a:r>
            <a:r>
              <a:rPr lang="en-US" sz="2000" dirty="0" err="1"/>
              <a:t>erodibility</a:t>
            </a:r>
            <a:r>
              <a:rPr lang="en-US" sz="2000" dirty="0"/>
              <a:t> factors for soil with high coarse-sand contents and high value for soil with little sand (K </a:t>
            </a:r>
            <a:r>
              <a:rPr lang="en-US" sz="2000" dirty="0" err="1"/>
              <a:t>i</a:t>
            </a:r>
            <a:r>
              <a:rPr lang="en-US" sz="2000" dirty="0"/>
              <a:t>: high coarse-sand content h)</a:t>
            </a:r>
          </a:p>
          <a:p>
            <a:pPr marL="0" indent="0">
              <a:lnSpc>
                <a:spcPct val="90000"/>
              </a:lnSpc>
              <a:buNone/>
            </a:pPr>
            <a:r>
              <a:rPr lang="en-US" sz="2000" i="1" dirty="0" err="1"/>
              <a:t>f</a:t>
            </a:r>
            <a:r>
              <a:rPr lang="en-US" sz="2000" i="1" baseline="-25000" dirty="0" err="1"/>
              <a:t>cl-si</a:t>
            </a:r>
            <a:r>
              <a:rPr lang="en-US" sz="2000" dirty="0"/>
              <a:t> = factor that gives low soil </a:t>
            </a:r>
            <a:r>
              <a:rPr lang="en-US" sz="2000" dirty="0" err="1"/>
              <a:t>erodibility</a:t>
            </a:r>
            <a:r>
              <a:rPr lang="en-US" sz="2000" dirty="0"/>
              <a:t> factors for soil with high clay to silt ratios (K </a:t>
            </a:r>
            <a:r>
              <a:rPr lang="en-US" sz="2000" dirty="0" err="1"/>
              <a:t>i</a:t>
            </a:r>
            <a:r>
              <a:rPr lang="en-US" sz="2000" dirty="0"/>
              <a:t>: high clay/silt ratios h)</a:t>
            </a:r>
          </a:p>
          <a:p>
            <a:pPr marL="0" indent="0">
              <a:lnSpc>
                <a:spcPct val="90000"/>
              </a:lnSpc>
              <a:buNone/>
            </a:pPr>
            <a:r>
              <a:rPr lang="en-US" sz="2000" i="1" dirty="0" err="1"/>
              <a:t>f</a:t>
            </a:r>
            <a:r>
              <a:rPr lang="en-US" sz="2000" i="1" baseline="-25000" dirty="0" err="1"/>
              <a:t>orgc</a:t>
            </a:r>
            <a:r>
              <a:rPr lang="en-US" sz="2000" dirty="0"/>
              <a:t> = factor that reduce soil </a:t>
            </a:r>
            <a:r>
              <a:rPr lang="en-US" sz="2000" dirty="0" err="1"/>
              <a:t>erodibility</a:t>
            </a:r>
            <a:r>
              <a:rPr lang="en-US" sz="2000" dirty="0"/>
              <a:t> for soils with high organic carbon content (K </a:t>
            </a:r>
            <a:r>
              <a:rPr lang="en-US" sz="2000" dirty="0" err="1"/>
              <a:t>i</a:t>
            </a:r>
            <a:r>
              <a:rPr lang="en-US" sz="2000" dirty="0"/>
              <a:t>: high organic carbon content h)</a:t>
            </a:r>
          </a:p>
          <a:p>
            <a:pPr marL="0" indent="0">
              <a:lnSpc>
                <a:spcPct val="90000"/>
              </a:lnSpc>
              <a:buNone/>
            </a:pPr>
            <a:r>
              <a:rPr lang="en-US" sz="2000" i="1" dirty="0" err="1"/>
              <a:t>f</a:t>
            </a:r>
            <a:r>
              <a:rPr lang="en-US" sz="2000" i="1" baseline="-25000" dirty="0" err="1"/>
              <a:t>hisand</a:t>
            </a:r>
            <a:r>
              <a:rPr lang="en-US" sz="2000" dirty="0"/>
              <a:t> = factor that reduce soil </a:t>
            </a:r>
            <a:r>
              <a:rPr lang="en-US" sz="2000" dirty="0" err="1"/>
              <a:t>erodibility</a:t>
            </a:r>
            <a:r>
              <a:rPr lang="en-US" sz="2000" dirty="0"/>
              <a:t> for soils with extremely high sand content (K </a:t>
            </a:r>
            <a:r>
              <a:rPr lang="en-US" sz="2000" dirty="0" err="1"/>
              <a:t>i</a:t>
            </a:r>
            <a:r>
              <a:rPr lang="en-US" sz="2000" dirty="0"/>
              <a:t>: high sand content h)</a:t>
            </a:r>
          </a:p>
        </p:txBody>
      </p:sp>
      <p:sp>
        <p:nvSpPr>
          <p:cNvPr id="4" name="Footer Placeholder 3"/>
          <p:cNvSpPr>
            <a:spLocks noGrp="1"/>
          </p:cNvSpPr>
          <p:nvPr>
            <p:ph type="ftr" sz="quarter" idx="11"/>
          </p:nvPr>
        </p:nvSpPr>
        <p:spPr/>
        <p:txBody>
          <a:bodyPr/>
          <a:lstStyle/>
          <a:p>
            <a:r>
              <a:rPr lang="en-US"/>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10</a:t>
            </a:fld>
            <a:endParaRPr lang="en-US"/>
          </a:p>
        </p:txBody>
      </p:sp>
      <p:graphicFrame>
        <p:nvGraphicFramePr>
          <p:cNvPr id="25602" name="Object 2"/>
          <p:cNvGraphicFramePr>
            <a:graphicFrameLocks noChangeAspect="1"/>
          </p:cNvGraphicFramePr>
          <p:nvPr>
            <p:extLst>
              <p:ext uri="{D42A27DB-BD31-4B8C-83A1-F6EECF244321}">
                <p14:modId xmlns:p14="http://schemas.microsoft.com/office/powerpoint/2010/main" val="2862182654"/>
              </p:ext>
            </p:extLst>
          </p:nvPr>
        </p:nvGraphicFramePr>
        <p:xfrm>
          <a:off x="2864644" y="2330011"/>
          <a:ext cx="3414712" cy="495387"/>
        </p:xfrm>
        <a:graphic>
          <a:graphicData uri="http://schemas.openxmlformats.org/presentationml/2006/ole">
            <mc:AlternateContent xmlns:mc="http://schemas.openxmlformats.org/markup-compatibility/2006">
              <mc:Choice xmlns:v="urn:schemas-microsoft-com:vml" Requires="v">
                <p:oleObj name="Equation" r:id="rId3" imgW="1663560" imgH="241200" progId="Equation.3">
                  <p:embed/>
                </p:oleObj>
              </mc:Choice>
              <mc:Fallback>
                <p:oleObj name="Equation" r:id="rId3" imgW="1663560" imgH="2412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64644" y="2330011"/>
                        <a:ext cx="3414712" cy="495387"/>
                      </a:xfrm>
                      <a:prstGeom prst="rect">
                        <a:avLst/>
                      </a:prstGeom>
                      <a:noFill/>
                      <a:ln>
                        <a:noFill/>
                      </a:ln>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25400">
                            <a:solidFill>
                              <a:srgbClr val="FFFF00"/>
                            </a:solidFill>
                            <a:miter lim="800000"/>
                            <a:headEnd/>
                            <a:tailEnd/>
                          </a14:hiddenLine>
                        </a:ext>
                      </a:extLst>
                    </p:spPr>
                  </p:pic>
                </p:oleObj>
              </mc:Fallback>
            </mc:AlternateContent>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07067"/>
            <a:ext cx="8229600" cy="1143000"/>
          </a:xfrm>
        </p:spPr>
        <p:txBody>
          <a:bodyPr/>
          <a:lstStyle/>
          <a:p>
            <a:r>
              <a:rPr lang="en-US" dirty="0" err="1"/>
              <a:t>Subfactors</a:t>
            </a:r>
            <a:r>
              <a:rPr lang="en-US" dirty="0"/>
              <a:t> for Williams Equation</a:t>
            </a:r>
          </a:p>
        </p:txBody>
      </p:sp>
      <p:sp>
        <p:nvSpPr>
          <p:cNvPr id="3" name="Content Placeholder 2"/>
          <p:cNvSpPr>
            <a:spLocks noGrp="1"/>
          </p:cNvSpPr>
          <p:nvPr>
            <p:ph idx="1"/>
          </p:nvPr>
        </p:nvSpPr>
        <p:spPr>
          <a:xfrm>
            <a:off x="457200" y="2209800"/>
            <a:ext cx="2819400" cy="4114800"/>
          </a:xfrm>
        </p:spPr>
        <p:txBody>
          <a:bodyPr/>
          <a:lstStyle/>
          <a:p>
            <a:pPr>
              <a:lnSpc>
                <a:spcPct val="90000"/>
              </a:lnSpc>
            </a:pPr>
            <a:r>
              <a:rPr lang="en-US" sz="2000" i="1" dirty="0"/>
              <a:t>m</a:t>
            </a:r>
            <a:r>
              <a:rPr lang="en-US" sz="2000" i="1" baseline="-25000" dirty="0"/>
              <a:t>s</a:t>
            </a:r>
            <a:r>
              <a:rPr lang="en-US" sz="2000" dirty="0"/>
              <a:t> = percent sand content (0.05-2.00mm)</a:t>
            </a:r>
          </a:p>
          <a:p>
            <a:pPr>
              <a:lnSpc>
                <a:spcPct val="90000"/>
              </a:lnSpc>
            </a:pPr>
            <a:r>
              <a:rPr lang="en-US" sz="2000" i="1" dirty="0" err="1"/>
              <a:t>m</a:t>
            </a:r>
            <a:r>
              <a:rPr lang="en-US" sz="2000" i="1" baseline="-25000" dirty="0" err="1"/>
              <a:t>silt</a:t>
            </a:r>
            <a:r>
              <a:rPr lang="en-US" sz="2000" dirty="0"/>
              <a:t> = percent silt content (0.002-0.05mm)</a:t>
            </a:r>
          </a:p>
          <a:p>
            <a:pPr>
              <a:lnSpc>
                <a:spcPct val="90000"/>
              </a:lnSpc>
            </a:pPr>
            <a:r>
              <a:rPr lang="en-US" sz="2000" i="1" dirty="0"/>
              <a:t>m</a:t>
            </a:r>
            <a:r>
              <a:rPr lang="en-US" sz="2000" i="1" baseline="-25000" dirty="0"/>
              <a:t>c</a:t>
            </a:r>
            <a:r>
              <a:rPr lang="en-US" sz="2000" dirty="0"/>
              <a:t> = percent clay content (&lt;0.002mm)</a:t>
            </a:r>
          </a:p>
          <a:p>
            <a:pPr>
              <a:lnSpc>
                <a:spcPct val="90000"/>
              </a:lnSpc>
            </a:pPr>
            <a:r>
              <a:rPr lang="en-US" sz="2000" dirty="0" err="1"/>
              <a:t>orgC</a:t>
            </a:r>
            <a:r>
              <a:rPr lang="en-US" sz="2000" dirty="0"/>
              <a:t> = percent organic carbon content</a:t>
            </a:r>
          </a:p>
          <a:p>
            <a:pPr>
              <a:buNone/>
            </a:pPr>
            <a:endParaRPr lang="en-US" dirty="0"/>
          </a:p>
        </p:txBody>
      </p:sp>
      <p:sp>
        <p:nvSpPr>
          <p:cNvPr id="4" name="Footer Placeholder 3"/>
          <p:cNvSpPr>
            <a:spLocks noGrp="1"/>
          </p:cNvSpPr>
          <p:nvPr>
            <p:ph type="ftr" sz="quarter" idx="11"/>
          </p:nvPr>
        </p:nvSpPr>
        <p:spPr/>
        <p:txBody>
          <a:bodyPr/>
          <a:lstStyle/>
          <a:p>
            <a:r>
              <a:rPr lang="en-US"/>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11</a:t>
            </a:fld>
            <a:endParaRPr lang="en-US"/>
          </a:p>
        </p:txBody>
      </p:sp>
      <p:graphicFrame>
        <p:nvGraphicFramePr>
          <p:cNvPr id="26626" name="Object 2"/>
          <p:cNvGraphicFramePr>
            <a:graphicFrameLocks noChangeAspect="1"/>
          </p:cNvGraphicFramePr>
          <p:nvPr>
            <p:extLst>
              <p:ext uri="{D42A27DB-BD31-4B8C-83A1-F6EECF244321}">
                <p14:modId xmlns:p14="http://schemas.microsoft.com/office/powerpoint/2010/main" val="2746260607"/>
              </p:ext>
            </p:extLst>
          </p:nvPr>
        </p:nvGraphicFramePr>
        <p:xfrm>
          <a:off x="3352800" y="2190206"/>
          <a:ext cx="5562600" cy="4059238"/>
        </p:xfrm>
        <a:graphic>
          <a:graphicData uri="http://schemas.openxmlformats.org/presentationml/2006/ole">
            <mc:AlternateContent xmlns:mc="http://schemas.openxmlformats.org/markup-compatibility/2006">
              <mc:Choice xmlns:v="urn:schemas-microsoft-com:vml" Requires="v">
                <p:oleObj name="Equation" r:id="rId3" imgW="3340080" imgH="2438280" progId="Equation.3">
                  <p:embed/>
                </p:oleObj>
              </mc:Choice>
              <mc:Fallback>
                <p:oleObj name="Equation" r:id="rId3" imgW="3340080" imgH="243828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2800" y="2190206"/>
                        <a:ext cx="5562600" cy="4059238"/>
                      </a:xfrm>
                      <a:prstGeom prst="rect">
                        <a:avLst/>
                      </a:prstGeom>
                      <a:noFill/>
                      <a:ln>
                        <a:noFill/>
                      </a:ln>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25400">
                            <a:solidFill>
                              <a:srgbClr val="FFFF00"/>
                            </a:solidFill>
                            <a:miter lim="800000"/>
                            <a:headEnd/>
                            <a:tailEnd/>
                          </a14:hiddenLine>
                        </a:ext>
                      </a:extLst>
                    </p:spPr>
                  </p:pic>
                </p:oleObj>
              </mc:Fallback>
            </mc:AlternateContent>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6802" y="802044"/>
            <a:ext cx="8229600" cy="1143000"/>
          </a:xfrm>
        </p:spPr>
        <p:txBody>
          <a:bodyPr/>
          <a:lstStyle/>
          <a:p>
            <a:r>
              <a:rPr lang="en-US" dirty="0"/>
              <a:t>K Value from SSURGO</a:t>
            </a:r>
          </a:p>
        </p:txBody>
      </p:sp>
      <p:sp>
        <p:nvSpPr>
          <p:cNvPr id="4" name="Footer Placeholder 3"/>
          <p:cNvSpPr>
            <a:spLocks noGrp="1"/>
          </p:cNvSpPr>
          <p:nvPr>
            <p:ph type="ftr" sz="quarter" idx="11"/>
          </p:nvPr>
        </p:nvSpPr>
        <p:spPr/>
        <p:txBody>
          <a:bodyPr/>
          <a:lstStyle/>
          <a:p>
            <a:r>
              <a:rPr lang="en-US"/>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12</a:t>
            </a:fld>
            <a:endParaRPr lang="en-US"/>
          </a:p>
        </p:txBody>
      </p:sp>
      <p:pic>
        <p:nvPicPr>
          <p:cNvPr id="8" name="Picture 3"/>
          <p:cNvPicPr>
            <a:picLocks noChangeAspect="1" noChangeArrowheads="1"/>
          </p:cNvPicPr>
          <p:nvPr/>
        </p:nvPicPr>
        <p:blipFill>
          <a:blip r:embed="rId3" cstate="print"/>
          <a:srcRect/>
          <a:stretch>
            <a:fillRect/>
          </a:stretch>
        </p:blipFill>
        <p:spPr>
          <a:xfrm>
            <a:off x="28135" y="1676400"/>
            <a:ext cx="9110437" cy="4823173"/>
          </a:xfrm>
          <a:prstGeom prst="rect">
            <a:avLst/>
          </a:prstGeom>
          <a:noFill/>
          <a:ln w="31750">
            <a:noFill/>
          </a:ln>
        </p:spPr>
      </p:pic>
      <p:sp>
        <p:nvSpPr>
          <p:cNvPr id="7" name="Rectangle 5"/>
          <p:cNvSpPr>
            <a:spLocks noChangeArrowheads="1"/>
          </p:cNvSpPr>
          <p:nvPr/>
        </p:nvSpPr>
        <p:spPr bwMode="auto">
          <a:xfrm>
            <a:off x="5029200" y="2895600"/>
            <a:ext cx="762000" cy="3505200"/>
          </a:xfrm>
          <a:prstGeom prst="rect">
            <a:avLst/>
          </a:prstGeom>
          <a:noFill/>
          <a:ln w="47625" algn="ctr">
            <a:solidFill>
              <a:srgbClr val="FF0000"/>
            </a:solidFill>
            <a:miter lim="800000"/>
            <a:headEnd/>
            <a:tailEnd/>
          </a:ln>
          <a:effectLst/>
        </p:spPr>
        <p:txBody>
          <a:bodyPr wrap="none" anchor="ctr"/>
          <a:lstStyle/>
          <a:p>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1143000"/>
          </a:xfrm>
        </p:spPr>
        <p:txBody>
          <a:bodyPr/>
          <a:lstStyle/>
          <a:p>
            <a:r>
              <a:rPr lang="en-US" dirty="0"/>
              <a:t>LS : Topographic Factor</a:t>
            </a:r>
          </a:p>
        </p:txBody>
      </p:sp>
      <p:sp>
        <p:nvSpPr>
          <p:cNvPr id="3" name="Content Placeholder 2"/>
          <p:cNvSpPr>
            <a:spLocks noGrp="1"/>
          </p:cNvSpPr>
          <p:nvPr>
            <p:ph idx="1"/>
          </p:nvPr>
        </p:nvSpPr>
        <p:spPr>
          <a:xfrm>
            <a:off x="457200" y="3048000"/>
            <a:ext cx="8229600" cy="3276600"/>
          </a:xfrm>
        </p:spPr>
        <p:txBody>
          <a:bodyPr>
            <a:normAutofit lnSpcReduction="10000"/>
          </a:bodyPr>
          <a:lstStyle/>
          <a:p>
            <a:r>
              <a:rPr lang="en-US" sz="2400" dirty="0"/>
              <a:t>Describes effect of length and slope</a:t>
            </a:r>
          </a:p>
          <a:p>
            <a:r>
              <a:rPr lang="en-US" sz="2400" dirty="0"/>
              <a:t>LS is the expected ratio of soil loss per unit area from a field slope to that from a 22.1-m length of uniform 9 percent under otherwise identical conditions.</a:t>
            </a:r>
          </a:p>
          <a:p>
            <a:r>
              <a:rPr lang="en-US" sz="2400" dirty="0" err="1"/>
              <a:t>L</a:t>
            </a:r>
            <a:r>
              <a:rPr lang="en-US" sz="2400" baseline="-25000" dirty="0" err="1"/>
              <a:t>hill</a:t>
            </a:r>
            <a:r>
              <a:rPr lang="en-US" sz="2400" dirty="0"/>
              <a:t> = slope length (m)</a:t>
            </a:r>
          </a:p>
          <a:p>
            <a:r>
              <a:rPr lang="en-US" sz="2400" dirty="0"/>
              <a:t>m = 0.6(1-exp[-35.835 * slope])</a:t>
            </a:r>
          </a:p>
          <a:p>
            <a:pPr lvl="1"/>
            <a:r>
              <a:rPr lang="en-US" sz="2000" dirty="0"/>
              <a:t>Slope is specified in meters per meter.</a:t>
            </a:r>
          </a:p>
          <a:p>
            <a:r>
              <a:rPr lang="en-US" sz="2400" dirty="0"/>
              <a:t>Data source: SSURGO component table</a:t>
            </a:r>
          </a:p>
        </p:txBody>
      </p:sp>
      <p:sp>
        <p:nvSpPr>
          <p:cNvPr id="4" name="Footer Placeholder 3"/>
          <p:cNvSpPr>
            <a:spLocks noGrp="1"/>
          </p:cNvSpPr>
          <p:nvPr>
            <p:ph type="ftr" sz="quarter" idx="11"/>
          </p:nvPr>
        </p:nvSpPr>
        <p:spPr/>
        <p:txBody>
          <a:bodyPr/>
          <a:lstStyle/>
          <a:p>
            <a:r>
              <a:rPr lang="en-US"/>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13</a:t>
            </a:fld>
            <a:endParaRPr lang="en-US"/>
          </a:p>
        </p:txBody>
      </p:sp>
      <p:graphicFrame>
        <p:nvGraphicFramePr>
          <p:cNvPr id="30722" name="Object 2"/>
          <p:cNvGraphicFramePr>
            <a:graphicFrameLocks noChangeAspect="1"/>
          </p:cNvGraphicFramePr>
          <p:nvPr>
            <p:extLst>
              <p:ext uri="{D42A27DB-BD31-4B8C-83A1-F6EECF244321}">
                <p14:modId xmlns:p14="http://schemas.microsoft.com/office/powerpoint/2010/main" val="3947391673"/>
              </p:ext>
            </p:extLst>
          </p:nvPr>
        </p:nvGraphicFramePr>
        <p:xfrm>
          <a:off x="1676400" y="1981200"/>
          <a:ext cx="5916612" cy="836613"/>
        </p:xfrm>
        <a:graphic>
          <a:graphicData uri="http://schemas.openxmlformats.org/presentationml/2006/ole">
            <mc:AlternateContent xmlns:mc="http://schemas.openxmlformats.org/markup-compatibility/2006">
              <mc:Choice xmlns:v="urn:schemas-microsoft-com:vml" Requires="v">
                <p:oleObj name="Equation" r:id="rId3" imgW="3492360" imgH="469800" progId="Equation.3">
                  <p:embed/>
                </p:oleObj>
              </mc:Choice>
              <mc:Fallback>
                <p:oleObj name="Equation" r:id="rId3" imgW="3492360" imgH="4698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1981200"/>
                        <a:ext cx="5916612" cy="836613"/>
                      </a:xfrm>
                      <a:prstGeom prst="rect">
                        <a:avLst/>
                      </a:prstGeom>
                      <a:noFill/>
                      <a:ln>
                        <a:noFill/>
                      </a:ln>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25400">
                            <a:solidFill>
                              <a:srgbClr val="FFFF00"/>
                            </a:solidFill>
                            <a:miter lim="800000"/>
                            <a:headEnd/>
                            <a:tailEnd/>
                          </a14:hiddenLine>
                        </a:ext>
                      </a:extLst>
                    </p:spPr>
                  </p:pic>
                </p:oleObj>
              </mc:Fallback>
            </mc:AlternateContent>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143000"/>
          </a:xfrm>
        </p:spPr>
        <p:txBody>
          <a:bodyPr/>
          <a:lstStyle/>
          <a:p>
            <a:r>
              <a:rPr lang="en-US" dirty="0"/>
              <a:t>Topographic Factor Chart</a:t>
            </a:r>
          </a:p>
        </p:txBody>
      </p:sp>
      <p:sp>
        <p:nvSpPr>
          <p:cNvPr id="4" name="Footer Placeholder 3"/>
          <p:cNvSpPr>
            <a:spLocks noGrp="1"/>
          </p:cNvSpPr>
          <p:nvPr>
            <p:ph type="ftr" sz="quarter" idx="11"/>
          </p:nvPr>
        </p:nvSpPr>
        <p:spPr/>
        <p:txBody>
          <a:bodyPr/>
          <a:lstStyle/>
          <a:p>
            <a:r>
              <a:rPr lang="en-US"/>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14</a:t>
            </a:fld>
            <a:endParaRPr lang="en-US"/>
          </a:p>
        </p:txBody>
      </p:sp>
      <p:pic>
        <p:nvPicPr>
          <p:cNvPr id="28674" name="Picture 2"/>
          <p:cNvPicPr>
            <a:picLocks noChangeAspect="1" noChangeArrowheads="1"/>
          </p:cNvPicPr>
          <p:nvPr/>
        </p:nvPicPr>
        <p:blipFill>
          <a:blip r:embed="rId3" cstate="print"/>
          <a:srcRect/>
          <a:stretch>
            <a:fillRect/>
          </a:stretch>
        </p:blipFill>
        <p:spPr bwMode="auto">
          <a:xfrm>
            <a:off x="1066801" y="1748953"/>
            <a:ext cx="6971378" cy="5102682"/>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 : Cover and Management Factor</a:t>
            </a:r>
          </a:p>
        </p:txBody>
      </p:sp>
      <p:sp>
        <p:nvSpPr>
          <p:cNvPr id="3" name="Content Placeholder 2"/>
          <p:cNvSpPr>
            <a:spLocks noGrp="1"/>
          </p:cNvSpPr>
          <p:nvPr>
            <p:ph idx="1"/>
          </p:nvPr>
        </p:nvSpPr>
        <p:spPr/>
        <p:txBody>
          <a:bodyPr>
            <a:normAutofit/>
          </a:bodyPr>
          <a:lstStyle/>
          <a:p>
            <a:r>
              <a:rPr lang="en-US" sz="2400" dirty="0"/>
              <a:t>The C factor is defined as the ratio of erosion between a specific ground cover and bare ground.</a:t>
            </a:r>
          </a:p>
          <a:p>
            <a:r>
              <a:rPr lang="en-US" sz="2400" dirty="0"/>
              <a:t>The C factor represents the site's cover protection from rainfall impact.</a:t>
            </a:r>
          </a:p>
          <a:p>
            <a:r>
              <a:rPr lang="en-US" sz="2400" dirty="0"/>
              <a:t>The plant canopy affects erosion by reducing the effective rainfall energy of intercepted raindrops.</a:t>
            </a:r>
          </a:p>
        </p:txBody>
      </p:sp>
      <p:sp>
        <p:nvSpPr>
          <p:cNvPr id="4" name="Footer Placeholder 3"/>
          <p:cNvSpPr>
            <a:spLocks noGrp="1"/>
          </p:cNvSpPr>
          <p:nvPr>
            <p:ph type="ftr" sz="quarter" idx="11"/>
          </p:nvPr>
        </p:nvSpPr>
        <p:spPr/>
        <p:txBody>
          <a:bodyPr/>
          <a:lstStyle/>
          <a:p>
            <a:r>
              <a:rPr lang="en-US"/>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15</a:t>
            </a:fld>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Cover Crops</a:t>
            </a:r>
          </a:p>
        </p:txBody>
      </p:sp>
      <p:sp>
        <p:nvSpPr>
          <p:cNvPr id="4" name="Footer Placeholder 3"/>
          <p:cNvSpPr>
            <a:spLocks noGrp="1"/>
          </p:cNvSpPr>
          <p:nvPr>
            <p:ph type="ftr" sz="quarter" idx="11"/>
          </p:nvPr>
        </p:nvSpPr>
        <p:spPr/>
        <p:txBody>
          <a:bodyPr/>
          <a:lstStyle/>
          <a:p>
            <a:r>
              <a:rPr lang="en-US"/>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16</a:t>
            </a:fld>
            <a:endParaRPr lang="en-US"/>
          </a:p>
        </p:txBody>
      </p:sp>
      <p:pic>
        <p:nvPicPr>
          <p:cNvPr id="6" name="Picture 5" descr="rye.jpg"/>
          <p:cNvPicPr>
            <a:picLocks noChangeAspect="1"/>
          </p:cNvPicPr>
          <p:nvPr/>
        </p:nvPicPr>
        <p:blipFill>
          <a:blip r:embed="rId3" cstate="print"/>
          <a:stretch>
            <a:fillRect/>
          </a:stretch>
        </p:blipFill>
        <p:spPr>
          <a:xfrm>
            <a:off x="1447800" y="2286000"/>
            <a:ext cx="2926080" cy="1950720"/>
          </a:xfrm>
          <a:prstGeom prst="rect">
            <a:avLst/>
          </a:prstGeom>
        </p:spPr>
      </p:pic>
      <p:pic>
        <p:nvPicPr>
          <p:cNvPr id="7" name="Picture 6" descr="sudex.gif"/>
          <p:cNvPicPr>
            <a:picLocks noChangeAspect="1"/>
          </p:cNvPicPr>
          <p:nvPr/>
        </p:nvPicPr>
        <p:blipFill>
          <a:blip r:embed="rId4" cstate="print"/>
          <a:stretch>
            <a:fillRect/>
          </a:stretch>
        </p:blipFill>
        <p:spPr>
          <a:xfrm>
            <a:off x="1447800" y="4450080"/>
            <a:ext cx="2926080" cy="1950720"/>
          </a:xfrm>
          <a:prstGeom prst="rect">
            <a:avLst/>
          </a:prstGeom>
        </p:spPr>
      </p:pic>
      <p:pic>
        <p:nvPicPr>
          <p:cNvPr id="8" name="Picture 7" descr="sunnhemp.jpg"/>
          <p:cNvPicPr>
            <a:picLocks noChangeAspect="1"/>
          </p:cNvPicPr>
          <p:nvPr/>
        </p:nvPicPr>
        <p:blipFill>
          <a:blip r:embed="rId5" cstate="print"/>
          <a:stretch>
            <a:fillRect/>
          </a:stretch>
        </p:blipFill>
        <p:spPr>
          <a:xfrm>
            <a:off x="4572000" y="4450080"/>
            <a:ext cx="2926080" cy="1950720"/>
          </a:xfrm>
          <a:prstGeom prst="rect">
            <a:avLst/>
          </a:prstGeom>
        </p:spPr>
      </p:pic>
      <p:pic>
        <p:nvPicPr>
          <p:cNvPr id="9" name="Picture 8" descr="cowpea.jpg"/>
          <p:cNvPicPr>
            <a:picLocks noChangeAspect="1"/>
          </p:cNvPicPr>
          <p:nvPr/>
        </p:nvPicPr>
        <p:blipFill>
          <a:blip r:embed="rId6" cstate="print"/>
          <a:stretch>
            <a:fillRect/>
          </a:stretch>
        </p:blipFill>
        <p:spPr>
          <a:xfrm>
            <a:off x="4572000" y="2286000"/>
            <a:ext cx="2926080" cy="195072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Cover Crops</a:t>
            </a:r>
          </a:p>
        </p:txBody>
      </p:sp>
      <p:sp>
        <p:nvSpPr>
          <p:cNvPr id="4" name="Footer Placeholder 3"/>
          <p:cNvSpPr>
            <a:spLocks noGrp="1"/>
          </p:cNvSpPr>
          <p:nvPr>
            <p:ph type="ftr" sz="quarter" idx="11"/>
          </p:nvPr>
        </p:nvSpPr>
        <p:spPr/>
        <p:txBody>
          <a:bodyPr/>
          <a:lstStyle/>
          <a:p>
            <a:r>
              <a:rPr lang="en-US"/>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17</a:t>
            </a:fld>
            <a:endParaRPr lang="en-US"/>
          </a:p>
        </p:txBody>
      </p:sp>
      <p:pic>
        <p:nvPicPr>
          <p:cNvPr id="54274" name="Picture 2"/>
          <p:cNvPicPr>
            <a:picLocks noChangeAspect="1" noChangeArrowheads="1"/>
          </p:cNvPicPr>
          <p:nvPr/>
        </p:nvPicPr>
        <p:blipFill>
          <a:blip r:embed="rId3" cstate="print"/>
          <a:srcRect/>
          <a:stretch>
            <a:fillRect/>
          </a:stretch>
        </p:blipFill>
        <p:spPr bwMode="auto">
          <a:xfrm>
            <a:off x="838200" y="2362200"/>
            <a:ext cx="3529965" cy="3894296"/>
          </a:xfrm>
          <a:prstGeom prst="rect">
            <a:avLst/>
          </a:prstGeom>
          <a:noFill/>
          <a:ln w="9525">
            <a:noFill/>
            <a:miter lim="800000"/>
            <a:headEnd/>
            <a:tailEnd/>
          </a:ln>
        </p:spPr>
      </p:pic>
      <p:pic>
        <p:nvPicPr>
          <p:cNvPr id="54275" name="Picture 3"/>
          <p:cNvPicPr>
            <a:picLocks noChangeAspect="1" noChangeArrowheads="1"/>
          </p:cNvPicPr>
          <p:nvPr/>
        </p:nvPicPr>
        <p:blipFill>
          <a:blip r:embed="rId4" cstate="print"/>
          <a:srcRect/>
          <a:stretch>
            <a:fillRect/>
          </a:stretch>
        </p:blipFill>
        <p:spPr bwMode="auto">
          <a:xfrm>
            <a:off x="4800592" y="2362200"/>
            <a:ext cx="3505676" cy="3934778"/>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46872"/>
            <a:ext cx="8534400" cy="1143000"/>
          </a:xfrm>
        </p:spPr>
        <p:txBody>
          <a:bodyPr>
            <a:normAutofit fontScale="90000"/>
          </a:bodyPr>
          <a:lstStyle/>
          <a:p>
            <a:r>
              <a:rPr lang="en-US" dirty="0"/>
              <a:t>C Factor from Equation</a:t>
            </a:r>
            <a:br>
              <a:rPr lang="en-US" dirty="0"/>
            </a:br>
            <a:r>
              <a:rPr lang="en-US" sz="2700" dirty="0"/>
              <a:t>(Arnold and Williams, 1995)</a:t>
            </a:r>
            <a:endParaRPr lang="en-US" dirty="0"/>
          </a:p>
        </p:txBody>
      </p:sp>
      <p:sp>
        <p:nvSpPr>
          <p:cNvPr id="3" name="Content Placeholder 2"/>
          <p:cNvSpPr>
            <a:spLocks noGrp="1"/>
          </p:cNvSpPr>
          <p:nvPr>
            <p:ph idx="1"/>
          </p:nvPr>
        </p:nvSpPr>
        <p:spPr>
          <a:xfrm>
            <a:off x="457200" y="3124200"/>
            <a:ext cx="8229600" cy="3200400"/>
          </a:xfrm>
        </p:spPr>
        <p:txBody>
          <a:bodyPr/>
          <a:lstStyle/>
          <a:p>
            <a:r>
              <a:rPr lang="en-US" sz="2400" dirty="0"/>
              <a:t>C = Cover and Management Factor.</a:t>
            </a:r>
          </a:p>
          <a:p>
            <a:r>
              <a:rPr lang="en-US" sz="2400" i="1" dirty="0" err="1"/>
              <a:t>C</a:t>
            </a:r>
            <a:r>
              <a:rPr lang="en-US" sz="2400" i="1" baseline="-25000" dirty="0" err="1"/>
              <a:t>mn</a:t>
            </a:r>
            <a:r>
              <a:rPr lang="en-US" sz="2400" dirty="0"/>
              <a:t> = Minimum value for the cover and management factor for the land cover.</a:t>
            </a:r>
          </a:p>
          <a:p>
            <a:pPr lvl="1"/>
            <a:r>
              <a:rPr lang="en-US" sz="2000" dirty="0" err="1"/>
              <a:t>C</a:t>
            </a:r>
            <a:r>
              <a:rPr lang="en-US" sz="2000" baseline="-25000" dirty="0" err="1"/>
              <a:t>mn</a:t>
            </a:r>
            <a:r>
              <a:rPr lang="en-US" sz="2000" dirty="0"/>
              <a:t> = 1.463ln[</a:t>
            </a:r>
            <a:r>
              <a:rPr lang="en-US" sz="2000" dirty="0" err="1"/>
              <a:t>C</a:t>
            </a:r>
            <a:r>
              <a:rPr lang="en-US" sz="2000" baseline="-25000" dirty="0" err="1"/>
              <a:t>aa</a:t>
            </a:r>
            <a:r>
              <a:rPr lang="en-US" sz="2000" dirty="0"/>
              <a:t>]+0.1034</a:t>
            </a:r>
          </a:p>
          <a:p>
            <a:pPr lvl="1"/>
            <a:r>
              <a:rPr lang="en-US" sz="2000" dirty="0" err="1"/>
              <a:t>C</a:t>
            </a:r>
            <a:r>
              <a:rPr lang="en-US" sz="2000" baseline="-25000" dirty="0" err="1"/>
              <a:t>aa</a:t>
            </a:r>
            <a:r>
              <a:rPr lang="en-US" sz="2000" dirty="0"/>
              <a:t> = average annual C factor for the land cover</a:t>
            </a:r>
          </a:p>
          <a:p>
            <a:r>
              <a:rPr lang="en-US" sz="2400" i="1" dirty="0" err="1"/>
              <a:t>rsd</a:t>
            </a:r>
            <a:r>
              <a:rPr lang="en-US" sz="2400" i="1" baseline="-25000" dirty="0" err="1"/>
              <a:t>surf</a:t>
            </a:r>
            <a:r>
              <a:rPr lang="en-US" sz="2400" dirty="0"/>
              <a:t> = Amount of residue on the soil surface (kg/ha)</a:t>
            </a:r>
          </a:p>
          <a:p>
            <a:pPr>
              <a:buNone/>
            </a:pPr>
            <a:endParaRPr lang="en-US" dirty="0"/>
          </a:p>
        </p:txBody>
      </p:sp>
      <p:sp>
        <p:nvSpPr>
          <p:cNvPr id="4" name="Footer Placeholder 3"/>
          <p:cNvSpPr>
            <a:spLocks noGrp="1"/>
          </p:cNvSpPr>
          <p:nvPr>
            <p:ph type="ftr" sz="quarter" idx="11"/>
          </p:nvPr>
        </p:nvSpPr>
        <p:spPr/>
        <p:txBody>
          <a:bodyPr/>
          <a:lstStyle/>
          <a:p>
            <a:r>
              <a:rPr lang="en-US"/>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18</a:t>
            </a:fld>
            <a:endParaRPr lang="en-US"/>
          </a:p>
        </p:txBody>
      </p:sp>
      <p:graphicFrame>
        <p:nvGraphicFramePr>
          <p:cNvPr id="44034" name="Object 2"/>
          <p:cNvGraphicFramePr>
            <a:graphicFrameLocks noChangeAspect="1"/>
          </p:cNvGraphicFramePr>
          <p:nvPr/>
        </p:nvGraphicFramePr>
        <p:xfrm>
          <a:off x="846138" y="2437577"/>
          <a:ext cx="7535862" cy="458023"/>
        </p:xfrm>
        <a:graphic>
          <a:graphicData uri="http://schemas.openxmlformats.org/presentationml/2006/ole">
            <mc:AlternateContent xmlns:mc="http://schemas.openxmlformats.org/markup-compatibility/2006">
              <mc:Choice xmlns:v="urn:schemas-microsoft-com:vml" Requires="v">
                <p:oleObj name="Equation" r:id="rId3" imgW="3759120" imgH="228600" progId="Equation.3">
                  <p:embed/>
                </p:oleObj>
              </mc:Choice>
              <mc:Fallback>
                <p:oleObj name="Equation" r:id="rId3" imgW="3759120" imgH="2286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6138" y="2437577"/>
                        <a:ext cx="7535862" cy="458023"/>
                      </a:xfrm>
                      <a:prstGeom prst="rect">
                        <a:avLst/>
                      </a:prstGeom>
                      <a:noFill/>
                      <a:ln>
                        <a:noFill/>
                      </a:ln>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25400">
                            <a:solidFill>
                              <a:srgbClr val="FFFF00"/>
                            </a:solidFill>
                            <a:miter lim="800000"/>
                            <a:headEnd/>
                            <a:tailEnd/>
                          </a14:hiddenLine>
                        </a:ext>
                      </a:extLst>
                    </p:spPr>
                  </p:pic>
                </p:oleObj>
              </mc:Fallback>
            </mc:AlternateContent>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 Factor for Range Lands</a:t>
            </a:r>
          </a:p>
        </p:txBody>
      </p:sp>
      <p:sp>
        <p:nvSpPr>
          <p:cNvPr id="4" name="Footer Placeholder 3"/>
          <p:cNvSpPr>
            <a:spLocks noGrp="1"/>
          </p:cNvSpPr>
          <p:nvPr>
            <p:ph type="ftr" sz="quarter" idx="11"/>
          </p:nvPr>
        </p:nvSpPr>
        <p:spPr/>
        <p:txBody>
          <a:bodyPr/>
          <a:lstStyle/>
          <a:p>
            <a:r>
              <a:rPr lang="en-US"/>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19</a:t>
            </a:fld>
            <a:endParaRPr lang="en-US"/>
          </a:p>
        </p:txBody>
      </p:sp>
      <p:pic>
        <p:nvPicPr>
          <p:cNvPr id="6" name="Picture 5"/>
          <p:cNvPicPr>
            <a:picLocks noChangeAspect="1" noChangeArrowheads="1"/>
          </p:cNvPicPr>
          <p:nvPr/>
        </p:nvPicPr>
        <p:blipFill>
          <a:blip r:embed="rId3" cstate="print"/>
          <a:srcRect/>
          <a:stretch>
            <a:fillRect/>
          </a:stretch>
        </p:blipFill>
        <p:spPr bwMode="auto">
          <a:xfrm>
            <a:off x="2286000" y="2148232"/>
            <a:ext cx="4572000" cy="4308132"/>
          </a:xfrm>
          <a:prstGeom prst="rect">
            <a:avLst/>
          </a:prstGeom>
          <a:noFill/>
          <a:ln w="76200" algn="ctr">
            <a:noFill/>
            <a:miter lim="800000"/>
            <a:headEnd/>
            <a:tailEnd/>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Outline</a:t>
            </a:r>
          </a:p>
        </p:txBody>
      </p:sp>
      <p:sp>
        <p:nvSpPr>
          <p:cNvPr id="3" name="Content Placeholder 2"/>
          <p:cNvSpPr>
            <a:spLocks noGrp="1"/>
          </p:cNvSpPr>
          <p:nvPr>
            <p:ph idx="1"/>
          </p:nvPr>
        </p:nvSpPr>
        <p:spPr/>
        <p:txBody>
          <a:bodyPr>
            <a:normAutofit/>
          </a:bodyPr>
          <a:lstStyle/>
          <a:p>
            <a:r>
              <a:rPr lang="en-US" sz="2400" dirty="0"/>
              <a:t>Surface erosion and sediment yield in rural watersheds using the </a:t>
            </a:r>
            <a:r>
              <a:rPr lang="en-US" sz="2400" i="1" u="sng" dirty="0"/>
              <a:t>Modified Universal Soil Loss Equation (MUSLE)</a:t>
            </a:r>
            <a:r>
              <a:rPr lang="en-US" sz="2400" dirty="0"/>
              <a:t>.</a:t>
            </a:r>
          </a:p>
          <a:p>
            <a:r>
              <a:rPr lang="en-US" sz="2400" dirty="0"/>
              <a:t>Sediment yield in urban watersheds using the </a:t>
            </a:r>
            <a:r>
              <a:rPr lang="en-US" sz="2400" i="1" u="sng" dirty="0"/>
              <a:t>Build-up and Wash-off</a:t>
            </a:r>
            <a:r>
              <a:rPr lang="en-US" sz="2400" dirty="0"/>
              <a:t> model.</a:t>
            </a:r>
          </a:p>
          <a:p>
            <a:r>
              <a:rPr lang="en-US" sz="2400" dirty="0"/>
              <a:t>Distributing the total sediment yield into a time-series, also called a </a:t>
            </a:r>
            <a:r>
              <a:rPr lang="en-US" sz="2400" i="1" u="sng" dirty="0" err="1"/>
              <a:t>sedigraph</a:t>
            </a:r>
            <a:r>
              <a:rPr lang="en-US" sz="2400" dirty="0"/>
              <a:t>.</a:t>
            </a:r>
          </a:p>
        </p:txBody>
      </p:sp>
      <p:sp>
        <p:nvSpPr>
          <p:cNvPr id="4" name="Footer Placeholder 3"/>
          <p:cNvSpPr>
            <a:spLocks noGrp="1"/>
          </p:cNvSpPr>
          <p:nvPr>
            <p:ph type="ftr" sz="quarter" idx="11"/>
          </p:nvPr>
        </p:nvSpPr>
        <p:spPr/>
        <p:txBody>
          <a:bodyPr/>
          <a:lstStyle/>
          <a:p>
            <a:r>
              <a:rPr lang="en-US"/>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 Factor for Forest Lands</a:t>
            </a:r>
          </a:p>
        </p:txBody>
      </p:sp>
      <p:sp>
        <p:nvSpPr>
          <p:cNvPr id="4" name="Footer Placeholder 3"/>
          <p:cNvSpPr>
            <a:spLocks noGrp="1"/>
          </p:cNvSpPr>
          <p:nvPr>
            <p:ph type="ftr" sz="quarter" idx="11"/>
          </p:nvPr>
        </p:nvSpPr>
        <p:spPr/>
        <p:txBody>
          <a:bodyPr/>
          <a:lstStyle/>
          <a:p>
            <a:r>
              <a:rPr lang="en-US"/>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20</a:t>
            </a:fld>
            <a:endParaRPr lang="en-US"/>
          </a:p>
        </p:txBody>
      </p:sp>
      <p:graphicFrame>
        <p:nvGraphicFramePr>
          <p:cNvPr id="6" name="Table 5"/>
          <p:cNvGraphicFramePr>
            <a:graphicFrameLocks noGrp="1"/>
          </p:cNvGraphicFramePr>
          <p:nvPr/>
        </p:nvGraphicFramePr>
        <p:xfrm>
          <a:off x="1524000" y="2423160"/>
          <a:ext cx="6096000" cy="2301240"/>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20000"/>
                    </a:ext>
                  </a:extLst>
                </a:gridCol>
                <a:gridCol w="2032000">
                  <a:extLst>
                    <a:ext uri="{9D8B030D-6E8A-4147-A177-3AD203B41FA5}">
                      <a16:colId xmlns:a16="http://schemas.microsoft.com/office/drawing/2014/main" val="20001"/>
                    </a:ext>
                  </a:extLst>
                </a:gridCol>
                <a:gridCol w="2032000">
                  <a:extLst>
                    <a:ext uri="{9D8B030D-6E8A-4147-A177-3AD203B41FA5}">
                      <a16:colId xmlns:a16="http://schemas.microsoft.com/office/drawing/2014/main" val="20002"/>
                    </a:ext>
                  </a:extLst>
                </a:gridCol>
              </a:tblGrid>
              <a:tr h="370840">
                <a:tc>
                  <a:txBody>
                    <a:bodyPr/>
                    <a:lstStyle/>
                    <a:p>
                      <a:r>
                        <a:rPr lang="en-US" dirty="0"/>
                        <a:t>Percentage of Area Covered by Canopy of Trees and Undergrowth</a:t>
                      </a:r>
                    </a:p>
                  </a:txBody>
                  <a:tcPr/>
                </a:tc>
                <a:tc>
                  <a:txBody>
                    <a:bodyPr/>
                    <a:lstStyle/>
                    <a:p>
                      <a:r>
                        <a:rPr lang="en-US" dirty="0"/>
                        <a:t>Percentage of Area Covered by Litter</a:t>
                      </a:r>
                    </a:p>
                  </a:txBody>
                  <a:tcPr/>
                </a:tc>
                <a:tc>
                  <a:txBody>
                    <a:bodyPr/>
                    <a:lstStyle/>
                    <a:p>
                      <a:r>
                        <a:rPr lang="en-US" dirty="0"/>
                        <a:t>C Value</a:t>
                      </a:r>
                    </a:p>
                  </a:txBody>
                  <a:tcPr/>
                </a:tc>
                <a:extLst>
                  <a:ext uri="{0D108BD9-81ED-4DB2-BD59-A6C34878D82A}">
                    <a16:rowId xmlns:a16="http://schemas.microsoft.com/office/drawing/2014/main" val="10000"/>
                  </a:ext>
                </a:extLst>
              </a:tr>
              <a:tr h="370840">
                <a:tc>
                  <a:txBody>
                    <a:bodyPr/>
                    <a:lstStyle/>
                    <a:p>
                      <a:pPr algn="ctr"/>
                      <a:r>
                        <a:rPr lang="en-US" dirty="0"/>
                        <a:t>100 – 75</a:t>
                      </a:r>
                    </a:p>
                  </a:txBody>
                  <a:tcPr/>
                </a:tc>
                <a:tc>
                  <a:txBody>
                    <a:bodyPr/>
                    <a:lstStyle/>
                    <a:p>
                      <a:pPr algn="ctr"/>
                      <a:r>
                        <a:rPr lang="en-US" dirty="0"/>
                        <a:t>100 – 90</a:t>
                      </a:r>
                    </a:p>
                  </a:txBody>
                  <a:tcPr/>
                </a:tc>
                <a:tc>
                  <a:txBody>
                    <a:bodyPr/>
                    <a:lstStyle/>
                    <a:p>
                      <a:pPr algn="ctr"/>
                      <a:r>
                        <a:rPr lang="en-US" dirty="0"/>
                        <a:t>0.0001 – 0.001</a:t>
                      </a:r>
                    </a:p>
                  </a:txBody>
                  <a:tcPr/>
                </a:tc>
                <a:extLst>
                  <a:ext uri="{0D108BD9-81ED-4DB2-BD59-A6C34878D82A}">
                    <a16:rowId xmlns:a16="http://schemas.microsoft.com/office/drawing/2014/main" val="10001"/>
                  </a:ext>
                </a:extLst>
              </a:tr>
              <a:tr h="370840">
                <a:tc>
                  <a:txBody>
                    <a:bodyPr/>
                    <a:lstStyle/>
                    <a:p>
                      <a:pPr algn="ctr"/>
                      <a:r>
                        <a:rPr lang="en-US" dirty="0"/>
                        <a:t>70 – 45</a:t>
                      </a:r>
                    </a:p>
                  </a:txBody>
                  <a:tcPr/>
                </a:tc>
                <a:tc>
                  <a:txBody>
                    <a:bodyPr/>
                    <a:lstStyle/>
                    <a:p>
                      <a:pPr algn="ctr"/>
                      <a:r>
                        <a:rPr lang="en-US" dirty="0"/>
                        <a:t>85 – 75</a:t>
                      </a:r>
                    </a:p>
                  </a:txBody>
                  <a:tcPr/>
                </a:tc>
                <a:tc>
                  <a:txBody>
                    <a:bodyPr/>
                    <a:lstStyle/>
                    <a:p>
                      <a:pPr algn="ctr"/>
                      <a:r>
                        <a:rPr lang="en-US" dirty="0"/>
                        <a:t>0.002 – 0.004</a:t>
                      </a:r>
                    </a:p>
                  </a:txBody>
                  <a:tcPr/>
                </a:tc>
                <a:extLst>
                  <a:ext uri="{0D108BD9-81ED-4DB2-BD59-A6C34878D82A}">
                    <a16:rowId xmlns:a16="http://schemas.microsoft.com/office/drawing/2014/main" val="10002"/>
                  </a:ext>
                </a:extLst>
              </a:tr>
              <a:tr h="370840">
                <a:tc>
                  <a:txBody>
                    <a:bodyPr/>
                    <a:lstStyle/>
                    <a:p>
                      <a:pPr algn="ctr"/>
                      <a:r>
                        <a:rPr lang="en-US" dirty="0"/>
                        <a:t>40 - 20</a:t>
                      </a:r>
                    </a:p>
                  </a:txBody>
                  <a:tcPr/>
                </a:tc>
                <a:tc>
                  <a:txBody>
                    <a:bodyPr/>
                    <a:lstStyle/>
                    <a:p>
                      <a:pPr algn="ctr"/>
                      <a:r>
                        <a:rPr lang="en-US" dirty="0"/>
                        <a:t>70 – 40</a:t>
                      </a:r>
                    </a:p>
                  </a:txBody>
                  <a:tcPr/>
                </a:tc>
                <a:tc>
                  <a:txBody>
                    <a:bodyPr/>
                    <a:lstStyle/>
                    <a:p>
                      <a:pPr algn="ctr"/>
                      <a:r>
                        <a:rPr lang="en-US" dirty="0"/>
                        <a:t>0.003 – 0.009</a:t>
                      </a:r>
                    </a:p>
                  </a:txBody>
                  <a:tcPr/>
                </a:tc>
                <a:extLst>
                  <a:ext uri="{0D108BD9-81ED-4DB2-BD59-A6C34878D82A}">
                    <a16:rowId xmlns:a16="http://schemas.microsoft.com/office/drawing/2014/main" val="10003"/>
                  </a:ext>
                </a:extLst>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 Factor from RUSLE</a:t>
            </a:r>
          </a:p>
        </p:txBody>
      </p:sp>
      <p:sp>
        <p:nvSpPr>
          <p:cNvPr id="3" name="Content Placeholder 2"/>
          <p:cNvSpPr>
            <a:spLocks noGrp="1"/>
          </p:cNvSpPr>
          <p:nvPr>
            <p:ph idx="1"/>
          </p:nvPr>
        </p:nvSpPr>
        <p:spPr/>
        <p:txBody>
          <a:bodyPr/>
          <a:lstStyle/>
          <a:p>
            <a:r>
              <a:rPr lang="en-US" sz="2400" dirty="0"/>
              <a:t>Total C factor computed from sub-categories:</a:t>
            </a:r>
          </a:p>
          <a:p>
            <a:pPr lvl="1"/>
            <a:r>
              <a:rPr lang="en-US" sz="2000" dirty="0"/>
              <a:t>Canopy</a:t>
            </a:r>
          </a:p>
          <a:p>
            <a:pPr lvl="1"/>
            <a:r>
              <a:rPr lang="en-US" sz="2000" dirty="0"/>
              <a:t>Ground cover</a:t>
            </a:r>
          </a:p>
          <a:p>
            <a:pPr lvl="1"/>
            <a:r>
              <a:rPr lang="en-US" sz="2000" dirty="0"/>
              <a:t>Soil surface roughness</a:t>
            </a:r>
          </a:p>
          <a:p>
            <a:pPr lvl="1"/>
            <a:r>
              <a:rPr lang="en-US" sz="2000" dirty="0"/>
              <a:t>Ridge height</a:t>
            </a:r>
          </a:p>
          <a:p>
            <a:pPr lvl="1"/>
            <a:r>
              <a:rPr lang="en-US" sz="2000" dirty="0"/>
              <a:t>Soil biomass</a:t>
            </a:r>
          </a:p>
          <a:p>
            <a:pPr lvl="1"/>
            <a:r>
              <a:rPr lang="en-US" sz="2000" dirty="0"/>
              <a:t>Soil consolidation</a:t>
            </a:r>
          </a:p>
          <a:p>
            <a:pPr lvl="1"/>
            <a:r>
              <a:rPr lang="en-US" sz="2000" dirty="0" err="1"/>
              <a:t>Ponding</a:t>
            </a:r>
            <a:r>
              <a:rPr lang="en-US" sz="2000" dirty="0"/>
              <a:t> effect</a:t>
            </a:r>
          </a:p>
          <a:p>
            <a:pPr lvl="1"/>
            <a:r>
              <a:rPr lang="en-US" sz="2000" dirty="0"/>
              <a:t>Antecedent soil moisture</a:t>
            </a:r>
          </a:p>
        </p:txBody>
      </p:sp>
      <p:sp>
        <p:nvSpPr>
          <p:cNvPr id="4" name="Footer Placeholder 3"/>
          <p:cNvSpPr>
            <a:spLocks noGrp="1"/>
          </p:cNvSpPr>
          <p:nvPr>
            <p:ph type="ftr" sz="quarter" idx="11"/>
          </p:nvPr>
        </p:nvSpPr>
        <p:spPr/>
        <p:txBody>
          <a:bodyPr/>
          <a:lstStyle/>
          <a:p>
            <a:r>
              <a:rPr lang="en-US"/>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21</a:t>
            </a:fld>
            <a:endParaRPr lang="en-US"/>
          </a:p>
        </p:txBody>
      </p:sp>
      <p:pic>
        <p:nvPicPr>
          <p:cNvPr id="45058" name="Picture 2"/>
          <p:cNvPicPr>
            <a:picLocks noChangeAspect="1" noChangeArrowheads="1"/>
          </p:cNvPicPr>
          <p:nvPr/>
        </p:nvPicPr>
        <p:blipFill>
          <a:blip r:embed="rId3" cstate="print"/>
          <a:srcRect/>
          <a:stretch>
            <a:fillRect/>
          </a:stretch>
        </p:blipFill>
        <p:spPr bwMode="auto">
          <a:xfrm>
            <a:off x="5257800" y="2710163"/>
            <a:ext cx="2895853" cy="3965441"/>
          </a:xfrm>
          <a:prstGeom prst="rect">
            <a:avLst/>
          </a:prstGeom>
          <a:noFill/>
          <a:ln w="9525">
            <a:solidFill>
              <a:schemeClr val="tx1"/>
            </a:solid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 : Support Practice Factor</a:t>
            </a:r>
          </a:p>
        </p:txBody>
      </p:sp>
      <p:sp>
        <p:nvSpPr>
          <p:cNvPr id="3" name="Content Placeholder 2"/>
          <p:cNvSpPr>
            <a:spLocks noGrp="1"/>
          </p:cNvSpPr>
          <p:nvPr>
            <p:ph idx="1"/>
          </p:nvPr>
        </p:nvSpPr>
        <p:spPr/>
        <p:txBody>
          <a:bodyPr>
            <a:normAutofit/>
          </a:bodyPr>
          <a:lstStyle/>
          <a:p>
            <a:pPr>
              <a:lnSpc>
                <a:spcPct val="90000"/>
              </a:lnSpc>
            </a:pPr>
            <a:r>
              <a:rPr lang="en-US" sz="2400" dirty="0"/>
              <a:t>P factor is defined as ratio of soil loss with a </a:t>
            </a:r>
            <a:r>
              <a:rPr lang="en-US" sz="2400" b="1" i="1" u="sng" dirty="0"/>
              <a:t>specific support practice</a:t>
            </a:r>
            <a:r>
              <a:rPr lang="en-US" sz="2400" dirty="0"/>
              <a:t> to the corresponding loss with up-and-down slope culture.</a:t>
            </a:r>
          </a:p>
          <a:p>
            <a:pPr>
              <a:lnSpc>
                <a:spcPct val="90000"/>
              </a:lnSpc>
            </a:pPr>
            <a:r>
              <a:rPr lang="en-US" sz="2400" dirty="0"/>
              <a:t>A</a:t>
            </a:r>
            <a:r>
              <a:rPr lang="en-US" sz="2000" dirty="0"/>
              <a:t>gricultural land support practices</a:t>
            </a:r>
          </a:p>
          <a:p>
            <a:pPr lvl="1">
              <a:lnSpc>
                <a:spcPct val="90000"/>
              </a:lnSpc>
            </a:pPr>
            <a:r>
              <a:rPr lang="en-US" sz="2200" dirty="0"/>
              <a:t>Strip cropping</a:t>
            </a:r>
          </a:p>
          <a:p>
            <a:pPr lvl="1">
              <a:lnSpc>
                <a:spcPct val="90000"/>
              </a:lnSpc>
            </a:pPr>
            <a:r>
              <a:rPr lang="en-US" sz="2200" dirty="0"/>
              <a:t>Terrace cropping</a:t>
            </a:r>
          </a:p>
          <a:p>
            <a:pPr lvl="1">
              <a:lnSpc>
                <a:spcPct val="90000"/>
              </a:lnSpc>
            </a:pPr>
            <a:r>
              <a:rPr lang="en-US" sz="2200" dirty="0"/>
              <a:t>Contour strip cropping</a:t>
            </a:r>
          </a:p>
          <a:p>
            <a:pPr>
              <a:lnSpc>
                <a:spcPct val="90000"/>
              </a:lnSpc>
            </a:pPr>
            <a:r>
              <a:rPr lang="en-US" sz="2400" dirty="0"/>
              <a:t>Construction or urban land practices</a:t>
            </a:r>
          </a:p>
          <a:p>
            <a:pPr lvl="1">
              <a:lnSpc>
                <a:spcPct val="90000"/>
              </a:lnSpc>
            </a:pPr>
            <a:r>
              <a:rPr lang="en-US" sz="2000" dirty="0"/>
              <a:t>Silt fence</a:t>
            </a:r>
          </a:p>
          <a:p>
            <a:pPr lvl="1">
              <a:lnSpc>
                <a:spcPct val="90000"/>
              </a:lnSpc>
            </a:pPr>
            <a:r>
              <a:rPr lang="en-US" sz="2000" dirty="0"/>
              <a:t>Hydro seeding</a:t>
            </a:r>
          </a:p>
          <a:p>
            <a:pPr lvl="1">
              <a:lnSpc>
                <a:spcPct val="90000"/>
              </a:lnSpc>
            </a:pPr>
            <a:r>
              <a:rPr lang="en-US" sz="2000" dirty="0"/>
              <a:t>Settling basin</a:t>
            </a:r>
          </a:p>
        </p:txBody>
      </p:sp>
      <p:sp>
        <p:nvSpPr>
          <p:cNvPr id="4" name="Footer Placeholder 3"/>
          <p:cNvSpPr>
            <a:spLocks noGrp="1"/>
          </p:cNvSpPr>
          <p:nvPr>
            <p:ph type="ftr" sz="quarter" idx="11"/>
          </p:nvPr>
        </p:nvSpPr>
        <p:spPr/>
        <p:txBody>
          <a:bodyPr/>
          <a:lstStyle/>
          <a:p>
            <a:r>
              <a:rPr lang="en-US"/>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22</a:t>
            </a:fld>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Agricultural Land Practices</a:t>
            </a:r>
          </a:p>
        </p:txBody>
      </p:sp>
      <p:sp>
        <p:nvSpPr>
          <p:cNvPr id="4" name="Footer Placeholder 3"/>
          <p:cNvSpPr>
            <a:spLocks noGrp="1"/>
          </p:cNvSpPr>
          <p:nvPr>
            <p:ph type="ftr" sz="quarter" idx="11"/>
          </p:nvPr>
        </p:nvSpPr>
        <p:spPr/>
        <p:txBody>
          <a:bodyPr/>
          <a:lstStyle/>
          <a:p>
            <a:r>
              <a:rPr lang="en-US"/>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23</a:t>
            </a:fld>
            <a:endParaRPr lang="en-US"/>
          </a:p>
        </p:txBody>
      </p:sp>
      <p:pic>
        <p:nvPicPr>
          <p:cNvPr id="46082" name="Picture 2" descr="IMG_0258"/>
          <p:cNvPicPr>
            <a:picLocks noChangeAspect="1" noChangeArrowheads="1"/>
          </p:cNvPicPr>
          <p:nvPr/>
        </p:nvPicPr>
        <p:blipFill>
          <a:blip r:embed="rId3" cstate="print"/>
          <a:srcRect/>
          <a:stretch>
            <a:fillRect/>
          </a:stretch>
        </p:blipFill>
        <p:spPr bwMode="auto">
          <a:xfrm>
            <a:off x="761999" y="2971800"/>
            <a:ext cx="2442017" cy="1828800"/>
          </a:xfrm>
          <a:prstGeom prst="rect">
            <a:avLst/>
          </a:prstGeom>
          <a:noFill/>
        </p:spPr>
      </p:pic>
      <p:sp>
        <p:nvSpPr>
          <p:cNvPr id="11" name="TextBox 10"/>
          <p:cNvSpPr txBox="1"/>
          <p:nvPr/>
        </p:nvSpPr>
        <p:spPr>
          <a:xfrm>
            <a:off x="762000" y="4800600"/>
            <a:ext cx="2438400" cy="338554"/>
          </a:xfrm>
          <a:prstGeom prst="rect">
            <a:avLst/>
          </a:prstGeom>
          <a:noFill/>
        </p:spPr>
        <p:txBody>
          <a:bodyPr wrap="square" rtlCol="0">
            <a:spAutoFit/>
          </a:bodyPr>
          <a:lstStyle/>
          <a:p>
            <a:pPr algn="ctr"/>
            <a:r>
              <a:rPr lang="en-US" sz="1600" dirty="0"/>
              <a:t>Contour Strip Cropping</a:t>
            </a:r>
          </a:p>
        </p:txBody>
      </p:sp>
      <p:sp>
        <p:nvSpPr>
          <p:cNvPr id="13" name="TextBox 12"/>
          <p:cNvSpPr txBox="1"/>
          <p:nvPr/>
        </p:nvSpPr>
        <p:spPr>
          <a:xfrm>
            <a:off x="3352800" y="4800600"/>
            <a:ext cx="2438400" cy="338554"/>
          </a:xfrm>
          <a:prstGeom prst="rect">
            <a:avLst/>
          </a:prstGeom>
          <a:noFill/>
        </p:spPr>
        <p:txBody>
          <a:bodyPr wrap="square" rtlCol="0">
            <a:spAutoFit/>
          </a:bodyPr>
          <a:lstStyle/>
          <a:p>
            <a:pPr algn="ctr"/>
            <a:r>
              <a:rPr lang="en-US" sz="1600" dirty="0"/>
              <a:t>Terrace Cropping</a:t>
            </a:r>
          </a:p>
        </p:txBody>
      </p:sp>
      <p:pic>
        <p:nvPicPr>
          <p:cNvPr id="46086" name="Picture 6" descr="http://www.mo.nrcs.usda.gov/news/MOphotogallery/Conservation%20Systems/strip%20cropping%201.jpg"/>
          <p:cNvPicPr>
            <a:picLocks noChangeAspect="1" noChangeArrowheads="1"/>
          </p:cNvPicPr>
          <p:nvPr/>
        </p:nvPicPr>
        <p:blipFill>
          <a:blip r:embed="rId4" cstate="print"/>
          <a:srcRect r="11000"/>
          <a:stretch>
            <a:fillRect/>
          </a:stretch>
        </p:blipFill>
        <p:spPr bwMode="auto">
          <a:xfrm>
            <a:off x="5943600" y="2971800"/>
            <a:ext cx="2446343" cy="1828800"/>
          </a:xfrm>
          <a:prstGeom prst="rect">
            <a:avLst/>
          </a:prstGeom>
          <a:noFill/>
        </p:spPr>
      </p:pic>
      <p:sp>
        <p:nvSpPr>
          <p:cNvPr id="15" name="TextBox 14"/>
          <p:cNvSpPr txBox="1"/>
          <p:nvPr/>
        </p:nvSpPr>
        <p:spPr>
          <a:xfrm>
            <a:off x="5943600" y="4800600"/>
            <a:ext cx="2438400" cy="338554"/>
          </a:xfrm>
          <a:prstGeom prst="rect">
            <a:avLst/>
          </a:prstGeom>
          <a:noFill/>
        </p:spPr>
        <p:txBody>
          <a:bodyPr wrap="square" rtlCol="0">
            <a:spAutoFit/>
          </a:bodyPr>
          <a:lstStyle/>
          <a:p>
            <a:pPr algn="ctr"/>
            <a:r>
              <a:rPr lang="en-US" sz="1600" dirty="0"/>
              <a:t>Strip Cropping</a:t>
            </a:r>
          </a:p>
        </p:txBody>
      </p:sp>
      <p:pic>
        <p:nvPicPr>
          <p:cNvPr id="46088" name="Picture 8" descr="http://www.mo.nrcs.usda.gov/news/MOphotogallery/Conservation%20Systems/steep%20backslope%20terraces%204.jpg"/>
          <p:cNvPicPr>
            <a:picLocks noChangeAspect="1" noChangeArrowheads="1"/>
          </p:cNvPicPr>
          <p:nvPr/>
        </p:nvPicPr>
        <p:blipFill>
          <a:blip r:embed="rId5" cstate="print"/>
          <a:srcRect r="11000"/>
          <a:stretch>
            <a:fillRect/>
          </a:stretch>
        </p:blipFill>
        <p:spPr bwMode="auto">
          <a:xfrm>
            <a:off x="3352800" y="2971800"/>
            <a:ext cx="2441448" cy="1825142"/>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Construction Land Practices</a:t>
            </a:r>
          </a:p>
        </p:txBody>
      </p:sp>
      <p:sp>
        <p:nvSpPr>
          <p:cNvPr id="4" name="Footer Placeholder 3"/>
          <p:cNvSpPr>
            <a:spLocks noGrp="1"/>
          </p:cNvSpPr>
          <p:nvPr>
            <p:ph type="ftr" sz="quarter" idx="11"/>
          </p:nvPr>
        </p:nvSpPr>
        <p:spPr/>
        <p:txBody>
          <a:bodyPr/>
          <a:lstStyle/>
          <a:p>
            <a:r>
              <a:rPr lang="en-US"/>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24</a:t>
            </a:fld>
            <a:endParaRPr lang="en-US"/>
          </a:p>
        </p:txBody>
      </p:sp>
      <p:pic>
        <p:nvPicPr>
          <p:cNvPr id="6" name="Picture 10" descr="http://www.ccgov.org/images/Sediment%20and%20Stormwater%20Branch/silt%20fence.jpg"/>
          <p:cNvPicPr>
            <a:picLocks noChangeAspect="1" noChangeArrowheads="1"/>
          </p:cNvPicPr>
          <p:nvPr/>
        </p:nvPicPr>
        <p:blipFill>
          <a:blip r:embed="rId3" cstate="print"/>
          <a:srcRect/>
          <a:stretch>
            <a:fillRect/>
          </a:stretch>
        </p:blipFill>
        <p:spPr bwMode="auto">
          <a:xfrm>
            <a:off x="762000" y="2971800"/>
            <a:ext cx="2438400" cy="1828800"/>
          </a:xfrm>
          <a:prstGeom prst="rect">
            <a:avLst/>
          </a:prstGeom>
          <a:noFill/>
        </p:spPr>
      </p:pic>
      <p:sp>
        <p:nvSpPr>
          <p:cNvPr id="7" name="TextBox 6"/>
          <p:cNvSpPr txBox="1"/>
          <p:nvPr/>
        </p:nvSpPr>
        <p:spPr>
          <a:xfrm>
            <a:off x="762000" y="4800600"/>
            <a:ext cx="2438400" cy="338554"/>
          </a:xfrm>
          <a:prstGeom prst="rect">
            <a:avLst/>
          </a:prstGeom>
          <a:noFill/>
        </p:spPr>
        <p:txBody>
          <a:bodyPr wrap="square" rtlCol="0">
            <a:spAutoFit/>
          </a:bodyPr>
          <a:lstStyle/>
          <a:p>
            <a:pPr algn="ctr"/>
            <a:r>
              <a:rPr lang="en-US" sz="1600" dirty="0"/>
              <a:t>Silt Fence</a:t>
            </a:r>
          </a:p>
        </p:txBody>
      </p:sp>
      <p:sp>
        <p:nvSpPr>
          <p:cNvPr id="9" name="TextBox 8"/>
          <p:cNvSpPr txBox="1"/>
          <p:nvPr/>
        </p:nvSpPr>
        <p:spPr>
          <a:xfrm>
            <a:off x="3352800" y="4800600"/>
            <a:ext cx="2438400" cy="338554"/>
          </a:xfrm>
          <a:prstGeom prst="rect">
            <a:avLst/>
          </a:prstGeom>
          <a:noFill/>
        </p:spPr>
        <p:txBody>
          <a:bodyPr wrap="square" rtlCol="0">
            <a:spAutoFit/>
          </a:bodyPr>
          <a:lstStyle/>
          <a:p>
            <a:pPr algn="ctr"/>
            <a:r>
              <a:rPr lang="en-US" sz="1600" dirty="0"/>
              <a:t>Rock Check Dam</a:t>
            </a:r>
          </a:p>
        </p:txBody>
      </p:sp>
      <p:pic>
        <p:nvPicPr>
          <p:cNvPr id="53252" name="Picture 4" descr="Sediment basin at near capacity after heavy rainfall."/>
          <p:cNvPicPr>
            <a:picLocks noChangeAspect="1" noChangeArrowheads="1"/>
          </p:cNvPicPr>
          <p:nvPr/>
        </p:nvPicPr>
        <p:blipFill>
          <a:blip r:embed="rId4" cstate="print"/>
          <a:srcRect l="10880" b="4523"/>
          <a:stretch>
            <a:fillRect/>
          </a:stretch>
        </p:blipFill>
        <p:spPr bwMode="auto">
          <a:xfrm>
            <a:off x="5943600" y="2971800"/>
            <a:ext cx="2438400" cy="1818829"/>
          </a:xfrm>
          <a:prstGeom prst="rect">
            <a:avLst/>
          </a:prstGeom>
          <a:noFill/>
        </p:spPr>
      </p:pic>
      <p:sp>
        <p:nvSpPr>
          <p:cNvPr id="11" name="TextBox 10"/>
          <p:cNvSpPr txBox="1"/>
          <p:nvPr/>
        </p:nvSpPr>
        <p:spPr>
          <a:xfrm>
            <a:off x="5943600" y="4800600"/>
            <a:ext cx="2438400" cy="338554"/>
          </a:xfrm>
          <a:prstGeom prst="rect">
            <a:avLst/>
          </a:prstGeom>
          <a:noFill/>
        </p:spPr>
        <p:txBody>
          <a:bodyPr wrap="square" rtlCol="0">
            <a:spAutoFit/>
          </a:bodyPr>
          <a:lstStyle/>
          <a:p>
            <a:pPr algn="ctr"/>
            <a:r>
              <a:rPr lang="en-US" sz="1600" dirty="0"/>
              <a:t>Settling Basin</a:t>
            </a:r>
          </a:p>
        </p:txBody>
      </p:sp>
      <p:pic>
        <p:nvPicPr>
          <p:cNvPr id="48130" name="Picture 2" descr="Rock Check Dams">
            <a:hlinkClick r:id="rId5"/>
          </p:cNvPr>
          <p:cNvPicPr>
            <a:picLocks noChangeAspect="1" noChangeArrowheads="1"/>
          </p:cNvPicPr>
          <p:nvPr/>
        </p:nvPicPr>
        <p:blipFill>
          <a:blip r:embed="rId6" cstate="print"/>
          <a:srcRect r="3200"/>
          <a:stretch>
            <a:fillRect/>
          </a:stretch>
        </p:blipFill>
        <p:spPr bwMode="auto">
          <a:xfrm>
            <a:off x="3352800" y="2971800"/>
            <a:ext cx="2434134" cy="1828800"/>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 Factor for Strip Cropping</a:t>
            </a:r>
            <a:br>
              <a:rPr lang="en-US" dirty="0"/>
            </a:br>
            <a:r>
              <a:rPr lang="en-US" sz="2400" dirty="0"/>
              <a:t>(</a:t>
            </a:r>
            <a:r>
              <a:rPr lang="en-US" sz="2400" dirty="0" err="1"/>
              <a:t>Wischmeier</a:t>
            </a:r>
            <a:r>
              <a:rPr lang="en-US" sz="2400" dirty="0"/>
              <a:t> and Smith, 1978)</a:t>
            </a:r>
            <a:endParaRPr lang="en-US" dirty="0"/>
          </a:p>
        </p:txBody>
      </p:sp>
      <p:sp>
        <p:nvSpPr>
          <p:cNvPr id="4" name="Footer Placeholder 3"/>
          <p:cNvSpPr>
            <a:spLocks noGrp="1"/>
          </p:cNvSpPr>
          <p:nvPr>
            <p:ph type="ftr" sz="quarter" idx="11"/>
          </p:nvPr>
        </p:nvSpPr>
        <p:spPr/>
        <p:txBody>
          <a:bodyPr/>
          <a:lstStyle/>
          <a:p>
            <a:r>
              <a:rPr lang="en-US"/>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25</a:t>
            </a:fld>
            <a:endParaRPr lang="en-US" dirty="0"/>
          </a:p>
        </p:txBody>
      </p:sp>
      <p:graphicFrame>
        <p:nvGraphicFramePr>
          <p:cNvPr id="6" name="Table 5"/>
          <p:cNvGraphicFramePr>
            <a:graphicFrameLocks noGrp="1"/>
          </p:cNvGraphicFramePr>
          <p:nvPr/>
        </p:nvGraphicFramePr>
        <p:xfrm>
          <a:off x="1524000" y="2296160"/>
          <a:ext cx="6096000" cy="341884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20000"/>
                    </a:ext>
                  </a:extLst>
                </a:gridCol>
                <a:gridCol w="1016000">
                  <a:extLst>
                    <a:ext uri="{9D8B030D-6E8A-4147-A177-3AD203B41FA5}">
                      <a16:colId xmlns:a16="http://schemas.microsoft.com/office/drawing/2014/main" val="20001"/>
                    </a:ext>
                  </a:extLst>
                </a:gridCol>
                <a:gridCol w="1016000">
                  <a:extLst>
                    <a:ext uri="{9D8B030D-6E8A-4147-A177-3AD203B41FA5}">
                      <a16:colId xmlns:a16="http://schemas.microsoft.com/office/drawing/2014/main" val="20002"/>
                    </a:ext>
                  </a:extLst>
                </a:gridCol>
                <a:gridCol w="1016000">
                  <a:extLst>
                    <a:ext uri="{9D8B030D-6E8A-4147-A177-3AD203B41FA5}">
                      <a16:colId xmlns:a16="http://schemas.microsoft.com/office/drawing/2014/main" val="20003"/>
                    </a:ext>
                  </a:extLst>
                </a:gridCol>
                <a:gridCol w="1016000">
                  <a:extLst>
                    <a:ext uri="{9D8B030D-6E8A-4147-A177-3AD203B41FA5}">
                      <a16:colId xmlns:a16="http://schemas.microsoft.com/office/drawing/2014/main" val="20004"/>
                    </a:ext>
                  </a:extLst>
                </a:gridCol>
                <a:gridCol w="1016000">
                  <a:extLst>
                    <a:ext uri="{9D8B030D-6E8A-4147-A177-3AD203B41FA5}">
                      <a16:colId xmlns:a16="http://schemas.microsoft.com/office/drawing/2014/main" val="20005"/>
                    </a:ext>
                  </a:extLst>
                </a:gridCol>
              </a:tblGrid>
              <a:tr h="370840">
                <a:tc rowSpan="2">
                  <a:txBody>
                    <a:bodyPr/>
                    <a:lstStyle/>
                    <a:p>
                      <a:pPr algn="ctr"/>
                      <a:r>
                        <a:rPr lang="en-US" sz="1600" dirty="0"/>
                        <a:t>Land Slope (%)</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tc gridSpan="3">
                  <a:txBody>
                    <a:bodyPr/>
                    <a:lstStyle/>
                    <a:p>
                      <a:pPr algn="ctr"/>
                      <a:r>
                        <a:rPr lang="en-US" sz="1600" dirty="0"/>
                        <a:t>P Value</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tc hMerge="1">
                  <a:txBody>
                    <a:bodyPr/>
                    <a:lstStyle/>
                    <a:p>
                      <a:endParaRPr lang="en-US" dirty="0"/>
                    </a:p>
                  </a:txBody>
                  <a:tcPr/>
                </a:tc>
                <a:tc hMerge="1">
                  <a:txBody>
                    <a:bodyPr/>
                    <a:lstStyle/>
                    <a:p>
                      <a:endParaRPr lang="en-US" dirty="0"/>
                    </a:p>
                  </a:txBody>
                  <a:tcPr/>
                </a:tc>
                <a:tc rowSpan="2">
                  <a:txBody>
                    <a:bodyPr/>
                    <a:lstStyle/>
                    <a:p>
                      <a:pPr algn="ctr"/>
                      <a:r>
                        <a:rPr lang="en-US" sz="1600" dirty="0"/>
                        <a:t>Strip</a:t>
                      </a:r>
                      <a:r>
                        <a:rPr lang="en-US" sz="1600" baseline="0" dirty="0"/>
                        <a:t> Width (m)</a:t>
                      </a:r>
                      <a:endParaRPr lang="en-US" sz="1600"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tc rowSpan="2">
                  <a:txBody>
                    <a:bodyPr/>
                    <a:lstStyle/>
                    <a:p>
                      <a:pPr algn="ctr"/>
                      <a:r>
                        <a:rPr lang="en-US" sz="1600" dirty="0"/>
                        <a:t>Max Length (m)</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370840">
                <a:tc vMerge="1">
                  <a:txBody>
                    <a:bodyPr/>
                    <a:lstStyle/>
                    <a:p>
                      <a:endParaRPr lang="en-US" dirty="0"/>
                    </a:p>
                  </a:txBody>
                  <a:tcPr/>
                </a:tc>
                <a:tc>
                  <a:txBody>
                    <a:bodyPr/>
                    <a:lstStyle/>
                    <a:p>
                      <a:pPr algn="ctr"/>
                      <a:r>
                        <a:rPr lang="en-US" sz="1600" b="1" baseline="0" dirty="0">
                          <a:solidFill>
                            <a:schemeClr val="bg1"/>
                          </a:solidFill>
                        </a:rPr>
                        <a:t>A</a:t>
                      </a:r>
                    </a:p>
                  </a:txBody>
                  <a:tcPr>
                    <a:lnL w="38100" cmpd="sng">
                      <a:noFill/>
                    </a:lnL>
                    <a:lnR w="12700" cmpd="sng">
                      <a:noFill/>
                    </a:lnR>
                    <a:lnT w="38100" cmpd="sng">
                      <a:noFill/>
                    </a:lnT>
                    <a:lnB w="12700" cmpd="sng">
                      <a:noFill/>
                    </a:lnB>
                    <a:lnTlToBr w="12700" cmpd="sng">
                      <a:noFill/>
                      <a:prstDash val="solid"/>
                    </a:lnTlToBr>
                    <a:lnBlToTr w="12700" cmpd="sng">
                      <a:noFill/>
                      <a:prstDash val="solid"/>
                    </a:lnBlToTr>
                    <a:solidFill>
                      <a:schemeClr val="accent1"/>
                    </a:solidFill>
                  </a:tcPr>
                </a:tc>
                <a:tc>
                  <a:txBody>
                    <a:bodyPr/>
                    <a:lstStyle/>
                    <a:p>
                      <a:pPr algn="ctr"/>
                      <a:r>
                        <a:rPr lang="en-US" sz="1600" b="1" baseline="0" dirty="0">
                          <a:solidFill>
                            <a:schemeClr val="bg1"/>
                          </a:solidFill>
                        </a:rPr>
                        <a:t>B</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accent1"/>
                    </a:solidFill>
                  </a:tcPr>
                </a:tc>
                <a:tc>
                  <a:txBody>
                    <a:bodyPr/>
                    <a:lstStyle/>
                    <a:p>
                      <a:pPr algn="ctr"/>
                      <a:r>
                        <a:rPr lang="en-US" sz="1600" b="1" baseline="0" dirty="0">
                          <a:solidFill>
                            <a:schemeClr val="bg1"/>
                          </a:solidFill>
                        </a:rPr>
                        <a:t>C</a:t>
                      </a:r>
                    </a:p>
                  </a:txBody>
                  <a:tcPr>
                    <a:lnL w="12700" cmpd="sng">
                      <a:noFill/>
                    </a:lnL>
                    <a:lnR w="38100" cmpd="sng">
                      <a:noFill/>
                    </a:lnR>
                    <a:lnT w="38100" cmpd="sng">
                      <a:noFill/>
                    </a:lnT>
                    <a:lnB w="12700" cmpd="sng">
                      <a:noFill/>
                    </a:lnB>
                    <a:lnTlToBr w="12700" cmpd="sng">
                      <a:noFill/>
                      <a:prstDash val="solid"/>
                    </a:lnTlToBr>
                    <a:lnBlToTr w="12700" cmpd="sng">
                      <a:noFill/>
                      <a:prstDash val="solid"/>
                    </a:lnBlToTr>
                    <a:solidFill>
                      <a:schemeClr val="accent1"/>
                    </a:solidFill>
                  </a:tcPr>
                </a:tc>
                <a:tc vMerge="1">
                  <a:txBody>
                    <a:bodyPr/>
                    <a:lstStyle/>
                    <a:p>
                      <a:endParaRPr lang="en-US" dirty="0"/>
                    </a:p>
                  </a:txBody>
                  <a:tcPr/>
                </a:tc>
                <a:tc vMerge="1">
                  <a:txBody>
                    <a:bodyPr/>
                    <a:lstStyle/>
                    <a:p>
                      <a:endParaRPr lang="en-US" dirty="0"/>
                    </a:p>
                  </a:txBody>
                  <a:tcPr/>
                </a:tc>
                <a:extLst>
                  <a:ext uri="{0D108BD9-81ED-4DB2-BD59-A6C34878D82A}">
                    <a16:rowId xmlns:a16="http://schemas.microsoft.com/office/drawing/2014/main" val="10001"/>
                  </a:ext>
                </a:extLst>
              </a:tr>
              <a:tr h="370840">
                <a:tc>
                  <a:txBody>
                    <a:bodyPr/>
                    <a:lstStyle/>
                    <a:p>
                      <a:pPr algn="ctr"/>
                      <a:r>
                        <a:rPr lang="en-US" sz="1600" dirty="0"/>
                        <a:t>1 to 2</a:t>
                      </a:r>
                    </a:p>
                  </a:txBody>
                  <a:tcPr>
                    <a:lnT w="38100" cmpd="sng">
                      <a:noFill/>
                    </a:lnT>
                  </a:tcPr>
                </a:tc>
                <a:tc>
                  <a:txBody>
                    <a:bodyPr/>
                    <a:lstStyle/>
                    <a:p>
                      <a:pPr algn="ctr"/>
                      <a:r>
                        <a:rPr lang="en-US" sz="1600" dirty="0"/>
                        <a:t>0.30</a:t>
                      </a:r>
                    </a:p>
                  </a:txBody>
                  <a:tcPr>
                    <a:lnT w="12700" cmpd="sng">
                      <a:noFill/>
                    </a:lnT>
                  </a:tcPr>
                </a:tc>
                <a:tc>
                  <a:txBody>
                    <a:bodyPr/>
                    <a:lstStyle/>
                    <a:p>
                      <a:pPr algn="ctr"/>
                      <a:r>
                        <a:rPr lang="en-US" sz="1600" dirty="0"/>
                        <a:t>0.45</a:t>
                      </a:r>
                    </a:p>
                  </a:txBody>
                  <a:tcPr>
                    <a:lnT w="12700" cmpd="sng">
                      <a:noFill/>
                    </a:lnT>
                  </a:tcPr>
                </a:tc>
                <a:tc>
                  <a:txBody>
                    <a:bodyPr/>
                    <a:lstStyle/>
                    <a:p>
                      <a:pPr algn="ctr"/>
                      <a:r>
                        <a:rPr lang="en-US" sz="1600" dirty="0"/>
                        <a:t>0.60</a:t>
                      </a:r>
                    </a:p>
                  </a:txBody>
                  <a:tcPr>
                    <a:lnT w="12700" cmpd="sng">
                      <a:noFill/>
                    </a:lnT>
                  </a:tcPr>
                </a:tc>
                <a:tc>
                  <a:txBody>
                    <a:bodyPr/>
                    <a:lstStyle/>
                    <a:p>
                      <a:pPr algn="ctr"/>
                      <a:r>
                        <a:rPr lang="en-US" sz="1600" dirty="0"/>
                        <a:t>40</a:t>
                      </a:r>
                    </a:p>
                  </a:txBody>
                  <a:tcPr>
                    <a:lnT w="38100" cmpd="sng">
                      <a:noFill/>
                    </a:lnT>
                  </a:tcPr>
                </a:tc>
                <a:tc>
                  <a:txBody>
                    <a:bodyPr/>
                    <a:lstStyle/>
                    <a:p>
                      <a:pPr algn="ctr"/>
                      <a:r>
                        <a:rPr lang="en-US" sz="1600" dirty="0"/>
                        <a:t>244</a:t>
                      </a:r>
                    </a:p>
                  </a:txBody>
                  <a:tcPr>
                    <a:lnT w="38100" cmpd="sng">
                      <a:noFill/>
                    </a:lnT>
                  </a:tcPr>
                </a:tc>
                <a:extLst>
                  <a:ext uri="{0D108BD9-81ED-4DB2-BD59-A6C34878D82A}">
                    <a16:rowId xmlns:a16="http://schemas.microsoft.com/office/drawing/2014/main" val="10002"/>
                  </a:ext>
                </a:extLst>
              </a:tr>
              <a:tr h="370840">
                <a:tc>
                  <a:txBody>
                    <a:bodyPr/>
                    <a:lstStyle/>
                    <a:p>
                      <a:pPr algn="ctr"/>
                      <a:r>
                        <a:rPr lang="en-US" sz="1600" dirty="0"/>
                        <a:t>3 to 5</a:t>
                      </a:r>
                    </a:p>
                  </a:txBody>
                  <a:tcPr/>
                </a:tc>
                <a:tc>
                  <a:txBody>
                    <a:bodyPr/>
                    <a:lstStyle/>
                    <a:p>
                      <a:pPr algn="ctr"/>
                      <a:r>
                        <a:rPr lang="en-US" sz="1600" dirty="0"/>
                        <a:t>0.25</a:t>
                      </a:r>
                    </a:p>
                  </a:txBody>
                  <a:tcPr/>
                </a:tc>
                <a:tc>
                  <a:txBody>
                    <a:bodyPr/>
                    <a:lstStyle/>
                    <a:p>
                      <a:pPr algn="ctr"/>
                      <a:r>
                        <a:rPr lang="en-US" sz="1600" dirty="0"/>
                        <a:t>0.38</a:t>
                      </a:r>
                    </a:p>
                  </a:txBody>
                  <a:tcPr/>
                </a:tc>
                <a:tc>
                  <a:txBody>
                    <a:bodyPr/>
                    <a:lstStyle/>
                    <a:p>
                      <a:pPr algn="ctr"/>
                      <a:r>
                        <a:rPr lang="en-US" sz="1600" dirty="0"/>
                        <a:t>0.50</a:t>
                      </a:r>
                    </a:p>
                  </a:txBody>
                  <a:tcPr/>
                </a:tc>
                <a:tc>
                  <a:txBody>
                    <a:bodyPr/>
                    <a:lstStyle/>
                    <a:p>
                      <a:pPr algn="ctr"/>
                      <a:r>
                        <a:rPr lang="en-US" sz="1600" dirty="0"/>
                        <a:t>30</a:t>
                      </a:r>
                    </a:p>
                  </a:txBody>
                  <a:tcPr/>
                </a:tc>
                <a:tc>
                  <a:txBody>
                    <a:bodyPr/>
                    <a:lstStyle/>
                    <a:p>
                      <a:pPr algn="ctr"/>
                      <a:r>
                        <a:rPr lang="en-US" sz="1600" dirty="0"/>
                        <a:t>183</a:t>
                      </a:r>
                    </a:p>
                  </a:txBody>
                  <a:tcPr/>
                </a:tc>
                <a:extLst>
                  <a:ext uri="{0D108BD9-81ED-4DB2-BD59-A6C34878D82A}">
                    <a16:rowId xmlns:a16="http://schemas.microsoft.com/office/drawing/2014/main" val="10003"/>
                  </a:ext>
                </a:extLst>
              </a:tr>
              <a:tr h="370840">
                <a:tc>
                  <a:txBody>
                    <a:bodyPr/>
                    <a:lstStyle/>
                    <a:p>
                      <a:pPr algn="ctr"/>
                      <a:r>
                        <a:rPr lang="en-US" sz="1600" dirty="0"/>
                        <a:t>6 to 8</a:t>
                      </a:r>
                    </a:p>
                  </a:txBody>
                  <a:tcPr/>
                </a:tc>
                <a:tc>
                  <a:txBody>
                    <a:bodyPr/>
                    <a:lstStyle/>
                    <a:p>
                      <a:pPr algn="ctr"/>
                      <a:r>
                        <a:rPr lang="en-US" sz="1600" dirty="0"/>
                        <a:t>0.25</a:t>
                      </a:r>
                    </a:p>
                  </a:txBody>
                  <a:tcPr/>
                </a:tc>
                <a:tc>
                  <a:txBody>
                    <a:bodyPr/>
                    <a:lstStyle/>
                    <a:p>
                      <a:pPr algn="ctr"/>
                      <a:r>
                        <a:rPr lang="en-US" sz="1600" dirty="0"/>
                        <a:t>0.38</a:t>
                      </a:r>
                    </a:p>
                  </a:txBody>
                  <a:tcPr/>
                </a:tc>
                <a:tc>
                  <a:txBody>
                    <a:bodyPr/>
                    <a:lstStyle/>
                    <a:p>
                      <a:pPr algn="ctr"/>
                      <a:r>
                        <a:rPr lang="en-US" sz="1600" dirty="0"/>
                        <a:t>0.50</a:t>
                      </a:r>
                    </a:p>
                  </a:txBody>
                  <a:tcPr/>
                </a:tc>
                <a:tc>
                  <a:txBody>
                    <a:bodyPr/>
                    <a:lstStyle/>
                    <a:p>
                      <a:pPr algn="ctr"/>
                      <a:r>
                        <a:rPr lang="en-US" sz="1600" dirty="0"/>
                        <a:t>30</a:t>
                      </a:r>
                    </a:p>
                  </a:txBody>
                  <a:tcPr/>
                </a:tc>
                <a:tc>
                  <a:txBody>
                    <a:bodyPr/>
                    <a:lstStyle/>
                    <a:p>
                      <a:pPr algn="ctr"/>
                      <a:r>
                        <a:rPr lang="en-US" sz="1600" dirty="0"/>
                        <a:t>122</a:t>
                      </a:r>
                    </a:p>
                  </a:txBody>
                  <a:tcPr/>
                </a:tc>
                <a:extLst>
                  <a:ext uri="{0D108BD9-81ED-4DB2-BD59-A6C34878D82A}">
                    <a16:rowId xmlns:a16="http://schemas.microsoft.com/office/drawing/2014/main" val="10004"/>
                  </a:ext>
                </a:extLst>
              </a:tr>
              <a:tr h="370840">
                <a:tc>
                  <a:txBody>
                    <a:bodyPr/>
                    <a:lstStyle/>
                    <a:p>
                      <a:pPr algn="ctr"/>
                      <a:r>
                        <a:rPr lang="en-US" sz="1600" dirty="0"/>
                        <a:t>9 to 12</a:t>
                      </a:r>
                    </a:p>
                  </a:txBody>
                  <a:tcPr/>
                </a:tc>
                <a:tc>
                  <a:txBody>
                    <a:bodyPr/>
                    <a:lstStyle/>
                    <a:p>
                      <a:pPr algn="ctr"/>
                      <a:r>
                        <a:rPr lang="en-US" sz="1600" dirty="0"/>
                        <a:t>0.30</a:t>
                      </a:r>
                    </a:p>
                  </a:txBody>
                  <a:tcPr/>
                </a:tc>
                <a:tc>
                  <a:txBody>
                    <a:bodyPr/>
                    <a:lstStyle/>
                    <a:p>
                      <a:pPr algn="ctr"/>
                      <a:r>
                        <a:rPr lang="en-US" sz="1600" dirty="0"/>
                        <a:t>0.45</a:t>
                      </a:r>
                    </a:p>
                  </a:txBody>
                  <a:tcPr/>
                </a:tc>
                <a:tc>
                  <a:txBody>
                    <a:bodyPr/>
                    <a:lstStyle/>
                    <a:p>
                      <a:pPr algn="ctr"/>
                      <a:r>
                        <a:rPr lang="en-US" sz="1600" dirty="0"/>
                        <a:t>0.60</a:t>
                      </a:r>
                    </a:p>
                  </a:txBody>
                  <a:tcPr/>
                </a:tc>
                <a:tc>
                  <a:txBody>
                    <a:bodyPr/>
                    <a:lstStyle/>
                    <a:p>
                      <a:pPr algn="ctr"/>
                      <a:r>
                        <a:rPr lang="en-US" sz="1600" dirty="0"/>
                        <a:t>24</a:t>
                      </a:r>
                    </a:p>
                  </a:txBody>
                  <a:tcPr/>
                </a:tc>
                <a:tc>
                  <a:txBody>
                    <a:bodyPr/>
                    <a:lstStyle/>
                    <a:p>
                      <a:pPr algn="ctr"/>
                      <a:r>
                        <a:rPr lang="en-US" sz="1600" dirty="0"/>
                        <a:t>73</a:t>
                      </a:r>
                    </a:p>
                  </a:txBody>
                  <a:tcPr/>
                </a:tc>
                <a:extLst>
                  <a:ext uri="{0D108BD9-81ED-4DB2-BD59-A6C34878D82A}">
                    <a16:rowId xmlns:a16="http://schemas.microsoft.com/office/drawing/2014/main" val="10005"/>
                  </a:ext>
                </a:extLst>
              </a:tr>
              <a:tr h="370840">
                <a:tc>
                  <a:txBody>
                    <a:bodyPr/>
                    <a:lstStyle/>
                    <a:p>
                      <a:pPr algn="ctr"/>
                      <a:r>
                        <a:rPr lang="en-US" sz="1600" dirty="0"/>
                        <a:t>13 to 16</a:t>
                      </a:r>
                    </a:p>
                  </a:txBody>
                  <a:tcPr/>
                </a:tc>
                <a:tc>
                  <a:txBody>
                    <a:bodyPr/>
                    <a:lstStyle/>
                    <a:p>
                      <a:pPr algn="ctr"/>
                      <a:r>
                        <a:rPr lang="en-US" sz="1600" dirty="0"/>
                        <a:t>0.35</a:t>
                      </a:r>
                    </a:p>
                  </a:txBody>
                  <a:tcPr/>
                </a:tc>
                <a:tc>
                  <a:txBody>
                    <a:bodyPr/>
                    <a:lstStyle/>
                    <a:p>
                      <a:pPr algn="ctr"/>
                      <a:r>
                        <a:rPr lang="en-US" sz="1600" dirty="0"/>
                        <a:t>0.52</a:t>
                      </a:r>
                    </a:p>
                  </a:txBody>
                  <a:tcPr/>
                </a:tc>
                <a:tc>
                  <a:txBody>
                    <a:bodyPr/>
                    <a:lstStyle/>
                    <a:p>
                      <a:pPr algn="ctr"/>
                      <a:r>
                        <a:rPr lang="en-US" sz="1600" dirty="0"/>
                        <a:t>0.70</a:t>
                      </a:r>
                    </a:p>
                  </a:txBody>
                  <a:tcPr/>
                </a:tc>
                <a:tc>
                  <a:txBody>
                    <a:bodyPr/>
                    <a:lstStyle/>
                    <a:p>
                      <a:pPr algn="ctr"/>
                      <a:r>
                        <a:rPr lang="en-US" sz="1600" dirty="0"/>
                        <a:t>24</a:t>
                      </a:r>
                    </a:p>
                  </a:txBody>
                  <a:tcPr/>
                </a:tc>
                <a:tc>
                  <a:txBody>
                    <a:bodyPr/>
                    <a:lstStyle/>
                    <a:p>
                      <a:pPr algn="ctr"/>
                      <a:r>
                        <a:rPr lang="en-US" sz="1600" dirty="0"/>
                        <a:t>49</a:t>
                      </a:r>
                    </a:p>
                  </a:txBody>
                  <a:tcPr/>
                </a:tc>
                <a:extLst>
                  <a:ext uri="{0D108BD9-81ED-4DB2-BD59-A6C34878D82A}">
                    <a16:rowId xmlns:a16="http://schemas.microsoft.com/office/drawing/2014/main" val="10006"/>
                  </a:ext>
                </a:extLst>
              </a:tr>
              <a:tr h="370840">
                <a:tc>
                  <a:txBody>
                    <a:bodyPr/>
                    <a:lstStyle/>
                    <a:p>
                      <a:pPr algn="ctr"/>
                      <a:r>
                        <a:rPr lang="en-US" sz="1600" dirty="0"/>
                        <a:t>17 to 20</a:t>
                      </a:r>
                    </a:p>
                  </a:txBody>
                  <a:tcPr/>
                </a:tc>
                <a:tc>
                  <a:txBody>
                    <a:bodyPr/>
                    <a:lstStyle/>
                    <a:p>
                      <a:pPr algn="ctr"/>
                      <a:r>
                        <a:rPr lang="en-US" sz="1600" dirty="0"/>
                        <a:t>0.60</a:t>
                      </a:r>
                    </a:p>
                  </a:txBody>
                  <a:tcPr/>
                </a:tc>
                <a:tc>
                  <a:txBody>
                    <a:bodyPr/>
                    <a:lstStyle/>
                    <a:p>
                      <a:pPr algn="ctr"/>
                      <a:r>
                        <a:rPr lang="en-US" sz="1600" dirty="0"/>
                        <a:t>0.60</a:t>
                      </a:r>
                    </a:p>
                  </a:txBody>
                  <a:tcPr/>
                </a:tc>
                <a:tc>
                  <a:txBody>
                    <a:bodyPr/>
                    <a:lstStyle/>
                    <a:p>
                      <a:pPr algn="ctr"/>
                      <a:r>
                        <a:rPr lang="en-US" sz="1600" dirty="0"/>
                        <a:t>0.80</a:t>
                      </a:r>
                    </a:p>
                  </a:txBody>
                  <a:tcPr/>
                </a:tc>
                <a:tc>
                  <a:txBody>
                    <a:bodyPr/>
                    <a:lstStyle/>
                    <a:p>
                      <a:pPr algn="ctr"/>
                      <a:r>
                        <a:rPr lang="en-US" sz="1600" dirty="0"/>
                        <a:t>18</a:t>
                      </a:r>
                    </a:p>
                  </a:txBody>
                  <a:tcPr/>
                </a:tc>
                <a:tc>
                  <a:txBody>
                    <a:bodyPr/>
                    <a:lstStyle/>
                    <a:p>
                      <a:pPr algn="ctr"/>
                      <a:r>
                        <a:rPr lang="en-US" sz="1600" dirty="0"/>
                        <a:t>37</a:t>
                      </a:r>
                    </a:p>
                  </a:txBody>
                  <a:tcPr/>
                </a:tc>
                <a:extLst>
                  <a:ext uri="{0D108BD9-81ED-4DB2-BD59-A6C34878D82A}">
                    <a16:rowId xmlns:a16="http://schemas.microsoft.com/office/drawing/2014/main" val="10007"/>
                  </a:ext>
                </a:extLst>
              </a:tr>
              <a:tr h="370840">
                <a:tc>
                  <a:txBody>
                    <a:bodyPr/>
                    <a:lstStyle/>
                    <a:p>
                      <a:pPr algn="ctr"/>
                      <a:r>
                        <a:rPr lang="en-US" sz="1600" dirty="0"/>
                        <a:t>21 to 25</a:t>
                      </a:r>
                    </a:p>
                  </a:txBody>
                  <a:tcPr/>
                </a:tc>
                <a:tc>
                  <a:txBody>
                    <a:bodyPr/>
                    <a:lstStyle/>
                    <a:p>
                      <a:pPr algn="ctr"/>
                      <a:r>
                        <a:rPr lang="en-US" sz="1600" dirty="0"/>
                        <a:t>0.68</a:t>
                      </a:r>
                    </a:p>
                  </a:txBody>
                  <a:tcPr/>
                </a:tc>
                <a:tc>
                  <a:txBody>
                    <a:bodyPr/>
                    <a:lstStyle/>
                    <a:p>
                      <a:pPr algn="ctr"/>
                      <a:r>
                        <a:rPr lang="en-US" sz="1600" dirty="0"/>
                        <a:t>0.68</a:t>
                      </a:r>
                    </a:p>
                  </a:txBody>
                  <a:tcPr/>
                </a:tc>
                <a:tc>
                  <a:txBody>
                    <a:bodyPr/>
                    <a:lstStyle/>
                    <a:p>
                      <a:pPr algn="ctr"/>
                      <a:r>
                        <a:rPr lang="en-US" sz="1600" dirty="0"/>
                        <a:t>0.90</a:t>
                      </a:r>
                    </a:p>
                  </a:txBody>
                  <a:tcPr/>
                </a:tc>
                <a:tc>
                  <a:txBody>
                    <a:bodyPr/>
                    <a:lstStyle/>
                    <a:p>
                      <a:pPr algn="ctr"/>
                      <a:r>
                        <a:rPr lang="en-US" sz="1600" dirty="0"/>
                        <a:t>15</a:t>
                      </a:r>
                    </a:p>
                  </a:txBody>
                  <a:tcPr/>
                </a:tc>
                <a:tc>
                  <a:txBody>
                    <a:bodyPr/>
                    <a:lstStyle/>
                    <a:p>
                      <a:pPr algn="ctr"/>
                      <a:r>
                        <a:rPr lang="en-US" sz="1600" dirty="0"/>
                        <a:t>30</a:t>
                      </a:r>
                    </a:p>
                  </a:txBody>
                  <a:tcPr/>
                </a:tc>
                <a:extLst>
                  <a:ext uri="{0D108BD9-81ED-4DB2-BD59-A6C34878D82A}">
                    <a16:rowId xmlns:a16="http://schemas.microsoft.com/office/drawing/2014/main" val="10008"/>
                  </a:ext>
                </a:extLst>
              </a:tr>
            </a:tbl>
          </a:graphicData>
        </a:graphic>
      </p:graphicFrame>
      <p:sp>
        <p:nvSpPr>
          <p:cNvPr id="7" name="TextBox 6"/>
          <p:cNvSpPr txBox="1"/>
          <p:nvPr/>
        </p:nvSpPr>
        <p:spPr>
          <a:xfrm>
            <a:off x="1524000" y="5715000"/>
            <a:ext cx="6276077" cy="707886"/>
          </a:xfrm>
          <a:prstGeom prst="rect">
            <a:avLst/>
          </a:prstGeom>
          <a:noFill/>
        </p:spPr>
        <p:txBody>
          <a:bodyPr wrap="none" rtlCol="0">
            <a:spAutoFit/>
          </a:bodyPr>
          <a:lstStyle/>
          <a:p>
            <a:r>
              <a:rPr lang="en-US" sz="1000" dirty="0"/>
              <a:t>A: For 4-year rotation of row crop, small grain with meadow seeding, and 2 years of meadow.  A second row crop can</a:t>
            </a:r>
          </a:p>
          <a:p>
            <a:r>
              <a:rPr lang="en-US" sz="1000" dirty="0"/>
              <a:t>replace the small grain if meadow is established in it.</a:t>
            </a:r>
          </a:p>
          <a:p>
            <a:r>
              <a:rPr lang="en-US" sz="1000" dirty="0"/>
              <a:t>B: For 4-year rotation of 2 years of row crop, winter grain with meadow seeding, and 1-year meadow.</a:t>
            </a:r>
          </a:p>
          <a:p>
            <a:r>
              <a:rPr lang="en-US" sz="1000" dirty="0"/>
              <a:t>C: For alternate strips of row crop and winter grain.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 Factor for Contour Tillage</a:t>
            </a:r>
            <a:br>
              <a:rPr lang="en-US" dirty="0"/>
            </a:br>
            <a:r>
              <a:rPr lang="en-US" sz="2700" dirty="0"/>
              <a:t>(</a:t>
            </a:r>
            <a:r>
              <a:rPr lang="en-US" sz="2700" dirty="0" err="1"/>
              <a:t>Wischmeier</a:t>
            </a:r>
            <a:r>
              <a:rPr lang="en-US" sz="2700" dirty="0"/>
              <a:t> and Smith, 1978)</a:t>
            </a:r>
            <a:endParaRPr lang="en-US" dirty="0"/>
          </a:p>
        </p:txBody>
      </p:sp>
      <p:sp>
        <p:nvSpPr>
          <p:cNvPr id="3" name="Content Placeholder 2"/>
          <p:cNvSpPr>
            <a:spLocks noGrp="1"/>
          </p:cNvSpPr>
          <p:nvPr>
            <p:ph idx="1"/>
          </p:nvPr>
        </p:nvSpPr>
        <p:spPr/>
        <p:txBody>
          <a:bodyPr>
            <a:normAutofit/>
          </a:bodyPr>
          <a:lstStyle/>
          <a:p>
            <a:r>
              <a:rPr lang="en-US" sz="2000" dirty="0"/>
              <a:t>Contour tillage and planting provides almost complete protection against erosion from storms of low to moderate intensity, but little or no protection against severe storms that cause extensive </a:t>
            </a:r>
            <a:r>
              <a:rPr lang="en-US" sz="2000" dirty="0" err="1"/>
              <a:t>breakovers</a:t>
            </a:r>
            <a:r>
              <a:rPr lang="en-US" sz="2000" dirty="0"/>
              <a:t> of contoured rows.</a:t>
            </a:r>
          </a:p>
        </p:txBody>
      </p:sp>
      <p:sp>
        <p:nvSpPr>
          <p:cNvPr id="4" name="Footer Placeholder 3"/>
          <p:cNvSpPr>
            <a:spLocks noGrp="1"/>
          </p:cNvSpPr>
          <p:nvPr>
            <p:ph type="ftr" sz="quarter" idx="11"/>
          </p:nvPr>
        </p:nvSpPr>
        <p:spPr/>
        <p:txBody>
          <a:bodyPr/>
          <a:lstStyle/>
          <a:p>
            <a:r>
              <a:rPr lang="en-US"/>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26</a:t>
            </a:fld>
            <a:endParaRPr lang="en-US"/>
          </a:p>
        </p:txBody>
      </p:sp>
      <p:graphicFrame>
        <p:nvGraphicFramePr>
          <p:cNvPr id="6" name="Table 5"/>
          <p:cNvGraphicFramePr>
            <a:graphicFrameLocks noGrp="1"/>
          </p:cNvGraphicFramePr>
          <p:nvPr/>
        </p:nvGraphicFramePr>
        <p:xfrm>
          <a:off x="1447800" y="3657600"/>
          <a:ext cx="6096000" cy="2738120"/>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20000"/>
                    </a:ext>
                  </a:extLst>
                </a:gridCol>
                <a:gridCol w="2032000">
                  <a:extLst>
                    <a:ext uri="{9D8B030D-6E8A-4147-A177-3AD203B41FA5}">
                      <a16:colId xmlns:a16="http://schemas.microsoft.com/office/drawing/2014/main" val="20001"/>
                    </a:ext>
                  </a:extLst>
                </a:gridCol>
                <a:gridCol w="2032000">
                  <a:extLst>
                    <a:ext uri="{9D8B030D-6E8A-4147-A177-3AD203B41FA5}">
                      <a16:colId xmlns:a16="http://schemas.microsoft.com/office/drawing/2014/main" val="20002"/>
                    </a:ext>
                  </a:extLst>
                </a:gridCol>
              </a:tblGrid>
              <a:tr h="342265">
                <a:tc>
                  <a:txBody>
                    <a:bodyPr/>
                    <a:lstStyle/>
                    <a:p>
                      <a:pPr algn="ctr"/>
                      <a:r>
                        <a:rPr lang="en-US" sz="1600" dirty="0"/>
                        <a:t>Land Slope (%)</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pPr algn="ctr"/>
                      <a:r>
                        <a:rPr lang="en-US" sz="1600" dirty="0"/>
                        <a:t>P</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pPr algn="ctr"/>
                      <a:r>
                        <a:rPr lang="en-US" sz="1600" dirty="0"/>
                        <a:t>Max Length (m)</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342265">
                <a:tc>
                  <a:txBody>
                    <a:bodyPr/>
                    <a:lstStyle/>
                    <a:p>
                      <a:pPr algn="ctr"/>
                      <a:r>
                        <a:rPr lang="en-US" sz="1600" dirty="0"/>
                        <a:t>1 to 2</a:t>
                      </a:r>
                    </a:p>
                  </a:txBody>
                  <a:tcPr>
                    <a:lnT w="38100" cmpd="sng">
                      <a:noFill/>
                    </a:lnT>
                  </a:tcPr>
                </a:tc>
                <a:tc>
                  <a:txBody>
                    <a:bodyPr/>
                    <a:lstStyle/>
                    <a:p>
                      <a:pPr algn="ctr"/>
                      <a:r>
                        <a:rPr lang="en-US" sz="1600" dirty="0"/>
                        <a:t>0.60</a:t>
                      </a:r>
                    </a:p>
                  </a:txBody>
                  <a:tcPr>
                    <a:lnT w="38100" cmpd="sng">
                      <a:noFill/>
                    </a:lnT>
                  </a:tcPr>
                </a:tc>
                <a:tc>
                  <a:txBody>
                    <a:bodyPr/>
                    <a:lstStyle/>
                    <a:p>
                      <a:pPr algn="ctr"/>
                      <a:r>
                        <a:rPr lang="en-US" sz="1600" dirty="0"/>
                        <a:t>122</a:t>
                      </a:r>
                    </a:p>
                  </a:txBody>
                  <a:tcPr>
                    <a:lnT w="38100" cmpd="sng">
                      <a:noFill/>
                    </a:lnT>
                  </a:tcPr>
                </a:tc>
                <a:extLst>
                  <a:ext uri="{0D108BD9-81ED-4DB2-BD59-A6C34878D82A}">
                    <a16:rowId xmlns:a16="http://schemas.microsoft.com/office/drawing/2014/main" val="10001"/>
                  </a:ext>
                </a:extLst>
              </a:tr>
              <a:tr h="342265">
                <a:tc>
                  <a:txBody>
                    <a:bodyPr/>
                    <a:lstStyle/>
                    <a:p>
                      <a:pPr algn="ctr"/>
                      <a:r>
                        <a:rPr lang="en-US" sz="1600" dirty="0"/>
                        <a:t>3 to 5</a:t>
                      </a:r>
                    </a:p>
                  </a:txBody>
                  <a:tcPr/>
                </a:tc>
                <a:tc>
                  <a:txBody>
                    <a:bodyPr/>
                    <a:lstStyle/>
                    <a:p>
                      <a:pPr algn="ctr"/>
                      <a:r>
                        <a:rPr lang="en-US" sz="1600" dirty="0"/>
                        <a:t>0.50</a:t>
                      </a:r>
                    </a:p>
                  </a:txBody>
                  <a:tcPr/>
                </a:tc>
                <a:tc>
                  <a:txBody>
                    <a:bodyPr/>
                    <a:lstStyle/>
                    <a:p>
                      <a:pPr algn="ctr"/>
                      <a:r>
                        <a:rPr lang="en-US" sz="1600" dirty="0"/>
                        <a:t>91</a:t>
                      </a:r>
                    </a:p>
                  </a:txBody>
                  <a:tcPr/>
                </a:tc>
                <a:extLst>
                  <a:ext uri="{0D108BD9-81ED-4DB2-BD59-A6C34878D82A}">
                    <a16:rowId xmlns:a16="http://schemas.microsoft.com/office/drawing/2014/main" val="10002"/>
                  </a:ext>
                </a:extLst>
              </a:tr>
              <a:tr h="342265">
                <a:tc>
                  <a:txBody>
                    <a:bodyPr/>
                    <a:lstStyle/>
                    <a:p>
                      <a:pPr algn="ctr"/>
                      <a:r>
                        <a:rPr lang="en-US" sz="1600" dirty="0"/>
                        <a:t>6 to 8</a:t>
                      </a:r>
                    </a:p>
                  </a:txBody>
                  <a:tcPr/>
                </a:tc>
                <a:tc>
                  <a:txBody>
                    <a:bodyPr/>
                    <a:lstStyle/>
                    <a:p>
                      <a:pPr algn="ctr"/>
                      <a:r>
                        <a:rPr lang="en-US" sz="1600" dirty="0"/>
                        <a:t>0.50</a:t>
                      </a:r>
                    </a:p>
                  </a:txBody>
                  <a:tcPr/>
                </a:tc>
                <a:tc>
                  <a:txBody>
                    <a:bodyPr/>
                    <a:lstStyle/>
                    <a:p>
                      <a:pPr algn="ctr"/>
                      <a:r>
                        <a:rPr lang="en-US" sz="1600" dirty="0"/>
                        <a:t>61</a:t>
                      </a:r>
                    </a:p>
                  </a:txBody>
                  <a:tcPr/>
                </a:tc>
                <a:extLst>
                  <a:ext uri="{0D108BD9-81ED-4DB2-BD59-A6C34878D82A}">
                    <a16:rowId xmlns:a16="http://schemas.microsoft.com/office/drawing/2014/main" val="10003"/>
                  </a:ext>
                </a:extLst>
              </a:tr>
              <a:tr h="342265">
                <a:tc>
                  <a:txBody>
                    <a:bodyPr/>
                    <a:lstStyle/>
                    <a:p>
                      <a:pPr algn="ctr"/>
                      <a:r>
                        <a:rPr lang="en-US" sz="1600" dirty="0"/>
                        <a:t>9 to 12</a:t>
                      </a:r>
                    </a:p>
                  </a:txBody>
                  <a:tcPr/>
                </a:tc>
                <a:tc>
                  <a:txBody>
                    <a:bodyPr/>
                    <a:lstStyle/>
                    <a:p>
                      <a:pPr algn="ctr"/>
                      <a:r>
                        <a:rPr lang="en-US" sz="1600" dirty="0"/>
                        <a:t>0.60</a:t>
                      </a:r>
                    </a:p>
                  </a:txBody>
                  <a:tcPr/>
                </a:tc>
                <a:tc>
                  <a:txBody>
                    <a:bodyPr/>
                    <a:lstStyle/>
                    <a:p>
                      <a:pPr algn="ctr"/>
                      <a:r>
                        <a:rPr lang="en-US" sz="1600" dirty="0"/>
                        <a:t>37</a:t>
                      </a:r>
                    </a:p>
                  </a:txBody>
                  <a:tcPr/>
                </a:tc>
                <a:extLst>
                  <a:ext uri="{0D108BD9-81ED-4DB2-BD59-A6C34878D82A}">
                    <a16:rowId xmlns:a16="http://schemas.microsoft.com/office/drawing/2014/main" val="10004"/>
                  </a:ext>
                </a:extLst>
              </a:tr>
              <a:tr h="342265">
                <a:tc>
                  <a:txBody>
                    <a:bodyPr/>
                    <a:lstStyle/>
                    <a:p>
                      <a:pPr algn="ctr"/>
                      <a:r>
                        <a:rPr lang="en-US" sz="1600" dirty="0"/>
                        <a:t>13 to 16</a:t>
                      </a:r>
                    </a:p>
                  </a:txBody>
                  <a:tcPr/>
                </a:tc>
                <a:tc>
                  <a:txBody>
                    <a:bodyPr/>
                    <a:lstStyle/>
                    <a:p>
                      <a:pPr algn="ctr"/>
                      <a:r>
                        <a:rPr lang="en-US" sz="1600" dirty="0"/>
                        <a:t>0.70</a:t>
                      </a:r>
                    </a:p>
                  </a:txBody>
                  <a:tcPr/>
                </a:tc>
                <a:tc>
                  <a:txBody>
                    <a:bodyPr/>
                    <a:lstStyle/>
                    <a:p>
                      <a:pPr algn="ctr"/>
                      <a:r>
                        <a:rPr lang="en-US" sz="1600" dirty="0"/>
                        <a:t>24</a:t>
                      </a:r>
                    </a:p>
                  </a:txBody>
                  <a:tcPr/>
                </a:tc>
                <a:extLst>
                  <a:ext uri="{0D108BD9-81ED-4DB2-BD59-A6C34878D82A}">
                    <a16:rowId xmlns:a16="http://schemas.microsoft.com/office/drawing/2014/main" val="10005"/>
                  </a:ext>
                </a:extLst>
              </a:tr>
              <a:tr h="342265">
                <a:tc>
                  <a:txBody>
                    <a:bodyPr/>
                    <a:lstStyle/>
                    <a:p>
                      <a:pPr algn="ctr"/>
                      <a:r>
                        <a:rPr lang="en-US" sz="1600" dirty="0"/>
                        <a:t>17 to 20</a:t>
                      </a:r>
                    </a:p>
                  </a:txBody>
                  <a:tcPr/>
                </a:tc>
                <a:tc>
                  <a:txBody>
                    <a:bodyPr/>
                    <a:lstStyle/>
                    <a:p>
                      <a:pPr algn="ctr"/>
                      <a:r>
                        <a:rPr lang="en-US" sz="1600" dirty="0"/>
                        <a:t>0.80</a:t>
                      </a:r>
                    </a:p>
                  </a:txBody>
                  <a:tcPr/>
                </a:tc>
                <a:tc>
                  <a:txBody>
                    <a:bodyPr/>
                    <a:lstStyle/>
                    <a:p>
                      <a:pPr algn="ctr"/>
                      <a:r>
                        <a:rPr lang="en-US" sz="1600" dirty="0"/>
                        <a:t>18</a:t>
                      </a:r>
                    </a:p>
                  </a:txBody>
                  <a:tcPr/>
                </a:tc>
                <a:extLst>
                  <a:ext uri="{0D108BD9-81ED-4DB2-BD59-A6C34878D82A}">
                    <a16:rowId xmlns:a16="http://schemas.microsoft.com/office/drawing/2014/main" val="10006"/>
                  </a:ext>
                </a:extLst>
              </a:tr>
              <a:tr h="342265">
                <a:tc>
                  <a:txBody>
                    <a:bodyPr/>
                    <a:lstStyle/>
                    <a:p>
                      <a:pPr algn="ctr"/>
                      <a:r>
                        <a:rPr lang="en-US" sz="1600" dirty="0"/>
                        <a:t>21 to 25</a:t>
                      </a:r>
                    </a:p>
                  </a:txBody>
                  <a:tcPr/>
                </a:tc>
                <a:tc>
                  <a:txBody>
                    <a:bodyPr/>
                    <a:lstStyle/>
                    <a:p>
                      <a:pPr algn="ctr"/>
                      <a:r>
                        <a:rPr lang="en-US" sz="1600" dirty="0"/>
                        <a:t>0.90</a:t>
                      </a:r>
                    </a:p>
                  </a:txBody>
                  <a:tcPr/>
                </a:tc>
                <a:tc>
                  <a:txBody>
                    <a:bodyPr/>
                    <a:lstStyle/>
                    <a:p>
                      <a:pPr algn="ctr"/>
                      <a:r>
                        <a:rPr lang="en-US" sz="1600" dirty="0"/>
                        <a:t>15</a:t>
                      </a:r>
                    </a:p>
                  </a:txBody>
                  <a:tcPr/>
                </a:tc>
                <a:extLst>
                  <a:ext uri="{0D108BD9-81ED-4DB2-BD59-A6C34878D82A}">
                    <a16:rowId xmlns:a16="http://schemas.microsoft.com/office/drawing/2014/main" val="10007"/>
                  </a:ext>
                </a:extLst>
              </a:tr>
            </a:tbl>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 Factor for Construction Sites</a:t>
            </a:r>
            <a:br>
              <a:rPr lang="en-US" dirty="0"/>
            </a:br>
            <a:r>
              <a:rPr lang="en-US" sz="2700" dirty="0"/>
              <a:t>(Ports, 1973)</a:t>
            </a:r>
            <a:endParaRPr lang="en-US" dirty="0"/>
          </a:p>
        </p:txBody>
      </p:sp>
      <p:sp>
        <p:nvSpPr>
          <p:cNvPr id="4" name="Footer Placeholder 3"/>
          <p:cNvSpPr>
            <a:spLocks noGrp="1"/>
          </p:cNvSpPr>
          <p:nvPr>
            <p:ph type="ftr" sz="quarter" idx="11"/>
          </p:nvPr>
        </p:nvSpPr>
        <p:spPr/>
        <p:txBody>
          <a:bodyPr/>
          <a:lstStyle/>
          <a:p>
            <a:r>
              <a:rPr lang="en-US"/>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27</a:t>
            </a:fld>
            <a:endParaRPr lang="en-US"/>
          </a:p>
        </p:txBody>
      </p:sp>
      <p:pic>
        <p:nvPicPr>
          <p:cNvPr id="6" name="Picture 4"/>
          <p:cNvPicPr>
            <a:picLocks noChangeAspect="1" noChangeArrowheads="1"/>
          </p:cNvPicPr>
          <p:nvPr/>
        </p:nvPicPr>
        <p:blipFill>
          <a:blip r:embed="rId3" cstate="print"/>
          <a:srcRect/>
          <a:stretch>
            <a:fillRect/>
          </a:stretch>
        </p:blipFill>
        <p:spPr bwMode="auto">
          <a:xfrm>
            <a:off x="1752602" y="2286000"/>
            <a:ext cx="5539810" cy="4140191"/>
          </a:xfrm>
          <a:prstGeom prst="rect">
            <a:avLst/>
          </a:prstGeom>
          <a:noFill/>
          <a:ln w="38100" algn="ctr">
            <a:noFill/>
            <a:miter lim="800000"/>
            <a:headEnd/>
            <a:tailEnd/>
          </a:ln>
          <a:effec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Threshold Peak Flow</a:t>
            </a:r>
          </a:p>
        </p:txBody>
      </p:sp>
      <p:sp>
        <p:nvSpPr>
          <p:cNvPr id="3" name="Content Placeholder 2"/>
          <p:cNvSpPr>
            <a:spLocks noGrp="1"/>
          </p:cNvSpPr>
          <p:nvPr>
            <p:ph idx="1"/>
          </p:nvPr>
        </p:nvSpPr>
        <p:spPr>
          <a:xfrm>
            <a:off x="457200" y="2209800"/>
            <a:ext cx="4800600" cy="4114800"/>
          </a:xfrm>
        </p:spPr>
        <p:txBody>
          <a:bodyPr/>
          <a:lstStyle/>
          <a:p>
            <a:r>
              <a:rPr lang="en-US" dirty="0"/>
              <a:t>Relatively weak events do not produce surface erosion</a:t>
            </a:r>
          </a:p>
          <a:p>
            <a:r>
              <a:rPr lang="en-US" dirty="0"/>
              <a:t>Events with a peak flow less than the threshold will have no sediment erosion or yield</a:t>
            </a:r>
          </a:p>
        </p:txBody>
      </p:sp>
      <p:sp>
        <p:nvSpPr>
          <p:cNvPr id="4" name="Footer Placeholder 3"/>
          <p:cNvSpPr>
            <a:spLocks noGrp="1"/>
          </p:cNvSpPr>
          <p:nvPr>
            <p:ph type="ftr" sz="quarter" idx="11"/>
          </p:nvPr>
        </p:nvSpPr>
        <p:spPr/>
        <p:txBody>
          <a:bodyPr/>
          <a:lstStyle/>
          <a:p>
            <a:r>
              <a:rPr lang="en-US"/>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28</a:t>
            </a:fld>
            <a:endParaRPr lang="en-US"/>
          </a:p>
        </p:txBody>
      </p:sp>
      <p:pic>
        <p:nvPicPr>
          <p:cNvPr id="6" name="Picture 4"/>
          <p:cNvPicPr>
            <a:picLocks noChangeAspect="1" noChangeArrowheads="1"/>
          </p:cNvPicPr>
          <p:nvPr/>
        </p:nvPicPr>
        <p:blipFill>
          <a:blip r:embed="rId3" cstate="print"/>
          <a:srcRect/>
          <a:stretch>
            <a:fillRect/>
          </a:stretch>
        </p:blipFill>
        <p:spPr bwMode="auto">
          <a:xfrm>
            <a:off x="5410200" y="2514600"/>
            <a:ext cx="3581401" cy="3078396"/>
          </a:xfrm>
          <a:prstGeom prst="rect">
            <a:avLst/>
          </a:prstGeom>
          <a:noFill/>
          <a:ln w="9525">
            <a:noFill/>
            <a:miter lim="800000"/>
            <a:headEnd/>
            <a:tailEnd/>
          </a:ln>
        </p:spPr>
      </p:pic>
      <p:sp>
        <p:nvSpPr>
          <p:cNvPr id="7" name="Oval 6"/>
          <p:cNvSpPr/>
          <p:nvPr/>
        </p:nvSpPr>
        <p:spPr>
          <a:xfrm>
            <a:off x="5638800" y="4114800"/>
            <a:ext cx="990600" cy="228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93894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Sediment in Urban Watersheds</a:t>
            </a:r>
          </a:p>
        </p:txBody>
      </p:sp>
      <p:sp>
        <p:nvSpPr>
          <p:cNvPr id="3" name="Content Placeholder 2"/>
          <p:cNvSpPr>
            <a:spLocks noGrp="1"/>
          </p:cNvSpPr>
          <p:nvPr>
            <p:ph idx="1"/>
          </p:nvPr>
        </p:nvSpPr>
        <p:spPr>
          <a:xfrm>
            <a:off x="457200" y="2209800"/>
            <a:ext cx="5334000" cy="4114800"/>
          </a:xfrm>
        </p:spPr>
        <p:txBody>
          <a:bodyPr>
            <a:normAutofit lnSpcReduction="10000"/>
          </a:bodyPr>
          <a:lstStyle/>
          <a:p>
            <a:r>
              <a:rPr lang="en-US" sz="2400" dirty="0"/>
              <a:t>Wind can erode dry soil from exposed land and deposit it in urban watersheds, especially when urban areas are adjacent to rural lands.</a:t>
            </a:r>
          </a:p>
          <a:p>
            <a:r>
              <a:rPr lang="en-US" sz="2400" dirty="0"/>
              <a:t>Poorly covered ground within the urban landscape may erode.</a:t>
            </a:r>
          </a:p>
          <a:p>
            <a:r>
              <a:rPr lang="en-US" sz="2400" dirty="0"/>
              <a:t>Wind and other deposits usually accumulate in gutters, then become entrained in </a:t>
            </a:r>
            <a:r>
              <a:rPr lang="en-US" sz="2400" dirty="0" err="1"/>
              <a:t>stormwater</a:t>
            </a:r>
            <a:r>
              <a:rPr lang="en-US" sz="2400" dirty="0"/>
              <a:t>.</a:t>
            </a:r>
          </a:p>
          <a:p>
            <a:r>
              <a:rPr lang="en-US" sz="2400" dirty="0"/>
              <a:t>Many urban areas discharge </a:t>
            </a:r>
            <a:r>
              <a:rPr lang="en-US" sz="2400" dirty="0" err="1"/>
              <a:t>stormwater</a:t>
            </a:r>
            <a:r>
              <a:rPr lang="en-US" sz="2400" dirty="0"/>
              <a:t> directly to streams.</a:t>
            </a:r>
          </a:p>
        </p:txBody>
      </p:sp>
      <p:sp>
        <p:nvSpPr>
          <p:cNvPr id="4" name="Footer Placeholder 3"/>
          <p:cNvSpPr>
            <a:spLocks noGrp="1"/>
          </p:cNvSpPr>
          <p:nvPr>
            <p:ph type="ftr" sz="quarter" idx="11"/>
          </p:nvPr>
        </p:nvSpPr>
        <p:spPr/>
        <p:txBody>
          <a:bodyPr/>
          <a:lstStyle/>
          <a:p>
            <a:r>
              <a:rPr lang="en-US"/>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29</a:t>
            </a:fld>
            <a:endParaRPr lang="en-US"/>
          </a:p>
        </p:txBody>
      </p:sp>
      <p:pic>
        <p:nvPicPr>
          <p:cNvPr id="50178" name="Picture 2" descr="Urban soil erosion and runoff"/>
          <p:cNvPicPr>
            <a:picLocks noChangeAspect="1" noChangeArrowheads="1"/>
          </p:cNvPicPr>
          <p:nvPr/>
        </p:nvPicPr>
        <p:blipFill>
          <a:blip r:embed="rId3" cstate="print"/>
          <a:srcRect/>
          <a:stretch>
            <a:fillRect/>
          </a:stretch>
        </p:blipFill>
        <p:spPr bwMode="auto">
          <a:xfrm>
            <a:off x="6010564" y="4343400"/>
            <a:ext cx="2633472" cy="1975104"/>
          </a:xfrm>
          <a:prstGeom prst="rect">
            <a:avLst/>
          </a:prstGeom>
          <a:noFill/>
        </p:spPr>
      </p:pic>
      <p:pic>
        <p:nvPicPr>
          <p:cNvPr id="50182" name="Picture 6" descr="http://www.omafra.gov.on.ca/IPM/images/soil/erosion/wind-erosion4_zoom.jpg?rand=822364738"/>
          <p:cNvPicPr>
            <a:picLocks noChangeAspect="1" noChangeArrowheads="1"/>
          </p:cNvPicPr>
          <p:nvPr/>
        </p:nvPicPr>
        <p:blipFill>
          <a:blip r:embed="rId4" cstate="print"/>
          <a:srcRect/>
          <a:stretch>
            <a:fillRect/>
          </a:stretch>
        </p:blipFill>
        <p:spPr bwMode="auto">
          <a:xfrm>
            <a:off x="6008256" y="2209800"/>
            <a:ext cx="2633472" cy="1975104"/>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Sediment in Rural Watersheds</a:t>
            </a:r>
          </a:p>
        </p:txBody>
      </p:sp>
      <p:sp>
        <p:nvSpPr>
          <p:cNvPr id="3" name="Content Placeholder 2"/>
          <p:cNvSpPr>
            <a:spLocks noGrp="1"/>
          </p:cNvSpPr>
          <p:nvPr>
            <p:ph idx="1"/>
          </p:nvPr>
        </p:nvSpPr>
        <p:spPr>
          <a:xfrm>
            <a:off x="457200" y="2209800"/>
            <a:ext cx="5486400" cy="4114800"/>
          </a:xfrm>
        </p:spPr>
        <p:txBody>
          <a:bodyPr>
            <a:normAutofit/>
          </a:bodyPr>
          <a:lstStyle/>
          <a:p>
            <a:r>
              <a:rPr lang="en-US" sz="2400" dirty="0"/>
              <a:t>Raindrops cause erosion when they impact the soil surface.  The mass of the raindrop, falling at terminal velocity, imparts energy to the soil surface that breaks up the soil structure.</a:t>
            </a:r>
          </a:p>
          <a:p>
            <a:r>
              <a:rPr lang="en-US" sz="2400" dirty="0"/>
              <a:t>Shallow overland flow erodes the soil surface and entrains it.</a:t>
            </a:r>
          </a:p>
          <a:p>
            <a:r>
              <a:rPr lang="en-US" sz="2400" dirty="0"/>
              <a:t>Eroded soil may settle elsewhere on the land surface before leaving the watershed.</a:t>
            </a:r>
          </a:p>
        </p:txBody>
      </p:sp>
      <p:sp>
        <p:nvSpPr>
          <p:cNvPr id="4" name="Footer Placeholder 3"/>
          <p:cNvSpPr>
            <a:spLocks noGrp="1"/>
          </p:cNvSpPr>
          <p:nvPr>
            <p:ph type="ftr" sz="quarter" idx="11"/>
          </p:nvPr>
        </p:nvSpPr>
        <p:spPr/>
        <p:txBody>
          <a:bodyPr/>
          <a:lstStyle/>
          <a:p>
            <a:r>
              <a:rPr lang="en-US"/>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3</a:t>
            </a:fld>
            <a:endParaRPr lang="en-US"/>
          </a:p>
        </p:txBody>
      </p:sp>
      <p:pic>
        <p:nvPicPr>
          <p:cNvPr id="49158" name="Picture 6" descr="http://ei.tamu.edu/imgs/f.jpg"/>
          <p:cNvPicPr>
            <a:picLocks noChangeAspect="1" noChangeArrowheads="1"/>
          </p:cNvPicPr>
          <p:nvPr/>
        </p:nvPicPr>
        <p:blipFill>
          <a:blip r:embed="rId3" cstate="print"/>
          <a:srcRect/>
          <a:stretch>
            <a:fillRect/>
          </a:stretch>
        </p:blipFill>
        <p:spPr bwMode="auto">
          <a:xfrm>
            <a:off x="6019800" y="4343400"/>
            <a:ext cx="2633472" cy="1975104"/>
          </a:xfrm>
          <a:prstGeom prst="rect">
            <a:avLst/>
          </a:prstGeom>
          <a:noFill/>
        </p:spPr>
      </p:pic>
      <p:pic>
        <p:nvPicPr>
          <p:cNvPr id="49160" name="Picture 8" descr="http://www.waterontheweb.org/under/waterquality/art/waterdrop.jpg"/>
          <p:cNvPicPr>
            <a:picLocks noChangeAspect="1" noChangeArrowheads="1"/>
          </p:cNvPicPr>
          <p:nvPr/>
        </p:nvPicPr>
        <p:blipFill>
          <a:blip r:embed="rId4" cstate="print"/>
          <a:srcRect l="9051" r="9326"/>
          <a:stretch>
            <a:fillRect/>
          </a:stretch>
        </p:blipFill>
        <p:spPr bwMode="auto">
          <a:xfrm>
            <a:off x="6019800" y="2209800"/>
            <a:ext cx="2636664" cy="1975104"/>
          </a:xfrm>
          <a:prstGeom prst="rect">
            <a:avLst/>
          </a:prstGeom>
          <a:noFill/>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74261"/>
            <a:ext cx="8229600" cy="1143000"/>
          </a:xfrm>
        </p:spPr>
        <p:txBody>
          <a:bodyPr/>
          <a:lstStyle/>
          <a:p>
            <a:r>
              <a:rPr lang="en-US" dirty="0"/>
              <a:t>Build-Up and Wash-Off</a:t>
            </a:r>
          </a:p>
        </p:txBody>
      </p:sp>
      <p:sp>
        <p:nvSpPr>
          <p:cNvPr id="3" name="Content Placeholder 2"/>
          <p:cNvSpPr>
            <a:spLocks noGrp="1"/>
          </p:cNvSpPr>
          <p:nvPr>
            <p:ph idx="1"/>
          </p:nvPr>
        </p:nvSpPr>
        <p:spPr>
          <a:xfrm>
            <a:off x="220058" y="1829744"/>
            <a:ext cx="6781800" cy="4114800"/>
          </a:xfrm>
        </p:spPr>
        <p:txBody>
          <a:bodyPr>
            <a:normAutofit/>
          </a:bodyPr>
          <a:lstStyle/>
          <a:p>
            <a:r>
              <a:rPr lang="en-US" sz="2400" dirty="0"/>
              <a:t>It is difficult to use the build-up and wash-off model without detailed local knowledge</a:t>
            </a:r>
          </a:p>
          <a:p>
            <a:r>
              <a:rPr lang="en-US" sz="2400" dirty="0"/>
              <a:t>Must know the rate at which sediment accumulates on the watershed, and maximum accumulation amount</a:t>
            </a:r>
            <a:endParaRPr lang="en-US" sz="2000" dirty="0"/>
          </a:p>
          <a:p>
            <a:r>
              <a:rPr lang="en-US" sz="2400" dirty="0"/>
              <a:t>Street sweeping option:</a:t>
            </a:r>
          </a:p>
          <a:p>
            <a:pPr lvl="1"/>
            <a:r>
              <a:rPr lang="en-US" sz="2000" dirty="0"/>
              <a:t>Density of street curb</a:t>
            </a:r>
          </a:p>
          <a:p>
            <a:pPr lvl="1"/>
            <a:r>
              <a:rPr lang="en-US" sz="2000" dirty="0"/>
              <a:t>Percentage of curbs swept</a:t>
            </a:r>
          </a:p>
          <a:p>
            <a:pPr lvl="1"/>
            <a:r>
              <a:rPr lang="en-US" sz="2000" dirty="0"/>
              <a:t>Efficiency of sweeping equipment</a:t>
            </a:r>
          </a:p>
          <a:p>
            <a:pPr lvl="1"/>
            <a:r>
              <a:rPr lang="en-US" sz="2000" dirty="0"/>
              <a:t>Frequency of sweeping</a:t>
            </a:r>
          </a:p>
        </p:txBody>
      </p:sp>
      <p:sp>
        <p:nvSpPr>
          <p:cNvPr id="4" name="Footer Placeholder 3"/>
          <p:cNvSpPr>
            <a:spLocks noGrp="1"/>
          </p:cNvSpPr>
          <p:nvPr>
            <p:ph type="ftr" sz="quarter" idx="11"/>
          </p:nvPr>
        </p:nvSpPr>
        <p:spPr/>
        <p:txBody>
          <a:bodyPr/>
          <a:lstStyle/>
          <a:p>
            <a:r>
              <a:rPr lang="en-US"/>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30</a:t>
            </a:fld>
            <a:endParaRPr lang="en-US"/>
          </a:p>
        </p:txBody>
      </p:sp>
      <p:pic>
        <p:nvPicPr>
          <p:cNvPr id="66561" name="Picture 1"/>
          <p:cNvPicPr>
            <a:picLocks noChangeAspect="1" noChangeArrowheads="1"/>
          </p:cNvPicPr>
          <p:nvPr/>
        </p:nvPicPr>
        <p:blipFill>
          <a:blip r:embed="rId3" cstate="print"/>
          <a:srcRect/>
          <a:stretch>
            <a:fillRect/>
          </a:stretch>
        </p:blipFill>
        <p:spPr bwMode="auto">
          <a:xfrm>
            <a:off x="4901099" y="3581400"/>
            <a:ext cx="3697901" cy="3169630"/>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Solids Build-Up on Dry Days</a:t>
            </a:r>
          </a:p>
        </p:txBody>
      </p:sp>
      <p:sp>
        <p:nvSpPr>
          <p:cNvPr id="3" name="Content Placeholder 2"/>
          <p:cNvSpPr>
            <a:spLocks noGrp="1"/>
          </p:cNvSpPr>
          <p:nvPr>
            <p:ph idx="1"/>
          </p:nvPr>
        </p:nvSpPr>
        <p:spPr>
          <a:xfrm>
            <a:off x="457200" y="2209800"/>
            <a:ext cx="4572000" cy="4419600"/>
          </a:xfrm>
        </p:spPr>
        <p:txBody>
          <a:bodyPr>
            <a:normAutofit/>
          </a:bodyPr>
          <a:lstStyle/>
          <a:p>
            <a:r>
              <a:rPr lang="en-US" sz="2400" dirty="0"/>
              <a:t>Build-up happens according to </a:t>
            </a:r>
            <a:r>
              <a:rPr lang="en-US" sz="2400" dirty="0" err="1"/>
              <a:t>Michaelis-Menton</a:t>
            </a:r>
            <a:r>
              <a:rPr lang="en-US" sz="2400" dirty="0"/>
              <a:t> kinetics.</a:t>
            </a:r>
          </a:p>
          <a:p>
            <a:pPr lvl="1"/>
            <a:r>
              <a:rPr lang="en-US" sz="2000" i="1" dirty="0"/>
              <a:t>SED</a:t>
            </a:r>
            <a:r>
              <a:rPr lang="en-US" sz="2000" dirty="0"/>
              <a:t> = solids build up (kg/curb km) td days since SED = 0</a:t>
            </a:r>
          </a:p>
          <a:p>
            <a:pPr lvl="1"/>
            <a:r>
              <a:rPr lang="en-US" sz="2000" i="1" dirty="0" err="1"/>
              <a:t>SED</a:t>
            </a:r>
            <a:r>
              <a:rPr lang="en-US" sz="2000" i="1" baseline="-25000" dirty="0" err="1"/>
              <a:t>max</a:t>
            </a:r>
            <a:r>
              <a:rPr lang="en-US" sz="2000" i="1" dirty="0"/>
              <a:t> </a:t>
            </a:r>
            <a:r>
              <a:rPr lang="en-US" sz="2000" dirty="0"/>
              <a:t>= maximum accumulation of solids possible for the land type.</a:t>
            </a:r>
          </a:p>
          <a:p>
            <a:pPr lvl="1"/>
            <a:r>
              <a:rPr lang="en-US" sz="2000" i="1" dirty="0" err="1"/>
              <a:t>t</a:t>
            </a:r>
            <a:r>
              <a:rPr lang="en-US" sz="2000" i="1" baseline="-25000" dirty="0" err="1"/>
              <a:t>half</a:t>
            </a:r>
            <a:r>
              <a:rPr lang="en-US" sz="2000" dirty="0"/>
              <a:t> = length of time needed for solids to increase from 0 to half of </a:t>
            </a:r>
            <a:r>
              <a:rPr lang="en-US" sz="2000" dirty="0" err="1"/>
              <a:t>SED</a:t>
            </a:r>
            <a:r>
              <a:rPr lang="en-US" sz="2000" baseline="-25000" dirty="0" err="1"/>
              <a:t>mx</a:t>
            </a:r>
            <a:endParaRPr lang="en-US" sz="2000" dirty="0"/>
          </a:p>
          <a:p>
            <a:pPr lvl="1"/>
            <a:r>
              <a:rPr lang="en-US" sz="2000" i="1" dirty="0"/>
              <a:t>t</a:t>
            </a:r>
            <a:r>
              <a:rPr lang="en-US" sz="2000" i="1" baseline="-25000" dirty="0"/>
              <a:t>d</a:t>
            </a:r>
            <a:r>
              <a:rPr lang="en-US" sz="2000" dirty="0"/>
              <a:t> = Time dry in days</a:t>
            </a:r>
          </a:p>
          <a:p>
            <a:pPr lvl="1"/>
            <a:r>
              <a:rPr lang="en-US" sz="2000" dirty="0"/>
              <a:t>Dry day is a day with no precipitation</a:t>
            </a:r>
          </a:p>
        </p:txBody>
      </p:sp>
      <p:sp>
        <p:nvSpPr>
          <p:cNvPr id="4" name="Footer Placeholder 3"/>
          <p:cNvSpPr>
            <a:spLocks noGrp="1"/>
          </p:cNvSpPr>
          <p:nvPr>
            <p:ph type="ftr" sz="quarter" idx="11"/>
          </p:nvPr>
        </p:nvSpPr>
        <p:spPr/>
        <p:txBody>
          <a:bodyPr/>
          <a:lstStyle/>
          <a:p>
            <a:r>
              <a:rPr lang="en-US"/>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31</a:t>
            </a:fld>
            <a:endParaRPr lang="en-US"/>
          </a:p>
        </p:txBody>
      </p:sp>
      <p:graphicFrame>
        <p:nvGraphicFramePr>
          <p:cNvPr id="60418" name="Object 2"/>
          <p:cNvGraphicFramePr>
            <a:graphicFrameLocks noChangeAspect="1"/>
          </p:cNvGraphicFramePr>
          <p:nvPr>
            <p:extLst>
              <p:ext uri="{D42A27DB-BD31-4B8C-83A1-F6EECF244321}">
                <p14:modId xmlns:p14="http://schemas.microsoft.com/office/powerpoint/2010/main" val="2283505263"/>
              </p:ext>
            </p:extLst>
          </p:nvPr>
        </p:nvGraphicFramePr>
        <p:xfrm>
          <a:off x="5784850" y="2417763"/>
          <a:ext cx="2151063" cy="768350"/>
        </p:xfrm>
        <a:graphic>
          <a:graphicData uri="http://schemas.openxmlformats.org/presentationml/2006/ole">
            <mc:AlternateContent xmlns:mc="http://schemas.openxmlformats.org/markup-compatibility/2006">
              <mc:Choice xmlns:v="urn:schemas-microsoft-com:vml" Requires="v">
                <p:oleObj name="Equation" r:id="rId3" imgW="1091880" imgH="469800" progId="Equation.DSMT4">
                  <p:embed/>
                </p:oleObj>
              </mc:Choice>
              <mc:Fallback>
                <p:oleObj name="Equation" r:id="rId3" imgW="1091880" imgH="469800" progId="Equation.DSMT4">
                  <p:embed/>
                  <p:pic>
                    <p:nvPicPr>
                      <p:cNvPr id="0" name="Picture 2"/>
                      <p:cNvPicPr>
                        <a:picLocks noChangeAspect="1" noChangeArrowheads="1"/>
                      </p:cNvPicPr>
                      <p:nvPr/>
                    </p:nvPicPr>
                    <p:blipFill>
                      <a:blip r:embed="rId4"/>
                      <a:srcRect/>
                      <a:stretch>
                        <a:fillRect/>
                      </a:stretch>
                    </p:blipFill>
                    <p:spPr bwMode="auto">
                      <a:xfrm>
                        <a:off x="5784850" y="2417763"/>
                        <a:ext cx="2151063" cy="768350"/>
                      </a:xfrm>
                      <a:prstGeom prst="rect">
                        <a:avLst/>
                      </a:prstGeom>
                      <a:noFill/>
                      <a:ln>
                        <a:noFill/>
                      </a:ln>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25400">
                            <a:solidFill>
                              <a:srgbClr val="FFFF00"/>
                            </a:solidFill>
                            <a:miter lim="800000"/>
                            <a:headEnd/>
                            <a:tailEnd/>
                          </a14:hiddenLine>
                        </a:ext>
                      </a:extLst>
                    </p:spPr>
                  </p:pic>
                </p:oleObj>
              </mc:Fallback>
            </mc:AlternateContent>
          </a:graphicData>
        </a:graphic>
      </p:graphicFrame>
      <p:pic>
        <p:nvPicPr>
          <p:cNvPr id="7" name="Picture 7"/>
          <p:cNvPicPr>
            <a:picLocks noChangeAspect="1" noChangeArrowheads="1"/>
          </p:cNvPicPr>
          <p:nvPr/>
        </p:nvPicPr>
        <p:blipFill>
          <a:blip r:embed="rId5" cstate="print"/>
          <a:srcRect r="1504"/>
          <a:stretch>
            <a:fillRect/>
          </a:stretch>
        </p:blipFill>
        <p:spPr bwMode="auto">
          <a:xfrm>
            <a:off x="5105400" y="3412047"/>
            <a:ext cx="3831180" cy="2616763"/>
          </a:xfrm>
          <a:prstGeom prst="rect">
            <a:avLst/>
          </a:prstGeom>
          <a:noFill/>
          <a:ln w="9525" algn="ctr">
            <a:noFill/>
            <a:miter lim="800000"/>
            <a:headEnd/>
            <a:tailEnd/>
          </a:ln>
          <a:effec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Dust and Dirt Build-Up Rates</a:t>
            </a:r>
            <a:br>
              <a:rPr lang="en-US" dirty="0"/>
            </a:br>
            <a:r>
              <a:rPr lang="en-US" sz="2700" dirty="0"/>
              <a:t>(Manning et al., 1977)</a:t>
            </a:r>
            <a:endParaRPr lang="en-US" dirty="0"/>
          </a:p>
        </p:txBody>
      </p:sp>
      <p:sp>
        <p:nvSpPr>
          <p:cNvPr id="4" name="Footer Placeholder 3"/>
          <p:cNvSpPr>
            <a:spLocks noGrp="1"/>
          </p:cNvSpPr>
          <p:nvPr>
            <p:ph type="ftr" sz="quarter" idx="11"/>
          </p:nvPr>
        </p:nvSpPr>
        <p:spPr/>
        <p:txBody>
          <a:bodyPr/>
          <a:lstStyle/>
          <a:p>
            <a:r>
              <a:rPr lang="en-US"/>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32</a:t>
            </a:fld>
            <a:endParaRPr lang="en-US"/>
          </a:p>
        </p:txBody>
      </p:sp>
      <p:pic>
        <p:nvPicPr>
          <p:cNvPr id="6" name="Picture 5"/>
          <p:cNvPicPr>
            <a:picLocks noChangeAspect="1" noChangeArrowheads="1"/>
          </p:cNvPicPr>
          <p:nvPr/>
        </p:nvPicPr>
        <p:blipFill>
          <a:blip r:embed="rId3" cstate="print"/>
          <a:srcRect/>
          <a:stretch>
            <a:fillRect/>
          </a:stretch>
        </p:blipFill>
        <p:spPr bwMode="auto">
          <a:xfrm>
            <a:off x="685800" y="2441974"/>
            <a:ext cx="7696200" cy="3884213"/>
          </a:xfrm>
          <a:prstGeom prst="rect">
            <a:avLst/>
          </a:prstGeom>
          <a:noFill/>
          <a:ln w="31750" algn="ctr">
            <a:noFill/>
            <a:miter lim="800000"/>
            <a:headEnd/>
            <a:tailEnd/>
          </a:ln>
          <a:effectLst/>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Wash-Off Process</a:t>
            </a:r>
            <a:br>
              <a:rPr lang="en-US" dirty="0"/>
            </a:br>
            <a:r>
              <a:rPr lang="en-US" sz="2700" dirty="0"/>
              <a:t>(Huber and Dickinson, 1988)</a:t>
            </a:r>
            <a:endParaRPr lang="en-US" dirty="0"/>
          </a:p>
        </p:txBody>
      </p:sp>
      <p:sp>
        <p:nvSpPr>
          <p:cNvPr id="3" name="Content Placeholder 2"/>
          <p:cNvSpPr>
            <a:spLocks noGrp="1"/>
          </p:cNvSpPr>
          <p:nvPr>
            <p:ph idx="1"/>
          </p:nvPr>
        </p:nvSpPr>
        <p:spPr>
          <a:xfrm>
            <a:off x="457200" y="2209800"/>
            <a:ext cx="4953000" cy="4114800"/>
          </a:xfrm>
        </p:spPr>
        <p:txBody>
          <a:bodyPr>
            <a:normAutofit lnSpcReduction="10000"/>
          </a:bodyPr>
          <a:lstStyle/>
          <a:p>
            <a:r>
              <a:rPr lang="en-US" sz="2400" dirty="0"/>
              <a:t>Y</a:t>
            </a:r>
            <a:r>
              <a:rPr lang="en-US" sz="2400" baseline="-25000" dirty="0"/>
              <a:t>SED</a:t>
            </a:r>
            <a:r>
              <a:rPr lang="en-US" sz="2400" dirty="0"/>
              <a:t> = cumulative amount of solids washed off at time t (kg/curb km)</a:t>
            </a:r>
          </a:p>
          <a:p>
            <a:r>
              <a:rPr lang="en-US" sz="2400" dirty="0"/>
              <a:t>SED</a:t>
            </a:r>
            <a:r>
              <a:rPr lang="en-US" sz="2400" baseline="-25000" dirty="0"/>
              <a:t>0</a:t>
            </a:r>
            <a:r>
              <a:rPr lang="en-US" sz="2400" dirty="0"/>
              <a:t> = amount of solids build up on the impervious area at the beginning of the </a:t>
            </a:r>
            <a:r>
              <a:rPr lang="en-US" sz="2400" dirty="0" err="1"/>
              <a:t>precipitaiton</a:t>
            </a:r>
            <a:r>
              <a:rPr lang="en-US" sz="2400" dirty="0"/>
              <a:t> event (kg/curb km)</a:t>
            </a:r>
          </a:p>
          <a:p>
            <a:r>
              <a:rPr lang="en-US" sz="2400" dirty="0" err="1"/>
              <a:t>kk</a:t>
            </a:r>
            <a:r>
              <a:rPr lang="en-US" sz="2400" dirty="0"/>
              <a:t> = </a:t>
            </a:r>
            <a:r>
              <a:rPr lang="en-US" sz="2400" dirty="0" err="1"/>
              <a:t>urb</a:t>
            </a:r>
            <a:r>
              <a:rPr lang="en-US" sz="2400" baseline="-25000" dirty="0" err="1"/>
              <a:t>coef</a:t>
            </a:r>
            <a:r>
              <a:rPr lang="en-US" sz="2400" dirty="0"/>
              <a:t> x </a:t>
            </a:r>
            <a:r>
              <a:rPr lang="en-US" sz="2400" dirty="0" err="1"/>
              <a:t>q</a:t>
            </a:r>
            <a:r>
              <a:rPr lang="en-US" sz="2400" baseline="-25000" dirty="0" err="1"/>
              <a:t>peak</a:t>
            </a:r>
            <a:endParaRPr lang="en-US" sz="2400" baseline="-25000" dirty="0"/>
          </a:p>
          <a:p>
            <a:pPr lvl="1"/>
            <a:r>
              <a:rPr lang="en-US" sz="2000" dirty="0" err="1"/>
              <a:t>Urbcoef</a:t>
            </a:r>
            <a:r>
              <a:rPr lang="en-US" sz="2000" dirty="0"/>
              <a:t> = wash off calibration coefficient (0.039 – 0.39 mm</a:t>
            </a:r>
            <a:r>
              <a:rPr lang="en-US" sz="2000" baseline="30000" dirty="0"/>
              <a:t>-1</a:t>
            </a:r>
            <a:r>
              <a:rPr lang="en-US" sz="2000" dirty="0"/>
              <a:t>)</a:t>
            </a:r>
          </a:p>
          <a:p>
            <a:pPr lvl="1"/>
            <a:r>
              <a:rPr lang="en-US" sz="2000" dirty="0" err="1"/>
              <a:t>q</a:t>
            </a:r>
            <a:r>
              <a:rPr lang="en-US" sz="2000" baseline="-25000" dirty="0" err="1"/>
              <a:t>peak</a:t>
            </a:r>
            <a:r>
              <a:rPr lang="en-US" sz="2000" dirty="0"/>
              <a:t> = peak event flow rate (mm/hr)</a:t>
            </a:r>
          </a:p>
          <a:p>
            <a:r>
              <a:rPr lang="en-US" sz="2400" dirty="0"/>
              <a:t>Y</a:t>
            </a:r>
            <a:r>
              <a:rPr lang="en-US" sz="2400" baseline="-25000" dirty="0"/>
              <a:t>SED</a:t>
            </a:r>
            <a:r>
              <a:rPr lang="en-US" sz="2400" dirty="0"/>
              <a:t> x </a:t>
            </a:r>
            <a:r>
              <a:rPr lang="en-US" sz="2400" dirty="0" err="1"/>
              <a:t>L</a:t>
            </a:r>
            <a:r>
              <a:rPr lang="en-US" sz="2400" baseline="-25000" dirty="0" err="1"/>
              <a:t>curb</a:t>
            </a:r>
            <a:r>
              <a:rPr lang="en-US" sz="2400" dirty="0"/>
              <a:t> is the sediment load </a:t>
            </a:r>
          </a:p>
        </p:txBody>
      </p:sp>
      <p:sp>
        <p:nvSpPr>
          <p:cNvPr id="4" name="Footer Placeholder 3"/>
          <p:cNvSpPr>
            <a:spLocks noGrp="1"/>
          </p:cNvSpPr>
          <p:nvPr>
            <p:ph type="ftr" sz="quarter" idx="11"/>
          </p:nvPr>
        </p:nvSpPr>
        <p:spPr/>
        <p:txBody>
          <a:bodyPr/>
          <a:lstStyle/>
          <a:p>
            <a:r>
              <a:rPr lang="en-US"/>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33</a:t>
            </a:fld>
            <a:endParaRPr lang="en-US"/>
          </a:p>
        </p:txBody>
      </p:sp>
      <p:pic>
        <p:nvPicPr>
          <p:cNvPr id="6" name="Picture 6"/>
          <p:cNvPicPr>
            <a:picLocks noChangeAspect="1" noChangeArrowheads="1"/>
          </p:cNvPicPr>
          <p:nvPr/>
        </p:nvPicPr>
        <p:blipFill>
          <a:blip r:embed="rId3" cstate="print"/>
          <a:srcRect l="1606" t="1752" r="1606" b="1752"/>
          <a:stretch>
            <a:fillRect/>
          </a:stretch>
        </p:blipFill>
        <p:spPr bwMode="auto">
          <a:xfrm>
            <a:off x="5612001" y="3276600"/>
            <a:ext cx="2978113" cy="2720632"/>
          </a:xfrm>
          <a:prstGeom prst="rect">
            <a:avLst/>
          </a:prstGeom>
          <a:noFill/>
          <a:ln w="12700" algn="ctr">
            <a:noFill/>
            <a:miter lim="800000"/>
            <a:headEnd/>
            <a:tailEnd/>
          </a:ln>
          <a:effectLst/>
        </p:spPr>
      </p:pic>
      <p:graphicFrame>
        <p:nvGraphicFramePr>
          <p:cNvPr id="61442" name="Object 2"/>
          <p:cNvGraphicFramePr>
            <a:graphicFrameLocks noChangeAspect="1"/>
          </p:cNvGraphicFramePr>
          <p:nvPr/>
        </p:nvGraphicFramePr>
        <p:xfrm>
          <a:off x="5511800" y="2590800"/>
          <a:ext cx="3175000" cy="416415"/>
        </p:xfrm>
        <a:graphic>
          <a:graphicData uri="http://schemas.openxmlformats.org/presentationml/2006/ole">
            <mc:AlternateContent xmlns:mc="http://schemas.openxmlformats.org/markup-compatibility/2006">
              <mc:Choice xmlns:v="urn:schemas-microsoft-com:vml" Requires="v">
                <p:oleObj name="Equation" r:id="rId4" imgW="1523880" imgH="241200" progId="Equation.3">
                  <p:embed/>
                </p:oleObj>
              </mc:Choice>
              <mc:Fallback>
                <p:oleObj name="Equation" r:id="rId4" imgW="1523880" imgH="24120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11800" y="2590800"/>
                        <a:ext cx="3175000" cy="416415"/>
                      </a:xfrm>
                      <a:prstGeom prst="rect">
                        <a:avLst/>
                      </a:prstGeom>
                      <a:noFill/>
                      <a:ln>
                        <a:noFill/>
                      </a:ln>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25400">
                            <a:solidFill>
                              <a:srgbClr val="FFFF00"/>
                            </a:solidFill>
                            <a:miter lim="800000"/>
                            <a:headEnd/>
                            <a:tailEnd/>
                          </a14:hiddenLine>
                        </a:ext>
                      </a:extLst>
                    </p:spPr>
                  </p:pic>
                </p:oleObj>
              </mc:Fallback>
            </mc:AlternateContent>
          </a:graphicData>
        </a:graphic>
      </p:graphicFrame>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Curb Length Density</a:t>
            </a:r>
            <a:br>
              <a:rPr lang="en-US" dirty="0"/>
            </a:br>
            <a:r>
              <a:rPr lang="en-US" sz="2700" dirty="0"/>
              <a:t>(Heaney et al., 1977; Sullivan et al., 1978)</a:t>
            </a:r>
            <a:endParaRPr lang="en-US" dirty="0"/>
          </a:p>
        </p:txBody>
      </p:sp>
      <p:sp>
        <p:nvSpPr>
          <p:cNvPr id="4" name="Footer Placeholder 3"/>
          <p:cNvSpPr>
            <a:spLocks noGrp="1"/>
          </p:cNvSpPr>
          <p:nvPr>
            <p:ph type="ftr" sz="quarter" idx="11"/>
          </p:nvPr>
        </p:nvSpPr>
        <p:spPr/>
        <p:txBody>
          <a:bodyPr/>
          <a:lstStyle/>
          <a:p>
            <a:r>
              <a:rPr lang="en-US"/>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34</a:t>
            </a:fld>
            <a:endParaRPr lang="en-US"/>
          </a:p>
        </p:txBody>
      </p:sp>
      <p:graphicFrame>
        <p:nvGraphicFramePr>
          <p:cNvPr id="6" name="Table 5"/>
          <p:cNvGraphicFramePr>
            <a:graphicFrameLocks noGrp="1"/>
          </p:cNvGraphicFramePr>
          <p:nvPr/>
        </p:nvGraphicFramePr>
        <p:xfrm>
          <a:off x="1447800" y="2590800"/>
          <a:ext cx="6095999" cy="2966720"/>
        </p:xfrm>
        <a:graphic>
          <a:graphicData uri="http://schemas.openxmlformats.org/drawingml/2006/table">
            <a:tbl>
              <a:tblPr firstRow="1" bandRow="1">
                <a:tableStyleId>{5C22544A-7EE6-4342-B048-85BDC9FD1C3A}</a:tableStyleId>
              </a:tblPr>
              <a:tblGrid>
                <a:gridCol w="1219200">
                  <a:extLst>
                    <a:ext uri="{9D8B030D-6E8A-4147-A177-3AD203B41FA5}">
                      <a16:colId xmlns:a16="http://schemas.microsoft.com/office/drawing/2014/main" val="20000"/>
                    </a:ext>
                  </a:extLst>
                </a:gridCol>
                <a:gridCol w="838200">
                  <a:extLst>
                    <a:ext uri="{9D8B030D-6E8A-4147-A177-3AD203B41FA5}">
                      <a16:colId xmlns:a16="http://schemas.microsoft.com/office/drawing/2014/main" val="20001"/>
                    </a:ext>
                  </a:extLst>
                </a:gridCol>
                <a:gridCol w="838200">
                  <a:extLst>
                    <a:ext uri="{9D8B030D-6E8A-4147-A177-3AD203B41FA5}">
                      <a16:colId xmlns:a16="http://schemas.microsoft.com/office/drawing/2014/main" val="20002"/>
                    </a:ext>
                  </a:extLst>
                </a:gridCol>
                <a:gridCol w="762000">
                  <a:extLst>
                    <a:ext uri="{9D8B030D-6E8A-4147-A177-3AD203B41FA5}">
                      <a16:colId xmlns:a16="http://schemas.microsoft.com/office/drawing/2014/main" val="20003"/>
                    </a:ext>
                  </a:extLst>
                </a:gridCol>
                <a:gridCol w="838200">
                  <a:extLst>
                    <a:ext uri="{9D8B030D-6E8A-4147-A177-3AD203B41FA5}">
                      <a16:colId xmlns:a16="http://schemas.microsoft.com/office/drawing/2014/main" val="20004"/>
                    </a:ext>
                  </a:extLst>
                </a:gridCol>
                <a:gridCol w="838200">
                  <a:extLst>
                    <a:ext uri="{9D8B030D-6E8A-4147-A177-3AD203B41FA5}">
                      <a16:colId xmlns:a16="http://schemas.microsoft.com/office/drawing/2014/main" val="20005"/>
                    </a:ext>
                  </a:extLst>
                </a:gridCol>
                <a:gridCol w="761999">
                  <a:extLst>
                    <a:ext uri="{9D8B030D-6E8A-4147-A177-3AD203B41FA5}">
                      <a16:colId xmlns:a16="http://schemas.microsoft.com/office/drawing/2014/main" val="20006"/>
                    </a:ext>
                  </a:extLst>
                </a:gridCol>
              </a:tblGrid>
              <a:tr h="370840">
                <a:tc rowSpan="2">
                  <a:txBody>
                    <a:bodyPr/>
                    <a:lstStyle/>
                    <a:p>
                      <a:r>
                        <a:rPr lang="en-US" sz="1600" dirty="0"/>
                        <a:t>Land Use</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tc gridSpan="3">
                  <a:txBody>
                    <a:bodyPr/>
                    <a:lstStyle/>
                    <a:p>
                      <a:pPr algn="ctr"/>
                      <a:r>
                        <a:rPr lang="en-US" sz="1600" dirty="0"/>
                        <a:t>Tulsa, Oklahoma</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tc hMerge="1">
                  <a:txBody>
                    <a:bodyPr/>
                    <a:lstStyle/>
                    <a:p>
                      <a:endParaRPr lang="en-US" dirty="0"/>
                    </a:p>
                  </a:txBody>
                  <a:tcPr/>
                </a:tc>
                <a:tc hMerge="1">
                  <a:txBody>
                    <a:bodyPr/>
                    <a:lstStyle/>
                    <a:p>
                      <a:endParaRPr lang="en-US" dirty="0"/>
                    </a:p>
                  </a:txBody>
                  <a:tcPr/>
                </a:tc>
                <a:tc gridSpan="3">
                  <a:txBody>
                    <a:bodyPr/>
                    <a:lstStyle/>
                    <a:p>
                      <a:pPr algn="ctr"/>
                      <a:r>
                        <a:rPr lang="en-US" sz="1600" dirty="0"/>
                        <a:t>10 Ontario Cities</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10000"/>
                  </a:ext>
                </a:extLst>
              </a:tr>
              <a:tr h="370840">
                <a:tc vMerge="1">
                  <a:txBody>
                    <a:bodyPr/>
                    <a:lstStyle/>
                    <a:p>
                      <a:endParaRPr lang="en-US" dirty="0"/>
                    </a:p>
                  </a:txBody>
                  <a:tcPr/>
                </a:tc>
                <a:tc>
                  <a:txBody>
                    <a:bodyPr/>
                    <a:lstStyle/>
                    <a:p>
                      <a:pPr algn="ctr"/>
                      <a:r>
                        <a:rPr lang="en-US" sz="1600" dirty="0">
                          <a:solidFill>
                            <a:schemeClr val="bg1"/>
                          </a:solidFill>
                        </a:rPr>
                        <a:t>mi/ac</a:t>
                      </a:r>
                    </a:p>
                  </a:txBody>
                  <a:tcPr>
                    <a:lnL w="38100" cmpd="sng">
                      <a:noFill/>
                    </a:lnL>
                    <a:lnR w="12700" cmpd="sng">
                      <a:noFill/>
                    </a:lnR>
                    <a:lnT w="38100" cmpd="sng">
                      <a:noFill/>
                    </a:lnT>
                    <a:lnB w="12700" cmpd="sng">
                      <a:noFill/>
                    </a:lnB>
                    <a:lnTlToBr w="12700" cmpd="sng">
                      <a:noFill/>
                      <a:prstDash val="solid"/>
                    </a:lnTlToBr>
                    <a:lnBlToTr w="12700" cmpd="sng">
                      <a:noFill/>
                      <a:prstDash val="solid"/>
                    </a:lnBlToTr>
                    <a:solidFill>
                      <a:schemeClr val="accent1"/>
                    </a:solidFill>
                  </a:tcPr>
                </a:tc>
                <a:tc>
                  <a:txBody>
                    <a:bodyPr/>
                    <a:lstStyle/>
                    <a:p>
                      <a:pPr algn="ctr"/>
                      <a:r>
                        <a:rPr lang="en-US" sz="1600" dirty="0">
                          <a:solidFill>
                            <a:schemeClr val="bg1"/>
                          </a:solidFill>
                        </a:rPr>
                        <a:t>km/ha</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accent1"/>
                    </a:solidFill>
                  </a:tcPr>
                </a:tc>
                <a:tc>
                  <a:txBody>
                    <a:bodyPr/>
                    <a:lstStyle/>
                    <a:p>
                      <a:pPr algn="ctr"/>
                      <a:r>
                        <a:rPr lang="en-US" sz="1600" dirty="0">
                          <a:solidFill>
                            <a:schemeClr val="bg1"/>
                          </a:solidFill>
                        </a:rPr>
                        <a:t>ft/ac</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accent1"/>
                    </a:solidFill>
                  </a:tcPr>
                </a:tc>
                <a:tc>
                  <a:txBody>
                    <a:bodyPr/>
                    <a:lstStyle/>
                    <a:p>
                      <a:pPr algn="ctr"/>
                      <a:r>
                        <a:rPr lang="en-US" sz="1600" dirty="0">
                          <a:solidFill>
                            <a:schemeClr val="bg1"/>
                          </a:solidFill>
                        </a:rPr>
                        <a:t>mi/ac</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accent1"/>
                    </a:solidFill>
                  </a:tcPr>
                </a:tc>
                <a:tc>
                  <a:txBody>
                    <a:bodyPr/>
                    <a:lstStyle/>
                    <a:p>
                      <a:pPr algn="ctr"/>
                      <a:r>
                        <a:rPr lang="en-US" sz="1600" dirty="0">
                          <a:solidFill>
                            <a:schemeClr val="bg1"/>
                          </a:solidFill>
                        </a:rPr>
                        <a:t>km/ha</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accent1"/>
                    </a:solidFill>
                  </a:tcPr>
                </a:tc>
                <a:tc>
                  <a:txBody>
                    <a:bodyPr/>
                    <a:lstStyle/>
                    <a:p>
                      <a:pPr algn="ctr"/>
                      <a:r>
                        <a:rPr lang="en-US" sz="1600" dirty="0">
                          <a:solidFill>
                            <a:schemeClr val="bg1"/>
                          </a:solidFill>
                        </a:rPr>
                        <a:t>ft/ac</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1"/>
                  </a:ext>
                </a:extLst>
              </a:tr>
              <a:tr h="370840">
                <a:tc>
                  <a:txBody>
                    <a:bodyPr/>
                    <a:lstStyle/>
                    <a:p>
                      <a:r>
                        <a:rPr lang="en-US" sz="1600" dirty="0"/>
                        <a:t>Residential</a:t>
                      </a:r>
                    </a:p>
                  </a:txBody>
                  <a:tcPr>
                    <a:lnT w="38100" cmpd="sng">
                      <a:noFill/>
                    </a:lnT>
                  </a:tcPr>
                </a:tc>
                <a:tc>
                  <a:txBody>
                    <a:bodyPr/>
                    <a:lstStyle/>
                    <a:p>
                      <a:pPr algn="ctr"/>
                      <a:r>
                        <a:rPr lang="en-US" sz="1600" dirty="0"/>
                        <a:t>0.076</a:t>
                      </a:r>
                    </a:p>
                  </a:txBody>
                  <a:tcPr>
                    <a:lnT w="12700" cmpd="sng">
                      <a:noFill/>
                    </a:lnT>
                  </a:tcPr>
                </a:tc>
                <a:tc>
                  <a:txBody>
                    <a:bodyPr/>
                    <a:lstStyle/>
                    <a:p>
                      <a:pPr algn="ctr"/>
                      <a:r>
                        <a:rPr lang="en-US" sz="1600"/>
                        <a:t>0.300</a:t>
                      </a:r>
                    </a:p>
                  </a:txBody>
                  <a:tcPr>
                    <a:lnT w="12700" cmpd="sng">
                      <a:noFill/>
                    </a:lnT>
                  </a:tcPr>
                </a:tc>
                <a:tc>
                  <a:txBody>
                    <a:bodyPr/>
                    <a:lstStyle/>
                    <a:p>
                      <a:pPr algn="ctr"/>
                      <a:r>
                        <a:rPr lang="en-US" sz="1600" dirty="0"/>
                        <a:t>400</a:t>
                      </a:r>
                    </a:p>
                  </a:txBody>
                  <a:tcPr>
                    <a:lnT w="12700" cmpd="sng">
                      <a:noFill/>
                    </a:lnT>
                  </a:tcPr>
                </a:tc>
                <a:tc>
                  <a:txBody>
                    <a:bodyPr/>
                    <a:lstStyle/>
                    <a:p>
                      <a:pPr algn="ctr"/>
                      <a:r>
                        <a:rPr lang="en-US" sz="1600" dirty="0"/>
                        <a:t>0.042</a:t>
                      </a:r>
                    </a:p>
                  </a:txBody>
                  <a:tcPr>
                    <a:lnT w="12700" cmpd="sng">
                      <a:noFill/>
                    </a:lnT>
                  </a:tcPr>
                </a:tc>
                <a:tc>
                  <a:txBody>
                    <a:bodyPr/>
                    <a:lstStyle/>
                    <a:p>
                      <a:pPr algn="ctr"/>
                      <a:r>
                        <a:rPr lang="en-US" sz="1600" dirty="0"/>
                        <a:t>0.170</a:t>
                      </a:r>
                    </a:p>
                  </a:txBody>
                  <a:tcPr>
                    <a:lnT w="12700" cmpd="sng">
                      <a:noFill/>
                    </a:lnT>
                  </a:tcPr>
                </a:tc>
                <a:tc>
                  <a:txBody>
                    <a:bodyPr/>
                    <a:lstStyle/>
                    <a:p>
                      <a:pPr algn="ctr"/>
                      <a:r>
                        <a:rPr lang="en-US" sz="1600" dirty="0"/>
                        <a:t>220</a:t>
                      </a:r>
                    </a:p>
                  </a:txBody>
                  <a:tcPr>
                    <a:lnT w="12700" cmpd="sng">
                      <a:noFill/>
                    </a:lnT>
                  </a:tcPr>
                </a:tc>
                <a:extLst>
                  <a:ext uri="{0D108BD9-81ED-4DB2-BD59-A6C34878D82A}">
                    <a16:rowId xmlns:a16="http://schemas.microsoft.com/office/drawing/2014/main" val="10002"/>
                  </a:ext>
                </a:extLst>
              </a:tr>
              <a:tr h="370840">
                <a:tc>
                  <a:txBody>
                    <a:bodyPr/>
                    <a:lstStyle/>
                    <a:p>
                      <a:r>
                        <a:rPr lang="en-US" sz="1600" dirty="0"/>
                        <a:t>Commercial</a:t>
                      </a:r>
                    </a:p>
                  </a:txBody>
                  <a:tcPr/>
                </a:tc>
                <a:tc>
                  <a:txBody>
                    <a:bodyPr/>
                    <a:lstStyle/>
                    <a:p>
                      <a:pPr algn="ctr"/>
                      <a:r>
                        <a:rPr lang="en-US" sz="1600" dirty="0"/>
                        <a:t>0.081</a:t>
                      </a:r>
                    </a:p>
                  </a:txBody>
                  <a:tcPr/>
                </a:tc>
                <a:tc>
                  <a:txBody>
                    <a:bodyPr/>
                    <a:lstStyle/>
                    <a:p>
                      <a:pPr algn="ctr"/>
                      <a:r>
                        <a:rPr lang="en-US" sz="1600" dirty="0"/>
                        <a:t>0.320</a:t>
                      </a:r>
                    </a:p>
                  </a:txBody>
                  <a:tcPr/>
                </a:tc>
                <a:tc>
                  <a:txBody>
                    <a:bodyPr/>
                    <a:lstStyle/>
                    <a:p>
                      <a:pPr algn="ctr"/>
                      <a:r>
                        <a:rPr lang="en-US" sz="1600" dirty="0"/>
                        <a:t>430</a:t>
                      </a:r>
                    </a:p>
                  </a:txBody>
                  <a:tcPr/>
                </a:tc>
                <a:tc>
                  <a:txBody>
                    <a:bodyPr/>
                    <a:lstStyle/>
                    <a:p>
                      <a:pPr algn="ctr"/>
                      <a:r>
                        <a:rPr lang="en-US" sz="1600" dirty="0"/>
                        <a:t>0.057</a:t>
                      </a:r>
                    </a:p>
                  </a:txBody>
                  <a:tcPr/>
                </a:tc>
                <a:tc>
                  <a:txBody>
                    <a:bodyPr/>
                    <a:lstStyle/>
                    <a:p>
                      <a:pPr algn="ctr"/>
                      <a:r>
                        <a:rPr lang="en-US" sz="1600" dirty="0"/>
                        <a:t>0.230</a:t>
                      </a:r>
                    </a:p>
                  </a:txBody>
                  <a:tcPr/>
                </a:tc>
                <a:tc>
                  <a:txBody>
                    <a:bodyPr/>
                    <a:lstStyle/>
                    <a:p>
                      <a:pPr algn="ctr"/>
                      <a:r>
                        <a:rPr lang="en-US" sz="1600" dirty="0"/>
                        <a:t>300</a:t>
                      </a:r>
                    </a:p>
                  </a:txBody>
                  <a:tcPr/>
                </a:tc>
                <a:extLst>
                  <a:ext uri="{0D108BD9-81ED-4DB2-BD59-A6C34878D82A}">
                    <a16:rowId xmlns:a16="http://schemas.microsoft.com/office/drawing/2014/main" val="10003"/>
                  </a:ext>
                </a:extLst>
              </a:tr>
              <a:tr h="370840">
                <a:tc>
                  <a:txBody>
                    <a:bodyPr/>
                    <a:lstStyle/>
                    <a:p>
                      <a:r>
                        <a:rPr lang="en-US" sz="1600" dirty="0"/>
                        <a:t>Industrial</a:t>
                      </a:r>
                    </a:p>
                  </a:txBody>
                  <a:tcPr/>
                </a:tc>
                <a:tc>
                  <a:txBody>
                    <a:bodyPr/>
                    <a:lstStyle/>
                    <a:p>
                      <a:pPr algn="ctr"/>
                      <a:r>
                        <a:rPr lang="en-US" sz="1600" dirty="0"/>
                        <a:t>0.042</a:t>
                      </a:r>
                    </a:p>
                  </a:txBody>
                  <a:tcPr/>
                </a:tc>
                <a:tc>
                  <a:txBody>
                    <a:bodyPr/>
                    <a:lstStyle/>
                    <a:p>
                      <a:pPr algn="ctr"/>
                      <a:r>
                        <a:rPr lang="en-US" sz="1600" dirty="0"/>
                        <a:t>0.170</a:t>
                      </a:r>
                    </a:p>
                  </a:txBody>
                  <a:tcPr/>
                </a:tc>
                <a:tc>
                  <a:txBody>
                    <a:bodyPr/>
                    <a:lstStyle/>
                    <a:p>
                      <a:pPr algn="ctr"/>
                      <a:r>
                        <a:rPr lang="en-US" sz="1600" dirty="0"/>
                        <a:t>220</a:t>
                      </a:r>
                    </a:p>
                  </a:txBody>
                  <a:tcPr/>
                </a:tc>
                <a:tc>
                  <a:txBody>
                    <a:bodyPr/>
                    <a:lstStyle/>
                    <a:p>
                      <a:pPr algn="ctr"/>
                      <a:r>
                        <a:rPr lang="en-US" sz="1600" dirty="0"/>
                        <a:t>0.025</a:t>
                      </a:r>
                    </a:p>
                  </a:txBody>
                  <a:tcPr/>
                </a:tc>
                <a:tc>
                  <a:txBody>
                    <a:bodyPr/>
                    <a:lstStyle/>
                    <a:p>
                      <a:pPr algn="ctr"/>
                      <a:r>
                        <a:rPr lang="en-US" sz="1600" dirty="0"/>
                        <a:t>0.099</a:t>
                      </a:r>
                    </a:p>
                  </a:txBody>
                  <a:tcPr/>
                </a:tc>
                <a:tc>
                  <a:txBody>
                    <a:bodyPr/>
                    <a:lstStyle/>
                    <a:p>
                      <a:pPr algn="ctr"/>
                      <a:r>
                        <a:rPr lang="en-US" sz="1600" dirty="0"/>
                        <a:t>130</a:t>
                      </a:r>
                    </a:p>
                  </a:txBody>
                  <a:tcPr/>
                </a:tc>
                <a:extLst>
                  <a:ext uri="{0D108BD9-81ED-4DB2-BD59-A6C34878D82A}">
                    <a16:rowId xmlns:a16="http://schemas.microsoft.com/office/drawing/2014/main" val="10004"/>
                  </a:ext>
                </a:extLst>
              </a:tr>
              <a:tr h="370840">
                <a:tc>
                  <a:txBody>
                    <a:bodyPr/>
                    <a:lstStyle/>
                    <a:p>
                      <a:r>
                        <a:rPr lang="en-US" sz="1600" dirty="0"/>
                        <a:t>Park</a:t>
                      </a:r>
                    </a:p>
                  </a:txBody>
                  <a:tcPr/>
                </a:tc>
                <a:tc>
                  <a:txBody>
                    <a:bodyPr/>
                    <a:lstStyle/>
                    <a:p>
                      <a:pPr algn="ctr"/>
                      <a:r>
                        <a:rPr lang="en-US" sz="1600" dirty="0"/>
                        <a:t>0.042</a:t>
                      </a:r>
                    </a:p>
                  </a:txBody>
                  <a:tcPr/>
                </a:tc>
                <a:tc>
                  <a:txBody>
                    <a:bodyPr/>
                    <a:lstStyle/>
                    <a:p>
                      <a:pPr algn="ctr"/>
                      <a:r>
                        <a:rPr lang="en-US" sz="1600" dirty="0"/>
                        <a:t>0.170</a:t>
                      </a:r>
                    </a:p>
                  </a:txBody>
                  <a:tcPr/>
                </a:tc>
                <a:tc>
                  <a:txBody>
                    <a:bodyPr/>
                    <a:lstStyle/>
                    <a:p>
                      <a:pPr algn="ctr"/>
                      <a:r>
                        <a:rPr lang="en-US" sz="1600" dirty="0"/>
                        <a:t>220</a:t>
                      </a:r>
                    </a:p>
                  </a:txBody>
                  <a:tcPr/>
                </a:tc>
                <a:tc>
                  <a:txBody>
                    <a:bodyPr/>
                    <a:lstStyle/>
                    <a:p>
                      <a:pPr algn="ctr"/>
                      <a:r>
                        <a:rPr lang="en-US" sz="1600" dirty="0"/>
                        <a:t>-</a:t>
                      </a:r>
                    </a:p>
                  </a:txBody>
                  <a:tcPr/>
                </a:tc>
                <a:tc>
                  <a:txBody>
                    <a:bodyPr/>
                    <a:lstStyle/>
                    <a:p>
                      <a:pPr algn="ctr"/>
                      <a:r>
                        <a:rPr lang="en-US" sz="1600" dirty="0"/>
                        <a:t>-</a:t>
                      </a:r>
                    </a:p>
                  </a:txBody>
                  <a:tcPr/>
                </a:tc>
                <a:tc>
                  <a:txBody>
                    <a:bodyPr/>
                    <a:lstStyle/>
                    <a:p>
                      <a:pPr algn="ctr"/>
                      <a:r>
                        <a:rPr lang="en-US" sz="1600" dirty="0"/>
                        <a:t>-</a:t>
                      </a:r>
                    </a:p>
                  </a:txBody>
                  <a:tcPr/>
                </a:tc>
                <a:extLst>
                  <a:ext uri="{0D108BD9-81ED-4DB2-BD59-A6C34878D82A}">
                    <a16:rowId xmlns:a16="http://schemas.microsoft.com/office/drawing/2014/main" val="10005"/>
                  </a:ext>
                </a:extLst>
              </a:tr>
              <a:tr h="370840">
                <a:tc>
                  <a:txBody>
                    <a:bodyPr/>
                    <a:lstStyle/>
                    <a:p>
                      <a:r>
                        <a:rPr lang="en-US" sz="1600" dirty="0"/>
                        <a:t>Open</a:t>
                      </a:r>
                    </a:p>
                  </a:txBody>
                  <a:tcPr/>
                </a:tc>
                <a:tc>
                  <a:txBody>
                    <a:bodyPr/>
                    <a:lstStyle/>
                    <a:p>
                      <a:pPr algn="ctr"/>
                      <a:r>
                        <a:rPr lang="en-US" sz="1600" dirty="0"/>
                        <a:t>0.016</a:t>
                      </a:r>
                    </a:p>
                  </a:txBody>
                  <a:tcPr/>
                </a:tc>
                <a:tc>
                  <a:txBody>
                    <a:bodyPr/>
                    <a:lstStyle/>
                    <a:p>
                      <a:pPr algn="ctr"/>
                      <a:r>
                        <a:rPr lang="en-US" sz="1600" dirty="0"/>
                        <a:t>0.063</a:t>
                      </a:r>
                    </a:p>
                  </a:txBody>
                  <a:tcPr/>
                </a:tc>
                <a:tc>
                  <a:txBody>
                    <a:bodyPr/>
                    <a:lstStyle/>
                    <a:p>
                      <a:pPr algn="ctr"/>
                      <a:r>
                        <a:rPr lang="en-US" sz="1600" dirty="0"/>
                        <a:t>85</a:t>
                      </a:r>
                    </a:p>
                  </a:txBody>
                  <a:tcPr/>
                </a:tc>
                <a:tc>
                  <a:txBody>
                    <a:bodyPr/>
                    <a:lstStyle/>
                    <a:p>
                      <a:pPr algn="ctr"/>
                      <a:r>
                        <a:rPr lang="en-US" sz="1600" dirty="0"/>
                        <a:t>0.015</a:t>
                      </a:r>
                    </a:p>
                  </a:txBody>
                  <a:tcPr/>
                </a:tc>
                <a:tc>
                  <a:txBody>
                    <a:bodyPr/>
                    <a:lstStyle/>
                    <a:p>
                      <a:pPr algn="ctr"/>
                      <a:r>
                        <a:rPr lang="en-US" sz="1600" dirty="0"/>
                        <a:t>0.056</a:t>
                      </a:r>
                    </a:p>
                  </a:txBody>
                  <a:tcPr/>
                </a:tc>
                <a:tc>
                  <a:txBody>
                    <a:bodyPr/>
                    <a:lstStyle/>
                    <a:p>
                      <a:pPr algn="ctr"/>
                      <a:r>
                        <a:rPr lang="en-US" sz="1600" dirty="0"/>
                        <a:t>79</a:t>
                      </a:r>
                    </a:p>
                  </a:txBody>
                  <a:tcPr/>
                </a:tc>
                <a:extLst>
                  <a:ext uri="{0D108BD9-81ED-4DB2-BD59-A6C34878D82A}">
                    <a16:rowId xmlns:a16="http://schemas.microsoft.com/office/drawing/2014/main" val="10006"/>
                  </a:ext>
                </a:extLst>
              </a:tr>
              <a:tr h="370840">
                <a:tc>
                  <a:txBody>
                    <a:bodyPr/>
                    <a:lstStyle/>
                    <a:p>
                      <a:r>
                        <a:rPr lang="en-US" sz="1600" dirty="0"/>
                        <a:t>Institutional</a:t>
                      </a:r>
                    </a:p>
                  </a:txBody>
                  <a:tcPr/>
                </a:tc>
                <a:tc>
                  <a:txBody>
                    <a:bodyPr/>
                    <a:lstStyle/>
                    <a:p>
                      <a:pPr algn="ctr"/>
                      <a:r>
                        <a:rPr lang="en-US" sz="1600" dirty="0"/>
                        <a:t>-</a:t>
                      </a:r>
                    </a:p>
                  </a:txBody>
                  <a:tcPr/>
                </a:tc>
                <a:tc>
                  <a:txBody>
                    <a:bodyPr/>
                    <a:lstStyle/>
                    <a:p>
                      <a:pPr algn="ctr"/>
                      <a:r>
                        <a:rPr lang="en-US" sz="1600" dirty="0"/>
                        <a:t>-</a:t>
                      </a:r>
                    </a:p>
                  </a:txBody>
                  <a:tcPr/>
                </a:tc>
                <a:tc>
                  <a:txBody>
                    <a:bodyPr/>
                    <a:lstStyle/>
                    <a:p>
                      <a:pPr algn="ctr"/>
                      <a:r>
                        <a:rPr lang="en-US" sz="1600" dirty="0"/>
                        <a:t>-</a:t>
                      </a:r>
                    </a:p>
                  </a:txBody>
                  <a:tcPr/>
                </a:tc>
                <a:tc>
                  <a:txBody>
                    <a:bodyPr/>
                    <a:lstStyle/>
                    <a:p>
                      <a:pPr algn="ctr"/>
                      <a:r>
                        <a:rPr lang="en-US" sz="1600" dirty="0"/>
                        <a:t>0.030</a:t>
                      </a:r>
                    </a:p>
                  </a:txBody>
                  <a:tcPr/>
                </a:tc>
                <a:tc>
                  <a:txBody>
                    <a:bodyPr/>
                    <a:lstStyle/>
                    <a:p>
                      <a:pPr algn="ctr"/>
                      <a:r>
                        <a:rPr lang="en-US" sz="1600" dirty="0"/>
                        <a:t>0.120</a:t>
                      </a:r>
                    </a:p>
                  </a:txBody>
                  <a:tcPr/>
                </a:tc>
                <a:tc>
                  <a:txBody>
                    <a:bodyPr/>
                    <a:lstStyle/>
                    <a:p>
                      <a:pPr algn="ctr"/>
                      <a:r>
                        <a:rPr lang="en-US" sz="1600" dirty="0"/>
                        <a:t>160</a:t>
                      </a:r>
                    </a:p>
                  </a:txBody>
                  <a:tcPr/>
                </a:tc>
                <a:extLst>
                  <a:ext uri="{0D108BD9-81ED-4DB2-BD59-A6C34878D82A}">
                    <a16:rowId xmlns:a16="http://schemas.microsoft.com/office/drawing/2014/main" val="10007"/>
                  </a:ext>
                </a:extLst>
              </a:tr>
            </a:tbl>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Street Sweeping Process</a:t>
            </a:r>
            <a:br>
              <a:rPr lang="en-US" dirty="0"/>
            </a:br>
            <a:r>
              <a:rPr lang="en-US" sz="2700" dirty="0"/>
              <a:t>(Huber and Dickinson, 1988)</a:t>
            </a:r>
            <a:endParaRPr lang="en-US" dirty="0"/>
          </a:p>
        </p:txBody>
      </p:sp>
      <p:sp>
        <p:nvSpPr>
          <p:cNvPr id="3" name="Content Placeholder 2"/>
          <p:cNvSpPr>
            <a:spLocks noGrp="1"/>
          </p:cNvSpPr>
          <p:nvPr>
            <p:ph idx="1"/>
          </p:nvPr>
        </p:nvSpPr>
        <p:spPr>
          <a:xfrm>
            <a:off x="457200" y="2209800"/>
            <a:ext cx="4800600" cy="4114800"/>
          </a:xfrm>
        </p:spPr>
        <p:txBody>
          <a:bodyPr>
            <a:noAutofit/>
          </a:bodyPr>
          <a:lstStyle/>
          <a:p>
            <a:pPr>
              <a:lnSpc>
                <a:spcPct val="90000"/>
              </a:lnSpc>
            </a:pPr>
            <a:r>
              <a:rPr lang="en-US" sz="2400" i="1" dirty="0"/>
              <a:t>SED</a:t>
            </a:r>
            <a:r>
              <a:rPr lang="en-US" sz="2400" dirty="0"/>
              <a:t> = amount of solids remaining after sweeping (kg/curb km)</a:t>
            </a:r>
          </a:p>
          <a:p>
            <a:pPr>
              <a:lnSpc>
                <a:spcPct val="90000"/>
              </a:lnSpc>
            </a:pPr>
            <a:r>
              <a:rPr lang="en-US" sz="2400" i="1" dirty="0"/>
              <a:t>SED</a:t>
            </a:r>
            <a:r>
              <a:rPr lang="en-US" sz="2400" i="1" baseline="-25000" dirty="0"/>
              <a:t>0</a:t>
            </a:r>
            <a:r>
              <a:rPr lang="en-US" sz="2400" dirty="0"/>
              <a:t> = amount of solids present prior to sweeping (kg/curb km)</a:t>
            </a:r>
          </a:p>
          <a:p>
            <a:pPr>
              <a:lnSpc>
                <a:spcPct val="90000"/>
              </a:lnSpc>
            </a:pPr>
            <a:r>
              <a:rPr lang="en-US" sz="2400" i="1" dirty="0" err="1"/>
              <a:t>fr</a:t>
            </a:r>
            <a:r>
              <a:rPr lang="en-US" sz="2400" i="1" baseline="-25000" dirty="0" err="1"/>
              <a:t>av</a:t>
            </a:r>
            <a:r>
              <a:rPr lang="en-US" sz="2400" dirty="0"/>
              <a:t> = fraction of the curb length available for sweeping </a:t>
            </a:r>
          </a:p>
          <a:p>
            <a:pPr>
              <a:lnSpc>
                <a:spcPct val="90000"/>
              </a:lnSpc>
            </a:pPr>
            <a:r>
              <a:rPr lang="en-US" sz="2400" i="1" dirty="0" err="1"/>
              <a:t>Reff</a:t>
            </a:r>
            <a:r>
              <a:rPr lang="en-US" sz="2400" dirty="0"/>
              <a:t> = removal efficiency of the sweeping equipment</a:t>
            </a:r>
          </a:p>
        </p:txBody>
      </p:sp>
      <p:sp>
        <p:nvSpPr>
          <p:cNvPr id="4" name="Footer Placeholder 3"/>
          <p:cNvSpPr>
            <a:spLocks noGrp="1"/>
          </p:cNvSpPr>
          <p:nvPr>
            <p:ph type="ftr" sz="quarter" idx="11"/>
          </p:nvPr>
        </p:nvSpPr>
        <p:spPr/>
        <p:txBody>
          <a:bodyPr/>
          <a:lstStyle/>
          <a:p>
            <a:r>
              <a:rPr lang="en-US" dirty="0"/>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35</a:t>
            </a:fld>
            <a:endParaRPr lang="en-US"/>
          </a:p>
        </p:txBody>
      </p:sp>
      <p:pic>
        <p:nvPicPr>
          <p:cNvPr id="63490" name="Picture 2" descr="http://www.vinelandcity.org/Public%20Works/Images/StreetSweeper.jpg"/>
          <p:cNvPicPr>
            <a:picLocks noChangeAspect="1" noChangeArrowheads="1"/>
          </p:cNvPicPr>
          <p:nvPr/>
        </p:nvPicPr>
        <p:blipFill>
          <a:blip r:embed="rId3" cstate="print"/>
          <a:srcRect l="11801" r="6608" b="841"/>
          <a:stretch>
            <a:fillRect/>
          </a:stretch>
        </p:blipFill>
        <p:spPr bwMode="auto">
          <a:xfrm>
            <a:off x="5600981" y="3276599"/>
            <a:ext cx="2991147" cy="2720141"/>
          </a:xfrm>
          <a:prstGeom prst="rect">
            <a:avLst/>
          </a:prstGeom>
          <a:noFill/>
        </p:spPr>
      </p:pic>
      <p:graphicFrame>
        <p:nvGraphicFramePr>
          <p:cNvPr id="63491" name="Object 3"/>
          <p:cNvGraphicFramePr>
            <a:graphicFrameLocks noChangeAspect="1"/>
          </p:cNvGraphicFramePr>
          <p:nvPr>
            <p:extLst>
              <p:ext uri="{D42A27DB-BD31-4B8C-83A1-F6EECF244321}">
                <p14:modId xmlns:p14="http://schemas.microsoft.com/office/powerpoint/2010/main" val="2720255095"/>
              </p:ext>
            </p:extLst>
          </p:nvPr>
        </p:nvGraphicFramePr>
        <p:xfrm>
          <a:off x="5275217" y="2640959"/>
          <a:ext cx="3696249" cy="388784"/>
        </p:xfrm>
        <a:graphic>
          <a:graphicData uri="http://schemas.openxmlformats.org/presentationml/2006/ole">
            <mc:AlternateContent xmlns:mc="http://schemas.openxmlformats.org/markup-compatibility/2006">
              <mc:Choice xmlns:v="urn:schemas-microsoft-com:vml" Requires="v">
                <p:oleObj name="Equation" r:id="rId4" imgW="1803240" imgH="228600" progId="Equation.3">
                  <p:embed/>
                </p:oleObj>
              </mc:Choice>
              <mc:Fallback>
                <p:oleObj name="Equation" r:id="rId4" imgW="1803240" imgH="228600" progId="Equation.3">
                  <p:embed/>
                  <p:pic>
                    <p:nvPicPr>
                      <p:cNvPr id="0"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75217" y="2640959"/>
                        <a:ext cx="3696249" cy="388784"/>
                      </a:xfrm>
                      <a:prstGeom prst="rect">
                        <a:avLst/>
                      </a:prstGeom>
                      <a:noFill/>
                      <a:ln>
                        <a:noFill/>
                      </a:ln>
                    </p:spPr>
                  </p:pic>
                </p:oleObj>
              </mc:Fallback>
            </mc:AlternateContent>
          </a:graphicData>
        </a:graphic>
      </p:graphicFrame>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Sweeping Equipment Efficiency</a:t>
            </a:r>
            <a:br>
              <a:rPr lang="en-US" dirty="0"/>
            </a:br>
            <a:r>
              <a:rPr lang="en-US" sz="2700" dirty="0"/>
              <a:t>(Pitt, 1979)</a:t>
            </a:r>
            <a:endParaRPr lang="en-US" dirty="0"/>
          </a:p>
        </p:txBody>
      </p:sp>
      <p:sp>
        <p:nvSpPr>
          <p:cNvPr id="4" name="Footer Placeholder 3"/>
          <p:cNvSpPr>
            <a:spLocks noGrp="1"/>
          </p:cNvSpPr>
          <p:nvPr>
            <p:ph type="ftr" sz="quarter" idx="11"/>
          </p:nvPr>
        </p:nvSpPr>
        <p:spPr/>
        <p:txBody>
          <a:bodyPr/>
          <a:lstStyle/>
          <a:p>
            <a:r>
              <a:rPr lang="en-US"/>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36</a:t>
            </a:fld>
            <a:endParaRPr lang="en-US"/>
          </a:p>
        </p:txBody>
      </p:sp>
      <p:pic>
        <p:nvPicPr>
          <p:cNvPr id="6" name="Picture 5"/>
          <p:cNvPicPr>
            <a:picLocks noChangeAspect="1" noChangeArrowheads="1"/>
          </p:cNvPicPr>
          <p:nvPr/>
        </p:nvPicPr>
        <p:blipFill>
          <a:blip r:embed="rId3" cstate="print"/>
          <a:srcRect/>
          <a:stretch>
            <a:fillRect/>
          </a:stretch>
        </p:blipFill>
        <p:spPr bwMode="auto">
          <a:xfrm>
            <a:off x="2057400" y="2286000"/>
            <a:ext cx="4876800" cy="4105796"/>
          </a:xfrm>
          <a:prstGeom prst="rect">
            <a:avLst/>
          </a:prstGeom>
          <a:noFill/>
          <a:ln w="31750" algn="ctr">
            <a:noFill/>
            <a:miter lim="800000"/>
            <a:headEnd/>
            <a:tailEnd/>
          </a:ln>
          <a:effectLst/>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Time Distributing Sediment Yield</a:t>
            </a:r>
          </a:p>
        </p:txBody>
      </p:sp>
      <p:sp>
        <p:nvSpPr>
          <p:cNvPr id="3" name="Content Placeholder 2"/>
          <p:cNvSpPr>
            <a:spLocks noGrp="1"/>
          </p:cNvSpPr>
          <p:nvPr>
            <p:ph idx="1"/>
          </p:nvPr>
        </p:nvSpPr>
        <p:spPr/>
        <p:txBody>
          <a:bodyPr>
            <a:normAutofit/>
          </a:bodyPr>
          <a:lstStyle/>
          <a:p>
            <a:r>
              <a:rPr lang="en-US" sz="2400" dirty="0"/>
              <a:t>The sediment yields predicted by MUSLE or Build-up and Wash-off must be distributed in time to provide a time-series, or </a:t>
            </a:r>
            <a:r>
              <a:rPr lang="en-US" sz="2400" dirty="0" err="1"/>
              <a:t>sedigraph</a:t>
            </a:r>
            <a:r>
              <a:rPr lang="en-US" sz="2400" dirty="0"/>
              <a:t>.</a:t>
            </a:r>
          </a:p>
          <a:p>
            <a:r>
              <a:rPr lang="en-US" sz="2400" dirty="0"/>
              <a:t>The sediment time-series from </a:t>
            </a:r>
            <a:r>
              <a:rPr lang="en-US" sz="2400" dirty="0" err="1"/>
              <a:t>subbasins</a:t>
            </a:r>
            <a:r>
              <a:rPr lang="en-US" sz="2400" dirty="0"/>
              <a:t> is passed with the flow time-series to downstream elements in the flow network.</a:t>
            </a:r>
          </a:p>
          <a:p>
            <a:r>
              <a:rPr lang="en-US" sz="2400" dirty="0"/>
              <a:t>Eventually, flow and sediment time-series can be passed to a hydraulic channel model (HEC-RAS).</a:t>
            </a:r>
          </a:p>
          <a:p>
            <a:r>
              <a:rPr lang="en-US" sz="2400" dirty="0"/>
              <a:t>Distribution procedure assumes that concentration is a power function of water discharge (</a:t>
            </a:r>
            <a:r>
              <a:rPr lang="en-US" sz="2400" dirty="0" err="1"/>
              <a:t>Haan</a:t>
            </a:r>
            <a:r>
              <a:rPr lang="en-US" sz="2400" dirty="0"/>
              <a:t>, 1994).</a:t>
            </a:r>
          </a:p>
        </p:txBody>
      </p:sp>
      <p:sp>
        <p:nvSpPr>
          <p:cNvPr id="4" name="Footer Placeholder 3"/>
          <p:cNvSpPr>
            <a:spLocks noGrp="1"/>
          </p:cNvSpPr>
          <p:nvPr>
            <p:ph type="ftr" sz="quarter" idx="11"/>
          </p:nvPr>
        </p:nvSpPr>
        <p:spPr/>
        <p:txBody>
          <a:bodyPr/>
          <a:lstStyle/>
          <a:p>
            <a:r>
              <a:rPr lang="en-US"/>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37</a:t>
            </a:fld>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017352"/>
            <a:ext cx="8229600" cy="1143000"/>
          </a:xfrm>
        </p:spPr>
        <p:txBody>
          <a:bodyPr>
            <a:normAutofit fontScale="90000"/>
          </a:bodyPr>
          <a:lstStyle/>
          <a:p>
            <a:r>
              <a:rPr lang="en-US" dirty="0"/>
              <a:t>Simple </a:t>
            </a:r>
            <a:r>
              <a:rPr lang="en-US" dirty="0" err="1"/>
              <a:t>Sedigraph</a:t>
            </a:r>
            <a:r>
              <a:rPr lang="en-US" dirty="0"/>
              <a:t> Procedure</a:t>
            </a:r>
            <a:br>
              <a:rPr lang="en-US" dirty="0"/>
            </a:br>
            <a:r>
              <a:rPr lang="en-US" sz="2700" dirty="0"/>
              <a:t>(</a:t>
            </a:r>
            <a:r>
              <a:rPr lang="en-US" sz="2700" dirty="0" err="1"/>
              <a:t>Haan</a:t>
            </a:r>
            <a:r>
              <a:rPr lang="en-US" sz="2700" dirty="0"/>
              <a:t>, 1994)</a:t>
            </a:r>
            <a:endParaRPr lang="en-US" dirty="0"/>
          </a:p>
        </p:txBody>
      </p:sp>
      <p:sp>
        <p:nvSpPr>
          <p:cNvPr id="3" name="Content Placeholder 2"/>
          <p:cNvSpPr>
            <a:spLocks noGrp="1"/>
          </p:cNvSpPr>
          <p:nvPr>
            <p:ph idx="1"/>
          </p:nvPr>
        </p:nvSpPr>
        <p:spPr>
          <a:xfrm>
            <a:off x="165100" y="3733767"/>
            <a:ext cx="5232400" cy="2286000"/>
          </a:xfrm>
        </p:spPr>
        <p:txBody>
          <a:bodyPr>
            <a:normAutofit/>
          </a:bodyPr>
          <a:lstStyle/>
          <a:p>
            <a:r>
              <a:rPr lang="en-US" sz="2400" dirty="0"/>
              <a:t>Power function of water discharge.</a:t>
            </a:r>
          </a:p>
          <a:p>
            <a:pPr lvl="1"/>
            <a:r>
              <a:rPr lang="en-US" sz="2000" dirty="0"/>
              <a:t>c = k </a:t>
            </a:r>
            <a:r>
              <a:rPr lang="en-US" sz="2000" dirty="0" err="1"/>
              <a:t>q</a:t>
            </a:r>
            <a:r>
              <a:rPr lang="en-US" sz="2000" baseline="30000" dirty="0" err="1"/>
              <a:t>a</a:t>
            </a:r>
            <a:r>
              <a:rPr lang="en-US" sz="2000" dirty="0"/>
              <a:t>   and   </a:t>
            </a:r>
            <a:r>
              <a:rPr lang="en-US" sz="2000" dirty="0" err="1"/>
              <a:t>q</a:t>
            </a:r>
            <a:r>
              <a:rPr lang="en-US" sz="2000" baseline="-25000" dirty="0" err="1"/>
              <a:t>s</a:t>
            </a:r>
            <a:r>
              <a:rPr lang="en-US" sz="2000" dirty="0"/>
              <a:t> = c q</a:t>
            </a:r>
          </a:p>
          <a:p>
            <a:pPr lvl="1"/>
            <a:r>
              <a:rPr lang="en-US" sz="2000" dirty="0" err="1"/>
              <a:t>q</a:t>
            </a:r>
            <a:r>
              <a:rPr lang="en-US" sz="2000" baseline="-25000" dirty="0" err="1"/>
              <a:t>s</a:t>
            </a:r>
            <a:r>
              <a:rPr lang="en-US" sz="2000" dirty="0"/>
              <a:t> = k q</a:t>
            </a:r>
            <a:r>
              <a:rPr lang="en-US" sz="2000" baseline="30000" dirty="0"/>
              <a:t>a+1</a:t>
            </a:r>
          </a:p>
          <a:p>
            <a:pPr lvl="1"/>
            <a:r>
              <a:rPr lang="en-US" sz="2000" dirty="0"/>
              <a:t>q = water discharge</a:t>
            </a:r>
          </a:p>
          <a:p>
            <a:pPr lvl="1"/>
            <a:r>
              <a:rPr lang="en-US" sz="2000" dirty="0"/>
              <a:t>a = exponent between 0.5 and 2</a:t>
            </a:r>
          </a:p>
          <a:p>
            <a:pPr lvl="1"/>
            <a:endParaRPr lang="en-US" sz="2000" dirty="0"/>
          </a:p>
        </p:txBody>
      </p:sp>
      <p:sp>
        <p:nvSpPr>
          <p:cNvPr id="4" name="Footer Placeholder 3"/>
          <p:cNvSpPr>
            <a:spLocks noGrp="1"/>
          </p:cNvSpPr>
          <p:nvPr>
            <p:ph type="ftr" sz="quarter" idx="11"/>
          </p:nvPr>
        </p:nvSpPr>
        <p:spPr/>
        <p:txBody>
          <a:bodyPr/>
          <a:lstStyle/>
          <a:p>
            <a:r>
              <a:rPr lang="en-US"/>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38</a:t>
            </a:fld>
            <a:endParaRPr lang="en-US"/>
          </a:p>
        </p:txBody>
      </p:sp>
      <p:graphicFrame>
        <p:nvGraphicFramePr>
          <p:cNvPr id="68610" name="Object 2"/>
          <p:cNvGraphicFramePr>
            <a:graphicFrameLocks noChangeAspect="1"/>
          </p:cNvGraphicFramePr>
          <p:nvPr>
            <p:extLst>
              <p:ext uri="{D42A27DB-BD31-4B8C-83A1-F6EECF244321}">
                <p14:modId xmlns:p14="http://schemas.microsoft.com/office/powerpoint/2010/main" val="801614804"/>
              </p:ext>
            </p:extLst>
          </p:nvPr>
        </p:nvGraphicFramePr>
        <p:xfrm>
          <a:off x="1219200" y="2160352"/>
          <a:ext cx="6489700" cy="1401061"/>
        </p:xfrm>
        <a:graphic>
          <a:graphicData uri="http://schemas.openxmlformats.org/presentationml/2006/ole">
            <mc:AlternateContent xmlns:mc="http://schemas.openxmlformats.org/markup-compatibility/2006">
              <mc:Choice xmlns:v="urn:schemas-microsoft-com:vml" Requires="v">
                <p:oleObj name="Equation" r:id="rId3" imgW="2882880" imgH="622080" progId="Equation.3">
                  <p:embed/>
                </p:oleObj>
              </mc:Choice>
              <mc:Fallback>
                <p:oleObj name="Equation" r:id="rId3" imgW="2882880" imgH="62208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9200" y="2160352"/>
                        <a:ext cx="6489700" cy="1401061"/>
                      </a:xfrm>
                      <a:prstGeom prst="rect">
                        <a:avLst/>
                      </a:prstGeom>
                      <a:noFill/>
                      <a:ln>
                        <a:noFill/>
                      </a:ln>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22225">
                            <a:solidFill>
                              <a:srgbClr val="FFFF00"/>
                            </a:solidFill>
                            <a:miter lim="800000"/>
                            <a:headEnd/>
                            <a:tailEnd/>
                          </a14:hiddenLine>
                        </a:ext>
                      </a:extLst>
                    </p:spPr>
                  </p:pic>
                </p:oleObj>
              </mc:Fallback>
            </mc:AlternateContent>
          </a:graphicData>
        </a:graphic>
      </p:graphicFrame>
      <p:pic>
        <p:nvPicPr>
          <p:cNvPr id="7" name="Picture 4"/>
          <p:cNvPicPr>
            <a:picLocks noChangeAspect="1" noChangeArrowheads="1"/>
          </p:cNvPicPr>
          <p:nvPr/>
        </p:nvPicPr>
        <p:blipFill rotWithShape="1">
          <a:blip r:embed="rId5" cstate="print"/>
          <a:srcRect b="22292"/>
          <a:stretch/>
        </p:blipFill>
        <p:spPr bwMode="auto">
          <a:xfrm>
            <a:off x="5410200" y="3680689"/>
            <a:ext cx="3581401" cy="2392157"/>
          </a:xfrm>
          <a:prstGeom prst="rect">
            <a:avLst/>
          </a:prstGeom>
          <a:noFill/>
          <a:ln w="9525">
            <a:noFill/>
            <a:miter lim="800000"/>
            <a:headEnd/>
            <a:tailEnd/>
          </a:ln>
        </p:spPr>
      </p:pic>
      <p:sp>
        <p:nvSpPr>
          <p:cNvPr id="8" name="Oval 7"/>
          <p:cNvSpPr/>
          <p:nvPr/>
        </p:nvSpPr>
        <p:spPr>
          <a:xfrm>
            <a:off x="5819337" y="5539446"/>
            <a:ext cx="914400" cy="152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143000"/>
          </a:xfrm>
        </p:spPr>
        <p:txBody>
          <a:bodyPr/>
          <a:lstStyle/>
          <a:p>
            <a:r>
              <a:rPr lang="en-US" dirty="0"/>
              <a:t>Sediment Concentration</a:t>
            </a:r>
          </a:p>
        </p:txBody>
      </p:sp>
      <p:sp>
        <p:nvSpPr>
          <p:cNvPr id="4" name="Footer Placeholder 3"/>
          <p:cNvSpPr>
            <a:spLocks noGrp="1"/>
          </p:cNvSpPr>
          <p:nvPr>
            <p:ph type="ftr" sz="quarter" idx="11"/>
          </p:nvPr>
        </p:nvSpPr>
        <p:spPr/>
        <p:txBody>
          <a:bodyPr/>
          <a:lstStyle/>
          <a:p>
            <a:r>
              <a:rPr lang="en-US"/>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39</a:t>
            </a:fld>
            <a:endParaRPr lang="en-US"/>
          </a:p>
        </p:txBody>
      </p:sp>
      <p:pic>
        <p:nvPicPr>
          <p:cNvPr id="6" name="Picture 5"/>
          <p:cNvPicPr>
            <a:picLocks noChangeAspect="1" noChangeArrowheads="1"/>
          </p:cNvPicPr>
          <p:nvPr/>
        </p:nvPicPr>
        <p:blipFill>
          <a:blip r:embed="rId3" cstate="print"/>
          <a:srcRect/>
          <a:stretch>
            <a:fillRect/>
          </a:stretch>
        </p:blipFill>
        <p:spPr bwMode="auto">
          <a:xfrm>
            <a:off x="1371600" y="1905000"/>
            <a:ext cx="6938222" cy="4651179"/>
          </a:xfrm>
          <a:prstGeom prst="rect">
            <a:avLst/>
          </a:prstGeom>
          <a:noFill/>
          <a:ln w="9525" algn="ctr">
            <a:noFill/>
            <a:miter lim="800000"/>
            <a:headEnd/>
            <a:tailEnd/>
          </a:ln>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History of MUSLE</a:t>
            </a:r>
          </a:p>
        </p:txBody>
      </p:sp>
      <p:sp>
        <p:nvSpPr>
          <p:cNvPr id="3" name="Content Placeholder 2"/>
          <p:cNvSpPr>
            <a:spLocks noGrp="1"/>
          </p:cNvSpPr>
          <p:nvPr>
            <p:ph idx="1"/>
          </p:nvPr>
        </p:nvSpPr>
        <p:spPr/>
        <p:txBody>
          <a:bodyPr>
            <a:normAutofit/>
          </a:bodyPr>
          <a:lstStyle/>
          <a:p>
            <a:r>
              <a:rPr lang="en-US" sz="2400" dirty="0"/>
              <a:t>Universal Soil Loss Equation (USLE).</a:t>
            </a:r>
          </a:p>
          <a:p>
            <a:pPr lvl="1"/>
            <a:r>
              <a:rPr lang="en-US" sz="2000" dirty="0"/>
              <a:t>Developed by </a:t>
            </a:r>
            <a:r>
              <a:rPr lang="en-US" sz="2000" dirty="0" err="1"/>
              <a:t>Wischmeier</a:t>
            </a:r>
            <a:r>
              <a:rPr lang="en-US" sz="2000" dirty="0"/>
              <a:t> and Smith, 1965, 1978</a:t>
            </a:r>
            <a:endParaRPr lang="en-US" sz="3200" dirty="0"/>
          </a:p>
          <a:p>
            <a:pPr lvl="1"/>
            <a:r>
              <a:rPr lang="en-US" sz="2000" dirty="0"/>
              <a:t>Predicts the long-term average soil loss due to sheet and rill erosion</a:t>
            </a:r>
          </a:p>
          <a:p>
            <a:pPr lvl="1"/>
            <a:r>
              <a:rPr lang="en-US" sz="2000" i="1" dirty="0"/>
              <a:t>Rainfall energy factor</a:t>
            </a:r>
            <a:r>
              <a:rPr lang="en-US" sz="2000" dirty="0"/>
              <a:t> describes detachment due to precipitation</a:t>
            </a:r>
          </a:p>
          <a:p>
            <a:r>
              <a:rPr lang="en-US" sz="2400" dirty="0"/>
              <a:t>Modified Universal Soil Loss Equation (MUSLE).</a:t>
            </a:r>
          </a:p>
          <a:p>
            <a:pPr lvl="1"/>
            <a:r>
              <a:rPr lang="en-US" sz="2000" dirty="0"/>
              <a:t>Developed by Williams, 1975.</a:t>
            </a:r>
          </a:p>
          <a:p>
            <a:pPr lvl="1"/>
            <a:r>
              <a:rPr lang="en-US" sz="2000" dirty="0"/>
              <a:t>Rainfall energy factor replaced by </a:t>
            </a:r>
            <a:r>
              <a:rPr lang="en-US" sz="2000" i="1" dirty="0"/>
              <a:t>Runoff factor</a:t>
            </a:r>
            <a:endParaRPr lang="en-US" sz="2000" dirty="0"/>
          </a:p>
          <a:p>
            <a:pPr lvl="1"/>
            <a:r>
              <a:rPr lang="en-US" sz="2000" dirty="0"/>
              <a:t>Incorporates detachment and transport</a:t>
            </a:r>
          </a:p>
          <a:p>
            <a:pPr lvl="1"/>
            <a:r>
              <a:rPr lang="en-US" sz="2000" dirty="0"/>
              <a:t>Applicable to individual storms</a:t>
            </a:r>
            <a:endParaRPr lang="en-US" sz="2200" dirty="0"/>
          </a:p>
        </p:txBody>
      </p:sp>
      <p:sp>
        <p:nvSpPr>
          <p:cNvPr id="4" name="Footer Placeholder 3"/>
          <p:cNvSpPr>
            <a:spLocks noGrp="1"/>
          </p:cNvSpPr>
          <p:nvPr>
            <p:ph type="ftr" sz="quarter" idx="11"/>
          </p:nvPr>
        </p:nvSpPr>
        <p:spPr/>
        <p:txBody>
          <a:bodyPr/>
          <a:lstStyle/>
          <a:p>
            <a:r>
              <a:rPr lang="en-US"/>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4</a:t>
            </a:fld>
            <a:endParaRPr lang="en-US"/>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Power Function Weaknesses</a:t>
            </a:r>
            <a:br>
              <a:rPr lang="en-US" dirty="0"/>
            </a:br>
            <a:r>
              <a:rPr lang="en-US" sz="2700" dirty="0"/>
              <a:t>(</a:t>
            </a:r>
            <a:r>
              <a:rPr lang="en-US" sz="2700" dirty="0" err="1"/>
              <a:t>Bača</a:t>
            </a:r>
            <a:r>
              <a:rPr lang="en-US" sz="2700" dirty="0"/>
              <a:t>, 2002)</a:t>
            </a:r>
            <a:endParaRPr lang="en-US" dirty="0"/>
          </a:p>
        </p:txBody>
      </p:sp>
      <p:sp>
        <p:nvSpPr>
          <p:cNvPr id="4" name="Footer Placeholder 3"/>
          <p:cNvSpPr>
            <a:spLocks noGrp="1"/>
          </p:cNvSpPr>
          <p:nvPr>
            <p:ph type="ftr" sz="quarter" idx="11"/>
          </p:nvPr>
        </p:nvSpPr>
        <p:spPr/>
        <p:txBody>
          <a:bodyPr/>
          <a:lstStyle/>
          <a:p>
            <a:r>
              <a:rPr lang="en-US"/>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40</a:t>
            </a:fld>
            <a:endParaRPr lang="en-US"/>
          </a:p>
        </p:txBody>
      </p:sp>
      <p:pic>
        <p:nvPicPr>
          <p:cNvPr id="6" name="Picture 5"/>
          <p:cNvPicPr>
            <a:picLocks noChangeAspect="1" noChangeArrowheads="1"/>
          </p:cNvPicPr>
          <p:nvPr/>
        </p:nvPicPr>
        <p:blipFill>
          <a:blip r:embed="rId3" cstate="print"/>
          <a:srcRect l="8234" t="6983" r="34584" b="6983"/>
          <a:stretch>
            <a:fillRect/>
          </a:stretch>
        </p:blipFill>
        <p:spPr bwMode="auto">
          <a:xfrm>
            <a:off x="609600" y="2373907"/>
            <a:ext cx="3886200" cy="3043751"/>
          </a:xfrm>
          <a:prstGeom prst="rect">
            <a:avLst/>
          </a:prstGeom>
          <a:noFill/>
          <a:ln w="34925" algn="ctr">
            <a:noFill/>
            <a:miter lim="800000"/>
            <a:headEnd/>
            <a:tailEnd/>
          </a:ln>
          <a:effectLst/>
        </p:spPr>
      </p:pic>
      <p:pic>
        <p:nvPicPr>
          <p:cNvPr id="7" name="Picture 7"/>
          <p:cNvPicPr>
            <a:picLocks noChangeAspect="1" noChangeArrowheads="1"/>
          </p:cNvPicPr>
          <p:nvPr/>
        </p:nvPicPr>
        <p:blipFill>
          <a:blip r:embed="rId4" cstate="print"/>
          <a:srcRect t="7217" r="36069" b="3609"/>
          <a:stretch>
            <a:fillRect/>
          </a:stretch>
        </p:blipFill>
        <p:spPr bwMode="auto">
          <a:xfrm>
            <a:off x="4645085" y="2438399"/>
            <a:ext cx="4159012" cy="2979259"/>
          </a:xfrm>
          <a:prstGeom prst="rect">
            <a:avLst/>
          </a:prstGeom>
          <a:noFill/>
          <a:ln w="12700" algn="ctr">
            <a:noFill/>
            <a:miter lim="800000"/>
            <a:headEnd/>
            <a:tailEnd/>
          </a:ln>
          <a:effectLst/>
        </p:spPr>
      </p:pic>
      <p:pic>
        <p:nvPicPr>
          <p:cNvPr id="8" name="Picture 7"/>
          <p:cNvPicPr>
            <a:picLocks noChangeAspect="1" noChangeArrowheads="1"/>
          </p:cNvPicPr>
          <p:nvPr/>
        </p:nvPicPr>
        <p:blipFill>
          <a:blip r:embed="rId3" cstate="print"/>
          <a:srcRect l="67521" t="20948" b="38405"/>
          <a:stretch>
            <a:fillRect/>
          </a:stretch>
        </p:blipFill>
        <p:spPr bwMode="auto">
          <a:xfrm>
            <a:off x="4419600" y="5547360"/>
            <a:ext cx="1408217" cy="917379"/>
          </a:xfrm>
          <a:prstGeom prst="rect">
            <a:avLst/>
          </a:prstGeom>
          <a:noFill/>
          <a:ln w="34925" algn="ctr">
            <a:noFill/>
            <a:miter lim="800000"/>
            <a:headEnd/>
            <a:tailEnd/>
          </a:ln>
          <a:effectLst/>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16280"/>
            <a:ext cx="8229600" cy="1143000"/>
          </a:xfrm>
        </p:spPr>
        <p:txBody>
          <a:bodyPr/>
          <a:lstStyle/>
          <a:p>
            <a:pPr>
              <a:defRPr/>
            </a:pPr>
            <a:r>
              <a:rPr lang="en-US" dirty="0"/>
              <a:t>MUSLE Parameter Estimation</a:t>
            </a:r>
          </a:p>
        </p:txBody>
      </p:sp>
      <p:sp>
        <p:nvSpPr>
          <p:cNvPr id="3" name="Content Placeholder 2"/>
          <p:cNvSpPr>
            <a:spLocks noGrp="1"/>
          </p:cNvSpPr>
          <p:nvPr>
            <p:ph idx="1"/>
          </p:nvPr>
        </p:nvSpPr>
        <p:spPr>
          <a:xfrm>
            <a:off x="723900" y="1859280"/>
            <a:ext cx="7543800" cy="4602162"/>
          </a:xfrm>
        </p:spPr>
        <p:txBody>
          <a:bodyPr>
            <a:normAutofit lnSpcReduction="10000"/>
          </a:bodyPr>
          <a:lstStyle/>
          <a:p>
            <a:pPr>
              <a:defRPr/>
            </a:pPr>
            <a:r>
              <a:rPr lang="en-US" dirty="0"/>
              <a:t>Initial Parameters</a:t>
            </a:r>
          </a:p>
          <a:p>
            <a:pPr lvl="1">
              <a:defRPr/>
            </a:pPr>
            <a:r>
              <a:rPr lang="en-US" dirty="0"/>
              <a:t>K: SSURGO Soil Data</a:t>
            </a:r>
          </a:p>
          <a:p>
            <a:pPr lvl="1">
              <a:defRPr/>
            </a:pPr>
            <a:r>
              <a:rPr lang="en-US" dirty="0"/>
              <a:t>LS: Terrain Data (10 m DEM)</a:t>
            </a:r>
          </a:p>
          <a:p>
            <a:pPr lvl="1">
              <a:defRPr/>
            </a:pPr>
            <a:r>
              <a:rPr lang="en-US" dirty="0"/>
              <a:t>C: Land use Data</a:t>
            </a:r>
          </a:p>
          <a:p>
            <a:pPr lvl="1">
              <a:defRPr/>
            </a:pPr>
            <a:r>
              <a:rPr lang="en-US" dirty="0"/>
              <a:t>Gradation Curve: SSURGO Soil Data</a:t>
            </a:r>
          </a:p>
          <a:p>
            <a:pPr>
              <a:defRPr/>
            </a:pPr>
            <a:r>
              <a:rPr lang="en-US" dirty="0"/>
              <a:t>Major Calibration Parameters</a:t>
            </a:r>
          </a:p>
          <a:p>
            <a:pPr marL="971550" lvl="1" indent="-514350">
              <a:buFont typeface="+mj-lt"/>
              <a:buAutoNum type="arabicPeriod"/>
              <a:defRPr/>
            </a:pPr>
            <a:r>
              <a:rPr lang="en-US" dirty="0"/>
              <a:t>One of MUSLE Factors</a:t>
            </a:r>
          </a:p>
          <a:p>
            <a:pPr marL="971550" lvl="1" indent="-514350">
              <a:buFont typeface="+mj-lt"/>
              <a:buAutoNum type="arabicPeriod"/>
              <a:defRPr/>
            </a:pPr>
            <a:r>
              <a:rPr lang="en-US" dirty="0"/>
              <a:t>Threshold (CFS)</a:t>
            </a:r>
          </a:p>
          <a:p>
            <a:pPr marL="971550" lvl="1" indent="-514350">
              <a:buFont typeface="+mj-lt"/>
              <a:buAutoNum type="arabicPeriod"/>
              <a:defRPr/>
            </a:pPr>
            <a:r>
              <a:rPr lang="en-US" dirty="0"/>
              <a:t>Gradation Curve</a:t>
            </a:r>
          </a:p>
          <a:p>
            <a:pPr marL="457200" lvl="1" indent="0">
              <a:buNone/>
              <a:defRPr/>
            </a:pPr>
            <a:endParaRPr lang="en-US" dirty="0"/>
          </a:p>
          <a:p>
            <a:pPr>
              <a:defRPr/>
            </a:pPr>
            <a:endParaRPr lang="en-US" dirty="0"/>
          </a:p>
          <a:p>
            <a:pPr>
              <a:defRPr/>
            </a:pPr>
            <a:endParaRPr lang="en-US" dirty="0"/>
          </a:p>
        </p:txBody>
      </p:sp>
    </p:spTree>
    <p:extLst>
      <p:ext uri="{BB962C8B-B14F-4D97-AF65-F5344CB8AC3E}">
        <p14:creationId xmlns:p14="http://schemas.microsoft.com/office/powerpoint/2010/main" val="224897153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Build-up Wash-Off </a:t>
            </a:r>
            <a:br>
              <a:rPr lang="en-US" dirty="0"/>
            </a:br>
            <a:r>
              <a:rPr lang="en-US" dirty="0"/>
              <a:t>Parameter Estimation</a:t>
            </a:r>
          </a:p>
        </p:txBody>
      </p:sp>
      <p:sp>
        <p:nvSpPr>
          <p:cNvPr id="4" name="Footer Placeholder 3"/>
          <p:cNvSpPr>
            <a:spLocks noGrp="1"/>
          </p:cNvSpPr>
          <p:nvPr>
            <p:ph type="ftr" sz="quarter" idx="11"/>
          </p:nvPr>
        </p:nvSpPr>
        <p:spPr/>
        <p:txBody>
          <a:bodyPr/>
          <a:lstStyle/>
          <a:p>
            <a:r>
              <a:rPr lang="en-US"/>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42</a:t>
            </a:fld>
            <a:endParaRPr lang="en-US"/>
          </a:p>
        </p:txBody>
      </p:sp>
      <p:sp>
        <p:nvSpPr>
          <p:cNvPr id="6" name="Content Placeholder 2"/>
          <p:cNvSpPr>
            <a:spLocks noGrp="1"/>
          </p:cNvSpPr>
          <p:nvPr>
            <p:ph idx="1"/>
          </p:nvPr>
        </p:nvSpPr>
        <p:spPr>
          <a:xfrm>
            <a:off x="304800" y="2438400"/>
            <a:ext cx="5105400" cy="4026339"/>
          </a:xfrm>
        </p:spPr>
        <p:txBody>
          <a:bodyPr>
            <a:normAutofit/>
          </a:bodyPr>
          <a:lstStyle/>
          <a:p>
            <a:pPr>
              <a:defRPr/>
            </a:pPr>
            <a:r>
              <a:rPr lang="en-US" dirty="0"/>
              <a:t>Initial Parameters</a:t>
            </a:r>
          </a:p>
          <a:p>
            <a:pPr lvl="1">
              <a:defRPr/>
            </a:pPr>
            <a:r>
              <a:rPr lang="en-US" dirty="0"/>
              <a:t>None</a:t>
            </a:r>
          </a:p>
          <a:p>
            <a:pPr>
              <a:defRPr/>
            </a:pPr>
            <a:r>
              <a:rPr lang="en-US" dirty="0"/>
              <a:t>Major Calibration Parameters</a:t>
            </a:r>
          </a:p>
          <a:p>
            <a:pPr marL="971550" lvl="1" indent="-514350">
              <a:buFont typeface="+mj-lt"/>
              <a:buAutoNum type="arabicPeriod"/>
              <a:defRPr/>
            </a:pPr>
            <a:r>
              <a:rPr lang="en-US" dirty="0"/>
              <a:t>Sweeping %</a:t>
            </a:r>
          </a:p>
          <a:p>
            <a:pPr marL="971550" lvl="1" indent="-514350">
              <a:buFont typeface="+mj-lt"/>
              <a:buAutoNum type="arabicPeriod"/>
              <a:defRPr/>
            </a:pPr>
            <a:r>
              <a:rPr lang="en-US" dirty="0"/>
              <a:t>Coefficient</a:t>
            </a:r>
          </a:p>
          <a:p>
            <a:pPr marL="457200" lvl="1" indent="0">
              <a:buNone/>
              <a:defRPr/>
            </a:pPr>
            <a:endParaRPr lang="en-US" dirty="0"/>
          </a:p>
          <a:p>
            <a:pPr>
              <a:defRPr/>
            </a:pPr>
            <a:endParaRPr lang="en-US" dirty="0"/>
          </a:p>
          <a:p>
            <a:pPr>
              <a:defRPr/>
            </a:pPr>
            <a:endParaRPr lang="en-US" dirty="0"/>
          </a:p>
        </p:txBody>
      </p:sp>
      <p:pic>
        <p:nvPicPr>
          <p:cNvPr id="7" name="Picture 1"/>
          <p:cNvPicPr>
            <a:picLocks noChangeAspect="1" noChangeArrowheads="1"/>
          </p:cNvPicPr>
          <p:nvPr/>
        </p:nvPicPr>
        <p:blipFill>
          <a:blip r:embed="rId3" cstate="print"/>
          <a:srcRect/>
          <a:stretch>
            <a:fillRect/>
          </a:stretch>
        </p:blipFill>
        <p:spPr bwMode="auto">
          <a:xfrm>
            <a:off x="5133313" y="2667000"/>
            <a:ext cx="3697901" cy="3169630"/>
          </a:xfrm>
          <a:prstGeom prst="rect">
            <a:avLst/>
          </a:prstGeom>
          <a:noFill/>
          <a:ln w="9525">
            <a:noFill/>
            <a:miter lim="800000"/>
            <a:headEnd/>
            <a:tailEnd/>
          </a:ln>
        </p:spPr>
      </p:pic>
    </p:spTree>
    <p:extLst>
      <p:ext uri="{BB962C8B-B14F-4D97-AF65-F5344CB8AC3E}">
        <p14:creationId xmlns:p14="http://schemas.microsoft.com/office/powerpoint/2010/main" val="265375801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a:t>
            </a:r>
          </a:p>
        </p:txBody>
      </p:sp>
      <p:sp>
        <p:nvSpPr>
          <p:cNvPr id="3" name="Content Placeholder 2"/>
          <p:cNvSpPr>
            <a:spLocks noGrp="1"/>
          </p:cNvSpPr>
          <p:nvPr>
            <p:ph idx="1"/>
          </p:nvPr>
        </p:nvSpPr>
        <p:spPr/>
        <p:txBody>
          <a:bodyPr>
            <a:normAutofit lnSpcReduction="10000"/>
          </a:bodyPr>
          <a:lstStyle/>
          <a:p>
            <a:r>
              <a:rPr lang="en-US" sz="2400" dirty="0"/>
              <a:t>MUSLE can be used to estimate erosion from rural watersheds, especially in farm areas.  It is largely an empirical model.</a:t>
            </a:r>
          </a:p>
          <a:p>
            <a:r>
              <a:rPr lang="en-US" sz="2400" dirty="0"/>
              <a:t>Build-up and wash-off can be used to estimate erosion in urban watersheds, including street sweeping effects.  It is also largely an empirical model.</a:t>
            </a:r>
          </a:p>
          <a:p>
            <a:r>
              <a:rPr lang="en-US" sz="2400" dirty="0"/>
              <a:t>The sediment yield estimated with MUSLE or build-up and wash-off is distributed in a time-series using a power function relationship.</a:t>
            </a:r>
          </a:p>
          <a:p>
            <a:r>
              <a:rPr lang="en-US" sz="2400" dirty="0"/>
              <a:t>Erosion estimates usually have an order of magnitude more uncertainty than flow estimates.</a:t>
            </a:r>
          </a:p>
        </p:txBody>
      </p:sp>
      <p:sp>
        <p:nvSpPr>
          <p:cNvPr id="4" name="Footer Placeholder 3"/>
          <p:cNvSpPr>
            <a:spLocks noGrp="1"/>
          </p:cNvSpPr>
          <p:nvPr>
            <p:ph type="ftr" sz="quarter" idx="11"/>
          </p:nvPr>
        </p:nvSpPr>
        <p:spPr/>
        <p:txBody>
          <a:bodyPr/>
          <a:lstStyle/>
          <a:p>
            <a:r>
              <a:rPr lang="en-US"/>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43</a:t>
            </a:fld>
            <a:endParaRPr lang="en-U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References</a:t>
            </a:r>
          </a:p>
        </p:txBody>
      </p:sp>
      <p:sp>
        <p:nvSpPr>
          <p:cNvPr id="3" name="Content Placeholder 2"/>
          <p:cNvSpPr>
            <a:spLocks noGrp="1"/>
          </p:cNvSpPr>
          <p:nvPr>
            <p:ph idx="1"/>
          </p:nvPr>
        </p:nvSpPr>
        <p:spPr>
          <a:xfrm>
            <a:off x="457200" y="2209800"/>
            <a:ext cx="8229600" cy="4267200"/>
          </a:xfrm>
        </p:spPr>
        <p:txBody>
          <a:bodyPr>
            <a:normAutofit/>
          </a:bodyPr>
          <a:lstStyle/>
          <a:p>
            <a:pPr>
              <a:lnSpc>
                <a:spcPct val="80000"/>
              </a:lnSpc>
              <a:spcBef>
                <a:spcPts val="1200"/>
              </a:spcBef>
            </a:pPr>
            <a:r>
              <a:rPr lang="en-US" sz="1800" dirty="0"/>
              <a:t>Arnold, J.G. and J.R. Williams. 1995. SWRRB—A watershed scale model for soil and water resources management. p. 847-908. </a:t>
            </a:r>
            <a:r>
              <a:rPr lang="en-US" sz="1800" i="1" dirty="0"/>
              <a:t>In </a:t>
            </a:r>
            <a:r>
              <a:rPr lang="en-US" sz="1800" dirty="0"/>
              <a:t>V.P. Singh (</a:t>
            </a:r>
            <a:r>
              <a:rPr lang="en-US" sz="1800" dirty="0" err="1"/>
              <a:t>ed</a:t>
            </a:r>
            <a:r>
              <a:rPr lang="en-US" sz="1800" dirty="0"/>
              <a:t>) Computer models of watershed hydrology. Water Resources Publications.</a:t>
            </a:r>
          </a:p>
          <a:p>
            <a:pPr>
              <a:lnSpc>
                <a:spcPct val="80000"/>
              </a:lnSpc>
              <a:spcBef>
                <a:spcPts val="1200"/>
              </a:spcBef>
            </a:pPr>
            <a:r>
              <a:rPr lang="en-US" sz="1800" dirty="0"/>
              <a:t>Huber, W.C. and R.E. Dickinson. 1988. Storm water management model, version 4: user’s manual. U.S. Environmental Protection Agency, Athens, GA</a:t>
            </a:r>
          </a:p>
          <a:p>
            <a:pPr>
              <a:lnSpc>
                <a:spcPct val="80000"/>
              </a:lnSpc>
              <a:spcBef>
                <a:spcPts val="1200"/>
              </a:spcBef>
            </a:pPr>
            <a:r>
              <a:rPr lang="en-US" sz="1800" dirty="0"/>
              <a:t>S.L. </a:t>
            </a:r>
            <a:r>
              <a:rPr lang="en-US" sz="1800" dirty="0" err="1"/>
              <a:t>Neitsch</a:t>
            </a:r>
            <a:r>
              <a:rPr lang="en-US" sz="1800" dirty="0"/>
              <a:t>, J.G. Arnold, J.R. </a:t>
            </a:r>
            <a:r>
              <a:rPr lang="en-US" sz="1800" dirty="0" err="1"/>
              <a:t>Kiniry</a:t>
            </a:r>
            <a:r>
              <a:rPr lang="en-US" sz="1800" dirty="0"/>
              <a:t>, J.R. Williams. 2005. Soil and water assessment tool theoretical documentation, version 2005. USDA-ARS</a:t>
            </a:r>
          </a:p>
          <a:p>
            <a:pPr>
              <a:lnSpc>
                <a:spcPct val="80000"/>
              </a:lnSpc>
              <a:spcBef>
                <a:spcPts val="1200"/>
              </a:spcBef>
            </a:pPr>
            <a:r>
              <a:rPr lang="en-US" sz="1800" dirty="0"/>
              <a:t>Williams, J.R. 1975. Sediment-yield prediction with universal equation using runoff energy factor. p. 244-252. </a:t>
            </a:r>
            <a:r>
              <a:rPr lang="en-US" sz="1800" i="1" dirty="0"/>
              <a:t>In </a:t>
            </a:r>
            <a:r>
              <a:rPr lang="en-US" sz="1800" dirty="0"/>
              <a:t>Present and prospective technology for predicting sediment yield and sources: Proceedings of the sediment yield workshop, USDA Sedimentation Lab., Oxford, MS, November 28- 30, 1972. ARS-S-40.</a:t>
            </a:r>
          </a:p>
          <a:p>
            <a:pPr>
              <a:lnSpc>
                <a:spcPct val="80000"/>
              </a:lnSpc>
              <a:spcBef>
                <a:spcPts val="1200"/>
              </a:spcBef>
            </a:pPr>
            <a:r>
              <a:rPr lang="en-US" sz="1800" dirty="0"/>
              <a:t>Williams, J.R. 1995. Chapter 25: The EPIC model. p. 909-1000. </a:t>
            </a:r>
            <a:r>
              <a:rPr lang="en-US" sz="1800" i="1" dirty="0"/>
              <a:t>In </a:t>
            </a:r>
            <a:r>
              <a:rPr lang="en-US" sz="1800" dirty="0"/>
              <a:t>V.P. Singh (ed.) Computer models of watershed hydrology. Water Resources Publications</a:t>
            </a:r>
          </a:p>
        </p:txBody>
      </p:sp>
      <p:sp>
        <p:nvSpPr>
          <p:cNvPr id="4" name="Footer Placeholder 3"/>
          <p:cNvSpPr>
            <a:spLocks noGrp="1"/>
          </p:cNvSpPr>
          <p:nvPr>
            <p:ph type="ftr" sz="quarter" idx="11"/>
          </p:nvPr>
        </p:nvSpPr>
        <p:spPr/>
        <p:txBody>
          <a:bodyPr/>
          <a:lstStyle/>
          <a:p>
            <a:r>
              <a:rPr lang="en-US"/>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44</a:t>
            </a:fld>
            <a:endParaRPr lang="en-US"/>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References</a:t>
            </a:r>
          </a:p>
        </p:txBody>
      </p:sp>
      <p:sp>
        <p:nvSpPr>
          <p:cNvPr id="3" name="Content Placeholder 2"/>
          <p:cNvSpPr>
            <a:spLocks noGrp="1"/>
          </p:cNvSpPr>
          <p:nvPr>
            <p:ph idx="1"/>
          </p:nvPr>
        </p:nvSpPr>
        <p:spPr/>
        <p:txBody>
          <a:bodyPr>
            <a:noAutofit/>
          </a:bodyPr>
          <a:lstStyle/>
          <a:p>
            <a:pPr>
              <a:lnSpc>
                <a:spcPct val="80000"/>
              </a:lnSpc>
              <a:spcBef>
                <a:spcPts val="1200"/>
              </a:spcBef>
            </a:pPr>
            <a:r>
              <a:rPr lang="en-US" sz="1800" dirty="0"/>
              <a:t>Pitt, R. 1979. Demonstration of non-point pollution abatement through improved street cleaning practices. EPA-600/2-79-161 (NTIS PB80-108988), U.S. Environmental Protection Agency, Cincinnati, OH.</a:t>
            </a:r>
          </a:p>
          <a:p>
            <a:pPr>
              <a:lnSpc>
                <a:spcPct val="80000"/>
              </a:lnSpc>
              <a:spcBef>
                <a:spcPts val="1200"/>
              </a:spcBef>
            </a:pPr>
            <a:r>
              <a:rPr lang="en-US" sz="1800" dirty="0"/>
              <a:t>USDA Soil Conservation Service. (1983) National Engineering Handbook, Section2, Sedimentation, 2d. Ed.</a:t>
            </a:r>
          </a:p>
          <a:p>
            <a:pPr>
              <a:lnSpc>
                <a:spcPct val="80000"/>
              </a:lnSpc>
              <a:spcBef>
                <a:spcPts val="1200"/>
              </a:spcBef>
            </a:pPr>
            <a:r>
              <a:rPr lang="en-US" sz="1800" dirty="0"/>
              <a:t>Manning, M.J., R.H. Sullivan, and T.M. </a:t>
            </a:r>
            <a:r>
              <a:rPr lang="en-US" sz="1800" dirty="0" err="1"/>
              <a:t>Kipp</a:t>
            </a:r>
            <a:r>
              <a:rPr lang="en-US" sz="1800" dirty="0"/>
              <a:t> (1977). Nationwide Evaluation of Combined Sewer Overflows and Urban </a:t>
            </a:r>
            <a:r>
              <a:rPr lang="en-US" sz="1800" dirty="0" err="1"/>
              <a:t>Stormwater</a:t>
            </a:r>
            <a:r>
              <a:rPr lang="en-US" sz="1800" dirty="0"/>
              <a:t> Discharges. Vol. III: Characterization of Discharges</a:t>
            </a:r>
            <a:r>
              <a:rPr lang="en-US" sz="1800" i="1" dirty="0"/>
              <a:t>. </a:t>
            </a:r>
            <a:r>
              <a:rPr lang="en-US" sz="1800" dirty="0"/>
              <a:t>U.S. Environmental Protection Agency. Cincinnati, OH. October.</a:t>
            </a:r>
          </a:p>
          <a:p>
            <a:pPr>
              <a:lnSpc>
                <a:spcPct val="80000"/>
              </a:lnSpc>
              <a:spcBef>
                <a:spcPts val="1200"/>
              </a:spcBef>
            </a:pPr>
            <a:r>
              <a:rPr lang="en-US" sz="1800" dirty="0"/>
              <a:t>Heaney, J., W. Huber, and S. Nix (1977). Storm Water Management Model: Level I-Preliminary Screening Procedures. U.S. Environmental Protection Agency. EPA -600/2-76-275. Cincinnati, OH.</a:t>
            </a:r>
          </a:p>
          <a:p>
            <a:pPr>
              <a:lnSpc>
                <a:spcPct val="80000"/>
              </a:lnSpc>
              <a:spcBef>
                <a:spcPts val="1200"/>
              </a:spcBef>
            </a:pPr>
            <a:r>
              <a:rPr lang="en-US" sz="1800" dirty="0"/>
              <a:t>Ports, M.A. (1973) “Use of the universal soil loss equation as a design standard,“ Paper presented at the Water Resources Engineering Meeting, ASEA, Washington, DC</a:t>
            </a:r>
          </a:p>
        </p:txBody>
      </p:sp>
      <p:sp>
        <p:nvSpPr>
          <p:cNvPr id="4" name="Footer Placeholder 3"/>
          <p:cNvSpPr>
            <a:spLocks noGrp="1"/>
          </p:cNvSpPr>
          <p:nvPr>
            <p:ph type="ftr" sz="quarter" idx="11"/>
          </p:nvPr>
        </p:nvSpPr>
        <p:spPr/>
        <p:txBody>
          <a:bodyPr/>
          <a:lstStyle/>
          <a:p>
            <a:r>
              <a:rPr lang="en-US"/>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45</a:t>
            </a:fld>
            <a:endParaRPr lang="en-US"/>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References</a:t>
            </a:r>
          </a:p>
        </p:txBody>
      </p:sp>
      <p:sp>
        <p:nvSpPr>
          <p:cNvPr id="3" name="Content Placeholder 2"/>
          <p:cNvSpPr>
            <a:spLocks noGrp="1"/>
          </p:cNvSpPr>
          <p:nvPr>
            <p:ph idx="1"/>
          </p:nvPr>
        </p:nvSpPr>
        <p:spPr/>
        <p:txBody>
          <a:bodyPr>
            <a:normAutofit/>
          </a:bodyPr>
          <a:lstStyle/>
          <a:p>
            <a:pPr>
              <a:spcBef>
                <a:spcPts val="1200"/>
              </a:spcBef>
            </a:pPr>
            <a:r>
              <a:rPr lang="en-US" sz="1800" dirty="0"/>
              <a:t>Peter </a:t>
            </a:r>
            <a:r>
              <a:rPr lang="en-US" sz="1800" dirty="0" err="1"/>
              <a:t>Bača</a:t>
            </a:r>
            <a:r>
              <a:rPr lang="en-US" sz="1800" dirty="0"/>
              <a:t> (2002) Temporal variability of suspended sediment availability during rainfall-runoff events in a small agricultural basin, ERB and Northern European FRIEND Project 5 Conference, </a:t>
            </a:r>
            <a:r>
              <a:rPr lang="en-US" sz="1800" dirty="0" err="1"/>
              <a:t>Demänovská</a:t>
            </a:r>
            <a:r>
              <a:rPr lang="en-US" sz="1800" dirty="0"/>
              <a:t> </a:t>
            </a:r>
            <a:r>
              <a:rPr lang="en-US" sz="1800" dirty="0" err="1"/>
              <a:t>dolina</a:t>
            </a:r>
            <a:r>
              <a:rPr lang="en-US" sz="1800" dirty="0"/>
              <a:t>, Slovakia, 2002</a:t>
            </a:r>
          </a:p>
          <a:p>
            <a:pPr>
              <a:lnSpc>
                <a:spcPct val="80000"/>
              </a:lnSpc>
              <a:spcBef>
                <a:spcPts val="1200"/>
              </a:spcBef>
            </a:pPr>
            <a:r>
              <a:rPr lang="en-US" sz="1800" dirty="0" err="1"/>
              <a:t>Wischmeier</a:t>
            </a:r>
            <a:r>
              <a:rPr lang="en-US" sz="1800" dirty="0"/>
              <a:t>, W.H., C.B. Johnson, and B.V. Cross. 1971. A soil </a:t>
            </a:r>
            <a:r>
              <a:rPr lang="en-US" sz="1800" dirty="0" err="1"/>
              <a:t>erodibility</a:t>
            </a:r>
            <a:r>
              <a:rPr lang="en-US" sz="1800" dirty="0"/>
              <a:t> </a:t>
            </a:r>
            <a:r>
              <a:rPr lang="en-US" sz="1800" dirty="0" err="1"/>
              <a:t>nomograph</a:t>
            </a:r>
            <a:r>
              <a:rPr lang="en-US" sz="1800" dirty="0"/>
              <a:t> for farmland and construction sites. Journal of Soil and Water Conservation 26:189-193.</a:t>
            </a:r>
          </a:p>
          <a:p>
            <a:pPr>
              <a:lnSpc>
                <a:spcPct val="80000"/>
              </a:lnSpc>
              <a:spcBef>
                <a:spcPts val="1200"/>
              </a:spcBef>
            </a:pPr>
            <a:r>
              <a:rPr lang="en-US" sz="1800" dirty="0" err="1"/>
              <a:t>Wischmeier</a:t>
            </a:r>
            <a:r>
              <a:rPr lang="en-US" sz="1800" dirty="0"/>
              <a:t>, W.H. and D.D. Smith. 1965. Predicting rainfall-erosion losses from cropland east of the Rocky Mountains. Agriculture Handbook 282. USDA-ARS</a:t>
            </a:r>
          </a:p>
          <a:p>
            <a:pPr>
              <a:lnSpc>
                <a:spcPct val="80000"/>
              </a:lnSpc>
              <a:spcBef>
                <a:spcPts val="1200"/>
              </a:spcBef>
            </a:pPr>
            <a:r>
              <a:rPr lang="en-US" sz="1800" dirty="0" err="1"/>
              <a:t>Wischmeier</a:t>
            </a:r>
            <a:r>
              <a:rPr lang="en-US" sz="1800" dirty="0"/>
              <a:t>, W.H. and D.D. Smith. 1978. Predicting rainfall erosion losses: a guide to conservation planning. Agriculture Handbook 282. USDA-ARS</a:t>
            </a:r>
          </a:p>
          <a:p>
            <a:pPr>
              <a:buNone/>
            </a:pPr>
            <a:endParaRPr lang="en-US" dirty="0"/>
          </a:p>
        </p:txBody>
      </p:sp>
      <p:sp>
        <p:nvSpPr>
          <p:cNvPr id="4" name="Footer Placeholder 3"/>
          <p:cNvSpPr>
            <a:spLocks noGrp="1"/>
          </p:cNvSpPr>
          <p:nvPr>
            <p:ph type="ftr" sz="quarter" idx="11"/>
          </p:nvPr>
        </p:nvSpPr>
        <p:spPr/>
        <p:txBody>
          <a:bodyPr/>
          <a:lstStyle/>
          <a:p>
            <a:r>
              <a:rPr lang="en-US"/>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46</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MUSLE Equation</a:t>
            </a:r>
          </a:p>
        </p:txBody>
      </p:sp>
      <p:sp>
        <p:nvSpPr>
          <p:cNvPr id="3" name="Content Placeholder 2"/>
          <p:cNvSpPr>
            <a:spLocks noGrp="1"/>
          </p:cNvSpPr>
          <p:nvPr>
            <p:ph idx="1"/>
          </p:nvPr>
        </p:nvSpPr>
        <p:spPr>
          <a:xfrm>
            <a:off x="304800" y="2917165"/>
            <a:ext cx="8229600" cy="3200400"/>
          </a:xfrm>
        </p:spPr>
        <p:txBody>
          <a:bodyPr>
            <a:normAutofit/>
          </a:bodyPr>
          <a:lstStyle/>
          <a:p>
            <a:pPr marL="0" indent="0">
              <a:lnSpc>
                <a:spcPct val="90000"/>
              </a:lnSpc>
              <a:buNone/>
            </a:pPr>
            <a:r>
              <a:rPr lang="en-US" sz="2400" dirty="0" err="1"/>
              <a:t>Sed</a:t>
            </a:r>
            <a:r>
              <a:rPr lang="en-US" sz="2400" dirty="0"/>
              <a:t> = Sediment Yield per Event (metric tons)</a:t>
            </a:r>
          </a:p>
          <a:p>
            <a:pPr marL="0" indent="0">
              <a:lnSpc>
                <a:spcPct val="90000"/>
              </a:lnSpc>
              <a:buNone/>
            </a:pPr>
            <a:r>
              <a:rPr lang="en-US" sz="2400" dirty="0" err="1"/>
              <a:t>Q</a:t>
            </a:r>
            <a:r>
              <a:rPr lang="en-US" sz="2400" baseline="-25000" dirty="0" err="1"/>
              <a:t>surf</a:t>
            </a:r>
            <a:r>
              <a:rPr lang="en-US" sz="2400" baseline="-25000" dirty="0"/>
              <a:t> </a:t>
            </a:r>
            <a:r>
              <a:rPr lang="en-US" sz="2400" dirty="0"/>
              <a:t>=  Surface Runoff Volume (m</a:t>
            </a:r>
            <a:r>
              <a:rPr lang="en-US" sz="2400" baseline="30000" dirty="0"/>
              <a:t>3</a:t>
            </a:r>
            <a:r>
              <a:rPr lang="en-US" sz="2400" dirty="0"/>
              <a:t>)</a:t>
            </a:r>
          </a:p>
          <a:p>
            <a:pPr marL="0" indent="0">
              <a:lnSpc>
                <a:spcPct val="90000"/>
              </a:lnSpc>
              <a:buNone/>
            </a:pPr>
            <a:r>
              <a:rPr lang="en-US" sz="2400" dirty="0" err="1"/>
              <a:t>q</a:t>
            </a:r>
            <a:r>
              <a:rPr lang="en-US" sz="2400" baseline="-25000" dirty="0" err="1"/>
              <a:t>peak</a:t>
            </a:r>
            <a:r>
              <a:rPr lang="en-US" sz="2400" baseline="-25000" dirty="0"/>
              <a:t> </a:t>
            </a:r>
            <a:r>
              <a:rPr lang="en-US" sz="2400" dirty="0"/>
              <a:t>=  Peak Runoff Rate (m</a:t>
            </a:r>
            <a:r>
              <a:rPr lang="en-US" sz="2400" baseline="30000" dirty="0"/>
              <a:t>3</a:t>
            </a:r>
            <a:r>
              <a:rPr lang="en-US" sz="2400" dirty="0"/>
              <a:t>/s)</a:t>
            </a:r>
          </a:p>
          <a:p>
            <a:pPr marL="0" indent="0">
              <a:lnSpc>
                <a:spcPct val="90000"/>
              </a:lnSpc>
              <a:buNone/>
            </a:pPr>
            <a:r>
              <a:rPr lang="en-US" sz="2400" dirty="0"/>
              <a:t>K = Soil </a:t>
            </a:r>
            <a:r>
              <a:rPr lang="en-US" sz="2400" dirty="0" err="1"/>
              <a:t>Erodibility</a:t>
            </a:r>
            <a:r>
              <a:rPr lang="en-US" sz="2400" dirty="0"/>
              <a:t> Factor</a:t>
            </a:r>
          </a:p>
          <a:p>
            <a:pPr marL="0" indent="0">
              <a:lnSpc>
                <a:spcPct val="90000"/>
              </a:lnSpc>
              <a:buNone/>
            </a:pPr>
            <a:r>
              <a:rPr lang="en-US" sz="2400" dirty="0"/>
              <a:t>LS = Topographic Factor</a:t>
            </a:r>
          </a:p>
          <a:p>
            <a:pPr marL="0" indent="0">
              <a:lnSpc>
                <a:spcPct val="90000"/>
              </a:lnSpc>
              <a:buNone/>
            </a:pPr>
            <a:r>
              <a:rPr lang="en-US" sz="2400" dirty="0"/>
              <a:t>C = Cover and Management Factor</a:t>
            </a:r>
          </a:p>
          <a:p>
            <a:pPr marL="0" indent="0">
              <a:lnSpc>
                <a:spcPct val="90000"/>
              </a:lnSpc>
              <a:buNone/>
            </a:pPr>
            <a:r>
              <a:rPr lang="en-US" sz="2400" dirty="0"/>
              <a:t>P = Support Practice Factor</a:t>
            </a:r>
          </a:p>
        </p:txBody>
      </p:sp>
      <p:sp>
        <p:nvSpPr>
          <p:cNvPr id="4" name="Footer Placeholder 3"/>
          <p:cNvSpPr>
            <a:spLocks noGrp="1"/>
          </p:cNvSpPr>
          <p:nvPr>
            <p:ph type="ftr" sz="quarter" idx="11"/>
          </p:nvPr>
        </p:nvSpPr>
        <p:spPr/>
        <p:txBody>
          <a:bodyPr/>
          <a:lstStyle/>
          <a:p>
            <a:r>
              <a:rPr lang="en-US"/>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5</a:t>
            </a:fld>
            <a:endParaRPr lang="en-US"/>
          </a:p>
        </p:txBody>
      </p:sp>
      <p:graphicFrame>
        <p:nvGraphicFramePr>
          <p:cNvPr id="22530" name="Object 2"/>
          <p:cNvGraphicFramePr>
            <a:graphicFrameLocks noChangeAspect="1"/>
          </p:cNvGraphicFramePr>
          <p:nvPr>
            <p:extLst>
              <p:ext uri="{D42A27DB-BD31-4B8C-83A1-F6EECF244321}">
                <p14:modId xmlns:p14="http://schemas.microsoft.com/office/powerpoint/2010/main" val="199698039"/>
              </p:ext>
            </p:extLst>
          </p:nvPr>
        </p:nvGraphicFramePr>
        <p:xfrm>
          <a:off x="1637152" y="2189872"/>
          <a:ext cx="5345112" cy="490900"/>
        </p:xfrm>
        <a:graphic>
          <a:graphicData uri="http://schemas.openxmlformats.org/presentationml/2006/ole">
            <mc:AlternateContent xmlns:mc="http://schemas.openxmlformats.org/markup-compatibility/2006">
              <mc:Choice xmlns:v="urn:schemas-microsoft-com:vml" Requires="v">
                <p:oleObj name="Equation" r:id="rId3" imgW="2768400" imgH="253800" progId="Equation.3">
                  <p:embed/>
                </p:oleObj>
              </mc:Choice>
              <mc:Fallback>
                <p:oleObj name="Equation" r:id="rId3" imgW="2768400" imgH="2538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37152" y="2189872"/>
                        <a:ext cx="5345112" cy="490900"/>
                      </a:xfrm>
                      <a:prstGeom prst="rect">
                        <a:avLst/>
                      </a:prstGeom>
                      <a:noFill/>
                      <a:ln>
                        <a:noFill/>
                      </a:ln>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25400">
                            <a:solidFill>
                              <a:srgbClr val="FFFF00"/>
                            </a:solidFill>
                            <a:miter lim="800000"/>
                            <a:headEnd/>
                            <a:tailEnd/>
                          </a14:hiddenLine>
                        </a:ext>
                      </a:extLst>
                    </p:spPr>
                  </p:pic>
                </p:oleObj>
              </mc:Fallback>
            </mc:AlternateContent>
          </a:graphicData>
        </a:graphic>
      </p:graphicFrame>
      <p:pic>
        <p:nvPicPr>
          <p:cNvPr id="6" name="Picture 5"/>
          <p:cNvPicPr>
            <a:picLocks noChangeAspect="1"/>
          </p:cNvPicPr>
          <p:nvPr/>
        </p:nvPicPr>
        <p:blipFill>
          <a:blip r:embed="rId5"/>
          <a:stretch>
            <a:fillRect/>
          </a:stretch>
        </p:blipFill>
        <p:spPr>
          <a:xfrm>
            <a:off x="4848839" y="3408065"/>
            <a:ext cx="3962895" cy="3239236"/>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8190" y="762000"/>
            <a:ext cx="8229600" cy="1143000"/>
          </a:xfrm>
        </p:spPr>
        <p:txBody>
          <a:bodyPr/>
          <a:lstStyle/>
          <a:p>
            <a:r>
              <a:rPr lang="en-US" dirty="0"/>
              <a:t>K : Soil </a:t>
            </a:r>
            <a:r>
              <a:rPr lang="en-US" dirty="0" err="1"/>
              <a:t>Erodibility</a:t>
            </a:r>
            <a:r>
              <a:rPr lang="en-US" dirty="0"/>
              <a:t> Factor </a:t>
            </a:r>
          </a:p>
        </p:txBody>
      </p:sp>
      <p:sp>
        <p:nvSpPr>
          <p:cNvPr id="3" name="Content Placeholder 2"/>
          <p:cNvSpPr>
            <a:spLocks noGrp="1"/>
          </p:cNvSpPr>
          <p:nvPr>
            <p:ph idx="1"/>
          </p:nvPr>
        </p:nvSpPr>
        <p:spPr>
          <a:xfrm>
            <a:off x="228600" y="1981200"/>
            <a:ext cx="4572000" cy="4114800"/>
          </a:xfrm>
        </p:spPr>
        <p:txBody>
          <a:bodyPr>
            <a:normAutofit lnSpcReduction="10000"/>
          </a:bodyPr>
          <a:lstStyle/>
          <a:p>
            <a:r>
              <a:rPr lang="en-US" sz="2400" dirty="0"/>
              <a:t>Some soil erodes more easily than others even when all other factors are the same.  This is due to the properties of the soil itself:</a:t>
            </a:r>
          </a:p>
          <a:p>
            <a:pPr lvl="1"/>
            <a:r>
              <a:rPr lang="en-US" sz="2000" dirty="0"/>
              <a:t>Texture, structure, organic matter, permeability.</a:t>
            </a:r>
          </a:p>
          <a:p>
            <a:r>
              <a:rPr lang="en-US" sz="2400" dirty="0"/>
              <a:t>Direct measurement of the </a:t>
            </a:r>
            <a:r>
              <a:rPr lang="en-US" sz="2400" dirty="0" err="1"/>
              <a:t>erodibility</a:t>
            </a:r>
            <a:r>
              <a:rPr lang="en-US" sz="2400" dirty="0"/>
              <a:t> factor is time and cost prohibitive.  We need indirect methods to estimate it.</a:t>
            </a:r>
          </a:p>
        </p:txBody>
      </p:sp>
      <p:sp>
        <p:nvSpPr>
          <p:cNvPr id="4" name="Footer Placeholder 3"/>
          <p:cNvSpPr>
            <a:spLocks noGrp="1"/>
          </p:cNvSpPr>
          <p:nvPr>
            <p:ph type="ftr" sz="quarter" idx="11"/>
          </p:nvPr>
        </p:nvSpPr>
        <p:spPr/>
        <p:txBody>
          <a:bodyPr/>
          <a:lstStyle/>
          <a:p>
            <a:r>
              <a:rPr lang="en-US"/>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6</a:t>
            </a:fld>
            <a:endParaRPr lang="en-US"/>
          </a:p>
        </p:txBody>
      </p:sp>
      <p:pic>
        <p:nvPicPr>
          <p:cNvPr id="27650" name="Picture 2"/>
          <p:cNvPicPr>
            <a:picLocks noChangeAspect="1" noChangeArrowheads="1"/>
          </p:cNvPicPr>
          <p:nvPr/>
        </p:nvPicPr>
        <p:blipFill>
          <a:blip r:embed="rId3" cstate="print"/>
          <a:srcRect/>
          <a:stretch>
            <a:fillRect/>
          </a:stretch>
        </p:blipFill>
        <p:spPr bwMode="auto">
          <a:xfrm>
            <a:off x="4876800" y="1699006"/>
            <a:ext cx="3886200" cy="5130858"/>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K Factor from Equation</a:t>
            </a:r>
            <a:br>
              <a:rPr lang="en-US" dirty="0"/>
            </a:br>
            <a:r>
              <a:rPr lang="en-US" sz="2700" dirty="0"/>
              <a:t>(</a:t>
            </a:r>
            <a:r>
              <a:rPr lang="en-US" sz="2700" dirty="0" err="1"/>
              <a:t>Wischmeier</a:t>
            </a:r>
            <a:r>
              <a:rPr lang="en-US" sz="2700" dirty="0"/>
              <a:t> et al., 1971)</a:t>
            </a:r>
            <a:endParaRPr lang="en-US" dirty="0"/>
          </a:p>
        </p:txBody>
      </p:sp>
      <p:sp>
        <p:nvSpPr>
          <p:cNvPr id="3" name="Content Placeholder 2"/>
          <p:cNvSpPr>
            <a:spLocks noGrp="1"/>
          </p:cNvSpPr>
          <p:nvPr>
            <p:ph idx="1"/>
          </p:nvPr>
        </p:nvSpPr>
        <p:spPr>
          <a:xfrm>
            <a:off x="457200" y="3200400"/>
            <a:ext cx="8229600" cy="3124200"/>
          </a:xfrm>
        </p:spPr>
        <p:txBody>
          <a:bodyPr>
            <a:noAutofit/>
          </a:bodyPr>
          <a:lstStyle/>
          <a:p>
            <a:pPr marL="0" indent="0">
              <a:lnSpc>
                <a:spcPct val="90000"/>
              </a:lnSpc>
              <a:buNone/>
            </a:pPr>
            <a:r>
              <a:rPr lang="en-US" sz="2000" dirty="0"/>
              <a:t>K = Soil </a:t>
            </a:r>
            <a:r>
              <a:rPr lang="en-US" sz="2000" dirty="0" err="1"/>
              <a:t>Erodibility</a:t>
            </a:r>
            <a:r>
              <a:rPr lang="en-US" sz="2000" dirty="0"/>
              <a:t> Factor</a:t>
            </a:r>
          </a:p>
          <a:p>
            <a:pPr marL="0" indent="0">
              <a:lnSpc>
                <a:spcPct val="90000"/>
              </a:lnSpc>
              <a:buNone/>
            </a:pPr>
            <a:r>
              <a:rPr lang="en-US" sz="2000" dirty="0"/>
              <a:t>M = (</a:t>
            </a:r>
            <a:r>
              <a:rPr lang="en-US" sz="2000" dirty="0" err="1"/>
              <a:t>m</a:t>
            </a:r>
            <a:r>
              <a:rPr lang="en-US" sz="2000" baseline="-25000" dirty="0" err="1"/>
              <a:t>silt</a:t>
            </a:r>
            <a:r>
              <a:rPr lang="en-US" sz="2000" dirty="0"/>
              <a:t> + </a:t>
            </a:r>
            <a:r>
              <a:rPr lang="en-US" sz="2000" dirty="0" err="1"/>
              <a:t>m</a:t>
            </a:r>
            <a:r>
              <a:rPr lang="en-US" sz="2000" baseline="-25000" dirty="0" err="1"/>
              <a:t>vfs</a:t>
            </a:r>
            <a:r>
              <a:rPr lang="en-US" sz="2000" dirty="0"/>
              <a:t>)(100 - m</a:t>
            </a:r>
            <a:r>
              <a:rPr lang="en-US" sz="2000" baseline="-25000" dirty="0"/>
              <a:t>c</a:t>
            </a:r>
            <a:r>
              <a:rPr lang="en-US" sz="2000" dirty="0"/>
              <a:t>)</a:t>
            </a:r>
          </a:p>
          <a:p>
            <a:pPr marL="914400" lvl="2" indent="0">
              <a:lnSpc>
                <a:spcPct val="90000"/>
              </a:lnSpc>
              <a:buNone/>
            </a:pPr>
            <a:r>
              <a:rPr lang="en-US" sz="2000" dirty="0"/>
              <a:t>m</a:t>
            </a:r>
            <a:r>
              <a:rPr lang="en-US" sz="2000" baseline="-25000" dirty="0"/>
              <a:t>c</a:t>
            </a:r>
            <a:r>
              <a:rPr lang="en-US" sz="2000" dirty="0"/>
              <a:t> = percent clay content (&lt;0.002 mm) </a:t>
            </a:r>
          </a:p>
          <a:p>
            <a:pPr marL="914400" lvl="2" indent="0">
              <a:lnSpc>
                <a:spcPct val="90000"/>
              </a:lnSpc>
              <a:buNone/>
            </a:pPr>
            <a:r>
              <a:rPr lang="en-US" sz="2000" dirty="0" err="1"/>
              <a:t>m</a:t>
            </a:r>
            <a:r>
              <a:rPr lang="en-US" sz="2000" baseline="-25000" dirty="0" err="1"/>
              <a:t>silt</a:t>
            </a:r>
            <a:r>
              <a:rPr lang="en-US" sz="2000" dirty="0"/>
              <a:t> = percent silt content (0.002 – 0.05 mm)</a:t>
            </a:r>
          </a:p>
          <a:p>
            <a:pPr marL="914400" lvl="2" indent="0">
              <a:lnSpc>
                <a:spcPct val="90000"/>
              </a:lnSpc>
              <a:buNone/>
            </a:pPr>
            <a:r>
              <a:rPr lang="en-US" sz="2000" dirty="0" err="1"/>
              <a:t>m</a:t>
            </a:r>
            <a:r>
              <a:rPr lang="en-US" sz="2000" baseline="-25000" dirty="0" err="1"/>
              <a:t>vfs</a:t>
            </a:r>
            <a:r>
              <a:rPr lang="en-US" sz="2000" dirty="0"/>
              <a:t> = percent very fine sand content (0.05 - 0.1 mm)</a:t>
            </a:r>
          </a:p>
          <a:p>
            <a:pPr marL="0" indent="0">
              <a:lnSpc>
                <a:spcPct val="90000"/>
              </a:lnSpc>
              <a:buNone/>
            </a:pPr>
            <a:r>
              <a:rPr lang="en-US" sz="2000" dirty="0"/>
              <a:t>OM = 1.72 </a:t>
            </a:r>
            <a:r>
              <a:rPr lang="en-US" sz="2000" dirty="0" err="1"/>
              <a:t>orgC</a:t>
            </a:r>
            <a:endParaRPr lang="en-US" sz="2000" dirty="0"/>
          </a:p>
          <a:p>
            <a:pPr marL="914400" lvl="2" indent="0">
              <a:lnSpc>
                <a:spcPct val="90000"/>
              </a:lnSpc>
              <a:buNone/>
            </a:pPr>
            <a:r>
              <a:rPr lang="en-US" sz="2000" dirty="0" err="1"/>
              <a:t>orgC</a:t>
            </a:r>
            <a:r>
              <a:rPr lang="en-US" sz="2000" dirty="0"/>
              <a:t> = percent organic carbon content of the layer (%)</a:t>
            </a:r>
          </a:p>
          <a:p>
            <a:pPr marL="0" indent="0">
              <a:lnSpc>
                <a:spcPct val="90000"/>
              </a:lnSpc>
              <a:buNone/>
            </a:pPr>
            <a:r>
              <a:rPr lang="en-US" sz="2000" dirty="0" err="1"/>
              <a:t>C</a:t>
            </a:r>
            <a:r>
              <a:rPr lang="en-US" sz="2000" baseline="-25000" dirty="0" err="1"/>
              <a:t>soilstr</a:t>
            </a:r>
            <a:r>
              <a:rPr lang="en-US" sz="2000" dirty="0"/>
              <a:t> = Soil Structure Code</a:t>
            </a:r>
          </a:p>
          <a:p>
            <a:pPr marL="0" indent="0">
              <a:lnSpc>
                <a:spcPct val="90000"/>
              </a:lnSpc>
              <a:buNone/>
            </a:pPr>
            <a:r>
              <a:rPr lang="en-US" sz="2000" dirty="0" err="1"/>
              <a:t>C</a:t>
            </a:r>
            <a:r>
              <a:rPr lang="en-US" sz="2000" baseline="-25000" dirty="0" err="1"/>
              <a:t>perm</a:t>
            </a:r>
            <a:r>
              <a:rPr lang="en-US" sz="2000" dirty="0"/>
              <a:t> = Profile Permeability Class</a:t>
            </a:r>
          </a:p>
        </p:txBody>
      </p:sp>
      <p:sp>
        <p:nvSpPr>
          <p:cNvPr id="4" name="Footer Placeholder 3"/>
          <p:cNvSpPr>
            <a:spLocks noGrp="1"/>
          </p:cNvSpPr>
          <p:nvPr>
            <p:ph type="ftr" sz="quarter" idx="11"/>
          </p:nvPr>
        </p:nvSpPr>
        <p:spPr/>
        <p:txBody>
          <a:bodyPr/>
          <a:lstStyle/>
          <a:p>
            <a:r>
              <a:rPr lang="en-US"/>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7</a:t>
            </a:fld>
            <a:endParaRPr lang="en-US"/>
          </a:p>
        </p:txBody>
      </p:sp>
      <p:graphicFrame>
        <p:nvGraphicFramePr>
          <p:cNvPr id="24579" name="Object 3"/>
          <p:cNvGraphicFramePr>
            <a:graphicFrameLocks noChangeAspect="1"/>
          </p:cNvGraphicFramePr>
          <p:nvPr>
            <p:extLst>
              <p:ext uri="{D42A27DB-BD31-4B8C-83A1-F6EECF244321}">
                <p14:modId xmlns:p14="http://schemas.microsoft.com/office/powerpoint/2010/main" val="887458083"/>
              </p:ext>
            </p:extLst>
          </p:nvPr>
        </p:nvGraphicFramePr>
        <p:xfrm>
          <a:off x="587375" y="2222061"/>
          <a:ext cx="7969250" cy="838200"/>
        </p:xfrm>
        <a:graphic>
          <a:graphicData uri="http://schemas.openxmlformats.org/presentationml/2006/ole">
            <mc:AlternateContent xmlns:mc="http://schemas.openxmlformats.org/markup-compatibility/2006">
              <mc:Choice xmlns:v="urn:schemas-microsoft-com:vml" Requires="v">
                <p:oleObj name="Equation" r:id="rId3" imgW="4101840" imgH="431640" progId="Equation.3">
                  <p:embed/>
                </p:oleObj>
              </mc:Choice>
              <mc:Fallback>
                <p:oleObj name="Equation" r:id="rId3" imgW="4101840" imgH="431640" progId="Equation.3">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7375" y="2222061"/>
                        <a:ext cx="7969250" cy="838200"/>
                      </a:xfrm>
                      <a:prstGeom prst="rect">
                        <a:avLst/>
                      </a:prstGeom>
                      <a:noFill/>
                      <a:ln>
                        <a:noFill/>
                      </a:ln>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25400">
                            <a:solidFill>
                              <a:srgbClr val="FFFF00"/>
                            </a:solidFill>
                            <a:miter lim="800000"/>
                            <a:headEnd/>
                            <a:tailEnd/>
                          </a14:hiddenLine>
                        </a:ext>
                      </a:extLst>
                    </p:spPr>
                  </p:pic>
                </p:oleObj>
              </mc:Fallback>
            </mc:AlternateContent>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Soil Structure Code (</a:t>
            </a:r>
            <a:r>
              <a:rPr lang="en-US" dirty="0" err="1"/>
              <a:t>c</a:t>
            </a:r>
            <a:r>
              <a:rPr lang="en-US" baseline="-25000" dirty="0" err="1"/>
              <a:t>soilstr</a:t>
            </a:r>
            <a:r>
              <a:rPr lang="en-US" dirty="0"/>
              <a:t>)</a:t>
            </a:r>
            <a:br>
              <a:rPr lang="en-US" dirty="0"/>
            </a:br>
            <a:r>
              <a:rPr lang="en-US" dirty="0"/>
              <a:t> </a:t>
            </a:r>
            <a:r>
              <a:rPr lang="en-US" sz="2700" dirty="0"/>
              <a:t>(</a:t>
            </a:r>
            <a:r>
              <a:rPr lang="en-US" sz="2700" dirty="0" err="1"/>
              <a:t>Wischmeier</a:t>
            </a:r>
            <a:r>
              <a:rPr lang="en-US" sz="2700" dirty="0"/>
              <a:t> et al., 1971)</a:t>
            </a:r>
            <a:endParaRPr lang="en-US" dirty="0"/>
          </a:p>
        </p:txBody>
      </p:sp>
      <p:sp>
        <p:nvSpPr>
          <p:cNvPr id="3" name="Content Placeholder 2"/>
          <p:cNvSpPr>
            <a:spLocks noGrp="1"/>
          </p:cNvSpPr>
          <p:nvPr>
            <p:ph idx="1"/>
          </p:nvPr>
        </p:nvSpPr>
        <p:spPr/>
        <p:txBody>
          <a:bodyPr/>
          <a:lstStyle/>
          <a:p>
            <a:r>
              <a:rPr lang="en-US" sz="2400" dirty="0"/>
              <a:t>Soil Structure Code used in Soil Classification.  It takes on one of four possible values:</a:t>
            </a:r>
          </a:p>
          <a:p>
            <a:pPr lvl="1"/>
            <a:r>
              <a:rPr lang="en-US" sz="2000" dirty="0"/>
              <a:t>1 (very fine granular)</a:t>
            </a:r>
          </a:p>
          <a:p>
            <a:pPr lvl="1"/>
            <a:r>
              <a:rPr lang="en-US" sz="2000" dirty="0"/>
              <a:t>2 (fine granular)</a:t>
            </a:r>
          </a:p>
          <a:p>
            <a:pPr lvl="1"/>
            <a:r>
              <a:rPr lang="en-US" sz="2000" dirty="0"/>
              <a:t>3 (medium or coarse granular)</a:t>
            </a:r>
          </a:p>
          <a:p>
            <a:pPr lvl="1"/>
            <a:r>
              <a:rPr lang="en-US" sz="2000" dirty="0"/>
              <a:t>4 (blocky, platy, prism-like or massive)</a:t>
            </a:r>
          </a:p>
          <a:p>
            <a:endParaRPr lang="en-US" dirty="0"/>
          </a:p>
        </p:txBody>
      </p:sp>
      <p:sp>
        <p:nvSpPr>
          <p:cNvPr id="4" name="Footer Placeholder 3"/>
          <p:cNvSpPr>
            <a:spLocks noGrp="1"/>
          </p:cNvSpPr>
          <p:nvPr>
            <p:ph type="ftr" sz="quarter" idx="11"/>
          </p:nvPr>
        </p:nvSpPr>
        <p:spPr/>
        <p:txBody>
          <a:bodyPr/>
          <a:lstStyle/>
          <a:p>
            <a:r>
              <a:rPr lang="en-US"/>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8</a:t>
            </a:fld>
            <a:endParaRPr lang="en-US"/>
          </a:p>
        </p:txBody>
      </p:sp>
      <p:pic>
        <p:nvPicPr>
          <p:cNvPr id="6" name="Picture 9"/>
          <p:cNvPicPr>
            <a:picLocks noChangeAspect="1" noChangeArrowheads="1"/>
          </p:cNvPicPr>
          <p:nvPr/>
        </p:nvPicPr>
        <p:blipFill>
          <a:blip r:embed="rId3" cstate="print"/>
          <a:srcRect/>
          <a:stretch>
            <a:fillRect/>
          </a:stretch>
        </p:blipFill>
        <p:spPr bwMode="auto">
          <a:xfrm>
            <a:off x="914400" y="4572000"/>
            <a:ext cx="7556140" cy="1892739"/>
          </a:xfrm>
          <a:prstGeom prst="rect">
            <a:avLst/>
          </a:prstGeom>
          <a:noFill/>
          <a:ln w="38100" algn="ctr">
            <a:noFill/>
            <a:miter lim="800000"/>
            <a:headEnd/>
            <a:tailEnd/>
          </a:ln>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Profile Permeability Class (</a:t>
            </a:r>
            <a:r>
              <a:rPr lang="en-US" dirty="0" err="1"/>
              <a:t>c</a:t>
            </a:r>
            <a:r>
              <a:rPr lang="en-US" baseline="-25000" dirty="0" err="1"/>
              <a:t>perm</a:t>
            </a:r>
            <a:r>
              <a:rPr lang="en-US" dirty="0"/>
              <a:t>)</a:t>
            </a:r>
            <a:br>
              <a:rPr lang="en-US" dirty="0"/>
            </a:br>
            <a:r>
              <a:rPr lang="en-US" dirty="0"/>
              <a:t> </a:t>
            </a:r>
            <a:r>
              <a:rPr lang="en-US" sz="2700" dirty="0"/>
              <a:t>(</a:t>
            </a:r>
            <a:r>
              <a:rPr lang="en-US" sz="2700" dirty="0" err="1"/>
              <a:t>Wischmeier</a:t>
            </a:r>
            <a:r>
              <a:rPr lang="en-US" sz="2700" dirty="0"/>
              <a:t> et al., 1971)</a:t>
            </a:r>
            <a:endParaRPr lang="en-US" dirty="0"/>
          </a:p>
        </p:txBody>
      </p:sp>
      <p:sp>
        <p:nvSpPr>
          <p:cNvPr id="3" name="Content Placeholder 2"/>
          <p:cNvSpPr>
            <a:spLocks noGrp="1"/>
          </p:cNvSpPr>
          <p:nvPr>
            <p:ph idx="1"/>
          </p:nvPr>
        </p:nvSpPr>
        <p:spPr/>
        <p:txBody>
          <a:bodyPr>
            <a:normAutofit/>
          </a:bodyPr>
          <a:lstStyle/>
          <a:p>
            <a:r>
              <a:rPr lang="en-US" sz="2400" i="1" dirty="0"/>
              <a:t>Permeability</a:t>
            </a:r>
            <a:r>
              <a:rPr lang="en-US" sz="2400" dirty="0"/>
              <a:t> is defined as the capacity of the soil to transmit water and air through the layer. </a:t>
            </a:r>
          </a:p>
          <a:p>
            <a:r>
              <a:rPr lang="en-US" sz="2400" dirty="0" err="1"/>
              <a:t>C</a:t>
            </a:r>
            <a:r>
              <a:rPr lang="en-US" sz="2400" baseline="-25000" dirty="0" err="1"/>
              <a:t>perm</a:t>
            </a:r>
            <a:r>
              <a:rPr lang="en-US" sz="2400" dirty="0"/>
              <a:t> is defined  based on the </a:t>
            </a:r>
            <a:r>
              <a:rPr lang="en-US" sz="2400" i="1" dirty="0"/>
              <a:t>lowest saturated hydraulic conductivity</a:t>
            </a:r>
            <a:r>
              <a:rPr lang="en-US" sz="2400" dirty="0"/>
              <a:t> in the profile. </a:t>
            </a:r>
          </a:p>
          <a:p>
            <a:pPr lvl="1"/>
            <a:r>
              <a:rPr lang="en-US" sz="2000" dirty="0"/>
              <a:t>1 (rapid, &gt; 150 mm/hr)</a:t>
            </a:r>
          </a:p>
          <a:p>
            <a:pPr lvl="1"/>
            <a:r>
              <a:rPr lang="en-US" sz="2000" dirty="0"/>
              <a:t>2 (moderate to rapid, 50 – 150 mm/hr)</a:t>
            </a:r>
          </a:p>
          <a:p>
            <a:pPr lvl="1"/>
            <a:r>
              <a:rPr lang="en-US" sz="2000" dirty="0"/>
              <a:t>3 (moderate, 15 -50 mm/hr)</a:t>
            </a:r>
          </a:p>
          <a:p>
            <a:pPr lvl="1"/>
            <a:r>
              <a:rPr lang="en-US" sz="2000" dirty="0"/>
              <a:t>4 (slow to moderate, 5-15 mm/hr)</a:t>
            </a:r>
          </a:p>
          <a:p>
            <a:pPr lvl="1"/>
            <a:r>
              <a:rPr lang="en-US" sz="2000" dirty="0"/>
              <a:t>5 (slow, 1-5 mm/hr)</a:t>
            </a:r>
          </a:p>
          <a:p>
            <a:pPr lvl="1"/>
            <a:r>
              <a:rPr lang="en-US" sz="2000" dirty="0"/>
              <a:t>6 (very slow, &lt; 1mm/hr)</a:t>
            </a:r>
          </a:p>
          <a:p>
            <a:endParaRPr lang="en-US" dirty="0"/>
          </a:p>
        </p:txBody>
      </p:sp>
      <p:sp>
        <p:nvSpPr>
          <p:cNvPr id="4" name="Footer Placeholder 3"/>
          <p:cNvSpPr>
            <a:spLocks noGrp="1"/>
          </p:cNvSpPr>
          <p:nvPr>
            <p:ph type="ftr" sz="quarter" idx="11"/>
          </p:nvPr>
        </p:nvSpPr>
        <p:spPr/>
        <p:txBody>
          <a:bodyPr/>
          <a:lstStyle/>
          <a:p>
            <a:r>
              <a:rPr lang="en-US"/>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9</a:t>
            </a:fld>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3542</TotalTime>
  <Words>3426</Words>
  <Application>Microsoft Office PowerPoint</Application>
  <PresentationFormat>On-screen Show (4:3)</PresentationFormat>
  <Paragraphs>506</Paragraphs>
  <Slides>46</Slides>
  <Notes>46</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46</vt:i4>
      </vt:variant>
    </vt:vector>
  </HeadingPairs>
  <TitlesOfParts>
    <vt:vector size="50" baseType="lpstr">
      <vt:lpstr>Arial</vt:lpstr>
      <vt:lpstr>Calibri</vt:lpstr>
      <vt:lpstr>Office Theme</vt:lpstr>
      <vt:lpstr>Equation</vt:lpstr>
      <vt:lpstr>Surface Erosion  in HEC-HMS</vt:lpstr>
      <vt:lpstr>Outline</vt:lpstr>
      <vt:lpstr>Sediment in Rural Watersheds</vt:lpstr>
      <vt:lpstr>History of MUSLE</vt:lpstr>
      <vt:lpstr>MUSLE Equation</vt:lpstr>
      <vt:lpstr>K : Soil Erodibility Factor </vt:lpstr>
      <vt:lpstr>K Factor from Equation (Wischmeier et al., 1971)</vt:lpstr>
      <vt:lpstr>Soil Structure Code (csoilstr)  (Wischmeier et al., 1971)</vt:lpstr>
      <vt:lpstr>Profile Permeability Class (cperm)  (Wischmeier et al., 1971)</vt:lpstr>
      <vt:lpstr>K Factor from Equation (Williams, 1995)</vt:lpstr>
      <vt:lpstr>Subfactors for Williams Equation</vt:lpstr>
      <vt:lpstr>K Value from SSURGO</vt:lpstr>
      <vt:lpstr>LS : Topographic Factor</vt:lpstr>
      <vt:lpstr>Topographic Factor Chart</vt:lpstr>
      <vt:lpstr>C : Cover and Management Factor</vt:lpstr>
      <vt:lpstr>Cover Crops</vt:lpstr>
      <vt:lpstr>Cover Crops</vt:lpstr>
      <vt:lpstr>C Factor from Equation (Arnold and Williams, 1995)</vt:lpstr>
      <vt:lpstr>C Factor for Range Lands</vt:lpstr>
      <vt:lpstr>C Factor for Forest Lands</vt:lpstr>
      <vt:lpstr>C Factor from RUSLE</vt:lpstr>
      <vt:lpstr>P : Support Practice Factor</vt:lpstr>
      <vt:lpstr>Agricultural Land Practices</vt:lpstr>
      <vt:lpstr>Construction Land Practices</vt:lpstr>
      <vt:lpstr>P Factor for Strip Cropping (Wischmeier and Smith, 1978)</vt:lpstr>
      <vt:lpstr>P Factor for Contour Tillage (Wischmeier and Smith, 1978)</vt:lpstr>
      <vt:lpstr>P Factor for Construction Sites (Ports, 1973)</vt:lpstr>
      <vt:lpstr>Threshold Peak Flow</vt:lpstr>
      <vt:lpstr>Sediment in Urban Watersheds</vt:lpstr>
      <vt:lpstr>Build-Up and Wash-Off</vt:lpstr>
      <vt:lpstr>Solids Build-Up on Dry Days</vt:lpstr>
      <vt:lpstr>Dust and Dirt Build-Up Rates (Manning et al., 1977)</vt:lpstr>
      <vt:lpstr>Wash-Off Process (Huber and Dickinson, 1988)</vt:lpstr>
      <vt:lpstr>Curb Length Density (Heaney et al., 1977; Sullivan et al., 1978)</vt:lpstr>
      <vt:lpstr>Street Sweeping Process (Huber and Dickinson, 1988)</vt:lpstr>
      <vt:lpstr>Sweeping Equipment Efficiency (Pitt, 1979)</vt:lpstr>
      <vt:lpstr>Time Distributing Sediment Yield</vt:lpstr>
      <vt:lpstr>Simple Sedigraph Procedure (Haan, 1994)</vt:lpstr>
      <vt:lpstr>Sediment Concentration</vt:lpstr>
      <vt:lpstr>Power Function Weaknesses (Bača, 2002)</vt:lpstr>
      <vt:lpstr>MUSLE Parameter Estimation</vt:lpstr>
      <vt:lpstr>Build-up Wash-Off  Parameter Estimation</vt:lpstr>
      <vt:lpstr>Summary</vt:lpstr>
      <vt:lpstr>References</vt:lpstr>
      <vt:lpstr>References</vt:lpstr>
      <vt:lpstr>References</vt:lpstr>
    </vt:vector>
  </TitlesOfParts>
  <Company>USACE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matthew fleming</dc:creator>
  <cp:lastModifiedBy>Coe, Lauren A CIV USARMY CESPL (USA)</cp:lastModifiedBy>
  <cp:revision>78</cp:revision>
  <cp:lastPrinted>2016-04-11T22:06:24Z</cp:lastPrinted>
  <dcterms:created xsi:type="dcterms:W3CDTF">2010-06-16T18:06:37Z</dcterms:created>
  <dcterms:modified xsi:type="dcterms:W3CDTF">2024-07-12T14:33:50Z</dcterms:modified>
</cp:coreProperties>
</file>