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16"/>
  </p:notesMasterIdLst>
  <p:handoutMasterIdLst>
    <p:handoutMasterId r:id="rId17"/>
  </p:handoutMasterIdLst>
  <p:sldIdLst>
    <p:sldId id="256" r:id="rId3"/>
    <p:sldId id="690" r:id="rId4"/>
    <p:sldId id="776" r:id="rId5"/>
    <p:sldId id="781" r:id="rId6"/>
    <p:sldId id="775" r:id="rId7"/>
    <p:sldId id="757" r:id="rId8"/>
    <p:sldId id="778" r:id="rId9"/>
    <p:sldId id="771" r:id="rId10"/>
    <p:sldId id="777" r:id="rId11"/>
    <p:sldId id="779" r:id="rId12"/>
    <p:sldId id="758" r:id="rId13"/>
    <p:sldId id="717" r:id="rId14"/>
    <p:sldId id="780" r:id="rId1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A166"/>
    <a:srgbClr val="336699"/>
    <a:srgbClr val="4D4D4D"/>
    <a:srgbClr val="5F5F5F"/>
    <a:srgbClr val="000099"/>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91905" autoAdjust="0"/>
  </p:normalViewPr>
  <p:slideViewPr>
    <p:cSldViewPr>
      <p:cViewPr varScale="1">
        <p:scale>
          <a:sx n="101" d="100"/>
          <a:sy n="101" d="100"/>
        </p:scale>
        <p:origin x="8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120"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US"/>
          </a:p>
        </p:txBody>
      </p:sp>
      <p:sp>
        <p:nvSpPr>
          <p:cNvPr id="3" name="Date Placeholder 2"/>
          <p:cNvSpPr>
            <a:spLocks noGrp="1"/>
          </p:cNvSpPr>
          <p:nvPr>
            <p:ph type="dt" sz="quarter" idx="1"/>
          </p:nvPr>
        </p:nvSpPr>
        <p:spPr>
          <a:xfrm>
            <a:off x="3970734" y="0"/>
            <a:ext cx="3038145" cy="465743"/>
          </a:xfrm>
          <a:prstGeom prst="rect">
            <a:avLst/>
          </a:prstGeom>
        </p:spPr>
        <p:txBody>
          <a:bodyPr vert="horz" lIns="88139" tIns="44070" rIns="88139" bIns="44070" rtlCol="0"/>
          <a:lstStyle>
            <a:lvl1pPr algn="r">
              <a:defRPr sz="1200"/>
            </a:lvl1pPr>
          </a:lstStyle>
          <a:p>
            <a:fld id="{83F20569-5A26-4926-948C-8A53E496ADB0}" type="datetimeFigureOut">
              <a:rPr lang="en-US" smtClean="0"/>
              <a:t>2/12/2020</a:t>
            </a:fld>
            <a:endParaRPr lang="en-US"/>
          </a:p>
        </p:txBody>
      </p:sp>
      <p:sp>
        <p:nvSpPr>
          <p:cNvPr id="4" name="Footer Placeholder 3"/>
          <p:cNvSpPr>
            <a:spLocks noGrp="1"/>
          </p:cNvSpPr>
          <p:nvPr>
            <p:ph type="ftr" sz="quarter" idx="2"/>
          </p:nvPr>
        </p:nvSpPr>
        <p:spPr>
          <a:xfrm>
            <a:off x="0" y="8830658"/>
            <a:ext cx="3038145" cy="465742"/>
          </a:xfrm>
          <a:prstGeom prst="rect">
            <a:avLst/>
          </a:prstGeom>
        </p:spPr>
        <p:txBody>
          <a:bodyPr vert="horz" lIns="88139" tIns="44070" rIns="88139" bIns="44070"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58"/>
            <a:ext cx="3038145" cy="465742"/>
          </a:xfrm>
          <a:prstGeom prst="rect">
            <a:avLst/>
          </a:prstGeom>
        </p:spPr>
        <p:txBody>
          <a:bodyPr vert="horz" lIns="88139" tIns="44070" rIns="88139" bIns="44070" rtlCol="0" anchor="b"/>
          <a:lstStyle>
            <a:lvl1pPr algn="r">
              <a:defRPr sz="1200"/>
            </a:lvl1pPr>
          </a:lstStyle>
          <a:p>
            <a:fld id="{1042D89A-E575-4E13-AC75-480FAFEC1160}" type="slidenum">
              <a:rPr lang="en-US" smtClean="0"/>
              <a:t>‹#›</a:t>
            </a:fld>
            <a:endParaRPr lang="en-US"/>
          </a:p>
        </p:txBody>
      </p:sp>
    </p:spTree>
    <p:extLst>
      <p:ext uri="{BB962C8B-B14F-4D97-AF65-F5344CB8AC3E}">
        <p14:creationId xmlns:p14="http://schemas.microsoft.com/office/powerpoint/2010/main" val="358714453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defRPr sz="13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a:defRPr sz="13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defRPr sz="13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a:defRPr sz="13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10499194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847679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3504819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5261" indent="-165261">
              <a:buFont typeface="Arial" panose="020B0604020202020204" pitchFamily="34" charset="0"/>
              <a:buChar char="•"/>
            </a:pPr>
            <a:r>
              <a:rPr lang="en-US" altLang="en-US" dirty="0" smtClean="0"/>
              <a:t>The Jan 1969 event was a Very Significant Event in the Historical Record for the Whittier Narrows watershed</a:t>
            </a:r>
          </a:p>
          <a:p>
            <a:pPr marL="165261" indent="-165261">
              <a:buFont typeface="Arial" panose="020B0604020202020204" pitchFamily="34" charset="0"/>
              <a:buChar char="•"/>
            </a:pPr>
            <a:r>
              <a:rPr lang="en-US" altLang="en-US" dirty="0" smtClean="0"/>
              <a:t>1969 Antecedent Event Average Precipitation = 19 inches</a:t>
            </a:r>
          </a:p>
          <a:p>
            <a:pPr marL="165261" indent="-165261">
              <a:buFont typeface="Arial" panose="020B0604020202020204" pitchFamily="34" charset="0"/>
              <a:buChar char="•"/>
            </a:pPr>
            <a:r>
              <a:rPr lang="en-US" altLang="en-US" dirty="0" smtClean="0"/>
              <a:t>1969 Main Event Average Precipitation = 21 inches</a:t>
            </a:r>
          </a:p>
          <a:p>
            <a:pPr marL="165261" indent="-165261">
              <a:buFont typeface="Arial" panose="020B0604020202020204" pitchFamily="34" charset="0"/>
              <a:buChar char="•"/>
            </a:pPr>
            <a:r>
              <a:rPr lang="en-US" altLang="en-US" dirty="0" smtClean="0"/>
              <a:t>% Antecedent to Main Event = 90%</a:t>
            </a:r>
          </a:p>
          <a:p>
            <a:pPr marL="165261" indent="-165261">
              <a:buFont typeface="Arial" panose="020B0604020202020204" pitchFamily="34" charset="0"/>
              <a:buChar char="•"/>
            </a:pPr>
            <a:r>
              <a:rPr lang="en-US" altLang="en-US" dirty="0" smtClean="0"/>
              <a:t>Lag Between Antecedent Event and Main Event = 1 Day</a:t>
            </a:r>
          </a:p>
        </p:txBody>
      </p:sp>
    </p:spTree>
    <p:extLst>
      <p:ext uri="{BB962C8B-B14F-4D97-AF65-F5344CB8AC3E}">
        <p14:creationId xmlns:p14="http://schemas.microsoft.com/office/powerpoint/2010/main" val="349946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a:p>
            <a:pPr eaLnBrk="1" hangingPunct="1"/>
            <a:endParaRPr lang="en-US" altLang="en-US" smtClean="0"/>
          </a:p>
        </p:txBody>
      </p:sp>
    </p:spTree>
    <p:extLst>
      <p:ext uri="{BB962C8B-B14F-4D97-AF65-F5344CB8AC3E}">
        <p14:creationId xmlns:p14="http://schemas.microsoft.com/office/powerpoint/2010/main" val="2463286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a:p>
            <a:pPr eaLnBrk="1" hangingPunct="1"/>
            <a:endParaRPr lang="en-US" altLang="en-US" smtClean="0"/>
          </a:p>
        </p:txBody>
      </p:sp>
    </p:spTree>
    <p:extLst>
      <p:ext uri="{BB962C8B-B14F-4D97-AF65-F5344CB8AC3E}">
        <p14:creationId xmlns:p14="http://schemas.microsoft.com/office/powerpoint/2010/main" val="2356495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568379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A model lets</a:t>
            </a:r>
            <a:r>
              <a:rPr lang="en-US" altLang="en-US" baseline="0" dirty="0" smtClean="0"/>
              <a:t> you perform a sensitivity analysis of boundary conditions, initial conditions, and model parameters.  A simple reservoir model can be created in HEC-HMS (no downstream operations) or within HEC-ResSim where modeling assumptions can be explored.   </a:t>
            </a:r>
            <a:endParaRPr lang="en-US" altLang="en-US" dirty="0" smtClean="0"/>
          </a:p>
        </p:txBody>
      </p:sp>
    </p:spTree>
    <p:extLst>
      <p:ext uri="{BB962C8B-B14F-4D97-AF65-F5344CB8AC3E}">
        <p14:creationId xmlns:p14="http://schemas.microsoft.com/office/powerpoint/2010/main" val="2074881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110504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The main pieces of information needed for a simple</a:t>
            </a:r>
            <a:r>
              <a:rPr lang="en-US" altLang="en-US" baseline="0" dirty="0" smtClean="0"/>
              <a:t> reservoir model (for the PMF routing) is 1) Elevation-Storage information, 2) information about the releases for the reservoir (can be defined as a storage-discharge curve or physical characteristics of the spillway), 3) characteristics of the dam top, and 4) initial conditions prior to routing the PMF hydrograph. </a:t>
            </a:r>
            <a:endParaRPr lang="en-US" altLang="en-US" dirty="0" smtClean="0"/>
          </a:p>
        </p:txBody>
      </p:sp>
    </p:spTree>
    <p:extLst>
      <p:ext uri="{BB962C8B-B14F-4D97-AF65-F5344CB8AC3E}">
        <p14:creationId xmlns:p14="http://schemas.microsoft.com/office/powerpoint/2010/main" val="477412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11364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552538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9773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43068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430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xfrm>
            <a:off x="11430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814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C68976-008B-4E19-BF9B-23CEC4B835CD}" type="slidenum">
              <a:rPr lang="en-US" altLang="en-US"/>
              <a:pPr/>
              <a:t>‹#›</a:t>
            </a:fld>
            <a:endParaRPr lang="en-US" altLang="en-US"/>
          </a:p>
        </p:txBody>
      </p:sp>
    </p:spTree>
    <p:extLst>
      <p:ext uri="{BB962C8B-B14F-4D97-AF65-F5344CB8AC3E}">
        <p14:creationId xmlns:p14="http://schemas.microsoft.com/office/powerpoint/2010/main" val="135070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55" descr="Stream"/>
          <p:cNvPicPr>
            <a:picLocks noChangeAspect="1" noChangeArrowheads="1"/>
          </p:cNvPicPr>
          <p:nvPr userDrawn="1"/>
        </p:nvPicPr>
        <p:blipFill>
          <a:blip r:embed="rId13" cstate="print"/>
          <a:srcRect/>
          <a:stretch>
            <a:fillRect/>
          </a:stretch>
        </p:blipFill>
        <p:spPr bwMode="auto">
          <a:xfrm>
            <a:off x="3505200" y="3384550"/>
            <a:ext cx="5638800" cy="3473450"/>
          </a:xfrm>
          <a:prstGeom prst="rect">
            <a:avLst/>
          </a:prstGeom>
          <a:noFill/>
          <a:ln w="9525">
            <a:noFill/>
            <a:miter lim="800000"/>
            <a:headEnd/>
            <a:tailEnd/>
          </a:ln>
        </p:spPr>
      </p:pic>
      <p:sp>
        <p:nvSpPr>
          <p:cNvPr id="1043" name="Line 19"/>
          <p:cNvSpPr>
            <a:spLocks noChangeShapeType="1"/>
          </p:cNvSpPr>
          <p:nvPr userDrawn="1"/>
        </p:nvSpPr>
        <p:spPr bwMode="auto">
          <a:xfrm>
            <a:off x="5334000" y="3352800"/>
            <a:ext cx="3810000" cy="0"/>
          </a:xfrm>
          <a:prstGeom prst="line">
            <a:avLst/>
          </a:prstGeom>
          <a:noFill/>
          <a:ln w="63500">
            <a:solidFill>
              <a:schemeClr val="bg1"/>
            </a:solidFill>
            <a:round/>
            <a:headEnd/>
            <a:tailEnd/>
          </a:ln>
          <a:effectLst/>
        </p:spPr>
        <p:txBody>
          <a:bodyPr/>
          <a:lstStyle/>
          <a:p>
            <a:pPr>
              <a:defRPr/>
            </a:pPr>
            <a:endParaRPr lang="en-US"/>
          </a:p>
        </p:txBody>
      </p:sp>
      <p:sp>
        <p:nvSpPr>
          <p:cNvPr id="2052"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PRESENTATION TITLE</a:t>
            </a:r>
          </a:p>
        </p:txBody>
      </p:sp>
      <p:sp>
        <p:nvSpPr>
          <p:cNvPr id="1033" name="Text Box 9"/>
          <p:cNvSpPr txBox="1">
            <a:spLocks noChangeArrowheads="1"/>
          </p:cNvSpPr>
          <p:nvPr userDrawn="1"/>
        </p:nvSpPr>
        <p:spPr bwMode="auto">
          <a:xfrm>
            <a:off x="136525" y="6096000"/>
            <a:ext cx="3597275"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b="1"/>
              <a:t>BUILDING STRONG</a:t>
            </a:r>
            <a:r>
              <a:rPr lang="en-US" sz="1400" b="1" baseline="-25000"/>
              <a:t>®</a:t>
            </a:r>
          </a:p>
        </p:txBody>
      </p:sp>
      <p:pic>
        <p:nvPicPr>
          <p:cNvPr id="2054" name="Picture 57" descr="Clouds"/>
          <p:cNvPicPr>
            <a:picLocks noChangeAspect="1" noChangeArrowheads="1"/>
          </p:cNvPicPr>
          <p:nvPr userDrawn="1"/>
        </p:nvPicPr>
        <p:blipFill>
          <a:blip r:embed="rId14" cstate="print"/>
          <a:srcRect b="29333"/>
          <a:stretch>
            <a:fillRect/>
          </a:stretch>
        </p:blipFill>
        <p:spPr bwMode="auto">
          <a:xfrm>
            <a:off x="5105400" y="1169988"/>
            <a:ext cx="4038600" cy="2139950"/>
          </a:xfrm>
          <a:prstGeom prst="rect">
            <a:avLst/>
          </a:prstGeom>
          <a:noFill/>
          <a:ln w="9525">
            <a:noFill/>
            <a:miter lim="800000"/>
            <a:headEnd/>
            <a:tailEnd/>
          </a:ln>
        </p:spPr>
      </p:pic>
      <p:grpSp>
        <p:nvGrpSpPr>
          <p:cNvPr id="2055" name="Group 68"/>
          <p:cNvGrpSpPr>
            <a:grpSpLocks/>
          </p:cNvGrpSpPr>
          <p:nvPr userDrawn="1"/>
        </p:nvGrpSpPr>
        <p:grpSpPr bwMode="auto">
          <a:xfrm>
            <a:off x="0" y="0"/>
            <a:ext cx="9144000" cy="6861175"/>
            <a:chOff x="0" y="0"/>
            <a:chExt cx="5760" cy="4322"/>
          </a:xfrm>
        </p:grpSpPr>
        <p:grpSp>
          <p:nvGrpSpPr>
            <p:cNvPr id="2056" name="Group 69"/>
            <p:cNvGrpSpPr>
              <a:grpSpLocks/>
            </p:cNvGrpSpPr>
            <p:nvPr userDrawn="1"/>
          </p:nvGrpSpPr>
          <p:grpSpPr bwMode="auto">
            <a:xfrm>
              <a:off x="0" y="0"/>
              <a:ext cx="5760" cy="4322"/>
              <a:chOff x="0" y="0"/>
              <a:chExt cx="5760" cy="4322"/>
            </a:xfrm>
          </p:grpSpPr>
          <p:pic>
            <p:nvPicPr>
              <p:cNvPr id="2058" name="Picture 70" descr="ppt_camo_bkgrnd-03"/>
              <p:cNvPicPr>
                <a:picLocks noChangeAspect="1" noChangeArrowheads="1"/>
              </p:cNvPicPr>
              <p:nvPr userDrawn="1"/>
            </p:nvPicPr>
            <p:blipFill>
              <a:blip r:embed="rId15" cstate="print"/>
              <a:srcRect/>
              <a:stretch>
                <a:fillRect/>
              </a:stretch>
            </p:blipFill>
            <p:spPr bwMode="auto">
              <a:xfrm>
                <a:off x="0" y="0"/>
                <a:ext cx="5760" cy="4322"/>
              </a:xfrm>
              <a:prstGeom prst="rect">
                <a:avLst/>
              </a:prstGeom>
              <a:noFill/>
              <a:ln w="9525">
                <a:noFill/>
                <a:miter lim="800000"/>
                <a:headEnd/>
                <a:tailEnd/>
              </a:ln>
            </p:spPr>
          </p:pic>
          <p:pic>
            <p:nvPicPr>
              <p:cNvPr id="2059" name="Picture 71" descr="white_curve"/>
              <p:cNvPicPr>
                <a:picLocks noChangeAspect="1" noChangeArrowheads="1"/>
              </p:cNvPicPr>
              <p:nvPr userDrawn="1"/>
            </p:nvPicPr>
            <p:blipFill>
              <a:blip r:embed="rId16" cstate="print"/>
              <a:srcRect/>
              <a:stretch>
                <a:fillRect/>
              </a:stretch>
            </p:blipFill>
            <p:spPr bwMode="auto">
              <a:xfrm>
                <a:off x="2502" y="990"/>
                <a:ext cx="3258" cy="3330"/>
              </a:xfrm>
              <a:prstGeom prst="rect">
                <a:avLst/>
              </a:prstGeom>
              <a:noFill/>
              <a:ln w="9525">
                <a:noFill/>
                <a:miter lim="800000"/>
                <a:headEnd/>
                <a:tailEnd/>
              </a:ln>
            </p:spPr>
          </p:pic>
        </p:grpSp>
        <p:pic>
          <p:nvPicPr>
            <p:cNvPr id="2057" name="Picture 72" descr="USACE_logo"/>
            <p:cNvPicPr>
              <a:picLocks noChangeAspect="1" noChangeArrowheads="1"/>
            </p:cNvPicPr>
            <p:nvPr userDrawn="1"/>
          </p:nvPicPr>
          <p:blipFill>
            <a:blip r:embed="rId17" cstate="print"/>
            <a:srcRect/>
            <a:stretch>
              <a:fillRect/>
            </a:stretch>
          </p:blipFill>
          <p:spPr bwMode="auto">
            <a:xfrm>
              <a:off x="144" y="3201"/>
              <a:ext cx="864" cy="591"/>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userDrawn="1"/>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userDrawn="1"/>
        </p:nvPicPr>
        <p:blipFill>
          <a:blip r:embed="rId16" cstate="print"/>
          <a:srcRect/>
          <a:stretch>
            <a:fillRect/>
          </a:stretch>
        </p:blipFill>
        <p:spPr bwMode="auto">
          <a:xfrm>
            <a:off x="8004175" y="56388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17.emf"/></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2400" y="76200"/>
            <a:ext cx="7848600" cy="1524000"/>
          </a:xfrm>
        </p:spPr>
        <p:txBody>
          <a:bodyPr/>
          <a:lstStyle/>
          <a:p>
            <a:r>
              <a:rPr lang="en-US" dirty="0"/>
              <a:t>Routing the PMF Hydrograph through a Reservoir Model to Compute the Peak Reservoir Stage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381000" y="1600200"/>
            <a:ext cx="3893712"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342900" indent="-342900" algn="l" eaLnBrk="1" hangingPunct="1">
              <a:buFont typeface="Arial" panose="020B0604020202020204" pitchFamily="34" charset="0"/>
              <a:buChar char="•"/>
            </a:pPr>
            <a:r>
              <a:rPr lang="en-US" altLang="en-US" sz="2000" dirty="0" smtClean="0">
                <a:latin typeface="+mj-lt"/>
              </a:rPr>
              <a:t>Identify up to 10 major events by evaluating flow and precipitation data.</a:t>
            </a:r>
          </a:p>
          <a:p>
            <a:pPr marL="342900" indent="-342900" algn="l" eaLnBrk="1" hangingPunct="1">
              <a:buFont typeface="Arial" panose="020B0604020202020204" pitchFamily="34" charset="0"/>
              <a:buChar char="•"/>
            </a:pPr>
            <a:r>
              <a:rPr lang="en-US" altLang="en-US" sz="2000" dirty="0" smtClean="0">
                <a:latin typeface="+mj-lt"/>
              </a:rPr>
              <a:t>Choose a representative precipitation gage and evaluate duration between major flood and preceding event.</a:t>
            </a:r>
          </a:p>
          <a:p>
            <a:pPr marL="342900" indent="-342900" algn="l" eaLnBrk="1" hangingPunct="1">
              <a:buFont typeface="Arial" panose="020B0604020202020204" pitchFamily="34" charset="0"/>
              <a:buChar char="•"/>
            </a:pPr>
            <a:r>
              <a:rPr lang="en-US" altLang="en-US" sz="2000" dirty="0" smtClean="0">
                <a:latin typeface="+mj-lt"/>
              </a:rPr>
              <a:t>Determine if there is evidence to support a duration less than 5-days for separating an antecedent flood and the PMF.</a:t>
            </a:r>
          </a:p>
        </p:txBody>
      </p:sp>
      <p:sp>
        <p:nvSpPr>
          <p:cNvPr id="11" name="Rectangle 2"/>
          <p:cNvSpPr>
            <a:spLocks noGrp="1" noChangeArrowheads="1"/>
          </p:cNvSpPr>
          <p:nvPr>
            <p:ph type="title"/>
          </p:nvPr>
        </p:nvSpPr>
        <p:spPr>
          <a:xfrm>
            <a:off x="0" y="21987"/>
            <a:ext cx="9144000" cy="1273413"/>
          </a:xfrm>
        </p:spPr>
        <p:txBody>
          <a:bodyPr/>
          <a:lstStyle/>
          <a:p>
            <a:pPr algn="ctr"/>
            <a:r>
              <a:rPr lang="en-US" altLang="en-US" sz="3600" dirty="0" smtClean="0">
                <a:effectLst/>
              </a:rPr>
              <a:t>Historical Information Supporting Duration between Antecedent Storm and PMF</a:t>
            </a:r>
            <a:endParaRPr lang="en-US" altLang="en-US" sz="2800" dirty="0" smtClean="0">
              <a:effectLst/>
            </a:endParaRPr>
          </a:p>
        </p:txBody>
      </p:sp>
      <p:pic>
        <p:nvPicPr>
          <p:cNvPr id="10" name="Picture 9" descr="C:\Users\q0hectab\Pictures\russian_river\events\1983_01.png"/>
          <p:cNvPicPr/>
          <p:nvPr/>
        </p:nvPicPr>
        <p:blipFill rotWithShape="1">
          <a:blip r:embed="rId3">
            <a:extLst>
              <a:ext uri="{28A0092B-C50C-407E-A947-70E740481C1C}">
                <a14:useLocalDpi xmlns:a14="http://schemas.microsoft.com/office/drawing/2010/main" val="0"/>
              </a:ext>
            </a:extLst>
          </a:blip>
          <a:srcRect b="10086"/>
          <a:stretch/>
        </p:blipFill>
        <p:spPr bwMode="auto">
          <a:xfrm>
            <a:off x="5105400" y="3843748"/>
            <a:ext cx="3810000" cy="3014252"/>
          </a:xfrm>
          <a:prstGeom prst="rect">
            <a:avLst/>
          </a:prstGeom>
          <a:noFill/>
          <a:ln w="6350">
            <a:solidFill>
              <a:schemeClr val="tx1"/>
            </a:solidFill>
          </a:ln>
        </p:spPr>
      </p:pic>
      <p:pic>
        <p:nvPicPr>
          <p:cNvPr id="16" name="Picture 15"/>
          <p:cNvPicPr/>
          <p:nvPr/>
        </p:nvPicPr>
        <p:blipFill rotWithShape="1">
          <a:blip r:embed="rId4" cstate="print">
            <a:extLst>
              <a:ext uri="{28A0092B-C50C-407E-A947-70E740481C1C}">
                <a14:useLocalDpi xmlns:a14="http://schemas.microsoft.com/office/drawing/2010/main" val="0"/>
              </a:ext>
            </a:extLst>
          </a:blip>
          <a:srcRect l="19290" t="41036"/>
          <a:stretch/>
        </p:blipFill>
        <p:spPr bwMode="auto">
          <a:xfrm>
            <a:off x="4274712" y="1219200"/>
            <a:ext cx="4793088" cy="2637662"/>
          </a:xfrm>
          <a:prstGeom prst="rect">
            <a:avLst/>
          </a:prstGeom>
          <a:noFill/>
          <a:ln>
            <a:noFill/>
          </a:ln>
        </p:spPr>
      </p:pic>
      <p:sp>
        <p:nvSpPr>
          <p:cNvPr id="3" name="Slide Number Placeholder 2"/>
          <p:cNvSpPr>
            <a:spLocks noGrp="1"/>
          </p:cNvSpPr>
          <p:nvPr>
            <p:ph type="sldNum" sz="quarter" idx="12"/>
          </p:nvPr>
        </p:nvSpPr>
        <p:spPr/>
        <p:txBody>
          <a:bodyPr/>
          <a:lstStyle/>
          <a:p>
            <a:fld id="{3BC68976-008B-4E19-BF9B-23CEC4B835CD}" type="slidenum">
              <a:rPr lang="en-US" altLang="en-US" smtClean="0"/>
              <a:pPr/>
              <a:t>10</a:t>
            </a:fld>
            <a:endParaRPr lang="en-US" altLang="en-US"/>
          </a:p>
        </p:txBody>
      </p:sp>
    </p:spTree>
    <p:extLst>
      <p:ext uri="{BB962C8B-B14F-4D97-AF65-F5344CB8AC3E}">
        <p14:creationId xmlns:p14="http://schemas.microsoft.com/office/powerpoint/2010/main" val="3521064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165511" y="1721465"/>
            <a:ext cx="3252377" cy="486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r>
              <a:rPr lang="en-US" altLang="en-US" sz="2000" dirty="0">
                <a:latin typeface="+mj-lt"/>
              </a:rPr>
              <a:t>Experience has shown that meteorologic and hydrologic characteristics of the watershed should be evaluated for setting the initial reservoir storage.  In some locations, it might be appropriate to assume only a 1-day lag time because historic storms do show large rainfall events separated by only 1-day. </a:t>
            </a:r>
          </a:p>
          <a:p>
            <a:pPr algn="l" eaLnBrk="1" hangingPunct="1">
              <a:spcBef>
                <a:spcPct val="50000"/>
              </a:spcBef>
            </a:pPr>
            <a:endParaRPr lang="en-US" altLang="en-US" sz="2000" b="0" dirty="0">
              <a:latin typeface="+mj-lt"/>
            </a:endParaRPr>
          </a:p>
        </p:txBody>
      </p:sp>
      <p:pic>
        <p:nvPicPr>
          <p:cNvPr id="307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2133600"/>
            <a:ext cx="5649912" cy="4038600"/>
          </a:xfrm>
          <a:prstGeom prst="rect">
            <a:avLst/>
          </a:prstGeom>
          <a:solidFill>
            <a:schemeClr val="bg1"/>
          </a:solidFill>
          <a:ln>
            <a:solidFill>
              <a:schemeClr val="tx1"/>
            </a:solidFill>
          </a:ln>
        </p:spPr>
      </p:pic>
      <p:sp>
        <p:nvSpPr>
          <p:cNvPr id="12" name="TextBox 11"/>
          <p:cNvSpPr txBox="1"/>
          <p:nvPr/>
        </p:nvSpPr>
        <p:spPr>
          <a:xfrm>
            <a:off x="4191000" y="3711575"/>
            <a:ext cx="827088" cy="369332"/>
          </a:xfrm>
          <a:prstGeom prst="rect">
            <a:avLst/>
          </a:prstGeom>
          <a:solidFill>
            <a:schemeClr val="bg1"/>
          </a:solidFill>
          <a:ln>
            <a:solidFill>
              <a:schemeClr val="tx1"/>
            </a:solidFill>
          </a:ln>
        </p:spPr>
        <p:txBody>
          <a:bodyPr wrap="square">
            <a:spAutoFit/>
          </a:bodyPr>
          <a:lstStyle/>
          <a:p>
            <a:pPr algn="ctr">
              <a:defRPr/>
            </a:pPr>
            <a:r>
              <a:rPr lang="en-US" dirty="0">
                <a:effectLst>
                  <a:outerShdw blurRad="38100" dist="38100" dir="2700000" algn="tl">
                    <a:srgbClr val="000000">
                      <a:alpha val="43137"/>
                    </a:srgbClr>
                  </a:outerShdw>
                </a:effectLst>
                <a:latin typeface="Cambria Math" pitchFamily="18" charset="0"/>
                <a:ea typeface="Cambria Math" pitchFamily="18" charset="0"/>
              </a:rPr>
              <a:t>19 in</a:t>
            </a:r>
          </a:p>
        </p:txBody>
      </p:sp>
      <p:sp>
        <p:nvSpPr>
          <p:cNvPr id="13" name="TextBox 12"/>
          <p:cNvSpPr txBox="1"/>
          <p:nvPr/>
        </p:nvSpPr>
        <p:spPr>
          <a:xfrm>
            <a:off x="7849366" y="3593306"/>
            <a:ext cx="761234" cy="369332"/>
          </a:xfrm>
          <a:prstGeom prst="rect">
            <a:avLst/>
          </a:prstGeom>
          <a:solidFill>
            <a:schemeClr val="bg1"/>
          </a:solidFill>
          <a:ln>
            <a:solidFill>
              <a:schemeClr val="tx1"/>
            </a:solidFill>
          </a:ln>
        </p:spPr>
        <p:txBody>
          <a:bodyPr wrap="square">
            <a:spAutoFit/>
          </a:bodyPr>
          <a:lstStyle/>
          <a:p>
            <a:pPr algn="ctr">
              <a:defRPr/>
            </a:pPr>
            <a:r>
              <a:rPr lang="en-US" dirty="0">
                <a:effectLst>
                  <a:outerShdw blurRad="38100" dist="38100" dir="2700000" algn="tl">
                    <a:srgbClr val="000000">
                      <a:alpha val="43137"/>
                    </a:srgbClr>
                  </a:outerShdw>
                </a:effectLst>
                <a:latin typeface="Cambria Math" pitchFamily="18" charset="0"/>
                <a:ea typeface="Cambria Math" pitchFamily="18" charset="0"/>
              </a:rPr>
              <a:t>21 in</a:t>
            </a:r>
          </a:p>
        </p:txBody>
      </p:sp>
      <p:sp>
        <p:nvSpPr>
          <p:cNvPr id="14" name="Line Callout 1 13"/>
          <p:cNvSpPr/>
          <p:nvPr/>
        </p:nvSpPr>
        <p:spPr>
          <a:xfrm>
            <a:off x="6019800" y="3824288"/>
            <a:ext cx="838200" cy="684212"/>
          </a:xfrm>
          <a:prstGeom prst="borderCallout1">
            <a:avLst>
              <a:gd name="adj1" fmla="val 102357"/>
              <a:gd name="adj2" fmla="val 50000"/>
              <a:gd name="adj3" fmla="val 252664"/>
              <a:gd name="adj4" fmla="val 49630"/>
            </a:avLst>
          </a:prstGeom>
          <a:solidFill>
            <a:schemeClr val="bg1"/>
          </a:solidFill>
          <a:ln w="9525">
            <a:solidFill>
              <a:schemeClr val="tx1"/>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effectLst>
                  <a:outerShdw blurRad="38100" dist="38100" dir="2700000" algn="tl">
                    <a:srgbClr val="000000">
                      <a:alpha val="43137"/>
                    </a:srgbClr>
                  </a:outerShdw>
                </a:effectLst>
                <a:latin typeface="Cambria Math" pitchFamily="18" charset="0"/>
                <a:ea typeface="Cambria Math" pitchFamily="18" charset="0"/>
              </a:rPr>
              <a:t>1-Day Lag</a:t>
            </a:r>
          </a:p>
        </p:txBody>
      </p:sp>
      <p:sp>
        <p:nvSpPr>
          <p:cNvPr id="11" name="Rectangle 2"/>
          <p:cNvSpPr>
            <a:spLocks noGrp="1" noChangeArrowheads="1"/>
          </p:cNvSpPr>
          <p:nvPr>
            <p:ph type="title"/>
          </p:nvPr>
        </p:nvSpPr>
        <p:spPr>
          <a:xfrm>
            <a:off x="0" y="228599"/>
            <a:ext cx="9144000" cy="1273413"/>
          </a:xfrm>
        </p:spPr>
        <p:txBody>
          <a:bodyPr/>
          <a:lstStyle/>
          <a:p>
            <a:pPr algn="ctr"/>
            <a:r>
              <a:rPr lang="en-US" altLang="en-US" sz="3600" dirty="0" smtClean="0">
                <a:effectLst/>
              </a:rPr>
              <a:t>Historical Information Supporting Duration between Antecedent Storm and PMF</a:t>
            </a:r>
            <a:endParaRPr lang="en-US" altLang="en-US" sz="2800" dirty="0" smtClean="0">
              <a:effectLst/>
            </a:endParaRPr>
          </a:p>
        </p:txBody>
      </p:sp>
      <p:sp>
        <p:nvSpPr>
          <p:cNvPr id="15" name="Text Box 7"/>
          <p:cNvSpPr txBox="1">
            <a:spLocks noChangeArrowheads="1"/>
          </p:cNvSpPr>
          <p:nvPr/>
        </p:nvSpPr>
        <p:spPr bwMode="auto">
          <a:xfrm>
            <a:off x="3953015" y="1937960"/>
            <a:ext cx="2993381" cy="707886"/>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smtClean="0">
                <a:latin typeface="+mj-lt"/>
                <a:cs typeface="Times New Roman" pitchFamily="18" charset="0"/>
              </a:rPr>
              <a:t>January 1969 Event</a:t>
            </a:r>
          </a:p>
          <a:p>
            <a:pPr algn="ctr"/>
            <a:r>
              <a:rPr lang="en-US" sz="2000" b="1" dirty="0" smtClean="0">
                <a:latin typeface="+mj-lt"/>
                <a:cs typeface="Times New Roman" pitchFamily="18" charset="0"/>
              </a:rPr>
              <a:t>Whittier Narrows Dam</a:t>
            </a:r>
            <a:endParaRPr lang="en-US" sz="2000" dirty="0" smtClean="0">
              <a:latin typeface="+mj-lt"/>
              <a:cs typeface="Times New Roman" pitchFamily="18" charset="0"/>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11</a:t>
            </a:fld>
            <a:endParaRPr lang="en-US" altLang="en-US"/>
          </a:p>
        </p:txBody>
      </p:sp>
    </p:spTree>
    <p:extLst>
      <p:ext uri="{BB962C8B-B14F-4D97-AF65-F5344CB8AC3E}">
        <p14:creationId xmlns:p14="http://schemas.microsoft.com/office/powerpoint/2010/main" val="946825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609600" y="2438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endParaRPr lang="en-US" altLang="en-US"/>
          </a:p>
        </p:txBody>
      </p:sp>
      <p:sp>
        <p:nvSpPr>
          <p:cNvPr id="31749" name="Text Box 8"/>
          <p:cNvSpPr txBox="1">
            <a:spLocks noChangeArrowheads="1"/>
          </p:cNvSpPr>
          <p:nvPr/>
        </p:nvSpPr>
        <p:spPr bwMode="auto">
          <a:xfrm>
            <a:off x="457200" y="1676400"/>
            <a:ext cx="8382000" cy="37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dirty="0">
                <a:latin typeface="+mn-lt"/>
              </a:rPr>
              <a:t>According to ER 1110-8-2, reservoir outlets “should not be assumed operable during the occurrence of an IDF, unless they are specifically designed for such a purpose.”  </a:t>
            </a:r>
          </a:p>
          <a:p>
            <a:pPr algn="l" eaLnBrk="1" hangingPunct="1">
              <a:spcBef>
                <a:spcPct val="50000"/>
              </a:spcBef>
            </a:pPr>
            <a:endParaRPr lang="en-US" altLang="en-US" dirty="0">
              <a:latin typeface="+mn-lt"/>
            </a:endParaRPr>
          </a:p>
          <a:p>
            <a:pPr algn="l" eaLnBrk="1" hangingPunct="1">
              <a:spcBef>
                <a:spcPct val="30000"/>
              </a:spcBef>
            </a:pPr>
            <a:r>
              <a:rPr lang="en-US" altLang="en-US" dirty="0">
                <a:latin typeface="+mn-lt"/>
              </a:rPr>
              <a:t>According to ER 1110-8-2, </a:t>
            </a:r>
            <a:r>
              <a:rPr lang="en-US" altLang="en-US" dirty="0" err="1" smtClean="0">
                <a:latin typeface="+mn-lt"/>
              </a:rPr>
              <a:t>mis</a:t>
            </a:r>
            <a:r>
              <a:rPr lang="en-US" altLang="en-US" dirty="0" smtClean="0">
                <a:latin typeface="+mn-lt"/>
              </a:rPr>
              <a:t>-operation </a:t>
            </a:r>
            <a:r>
              <a:rPr lang="en-US" altLang="en-US" dirty="0">
                <a:latin typeface="+mn-lt"/>
              </a:rPr>
              <a:t>of gated spillways should be considered when the lag time between intense rainfall and peak inflow is less than 12 hours. </a:t>
            </a:r>
          </a:p>
        </p:txBody>
      </p:sp>
      <p:sp>
        <p:nvSpPr>
          <p:cNvPr id="8" name="Rectangle 2"/>
          <p:cNvSpPr>
            <a:spLocks noGrp="1" noChangeArrowheads="1"/>
          </p:cNvSpPr>
          <p:nvPr>
            <p:ph type="title"/>
          </p:nvPr>
        </p:nvSpPr>
        <p:spPr>
          <a:xfrm>
            <a:off x="0" y="457200"/>
            <a:ext cx="9144000" cy="1143000"/>
          </a:xfrm>
        </p:spPr>
        <p:txBody>
          <a:bodyPr/>
          <a:lstStyle/>
          <a:p>
            <a:r>
              <a:rPr lang="en-US" altLang="en-US" sz="4000" dirty="0"/>
              <a:t>Model Assumptions for PMF Simulation</a:t>
            </a:r>
            <a:endParaRPr lang="en-US" altLang="en-US" sz="3000" dirty="0" smtClean="0">
              <a:effectLs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12</a:t>
            </a:fld>
            <a:endParaRPr lang="en-US" altLang="en-US"/>
          </a:p>
        </p:txBody>
      </p:sp>
    </p:spTree>
    <p:extLst>
      <p:ext uri="{BB962C8B-B14F-4D97-AF65-F5344CB8AC3E}">
        <p14:creationId xmlns:p14="http://schemas.microsoft.com/office/powerpoint/2010/main" val="3518731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609600" y="2438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endParaRPr lang="en-US" altLang="en-US"/>
          </a:p>
        </p:txBody>
      </p:sp>
      <p:sp>
        <p:nvSpPr>
          <p:cNvPr id="31749" name="Text Box 8"/>
          <p:cNvSpPr txBox="1">
            <a:spLocks noChangeArrowheads="1"/>
          </p:cNvSpPr>
          <p:nvPr/>
        </p:nvSpPr>
        <p:spPr bwMode="auto">
          <a:xfrm>
            <a:off x="457200" y="1095107"/>
            <a:ext cx="8172450"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2000" dirty="0" smtClean="0">
                <a:latin typeface="+mj-lt"/>
              </a:rPr>
              <a:t>One of the final products from the PMF routing analysis is a table of peak stage, peak inflow, and total inflow volume. </a:t>
            </a:r>
          </a:p>
          <a:p>
            <a:pPr eaLnBrk="1" hangingPunct="1">
              <a:spcBef>
                <a:spcPct val="50000"/>
              </a:spcBef>
            </a:pPr>
            <a:r>
              <a:rPr lang="en-US" altLang="en-US" sz="2000" dirty="0" smtClean="0">
                <a:latin typeface="+mj-lt"/>
              </a:rPr>
              <a:t>Addition summary information should include a discussion about differences in the current PMF and peak stage as compared to historic studies (note that historic studies did/did not use current HMR information, </a:t>
            </a:r>
            <a:r>
              <a:rPr lang="en-US" altLang="en-US" sz="2000" dirty="0">
                <a:latin typeface="+mj-lt"/>
              </a:rPr>
              <a:t>did/did not </a:t>
            </a:r>
            <a:r>
              <a:rPr lang="en-US" altLang="en-US" sz="2000" dirty="0" smtClean="0">
                <a:latin typeface="+mj-lt"/>
              </a:rPr>
              <a:t>peak unit hydrograph parameters, loss rate values, and initial reservoir condition prior to PMF routing). </a:t>
            </a:r>
            <a:endParaRPr lang="en-US" altLang="en-US" sz="2000" dirty="0">
              <a:latin typeface="+mj-lt"/>
            </a:endParaRPr>
          </a:p>
        </p:txBody>
      </p:sp>
      <p:sp>
        <p:nvSpPr>
          <p:cNvPr id="8" name="Rectangle 2"/>
          <p:cNvSpPr>
            <a:spLocks noGrp="1" noChangeArrowheads="1"/>
          </p:cNvSpPr>
          <p:nvPr>
            <p:ph type="title"/>
          </p:nvPr>
        </p:nvSpPr>
        <p:spPr>
          <a:xfrm>
            <a:off x="0" y="152400"/>
            <a:ext cx="9144000" cy="1143000"/>
          </a:xfrm>
        </p:spPr>
        <p:txBody>
          <a:bodyPr/>
          <a:lstStyle/>
          <a:p>
            <a:r>
              <a:rPr lang="en-US" altLang="en-US" sz="4000" dirty="0" smtClean="0"/>
              <a:t>Results from PMF Analysis</a:t>
            </a:r>
            <a:endParaRPr lang="en-US" altLang="en-US" sz="3000" dirty="0" smtClean="0">
              <a:effectLst/>
            </a:endParaRPr>
          </a:p>
        </p:txBody>
      </p:sp>
      <p:pic>
        <p:nvPicPr>
          <p:cNvPr id="2" name="Picture 1"/>
          <p:cNvPicPr>
            <a:picLocks noChangeAspect="1"/>
          </p:cNvPicPr>
          <p:nvPr/>
        </p:nvPicPr>
        <p:blipFill>
          <a:blip r:embed="rId3"/>
          <a:stretch>
            <a:fillRect/>
          </a:stretch>
        </p:blipFill>
        <p:spPr>
          <a:xfrm>
            <a:off x="372524" y="3896019"/>
            <a:ext cx="8390476" cy="2352381"/>
          </a:xfrm>
          <a:prstGeom prst="rect">
            <a:avLst/>
          </a:prstGeom>
        </p:spPr>
      </p:pic>
      <p:sp>
        <p:nvSpPr>
          <p:cNvPr id="3" name="Slide Number Placeholder 2"/>
          <p:cNvSpPr>
            <a:spLocks noGrp="1"/>
          </p:cNvSpPr>
          <p:nvPr>
            <p:ph type="sldNum" sz="quarter" idx="12"/>
          </p:nvPr>
        </p:nvSpPr>
        <p:spPr/>
        <p:txBody>
          <a:bodyPr/>
          <a:lstStyle/>
          <a:p>
            <a:fld id="{3BC68976-008B-4E19-BF9B-23CEC4B835CD}" type="slidenum">
              <a:rPr lang="en-US" altLang="en-US" smtClean="0"/>
              <a:pPr/>
              <a:t>13</a:t>
            </a:fld>
            <a:endParaRPr lang="en-US" altLang="en-US"/>
          </a:p>
        </p:txBody>
      </p:sp>
    </p:spTree>
    <p:extLst>
      <p:ext uri="{BB962C8B-B14F-4D97-AF65-F5344CB8AC3E}">
        <p14:creationId xmlns:p14="http://schemas.microsoft.com/office/powerpoint/2010/main" val="231863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smtClean="0">
                <a:effectLst/>
              </a:rPr>
              <a:t>Outline</a:t>
            </a:r>
          </a:p>
        </p:txBody>
      </p:sp>
      <p:sp>
        <p:nvSpPr>
          <p:cNvPr id="125955" name="Rectangle 3"/>
          <p:cNvSpPr>
            <a:spLocks noGrp="1" noChangeArrowheads="1"/>
          </p:cNvSpPr>
          <p:nvPr>
            <p:ph type="body" idx="1"/>
          </p:nvPr>
        </p:nvSpPr>
        <p:spPr>
          <a:xfrm>
            <a:off x="457200" y="1219200"/>
            <a:ext cx="8305800" cy="4572000"/>
          </a:xfrm>
        </p:spPr>
        <p:txBody>
          <a:bodyPr/>
          <a:lstStyle/>
          <a:p>
            <a:pPr>
              <a:defRPr/>
            </a:pPr>
            <a:r>
              <a:rPr lang="en-US" sz="2800" dirty="0" smtClean="0"/>
              <a:t>Using a model to route the PMF to compute a peak stage</a:t>
            </a:r>
          </a:p>
          <a:p>
            <a:pPr>
              <a:defRPr/>
            </a:pPr>
            <a:r>
              <a:rPr lang="en-US" sz="2800" dirty="0" smtClean="0"/>
              <a:t>Major assumptions</a:t>
            </a:r>
          </a:p>
          <a:p>
            <a:pPr lvl="1">
              <a:defRPr/>
            </a:pPr>
            <a:r>
              <a:rPr lang="en-US" sz="2000" dirty="0" smtClean="0"/>
              <a:t>Initial conditions</a:t>
            </a:r>
          </a:p>
          <a:p>
            <a:pPr lvl="1">
              <a:defRPr/>
            </a:pPr>
            <a:r>
              <a:rPr lang="en-US" sz="2000" dirty="0" smtClean="0"/>
              <a:t>Reservoir operation</a:t>
            </a:r>
            <a:endParaRPr lang="en-US" sz="2800" dirty="0" smtClean="0"/>
          </a:p>
          <a:p>
            <a:pPr>
              <a:defRPr/>
            </a:pPr>
            <a:r>
              <a:rPr lang="en-US" sz="2800" dirty="0" smtClean="0"/>
              <a:t>Results</a:t>
            </a:r>
            <a:endParaRPr lang="en-US" sz="2400" dirty="0" smtClean="0">
              <a:effectLst/>
            </a:endParaRPr>
          </a:p>
        </p:txBody>
      </p:sp>
      <p:sp>
        <p:nvSpPr>
          <p:cNvPr id="2" name="Slide Number Placeholder 1"/>
          <p:cNvSpPr>
            <a:spLocks noGrp="1"/>
          </p:cNvSpPr>
          <p:nvPr>
            <p:ph type="sldNum" sz="quarter" idx="10"/>
          </p:nvPr>
        </p:nvSpPr>
        <p:spPr/>
        <p:txBody>
          <a:bodyPr/>
          <a:lstStyle/>
          <a:p>
            <a:pPr>
              <a:defRPr/>
            </a:pPr>
            <a:fld id="{FF2031BD-0E64-4A86-9567-1E14D3ADF6F3}" type="slidenum">
              <a:rPr lang="en-US" smtClean="0"/>
              <a:pPr>
                <a:defRPr/>
              </a:pPr>
              <a:t>2</a:t>
            </a:fld>
            <a:endParaRPr lang="en-US"/>
          </a:p>
        </p:txBody>
      </p:sp>
    </p:spTree>
    <p:extLst>
      <p:ext uri="{BB962C8B-B14F-4D97-AF65-F5344CB8AC3E}">
        <p14:creationId xmlns:p14="http://schemas.microsoft.com/office/powerpoint/2010/main" val="2839465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smtClean="0"/>
              <a:t>Routing the PMF using a Model</a:t>
            </a:r>
            <a:endParaRPr lang="en-US" altLang="en-US" dirty="0" smtClean="0">
              <a:effectLst/>
            </a:endParaRPr>
          </a:p>
        </p:txBody>
      </p:sp>
      <p:sp>
        <p:nvSpPr>
          <p:cNvPr id="125955" name="Rectangle 3"/>
          <p:cNvSpPr>
            <a:spLocks noGrp="1" noChangeArrowheads="1"/>
          </p:cNvSpPr>
          <p:nvPr>
            <p:ph type="body" idx="1"/>
          </p:nvPr>
        </p:nvSpPr>
        <p:spPr>
          <a:xfrm>
            <a:off x="237392" y="1292572"/>
            <a:ext cx="8305800" cy="1600200"/>
          </a:xfrm>
        </p:spPr>
        <p:txBody>
          <a:bodyPr/>
          <a:lstStyle/>
          <a:p>
            <a:pPr marL="0" indent="0">
              <a:buNone/>
              <a:defRPr/>
            </a:pPr>
            <a:r>
              <a:rPr lang="en-US" sz="2800" dirty="0" smtClean="0"/>
              <a:t>Existing HEC-HMS or HEC-ResSim models can be used for routing the PMF, or simple models can be quickly configured (no spreadsheet routing). </a:t>
            </a:r>
          </a:p>
        </p:txBody>
      </p:sp>
      <p:pic>
        <p:nvPicPr>
          <p:cNvPr id="5" name="Picture 4"/>
          <p:cNvPicPr/>
          <p:nvPr/>
        </p:nvPicPr>
        <p:blipFill>
          <a:blip r:embed="rId3"/>
          <a:stretch>
            <a:fillRect/>
          </a:stretch>
        </p:blipFill>
        <p:spPr>
          <a:xfrm>
            <a:off x="4390292" y="2667000"/>
            <a:ext cx="4296508" cy="3581400"/>
          </a:xfrm>
          <a:prstGeom prst="rect">
            <a:avLst/>
          </a:prstGeom>
          <a:ln>
            <a:solidFill>
              <a:schemeClr val="accent1"/>
            </a:solidFill>
          </a:ln>
        </p:spPr>
      </p:pic>
      <p:sp>
        <p:nvSpPr>
          <p:cNvPr id="2" name="TextBox 1"/>
          <p:cNvSpPr txBox="1"/>
          <p:nvPr/>
        </p:nvSpPr>
        <p:spPr>
          <a:xfrm>
            <a:off x="0" y="3018819"/>
            <a:ext cx="4390292"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Information Required for Modeling</a:t>
            </a:r>
          </a:p>
          <a:p>
            <a:pPr marL="800100" lvl="1" indent="-342900">
              <a:buFont typeface="Arial" panose="020B0604020202020204" pitchFamily="34" charset="0"/>
              <a:buChar char="•"/>
            </a:pPr>
            <a:r>
              <a:rPr lang="en-US" sz="2000" dirty="0" smtClean="0"/>
              <a:t>Elevation-</a:t>
            </a:r>
            <a:r>
              <a:rPr lang="en-US" sz="2000" dirty="0"/>
              <a:t>s</a:t>
            </a:r>
            <a:r>
              <a:rPr lang="en-US" sz="2000" dirty="0" smtClean="0"/>
              <a:t>torage relationship</a:t>
            </a:r>
          </a:p>
          <a:p>
            <a:pPr marL="800100" lvl="1" indent="-342900">
              <a:buFont typeface="Arial" panose="020B0604020202020204" pitchFamily="34" charset="0"/>
              <a:buChar char="•"/>
            </a:pPr>
            <a:r>
              <a:rPr lang="en-US" sz="2000" dirty="0" smtClean="0"/>
              <a:t>Appropriate elevation-discharge information (must include spillway and dam top) or a physical description of spillway and dam top. </a:t>
            </a:r>
          </a:p>
          <a:p>
            <a:pPr marL="800100" lvl="1" indent="-342900">
              <a:buFont typeface="Arial" panose="020B0604020202020204" pitchFamily="34" charset="0"/>
              <a:buChar char="•"/>
            </a:pPr>
            <a:r>
              <a:rPr lang="en-US" sz="2000" dirty="0" smtClean="0"/>
              <a:t>Boundary conditions</a:t>
            </a:r>
            <a:endParaRPr lang="en-US" sz="2000" dirty="0"/>
          </a:p>
        </p:txBody>
      </p:sp>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3</a:t>
            </a:fld>
            <a:endParaRPr lang="en-US"/>
          </a:p>
        </p:txBody>
      </p:sp>
    </p:spTree>
    <p:extLst>
      <p:ext uri="{BB962C8B-B14F-4D97-AF65-F5344CB8AC3E}">
        <p14:creationId xmlns:p14="http://schemas.microsoft.com/office/powerpoint/2010/main" val="1759318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smtClean="0"/>
              <a:t>Reservoir Element in HEC-HMS</a:t>
            </a:r>
            <a:endParaRPr lang="en-US" altLang="en-US" dirty="0" smtClean="0">
              <a:effectLst/>
            </a:endParaRPr>
          </a:p>
        </p:txBody>
      </p:sp>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4</a:t>
            </a:fld>
            <a:endParaRPr lang="en-US"/>
          </a:p>
        </p:txBody>
      </p:sp>
      <p:pic>
        <p:nvPicPr>
          <p:cNvPr id="6" name="Picture 5"/>
          <p:cNvPicPr>
            <a:picLocks noChangeAspect="1"/>
          </p:cNvPicPr>
          <p:nvPr/>
        </p:nvPicPr>
        <p:blipFill>
          <a:blip r:embed="rId3"/>
          <a:stretch>
            <a:fillRect/>
          </a:stretch>
        </p:blipFill>
        <p:spPr>
          <a:xfrm>
            <a:off x="2114587" y="1276619"/>
            <a:ext cx="4914825" cy="5444856"/>
          </a:xfrm>
          <a:prstGeom prst="rect">
            <a:avLst/>
          </a:prstGeom>
        </p:spPr>
      </p:pic>
      <p:cxnSp>
        <p:nvCxnSpPr>
          <p:cNvPr id="8" name="Straight Arrow Connector 7"/>
          <p:cNvCxnSpPr/>
          <p:nvPr/>
        </p:nvCxnSpPr>
        <p:spPr>
          <a:xfrm>
            <a:off x="152400" y="23622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52400" y="34290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52400" y="37338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52400" y="44958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2400" y="48006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400" y="50292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52400" y="6070134"/>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52400" y="26670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948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smtClean="0"/>
              <a:t>Routing the PMF using a Model</a:t>
            </a:r>
            <a:endParaRPr lang="en-US" altLang="en-US" dirty="0" smtClean="0">
              <a:effectLst/>
            </a:endParaRPr>
          </a:p>
        </p:txBody>
      </p:sp>
      <p:sp>
        <p:nvSpPr>
          <p:cNvPr id="125955" name="Rectangle 3"/>
          <p:cNvSpPr>
            <a:spLocks noGrp="1" noChangeArrowheads="1"/>
          </p:cNvSpPr>
          <p:nvPr>
            <p:ph type="body" idx="1"/>
          </p:nvPr>
        </p:nvSpPr>
        <p:spPr>
          <a:xfrm>
            <a:off x="457200" y="1219200"/>
            <a:ext cx="8305800" cy="1600200"/>
          </a:xfrm>
        </p:spPr>
        <p:txBody>
          <a:bodyPr/>
          <a:lstStyle/>
          <a:p>
            <a:pPr marL="0" indent="0">
              <a:buNone/>
              <a:defRPr/>
            </a:pPr>
            <a:r>
              <a:rPr lang="en-US" sz="2800" dirty="0" smtClean="0"/>
              <a:t>Reservoir storage and outlet information is found in the Reservoir Regulation Manual.  All paired data curves should be extended beyond the top of the dam in case of overtopping during the PMF simulation. </a:t>
            </a:r>
          </a:p>
        </p:txBody>
      </p:sp>
      <p:pic>
        <p:nvPicPr>
          <p:cNvPr id="6" name="Picture 5"/>
          <p:cNvPicPr/>
          <p:nvPr/>
        </p:nvPicPr>
        <p:blipFill>
          <a:blip r:embed="rId3"/>
          <a:stretch>
            <a:fillRect/>
          </a:stretch>
        </p:blipFill>
        <p:spPr>
          <a:xfrm>
            <a:off x="5448935" y="3408387"/>
            <a:ext cx="3466465" cy="3285490"/>
          </a:xfrm>
          <a:prstGeom prst="rect">
            <a:avLst/>
          </a:prstGeom>
          <a:ln>
            <a:solidFill>
              <a:schemeClr val="accent1"/>
            </a:solidFill>
          </a:ln>
        </p:spPr>
      </p:pic>
      <p:pic>
        <p:nvPicPr>
          <p:cNvPr id="2" name="Picture 1"/>
          <p:cNvPicPr>
            <a:picLocks noChangeAspect="1"/>
          </p:cNvPicPr>
          <p:nvPr/>
        </p:nvPicPr>
        <p:blipFill>
          <a:blip r:embed="rId4"/>
          <a:stretch>
            <a:fillRect/>
          </a:stretch>
        </p:blipFill>
        <p:spPr>
          <a:xfrm>
            <a:off x="427892" y="3425972"/>
            <a:ext cx="4304762" cy="1895238"/>
          </a:xfrm>
          <a:prstGeom prst="rect">
            <a:avLst/>
          </a:prstGeom>
        </p:spPr>
      </p:pic>
      <p:pic>
        <p:nvPicPr>
          <p:cNvPr id="8" name="Picture 7"/>
          <p:cNvPicPr/>
          <p:nvPr/>
        </p:nvPicPr>
        <p:blipFill>
          <a:blip r:embed="rId5"/>
          <a:stretch>
            <a:fillRect/>
          </a:stretch>
        </p:blipFill>
        <p:spPr>
          <a:xfrm>
            <a:off x="2126541" y="4484077"/>
            <a:ext cx="3062117" cy="2209800"/>
          </a:xfrm>
          <a:prstGeom prst="rect">
            <a:avLst/>
          </a:prstGeom>
          <a:ln>
            <a:solidFill>
              <a:schemeClr val="accent1"/>
            </a:solidFill>
          </a:ln>
        </p:spPr>
      </p:pic>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5</a:t>
            </a:fld>
            <a:endParaRPr lang="en-US"/>
          </a:p>
        </p:txBody>
      </p:sp>
    </p:spTree>
    <p:extLst>
      <p:ext uri="{BB962C8B-B14F-4D97-AF65-F5344CB8AC3E}">
        <p14:creationId xmlns:p14="http://schemas.microsoft.com/office/powerpoint/2010/main" val="3609862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533400" y="2133600"/>
            <a:ext cx="8382000"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285750" indent="-285750" algn="l" eaLnBrk="1" hangingPunct="1">
              <a:spcBef>
                <a:spcPct val="50000"/>
              </a:spcBef>
              <a:buFont typeface="Arial" panose="020B0604020202020204" pitchFamily="34" charset="0"/>
              <a:buChar char="•"/>
            </a:pPr>
            <a:r>
              <a:rPr lang="en-US" altLang="en-US" sz="1800" b="0" dirty="0">
                <a:latin typeface="+mj-lt"/>
              </a:rPr>
              <a:t>According to ER 1110-8-2, the minimum starting elevation for routing the PMF will be assumed as the full flood control pool (spillway invert) or the elevation prevailing five days after the last significant rainfall of a storm that produces one-half the PMF</a:t>
            </a:r>
            <a:r>
              <a:rPr lang="en-US" altLang="en-US" sz="1800" b="0" dirty="0" smtClean="0">
                <a:latin typeface="+mj-lt"/>
              </a:rPr>
              <a:t>.  </a:t>
            </a:r>
            <a:endParaRPr lang="en-US" altLang="en-US" sz="1800" b="0" dirty="0" smtClean="0">
              <a:latin typeface="+mj-lt"/>
            </a:endParaRPr>
          </a:p>
          <a:p>
            <a:pPr marL="285750" indent="-285750" algn="l" eaLnBrk="1" hangingPunct="1">
              <a:spcBef>
                <a:spcPct val="50000"/>
              </a:spcBef>
              <a:buFont typeface="Arial" panose="020B0604020202020204" pitchFamily="34" charset="0"/>
              <a:buChar char="•"/>
            </a:pPr>
            <a:r>
              <a:rPr lang="en-US" altLang="en-US" sz="1800" b="0" dirty="0" smtClean="0">
                <a:solidFill>
                  <a:srgbClr val="FF0000"/>
                </a:solidFill>
                <a:latin typeface="+mj-lt"/>
              </a:rPr>
              <a:t>Start </a:t>
            </a:r>
            <a:r>
              <a:rPr lang="en-US" altLang="en-US" sz="1800" b="0" dirty="0" smtClean="0">
                <a:solidFill>
                  <a:srgbClr val="FF0000"/>
                </a:solidFill>
                <a:latin typeface="+mj-lt"/>
              </a:rPr>
              <a:t>the PMP hyetograph 5 days after the maximum 24-hour precipitation from Antecedent Storm.  Setup addition scenarios where duration is less than 5 days, 3 days and 2 days.  </a:t>
            </a:r>
            <a:endParaRPr lang="en-US" altLang="en-US" sz="1800" b="0" dirty="0" smtClean="0">
              <a:solidFill>
                <a:srgbClr val="FF0000"/>
              </a:solidFill>
              <a:latin typeface="+mj-lt"/>
            </a:endParaRPr>
          </a:p>
          <a:p>
            <a:pPr marL="285750" indent="-285750" algn="l" eaLnBrk="1" hangingPunct="1">
              <a:spcBef>
                <a:spcPct val="50000"/>
              </a:spcBef>
              <a:buFont typeface="Arial" panose="020B0604020202020204" pitchFamily="34" charset="0"/>
              <a:buChar char="•"/>
            </a:pPr>
            <a:r>
              <a:rPr lang="en-US" altLang="en-US" sz="1800" b="0" dirty="0" smtClean="0">
                <a:solidFill>
                  <a:srgbClr val="FF0000"/>
                </a:solidFill>
                <a:latin typeface="+mj-lt"/>
              </a:rPr>
              <a:t>Use other scenarios if they have been defined regionally. </a:t>
            </a:r>
            <a:endParaRPr lang="en-US" altLang="en-US" sz="1800" b="0" dirty="0">
              <a:solidFill>
                <a:srgbClr val="FF0000"/>
              </a:solidFill>
              <a:latin typeface="+mj-lt"/>
            </a:endParaRPr>
          </a:p>
          <a:p>
            <a:pPr algn="l" eaLnBrk="1" hangingPunct="1">
              <a:spcBef>
                <a:spcPct val="50000"/>
              </a:spcBef>
            </a:pPr>
            <a:endParaRPr lang="en-US" altLang="en-US" sz="1800" b="0" dirty="0">
              <a:latin typeface="+mj-lt"/>
            </a:endParaRPr>
          </a:p>
        </p:txBody>
      </p:sp>
      <p:sp>
        <p:nvSpPr>
          <p:cNvPr id="7" name="Rectangle 2"/>
          <p:cNvSpPr>
            <a:spLocks noGrp="1" noChangeArrowheads="1"/>
          </p:cNvSpPr>
          <p:nvPr>
            <p:ph type="title"/>
          </p:nvPr>
        </p:nvSpPr>
        <p:spPr>
          <a:xfrm>
            <a:off x="0" y="228600"/>
            <a:ext cx="9144000" cy="1143000"/>
          </a:xfrm>
        </p:spPr>
        <p:txBody>
          <a:bodyPr/>
          <a:lstStyle/>
          <a:p>
            <a:r>
              <a:rPr lang="en-US" altLang="en-US" sz="4000" dirty="0"/>
              <a:t>Model Assumptions for PMF Simulation</a:t>
            </a:r>
            <a:endParaRPr lang="en-US" altLang="en-US" sz="3000" dirty="0" smtClean="0">
              <a:effectLs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6</a:t>
            </a:fld>
            <a:endParaRPr lang="en-US" altLang="en-US"/>
          </a:p>
        </p:txBody>
      </p:sp>
    </p:spTree>
    <p:extLst>
      <p:ext uri="{BB962C8B-B14F-4D97-AF65-F5344CB8AC3E}">
        <p14:creationId xmlns:p14="http://schemas.microsoft.com/office/powerpoint/2010/main" val="2211467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0" y="228600"/>
            <a:ext cx="9144000" cy="1143000"/>
          </a:xfrm>
        </p:spPr>
        <p:txBody>
          <a:bodyPr/>
          <a:lstStyle/>
          <a:p>
            <a:r>
              <a:rPr lang="en-US" altLang="en-US" sz="4000" dirty="0"/>
              <a:t>Model Assumptions for PMF Simulation</a:t>
            </a:r>
            <a:endParaRPr lang="en-US" altLang="en-US" sz="3000" dirty="0" smtClean="0">
              <a:effectLst/>
            </a:endParaRPr>
          </a:p>
        </p:txBody>
      </p:sp>
      <p:pic>
        <p:nvPicPr>
          <p:cNvPr id="5" name="Picture 4"/>
          <p:cNvPicPr/>
          <p:nvPr/>
        </p:nvPicPr>
        <p:blipFill rotWithShape="1">
          <a:blip r:embed="rId3"/>
          <a:srcRect b="64410"/>
          <a:stretch/>
        </p:blipFill>
        <p:spPr>
          <a:xfrm>
            <a:off x="152400" y="1295400"/>
            <a:ext cx="5334000" cy="3657600"/>
          </a:xfrm>
          <a:prstGeom prst="rect">
            <a:avLst/>
          </a:prstGeom>
          <a:ln>
            <a:solidFill>
              <a:schemeClr val="accent1"/>
            </a:solidFill>
          </a:ln>
        </p:spPr>
      </p:pic>
      <p:cxnSp>
        <p:nvCxnSpPr>
          <p:cNvPr id="6" name="Straight Arrow Connector 5"/>
          <p:cNvCxnSpPr/>
          <p:nvPr/>
        </p:nvCxnSpPr>
        <p:spPr>
          <a:xfrm flipV="1">
            <a:off x="2362200" y="1447800"/>
            <a:ext cx="11723" cy="30157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 Box 4"/>
          <p:cNvSpPr txBox="1">
            <a:spLocks noChangeArrowheads="1"/>
          </p:cNvSpPr>
          <p:nvPr/>
        </p:nvSpPr>
        <p:spPr bwMode="auto">
          <a:xfrm>
            <a:off x="1472967" y="5065011"/>
            <a:ext cx="327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smtClean="0">
                <a:latin typeface="+mj-lt"/>
              </a:rPr>
              <a:t>Maximum 24-hour precipitation from PMP - begin countdown from this point</a:t>
            </a:r>
            <a:endParaRPr lang="en-US" altLang="en-US" sz="1800" b="0" dirty="0" smtClean="0">
              <a:solidFill>
                <a:srgbClr val="FF0000"/>
              </a:solidFill>
              <a:latin typeface="+mj-lt"/>
            </a:endParaRPr>
          </a:p>
        </p:txBody>
      </p:sp>
      <p:cxnSp>
        <p:nvCxnSpPr>
          <p:cNvPr id="9" name="Straight Arrow Connector 8"/>
          <p:cNvCxnSpPr/>
          <p:nvPr/>
        </p:nvCxnSpPr>
        <p:spPr>
          <a:xfrm flipV="1">
            <a:off x="3810000" y="1447800"/>
            <a:ext cx="11723" cy="30157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BC68976-008B-4E19-BF9B-23CEC4B835CD}" type="slidenum">
              <a:rPr lang="en-US" altLang="en-US" smtClean="0"/>
              <a:pPr/>
              <a:t>7</a:t>
            </a:fld>
            <a:endParaRPr lang="en-US" altLang="en-US"/>
          </a:p>
        </p:txBody>
      </p:sp>
      <p:pic>
        <p:nvPicPr>
          <p:cNvPr id="4" name="Picture 3"/>
          <p:cNvPicPr/>
          <p:nvPr/>
        </p:nvPicPr>
        <p:blipFill rotWithShape="1">
          <a:blip r:embed="rId3"/>
          <a:srcRect t="34878" b="1089"/>
          <a:stretch/>
        </p:blipFill>
        <p:spPr>
          <a:xfrm>
            <a:off x="5105400" y="1768475"/>
            <a:ext cx="3909695" cy="4476750"/>
          </a:xfrm>
          <a:prstGeom prst="rect">
            <a:avLst/>
          </a:prstGeom>
          <a:ln>
            <a:solidFill>
              <a:schemeClr val="accent1"/>
            </a:solidFill>
          </a:ln>
        </p:spPr>
      </p:pic>
    </p:spTree>
    <p:extLst>
      <p:ext uri="{BB962C8B-B14F-4D97-AF65-F5344CB8AC3E}">
        <p14:creationId xmlns:p14="http://schemas.microsoft.com/office/powerpoint/2010/main" val="1856379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0" y="228600"/>
            <a:ext cx="9144000" cy="1143000"/>
          </a:xfrm>
        </p:spPr>
        <p:txBody>
          <a:bodyPr/>
          <a:lstStyle/>
          <a:p>
            <a:pPr algn="ctr"/>
            <a:r>
              <a:rPr lang="en-US" altLang="en-US" sz="4000" dirty="0" smtClean="0">
                <a:effectLst/>
              </a:rPr>
              <a:t>Initial Reservoir Storage for PMF</a:t>
            </a:r>
            <a:endParaRPr lang="en-US" altLang="en-US" sz="3000" dirty="0" smtClean="0">
              <a:effectLst/>
            </a:endParaRPr>
          </a:p>
        </p:txBody>
      </p:sp>
      <p:pic>
        <p:nvPicPr>
          <p:cNvPr id="8" name="Picture 7"/>
          <p:cNvPicPr/>
          <p:nvPr/>
        </p:nvPicPr>
        <p:blipFill>
          <a:blip r:embed="rId3"/>
          <a:stretch>
            <a:fillRect/>
          </a:stretch>
        </p:blipFill>
        <p:spPr>
          <a:xfrm>
            <a:off x="4572000" y="1371600"/>
            <a:ext cx="4495800" cy="3505200"/>
          </a:xfrm>
          <a:prstGeom prst="rect">
            <a:avLst/>
          </a:prstGeom>
          <a:ln>
            <a:solidFill>
              <a:schemeClr val="accent1"/>
            </a:solidFill>
          </a:ln>
        </p:spPr>
      </p:pic>
      <p:sp>
        <p:nvSpPr>
          <p:cNvPr id="9" name="Text Box 4"/>
          <p:cNvSpPr txBox="1">
            <a:spLocks noChangeArrowheads="1"/>
          </p:cNvSpPr>
          <p:nvPr/>
        </p:nvSpPr>
        <p:spPr bwMode="auto">
          <a:xfrm>
            <a:off x="304800" y="1315283"/>
            <a:ext cx="42672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285750" indent="-285750" algn="l" eaLnBrk="1" hangingPunct="1">
              <a:spcBef>
                <a:spcPct val="50000"/>
              </a:spcBef>
              <a:buFont typeface="Arial" panose="020B0604020202020204" pitchFamily="34" charset="0"/>
              <a:buChar char="•"/>
            </a:pPr>
            <a:r>
              <a:rPr lang="en-US" altLang="en-US" sz="1800" dirty="0" smtClean="0">
                <a:latin typeface="+mj-lt"/>
              </a:rPr>
              <a:t>Use Excel to determine ½ PMF hydrograph</a:t>
            </a:r>
            <a:endParaRPr lang="en-US" altLang="en-US" sz="1800" dirty="0">
              <a:latin typeface="+mj-lt"/>
            </a:endParaRPr>
          </a:p>
          <a:p>
            <a:pPr marL="285750" indent="-285750" algn="l" eaLnBrk="1" hangingPunct="1">
              <a:spcBef>
                <a:spcPct val="50000"/>
              </a:spcBef>
              <a:buFont typeface="Arial" panose="020B0604020202020204" pitchFamily="34" charset="0"/>
              <a:buChar char="•"/>
            </a:pPr>
            <a:r>
              <a:rPr lang="en-US" altLang="en-US" sz="1800" dirty="0" smtClean="0">
                <a:latin typeface="+mj-lt"/>
              </a:rPr>
              <a:t>Enter the ½ PMF hydrograph into the HEC-HMS or HEC-ResSim model</a:t>
            </a:r>
          </a:p>
          <a:p>
            <a:pPr marL="285750" indent="-285750" algn="l" eaLnBrk="1" hangingPunct="1">
              <a:spcBef>
                <a:spcPct val="50000"/>
              </a:spcBef>
              <a:buFont typeface="Arial" panose="020B0604020202020204" pitchFamily="34" charset="0"/>
              <a:buChar char="•"/>
            </a:pPr>
            <a:r>
              <a:rPr lang="en-US" altLang="en-US" sz="1800" dirty="0" smtClean="0">
                <a:latin typeface="+mj-lt"/>
              </a:rPr>
              <a:t>Route the ½ PMF hydrograph assuming:</a:t>
            </a:r>
          </a:p>
          <a:p>
            <a:pPr marL="1028700" lvl="1" eaLnBrk="1" hangingPunct="1">
              <a:spcBef>
                <a:spcPct val="50000"/>
              </a:spcBef>
              <a:buFont typeface="Arial" panose="020B0604020202020204" pitchFamily="34" charset="0"/>
              <a:buChar char="•"/>
            </a:pPr>
            <a:r>
              <a:rPr lang="en-US" altLang="en-US" sz="1800" dirty="0" smtClean="0">
                <a:latin typeface="+mj-lt"/>
              </a:rPr>
              <a:t>Normal pool conditions for initial reservoir </a:t>
            </a:r>
            <a:r>
              <a:rPr lang="en-US" altLang="en-US" sz="1800" dirty="0" smtClean="0">
                <a:latin typeface="+mj-lt"/>
              </a:rPr>
              <a:t>storage (season can be important)</a:t>
            </a:r>
            <a:endParaRPr lang="en-US" altLang="en-US" sz="1800" dirty="0" smtClean="0">
              <a:latin typeface="+mj-lt"/>
            </a:endParaRPr>
          </a:p>
          <a:p>
            <a:pPr marL="1028700" lvl="1" eaLnBrk="1" hangingPunct="1">
              <a:spcBef>
                <a:spcPct val="50000"/>
              </a:spcBef>
              <a:buFont typeface="Arial" panose="020B0604020202020204" pitchFamily="34" charset="0"/>
              <a:buChar char="•"/>
            </a:pPr>
            <a:r>
              <a:rPr lang="en-US" altLang="en-US" sz="1800" dirty="0" smtClean="0">
                <a:latin typeface="+mj-lt"/>
              </a:rPr>
              <a:t>Simplified operations </a:t>
            </a:r>
            <a:r>
              <a:rPr lang="en-US" altLang="en-US" sz="1800" dirty="0" smtClean="0">
                <a:solidFill>
                  <a:srgbClr val="FF0000"/>
                </a:solidFill>
                <a:latin typeface="+mj-lt"/>
              </a:rPr>
              <a:t>(consider using </a:t>
            </a:r>
            <a:r>
              <a:rPr lang="en-US" altLang="en-US" sz="1800" dirty="0" smtClean="0">
                <a:solidFill>
                  <a:srgbClr val="FF0000"/>
                </a:solidFill>
                <a:latin typeface="+mj-lt"/>
              </a:rPr>
              <a:t>a specified release to simulate releases after </a:t>
            </a:r>
            <a:r>
              <a:rPr lang="en-US" altLang="en-US" sz="1800" dirty="0" smtClean="0">
                <a:solidFill>
                  <a:srgbClr val="FF0000"/>
                </a:solidFill>
                <a:latin typeface="+mj-lt"/>
              </a:rPr>
              <a:t>the flood wave </a:t>
            </a:r>
            <a:r>
              <a:rPr lang="en-US" altLang="en-US" sz="1800" dirty="0" smtClean="0">
                <a:solidFill>
                  <a:srgbClr val="FF0000"/>
                </a:solidFill>
                <a:latin typeface="+mj-lt"/>
              </a:rPr>
              <a:t>passes)</a:t>
            </a:r>
            <a:endParaRPr lang="en-US" altLang="en-US" sz="1800" dirty="0" smtClean="0">
              <a:solidFill>
                <a:srgbClr val="FF0000"/>
              </a:solidFill>
              <a:latin typeface="+mj-l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8</a:t>
            </a:fld>
            <a:endParaRPr lang="en-US" altLang="en-US"/>
          </a:p>
        </p:txBody>
      </p:sp>
    </p:spTree>
    <p:extLst>
      <p:ext uri="{BB962C8B-B14F-4D97-AF65-F5344CB8AC3E}">
        <p14:creationId xmlns:p14="http://schemas.microsoft.com/office/powerpoint/2010/main" val="599319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p:nvPr/>
        </p:nvPicPr>
        <p:blipFill>
          <a:blip r:embed="rId3"/>
          <a:stretch>
            <a:fillRect/>
          </a:stretch>
        </p:blipFill>
        <p:spPr>
          <a:xfrm>
            <a:off x="1781175" y="57150"/>
            <a:ext cx="5562600" cy="6686550"/>
          </a:xfrm>
          <a:prstGeom prst="rect">
            <a:avLst/>
          </a:prstGeom>
        </p:spPr>
      </p:pic>
      <p:cxnSp>
        <p:nvCxnSpPr>
          <p:cNvPr id="4" name="Straight Arrow Connector 3"/>
          <p:cNvCxnSpPr/>
          <p:nvPr/>
        </p:nvCxnSpPr>
        <p:spPr>
          <a:xfrm>
            <a:off x="3581400" y="3200400"/>
            <a:ext cx="3352800" cy="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99513" y="895350"/>
            <a:ext cx="11723" cy="30157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576521" y="914400"/>
            <a:ext cx="5861" cy="3364468"/>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886575" y="914400"/>
            <a:ext cx="0" cy="40063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 Box 4"/>
          <p:cNvSpPr txBox="1">
            <a:spLocks noChangeArrowheads="1"/>
          </p:cNvSpPr>
          <p:nvPr/>
        </p:nvSpPr>
        <p:spPr bwMode="auto">
          <a:xfrm>
            <a:off x="4710479" y="3971040"/>
            <a:ext cx="914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smtClean="0">
                <a:latin typeface="+mj-lt"/>
              </a:rPr>
              <a:t>3-days</a:t>
            </a:r>
            <a:endParaRPr lang="en-US" altLang="en-US" sz="1800" b="0" dirty="0" smtClean="0">
              <a:solidFill>
                <a:srgbClr val="FF0000"/>
              </a:solidFill>
              <a:latin typeface="+mj-lt"/>
            </a:endParaRPr>
          </a:p>
        </p:txBody>
      </p:sp>
      <p:sp>
        <p:nvSpPr>
          <p:cNvPr id="18" name="Text Box 4"/>
          <p:cNvSpPr txBox="1">
            <a:spLocks noChangeArrowheads="1"/>
          </p:cNvSpPr>
          <p:nvPr/>
        </p:nvSpPr>
        <p:spPr bwMode="auto">
          <a:xfrm>
            <a:off x="3985113" y="3673692"/>
            <a:ext cx="914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smtClean="0">
                <a:latin typeface="+mj-lt"/>
              </a:rPr>
              <a:t>2-days</a:t>
            </a:r>
            <a:endParaRPr lang="en-US" altLang="en-US" sz="1800" b="0" dirty="0" smtClean="0">
              <a:solidFill>
                <a:srgbClr val="FF0000"/>
              </a:solidFill>
              <a:latin typeface="+mj-lt"/>
            </a:endParaRPr>
          </a:p>
        </p:txBody>
      </p:sp>
      <p:sp>
        <p:nvSpPr>
          <p:cNvPr id="9" name="Text Box 4"/>
          <p:cNvSpPr txBox="1">
            <a:spLocks noChangeArrowheads="1"/>
          </p:cNvSpPr>
          <p:nvPr/>
        </p:nvSpPr>
        <p:spPr bwMode="auto">
          <a:xfrm>
            <a:off x="6048375" y="4593193"/>
            <a:ext cx="914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smtClean="0">
                <a:latin typeface="+mj-lt"/>
              </a:rPr>
              <a:t>5-days</a:t>
            </a:r>
            <a:endParaRPr lang="en-US" altLang="en-US" sz="1800" b="0" dirty="0" smtClean="0">
              <a:solidFill>
                <a:srgbClr val="FF0000"/>
              </a:solidFill>
              <a:latin typeface="+mj-lt"/>
            </a:endParaRPr>
          </a:p>
        </p:txBody>
      </p:sp>
      <p:sp>
        <p:nvSpPr>
          <p:cNvPr id="21" name="Slide Number Placeholder 20"/>
          <p:cNvSpPr>
            <a:spLocks noGrp="1"/>
          </p:cNvSpPr>
          <p:nvPr>
            <p:ph type="sldNum" sz="quarter" idx="12"/>
          </p:nvPr>
        </p:nvSpPr>
        <p:spPr/>
        <p:txBody>
          <a:bodyPr/>
          <a:lstStyle/>
          <a:p>
            <a:fld id="{3BC68976-008B-4E19-BF9B-23CEC4B835CD}" type="slidenum">
              <a:rPr lang="en-US" altLang="en-US" smtClean="0"/>
              <a:pPr/>
              <a:t>9</a:t>
            </a:fld>
            <a:endParaRPr lang="en-US" altLang="en-US"/>
          </a:p>
        </p:txBody>
      </p:sp>
    </p:spTree>
    <p:extLst>
      <p:ext uri="{BB962C8B-B14F-4D97-AF65-F5344CB8AC3E}">
        <p14:creationId xmlns:p14="http://schemas.microsoft.com/office/powerpoint/2010/main" val="129595859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7060</TotalTime>
  <Words>758</Words>
  <Application>Microsoft Office PowerPoint</Application>
  <PresentationFormat>On-screen Show (4:3)</PresentationFormat>
  <Paragraphs>70</Paragraphs>
  <Slides>13</Slides>
  <Notes>13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Arial</vt:lpstr>
      <vt:lpstr>Cambria Math</vt:lpstr>
      <vt:lpstr>Garamond</vt:lpstr>
      <vt:lpstr>Times New Roman</vt:lpstr>
      <vt:lpstr>Wingdings</vt:lpstr>
      <vt:lpstr>Wingdings 3</vt:lpstr>
      <vt:lpstr>Default Design</vt:lpstr>
      <vt:lpstr>Custom Design</vt:lpstr>
      <vt:lpstr>Routing the PMF Hydrograph through a Reservoir Model to Compute the Peak Reservoir Stage</vt:lpstr>
      <vt:lpstr>Outline</vt:lpstr>
      <vt:lpstr>Routing the PMF using a Model</vt:lpstr>
      <vt:lpstr>Reservoir Element in HEC-HMS</vt:lpstr>
      <vt:lpstr>Routing the PMF using a Model</vt:lpstr>
      <vt:lpstr>Model Assumptions for PMF Simulation</vt:lpstr>
      <vt:lpstr>Model Assumptions for PMF Simulation</vt:lpstr>
      <vt:lpstr>Initial Reservoir Storage for PMF</vt:lpstr>
      <vt:lpstr>PowerPoint Presentation</vt:lpstr>
      <vt:lpstr>Historical Information Supporting Duration between Antecedent Storm and PMF</vt:lpstr>
      <vt:lpstr>Historical Information Supporting Duration between Antecedent Storm and PMF</vt:lpstr>
      <vt:lpstr>Model Assumptions for PMF Simulation</vt:lpstr>
      <vt:lpstr>Results from PMF Analysis</vt:lpstr>
    </vt:vector>
  </TitlesOfParts>
  <Company>US Army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IWR-HEC</cp:lastModifiedBy>
  <cp:revision>580</cp:revision>
  <cp:lastPrinted>2017-07-03T21:22:41Z</cp:lastPrinted>
  <dcterms:created xsi:type="dcterms:W3CDTF">2009-05-21T17:19:18Z</dcterms:created>
  <dcterms:modified xsi:type="dcterms:W3CDTF">2020-02-12T16:55:25Z</dcterms:modified>
</cp:coreProperties>
</file>