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sldIdLst>
    <p:sldId id="256" r:id="rId2"/>
    <p:sldId id="257" r:id="rId3"/>
    <p:sldId id="294" r:id="rId4"/>
    <p:sldId id="258" r:id="rId5"/>
    <p:sldId id="259" r:id="rId6"/>
    <p:sldId id="260" r:id="rId7"/>
    <p:sldId id="262" r:id="rId8"/>
    <p:sldId id="261" r:id="rId9"/>
    <p:sldId id="263" r:id="rId10"/>
    <p:sldId id="264" r:id="rId11"/>
    <p:sldId id="267" r:id="rId12"/>
    <p:sldId id="268" r:id="rId13"/>
    <p:sldId id="269" r:id="rId14"/>
    <p:sldId id="271" r:id="rId15"/>
    <p:sldId id="272" r:id="rId16"/>
    <p:sldId id="270" r:id="rId17"/>
    <p:sldId id="273" r:id="rId18"/>
    <p:sldId id="275" r:id="rId19"/>
    <p:sldId id="276" r:id="rId20"/>
    <p:sldId id="277" r:id="rId21"/>
    <p:sldId id="274" r:id="rId22"/>
    <p:sldId id="280" r:id="rId23"/>
    <p:sldId id="283" r:id="rId24"/>
    <p:sldId id="278" r:id="rId25"/>
    <p:sldId id="282" r:id="rId26"/>
    <p:sldId id="295" r:id="rId27"/>
    <p:sldId id="292" r:id="rId28"/>
    <p:sldId id="296" r:id="rId29"/>
    <p:sldId id="291" r:id="rId30"/>
    <p:sldId id="297" r:id="rId31"/>
    <p:sldId id="298" r:id="rId32"/>
    <p:sldId id="281" r:id="rId33"/>
    <p:sldId id="284" r:id="rId34"/>
    <p:sldId id="279" r:id="rId35"/>
    <p:sldId id="299" r:id="rId36"/>
    <p:sldId id="300" r:id="rId37"/>
    <p:sldId id="301" r:id="rId38"/>
    <p:sldId id="302" r:id="rId39"/>
    <p:sldId id="310" r:id="rId40"/>
    <p:sldId id="311" r:id="rId41"/>
    <p:sldId id="304" r:id="rId42"/>
    <p:sldId id="307" r:id="rId43"/>
    <p:sldId id="303" r:id="rId44"/>
    <p:sldId id="308" r:id="rId45"/>
    <p:sldId id="289" r:id="rId46"/>
    <p:sldId id="312" r:id="rId47"/>
    <p:sldId id="285" r:id="rId48"/>
    <p:sldId id="287" r:id="rId49"/>
    <p:sldId id="314" r:id="rId50"/>
    <p:sldId id="288" r:id="rId51"/>
    <p:sldId id="286" r:id="rId52"/>
    <p:sldId id="290" r:id="rId53"/>
    <p:sldId id="309" r:id="rId54"/>
    <p:sldId id="317" r:id="rId55"/>
    <p:sldId id="313" r:id="rId56"/>
    <p:sldId id="315" r:id="rId57"/>
    <p:sldId id="316" r:id="rId58"/>
    <p:sldId id="318"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Front Matter" id="{58EFC5E5-BAB2-41A8-8BC8-0AC61CAE10AA}">
          <p14:sldIdLst>
            <p14:sldId id="256"/>
            <p14:sldId id="257"/>
            <p14:sldId id="294"/>
          </p14:sldIdLst>
        </p14:section>
        <p14:section name="Risk Assessments" id="{F46290EE-222A-4638-A069-45BC89AEBB80}">
          <p14:sldIdLst>
            <p14:sldId id="258"/>
            <p14:sldId id="259"/>
            <p14:sldId id="260"/>
            <p14:sldId id="262"/>
            <p14:sldId id="261"/>
            <p14:sldId id="263"/>
            <p14:sldId id="264"/>
            <p14:sldId id="267"/>
            <p14:sldId id="268"/>
            <p14:sldId id="269"/>
            <p14:sldId id="271"/>
            <p14:sldId id="272"/>
          </p14:sldIdLst>
        </p14:section>
        <p14:section name="Hazard Curve Development" id="{7F08CDC6-2E57-4776-A7BD-430F8E88B23C}">
          <p14:sldIdLst>
            <p14:sldId id="270"/>
            <p14:sldId id="273"/>
            <p14:sldId id="275"/>
            <p14:sldId id="276"/>
            <p14:sldId id="277"/>
            <p14:sldId id="274"/>
            <p14:sldId id="280"/>
            <p14:sldId id="283"/>
            <p14:sldId id="278"/>
            <p14:sldId id="282"/>
            <p14:sldId id="295"/>
            <p14:sldId id="292"/>
            <p14:sldId id="296"/>
            <p14:sldId id="291"/>
            <p14:sldId id="297"/>
            <p14:sldId id="298"/>
            <p14:sldId id="281"/>
            <p14:sldId id="284"/>
            <p14:sldId id="279"/>
            <p14:sldId id="299"/>
            <p14:sldId id="300"/>
            <p14:sldId id="301"/>
            <p14:sldId id="302"/>
            <p14:sldId id="310"/>
            <p14:sldId id="311"/>
            <p14:sldId id="304"/>
            <p14:sldId id="307"/>
            <p14:sldId id="303"/>
            <p14:sldId id="308"/>
            <p14:sldId id="289"/>
            <p14:sldId id="312"/>
          </p14:sldIdLst>
        </p14:section>
        <p14:section name="Tools" id="{D10C10C6-2F07-4B97-9229-BFE5C980289E}">
          <p14:sldIdLst>
            <p14:sldId id="285"/>
            <p14:sldId id="287"/>
            <p14:sldId id="314"/>
            <p14:sldId id="288"/>
            <p14:sldId id="286"/>
            <p14:sldId id="290"/>
            <p14:sldId id="309"/>
            <p14:sldId id="317"/>
            <p14:sldId id="313"/>
            <p14:sldId id="315"/>
            <p14:sldId id="316"/>
            <p14:sldId id="318"/>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lovits, Gregory S" initials="Q0HECGSK" lastIdx="0" clrIdx="0">
    <p:extLst>
      <p:ext uri="{19B8F6BF-5375-455C-9EA6-DF929625EA0E}">
        <p15:presenceInfo xmlns:p15="http://schemas.microsoft.com/office/powerpoint/2012/main" userId="Karlovits, Gregory 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4684" autoAdjust="0"/>
  </p:normalViewPr>
  <p:slideViewPr>
    <p:cSldViewPr snapToGrid="0">
      <p:cViewPr varScale="1">
        <p:scale>
          <a:sx n="85" d="100"/>
          <a:sy n="85" d="100"/>
        </p:scale>
        <p:origin x="340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43059F-294A-4B3A-A87B-F5DA4C22A47D}" type="doc">
      <dgm:prSet loTypeId="urn:microsoft.com/office/officeart/2005/8/layout/hProcess9" loCatId="process" qsTypeId="urn:microsoft.com/office/officeart/2005/8/quickstyle/simple1" qsCatId="simple" csTypeId="urn:microsoft.com/office/officeart/2005/8/colors/accent1_2" csCatId="accent1" phldr="1"/>
      <dgm:spPr/>
    </dgm:pt>
    <dgm:pt modelId="{F568EDA1-000F-492D-BCDF-3ECCE979AA3D}">
      <dgm:prSet phldrT="[Text]"/>
      <dgm:spPr/>
      <dgm:t>
        <a:bodyPr/>
        <a:lstStyle/>
        <a:p>
          <a:r>
            <a:rPr lang="en-US" dirty="0"/>
            <a:t>Choose Frequency</a:t>
          </a:r>
        </a:p>
      </dgm:t>
    </dgm:pt>
    <dgm:pt modelId="{9CD4C575-6E0A-44C2-837B-F6AE14998170}" type="parTrans" cxnId="{F32AC2AF-B79B-491C-87A5-84A306A8DA74}">
      <dgm:prSet/>
      <dgm:spPr/>
      <dgm:t>
        <a:bodyPr/>
        <a:lstStyle/>
        <a:p>
          <a:endParaRPr lang="en-US"/>
        </a:p>
      </dgm:t>
    </dgm:pt>
    <dgm:pt modelId="{8C84998F-86FD-49DB-83C4-9A86710625C5}" type="sibTrans" cxnId="{F32AC2AF-B79B-491C-87A5-84A306A8DA74}">
      <dgm:prSet/>
      <dgm:spPr/>
      <dgm:t>
        <a:bodyPr/>
        <a:lstStyle/>
        <a:p>
          <a:endParaRPr lang="en-US"/>
        </a:p>
      </dgm:t>
    </dgm:pt>
    <dgm:pt modelId="{5C1D5780-FD02-4399-888A-7D60ACCA395D}">
      <dgm:prSet phldrT="[Text]"/>
      <dgm:spPr/>
      <dgm:t>
        <a:bodyPr/>
        <a:lstStyle/>
        <a:p>
          <a:r>
            <a:rPr lang="en-US" dirty="0"/>
            <a:t>Compute Everywhere</a:t>
          </a:r>
        </a:p>
      </dgm:t>
    </dgm:pt>
    <dgm:pt modelId="{108292C4-CDF7-4BAA-A468-516094ACD5ED}" type="parTrans" cxnId="{2C57FD2E-A579-47A8-A0FF-B37BEDB609DC}">
      <dgm:prSet/>
      <dgm:spPr/>
      <dgm:t>
        <a:bodyPr/>
        <a:lstStyle/>
        <a:p>
          <a:endParaRPr lang="en-US"/>
        </a:p>
      </dgm:t>
    </dgm:pt>
    <dgm:pt modelId="{E84DAC9D-D919-4805-916E-C4C42618DC9E}" type="sibTrans" cxnId="{2C57FD2E-A579-47A8-A0FF-B37BEDB609DC}">
      <dgm:prSet/>
      <dgm:spPr/>
      <dgm:t>
        <a:bodyPr/>
        <a:lstStyle/>
        <a:p>
          <a:endParaRPr lang="en-US"/>
        </a:p>
      </dgm:t>
    </dgm:pt>
    <dgm:pt modelId="{C2BBD25E-10AC-4790-BE0C-631DDC69F525}">
      <dgm:prSet phldrT="[Text]"/>
      <dgm:spPr/>
      <dgm:t>
        <a:bodyPr/>
        <a:lstStyle/>
        <a:p>
          <a:r>
            <a:rPr lang="en-US" dirty="0"/>
            <a:t>Take Basin Average</a:t>
          </a:r>
        </a:p>
      </dgm:t>
    </dgm:pt>
    <dgm:pt modelId="{B46BF6B8-C171-4661-8417-9420828E74F5}" type="parTrans" cxnId="{55793438-A277-416A-833A-C0B05A007D15}">
      <dgm:prSet/>
      <dgm:spPr/>
      <dgm:t>
        <a:bodyPr/>
        <a:lstStyle/>
        <a:p>
          <a:endParaRPr lang="en-US"/>
        </a:p>
      </dgm:t>
    </dgm:pt>
    <dgm:pt modelId="{76C3BA7D-1F93-45B4-AC17-F015032990C6}" type="sibTrans" cxnId="{55793438-A277-416A-833A-C0B05A007D15}">
      <dgm:prSet/>
      <dgm:spPr/>
      <dgm:t>
        <a:bodyPr/>
        <a:lstStyle/>
        <a:p>
          <a:endParaRPr lang="en-US"/>
        </a:p>
      </dgm:t>
    </dgm:pt>
    <dgm:pt modelId="{F2C9FEA0-413F-4EC2-9907-068BE6902DAE}">
      <dgm:prSet/>
      <dgm:spPr/>
      <dgm:t>
        <a:bodyPr/>
        <a:lstStyle/>
        <a:p>
          <a:r>
            <a:rPr lang="en-US" dirty="0"/>
            <a:t>Apply ARF</a:t>
          </a:r>
        </a:p>
      </dgm:t>
    </dgm:pt>
    <dgm:pt modelId="{CB4FE13A-19AD-4C3B-BB60-2FAAB6815143}" type="parTrans" cxnId="{BF526C22-CEAD-4DB1-ADAB-28051F9E2BA4}">
      <dgm:prSet/>
      <dgm:spPr/>
      <dgm:t>
        <a:bodyPr/>
        <a:lstStyle/>
        <a:p>
          <a:endParaRPr lang="en-US"/>
        </a:p>
      </dgm:t>
    </dgm:pt>
    <dgm:pt modelId="{05F381C6-F5A3-49EC-86EF-2400E28C7BB6}" type="sibTrans" cxnId="{BF526C22-CEAD-4DB1-ADAB-28051F9E2BA4}">
      <dgm:prSet/>
      <dgm:spPr/>
      <dgm:t>
        <a:bodyPr/>
        <a:lstStyle/>
        <a:p>
          <a:endParaRPr lang="en-US"/>
        </a:p>
      </dgm:t>
    </dgm:pt>
    <dgm:pt modelId="{95378E16-C6A4-4424-8581-08B2956C55A8}" type="pres">
      <dgm:prSet presAssocID="{C343059F-294A-4B3A-A87B-F5DA4C22A47D}" presName="CompostProcess" presStyleCnt="0">
        <dgm:presLayoutVars>
          <dgm:dir/>
          <dgm:resizeHandles val="exact"/>
        </dgm:presLayoutVars>
      </dgm:prSet>
      <dgm:spPr/>
    </dgm:pt>
    <dgm:pt modelId="{2824F80D-8082-42DF-A605-111A1B9AE40D}" type="pres">
      <dgm:prSet presAssocID="{C343059F-294A-4B3A-A87B-F5DA4C22A47D}" presName="arrow" presStyleLbl="bgShp" presStyleIdx="0" presStyleCnt="1"/>
      <dgm:spPr/>
    </dgm:pt>
    <dgm:pt modelId="{149ADAB6-DDDE-4EB1-9D0D-5BD23A5CC961}" type="pres">
      <dgm:prSet presAssocID="{C343059F-294A-4B3A-A87B-F5DA4C22A47D}" presName="linearProcess" presStyleCnt="0"/>
      <dgm:spPr/>
    </dgm:pt>
    <dgm:pt modelId="{3754661E-79E2-4128-B1F3-719183D077AE}" type="pres">
      <dgm:prSet presAssocID="{F568EDA1-000F-492D-BCDF-3ECCE979AA3D}" presName="textNode" presStyleLbl="node1" presStyleIdx="0" presStyleCnt="4">
        <dgm:presLayoutVars>
          <dgm:bulletEnabled val="1"/>
        </dgm:presLayoutVars>
      </dgm:prSet>
      <dgm:spPr/>
    </dgm:pt>
    <dgm:pt modelId="{5ED570B1-2E8D-4E64-BEDA-5D84B472172B}" type="pres">
      <dgm:prSet presAssocID="{8C84998F-86FD-49DB-83C4-9A86710625C5}" presName="sibTrans" presStyleCnt="0"/>
      <dgm:spPr/>
    </dgm:pt>
    <dgm:pt modelId="{96EA3E29-0EEA-478C-8DDE-4440E362F82D}" type="pres">
      <dgm:prSet presAssocID="{5C1D5780-FD02-4399-888A-7D60ACCA395D}" presName="textNode" presStyleLbl="node1" presStyleIdx="1" presStyleCnt="4">
        <dgm:presLayoutVars>
          <dgm:bulletEnabled val="1"/>
        </dgm:presLayoutVars>
      </dgm:prSet>
      <dgm:spPr/>
    </dgm:pt>
    <dgm:pt modelId="{A35D33D6-1DA7-453D-8AB0-38ACF73DE560}" type="pres">
      <dgm:prSet presAssocID="{E84DAC9D-D919-4805-916E-C4C42618DC9E}" presName="sibTrans" presStyleCnt="0"/>
      <dgm:spPr/>
    </dgm:pt>
    <dgm:pt modelId="{45829AB4-E29A-4F5F-B0A3-6C2FFE9CA5FA}" type="pres">
      <dgm:prSet presAssocID="{C2BBD25E-10AC-4790-BE0C-631DDC69F525}" presName="textNode" presStyleLbl="node1" presStyleIdx="2" presStyleCnt="4">
        <dgm:presLayoutVars>
          <dgm:bulletEnabled val="1"/>
        </dgm:presLayoutVars>
      </dgm:prSet>
      <dgm:spPr/>
    </dgm:pt>
    <dgm:pt modelId="{835BC813-A8A5-4263-887D-E0FA9B65591A}" type="pres">
      <dgm:prSet presAssocID="{76C3BA7D-1F93-45B4-AC17-F015032990C6}" presName="sibTrans" presStyleCnt="0"/>
      <dgm:spPr/>
    </dgm:pt>
    <dgm:pt modelId="{96DB4A8C-8D41-4AE4-BE33-291259D762BF}" type="pres">
      <dgm:prSet presAssocID="{F2C9FEA0-413F-4EC2-9907-068BE6902DAE}" presName="textNode" presStyleLbl="node1" presStyleIdx="3" presStyleCnt="4">
        <dgm:presLayoutVars>
          <dgm:bulletEnabled val="1"/>
        </dgm:presLayoutVars>
      </dgm:prSet>
      <dgm:spPr/>
    </dgm:pt>
  </dgm:ptLst>
  <dgm:cxnLst>
    <dgm:cxn modelId="{3480BF07-2E62-413C-AD6B-DD9CD7AB300D}" type="presOf" srcId="{C2BBD25E-10AC-4790-BE0C-631DDC69F525}" destId="{45829AB4-E29A-4F5F-B0A3-6C2FFE9CA5FA}" srcOrd="0" destOrd="0" presId="urn:microsoft.com/office/officeart/2005/8/layout/hProcess9"/>
    <dgm:cxn modelId="{BF526C22-CEAD-4DB1-ADAB-28051F9E2BA4}" srcId="{C343059F-294A-4B3A-A87B-F5DA4C22A47D}" destId="{F2C9FEA0-413F-4EC2-9907-068BE6902DAE}" srcOrd="3" destOrd="0" parTransId="{CB4FE13A-19AD-4C3B-BB60-2FAAB6815143}" sibTransId="{05F381C6-F5A3-49EC-86EF-2400E28C7BB6}"/>
    <dgm:cxn modelId="{76B32A29-5D6F-49CD-B0AB-A272704A6434}" type="presOf" srcId="{F2C9FEA0-413F-4EC2-9907-068BE6902DAE}" destId="{96DB4A8C-8D41-4AE4-BE33-291259D762BF}" srcOrd="0" destOrd="0" presId="urn:microsoft.com/office/officeart/2005/8/layout/hProcess9"/>
    <dgm:cxn modelId="{2C57FD2E-A579-47A8-A0FF-B37BEDB609DC}" srcId="{C343059F-294A-4B3A-A87B-F5DA4C22A47D}" destId="{5C1D5780-FD02-4399-888A-7D60ACCA395D}" srcOrd="1" destOrd="0" parTransId="{108292C4-CDF7-4BAA-A468-516094ACD5ED}" sibTransId="{E84DAC9D-D919-4805-916E-C4C42618DC9E}"/>
    <dgm:cxn modelId="{55793438-A277-416A-833A-C0B05A007D15}" srcId="{C343059F-294A-4B3A-A87B-F5DA4C22A47D}" destId="{C2BBD25E-10AC-4790-BE0C-631DDC69F525}" srcOrd="2" destOrd="0" parTransId="{B46BF6B8-C171-4661-8417-9420828E74F5}" sibTransId="{76C3BA7D-1F93-45B4-AC17-F015032990C6}"/>
    <dgm:cxn modelId="{F678B140-4815-4564-9742-AB9920670E21}" type="presOf" srcId="{C343059F-294A-4B3A-A87B-F5DA4C22A47D}" destId="{95378E16-C6A4-4424-8581-08B2956C55A8}" srcOrd="0" destOrd="0" presId="urn:microsoft.com/office/officeart/2005/8/layout/hProcess9"/>
    <dgm:cxn modelId="{644D5749-AAF6-469D-9F31-007ECFB705D7}" type="presOf" srcId="{F568EDA1-000F-492D-BCDF-3ECCE979AA3D}" destId="{3754661E-79E2-4128-B1F3-719183D077AE}" srcOrd="0" destOrd="0" presId="urn:microsoft.com/office/officeart/2005/8/layout/hProcess9"/>
    <dgm:cxn modelId="{6C1EC197-36FB-4F22-B0F2-757BCA856A30}" type="presOf" srcId="{5C1D5780-FD02-4399-888A-7D60ACCA395D}" destId="{96EA3E29-0EEA-478C-8DDE-4440E362F82D}" srcOrd="0" destOrd="0" presId="urn:microsoft.com/office/officeart/2005/8/layout/hProcess9"/>
    <dgm:cxn modelId="{F32AC2AF-B79B-491C-87A5-84A306A8DA74}" srcId="{C343059F-294A-4B3A-A87B-F5DA4C22A47D}" destId="{F568EDA1-000F-492D-BCDF-3ECCE979AA3D}" srcOrd="0" destOrd="0" parTransId="{9CD4C575-6E0A-44C2-837B-F6AE14998170}" sibTransId="{8C84998F-86FD-49DB-83C4-9A86710625C5}"/>
    <dgm:cxn modelId="{FDE46821-C0C2-4324-8BE0-C4EB7D687B66}" type="presParOf" srcId="{95378E16-C6A4-4424-8581-08B2956C55A8}" destId="{2824F80D-8082-42DF-A605-111A1B9AE40D}" srcOrd="0" destOrd="0" presId="urn:microsoft.com/office/officeart/2005/8/layout/hProcess9"/>
    <dgm:cxn modelId="{5857B08D-79EE-4BE1-BE35-B760DC795A1D}" type="presParOf" srcId="{95378E16-C6A4-4424-8581-08B2956C55A8}" destId="{149ADAB6-DDDE-4EB1-9D0D-5BD23A5CC961}" srcOrd="1" destOrd="0" presId="urn:microsoft.com/office/officeart/2005/8/layout/hProcess9"/>
    <dgm:cxn modelId="{E9C269AF-56B7-4C34-B419-38402B0E5D1E}" type="presParOf" srcId="{149ADAB6-DDDE-4EB1-9D0D-5BD23A5CC961}" destId="{3754661E-79E2-4128-B1F3-719183D077AE}" srcOrd="0" destOrd="0" presId="urn:microsoft.com/office/officeart/2005/8/layout/hProcess9"/>
    <dgm:cxn modelId="{A694DDAF-EB96-4369-AE08-820F54A60BF2}" type="presParOf" srcId="{149ADAB6-DDDE-4EB1-9D0D-5BD23A5CC961}" destId="{5ED570B1-2E8D-4E64-BEDA-5D84B472172B}" srcOrd="1" destOrd="0" presId="urn:microsoft.com/office/officeart/2005/8/layout/hProcess9"/>
    <dgm:cxn modelId="{AE0A9C9B-8375-44DC-926B-F44161111B7A}" type="presParOf" srcId="{149ADAB6-DDDE-4EB1-9D0D-5BD23A5CC961}" destId="{96EA3E29-0EEA-478C-8DDE-4440E362F82D}" srcOrd="2" destOrd="0" presId="urn:microsoft.com/office/officeart/2005/8/layout/hProcess9"/>
    <dgm:cxn modelId="{3CFA4BE0-561A-4B05-8FD4-458ACFA8A22B}" type="presParOf" srcId="{149ADAB6-DDDE-4EB1-9D0D-5BD23A5CC961}" destId="{A35D33D6-1DA7-453D-8AB0-38ACF73DE560}" srcOrd="3" destOrd="0" presId="urn:microsoft.com/office/officeart/2005/8/layout/hProcess9"/>
    <dgm:cxn modelId="{D2B53C92-0E8C-4C63-A6E8-7A39EB843C79}" type="presParOf" srcId="{149ADAB6-DDDE-4EB1-9D0D-5BD23A5CC961}" destId="{45829AB4-E29A-4F5F-B0A3-6C2FFE9CA5FA}" srcOrd="4" destOrd="0" presId="urn:microsoft.com/office/officeart/2005/8/layout/hProcess9"/>
    <dgm:cxn modelId="{91D77CCB-6A48-4AA9-AFBA-BBA3ACDC6D9A}" type="presParOf" srcId="{149ADAB6-DDDE-4EB1-9D0D-5BD23A5CC961}" destId="{835BC813-A8A5-4263-887D-E0FA9B65591A}" srcOrd="5" destOrd="0" presId="urn:microsoft.com/office/officeart/2005/8/layout/hProcess9"/>
    <dgm:cxn modelId="{2D93AFB6-220D-4FD0-B4C5-D8B1C203BBDA}" type="presParOf" srcId="{149ADAB6-DDDE-4EB1-9D0D-5BD23A5CC961}" destId="{96DB4A8C-8D41-4AE4-BE33-291259D762BF}" srcOrd="6"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24F80D-8082-42DF-A605-111A1B9AE40D}">
      <dsp:nvSpPr>
        <dsp:cNvPr id="0" name=""/>
        <dsp:cNvSpPr/>
      </dsp:nvSpPr>
      <dsp:spPr>
        <a:xfrm>
          <a:off x="457199" y="0"/>
          <a:ext cx="5181600" cy="254515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54661E-79E2-4128-B1F3-719183D077AE}">
      <dsp:nvSpPr>
        <dsp:cNvPr id="0" name=""/>
        <dsp:cNvSpPr/>
      </dsp:nvSpPr>
      <dsp:spPr>
        <a:xfrm>
          <a:off x="3050" y="763547"/>
          <a:ext cx="1467445" cy="101806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Choose Frequency</a:t>
          </a:r>
        </a:p>
      </dsp:txBody>
      <dsp:txXfrm>
        <a:off x="52748" y="813245"/>
        <a:ext cx="1368049" cy="918667"/>
      </dsp:txXfrm>
    </dsp:sp>
    <dsp:sp modelId="{96EA3E29-0EEA-478C-8DDE-4440E362F82D}">
      <dsp:nvSpPr>
        <dsp:cNvPr id="0" name=""/>
        <dsp:cNvSpPr/>
      </dsp:nvSpPr>
      <dsp:spPr>
        <a:xfrm>
          <a:off x="1543868" y="763547"/>
          <a:ext cx="1467445" cy="101806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Compute Everywhere</a:t>
          </a:r>
        </a:p>
      </dsp:txBody>
      <dsp:txXfrm>
        <a:off x="1593566" y="813245"/>
        <a:ext cx="1368049" cy="918667"/>
      </dsp:txXfrm>
    </dsp:sp>
    <dsp:sp modelId="{45829AB4-E29A-4F5F-B0A3-6C2FFE9CA5FA}">
      <dsp:nvSpPr>
        <dsp:cNvPr id="0" name=""/>
        <dsp:cNvSpPr/>
      </dsp:nvSpPr>
      <dsp:spPr>
        <a:xfrm>
          <a:off x="3084686" y="763547"/>
          <a:ext cx="1467445" cy="101806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Take Basin Average</a:t>
          </a:r>
        </a:p>
      </dsp:txBody>
      <dsp:txXfrm>
        <a:off x="3134384" y="813245"/>
        <a:ext cx="1368049" cy="918667"/>
      </dsp:txXfrm>
    </dsp:sp>
    <dsp:sp modelId="{96DB4A8C-8D41-4AE4-BE33-291259D762BF}">
      <dsp:nvSpPr>
        <dsp:cNvPr id="0" name=""/>
        <dsp:cNvSpPr/>
      </dsp:nvSpPr>
      <dsp:spPr>
        <a:xfrm>
          <a:off x="4625503" y="763547"/>
          <a:ext cx="1467445" cy="101806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Apply ARF</a:t>
          </a:r>
        </a:p>
      </dsp:txBody>
      <dsp:txXfrm>
        <a:off x="4675201" y="813245"/>
        <a:ext cx="1368049" cy="91866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3577B8-F416-45F8-B237-1DE70F1F2211}" type="datetimeFigureOut">
              <a:rPr lang="en-US" smtClean="0"/>
              <a:t>8/18/2022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6A2215-D609-46CE-AB3F-581B0BC034BF}" type="slidenum">
              <a:rPr lang="en-US" smtClean="0"/>
              <a:t>‹#›</a:t>
            </a:fld>
            <a:endParaRPr lang="en-US" dirty="0"/>
          </a:p>
        </p:txBody>
      </p:sp>
    </p:spTree>
    <p:extLst>
      <p:ext uri="{BB962C8B-B14F-4D97-AF65-F5344CB8AC3E}">
        <p14:creationId xmlns:p14="http://schemas.microsoft.com/office/powerpoint/2010/main" val="151633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a:t>
            </a:fld>
            <a:endParaRPr lang="en-US" dirty="0"/>
          </a:p>
        </p:txBody>
      </p:sp>
    </p:spTree>
    <p:extLst>
      <p:ext uri="{BB962C8B-B14F-4D97-AF65-F5344CB8AC3E}">
        <p14:creationId xmlns:p14="http://schemas.microsoft.com/office/powerpoint/2010/main" val="1226064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get several storms of the same type in an area (say tropical storms), there’s a chance that each storm causes the annual maximum</a:t>
            </a:r>
            <a:r>
              <a:rPr lang="en-US" baseline="0" dirty="0"/>
              <a:t> rainfall at any number of the stations in the region. If half the stations get their annual maximum in one storm and half in another, that’s two observations of heavy rainfall of a single kind in a year which improves our estimates. </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35</a:t>
            </a:fld>
            <a:endParaRPr lang="en-US" dirty="0"/>
          </a:p>
        </p:txBody>
      </p:sp>
    </p:spTree>
    <p:extLst>
      <p:ext uri="{BB962C8B-B14F-4D97-AF65-F5344CB8AC3E}">
        <p14:creationId xmlns:p14="http://schemas.microsoft.com/office/powerpoint/2010/main" val="1988149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included stations in general are dominated by the same meteorology</a:t>
            </a:r>
            <a:r>
              <a:rPr lang="en-US" baseline="0" dirty="0"/>
              <a:t>. Here, for the WRB we were concerned with wintertime 72-hour storms which roughly corresponds to atmospheric river (synoptic scale) events. This isolated us to the west face of the Cascade mountains in Oregon and Washington (characteristics changed too much as you go south, and definitely too much after you went to the dry side/east face of the mountains).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36</a:t>
            </a:fld>
            <a:endParaRPr lang="en-US" dirty="0"/>
          </a:p>
        </p:txBody>
      </p:sp>
    </p:spTree>
    <p:extLst>
      <p:ext uri="{BB962C8B-B14F-4D97-AF65-F5344CB8AC3E}">
        <p14:creationId xmlns:p14="http://schemas.microsoft.com/office/powerpoint/2010/main" val="35670204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Break</a:t>
            </a:r>
            <a:r>
              <a:rPr lang="en-US" baseline="0" dirty="0"/>
              <a:t> that climatologically-homogeneous area into smaller chunks that accounts for local variability. Here you can see valleys and mountains, coastal and continental mountains, etc. They all have the same large-scale meteorology but respond slightly differently to those events. This partitioning aims to account for that. These regions also form the basis for the spatial mapping of the statistics. Statistics of extreme rainfall for these regions are relatively stable, so using the physical characteristics of the regions to explain variability in the rainfall statistics helps us make estimates for rainfall statistics where there are no stations.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37</a:t>
            </a:fld>
            <a:endParaRPr lang="en-US" dirty="0"/>
          </a:p>
        </p:txBody>
      </p:sp>
    </p:spTree>
    <p:extLst>
      <p:ext uri="{BB962C8B-B14F-4D97-AF65-F5344CB8AC3E}">
        <p14:creationId xmlns:p14="http://schemas.microsoft.com/office/powerpoint/2010/main" val="2416474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variability in the rainfall statistics across the regions can be explained by variations in physical properties. We</a:t>
            </a:r>
            <a:r>
              <a:rPr lang="en-US" baseline="0" dirty="0"/>
              <a:t> can extend that relationship to locations that don’t have a weather station, but has measures of the physical properties we used to create the relationship.</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38</a:t>
            </a:fld>
            <a:endParaRPr lang="en-US" dirty="0"/>
          </a:p>
        </p:txBody>
      </p:sp>
    </p:spTree>
    <p:extLst>
      <p:ext uri="{BB962C8B-B14F-4D97-AF65-F5344CB8AC3E}">
        <p14:creationId xmlns:p14="http://schemas.microsoft.com/office/powerpoint/2010/main" val="3471004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a:t>
            </a:r>
            <a:r>
              <a:rPr lang="en-US" baseline="0" dirty="0"/>
              <a:t> we have the spatial distribution of those rainfall statistics, we can use a probability distribution with those statistics to estimate the point precipitation frequency, for example here the 1/10,000 AEP 72-hour wintertime rainfall.</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39</a:t>
            </a:fld>
            <a:endParaRPr lang="en-US" dirty="0"/>
          </a:p>
        </p:txBody>
      </p:sp>
    </p:spTree>
    <p:extLst>
      <p:ext uri="{BB962C8B-B14F-4D97-AF65-F5344CB8AC3E}">
        <p14:creationId xmlns:p14="http://schemas.microsoft.com/office/powerpoint/2010/main" val="3771107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way to get to a watershed-averaged</a:t>
            </a:r>
            <a:r>
              <a:rPr lang="en-US" baseline="0" dirty="0"/>
              <a:t> precipitation is to average the point values and apply an areal reduction factor. </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40</a:t>
            </a:fld>
            <a:endParaRPr lang="en-US" dirty="0"/>
          </a:p>
        </p:txBody>
      </p:sp>
    </p:spTree>
    <p:extLst>
      <p:ext uri="{BB962C8B-B14F-4D97-AF65-F5344CB8AC3E}">
        <p14:creationId xmlns:p14="http://schemas.microsoft.com/office/powerpoint/2010/main" val="40983239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 just illustrated was for single events in a year. In</a:t>
            </a:r>
            <a:r>
              <a:rPr lang="en-US" baseline="0" dirty="0"/>
              <a:t> some situations you care about a multiple-month window, or perhaps the entire year. In that case, you will need to sample multiple heavy precipitation events, and also explain the rainfall that occurs during the year but is not caused by extreme rainfall events.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44</a:t>
            </a:fld>
            <a:endParaRPr lang="en-US" dirty="0"/>
          </a:p>
        </p:txBody>
      </p:sp>
    </p:spTree>
    <p:extLst>
      <p:ext uri="{BB962C8B-B14F-4D97-AF65-F5344CB8AC3E}">
        <p14:creationId xmlns:p14="http://schemas.microsoft.com/office/powerpoint/2010/main" val="18022373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Rule-based</a:t>
            </a:r>
            <a:r>
              <a:rPr lang="en-US" baseline="0" dirty="0"/>
              <a:t> reservoir operations are currently under development.</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48</a:t>
            </a:fld>
            <a:endParaRPr lang="en-US" dirty="0"/>
          </a:p>
        </p:txBody>
      </p:sp>
    </p:spTree>
    <p:extLst>
      <p:ext uri="{BB962C8B-B14F-4D97-AF65-F5344CB8AC3E}">
        <p14:creationId xmlns:p14="http://schemas.microsoft.com/office/powerpoint/2010/main" val="27857803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probably</a:t>
            </a:r>
            <a:r>
              <a:rPr lang="en-US" baseline="0" dirty="0"/>
              <a:t> the thing most people who have heard of WAT imagine when they think of WAT.</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52</a:t>
            </a:fld>
            <a:endParaRPr lang="en-US" dirty="0"/>
          </a:p>
        </p:txBody>
      </p:sp>
    </p:spTree>
    <p:extLst>
      <p:ext uri="{BB962C8B-B14F-4D97-AF65-F5344CB8AC3E}">
        <p14:creationId xmlns:p14="http://schemas.microsoft.com/office/powerpoint/2010/main" val="824849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Applied in some past high-level</a:t>
            </a:r>
            <a:r>
              <a:rPr lang="en-US" baseline="0" dirty="0"/>
              <a:t> studies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53</a:t>
            </a:fld>
            <a:endParaRPr lang="en-US" dirty="0"/>
          </a:p>
        </p:txBody>
      </p:sp>
    </p:spTree>
    <p:extLst>
      <p:ext uri="{BB962C8B-B14F-4D97-AF65-F5344CB8AC3E}">
        <p14:creationId xmlns:p14="http://schemas.microsoft.com/office/powerpoint/2010/main" val="3892573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Load for example hazards:</a:t>
            </a:r>
          </a:p>
          <a:p>
            <a:r>
              <a:rPr lang="en-US" dirty="0"/>
              <a:t>1: The reservoir stage is considered the load (we may overtop, or initiate internal</a:t>
            </a:r>
            <a:r>
              <a:rPr lang="en-US" baseline="0" dirty="0"/>
              <a:t> erosion, etc.)</a:t>
            </a:r>
            <a:endParaRPr lang="en-US" dirty="0"/>
          </a:p>
          <a:p>
            <a:r>
              <a:rPr lang="en-US" dirty="0"/>
              <a:t>2: The flow over the spillway is the load (we</a:t>
            </a:r>
            <a:r>
              <a:rPr lang="en-US" baseline="0" dirty="0"/>
              <a:t> may erode the spillway, for example)</a:t>
            </a:r>
            <a:endParaRPr lang="en-US" dirty="0"/>
          </a:p>
          <a:p>
            <a:r>
              <a:rPr lang="en-US" dirty="0"/>
              <a:t>3: The volume of water overwashing the dam is the load (we</a:t>
            </a:r>
            <a:r>
              <a:rPr lang="en-US" baseline="0" dirty="0"/>
              <a:t> may erode the dam embankment, for example)</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5</a:t>
            </a:fld>
            <a:endParaRPr lang="en-US" dirty="0"/>
          </a:p>
        </p:txBody>
      </p:sp>
    </p:spTree>
    <p:extLst>
      <p:ext uri="{BB962C8B-B14F-4D97-AF65-F5344CB8AC3E}">
        <p14:creationId xmlns:p14="http://schemas.microsoft.com/office/powerpoint/2010/main" val="7814793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55</a:t>
            </a:fld>
            <a:endParaRPr lang="en-US" dirty="0"/>
          </a:p>
        </p:txBody>
      </p:sp>
    </p:spTree>
    <p:extLst>
      <p:ext uri="{BB962C8B-B14F-4D97-AF65-F5344CB8AC3E}">
        <p14:creationId xmlns:p14="http://schemas.microsoft.com/office/powerpoint/2010/main" val="2610947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56</a:t>
            </a:fld>
            <a:endParaRPr lang="en-US" dirty="0"/>
          </a:p>
        </p:txBody>
      </p:sp>
    </p:spTree>
    <p:extLst>
      <p:ext uri="{BB962C8B-B14F-4D97-AF65-F5344CB8AC3E}">
        <p14:creationId xmlns:p14="http://schemas.microsoft.com/office/powerpoint/2010/main" val="17196112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57</a:t>
            </a:fld>
            <a:endParaRPr lang="en-US" dirty="0"/>
          </a:p>
        </p:txBody>
      </p:sp>
    </p:spTree>
    <p:extLst>
      <p:ext uri="{BB962C8B-B14F-4D97-AF65-F5344CB8AC3E}">
        <p14:creationId xmlns:p14="http://schemas.microsoft.com/office/powerpoint/2010/main" val="1811091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Levee</a:t>
            </a:r>
            <a:r>
              <a:rPr lang="en-US" baseline="0" dirty="0"/>
              <a:t> loading is on the x-axis (what is the river stage relative to the height of the levee?) while p(fail | load) is on the y-axis (how likely is the levee to fail at this loading?) Note for a given load (e.g. 0.5 ft overtopping) the width of the uncertainty about p(fail), here it’s about 0.05 – 0.95 with a mean of 0.5. This one can fail before it overtops as well.</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7</a:t>
            </a:fld>
            <a:endParaRPr lang="en-US" dirty="0"/>
          </a:p>
        </p:txBody>
      </p:sp>
    </p:spTree>
    <p:extLst>
      <p:ext uri="{BB962C8B-B14F-4D97-AF65-F5344CB8AC3E}">
        <p14:creationId xmlns:p14="http://schemas.microsoft.com/office/powerpoint/2010/main" val="1856335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same idea as just fitting a probability distribution to the annual</a:t>
            </a:r>
            <a:r>
              <a:rPr lang="en-US" baseline="0" dirty="0"/>
              <a:t> maximum stages. In general it doesn’t work – we violate one of the big assumptions of doing a frequency analysis – that the data are identically distributed. Operation of the dam is not the same for different floods. Usually once the water gets higher behind the dam we are interested in releasing it more aggressively to save the dam.</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17</a:t>
            </a:fld>
            <a:endParaRPr lang="en-US" dirty="0"/>
          </a:p>
        </p:txBody>
      </p:sp>
    </p:spTree>
    <p:extLst>
      <p:ext uri="{BB962C8B-B14F-4D97-AF65-F5344CB8AC3E}">
        <p14:creationId xmlns:p14="http://schemas.microsoft.com/office/powerpoint/2010/main" val="154638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know how we </a:t>
            </a:r>
            <a:r>
              <a:rPr lang="en-US" b="1" dirty="0"/>
              <a:t>would</a:t>
            </a:r>
            <a:r>
              <a:rPr lang="en-US" b="0" dirty="0"/>
              <a:t> operate the dam for large floods, we just</a:t>
            </a:r>
            <a:r>
              <a:rPr lang="en-US" b="0" baseline="0" dirty="0"/>
              <a:t> need to create some yet-unseen large floods and operate the dam. Sounds easy, right?</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18</a:t>
            </a:fld>
            <a:endParaRPr lang="en-US" dirty="0"/>
          </a:p>
        </p:txBody>
      </p:sp>
    </p:spTree>
    <p:extLst>
      <p:ext uri="{BB962C8B-B14F-4D97-AF65-F5344CB8AC3E}">
        <p14:creationId xmlns:p14="http://schemas.microsoft.com/office/powerpoint/2010/main" val="3564775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25</a:t>
            </a:fld>
            <a:endParaRPr lang="en-US" dirty="0"/>
          </a:p>
        </p:txBody>
      </p:sp>
    </p:spTree>
    <p:extLst>
      <p:ext uri="{BB962C8B-B14F-4D97-AF65-F5344CB8AC3E}">
        <p14:creationId xmlns:p14="http://schemas.microsoft.com/office/powerpoint/2010/main" val="3012156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note/disclaimer about using</a:t>
            </a:r>
            <a:r>
              <a:rPr lang="en-US" baseline="0" dirty="0"/>
              <a:t> average return intervals. It’s like picking your nose, just don’t do it in public. Within hydrology we generally use this as shorthand with the implicit understanding that it’s the imaginary average amount of time between events with a very small probability of occurring in any given year. The public seizes on the number without nuance. It can unintentionally lead to risky behavior, so it’s better in official/public communication to use annual exceedance probability (AEP) instead.</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30</a:t>
            </a:fld>
            <a:endParaRPr lang="en-US" dirty="0"/>
          </a:p>
        </p:txBody>
      </p:sp>
    </p:spTree>
    <p:extLst>
      <p:ext uri="{BB962C8B-B14F-4D97-AF65-F5344CB8AC3E}">
        <p14:creationId xmlns:p14="http://schemas.microsoft.com/office/powerpoint/2010/main" val="777107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a:t>
            </a:r>
            <a:r>
              <a:rPr lang="en-US" baseline="0" dirty="0"/>
              <a:t> are quite a few sources of what might be called non-traditional data that are useful for including more information in a flood-frequency curve.</a:t>
            </a:r>
          </a:p>
          <a:p>
            <a:r>
              <a:rPr lang="en-US" baseline="0" dirty="0"/>
              <a:t>Historical floods, where a gauge may not have observed the actual flow but one is known to have occurred, is sometimes included in a USGS gauge record. Sometimes you have to go to a newspaper article and decipher a photo captioned “The peak of the 1874 flood inundated the third step of the courthouse downtown…” The flow you derive from these estimates may be uncertain, and modern flow frequency analysis can deal with so-called “interval” flows – you know the flood magnitude was somewhere in an interval.</a:t>
            </a:r>
          </a:p>
          <a:p>
            <a:r>
              <a:rPr lang="en-US" baseline="0" dirty="0"/>
              <a:t>Alternatively, you may have information that suggests that “nothing happened” for a while, in the sense that if a flood was big enough, someone would have noticed and a record would occur. It might be up to you as the analyst to decide what “big enough” was, but looking at other floods for the time period may be helpful. “Well, they recorded the 1874 flood, and that was at least 40,000 cfs, so if any floods 40kcfs or larger occurred in this time period, someone would have noticed.” Modern flow frequency analysis can use “left-censored” data; that is, the value is below some level but its precise value is unknown.</a:t>
            </a:r>
          </a:p>
          <a:p>
            <a:r>
              <a:rPr lang="en-US" baseline="0" dirty="0"/>
              <a:t>This framework also works for paleofloods. Paleofloods are observed indirectly, usually through geological or botanical evidence. Alternatively, geological or botanical evidence can be used to suggest that no floods of a significant size have occurred for a long period of time. Carbon dating sediment deposits from a historical flood can give the approximate date of a flood, and hydraulic modeling can recover its magnitude. On the flipside, evidence for landscape stability that can be dated and modeled can suggest that “no floods inundated this area for at least 1,000 years” and all flows must be below that level.</a:t>
            </a:r>
          </a:p>
          <a:p>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32</a:t>
            </a:fld>
            <a:endParaRPr lang="en-US" dirty="0"/>
          </a:p>
        </p:txBody>
      </p:sp>
    </p:spTree>
    <p:extLst>
      <p:ext uri="{BB962C8B-B14F-4D97-AF65-F5344CB8AC3E}">
        <p14:creationId xmlns:p14="http://schemas.microsoft.com/office/powerpoint/2010/main" val="2512997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higher levels you may</a:t>
            </a:r>
            <a:r>
              <a:rPr lang="en-US" baseline="0" dirty="0"/>
              <a:t> be able to get away with doing streamflow-based methods if the hydrologic failure modes are not driving the risk, or if other things keep you from going to precipitation-based methods.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33</a:t>
            </a:fld>
            <a:endParaRPr lang="en-US" dirty="0"/>
          </a:p>
        </p:txBody>
      </p:sp>
    </p:spTree>
    <p:extLst>
      <p:ext uri="{BB962C8B-B14F-4D97-AF65-F5344CB8AC3E}">
        <p14:creationId xmlns:p14="http://schemas.microsoft.com/office/powerpoint/2010/main" val="663855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FB503AE-172C-4982-A360-49730F0E5CDA}" type="datetimeFigureOut">
              <a:rPr lang="en-US" smtClean="0"/>
              <a:t>8/18/2022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02EDCE-6980-4B50-AE79-B8E8BD8DA704}" type="slidenum">
              <a:rPr lang="en-US" smtClean="0"/>
              <a:t>‹#›</a:t>
            </a:fld>
            <a:endParaRPr lang="en-US" dirty="0"/>
          </a:p>
        </p:txBody>
      </p:sp>
    </p:spTree>
    <p:extLst>
      <p:ext uri="{BB962C8B-B14F-4D97-AF65-F5344CB8AC3E}">
        <p14:creationId xmlns:p14="http://schemas.microsoft.com/office/powerpoint/2010/main" val="4127599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B503AE-172C-4982-A360-49730F0E5CDA}" type="datetimeFigureOut">
              <a:rPr lang="en-US" smtClean="0"/>
              <a:t>8/18/2022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02EDCE-6980-4B50-AE79-B8E8BD8DA704}" type="slidenum">
              <a:rPr lang="en-US" smtClean="0"/>
              <a:t>‹#›</a:t>
            </a:fld>
            <a:endParaRPr lang="en-US" dirty="0"/>
          </a:p>
        </p:txBody>
      </p:sp>
    </p:spTree>
    <p:extLst>
      <p:ext uri="{BB962C8B-B14F-4D97-AF65-F5344CB8AC3E}">
        <p14:creationId xmlns:p14="http://schemas.microsoft.com/office/powerpoint/2010/main" val="777547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B503AE-172C-4982-A360-49730F0E5CDA}" type="datetimeFigureOut">
              <a:rPr lang="en-US" smtClean="0"/>
              <a:t>8/18/2022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02EDCE-6980-4B50-AE79-B8E8BD8DA704}" type="slidenum">
              <a:rPr lang="en-US" smtClean="0"/>
              <a:t>‹#›</a:t>
            </a:fld>
            <a:endParaRPr lang="en-US" dirty="0"/>
          </a:p>
        </p:txBody>
      </p:sp>
    </p:spTree>
    <p:extLst>
      <p:ext uri="{BB962C8B-B14F-4D97-AF65-F5344CB8AC3E}">
        <p14:creationId xmlns:p14="http://schemas.microsoft.com/office/powerpoint/2010/main" val="3439743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B503AE-172C-4982-A360-49730F0E5CDA}" type="datetimeFigureOut">
              <a:rPr lang="en-US" smtClean="0"/>
              <a:t>8/18/2022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02EDCE-6980-4B50-AE79-B8E8BD8DA704}" type="slidenum">
              <a:rPr lang="en-US" smtClean="0"/>
              <a:t>‹#›</a:t>
            </a:fld>
            <a:endParaRPr lang="en-US" dirty="0"/>
          </a:p>
        </p:txBody>
      </p:sp>
    </p:spTree>
    <p:extLst>
      <p:ext uri="{BB962C8B-B14F-4D97-AF65-F5344CB8AC3E}">
        <p14:creationId xmlns:p14="http://schemas.microsoft.com/office/powerpoint/2010/main" val="4239503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B503AE-172C-4982-A360-49730F0E5CDA}" type="datetimeFigureOut">
              <a:rPr lang="en-US" smtClean="0"/>
              <a:t>8/18/2022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02EDCE-6980-4B50-AE79-B8E8BD8DA704}" type="slidenum">
              <a:rPr lang="en-US" smtClean="0"/>
              <a:t>‹#›</a:t>
            </a:fld>
            <a:endParaRPr lang="en-US" dirty="0"/>
          </a:p>
        </p:txBody>
      </p:sp>
    </p:spTree>
    <p:extLst>
      <p:ext uri="{BB962C8B-B14F-4D97-AF65-F5344CB8AC3E}">
        <p14:creationId xmlns:p14="http://schemas.microsoft.com/office/powerpoint/2010/main" val="3898071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FB503AE-172C-4982-A360-49730F0E5CDA}" type="datetimeFigureOut">
              <a:rPr lang="en-US" smtClean="0"/>
              <a:t>8/18/2022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402EDCE-6980-4B50-AE79-B8E8BD8DA704}" type="slidenum">
              <a:rPr lang="en-US" smtClean="0"/>
              <a:t>‹#›</a:t>
            </a:fld>
            <a:endParaRPr lang="en-US" dirty="0"/>
          </a:p>
        </p:txBody>
      </p:sp>
    </p:spTree>
    <p:extLst>
      <p:ext uri="{BB962C8B-B14F-4D97-AF65-F5344CB8AC3E}">
        <p14:creationId xmlns:p14="http://schemas.microsoft.com/office/powerpoint/2010/main" val="321973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FB503AE-172C-4982-A360-49730F0E5CDA}" type="datetimeFigureOut">
              <a:rPr lang="en-US" smtClean="0"/>
              <a:t>8/18/2022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402EDCE-6980-4B50-AE79-B8E8BD8DA704}" type="slidenum">
              <a:rPr lang="en-US" smtClean="0"/>
              <a:t>‹#›</a:t>
            </a:fld>
            <a:endParaRPr lang="en-US" dirty="0"/>
          </a:p>
        </p:txBody>
      </p:sp>
    </p:spTree>
    <p:extLst>
      <p:ext uri="{BB962C8B-B14F-4D97-AF65-F5344CB8AC3E}">
        <p14:creationId xmlns:p14="http://schemas.microsoft.com/office/powerpoint/2010/main" val="2848209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FB503AE-172C-4982-A360-49730F0E5CDA}" type="datetimeFigureOut">
              <a:rPr lang="en-US" smtClean="0"/>
              <a:t>8/18/2022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402EDCE-6980-4B50-AE79-B8E8BD8DA704}" type="slidenum">
              <a:rPr lang="en-US" smtClean="0"/>
              <a:t>‹#›</a:t>
            </a:fld>
            <a:endParaRPr lang="en-US" dirty="0"/>
          </a:p>
        </p:txBody>
      </p:sp>
    </p:spTree>
    <p:extLst>
      <p:ext uri="{BB962C8B-B14F-4D97-AF65-F5344CB8AC3E}">
        <p14:creationId xmlns:p14="http://schemas.microsoft.com/office/powerpoint/2010/main" val="3666639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B503AE-172C-4982-A360-49730F0E5CDA}" type="datetimeFigureOut">
              <a:rPr lang="en-US" smtClean="0"/>
              <a:t>8/18/2022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402EDCE-6980-4B50-AE79-B8E8BD8DA704}" type="slidenum">
              <a:rPr lang="en-US" smtClean="0"/>
              <a:t>‹#›</a:t>
            </a:fld>
            <a:endParaRPr lang="en-US" dirty="0"/>
          </a:p>
        </p:txBody>
      </p:sp>
    </p:spTree>
    <p:extLst>
      <p:ext uri="{BB962C8B-B14F-4D97-AF65-F5344CB8AC3E}">
        <p14:creationId xmlns:p14="http://schemas.microsoft.com/office/powerpoint/2010/main" val="3121246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FB503AE-172C-4982-A360-49730F0E5CDA}" type="datetimeFigureOut">
              <a:rPr lang="en-US" smtClean="0"/>
              <a:t>8/18/2022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402EDCE-6980-4B50-AE79-B8E8BD8DA704}" type="slidenum">
              <a:rPr lang="en-US" smtClean="0"/>
              <a:t>‹#›</a:t>
            </a:fld>
            <a:endParaRPr lang="en-US" dirty="0"/>
          </a:p>
        </p:txBody>
      </p:sp>
    </p:spTree>
    <p:extLst>
      <p:ext uri="{BB962C8B-B14F-4D97-AF65-F5344CB8AC3E}">
        <p14:creationId xmlns:p14="http://schemas.microsoft.com/office/powerpoint/2010/main" val="2384543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FB503AE-172C-4982-A360-49730F0E5CDA}" type="datetimeFigureOut">
              <a:rPr lang="en-US" smtClean="0"/>
              <a:t>8/18/2022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402EDCE-6980-4B50-AE79-B8E8BD8DA704}" type="slidenum">
              <a:rPr lang="en-US" smtClean="0"/>
              <a:t>‹#›</a:t>
            </a:fld>
            <a:endParaRPr lang="en-US" dirty="0"/>
          </a:p>
        </p:txBody>
      </p:sp>
    </p:spTree>
    <p:extLst>
      <p:ext uri="{BB962C8B-B14F-4D97-AF65-F5344CB8AC3E}">
        <p14:creationId xmlns:p14="http://schemas.microsoft.com/office/powerpoint/2010/main" val="2185854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DFB503AE-172C-4982-A360-49730F0E5CDA}" type="datetimeFigureOut">
              <a:rPr lang="en-US" smtClean="0"/>
              <a:pPr/>
              <a:t>8/18/2022</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6402EDCE-6980-4B50-AE79-B8E8BD8DA704}" type="slidenum">
              <a:rPr lang="en-US" smtClean="0"/>
              <a:pPr/>
              <a:t>‹#›</a:t>
            </a:fld>
            <a:endParaRPr lang="en-US" dirty="0"/>
          </a:p>
        </p:txBody>
      </p:sp>
    </p:spTree>
    <p:extLst>
      <p:ext uri="{BB962C8B-B14F-4D97-AF65-F5344CB8AC3E}">
        <p14:creationId xmlns:p14="http://schemas.microsoft.com/office/powerpoint/2010/main" val="40744381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7.png"/><Relationship Id="rId7" Type="http://schemas.openxmlformats.org/officeDocument/2006/relationships/diagramColors" Target="../diagrams/colors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7000"/>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77981"/>
            <a:ext cx="7772400" cy="2387600"/>
          </a:xfrm>
          <a:prstGeom prst="roundRect">
            <a:avLst/>
          </a:prstGeom>
          <a:solidFill>
            <a:schemeClr val="bg1">
              <a:alpha val="40000"/>
            </a:schemeClr>
          </a:solidFill>
        </p:spPr>
        <p:txBody>
          <a:bodyPr anchor="ctr">
            <a:normAutofit/>
          </a:bodyPr>
          <a:lstStyle/>
          <a:p>
            <a:r>
              <a:rPr lang="en-US" sz="7200" b="1" dirty="0">
                <a:solidFill>
                  <a:srgbClr val="C00000"/>
                </a:solidFill>
                <a:effectLst>
                  <a:outerShdw blurRad="38100" dist="38100" dir="2700000" algn="tl">
                    <a:srgbClr val="000000">
                      <a:alpha val="43137"/>
                    </a:srgbClr>
                  </a:outerShdw>
                </a:effectLst>
              </a:rPr>
              <a:t>Hydrologic Loading</a:t>
            </a:r>
          </a:p>
        </p:txBody>
      </p:sp>
      <p:sp>
        <p:nvSpPr>
          <p:cNvPr id="3" name="Subtitle 2"/>
          <p:cNvSpPr>
            <a:spLocks noGrp="1"/>
          </p:cNvSpPr>
          <p:nvPr>
            <p:ph type="subTitle" idx="1"/>
          </p:nvPr>
        </p:nvSpPr>
        <p:spPr>
          <a:xfrm>
            <a:off x="1143000" y="4354071"/>
            <a:ext cx="6858000" cy="1655762"/>
          </a:xfrm>
          <a:prstGeom prst="roundRect">
            <a:avLst/>
          </a:prstGeom>
          <a:solidFill>
            <a:schemeClr val="bg1">
              <a:alpha val="40000"/>
            </a:schemeClr>
          </a:solidFill>
        </p:spPr>
        <p:txBody>
          <a:bodyPr anchor="ctr">
            <a:normAutofit fontScale="92500" lnSpcReduction="20000"/>
          </a:bodyPr>
          <a:lstStyle/>
          <a:p>
            <a:r>
              <a:rPr lang="en-US" b="1" dirty="0">
                <a:solidFill>
                  <a:srgbClr val="C00000"/>
                </a:solidFill>
                <a:effectLst>
                  <a:outerShdw blurRad="38100" dist="38100" dir="2700000" algn="tl">
                    <a:srgbClr val="000000">
                      <a:alpha val="43137"/>
                    </a:srgbClr>
                  </a:outerShdw>
                </a:effectLst>
              </a:rPr>
              <a:t>Gregory S. Karlovits</a:t>
            </a:r>
            <a:r>
              <a:rPr lang="en-US" dirty="0">
                <a:solidFill>
                  <a:srgbClr val="C00000"/>
                </a:solidFill>
                <a:effectLst>
                  <a:outerShdw blurRad="38100" dist="38100" dir="2700000" algn="tl">
                    <a:srgbClr val="000000">
                      <a:alpha val="43137"/>
                    </a:srgbClr>
                  </a:outerShdw>
                </a:effectLst>
              </a:rPr>
              <a:t>, </a:t>
            </a:r>
            <a:r>
              <a:rPr lang="en-US" i="1" dirty="0">
                <a:solidFill>
                  <a:srgbClr val="C00000"/>
                </a:solidFill>
                <a:effectLst>
                  <a:outerShdw blurRad="38100" dist="38100" dir="2700000" algn="tl">
                    <a:srgbClr val="000000">
                      <a:alpha val="43137"/>
                    </a:srgbClr>
                  </a:outerShdw>
                </a:effectLst>
              </a:rPr>
              <a:t>P.E., P.H., CFM</a:t>
            </a:r>
          </a:p>
          <a:p>
            <a:r>
              <a:rPr lang="en-US" dirty="0">
                <a:solidFill>
                  <a:srgbClr val="C00000"/>
                </a:solidFill>
                <a:effectLst>
                  <a:outerShdw blurRad="38100" dist="38100" dir="2700000" algn="tl">
                    <a:srgbClr val="000000">
                      <a:alpha val="43137"/>
                    </a:srgbClr>
                  </a:outerShdw>
                </a:effectLst>
              </a:rPr>
              <a:t>Hydrologic Engineering Center</a:t>
            </a:r>
          </a:p>
          <a:p>
            <a:r>
              <a:rPr lang="en-US" dirty="0">
                <a:solidFill>
                  <a:srgbClr val="C00000"/>
                </a:solidFill>
                <a:effectLst>
                  <a:outerShdw blurRad="38100" dist="38100" dir="2700000" algn="tl">
                    <a:srgbClr val="000000">
                      <a:alpha val="43137"/>
                    </a:srgbClr>
                  </a:outerShdw>
                </a:effectLst>
              </a:rPr>
              <a:t>H&amp;H for Dam Safety</a:t>
            </a:r>
          </a:p>
          <a:p>
            <a:r>
              <a:rPr lang="en-US" dirty="0">
                <a:solidFill>
                  <a:srgbClr val="C00000"/>
                </a:solidFill>
                <a:effectLst>
                  <a:outerShdw blurRad="38100" dist="38100" dir="2700000" algn="tl">
                    <a:srgbClr val="000000">
                      <a:alpha val="43137"/>
                    </a:srgbClr>
                  </a:outerShdw>
                </a:effectLst>
              </a:rPr>
              <a:t>September 2022</a:t>
            </a:r>
          </a:p>
        </p:txBody>
      </p:sp>
    </p:spTree>
    <p:extLst>
      <p:ext uri="{BB962C8B-B14F-4D97-AF65-F5344CB8AC3E}">
        <p14:creationId xmlns:p14="http://schemas.microsoft.com/office/powerpoint/2010/main" val="40827354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Overtopping Example</a:t>
            </a:r>
          </a:p>
        </p:txBody>
      </p:sp>
      <p:sp>
        <p:nvSpPr>
          <p:cNvPr id="3" name="Content Placeholder 2"/>
          <p:cNvSpPr>
            <a:spLocks noGrp="1"/>
          </p:cNvSpPr>
          <p:nvPr>
            <p:ph idx="1"/>
          </p:nvPr>
        </p:nvSpPr>
        <p:spPr/>
        <p:txBody>
          <a:bodyPr/>
          <a:lstStyle/>
          <a:p>
            <a:r>
              <a:rPr lang="en-US" dirty="0"/>
              <a:t>Load</a:t>
            </a:r>
          </a:p>
          <a:p>
            <a:pPr lvl="1"/>
            <a:r>
              <a:rPr lang="en-US" dirty="0"/>
              <a:t>Stage ≥ dam crest elevation</a:t>
            </a:r>
          </a:p>
          <a:p>
            <a:pPr lvl="1"/>
            <a:endParaRPr lang="en-US" dirty="0"/>
          </a:p>
          <a:p>
            <a:r>
              <a:rPr lang="en-US" dirty="0"/>
              <a:t>Performance</a:t>
            </a:r>
          </a:p>
          <a:p>
            <a:pPr lvl="1"/>
            <a:r>
              <a:rPr lang="en-US" dirty="0"/>
              <a:t>What is the probability the dam fails if it is overtopped?</a:t>
            </a:r>
          </a:p>
          <a:p>
            <a:r>
              <a:rPr lang="en-US" dirty="0"/>
              <a:t>Consequence</a:t>
            </a:r>
          </a:p>
          <a:p>
            <a:pPr lvl="1"/>
            <a:r>
              <a:rPr lang="en-US" dirty="0"/>
              <a:t>What is the life loss/economic damage if the dam fails due to overtopping?</a:t>
            </a:r>
          </a:p>
        </p:txBody>
      </p:sp>
    </p:spTree>
    <p:extLst>
      <p:ext uri="{BB962C8B-B14F-4D97-AF65-F5344CB8AC3E}">
        <p14:creationId xmlns:p14="http://schemas.microsoft.com/office/powerpoint/2010/main" val="4191776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Loading Probability</a:t>
            </a:r>
          </a:p>
        </p:txBody>
      </p:sp>
      <p:sp>
        <p:nvSpPr>
          <p:cNvPr id="3" name="Content Placeholder 2"/>
          <p:cNvSpPr>
            <a:spLocks noGrp="1"/>
          </p:cNvSpPr>
          <p:nvPr>
            <p:ph idx="1"/>
          </p:nvPr>
        </p:nvSpPr>
        <p:spPr/>
        <p:txBody>
          <a:bodyPr/>
          <a:lstStyle/>
          <a:p>
            <a:r>
              <a:rPr lang="en-US" dirty="0"/>
              <a:t>Missing piece:</a:t>
            </a:r>
          </a:p>
          <a:p>
            <a:pPr lvl="1"/>
            <a:r>
              <a:rPr lang="en-US" dirty="0"/>
              <a:t>What is the </a:t>
            </a:r>
            <a:r>
              <a:rPr lang="en-US" b="1" dirty="0">
                <a:solidFill>
                  <a:srgbClr val="C00000"/>
                </a:solidFill>
              </a:rPr>
              <a:t>probability</a:t>
            </a:r>
            <a:r>
              <a:rPr lang="en-US" dirty="0"/>
              <a:t> of the load?</a:t>
            </a:r>
          </a:p>
          <a:p>
            <a:pPr lvl="1"/>
            <a:r>
              <a:rPr lang="en-US" dirty="0"/>
              <a:t>We can imagine bigger and bigger loads, but how likely are they?</a:t>
            </a:r>
          </a:p>
          <a:p>
            <a:r>
              <a:rPr lang="en-US" dirty="0"/>
              <a:t>For hydrologic failure modes, </a:t>
            </a:r>
            <a:r>
              <a:rPr lang="en-US" b="1" dirty="0">
                <a:solidFill>
                  <a:srgbClr val="C00000"/>
                </a:solidFill>
              </a:rPr>
              <a:t>stage</a:t>
            </a:r>
            <a:r>
              <a:rPr lang="en-US" dirty="0">
                <a:solidFill>
                  <a:srgbClr val="C00000"/>
                </a:solidFill>
              </a:rPr>
              <a:t> </a:t>
            </a:r>
            <a:r>
              <a:rPr lang="en-US" dirty="0"/>
              <a:t>is the most important load</a:t>
            </a:r>
          </a:p>
          <a:p>
            <a:r>
              <a:rPr lang="en-US" dirty="0"/>
              <a:t>Reservoir </a:t>
            </a:r>
            <a:r>
              <a:rPr lang="en-US" b="1" dirty="0">
                <a:solidFill>
                  <a:srgbClr val="C00000"/>
                </a:solidFill>
              </a:rPr>
              <a:t>stage-frequency</a:t>
            </a:r>
            <a:r>
              <a:rPr lang="en-US" dirty="0"/>
              <a:t> curves establish loading probability</a:t>
            </a:r>
          </a:p>
        </p:txBody>
      </p:sp>
    </p:spTree>
    <p:extLst>
      <p:ext uri="{BB962C8B-B14F-4D97-AF65-F5344CB8AC3E}">
        <p14:creationId xmlns:p14="http://schemas.microsoft.com/office/powerpoint/2010/main" val="1875566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0" y="119573"/>
            <a:ext cx="9144000" cy="6618854"/>
          </a:xfrm>
          <a:prstGeom prst="rect">
            <a:avLst/>
          </a:prstGeom>
        </p:spPr>
      </p:pic>
      <p:sp>
        <p:nvSpPr>
          <p:cNvPr id="2" name="Title 1"/>
          <p:cNvSpPr>
            <a:spLocks noGrp="1"/>
          </p:cNvSpPr>
          <p:nvPr>
            <p:ph type="title"/>
          </p:nvPr>
        </p:nvSpPr>
        <p:spPr>
          <a:xfrm>
            <a:off x="223740" y="233461"/>
            <a:ext cx="7886700" cy="1014278"/>
          </a:xfrm>
          <a:solidFill>
            <a:schemeClr val="bg1"/>
          </a:solidFill>
          <a:ln>
            <a:solidFill>
              <a:schemeClr val="tx1"/>
            </a:solidFill>
          </a:ln>
        </p:spPr>
        <p:txBody>
          <a:bodyPr/>
          <a:lstStyle/>
          <a:p>
            <a:r>
              <a:rPr lang="en-US" dirty="0"/>
              <a:t>Stage-Frequency Curve</a:t>
            </a:r>
          </a:p>
        </p:txBody>
      </p:sp>
      <p:sp>
        <p:nvSpPr>
          <p:cNvPr id="7" name="TextBox 6"/>
          <p:cNvSpPr txBox="1"/>
          <p:nvPr/>
        </p:nvSpPr>
        <p:spPr>
          <a:xfrm rot="-5400000">
            <a:off x="-914552" y="3054485"/>
            <a:ext cx="2276585" cy="369332"/>
          </a:xfrm>
          <a:prstGeom prst="rect">
            <a:avLst/>
          </a:prstGeom>
          <a:solidFill>
            <a:schemeClr val="bg1"/>
          </a:solidFill>
        </p:spPr>
        <p:txBody>
          <a:bodyPr wrap="none" rtlCol="0">
            <a:spAutoFit/>
          </a:bodyPr>
          <a:lstStyle/>
          <a:p>
            <a:r>
              <a:rPr lang="en-US" b="1" dirty="0"/>
              <a:t>Reservoir Stage</a:t>
            </a:r>
          </a:p>
        </p:txBody>
      </p:sp>
      <p:sp>
        <p:nvSpPr>
          <p:cNvPr id="9" name="Rectangle 8"/>
          <p:cNvSpPr/>
          <p:nvPr/>
        </p:nvSpPr>
        <p:spPr>
          <a:xfrm>
            <a:off x="340313" y="6036051"/>
            <a:ext cx="8492402" cy="5593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2248287" y="6036051"/>
            <a:ext cx="4647426" cy="369332"/>
          </a:xfrm>
          <a:prstGeom prst="rect">
            <a:avLst/>
          </a:prstGeom>
          <a:solidFill>
            <a:schemeClr val="bg1"/>
          </a:solidFill>
        </p:spPr>
        <p:txBody>
          <a:bodyPr wrap="none" rtlCol="0">
            <a:spAutoFit/>
          </a:bodyPr>
          <a:lstStyle/>
          <a:p>
            <a:r>
              <a:rPr lang="en-US" b="1" dirty="0"/>
              <a:t>Annual Chance of Exceeding Stage</a:t>
            </a:r>
          </a:p>
        </p:txBody>
      </p:sp>
    </p:spTree>
    <p:extLst>
      <p:ext uri="{BB962C8B-B14F-4D97-AF65-F5344CB8AC3E}">
        <p14:creationId xmlns:p14="http://schemas.microsoft.com/office/powerpoint/2010/main" val="1590607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Stage-Frequency Curves</a:t>
            </a:r>
          </a:p>
        </p:txBody>
      </p:sp>
      <p:sp>
        <p:nvSpPr>
          <p:cNvPr id="3" name="Content Placeholder 2"/>
          <p:cNvSpPr>
            <a:spLocks noGrp="1"/>
          </p:cNvSpPr>
          <p:nvPr>
            <p:ph idx="1"/>
          </p:nvPr>
        </p:nvSpPr>
        <p:spPr/>
        <p:txBody>
          <a:bodyPr/>
          <a:lstStyle/>
          <a:p>
            <a:r>
              <a:rPr lang="en-US" dirty="0"/>
              <a:t>Drawn like flow-frequency curves</a:t>
            </a:r>
          </a:p>
          <a:p>
            <a:r>
              <a:rPr lang="en-US" dirty="0"/>
              <a:t>Extends </a:t>
            </a:r>
            <a:r>
              <a:rPr lang="en-US" b="1" dirty="0">
                <a:solidFill>
                  <a:srgbClr val="C00000"/>
                </a:solidFill>
              </a:rPr>
              <a:t>well</a:t>
            </a:r>
            <a:r>
              <a:rPr lang="en-US" dirty="0"/>
              <a:t> </a:t>
            </a:r>
            <a:r>
              <a:rPr lang="en-US" b="1" dirty="0">
                <a:solidFill>
                  <a:srgbClr val="C00000"/>
                </a:solidFill>
              </a:rPr>
              <a:t>past observed data</a:t>
            </a:r>
          </a:p>
          <a:p>
            <a:r>
              <a:rPr lang="en-US" dirty="0"/>
              <a:t>Shows annual exceedance probability (AEP) for critical stages</a:t>
            </a:r>
          </a:p>
          <a:p>
            <a:pPr lvl="1"/>
            <a:r>
              <a:rPr lang="en-US" dirty="0"/>
              <a:t>Spillway activation</a:t>
            </a:r>
          </a:p>
          <a:p>
            <a:pPr lvl="1"/>
            <a:r>
              <a:rPr lang="en-US" dirty="0"/>
              <a:t>Top of dam</a:t>
            </a:r>
          </a:p>
          <a:p>
            <a:pPr lvl="1"/>
            <a:r>
              <a:rPr lang="en-US" dirty="0"/>
              <a:t>Inflow design flood (IDF)</a:t>
            </a:r>
          </a:p>
          <a:p>
            <a:endParaRPr lang="en-US" dirty="0"/>
          </a:p>
        </p:txBody>
      </p:sp>
    </p:spTree>
    <p:extLst>
      <p:ext uri="{BB962C8B-B14F-4D97-AF65-F5344CB8AC3E}">
        <p14:creationId xmlns:p14="http://schemas.microsoft.com/office/powerpoint/2010/main" val="4165136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0" y="119573"/>
            <a:ext cx="9144000" cy="6618854"/>
          </a:xfrm>
          <a:prstGeom prst="rect">
            <a:avLst/>
          </a:prstGeom>
        </p:spPr>
      </p:pic>
      <p:sp>
        <p:nvSpPr>
          <p:cNvPr id="2" name="Title 1"/>
          <p:cNvSpPr>
            <a:spLocks noGrp="1"/>
          </p:cNvSpPr>
          <p:nvPr>
            <p:ph type="title"/>
          </p:nvPr>
        </p:nvSpPr>
        <p:spPr>
          <a:xfrm>
            <a:off x="223740" y="194549"/>
            <a:ext cx="7886700" cy="1014278"/>
          </a:xfrm>
          <a:solidFill>
            <a:schemeClr val="bg1"/>
          </a:solidFill>
          <a:ln>
            <a:solidFill>
              <a:schemeClr val="tx1"/>
            </a:solidFill>
          </a:ln>
        </p:spPr>
        <p:txBody>
          <a:bodyPr/>
          <a:lstStyle/>
          <a:p>
            <a:r>
              <a:rPr lang="en-US" dirty="0"/>
              <a:t>Stage-Frequency Curve</a:t>
            </a:r>
          </a:p>
        </p:txBody>
      </p:sp>
      <p:sp>
        <p:nvSpPr>
          <p:cNvPr id="7" name="TextBox 6"/>
          <p:cNvSpPr txBox="1"/>
          <p:nvPr/>
        </p:nvSpPr>
        <p:spPr>
          <a:xfrm rot="-5400000">
            <a:off x="-914552" y="3054485"/>
            <a:ext cx="2276585" cy="369332"/>
          </a:xfrm>
          <a:prstGeom prst="rect">
            <a:avLst/>
          </a:prstGeom>
          <a:solidFill>
            <a:schemeClr val="bg1"/>
          </a:solidFill>
        </p:spPr>
        <p:txBody>
          <a:bodyPr wrap="none" rtlCol="0">
            <a:spAutoFit/>
          </a:bodyPr>
          <a:lstStyle/>
          <a:p>
            <a:r>
              <a:rPr lang="en-US" b="1" dirty="0"/>
              <a:t>Reservoir Stage</a:t>
            </a:r>
          </a:p>
        </p:txBody>
      </p:sp>
      <p:sp>
        <p:nvSpPr>
          <p:cNvPr id="9" name="Rectangle 8"/>
          <p:cNvSpPr/>
          <p:nvPr/>
        </p:nvSpPr>
        <p:spPr>
          <a:xfrm>
            <a:off x="340313" y="6036051"/>
            <a:ext cx="8492402" cy="5593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2248287" y="6036051"/>
            <a:ext cx="4647426" cy="369332"/>
          </a:xfrm>
          <a:prstGeom prst="rect">
            <a:avLst/>
          </a:prstGeom>
          <a:solidFill>
            <a:schemeClr val="bg1"/>
          </a:solidFill>
        </p:spPr>
        <p:txBody>
          <a:bodyPr wrap="none" rtlCol="0">
            <a:spAutoFit/>
          </a:bodyPr>
          <a:lstStyle/>
          <a:p>
            <a:r>
              <a:rPr lang="en-US" b="1" dirty="0"/>
              <a:t>Annual Chance of Exceeding Stage</a:t>
            </a:r>
          </a:p>
        </p:txBody>
      </p:sp>
      <p:cxnSp>
        <p:nvCxnSpPr>
          <p:cNvPr id="4" name="Straight Arrow Connector 3"/>
          <p:cNvCxnSpPr/>
          <p:nvPr/>
        </p:nvCxnSpPr>
        <p:spPr>
          <a:xfrm>
            <a:off x="826851" y="1605064"/>
            <a:ext cx="7577847" cy="972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8404698" y="1605064"/>
            <a:ext cx="0" cy="414398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486978" y="1605064"/>
            <a:ext cx="2220488" cy="461665"/>
          </a:xfrm>
          <a:prstGeom prst="rect">
            <a:avLst/>
          </a:prstGeom>
          <a:noFill/>
        </p:spPr>
        <p:txBody>
          <a:bodyPr wrap="square" rtlCol="0" anchor="ctr">
            <a:spAutoFit/>
          </a:bodyPr>
          <a:lstStyle/>
          <a:p>
            <a:pPr algn="ctr"/>
            <a:r>
              <a:rPr lang="en-US" sz="2400" b="1" dirty="0">
                <a:solidFill>
                  <a:srgbClr val="C00000"/>
                </a:solidFill>
                <a:effectLst>
                  <a:outerShdw blurRad="38100" dist="38100" dir="2700000" algn="tl">
                    <a:srgbClr val="000000">
                      <a:alpha val="43137"/>
                    </a:srgbClr>
                  </a:outerShdw>
                </a:effectLst>
              </a:rPr>
              <a:t>Top of Dam</a:t>
            </a:r>
          </a:p>
        </p:txBody>
      </p:sp>
      <p:sp>
        <p:nvSpPr>
          <p:cNvPr id="15" name="TextBox 14"/>
          <p:cNvSpPr txBox="1"/>
          <p:nvPr/>
        </p:nvSpPr>
        <p:spPr>
          <a:xfrm rot="5400000">
            <a:off x="7991754" y="4452713"/>
            <a:ext cx="825886" cy="830997"/>
          </a:xfrm>
          <a:prstGeom prst="rect">
            <a:avLst/>
          </a:prstGeom>
          <a:noFill/>
        </p:spPr>
        <p:txBody>
          <a:bodyPr wrap="square" rtlCol="0" anchor="ctr">
            <a:spAutoFit/>
          </a:bodyPr>
          <a:lstStyle/>
          <a:p>
            <a:pPr algn="ctr"/>
            <a:r>
              <a:rPr lang="en-US" sz="2400" b="1" dirty="0">
                <a:solidFill>
                  <a:srgbClr val="C00000"/>
                </a:solidFill>
                <a:effectLst>
                  <a:outerShdw blurRad="38100" dist="38100" dir="2700000" algn="tl">
                    <a:srgbClr val="000000">
                      <a:alpha val="43137"/>
                    </a:srgbClr>
                  </a:outerShdw>
                </a:effectLst>
              </a:rPr>
              <a:t>AEP OT</a:t>
            </a:r>
          </a:p>
        </p:txBody>
      </p:sp>
    </p:spTree>
    <p:extLst>
      <p:ext uri="{BB962C8B-B14F-4D97-AF65-F5344CB8AC3E}">
        <p14:creationId xmlns:p14="http://schemas.microsoft.com/office/powerpoint/2010/main" val="3299651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 Assessment Recap</a:t>
            </a:r>
          </a:p>
        </p:txBody>
      </p:sp>
      <p:sp>
        <p:nvSpPr>
          <p:cNvPr id="3" name="Content Placeholder 2"/>
          <p:cNvSpPr>
            <a:spLocks noGrp="1"/>
          </p:cNvSpPr>
          <p:nvPr>
            <p:ph idx="1"/>
          </p:nvPr>
        </p:nvSpPr>
        <p:spPr/>
        <p:txBody>
          <a:bodyPr/>
          <a:lstStyle/>
          <a:p>
            <a:r>
              <a:rPr lang="en-US" dirty="0"/>
              <a:t>Estimating dam risk requires understanding the probability of </a:t>
            </a:r>
            <a:r>
              <a:rPr lang="en-US" b="1" dirty="0">
                <a:solidFill>
                  <a:srgbClr val="C00000"/>
                </a:solidFill>
              </a:rPr>
              <a:t>hazardous loads</a:t>
            </a:r>
          </a:p>
          <a:p>
            <a:r>
              <a:rPr lang="en-US" dirty="0"/>
              <a:t>Hydrologic loading/hazard curves show the AEP of a range of reservoir stages</a:t>
            </a:r>
          </a:p>
          <a:p>
            <a:pPr lvl="1"/>
            <a:r>
              <a:rPr lang="en-US" b="1" dirty="0">
                <a:solidFill>
                  <a:srgbClr val="C00000"/>
                </a:solidFill>
              </a:rPr>
              <a:t>Stage-frequency curve</a:t>
            </a:r>
          </a:p>
        </p:txBody>
      </p:sp>
    </p:spTree>
    <p:extLst>
      <p:ext uri="{BB962C8B-B14F-4D97-AF65-F5344CB8AC3E}">
        <p14:creationId xmlns:p14="http://schemas.microsoft.com/office/powerpoint/2010/main" val="2709882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310896"/>
            <a:ext cx="9144000" cy="6236208"/>
          </a:xfrm>
          <a:prstGeom prst="rect">
            <a:avLst/>
          </a:prstGeom>
          <a:blipFill dpi="0" rotWithShape="1">
            <a:blip r:embed="rId2">
              <a:alphaModFix amt="87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rot="-5400000">
            <a:off x="-927999" y="3456800"/>
            <a:ext cx="2276585" cy="369332"/>
          </a:xfrm>
          <a:prstGeom prst="rect">
            <a:avLst/>
          </a:prstGeom>
          <a:solidFill>
            <a:schemeClr val="bg1"/>
          </a:solidFill>
        </p:spPr>
        <p:txBody>
          <a:bodyPr wrap="none" rtlCol="0">
            <a:spAutoFit/>
          </a:bodyPr>
          <a:lstStyle/>
          <a:p>
            <a:r>
              <a:rPr lang="en-US" b="1" dirty="0"/>
              <a:t>Reservoir Stage</a:t>
            </a:r>
          </a:p>
        </p:txBody>
      </p:sp>
      <p:sp>
        <p:nvSpPr>
          <p:cNvPr id="6" name="TextBox 5"/>
          <p:cNvSpPr txBox="1"/>
          <p:nvPr/>
        </p:nvSpPr>
        <p:spPr>
          <a:xfrm>
            <a:off x="2248287" y="6341498"/>
            <a:ext cx="4647426" cy="369332"/>
          </a:xfrm>
          <a:prstGeom prst="rect">
            <a:avLst/>
          </a:prstGeom>
          <a:solidFill>
            <a:schemeClr val="bg1"/>
          </a:solidFill>
        </p:spPr>
        <p:txBody>
          <a:bodyPr wrap="none" rtlCol="0">
            <a:spAutoFit/>
          </a:bodyPr>
          <a:lstStyle/>
          <a:p>
            <a:r>
              <a:rPr lang="en-US" b="1" dirty="0"/>
              <a:t>Annual Chance of Exceeding Stage</a:t>
            </a:r>
          </a:p>
        </p:txBody>
      </p:sp>
      <p:sp>
        <p:nvSpPr>
          <p:cNvPr id="2" name="Title 1"/>
          <p:cNvSpPr>
            <a:spLocks noGrp="1"/>
          </p:cNvSpPr>
          <p:nvPr>
            <p:ph type="title"/>
          </p:nvPr>
        </p:nvSpPr>
        <p:spPr>
          <a:xfrm>
            <a:off x="130108" y="136151"/>
            <a:ext cx="7886700" cy="937289"/>
          </a:xfrm>
          <a:solidFill>
            <a:schemeClr val="bg1"/>
          </a:solidFill>
          <a:ln>
            <a:solidFill>
              <a:schemeClr val="tx1"/>
            </a:solidFill>
          </a:ln>
        </p:spPr>
        <p:txBody>
          <a:bodyPr/>
          <a:lstStyle/>
          <a:p>
            <a:r>
              <a:rPr lang="en-US" dirty="0"/>
              <a:t>The Challenges</a:t>
            </a:r>
          </a:p>
        </p:txBody>
      </p:sp>
      <p:sp>
        <p:nvSpPr>
          <p:cNvPr id="7" name="TextBox 6"/>
          <p:cNvSpPr txBox="1"/>
          <p:nvPr/>
        </p:nvSpPr>
        <p:spPr>
          <a:xfrm>
            <a:off x="2077258" y="3044075"/>
            <a:ext cx="2800767" cy="707886"/>
          </a:xfrm>
          <a:prstGeom prst="rect">
            <a:avLst/>
          </a:prstGeom>
          <a:noFill/>
        </p:spPr>
        <p:txBody>
          <a:bodyPr wrap="none" rtlCol="0" anchor="ctr">
            <a:spAutoFit/>
          </a:bodyPr>
          <a:lstStyle/>
          <a:p>
            <a:pPr algn="ctr"/>
            <a:r>
              <a:rPr lang="en-US" sz="2000" b="1" dirty="0">
                <a:solidFill>
                  <a:srgbClr val="C00000"/>
                </a:solidFill>
                <a:effectLst>
                  <a:outerShdw blurRad="38100" dist="38100" dir="2700000" algn="tl">
                    <a:srgbClr val="000000">
                      <a:alpha val="43137"/>
                    </a:srgbClr>
                  </a:outerShdw>
                </a:effectLst>
              </a:rPr>
              <a:t>Limited Record of</a:t>
            </a:r>
          </a:p>
          <a:p>
            <a:pPr algn="ctr"/>
            <a:r>
              <a:rPr lang="en-US" sz="2000" b="1" dirty="0">
                <a:solidFill>
                  <a:srgbClr val="C00000"/>
                </a:solidFill>
                <a:effectLst>
                  <a:outerShdw blurRad="38100" dist="38100" dir="2700000" algn="tl">
                    <a:srgbClr val="000000">
                      <a:alpha val="43137"/>
                    </a:srgbClr>
                  </a:outerShdw>
                </a:effectLst>
              </a:rPr>
              <a:t>Observed Stages</a:t>
            </a:r>
          </a:p>
        </p:txBody>
      </p:sp>
      <p:sp>
        <p:nvSpPr>
          <p:cNvPr id="8" name="Right Brace 7"/>
          <p:cNvSpPr/>
          <p:nvPr/>
        </p:nvSpPr>
        <p:spPr>
          <a:xfrm rot="-5400000">
            <a:off x="3321999" y="1635438"/>
            <a:ext cx="311284" cy="4834649"/>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 name="TextBox 8"/>
          <p:cNvSpPr txBox="1"/>
          <p:nvPr/>
        </p:nvSpPr>
        <p:spPr>
          <a:xfrm>
            <a:off x="6193810" y="2503173"/>
            <a:ext cx="2492990" cy="707886"/>
          </a:xfrm>
          <a:prstGeom prst="rect">
            <a:avLst/>
          </a:prstGeom>
          <a:noFill/>
        </p:spPr>
        <p:txBody>
          <a:bodyPr wrap="none" rtlCol="0" anchor="ctr">
            <a:spAutoFit/>
          </a:bodyPr>
          <a:lstStyle/>
          <a:p>
            <a:pPr algn="ctr"/>
            <a:r>
              <a:rPr lang="en-US" sz="2000" b="1" dirty="0">
                <a:solidFill>
                  <a:srgbClr val="C00000"/>
                </a:solidFill>
                <a:effectLst>
                  <a:outerShdw blurRad="38100" dist="38100" dir="2700000" algn="tl">
                    <a:srgbClr val="000000">
                      <a:alpha val="43137"/>
                    </a:srgbClr>
                  </a:outerShdw>
                </a:effectLst>
              </a:rPr>
              <a:t>No Observations</a:t>
            </a:r>
          </a:p>
          <a:p>
            <a:pPr algn="ctr"/>
            <a:r>
              <a:rPr lang="en-US" sz="2000" b="1" dirty="0">
                <a:solidFill>
                  <a:srgbClr val="C00000"/>
                </a:solidFill>
                <a:effectLst>
                  <a:outerShdw blurRad="38100" dist="38100" dir="2700000" algn="tl">
                    <a:srgbClr val="000000">
                      <a:alpha val="43137"/>
                    </a:srgbClr>
                  </a:outerShdw>
                </a:effectLst>
              </a:rPr>
              <a:t>in Hazard Range</a:t>
            </a:r>
          </a:p>
        </p:txBody>
      </p:sp>
      <p:cxnSp>
        <p:nvCxnSpPr>
          <p:cNvPr id="10" name="Straight Arrow Connector 9"/>
          <p:cNvCxnSpPr>
            <a:stCxn id="9" idx="0"/>
          </p:cNvCxnSpPr>
          <p:nvPr/>
        </p:nvCxnSpPr>
        <p:spPr>
          <a:xfrm flipH="1" flipV="1">
            <a:off x="7208196" y="2052531"/>
            <a:ext cx="232109" cy="45064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0010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Extrapolation</a:t>
            </a:r>
          </a:p>
        </p:txBody>
      </p:sp>
      <p:sp>
        <p:nvSpPr>
          <p:cNvPr id="3" name="Content Placeholder 2"/>
          <p:cNvSpPr>
            <a:spLocks noGrp="1"/>
          </p:cNvSpPr>
          <p:nvPr>
            <p:ph idx="1"/>
          </p:nvPr>
        </p:nvSpPr>
        <p:spPr>
          <a:xfrm>
            <a:off x="628650" y="1426790"/>
            <a:ext cx="7886700" cy="4351338"/>
          </a:xfrm>
        </p:spPr>
        <p:txBody>
          <a:bodyPr/>
          <a:lstStyle/>
          <a:p>
            <a:r>
              <a:rPr lang="en-US" dirty="0"/>
              <a:t>Can’t we just draw a line?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297" t="9005" r="3822" b="3849"/>
          <a:stretch/>
        </p:blipFill>
        <p:spPr>
          <a:xfrm>
            <a:off x="628650" y="2256817"/>
            <a:ext cx="6675120" cy="4366751"/>
          </a:xfrm>
          <a:prstGeom prst="rect">
            <a:avLst/>
          </a:prstGeom>
        </p:spPr>
      </p:pic>
      <p:sp>
        <p:nvSpPr>
          <p:cNvPr id="10" name="Freeform 9"/>
          <p:cNvSpPr/>
          <p:nvPr/>
        </p:nvSpPr>
        <p:spPr>
          <a:xfrm>
            <a:off x="1031132" y="3239311"/>
            <a:ext cx="6070059" cy="2500008"/>
          </a:xfrm>
          <a:custGeom>
            <a:avLst/>
            <a:gdLst>
              <a:gd name="connsiteX0" fmla="*/ 0 w 6070059"/>
              <a:gd name="connsiteY0" fmla="*/ 2500008 h 2500008"/>
              <a:gd name="connsiteX1" fmla="*/ 3745149 w 6070059"/>
              <a:gd name="connsiteY1" fmla="*/ 1731523 h 2500008"/>
              <a:gd name="connsiteX2" fmla="*/ 6070059 w 6070059"/>
              <a:gd name="connsiteY2" fmla="*/ 0 h 2500008"/>
            </a:gdLst>
            <a:ahLst/>
            <a:cxnLst>
              <a:cxn ang="0">
                <a:pos x="connsiteX0" y="connsiteY0"/>
              </a:cxn>
              <a:cxn ang="0">
                <a:pos x="connsiteX1" y="connsiteY1"/>
              </a:cxn>
              <a:cxn ang="0">
                <a:pos x="connsiteX2" y="connsiteY2"/>
              </a:cxn>
            </a:cxnLst>
            <a:rect l="l" t="t" r="r" b="b"/>
            <a:pathLst>
              <a:path w="6070059" h="2500008">
                <a:moveTo>
                  <a:pt x="0" y="2500008"/>
                </a:moveTo>
                <a:cubicBezTo>
                  <a:pt x="1366736" y="2324099"/>
                  <a:pt x="2733473" y="2148191"/>
                  <a:pt x="3745149" y="1731523"/>
                </a:cubicBezTo>
                <a:cubicBezTo>
                  <a:pt x="4756825" y="1314855"/>
                  <a:pt x="5413442" y="657427"/>
                  <a:pt x="6070059" y="0"/>
                </a:cubicBezTo>
              </a:path>
            </a:pathLst>
          </a:custGeom>
          <a:noFill/>
          <a:ln w="38100">
            <a:solidFill>
              <a:srgbClr val="C0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157591" y="4440193"/>
            <a:ext cx="6044889" cy="1513136"/>
          </a:xfrm>
          <a:custGeom>
            <a:avLst/>
            <a:gdLst>
              <a:gd name="connsiteX0" fmla="*/ 0 w 5982511"/>
              <a:gd name="connsiteY0" fmla="*/ 1595337 h 1595337"/>
              <a:gd name="connsiteX1" fmla="*/ 3463047 w 5982511"/>
              <a:gd name="connsiteY1" fmla="*/ 466928 h 1595337"/>
              <a:gd name="connsiteX2" fmla="*/ 5982511 w 5982511"/>
              <a:gd name="connsiteY2" fmla="*/ 0 h 1595337"/>
            </a:gdLst>
            <a:ahLst/>
            <a:cxnLst>
              <a:cxn ang="0">
                <a:pos x="connsiteX0" y="connsiteY0"/>
              </a:cxn>
              <a:cxn ang="0">
                <a:pos x="connsiteX1" y="connsiteY1"/>
              </a:cxn>
              <a:cxn ang="0">
                <a:pos x="connsiteX2" y="connsiteY2"/>
              </a:cxn>
            </a:cxnLst>
            <a:rect l="l" t="t" r="r" b="b"/>
            <a:pathLst>
              <a:path w="5982511" h="1595337">
                <a:moveTo>
                  <a:pt x="0" y="1595337"/>
                </a:moveTo>
                <a:cubicBezTo>
                  <a:pt x="1232981" y="1164077"/>
                  <a:pt x="2465962" y="732817"/>
                  <a:pt x="3463047" y="466928"/>
                </a:cubicBezTo>
                <a:cubicBezTo>
                  <a:pt x="4460132" y="201039"/>
                  <a:pt x="5221321" y="100519"/>
                  <a:pt x="5982511" y="0"/>
                </a:cubicBezTo>
              </a:path>
            </a:pathLst>
          </a:custGeom>
          <a:noFill/>
          <a:ln w="38100">
            <a:solidFill>
              <a:srgbClr val="7030A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13"/>
          <p:cNvSpPr/>
          <p:nvPr/>
        </p:nvSpPr>
        <p:spPr>
          <a:xfrm>
            <a:off x="1056301" y="3874065"/>
            <a:ext cx="6146179" cy="1904063"/>
          </a:xfrm>
          <a:custGeom>
            <a:avLst/>
            <a:gdLst>
              <a:gd name="connsiteX0" fmla="*/ 0 w 6138153"/>
              <a:gd name="connsiteY0" fmla="*/ 2081719 h 2081719"/>
              <a:gd name="connsiteX1" fmla="*/ 3521412 w 6138153"/>
              <a:gd name="connsiteY1" fmla="*/ 1206230 h 2081719"/>
              <a:gd name="connsiteX2" fmla="*/ 6138153 w 6138153"/>
              <a:gd name="connsiteY2" fmla="*/ 0 h 2081719"/>
            </a:gdLst>
            <a:ahLst/>
            <a:cxnLst>
              <a:cxn ang="0">
                <a:pos x="connsiteX0" y="connsiteY0"/>
              </a:cxn>
              <a:cxn ang="0">
                <a:pos x="connsiteX1" y="connsiteY1"/>
              </a:cxn>
              <a:cxn ang="0">
                <a:pos x="connsiteX2" y="connsiteY2"/>
              </a:cxn>
            </a:cxnLst>
            <a:rect l="l" t="t" r="r" b="b"/>
            <a:pathLst>
              <a:path w="6138153" h="2081719">
                <a:moveTo>
                  <a:pt x="0" y="2081719"/>
                </a:moveTo>
                <a:cubicBezTo>
                  <a:pt x="1249193" y="1817451"/>
                  <a:pt x="2498387" y="1553183"/>
                  <a:pt x="3521412" y="1206230"/>
                </a:cubicBezTo>
                <a:cubicBezTo>
                  <a:pt x="4544437" y="859277"/>
                  <a:pt x="5341295" y="429638"/>
                  <a:pt x="6138153" y="0"/>
                </a:cubicBezTo>
              </a:path>
            </a:pathLst>
          </a:custGeom>
          <a:noFill/>
          <a:ln w="38100">
            <a:solidFill>
              <a:srgbClr val="00B0F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65737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310896"/>
            <a:ext cx="9144000" cy="6236208"/>
          </a:xfrm>
          <a:prstGeom prst="rect">
            <a:avLst/>
          </a:prstGeom>
          <a:blipFill dpi="0" rotWithShape="1">
            <a:blip r:embed="rId3">
              <a:alphaModFix amt="87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rot="-5400000">
            <a:off x="-927999" y="3456800"/>
            <a:ext cx="2276585" cy="369332"/>
          </a:xfrm>
          <a:prstGeom prst="rect">
            <a:avLst/>
          </a:prstGeom>
          <a:solidFill>
            <a:schemeClr val="bg1"/>
          </a:solidFill>
        </p:spPr>
        <p:txBody>
          <a:bodyPr wrap="none" rtlCol="0">
            <a:spAutoFit/>
          </a:bodyPr>
          <a:lstStyle/>
          <a:p>
            <a:r>
              <a:rPr lang="en-US" b="1" dirty="0"/>
              <a:t>Reservoir Stage</a:t>
            </a:r>
          </a:p>
        </p:txBody>
      </p:sp>
      <p:sp>
        <p:nvSpPr>
          <p:cNvPr id="6" name="TextBox 5"/>
          <p:cNvSpPr txBox="1"/>
          <p:nvPr/>
        </p:nvSpPr>
        <p:spPr>
          <a:xfrm>
            <a:off x="2248287" y="6341498"/>
            <a:ext cx="4647426" cy="369332"/>
          </a:xfrm>
          <a:prstGeom prst="rect">
            <a:avLst/>
          </a:prstGeom>
          <a:solidFill>
            <a:schemeClr val="bg1"/>
          </a:solidFill>
        </p:spPr>
        <p:txBody>
          <a:bodyPr wrap="none" rtlCol="0">
            <a:spAutoFit/>
          </a:bodyPr>
          <a:lstStyle/>
          <a:p>
            <a:r>
              <a:rPr lang="en-US" b="1" dirty="0"/>
              <a:t>Annual Chance of Exceeding Stage</a:t>
            </a:r>
          </a:p>
        </p:txBody>
      </p:sp>
      <p:sp>
        <p:nvSpPr>
          <p:cNvPr id="2" name="Title 1"/>
          <p:cNvSpPr>
            <a:spLocks noGrp="1"/>
          </p:cNvSpPr>
          <p:nvPr>
            <p:ph type="title"/>
          </p:nvPr>
        </p:nvSpPr>
        <p:spPr>
          <a:xfrm>
            <a:off x="130108" y="136151"/>
            <a:ext cx="7886700" cy="937289"/>
          </a:xfrm>
          <a:solidFill>
            <a:schemeClr val="bg1"/>
          </a:solidFill>
          <a:ln>
            <a:solidFill>
              <a:schemeClr val="tx1"/>
            </a:solidFill>
          </a:ln>
        </p:spPr>
        <p:txBody>
          <a:bodyPr/>
          <a:lstStyle/>
          <a:p>
            <a:r>
              <a:rPr lang="en-US" dirty="0"/>
              <a:t>Extrapolation</a:t>
            </a:r>
          </a:p>
        </p:txBody>
      </p:sp>
      <p:sp>
        <p:nvSpPr>
          <p:cNvPr id="7" name="TextBox 6"/>
          <p:cNvSpPr txBox="1"/>
          <p:nvPr/>
        </p:nvSpPr>
        <p:spPr>
          <a:xfrm>
            <a:off x="2430485" y="2334005"/>
            <a:ext cx="3724096" cy="707886"/>
          </a:xfrm>
          <a:prstGeom prst="rect">
            <a:avLst/>
          </a:prstGeom>
          <a:noFill/>
        </p:spPr>
        <p:txBody>
          <a:bodyPr wrap="none" rtlCol="0" anchor="ctr">
            <a:spAutoFit/>
          </a:bodyPr>
          <a:lstStyle/>
          <a:p>
            <a:pPr algn="ctr"/>
            <a:r>
              <a:rPr lang="en-US" sz="2000" b="1" dirty="0">
                <a:solidFill>
                  <a:srgbClr val="C00000"/>
                </a:solidFill>
                <a:effectLst>
                  <a:outerShdw blurRad="38100" dist="38100" dir="2700000" algn="tl">
                    <a:srgbClr val="000000">
                      <a:alpha val="43137"/>
                    </a:srgbClr>
                  </a:outerShdw>
                </a:effectLst>
              </a:rPr>
              <a:t>Account for Anticipated</a:t>
            </a:r>
          </a:p>
          <a:p>
            <a:pPr algn="ctr"/>
            <a:r>
              <a:rPr lang="en-US" sz="2000" b="1" dirty="0">
                <a:solidFill>
                  <a:srgbClr val="C00000"/>
                </a:solidFill>
                <a:effectLst>
                  <a:outerShdw blurRad="38100" dist="38100" dir="2700000" algn="tl">
                    <a:srgbClr val="000000">
                      <a:alpha val="43137"/>
                    </a:srgbClr>
                  </a:outerShdw>
                </a:effectLst>
              </a:rPr>
              <a:t>Behavior Here</a:t>
            </a:r>
          </a:p>
        </p:txBody>
      </p:sp>
      <p:sp>
        <p:nvSpPr>
          <p:cNvPr id="8" name="Right Brace 7"/>
          <p:cNvSpPr/>
          <p:nvPr/>
        </p:nvSpPr>
        <p:spPr>
          <a:xfrm rot="13686883">
            <a:off x="6189571" y="920826"/>
            <a:ext cx="762403" cy="3330816"/>
          </a:xfrm>
          <a:prstGeom prst="rightBrace">
            <a:avLst>
              <a:gd name="adj1" fmla="val 8333"/>
              <a:gd name="adj2" fmla="val 21324"/>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1716435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Flood Stages</a:t>
            </a:r>
          </a:p>
        </p:txBody>
      </p:sp>
      <p:sp>
        <p:nvSpPr>
          <p:cNvPr id="3" name="Content Placeholder 2"/>
          <p:cNvSpPr>
            <a:spLocks noGrp="1"/>
          </p:cNvSpPr>
          <p:nvPr>
            <p:ph idx="1"/>
          </p:nvPr>
        </p:nvSpPr>
        <p:spPr/>
        <p:txBody>
          <a:bodyPr/>
          <a:lstStyle/>
          <a:p>
            <a:r>
              <a:rPr lang="en-US" dirty="0"/>
              <a:t>How high does the pool get during a flood?</a:t>
            </a:r>
          </a:p>
          <a:p>
            <a:r>
              <a:rPr lang="en-US" dirty="0"/>
              <a:t>Depends on:</a:t>
            </a:r>
          </a:p>
          <a:p>
            <a:pPr lvl="1"/>
            <a:r>
              <a:rPr lang="en-US" dirty="0"/>
              <a:t>How high the pool was before the flood</a:t>
            </a:r>
          </a:p>
          <a:p>
            <a:pPr lvl="1"/>
            <a:r>
              <a:rPr lang="en-US" dirty="0"/>
              <a:t>How big the flood is</a:t>
            </a:r>
          </a:p>
          <a:p>
            <a:pPr lvl="2"/>
            <a:r>
              <a:rPr lang="en-US" dirty="0"/>
              <a:t>Total inflow volume</a:t>
            </a:r>
          </a:p>
          <a:p>
            <a:pPr lvl="2"/>
            <a:r>
              <a:rPr lang="en-US" dirty="0"/>
              <a:t>Peak inflow</a:t>
            </a:r>
          </a:p>
          <a:p>
            <a:pPr lvl="1"/>
            <a:r>
              <a:rPr lang="en-US" dirty="0"/>
              <a:t>How the dam is operated</a:t>
            </a:r>
          </a:p>
          <a:p>
            <a:pPr lvl="2"/>
            <a:r>
              <a:rPr lang="en-US" dirty="0"/>
              <a:t>Gate operations</a:t>
            </a:r>
          </a:p>
          <a:p>
            <a:pPr lvl="2"/>
            <a:r>
              <a:rPr lang="en-US" dirty="0"/>
              <a:t>Downstream controls</a:t>
            </a:r>
          </a:p>
        </p:txBody>
      </p:sp>
    </p:spTree>
    <p:extLst>
      <p:ext uri="{BB962C8B-B14F-4D97-AF65-F5344CB8AC3E}">
        <p14:creationId xmlns:p14="http://schemas.microsoft.com/office/powerpoint/2010/main" val="3132589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Goals</a:t>
            </a:r>
          </a:p>
        </p:txBody>
      </p:sp>
      <p:sp>
        <p:nvSpPr>
          <p:cNvPr id="3" name="Content Placeholder 2"/>
          <p:cNvSpPr>
            <a:spLocks noGrp="1"/>
          </p:cNvSpPr>
          <p:nvPr>
            <p:ph idx="1"/>
          </p:nvPr>
        </p:nvSpPr>
        <p:spPr/>
        <p:txBody>
          <a:bodyPr>
            <a:normAutofit lnSpcReduction="10000"/>
          </a:bodyPr>
          <a:lstStyle/>
          <a:p>
            <a:r>
              <a:rPr lang="en-US" dirty="0"/>
              <a:t>Understand the role of hazard curves in risk assessments</a:t>
            </a:r>
          </a:p>
          <a:p>
            <a:r>
              <a:rPr lang="en-US" dirty="0"/>
              <a:t>Identify level of effort required for hazard curve development</a:t>
            </a:r>
          </a:p>
          <a:p>
            <a:r>
              <a:rPr lang="en-US" dirty="0"/>
              <a:t>Become familiar with HEC software used to develop hazard curves</a:t>
            </a:r>
          </a:p>
          <a:p>
            <a:endParaRPr lang="en-US" dirty="0"/>
          </a:p>
          <a:p>
            <a:pPr marL="0" indent="0">
              <a:buNone/>
            </a:pPr>
            <a:r>
              <a:rPr lang="en-US" b="1" dirty="0">
                <a:solidFill>
                  <a:srgbClr val="C00000"/>
                </a:solidFill>
              </a:rPr>
              <a:t>Overall: Tie together the dam safety risk assessment process and the H&amp;H software needed to succeed!</a:t>
            </a:r>
          </a:p>
        </p:txBody>
      </p:sp>
    </p:spTree>
    <p:extLst>
      <p:ext uri="{BB962C8B-B14F-4D97-AF65-F5344CB8AC3E}">
        <p14:creationId xmlns:p14="http://schemas.microsoft.com/office/powerpoint/2010/main" val="2317490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Reservoir Peak Stage</a:t>
            </a:r>
          </a:p>
        </p:txBody>
      </p:sp>
      <p:sp>
        <p:nvSpPr>
          <p:cNvPr id="4" name="TextBox 3"/>
          <p:cNvSpPr txBox="1"/>
          <p:nvPr/>
        </p:nvSpPr>
        <p:spPr>
          <a:xfrm>
            <a:off x="628650" y="2038526"/>
            <a:ext cx="2137124" cy="369332"/>
          </a:xfrm>
          <a:prstGeom prst="rect">
            <a:avLst/>
          </a:prstGeom>
          <a:noFill/>
        </p:spPr>
        <p:txBody>
          <a:bodyPr wrap="none" rtlCol="0">
            <a:spAutoFit/>
          </a:bodyPr>
          <a:lstStyle/>
          <a:p>
            <a:r>
              <a:rPr lang="en-US" dirty="0"/>
              <a:t>Starting Stage</a:t>
            </a:r>
          </a:p>
        </p:txBody>
      </p:sp>
      <p:grpSp>
        <p:nvGrpSpPr>
          <p:cNvPr id="12" name="Group 11"/>
          <p:cNvGrpSpPr/>
          <p:nvPr/>
        </p:nvGrpSpPr>
        <p:grpSpPr>
          <a:xfrm>
            <a:off x="712365" y="4143728"/>
            <a:ext cx="1969695" cy="1746872"/>
            <a:chOff x="628649" y="4391378"/>
            <a:chExt cx="1969695" cy="1746872"/>
          </a:xfrm>
        </p:grpSpPr>
        <p:sp>
          <p:nvSpPr>
            <p:cNvPr id="8" name="Rectangle 7"/>
            <p:cNvSpPr/>
            <p:nvPr/>
          </p:nvSpPr>
          <p:spPr>
            <a:xfrm>
              <a:off x="628649" y="4391378"/>
              <a:ext cx="1969695" cy="1746872"/>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633743" y="4780373"/>
              <a:ext cx="1946495" cy="1339770"/>
            </a:xfrm>
            <a:custGeom>
              <a:avLst/>
              <a:gdLst>
                <a:gd name="connsiteX0" fmla="*/ 0 w 1946495"/>
                <a:gd name="connsiteY0" fmla="*/ 1339770 h 1339770"/>
                <a:gd name="connsiteX1" fmla="*/ 190122 w 1946495"/>
                <a:gd name="connsiteY1" fmla="*/ 1240181 h 1339770"/>
                <a:gd name="connsiteX2" fmla="*/ 380245 w 1946495"/>
                <a:gd name="connsiteY2" fmla="*/ 1031952 h 1339770"/>
                <a:gd name="connsiteX3" fmla="*/ 534154 w 1946495"/>
                <a:gd name="connsiteY3" fmla="*/ 588332 h 1339770"/>
                <a:gd name="connsiteX4" fmla="*/ 688063 w 1946495"/>
                <a:gd name="connsiteY4" fmla="*/ 135659 h 1339770"/>
                <a:gd name="connsiteX5" fmla="*/ 896293 w 1946495"/>
                <a:gd name="connsiteY5" fmla="*/ 8910 h 1339770"/>
                <a:gd name="connsiteX6" fmla="*/ 1095469 w 1946495"/>
                <a:gd name="connsiteY6" fmla="*/ 334835 h 1339770"/>
                <a:gd name="connsiteX7" fmla="*/ 1240324 w 1946495"/>
                <a:gd name="connsiteY7" fmla="*/ 687920 h 1339770"/>
                <a:gd name="connsiteX8" fmla="*/ 1520982 w 1946495"/>
                <a:gd name="connsiteY8" fmla="*/ 1077219 h 1339770"/>
                <a:gd name="connsiteX9" fmla="*/ 1738265 w 1946495"/>
                <a:gd name="connsiteY9" fmla="*/ 1240181 h 1339770"/>
                <a:gd name="connsiteX10" fmla="*/ 1946495 w 1946495"/>
                <a:gd name="connsiteY10" fmla="*/ 1339770 h 1339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6495" h="1339770">
                  <a:moveTo>
                    <a:pt x="0" y="1339770"/>
                  </a:moveTo>
                  <a:cubicBezTo>
                    <a:pt x="63374" y="1315627"/>
                    <a:pt x="126748" y="1291484"/>
                    <a:pt x="190122" y="1240181"/>
                  </a:cubicBezTo>
                  <a:cubicBezTo>
                    <a:pt x="253496" y="1188878"/>
                    <a:pt x="322906" y="1140594"/>
                    <a:pt x="380245" y="1031952"/>
                  </a:cubicBezTo>
                  <a:cubicBezTo>
                    <a:pt x="437584" y="923310"/>
                    <a:pt x="482851" y="737714"/>
                    <a:pt x="534154" y="588332"/>
                  </a:cubicBezTo>
                  <a:cubicBezTo>
                    <a:pt x="585457" y="438950"/>
                    <a:pt x="627707" y="232229"/>
                    <a:pt x="688063" y="135659"/>
                  </a:cubicBezTo>
                  <a:cubicBezTo>
                    <a:pt x="748419" y="39089"/>
                    <a:pt x="828392" y="-24286"/>
                    <a:pt x="896293" y="8910"/>
                  </a:cubicBezTo>
                  <a:cubicBezTo>
                    <a:pt x="964194" y="42106"/>
                    <a:pt x="1038131" y="221667"/>
                    <a:pt x="1095469" y="334835"/>
                  </a:cubicBezTo>
                  <a:cubicBezTo>
                    <a:pt x="1152808" y="448003"/>
                    <a:pt x="1169405" y="564189"/>
                    <a:pt x="1240324" y="687920"/>
                  </a:cubicBezTo>
                  <a:cubicBezTo>
                    <a:pt x="1311243" y="811651"/>
                    <a:pt x="1437992" y="985175"/>
                    <a:pt x="1520982" y="1077219"/>
                  </a:cubicBezTo>
                  <a:cubicBezTo>
                    <a:pt x="1603972" y="1169263"/>
                    <a:pt x="1667346" y="1196422"/>
                    <a:pt x="1738265" y="1240181"/>
                  </a:cubicBezTo>
                  <a:cubicBezTo>
                    <a:pt x="1809184" y="1283939"/>
                    <a:pt x="1877839" y="1311854"/>
                    <a:pt x="1946495" y="1339770"/>
                  </a:cubicBezTo>
                </a:path>
              </a:pathLst>
            </a:custGeom>
            <a:solidFill>
              <a:srgbClr val="0070C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p:cNvSpPr txBox="1"/>
          <p:nvPr/>
        </p:nvSpPr>
        <p:spPr>
          <a:xfrm>
            <a:off x="489189" y="5944241"/>
            <a:ext cx="2416046" cy="369332"/>
          </a:xfrm>
          <a:prstGeom prst="rect">
            <a:avLst/>
          </a:prstGeom>
          <a:noFill/>
        </p:spPr>
        <p:txBody>
          <a:bodyPr wrap="none" rtlCol="0">
            <a:spAutoFit/>
          </a:bodyPr>
          <a:lstStyle/>
          <a:p>
            <a:r>
              <a:rPr lang="en-US" dirty="0"/>
              <a:t>Flood Hydrograph</a:t>
            </a:r>
          </a:p>
        </p:txBody>
      </p:sp>
      <p:cxnSp>
        <p:nvCxnSpPr>
          <p:cNvPr id="14" name="Straight Arrow Connector 13"/>
          <p:cNvCxnSpPr/>
          <p:nvPr/>
        </p:nvCxnSpPr>
        <p:spPr>
          <a:xfrm>
            <a:off x="2845069" y="2918324"/>
            <a:ext cx="731520" cy="91440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845069" y="4143728"/>
            <a:ext cx="731520" cy="91440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741368" y="3351422"/>
            <a:ext cx="1579278" cy="369332"/>
          </a:xfrm>
          <a:prstGeom prst="rect">
            <a:avLst/>
          </a:prstGeom>
          <a:noFill/>
        </p:spPr>
        <p:txBody>
          <a:bodyPr wrap="none" rtlCol="0">
            <a:spAutoFit/>
          </a:bodyPr>
          <a:lstStyle/>
          <a:p>
            <a:r>
              <a:rPr lang="en-US" dirty="0"/>
              <a:t>Operations</a:t>
            </a:r>
          </a:p>
        </p:txBody>
      </p:sp>
      <p:sp>
        <p:nvSpPr>
          <p:cNvPr id="39" name="TextBox 38"/>
          <p:cNvSpPr txBox="1"/>
          <p:nvPr/>
        </p:nvSpPr>
        <p:spPr>
          <a:xfrm>
            <a:off x="7038961" y="3342851"/>
            <a:ext cx="1579278" cy="369332"/>
          </a:xfrm>
          <a:prstGeom prst="rect">
            <a:avLst/>
          </a:prstGeom>
          <a:noFill/>
        </p:spPr>
        <p:txBody>
          <a:bodyPr wrap="none" rtlCol="0">
            <a:spAutoFit/>
          </a:bodyPr>
          <a:lstStyle/>
          <a:p>
            <a:r>
              <a:rPr lang="en-US" dirty="0"/>
              <a:t>Peak Stage</a:t>
            </a:r>
          </a:p>
        </p:txBody>
      </p:sp>
      <p:sp>
        <p:nvSpPr>
          <p:cNvPr id="53" name="Arc 52"/>
          <p:cNvSpPr/>
          <p:nvPr/>
        </p:nvSpPr>
        <p:spPr>
          <a:xfrm>
            <a:off x="5150648" y="2965216"/>
            <a:ext cx="2002208" cy="914400"/>
          </a:xfrm>
          <a:prstGeom prst="arc">
            <a:avLst>
              <a:gd name="adj1" fmla="val 11549146"/>
              <a:gd name="adj2" fmla="val 2073677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58" name="Group 57"/>
          <p:cNvGrpSpPr/>
          <p:nvPr/>
        </p:nvGrpSpPr>
        <p:grpSpPr>
          <a:xfrm>
            <a:off x="832197" y="2504603"/>
            <a:ext cx="1730031" cy="1216152"/>
            <a:chOff x="628650" y="2752253"/>
            <a:chExt cx="1730031" cy="1216152"/>
          </a:xfrm>
        </p:grpSpPr>
        <p:grpSp>
          <p:nvGrpSpPr>
            <p:cNvPr id="11" name="Group 10"/>
            <p:cNvGrpSpPr/>
            <p:nvPr/>
          </p:nvGrpSpPr>
          <p:grpSpPr>
            <a:xfrm>
              <a:off x="628650" y="2752253"/>
              <a:ext cx="1730031" cy="1216152"/>
              <a:chOff x="628650" y="2752253"/>
              <a:chExt cx="1730031" cy="1216152"/>
            </a:xfrm>
          </p:grpSpPr>
          <p:sp>
            <p:nvSpPr>
              <p:cNvPr id="7" name="Rectangle 6"/>
              <p:cNvSpPr/>
              <p:nvPr/>
            </p:nvSpPr>
            <p:spPr>
              <a:xfrm>
                <a:off x="628650" y="3413155"/>
                <a:ext cx="1118669" cy="555249"/>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rapezoid 4"/>
              <p:cNvSpPr/>
              <p:nvPr/>
            </p:nvSpPr>
            <p:spPr>
              <a:xfrm>
                <a:off x="1444281" y="2752253"/>
                <a:ext cx="914400" cy="1216152"/>
              </a:xfrm>
              <a:prstGeom prst="trapezoid">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4" name="Isosceles Triangle 53"/>
            <p:cNvSpPr/>
            <p:nvPr/>
          </p:nvSpPr>
          <p:spPr>
            <a:xfrm rot="10800000">
              <a:off x="864860" y="3203455"/>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9" name="Group 58"/>
          <p:cNvGrpSpPr/>
          <p:nvPr/>
        </p:nvGrpSpPr>
        <p:grpSpPr>
          <a:xfrm>
            <a:off x="6963585" y="3761959"/>
            <a:ext cx="1730031" cy="1249717"/>
            <a:chOff x="6802607" y="4009609"/>
            <a:chExt cx="1730031" cy="1249717"/>
          </a:xfrm>
        </p:grpSpPr>
        <p:grpSp>
          <p:nvGrpSpPr>
            <p:cNvPr id="43" name="Group 42"/>
            <p:cNvGrpSpPr/>
            <p:nvPr/>
          </p:nvGrpSpPr>
          <p:grpSpPr>
            <a:xfrm>
              <a:off x="6802607" y="4043174"/>
              <a:ext cx="1730031" cy="1216152"/>
              <a:chOff x="6802607" y="4043174"/>
              <a:chExt cx="1730031" cy="1216152"/>
            </a:xfrm>
          </p:grpSpPr>
          <p:sp>
            <p:nvSpPr>
              <p:cNvPr id="41" name="Rectangle 40"/>
              <p:cNvSpPr/>
              <p:nvPr/>
            </p:nvSpPr>
            <p:spPr>
              <a:xfrm>
                <a:off x="6802607" y="4231734"/>
                <a:ext cx="1118669" cy="102759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rapezoid 41"/>
              <p:cNvSpPr/>
              <p:nvPr/>
            </p:nvSpPr>
            <p:spPr>
              <a:xfrm>
                <a:off x="7618238" y="4043174"/>
                <a:ext cx="914400" cy="1216152"/>
              </a:xfrm>
              <a:prstGeom prst="trapezoid">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5" name="Isosceles Triangle 54"/>
            <p:cNvSpPr/>
            <p:nvPr/>
          </p:nvSpPr>
          <p:spPr>
            <a:xfrm rot="10800000">
              <a:off x="7073772" y="4009609"/>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2" name="Group 61"/>
          <p:cNvGrpSpPr/>
          <p:nvPr/>
        </p:nvGrpSpPr>
        <p:grpSpPr>
          <a:xfrm>
            <a:off x="3741368" y="3958567"/>
            <a:ext cx="1925808" cy="1122796"/>
            <a:chOff x="3281226" y="4206217"/>
            <a:chExt cx="1925808" cy="1122796"/>
          </a:xfrm>
        </p:grpSpPr>
        <p:cxnSp>
          <p:nvCxnSpPr>
            <p:cNvPr id="22" name="Straight Connector 21"/>
            <p:cNvCxnSpPr/>
            <p:nvPr/>
          </p:nvCxnSpPr>
          <p:spPr>
            <a:xfrm>
              <a:off x="3281226" y="5102075"/>
              <a:ext cx="192024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Arc 22"/>
            <p:cNvSpPr/>
            <p:nvPr/>
          </p:nvSpPr>
          <p:spPr>
            <a:xfrm>
              <a:off x="3911765" y="4231733"/>
              <a:ext cx="1097280" cy="1097280"/>
            </a:xfrm>
            <a:prstGeom prst="arc">
              <a:avLst>
                <a:gd name="adj1" fmla="val 11608660"/>
                <a:gd name="adj2" fmla="val 15846277"/>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5" name="Straight Connector 24"/>
            <p:cNvCxnSpPr>
              <a:stCxn id="23" idx="0"/>
            </p:cNvCxnSpPr>
            <p:nvPr/>
          </p:nvCxnSpPr>
          <p:spPr>
            <a:xfrm>
              <a:off x="3926874" y="4652503"/>
              <a:ext cx="774530" cy="26352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2"/>
            </p:cNvCxnSpPr>
            <p:nvPr/>
          </p:nvCxnSpPr>
          <p:spPr>
            <a:xfrm>
              <a:off x="4404053" y="4234635"/>
              <a:ext cx="312460" cy="68139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281424" y="4443568"/>
              <a:ext cx="73313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4105091" y="4382776"/>
              <a:ext cx="611422" cy="53032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3926874" y="4658364"/>
              <a:ext cx="128016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56" name="Isosceles Triangle 55"/>
            <p:cNvSpPr/>
            <p:nvPr/>
          </p:nvSpPr>
          <p:spPr>
            <a:xfrm rot="10800000">
              <a:off x="3422956" y="4206217"/>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Isosceles Triangle 56"/>
            <p:cNvSpPr/>
            <p:nvPr/>
          </p:nvSpPr>
          <p:spPr>
            <a:xfrm rot="10800000">
              <a:off x="4785216" y="4403777"/>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val 60"/>
            <p:cNvSpPr/>
            <p:nvPr/>
          </p:nvSpPr>
          <p:spPr>
            <a:xfrm>
              <a:off x="4644315" y="4842513"/>
              <a:ext cx="91440" cy="91440"/>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693634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Extrapolation</a:t>
            </a:r>
          </a:p>
        </p:txBody>
      </p:sp>
      <p:sp>
        <p:nvSpPr>
          <p:cNvPr id="3" name="Content Placeholder 2"/>
          <p:cNvSpPr>
            <a:spLocks noGrp="1"/>
          </p:cNvSpPr>
          <p:nvPr>
            <p:ph idx="1"/>
          </p:nvPr>
        </p:nvSpPr>
        <p:spPr/>
        <p:txBody>
          <a:bodyPr/>
          <a:lstStyle/>
          <a:p>
            <a:r>
              <a:rPr lang="en-US" dirty="0"/>
              <a:t>What can we extrapolate better than stages?</a:t>
            </a:r>
          </a:p>
          <a:p>
            <a:pPr lvl="1"/>
            <a:r>
              <a:rPr lang="en-US" dirty="0"/>
              <a:t>Flow-frequency curves</a:t>
            </a:r>
          </a:p>
          <a:p>
            <a:pPr lvl="2"/>
            <a:r>
              <a:rPr lang="en-US" dirty="0"/>
              <a:t>Easier to develop</a:t>
            </a:r>
          </a:p>
          <a:p>
            <a:pPr lvl="2"/>
            <a:r>
              <a:rPr lang="en-US" dirty="0"/>
              <a:t>Harder to create big sample sizes</a:t>
            </a:r>
          </a:p>
          <a:p>
            <a:pPr lvl="2"/>
            <a:r>
              <a:rPr lang="en-US" dirty="0"/>
              <a:t>Harder to model multiple dams</a:t>
            </a:r>
          </a:p>
          <a:p>
            <a:pPr lvl="1"/>
            <a:r>
              <a:rPr lang="en-US" dirty="0"/>
              <a:t>Precipitation-frequency curves</a:t>
            </a:r>
          </a:p>
          <a:p>
            <a:pPr lvl="2"/>
            <a:r>
              <a:rPr lang="en-US" dirty="0"/>
              <a:t>Harder to develop</a:t>
            </a:r>
          </a:p>
          <a:p>
            <a:pPr lvl="2"/>
            <a:r>
              <a:rPr lang="en-US" dirty="0"/>
              <a:t>Easier to create big sample sizes</a:t>
            </a:r>
          </a:p>
          <a:p>
            <a:pPr lvl="2"/>
            <a:r>
              <a:rPr lang="en-US" dirty="0"/>
              <a:t>Requires hydrologic modeling to get runoff</a:t>
            </a:r>
          </a:p>
          <a:p>
            <a:pPr lvl="2"/>
            <a:r>
              <a:rPr lang="en-US" dirty="0"/>
              <a:t>Possibly easier to model multiple dams</a:t>
            </a:r>
          </a:p>
        </p:txBody>
      </p:sp>
    </p:spTree>
    <p:extLst>
      <p:ext uri="{BB962C8B-B14F-4D97-AF65-F5344CB8AC3E}">
        <p14:creationId xmlns:p14="http://schemas.microsoft.com/office/powerpoint/2010/main" val="3647730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Streamflow-Frequency Method</a:t>
            </a:r>
          </a:p>
        </p:txBody>
      </p:sp>
      <p:sp>
        <p:nvSpPr>
          <p:cNvPr id="3" name="Content Placeholder 2"/>
          <p:cNvSpPr>
            <a:spLocks noGrp="1"/>
          </p:cNvSpPr>
          <p:nvPr>
            <p:ph idx="1"/>
          </p:nvPr>
        </p:nvSpPr>
        <p:spPr/>
        <p:txBody>
          <a:bodyPr/>
          <a:lstStyle/>
          <a:p>
            <a:r>
              <a:rPr lang="en-US" dirty="0"/>
              <a:t>Assume peak stage primarily driven by magnitude of flood</a:t>
            </a:r>
          </a:p>
          <a:p>
            <a:pPr lvl="1"/>
            <a:r>
              <a:rPr lang="en-US" dirty="0"/>
              <a:t>Starting stage causes far less variability</a:t>
            </a:r>
          </a:p>
          <a:p>
            <a:r>
              <a:rPr lang="en-US" dirty="0"/>
              <a:t>Flood magnitude varies due to natural variability</a:t>
            </a:r>
          </a:p>
          <a:p>
            <a:r>
              <a:rPr lang="en-US" dirty="0"/>
              <a:t>Use Monte Carlo simulation</a:t>
            </a:r>
          </a:p>
        </p:txBody>
      </p:sp>
    </p:spTree>
    <p:extLst>
      <p:ext uri="{BB962C8B-B14F-4D97-AF65-F5344CB8AC3E}">
        <p14:creationId xmlns:p14="http://schemas.microsoft.com/office/powerpoint/2010/main" val="6194780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1276"/>
            <a:ext cx="7886700" cy="1325563"/>
          </a:xfrm>
        </p:spPr>
        <p:txBody>
          <a:bodyPr/>
          <a:lstStyle/>
          <a:p>
            <a:r>
              <a:rPr lang="en-US" dirty="0"/>
              <a:t>Monte Carlo Simulation</a:t>
            </a:r>
          </a:p>
        </p:txBody>
      </p:sp>
      <p:pic>
        <p:nvPicPr>
          <p:cNvPr id="4" name="Content Placeholder 3"/>
          <p:cNvPicPr>
            <a:picLocks noGrp="1" noChangeAspect="1"/>
          </p:cNvPicPr>
          <p:nvPr>
            <p:ph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3200400"/>
            <a:ext cx="3657600" cy="3657600"/>
          </a:xfrm>
        </p:spPr>
      </p:pic>
      <p:sp>
        <p:nvSpPr>
          <p:cNvPr id="5" name="TextBox 4"/>
          <p:cNvSpPr txBox="1"/>
          <p:nvPr/>
        </p:nvSpPr>
        <p:spPr>
          <a:xfrm>
            <a:off x="1610687" y="4063550"/>
            <a:ext cx="7153275" cy="1200329"/>
          </a:xfrm>
          <a:prstGeom prst="rect">
            <a:avLst/>
          </a:prstGeom>
          <a:noFill/>
        </p:spPr>
        <p:txBody>
          <a:bodyPr wrap="square" rtlCol="0">
            <a:spAutoFit/>
          </a:bodyPr>
          <a:lstStyle/>
          <a:p>
            <a:r>
              <a:rPr lang="en-US" sz="2400" dirty="0"/>
              <a:t>Replace a probability distribution with a large sample that follows that distribution</a:t>
            </a:r>
          </a:p>
        </p:txBody>
      </p:sp>
      <p:sp>
        <p:nvSpPr>
          <p:cNvPr id="6" name="TextBox 5"/>
          <p:cNvSpPr txBox="1"/>
          <p:nvPr/>
        </p:nvSpPr>
        <p:spPr>
          <a:xfrm>
            <a:off x="569530" y="1617375"/>
            <a:ext cx="1851789" cy="923330"/>
          </a:xfrm>
          <a:prstGeom prst="rect">
            <a:avLst/>
          </a:prstGeom>
          <a:noFill/>
        </p:spPr>
        <p:txBody>
          <a:bodyPr wrap="none" rtlCol="0">
            <a:spAutoFit/>
          </a:bodyPr>
          <a:lstStyle/>
          <a:p>
            <a:r>
              <a:rPr lang="en-US" sz="5400" b="1" dirty="0">
                <a:solidFill>
                  <a:srgbClr val="C00000"/>
                </a:solidFill>
                <a:effectLst>
                  <a:outerShdw blurRad="38100" dist="38100" dir="2700000" algn="tl">
                    <a:srgbClr val="000000">
                      <a:alpha val="43137"/>
                    </a:srgbClr>
                  </a:outerShdw>
                </a:effectLst>
              </a:rPr>
              <a:t>f(x)</a:t>
            </a:r>
          </a:p>
        </p:txBody>
      </p:sp>
      <p:cxnSp>
        <p:nvCxnSpPr>
          <p:cNvPr id="8" name="Straight Arrow Connector 7"/>
          <p:cNvCxnSpPr/>
          <p:nvPr/>
        </p:nvCxnSpPr>
        <p:spPr>
          <a:xfrm>
            <a:off x="2654178" y="2100084"/>
            <a:ext cx="274320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292" t="2953" r="7030" b="5382"/>
          <a:stretch/>
        </p:blipFill>
        <p:spPr>
          <a:xfrm>
            <a:off x="5630237" y="1095195"/>
            <a:ext cx="3133725" cy="2514601"/>
          </a:xfrm>
          <a:prstGeom prst="rect">
            <a:avLst/>
          </a:prstGeom>
        </p:spPr>
      </p:pic>
    </p:spTree>
    <p:extLst>
      <p:ext uri="{BB962C8B-B14F-4D97-AF65-F5344CB8AC3E}">
        <p14:creationId xmlns:p14="http://schemas.microsoft.com/office/powerpoint/2010/main" val="261705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590" y="184066"/>
            <a:ext cx="7886700" cy="1325563"/>
          </a:xfrm>
        </p:spPr>
        <p:txBody>
          <a:bodyPr>
            <a:normAutofit/>
          </a:bodyPr>
          <a:lstStyle/>
          <a:p>
            <a:r>
              <a:rPr lang="en-US" sz="4000" dirty="0"/>
              <a:t>Streamflow-Frequency Method</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3868" t="2161" r="3434" b="11097"/>
          <a:stretch/>
        </p:blipFill>
        <p:spPr>
          <a:xfrm>
            <a:off x="70406" y="1737360"/>
            <a:ext cx="9003189" cy="5120640"/>
          </a:xfrm>
          <a:prstGeom prst="rect">
            <a:avLst/>
          </a:prstGeom>
        </p:spPr>
      </p:pic>
      <p:sp>
        <p:nvSpPr>
          <p:cNvPr id="5" name="TextBox 4"/>
          <p:cNvSpPr txBox="1"/>
          <p:nvPr/>
        </p:nvSpPr>
        <p:spPr>
          <a:xfrm>
            <a:off x="7743779" y="2368499"/>
            <a:ext cx="881973" cy="369332"/>
          </a:xfrm>
          <a:prstGeom prst="rect">
            <a:avLst/>
          </a:prstGeom>
          <a:noFill/>
        </p:spPr>
        <p:txBody>
          <a:bodyPr wrap="none" rtlCol="0">
            <a:spAutoFit/>
          </a:bodyPr>
          <a:lstStyle/>
          <a:p>
            <a:r>
              <a:rPr lang="en-US" dirty="0">
                <a:solidFill>
                  <a:srgbClr val="0070C0"/>
                </a:solidFill>
              </a:rPr>
              <a:t>1-day</a:t>
            </a:r>
          </a:p>
        </p:txBody>
      </p:sp>
      <p:sp>
        <p:nvSpPr>
          <p:cNvPr id="6" name="TextBox 5"/>
          <p:cNvSpPr txBox="1"/>
          <p:nvPr/>
        </p:nvSpPr>
        <p:spPr>
          <a:xfrm>
            <a:off x="7959514" y="2596230"/>
            <a:ext cx="881973" cy="369332"/>
          </a:xfrm>
          <a:prstGeom prst="rect">
            <a:avLst/>
          </a:prstGeom>
          <a:noFill/>
        </p:spPr>
        <p:txBody>
          <a:bodyPr wrap="none" rtlCol="0">
            <a:spAutoFit/>
          </a:bodyPr>
          <a:lstStyle/>
          <a:p>
            <a:r>
              <a:rPr lang="en-US" dirty="0">
                <a:solidFill>
                  <a:srgbClr val="FF0000"/>
                </a:solidFill>
              </a:rPr>
              <a:t>3-day</a:t>
            </a:r>
          </a:p>
        </p:txBody>
      </p:sp>
      <p:sp>
        <p:nvSpPr>
          <p:cNvPr id="7" name="TextBox 6"/>
          <p:cNvSpPr txBox="1"/>
          <p:nvPr/>
        </p:nvSpPr>
        <p:spPr>
          <a:xfrm>
            <a:off x="7977621" y="2840920"/>
            <a:ext cx="881973" cy="369332"/>
          </a:xfrm>
          <a:prstGeom prst="rect">
            <a:avLst/>
          </a:prstGeom>
          <a:noFill/>
        </p:spPr>
        <p:txBody>
          <a:bodyPr wrap="none" rtlCol="0">
            <a:spAutoFit/>
          </a:bodyPr>
          <a:lstStyle/>
          <a:p>
            <a:r>
              <a:rPr lang="en-US" dirty="0">
                <a:solidFill>
                  <a:srgbClr val="00B050"/>
                </a:solidFill>
              </a:rPr>
              <a:t>7-day</a:t>
            </a:r>
          </a:p>
        </p:txBody>
      </p:sp>
      <p:sp>
        <p:nvSpPr>
          <p:cNvPr id="8" name="TextBox 7"/>
          <p:cNvSpPr txBox="1"/>
          <p:nvPr/>
        </p:nvSpPr>
        <p:spPr>
          <a:xfrm>
            <a:off x="7959514" y="3078005"/>
            <a:ext cx="1021433" cy="369332"/>
          </a:xfrm>
          <a:prstGeom prst="rect">
            <a:avLst/>
          </a:prstGeom>
          <a:noFill/>
        </p:spPr>
        <p:txBody>
          <a:bodyPr wrap="none" rtlCol="0">
            <a:spAutoFit/>
          </a:bodyPr>
          <a:lstStyle/>
          <a:p>
            <a:r>
              <a:rPr lang="en-US" dirty="0"/>
              <a:t>15-day</a:t>
            </a:r>
          </a:p>
        </p:txBody>
      </p:sp>
      <p:sp>
        <p:nvSpPr>
          <p:cNvPr id="9" name="TextBox 8"/>
          <p:cNvSpPr txBox="1"/>
          <p:nvPr/>
        </p:nvSpPr>
        <p:spPr>
          <a:xfrm>
            <a:off x="7757674" y="3424793"/>
            <a:ext cx="1021433" cy="369332"/>
          </a:xfrm>
          <a:prstGeom prst="rect">
            <a:avLst/>
          </a:prstGeom>
          <a:noFill/>
        </p:spPr>
        <p:txBody>
          <a:bodyPr wrap="none" rtlCol="0">
            <a:spAutoFit/>
          </a:bodyPr>
          <a:lstStyle/>
          <a:p>
            <a:r>
              <a:rPr lang="en-US" dirty="0">
                <a:solidFill>
                  <a:srgbClr val="FF3399"/>
                </a:solidFill>
              </a:rPr>
              <a:t>30-day</a:t>
            </a:r>
          </a:p>
        </p:txBody>
      </p:sp>
      <p:sp>
        <p:nvSpPr>
          <p:cNvPr id="10" name="TextBox 9"/>
          <p:cNvSpPr txBox="1"/>
          <p:nvPr/>
        </p:nvSpPr>
        <p:spPr>
          <a:xfrm rot="-5400000">
            <a:off x="-644570" y="4113014"/>
            <a:ext cx="2694969" cy="369332"/>
          </a:xfrm>
          <a:prstGeom prst="rect">
            <a:avLst/>
          </a:prstGeom>
          <a:solidFill>
            <a:schemeClr val="bg1"/>
          </a:solidFill>
        </p:spPr>
        <p:txBody>
          <a:bodyPr wrap="none" rtlCol="0">
            <a:spAutoFit/>
          </a:bodyPr>
          <a:lstStyle/>
          <a:p>
            <a:r>
              <a:rPr lang="en-US" b="1" dirty="0"/>
              <a:t>Daily Average Flow</a:t>
            </a:r>
          </a:p>
        </p:txBody>
      </p:sp>
      <p:sp>
        <p:nvSpPr>
          <p:cNvPr id="11" name="TextBox 10"/>
          <p:cNvSpPr txBox="1"/>
          <p:nvPr/>
        </p:nvSpPr>
        <p:spPr>
          <a:xfrm>
            <a:off x="2637586" y="6172657"/>
            <a:ext cx="4507965" cy="369332"/>
          </a:xfrm>
          <a:prstGeom prst="rect">
            <a:avLst/>
          </a:prstGeom>
          <a:solidFill>
            <a:schemeClr val="bg1"/>
          </a:solidFill>
        </p:spPr>
        <p:txBody>
          <a:bodyPr wrap="none" rtlCol="0">
            <a:spAutoFit/>
          </a:bodyPr>
          <a:lstStyle/>
          <a:p>
            <a:r>
              <a:rPr lang="en-US" b="1" dirty="0"/>
              <a:t>Annual Chance of Exceeding Flow</a:t>
            </a:r>
          </a:p>
        </p:txBody>
      </p:sp>
      <p:sp>
        <p:nvSpPr>
          <p:cNvPr id="13" name="TextBox 12"/>
          <p:cNvSpPr txBox="1"/>
          <p:nvPr/>
        </p:nvSpPr>
        <p:spPr>
          <a:xfrm>
            <a:off x="6316725" y="4444782"/>
            <a:ext cx="2232453" cy="707886"/>
          </a:xfrm>
          <a:prstGeom prst="rect">
            <a:avLst/>
          </a:prstGeom>
          <a:noFill/>
        </p:spPr>
        <p:txBody>
          <a:bodyPr wrap="square" rtlCol="0" anchor="ctr">
            <a:spAutoFit/>
          </a:bodyPr>
          <a:lstStyle/>
          <a:p>
            <a:pPr algn="ctr"/>
            <a:r>
              <a:rPr lang="en-US" sz="2000" b="1" dirty="0">
                <a:solidFill>
                  <a:srgbClr val="C00000"/>
                </a:solidFill>
                <a:effectLst>
                  <a:outerShdw blurRad="38100" dist="38100" dir="2700000" algn="tl">
                    <a:srgbClr val="000000">
                      <a:alpha val="43137"/>
                    </a:srgbClr>
                  </a:outerShdw>
                </a:effectLst>
              </a:rPr>
              <a:t>Model Extrapolation</a:t>
            </a:r>
          </a:p>
        </p:txBody>
      </p:sp>
      <p:sp>
        <p:nvSpPr>
          <p:cNvPr id="14" name="Right Brace 13"/>
          <p:cNvSpPr/>
          <p:nvPr/>
        </p:nvSpPr>
        <p:spPr>
          <a:xfrm rot="5400000">
            <a:off x="7277310" y="3525934"/>
            <a:ext cx="311284" cy="1249263"/>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 name="TextBox 14"/>
          <p:cNvSpPr txBox="1"/>
          <p:nvPr/>
        </p:nvSpPr>
        <p:spPr>
          <a:xfrm>
            <a:off x="1403316" y="3209176"/>
            <a:ext cx="2646878" cy="400110"/>
          </a:xfrm>
          <a:prstGeom prst="rect">
            <a:avLst/>
          </a:prstGeom>
          <a:noFill/>
        </p:spPr>
        <p:txBody>
          <a:bodyPr wrap="none" rtlCol="0" anchor="ctr">
            <a:spAutoFit/>
          </a:bodyPr>
          <a:lstStyle/>
          <a:p>
            <a:pPr algn="ctr"/>
            <a:r>
              <a:rPr lang="en-US" sz="2000" b="1" dirty="0">
                <a:solidFill>
                  <a:srgbClr val="C00000"/>
                </a:solidFill>
                <a:effectLst>
                  <a:outerShdw blurRad="38100" dist="38100" dir="2700000" algn="tl">
                    <a:srgbClr val="000000">
                      <a:alpha val="43137"/>
                    </a:srgbClr>
                  </a:outerShdw>
                </a:effectLst>
              </a:rPr>
              <a:t>Observed Inflows</a:t>
            </a:r>
          </a:p>
        </p:txBody>
      </p:sp>
      <p:sp>
        <p:nvSpPr>
          <p:cNvPr id="16" name="Right Brace 15"/>
          <p:cNvSpPr/>
          <p:nvPr/>
        </p:nvSpPr>
        <p:spPr>
          <a:xfrm rot="14929877">
            <a:off x="3657478" y="896848"/>
            <a:ext cx="311284" cy="6023004"/>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35757451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99" y="62915"/>
            <a:ext cx="7886700" cy="1325563"/>
          </a:xfrm>
        </p:spPr>
        <p:txBody>
          <a:bodyPr/>
          <a:lstStyle/>
          <a:p>
            <a:r>
              <a:rPr lang="en-US" dirty="0"/>
              <a:t>Large Streamflow Sample Generation</a:t>
            </a:r>
          </a:p>
        </p:txBody>
      </p:sp>
      <p:grpSp>
        <p:nvGrpSpPr>
          <p:cNvPr id="12" name="Group 11"/>
          <p:cNvGrpSpPr/>
          <p:nvPr/>
        </p:nvGrpSpPr>
        <p:grpSpPr>
          <a:xfrm>
            <a:off x="6820560" y="3859253"/>
            <a:ext cx="1969695" cy="1746872"/>
            <a:chOff x="628649" y="4391378"/>
            <a:chExt cx="1969695" cy="1746872"/>
          </a:xfrm>
        </p:grpSpPr>
        <p:sp>
          <p:nvSpPr>
            <p:cNvPr id="8" name="Rectangle 7"/>
            <p:cNvSpPr/>
            <p:nvPr/>
          </p:nvSpPr>
          <p:spPr>
            <a:xfrm>
              <a:off x="628649" y="4391378"/>
              <a:ext cx="1969695" cy="1746872"/>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633743" y="4780373"/>
              <a:ext cx="1946495" cy="1339770"/>
            </a:xfrm>
            <a:custGeom>
              <a:avLst/>
              <a:gdLst>
                <a:gd name="connsiteX0" fmla="*/ 0 w 1946495"/>
                <a:gd name="connsiteY0" fmla="*/ 1339770 h 1339770"/>
                <a:gd name="connsiteX1" fmla="*/ 190122 w 1946495"/>
                <a:gd name="connsiteY1" fmla="*/ 1240181 h 1339770"/>
                <a:gd name="connsiteX2" fmla="*/ 380245 w 1946495"/>
                <a:gd name="connsiteY2" fmla="*/ 1031952 h 1339770"/>
                <a:gd name="connsiteX3" fmla="*/ 534154 w 1946495"/>
                <a:gd name="connsiteY3" fmla="*/ 588332 h 1339770"/>
                <a:gd name="connsiteX4" fmla="*/ 688063 w 1946495"/>
                <a:gd name="connsiteY4" fmla="*/ 135659 h 1339770"/>
                <a:gd name="connsiteX5" fmla="*/ 896293 w 1946495"/>
                <a:gd name="connsiteY5" fmla="*/ 8910 h 1339770"/>
                <a:gd name="connsiteX6" fmla="*/ 1095469 w 1946495"/>
                <a:gd name="connsiteY6" fmla="*/ 334835 h 1339770"/>
                <a:gd name="connsiteX7" fmla="*/ 1240324 w 1946495"/>
                <a:gd name="connsiteY7" fmla="*/ 687920 h 1339770"/>
                <a:gd name="connsiteX8" fmla="*/ 1520982 w 1946495"/>
                <a:gd name="connsiteY8" fmla="*/ 1077219 h 1339770"/>
                <a:gd name="connsiteX9" fmla="*/ 1738265 w 1946495"/>
                <a:gd name="connsiteY9" fmla="*/ 1240181 h 1339770"/>
                <a:gd name="connsiteX10" fmla="*/ 1946495 w 1946495"/>
                <a:gd name="connsiteY10" fmla="*/ 1339770 h 1339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6495" h="1339770">
                  <a:moveTo>
                    <a:pt x="0" y="1339770"/>
                  </a:moveTo>
                  <a:cubicBezTo>
                    <a:pt x="63374" y="1315627"/>
                    <a:pt x="126748" y="1291484"/>
                    <a:pt x="190122" y="1240181"/>
                  </a:cubicBezTo>
                  <a:cubicBezTo>
                    <a:pt x="253496" y="1188878"/>
                    <a:pt x="322906" y="1140594"/>
                    <a:pt x="380245" y="1031952"/>
                  </a:cubicBezTo>
                  <a:cubicBezTo>
                    <a:pt x="437584" y="923310"/>
                    <a:pt x="482851" y="737714"/>
                    <a:pt x="534154" y="588332"/>
                  </a:cubicBezTo>
                  <a:cubicBezTo>
                    <a:pt x="585457" y="438950"/>
                    <a:pt x="627707" y="232229"/>
                    <a:pt x="688063" y="135659"/>
                  </a:cubicBezTo>
                  <a:cubicBezTo>
                    <a:pt x="748419" y="39089"/>
                    <a:pt x="828392" y="-24286"/>
                    <a:pt x="896293" y="8910"/>
                  </a:cubicBezTo>
                  <a:cubicBezTo>
                    <a:pt x="964194" y="42106"/>
                    <a:pt x="1038131" y="221667"/>
                    <a:pt x="1095469" y="334835"/>
                  </a:cubicBezTo>
                  <a:cubicBezTo>
                    <a:pt x="1152808" y="448003"/>
                    <a:pt x="1169405" y="564189"/>
                    <a:pt x="1240324" y="687920"/>
                  </a:cubicBezTo>
                  <a:cubicBezTo>
                    <a:pt x="1311243" y="811651"/>
                    <a:pt x="1437992" y="985175"/>
                    <a:pt x="1520982" y="1077219"/>
                  </a:cubicBezTo>
                  <a:cubicBezTo>
                    <a:pt x="1603972" y="1169263"/>
                    <a:pt x="1667346" y="1196422"/>
                    <a:pt x="1738265" y="1240181"/>
                  </a:cubicBezTo>
                  <a:cubicBezTo>
                    <a:pt x="1809184" y="1283939"/>
                    <a:pt x="1877839" y="1311854"/>
                    <a:pt x="1946495" y="1339770"/>
                  </a:cubicBezTo>
                </a:path>
              </a:pathLst>
            </a:custGeom>
            <a:solidFill>
              <a:srgbClr val="0070C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p:cNvSpPr txBox="1"/>
          <p:nvPr/>
        </p:nvSpPr>
        <p:spPr>
          <a:xfrm>
            <a:off x="6597384" y="5627318"/>
            <a:ext cx="2416046" cy="646331"/>
          </a:xfrm>
          <a:prstGeom prst="rect">
            <a:avLst/>
          </a:prstGeom>
          <a:noFill/>
        </p:spPr>
        <p:txBody>
          <a:bodyPr wrap="none" rtlCol="0">
            <a:spAutoFit/>
          </a:bodyPr>
          <a:lstStyle/>
          <a:p>
            <a:pPr algn="ctr"/>
            <a:r>
              <a:rPr lang="en-US" dirty="0"/>
              <a:t>Flood Hydrograph</a:t>
            </a:r>
          </a:p>
          <a:p>
            <a:pPr algn="ctr"/>
            <a:r>
              <a:rPr lang="en-US" dirty="0"/>
              <a:t>To Route</a:t>
            </a:r>
          </a:p>
        </p:txBody>
      </p:sp>
      <p:cxnSp>
        <p:nvCxnSpPr>
          <p:cNvPr id="14" name="Straight Arrow Connector 13"/>
          <p:cNvCxnSpPr/>
          <p:nvPr/>
        </p:nvCxnSpPr>
        <p:spPr>
          <a:xfrm>
            <a:off x="3237911" y="2763937"/>
            <a:ext cx="1097280" cy="137160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3237911" y="4238624"/>
            <a:ext cx="1097280" cy="137160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2120897" y="1478771"/>
            <a:ext cx="914400" cy="2570333"/>
            <a:chOff x="2120897" y="1478771"/>
            <a:chExt cx="914400" cy="2570333"/>
          </a:xfrm>
        </p:grpSpPr>
        <p:grpSp>
          <p:nvGrpSpPr>
            <p:cNvPr id="72" name="Group 71"/>
            <p:cNvGrpSpPr/>
            <p:nvPr/>
          </p:nvGrpSpPr>
          <p:grpSpPr>
            <a:xfrm>
              <a:off x="2120897" y="1478771"/>
              <a:ext cx="914400" cy="810958"/>
              <a:chOff x="2120897" y="1478771"/>
              <a:chExt cx="914400" cy="810958"/>
            </a:xfrm>
          </p:grpSpPr>
          <p:sp>
            <p:nvSpPr>
              <p:cNvPr id="36" name="Rectangle 35"/>
              <p:cNvSpPr/>
              <p:nvPr/>
            </p:nvSpPr>
            <p:spPr>
              <a:xfrm>
                <a:off x="2120897" y="1478771"/>
                <a:ext cx="914400" cy="810958"/>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36"/>
              <p:cNvSpPr/>
              <p:nvPr/>
            </p:nvSpPr>
            <p:spPr>
              <a:xfrm>
                <a:off x="2123262" y="1659356"/>
                <a:ext cx="903630" cy="621967"/>
              </a:xfrm>
              <a:custGeom>
                <a:avLst/>
                <a:gdLst>
                  <a:gd name="connsiteX0" fmla="*/ 0 w 1946495"/>
                  <a:gd name="connsiteY0" fmla="*/ 1339770 h 1339770"/>
                  <a:gd name="connsiteX1" fmla="*/ 190122 w 1946495"/>
                  <a:gd name="connsiteY1" fmla="*/ 1240181 h 1339770"/>
                  <a:gd name="connsiteX2" fmla="*/ 380245 w 1946495"/>
                  <a:gd name="connsiteY2" fmla="*/ 1031952 h 1339770"/>
                  <a:gd name="connsiteX3" fmla="*/ 534154 w 1946495"/>
                  <a:gd name="connsiteY3" fmla="*/ 588332 h 1339770"/>
                  <a:gd name="connsiteX4" fmla="*/ 688063 w 1946495"/>
                  <a:gd name="connsiteY4" fmla="*/ 135659 h 1339770"/>
                  <a:gd name="connsiteX5" fmla="*/ 896293 w 1946495"/>
                  <a:gd name="connsiteY5" fmla="*/ 8910 h 1339770"/>
                  <a:gd name="connsiteX6" fmla="*/ 1095469 w 1946495"/>
                  <a:gd name="connsiteY6" fmla="*/ 334835 h 1339770"/>
                  <a:gd name="connsiteX7" fmla="*/ 1240324 w 1946495"/>
                  <a:gd name="connsiteY7" fmla="*/ 687920 h 1339770"/>
                  <a:gd name="connsiteX8" fmla="*/ 1520982 w 1946495"/>
                  <a:gd name="connsiteY8" fmla="*/ 1077219 h 1339770"/>
                  <a:gd name="connsiteX9" fmla="*/ 1738265 w 1946495"/>
                  <a:gd name="connsiteY9" fmla="*/ 1240181 h 1339770"/>
                  <a:gd name="connsiteX10" fmla="*/ 1946495 w 1946495"/>
                  <a:gd name="connsiteY10" fmla="*/ 1339770 h 1339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6495" h="1339770">
                    <a:moveTo>
                      <a:pt x="0" y="1339770"/>
                    </a:moveTo>
                    <a:cubicBezTo>
                      <a:pt x="63374" y="1315627"/>
                      <a:pt x="126748" y="1291484"/>
                      <a:pt x="190122" y="1240181"/>
                    </a:cubicBezTo>
                    <a:cubicBezTo>
                      <a:pt x="253496" y="1188878"/>
                      <a:pt x="322906" y="1140594"/>
                      <a:pt x="380245" y="1031952"/>
                    </a:cubicBezTo>
                    <a:cubicBezTo>
                      <a:pt x="437584" y="923310"/>
                      <a:pt x="482851" y="737714"/>
                      <a:pt x="534154" y="588332"/>
                    </a:cubicBezTo>
                    <a:cubicBezTo>
                      <a:pt x="585457" y="438950"/>
                      <a:pt x="627707" y="232229"/>
                      <a:pt x="688063" y="135659"/>
                    </a:cubicBezTo>
                    <a:cubicBezTo>
                      <a:pt x="748419" y="39089"/>
                      <a:pt x="828392" y="-24286"/>
                      <a:pt x="896293" y="8910"/>
                    </a:cubicBezTo>
                    <a:cubicBezTo>
                      <a:pt x="964194" y="42106"/>
                      <a:pt x="1038131" y="221667"/>
                      <a:pt x="1095469" y="334835"/>
                    </a:cubicBezTo>
                    <a:cubicBezTo>
                      <a:pt x="1152808" y="448003"/>
                      <a:pt x="1169405" y="564189"/>
                      <a:pt x="1240324" y="687920"/>
                    </a:cubicBezTo>
                    <a:cubicBezTo>
                      <a:pt x="1311243" y="811651"/>
                      <a:pt x="1437992" y="985175"/>
                      <a:pt x="1520982" y="1077219"/>
                    </a:cubicBezTo>
                    <a:cubicBezTo>
                      <a:pt x="1603972" y="1169263"/>
                      <a:pt x="1667346" y="1196422"/>
                      <a:pt x="1738265" y="1240181"/>
                    </a:cubicBezTo>
                    <a:cubicBezTo>
                      <a:pt x="1809184" y="1283939"/>
                      <a:pt x="1877839" y="1311854"/>
                      <a:pt x="1946495" y="1339770"/>
                    </a:cubicBezTo>
                  </a:path>
                </a:pathLst>
              </a:custGeom>
              <a:solidFill>
                <a:srgbClr val="00B0F0"/>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 name="Group 5"/>
            <p:cNvGrpSpPr/>
            <p:nvPr/>
          </p:nvGrpSpPr>
          <p:grpSpPr>
            <a:xfrm>
              <a:off x="2120897" y="2358458"/>
              <a:ext cx="914400" cy="810958"/>
              <a:chOff x="2697720" y="2502609"/>
              <a:chExt cx="914400" cy="810958"/>
            </a:xfrm>
          </p:grpSpPr>
          <p:sp>
            <p:nvSpPr>
              <p:cNvPr id="40" name="Rectangle 39"/>
              <p:cNvSpPr/>
              <p:nvPr/>
            </p:nvSpPr>
            <p:spPr>
              <a:xfrm>
                <a:off x="2697720" y="2502609"/>
                <a:ext cx="914400" cy="810958"/>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43"/>
              <p:cNvSpPr/>
              <p:nvPr/>
            </p:nvSpPr>
            <p:spPr>
              <a:xfrm>
                <a:off x="2700085" y="2683194"/>
                <a:ext cx="903630" cy="621967"/>
              </a:xfrm>
              <a:custGeom>
                <a:avLst/>
                <a:gdLst>
                  <a:gd name="connsiteX0" fmla="*/ 0 w 1946495"/>
                  <a:gd name="connsiteY0" fmla="*/ 1339770 h 1339770"/>
                  <a:gd name="connsiteX1" fmla="*/ 190122 w 1946495"/>
                  <a:gd name="connsiteY1" fmla="*/ 1240181 h 1339770"/>
                  <a:gd name="connsiteX2" fmla="*/ 380245 w 1946495"/>
                  <a:gd name="connsiteY2" fmla="*/ 1031952 h 1339770"/>
                  <a:gd name="connsiteX3" fmla="*/ 534154 w 1946495"/>
                  <a:gd name="connsiteY3" fmla="*/ 588332 h 1339770"/>
                  <a:gd name="connsiteX4" fmla="*/ 688063 w 1946495"/>
                  <a:gd name="connsiteY4" fmla="*/ 135659 h 1339770"/>
                  <a:gd name="connsiteX5" fmla="*/ 896293 w 1946495"/>
                  <a:gd name="connsiteY5" fmla="*/ 8910 h 1339770"/>
                  <a:gd name="connsiteX6" fmla="*/ 1095469 w 1946495"/>
                  <a:gd name="connsiteY6" fmla="*/ 334835 h 1339770"/>
                  <a:gd name="connsiteX7" fmla="*/ 1240324 w 1946495"/>
                  <a:gd name="connsiteY7" fmla="*/ 687920 h 1339770"/>
                  <a:gd name="connsiteX8" fmla="*/ 1520982 w 1946495"/>
                  <a:gd name="connsiteY8" fmla="*/ 1077219 h 1339770"/>
                  <a:gd name="connsiteX9" fmla="*/ 1738265 w 1946495"/>
                  <a:gd name="connsiteY9" fmla="*/ 1240181 h 1339770"/>
                  <a:gd name="connsiteX10" fmla="*/ 1946495 w 1946495"/>
                  <a:gd name="connsiteY10" fmla="*/ 1339770 h 1339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6495" h="1339770">
                    <a:moveTo>
                      <a:pt x="0" y="1339770"/>
                    </a:moveTo>
                    <a:cubicBezTo>
                      <a:pt x="63374" y="1315627"/>
                      <a:pt x="126748" y="1291484"/>
                      <a:pt x="190122" y="1240181"/>
                    </a:cubicBezTo>
                    <a:cubicBezTo>
                      <a:pt x="253496" y="1188878"/>
                      <a:pt x="322906" y="1140594"/>
                      <a:pt x="380245" y="1031952"/>
                    </a:cubicBezTo>
                    <a:cubicBezTo>
                      <a:pt x="437584" y="923310"/>
                      <a:pt x="482851" y="737714"/>
                      <a:pt x="534154" y="588332"/>
                    </a:cubicBezTo>
                    <a:cubicBezTo>
                      <a:pt x="585457" y="438950"/>
                      <a:pt x="627707" y="232229"/>
                      <a:pt x="688063" y="135659"/>
                    </a:cubicBezTo>
                    <a:cubicBezTo>
                      <a:pt x="748419" y="39089"/>
                      <a:pt x="828392" y="-24286"/>
                      <a:pt x="896293" y="8910"/>
                    </a:cubicBezTo>
                    <a:cubicBezTo>
                      <a:pt x="964194" y="42106"/>
                      <a:pt x="1038131" y="221667"/>
                      <a:pt x="1095469" y="334835"/>
                    </a:cubicBezTo>
                    <a:cubicBezTo>
                      <a:pt x="1152808" y="448003"/>
                      <a:pt x="1169405" y="564189"/>
                      <a:pt x="1240324" y="687920"/>
                    </a:cubicBezTo>
                    <a:cubicBezTo>
                      <a:pt x="1311243" y="811651"/>
                      <a:pt x="1437992" y="985175"/>
                      <a:pt x="1520982" y="1077219"/>
                    </a:cubicBezTo>
                    <a:cubicBezTo>
                      <a:pt x="1603972" y="1169263"/>
                      <a:pt x="1667346" y="1196422"/>
                      <a:pt x="1738265" y="1240181"/>
                    </a:cubicBezTo>
                    <a:cubicBezTo>
                      <a:pt x="1809184" y="1283939"/>
                      <a:pt x="1877839" y="1311854"/>
                      <a:pt x="1946495" y="1339770"/>
                    </a:cubicBezTo>
                  </a:path>
                </a:pathLst>
              </a:custGeom>
              <a:solidFill>
                <a:srgbClr val="FF3399"/>
              </a:solidFill>
              <a:ln w="3810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 name="Group 2"/>
            <p:cNvGrpSpPr/>
            <p:nvPr/>
          </p:nvGrpSpPr>
          <p:grpSpPr>
            <a:xfrm>
              <a:off x="2120897" y="3238146"/>
              <a:ext cx="914400" cy="810958"/>
              <a:chOff x="2706125" y="3455418"/>
              <a:chExt cx="914400" cy="810958"/>
            </a:xfrm>
          </p:grpSpPr>
          <p:sp>
            <p:nvSpPr>
              <p:cNvPr id="46" name="Rectangle 45"/>
              <p:cNvSpPr/>
              <p:nvPr/>
            </p:nvSpPr>
            <p:spPr>
              <a:xfrm>
                <a:off x="2706125" y="3455418"/>
                <a:ext cx="914400" cy="810958"/>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Freeform 46"/>
              <p:cNvSpPr/>
              <p:nvPr/>
            </p:nvSpPr>
            <p:spPr>
              <a:xfrm>
                <a:off x="2708490" y="3636003"/>
                <a:ext cx="903630" cy="621967"/>
              </a:xfrm>
              <a:custGeom>
                <a:avLst/>
                <a:gdLst>
                  <a:gd name="connsiteX0" fmla="*/ 0 w 1946495"/>
                  <a:gd name="connsiteY0" fmla="*/ 1339770 h 1339770"/>
                  <a:gd name="connsiteX1" fmla="*/ 190122 w 1946495"/>
                  <a:gd name="connsiteY1" fmla="*/ 1240181 h 1339770"/>
                  <a:gd name="connsiteX2" fmla="*/ 380245 w 1946495"/>
                  <a:gd name="connsiteY2" fmla="*/ 1031952 h 1339770"/>
                  <a:gd name="connsiteX3" fmla="*/ 534154 w 1946495"/>
                  <a:gd name="connsiteY3" fmla="*/ 588332 h 1339770"/>
                  <a:gd name="connsiteX4" fmla="*/ 688063 w 1946495"/>
                  <a:gd name="connsiteY4" fmla="*/ 135659 h 1339770"/>
                  <a:gd name="connsiteX5" fmla="*/ 896293 w 1946495"/>
                  <a:gd name="connsiteY5" fmla="*/ 8910 h 1339770"/>
                  <a:gd name="connsiteX6" fmla="*/ 1095469 w 1946495"/>
                  <a:gd name="connsiteY6" fmla="*/ 334835 h 1339770"/>
                  <a:gd name="connsiteX7" fmla="*/ 1240324 w 1946495"/>
                  <a:gd name="connsiteY7" fmla="*/ 687920 h 1339770"/>
                  <a:gd name="connsiteX8" fmla="*/ 1520982 w 1946495"/>
                  <a:gd name="connsiteY8" fmla="*/ 1077219 h 1339770"/>
                  <a:gd name="connsiteX9" fmla="*/ 1738265 w 1946495"/>
                  <a:gd name="connsiteY9" fmla="*/ 1240181 h 1339770"/>
                  <a:gd name="connsiteX10" fmla="*/ 1946495 w 1946495"/>
                  <a:gd name="connsiteY10" fmla="*/ 1339770 h 1339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6495" h="1339770">
                    <a:moveTo>
                      <a:pt x="0" y="1339770"/>
                    </a:moveTo>
                    <a:cubicBezTo>
                      <a:pt x="63374" y="1315627"/>
                      <a:pt x="126748" y="1291484"/>
                      <a:pt x="190122" y="1240181"/>
                    </a:cubicBezTo>
                    <a:cubicBezTo>
                      <a:pt x="253496" y="1188878"/>
                      <a:pt x="322906" y="1140594"/>
                      <a:pt x="380245" y="1031952"/>
                    </a:cubicBezTo>
                    <a:cubicBezTo>
                      <a:pt x="437584" y="923310"/>
                      <a:pt x="482851" y="737714"/>
                      <a:pt x="534154" y="588332"/>
                    </a:cubicBezTo>
                    <a:cubicBezTo>
                      <a:pt x="585457" y="438950"/>
                      <a:pt x="627707" y="232229"/>
                      <a:pt x="688063" y="135659"/>
                    </a:cubicBezTo>
                    <a:cubicBezTo>
                      <a:pt x="748419" y="39089"/>
                      <a:pt x="828392" y="-24286"/>
                      <a:pt x="896293" y="8910"/>
                    </a:cubicBezTo>
                    <a:cubicBezTo>
                      <a:pt x="964194" y="42106"/>
                      <a:pt x="1038131" y="221667"/>
                      <a:pt x="1095469" y="334835"/>
                    </a:cubicBezTo>
                    <a:cubicBezTo>
                      <a:pt x="1152808" y="448003"/>
                      <a:pt x="1169405" y="564189"/>
                      <a:pt x="1240324" y="687920"/>
                    </a:cubicBezTo>
                    <a:cubicBezTo>
                      <a:pt x="1311243" y="811651"/>
                      <a:pt x="1437992" y="985175"/>
                      <a:pt x="1520982" y="1077219"/>
                    </a:cubicBezTo>
                    <a:cubicBezTo>
                      <a:pt x="1603972" y="1169263"/>
                      <a:pt x="1667346" y="1196422"/>
                      <a:pt x="1738265" y="1240181"/>
                    </a:cubicBezTo>
                    <a:cubicBezTo>
                      <a:pt x="1809184" y="1283939"/>
                      <a:pt x="1877839" y="1311854"/>
                      <a:pt x="1946495" y="1339770"/>
                    </a:cubicBezTo>
                  </a:path>
                </a:pathLst>
              </a:custGeom>
              <a:solidFill>
                <a:srgbClr val="00B050"/>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48" name="TextBox 47"/>
          <p:cNvSpPr txBox="1"/>
          <p:nvPr/>
        </p:nvSpPr>
        <p:spPr>
          <a:xfrm>
            <a:off x="468516" y="2237680"/>
            <a:ext cx="1643976" cy="923330"/>
          </a:xfrm>
          <a:prstGeom prst="rect">
            <a:avLst/>
          </a:prstGeom>
          <a:noFill/>
        </p:spPr>
        <p:txBody>
          <a:bodyPr wrap="square" rtlCol="0">
            <a:spAutoFit/>
          </a:bodyPr>
          <a:lstStyle/>
          <a:p>
            <a:r>
              <a:rPr lang="en-US" dirty="0"/>
              <a:t>Template Hydrograph Shapes</a:t>
            </a:r>
          </a:p>
        </p:txBody>
      </p:sp>
      <p:grpSp>
        <p:nvGrpSpPr>
          <p:cNvPr id="74" name="Group 73"/>
          <p:cNvGrpSpPr/>
          <p:nvPr/>
        </p:nvGrpSpPr>
        <p:grpSpPr>
          <a:xfrm>
            <a:off x="1031390" y="4623762"/>
            <a:ext cx="2003907" cy="1746872"/>
            <a:chOff x="1031390" y="4623762"/>
            <a:chExt cx="2003907" cy="1746872"/>
          </a:xfrm>
        </p:grpSpPr>
        <p:sp>
          <p:nvSpPr>
            <p:cNvPr id="50" name="Rectangle 49"/>
            <p:cNvSpPr/>
            <p:nvPr/>
          </p:nvSpPr>
          <p:spPr>
            <a:xfrm>
              <a:off x="1065602" y="4623762"/>
              <a:ext cx="1969695" cy="1746872"/>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15"/>
            <p:cNvSpPr/>
            <p:nvPr/>
          </p:nvSpPr>
          <p:spPr>
            <a:xfrm>
              <a:off x="1193454" y="4934139"/>
              <a:ext cx="1656784" cy="1267485"/>
            </a:xfrm>
            <a:custGeom>
              <a:avLst/>
              <a:gdLst>
                <a:gd name="connsiteX0" fmla="*/ 0 w 1656784"/>
                <a:gd name="connsiteY0" fmla="*/ 1267485 h 1267485"/>
                <a:gd name="connsiteX1" fmla="*/ 860079 w 1656784"/>
                <a:gd name="connsiteY1" fmla="*/ 995881 h 1267485"/>
                <a:gd name="connsiteX2" fmla="*/ 1656784 w 1656784"/>
                <a:gd name="connsiteY2" fmla="*/ 0 h 1267485"/>
              </a:gdLst>
              <a:ahLst/>
              <a:cxnLst>
                <a:cxn ang="0">
                  <a:pos x="connsiteX0" y="connsiteY0"/>
                </a:cxn>
                <a:cxn ang="0">
                  <a:pos x="connsiteX1" y="connsiteY1"/>
                </a:cxn>
                <a:cxn ang="0">
                  <a:pos x="connsiteX2" y="connsiteY2"/>
                </a:cxn>
              </a:cxnLst>
              <a:rect l="l" t="t" r="r" b="b"/>
              <a:pathLst>
                <a:path w="1656784" h="1267485">
                  <a:moveTo>
                    <a:pt x="0" y="1267485"/>
                  </a:moveTo>
                  <a:cubicBezTo>
                    <a:pt x="291974" y="1237307"/>
                    <a:pt x="583948" y="1207129"/>
                    <a:pt x="860079" y="995881"/>
                  </a:cubicBezTo>
                  <a:cubicBezTo>
                    <a:pt x="1136210" y="784633"/>
                    <a:pt x="1396497" y="392316"/>
                    <a:pt x="1656784"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Arrow Connector 18"/>
            <p:cNvCxnSpPr/>
            <p:nvPr/>
          </p:nvCxnSpPr>
          <p:spPr>
            <a:xfrm>
              <a:off x="1065602" y="5238750"/>
              <a:ext cx="1572823" cy="0"/>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2638425" y="5238750"/>
              <a:ext cx="0" cy="1109663"/>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587431" y="5990192"/>
              <a:ext cx="324128" cy="369332"/>
            </a:xfrm>
            <a:prstGeom prst="rect">
              <a:avLst/>
            </a:prstGeom>
            <a:noFill/>
          </p:spPr>
          <p:txBody>
            <a:bodyPr wrap="none" rtlCol="0">
              <a:spAutoFit/>
            </a:bodyPr>
            <a:lstStyle/>
            <a:p>
              <a:r>
                <a:rPr lang="en-US" dirty="0"/>
                <a:t>p</a:t>
              </a:r>
            </a:p>
          </p:txBody>
        </p:sp>
        <p:sp>
          <p:nvSpPr>
            <p:cNvPr id="63" name="TextBox 62"/>
            <p:cNvSpPr txBox="1"/>
            <p:nvPr/>
          </p:nvSpPr>
          <p:spPr>
            <a:xfrm>
              <a:off x="1031390" y="4869418"/>
              <a:ext cx="324128" cy="369332"/>
            </a:xfrm>
            <a:prstGeom prst="rect">
              <a:avLst/>
            </a:prstGeom>
            <a:noFill/>
          </p:spPr>
          <p:txBody>
            <a:bodyPr wrap="none" rtlCol="0">
              <a:spAutoFit/>
            </a:bodyPr>
            <a:lstStyle/>
            <a:p>
              <a:r>
                <a:rPr lang="en-US" dirty="0"/>
                <a:t>Q</a:t>
              </a:r>
            </a:p>
          </p:txBody>
        </p:sp>
      </p:grpSp>
      <p:sp>
        <p:nvSpPr>
          <p:cNvPr id="64" name="TextBox 63"/>
          <p:cNvSpPr txBox="1"/>
          <p:nvPr/>
        </p:nvSpPr>
        <p:spPr>
          <a:xfrm>
            <a:off x="140035" y="3906545"/>
            <a:ext cx="2130054" cy="923330"/>
          </a:xfrm>
          <a:prstGeom prst="rect">
            <a:avLst/>
          </a:prstGeom>
          <a:noFill/>
        </p:spPr>
        <p:txBody>
          <a:bodyPr wrap="square" rtlCol="0">
            <a:spAutoFit/>
          </a:bodyPr>
          <a:lstStyle/>
          <a:p>
            <a:r>
              <a:rPr lang="en-US" dirty="0"/>
              <a:t>Inflow</a:t>
            </a:r>
          </a:p>
          <a:p>
            <a:r>
              <a:rPr lang="en-US" dirty="0"/>
              <a:t>Frequency</a:t>
            </a:r>
          </a:p>
          <a:p>
            <a:r>
              <a:rPr lang="en-US" dirty="0"/>
              <a:t>Curve</a:t>
            </a:r>
          </a:p>
        </p:txBody>
      </p:sp>
      <p:sp>
        <p:nvSpPr>
          <p:cNvPr id="68" name="TextBox 67"/>
          <p:cNvSpPr txBox="1"/>
          <p:nvPr/>
        </p:nvSpPr>
        <p:spPr>
          <a:xfrm>
            <a:off x="4444764" y="3906545"/>
            <a:ext cx="2130054" cy="523220"/>
          </a:xfrm>
          <a:prstGeom prst="rect">
            <a:avLst/>
          </a:prstGeom>
          <a:noFill/>
        </p:spPr>
        <p:txBody>
          <a:bodyPr wrap="square" rtlCol="0">
            <a:spAutoFit/>
          </a:bodyPr>
          <a:lstStyle/>
          <a:p>
            <a:r>
              <a:rPr lang="en-US" sz="2800" b="1" dirty="0">
                <a:solidFill>
                  <a:srgbClr val="C00000"/>
                </a:solidFill>
              </a:rPr>
              <a:t>Scaling</a:t>
            </a:r>
          </a:p>
        </p:txBody>
      </p:sp>
      <p:sp>
        <p:nvSpPr>
          <p:cNvPr id="70" name="Arc 69"/>
          <p:cNvSpPr/>
          <p:nvPr/>
        </p:nvSpPr>
        <p:spPr>
          <a:xfrm>
            <a:off x="5210175" y="3583498"/>
            <a:ext cx="1612932" cy="914400"/>
          </a:xfrm>
          <a:prstGeom prst="arc">
            <a:avLst>
              <a:gd name="adj1" fmla="val 11549146"/>
              <a:gd name="adj2" fmla="val 2073677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1" name="TextBox 70"/>
          <p:cNvSpPr txBox="1"/>
          <p:nvPr/>
        </p:nvSpPr>
        <p:spPr>
          <a:xfrm>
            <a:off x="5665838" y="6279000"/>
            <a:ext cx="3478162" cy="523220"/>
          </a:xfrm>
          <a:prstGeom prst="rect">
            <a:avLst/>
          </a:prstGeom>
          <a:noFill/>
        </p:spPr>
        <p:txBody>
          <a:bodyPr wrap="square" rtlCol="0">
            <a:spAutoFit/>
          </a:bodyPr>
          <a:lstStyle/>
          <a:p>
            <a:pPr algn="r"/>
            <a:r>
              <a:rPr lang="en-US" sz="2800" b="1" dirty="0">
                <a:solidFill>
                  <a:srgbClr val="C00000"/>
                </a:solidFill>
                <a:effectLst>
                  <a:outerShdw blurRad="38100" dist="38100" dir="2700000" algn="tl">
                    <a:srgbClr val="000000">
                      <a:alpha val="43137"/>
                    </a:srgbClr>
                  </a:outerShdw>
                </a:effectLst>
              </a:rPr>
              <a:t>Repeat (a lot)</a:t>
            </a:r>
          </a:p>
        </p:txBody>
      </p:sp>
    </p:spTree>
    <p:extLst>
      <p:ext uri="{BB962C8B-B14F-4D97-AF65-F5344CB8AC3E}">
        <p14:creationId xmlns:p14="http://schemas.microsoft.com/office/powerpoint/2010/main" val="32874735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Starting Stage</a:t>
            </a:r>
          </a:p>
        </p:txBody>
      </p:sp>
      <p:sp>
        <p:nvSpPr>
          <p:cNvPr id="3" name="Content Placeholder 2"/>
          <p:cNvSpPr>
            <a:spLocks noGrp="1"/>
          </p:cNvSpPr>
          <p:nvPr>
            <p:ph idx="1"/>
          </p:nvPr>
        </p:nvSpPr>
        <p:spPr>
          <a:xfrm>
            <a:off x="628650" y="1631071"/>
            <a:ext cx="7886700" cy="4351338"/>
          </a:xfrm>
        </p:spPr>
        <p:txBody>
          <a:bodyPr/>
          <a:lstStyle/>
          <a:p>
            <a:r>
              <a:rPr lang="en-US" dirty="0"/>
              <a:t>Starting stage may be affected by season of event</a:t>
            </a:r>
          </a:p>
          <a:p>
            <a:pPr lvl="1"/>
            <a:r>
              <a:rPr lang="en-US" dirty="0"/>
              <a:t>Seasonal operations</a:t>
            </a:r>
          </a:p>
        </p:txBody>
      </p:sp>
      <p:pic>
        <p:nvPicPr>
          <p:cNvPr id="4" name="Picture 3"/>
          <p:cNvPicPr>
            <a:picLocks noChangeAspect="1"/>
          </p:cNvPicPr>
          <p:nvPr/>
        </p:nvPicPr>
        <p:blipFill>
          <a:blip r:embed="rId2"/>
          <a:stretch>
            <a:fillRect/>
          </a:stretch>
        </p:blipFill>
        <p:spPr>
          <a:xfrm>
            <a:off x="1852919" y="3160282"/>
            <a:ext cx="5438163" cy="3577103"/>
          </a:xfrm>
          <a:prstGeom prst="rect">
            <a:avLst/>
          </a:prstGeom>
        </p:spPr>
      </p:pic>
    </p:spTree>
    <p:extLst>
      <p:ext uri="{BB962C8B-B14F-4D97-AF65-F5344CB8AC3E}">
        <p14:creationId xmlns:p14="http://schemas.microsoft.com/office/powerpoint/2010/main" val="21711351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Starting Stage</a:t>
            </a:r>
          </a:p>
        </p:txBody>
      </p:sp>
      <p:sp>
        <p:nvSpPr>
          <p:cNvPr id="3" name="Content Placeholder 2"/>
          <p:cNvSpPr>
            <a:spLocks noGrp="1"/>
          </p:cNvSpPr>
          <p:nvPr>
            <p:ph idx="1"/>
          </p:nvPr>
        </p:nvSpPr>
        <p:spPr>
          <a:xfrm>
            <a:off x="628650" y="1482725"/>
            <a:ext cx="7886700" cy="4351338"/>
          </a:xfrm>
        </p:spPr>
        <p:txBody>
          <a:bodyPr/>
          <a:lstStyle/>
          <a:p>
            <a:r>
              <a:rPr lang="en-US" dirty="0"/>
              <a:t>Modeled by one or more seasonal stage-duration curves</a:t>
            </a:r>
          </a:p>
        </p:txBody>
      </p:sp>
      <p:pic>
        <p:nvPicPr>
          <p:cNvPr id="5" name="Picture 4"/>
          <p:cNvPicPr>
            <a:picLocks noChangeAspect="1"/>
          </p:cNvPicPr>
          <p:nvPr/>
        </p:nvPicPr>
        <p:blipFill rotWithShape="1">
          <a:blip r:embed="rId2"/>
          <a:srcRect l="1275" t="8689" r="2228" b="903"/>
          <a:stretch/>
        </p:blipFill>
        <p:spPr>
          <a:xfrm>
            <a:off x="1143000" y="2605857"/>
            <a:ext cx="6858000" cy="4080693"/>
          </a:xfrm>
          <a:prstGeom prst="rect">
            <a:avLst/>
          </a:prstGeom>
        </p:spPr>
      </p:pic>
      <p:cxnSp>
        <p:nvCxnSpPr>
          <p:cNvPr id="6" name="Straight Arrow Connector 5"/>
          <p:cNvCxnSpPr/>
          <p:nvPr/>
        </p:nvCxnSpPr>
        <p:spPr>
          <a:xfrm flipH="1" flipV="1">
            <a:off x="5953328" y="5243209"/>
            <a:ext cx="0" cy="82685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2037523" y="5243209"/>
            <a:ext cx="3915805"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221380" y="5302691"/>
            <a:ext cx="2232453" cy="707886"/>
          </a:xfrm>
          <a:prstGeom prst="rect">
            <a:avLst/>
          </a:prstGeom>
          <a:noFill/>
        </p:spPr>
        <p:txBody>
          <a:bodyPr wrap="square" rtlCol="0" anchor="ctr">
            <a:spAutoFit/>
          </a:bodyPr>
          <a:lstStyle/>
          <a:p>
            <a:pPr algn="ctr"/>
            <a:r>
              <a:rPr lang="en-US" sz="2000" b="1" dirty="0">
                <a:solidFill>
                  <a:srgbClr val="C00000"/>
                </a:solidFill>
                <a:effectLst>
                  <a:outerShdw blurRad="38100" dist="38100" dir="2700000" algn="tl">
                    <a:srgbClr val="000000">
                      <a:alpha val="43137"/>
                    </a:srgbClr>
                  </a:outerShdw>
                </a:effectLst>
              </a:rPr>
              <a:t>Sample Each</a:t>
            </a:r>
          </a:p>
          <a:p>
            <a:pPr algn="ctr"/>
            <a:r>
              <a:rPr lang="en-US" sz="2000" b="1" dirty="0">
                <a:solidFill>
                  <a:srgbClr val="C00000"/>
                </a:solidFill>
                <a:effectLst>
                  <a:outerShdw blurRad="38100" dist="38100" dir="2700000" algn="tl">
                    <a:srgbClr val="000000">
                      <a:alpha val="43137"/>
                    </a:srgbClr>
                  </a:outerShdw>
                </a:effectLst>
              </a:rPr>
              <a:t>Flood Event</a:t>
            </a:r>
          </a:p>
        </p:txBody>
      </p:sp>
      <p:sp>
        <p:nvSpPr>
          <p:cNvPr id="14" name="TextBox 13"/>
          <p:cNvSpPr txBox="1"/>
          <p:nvPr/>
        </p:nvSpPr>
        <p:spPr>
          <a:xfrm rot="1653951">
            <a:off x="2349275" y="3620155"/>
            <a:ext cx="2232453" cy="707886"/>
          </a:xfrm>
          <a:prstGeom prst="rect">
            <a:avLst/>
          </a:prstGeom>
          <a:noFill/>
        </p:spPr>
        <p:txBody>
          <a:bodyPr wrap="square" rtlCol="0" anchor="ctr">
            <a:spAutoFit/>
          </a:bodyPr>
          <a:lstStyle/>
          <a:p>
            <a:pPr algn="ctr"/>
            <a:r>
              <a:rPr lang="en-US" sz="2000" b="1" dirty="0">
                <a:solidFill>
                  <a:srgbClr val="00B0F0"/>
                </a:solidFill>
                <a:effectLst>
                  <a:outerShdw blurRad="38100" dist="38100" dir="2700000" algn="tl">
                    <a:srgbClr val="000000">
                      <a:alpha val="43137"/>
                    </a:srgbClr>
                  </a:outerShdw>
                </a:effectLst>
              </a:rPr>
              <a:t>Curve Depends on Season</a:t>
            </a:r>
          </a:p>
        </p:txBody>
      </p:sp>
    </p:spTree>
    <p:extLst>
      <p:ext uri="{BB962C8B-B14F-4D97-AF65-F5344CB8AC3E}">
        <p14:creationId xmlns:p14="http://schemas.microsoft.com/office/powerpoint/2010/main" val="41585845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Operations</a:t>
            </a:r>
          </a:p>
        </p:txBody>
      </p:sp>
      <p:sp>
        <p:nvSpPr>
          <p:cNvPr id="3" name="Content Placeholder 2"/>
          <p:cNvSpPr>
            <a:spLocks noGrp="1"/>
          </p:cNvSpPr>
          <p:nvPr>
            <p:ph idx="1"/>
          </p:nvPr>
        </p:nvSpPr>
        <p:spPr/>
        <p:txBody>
          <a:bodyPr/>
          <a:lstStyle/>
          <a:p>
            <a:r>
              <a:rPr lang="en-US" dirty="0"/>
              <a:t>Generally treated </a:t>
            </a:r>
            <a:r>
              <a:rPr lang="en-US" b="1" dirty="0">
                <a:solidFill>
                  <a:srgbClr val="C00000"/>
                </a:solidFill>
              </a:rPr>
              <a:t>deterministically</a:t>
            </a:r>
          </a:p>
          <a:p>
            <a:r>
              <a:rPr lang="en-US" dirty="0"/>
              <a:t>If gate failures are being considered, those may be modeled randomly</a:t>
            </a:r>
          </a:p>
          <a:p>
            <a:pPr lvl="1"/>
            <a:r>
              <a:rPr lang="en-US" dirty="0"/>
              <a:t>Generally not at PA/SQRA level</a:t>
            </a:r>
          </a:p>
        </p:txBody>
      </p:sp>
    </p:spTree>
    <p:extLst>
      <p:ext uri="{BB962C8B-B14F-4D97-AF65-F5344CB8AC3E}">
        <p14:creationId xmlns:p14="http://schemas.microsoft.com/office/powerpoint/2010/main" val="10379451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Reservoir Peak Stage</a:t>
            </a:r>
          </a:p>
        </p:txBody>
      </p:sp>
      <p:sp>
        <p:nvSpPr>
          <p:cNvPr id="4" name="TextBox 3"/>
          <p:cNvSpPr txBox="1"/>
          <p:nvPr/>
        </p:nvSpPr>
        <p:spPr>
          <a:xfrm>
            <a:off x="628650" y="2038526"/>
            <a:ext cx="2137124" cy="369332"/>
          </a:xfrm>
          <a:prstGeom prst="rect">
            <a:avLst/>
          </a:prstGeom>
          <a:noFill/>
        </p:spPr>
        <p:txBody>
          <a:bodyPr wrap="none" rtlCol="0">
            <a:spAutoFit/>
          </a:bodyPr>
          <a:lstStyle/>
          <a:p>
            <a:r>
              <a:rPr lang="en-US" dirty="0"/>
              <a:t>Starting Stage</a:t>
            </a:r>
          </a:p>
        </p:txBody>
      </p:sp>
      <p:grpSp>
        <p:nvGrpSpPr>
          <p:cNvPr id="12" name="Group 11"/>
          <p:cNvGrpSpPr/>
          <p:nvPr/>
        </p:nvGrpSpPr>
        <p:grpSpPr>
          <a:xfrm>
            <a:off x="712365" y="4143728"/>
            <a:ext cx="1969695" cy="1746872"/>
            <a:chOff x="628649" y="4391378"/>
            <a:chExt cx="1969695" cy="1746872"/>
          </a:xfrm>
        </p:grpSpPr>
        <p:sp>
          <p:nvSpPr>
            <p:cNvPr id="8" name="Rectangle 7"/>
            <p:cNvSpPr/>
            <p:nvPr/>
          </p:nvSpPr>
          <p:spPr>
            <a:xfrm>
              <a:off x="628649" y="4391378"/>
              <a:ext cx="1969695" cy="1746872"/>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633743" y="4780373"/>
              <a:ext cx="1946495" cy="1339770"/>
            </a:xfrm>
            <a:custGeom>
              <a:avLst/>
              <a:gdLst>
                <a:gd name="connsiteX0" fmla="*/ 0 w 1946495"/>
                <a:gd name="connsiteY0" fmla="*/ 1339770 h 1339770"/>
                <a:gd name="connsiteX1" fmla="*/ 190122 w 1946495"/>
                <a:gd name="connsiteY1" fmla="*/ 1240181 h 1339770"/>
                <a:gd name="connsiteX2" fmla="*/ 380245 w 1946495"/>
                <a:gd name="connsiteY2" fmla="*/ 1031952 h 1339770"/>
                <a:gd name="connsiteX3" fmla="*/ 534154 w 1946495"/>
                <a:gd name="connsiteY3" fmla="*/ 588332 h 1339770"/>
                <a:gd name="connsiteX4" fmla="*/ 688063 w 1946495"/>
                <a:gd name="connsiteY4" fmla="*/ 135659 h 1339770"/>
                <a:gd name="connsiteX5" fmla="*/ 896293 w 1946495"/>
                <a:gd name="connsiteY5" fmla="*/ 8910 h 1339770"/>
                <a:gd name="connsiteX6" fmla="*/ 1095469 w 1946495"/>
                <a:gd name="connsiteY6" fmla="*/ 334835 h 1339770"/>
                <a:gd name="connsiteX7" fmla="*/ 1240324 w 1946495"/>
                <a:gd name="connsiteY7" fmla="*/ 687920 h 1339770"/>
                <a:gd name="connsiteX8" fmla="*/ 1520982 w 1946495"/>
                <a:gd name="connsiteY8" fmla="*/ 1077219 h 1339770"/>
                <a:gd name="connsiteX9" fmla="*/ 1738265 w 1946495"/>
                <a:gd name="connsiteY9" fmla="*/ 1240181 h 1339770"/>
                <a:gd name="connsiteX10" fmla="*/ 1946495 w 1946495"/>
                <a:gd name="connsiteY10" fmla="*/ 1339770 h 1339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6495" h="1339770">
                  <a:moveTo>
                    <a:pt x="0" y="1339770"/>
                  </a:moveTo>
                  <a:cubicBezTo>
                    <a:pt x="63374" y="1315627"/>
                    <a:pt x="126748" y="1291484"/>
                    <a:pt x="190122" y="1240181"/>
                  </a:cubicBezTo>
                  <a:cubicBezTo>
                    <a:pt x="253496" y="1188878"/>
                    <a:pt x="322906" y="1140594"/>
                    <a:pt x="380245" y="1031952"/>
                  </a:cubicBezTo>
                  <a:cubicBezTo>
                    <a:pt x="437584" y="923310"/>
                    <a:pt x="482851" y="737714"/>
                    <a:pt x="534154" y="588332"/>
                  </a:cubicBezTo>
                  <a:cubicBezTo>
                    <a:pt x="585457" y="438950"/>
                    <a:pt x="627707" y="232229"/>
                    <a:pt x="688063" y="135659"/>
                  </a:cubicBezTo>
                  <a:cubicBezTo>
                    <a:pt x="748419" y="39089"/>
                    <a:pt x="828392" y="-24286"/>
                    <a:pt x="896293" y="8910"/>
                  </a:cubicBezTo>
                  <a:cubicBezTo>
                    <a:pt x="964194" y="42106"/>
                    <a:pt x="1038131" y="221667"/>
                    <a:pt x="1095469" y="334835"/>
                  </a:cubicBezTo>
                  <a:cubicBezTo>
                    <a:pt x="1152808" y="448003"/>
                    <a:pt x="1169405" y="564189"/>
                    <a:pt x="1240324" y="687920"/>
                  </a:cubicBezTo>
                  <a:cubicBezTo>
                    <a:pt x="1311243" y="811651"/>
                    <a:pt x="1437992" y="985175"/>
                    <a:pt x="1520982" y="1077219"/>
                  </a:cubicBezTo>
                  <a:cubicBezTo>
                    <a:pt x="1603972" y="1169263"/>
                    <a:pt x="1667346" y="1196422"/>
                    <a:pt x="1738265" y="1240181"/>
                  </a:cubicBezTo>
                  <a:cubicBezTo>
                    <a:pt x="1809184" y="1283939"/>
                    <a:pt x="1877839" y="1311854"/>
                    <a:pt x="1946495" y="1339770"/>
                  </a:cubicBezTo>
                </a:path>
              </a:pathLst>
            </a:custGeom>
            <a:solidFill>
              <a:srgbClr val="0070C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p:cNvSpPr txBox="1"/>
          <p:nvPr/>
        </p:nvSpPr>
        <p:spPr>
          <a:xfrm>
            <a:off x="489189" y="5944241"/>
            <a:ext cx="2416046" cy="369332"/>
          </a:xfrm>
          <a:prstGeom prst="rect">
            <a:avLst/>
          </a:prstGeom>
          <a:noFill/>
        </p:spPr>
        <p:txBody>
          <a:bodyPr wrap="none" rtlCol="0">
            <a:spAutoFit/>
          </a:bodyPr>
          <a:lstStyle/>
          <a:p>
            <a:r>
              <a:rPr lang="en-US" dirty="0"/>
              <a:t>Flood Hydrograph</a:t>
            </a:r>
          </a:p>
        </p:txBody>
      </p:sp>
      <p:cxnSp>
        <p:nvCxnSpPr>
          <p:cNvPr id="14" name="Straight Arrow Connector 13"/>
          <p:cNvCxnSpPr/>
          <p:nvPr/>
        </p:nvCxnSpPr>
        <p:spPr>
          <a:xfrm>
            <a:off x="2845069" y="2918324"/>
            <a:ext cx="731520" cy="91440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845069" y="4143728"/>
            <a:ext cx="731520" cy="91440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741368" y="3351422"/>
            <a:ext cx="1579278" cy="369332"/>
          </a:xfrm>
          <a:prstGeom prst="rect">
            <a:avLst/>
          </a:prstGeom>
          <a:noFill/>
        </p:spPr>
        <p:txBody>
          <a:bodyPr wrap="none" rtlCol="0">
            <a:spAutoFit/>
          </a:bodyPr>
          <a:lstStyle/>
          <a:p>
            <a:r>
              <a:rPr lang="en-US" dirty="0"/>
              <a:t>Operations</a:t>
            </a:r>
          </a:p>
        </p:txBody>
      </p:sp>
      <p:sp>
        <p:nvSpPr>
          <p:cNvPr id="39" name="TextBox 38"/>
          <p:cNvSpPr txBox="1"/>
          <p:nvPr/>
        </p:nvSpPr>
        <p:spPr>
          <a:xfrm>
            <a:off x="7038961" y="3342851"/>
            <a:ext cx="1579278" cy="369332"/>
          </a:xfrm>
          <a:prstGeom prst="rect">
            <a:avLst/>
          </a:prstGeom>
          <a:noFill/>
        </p:spPr>
        <p:txBody>
          <a:bodyPr wrap="none" rtlCol="0">
            <a:spAutoFit/>
          </a:bodyPr>
          <a:lstStyle/>
          <a:p>
            <a:r>
              <a:rPr lang="en-US" dirty="0"/>
              <a:t>Peak Stage</a:t>
            </a:r>
          </a:p>
        </p:txBody>
      </p:sp>
      <p:sp>
        <p:nvSpPr>
          <p:cNvPr id="53" name="Arc 52"/>
          <p:cNvSpPr/>
          <p:nvPr/>
        </p:nvSpPr>
        <p:spPr>
          <a:xfrm>
            <a:off x="5150648" y="2965216"/>
            <a:ext cx="2002208" cy="914400"/>
          </a:xfrm>
          <a:prstGeom prst="arc">
            <a:avLst>
              <a:gd name="adj1" fmla="val 11549146"/>
              <a:gd name="adj2" fmla="val 2073677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58" name="Group 57"/>
          <p:cNvGrpSpPr/>
          <p:nvPr/>
        </p:nvGrpSpPr>
        <p:grpSpPr>
          <a:xfrm>
            <a:off x="832197" y="2504603"/>
            <a:ext cx="1730031" cy="1216152"/>
            <a:chOff x="628650" y="2752253"/>
            <a:chExt cx="1730031" cy="1216152"/>
          </a:xfrm>
        </p:grpSpPr>
        <p:grpSp>
          <p:nvGrpSpPr>
            <p:cNvPr id="11" name="Group 10"/>
            <p:cNvGrpSpPr/>
            <p:nvPr/>
          </p:nvGrpSpPr>
          <p:grpSpPr>
            <a:xfrm>
              <a:off x="628650" y="2752253"/>
              <a:ext cx="1730031" cy="1216152"/>
              <a:chOff x="628650" y="2752253"/>
              <a:chExt cx="1730031" cy="1216152"/>
            </a:xfrm>
          </p:grpSpPr>
          <p:sp>
            <p:nvSpPr>
              <p:cNvPr id="7" name="Rectangle 6"/>
              <p:cNvSpPr/>
              <p:nvPr/>
            </p:nvSpPr>
            <p:spPr>
              <a:xfrm>
                <a:off x="628650" y="3413155"/>
                <a:ext cx="1118669" cy="555249"/>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rapezoid 4"/>
              <p:cNvSpPr/>
              <p:nvPr/>
            </p:nvSpPr>
            <p:spPr>
              <a:xfrm>
                <a:off x="1444281" y="2752253"/>
                <a:ext cx="914400" cy="1216152"/>
              </a:xfrm>
              <a:prstGeom prst="trapezoid">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4" name="Isosceles Triangle 53"/>
            <p:cNvSpPr/>
            <p:nvPr/>
          </p:nvSpPr>
          <p:spPr>
            <a:xfrm rot="10800000">
              <a:off x="864860" y="3203455"/>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9" name="Group 58"/>
          <p:cNvGrpSpPr/>
          <p:nvPr/>
        </p:nvGrpSpPr>
        <p:grpSpPr>
          <a:xfrm>
            <a:off x="6963585" y="3761959"/>
            <a:ext cx="1730031" cy="1249717"/>
            <a:chOff x="6802607" y="4009609"/>
            <a:chExt cx="1730031" cy="1249717"/>
          </a:xfrm>
        </p:grpSpPr>
        <p:grpSp>
          <p:nvGrpSpPr>
            <p:cNvPr id="43" name="Group 42"/>
            <p:cNvGrpSpPr/>
            <p:nvPr/>
          </p:nvGrpSpPr>
          <p:grpSpPr>
            <a:xfrm>
              <a:off x="6802607" y="4043174"/>
              <a:ext cx="1730031" cy="1216152"/>
              <a:chOff x="6802607" y="4043174"/>
              <a:chExt cx="1730031" cy="1216152"/>
            </a:xfrm>
          </p:grpSpPr>
          <p:sp>
            <p:nvSpPr>
              <p:cNvPr id="41" name="Rectangle 40"/>
              <p:cNvSpPr/>
              <p:nvPr/>
            </p:nvSpPr>
            <p:spPr>
              <a:xfrm>
                <a:off x="6802607" y="4231734"/>
                <a:ext cx="1118669" cy="102759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rapezoid 41"/>
              <p:cNvSpPr/>
              <p:nvPr/>
            </p:nvSpPr>
            <p:spPr>
              <a:xfrm>
                <a:off x="7618238" y="4043174"/>
                <a:ext cx="914400" cy="1216152"/>
              </a:xfrm>
              <a:prstGeom prst="trapezoid">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5" name="Isosceles Triangle 54"/>
            <p:cNvSpPr/>
            <p:nvPr/>
          </p:nvSpPr>
          <p:spPr>
            <a:xfrm rot="10800000">
              <a:off x="7073772" y="4009609"/>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2" name="Group 61"/>
          <p:cNvGrpSpPr/>
          <p:nvPr/>
        </p:nvGrpSpPr>
        <p:grpSpPr>
          <a:xfrm>
            <a:off x="3741368" y="3958567"/>
            <a:ext cx="1925808" cy="1122796"/>
            <a:chOff x="3281226" y="4206217"/>
            <a:chExt cx="1925808" cy="1122796"/>
          </a:xfrm>
        </p:grpSpPr>
        <p:cxnSp>
          <p:nvCxnSpPr>
            <p:cNvPr id="22" name="Straight Connector 21"/>
            <p:cNvCxnSpPr/>
            <p:nvPr/>
          </p:nvCxnSpPr>
          <p:spPr>
            <a:xfrm>
              <a:off x="3281226" y="5102075"/>
              <a:ext cx="192024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Arc 22"/>
            <p:cNvSpPr/>
            <p:nvPr/>
          </p:nvSpPr>
          <p:spPr>
            <a:xfrm>
              <a:off x="3911765" y="4231733"/>
              <a:ext cx="1097280" cy="1097280"/>
            </a:xfrm>
            <a:prstGeom prst="arc">
              <a:avLst>
                <a:gd name="adj1" fmla="val 11608660"/>
                <a:gd name="adj2" fmla="val 15846277"/>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5" name="Straight Connector 24"/>
            <p:cNvCxnSpPr>
              <a:stCxn id="23" idx="0"/>
            </p:cNvCxnSpPr>
            <p:nvPr/>
          </p:nvCxnSpPr>
          <p:spPr>
            <a:xfrm>
              <a:off x="3926874" y="4652503"/>
              <a:ext cx="774530" cy="26352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2"/>
            </p:cNvCxnSpPr>
            <p:nvPr/>
          </p:nvCxnSpPr>
          <p:spPr>
            <a:xfrm>
              <a:off x="4404053" y="4234635"/>
              <a:ext cx="312460" cy="68139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281424" y="4443568"/>
              <a:ext cx="73313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4105091" y="4382776"/>
              <a:ext cx="611422" cy="53032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3926874" y="4658364"/>
              <a:ext cx="128016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56" name="Isosceles Triangle 55"/>
            <p:cNvSpPr/>
            <p:nvPr/>
          </p:nvSpPr>
          <p:spPr>
            <a:xfrm rot="10800000">
              <a:off x="3422956" y="4206217"/>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Isosceles Triangle 56"/>
            <p:cNvSpPr/>
            <p:nvPr/>
          </p:nvSpPr>
          <p:spPr>
            <a:xfrm rot="10800000">
              <a:off x="4785216" y="4403777"/>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val 60"/>
            <p:cNvSpPr/>
            <p:nvPr/>
          </p:nvSpPr>
          <p:spPr>
            <a:xfrm>
              <a:off x="4644315" y="4842513"/>
              <a:ext cx="91440" cy="91440"/>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extBox 2"/>
          <p:cNvSpPr txBox="1"/>
          <p:nvPr/>
        </p:nvSpPr>
        <p:spPr>
          <a:xfrm>
            <a:off x="840954" y="2850254"/>
            <a:ext cx="1699504" cy="523220"/>
          </a:xfrm>
          <a:prstGeom prst="rect">
            <a:avLst/>
          </a:prstGeom>
          <a:noFill/>
        </p:spPr>
        <p:txBody>
          <a:bodyPr wrap="none" rtlCol="0" anchor="ctr">
            <a:spAutoFit/>
          </a:bodyPr>
          <a:lstStyle/>
          <a:p>
            <a:pPr algn="ctr"/>
            <a:r>
              <a:rPr lang="en-US" sz="2800" b="1" dirty="0">
                <a:solidFill>
                  <a:srgbClr val="C00000"/>
                </a:solidFill>
                <a:effectLst>
                  <a:outerShdw blurRad="38100" dist="38100" dir="2700000" algn="tl">
                    <a:srgbClr val="000000">
                      <a:alpha val="43137"/>
                    </a:srgbClr>
                  </a:outerShdw>
                </a:effectLst>
              </a:rPr>
              <a:t>SAMPLED</a:t>
            </a:r>
          </a:p>
        </p:txBody>
      </p:sp>
      <p:sp>
        <p:nvSpPr>
          <p:cNvPr id="35" name="TextBox 34"/>
          <p:cNvSpPr txBox="1"/>
          <p:nvPr/>
        </p:nvSpPr>
        <p:spPr>
          <a:xfrm>
            <a:off x="847460" y="4750066"/>
            <a:ext cx="1699504" cy="523220"/>
          </a:xfrm>
          <a:prstGeom prst="rect">
            <a:avLst/>
          </a:prstGeom>
          <a:noFill/>
        </p:spPr>
        <p:txBody>
          <a:bodyPr wrap="none" rtlCol="0" anchor="ctr">
            <a:spAutoFit/>
          </a:bodyPr>
          <a:lstStyle/>
          <a:p>
            <a:pPr algn="ctr"/>
            <a:r>
              <a:rPr lang="en-US" sz="2800" b="1" dirty="0">
                <a:solidFill>
                  <a:srgbClr val="C00000"/>
                </a:solidFill>
                <a:effectLst>
                  <a:outerShdw blurRad="38100" dist="38100" dir="2700000" algn="tl">
                    <a:srgbClr val="000000">
                      <a:alpha val="43137"/>
                    </a:srgbClr>
                  </a:outerShdw>
                </a:effectLst>
              </a:rPr>
              <a:t>SAMPLED</a:t>
            </a:r>
          </a:p>
        </p:txBody>
      </p:sp>
      <p:sp>
        <p:nvSpPr>
          <p:cNvPr id="36" name="TextBox 35"/>
          <p:cNvSpPr txBox="1"/>
          <p:nvPr/>
        </p:nvSpPr>
        <p:spPr>
          <a:xfrm>
            <a:off x="4031683" y="4125322"/>
            <a:ext cx="1483098" cy="523220"/>
          </a:xfrm>
          <a:prstGeom prst="rect">
            <a:avLst/>
          </a:prstGeom>
          <a:noFill/>
        </p:spPr>
        <p:txBody>
          <a:bodyPr wrap="none" rtlCol="0" anchor="ctr">
            <a:spAutoFit/>
          </a:bodyPr>
          <a:lstStyle/>
          <a:p>
            <a:pPr algn="ctr"/>
            <a:r>
              <a:rPr lang="en-US" sz="2800" b="1" dirty="0">
                <a:solidFill>
                  <a:srgbClr val="C00000"/>
                </a:solidFill>
                <a:effectLst>
                  <a:outerShdw blurRad="38100" dist="38100" dir="2700000" algn="tl">
                    <a:srgbClr val="000000">
                      <a:alpha val="43137"/>
                    </a:srgbClr>
                  </a:outerShdw>
                </a:effectLst>
              </a:rPr>
              <a:t>ROUTED</a:t>
            </a:r>
          </a:p>
        </p:txBody>
      </p:sp>
      <p:sp>
        <p:nvSpPr>
          <p:cNvPr id="37" name="TextBox 36"/>
          <p:cNvSpPr txBox="1"/>
          <p:nvPr/>
        </p:nvSpPr>
        <p:spPr>
          <a:xfrm>
            <a:off x="7092140" y="4133399"/>
            <a:ext cx="1483098" cy="523220"/>
          </a:xfrm>
          <a:prstGeom prst="rect">
            <a:avLst/>
          </a:prstGeom>
          <a:noFill/>
        </p:spPr>
        <p:txBody>
          <a:bodyPr wrap="none" rtlCol="0" anchor="ctr">
            <a:spAutoFit/>
          </a:bodyPr>
          <a:lstStyle/>
          <a:p>
            <a:pPr algn="ctr"/>
            <a:r>
              <a:rPr lang="en-US" sz="2800" b="1" dirty="0">
                <a:solidFill>
                  <a:srgbClr val="C00000"/>
                </a:solidFill>
                <a:effectLst>
                  <a:outerShdw blurRad="38100" dist="38100" dir="2700000" algn="tl">
                    <a:srgbClr val="000000">
                      <a:alpha val="43137"/>
                    </a:srgbClr>
                  </a:outerShdw>
                </a:effectLst>
              </a:rPr>
              <a:t>RESULT</a:t>
            </a:r>
          </a:p>
        </p:txBody>
      </p:sp>
    </p:spTree>
    <p:extLst>
      <p:ext uri="{BB962C8B-B14F-4D97-AF65-F5344CB8AC3E}">
        <p14:creationId xmlns:p14="http://schemas.microsoft.com/office/powerpoint/2010/main" val="272267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We’re Not Doing</a:t>
            </a:r>
          </a:p>
        </p:txBody>
      </p:sp>
      <p:sp>
        <p:nvSpPr>
          <p:cNvPr id="3" name="Content Placeholder 2"/>
          <p:cNvSpPr>
            <a:spLocks noGrp="1"/>
          </p:cNvSpPr>
          <p:nvPr>
            <p:ph idx="1"/>
          </p:nvPr>
        </p:nvSpPr>
        <p:spPr/>
        <p:txBody>
          <a:bodyPr/>
          <a:lstStyle/>
          <a:p>
            <a:pPr marL="0" indent="0">
              <a:buNone/>
            </a:pPr>
            <a:r>
              <a:rPr lang="en-US" b="1" dirty="0">
                <a:solidFill>
                  <a:srgbClr val="C00000"/>
                </a:solidFill>
              </a:rPr>
              <a:t>Not a recipe for doing hydrologic loading on your own</a:t>
            </a:r>
          </a:p>
          <a:p>
            <a:r>
              <a:rPr lang="en-US" dirty="0"/>
              <a:t>See Risk Management Center (RMC) SQRA workshops</a:t>
            </a:r>
          </a:p>
          <a:p>
            <a:r>
              <a:rPr lang="en-US" dirty="0"/>
              <a:t>Higher-level studies usually need guidance from senior H&amp;H cadre members</a:t>
            </a:r>
          </a:p>
        </p:txBody>
      </p:sp>
      <p:sp>
        <p:nvSpPr>
          <p:cNvPr id="4" name="TextBox 3"/>
          <p:cNvSpPr txBox="1"/>
          <p:nvPr/>
        </p:nvSpPr>
        <p:spPr>
          <a:xfrm>
            <a:off x="3456951" y="1359015"/>
            <a:ext cx="2230098" cy="461665"/>
          </a:xfrm>
          <a:prstGeom prst="rect">
            <a:avLst/>
          </a:prstGeom>
          <a:noFill/>
        </p:spPr>
        <p:txBody>
          <a:bodyPr wrap="none" rtlCol="0">
            <a:spAutoFit/>
          </a:bodyPr>
          <a:lstStyle/>
          <a:p>
            <a:pPr algn="ctr"/>
            <a:r>
              <a:rPr lang="en-US" sz="2400" dirty="0">
                <a:solidFill>
                  <a:srgbClr val="C00000"/>
                </a:solidFill>
              </a:rPr>
              <a:t>Disclaimer!</a:t>
            </a:r>
          </a:p>
        </p:txBody>
      </p:sp>
    </p:spTree>
    <p:extLst>
      <p:ext uri="{BB962C8B-B14F-4D97-AF65-F5344CB8AC3E}">
        <p14:creationId xmlns:p14="http://schemas.microsoft.com/office/powerpoint/2010/main" val="11663713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grpSp>
        <p:nvGrpSpPr>
          <p:cNvPr id="7" name="Group 6"/>
          <p:cNvGrpSpPr/>
          <p:nvPr/>
        </p:nvGrpSpPr>
        <p:grpSpPr>
          <a:xfrm>
            <a:off x="0" y="2161669"/>
            <a:ext cx="9144000" cy="4696331"/>
            <a:chOff x="0" y="2161669"/>
            <a:chExt cx="9144000" cy="4696331"/>
          </a:xfrm>
        </p:grpSpPr>
        <p:pic>
          <p:nvPicPr>
            <p:cNvPr id="5" name="Picture 4"/>
            <p:cNvPicPr>
              <a:picLocks noChangeAspect="1"/>
            </p:cNvPicPr>
            <p:nvPr/>
          </p:nvPicPr>
          <p:blipFill>
            <a:blip r:embed="rId3"/>
            <a:stretch>
              <a:fillRect/>
            </a:stretch>
          </p:blipFill>
          <p:spPr>
            <a:xfrm>
              <a:off x="0" y="2161669"/>
              <a:ext cx="9144000" cy="4696331"/>
            </a:xfrm>
            <a:prstGeom prst="rect">
              <a:avLst/>
            </a:prstGeom>
          </p:spPr>
        </p:pic>
        <p:sp>
          <p:nvSpPr>
            <p:cNvPr id="16" name="TextBox 15"/>
            <p:cNvSpPr txBox="1"/>
            <p:nvPr/>
          </p:nvSpPr>
          <p:spPr>
            <a:xfrm>
              <a:off x="648106" y="6006291"/>
              <a:ext cx="2198450" cy="584775"/>
            </a:xfrm>
            <a:prstGeom prst="rect">
              <a:avLst/>
            </a:prstGeom>
            <a:noFill/>
          </p:spPr>
          <p:txBody>
            <a:bodyPr wrap="square" rtlCol="0">
              <a:spAutoFit/>
            </a:bodyPr>
            <a:lstStyle/>
            <a:p>
              <a:r>
                <a:rPr lang="en-US" sz="1600" dirty="0"/>
                <a:t>Average return interval (years)</a:t>
              </a:r>
            </a:p>
          </p:txBody>
        </p:sp>
      </p:grpSp>
      <p:grpSp>
        <p:nvGrpSpPr>
          <p:cNvPr id="3" name="Group 2"/>
          <p:cNvGrpSpPr/>
          <p:nvPr/>
        </p:nvGrpSpPr>
        <p:grpSpPr>
          <a:xfrm>
            <a:off x="6609835" y="3035030"/>
            <a:ext cx="1858201" cy="1229989"/>
            <a:chOff x="6609835" y="3035030"/>
            <a:chExt cx="1858201" cy="1229989"/>
          </a:xfrm>
        </p:grpSpPr>
        <p:sp>
          <p:nvSpPr>
            <p:cNvPr id="6" name="TextBox 5"/>
            <p:cNvSpPr txBox="1"/>
            <p:nvPr/>
          </p:nvSpPr>
          <p:spPr>
            <a:xfrm>
              <a:off x="6609835" y="3618688"/>
              <a:ext cx="1858201" cy="646331"/>
            </a:xfrm>
            <a:prstGeom prst="rect">
              <a:avLst/>
            </a:prstGeom>
            <a:noFill/>
          </p:spPr>
          <p:txBody>
            <a:bodyPr wrap="none" rtlCol="0" anchor="ctr">
              <a:spAutoFit/>
            </a:bodyPr>
            <a:lstStyle/>
            <a:p>
              <a:pPr algn="ctr"/>
              <a:r>
                <a:rPr lang="en-US" dirty="0">
                  <a:solidFill>
                    <a:srgbClr val="C00000"/>
                  </a:solidFill>
                </a:rPr>
                <a:t>Each </a:t>
              </a:r>
              <a:r>
                <a:rPr lang="en-US" dirty="0" err="1">
                  <a:solidFill>
                    <a:srgbClr val="C00000"/>
                  </a:solidFill>
                </a:rPr>
                <a:t>pt</a:t>
              </a:r>
              <a:r>
                <a:rPr lang="en-US" dirty="0">
                  <a:solidFill>
                    <a:srgbClr val="C00000"/>
                  </a:solidFill>
                </a:rPr>
                <a:t> is a</a:t>
              </a:r>
            </a:p>
            <a:p>
              <a:pPr algn="ctr"/>
              <a:r>
                <a:rPr lang="en-US" dirty="0">
                  <a:solidFill>
                    <a:srgbClr val="C00000"/>
                  </a:solidFill>
                </a:rPr>
                <a:t>routed event</a:t>
              </a:r>
            </a:p>
          </p:txBody>
        </p:sp>
        <p:cxnSp>
          <p:nvCxnSpPr>
            <p:cNvPr id="8" name="Straight Arrow Connector 7"/>
            <p:cNvCxnSpPr/>
            <p:nvPr/>
          </p:nvCxnSpPr>
          <p:spPr>
            <a:xfrm flipV="1">
              <a:off x="7538936" y="3035030"/>
              <a:ext cx="29183" cy="57393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 name="Group 3"/>
          <p:cNvGrpSpPr/>
          <p:nvPr/>
        </p:nvGrpSpPr>
        <p:grpSpPr>
          <a:xfrm>
            <a:off x="4435591" y="5398872"/>
            <a:ext cx="3829790" cy="872339"/>
            <a:chOff x="4435591" y="5398872"/>
            <a:chExt cx="3829790" cy="872339"/>
          </a:xfrm>
        </p:grpSpPr>
        <p:sp>
          <p:nvSpPr>
            <p:cNvPr id="11" name="TextBox 10"/>
            <p:cNvSpPr txBox="1"/>
            <p:nvPr/>
          </p:nvSpPr>
          <p:spPr>
            <a:xfrm>
              <a:off x="4435591" y="5398872"/>
              <a:ext cx="3671198" cy="646331"/>
            </a:xfrm>
            <a:prstGeom prst="rect">
              <a:avLst/>
            </a:prstGeom>
            <a:noFill/>
          </p:spPr>
          <p:txBody>
            <a:bodyPr wrap="none" rtlCol="0" anchor="ctr">
              <a:spAutoFit/>
            </a:bodyPr>
            <a:lstStyle/>
            <a:p>
              <a:r>
                <a:rPr lang="en-US" dirty="0">
                  <a:solidFill>
                    <a:srgbClr val="C00000"/>
                  </a:solidFill>
                </a:rPr>
                <a:t>Simulation count controls</a:t>
              </a:r>
            </a:p>
            <a:p>
              <a:r>
                <a:rPr lang="en-US" dirty="0">
                  <a:solidFill>
                    <a:srgbClr val="C00000"/>
                  </a:solidFill>
                </a:rPr>
                <a:t>frequency limits</a:t>
              </a:r>
            </a:p>
          </p:txBody>
        </p:sp>
        <p:cxnSp>
          <p:nvCxnSpPr>
            <p:cNvPr id="12" name="Straight Arrow Connector 11"/>
            <p:cNvCxnSpPr/>
            <p:nvPr/>
          </p:nvCxnSpPr>
          <p:spPr>
            <a:xfrm>
              <a:off x="7302343" y="5794556"/>
              <a:ext cx="963038" cy="47665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rot="-5400000">
            <a:off x="-1351683" y="4316054"/>
            <a:ext cx="3041920" cy="338554"/>
          </a:xfrm>
          <a:prstGeom prst="rect">
            <a:avLst/>
          </a:prstGeom>
          <a:solidFill>
            <a:schemeClr val="bg1"/>
          </a:solidFill>
        </p:spPr>
        <p:txBody>
          <a:bodyPr wrap="square" rtlCol="0" anchor="ctr">
            <a:spAutoFit/>
          </a:bodyPr>
          <a:lstStyle/>
          <a:p>
            <a:pPr algn="ctr"/>
            <a:r>
              <a:rPr lang="en-US" sz="1600" dirty="0"/>
              <a:t>Maximum Reservoir Stage</a:t>
            </a:r>
          </a:p>
        </p:txBody>
      </p:sp>
    </p:spTree>
    <p:extLst>
      <p:ext uri="{BB962C8B-B14F-4D97-AF65-F5344CB8AC3E}">
        <p14:creationId xmlns:p14="http://schemas.microsoft.com/office/powerpoint/2010/main" val="14249287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4653"/>
            <a:ext cx="7886700" cy="1325563"/>
          </a:xfrm>
        </p:spPr>
        <p:txBody>
          <a:bodyPr/>
          <a:lstStyle/>
          <a:p>
            <a:r>
              <a:rPr lang="en-US" dirty="0"/>
              <a:t>Uncertainty</a:t>
            </a:r>
          </a:p>
        </p:txBody>
      </p:sp>
      <p:pic>
        <p:nvPicPr>
          <p:cNvPr id="4" name="Picture 3"/>
          <p:cNvPicPr>
            <a:picLocks noChangeAspect="1"/>
          </p:cNvPicPr>
          <p:nvPr/>
        </p:nvPicPr>
        <p:blipFill rotWithShape="1">
          <a:blip r:embed="rId2"/>
          <a:srcRect t="14481" b="4491"/>
          <a:stretch/>
        </p:blipFill>
        <p:spPr>
          <a:xfrm>
            <a:off x="544116" y="2410164"/>
            <a:ext cx="8055769" cy="4447836"/>
          </a:xfrm>
          <a:prstGeom prst="rect">
            <a:avLst/>
          </a:prstGeom>
        </p:spPr>
      </p:pic>
      <p:sp>
        <p:nvSpPr>
          <p:cNvPr id="3" name="Content Placeholder 2"/>
          <p:cNvSpPr>
            <a:spLocks noGrp="1"/>
          </p:cNvSpPr>
          <p:nvPr>
            <p:ph idx="1"/>
          </p:nvPr>
        </p:nvSpPr>
        <p:spPr>
          <a:xfrm>
            <a:off x="628650" y="1485152"/>
            <a:ext cx="7886700" cy="4351338"/>
          </a:xfrm>
        </p:spPr>
        <p:txBody>
          <a:bodyPr/>
          <a:lstStyle/>
          <a:p>
            <a:r>
              <a:rPr lang="en-US" dirty="0"/>
              <a:t>Run the simulation, varying the flow frequency parameters</a:t>
            </a:r>
          </a:p>
        </p:txBody>
      </p:sp>
      <p:sp>
        <p:nvSpPr>
          <p:cNvPr id="5" name="TextBox 4"/>
          <p:cNvSpPr txBox="1"/>
          <p:nvPr/>
        </p:nvSpPr>
        <p:spPr>
          <a:xfrm>
            <a:off x="2279389" y="3920245"/>
            <a:ext cx="1997663" cy="646331"/>
          </a:xfrm>
          <a:prstGeom prst="rect">
            <a:avLst/>
          </a:prstGeom>
          <a:solidFill>
            <a:schemeClr val="bg1"/>
          </a:solidFill>
        </p:spPr>
        <p:txBody>
          <a:bodyPr wrap="none" rtlCol="0" anchor="ctr">
            <a:spAutoFit/>
          </a:bodyPr>
          <a:lstStyle/>
          <a:p>
            <a:pPr algn="ctr"/>
            <a:r>
              <a:rPr lang="en-US" dirty="0">
                <a:solidFill>
                  <a:srgbClr val="C00000"/>
                </a:solidFill>
              </a:rPr>
              <a:t>Each line is</a:t>
            </a:r>
          </a:p>
          <a:p>
            <a:pPr algn="ctr"/>
            <a:r>
              <a:rPr lang="en-US" dirty="0">
                <a:solidFill>
                  <a:srgbClr val="C00000"/>
                </a:solidFill>
              </a:rPr>
              <a:t>a realization</a:t>
            </a:r>
          </a:p>
        </p:txBody>
      </p:sp>
      <p:cxnSp>
        <p:nvCxnSpPr>
          <p:cNvPr id="6" name="Straight Arrow Connector 5"/>
          <p:cNvCxnSpPr/>
          <p:nvPr/>
        </p:nvCxnSpPr>
        <p:spPr>
          <a:xfrm flipV="1">
            <a:off x="4153711" y="4124529"/>
            <a:ext cx="1750978" cy="11673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036321" y="5139534"/>
            <a:ext cx="2537485" cy="1015663"/>
          </a:xfrm>
          <a:prstGeom prst="rect">
            <a:avLst/>
          </a:prstGeom>
          <a:solidFill>
            <a:schemeClr val="bg1"/>
          </a:solidFill>
        </p:spPr>
        <p:txBody>
          <a:bodyPr wrap="square" rtlCol="0" anchor="ctr">
            <a:spAutoFit/>
          </a:bodyPr>
          <a:lstStyle/>
          <a:p>
            <a:pPr algn="ctr"/>
            <a:r>
              <a:rPr lang="en-US" sz="2000" dirty="0">
                <a:solidFill>
                  <a:srgbClr val="C00000"/>
                </a:solidFill>
              </a:rPr>
              <a:t>Uncertainty for rare events substantial</a:t>
            </a:r>
          </a:p>
        </p:txBody>
      </p:sp>
      <p:sp>
        <p:nvSpPr>
          <p:cNvPr id="11" name="Right Brace 10"/>
          <p:cNvSpPr/>
          <p:nvPr/>
        </p:nvSpPr>
        <p:spPr>
          <a:xfrm rot="5400000">
            <a:off x="6149422" y="3811443"/>
            <a:ext cx="311284" cy="2045890"/>
          </a:xfrm>
          <a:prstGeom prst="rightBrace">
            <a:avLst/>
          </a:prstGeom>
          <a:ln w="38100" cmpd="sng">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34863769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idx="1"/>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417" t="2054" r="1459" b="1013"/>
          <a:stretch/>
        </p:blipFill>
        <p:spPr>
          <a:xfrm>
            <a:off x="0" y="177153"/>
            <a:ext cx="9144000" cy="6503695"/>
          </a:xfrm>
        </p:spPr>
      </p:pic>
      <p:sp>
        <p:nvSpPr>
          <p:cNvPr id="9" name="TextBox 8"/>
          <p:cNvSpPr txBox="1"/>
          <p:nvPr/>
        </p:nvSpPr>
        <p:spPr>
          <a:xfrm>
            <a:off x="3028950" y="819150"/>
            <a:ext cx="5867400" cy="1328023"/>
          </a:xfrm>
          <a:prstGeom prst="roundRect">
            <a:avLst/>
          </a:prstGeom>
          <a:noFill/>
          <a:ln>
            <a:noFill/>
          </a:ln>
        </p:spPr>
        <p:txBody>
          <a:bodyPr wrap="square" rtlCol="0">
            <a:spAutoFit/>
          </a:bodyPr>
          <a:lstStyle/>
          <a:p>
            <a:pPr algn="ctr"/>
            <a:r>
              <a:rPr lang="en-US" sz="3600" dirty="0">
                <a:solidFill>
                  <a:srgbClr val="C00000"/>
                </a:solidFill>
              </a:rPr>
              <a:t>Including More Information</a:t>
            </a:r>
          </a:p>
        </p:txBody>
      </p:sp>
    </p:spTree>
    <p:extLst>
      <p:ext uri="{BB962C8B-B14F-4D97-AF65-F5344CB8AC3E}">
        <p14:creationId xmlns:p14="http://schemas.microsoft.com/office/powerpoint/2010/main" val="32657302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 of Effort – Streamflow Frequency</a:t>
            </a:r>
          </a:p>
        </p:txBody>
      </p:sp>
      <p:sp>
        <p:nvSpPr>
          <p:cNvPr id="3" name="Content Placeholder 2"/>
          <p:cNvSpPr>
            <a:spLocks noGrp="1"/>
          </p:cNvSpPr>
          <p:nvPr>
            <p:ph idx="1"/>
          </p:nvPr>
        </p:nvSpPr>
        <p:spPr>
          <a:xfrm>
            <a:off x="219075" y="1825625"/>
            <a:ext cx="8772525" cy="4927600"/>
          </a:xfrm>
        </p:spPr>
        <p:txBody>
          <a:bodyPr>
            <a:normAutofit/>
          </a:bodyPr>
          <a:lstStyle/>
          <a:p>
            <a:r>
              <a:rPr lang="en-US" dirty="0"/>
              <a:t>PA/SQRA</a:t>
            </a:r>
          </a:p>
          <a:p>
            <a:pPr lvl="1"/>
            <a:r>
              <a:rPr lang="en-US" dirty="0"/>
              <a:t>At-site volume-frequency</a:t>
            </a:r>
          </a:p>
          <a:p>
            <a:pPr lvl="1"/>
            <a:r>
              <a:rPr lang="en-US" dirty="0"/>
              <a:t>Regional skew information </a:t>
            </a:r>
            <a:r>
              <a:rPr lang="en-US" u="sng" dirty="0"/>
              <a:t>if available</a:t>
            </a:r>
          </a:p>
          <a:p>
            <a:pPr lvl="1"/>
            <a:r>
              <a:rPr lang="en-US" dirty="0"/>
              <a:t>Historical information </a:t>
            </a:r>
            <a:r>
              <a:rPr lang="en-US" u="sng" dirty="0"/>
              <a:t>if available</a:t>
            </a:r>
          </a:p>
          <a:p>
            <a:pPr lvl="1"/>
            <a:endParaRPr lang="en-US" dirty="0"/>
          </a:p>
          <a:p>
            <a:r>
              <a:rPr lang="en-US" dirty="0"/>
              <a:t>IES/DSMS</a:t>
            </a:r>
          </a:p>
          <a:p>
            <a:pPr lvl="1"/>
            <a:r>
              <a:rPr lang="en-US" dirty="0"/>
              <a:t>At-site volume-frequency</a:t>
            </a:r>
          </a:p>
          <a:p>
            <a:pPr lvl="1"/>
            <a:r>
              <a:rPr lang="en-US" dirty="0"/>
              <a:t>Historical information</a:t>
            </a:r>
          </a:p>
          <a:p>
            <a:pPr lvl="1"/>
            <a:r>
              <a:rPr lang="en-US" dirty="0"/>
              <a:t>Regional skew highly recommended</a:t>
            </a:r>
          </a:p>
          <a:p>
            <a:pPr lvl="1"/>
            <a:r>
              <a:rPr lang="en-US" dirty="0"/>
              <a:t>Paleoflood analysis if possible</a:t>
            </a:r>
          </a:p>
          <a:p>
            <a:pPr lvl="1"/>
            <a:r>
              <a:rPr lang="en-US" dirty="0"/>
              <a:t>Precipitation-based methods may be preferable</a:t>
            </a:r>
          </a:p>
          <a:p>
            <a:pPr lvl="1"/>
            <a:endParaRPr lang="en-US" dirty="0"/>
          </a:p>
        </p:txBody>
      </p:sp>
      <p:sp>
        <p:nvSpPr>
          <p:cNvPr id="4" name="TextBox 3"/>
          <p:cNvSpPr txBox="1"/>
          <p:nvPr/>
        </p:nvSpPr>
        <p:spPr>
          <a:xfrm>
            <a:off x="2486025" y="1690689"/>
            <a:ext cx="5065810" cy="646331"/>
          </a:xfrm>
          <a:prstGeom prst="rect">
            <a:avLst/>
          </a:prstGeom>
          <a:noFill/>
        </p:spPr>
        <p:txBody>
          <a:bodyPr wrap="none" rtlCol="0">
            <a:spAutoFit/>
          </a:bodyPr>
          <a:lstStyle/>
          <a:p>
            <a:r>
              <a:rPr lang="en-US" dirty="0">
                <a:solidFill>
                  <a:srgbClr val="C00000"/>
                </a:solidFill>
              </a:rPr>
              <a:t>(Periodic Assessment)</a:t>
            </a:r>
          </a:p>
          <a:p>
            <a:r>
              <a:rPr lang="en-US" dirty="0">
                <a:solidFill>
                  <a:srgbClr val="C00000"/>
                </a:solidFill>
              </a:rPr>
              <a:t>(Semi-Quantitative Risk Assessment)</a:t>
            </a:r>
          </a:p>
        </p:txBody>
      </p:sp>
      <p:sp>
        <p:nvSpPr>
          <p:cNvPr id="5" name="TextBox 4"/>
          <p:cNvSpPr txBox="1"/>
          <p:nvPr/>
        </p:nvSpPr>
        <p:spPr>
          <a:xfrm>
            <a:off x="2764947" y="3773378"/>
            <a:ext cx="4507965" cy="646331"/>
          </a:xfrm>
          <a:prstGeom prst="rect">
            <a:avLst/>
          </a:prstGeom>
          <a:noFill/>
        </p:spPr>
        <p:txBody>
          <a:bodyPr wrap="none" rtlCol="0">
            <a:spAutoFit/>
          </a:bodyPr>
          <a:lstStyle/>
          <a:p>
            <a:r>
              <a:rPr lang="en-US" dirty="0">
                <a:solidFill>
                  <a:srgbClr val="C00000"/>
                </a:solidFill>
              </a:rPr>
              <a:t>(Issue Evaluation Study)</a:t>
            </a:r>
          </a:p>
          <a:p>
            <a:r>
              <a:rPr lang="en-US" dirty="0">
                <a:solidFill>
                  <a:srgbClr val="C00000"/>
                </a:solidFill>
              </a:rPr>
              <a:t>(Dam Safety Modification Study)</a:t>
            </a:r>
          </a:p>
        </p:txBody>
      </p:sp>
    </p:spTree>
    <p:extLst>
      <p:ext uri="{BB962C8B-B14F-4D97-AF65-F5344CB8AC3E}">
        <p14:creationId xmlns:p14="http://schemas.microsoft.com/office/powerpoint/2010/main" val="3391276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Precipitation-Frequency Method</a:t>
            </a:r>
          </a:p>
        </p:txBody>
      </p:sp>
      <p:sp>
        <p:nvSpPr>
          <p:cNvPr id="3" name="Content Placeholder 2"/>
          <p:cNvSpPr>
            <a:spLocks noGrp="1"/>
          </p:cNvSpPr>
          <p:nvPr>
            <p:ph idx="1"/>
          </p:nvPr>
        </p:nvSpPr>
        <p:spPr/>
        <p:txBody>
          <a:bodyPr/>
          <a:lstStyle/>
          <a:p>
            <a:r>
              <a:rPr lang="en-US" dirty="0"/>
              <a:t>Instead of sampling inflows, sample precipitation</a:t>
            </a:r>
          </a:p>
          <a:p>
            <a:r>
              <a:rPr lang="en-US" dirty="0"/>
              <a:t>Compute runoff with a hydrologic model</a:t>
            </a:r>
          </a:p>
          <a:p>
            <a:r>
              <a:rPr lang="en-US" dirty="0"/>
              <a:t>Route inflow hydrographs</a:t>
            </a:r>
          </a:p>
        </p:txBody>
      </p:sp>
    </p:spTree>
    <p:extLst>
      <p:ext uri="{BB962C8B-B14F-4D97-AF65-F5344CB8AC3E}">
        <p14:creationId xmlns:p14="http://schemas.microsoft.com/office/powerpoint/2010/main" val="13604091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Precipitation-Frequency</a:t>
            </a:r>
          </a:p>
        </p:txBody>
      </p:sp>
      <p:sp>
        <p:nvSpPr>
          <p:cNvPr id="3" name="Content Placeholder 2"/>
          <p:cNvSpPr>
            <a:spLocks noGrp="1"/>
          </p:cNvSpPr>
          <p:nvPr>
            <p:ph idx="1"/>
          </p:nvPr>
        </p:nvSpPr>
        <p:spPr/>
        <p:txBody>
          <a:bodyPr/>
          <a:lstStyle/>
          <a:p>
            <a:r>
              <a:rPr lang="en-US" dirty="0"/>
              <a:t>Analyze annual maximum precipitation</a:t>
            </a:r>
          </a:p>
          <a:p>
            <a:r>
              <a:rPr lang="en-US" dirty="0"/>
              <a:t>Regionalize the estimates</a:t>
            </a:r>
          </a:p>
          <a:p>
            <a:pPr lvl="1"/>
            <a:r>
              <a:rPr lang="en-US" dirty="0"/>
              <a:t>Space-for-time substitution</a:t>
            </a:r>
          </a:p>
          <a:p>
            <a:r>
              <a:rPr lang="en-US" dirty="0"/>
              <a:t>Handle the tradeoff:</a:t>
            </a:r>
          </a:p>
          <a:p>
            <a:pPr lvl="1"/>
            <a:r>
              <a:rPr lang="en-US" dirty="0"/>
              <a:t>More storms of the same kind, but</a:t>
            </a:r>
          </a:p>
          <a:p>
            <a:pPr lvl="1"/>
            <a:r>
              <a:rPr lang="en-US" dirty="0"/>
              <a:t>Multiple stations can be dominated by the exact same events</a:t>
            </a:r>
          </a:p>
        </p:txBody>
      </p:sp>
    </p:spTree>
    <p:extLst>
      <p:ext uri="{BB962C8B-B14F-4D97-AF65-F5344CB8AC3E}">
        <p14:creationId xmlns:p14="http://schemas.microsoft.com/office/powerpoint/2010/main" val="17225905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19641" y="457200"/>
            <a:ext cx="2949178" cy="1600200"/>
          </a:xfrm>
        </p:spPr>
        <p:txBody>
          <a:bodyPr>
            <a:normAutofit/>
          </a:bodyPr>
          <a:lstStyle/>
          <a:p>
            <a:r>
              <a:rPr lang="en-US" dirty="0"/>
              <a:t>Space for Time Substitution</a:t>
            </a:r>
          </a:p>
        </p:txBody>
      </p:sp>
      <p:sp>
        <p:nvSpPr>
          <p:cNvPr id="6" name="Text Placeholder 5"/>
          <p:cNvSpPr>
            <a:spLocks noGrp="1"/>
          </p:cNvSpPr>
          <p:nvPr>
            <p:ph type="body" sz="half" idx="2"/>
          </p:nvPr>
        </p:nvSpPr>
        <p:spPr>
          <a:xfrm>
            <a:off x="419641" y="2057400"/>
            <a:ext cx="2949178" cy="3811588"/>
          </a:xfrm>
        </p:spPr>
        <p:txBody>
          <a:bodyPr/>
          <a:lstStyle/>
          <a:p>
            <a:r>
              <a:rPr lang="en-US" dirty="0"/>
              <a:t>Gather up weather stations with similar climatology to the area of interest</a:t>
            </a:r>
          </a:p>
        </p:txBody>
      </p:sp>
      <p:pic>
        <p:nvPicPr>
          <p:cNvPr id="7"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44636" y="0"/>
            <a:ext cx="5299364" cy="6858000"/>
          </a:xfrm>
          <a:prstGeom prst="rect">
            <a:avLst/>
          </a:prstGeom>
        </p:spPr>
      </p:pic>
      <p:sp>
        <p:nvSpPr>
          <p:cNvPr id="2" name="TextBox 1"/>
          <p:cNvSpPr txBox="1"/>
          <p:nvPr/>
        </p:nvSpPr>
        <p:spPr>
          <a:xfrm>
            <a:off x="401422" y="3514976"/>
            <a:ext cx="2973891" cy="646331"/>
          </a:xfrm>
          <a:prstGeom prst="rect">
            <a:avLst/>
          </a:prstGeom>
          <a:noFill/>
        </p:spPr>
        <p:txBody>
          <a:bodyPr wrap="none" rtlCol="0">
            <a:spAutoFit/>
          </a:bodyPr>
          <a:lstStyle/>
          <a:p>
            <a:r>
              <a:rPr lang="en-US" b="1" dirty="0">
                <a:solidFill>
                  <a:srgbClr val="C00000"/>
                </a:solidFill>
              </a:rPr>
              <a:t>295 final sites for</a:t>
            </a:r>
          </a:p>
          <a:p>
            <a:r>
              <a:rPr lang="en-US" b="1" dirty="0">
                <a:solidFill>
                  <a:srgbClr val="C00000"/>
                </a:solidFill>
              </a:rPr>
              <a:t>the Willamette Basin</a:t>
            </a:r>
          </a:p>
        </p:txBody>
      </p:sp>
    </p:spTree>
    <p:extLst>
      <p:ext uri="{BB962C8B-B14F-4D97-AF65-F5344CB8AC3E}">
        <p14:creationId xmlns:p14="http://schemas.microsoft.com/office/powerpoint/2010/main" val="9909202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19641" y="457200"/>
            <a:ext cx="2949178" cy="1600200"/>
          </a:xfrm>
        </p:spPr>
        <p:txBody>
          <a:bodyPr>
            <a:normAutofit/>
          </a:bodyPr>
          <a:lstStyle/>
          <a:p>
            <a:r>
              <a:rPr lang="en-US" dirty="0"/>
              <a:t>Space for Time Substitution</a:t>
            </a:r>
          </a:p>
        </p:txBody>
      </p:sp>
      <p:sp>
        <p:nvSpPr>
          <p:cNvPr id="6" name="Text Placeholder 5"/>
          <p:cNvSpPr>
            <a:spLocks noGrp="1"/>
          </p:cNvSpPr>
          <p:nvPr>
            <p:ph type="body" sz="half" idx="2"/>
          </p:nvPr>
        </p:nvSpPr>
        <p:spPr>
          <a:xfrm>
            <a:off x="419641" y="2057400"/>
            <a:ext cx="2949178" cy="3811588"/>
          </a:xfrm>
        </p:spPr>
        <p:txBody>
          <a:bodyPr/>
          <a:lstStyle/>
          <a:p>
            <a:r>
              <a:rPr lang="en-US" dirty="0"/>
              <a:t>Partition stations into meteorologically homogeneous regions</a:t>
            </a:r>
          </a:p>
        </p:txBody>
      </p:sp>
      <p:pic>
        <p:nvPicPr>
          <p:cNvPr id="2" name="Picture 1"/>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44636" y="0"/>
            <a:ext cx="5299364" cy="6858000"/>
          </a:xfrm>
          <a:prstGeom prst="rect">
            <a:avLst/>
          </a:prstGeom>
        </p:spPr>
      </p:pic>
      <p:sp>
        <p:nvSpPr>
          <p:cNvPr id="5" name="TextBox 4"/>
          <p:cNvSpPr txBox="1"/>
          <p:nvPr/>
        </p:nvSpPr>
        <p:spPr>
          <a:xfrm>
            <a:off x="401422" y="3514976"/>
            <a:ext cx="2973891" cy="646331"/>
          </a:xfrm>
          <a:prstGeom prst="rect">
            <a:avLst/>
          </a:prstGeom>
          <a:noFill/>
        </p:spPr>
        <p:txBody>
          <a:bodyPr wrap="none" rtlCol="0">
            <a:spAutoFit/>
          </a:bodyPr>
          <a:lstStyle/>
          <a:p>
            <a:r>
              <a:rPr lang="en-US" b="1" dirty="0">
                <a:solidFill>
                  <a:srgbClr val="C00000"/>
                </a:solidFill>
              </a:rPr>
              <a:t>10 final regions for</a:t>
            </a:r>
          </a:p>
          <a:p>
            <a:r>
              <a:rPr lang="en-US" b="1" dirty="0">
                <a:solidFill>
                  <a:srgbClr val="C00000"/>
                </a:solidFill>
              </a:rPr>
              <a:t>the Willamette Basin</a:t>
            </a:r>
          </a:p>
        </p:txBody>
      </p:sp>
    </p:spTree>
    <p:extLst>
      <p:ext uri="{BB962C8B-B14F-4D97-AF65-F5344CB8AC3E}">
        <p14:creationId xmlns:p14="http://schemas.microsoft.com/office/powerpoint/2010/main" val="12240077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641" y="457200"/>
            <a:ext cx="2949178" cy="1600200"/>
          </a:xfrm>
        </p:spPr>
        <p:txBody>
          <a:bodyPr>
            <a:normAutofit/>
          </a:bodyPr>
          <a:lstStyle/>
          <a:p>
            <a:r>
              <a:rPr lang="en-US" dirty="0"/>
              <a:t>Space for Time Substitution</a:t>
            </a:r>
          </a:p>
        </p:txBody>
      </p:sp>
      <p:sp>
        <p:nvSpPr>
          <p:cNvPr id="4" name="Text Placeholder 3"/>
          <p:cNvSpPr>
            <a:spLocks noGrp="1"/>
          </p:cNvSpPr>
          <p:nvPr>
            <p:ph type="body" sz="half" idx="2"/>
          </p:nvPr>
        </p:nvSpPr>
        <p:spPr>
          <a:xfrm>
            <a:off x="419641" y="2057400"/>
            <a:ext cx="2949178" cy="3811588"/>
          </a:xfrm>
        </p:spPr>
        <p:txBody>
          <a:bodyPr/>
          <a:lstStyle/>
          <a:p>
            <a:r>
              <a:rPr lang="en-US" dirty="0"/>
              <a:t>Analyze regional trends in rainfall statistics</a:t>
            </a:r>
          </a:p>
          <a:p>
            <a:r>
              <a:rPr lang="en-US" dirty="0"/>
              <a:t>Predict rainfall statistics using physical characteristics</a:t>
            </a:r>
          </a:p>
        </p:txBody>
      </p:sp>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44637" y="0"/>
            <a:ext cx="5299363" cy="6858000"/>
          </a:xfrm>
          <a:prstGeom prst="rect">
            <a:avLst/>
          </a:prstGeom>
        </p:spPr>
      </p:pic>
    </p:spTree>
    <p:extLst>
      <p:ext uri="{BB962C8B-B14F-4D97-AF65-F5344CB8AC3E}">
        <p14:creationId xmlns:p14="http://schemas.microsoft.com/office/powerpoint/2010/main" val="3233988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641" y="457200"/>
            <a:ext cx="2949178" cy="1600200"/>
          </a:xfrm>
        </p:spPr>
        <p:txBody>
          <a:bodyPr>
            <a:normAutofit/>
          </a:bodyPr>
          <a:lstStyle/>
          <a:p>
            <a:r>
              <a:rPr lang="en-US" dirty="0"/>
              <a:t>Space for Time Substitution</a:t>
            </a:r>
          </a:p>
        </p:txBody>
      </p:sp>
      <p:pic>
        <p:nvPicPr>
          <p:cNvPr id="5" name="Picture Placeholder 4"/>
          <p:cNvPicPr>
            <a:picLocks noGrp="1" noChangeAspect="1"/>
          </p:cNvPicPr>
          <p:nvPr>
            <p:ph type="pic"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44637" y="0"/>
            <a:ext cx="5299363" cy="6858000"/>
          </a:xfrm>
        </p:spPr>
      </p:pic>
      <p:sp>
        <p:nvSpPr>
          <p:cNvPr id="4" name="Text Placeholder 3"/>
          <p:cNvSpPr>
            <a:spLocks noGrp="1"/>
          </p:cNvSpPr>
          <p:nvPr>
            <p:ph type="body" sz="half" idx="2"/>
          </p:nvPr>
        </p:nvSpPr>
        <p:spPr>
          <a:xfrm>
            <a:off x="419641" y="2057400"/>
            <a:ext cx="2949178" cy="3811588"/>
          </a:xfrm>
        </p:spPr>
        <p:txBody>
          <a:bodyPr/>
          <a:lstStyle/>
          <a:p>
            <a:r>
              <a:rPr lang="en-US" dirty="0"/>
              <a:t>Fit a probability distribution using the mapped statistics</a:t>
            </a:r>
          </a:p>
        </p:txBody>
      </p:sp>
    </p:spTree>
    <p:extLst>
      <p:ext uri="{BB962C8B-B14F-4D97-AF65-F5344CB8AC3E}">
        <p14:creationId xmlns:p14="http://schemas.microsoft.com/office/powerpoint/2010/main" val="3841875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a:t>
            </a:r>
          </a:p>
        </p:txBody>
      </p:sp>
      <p:sp>
        <p:nvSpPr>
          <p:cNvPr id="3" name="Content Placeholder 2"/>
          <p:cNvSpPr>
            <a:spLocks noGrp="1"/>
          </p:cNvSpPr>
          <p:nvPr>
            <p:ph idx="1"/>
          </p:nvPr>
        </p:nvSpPr>
        <p:spPr/>
        <p:txBody>
          <a:bodyPr/>
          <a:lstStyle/>
          <a:p>
            <a:r>
              <a:rPr lang="en-US" dirty="0"/>
              <a:t>Three components:</a:t>
            </a:r>
          </a:p>
          <a:p>
            <a:pPr marL="914400" lvl="1" indent="-457200">
              <a:buFont typeface="+mj-lt"/>
              <a:buAutoNum type="arabicPeriod"/>
            </a:pPr>
            <a:r>
              <a:rPr lang="en-US" dirty="0"/>
              <a:t>Hazard</a:t>
            </a:r>
          </a:p>
          <a:p>
            <a:pPr marL="914400" lvl="1" indent="-457200">
              <a:buFont typeface="+mj-lt"/>
              <a:buAutoNum type="arabicPeriod"/>
            </a:pPr>
            <a:r>
              <a:rPr lang="en-US" dirty="0"/>
              <a:t>Performance</a:t>
            </a:r>
          </a:p>
          <a:p>
            <a:pPr marL="914400" lvl="1" indent="-457200">
              <a:buFont typeface="+mj-lt"/>
              <a:buAutoNum type="arabicPeriod"/>
            </a:pPr>
            <a:r>
              <a:rPr lang="en-US" dirty="0"/>
              <a:t>Consequence</a:t>
            </a:r>
          </a:p>
          <a:p>
            <a:r>
              <a:rPr lang="en-US" dirty="0"/>
              <a:t>Hydrologic loading is concerned with the </a:t>
            </a:r>
            <a:r>
              <a:rPr lang="en-US" b="1" dirty="0">
                <a:solidFill>
                  <a:srgbClr val="C00000"/>
                </a:solidFill>
              </a:rPr>
              <a:t>hazard</a:t>
            </a:r>
          </a:p>
        </p:txBody>
      </p:sp>
    </p:spTree>
    <p:extLst>
      <p:ext uri="{BB962C8B-B14F-4D97-AF65-F5344CB8AC3E}">
        <p14:creationId xmlns:p14="http://schemas.microsoft.com/office/powerpoint/2010/main" val="11119860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idx="1"/>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4652" t="12149" r="3489" b="17442"/>
          <a:stretch/>
        </p:blipFill>
        <p:spPr>
          <a:xfrm>
            <a:off x="1828800" y="3942158"/>
            <a:ext cx="5486400" cy="2699133"/>
          </a:xfrm>
        </p:spPr>
      </p:pic>
      <p:sp>
        <p:nvSpPr>
          <p:cNvPr id="7" name="TextBox 6"/>
          <p:cNvSpPr txBox="1"/>
          <p:nvPr/>
        </p:nvSpPr>
        <p:spPr>
          <a:xfrm rot="16200000">
            <a:off x="74922" y="5153224"/>
            <a:ext cx="3159839" cy="276999"/>
          </a:xfrm>
          <a:prstGeom prst="rect">
            <a:avLst/>
          </a:prstGeom>
          <a:noFill/>
        </p:spPr>
        <p:txBody>
          <a:bodyPr wrap="none" rtlCol="0">
            <a:spAutoFit/>
          </a:bodyPr>
          <a:lstStyle/>
          <a:p>
            <a:r>
              <a:rPr lang="en-US" sz="1200" dirty="0"/>
              <a:t>Basin-Average Precipitation (in)</a:t>
            </a:r>
          </a:p>
        </p:txBody>
      </p:sp>
      <p:sp>
        <p:nvSpPr>
          <p:cNvPr id="8" name="TextBox 7"/>
          <p:cNvSpPr txBox="1"/>
          <p:nvPr/>
        </p:nvSpPr>
        <p:spPr>
          <a:xfrm>
            <a:off x="169277" y="105102"/>
            <a:ext cx="8796047" cy="1077218"/>
          </a:xfrm>
          <a:prstGeom prst="rect">
            <a:avLst/>
          </a:prstGeom>
          <a:noFill/>
        </p:spPr>
        <p:txBody>
          <a:bodyPr wrap="square" rtlCol="0">
            <a:spAutoFit/>
          </a:bodyPr>
          <a:lstStyle/>
          <a:p>
            <a:r>
              <a:rPr lang="en-US" sz="3200" dirty="0"/>
              <a:t>Spatial Average + Point-to-Area Reduction</a:t>
            </a:r>
          </a:p>
        </p:txBody>
      </p:sp>
      <p:graphicFrame>
        <p:nvGraphicFramePr>
          <p:cNvPr id="3" name="Diagram 2"/>
          <p:cNvGraphicFramePr/>
          <p:nvPr>
            <p:extLst>
              <p:ext uri="{D42A27DB-BD31-4B8C-83A1-F6EECF244321}">
                <p14:modId xmlns:p14="http://schemas.microsoft.com/office/powerpoint/2010/main" val="1912817190"/>
              </p:ext>
            </p:extLst>
          </p:nvPr>
        </p:nvGraphicFramePr>
        <p:xfrm>
          <a:off x="1524000" y="1397000"/>
          <a:ext cx="6096000" cy="25451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Arc 3"/>
          <p:cNvSpPr/>
          <p:nvPr/>
        </p:nvSpPr>
        <p:spPr>
          <a:xfrm>
            <a:off x="2281300" y="1410533"/>
            <a:ext cx="4572000" cy="914400"/>
          </a:xfrm>
          <a:prstGeom prst="arc">
            <a:avLst>
              <a:gd name="adj1" fmla="val 10803850"/>
              <a:gd name="adj2" fmla="val 0"/>
            </a:avLst>
          </a:prstGeom>
          <a:ln w="50800">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9903554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51"/>
          <p:cNvGrpSpPr/>
          <p:nvPr/>
        </p:nvGrpSpPr>
        <p:grpSpPr>
          <a:xfrm>
            <a:off x="517916" y="440708"/>
            <a:ext cx="2866252" cy="2144962"/>
            <a:chOff x="517916" y="1289123"/>
            <a:chExt cx="2866252" cy="2144962"/>
          </a:xfrm>
        </p:grpSpPr>
        <p:grpSp>
          <p:nvGrpSpPr>
            <p:cNvPr id="7" name="Group 6"/>
            <p:cNvGrpSpPr/>
            <p:nvPr/>
          </p:nvGrpSpPr>
          <p:grpSpPr>
            <a:xfrm>
              <a:off x="960586" y="1289123"/>
              <a:ext cx="2003907" cy="1746872"/>
              <a:chOff x="1031390" y="4623762"/>
              <a:chExt cx="2003907" cy="1746872"/>
            </a:xfrm>
          </p:grpSpPr>
          <p:sp>
            <p:nvSpPr>
              <p:cNvPr id="8" name="Rectangle 7"/>
              <p:cNvSpPr/>
              <p:nvPr/>
            </p:nvSpPr>
            <p:spPr>
              <a:xfrm>
                <a:off x="1065602" y="4623762"/>
                <a:ext cx="1969695" cy="1746872"/>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1193454" y="4934139"/>
                <a:ext cx="1656784" cy="1267485"/>
              </a:xfrm>
              <a:custGeom>
                <a:avLst/>
                <a:gdLst>
                  <a:gd name="connsiteX0" fmla="*/ 0 w 1656784"/>
                  <a:gd name="connsiteY0" fmla="*/ 1267485 h 1267485"/>
                  <a:gd name="connsiteX1" fmla="*/ 860079 w 1656784"/>
                  <a:gd name="connsiteY1" fmla="*/ 995881 h 1267485"/>
                  <a:gd name="connsiteX2" fmla="*/ 1656784 w 1656784"/>
                  <a:gd name="connsiteY2" fmla="*/ 0 h 1267485"/>
                </a:gdLst>
                <a:ahLst/>
                <a:cxnLst>
                  <a:cxn ang="0">
                    <a:pos x="connsiteX0" y="connsiteY0"/>
                  </a:cxn>
                  <a:cxn ang="0">
                    <a:pos x="connsiteX1" y="connsiteY1"/>
                  </a:cxn>
                  <a:cxn ang="0">
                    <a:pos x="connsiteX2" y="connsiteY2"/>
                  </a:cxn>
                </a:cxnLst>
                <a:rect l="l" t="t" r="r" b="b"/>
                <a:pathLst>
                  <a:path w="1656784" h="1267485">
                    <a:moveTo>
                      <a:pt x="0" y="1267485"/>
                    </a:moveTo>
                    <a:cubicBezTo>
                      <a:pt x="291974" y="1237307"/>
                      <a:pt x="583948" y="1207129"/>
                      <a:pt x="860079" y="995881"/>
                    </a:cubicBezTo>
                    <a:cubicBezTo>
                      <a:pt x="1136210" y="784633"/>
                      <a:pt x="1396497" y="392316"/>
                      <a:pt x="1656784"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Arrow Connector 9"/>
              <p:cNvCxnSpPr/>
              <p:nvPr/>
            </p:nvCxnSpPr>
            <p:spPr>
              <a:xfrm>
                <a:off x="1065602" y="5238750"/>
                <a:ext cx="1572823" cy="0"/>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638425" y="5238750"/>
                <a:ext cx="0" cy="1109663"/>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587431" y="5990192"/>
                <a:ext cx="324128" cy="369332"/>
              </a:xfrm>
              <a:prstGeom prst="rect">
                <a:avLst/>
              </a:prstGeom>
              <a:noFill/>
            </p:spPr>
            <p:txBody>
              <a:bodyPr wrap="none" rtlCol="0">
                <a:spAutoFit/>
              </a:bodyPr>
              <a:lstStyle/>
              <a:p>
                <a:r>
                  <a:rPr lang="en-US" dirty="0"/>
                  <a:t>p</a:t>
                </a:r>
              </a:p>
            </p:txBody>
          </p:sp>
          <p:sp>
            <p:nvSpPr>
              <p:cNvPr id="13" name="TextBox 12"/>
              <p:cNvSpPr txBox="1"/>
              <p:nvPr/>
            </p:nvSpPr>
            <p:spPr>
              <a:xfrm>
                <a:off x="1031390" y="4869418"/>
                <a:ext cx="324128" cy="369332"/>
              </a:xfrm>
              <a:prstGeom prst="rect">
                <a:avLst/>
              </a:prstGeom>
              <a:noFill/>
            </p:spPr>
            <p:txBody>
              <a:bodyPr wrap="none" rtlCol="0">
                <a:spAutoFit/>
              </a:bodyPr>
              <a:lstStyle/>
              <a:p>
                <a:r>
                  <a:rPr lang="en-US" dirty="0"/>
                  <a:t>Q</a:t>
                </a:r>
              </a:p>
            </p:txBody>
          </p:sp>
        </p:grpSp>
        <p:sp>
          <p:nvSpPr>
            <p:cNvPr id="14" name="TextBox 13"/>
            <p:cNvSpPr txBox="1"/>
            <p:nvPr/>
          </p:nvSpPr>
          <p:spPr>
            <a:xfrm>
              <a:off x="517916" y="3064753"/>
              <a:ext cx="2866252" cy="369332"/>
            </a:xfrm>
            <a:prstGeom prst="rect">
              <a:avLst/>
            </a:prstGeom>
            <a:noFill/>
          </p:spPr>
          <p:txBody>
            <a:bodyPr wrap="square" rtlCol="0">
              <a:spAutoFit/>
            </a:bodyPr>
            <a:lstStyle/>
            <a:p>
              <a:pPr algn="ctr"/>
              <a:r>
                <a:rPr lang="en-US" dirty="0"/>
                <a:t>Precip Frequency</a:t>
              </a:r>
            </a:p>
          </p:txBody>
        </p:sp>
      </p:grpSp>
      <p:grpSp>
        <p:nvGrpSpPr>
          <p:cNvPr id="51" name="Group 50"/>
          <p:cNvGrpSpPr/>
          <p:nvPr/>
        </p:nvGrpSpPr>
        <p:grpSpPr>
          <a:xfrm>
            <a:off x="3527836" y="425043"/>
            <a:ext cx="2384261" cy="2160627"/>
            <a:chOff x="3527836" y="1273458"/>
            <a:chExt cx="2384261" cy="2160627"/>
          </a:xfrm>
        </p:grpSpPr>
        <p:grpSp>
          <p:nvGrpSpPr>
            <p:cNvPr id="34" name="Group 33"/>
            <p:cNvGrpSpPr/>
            <p:nvPr/>
          </p:nvGrpSpPr>
          <p:grpSpPr>
            <a:xfrm>
              <a:off x="3679223" y="1273458"/>
              <a:ext cx="2057400" cy="1778203"/>
              <a:chOff x="326818" y="1518804"/>
              <a:chExt cx="2057400" cy="1778203"/>
            </a:xfrm>
          </p:grpSpPr>
          <p:sp>
            <p:nvSpPr>
              <p:cNvPr id="16" name="Rectangle 15"/>
              <p:cNvSpPr/>
              <p:nvPr/>
            </p:nvSpPr>
            <p:spPr>
              <a:xfrm>
                <a:off x="382715" y="1535406"/>
                <a:ext cx="1969695" cy="1746872"/>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21"/>
              <p:cNvSpPr/>
              <p:nvPr/>
            </p:nvSpPr>
            <p:spPr>
              <a:xfrm>
                <a:off x="455890" y="1610609"/>
                <a:ext cx="1705303" cy="1598263"/>
              </a:xfrm>
              <a:custGeom>
                <a:avLst/>
                <a:gdLst>
                  <a:gd name="connsiteX0" fmla="*/ 887045 w 1705303"/>
                  <a:gd name="connsiteY0" fmla="*/ 1593523 h 1598263"/>
                  <a:gd name="connsiteX1" fmla="*/ 731403 w 1705303"/>
                  <a:gd name="connsiteY1" fmla="*/ 1311421 h 1598263"/>
                  <a:gd name="connsiteX2" fmla="*/ 536849 w 1705303"/>
                  <a:gd name="connsiteY2" fmla="*/ 1107140 h 1598263"/>
                  <a:gd name="connsiteX3" fmla="*/ 108832 w 1705303"/>
                  <a:gd name="connsiteY3" fmla="*/ 854221 h 1598263"/>
                  <a:gd name="connsiteX4" fmla="*/ 11556 w 1705303"/>
                  <a:gd name="connsiteY4" fmla="*/ 513753 h 1598263"/>
                  <a:gd name="connsiteX5" fmla="*/ 313113 w 1705303"/>
                  <a:gd name="connsiteY5" fmla="*/ 85736 h 1598263"/>
                  <a:gd name="connsiteX6" fmla="*/ 896773 w 1705303"/>
                  <a:gd name="connsiteY6" fmla="*/ 7915 h 1598263"/>
                  <a:gd name="connsiteX7" fmla="*/ 1558254 w 1705303"/>
                  <a:gd name="connsiteY7" fmla="*/ 202468 h 1598263"/>
                  <a:gd name="connsiteX8" fmla="*/ 1704169 w 1705303"/>
                  <a:gd name="connsiteY8" fmla="*/ 513753 h 1598263"/>
                  <a:gd name="connsiteX9" fmla="*/ 1519343 w 1705303"/>
                  <a:gd name="connsiteY9" fmla="*/ 873676 h 1598263"/>
                  <a:gd name="connsiteX10" fmla="*/ 1169147 w 1705303"/>
                  <a:gd name="connsiteY10" fmla="*/ 1184961 h 1598263"/>
                  <a:gd name="connsiteX11" fmla="*/ 1003777 w 1705303"/>
                  <a:gd name="connsiteY11" fmla="*/ 1467064 h 1598263"/>
                  <a:gd name="connsiteX12" fmla="*/ 887045 w 1705303"/>
                  <a:gd name="connsiteY12" fmla="*/ 1593523 h 1598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05303" h="1598263">
                    <a:moveTo>
                      <a:pt x="887045" y="1593523"/>
                    </a:moveTo>
                    <a:cubicBezTo>
                      <a:pt x="841649" y="1567583"/>
                      <a:pt x="789769" y="1392485"/>
                      <a:pt x="731403" y="1311421"/>
                    </a:cubicBezTo>
                    <a:cubicBezTo>
                      <a:pt x="673037" y="1230357"/>
                      <a:pt x="640611" y="1183340"/>
                      <a:pt x="536849" y="1107140"/>
                    </a:cubicBezTo>
                    <a:cubicBezTo>
                      <a:pt x="433087" y="1030940"/>
                      <a:pt x="196381" y="953119"/>
                      <a:pt x="108832" y="854221"/>
                    </a:cubicBezTo>
                    <a:cubicBezTo>
                      <a:pt x="21283" y="755323"/>
                      <a:pt x="-22491" y="641834"/>
                      <a:pt x="11556" y="513753"/>
                    </a:cubicBezTo>
                    <a:cubicBezTo>
                      <a:pt x="45603" y="385672"/>
                      <a:pt x="165577" y="170042"/>
                      <a:pt x="313113" y="85736"/>
                    </a:cubicBezTo>
                    <a:cubicBezTo>
                      <a:pt x="460649" y="1430"/>
                      <a:pt x="689249" y="-11540"/>
                      <a:pt x="896773" y="7915"/>
                    </a:cubicBezTo>
                    <a:cubicBezTo>
                      <a:pt x="1104297" y="27370"/>
                      <a:pt x="1423688" y="118162"/>
                      <a:pt x="1558254" y="202468"/>
                    </a:cubicBezTo>
                    <a:cubicBezTo>
                      <a:pt x="1692820" y="286774"/>
                      <a:pt x="1710654" y="401885"/>
                      <a:pt x="1704169" y="513753"/>
                    </a:cubicBezTo>
                    <a:cubicBezTo>
                      <a:pt x="1697684" y="625621"/>
                      <a:pt x="1608513" y="761808"/>
                      <a:pt x="1519343" y="873676"/>
                    </a:cubicBezTo>
                    <a:cubicBezTo>
                      <a:pt x="1430173" y="985544"/>
                      <a:pt x="1255075" y="1086063"/>
                      <a:pt x="1169147" y="1184961"/>
                    </a:cubicBezTo>
                    <a:cubicBezTo>
                      <a:pt x="1083219" y="1283859"/>
                      <a:pt x="1045930" y="1400592"/>
                      <a:pt x="1003777" y="1467064"/>
                    </a:cubicBezTo>
                    <a:cubicBezTo>
                      <a:pt x="961624" y="1533536"/>
                      <a:pt x="932441" y="1619463"/>
                      <a:pt x="887045" y="1593523"/>
                    </a:cubicBezTo>
                    <a:close/>
                  </a:path>
                </a:pathLst>
              </a:cu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326818" y="1518804"/>
                <a:ext cx="2057400" cy="1778203"/>
                <a:chOff x="4352561" y="1765349"/>
                <a:chExt cx="2057400" cy="1778203"/>
              </a:xfrm>
            </p:grpSpPr>
            <p:sp>
              <p:nvSpPr>
                <p:cNvPr id="24" name="Rectangle 23"/>
                <p:cNvSpPr/>
                <p:nvPr/>
              </p:nvSpPr>
              <p:spPr>
                <a:xfrm>
                  <a:off x="4352561" y="1765349"/>
                  <a:ext cx="685800" cy="594360"/>
                </a:xfrm>
                <a:prstGeom prst="rect">
                  <a:avLst/>
                </a:prstGeom>
                <a:solidFill>
                  <a:srgbClr val="C000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5038361" y="1765349"/>
                  <a:ext cx="685800" cy="594360"/>
                </a:xfrm>
                <a:prstGeom prst="rect">
                  <a:avLst/>
                </a:prstGeom>
                <a:solidFill>
                  <a:srgbClr val="C000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5724161" y="1765349"/>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4352561" y="2355509"/>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5038361" y="2355509"/>
                  <a:ext cx="685800" cy="594360"/>
                </a:xfrm>
                <a:prstGeom prst="rect">
                  <a:avLst/>
                </a:prstGeom>
                <a:solidFill>
                  <a:srgbClr val="C000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724161" y="2355509"/>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4352561" y="2949192"/>
                  <a:ext cx="685800" cy="594360"/>
                </a:xfrm>
                <a:prstGeom prst="rect">
                  <a:avLst/>
                </a:prstGeom>
                <a:solidFill>
                  <a:srgbClr val="FFFF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5038361" y="2949192"/>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5724161" y="2949192"/>
                  <a:ext cx="685800" cy="594360"/>
                </a:xfrm>
                <a:prstGeom prst="rect">
                  <a:avLst/>
                </a:prstGeom>
                <a:solidFill>
                  <a:srgbClr val="FFFF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5" name="TextBox 34"/>
            <p:cNvSpPr txBox="1"/>
            <p:nvPr/>
          </p:nvSpPr>
          <p:spPr>
            <a:xfrm>
              <a:off x="3527836" y="3064753"/>
              <a:ext cx="2384261" cy="369332"/>
            </a:xfrm>
            <a:prstGeom prst="rect">
              <a:avLst/>
            </a:prstGeom>
            <a:noFill/>
          </p:spPr>
          <p:txBody>
            <a:bodyPr wrap="square" rtlCol="0">
              <a:spAutoFit/>
            </a:bodyPr>
            <a:lstStyle/>
            <a:p>
              <a:pPr algn="ctr"/>
              <a:r>
                <a:rPr lang="en-US" dirty="0"/>
                <a:t>Spatial Pattern</a:t>
              </a:r>
            </a:p>
          </p:txBody>
        </p:sp>
      </p:grpSp>
      <p:grpSp>
        <p:nvGrpSpPr>
          <p:cNvPr id="50" name="Group 49"/>
          <p:cNvGrpSpPr/>
          <p:nvPr/>
        </p:nvGrpSpPr>
        <p:grpSpPr>
          <a:xfrm>
            <a:off x="6175497" y="440708"/>
            <a:ext cx="2521408" cy="2142401"/>
            <a:chOff x="6175497" y="1289123"/>
            <a:chExt cx="2521408" cy="2142401"/>
          </a:xfrm>
        </p:grpSpPr>
        <p:grpSp>
          <p:nvGrpSpPr>
            <p:cNvPr id="49" name="Group 48"/>
            <p:cNvGrpSpPr/>
            <p:nvPr/>
          </p:nvGrpSpPr>
          <p:grpSpPr>
            <a:xfrm>
              <a:off x="6451354" y="1289123"/>
              <a:ext cx="1969695" cy="1746872"/>
              <a:chOff x="6480537" y="1540615"/>
              <a:chExt cx="1969695" cy="1746872"/>
            </a:xfrm>
          </p:grpSpPr>
          <p:sp>
            <p:nvSpPr>
              <p:cNvPr id="37" name="Rectangle 36"/>
              <p:cNvSpPr/>
              <p:nvPr/>
            </p:nvSpPr>
            <p:spPr>
              <a:xfrm>
                <a:off x="6480537" y="1540615"/>
                <a:ext cx="1969695" cy="1746872"/>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Freeform 42"/>
              <p:cNvSpPr/>
              <p:nvPr/>
            </p:nvSpPr>
            <p:spPr>
              <a:xfrm>
                <a:off x="6510130" y="1979902"/>
                <a:ext cx="805069" cy="1264168"/>
              </a:xfrm>
              <a:custGeom>
                <a:avLst/>
                <a:gdLst>
                  <a:gd name="connsiteX0" fmla="*/ 0 w 805069"/>
                  <a:gd name="connsiteY0" fmla="*/ 1262270 h 1264168"/>
                  <a:gd name="connsiteX1" fmla="*/ 387626 w 805069"/>
                  <a:gd name="connsiteY1" fmla="*/ 1063487 h 1264168"/>
                  <a:gd name="connsiteX2" fmla="*/ 805069 w 805069"/>
                  <a:gd name="connsiteY2" fmla="*/ 0 h 1264168"/>
                </a:gdLst>
                <a:ahLst/>
                <a:cxnLst>
                  <a:cxn ang="0">
                    <a:pos x="connsiteX0" y="connsiteY0"/>
                  </a:cxn>
                  <a:cxn ang="0">
                    <a:pos x="connsiteX1" y="connsiteY1"/>
                  </a:cxn>
                  <a:cxn ang="0">
                    <a:pos x="connsiteX2" y="connsiteY2"/>
                  </a:cxn>
                </a:cxnLst>
                <a:rect l="l" t="t" r="r" b="b"/>
                <a:pathLst>
                  <a:path w="805069" h="1264168">
                    <a:moveTo>
                      <a:pt x="0" y="1262270"/>
                    </a:moveTo>
                    <a:cubicBezTo>
                      <a:pt x="126724" y="1268067"/>
                      <a:pt x="253448" y="1273865"/>
                      <a:pt x="387626" y="1063487"/>
                    </a:cubicBezTo>
                    <a:cubicBezTo>
                      <a:pt x="521804" y="853109"/>
                      <a:pt x="663436" y="426554"/>
                      <a:pt x="805069" y="0"/>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43"/>
              <p:cNvSpPr/>
              <p:nvPr/>
            </p:nvSpPr>
            <p:spPr>
              <a:xfrm>
                <a:off x="7315199" y="1969963"/>
                <a:ext cx="1033670" cy="1236016"/>
              </a:xfrm>
              <a:custGeom>
                <a:avLst/>
                <a:gdLst>
                  <a:gd name="connsiteX0" fmla="*/ 0 w 1033670"/>
                  <a:gd name="connsiteY0" fmla="*/ 0 h 1236016"/>
                  <a:gd name="connsiteX1" fmla="*/ 188844 w 1033670"/>
                  <a:gd name="connsiteY1" fmla="*/ 894522 h 1236016"/>
                  <a:gd name="connsiteX2" fmla="*/ 397565 w 1033670"/>
                  <a:gd name="connsiteY2" fmla="*/ 1123122 h 1236016"/>
                  <a:gd name="connsiteX3" fmla="*/ 695739 w 1033670"/>
                  <a:gd name="connsiteY3" fmla="*/ 1222513 h 1236016"/>
                  <a:gd name="connsiteX4" fmla="*/ 1033670 w 1033670"/>
                  <a:gd name="connsiteY4" fmla="*/ 1232452 h 1236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670" h="1236016">
                    <a:moveTo>
                      <a:pt x="0" y="0"/>
                    </a:moveTo>
                    <a:cubicBezTo>
                      <a:pt x="61291" y="353667"/>
                      <a:pt x="122583" y="707335"/>
                      <a:pt x="188844" y="894522"/>
                    </a:cubicBezTo>
                    <a:cubicBezTo>
                      <a:pt x="255105" y="1081709"/>
                      <a:pt x="313082" y="1068457"/>
                      <a:pt x="397565" y="1123122"/>
                    </a:cubicBezTo>
                    <a:cubicBezTo>
                      <a:pt x="482048" y="1177787"/>
                      <a:pt x="589721" y="1204291"/>
                      <a:pt x="695739" y="1222513"/>
                    </a:cubicBezTo>
                    <a:cubicBezTo>
                      <a:pt x="801757" y="1240735"/>
                      <a:pt x="917713" y="1236593"/>
                      <a:pt x="1033670" y="1232452"/>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TextBox 44"/>
            <p:cNvSpPr txBox="1"/>
            <p:nvPr/>
          </p:nvSpPr>
          <p:spPr>
            <a:xfrm>
              <a:off x="6175497" y="3062192"/>
              <a:ext cx="2521408" cy="369332"/>
            </a:xfrm>
            <a:prstGeom prst="rect">
              <a:avLst/>
            </a:prstGeom>
            <a:noFill/>
          </p:spPr>
          <p:txBody>
            <a:bodyPr wrap="square" rtlCol="0">
              <a:spAutoFit/>
            </a:bodyPr>
            <a:lstStyle/>
            <a:p>
              <a:pPr algn="ctr"/>
              <a:r>
                <a:rPr lang="en-US" dirty="0"/>
                <a:t>Temporal Pattern</a:t>
              </a:r>
            </a:p>
          </p:txBody>
        </p:sp>
      </p:grpSp>
      <p:sp>
        <p:nvSpPr>
          <p:cNvPr id="47" name="TextBox 46"/>
          <p:cNvSpPr txBox="1"/>
          <p:nvPr/>
        </p:nvSpPr>
        <p:spPr>
          <a:xfrm>
            <a:off x="3606569" y="3341435"/>
            <a:ext cx="2130054" cy="523220"/>
          </a:xfrm>
          <a:prstGeom prst="rect">
            <a:avLst/>
          </a:prstGeom>
          <a:noFill/>
        </p:spPr>
        <p:txBody>
          <a:bodyPr wrap="square" rtlCol="0" anchor="ctr">
            <a:spAutoFit/>
          </a:bodyPr>
          <a:lstStyle/>
          <a:p>
            <a:pPr algn="ctr"/>
            <a:r>
              <a:rPr lang="en-US" sz="2800" b="1" dirty="0">
                <a:solidFill>
                  <a:srgbClr val="C00000"/>
                </a:solidFill>
              </a:rPr>
              <a:t>Scaling</a:t>
            </a:r>
          </a:p>
        </p:txBody>
      </p:sp>
      <p:sp>
        <p:nvSpPr>
          <p:cNvPr id="46" name="Arc 45"/>
          <p:cNvSpPr/>
          <p:nvPr/>
        </p:nvSpPr>
        <p:spPr>
          <a:xfrm rot="1879961" flipV="1">
            <a:off x="1923461" y="2484339"/>
            <a:ext cx="2002208" cy="932496"/>
          </a:xfrm>
          <a:prstGeom prst="arc">
            <a:avLst>
              <a:gd name="adj1" fmla="val 11629053"/>
              <a:gd name="adj2" fmla="val 2073677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8" name="TextBox 17"/>
          <p:cNvSpPr txBox="1"/>
          <p:nvPr/>
        </p:nvSpPr>
        <p:spPr>
          <a:xfrm rot="2227464">
            <a:off x="2237704" y="2931942"/>
            <a:ext cx="881973" cy="369332"/>
          </a:xfrm>
          <a:prstGeom prst="rect">
            <a:avLst/>
          </a:prstGeom>
          <a:noFill/>
        </p:spPr>
        <p:txBody>
          <a:bodyPr wrap="none" rtlCol="0">
            <a:spAutoFit/>
          </a:bodyPr>
          <a:lstStyle/>
          <a:p>
            <a:r>
              <a:rPr lang="en-US" dirty="0">
                <a:solidFill>
                  <a:srgbClr val="C00000"/>
                </a:solidFill>
              </a:rPr>
              <a:t>Depth</a:t>
            </a:r>
          </a:p>
        </p:txBody>
      </p:sp>
      <p:grpSp>
        <p:nvGrpSpPr>
          <p:cNvPr id="36" name="Group 35"/>
          <p:cNvGrpSpPr/>
          <p:nvPr/>
        </p:nvGrpSpPr>
        <p:grpSpPr>
          <a:xfrm>
            <a:off x="4671596" y="2583027"/>
            <a:ext cx="2850994" cy="758408"/>
            <a:chOff x="4671596" y="2583027"/>
            <a:chExt cx="2850994" cy="758408"/>
          </a:xfrm>
        </p:grpSpPr>
        <p:cxnSp>
          <p:nvCxnSpPr>
            <p:cNvPr id="80" name="Straight Arrow Connector 79"/>
            <p:cNvCxnSpPr>
              <a:endCxn id="47" idx="0"/>
            </p:cNvCxnSpPr>
            <p:nvPr/>
          </p:nvCxnSpPr>
          <p:spPr>
            <a:xfrm>
              <a:off x="4671596" y="2645438"/>
              <a:ext cx="0" cy="69599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flipV="1">
              <a:off x="4671596" y="2922307"/>
              <a:ext cx="2850994" cy="2828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522590" y="2626584"/>
              <a:ext cx="0" cy="305149"/>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5657520" y="2583027"/>
              <a:ext cx="1160895" cy="369332"/>
            </a:xfrm>
            <a:prstGeom prst="rect">
              <a:avLst/>
            </a:prstGeom>
            <a:noFill/>
          </p:spPr>
          <p:txBody>
            <a:bodyPr wrap="none" rtlCol="0">
              <a:spAutoFit/>
            </a:bodyPr>
            <a:lstStyle/>
            <a:p>
              <a:r>
                <a:rPr lang="en-US" dirty="0">
                  <a:solidFill>
                    <a:srgbClr val="C00000"/>
                  </a:solidFill>
                </a:rPr>
                <a:t>Pattern</a:t>
              </a:r>
            </a:p>
          </p:txBody>
        </p:sp>
      </p:grpSp>
      <p:grpSp>
        <p:nvGrpSpPr>
          <p:cNvPr id="53" name="Group 52"/>
          <p:cNvGrpSpPr>
            <a:grpSpLocks noChangeAspect="1"/>
          </p:cNvGrpSpPr>
          <p:nvPr/>
        </p:nvGrpSpPr>
        <p:grpSpPr>
          <a:xfrm>
            <a:off x="2420904" y="4483298"/>
            <a:ext cx="1788194" cy="2266802"/>
            <a:chOff x="3527836" y="1273458"/>
            <a:chExt cx="2384261" cy="3022401"/>
          </a:xfrm>
        </p:grpSpPr>
        <p:grpSp>
          <p:nvGrpSpPr>
            <p:cNvPr id="54" name="Group 53"/>
            <p:cNvGrpSpPr/>
            <p:nvPr/>
          </p:nvGrpSpPr>
          <p:grpSpPr>
            <a:xfrm>
              <a:off x="3679223" y="1273458"/>
              <a:ext cx="2057400" cy="1778203"/>
              <a:chOff x="326818" y="1518804"/>
              <a:chExt cx="2057400" cy="1778203"/>
            </a:xfrm>
          </p:grpSpPr>
          <p:sp>
            <p:nvSpPr>
              <p:cNvPr id="56" name="Rectangle 55"/>
              <p:cNvSpPr/>
              <p:nvPr/>
            </p:nvSpPr>
            <p:spPr>
              <a:xfrm>
                <a:off x="382715" y="1535406"/>
                <a:ext cx="1969695" cy="1746872"/>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56"/>
              <p:cNvSpPr/>
              <p:nvPr/>
            </p:nvSpPr>
            <p:spPr>
              <a:xfrm>
                <a:off x="455890" y="1610609"/>
                <a:ext cx="1705303" cy="1598263"/>
              </a:xfrm>
              <a:custGeom>
                <a:avLst/>
                <a:gdLst>
                  <a:gd name="connsiteX0" fmla="*/ 887045 w 1705303"/>
                  <a:gd name="connsiteY0" fmla="*/ 1593523 h 1598263"/>
                  <a:gd name="connsiteX1" fmla="*/ 731403 w 1705303"/>
                  <a:gd name="connsiteY1" fmla="*/ 1311421 h 1598263"/>
                  <a:gd name="connsiteX2" fmla="*/ 536849 w 1705303"/>
                  <a:gd name="connsiteY2" fmla="*/ 1107140 h 1598263"/>
                  <a:gd name="connsiteX3" fmla="*/ 108832 w 1705303"/>
                  <a:gd name="connsiteY3" fmla="*/ 854221 h 1598263"/>
                  <a:gd name="connsiteX4" fmla="*/ 11556 w 1705303"/>
                  <a:gd name="connsiteY4" fmla="*/ 513753 h 1598263"/>
                  <a:gd name="connsiteX5" fmla="*/ 313113 w 1705303"/>
                  <a:gd name="connsiteY5" fmla="*/ 85736 h 1598263"/>
                  <a:gd name="connsiteX6" fmla="*/ 896773 w 1705303"/>
                  <a:gd name="connsiteY6" fmla="*/ 7915 h 1598263"/>
                  <a:gd name="connsiteX7" fmla="*/ 1558254 w 1705303"/>
                  <a:gd name="connsiteY7" fmla="*/ 202468 h 1598263"/>
                  <a:gd name="connsiteX8" fmla="*/ 1704169 w 1705303"/>
                  <a:gd name="connsiteY8" fmla="*/ 513753 h 1598263"/>
                  <a:gd name="connsiteX9" fmla="*/ 1519343 w 1705303"/>
                  <a:gd name="connsiteY9" fmla="*/ 873676 h 1598263"/>
                  <a:gd name="connsiteX10" fmla="*/ 1169147 w 1705303"/>
                  <a:gd name="connsiteY10" fmla="*/ 1184961 h 1598263"/>
                  <a:gd name="connsiteX11" fmla="*/ 1003777 w 1705303"/>
                  <a:gd name="connsiteY11" fmla="*/ 1467064 h 1598263"/>
                  <a:gd name="connsiteX12" fmla="*/ 887045 w 1705303"/>
                  <a:gd name="connsiteY12" fmla="*/ 1593523 h 1598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05303" h="1598263">
                    <a:moveTo>
                      <a:pt x="887045" y="1593523"/>
                    </a:moveTo>
                    <a:cubicBezTo>
                      <a:pt x="841649" y="1567583"/>
                      <a:pt x="789769" y="1392485"/>
                      <a:pt x="731403" y="1311421"/>
                    </a:cubicBezTo>
                    <a:cubicBezTo>
                      <a:pt x="673037" y="1230357"/>
                      <a:pt x="640611" y="1183340"/>
                      <a:pt x="536849" y="1107140"/>
                    </a:cubicBezTo>
                    <a:cubicBezTo>
                      <a:pt x="433087" y="1030940"/>
                      <a:pt x="196381" y="953119"/>
                      <a:pt x="108832" y="854221"/>
                    </a:cubicBezTo>
                    <a:cubicBezTo>
                      <a:pt x="21283" y="755323"/>
                      <a:pt x="-22491" y="641834"/>
                      <a:pt x="11556" y="513753"/>
                    </a:cubicBezTo>
                    <a:cubicBezTo>
                      <a:pt x="45603" y="385672"/>
                      <a:pt x="165577" y="170042"/>
                      <a:pt x="313113" y="85736"/>
                    </a:cubicBezTo>
                    <a:cubicBezTo>
                      <a:pt x="460649" y="1430"/>
                      <a:pt x="689249" y="-11540"/>
                      <a:pt x="896773" y="7915"/>
                    </a:cubicBezTo>
                    <a:cubicBezTo>
                      <a:pt x="1104297" y="27370"/>
                      <a:pt x="1423688" y="118162"/>
                      <a:pt x="1558254" y="202468"/>
                    </a:cubicBezTo>
                    <a:cubicBezTo>
                      <a:pt x="1692820" y="286774"/>
                      <a:pt x="1710654" y="401885"/>
                      <a:pt x="1704169" y="513753"/>
                    </a:cubicBezTo>
                    <a:cubicBezTo>
                      <a:pt x="1697684" y="625621"/>
                      <a:pt x="1608513" y="761808"/>
                      <a:pt x="1519343" y="873676"/>
                    </a:cubicBezTo>
                    <a:cubicBezTo>
                      <a:pt x="1430173" y="985544"/>
                      <a:pt x="1255075" y="1086063"/>
                      <a:pt x="1169147" y="1184961"/>
                    </a:cubicBezTo>
                    <a:cubicBezTo>
                      <a:pt x="1083219" y="1283859"/>
                      <a:pt x="1045930" y="1400592"/>
                      <a:pt x="1003777" y="1467064"/>
                    </a:cubicBezTo>
                    <a:cubicBezTo>
                      <a:pt x="961624" y="1533536"/>
                      <a:pt x="932441" y="1619463"/>
                      <a:pt x="887045" y="1593523"/>
                    </a:cubicBezTo>
                    <a:close/>
                  </a:path>
                </a:pathLst>
              </a:cu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 name="Group 57"/>
              <p:cNvGrpSpPr/>
              <p:nvPr/>
            </p:nvGrpSpPr>
            <p:grpSpPr>
              <a:xfrm>
                <a:off x="326818" y="1518804"/>
                <a:ext cx="2057400" cy="1778203"/>
                <a:chOff x="4352561" y="1765349"/>
                <a:chExt cx="2057400" cy="1778203"/>
              </a:xfrm>
            </p:grpSpPr>
            <p:sp>
              <p:nvSpPr>
                <p:cNvPr id="59" name="Rectangle 58"/>
                <p:cNvSpPr/>
                <p:nvPr/>
              </p:nvSpPr>
              <p:spPr>
                <a:xfrm>
                  <a:off x="4352561" y="1765349"/>
                  <a:ext cx="685800" cy="594360"/>
                </a:xfrm>
                <a:prstGeom prst="rect">
                  <a:avLst/>
                </a:prstGeom>
                <a:solidFill>
                  <a:srgbClr val="C000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p:cNvSpPr/>
                <p:nvPr/>
              </p:nvSpPr>
              <p:spPr>
                <a:xfrm>
                  <a:off x="5038361" y="1765349"/>
                  <a:ext cx="685800" cy="594360"/>
                </a:xfrm>
                <a:prstGeom prst="rect">
                  <a:avLst/>
                </a:prstGeom>
                <a:solidFill>
                  <a:srgbClr val="C000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p:cNvSpPr/>
                <p:nvPr/>
              </p:nvSpPr>
              <p:spPr>
                <a:xfrm>
                  <a:off x="5724161" y="1765349"/>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4352561" y="2355509"/>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62"/>
                <p:cNvSpPr/>
                <p:nvPr/>
              </p:nvSpPr>
              <p:spPr>
                <a:xfrm>
                  <a:off x="5038361" y="2355509"/>
                  <a:ext cx="685800" cy="594360"/>
                </a:xfrm>
                <a:prstGeom prst="rect">
                  <a:avLst/>
                </a:prstGeom>
                <a:solidFill>
                  <a:srgbClr val="C000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p:cNvSpPr/>
                <p:nvPr/>
              </p:nvSpPr>
              <p:spPr>
                <a:xfrm>
                  <a:off x="5724161" y="2355509"/>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p:cNvSpPr/>
                <p:nvPr/>
              </p:nvSpPr>
              <p:spPr>
                <a:xfrm>
                  <a:off x="4352561" y="2949192"/>
                  <a:ext cx="685800" cy="594360"/>
                </a:xfrm>
                <a:prstGeom prst="rect">
                  <a:avLst/>
                </a:prstGeom>
                <a:solidFill>
                  <a:srgbClr val="FFFF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65"/>
                <p:cNvSpPr/>
                <p:nvPr/>
              </p:nvSpPr>
              <p:spPr>
                <a:xfrm>
                  <a:off x="5038361" y="2949192"/>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5724161" y="2949192"/>
                  <a:ext cx="685800" cy="594360"/>
                </a:xfrm>
                <a:prstGeom prst="rect">
                  <a:avLst/>
                </a:prstGeom>
                <a:solidFill>
                  <a:srgbClr val="FFFF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55" name="TextBox 54"/>
            <p:cNvSpPr txBox="1"/>
            <p:nvPr/>
          </p:nvSpPr>
          <p:spPr>
            <a:xfrm>
              <a:off x="3527836" y="3064753"/>
              <a:ext cx="2384261" cy="1231106"/>
            </a:xfrm>
            <a:prstGeom prst="rect">
              <a:avLst/>
            </a:prstGeom>
            <a:noFill/>
          </p:spPr>
          <p:txBody>
            <a:bodyPr wrap="square" rtlCol="0">
              <a:spAutoFit/>
            </a:bodyPr>
            <a:lstStyle/>
            <a:p>
              <a:pPr algn="ctr"/>
              <a:r>
                <a:rPr lang="en-US" dirty="0"/>
                <a:t>Scaled Spatial Pattern</a:t>
              </a:r>
            </a:p>
          </p:txBody>
        </p:sp>
      </p:grpSp>
      <p:grpSp>
        <p:nvGrpSpPr>
          <p:cNvPr id="39" name="Group 38"/>
          <p:cNvGrpSpPr/>
          <p:nvPr/>
        </p:nvGrpSpPr>
        <p:grpSpPr>
          <a:xfrm>
            <a:off x="5068558" y="4498960"/>
            <a:ext cx="1891056" cy="2253132"/>
            <a:chOff x="5068558" y="4498960"/>
            <a:chExt cx="1891056" cy="2253132"/>
          </a:xfrm>
        </p:grpSpPr>
        <p:grpSp>
          <p:nvGrpSpPr>
            <p:cNvPr id="38" name="Group 37"/>
            <p:cNvGrpSpPr/>
            <p:nvPr/>
          </p:nvGrpSpPr>
          <p:grpSpPr>
            <a:xfrm>
              <a:off x="5275451" y="4498960"/>
              <a:ext cx="1477271" cy="1310154"/>
              <a:chOff x="5275451" y="4498960"/>
              <a:chExt cx="1477271" cy="1310154"/>
            </a:xfrm>
          </p:grpSpPr>
          <p:sp>
            <p:nvSpPr>
              <p:cNvPr id="71" name="Rectangle 70"/>
              <p:cNvSpPr/>
              <p:nvPr/>
            </p:nvSpPr>
            <p:spPr>
              <a:xfrm>
                <a:off x="5275451" y="4498960"/>
                <a:ext cx="1477271" cy="1310154"/>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Freeform 71"/>
              <p:cNvSpPr/>
              <p:nvPr/>
            </p:nvSpPr>
            <p:spPr>
              <a:xfrm>
                <a:off x="5297646" y="4828425"/>
                <a:ext cx="603802" cy="948126"/>
              </a:xfrm>
              <a:custGeom>
                <a:avLst/>
                <a:gdLst>
                  <a:gd name="connsiteX0" fmla="*/ 0 w 805069"/>
                  <a:gd name="connsiteY0" fmla="*/ 1262270 h 1264168"/>
                  <a:gd name="connsiteX1" fmla="*/ 387626 w 805069"/>
                  <a:gd name="connsiteY1" fmla="*/ 1063487 h 1264168"/>
                  <a:gd name="connsiteX2" fmla="*/ 805069 w 805069"/>
                  <a:gd name="connsiteY2" fmla="*/ 0 h 1264168"/>
                </a:gdLst>
                <a:ahLst/>
                <a:cxnLst>
                  <a:cxn ang="0">
                    <a:pos x="connsiteX0" y="connsiteY0"/>
                  </a:cxn>
                  <a:cxn ang="0">
                    <a:pos x="connsiteX1" y="connsiteY1"/>
                  </a:cxn>
                  <a:cxn ang="0">
                    <a:pos x="connsiteX2" y="connsiteY2"/>
                  </a:cxn>
                </a:cxnLst>
                <a:rect l="l" t="t" r="r" b="b"/>
                <a:pathLst>
                  <a:path w="805069" h="1264168">
                    <a:moveTo>
                      <a:pt x="0" y="1262270"/>
                    </a:moveTo>
                    <a:cubicBezTo>
                      <a:pt x="126724" y="1268067"/>
                      <a:pt x="253448" y="1273865"/>
                      <a:pt x="387626" y="1063487"/>
                    </a:cubicBezTo>
                    <a:cubicBezTo>
                      <a:pt x="521804" y="853109"/>
                      <a:pt x="663436" y="426554"/>
                      <a:pt x="805069" y="0"/>
                    </a:cubicBezTo>
                  </a:path>
                </a:pathLst>
              </a:custGeom>
              <a:noFill/>
              <a:ln w="2540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a:off x="5901447" y="4820971"/>
                <a:ext cx="775252" cy="927012"/>
              </a:xfrm>
              <a:custGeom>
                <a:avLst/>
                <a:gdLst>
                  <a:gd name="connsiteX0" fmla="*/ 0 w 1033670"/>
                  <a:gd name="connsiteY0" fmla="*/ 0 h 1236016"/>
                  <a:gd name="connsiteX1" fmla="*/ 188844 w 1033670"/>
                  <a:gd name="connsiteY1" fmla="*/ 894522 h 1236016"/>
                  <a:gd name="connsiteX2" fmla="*/ 397565 w 1033670"/>
                  <a:gd name="connsiteY2" fmla="*/ 1123122 h 1236016"/>
                  <a:gd name="connsiteX3" fmla="*/ 695739 w 1033670"/>
                  <a:gd name="connsiteY3" fmla="*/ 1222513 h 1236016"/>
                  <a:gd name="connsiteX4" fmla="*/ 1033670 w 1033670"/>
                  <a:gd name="connsiteY4" fmla="*/ 1232452 h 1236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670" h="1236016">
                    <a:moveTo>
                      <a:pt x="0" y="0"/>
                    </a:moveTo>
                    <a:cubicBezTo>
                      <a:pt x="61291" y="353667"/>
                      <a:pt x="122583" y="707335"/>
                      <a:pt x="188844" y="894522"/>
                    </a:cubicBezTo>
                    <a:cubicBezTo>
                      <a:pt x="255105" y="1081709"/>
                      <a:pt x="313082" y="1068457"/>
                      <a:pt x="397565" y="1123122"/>
                    </a:cubicBezTo>
                    <a:cubicBezTo>
                      <a:pt x="482048" y="1177787"/>
                      <a:pt x="589721" y="1204291"/>
                      <a:pt x="695739" y="1222513"/>
                    </a:cubicBezTo>
                    <a:cubicBezTo>
                      <a:pt x="801757" y="1240735"/>
                      <a:pt x="917713" y="1236593"/>
                      <a:pt x="1033670" y="1232452"/>
                    </a:cubicBezTo>
                  </a:path>
                </a:pathLst>
              </a:custGeom>
              <a:noFill/>
              <a:ln w="2540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0" name="TextBox 69"/>
            <p:cNvSpPr txBox="1"/>
            <p:nvPr/>
          </p:nvSpPr>
          <p:spPr>
            <a:xfrm>
              <a:off x="5068558" y="5828762"/>
              <a:ext cx="1891056" cy="923330"/>
            </a:xfrm>
            <a:prstGeom prst="rect">
              <a:avLst/>
            </a:prstGeom>
            <a:noFill/>
          </p:spPr>
          <p:txBody>
            <a:bodyPr wrap="square" rtlCol="0">
              <a:spAutoFit/>
            </a:bodyPr>
            <a:lstStyle/>
            <a:p>
              <a:pPr algn="ctr"/>
              <a:r>
                <a:rPr lang="en-US" dirty="0"/>
                <a:t>Scaled Temporal Pattern</a:t>
              </a:r>
            </a:p>
          </p:txBody>
        </p:sp>
      </p:grpSp>
      <p:cxnSp>
        <p:nvCxnSpPr>
          <p:cNvPr id="74" name="Straight Arrow Connector 73"/>
          <p:cNvCxnSpPr/>
          <p:nvPr/>
        </p:nvCxnSpPr>
        <p:spPr>
          <a:xfrm flipH="1">
            <a:off x="3384168" y="3864655"/>
            <a:ext cx="1287428" cy="50938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47" idx="2"/>
          </p:cNvCxnSpPr>
          <p:nvPr/>
        </p:nvCxnSpPr>
        <p:spPr>
          <a:xfrm>
            <a:off x="4671596" y="3864655"/>
            <a:ext cx="1342705" cy="50938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27934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ChangeAspect="1"/>
          </p:cNvGrpSpPr>
          <p:nvPr/>
        </p:nvGrpSpPr>
        <p:grpSpPr>
          <a:xfrm>
            <a:off x="94163" y="1350796"/>
            <a:ext cx="1788194" cy="2266802"/>
            <a:chOff x="3527836" y="1273458"/>
            <a:chExt cx="2384261" cy="3022401"/>
          </a:xfrm>
        </p:grpSpPr>
        <p:grpSp>
          <p:nvGrpSpPr>
            <p:cNvPr id="5" name="Group 4"/>
            <p:cNvGrpSpPr/>
            <p:nvPr/>
          </p:nvGrpSpPr>
          <p:grpSpPr>
            <a:xfrm>
              <a:off x="3679223" y="1273458"/>
              <a:ext cx="2057400" cy="1778203"/>
              <a:chOff x="326818" y="1518804"/>
              <a:chExt cx="2057400" cy="1778203"/>
            </a:xfrm>
          </p:grpSpPr>
          <p:sp>
            <p:nvSpPr>
              <p:cNvPr id="7" name="Rectangle 6"/>
              <p:cNvSpPr/>
              <p:nvPr/>
            </p:nvSpPr>
            <p:spPr>
              <a:xfrm>
                <a:off x="382715" y="1535406"/>
                <a:ext cx="1969695" cy="1746872"/>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455890" y="1610609"/>
                <a:ext cx="1705303" cy="1598263"/>
              </a:xfrm>
              <a:custGeom>
                <a:avLst/>
                <a:gdLst>
                  <a:gd name="connsiteX0" fmla="*/ 887045 w 1705303"/>
                  <a:gd name="connsiteY0" fmla="*/ 1593523 h 1598263"/>
                  <a:gd name="connsiteX1" fmla="*/ 731403 w 1705303"/>
                  <a:gd name="connsiteY1" fmla="*/ 1311421 h 1598263"/>
                  <a:gd name="connsiteX2" fmla="*/ 536849 w 1705303"/>
                  <a:gd name="connsiteY2" fmla="*/ 1107140 h 1598263"/>
                  <a:gd name="connsiteX3" fmla="*/ 108832 w 1705303"/>
                  <a:gd name="connsiteY3" fmla="*/ 854221 h 1598263"/>
                  <a:gd name="connsiteX4" fmla="*/ 11556 w 1705303"/>
                  <a:gd name="connsiteY4" fmla="*/ 513753 h 1598263"/>
                  <a:gd name="connsiteX5" fmla="*/ 313113 w 1705303"/>
                  <a:gd name="connsiteY5" fmla="*/ 85736 h 1598263"/>
                  <a:gd name="connsiteX6" fmla="*/ 896773 w 1705303"/>
                  <a:gd name="connsiteY6" fmla="*/ 7915 h 1598263"/>
                  <a:gd name="connsiteX7" fmla="*/ 1558254 w 1705303"/>
                  <a:gd name="connsiteY7" fmla="*/ 202468 h 1598263"/>
                  <a:gd name="connsiteX8" fmla="*/ 1704169 w 1705303"/>
                  <a:gd name="connsiteY8" fmla="*/ 513753 h 1598263"/>
                  <a:gd name="connsiteX9" fmla="*/ 1519343 w 1705303"/>
                  <a:gd name="connsiteY9" fmla="*/ 873676 h 1598263"/>
                  <a:gd name="connsiteX10" fmla="*/ 1169147 w 1705303"/>
                  <a:gd name="connsiteY10" fmla="*/ 1184961 h 1598263"/>
                  <a:gd name="connsiteX11" fmla="*/ 1003777 w 1705303"/>
                  <a:gd name="connsiteY11" fmla="*/ 1467064 h 1598263"/>
                  <a:gd name="connsiteX12" fmla="*/ 887045 w 1705303"/>
                  <a:gd name="connsiteY12" fmla="*/ 1593523 h 1598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05303" h="1598263">
                    <a:moveTo>
                      <a:pt x="887045" y="1593523"/>
                    </a:moveTo>
                    <a:cubicBezTo>
                      <a:pt x="841649" y="1567583"/>
                      <a:pt x="789769" y="1392485"/>
                      <a:pt x="731403" y="1311421"/>
                    </a:cubicBezTo>
                    <a:cubicBezTo>
                      <a:pt x="673037" y="1230357"/>
                      <a:pt x="640611" y="1183340"/>
                      <a:pt x="536849" y="1107140"/>
                    </a:cubicBezTo>
                    <a:cubicBezTo>
                      <a:pt x="433087" y="1030940"/>
                      <a:pt x="196381" y="953119"/>
                      <a:pt x="108832" y="854221"/>
                    </a:cubicBezTo>
                    <a:cubicBezTo>
                      <a:pt x="21283" y="755323"/>
                      <a:pt x="-22491" y="641834"/>
                      <a:pt x="11556" y="513753"/>
                    </a:cubicBezTo>
                    <a:cubicBezTo>
                      <a:pt x="45603" y="385672"/>
                      <a:pt x="165577" y="170042"/>
                      <a:pt x="313113" y="85736"/>
                    </a:cubicBezTo>
                    <a:cubicBezTo>
                      <a:pt x="460649" y="1430"/>
                      <a:pt x="689249" y="-11540"/>
                      <a:pt x="896773" y="7915"/>
                    </a:cubicBezTo>
                    <a:cubicBezTo>
                      <a:pt x="1104297" y="27370"/>
                      <a:pt x="1423688" y="118162"/>
                      <a:pt x="1558254" y="202468"/>
                    </a:cubicBezTo>
                    <a:cubicBezTo>
                      <a:pt x="1692820" y="286774"/>
                      <a:pt x="1710654" y="401885"/>
                      <a:pt x="1704169" y="513753"/>
                    </a:cubicBezTo>
                    <a:cubicBezTo>
                      <a:pt x="1697684" y="625621"/>
                      <a:pt x="1608513" y="761808"/>
                      <a:pt x="1519343" y="873676"/>
                    </a:cubicBezTo>
                    <a:cubicBezTo>
                      <a:pt x="1430173" y="985544"/>
                      <a:pt x="1255075" y="1086063"/>
                      <a:pt x="1169147" y="1184961"/>
                    </a:cubicBezTo>
                    <a:cubicBezTo>
                      <a:pt x="1083219" y="1283859"/>
                      <a:pt x="1045930" y="1400592"/>
                      <a:pt x="1003777" y="1467064"/>
                    </a:cubicBezTo>
                    <a:cubicBezTo>
                      <a:pt x="961624" y="1533536"/>
                      <a:pt x="932441" y="1619463"/>
                      <a:pt x="887045" y="1593523"/>
                    </a:cubicBezTo>
                    <a:close/>
                  </a:path>
                </a:pathLst>
              </a:cu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p:cNvGrpSpPr/>
              <p:nvPr/>
            </p:nvGrpSpPr>
            <p:grpSpPr>
              <a:xfrm>
                <a:off x="326818" y="1518804"/>
                <a:ext cx="2057400" cy="1778203"/>
                <a:chOff x="4352561" y="1765349"/>
                <a:chExt cx="2057400" cy="1778203"/>
              </a:xfrm>
            </p:grpSpPr>
            <p:sp>
              <p:nvSpPr>
                <p:cNvPr id="10" name="Rectangle 9"/>
                <p:cNvSpPr/>
                <p:nvPr/>
              </p:nvSpPr>
              <p:spPr>
                <a:xfrm>
                  <a:off x="4352561" y="1765349"/>
                  <a:ext cx="685800" cy="594360"/>
                </a:xfrm>
                <a:prstGeom prst="rect">
                  <a:avLst/>
                </a:prstGeom>
                <a:solidFill>
                  <a:srgbClr val="C000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5038361" y="1765349"/>
                  <a:ext cx="685800" cy="594360"/>
                </a:xfrm>
                <a:prstGeom prst="rect">
                  <a:avLst/>
                </a:prstGeom>
                <a:solidFill>
                  <a:srgbClr val="C000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724161" y="1765349"/>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4352561" y="2355509"/>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5038361" y="2355509"/>
                  <a:ext cx="685800" cy="594360"/>
                </a:xfrm>
                <a:prstGeom prst="rect">
                  <a:avLst/>
                </a:prstGeom>
                <a:solidFill>
                  <a:srgbClr val="C000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5724161" y="2355509"/>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4352561" y="2949192"/>
                  <a:ext cx="685800" cy="594360"/>
                </a:xfrm>
                <a:prstGeom prst="rect">
                  <a:avLst/>
                </a:prstGeom>
                <a:solidFill>
                  <a:srgbClr val="FFFF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5038361" y="2949192"/>
                  <a:ext cx="685800" cy="594360"/>
                </a:xfrm>
                <a:prstGeom prst="rect">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5724161" y="2949192"/>
                  <a:ext cx="685800" cy="594360"/>
                </a:xfrm>
                <a:prstGeom prst="rect">
                  <a:avLst/>
                </a:prstGeom>
                <a:solidFill>
                  <a:srgbClr val="FFFF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6" name="TextBox 5"/>
            <p:cNvSpPr txBox="1"/>
            <p:nvPr/>
          </p:nvSpPr>
          <p:spPr>
            <a:xfrm>
              <a:off x="3527836" y="3064753"/>
              <a:ext cx="2384261" cy="1231106"/>
            </a:xfrm>
            <a:prstGeom prst="rect">
              <a:avLst/>
            </a:prstGeom>
            <a:noFill/>
          </p:spPr>
          <p:txBody>
            <a:bodyPr wrap="square" rtlCol="0">
              <a:spAutoFit/>
            </a:bodyPr>
            <a:lstStyle/>
            <a:p>
              <a:pPr algn="ctr"/>
              <a:r>
                <a:rPr lang="en-US" dirty="0"/>
                <a:t>Scaled Spatial Pattern</a:t>
              </a:r>
            </a:p>
          </p:txBody>
        </p:sp>
      </p:grpSp>
      <p:grpSp>
        <p:nvGrpSpPr>
          <p:cNvPr id="19" name="Group 18"/>
          <p:cNvGrpSpPr/>
          <p:nvPr/>
        </p:nvGrpSpPr>
        <p:grpSpPr>
          <a:xfrm>
            <a:off x="42732" y="3883321"/>
            <a:ext cx="1891056" cy="2253132"/>
            <a:chOff x="5068558" y="4498960"/>
            <a:chExt cx="1891056" cy="2253132"/>
          </a:xfrm>
        </p:grpSpPr>
        <p:grpSp>
          <p:nvGrpSpPr>
            <p:cNvPr id="20" name="Group 19"/>
            <p:cNvGrpSpPr/>
            <p:nvPr/>
          </p:nvGrpSpPr>
          <p:grpSpPr>
            <a:xfrm>
              <a:off x="5275451" y="4498960"/>
              <a:ext cx="1477271" cy="1310154"/>
              <a:chOff x="5275451" y="4498960"/>
              <a:chExt cx="1477271" cy="1310154"/>
            </a:xfrm>
          </p:grpSpPr>
          <p:sp>
            <p:nvSpPr>
              <p:cNvPr id="22" name="Rectangle 21"/>
              <p:cNvSpPr/>
              <p:nvPr/>
            </p:nvSpPr>
            <p:spPr>
              <a:xfrm>
                <a:off x="5275451" y="4498960"/>
                <a:ext cx="1477271" cy="1310154"/>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22"/>
              <p:cNvSpPr/>
              <p:nvPr/>
            </p:nvSpPr>
            <p:spPr>
              <a:xfrm>
                <a:off x="5297646" y="4828425"/>
                <a:ext cx="603802" cy="948126"/>
              </a:xfrm>
              <a:custGeom>
                <a:avLst/>
                <a:gdLst>
                  <a:gd name="connsiteX0" fmla="*/ 0 w 805069"/>
                  <a:gd name="connsiteY0" fmla="*/ 1262270 h 1264168"/>
                  <a:gd name="connsiteX1" fmla="*/ 387626 w 805069"/>
                  <a:gd name="connsiteY1" fmla="*/ 1063487 h 1264168"/>
                  <a:gd name="connsiteX2" fmla="*/ 805069 w 805069"/>
                  <a:gd name="connsiteY2" fmla="*/ 0 h 1264168"/>
                </a:gdLst>
                <a:ahLst/>
                <a:cxnLst>
                  <a:cxn ang="0">
                    <a:pos x="connsiteX0" y="connsiteY0"/>
                  </a:cxn>
                  <a:cxn ang="0">
                    <a:pos x="connsiteX1" y="connsiteY1"/>
                  </a:cxn>
                  <a:cxn ang="0">
                    <a:pos x="connsiteX2" y="connsiteY2"/>
                  </a:cxn>
                </a:cxnLst>
                <a:rect l="l" t="t" r="r" b="b"/>
                <a:pathLst>
                  <a:path w="805069" h="1264168">
                    <a:moveTo>
                      <a:pt x="0" y="1262270"/>
                    </a:moveTo>
                    <a:cubicBezTo>
                      <a:pt x="126724" y="1268067"/>
                      <a:pt x="253448" y="1273865"/>
                      <a:pt x="387626" y="1063487"/>
                    </a:cubicBezTo>
                    <a:cubicBezTo>
                      <a:pt x="521804" y="853109"/>
                      <a:pt x="663436" y="426554"/>
                      <a:pt x="805069" y="0"/>
                    </a:cubicBezTo>
                  </a:path>
                </a:pathLst>
              </a:custGeom>
              <a:noFill/>
              <a:ln w="2540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23"/>
              <p:cNvSpPr/>
              <p:nvPr/>
            </p:nvSpPr>
            <p:spPr>
              <a:xfrm>
                <a:off x="5901447" y="4820971"/>
                <a:ext cx="775252" cy="927012"/>
              </a:xfrm>
              <a:custGeom>
                <a:avLst/>
                <a:gdLst>
                  <a:gd name="connsiteX0" fmla="*/ 0 w 1033670"/>
                  <a:gd name="connsiteY0" fmla="*/ 0 h 1236016"/>
                  <a:gd name="connsiteX1" fmla="*/ 188844 w 1033670"/>
                  <a:gd name="connsiteY1" fmla="*/ 894522 h 1236016"/>
                  <a:gd name="connsiteX2" fmla="*/ 397565 w 1033670"/>
                  <a:gd name="connsiteY2" fmla="*/ 1123122 h 1236016"/>
                  <a:gd name="connsiteX3" fmla="*/ 695739 w 1033670"/>
                  <a:gd name="connsiteY3" fmla="*/ 1222513 h 1236016"/>
                  <a:gd name="connsiteX4" fmla="*/ 1033670 w 1033670"/>
                  <a:gd name="connsiteY4" fmla="*/ 1232452 h 1236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670" h="1236016">
                    <a:moveTo>
                      <a:pt x="0" y="0"/>
                    </a:moveTo>
                    <a:cubicBezTo>
                      <a:pt x="61291" y="353667"/>
                      <a:pt x="122583" y="707335"/>
                      <a:pt x="188844" y="894522"/>
                    </a:cubicBezTo>
                    <a:cubicBezTo>
                      <a:pt x="255105" y="1081709"/>
                      <a:pt x="313082" y="1068457"/>
                      <a:pt x="397565" y="1123122"/>
                    </a:cubicBezTo>
                    <a:cubicBezTo>
                      <a:pt x="482048" y="1177787"/>
                      <a:pt x="589721" y="1204291"/>
                      <a:pt x="695739" y="1222513"/>
                    </a:cubicBezTo>
                    <a:cubicBezTo>
                      <a:pt x="801757" y="1240735"/>
                      <a:pt x="917713" y="1236593"/>
                      <a:pt x="1033670" y="1232452"/>
                    </a:cubicBezTo>
                  </a:path>
                </a:pathLst>
              </a:custGeom>
              <a:noFill/>
              <a:ln w="2540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extBox 20"/>
            <p:cNvSpPr txBox="1"/>
            <p:nvPr/>
          </p:nvSpPr>
          <p:spPr>
            <a:xfrm>
              <a:off x="5068558" y="5828762"/>
              <a:ext cx="1891056" cy="923330"/>
            </a:xfrm>
            <a:prstGeom prst="rect">
              <a:avLst/>
            </a:prstGeom>
            <a:noFill/>
          </p:spPr>
          <p:txBody>
            <a:bodyPr wrap="square" rtlCol="0">
              <a:spAutoFit/>
            </a:bodyPr>
            <a:lstStyle/>
            <a:p>
              <a:pPr algn="ctr"/>
              <a:r>
                <a:rPr lang="en-US" dirty="0"/>
                <a:t>Scaled Temporal Pattern</a:t>
              </a:r>
            </a:p>
          </p:txBody>
        </p:sp>
      </p:grpSp>
      <p:grpSp>
        <p:nvGrpSpPr>
          <p:cNvPr id="44" name="Group 43"/>
          <p:cNvGrpSpPr/>
          <p:nvPr/>
        </p:nvGrpSpPr>
        <p:grpSpPr>
          <a:xfrm>
            <a:off x="2722631" y="2894645"/>
            <a:ext cx="1788194" cy="1977351"/>
            <a:chOff x="2396706" y="843075"/>
            <a:chExt cx="1788194" cy="1977351"/>
          </a:xfrm>
        </p:grpSpPr>
        <p:sp>
          <p:nvSpPr>
            <p:cNvPr id="27" name="TextBox 26"/>
            <p:cNvSpPr txBox="1"/>
            <p:nvPr/>
          </p:nvSpPr>
          <p:spPr>
            <a:xfrm>
              <a:off x="2396706" y="2174095"/>
              <a:ext cx="1788194" cy="646331"/>
            </a:xfrm>
            <a:prstGeom prst="rect">
              <a:avLst/>
            </a:prstGeom>
            <a:noFill/>
          </p:spPr>
          <p:txBody>
            <a:bodyPr wrap="square" rtlCol="0">
              <a:spAutoFit/>
            </a:bodyPr>
            <a:lstStyle/>
            <a:p>
              <a:pPr algn="ctr"/>
              <a:r>
                <a:rPr lang="en-US" dirty="0"/>
                <a:t>Hydrologic Model</a:t>
              </a:r>
            </a:p>
          </p:txBody>
        </p:sp>
        <p:grpSp>
          <p:nvGrpSpPr>
            <p:cNvPr id="43" name="Group 42"/>
            <p:cNvGrpSpPr/>
            <p:nvPr/>
          </p:nvGrpSpPr>
          <p:grpSpPr>
            <a:xfrm>
              <a:off x="2552169" y="843075"/>
              <a:ext cx="1477269" cy="1310155"/>
              <a:chOff x="2552169" y="843075"/>
              <a:chExt cx="1477269" cy="1310155"/>
            </a:xfrm>
          </p:grpSpPr>
          <p:sp>
            <p:nvSpPr>
              <p:cNvPr id="28" name="Rectangle 27"/>
              <p:cNvSpPr/>
              <p:nvPr/>
            </p:nvSpPr>
            <p:spPr>
              <a:xfrm>
                <a:off x="2552169" y="843075"/>
                <a:ext cx="1477269" cy="1310155"/>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28"/>
              <p:cNvSpPr/>
              <p:nvPr/>
            </p:nvSpPr>
            <p:spPr>
              <a:xfrm>
                <a:off x="2607050" y="899477"/>
                <a:ext cx="1278976" cy="1198698"/>
              </a:xfrm>
              <a:custGeom>
                <a:avLst/>
                <a:gdLst>
                  <a:gd name="connsiteX0" fmla="*/ 887045 w 1705303"/>
                  <a:gd name="connsiteY0" fmla="*/ 1593523 h 1598263"/>
                  <a:gd name="connsiteX1" fmla="*/ 731403 w 1705303"/>
                  <a:gd name="connsiteY1" fmla="*/ 1311421 h 1598263"/>
                  <a:gd name="connsiteX2" fmla="*/ 536849 w 1705303"/>
                  <a:gd name="connsiteY2" fmla="*/ 1107140 h 1598263"/>
                  <a:gd name="connsiteX3" fmla="*/ 108832 w 1705303"/>
                  <a:gd name="connsiteY3" fmla="*/ 854221 h 1598263"/>
                  <a:gd name="connsiteX4" fmla="*/ 11556 w 1705303"/>
                  <a:gd name="connsiteY4" fmla="*/ 513753 h 1598263"/>
                  <a:gd name="connsiteX5" fmla="*/ 313113 w 1705303"/>
                  <a:gd name="connsiteY5" fmla="*/ 85736 h 1598263"/>
                  <a:gd name="connsiteX6" fmla="*/ 896773 w 1705303"/>
                  <a:gd name="connsiteY6" fmla="*/ 7915 h 1598263"/>
                  <a:gd name="connsiteX7" fmla="*/ 1558254 w 1705303"/>
                  <a:gd name="connsiteY7" fmla="*/ 202468 h 1598263"/>
                  <a:gd name="connsiteX8" fmla="*/ 1704169 w 1705303"/>
                  <a:gd name="connsiteY8" fmla="*/ 513753 h 1598263"/>
                  <a:gd name="connsiteX9" fmla="*/ 1519343 w 1705303"/>
                  <a:gd name="connsiteY9" fmla="*/ 873676 h 1598263"/>
                  <a:gd name="connsiteX10" fmla="*/ 1169147 w 1705303"/>
                  <a:gd name="connsiteY10" fmla="*/ 1184961 h 1598263"/>
                  <a:gd name="connsiteX11" fmla="*/ 1003777 w 1705303"/>
                  <a:gd name="connsiteY11" fmla="*/ 1467064 h 1598263"/>
                  <a:gd name="connsiteX12" fmla="*/ 887045 w 1705303"/>
                  <a:gd name="connsiteY12" fmla="*/ 1593523 h 1598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05303" h="1598263">
                    <a:moveTo>
                      <a:pt x="887045" y="1593523"/>
                    </a:moveTo>
                    <a:cubicBezTo>
                      <a:pt x="841649" y="1567583"/>
                      <a:pt x="789769" y="1392485"/>
                      <a:pt x="731403" y="1311421"/>
                    </a:cubicBezTo>
                    <a:cubicBezTo>
                      <a:pt x="673037" y="1230357"/>
                      <a:pt x="640611" y="1183340"/>
                      <a:pt x="536849" y="1107140"/>
                    </a:cubicBezTo>
                    <a:cubicBezTo>
                      <a:pt x="433087" y="1030940"/>
                      <a:pt x="196381" y="953119"/>
                      <a:pt x="108832" y="854221"/>
                    </a:cubicBezTo>
                    <a:cubicBezTo>
                      <a:pt x="21283" y="755323"/>
                      <a:pt x="-22491" y="641834"/>
                      <a:pt x="11556" y="513753"/>
                    </a:cubicBezTo>
                    <a:cubicBezTo>
                      <a:pt x="45603" y="385672"/>
                      <a:pt x="165577" y="170042"/>
                      <a:pt x="313113" y="85736"/>
                    </a:cubicBezTo>
                    <a:cubicBezTo>
                      <a:pt x="460649" y="1430"/>
                      <a:pt x="689249" y="-11540"/>
                      <a:pt x="896773" y="7915"/>
                    </a:cubicBezTo>
                    <a:cubicBezTo>
                      <a:pt x="1104297" y="27370"/>
                      <a:pt x="1423688" y="118162"/>
                      <a:pt x="1558254" y="202468"/>
                    </a:cubicBezTo>
                    <a:cubicBezTo>
                      <a:pt x="1692820" y="286774"/>
                      <a:pt x="1710654" y="401885"/>
                      <a:pt x="1704169" y="513753"/>
                    </a:cubicBezTo>
                    <a:cubicBezTo>
                      <a:pt x="1697684" y="625621"/>
                      <a:pt x="1608513" y="761808"/>
                      <a:pt x="1519343" y="873676"/>
                    </a:cubicBezTo>
                    <a:cubicBezTo>
                      <a:pt x="1430173" y="985544"/>
                      <a:pt x="1255075" y="1086063"/>
                      <a:pt x="1169147" y="1184961"/>
                    </a:cubicBezTo>
                    <a:cubicBezTo>
                      <a:pt x="1083219" y="1283859"/>
                      <a:pt x="1045930" y="1400592"/>
                      <a:pt x="1003777" y="1467064"/>
                    </a:cubicBezTo>
                    <a:cubicBezTo>
                      <a:pt x="961624" y="1533536"/>
                      <a:pt x="932441" y="1619463"/>
                      <a:pt x="887045" y="1593523"/>
                    </a:cubicBezTo>
                    <a:close/>
                  </a:path>
                </a:pathLst>
              </a:cu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Freeform 40"/>
              <p:cNvSpPr/>
              <p:nvPr/>
            </p:nvSpPr>
            <p:spPr>
              <a:xfrm>
                <a:off x="2833735" y="1222218"/>
                <a:ext cx="495458" cy="851026"/>
              </a:xfrm>
              <a:custGeom>
                <a:avLst/>
                <a:gdLst>
                  <a:gd name="connsiteX0" fmla="*/ 452673 w 495458"/>
                  <a:gd name="connsiteY0" fmla="*/ 851026 h 851026"/>
                  <a:gd name="connsiteX1" fmla="*/ 488887 w 495458"/>
                  <a:gd name="connsiteY1" fmla="*/ 561315 h 851026"/>
                  <a:gd name="connsiteX2" fmla="*/ 334978 w 495458"/>
                  <a:gd name="connsiteY2" fmla="*/ 398352 h 851026"/>
                  <a:gd name="connsiteX3" fmla="*/ 117695 w 495458"/>
                  <a:gd name="connsiteY3" fmla="*/ 190123 h 851026"/>
                  <a:gd name="connsiteX4" fmla="*/ 0 w 495458"/>
                  <a:gd name="connsiteY4" fmla="*/ 0 h 851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458" h="851026">
                    <a:moveTo>
                      <a:pt x="452673" y="851026"/>
                    </a:moveTo>
                    <a:cubicBezTo>
                      <a:pt x="480588" y="743893"/>
                      <a:pt x="508503" y="636761"/>
                      <a:pt x="488887" y="561315"/>
                    </a:cubicBezTo>
                    <a:cubicBezTo>
                      <a:pt x="469271" y="485869"/>
                      <a:pt x="396843" y="460217"/>
                      <a:pt x="334978" y="398352"/>
                    </a:cubicBezTo>
                    <a:cubicBezTo>
                      <a:pt x="273113" y="336487"/>
                      <a:pt x="173525" y="256515"/>
                      <a:pt x="117695" y="190123"/>
                    </a:cubicBezTo>
                    <a:cubicBezTo>
                      <a:pt x="61865" y="123731"/>
                      <a:pt x="30932" y="61865"/>
                      <a:pt x="0" y="0"/>
                    </a:cubicBezTo>
                  </a:path>
                </a:pathLst>
              </a:cu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Freeform 41"/>
              <p:cNvSpPr/>
              <p:nvPr/>
            </p:nvSpPr>
            <p:spPr>
              <a:xfrm>
                <a:off x="3340729" y="1222218"/>
                <a:ext cx="316871" cy="543208"/>
              </a:xfrm>
              <a:custGeom>
                <a:avLst/>
                <a:gdLst>
                  <a:gd name="connsiteX0" fmla="*/ 0 w 316871"/>
                  <a:gd name="connsiteY0" fmla="*/ 543208 h 543208"/>
                  <a:gd name="connsiteX1" fmla="*/ 54321 w 316871"/>
                  <a:gd name="connsiteY1" fmla="*/ 334978 h 543208"/>
                  <a:gd name="connsiteX2" fmla="*/ 172016 w 316871"/>
                  <a:gd name="connsiteY2" fmla="*/ 172016 h 543208"/>
                  <a:gd name="connsiteX3" fmla="*/ 316871 w 316871"/>
                  <a:gd name="connsiteY3" fmla="*/ 0 h 543208"/>
                </a:gdLst>
                <a:ahLst/>
                <a:cxnLst>
                  <a:cxn ang="0">
                    <a:pos x="connsiteX0" y="connsiteY0"/>
                  </a:cxn>
                  <a:cxn ang="0">
                    <a:pos x="connsiteX1" y="connsiteY1"/>
                  </a:cxn>
                  <a:cxn ang="0">
                    <a:pos x="connsiteX2" y="connsiteY2"/>
                  </a:cxn>
                  <a:cxn ang="0">
                    <a:pos x="connsiteX3" y="connsiteY3"/>
                  </a:cxn>
                </a:cxnLst>
                <a:rect l="l" t="t" r="r" b="b"/>
                <a:pathLst>
                  <a:path w="316871" h="543208">
                    <a:moveTo>
                      <a:pt x="0" y="543208"/>
                    </a:moveTo>
                    <a:cubicBezTo>
                      <a:pt x="12826" y="470025"/>
                      <a:pt x="25652" y="396843"/>
                      <a:pt x="54321" y="334978"/>
                    </a:cubicBezTo>
                    <a:cubicBezTo>
                      <a:pt x="82990" y="273113"/>
                      <a:pt x="128258" y="227846"/>
                      <a:pt x="172016" y="172016"/>
                    </a:cubicBezTo>
                    <a:cubicBezTo>
                      <a:pt x="215774" y="116186"/>
                      <a:pt x="266322" y="58093"/>
                      <a:pt x="316871" y="0"/>
                    </a:cubicBezTo>
                  </a:path>
                </a:pathLst>
              </a:cu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cxnSp>
        <p:nvCxnSpPr>
          <p:cNvPr id="45" name="Straight Arrow Connector 44"/>
          <p:cNvCxnSpPr/>
          <p:nvPr/>
        </p:nvCxnSpPr>
        <p:spPr>
          <a:xfrm>
            <a:off x="1816955" y="2016301"/>
            <a:ext cx="905676" cy="84142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1882357" y="4261202"/>
            <a:ext cx="840274" cy="27719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56" name="Group 55"/>
          <p:cNvGrpSpPr/>
          <p:nvPr/>
        </p:nvGrpSpPr>
        <p:grpSpPr>
          <a:xfrm>
            <a:off x="6355835" y="2791526"/>
            <a:ext cx="2416046" cy="2169845"/>
            <a:chOff x="6355835" y="1641739"/>
            <a:chExt cx="2416046" cy="2169845"/>
          </a:xfrm>
        </p:grpSpPr>
        <p:grpSp>
          <p:nvGrpSpPr>
            <p:cNvPr id="50" name="Group 49"/>
            <p:cNvGrpSpPr/>
            <p:nvPr/>
          </p:nvGrpSpPr>
          <p:grpSpPr>
            <a:xfrm>
              <a:off x="6579011" y="1641739"/>
              <a:ext cx="1969695" cy="1746872"/>
              <a:chOff x="628649" y="4391378"/>
              <a:chExt cx="1969695" cy="1746872"/>
            </a:xfrm>
          </p:grpSpPr>
          <p:sp>
            <p:nvSpPr>
              <p:cNvPr id="51" name="Rectangle 50"/>
              <p:cNvSpPr/>
              <p:nvPr/>
            </p:nvSpPr>
            <p:spPr>
              <a:xfrm>
                <a:off x="628649" y="4391378"/>
                <a:ext cx="1969695" cy="1746872"/>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51"/>
              <p:cNvSpPr/>
              <p:nvPr/>
            </p:nvSpPr>
            <p:spPr>
              <a:xfrm>
                <a:off x="633743" y="4780373"/>
                <a:ext cx="1946495" cy="1339770"/>
              </a:xfrm>
              <a:custGeom>
                <a:avLst/>
                <a:gdLst>
                  <a:gd name="connsiteX0" fmla="*/ 0 w 1946495"/>
                  <a:gd name="connsiteY0" fmla="*/ 1339770 h 1339770"/>
                  <a:gd name="connsiteX1" fmla="*/ 190122 w 1946495"/>
                  <a:gd name="connsiteY1" fmla="*/ 1240181 h 1339770"/>
                  <a:gd name="connsiteX2" fmla="*/ 380245 w 1946495"/>
                  <a:gd name="connsiteY2" fmla="*/ 1031952 h 1339770"/>
                  <a:gd name="connsiteX3" fmla="*/ 534154 w 1946495"/>
                  <a:gd name="connsiteY3" fmla="*/ 588332 h 1339770"/>
                  <a:gd name="connsiteX4" fmla="*/ 688063 w 1946495"/>
                  <a:gd name="connsiteY4" fmla="*/ 135659 h 1339770"/>
                  <a:gd name="connsiteX5" fmla="*/ 896293 w 1946495"/>
                  <a:gd name="connsiteY5" fmla="*/ 8910 h 1339770"/>
                  <a:gd name="connsiteX6" fmla="*/ 1095469 w 1946495"/>
                  <a:gd name="connsiteY6" fmla="*/ 334835 h 1339770"/>
                  <a:gd name="connsiteX7" fmla="*/ 1240324 w 1946495"/>
                  <a:gd name="connsiteY7" fmla="*/ 687920 h 1339770"/>
                  <a:gd name="connsiteX8" fmla="*/ 1520982 w 1946495"/>
                  <a:gd name="connsiteY8" fmla="*/ 1077219 h 1339770"/>
                  <a:gd name="connsiteX9" fmla="*/ 1738265 w 1946495"/>
                  <a:gd name="connsiteY9" fmla="*/ 1240181 h 1339770"/>
                  <a:gd name="connsiteX10" fmla="*/ 1946495 w 1946495"/>
                  <a:gd name="connsiteY10" fmla="*/ 1339770 h 1339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6495" h="1339770">
                    <a:moveTo>
                      <a:pt x="0" y="1339770"/>
                    </a:moveTo>
                    <a:cubicBezTo>
                      <a:pt x="63374" y="1315627"/>
                      <a:pt x="126748" y="1291484"/>
                      <a:pt x="190122" y="1240181"/>
                    </a:cubicBezTo>
                    <a:cubicBezTo>
                      <a:pt x="253496" y="1188878"/>
                      <a:pt x="322906" y="1140594"/>
                      <a:pt x="380245" y="1031952"/>
                    </a:cubicBezTo>
                    <a:cubicBezTo>
                      <a:pt x="437584" y="923310"/>
                      <a:pt x="482851" y="737714"/>
                      <a:pt x="534154" y="588332"/>
                    </a:cubicBezTo>
                    <a:cubicBezTo>
                      <a:pt x="585457" y="438950"/>
                      <a:pt x="627707" y="232229"/>
                      <a:pt x="688063" y="135659"/>
                    </a:cubicBezTo>
                    <a:cubicBezTo>
                      <a:pt x="748419" y="39089"/>
                      <a:pt x="828392" y="-24286"/>
                      <a:pt x="896293" y="8910"/>
                    </a:cubicBezTo>
                    <a:cubicBezTo>
                      <a:pt x="964194" y="42106"/>
                      <a:pt x="1038131" y="221667"/>
                      <a:pt x="1095469" y="334835"/>
                    </a:cubicBezTo>
                    <a:cubicBezTo>
                      <a:pt x="1152808" y="448003"/>
                      <a:pt x="1169405" y="564189"/>
                      <a:pt x="1240324" y="687920"/>
                    </a:cubicBezTo>
                    <a:cubicBezTo>
                      <a:pt x="1311243" y="811651"/>
                      <a:pt x="1437992" y="985175"/>
                      <a:pt x="1520982" y="1077219"/>
                    </a:cubicBezTo>
                    <a:cubicBezTo>
                      <a:pt x="1603972" y="1169263"/>
                      <a:pt x="1667346" y="1196422"/>
                      <a:pt x="1738265" y="1240181"/>
                    </a:cubicBezTo>
                    <a:cubicBezTo>
                      <a:pt x="1809184" y="1283939"/>
                      <a:pt x="1877839" y="1311854"/>
                      <a:pt x="1946495" y="1339770"/>
                    </a:cubicBezTo>
                  </a:path>
                </a:pathLst>
              </a:custGeom>
              <a:solidFill>
                <a:srgbClr val="0070C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3" name="TextBox 52"/>
            <p:cNvSpPr txBox="1"/>
            <p:nvPr/>
          </p:nvSpPr>
          <p:spPr>
            <a:xfrm>
              <a:off x="6355835" y="3442252"/>
              <a:ext cx="2416046" cy="369332"/>
            </a:xfrm>
            <a:prstGeom prst="rect">
              <a:avLst/>
            </a:prstGeom>
            <a:noFill/>
          </p:spPr>
          <p:txBody>
            <a:bodyPr wrap="none" rtlCol="0">
              <a:spAutoFit/>
            </a:bodyPr>
            <a:lstStyle/>
            <a:p>
              <a:r>
                <a:rPr lang="en-US" dirty="0"/>
                <a:t>Flood Hydrograph</a:t>
              </a:r>
            </a:p>
          </p:txBody>
        </p:sp>
      </p:grpSp>
      <p:cxnSp>
        <p:nvCxnSpPr>
          <p:cNvPr id="54" name="Straight Arrow Connector 53"/>
          <p:cNvCxnSpPr/>
          <p:nvPr/>
        </p:nvCxnSpPr>
        <p:spPr>
          <a:xfrm flipV="1">
            <a:off x="4533971" y="3545392"/>
            <a:ext cx="1821864" cy="753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68725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Reservoir Peak Stage</a:t>
            </a:r>
          </a:p>
        </p:txBody>
      </p:sp>
      <p:sp>
        <p:nvSpPr>
          <p:cNvPr id="4" name="TextBox 3"/>
          <p:cNvSpPr txBox="1"/>
          <p:nvPr/>
        </p:nvSpPr>
        <p:spPr>
          <a:xfrm>
            <a:off x="628650" y="2038526"/>
            <a:ext cx="2137124" cy="369332"/>
          </a:xfrm>
          <a:prstGeom prst="rect">
            <a:avLst/>
          </a:prstGeom>
          <a:noFill/>
        </p:spPr>
        <p:txBody>
          <a:bodyPr wrap="none" rtlCol="0">
            <a:spAutoFit/>
          </a:bodyPr>
          <a:lstStyle/>
          <a:p>
            <a:r>
              <a:rPr lang="en-US" dirty="0"/>
              <a:t>Starting Stage</a:t>
            </a:r>
          </a:p>
        </p:txBody>
      </p:sp>
      <p:grpSp>
        <p:nvGrpSpPr>
          <p:cNvPr id="12" name="Group 11"/>
          <p:cNvGrpSpPr/>
          <p:nvPr/>
        </p:nvGrpSpPr>
        <p:grpSpPr>
          <a:xfrm>
            <a:off x="712365" y="4143728"/>
            <a:ext cx="1969695" cy="1746872"/>
            <a:chOff x="628649" y="4391378"/>
            <a:chExt cx="1969695" cy="1746872"/>
          </a:xfrm>
        </p:grpSpPr>
        <p:sp>
          <p:nvSpPr>
            <p:cNvPr id="8" name="Rectangle 7"/>
            <p:cNvSpPr/>
            <p:nvPr/>
          </p:nvSpPr>
          <p:spPr>
            <a:xfrm>
              <a:off x="628649" y="4391378"/>
              <a:ext cx="1969695" cy="1746872"/>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633743" y="4780373"/>
              <a:ext cx="1946495" cy="1339770"/>
            </a:xfrm>
            <a:custGeom>
              <a:avLst/>
              <a:gdLst>
                <a:gd name="connsiteX0" fmla="*/ 0 w 1946495"/>
                <a:gd name="connsiteY0" fmla="*/ 1339770 h 1339770"/>
                <a:gd name="connsiteX1" fmla="*/ 190122 w 1946495"/>
                <a:gd name="connsiteY1" fmla="*/ 1240181 h 1339770"/>
                <a:gd name="connsiteX2" fmla="*/ 380245 w 1946495"/>
                <a:gd name="connsiteY2" fmla="*/ 1031952 h 1339770"/>
                <a:gd name="connsiteX3" fmla="*/ 534154 w 1946495"/>
                <a:gd name="connsiteY3" fmla="*/ 588332 h 1339770"/>
                <a:gd name="connsiteX4" fmla="*/ 688063 w 1946495"/>
                <a:gd name="connsiteY4" fmla="*/ 135659 h 1339770"/>
                <a:gd name="connsiteX5" fmla="*/ 896293 w 1946495"/>
                <a:gd name="connsiteY5" fmla="*/ 8910 h 1339770"/>
                <a:gd name="connsiteX6" fmla="*/ 1095469 w 1946495"/>
                <a:gd name="connsiteY6" fmla="*/ 334835 h 1339770"/>
                <a:gd name="connsiteX7" fmla="*/ 1240324 w 1946495"/>
                <a:gd name="connsiteY7" fmla="*/ 687920 h 1339770"/>
                <a:gd name="connsiteX8" fmla="*/ 1520982 w 1946495"/>
                <a:gd name="connsiteY8" fmla="*/ 1077219 h 1339770"/>
                <a:gd name="connsiteX9" fmla="*/ 1738265 w 1946495"/>
                <a:gd name="connsiteY9" fmla="*/ 1240181 h 1339770"/>
                <a:gd name="connsiteX10" fmla="*/ 1946495 w 1946495"/>
                <a:gd name="connsiteY10" fmla="*/ 1339770 h 1339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6495" h="1339770">
                  <a:moveTo>
                    <a:pt x="0" y="1339770"/>
                  </a:moveTo>
                  <a:cubicBezTo>
                    <a:pt x="63374" y="1315627"/>
                    <a:pt x="126748" y="1291484"/>
                    <a:pt x="190122" y="1240181"/>
                  </a:cubicBezTo>
                  <a:cubicBezTo>
                    <a:pt x="253496" y="1188878"/>
                    <a:pt x="322906" y="1140594"/>
                    <a:pt x="380245" y="1031952"/>
                  </a:cubicBezTo>
                  <a:cubicBezTo>
                    <a:pt x="437584" y="923310"/>
                    <a:pt x="482851" y="737714"/>
                    <a:pt x="534154" y="588332"/>
                  </a:cubicBezTo>
                  <a:cubicBezTo>
                    <a:pt x="585457" y="438950"/>
                    <a:pt x="627707" y="232229"/>
                    <a:pt x="688063" y="135659"/>
                  </a:cubicBezTo>
                  <a:cubicBezTo>
                    <a:pt x="748419" y="39089"/>
                    <a:pt x="828392" y="-24286"/>
                    <a:pt x="896293" y="8910"/>
                  </a:cubicBezTo>
                  <a:cubicBezTo>
                    <a:pt x="964194" y="42106"/>
                    <a:pt x="1038131" y="221667"/>
                    <a:pt x="1095469" y="334835"/>
                  </a:cubicBezTo>
                  <a:cubicBezTo>
                    <a:pt x="1152808" y="448003"/>
                    <a:pt x="1169405" y="564189"/>
                    <a:pt x="1240324" y="687920"/>
                  </a:cubicBezTo>
                  <a:cubicBezTo>
                    <a:pt x="1311243" y="811651"/>
                    <a:pt x="1437992" y="985175"/>
                    <a:pt x="1520982" y="1077219"/>
                  </a:cubicBezTo>
                  <a:cubicBezTo>
                    <a:pt x="1603972" y="1169263"/>
                    <a:pt x="1667346" y="1196422"/>
                    <a:pt x="1738265" y="1240181"/>
                  </a:cubicBezTo>
                  <a:cubicBezTo>
                    <a:pt x="1809184" y="1283939"/>
                    <a:pt x="1877839" y="1311854"/>
                    <a:pt x="1946495" y="1339770"/>
                  </a:cubicBezTo>
                </a:path>
              </a:pathLst>
            </a:custGeom>
            <a:solidFill>
              <a:srgbClr val="0070C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p:cNvSpPr txBox="1"/>
          <p:nvPr/>
        </p:nvSpPr>
        <p:spPr>
          <a:xfrm>
            <a:off x="489189" y="5944241"/>
            <a:ext cx="2416046" cy="369332"/>
          </a:xfrm>
          <a:prstGeom prst="rect">
            <a:avLst/>
          </a:prstGeom>
          <a:noFill/>
        </p:spPr>
        <p:txBody>
          <a:bodyPr wrap="none" rtlCol="0">
            <a:spAutoFit/>
          </a:bodyPr>
          <a:lstStyle/>
          <a:p>
            <a:r>
              <a:rPr lang="en-US" dirty="0"/>
              <a:t>Flood Hydrograph</a:t>
            </a:r>
          </a:p>
        </p:txBody>
      </p:sp>
      <p:cxnSp>
        <p:nvCxnSpPr>
          <p:cNvPr id="14" name="Straight Arrow Connector 13"/>
          <p:cNvCxnSpPr/>
          <p:nvPr/>
        </p:nvCxnSpPr>
        <p:spPr>
          <a:xfrm>
            <a:off x="2845069" y="2918324"/>
            <a:ext cx="731520" cy="91440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845069" y="4143728"/>
            <a:ext cx="731520" cy="91440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741368" y="3351422"/>
            <a:ext cx="1579278" cy="369332"/>
          </a:xfrm>
          <a:prstGeom prst="rect">
            <a:avLst/>
          </a:prstGeom>
          <a:noFill/>
        </p:spPr>
        <p:txBody>
          <a:bodyPr wrap="none" rtlCol="0">
            <a:spAutoFit/>
          </a:bodyPr>
          <a:lstStyle/>
          <a:p>
            <a:r>
              <a:rPr lang="en-US" dirty="0"/>
              <a:t>Operations</a:t>
            </a:r>
          </a:p>
        </p:txBody>
      </p:sp>
      <p:sp>
        <p:nvSpPr>
          <p:cNvPr id="39" name="TextBox 38"/>
          <p:cNvSpPr txBox="1"/>
          <p:nvPr/>
        </p:nvSpPr>
        <p:spPr>
          <a:xfrm>
            <a:off x="7038961" y="3342851"/>
            <a:ext cx="1579278" cy="369332"/>
          </a:xfrm>
          <a:prstGeom prst="rect">
            <a:avLst/>
          </a:prstGeom>
          <a:noFill/>
        </p:spPr>
        <p:txBody>
          <a:bodyPr wrap="none" rtlCol="0">
            <a:spAutoFit/>
          </a:bodyPr>
          <a:lstStyle/>
          <a:p>
            <a:r>
              <a:rPr lang="en-US" dirty="0"/>
              <a:t>Peak Stage</a:t>
            </a:r>
          </a:p>
        </p:txBody>
      </p:sp>
      <p:sp>
        <p:nvSpPr>
          <p:cNvPr id="53" name="Arc 52"/>
          <p:cNvSpPr/>
          <p:nvPr/>
        </p:nvSpPr>
        <p:spPr>
          <a:xfrm>
            <a:off x="5150648" y="2965216"/>
            <a:ext cx="2002208" cy="914400"/>
          </a:xfrm>
          <a:prstGeom prst="arc">
            <a:avLst>
              <a:gd name="adj1" fmla="val 11549146"/>
              <a:gd name="adj2" fmla="val 2073677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58" name="Group 57"/>
          <p:cNvGrpSpPr/>
          <p:nvPr/>
        </p:nvGrpSpPr>
        <p:grpSpPr>
          <a:xfrm>
            <a:off x="832197" y="2504603"/>
            <a:ext cx="1730031" cy="1216152"/>
            <a:chOff x="628650" y="2752253"/>
            <a:chExt cx="1730031" cy="1216152"/>
          </a:xfrm>
        </p:grpSpPr>
        <p:grpSp>
          <p:nvGrpSpPr>
            <p:cNvPr id="11" name="Group 10"/>
            <p:cNvGrpSpPr/>
            <p:nvPr/>
          </p:nvGrpSpPr>
          <p:grpSpPr>
            <a:xfrm>
              <a:off x="628650" y="2752253"/>
              <a:ext cx="1730031" cy="1216152"/>
              <a:chOff x="628650" y="2752253"/>
              <a:chExt cx="1730031" cy="1216152"/>
            </a:xfrm>
          </p:grpSpPr>
          <p:sp>
            <p:nvSpPr>
              <p:cNvPr id="7" name="Rectangle 6"/>
              <p:cNvSpPr/>
              <p:nvPr/>
            </p:nvSpPr>
            <p:spPr>
              <a:xfrm>
                <a:off x="628650" y="3413155"/>
                <a:ext cx="1118669" cy="555249"/>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rapezoid 4"/>
              <p:cNvSpPr/>
              <p:nvPr/>
            </p:nvSpPr>
            <p:spPr>
              <a:xfrm>
                <a:off x="1444281" y="2752253"/>
                <a:ext cx="914400" cy="1216152"/>
              </a:xfrm>
              <a:prstGeom prst="trapezoid">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4" name="Isosceles Triangle 53"/>
            <p:cNvSpPr/>
            <p:nvPr/>
          </p:nvSpPr>
          <p:spPr>
            <a:xfrm rot="10800000">
              <a:off x="864860" y="3203455"/>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9" name="Group 58"/>
          <p:cNvGrpSpPr/>
          <p:nvPr/>
        </p:nvGrpSpPr>
        <p:grpSpPr>
          <a:xfrm>
            <a:off x="6963585" y="3761959"/>
            <a:ext cx="1730031" cy="1249717"/>
            <a:chOff x="6802607" y="4009609"/>
            <a:chExt cx="1730031" cy="1249717"/>
          </a:xfrm>
        </p:grpSpPr>
        <p:grpSp>
          <p:nvGrpSpPr>
            <p:cNvPr id="43" name="Group 42"/>
            <p:cNvGrpSpPr/>
            <p:nvPr/>
          </p:nvGrpSpPr>
          <p:grpSpPr>
            <a:xfrm>
              <a:off x="6802607" y="4043174"/>
              <a:ext cx="1730031" cy="1216152"/>
              <a:chOff x="6802607" y="4043174"/>
              <a:chExt cx="1730031" cy="1216152"/>
            </a:xfrm>
          </p:grpSpPr>
          <p:sp>
            <p:nvSpPr>
              <p:cNvPr id="41" name="Rectangle 40"/>
              <p:cNvSpPr/>
              <p:nvPr/>
            </p:nvSpPr>
            <p:spPr>
              <a:xfrm>
                <a:off x="6802607" y="4231734"/>
                <a:ext cx="1118669" cy="102759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rapezoid 41"/>
              <p:cNvSpPr/>
              <p:nvPr/>
            </p:nvSpPr>
            <p:spPr>
              <a:xfrm>
                <a:off x="7618238" y="4043174"/>
                <a:ext cx="914400" cy="1216152"/>
              </a:xfrm>
              <a:prstGeom prst="trapezoid">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5" name="Isosceles Triangle 54"/>
            <p:cNvSpPr/>
            <p:nvPr/>
          </p:nvSpPr>
          <p:spPr>
            <a:xfrm rot="10800000">
              <a:off x="7073772" y="4009609"/>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2" name="Group 61"/>
          <p:cNvGrpSpPr/>
          <p:nvPr/>
        </p:nvGrpSpPr>
        <p:grpSpPr>
          <a:xfrm>
            <a:off x="3741368" y="3958567"/>
            <a:ext cx="1925808" cy="1122796"/>
            <a:chOff x="3281226" y="4206217"/>
            <a:chExt cx="1925808" cy="1122796"/>
          </a:xfrm>
        </p:grpSpPr>
        <p:cxnSp>
          <p:nvCxnSpPr>
            <p:cNvPr id="22" name="Straight Connector 21"/>
            <p:cNvCxnSpPr/>
            <p:nvPr/>
          </p:nvCxnSpPr>
          <p:spPr>
            <a:xfrm>
              <a:off x="3281226" y="5102075"/>
              <a:ext cx="192024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Arc 22"/>
            <p:cNvSpPr/>
            <p:nvPr/>
          </p:nvSpPr>
          <p:spPr>
            <a:xfrm>
              <a:off x="3911765" y="4231733"/>
              <a:ext cx="1097280" cy="1097280"/>
            </a:xfrm>
            <a:prstGeom prst="arc">
              <a:avLst>
                <a:gd name="adj1" fmla="val 11608660"/>
                <a:gd name="adj2" fmla="val 15846277"/>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5" name="Straight Connector 24"/>
            <p:cNvCxnSpPr>
              <a:stCxn id="23" idx="0"/>
            </p:cNvCxnSpPr>
            <p:nvPr/>
          </p:nvCxnSpPr>
          <p:spPr>
            <a:xfrm>
              <a:off x="3926874" y="4652503"/>
              <a:ext cx="774530" cy="26352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2"/>
            </p:cNvCxnSpPr>
            <p:nvPr/>
          </p:nvCxnSpPr>
          <p:spPr>
            <a:xfrm>
              <a:off x="4404053" y="4234635"/>
              <a:ext cx="312460" cy="68139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281424" y="4443568"/>
              <a:ext cx="73313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4105091" y="4382776"/>
              <a:ext cx="611422" cy="53032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3926874" y="4658364"/>
              <a:ext cx="128016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56" name="Isosceles Triangle 55"/>
            <p:cNvSpPr/>
            <p:nvPr/>
          </p:nvSpPr>
          <p:spPr>
            <a:xfrm rot="10800000">
              <a:off x="3422956" y="4206217"/>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Isosceles Triangle 56"/>
            <p:cNvSpPr/>
            <p:nvPr/>
          </p:nvSpPr>
          <p:spPr>
            <a:xfrm rot="10800000">
              <a:off x="4785216" y="4403777"/>
              <a:ext cx="182880" cy="182880"/>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val 60"/>
            <p:cNvSpPr/>
            <p:nvPr/>
          </p:nvSpPr>
          <p:spPr>
            <a:xfrm>
              <a:off x="4644315" y="4842513"/>
              <a:ext cx="91440" cy="91440"/>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6713813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Bother?</a:t>
            </a:r>
          </a:p>
        </p:txBody>
      </p:sp>
      <p:sp>
        <p:nvSpPr>
          <p:cNvPr id="3" name="Content Placeholder 2"/>
          <p:cNvSpPr>
            <a:spLocks noGrp="1"/>
          </p:cNvSpPr>
          <p:nvPr>
            <p:ph idx="1"/>
          </p:nvPr>
        </p:nvSpPr>
        <p:spPr/>
        <p:txBody>
          <a:bodyPr/>
          <a:lstStyle/>
          <a:p>
            <a:r>
              <a:rPr lang="en-US" dirty="0"/>
              <a:t>Larger sample sizes</a:t>
            </a:r>
          </a:p>
          <a:p>
            <a:pPr lvl="1"/>
            <a:r>
              <a:rPr lang="en-US" dirty="0"/>
              <a:t>Regionalization</a:t>
            </a:r>
          </a:p>
          <a:p>
            <a:r>
              <a:rPr lang="en-US" dirty="0"/>
              <a:t>Homogeneous samples</a:t>
            </a:r>
          </a:p>
          <a:p>
            <a:pPr lvl="1"/>
            <a:r>
              <a:rPr lang="en-US" dirty="0"/>
              <a:t>Storm typing</a:t>
            </a:r>
          </a:p>
          <a:p>
            <a:r>
              <a:rPr lang="en-US" dirty="0"/>
              <a:t>Complex hydrology</a:t>
            </a:r>
          </a:p>
          <a:p>
            <a:pPr lvl="1"/>
            <a:r>
              <a:rPr lang="en-US" dirty="0"/>
              <a:t>Continuous meteorology</a:t>
            </a:r>
          </a:p>
          <a:p>
            <a:pPr lvl="1"/>
            <a:r>
              <a:rPr lang="en-US" dirty="0"/>
              <a:t>Multiple events per year</a:t>
            </a:r>
          </a:p>
          <a:p>
            <a:pPr lvl="1"/>
            <a:r>
              <a:rPr lang="en-US" dirty="0"/>
              <a:t>Multiple reservoirs</a:t>
            </a:r>
          </a:p>
        </p:txBody>
      </p:sp>
    </p:spTree>
    <p:extLst>
      <p:ext uri="{BB962C8B-B14F-4D97-AF65-F5344CB8AC3E}">
        <p14:creationId xmlns:p14="http://schemas.microsoft.com/office/powerpoint/2010/main" val="11958937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Level of Effort – Precipitation-Based</a:t>
            </a:r>
          </a:p>
        </p:txBody>
      </p:sp>
      <p:sp>
        <p:nvSpPr>
          <p:cNvPr id="3" name="Content Placeholder 2"/>
          <p:cNvSpPr>
            <a:spLocks noGrp="1"/>
          </p:cNvSpPr>
          <p:nvPr>
            <p:ph idx="1"/>
          </p:nvPr>
        </p:nvSpPr>
        <p:spPr/>
        <p:txBody>
          <a:bodyPr/>
          <a:lstStyle/>
          <a:p>
            <a:r>
              <a:rPr lang="en-US" dirty="0"/>
              <a:t>IES/DSMS</a:t>
            </a:r>
          </a:p>
          <a:p>
            <a:pPr lvl="1"/>
            <a:r>
              <a:rPr lang="en-US" dirty="0"/>
              <a:t>Develop regional precipitation-frequency</a:t>
            </a:r>
          </a:p>
          <a:p>
            <a:pPr lvl="1"/>
            <a:r>
              <a:rPr lang="en-US" dirty="0"/>
              <a:t>Calibrate hydrologic model(s)</a:t>
            </a:r>
          </a:p>
          <a:p>
            <a:pPr lvl="1"/>
            <a:r>
              <a:rPr lang="en-US" dirty="0"/>
              <a:t>Generate plausible hydrometeorology</a:t>
            </a:r>
          </a:p>
          <a:p>
            <a:pPr lvl="1"/>
            <a:r>
              <a:rPr lang="en-US" dirty="0"/>
              <a:t>Simulate synthetic events and route to reservoirs</a:t>
            </a:r>
          </a:p>
          <a:p>
            <a:pPr marL="457200" lvl="1" indent="0">
              <a:buNone/>
            </a:pPr>
            <a:endParaRPr lang="en-US" dirty="0"/>
          </a:p>
          <a:p>
            <a:pPr marL="0" indent="0">
              <a:buNone/>
            </a:pPr>
            <a:r>
              <a:rPr lang="en-US" b="1" dirty="0">
                <a:solidFill>
                  <a:srgbClr val="C00000"/>
                </a:solidFill>
              </a:rPr>
              <a:t>Significantly more work than streamflow-based.</a:t>
            </a:r>
          </a:p>
          <a:p>
            <a:pPr lvl="1"/>
            <a:endParaRPr lang="en-US" dirty="0"/>
          </a:p>
        </p:txBody>
      </p:sp>
    </p:spTree>
    <p:extLst>
      <p:ext uri="{BB962C8B-B14F-4D97-AF65-F5344CB8AC3E}">
        <p14:creationId xmlns:p14="http://schemas.microsoft.com/office/powerpoint/2010/main" val="23096159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 of Effort Recap</a:t>
            </a:r>
          </a:p>
        </p:txBody>
      </p:sp>
      <p:sp>
        <p:nvSpPr>
          <p:cNvPr id="3" name="Content Placeholder 2"/>
          <p:cNvSpPr>
            <a:spLocks noGrp="1"/>
          </p:cNvSpPr>
          <p:nvPr>
            <p:ph idx="1"/>
          </p:nvPr>
        </p:nvSpPr>
        <p:spPr/>
        <p:txBody>
          <a:bodyPr/>
          <a:lstStyle/>
          <a:p>
            <a:r>
              <a:rPr lang="en-US" dirty="0"/>
              <a:t>Screening/limited studies:</a:t>
            </a:r>
          </a:p>
          <a:p>
            <a:pPr lvl="1"/>
            <a:r>
              <a:rPr lang="en-US" dirty="0">
                <a:solidFill>
                  <a:srgbClr val="C00000"/>
                </a:solidFill>
              </a:rPr>
              <a:t>Streamflow</a:t>
            </a:r>
          </a:p>
          <a:p>
            <a:r>
              <a:rPr lang="en-US" dirty="0"/>
              <a:t>Hydrologic failures not driving:</a:t>
            </a:r>
          </a:p>
          <a:p>
            <a:pPr lvl="1"/>
            <a:r>
              <a:rPr lang="en-US" dirty="0">
                <a:solidFill>
                  <a:srgbClr val="C00000"/>
                </a:solidFill>
              </a:rPr>
              <a:t>Streamflow</a:t>
            </a:r>
          </a:p>
          <a:p>
            <a:r>
              <a:rPr lang="en-US" dirty="0"/>
              <a:t>Single dam/simple ops/simple hydrology, IES/DSMS:</a:t>
            </a:r>
          </a:p>
          <a:p>
            <a:pPr lvl="1"/>
            <a:r>
              <a:rPr lang="en-US" dirty="0">
                <a:solidFill>
                  <a:srgbClr val="C00000"/>
                </a:solidFill>
              </a:rPr>
              <a:t>Event precipitation, maybe streamflow</a:t>
            </a:r>
          </a:p>
          <a:p>
            <a:r>
              <a:rPr lang="en-US" dirty="0"/>
              <a:t>Multiple dams/complex ops/complex hydrology:</a:t>
            </a:r>
          </a:p>
          <a:p>
            <a:pPr lvl="1"/>
            <a:r>
              <a:rPr lang="en-US" dirty="0">
                <a:solidFill>
                  <a:srgbClr val="C00000"/>
                </a:solidFill>
              </a:rPr>
              <a:t>Continuous precipitation</a:t>
            </a:r>
          </a:p>
          <a:p>
            <a:endParaRPr lang="en-US" dirty="0"/>
          </a:p>
        </p:txBody>
      </p:sp>
    </p:spTree>
    <p:extLst>
      <p:ext uri="{BB962C8B-B14F-4D97-AF65-F5344CB8AC3E}">
        <p14:creationId xmlns:p14="http://schemas.microsoft.com/office/powerpoint/2010/main" val="23215416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HEC-SSP</a:t>
            </a:r>
          </a:p>
        </p:txBody>
      </p:sp>
      <p:sp>
        <p:nvSpPr>
          <p:cNvPr id="3" name="Content Placeholder 2"/>
          <p:cNvSpPr>
            <a:spLocks noGrp="1"/>
          </p:cNvSpPr>
          <p:nvPr>
            <p:ph idx="1"/>
          </p:nvPr>
        </p:nvSpPr>
        <p:spPr/>
        <p:txBody>
          <a:bodyPr/>
          <a:lstStyle/>
          <a:p>
            <a:r>
              <a:rPr lang="en-US" dirty="0"/>
              <a:t>Statistical analysis software</a:t>
            </a:r>
          </a:p>
          <a:p>
            <a:r>
              <a:rPr lang="en-US" b="1" dirty="0">
                <a:solidFill>
                  <a:srgbClr val="C00000"/>
                </a:solidFill>
              </a:rPr>
              <a:t>Flow frequency analysis</a:t>
            </a:r>
            <a:r>
              <a:rPr lang="en-US" dirty="0"/>
              <a:t> with EMA</a:t>
            </a:r>
          </a:p>
          <a:p>
            <a:pPr lvl="1"/>
            <a:r>
              <a:rPr lang="en-US" dirty="0"/>
              <a:t>Bulletin 17 Analysis</a:t>
            </a:r>
          </a:p>
          <a:p>
            <a:r>
              <a:rPr lang="en-US" b="1" dirty="0">
                <a:solidFill>
                  <a:srgbClr val="C00000"/>
                </a:solidFill>
              </a:rPr>
              <a:t>Duration</a:t>
            </a:r>
            <a:r>
              <a:rPr lang="en-US" dirty="0"/>
              <a:t> analyses</a:t>
            </a:r>
          </a:p>
          <a:p>
            <a:pPr lvl="1"/>
            <a:r>
              <a:rPr lang="en-US" dirty="0"/>
              <a:t>E.g. </a:t>
            </a:r>
            <a:r>
              <a:rPr lang="en-US" b="1" dirty="0">
                <a:solidFill>
                  <a:srgbClr val="C00000"/>
                </a:solidFill>
              </a:rPr>
              <a:t>reservoir stage</a:t>
            </a:r>
            <a:r>
              <a:rPr lang="en-US" dirty="0"/>
              <a:t>, flow</a:t>
            </a:r>
          </a:p>
          <a:p>
            <a:r>
              <a:rPr lang="en-US" b="1" dirty="0">
                <a:solidFill>
                  <a:srgbClr val="C00000"/>
                </a:solidFill>
              </a:rPr>
              <a:t>Seasonality analysis</a:t>
            </a:r>
          </a:p>
          <a:p>
            <a:pPr lvl="1"/>
            <a:r>
              <a:rPr lang="en-US" dirty="0"/>
              <a:t>Within Distribution Fitting Analysis</a:t>
            </a:r>
          </a:p>
        </p:txBody>
      </p:sp>
    </p:spTree>
    <p:extLst>
      <p:ext uri="{BB962C8B-B14F-4D97-AF65-F5344CB8AC3E}">
        <p14:creationId xmlns:p14="http://schemas.microsoft.com/office/powerpoint/2010/main" val="24248813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HEC-HMS</a:t>
            </a:r>
          </a:p>
        </p:txBody>
      </p:sp>
      <p:sp>
        <p:nvSpPr>
          <p:cNvPr id="3" name="Content Placeholder 2"/>
          <p:cNvSpPr>
            <a:spLocks noGrp="1"/>
          </p:cNvSpPr>
          <p:nvPr>
            <p:ph idx="1"/>
          </p:nvPr>
        </p:nvSpPr>
        <p:spPr/>
        <p:txBody>
          <a:bodyPr/>
          <a:lstStyle/>
          <a:p>
            <a:r>
              <a:rPr lang="en-US" dirty="0"/>
              <a:t>Hydrologic modeling software</a:t>
            </a:r>
          </a:p>
          <a:p>
            <a:r>
              <a:rPr lang="en-US" dirty="0"/>
              <a:t>Capable of simulating parameter uncertainty</a:t>
            </a:r>
          </a:p>
          <a:p>
            <a:r>
              <a:rPr lang="en-US" dirty="0"/>
              <a:t>Optimization tools for calibration</a:t>
            </a:r>
          </a:p>
          <a:p>
            <a:r>
              <a:rPr lang="en-US" dirty="0"/>
              <a:t>Very simple reservoir operations</a:t>
            </a:r>
          </a:p>
          <a:p>
            <a:r>
              <a:rPr lang="en-US" dirty="0"/>
              <a:t>Needed for precipitation-based methods</a:t>
            </a:r>
          </a:p>
          <a:p>
            <a:pPr lvl="1"/>
            <a:r>
              <a:rPr lang="en-US" dirty="0"/>
              <a:t>Hypothetical storm modeling tools</a:t>
            </a:r>
          </a:p>
        </p:txBody>
      </p:sp>
    </p:spTree>
    <p:extLst>
      <p:ext uri="{BB962C8B-B14F-4D97-AF65-F5344CB8AC3E}">
        <p14:creationId xmlns:p14="http://schemas.microsoft.com/office/powerpoint/2010/main" val="9311603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HEC-RAS</a:t>
            </a:r>
          </a:p>
        </p:txBody>
      </p:sp>
      <p:sp>
        <p:nvSpPr>
          <p:cNvPr id="3" name="Content Placeholder 2"/>
          <p:cNvSpPr>
            <a:spLocks noGrp="1"/>
          </p:cNvSpPr>
          <p:nvPr>
            <p:ph idx="1"/>
          </p:nvPr>
        </p:nvSpPr>
        <p:spPr/>
        <p:txBody>
          <a:bodyPr/>
          <a:lstStyle/>
          <a:p>
            <a:r>
              <a:rPr lang="en-US" dirty="0"/>
              <a:t>1D/2D hydraulic modeling software</a:t>
            </a:r>
          </a:p>
          <a:p>
            <a:r>
              <a:rPr lang="en-US" dirty="0"/>
              <a:t>May be necessary for routing floods through very tricky areas</a:t>
            </a:r>
          </a:p>
          <a:p>
            <a:r>
              <a:rPr lang="en-US" dirty="0"/>
              <a:t>Not a usual part of the sequence</a:t>
            </a:r>
          </a:p>
        </p:txBody>
      </p:sp>
    </p:spTree>
    <p:extLst>
      <p:ext uri="{BB962C8B-B14F-4D97-AF65-F5344CB8AC3E}">
        <p14:creationId xmlns:p14="http://schemas.microsoft.com/office/powerpoint/2010/main" val="3301996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Hazard</a:t>
            </a:r>
          </a:p>
        </p:txBody>
      </p:sp>
      <p:sp>
        <p:nvSpPr>
          <p:cNvPr id="3" name="Content Placeholder 2"/>
          <p:cNvSpPr>
            <a:spLocks noGrp="1"/>
          </p:cNvSpPr>
          <p:nvPr>
            <p:ph idx="1"/>
          </p:nvPr>
        </p:nvSpPr>
        <p:spPr/>
        <p:txBody>
          <a:bodyPr>
            <a:normAutofit/>
          </a:bodyPr>
          <a:lstStyle/>
          <a:p>
            <a:r>
              <a:rPr lang="en-US" b="1" dirty="0">
                <a:solidFill>
                  <a:srgbClr val="C00000"/>
                </a:solidFill>
              </a:rPr>
              <a:t>Hazards</a:t>
            </a:r>
            <a:r>
              <a:rPr lang="en-US" dirty="0">
                <a:solidFill>
                  <a:srgbClr val="C00000"/>
                </a:solidFill>
              </a:rPr>
              <a:t> </a:t>
            </a:r>
            <a:r>
              <a:rPr lang="en-US" dirty="0"/>
              <a:t>have a chance to cause harm.</a:t>
            </a:r>
          </a:p>
          <a:p>
            <a:r>
              <a:rPr lang="en-US" dirty="0"/>
              <a:t>Some </a:t>
            </a:r>
            <a:r>
              <a:rPr lang="en-US" b="1" dirty="0">
                <a:solidFill>
                  <a:srgbClr val="C00000"/>
                </a:solidFill>
              </a:rPr>
              <a:t>loads</a:t>
            </a:r>
            <a:r>
              <a:rPr lang="en-US" dirty="0">
                <a:solidFill>
                  <a:srgbClr val="C00000"/>
                </a:solidFill>
              </a:rPr>
              <a:t> </a:t>
            </a:r>
            <a:r>
              <a:rPr lang="en-US" dirty="0"/>
              <a:t>can be hazardous.</a:t>
            </a:r>
          </a:p>
          <a:p>
            <a:pPr marL="0" indent="0">
              <a:buNone/>
            </a:pPr>
            <a:r>
              <a:rPr lang="en-US" dirty="0"/>
              <a:t>Potentially hazardous load examples:</a:t>
            </a:r>
          </a:p>
          <a:p>
            <a:r>
              <a:rPr lang="en-US" dirty="0"/>
              <a:t>A reservoir fills to the crest.</a:t>
            </a:r>
          </a:p>
          <a:p>
            <a:r>
              <a:rPr lang="en-US" dirty="0"/>
              <a:t>Spillway flow begins.</a:t>
            </a:r>
          </a:p>
          <a:p>
            <a:r>
              <a:rPr lang="en-US" dirty="0"/>
              <a:t>High winds cause waves running up the side of the dam.</a:t>
            </a:r>
          </a:p>
        </p:txBody>
      </p:sp>
    </p:spTree>
    <p:extLst>
      <p:ext uri="{BB962C8B-B14F-4D97-AF65-F5344CB8AC3E}">
        <p14:creationId xmlns:p14="http://schemas.microsoft.com/office/powerpoint/2010/main" val="14201489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HEC-ResSim</a:t>
            </a:r>
          </a:p>
        </p:txBody>
      </p:sp>
      <p:sp>
        <p:nvSpPr>
          <p:cNvPr id="3" name="Content Placeholder 2"/>
          <p:cNvSpPr>
            <a:spLocks noGrp="1"/>
          </p:cNvSpPr>
          <p:nvPr>
            <p:ph idx="1"/>
          </p:nvPr>
        </p:nvSpPr>
        <p:spPr/>
        <p:txBody>
          <a:bodyPr/>
          <a:lstStyle/>
          <a:p>
            <a:r>
              <a:rPr lang="en-US" dirty="0"/>
              <a:t>Reservoir operations simulation software</a:t>
            </a:r>
          </a:p>
          <a:p>
            <a:r>
              <a:rPr lang="en-US" dirty="0"/>
              <a:t>Model operations from very simple to extremely complex</a:t>
            </a:r>
          </a:p>
          <a:p>
            <a:r>
              <a:rPr lang="en-US" dirty="0"/>
              <a:t>Model one or more reservoirs</a:t>
            </a:r>
          </a:p>
          <a:p>
            <a:r>
              <a:rPr lang="en-US" dirty="0"/>
              <a:t>Random samples of states</a:t>
            </a:r>
          </a:p>
          <a:p>
            <a:pPr lvl="1"/>
            <a:r>
              <a:rPr lang="en-US" b="1" dirty="0">
                <a:solidFill>
                  <a:srgbClr val="C00000"/>
                </a:solidFill>
              </a:rPr>
              <a:t>Starting elevation</a:t>
            </a:r>
            <a:r>
              <a:rPr lang="en-US" dirty="0"/>
              <a:t>/storage, etc.</a:t>
            </a:r>
          </a:p>
        </p:txBody>
      </p:sp>
    </p:spTree>
    <p:extLst>
      <p:ext uri="{BB962C8B-B14F-4D97-AF65-F5344CB8AC3E}">
        <p14:creationId xmlns:p14="http://schemas.microsoft.com/office/powerpoint/2010/main" val="41892306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33292"/>
            <a:ext cx="7886700" cy="1325563"/>
          </a:xfrm>
        </p:spPr>
        <p:txBody>
          <a:bodyPr/>
          <a:lstStyle/>
          <a:p>
            <a:r>
              <a:rPr lang="en-US" dirty="0"/>
              <a:t>HEC-WAT</a:t>
            </a:r>
          </a:p>
        </p:txBody>
      </p:sp>
      <p:sp>
        <p:nvSpPr>
          <p:cNvPr id="3" name="Content Placeholder 2"/>
          <p:cNvSpPr>
            <a:spLocks noGrp="1"/>
          </p:cNvSpPr>
          <p:nvPr>
            <p:ph idx="1"/>
          </p:nvPr>
        </p:nvSpPr>
        <p:spPr>
          <a:xfrm>
            <a:off x="628650" y="1993791"/>
            <a:ext cx="7886700" cy="4351338"/>
          </a:xfrm>
        </p:spPr>
        <p:txBody>
          <a:bodyPr/>
          <a:lstStyle/>
          <a:p>
            <a:r>
              <a:rPr lang="en-US" dirty="0"/>
              <a:t>Ties together HEC models</a:t>
            </a:r>
          </a:p>
          <a:p>
            <a:pPr lvl="1"/>
            <a:r>
              <a:rPr lang="en-US" dirty="0"/>
              <a:t>“Every model is a plug-in”</a:t>
            </a:r>
          </a:p>
          <a:p>
            <a:r>
              <a:rPr lang="en-US" dirty="0"/>
              <a:t>Manages simulations</a:t>
            </a:r>
          </a:p>
          <a:p>
            <a:pPr lvl="1"/>
            <a:r>
              <a:rPr lang="en-US" dirty="0"/>
              <a:t>Plug-in sequencing</a:t>
            </a:r>
          </a:p>
          <a:p>
            <a:pPr lvl="1"/>
            <a:r>
              <a:rPr lang="en-US" dirty="0"/>
              <a:t>Data hand-offs</a:t>
            </a:r>
          </a:p>
          <a:p>
            <a:pPr lvl="1"/>
            <a:r>
              <a:rPr lang="en-US" dirty="0"/>
              <a:t>Distributed computing</a:t>
            </a:r>
          </a:p>
          <a:p>
            <a:r>
              <a:rPr lang="en-US" dirty="0"/>
              <a:t>Handles plug-in output</a:t>
            </a:r>
          </a:p>
        </p:txBody>
      </p:sp>
    </p:spTree>
    <p:extLst>
      <p:ext uri="{BB962C8B-B14F-4D97-AF65-F5344CB8AC3E}">
        <p14:creationId xmlns:p14="http://schemas.microsoft.com/office/powerpoint/2010/main" val="28590698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Hydrologic Sampler</a:t>
            </a:r>
          </a:p>
        </p:txBody>
      </p:sp>
      <p:sp>
        <p:nvSpPr>
          <p:cNvPr id="3" name="Content Placeholder 2"/>
          <p:cNvSpPr>
            <a:spLocks noGrp="1"/>
          </p:cNvSpPr>
          <p:nvPr>
            <p:ph idx="1"/>
          </p:nvPr>
        </p:nvSpPr>
        <p:spPr/>
        <p:txBody>
          <a:bodyPr/>
          <a:lstStyle/>
          <a:p>
            <a:r>
              <a:rPr lang="en-US" dirty="0"/>
              <a:t>Plug-in for HEC-WAT</a:t>
            </a:r>
          </a:p>
          <a:p>
            <a:r>
              <a:rPr lang="en-US" dirty="0"/>
              <a:t>Produces random samples of hydrologic variables</a:t>
            </a:r>
          </a:p>
          <a:p>
            <a:pPr lvl="1"/>
            <a:r>
              <a:rPr lang="en-US" dirty="0"/>
              <a:t>Streamflow</a:t>
            </a:r>
          </a:p>
          <a:p>
            <a:pPr lvl="1"/>
            <a:r>
              <a:rPr lang="en-US" dirty="0"/>
              <a:t>Precipitation</a:t>
            </a:r>
          </a:p>
          <a:p>
            <a:r>
              <a:rPr lang="en-US" dirty="0"/>
              <a:t>Performs scaling procedures</a:t>
            </a:r>
          </a:p>
          <a:p>
            <a:r>
              <a:rPr lang="en-US" dirty="0"/>
              <a:t>Multiple variables</a:t>
            </a:r>
          </a:p>
          <a:p>
            <a:r>
              <a:rPr lang="en-US" dirty="0"/>
              <a:t>Parameter uncertainty</a:t>
            </a:r>
          </a:p>
          <a:p>
            <a:endParaRPr lang="en-US" dirty="0"/>
          </a:p>
        </p:txBody>
      </p:sp>
    </p:spTree>
    <p:extLst>
      <p:ext uri="{BB962C8B-B14F-4D97-AF65-F5344CB8AC3E}">
        <p14:creationId xmlns:p14="http://schemas.microsoft.com/office/powerpoint/2010/main" val="29707355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Stochastic Weather Generator</a:t>
            </a:r>
          </a:p>
        </p:txBody>
      </p:sp>
      <p:sp>
        <p:nvSpPr>
          <p:cNvPr id="3" name="Content Placeholder 2"/>
          <p:cNvSpPr>
            <a:spLocks noGrp="1"/>
          </p:cNvSpPr>
          <p:nvPr>
            <p:ph idx="1"/>
          </p:nvPr>
        </p:nvSpPr>
        <p:spPr/>
        <p:txBody>
          <a:bodyPr/>
          <a:lstStyle/>
          <a:p>
            <a:r>
              <a:rPr lang="en-US" dirty="0"/>
              <a:t>Combine together continuous and intermittent weather</a:t>
            </a:r>
          </a:p>
          <a:p>
            <a:r>
              <a:rPr lang="en-US" dirty="0"/>
              <a:t>Incorporate precipitation-frequency into longer periods</a:t>
            </a:r>
          </a:p>
          <a:p>
            <a:r>
              <a:rPr lang="en-US" dirty="0"/>
              <a:t>Multiple sites</a:t>
            </a:r>
          </a:p>
          <a:p>
            <a:r>
              <a:rPr lang="en-US" dirty="0"/>
              <a:t>Multiple variables</a:t>
            </a:r>
          </a:p>
          <a:p>
            <a:r>
              <a:rPr lang="en-US" dirty="0"/>
              <a:t>Parameter uncertainty</a:t>
            </a:r>
          </a:p>
          <a:p>
            <a:r>
              <a:rPr lang="en-US" dirty="0"/>
              <a:t>Stratified sampling</a:t>
            </a:r>
          </a:p>
        </p:txBody>
      </p:sp>
    </p:spTree>
    <p:extLst>
      <p:ext uri="{BB962C8B-B14F-4D97-AF65-F5344CB8AC3E}">
        <p14:creationId xmlns:p14="http://schemas.microsoft.com/office/powerpoint/2010/main" val="19152345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 Recap</a:t>
            </a:r>
          </a:p>
        </p:txBody>
      </p:sp>
      <p:sp>
        <p:nvSpPr>
          <p:cNvPr id="3" name="Content Placeholder 2"/>
          <p:cNvSpPr>
            <a:spLocks noGrp="1"/>
          </p:cNvSpPr>
          <p:nvPr>
            <p:ph idx="1"/>
          </p:nvPr>
        </p:nvSpPr>
        <p:spPr/>
        <p:txBody>
          <a:bodyPr/>
          <a:lstStyle/>
          <a:p>
            <a:r>
              <a:rPr lang="en-US" dirty="0"/>
              <a:t>To estimate a hazard curve, you will need one or more of these HEC tools:</a:t>
            </a:r>
          </a:p>
          <a:p>
            <a:pPr lvl="1"/>
            <a:r>
              <a:rPr lang="en-US" dirty="0"/>
              <a:t>HEC-SSP and/or R</a:t>
            </a:r>
          </a:p>
          <a:p>
            <a:pPr lvl="1"/>
            <a:r>
              <a:rPr lang="en-US" dirty="0"/>
              <a:t>HEC-ResSim</a:t>
            </a:r>
          </a:p>
          <a:p>
            <a:pPr lvl="1"/>
            <a:r>
              <a:rPr lang="en-US" dirty="0"/>
              <a:t>HEC-HMS</a:t>
            </a:r>
          </a:p>
          <a:p>
            <a:pPr lvl="1"/>
            <a:r>
              <a:rPr lang="en-US" dirty="0"/>
              <a:t>HEC-RAS</a:t>
            </a:r>
          </a:p>
          <a:p>
            <a:pPr lvl="1"/>
            <a:r>
              <a:rPr lang="en-US" dirty="0"/>
              <a:t>HEC-WAT</a:t>
            </a:r>
          </a:p>
          <a:p>
            <a:pPr lvl="2"/>
            <a:r>
              <a:rPr lang="en-US" dirty="0"/>
              <a:t>Hydrologic Sampler</a:t>
            </a:r>
          </a:p>
          <a:p>
            <a:pPr lvl="2"/>
            <a:r>
              <a:rPr lang="en-US" dirty="0"/>
              <a:t>Weather Generator</a:t>
            </a:r>
          </a:p>
        </p:txBody>
      </p:sp>
    </p:spTree>
    <p:extLst>
      <p:ext uri="{BB962C8B-B14F-4D97-AF65-F5344CB8AC3E}">
        <p14:creationId xmlns:p14="http://schemas.microsoft.com/office/powerpoint/2010/main" val="19907469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18085" y="754116"/>
            <a:ext cx="5486400" cy="4572000"/>
          </a:xfrm>
          <a:prstGeom prst="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7134755" y="751847"/>
            <a:ext cx="1273975" cy="419695"/>
          </a:xfrm>
          <a:prstGeom prst="rect">
            <a:avLst/>
          </a:prstGeom>
          <a:noFill/>
        </p:spPr>
        <p:txBody>
          <a:bodyPr wrap="none" rtlCol="0">
            <a:spAutoFit/>
          </a:bodyPr>
          <a:lstStyle/>
          <a:p>
            <a:r>
              <a:rPr lang="en-US" sz="2400" b="1" dirty="0">
                <a:solidFill>
                  <a:srgbClr val="C00000"/>
                </a:solidFill>
              </a:rPr>
              <a:t>HEC-WAT</a:t>
            </a:r>
          </a:p>
        </p:txBody>
      </p:sp>
      <p:sp>
        <p:nvSpPr>
          <p:cNvPr id="7" name="Oval 6"/>
          <p:cNvSpPr/>
          <p:nvPr/>
        </p:nvSpPr>
        <p:spPr>
          <a:xfrm>
            <a:off x="273261" y="3310578"/>
            <a:ext cx="2057400" cy="1371600"/>
          </a:xfrm>
          <a:prstGeom prst="ellipse">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HEC-SSP</a:t>
            </a:r>
          </a:p>
        </p:txBody>
      </p:sp>
      <p:sp>
        <p:nvSpPr>
          <p:cNvPr id="11" name="Oval 10"/>
          <p:cNvSpPr/>
          <p:nvPr/>
        </p:nvSpPr>
        <p:spPr>
          <a:xfrm>
            <a:off x="6456888" y="3868524"/>
            <a:ext cx="2057400" cy="1371600"/>
          </a:xfrm>
          <a:prstGeom prst="ellipse">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HEC-ResSim</a:t>
            </a:r>
          </a:p>
        </p:txBody>
      </p:sp>
      <p:sp>
        <p:nvSpPr>
          <p:cNvPr id="12" name="Oval 11"/>
          <p:cNvSpPr/>
          <p:nvPr/>
        </p:nvSpPr>
        <p:spPr>
          <a:xfrm>
            <a:off x="3619094" y="1447797"/>
            <a:ext cx="2057400" cy="1371600"/>
          </a:xfrm>
          <a:prstGeom prst="ellipse">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C00000"/>
                </a:solidFill>
              </a:rPr>
              <a:t>Hydrologic Sampler</a:t>
            </a:r>
            <a:endParaRPr lang="en-US" sz="2000" b="1" dirty="0">
              <a:solidFill>
                <a:srgbClr val="C00000"/>
              </a:solidFill>
            </a:endParaRPr>
          </a:p>
        </p:txBody>
      </p:sp>
      <p:sp>
        <p:nvSpPr>
          <p:cNvPr id="19" name="Arc 18"/>
          <p:cNvSpPr/>
          <p:nvPr/>
        </p:nvSpPr>
        <p:spPr>
          <a:xfrm>
            <a:off x="1345323" y="1920408"/>
            <a:ext cx="3951881" cy="3135068"/>
          </a:xfrm>
          <a:prstGeom prst="arc">
            <a:avLst>
              <a:gd name="adj1" fmla="val 11459747"/>
              <a:gd name="adj2" fmla="val 16712255"/>
            </a:avLst>
          </a:prstGeom>
          <a:ln w="38100" cmpd="dbl">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 name="Arc 22"/>
          <p:cNvSpPr/>
          <p:nvPr/>
        </p:nvSpPr>
        <p:spPr>
          <a:xfrm>
            <a:off x="3982104" y="2081048"/>
            <a:ext cx="3789638" cy="2974428"/>
          </a:xfrm>
          <a:prstGeom prst="arc">
            <a:avLst>
              <a:gd name="adj1" fmla="val 16130046"/>
              <a:gd name="adj2" fmla="val 242087"/>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5" name="Arc 24"/>
          <p:cNvSpPr/>
          <p:nvPr/>
        </p:nvSpPr>
        <p:spPr>
          <a:xfrm flipV="1">
            <a:off x="1427689" y="3449479"/>
            <a:ext cx="5193828" cy="2412664"/>
          </a:xfrm>
          <a:prstGeom prst="arc">
            <a:avLst>
              <a:gd name="adj1" fmla="val 11019893"/>
              <a:gd name="adj2" fmla="val 21122003"/>
            </a:avLst>
          </a:prstGeom>
          <a:ln w="38100" cmpd="dbl">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8" name="TextBox 27"/>
          <p:cNvSpPr txBox="1"/>
          <p:nvPr/>
        </p:nvSpPr>
        <p:spPr>
          <a:xfrm>
            <a:off x="0" y="6334780"/>
            <a:ext cx="5378395" cy="523220"/>
          </a:xfrm>
          <a:prstGeom prst="rect">
            <a:avLst/>
          </a:prstGeom>
          <a:noFill/>
        </p:spPr>
        <p:txBody>
          <a:bodyPr wrap="none" rtlCol="0">
            <a:spAutoFit/>
          </a:bodyPr>
          <a:lstStyle/>
          <a:p>
            <a:r>
              <a:rPr lang="en-US" sz="2800" b="1" dirty="0">
                <a:solidFill>
                  <a:srgbClr val="C00000"/>
                </a:solidFill>
                <a:effectLst>
                  <a:outerShdw blurRad="38100" dist="38100" dir="2700000" algn="tl">
                    <a:srgbClr val="000000">
                      <a:alpha val="43137"/>
                    </a:srgbClr>
                  </a:outerShdw>
                </a:effectLst>
              </a:rPr>
              <a:t>Streamflow-Based Methods</a:t>
            </a:r>
          </a:p>
        </p:txBody>
      </p:sp>
    </p:spTree>
    <p:extLst>
      <p:ext uri="{BB962C8B-B14F-4D97-AF65-F5344CB8AC3E}">
        <p14:creationId xmlns:p14="http://schemas.microsoft.com/office/powerpoint/2010/main" val="4780215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91357" y="974835"/>
            <a:ext cx="5486400" cy="4572000"/>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7328971" y="974835"/>
            <a:ext cx="1273975" cy="419695"/>
          </a:xfrm>
          <a:prstGeom prst="rect">
            <a:avLst/>
          </a:prstGeom>
          <a:noFill/>
        </p:spPr>
        <p:txBody>
          <a:bodyPr wrap="none" rtlCol="0">
            <a:spAutoFit/>
          </a:bodyPr>
          <a:lstStyle/>
          <a:p>
            <a:r>
              <a:rPr lang="en-US" sz="2400" b="1" dirty="0">
                <a:solidFill>
                  <a:srgbClr val="C00000"/>
                </a:solidFill>
              </a:rPr>
              <a:t>HEC-WAT</a:t>
            </a:r>
          </a:p>
        </p:txBody>
      </p:sp>
      <p:sp>
        <p:nvSpPr>
          <p:cNvPr id="9" name="Oval 8"/>
          <p:cNvSpPr/>
          <p:nvPr/>
        </p:nvSpPr>
        <p:spPr>
          <a:xfrm>
            <a:off x="377082" y="790183"/>
            <a:ext cx="2057400" cy="1371600"/>
          </a:xfrm>
          <a:prstGeom prst="ellipse">
            <a:avLst/>
          </a:prstGeom>
          <a:no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0070C0"/>
                </a:solidFill>
              </a:rPr>
              <a:t>[R]</a:t>
            </a:r>
          </a:p>
        </p:txBody>
      </p:sp>
      <p:sp>
        <p:nvSpPr>
          <p:cNvPr id="10" name="Oval 9"/>
          <p:cNvSpPr/>
          <p:nvPr/>
        </p:nvSpPr>
        <p:spPr>
          <a:xfrm>
            <a:off x="3513995" y="4089243"/>
            <a:ext cx="2057400" cy="1371600"/>
          </a:xfrm>
          <a:prstGeom prst="ellipse">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HEC-HMS</a:t>
            </a:r>
          </a:p>
        </p:txBody>
      </p:sp>
      <p:sp>
        <p:nvSpPr>
          <p:cNvPr id="11" name="Oval 10"/>
          <p:cNvSpPr/>
          <p:nvPr/>
        </p:nvSpPr>
        <p:spPr>
          <a:xfrm>
            <a:off x="6730160" y="4089243"/>
            <a:ext cx="2057400" cy="1371600"/>
          </a:xfrm>
          <a:prstGeom prst="ellipse">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HEC-ResSim</a:t>
            </a:r>
          </a:p>
        </p:txBody>
      </p:sp>
      <p:sp>
        <p:nvSpPr>
          <p:cNvPr id="17" name="Arc 16"/>
          <p:cNvSpPr/>
          <p:nvPr/>
        </p:nvSpPr>
        <p:spPr>
          <a:xfrm flipH="1" flipV="1">
            <a:off x="2048497" y="790183"/>
            <a:ext cx="2538454" cy="1371600"/>
          </a:xfrm>
          <a:prstGeom prst="arc">
            <a:avLst>
              <a:gd name="adj1" fmla="val 1609048"/>
              <a:gd name="adj2" fmla="val 10801186"/>
            </a:avLst>
          </a:prstGeom>
          <a:ln w="38100" cmpd="dbl">
            <a:solidFill>
              <a:srgbClr val="0070C0"/>
            </a:solidFill>
            <a:prstDash val="solid"/>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 name="Arc 21"/>
          <p:cNvSpPr/>
          <p:nvPr/>
        </p:nvSpPr>
        <p:spPr>
          <a:xfrm>
            <a:off x="4586951" y="3956425"/>
            <a:ext cx="2732697" cy="3293086"/>
          </a:xfrm>
          <a:prstGeom prst="arc">
            <a:avLst>
              <a:gd name="adj1" fmla="val 15036403"/>
              <a:gd name="adj2" fmla="val 18132363"/>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6" name="TextBox 25"/>
          <p:cNvSpPr txBox="1"/>
          <p:nvPr/>
        </p:nvSpPr>
        <p:spPr>
          <a:xfrm>
            <a:off x="0" y="6334780"/>
            <a:ext cx="7326044" cy="523220"/>
          </a:xfrm>
          <a:prstGeom prst="rect">
            <a:avLst/>
          </a:prstGeom>
          <a:noFill/>
        </p:spPr>
        <p:txBody>
          <a:bodyPr wrap="none" rtlCol="0">
            <a:spAutoFit/>
          </a:bodyPr>
          <a:lstStyle/>
          <a:p>
            <a:r>
              <a:rPr lang="en-US" sz="2800" b="1" dirty="0">
                <a:solidFill>
                  <a:srgbClr val="C00000"/>
                </a:solidFill>
                <a:effectLst>
                  <a:outerShdw blurRad="38100" dist="38100" dir="2700000" algn="tl">
                    <a:srgbClr val="000000">
                      <a:alpha val="43137"/>
                    </a:srgbClr>
                  </a:outerShdw>
                </a:effectLst>
              </a:rPr>
              <a:t>Event Precipitation-Based Methods</a:t>
            </a:r>
          </a:p>
        </p:txBody>
      </p:sp>
      <p:sp>
        <p:nvSpPr>
          <p:cNvPr id="27" name="Oval 26"/>
          <p:cNvSpPr/>
          <p:nvPr/>
        </p:nvSpPr>
        <p:spPr>
          <a:xfrm>
            <a:off x="3540170" y="1569060"/>
            <a:ext cx="2057400" cy="1371600"/>
          </a:xfrm>
          <a:prstGeom prst="ellipse">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C00000"/>
                </a:solidFill>
              </a:rPr>
              <a:t>Hydrologic Sampler</a:t>
            </a:r>
            <a:endParaRPr lang="en-US" sz="2000" b="1" dirty="0">
              <a:solidFill>
                <a:srgbClr val="C00000"/>
              </a:solidFill>
            </a:endParaRPr>
          </a:p>
        </p:txBody>
      </p:sp>
      <p:sp>
        <p:nvSpPr>
          <p:cNvPr id="29" name="Arc 28"/>
          <p:cNvSpPr/>
          <p:nvPr/>
        </p:nvSpPr>
        <p:spPr>
          <a:xfrm flipH="1">
            <a:off x="3626071" y="2670221"/>
            <a:ext cx="597903" cy="1585421"/>
          </a:xfrm>
          <a:prstGeom prst="arc">
            <a:avLst>
              <a:gd name="adj1" fmla="val 17148999"/>
              <a:gd name="adj2" fmla="val 4640242"/>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0" name="Oval 29"/>
          <p:cNvSpPr/>
          <p:nvPr/>
        </p:nvSpPr>
        <p:spPr>
          <a:xfrm>
            <a:off x="6730160" y="1668516"/>
            <a:ext cx="2057400" cy="1371600"/>
          </a:xfrm>
          <a:prstGeom prst="ellipse">
            <a:avLst/>
          </a:prstGeom>
          <a:noFill/>
          <a:ln w="381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HEC-RAS</a:t>
            </a:r>
          </a:p>
        </p:txBody>
      </p:sp>
      <p:sp>
        <p:nvSpPr>
          <p:cNvPr id="31" name="Arc 30"/>
          <p:cNvSpPr/>
          <p:nvPr/>
        </p:nvSpPr>
        <p:spPr>
          <a:xfrm>
            <a:off x="4508940" y="2648608"/>
            <a:ext cx="3962401" cy="4750676"/>
          </a:xfrm>
          <a:prstGeom prst="arc">
            <a:avLst>
              <a:gd name="adj1" fmla="val 12683118"/>
              <a:gd name="adj2" fmla="val 16301021"/>
            </a:avLst>
          </a:prstGeom>
          <a:ln w="38100">
            <a:solidFill>
              <a:srgbClr val="C00000"/>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 name="Arc 31"/>
          <p:cNvSpPr/>
          <p:nvPr/>
        </p:nvSpPr>
        <p:spPr>
          <a:xfrm>
            <a:off x="7052899" y="2787868"/>
            <a:ext cx="1576552" cy="2207173"/>
          </a:xfrm>
          <a:prstGeom prst="arc">
            <a:avLst>
              <a:gd name="adj1" fmla="val 18089824"/>
              <a:gd name="adj2" fmla="val 1517883"/>
            </a:avLst>
          </a:prstGeom>
          <a:ln w="38100">
            <a:solidFill>
              <a:srgbClr val="C00000"/>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3561427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6969" y="701563"/>
            <a:ext cx="5486400" cy="4572000"/>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3531953" y="709444"/>
            <a:ext cx="1273975" cy="419695"/>
          </a:xfrm>
          <a:prstGeom prst="rect">
            <a:avLst/>
          </a:prstGeom>
          <a:noFill/>
        </p:spPr>
        <p:txBody>
          <a:bodyPr wrap="none" rtlCol="0">
            <a:spAutoFit/>
          </a:bodyPr>
          <a:lstStyle/>
          <a:p>
            <a:r>
              <a:rPr lang="en-US" sz="2400" b="1" dirty="0">
                <a:solidFill>
                  <a:srgbClr val="C00000"/>
                </a:solidFill>
              </a:rPr>
              <a:t>HEC-WAT</a:t>
            </a:r>
          </a:p>
        </p:txBody>
      </p:sp>
      <p:sp>
        <p:nvSpPr>
          <p:cNvPr id="8" name="Oval 7"/>
          <p:cNvSpPr/>
          <p:nvPr/>
        </p:nvSpPr>
        <p:spPr>
          <a:xfrm>
            <a:off x="467710" y="2635106"/>
            <a:ext cx="2057400" cy="1371600"/>
          </a:xfrm>
          <a:prstGeom prst="ellipse">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C00000"/>
                </a:solidFill>
              </a:rPr>
              <a:t>Weather Generator</a:t>
            </a:r>
          </a:p>
        </p:txBody>
      </p:sp>
      <p:sp>
        <p:nvSpPr>
          <p:cNvPr id="9" name="Oval 8"/>
          <p:cNvSpPr/>
          <p:nvPr/>
        </p:nvSpPr>
        <p:spPr>
          <a:xfrm>
            <a:off x="492694" y="516911"/>
            <a:ext cx="2057400" cy="1371600"/>
          </a:xfrm>
          <a:prstGeom prst="ellipse">
            <a:avLst/>
          </a:prstGeom>
          <a:no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0070C0"/>
                </a:solidFill>
              </a:rPr>
              <a:t>[R]</a:t>
            </a:r>
          </a:p>
        </p:txBody>
      </p:sp>
      <p:sp>
        <p:nvSpPr>
          <p:cNvPr id="10" name="Oval 9"/>
          <p:cNvSpPr/>
          <p:nvPr/>
        </p:nvSpPr>
        <p:spPr>
          <a:xfrm>
            <a:off x="3629607" y="3815971"/>
            <a:ext cx="2057400" cy="1371600"/>
          </a:xfrm>
          <a:prstGeom prst="ellipse">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HEC-HMS</a:t>
            </a:r>
          </a:p>
        </p:txBody>
      </p:sp>
      <p:sp>
        <p:nvSpPr>
          <p:cNvPr id="11" name="Oval 10"/>
          <p:cNvSpPr/>
          <p:nvPr/>
        </p:nvSpPr>
        <p:spPr>
          <a:xfrm>
            <a:off x="6845772" y="3815971"/>
            <a:ext cx="2057400" cy="1371600"/>
          </a:xfrm>
          <a:prstGeom prst="ellipse">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HEC-ResSim</a:t>
            </a:r>
          </a:p>
        </p:txBody>
      </p:sp>
      <p:sp>
        <p:nvSpPr>
          <p:cNvPr id="13" name="Oval 12"/>
          <p:cNvSpPr/>
          <p:nvPr/>
        </p:nvSpPr>
        <p:spPr>
          <a:xfrm>
            <a:off x="6845772" y="1395244"/>
            <a:ext cx="2057400" cy="1371600"/>
          </a:xfrm>
          <a:prstGeom prst="ellipse">
            <a:avLst/>
          </a:prstGeom>
          <a:noFill/>
          <a:ln w="381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HEC-RAS</a:t>
            </a:r>
          </a:p>
        </p:txBody>
      </p:sp>
      <p:sp>
        <p:nvSpPr>
          <p:cNvPr id="17" name="Arc 16"/>
          <p:cNvSpPr/>
          <p:nvPr/>
        </p:nvSpPr>
        <p:spPr>
          <a:xfrm flipV="1">
            <a:off x="151491" y="1508519"/>
            <a:ext cx="809297" cy="1258325"/>
          </a:xfrm>
          <a:prstGeom prst="arc">
            <a:avLst>
              <a:gd name="adj1" fmla="val 6066578"/>
              <a:gd name="adj2" fmla="val 15652842"/>
            </a:avLst>
          </a:prstGeom>
          <a:ln w="38100" cmpd="dbl">
            <a:solidFill>
              <a:srgbClr val="0070C0"/>
            </a:solidFill>
            <a:prstDash val="solid"/>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8" name="Arc 17"/>
          <p:cNvSpPr/>
          <p:nvPr/>
        </p:nvSpPr>
        <p:spPr>
          <a:xfrm>
            <a:off x="1752161" y="2831815"/>
            <a:ext cx="2732697" cy="3293086"/>
          </a:xfrm>
          <a:prstGeom prst="arc">
            <a:avLst>
              <a:gd name="adj1" fmla="val 15036403"/>
              <a:gd name="adj2" fmla="val 19400849"/>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 name="Arc 21"/>
          <p:cNvSpPr/>
          <p:nvPr/>
        </p:nvSpPr>
        <p:spPr>
          <a:xfrm>
            <a:off x="4702563" y="3683153"/>
            <a:ext cx="2732697" cy="3293086"/>
          </a:xfrm>
          <a:prstGeom prst="arc">
            <a:avLst>
              <a:gd name="adj1" fmla="val 15036403"/>
              <a:gd name="adj2" fmla="val 18132363"/>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 name="Arc 22"/>
          <p:cNvSpPr/>
          <p:nvPr/>
        </p:nvSpPr>
        <p:spPr>
          <a:xfrm>
            <a:off x="4624552" y="2375336"/>
            <a:ext cx="3962401" cy="4750676"/>
          </a:xfrm>
          <a:prstGeom prst="arc">
            <a:avLst>
              <a:gd name="adj1" fmla="val 12683118"/>
              <a:gd name="adj2" fmla="val 16301021"/>
            </a:avLst>
          </a:prstGeom>
          <a:ln w="38100">
            <a:solidFill>
              <a:srgbClr val="C00000"/>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Arc 23"/>
          <p:cNvSpPr/>
          <p:nvPr/>
        </p:nvSpPr>
        <p:spPr>
          <a:xfrm>
            <a:off x="7168511" y="2514596"/>
            <a:ext cx="1576552" cy="2207173"/>
          </a:xfrm>
          <a:prstGeom prst="arc">
            <a:avLst>
              <a:gd name="adj1" fmla="val 18089824"/>
              <a:gd name="adj2" fmla="val 1517883"/>
            </a:avLst>
          </a:prstGeom>
          <a:ln w="38100">
            <a:solidFill>
              <a:srgbClr val="C00000"/>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 name="TextBox 14"/>
          <p:cNvSpPr txBox="1"/>
          <p:nvPr/>
        </p:nvSpPr>
        <p:spPr>
          <a:xfrm>
            <a:off x="0" y="6334780"/>
            <a:ext cx="8408071" cy="523220"/>
          </a:xfrm>
          <a:prstGeom prst="rect">
            <a:avLst/>
          </a:prstGeom>
          <a:noFill/>
        </p:spPr>
        <p:txBody>
          <a:bodyPr wrap="none" rtlCol="0">
            <a:spAutoFit/>
          </a:bodyPr>
          <a:lstStyle/>
          <a:p>
            <a:r>
              <a:rPr lang="en-US" sz="2800" b="1" dirty="0">
                <a:solidFill>
                  <a:srgbClr val="C00000"/>
                </a:solidFill>
                <a:effectLst>
                  <a:outerShdw blurRad="38100" dist="38100" dir="2700000" algn="tl">
                    <a:srgbClr val="000000">
                      <a:alpha val="43137"/>
                    </a:srgbClr>
                  </a:outerShdw>
                </a:effectLst>
              </a:rPr>
              <a:t>Continuous Precipitation-Based Methods</a:t>
            </a:r>
          </a:p>
        </p:txBody>
      </p:sp>
    </p:spTree>
    <p:extLst>
      <p:ext uri="{BB962C8B-B14F-4D97-AF65-F5344CB8AC3E}">
        <p14:creationId xmlns:p14="http://schemas.microsoft.com/office/powerpoint/2010/main" val="259248671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7000"/>
            <a:lum/>
          </a:blip>
          <a:srcRect/>
          <a:stretch>
            <a:fillRect l="-6000" r="-6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623888" y="3433431"/>
            <a:ext cx="7886700" cy="2852737"/>
          </a:xfrm>
        </p:spPr>
        <p:txBody>
          <a:bodyPr/>
          <a:lstStyle/>
          <a:p>
            <a:r>
              <a:rPr lang="en-US" b="1" dirty="0">
                <a:solidFill>
                  <a:srgbClr val="C00000"/>
                </a:solidFill>
                <a:effectLst>
                  <a:outerShdw blurRad="38100" dist="38100" dir="2700000" algn="tl">
                    <a:srgbClr val="000000">
                      <a:alpha val="43137"/>
                    </a:srgbClr>
                  </a:outerShdw>
                </a:effectLst>
              </a:rPr>
              <a:t>Questions?</a:t>
            </a:r>
          </a:p>
        </p:txBody>
      </p:sp>
    </p:spTree>
    <p:extLst>
      <p:ext uri="{BB962C8B-B14F-4D97-AF65-F5344CB8AC3E}">
        <p14:creationId xmlns:p14="http://schemas.microsoft.com/office/powerpoint/2010/main" val="531613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a:t>
            </a:r>
          </a:p>
        </p:txBody>
      </p:sp>
      <p:sp>
        <p:nvSpPr>
          <p:cNvPr id="3" name="Content Placeholder 2"/>
          <p:cNvSpPr>
            <a:spLocks noGrp="1"/>
          </p:cNvSpPr>
          <p:nvPr>
            <p:ph idx="1"/>
          </p:nvPr>
        </p:nvSpPr>
        <p:spPr/>
        <p:txBody>
          <a:bodyPr/>
          <a:lstStyle/>
          <a:p>
            <a:r>
              <a:rPr lang="en-US" dirty="0"/>
              <a:t>Hazards do not cause harm if the structure </a:t>
            </a:r>
            <a:r>
              <a:rPr lang="en-US" b="1" dirty="0">
                <a:solidFill>
                  <a:srgbClr val="C00000"/>
                </a:solidFill>
              </a:rPr>
              <a:t>performs</a:t>
            </a:r>
            <a:r>
              <a:rPr lang="en-US" dirty="0">
                <a:solidFill>
                  <a:srgbClr val="C00000"/>
                </a:solidFill>
              </a:rPr>
              <a:t>.</a:t>
            </a:r>
          </a:p>
          <a:p>
            <a:r>
              <a:rPr lang="en-US" dirty="0"/>
              <a:t>If the structure fails, </a:t>
            </a:r>
            <a:r>
              <a:rPr lang="en-US" b="1" dirty="0">
                <a:solidFill>
                  <a:srgbClr val="C00000"/>
                </a:solidFill>
              </a:rPr>
              <a:t>consequences</a:t>
            </a:r>
            <a:r>
              <a:rPr lang="en-US" dirty="0"/>
              <a:t> can occur.</a:t>
            </a:r>
          </a:p>
          <a:p>
            <a:r>
              <a:rPr lang="en-US" dirty="0"/>
              <a:t>Failure is not always certain for a load.</a:t>
            </a:r>
          </a:p>
          <a:p>
            <a:endParaRPr lang="en-US" dirty="0"/>
          </a:p>
        </p:txBody>
      </p:sp>
    </p:spTree>
    <p:extLst>
      <p:ext uri="{BB962C8B-B14F-4D97-AF65-F5344CB8AC3E}">
        <p14:creationId xmlns:p14="http://schemas.microsoft.com/office/powerpoint/2010/main" val="1272899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2900" y="1361001"/>
            <a:ext cx="8458200" cy="4848882"/>
          </a:xfrm>
        </p:spPr>
      </p:pic>
      <p:sp>
        <p:nvSpPr>
          <p:cNvPr id="6" name="Rectangle 5"/>
          <p:cNvSpPr/>
          <p:nvPr/>
        </p:nvSpPr>
        <p:spPr>
          <a:xfrm>
            <a:off x="342900" y="6211669"/>
            <a:ext cx="8458200" cy="646331"/>
          </a:xfrm>
          <a:prstGeom prst="rect">
            <a:avLst/>
          </a:prstGeom>
        </p:spPr>
        <p:txBody>
          <a:bodyPr>
            <a:spAutoFit/>
          </a:bodyPr>
          <a:lstStyle/>
          <a:p>
            <a:r>
              <a:rPr lang="en-US" sz="1200" dirty="0"/>
              <a:t>National Research Council. 2013. Levees and the National Flood Insurance Program: Improving Policies and Practices. </a:t>
            </a:r>
          </a:p>
        </p:txBody>
      </p:sp>
      <p:sp>
        <p:nvSpPr>
          <p:cNvPr id="2" name="Title 1"/>
          <p:cNvSpPr>
            <a:spLocks noGrp="1"/>
          </p:cNvSpPr>
          <p:nvPr>
            <p:ph type="title"/>
          </p:nvPr>
        </p:nvSpPr>
        <p:spPr>
          <a:xfrm>
            <a:off x="628650" y="100200"/>
            <a:ext cx="7886700" cy="1325563"/>
          </a:xfrm>
        </p:spPr>
        <p:txBody>
          <a:bodyPr/>
          <a:lstStyle/>
          <a:p>
            <a:r>
              <a:rPr lang="en-US" dirty="0"/>
              <a:t>Performance Example</a:t>
            </a:r>
            <a:br>
              <a:rPr lang="en-US" dirty="0"/>
            </a:br>
            <a:r>
              <a:rPr lang="en-US" sz="3600" dirty="0"/>
              <a:t>Levee Fragility</a:t>
            </a:r>
            <a:endParaRPr lang="en-US" dirty="0"/>
          </a:p>
        </p:txBody>
      </p:sp>
    </p:spTree>
    <p:extLst>
      <p:ext uri="{BB962C8B-B14F-4D97-AF65-F5344CB8AC3E}">
        <p14:creationId xmlns:p14="http://schemas.microsoft.com/office/powerpoint/2010/main" val="4122835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Consequences</a:t>
            </a:r>
          </a:p>
        </p:txBody>
      </p:sp>
      <p:sp>
        <p:nvSpPr>
          <p:cNvPr id="3" name="Content Placeholder 2"/>
          <p:cNvSpPr>
            <a:spLocks noGrp="1"/>
          </p:cNvSpPr>
          <p:nvPr>
            <p:ph idx="1"/>
          </p:nvPr>
        </p:nvSpPr>
        <p:spPr/>
        <p:txBody>
          <a:bodyPr/>
          <a:lstStyle/>
          <a:p>
            <a:r>
              <a:rPr lang="en-US" dirty="0"/>
              <a:t>Dam failure consequences usually entail:</a:t>
            </a:r>
          </a:p>
          <a:p>
            <a:pPr lvl="1"/>
            <a:r>
              <a:rPr lang="en-US" dirty="0"/>
              <a:t>Economic damage</a:t>
            </a:r>
          </a:p>
          <a:p>
            <a:pPr lvl="1"/>
            <a:r>
              <a:rPr lang="en-US" b="1" dirty="0">
                <a:solidFill>
                  <a:srgbClr val="C00000"/>
                </a:solidFill>
              </a:rPr>
              <a:t>Loss of life</a:t>
            </a:r>
          </a:p>
          <a:p>
            <a:r>
              <a:rPr lang="en-US" dirty="0"/>
              <a:t>A range of consequences are possible depending on the failure</a:t>
            </a:r>
          </a:p>
          <a:p>
            <a:r>
              <a:rPr lang="en-US" dirty="0"/>
              <a:t>H&amp;H input to consequence modeling is usually inundation mapping</a:t>
            </a:r>
          </a:p>
          <a:p>
            <a:pPr lvl="1"/>
            <a:r>
              <a:rPr lang="en-US" dirty="0"/>
              <a:t>Covered later this week!</a:t>
            </a:r>
          </a:p>
        </p:txBody>
      </p:sp>
    </p:spTree>
    <p:extLst>
      <p:ext uri="{BB962C8B-B14F-4D97-AF65-F5344CB8AC3E}">
        <p14:creationId xmlns:p14="http://schemas.microsoft.com/office/powerpoint/2010/main" val="3145129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a:t>
            </a:r>
          </a:p>
        </p:txBody>
      </p:sp>
      <p:sp>
        <p:nvSpPr>
          <p:cNvPr id="3" name="Content Placeholder 2"/>
          <p:cNvSpPr>
            <a:spLocks noGrp="1"/>
          </p:cNvSpPr>
          <p:nvPr>
            <p:ph idx="1"/>
          </p:nvPr>
        </p:nvSpPr>
        <p:spPr/>
        <p:txBody>
          <a:bodyPr/>
          <a:lstStyle/>
          <a:p>
            <a:pPr marL="0" indent="0">
              <a:buNone/>
            </a:pPr>
            <a:r>
              <a:rPr lang="en-US" dirty="0"/>
              <a:t>risk =</a:t>
            </a:r>
          </a:p>
          <a:p>
            <a:pPr marL="0" indent="0">
              <a:buNone/>
            </a:pPr>
            <a:r>
              <a:rPr lang="en-US" dirty="0"/>
              <a:t>load *</a:t>
            </a:r>
          </a:p>
          <a:p>
            <a:pPr marL="0" indent="0">
              <a:buNone/>
            </a:pPr>
            <a:r>
              <a:rPr lang="en-US" dirty="0"/>
              <a:t>performance | load *</a:t>
            </a:r>
          </a:p>
          <a:p>
            <a:pPr marL="0" indent="0">
              <a:buNone/>
            </a:pPr>
            <a:r>
              <a:rPr lang="en-US" dirty="0"/>
              <a:t>consequence | performance</a:t>
            </a:r>
          </a:p>
        </p:txBody>
      </p:sp>
      <p:grpSp>
        <p:nvGrpSpPr>
          <p:cNvPr id="10" name="Group 9"/>
          <p:cNvGrpSpPr/>
          <p:nvPr/>
        </p:nvGrpSpPr>
        <p:grpSpPr>
          <a:xfrm>
            <a:off x="2697413" y="2235930"/>
            <a:ext cx="1874587" cy="1155459"/>
            <a:chOff x="2697413" y="2235930"/>
            <a:chExt cx="1874587" cy="1155459"/>
          </a:xfrm>
        </p:grpSpPr>
        <p:sp>
          <p:nvSpPr>
            <p:cNvPr id="4" name="Oval 3"/>
            <p:cNvSpPr/>
            <p:nvPr/>
          </p:nvSpPr>
          <p:spPr>
            <a:xfrm>
              <a:off x="2697413" y="2832589"/>
              <a:ext cx="312488" cy="558800"/>
            </a:xfrm>
            <a:prstGeom prst="ellipse">
              <a:avLst/>
            </a:prstGeom>
            <a:noFill/>
            <a:ln w="38100">
              <a:solidFill>
                <a:srgbClr val="C00000">
                  <a:alpha val="67059"/>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Arrow Connector 5"/>
            <p:cNvCxnSpPr/>
            <p:nvPr/>
          </p:nvCxnSpPr>
          <p:spPr>
            <a:xfrm flipH="1">
              <a:off x="2932541" y="2420596"/>
              <a:ext cx="478564" cy="36747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411105" y="2235930"/>
              <a:ext cx="1160895" cy="369332"/>
            </a:xfrm>
            <a:prstGeom prst="rect">
              <a:avLst/>
            </a:prstGeom>
            <a:noFill/>
          </p:spPr>
          <p:txBody>
            <a:bodyPr wrap="none" rtlCol="0">
              <a:spAutoFit/>
            </a:bodyPr>
            <a:lstStyle/>
            <a:p>
              <a:r>
                <a:rPr lang="en-US" b="1" dirty="0">
                  <a:solidFill>
                    <a:srgbClr val="C00000"/>
                  </a:solidFill>
                </a:rPr>
                <a:t>“given”</a:t>
              </a:r>
            </a:p>
          </p:txBody>
        </p:sp>
      </p:grpSp>
    </p:spTree>
    <p:extLst>
      <p:ext uri="{BB962C8B-B14F-4D97-AF65-F5344CB8AC3E}">
        <p14:creationId xmlns:p14="http://schemas.microsoft.com/office/powerpoint/2010/main" val="8177249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Lucida Console"/>
        <a:ea typeface=""/>
        <a:cs typeface=""/>
      </a:majorFont>
      <a:minorFont>
        <a:latin typeface="Lucida Console"/>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1282</TotalTime>
  <Words>2585</Words>
  <Application>Microsoft Office PowerPoint</Application>
  <PresentationFormat>On-screen Show (4:3)</PresentationFormat>
  <Paragraphs>397</Paragraphs>
  <Slides>58</Slides>
  <Notes>22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58</vt:i4>
      </vt:variant>
    </vt:vector>
  </HeadingPairs>
  <TitlesOfParts>
    <vt:vector size="63" baseType="lpstr">
      <vt:lpstr>Arial</vt:lpstr>
      <vt:lpstr>Calibri</vt:lpstr>
      <vt:lpstr>Lato</vt:lpstr>
      <vt:lpstr>Lucida Console</vt:lpstr>
      <vt:lpstr>Office Theme</vt:lpstr>
      <vt:lpstr>Hydrologic Loading</vt:lpstr>
      <vt:lpstr>Student Goals</vt:lpstr>
      <vt:lpstr>What We’re Not Doing</vt:lpstr>
      <vt:lpstr>Risk</vt:lpstr>
      <vt:lpstr>Hazard</vt:lpstr>
      <vt:lpstr>Performance</vt:lpstr>
      <vt:lpstr>Performance Example Levee Fragility</vt:lpstr>
      <vt:lpstr>Consequences</vt:lpstr>
      <vt:lpstr>Risk</vt:lpstr>
      <vt:lpstr>Overtopping Example</vt:lpstr>
      <vt:lpstr>Loading Probability</vt:lpstr>
      <vt:lpstr>Stage-Frequency Curve</vt:lpstr>
      <vt:lpstr>Stage-Frequency Curves</vt:lpstr>
      <vt:lpstr>Stage-Frequency Curve</vt:lpstr>
      <vt:lpstr>Risk Assessment Recap</vt:lpstr>
      <vt:lpstr>The Challenges</vt:lpstr>
      <vt:lpstr>Extrapolation</vt:lpstr>
      <vt:lpstr>Extrapolation</vt:lpstr>
      <vt:lpstr>Flood Stages</vt:lpstr>
      <vt:lpstr>Reservoir Peak Stage</vt:lpstr>
      <vt:lpstr>Extrapolation</vt:lpstr>
      <vt:lpstr>Streamflow-Frequency Method</vt:lpstr>
      <vt:lpstr>Monte Carlo Simulation</vt:lpstr>
      <vt:lpstr>Streamflow-Frequency Method</vt:lpstr>
      <vt:lpstr>Large Streamflow Sample Generation</vt:lpstr>
      <vt:lpstr>Starting Stage</vt:lpstr>
      <vt:lpstr>Starting Stage</vt:lpstr>
      <vt:lpstr>Operations</vt:lpstr>
      <vt:lpstr>Reservoir Peak Stage</vt:lpstr>
      <vt:lpstr>Results</vt:lpstr>
      <vt:lpstr>Uncertainty</vt:lpstr>
      <vt:lpstr>PowerPoint Presentation</vt:lpstr>
      <vt:lpstr>Level of Effort – Streamflow Frequency</vt:lpstr>
      <vt:lpstr>Precipitation-Frequency Method</vt:lpstr>
      <vt:lpstr>Precipitation-Frequency</vt:lpstr>
      <vt:lpstr>Space for Time Substitution</vt:lpstr>
      <vt:lpstr>Space for Time Substitution</vt:lpstr>
      <vt:lpstr>Space for Time Substitution</vt:lpstr>
      <vt:lpstr>Space for Time Substitution</vt:lpstr>
      <vt:lpstr>PowerPoint Presentation</vt:lpstr>
      <vt:lpstr>PowerPoint Presentation</vt:lpstr>
      <vt:lpstr>PowerPoint Presentation</vt:lpstr>
      <vt:lpstr>Reservoir Peak Stage</vt:lpstr>
      <vt:lpstr>Why Bother?</vt:lpstr>
      <vt:lpstr>Level of Effort – Precipitation-Based</vt:lpstr>
      <vt:lpstr>Level of Effort Recap</vt:lpstr>
      <vt:lpstr>HEC-SSP</vt:lpstr>
      <vt:lpstr>HEC-HMS</vt:lpstr>
      <vt:lpstr>HEC-RAS</vt:lpstr>
      <vt:lpstr>HEC-ResSim</vt:lpstr>
      <vt:lpstr>HEC-WAT</vt:lpstr>
      <vt:lpstr>Hydrologic Sampler</vt:lpstr>
      <vt:lpstr>Stochastic Weather Generator</vt:lpstr>
      <vt:lpstr>Tools Recap</vt:lpstr>
      <vt:lpstr>PowerPoint Presentation</vt:lpstr>
      <vt:lpstr>PowerPoint Presentation</vt:lpstr>
      <vt:lpstr>PowerPoint Presentation</vt:lpstr>
      <vt:lpstr>Questions?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dc:creator>
  <cp:lastModifiedBy>Karlovits, Gregory S CIV USARMY CEIWR (USA)</cp:lastModifiedBy>
  <cp:revision>196</cp:revision>
  <cp:lastPrinted>2018-01-31T19:14:35Z</cp:lastPrinted>
  <dcterms:created xsi:type="dcterms:W3CDTF">2018-01-30T15:40:06Z</dcterms:created>
  <dcterms:modified xsi:type="dcterms:W3CDTF">2022-08-18T14:34:39Z</dcterms:modified>
</cp:coreProperties>
</file>