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52"/>
  </p:notesMasterIdLst>
  <p:handoutMasterIdLst>
    <p:handoutMasterId r:id="rId53"/>
  </p:handoutMasterIdLst>
  <p:sldIdLst>
    <p:sldId id="435" r:id="rId4"/>
    <p:sldId id="988" r:id="rId5"/>
    <p:sldId id="990" r:id="rId6"/>
    <p:sldId id="1027" r:id="rId7"/>
    <p:sldId id="1029" r:id="rId8"/>
    <p:sldId id="1026" r:id="rId9"/>
    <p:sldId id="1030" r:id="rId10"/>
    <p:sldId id="989" r:id="rId11"/>
    <p:sldId id="1024" r:id="rId12"/>
    <p:sldId id="1028" r:id="rId13"/>
    <p:sldId id="991" r:id="rId14"/>
    <p:sldId id="992" r:id="rId15"/>
    <p:sldId id="993" r:id="rId16"/>
    <p:sldId id="994" r:id="rId17"/>
    <p:sldId id="1025" r:id="rId18"/>
    <p:sldId id="997" r:id="rId19"/>
    <p:sldId id="1031" r:id="rId20"/>
    <p:sldId id="998" r:id="rId21"/>
    <p:sldId id="1034" r:id="rId22"/>
    <p:sldId id="999" r:id="rId23"/>
    <p:sldId id="1008" r:id="rId24"/>
    <p:sldId id="1006" r:id="rId25"/>
    <p:sldId id="1000" r:id="rId26"/>
    <p:sldId id="1035" r:id="rId27"/>
    <p:sldId id="1036" r:id="rId28"/>
    <p:sldId id="1001" r:id="rId29"/>
    <p:sldId id="1002" r:id="rId30"/>
    <p:sldId id="1003" r:id="rId31"/>
    <p:sldId id="1004" r:id="rId32"/>
    <p:sldId id="1005" r:id="rId33"/>
    <p:sldId id="1009" r:id="rId34"/>
    <p:sldId id="1010" r:id="rId35"/>
    <p:sldId id="1033" r:id="rId36"/>
    <p:sldId id="1011" r:id="rId37"/>
    <p:sldId id="1037" r:id="rId38"/>
    <p:sldId id="1012" r:id="rId39"/>
    <p:sldId id="1032" r:id="rId40"/>
    <p:sldId id="1013" r:id="rId41"/>
    <p:sldId id="1014" r:id="rId42"/>
    <p:sldId id="1015" r:id="rId43"/>
    <p:sldId id="1016" r:id="rId44"/>
    <p:sldId id="1017" r:id="rId45"/>
    <p:sldId id="1019" r:id="rId46"/>
    <p:sldId id="1020" r:id="rId47"/>
    <p:sldId id="1018" r:id="rId48"/>
    <p:sldId id="1021" r:id="rId49"/>
    <p:sldId id="1023" r:id="rId50"/>
    <p:sldId id="1022" r:id="rId51"/>
  </p:sldIdLst>
  <p:sldSz cx="9144000" cy="6858000" type="screen4x3"/>
  <p:notesSz cx="7010400" cy="9296400"/>
  <p:embeddedFontLst>
    <p:embeddedFont>
      <p:font typeface="Calibri" panose="020F0502020204030204" pitchFamily="34" charset="0"/>
      <p:regular r:id="rId54"/>
      <p:bold r:id="rId55"/>
      <p:italic r:id="rId56"/>
      <p:boldItalic r:id="rId57"/>
    </p:embeddedFont>
    <p:embeddedFont>
      <p:font typeface="Garamond" panose="02020404030301010803" pitchFamily="18" charset="0"/>
      <p:regular r:id="rId58"/>
      <p:bold r:id="rId59"/>
      <p:italic r:id="rId60"/>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8DAD4"/>
    <a:srgbClr val="C40C94"/>
    <a:srgbClr val="000099"/>
    <a:srgbClr val="0066FF"/>
    <a:srgbClr val="FF6600"/>
    <a:srgbClr val="336699"/>
    <a:srgbClr val="00B050"/>
    <a:srgbClr val="FF5050"/>
    <a:srgbClr val="00B0F0"/>
    <a:srgbClr val="007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96" autoAdjust="0"/>
    <p:restoredTop sz="81092" autoAdjust="0"/>
  </p:normalViewPr>
  <p:slideViewPr>
    <p:cSldViewPr snapToGrid="0">
      <p:cViewPr varScale="1">
        <p:scale>
          <a:sx n="105" d="100"/>
          <a:sy n="105" d="100"/>
        </p:scale>
        <p:origin x="1530" y="11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font" Target="fonts/font2.fntdata"/><Relationship Id="rId63"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8" Type="http://schemas.openxmlformats.org/officeDocument/2006/relationships/font" Target="fonts/font5.fntdata"/><Relationship Id="rId5" Type="http://schemas.openxmlformats.org/officeDocument/2006/relationships/slide" Target="slides/slide2.xml"/><Relationship Id="rId61" Type="http://schemas.openxmlformats.org/officeDocument/2006/relationships/commentAuthors" Target="commentAuthor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font" Target="fonts/font3.fntdata"/><Relationship Id="rId64"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font" Target="fonts/font6.fntdata"/><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font" Target="fonts/font1.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font" Target="fonts/font4.fntdata"/><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60" Type="http://schemas.openxmlformats.org/officeDocument/2006/relationships/font" Target="fonts/font7.fntdata"/><Relationship Id="rId65"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9/11/2022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latin typeface="Arial" panose="020B0604020202020204" pitchFamily="34" charset="0"/>
                <a:cs typeface="Arial" panose="020B0604020202020204" pitchFamily="34" charset="0"/>
              </a:rPr>
              <a:t>Th</a:t>
            </a:r>
            <a:r>
              <a:rPr lang="en-US" altLang="en-US" u="sng" dirty="0">
                <a:latin typeface="Arial" panose="020B0604020202020204" pitchFamily="34" charset="0"/>
                <a:cs typeface="Arial" panose="020B0604020202020204" pitchFamily="34" charset="0"/>
              </a:rPr>
              <a:t>e Hydrometeorological Designs Studies Center</a:t>
            </a:r>
            <a:r>
              <a:rPr lang="en-US" altLang="en-US" dirty="0">
                <a:latin typeface="Arial" panose="020B0604020202020204" pitchFamily="34" charset="0"/>
                <a:cs typeface="Arial" panose="020B0604020202020204" pitchFamily="34" charset="0"/>
              </a:rPr>
              <a:t> develops the technical basis of PMP estimates and provides guidelines for developing the PMP for a specific area.</a:t>
            </a:r>
          </a:p>
          <a:p>
            <a:pPr eaLnBrk="1" hangingPunct="1"/>
            <a:r>
              <a:rPr lang="en-US" altLang="en-US" dirty="0">
                <a:latin typeface="Arial" panose="020B0604020202020204" pitchFamily="34" charset="0"/>
                <a:cs typeface="Arial" panose="020B0604020202020204" pitchFamily="34" charset="0"/>
              </a:rPr>
              <a:t>All the Hydrometeorological Reports (HMRs) can be downloaded from NOAA’s Hydrometeorological Designs Studies Center webpage, </a:t>
            </a:r>
            <a:r>
              <a:rPr lang="en-US" altLang="en-US" b="1" dirty="0">
                <a:latin typeface="Arial" panose="020B0604020202020204" pitchFamily="34" charset="0"/>
                <a:cs typeface="Arial" panose="020B0604020202020204" pitchFamily="34" charset="0"/>
              </a:rPr>
              <a:t>https://www.weather.gov/owp/hdsc_pmp. </a:t>
            </a:r>
            <a:r>
              <a:rPr lang="en-US" altLang="en-US" dirty="0">
                <a:latin typeface="Arial" panose="020B0604020202020204" pitchFamily="34" charset="0"/>
                <a:cs typeface="Arial" panose="020B0604020202020204" pitchFamily="34" charset="0"/>
              </a:rPr>
              <a:t>For example, HMR 51 discusses how PMP values were developed for the Eastern US (east of 105</a:t>
            </a:r>
            <a:r>
              <a:rPr lang="en-US" altLang="en-US" baseline="30000" dirty="0">
                <a:latin typeface="Arial" panose="020B0604020202020204" pitchFamily="34" charset="0"/>
                <a:cs typeface="Arial" panose="020B0604020202020204" pitchFamily="34" charset="0"/>
              </a:rPr>
              <a:t>th</a:t>
            </a:r>
            <a:r>
              <a:rPr lang="en-US" altLang="en-US" dirty="0">
                <a:latin typeface="Arial" panose="020B0604020202020204" pitchFamily="34" charset="0"/>
                <a:cs typeface="Arial" panose="020B0604020202020204" pitchFamily="34" charset="0"/>
              </a:rPr>
              <a:t> meridian) and contains maps of PMP index values, while HMR 52 describes how to compute the PMP for a specific drainage area. </a:t>
            </a:r>
          </a:p>
          <a:p>
            <a:pPr eaLnBrk="1" hangingPunct="1"/>
            <a:endParaRPr lang="en-US" altLang="en-US" dirty="0">
              <a:latin typeface="Arial" panose="020B0604020202020204" pitchFamily="34" charset="0"/>
              <a:cs typeface="Arial" panose="020B0604020202020204" pitchFamily="34" charset="0"/>
            </a:endParaRPr>
          </a:p>
          <a:p>
            <a:pPr eaLnBrk="1" hangingPunct="1"/>
            <a:r>
              <a:rPr lang="en-US" b="0" i="0" dirty="0">
                <a:solidFill>
                  <a:srgbClr val="172B4D"/>
                </a:solidFill>
                <a:effectLst/>
                <a:latin typeface="Arial" panose="020B0604020202020204" pitchFamily="34" charset="0"/>
                <a:cs typeface="Arial" panose="020B0604020202020204" pitchFamily="34" charset="0"/>
              </a:rPr>
              <a:t>The procedure for developing the PMP in the West is different than what is found in HMR 51 and 52. The biggest differences include only one PMP index map for Western US HMR documents and the lack of a pre-defined spatial PMP storm pattern (due to the complex terrain). Also, HMR 51 and 52 largely ignore orographic effects, while Western US HMR documents account for them.</a:t>
            </a:r>
            <a:endParaRPr lang="en-US" alt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10</a:t>
            </a:fld>
            <a:endParaRPr lang="en-US"/>
          </a:p>
        </p:txBody>
      </p:sp>
    </p:spTree>
    <p:extLst>
      <p:ext uri="{BB962C8B-B14F-4D97-AF65-F5344CB8AC3E}">
        <p14:creationId xmlns:p14="http://schemas.microsoft.com/office/powerpoint/2010/main" val="3034913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b="0" i="0" dirty="0">
                <a:solidFill>
                  <a:srgbClr val="212121"/>
                </a:solidFill>
                <a:effectLst/>
                <a:latin typeface="Arial" panose="020B0604020202020204" pitchFamily="34" charset="0"/>
                <a:cs typeface="Arial" panose="020B0604020202020204" pitchFamily="34" charset="0"/>
              </a:rPr>
              <a:t>There are different methods of developing PMP estimates that can be generalized into two broad categories, namely, physical methods and statistical methods. The Hershfield statistical method is considered a convenient, popular and efficient approach for the estimation of PMP. This method is particularly useful for those locations where sufficiently long precipitation records are available but other meteorological data (e.g., dew point temperature, wind speed, relative and humidity) are lacking, which are essential requirements for other physical methods, such as the moisture maximization and storm transposition technique as used in the HMR documents. With the availability of sufficiently long record of precipitation, the PMP estimates by Hershfield method are found to be closely comparable to those by other physical approaches at different parts of the world.</a:t>
            </a:r>
            <a:endParaRPr lang="en-US" altLang="en-US" dirty="0">
              <a:latin typeface="Arial" panose="020B0604020202020204" pitchFamily="34" charset="0"/>
              <a:cs typeface="Arial" panose="020B0604020202020204" pitchFamily="34" charset="0"/>
            </a:endParaRPr>
          </a:p>
          <a:p>
            <a:pPr eaLnBrk="1" hangingPunct="1"/>
            <a:endParaRPr lang="en-US" altLang="en-US" dirty="0">
              <a:latin typeface="Arial" panose="020B0604020202020204" pitchFamily="34" charset="0"/>
              <a:cs typeface="Arial" panose="020B0604020202020204" pitchFamily="34" charset="0"/>
            </a:endParaRPr>
          </a:p>
          <a:p>
            <a:pPr eaLnBrk="1" hangingPunct="1"/>
            <a:r>
              <a:rPr lang="en-US" altLang="en-US" dirty="0">
                <a:latin typeface="Arial" panose="020B0604020202020204" pitchFamily="34" charset="0"/>
                <a:cs typeface="Arial" panose="020B0604020202020204" pitchFamily="34" charset="0"/>
              </a:rPr>
              <a:t>Moisture Maximization – increase storm rainfall based on maximum moisture possible for specific location and month.  Multiply the total observed storm depth by a ratio of maximum precipitable water to that observed in the storm event.  </a:t>
            </a:r>
          </a:p>
          <a:p>
            <a:pPr eaLnBrk="1" hangingPunct="1"/>
            <a:endParaRPr lang="en-US" altLang="en-US" dirty="0">
              <a:latin typeface="Arial" panose="020B0604020202020204" pitchFamily="34" charset="0"/>
              <a:cs typeface="Arial" panose="020B0604020202020204" pitchFamily="34" charset="0"/>
            </a:endParaRPr>
          </a:p>
          <a:p>
            <a:pPr eaLnBrk="1" hangingPunct="1"/>
            <a:r>
              <a:rPr lang="en-US" altLang="en-US" dirty="0">
                <a:latin typeface="Arial" panose="020B0604020202020204" pitchFamily="34" charset="0"/>
                <a:cs typeface="Arial" panose="020B0604020202020204" pitchFamily="34" charset="0"/>
              </a:rPr>
              <a:t>Transposition – relocating a storm within a region of homogeneous terrain and meteorological characteristics. Storms are bounded by barriers, such as the Appalachian Mountains. Distance from coast is used for limiting the transposition of tropical storms.</a:t>
            </a:r>
          </a:p>
          <a:p>
            <a:pPr eaLnBrk="1" hangingPunct="1"/>
            <a:endParaRPr lang="en-US" altLang="en-US" dirty="0">
              <a:latin typeface="Arial" panose="020B0604020202020204" pitchFamily="34" charset="0"/>
              <a:cs typeface="Arial" panose="020B0604020202020204" pitchFamily="34" charset="0"/>
            </a:endParaRPr>
          </a:p>
          <a:p>
            <a:pPr eaLnBrk="1" hangingPunct="1"/>
            <a:r>
              <a:rPr lang="en-US" altLang="en-US" dirty="0">
                <a:latin typeface="Arial" panose="020B0604020202020204" pitchFamily="34" charset="0"/>
                <a:cs typeface="Arial" panose="020B0604020202020204" pitchFamily="34" charset="0"/>
              </a:rPr>
              <a:t>Envelopment – smoothly interpolating between maximums, think of contour maps. </a:t>
            </a:r>
          </a:p>
          <a:p>
            <a:pPr eaLnBrk="1" hangingPunct="1"/>
            <a:endParaRPr lang="en-US" altLang="en-US" dirty="0">
              <a:latin typeface="Arial" panose="020B0604020202020204" pitchFamily="34" charset="0"/>
              <a:cs typeface="Arial" panose="020B0604020202020204" pitchFamily="34" charset="0"/>
            </a:endParaRPr>
          </a:p>
          <a:p>
            <a:pPr eaLnBrk="1" hangingPunct="1"/>
            <a:r>
              <a:rPr lang="en-US" b="0" i="0" dirty="0">
                <a:solidFill>
                  <a:srgbClr val="212121"/>
                </a:solidFill>
                <a:effectLst/>
                <a:latin typeface="Arial" panose="020B0604020202020204" pitchFamily="34" charset="0"/>
                <a:cs typeface="Arial" panose="020B0604020202020204" pitchFamily="34" charset="0"/>
              </a:rPr>
              <a:t>Various methods are available in for the estimation of PMP, which can be broadly classified into two categories, namely, physical methods and statistical methods. The Hershfield statistical method is considered a convenient, popular and efficient approach for the estimation of PMP. This method is particularly useful for those locations where sufficiently long precipitation records are available but other meteorological data (e.g., dew point temperature, wind speed, relative and humidity) are lacking, which are essential requirements for other physical methods, such as the moisture maximization and storm transposition technique as used in the HMR documents. With the availability of sufficiently long record of precipitation, the PMP estimates by Hershfield method are found to be closely comparable to those by other physical approaches at different parts of the world.</a:t>
            </a:r>
            <a:endParaRPr lang="en-US" alt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11</a:t>
            </a:fld>
            <a:endParaRPr lang="en-US" altLang="en-US"/>
          </a:p>
        </p:txBody>
      </p:sp>
    </p:spTree>
    <p:extLst>
      <p:ext uri="{BB962C8B-B14F-4D97-AF65-F5344CB8AC3E}">
        <p14:creationId xmlns:p14="http://schemas.microsoft.com/office/powerpoint/2010/main" val="4074758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basic data for the HMR51 study are maximum observed areal precipitation depths for various durations. These data were developed by a standardized depth-area-reduction (D-A-D) analysis of point precipitation amounts.</a:t>
            </a:r>
          </a:p>
          <a:p>
            <a:pPr eaLnBrk="1" hangingPunct="1"/>
            <a:endParaRPr lang="en-US" altLang="en-US" dirty="0"/>
          </a:p>
          <a:p>
            <a:pPr eaLnBrk="1" hangingPunct="1"/>
            <a:r>
              <a:rPr lang="en-US" altLang="en-US" dirty="0"/>
              <a:t>Over 500 storms were analyzed when developing PMP estimates for the Eastern US. One of the figures on this slide shows the location of the 30 most influential storm events.  The other figure shows depth-area-duration values for event number 77 centered over Warner, OK.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12</a:t>
            </a:fld>
            <a:endParaRPr lang="en-US" altLang="en-US"/>
          </a:p>
        </p:txBody>
      </p:sp>
    </p:spTree>
    <p:extLst>
      <p:ext uri="{BB962C8B-B14F-4D97-AF65-F5344CB8AC3E}">
        <p14:creationId xmlns:p14="http://schemas.microsoft.com/office/powerpoint/2010/main" val="2872728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cs typeface="Arial" panose="020B0604020202020204" pitchFamily="34" charset="0"/>
              </a:rPr>
              <a:t>Moisture maximization refers to the process of increasing measured storm rainfall for the storm location and season to account for higher atmospheric moisture than was available in the actual storm.  Orographic influences were not considered in the development of the PMP in the East (except in Tennessee Valley); however, they were considered for Western states. </a:t>
            </a:r>
          </a:p>
          <a:p>
            <a:pPr eaLnBrk="1" hangingPunct="1"/>
            <a:endParaRPr lang="en-US" altLang="en-US" dirty="0">
              <a:latin typeface="Arial" panose="020B0604020202020204" pitchFamily="34" charset="0"/>
              <a:cs typeface="Arial" panose="020B0604020202020204" pitchFamily="34" charset="0"/>
            </a:endParaRPr>
          </a:p>
          <a:p>
            <a:pPr eaLnBrk="1" hangingPunct="1"/>
            <a:r>
              <a:rPr lang="en-US" altLang="en-US" dirty="0">
                <a:latin typeface="Arial" panose="020B0604020202020204" pitchFamily="34" charset="0"/>
                <a:cs typeface="Arial" panose="020B0604020202020204" pitchFamily="34" charset="0"/>
              </a:rPr>
              <a:t>These figures show an example of moisture maximization and storm transposition using the storm centered at Warner, OK.  The storm was transposed to four locations, A, B, C, and D, and the precipitation adjusted based on the maximum water available at each location and the water available during the storm event. </a:t>
            </a:r>
          </a:p>
          <a:p>
            <a:pPr eaLnBrk="1" hangingPunct="1"/>
            <a:endParaRPr lang="en-US" altLang="en-US" dirty="0">
              <a:latin typeface="Arial" panose="020B0604020202020204" pitchFamily="34" charset="0"/>
              <a:cs typeface="Arial" panose="020B0604020202020204" pitchFamily="34" charset="0"/>
            </a:endParaRPr>
          </a:p>
          <a:p>
            <a:pPr eaLnBrk="1" hangingPunct="1"/>
            <a:r>
              <a:rPr lang="en-US" b="0" i="0" dirty="0">
                <a:solidFill>
                  <a:srgbClr val="000000"/>
                </a:solidFill>
                <a:effectLst/>
                <a:latin typeface="Arial" panose="020B0604020202020204" pitchFamily="34" charset="0"/>
                <a:cs typeface="Arial" panose="020B0604020202020204" pitchFamily="34" charset="0"/>
              </a:rPr>
              <a:t>The </a:t>
            </a:r>
            <a:r>
              <a:rPr lang="en-US" b="1" i="0" dirty="0">
                <a:solidFill>
                  <a:srgbClr val="000000"/>
                </a:solidFill>
                <a:effectLst/>
                <a:latin typeface="Arial" panose="020B0604020202020204" pitchFamily="34" charset="0"/>
                <a:cs typeface="Arial" panose="020B0604020202020204" pitchFamily="34" charset="0"/>
              </a:rPr>
              <a:t>dewpoint temperature</a:t>
            </a:r>
            <a:r>
              <a:rPr lang="en-US" b="0" i="0" dirty="0">
                <a:solidFill>
                  <a:srgbClr val="000000"/>
                </a:solidFill>
                <a:effectLst/>
                <a:latin typeface="Arial" panose="020B0604020202020204" pitchFamily="34" charset="0"/>
                <a:cs typeface="Arial" panose="020B0604020202020204" pitchFamily="34" charset="0"/>
              </a:rPr>
              <a:t>, which provides a measure of the actual amount of water vapor in the air, is the temperature to which the air must be cooled in order for that air to be saturated.</a:t>
            </a:r>
          </a:p>
          <a:p>
            <a:pPr eaLnBrk="1" hangingPunct="1"/>
            <a:endParaRPr lang="en-US" altLang="en-US" b="0" i="0" dirty="0">
              <a:solidFill>
                <a:srgbClr val="000000"/>
              </a:solidFill>
              <a:effectLst/>
              <a:latin typeface="Arial" panose="020B0604020202020204" pitchFamily="34" charset="0"/>
              <a:cs typeface="Arial" panose="020B0604020202020204" pitchFamily="34" charset="0"/>
            </a:endParaRPr>
          </a:p>
          <a:p>
            <a:pPr algn="l"/>
            <a:r>
              <a:rPr lang="en-US" sz="1800" b="0" i="0" u="none" strike="noStrike" baseline="0" dirty="0">
                <a:latin typeface="Arial" panose="020B0604020202020204" pitchFamily="34" charset="0"/>
                <a:cs typeface="Arial" panose="020B0604020202020204" pitchFamily="34" charset="0"/>
              </a:rPr>
              <a:t>Two dew points are required for moisture maximization. One is the dew point representative of moisture inflow during the storm. The other is the maximum dew point for the same location and time of year as the storm.</a:t>
            </a:r>
          </a:p>
          <a:p>
            <a:pPr algn="l"/>
            <a:endParaRPr lang="en-US" altLang="en-US" sz="1800" b="0" i="0" u="none" strike="noStrike" baseline="0" dirty="0">
              <a:latin typeface="Arial" panose="020B0604020202020204" pitchFamily="34" charset="0"/>
              <a:cs typeface="Arial" panose="020B0604020202020204" pitchFamily="34" charset="0"/>
            </a:endParaRPr>
          </a:p>
          <a:p>
            <a:pPr algn="l"/>
            <a:r>
              <a:rPr lang="en-US" sz="1800" b="0" i="0" u="none" strike="noStrike" baseline="0" dirty="0">
                <a:latin typeface="Arial" panose="020B0604020202020204" pitchFamily="34" charset="0"/>
                <a:cs typeface="Arial" panose="020B0604020202020204" pitchFamily="34" charset="0"/>
              </a:rPr>
              <a:t>The measure of atmospheric moisture used is </a:t>
            </a:r>
            <a:r>
              <a:rPr lang="en-US" sz="1800" b="1" i="0" u="none" strike="noStrike" baseline="0" dirty="0">
                <a:latin typeface="Arial" panose="020B0604020202020204" pitchFamily="34" charset="0"/>
                <a:cs typeface="Arial" panose="020B0604020202020204" pitchFamily="34" charset="0"/>
              </a:rPr>
              <a:t>precipitable water </a:t>
            </a:r>
            <a:r>
              <a:rPr lang="en-US" sz="1800" b="0" i="0" u="none" strike="noStrike" baseline="0" dirty="0">
                <a:latin typeface="Arial" panose="020B0604020202020204" pitchFamily="34" charset="0"/>
                <a:cs typeface="Arial" panose="020B0604020202020204" pitchFamily="34" charset="0"/>
              </a:rPr>
              <a:t>(wp). This is the depth of water vapor condensed into liquid in a column of air of unit cross section. </a:t>
            </a:r>
            <a:r>
              <a:rPr lang="en-US" sz="2800" b="0" i="0" dirty="0">
                <a:solidFill>
                  <a:srgbClr val="FFFFFF"/>
                </a:solidFill>
                <a:effectLst/>
                <a:latin typeface="Arial" panose="020B0604020202020204" pitchFamily="34" charset="0"/>
                <a:cs typeface="Arial" panose="020B0604020202020204" pitchFamily="34" charset="0"/>
              </a:rPr>
              <a:t>Precipitable water is the amount of water potentially available in the atmosphere for precipitation.</a:t>
            </a:r>
            <a:r>
              <a:rPr lang="en-US" sz="1800" b="0" i="0" u="none" strike="noStrike" baseline="0" dirty="0">
                <a:latin typeface="Arial" panose="020B0604020202020204" pitchFamily="34" charset="0"/>
                <a:cs typeface="Arial" panose="020B0604020202020204" pitchFamily="34" charset="0"/>
              </a:rPr>
              <a:t> For a saturated pseudo-adiabatic atmosphere, tables have been prepared (U.S. Weather Bureau 1951) giving wp values based on 1000-mb</a:t>
            </a:r>
          </a:p>
          <a:p>
            <a:pPr algn="l"/>
            <a:r>
              <a:rPr lang="en-US" sz="1800" b="0" i="0" u="none" strike="noStrike" baseline="0" dirty="0">
                <a:latin typeface="Arial" panose="020B0604020202020204" pitchFamily="34" charset="0"/>
                <a:cs typeface="Arial" panose="020B0604020202020204" pitchFamily="34" charset="0"/>
              </a:rPr>
              <a:t>(100-kPa) dew points.</a:t>
            </a:r>
          </a:p>
          <a:p>
            <a:pPr algn="l"/>
            <a:endParaRPr lang="en-US" altLang="en-US" sz="1800" b="0" i="0" u="none" strike="noStrike" baseline="0" dirty="0">
              <a:latin typeface="Arial" panose="020B0604020202020204" pitchFamily="34" charset="0"/>
              <a:cs typeface="Arial" panose="020B0604020202020204" pitchFamily="34" charset="0"/>
            </a:endParaRPr>
          </a:p>
          <a:p>
            <a:pPr algn="l"/>
            <a:r>
              <a:rPr lang="en-US" altLang="en-US" sz="1800" b="0" i="0" u="none" strike="noStrike" baseline="0" dirty="0">
                <a:latin typeface="Arial" panose="020B0604020202020204" pitchFamily="34" charset="0"/>
                <a:cs typeface="Arial" panose="020B0604020202020204" pitchFamily="34" charset="0"/>
              </a:rPr>
              <a:t>In the above example, for the Warner Storm, it was transposed to four locations (points A, B, C, and D). The observed storm dew point is 70deg F. For the month and day of the storm (May 6-12) the maximum 12hr persisting dew point at the in-place, observed location is 77deg F. The corresponding precipitable water values</a:t>
            </a:r>
            <a:endParaRPr lang="en-US" alt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13</a:t>
            </a:fld>
            <a:endParaRPr lang="en-US" altLang="en-US"/>
          </a:p>
        </p:txBody>
      </p:sp>
    </p:spTree>
    <p:extLst>
      <p:ext uri="{BB962C8B-B14F-4D97-AF65-F5344CB8AC3E}">
        <p14:creationId xmlns:p14="http://schemas.microsoft.com/office/powerpoint/2010/main" val="4211401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Regional PMP maps were developed using enveloping curves.  Not all areas have experienced extreme precipitation, so in order to prevent discontinuities, smooth curves were used to define PMP amounts.  Guidance for determining the shape of enveloping curves was obtained from other kinds of rainfall data like greatest monthly precipitation, greatest weekly precipitation, and 1% rainfall maps.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14</a:t>
            </a:fld>
            <a:endParaRPr lang="en-US" altLang="en-US"/>
          </a:p>
        </p:txBody>
      </p:sp>
    </p:spTree>
    <p:extLst>
      <p:ext uri="{BB962C8B-B14F-4D97-AF65-F5344CB8AC3E}">
        <p14:creationId xmlns:p14="http://schemas.microsoft.com/office/powerpoint/2010/main" val="158126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Regional PMP maps were developed using enveloping curves.  Not all areas have experienced extreme precipitation, so in order to prevent discontinuities, smooth curves were used to define PMP amounts.  Guidance for determining the shape of enveloping curves was obtained from other kinds of rainfall data like </a:t>
            </a:r>
            <a:r>
              <a:rPr lang="en-US" altLang="en-US" b="1" dirty="0"/>
              <a:t>greatest monthly precipitation</a:t>
            </a:r>
            <a:r>
              <a:rPr lang="en-US" altLang="en-US" dirty="0"/>
              <a:t>, greatest weekly precipitation, and 1% rainfall maps.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15</a:t>
            </a:fld>
            <a:endParaRPr lang="en-US" altLang="en-US"/>
          </a:p>
        </p:txBody>
      </p:sp>
    </p:spTree>
    <p:extLst>
      <p:ext uri="{BB962C8B-B14F-4D97-AF65-F5344CB8AC3E}">
        <p14:creationId xmlns:p14="http://schemas.microsoft.com/office/powerpoint/2010/main" val="4241918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PMP maps for the Eastern US are found in HMR 51 and HMR 52.  A separate map was created for storms of duration 1, 6, 12, 24, 48, and 72 hours and area from 10-20000 sq miles (30 maps). The figures on this slide show the 6- and 72-hour PMP for a storm of 10 sq miles.  These maps implicitly contain depth-area and depth-duration information. The greyed out areas above, between the 103</a:t>
            </a:r>
            <a:r>
              <a:rPr lang="en-US" altLang="en-US" baseline="30000" dirty="0"/>
              <a:t>rd</a:t>
            </a:r>
            <a:r>
              <a:rPr lang="en-US" altLang="en-US" dirty="0"/>
              <a:t> and 105</a:t>
            </a:r>
            <a:r>
              <a:rPr lang="en-US" altLang="en-US" baseline="30000" dirty="0"/>
              <a:t>th</a:t>
            </a:r>
            <a:r>
              <a:rPr lang="en-US" altLang="en-US" dirty="0"/>
              <a:t> meridian and near the Appalachians, demonstrate that the generalized PMP estimates may not be sufficient due to the omission of the effect of terrain on the estimates.</a:t>
            </a:r>
          </a:p>
          <a:p>
            <a:pPr eaLnBrk="1" hangingPunct="1">
              <a:spcBef>
                <a:spcPct val="50000"/>
              </a:spcBef>
            </a:pPr>
            <a:endParaRPr lang="en-US" altLang="en-US" dirty="0"/>
          </a:p>
          <a:p>
            <a:pPr eaLnBrk="1" hangingPunct="1">
              <a:spcBef>
                <a:spcPct val="50000"/>
              </a:spcBef>
            </a:pPr>
            <a:r>
              <a:rPr lang="en-US" altLang="en-US" dirty="0"/>
              <a:t>Other HMRs contain PMP maps for western regions.  For example, HMR 59 contains a map for the 10 square mile 24 hour PMP.  Instead of containing maps for multiple depths and durations, HMR 59 contains depth-area and depth-duration tables for computing the PMP for your specific watershed.  </a:t>
            </a:r>
          </a:p>
          <a:p>
            <a:pPr eaLnBrk="1" hangingPunct="1"/>
            <a:endParaRPr lang="en-US" altLang="en-US" dirty="0"/>
          </a:p>
          <a:p>
            <a:pPr eaLnBrk="1" hangingPunct="1"/>
            <a:r>
              <a:rPr lang="en-US" altLang="en-US" dirty="0"/>
              <a:t>Orographic affects – HMR 47, 55A, 57, and 59 incorporate orographic influences on PMP estimates.</a:t>
            </a:r>
          </a:p>
          <a:p>
            <a:pPr eaLnBrk="1" hangingPunct="1"/>
            <a:r>
              <a:rPr lang="en-US" altLang="en-US" dirty="0"/>
              <a:t>Snowmelt – HMR 36 and EM 1110-2-1406 contain guidelines for rain on snow.</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16</a:t>
            </a:fld>
            <a:endParaRPr lang="en-US" altLang="en-US"/>
          </a:p>
        </p:txBody>
      </p:sp>
    </p:spTree>
    <p:extLst>
      <p:ext uri="{BB962C8B-B14F-4D97-AF65-F5344CB8AC3E}">
        <p14:creationId xmlns:p14="http://schemas.microsoft.com/office/powerpoint/2010/main" val="702351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17</a:t>
            </a:fld>
            <a:endParaRPr lang="en-US" altLang="en-US"/>
          </a:p>
        </p:txBody>
      </p:sp>
    </p:spTree>
    <p:extLst>
      <p:ext uri="{BB962C8B-B14F-4D97-AF65-F5344CB8AC3E}">
        <p14:creationId xmlns:p14="http://schemas.microsoft.com/office/powerpoint/2010/main" val="10268646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This slide shows five important factors to consider when developing the PMP hyetograph for a specific project. HMR 52 (Eastern US) contains guidelines that aid the user in applying PMP depth estimates from HMR 51 to a specific drainage area of interest.  We will look at storm area, which is needed for depth-area reduction, how the storm varies in space and time, and how to orient and center the storm to produce the PMF inflow into the reservoir.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18</a:t>
            </a:fld>
            <a:endParaRPr lang="en-US" altLang="en-US"/>
          </a:p>
        </p:txBody>
      </p:sp>
    </p:spTree>
    <p:extLst>
      <p:ext uri="{BB962C8B-B14F-4D97-AF65-F5344CB8AC3E}">
        <p14:creationId xmlns:p14="http://schemas.microsoft.com/office/powerpoint/2010/main" val="2055606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Chapter 7 of HMR 52 lists procedural steps (30+ steps) and example applications to help explain and simplify some of the PMP storm methodology explained in earlier chapters.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19</a:t>
            </a:fld>
            <a:endParaRPr lang="en-US" altLang="en-US"/>
          </a:p>
        </p:txBody>
      </p:sp>
    </p:spTree>
    <p:extLst>
      <p:ext uri="{BB962C8B-B14F-4D97-AF65-F5344CB8AC3E}">
        <p14:creationId xmlns:p14="http://schemas.microsoft.com/office/powerpoint/2010/main" val="3214185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lecture will primarily cover the meteorologic methodology used in dam safety studies.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Storm area – think of this as the area of maximum intensity.  This is necessary because rainfall for contributing areas downstream of the point of interest (reservoir) is also important.  Storm area is selected to produce the PMF for project area; however, residual rainfall is needed to compute stream flow from downstream areas.  </a:t>
            </a:r>
          </a:p>
          <a:p>
            <a:pPr eaLnBrk="1" hangingPunct="1"/>
            <a:endParaRPr lang="en-US" altLang="en-US" b="1" dirty="0"/>
          </a:p>
          <a:p>
            <a:pPr eaLnBrk="1" hangingPunct="1"/>
            <a:r>
              <a:rPr lang="en-US" altLang="en-US" dirty="0"/>
              <a:t>The figure on this slide shows depth-area PMP values for different durations.  The values were found using Figures 18 – 47 in HMR 51.  For the Eastern US, it is important to find the storm area that maximizes runoff into the reservoir.  The storm center and orientation are needed to determine storm area.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20</a:t>
            </a:fld>
            <a:endParaRPr lang="en-US" altLang="en-US"/>
          </a:p>
        </p:txBody>
      </p:sp>
    </p:spTree>
    <p:extLst>
      <p:ext uri="{BB962C8B-B14F-4D97-AF65-F5344CB8AC3E}">
        <p14:creationId xmlns:p14="http://schemas.microsoft.com/office/powerpoint/2010/main" val="2589706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This figure shows another example of how the incremental precipitation is computed using the depth-area-duration curves.  The first graph is used to determine the cumulative depth-area-duration information for a specific storm area.  Then the incremental precipitation is computed by taking successive differences from the cumulative curve.  The final step would be to arrange the incremental precipitation by assuming a temporal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21</a:t>
            </a:fld>
            <a:endParaRPr lang="en-US" altLang="en-US"/>
          </a:p>
        </p:txBody>
      </p:sp>
    </p:spTree>
    <p:extLst>
      <p:ext uri="{BB962C8B-B14F-4D97-AF65-F5344CB8AC3E}">
        <p14:creationId xmlns:p14="http://schemas.microsoft.com/office/powerpoint/2010/main" val="15417071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Recommended guidance for distributing the PMP depths in time can be found in HMR 52.  The guidance is based on examining 28 storms.  HMR 52 recommends arranging individual 6-hr increments such that they decrease progressively to either side of the greatest 6-hr increment and placing the four greatest 6-hr increments at any position in the sequence except within the first 24-hr period of the storm sequence. </a:t>
            </a:r>
          </a:p>
          <a:p>
            <a:pPr eaLnBrk="1" hangingPunct="1"/>
            <a:endParaRPr lang="en-US" altLang="en-US" dirty="0"/>
          </a:p>
          <a:p>
            <a:pPr eaLnBrk="1" hangingPunct="1"/>
            <a:r>
              <a:rPr lang="en-US" altLang="en-US" dirty="0"/>
              <a:t>Following these guidelines, the goal is to develop a time pattern that maximizes runoff.  It makes sense to place the more intense precipitation toward the end of the 72-hour event.  You can maximum runoff by applying the most intense rainfall when the watershed is saturated.  Additionally, historic storms in your area could be used as a source for developing the temporal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22</a:t>
            </a:fld>
            <a:endParaRPr lang="en-US" altLang="en-US"/>
          </a:p>
        </p:txBody>
      </p:sp>
    </p:spTree>
    <p:extLst>
      <p:ext uri="{BB962C8B-B14F-4D97-AF65-F5344CB8AC3E}">
        <p14:creationId xmlns:p14="http://schemas.microsoft.com/office/powerpoint/2010/main" val="109014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For the eastern US, an idealized elliptical pattern was developed, as shown on this slide.  The PMP depth decreases as the elliptical area increases.  This pattern is overlaid on top of the watershed delineation to compute a subbasin average PMP.  Tables in HMR 52 contain multipliers for each ellipse.  These tables are broken up into 6-hour increments.  The 6-hour increments are referred to based on intensity.  The 1</a:t>
            </a:r>
            <a:r>
              <a:rPr lang="en-US" altLang="en-US" baseline="30000" dirty="0"/>
              <a:t>st</a:t>
            </a:r>
            <a:r>
              <a:rPr lang="en-US" altLang="en-US" dirty="0"/>
              <a:t> 6-hour increment contains the most intense 6-hour precipitation depth.  This increment contains the most spatial variability.  No spatial variability is observed for the 4-12 6-hour increments.  </a:t>
            </a:r>
          </a:p>
          <a:p>
            <a:pPr eaLnBrk="1" hangingPunct="1">
              <a:spcBef>
                <a:spcPct val="50000"/>
              </a:spcBef>
            </a:pPr>
            <a:endParaRPr lang="en-US" altLang="en-US" dirty="0"/>
          </a:p>
          <a:p>
            <a:pPr eaLnBrk="1" hangingPunct="1">
              <a:spcBef>
                <a:spcPct val="50000"/>
              </a:spcBef>
            </a:pPr>
            <a:r>
              <a:rPr lang="en-US" altLang="en-US" dirty="0"/>
              <a:t>Spatially, major storm </a:t>
            </a:r>
            <a:r>
              <a:rPr lang="en-US" altLang="en-US" dirty="0" err="1"/>
              <a:t>isohyetal</a:t>
            </a:r>
            <a:r>
              <a:rPr lang="en-US" altLang="en-US" dirty="0"/>
              <a:t> patterns were analyzed for statistics on pattern shape and a major-minor axis ratio of 2.5:1 was adopted.</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23</a:t>
            </a:fld>
            <a:endParaRPr lang="en-US" altLang="en-US"/>
          </a:p>
        </p:txBody>
      </p:sp>
    </p:spTree>
    <p:extLst>
      <p:ext uri="{BB962C8B-B14F-4D97-AF65-F5344CB8AC3E}">
        <p14:creationId xmlns:p14="http://schemas.microsoft.com/office/powerpoint/2010/main" val="1552786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The general idea of the spatial pattern is to place and orient the </a:t>
            </a:r>
            <a:r>
              <a:rPr lang="en-US" altLang="en-US" dirty="0" err="1"/>
              <a:t>isohyetal</a:t>
            </a:r>
            <a:r>
              <a:rPr lang="en-US" altLang="en-US" dirty="0"/>
              <a:t> ellipses to the center of the basin. Try to place the greatest number of whole isohyets completely within the drainage, since the isohyets that enclose smaller area sizes contain proportionately higher rain amounts. </a:t>
            </a:r>
          </a:p>
          <a:p>
            <a:pPr eaLnBrk="1" hangingPunct="1">
              <a:spcBef>
                <a:spcPct val="50000"/>
              </a:spcBef>
            </a:pPr>
            <a:endParaRPr lang="en-US" altLang="en-US" dirty="0"/>
          </a:p>
          <a:p>
            <a:pPr eaLnBrk="1" hangingPunct="1">
              <a:spcBef>
                <a:spcPct val="50000"/>
              </a:spcBef>
            </a:pPr>
            <a:r>
              <a:rPr lang="en-US" altLang="en-US" dirty="0"/>
              <a:t>Emphasize PMP Area (Largest solid isohyet completely within the watershed boundary) vs Residual Area (the largest dashed isohyet needed to completely cover the watershed with rainfall). </a:t>
            </a:r>
          </a:p>
          <a:p>
            <a:pPr eaLnBrk="1" hangingPunct="1">
              <a:spcBef>
                <a:spcPct val="50000"/>
              </a:spcBef>
            </a:pPr>
            <a:endParaRPr lang="en-US" altLang="en-US" dirty="0"/>
          </a:p>
          <a:p>
            <a:pPr eaLnBrk="1" hangingPunct="1">
              <a:spcBef>
                <a:spcPct val="50000"/>
              </a:spcBef>
            </a:pPr>
            <a:r>
              <a:rPr lang="en-US" altLang="en-US" dirty="0"/>
              <a:t>Only the first through the third most intense 6-hour blocks of PMP rainfall have spatial variability (top image). No spatial variability is observed for the 4-12 6-hour increments, a uniform PMP depth is applied (bottom image). Residual rainfall (dashed lines) is the rainfall that falls outside of the PMP area. Residual rainfall is needed to cover the remainder of the watershed that is not covered by the elliptical pattern for the area of the PMP. </a:t>
            </a:r>
          </a:p>
          <a:p>
            <a:pPr eaLnBrk="1" hangingPunct="1">
              <a:spcBef>
                <a:spcPct val="50000"/>
              </a:spcBef>
            </a:pPr>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24</a:t>
            </a:fld>
            <a:endParaRPr lang="en-US" altLang="en-US"/>
          </a:p>
        </p:txBody>
      </p:sp>
    </p:spTree>
    <p:extLst>
      <p:ext uri="{BB962C8B-B14F-4D97-AF65-F5344CB8AC3E}">
        <p14:creationId xmlns:p14="http://schemas.microsoft.com/office/powerpoint/2010/main" val="14346667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Only the first through the third most intense 6-hour blocks of PMP rainfall have spatial variability (top image). No spatial variability is observed for the 4-12 6-hour increments, a uniform PMP depth is applied (bottom image). Residual rainfall (dashed lines) is the rainfall that falls outside of the PMP area. Residual rainfall is needed to cover the remainder of the watershed that is not covered by the elliptical pattern for the area of the PMP. </a:t>
            </a:r>
          </a:p>
          <a:p>
            <a:pPr eaLnBrk="1" hangingPunct="1">
              <a:spcBef>
                <a:spcPct val="50000"/>
              </a:spcBef>
            </a:pPr>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25</a:t>
            </a:fld>
            <a:endParaRPr lang="en-US" altLang="en-US"/>
          </a:p>
        </p:txBody>
      </p:sp>
    </p:spTree>
    <p:extLst>
      <p:ext uri="{BB962C8B-B14F-4D97-AF65-F5344CB8AC3E}">
        <p14:creationId xmlns:p14="http://schemas.microsoft.com/office/powerpoint/2010/main" val="25372767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table on this slide shows the multiplier used for each ellipse for storm areas from 450 to 3800 square miles.  These multipliers are used to create the spatial pattern for the most intense 6-hour increment.  Separate tables were developed for the 2, 3, and 4-12 6-hour increments.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26</a:t>
            </a:fld>
            <a:endParaRPr lang="en-US" altLang="en-US"/>
          </a:p>
        </p:txBody>
      </p:sp>
    </p:spTree>
    <p:extLst>
      <p:ext uri="{BB962C8B-B14F-4D97-AF65-F5344CB8AC3E}">
        <p14:creationId xmlns:p14="http://schemas.microsoft.com/office/powerpoint/2010/main" val="37603921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figure on this slide shows a 3D view of the spatial pattern for the most intense 6-hour increment.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27</a:t>
            </a:fld>
            <a:endParaRPr lang="en-US" altLang="en-US"/>
          </a:p>
        </p:txBody>
      </p:sp>
    </p:spTree>
    <p:extLst>
      <p:ext uri="{BB962C8B-B14F-4D97-AF65-F5344CB8AC3E}">
        <p14:creationId xmlns:p14="http://schemas.microsoft.com/office/powerpoint/2010/main" val="4234862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table on this slide shows the multiplier used for each ellipse for storm areas from 450 to 3800 square miles.  These multipliers are used to create the spatial pattern for the 2</a:t>
            </a:r>
            <a:r>
              <a:rPr lang="en-US" altLang="en-US" baseline="30000" dirty="0"/>
              <a:t>nd</a:t>
            </a:r>
            <a:r>
              <a:rPr lang="en-US" altLang="en-US" dirty="0"/>
              <a:t> most intense 6-hour increment. These multiplier values are smaller and lead to a less drastic spatial distribution when compared to the most intense 6-hour increment.</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28</a:t>
            </a:fld>
            <a:endParaRPr lang="en-US" altLang="en-US"/>
          </a:p>
        </p:txBody>
      </p:sp>
    </p:spTree>
    <p:extLst>
      <p:ext uri="{BB962C8B-B14F-4D97-AF65-F5344CB8AC3E}">
        <p14:creationId xmlns:p14="http://schemas.microsoft.com/office/powerpoint/2010/main" val="39729293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figure on this slide shows a 3D view of the spatial pattern for the 2</a:t>
            </a:r>
            <a:r>
              <a:rPr lang="en-US" altLang="en-US" baseline="30000" dirty="0"/>
              <a:t>nd</a:t>
            </a:r>
            <a:r>
              <a:rPr lang="en-US" altLang="en-US" dirty="0"/>
              <a:t> most intense 6-hour increment.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29</a:t>
            </a:fld>
            <a:endParaRPr lang="en-US" altLang="en-US"/>
          </a:p>
        </p:txBody>
      </p:sp>
    </p:spTree>
    <p:extLst>
      <p:ext uri="{BB962C8B-B14F-4D97-AF65-F5344CB8AC3E}">
        <p14:creationId xmlns:p14="http://schemas.microsoft.com/office/powerpoint/2010/main" val="115588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PMP depth estimates can be found in HMRs published by the NWS. The above index map from HMR 51 can be used to retrieve estimates of the all-season PMP for a storm duration of 72 hours over an area of 10 square miles.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3</a:t>
            </a:fld>
            <a:endParaRPr lang="en-US"/>
          </a:p>
        </p:txBody>
      </p:sp>
    </p:spTree>
    <p:extLst>
      <p:ext uri="{BB962C8B-B14F-4D97-AF65-F5344CB8AC3E}">
        <p14:creationId xmlns:p14="http://schemas.microsoft.com/office/powerpoint/2010/main" val="37971053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This slide shows an example calculation of the spatial distribution for a storm that has an area of 1000 square miles – for the 1</a:t>
            </a:r>
            <a:r>
              <a:rPr lang="en-US" altLang="en-US" baseline="30000" dirty="0"/>
              <a:t>st</a:t>
            </a:r>
            <a:r>
              <a:rPr lang="en-US" altLang="en-US" dirty="0"/>
              <a:t> 6-hour duration.  The average PMP for this storm area is 30 inches.  The elliptical pattern on this slide shows how the PMP varies in space for the most intense 6-hour increment.  For ellipse A (area is 10 sq miles) the PMP depth is 44.7 inches and for ellipse I (area is 1000 square miles – the incremental area is 300 sq miles) the PMP depth is 25.7 inches.  Even though the PMP depths vary for each ellipse (PMP depth decreases with increasing area) the area-average value is 30 inches.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30</a:t>
            </a:fld>
            <a:endParaRPr lang="en-US" altLang="en-US"/>
          </a:p>
        </p:txBody>
      </p:sp>
    </p:spTree>
    <p:extLst>
      <p:ext uri="{BB962C8B-B14F-4D97-AF65-F5344CB8AC3E}">
        <p14:creationId xmlns:p14="http://schemas.microsoft.com/office/powerpoint/2010/main" val="23993083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An initial storm location is the basin centroid.  This results in the PMP over the upstream watershed.  The goal is to compute the PMF flowing into a reservoir.  Due to watershed characteristics, such as impervious land, the PMP storm center might not be the watershed centroid.  The result is that you no longer have the PMP over the upstream watershed; however, you are still using the PMP storm to produce the PMF.  An iterative process is needed to generate maximum inflow into reservoir.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31</a:t>
            </a:fld>
            <a:endParaRPr lang="en-US" altLang="en-US"/>
          </a:p>
        </p:txBody>
      </p:sp>
    </p:spTree>
    <p:extLst>
      <p:ext uri="{BB962C8B-B14F-4D97-AF65-F5344CB8AC3E}">
        <p14:creationId xmlns:p14="http://schemas.microsoft.com/office/powerpoint/2010/main" val="13804028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By examining historic storm events, preferred storm orientations were developed for the eastern US.  The map on this slide shows the preferred storm orientation (direction from north of the major axis) and location of some of the storms used to develop this map.  Figure 10 in HMR 52 contains an adjustment factor if the storm orientation differs by more than 40 degrees from the preferred storm orientation.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32</a:t>
            </a:fld>
            <a:endParaRPr lang="en-US" altLang="en-US"/>
          </a:p>
        </p:txBody>
      </p:sp>
    </p:spTree>
    <p:extLst>
      <p:ext uri="{BB962C8B-B14F-4D97-AF65-F5344CB8AC3E}">
        <p14:creationId xmlns:p14="http://schemas.microsoft.com/office/powerpoint/2010/main" val="12074995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By examining historic storm events, preferred storm orientations were developed for the eastern US.  The map on this slide shows the preferred storm orientation (direction from north of the major axis) and location of some of the storms used to develop this map.  </a:t>
            </a:r>
            <a:r>
              <a:rPr lang="en-US" altLang="en-US" b="1" dirty="0"/>
              <a:t>Figure 10 in HMR 52</a:t>
            </a:r>
            <a:r>
              <a:rPr lang="en-US" altLang="en-US" dirty="0"/>
              <a:t> contains an adjustment factor if the storm orientation differs by more than 40 degrees from the preferred storm orientation.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33</a:t>
            </a:fld>
            <a:endParaRPr lang="en-US" altLang="en-US"/>
          </a:p>
        </p:txBody>
      </p:sp>
    </p:spTree>
    <p:extLst>
      <p:ext uri="{BB962C8B-B14F-4D97-AF65-F5344CB8AC3E}">
        <p14:creationId xmlns:p14="http://schemas.microsoft.com/office/powerpoint/2010/main" val="36290872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r>
              <a:rPr lang="en-US" altLang="en-US" dirty="0"/>
              <a:t>HMRs 49, 55A, 57, and 59 contain procedures for developing PMP hyetographs in the western states.  The following steps are a brief description of the procedure. </a:t>
            </a:r>
          </a:p>
          <a:p>
            <a:pPr marL="228600" indent="-228600" eaLnBrk="1" hangingPunct="1">
              <a:buFontTx/>
              <a:buAutoNum type="arabicPeriod"/>
            </a:pPr>
            <a:r>
              <a:rPr lang="en-US" altLang="en-US" dirty="0"/>
              <a:t>Develop a map of the watershed boundary at a scale of 1:1,000,000. </a:t>
            </a:r>
          </a:p>
          <a:p>
            <a:pPr marL="228600" indent="-228600" eaLnBrk="1" hangingPunct="1">
              <a:buFontTx/>
              <a:buAutoNum type="arabicPeriod"/>
            </a:pPr>
            <a:r>
              <a:rPr lang="en-US" altLang="en-US" dirty="0"/>
              <a:t>Overlay PMP index maps from HMRs and compute basin average PMP (10 square mile – 24 hour).</a:t>
            </a:r>
          </a:p>
          <a:p>
            <a:pPr marL="228600" indent="-228600" eaLnBrk="1" hangingPunct="1">
              <a:buFontTx/>
              <a:buAutoNum type="arabicPeriod"/>
            </a:pPr>
            <a:r>
              <a:rPr lang="en-US" altLang="en-US" dirty="0"/>
              <a:t>Use depth-duration relationships, developed from historic events, to distribute PMP from step 2 for the entire storm duration (cumulative curve).</a:t>
            </a:r>
          </a:p>
          <a:p>
            <a:pPr marL="228600" indent="-228600" eaLnBrk="1" hangingPunct="1">
              <a:buFontTx/>
              <a:buAutoNum type="arabicPeriod"/>
            </a:pPr>
            <a:r>
              <a:rPr lang="en-US" altLang="en-US" dirty="0"/>
              <a:t>Use area-reductions factors, developed from historic events, to reduce the depth-duration PMP curve for storm area. </a:t>
            </a:r>
          </a:p>
          <a:p>
            <a:pPr marL="228600" indent="-228600" eaLnBrk="1" hangingPunct="1">
              <a:buFontTx/>
              <a:buAutoNum type="arabicPeriod"/>
            </a:pPr>
            <a:r>
              <a:rPr lang="en-US" altLang="en-US" dirty="0"/>
              <a:t>Draw a smooth Depth-Duration curve and compute the incremental PMP depths. </a:t>
            </a:r>
          </a:p>
          <a:p>
            <a:pPr marL="228600" indent="-228600" eaLnBrk="1" hangingPunct="1">
              <a:buFontTx/>
              <a:buAutoNum type="arabicPeriod"/>
            </a:pPr>
            <a:r>
              <a:rPr lang="en-US" altLang="en-US" dirty="0"/>
              <a:t>Arrange the incremental values into an appropriate storm pattern.  HMRs contain some guidance. </a:t>
            </a:r>
          </a:p>
          <a:p>
            <a:pPr marL="228600" indent="-228600" eaLnBrk="1" hangingPunct="1">
              <a:buFontTx/>
              <a:buAutoNum type="arabicPeriod"/>
            </a:pPr>
            <a:r>
              <a:rPr lang="en-US" altLang="en-US" dirty="0"/>
              <a:t>If necessary, develop a spatial pattern.  This is needed if the basin is subdivided into smaller subbasins and precipitation varies spatially across the basin.  The HMRs provide elliptical patterns for storms less than 500 square miles.  For larger storms, guidelines state that you could use maps of 1% rainfall (TP 40) or historic events to develop a spatial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34</a:t>
            </a:fld>
            <a:endParaRPr lang="en-US" altLang="en-US"/>
          </a:p>
        </p:txBody>
      </p:sp>
    </p:spTree>
    <p:extLst>
      <p:ext uri="{BB962C8B-B14F-4D97-AF65-F5344CB8AC3E}">
        <p14:creationId xmlns:p14="http://schemas.microsoft.com/office/powerpoint/2010/main" val="2402314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r>
              <a:rPr lang="en-US" altLang="en-US" dirty="0"/>
              <a:t>HMRs 49, 55A, 57, and 59 contain procedures for developing PMP hyetographs in the western states.  The following steps are a brief description of the procedure. </a:t>
            </a:r>
          </a:p>
          <a:p>
            <a:pPr marL="228600" indent="-228600" eaLnBrk="1" hangingPunct="1">
              <a:buFontTx/>
              <a:buAutoNum type="arabicPeriod"/>
            </a:pPr>
            <a:r>
              <a:rPr lang="en-US" altLang="en-US" dirty="0"/>
              <a:t>Develop a map of the watershed boundary at a scale of 1:1,000,000. </a:t>
            </a:r>
          </a:p>
          <a:p>
            <a:pPr marL="228600" indent="-228600" eaLnBrk="1" hangingPunct="1">
              <a:buFontTx/>
              <a:buAutoNum type="arabicPeriod"/>
            </a:pPr>
            <a:r>
              <a:rPr lang="en-US" altLang="en-US" dirty="0"/>
              <a:t>Overlay PMP index maps from HMRs and compute basin average PMP (10 square mile – 24 hour).</a:t>
            </a:r>
          </a:p>
          <a:p>
            <a:pPr marL="228600" indent="-228600" eaLnBrk="1" hangingPunct="1">
              <a:buFontTx/>
              <a:buAutoNum type="arabicPeriod"/>
            </a:pPr>
            <a:r>
              <a:rPr lang="en-US" altLang="en-US" dirty="0"/>
              <a:t>Use depth-duration relationships, developed from historic events, to distribute PMP from step 2 for the entire storm duration (cumulative curve).</a:t>
            </a:r>
          </a:p>
          <a:p>
            <a:pPr marL="228600" indent="-228600" eaLnBrk="1" hangingPunct="1">
              <a:buFontTx/>
              <a:buAutoNum type="arabicPeriod"/>
            </a:pPr>
            <a:r>
              <a:rPr lang="en-US" altLang="en-US" dirty="0"/>
              <a:t>Use area-reductions factors, developed from historic events, to reduce the depth-duration PMP curve for storm area. </a:t>
            </a:r>
          </a:p>
          <a:p>
            <a:pPr marL="228600" indent="-228600" eaLnBrk="1" hangingPunct="1">
              <a:buFontTx/>
              <a:buAutoNum type="arabicPeriod"/>
            </a:pPr>
            <a:r>
              <a:rPr lang="en-US" altLang="en-US" dirty="0"/>
              <a:t>Draw a smooth Depth-Duration curve and compute the incremental PMP depths. </a:t>
            </a:r>
          </a:p>
          <a:p>
            <a:pPr marL="228600" indent="-228600" eaLnBrk="1" hangingPunct="1">
              <a:buFontTx/>
              <a:buAutoNum type="arabicPeriod"/>
            </a:pPr>
            <a:r>
              <a:rPr lang="en-US" altLang="en-US" dirty="0"/>
              <a:t>Arrange the incremental values into an appropriate storm pattern.  HMRs contain some guidance. </a:t>
            </a:r>
          </a:p>
          <a:p>
            <a:pPr marL="228600" indent="-228600" eaLnBrk="1" hangingPunct="1">
              <a:buFontTx/>
              <a:buAutoNum type="arabicPeriod"/>
            </a:pPr>
            <a:r>
              <a:rPr lang="en-US" altLang="en-US" dirty="0"/>
              <a:t>If necessary, develop a spatial pattern.  This is needed if the basin is subdivided into smaller subbasins and precipitation varies spatially across the basin.  The HMRs provide elliptical patterns for storms less than 500 square miles.  For larger storms, guidelines state that you could use maps of 1% rainfall (TP 40) or historic events to develop a spatial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35</a:t>
            </a:fld>
            <a:endParaRPr lang="en-US" altLang="en-US"/>
          </a:p>
        </p:txBody>
      </p:sp>
    </p:spTree>
    <p:extLst>
      <p:ext uri="{BB962C8B-B14F-4D97-AF65-F5344CB8AC3E}">
        <p14:creationId xmlns:p14="http://schemas.microsoft.com/office/powerpoint/2010/main" val="14083356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r>
              <a:rPr lang="en-US" altLang="en-US" dirty="0"/>
              <a:t>The figures on this slide show two spatial patterns.  These were created using ArcGIS tools.</a:t>
            </a:r>
          </a:p>
          <a:p>
            <a:pPr marL="228600" indent="-228600" eaLnBrk="1" hangingPunct="1">
              <a:buFontTx/>
              <a:buAutoNum type="arabicParenR"/>
            </a:pPr>
            <a:r>
              <a:rPr lang="en-US" altLang="en-US" dirty="0"/>
              <a:t>Create a RASTER historic storm and the 1% precipitation. </a:t>
            </a:r>
          </a:p>
          <a:p>
            <a:pPr marL="228600" indent="-228600" eaLnBrk="1" hangingPunct="1">
              <a:buFontTx/>
              <a:buAutoNum type="arabicParenR"/>
            </a:pPr>
            <a:r>
              <a:rPr lang="en-US" altLang="en-US" dirty="0"/>
              <a:t>Use Zonal Statistics to compute the basin average precipitation. </a:t>
            </a:r>
          </a:p>
          <a:p>
            <a:pPr marL="228600" indent="-228600" eaLnBrk="1" hangingPunct="1">
              <a:buFontTx/>
              <a:buAutoNum type="arabicParenR"/>
            </a:pPr>
            <a:r>
              <a:rPr lang="en-US" altLang="en-US" dirty="0"/>
              <a:t>Divide raster by the basin average to create a normalized grid.  </a:t>
            </a:r>
          </a:p>
          <a:p>
            <a:pPr marL="228600" indent="-228600" eaLnBrk="1" hangingPunct="1">
              <a:buFontTx/>
              <a:buAutoNum type="arabicParenR"/>
            </a:pPr>
            <a:r>
              <a:rPr lang="en-US" altLang="en-US" dirty="0"/>
              <a:t>Multiply PMP by normalized grid to compute spatial distribution of PMP.</a:t>
            </a:r>
          </a:p>
          <a:p>
            <a:pPr marL="228600" indent="-228600" eaLnBrk="1" hangingPunct="1">
              <a:buFontTx/>
              <a:buAutoNum type="arabicParenR"/>
            </a:pPr>
            <a:r>
              <a:rPr lang="en-US" altLang="en-US" dirty="0"/>
              <a:t>Use Zonal Statistics to compute average PMP for each subbasin.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36</a:t>
            </a:fld>
            <a:endParaRPr lang="en-US" altLang="en-US"/>
          </a:p>
        </p:txBody>
      </p:sp>
    </p:spTree>
    <p:extLst>
      <p:ext uri="{BB962C8B-B14F-4D97-AF65-F5344CB8AC3E}">
        <p14:creationId xmlns:p14="http://schemas.microsoft.com/office/powerpoint/2010/main" val="30904969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37</a:t>
            </a:fld>
            <a:endParaRPr lang="en-US" altLang="en-US"/>
          </a:p>
        </p:txBody>
      </p:sp>
    </p:spTree>
    <p:extLst>
      <p:ext uri="{BB962C8B-B14F-4D97-AF65-F5344CB8AC3E}">
        <p14:creationId xmlns:p14="http://schemas.microsoft.com/office/powerpoint/2010/main" val="40509214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HMR52 program is a command line program that requires an input file containing, among many pieces of information, XY coordinates of basin and subbasin boundaries and depth-area-duration information from HMR 51.  Using the basin centroid, the program finds the storm area and orientation that maximizes precipitation over the basin.  The user has the option to define a different storm center.  The user also has the option of defining the temporal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38</a:t>
            </a:fld>
            <a:endParaRPr lang="en-US" altLang="en-US"/>
          </a:p>
        </p:txBody>
      </p:sp>
    </p:spTree>
    <p:extLst>
      <p:ext uri="{BB962C8B-B14F-4D97-AF65-F5344CB8AC3E}">
        <p14:creationId xmlns:p14="http://schemas.microsoft.com/office/powerpoint/2010/main" val="24235523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An example HMR52 input file is shown on this slide.  Appendix A in the HMR52 User’s Manual provides a detailed description about what is required in the HMR 52 input file.  Pay careful attention to the format of the input file.  Each row of text, referred to as a “card,” is divided into a two-column card identification field (columns 1 and 2) and ten data fields.  The first data field is limited to six columns, and the remaining nine fields have eight columns.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39</a:t>
            </a:fld>
            <a:endParaRPr lang="en-US" altLang="en-US"/>
          </a:p>
        </p:txBody>
      </p:sp>
    </p:spTree>
    <p:extLst>
      <p:ext uri="{BB962C8B-B14F-4D97-AF65-F5344CB8AC3E}">
        <p14:creationId xmlns:p14="http://schemas.microsoft.com/office/powerpoint/2010/main" val="2939532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a:t>
            </a:fld>
            <a:endParaRPr lang="en-US" altLang="en-US"/>
          </a:p>
        </p:txBody>
      </p:sp>
    </p:spTree>
    <p:extLst>
      <p:ext uri="{BB962C8B-B14F-4D97-AF65-F5344CB8AC3E}">
        <p14:creationId xmlns:p14="http://schemas.microsoft.com/office/powerpoint/2010/main" val="24586359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HMR52 program is executed using a command prompt.  You must enter the name of the completed input file, a name for the output file, and enter a name of a DSS file to store the hyetograph time-series.  You must enter the name of a DSS file that already exists.  The program cannot create one.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40</a:t>
            </a:fld>
            <a:endParaRPr lang="en-US" altLang="en-US"/>
          </a:p>
        </p:txBody>
      </p:sp>
    </p:spTree>
    <p:extLst>
      <p:ext uri="{BB962C8B-B14F-4D97-AF65-F5344CB8AC3E}">
        <p14:creationId xmlns:p14="http://schemas.microsoft.com/office/powerpoint/2010/main" val="18719207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HMR52 program will intersect the PMP pattern with subbasin boundaries and compute area-average hyetographs.  Hyetographs can be written to an HEC-DSS file where they can be read by HEC-HMS.  The program will compute the PMP hyetographs and the downstream residual precipitation hyetographs.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41</a:t>
            </a:fld>
            <a:endParaRPr lang="en-US" altLang="en-US"/>
          </a:p>
        </p:txBody>
      </p:sp>
    </p:spTree>
    <p:extLst>
      <p:ext uri="{BB962C8B-B14F-4D97-AF65-F5344CB8AC3E}">
        <p14:creationId xmlns:p14="http://schemas.microsoft.com/office/powerpoint/2010/main" val="38976482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42</a:t>
            </a:fld>
            <a:endParaRPr lang="en-US" altLang="en-US"/>
          </a:p>
        </p:txBody>
      </p:sp>
    </p:spTree>
    <p:extLst>
      <p:ext uri="{BB962C8B-B14F-4D97-AF65-F5344CB8AC3E}">
        <p14:creationId xmlns:p14="http://schemas.microsoft.com/office/powerpoint/2010/main" val="34672155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Refer to index maps in HMR 51 to determine subbasin average PMP depths for durations 1, 6, 12, 24, 48, and 72 hours and storm areas from 10-20000 sq miles (30 maps, Figures 18 - 47).  It a good idea to plot the PMP depths to eliminate errors when reading values from the figures.  These index maps implicitly contain depth-area and depth-duration information.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43</a:t>
            </a:fld>
            <a:endParaRPr lang="en-US" altLang="en-US"/>
          </a:p>
        </p:txBody>
      </p:sp>
    </p:spTree>
    <p:extLst>
      <p:ext uri="{BB962C8B-B14F-4D97-AF65-F5344CB8AC3E}">
        <p14:creationId xmlns:p14="http://schemas.microsoft.com/office/powerpoint/2010/main" val="37303774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It a good idea to plot the PMP depths to eliminate errors when reading values from the figures.  These index maps implicitly contain depth-area and depth-duration information.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44</a:t>
            </a:fld>
            <a:endParaRPr lang="en-US" altLang="en-US"/>
          </a:p>
        </p:txBody>
      </p:sp>
    </p:spTree>
    <p:extLst>
      <p:ext uri="{BB962C8B-B14F-4D97-AF65-F5344CB8AC3E}">
        <p14:creationId xmlns:p14="http://schemas.microsoft.com/office/powerpoint/2010/main" val="39928489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X and Y Coordinates – start with centroid of basin.</a:t>
            </a:r>
          </a:p>
          <a:p>
            <a:pPr eaLnBrk="1" hangingPunct="1"/>
            <a:endParaRPr lang="en-US" altLang="en-US" dirty="0"/>
          </a:p>
          <a:p>
            <a:pPr eaLnBrk="1" hangingPunct="1"/>
            <a:r>
              <a:rPr lang="en-US" altLang="en-US" dirty="0"/>
              <a:t>Refer to HMR51</a:t>
            </a:r>
            <a:r>
              <a:rPr lang="en-US" altLang="en-US" baseline="0" dirty="0"/>
              <a:t> </a:t>
            </a:r>
            <a:r>
              <a:rPr lang="en-US" altLang="en-US" dirty="0"/>
              <a:t>to find the preferred storm orientation.</a:t>
            </a:r>
          </a:p>
          <a:p>
            <a:pPr eaLnBrk="1" hangingPunct="1"/>
            <a:endParaRPr lang="en-US" altLang="en-US" dirty="0"/>
          </a:p>
          <a:p>
            <a:pPr eaLnBrk="1" hangingPunct="1"/>
            <a:r>
              <a:rPr lang="en-US" altLang="en-US" dirty="0"/>
              <a:t>The Temporal Distribution (ST) card is used to define the time-pattern and time-step for the PMP event.  The first variable on the ST card is the time interval. The second variable is the ratio of 1-hr to 6-hr precipitation for isohyet A of a 20000 sq mile storm.  Refer to Figure 39 in HMR 52 for the 1 to 6 hour ratio.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45</a:t>
            </a:fld>
            <a:endParaRPr lang="en-US" altLang="en-US"/>
          </a:p>
        </p:txBody>
      </p:sp>
    </p:spTree>
    <p:extLst>
      <p:ext uri="{BB962C8B-B14F-4D97-AF65-F5344CB8AC3E}">
        <p14:creationId xmlns:p14="http://schemas.microsoft.com/office/powerpoint/2010/main" val="7274998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X and Y Coordinates – start with centroid of basin.</a:t>
            </a:r>
          </a:p>
          <a:p>
            <a:pPr eaLnBrk="1" hangingPunct="1"/>
            <a:endParaRPr lang="en-US" altLang="en-US" dirty="0"/>
          </a:p>
          <a:p>
            <a:pPr eaLnBrk="1" hangingPunct="1"/>
            <a:r>
              <a:rPr lang="en-US" altLang="en-US" dirty="0"/>
              <a:t>Refer to HMR52</a:t>
            </a:r>
            <a:r>
              <a:rPr lang="en-US" altLang="en-US" baseline="0" dirty="0"/>
              <a:t> </a:t>
            </a:r>
            <a:r>
              <a:rPr lang="en-US" altLang="en-US" dirty="0"/>
              <a:t>to find the preferred storm orientation.</a:t>
            </a:r>
          </a:p>
          <a:p>
            <a:pPr eaLnBrk="1" hangingPunct="1"/>
            <a:endParaRPr lang="en-US" altLang="en-US" dirty="0"/>
          </a:p>
          <a:p>
            <a:pPr eaLnBrk="1" hangingPunct="1"/>
            <a:r>
              <a:rPr lang="en-US" altLang="en-US" dirty="0"/>
              <a:t>The Temporal Distribution (ST) card is used to define the time-pattern and time-step for the PMP event.  The first variable on the ST card is the time interval. The second variable is the ratio of 1-hr to 6-hr precipitation for isohyet A of a 20000 sq mile storm.  Refer to Figure 39 in HMR 52 for the 1 to 6 hour ratio.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46</a:t>
            </a:fld>
            <a:endParaRPr lang="en-US" altLang="en-US"/>
          </a:p>
        </p:txBody>
      </p:sp>
    </p:spTree>
    <p:extLst>
      <p:ext uri="{BB962C8B-B14F-4D97-AF65-F5344CB8AC3E}">
        <p14:creationId xmlns:p14="http://schemas.microsoft.com/office/powerpoint/2010/main" val="11294009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Optimization trial results show how the storm parameters</a:t>
            </a:r>
            <a:r>
              <a:rPr lang="en-US" altLang="en-US" baseline="0" dirty="0"/>
              <a:t> changes during the maximization search.  </a:t>
            </a:r>
            <a:r>
              <a:rPr lang="en-US" altLang="en-US" baseline="0"/>
              <a:t>There are plots and summary tables.  </a:t>
            </a:r>
            <a:endParaRPr lang="en-US" altLang="en-US"/>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47</a:t>
            </a:fld>
            <a:endParaRPr lang="en-US" altLang="en-US"/>
          </a:p>
        </p:txBody>
      </p:sp>
    </p:spTree>
    <p:extLst>
      <p:ext uri="{BB962C8B-B14F-4D97-AF65-F5344CB8AC3E}">
        <p14:creationId xmlns:p14="http://schemas.microsoft.com/office/powerpoint/2010/main" val="5016096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48</a:t>
            </a:fld>
            <a:endParaRPr lang="en-US" altLang="en-US"/>
          </a:p>
        </p:txBody>
      </p:sp>
    </p:spTree>
    <p:extLst>
      <p:ext uri="{BB962C8B-B14F-4D97-AF65-F5344CB8AC3E}">
        <p14:creationId xmlns:p14="http://schemas.microsoft.com/office/powerpoint/2010/main" val="567986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HMR 52 outlines how to use PMP depths (from the index maps) to build out a PMS with a given area, orientation, and temporal distribution.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5</a:t>
            </a:fld>
            <a:endParaRPr lang="en-US"/>
          </a:p>
        </p:txBody>
      </p:sp>
    </p:spTree>
    <p:extLst>
      <p:ext uri="{BB962C8B-B14F-4D97-AF65-F5344CB8AC3E}">
        <p14:creationId xmlns:p14="http://schemas.microsoft.com/office/powerpoint/2010/main" val="2395049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6</a:t>
            </a:fld>
            <a:endParaRPr lang="en-US" altLang="en-US"/>
          </a:p>
        </p:txBody>
      </p:sp>
    </p:spTree>
    <p:extLst>
      <p:ext uri="{BB962C8B-B14F-4D97-AF65-F5344CB8AC3E}">
        <p14:creationId xmlns:p14="http://schemas.microsoft.com/office/powerpoint/2010/main" val="2909116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contains an HMR52 meteorologic model that can be used to create an HMR52 storm and to compute the PMF for a watershed of interest. </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7</a:t>
            </a:fld>
            <a:endParaRPr lang="en-US"/>
          </a:p>
        </p:txBody>
      </p:sp>
    </p:spTree>
    <p:extLst>
      <p:ext uri="{BB962C8B-B14F-4D97-AF65-F5344CB8AC3E}">
        <p14:creationId xmlns:p14="http://schemas.microsoft.com/office/powerpoint/2010/main" val="154083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The PMP storm must be centered over the upstream watershed in order to produce the PMP for that area.  An alternative centering of the PMP storm over an urban area within the watershed could produce the PMF into the reservoir.  You would no longer have the PMP over the upstream drainage area, but you would have the PMF inflow into the reservoir.  Developing the PMF inflow could be an iterative process with regards to the storm center and orientation.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EM 1110-2-1417: this Engineer Manual is titled FLOOD-RUNOFF ANALYSIS. Chapter 13 addresses things to consider when computing the PMF.</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8</a:t>
            </a:fld>
            <a:endParaRPr lang="en-US" altLang="en-US"/>
          </a:p>
        </p:txBody>
      </p:sp>
    </p:spTree>
    <p:extLst>
      <p:ext uri="{BB962C8B-B14F-4D97-AF65-F5344CB8AC3E}">
        <p14:creationId xmlns:p14="http://schemas.microsoft.com/office/powerpoint/2010/main" val="2622896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So why is the PMP/PMF important?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The PMP storm must be centered over the upstream watershed in order to produce the PMP for that area.  An alternative centering of the PMP storm over an urban area within the watershed could produce the PMF into the reservoir.  You would no longer have the PMP over the upstream drainage area, but you would have the PMF inflow into the reservoir.  Developing the PMF inflow could be an iterative process with regards to the storm center and orientation.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Illustrate via drawing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Image is of Folsom Dam Spillway</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9</a:t>
            </a:fld>
            <a:endParaRPr lang="en-US" altLang="en-US"/>
          </a:p>
        </p:txBody>
      </p:sp>
    </p:spTree>
    <p:extLst>
      <p:ext uri="{BB962C8B-B14F-4D97-AF65-F5344CB8AC3E}">
        <p14:creationId xmlns:p14="http://schemas.microsoft.com/office/powerpoint/2010/main" val="562512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image" Target="../media/image1.png"/><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theme" Target="../theme/theme3.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6.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2.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8.xml"/><Relationship Id="rId4" Type="http://schemas.openxmlformats.org/officeDocument/2006/relationships/hyperlink" Target="https://www.weather.gov/owp/hdsc_pmp"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8.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8.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4.xml"/><Relationship Id="rId1" Type="http://schemas.openxmlformats.org/officeDocument/2006/relationships/slideLayout" Target="../slideLayouts/slideLayout38.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6.xml"/><Relationship Id="rId1" Type="http://schemas.openxmlformats.org/officeDocument/2006/relationships/slideLayout" Target="../slideLayouts/slideLayout38.xml"/><Relationship Id="rId4" Type="http://schemas.openxmlformats.org/officeDocument/2006/relationships/image" Target="../media/image21.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38.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2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2.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31.xml"/><Relationship Id="rId1" Type="http://schemas.openxmlformats.org/officeDocument/2006/relationships/slideLayout" Target="../slideLayouts/slideLayout38.xml"/><Relationship Id="rId4" Type="http://schemas.openxmlformats.org/officeDocument/2006/relationships/image" Target="../media/image37.emf"/></Relationships>
</file>

<file path=ppt/slides/_rels/slide3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38.xml"/><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2.xml"/><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5.xml"/><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6.xml"/><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7.xml"/><Relationship Id="rId1" Type="http://schemas.openxmlformats.org/officeDocument/2006/relationships/slideLayout" Target="../slideLayouts/slideLayout38.xml"/><Relationship Id="rId4" Type="http://schemas.openxmlformats.org/officeDocument/2006/relationships/image" Target="../media/image5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4104166"/>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rgbClr val="FFFFFF"/>
                </a:solidFill>
              </a:rPr>
              <a:t>Josh Willis, P.E.</a:t>
            </a:r>
          </a:p>
        </p:txBody>
      </p:sp>
      <p:sp>
        <p:nvSpPr>
          <p:cNvPr id="10" name="Title 1"/>
          <p:cNvSpPr txBox="1">
            <a:spLocks/>
          </p:cNvSpPr>
          <p:nvPr/>
        </p:nvSpPr>
        <p:spPr>
          <a:xfrm>
            <a:off x="457199" y="1376203"/>
            <a:ext cx="7848600" cy="220050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3200" dirty="0"/>
              <a:t>Development of the Probable Maximum Precipitation (PMP)</a:t>
            </a:r>
          </a:p>
          <a:p>
            <a:pPr fontAlgn="auto">
              <a:spcAft>
                <a:spcPts val="0"/>
              </a:spcAft>
            </a:pPr>
            <a:endParaRPr lang="en-US" sz="3200" cap="none" dirty="0"/>
          </a:p>
          <a:p>
            <a:pPr fontAlgn="auto">
              <a:spcAft>
                <a:spcPts val="0"/>
              </a:spcAft>
            </a:pPr>
            <a:r>
              <a:rPr lang="en-US" sz="3200" cap="none" dirty="0"/>
              <a:t>12 September 2022</a:t>
            </a:r>
            <a:endParaRPr lang="en-US" sz="4800" cap="none" dirty="0"/>
          </a:p>
        </p:txBody>
      </p:sp>
      <p:sp>
        <p:nvSpPr>
          <p:cNvPr id="15" name="Title 1"/>
          <p:cNvSpPr txBox="1">
            <a:spLocks/>
          </p:cNvSpPr>
          <p:nvPr/>
        </p:nvSpPr>
        <p:spPr>
          <a:xfrm>
            <a:off x="534837" y="349850"/>
            <a:ext cx="7152070" cy="942922"/>
          </a:xfrm>
          <a:prstGeom prst="rect">
            <a:avLst/>
          </a:prstGeom>
        </p:spPr>
        <p:txBody>
          <a:bodyPr vert="horz" lIns="91440" tIns="45720" rIns="91440" bIns="45720" rtlCol="0" anchor="t">
            <a:normAutofit fontScale="375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100" dirty="0"/>
              <a:t>U.S. Army corps of engineers</a:t>
            </a:r>
            <a:br>
              <a:rPr lang="en-US" dirty="0"/>
            </a:br>
            <a:br>
              <a:rPr lang="en-US" sz="3100" dirty="0"/>
            </a:br>
            <a:br>
              <a:rPr lang="en-US" dirty="0"/>
            </a:br>
            <a:endParaRPr lang="en-US" dirty="0"/>
          </a:p>
        </p:txBody>
      </p:sp>
      <p:pic>
        <p:nvPicPr>
          <p:cNvPr id="2" name="Picture 1">
            <a:extLst>
              <a:ext uri="{FF2B5EF4-FFF2-40B4-BE49-F238E27FC236}">
                <a16:creationId xmlns:a16="http://schemas.microsoft.com/office/drawing/2014/main" id="{0125CA3E-6DE8-46C6-915A-659DB132E3B8}"/>
              </a:ext>
            </a:extLst>
          </p:cNvPr>
          <p:cNvPicPr>
            <a:picLocks noChangeAspect="1"/>
          </p:cNvPicPr>
          <p:nvPr/>
        </p:nvPicPr>
        <p:blipFill>
          <a:blip r:embed="rId3"/>
          <a:stretch>
            <a:fillRect/>
          </a:stretch>
        </p:blipFill>
        <p:spPr>
          <a:xfrm>
            <a:off x="4287328" y="2343165"/>
            <a:ext cx="3983486" cy="300848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916F-4F2A-48F5-A4BE-1C6A1FFAF772}"/>
              </a:ext>
            </a:extLst>
          </p:cNvPr>
          <p:cNvSpPr>
            <a:spLocks noGrp="1"/>
          </p:cNvSpPr>
          <p:nvPr>
            <p:ph type="title"/>
          </p:nvPr>
        </p:nvSpPr>
        <p:spPr/>
        <p:txBody>
          <a:bodyPr/>
          <a:lstStyle/>
          <a:p>
            <a:pPr algn="ctr"/>
            <a:r>
              <a:rPr lang="en-US" sz="3600" dirty="0"/>
              <a:t>PMP Guidance</a:t>
            </a:r>
            <a:endParaRPr lang="en-US" sz="2400" dirty="0"/>
          </a:p>
        </p:txBody>
      </p:sp>
      <p:sp>
        <p:nvSpPr>
          <p:cNvPr id="4" name="Slide Number Placeholder 3">
            <a:extLst>
              <a:ext uri="{FF2B5EF4-FFF2-40B4-BE49-F238E27FC236}">
                <a16:creationId xmlns:a16="http://schemas.microsoft.com/office/drawing/2014/main" id="{45ECCBFA-5A17-4E2D-AD86-1F1711A5C0D6}"/>
              </a:ext>
            </a:extLst>
          </p:cNvPr>
          <p:cNvSpPr>
            <a:spLocks noGrp="1"/>
          </p:cNvSpPr>
          <p:nvPr>
            <p:ph type="sldNum" sz="quarter" idx="11"/>
          </p:nvPr>
        </p:nvSpPr>
        <p:spPr/>
        <p:txBody>
          <a:bodyPr/>
          <a:lstStyle/>
          <a:p>
            <a:fld id="{9A257827-C34C-4251-B995-96C9C233CCC8}" type="slidenum">
              <a:rPr lang="en-US" smtClean="0"/>
              <a:pPr/>
              <a:t>10</a:t>
            </a:fld>
            <a:endParaRPr lang="en-US"/>
          </a:p>
        </p:txBody>
      </p:sp>
      <p:pic>
        <p:nvPicPr>
          <p:cNvPr id="8" name="Content Placeholder 7">
            <a:extLst>
              <a:ext uri="{FF2B5EF4-FFF2-40B4-BE49-F238E27FC236}">
                <a16:creationId xmlns:a16="http://schemas.microsoft.com/office/drawing/2014/main" id="{34CE6D8A-3F2B-4B89-A900-CB3D50F20000}"/>
              </a:ext>
            </a:extLst>
          </p:cNvPr>
          <p:cNvPicPr>
            <a:picLocks noGrp="1" noChangeAspect="1"/>
          </p:cNvPicPr>
          <p:nvPr>
            <p:ph idx="1"/>
          </p:nvPr>
        </p:nvPicPr>
        <p:blipFill>
          <a:blip r:embed="rId3"/>
          <a:stretch>
            <a:fillRect/>
          </a:stretch>
        </p:blipFill>
        <p:spPr>
          <a:xfrm>
            <a:off x="1228101" y="1695340"/>
            <a:ext cx="6687798" cy="4171372"/>
          </a:xfrm>
          <a:prstGeom prst="rect">
            <a:avLst/>
          </a:prstGeom>
        </p:spPr>
      </p:pic>
      <p:sp>
        <p:nvSpPr>
          <p:cNvPr id="9" name="TextBox 8">
            <a:extLst>
              <a:ext uri="{FF2B5EF4-FFF2-40B4-BE49-F238E27FC236}">
                <a16:creationId xmlns:a16="http://schemas.microsoft.com/office/drawing/2014/main" id="{231E3D1C-7D01-445C-96B1-59484063DB1B}"/>
              </a:ext>
            </a:extLst>
          </p:cNvPr>
          <p:cNvSpPr txBox="1"/>
          <p:nvPr/>
        </p:nvSpPr>
        <p:spPr>
          <a:xfrm>
            <a:off x="2334906" y="1081088"/>
            <a:ext cx="5580993" cy="369332"/>
          </a:xfrm>
          <a:prstGeom prst="rect">
            <a:avLst/>
          </a:prstGeom>
          <a:noFill/>
        </p:spPr>
        <p:txBody>
          <a:bodyPr wrap="square" rtlCol="0">
            <a:spAutoFit/>
          </a:bodyPr>
          <a:lstStyle/>
          <a:p>
            <a:r>
              <a:rPr lang="en-US" dirty="0">
                <a:hlinkClick r:id="rId4"/>
              </a:rPr>
              <a:t>https://www.weather.gov/owp/hdsc_pmp</a:t>
            </a:r>
            <a:endParaRPr lang="en-US" dirty="0"/>
          </a:p>
        </p:txBody>
      </p:sp>
    </p:spTree>
    <p:extLst>
      <p:ext uri="{BB962C8B-B14F-4D97-AF65-F5344CB8AC3E}">
        <p14:creationId xmlns:p14="http://schemas.microsoft.com/office/powerpoint/2010/main" val="1394861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General Approach For Developing PMP Estimates</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a:xfrm>
            <a:off x="304800" y="1597025"/>
            <a:ext cx="8382000" cy="4718049"/>
          </a:xfrm>
        </p:spPr>
        <p:txBody>
          <a:bodyPr/>
          <a:lstStyle/>
          <a:p>
            <a:pPr marL="342900" indent="-342900">
              <a:lnSpc>
                <a:spcPct val="80000"/>
              </a:lnSpc>
              <a:buFont typeface="Arial" panose="020B0604020202020204" pitchFamily="34" charset="0"/>
              <a:buChar char="•"/>
            </a:pPr>
            <a:r>
              <a:rPr lang="en-US" altLang="en-US" dirty="0">
                <a:effectLst/>
              </a:rPr>
              <a:t>The National Weather Service (NWS) used historical storms as the basis of PMP estimates</a:t>
            </a:r>
          </a:p>
          <a:p>
            <a:pPr marL="342900" indent="-342900">
              <a:lnSpc>
                <a:spcPct val="80000"/>
              </a:lnSpc>
              <a:buFont typeface="Arial" panose="020B0604020202020204" pitchFamily="34" charset="0"/>
              <a:buChar char="•"/>
            </a:pPr>
            <a:r>
              <a:rPr lang="en-US" altLang="en-US" dirty="0"/>
              <a:t>Due to the limited number of large, intense rainfall events, the NWS used three general procedures for developing PMP estimates over an entire region:</a:t>
            </a:r>
          </a:p>
          <a:p>
            <a:pPr marL="857250" lvl="1" indent="-342900">
              <a:lnSpc>
                <a:spcPct val="80000"/>
              </a:lnSpc>
              <a:buFont typeface="Arial" panose="020B0604020202020204" pitchFamily="34" charset="0"/>
              <a:buChar char="•"/>
            </a:pPr>
            <a:r>
              <a:rPr lang="en-US" altLang="en-US" dirty="0"/>
              <a:t>Moisture Maximization (HMR 51, Section 2.3)</a:t>
            </a:r>
          </a:p>
          <a:p>
            <a:pPr marL="857250" lvl="1" indent="-342900">
              <a:lnSpc>
                <a:spcPct val="80000"/>
              </a:lnSpc>
              <a:buFont typeface="Arial" panose="020B0604020202020204" pitchFamily="34" charset="0"/>
              <a:buChar char="•"/>
            </a:pPr>
            <a:r>
              <a:rPr lang="en-US" altLang="en-US" dirty="0">
                <a:effectLst/>
              </a:rPr>
              <a:t>Storm Transposition (HMR 51, Section 2.4)</a:t>
            </a:r>
          </a:p>
          <a:p>
            <a:pPr marL="857250" lvl="1" indent="-342900">
              <a:lnSpc>
                <a:spcPct val="80000"/>
              </a:lnSpc>
              <a:buFont typeface="Arial" panose="020B0604020202020204" pitchFamily="34" charset="0"/>
              <a:buChar char="•"/>
            </a:pPr>
            <a:r>
              <a:rPr lang="en-US" altLang="en-US" dirty="0"/>
              <a:t>Envelopment (HMR 51, Section 3)</a:t>
            </a:r>
            <a:endParaRPr lang="en-US" altLang="en-US" dirty="0">
              <a:effectLst/>
            </a:endParaRPr>
          </a:p>
          <a:p>
            <a:pPr marL="857250" lvl="1" indent="-342900">
              <a:lnSpc>
                <a:spcPct val="80000"/>
              </a:lnSpc>
              <a:buFont typeface="Arial" panose="020B0604020202020204" pitchFamily="34" charset="0"/>
              <a:buChar char="•"/>
            </a:pPr>
            <a:endParaRPr lang="en-US" altLang="en-US" dirty="0">
              <a:effectLst/>
            </a:endParaRP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11</a:t>
            </a:fld>
            <a:endParaRPr lang="en-US" altLang="en-US"/>
          </a:p>
        </p:txBody>
      </p:sp>
    </p:spTree>
    <p:extLst>
      <p:ext uri="{BB962C8B-B14F-4D97-AF65-F5344CB8AC3E}">
        <p14:creationId xmlns:p14="http://schemas.microsoft.com/office/powerpoint/2010/main" val="1797635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General Approach For Developing PMP Estimates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12</a:t>
            </a:fld>
            <a:endParaRPr lang="en-US" altLang="en-US"/>
          </a:p>
        </p:txBody>
      </p:sp>
      <p:pic>
        <p:nvPicPr>
          <p:cNvPr id="6" name="Picture 5">
            <a:extLst>
              <a:ext uri="{FF2B5EF4-FFF2-40B4-BE49-F238E27FC236}">
                <a16:creationId xmlns:a16="http://schemas.microsoft.com/office/drawing/2014/main" id="{FACB3FDB-372F-4B6B-8522-91FAD33B739D}"/>
              </a:ext>
            </a:extLst>
          </p:cNvPr>
          <p:cNvPicPr>
            <a:picLocks noChangeAspect="1"/>
          </p:cNvPicPr>
          <p:nvPr/>
        </p:nvPicPr>
        <p:blipFill>
          <a:blip r:embed="rId3"/>
          <a:stretch>
            <a:fillRect/>
          </a:stretch>
        </p:blipFill>
        <p:spPr>
          <a:xfrm>
            <a:off x="1811545" y="1847850"/>
            <a:ext cx="6704690" cy="4811654"/>
          </a:xfrm>
          <a:prstGeom prst="rect">
            <a:avLst/>
          </a:prstGeom>
        </p:spPr>
      </p:pic>
      <p:pic>
        <p:nvPicPr>
          <p:cNvPr id="9" name="Picture 8">
            <a:extLst>
              <a:ext uri="{FF2B5EF4-FFF2-40B4-BE49-F238E27FC236}">
                <a16:creationId xmlns:a16="http://schemas.microsoft.com/office/drawing/2014/main" id="{4E9A293A-5DC6-4262-BEC2-2B43B675137A}"/>
              </a:ext>
            </a:extLst>
          </p:cNvPr>
          <p:cNvPicPr>
            <a:picLocks noChangeAspect="1"/>
          </p:cNvPicPr>
          <p:nvPr/>
        </p:nvPicPr>
        <p:blipFill>
          <a:blip r:embed="rId4"/>
          <a:stretch>
            <a:fillRect/>
          </a:stretch>
        </p:blipFill>
        <p:spPr>
          <a:xfrm>
            <a:off x="450158" y="1640849"/>
            <a:ext cx="4243184" cy="2719052"/>
          </a:xfrm>
          <a:prstGeom prst="rect">
            <a:avLst/>
          </a:prstGeom>
        </p:spPr>
      </p:pic>
    </p:spTree>
    <p:extLst>
      <p:ext uri="{BB962C8B-B14F-4D97-AF65-F5344CB8AC3E}">
        <p14:creationId xmlns:p14="http://schemas.microsoft.com/office/powerpoint/2010/main" val="3695200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General Approach For Developing PMP Estimates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13</a:t>
            </a:fld>
            <a:endParaRPr lang="en-US" altLang="en-US"/>
          </a:p>
        </p:txBody>
      </p:sp>
      <p:pic>
        <p:nvPicPr>
          <p:cNvPr id="4" name="Picture 3">
            <a:extLst>
              <a:ext uri="{FF2B5EF4-FFF2-40B4-BE49-F238E27FC236}">
                <a16:creationId xmlns:a16="http://schemas.microsoft.com/office/drawing/2014/main" id="{01F12FA0-9E36-4F64-BBF5-26B3AC20B342}"/>
              </a:ext>
            </a:extLst>
          </p:cNvPr>
          <p:cNvPicPr>
            <a:picLocks noChangeAspect="1"/>
          </p:cNvPicPr>
          <p:nvPr/>
        </p:nvPicPr>
        <p:blipFill>
          <a:blip r:embed="rId3"/>
          <a:stretch>
            <a:fillRect/>
          </a:stretch>
        </p:blipFill>
        <p:spPr>
          <a:xfrm>
            <a:off x="304800" y="1501748"/>
            <a:ext cx="5505450" cy="3934161"/>
          </a:xfrm>
          <a:prstGeom prst="rect">
            <a:avLst/>
          </a:prstGeom>
          <a:ln w="19050">
            <a:solidFill>
              <a:schemeClr val="tx1"/>
            </a:solidFill>
          </a:ln>
        </p:spPr>
      </p:pic>
      <p:pic>
        <p:nvPicPr>
          <p:cNvPr id="7" name="Picture 6">
            <a:extLst>
              <a:ext uri="{FF2B5EF4-FFF2-40B4-BE49-F238E27FC236}">
                <a16:creationId xmlns:a16="http://schemas.microsoft.com/office/drawing/2014/main" id="{DE500A50-4687-493B-984F-CF2BF8C87531}"/>
              </a:ext>
            </a:extLst>
          </p:cNvPr>
          <p:cNvPicPr>
            <a:picLocks noChangeAspect="1"/>
          </p:cNvPicPr>
          <p:nvPr/>
        </p:nvPicPr>
        <p:blipFill>
          <a:blip r:embed="rId4"/>
          <a:stretch>
            <a:fillRect/>
          </a:stretch>
        </p:blipFill>
        <p:spPr>
          <a:xfrm>
            <a:off x="4130678" y="3654812"/>
            <a:ext cx="4517544" cy="2928551"/>
          </a:xfrm>
          <a:prstGeom prst="rect">
            <a:avLst/>
          </a:prstGeom>
          <a:ln w="28575">
            <a:solidFill>
              <a:schemeClr val="tx1"/>
            </a:solidFill>
          </a:ln>
        </p:spPr>
      </p:pic>
    </p:spTree>
    <p:extLst>
      <p:ext uri="{BB962C8B-B14F-4D97-AF65-F5344CB8AC3E}">
        <p14:creationId xmlns:p14="http://schemas.microsoft.com/office/powerpoint/2010/main" val="3751811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General Approach For Developing PMP Estimates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14</a:t>
            </a:fld>
            <a:endParaRPr lang="en-US" altLang="en-US"/>
          </a:p>
        </p:txBody>
      </p:sp>
      <p:pic>
        <p:nvPicPr>
          <p:cNvPr id="5" name="Picture 4">
            <a:extLst>
              <a:ext uri="{FF2B5EF4-FFF2-40B4-BE49-F238E27FC236}">
                <a16:creationId xmlns:a16="http://schemas.microsoft.com/office/drawing/2014/main" id="{6DC131BB-3D96-4947-A4F7-7FCFBEF25C44}"/>
              </a:ext>
            </a:extLst>
          </p:cNvPr>
          <p:cNvPicPr>
            <a:picLocks noChangeAspect="1"/>
          </p:cNvPicPr>
          <p:nvPr/>
        </p:nvPicPr>
        <p:blipFill>
          <a:blip r:embed="rId3"/>
          <a:stretch>
            <a:fillRect/>
          </a:stretch>
        </p:blipFill>
        <p:spPr>
          <a:xfrm>
            <a:off x="1989439" y="1850998"/>
            <a:ext cx="6660292" cy="4808506"/>
          </a:xfrm>
          <a:prstGeom prst="rect">
            <a:avLst/>
          </a:prstGeom>
          <a:ln w="19050">
            <a:solidFill>
              <a:schemeClr val="tx1"/>
            </a:solidFill>
          </a:ln>
        </p:spPr>
      </p:pic>
      <p:pic>
        <p:nvPicPr>
          <p:cNvPr id="6" name="Picture 5">
            <a:extLst>
              <a:ext uri="{FF2B5EF4-FFF2-40B4-BE49-F238E27FC236}">
                <a16:creationId xmlns:a16="http://schemas.microsoft.com/office/drawing/2014/main" id="{593EC467-B148-40E3-B577-E57E5EA52689}"/>
              </a:ext>
            </a:extLst>
          </p:cNvPr>
          <p:cNvPicPr>
            <a:picLocks noChangeAspect="1"/>
          </p:cNvPicPr>
          <p:nvPr/>
        </p:nvPicPr>
        <p:blipFill>
          <a:blip r:embed="rId4"/>
          <a:stretch>
            <a:fillRect/>
          </a:stretch>
        </p:blipFill>
        <p:spPr>
          <a:xfrm>
            <a:off x="321272" y="1469695"/>
            <a:ext cx="4127160" cy="3440130"/>
          </a:xfrm>
          <a:prstGeom prst="rect">
            <a:avLst/>
          </a:prstGeom>
          <a:ln w="19050">
            <a:solidFill>
              <a:schemeClr val="tx1"/>
            </a:solidFill>
          </a:ln>
        </p:spPr>
      </p:pic>
    </p:spTree>
    <p:extLst>
      <p:ext uri="{BB962C8B-B14F-4D97-AF65-F5344CB8AC3E}">
        <p14:creationId xmlns:p14="http://schemas.microsoft.com/office/powerpoint/2010/main" val="872101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General Approach For Developing PMP Estimates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15</a:t>
            </a:fld>
            <a:endParaRPr lang="en-US" altLang="en-US"/>
          </a:p>
        </p:txBody>
      </p:sp>
      <p:pic>
        <p:nvPicPr>
          <p:cNvPr id="4" name="Picture 3">
            <a:extLst>
              <a:ext uri="{FF2B5EF4-FFF2-40B4-BE49-F238E27FC236}">
                <a16:creationId xmlns:a16="http://schemas.microsoft.com/office/drawing/2014/main" id="{3237A61C-D80C-42F0-99AA-019BE2EAB1F3}"/>
              </a:ext>
            </a:extLst>
          </p:cNvPr>
          <p:cNvPicPr>
            <a:picLocks noChangeAspect="1"/>
          </p:cNvPicPr>
          <p:nvPr/>
        </p:nvPicPr>
        <p:blipFill>
          <a:blip r:embed="rId3"/>
          <a:stretch>
            <a:fillRect/>
          </a:stretch>
        </p:blipFill>
        <p:spPr>
          <a:xfrm>
            <a:off x="1295400" y="1403184"/>
            <a:ext cx="7226300" cy="5256320"/>
          </a:xfrm>
          <a:prstGeom prst="rect">
            <a:avLst/>
          </a:prstGeom>
        </p:spPr>
      </p:pic>
    </p:spTree>
    <p:extLst>
      <p:ext uri="{BB962C8B-B14F-4D97-AF65-F5344CB8AC3E}">
        <p14:creationId xmlns:p14="http://schemas.microsoft.com/office/powerpoint/2010/main" val="4191128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AAA693C-082F-4A2F-9F38-46F7C53C2D67}"/>
              </a:ext>
            </a:extLst>
          </p:cNvPr>
          <p:cNvPicPr>
            <a:picLocks noChangeAspect="1"/>
          </p:cNvPicPr>
          <p:nvPr/>
        </p:nvPicPr>
        <p:blipFill rotWithShape="1">
          <a:blip r:embed="rId3"/>
          <a:srcRect l="19778"/>
          <a:stretch/>
        </p:blipFill>
        <p:spPr>
          <a:xfrm>
            <a:off x="3897124" y="2381819"/>
            <a:ext cx="4727894" cy="4201544"/>
          </a:xfrm>
          <a:prstGeom prst="rect">
            <a:avLst/>
          </a:prstGeom>
          <a:ln w="19050">
            <a:solidFill>
              <a:schemeClr val="tx1"/>
            </a:solidFill>
          </a:ln>
        </p:spPr>
      </p:pic>
      <p:sp>
        <p:nvSpPr>
          <p:cNvPr id="8" name="Title 1"/>
          <p:cNvSpPr>
            <a:spLocks noGrp="1"/>
          </p:cNvSpPr>
          <p:nvPr>
            <p:ph type="title"/>
          </p:nvPr>
        </p:nvSpPr>
        <p:spPr>
          <a:xfrm>
            <a:off x="304800" y="274637"/>
            <a:ext cx="8382000" cy="1192213"/>
          </a:xfrm>
        </p:spPr>
        <p:txBody>
          <a:bodyPr/>
          <a:lstStyle/>
          <a:p>
            <a:pPr algn="ctr"/>
            <a:r>
              <a:rPr lang="en-US" sz="3600" dirty="0"/>
              <a:t>PMP Estimates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16</a:t>
            </a:fld>
            <a:endParaRPr lang="en-US" altLang="en-US"/>
          </a:p>
        </p:txBody>
      </p:sp>
      <p:pic>
        <p:nvPicPr>
          <p:cNvPr id="10" name="Picture 9">
            <a:extLst>
              <a:ext uri="{FF2B5EF4-FFF2-40B4-BE49-F238E27FC236}">
                <a16:creationId xmlns:a16="http://schemas.microsoft.com/office/drawing/2014/main" id="{22494B6F-3575-471F-9533-0713D52B6F6D}"/>
              </a:ext>
            </a:extLst>
          </p:cNvPr>
          <p:cNvPicPr>
            <a:picLocks noChangeAspect="1"/>
          </p:cNvPicPr>
          <p:nvPr/>
        </p:nvPicPr>
        <p:blipFill rotWithShape="1">
          <a:blip r:embed="rId4"/>
          <a:srcRect l="21102"/>
          <a:stretch/>
        </p:blipFill>
        <p:spPr>
          <a:xfrm>
            <a:off x="481911" y="1244237"/>
            <a:ext cx="4727894" cy="4196528"/>
          </a:xfrm>
          <a:prstGeom prst="rect">
            <a:avLst/>
          </a:prstGeom>
          <a:ln w="19050">
            <a:solidFill>
              <a:schemeClr val="tx1"/>
            </a:solidFill>
          </a:ln>
        </p:spPr>
      </p:pic>
    </p:spTree>
    <p:extLst>
      <p:ext uri="{BB962C8B-B14F-4D97-AF65-F5344CB8AC3E}">
        <p14:creationId xmlns:p14="http://schemas.microsoft.com/office/powerpoint/2010/main" val="2536161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Objectives</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Definition of Probable Maximum Precipitation (PMP)</a:t>
            </a:r>
          </a:p>
          <a:p>
            <a:pPr marL="857250" lvl="1" indent="-342900">
              <a:lnSpc>
                <a:spcPct val="80000"/>
              </a:lnSpc>
              <a:buFont typeface="Arial" panose="020B0604020202020204" pitchFamily="34" charset="0"/>
              <a:buChar char="•"/>
            </a:pPr>
            <a:r>
              <a:rPr lang="en-US" altLang="en-US" dirty="0"/>
              <a:t>Why is PMP important?</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Where to find PMP estimates</a:t>
            </a:r>
          </a:p>
          <a:p>
            <a:pPr marL="342900" indent="-342900">
              <a:lnSpc>
                <a:spcPct val="80000"/>
              </a:lnSpc>
              <a:buFont typeface="Arial" panose="020B0604020202020204" pitchFamily="34" charset="0"/>
              <a:buChar char="•"/>
            </a:pPr>
            <a:r>
              <a:rPr lang="en-US" altLang="en-US" b="1" dirty="0">
                <a:effectLst/>
              </a:rPr>
              <a:t>Procedure for developing PMP Storm for project area</a:t>
            </a:r>
          </a:p>
          <a:p>
            <a:pPr marL="857250" lvl="1" indent="-342900">
              <a:lnSpc>
                <a:spcPct val="80000"/>
              </a:lnSpc>
              <a:buFont typeface="Arial" panose="020B0604020202020204" pitchFamily="34" charset="0"/>
              <a:buChar char="•"/>
            </a:pPr>
            <a:r>
              <a:rPr lang="en-US" altLang="en-US" dirty="0">
                <a:effectLst/>
              </a:rPr>
              <a:t>Storm area</a:t>
            </a:r>
          </a:p>
          <a:p>
            <a:pPr marL="857250" lvl="1" indent="-342900">
              <a:lnSpc>
                <a:spcPct val="80000"/>
              </a:lnSpc>
              <a:buFont typeface="Arial" panose="020B0604020202020204" pitchFamily="34" charset="0"/>
              <a:buChar char="•"/>
            </a:pPr>
            <a:r>
              <a:rPr lang="en-US" altLang="en-US" dirty="0">
                <a:effectLst/>
              </a:rPr>
              <a:t>Storm spatial pattern</a:t>
            </a:r>
          </a:p>
          <a:p>
            <a:pPr marL="857250" lvl="1" indent="-342900">
              <a:lnSpc>
                <a:spcPct val="80000"/>
              </a:lnSpc>
              <a:buFont typeface="Arial" panose="020B0604020202020204" pitchFamily="34" charset="0"/>
              <a:buChar char="•"/>
            </a:pPr>
            <a:r>
              <a:rPr lang="en-US" altLang="en-US" dirty="0"/>
              <a:t>Temporal distribution</a:t>
            </a:r>
            <a:r>
              <a:rPr lang="en-US" altLang="en-US" dirty="0">
                <a:effectLst/>
              </a:rPr>
              <a:t> </a:t>
            </a:r>
          </a:p>
          <a:p>
            <a:pPr marL="857250" lvl="1" indent="-342900">
              <a:lnSpc>
                <a:spcPct val="80000"/>
              </a:lnSpc>
              <a:buFont typeface="Arial" panose="020B0604020202020204" pitchFamily="34" charset="0"/>
              <a:buChar char="•"/>
            </a:pPr>
            <a:r>
              <a:rPr lang="en-US" altLang="en-US" dirty="0"/>
              <a:t>Storm location</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Storm orientation</a:t>
            </a:r>
          </a:p>
          <a:p>
            <a:pPr marL="342900" indent="-342900">
              <a:lnSpc>
                <a:spcPct val="80000"/>
              </a:lnSpc>
              <a:buFont typeface="Arial" panose="020B0604020202020204" pitchFamily="34" charset="0"/>
              <a:buChar char="•"/>
            </a:pPr>
            <a:r>
              <a:rPr lang="en-US" altLang="en-US" dirty="0">
                <a:effectLst/>
              </a:rPr>
              <a:t>Introduction to the HMR52 Storm Precipitation Method in HEC-HMS</a:t>
            </a: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17</a:t>
            </a:fld>
            <a:endParaRPr lang="en-US" altLang="en-US"/>
          </a:p>
        </p:txBody>
      </p:sp>
    </p:spTree>
    <p:extLst>
      <p:ext uri="{BB962C8B-B14F-4D97-AF65-F5344CB8AC3E}">
        <p14:creationId xmlns:p14="http://schemas.microsoft.com/office/powerpoint/2010/main" val="2005127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 for a Project Area</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a:xfrm>
            <a:off x="304800" y="1597025"/>
            <a:ext cx="8382000" cy="4718049"/>
          </a:xfrm>
        </p:spPr>
        <p:txBody>
          <a:bodyPr/>
          <a:lstStyle/>
          <a:p>
            <a:pPr marL="342900" indent="-342900">
              <a:lnSpc>
                <a:spcPct val="80000"/>
              </a:lnSpc>
              <a:buFont typeface="Arial" panose="020B0604020202020204" pitchFamily="34" charset="0"/>
              <a:buChar char="•"/>
            </a:pPr>
            <a:r>
              <a:rPr lang="en-US" altLang="en-US" dirty="0">
                <a:effectLst/>
              </a:rPr>
              <a:t>Storm Area</a:t>
            </a:r>
          </a:p>
          <a:p>
            <a:pPr marL="342900" indent="-342900">
              <a:lnSpc>
                <a:spcPct val="80000"/>
              </a:lnSpc>
              <a:buFont typeface="Arial" panose="020B0604020202020204" pitchFamily="34" charset="0"/>
              <a:buChar char="•"/>
            </a:pPr>
            <a:r>
              <a:rPr lang="en-US" altLang="en-US" dirty="0">
                <a:effectLst/>
              </a:rPr>
              <a:t>Temporal Pattern</a:t>
            </a:r>
          </a:p>
          <a:p>
            <a:pPr marL="342900" indent="-342900">
              <a:lnSpc>
                <a:spcPct val="80000"/>
              </a:lnSpc>
              <a:buFont typeface="Arial" panose="020B0604020202020204" pitchFamily="34" charset="0"/>
              <a:buChar char="•"/>
            </a:pPr>
            <a:r>
              <a:rPr lang="en-US" altLang="en-US" dirty="0"/>
              <a:t>Spatial Pattern</a:t>
            </a:r>
          </a:p>
          <a:p>
            <a:pPr marL="342900" indent="-342900">
              <a:lnSpc>
                <a:spcPct val="80000"/>
              </a:lnSpc>
              <a:buFont typeface="Arial" panose="020B0604020202020204" pitchFamily="34" charset="0"/>
              <a:buChar char="•"/>
            </a:pPr>
            <a:r>
              <a:rPr lang="en-US" altLang="en-US" dirty="0">
                <a:effectLst/>
              </a:rPr>
              <a:t>Storm Location</a:t>
            </a:r>
          </a:p>
          <a:p>
            <a:pPr marL="342900" indent="-342900">
              <a:lnSpc>
                <a:spcPct val="80000"/>
              </a:lnSpc>
              <a:buFont typeface="Arial" panose="020B0604020202020204" pitchFamily="34" charset="0"/>
              <a:buChar char="•"/>
            </a:pPr>
            <a:r>
              <a:rPr lang="en-US" altLang="en-US" dirty="0"/>
              <a:t>Storm Orientation</a:t>
            </a:r>
            <a:endParaRPr lang="en-US" altLang="en-US" dirty="0">
              <a:effectLst/>
            </a:endParaRPr>
          </a:p>
          <a:p>
            <a:pPr marL="857250" lvl="1" indent="-342900">
              <a:lnSpc>
                <a:spcPct val="80000"/>
              </a:lnSpc>
              <a:buFont typeface="Arial" panose="020B0604020202020204" pitchFamily="34" charset="0"/>
              <a:buChar char="•"/>
            </a:pPr>
            <a:endParaRPr lang="en-US" altLang="en-US" dirty="0">
              <a:effectLst/>
            </a:endParaRP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18</a:t>
            </a:fld>
            <a:endParaRPr lang="en-US" altLang="en-US"/>
          </a:p>
        </p:txBody>
      </p:sp>
      <p:pic>
        <p:nvPicPr>
          <p:cNvPr id="3" name="Picture 2">
            <a:extLst>
              <a:ext uri="{FF2B5EF4-FFF2-40B4-BE49-F238E27FC236}">
                <a16:creationId xmlns:a16="http://schemas.microsoft.com/office/drawing/2014/main" id="{2450C4CC-3155-4D05-8B02-48A63906A3D2}"/>
              </a:ext>
            </a:extLst>
          </p:cNvPr>
          <p:cNvPicPr>
            <a:picLocks noChangeAspect="1"/>
          </p:cNvPicPr>
          <p:nvPr/>
        </p:nvPicPr>
        <p:blipFill>
          <a:blip r:embed="rId3"/>
          <a:stretch>
            <a:fillRect/>
          </a:stretch>
        </p:blipFill>
        <p:spPr>
          <a:xfrm>
            <a:off x="3714617" y="1597025"/>
            <a:ext cx="5029636" cy="3798137"/>
          </a:xfrm>
          <a:prstGeom prst="rect">
            <a:avLst/>
          </a:prstGeom>
        </p:spPr>
      </p:pic>
      <p:pic>
        <p:nvPicPr>
          <p:cNvPr id="4" name="Picture 3">
            <a:extLst>
              <a:ext uri="{FF2B5EF4-FFF2-40B4-BE49-F238E27FC236}">
                <a16:creationId xmlns:a16="http://schemas.microsoft.com/office/drawing/2014/main" id="{3468B04B-9BCC-4E4B-915E-37EE1114A6B0}"/>
              </a:ext>
            </a:extLst>
          </p:cNvPr>
          <p:cNvPicPr>
            <a:picLocks noChangeAspect="1"/>
          </p:cNvPicPr>
          <p:nvPr/>
        </p:nvPicPr>
        <p:blipFill>
          <a:blip r:embed="rId4"/>
          <a:stretch>
            <a:fillRect/>
          </a:stretch>
        </p:blipFill>
        <p:spPr>
          <a:xfrm>
            <a:off x="504678" y="3816849"/>
            <a:ext cx="3185939" cy="2628400"/>
          </a:xfrm>
          <a:prstGeom prst="rect">
            <a:avLst/>
          </a:prstGeom>
        </p:spPr>
      </p:pic>
    </p:spTree>
    <p:extLst>
      <p:ext uri="{BB962C8B-B14F-4D97-AF65-F5344CB8AC3E}">
        <p14:creationId xmlns:p14="http://schemas.microsoft.com/office/powerpoint/2010/main" val="4271739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 for a Project Area</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19</a:t>
            </a:fld>
            <a:endParaRPr lang="en-US" altLang="en-US"/>
          </a:p>
        </p:txBody>
      </p:sp>
      <p:pic>
        <p:nvPicPr>
          <p:cNvPr id="10" name="Picture 9">
            <a:extLst>
              <a:ext uri="{FF2B5EF4-FFF2-40B4-BE49-F238E27FC236}">
                <a16:creationId xmlns:a16="http://schemas.microsoft.com/office/drawing/2014/main" id="{AE90BFD0-5F38-4BB7-9A2A-9FB9F1278E01}"/>
              </a:ext>
            </a:extLst>
          </p:cNvPr>
          <p:cNvPicPr>
            <a:picLocks noChangeAspect="1"/>
          </p:cNvPicPr>
          <p:nvPr/>
        </p:nvPicPr>
        <p:blipFill>
          <a:blip r:embed="rId3"/>
          <a:stretch>
            <a:fillRect/>
          </a:stretch>
        </p:blipFill>
        <p:spPr>
          <a:xfrm>
            <a:off x="1752206" y="1475618"/>
            <a:ext cx="5639587" cy="5001323"/>
          </a:xfrm>
          <a:prstGeom prst="rect">
            <a:avLst/>
          </a:prstGeom>
        </p:spPr>
      </p:pic>
    </p:spTree>
    <p:extLst>
      <p:ext uri="{BB962C8B-B14F-4D97-AF65-F5344CB8AC3E}">
        <p14:creationId xmlns:p14="http://schemas.microsoft.com/office/powerpoint/2010/main" val="3947111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Objectives</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b="1" dirty="0">
                <a:effectLst/>
              </a:rPr>
              <a:t>Definition of Probable Maximum Precipitation (PMP)</a:t>
            </a:r>
          </a:p>
          <a:p>
            <a:pPr marL="857250" lvl="1" indent="-342900">
              <a:lnSpc>
                <a:spcPct val="80000"/>
              </a:lnSpc>
              <a:buFont typeface="Arial" panose="020B0604020202020204" pitchFamily="34" charset="0"/>
              <a:buChar char="•"/>
            </a:pPr>
            <a:r>
              <a:rPr lang="en-US" altLang="en-US" dirty="0"/>
              <a:t>Why is PMP important?</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Where to find PMP estimates</a:t>
            </a:r>
          </a:p>
          <a:p>
            <a:pPr marL="342900" indent="-342900">
              <a:lnSpc>
                <a:spcPct val="80000"/>
              </a:lnSpc>
              <a:buFont typeface="Arial" panose="020B0604020202020204" pitchFamily="34" charset="0"/>
              <a:buChar char="•"/>
            </a:pPr>
            <a:r>
              <a:rPr lang="en-US" altLang="en-US" dirty="0">
                <a:effectLst/>
              </a:rPr>
              <a:t>Procedure for developing PMP Storm for project area</a:t>
            </a:r>
          </a:p>
          <a:p>
            <a:pPr marL="857250" lvl="1" indent="-342900">
              <a:lnSpc>
                <a:spcPct val="80000"/>
              </a:lnSpc>
              <a:buFont typeface="Arial" panose="020B0604020202020204" pitchFamily="34" charset="0"/>
              <a:buChar char="•"/>
            </a:pPr>
            <a:r>
              <a:rPr lang="en-US" altLang="en-US" dirty="0">
                <a:effectLst/>
              </a:rPr>
              <a:t>Storm area</a:t>
            </a:r>
          </a:p>
          <a:p>
            <a:pPr marL="857250" lvl="1" indent="-342900">
              <a:lnSpc>
                <a:spcPct val="80000"/>
              </a:lnSpc>
              <a:buFont typeface="Arial" panose="020B0604020202020204" pitchFamily="34" charset="0"/>
              <a:buChar char="•"/>
            </a:pPr>
            <a:r>
              <a:rPr lang="en-US" altLang="en-US" dirty="0">
                <a:effectLst/>
              </a:rPr>
              <a:t>Storm spatial pattern</a:t>
            </a:r>
          </a:p>
          <a:p>
            <a:pPr marL="857250" lvl="1" indent="-342900">
              <a:lnSpc>
                <a:spcPct val="80000"/>
              </a:lnSpc>
              <a:buFont typeface="Arial" panose="020B0604020202020204" pitchFamily="34" charset="0"/>
              <a:buChar char="•"/>
            </a:pPr>
            <a:r>
              <a:rPr lang="en-US" altLang="en-US" dirty="0"/>
              <a:t>Temporal distribution</a:t>
            </a:r>
            <a:r>
              <a:rPr lang="en-US" altLang="en-US" dirty="0">
                <a:effectLst/>
              </a:rPr>
              <a:t> </a:t>
            </a:r>
          </a:p>
          <a:p>
            <a:pPr marL="857250" lvl="1" indent="-342900">
              <a:lnSpc>
                <a:spcPct val="80000"/>
              </a:lnSpc>
              <a:buFont typeface="Arial" panose="020B0604020202020204" pitchFamily="34" charset="0"/>
              <a:buChar char="•"/>
            </a:pPr>
            <a:r>
              <a:rPr lang="en-US" altLang="en-US" dirty="0"/>
              <a:t>Storm location</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Storm orientation</a:t>
            </a:r>
          </a:p>
          <a:p>
            <a:pPr marL="342900" indent="-342900">
              <a:lnSpc>
                <a:spcPct val="80000"/>
              </a:lnSpc>
              <a:buFont typeface="Arial" panose="020B0604020202020204" pitchFamily="34" charset="0"/>
              <a:buChar char="•"/>
            </a:pPr>
            <a:r>
              <a:rPr lang="en-US" altLang="en-US" dirty="0">
                <a:effectLst/>
              </a:rPr>
              <a:t>Introduction to the HMR52 Storm Precipitation Method in HEC-HMS</a:t>
            </a: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a:t>
            </a:fld>
            <a:endParaRPr lang="en-US" altLang="en-US"/>
          </a:p>
        </p:txBody>
      </p:sp>
    </p:spTree>
    <p:extLst>
      <p:ext uri="{BB962C8B-B14F-4D97-AF65-F5344CB8AC3E}">
        <p14:creationId xmlns:p14="http://schemas.microsoft.com/office/powerpoint/2010/main" val="3887201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Storm Area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20</a:t>
            </a:fld>
            <a:endParaRPr lang="en-US" altLang="en-US"/>
          </a:p>
        </p:txBody>
      </p:sp>
      <p:pic>
        <p:nvPicPr>
          <p:cNvPr id="11" name="Picture 10">
            <a:extLst>
              <a:ext uri="{FF2B5EF4-FFF2-40B4-BE49-F238E27FC236}">
                <a16:creationId xmlns:a16="http://schemas.microsoft.com/office/drawing/2014/main" id="{496CA35B-B149-4AE4-A6B8-BEAEAF8B0FE4}"/>
              </a:ext>
            </a:extLst>
          </p:cNvPr>
          <p:cNvPicPr>
            <a:picLocks noChangeAspect="1"/>
          </p:cNvPicPr>
          <p:nvPr/>
        </p:nvPicPr>
        <p:blipFill>
          <a:blip r:embed="rId3"/>
          <a:stretch>
            <a:fillRect/>
          </a:stretch>
        </p:blipFill>
        <p:spPr>
          <a:xfrm>
            <a:off x="1205520" y="1390709"/>
            <a:ext cx="5741471" cy="5192654"/>
          </a:xfrm>
          <a:prstGeom prst="rect">
            <a:avLst/>
          </a:prstGeom>
        </p:spPr>
      </p:pic>
    </p:spTree>
    <p:extLst>
      <p:ext uri="{BB962C8B-B14F-4D97-AF65-F5344CB8AC3E}">
        <p14:creationId xmlns:p14="http://schemas.microsoft.com/office/powerpoint/2010/main" val="274949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Temporal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21</a:t>
            </a:fld>
            <a:endParaRPr lang="en-US" altLang="en-US"/>
          </a:p>
        </p:txBody>
      </p:sp>
      <p:pic>
        <p:nvPicPr>
          <p:cNvPr id="4" name="Picture 3">
            <a:extLst>
              <a:ext uri="{FF2B5EF4-FFF2-40B4-BE49-F238E27FC236}">
                <a16:creationId xmlns:a16="http://schemas.microsoft.com/office/drawing/2014/main" id="{8719DC95-80E3-41F1-988E-78F3F9A8F212}"/>
              </a:ext>
            </a:extLst>
          </p:cNvPr>
          <p:cNvPicPr>
            <a:picLocks noChangeAspect="1"/>
          </p:cNvPicPr>
          <p:nvPr/>
        </p:nvPicPr>
        <p:blipFill>
          <a:blip r:embed="rId3"/>
          <a:stretch>
            <a:fillRect/>
          </a:stretch>
        </p:blipFill>
        <p:spPr>
          <a:xfrm>
            <a:off x="209550" y="1608142"/>
            <a:ext cx="8741422" cy="4202108"/>
          </a:xfrm>
          <a:prstGeom prst="rect">
            <a:avLst/>
          </a:prstGeom>
        </p:spPr>
      </p:pic>
    </p:spTree>
    <p:extLst>
      <p:ext uri="{BB962C8B-B14F-4D97-AF65-F5344CB8AC3E}">
        <p14:creationId xmlns:p14="http://schemas.microsoft.com/office/powerpoint/2010/main" val="1192346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Temporal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22</a:t>
            </a:fld>
            <a:endParaRPr lang="en-US" altLang="en-US"/>
          </a:p>
        </p:txBody>
      </p:sp>
      <p:pic>
        <p:nvPicPr>
          <p:cNvPr id="5" name="Picture 4">
            <a:extLst>
              <a:ext uri="{FF2B5EF4-FFF2-40B4-BE49-F238E27FC236}">
                <a16:creationId xmlns:a16="http://schemas.microsoft.com/office/drawing/2014/main" id="{3000185A-B2AC-4053-82A7-D6797263967B}"/>
              </a:ext>
            </a:extLst>
          </p:cNvPr>
          <p:cNvPicPr>
            <a:picLocks noChangeAspect="1"/>
          </p:cNvPicPr>
          <p:nvPr/>
        </p:nvPicPr>
        <p:blipFill>
          <a:blip r:embed="rId3"/>
          <a:stretch>
            <a:fillRect/>
          </a:stretch>
        </p:blipFill>
        <p:spPr>
          <a:xfrm>
            <a:off x="714375" y="1490159"/>
            <a:ext cx="6342229" cy="4986782"/>
          </a:xfrm>
          <a:prstGeom prst="rect">
            <a:avLst/>
          </a:prstGeom>
        </p:spPr>
      </p:pic>
    </p:spTree>
    <p:extLst>
      <p:ext uri="{BB962C8B-B14F-4D97-AF65-F5344CB8AC3E}">
        <p14:creationId xmlns:p14="http://schemas.microsoft.com/office/powerpoint/2010/main" val="3225279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23</a:t>
            </a:fld>
            <a:endParaRPr lang="en-US" altLang="en-US"/>
          </a:p>
        </p:txBody>
      </p:sp>
      <p:pic>
        <p:nvPicPr>
          <p:cNvPr id="4" name="Picture 3">
            <a:extLst>
              <a:ext uri="{FF2B5EF4-FFF2-40B4-BE49-F238E27FC236}">
                <a16:creationId xmlns:a16="http://schemas.microsoft.com/office/drawing/2014/main" id="{68AAABD6-B308-4A9C-AB1B-8DCE7F75D048}"/>
              </a:ext>
            </a:extLst>
          </p:cNvPr>
          <p:cNvPicPr>
            <a:picLocks noChangeAspect="1"/>
          </p:cNvPicPr>
          <p:nvPr/>
        </p:nvPicPr>
        <p:blipFill>
          <a:blip r:embed="rId3"/>
          <a:stretch>
            <a:fillRect/>
          </a:stretch>
        </p:blipFill>
        <p:spPr>
          <a:xfrm>
            <a:off x="781050" y="1466850"/>
            <a:ext cx="7248524" cy="5206613"/>
          </a:xfrm>
          <a:prstGeom prst="rect">
            <a:avLst/>
          </a:prstGeom>
        </p:spPr>
      </p:pic>
    </p:spTree>
    <p:extLst>
      <p:ext uri="{BB962C8B-B14F-4D97-AF65-F5344CB8AC3E}">
        <p14:creationId xmlns:p14="http://schemas.microsoft.com/office/powerpoint/2010/main" val="12950838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24</a:t>
            </a:fld>
            <a:endParaRPr lang="en-US" altLang="en-US"/>
          </a:p>
        </p:txBody>
      </p:sp>
      <p:pic>
        <p:nvPicPr>
          <p:cNvPr id="5" name="Picture 4">
            <a:extLst>
              <a:ext uri="{FF2B5EF4-FFF2-40B4-BE49-F238E27FC236}">
                <a16:creationId xmlns:a16="http://schemas.microsoft.com/office/drawing/2014/main" id="{6795AE5E-7679-490A-A38C-B47DEB0B7238}"/>
              </a:ext>
            </a:extLst>
          </p:cNvPr>
          <p:cNvPicPr>
            <a:picLocks noChangeAspect="1"/>
          </p:cNvPicPr>
          <p:nvPr/>
        </p:nvPicPr>
        <p:blipFill>
          <a:blip r:embed="rId3"/>
          <a:stretch>
            <a:fillRect/>
          </a:stretch>
        </p:blipFill>
        <p:spPr>
          <a:xfrm>
            <a:off x="2581740" y="1466850"/>
            <a:ext cx="3980520" cy="5192654"/>
          </a:xfrm>
          <a:prstGeom prst="rect">
            <a:avLst/>
          </a:prstGeom>
        </p:spPr>
      </p:pic>
    </p:spTree>
    <p:extLst>
      <p:ext uri="{BB962C8B-B14F-4D97-AF65-F5344CB8AC3E}">
        <p14:creationId xmlns:p14="http://schemas.microsoft.com/office/powerpoint/2010/main" val="3772164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25</a:t>
            </a:fld>
            <a:endParaRPr lang="en-US" altLang="en-US"/>
          </a:p>
        </p:txBody>
      </p:sp>
      <p:pic>
        <p:nvPicPr>
          <p:cNvPr id="7" name="Picture 6">
            <a:extLst>
              <a:ext uri="{FF2B5EF4-FFF2-40B4-BE49-F238E27FC236}">
                <a16:creationId xmlns:a16="http://schemas.microsoft.com/office/drawing/2014/main" id="{B440DA80-799A-426A-A3E4-5C2CF2FCF668}"/>
              </a:ext>
            </a:extLst>
          </p:cNvPr>
          <p:cNvPicPr>
            <a:picLocks noChangeAspect="1"/>
          </p:cNvPicPr>
          <p:nvPr/>
        </p:nvPicPr>
        <p:blipFill>
          <a:blip r:embed="rId3"/>
          <a:stretch>
            <a:fillRect/>
          </a:stretch>
        </p:blipFill>
        <p:spPr>
          <a:xfrm>
            <a:off x="2477083" y="1416975"/>
            <a:ext cx="4189833" cy="5242529"/>
          </a:xfrm>
          <a:prstGeom prst="rect">
            <a:avLst/>
          </a:prstGeom>
        </p:spPr>
      </p:pic>
    </p:spTree>
    <p:extLst>
      <p:ext uri="{BB962C8B-B14F-4D97-AF65-F5344CB8AC3E}">
        <p14:creationId xmlns:p14="http://schemas.microsoft.com/office/powerpoint/2010/main" val="3995269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26</a:t>
            </a:fld>
            <a:endParaRPr lang="en-US" altLang="en-US"/>
          </a:p>
        </p:txBody>
      </p:sp>
      <p:pic>
        <p:nvPicPr>
          <p:cNvPr id="5" name="Picture 4">
            <a:extLst>
              <a:ext uri="{FF2B5EF4-FFF2-40B4-BE49-F238E27FC236}">
                <a16:creationId xmlns:a16="http://schemas.microsoft.com/office/drawing/2014/main" id="{BAA9E8AC-73A3-45A9-8345-3F13DDDB89EC}"/>
              </a:ext>
            </a:extLst>
          </p:cNvPr>
          <p:cNvPicPr>
            <a:picLocks noChangeAspect="1"/>
          </p:cNvPicPr>
          <p:nvPr/>
        </p:nvPicPr>
        <p:blipFill>
          <a:blip r:embed="rId3"/>
          <a:stretch>
            <a:fillRect/>
          </a:stretch>
        </p:blipFill>
        <p:spPr>
          <a:xfrm>
            <a:off x="880320" y="1466850"/>
            <a:ext cx="6777779" cy="4532347"/>
          </a:xfrm>
          <a:prstGeom prst="rect">
            <a:avLst/>
          </a:prstGeom>
        </p:spPr>
      </p:pic>
    </p:spTree>
    <p:extLst>
      <p:ext uri="{BB962C8B-B14F-4D97-AF65-F5344CB8AC3E}">
        <p14:creationId xmlns:p14="http://schemas.microsoft.com/office/powerpoint/2010/main" val="11537505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27</a:t>
            </a:fld>
            <a:endParaRPr lang="en-US" altLang="en-US"/>
          </a:p>
        </p:txBody>
      </p:sp>
      <p:pic>
        <p:nvPicPr>
          <p:cNvPr id="3" name="Picture 2">
            <a:extLst>
              <a:ext uri="{FF2B5EF4-FFF2-40B4-BE49-F238E27FC236}">
                <a16:creationId xmlns:a16="http://schemas.microsoft.com/office/drawing/2014/main" id="{19390FE3-73B1-4444-91BF-6E3BE9BEB658}"/>
              </a:ext>
            </a:extLst>
          </p:cNvPr>
          <p:cNvPicPr>
            <a:picLocks noChangeAspect="1"/>
          </p:cNvPicPr>
          <p:nvPr/>
        </p:nvPicPr>
        <p:blipFill>
          <a:blip r:embed="rId3"/>
          <a:stretch>
            <a:fillRect/>
          </a:stretch>
        </p:blipFill>
        <p:spPr>
          <a:xfrm>
            <a:off x="809624" y="1466850"/>
            <a:ext cx="7326801" cy="4463974"/>
          </a:xfrm>
          <a:prstGeom prst="rect">
            <a:avLst/>
          </a:prstGeom>
        </p:spPr>
      </p:pic>
    </p:spTree>
    <p:extLst>
      <p:ext uri="{BB962C8B-B14F-4D97-AF65-F5344CB8AC3E}">
        <p14:creationId xmlns:p14="http://schemas.microsoft.com/office/powerpoint/2010/main" val="271650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28</a:t>
            </a:fld>
            <a:endParaRPr lang="en-US" altLang="en-US"/>
          </a:p>
        </p:txBody>
      </p:sp>
      <p:pic>
        <p:nvPicPr>
          <p:cNvPr id="5" name="Picture 4">
            <a:extLst>
              <a:ext uri="{FF2B5EF4-FFF2-40B4-BE49-F238E27FC236}">
                <a16:creationId xmlns:a16="http://schemas.microsoft.com/office/drawing/2014/main" id="{63FABAD7-D2E9-44FD-A953-349DD0999676}"/>
              </a:ext>
            </a:extLst>
          </p:cNvPr>
          <p:cNvPicPr>
            <a:picLocks noChangeAspect="1"/>
          </p:cNvPicPr>
          <p:nvPr/>
        </p:nvPicPr>
        <p:blipFill>
          <a:blip r:embed="rId3"/>
          <a:stretch>
            <a:fillRect/>
          </a:stretch>
        </p:blipFill>
        <p:spPr>
          <a:xfrm>
            <a:off x="1066800" y="1359943"/>
            <a:ext cx="6727746" cy="4631281"/>
          </a:xfrm>
          <a:prstGeom prst="rect">
            <a:avLst/>
          </a:prstGeom>
        </p:spPr>
      </p:pic>
    </p:spTree>
    <p:extLst>
      <p:ext uri="{BB962C8B-B14F-4D97-AF65-F5344CB8AC3E}">
        <p14:creationId xmlns:p14="http://schemas.microsoft.com/office/powerpoint/2010/main" val="172558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29</a:t>
            </a:fld>
            <a:endParaRPr lang="en-US" altLang="en-US"/>
          </a:p>
        </p:txBody>
      </p:sp>
      <p:pic>
        <p:nvPicPr>
          <p:cNvPr id="3" name="Picture 2">
            <a:extLst>
              <a:ext uri="{FF2B5EF4-FFF2-40B4-BE49-F238E27FC236}">
                <a16:creationId xmlns:a16="http://schemas.microsoft.com/office/drawing/2014/main" id="{1224DCA3-8F14-4082-A6BB-FBE757338850}"/>
              </a:ext>
            </a:extLst>
          </p:cNvPr>
          <p:cNvPicPr>
            <a:picLocks noChangeAspect="1"/>
          </p:cNvPicPr>
          <p:nvPr/>
        </p:nvPicPr>
        <p:blipFill>
          <a:blip r:embed="rId3"/>
          <a:stretch>
            <a:fillRect/>
          </a:stretch>
        </p:blipFill>
        <p:spPr>
          <a:xfrm>
            <a:off x="802786" y="1398210"/>
            <a:ext cx="7386027" cy="4403099"/>
          </a:xfrm>
          <a:prstGeom prst="rect">
            <a:avLst/>
          </a:prstGeom>
        </p:spPr>
      </p:pic>
    </p:spTree>
    <p:extLst>
      <p:ext uri="{BB962C8B-B14F-4D97-AF65-F5344CB8AC3E}">
        <p14:creationId xmlns:p14="http://schemas.microsoft.com/office/powerpoint/2010/main" val="2532515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916F-4F2A-48F5-A4BE-1C6A1FFAF772}"/>
              </a:ext>
            </a:extLst>
          </p:cNvPr>
          <p:cNvSpPr>
            <a:spLocks noGrp="1"/>
          </p:cNvSpPr>
          <p:nvPr>
            <p:ph type="title"/>
          </p:nvPr>
        </p:nvSpPr>
        <p:spPr/>
        <p:txBody>
          <a:bodyPr/>
          <a:lstStyle/>
          <a:p>
            <a:pPr algn="ctr"/>
            <a:r>
              <a:rPr lang="en-US" sz="3600" dirty="0"/>
              <a:t>OBJECTIVES</a:t>
            </a:r>
            <a:endParaRPr lang="en-US" sz="2400" dirty="0"/>
          </a:p>
        </p:txBody>
      </p:sp>
      <p:sp>
        <p:nvSpPr>
          <p:cNvPr id="4" name="Slide Number Placeholder 3">
            <a:extLst>
              <a:ext uri="{FF2B5EF4-FFF2-40B4-BE49-F238E27FC236}">
                <a16:creationId xmlns:a16="http://schemas.microsoft.com/office/drawing/2014/main" id="{45ECCBFA-5A17-4E2D-AD86-1F1711A5C0D6}"/>
              </a:ext>
            </a:extLst>
          </p:cNvPr>
          <p:cNvSpPr>
            <a:spLocks noGrp="1"/>
          </p:cNvSpPr>
          <p:nvPr>
            <p:ph type="sldNum" sz="quarter" idx="11"/>
          </p:nvPr>
        </p:nvSpPr>
        <p:spPr/>
        <p:txBody>
          <a:bodyPr/>
          <a:lstStyle/>
          <a:p>
            <a:fld id="{9A257827-C34C-4251-B995-96C9C233CCC8}" type="slidenum">
              <a:rPr lang="en-US" smtClean="0"/>
              <a:pPr/>
              <a:t>3</a:t>
            </a:fld>
            <a:endParaRPr lang="en-US"/>
          </a:p>
        </p:txBody>
      </p:sp>
      <p:pic>
        <p:nvPicPr>
          <p:cNvPr id="7" name="Picture 6">
            <a:extLst>
              <a:ext uri="{FF2B5EF4-FFF2-40B4-BE49-F238E27FC236}">
                <a16:creationId xmlns:a16="http://schemas.microsoft.com/office/drawing/2014/main" id="{2D7F49B6-C548-481A-853B-FDBC4C5B42A9}"/>
              </a:ext>
            </a:extLst>
          </p:cNvPr>
          <p:cNvPicPr>
            <a:picLocks noChangeAspect="1"/>
          </p:cNvPicPr>
          <p:nvPr/>
        </p:nvPicPr>
        <p:blipFill>
          <a:blip r:embed="rId3"/>
          <a:stretch>
            <a:fillRect/>
          </a:stretch>
        </p:blipFill>
        <p:spPr>
          <a:xfrm>
            <a:off x="654050" y="947887"/>
            <a:ext cx="7880350" cy="5667444"/>
          </a:xfrm>
          <a:prstGeom prst="rect">
            <a:avLst/>
          </a:prstGeom>
        </p:spPr>
      </p:pic>
    </p:spTree>
    <p:extLst>
      <p:ext uri="{BB962C8B-B14F-4D97-AF65-F5344CB8AC3E}">
        <p14:creationId xmlns:p14="http://schemas.microsoft.com/office/powerpoint/2010/main" val="32459085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Spatial Pattern Example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30</a:t>
            </a:fld>
            <a:endParaRPr lang="en-US" altLang="en-US"/>
          </a:p>
        </p:txBody>
      </p:sp>
      <p:sp>
        <p:nvSpPr>
          <p:cNvPr id="6" name="Slide Number Placeholder 5">
            <a:extLst>
              <a:ext uri="{FF2B5EF4-FFF2-40B4-BE49-F238E27FC236}">
                <a16:creationId xmlns:a16="http://schemas.microsoft.com/office/drawing/2014/main" id="{856FE1C2-40DA-4BEC-B2F6-C7702508CEBE}"/>
              </a:ext>
            </a:extLst>
          </p:cNvPr>
          <p:cNvSpPr txBox="1">
            <a:spLocks/>
          </p:cNvSpPr>
          <p:nvPr/>
        </p:nvSpPr>
        <p:spPr>
          <a:xfrm>
            <a:off x="6975922" y="6259286"/>
            <a:ext cx="1863277" cy="44631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20000"/>
              </a:spcBef>
              <a:spcAft>
                <a:spcPct val="0"/>
              </a:spcAft>
              <a:buClr>
                <a:srgbClr val="FFFF66"/>
              </a:buClr>
              <a:buSzPct val="75000"/>
              <a:buFont typeface="Wingdings" panose="05000000000000000000" pitchFamily="2" charset="2"/>
              <a:buChar char="v"/>
              <a:defRPr sz="2800" b="1" kern="1200">
                <a:solidFill>
                  <a:schemeClr val="tx1"/>
                </a:solidFill>
                <a:latin typeface="Garamond" panose="02020404030301010803" pitchFamily="18" charset="0"/>
                <a:ea typeface="+mn-ea"/>
                <a:cs typeface="+mn-cs"/>
              </a:defRPr>
            </a:lvl1pPr>
            <a:lvl2pPr marL="742950" indent="-285750" algn="l" rtl="0" fontAlgn="base">
              <a:spcBef>
                <a:spcPct val="20000"/>
              </a:spcBef>
              <a:spcAft>
                <a:spcPct val="0"/>
              </a:spcAft>
              <a:buClr>
                <a:srgbClr val="66FF33"/>
              </a:buClr>
              <a:buSzPct val="75000"/>
              <a:buFont typeface="Wingdings" panose="05000000000000000000" pitchFamily="2" charset="2"/>
              <a:buChar char="Ø"/>
              <a:defRPr sz="2400" b="1" kern="1200">
                <a:solidFill>
                  <a:schemeClr val="tx1"/>
                </a:solidFill>
                <a:latin typeface="Garamond" panose="02020404030301010803" pitchFamily="18" charset="0"/>
                <a:ea typeface="+mn-ea"/>
                <a:cs typeface="+mn-cs"/>
              </a:defRPr>
            </a:lvl2pPr>
            <a:lvl3pPr marL="1143000" indent="-228600" algn="l" rtl="0" fontAlgn="base">
              <a:spcBef>
                <a:spcPct val="20000"/>
              </a:spcBef>
              <a:spcAft>
                <a:spcPct val="0"/>
              </a:spcAft>
              <a:buClr>
                <a:schemeClr val="tx2"/>
              </a:buClr>
              <a:buChar char="•"/>
              <a:defRPr sz="2000" b="1" kern="1200">
                <a:solidFill>
                  <a:schemeClr val="tx1"/>
                </a:solidFill>
                <a:latin typeface="Garamond" panose="02020404030301010803" pitchFamily="18" charset="0"/>
                <a:ea typeface="+mn-ea"/>
                <a:cs typeface="+mn-cs"/>
              </a:defRPr>
            </a:lvl3pPr>
            <a:lvl4pPr marL="1600200" indent="-228600" algn="l" rtl="0" fontAlgn="base">
              <a:spcBef>
                <a:spcPct val="20000"/>
              </a:spcBef>
              <a:spcAft>
                <a:spcPct val="0"/>
              </a:spcAft>
              <a:buClr>
                <a:schemeClr val="tx1"/>
              </a:buClr>
              <a:buSzPct val="100000"/>
              <a:buChar char="•"/>
              <a:defRPr sz="2000" b="1" kern="1200">
                <a:solidFill>
                  <a:schemeClr val="tx1"/>
                </a:solidFill>
                <a:latin typeface="Garamond" panose="02020404030301010803" pitchFamily="18" charset="0"/>
                <a:ea typeface="+mn-ea"/>
                <a:cs typeface="+mn-cs"/>
              </a:defRPr>
            </a:lvl4pPr>
            <a:lvl5pPr marL="2057400" indent="-228600" algn="l" rtl="0" fontAlgn="base">
              <a:spcBef>
                <a:spcPct val="20000"/>
              </a:spcBef>
              <a:spcAft>
                <a:spcPct val="0"/>
              </a:spcAft>
              <a:buClr>
                <a:schemeClr val="tx1"/>
              </a:buClr>
              <a:buSzPct val="100000"/>
              <a:buChar char="–"/>
              <a:defRPr sz="2000" b="1" kern="1200">
                <a:solidFill>
                  <a:schemeClr val="tx1"/>
                </a:solidFill>
                <a:latin typeface="Garamond" panose="02020404030301010803" pitchFamily="18" charset="0"/>
                <a:ea typeface="+mn-ea"/>
                <a:cs typeface="+mn-cs"/>
              </a:defRPr>
            </a:lvl5pPr>
            <a:lvl6pPr marL="2514600" indent="-228600" algn="l" defTabSz="914400" rtl="0" eaLnBrk="0" fontAlgn="base" latinLnBrk="0" hangingPunct="0">
              <a:spcBef>
                <a:spcPct val="20000"/>
              </a:spcBef>
              <a:spcAft>
                <a:spcPct val="0"/>
              </a:spcAft>
              <a:buClr>
                <a:schemeClr val="tx1"/>
              </a:buClr>
              <a:buSzPct val="100000"/>
              <a:buChar char="–"/>
              <a:defRPr sz="2000" b="1" kern="1200">
                <a:solidFill>
                  <a:schemeClr val="tx1"/>
                </a:solidFill>
                <a:latin typeface="Garamond" panose="02020404030301010803" pitchFamily="18" charset="0"/>
                <a:ea typeface="+mn-ea"/>
                <a:cs typeface="+mn-cs"/>
              </a:defRPr>
            </a:lvl6pPr>
            <a:lvl7pPr marL="2971800" indent="-228600" algn="l" defTabSz="914400" rtl="0" eaLnBrk="0" fontAlgn="base" latinLnBrk="0" hangingPunct="0">
              <a:spcBef>
                <a:spcPct val="20000"/>
              </a:spcBef>
              <a:spcAft>
                <a:spcPct val="0"/>
              </a:spcAft>
              <a:buClr>
                <a:schemeClr val="tx1"/>
              </a:buClr>
              <a:buSzPct val="100000"/>
              <a:buChar char="–"/>
              <a:defRPr sz="2000" b="1" kern="1200">
                <a:solidFill>
                  <a:schemeClr val="tx1"/>
                </a:solidFill>
                <a:latin typeface="Garamond" panose="02020404030301010803" pitchFamily="18" charset="0"/>
                <a:ea typeface="+mn-ea"/>
                <a:cs typeface="+mn-cs"/>
              </a:defRPr>
            </a:lvl7pPr>
            <a:lvl8pPr marL="3429000" indent="-228600" algn="l" defTabSz="914400" rtl="0" eaLnBrk="0" fontAlgn="base" latinLnBrk="0" hangingPunct="0">
              <a:spcBef>
                <a:spcPct val="20000"/>
              </a:spcBef>
              <a:spcAft>
                <a:spcPct val="0"/>
              </a:spcAft>
              <a:buClr>
                <a:schemeClr val="tx1"/>
              </a:buClr>
              <a:buSzPct val="100000"/>
              <a:buChar char="–"/>
              <a:defRPr sz="2000" b="1" kern="1200">
                <a:solidFill>
                  <a:schemeClr val="tx1"/>
                </a:solidFill>
                <a:latin typeface="Garamond" panose="02020404030301010803" pitchFamily="18" charset="0"/>
                <a:ea typeface="+mn-ea"/>
                <a:cs typeface="+mn-cs"/>
              </a:defRPr>
            </a:lvl8pPr>
            <a:lvl9pPr marL="3886200" indent="-228600" algn="l" defTabSz="914400" rtl="0" eaLnBrk="0" fontAlgn="base" latinLnBrk="0" hangingPunct="0">
              <a:spcBef>
                <a:spcPct val="20000"/>
              </a:spcBef>
              <a:spcAft>
                <a:spcPct val="0"/>
              </a:spcAft>
              <a:buClr>
                <a:schemeClr val="tx1"/>
              </a:buClr>
              <a:buSzPct val="100000"/>
              <a:buChar char="–"/>
              <a:defRPr sz="2000" b="1" kern="1200">
                <a:solidFill>
                  <a:schemeClr val="tx1"/>
                </a:solidFill>
                <a:latin typeface="Garamond" panose="02020404030301010803" pitchFamily="18" charset="0"/>
                <a:ea typeface="+mn-ea"/>
                <a:cs typeface="+mn-cs"/>
              </a:defRPr>
            </a:lvl9pPr>
          </a:lstStyle>
          <a:p>
            <a:pPr>
              <a:spcBef>
                <a:spcPct val="0"/>
              </a:spcBef>
              <a:buClrTx/>
              <a:buSzTx/>
              <a:buFontTx/>
              <a:buNone/>
            </a:pPr>
            <a:fld id="{61FE88B4-A218-4CF6-9AAF-2C7AB0EAA6BB}" type="slidenum">
              <a:rPr lang="en-US" altLang="en-US" sz="1400" b="0" smtClean="0">
                <a:latin typeface="Times New Roman" panose="02020603050405020304" pitchFamily="18" charset="0"/>
              </a:rPr>
              <a:pPr>
                <a:spcBef>
                  <a:spcPct val="0"/>
                </a:spcBef>
                <a:buClrTx/>
                <a:buSzTx/>
                <a:buFontTx/>
                <a:buNone/>
              </a:pPr>
              <a:t>30</a:t>
            </a:fld>
            <a:endParaRPr lang="en-US" altLang="en-US" sz="1400" b="0">
              <a:latin typeface="Times New Roman" panose="02020603050405020304" pitchFamily="18" charset="0"/>
            </a:endParaRPr>
          </a:p>
        </p:txBody>
      </p:sp>
      <p:sp>
        <p:nvSpPr>
          <p:cNvPr id="7" name="Oval 5">
            <a:extLst>
              <a:ext uri="{FF2B5EF4-FFF2-40B4-BE49-F238E27FC236}">
                <a16:creationId xmlns:a16="http://schemas.microsoft.com/office/drawing/2014/main" id="{9D71E09C-DB5C-4C5F-887E-FFBC2C16E328}"/>
              </a:ext>
            </a:extLst>
          </p:cNvPr>
          <p:cNvSpPr>
            <a:spLocks noChangeArrowheads="1"/>
          </p:cNvSpPr>
          <p:nvPr/>
        </p:nvSpPr>
        <p:spPr bwMode="auto">
          <a:xfrm>
            <a:off x="4041720" y="4731732"/>
            <a:ext cx="919217" cy="495905"/>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9" name="Oval 7">
            <a:extLst>
              <a:ext uri="{FF2B5EF4-FFF2-40B4-BE49-F238E27FC236}">
                <a16:creationId xmlns:a16="http://schemas.microsoft.com/office/drawing/2014/main" id="{B3C1E31F-1BC5-4363-B14A-2ADDC09ACF34}"/>
              </a:ext>
            </a:extLst>
          </p:cNvPr>
          <p:cNvSpPr>
            <a:spLocks noChangeArrowheads="1"/>
          </p:cNvSpPr>
          <p:nvPr/>
        </p:nvSpPr>
        <p:spPr bwMode="auto">
          <a:xfrm>
            <a:off x="3742682" y="4523089"/>
            <a:ext cx="1530993" cy="923623"/>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0" name="Oval 8">
            <a:extLst>
              <a:ext uri="{FF2B5EF4-FFF2-40B4-BE49-F238E27FC236}">
                <a16:creationId xmlns:a16="http://schemas.microsoft.com/office/drawing/2014/main" id="{B0F4EEA9-0AAF-448E-9861-05CF04587B38}"/>
              </a:ext>
            </a:extLst>
          </p:cNvPr>
          <p:cNvSpPr>
            <a:spLocks noChangeArrowheads="1"/>
          </p:cNvSpPr>
          <p:nvPr/>
        </p:nvSpPr>
        <p:spPr bwMode="auto">
          <a:xfrm>
            <a:off x="3443643" y="4385544"/>
            <a:ext cx="2142769" cy="1207219"/>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1" name="Oval 9">
            <a:extLst>
              <a:ext uri="{FF2B5EF4-FFF2-40B4-BE49-F238E27FC236}">
                <a16:creationId xmlns:a16="http://schemas.microsoft.com/office/drawing/2014/main" id="{3CE057C3-F88D-40BA-A4CC-1312C0329A85}"/>
              </a:ext>
            </a:extLst>
          </p:cNvPr>
          <p:cNvSpPr>
            <a:spLocks noChangeArrowheads="1"/>
          </p:cNvSpPr>
          <p:nvPr/>
        </p:nvSpPr>
        <p:spPr bwMode="auto">
          <a:xfrm>
            <a:off x="2918207" y="4176864"/>
            <a:ext cx="3136517" cy="1633386"/>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2" name="Oval 10">
            <a:extLst>
              <a:ext uri="{FF2B5EF4-FFF2-40B4-BE49-F238E27FC236}">
                <a16:creationId xmlns:a16="http://schemas.microsoft.com/office/drawing/2014/main" id="{9D391B51-9E61-4017-91E8-AB7686D454BD}"/>
              </a:ext>
            </a:extLst>
          </p:cNvPr>
          <p:cNvSpPr>
            <a:spLocks noChangeArrowheads="1"/>
          </p:cNvSpPr>
          <p:nvPr/>
        </p:nvSpPr>
        <p:spPr bwMode="auto">
          <a:xfrm>
            <a:off x="2470445" y="4041020"/>
            <a:ext cx="4054180" cy="1986718"/>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3" name="Oval 11">
            <a:extLst>
              <a:ext uri="{FF2B5EF4-FFF2-40B4-BE49-F238E27FC236}">
                <a16:creationId xmlns:a16="http://schemas.microsoft.com/office/drawing/2014/main" id="{A14D67E8-FB8D-4C20-BF11-81678E3AD579}"/>
              </a:ext>
            </a:extLst>
          </p:cNvPr>
          <p:cNvSpPr>
            <a:spLocks noChangeArrowheads="1"/>
          </p:cNvSpPr>
          <p:nvPr/>
        </p:nvSpPr>
        <p:spPr bwMode="auto">
          <a:xfrm>
            <a:off x="1946747" y="3901924"/>
            <a:ext cx="5125566" cy="2271864"/>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4" name="Oval 12">
            <a:extLst>
              <a:ext uri="{FF2B5EF4-FFF2-40B4-BE49-F238E27FC236}">
                <a16:creationId xmlns:a16="http://schemas.microsoft.com/office/drawing/2014/main" id="{4C57C271-BEDB-44F6-B6B2-393D904F8EC1}"/>
              </a:ext>
            </a:extLst>
          </p:cNvPr>
          <p:cNvSpPr>
            <a:spLocks noChangeArrowheads="1"/>
          </p:cNvSpPr>
          <p:nvPr/>
        </p:nvSpPr>
        <p:spPr bwMode="auto">
          <a:xfrm>
            <a:off x="1348670" y="3762829"/>
            <a:ext cx="6349118" cy="2557009"/>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5" name="Oval 13">
            <a:extLst>
              <a:ext uri="{FF2B5EF4-FFF2-40B4-BE49-F238E27FC236}">
                <a16:creationId xmlns:a16="http://schemas.microsoft.com/office/drawing/2014/main" id="{5AA55186-0B4C-4C18-A667-031146322CB0}"/>
              </a:ext>
            </a:extLst>
          </p:cNvPr>
          <p:cNvSpPr>
            <a:spLocks noChangeArrowheads="1"/>
          </p:cNvSpPr>
          <p:nvPr/>
        </p:nvSpPr>
        <p:spPr bwMode="auto">
          <a:xfrm>
            <a:off x="826677" y="3625244"/>
            <a:ext cx="7496586" cy="2839055"/>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6" name="Oval 14">
            <a:extLst>
              <a:ext uri="{FF2B5EF4-FFF2-40B4-BE49-F238E27FC236}">
                <a16:creationId xmlns:a16="http://schemas.microsoft.com/office/drawing/2014/main" id="{FDD7F475-1990-4E36-97B1-4E5777518A00}"/>
              </a:ext>
            </a:extLst>
          </p:cNvPr>
          <p:cNvSpPr>
            <a:spLocks noChangeArrowheads="1"/>
          </p:cNvSpPr>
          <p:nvPr/>
        </p:nvSpPr>
        <p:spPr bwMode="auto">
          <a:xfrm>
            <a:off x="228600" y="3486150"/>
            <a:ext cx="8720138" cy="3124200"/>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7" name="Text Box 17">
            <a:extLst>
              <a:ext uri="{FF2B5EF4-FFF2-40B4-BE49-F238E27FC236}">
                <a16:creationId xmlns:a16="http://schemas.microsoft.com/office/drawing/2014/main" id="{614B0A4B-E24C-47D1-955A-FE4286347B5F}"/>
              </a:ext>
            </a:extLst>
          </p:cNvPr>
          <p:cNvSpPr txBox="1">
            <a:spLocks noChangeArrowheads="1"/>
          </p:cNvSpPr>
          <p:nvPr/>
        </p:nvSpPr>
        <p:spPr bwMode="auto">
          <a:xfrm rot="-5400000">
            <a:off x="4811461" y="4812984"/>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43.4</a:t>
            </a:r>
          </a:p>
        </p:txBody>
      </p:sp>
      <p:sp>
        <p:nvSpPr>
          <p:cNvPr id="18" name="Text Box 18">
            <a:extLst>
              <a:ext uri="{FF2B5EF4-FFF2-40B4-BE49-F238E27FC236}">
                <a16:creationId xmlns:a16="http://schemas.microsoft.com/office/drawing/2014/main" id="{577DB374-E96A-4643-8D51-81D8AD0E1ACB}"/>
              </a:ext>
            </a:extLst>
          </p:cNvPr>
          <p:cNvSpPr txBox="1">
            <a:spLocks noChangeArrowheads="1"/>
          </p:cNvSpPr>
          <p:nvPr/>
        </p:nvSpPr>
        <p:spPr bwMode="auto">
          <a:xfrm>
            <a:off x="4266788" y="4813597"/>
            <a:ext cx="8415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44.7</a:t>
            </a:r>
          </a:p>
        </p:txBody>
      </p:sp>
      <p:sp>
        <p:nvSpPr>
          <p:cNvPr id="19" name="Text Box 24">
            <a:extLst>
              <a:ext uri="{FF2B5EF4-FFF2-40B4-BE49-F238E27FC236}">
                <a16:creationId xmlns:a16="http://schemas.microsoft.com/office/drawing/2014/main" id="{9CCB310A-18C0-4374-B535-DE8306E675FD}"/>
              </a:ext>
            </a:extLst>
          </p:cNvPr>
          <p:cNvSpPr txBox="1">
            <a:spLocks noChangeArrowheads="1"/>
          </p:cNvSpPr>
          <p:nvPr/>
        </p:nvSpPr>
        <p:spPr bwMode="auto">
          <a:xfrm rot="-5400000">
            <a:off x="5124198" y="4812984"/>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40.7</a:t>
            </a:r>
          </a:p>
        </p:txBody>
      </p:sp>
      <p:sp>
        <p:nvSpPr>
          <p:cNvPr id="20" name="Text Box 25">
            <a:extLst>
              <a:ext uri="{FF2B5EF4-FFF2-40B4-BE49-F238E27FC236}">
                <a16:creationId xmlns:a16="http://schemas.microsoft.com/office/drawing/2014/main" id="{36327A86-DBAF-4664-AA51-7AE626C9BA5C}"/>
              </a:ext>
            </a:extLst>
          </p:cNvPr>
          <p:cNvSpPr txBox="1">
            <a:spLocks noChangeArrowheads="1"/>
          </p:cNvSpPr>
          <p:nvPr/>
        </p:nvSpPr>
        <p:spPr bwMode="auto">
          <a:xfrm rot="-5400000">
            <a:off x="5514723" y="4812984"/>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38.0</a:t>
            </a:r>
          </a:p>
        </p:txBody>
      </p:sp>
      <p:sp>
        <p:nvSpPr>
          <p:cNvPr id="21" name="Text Box 26">
            <a:extLst>
              <a:ext uri="{FF2B5EF4-FFF2-40B4-BE49-F238E27FC236}">
                <a16:creationId xmlns:a16="http://schemas.microsoft.com/office/drawing/2014/main" id="{DAA6C49A-CCF2-4CBD-9A6A-637C77A6CFDA}"/>
              </a:ext>
            </a:extLst>
          </p:cNvPr>
          <p:cNvSpPr txBox="1">
            <a:spLocks noChangeArrowheads="1"/>
          </p:cNvSpPr>
          <p:nvPr/>
        </p:nvSpPr>
        <p:spPr bwMode="auto">
          <a:xfrm rot="-5400000">
            <a:off x="5984623" y="4812984"/>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35.3</a:t>
            </a:r>
          </a:p>
        </p:txBody>
      </p:sp>
      <p:sp>
        <p:nvSpPr>
          <p:cNvPr id="22" name="Text Box 27">
            <a:extLst>
              <a:ext uri="{FF2B5EF4-FFF2-40B4-BE49-F238E27FC236}">
                <a16:creationId xmlns:a16="http://schemas.microsoft.com/office/drawing/2014/main" id="{FB9351AE-B2AE-4F27-8B0F-DDF11E4727B0}"/>
              </a:ext>
            </a:extLst>
          </p:cNvPr>
          <p:cNvSpPr txBox="1">
            <a:spLocks noChangeArrowheads="1"/>
          </p:cNvSpPr>
          <p:nvPr/>
        </p:nvSpPr>
        <p:spPr bwMode="auto">
          <a:xfrm rot="-5400000">
            <a:off x="6610098" y="4816159"/>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32.6</a:t>
            </a:r>
          </a:p>
        </p:txBody>
      </p:sp>
      <p:sp>
        <p:nvSpPr>
          <p:cNvPr id="23" name="Text Box 28">
            <a:extLst>
              <a:ext uri="{FF2B5EF4-FFF2-40B4-BE49-F238E27FC236}">
                <a16:creationId xmlns:a16="http://schemas.microsoft.com/office/drawing/2014/main" id="{F3E2EF52-1AA4-4E40-96E6-025A63E34049}"/>
              </a:ext>
            </a:extLst>
          </p:cNvPr>
          <p:cNvSpPr txBox="1">
            <a:spLocks noChangeArrowheads="1"/>
          </p:cNvSpPr>
          <p:nvPr/>
        </p:nvSpPr>
        <p:spPr bwMode="auto">
          <a:xfrm rot="-5400000">
            <a:off x="7157786" y="4816159"/>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30.2</a:t>
            </a:r>
          </a:p>
        </p:txBody>
      </p:sp>
      <p:sp>
        <p:nvSpPr>
          <p:cNvPr id="24" name="Text Box 29">
            <a:extLst>
              <a:ext uri="{FF2B5EF4-FFF2-40B4-BE49-F238E27FC236}">
                <a16:creationId xmlns:a16="http://schemas.microsoft.com/office/drawing/2014/main" id="{07A105AB-E6BB-4F63-B19F-798B249FD185}"/>
              </a:ext>
            </a:extLst>
          </p:cNvPr>
          <p:cNvSpPr txBox="1">
            <a:spLocks noChangeArrowheads="1"/>
          </p:cNvSpPr>
          <p:nvPr/>
        </p:nvSpPr>
        <p:spPr bwMode="auto">
          <a:xfrm rot="-5400000">
            <a:off x="7703886" y="4816159"/>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27.9</a:t>
            </a:r>
          </a:p>
        </p:txBody>
      </p:sp>
      <p:sp>
        <p:nvSpPr>
          <p:cNvPr id="25" name="Text Box 30">
            <a:extLst>
              <a:ext uri="{FF2B5EF4-FFF2-40B4-BE49-F238E27FC236}">
                <a16:creationId xmlns:a16="http://schemas.microsoft.com/office/drawing/2014/main" id="{0B579402-90B6-4CE7-B128-222EA46D87F8}"/>
              </a:ext>
            </a:extLst>
          </p:cNvPr>
          <p:cNvSpPr txBox="1">
            <a:spLocks noChangeArrowheads="1"/>
          </p:cNvSpPr>
          <p:nvPr/>
        </p:nvSpPr>
        <p:spPr bwMode="auto">
          <a:xfrm rot="-5400000">
            <a:off x="8327773" y="4814571"/>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25.7</a:t>
            </a:r>
          </a:p>
        </p:txBody>
      </p:sp>
      <p:pic>
        <p:nvPicPr>
          <p:cNvPr id="4" name="Picture 3">
            <a:extLst>
              <a:ext uri="{FF2B5EF4-FFF2-40B4-BE49-F238E27FC236}">
                <a16:creationId xmlns:a16="http://schemas.microsoft.com/office/drawing/2014/main" id="{C7AE3EBD-2DF4-4CA4-AAC0-04082BC01712}"/>
              </a:ext>
            </a:extLst>
          </p:cNvPr>
          <p:cNvPicPr>
            <a:picLocks noChangeAspect="1"/>
          </p:cNvPicPr>
          <p:nvPr/>
        </p:nvPicPr>
        <p:blipFill>
          <a:blip r:embed="rId3"/>
          <a:stretch>
            <a:fillRect/>
          </a:stretch>
        </p:blipFill>
        <p:spPr>
          <a:xfrm>
            <a:off x="723900" y="1466850"/>
            <a:ext cx="7696200" cy="2283206"/>
          </a:xfrm>
          <a:prstGeom prst="rect">
            <a:avLst/>
          </a:prstGeom>
          <a:ln w="28575">
            <a:solidFill>
              <a:schemeClr val="tx1"/>
            </a:solidFill>
          </a:ln>
        </p:spPr>
      </p:pic>
      <p:sp>
        <p:nvSpPr>
          <p:cNvPr id="26" name="Text Box 17">
            <a:extLst>
              <a:ext uri="{FF2B5EF4-FFF2-40B4-BE49-F238E27FC236}">
                <a16:creationId xmlns:a16="http://schemas.microsoft.com/office/drawing/2014/main" id="{531B3FB3-230E-49BB-B90B-B33331FE0DE9}"/>
              </a:ext>
            </a:extLst>
          </p:cNvPr>
          <p:cNvSpPr txBox="1">
            <a:spLocks noChangeArrowheads="1"/>
          </p:cNvSpPr>
          <p:nvPr/>
        </p:nvSpPr>
        <p:spPr bwMode="auto">
          <a:xfrm rot="-5400000">
            <a:off x="3604106" y="4835264"/>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B</a:t>
            </a:r>
          </a:p>
        </p:txBody>
      </p:sp>
      <p:sp>
        <p:nvSpPr>
          <p:cNvPr id="27" name="Text Box 18">
            <a:extLst>
              <a:ext uri="{FF2B5EF4-FFF2-40B4-BE49-F238E27FC236}">
                <a16:creationId xmlns:a16="http://schemas.microsoft.com/office/drawing/2014/main" id="{85EF75BC-D11A-48AF-9DD2-CA53C6213BB9}"/>
              </a:ext>
            </a:extLst>
          </p:cNvPr>
          <p:cNvSpPr txBox="1">
            <a:spLocks noChangeArrowheads="1"/>
          </p:cNvSpPr>
          <p:nvPr/>
        </p:nvSpPr>
        <p:spPr bwMode="auto">
          <a:xfrm>
            <a:off x="3912800" y="4813597"/>
            <a:ext cx="8415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A</a:t>
            </a:r>
          </a:p>
        </p:txBody>
      </p:sp>
      <p:sp>
        <p:nvSpPr>
          <p:cNvPr id="28" name="Text Box 17">
            <a:extLst>
              <a:ext uri="{FF2B5EF4-FFF2-40B4-BE49-F238E27FC236}">
                <a16:creationId xmlns:a16="http://schemas.microsoft.com/office/drawing/2014/main" id="{88D4179F-74B0-46B7-8B50-294CF2E5186D}"/>
              </a:ext>
            </a:extLst>
          </p:cNvPr>
          <p:cNvSpPr txBox="1">
            <a:spLocks noChangeArrowheads="1"/>
          </p:cNvSpPr>
          <p:nvPr/>
        </p:nvSpPr>
        <p:spPr bwMode="auto">
          <a:xfrm rot="-5400000">
            <a:off x="3280402" y="4841711"/>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C</a:t>
            </a:r>
          </a:p>
        </p:txBody>
      </p:sp>
      <p:sp>
        <p:nvSpPr>
          <p:cNvPr id="29" name="Text Box 17">
            <a:extLst>
              <a:ext uri="{FF2B5EF4-FFF2-40B4-BE49-F238E27FC236}">
                <a16:creationId xmlns:a16="http://schemas.microsoft.com/office/drawing/2014/main" id="{1E61ACE5-DCFA-473D-B0CC-24AC48060055}"/>
              </a:ext>
            </a:extLst>
          </p:cNvPr>
          <p:cNvSpPr txBox="1">
            <a:spLocks noChangeArrowheads="1"/>
          </p:cNvSpPr>
          <p:nvPr/>
        </p:nvSpPr>
        <p:spPr bwMode="auto">
          <a:xfrm rot="-5400000">
            <a:off x="2918560" y="4852426"/>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D</a:t>
            </a:r>
          </a:p>
        </p:txBody>
      </p:sp>
      <p:sp>
        <p:nvSpPr>
          <p:cNvPr id="30" name="Text Box 17">
            <a:extLst>
              <a:ext uri="{FF2B5EF4-FFF2-40B4-BE49-F238E27FC236}">
                <a16:creationId xmlns:a16="http://schemas.microsoft.com/office/drawing/2014/main" id="{F2C350AB-A898-4578-B7A3-6B0BA41A8CE0}"/>
              </a:ext>
            </a:extLst>
          </p:cNvPr>
          <p:cNvSpPr txBox="1">
            <a:spLocks noChangeArrowheads="1"/>
          </p:cNvSpPr>
          <p:nvPr/>
        </p:nvSpPr>
        <p:spPr bwMode="auto">
          <a:xfrm rot="-5400000">
            <a:off x="2394009" y="4853332"/>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B</a:t>
            </a:r>
          </a:p>
        </p:txBody>
      </p:sp>
      <p:sp>
        <p:nvSpPr>
          <p:cNvPr id="31" name="Text Box 17">
            <a:extLst>
              <a:ext uri="{FF2B5EF4-FFF2-40B4-BE49-F238E27FC236}">
                <a16:creationId xmlns:a16="http://schemas.microsoft.com/office/drawing/2014/main" id="{31C902ED-6E0D-4A94-B923-D1249AD29732}"/>
              </a:ext>
            </a:extLst>
          </p:cNvPr>
          <p:cNvSpPr txBox="1">
            <a:spLocks noChangeArrowheads="1"/>
          </p:cNvSpPr>
          <p:nvPr/>
        </p:nvSpPr>
        <p:spPr bwMode="auto">
          <a:xfrm rot="-5400000">
            <a:off x="1899337" y="4852426"/>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F</a:t>
            </a:r>
          </a:p>
        </p:txBody>
      </p:sp>
      <p:sp>
        <p:nvSpPr>
          <p:cNvPr id="32" name="Text Box 17">
            <a:extLst>
              <a:ext uri="{FF2B5EF4-FFF2-40B4-BE49-F238E27FC236}">
                <a16:creationId xmlns:a16="http://schemas.microsoft.com/office/drawing/2014/main" id="{2E507BC5-1961-469D-9D4F-F3AA63C8BFA6}"/>
              </a:ext>
            </a:extLst>
          </p:cNvPr>
          <p:cNvSpPr txBox="1">
            <a:spLocks noChangeArrowheads="1"/>
          </p:cNvSpPr>
          <p:nvPr/>
        </p:nvSpPr>
        <p:spPr bwMode="auto">
          <a:xfrm rot="-5400000">
            <a:off x="1343763" y="4875123"/>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G</a:t>
            </a:r>
          </a:p>
        </p:txBody>
      </p:sp>
      <p:sp>
        <p:nvSpPr>
          <p:cNvPr id="33" name="Text Box 17">
            <a:extLst>
              <a:ext uri="{FF2B5EF4-FFF2-40B4-BE49-F238E27FC236}">
                <a16:creationId xmlns:a16="http://schemas.microsoft.com/office/drawing/2014/main" id="{C6E66F0C-57AE-44FF-BFC9-ADB4B6877F5C}"/>
              </a:ext>
            </a:extLst>
          </p:cNvPr>
          <p:cNvSpPr txBox="1">
            <a:spLocks noChangeArrowheads="1"/>
          </p:cNvSpPr>
          <p:nvPr/>
        </p:nvSpPr>
        <p:spPr bwMode="auto">
          <a:xfrm rot="-5400000">
            <a:off x="743805" y="4875122"/>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H</a:t>
            </a:r>
          </a:p>
        </p:txBody>
      </p:sp>
      <p:sp>
        <p:nvSpPr>
          <p:cNvPr id="34" name="Text Box 17">
            <a:extLst>
              <a:ext uri="{FF2B5EF4-FFF2-40B4-BE49-F238E27FC236}">
                <a16:creationId xmlns:a16="http://schemas.microsoft.com/office/drawing/2014/main" id="{092F74B9-270B-4C95-8B0C-213EB13DB7E4}"/>
              </a:ext>
            </a:extLst>
          </p:cNvPr>
          <p:cNvSpPr txBox="1">
            <a:spLocks noChangeArrowheads="1"/>
          </p:cNvSpPr>
          <p:nvPr/>
        </p:nvSpPr>
        <p:spPr bwMode="auto">
          <a:xfrm rot="-5400000">
            <a:off x="212147" y="4874877"/>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I</a:t>
            </a:r>
          </a:p>
        </p:txBody>
      </p:sp>
    </p:spTree>
    <p:extLst>
      <p:ext uri="{BB962C8B-B14F-4D97-AF65-F5344CB8AC3E}">
        <p14:creationId xmlns:p14="http://schemas.microsoft.com/office/powerpoint/2010/main" val="3624470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Storm Location-</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31</a:t>
            </a:fld>
            <a:endParaRPr lang="en-US" altLang="en-US"/>
          </a:p>
        </p:txBody>
      </p:sp>
      <p:pic>
        <p:nvPicPr>
          <p:cNvPr id="7" name="Picture 6">
            <a:extLst>
              <a:ext uri="{FF2B5EF4-FFF2-40B4-BE49-F238E27FC236}">
                <a16:creationId xmlns:a16="http://schemas.microsoft.com/office/drawing/2014/main" id="{BFE0A417-D497-4965-9B28-5A7D2C247C4E}"/>
              </a:ext>
            </a:extLst>
          </p:cNvPr>
          <p:cNvPicPr>
            <a:picLocks noChangeAspect="1"/>
          </p:cNvPicPr>
          <p:nvPr/>
        </p:nvPicPr>
        <p:blipFill>
          <a:blip r:embed="rId3"/>
          <a:stretch>
            <a:fillRect/>
          </a:stretch>
        </p:blipFill>
        <p:spPr>
          <a:xfrm>
            <a:off x="3720535" y="2210908"/>
            <a:ext cx="5194812" cy="4448596"/>
          </a:xfrm>
          <a:prstGeom prst="rect">
            <a:avLst/>
          </a:prstGeom>
        </p:spPr>
      </p:pic>
      <p:pic>
        <p:nvPicPr>
          <p:cNvPr id="10" name="Picture 9">
            <a:extLst>
              <a:ext uri="{FF2B5EF4-FFF2-40B4-BE49-F238E27FC236}">
                <a16:creationId xmlns:a16="http://schemas.microsoft.com/office/drawing/2014/main" id="{9730C86D-810D-44C1-BEC9-463CA050D482}"/>
              </a:ext>
            </a:extLst>
          </p:cNvPr>
          <p:cNvPicPr>
            <a:picLocks noChangeAspect="1"/>
          </p:cNvPicPr>
          <p:nvPr/>
        </p:nvPicPr>
        <p:blipFill>
          <a:blip r:embed="rId4"/>
          <a:stretch>
            <a:fillRect/>
          </a:stretch>
        </p:blipFill>
        <p:spPr>
          <a:xfrm>
            <a:off x="228653" y="1466850"/>
            <a:ext cx="4711921" cy="4116387"/>
          </a:xfrm>
          <a:prstGeom prst="rect">
            <a:avLst/>
          </a:prstGeom>
        </p:spPr>
      </p:pic>
    </p:spTree>
    <p:extLst>
      <p:ext uri="{BB962C8B-B14F-4D97-AF65-F5344CB8AC3E}">
        <p14:creationId xmlns:p14="http://schemas.microsoft.com/office/powerpoint/2010/main" val="336070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Storm Orientation-</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32</a:t>
            </a:fld>
            <a:endParaRPr lang="en-US" altLang="en-US"/>
          </a:p>
        </p:txBody>
      </p:sp>
      <p:pic>
        <p:nvPicPr>
          <p:cNvPr id="4" name="Picture 3">
            <a:extLst>
              <a:ext uri="{FF2B5EF4-FFF2-40B4-BE49-F238E27FC236}">
                <a16:creationId xmlns:a16="http://schemas.microsoft.com/office/drawing/2014/main" id="{0F3C6B2B-57A9-48F8-BF95-1633218B1C8B}"/>
              </a:ext>
            </a:extLst>
          </p:cNvPr>
          <p:cNvPicPr>
            <a:picLocks noChangeAspect="1"/>
          </p:cNvPicPr>
          <p:nvPr/>
        </p:nvPicPr>
        <p:blipFill>
          <a:blip r:embed="rId3"/>
          <a:stretch>
            <a:fillRect/>
          </a:stretch>
        </p:blipFill>
        <p:spPr>
          <a:xfrm>
            <a:off x="1396746" y="1362075"/>
            <a:ext cx="6599083" cy="5297429"/>
          </a:xfrm>
          <a:prstGeom prst="rect">
            <a:avLst/>
          </a:prstGeom>
        </p:spPr>
      </p:pic>
    </p:spTree>
    <p:extLst>
      <p:ext uri="{BB962C8B-B14F-4D97-AF65-F5344CB8AC3E}">
        <p14:creationId xmlns:p14="http://schemas.microsoft.com/office/powerpoint/2010/main" val="2715971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 Storm Orientation-</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33</a:t>
            </a:fld>
            <a:endParaRPr lang="en-US" altLang="en-US"/>
          </a:p>
        </p:txBody>
      </p:sp>
      <p:pic>
        <p:nvPicPr>
          <p:cNvPr id="6" name="Picture 5">
            <a:extLst>
              <a:ext uri="{FF2B5EF4-FFF2-40B4-BE49-F238E27FC236}">
                <a16:creationId xmlns:a16="http://schemas.microsoft.com/office/drawing/2014/main" id="{C63FE769-DB66-4DE6-9FF0-59629E9F7A09}"/>
              </a:ext>
            </a:extLst>
          </p:cNvPr>
          <p:cNvPicPr>
            <a:picLocks noChangeAspect="1"/>
          </p:cNvPicPr>
          <p:nvPr/>
        </p:nvPicPr>
        <p:blipFill>
          <a:blip r:embed="rId3"/>
          <a:stretch>
            <a:fillRect/>
          </a:stretch>
        </p:blipFill>
        <p:spPr>
          <a:xfrm>
            <a:off x="2526465" y="1449231"/>
            <a:ext cx="3938670" cy="5134132"/>
          </a:xfrm>
          <a:prstGeom prst="rect">
            <a:avLst/>
          </a:prstGeom>
        </p:spPr>
      </p:pic>
    </p:spTree>
    <p:extLst>
      <p:ext uri="{BB962C8B-B14F-4D97-AF65-F5344CB8AC3E}">
        <p14:creationId xmlns:p14="http://schemas.microsoft.com/office/powerpoint/2010/main" val="41207758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in the Western U.S.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34</a:t>
            </a:fld>
            <a:endParaRPr lang="en-US" altLang="en-US"/>
          </a:p>
        </p:txBody>
      </p:sp>
      <p:pic>
        <p:nvPicPr>
          <p:cNvPr id="3" name="Picture 2">
            <a:extLst>
              <a:ext uri="{FF2B5EF4-FFF2-40B4-BE49-F238E27FC236}">
                <a16:creationId xmlns:a16="http://schemas.microsoft.com/office/drawing/2014/main" id="{22CCB814-ABF7-4209-9F8B-A198B98B1FC6}"/>
              </a:ext>
            </a:extLst>
          </p:cNvPr>
          <p:cNvPicPr>
            <a:picLocks noChangeAspect="1"/>
          </p:cNvPicPr>
          <p:nvPr/>
        </p:nvPicPr>
        <p:blipFill>
          <a:blip r:embed="rId3"/>
          <a:stretch>
            <a:fillRect/>
          </a:stretch>
        </p:blipFill>
        <p:spPr>
          <a:xfrm>
            <a:off x="764570" y="1689894"/>
            <a:ext cx="7614859" cy="4381441"/>
          </a:xfrm>
          <a:prstGeom prst="rect">
            <a:avLst/>
          </a:prstGeom>
        </p:spPr>
      </p:pic>
    </p:spTree>
    <p:extLst>
      <p:ext uri="{BB962C8B-B14F-4D97-AF65-F5344CB8AC3E}">
        <p14:creationId xmlns:p14="http://schemas.microsoft.com/office/powerpoint/2010/main" val="12628887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in the Western U.S.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35</a:t>
            </a:fld>
            <a:endParaRPr lang="en-US" altLang="en-US"/>
          </a:p>
        </p:txBody>
      </p:sp>
      <p:sp>
        <p:nvSpPr>
          <p:cNvPr id="6" name="TextBox 5">
            <a:extLst>
              <a:ext uri="{FF2B5EF4-FFF2-40B4-BE49-F238E27FC236}">
                <a16:creationId xmlns:a16="http://schemas.microsoft.com/office/drawing/2014/main" id="{6426EACA-B3A8-4011-B1FE-C9B35B49685C}"/>
              </a:ext>
            </a:extLst>
          </p:cNvPr>
          <p:cNvSpPr txBox="1"/>
          <p:nvPr/>
        </p:nvSpPr>
        <p:spPr>
          <a:xfrm>
            <a:off x="254000" y="1341458"/>
            <a:ext cx="8636000" cy="5078313"/>
          </a:xfrm>
          <a:prstGeom prst="rect">
            <a:avLst/>
          </a:prstGeom>
          <a:noFill/>
        </p:spPr>
        <p:txBody>
          <a:bodyPr wrap="square">
            <a:spAutoFit/>
          </a:bodyPr>
          <a:lstStyle/>
          <a:p>
            <a:r>
              <a:rPr lang="en-US" dirty="0"/>
              <a:t>HMRs 49, 55A, 57, and 59 contain procedures for developing PMP hyetographs in the western states.  The following steps are a brief description of the procedure. </a:t>
            </a:r>
          </a:p>
          <a:p>
            <a:pPr marL="342900" indent="-342900">
              <a:buFont typeface="+mj-lt"/>
              <a:buAutoNum type="arabicPeriod"/>
            </a:pPr>
            <a:r>
              <a:rPr lang="en-US" dirty="0"/>
              <a:t>Develop a map of the watershed boundary at a scale of 1:1,000,000. </a:t>
            </a:r>
          </a:p>
          <a:p>
            <a:pPr marL="342900" indent="-342900">
              <a:buFont typeface="+mj-lt"/>
              <a:buAutoNum type="arabicPeriod"/>
            </a:pPr>
            <a:r>
              <a:rPr lang="en-US" dirty="0"/>
              <a:t>Overlay PMP index maps from HMRs and compute basin average PMP (10 square mile – 24 hour).</a:t>
            </a:r>
          </a:p>
          <a:p>
            <a:pPr marL="342900" indent="-342900">
              <a:buFont typeface="+mj-lt"/>
              <a:buAutoNum type="arabicPeriod"/>
            </a:pPr>
            <a:r>
              <a:rPr lang="en-US" dirty="0"/>
              <a:t>Use depth-duration relationships, developed from historic events, to distribute PMP from step 2 for the entire storm duration (cumulative curve).</a:t>
            </a:r>
          </a:p>
          <a:p>
            <a:pPr marL="342900" indent="-342900">
              <a:buFont typeface="+mj-lt"/>
              <a:buAutoNum type="arabicPeriod"/>
            </a:pPr>
            <a:r>
              <a:rPr lang="en-US" dirty="0"/>
              <a:t>Use area-reductions factors, developed from historic events, to reduce the depth-duration PMP curve for storm area. </a:t>
            </a:r>
          </a:p>
          <a:p>
            <a:pPr marL="342900" indent="-342900">
              <a:buFont typeface="+mj-lt"/>
              <a:buAutoNum type="arabicPeriod"/>
            </a:pPr>
            <a:r>
              <a:rPr lang="en-US" dirty="0"/>
              <a:t>Draw a smooth Depth-Duration curve and compute the incremental PMP depths. </a:t>
            </a:r>
          </a:p>
          <a:p>
            <a:pPr marL="342900" indent="-342900">
              <a:buFont typeface="+mj-lt"/>
              <a:buAutoNum type="arabicPeriod"/>
            </a:pPr>
            <a:r>
              <a:rPr lang="en-US" dirty="0"/>
              <a:t>Arrange the incremental values into an appropriate storm pattern.  HMRs contain some guidance. </a:t>
            </a:r>
          </a:p>
          <a:p>
            <a:pPr marL="342900" indent="-342900">
              <a:buFont typeface="+mj-lt"/>
              <a:buAutoNum type="arabicPeriod"/>
            </a:pPr>
            <a:r>
              <a:rPr lang="en-US" dirty="0"/>
              <a:t>If necessary, develop a spatial pattern. This is needed if the basin is subdivided into smaller subbasins and precipitation varies spatially across the basin.  The HMRs provide elliptical patterns for storms less than 500 square miles.  For larger storms, guidelines state that you could use maps of 1% rainfall (TP 40) or historic events to develop a spatial pattern. </a:t>
            </a:r>
          </a:p>
        </p:txBody>
      </p:sp>
    </p:spTree>
    <p:extLst>
      <p:ext uri="{BB962C8B-B14F-4D97-AF65-F5344CB8AC3E}">
        <p14:creationId xmlns:p14="http://schemas.microsoft.com/office/powerpoint/2010/main" val="40258887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Developing the PMP Storm</a:t>
            </a:r>
            <a:br>
              <a:rPr lang="en-US" sz="3600" dirty="0"/>
            </a:br>
            <a:r>
              <a:rPr lang="en-US" sz="3600" dirty="0"/>
              <a:t>in the Western U.S.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36</a:t>
            </a:fld>
            <a:endParaRPr lang="en-US" altLang="en-US"/>
          </a:p>
        </p:txBody>
      </p:sp>
      <p:pic>
        <p:nvPicPr>
          <p:cNvPr id="3" name="Picture 2">
            <a:extLst>
              <a:ext uri="{FF2B5EF4-FFF2-40B4-BE49-F238E27FC236}">
                <a16:creationId xmlns:a16="http://schemas.microsoft.com/office/drawing/2014/main" id="{2C01EAFE-B855-4A4B-85BC-FCCE5B019699}"/>
              </a:ext>
            </a:extLst>
          </p:cNvPr>
          <p:cNvPicPr>
            <a:picLocks noChangeAspect="1"/>
          </p:cNvPicPr>
          <p:nvPr/>
        </p:nvPicPr>
        <p:blipFill>
          <a:blip r:embed="rId3"/>
          <a:stretch>
            <a:fillRect/>
          </a:stretch>
        </p:blipFill>
        <p:spPr>
          <a:xfrm>
            <a:off x="2196332" y="1439179"/>
            <a:ext cx="4751336" cy="5144184"/>
          </a:xfrm>
          <a:prstGeom prst="rect">
            <a:avLst/>
          </a:prstGeom>
        </p:spPr>
      </p:pic>
    </p:spTree>
    <p:extLst>
      <p:ext uri="{BB962C8B-B14F-4D97-AF65-F5344CB8AC3E}">
        <p14:creationId xmlns:p14="http://schemas.microsoft.com/office/powerpoint/2010/main" val="31207240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Objectives</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Definition of Probable Maximum Precipitation (PMP)</a:t>
            </a:r>
          </a:p>
          <a:p>
            <a:pPr marL="857250" lvl="1" indent="-342900">
              <a:lnSpc>
                <a:spcPct val="80000"/>
              </a:lnSpc>
              <a:buFont typeface="Arial" panose="020B0604020202020204" pitchFamily="34" charset="0"/>
              <a:buChar char="•"/>
            </a:pPr>
            <a:r>
              <a:rPr lang="en-US" altLang="en-US" dirty="0"/>
              <a:t>Why is PMP important?</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Where to find PMP estimates</a:t>
            </a:r>
          </a:p>
          <a:p>
            <a:pPr marL="342900" indent="-342900">
              <a:lnSpc>
                <a:spcPct val="80000"/>
              </a:lnSpc>
              <a:buFont typeface="Arial" panose="020B0604020202020204" pitchFamily="34" charset="0"/>
              <a:buChar char="•"/>
            </a:pPr>
            <a:r>
              <a:rPr lang="en-US" altLang="en-US" dirty="0">
                <a:effectLst/>
              </a:rPr>
              <a:t>Procedure for developing PMP Storm for project area</a:t>
            </a:r>
          </a:p>
          <a:p>
            <a:pPr marL="857250" lvl="1" indent="-342900">
              <a:lnSpc>
                <a:spcPct val="80000"/>
              </a:lnSpc>
              <a:buFont typeface="Arial" panose="020B0604020202020204" pitchFamily="34" charset="0"/>
              <a:buChar char="•"/>
            </a:pPr>
            <a:r>
              <a:rPr lang="en-US" altLang="en-US" dirty="0">
                <a:effectLst/>
              </a:rPr>
              <a:t>Storm area</a:t>
            </a:r>
          </a:p>
          <a:p>
            <a:pPr marL="857250" lvl="1" indent="-342900">
              <a:lnSpc>
                <a:spcPct val="80000"/>
              </a:lnSpc>
              <a:buFont typeface="Arial" panose="020B0604020202020204" pitchFamily="34" charset="0"/>
              <a:buChar char="•"/>
            </a:pPr>
            <a:r>
              <a:rPr lang="en-US" altLang="en-US" dirty="0">
                <a:effectLst/>
              </a:rPr>
              <a:t>Storm spatial pattern</a:t>
            </a:r>
          </a:p>
          <a:p>
            <a:pPr marL="857250" lvl="1" indent="-342900">
              <a:lnSpc>
                <a:spcPct val="80000"/>
              </a:lnSpc>
              <a:buFont typeface="Arial" panose="020B0604020202020204" pitchFamily="34" charset="0"/>
              <a:buChar char="•"/>
            </a:pPr>
            <a:r>
              <a:rPr lang="en-US" altLang="en-US" dirty="0"/>
              <a:t>Temporal distribution</a:t>
            </a:r>
            <a:r>
              <a:rPr lang="en-US" altLang="en-US" dirty="0">
                <a:effectLst/>
              </a:rPr>
              <a:t> </a:t>
            </a:r>
          </a:p>
          <a:p>
            <a:pPr marL="857250" lvl="1" indent="-342900">
              <a:lnSpc>
                <a:spcPct val="80000"/>
              </a:lnSpc>
              <a:buFont typeface="Arial" panose="020B0604020202020204" pitchFamily="34" charset="0"/>
              <a:buChar char="•"/>
            </a:pPr>
            <a:r>
              <a:rPr lang="en-US" altLang="en-US" dirty="0"/>
              <a:t>Storm location</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Storm orientation</a:t>
            </a:r>
          </a:p>
          <a:p>
            <a:pPr marL="342900" indent="-342900">
              <a:lnSpc>
                <a:spcPct val="80000"/>
              </a:lnSpc>
              <a:buFont typeface="Arial" panose="020B0604020202020204" pitchFamily="34" charset="0"/>
              <a:buChar char="•"/>
            </a:pPr>
            <a:r>
              <a:rPr lang="en-US" altLang="en-US" b="1" dirty="0">
                <a:effectLst/>
              </a:rPr>
              <a:t>Introduction to the HMR52 Storm Precipitation Method in HEC-HMS</a:t>
            </a: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37</a:t>
            </a:fld>
            <a:endParaRPr lang="en-US" altLang="en-US"/>
          </a:p>
        </p:txBody>
      </p:sp>
    </p:spTree>
    <p:extLst>
      <p:ext uri="{BB962C8B-B14F-4D97-AF65-F5344CB8AC3E}">
        <p14:creationId xmlns:p14="http://schemas.microsoft.com/office/powerpoint/2010/main" val="4041863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Computing the Optimized PMP Storm – HMR52 Program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38</a:t>
            </a:fld>
            <a:endParaRPr lang="en-US" altLang="en-US"/>
          </a:p>
        </p:txBody>
      </p:sp>
      <p:pic>
        <p:nvPicPr>
          <p:cNvPr id="4" name="Picture 3">
            <a:extLst>
              <a:ext uri="{FF2B5EF4-FFF2-40B4-BE49-F238E27FC236}">
                <a16:creationId xmlns:a16="http://schemas.microsoft.com/office/drawing/2014/main" id="{25CFB80A-6173-4279-96AC-FDEE3CA1E327}"/>
              </a:ext>
            </a:extLst>
          </p:cNvPr>
          <p:cNvPicPr>
            <a:picLocks noChangeAspect="1"/>
          </p:cNvPicPr>
          <p:nvPr/>
        </p:nvPicPr>
        <p:blipFill>
          <a:blip r:embed="rId3"/>
          <a:stretch>
            <a:fillRect/>
          </a:stretch>
        </p:blipFill>
        <p:spPr>
          <a:xfrm>
            <a:off x="4686300" y="1399361"/>
            <a:ext cx="3912463" cy="5203052"/>
          </a:xfrm>
          <a:prstGeom prst="rect">
            <a:avLst/>
          </a:prstGeom>
        </p:spPr>
      </p:pic>
      <p:sp>
        <p:nvSpPr>
          <p:cNvPr id="6" name="Content Placeholder 6">
            <a:extLst>
              <a:ext uri="{FF2B5EF4-FFF2-40B4-BE49-F238E27FC236}">
                <a16:creationId xmlns:a16="http://schemas.microsoft.com/office/drawing/2014/main" id="{AF1E3879-0BED-44B6-BE7F-3FEFDAE98490}"/>
              </a:ext>
            </a:extLst>
          </p:cNvPr>
          <p:cNvSpPr>
            <a:spLocks noGrp="1"/>
          </p:cNvSpPr>
          <p:nvPr>
            <p:ph idx="1"/>
          </p:nvPr>
        </p:nvSpPr>
        <p:spPr>
          <a:xfrm>
            <a:off x="304800" y="1597025"/>
            <a:ext cx="4267200" cy="4718049"/>
          </a:xfrm>
        </p:spPr>
        <p:txBody>
          <a:bodyPr/>
          <a:lstStyle/>
          <a:p>
            <a:pPr>
              <a:lnSpc>
                <a:spcPct val="80000"/>
              </a:lnSpc>
            </a:pPr>
            <a:r>
              <a:rPr lang="en-US" altLang="en-US" dirty="0">
                <a:effectLst/>
              </a:rPr>
              <a:t>HMR52 Program: command-line program that computes subbasin average PMP hyetographs using:</a:t>
            </a:r>
          </a:p>
          <a:p>
            <a:pPr>
              <a:lnSpc>
                <a:spcPct val="80000"/>
              </a:lnSpc>
            </a:pPr>
            <a:endParaRPr lang="en-US" altLang="en-US" dirty="0">
              <a:effectLst/>
            </a:endParaRPr>
          </a:p>
          <a:p>
            <a:pPr marL="342900" indent="-342900">
              <a:lnSpc>
                <a:spcPct val="80000"/>
              </a:lnSpc>
              <a:buFont typeface="Arial" panose="020B0604020202020204" pitchFamily="34" charset="0"/>
              <a:buChar char="•"/>
            </a:pPr>
            <a:r>
              <a:rPr lang="en-US" altLang="en-US" dirty="0">
                <a:effectLst/>
              </a:rPr>
              <a:t>X,Y coordinates</a:t>
            </a:r>
          </a:p>
          <a:p>
            <a:pPr marL="342900" indent="-342900">
              <a:lnSpc>
                <a:spcPct val="80000"/>
              </a:lnSpc>
              <a:buFont typeface="Arial" panose="020B0604020202020204" pitchFamily="34" charset="0"/>
              <a:buChar char="•"/>
            </a:pPr>
            <a:r>
              <a:rPr lang="en-US" altLang="en-US" dirty="0">
                <a:effectLst/>
              </a:rPr>
              <a:t>Depth-Area-Duration values from HMR 51</a:t>
            </a:r>
          </a:p>
          <a:p>
            <a:pPr marL="342900" indent="-342900">
              <a:lnSpc>
                <a:spcPct val="80000"/>
              </a:lnSpc>
              <a:buFont typeface="Arial" panose="020B0604020202020204" pitchFamily="34" charset="0"/>
              <a:buChar char="•"/>
            </a:pPr>
            <a:r>
              <a:rPr lang="en-US" altLang="en-US" dirty="0">
                <a:effectLst/>
              </a:rPr>
              <a:t>Storm area</a:t>
            </a:r>
          </a:p>
          <a:p>
            <a:pPr marL="342900" indent="-342900">
              <a:lnSpc>
                <a:spcPct val="80000"/>
              </a:lnSpc>
              <a:buFont typeface="Arial" panose="020B0604020202020204" pitchFamily="34" charset="0"/>
              <a:buChar char="•"/>
            </a:pPr>
            <a:r>
              <a:rPr lang="en-US" altLang="en-US" dirty="0">
                <a:effectLst/>
              </a:rPr>
              <a:t>Storm orientation</a:t>
            </a:r>
          </a:p>
          <a:p>
            <a:pPr marL="342900" indent="-342900">
              <a:lnSpc>
                <a:spcPct val="80000"/>
              </a:lnSpc>
              <a:buFont typeface="Arial" panose="020B0604020202020204" pitchFamily="34" charset="0"/>
              <a:buChar char="•"/>
            </a:pPr>
            <a:r>
              <a:rPr lang="en-US" altLang="en-US" dirty="0">
                <a:effectLst/>
              </a:rPr>
              <a:t>Temporal pattern</a:t>
            </a:r>
          </a:p>
          <a:p>
            <a:pPr lvl="1" indent="0">
              <a:lnSpc>
                <a:spcPct val="80000"/>
              </a:lnSpc>
              <a:buNone/>
            </a:pPr>
            <a:endParaRPr lang="en-US" altLang="en-US" dirty="0">
              <a:effectLst/>
            </a:endParaRPr>
          </a:p>
          <a:p>
            <a:endParaRPr lang="en-US" dirty="0"/>
          </a:p>
        </p:txBody>
      </p:sp>
    </p:spTree>
    <p:extLst>
      <p:ext uri="{BB962C8B-B14F-4D97-AF65-F5344CB8AC3E}">
        <p14:creationId xmlns:p14="http://schemas.microsoft.com/office/powerpoint/2010/main" val="11479751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Computing the Optimized PMP Storm – HMR52 Program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39</a:t>
            </a:fld>
            <a:endParaRPr lang="en-US" altLang="en-US"/>
          </a:p>
        </p:txBody>
      </p:sp>
      <p:pic>
        <p:nvPicPr>
          <p:cNvPr id="7" name="Picture 6">
            <a:extLst>
              <a:ext uri="{FF2B5EF4-FFF2-40B4-BE49-F238E27FC236}">
                <a16:creationId xmlns:a16="http://schemas.microsoft.com/office/drawing/2014/main" id="{DA0C7435-CC06-4B50-83AB-F80BA66C2B85}"/>
              </a:ext>
            </a:extLst>
          </p:cNvPr>
          <p:cNvPicPr>
            <a:picLocks noChangeAspect="1"/>
          </p:cNvPicPr>
          <p:nvPr/>
        </p:nvPicPr>
        <p:blipFill>
          <a:blip r:embed="rId3"/>
          <a:stretch>
            <a:fillRect/>
          </a:stretch>
        </p:blipFill>
        <p:spPr>
          <a:xfrm>
            <a:off x="240416" y="1554317"/>
            <a:ext cx="8663167" cy="3749365"/>
          </a:xfrm>
          <a:prstGeom prst="rect">
            <a:avLst/>
          </a:prstGeom>
        </p:spPr>
      </p:pic>
    </p:spTree>
    <p:extLst>
      <p:ext uri="{BB962C8B-B14F-4D97-AF65-F5344CB8AC3E}">
        <p14:creationId xmlns:p14="http://schemas.microsoft.com/office/powerpoint/2010/main" val="2030340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Objectives</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Definition of Probable Maximum Precipitation (PMP)</a:t>
            </a:r>
          </a:p>
          <a:p>
            <a:pPr marL="857250" lvl="1" indent="-342900">
              <a:lnSpc>
                <a:spcPct val="80000"/>
              </a:lnSpc>
              <a:buFont typeface="Arial" panose="020B0604020202020204" pitchFamily="34" charset="0"/>
              <a:buChar char="•"/>
            </a:pPr>
            <a:r>
              <a:rPr lang="en-US" altLang="en-US" dirty="0"/>
              <a:t>Why is PMP important?</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Where to find PMP estimates</a:t>
            </a:r>
          </a:p>
          <a:p>
            <a:pPr marL="342900" indent="-342900">
              <a:lnSpc>
                <a:spcPct val="80000"/>
              </a:lnSpc>
              <a:buFont typeface="Arial" panose="020B0604020202020204" pitchFamily="34" charset="0"/>
              <a:buChar char="•"/>
            </a:pPr>
            <a:r>
              <a:rPr lang="en-US" altLang="en-US" b="1" dirty="0">
                <a:effectLst/>
              </a:rPr>
              <a:t>Procedure for developing PMP Storm for project area</a:t>
            </a:r>
          </a:p>
          <a:p>
            <a:pPr marL="857250" lvl="1" indent="-342900">
              <a:lnSpc>
                <a:spcPct val="80000"/>
              </a:lnSpc>
              <a:buFont typeface="Arial" panose="020B0604020202020204" pitchFamily="34" charset="0"/>
              <a:buChar char="•"/>
            </a:pPr>
            <a:r>
              <a:rPr lang="en-US" altLang="en-US" dirty="0">
                <a:effectLst/>
              </a:rPr>
              <a:t>Storm area</a:t>
            </a:r>
          </a:p>
          <a:p>
            <a:pPr marL="857250" lvl="1" indent="-342900">
              <a:lnSpc>
                <a:spcPct val="80000"/>
              </a:lnSpc>
              <a:buFont typeface="Arial" panose="020B0604020202020204" pitchFamily="34" charset="0"/>
              <a:buChar char="•"/>
            </a:pPr>
            <a:r>
              <a:rPr lang="en-US" altLang="en-US" dirty="0">
                <a:effectLst/>
              </a:rPr>
              <a:t>Storm spatial pattern</a:t>
            </a:r>
          </a:p>
          <a:p>
            <a:pPr marL="857250" lvl="1" indent="-342900">
              <a:lnSpc>
                <a:spcPct val="80000"/>
              </a:lnSpc>
              <a:buFont typeface="Arial" panose="020B0604020202020204" pitchFamily="34" charset="0"/>
              <a:buChar char="•"/>
            </a:pPr>
            <a:r>
              <a:rPr lang="en-US" altLang="en-US" dirty="0"/>
              <a:t>Temporal distribution</a:t>
            </a:r>
            <a:r>
              <a:rPr lang="en-US" altLang="en-US" dirty="0">
                <a:effectLst/>
              </a:rPr>
              <a:t> </a:t>
            </a:r>
          </a:p>
          <a:p>
            <a:pPr marL="857250" lvl="1" indent="-342900">
              <a:lnSpc>
                <a:spcPct val="80000"/>
              </a:lnSpc>
              <a:buFont typeface="Arial" panose="020B0604020202020204" pitchFamily="34" charset="0"/>
              <a:buChar char="•"/>
            </a:pPr>
            <a:r>
              <a:rPr lang="en-US" altLang="en-US" dirty="0"/>
              <a:t>Storm location</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Storm orientation</a:t>
            </a:r>
          </a:p>
          <a:p>
            <a:pPr marL="342900" indent="-342900">
              <a:lnSpc>
                <a:spcPct val="80000"/>
              </a:lnSpc>
              <a:buFont typeface="Arial" panose="020B0604020202020204" pitchFamily="34" charset="0"/>
              <a:buChar char="•"/>
            </a:pPr>
            <a:r>
              <a:rPr lang="en-US" altLang="en-US" dirty="0">
                <a:effectLst/>
              </a:rPr>
              <a:t>Introduction to the HMR52 Storm Precipitation Method in HEC-HMS</a:t>
            </a: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a:t>
            </a:fld>
            <a:endParaRPr lang="en-US" altLang="en-US"/>
          </a:p>
        </p:txBody>
      </p:sp>
    </p:spTree>
    <p:extLst>
      <p:ext uri="{BB962C8B-B14F-4D97-AF65-F5344CB8AC3E}">
        <p14:creationId xmlns:p14="http://schemas.microsoft.com/office/powerpoint/2010/main" val="13511299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Computing the Optimized PMP Storm – HMR52 Program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40</a:t>
            </a:fld>
            <a:endParaRPr lang="en-US" altLang="en-US"/>
          </a:p>
        </p:txBody>
      </p:sp>
      <p:pic>
        <p:nvPicPr>
          <p:cNvPr id="5" name="Picture 5">
            <a:extLst>
              <a:ext uri="{FF2B5EF4-FFF2-40B4-BE49-F238E27FC236}">
                <a16:creationId xmlns:a16="http://schemas.microsoft.com/office/drawing/2014/main" id="{04A10AC0-A4F8-4676-94EC-96FD2A9237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6508" b="43401"/>
          <a:stretch>
            <a:fillRect/>
          </a:stretch>
        </p:blipFill>
        <p:spPr bwMode="auto">
          <a:xfrm>
            <a:off x="342900" y="1657350"/>
            <a:ext cx="8458200" cy="3616325"/>
          </a:xfrm>
          <a:prstGeom prst="rect">
            <a:avLst/>
          </a:prstGeom>
          <a:noFill/>
          <a:ln w="19050">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9675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192213"/>
          </a:xfrm>
        </p:spPr>
        <p:txBody>
          <a:bodyPr/>
          <a:lstStyle/>
          <a:p>
            <a:pPr algn="ctr"/>
            <a:r>
              <a:rPr lang="en-US" sz="3600" dirty="0"/>
              <a:t>Computing the Optimized PMP Storm – HMR52 program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41</a:t>
            </a:fld>
            <a:endParaRPr lang="en-US" altLang="en-US"/>
          </a:p>
        </p:txBody>
      </p:sp>
      <p:pic>
        <p:nvPicPr>
          <p:cNvPr id="3" name="Picture 2">
            <a:extLst>
              <a:ext uri="{FF2B5EF4-FFF2-40B4-BE49-F238E27FC236}">
                <a16:creationId xmlns:a16="http://schemas.microsoft.com/office/drawing/2014/main" id="{BAFE5504-1151-4D72-AC41-BC3AD536D0A7}"/>
              </a:ext>
            </a:extLst>
          </p:cNvPr>
          <p:cNvPicPr>
            <a:picLocks noChangeAspect="1"/>
          </p:cNvPicPr>
          <p:nvPr/>
        </p:nvPicPr>
        <p:blipFill>
          <a:blip r:embed="rId3"/>
          <a:stretch>
            <a:fillRect/>
          </a:stretch>
        </p:blipFill>
        <p:spPr>
          <a:xfrm>
            <a:off x="400050" y="1704496"/>
            <a:ext cx="5636422" cy="4772445"/>
          </a:xfrm>
          <a:prstGeom prst="rect">
            <a:avLst/>
          </a:prstGeom>
        </p:spPr>
      </p:pic>
      <p:pic>
        <p:nvPicPr>
          <p:cNvPr id="4" name="Picture 3">
            <a:extLst>
              <a:ext uri="{FF2B5EF4-FFF2-40B4-BE49-F238E27FC236}">
                <a16:creationId xmlns:a16="http://schemas.microsoft.com/office/drawing/2014/main" id="{839B6AE6-5A33-4E24-8C46-3F7C616D8BB6}"/>
              </a:ext>
            </a:extLst>
          </p:cNvPr>
          <p:cNvPicPr>
            <a:picLocks noChangeAspect="1"/>
          </p:cNvPicPr>
          <p:nvPr/>
        </p:nvPicPr>
        <p:blipFill>
          <a:blip r:embed="rId4"/>
          <a:stretch>
            <a:fillRect/>
          </a:stretch>
        </p:blipFill>
        <p:spPr>
          <a:xfrm>
            <a:off x="5049454" y="1704496"/>
            <a:ext cx="3694496" cy="2786113"/>
          </a:xfrm>
          <a:prstGeom prst="rect">
            <a:avLst/>
          </a:prstGeom>
        </p:spPr>
      </p:pic>
    </p:spTree>
    <p:extLst>
      <p:ext uri="{BB962C8B-B14F-4D97-AF65-F5344CB8AC3E}">
        <p14:creationId xmlns:p14="http://schemas.microsoft.com/office/powerpoint/2010/main" val="36587477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201738"/>
          </a:xfrm>
        </p:spPr>
        <p:txBody>
          <a:bodyPr/>
          <a:lstStyle/>
          <a:p>
            <a:pPr algn="ctr"/>
            <a:r>
              <a:rPr lang="en-US" sz="3600" dirty="0"/>
              <a:t>Computing the Optimized PMP Storm – HEC-HMS</a:t>
            </a:r>
          </a:p>
        </p:txBody>
      </p:sp>
      <p:sp>
        <p:nvSpPr>
          <p:cNvPr id="5" name="Content Placeholder 4">
            <a:extLst>
              <a:ext uri="{FF2B5EF4-FFF2-40B4-BE49-F238E27FC236}">
                <a16:creationId xmlns:a16="http://schemas.microsoft.com/office/drawing/2014/main" id="{0E01FFD2-F1CA-44F8-BA27-FF7A5EAF923B}"/>
              </a:ext>
            </a:extLst>
          </p:cNvPr>
          <p:cNvSpPr>
            <a:spLocks noGrp="1"/>
          </p:cNvSpPr>
          <p:nvPr>
            <p:ph idx="1"/>
          </p:nvPr>
        </p:nvSpPr>
        <p:spPr>
          <a:xfrm>
            <a:off x="304800" y="1581150"/>
            <a:ext cx="5019675" cy="4713229"/>
          </a:xfrm>
        </p:spPr>
        <p:txBody>
          <a:bodyPr/>
          <a:lstStyle/>
          <a:p>
            <a:pPr eaLnBrk="1" hangingPunct="1">
              <a:spcBef>
                <a:spcPct val="50000"/>
              </a:spcBef>
              <a:buClrTx/>
              <a:buSzTx/>
              <a:buFontTx/>
              <a:buAutoNum type="arabicParenR"/>
            </a:pPr>
            <a:r>
              <a:rPr lang="en-US" altLang="en-US" sz="2000" b="1" dirty="0"/>
              <a:t> </a:t>
            </a:r>
            <a:r>
              <a:rPr lang="en-US" altLang="en-US" sz="1800" b="1" dirty="0"/>
              <a:t>The basin model needs to be geo-referenced</a:t>
            </a:r>
          </a:p>
          <a:p>
            <a:pPr lvl="1">
              <a:spcBef>
                <a:spcPct val="50000"/>
              </a:spcBef>
              <a:buFont typeface="Arial" panose="020B0604020202020204" pitchFamily="34" charset="0"/>
              <a:buChar char="•"/>
            </a:pPr>
            <a:r>
              <a:rPr lang="en-US" altLang="en-US" sz="1600" b="1" dirty="0">
                <a:sym typeface="Wingdings" panose="05000000000000000000" pitchFamily="2" charset="2"/>
              </a:rPr>
              <a:t>Perform the GIS workflow in HEC-HMS</a:t>
            </a:r>
          </a:p>
          <a:p>
            <a:pPr lvl="2">
              <a:spcBef>
                <a:spcPct val="50000"/>
              </a:spcBef>
            </a:pPr>
            <a:r>
              <a:rPr lang="en-US" altLang="en-US" sz="1400" b="1" dirty="0">
                <a:sym typeface="Wingdings" panose="05000000000000000000" pitchFamily="2" charset="2"/>
              </a:rPr>
              <a:t>Associate a terrain file with the basin model</a:t>
            </a:r>
          </a:p>
          <a:p>
            <a:pPr lvl="2">
              <a:spcBef>
                <a:spcPct val="50000"/>
              </a:spcBef>
            </a:pPr>
            <a:r>
              <a:rPr lang="en-US" altLang="en-US" sz="1400" b="1" dirty="0">
                <a:sym typeface="Wingdings" panose="05000000000000000000" pitchFamily="2" charset="2"/>
              </a:rPr>
              <a:t>Preprocess sinks, preprocess drainage, identify streams, add breakpoint(s), delineate elements</a:t>
            </a:r>
          </a:p>
          <a:p>
            <a:pPr lvl="1">
              <a:spcBef>
                <a:spcPct val="50000"/>
              </a:spcBef>
              <a:buFont typeface="Arial" panose="020B0604020202020204" pitchFamily="34" charset="0"/>
              <a:buChar char="•"/>
            </a:pPr>
            <a:r>
              <a:rPr lang="en-US" altLang="en-US" sz="1600" dirty="0"/>
              <a:t>Or use the GIS </a:t>
            </a:r>
            <a:r>
              <a:rPr lang="en-US" altLang="en-US" sz="1600" dirty="0">
                <a:sym typeface="Wingdings" panose="05000000000000000000" pitchFamily="2" charset="2"/>
              </a:rPr>
              <a:t>| Import Georeferenced Elements menu to import a subbasin shapefile and add GIS elements</a:t>
            </a:r>
            <a:endParaRPr lang="en-US" altLang="en-US" sz="1600" dirty="0"/>
          </a:p>
          <a:p>
            <a:pPr eaLnBrk="1" hangingPunct="1">
              <a:spcBef>
                <a:spcPct val="50000"/>
              </a:spcBef>
              <a:buClrTx/>
              <a:buSzTx/>
              <a:buFontTx/>
              <a:buAutoNum type="arabicParenR"/>
            </a:pPr>
            <a:r>
              <a:rPr lang="en-US" altLang="en-US" sz="1800" dirty="0"/>
              <a:t> Use index maps in HMR 51 to determine depth-area-duration values (or GIS datasets), add Duration-Precipitation Curves to HEC-HMS</a:t>
            </a:r>
          </a:p>
          <a:p>
            <a:pPr eaLnBrk="1" hangingPunct="1">
              <a:spcBef>
                <a:spcPct val="50000"/>
              </a:spcBef>
              <a:buClrTx/>
              <a:buSzTx/>
              <a:buFontTx/>
              <a:buAutoNum type="arabicParenR"/>
            </a:pPr>
            <a:r>
              <a:rPr lang="en-US" altLang="en-US" sz="1800" dirty="0"/>
              <a:t> Complete the HMR52 Storm Component Editor</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42</a:t>
            </a:fld>
            <a:endParaRPr lang="en-US" altLang="en-US"/>
          </a:p>
        </p:txBody>
      </p:sp>
      <p:pic>
        <p:nvPicPr>
          <p:cNvPr id="9" name="Picture 8">
            <a:extLst>
              <a:ext uri="{FF2B5EF4-FFF2-40B4-BE49-F238E27FC236}">
                <a16:creationId xmlns:a16="http://schemas.microsoft.com/office/drawing/2014/main" id="{29F3B9EA-7D1D-4BDA-81F9-23E55AE5F633}"/>
              </a:ext>
            </a:extLst>
          </p:cNvPr>
          <p:cNvPicPr>
            <a:picLocks noChangeAspect="1"/>
          </p:cNvPicPr>
          <p:nvPr/>
        </p:nvPicPr>
        <p:blipFill>
          <a:blip r:embed="rId3"/>
          <a:stretch>
            <a:fillRect/>
          </a:stretch>
        </p:blipFill>
        <p:spPr>
          <a:xfrm>
            <a:off x="5805824" y="1653056"/>
            <a:ext cx="2490451" cy="3799535"/>
          </a:xfrm>
          <a:prstGeom prst="rect">
            <a:avLst/>
          </a:prstGeom>
        </p:spPr>
      </p:pic>
    </p:spTree>
    <p:extLst>
      <p:ext uri="{BB962C8B-B14F-4D97-AF65-F5344CB8AC3E}">
        <p14:creationId xmlns:p14="http://schemas.microsoft.com/office/powerpoint/2010/main" val="19195741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201738"/>
          </a:xfrm>
        </p:spPr>
        <p:txBody>
          <a:bodyPr/>
          <a:lstStyle/>
          <a:p>
            <a:pPr algn="ctr"/>
            <a:r>
              <a:rPr lang="en-US" sz="3600" dirty="0"/>
              <a:t>Computing the Optimized PMP Storm – HEC-HMS</a:t>
            </a:r>
          </a:p>
        </p:txBody>
      </p:sp>
      <p:sp>
        <p:nvSpPr>
          <p:cNvPr id="5" name="Content Placeholder 4">
            <a:extLst>
              <a:ext uri="{FF2B5EF4-FFF2-40B4-BE49-F238E27FC236}">
                <a16:creationId xmlns:a16="http://schemas.microsoft.com/office/drawing/2014/main" id="{0E01FFD2-F1CA-44F8-BA27-FF7A5EAF923B}"/>
              </a:ext>
            </a:extLst>
          </p:cNvPr>
          <p:cNvSpPr>
            <a:spLocks noGrp="1"/>
          </p:cNvSpPr>
          <p:nvPr>
            <p:ph idx="1"/>
          </p:nvPr>
        </p:nvSpPr>
        <p:spPr>
          <a:xfrm>
            <a:off x="304801" y="1581150"/>
            <a:ext cx="5005910" cy="4713229"/>
          </a:xfrm>
        </p:spPr>
        <p:txBody>
          <a:bodyPr/>
          <a:lstStyle/>
          <a:p>
            <a:pPr eaLnBrk="1" hangingPunct="1">
              <a:spcBef>
                <a:spcPct val="50000"/>
              </a:spcBef>
              <a:buClrTx/>
              <a:buSzTx/>
              <a:buFontTx/>
              <a:buAutoNum type="arabicParenR"/>
            </a:pPr>
            <a:r>
              <a:rPr lang="en-US" altLang="en-US" sz="2000" dirty="0"/>
              <a:t> </a:t>
            </a:r>
            <a:r>
              <a:rPr lang="en-US" altLang="en-US" sz="1800" dirty="0"/>
              <a:t>The basin model needs to be geo-referenced</a:t>
            </a:r>
          </a:p>
          <a:p>
            <a:pPr lvl="1">
              <a:spcBef>
                <a:spcPct val="50000"/>
              </a:spcBef>
              <a:buFont typeface="Arial" panose="020B0604020202020204" pitchFamily="34" charset="0"/>
              <a:buChar char="•"/>
            </a:pPr>
            <a:r>
              <a:rPr lang="en-US" altLang="en-US" sz="1600" dirty="0">
                <a:sym typeface="Wingdings" panose="05000000000000000000" pitchFamily="2" charset="2"/>
              </a:rPr>
              <a:t>Perform the </a:t>
            </a:r>
            <a:r>
              <a:rPr lang="en-US" altLang="en-US" sz="1600" b="1" dirty="0">
                <a:sym typeface="Wingdings" panose="05000000000000000000" pitchFamily="2" charset="2"/>
              </a:rPr>
              <a:t>GIS</a:t>
            </a:r>
            <a:r>
              <a:rPr lang="en-US" altLang="en-US" sz="1600" dirty="0">
                <a:sym typeface="Wingdings" panose="05000000000000000000" pitchFamily="2" charset="2"/>
              </a:rPr>
              <a:t> workflow in HEC-HMS</a:t>
            </a:r>
          </a:p>
          <a:p>
            <a:pPr lvl="2">
              <a:spcBef>
                <a:spcPct val="50000"/>
              </a:spcBef>
            </a:pPr>
            <a:r>
              <a:rPr lang="en-US" altLang="en-US" sz="1400" dirty="0">
                <a:sym typeface="Wingdings" panose="05000000000000000000" pitchFamily="2" charset="2"/>
              </a:rPr>
              <a:t>Associate a terrain file with the basin model</a:t>
            </a:r>
          </a:p>
          <a:p>
            <a:pPr lvl="2">
              <a:spcBef>
                <a:spcPct val="50000"/>
              </a:spcBef>
            </a:pPr>
            <a:r>
              <a:rPr lang="en-US" altLang="en-US" sz="1400" dirty="0">
                <a:sym typeface="Wingdings" panose="05000000000000000000" pitchFamily="2" charset="2"/>
              </a:rPr>
              <a:t>Preprocess sinks, preprocess drainage, identify streams, add breakpoint(s), delineate elements</a:t>
            </a:r>
          </a:p>
          <a:p>
            <a:pPr lvl="1">
              <a:spcBef>
                <a:spcPct val="50000"/>
              </a:spcBef>
              <a:buFont typeface="Arial" panose="020B0604020202020204" pitchFamily="34" charset="0"/>
              <a:buChar char="•"/>
            </a:pPr>
            <a:r>
              <a:rPr lang="en-US" altLang="en-US" sz="1600" dirty="0"/>
              <a:t>Or use the </a:t>
            </a:r>
            <a:r>
              <a:rPr lang="en-US" altLang="en-US" sz="1600" b="1" dirty="0"/>
              <a:t>GIS </a:t>
            </a:r>
            <a:r>
              <a:rPr lang="en-US" altLang="en-US" sz="1600" b="1" dirty="0">
                <a:sym typeface="Wingdings" panose="05000000000000000000" pitchFamily="2" charset="2"/>
              </a:rPr>
              <a:t>| Import Georeferenced Elements</a:t>
            </a:r>
            <a:r>
              <a:rPr lang="en-US" altLang="en-US" sz="1600" dirty="0">
                <a:sym typeface="Wingdings" panose="05000000000000000000" pitchFamily="2" charset="2"/>
              </a:rPr>
              <a:t> menu to import a subbasin shapefile and add GIS elements</a:t>
            </a:r>
            <a:endParaRPr lang="en-US" altLang="en-US" sz="1600" dirty="0"/>
          </a:p>
          <a:p>
            <a:pPr eaLnBrk="1" hangingPunct="1">
              <a:spcBef>
                <a:spcPct val="50000"/>
              </a:spcBef>
              <a:buClrTx/>
              <a:buSzTx/>
              <a:buFontTx/>
              <a:buAutoNum type="arabicParenR"/>
            </a:pPr>
            <a:r>
              <a:rPr lang="en-US" altLang="en-US" sz="1800" b="1" dirty="0"/>
              <a:t> Use index maps in HMR 51 to determine depth-area-duration values (or GIS datasets), add Duration-Precipitation Curves to HEC-HMS</a:t>
            </a:r>
          </a:p>
          <a:p>
            <a:pPr eaLnBrk="1" hangingPunct="1">
              <a:spcBef>
                <a:spcPct val="50000"/>
              </a:spcBef>
              <a:buClrTx/>
              <a:buSzTx/>
              <a:buFontTx/>
              <a:buAutoNum type="arabicParenR"/>
            </a:pPr>
            <a:r>
              <a:rPr lang="en-US" altLang="en-US" sz="1800" dirty="0"/>
              <a:t> Complete the HMR52 Storm Component Editor</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43</a:t>
            </a:fld>
            <a:endParaRPr lang="en-US" altLang="en-US"/>
          </a:p>
        </p:txBody>
      </p:sp>
      <p:pic>
        <p:nvPicPr>
          <p:cNvPr id="4" name="Picture 3">
            <a:extLst>
              <a:ext uri="{FF2B5EF4-FFF2-40B4-BE49-F238E27FC236}">
                <a16:creationId xmlns:a16="http://schemas.microsoft.com/office/drawing/2014/main" id="{9C728B9B-B9A2-4C10-BFDB-CF5D7FF27372}"/>
              </a:ext>
            </a:extLst>
          </p:cNvPr>
          <p:cNvPicPr>
            <a:picLocks noChangeAspect="1"/>
          </p:cNvPicPr>
          <p:nvPr/>
        </p:nvPicPr>
        <p:blipFill>
          <a:blip r:embed="rId3"/>
          <a:stretch>
            <a:fillRect/>
          </a:stretch>
        </p:blipFill>
        <p:spPr>
          <a:xfrm>
            <a:off x="5310710" y="1704974"/>
            <a:ext cx="3528490" cy="3967481"/>
          </a:xfrm>
          <a:prstGeom prst="rect">
            <a:avLst/>
          </a:prstGeom>
          <a:ln w="19050">
            <a:solidFill>
              <a:schemeClr val="tx1"/>
            </a:solidFill>
          </a:ln>
        </p:spPr>
      </p:pic>
    </p:spTree>
    <p:extLst>
      <p:ext uri="{BB962C8B-B14F-4D97-AF65-F5344CB8AC3E}">
        <p14:creationId xmlns:p14="http://schemas.microsoft.com/office/powerpoint/2010/main" val="28008702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201738"/>
          </a:xfrm>
        </p:spPr>
        <p:txBody>
          <a:bodyPr/>
          <a:lstStyle/>
          <a:p>
            <a:pPr algn="ctr"/>
            <a:r>
              <a:rPr lang="en-US" sz="3600" dirty="0"/>
              <a:t>Computing the Optimized PMP Storm – HEC-HMS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44</a:t>
            </a:fld>
            <a:endParaRPr lang="en-US" altLang="en-US"/>
          </a:p>
        </p:txBody>
      </p:sp>
      <p:pic>
        <p:nvPicPr>
          <p:cNvPr id="3" name="Picture 2">
            <a:extLst>
              <a:ext uri="{FF2B5EF4-FFF2-40B4-BE49-F238E27FC236}">
                <a16:creationId xmlns:a16="http://schemas.microsoft.com/office/drawing/2014/main" id="{376847C3-CE74-4BF1-AD4D-7A83C8F26A72}"/>
              </a:ext>
            </a:extLst>
          </p:cNvPr>
          <p:cNvPicPr>
            <a:picLocks noChangeAspect="1"/>
          </p:cNvPicPr>
          <p:nvPr/>
        </p:nvPicPr>
        <p:blipFill>
          <a:blip r:embed="rId3"/>
          <a:stretch>
            <a:fillRect/>
          </a:stretch>
        </p:blipFill>
        <p:spPr>
          <a:xfrm>
            <a:off x="1239734" y="1476375"/>
            <a:ext cx="6664531" cy="4458798"/>
          </a:xfrm>
          <a:prstGeom prst="rect">
            <a:avLst/>
          </a:prstGeom>
        </p:spPr>
      </p:pic>
    </p:spTree>
    <p:extLst>
      <p:ext uri="{BB962C8B-B14F-4D97-AF65-F5344CB8AC3E}">
        <p14:creationId xmlns:p14="http://schemas.microsoft.com/office/powerpoint/2010/main" val="302495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201738"/>
          </a:xfrm>
        </p:spPr>
        <p:txBody>
          <a:bodyPr/>
          <a:lstStyle/>
          <a:p>
            <a:pPr algn="ctr"/>
            <a:r>
              <a:rPr lang="en-US" sz="3600" dirty="0"/>
              <a:t>Computing the Optimized PMP Storm – HEC-HMS</a:t>
            </a:r>
          </a:p>
        </p:txBody>
      </p:sp>
      <p:sp>
        <p:nvSpPr>
          <p:cNvPr id="5" name="Content Placeholder 4">
            <a:extLst>
              <a:ext uri="{FF2B5EF4-FFF2-40B4-BE49-F238E27FC236}">
                <a16:creationId xmlns:a16="http://schemas.microsoft.com/office/drawing/2014/main" id="{0E01FFD2-F1CA-44F8-BA27-FF7A5EAF923B}"/>
              </a:ext>
            </a:extLst>
          </p:cNvPr>
          <p:cNvSpPr>
            <a:spLocks noGrp="1"/>
          </p:cNvSpPr>
          <p:nvPr>
            <p:ph idx="1"/>
          </p:nvPr>
        </p:nvSpPr>
        <p:spPr>
          <a:xfrm>
            <a:off x="304800" y="1581150"/>
            <a:ext cx="4943475" cy="4713229"/>
          </a:xfrm>
        </p:spPr>
        <p:txBody>
          <a:bodyPr/>
          <a:lstStyle/>
          <a:p>
            <a:pPr eaLnBrk="1" hangingPunct="1">
              <a:spcBef>
                <a:spcPct val="50000"/>
              </a:spcBef>
              <a:buClrTx/>
              <a:buSzTx/>
              <a:buFontTx/>
              <a:buAutoNum type="arabicParenR"/>
            </a:pPr>
            <a:r>
              <a:rPr lang="en-US" altLang="en-US" sz="2000" dirty="0"/>
              <a:t> </a:t>
            </a:r>
            <a:r>
              <a:rPr lang="en-US" altLang="en-US" sz="1800" dirty="0"/>
              <a:t>The basin model needs to be geo-referenced</a:t>
            </a:r>
          </a:p>
          <a:p>
            <a:pPr lvl="1">
              <a:spcBef>
                <a:spcPct val="50000"/>
              </a:spcBef>
              <a:buFont typeface="Arial" panose="020B0604020202020204" pitchFamily="34" charset="0"/>
              <a:buChar char="•"/>
            </a:pPr>
            <a:r>
              <a:rPr lang="en-US" altLang="en-US" sz="1600" dirty="0">
                <a:sym typeface="Wingdings" panose="05000000000000000000" pitchFamily="2" charset="2"/>
              </a:rPr>
              <a:t>Perform the </a:t>
            </a:r>
            <a:r>
              <a:rPr lang="en-US" altLang="en-US" sz="1600" b="1" dirty="0">
                <a:sym typeface="Wingdings" panose="05000000000000000000" pitchFamily="2" charset="2"/>
              </a:rPr>
              <a:t>GIS</a:t>
            </a:r>
            <a:r>
              <a:rPr lang="en-US" altLang="en-US" sz="1600" dirty="0">
                <a:sym typeface="Wingdings" panose="05000000000000000000" pitchFamily="2" charset="2"/>
              </a:rPr>
              <a:t> workflow in HEC-HMS</a:t>
            </a:r>
          </a:p>
          <a:p>
            <a:pPr lvl="2">
              <a:spcBef>
                <a:spcPct val="50000"/>
              </a:spcBef>
            </a:pPr>
            <a:r>
              <a:rPr lang="en-US" altLang="en-US" sz="1400" dirty="0">
                <a:sym typeface="Wingdings" panose="05000000000000000000" pitchFamily="2" charset="2"/>
              </a:rPr>
              <a:t>Associate a terrain file with the basin model</a:t>
            </a:r>
          </a:p>
          <a:p>
            <a:pPr lvl="2">
              <a:spcBef>
                <a:spcPct val="50000"/>
              </a:spcBef>
            </a:pPr>
            <a:r>
              <a:rPr lang="en-US" altLang="en-US" sz="1400" dirty="0">
                <a:sym typeface="Wingdings" panose="05000000000000000000" pitchFamily="2" charset="2"/>
              </a:rPr>
              <a:t>Preprocess sinks, preprocess drainage, identify streams, add breakpoint(s), delineate elements</a:t>
            </a:r>
          </a:p>
          <a:p>
            <a:pPr lvl="1">
              <a:spcBef>
                <a:spcPct val="50000"/>
              </a:spcBef>
              <a:buFont typeface="Arial" panose="020B0604020202020204" pitchFamily="34" charset="0"/>
              <a:buChar char="•"/>
            </a:pPr>
            <a:r>
              <a:rPr lang="en-US" altLang="en-US" sz="1600" dirty="0"/>
              <a:t>Or use the </a:t>
            </a:r>
            <a:r>
              <a:rPr lang="en-US" altLang="en-US" sz="1600" b="1" dirty="0"/>
              <a:t>GIS </a:t>
            </a:r>
            <a:r>
              <a:rPr lang="en-US" altLang="en-US" sz="1600" b="1" dirty="0">
                <a:sym typeface="Wingdings" panose="05000000000000000000" pitchFamily="2" charset="2"/>
              </a:rPr>
              <a:t>| Import Georeferenced Elements</a:t>
            </a:r>
            <a:r>
              <a:rPr lang="en-US" altLang="en-US" sz="1600" dirty="0">
                <a:sym typeface="Wingdings" panose="05000000000000000000" pitchFamily="2" charset="2"/>
              </a:rPr>
              <a:t> menu to import a subbasin shapefile and add GIS elements</a:t>
            </a:r>
            <a:endParaRPr lang="en-US" altLang="en-US" sz="1600" dirty="0"/>
          </a:p>
          <a:p>
            <a:pPr eaLnBrk="1" hangingPunct="1">
              <a:spcBef>
                <a:spcPct val="50000"/>
              </a:spcBef>
              <a:buClrTx/>
              <a:buSzTx/>
              <a:buFontTx/>
              <a:buAutoNum type="arabicParenR"/>
            </a:pPr>
            <a:r>
              <a:rPr lang="en-US" altLang="en-US" sz="1800" dirty="0"/>
              <a:t> Use index maps in HMR 51 to determine depth-area-duration values (or GIS datasets), add Duration-Precipitation Curves to HEC-HMS</a:t>
            </a:r>
          </a:p>
          <a:p>
            <a:pPr eaLnBrk="1" hangingPunct="1">
              <a:spcBef>
                <a:spcPct val="50000"/>
              </a:spcBef>
              <a:buClrTx/>
              <a:buSzTx/>
              <a:buFontTx/>
              <a:buAutoNum type="arabicParenR"/>
            </a:pPr>
            <a:r>
              <a:rPr lang="en-US" altLang="en-US" sz="1800" b="1" dirty="0"/>
              <a:t> Complete the HMR52 Storm Component Editor</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45</a:t>
            </a:fld>
            <a:endParaRPr lang="en-US" altLang="en-US"/>
          </a:p>
        </p:txBody>
      </p:sp>
      <p:pic>
        <p:nvPicPr>
          <p:cNvPr id="3" name="Picture 2">
            <a:extLst>
              <a:ext uri="{FF2B5EF4-FFF2-40B4-BE49-F238E27FC236}">
                <a16:creationId xmlns:a16="http://schemas.microsoft.com/office/drawing/2014/main" id="{1BF9ED95-A90B-4D67-937C-0E1E04927304}"/>
              </a:ext>
            </a:extLst>
          </p:cNvPr>
          <p:cNvPicPr>
            <a:picLocks noChangeAspect="1"/>
          </p:cNvPicPr>
          <p:nvPr/>
        </p:nvPicPr>
        <p:blipFill>
          <a:blip r:embed="rId3"/>
          <a:stretch>
            <a:fillRect/>
          </a:stretch>
        </p:blipFill>
        <p:spPr>
          <a:xfrm>
            <a:off x="5370275" y="2416005"/>
            <a:ext cx="3468925" cy="3432345"/>
          </a:xfrm>
          <a:prstGeom prst="rect">
            <a:avLst/>
          </a:prstGeom>
        </p:spPr>
      </p:pic>
    </p:spTree>
    <p:extLst>
      <p:ext uri="{BB962C8B-B14F-4D97-AF65-F5344CB8AC3E}">
        <p14:creationId xmlns:p14="http://schemas.microsoft.com/office/powerpoint/2010/main" val="18885253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201738"/>
          </a:xfrm>
        </p:spPr>
        <p:txBody>
          <a:bodyPr/>
          <a:lstStyle/>
          <a:p>
            <a:pPr algn="ctr"/>
            <a:r>
              <a:rPr lang="en-US" sz="3600" dirty="0"/>
              <a:t>Computing the Optimized PMP Storm – HEC-HMS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46</a:t>
            </a:fld>
            <a:endParaRPr lang="en-US" altLang="en-US"/>
          </a:p>
        </p:txBody>
      </p:sp>
      <p:pic>
        <p:nvPicPr>
          <p:cNvPr id="3" name="Picture 2">
            <a:extLst>
              <a:ext uri="{FF2B5EF4-FFF2-40B4-BE49-F238E27FC236}">
                <a16:creationId xmlns:a16="http://schemas.microsoft.com/office/drawing/2014/main" id="{1BF9ED95-A90B-4D67-937C-0E1E04927304}"/>
              </a:ext>
            </a:extLst>
          </p:cNvPr>
          <p:cNvPicPr>
            <a:picLocks noChangeAspect="1"/>
          </p:cNvPicPr>
          <p:nvPr/>
        </p:nvPicPr>
        <p:blipFill>
          <a:blip r:embed="rId3"/>
          <a:stretch>
            <a:fillRect/>
          </a:stretch>
        </p:blipFill>
        <p:spPr>
          <a:xfrm>
            <a:off x="4572001" y="1626149"/>
            <a:ext cx="4267200" cy="4222202"/>
          </a:xfrm>
          <a:prstGeom prst="rect">
            <a:avLst/>
          </a:prstGeom>
        </p:spPr>
      </p:pic>
      <p:sp>
        <p:nvSpPr>
          <p:cNvPr id="7" name="TextBox 6">
            <a:extLst>
              <a:ext uri="{FF2B5EF4-FFF2-40B4-BE49-F238E27FC236}">
                <a16:creationId xmlns:a16="http://schemas.microsoft.com/office/drawing/2014/main" id="{2BBFF6E7-9A9B-497C-9D25-BD7161047B14}"/>
              </a:ext>
            </a:extLst>
          </p:cNvPr>
          <p:cNvSpPr txBox="1"/>
          <p:nvPr/>
        </p:nvSpPr>
        <p:spPr>
          <a:xfrm>
            <a:off x="514350" y="2190750"/>
            <a:ext cx="3048000" cy="369332"/>
          </a:xfrm>
          <a:prstGeom prst="rect">
            <a:avLst/>
          </a:prstGeom>
          <a:noFill/>
        </p:spPr>
        <p:txBody>
          <a:bodyPr wrap="square" rtlCol="0">
            <a:spAutoFit/>
          </a:bodyPr>
          <a:lstStyle/>
          <a:p>
            <a:r>
              <a:rPr lang="en-US" dirty="0"/>
              <a:t>Start with the basin centroid</a:t>
            </a:r>
          </a:p>
        </p:txBody>
      </p:sp>
      <p:sp>
        <p:nvSpPr>
          <p:cNvPr id="9" name="TextBox 8">
            <a:extLst>
              <a:ext uri="{FF2B5EF4-FFF2-40B4-BE49-F238E27FC236}">
                <a16:creationId xmlns:a16="http://schemas.microsoft.com/office/drawing/2014/main" id="{09C8FA71-6122-46CE-BF7E-BA6A85267B1F}"/>
              </a:ext>
            </a:extLst>
          </p:cNvPr>
          <p:cNvSpPr txBox="1"/>
          <p:nvPr/>
        </p:nvSpPr>
        <p:spPr>
          <a:xfrm>
            <a:off x="514350" y="2657475"/>
            <a:ext cx="3048000" cy="646331"/>
          </a:xfrm>
          <a:prstGeom prst="rect">
            <a:avLst/>
          </a:prstGeom>
          <a:noFill/>
        </p:spPr>
        <p:txBody>
          <a:bodyPr wrap="square" rtlCol="0">
            <a:spAutoFit/>
          </a:bodyPr>
          <a:lstStyle/>
          <a:p>
            <a:r>
              <a:rPr lang="en-US" dirty="0"/>
              <a:t>HMR 52, Section 4 and Figure 8</a:t>
            </a:r>
          </a:p>
        </p:txBody>
      </p:sp>
      <p:sp>
        <p:nvSpPr>
          <p:cNvPr id="10" name="TextBox 9">
            <a:extLst>
              <a:ext uri="{FF2B5EF4-FFF2-40B4-BE49-F238E27FC236}">
                <a16:creationId xmlns:a16="http://schemas.microsoft.com/office/drawing/2014/main" id="{F2C488DD-0461-41FD-9DE2-24DDBB045C4D}"/>
              </a:ext>
            </a:extLst>
          </p:cNvPr>
          <p:cNvSpPr txBox="1"/>
          <p:nvPr/>
        </p:nvSpPr>
        <p:spPr>
          <a:xfrm>
            <a:off x="514350" y="3401199"/>
            <a:ext cx="3048000" cy="646331"/>
          </a:xfrm>
          <a:prstGeom prst="rect">
            <a:avLst/>
          </a:prstGeom>
          <a:noFill/>
        </p:spPr>
        <p:txBody>
          <a:bodyPr wrap="square" rtlCol="0">
            <a:spAutoFit/>
          </a:bodyPr>
          <a:lstStyle/>
          <a:p>
            <a:r>
              <a:rPr lang="en-US" dirty="0"/>
              <a:t>HMR 52, Section 2.3, Figure 3</a:t>
            </a:r>
          </a:p>
        </p:txBody>
      </p:sp>
      <p:sp>
        <p:nvSpPr>
          <p:cNvPr id="11" name="TextBox 10">
            <a:extLst>
              <a:ext uri="{FF2B5EF4-FFF2-40B4-BE49-F238E27FC236}">
                <a16:creationId xmlns:a16="http://schemas.microsoft.com/office/drawing/2014/main" id="{87B41AEA-C249-4558-BC83-AA86C3ED91A2}"/>
              </a:ext>
            </a:extLst>
          </p:cNvPr>
          <p:cNvSpPr txBox="1"/>
          <p:nvPr/>
        </p:nvSpPr>
        <p:spPr>
          <a:xfrm>
            <a:off x="514350" y="4144923"/>
            <a:ext cx="3048000" cy="646331"/>
          </a:xfrm>
          <a:prstGeom prst="rect">
            <a:avLst/>
          </a:prstGeom>
          <a:noFill/>
        </p:spPr>
        <p:txBody>
          <a:bodyPr wrap="square" rtlCol="0">
            <a:spAutoFit/>
          </a:bodyPr>
          <a:lstStyle/>
          <a:p>
            <a:r>
              <a:rPr lang="en-US" dirty="0"/>
              <a:t>HMR 52, Section 6.5, Figure 39</a:t>
            </a:r>
          </a:p>
        </p:txBody>
      </p:sp>
      <p:sp>
        <p:nvSpPr>
          <p:cNvPr id="12" name="TextBox 11">
            <a:extLst>
              <a:ext uri="{FF2B5EF4-FFF2-40B4-BE49-F238E27FC236}">
                <a16:creationId xmlns:a16="http://schemas.microsoft.com/office/drawing/2014/main" id="{A2589DC2-FC44-49FE-9917-897711482279}"/>
              </a:ext>
            </a:extLst>
          </p:cNvPr>
          <p:cNvSpPr txBox="1"/>
          <p:nvPr/>
        </p:nvSpPr>
        <p:spPr>
          <a:xfrm>
            <a:off x="514350" y="4791254"/>
            <a:ext cx="3048000" cy="369332"/>
          </a:xfrm>
          <a:prstGeom prst="rect">
            <a:avLst/>
          </a:prstGeom>
          <a:noFill/>
        </p:spPr>
        <p:txBody>
          <a:bodyPr wrap="square" rtlCol="0">
            <a:spAutoFit/>
          </a:bodyPr>
          <a:lstStyle/>
          <a:p>
            <a:r>
              <a:rPr lang="en-US" dirty="0"/>
              <a:t>Start with the basin area</a:t>
            </a:r>
          </a:p>
        </p:txBody>
      </p:sp>
      <p:sp>
        <p:nvSpPr>
          <p:cNvPr id="13" name="TextBox 12">
            <a:extLst>
              <a:ext uri="{FF2B5EF4-FFF2-40B4-BE49-F238E27FC236}">
                <a16:creationId xmlns:a16="http://schemas.microsoft.com/office/drawing/2014/main" id="{29FA8B27-931A-4FC1-B662-3821469199CD}"/>
              </a:ext>
            </a:extLst>
          </p:cNvPr>
          <p:cNvSpPr txBox="1"/>
          <p:nvPr/>
        </p:nvSpPr>
        <p:spPr>
          <a:xfrm>
            <a:off x="514350" y="5160586"/>
            <a:ext cx="3048000" cy="369332"/>
          </a:xfrm>
          <a:prstGeom prst="rect">
            <a:avLst/>
          </a:prstGeom>
          <a:noFill/>
        </p:spPr>
        <p:txBody>
          <a:bodyPr wrap="square" rtlCol="0">
            <a:spAutoFit/>
          </a:bodyPr>
          <a:lstStyle/>
          <a:p>
            <a:r>
              <a:rPr lang="en-US" dirty="0"/>
              <a:t>HMR 51, Figures 18 - 47</a:t>
            </a:r>
          </a:p>
        </p:txBody>
      </p:sp>
      <p:cxnSp>
        <p:nvCxnSpPr>
          <p:cNvPr id="15" name="Straight Arrow Connector 14">
            <a:extLst>
              <a:ext uri="{FF2B5EF4-FFF2-40B4-BE49-F238E27FC236}">
                <a16:creationId xmlns:a16="http://schemas.microsoft.com/office/drawing/2014/main" id="{EFA27D57-5623-41E0-9BF1-2D9A18A66B10}"/>
              </a:ext>
            </a:extLst>
          </p:cNvPr>
          <p:cNvCxnSpPr>
            <a:cxnSpLocks/>
          </p:cNvCxnSpPr>
          <p:nvPr/>
        </p:nvCxnSpPr>
        <p:spPr>
          <a:xfrm>
            <a:off x="3562350" y="2375416"/>
            <a:ext cx="1862266" cy="184666"/>
          </a:xfrm>
          <a:prstGeom prst="straightConnector1">
            <a:avLst/>
          </a:prstGeom>
          <a:ln>
            <a:tailEnd type="triangle" w="lg" len="med"/>
          </a:ln>
        </p:spPr>
        <p:style>
          <a:lnRef idx="3">
            <a:schemeClr val="accent6"/>
          </a:lnRef>
          <a:fillRef idx="0">
            <a:schemeClr val="accent6"/>
          </a:fillRef>
          <a:effectRef idx="2">
            <a:schemeClr val="accent6"/>
          </a:effectRef>
          <a:fontRef idx="minor">
            <a:schemeClr val="tx1"/>
          </a:fontRef>
        </p:style>
      </p:cxnSp>
      <p:cxnSp>
        <p:nvCxnSpPr>
          <p:cNvPr id="18" name="Straight Arrow Connector 17">
            <a:extLst>
              <a:ext uri="{FF2B5EF4-FFF2-40B4-BE49-F238E27FC236}">
                <a16:creationId xmlns:a16="http://schemas.microsoft.com/office/drawing/2014/main" id="{4CFA8449-87F9-45CA-9CC1-6ECE85339D48}"/>
              </a:ext>
            </a:extLst>
          </p:cNvPr>
          <p:cNvCxnSpPr>
            <a:cxnSpLocks/>
          </p:cNvCxnSpPr>
          <p:nvPr/>
        </p:nvCxnSpPr>
        <p:spPr>
          <a:xfrm>
            <a:off x="3107210" y="2921519"/>
            <a:ext cx="1415105" cy="0"/>
          </a:xfrm>
          <a:prstGeom prst="straightConnector1">
            <a:avLst/>
          </a:prstGeom>
          <a:ln>
            <a:tailEnd type="triangle" w="lg" len="med"/>
          </a:ln>
        </p:spPr>
        <p:style>
          <a:lnRef idx="3">
            <a:schemeClr val="accent6"/>
          </a:lnRef>
          <a:fillRef idx="0">
            <a:schemeClr val="accent6"/>
          </a:fillRef>
          <a:effectRef idx="2">
            <a:schemeClr val="accent6"/>
          </a:effectRef>
          <a:fontRef idx="minor">
            <a:schemeClr val="tx1"/>
          </a:fontRef>
        </p:style>
      </p:cxnSp>
      <p:cxnSp>
        <p:nvCxnSpPr>
          <p:cNvPr id="21" name="Straight Arrow Connector 20">
            <a:extLst>
              <a:ext uri="{FF2B5EF4-FFF2-40B4-BE49-F238E27FC236}">
                <a16:creationId xmlns:a16="http://schemas.microsoft.com/office/drawing/2014/main" id="{2ED5916C-990F-4253-A804-A94C58F00D6D}"/>
              </a:ext>
            </a:extLst>
          </p:cNvPr>
          <p:cNvCxnSpPr>
            <a:cxnSpLocks/>
          </p:cNvCxnSpPr>
          <p:nvPr/>
        </p:nvCxnSpPr>
        <p:spPr>
          <a:xfrm flipV="1">
            <a:off x="2854797" y="3429000"/>
            <a:ext cx="2433895" cy="163903"/>
          </a:xfrm>
          <a:prstGeom prst="straightConnector1">
            <a:avLst/>
          </a:prstGeom>
          <a:ln>
            <a:tailEnd type="triangle" w="lg" len="med"/>
          </a:ln>
        </p:spPr>
        <p:style>
          <a:lnRef idx="3">
            <a:schemeClr val="accent6"/>
          </a:lnRef>
          <a:fillRef idx="0">
            <a:schemeClr val="accent6"/>
          </a:fillRef>
          <a:effectRef idx="2">
            <a:schemeClr val="accent6"/>
          </a:effectRef>
          <a:fontRef idx="minor">
            <a:schemeClr val="tx1"/>
          </a:fontRef>
        </p:style>
      </p:cxnSp>
      <p:cxnSp>
        <p:nvCxnSpPr>
          <p:cNvPr id="22" name="Straight Arrow Connector 21">
            <a:extLst>
              <a:ext uri="{FF2B5EF4-FFF2-40B4-BE49-F238E27FC236}">
                <a16:creationId xmlns:a16="http://schemas.microsoft.com/office/drawing/2014/main" id="{3E4F7B9E-79A6-4E04-A516-8367E5688B72}"/>
              </a:ext>
            </a:extLst>
          </p:cNvPr>
          <p:cNvCxnSpPr>
            <a:cxnSpLocks/>
          </p:cNvCxnSpPr>
          <p:nvPr/>
        </p:nvCxnSpPr>
        <p:spPr>
          <a:xfrm flipV="1">
            <a:off x="2904867" y="3737250"/>
            <a:ext cx="2519749" cy="559988"/>
          </a:xfrm>
          <a:prstGeom prst="straightConnector1">
            <a:avLst/>
          </a:prstGeom>
          <a:ln>
            <a:tailEnd type="triangle" w="lg" len="med"/>
          </a:ln>
        </p:spPr>
        <p:style>
          <a:lnRef idx="3">
            <a:schemeClr val="accent6"/>
          </a:lnRef>
          <a:fillRef idx="0">
            <a:schemeClr val="accent6"/>
          </a:fillRef>
          <a:effectRef idx="2">
            <a:schemeClr val="accent6"/>
          </a:effectRef>
          <a:fontRef idx="minor">
            <a:schemeClr val="tx1"/>
          </a:fontRef>
        </p:style>
      </p:cxnSp>
      <p:cxnSp>
        <p:nvCxnSpPr>
          <p:cNvPr id="23" name="Straight Arrow Connector 22">
            <a:extLst>
              <a:ext uri="{FF2B5EF4-FFF2-40B4-BE49-F238E27FC236}">
                <a16:creationId xmlns:a16="http://schemas.microsoft.com/office/drawing/2014/main" id="{BE53F807-6A7E-4634-A7D6-43A90BA2488C}"/>
              </a:ext>
            </a:extLst>
          </p:cNvPr>
          <p:cNvCxnSpPr>
            <a:cxnSpLocks/>
          </p:cNvCxnSpPr>
          <p:nvPr/>
        </p:nvCxnSpPr>
        <p:spPr>
          <a:xfrm flipV="1">
            <a:off x="3132567" y="4017244"/>
            <a:ext cx="2514471" cy="955763"/>
          </a:xfrm>
          <a:prstGeom prst="straightConnector1">
            <a:avLst/>
          </a:prstGeom>
          <a:ln>
            <a:tailEnd type="triangle" w="lg" len="med"/>
          </a:ln>
        </p:spPr>
        <p:style>
          <a:lnRef idx="3">
            <a:schemeClr val="accent6"/>
          </a:lnRef>
          <a:fillRef idx="0">
            <a:schemeClr val="accent6"/>
          </a:fillRef>
          <a:effectRef idx="2">
            <a:schemeClr val="accent6"/>
          </a:effectRef>
          <a:fontRef idx="minor">
            <a:schemeClr val="tx1"/>
          </a:fontRef>
        </p:style>
      </p:cxnSp>
      <p:cxnSp>
        <p:nvCxnSpPr>
          <p:cNvPr id="26" name="Straight Arrow Connector 25">
            <a:extLst>
              <a:ext uri="{FF2B5EF4-FFF2-40B4-BE49-F238E27FC236}">
                <a16:creationId xmlns:a16="http://schemas.microsoft.com/office/drawing/2014/main" id="{BE23E092-5604-4423-BF2B-AC0D85A8427D}"/>
              </a:ext>
            </a:extLst>
          </p:cNvPr>
          <p:cNvCxnSpPr>
            <a:cxnSpLocks/>
          </p:cNvCxnSpPr>
          <p:nvPr/>
        </p:nvCxnSpPr>
        <p:spPr>
          <a:xfrm flipV="1">
            <a:off x="3181609" y="4418660"/>
            <a:ext cx="4491937" cy="877164"/>
          </a:xfrm>
          <a:prstGeom prst="straightConnector1">
            <a:avLst/>
          </a:prstGeom>
          <a:ln>
            <a:tailEnd type="triangle" w="lg" len="med"/>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4237082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201738"/>
          </a:xfrm>
        </p:spPr>
        <p:txBody>
          <a:bodyPr/>
          <a:lstStyle/>
          <a:p>
            <a:pPr algn="ctr"/>
            <a:r>
              <a:rPr lang="en-US" sz="3600" dirty="0"/>
              <a:t>Computing the Optimized PMP Storm – HEC-HMS</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47</a:t>
            </a:fld>
            <a:endParaRPr lang="en-US" altLang="en-US"/>
          </a:p>
        </p:txBody>
      </p:sp>
      <p:pic>
        <p:nvPicPr>
          <p:cNvPr id="5" name="Picture 4">
            <a:extLst>
              <a:ext uri="{FF2B5EF4-FFF2-40B4-BE49-F238E27FC236}">
                <a16:creationId xmlns:a16="http://schemas.microsoft.com/office/drawing/2014/main" id="{F404E9A2-8348-4EC9-ABC5-503A19211855}"/>
              </a:ext>
            </a:extLst>
          </p:cNvPr>
          <p:cNvPicPr>
            <a:picLocks noChangeAspect="1"/>
          </p:cNvPicPr>
          <p:nvPr/>
        </p:nvPicPr>
        <p:blipFill>
          <a:blip r:embed="rId3"/>
          <a:stretch>
            <a:fillRect/>
          </a:stretch>
        </p:blipFill>
        <p:spPr>
          <a:xfrm>
            <a:off x="4648896" y="1987132"/>
            <a:ext cx="4267200" cy="3582977"/>
          </a:xfrm>
          <a:prstGeom prst="rect">
            <a:avLst/>
          </a:prstGeom>
          <a:ln w="19050">
            <a:solidFill>
              <a:schemeClr val="tx1"/>
            </a:solidFill>
          </a:ln>
        </p:spPr>
      </p:pic>
      <p:pic>
        <p:nvPicPr>
          <p:cNvPr id="4" name="Picture 3">
            <a:extLst>
              <a:ext uri="{FF2B5EF4-FFF2-40B4-BE49-F238E27FC236}">
                <a16:creationId xmlns:a16="http://schemas.microsoft.com/office/drawing/2014/main" id="{F83413E8-E0DC-4F55-AB21-0CC8196F624F}"/>
              </a:ext>
            </a:extLst>
          </p:cNvPr>
          <p:cNvPicPr>
            <a:picLocks noChangeAspect="1"/>
          </p:cNvPicPr>
          <p:nvPr/>
        </p:nvPicPr>
        <p:blipFill rotWithShape="1">
          <a:blip r:embed="rId4"/>
          <a:srcRect l="17460" b="30370"/>
          <a:stretch/>
        </p:blipFill>
        <p:spPr>
          <a:xfrm>
            <a:off x="304800" y="2802307"/>
            <a:ext cx="4190306" cy="1952625"/>
          </a:xfrm>
          <a:prstGeom prst="rect">
            <a:avLst/>
          </a:prstGeom>
          <a:ln w="19050">
            <a:solidFill>
              <a:schemeClr val="tx1"/>
            </a:solidFill>
          </a:ln>
        </p:spPr>
      </p:pic>
    </p:spTree>
    <p:extLst>
      <p:ext uri="{BB962C8B-B14F-4D97-AF65-F5344CB8AC3E}">
        <p14:creationId xmlns:p14="http://schemas.microsoft.com/office/powerpoint/2010/main" val="18926635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1201738"/>
          </a:xfrm>
        </p:spPr>
        <p:txBody>
          <a:bodyPr/>
          <a:lstStyle/>
          <a:p>
            <a:pPr algn="ctr"/>
            <a:r>
              <a:rPr lang="en-US" sz="3600" dirty="0"/>
              <a:t>References</a:t>
            </a:r>
          </a:p>
        </p:txBody>
      </p:sp>
      <p:sp>
        <p:nvSpPr>
          <p:cNvPr id="5" name="Content Placeholder 4">
            <a:extLst>
              <a:ext uri="{FF2B5EF4-FFF2-40B4-BE49-F238E27FC236}">
                <a16:creationId xmlns:a16="http://schemas.microsoft.com/office/drawing/2014/main" id="{0E01FFD2-F1CA-44F8-BA27-FF7A5EAF923B}"/>
              </a:ext>
            </a:extLst>
          </p:cNvPr>
          <p:cNvSpPr>
            <a:spLocks noGrp="1"/>
          </p:cNvSpPr>
          <p:nvPr>
            <p:ph idx="1"/>
          </p:nvPr>
        </p:nvSpPr>
        <p:spPr>
          <a:xfrm>
            <a:off x="304800" y="1257300"/>
            <a:ext cx="8543925" cy="4713229"/>
          </a:xfrm>
        </p:spPr>
        <p:txBody>
          <a:bodyPr/>
          <a:lstStyle/>
          <a:p>
            <a:pPr marL="342900" indent="-342900" eaLnBrk="1" hangingPunct="1">
              <a:spcBef>
                <a:spcPct val="50000"/>
              </a:spcBef>
              <a:buClrTx/>
              <a:buSzTx/>
              <a:buFont typeface="Arial" panose="020B0604020202020204" pitchFamily="34" charset="0"/>
              <a:buChar char="•"/>
            </a:pPr>
            <a:r>
              <a:rPr lang="en-US" altLang="en-US" sz="1400" dirty="0"/>
              <a:t>HMR 39 Probable Maximum Precipitation in the Hawaiian Islands.</a:t>
            </a:r>
          </a:p>
          <a:p>
            <a:pPr marL="342900" indent="-342900" eaLnBrk="1" hangingPunct="1">
              <a:spcBef>
                <a:spcPct val="50000"/>
              </a:spcBef>
              <a:buClrTx/>
              <a:buSzTx/>
              <a:buFont typeface="Arial" panose="020B0604020202020204" pitchFamily="34" charset="0"/>
              <a:buChar char="•"/>
            </a:pPr>
            <a:r>
              <a:rPr lang="en-US" altLang="en-US" sz="1400" dirty="0"/>
              <a:t>HMR 48 Probable Maximum Precipitation and Snowmelt Criteria for Red River of the North Above Pembina, and Souris River Above Minot, North Dakota.</a:t>
            </a:r>
          </a:p>
          <a:p>
            <a:pPr marL="342900" indent="-342900" eaLnBrk="1" hangingPunct="1">
              <a:spcBef>
                <a:spcPct val="50000"/>
              </a:spcBef>
              <a:buClrTx/>
              <a:buSzTx/>
              <a:buFont typeface="Arial" panose="020B0604020202020204" pitchFamily="34" charset="0"/>
              <a:buChar char="•"/>
            </a:pPr>
            <a:r>
              <a:rPr lang="en-US" altLang="en-US" sz="1400" dirty="0"/>
              <a:t>HMR 49 Probable Maximum Precipitation Estimates , Colorado River and Great Basin Drainages.</a:t>
            </a:r>
          </a:p>
          <a:p>
            <a:pPr marL="342900" indent="-342900" eaLnBrk="1" hangingPunct="1">
              <a:spcBef>
                <a:spcPct val="50000"/>
              </a:spcBef>
              <a:buClrTx/>
              <a:buSzTx/>
              <a:buFont typeface="Arial" panose="020B0604020202020204" pitchFamily="34" charset="0"/>
              <a:buChar char="•"/>
            </a:pPr>
            <a:r>
              <a:rPr lang="en-US" altLang="en-US" sz="1400" dirty="0"/>
              <a:t>HMR 51 Probable Maximum Precipitation Estimates, United States east of the 105</a:t>
            </a:r>
            <a:r>
              <a:rPr lang="en-US" altLang="en-US" sz="1400" baseline="30000" dirty="0"/>
              <a:t>th</a:t>
            </a:r>
            <a:r>
              <a:rPr lang="en-US" altLang="en-US" sz="1400" dirty="0"/>
              <a:t> Meridian.</a:t>
            </a:r>
          </a:p>
          <a:p>
            <a:pPr marL="342900" indent="-342900" eaLnBrk="1" hangingPunct="1">
              <a:spcBef>
                <a:spcPct val="50000"/>
              </a:spcBef>
              <a:buClrTx/>
              <a:buSzTx/>
              <a:buFont typeface="Arial" panose="020B0604020202020204" pitchFamily="34" charset="0"/>
              <a:buChar char="•"/>
            </a:pPr>
            <a:r>
              <a:rPr lang="en-US" altLang="en-US" sz="1400" dirty="0"/>
              <a:t>HMR 52 Application of Probable Maximum Precipitation Estimates, United States east of the 105th Meridian.</a:t>
            </a:r>
          </a:p>
          <a:p>
            <a:pPr marL="342900" indent="-342900" eaLnBrk="1" hangingPunct="1">
              <a:spcBef>
                <a:spcPct val="50000"/>
              </a:spcBef>
              <a:buClrTx/>
              <a:buSzTx/>
              <a:buFont typeface="Arial" panose="020B0604020202020204" pitchFamily="34" charset="0"/>
              <a:buChar char="•"/>
            </a:pPr>
            <a:r>
              <a:rPr lang="en-US" altLang="en-US" sz="1400" dirty="0"/>
              <a:t>HMR 55A Probable Maximum Precipitation Estimates, United States Between the Continental Divide and the 103</a:t>
            </a:r>
            <a:r>
              <a:rPr lang="en-US" altLang="en-US" sz="1400" baseline="30000" dirty="0"/>
              <a:t>rd</a:t>
            </a:r>
            <a:r>
              <a:rPr lang="en-US" altLang="en-US" sz="1400" dirty="0"/>
              <a:t> Meridian. </a:t>
            </a:r>
          </a:p>
          <a:p>
            <a:pPr marL="342900" indent="-342900" eaLnBrk="1" hangingPunct="1">
              <a:spcBef>
                <a:spcPct val="50000"/>
              </a:spcBef>
              <a:buClrTx/>
              <a:buSzTx/>
              <a:buFont typeface="Arial" panose="020B0604020202020204" pitchFamily="34" charset="0"/>
              <a:buChar char="•"/>
            </a:pPr>
            <a:r>
              <a:rPr lang="en-US" altLang="en-US" sz="1400" dirty="0"/>
              <a:t>HMR 56 Probable Maximum and TVA Precipitation Estimates With Areal Distribution for Tennessee River Drainages Less Than 3000 Mi2 in Area.</a:t>
            </a:r>
          </a:p>
          <a:p>
            <a:pPr marL="342900" indent="-342900" eaLnBrk="1" hangingPunct="1">
              <a:spcBef>
                <a:spcPct val="50000"/>
              </a:spcBef>
              <a:buClrTx/>
              <a:buSzTx/>
              <a:buFont typeface="Arial" panose="020B0604020202020204" pitchFamily="34" charset="0"/>
              <a:buChar char="•"/>
            </a:pPr>
            <a:r>
              <a:rPr lang="en-US" altLang="en-US" sz="1400" dirty="0"/>
              <a:t>HMR 57 Probable Maximum Precipitation, Pacific Northwest States, Columbia River, Snake River and Pacific Coastal Drainages.</a:t>
            </a:r>
          </a:p>
          <a:p>
            <a:pPr marL="342900" indent="-342900" eaLnBrk="1" hangingPunct="1">
              <a:spcBef>
                <a:spcPct val="50000"/>
              </a:spcBef>
              <a:buClrTx/>
              <a:buSzTx/>
              <a:buFont typeface="Arial" panose="020B0604020202020204" pitchFamily="34" charset="0"/>
              <a:buChar char="•"/>
            </a:pPr>
            <a:r>
              <a:rPr lang="en-US" altLang="en-US" sz="1400" dirty="0"/>
              <a:t>HMR 58 Probable Maximum Precipitation for California, Calculation Procedures.</a:t>
            </a:r>
          </a:p>
          <a:p>
            <a:pPr marL="342900" indent="-342900" eaLnBrk="1" hangingPunct="1">
              <a:spcBef>
                <a:spcPct val="50000"/>
              </a:spcBef>
              <a:buClrTx/>
              <a:buSzTx/>
              <a:buFont typeface="Arial" panose="020B0604020202020204" pitchFamily="34" charset="0"/>
              <a:buChar char="•"/>
            </a:pPr>
            <a:r>
              <a:rPr lang="en-US" altLang="en-US" sz="1400" dirty="0"/>
              <a:t>HMR 59 Probable Maximum Precipitation for California.</a:t>
            </a:r>
          </a:p>
          <a:p>
            <a:pPr marL="342900" indent="-342900" eaLnBrk="1" hangingPunct="1">
              <a:spcBef>
                <a:spcPct val="50000"/>
              </a:spcBef>
              <a:buClrTx/>
              <a:buSzTx/>
              <a:buFont typeface="Arial" panose="020B0604020202020204" pitchFamily="34" charset="0"/>
              <a:buChar char="•"/>
            </a:pPr>
            <a:r>
              <a:rPr lang="en-US" altLang="en-US" sz="1400" dirty="0"/>
              <a:t>HMR52 Probable Maximum Storm (eastern United States) User’s Manual, Hydrologic Engineering Center, March 1984. </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48</a:t>
            </a:fld>
            <a:endParaRPr lang="en-US" altLang="en-US"/>
          </a:p>
        </p:txBody>
      </p:sp>
    </p:spTree>
    <p:extLst>
      <p:ext uri="{BB962C8B-B14F-4D97-AF65-F5344CB8AC3E}">
        <p14:creationId xmlns:p14="http://schemas.microsoft.com/office/powerpoint/2010/main" val="1245690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916F-4F2A-48F5-A4BE-1C6A1FFAF772}"/>
              </a:ext>
            </a:extLst>
          </p:cNvPr>
          <p:cNvSpPr>
            <a:spLocks noGrp="1"/>
          </p:cNvSpPr>
          <p:nvPr>
            <p:ph type="title"/>
          </p:nvPr>
        </p:nvSpPr>
        <p:spPr/>
        <p:txBody>
          <a:bodyPr/>
          <a:lstStyle/>
          <a:p>
            <a:pPr algn="ctr"/>
            <a:r>
              <a:rPr lang="en-US" sz="3600" dirty="0"/>
              <a:t>OBJECTIVES</a:t>
            </a:r>
            <a:endParaRPr lang="en-US" sz="2400" dirty="0"/>
          </a:p>
        </p:txBody>
      </p:sp>
      <p:sp>
        <p:nvSpPr>
          <p:cNvPr id="4" name="Slide Number Placeholder 3">
            <a:extLst>
              <a:ext uri="{FF2B5EF4-FFF2-40B4-BE49-F238E27FC236}">
                <a16:creationId xmlns:a16="http://schemas.microsoft.com/office/drawing/2014/main" id="{45ECCBFA-5A17-4E2D-AD86-1F1711A5C0D6}"/>
              </a:ext>
            </a:extLst>
          </p:cNvPr>
          <p:cNvSpPr>
            <a:spLocks noGrp="1"/>
          </p:cNvSpPr>
          <p:nvPr>
            <p:ph type="sldNum" sz="quarter" idx="11"/>
          </p:nvPr>
        </p:nvSpPr>
        <p:spPr/>
        <p:txBody>
          <a:bodyPr/>
          <a:lstStyle/>
          <a:p>
            <a:fld id="{9A257827-C34C-4251-B995-96C9C233CCC8}" type="slidenum">
              <a:rPr lang="en-US" smtClean="0"/>
              <a:pPr/>
              <a:t>5</a:t>
            </a:fld>
            <a:endParaRPr lang="en-US"/>
          </a:p>
        </p:txBody>
      </p:sp>
      <p:pic>
        <p:nvPicPr>
          <p:cNvPr id="1026" name="Picture 2" descr="Quantifying Uncertainty of Probable Maximum Flood | Journal of Hydrologic  Engineering | Vol 26, No 12">
            <a:extLst>
              <a:ext uri="{FF2B5EF4-FFF2-40B4-BE49-F238E27FC236}">
                <a16:creationId xmlns:a16="http://schemas.microsoft.com/office/drawing/2014/main" id="{1E7D4F09-4FFB-48E7-BE55-2C07C7B98A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4280" y="1397000"/>
            <a:ext cx="5656926" cy="4897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836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Objectives</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Definition of Probable Maximum Precipitation (PMP)</a:t>
            </a:r>
          </a:p>
          <a:p>
            <a:pPr marL="857250" lvl="1" indent="-342900">
              <a:lnSpc>
                <a:spcPct val="80000"/>
              </a:lnSpc>
              <a:buFont typeface="Arial" panose="020B0604020202020204" pitchFamily="34" charset="0"/>
              <a:buChar char="•"/>
            </a:pPr>
            <a:r>
              <a:rPr lang="en-US" altLang="en-US" dirty="0"/>
              <a:t>Why is PMP important?</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Where to find PMP estimates</a:t>
            </a:r>
          </a:p>
          <a:p>
            <a:pPr marL="342900" indent="-342900">
              <a:lnSpc>
                <a:spcPct val="80000"/>
              </a:lnSpc>
              <a:buFont typeface="Arial" panose="020B0604020202020204" pitchFamily="34" charset="0"/>
              <a:buChar char="•"/>
            </a:pPr>
            <a:r>
              <a:rPr lang="en-US" altLang="en-US" dirty="0">
                <a:effectLst/>
              </a:rPr>
              <a:t>Procedure for developing PMP Storm for project area</a:t>
            </a:r>
          </a:p>
          <a:p>
            <a:pPr marL="857250" lvl="1" indent="-342900">
              <a:lnSpc>
                <a:spcPct val="80000"/>
              </a:lnSpc>
              <a:buFont typeface="Arial" panose="020B0604020202020204" pitchFamily="34" charset="0"/>
              <a:buChar char="•"/>
            </a:pPr>
            <a:r>
              <a:rPr lang="en-US" altLang="en-US" dirty="0">
                <a:effectLst/>
              </a:rPr>
              <a:t>Storm area</a:t>
            </a:r>
          </a:p>
          <a:p>
            <a:pPr marL="857250" lvl="1" indent="-342900">
              <a:lnSpc>
                <a:spcPct val="80000"/>
              </a:lnSpc>
              <a:buFont typeface="Arial" panose="020B0604020202020204" pitchFamily="34" charset="0"/>
              <a:buChar char="•"/>
            </a:pPr>
            <a:r>
              <a:rPr lang="en-US" altLang="en-US" dirty="0">
                <a:effectLst/>
              </a:rPr>
              <a:t>Storm spatial pattern</a:t>
            </a:r>
          </a:p>
          <a:p>
            <a:pPr marL="857250" lvl="1" indent="-342900">
              <a:lnSpc>
                <a:spcPct val="80000"/>
              </a:lnSpc>
              <a:buFont typeface="Arial" panose="020B0604020202020204" pitchFamily="34" charset="0"/>
              <a:buChar char="•"/>
            </a:pPr>
            <a:r>
              <a:rPr lang="en-US" altLang="en-US" dirty="0"/>
              <a:t>Temporal distribution</a:t>
            </a:r>
            <a:r>
              <a:rPr lang="en-US" altLang="en-US" dirty="0">
                <a:effectLst/>
              </a:rPr>
              <a:t> </a:t>
            </a:r>
          </a:p>
          <a:p>
            <a:pPr marL="857250" lvl="1" indent="-342900">
              <a:lnSpc>
                <a:spcPct val="80000"/>
              </a:lnSpc>
              <a:buFont typeface="Arial" panose="020B0604020202020204" pitchFamily="34" charset="0"/>
              <a:buChar char="•"/>
            </a:pPr>
            <a:r>
              <a:rPr lang="en-US" altLang="en-US" dirty="0"/>
              <a:t>Storm location</a:t>
            </a:r>
            <a:endParaRPr lang="en-US" altLang="en-US" dirty="0">
              <a:effectLst/>
            </a:endParaRPr>
          </a:p>
          <a:p>
            <a:pPr marL="857250" lvl="1" indent="-342900">
              <a:lnSpc>
                <a:spcPct val="80000"/>
              </a:lnSpc>
              <a:buFont typeface="Arial" panose="020B0604020202020204" pitchFamily="34" charset="0"/>
              <a:buChar char="•"/>
            </a:pPr>
            <a:r>
              <a:rPr lang="en-US" altLang="en-US" dirty="0">
                <a:effectLst/>
              </a:rPr>
              <a:t>Storm orientation</a:t>
            </a:r>
          </a:p>
          <a:p>
            <a:pPr marL="342900" indent="-342900">
              <a:lnSpc>
                <a:spcPct val="80000"/>
              </a:lnSpc>
              <a:buFont typeface="Arial" panose="020B0604020202020204" pitchFamily="34" charset="0"/>
              <a:buChar char="•"/>
            </a:pPr>
            <a:r>
              <a:rPr lang="en-US" altLang="en-US" b="1" dirty="0">
                <a:effectLst/>
              </a:rPr>
              <a:t>Introduction to the HMR52 Storm Precipitation Method in HEC-HMS</a:t>
            </a: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6</a:t>
            </a:fld>
            <a:endParaRPr lang="en-US" altLang="en-US"/>
          </a:p>
        </p:txBody>
      </p:sp>
    </p:spTree>
    <p:extLst>
      <p:ext uri="{BB962C8B-B14F-4D97-AF65-F5344CB8AC3E}">
        <p14:creationId xmlns:p14="http://schemas.microsoft.com/office/powerpoint/2010/main" val="3657765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916F-4F2A-48F5-A4BE-1C6A1FFAF772}"/>
              </a:ext>
            </a:extLst>
          </p:cNvPr>
          <p:cNvSpPr>
            <a:spLocks noGrp="1"/>
          </p:cNvSpPr>
          <p:nvPr>
            <p:ph type="title"/>
          </p:nvPr>
        </p:nvSpPr>
        <p:spPr/>
        <p:txBody>
          <a:bodyPr/>
          <a:lstStyle/>
          <a:p>
            <a:pPr algn="ctr"/>
            <a:r>
              <a:rPr lang="en-US" sz="3600" dirty="0"/>
              <a:t>OBJECTIVES</a:t>
            </a:r>
            <a:endParaRPr lang="en-US" sz="2400" dirty="0"/>
          </a:p>
        </p:txBody>
      </p:sp>
      <p:sp>
        <p:nvSpPr>
          <p:cNvPr id="4" name="Slide Number Placeholder 3">
            <a:extLst>
              <a:ext uri="{FF2B5EF4-FFF2-40B4-BE49-F238E27FC236}">
                <a16:creationId xmlns:a16="http://schemas.microsoft.com/office/drawing/2014/main" id="{45ECCBFA-5A17-4E2D-AD86-1F1711A5C0D6}"/>
              </a:ext>
            </a:extLst>
          </p:cNvPr>
          <p:cNvSpPr>
            <a:spLocks noGrp="1"/>
          </p:cNvSpPr>
          <p:nvPr>
            <p:ph type="sldNum" sz="quarter" idx="11"/>
          </p:nvPr>
        </p:nvSpPr>
        <p:spPr/>
        <p:txBody>
          <a:bodyPr/>
          <a:lstStyle/>
          <a:p>
            <a:fld id="{9A257827-C34C-4251-B995-96C9C233CCC8}" type="slidenum">
              <a:rPr lang="en-US" smtClean="0"/>
              <a:pPr/>
              <a:t>7</a:t>
            </a:fld>
            <a:endParaRPr lang="en-US"/>
          </a:p>
        </p:txBody>
      </p:sp>
      <p:pic>
        <p:nvPicPr>
          <p:cNvPr id="3" name="Picture 2">
            <a:extLst>
              <a:ext uri="{FF2B5EF4-FFF2-40B4-BE49-F238E27FC236}">
                <a16:creationId xmlns:a16="http://schemas.microsoft.com/office/drawing/2014/main" id="{E9D8A017-E0C0-4BD9-903D-2D48EF8A4A9E}"/>
              </a:ext>
            </a:extLst>
          </p:cNvPr>
          <p:cNvPicPr>
            <a:picLocks noChangeAspect="1"/>
          </p:cNvPicPr>
          <p:nvPr/>
        </p:nvPicPr>
        <p:blipFill>
          <a:blip r:embed="rId3"/>
          <a:stretch>
            <a:fillRect/>
          </a:stretch>
        </p:blipFill>
        <p:spPr>
          <a:xfrm>
            <a:off x="2218869" y="1434813"/>
            <a:ext cx="4553862" cy="4505841"/>
          </a:xfrm>
          <a:prstGeom prst="rect">
            <a:avLst/>
          </a:prstGeom>
        </p:spPr>
      </p:pic>
    </p:spTree>
    <p:extLst>
      <p:ext uri="{BB962C8B-B14F-4D97-AF65-F5344CB8AC3E}">
        <p14:creationId xmlns:p14="http://schemas.microsoft.com/office/powerpoint/2010/main" val="1258900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PMP and PMF Definitions</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Definition of Probable Maximum Precipitation (PMP)</a:t>
            </a:r>
          </a:p>
          <a:p>
            <a:pPr marL="857250" lvl="1" indent="-342900">
              <a:lnSpc>
                <a:spcPct val="80000"/>
              </a:lnSpc>
              <a:buFont typeface="Arial" panose="020B0604020202020204" pitchFamily="34" charset="0"/>
              <a:buChar char="•"/>
            </a:pPr>
            <a:r>
              <a:rPr lang="en-US" altLang="en-US" dirty="0">
                <a:effectLst/>
              </a:rPr>
              <a:t>The PMP is defined as “theoretically, the greatest depth of precipitation for a given duration that is physically possible over a given area at a particular geographic location at a certain time of year.” HMR 55A</a:t>
            </a:r>
          </a:p>
          <a:p>
            <a:pPr marL="857250" lvl="1" indent="-342900">
              <a:lnSpc>
                <a:spcPct val="80000"/>
              </a:lnSpc>
              <a:buFont typeface="Arial" panose="020B0604020202020204" pitchFamily="34" charset="0"/>
              <a:buChar char="•"/>
            </a:pPr>
            <a:endParaRPr lang="en-US" altLang="en-US" dirty="0">
              <a:effectLst/>
            </a:endParaRPr>
          </a:p>
          <a:p>
            <a:pPr marL="342900" indent="-342900">
              <a:lnSpc>
                <a:spcPct val="80000"/>
              </a:lnSpc>
              <a:buFont typeface="Arial" panose="020B0604020202020204" pitchFamily="34" charset="0"/>
              <a:buChar char="•"/>
            </a:pPr>
            <a:r>
              <a:rPr lang="en-US" altLang="en-US" dirty="0">
                <a:effectLst/>
              </a:rPr>
              <a:t>Definition of Probable Maximum Flood (PMF)</a:t>
            </a:r>
          </a:p>
          <a:p>
            <a:pPr marL="857250" lvl="1" indent="-342900">
              <a:lnSpc>
                <a:spcPct val="80000"/>
              </a:lnSpc>
              <a:buFont typeface="Arial" panose="020B0604020202020204" pitchFamily="34" charset="0"/>
              <a:buChar char="•"/>
            </a:pPr>
            <a:r>
              <a:rPr lang="en-US" altLang="en-US" sz="2400" dirty="0">
                <a:effectLst/>
              </a:rPr>
              <a:t>The PMF is “the flood that may be expected from the most severe combination of critical meteorologic and hydrologic conditions that are reasonably possible in the region.” EM 1110-2-1417 (Section 13)</a:t>
            </a:r>
          </a:p>
          <a:p>
            <a:pPr lvl="1" indent="0">
              <a:lnSpc>
                <a:spcPct val="80000"/>
              </a:lnSpc>
              <a:buNone/>
            </a:pPr>
            <a:endParaRPr lang="en-US" altLang="en-US" dirty="0">
              <a:effectLst/>
            </a:endParaRP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8</a:t>
            </a:fld>
            <a:endParaRPr lang="en-US" altLang="en-US"/>
          </a:p>
        </p:txBody>
      </p:sp>
    </p:spTree>
    <p:extLst>
      <p:ext uri="{BB962C8B-B14F-4D97-AF65-F5344CB8AC3E}">
        <p14:creationId xmlns:p14="http://schemas.microsoft.com/office/powerpoint/2010/main" val="3319545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Importance of the PMP</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The PMP storm for a given area must be determined before the PMF for a structure </a:t>
            </a:r>
            <a:r>
              <a:rPr lang="en-US" altLang="en-US" dirty="0"/>
              <a:t>of interest (i.e. a reservoir) can be computed.</a:t>
            </a:r>
          </a:p>
          <a:p>
            <a:pPr marL="342900" indent="-342900">
              <a:lnSpc>
                <a:spcPct val="80000"/>
              </a:lnSpc>
              <a:buFont typeface="Arial" panose="020B0604020202020204" pitchFamily="34" charset="0"/>
              <a:buChar char="•"/>
            </a:pPr>
            <a:r>
              <a:rPr lang="en-US" altLang="en-US" dirty="0"/>
              <a:t>The ability of a structure to safely handle a PMF is an important design/evaluation criteria of critical infrastructure.</a:t>
            </a:r>
          </a:p>
          <a:p>
            <a:pPr marL="342900" indent="-342900">
              <a:lnSpc>
                <a:spcPct val="80000"/>
              </a:lnSpc>
              <a:buFont typeface="Arial" panose="020B0604020202020204" pitchFamily="34" charset="0"/>
              <a:buChar char="•"/>
            </a:pPr>
            <a:r>
              <a:rPr lang="en-US" altLang="en-US" dirty="0"/>
              <a:t>Determining the PMF inflow into a reservoir can be an iterative process.</a:t>
            </a:r>
            <a:endParaRPr lang="en-US" altLang="en-US" sz="2400" dirty="0">
              <a:effectLst/>
            </a:endParaRPr>
          </a:p>
          <a:p>
            <a:pPr lvl="1" indent="0">
              <a:lnSpc>
                <a:spcPct val="80000"/>
              </a:lnSpc>
              <a:buNone/>
            </a:pPr>
            <a:endParaRPr lang="en-US" altLang="en-US" dirty="0">
              <a:effectLst/>
            </a:endParaRPr>
          </a:p>
          <a:p>
            <a:endParaRPr lang="en-US" dirty="0"/>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9</a:t>
            </a:fld>
            <a:endParaRPr lang="en-US" altLang="en-US"/>
          </a:p>
        </p:txBody>
      </p:sp>
      <p:pic>
        <p:nvPicPr>
          <p:cNvPr id="3" name="Picture 2">
            <a:extLst>
              <a:ext uri="{FF2B5EF4-FFF2-40B4-BE49-F238E27FC236}">
                <a16:creationId xmlns:a16="http://schemas.microsoft.com/office/drawing/2014/main" id="{BE7B7862-5069-45AD-81C3-74DED7F5911F}"/>
              </a:ext>
            </a:extLst>
          </p:cNvPr>
          <p:cNvPicPr>
            <a:picLocks noChangeAspect="1"/>
          </p:cNvPicPr>
          <p:nvPr/>
        </p:nvPicPr>
        <p:blipFill>
          <a:blip r:embed="rId3"/>
          <a:stretch>
            <a:fillRect/>
          </a:stretch>
        </p:blipFill>
        <p:spPr>
          <a:xfrm>
            <a:off x="2089150" y="3929817"/>
            <a:ext cx="4965700" cy="2653546"/>
          </a:xfrm>
          <a:prstGeom prst="rect">
            <a:avLst/>
          </a:prstGeom>
        </p:spPr>
      </p:pic>
    </p:spTree>
    <p:extLst>
      <p:ext uri="{BB962C8B-B14F-4D97-AF65-F5344CB8AC3E}">
        <p14:creationId xmlns:p14="http://schemas.microsoft.com/office/powerpoint/2010/main" val="298794175"/>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39594</TotalTime>
  <Words>5855</Words>
  <Application>Microsoft Office PowerPoint</Application>
  <PresentationFormat>On-screen Show (4:3)</PresentationFormat>
  <Paragraphs>443</Paragraphs>
  <Slides>48</Slides>
  <Notes>48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48</vt:i4>
      </vt:variant>
    </vt:vector>
  </HeadingPairs>
  <TitlesOfParts>
    <vt:vector size="55" baseType="lpstr">
      <vt:lpstr>Times New Roman</vt:lpstr>
      <vt:lpstr>Garamond</vt:lpstr>
      <vt:lpstr>Calibri</vt:lpstr>
      <vt:lpstr>Arial</vt:lpstr>
      <vt:lpstr>Title Slide Templates</vt:lpstr>
      <vt:lpstr>Content Templates</vt:lpstr>
      <vt:lpstr>1_Content Templates</vt:lpstr>
      <vt:lpstr>PowerPoint Presentation</vt:lpstr>
      <vt:lpstr>Objectives</vt:lpstr>
      <vt:lpstr>OBJECTIVES</vt:lpstr>
      <vt:lpstr>Objectives</vt:lpstr>
      <vt:lpstr>OBJECTIVES</vt:lpstr>
      <vt:lpstr>Objectives</vt:lpstr>
      <vt:lpstr>OBJECTIVES</vt:lpstr>
      <vt:lpstr>PMP and PMF Definitions</vt:lpstr>
      <vt:lpstr>Importance of the PMP</vt:lpstr>
      <vt:lpstr>PMP Guidance</vt:lpstr>
      <vt:lpstr>General Approach For Developing PMP Estimates</vt:lpstr>
      <vt:lpstr>General Approach For Developing PMP Estimates</vt:lpstr>
      <vt:lpstr>General Approach For Developing PMP Estimates</vt:lpstr>
      <vt:lpstr>General Approach For Developing PMP Estimates</vt:lpstr>
      <vt:lpstr>General Approach For Developing PMP Estimates</vt:lpstr>
      <vt:lpstr>PMP Estimates</vt:lpstr>
      <vt:lpstr>Objectives</vt:lpstr>
      <vt:lpstr>Developing the PMP Storm for a Project Area</vt:lpstr>
      <vt:lpstr>Developing the PMP Storm for a Project Area</vt:lpstr>
      <vt:lpstr>Developing the PMP Storm - Storm Area -</vt:lpstr>
      <vt:lpstr>Developing the PMP Storm - Temporal Pattern -</vt:lpstr>
      <vt:lpstr>Developing the PMP Storm - Temporal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Example -</vt:lpstr>
      <vt:lpstr>Developing the PMP Storm - Storm Location-</vt:lpstr>
      <vt:lpstr>Developing the PMP Storm - Storm Orientation-</vt:lpstr>
      <vt:lpstr>Developing the PMP Storm - Storm Orientation-</vt:lpstr>
      <vt:lpstr>Developing the PMP Storm in the Western U.S.</vt:lpstr>
      <vt:lpstr>Developing the PMP Storm in the Western U.S.</vt:lpstr>
      <vt:lpstr>Developing the PMP Storm in the Western U.S.</vt:lpstr>
      <vt:lpstr>Objectives</vt:lpstr>
      <vt:lpstr>Computing the Optimized PMP Storm – HMR52 Program</vt:lpstr>
      <vt:lpstr>Computing the Optimized PMP Storm – HMR52 Program</vt:lpstr>
      <vt:lpstr>Computing the Optimized PMP Storm – HMR52 Program</vt:lpstr>
      <vt:lpstr>Computing the Optimized PMP Storm – HMR52 program</vt:lpstr>
      <vt:lpstr>Computing the Optimized PMP Storm – HEC-HMS</vt:lpstr>
      <vt:lpstr>Computing the Optimized PMP Storm – HEC-HMS</vt:lpstr>
      <vt:lpstr>Computing the Optimized PMP Storm – HEC-HMS</vt:lpstr>
      <vt:lpstr>Computing the Optimized PMP Storm – HEC-HMS</vt:lpstr>
      <vt:lpstr>Computing the Optimized PMP Storm – HEC-HMS</vt:lpstr>
      <vt:lpstr>Computing the Optimized PMP Storm – HEC-HMS</vt:lpstr>
      <vt:lpstr>References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Willis, Joshua R CIV USARMY CEIWR (USA)</cp:lastModifiedBy>
  <cp:revision>1135</cp:revision>
  <cp:lastPrinted>2019-06-24T00:23:09Z</cp:lastPrinted>
  <dcterms:created xsi:type="dcterms:W3CDTF">2009-05-21T17:19:18Z</dcterms:created>
  <dcterms:modified xsi:type="dcterms:W3CDTF">2022-09-12T16:58:30Z</dcterms:modified>
</cp:coreProperties>
</file>