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256" r:id="rId2"/>
    <p:sldId id="257" r:id="rId3"/>
    <p:sldId id="258" r:id="rId4"/>
    <p:sldId id="260" r:id="rId5"/>
    <p:sldId id="261" r:id="rId6"/>
    <p:sldId id="270" r:id="rId7"/>
    <p:sldId id="273" r:id="rId8"/>
    <p:sldId id="278" r:id="rId9"/>
    <p:sldId id="279" r:id="rId10"/>
    <p:sldId id="271" r:id="rId11"/>
    <p:sldId id="272" r:id="rId12"/>
    <p:sldId id="263" r:id="rId13"/>
    <p:sldId id="262" r:id="rId14"/>
    <p:sldId id="274" r:id="rId15"/>
    <p:sldId id="275" r:id="rId16"/>
    <p:sldId id="265" r:id="rId17"/>
    <p:sldId id="264" r:id="rId18"/>
    <p:sldId id="277" r:id="rId19"/>
    <p:sldId id="280" r:id="rId20"/>
    <p:sldId id="276" r:id="rId21"/>
    <p:sldId id="266" r:id="rId22"/>
    <p:sldId id="267" r:id="rId23"/>
    <p:sldId id="281" r:id="rId24"/>
    <p:sldId id="282" r:id="rId25"/>
    <p:sldId id="286" r:id="rId26"/>
    <p:sldId id="283" r:id="rId27"/>
    <p:sldId id="284" r:id="rId28"/>
    <p:sldId id="285" r:id="rId29"/>
    <p:sldId id="302" r:id="rId30"/>
    <p:sldId id="268" r:id="rId31"/>
    <p:sldId id="616" r:id="rId32"/>
    <p:sldId id="329" r:id="rId33"/>
    <p:sldId id="269" r:id="rId34"/>
    <p:sldId id="298" r:id="rId35"/>
    <p:sldId id="287" r:id="rId36"/>
    <p:sldId id="289" r:id="rId37"/>
    <p:sldId id="295" r:id="rId38"/>
    <p:sldId id="290" r:id="rId39"/>
    <p:sldId id="297" r:id="rId40"/>
    <p:sldId id="288" r:id="rId41"/>
    <p:sldId id="617" r:id="rId42"/>
    <p:sldId id="299" r:id="rId43"/>
    <p:sldId id="304" r:id="rId44"/>
    <p:sldId id="296" r:id="rId45"/>
    <p:sldId id="301" r:id="rId46"/>
    <p:sldId id="292" r:id="rId47"/>
    <p:sldId id="300" r:id="rId48"/>
    <p:sldId id="293" r:id="rId49"/>
    <p:sldId id="294" r:id="rId50"/>
    <p:sldId id="305" r:id="rId51"/>
    <p:sldId id="303" r:id="rId52"/>
    <p:sldId id="615" r:id="rId53"/>
    <p:sldId id="592" r:id="rId54"/>
    <p:sldId id="603" r:id="rId55"/>
    <p:sldId id="614" r:id="rId56"/>
    <p:sldId id="259"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E44A4102-BB7A-4694-8B70-7BB0AD095B63}">
          <p14:sldIdLst>
            <p14:sldId id="256"/>
            <p14:sldId id="257"/>
            <p14:sldId id="258"/>
          </p14:sldIdLst>
        </p14:section>
        <p14:section name="Section 1" id="{E1863C31-BC10-463C-A44F-40A7FDF0F802}">
          <p14:sldIdLst>
            <p14:sldId id="260"/>
            <p14:sldId id="261"/>
            <p14:sldId id="270"/>
            <p14:sldId id="273"/>
            <p14:sldId id="278"/>
            <p14:sldId id="279"/>
            <p14:sldId id="271"/>
            <p14:sldId id="272"/>
          </p14:sldIdLst>
        </p14:section>
        <p14:section name="Section 2" id="{0386305E-48DF-4A52-AB20-42376A86CBBF}">
          <p14:sldIdLst>
            <p14:sldId id="263"/>
            <p14:sldId id="262"/>
            <p14:sldId id="274"/>
            <p14:sldId id="275"/>
          </p14:sldIdLst>
        </p14:section>
        <p14:section name="Section 3" id="{827A5D3A-E915-483B-AC03-93F21696C528}">
          <p14:sldIdLst>
            <p14:sldId id="265"/>
            <p14:sldId id="264"/>
            <p14:sldId id="277"/>
            <p14:sldId id="280"/>
            <p14:sldId id="276"/>
          </p14:sldIdLst>
        </p14:section>
        <p14:section name="Section 4" id="{3E254B52-F8C0-431A-90A8-CC507EF54F7E}">
          <p14:sldIdLst>
            <p14:sldId id="266"/>
            <p14:sldId id="267"/>
            <p14:sldId id="281"/>
            <p14:sldId id="282"/>
            <p14:sldId id="286"/>
            <p14:sldId id="283"/>
            <p14:sldId id="284"/>
            <p14:sldId id="285"/>
            <p14:sldId id="302"/>
          </p14:sldIdLst>
        </p14:section>
        <p14:section name="Section 5" id="{115B2087-E561-40A0-8FEE-0278133BB22C}">
          <p14:sldIdLst>
            <p14:sldId id="268"/>
            <p14:sldId id="616"/>
            <p14:sldId id="329"/>
            <p14:sldId id="269"/>
            <p14:sldId id="298"/>
            <p14:sldId id="287"/>
            <p14:sldId id="289"/>
            <p14:sldId id="295"/>
            <p14:sldId id="290"/>
            <p14:sldId id="297"/>
            <p14:sldId id="288"/>
            <p14:sldId id="617"/>
            <p14:sldId id="299"/>
            <p14:sldId id="304"/>
            <p14:sldId id="296"/>
            <p14:sldId id="301"/>
            <p14:sldId id="292"/>
            <p14:sldId id="300"/>
            <p14:sldId id="293"/>
            <p14:sldId id="294"/>
            <p14:sldId id="305"/>
            <p14:sldId id="303"/>
          </p14:sldIdLst>
        </p14:section>
        <p14:section name="Section 6" id="{2B01B355-FD74-4DF3-AE42-576C39C10B13}">
          <p14:sldIdLst>
            <p14:sldId id="615"/>
            <p14:sldId id="592"/>
            <p14:sldId id="603"/>
            <p14:sldId id="614"/>
          </p14:sldIdLst>
        </p14:section>
        <p14:section name="End" id="{7EBE2B09-AB6E-440A-AF9C-0F0F5C3BF444}">
          <p14:sldIdLst>
            <p14:sldId id="25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53" autoAdjust="0"/>
    <p:restoredTop sz="84452" autoAdjust="0"/>
  </p:normalViewPr>
  <p:slideViewPr>
    <p:cSldViewPr snapToGrid="0">
      <p:cViewPr varScale="1">
        <p:scale>
          <a:sx n="76" d="100"/>
          <a:sy n="76" d="100"/>
        </p:scale>
        <p:origin x="126" y="330"/>
      </p:cViewPr>
      <p:guideLst/>
    </p:cSldViewPr>
  </p:slideViewPr>
  <p:notesTextViewPr>
    <p:cViewPr>
      <p:scale>
        <a:sx n="1" d="1"/>
        <a:sy n="1" d="1"/>
      </p:scale>
      <p:origin x="0" y="0"/>
    </p:cViewPr>
  </p:notesTextViewPr>
  <p:notesViewPr>
    <p:cSldViewPr snapToGrid="0">
      <p:cViewPr varScale="1">
        <p:scale>
          <a:sx n="86" d="100"/>
          <a:sy n="86" d="100"/>
        </p:scale>
        <p:origin x="1938" y="108"/>
      </p:cViewPr>
      <p:guideLst/>
    </p:cSldViewPr>
  </p:notesViewPr>
  <p:gridSpacing cx="114300" cy="1143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F38C6-9EAD-4C88-94C3-DFA2DCCC54F9}" type="datetimeFigureOut">
              <a:rPr lang="en-US" smtClean="0"/>
              <a:t>3/10/2023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F3204-0D06-4E77-ABDE-F4433C802620}" type="slidenum">
              <a:rPr lang="en-US" smtClean="0"/>
              <a:t>‹#›</a:t>
            </a:fld>
            <a:endParaRPr lang="en-US"/>
          </a:p>
        </p:txBody>
      </p:sp>
    </p:spTree>
    <p:extLst>
      <p:ext uri="{BB962C8B-B14F-4D97-AF65-F5344CB8AC3E}">
        <p14:creationId xmlns:p14="http://schemas.microsoft.com/office/powerpoint/2010/main" val="54788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90557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the only control method is “Fixed Opening” – the gates do not move during the simulation.  This will compute the hydraulics through a gate at a fixed setting.</a:t>
            </a:r>
          </a:p>
        </p:txBody>
      </p:sp>
      <p:sp>
        <p:nvSpPr>
          <p:cNvPr id="4" name="Slide Number Placeholder 3"/>
          <p:cNvSpPr>
            <a:spLocks noGrp="1"/>
          </p:cNvSpPr>
          <p:nvPr>
            <p:ph type="sldNum" sz="quarter" idx="5"/>
          </p:nvPr>
        </p:nvSpPr>
        <p:spPr/>
        <p:txBody>
          <a:bodyPr/>
          <a:lstStyle/>
          <a:p>
            <a:fld id="{78AF3204-0D06-4E77-ABDE-F4433C802620}" type="slidenum">
              <a:rPr lang="en-US" smtClean="0"/>
              <a:t>25</a:t>
            </a:fld>
            <a:endParaRPr lang="en-US"/>
          </a:p>
        </p:txBody>
      </p:sp>
    </p:spTree>
    <p:extLst>
      <p:ext uri="{BB962C8B-B14F-4D97-AF65-F5344CB8AC3E}">
        <p14:creationId xmlns:p14="http://schemas.microsoft.com/office/powerpoint/2010/main" val="3948120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30</a:t>
            </a:fld>
            <a:endParaRPr lang="en-US"/>
          </a:p>
        </p:txBody>
      </p:sp>
    </p:spTree>
    <p:extLst>
      <p:ext uri="{BB962C8B-B14F-4D97-AF65-F5344CB8AC3E}">
        <p14:creationId xmlns:p14="http://schemas.microsoft.com/office/powerpoint/2010/main" val="12513582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three states in guide curve ops.</a:t>
            </a:r>
          </a:p>
          <a:p>
            <a:endParaRPr lang="en-US" dirty="0"/>
          </a:p>
          <a:p>
            <a:r>
              <a:rPr lang="en-US" dirty="0"/>
              <a:t>You can be right on the guide curve (see the yellow dot.)  For the day of the year, the reservoir has the desired storage.</a:t>
            </a:r>
          </a:p>
          <a:p>
            <a:endParaRPr lang="en-US" dirty="0"/>
          </a:p>
          <a:p>
            <a:r>
              <a:rPr lang="en-US" dirty="0"/>
              <a:t>You can be above the guide curve (see the blue dot.)  For the day of the year, the reservoir is storing more than desired.</a:t>
            </a:r>
          </a:p>
          <a:p>
            <a:endParaRPr lang="en-US" dirty="0"/>
          </a:p>
          <a:p>
            <a:r>
              <a:rPr lang="en-US" dirty="0"/>
              <a:t>You can be below the guide curve (see the orange dot.)  For the day of the year, the reservoir is storing less than desired.</a:t>
            </a:r>
          </a:p>
        </p:txBody>
      </p:sp>
      <p:sp>
        <p:nvSpPr>
          <p:cNvPr id="4" name="Slide Number Placeholder 3"/>
          <p:cNvSpPr>
            <a:spLocks noGrp="1"/>
          </p:cNvSpPr>
          <p:nvPr>
            <p:ph type="sldNum" sz="quarter" idx="5"/>
          </p:nvPr>
        </p:nvSpPr>
        <p:spPr/>
        <p:txBody>
          <a:bodyPr/>
          <a:lstStyle/>
          <a:p>
            <a:fld id="{78AF3204-0D06-4E77-ABDE-F4433C802620}" type="slidenum">
              <a:rPr lang="en-US" smtClean="0"/>
              <a:t>31</a:t>
            </a:fld>
            <a:endParaRPr lang="en-US"/>
          </a:p>
        </p:txBody>
      </p:sp>
    </p:spTree>
    <p:extLst>
      <p:ext uri="{BB962C8B-B14F-4D97-AF65-F5344CB8AC3E}">
        <p14:creationId xmlns:p14="http://schemas.microsoft.com/office/powerpoint/2010/main" val="5022891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a:noFill/>
        </p:spPr>
        <p:txBody>
          <a:bodyPr/>
          <a:lstStyle/>
          <a:p>
            <a:pPr defTabSz="963613"/>
            <a:r>
              <a:rPr lang="en-US"/>
              <a:t>Basic Guide Curve Operations</a:t>
            </a:r>
          </a:p>
        </p:txBody>
      </p:sp>
      <p:sp>
        <p:nvSpPr>
          <p:cNvPr id="25603" name="Rectangle 3"/>
          <p:cNvSpPr>
            <a:spLocks noGrp="1" noChangeArrowheads="1"/>
          </p:cNvSpPr>
          <p:nvPr>
            <p:ph type="dt" sz="quarter" idx="1"/>
          </p:nvPr>
        </p:nvSpPr>
        <p:spPr>
          <a:noFill/>
        </p:spPr>
        <p:txBody>
          <a:bodyPr/>
          <a:lstStyle/>
          <a:p>
            <a:pPr defTabSz="963613"/>
            <a:r>
              <a:rPr lang="en-US"/>
              <a:t>1.6 - L-05</a:t>
            </a:r>
          </a:p>
        </p:txBody>
      </p:sp>
      <p:sp>
        <p:nvSpPr>
          <p:cNvPr id="25604" name="Rectangle 6"/>
          <p:cNvSpPr>
            <a:spLocks noGrp="1" noChangeArrowheads="1"/>
          </p:cNvSpPr>
          <p:nvPr>
            <p:ph type="ftr" sz="quarter" idx="4"/>
          </p:nvPr>
        </p:nvSpPr>
        <p:spPr>
          <a:noFill/>
        </p:spPr>
        <p:txBody>
          <a:bodyPr/>
          <a:lstStyle/>
          <a:p>
            <a:pPr defTabSz="963613"/>
            <a:r>
              <a:rPr lang="en-US"/>
              <a:t>Klipsch-O'Connell</a:t>
            </a:r>
          </a:p>
        </p:txBody>
      </p:sp>
      <p:sp>
        <p:nvSpPr>
          <p:cNvPr id="25605" name="Rectangle 7"/>
          <p:cNvSpPr>
            <a:spLocks noGrp="1" noChangeArrowheads="1"/>
          </p:cNvSpPr>
          <p:nvPr>
            <p:ph type="sldNum" sz="quarter" idx="5"/>
          </p:nvPr>
        </p:nvSpPr>
        <p:spPr>
          <a:noFill/>
        </p:spPr>
        <p:txBody>
          <a:bodyPr/>
          <a:lstStyle/>
          <a:p>
            <a:pPr defTabSz="963613"/>
            <a:fld id="{2D5DE681-E2AF-4870-BB1A-0100F79B2630}" type="slidenum">
              <a:rPr lang="en-US" smtClean="0"/>
              <a:pPr defTabSz="963613"/>
              <a:t>32</a:t>
            </a:fld>
            <a:endParaRPr lang="en-US"/>
          </a:p>
        </p:txBody>
      </p:sp>
      <p:sp>
        <p:nvSpPr>
          <p:cNvPr id="25606" name="Rectangle 2"/>
          <p:cNvSpPr txBox="1">
            <a:spLocks noGrp="1" noChangeArrowheads="1"/>
          </p:cNvSpPr>
          <p:nvPr/>
        </p:nvSpPr>
        <p:spPr bwMode="auto">
          <a:xfrm>
            <a:off x="0" y="0"/>
            <a:ext cx="3170238" cy="482600"/>
          </a:xfrm>
          <a:prstGeom prst="rect">
            <a:avLst/>
          </a:prstGeom>
          <a:noFill/>
          <a:ln w="9525">
            <a:noFill/>
            <a:miter lim="800000"/>
            <a:headEnd/>
            <a:tailEnd/>
          </a:ln>
        </p:spPr>
        <p:txBody>
          <a:bodyPr lIns="96435" tIns="48218" rIns="96435" bIns="48218"/>
          <a:lstStyle/>
          <a:p>
            <a:pPr defTabSz="963613"/>
            <a:r>
              <a:rPr lang="en-US" sz="1200">
                <a:latin typeface="Times New Roman" pitchFamily="18" charset="0"/>
              </a:rPr>
              <a:t>Basic Guide Curve Operations</a:t>
            </a:r>
          </a:p>
        </p:txBody>
      </p:sp>
      <p:sp>
        <p:nvSpPr>
          <p:cNvPr id="25607" name="Rectangle 3"/>
          <p:cNvSpPr txBox="1">
            <a:spLocks noGrp="1" noChangeArrowheads="1"/>
          </p:cNvSpPr>
          <p:nvPr/>
        </p:nvSpPr>
        <p:spPr bwMode="auto">
          <a:xfrm>
            <a:off x="4144963" y="0"/>
            <a:ext cx="3170237" cy="482600"/>
          </a:xfrm>
          <a:prstGeom prst="rect">
            <a:avLst/>
          </a:prstGeom>
          <a:noFill/>
          <a:ln w="9525">
            <a:noFill/>
            <a:miter lim="800000"/>
            <a:headEnd/>
            <a:tailEnd/>
          </a:ln>
        </p:spPr>
        <p:txBody>
          <a:bodyPr lIns="96435" tIns="48218" rIns="96435" bIns="48218"/>
          <a:lstStyle/>
          <a:p>
            <a:pPr algn="r" defTabSz="963613"/>
            <a:r>
              <a:rPr lang="en-US" sz="1200">
                <a:latin typeface="Times New Roman" pitchFamily="18" charset="0"/>
              </a:rPr>
              <a:t>1.5-L-04</a:t>
            </a:r>
          </a:p>
        </p:txBody>
      </p:sp>
      <p:sp>
        <p:nvSpPr>
          <p:cNvPr id="25608" name="Rectangle 6"/>
          <p:cNvSpPr txBox="1">
            <a:spLocks noGrp="1" noChangeArrowheads="1"/>
          </p:cNvSpPr>
          <p:nvPr/>
        </p:nvSpPr>
        <p:spPr bwMode="auto">
          <a:xfrm>
            <a:off x="0" y="9118600"/>
            <a:ext cx="3170238" cy="482600"/>
          </a:xfrm>
          <a:prstGeom prst="rect">
            <a:avLst/>
          </a:prstGeom>
          <a:noFill/>
          <a:ln w="9525">
            <a:noFill/>
            <a:miter lim="800000"/>
            <a:headEnd/>
            <a:tailEnd/>
          </a:ln>
        </p:spPr>
        <p:txBody>
          <a:bodyPr lIns="96435" tIns="48218" rIns="96435" bIns="48218" anchor="b"/>
          <a:lstStyle/>
          <a:p>
            <a:pPr defTabSz="963613"/>
            <a:r>
              <a:rPr lang="en-US" sz="1000"/>
              <a:t>Klipsch 1.5-L-04</a:t>
            </a:r>
          </a:p>
        </p:txBody>
      </p:sp>
      <p:sp>
        <p:nvSpPr>
          <p:cNvPr id="25609" name="Rectangle 7"/>
          <p:cNvSpPr txBox="1">
            <a:spLocks noGrp="1" noChangeArrowheads="1"/>
          </p:cNvSpPr>
          <p:nvPr/>
        </p:nvSpPr>
        <p:spPr bwMode="auto">
          <a:xfrm>
            <a:off x="4144963" y="9118600"/>
            <a:ext cx="3170237" cy="482600"/>
          </a:xfrm>
          <a:prstGeom prst="rect">
            <a:avLst/>
          </a:prstGeom>
          <a:noFill/>
          <a:ln w="9525">
            <a:noFill/>
            <a:miter lim="800000"/>
            <a:headEnd/>
            <a:tailEnd/>
          </a:ln>
        </p:spPr>
        <p:txBody>
          <a:bodyPr lIns="96435" tIns="48218" rIns="96435" bIns="48218" anchor="b"/>
          <a:lstStyle/>
          <a:p>
            <a:pPr algn="r" defTabSz="963613"/>
            <a:fld id="{D2E4E7B0-BD7B-4022-ADF5-2BA9F0F51874}" type="slidenum">
              <a:rPr lang="en-US" sz="1000"/>
              <a:pPr algn="r" defTabSz="963613"/>
              <a:t>32</a:t>
            </a:fld>
            <a:endParaRPr lang="en-US" sz="1000"/>
          </a:p>
        </p:txBody>
      </p:sp>
      <p:sp>
        <p:nvSpPr>
          <p:cNvPr id="25610" name="Rectangle 2"/>
          <p:cNvSpPr>
            <a:spLocks noGrp="1" noRot="1" noChangeAspect="1" noChangeArrowheads="1" noTextEdit="1"/>
          </p:cNvSpPr>
          <p:nvPr>
            <p:ph type="sldImg"/>
          </p:nvPr>
        </p:nvSpPr>
        <p:spPr>
          <a:xfrm>
            <a:off x="457200" y="719138"/>
            <a:ext cx="6400800" cy="3600450"/>
          </a:xfrm>
          <a:ln/>
        </p:spPr>
      </p:sp>
      <p:sp>
        <p:nvSpPr>
          <p:cNvPr id="25611" name="Rectangle 3"/>
          <p:cNvSpPr>
            <a:spLocks noGrp="1" noChangeArrowheads="1"/>
          </p:cNvSpPr>
          <p:nvPr>
            <p:ph type="body" idx="1"/>
          </p:nvPr>
        </p:nvSpPr>
        <p:spPr>
          <a:noFill/>
          <a:ln/>
        </p:spPr>
        <p:txBody>
          <a:bodyPr/>
          <a:lstStyle/>
          <a:p>
            <a:r>
              <a:rPr lang="en-US" dirty="0"/>
              <a:t>From HEC-</a:t>
            </a:r>
            <a:r>
              <a:rPr lang="en-US" dirty="0" err="1"/>
              <a:t>ResSim</a:t>
            </a:r>
            <a:r>
              <a:rPr lang="en-US" dirty="0"/>
              <a:t> Slide</a:t>
            </a:r>
          </a:p>
        </p:txBody>
      </p:sp>
    </p:spTree>
    <p:extLst>
      <p:ext uri="{BB962C8B-B14F-4D97-AF65-F5344CB8AC3E}">
        <p14:creationId xmlns:p14="http://schemas.microsoft.com/office/powerpoint/2010/main" val="3327002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33</a:t>
            </a:fld>
            <a:endParaRPr lang="en-US"/>
          </a:p>
        </p:txBody>
      </p:sp>
    </p:spTree>
    <p:extLst>
      <p:ext uri="{BB962C8B-B14F-4D97-AF65-F5344CB8AC3E}">
        <p14:creationId xmlns:p14="http://schemas.microsoft.com/office/powerpoint/2010/main" val="13917812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34</a:t>
            </a:fld>
            <a:endParaRPr lang="en-US"/>
          </a:p>
        </p:txBody>
      </p:sp>
    </p:spTree>
    <p:extLst>
      <p:ext uri="{BB962C8B-B14F-4D97-AF65-F5344CB8AC3E}">
        <p14:creationId xmlns:p14="http://schemas.microsoft.com/office/powerpoint/2010/main" val="25166787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35</a:t>
            </a:fld>
            <a:endParaRPr lang="en-US"/>
          </a:p>
        </p:txBody>
      </p:sp>
    </p:spTree>
    <p:extLst>
      <p:ext uri="{BB962C8B-B14F-4D97-AF65-F5344CB8AC3E}">
        <p14:creationId xmlns:p14="http://schemas.microsoft.com/office/powerpoint/2010/main" val="29636101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example on the right, a regulation manual calls its basic flood operations “Schedule A”.  The dam has the potential to cause agricultural damages, so maximum releases are limited during the growing season compared to the non-growing season, so despite these having the same overall elevation (707 ft) the rules they contain would be different.</a:t>
            </a:r>
          </a:p>
        </p:txBody>
      </p:sp>
      <p:sp>
        <p:nvSpPr>
          <p:cNvPr id="4" name="Slide Number Placeholder 3"/>
          <p:cNvSpPr>
            <a:spLocks noGrp="1"/>
          </p:cNvSpPr>
          <p:nvPr>
            <p:ph type="sldNum" sz="quarter" idx="5"/>
          </p:nvPr>
        </p:nvSpPr>
        <p:spPr/>
        <p:txBody>
          <a:bodyPr/>
          <a:lstStyle/>
          <a:p>
            <a:fld id="{78AF3204-0D06-4E77-ABDE-F4433C802620}" type="slidenum">
              <a:rPr lang="en-US" smtClean="0"/>
              <a:t>37</a:t>
            </a:fld>
            <a:endParaRPr lang="en-US"/>
          </a:p>
        </p:txBody>
      </p:sp>
    </p:spTree>
    <p:extLst>
      <p:ext uri="{BB962C8B-B14F-4D97-AF65-F5344CB8AC3E}">
        <p14:creationId xmlns:p14="http://schemas.microsoft.com/office/powerpoint/2010/main" val="1018906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39</a:t>
            </a:fld>
            <a:endParaRPr lang="en-US"/>
          </a:p>
        </p:txBody>
      </p:sp>
    </p:spTree>
    <p:extLst>
      <p:ext uri="{BB962C8B-B14F-4D97-AF65-F5344CB8AC3E}">
        <p14:creationId xmlns:p14="http://schemas.microsoft.com/office/powerpoint/2010/main" val="30453071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40</a:t>
            </a:fld>
            <a:endParaRPr lang="en-US"/>
          </a:p>
        </p:txBody>
      </p:sp>
    </p:spTree>
    <p:extLst>
      <p:ext uri="{BB962C8B-B14F-4D97-AF65-F5344CB8AC3E}">
        <p14:creationId xmlns:p14="http://schemas.microsoft.com/office/powerpoint/2010/main" val="21349064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Discharge method is available for outflow curves – since storage and outflow are 1:1 related, the initial storage can be determined</a:t>
            </a:r>
          </a:p>
          <a:p>
            <a:endParaRPr lang="en-US" dirty="0"/>
          </a:p>
          <a:p>
            <a:r>
              <a:rPr lang="en-US" dirty="0"/>
              <a:t>The Inflow = Outflow method takes the inflow to the reservoir at the beginning of the simulation and determines the pool elevation necessary to cause that outflow through the outlet structures. The pool elevation is then used in the elevation-storage curve to determine the matching storage. </a:t>
            </a:r>
          </a:p>
        </p:txBody>
      </p:sp>
      <p:sp>
        <p:nvSpPr>
          <p:cNvPr id="4" name="Slide Number Placeholder 3"/>
          <p:cNvSpPr>
            <a:spLocks noGrp="1"/>
          </p:cNvSpPr>
          <p:nvPr>
            <p:ph type="sldNum" sz="quarter" idx="5"/>
          </p:nvPr>
        </p:nvSpPr>
        <p:spPr/>
        <p:txBody>
          <a:bodyPr/>
          <a:lstStyle/>
          <a:p>
            <a:fld id="{78AF3204-0D06-4E77-ABDE-F4433C802620}" type="slidenum">
              <a:rPr lang="en-US" smtClean="0"/>
              <a:t>7</a:t>
            </a:fld>
            <a:endParaRPr lang="en-US"/>
          </a:p>
        </p:txBody>
      </p:sp>
    </p:spTree>
    <p:extLst>
      <p:ext uri="{BB962C8B-B14F-4D97-AF65-F5344CB8AC3E}">
        <p14:creationId xmlns:p14="http://schemas.microsoft.com/office/powerpoint/2010/main" val="42910206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Adjustable gate control is what allows the rule-based operations to work.</a:t>
            </a:r>
          </a:p>
          <a:p>
            <a:endParaRPr lang="en-US" dirty="0"/>
          </a:p>
          <a:p>
            <a:r>
              <a:rPr lang="en-US" dirty="0"/>
              <a:t>Some structures (e.g. gated orifice, spillway gates) have a fixed opening option.</a:t>
            </a:r>
          </a:p>
        </p:txBody>
      </p:sp>
      <p:sp>
        <p:nvSpPr>
          <p:cNvPr id="4" name="Slide Number Placeholder 3"/>
          <p:cNvSpPr>
            <a:spLocks noGrp="1"/>
          </p:cNvSpPr>
          <p:nvPr>
            <p:ph type="sldNum" sz="quarter" idx="5"/>
          </p:nvPr>
        </p:nvSpPr>
        <p:spPr/>
        <p:txBody>
          <a:bodyPr/>
          <a:lstStyle/>
          <a:p>
            <a:fld id="{78AF3204-0D06-4E77-ABDE-F4433C802620}" type="slidenum">
              <a:rPr lang="en-US" smtClean="0"/>
              <a:t>45</a:t>
            </a:fld>
            <a:endParaRPr lang="en-US"/>
          </a:p>
        </p:txBody>
      </p:sp>
    </p:spTree>
    <p:extLst>
      <p:ext uri="{BB962C8B-B14F-4D97-AF65-F5344CB8AC3E}">
        <p14:creationId xmlns:p14="http://schemas.microsoft.com/office/powerpoint/2010/main" val="32426191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Sediment must be turned on in the basin model in order to use these capabilities.</a:t>
            </a:r>
          </a:p>
        </p:txBody>
      </p:sp>
      <p:sp>
        <p:nvSpPr>
          <p:cNvPr id="4" name="Slide Number Placeholder 3"/>
          <p:cNvSpPr>
            <a:spLocks noGrp="1"/>
          </p:cNvSpPr>
          <p:nvPr>
            <p:ph type="sldNum" sz="quarter" idx="5"/>
          </p:nvPr>
        </p:nvSpPr>
        <p:spPr/>
        <p:txBody>
          <a:bodyPr/>
          <a:lstStyle/>
          <a:p>
            <a:fld id="{78AF3204-0D06-4E77-ABDE-F4433C802620}" type="slidenum">
              <a:rPr lang="en-US" smtClean="0"/>
              <a:t>54</a:t>
            </a:fld>
            <a:endParaRPr lang="en-US"/>
          </a:p>
        </p:txBody>
      </p:sp>
    </p:spTree>
    <p:extLst>
      <p:ext uri="{BB962C8B-B14F-4D97-AF65-F5344CB8AC3E}">
        <p14:creationId xmlns:p14="http://schemas.microsoft.com/office/powerpoint/2010/main" val="12734345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55</a:t>
            </a:fld>
            <a:endParaRPr lang="en-US"/>
          </a:p>
        </p:txBody>
      </p:sp>
    </p:spTree>
    <p:extLst>
      <p:ext uri="{BB962C8B-B14F-4D97-AF65-F5344CB8AC3E}">
        <p14:creationId xmlns:p14="http://schemas.microsoft.com/office/powerpoint/2010/main" val="39101373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top plot is for geometry – it shows the reservoir’s storage and elevation for the simulation. Not all routing methods will have an elevation plot, but all of them must compute storage.</a:t>
            </a:r>
          </a:p>
          <a:p>
            <a:r>
              <a:rPr lang="en-US" dirty="0"/>
              <a:t>The bottom is for flow – the reservoir inflow is dashed, and outflow is solid.</a:t>
            </a:r>
          </a:p>
        </p:txBody>
      </p:sp>
      <p:sp>
        <p:nvSpPr>
          <p:cNvPr id="4" name="Slide Number Placeholder 3"/>
          <p:cNvSpPr>
            <a:spLocks noGrp="1"/>
          </p:cNvSpPr>
          <p:nvPr>
            <p:ph type="sldNum" sz="quarter" idx="5"/>
          </p:nvPr>
        </p:nvSpPr>
        <p:spPr/>
        <p:txBody>
          <a:bodyPr/>
          <a:lstStyle/>
          <a:p>
            <a:fld id="{78AF3204-0D06-4E77-ABDE-F4433C802620}" type="slidenum">
              <a:rPr lang="en-US" smtClean="0"/>
              <a:t>8</a:t>
            </a:fld>
            <a:endParaRPr lang="en-US"/>
          </a:p>
        </p:txBody>
      </p:sp>
    </p:spTree>
    <p:extLst>
      <p:ext uri="{BB962C8B-B14F-4D97-AF65-F5344CB8AC3E}">
        <p14:creationId xmlns:p14="http://schemas.microsoft.com/office/powerpoint/2010/main" val="2790894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Observed outflow allows you to set a discharge gage as an observed flow series that you can compare your results to</a:t>
            </a:r>
          </a:p>
          <a:p>
            <a:endParaRPr lang="en-US" dirty="0"/>
          </a:p>
          <a:p>
            <a:r>
              <a:rPr lang="en-US" dirty="0"/>
              <a:t>Observed tailwater stage lets you set a stage gage as an observed stage time series that you can compare computed tailwater stages to (requires a tailwater rating curve)</a:t>
            </a:r>
          </a:p>
          <a:p>
            <a:endParaRPr lang="en-US" dirty="0"/>
          </a:p>
          <a:p>
            <a:r>
              <a:rPr lang="en-US" dirty="0"/>
              <a:t>Observed pool elevation is pretty self-explanatory</a:t>
            </a:r>
          </a:p>
          <a:p>
            <a:endParaRPr lang="en-US" dirty="0"/>
          </a:p>
          <a:p>
            <a:r>
              <a:rPr lang="en-US" dirty="0"/>
              <a:t>Tailwater stage-discharge lets you set a rating curve for the tailwater – this can be important for computing hydraulic structure submergence.</a:t>
            </a:r>
          </a:p>
          <a:p>
            <a:endParaRPr lang="en-US" dirty="0"/>
          </a:p>
          <a:p>
            <a:r>
              <a:rPr lang="en-US" dirty="0"/>
              <a:t>The reference flow and label are for making a nice label on your simulation results graph.</a:t>
            </a:r>
          </a:p>
        </p:txBody>
      </p:sp>
      <p:sp>
        <p:nvSpPr>
          <p:cNvPr id="4" name="Slide Number Placeholder 3"/>
          <p:cNvSpPr>
            <a:spLocks noGrp="1"/>
          </p:cNvSpPr>
          <p:nvPr>
            <p:ph type="sldNum" sz="quarter" idx="5"/>
          </p:nvPr>
        </p:nvSpPr>
        <p:spPr/>
        <p:txBody>
          <a:bodyPr/>
          <a:lstStyle/>
          <a:p>
            <a:fld id="{78AF3204-0D06-4E77-ABDE-F4433C802620}" type="slidenum">
              <a:rPr lang="en-US" smtClean="0"/>
              <a:t>9</a:t>
            </a:fld>
            <a:endParaRPr lang="en-US"/>
          </a:p>
        </p:txBody>
      </p:sp>
    </p:spTree>
    <p:extLst>
      <p:ext uri="{BB962C8B-B14F-4D97-AF65-F5344CB8AC3E}">
        <p14:creationId xmlns:p14="http://schemas.microsoft.com/office/powerpoint/2010/main" val="2936808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13</a:t>
            </a:fld>
            <a:endParaRPr lang="en-US"/>
          </a:p>
        </p:txBody>
      </p:sp>
    </p:spTree>
    <p:extLst>
      <p:ext uri="{BB962C8B-B14F-4D97-AF65-F5344CB8AC3E}">
        <p14:creationId xmlns:p14="http://schemas.microsoft.com/office/powerpoint/2010/main" val="27383232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15</a:t>
            </a:fld>
            <a:endParaRPr lang="en-US"/>
          </a:p>
        </p:txBody>
      </p:sp>
    </p:spTree>
    <p:extLst>
      <p:ext uri="{BB962C8B-B14F-4D97-AF65-F5344CB8AC3E}">
        <p14:creationId xmlns:p14="http://schemas.microsoft.com/office/powerpoint/2010/main" val="12544139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gets quite a bit of use for detention basin design – most have simple geometry and outflow relationships that makes modeling them very easy.</a:t>
            </a:r>
          </a:p>
        </p:txBody>
      </p:sp>
      <p:sp>
        <p:nvSpPr>
          <p:cNvPr id="4" name="Slide Number Placeholder 3"/>
          <p:cNvSpPr>
            <a:spLocks noGrp="1"/>
          </p:cNvSpPr>
          <p:nvPr>
            <p:ph type="sldNum" sz="quarter" idx="5"/>
          </p:nvPr>
        </p:nvSpPr>
        <p:spPr/>
        <p:txBody>
          <a:bodyPr/>
          <a:lstStyle/>
          <a:p>
            <a:fld id="{78AF3204-0D06-4E77-ABDE-F4433C802620}" type="slidenum">
              <a:rPr lang="en-US" smtClean="0"/>
              <a:t>17</a:t>
            </a:fld>
            <a:endParaRPr lang="en-US"/>
          </a:p>
        </p:txBody>
      </p:sp>
    </p:spTree>
    <p:extLst>
      <p:ext uri="{BB962C8B-B14F-4D97-AF65-F5344CB8AC3E}">
        <p14:creationId xmlns:p14="http://schemas.microsoft.com/office/powerpoint/2010/main" val="30498096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“Primary” setting just determines the interpolation scheme.  The Outflow Curve method builds a big table for all the geometry variables involved, and the one set as “primary” determines the initial configuration of the table (what rows the other tables are interpolated to.)</a:t>
            </a:r>
          </a:p>
        </p:txBody>
      </p:sp>
      <p:sp>
        <p:nvSpPr>
          <p:cNvPr id="4" name="Slide Number Placeholder 3"/>
          <p:cNvSpPr>
            <a:spLocks noGrp="1"/>
          </p:cNvSpPr>
          <p:nvPr>
            <p:ph type="sldNum" sz="quarter" idx="5"/>
          </p:nvPr>
        </p:nvSpPr>
        <p:spPr/>
        <p:txBody>
          <a:bodyPr/>
          <a:lstStyle/>
          <a:p>
            <a:fld id="{78AF3204-0D06-4E77-ABDE-F4433C802620}" type="slidenum">
              <a:rPr lang="en-US" smtClean="0"/>
              <a:t>18</a:t>
            </a:fld>
            <a:endParaRPr lang="en-US"/>
          </a:p>
        </p:txBody>
      </p:sp>
    </p:spTree>
    <p:extLst>
      <p:ext uri="{BB962C8B-B14F-4D97-AF65-F5344CB8AC3E}">
        <p14:creationId xmlns:p14="http://schemas.microsoft.com/office/powerpoint/2010/main" val="39456402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22</a:t>
            </a:fld>
            <a:endParaRPr lang="en-US"/>
          </a:p>
        </p:txBody>
      </p:sp>
    </p:spTree>
    <p:extLst>
      <p:ext uri="{BB962C8B-B14F-4D97-AF65-F5344CB8AC3E}">
        <p14:creationId xmlns:p14="http://schemas.microsoft.com/office/powerpoint/2010/main" val="36071864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889CE354-065D-4F8F-AC81-84AFEF488A04}" type="datetimeFigureOut">
              <a:rPr lang="en-US" smtClean="0"/>
              <a:t>3/10/2023</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013530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4950-AE9B-4B1E-8837-C81499396E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A334E8-6904-4568-B4C3-8E69DB91F8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0AAEB-87DD-443E-823B-79C5DBCDBFCE}"/>
              </a:ext>
            </a:extLst>
          </p:cNvPr>
          <p:cNvSpPr>
            <a:spLocks noGrp="1"/>
          </p:cNvSpPr>
          <p:nvPr>
            <p:ph type="dt" sz="half" idx="10"/>
          </p:nvPr>
        </p:nvSpPr>
        <p:spPr/>
        <p:txBody>
          <a:bodyPr/>
          <a:lstStyle/>
          <a:p>
            <a:fld id="{889CE354-065D-4F8F-AC81-84AFEF488A04}" type="datetimeFigureOut">
              <a:rPr lang="en-US" smtClean="0"/>
              <a:t>3/10/2023</a:t>
            </a:fld>
            <a:endParaRPr lang="en-US"/>
          </a:p>
        </p:txBody>
      </p:sp>
      <p:sp>
        <p:nvSpPr>
          <p:cNvPr id="5" name="Footer Placeholder 4">
            <a:extLst>
              <a:ext uri="{FF2B5EF4-FFF2-40B4-BE49-F238E27FC236}">
                <a16:creationId xmlns:a16="http://schemas.microsoft.com/office/drawing/2014/main" id="{D71ED384-97D6-4694-A369-C99F68BC20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1E26-2EE3-409D-9732-4D596A1753B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632620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858244-A57E-45FE-B9EA-B647EF0DAF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A55066-F0E1-4BAF-B4D3-C6EA7F977E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EDE26-D754-4511-A9A3-B49EEAE4A1CE}"/>
              </a:ext>
            </a:extLst>
          </p:cNvPr>
          <p:cNvSpPr>
            <a:spLocks noGrp="1"/>
          </p:cNvSpPr>
          <p:nvPr>
            <p:ph type="dt" sz="half" idx="10"/>
          </p:nvPr>
        </p:nvSpPr>
        <p:spPr/>
        <p:txBody>
          <a:bodyPr/>
          <a:lstStyle/>
          <a:p>
            <a:fld id="{889CE354-065D-4F8F-AC81-84AFEF488A04}" type="datetimeFigureOut">
              <a:rPr lang="en-US" smtClean="0"/>
              <a:t>3/10/2023</a:t>
            </a:fld>
            <a:endParaRPr lang="en-US"/>
          </a:p>
        </p:txBody>
      </p:sp>
      <p:sp>
        <p:nvSpPr>
          <p:cNvPr id="5" name="Footer Placeholder 4">
            <a:extLst>
              <a:ext uri="{FF2B5EF4-FFF2-40B4-BE49-F238E27FC236}">
                <a16:creationId xmlns:a16="http://schemas.microsoft.com/office/drawing/2014/main" id="{13B83980-D1B4-4775-80C7-B90AF2FE25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66F3C3-1065-45FB-A4D4-E8CD08F022C7}"/>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9688882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5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61975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A8C4-3A97-4829-B975-6B3D07EDB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D2B10-78FC-4A1E-8F42-FA10513E0B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4D4FE-E2C0-46A7-AAE3-5CE90E7BC6B2}"/>
              </a:ext>
            </a:extLst>
          </p:cNvPr>
          <p:cNvSpPr>
            <a:spLocks noGrp="1"/>
          </p:cNvSpPr>
          <p:nvPr>
            <p:ph type="dt" sz="half" idx="10"/>
          </p:nvPr>
        </p:nvSpPr>
        <p:spPr/>
        <p:txBody>
          <a:bodyPr/>
          <a:lstStyle/>
          <a:p>
            <a:fld id="{889CE354-065D-4F8F-AC81-84AFEF488A04}" type="datetimeFigureOut">
              <a:rPr lang="en-US" smtClean="0"/>
              <a:t>3/10/2023</a:t>
            </a:fld>
            <a:endParaRPr lang="en-US"/>
          </a:p>
        </p:txBody>
      </p:sp>
      <p:sp>
        <p:nvSpPr>
          <p:cNvPr id="5" name="Footer Placeholder 4">
            <a:extLst>
              <a:ext uri="{FF2B5EF4-FFF2-40B4-BE49-F238E27FC236}">
                <a16:creationId xmlns:a16="http://schemas.microsoft.com/office/drawing/2014/main" id="{849F712A-236E-4053-A752-831A5D450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0F756-9FB3-4184-862B-27A12090CFD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48008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3C9A-69DF-47EC-991F-71CEBE66EC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49855C-89F3-4F00-A76D-6DC275654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0576D9-1154-47E0-8712-1CBD148BB963}"/>
              </a:ext>
            </a:extLst>
          </p:cNvPr>
          <p:cNvSpPr>
            <a:spLocks noGrp="1"/>
          </p:cNvSpPr>
          <p:nvPr>
            <p:ph type="dt" sz="half" idx="10"/>
          </p:nvPr>
        </p:nvSpPr>
        <p:spPr/>
        <p:txBody>
          <a:bodyPr/>
          <a:lstStyle/>
          <a:p>
            <a:fld id="{889CE354-065D-4F8F-AC81-84AFEF488A04}" type="datetimeFigureOut">
              <a:rPr lang="en-US" smtClean="0"/>
              <a:t>3/10/2023</a:t>
            </a:fld>
            <a:endParaRPr lang="en-US"/>
          </a:p>
        </p:txBody>
      </p:sp>
      <p:sp>
        <p:nvSpPr>
          <p:cNvPr id="5" name="Footer Placeholder 4">
            <a:extLst>
              <a:ext uri="{FF2B5EF4-FFF2-40B4-BE49-F238E27FC236}">
                <a16:creationId xmlns:a16="http://schemas.microsoft.com/office/drawing/2014/main" id="{4851AFA8-AC9F-495A-95C5-AA4604400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5C26B-3A74-4046-8E19-0316362442B6}"/>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78169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2213-4B0B-4AA8-AEC6-9EDB919EC1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0498D4-9A54-4862-ADD0-E0969E5288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0D0BC-9053-4DFE-BEAA-CC802190EF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90E189-1F88-4BF2-B721-1DA74E200C77}"/>
              </a:ext>
            </a:extLst>
          </p:cNvPr>
          <p:cNvSpPr>
            <a:spLocks noGrp="1"/>
          </p:cNvSpPr>
          <p:nvPr>
            <p:ph type="dt" sz="half" idx="10"/>
          </p:nvPr>
        </p:nvSpPr>
        <p:spPr/>
        <p:txBody>
          <a:bodyPr/>
          <a:lstStyle/>
          <a:p>
            <a:fld id="{889CE354-065D-4F8F-AC81-84AFEF488A04}" type="datetimeFigureOut">
              <a:rPr lang="en-US" smtClean="0"/>
              <a:t>3/10/2023</a:t>
            </a:fld>
            <a:endParaRPr lang="en-US"/>
          </a:p>
        </p:txBody>
      </p:sp>
      <p:sp>
        <p:nvSpPr>
          <p:cNvPr id="6" name="Footer Placeholder 5">
            <a:extLst>
              <a:ext uri="{FF2B5EF4-FFF2-40B4-BE49-F238E27FC236}">
                <a16:creationId xmlns:a16="http://schemas.microsoft.com/office/drawing/2014/main" id="{38EB67BD-5536-4B9C-BE73-3B06ED3323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953106-8B27-4845-8617-6DA176C6D072}"/>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789365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FDE5F-E5E0-40CA-B8DA-6764094B57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24F8-7E48-4821-8779-E2DFC6B567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7B8EC-B5C3-444D-8061-2897872680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D0C851-4F07-4E21-B62A-495DD9FC61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D32FE-D6DE-4CBC-98CF-B435DBCC75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4BA138-2032-43BA-A268-C81829BE157F}"/>
              </a:ext>
            </a:extLst>
          </p:cNvPr>
          <p:cNvSpPr>
            <a:spLocks noGrp="1"/>
          </p:cNvSpPr>
          <p:nvPr>
            <p:ph type="dt" sz="half" idx="10"/>
          </p:nvPr>
        </p:nvSpPr>
        <p:spPr/>
        <p:txBody>
          <a:bodyPr/>
          <a:lstStyle/>
          <a:p>
            <a:fld id="{889CE354-065D-4F8F-AC81-84AFEF488A04}" type="datetimeFigureOut">
              <a:rPr lang="en-US" smtClean="0"/>
              <a:t>3/10/2023</a:t>
            </a:fld>
            <a:endParaRPr lang="en-US"/>
          </a:p>
        </p:txBody>
      </p:sp>
      <p:sp>
        <p:nvSpPr>
          <p:cNvPr id="8" name="Footer Placeholder 7">
            <a:extLst>
              <a:ext uri="{FF2B5EF4-FFF2-40B4-BE49-F238E27FC236}">
                <a16:creationId xmlns:a16="http://schemas.microsoft.com/office/drawing/2014/main" id="{B75CD544-69D3-492A-81D2-B1FE672030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E57AD4-3948-428D-B6A1-004D3AB912B1}"/>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582701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ADE-E713-4E86-B32E-3E921E698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8D4BC-4068-4EDB-A40F-1B36C59211FD}"/>
              </a:ext>
            </a:extLst>
          </p:cNvPr>
          <p:cNvSpPr>
            <a:spLocks noGrp="1"/>
          </p:cNvSpPr>
          <p:nvPr>
            <p:ph type="dt" sz="half" idx="10"/>
          </p:nvPr>
        </p:nvSpPr>
        <p:spPr/>
        <p:txBody>
          <a:bodyPr/>
          <a:lstStyle/>
          <a:p>
            <a:fld id="{889CE354-065D-4F8F-AC81-84AFEF488A04}" type="datetimeFigureOut">
              <a:rPr lang="en-US" smtClean="0"/>
              <a:t>3/10/2023</a:t>
            </a:fld>
            <a:endParaRPr lang="en-US"/>
          </a:p>
        </p:txBody>
      </p:sp>
      <p:sp>
        <p:nvSpPr>
          <p:cNvPr id="4" name="Footer Placeholder 3">
            <a:extLst>
              <a:ext uri="{FF2B5EF4-FFF2-40B4-BE49-F238E27FC236}">
                <a16:creationId xmlns:a16="http://schemas.microsoft.com/office/drawing/2014/main" id="{F5E3E92B-3D80-4146-A5D5-C56EF825B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5719C3-AF96-4528-8B89-54544A85202A}"/>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17088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89CE354-065D-4F8F-AC81-84AFEF488A04}" type="datetimeFigureOut">
              <a:rPr lang="en-US" smtClean="0"/>
              <a:t>3/10/2023</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56307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E8E7A-8A76-42D6-BED5-4B31B2F2E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F5B0DA-11DD-4A37-9D29-80E49E0520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4B1B31-F078-45BB-BCBD-1061350A3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2EEEAE-EFD3-462B-AC21-CC00778B6347}"/>
              </a:ext>
            </a:extLst>
          </p:cNvPr>
          <p:cNvSpPr>
            <a:spLocks noGrp="1"/>
          </p:cNvSpPr>
          <p:nvPr>
            <p:ph type="dt" sz="half" idx="10"/>
          </p:nvPr>
        </p:nvSpPr>
        <p:spPr/>
        <p:txBody>
          <a:bodyPr/>
          <a:lstStyle/>
          <a:p>
            <a:fld id="{889CE354-065D-4F8F-AC81-84AFEF488A04}" type="datetimeFigureOut">
              <a:rPr lang="en-US" smtClean="0"/>
              <a:t>3/10/2023</a:t>
            </a:fld>
            <a:endParaRPr lang="en-US"/>
          </a:p>
        </p:txBody>
      </p:sp>
      <p:sp>
        <p:nvSpPr>
          <p:cNvPr id="6" name="Footer Placeholder 5">
            <a:extLst>
              <a:ext uri="{FF2B5EF4-FFF2-40B4-BE49-F238E27FC236}">
                <a16:creationId xmlns:a16="http://schemas.microsoft.com/office/drawing/2014/main" id="{09CB0F39-C70F-4A68-9177-B5B2ADC93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B1827-C189-4469-BA56-BD3CF994F70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414054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F454-4D19-4EA0-87EF-A38686F2F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5DFDB9-AE77-4AAD-8954-5CAA00D6B7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E13696-7CD7-47B5-B6E5-5C3B63EC74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F8C39-947B-469D-A5AC-CC24B8276D35}"/>
              </a:ext>
            </a:extLst>
          </p:cNvPr>
          <p:cNvSpPr>
            <a:spLocks noGrp="1"/>
          </p:cNvSpPr>
          <p:nvPr>
            <p:ph type="dt" sz="half" idx="10"/>
          </p:nvPr>
        </p:nvSpPr>
        <p:spPr/>
        <p:txBody>
          <a:bodyPr/>
          <a:lstStyle/>
          <a:p>
            <a:fld id="{889CE354-065D-4F8F-AC81-84AFEF488A04}" type="datetimeFigureOut">
              <a:rPr lang="en-US" smtClean="0"/>
              <a:t>3/10/2023</a:t>
            </a:fld>
            <a:endParaRPr lang="en-US"/>
          </a:p>
        </p:txBody>
      </p:sp>
      <p:sp>
        <p:nvSpPr>
          <p:cNvPr id="6" name="Footer Placeholder 5">
            <a:extLst>
              <a:ext uri="{FF2B5EF4-FFF2-40B4-BE49-F238E27FC236}">
                <a16:creationId xmlns:a16="http://schemas.microsoft.com/office/drawing/2014/main" id="{4EDCE271-796F-48E0-BA72-C4E4973AE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C4B38-726F-49E3-87C0-0ED93A1FD60C}"/>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14227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1E39B6-6F0C-40BD-ADA3-0EDB25AC0A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34E4E2-52C2-4D64-9272-82E054B54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961EA2-E59F-4549-84CA-93EC219D09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889CE354-065D-4F8F-AC81-84AFEF488A04}" type="datetimeFigureOut">
              <a:rPr lang="en-US" smtClean="0"/>
              <a:pPr/>
              <a:t>3/10/2023</a:t>
            </a:fld>
            <a:endParaRPr lang="en-US"/>
          </a:p>
        </p:txBody>
      </p:sp>
      <p:sp>
        <p:nvSpPr>
          <p:cNvPr id="5" name="Footer Placeholder 4">
            <a:extLst>
              <a:ext uri="{FF2B5EF4-FFF2-40B4-BE49-F238E27FC236}">
                <a16:creationId xmlns:a16="http://schemas.microsoft.com/office/drawing/2014/main" id="{DF11F447-4AEE-4FC6-8F32-E1C2803C4C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C404D91E-8B23-454D-91F9-7AC997AA8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5F6E19EC-C981-4348-A588-FAD292F64A47}" type="slidenum">
              <a:rPr lang="en-US" smtClean="0"/>
              <a:pPr/>
              <a:t>‹#›</a:t>
            </a:fld>
            <a:endParaRPr lang="en-US"/>
          </a:p>
        </p:txBody>
      </p:sp>
      <p:pic>
        <p:nvPicPr>
          <p:cNvPr id="8" name="Picture 7">
            <a:extLst>
              <a:ext uri="{FF2B5EF4-FFF2-40B4-BE49-F238E27FC236}">
                <a16:creationId xmlns:a16="http://schemas.microsoft.com/office/drawing/2014/main" id="{93434098-A903-486C-A230-75D62AA80A99}"/>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17826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4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4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5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image" Target="../media/image52.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ctrTitle"/>
          </p:nvPr>
        </p:nvSpPr>
        <p:spPr>
          <a:xfrm>
            <a:off x="0" y="465138"/>
            <a:ext cx="12192000" cy="2387600"/>
          </a:xfrm>
        </p:spPr>
        <p:txBody>
          <a:bodyPr/>
          <a:lstStyle/>
          <a:p>
            <a:r>
              <a:rPr lang="en-US" dirty="0"/>
              <a:t>Reservoir Modeling Methodologies</a:t>
            </a:r>
          </a:p>
        </p:txBody>
      </p:sp>
      <p:sp>
        <p:nvSpPr>
          <p:cNvPr id="3" name="Subtitle 2">
            <a:extLst>
              <a:ext uri="{FF2B5EF4-FFF2-40B4-BE49-F238E27FC236}">
                <a16:creationId xmlns:a16="http://schemas.microsoft.com/office/drawing/2014/main" id="{3C21B375-7BAE-4D83-895C-77226FA05B15}"/>
              </a:ext>
            </a:extLst>
          </p:cNvPr>
          <p:cNvSpPr>
            <a:spLocks noGrp="1"/>
          </p:cNvSpPr>
          <p:nvPr>
            <p:ph type="subTitle" idx="1"/>
          </p:nvPr>
        </p:nvSpPr>
        <p:spPr>
          <a:xfrm>
            <a:off x="1524000" y="2944813"/>
            <a:ext cx="9144000" cy="3065462"/>
          </a:xfrm>
        </p:spPr>
        <p:txBody>
          <a:bodyPr>
            <a:normAutofit/>
          </a:bodyPr>
          <a:lstStyle/>
          <a:p>
            <a:r>
              <a:rPr lang="en-US" dirty="0"/>
              <a:t>Advanced Applications of HEC-HMS</a:t>
            </a:r>
          </a:p>
          <a:p>
            <a:r>
              <a:rPr lang="en-US" sz="2000" dirty="0"/>
              <a:t>March 2023</a:t>
            </a:r>
          </a:p>
          <a:p>
            <a:endParaRPr lang="en-US" dirty="0"/>
          </a:p>
          <a:p>
            <a:r>
              <a:rPr lang="en-US" dirty="0"/>
              <a:t>Gregory S. Karlovits,</a:t>
            </a:r>
            <a:r>
              <a:rPr lang="en-US" i="1" dirty="0"/>
              <a:t> P.E., PH, CFM</a:t>
            </a:r>
          </a:p>
          <a:p>
            <a:r>
              <a:rPr lang="en-US" sz="2000" dirty="0"/>
              <a:t>Statistical Hydrologist</a:t>
            </a:r>
          </a:p>
          <a:p>
            <a:r>
              <a:rPr lang="en-US" sz="2000" dirty="0"/>
              <a:t>US Army Corps of Engineers</a:t>
            </a:r>
          </a:p>
          <a:p>
            <a:r>
              <a:rPr lang="en-US" sz="2000" dirty="0"/>
              <a:t>Hydrologic Engineering Center</a:t>
            </a:r>
          </a:p>
        </p:txBody>
      </p:sp>
    </p:spTree>
    <p:extLst>
      <p:ext uri="{BB962C8B-B14F-4D97-AF65-F5344CB8AC3E}">
        <p14:creationId xmlns:p14="http://schemas.microsoft.com/office/powerpoint/2010/main" val="193113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5853B-9FEB-FD13-BF2D-9C8E98262746}"/>
              </a:ext>
            </a:extLst>
          </p:cNvPr>
          <p:cNvSpPr>
            <a:spLocks noGrp="1"/>
          </p:cNvSpPr>
          <p:nvPr>
            <p:ph type="title"/>
          </p:nvPr>
        </p:nvSpPr>
        <p:spPr/>
        <p:txBody>
          <a:bodyPr/>
          <a:lstStyle/>
          <a:p>
            <a:r>
              <a:rPr lang="en-US" dirty="0"/>
              <a:t>Best Practices</a:t>
            </a:r>
          </a:p>
        </p:txBody>
      </p:sp>
      <p:sp>
        <p:nvSpPr>
          <p:cNvPr id="3" name="Content Placeholder 2">
            <a:extLst>
              <a:ext uri="{FF2B5EF4-FFF2-40B4-BE49-F238E27FC236}">
                <a16:creationId xmlns:a16="http://schemas.microsoft.com/office/drawing/2014/main" id="{1047C797-9E53-6716-471B-80C1FA3CCCC3}"/>
              </a:ext>
            </a:extLst>
          </p:cNvPr>
          <p:cNvSpPr>
            <a:spLocks noGrp="1"/>
          </p:cNvSpPr>
          <p:nvPr>
            <p:ph idx="1"/>
          </p:nvPr>
        </p:nvSpPr>
        <p:spPr/>
        <p:txBody>
          <a:bodyPr/>
          <a:lstStyle/>
          <a:p>
            <a:r>
              <a:rPr lang="en-US" dirty="0"/>
              <a:t>Use a junction upstream and downstream of your reservoir</a:t>
            </a:r>
          </a:p>
          <a:p>
            <a:r>
              <a:rPr lang="en-US" dirty="0"/>
              <a:t>Calibrate/validate your model isolating out the reservoir first</a:t>
            </a:r>
          </a:p>
          <a:p>
            <a:pPr lvl="1"/>
            <a:r>
              <a:rPr lang="en-US" dirty="0"/>
              <a:t>Use Specified Release method to pass the right flows downstream</a:t>
            </a:r>
          </a:p>
          <a:p>
            <a:r>
              <a:rPr lang="en-US" dirty="0"/>
              <a:t>Keep it simple</a:t>
            </a:r>
          </a:p>
          <a:p>
            <a:pPr lvl="1"/>
            <a:r>
              <a:rPr lang="en-US" dirty="0"/>
              <a:t>HMS is not </a:t>
            </a:r>
            <a:r>
              <a:rPr lang="en-US" dirty="0" err="1"/>
              <a:t>ResSim</a:t>
            </a:r>
            <a:endParaRPr lang="en-US" dirty="0"/>
          </a:p>
        </p:txBody>
      </p:sp>
    </p:spTree>
    <p:extLst>
      <p:ext uri="{BB962C8B-B14F-4D97-AF65-F5344CB8AC3E}">
        <p14:creationId xmlns:p14="http://schemas.microsoft.com/office/powerpoint/2010/main" val="1498770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4801B-4E1B-472E-DE67-8F4A5A4321B4}"/>
              </a:ext>
            </a:extLst>
          </p:cNvPr>
          <p:cNvSpPr>
            <a:spLocks noGrp="1"/>
          </p:cNvSpPr>
          <p:nvPr>
            <p:ph type="title"/>
          </p:nvPr>
        </p:nvSpPr>
        <p:spPr/>
        <p:txBody>
          <a:bodyPr/>
          <a:lstStyle/>
          <a:p>
            <a:r>
              <a:rPr lang="en-US" dirty="0"/>
              <a:t>“None” Routing Method</a:t>
            </a:r>
          </a:p>
        </p:txBody>
      </p:sp>
      <p:sp>
        <p:nvSpPr>
          <p:cNvPr id="3" name="Content Placeholder 2">
            <a:extLst>
              <a:ext uri="{FF2B5EF4-FFF2-40B4-BE49-F238E27FC236}">
                <a16:creationId xmlns:a16="http://schemas.microsoft.com/office/drawing/2014/main" id="{D2F98F7C-965D-4B82-37F5-0B236C5EAAAD}"/>
              </a:ext>
            </a:extLst>
          </p:cNvPr>
          <p:cNvSpPr>
            <a:spLocks noGrp="1"/>
          </p:cNvSpPr>
          <p:nvPr>
            <p:ph idx="1"/>
          </p:nvPr>
        </p:nvSpPr>
        <p:spPr/>
        <p:txBody>
          <a:bodyPr/>
          <a:lstStyle/>
          <a:p>
            <a:r>
              <a:rPr lang="en-US" dirty="0"/>
              <a:t>“--None--” will pass flow downstream with no routing</a:t>
            </a:r>
          </a:p>
        </p:txBody>
      </p:sp>
      <p:pic>
        <p:nvPicPr>
          <p:cNvPr id="5" name="Picture 4">
            <a:extLst>
              <a:ext uri="{FF2B5EF4-FFF2-40B4-BE49-F238E27FC236}">
                <a16:creationId xmlns:a16="http://schemas.microsoft.com/office/drawing/2014/main" id="{835E65A1-2422-6806-898C-5D1EF88ADE86}"/>
              </a:ext>
            </a:extLst>
          </p:cNvPr>
          <p:cNvPicPr>
            <a:picLocks noChangeAspect="1"/>
          </p:cNvPicPr>
          <p:nvPr/>
        </p:nvPicPr>
        <p:blipFill>
          <a:blip r:embed="rId2"/>
          <a:stretch>
            <a:fillRect/>
          </a:stretch>
        </p:blipFill>
        <p:spPr>
          <a:xfrm>
            <a:off x="2285704" y="2757513"/>
            <a:ext cx="7620592" cy="1945116"/>
          </a:xfrm>
          <a:prstGeom prst="rect">
            <a:avLst/>
          </a:prstGeom>
        </p:spPr>
      </p:pic>
    </p:spTree>
    <p:extLst>
      <p:ext uri="{BB962C8B-B14F-4D97-AF65-F5344CB8AC3E}">
        <p14:creationId xmlns:p14="http://schemas.microsoft.com/office/powerpoint/2010/main" val="42302156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7A11E8-17D6-450D-A20E-992D59725B6A}"/>
              </a:ext>
            </a:extLst>
          </p:cNvPr>
          <p:cNvSpPr>
            <a:spLocks noGrp="1"/>
          </p:cNvSpPr>
          <p:nvPr>
            <p:ph type="title"/>
          </p:nvPr>
        </p:nvSpPr>
        <p:spPr/>
        <p:txBody>
          <a:bodyPr/>
          <a:lstStyle/>
          <a:p>
            <a:r>
              <a:rPr lang="en-US" dirty="0"/>
              <a:t>Specified Release</a:t>
            </a:r>
          </a:p>
        </p:txBody>
      </p:sp>
      <p:sp>
        <p:nvSpPr>
          <p:cNvPr id="5" name="Text Placeholder 4">
            <a:extLst>
              <a:ext uri="{FF2B5EF4-FFF2-40B4-BE49-F238E27FC236}">
                <a16:creationId xmlns:a16="http://schemas.microsoft.com/office/drawing/2014/main" id="{53BA8064-030D-4067-9C88-DAD6BA69F3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818915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63F2F-A48A-489C-AE1C-27310737333C}"/>
              </a:ext>
            </a:extLst>
          </p:cNvPr>
          <p:cNvSpPr>
            <a:spLocks noGrp="1"/>
          </p:cNvSpPr>
          <p:nvPr>
            <p:ph type="title"/>
          </p:nvPr>
        </p:nvSpPr>
        <p:spPr/>
        <p:txBody>
          <a:bodyPr/>
          <a:lstStyle/>
          <a:p>
            <a:r>
              <a:rPr lang="en-US" dirty="0"/>
              <a:t>Specified Release</a:t>
            </a:r>
          </a:p>
        </p:txBody>
      </p:sp>
      <p:sp>
        <p:nvSpPr>
          <p:cNvPr id="3" name="Content Placeholder 2">
            <a:extLst>
              <a:ext uri="{FF2B5EF4-FFF2-40B4-BE49-F238E27FC236}">
                <a16:creationId xmlns:a16="http://schemas.microsoft.com/office/drawing/2014/main" id="{7B49A743-6E4D-42DA-A8E1-65D177B9CAA8}"/>
              </a:ext>
            </a:extLst>
          </p:cNvPr>
          <p:cNvSpPr>
            <a:spLocks noGrp="1"/>
          </p:cNvSpPr>
          <p:nvPr>
            <p:ph idx="1"/>
          </p:nvPr>
        </p:nvSpPr>
        <p:spPr/>
        <p:txBody>
          <a:bodyPr/>
          <a:lstStyle/>
          <a:p>
            <a:r>
              <a:rPr lang="en-US" dirty="0"/>
              <a:t>Used when the outflow from a reservoir is known</a:t>
            </a:r>
          </a:p>
          <a:p>
            <a:r>
              <a:rPr lang="en-US" dirty="0"/>
              <a:t>Elevation/storage computed from simulated inflow and specified outflows</a:t>
            </a:r>
          </a:p>
        </p:txBody>
      </p:sp>
      <p:pic>
        <p:nvPicPr>
          <p:cNvPr id="5" name="Picture 4">
            <a:extLst>
              <a:ext uri="{FF2B5EF4-FFF2-40B4-BE49-F238E27FC236}">
                <a16:creationId xmlns:a16="http://schemas.microsoft.com/office/drawing/2014/main" id="{28F66366-02C1-AEDD-5A41-00A187471DB2}"/>
              </a:ext>
            </a:extLst>
          </p:cNvPr>
          <p:cNvPicPr>
            <a:picLocks noChangeAspect="1"/>
          </p:cNvPicPr>
          <p:nvPr/>
        </p:nvPicPr>
        <p:blipFill>
          <a:blip r:embed="rId3"/>
          <a:stretch>
            <a:fillRect/>
          </a:stretch>
        </p:blipFill>
        <p:spPr>
          <a:xfrm>
            <a:off x="2909053" y="2917120"/>
            <a:ext cx="6889035" cy="3697436"/>
          </a:xfrm>
          <a:prstGeom prst="rect">
            <a:avLst/>
          </a:prstGeom>
        </p:spPr>
      </p:pic>
      <p:sp>
        <p:nvSpPr>
          <p:cNvPr id="6" name="Rectangle 5">
            <a:extLst>
              <a:ext uri="{FF2B5EF4-FFF2-40B4-BE49-F238E27FC236}">
                <a16:creationId xmlns:a16="http://schemas.microsoft.com/office/drawing/2014/main" id="{6E936691-34E2-4FE1-3D2C-5211B972BE51}"/>
              </a:ext>
            </a:extLst>
          </p:cNvPr>
          <p:cNvSpPr/>
          <p:nvPr/>
        </p:nvSpPr>
        <p:spPr>
          <a:xfrm>
            <a:off x="3111335" y="5700156"/>
            <a:ext cx="6686753" cy="344384"/>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60973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D728C-E3ED-16E4-6FD7-D690A18DE768}"/>
              </a:ext>
            </a:extLst>
          </p:cNvPr>
          <p:cNvSpPr>
            <a:spLocks noGrp="1"/>
          </p:cNvSpPr>
          <p:nvPr>
            <p:ph type="title"/>
          </p:nvPr>
        </p:nvSpPr>
        <p:spPr/>
        <p:txBody>
          <a:bodyPr/>
          <a:lstStyle/>
          <a:p>
            <a:r>
              <a:rPr lang="en-US" dirty="0"/>
              <a:t>Specified Release</a:t>
            </a:r>
          </a:p>
        </p:txBody>
      </p:sp>
      <p:sp>
        <p:nvSpPr>
          <p:cNvPr id="3" name="Content Placeholder 2">
            <a:extLst>
              <a:ext uri="{FF2B5EF4-FFF2-40B4-BE49-F238E27FC236}">
                <a16:creationId xmlns:a16="http://schemas.microsoft.com/office/drawing/2014/main" id="{48E3071E-BE36-0679-BFF8-490BF29A6738}"/>
              </a:ext>
            </a:extLst>
          </p:cNvPr>
          <p:cNvSpPr>
            <a:spLocks noGrp="1"/>
          </p:cNvSpPr>
          <p:nvPr>
            <p:ph idx="1"/>
          </p:nvPr>
        </p:nvSpPr>
        <p:spPr/>
        <p:txBody>
          <a:bodyPr/>
          <a:lstStyle/>
          <a:p>
            <a:r>
              <a:rPr lang="en-US" dirty="0"/>
              <a:t>Outflow specified as a discharge gage</a:t>
            </a:r>
          </a:p>
          <a:p>
            <a:r>
              <a:rPr lang="en-US" dirty="0"/>
              <a:t>Optional settings: Max Release, Max Capacity</a:t>
            </a:r>
          </a:p>
          <a:p>
            <a:pPr lvl="1"/>
            <a:r>
              <a:rPr lang="en-US" dirty="0"/>
              <a:t>Settings do not alter outflows, only produce warnings</a:t>
            </a:r>
          </a:p>
        </p:txBody>
      </p:sp>
      <p:pic>
        <p:nvPicPr>
          <p:cNvPr id="5" name="Picture 4">
            <a:extLst>
              <a:ext uri="{FF2B5EF4-FFF2-40B4-BE49-F238E27FC236}">
                <a16:creationId xmlns:a16="http://schemas.microsoft.com/office/drawing/2014/main" id="{8B21FF3F-E263-20B3-F3C8-CA418A75393C}"/>
              </a:ext>
            </a:extLst>
          </p:cNvPr>
          <p:cNvPicPr>
            <a:picLocks noChangeAspect="1"/>
          </p:cNvPicPr>
          <p:nvPr/>
        </p:nvPicPr>
        <p:blipFill>
          <a:blip r:embed="rId2"/>
          <a:stretch>
            <a:fillRect/>
          </a:stretch>
        </p:blipFill>
        <p:spPr>
          <a:xfrm>
            <a:off x="2454497" y="3726925"/>
            <a:ext cx="8760081" cy="1415090"/>
          </a:xfrm>
          <a:prstGeom prst="rect">
            <a:avLst/>
          </a:prstGeom>
        </p:spPr>
      </p:pic>
    </p:spTree>
    <p:extLst>
      <p:ext uri="{BB962C8B-B14F-4D97-AF65-F5344CB8AC3E}">
        <p14:creationId xmlns:p14="http://schemas.microsoft.com/office/powerpoint/2010/main" val="2008923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8BF6A-FFC8-A87E-E50F-16B29E82B337}"/>
              </a:ext>
            </a:extLst>
          </p:cNvPr>
          <p:cNvSpPr>
            <a:spLocks noGrp="1"/>
          </p:cNvSpPr>
          <p:nvPr>
            <p:ph type="title"/>
          </p:nvPr>
        </p:nvSpPr>
        <p:spPr/>
        <p:txBody>
          <a:bodyPr/>
          <a:lstStyle/>
          <a:p>
            <a:r>
              <a:rPr lang="en-US" dirty="0"/>
              <a:t>Specified Release – When to Use?</a:t>
            </a:r>
          </a:p>
        </p:txBody>
      </p:sp>
      <p:sp>
        <p:nvSpPr>
          <p:cNvPr id="3" name="Content Placeholder 2">
            <a:extLst>
              <a:ext uri="{FF2B5EF4-FFF2-40B4-BE49-F238E27FC236}">
                <a16:creationId xmlns:a16="http://schemas.microsoft.com/office/drawing/2014/main" id="{96BB4499-10BC-A878-69E5-950F37A06DFD}"/>
              </a:ext>
            </a:extLst>
          </p:cNvPr>
          <p:cNvSpPr>
            <a:spLocks noGrp="1"/>
          </p:cNvSpPr>
          <p:nvPr>
            <p:ph idx="1"/>
          </p:nvPr>
        </p:nvSpPr>
        <p:spPr/>
        <p:txBody>
          <a:bodyPr/>
          <a:lstStyle/>
          <a:p>
            <a:r>
              <a:rPr lang="en-US" dirty="0"/>
              <a:t>Calibration/validation phase of model construction</a:t>
            </a:r>
          </a:p>
          <a:p>
            <a:r>
              <a:rPr lang="en-US" dirty="0"/>
              <a:t>Releases are determined by something external to HMS</a:t>
            </a:r>
          </a:p>
        </p:txBody>
      </p:sp>
    </p:spTree>
    <p:extLst>
      <p:ext uri="{BB962C8B-B14F-4D97-AF65-F5344CB8AC3E}">
        <p14:creationId xmlns:p14="http://schemas.microsoft.com/office/powerpoint/2010/main" val="27582322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Outflow Curves</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215459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Outflow Curves</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a:xfrm>
            <a:off x="838200" y="1825625"/>
            <a:ext cx="6346371" cy="4351338"/>
          </a:xfrm>
        </p:spPr>
        <p:txBody>
          <a:bodyPr/>
          <a:lstStyle/>
          <a:p>
            <a:r>
              <a:rPr lang="en-US" dirty="0"/>
              <a:t>Reservoir outflow is determined solely by storage</a:t>
            </a:r>
          </a:p>
          <a:p>
            <a:r>
              <a:rPr lang="en-US" dirty="0"/>
              <a:t>Ideal for reservoirs with no gates/operations</a:t>
            </a:r>
          </a:p>
          <a:p>
            <a:r>
              <a:rPr lang="en-US" dirty="0"/>
              <a:t>Can be “calibrated” to represent more complex reservoirs</a:t>
            </a:r>
          </a:p>
        </p:txBody>
      </p:sp>
      <p:pic>
        <p:nvPicPr>
          <p:cNvPr id="5" name="Picture 4">
            <a:extLst>
              <a:ext uri="{FF2B5EF4-FFF2-40B4-BE49-F238E27FC236}">
                <a16:creationId xmlns:a16="http://schemas.microsoft.com/office/drawing/2014/main" id="{F72B0B4E-B873-45F9-053D-39E5FCFF9DAC}"/>
              </a:ext>
            </a:extLst>
          </p:cNvPr>
          <p:cNvPicPr>
            <a:picLocks noChangeAspect="1"/>
          </p:cNvPicPr>
          <p:nvPr/>
        </p:nvPicPr>
        <p:blipFill>
          <a:blip r:embed="rId3"/>
          <a:stretch>
            <a:fillRect/>
          </a:stretch>
        </p:blipFill>
        <p:spPr>
          <a:xfrm>
            <a:off x="7531189" y="1825625"/>
            <a:ext cx="4415388" cy="4068023"/>
          </a:xfrm>
          <a:prstGeom prst="rect">
            <a:avLst/>
          </a:prstGeom>
        </p:spPr>
      </p:pic>
    </p:spTree>
    <p:extLst>
      <p:ext uri="{BB962C8B-B14F-4D97-AF65-F5344CB8AC3E}">
        <p14:creationId xmlns:p14="http://schemas.microsoft.com/office/powerpoint/2010/main" val="22239718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D1567-D2B7-10B9-876F-BD40C13B2C24}"/>
              </a:ext>
            </a:extLst>
          </p:cNvPr>
          <p:cNvSpPr>
            <a:spLocks noGrp="1"/>
          </p:cNvSpPr>
          <p:nvPr>
            <p:ph type="title"/>
          </p:nvPr>
        </p:nvSpPr>
        <p:spPr/>
        <p:txBody>
          <a:bodyPr/>
          <a:lstStyle/>
          <a:p>
            <a:r>
              <a:rPr lang="en-US" dirty="0"/>
              <a:t>Outflow Curves – Storage Method</a:t>
            </a:r>
          </a:p>
        </p:txBody>
      </p:sp>
      <p:sp>
        <p:nvSpPr>
          <p:cNvPr id="3" name="Content Placeholder 2">
            <a:extLst>
              <a:ext uri="{FF2B5EF4-FFF2-40B4-BE49-F238E27FC236}">
                <a16:creationId xmlns:a16="http://schemas.microsoft.com/office/drawing/2014/main" id="{2C7FDB17-4B95-2D47-18B7-F6D3110E5AAF}"/>
              </a:ext>
            </a:extLst>
          </p:cNvPr>
          <p:cNvSpPr>
            <a:spLocks noGrp="1"/>
          </p:cNvSpPr>
          <p:nvPr>
            <p:ph idx="1"/>
          </p:nvPr>
        </p:nvSpPr>
        <p:spPr/>
        <p:txBody>
          <a:bodyPr/>
          <a:lstStyle/>
          <a:p>
            <a:r>
              <a:rPr lang="en-US" dirty="0"/>
              <a:t>Simplest option is the Storage-Discharge storage method</a:t>
            </a:r>
          </a:p>
          <a:p>
            <a:r>
              <a:rPr lang="en-US" dirty="0"/>
              <a:t>Other methods will compute elevation</a:t>
            </a:r>
          </a:p>
        </p:txBody>
      </p:sp>
      <p:pic>
        <p:nvPicPr>
          <p:cNvPr id="5" name="Picture 4">
            <a:extLst>
              <a:ext uri="{FF2B5EF4-FFF2-40B4-BE49-F238E27FC236}">
                <a16:creationId xmlns:a16="http://schemas.microsoft.com/office/drawing/2014/main" id="{CD9024A4-48DC-C710-5DA1-0E26B9980F32}"/>
              </a:ext>
            </a:extLst>
          </p:cNvPr>
          <p:cNvPicPr>
            <a:picLocks noChangeAspect="1"/>
          </p:cNvPicPr>
          <p:nvPr/>
        </p:nvPicPr>
        <p:blipFill>
          <a:blip r:embed="rId3"/>
          <a:stretch>
            <a:fillRect/>
          </a:stretch>
        </p:blipFill>
        <p:spPr>
          <a:xfrm>
            <a:off x="2702595" y="2930360"/>
            <a:ext cx="6786809" cy="3381540"/>
          </a:xfrm>
          <a:prstGeom prst="rect">
            <a:avLst/>
          </a:prstGeom>
        </p:spPr>
      </p:pic>
    </p:spTree>
    <p:extLst>
      <p:ext uri="{BB962C8B-B14F-4D97-AF65-F5344CB8AC3E}">
        <p14:creationId xmlns:p14="http://schemas.microsoft.com/office/powerpoint/2010/main" val="37690801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E26E1-A6B7-0A00-1153-67BA931BBAAF}"/>
              </a:ext>
            </a:extLst>
          </p:cNvPr>
          <p:cNvSpPr>
            <a:spLocks noGrp="1"/>
          </p:cNvSpPr>
          <p:nvPr>
            <p:ph type="title"/>
          </p:nvPr>
        </p:nvSpPr>
        <p:spPr/>
        <p:txBody>
          <a:bodyPr/>
          <a:lstStyle/>
          <a:p>
            <a:r>
              <a:rPr lang="en-US" dirty="0"/>
              <a:t>Outflow Curve Calibration</a:t>
            </a:r>
          </a:p>
        </p:txBody>
      </p:sp>
      <p:sp>
        <p:nvSpPr>
          <p:cNvPr id="3" name="Content Placeholder 2">
            <a:extLst>
              <a:ext uri="{FF2B5EF4-FFF2-40B4-BE49-F238E27FC236}">
                <a16:creationId xmlns:a16="http://schemas.microsoft.com/office/drawing/2014/main" id="{344D35EF-32D7-3903-19B4-F36914305D3E}"/>
              </a:ext>
            </a:extLst>
          </p:cNvPr>
          <p:cNvSpPr>
            <a:spLocks noGrp="1"/>
          </p:cNvSpPr>
          <p:nvPr>
            <p:ph idx="1"/>
          </p:nvPr>
        </p:nvSpPr>
        <p:spPr/>
        <p:txBody>
          <a:bodyPr/>
          <a:lstStyle/>
          <a:p>
            <a:r>
              <a:rPr lang="en-US" dirty="0"/>
              <a:t>Works best when operations are simple</a:t>
            </a:r>
          </a:p>
          <a:p>
            <a:r>
              <a:rPr lang="en-US" dirty="0"/>
              <a:t>Iterative process</a:t>
            </a:r>
          </a:p>
          <a:p>
            <a:pPr marL="914400" lvl="1" indent="-457200">
              <a:buFont typeface="+mj-lt"/>
              <a:buAutoNum type="arabicPeriod"/>
            </a:pPr>
            <a:r>
              <a:rPr lang="en-US" dirty="0"/>
              <a:t>Build curve</a:t>
            </a:r>
          </a:p>
          <a:p>
            <a:pPr marL="914400" lvl="1" indent="-457200">
              <a:buFont typeface="+mj-lt"/>
              <a:buAutoNum type="arabicPeriod"/>
            </a:pPr>
            <a:r>
              <a:rPr lang="en-US" dirty="0"/>
              <a:t>Run simulation</a:t>
            </a:r>
          </a:p>
          <a:p>
            <a:pPr marL="914400" lvl="1" indent="-457200">
              <a:buFont typeface="+mj-lt"/>
              <a:buAutoNum type="arabicPeriod"/>
            </a:pPr>
            <a:r>
              <a:rPr lang="en-US" dirty="0"/>
              <a:t>Check stage/storage/</a:t>
            </a:r>
            <a:br>
              <a:rPr lang="en-US" dirty="0"/>
            </a:br>
            <a:r>
              <a:rPr lang="en-US" dirty="0"/>
              <a:t>outflow</a:t>
            </a:r>
          </a:p>
          <a:p>
            <a:pPr marL="914400" lvl="1" indent="-457200">
              <a:buFont typeface="+mj-lt"/>
              <a:buAutoNum type="arabicPeriod"/>
            </a:pPr>
            <a:r>
              <a:rPr lang="en-US" dirty="0"/>
              <a:t>Modify curve</a:t>
            </a:r>
          </a:p>
        </p:txBody>
      </p:sp>
      <p:pic>
        <p:nvPicPr>
          <p:cNvPr id="9" name="Picture 8">
            <a:extLst>
              <a:ext uri="{FF2B5EF4-FFF2-40B4-BE49-F238E27FC236}">
                <a16:creationId xmlns:a16="http://schemas.microsoft.com/office/drawing/2014/main" id="{89130EFE-06CF-41D5-744A-32BC9CDE90EE}"/>
              </a:ext>
            </a:extLst>
          </p:cNvPr>
          <p:cNvPicPr>
            <a:picLocks noChangeAspect="1"/>
          </p:cNvPicPr>
          <p:nvPr/>
        </p:nvPicPr>
        <p:blipFill>
          <a:blip r:embed="rId2"/>
          <a:stretch>
            <a:fillRect/>
          </a:stretch>
        </p:blipFill>
        <p:spPr>
          <a:xfrm>
            <a:off x="5082639" y="2593072"/>
            <a:ext cx="6983213" cy="4113488"/>
          </a:xfrm>
          <a:prstGeom prst="rect">
            <a:avLst/>
          </a:prstGeom>
        </p:spPr>
      </p:pic>
    </p:spTree>
    <p:extLst>
      <p:ext uri="{BB962C8B-B14F-4D97-AF65-F5344CB8AC3E}">
        <p14:creationId xmlns:p14="http://schemas.microsoft.com/office/powerpoint/2010/main" val="312099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2A6FB-FDEB-4684-B9E6-4C9CAAAD3ABF}"/>
              </a:ext>
            </a:extLst>
          </p:cNvPr>
          <p:cNvSpPr>
            <a:spLocks noGrp="1"/>
          </p:cNvSpPr>
          <p:nvPr>
            <p:ph type="title"/>
          </p:nvPr>
        </p:nvSpPr>
        <p:spPr/>
        <p:txBody>
          <a:bodyPr/>
          <a:lstStyle/>
          <a:p>
            <a:r>
              <a:rPr lang="en-US" dirty="0"/>
              <a:t>Purpose</a:t>
            </a:r>
          </a:p>
        </p:txBody>
      </p:sp>
      <p:sp>
        <p:nvSpPr>
          <p:cNvPr id="3" name="Content Placeholder 2">
            <a:extLst>
              <a:ext uri="{FF2B5EF4-FFF2-40B4-BE49-F238E27FC236}">
                <a16:creationId xmlns:a16="http://schemas.microsoft.com/office/drawing/2014/main" id="{2E92B251-1A7F-407B-8A8F-054266C10694}"/>
              </a:ext>
            </a:extLst>
          </p:cNvPr>
          <p:cNvSpPr>
            <a:spLocks noGrp="1"/>
          </p:cNvSpPr>
          <p:nvPr>
            <p:ph idx="1"/>
          </p:nvPr>
        </p:nvSpPr>
        <p:spPr/>
        <p:txBody>
          <a:bodyPr/>
          <a:lstStyle/>
          <a:p>
            <a:r>
              <a:rPr lang="en-US" dirty="0"/>
              <a:t>Understand and apply appropriate reservoir modeling techniques in HEC-HMS</a:t>
            </a:r>
          </a:p>
        </p:txBody>
      </p:sp>
    </p:spTree>
    <p:extLst>
      <p:ext uri="{BB962C8B-B14F-4D97-AF65-F5344CB8AC3E}">
        <p14:creationId xmlns:p14="http://schemas.microsoft.com/office/powerpoint/2010/main" val="4153775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A2C9B-89AD-EDDD-E2D4-54F7FD95FC10}"/>
              </a:ext>
            </a:extLst>
          </p:cNvPr>
          <p:cNvSpPr>
            <a:spLocks noGrp="1"/>
          </p:cNvSpPr>
          <p:nvPr>
            <p:ph type="title"/>
          </p:nvPr>
        </p:nvSpPr>
        <p:spPr/>
        <p:txBody>
          <a:bodyPr/>
          <a:lstStyle/>
          <a:p>
            <a:r>
              <a:rPr lang="en-US" dirty="0"/>
              <a:t>Outflow Curves – When to Use?</a:t>
            </a:r>
          </a:p>
        </p:txBody>
      </p:sp>
      <p:sp>
        <p:nvSpPr>
          <p:cNvPr id="3" name="Content Placeholder 2">
            <a:extLst>
              <a:ext uri="{FF2B5EF4-FFF2-40B4-BE49-F238E27FC236}">
                <a16:creationId xmlns:a16="http://schemas.microsoft.com/office/drawing/2014/main" id="{CF2B7D42-224E-0118-F576-3F6AD6AF393C}"/>
              </a:ext>
            </a:extLst>
          </p:cNvPr>
          <p:cNvSpPr>
            <a:spLocks noGrp="1"/>
          </p:cNvSpPr>
          <p:nvPr>
            <p:ph idx="1"/>
          </p:nvPr>
        </p:nvSpPr>
        <p:spPr/>
        <p:txBody>
          <a:bodyPr/>
          <a:lstStyle/>
          <a:p>
            <a:r>
              <a:rPr lang="en-US" dirty="0"/>
              <a:t>Outflow is always the same for a given storage</a:t>
            </a:r>
          </a:p>
          <a:p>
            <a:pPr lvl="1"/>
            <a:r>
              <a:rPr lang="en-US" dirty="0"/>
              <a:t>Ungated outlets/spillways, dam tops, etc.</a:t>
            </a:r>
          </a:p>
          <a:p>
            <a:r>
              <a:rPr lang="en-US" dirty="0"/>
              <a:t>Operations can be reasonably simplified to a single curve</a:t>
            </a:r>
          </a:p>
          <a:p>
            <a:r>
              <a:rPr lang="en-US" dirty="0"/>
              <a:t>Long Term Reservoir Volume Reduction Analysis</a:t>
            </a:r>
          </a:p>
        </p:txBody>
      </p:sp>
    </p:spTree>
    <p:extLst>
      <p:ext uri="{BB962C8B-B14F-4D97-AF65-F5344CB8AC3E}">
        <p14:creationId xmlns:p14="http://schemas.microsoft.com/office/powerpoint/2010/main" val="4394216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Outflow Structures</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1656504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Outflow Structures</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r>
              <a:rPr lang="en-US" dirty="0"/>
              <a:t>Outflow computed by a collection of hydraulic structures</a:t>
            </a:r>
          </a:p>
          <a:p>
            <a:pPr lvl="1"/>
            <a:r>
              <a:rPr lang="en-US" dirty="0"/>
              <a:t>Outlets</a:t>
            </a:r>
          </a:p>
          <a:p>
            <a:pPr lvl="1"/>
            <a:r>
              <a:rPr lang="en-US" dirty="0"/>
              <a:t>Spillways</a:t>
            </a:r>
          </a:p>
          <a:p>
            <a:pPr lvl="1"/>
            <a:r>
              <a:rPr lang="en-US" dirty="0"/>
              <a:t>Dam tops</a:t>
            </a:r>
          </a:p>
          <a:p>
            <a:pPr lvl="1"/>
            <a:r>
              <a:rPr lang="en-US" dirty="0"/>
              <a:t>Pumps</a:t>
            </a:r>
          </a:p>
          <a:p>
            <a:r>
              <a:rPr lang="en-US" dirty="0"/>
              <a:t>Simulate other kinds of outflows</a:t>
            </a:r>
          </a:p>
          <a:p>
            <a:pPr lvl="1"/>
            <a:r>
              <a:rPr lang="en-US" dirty="0"/>
              <a:t>Dam breaks</a:t>
            </a:r>
          </a:p>
          <a:p>
            <a:pPr lvl="1"/>
            <a:r>
              <a:rPr lang="en-US" dirty="0"/>
              <a:t>Dam seepage</a:t>
            </a:r>
          </a:p>
          <a:p>
            <a:pPr lvl="1"/>
            <a:r>
              <a:rPr lang="en-US" dirty="0"/>
              <a:t>Time-series releases</a:t>
            </a:r>
          </a:p>
          <a:p>
            <a:pPr lvl="1"/>
            <a:r>
              <a:rPr lang="en-US" dirty="0"/>
              <a:t>Evaporation</a:t>
            </a:r>
          </a:p>
        </p:txBody>
      </p:sp>
      <p:pic>
        <p:nvPicPr>
          <p:cNvPr id="5" name="Picture 4">
            <a:extLst>
              <a:ext uri="{FF2B5EF4-FFF2-40B4-BE49-F238E27FC236}">
                <a16:creationId xmlns:a16="http://schemas.microsoft.com/office/drawing/2014/main" id="{95E1D4A1-9931-542D-5B0E-FCABFFB1C877}"/>
              </a:ext>
            </a:extLst>
          </p:cNvPr>
          <p:cNvPicPr>
            <a:picLocks noChangeAspect="1"/>
          </p:cNvPicPr>
          <p:nvPr/>
        </p:nvPicPr>
        <p:blipFill>
          <a:blip r:embed="rId3"/>
          <a:stretch>
            <a:fillRect/>
          </a:stretch>
        </p:blipFill>
        <p:spPr>
          <a:xfrm>
            <a:off x="6980723" y="2328532"/>
            <a:ext cx="4997922" cy="4351338"/>
          </a:xfrm>
          <a:prstGeom prst="rect">
            <a:avLst/>
          </a:prstGeom>
        </p:spPr>
      </p:pic>
    </p:spTree>
    <p:extLst>
      <p:ext uri="{BB962C8B-B14F-4D97-AF65-F5344CB8AC3E}">
        <p14:creationId xmlns:p14="http://schemas.microsoft.com/office/powerpoint/2010/main" val="35953382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87935-9901-04F9-E9F7-31FF8FC56F81}"/>
              </a:ext>
            </a:extLst>
          </p:cNvPr>
          <p:cNvSpPr>
            <a:spLocks noGrp="1"/>
          </p:cNvSpPr>
          <p:nvPr>
            <p:ph type="title"/>
          </p:nvPr>
        </p:nvSpPr>
        <p:spPr/>
        <p:txBody>
          <a:bodyPr/>
          <a:lstStyle/>
          <a:p>
            <a:r>
              <a:rPr lang="en-US" dirty="0"/>
              <a:t>Outlets</a:t>
            </a:r>
          </a:p>
        </p:txBody>
      </p:sp>
      <p:sp>
        <p:nvSpPr>
          <p:cNvPr id="4" name="Text Placeholder 3">
            <a:extLst>
              <a:ext uri="{FF2B5EF4-FFF2-40B4-BE49-F238E27FC236}">
                <a16:creationId xmlns:a16="http://schemas.microsoft.com/office/drawing/2014/main" id="{41F72139-F294-C4E6-7EFA-28407278FDED}"/>
              </a:ext>
            </a:extLst>
          </p:cNvPr>
          <p:cNvSpPr>
            <a:spLocks noGrp="1"/>
          </p:cNvSpPr>
          <p:nvPr>
            <p:ph type="body" idx="1"/>
          </p:nvPr>
        </p:nvSpPr>
        <p:spPr/>
        <p:txBody>
          <a:bodyPr/>
          <a:lstStyle/>
          <a:p>
            <a:r>
              <a:rPr lang="en-US" dirty="0"/>
              <a:t>Orifice Outlet</a:t>
            </a:r>
          </a:p>
        </p:txBody>
      </p:sp>
      <p:pic>
        <p:nvPicPr>
          <p:cNvPr id="12" name="Content Placeholder 11">
            <a:extLst>
              <a:ext uri="{FF2B5EF4-FFF2-40B4-BE49-F238E27FC236}">
                <a16:creationId xmlns:a16="http://schemas.microsoft.com/office/drawing/2014/main" id="{56B45B51-56AA-7B38-AF0A-9703C88B4C88}"/>
              </a:ext>
            </a:extLst>
          </p:cNvPr>
          <p:cNvPicPr>
            <a:picLocks noGrp="1" noChangeAspect="1"/>
          </p:cNvPicPr>
          <p:nvPr>
            <p:ph sz="half" idx="2"/>
          </p:nvPr>
        </p:nvPicPr>
        <p:blipFill>
          <a:blip r:embed="rId2"/>
          <a:stretch>
            <a:fillRect/>
          </a:stretch>
        </p:blipFill>
        <p:spPr>
          <a:xfrm>
            <a:off x="839788" y="2505075"/>
            <a:ext cx="5157787" cy="1920644"/>
          </a:xfrm>
        </p:spPr>
      </p:pic>
      <p:sp>
        <p:nvSpPr>
          <p:cNvPr id="5" name="Text Placeholder 4">
            <a:extLst>
              <a:ext uri="{FF2B5EF4-FFF2-40B4-BE49-F238E27FC236}">
                <a16:creationId xmlns:a16="http://schemas.microsoft.com/office/drawing/2014/main" id="{806063DE-1E63-0612-63AE-5051879E06C7}"/>
              </a:ext>
            </a:extLst>
          </p:cNvPr>
          <p:cNvSpPr>
            <a:spLocks noGrp="1"/>
          </p:cNvSpPr>
          <p:nvPr>
            <p:ph type="body" sz="quarter" idx="3"/>
          </p:nvPr>
        </p:nvSpPr>
        <p:spPr/>
        <p:txBody>
          <a:bodyPr/>
          <a:lstStyle/>
          <a:p>
            <a:r>
              <a:rPr lang="en-US" dirty="0"/>
              <a:t>Culvert Outlet</a:t>
            </a:r>
          </a:p>
        </p:txBody>
      </p:sp>
      <p:pic>
        <p:nvPicPr>
          <p:cNvPr id="8" name="Content Placeholder 7">
            <a:extLst>
              <a:ext uri="{FF2B5EF4-FFF2-40B4-BE49-F238E27FC236}">
                <a16:creationId xmlns:a16="http://schemas.microsoft.com/office/drawing/2014/main" id="{D4C2862A-0FDC-BEDC-080C-3B8FEA082575}"/>
              </a:ext>
            </a:extLst>
          </p:cNvPr>
          <p:cNvPicPr>
            <a:picLocks noGrp="1" noChangeAspect="1"/>
          </p:cNvPicPr>
          <p:nvPr>
            <p:ph sz="quarter" idx="4"/>
          </p:nvPr>
        </p:nvPicPr>
        <p:blipFill>
          <a:blip r:embed="rId3"/>
          <a:stretch>
            <a:fillRect/>
          </a:stretch>
        </p:blipFill>
        <p:spPr>
          <a:xfrm>
            <a:off x="6266656" y="2505075"/>
            <a:ext cx="4994275" cy="3684588"/>
          </a:xfrm>
        </p:spPr>
      </p:pic>
      <p:sp>
        <p:nvSpPr>
          <p:cNvPr id="13" name="TextBox 12">
            <a:extLst>
              <a:ext uri="{FF2B5EF4-FFF2-40B4-BE49-F238E27FC236}">
                <a16:creationId xmlns:a16="http://schemas.microsoft.com/office/drawing/2014/main" id="{5336F390-3FBB-00C1-AEC5-D07395702288}"/>
              </a:ext>
            </a:extLst>
          </p:cNvPr>
          <p:cNvSpPr txBox="1"/>
          <p:nvPr/>
        </p:nvSpPr>
        <p:spPr>
          <a:xfrm>
            <a:off x="2224504" y="4425719"/>
            <a:ext cx="2388353" cy="369332"/>
          </a:xfrm>
          <a:prstGeom prst="rect">
            <a:avLst/>
          </a:prstGeom>
          <a:noFill/>
        </p:spPr>
        <p:txBody>
          <a:bodyPr wrap="square" rtlCol="0">
            <a:spAutoFit/>
          </a:bodyPr>
          <a:lstStyle/>
          <a:p>
            <a:pPr algn="ctr"/>
            <a:r>
              <a:rPr lang="en-US" dirty="0">
                <a:latin typeface="Lato" panose="020F0502020204030203" pitchFamily="34" charset="0"/>
              </a:rPr>
              <a:t>Always submerged</a:t>
            </a:r>
          </a:p>
        </p:txBody>
      </p:sp>
      <p:sp>
        <p:nvSpPr>
          <p:cNvPr id="14" name="TextBox 13">
            <a:extLst>
              <a:ext uri="{FF2B5EF4-FFF2-40B4-BE49-F238E27FC236}">
                <a16:creationId xmlns:a16="http://schemas.microsoft.com/office/drawing/2014/main" id="{4BB99C11-3338-3CD7-C6CA-83615EF00550}"/>
              </a:ext>
            </a:extLst>
          </p:cNvPr>
          <p:cNvSpPr txBox="1"/>
          <p:nvPr/>
        </p:nvSpPr>
        <p:spPr>
          <a:xfrm>
            <a:off x="7236824" y="6189663"/>
            <a:ext cx="3053938" cy="369332"/>
          </a:xfrm>
          <a:prstGeom prst="rect">
            <a:avLst/>
          </a:prstGeom>
          <a:noFill/>
        </p:spPr>
        <p:txBody>
          <a:bodyPr wrap="square" rtlCol="0">
            <a:spAutoFit/>
          </a:bodyPr>
          <a:lstStyle/>
          <a:p>
            <a:pPr algn="ctr"/>
            <a:r>
              <a:rPr lang="en-US" dirty="0">
                <a:latin typeface="Lato" panose="020F0502020204030203" pitchFamily="34" charset="0"/>
              </a:rPr>
              <a:t>Can flow partially full</a:t>
            </a:r>
          </a:p>
        </p:txBody>
      </p:sp>
    </p:spTree>
    <p:extLst>
      <p:ext uri="{BB962C8B-B14F-4D97-AF65-F5344CB8AC3E}">
        <p14:creationId xmlns:p14="http://schemas.microsoft.com/office/powerpoint/2010/main" val="42862300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B4C6B-EEF0-655B-DC65-E20B5869CADB}"/>
              </a:ext>
            </a:extLst>
          </p:cNvPr>
          <p:cNvSpPr>
            <a:spLocks noGrp="1"/>
          </p:cNvSpPr>
          <p:nvPr>
            <p:ph type="title"/>
          </p:nvPr>
        </p:nvSpPr>
        <p:spPr/>
        <p:txBody>
          <a:bodyPr/>
          <a:lstStyle/>
          <a:p>
            <a:r>
              <a:rPr lang="en-US" dirty="0"/>
              <a:t>Spillways</a:t>
            </a:r>
          </a:p>
        </p:txBody>
      </p:sp>
      <p:sp>
        <p:nvSpPr>
          <p:cNvPr id="3" name="Text Placeholder 2">
            <a:extLst>
              <a:ext uri="{FF2B5EF4-FFF2-40B4-BE49-F238E27FC236}">
                <a16:creationId xmlns:a16="http://schemas.microsoft.com/office/drawing/2014/main" id="{62C0F872-91BC-2358-213D-B17D82B8CF84}"/>
              </a:ext>
            </a:extLst>
          </p:cNvPr>
          <p:cNvSpPr>
            <a:spLocks noGrp="1"/>
          </p:cNvSpPr>
          <p:nvPr>
            <p:ph type="body" idx="1"/>
          </p:nvPr>
        </p:nvSpPr>
        <p:spPr>
          <a:xfrm>
            <a:off x="839788" y="2322430"/>
            <a:ext cx="5157787" cy="823912"/>
          </a:xfrm>
        </p:spPr>
        <p:txBody>
          <a:bodyPr/>
          <a:lstStyle/>
          <a:p>
            <a:r>
              <a:rPr lang="en-US" dirty="0"/>
              <a:t>Broad-Crested</a:t>
            </a:r>
          </a:p>
        </p:txBody>
      </p:sp>
      <p:pic>
        <p:nvPicPr>
          <p:cNvPr id="8" name="Content Placeholder 7">
            <a:extLst>
              <a:ext uri="{FF2B5EF4-FFF2-40B4-BE49-F238E27FC236}">
                <a16:creationId xmlns:a16="http://schemas.microsoft.com/office/drawing/2014/main" id="{9215596B-7F35-C32A-F809-AA292527E6A0}"/>
              </a:ext>
            </a:extLst>
          </p:cNvPr>
          <p:cNvPicPr>
            <a:picLocks noGrp="1" noChangeAspect="1"/>
          </p:cNvPicPr>
          <p:nvPr>
            <p:ph sz="half" idx="2"/>
          </p:nvPr>
        </p:nvPicPr>
        <p:blipFill>
          <a:blip r:embed="rId2"/>
          <a:stretch>
            <a:fillRect/>
          </a:stretch>
        </p:blipFill>
        <p:spPr>
          <a:xfrm>
            <a:off x="836612" y="3146342"/>
            <a:ext cx="5157787" cy="1938678"/>
          </a:xfrm>
        </p:spPr>
      </p:pic>
      <p:sp>
        <p:nvSpPr>
          <p:cNvPr id="5" name="Text Placeholder 4">
            <a:extLst>
              <a:ext uri="{FF2B5EF4-FFF2-40B4-BE49-F238E27FC236}">
                <a16:creationId xmlns:a16="http://schemas.microsoft.com/office/drawing/2014/main" id="{3FC98C2F-8CBF-53F8-53CB-41D9F80D0782}"/>
              </a:ext>
            </a:extLst>
          </p:cNvPr>
          <p:cNvSpPr>
            <a:spLocks noGrp="1"/>
          </p:cNvSpPr>
          <p:nvPr>
            <p:ph type="body" sz="quarter" idx="3"/>
          </p:nvPr>
        </p:nvSpPr>
        <p:spPr>
          <a:xfrm>
            <a:off x="6172200" y="2322430"/>
            <a:ext cx="5183188" cy="823912"/>
          </a:xfrm>
        </p:spPr>
        <p:txBody>
          <a:bodyPr/>
          <a:lstStyle/>
          <a:p>
            <a:r>
              <a:rPr lang="en-US" dirty="0"/>
              <a:t>Ogee</a:t>
            </a:r>
          </a:p>
        </p:txBody>
      </p:sp>
      <p:pic>
        <p:nvPicPr>
          <p:cNvPr id="10" name="Content Placeholder 9">
            <a:extLst>
              <a:ext uri="{FF2B5EF4-FFF2-40B4-BE49-F238E27FC236}">
                <a16:creationId xmlns:a16="http://schemas.microsoft.com/office/drawing/2014/main" id="{92763247-0907-00F7-FDCE-CDE657ACF950}"/>
              </a:ext>
            </a:extLst>
          </p:cNvPr>
          <p:cNvPicPr>
            <a:picLocks noGrp="1" noChangeAspect="1"/>
          </p:cNvPicPr>
          <p:nvPr>
            <p:ph sz="quarter" idx="4"/>
          </p:nvPr>
        </p:nvPicPr>
        <p:blipFill>
          <a:blip r:embed="rId3"/>
          <a:stretch>
            <a:fillRect/>
          </a:stretch>
        </p:blipFill>
        <p:spPr>
          <a:xfrm>
            <a:off x="6194427" y="3146342"/>
            <a:ext cx="5183188" cy="3189654"/>
          </a:xfrm>
        </p:spPr>
      </p:pic>
      <p:pic>
        <p:nvPicPr>
          <p:cNvPr id="12" name="Picture 11">
            <a:extLst>
              <a:ext uri="{FF2B5EF4-FFF2-40B4-BE49-F238E27FC236}">
                <a16:creationId xmlns:a16="http://schemas.microsoft.com/office/drawing/2014/main" id="{046E7571-E39A-C0F8-C610-63AA80CE99FA}"/>
              </a:ext>
            </a:extLst>
          </p:cNvPr>
          <p:cNvPicPr>
            <a:picLocks noChangeAspect="1"/>
          </p:cNvPicPr>
          <p:nvPr/>
        </p:nvPicPr>
        <p:blipFill>
          <a:blip r:embed="rId4"/>
          <a:stretch>
            <a:fillRect/>
          </a:stretch>
        </p:blipFill>
        <p:spPr>
          <a:xfrm>
            <a:off x="6194428" y="867401"/>
            <a:ext cx="5183188" cy="1350166"/>
          </a:xfrm>
          <a:prstGeom prst="rect">
            <a:avLst/>
          </a:prstGeom>
        </p:spPr>
      </p:pic>
      <p:sp>
        <p:nvSpPr>
          <p:cNvPr id="14" name="Text Placeholder 4">
            <a:extLst>
              <a:ext uri="{FF2B5EF4-FFF2-40B4-BE49-F238E27FC236}">
                <a16:creationId xmlns:a16="http://schemas.microsoft.com/office/drawing/2014/main" id="{74E2131E-568E-4DC5-F0A8-BED96BB3D46B}"/>
              </a:ext>
            </a:extLst>
          </p:cNvPr>
          <p:cNvSpPr txBox="1">
            <a:spLocks/>
          </p:cNvSpPr>
          <p:nvPr/>
        </p:nvSpPr>
        <p:spPr>
          <a:xfrm>
            <a:off x="6194427" y="43489"/>
            <a:ext cx="5183188"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Lato" panose="020F0502020204030203"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Lato" panose="020F0502020204030203"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Lato" panose="020F0502020204030203"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t>Specified</a:t>
            </a:r>
          </a:p>
        </p:txBody>
      </p:sp>
    </p:spTree>
    <p:extLst>
      <p:ext uri="{BB962C8B-B14F-4D97-AF65-F5344CB8AC3E}">
        <p14:creationId xmlns:p14="http://schemas.microsoft.com/office/powerpoint/2010/main" val="40318451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ED91F2F-06F1-F358-61CE-CDA1EFE26ADC}"/>
              </a:ext>
            </a:extLst>
          </p:cNvPr>
          <p:cNvSpPr>
            <a:spLocks noGrp="1"/>
          </p:cNvSpPr>
          <p:nvPr>
            <p:ph type="title"/>
          </p:nvPr>
        </p:nvSpPr>
        <p:spPr/>
        <p:txBody>
          <a:bodyPr/>
          <a:lstStyle/>
          <a:p>
            <a:r>
              <a:rPr lang="en-US" dirty="0"/>
              <a:t>Spillway Gates</a:t>
            </a:r>
          </a:p>
        </p:txBody>
      </p:sp>
      <p:sp>
        <p:nvSpPr>
          <p:cNvPr id="9" name="Text Placeholder 8">
            <a:extLst>
              <a:ext uri="{FF2B5EF4-FFF2-40B4-BE49-F238E27FC236}">
                <a16:creationId xmlns:a16="http://schemas.microsoft.com/office/drawing/2014/main" id="{12A49646-03C7-72F2-640F-0FD06B7F7D8D}"/>
              </a:ext>
            </a:extLst>
          </p:cNvPr>
          <p:cNvSpPr>
            <a:spLocks noGrp="1"/>
          </p:cNvSpPr>
          <p:nvPr>
            <p:ph type="body" idx="1"/>
          </p:nvPr>
        </p:nvSpPr>
        <p:spPr/>
        <p:txBody>
          <a:bodyPr/>
          <a:lstStyle/>
          <a:p>
            <a:r>
              <a:rPr lang="en-US" dirty="0"/>
              <a:t>Sluice Gate</a:t>
            </a:r>
          </a:p>
        </p:txBody>
      </p:sp>
      <p:pic>
        <p:nvPicPr>
          <p:cNvPr id="14" name="Content Placeholder 13">
            <a:extLst>
              <a:ext uri="{FF2B5EF4-FFF2-40B4-BE49-F238E27FC236}">
                <a16:creationId xmlns:a16="http://schemas.microsoft.com/office/drawing/2014/main" id="{3C997451-B1A0-564C-25BD-725BC193E37E}"/>
              </a:ext>
            </a:extLst>
          </p:cNvPr>
          <p:cNvPicPr>
            <a:picLocks noGrp="1" noChangeAspect="1"/>
          </p:cNvPicPr>
          <p:nvPr>
            <p:ph sz="half" idx="2"/>
          </p:nvPr>
        </p:nvPicPr>
        <p:blipFill>
          <a:blip r:embed="rId3"/>
          <a:stretch>
            <a:fillRect/>
          </a:stretch>
        </p:blipFill>
        <p:spPr>
          <a:xfrm>
            <a:off x="836612" y="2505075"/>
            <a:ext cx="5157787" cy="2290346"/>
          </a:xfrm>
        </p:spPr>
      </p:pic>
      <p:sp>
        <p:nvSpPr>
          <p:cNvPr id="11" name="Text Placeholder 10">
            <a:extLst>
              <a:ext uri="{FF2B5EF4-FFF2-40B4-BE49-F238E27FC236}">
                <a16:creationId xmlns:a16="http://schemas.microsoft.com/office/drawing/2014/main" id="{5F781343-D2AD-648E-7299-92D601D0B302}"/>
              </a:ext>
            </a:extLst>
          </p:cNvPr>
          <p:cNvSpPr>
            <a:spLocks noGrp="1"/>
          </p:cNvSpPr>
          <p:nvPr>
            <p:ph type="body" sz="quarter" idx="3"/>
          </p:nvPr>
        </p:nvSpPr>
        <p:spPr/>
        <p:txBody>
          <a:bodyPr/>
          <a:lstStyle/>
          <a:p>
            <a:r>
              <a:rPr lang="en-US" dirty="0"/>
              <a:t>Radial Gate</a:t>
            </a:r>
          </a:p>
        </p:txBody>
      </p:sp>
      <p:pic>
        <p:nvPicPr>
          <p:cNvPr id="16" name="Content Placeholder 15">
            <a:extLst>
              <a:ext uri="{FF2B5EF4-FFF2-40B4-BE49-F238E27FC236}">
                <a16:creationId xmlns:a16="http://schemas.microsoft.com/office/drawing/2014/main" id="{99E711EF-A8BB-F5A8-9069-73B82DF19F41}"/>
              </a:ext>
            </a:extLst>
          </p:cNvPr>
          <p:cNvPicPr>
            <a:picLocks noGrp="1" noChangeAspect="1"/>
          </p:cNvPicPr>
          <p:nvPr>
            <p:ph sz="quarter" idx="4"/>
          </p:nvPr>
        </p:nvPicPr>
        <p:blipFill>
          <a:blip r:embed="rId4"/>
          <a:stretch>
            <a:fillRect/>
          </a:stretch>
        </p:blipFill>
        <p:spPr>
          <a:xfrm>
            <a:off x="6172200" y="2505075"/>
            <a:ext cx="5183188" cy="3135284"/>
          </a:xfrm>
        </p:spPr>
      </p:pic>
    </p:spTree>
    <p:extLst>
      <p:ext uri="{BB962C8B-B14F-4D97-AF65-F5344CB8AC3E}">
        <p14:creationId xmlns:p14="http://schemas.microsoft.com/office/powerpoint/2010/main" val="7406574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150A6-650A-B23F-6918-7BBADC7E7313}"/>
              </a:ext>
            </a:extLst>
          </p:cNvPr>
          <p:cNvSpPr>
            <a:spLocks noGrp="1"/>
          </p:cNvSpPr>
          <p:nvPr>
            <p:ph type="title"/>
          </p:nvPr>
        </p:nvSpPr>
        <p:spPr/>
        <p:txBody>
          <a:bodyPr/>
          <a:lstStyle/>
          <a:p>
            <a:r>
              <a:rPr lang="en-US" dirty="0"/>
              <a:t>Dam Tops</a:t>
            </a:r>
          </a:p>
        </p:txBody>
      </p:sp>
      <p:sp>
        <p:nvSpPr>
          <p:cNvPr id="3" name="Text Placeholder 2">
            <a:extLst>
              <a:ext uri="{FF2B5EF4-FFF2-40B4-BE49-F238E27FC236}">
                <a16:creationId xmlns:a16="http://schemas.microsoft.com/office/drawing/2014/main" id="{A07F8ED5-3821-7C06-15B9-0207D2E2A9AC}"/>
              </a:ext>
            </a:extLst>
          </p:cNvPr>
          <p:cNvSpPr>
            <a:spLocks noGrp="1"/>
          </p:cNvSpPr>
          <p:nvPr>
            <p:ph type="body" idx="1"/>
          </p:nvPr>
        </p:nvSpPr>
        <p:spPr/>
        <p:txBody>
          <a:bodyPr/>
          <a:lstStyle/>
          <a:p>
            <a:r>
              <a:rPr lang="en-US" dirty="0"/>
              <a:t>Level</a:t>
            </a:r>
          </a:p>
        </p:txBody>
      </p:sp>
      <p:pic>
        <p:nvPicPr>
          <p:cNvPr id="8" name="Content Placeholder 7">
            <a:extLst>
              <a:ext uri="{FF2B5EF4-FFF2-40B4-BE49-F238E27FC236}">
                <a16:creationId xmlns:a16="http://schemas.microsoft.com/office/drawing/2014/main" id="{238DAF4B-5B09-02E0-5EBB-35FA27153071}"/>
              </a:ext>
            </a:extLst>
          </p:cNvPr>
          <p:cNvPicPr>
            <a:picLocks noGrp="1" noChangeAspect="1"/>
          </p:cNvPicPr>
          <p:nvPr>
            <p:ph sz="half" idx="2"/>
          </p:nvPr>
        </p:nvPicPr>
        <p:blipFill>
          <a:blip r:embed="rId2"/>
          <a:stretch>
            <a:fillRect/>
          </a:stretch>
        </p:blipFill>
        <p:spPr>
          <a:xfrm>
            <a:off x="836612" y="2505075"/>
            <a:ext cx="5157787" cy="1740302"/>
          </a:xfrm>
        </p:spPr>
      </p:pic>
      <p:sp>
        <p:nvSpPr>
          <p:cNvPr id="5" name="Text Placeholder 4">
            <a:extLst>
              <a:ext uri="{FF2B5EF4-FFF2-40B4-BE49-F238E27FC236}">
                <a16:creationId xmlns:a16="http://schemas.microsoft.com/office/drawing/2014/main" id="{D54E2573-D39B-67CD-41AD-E81B0CA796F0}"/>
              </a:ext>
            </a:extLst>
          </p:cNvPr>
          <p:cNvSpPr>
            <a:spLocks noGrp="1"/>
          </p:cNvSpPr>
          <p:nvPr>
            <p:ph type="body" sz="quarter" idx="3"/>
          </p:nvPr>
        </p:nvSpPr>
        <p:spPr/>
        <p:txBody>
          <a:bodyPr/>
          <a:lstStyle/>
          <a:p>
            <a:r>
              <a:rPr lang="en-US" dirty="0"/>
              <a:t>Non-Level</a:t>
            </a:r>
          </a:p>
        </p:txBody>
      </p:sp>
      <p:pic>
        <p:nvPicPr>
          <p:cNvPr id="10" name="Content Placeholder 9">
            <a:extLst>
              <a:ext uri="{FF2B5EF4-FFF2-40B4-BE49-F238E27FC236}">
                <a16:creationId xmlns:a16="http://schemas.microsoft.com/office/drawing/2014/main" id="{CBE88386-3FD4-7C69-786A-123E50A10E20}"/>
              </a:ext>
            </a:extLst>
          </p:cNvPr>
          <p:cNvPicPr>
            <a:picLocks noGrp="1" noChangeAspect="1"/>
          </p:cNvPicPr>
          <p:nvPr>
            <p:ph sz="quarter" idx="4"/>
          </p:nvPr>
        </p:nvPicPr>
        <p:blipFill>
          <a:blip r:embed="rId3"/>
          <a:stretch>
            <a:fillRect/>
          </a:stretch>
        </p:blipFill>
        <p:spPr>
          <a:xfrm>
            <a:off x="6172200" y="2505075"/>
            <a:ext cx="5183188" cy="1540458"/>
          </a:xfrm>
        </p:spPr>
      </p:pic>
    </p:spTree>
    <p:extLst>
      <p:ext uri="{BB962C8B-B14F-4D97-AF65-F5344CB8AC3E}">
        <p14:creationId xmlns:p14="http://schemas.microsoft.com/office/powerpoint/2010/main" val="14802753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73216-61C8-79B0-2DE2-9E78C1F1E3BD}"/>
              </a:ext>
            </a:extLst>
          </p:cNvPr>
          <p:cNvSpPr>
            <a:spLocks noGrp="1"/>
          </p:cNvSpPr>
          <p:nvPr>
            <p:ph type="title"/>
          </p:nvPr>
        </p:nvSpPr>
        <p:spPr/>
        <p:txBody>
          <a:bodyPr/>
          <a:lstStyle/>
          <a:p>
            <a:r>
              <a:rPr lang="en-US" dirty="0"/>
              <a:t>Pumps</a:t>
            </a:r>
          </a:p>
        </p:txBody>
      </p:sp>
      <p:pic>
        <p:nvPicPr>
          <p:cNvPr id="11" name="Content Placeholder 10">
            <a:extLst>
              <a:ext uri="{FF2B5EF4-FFF2-40B4-BE49-F238E27FC236}">
                <a16:creationId xmlns:a16="http://schemas.microsoft.com/office/drawing/2014/main" id="{B7A3292C-895A-8DFD-7B0B-F55ED7527ADA}"/>
              </a:ext>
            </a:extLst>
          </p:cNvPr>
          <p:cNvPicPr>
            <a:picLocks noGrp="1" noChangeAspect="1"/>
          </p:cNvPicPr>
          <p:nvPr>
            <p:ph idx="1"/>
          </p:nvPr>
        </p:nvPicPr>
        <p:blipFill>
          <a:blip r:embed="rId2"/>
          <a:stretch>
            <a:fillRect/>
          </a:stretch>
        </p:blipFill>
        <p:spPr>
          <a:xfrm>
            <a:off x="3051816" y="1690688"/>
            <a:ext cx="6088367" cy="3544452"/>
          </a:xfrm>
        </p:spPr>
      </p:pic>
    </p:spTree>
    <p:extLst>
      <p:ext uri="{BB962C8B-B14F-4D97-AF65-F5344CB8AC3E}">
        <p14:creationId xmlns:p14="http://schemas.microsoft.com/office/powerpoint/2010/main" val="4849283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3C038-555E-C7A5-72AA-B97C190B704D}"/>
              </a:ext>
            </a:extLst>
          </p:cNvPr>
          <p:cNvSpPr>
            <a:spLocks noGrp="1"/>
          </p:cNvSpPr>
          <p:nvPr>
            <p:ph type="title"/>
          </p:nvPr>
        </p:nvSpPr>
        <p:spPr/>
        <p:txBody>
          <a:bodyPr/>
          <a:lstStyle/>
          <a:p>
            <a:r>
              <a:rPr lang="en-US" dirty="0"/>
              <a:t>Tailwater</a:t>
            </a:r>
          </a:p>
        </p:txBody>
      </p:sp>
      <p:sp>
        <p:nvSpPr>
          <p:cNvPr id="3" name="Content Placeholder 2">
            <a:extLst>
              <a:ext uri="{FF2B5EF4-FFF2-40B4-BE49-F238E27FC236}">
                <a16:creationId xmlns:a16="http://schemas.microsoft.com/office/drawing/2014/main" id="{74AB3126-B3E6-81FF-F049-5339204990C7}"/>
              </a:ext>
            </a:extLst>
          </p:cNvPr>
          <p:cNvSpPr>
            <a:spLocks noGrp="1"/>
          </p:cNvSpPr>
          <p:nvPr>
            <p:ph idx="1"/>
          </p:nvPr>
        </p:nvSpPr>
        <p:spPr/>
        <p:txBody>
          <a:bodyPr/>
          <a:lstStyle/>
          <a:p>
            <a:r>
              <a:rPr lang="en-US" dirty="0"/>
              <a:t>Controls determination of submergence for structures</a:t>
            </a:r>
          </a:p>
          <a:p>
            <a:r>
              <a:rPr lang="en-US" dirty="0"/>
              <a:t>5 options:</a:t>
            </a:r>
          </a:p>
          <a:p>
            <a:pPr lvl="1"/>
            <a:r>
              <a:rPr lang="en-US" dirty="0"/>
              <a:t>Assume None</a:t>
            </a:r>
          </a:p>
          <a:p>
            <a:pPr lvl="1"/>
            <a:r>
              <a:rPr lang="en-US" dirty="0"/>
              <a:t>Reservoir Main Discharge</a:t>
            </a:r>
            <a:r>
              <a:rPr lang="en-US" dirty="0">
                <a:solidFill>
                  <a:srgbClr val="C00000"/>
                </a:solidFill>
              </a:rPr>
              <a:t> (requires rating curve)</a:t>
            </a:r>
          </a:p>
          <a:p>
            <a:pPr lvl="2"/>
            <a:r>
              <a:rPr lang="en-US" dirty="0"/>
              <a:t>Computed at outlet – no backwater</a:t>
            </a:r>
          </a:p>
          <a:p>
            <a:pPr lvl="1"/>
            <a:r>
              <a:rPr lang="en-US" dirty="0"/>
              <a:t>Downstream of Main Discharge</a:t>
            </a:r>
            <a:r>
              <a:rPr lang="en-US" dirty="0">
                <a:solidFill>
                  <a:srgbClr val="C00000"/>
                </a:solidFill>
              </a:rPr>
              <a:t> (requires rating curve)</a:t>
            </a:r>
          </a:p>
          <a:p>
            <a:pPr lvl="2"/>
            <a:r>
              <a:rPr lang="en-US" dirty="0"/>
              <a:t>Computed at next element downstream</a:t>
            </a:r>
          </a:p>
          <a:p>
            <a:pPr lvl="1"/>
            <a:r>
              <a:rPr lang="en-US" dirty="0"/>
              <a:t>Specified Stage</a:t>
            </a:r>
            <a:r>
              <a:rPr lang="en-US" dirty="0">
                <a:solidFill>
                  <a:srgbClr val="C00000"/>
                </a:solidFill>
              </a:rPr>
              <a:t> (requires stage time series)</a:t>
            </a:r>
            <a:endParaRPr lang="en-US" dirty="0"/>
          </a:p>
          <a:p>
            <a:pPr lvl="1"/>
            <a:r>
              <a:rPr lang="en-US" dirty="0"/>
              <a:t>Fixed Stage</a:t>
            </a:r>
          </a:p>
        </p:txBody>
      </p:sp>
    </p:spTree>
    <p:extLst>
      <p:ext uri="{BB962C8B-B14F-4D97-AF65-F5344CB8AC3E}">
        <p14:creationId xmlns:p14="http://schemas.microsoft.com/office/powerpoint/2010/main" val="31833632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B27D8-D4D7-0C72-803F-F40C5F10A5F0}"/>
              </a:ext>
            </a:extLst>
          </p:cNvPr>
          <p:cNvSpPr>
            <a:spLocks noGrp="1"/>
          </p:cNvSpPr>
          <p:nvPr>
            <p:ph type="title"/>
          </p:nvPr>
        </p:nvSpPr>
        <p:spPr/>
        <p:txBody>
          <a:bodyPr/>
          <a:lstStyle/>
          <a:p>
            <a:r>
              <a:rPr lang="en-US" dirty="0"/>
              <a:t>Outflow Structures – When to Use?</a:t>
            </a:r>
          </a:p>
        </p:txBody>
      </p:sp>
      <p:sp>
        <p:nvSpPr>
          <p:cNvPr id="3" name="Content Placeholder 2">
            <a:extLst>
              <a:ext uri="{FF2B5EF4-FFF2-40B4-BE49-F238E27FC236}">
                <a16:creationId xmlns:a16="http://schemas.microsoft.com/office/drawing/2014/main" id="{85AD9F10-1E8F-449F-351E-5FC03A524F8F}"/>
              </a:ext>
            </a:extLst>
          </p:cNvPr>
          <p:cNvSpPr>
            <a:spLocks noGrp="1"/>
          </p:cNvSpPr>
          <p:nvPr>
            <p:ph idx="1"/>
          </p:nvPr>
        </p:nvSpPr>
        <p:spPr/>
        <p:txBody>
          <a:bodyPr/>
          <a:lstStyle/>
          <a:p>
            <a:r>
              <a:rPr lang="en-US" dirty="0"/>
              <a:t>Complex combination of </a:t>
            </a:r>
            <a:r>
              <a:rPr lang="en-US" b="1" dirty="0">
                <a:solidFill>
                  <a:srgbClr val="C00000"/>
                </a:solidFill>
              </a:rPr>
              <a:t>ungated</a:t>
            </a:r>
            <a:r>
              <a:rPr lang="en-US" dirty="0"/>
              <a:t> hydraulic structures</a:t>
            </a:r>
          </a:p>
          <a:p>
            <a:r>
              <a:rPr lang="en-US" dirty="0"/>
              <a:t>Need to compute dam breaks, seepage, or evaporation</a:t>
            </a:r>
          </a:p>
        </p:txBody>
      </p:sp>
    </p:spTree>
    <p:extLst>
      <p:ext uri="{BB962C8B-B14F-4D97-AF65-F5344CB8AC3E}">
        <p14:creationId xmlns:p14="http://schemas.microsoft.com/office/powerpoint/2010/main" val="14037442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p:txBody>
          <a:bodyPr/>
          <a:lstStyle/>
          <a:p>
            <a:pPr marL="514350" indent="-514350">
              <a:buFont typeface="+mj-lt"/>
              <a:buAutoNum type="arabicPeriod"/>
            </a:pPr>
            <a:r>
              <a:rPr lang="en-US" dirty="0"/>
              <a:t>Reservoir element overview</a:t>
            </a:r>
          </a:p>
          <a:p>
            <a:pPr marL="514350" indent="-514350">
              <a:buFont typeface="+mj-lt"/>
              <a:buAutoNum type="arabicPeriod"/>
            </a:pPr>
            <a:r>
              <a:rPr lang="en-US" dirty="0"/>
              <a:t>Specified release</a:t>
            </a:r>
          </a:p>
          <a:p>
            <a:pPr marL="514350" indent="-514350">
              <a:buFont typeface="+mj-lt"/>
              <a:buAutoNum type="arabicPeriod"/>
            </a:pPr>
            <a:r>
              <a:rPr lang="en-US" dirty="0"/>
              <a:t>Outflow curves</a:t>
            </a:r>
          </a:p>
          <a:p>
            <a:pPr marL="514350" indent="-514350">
              <a:buFont typeface="+mj-lt"/>
              <a:buAutoNum type="arabicPeriod"/>
            </a:pPr>
            <a:r>
              <a:rPr lang="en-US" dirty="0"/>
              <a:t>Outflow structures</a:t>
            </a:r>
          </a:p>
          <a:p>
            <a:pPr marL="514350" indent="-514350">
              <a:buFont typeface="+mj-lt"/>
              <a:buAutoNum type="arabicPeriod"/>
            </a:pPr>
            <a:r>
              <a:rPr lang="en-US" dirty="0"/>
              <a:t>Rule-based routing</a:t>
            </a:r>
          </a:p>
          <a:p>
            <a:pPr marL="514350" indent="-514350">
              <a:buFont typeface="+mj-lt"/>
              <a:buAutoNum type="arabicPeriod"/>
            </a:pPr>
            <a:r>
              <a:rPr lang="en-US" dirty="0"/>
              <a:t>Reservoir volume reduction (sediment)</a:t>
            </a:r>
          </a:p>
        </p:txBody>
      </p:sp>
    </p:spTree>
    <p:extLst>
      <p:ext uri="{BB962C8B-B14F-4D97-AF65-F5344CB8AC3E}">
        <p14:creationId xmlns:p14="http://schemas.microsoft.com/office/powerpoint/2010/main" val="25233198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Rule-Based Reservoir Routing</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8240961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7AC8BE-8E52-E66E-1A69-BFF1FB5F366D}"/>
              </a:ext>
            </a:extLst>
          </p:cNvPr>
          <p:cNvSpPr>
            <a:spLocks noGrp="1"/>
          </p:cNvSpPr>
          <p:nvPr>
            <p:ph type="title"/>
          </p:nvPr>
        </p:nvSpPr>
        <p:spPr/>
        <p:txBody>
          <a:bodyPr/>
          <a:lstStyle/>
          <a:p>
            <a:r>
              <a:rPr lang="en-US" dirty="0"/>
              <a:t>Guide Curve Operations</a:t>
            </a:r>
          </a:p>
        </p:txBody>
      </p:sp>
      <p:pic>
        <p:nvPicPr>
          <p:cNvPr id="7" name="Content Placeholder 6" descr="Chart&#10;&#10;Description automatically generated">
            <a:extLst>
              <a:ext uri="{FF2B5EF4-FFF2-40B4-BE49-F238E27FC236}">
                <a16:creationId xmlns:a16="http://schemas.microsoft.com/office/drawing/2014/main" id="{FDDE426D-13AB-8C61-CE66-7E2B5AB72B5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182371" y="1825625"/>
            <a:ext cx="7827258" cy="4351338"/>
          </a:xfrm>
        </p:spPr>
      </p:pic>
      <p:sp>
        <p:nvSpPr>
          <p:cNvPr id="8" name="Oval 7">
            <a:extLst>
              <a:ext uri="{FF2B5EF4-FFF2-40B4-BE49-F238E27FC236}">
                <a16:creationId xmlns:a16="http://schemas.microsoft.com/office/drawing/2014/main" id="{B528D220-E756-01C3-AB7E-BFCE1B2D0A1D}"/>
              </a:ext>
            </a:extLst>
          </p:cNvPr>
          <p:cNvSpPr/>
          <p:nvPr/>
        </p:nvSpPr>
        <p:spPr>
          <a:xfrm>
            <a:off x="7073900" y="4254500"/>
            <a:ext cx="91440" cy="91440"/>
          </a:xfrm>
          <a:prstGeom prst="ellipse">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B5C92551-99B1-97F3-D031-C0781E0A8649}"/>
              </a:ext>
            </a:extLst>
          </p:cNvPr>
          <p:cNvSpPr/>
          <p:nvPr/>
        </p:nvSpPr>
        <p:spPr>
          <a:xfrm>
            <a:off x="5440680" y="5024597"/>
            <a:ext cx="91440" cy="91440"/>
          </a:xfrm>
          <a:prstGeom prst="ellipse">
            <a:avLst/>
          </a:prstGeom>
          <a:solidFill>
            <a:schemeClr val="accent5"/>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5151CF45-4AFC-4B59-AB80-FB81A8915F57}"/>
              </a:ext>
            </a:extLst>
          </p:cNvPr>
          <p:cNvCxnSpPr>
            <a:cxnSpLocks/>
            <a:stCxn id="8" idx="0"/>
          </p:cNvCxnSpPr>
          <p:nvPr/>
        </p:nvCxnSpPr>
        <p:spPr>
          <a:xfrm flipV="1">
            <a:off x="7119620" y="3848100"/>
            <a:ext cx="0" cy="406400"/>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6A40A75-8C9F-446A-893F-8213C1267280}"/>
              </a:ext>
            </a:extLst>
          </p:cNvPr>
          <p:cNvCxnSpPr>
            <a:cxnSpLocks/>
            <a:stCxn id="9" idx="4"/>
          </p:cNvCxnSpPr>
          <p:nvPr/>
        </p:nvCxnSpPr>
        <p:spPr>
          <a:xfrm>
            <a:off x="5486400" y="5116037"/>
            <a:ext cx="0" cy="314801"/>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3F87B9B9-B26F-B32D-FF9F-9024232F6F00}"/>
              </a:ext>
            </a:extLst>
          </p:cNvPr>
          <p:cNvSpPr/>
          <p:nvPr/>
        </p:nvSpPr>
        <p:spPr>
          <a:xfrm>
            <a:off x="6153150" y="4594860"/>
            <a:ext cx="91440" cy="91440"/>
          </a:xfrm>
          <a:prstGeom prst="ellipse">
            <a:avLst/>
          </a:prstGeom>
          <a:solidFill>
            <a:schemeClr val="accent4"/>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607768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1"/>
          </p:nvPr>
        </p:nvSpPr>
        <p:spPr>
          <a:xfrm>
            <a:off x="1533525" y="1524001"/>
            <a:ext cx="8982075" cy="4860925"/>
          </a:xfrm>
        </p:spPr>
        <p:txBody>
          <a:bodyPr>
            <a:normAutofit/>
          </a:bodyPr>
          <a:lstStyle/>
          <a:p>
            <a:pPr>
              <a:lnSpc>
                <a:spcPts val="2900"/>
              </a:lnSpc>
              <a:spcBef>
                <a:spcPct val="35000"/>
              </a:spcBef>
            </a:pPr>
            <a:r>
              <a:rPr lang="en-US" dirty="0"/>
              <a:t>Above the Guide Curve</a:t>
            </a:r>
          </a:p>
          <a:p>
            <a:pPr lvl="1">
              <a:lnSpc>
                <a:spcPts val="2900"/>
              </a:lnSpc>
              <a:spcBef>
                <a:spcPct val="35000"/>
              </a:spcBef>
            </a:pPr>
            <a:r>
              <a:rPr lang="en-US" dirty="0"/>
              <a:t>increase releases as necessary (or possible) to lower the pool elevation to the Guide Curve.</a:t>
            </a:r>
          </a:p>
          <a:p>
            <a:pPr>
              <a:lnSpc>
                <a:spcPts val="2900"/>
              </a:lnSpc>
              <a:spcBef>
                <a:spcPct val="35000"/>
              </a:spcBef>
            </a:pPr>
            <a:r>
              <a:rPr lang="en-US" dirty="0"/>
              <a:t>Below the Guide Curve</a:t>
            </a:r>
          </a:p>
          <a:p>
            <a:pPr lvl="1">
              <a:lnSpc>
                <a:spcPts val="2900"/>
              </a:lnSpc>
              <a:spcBef>
                <a:spcPct val="35000"/>
              </a:spcBef>
            </a:pPr>
            <a:r>
              <a:rPr lang="en-US" dirty="0"/>
              <a:t>reduce releases as necessary (or possible) to raise the pool elevation to the Guide Curve.</a:t>
            </a:r>
          </a:p>
          <a:p>
            <a:pPr>
              <a:lnSpc>
                <a:spcPts val="2900"/>
              </a:lnSpc>
              <a:spcBef>
                <a:spcPts val="1200"/>
              </a:spcBef>
            </a:pPr>
            <a:r>
              <a:rPr lang="en-US" dirty="0"/>
              <a:t>At the Guide Curve</a:t>
            </a:r>
          </a:p>
          <a:p>
            <a:pPr lvl="1">
              <a:lnSpc>
                <a:spcPts val="2900"/>
              </a:lnSpc>
              <a:spcBef>
                <a:spcPts val="1200"/>
              </a:spcBef>
            </a:pPr>
            <a:r>
              <a:rPr lang="en-US" dirty="0"/>
              <a:t>release “just enough” to maintain the pool elevation at the Guide Curve</a:t>
            </a:r>
          </a:p>
        </p:txBody>
      </p:sp>
      <p:sp>
        <p:nvSpPr>
          <p:cNvPr id="15363" name="Rectangle 4"/>
          <p:cNvSpPr>
            <a:spLocks noGrp="1" noChangeArrowheads="1"/>
          </p:cNvSpPr>
          <p:nvPr>
            <p:ph type="title"/>
          </p:nvPr>
        </p:nvSpPr>
        <p:spPr/>
        <p:txBody>
          <a:bodyPr/>
          <a:lstStyle/>
          <a:p>
            <a:pPr eaLnBrk="1" hangingPunct="1"/>
            <a:r>
              <a:rPr lang="en-US"/>
              <a:t>Basic Guide Curve Operation</a:t>
            </a:r>
          </a:p>
        </p:txBody>
      </p:sp>
    </p:spTree>
    <p:extLst>
      <p:ext uri="{BB962C8B-B14F-4D97-AF65-F5344CB8AC3E}">
        <p14:creationId xmlns:p14="http://schemas.microsoft.com/office/powerpoint/2010/main" val="40672705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Rule-Based Reservoir Routing</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r>
              <a:rPr lang="en-US" dirty="0"/>
              <a:t>Extension of Outflow Structures routing method</a:t>
            </a:r>
          </a:p>
          <a:p>
            <a:r>
              <a:rPr lang="en-US" dirty="0"/>
              <a:t>Uses rules and operable structures to determine releases</a:t>
            </a:r>
          </a:p>
          <a:p>
            <a:r>
              <a:rPr lang="en-US" dirty="0"/>
              <a:t>Zones determine what rules are applied</a:t>
            </a:r>
          </a:p>
          <a:p>
            <a:pPr lvl="1"/>
            <a:r>
              <a:rPr lang="en-US" dirty="0"/>
              <a:t>Reservoir elevation</a:t>
            </a:r>
          </a:p>
          <a:p>
            <a:pPr lvl="1"/>
            <a:r>
              <a:rPr lang="en-US" dirty="0"/>
              <a:t>Day of the year</a:t>
            </a:r>
          </a:p>
        </p:txBody>
      </p:sp>
    </p:spTree>
    <p:extLst>
      <p:ext uri="{BB962C8B-B14F-4D97-AF65-F5344CB8AC3E}">
        <p14:creationId xmlns:p14="http://schemas.microsoft.com/office/powerpoint/2010/main" val="16889022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BF8CF-6492-FF6C-A5CA-DC17574B3B4E}"/>
              </a:ext>
            </a:extLst>
          </p:cNvPr>
          <p:cNvSpPr>
            <a:spLocks noGrp="1"/>
          </p:cNvSpPr>
          <p:nvPr>
            <p:ph type="title"/>
          </p:nvPr>
        </p:nvSpPr>
        <p:spPr/>
        <p:txBody>
          <a:bodyPr/>
          <a:lstStyle/>
          <a:p>
            <a:r>
              <a:rPr lang="en-US" dirty="0"/>
              <a:t>Rule-Based Reservoir Routing</a:t>
            </a:r>
          </a:p>
        </p:txBody>
      </p:sp>
      <p:sp>
        <p:nvSpPr>
          <p:cNvPr id="3" name="Content Placeholder 2">
            <a:extLst>
              <a:ext uri="{FF2B5EF4-FFF2-40B4-BE49-F238E27FC236}">
                <a16:creationId xmlns:a16="http://schemas.microsoft.com/office/drawing/2014/main" id="{8C831073-F365-92A0-064E-976C94115049}"/>
              </a:ext>
            </a:extLst>
          </p:cNvPr>
          <p:cNvSpPr>
            <a:spLocks noGrp="1"/>
          </p:cNvSpPr>
          <p:nvPr>
            <p:ph idx="1"/>
          </p:nvPr>
        </p:nvSpPr>
        <p:spPr>
          <a:xfrm>
            <a:off x="838200" y="1825625"/>
            <a:ext cx="5447619" cy="4351338"/>
          </a:xfrm>
        </p:spPr>
        <p:txBody>
          <a:bodyPr/>
          <a:lstStyle/>
          <a:p>
            <a:r>
              <a:rPr lang="en-US" dirty="0"/>
              <a:t>Based on Outflow Structures</a:t>
            </a:r>
          </a:p>
          <a:p>
            <a:r>
              <a:rPr lang="en-US" dirty="0"/>
              <a:t>Additional control for Zones</a:t>
            </a:r>
          </a:p>
        </p:txBody>
      </p:sp>
      <p:pic>
        <p:nvPicPr>
          <p:cNvPr id="5" name="Picture 4">
            <a:extLst>
              <a:ext uri="{FF2B5EF4-FFF2-40B4-BE49-F238E27FC236}">
                <a16:creationId xmlns:a16="http://schemas.microsoft.com/office/drawing/2014/main" id="{D43EA2B6-F6B1-64A7-4F6A-D587DC13E7CA}"/>
              </a:ext>
            </a:extLst>
          </p:cNvPr>
          <p:cNvPicPr>
            <a:picLocks noChangeAspect="1"/>
          </p:cNvPicPr>
          <p:nvPr/>
        </p:nvPicPr>
        <p:blipFill>
          <a:blip r:embed="rId3"/>
          <a:stretch>
            <a:fillRect/>
          </a:stretch>
        </p:blipFill>
        <p:spPr>
          <a:xfrm>
            <a:off x="6632225" y="1825625"/>
            <a:ext cx="5447619" cy="4952381"/>
          </a:xfrm>
          <a:prstGeom prst="rect">
            <a:avLst/>
          </a:prstGeom>
        </p:spPr>
      </p:pic>
    </p:spTree>
    <p:extLst>
      <p:ext uri="{BB962C8B-B14F-4D97-AF65-F5344CB8AC3E}">
        <p14:creationId xmlns:p14="http://schemas.microsoft.com/office/powerpoint/2010/main" val="25112344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C25DBF7F-75FD-87F9-F819-1F237F659A1A}"/>
              </a:ext>
            </a:extLst>
          </p:cNvPr>
          <p:cNvPicPr>
            <a:picLocks noChangeAspect="1"/>
          </p:cNvPicPr>
          <p:nvPr/>
        </p:nvPicPr>
        <p:blipFill>
          <a:blip r:embed="rId3"/>
          <a:stretch>
            <a:fillRect/>
          </a:stretch>
        </p:blipFill>
        <p:spPr>
          <a:xfrm>
            <a:off x="6744362" y="1912620"/>
            <a:ext cx="5212080" cy="3453428"/>
          </a:xfrm>
          <a:prstGeom prst="rect">
            <a:avLst/>
          </a:prstGeom>
        </p:spPr>
      </p:pic>
      <p:sp>
        <p:nvSpPr>
          <p:cNvPr id="2" name="Title 1">
            <a:extLst>
              <a:ext uri="{FF2B5EF4-FFF2-40B4-BE49-F238E27FC236}">
                <a16:creationId xmlns:a16="http://schemas.microsoft.com/office/drawing/2014/main" id="{A2BDB7D9-5854-80C0-0E03-067ED3D72933}"/>
              </a:ext>
            </a:extLst>
          </p:cNvPr>
          <p:cNvSpPr>
            <a:spLocks noGrp="1"/>
          </p:cNvSpPr>
          <p:nvPr>
            <p:ph type="title"/>
          </p:nvPr>
        </p:nvSpPr>
        <p:spPr/>
        <p:txBody>
          <a:bodyPr/>
          <a:lstStyle/>
          <a:p>
            <a:r>
              <a:rPr lang="en-US" dirty="0"/>
              <a:t>Zones</a:t>
            </a:r>
          </a:p>
        </p:txBody>
      </p:sp>
      <p:sp>
        <p:nvSpPr>
          <p:cNvPr id="3" name="Content Placeholder 2">
            <a:extLst>
              <a:ext uri="{FF2B5EF4-FFF2-40B4-BE49-F238E27FC236}">
                <a16:creationId xmlns:a16="http://schemas.microsoft.com/office/drawing/2014/main" id="{8D2F275A-482C-31DD-EA6F-D433074BECAD}"/>
              </a:ext>
            </a:extLst>
          </p:cNvPr>
          <p:cNvSpPr>
            <a:spLocks noGrp="1"/>
          </p:cNvSpPr>
          <p:nvPr>
            <p:ph idx="1"/>
          </p:nvPr>
        </p:nvSpPr>
        <p:spPr>
          <a:xfrm>
            <a:off x="838199" y="1825625"/>
            <a:ext cx="5761383" cy="4351338"/>
          </a:xfrm>
        </p:spPr>
        <p:txBody>
          <a:bodyPr/>
          <a:lstStyle/>
          <a:p>
            <a:r>
              <a:rPr lang="en-US" dirty="0"/>
              <a:t>A grouping of homogeneous rules</a:t>
            </a:r>
          </a:p>
          <a:p>
            <a:r>
              <a:rPr lang="en-US" dirty="0"/>
              <a:t>Defined by an elevation range and day of year </a:t>
            </a:r>
            <a:r>
              <a:rPr lang="en-US" dirty="0">
                <a:solidFill>
                  <a:srgbClr val="FF0000"/>
                </a:solidFill>
              </a:rPr>
              <a:t>for each zone</a:t>
            </a:r>
            <a:endParaRPr lang="en-US" dirty="0"/>
          </a:p>
          <a:p>
            <a:pPr lvl="1"/>
            <a:r>
              <a:rPr lang="en-US" dirty="0"/>
              <a:t>Finds first Maximum Elevation curve above the current elevation/day</a:t>
            </a:r>
          </a:p>
          <a:p>
            <a:r>
              <a:rPr lang="en-US" dirty="0"/>
              <a:t>Need at least one for operations to work</a:t>
            </a:r>
          </a:p>
        </p:txBody>
      </p:sp>
      <p:sp>
        <p:nvSpPr>
          <p:cNvPr id="4" name="Oval 3">
            <a:extLst>
              <a:ext uri="{FF2B5EF4-FFF2-40B4-BE49-F238E27FC236}">
                <a16:creationId xmlns:a16="http://schemas.microsoft.com/office/drawing/2014/main" id="{30651D04-FEBD-D056-2B0E-43B7C71B2161}"/>
              </a:ext>
            </a:extLst>
          </p:cNvPr>
          <p:cNvSpPr/>
          <p:nvPr/>
        </p:nvSpPr>
        <p:spPr>
          <a:xfrm>
            <a:off x="7766050" y="3429000"/>
            <a:ext cx="91440" cy="91440"/>
          </a:xfrm>
          <a:prstGeom prst="ellipse">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00C053C6-3E1B-880F-6D4F-F4D210EDF7FF}"/>
              </a:ext>
            </a:extLst>
          </p:cNvPr>
          <p:cNvSpPr/>
          <p:nvPr/>
        </p:nvSpPr>
        <p:spPr>
          <a:xfrm>
            <a:off x="8752840" y="2827497"/>
            <a:ext cx="91440" cy="91440"/>
          </a:xfrm>
          <a:prstGeom prst="ellipse">
            <a:avLst/>
          </a:prstGeom>
          <a:solidFill>
            <a:schemeClr val="accent5"/>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F6365DCB-44B4-5754-8412-E37FFA212456}"/>
              </a:ext>
            </a:extLst>
          </p:cNvPr>
          <p:cNvSpPr/>
          <p:nvPr/>
        </p:nvSpPr>
        <p:spPr>
          <a:xfrm>
            <a:off x="9188450" y="3337560"/>
            <a:ext cx="91440" cy="91440"/>
          </a:xfrm>
          <a:prstGeom prst="ellipse">
            <a:avLst/>
          </a:prstGeom>
          <a:solidFill>
            <a:schemeClr val="accent4"/>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8A047B4F-3411-D73D-CDC4-B103FF6D0880}"/>
              </a:ext>
            </a:extLst>
          </p:cNvPr>
          <p:cNvSpPr/>
          <p:nvPr/>
        </p:nvSpPr>
        <p:spPr>
          <a:xfrm>
            <a:off x="10523855" y="4584065"/>
            <a:ext cx="91440" cy="91440"/>
          </a:xfrm>
          <a:prstGeom prst="ellipse">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a:extLst>
              <a:ext uri="{FF2B5EF4-FFF2-40B4-BE49-F238E27FC236}">
                <a16:creationId xmlns:a16="http://schemas.microsoft.com/office/drawing/2014/main" id="{7B191E7E-B041-EB82-8FD8-1C33F1FD7896}"/>
              </a:ext>
            </a:extLst>
          </p:cNvPr>
          <p:cNvCxnSpPr>
            <a:stCxn id="4" idx="0"/>
          </p:cNvCxnSpPr>
          <p:nvPr/>
        </p:nvCxnSpPr>
        <p:spPr>
          <a:xfrm flipV="1">
            <a:off x="7811770" y="3212306"/>
            <a:ext cx="0" cy="216694"/>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8E04E50-672A-5810-3FA5-BC90AF3A22C3}"/>
              </a:ext>
            </a:extLst>
          </p:cNvPr>
          <p:cNvCxnSpPr>
            <a:stCxn id="6" idx="0"/>
          </p:cNvCxnSpPr>
          <p:nvPr/>
        </p:nvCxnSpPr>
        <p:spPr>
          <a:xfrm flipH="1" flipV="1">
            <a:off x="8796338" y="2659856"/>
            <a:ext cx="2222" cy="167641"/>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FBB3DE5E-B89A-BCCE-155C-D4659DA888FE}"/>
              </a:ext>
            </a:extLst>
          </p:cNvPr>
          <p:cNvCxnSpPr>
            <a:stCxn id="7" idx="0"/>
          </p:cNvCxnSpPr>
          <p:nvPr/>
        </p:nvCxnSpPr>
        <p:spPr>
          <a:xfrm flipV="1">
            <a:off x="9234170" y="3212306"/>
            <a:ext cx="318" cy="125254"/>
          </a:xfrm>
          <a:prstGeom prst="straightConnector1">
            <a:avLst/>
          </a:prstGeom>
          <a:ln>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1E09483-C72C-825E-4F25-D8F0C69CC827}"/>
              </a:ext>
            </a:extLst>
          </p:cNvPr>
          <p:cNvCxnSpPr>
            <a:stCxn id="8" idx="0"/>
          </p:cNvCxnSpPr>
          <p:nvPr/>
        </p:nvCxnSpPr>
        <p:spPr>
          <a:xfrm flipV="1">
            <a:off x="10569575" y="4486275"/>
            <a:ext cx="794" cy="97790"/>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90454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C408D-0C2B-A45E-CBA6-3193E261E47A}"/>
              </a:ext>
            </a:extLst>
          </p:cNvPr>
          <p:cNvSpPr>
            <a:spLocks noGrp="1"/>
          </p:cNvSpPr>
          <p:nvPr>
            <p:ph type="title"/>
          </p:nvPr>
        </p:nvSpPr>
        <p:spPr/>
        <p:txBody>
          <a:bodyPr/>
          <a:lstStyle/>
          <a:p>
            <a:r>
              <a:rPr lang="en-US" dirty="0"/>
              <a:t>Maximum Elevation</a:t>
            </a:r>
          </a:p>
        </p:txBody>
      </p:sp>
      <p:pic>
        <p:nvPicPr>
          <p:cNvPr id="5" name="Picture 4">
            <a:extLst>
              <a:ext uri="{FF2B5EF4-FFF2-40B4-BE49-F238E27FC236}">
                <a16:creationId xmlns:a16="http://schemas.microsoft.com/office/drawing/2014/main" id="{581FDC67-B830-3699-3B85-687446018854}"/>
              </a:ext>
            </a:extLst>
          </p:cNvPr>
          <p:cNvPicPr>
            <a:picLocks noChangeAspect="1"/>
          </p:cNvPicPr>
          <p:nvPr/>
        </p:nvPicPr>
        <p:blipFill>
          <a:blip r:embed="rId2"/>
          <a:stretch>
            <a:fillRect/>
          </a:stretch>
        </p:blipFill>
        <p:spPr>
          <a:xfrm>
            <a:off x="533487" y="3561239"/>
            <a:ext cx="4819048" cy="1466667"/>
          </a:xfrm>
          <a:prstGeom prst="rect">
            <a:avLst/>
          </a:prstGeom>
        </p:spPr>
      </p:pic>
      <p:pic>
        <p:nvPicPr>
          <p:cNvPr id="7" name="Picture 6">
            <a:extLst>
              <a:ext uri="{FF2B5EF4-FFF2-40B4-BE49-F238E27FC236}">
                <a16:creationId xmlns:a16="http://schemas.microsoft.com/office/drawing/2014/main" id="{750E8F19-756B-508B-70E8-AFF9DBDE8392}"/>
              </a:ext>
            </a:extLst>
          </p:cNvPr>
          <p:cNvPicPr>
            <a:picLocks noChangeAspect="1"/>
          </p:cNvPicPr>
          <p:nvPr/>
        </p:nvPicPr>
        <p:blipFill>
          <a:blip r:embed="rId3"/>
          <a:stretch>
            <a:fillRect/>
          </a:stretch>
        </p:blipFill>
        <p:spPr>
          <a:xfrm>
            <a:off x="6530748" y="1524862"/>
            <a:ext cx="5523809" cy="5066667"/>
          </a:xfrm>
          <a:prstGeom prst="rect">
            <a:avLst/>
          </a:prstGeom>
        </p:spPr>
      </p:pic>
      <p:pic>
        <p:nvPicPr>
          <p:cNvPr id="9" name="Picture 8">
            <a:extLst>
              <a:ext uri="{FF2B5EF4-FFF2-40B4-BE49-F238E27FC236}">
                <a16:creationId xmlns:a16="http://schemas.microsoft.com/office/drawing/2014/main" id="{6CF2130C-0FC6-941A-82EF-5A8E2F665F3E}"/>
              </a:ext>
            </a:extLst>
          </p:cNvPr>
          <p:cNvPicPr>
            <a:picLocks noChangeAspect="1"/>
          </p:cNvPicPr>
          <p:nvPr/>
        </p:nvPicPr>
        <p:blipFill>
          <a:blip r:embed="rId4"/>
          <a:stretch>
            <a:fillRect/>
          </a:stretch>
        </p:blipFill>
        <p:spPr>
          <a:xfrm>
            <a:off x="533487" y="1792630"/>
            <a:ext cx="5485714" cy="1400000"/>
          </a:xfrm>
          <a:prstGeom prst="rect">
            <a:avLst/>
          </a:prstGeom>
        </p:spPr>
      </p:pic>
      <p:sp>
        <p:nvSpPr>
          <p:cNvPr id="10" name="Rectangle 9">
            <a:extLst>
              <a:ext uri="{FF2B5EF4-FFF2-40B4-BE49-F238E27FC236}">
                <a16:creationId xmlns:a16="http://schemas.microsoft.com/office/drawing/2014/main" id="{D3A54E73-96E4-AD81-F67B-60ECB6F982F5}"/>
              </a:ext>
            </a:extLst>
          </p:cNvPr>
          <p:cNvSpPr/>
          <p:nvPr/>
        </p:nvSpPr>
        <p:spPr>
          <a:xfrm>
            <a:off x="407504" y="2633870"/>
            <a:ext cx="5611697" cy="347869"/>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164842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F807F-3536-5A04-EA1A-DB32DC7D173B}"/>
              </a:ext>
            </a:extLst>
          </p:cNvPr>
          <p:cNvSpPr>
            <a:spLocks noGrp="1"/>
          </p:cNvSpPr>
          <p:nvPr>
            <p:ph type="title"/>
          </p:nvPr>
        </p:nvSpPr>
        <p:spPr/>
        <p:txBody>
          <a:bodyPr/>
          <a:lstStyle/>
          <a:p>
            <a:r>
              <a:rPr lang="en-US" dirty="0"/>
              <a:t>Maximum Elevation</a:t>
            </a:r>
          </a:p>
        </p:txBody>
      </p:sp>
      <p:sp>
        <p:nvSpPr>
          <p:cNvPr id="3" name="Content Placeholder 2">
            <a:extLst>
              <a:ext uri="{FF2B5EF4-FFF2-40B4-BE49-F238E27FC236}">
                <a16:creationId xmlns:a16="http://schemas.microsoft.com/office/drawing/2014/main" id="{C8C9A683-0BC2-C1EC-822F-02EB37DC9B8D}"/>
              </a:ext>
            </a:extLst>
          </p:cNvPr>
          <p:cNvSpPr>
            <a:spLocks noGrp="1"/>
          </p:cNvSpPr>
          <p:nvPr>
            <p:ph idx="1"/>
          </p:nvPr>
        </p:nvSpPr>
        <p:spPr>
          <a:xfrm>
            <a:off x="838200" y="1825625"/>
            <a:ext cx="6506817" cy="4351338"/>
          </a:xfrm>
        </p:spPr>
        <p:txBody>
          <a:bodyPr/>
          <a:lstStyle/>
          <a:p>
            <a:r>
              <a:rPr lang="en-US" dirty="0"/>
              <a:t>Daily Elevation Pattern Paired Data</a:t>
            </a:r>
          </a:p>
          <a:p>
            <a:r>
              <a:rPr lang="en-US" dirty="0"/>
              <a:t>Top zone should cover entire range of elevations and dates</a:t>
            </a:r>
          </a:p>
          <a:p>
            <a:r>
              <a:rPr lang="en-US" dirty="0"/>
              <a:t>Curve does not need to be defined for every day of the year</a:t>
            </a:r>
          </a:p>
          <a:p>
            <a:pPr lvl="1"/>
            <a:r>
              <a:rPr lang="en-US" dirty="0"/>
              <a:t>If nothing defined, zone will not be used for that day</a:t>
            </a:r>
          </a:p>
        </p:txBody>
      </p:sp>
      <p:pic>
        <p:nvPicPr>
          <p:cNvPr id="5" name="Picture 4">
            <a:extLst>
              <a:ext uri="{FF2B5EF4-FFF2-40B4-BE49-F238E27FC236}">
                <a16:creationId xmlns:a16="http://schemas.microsoft.com/office/drawing/2014/main" id="{AEB06E11-13E6-5A37-497D-59D5AA2A2EC0}"/>
              </a:ext>
            </a:extLst>
          </p:cNvPr>
          <p:cNvPicPr>
            <a:picLocks noChangeAspect="1"/>
          </p:cNvPicPr>
          <p:nvPr/>
        </p:nvPicPr>
        <p:blipFill>
          <a:blip r:embed="rId3"/>
          <a:stretch>
            <a:fillRect/>
          </a:stretch>
        </p:blipFill>
        <p:spPr>
          <a:xfrm>
            <a:off x="8256934" y="3627782"/>
            <a:ext cx="3657600" cy="3146797"/>
          </a:xfrm>
          <a:prstGeom prst="rect">
            <a:avLst/>
          </a:prstGeom>
        </p:spPr>
      </p:pic>
      <p:pic>
        <p:nvPicPr>
          <p:cNvPr id="7" name="Picture 6">
            <a:extLst>
              <a:ext uri="{FF2B5EF4-FFF2-40B4-BE49-F238E27FC236}">
                <a16:creationId xmlns:a16="http://schemas.microsoft.com/office/drawing/2014/main" id="{52084205-A470-ABDD-7B7E-CEB5F6D9C58E}"/>
              </a:ext>
            </a:extLst>
          </p:cNvPr>
          <p:cNvPicPr>
            <a:picLocks noChangeAspect="1"/>
          </p:cNvPicPr>
          <p:nvPr/>
        </p:nvPicPr>
        <p:blipFill>
          <a:blip r:embed="rId4"/>
          <a:stretch>
            <a:fillRect/>
          </a:stretch>
        </p:blipFill>
        <p:spPr>
          <a:xfrm>
            <a:off x="8256934" y="313055"/>
            <a:ext cx="3657600" cy="3146798"/>
          </a:xfrm>
          <a:prstGeom prst="rect">
            <a:avLst/>
          </a:prstGeom>
        </p:spPr>
      </p:pic>
      <p:sp>
        <p:nvSpPr>
          <p:cNvPr id="8" name="TextBox 7">
            <a:extLst>
              <a:ext uri="{FF2B5EF4-FFF2-40B4-BE49-F238E27FC236}">
                <a16:creationId xmlns:a16="http://schemas.microsoft.com/office/drawing/2014/main" id="{6BD67F7A-4C47-5D2A-8E37-29982158F927}"/>
              </a:ext>
            </a:extLst>
          </p:cNvPr>
          <p:cNvSpPr txBox="1"/>
          <p:nvPr/>
        </p:nvSpPr>
        <p:spPr>
          <a:xfrm>
            <a:off x="8857182" y="805156"/>
            <a:ext cx="2457104" cy="646331"/>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Schedule A Non-Growing Season</a:t>
            </a:r>
          </a:p>
        </p:txBody>
      </p:sp>
      <p:sp>
        <p:nvSpPr>
          <p:cNvPr id="9" name="TextBox 8">
            <a:extLst>
              <a:ext uri="{FF2B5EF4-FFF2-40B4-BE49-F238E27FC236}">
                <a16:creationId xmlns:a16="http://schemas.microsoft.com/office/drawing/2014/main" id="{23715701-3F0D-F34D-691D-0547FEA78352}"/>
              </a:ext>
            </a:extLst>
          </p:cNvPr>
          <p:cNvSpPr txBox="1"/>
          <p:nvPr/>
        </p:nvSpPr>
        <p:spPr>
          <a:xfrm>
            <a:off x="8996329" y="4105234"/>
            <a:ext cx="2178809" cy="646331"/>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Schedule A Growing Season</a:t>
            </a:r>
          </a:p>
        </p:txBody>
      </p:sp>
    </p:spTree>
    <p:extLst>
      <p:ext uri="{BB962C8B-B14F-4D97-AF65-F5344CB8AC3E}">
        <p14:creationId xmlns:p14="http://schemas.microsoft.com/office/powerpoint/2010/main" val="2385691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A40A2-4562-237D-5C51-8E6B195FB022}"/>
              </a:ext>
            </a:extLst>
          </p:cNvPr>
          <p:cNvSpPr>
            <a:spLocks noGrp="1"/>
          </p:cNvSpPr>
          <p:nvPr>
            <p:ph type="title"/>
          </p:nvPr>
        </p:nvSpPr>
        <p:spPr/>
        <p:txBody>
          <a:bodyPr/>
          <a:lstStyle/>
          <a:p>
            <a:r>
              <a:rPr lang="en-US" dirty="0"/>
              <a:t>Storage Objective (Guide Curve)</a:t>
            </a:r>
          </a:p>
        </p:txBody>
      </p:sp>
      <p:sp>
        <p:nvSpPr>
          <p:cNvPr id="3" name="Content Placeholder 2">
            <a:extLst>
              <a:ext uri="{FF2B5EF4-FFF2-40B4-BE49-F238E27FC236}">
                <a16:creationId xmlns:a16="http://schemas.microsoft.com/office/drawing/2014/main" id="{F77338E2-0B84-A380-1042-E89E10666C22}"/>
              </a:ext>
            </a:extLst>
          </p:cNvPr>
          <p:cNvSpPr>
            <a:spLocks noGrp="1"/>
          </p:cNvSpPr>
          <p:nvPr>
            <p:ph idx="1"/>
          </p:nvPr>
        </p:nvSpPr>
        <p:spPr>
          <a:xfrm>
            <a:off x="838200" y="1825625"/>
            <a:ext cx="5443330" cy="4351338"/>
          </a:xfrm>
        </p:spPr>
        <p:txBody>
          <a:bodyPr/>
          <a:lstStyle/>
          <a:p>
            <a:r>
              <a:rPr lang="en-US" dirty="0"/>
              <a:t>For every day of the year, what is the desired storage?</a:t>
            </a:r>
          </a:p>
          <a:p>
            <a:r>
              <a:rPr lang="en-US" dirty="0"/>
              <a:t>Currently able to be defined for each zone</a:t>
            </a:r>
          </a:p>
          <a:p>
            <a:pPr lvl="1"/>
            <a:r>
              <a:rPr lang="en-US" dirty="0"/>
              <a:t>May change to a single guide curve in the future</a:t>
            </a:r>
          </a:p>
          <a:p>
            <a:pPr lvl="1"/>
            <a:r>
              <a:rPr lang="en-US" dirty="0"/>
              <a:t>Recommend using only one unless you have really specific needs</a:t>
            </a:r>
          </a:p>
        </p:txBody>
      </p:sp>
      <p:pic>
        <p:nvPicPr>
          <p:cNvPr id="5" name="Picture 4">
            <a:extLst>
              <a:ext uri="{FF2B5EF4-FFF2-40B4-BE49-F238E27FC236}">
                <a16:creationId xmlns:a16="http://schemas.microsoft.com/office/drawing/2014/main" id="{094751CB-3FD7-C6A6-6F0D-ECFF508FC347}"/>
              </a:ext>
            </a:extLst>
          </p:cNvPr>
          <p:cNvPicPr>
            <a:picLocks noChangeAspect="1"/>
          </p:cNvPicPr>
          <p:nvPr/>
        </p:nvPicPr>
        <p:blipFill>
          <a:blip r:embed="rId2"/>
          <a:stretch>
            <a:fillRect/>
          </a:stretch>
        </p:blipFill>
        <p:spPr>
          <a:xfrm>
            <a:off x="6668191" y="1825625"/>
            <a:ext cx="5523809" cy="4752381"/>
          </a:xfrm>
          <a:prstGeom prst="rect">
            <a:avLst/>
          </a:prstGeom>
        </p:spPr>
      </p:pic>
      <p:sp>
        <p:nvSpPr>
          <p:cNvPr id="6" name="TextBox 5">
            <a:extLst>
              <a:ext uri="{FF2B5EF4-FFF2-40B4-BE49-F238E27FC236}">
                <a16:creationId xmlns:a16="http://schemas.microsoft.com/office/drawing/2014/main" id="{F057E05E-8AEC-BA3E-03DA-554E949EBD1A}"/>
              </a:ext>
            </a:extLst>
          </p:cNvPr>
          <p:cNvSpPr txBox="1"/>
          <p:nvPr/>
        </p:nvSpPr>
        <p:spPr>
          <a:xfrm>
            <a:off x="8018739" y="3327912"/>
            <a:ext cx="1411356" cy="369332"/>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Flood Pool</a:t>
            </a:r>
          </a:p>
        </p:txBody>
      </p:sp>
      <p:sp>
        <p:nvSpPr>
          <p:cNvPr id="7" name="TextBox 6">
            <a:extLst>
              <a:ext uri="{FF2B5EF4-FFF2-40B4-BE49-F238E27FC236}">
                <a16:creationId xmlns:a16="http://schemas.microsoft.com/office/drawing/2014/main" id="{97A41FC2-D3B6-C3C4-4959-19EF6DF605FA}"/>
              </a:ext>
            </a:extLst>
          </p:cNvPr>
          <p:cNvSpPr txBox="1"/>
          <p:nvPr/>
        </p:nvSpPr>
        <p:spPr>
          <a:xfrm>
            <a:off x="9430095" y="5199531"/>
            <a:ext cx="2325487" cy="369332"/>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Conservation Pool</a:t>
            </a:r>
          </a:p>
        </p:txBody>
      </p:sp>
    </p:spTree>
    <p:extLst>
      <p:ext uri="{BB962C8B-B14F-4D97-AF65-F5344CB8AC3E}">
        <p14:creationId xmlns:p14="http://schemas.microsoft.com/office/powerpoint/2010/main" val="27396427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DA7AA-E2FC-1022-FE29-5063600A643B}"/>
              </a:ext>
            </a:extLst>
          </p:cNvPr>
          <p:cNvSpPr>
            <a:spLocks noGrp="1"/>
          </p:cNvSpPr>
          <p:nvPr>
            <p:ph type="title"/>
          </p:nvPr>
        </p:nvSpPr>
        <p:spPr/>
        <p:txBody>
          <a:bodyPr/>
          <a:lstStyle/>
          <a:p>
            <a:r>
              <a:rPr lang="en-US" dirty="0"/>
              <a:t>Storage Pattern</a:t>
            </a:r>
          </a:p>
        </p:txBody>
      </p:sp>
      <p:sp>
        <p:nvSpPr>
          <p:cNvPr id="3" name="Content Placeholder 2">
            <a:extLst>
              <a:ext uri="{FF2B5EF4-FFF2-40B4-BE49-F238E27FC236}">
                <a16:creationId xmlns:a16="http://schemas.microsoft.com/office/drawing/2014/main" id="{00C5D331-E056-A1F1-66F9-CB34FFC703C5}"/>
              </a:ext>
            </a:extLst>
          </p:cNvPr>
          <p:cNvSpPr>
            <a:spLocks noGrp="1"/>
          </p:cNvSpPr>
          <p:nvPr>
            <p:ph idx="1"/>
          </p:nvPr>
        </p:nvSpPr>
        <p:spPr/>
        <p:txBody>
          <a:bodyPr/>
          <a:lstStyle/>
          <a:p>
            <a:r>
              <a:rPr lang="en-US" dirty="0"/>
              <a:t>Interpolates between points</a:t>
            </a:r>
          </a:p>
          <a:p>
            <a:r>
              <a:rPr lang="en-US" dirty="0"/>
              <a:t>Needs to cover entire year</a:t>
            </a:r>
          </a:p>
        </p:txBody>
      </p:sp>
      <p:pic>
        <p:nvPicPr>
          <p:cNvPr id="5" name="Picture 4">
            <a:extLst>
              <a:ext uri="{FF2B5EF4-FFF2-40B4-BE49-F238E27FC236}">
                <a16:creationId xmlns:a16="http://schemas.microsoft.com/office/drawing/2014/main" id="{458E3358-9404-0DA6-B419-B69E4E7DC0A6}"/>
              </a:ext>
            </a:extLst>
          </p:cNvPr>
          <p:cNvPicPr>
            <a:picLocks noChangeAspect="1"/>
          </p:cNvPicPr>
          <p:nvPr/>
        </p:nvPicPr>
        <p:blipFill>
          <a:blip r:embed="rId3"/>
          <a:stretch>
            <a:fillRect/>
          </a:stretch>
        </p:blipFill>
        <p:spPr>
          <a:xfrm>
            <a:off x="5387009" y="3477853"/>
            <a:ext cx="6429237" cy="3092685"/>
          </a:xfrm>
          <a:prstGeom prst="rect">
            <a:avLst/>
          </a:prstGeom>
        </p:spPr>
      </p:pic>
      <p:pic>
        <p:nvPicPr>
          <p:cNvPr id="6" name="Picture 5">
            <a:extLst>
              <a:ext uri="{FF2B5EF4-FFF2-40B4-BE49-F238E27FC236}">
                <a16:creationId xmlns:a16="http://schemas.microsoft.com/office/drawing/2014/main" id="{EF0360C8-7C6A-9CCA-4DC7-E2EB281A9D76}"/>
              </a:ext>
            </a:extLst>
          </p:cNvPr>
          <p:cNvPicPr>
            <a:picLocks noChangeAspect="1"/>
          </p:cNvPicPr>
          <p:nvPr/>
        </p:nvPicPr>
        <p:blipFill>
          <a:blip r:embed="rId4"/>
          <a:stretch>
            <a:fillRect/>
          </a:stretch>
        </p:blipFill>
        <p:spPr>
          <a:xfrm>
            <a:off x="8214953" y="169541"/>
            <a:ext cx="3601293" cy="3098354"/>
          </a:xfrm>
          <a:prstGeom prst="rect">
            <a:avLst/>
          </a:prstGeom>
        </p:spPr>
      </p:pic>
    </p:spTree>
    <p:extLst>
      <p:ext uri="{BB962C8B-B14F-4D97-AF65-F5344CB8AC3E}">
        <p14:creationId xmlns:p14="http://schemas.microsoft.com/office/powerpoint/2010/main" val="3482395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D028F6D-1FF2-4F5B-B293-5A4CA4D478B8}"/>
              </a:ext>
            </a:extLst>
          </p:cNvPr>
          <p:cNvSpPr>
            <a:spLocks noGrp="1"/>
          </p:cNvSpPr>
          <p:nvPr>
            <p:ph type="title"/>
          </p:nvPr>
        </p:nvSpPr>
        <p:spPr/>
        <p:txBody>
          <a:bodyPr/>
          <a:lstStyle/>
          <a:p>
            <a:r>
              <a:rPr lang="en-US" dirty="0"/>
              <a:t>Reservoir Element Overview</a:t>
            </a:r>
          </a:p>
        </p:txBody>
      </p:sp>
      <p:sp>
        <p:nvSpPr>
          <p:cNvPr id="5" name="Text Placeholder 4">
            <a:extLst>
              <a:ext uri="{FF2B5EF4-FFF2-40B4-BE49-F238E27FC236}">
                <a16:creationId xmlns:a16="http://schemas.microsoft.com/office/drawing/2014/main" id="{D1B0591B-8AC7-4D45-BD05-CCE206EE2512}"/>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953506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8AD29-8327-2C6C-C117-AD08A9544F61}"/>
              </a:ext>
            </a:extLst>
          </p:cNvPr>
          <p:cNvSpPr>
            <a:spLocks noGrp="1"/>
          </p:cNvSpPr>
          <p:nvPr>
            <p:ph type="title"/>
          </p:nvPr>
        </p:nvSpPr>
        <p:spPr/>
        <p:txBody>
          <a:bodyPr/>
          <a:lstStyle/>
          <a:p>
            <a:r>
              <a:rPr lang="en-US" dirty="0"/>
              <a:t>Rules</a:t>
            </a:r>
          </a:p>
        </p:txBody>
      </p:sp>
      <p:pic>
        <p:nvPicPr>
          <p:cNvPr id="5" name="Picture 4">
            <a:extLst>
              <a:ext uri="{FF2B5EF4-FFF2-40B4-BE49-F238E27FC236}">
                <a16:creationId xmlns:a16="http://schemas.microsoft.com/office/drawing/2014/main" id="{93B29916-30F7-05AB-5230-DB422C16F4A0}"/>
              </a:ext>
            </a:extLst>
          </p:cNvPr>
          <p:cNvPicPr>
            <a:picLocks noChangeAspect="1"/>
          </p:cNvPicPr>
          <p:nvPr/>
        </p:nvPicPr>
        <p:blipFill>
          <a:blip r:embed="rId3"/>
          <a:stretch>
            <a:fillRect/>
          </a:stretch>
        </p:blipFill>
        <p:spPr>
          <a:xfrm>
            <a:off x="5134132" y="1365802"/>
            <a:ext cx="6952126" cy="4811161"/>
          </a:xfrm>
          <a:prstGeom prst="rect">
            <a:avLst/>
          </a:prstGeom>
        </p:spPr>
      </p:pic>
      <p:sp>
        <p:nvSpPr>
          <p:cNvPr id="3" name="Content Placeholder 2">
            <a:extLst>
              <a:ext uri="{FF2B5EF4-FFF2-40B4-BE49-F238E27FC236}">
                <a16:creationId xmlns:a16="http://schemas.microsoft.com/office/drawing/2014/main" id="{245823AD-B723-BB67-3658-D75135349AB9}"/>
              </a:ext>
            </a:extLst>
          </p:cNvPr>
          <p:cNvSpPr>
            <a:spLocks noGrp="1"/>
          </p:cNvSpPr>
          <p:nvPr>
            <p:ph idx="1"/>
          </p:nvPr>
        </p:nvSpPr>
        <p:spPr>
          <a:xfrm>
            <a:off x="1205459" y="1825625"/>
            <a:ext cx="3928672" cy="4351338"/>
          </a:xfrm>
        </p:spPr>
        <p:txBody>
          <a:bodyPr/>
          <a:lstStyle/>
          <a:p>
            <a:r>
              <a:rPr lang="en-US" dirty="0"/>
              <a:t>Added via Zone</a:t>
            </a:r>
          </a:p>
          <a:p>
            <a:r>
              <a:rPr lang="en-US" dirty="0"/>
              <a:t>Rules are specific to a single zone</a:t>
            </a:r>
          </a:p>
        </p:txBody>
      </p:sp>
    </p:spTree>
    <p:extLst>
      <p:ext uri="{BB962C8B-B14F-4D97-AF65-F5344CB8AC3E}">
        <p14:creationId xmlns:p14="http://schemas.microsoft.com/office/powerpoint/2010/main" val="32408360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91D50-338D-1690-BCFA-64FD88A341DA}"/>
              </a:ext>
            </a:extLst>
          </p:cNvPr>
          <p:cNvSpPr>
            <a:spLocks noGrp="1"/>
          </p:cNvSpPr>
          <p:nvPr>
            <p:ph type="title"/>
          </p:nvPr>
        </p:nvSpPr>
        <p:spPr/>
        <p:txBody>
          <a:bodyPr/>
          <a:lstStyle/>
          <a:p>
            <a:r>
              <a:rPr lang="en-US" dirty="0"/>
              <a:t>Rule Types (10)</a:t>
            </a:r>
          </a:p>
        </p:txBody>
      </p:sp>
      <p:graphicFrame>
        <p:nvGraphicFramePr>
          <p:cNvPr id="4" name="Table 4">
            <a:extLst>
              <a:ext uri="{FF2B5EF4-FFF2-40B4-BE49-F238E27FC236}">
                <a16:creationId xmlns:a16="http://schemas.microsoft.com/office/drawing/2014/main" id="{EB60F73C-B416-4505-F33E-18F5D35A4E65}"/>
              </a:ext>
            </a:extLst>
          </p:cNvPr>
          <p:cNvGraphicFramePr>
            <a:graphicFrameLocks noGrp="1"/>
          </p:cNvGraphicFramePr>
          <p:nvPr>
            <p:ph idx="1"/>
            <p:extLst>
              <p:ext uri="{D42A27DB-BD31-4B8C-83A1-F6EECF244321}">
                <p14:modId xmlns:p14="http://schemas.microsoft.com/office/powerpoint/2010/main" val="279129822"/>
              </p:ext>
            </p:extLst>
          </p:nvPr>
        </p:nvGraphicFramePr>
        <p:xfrm>
          <a:off x="838200" y="1825625"/>
          <a:ext cx="10812693" cy="1981200"/>
        </p:xfrm>
        <a:graphic>
          <a:graphicData uri="http://schemas.openxmlformats.org/drawingml/2006/table">
            <a:tbl>
              <a:tblPr firstRow="1" bandRow="1">
                <a:tableStyleId>{5C22544A-7EE6-4342-B048-85BDC9FD1C3A}</a:tableStyleId>
              </a:tblPr>
              <a:tblGrid>
                <a:gridCol w="2531724">
                  <a:extLst>
                    <a:ext uri="{9D8B030D-6E8A-4147-A177-3AD203B41FA5}">
                      <a16:colId xmlns:a16="http://schemas.microsoft.com/office/drawing/2014/main" val="1070773275"/>
                    </a:ext>
                  </a:extLst>
                </a:gridCol>
                <a:gridCol w="2599361">
                  <a:extLst>
                    <a:ext uri="{9D8B030D-6E8A-4147-A177-3AD203B41FA5}">
                      <a16:colId xmlns:a16="http://schemas.microsoft.com/office/drawing/2014/main" val="1360177557"/>
                    </a:ext>
                  </a:extLst>
                </a:gridCol>
                <a:gridCol w="5681608">
                  <a:extLst>
                    <a:ext uri="{9D8B030D-6E8A-4147-A177-3AD203B41FA5}">
                      <a16:colId xmlns:a16="http://schemas.microsoft.com/office/drawing/2014/main" val="2424635042"/>
                    </a:ext>
                  </a:extLst>
                </a:gridCol>
              </a:tblGrid>
              <a:tr h="370840">
                <a:tc>
                  <a:txBody>
                    <a:bodyPr/>
                    <a:lstStyle/>
                    <a:p>
                      <a:r>
                        <a:rPr lang="en-US" sz="2000" dirty="0">
                          <a:latin typeface="Lato" panose="020F0502020204030203" pitchFamily="34" charset="0"/>
                        </a:rPr>
                        <a:t>Type</a:t>
                      </a:r>
                    </a:p>
                  </a:txBody>
                  <a:tcPr/>
                </a:tc>
                <a:tc>
                  <a:txBody>
                    <a:bodyPr/>
                    <a:lstStyle/>
                    <a:p>
                      <a:r>
                        <a:rPr lang="en-US" sz="2000" dirty="0">
                          <a:latin typeface="Lato" panose="020F0502020204030203" pitchFamily="34" charset="0"/>
                        </a:rPr>
                        <a:t>Limits</a:t>
                      </a:r>
                    </a:p>
                  </a:txBody>
                  <a:tcPr/>
                </a:tc>
                <a:tc>
                  <a:txBody>
                    <a:bodyPr/>
                    <a:lstStyle/>
                    <a:p>
                      <a:r>
                        <a:rPr lang="en-US" sz="2000" dirty="0">
                          <a:latin typeface="Lato" panose="020F0502020204030203" pitchFamily="34" charset="0"/>
                        </a:rPr>
                        <a:t>Operation</a:t>
                      </a:r>
                    </a:p>
                  </a:txBody>
                  <a:tcPr/>
                </a:tc>
                <a:extLst>
                  <a:ext uri="{0D108BD9-81ED-4DB2-BD59-A6C34878D82A}">
                    <a16:rowId xmlns:a16="http://schemas.microsoft.com/office/drawing/2014/main" val="1434151011"/>
                  </a:ext>
                </a:extLst>
              </a:tr>
              <a:tr h="370840">
                <a:tc>
                  <a:txBody>
                    <a:bodyPr/>
                    <a:lstStyle/>
                    <a:p>
                      <a:r>
                        <a:rPr lang="en-US" sz="2000" dirty="0">
                          <a:latin typeface="Lato" panose="020F0502020204030203" pitchFamily="34" charset="0"/>
                        </a:rPr>
                        <a:t>Main Release</a:t>
                      </a:r>
                    </a:p>
                  </a:txBody>
                  <a:tcPr/>
                </a:tc>
                <a:tc>
                  <a:txBody>
                    <a:bodyPr/>
                    <a:lstStyle/>
                    <a:p>
                      <a:r>
                        <a:rPr lang="en-US" sz="2000" dirty="0">
                          <a:latin typeface="Lato" panose="020F0502020204030203" pitchFamily="34" charset="0"/>
                        </a:rPr>
                        <a:t>Min, Max, Specified</a:t>
                      </a:r>
                    </a:p>
                  </a:txBody>
                  <a:tcPr/>
                </a:tc>
                <a:tc>
                  <a:txBody>
                    <a:bodyPr/>
                    <a:lstStyle/>
                    <a:p>
                      <a:r>
                        <a:rPr lang="en-US" sz="2000" dirty="0">
                          <a:latin typeface="Lato" panose="020F0502020204030203" pitchFamily="34" charset="0"/>
                        </a:rPr>
                        <a:t>Sets a target for releases in the main direction</a:t>
                      </a:r>
                    </a:p>
                  </a:txBody>
                  <a:tcPr/>
                </a:tc>
                <a:extLst>
                  <a:ext uri="{0D108BD9-81ED-4DB2-BD59-A6C34878D82A}">
                    <a16:rowId xmlns:a16="http://schemas.microsoft.com/office/drawing/2014/main" val="1263293333"/>
                  </a:ext>
                </a:extLst>
              </a:tr>
              <a:tr h="370840">
                <a:tc>
                  <a:txBody>
                    <a:bodyPr/>
                    <a:lstStyle/>
                    <a:p>
                      <a:r>
                        <a:rPr lang="en-US" sz="2000" dirty="0">
                          <a:latin typeface="Lato" panose="020F0502020204030203" pitchFamily="34" charset="0"/>
                        </a:rPr>
                        <a:t>Auxiliary Release</a:t>
                      </a:r>
                    </a:p>
                  </a:txBody>
                  <a:tcPr/>
                </a:tc>
                <a:tc>
                  <a:txBody>
                    <a:bodyPr/>
                    <a:lstStyle/>
                    <a:p>
                      <a:r>
                        <a:rPr lang="en-US" sz="2000" dirty="0">
                          <a:latin typeface="Lato" panose="020F0502020204030203" pitchFamily="34" charset="0"/>
                        </a:rPr>
                        <a:t>Min, Max, Specified</a:t>
                      </a:r>
                    </a:p>
                  </a:txBody>
                  <a:tcPr/>
                </a:tc>
                <a:tc>
                  <a:txBody>
                    <a:bodyPr/>
                    <a:lstStyle/>
                    <a:p>
                      <a:r>
                        <a:rPr lang="en-US" sz="2000" dirty="0">
                          <a:latin typeface="Lato" panose="020F0502020204030203" pitchFamily="34" charset="0"/>
                        </a:rPr>
                        <a:t>Sets a target for releases in the auxiliary direction</a:t>
                      </a:r>
                    </a:p>
                  </a:txBody>
                  <a:tcPr/>
                </a:tc>
                <a:extLst>
                  <a:ext uri="{0D108BD9-81ED-4DB2-BD59-A6C34878D82A}">
                    <a16:rowId xmlns:a16="http://schemas.microsoft.com/office/drawing/2014/main" val="3514817899"/>
                  </a:ext>
                </a:extLst>
              </a:tr>
              <a:tr h="370840">
                <a:tc>
                  <a:txBody>
                    <a:bodyPr/>
                    <a:lstStyle/>
                    <a:p>
                      <a:r>
                        <a:rPr lang="en-US" sz="2000" dirty="0">
                          <a:latin typeface="Lato" panose="020F0502020204030203" pitchFamily="34" charset="0"/>
                        </a:rPr>
                        <a:t>Downstream Flow</a:t>
                      </a:r>
                      <a:r>
                        <a:rPr lang="en-US" sz="2000" dirty="0">
                          <a:solidFill>
                            <a:srgbClr val="C00000"/>
                          </a:solidFill>
                          <a:latin typeface="Lato" panose="020F0502020204030203" pitchFamily="34" charset="0"/>
                        </a:rPr>
                        <a:t>*</a:t>
                      </a:r>
                    </a:p>
                  </a:txBody>
                  <a:tcPr/>
                </a:tc>
                <a:tc>
                  <a:txBody>
                    <a:bodyPr/>
                    <a:lstStyle/>
                    <a:p>
                      <a:r>
                        <a:rPr lang="en-US" sz="2000" dirty="0">
                          <a:latin typeface="Lato" panose="020F0502020204030203" pitchFamily="34" charset="0"/>
                        </a:rPr>
                        <a:t>Min, Max, Specified</a:t>
                      </a:r>
                    </a:p>
                  </a:txBody>
                  <a:tcPr/>
                </a:tc>
                <a:tc>
                  <a:txBody>
                    <a:bodyPr/>
                    <a:lstStyle/>
                    <a:p>
                      <a:r>
                        <a:rPr lang="en-US" sz="2000" dirty="0">
                          <a:latin typeface="Lato" panose="020F0502020204030203" pitchFamily="34" charset="0"/>
                        </a:rPr>
                        <a:t>Sets a target for an element downstream</a:t>
                      </a:r>
                    </a:p>
                  </a:txBody>
                  <a:tcPr/>
                </a:tc>
                <a:extLst>
                  <a:ext uri="{0D108BD9-81ED-4DB2-BD59-A6C34878D82A}">
                    <a16:rowId xmlns:a16="http://schemas.microsoft.com/office/drawing/2014/main" val="2755959477"/>
                  </a:ext>
                </a:extLst>
              </a:tr>
              <a:tr h="370840">
                <a:tc>
                  <a:txBody>
                    <a:bodyPr/>
                    <a:lstStyle/>
                    <a:p>
                      <a:r>
                        <a:rPr lang="en-US" sz="2000" dirty="0">
                          <a:latin typeface="Lato" panose="020F0502020204030203" pitchFamily="34" charset="0"/>
                        </a:rPr>
                        <a:t>Rate of Flow Change</a:t>
                      </a:r>
                    </a:p>
                  </a:txBody>
                  <a:tcPr/>
                </a:tc>
                <a:tc>
                  <a:txBody>
                    <a:bodyPr/>
                    <a:lstStyle/>
                    <a:p>
                      <a:r>
                        <a:rPr lang="en-US" sz="2000" dirty="0">
                          <a:latin typeface="Lato" panose="020F0502020204030203" pitchFamily="34" charset="0"/>
                        </a:rPr>
                        <a:t>Max</a:t>
                      </a:r>
                    </a:p>
                  </a:txBody>
                  <a:tcPr/>
                </a:tc>
                <a:tc>
                  <a:txBody>
                    <a:bodyPr/>
                    <a:lstStyle/>
                    <a:p>
                      <a:r>
                        <a:rPr lang="en-US" sz="2000" dirty="0">
                          <a:latin typeface="Lato" panose="020F0502020204030203" pitchFamily="34" charset="0"/>
                        </a:rPr>
                        <a:t>Limits how much releases can change</a:t>
                      </a:r>
                    </a:p>
                  </a:txBody>
                  <a:tcPr/>
                </a:tc>
                <a:extLst>
                  <a:ext uri="{0D108BD9-81ED-4DB2-BD59-A6C34878D82A}">
                    <a16:rowId xmlns:a16="http://schemas.microsoft.com/office/drawing/2014/main" val="211028530"/>
                  </a:ext>
                </a:extLst>
              </a:tr>
            </a:tbl>
          </a:graphicData>
        </a:graphic>
      </p:graphicFrame>
      <p:sp>
        <p:nvSpPr>
          <p:cNvPr id="5" name="TextBox 4">
            <a:extLst>
              <a:ext uri="{FF2B5EF4-FFF2-40B4-BE49-F238E27FC236}">
                <a16:creationId xmlns:a16="http://schemas.microsoft.com/office/drawing/2014/main" id="{DDA57D5C-06CD-73F0-667B-A570B546F6A8}"/>
              </a:ext>
            </a:extLst>
          </p:cNvPr>
          <p:cNvSpPr txBox="1"/>
          <p:nvPr/>
        </p:nvSpPr>
        <p:spPr>
          <a:xfrm>
            <a:off x="6750120" y="6092765"/>
            <a:ext cx="4458985" cy="400110"/>
          </a:xfrm>
          <a:prstGeom prst="rect">
            <a:avLst/>
          </a:prstGeom>
          <a:noFill/>
        </p:spPr>
        <p:txBody>
          <a:bodyPr wrap="square" rtlCol="0">
            <a:spAutoFit/>
          </a:bodyPr>
          <a:lstStyle/>
          <a:p>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*requires iterative trial releases</a:t>
            </a:r>
          </a:p>
        </p:txBody>
      </p:sp>
    </p:spTree>
    <p:extLst>
      <p:ext uri="{BB962C8B-B14F-4D97-AF65-F5344CB8AC3E}">
        <p14:creationId xmlns:p14="http://schemas.microsoft.com/office/powerpoint/2010/main" val="377025765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CC22E-9071-4834-971E-834FA6656EF3}"/>
              </a:ext>
            </a:extLst>
          </p:cNvPr>
          <p:cNvSpPr>
            <a:spLocks noGrp="1"/>
          </p:cNvSpPr>
          <p:nvPr>
            <p:ph type="title"/>
          </p:nvPr>
        </p:nvSpPr>
        <p:spPr/>
        <p:txBody>
          <a:bodyPr/>
          <a:lstStyle/>
          <a:p>
            <a:r>
              <a:rPr lang="en-US" dirty="0"/>
              <a:t>Rules</a:t>
            </a:r>
          </a:p>
        </p:txBody>
      </p:sp>
      <p:sp>
        <p:nvSpPr>
          <p:cNvPr id="3" name="Content Placeholder 2">
            <a:extLst>
              <a:ext uri="{FF2B5EF4-FFF2-40B4-BE49-F238E27FC236}">
                <a16:creationId xmlns:a16="http://schemas.microsoft.com/office/drawing/2014/main" id="{4C346077-BF67-591E-B995-33B42B6511C9}"/>
              </a:ext>
            </a:extLst>
          </p:cNvPr>
          <p:cNvSpPr>
            <a:spLocks noGrp="1"/>
          </p:cNvSpPr>
          <p:nvPr>
            <p:ph idx="1"/>
          </p:nvPr>
        </p:nvSpPr>
        <p:spPr>
          <a:xfrm>
            <a:off x="838200" y="1825625"/>
            <a:ext cx="5447619" cy="4351338"/>
          </a:xfrm>
        </p:spPr>
        <p:txBody>
          <a:bodyPr/>
          <a:lstStyle/>
          <a:p>
            <a:r>
              <a:rPr lang="en-US" dirty="0"/>
              <a:t>No limit to what you can specify</a:t>
            </a:r>
          </a:p>
          <a:p>
            <a:r>
              <a:rPr lang="en-US" dirty="0"/>
              <a:t>Try not to make them conflict</a:t>
            </a:r>
          </a:p>
        </p:txBody>
      </p:sp>
      <p:pic>
        <p:nvPicPr>
          <p:cNvPr id="5" name="Picture 4">
            <a:extLst>
              <a:ext uri="{FF2B5EF4-FFF2-40B4-BE49-F238E27FC236}">
                <a16:creationId xmlns:a16="http://schemas.microsoft.com/office/drawing/2014/main" id="{74E923DF-9E76-5FEE-2FB3-ABF24A291BBB}"/>
              </a:ext>
            </a:extLst>
          </p:cNvPr>
          <p:cNvPicPr>
            <a:picLocks noChangeAspect="1"/>
          </p:cNvPicPr>
          <p:nvPr/>
        </p:nvPicPr>
        <p:blipFill>
          <a:blip r:embed="rId2"/>
          <a:stretch>
            <a:fillRect/>
          </a:stretch>
        </p:blipFill>
        <p:spPr>
          <a:xfrm>
            <a:off x="6096000" y="3234158"/>
            <a:ext cx="5943600" cy="1257300"/>
          </a:xfrm>
          <a:prstGeom prst="rect">
            <a:avLst/>
          </a:prstGeom>
        </p:spPr>
      </p:pic>
      <p:pic>
        <p:nvPicPr>
          <p:cNvPr id="7" name="Picture 6">
            <a:extLst>
              <a:ext uri="{FF2B5EF4-FFF2-40B4-BE49-F238E27FC236}">
                <a16:creationId xmlns:a16="http://schemas.microsoft.com/office/drawing/2014/main" id="{570AC00D-E4D6-6474-CD19-EAA21A38B5F6}"/>
              </a:ext>
            </a:extLst>
          </p:cNvPr>
          <p:cNvPicPr>
            <a:picLocks noChangeAspect="1"/>
          </p:cNvPicPr>
          <p:nvPr/>
        </p:nvPicPr>
        <p:blipFill>
          <a:blip r:embed="rId3"/>
          <a:stretch>
            <a:fillRect/>
          </a:stretch>
        </p:blipFill>
        <p:spPr>
          <a:xfrm>
            <a:off x="6096000" y="4819866"/>
            <a:ext cx="5943600" cy="1787236"/>
          </a:xfrm>
          <a:prstGeom prst="rect">
            <a:avLst/>
          </a:prstGeom>
        </p:spPr>
      </p:pic>
      <p:pic>
        <p:nvPicPr>
          <p:cNvPr id="9" name="Picture 8">
            <a:extLst>
              <a:ext uri="{FF2B5EF4-FFF2-40B4-BE49-F238E27FC236}">
                <a16:creationId xmlns:a16="http://schemas.microsoft.com/office/drawing/2014/main" id="{8A04608C-F873-683E-9820-D453C055F366}"/>
              </a:ext>
            </a:extLst>
          </p:cNvPr>
          <p:cNvPicPr>
            <a:picLocks noChangeAspect="1"/>
          </p:cNvPicPr>
          <p:nvPr/>
        </p:nvPicPr>
        <p:blipFill>
          <a:blip r:embed="rId4"/>
          <a:stretch>
            <a:fillRect/>
          </a:stretch>
        </p:blipFill>
        <p:spPr>
          <a:xfrm>
            <a:off x="6591981" y="1724798"/>
            <a:ext cx="5447619" cy="1180952"/>
          </a:xfrm>
          <a:prstGeom prst="rect">
            <a:avLst/>
          </a:prstGeom>
        </p:spPr>
      </p:pic>
    </p:spTree>
    <p:extLst>
      <p:ext uri="{BB962C8B-B14F-4D97-AF65-F5344CB8AC3E}">
        <p14:creationId xmlns:p14="http://schemas.microsoft.com/office/powerpoint/2010/main" val="40222389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B9B93-79AD-8FB5-C416-F76141DFF3EC}"/>
              </a:ext>
            </a:extLst>
          </p:cNvPr>
          <p:cNvSpPr>
            <a:spLocks noGrp="1"/>
          </p:cNvSpPr>
          <p:nvPr>
            <p:ph type="title"/>
          </p:nvPr>
        </p:nvSpPr>
        <p:spPr/>
        <p:txBody>
          <a:bodyPr/>
          <a:lstStyle/>
          <a:p>
            <a:r>
              <a:rPr lang="en-US" dirty="0"/>
              <a:t>Downstream Controls</a:t>
            </a:r>
          </a:p>
        </p:txBody>
      </p:sp>
      <p:sp>
        <p:nvSpPr>
          <p:cNvPr id="3" name="Content Placeholder 2">
            <a:extLst>
              <a:ext uri="{FF2B5EF4-FFF2-40B4-BE49-F238E27FC236}">
                <a16:creationId xmlns:a16="http://schemas.microsoft.com/office/drawing/2014/main" id="{DBF596BD-BB6A-B6B9-2B41-BE67283A380F}"/>
              </a:ext>
            </a:extLst>
          </p:cNvPr>
          <p:cNvSpPr>
            <a:spLocks noGrp="1"/>
          </p:cNvSpPr>
          <p:nvPr>
            <p:ph idx="1"/>
          </p:nvPr>
        </p:nvSpPr>
        <p:spPr>
          <a:xfrm>
            <a:off x="838200" y="1825625"/>
            <a:ext cx="3853721" cy="4351338"/>
          </a:xfrm>
        </p:spPr>
        <p:txBody>
          <a:bodyPr/>
          <a:lstStyle/>
          <a:p>
            <a:r>
              <a:rPr lang="en-US" dirty="0"/>
              <a:t>Require iterative trial releases</a:t>
            </a:r>
          </a:p>
          <a:p>
            <a:r>
              <a:rPr lang="en-US" dirty="0"/>
              <a:t>Significantly add to simulation time</a:t>
            </a:r>
          </a:p>
          <a:p>
            <a:r>
              <a:rPr lang="en-US" dirty="0"/>
              <a:t>Keep them as simple as possible</a:t>
            </a:r>
          </a:p>
        </p:txBody>
      </p:sp>
      <p:grpSp>
        <p:nvGrpSpPr>
          <p:cNvPr id="7" name="Group 6">
            <a:extLst>
              <a:ext uri="{FF2B5EF4-FFF2-40B4-BE49-F238E27FC236}">
                <a16:creationId xmlns:a16="http://schemas.microsoft.com/office/drawing/2014/main" id="{A85EBCB3-4844-6325-1F37-03E1D898D10F}"/>
              </a:ext>
            </a:extLst>
          </p:cNvPr>
          <p:cNvGrpSpPr/>
          <p:nvPr/>
        </p:nvGrpSpPr>
        <p:grpSpPr>
          <a:xfrm>
            <a:off x="4988621" y="1555261"/>
            <a:ext cx="6561905" cy="4257143"/>
            <a:chOff x="4988621" y="1555261"/>
            <a:chExt cx="6561905" cy="4257143"/>
          </a:xfrm>
        </p:grpSpPr>
        <p:pic>
          <p:nvPicPr>
            <p:cNvPr id="5" name="Picture 4">
              <a:extLst>
                <a:ext uri="{FF2B5EF4-FFF2-40B4-BE49-F238E27FC236}">
                  <a16:creationId xmlns:a16="http://schemas.microsoft.com/office/drawing/2014/main" id="{B2113413-D454-C301-E284-657ECEDE1C5F}"/>
                </a:ext>
              </a:extLst>
            </p:cNvPr>
            <p:cNvPicPr>
              <a:picLocks noChangeAspect="1"/>
            </p:cNvPicPr>
            <p:nvPr/>
          </p:nvPicPr>
          <p:blipFill>
            <a:blip r:embed="rId2"/>
            <a:stretch>
              <a:fillRect/>
            </a:stretch>
          </p:blipFill>
          <p:spPr>
            <a:xfrm>
              <a:off x="4988621" y="1555261"/>
              <a:ext cx="6561905" cy="4257143"/>
            </a:xfrm>
            <a:prstGeom prst="rect">
              <a:avLst/>
            </a:prstGeom>
          </p:spPr>
        </p:pic>
        <p:sp>
          <p:nvSpPr>
            <p:cNvPr id="6" name="Rectangle 5">
              <a:extLst>
                <a:ext uri="{FF2B5EF4-FFF2-40B4-BE49-F238E27FC236}">
                  <a16:creationId xmlns:a16="http://schemas.microsoft.com/office/drawing/2014/main" id="{1048395D-BA14-F7C4-F0CE-7F6B59E53BA1}"/>
                </a:ext>
              </a:extLst>
            </p:cNvPr>
            <p:cNvSpPr/>
            <p:nvPr/>
          </p:nvSpPr>
          <p:spPr>
            <a:xfrm>
              <a:off x="7143750" y="4073525"/>
              <a:ext cx="69850" cy="136525"/>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Rectangle 7">
            <a:extLst>
              <a:ext uri="{FF2B5EF4-FFF2-40B4-BE49-F238E27FC236}">
                <a16:creationId xmlns:a16="http://schemas.microsoft.com/office/drawing/2014/main" id="{66865AA1-9918-08A4-DBC1-F84B55042680}"/>
              </a:ext>
            </a:extLst>
          </p:cNvPr>
          <p:cNvSpPr/>
          <p:nvPr/>
        </p:nvSpPr>
        <p:spPr>
          <a:xfrm>
            <a:off x="4988621" y="3862387"/>
            <a:ext cx="6561905" cy="604837"/>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15876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386F2-B442-7607-AE99-0F0AE1EA67E3}"/>
              </a:ext>
            </a:extLst>
          </p:cNvPr>
          <p:cNvSpPr>
            <a:spLocks noGrp="1"/>
          </p:cNvSpPr>
          <p:nvPr>
            <p:ph type="title"/>
          </p:nvPr>
        </p:nvSpPr>
        <p:spPr/>
        <p:txBody>
          <a:bodyPr/>
          <a:lstStyle/>
          <a:p>
            <a:r>
              <a:rPr lang="en-US" dirty="0"/>
              <a:t>Outflow Structures</a:t>
            </a:r>
          </a:p>
        </p:txBody>
      </p:sp>
      <p:sp>
        <p:nvSpPr>
          <p:cNvPr id="3" name="Content Placeholder 2">
            <a:extLst>
              <a:ext uri="{FF2B5EF4-FFF2-40B4-BE49-F238E27FC236}">
                <a16:creationId xmlns:a16="http://schemas.microsoft.com/office/drawing/2014/main" id="{8684F82A-D70A-D900-B160-E79462BE0B4A}"/>
              </a:ext>
            </a:extLst>
          </p:cNvPr>
          <p:cNvSpPr>
            <a:spLocks noGrp="1"/>
          </p:cNvSpPr>
          <p:nvPr>
            <p:ph idx="1"/>
          </p:nvPr>
        </p:nvSpPr>
        <p:spPr/>
        <p:txBody>
          <a:bodyPr/>
          <a:lstStyle/>
          <a:p>
            <a:r>
              <a:rPr lang="en-US" dirty="0"/>
              <a:t>All features of Outflow Structures method available</a:t>
            </a:r>
          </a:p>
          <a:p>
            <a:r>
              <a:rPr lang="en-US" dirty="0"/>
              <a:t>Only some structures have parts that can be operated</a:t>
            </a:r>
          </a:p>
          <a:p>
            <a:pPr lvl="1"/>
            <a:r>
              <a:rPr lang="en-US" dirty="0"/>
              <a:t>Outlets</a:t>
            </a:r>
          </a:p>
          <a:p>
            <a:pPr lvl="2"/>
            <a:r>
              <a:rPr lang="en-US" dirty="0"/>
              <a:t>General Outlet</a:t>
            </a:r>
          </a:p>
          <a:p>
            <a:pPr lvl="2"/>
            <a:r>
              <a:rPr lang="en-US" dirty="0"/>
              <a:t>Gated Orifice</a:t>
            </a:r>
          </a:p>
          <a:p>
            <a:pPr lvl="1"/>
            <a:r>
              <a:rPr lang="en-US" dirty="0"/>
              <a:t>Broad-Crested and Ogee Spillways</a:t>
            </a:r>
          </a:p>
          <a:p>
            <a:pPr lvl="2"/>
            <a:r>
              <a:rPr lang="en-US" dirty="0"/>
              <a:t>Radial Gates</a:t>
            </a:r>
          </a:p>
          <a:p>
            <a:pPr lvl="2"/>
            <a:r>
              <a:rPr lang="en-US" dirty="0"/>
              <a:t>Sluice Gates</a:t>
            </a:r>
          </a:p>
          <a:p>
            <a:endParaRPr lang="en-US" dirty="0"/>
          </a:p>
        </p:txBody>
      </p:sp>
    </p:spTree>
    <p:extLst>
      <p:ext uri="{BB962C8B-B14F-4D97-AF65-F5344CB8AC3E}">
        <p14:creationId xmlns:p14="http://schemas.microsoft.com/office/powerpoint/2010/main" val="16189849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0A6EE-1FEB-8A87-A099-E46F4DC167FF}"/>
              </a:ext>
            </a:extLst>
          </p:cNvPr>
          <p:cNvSpPr>
            <a:spLocks noGrp="1"/>
          </p:cNvSpPr>
          <p:nvPr>
            <p:ph type="title"/>
          </p:nvPr>
        </p:nvSpPr>
        <p:spPr/>
        <p:txBody>
          <a:bodyPr/>
          <a:lstStyle/>
          <a:p>
            <a:r>
              <a:rPr lang="en-US" dirty="0"/>
              <a:t>Gate Control Methods</a:t>
            </a:r>
          </a:p>
        </p:txBody>
      </p:sp>
      <p:sp>
        <p:nvSpPr>
          <p:cNvPr id="3" name="Content Placeholder 2">
            <a:extLst>
              <a:ext uri="{FF2B5EF4-FFF2-40B4-BE49-F238E27FC236}">
                <a16:creationId xmlns:a16="http://schemas.microsoft.com/office/drawing/2014/main" id="{DB8675DC-0145-D9A4-23AA-0F049A77D626}"/>
              </a:ext>
            </a:extLst>
          </p:cNvPr>
          <p:cNvSpPr>
            <a:spLocks noGrp="1"/>
          </p:cNvSpPr>
          <p:nvPr>
            <p:ph idx="1"/>
          </p:nvPr>
        </p:nvSpPr>
        <p:spPr/>
        <p:txBody>
          <a:bodyPr/>
          <a:lstStyle/>
          <a:p>
            <a:r>
              <a:rPr lang="en-US" dirty="0">
                <a:solidFill>
                  <a:srgbClr val="C00000"/>
                </a:solidFill>
              </a:rPr>
              <a:t>Adjustable Gate Control</a:t>
            </a:r>
          </a:p>
          <a:p>
            <a:r>
              <a:rPr lang="en-US" dirty="0"/>
              <a:t>Fixed Opening</a:t>
            </a:r>
          </a:p>
          <a:p>
            <a:r>
              <a:rPr lang="en-US" dirty="0"/>
              <a:t>Percent Annual Pattern</a:t>
            </a:r>
          </a:p>
          <a:p>
            <a:r>
              <a:rPr lang="en-US" dirty="0"/>
              <a:t>Percent Time Series</a:t>
            </a:r>
          </a:p>
        </p:txBody>
      </p:sp>
      <p:pic>
        <p:nvPicPr>
          <p:cNvPr id="5" name="Picture 4">
            <a:extLst>
              <a:ext uri="{FF2B5EF4-FFF2-40B4-BE49-F238E27FC236}">
                <a16:creationId xmlns:a16="http://schemas.microsoft.com/office/drawing/2014/main" id="{91352D8A-CB7B-9137-DCA5-900AC44F54DE}"/>
              </a:ext>
            </a:extLst>
          </p:cNvPr>
          <p:cNvPicPr>
            <a:picLocks noChangeAspect="1"/>
          </p:cNvPicPr>
          <p:nvPr/>
        </p:nvPicPr>
        <p:blipFill>
          <a:blip r:embed="rId3"/>
          <a:stretch>
            <a:fillRect/>
          </a:stretch>
        </p:blipFill>
        <p:spPr>
          <a:xfrm>
            <a:off x="5779055" y="2754989"/>
            <a:ext cx="6174352" cy="782664"/>
          </a:xfrm>
          <a:prstGeom prst="rect">
            <a:avLst/>
          </a:prstGeom>
        </p:spPr>
      </p:pic>
      <p:pic>
        <p:nvPicPr>
          <p:cNvPr id="7" name="Picture 6">
            <a:extLst>
              <a:ext uri="{FF2B5EF4-FFF2-40B4-BE49-F238E27FC236}">
                <a16:creationId xmlns:a16="http://schemas.microsoft.com/office/drawing/2014/main" id="{85B42D2D-0CD4-E7F0-79EC-4BCF3EDB00E2}"/>
              </a:ext>
            </a:extLst>
          </p:cNvPr>
          <p:cNvPicPr>
            <a:picLocks noChangeAspect="1"/>
          </p:cNvPicPr>
          <p:nvPr/>
        </p:nvPicPr>
        <p:blipFill>
          <a:blip r:embed="rId4"/>
          <a:stretch>
            <a:fillRect/>
          </a:stretch>
        </p:blipFill>
        <p:spPr>
          <a:xfrm>
            <a:off x="5779053" y="1690688"/>
            <a:ext cx="6172200" cy="522514"/>
          </a:xfrm>
          <a:prstGeom prst="rect">
            <a:avLst/>
          </a:prstGeom>
        </p:spPr>
      </p:pic>
      <p:pic>
        <p:nvPicPr>
          <p:cNvPr id="9" name="Picture 8">
            <a:extLst>
              <a:ext uri="{FF2B5EF4-FFF2-40B4-BE49-F238E27FC236}">
                <a16:creationId xmlns:a16="http://schemas.microsoft.com/office/drawing/2014/main" id="{ACABD2A8-4A29-7C8F-A010-3FCE5CE4B33B}"/>
              </a:ext>
            </a:extLst>
          </p:cNvPr>
          <p:cNvPicPr>
            <a:picLocks noChangeAspect="1"/>
          </p:cNvPicPr>
          <p:nvPr/>
        </p:nvPicPr>
        <p:blipFill>
          <a:blip r:embed="rId5"/>
          <a:stretch>
            <a:fillRect/>
          </a:stretch>
        </p:blipFill>
        <p:spPr>
          <a:xfrm>
            <a:off x="5779053" y="4079440"/>
            <a:ext cx="6172200" cy="796413"/>
          </a:xfrm>
          <a:prstGeom prst="rect">
            <a:avLst/>
          </a:prstGeom>
        </p:spPr>
      </p:pic>
    </p:spTree>
    <p:extLst>
      <p:ext uri="{BB962C8B-B14F-4D97-AF65-F5344CB8AC3E}">
        <p14:creationId xmlns:p14="http://schemas.microsoft.com/office/powerpoint/2010/main" val="25169833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8291E-C986-6728-F4FD-502E486987D6}"/>
              </a:ext>
            </a:extLst>
          </p:cNvPr>
          <p:cNvSpPr>
            <a:spLocks noGrp="1"/>
          </p:cNvSpPr>
          <p:nvPr>
            <p:ph type="title"/>
          </p:nvPr>
        </p:nvSpPr>
        <p:spPr/>
        <p:txBody>
          <a:bodyPr/>
          <a:lstStyle/>
          <a:p>
            <a:r>
              <a:rPr lang="en-US" dirty="0"/>
              <a:t>General Outlet</a:t>
            </a:r>
          </a:p>
        </p:txBody>
      </p:sp>
      <p:sp>
        <p:nvSpPr>
          <p:cNvPr id="3" name="Content Placeholder 2">
            <a:extLst>
              <a:ext uri="{FF2B5EF4-FFF2-40B4-BE49-F238E27FC236}">
                <a16:creationId xmlns:a16="http://schemas.microsoft.com/office/drawing/2014/main" id="{03FD7840-E72D-C41A-CB73-E79A33EEAE44}"/>
              </a:ext>
            </a:extLst>
          </p:cNvPr>
          <p:cNvSpPr>
            <a:spLocks noGrp="1"/>
          </p:cNvSpPr>
          <p:nvPr>
            <p:ph idx="1"/>
          </p:nvPr>
        </p:nvSpPr>
        <p:spPr>
          <a:xfrm>
            <a:off x="838200" y="1825625"/>
            <a:ext cx="4888043" cy="4351338"/>
          </a:xfrm>
        </p:spPr>
        <p:txBody>
          <a:bodyPr/>
          <a:lstStyle/>
          <a:p>
            <a:r>
              <a:rPr lang="en-US" dirty="0"/>
              <a:t>Simplified outlet based on rating curves</a:t>
            </a:r>
          </a:p>
          <a:p>
            <a:r>
              <a:rPr lang="en-US" dirty="0"/>
              <a:t>Min and max rating</a:t>
            </a:r>
          </a:p>
          <a:p>
            <a:pPr lvl="1"/>
            <a:r>
              <a:rPr lang="en-US" dirty="0"/>
              <a:t>Gates at 0% and 100% open</a:t>
            </a:r>
          </a:p>
          <a:p>
            <a:r>
              <a:rPr lang="en-US" dirty="0"/>
              <a:t>Specify from a regulation manual</a:t>
            </a:r>
          </a:p>
        </p:txBody>
      </p:sp>
      <p:pic>
        <p:nvPicPr>
          <p:cNvPr id="5" name="Picture 4">
            <a:extLst>
              <a:ext uri="{FF2B5EF4-FFF2-40B4-BE49-F238E27FC236}">
                <a16:creationId xmlns:a16="http://schemas.microsoft.com/office/drawing/2014/main" id="{CE47D5C0-D790-91C8-30D1-69BB245C376A}"/>
              </a:ext>
            </a:extLst>
          </p:cNvPr>
          <p:cNvPicPr>
            <a:picLocks noChangeAspect="1"/>
          </p:cNvPicPr>
          <p:nvPr/>
        </p:nvPicPr>
        <p:blipFill>
          <a:blip r:embed="rId2"/>
          <a:stretch>
            <a:fillRect/>
          </a:stretch>
        </p:blipFill>
        <p:spPr>
          <a:xfrm>
            <a:off x="6096000" y="253506"/>
            <a:ext cx="5943600" cy="2874364"/>
          </a:xfrm>
          <a:prstGeom prst="rect">
            <a:avLst/>
          </a:prstGeom>
        </p:spPr>
      </p:pic>
      <p:pic>
        <p:nvPicPr>
          <p:cNvPr id="7" name="Picture 6">
            <a:extLst>
              <a:ext uri="{FF2B5EF4-FFF2-40B4-BE49-F238E27FC236}">
                <a16:creationId xmlns:a16="http://schemas.microsoft.com/office/drawing/2014/main" id="{B6B64BD5-9969-085B-C20D-10799CC9A2A1}"/>
              </a:ext>
            </a:extLst>
          </p:cNvPr>
          <p:cNvPicPr>
            <a:picLocks noChangeAspect="1"/>
          </p:cNvPicPr>
          <p:nvPr/>
        </p:nvPicPr>
        <p:blipFill>
          <a:blip r:embed="rId3"/>
          <a:stretch>
            <a:fillRect/>
          </a:stretch>
        </p:blipFill>
        <p:spPr>
          <a:xfrm>
            <a:off x="6096000" y="3239489"/>
            <a:ext cx="5943600" cy="3514924"/>
          </a:xfrm>
          <a:prstGeom prst="rect">
            <a:avLst/>
          </a:prstGeom>
        </p:spPr>
      </p:pic>
    </p:spTree>
    <p:extLst>
      <p:ext uri="{BB962C8B-B14F-4D97-AF65-F5344CB8AC3E}">
        <p14:creationId xmlns:p14="http://schemas.microsoft.com/office/powerpoint/2010/main" val="3086061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8960D-29D9-8C7E-4ECB-0EC6F3498FF1}"/>
              </a:ext>
            </a:extLst>
          </p:cNvPr>
          <p:cNvSpPr>
            <a:spLocks noGrp="1"/>
          </p:cNvSpPr>
          <p:nvPr>
            <p:ph type="title"/>
          </p:nvPr>
        </p:nvSpPr>
        <p:spPr/>
        <p:txBody>
          <a:bodyPr/>
          <a:lstStyle/>
          <a:p>
            <a:r>
              <a:rPr lang="en-US" dirty="0"/>
              <a:t>General Outlet</a:t>
            </a:r>
          </a:p>
        </p:txBody>
      </p:sp>
      <p:pic>
        <p:nvPicPr>
          <p:cNvPr id="5" name="Picture 4">
            <a:extLst>
              <a:ext uri="{FF2B5EF4-FFF2-40B4-BE49-F238E27FC236}">
                <a16:creationId xmlns:a16="http://schemas.microsoft.com/office/drawing/2014/main" id="{0366B350-EDF7-5119-6CC3-474087303D8F}"/>
              </a:ext>
            </a:extLst>
          </p:cNvPr>
          <p:cNvPicPr>
            <a:picLocks noChangeAspect="1"/>
          </p:cNvPicPr>
          <p:nvPr/>
        </p:nvPicPr>
        <p:blipFill>
          <a:blip r:embed="rId2"/>
          <a:stretch>
            <a:fillRect/>
          </a:stretch>
        </p:blipFill>
        <p:spPr>
          <a:xfrm>
            <a:off x="2209800" y="1818808"/>
            <a:ext cx="7772400" cy="3220383"/>
          </a:xfrm>
          <a:prstGeom prst="rect">
            <a:avLst/>
          </a:prstGeom>
        </p:spPr>
      </p:pic>
    </p:spTree>
    <p:extLst>
      <p:ext uri="{BB962C8B-B14F-4D97-AF65-F5344CB8AC3E}">
        <p14:creationId xmlns:p14="http://schemas.microsoft.com/office/powerpoint/2010/main" val="34506514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21133-2B5F-AE97-6332-FCBDE590FF1B}"/>
              </a:ext>
            </a:extLst>
          </p:cNvPr>
          <p:cNvSpPr>
            <a:spLocks noGrp="1"/>
          </p:cNvSpPr>
          <p:nvPr>
            <p:ph type="title"/>
          </p:nvPr>
        </p:nvSpPr>
        <p:spPr/>
        <p:txBody>
          <a:bodyPr/>
          <a:lstStyle/>
          <a:p>
            <a:r>
              <a:rPr lang="en-US" dirty="0"/>
              <a:t>Gated Orifice Outlet</a:t>
            </a:r>
          </a:p>
        </p:txBody>
      </p:sp>
      <p:pic>
        <p:nvPicPr>
          <p:cNvPr id="5" name="Content Placeholder 4">
            <a:extLst>
              <a:ext uri="{FF2B5EF4-FFF2-40B4-BE49-F238E27FC236}">
                <a16:creationId xmlns:a16="http://schemas.microsoft.com/office/drawing/2014/main" id="{9160DB23-1C34-665B-E274-190798A7400C}"/>
              </a:ext>
            </a:extLst>
          </p:cNvPr>
          <p:cNvPicPr>
            <a:picLocks noGrp="1" noChangeAspect="1"/>
          </p:cNvPicPr>
          <p:nvPr>
            <p:ph idx="1"/>
          </p:nvPr>
        </p:nvPicPr>
        <p:blipFill>
          <a:blip r:embed="rId2"/>
          <a:stretch>
            <a:fillRect/>
          </a:stretch>
        </p:blipFill>
        <p:spPr>
          <a:xfrm>
            <a:off x="2209800" y="1690688"/>
            <a:ext cx="7772400" cy="4456900"/>
          </a:xfrm>
        </p:spPr>
      </p:pic>
    </p:spTree>
    <p:extLst>
      <p:ext uri="{BB962C8B-B14F-4D97-AF65-F5344CB8AC3E}">
        <p14:creationId xmlns:p14="http://schemas.microsoft.com/office/powerpoint/2010/main" val="411813982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CB9CE-A685-FC84-1C0A-0AFA21EB5690}"/>
              </a:ext>
            </a:extLst>
          </p:cNvPr>
          <p:cNvSpPr>
            <a:spLocks noGrp="1"/>
          </p:cNvSpPr>
          <p:nvPr>
            <p:ph type="title"/>
          </p:nvPr>
        </p:nvSpPr>
        <p:spPr/>
        <p:txBody>
          <a:bodyPr/>
          <a:lstStyle/>
          <a:p>
            <a:r>
              <a:rPr lang="en-US" dirty="0"/>
              <a:t>Gated Spillway</a:t>
            </a:r>
          </a:p>
        </p:txBody>
      </p:sp>
      <p:sp>
        <p:nvSpPr>
          <p:cNvPr id="3" name="Content Placeholder 2">
            <a:extLst>
              <a:ext uri="{FF2B5EF4-FFF2-40B4-BE49-F238E27FC236}">
                <a16:creationId xmlns:a16="http://schemas.microsoft.com/office/drawing/2014/main" id="{BB3E9EDD-9BD0-36CA-60CB-65F7FED448E4}"/>
              </a:ext>
            </a:extLst>
          </p:cNvPr>
          <p:cNvSpPr>
            <a:spLocks noGrp="1"/>
          </p:cNvSpPr>
          <p:nvPr>
            <p:ph idx="1"/>
          </p:nvPr>
        </p:nvSpPr>
        <p:spPr>
          <a:xfrm>
            <a:off x="838199" y="1825625"/>
            <a:ext cx="10515599" cy="4351338"/>
          </a:xfrm>
        </p:spPr>
        <p:txBody>
          <a:bodyPr/>
          <a:lstStyle/>
          <a:p>
            <a:r>
              <a:rPr lang="en-US" dirty="0"/>
              <a:t>Operable sluice and radial gates for Broad-Crested and Ogee spillways</a:t>
            </a:r>
          </a:p>
        </p:txBody>
      </p:sp>
      <p:pic>
        <p:nvPicPr>
          <p:cNvPr id="5" name="Picture 4">
            <a:extLst>
              <a:ext uri="{FF2B5EF4-FFF2-40B4-BE49-F238E27FC236}">
                <a16:creationId xmlns:a16="http://schemas.microsoft.com/office/drawing/2014/main" id="{4C7EA75C-111B-96D4-7EC9-DFD7BB9FDAFB}"/>
              </a:ext>
            </a:extLst>
          </p:cNvPr>
          <p:cNvPicPr>
            <a:picLocks noChangeAspect="1"/>
          </p:cNvPicPr>
          <p:nvPr/>
        </p:nvPicPr>
        <p:blipFill>
          <a:blip r:embed="rId2"/>
          <a:stretch>
            <a:fillRect/>
          </a:stretch>
        </p:blipFill>
        <p:spPr>
          <a:xfrm>
            <a:off x="468084" y="2841158"/>
            <a:ext cx="5438095" cy="2066667"/>
          </a:xfrm>
          <a:prstGeom prst="rect">
            <a:avLst/>
          </a:prstGeom>
        </p:spPr>
      </p:pic>
      <p:pic>
        <p:nvPicPr>
          <p:cNvPr id="6" name="Picture 5" descr="Graphical user interface, application&#10;&#10;Description automatically generated">
            <a:extLst>
              <a:ext uri="{FF2B5EF4-FFF2-40B4-BE49-F238E27FC236}">
                <a16:creationId xmlns:a16="http://schemas.microsoft.com/office/drawing/2014/main" id="{EA992FD7-0F74-86F3-9C39-A49877E0DA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3788" y="2841158"/>
            <a:ext cx="4810125" cy="3781425"/>
          </a:xfrm>
          <a:prstGeom prst="rect">
            <a:avLst/>
          </a:prstGeom>
        </p:spPr>
      </p:pic>
    </p:spTree>
    <p:extLst>
      <p:ext uri="{BB962C8B-B14F-4D97-AF65-F5344CB8AC3E}">
        <p14:creationId xmlns:p14="http://schemas.microsoft.com/office/powerpoint/2010/main" val="2012672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0346661-58BA-4BE5-ACE6-5EE81C26E2D1}"/>
              </a:ext>
            </a:extLst>
          </p:cNvPr>
          <p:cNvSpPr>
            <a:spLocks noGrp="1"/>
          </p:cNvSpPr>
          <p:nvPr>
            <p:ph type="title"/>
          </p:nvPr>
        </p:nvSpPr>
        <p:spPr/>
        <p:txBody>
          <a:bodyPr/>
          <a:lstStyle/>
          <a:p>
            <a:r>
              <a:rPr lang="en-US" dirty="0"/>
              <a:t>Reservoir Element</a:t>
            </a:r>
          </a:p>
        </p:txBody>
      </p:sp>
      <p:sp>
        <p:nvSpPr>
          <p:cNvPr id="5" name="Content Placeholder 4">
            <a:extLst>
              <a:ext uri="{FF2B5EF4-FFF2-40B4-BE49-F238E27FC236}">
                <a16:creationId xmlns:a16="http://schemas.microsoft.com/office/drawing/2014/main" id="{35EDF1D2-5842-4393-930A-73992147B402}"/>
              </a:ext>
            </a:extLst>
          </p:cNvPr>
          <p:cNvSpPr>
            <a:spLocks noGrp="1"/>
          </p:cNvSpPr>
          <p:nvPr>
            <p:ph idx="1"/>
          </p:nvPr>
        </p:nvSpPr>
        <p:spPr/>
        <p:txBody>
          <a:bodyPr/>
          <a:lstStyle/>
          <a:p>
            <a:r>
              <a:rPr lang="en-US" dirty="0"/>
              <a:t>One of the seven basin model element types</a:t>
            </a:r>
          </a:p>
          <a:p>
            <a:r>
              <a:rPr lang="en-US" dirty="0"/>
              <a:t>One upstream element</a:t>
            </a:r>
          </a:p>
          <a:p>
            <a:r>
              <a:rPr lang="en-US" dirty="0"/>
              <a:t>Up to two downstream elements</a:t>
            </a:r>
          </a:p>
          <a:p>
            <a:pPr lvl="1"/>
            <a:r>
              <a:rPr lang="en-US" dirty="0"/>
              <a:t>Main</a:t>
            </a:r>
          </a:p>
          <a:p>
            <a:pPr lvl="1"/>
            <a:r>
              <a:rPr lang="en-US" dirty="0"/>
              <a:t>Auxiliary</a:t>
            </a:r>
          </a:p>
          <a:p>
            <a:r>
              <a:rPr lang="en-US" dirty="0"/>
              <a:t>Five routing methods</a:t>
            </a:r>
          </a:p>
          <a:p>
            <a:pPr lvl="1"/>
            <a:r>
              <a:rPr lang="en-US" dirty="0"/>
              <a:t>None, Outflow Curve, Outflow Structures, Rule-Based Operations, Specified Release</a:t>
            </a:r>
          </a:p>
        </p:txBody>
      </p:sp>
      <p:pic>
        <p:nvPicPr>
          <p:cNvPr id="3" name="Picture 2">
            <a:extLst>
              <a:ext uri="{FF2B5EF4-FFF2-40B4-BE49-F238E27FC236}">
                <a16:creationId xmlns:a16="http://schemas.microsoft.com/office/drawing/2014/main" id="{C5AD73EA-E567-FCB7-6D82-B8263A6F1276}"/>
              </a:ext>
            </a:extLst>
          </p:cNvPr>
          <p:cNvPicPr>
            <a:picLocks noChangeAspect="1"/>
          </p:cNvPicPr>
          <p:nvPr/>
        </p:nvPicPr>
        <p:blipFill>
          <a:blip r:embed="rId2"/>
          <a:stretch>
            <a:fillRect/>
          </a:stretch>
        </p:blipFill>
        <p:spPr>
          <a:xfrm>
            <a:off x="5902874" y="365125"/>
            <a:ext cx="6034803" cy="1024777"/>
          </a:xfrm>
          <a:prstGeom prst="rect">
            <a:avLst/>
          </a:prstGeom>
        </p:spPr>
      </p:pic>
    </p:spTree>
    <p:extLst>
      <p:ext uri="{BB962C8B-B14F-4D97-AF65-F5344CB8AC3E}">
        <p14:creationId xmlns:p14="http://schemas.microsoft.com/office/powerpoint/2010/main" val="394364472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F0C218-B313-0FD3-38CB-6F613CE35990}"/>
              </a:ext>
            </a:extLst>
          </p:cNvPr>
          <p:cNvSpPr>
            <a:spLocks noGrp="1"/>
          </p:cNvSpPr>
          <p:nvPr>
            <p:ph type="title"/>
          </p:nvPr>
        </p:nvSpPr>
        <p:spPr/>
        <p:txBody>
          <a:bodyPr/>
          <a:lstStyle/>
          <a:p>
            <a:r>
              <a:rPr lang="en-US" dirty="0"/>
              <a:t>Calibration</a:t>
            </a:r>
          </a:p>
        </p:txBody>
      </p:sp>
      <p:sp>
        <p:nvSpPr>
          <p:cNvPr id="3" name="Content Placeholder 2">
            <a:extLst>
              <a:ext uri="{FF2B5EF4-FFF2-40B4-BE49-F238E27FC236}">
                <a16:creationId xmlns:a16="http://schemas.microsoft.com/office/drawing/2014/main" id="{CB0E7B0F-20AF-EA17-7051-4BD8305C738C}"/>
              </a:ext>
            </a:extLst>
          </p:cNvPr>
          <p:cNvSpPr>
            <a:spLocks noGrp="1"/>
          </p:cNvSpPr>
          <p:nvPr>
            <p:ph idx="1"/>
          </p:nvPr>
        </p:nvSpPr>
        <p:spPr/>
        <p:txBody>
          <a:bodyPr/>
          <a:lstStyle/>
          <a:p>
            <a:r>
              <a:rPr lang="en-US" dirty="0"/>
              <a:t>Isolate reservoir by using a source element with a timeseries gage</a:t>
            </a:r>
          </a:p>
          <a:p>
            <a:r>
              <a:rPr lang="en-US" dirty="0"/>
              <a:t>Calibration by adjusting rules</a:t>
            </a:r>
          </a:p>
          <a:p>
            <a:pPr lvl="1"/>
            <a:r>
              <a:rPr lang="en-US" dirty="0"/>
              <a:t>These may deviate from the regulation manual</a:t>
            </a:r>
          </a:p>
          <a:p>
            <a:pPr lvl="1"/>
            <a:r>
              <a:rPr lang="en-US" dirty="0"/>
              <a:t>Add other rules or settings for stability</a:t>
            </a:r>
          </a:p>
          <a:p>
            <a:pPr lvl="2"/>
            <a:r>
              <a:rPr lang="en-US" dirty="0"/>
              <a:t>Rate of change rules help even if not included in WCM</a:t>
            </a:r>
          </a:p>
          <a:p>
            <a:r>
              <a:rPr lang="en-US" dirty="0"/>
              <a:t>Calibration by adjusting structures</a:t>
            </a:r>
          </a:p>
          <a:p>
            <a:pPr lvl="1"/>
            <a:r>
              <a:rPr lang="en-US" dirty="0"/>
              <a:t>Adjust rating curves for outlets or spillways using simple methods</a:t>
            </a:r>
          </a:p>
        </p:txBody>
      </p:sp>
    </p:spTree>
    <p:extLst>
      <p:ext uri="{BB962C8B-B14F-4D97-AF65-F5344CB8AC3E}">
        <p14:creationId xmlns:p14="http://schemas.microsoft.com/office/powerpoint/2010/main" val="101953265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BB1DA-0979-0396-BB1E-A9E542BA79D8}"/>
              </a:ext>
            </a:extLst>
          </p:cNvPr>
          <p:cNvSpPr>
            <a:spLocks noGrp="1"/>
          </p:cNvSpPr>
          <p:nvPr>
            <p:ph type="title"/>
          </p:nvPr>
        </p:nvSpPr>
        <p:spPr/>
        <p:txBody>
          <a:bodyPr/>
          <a:lstStyle/>
          <a:p>
            <a:r>
              <a:rPr lang="en-US" dirty="0"/>
              <a:t>Rule-Based Reservoir Routing –</a:t>
            </a:r>
            <a:br>
              <a:rPr lang="en-US" dirty="0"/>
            </a:br>
            <a:r>
              <a:rPr lang="en-US" dirty="0"/>
              <a:t>When to Use?</a:t>
            </a:r>
          </a:p>
        </p:txBody>
      </p:sp>
      <p:sp>
        <p:nvSpPr>
          <p:cNvPr id="3" name="Content Placeholder 2">
            <a:extLst>
              <a:ext uri="{FF2B5EF4-FFF2-40B4-BE49-F238E27FC236}">
                <a16:creationId xmlns:a16="http://schemas.microsoft.com/office/drawing/2014/main" id="{75CBC1BA-D186-7074-23E4-F460042D861F}"/>
              </a:ext>
            </a:extLst>
          </p:cNvPr>
          <p:cNvSpPr>
            <a:spLocks noGrp="1"/>
          </p:cNvSpPr>
          <p:nvPr>
            <p:ph idx="1"/>
          </p:nvPr>
        </p:nvSpPr>
        <p:spPr/>
        <p:txBody>
          <a:bodyPr/>
          <a:lstStyle/>
          <a:p>
            <a:r>
              <a:rPr lang="en-US" dirty="0"/>
              <a:t>Storage target and releases vary seasonally</a:t>
            </a:r>
          </a:p>
          <a:p>
            <a:r>
              <a:rPr lang="en-US" dirty="0"/>
              <a:t>Complex rules and operable structures determine releases</a:t>
            </a:r>
          </a:p>
          <a:p>
            <a:endParaRPr lang="en-US" dirty="0"/>
          </a:p>
          <a:p>
            <a:r>
              <a:rPr lang="en-US" dirty="0"/>
              <a:t>You will be surprised how far you can get with simple guide curve operations for many models!</a:t>
            </a:r>
          </a:p>
        </p:txBody>
      </p:sp>
    </p:spTree>
    <p:extLst>
      <p:ext uri="{BB962C8B-B14F-4D97-AF65-F5344CB8AC3E}">
        <p14:creationId xmlns:p14="http://schemas.microsoft.com/office/powerpoint/2010/main" val="378102445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9CA92FB-24B4-1546-B1C2-2EA8FBE68E67}"/>
              </a:ext>
            </a:extLst>
          </p:cNvPr>
          <p:cNvSpPr>
            <a:spLocks noGrp="1"/>
          </p:cNvSpPr>
          <p:nvPr>
            <p:ph type="title"/>
          </p:nvPr>
        </p:nvSpPr>
        <p:spPr/>
        <p:txBody>
          <a:bodyPr/>
          <a:lstStyle/>
          <a:p>
            <a:r>
              <a:rPr lang="en-US" dirty="0"/>
              <a:t>Reservoir Volume Reduction</a:t>
            </a:r>
          </a:p>
        </p:txBody>
      </p:sp>
      <p:sp>
        <p:nvSpPr>
          <p:cNvPr id="5" name="Text Placeholder 4">
            <a:extLst>
              <a:ext uri="{FF2B5EF4-FFF2-40B4-BE49-F238E27FC236}">
                <a16:creationId xmlns:a16="http://schemas.microsoft.com/office/drawing/2014/main" id="{7558AF58-7B1B-C0D9-0D76-2E2922B61E68}"/>
              </a:ext>
            </a:extLst>
          </p:cNvPr>
          <p:cNvSpPr>
            <a:spLocks noGrp="1"/>
          </p:cNvSpPr>
          <p:nvPr>
            <p:ph type="body" idx="1"/>
          </p:nvPr>
        </p:nvSpPr>
        <p:spPr/>
        <p:txBody>
          <a:bodyPr/>
          <a:lstStyle/>
          <a:p>
            <a:r>
              <a:rPr lang="en-US" dirty="0"/>
              <a:t>Slides by Dr. Jay Pak</a:t>
            </a:r>
          </a:p>
        </p:txBody>
      </p:sp>
    </p:spTree>
    <p:extLst>
      <p:ext uri="{BB962C8B-B14F-4D97-AF65-F5344CB8AC3E}">
        <p14:creationId xmlns:p14="http://schemas.microsoft.com/office/powerpoint/2010/main" val="3581200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D6FA8-0B89-4853-AEA0-1BC66EF557C8}"/>
              </a:ext>
            </a:extLst>
          </p:cNvPr>
          <p:cNvSpPr>
            <a:spLocks noGrp="1"/>
          </p:cNvSpPr>
          <p:nvPr>
            <p:ph type="title"/>
          </p:nvPr>
        </p:nvSpPr>
        <p:spPr>
          <a:xfrm>
            <a:off x="384778" y="136526"/>
            <a:ext cx="11540521" cy="752354"/>
          </a:xfrm>
        </p:spPr>
        <p:txBody>
          <a:bodyPr>
            <a:noAutofit/>
          </a:bodyPr>
          <a:lstStyle/>
          <a:p>
            <a:r>
              <a:rPr lang="en-US" dirty="0"/>
              <a:t>Reservoir Volume Reduction Process</a:t>
            </a:r>
          </a:p>
        </p:txBody>
      </p:sp>
      <p:pic>
        <p:nvPicPr>
          <p:cNvPr id="6" name="Content Placeholder 5">
            <a:extLst>
              <a:ext uri="{FF2B5EF4-FFF2-40B4-BE49-F238E27FC236}">
                <a16:creationId xmlns:a16="http://schemas.microsoft.com/office/drawing/2014/main" id="{A03B6426-3B81-411C-958B-5885469DEA88}"/>
              </a:ext>
            </a:extLst>
          </p:cNvPr>
          <p:cNvPicPr>
            <a:picLocks noGrp="1" noChangeAspect="1"/>
          </p:cNvPicPr>
          <p:nvPr>
            <p:ph idx="1"/>
          </p:nvPr>
        </p:nvPicPr>
        <p:blipFill>
          <a:blip r:embed="rId2"/>
          <a:stretch>
            <a:fillRect/>
          </a:stretch>
        </p:blipFill>
        <p:spPr>
          <a:xfrm>
            <a:off x="266700" y="893111"/>
            <a:ext cx="11658600" cy="5076010"/>
          </a:xfrm>
          <a:prstGeom prst="rect">
            <a:avLst/>
          </a:prstGeom>
        </p:spPr>
      </p:pic>
      <p:sp>
        <p:nvSpPr>
          <p:cNvPr id="5" name="Slide Number Placeholder 4">
            <a:extLst>
              <a:ext uri="{FF2B5EF4-FFF2-40B4-BE49-F238E27FC236}">
                <a16:creationId xmlns:a16="http://schemas.microsoft.com/office/drawing/2014/main" id="{66F45596-CA1C-46ED-8EC5-B55F033796C6}"/>
              </a:ext>
            </a:extLst>
          </p:cNvPr>
          <p:cNvSpPr>
            <a:spLocks noGrp="1"/>
          </p:cNvSpPr>
          <p:nvPr>
            <p:ph type="sldNum" sz="quarter" idx="12"/>
          </p:nvPr>
        </p:nvSpPr>
        <p:spPr/>
        <p:txBody>
          <a:bodyPr/>
          <a:lstStyle/>
          <a:p>
            <a:fld id="{74CC7FE2-A5AD-48E4-9700-1865D0E531EF}" type="slidenum">
              <a:rPr lang="en-US" smtClean="0"/>
              <a:t>53</a:t>
            </a:fld>
            <a:endParaRPr lang="en-US"/>
          </a:p>
        </p:txBody>
      </p:sp>
    </p:spTree>
    <p:extLst>
      <p:ext uri="{BB962C8B-B14F-4D97-AF65-F5344CB8AC3E}">
        <p14:creationId xmlns:p14="http://schemas.microsoft.com/office/powerpoint/2010/main" val="106227972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9993" y="397608"/>
            <a:ext cx="10912243" cy="994172"/>
          </a:xfrm>
        </p:spPr>
        <p:txBody>
          <a:bodyPr>
            <a:normAutofit fontScale="90000"/>
          </a:bodyPr>
          <a:lstStyle/>
          <a:p>
            <a:r>
              <a:rPr lang="en-US" dirty="0"/>
              <a:t>Reservoir Volume Reduction</a:t>
            </a:r>
            <a:br>
              <a:rPr lang="en-US" dirty="0"/>
            </a:br>
            <a:r>
              <a:rPr lang="en-US" dirty="0"/>
              <a:t>Chen &amp; </a:t>
            </a:r>
            <a:r>
              <a:rPr lang="en-US" dirty="0" err="1"/>
              <a:t>Brune</a:t>
            </a:r>
            <a:r>
              <a:rPr lang="en-US" dirty="0"/>
              <a:t> Trap Efficiency</a:t>
            </a:r>
          </a:p>
        </p:txBody>
      </p:sp>
      <p:pic>
        <p:nvPicPr>
          <p:cNvPr id="1026" name="Picture 2">
            <a:extLst>
              <a:ext uri="{FF2B5EF4-FFF2-40B4-BE49-F238E27FC236}">
                <a16:creationId xmlns:a16="http://schemas.microsoft.com/office/drawing/2014/main" id="{6EF35BBB-C81A-4CE5-8060-51CA134BBB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7999" y="4256359"/>
            <a:ext cx="3857057" cy="220403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2751D77C-A615-4271-ACDA-46D29BDF48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00113" y="2676031"/>
            <a:ext cx="3857057" cy="296348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F0C36F00-9A96-646C-2100-E91750254AA5}"/>
              </a:ext>
            </a:extLst>
          </p:cNvPr>
          <p:cNvPicPr>
            <a:picLocks noChangeAspect="1"/>
          </p:cNvPicPr>
          <p:nvPr/>
        </p:nvPicPr>
        <p:blipFill>
          <a:blip r:embed="rId5"/>
          <a:stretch>
            <a:fillRect/>
          </a:stretch>
        </p:blipFill>
        <p:spPr>
          <a:xfrm>
            <a:off x="726998" y="1943909"/>
            <a:ext cx="5066667" cy="1819048"/>
          </a:xfrm>
          <a:prstGeom prst="rect">
            <a:avLst/>
          </a:prstGeom>
        </p:spPr>
      </p:pic>
    </p:spTree>
    <p:extLst>
      <p:ext uri="{BB962C8B-B14F-4D97-AF65-F5344CB8AC3E}">
        <p14:creationId xmlns:p14="http://schemas.microsoft.com/office/powerpoint/2010/main" val="265614310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234E1CA-AD0A-4138-880F-BA4ABCA1D58B}"/>
              </a:ext>
            </a:extLst>
          </p:cNvPr>
          <p:cNvSpPr>
            <a:spLocks noGrp="1"/>
          </p:cNvSpPr>
          <p:nvPr>
            <p:ph type="dt" sz="half" idx="11"/>
          </p:nvPr>
        </p:nvSpPr>
        <p:spPr>
          <a:xfrm>
            <a:off x="9182100" y="6640512"/>
            <a:ext cx="2743200" cy="182880"/>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3" name="Footer Placeholder 2">
            <a:extLst>
              <a:ext uri="{FF2B5EF4-FFF2-40B4-BE49-F238E27FC236}">
                <a16:creationId xmlns:a16="http://schemas.microsoft.com/office/drawing/2014/main" id="{DFF2CA50-9BFD-40A7-BF62-9B1C2D68931C}"/>
              </a:ext>
            </a:extLst>
          </p:cNvPr>
          <p:cNvSpPr>
            <a:spLocks noGrp="1"/>
          </p:cNvSpPr>
          <p:nvPr>
            <p:ph type="ftr" sz="quarter" idx="12"/>
          </p:nvPr>
        </p:nvSpPr>
        <p:spPr>
          <a:xfrm>
            <a:off x="276225" y="6640512"/>
            <a:ext cx="4114800" cy="182880"/>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 name="Title 4">
            <a:extLst>
              <a:ext uri="{FF2B5EF4-FFF2-40B4-BE49-F238E27FC236}">
                <a16:creationId xmlns:a16="http://schemas.microsoft.com/office/drawing/2014/main" id="{6E179496-303B-4F55-9A42-3BD4074D6C8C}"/>
              </a:ext>
            </a:extLst>
          </p:cNvPr>
          <p:cNvSpPr>
            <a:spLocks noGrp="1"/>
          </p:cNvSpPr>
          <p:nvPr>
            <p:ph type="title"/>
          </p:nvPr>
        </p:nvSpPr>
        <p:spPr>
          <a:xfrm>
            <a:off x="276224" y="206725"/>
            <a:ext cx="11649075" cy="1325563"/>
          </a:xfrm>
        </p:spPr>
        <p:txBody>
          <a:bodyPr/>
          <a:lstStyle/>
          <a:p>
            <a:r>
              <a:rPr lang="en-US" dirty="0"/>
              <a:t>Tuttle Creek Results with Reservoir Volume Reduction</a:t>
            </a:r>
          </a:p>
        </p:txBody>
      </p:sp>
      <p:pic>
        <p:nvPicPr>
          <p:cNvPr id="4" name="Picture 3">
            <a:extLst>
              <a:ext uri="{FF2B5EF4-FFF2-40B4-BE49-F238E27FC236}">
                <a16:creationId xmlns:a16="http://schemas.microsoft.com/office/drawing/2014/main" id="{CF09EEA4-FF50-463D-97D2-FB42DC2D7987}"/>
              </a:ext>
            </a:extLst>
          </p:cNvPr>
          <p:cNvPicPr>
            <a:picLocks noChangeAspect="1"/>
          </p:cNvPicPr>
          <p:nvPr/>
        </p:nvPicPr>
        <p:blipFill>
          <a:blip r:embed="rId3"/>
          <a:stretch>
            <a:fillRect/>
          </a:stretch>
        </p:blipFill>
        <p:spPr>
          <a:xfrm>
            <a:off x="0" y="2730782"/>
            <a:ext cx="8595528" cy="4127218"/>
          </a:xfrm>
          <a:prstGeom prst="rect">
            <a:avLst/>
          </a:prstGeom>
        </p:spPr>
      </p:pic>
      <p:pic>
        <p:nvPicPr>
          <p:cNvPr id="6" name="Picture 5">
            <a:extLst>
              <a:ext uri="{FF2B5EF4-FFF2-40B4-BE49-F238E27FC236}">
                <a16:creationId xmlns:a16="http://schemas.microsoft.com/office/drawing/2014/main" id="{CA14CCF3-D14F-5535-1684-8243A37887FA}"/>
              </a:ext>
            </a:extLst>
          </p:cNvPr>
          <p:cNvPicPr>
            <a:picLocks noChangeAspect="1"/>
          </p:cNvPicPr>
          <p:nvPr/>
        </p:nvPicPr>
        <p:blipFill>
          <a:blip r:embed="rId4"/>
          <a:stretch>
            <a:fillRect/>
          </a:stretch>
        </p:blipFill>
        <p:spPr>
          <a:xfrm>
            <a:off x="7452300" y="1038328"/>
            <a:ext cx="4672500" cy="3384908"/>
          </a:xfrm>
          <a:prstGeom prst="rect">
            <a:avLst/>
          </a:prstGeom>
        </p:spPr>
      </p:pic>
    </p:spTree>
    <p:extLst>
      <p:ext uri="{BB962C8B-B14F-4D97-AF65-F5344CB8AC3E}">
        <p14:creationId xmlns:p14="http://schemas.microsoft.com/office/powerpoint/2010/main" val="152628296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EC1BB9-3A88-41F1-8217-BA9BBBBD8919}"/>
              </a:ext>
            </a:extLst>
          </p:cNvPr>
          <p:cNvSpPr>
            <a:spLocks noGrp="1"/>
          </p:cNvSpPr>
          <p:nvPr>
            <p:ph type="title"/>
          </p:nvPr>
        </p:nvSpPr>
        <p:spPr/>
        <p:txBody>
          <a:bodyPr/>
          <a:lstStyle/>
          <a:p>
            <a:r>
              <a:rPr lang="en-US" dirty="0"/>
              <a:t>Questions?</a:t>
            </a:r>
          </a:p>
        </p:txBody>
      </p:sp>
      <p:sp>
        <p:nvSpPr>
          <p:cNvPr id="5" name="Text Placeholder 4">
            <a:extLst>
              <a:ext uri="{FF2B5EF4-FFF2-40B4-BE49-F238E27FC236}">
                <a16:creationId xmlns:a16="http://schemas.microsoft.com/office/drawing/2014/main" id="{0B4596D0-AD12-4CCE-8D6D-CD1E65C9CE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62859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D9D62-C6A5-0251-BC3E-C1FA2100C5DB}"/>
              </a:ext>
            </a:extLst>
          </p:cNvPr>
          <p:cNvSpPr>
            <a:spLocks noGrp="1"/>
          </p:cNvSpPr>
          <p:nvPr>
            <p:ph type="title"/>
          </p:nvPr>
        </p:nvSpPr>
        <p:spPr/>
        <p:txBody>
          <a:bodyPr/>
          <a:lstStyle/>
          <a:p>
            <a:r>
              <a:rPr lang="en-US" dirty="0"/>
              <a:t>Geometry (Storage Method)</a:t>
            </a:r>
          </a:p>
        </p:txBody>
      </p:sp>
      <p:sp>
        <p:nvSpPr>
          <p:cNvPr id="3" name="Content Placeholder 2">
            <a:extLst>
              <a:ext uri="{FF2B5EF4-FFF2-40B4-BE49-F238E27FC236}">
                <a16:creationId xmlns:a16="http://schemas.microsoft.com/office/drawing/2014/main" id="{285572D0-ECE4-01B8-0D74-31C6C8904E41}"/>
              </a:ext>
            </a:extLst>
          </p:cNvPr>
          <p:cNvSpPr>
            <a:spLocks noGrp="1"/>
          </p:cNvSpPr>
          <p:nvPr>
            <p:ph idx="1"/>
          </p:nvPr>
        </p:nvSpPr>
        <p:spPr/>
        <p:txBody>
          <a:bodyPr/>
          <a:lstStyle/>
          <a:p>
            <a:r>
              <a:rPr lang="en-US" dirty="0"/>
              <a:t>Reservoir computes the continuity equation</a:t>
            </a:r>
          </a:p>
        </p:txBody>
      </p:sp>
      <p:graphicFrame>
        <p:nvGraphicFramePr>
          <p:cNvPr id="4" name="Table 4">
            <a:extLst>
              <a:ext uri="{FF2B5EF4-FFF2-40B4-BE49-F238E27FC236}">
                <a16:creationId xmlns:a16="http://schemas.microsoft.com/office/drawing/2014/main" id="{4DE78B76-706C-6661-B427-CCEEBEDBF8A0}"/>
              </a:ext>
            </a:extLst>
          </p:cNvPr>
          <p:cNvGraphicFramePr>
            <a:graphicFrameLocks noGrp="1"/>
          </p:cNvGraphicFramePr>
          <p:nvPr>
            <p:extLst>
              <p:ext uri="{D42A27DB-BD31-4B8C-83A1-F6EECF244321}">
                <p14:modId xmlns:p14="http://schemas.microsoft.com/office/powerpoint/2010/main" val="280873323"/>
              </p:ext>
            </p:extLst>
          </p:nvPr>
        </p:nvGraphicFramePr>
        <p:xfrm>
          <a:off x="2517569" y="2470682"/>
          <a:ext cx="9060872" cy="4043194"/>
        </p:xfrm>
        <a:graphic>
          <a:graphicData uri="http://schemas.openxmlformats.org/drawingml/2006/table">
            <a:tbl>
              <a:tblPr firstRow="1">
                <a:tableStyleId>{073A0DAA-6AF3-43AB-8588-CEC1D06C72B9}</a:tableStyleId>
              </a:tblPr>
              <a:tblGrid>
                <a:gridCol w="2265218">
                  <a:extLst>
                    <a:ext uri="{9D8B030D-6E8A-4147-A177-3AD203B41FA5}">
                      <a16:colId xmlns:a16="http://schemas.microsoft.com/office/drawing/2014/main" val="3497861445"/>
                    </a:ext>
                  </a:extLst>
                </a:gridCol>
                <a:gridCol w="2265218">
                  <a:extLst>
                    <a:ext uri="{9D8B030D-6E8A-4147-A177-3AD203B41FA5}">
                      <a16:colId xmlns:a16="http://schemas.microsoft.com/office/drawing/2014/main" val="1862846730"/>
                    </a:ext>
                  </a:extLst>
                </a:gridCol>
                <a:gridCol w="2265218">
                  <a:extLst>
                    <a:ext uri="{9D8B030D-6E8A-4147-A177-3AD203B41FA5}">
                      <a16:colId xmlns:a16="http://schemas.microsoft.com/office/drawing/2014/main" val="3136178350"/>
                    </a:ext>
                  </a:extLst>
                </a:gridCol>
                <a:gridCol w="2265218">
                  <a:extLst>
                    <a:ext uri="{9D8B030D-6E8A-4147-A177-3AD203B41FA5}">
                      <a16:colId xmlns:a16="http://schemas.microsoft.com/office/drawing/2014/main" val="2028719202"/>
                    </a:ext>
                  </a:extLst>
                </a:gridCol>
              </a:tblGrid>
              <a:tr h="741521">
                <a:tc>
                  <a:txBody>
                    <a:bodyPr/>
                    <a:lstStyle/>
                    <a:p>
                      <a:r>
                        <a:rPr lang="en-US" sz="2000" dirty="0"/>
                        <a:t>Outflow Curve</a:t>
                      </a:r>
                    </a:p>
                  </a:txBody>
                  <a:tcPr/>
                </a:tc>
                <a:tc>
                  <a:txBody>
                    <a:bodyPr/>
                    <a:lstStyle/>
                    <a:p>
                      <a:r>
                        <a:rPr lang="en-US" sz="2000" dirty="0"/>
                        <a:t>Outflow Structures</a:t>
                      </a:r>
                    </a:p>
                  </a:txBody>
                  <a:tcPr/>
                </a:tc>
                <a:tc>
                  <a:txBody>
                    <a:bodyPr/>
                    <a:lstStyle/>
                    <a:p>
                      <a:r>
                        <a:rPr lang="en-US" sz="2000" dirty="0"/>
                        <a:t>Rule-Based Operations</a:t>
                      </a:r>
                    </a:p>
                  </a:txBody>
                  <a:tcPr/>
                </a:tc>
                <a:tc>
                  <a:txBody>
                    <a:bodyPr/>
                    <a:lstStyle/>
                    <a:p>
                      <a:r>
                        <a:rPr lang="en-US" sz="2000" dirty="0"/>
                        <a:t>Specified Release</a:t>
                      </a:r>
                    </a:p>
                  </a:txBody>
                  <a:tcPr/>
                </a:tc>
                <a:extLst>
                  <a:ext uri="{0D108BD9-81ED-4DB2-BD59-A6C34878D82A}">
                    <a16:rowId xmlns:a16="http://schemas.microsoft.com/office/drawing/2014/main" val="1995864386"/>
                  </a:ext>
                </a:extLst>
              </a:tr>
              <a:tr h="894203">
                <a:tc>
                  <a:txBody>
                    <a:bodyPr/>
                    <a:lstStyle/>
                    <a:p>
                      <a:r>
                        <a:rPr lang="en-US" sz="2000" dirty="0"/>
                        <a:t>Elevation-Area-Discharge</a:t>
                      </a:r>
                    </a:p>
                  </a:txBody>
                  <a:tcPr/>
                </a:tc>
                <a:tc>
                  <a:txBody>
                    <a:bodyPr/>
                    <a:lstStyle/>
                    <a:p>
                      <a:r>
                        <a:rPr lang="en-US" sz="2000" dirty="0"/>
                        <a:t>Elevation-Area</a:t>
                      </a:r>
                    </a:p>
                  </a:txBody>
                  <a:tcPr/>
                </a:tc>
                <a:tc>
                  <a:txBody>
                    <a:bodyPr/>
                    <a:lstStyle/>
                    <a:p>
                      <a:r>
                        <a:rPr lang="en-US" sz="2000" dirty="0"/>
                        <a:t>Elevation-Area</a:t>
                      </a:r>
                    </a:p>
                  </a:txBody>
                  <a:tcPr/>
                </a:tc>
                <a:tc>
                  <a:txBody>
                    <a:bodyPr/>
                    <a:lstStyle/>
                    <a:p>
                      <a:r>
                        <a:rPr lang="en-US" sz="2000" dirty="0"/>
                        <a:t>Elevation-Area</a:t>
                      </a:r>
                    </a:p>
                  </a:txBody>
                  <a:tcPr/>
                </a:tc>
                <a:extLst>
                  <a:ext uri="{0D108BD9-81ED-4DB2-BD59-A6C34878D82A}">
                    <a16:rowId xmlns:a16="http://schemas.microsoft.com/office/drawing/2014/main" val="2543320818"/>
                  </a:ext>
                </a:extLst>
              </a:tr>
              <a:tr h="894203">
                <a:tc>
                  <a:txBody>
                    <a:bodyPr/>
                    <a:lstStyle/>
                    <a:p>
                      <a:r>
                        <a:rPr lang="en-US" sz="2000" dirty="0"/>
                        <a:t>Elevation-Storage-Area-Discharge</a:t>
                      </a:r>
                    </a:p>
                  </a:txBody>
                  <a:tcPr/>
                </a:tc>
                <a:tc>
                  <a:txBody>
                    <a:bodyPr/>
                    <a:lstStyle/>
                    <a:p>
                      <a:r>
                        <a:rPr lang="en-US" sz="2000" dirty="0"/>
                        <a:t>Elevation-Storage</a:t>
                      </a:r>
                    </a:p>
                  </a:txBody>
                  <a:tcPr/>
                </a:tc>
                <a:tc>
                  <a:txBody>
                    <a:bodyPr/>
                    <a:lstStyle/>
                    <a:p>
                      <a:r>
                        <a:rPr lang="en-US" sz="2000" dirty="0"/>
                        <a:t>Elevation-Storage</a:t>
                      </a:r>
                    </a:p>
                  </a:txBody>
                  <a:tcPr/>
                </a:tc>
                <a:tc>
                  <a:txBody>
                    <a:bodyPr/>
                    <a:lstStyle/>
                    <a:p>
                      <a:r>
                        <a:rPr lang="en-US" sz="2000" dirty="0"/>
                        <a:t>Elevation-Storage</a:t>
                      </a:r>
                    </a:p>
                  </a:txBody>
                  <a:tcPr/>
                </a:tc>
                <a:extLst>
                  <a:ext uri="{0D108BD9-81ED-4DB2-BD59-A6C34878D82A}">
                    <a16:rowId xmlns:a16="http://schemas.microsoft.com/office/drawing/2014/main" val="4212986352"/>
                  </a:ext>
                </a:extLst>
              </a:tr>
              <a:tr h="894203">
                <a:tc>
                  <a:txBody>
                    <a:bodyPr/>
                    <a:lstStyle/>
                    <a:p>
                      <a:r>
                        <a:rPr lang="en-US" sz="2000" dirty="0"/>
                        <a:t>Elevation-Storage-Discharge</a:t>
                      </a:r>
                    </a:p>
                  </a:txBody>
                  <a:tcPr/>
                </a:tc>
                <a:tc>
                  <a:txBody>
                    <a:bodyPr/>
                    <a:lstStyle/>
                    <a:p>
                      <a:r>
                        <a:rPr lang="en-US" sz="2000" dirty="0"/>
                        <a:t>Elevation-Storage-Area</a:t>
                      </a:r>
                    </a:p>
                  </a:txBody>
                  <a:tcPr/>
                </a:tc>
                <a:tc>
                  <a:txBody>
                    <a:bodyPr/>
                    <a:lstStyle/>
                    <a:p>
                      <a:r>
                        <a:rPr lang="en-US" sz="2000" dirty="0"/>
                        <a:t>Elevation-Storage-Area</a:t>
                      </a:r>
                    </a:p>
                  </a:txBody>
                  <a:tcPr/>
                </a:tc>
                <a:tc>
                  <a:txBody>
                    <a:bodyPr/>
                    <a:lstStyle/>
                    <a:p>
                      <a:endParaRPr lang="en-US" sz="2000" dirty="0"/>
                    </a:p>
                  </a:txBody>
                  <a:tcPr/>
                </a:tc>
                <a:extLst>
                  <a:ext uri="{0D108BD9-81ED-4DB2-BD59-A6C34878D82A}">
                    <a16:rowId xmlns:a16="http://schemas.microsoft.com/office/drawing/2014/main" val="2231702199"/>
                  </a:ext>
                </a:extLst>
              </a:tr>
              <a:tr h="619064">
                <a:tc>
                  <a:txBody>
                    <a:bodyPr/>
                    <a:lstStyle/>
                    <a:p>
                      <a:r>
                        <a:rPr lang="en-US" sz="2000" dirty="0"/>
                        <a:t>Storage-Discharge</a:t>
                      </a:r>
                    </a:p>
                  </a:txBody>
                  <a:tcPr/>
                </a:tc>
                <a:tc>
                  <a:txBody>
                    <a:bodyPr/>
                    <a:lstStyle/>
                    <a:p>
                      <a:endParaRPr lang="en-US" sz="2000"/>
                    </a:p>
                  </a:txBody>
                  <a:tcPr/>
                </a:tc>
                <a:tc>
                  <a:txBody>
                    <a:bodyPr/>
                    <a:lstStyle/>
                    <a:p>
                      <a:endParaRPr lang="en-US" sz="2000"/>
                    </a:p>
                  </a:txBody>
                  <a:tcPr/>
                </a:tc>
                <a:tc>
                  <a:txBody>
                    <a:bodyPr/>
                    <a:lstStyle/>
                    <a:p>
                      <a:endParaRPr lang="en-US" sz="2000" dirty="0"/>
                    </a:p>
                  </a:txBody>
                  <a:tcPr/>
                </a:tc>
                <a:extLst>
                  <a:ext uri="{0D108BD9-81ED-4DB2-BD59-A6C34878D82A}">
                    <a16:rowId xmlns:a16="http://schemas.microsoft.com/office/drawing/2014/main" val="17305606"/>
                  </a:ext>
                </a:extLst>
              </a:tr>
            </a:tbl>
          </a:graphicData>
        </a:graphic>
      </p:graphicFrame>
    </p:spTree>
    <p:extLst>
      <p:ext uri="{BB962C8B-B14F-4D97-AF65-F5344CB8AC3E}">
        <p14:creationId xmlns:p14="http://schemas.microsoft.com/office/powerpoint/2010/main" val="2239108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CDFB1-7667-4F49-E42A-8213B2C94C1A}"/>
              </a:ext>
            </a:extLst>
          </p:cNvPr>
          <p:cNvSpPr>
            <a:spLocks noGrp="1"/>
          </p:cNvSpPr>
          <p:nvPr>
            <p:ph type="title"/>
          </p:nvPr>
        </p:nvSpPr>
        <p:spPr/>
        <p:txBody>
          <a:bodyPr/>
          <a:lstStyle/>
          <a:p>
            <a:r>
              <a:rPr lang="en-US"/>
              <a:t>Initial Conditions</a:t>
            </a:r>
            <a:endParaRPr lang="en-US" dirty="0"/>
          </a:p>
        </p:txBody>
      </p:sp>
      <p:sp>
        <p:nvSpPr>
          <p:cNvPr id="3" name="Content Placeholder 2">
            <a:extLst>
              <a:ext uri="{FF2B5EF4-FFF2-40B4-BE49-F238E27FC236}">
                <a16:creationId xmlns:a16="http://schemas.microsoft.com/office/drawing/2014/main" id="{4E85B03B-E55D-592F-A683-854993E12B72}"/>
              </a:ext>
            </a:extLst>
          </p:cNvPr>
          <p:cNvSpPr>
            <a:spLocks noGrp="1"/>
          </p:cNvSpPr>
          <p:nvPr>
            <p:ph idx="1"/>
          </p:nvPr>
        </p:nvSpPr>
        <p:spPr/>
        <p:txBody>
          <a:bodyPr/>
          <a:lstStyle/>
          <a:p>
            <a:r>
              <a:rPr lang="en-US" dirty="0"/>
              <a:t>State information required for simulation start</a:t>
            </a:r>
          </a:p>
          <a:p>
            <a:r>
              <a:rPr lang="en-US" dirty="0"/>
              <a:t>Available options depend on selected storage method</a:t>
            </a:r>
          </a:p>
          <a:p>
            <a:pPr lvl="1"/>
            <a:r>
              <a:rPr lang="en-US" dirty="0"/>
              <a:t>Storage </a:t>
            </a:r>
            <a:r>
              <a:rPr lang="en-US" dirty="0">
                <a:solidFill>
                  <a:srgbClr val="C00000"/>
                </a:solidFill>
              </a:rPr>
              <a:t>(simplest)</a:t>
            </a:r>
          </a:p>
          <a:p>
            <a:pPr lvl="1"/>
            <a:r>
              <a:rPr lang="en-US" dirty="0"/>
              <a:t>Elevation</a:t>
            </a:r>
          </a:p>
          <a:p>
            <a:pPr lvl="1"/>
            <a:r>
              <a:rPr lang="en-US" dirty="0"/>
              <a:t>Discharge</a:t>
            </a:r>
          </a:p>
          <a:p>
            <a:pPr lvl="1"/>
            <a:r>
              <a:rPr lang="en-US" dirty="0"/>
              <a:t>Inflow = Outflow</a:t>
            </a:r>
          </a:p>
        </p:txBody>
      </p:sp>
      <p:pic>
        <p:nvPicPr>
          <p:cNvPr id="5" name="Picture 4">
            <a:extLst>
              <a:ext uri="{FF2B5EF4-FFF2-40B4-BE49-F238E27FC236}">
                <a16:creationId xmlns:a16="http://schemas.microsoft.com/office/drawing/2014/main" id="{DDD30546-1DDE-D6AA-1C71-57AFB0FF170D}"/>
              </a:ext>
            </a:extLst>
          </p:cNvPr>
          <p:cNvPicPr>
            <a:picLocks noChangeAspect="1"/>
          </p:cNvPicPr>
          <p:nvPr/>
        </p:nvPicPr>
        <p:blipFill>
          <a:blip r:embed="rId3"/>
          <a:stretch>
            <a:fillRect/>
          </a:stretch>
        </p:blipFill>
        <p:spPr>
          <a:xfrm>
            <a:off x="4508142" y="3122450"/>
            <a:ext cx="7384637" cy="1561871"/>
          </a:xfrm>
          <a:prstGeom prst="rect">
            <a:avLst/>
          </a:prstGeom>
        </p:spPr>
      </p:pic>
    </p:spTree>
    <p:extLst>
      <p:ext uri="{BB962C8B-B14F-4D97-AF65-F5344CB8AC3E}">
        <p14:creationId xmlns:p14="http://schemas.microsoft.com/office/powerpoint/2010/main" val="8191665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7822E-E74D-9969-165B-6CC08BA4A2B8}"/>
              </a:ext>
            </a:extLst>
          </p:cNvPr>
          <p:cNvSpPr>
            <a:spLocks noGrp="1"/>
          </p:cNvSpPr>
          <p:nvPr>
            <p:ph type="title"/>
          </p:nvPr>
        </p:nvSpPr>
        <p:spPr/>
        <p:txBody>
          <a:bodyPr/>
          <a:lstStyle/>
          <a:p>
            <a:r>
              <a:rPr lang="en-US" dirty="0"/>
              <a:t>Simulation Results</a:t>
            </a:r>
          </a:p>
        </p:txBody>
      </p:sp>
      <p:pic>
        <p:nvPicPr>
          <p:cNvPr id="5" name="Picture 4">
            <a:extLst>
              <a:ext uri="{FF2B5EF4-FFF2-40B4-BE49-F238E27FC236}">
                <a16:creationId xmlns:a16="http://schemas.microsoft.com/office/drawing/2014/main" id="{AE64D0FC-EC3F-19DA-2546-72F83E640C4F}"/>
              </a:ext>
            </a:extLst>
          </p:cNvPr>
          <p:cNvPicPr>
            <a:picLocks noChangeAspect="1"/>
          </p:cNvPicPr>
          <p:nvPr/>
        </p:nvPicPr>
        <p:blipFill>
          <a:blip r:embed="rId3"/>
          <a:stretch>
            <a:fillRect/>
          </a:stretch>
        </p:blipFill>
        <p:spPr>
          <a:xfrm>
            <a:off x="2586476" y="1466156"/>
            <a:ext cx="7019048" cy="5000000"/>
          </a:xfrm>
          <a:prstGeom prst="rect">
            <a:avLst/>
          </a:prstGeom>
        </p:spPr>
      </p:pic>
    </p:spTree>
    <p:extLst>
      <p:ext uri="{BB962C8B-B14F-4D97-AF65-F5344CB8AC3E}">
        <p14:creationId xmlns:p14="http://schemas.microsoft.com/office/powerpoint/2010/main" val="3072696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54123-1F81-4DFE-9AC7-E6B32B282DC1}"/>
              </a:ext>
            </a:extLst>
          </p:cNvPr>
          <p:cNvSpPr>
            <a:spLocks noGrp="1"/>
          </p:cNvSpPr>
          <p:nvPr>
            <p:ph type="title"/>
          </p:nvPr>
        </p:nvSpPr>
        <p:spPr/>
        <p:txBody>
          <a:bodyPr/>
          <a:lstStyle/>
          <a:p>
            <a:r>
              <a:rPr lang="en-US" dirty="0"/>
              <a:t>Reservoir Options Tab</a:t>
            </a:r>
          </a:p>
        </p:txBody>
      </p:sp>
      <p:pic>
        <p:nvPicPr>
          <p:cNvPr id="5" name="Picture 4">
            <a:extLst>
              <a:ext uri="{FF2B5EF4-FFF2-40B4-BE49-F238E27FC236}">
                <a16:creationId xmlns:a16="http://schemas.microsoft.com/office/drawing/2014/main" id="{76FF6AEF-9C98-FF62-81F4-DBCE1291BDA3}"/>
              </a:ext>
            </a:extLst>
          </p:cNvPr>
          <p:cNvPicPr>
            <a:picLocks noChangeAspect="1"/>
          </p:cNvPicPr>
          <p:nvPr/>
        </p:nvPicPr>
        <p:blipFill>
          <a:blip r:embed="rId3"/>
          <a:stretch>
            <a:fillRect/>
          </a:stretch>
        </p:blipFill>
        <p:spPr>
          <a:xfrm>
            <a:off x="2410931" y="2622614"/>
            <a:ext cx="7370138" cy="2757359"/>
          </a:xfrm>
          <a:prstGeom prst="rect">
            <a:avLst/>
          </a:prstGeom>
        </p:spPr>
      </p:pic>
    </p:spTree>
    <p:extLst>
      <p:ext uri="{BB962C8B-B14F-4D97-AF65-F5344CB8AC3E}">
        <p14:creationId xmlns:p14="http://schemas.microsoft.com/office/powerpoint/2010/main" val="19051235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4140</TotalTime>
  <Words>1684</Words>
  <Application>Microsoft Office PowerPoint</Application>
  <PresentationFormat>Widescreen</PresentationFormat>
  <Paragraphs>303</Paragraphs>
  <Slides>56</Slides>
  <Notes>22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56</vt:i4>
      </vt:variant>
    </vt:vector>
  </HeadingPairs>
  <TitlesOfParts>
    <vt:vector size="61" baseType="lpstr">
      <vt:lpstr>Arial</vt:lpstr>
      <vt:lpstr>Calibri</vt:lpstr>
      <vt:lpstr>Lato</vt:lpstr>
      <vt:lpstr>Times New Roman</vt:lpstr>
      <vt:lpstr>Office Theme</vt:lpstr>
      <vt:lpstr>Reservoir Modeling Methodologies</vt:lpstr>
      <vt:lpstr>Purpose</vt:lpstr>
      <vt:lpstr>Outline</vt:lpstr>
      <vt:lpstr>Reservoir Element Overview</vt:lpstr>
      <vt:lpstr>Reservoir Element</vt:lpstr>
      <vt:lpstr>Geometry (Storage Method)</vt:lpstr>
      <vt:lpstr>Initial Conditions</vt:lpstr>
      <vt:lpstr>Simulation Results</vt:lpstr>
      <vt:lpstr>Reservoir Options Tab</vt:lpstr>
      <vt:lpstr>Best Practices</vt:lpstr>
      <vt:lpstr>“None” Routing Method</vt:lpstr>
      <vt:lpstr>Specified Release</vt:lpstr>
      <vt:lpstr>Specified Release</vt:lpstr>
      <vt:lpstr>Specified Release</vt:lpstr>
      <vt:lpstr>Specified Release – When to Use?</vt:lpstr>
      <vt:lpstr>Outflow Curves</vt:lpstr>
      <vt:lpstr>Outflow Curves</vt:lpstr>
      <vt:lpstr>Outflow Curves – Storage Method</vt:lpstr>
      <vt:lpstr>Outflow Curve Calibration</vt:lpstr>
      <vt:lpstr>Outflow Curves – When to Use?</vt:lpstr>
      <vt:lpstr>Outflow Structures</vt:lpstr>
      <vt:lpstr>Outflow Structures</vt:lpstr>
      <vt:lpstr>Outlets</vt:lpstr>
      <vt:lpstr>Spillways</vt:lpstr>
      <vt:lpstr>Spillway Gates</vt:lpstr>
      <vt:lpstr>Dam Tops</vt:lpstr>
      <vt:lpstr>Pumps</vt:lpstr>
      <vt:lpstr>Tailwater</vt:lpstr>
      <vt:lpstr>Outflow Structures – When to Use?</vt:lpstr>
      <vt:lpstr>Rule-Based Reservoir Routing</vt:lpstr>
      <vt:lpstr>Guide Curve Operations</vt:lpstr>
      <vt:lpstr>Basic Guide Curve Operation</vt:lpstr>
      <vt:lpstr>Rule-Based Reservoir Routing</vt:lpstr>
      <vt:lpstr>Rule-Based Reservoir Routing</vt:lpstr>
      <vt:lpstr>Zones</vt:lpstr>
      <vt:lpstr>Maximum Elevation</vt:lpstr>
      <vt:lpstr>Maximum Elevation</vt:lpstr>
      <vt:lpstr>Storage Objective (Guide Curve)</vt:lpstr>
      <vt:lpstr>Storage Pattern</vt:lpstr>
      <vt:lpstr>Rules</vt:lpstr>
      <vt:lpstr>Rule Types (10)</vt:lpstr>
      <vt:lpstr>Rules</vt:lpstr>
      <vt:lpstr>Downstream Controls</vt:lpstr>
      <vt:lpstr>Outflow Structures</vt:lpstr>
      <vt:lpstr>Gate Control Methods</vt:lpstr>
      <vt:lpstr>General Outlet</vt:lpstr>
      <vt:lpstr>General Outlet</vt:lpstr>
      <vt:lpstr>Gated Orifice Outlet</vt:lpstr>
      <vt:lpstr>Gated Spillway</vt:lpstr>
      <vt:lpstr>Calibration</vt:lpstr>
      <vt:lpstr>Rule-Based Reservoir Routing – When to Use?</vt:lpstr>
      <vt:lpstr>Reservoir Volume Reduction</vt:lpstr>
      <vt:lpstr>Reservoir Volume Reduction Process</vt:lpstr>
      <vt:lpstr>Reservoir Volume Reduction Chen &amp; Brune Trap Efficiency</vt:lpstr>
      <vt:lpstr>Tuttle Creek Results with Reservoir Volume Reduction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Storm Transposition</dc:title>
  <dc:creator>Karlovits, Gregory S CIV USARMY CEIWR (USA)</dc:creator>
  <cp:lastModifiedBy>Karlovits, Gregory S CIV USARMY CEIWR (USA)</cp:lastModifiedBy>
  <cp:revision>287</cp:revision>
  <dcterms:created xsi:type="dcterms:W3CDTF">2022-03-09T16:42:08Z</dcterms:created>
  <dcterms:modified xsi:type="dcterms:W3CDTF">2023-03-10T13:26:02Z</dcterms:modified>
</cp:coreProperties>
</file>