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Lst>
  <p:notesMasterIdLst>
    <p:notesMasterId r:id="rId36"/>
  </p:notesMasterIdLst>
  <p:handoutMasterIdLst>
    <p:handoutMasterId r:id="rId37"/>
  </p:handoutMasterIdLst>
  <p:sldIdLst>
    <p:sldId id="286" r:id="rId6"/>
    <p:sldId id="377" r:id="rId7"/>
    <p:sldId id="526" r:id="rId8"/>
    <p:sldId id="382" r:id="rId9"/>
    <p:sldId id="378" r:id="rId10"/>
    <p:sldId id="379" r:id="rId11"/>
    <p:sldId id="380" r:id="rId12"/>
    <p:sldId id="381" r:id="rId13"/>
    <p:sldId id="527" r:id="rId14"/>
    <p:sldId id="383" r:id="rId15"/>
    <p:sldId id="384" r:id="rId16"/>
    <p:sldId id="385" r:id="rId17"/>
    <p:sldId id="386" r:id="rId18"/>
    <p:sldId id="387" r:id="rId19"/>
    <p:sldId id="388" r:id="rId20"/>
    <p:sldId id="389" r:id="rId21"/>
    <p:sldId id="390" r:id="rId22"/>
    <p:sldId id="391" r:id="rId23"/>
    <p:sldId id="392" r:id="rId24"/>
    <p:sldId id="520" r:id="rId25"/>
    <p:sldId id="515" r:id="rId26"/>
    <p:sldId id="516" r:id="rId27"/>
    <p:sldId id="521" r:id="rId28"/>
    <p:sldId id="528" r:id="rId29"/>
    <p:sldId id="529" r:id="rId30"/>
    <p:sldId id="530" r:id="rId31"/>
    <p:sldId id="531" r:id="rId32"/>
    <p:sldId id="523" r:id="rId33"/>
    <p:sldId id="524" r:id="rId34"/>
    <p:sldId id="525" r:id="rId3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B05"/>
    <a:srgbClr val="CB6007"/>
    <a:srgbClr val="E26B08"/>
    <a:srgbClr val="F89645"/>
    <a:srgbClr val="0000FF"/>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5" autoAdjust="0"/>
    <p:restoredTop sz="77502" autoAdjust="0"/>
  </p:normalViewPr>
  <p:slideViewPr>
    <p:cSldViewPr snapToGrid="0">
      <p:cViewPr varScale="1">
        <p:scale>
          <a:sx n="91" d="100"/>
          <a:sy n="91" d="100"/>
        </p:scale>
        <p:origin x="90" y="1668"/>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11/7/2023</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9T23:08:54.1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35,'28'1,"1"-2,-1-2,32-6,-12 1,0 1,56 0,101 8,-69 2,261-3,-368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8:54.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1,'21'1,"-1"1,1 2,-1 0,0 1,26 10,-24-8,1 0,0-1,44 5,258-9,-156-5,526 3,-673 1,0 2,0 0,-1 1,0 1,30 11,-5-2,88 23,-114-31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21.37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1,'1718'0,"-1685"0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33.32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30,'67'0,"-1"-3,79-13,-125 12,1 1,0 1,-1 1,1 1,0 1,0 0,23 6,94 13,-96-16,0 2,0 2,46 15,-66-17,0 0,0-1,1-2,34 3,94-8,-58 0,678 2,-742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11/7/2023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Mainly used for event modeling.</a:t>
            </a:r>
          </a:p>
          <a:p>
            <a:r>
              <a:rPr lang="en-US" dirty="0"/>
              <a:t>Recession will model the hydrograph recession using the following equation. </a:t>
            </a:r>
          </a:p>
          <a:p>
            <a:pPr marL="171450" indent="-171450">
              <a:buFont typeface="Arial" panose="020B0604020202020204" pitchFamily="34" charset="0"/>
              <a:buChar char="•"/>
            </a:pPr>
            <a:r>
              <a:rPr lang="en-US" dirty="0"/>
              <a:t>Recession starts at the point of inflection or end of direct runoff </a:t>
            </a:r>
          </a:p>
          <a:p>
            <a:pPr marL="171450" indent="-171450">
              <a:buFont typeface="Arial" panose="020B0604020202020204" pitchFamily="34" charset="0"/>
              <a:buChar char="•"/>
            </a:pPr>
            <a:r>
              <a:rPr lang="en-US" dirty="0"/>
              <a:t>Solving for Qt.  </a:t>
            </a:r>
          </a:p>
          <a:p>
            <a:pPr marL="628650" lvl="1" indent="-171450">
              <a:buFont typeface="Arial" panose="020B0604020202020204" pitchFamily="34" charset="0"/>
              <a:buChar char="•"/>
            </a:pPr>
            <a:r>
              <a:rPr lang="en-US" dirty="0"/>
              <a:t>Major parameter is k</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749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the UI, you need to specify the initial discharge.  You can specify either as a set value or discharge per area.</a:t>
            </a:r>
          </a:p>
          <a:p>
            <a:pPr marL="171450" indent="-171450">
              <a:buFont typeface="Arial" panose="020B0604020202020204" pitchFamily="34" charset="0"/>
              <a:buChar char="•"/>
            </a:pPr>
            <a:r>
              <a:rPr lang="en-US" dirty="0"/>
              <a:t>Next, you specify the recession constant</a:t>
            </a:r>
          </a:p>
          <a:p>
            <a:pPr marL="171450" indent="-171450">
              <a:buFont typeface="Arial" panose="020B0604020202020204" pitchFamily="34" charset="0"/>
              <a:buChar char="•"/>
            </a:pPr>
            <a:r>
              <a:rPr lang="en-US" dirty="0"/>
              <a:t>Then the threshold</a:t>
            </a:r>
          </a:p>
          <a:p>
            <a:pPr marL="628650" lvl="1" indent="-171450">
              <a:buFont typeface="Arial" panose="020B0604020202020204" pitchFamily="34" charset="0"/>
              <a:buChar char="•"/>
            </a:pPr>
            <a:r>
              <a:rPr lang="en-US" dirty="0"/>
              <a:t>This is for starting the baseflow recession.</a:t>
            </a:r>
          </a:p>
          <a:p>
            <a:pPr marL="628650" lvl="1" indent="-171450">
              <a:buFont typeface="Arial" panose="020B0604020202020204" pitchFamily="34" charset="0"/>
              <a:buChar char="•"/>
            </a:pPr>
            <a:r>
              <a:rPr lang="en-US" dirty="0"/>
              <a:t>You have two options</a:t>
            </a:r>
          </a:p>
          <a:p>
            <a:pPr marL="1085850" lvl="2" indent="-171450">
              <a:buFont typeface="Arial" panose="020B0604020202020204" pitchFamily="34" charset="0"/>
              <a:buChar char="•"/>
            </a:pPr>
            <a:r>
              <a:rPr lang="en-US" dirty="0"/>
              <a:t>Specify as a flow threshold or as a ratio to peak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104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This slide describes how the recession parameter changes your hydrograph.  </a:t>
            </a:r>
          </a:p>
          <a:p>
            <a:pPr marL="171450" indent="-171450">
              <a:buFont typeface="Arial" panose="020B0604020202020204" pitchFamily="34" charset="0"/>
              <a:buChar char="•"/>
            </a:pPr>
            <a:r>
              <a:rPr lang="en-US" dirty="0"/>
              <a:t>Recession close to 1 would be a flat curve</a:t>
            </a:r>
          </a:p>
          <a:p>
            <a:pPr marL="171450" indent="-171450">
              <a:buFont typeface="Arial" panose="020B0604020202020204" pitchFamily="34" charset="0"/>
              <a:buChar char="•"/>
            </a:pPr>
            <a:r>
              <a:rPr lang="en-US" dirty="0"/>
              <a:t>Recession close to 0 would be a stee curve</a:t>
            </a:r>
          </a:p>
          <a:p>
            <a:pPr marL="171450" indent="-171450">
              <a:buFont typeface="Arial" panose="020B0604020202020204" pitchFamily="34" charset="0"/>
              <a:buChar char="•"/>
            </a:pPr>
            <a:r>
              <a:rPr lang="en-US" dirty="0"/>
              <a:t>You can’t separate interflow from baseflow</a:t>
            </a:r>
          </a:p>
          <a:p>
            <a:pPr marL="171450" indent="-171450">
              <a:buFont typeface="Arial" panose="020B0604020202020204" pitchFamily="34" charset="0"/>
              <a:buChar char="•"/>
            </a:pPr>
            <a:r>
              <a:rPr lang="en-US" dirty="0"/>
              <a:t>The recession does not affect your flood peak</a:t>
            </a:r>
          </a:p>
          <a:p>
            <a:pPr marL="628650" lvl="1" indent="-171450">
              <a:buFont typeface="Arial" panose="020B0604020202020204" pitchFamily="34" charset="0"/>
              <a:buChar char="•"/>
            </a:pPr>
            <a:r>
              <a:rPr lang="en-US" dirty="0"/>
              <a:t>The initial discharge can affect your flood peak</a:t>
            </a:r>
          </a:p>
          <a:p>
            <a:pPr marL="628650" lvl="1" indent="-171450">
              <a:buFont typeface="Arial" panose="020B0604020202020204" pitchFamily="34" charset="0"/>
              <a:buChar char="•"/>
            </a:pPr>
            <a:r>
              <a:rPr lang="en-US" dirty="0"/>
              <a:t>In contrast to Linear Reservoir where you can adjust parameters that affect flood peak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3766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When does the recession curve begin?  This is defined by your threshold type which acts as a trigger</a:t>
            </a:r>
          </a:p>
          <a:p>
            <a:pPr marL="171450" indent="-171450">
              <a:buFont typeface="Arial" panose="020B0604020202020204" pitchFamily="34" charset="0"/>
              <a:buChar char="•"/>
            </a:pPr>
            <a:r>
              <a:rPr lang="en-US" dirty="0"/>
              <a:t>You can choose ratio to peak or discharge.  </a:t>
            </a:r>
          </a:p>
          <a:p>
            <a:pPr marL="628650" lvl="1" indent="-171450">
              <a:buFont typeface="Arial" panose="020B0604020202020204" pitchFamily="34" charset="0"/>
              <a:buChar char="•"/>
            </a:pPr>
            <a:r>
              <a:rPr lang="en-US" dirty="0"/>
              <a:t>Ratio to peak – you provide a fractional value.  </a:t>
            </a:r>
          </a:p>
          <a:p>
            <a:pPr marL="628650" lvl="1" indent="-171450">
              <a:buFont typeface="Arial" panose="020B0604020202020204" pitchFamily="34" charset="0"/>
              <a:buChar char="•"/>
            </a:pPr>
            <a:r>
              <a:rPr lang="en-US" dirty="0"/>
              <a:t>A value of 0.9, your recession will start closer to the peak value</a:t>
            </a:r>
          </a:p>
          <a:p>
            <a:pPr marL="628650" lvl="1" indent="-171450">
              <a:buFont typeface="Arial" panose="020B0604020202020204" pitchFamily="34" charset="0"/>
              <a:buChar char="•"/>
            </a:pPr>
            <a:r>
              <a:rPr lang="en-US" dirty="0"/>
              <a:t>A value of 0.1, your recession will start closer to the bottom of the hydrograph</a:t>
            </a:r>
          </a:p>
          <a:p>
            <a:pPr marL="171450" lvl="0" indent="-171450">
              <a:buFont typeface="Arial" panose="020B0604020202020204" pitchFamily="34" charset="0"/>
              <a:buChar char="•"/>
            </a:pPr>
            <a:r>
              <a:rPr lang="en-US" dirty="0"/>
              <a:t>Ratio to peak is easier to apply and more flexible (dependent on the peak flow value).  We’d recommend you use this method.</a:t>
            </a:r>
          </a:p>
          <a:p>
            <a:pPr marL="628650" lvl="1" indent="-171450">
              <a:buFont typeface="Arial" panose="020B0604020202020204" pitchFamily="34" charset="0"/>
              <a:buChar char="•"/>
            </a:pPr>
            <a:r>
              <a:rPr lang="en-US" dirty="0"/>
              <a:t>Discharge – you need to specify one value that gets applied.  Likely need to change this value for each simulation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498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Initial discharge type</a:t>
            </a:r>
          </a:p>
          <a:p>
            <a:pPr marL="171450" indent="-171450">
              <a:buFont typeface="Arial" panose="020B0604020202020204" pitchFamily="34" charset="0"/>
              <a:buChar char="•"/>
            </a:pPr>
            <a:r>
              <a:rPr lang="en-US" dirty="0"/>
              <a:t>Two options available for you.  Discharge per area or discharge</a:t>
            </a:r>
          </a:p>
          <a:p>
            <a:pPr marL="628650" lvl="1" indent="-171450">
              <a:buFont typeface="Arial" panose="020B0604020202020204" pitchFamily="34" charset="0"/>
              <a:buChar char="•"/>
            </a:pPr>
            <a:r>
              <a:rPr lang="en-US" dirty="0"/>
              <a:t>Discharge per area, a 1 </a:t>
            </a:r>
            <a:r>
              <a:rPr lang="en-US" dirty="0" err="1"/>
              <a:t>cfs</a:t>
            </a:r>
            <a:r>
              <a:rPr lang="en-US" dirty="0"/>
              <a:t>/mi^2 means you would have 100 </a:t>
            </a:r>
            <a:r>
              <a:rPr lang="en-US" dirty="0" err="1"/>
              <a:t>cfs</a:t>
            </a:r>
            <a:r>
              <a:rPr lang="en-US" dirty="0"/>
              <a:t> for a 100 sq miles watershed</a:t>
            </a:r>
          </a:p>
          <a:p>
            <a:pPr marL="1085850" lvl="2" indent="-171450">
              <a:buFont typeface="Arial" panose="020B0604020202020204" pitchFamily="34" charset="0"/>
              <a:buChar char="•"/>
            </a:pPr>
            <a:r>
              <a:rPr lang="en-US" dirty="0"/>
              <a:t>The larger the value, the higher your initial flow will be.</a:t>
            </a:r>
          </a:p>
          <a:p>
            <a:pPr marL="628650" lvl="1" indent="-171450">
              <a:buFont typeface="Arial" panose="020B0604020202020204" pitchFamily="34" charset="0"/>
              <a:buChar char="•"/>
            </a:pPr>
            <a:r>
              <a:rPr lang="en-US" dirty="0"/>
              <a:t>Discharge, you just specify one discharge value</a:t>
            </a:r>
          </a:p>
          <a:p>
            <a:pPr marL="171450" lvl="0" indent="-171450">
              <a:buFont typeface="Arial" panose="020B0604020202020204" pitchFamily="34" charset="0"/>
              <a:buChar char="•"/>
            </a:pPr>
            <a:r>
              <a:rPr lang="en-US" dirty="0"/>
              <a:t>We recommend going with the discharge per area.  Potentially maintain the value for different events and across basins.  </a:t>
            </a:r>
          </a:p>
          <a:p>
            <a:pPr marL="628650" lvl="1" indent="-171450">
              <a:buFont typeface="Arial" panose="020B0604020202020204" pitchFamily="34" charset="0"/>
              <a:buChar char="•"/>
            </a:pPr>
            <a:r>
              <a:rPr lang="en-US" dirty="0"/>
              <a:t>Similar to the threshold type, you could potentially obtain a consistent initial discharge value across subbasins by going with the discharge per area.  </a:t>
            </a:r>
          </a:p>
          <a:p>
            <a:pPr marL="628650" lvl="1" indent="-171450">
              <a:buFont typeface="Arial" panose="020B0604020202020204" pitchFamily="34" charset="0"/>
              <a:buChar char="•"/>
            </a:pPr>
            <a:r>
              <a:rPr lang="en-US" dirty="0"/>
              <a:t>From one event to the next, could potentially have a consistent value</a:t>
            </a:r>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302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621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 at the Summary results to check the rainfall volumes against the discharge volume</a:t>
            </a:r>
          </a:p>
          <a:p>
            <a:pPr marL="628650" lvl="1" indent="-171450">
              <a:buFont typeface="Arial" panose="020B0604020202020204" pitchFamily="34" charset="0"/>
              <a:buChar char="•"/>
            </a:pPr>
            <a:r>
              <a:rPr lang="en-US" dirty="0"/>
              <a:t>In this example, there is more discharge volume than rainfall.  Could be ok when considering initial values</a:t>
            </a:r>
          </a:p>
          <a:p>
            <a:pPr marL="171450" lvl="0" indent="-171450">
              <a:buFont typeface="Arial" panose="020B0604020202020204" pitchFamily="34" charset="0"/>
              <a:buChar char="•"/>
            </a:pPr>
            <a:r>
              <a:rPr lang="en-US" dirty="0"/>
              <a:t>Sometimes, the issue lies in your boundary conditions, such as rainfall.  You end up adjusting your baseflow to compensate for a rainfall problem</a:t>
            </a:r>
          </a:p>
          <a:p>
            <a:pPr marL="171450" lvl="0" indent="-171450">
              <a:buFont typeface="Arial" panose="020B0604020202020204" pitchFamily="34" charset="0"/>
              <a:buChar char="•"/>
            </a:pPr>
            <a:r>
              <a:rPr lang="en-US" dirty="0"/>
              <a:t>In some hypothetical storm cases, such as the PMP, you could be getting an enormous amount of baseflow.  In those situations, you probably should reduce your ratio to peak and check your computed volumes.  </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118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preferred baseflow method.  Can be used for both event and continuous modeling and you could model both interflow and baseflow.  </a:t>
            </a:r>
          </a:p>
          <a:p>
            <a:endParaRPr lang="en-US" dirty="0"/>
          </a:p>
          <a:p>
            <a:r>
              <a:rPr lang="en-US" dirty="0"/>
              <a:t>This method conserves volume.</a:t>
            </a:r>
          </a:p>
        </p:txBody>
      </p:sp>
      <p:sp>
        <p:nvSpPr>
          <p:cNvPr id="4" name="Slide Number Placeholder 3"/>
          <p:cNvSpPr>
            <a:spLocks noGrp="1"/>
          </p:cNvSpPr>
          <p:nvPr>
            <p:ph type="sldNum" sz="quarter" idx="10"/>
          </p:nvPr>
        </p:nvSpPr>
        <p:spPr/>
        <p:txBody>
          <a:bodyPr/>
          <a:lstStyle/>
          <a:p>
            <a:fld id="{BC3A86D8-1D95-4DFF-A26B-8F86AC3AC58E}" type="slidenum">
              <a:rPr lang="en-US" smtClean="0"/>
              <a:t>18</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off the name, the way baseflow is routed is simply using the linear reservoir routing method.  You use a linear relationship between storage and discharge.  </a:t>
            </a:r>
          </a:p>
          <a:p>
            <a:endParaRPr lang="en-US" dirty="0"/>
          </a:p>
          <a:p>
            <a:r>
              <a:rPr lang="en-US" dirty="0"/>
              <a:t>The continuity equation is used along with the linear reservoir relationship to solve for outflow.  </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2453535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Linear reservoir can work for all loss methods.</a:t>
            </a:r>
          </a:p>
          <a:p>
            <a:pPr marL="628650" lvl="1" indent="-171450">
              <a:buFont typeface="Arial" panose="020B0604020202020204" pitchFamily="34" charset="0"/>
              <a:buChar char="•"/>
            </a:pPr>
            <a:r>
              <a:rPr lang="en-US" dirty="0"/>
              <a:t>All losses are available for certain methods</a:t>
            </a:r>
          </a:p>
          <a:p>
            <a:pPr marL="628650" lvl="1" indent="-171450">
              <a:buFont typeface="Arial" panose="020B0604020202020204" pitchFamily="34" charset="0"/>
              <a:buChar char="•"/>
            </a:pPr>
            <a:r>
              <a:rPr lang="en-US" dirty="0"/>
              <a:t>Only constant losses are available for 3 methods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linear reservoir baseflow method.  You can choose up to three layers.  </a:t>
            </a:r>
          </a:p>
          <a:p>
            <a:pPr marL="171450" indent="-171450">
              <a:buFont typeface="Arial" panose="020B0604020202020204" pitchFamily="34" charset="0"/>
              <a:buChar char="•"/>
            </a:pPr>
            <a:r>
              <a:rPr lang="en-US" dirty="0"/>
              <a:t>Each layer requires an initial discharge, fraction, reservoir coefficient, and number of steps</a:t>
            </a:r>
          </a:p>
          <a:p>
            <a:pPr marL="171450" indent="-171450">
              <a:buFont typeface="Arial" panose="020B0604020202020204" pitchFamily="34" charset="0"/>
              <a:buChar char="•"/>
            </a:pPr>
            <a:r>
              <a:rPr lang="en-US" dirty="0"/>
              <a:t>Fractions do not need to add up to 1</a:t>
            </a:r>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3713574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GW coefficients affect the baseflow.  If you remember in the equation, it’s the “R” value.  </a:t>
            </a:r>
          </a:p>
          <a:p>
            <a:pPr marL="171450" indent="-171450">
              <a:buFont typeface="Arial" panose="020B0604020202020204" pitchFamily="34" charset="0"/>
              <a:buChar char="•"/>
            </a:pPr>
            <a:r>
              <a:rPr lang="en-US" dirty="0"/>
              <a:t>Larger coefficients will attenuate the baseflow</a:t>
            </a:r>
          </a:p>
          <a:p>
            <a:pPr marL="171450" indent="-171450">
              <a:buFont typeface="Arial" panose="020B0604020202020204" pitchFamily="34" charset="0"/>
              <a:buChar char="•"/>
            </a:pPr>
            <a:r>
              <a:rPr lang="en-US" dirty="0"/>
              <a:t>Timing of baseflow is not affected significantly</a:t>
            </a:r>
          </a:p>
          <a:p>
            <a:pPr marL="171450" indent="-171450">
              <a:buFont typeface="Arial" panose="020B0604020202020204" pitchFamily="34" charset="0"/>
              <a:buChar char="•"/>
            </a:pPr>
            <a:r>
              <a:rPr lang="en-US" dirty="0"/>
              <a:t>Initialize the coefficient based on the </a:t>
            </a:r>
            <a:r>
              <a:rPr lang="en-US" dirty="0" err="1"/>
              <a:t>clark</a:t>
            </a:r>
            <a:r>
              <a:rPr lang="en-US" dirty="0"/>
              <a:t> storage coefficient</a:t>
            </a:r>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changing the “Reservoirs” affects the baseflow</a:t>
            </a:r>
          </a:p>
          <a:p>
            <a:pPr marL="171450" indent="-171450">
              <a:buFont typeface="Arial" panose="020B0604020202020204" pitchFamily="34" charset="0"/>
              <a:buChar char="•"/>
            </a:pPr>
            <a:r>
              <a:rPr lang="en-US" dirty="0"/>
              <a:t>Reservoirs are another way to attenuate the baseflow.  A reservoir of “2” means you are passing the flow through two linear reservoirs.  </a:t>
            </a:r>
          </a:p>
          <a:p>
            <a:pPr marL="171450" indent="-171450">
              <a:buFont typeface="Arial" panose="020B0604020202020204" pitchFamily="34" charset="0"/>
              <a:buChar char="•"/>
            </a:pPr>
            <a:r>
              <a:rPr lang="en-US" dirty="0"/>
              <a:t>Timing of the baseflow is affected by increasing the number of reservoirs </a:t>
            </a:r>
          </a:p>
          <a:p>
            <a:pPr marL="171450" indent="-171450">
              <a:buFont typeface="Arial" panose="020B0604020202020204" pitchFamily="34" charset="0"/>
              <a:buChar char="•"/>
            </a:pPr>
            <a:r>
              <a:rPr lang="en-US" dirty="0"/>
              <a:t>Between the coefficient and number of reservoirs, you will see attenuation in the baseflow.  </a:t>
            </a:r>
          </a:p>
          <a:p>
            <a:pPr marL="628650" lvl="1" indent="-171450">
              <a:buFont typeface="Arial" panose="020B0604020202020204" pitchFamily="34" charset="0"/>
              <a:buChar char="•"/>
            </a:pPr>
            <a:r>
              <a:rPr lang="en-US" dirty="0"/>
              <a:t>Reservoir will shift the peak later in time</a:t>
            </a:r>
          </a:p>
          <a:p>
            <a:pPr marL="628650" lvl="1" indent="-171450">
              <a:buFont typeface="Arial" panose="020B0604020202020204" pitchFamily="34" charset="0"/>
              <a:buChar char="•"/>
            </a:pPr>
            <a:r>
              <a:rPr lang="en-US" dirty="0"/>
              <a:t>Baseflow will be smoother than if you were to increase the coefficient </a:t>
            </a:r>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GW Fraction allows users to control how much baseflow volume makes it out to the hydrograph.  </a:t>
            </a:r>
          </a:p>
          <a:p>
            <a:pPr marL="171450" indent="-171450">
              <a:buFont typeface="Arial" panose="020B0604020202020204" pitchFamily="34" charset="0"/>
              <a:buChar char="•"/>
            </a:pPr>
            <a:r>
              <a:rPr lang="en-US" dirty="0"/>
              <a:t>In the figure, with all other parameters held constant but just changing the fraction, you see how the volume of the baseflow is reduced.</a:t>
            </a:r>
          </a:p>
          <a:p>
            <a:pPr marL="171450" indent="-171450">
              <a:buFont typeface="Arial" panose="020B0604020202020204" pitchFamily="34" charset="0"/>
              <a:buChar char="•"/>
            </a:pPr>
            <a:r>
              <a:rPr lang="en-US" dirty="0"/>
              <a:t>Does affect the hydrograph volume and peak if reduced significantly </a:t>
            </a:r>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parameter is the initial discharge.  Similar to Recession, this defines the initial state of the baseflow at the start of the simulation.  </a:t>
            </a:r>
          </a:p>
          <a:p>
            <a:pPr marL="171450" indent="-171450">
              <a:buFont typeface="Arial" panose="020B0604020202020204" pitchFamily="34" charset="0"/>
              <a:buChar char="•"/>
            </a:pPr>
            <a:r>
              <a:rPr lang="en-US" dirty="0"/>
              <a:t>You can choose between discharge per area or discharge value.  </a:t>
            </a:r>
          </a:p>
          <a:p>
            <a:pPr marL="171450" indent="-171450">
              <a:buFont typeface="Arial" panose="020B0604020202020204" pitchFamily="34" charset="0"/>
              <a:buChar char="•"/>
            </a:pPr>
            <a:r>
              <a:rPr lang="en-US" dirty="0"/>
              <a:t>Recommend going with discharge per area.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dirty="0"/>
          </a:p>
        </p:txBody>
      </p:sp>
    </p:spTree>
    <p:extLst>
      <p:ext uri="{BB962C8B-B14F-4D97-AF65-F5344CB8AC3E}">
        <p14:creationId xmlns:p14="http://schemas.microsoft.com/office/powerpoint/2010/main" val="3573560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models baseflow conceptually and not process based.  We don’t use ground water model to compute our baseflow values.  Just like how we don’t use the full momentum equation for routing flow, we can do a pretty decent job at simulating baseflow using conceptual methods.  </a:t>
            </a:r>
          </a:p>
          <a:p>
            <a:endParaRPr lang="en-US" dirty="0"/>
          </a:p>
          <a:p>
            <a:r>
              <a:rPr lang="en-US" dirty="0"/>
              <a:t>There have been all kinds of techniques for separating baseflow.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909008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impeding shallow layer where infiltrated water moves down gradient.  Interflow is slower than surface runoff.  Some research has suggested interflow only contributes to the streamflow from the lower portions of the hillslope.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that falls on the basin infiltrates past the shallow layer.  This flow is much slower than surface runoff or interflow.  This flow could take months before it reaches the stream (if ever).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UI, the baseflow method can be selected from the subbasin element.  </a:t>
            </a:r>
          </a:p>
          <a:p>
            <a:pPr marL="171450" indent="-171450">
              <a:buFont typeface="Arial" panose="020B0604020202020204" pitchFamily="34" charset="0"/>
              <a:buChar char="•"/>
            </a:pPr>
            <a:r>
              <a:rPr lang="en-US" dirty="0"/>
              <a:t>Enter baseflow parameters from subbasin element tab or from global editor</a:t>
            </a:r>
          </a:p>
          <a:p>
            <a:pPr marL="171450" indent="-171450">
              <a:buFont typeface="Arial" panose="020B0604020202020204" pitchFamily="34" charset="0"/>
              <a:buChar char="•"/>
            </a:pPr>
            <a:r>
              <a:rPr lang="en-US" dirty="0"/>
              <a:t>Methods are conceptual.  You need to calibrate the values</a:t>
            </a:r>
          </a:p>
          <a:p>
            <a:pPr marL="171450" indent="-171450">
              <a:buFont typeface="Arial" panose="020B0604020202020204" pitchFamily="34" charset="0"/>
              <a:buChar char="•"/>
            </a:pPr>
            <a:r>
              <a:rPr lang="en-US" dirty="0"/>
              <a:t>Linear Reservoir method conserves mass.  The other baseflow methods do not.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370624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what you can see from the Results tab.  </a:t>
            </a:r>
          </a:p>
          <a:p>
            <a:pPr marL="171450" indent="-171450">
              <a:buFont typeface="Arial" panose="020B0604020202020204" pitchFamily="34" charset="0"/>
              <a:buChar char="•"/>
            </a:pPr>
            <a:r>
              <a:rPr lang="en-US" dirty="0"/>
              <a:t>This is an example of the Linear Reservoir baseflow method.  There are different layers for this method which you can see the results separately for each layer.</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248399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4787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gif"/><Relationship Id="rId5" Type="http://schemas.openxmlformats.org/officeDocument/2006/relationships/image" Target="../media/image4.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11/7/2023</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11/7/2023</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5.png"/><Relationship Id="rId7" Type="http://schemas.openxmlformats.org/officeDocument/2006/relationships/customXml" Target="../ink/ink2.xml"/><Relationship Id="rId12"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40.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260.png"/><Relationship Id="rId4" Type="http://schemas.openxmlformats.org/officeDocument/2006/relationships/image" Target="../media/image26.png"/><Relationship Id="rId9" Type="http://schemas.openxmlformats.org/officeDocument/2006/relationships/customXml" Target="../ink/ink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Modeling Baseflow in HEC-HMS</a:t>
            </a:r>
          </a:p>
        </p:txBody>
      </p:sp>
      <p:pic>
        <p:nvPicPr>
          <p:cNvPr id="3" name="Picture 2">
            <a:extLst>
              <a:ext uri="{FF2B5EF4-FFF2-40B4-BE49-F238E27FC236}">
                <a16:creationId xmlns:a16="http://schemas.microsoft.com/office/drawing/2014/main" id="{3A02A15C-33FE-4A47-9CF8-693EC12DBFD9}"/>
              </a:ext>
            </a:extLst>
          </p:cNvPr>
          <p:cNvPicPr>
            <a:picLocks noChangeAspect="1"/>
          </p:cNvPicPr>
          <p:nvPr/>
        </p:nvPicPr>
        <p:blipFill>
          <a:blip r:embed="rId3"/>
          <a:stretch>
            <a:fillRect/>
          </a:stretch>
        </p:blipFill>
        <p:spPr>
          <a:xfrm>
            <a:off x="2787596" y="2236767"/>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32"/>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Tree>
    <p:extLst>
      <p:ext uri="{BB962C8B-B14F-4D97-AF65-F5344CB8AC3E}">
        <p14:creationId xmlns:p14="http://schemas.microsoft.com/office/powerpoint/2010/main" val="94806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589755" cy="4923076"/>
          </a:xfrm>
          <a:noFill/>
        </p:spPr>
        <p:txBody>
          <a:bodyPr/>
          <a:lstStyle/>
          <a:p>
            <a:pPr marL="342900" indent="-342900">
              <a:buFont typeface="Arial" panose="020B0604020202020204" pitchFamily="34" charset="0"/>
              <a:buChar char="•"/>
            </a:pPr>
            <a:r>
              <a:rPr lang="en-US" sz="2200" dirty="0">
                <a:solidFill>
                  <a:schemeClr val="tx1"/>
                </a:solidFill>
              </a:rPr>
              <a:t>Mainly used for event modeling</a:t>
            </a:r>
          </a:p>
          <a:p>
            <a:pPr marL="342900" indent="-342900">
              <a:buFont typeface="Arial" panose="020B0604020202020204" pitchFamily="34" charset="0"/>
              <a:buChar char="•"/>
            </a:pPr>
            <a:r>
              <a:rPr lang="en-US" sz="2200" dirty="0">
                <a:solidFill>
                  <a:schemeClr val="tx1"/>
                </a:solidFill>
              </a:rPr>
              <a:t>The recession baseflow method models a </a:t>
            </a:r>
            <a:r>
              <a:rPr lang="en-US" sz="2200" u="sng" dirty="0">
                <a:solidFill>
                  <a:schemeClr val="tx1"/>
                </a:solidFill>
              </a:rPr>
              <a:t>hydrograph’s recession curve </a:t>
            </a:r>
            <a:r>
              <a:rPr lang="en-US" sz="2200" dirty="0">
                <a:solidFill>
                  <a:schemeClr val="tx1"/>
                </a:solidFill>
              </a:rPr>
              <a:t>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1552449" y="3091992"/>
            <a:ext cx="1956134" cy="649706"/>
          </a:xfrm>
          <a:prstGeom prst="rect">
            <a:avLst/>
          </a:prstGeom>
        </p:spPr>
      </p:pic>
    </p:spTree>
    <p:extLst>
      <p:ext uri="{BB962C8B-B14F-4D97-AF65-F5344CB8AC3E}">
        <p14:creationId xmlns:p14="http://schemas.microsoft.com/office/powerpoint/2010/main" val="3059520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6345371" y="1827510"/>
            <a:ext cx="5047271" cy="3202979"/>
          </a:xfrm>
          <a:prstGeom prst="rect">
            <a:avLst/>
          </a:prstGeom>
          <a:ln>
            <a:solidFill>
              <a:schemeClr val="tx1"/>
            </a:solidFill>
          </a:ln>
        </p:spPr>
      </p:pic>
    </p:spTree>
    <p:extLst>
      <p:ext uri="{BB962C8B-B14F-4D97-AF65-F5344CB8AC3E}">
        <p14:creationId xmlns:p14="http://schemas.microsoft.com/office/powerpoint/2010/main" val="1374492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50992"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not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little impact on the flood peak.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632634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54914"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subbasins), where a discharge threshold you specify one discharge value per subbasin.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519346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69280" cy="5158376"/>
          </a:xfrm>
          <a:noFill/>
        </p:spPr>
        <p:txBody>
          <a:bodyPr/>
          <a:lstStyle/>
          <a:p>
            <a:pPr marL="342900" indent="-342900">
              <a:buFont typeface="Arial" panose="020B0604020202020204" pitchFamily="34" charset="0"/>
              <a:buChar char="•"/>
            </a:pPr>
            <a:r>
              <a:rPr lang="en-US" sz="2000" dirty="0">
                <a:solidFill>
                  <a:schemeClr val="tx1"/>
                </a:solidFill>
              </a:rPr>
              <a:t>You can choose an initial discharge type: </a:t>
            </a:r>
            <a:r>
              <a:rPr lang="en-US" sz="2000" b="1" dirty="0">
                <a:solidFill>
                  <a:schemeClr val="tx1"/>
                </a:solidFill>
              </a:rPr>
              <a:t>Discharge per Area </a:t>
            </a:r>
            <a:r>
              <a:rPr lang="en-US" sz="2000" dirty="0">
                <a:solidFill>
                  <a:schemeClr val="tx1"/>
                </a:solidFill>
              </a:rPr>
              <a:t>or </a:t>
            </a:r>
            <a:r>
              <a:rPr lang="en-US" sz="2000" b="1" dirty="0">
                <a:solidFill>
                  <a:schemeClr val="tx1"/>
                </a:solidFill>
              </a:rPr>
              <a:t>Discharge</a:t>
            </a:r>
            <a:r>
              <a:rPr lang="en-US" sz="2000" dirty="0">
                <a:solidFill>
                  <a:schemeClr val="tx1"/>
                </a:solidFill>
              </a:rPr>
              <a:t> (a discharge per area of 1 CFS/MI2 means the initial flow would be 100 </a:t>
            </a:r>
            <a:r>
              <a:rPr lang="en-US" sz="2000" dirty="0" err="1">
                <a:solidFill>
                  <a:schemeClr val="tx1"/>
                </a:solidFill>
              </a:rPr>
              <a:t>cfs</a:t>
            </a:r>
            <a:r>
              <a:rPr lang="en-US" sz="2000" dirty="0">
                <a:solidFill>
                  <a:schemeClr val="tx1"/>
                </a:solidFill>
              </a:rPr>
              <a:t> for a 100 square mile </a:t>
            </a:r>
            <a:r>
              <a:rPr lang="en-US" sz="2000" dirty="0" err="1">
                <a:solidFill>
                  <a:schemeClr val="tx1"/>
                </a:solidFill>
              </a:rPr>
              <a:t>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Discharge per Area is easier to apply across the basin model (generally consistent across subbasins), where a discharge initial type you specify one discharge value per subbasin.</a:t>
            </a:r>
          </a:p>
          <a:p>
            <a:pPr marL="342900" indent="-342900">
              <a:buFont typeface="Arial" panose="020B0604020202020204" pitchFamily="34" charset="0"/>
              <a:buChar char="•"/>
            </a:pPr>
            <a:r>
              <a:rPr lang="en-US" sz="20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2000" dirty="0">
                <a:solidFill>
                  <a:schemeClr val="tx1"/>
                </a:solidFill>
              </a:rPr>
              <a:t>Be strategic when setting the starting date of the simulation, reduce impacts from prior floods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711696" y="3228292"/>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057737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24000" y="4549605"/>
            <a:ext cx="9144000" cy="2179413"/>
          </a:xfrm>
          <a:noFill/>
        </p:spPr>
        <p:txBody>
          <a:bodyPr/>
          <a:lstStyle/>
          <a:p>
            <a:pPr marL="342900" indent="-342900">
              <a:buFont typeface="Arial" panose="020B0604020202020204" pitchFamily="34" charset="0"/>
              <a:buChar char="•"/>
            </a:pPr>
            <a:r>
              <a:rPr lang="en-US" sz="2000" dirty="0">
                <a:solidFill>
                  <a:schemeClr val="tx1"/>
                </a:solidFill>
              </a:rPr>
              <a:t>While the recession baseflow method can be used for a continuous simulation, the method should be considered as an event model. </a:t>
            </a:r>
          </a:p>
          <a:p>
            <a:pPr marL="342900" indent="-342900">
              <a:buFont typeface="Arial" panose="020B0604020202020204" pitchFamily="34" charset="0"/>
              <a:buChar char="•"/>
            </a:pPr>
            <a:r>
              <a:rPr lang="en-US" sz="2000" dirty="0">
                <a:solidFill>
                  <a:schemeClr val="tx1"/>
                </a:solidFill>
              </a:rPr>
              <a:t>The recession curve resets between flood events,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cannot model both interflow and groundwater flow (there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3316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82261"/>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2305675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69280" cy="4923076"/>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make sure the  </a:t>
            </a:r>
            <a:r>
              <a:rPr lang="en-US" sz="2000" u="sng" dirty="0">
                <a:solidFill>
                  <a:schemeClr val="tx1"/>
                </a:solidFill>
              </a:rPr>
              <a:t>discharge volume does not exceed precipitation volume </a:t>
            </a:r>
            <a:r>
              <a:rPr lang="en-US" sz="2000" dirty="0">
                <a:solidFill>
                  <a:schemeClr val="tx1"/>
                </a:solidFill>
              </a:rPr>
              <a:t>(there might be cases when this is ok) and computed volumes are similar to water balance studies in the region. </a:t>
            </a:r>
          </a:p>
          <a:p>
            <a:pPr marL="342900" indent="-342900">
              <a:buFont typeface="Arial" panose="020B0604020202020204" pitchFamily="34" charset="0"/>
              <a:buChar char="•"/>
            </a:pPr>
            <a:r>
              <a:rPr lang="en-US" sz="2000" dirty="0">
                <a:solidFill>
                  <a:schemeClr val="tx1"/>
                </a:solidFill>
              </a:rPr>
              <a:t>There might be tendencies to artificially increase baseflow to improve the model performance when precipitation data do not capture the storm event.</a:t>
            </a:r>
          </a:p>
          <a:p>
            <a:pPr marL="342900" indent="-342900">
              <a:buFont typeface="Arial" panose="020B0604020202020204" pitchFamily="34" charset="0"/>
              <a:buChar char="•"/>
            </a:pPr>
            <a:r>
              <a:rPr lang="en-US" sz="2000" dirty="0">
                <a:solidFill>
                  <a:schemeClr val="tx1"/>
                </a:solidFill>
              </a:rPr>
              <a:t>Applying the calibrated model to a hypothetical event with a much higher flood magnitude can cause unreasonable baseflow volumes. Reduce the ratio to peak 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977743" y="1164772"/>
            <a:ext cx="4615543" cy="5158207"/>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11667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4253213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3252" y="1058624"/>
            <a:ext cx="5621930"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a:t>
            </a:r>
          </a:p>
          <a:p>
            <a:pPr marL="569913" lvl="1" indent="-342900">
              <a:buFont typeface="Arial" panose="020B0604020202020204" pitchFamily="34" charset="0"/>
              <a:buChar char="•"/>
            </a:pPr>
            <a:r>
              <a:rPr lang="en-US" sz="2200" dirty="0">
                <a:solidFill>
                  <a:schemeClr val="tx1"/>
                </a:solidFill>
              </a:rPr>
              <a:t>Can be used to model </a:t>
            </a:r>
            <a:r>
              <a:rPr lang="en-US" sz="2200" u="sng" dirty="0">
                <a:solidFill>
                  <a:schemeClr val="tx1"/>
                </a:solidFill>
              </a:rPr>
              <a:t>Interflow and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is used along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1184987" y="4301412"/>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3073127" y="4383663"/>
            <a:ext cx="1385700" cy="495473"/>
          </a:xfrm>
          <a:prstGeom prst="rect">
            <a:avLst/>
          </a:prstGeom>
        </p:spPr>
      </p:pic>
    </p:spTree>
    <p:extLst>
      <p:ext uri="{BB962C8B-B14F-4D97-AF65-F5344CB8AC3E}">
        <p14:creationId xmlns:p14="http://schemas.microsoft.com/office/powerpoint/2010/main" val="17102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in HEC-HMS</a:t>
            </a:r>
          </a:p>
        </p:txBody>
      </p:sp>
      <p:sp>
        <p:nvSpPr>
          <p:cNvPr id="2" name="Content Placeholder 1"/>
          <p:cNvSpPr>
            <a:spLocks noGrp="1"/>
          </p:cNvSpPr>
          <p:nvPr>
            <p:ph sz="quarter" idx="4294967295"/>
          </p:nvPr>
        </p:nvSpPr>
        <p:spPr>
          <a:xfrm>
            <a:off x="192858" y="1068149"/>
            <a:ext cx="5860795" cy="5600700"/>
          </a:xfrm>
          <a:noFill/>
        </p:spPr>
        <p:txBody>
          <a:bodyPr/>
          <a:lstStyle/>
          <a:p>
            <a:pPr marL="342900" indent="-342900">
              <a:buFont typeface="Arial" panose="020B0604020202020204" pitchFamily="34" charset="0"/>
              <a:buChar char="•"/>
            </a:pPr>
            <a:r>
              <a:rPr lang="en-US" sz="2200" dirty="0">
                <a:solidFill>
                  <a:schemeClr val="tx1"/>
                </a:solidFill>
              </a:rPr>
              <a:t>In many cases, direct runoff accounts for the flood magnitude. Baseflow is an important process to consider for modeling runoff volume.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Baseflow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Baseflow includes interflow and baseflow </a:t>
            </a:r>
            <a:r>
              <a:rPr lang="en-US" sz="2200" dirty="0">
                <a:solidFill>
                  <a:schemeClr val="tx1"/>
                </a:solidFill>
              </a:rPr>
              <a:t>(or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All losses in the Initial and Constant, Curve Number, and Green and </a:t>
            </a:r>
            <a:r>
              <a:rPr lang="en-US" sz="2200" u="sng" dirty="0" err="1">
                <a:solidFill>
                  <a:schemeClr val="tx1"/>
                </a:solidFill>
              </a:rPr>
              <a:t>Ampt</a:t>
            </a:r>
            <a:r>
              <a:rPr lang="en-US" sz="2200" u="sng" dirty="0">
                <a:solidFill>
                  <a:schemeClr val="tx1"/>
                </a:solidFill>
              </a:rPr>
              <a:t> loss methods </a:t>
            </a:r>
            <a:r>
              <a:rPr lang="en-US" sz="2200" dirty="0">
                <a:solidFill>
                  <a:schemeClr val="tx1"/>
                </a:solidFill>
              </a:rPr>
              <a:t>are available to the Linear Reservoir Baseflow (can overcome this assumption using the fraction option).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Only constant loss rate losses </a:t>
            </a:r>
            <a:r>
              <a:rPr lang="en-US" sz="2200" dirty="0">
                <a:solidFill>
                  <a:schemeClr val="tx1"/>
                </a:solidFill>
              </a:rPr>
              <a:t>(represents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08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reservoirs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fractions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7151985" y="1300347"/>
            <a:ext cx="4174125" cy="5137311"/>
            <a:chOff x="7151985" y="1300347"/>
            <a:chExt cx="4174125" cy="5137311"/>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9403644" y="4321780"/>
              <a:ext cx="1451022" cy="2115878"/>
              <a:chOff x="10145097" y="41729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337744"/>
                <a:ext cx="1050994" cy="501364"/>
                <a:chOff x="10351315" y="4337744"/>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4961187"/>
                <a:ext cx="1050994" cy="501364"/>
                <a:chOff x="10351315" y="4337744"/>
                <a:chExt cx="1050994" cy="501364"/>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597697"/>
                <a:ext cx="1050994" cy="501364"/>
                <a:chOff x="10351315" y="4337744"/>
                <a:chExt cx="1050994" cy="501364"/>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8332236" y="487367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Arrow: Down 54">
              <a:extLst>
                <a:ext uri="{FF2B5EF4-FFF2-40B4-BE49-F238E27FC236}">
                  <a16:creationId xmlns:a16="http://schemas.microsoft.com/office/drawing/2014/main" id="{D3890A46-9B44-489C-BE6F-9B940EEBD9F1}"/>
                </a:ext>
              </a:extLst>
            </p:cNvPr>
            <p:cNvSpPr/>
            <p:nvPr/>
          </p:nvSpPr>
          <p:spPr>
            <a:xfrm rot="10800000">
              <a:off x="8815968" y="4724410"/>
              <a:ext cx="182881" cy="68334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9200250" y="4234130"/>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855127" y="4386437"/>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grpSp>
      <p:pic>
        <p:nvPicPr>
          <p:cNvPr id="6" name="Picture 5">
            <a:extLst>
              <a:ext uri="{FF2B5EF4-FFF2-40B4-BE49-F238E27FC236}">
                <a16:creationId xmlns:a16="http://schemas.microsoft.com/office/drawing/2014/main" id="{D17594F5-2FC0-FABF-5CF1-42E133FB3417}"/>
              </a:ext>
            </a:extLst>
          </p:cNvPr>
          <p:cNvPicPr>
            <a:picLocks noChangeAspect="1"/>
          </p:cNvPicPr>
          <p:nvPr/>
        </p:nvPicPr>
        <p:blipFill>
          <a:blip r:embed="rId3"/>
          <a:stretch>
            <a:fillRect/>
          </a:stretch>
        </p:blipFill>
        <p:spPr>
          <a:xfrm>
            <a:off x="396206" y="3630419"/>
            <a:ext cx="4761720" cy="2979170"/>
          </a:xfrm>
          <a:prstGeom prst="rect">
            <a:avLst/>
          </a:prstGeom>
        </p:spPr>
      </p:pic>
    </p:spTree>
    <p:extLst>
      <p:ext uri="{BB962C8B-B14F-4D97-AF65-F5344CB8AC3E}">
        <p14:creationId xmlns:p14="http://schemas.microsoft.com/office/powerpoint/2010/main" val="1444437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8FADFB6-3778-4740-971A-35AE818B061E}"/>
              </a:ext>
            </a:extLst>
          </p:cNvPr>
          <p:cNvPicPr>
            <a:picLocks noChangeAspect="1"/>
          </p:cNvPicPr>
          <p:nvPr/>
        </p:nvPicPr>
        <p:blipFill>
          <a:blip r:embed="rId3"/>
          <a:stretch>
            <a:fillRect/>
          </a:stretch>
        </p:blipFill>
        <p:spPr>
          <a:xfrm>
            <a:off x="267011" y="3479277"/>
            <a:ext cx="3967014" cy="3157420"/>
          </a:xfrm>
          <a:prstGeom prst="rect">
            <a:avLst/>
          </a:prstGeom>
          <a:ln>
            <a:solidFill>
              <a:schemeClr val="tx1"/>
            </a:solidFill>
          </a:ln>
        </p:spPr>
      </p:pic>
      <p:pic>
        <p:nvPicPr>
          <p:cNvPr id="8" name="Picture 7">
            <a:extLst>
              <a:ext uri="{FF2B5EF4-FFF2-40B4-BE49-F238E27FC236}">
                <a16:creationId xmlns:a16="http://schemas.microsoft.com/office/drawing/2014/main" id="{70E8E75C-FC17-4EF0-8B04-6FD91780C7ED}"/>
              </a:ext>
            </a:extLst>
          </p:cNvPr>
          <p:cNvPicPr>
            <a:picLocks noChangeAspect="1"/>
          </p:cNvPicPr>
          <p:nvPr/>
        </p:nvPicPr>
        <p:blipFill>
          <a:blip r:embed="rId4"/>
          <a:stretch>
            <a:fillRect/>
          </a:stretch>
        </p:blipFill>
        <p:spPr>
          <a:xfrm>
            <a:off x="4397194" y="3521839"/>
            <a:ext cx="2589176" cy="3174495"/>
          </a:xfrm>
          <a:prstGeom prst="rect">
            <a:avLst/>
          </a:prstGeom>
          <a:ln w="76200">
            <a:solidFill>
              <a:srgbClr val="FFFF00"/>
            </a:solidFill>
          </a:ln>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7170A96E-F0D9-457B-A24D-2214CFCFEB14}"/>
                  </a:ext>
                </a:extLst>
              </p14:cNvPr>
              <p14:cNvContentPartPr/>
              <p14:nvPr/>
            </p14:nvContentPartPr>
            <p14:xfrm>
              <a:off x="4928374" y="4425252"/>
              <a:ext cx="400680" cy="12960"/>
            </p14:xfrm>
          </p:contentPart>
        </mc:Choice>
        <mc:Fallback xmlns="">
          <p:pic>
            <p:nvPicPr>
              <p:cNvPr id="9" name="Ink 8">
                <a:extLst>
                  <a:ext uri="{FF2B5EF4-FFF2-40B4-BE49-F238E27FC236}">
                    <a16:creationId xmlns:a16="http://schemas.microsoft.com/office/drawing/2014/main" id="{7170A96E-F0D9-457B-A24D-2214CFCFEB14}"/>
                  </a:ext>
                </a:extLst>
              </p:cNvPr>
              <p:cNvPicPr/>
              <p:nvPr/>
            </p:nvPicPr>
            <p:blipFill>
              <a:blip r:embed="rId6"/>
              <a:stretch>
                <a:fillRect/>
              </a:stretch>
            </p:blipFill>
            <p:spPr>
              <a:xfrm>
                <a:off x="4874374" y="4317612"/>
                <a:ext cx="50832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6564F89B-45AC-47A8-972E-CE4BECD400AE}"/>
                  </a:ext>
                </a:extLst>
              </p14:cNvPr>
              <p14:cNvContentPartPr/>
              <p14:nvPr/>
            </p14:nvContentPartPr>
            <p14:xfrm>
              <a:off x="791254" y="4426692"/>
              <a:ext cx="659520" cy="54360"/>
            </p14:xfrm>
          </p:contentPart>
        </mc:Choice>
        <mc:Fallback xmlns="">
          <p:pic>
            <p:nvPicPr>
              <p:cNvPr id="7" name="Ink 6">
                <a:extLst>
                  <a:ext uri="{FF2B5EF4-FFF2-40B4-BE49-F238E27FC236}">
                    <a16:creationId xmlns:a16="http://schemas.microsoft.com/office/drawing/2014/main" id="{6564F89B-45AC-47A8-972E-CE4BECD400AE}"/>
                  </a:ext>
                </a:extLst>
              </p:cNvPr>
              <p:cNvPicPr/>
              <p:nvPr/>
            </p:nvPicPr>
            <p:blipFill>
              <a:blip r:embed="rId8"/>
              <a:stretch>
                <a:fillRect/>
              </a:stretch>
            </p:blipFill>
            <p:spPr>
              <a:xfrm>
                <a:off x="737254" y="4319052"/>
                <a:ext cx="76716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B32E5D63-C27C-4DEF-A2D5-30D96F1C6687}"/>
                  </a:ext>
                </a:extLst>
              </p14:cNvPr>
              <p14:cNvContentPartPr/>
              <p14:nvPr/>
            </p14:nvContentPartPr>
            <p14:xfrm>
              <a:off x="824734" y="5764812"/>
              <a:ext cx="631080" cy="360"/>
            </p14:xfrm>
          </p:contentPart>
        </mc:Choice>
        <mc:Fallback xmlns="">
          <p:pic>
            <p:nvPicPr>
              <p:cNvPr id="11" name="Ink 10">
                <a:extLst>
                  <a:ext uri="{FF2B5EF4-FFF2-40B4-BE49-F238E27FC236}">
                    <a16:creationId xmlns:a16="http://schemas.microsoft.com/office/drawing/2014/main" id="{B32E5D63-C27C-4DEF-A2D5-30D96F1C6687}"/>
                  </a:ext>
                </a:extLst>
              </p:cNvPr>
              <p:cNvPicPr/>
              <p:nvPr/>
            </p:nvPicPr>
            <p:blipFill>
              <a:blip r:embed="rId10"/>
              <a:stretch>
                <a:fillRect/>
              </a:stretch>
            </p:blipFill>
            <p:spPr>
              <a:xfrm>
                <a:off x="771094" y="5657172"/>
                <a:ext cx="7387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0334BAA-219A-4F23-B174-394530546A79}"/>
                  </a:ext>
                </a:extLst>
              </p14:cNvPr>
              <p14:cNvContentPartPr/>
              <p14:nvPr/>
            </p14:nvContentPartPr>
            <p14:xfrm>
              <a:off x="4616254" y="5453052"/>
              <a:ext cx="723600" cy="34920"/>
            </p14:xfrm>
          </p:contentPart>
        </mc:Choice>
        <mc:Fallback xmlns="">
          <p:pic>
            <p:nvPicPr>
              <p:cNvPr id="14" name="Ink 13">
                <a:extLst>
                  <a:ext uri="{FF2B5EF4-FFF2-40B4-BE49-F238E27FC236}">
                    <a16:creationId xmlns:a16="http://schemas.microsoft.com/office/drawing/2014/main" id="{20334BAA-219A-4F23-B174-394530546A79}"/>
                  </a:ext>
                </a:extLst>
              </p:cNvPr>
              <p:cNvPicPr/>
              <p:nvPr/>
            </p:nvPicPr>
            <p:blipFill>
              <a:blip r:embed="rId12"/>
              <a:stretch>
                <a:fillRect/>
              </a:stretch>
            </p:blipFill>
            <p:spPr>
              <a:xfrm>
                <a:off x="4562614" y="5345412"/>
                <a:ext cx="831240" cy="250560"/>
              </a:xfrm>
              <a:prstGeom prst="rect">
                <a:avLst/>
              </a:prstGeom>
            </p:spPr>
          </p:pic>
        </mc:Fallback>
      </mc:AlternateContent>
    </p:spTree>
    <p:extLst>
      <p:ext uri="{BB962C8B-B14F-4D97-AF65-F5344CB8AC3E}">
        <p14:creationId xmlns:p14="http://schemas.microsoft.com/office/powerpoint/2010/main" val="3177201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different linear reservoir coefficients.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attenuate the baseflow contribution, which reflects longer durations 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not influenced 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Initially set the coefficients using multipliers of the Clark Storage Coefficient.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5729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5152482" cy="4923076"/>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pPr marL="342900" indent="-342900">
              <a:buFont typeface="Arial" panose="020B0604020202020204" pitchFamily="34" charset="0"/>
              <a:buChar char="•"/>
            </a:pPr>
            <a:r>
              <a:rPr lang="en-US" sz="2000" dirty="0">
                <a:solidFill>
                  <a:schemeClr val="tx1"/>
                </a:solidFill>
              </a:rPr>
              <a:t>2 steps means water flows into one linear reservoir with a coefficient of 24 hours, and then water from the first linear reservoir is routed through a second linear reservoir that also has a coefficient of 24 hours.</a:t>
            </a:r>
          </a:p>
          <a:p>
            <a:pPr marL="342900" indent="-342900">
              <a:buFont typeface="Arial" panose="020B0604020202020204" pitchFamily="34" charset="0"/>
              <a:buChar char="•"/>
            </a:pPr>
            <a:r>
              <a:rPr lang="en-US" sz="2000" dirty="0">
                <a:solidFill>
                  <a:schemeClr val="tx1"/>
                </a:solidFill>
              </a:rPr>
              <a:t>Notice how timing of the baseflow hydrograph is shifted and attenuation is increased as the number of linear reservoirs is increased.</a:t>
            </a:r>
          </a:p>
          <a:p>
            <a:pPr marL="342900" indent="-342900">
              <a:buFont typeface="Arial" panose="020B0604020202020204" pitchFamily="34" charset="0"/>
              <a:buChar char="•"/>
            </a:pPr>
            <a:r>
              <a:rPr lang="en-US" sz="2000" dirty="0">
                <a:solidFill>
                  <a:schemeClr val="tx1"/>
                </a:solidFill>
              </a:rPr>
              <a:t>Increase the number of steps so the peak baseflow response occurs after the peak surface runoff response.</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pic>
        <p:nvPicPr>
          <p:cNvPr id="6" name="Picture 5">
            <a:extLst>
              <a:ext uri="{FF2B5EF4-FFF2-40B4-BE49-F238E27FC236}">
                <a16:creationId xmlns:a16="http://schemas.microsoft.com/office/drawing/2014/main" id="{C85666A1-9D13-E769-B057-B3C2B5731318}"/>
              </a:ext>
            </a:extLst>
          </p:cNvPr>
          <p:cNvPicPr>
            <a:picLocks noChangeAspect="1"/>
          </p:cNvPicPr>
          <p:nvPr/>
        </p:nvPicPr>
        <p:blipFill>
          <a:blip r:embed="rId4"/>
          <a:stretch>
            <a:fillRect/>
          </a:stretch>
        </p:blipFill>
        <p:spPr>
          <a:xfrm>
            <a:off x="5790177" y="793246"/>
            <a:ext cx="5476190" cy="2057143"/>
          </a:xfrm>
          <a:prstGeom prst="rect">
            <a:avLst/>
          </a:prstGeom>
          <a:ln>
            <a:solidFill>
              <a:schemeClr val="tx1"/>
            </a:solidFill>
          </a:ln>
        </p:spPr>
      </p:pic>
    </p:spTree>
    <p:extLst>
      <p:ext uri="{BB962C8B-B14F-4D97-AF65-F5344CB8AC3E}">
        <p14:creationId xmlns:p14="http://schemas.microsoft.com/office/powerpoint/2010/main" val="2306342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252815"/>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r>
              <a:rPr lang="en-US" sz="2200" dirty="0">
                <a:solidFill>
                  <a:schemeClr val="tx1"/>
                </a:solidFill>
              </a:rPr>
              <a:t>Groundwater 2/3 layers can be used to model the longer responding groundwater flow,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pic>
        <p:nvPicPr>
          <p:cNvPr id="8" name="Picture 7">
            <a:extLst>
              <a:ext uri="{FF2B5EF4-FFF2-40B4-BE49-F238E27FC236}">
                <a16:creationId xmlns:a16="http://schemas.microsoft.com/office/drawing/2014/main" id="{F95B2284-0DF7-ED1C-BA85-38A3CBA9F501}"/>
              </a:ext>
            </a:extLst>
          </p:cNvPr>
          <p:cNvPicPr>
            <a:picLocks noChangeAspect="1"/>
          </p:cNvPicPr>
          <p:nvPr/>
        </p:nvPicPr>
        <p:blipFill>
          <a:blip r:embed="rId4"/>
          <a:stretch>
            <a:fillRect/>
          </a:stretch>
        </p:blipFill>
        <p:spPr>
          <a:xfrm>
            <a:off x="213456" y="2892723"/>
            <a:ext cx="4696696" cy="2710572"/>
          </a:xfrm>
          <a:prstGeom prst="rect">
            <a:avLst/>
          </a:prstGeom>
          <a:ln>
            <a:solidFill>
              <a:schemeClr val="tx1"/>
            </a:solidFill>
          </a:ln>
        </p:spPr>
      </p:pic>
    </p:spTree>
    <p:extLst>
      <p:ext uri="{BB962C8B-B14F-4D97-AF65-F5344CB8AC3E}">
        <p14:creationId xmlns:p14="http://schemas.microsoft.com/office/powerpoint/2010/main" val="1653154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55498" y="839994"/>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569913" lvl="1" indent="-342900">
              <a:buFont typeface="Arial" panose="020B0604020202020204" pitchFamily="34" charset="0"/>
              <a:buChar char="•"/>
            </a:pPr>
            <a:r>
              <a:rPr lang="en-US" sz="2200" dirty="0">
                <a:solidFill>
                  <a:schemeClr val="tx1"/>
                </a:solidFill>
              </a:rPr>
              <a:t>The sum of the fractions for all layers cannot exceed 1 </a:t>
            </a:r>
            <a:r>
              <a:rPr lang="en-US" sz="2200" u="sng" dirty="0">
                <a:solidFill>
                  <a:schemeClr val="tx1"/>
                </a:solidFill>
              </a:rPr>
              <a:t>but </a:t>
            </a:r>
            <a:r>
              <a:rPr lang="en-US" sz="2200" b="1" u="sng" dirty="0">
                <a:solidFill>
                  <a:schemeClr val="tx1"/>
                </a:solidFill>
              </a:rPr>
              <a:t>can be</a:t>
            </a:r>
            <a:r>
              <a:rPr lang="en-US" sz="2200" u="sng" dirty="0">
                <a:solidFill>
                  <a:schemeClr val="tx1"/>
                </a:solidFill>
              </a:rPr>
              <a:t> less than 1</a:t>
            </a: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fraction can be used to control the magnitude of the baseflow hydrograph (emphasize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pic>
        <p:nvPicPr>
          <p:cNvPr id="9" name="Picture 8">
            <a:extLst>
              <a:ext uri="{FF2B5EF4-FFF2-40B4-BE49-F238E27FC236}">
                <a16:creationId xmlns:a16="http://schemas.microsoft.com/office/drawing/2014/main" id="{C2FD8962-70A9-06F7-E61A-99A5F087E10F}"/>
              </a:ext>
            </a:extLst>
          </p:cNvPr>
          <p:cNvPicPr>
            <a:picLocks noChangeAspect="1"/>
          </p:cNvPicPr>
          <p:nvPr/>
        </p:nvPicPr>
        <p:blipFill>
          <a:blip r:embed="rId4"/>
          <a:stretch>
            <a:fillRect/>
          </a:stretch>
        </p:blipFill>
        <p:spPr>
          <a:xfrm>
            <a:off x="177931" y="2760464"/>
            <a:ext cx="4437995" cy="2561269"/>
          </a:xfrm>
          <a:prstGeom prst="rect">
            <a:avLst/>
          </a:prstGeom>
          <a:ln>
            <a:solidFill>
              <a:schemeClr val="tx1"/>
            </a:solidFill>
          </a:ln>
        </p:spPr>
      </p:pic>
    </p:spTree>
    <p:extLst>
      <p:ext uri="{BB962C8B-B14F-4D97-AF65-F5344CB8AC3E}">
        <p14:creationId xmlns:p14="http://schemas.microsoft.com/office/powerpoint/2010/main" val="1153346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easier to apply across the basin model (generally consistent across subbasins), where a discharge initial type uses one discharge value per subbasin.</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when setting the starting date of the simulation, interflow could be set to zero 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pic>
        <p:nvPicPr>
          <p:cNvPr id="6" name="Picture 5">
            <a:extLst>
              <a:ext uri="{FF2B5EF4-FFF2-40B4-BE49-F238E27FC236}">
                <a16:creationId xmlns:a16="http://schemas.microsoft.com/office/drawing/2014/main" id="{B7DB58C9-D3D6-D0FB-DD61-D5FDF25DE6B8}"/>
              </a:ext>
            </a:extLst>
          </p:cNvPr>
          <p:cNvPicPr>
            <a:picLocks noChangeAspect="1"/>
          </p:cNvPicPr>
          <p:nvPr/>
        </p:nvPicPr>
        <p:blipFill>
          <a:blip r:embed="rId4"/>
          <a:stretch>
            <a:fillRect/>
          </a:stretch>
        </p:blipFill>
        <p:spPr>
          <a:xfrm>
            <a:off x="7241627" y="965408"/>
            <a:ext cx="4587419" cy="2647506"/>
          </a:xfrm>
          <a:prstGeom prst="rect">
            <a:avLst/>
          </a:prstGeom>
          <a:ln>
            <a:solidFill>
              <a:schemeClr val="tx1"/>
            </a:solidFill>
          </a:ln>
        </p:spPr>
      </p:pic>
    </p:spTree>
    <p:extLst>
      <p:ext uri="{BB962C8B-B14F-4D97-AF65-F5344CB8AC3E}">
        <p14:creationId xmlns:p14="http://schemas.microsoft.com/office/powerpoint/2010/main" val="1501564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74169" y="5057193"/>
            <a:ext cx="11482358" cy="1525207"/>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continuous simulation. </a:t>
            </a:r>
          </a:p>
          <a:p>
            <a:pPr marL="342900" indent="-342900">
              <a:buFont typeface="Arial" panose="020B0604020202020204" pitchFamily="34" charset="0"/>
              <a:buChar char="•"/>
            </a:pPr>
            <a:r>
              <a:rPr lang="en-US" sz="2200" dirty="0">
                <a:solidFill>
                  <a:schemeClr val="tx1"/>
                </a:solidFill>
              </a:rPr>
              <a:t>The plot on this slide also shows that the linear reservoir method can simulate both interflow and groundwater flow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29467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not have to worry about the total runoff volume exceeding precipitation volume, which could happen when using the other baseflow methods. </a:t>
            </a:r>
          </a:p>
          <a:p>
            <a:pPr marL="342900" indent="-342900">
              <a:buFont typeface="Arial" panose="020B0604020202020204" pitchFamily="34" charset="0"/>
              <a:buChar char="•"/>
            </a:pPr>
            <a:r>
              <a:rPr lang="en-US" sz="2200" dirty="0">
                <a:solidFill>
                  <a:schemeClr val="tx1"/>
                </a:solidFill>
              </a:rPr>
              <a:t>Verify modeled volumes are similar to regional water balance studies.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D9D30-D80E-BAD6-9167-63003748CF46}"/>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9EB647F-04C2-FEE4-F4E4-DEE02508C9E0}"/>
              </a:ext>
            </a:extLst>
          </p:cNvPr>
          <p:cNvPicPr>
            <a:picLocks noChangeAspect="1"/>
          </p:cNvPicPr>
          <p:nvPr/>
        </p:nvPicPr>
        <p:blipFill>
          <a:blip r:embed="rId2"/>
          <a:stretch>
            <a:fillRect/>
          </a:stretch>
        </p:blipFill>
        <p:spPr>
          <a:xfrm>
            <a:off x="1951830" y="128981"/>
            <a:ext cx="8522519" cy="6448349"/>
          </a:xfrm>
          <a:prstGeom prst="rect">
            <a:avLst/>
          </a:prstGeom>
        </p:spPr>
      </p:pic>
      <p:sp>
        <p:nvSpPr>
          <p:cNvPr id="5" name="TextBox 4">
            <a:extLst>
              <a:ext uri="{FF2B5EF4-FFF2-40B4-BE49-F238E27FC236}">
                <a16:creationId xmlns:a16="http://schemas.microsoft.com/office/drawing/2014/main" id="{E25A4504-9DA4-0AD7-559C-0B8D7F0E1E0F}"/>
              </a:ext>
            </a:extLst>
          </p:cNvPr>
          <p:cNvSpPr txBox="1"/>
          <p:nvPr/>
        </p:nvSpPr>
        <p:spPr>
          <a:xfrm>
            <a:off x="2179929" y="6392664"/>
            <a:ext cx="3262432" cy="369332"/>
          </a:xfrm>
          <a:prstGeom prst="rect">
            <a:avLst/>
          </a:prstGeom>
          <a:noFill/>
        </p:spPr>
        <p:txBody>
          <a:bodyPr wrap="none" rtlCol="0">
            <a:spAutoFit/>
          </a:bodyPr>
          <a:lstStyle/>
          <a:p>
            <a:r>
              <a:rPr lang="en-US" dirty="0"/>
              <a:t>J. Klaus &amp; J. McDonnell, 2013</a:t>
            </a:r>
          </a:p>
        </p:txBody>
      </p:sp>
    </p:spTree>
    <p:extLst>
      <p:ext uri="{BB962C8B-B14F-4D97-AF65-F5344CB8AC3E}">
        <p14:creationId xmlns:p14="http://schemas.microsoft.com/office/powerpoint/2010/main" val="2452612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8" y="1068149"/>
            <a:ext cx="5734870" cy="4923076"/>
          </a:xfrm>
          <a:noFill/>
        </p:spPr>
        <p:txBody>
          <a:bodyPr/>
          <a:lstStyle/>
          <a:p>
            <a:pPr marL="342900" indent="-342900">
              <a:buFont typeface="Arial" panose="020B0604020202020204" pitchFamily="34" charset="0"/>
              <a:buChar char="•"/>
            </a:pPr>
            <a:r>
              <a:rPr lang="en-US" sz="2200" dirty="0">
                <a:solidFill>
                  <a:schemeClr val="tx1"/>
                </a:solidFill>
              </a:rPr>
              <a:t>The linear reservoir coefficient could be estimated using flow observations, and the slope of the interflow and baseflow recession curve(s):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a:t>
            </a:r>
            <a:r>
              <a:rPr lang="en-US" sz="2200" baseline="-25000" dirty="0">
                <a:solidFill>
                  <a:schemeClr val="tx1"/>
                </a:solidFill>
              </a:rPr>
              <a:t>r</a:t>
            </a:r>
            <a:r>
              <a:rPr lang="en-US" sz="2200" dirty="0">
                <a:solidFill>
                  <a:schemeClr val="tx1"/>
                </a:solidFill>
              </a:rPr>
              <a:t>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4">
            <a:extLst>
              <a:ext uri="{FF2B5EF4-FFF2-40B4-BE49-F238E27FC236}">
                <a16:creationId xmlns:a16="http://schemas.microsoft.com/office/drawing/2014/main" id="{FD363B7A-BDCB-4F6E-BD1F-470970DC16B3}"/>
              </a:ext>
            </a:extLst>
          </p:cNvPr>
          <p:cNvGrpSpPr>
            <a:grpSpLocks noChangeAspect="1"/>
          </p:cNvGrpSpPr>
          <p:nvPr/>
        </p:nvGrpSpPr>
        <p:grpSpPr bwMode="auto">
          <a:xfrm>
            <a:off x="345280" y="2647103"/>
            <a:ext cx="1676400" cy="569914"/>
            <a:chOff x="519" y="1489"/>
            <a:chExt cx="1056" cy="359"/>
          </a:xfrm>
        </p:grpSpPr>
        <p:sp>
          <p:nvSpPr>
            <p:cNvPr id="5" name="AutoShape 3">
              <a:extLst>
                <a:ext uri="{FF2B5EF4-FFF2-40B4-BE49-F238E27FC236}">
                  <a16:creationId xmlns:a16="http://schemas.microsoft.com/office/drawing/2014/main" id="{2CEC6803-E044-4175-88BF-106F77612587}"/>
                </a:ext>
              </a:extLst>
            </p:cNvPr>
            <p:cNvSpPr>
              <a:spLocks noChangeAspect="1" noChangeArrowheads="1" noTextEdit="1"/>
            </p:cNvSpPr>
            <p:nvPr/>
          </p:nvSpPr>
          <p:spPr bwMode="auto">
            <a:xfrm>
              <a:off x="519" y="1489"/>
              <a:ext cx="10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a:extLst>
                <a:ext uri="{FF2B5EF4-FFF2-40B4-BE49-F238E27FC236}">
                  <a16:creationId xmlns:a16="http://schemas.microsoft.com/office/drawing/2014/main" id="{E7A2A104-40CF-4981-9004-A208E8037059}"/>
                </a:ext>
              </a:extLst>
            </p:cNvPr>
            <p:cNvSpPr>
              <a:spLocks noChangeArrowheads="1"/>
            </p:cNvSpPr>
            <p:nvPr/>
          </p:nvSpPr>
          <p:spPr bwMode="auto">
            <a:xfrm>
              <a:off x="1440" y="1518"/>
              <a:ext cx="7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1217EE84-3D4C-4852-8ECC-E2F0EC1DBD63}"/>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17FB3FC6-1F1E-43E5-9A1A-B7AFF13E4C9A}"/>
                </a:ext>
              </a:extLst>
            </p:cNvPr>
            <p:cNvSpPr>
              <a:spLocks noChangeArrowheads="1"/>
            </p:cNvSpPr>
            <p:nvPr/>
          </p:nvSpPr>
          <p:spPr bwMode="auto">
            <a:xfrm>
              <a:off x="1039" y="1674"/>
              <a:ext cx="1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C404E46A-0637-46EA-A621-72518C81ED65}"/>
                </a:ext>
              </a:extLst>
            </p:cNvPr>
            <p:cNvSpPr>
              <a:spLocks noChangeArrowheads="1"/>
            </p:cNvSpPr>
            <p:nvPr/>
          </p:nvSpPr>
          <p:spPr bwMode="auto">
            <a:xfrm>
              <a:off x="668" y="1674"/>
              <a:ext cx="8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7582664C-1132-4F10-BABC-BC469F5B1387}"/>
                </a:ext>
              </a:extLst>
            </p:cNvPr>
            <p:cNvSpPr>
              <a:spLocks noChangeArrowheads="1"/>
            </p:cNvSpPr>
            <p:nvPr/>
          </p:nvSpPr>
          <p:spPr bwMode="auto">
            <a:xfrm>
              <a:off x="1280" y="1551"/>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2000" b="0" i="0" u="none" strike="noStrike" cap="none" normalizeH="0" baseline="-25000" dirty="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94DA7A90-58A9-4330-802A-7E62B149A344}"/>
                </a:ext>
              </a:extLst>
            </p:cNvPr>
            <p:cNvSpPr>
              <a:spLocks noChangeArrowheads="1"/>
            </p:cNvSpPr>
            <p:nvPr/>
          </p:nvSpPr>
          <p:spPr bwMode="auto">
            <a:xfrm>
              <a:off x="907" y="1551"/>
              <a:ext cx="16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773FE6F-5318-46B2-B198-74EAB2EBC1E7}"/>
                </a:ext>
              </a:extLst>
            </p:cNvPr>
            <p:cNvSpPr>
              <a:spLocks noChangeArrowheads="1"/>
            </p:cNvSpPr>
            <p:nvPr/>
          </p:nvSpPr>
          <p:spPr bwMode="auto">
            <a:xfrm>
              <a:off x="523" y="1551"/>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38AF7523-2526-4BCE-A501-1480725F2541}"/>
                </a:ext>
              </a:extLst>
            </p:cNvPr>
            <p:cNvSpPr>
              <a:spLocks noChangeArrowheads="1"/>
            </p:cNvSpPr>
            <p:nvPr/>
          </p:nvSpPr>
          <p:spPr bwMode="auto">
            <a:xfrm>
              <a:off x="1142"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F4563636-42BD-4E9C-9136-2912004072DA}"/>
                </a:ext>
              </a:extLst>
            </p:cNvPr>
            <p:cNvSpPr>
              <a:spLocks noChangeArrowheads="1"/>
            </p:cNvSpPr>
            <p:nvPr/>
          </p:nvSpPr>
          <p:spPr bwMode="auto">
            <a:xfrm>
              <a:off x="773"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grpSp>
      <p:pic>
        <p:nvPicPr>
          <p:cNvPr id="25" name="Picture 24">
            <a:extLst>
              <a:ext uri="{FF2B5EF4-FFF2-40B4-BE49-F238E27FC236}">
                <a16:creationId xmlns:a16="http://schemas.microsoft.com/office/drawing/2014/main" id="{76544D59-7F6F-4925-9507-C62CC7955E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97575" y="1401523"/>
            <a:ext cx="6001561" cy="4320008"/>
          </a:xfrm>
          <a:prstGeom prst="rect">
            <a:avLst/>
          </a:prstGeom>
          <a:noFill/>
          <a:ln>
            <a:noFill/>
          </a:ln>
        </p:spPr>
      </p:pic>
      <p:grpSp>
        <p:nvGrpSpPr>
          <p:cNvPr id="6" name="Group 4">
            <a:extLst>
              <a:ext uri="{FF2B5EF4-FFF2-40B4-BE49-F238E27FC236}">
                <a16:creationId xmlns:a16="http://schemas.microsoft.com/office/drawing/2014/main" id="{74A421ED-58E5-4302-898C-A41ACE6594DF}"/>
              </a:ext>
            </a:extLst>
          </p:cNvPr>
          <p:cNvGrpSpPr>
            <a:grpSpLocks noChangeAspect="1"/>
          </p:cNvGrpSpPr>
          <p:nvPr/>
        </p:nvGrpSpPr>
        <p:grpSpPr bwMode="auto">
          <a:xfrm>
            <a:off x="2336410" y="2478819"/>
            <a:ext cx="1749423" cy="1022417"/>
            <a:chOff x="1821" y="1599"/>
            <a:chExt cx="912" cy="533"/>
          </a:xfrm>
        </p:grpSpPr>
        <p:sp>
          <p:nvSpPr>
            <p:cNvPr id="7" name="AutoShape 3">
              <a:extLst>
                <a:ext uri="{FF2B5EF4-FFF2-40B4-BE49-F238E27FC236}">
                  <a16:creationId xmlns:a16="http://schemas.microsoft.com/office/drawing/2014/main" id="{2D0BF7FE-5C2B-4FD6-9556-F49E8F048686}"/>
                </a:ext>
              </a:extLst>
            </p:cNvPr>
            <p:cNvSpPr>
              <a:spLocks noChangeAspect="1" noChangeArrowheads="1" noTextEdit="1"/>
            </p:cNvSpPr>
            <p:nvPr/>
          </p:nvSpPr>
          <p:spPr bwMode="auto">
            <a:xfrm>
              <a:off x="1821" y="1599"/>
              <a:ext cx="91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Line 5">
              <a:extLst>
                <a:ext uri="{FF2B5EF4-FFF2-40B4-BE49-F238E27FC236}">
                  <a16:creationId xmlns:a16="http://schemas.microsoft.com/office/drawing/2014/main" id="{98B5B260-DCDB-468B-A89B-8D08EB76167F}"/>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B6A5E727-FDD3-4FCF-A386-5DE8D7361C3B}"/>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7">
              <a:extLst>
                <a:ext uri="{FF2B5EF4-FFF2-40B4-BE49-F238E27FC236}">
                  <a16:creationId xmlns:a16="http://schemas.microsoft.com/office/drawing/2014/main" id="{4AD12C2B-5DBD-4B63-A9B1-E2A69BBCD1A3}"/>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27" name="Rectangle 8">
              <a:extLst>
                <a:ext uri="{FF2B5EF4-FFF2-40B4-BE49-F238E27FC236}">
                  <a16:creationId xmlns:a16="http://schemas.microsoft.com/office/drawing/2014/main" id="{45F34FF6-D38C-4F16-BF91-39C05268273D}"/>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9">
              <a:extLst>
                <a:ext uri="{FF2B5EF4-FFF2-40B4-BE49-F238E27FC236}">
                  <a16:creationId xmlns:a16="http://schemas.microsoft.com/office/drawing/2014/main" id="{A8017D3A-72DB-4B6D-AD2C-D1FE22D57AF6}"/>
                </a:ext>
              </a:extLst>
            </p:cNvPr>
            <p:cNvSpPr>
              <a:spLocks noChangeArrowheads="1"/>
            </p:cNvSpPr>
            <p:nvPr/>
          </p:nvSpPr>
          <p:spPr bwMode="auto">
            <a:xfrm>
              <a:off x="2402" y="1634"/>
              <a:ext cx="11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10">
              <a:extLst>
                <a:ext uri="{FF2B5EF4-FFF2-40B4-BE49-F238E27FC236}">
                  <a16:creationId xmlns:a16="http://schemas.microsoft.com/office/drawing/2014/main" id="{8399F22E-C307-459D-ACCB-B477084B80DB}"/>
                </a:ext>
              </a:extLst>
            </p:cNvPr>
            <p:cNvSpPr>
              <a:spLocks noChangeArrowheads="1"/>
            </p:cNvSpPr>
            <p:nvPr/>
          </p:nvSpPr>
          <p:spPr bwMode="auto">
            <a:xfrm>
              <a:off x="1848" y="1731"/>
              <a:ext cx="161"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11">
              <a:extLst>
                <a:ext uri="{FF2B5EF4-FFF2-40B4-BE49-F238E27FC236}">
                  <a16:creationId xmlns:a16="http://schemas.microsoft.com/office/drawing/2014/main" id="{C45AA9A5-1802-4B77-A68E-AE2843513E0B}"/>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2F48FAAF-3CEC-4167-866A-885EED304BFB}"/>
                </a:ext>
              </a:extLst>
            </p:cNvPr>
            <p:cNvSpPr>
              <a:spLocks noChangeArrowheads="1"/>
            </p:cNvSpPr>
            <p:nvPr/>
          </p:nvSpPr>
          <p:spPr bwMode="auto">
            <a:xfrm>
              <a:off x="2514" y="1728"/>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13">
              <a:extLst>
                <a:ext uri="{FF2B5EF4-FFF2-40B4-BE49-F238E27FC236}">
                  <a16:creationId xmlns:a16="http://schemas.microsoft.com/office/drawing/2014/main" id="{2F84962D-B117-4695-879E-C4056B460511}"/>
                </a:ext>
              </a:extLst>
            </p:cNvPr>
            <p:cNvSpPr>
              <a:spLocks noChangeArrowheads="1"/>
            </p:cNvSpPr>
            <p:nvPr/>
          </p:nvSpPr>
          <p:spPr bwMode="auto">
            <a:xfrm>
              <a:off x="1942" y="1831"/>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4">
              <a:extLst>
                <a:ext uri="{FF2B5EF4-FFF2-40B4-BE49-F238E27FC236}">
                  <a16:creationId xmlns:a16="http://schemas.microsoft.com/office/drawing/2014/main" id="{CE545393-7329-4AE5-AD03-BD353815FFDA}"/>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15">
              <a:extLst>
                <a:ext uri="{FF2B5EF4-FFF2-40B4-BE49-F238E27FC236}">
                  <a16:creationId xmlns:a16="http://schemas.microsoft.com/office/drawing/2014/main" id="{F5AE7528-3D65-4DA9-9746-DD4F4FD12521}"/>
                </a:ext>
              </a:extLst>
            </p:cNvPr>
            <p:cNvSpPr>
              <a:spLocks noChangeArrowheads="1"/>
            </p:cNvSpPr>
            <p:nvPr/>
          </p:nvSpPr>
          <p:spPr bwMode="auto">
            <a:xfrm>
              <a:off x="2028"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a:ln>
                    <a:noFill/>
                  </a:ln>
                  <a:solidFill>
                    <a:srgbClr val="000000"/>
                  </a:solidFill>
                  <a:effectLst/>
                  <a:latin typeface="Symbol" panose="05050102010706020507" pitchFamily="18" charset="2"/>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03" name="Group 102">
            <a:extLst>
              <a:ext uri="{FF2B5EF4-FFF2-40B4-BE49-F238E27FC236}">
                <a16:creationId xmlns:a16="http://schemas.microsoft.com/office/drawing/2014/main" id="{43585AB8-68FD-4766-8E03-578F0B22D9BA}"/>
              </a:ext>
            </a:extLst>
          </p:cNvPr>
          <p:cNvGrpSpPr/>
          <p:nvPr/>
        </p:nvGrpSpPr>
        <p:grpSpPr>
          <a:xfrm>
            <a:off x="4454527" y="2587458"/>
            <a:ext cx="1473200" cy="853305"/>
            <a:chOff x="3495460" y="5691101"/>
            <a:chExt cx="1473200" cy="790576"/>
          </a:xfrm>
        </p:grpSpPr>
        <p:grpSp>
          <p:nvGrpSpPr>
            <p:cNvPr id="35" name="Group 4">
              <a:extLst>
                <a:ext uri="{FF2B5EF4-FFF2-40B4-BE49-F238E27FC236}">
                  <a16:creationId xmlns:a16="http://schemas.microsoft.com/office/drawing/2014/main" id="{FEA5FDA2-8F6E-4FD5-BF70-281DF800B26D}"/>
                </a:ext>
              </a:extLst>
            </p:cNvPr>
            <p:cNvGrpSpPr>
              <a:grpSpLocks noChangeAspect="1"/>
            </p:cNvGrpSpPr>
            <p:nvPr/>
          </p:nvGrpSpPr>
          <p:grpSpPr bwMode="auto">
            <a:xfrm>
              <a:off x="3495460" y="5762232"/>
              <a:ext cx="1473200" cy="508000"/>
              <a:chOff x="608" y="1528"/>
              <a:chExt cx="928" cy="320"/>
            </a:xfrm>
          </p:grpSpPr>
          <p:sp>
            <p:nvSpPr>
              <p:cNvPr id="38" name="Rectangle 6">
                <a:extLst>
                  <a:ext uri="{FF2B5EF4-FFF2-40B4-BE49-F238E27FC236}">
                    <a16:creationId xmlns:a16="http://schemas.microsoft.com/office/drawing/2014/main" id="{A7EA9C01-FB27-44E1-9758-86DADF4EE258}"/>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1" name="Rectangle 9">
                <a:extLst>
                  <a:ext uri="{FF2B5EF4-FFF2-40B4-BE49-F238E27FC236}">
                    <a16:creationId xmlns:a16="http://schemas.microsoft.com/office/drawing/2014/main" id="{C188F0C1-6B31-40D1-B63F-D138C4C3667F}"/>
                  </a:ext>
                </a:extLst>
              </p:cNvPr>
              <p:cNvSpPr>
                <a:spLocks noChangeArrowheads="1"/>
              </p:cNvSpPr>
              <p:nvPr/>
            </p:nvSpPr>
            <p:spPr bwMode="auto">
              <a:xfrm>
                <a:off x="1280" y="155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ectangle 10">
                <a:extLst>
                  <a:ext uri="{FF2B5EF4-FFF2-40B4-BE49-F238E27FC236}">
                    <a16:creationId xmlns:a16="http://schemas.microsoft.com/office/drawing/2014/main" id="{7189097D-88E9-4DFC-9CA9-805CDEB7249B}"/>
                  </a:ext>
                </a:extLst>
              </p:cNvPr>
              <p:cNvSpPr>
                <a:spLocks noChangeArrowheads="1"/>
              </p:cNvSpPr>
              <p:nvPr/>
            </p:nvSpPr>
            <p:spPr bwMode="auto">
              <a:xfrm>
                <a:off x="907" y="1551"/>
                <a:ext cx="629"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Rectangle 11">
                <a:extLst>
                  <a:ext uri="{FF2B5EF4-FFF2-40B4-BE49-F238E27FC236}">
                    <a16:creationId xmlns:a16="http://schemas.microsoft.com/office/drawing/2014/main" id="{7B87A0AD-90DD-4B2F-BF6B-752C05D9FEFD}"/>
                  </a:ext>
                </a:extLst>
              </p:cNvPr>
              <p:cNvSpPr>
                <a:spLocks noChangeArrowheads="1"/>
              </p:cNvSpPr>
              <p:nvPr/>
            </p:nvSpPr>
            <p:spPr bwMode="auto">
              <a:xfrm>
                <a:off x="608" y="1580"/>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R</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44" name="Rectangle 12">
                <a:extLst>
                  <a:ext uri="{FF2B5EF4-FFF2-40B4-BE49-F238E27FC236}">
                    <a16:creationId xmlns:a16="http://schemas.microsoft.com/office/drawing/2014/main" id="{FCE1CEC0-8565-4F23-869F-1BE58D7EC2F3}"/>
                  </a:ext>
                </a:extLst>
              </p:cNvPr>
              <p:cNvSpPr>
                <a:spLocks noChangeArrowheads="1"/>
              </p:cNvSpPr>
              <p:nvPr/>
            </p:nvSpPr>
            <p:spPr bwMode="auto">
              <a:xfrm>
                <a:off x="1142" y="15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5" name="Rectangle 13">
                <a:extLst>
                  <a:ext uri="{FF2B5EF4-FFF2-40B4-BE49-F238E27FC236}">
                    <a16:creationId xmlns:a16="http://schemas.microsoft.com/office/drawing/2014/main" id="{A2BB3F34-01EA-499A-A9B3-E6B4A165A54A}"/>
                  </a:ext>
                </a:extLst>
              </p:cNvPr>
              <p:cNvSpPr>
                <a:spLocks noChangeArrowheads="1"/>
              </p:cNvSpPr>
              <p:nvPr/>
            </p:nvSpPr>
            <p:spPr bwMode="auto">
              <a:xfrm>
                <a:off x="773" y="1528"/>
                <a:ext cx="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83" name="Group 4">
              <a:extLst>
                <a:ext uri="{FF2B5EF4-FFF2-40B4-BE49-F238E27FC236}">
                  <a16:creationId xmlns:a16="http://schemas.microsoft.com/office/drawing/2014/main" id="{905EC3C8-0609-45CE-9225-1EAA81F4129D}"/>
                </a:ext>
              </a:extLst>
            </p:cNvPr>
            <p:cNvGrpSpPr>
              <a:grpSpLocks noChangeAspect="1"/>
            </p:cNvGrpSpPr>
            <p:nvPr/>
          </p:nvGrpSpPr>
          <p:grpSpPr bwMode="auto">
            <a:xfrm>
              <a:off x="4052675" y="5691101"/>
              <a:ext cx="893763" cy="790576"/>
              <a:chOff x="2156" y="1634"/>
              <a:chExt cx="563" cy="498"/>
            </a:xfrm>
          </p:grpSpPr>
          <p:sp>
            <p:nvSpPr>
              <p:cNvPr id="85" name="Line 5">
                <a:extLst>
                  <a:ext uri="{FF2B5EF4-FFF2-40B4-BE49-F238E27FC236}">
                    <a16:creationId xmlns:a16="http://schemas.microsoft.com/office/drawing/2014/main" id="{671AF036-C208-421E-A117-599D07BFC4B5}"/>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Rectangle 6">
                <a:extLst>
                  <a:ext uri="{FF2B5EF4-FFF2-40B4-BE49-F238E27FC236}">
                    <a16:creationId xmlns:a16="http://schemas.microsoft.com/office/drawing/2014/main" id="{9B687A98-E30E-44B5-B450-5509E42AE449}"/>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7" name="Rectangle 7">
                <a:extLst>
                  <a:ext uri="{FF2B5EF4-FFF2-40B4-BE49-F238E27FC236}">
                    <a16:creationId xmlns:a16="http://schemas.microsoft.com/office/drawing/2014/main" id="{19386B69-0810-4490-AB3F-96D416EDB149}"/>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88" name="Rectangle 8">
                <a:extLst>
                  <a:ext uri="{FF2B5EF4-FFF2-40B4-BE49-F238E27FC236}">
                    <a16:creationId xmlns:a16="http://schemas.microsoft.com/office/drawing/2014/main" id="{71928E8F-5DEE-4F64-8E0E-37BBBCFA2241}"/>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9" name="Rectangle 9">
                <a:extLst>
                  <a:ext uri="{FF2B5EF4-FFF2-40B4-BE49-F238E27FC236}">
                    <a16:creationId xmlns:a16="http://schemas.microsoft.com/office/drawing/2014/main" id="{0E65E412-4B80-48B5-A3A1-3FF8CD1B0B1E}"/>
                  </a:ext>
                </a:extLst>
              </p:cNvPr>
              <p:cNvSpPr>
                <a:spLocks noChangeArrowheads="1"/>
              </p:cNvSpPr>
              <p:nvPr/>
            </p:nvSpPr>
            <p:spPr bwMode="auto">
              <a:xfrm>
                <a:off x="2402" y="1634"/>
                <a:ext cx="8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
                <a:extLst>
                  <a:ext uri="{FF2B5EF4-FFF2-40B4-BE49-F238E27FC236}">
                    <a16:creationId xmlns:a16="http://schemas.microsoft.com/office/drawing/2014/main" id="{1D88B971-7490-4CC2-B2AD-5E2345D690B3}"/>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1" name="Rectangle 12">
                <a:extLst>
                  <a:ext uri="{FF2B5EF4-FFF2-40B4-BE49-F238E27FC236}">
                    <a16:creationId xmlns:a16="http://schemas.microsoft.com/office/drawing/2014/main" id="{3C63B2A0-0D35-4690-8D4A-7B0E9050A0B7}"/>
                  </a:ext>
                </a:extLst>
              </p:cNvPr>
              <p:cNvSpPr>
                <a:spLocks noChangeArrowheads="1"/>
              </p:cNvSpPr>
              <p:nvPr/>
            </p:nvSpPr>
            <p:spPr bwMode="auto">
              <a:xfrm>
                <a:off x="2514" y="17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2" name="Rectangle 14">
                <a:extLst>
                  <a:ext uri="{FF2B5EF4-FFF2-40B4-BE49-F238E27FC236}">
                    <a16:creationId xmlns:a16="http://schemas.microsoft.com/office/drawing/2014/main" id="{0553061B-A224-44ED-BBA9-AC4EE39DE12F}"/>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spTree>
    <p:extLst>
      <p:ext uri="{BB962C8B-B14F-4D97-AF65-F5344CB8AC3E}">
        <p14:creationId xmlns:p14="http://schemas.microsoft.com/office/powerpoint/2010/main" val="3889038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dirty="0"/>
              <a:t>baseflow in HEC-HMS</a:t>
            </a:r>
          </a:p>
        </p:txBody>
      </p:sp>
      <p:sp>
        <p:nvSpPr>
          <p:cNvPr id="2" name="Content Placeholder 1"/>
          <p:cNvSpPr>
            <a:spLocks noGrp="1"/>
          </p:cNvSpPr>
          <p:nvPr>
            <p:ph sz="quarter" idx="4294967295"/>
          </p:nvPr>
        </p:nvSpPr>
        <p:spPr>
          <a:xfrm>
            <a:off x="192858" y="1068149"/>
            <a:ext cx="5903142" cy="5600700"/>
          </a:xfrm>
          <a:noFill/>
        </p:spPr>
        <p:txBody>
          <a:bodyPr/>
          <a:lstStyle/>
          <a:p>
            <a:pPr marL="342900" indent="-342900">
              <a:buFont typeface="Arial" panose="020B0604020202020204" pitchFamily="34" charset="0"/>
              <a:buChar char="•"/>
            </a:pPr>
            <a:r>
              <a:rPr lang="en-US" sz="2200" dirty="0">
                <a:solidFill>
                  <a:schemeClr val="tx1"/>
                </a:solidFill>
              </a:rPr>
              <a:t>There are different approaches to modeling baseflow, conceptual vs. process based. Currently, HEC-HMS includes conceptual methods for modeling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There are techniques for identifying baseflow contributions from hydrographs:</a:t>
            </a:r>
          </a:p>
          <a:p>
            <a:pPr marL="569913" lvl="1" indent="-342900">
              <a:buFont typeface="Arial" panose="020B0604020202020204" pitchFamily="34" charset="0"/>
              <a:buChar char="•"/>
            </a:pPr>
            <a:r>
              <a:rPr lang="en-US" sz="2200" dirty="0">
                <a:solidFill>
                  <a:schemeClr val="tx1"/>
                </a:solidFill>
              </a:rPr>
              <a:t>The point of inflection (when the recession curve transitions from concave down to concave up) is where direct runoff is replaced by groundwater flow components. </a:t>
            </a:r>
          </a:p>
          <a:p>
            <a:pPr marL="569913" lvl="1" indent="-342900">
              <a:buFont typeface="Arial" panose="020B0604020202020204" pitchFamily="34" charset="0"/>
              <a:buChar char="•"/>
            </a:pPr>
            <a:r>
              <a:rPr lang="en-US" sz="2200" dirty="0">
                <a:solidFill>
                  <a:schemeClr val="tx1"/>
                </a:solidFill>
              </a:rPr>
              <a:t>Plotting the hydrograph in log space shows different baseflow contributions, based on changes in slope on the recession curve.  </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3"/>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Interflow</a:t>
            </a:r>
          </a:p>
        </p:txBody>
      </p:sp>
      <p:pic>
        <p:nvPicPr>
          <p:cNvPr id="5" name="Picture 4">
            <a:extLst>
              <a:ext uri="{FF2B5EF4-FFF2-40B4-BE49-F238E27FC236}">
                <a16:creationId xmlns:a16="http://schemas.microsoft.com/office/drawing/2014/main" id="{8C1B08D5-3B32-42E7-99B4-1EAB2503BA28}"/>
              </a:ext>
            </a:extLst>
          </p:cNvPr>
          <p:cNvPicPr/>
          <p:nvPr/>
        </p:nvPicPr>
        <p:blipFill>
          <a:blip r:embed="rId3"/>
          <a:stretch>
            <a:fillRect/>
          </a:stretch>
        </p:blipFill>
        <p:spPr>
          <a:xfrm>
            <a:off x="444910" y="2428484"/>
            <a:ext cx="6182764" cy="3894906"/>
          </a:xfrm>
          <a:prstGeom prst="rect">
            <a:avLst/>
          </a:prstGeom>
        </p:spPr>
      </p:pic>
      <p:grpSp>
        <p:nvGrpSpPr>
          <p:cNvPr id="63" name="Group 62">
            <a:extLst>
              <a:ext uri="{FF2B5EF4-FFF2-40B4-BE49-F238E27FC236}">
                <a16:creationId xmlns:a16="http://schemas.microsoft.com/office/drawing/2014/main" id="{9A21F74E-231E-41F6-B3E9-E1B12625472C}"/>
              </a:ext>
            </a:extLst>
          </p:cNvPr>
          <p:cNvGrpSpPr/>
          <p:nvPr/>
        </p:nvGrpSpPr>
        <p:grpSpPr>
          <a:xfrm>
            <a:off x="6816872" y="1705346"/>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173383" y="1456892"/>
            <a:ext cx="6877121" cy="1015663"/>
          </a:xfrm>
          <a:prstGeom prst="rect">
            <a:avLst/>
          </a:prstGeom>
        </p:spPr>
        <p:txBody>
          <a:bodyPr wrap="square">
            <a:spAutoFit/>
          </a:bodyPr>
          <a:lstStyle/>
          <a:p>
            <a:pPr marL="227013" lvl="1"/>
            <a:r>
              <a:rPr lang="en-US" sz="2000" dirty="0"/>
              <a:t>Interflow is where the infiltrated water travels to a stream above the groundwater level (unsaturated zone). The response time for interflow is longer than surface runoff. </a:t>
            </a:r>
          </a:p>
        </p:txBody>
      </p:sp>
    </p:spTree>
    <p:extLst>
      <p:ext uri="{BB962C8B-B14F-4D97-AF65-F5344CB8AC3E}">
        <p14:creationId xmlns:p14="http://schemas.microsoft.com/office/powerpoint/2010/main" val="351487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 Groundwater flow</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8EE6AEBF-4A46-493F-8EA3-05F55ABAA7BF}"/>
              </a:ext>
            </a:extLst>
          </p:cNvPr>
          <p:cNvPicPr/>
          <p:nvPr/>
        </p:nvPicPr>
        <p:blipFill>
          <a:blip r:embed="rId3"/>
          <a:stretch>
            <a:fillRect/>
          </a:stretch>
        </p:blipFill>
        <p:spPr>
          <a:xfrm>
            <a:off x="442153" y="2416390"/>
            <a:ext cx="6182764" cy="3894906"/>
          </a:xfrm>
          <a:prstGeom prst="rect">
            <a:avLst/>
          </a:prstGeom>
        </p:spPr>
      </p:pic>
      <p:sp>
        <p:nvSpPr>
          <p:cNvPr id="40" name="Rectangle 39">
            <a:extLst>
              <a:ext uri="{FF2B5EF4-FFF2-40B4-BE49-F238E27FC236}">
                <a16:creationId xmlns:a16="http://schemas.microsoft.com/office/drawing/2014/main" id="{44FA000B-C337-482C-8EE3-306BD569B379}"/>
              </a:ext>
            </a:extLst>
          </p:cNvPr>
          <p:cNvSpPr/>
          <p:nvPr/>
        </p:nvSpPr>
        <p:spPr>
          <a:xfrm>
            <a:off x="378354" y="1194795"/>
            <a:ext cx="6532805" cy="1323439"/>
          </a:xfrm>
          <a:prstGeom prst="rect">
            <a:avLst/>
          </a:prstGeom>
        </p:spPr>
        <p:txBody>
          <a:bodyPr wrap="square">
            <a:spAutoFit/>
          </a:bodyPr>
          <a:lstStyle/>
          <a:p>
            <a:r>
              <a:rPr lang="en-US" sz="2000" dirty="0"/>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9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360968"/>
            <a:ext cx="6787019" cy="4708981"/>
          </a:xfrm>
          <a:prstGeom prst="rect">
            <a:avLst/>
          </a:prstGeom>
        </p:spPr>
        <p:txBody>
          <a:bodyPr wrap="square">
            <a:spAutoFit/>
          </a:bodyPr>
          <a:lstStyle/>
          <a:p>
            <a:pPr marL="342900" indent="-342900">
              <a:buFont typeface="Arial" panose="020B0604020202020204" pitchFamily="34" charset="0"/>
              <a:buChar char="•"/>
            </a:pPr>
            <a:r>
              <a:rPr lang="en-US" sz="2000" dirty="0"/>
              <a:t>The </a:t>
            </a:r>
            <a:r>
              <a:rPr lang="en-US" sz="2000" b="1" dirty="0"/>
              <a:t>Baseflow Method </a:t>
            </a:r>
            <a:r>
              <a:rPr lang="en-US" sz="2000" dirty="0"/>
              <a:t>can be selected for each subbasin element (using the </a:t>
            </a:r>
            <a:r>
              <a:rPr lang="en-US" sz="2000" b="1" dirty="0"/>
              <a:t>Component Editor</a:t>
            </a:r>
            <a:r>
              <a:rPr lang="en-US" sz="2000" dirty="0"/>
              <a:t>) or it can be selected using the global change methods tool from the </a:t>
            </a:r>
            <a:r>
              <a:rPr lang="en-US" sz="2000" b="1" dirty="0"/>
              <a:t>Parameters</a:t>
            </a:r>
            <a:r>
              <a:rPr lang="en-US" sz="2000" dirty="0"/>
              <a:t> menu.</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Baseflow parameters can be entered from the subbasin element </a:t>
            </a:r>
            <a:r>
              <a:rPr lang="en-US" sz="2000" b="1" dirty="0"/>
              <a:t>Component Editor </a:t>
            </a:r>
            <a:r>
              <a:rPr lang="en-US" sz="2000" dirty="0"/>
              <a:t>or from </a:t>
            </a:r>
            <a:r>
              <a:rPr lang="en-US" sz="2000" b="1" dirty="0"/>
              <a:t>Global</a:t>
            </a:r>
            <a:r>
              <a:rPr lang="en-US" sz="2000" dirty="0"/>
              <a:t> editors.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HEC-HMS baseflow methods are </a:t>
            </a:r>
            <a:r>
              <a:rPr lang="en-US" sz="2000" b="1" dirty="0"/>
              <a:t>conceptual</a:t>
            </a:r>
            <a:r>
              <a:rPr lang="en-US" sz="2000" dirty="0"/>
              <a:t>. The baseflow model should be calibrated using observations.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Linear Reservoir method is the only method to conserve volume. The other baseflow methods could result in runoff volume exceeding precipitation volume.</a:t>
            </a: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468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3"/>
          <a:stretch>
            <a:fillRect/>
          </a:stretch>
        </p:blipFill>
        <p:spPr>
          <a:xfrm>
            <a:off x="7571794" y="4097581"/>
            <a:ext cx="4000773" cy="2530340"/>
          </a:xfrm>
          <a:prstGeom prst="rect">
            <a:avLst/>
          </a:prstGeom>
          <a:ln>
            <a:solidFill>
              <a:schemeClr val="tx1"/>
            </a:solidFill>
          </a:ln>
        </p:spPr>
      </p:pic>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4"/>
          <a:stretch>
            <a:fillRect/>
          </a:stretch>
        </p:blipFill>
        <p:spPr>
          <a:xfrm>
            <a:off x="5585029" y="832777"/>
            <a:ext cx="5471802" cy="3483694"/>
          </a:xfrm>
          <a:prstGeom prst="rect">
            <a:avLst/>
          </a:prstGeom>
          <a:ln>
            <a:solidFill>
              <a:schemeClr val="tx1"/>
            </a:solidFill>
          </a:ln>
        </p:spPr>
      </p:pic>
      <p:sp>
        <p:nvSpPr>
          <p:cNvPr id="8" name="Rectangle 7">
            <a:extLst>
              <a:ext uri="{FF2B5EF4-FFF2-40B4-BE49-F238E27FC236}">
                <a16:creationId xmlns:a16="http://schemas.microsoft.com/office/drawing/2014/main" id="{C1ED188D-D2F0-4BAF-999F-C3B9D416448E}"/>
              </a:ext>
            </a:extLst>
          </p:cNvPr>
          <p:cNvSpPr/>
          <p:nvPr/>
        </p:nvSpPr>
        <p:spPr>
          <a:xfrm>
            <a:off x="284836" y="1360968"/>
            <a:ext cx="5076971" cy="3785652"/>
          </a:xfrm>
          <a:prstGeom prst="rect">
            <a:avLst/>
          </a:prstGeom>
        </p:spPr>
        <p:txBody>
          <a:bodyPr wrap="square">
            <a:spAutoFit/>
          </a:bodyPr>
          <a:lstStyle/>
          <a:p>
            <a:pPr marL="342900" indent="-342900">
              <a:buFont typeface="Arial" panose="020B0604020202020204" pitchFamily="34" charset="0"/>
              <a:buChar char="•"/>
            </a:pPr>
            <a:r>
              <a:rPr lang="en-US" sz="2000" dirty="0"/>
              <a:t>Baseflow results are displayed in plots and tables for Subbasin elements only.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Subbasin plots</a:t>
            </a:r>
            <a:r>
              <a:rPr lang="en-US" sz="2000" dirty="0"/>
              <a:t> show the computed runoff (total flow) and the baseflow hydrograph.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Summary tables </a:t>
            </a:r>
            <a:r>
              <a:rPr lang="en-US" sz="2000" dirty="0"/>
              <a:t>show baseflow volume.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access </a:t>
            </a:r>
            <a:r>
              <a:rPr lang="en-US" sz="2000" u="sng" dirty="0"/>
              <a:t>individual time-series </a:t>
            </a:r>
            <a:r>
              <a:rPr lang="en-US" sz="2000" dirty="0"/>
              <a:t>from the Watershed Explorer’s </a:t>
            </a:r>
            <a:r>
              <a:rPr lang="en-US" sz="2000" b="1" dirty="0"/>
              <a:t>Results</a:t>
            </a:r>
            <a:r>
              <a:rPr lang="en-US" sz="2000" dirty="0"/>
              <a:t>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88661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B7063-2B6B-CFF9-6838-BB90AB8694D8}"/>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B48904E-1FD5-B7F1-FE2A-B55B7E95DEA6}"/>
              </a:ext>
            </a:extLst>
          </p:cNvPr>
          <p:cNvPicPr>
            <a:picLocks noChangeAspect="1"/>
          </p:cNvPicPr>
          <p:nvPr/>
        </p:nvPicPr>
        <p:blipFill>
          <a:blip r:embed="rId3"/>
          <a:stretch>
            <a:fillRect/>
          </a:stretch>
        </p:blipFill>
        <p:spPr>
          <a:xfrm>
            <a:off x="3467620" y="1178459"/>
            <a:ext cx="7447619" cy="5104762"/>
          </a:xfrm>
          <a:prstGeom prst="rect">
            <a:avLst/>
          </a:prstGeom>
        </p:spPr>
      </p:pic>
      <p:pic>
        <p:nvPicPr>
          <p:cNvPr id="5" name="Picture 4">
            <a:extLst>
              <a:ext uri="{FF2B5EF4-FFF2-40B4-BE49-F238E27FC236}">
                <a16:creationId xmlns:a16="http://schemas.microsoft.com/office/drawing/2014/main" id="{D07DC7B8-F2C3-2714-FB2D-E7D6E54C3D5A}"/>
              </a:ext>
            </a:extLst>
          </p:cNvPr>
          <p:cNvPicPr>
            <a:picLocks noChangeAspect="1"/>
          </p:cNvPicPr>
          <p:nvPr/>
        </p:nvPicPr>
        <p:blipFill>
          <a:blip r:embed="rId4"/>
          <a:stretch>
            <a:fillRect/>
          </a:stretch>
        </p:blipFill>
        <p:spPr>
          <a:xfrm>
            <a:off x="285090" y="1178459"/>
            <a:ext cx="2761905" cy="5380952"/>
          </a:xfrm>
          <a:prstGeom prst="rect">
            <a:avLst/>
          </a:prstGeom>
        </p:spPr>
      </p:pic>
    </p:spTree>
    <p:extLst>
      <p:ext uri="{BB962C8B-B14F-4D97-AF65-F5344CB8AC3E}">
        <p14:creationId xmlns:p14="http://schemas.microsoft.com/office/powerpoint/2010/main" val="234272522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23133</TotalTime>
  <Words>3200</Words>
  <Application>Microsoft Office PowerPoint</Application>
  <PresentationFormat>Widescreen</PresentationFormat>
  <Paragraphs>358</Paragraphs>
  <Slides>30</Slides>
  <Notes>29</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Symbol</vt:lpstr>
      <vt:lpstr>Times New Roman</vt:lpstr>
      <vt:lpstr>Content Templates</vt:lpstr>
      <vt:lpstr>1_Content Templates</vt:lpstr>
      <vt:lpstr>Modeling Baseflow in HEC-HMS</vt:lpstr>
      <vt:lpstr>baseflow in HEC-HMS</vt:lpstr>
      <vt:lpstr>PowerPoint Presentation</vt:lpstr>
      <vt:lpstr>baseflow in HEC-HMS</vt:lpstr>
      <vt:lpstr>Interflow</vt:lpstr>
      <vt:lpstr>Baseflow / Groundwater flow</vt:lpstr>
      <vt:lpstr>HEC-HMS Baseflow methods</vt:lpstr>
      <vt:lpstr>HEC-HMS Baseflow methods</vt:lpstr>
      <vt:lpstr>PowerPoint Presentation</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Ho, David CIV USARMY CEIWR (USA)</cp:lastModifiedBy>
  <cp:revision>797</cp:revision>
  <cp:lastPrinted>2019-09-05T16:48:16Z</cp:lastPrinted>
  <dcterms:created xsi:type="dcterms:W3CDTF">2017-02-20T05:10:01Z</dcterms:created>
  <dcterms:modified xsi:type="dcterms:W3CDTF">2023-11-07T20:38:31Z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