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6" r:id="rId2"/>
    <p:sldId id="299" r:id="rId3"/>
    <p:sldId id="277" r:id="rId4"/>
    <p:sldId id="1093" r:id="rId5"/>
    <p:sldId id="1109" r:id="rId6"/>
    <p:sldId id="1094" r:id="rId7"/>
    <p:sldId id="322" r:id="rId8"/>
    <p:sldId id="1091" r:id="rId9"/>
    <p:sldId id="368" r:id="rId10"/>
    <p:sldId id="286" r:id="rId11"/>
    <p:sldId id="293" r:id="rId12"/>
    <p:sldId id="294" r:id="rId13"/>
    <p:sldId id="1125" r:id="rId14"/>
    <p:sldId id="360" r:id="rId15"/>
    <p:sldId id="323" r:id="rId16"/>
    <p:sldId id="324" r:id="rId17"/>
    <p:sldId id="327" r:id="rId18"/>
    <p:sldId id="1122" r:id="rId19"/>
    <p:sldId id="363" r:id="rId20"/>
    <p:sldId id="328" r:id="rId21"/>
    <p:sldId id="1101" r:id="rId22"/>
    <p:sldId id="1096" r:id="rId23"/>
    <p:sldId id="330" r:id="rId24"/>
    <p:sldId id="332" r:id="rId25"/>
    <p:sldId id="290" r:id="rId26"/>
    <p:sldId id="302" r:id="rId27"/>
    <p:sldId id="1134" r:id="rId28"/>
    <p:sldId id="1108" r:id="rId29"/>
    <p:sldId id="1111" r:id="rId30"/>
    <p:sldId id="1090" r:id="rId31"/>
    <p:sldId id="1112" r:id="rId32"/>
    <p:sldId id="1114" r:id="rId33"/>
    <p:sldId id="1127" r:id="rId34"/>
    <p:sldId id="1128" r:id="rId35"/>
    <p:sldId id="1129" r:id="rId36"/>
    <p:sldId id="1133" r:id="rId37"/>
    <p:sldId id="1110" r:id="rId38"/>
    <p:sldId id="1132" r:id="rId39"/>
    <p:sldId id="279" r:id="rId40"/>
    <p:sldId id="1116" r:id="rId41"/>
    <p:sldId id="1135" r:id="rId42"/>
    <p:sldId id="1119" r:id="rId43"/>
    <p:sldId id="1137" r:id="rId44"/>
    <p:sldId id="1139" r:id="rId45"/>
    <p:sldId id="1136" r:id="rId46"/>
    <p:sldId id="1140" r:id="rId47"/>
    <p:sldId id="1138" r:id="rId48"/>
    <p:sldId id="1092" r:id="rId49"/>
    <p:sldId id="1121" r:id="rId50"/>
    <p:sldId id="308" r:id="rId51"/>
    <p:sldId id="374" r:id="rId52"/>
    <p:sldId id="372" r:id="rId53"/>
    <p:sldId id="369" r:id="rId54"/>
    <p:sldId id="373" r:id="rId55"/>
    <p:sldId id="1142" r:id="rId56"/>
    <p:sldId id="312" r:id="rId57"/>
    <p:sldId id="370" r:id="rId58"/>
    <p:sldId id="376" r:id="rId59"/>
    <p:sldId id="371" r:id="rId60"/>
    <p:sldId id="1123" r:id="rId61"/>
    <p:sldId id="1143" r:id="rId62"/>
    <p:sldId id="1124" r:id="rId63"/>
    <p:sldId id="1141" r:id="rId64"/>
    <p:sldId id="346"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99"/>
            <p14:sldId id="277"/>
            <p14:sldId id="1093"/>
            <p14:sldId id="1109"/>
            <p14:sldId id="1094"/>
            <p14:sldId id="322"/>
            <p14:sldId id="1091"/>
            <p14:sldId id="368"/>
            <p14:sldId id="286"/>
            <p14:sldId id="293"/>
            <p14:sldId id="294"/>
            <p14:sldId id="1125"/>
            <p14:sldId id="360"/>
            <p14:sldId id="323"/>
            <p14:sldId id="324"/>
            <p14:sldId id="327"/>
            <p14:sldId id="1122"/>
            <p14:sldId id="363"/>
            <p14:sldId id="328"/>
            <p14:sldId id="1101"/>
            <p14:sldId id="1096"/>
            <p14:sldId id="330"/>
            <p14:sldId id="332"/>
            <p14:sldId id="290"/>
            <p14:sldId id="302"/>
            <p14:sldId id="1134"/>
            <p14:sldId id="1108"/>
            <p14:sldId id="1111"/>
            <p14:sldId id="1090"/>
            <p14:sldId id="1112"/>
            <p14:sldId id="1114"/>
            <p14:sldId id="1127"/>
            <p14:sldId id="1128"/>
            <p14:sldId id="1129"/>
            <p14:sldId id="1133"/>
            <p14:sldId id="1110"/>
            <p14:sldId id="1132"/>
            <p14:sldId id="279"/>
            <p14:sldId id="1116"/>
            <p14:sldId id="1135"/>
            <p14:sldId id="1119"/>
            <p14:sldId id="1137"/>
            <p14:sldId id="1139"/>
            <p14:sldId id="1136"/>
            <p14:sldId id="1140"/>
            <p14:sldId id="1138"/>
            <p14:sldId id="1092"/>
            <p14:sldId id="1121"/>
            <p14:sldId id="308"/>
            <p14:sldId id="374"/>
            <p14:sldId id="372"/>
            <p14:sldId id="369"/>
            <p14:sldId id="373"/>
            <p14:sldId id="1142"/>
            <p14:sldId id="312"/>
            <p14:sldId id="370"/>
            <p14:sldId id="376"/>
            <p14:sldId id="371"/>
            <p14:sldId id="1123"/>
            <p14:sldId id="1143"/>
            <p14:sldId id="1124"/>
            <p14:sldId id="1141"/>
            <p14:sldId id="34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86CE"/>
    <a:srgbClr val="3D6DC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4" autoAdjust="0"/>
    <p:restoredTop sz="76117" autoAdjust="0"/>
  </p:normalViewPr>
  <p:slideViewPr>
    <p:cSldViewPr snapToGrid="0">
      <p:cViewPr varScale="1">
        <p:scale>
          <a:sx n="62" d="100"/>
          <a:sy n="62" d="100"/>
        </p:scale>
        <p:origin x="1356" y="60"/>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11/28/2023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PX temperature = 34 </a:t>
            </a:r>
            <a:r>
              <a:rPr lang="en-US" dirty="0" err="1"/>
              <a:t>deg</a:t>
            </a:r>
            <a:r>
              <a:rPr lang="en-US" dirty="0"/>
              <a:t> for both</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19</a:t>
            </a:fld>
            <a:endParaRPr lang="en-US" altLang="en-US"/>
          </a:p>
        </p:txBody>
      </p:sp>
    </p:spTree>
    <p:extLst>
      <p:ext uri="{BB962C8B-B14F-4D97-AF65-F5344CB8AC3E}">
        <p14:creationId xmlns:p14="http://schemas.microsoft.com/office/powerpoint/2010/main" val="3835411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Third viewport is SWE.  Notice the dip in SWE that</a:t>
            </a:r>
            <a:r>
              <a:rPr lang="en-US" baseline="0" dirty="0"/>
              <a:t> corresponds with a ton of runoff and flooding.</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368568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 and PX temperature = 34 deg for both</a:t>
            </a:r>
          </a:p>
          <a:p>
            <a:endParaRPr lang="en-US" dirty="0"/>
          </a:p>
          <a:p>
            <a:r>
              <a:rPr lang="en-US" dirty="0"/>
              <a:t>Notice that each time the “Base </a:t>
            </a:r>
            <a:r>
              <a:rPr lang="en-US" dirty="0" err="1"/>
              <a:t>Coldrate</a:t>
            </a:r>
            <a:r>
              <a:rPr lang="en-US" dirty="0"/>
              <a:t>” curve melts, the “Delayed </a:t>
            </a:r>
            <a:r>
              <a:rPr lang="en-US" dirty="0" err="1"/>
              <a:t>Coldrate</a:t>
            </a:r>
            <a:r>
              <a:rPr lang="en-US" dirty="0"/>
              <a:t>” curve doesn’t.  That’s because the “Delayed </a:t>
            </a:r>
            <a:r>
              <a:rPr lang="en-US" dirty="0" err="1"/>
              <a:t>Coldrate</a:t>
            </a:r>
            <a:r>
              <a:rPr lang="en-US" dirty="0"/>
              <a:t>” curve builds cold content at a greater rate</a:t>
            </a:r>
            <a:r>
              <a:rPr lang="en-US" baseline="0" dirty="0"/>
              <a:t> and gets it through the short periods when temperatures are above the base temperature</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2023410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Parsimony/parsimonious is relative to the user</a:t>
            </a:r>
          </a:p>
          <a:p>
            <a:pPr marL="171450" indent="-171450">
              <a:buFont typeface="Arial" panose="020B0604020202020204" pitchFamily="34" charset="0"/>
              <a:buChar char="•"/>
            </a:pPr>
            <a:r>
              <a:rPr lang="en-US" dirty="0"/>
              <a:t>In this instance, I’m comparing this snow method against the other snow methods within HEC-HMS (e.g. hybrid and energy balance)</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27</a:t>
            </a:fld>
            <a:endParaRPr lang="en-US" altLang="en-US"/>
          </a:p>
        </p:txBody>
      </p:sp>
    </p:spTree>
    <p:extLst>
      <p:ext uri="{BB962C8B-B14F-4D97-AF65-F5344CB8AC3E}">
        <p14:creationId xmlns:p14="http://schemas.microsoft.com/office/powerpoint/2010/main" val="4191455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267410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918875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30</a:t>
            </a:fld>
            <a:endParaRPr lang="en-US" altLang="en-US"/>
          </a:p>
        </p:txBody>
      </p:sp>
    </p:spTree>
    <p:extLst>
      <p:ext uri="{BB962C8B-B14F-4D97-AF65-F5344CB8AC3E}">
        <p14:creationId xmlns:p14="http://schemas.microsoft.com/office/powerpoint/2010/main" val="2798069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131582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Melt Factor</a:t>
            </a:r>
          </a:p>
          <a:p>
            <a:pPr marL="171450" indent="-171450">
              <a:buFont typeface="Arial" panose="020B0604020202020204" pitchFamily="34" charset="0"/>
              <a:buChar char="•"/>
            </a:pPr>
            <a:r>
              <a:rPr lang="en-US" dirty="0"/>
              <a:t>Decreasing Melt Factor results in less melt</a:t>
            </a:r>
          </a:p>
          <a:p>
            <a:pPr marL="171450" indent="-171450">
              <a:buFont typeface="Arial" panose="020B0604020202020204" pitchFamily="34" charset="0"/>
              <a:buChar char="•"/>
            </a:pPr>
            <a:r>
              <a:rPr lang="en-US" dirty="0"/>
              <a:t>Increasing Melt Factor results in more melt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Max Negative Melt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Max Negative Melt Factor results in more melt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Max Negative Melt Factor results in less melt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538187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36</a:t>
            </a:fld>
            <a:endParaRPr lang="en-US" altLang="en-US"/>
          </a:p>
        </p:txBody>
      </p:sp>
    </p:spTree>
    <p:extLst>
      <p:ext uri="{BB962C8B-B14F-4D97-AF65-F5344CB8AC3E}">
        <p14:creationId xmlns:p14="http://schemas.microsoft.com/office/powerpoint/2010/main" val="3194219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Guess what spillway this is</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527898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 Energy Budget method </a:t>
            </a:r>
            <a:r>
              <a:rPr lang="en-US" baseline="0" dirty="0"/>
              <a:t>incorporates many more sources of energy that can potential melt (or grow) the snowpack</a:t>
            </a:r>
            <a:endParaRPr lang="en-US" dirty="0"/>
          </a:p>
          <a:p>
            <a:pPr marL="165261" indent="-165261">
              <a:buFont typeface="Arial" panose="020B0604020202020204" pitchFamily="34" charset="0"/>
              <a:buChar char="•"/>
            </a:pPr>
            <a:r>
              <a:rPr lang="en-US" dirty="0"/>
              <a:t>Image is of the Susquehanna River at Harrisburg, PA during the January 1996 flood</a:t>
            </a:r>
          </a:p>
          <a:p>
            <a:pPr marL="165261" indent="-165261">
              <a:buFont typeface="Arial" panose="020B0604020202020204" pitchFamily="34" charset="0"/>
              <a:buChar char="•"/>
            </a:pPr>
            <a:r>
              <a:rPr lang="en-US" dirty="0"/>
              <a:t>The January 1996 flood affected the Ohio River,</a:t>
            </a:r>
            <a:r>
              <a:rPr lang="en-US" baseline="0" dirty="0"/>
              <a:t> </a:t>
            </a:r>
            <a:r>
              <a:rPr lang="en-US" dirty="0"/>
              <a:t>Susquehanna River, Delaware River, and everything in between.  </a:t>
            </a:r>
            <a:r>
              <a:rPr lang="en-US" baseline="0" dirty="0"/>
              <a:t>Primary causes were large amounts of precipitation, high temperatures, large antecedent snow water equivalents, but also extremely high wind speeds.  High wind speeds causes turbulent heat transfer.  In essence, this allows for warm air to constantly be in contact with the snowpack.  Normally, the air immediately above the snowpack is pretty cold.  This drastically increases the rate at which the snowpack melts.</a:t>
            </a:r>
          </a:p>
          <a:p>
            <a:pPr marL="165261" indent="-165261">
              <a:buFont typeface="Arial" panose="020B0604020202020204" pitchFamily="34" charset="0"/>
              <a:buChar char="•"/>
            </a:pPr>
            <a:r>
              <a:rPr lang="en-US" baseline="0" dirty="0"/>
              <a:t>However, this method, especially when compared against the temperature index and RTI methods, requires a significant amount of additional boundary condition data.</a:t>
            </a:r>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1778878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39</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Use previous time step for initial SWE and snowpack energy content</a:t>
            </a:r>
          </a:p>
          <a:p>
            <a:pPr marL="171450" indent="-171450">
              <a:buFont typeface="Arial" panose="020B0604020202020204" pitchFamily="34" charset="0"/>
              <a:buChar char="•"/>
            </a:pPr>
            <a:r>
              <a:rPr lang="en-US" dirty="0"/>
              <a:t>Update each guess for SWE and energy content after each iteration </a:t>
            </a:r>
          </a:p>
          <a:p>
            <a:pPr marL="171450" indent="-171450">
              <a:buFont typeface="Arial" panose="020B0604020202020204" pitchFamily="34" charset="0"/>
              <a:buChar char="•"/>
            </a:pPr>
            <a:r>
              <a:rPr lang="en-US" dirty="0"/>
              <a:t>Iterate outer loop until guessed SWE and energy = computed SWE and energy (within tolerance):</a:t>
            </a:r>
          </a:p>
          <a:p>
            <a:pPr marL="628650" lvl="1" indent="-171450">
              <a:buFont typeface="Arial" panose="020B0604020202020204" pitchFamily="34" charset="0"/>
              <a:buChar char="•"/>
            </a:pPr>
            <a:r>
              <a:rPr lang="en-US" dirty="0" err="1"/>
              <a:t>deltaSwe</a:t>
            </a:r>
            <a:r>
              <a:rPr lang="en-US" dirty="0"/>
              <a:t> &gt; 0.025 mm</a:t>
            </a:r>
          </a:p>
          <a:p>
            <a:pPr marL="628650" lvl="1" indent="-171450">
              <a:buFont typeface="Arial" panose="020B0604020202020204" pitchFamily="34" charset="0"/>
              <a:buChar char="•"/>
            </a:pPr>
            <a:r>
              <a:rPr lang="en-US" dirty="0" err="1"/>
              <a:t>deltaEnergy</a:t>
            </a:r>
            <a:r>
              <a:rPr lang="en-US" dirty="0"/>
              <a:t> &gt; 2000 J</a:t>
            </a:r>
          </a:p>
          <a:p>
            <a:pPr marL="628650" lvl="1" indent="-171450">
              <a:buFont typeface="Arial" panose="020B0604020202020204" pitchFamily="34" charset="0"/>
              <a:buChar char="•"/>
            </a:pPr>
            <a:r>
              <a:rPr lang="en-US" dirty="0"/>
              <a:t>Max # iterations &lt; 15</a:t>
            </a:r>
          </a:p>
          <a:p>
            <a:pPr marL="171450" lvl="0" indent="-171450">
              <a:buFont typeface="Arial" panose="020B0604020202020204" pitchFamily="34" charset="0"/>
              <a:buChar char="•"/>
            </a:pPr>
            <a:r>
              <a:rPr lang="en-US" dirty="0"/>
              <a:t>Iterate inner loop until surface temperature balances</a:t>
            </a:r>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1911935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maximum possible albedo value is 1.0</a:t>
            </a:r>
          </a:p>
          <a:p>
            <a:pPr marL="171450" lvl="0" indent="-171450">
              <a:buFont typeface="Arial" panose="020B0604020202020204" pitchFamily="34" charset="0"/>
              <a:buChar char="•"/>
            </a:pPr>
            <a:r>
              <a:rPr lang="en-US" dirty="0"/>
              <a:t>But brand-new snow rarely has an albedo of 1.0</a:t>
            </a:r>
          </a:p>
        </p:txBody>
      </p:sp>
      <p:sp>
        <p:nvSpPr>
          <p:cNvPr id="4" name="Slide Number Placeholder 3"/>
          <p:cNvSpPr>
            <a:spLocks noGrp="1"/>
          </p:cNvSpPr>
          <p:nvPr>
            <p:ph type="sldNum" sz="quarter" idx="5"/>
          </p:nvPr>
        </p:nvSpPr>
        <p:spPr/>
        <p:txBody>
          <a:bodyPr/>
          <a:lstStyle/>
          <a:p>
            <a:fld id="{78AF3204-0D06-4E77-ABDE-F4433C802620}" type="slidenum">
              <a:rPr lang="en-US" smtClean="0"/>
              <a:t>43</a:t>
            </a:fld>
            <a:endParaRPr lang="en-US"/>
          </a:p>
        </p:txBody>
      </p:sp>
    </p:spTree>
    <p:extLst>
      <p:ext uri="{BB962C8B-B14F-4D97-AF65-F5344CB8AC3E}">
        <p14:creationId xmlns:p14="http://schemas.microsoft.com/office/powerpoint/2010/main" val="22189761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Melt Factor</a:t>
            </a:r>
          </a:p>
          <a:p>
            <a:pPr marL="171450" indent="-171450">
              <a:buFont typeface="Arial" panose="020B0604020202020204" pitchFamily="34" charset="0"/>
              <a:buChar char="•"/>
            </a:pPr>
            <a:r>
              <a:rPr lang="en-US" dirty="0"/>
              <a:t>Decreasing Melt Factor results in less melt</a:t>
            </a:r>
          </a:p>
          <a:p>
            <a:pPr marL="171450" indent="-171450">
              <a:buFont typeface="Arial" panose="020B0604020202020204" pitchFamily="34" charset="0"/>
              <a:buChar char="•"/>
            </a:pPr>
            <a:r>
              <a:rPr lang="en-US" dirty="0"/>
              <a:t>Increasing Melt Factor results in more melt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Max Negative Melt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Max Negative Melt Factor results in more melt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Max Negative Melt Factor results in less melt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31737223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Three winters of albedo measurements and snow depth observations in the Senator Beck basin in Colorado. </a:t>
            </a:r>
          </a:p>
          <a:p>
            <a:pPr marL="628650" lvl="1" indent="-171450">
              <a:buFont typeface="Arial" panose="020B0604020202020204" pitchFamily="34" charset="0"/>
              <a:buChar char="•"/>
            </a:pPr>
            <a:r>
              <a:rPr lang="en-US" dirty="0"/>
              <a:t>solid blue circles are the daily average snow albedo</a:t>
            </a:r>
          </a:p>
          <a:p>
            <a:pPr marL="628650" lvl="1" indent="-171450">
              <a:buFont typeface="Arial" panose="020B0604020202020204" pitchFamily="34" charset="0"/>
              <a:buChar char="•"/>
            </a:pPr>
            <a:r>
              <a:rPr lang="en-US" dirty="0"/>
              <a:t>open blue circles are the daily average albedo when the snow depth was reported as zero</a:t>
            </a:r>
          </a:p>
          <a:p>
            <a:pPr marL="628650" lvl="1" indent="-171450">
              <a:buFont typeface="Arial" panose="020B0604020202020204" pitchFamily="34" charset="0"/>
              <a:buChar char="•"/>
            </a:pPr>
            <a:r>
              <a:rPr lang="en-US" dirty="0"/>
              <a:t>orange line is the daily average snow depth.</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1627503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341544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48</a:t>
            </a:fld>
            <a:endParaRPr lang="en-US" altLang="en-US"/>
          </a:p>
        </p:txBody>
      </p:sp>
    </p:spTree>
    <p:extLst>
      <p:ext uri="{BB962C8B-B14F-4D97-AF65-F5344CB8AC3E}">
        <p14:creationId xmlns:p14="http://schemas.microsoft.com/office/powerpoint/2010/main" val="19483730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4262267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85372" indent="-302066">
              <a:defRPr>
                <a:solidFill>
                  <a:schemeClr val="tx1"/>
                </a:solidFill>
                <a:latin typeface="Arial" panose="020B0604020202020204" pitchFamily="34" charset="0"/>
                <a:ea typeface="ＭＳ Ｐゴシック" panose="020B0600070205080204" pitchFamily="34" charset="-128"/>
              </a:defRPr>
            </a:lvl2pPr>
            <a:lvl3pPr marL="1208265" indent="-241653">
              <a:defRPr>
                <a:solidFill>
                  <a:schemeClr val="tx1"/>
                </a:solidFill>
                <a:latin typeface="Arial" panose="020B0604020202020204" pitchFamily="34" charset="0"/>
                <a:ea typeface="ＭＳ Ｐゴシック" panose="020B0600070205080204" pitchFamily="34" charset="-128"/>
              </a:defRPr>
            </a:lvl3pPr>
            <a:lvl4pPr marL="1691571" indent="-241653">
              <a:defRPr>
                <a:solidFill>
                  <a:schemeClr val="tx1"/>
                </a:solidFill>
                <a:latin typeface="Arial" panose="020B0604020202020204" pitchFamily="34" charset="0"/>
                <a:ea typeface="ＭＳ Ｐゴシック" panose="020B0600070205080204" pitchFamily="34" charset="-128"/>
              </a:defRPr>
            </a:lvl4pPr>
            <a:lvl5pPr marL="2174878" indent="-241653">
              <a:defRPr>
                <a:solidFill>
                  <a:schemeClr val="tx1"/>
                </a:solidFill>
                <a:latin typeface="Arial" panose="020B0604020202020204" pitchFamily="34" charset="0"/>
                <a:ea typeface="ＭＳ Ｐゴシック" panose="020B0600070205080204" pitchFamily="34" charset="-128"/>
              </a:defRPr>
            </a:lvl5pPr>
            <a:lvl6pPr marL="2658184"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141490"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624796"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108102"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19956CB-1664-466E-827B-E264421D2F81}" type="slidenum">
              <a:rPr lang="en-US" altLang="en-US" smtClean="0"/>
              <a:pPr/>
              <a:t>4</a:t>
            </a:fld>
            <a:endParaRPr lang="en-US" altLang="en-US"/>
          </a:p>
        </p:txBody>
      </p:sp>
      <p:sp>
        <p:nvSpPr>
          <p:cNvPr id="276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27652"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Footer Placeholder 1"/>
          <p:cNvSpPr>
            <a:spLocks noGrp="1"/>
          </p:cNvSpPr>
          <p:nvPr>
            <p:ph type="ftr" sz="quarter" idx="10"/>
          </p:nvPr>
        </p:nvSpPr>
        <p:spPr/>
        <p:txBody>
          <a:bodyPr/>
          <a:lstStyle/>
          <a:p>
            <a:pPr>
              <a:defRPr/>
            </a:pPr>
            <a:r>
              <a:rPr lang="en-US"/>
              <a:t>L - 3.7/369/Vuyovich</a:t>
            </a:r>
          </a:p>
        </p:txBody>
      </p:sp>
    </p:spTree>
    <p:extLst>
      <p:ext uri="{BB962C8B-B14F-4D97-AF65-F5344CB8AC3E}">
        <p14:creationId xmlns:p14="http://schemas.microsoft.com/office/powerpoint/2010/main" val="2347373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Results generated by randomly sampling a</a:t>
            </a:r>
            <a:r>
              <a:rPr lang="en-US" baseline="0" dirty="0"/>
              <a:t> uniform distribution of </a:t>
            </a:r>
            <a:r>
              <a:rPr lang="en-US" dirty="0"/>
              <a:t>wet </a:t>
            </a:r>
            <a:r>
              <a:rPr lang="en-US" dirty="0" err="1"/>
              <a:t>meltrate</a:t>
            </a:r>
            <a:r>
              <a:rPr lang="en-US" baseline="0" dirty="0" err="1"/>
              <a:t>s</a:t>
            </a:r>
            <a:r>
              <a:rPr lang="en-US" baseline="0" dirty="0"/>
              <a:t> ranging </a:t>
            </a:r>
            <a:r>
              <a:rPr lang="en-US" dirty="0"/>
              <a:t>between</a:t>
            </a:r>
            <a:r>
              <a:rPr lang="en-US" baseline="0" dirty="0"/>
              <a:t> 0.05 and 0.2 in/</a:t>
            </a:r>
            <a:r>
              <a:rPr lang="en-US" baseline="0" dirty="0" err="1"/>
              <a:t>degF</a:t>
            </a:r>
            <a:r>
              <a:rPr lang="en-US" baseline="0" dirty="0"/>
              <a:t>-day and applying uniformly throughout the modeling domain (i.e. wet </a:t>
            </a:r>
            <a:r>
              <a:rPr lang="en-US" baseline="0" dirty="0" err="1"/>
              <a:t>meltrate</a:t>
            </a:r>
            <a:r>
              <a:rPr lang="en-US" baseline="0" dirty="0"/>
              <a:t> is the same for each subbasin element)</a:t>
            </a:r>
          </a:p>
          <a:p>
            <a:pPr marL="171450" indent="-171450">
              <a:buFont typeface="Arial" panose="020B0604020202020204" pitchFamily="34" charset="0"/>
              <a:buChar char="•"/>
            </a:pPr>
            <a:r>
              <a:rPr lang="en-US" baseline="0" dirty="0"/>
              <a:t>Then, apply the precipitation and temperature sequences observed during the Jan 1997 flood event</a:t>
            </a:r>
          </a:p>
          <a:p>
            <a:pPr marL="171450" indent="-171450">
              <a:buFont typeface="Arial" panose="020B0604020202020204" pitchFamily="34" charset="0"/>
              <a:buChar char="•"/>
            </a:pPr>
            <a:r>
              <a:rPr lang="en-US" baseline="0" dirty="0"/>
              <a:t>Large amount of uncertainty due to just this single parameter!</a:t>
            </a:r>
          </a:p>
          <a:p>
            <a:pPr marL="171450" indent="-171450">
              <a:buFont typeface="Arial" panose="020B0604020202020204" pitchFamily="34" charset="0"/>
              <a:buChar char="•"/>
            </a:pPr>
            <a:r>
              <a:rPr lang="en-US" baseline="0" dirty="0"/>
              <a:t>This uncertainty needs to be incorporated within reservoir regulation manual and infrastructure design decisions!</a:t>
            </a:r>
          </a:p>
        </p:txBody>
      </p:sp>
      <p:sp>
        <p:nvSpPr>
          <p:cNvPr id="4" name="Slide Number Placeholder 3"/>
          <p:cNvSpPr>
            <a:spLocks noGrp="1"/>
          </p:cNvSpPr>
          <p:nvPr>
            <p:ph type="sldNum" sz="quarter" idx="5"/>
          </p:nvPr>
        </p:nvSpPr>
        <p:spPr/>
        <p:txBody>
          <a:bodyPr/>
          <a:lstStyle/>
          <a:p>
            <a:fld id="{78AF3204-0D06-4E77-ABDE-F4433C802620}" type="slidenum">
              <a:rPr lang="en-US" smtClean="0"/>
              <a:t>62</a:t>
            </a:fld>
            <a:endParaRPr lang="en-US"/>
          </a:p>
        </p:txBody>
      </p:sp>
    </p:spTree>
    <p:extLst>
      <p:ext uri="{BB962C8B-B14F-4D97-AF65-F5344CB8AC3E}">
        <p14:creationId xmlns:p14="http://schemas.microsoft.com/office/powerpoint/2010/main" val="33615605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Results generated by randomly sampling a</a:t>
            </a:r>
            <a:r>
              <a:rPr lang="en-US" baseline="0" dirty="0"/>
              <a:t> uniform distribution of </a:t>
            </a:r>
            <a:r>
              <a:rPr lang="en-US" dirty="0"/>
              <a:t>wet </a:t>
            </a:r>
            <a:r>
              <a:rPr lang="en-US" dirty="0" err="1"/>
              <a:t>meltrate</a:t>
            </a:r>
            <a:r>
              <a:rPr lang="en-US" baseline="0" dirty="0" err="1"/>
              <a:t>s</a:t>
            </a:r>
            <a:r>
              <a:rPr lang="en-US" baseline="0" dirty="0"/>
              <a:t> ranging </a:t>
            </a:r>
            <a:r>
              <a:rPr lang="en-US" dirty="0"/>
              <a:t>between</a:t>
            </a:r>
            <a:r>
              <a:rPr lang="en-US" baseline="0" dirty="0"/>
              <a:t> 0.05 and 0.2 in/</a:t>
            </a:r>
            <a:r>
              <a:rPr lang="en-US" baseline="0" dirty="0" err="1"/>
              <a:t>degF</a:t>
            </a:r>
            <a:r>
              <a:rPr lang="en-US" baseline="0" dirty="0"/>
              <a:t>-day and applying uniformly throughout the modeling domain (i.e. wet </a:t>
            </a:r>
            <a:r>
              <a:rPr lang="en-US" baseline="0" dirty="0" err="1"/>
              <a:t>meltrate</a:t>
            </a:r>
            <a:r>
              <a:rPr lang="en-US" baseline="0" dirty="0"/>
              <a:t> is the same for each subbasin element)</a:t>
            </a:r>
          </a:p>
          <a:p>
            <a:pPr marL="171450" indent="-171450">
              <a:buFont typeface="Arial" panose="020B0604020202020204" pitchFamily="34" charset="0"/>
              <a:buChar char="•"/>
            </a:pPr>
            <a:r>
              <a:rPr lang="en-US" baseline="0" dirty="0"/>
              <a:t>Then, apply the precipitation and temperature sequences observed during the Jan 1997 flood event</a:t>
            </a:r>
          </a:p>
          <a:p>
            <a:pPr marL="171450" indent="-171450">
              <a:buFont typeface="Arial" panose="020B0604020202020204" pitchFamily="34" charset="0"/>
              <a:buChar char="•"/>
            </a:pPr>
            <a:r>
              <a:rPr lang="en-US" baseline="0" dirty="0"/>
              <a:t>Large amount of uncertainty due to just this single parameter!</a:t>
            </a:r>
          </a:p>
          <a:p>
            <a:pPr marL="171450" indent="-171450">
              <a:buFont typeface="Arial" panose="020B0604020202020204" pitchFamily="34" charset="0"/>
              <a:buChar char="•"/>
            </a:pPr>
            <a:r>
              <a:rPr lang="en-US" baseline="0" dirty="0"/>
              <a:t>This uncertainty needs to be incorporated within reservoir regulation manual and infrastructure design decisions!</a:t>
            </a:r>
          </a:p>
        </p:txBody>
      </p:sp>
      <p:sp>
        <p:nvSpPr>
          <p:cNvPr id="4" name="Slide Number Placeholder 3"/>
          <p:cNvSpPr>
            <a:spLocks noGrp="1"/>
          </p:cNvSpPr>
          <p:nvPr>
            <p:ph type="sldNum" sz="quarter" idx="5"/>
          </p:nvPr>
        </p:nvSpPr>
        <p:spPr/>
        <p:txBody>
          <a:bodyPr/>
          <a:lstStyle/>
          <a:p>
            <a:fld id="{78AF3204-0D06-4E77-ABDE-F4433C802620}" type="slidenum">
              <a:rPr lang="en-US" smtClean="0"/>
              <a:t>63</a:t>
            </a:fld>
            <a:endParaRPr lang="en-US"/>
          </a:p>
        </p:txBody>
      </p:sp>
    </p:spTree>
    <p:extLst>
      <p:ext uri="{BB962C8B-B14F-4D97-AF65-F5344CB8AC3E}">
        <p14:creationId xmlns:p14="http://schemas.microsoft.com/office/powerpoint/2010/main" val="18377369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64</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4188155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C34"/>
                </a:solidFill>
                <a:effectLst/>
                <a:latin typeface="roboto-regular"/>
              </a:rPr>
              <a:t>USACE. (1987) SSARR Model, Streamflow Synthesis and Reservoir Regulation. User Manual. (Reprinted 1991) US Army Corps of Engineers, North Pacific Division, PO Box 2810, Portland, OR 97208-2870</a:t>
            </a:r>
          </a:p>
          <a:p>
            <a:pPr marL="171450" indent="-171450">
              <a:buFont typeface="Arial" panose="020B0604020202020204" pitchFamily="34" charset="0"/>
              <a:buChar char="•"/>
            </a:pPr>
            <a:r>
              <a:rPr lang="en-US" b="0" i="0" dirty="0">
                <a:solidFill>
                  <a:srgbClr val="000C34"/>
                </a:solidFill>
                <a:effectLst/>
                <a:latin typeface="roboto-regular"/>
              </a:rPr>
              <a:t>USACE. (1956) Snow Hydrology. Summary Report Of The Snow Investigations. North Pacific Division, Corps of Engineers, U.S. Army, Portland, Oregon. 30 June 1956</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345340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1669998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On this slide, subbasin-specific PX and Base temperatures for water year 2017 are compared against one another</a:t>
            </a:r>
          </a:p>
          <a:p>
            <a:pPr marL="165261" indent="-165261">
              <a:buFont typeface="Arial" panose="020B0604020202020204" pitchFamily="34" charset="0"/>
              <a:buChar char="•"/>
            </a:pPr>
            <a:r>
              <a:rPr lang="en-US" baseline="0" dirty="0"/>
              <a:t>It’s evident that there are large differences in PX and Base temperature throughout the watershed</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898380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 temperature = 32 </a:t>
            </a:r>
            <a:r>
              <a:rPr lang="en-US" dirty="0" err="1"/>
              <a:t>deg</a:t>
            </a:r>
            <a:r>
              <a:rPr lang="en-US" dirty="0"/>
              <a:t> for both</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2852014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Giovando, et al. (2023): https://doi.org/10.1016/j.jhydrol.2023.129290</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2422764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981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5984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897566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399118" y="533400"/>
            <a:ext cx="9211733" cy="838200"/>
          </a:xfrm>
        </p:spPr>
        <p:txBody>
          <a:bodyPr/>
          <a:lstStyle/>
          <a:p>
            <a:r>
              <a:rPr lang="en-US"/>
              <a:t>Click to edit Master title style</a:t>
            </a:r>
          </a:p>
        </p:txBody>
      </p:sp>
      <p:sp>
        <p:nvSpPr>
          <p:cNvPr id="3" name="Text Placeholder 2"/>
          <p:cNvSpPr>
            <a:spLocks noGrp="1"/>
          </p:cNvSpPr>
          <p:nvPr>
            <p:ph type="body" sz="half" idx="1"/>
          </p:nvPr>
        </p:nvSpPr>
        <p:spPr>
          <a:xfrm>
            <a:off x="1490133" y="1981200"/>
            <a:ext cx="450426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6197600" y="1981200"/>
            <a:ext cx="4504267" cy="4114800"/>
          </a:xfrm>
        </p:spPr>
        <p:txBody>
          <a:bodyPr/>
          <a:lstStyle/>
          <a:p>
            <a:pPr lvl="0"/>
            <a:endParaRPr lang="en-US" noProof="0"/>
          </a:p>
        </p:txBody>
      </p:sp>
    </p:spTree>
    <p:extLst>
      <p:ext uri="{BB962C8B-B14F-4D97-AF65-F5344CB8AC3E}">
        <p14:creationId xmlns:p14="http://schemas.microsoft.com/office/powerpoint/2010/main" val="41289805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11/28/2023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gi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11/28/2023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8" r:id="rId13"/>
    <p:sldLayoutId id="2147483669" r:id="rId14"/>
    <p:sldLayoutId id="2147483670" r:id="rId15"/>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jfif"/><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www.hec.usace.army.mil/confluence/hecnews/spring-2022/snowmelt-modeling-automating-the-development-of-ati-meltrate-functions"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16/j.jhydrol.2023.129290"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www.researchgate.net/publication/281358823_A_Radiation-Derived_Temperature-Index_Snow_Routine_for_the_GSSHA_Hydrologic_Model"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hydrology.usu.edu/snow/uebgrid/#:~:text=The%20Utah%20Energy%20Balance%20(UEB,of%20water%20and%20energy%20balance."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3.jfif"/></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www.hec.usace.army.mil/confluence/hmsdocs/hmsguides/modeling-snowmelt/calibrating-point-snowmelt-swamp-angel-study-plot-colorado" TargetMode="Externa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www.hec.usace.army.mil/confluence/hmsdocs/hmsguides/modeling-snowmelt/calibrating-gridded-snowmelt-upper-truckee-river-california" TargetMode="Externa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www.hec.usace.army.mil/confluence/hmsdocs/hmsguides/working-with-gridded-boundary-condition-data/workflows-for-downloading-importing-and-manipulating-gridded-data/part-2-manipulating-gridded-data" TargetMode="Externa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58.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Snowmelt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774040"/>
          </a:xfrm>
        </p:spPr>
        <p:txBody>
          <a:bodyPr>
            <a:normAutofit/>
          </a:bodyPr>
          <a:lstStyle/>
          <a:p>
            <a:r>
              <a:rPr lang="en-US" sz="2500"/>
              <a:t>05 December </a:t>
            </a:r>
            <a:r>
              <a:rPr lang="en-US" sz="2500" dirty="0"/>
              <a:t>2023</a:t>
            </a:r>
          </a:p>
          <a:p>
            <a:endParaRPr lang="en-US" dirty="0"/>
          </a:p>
          <a:p>
            <a:r>
              <a:rPr lang="en-US" dirty="0"/>
              <a:t>Mike Bartles, P.E.</a:t>
            </a:r>
            <a:endParaRPr lang="en-US" i="1" dirty="0"/>
          </a:p>
          <a:p>
            <a:r>
              <a:rPr lang="en-US" i="1"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Temperature Index Parameters</a:t>
            </a:r>
          </a:p>
        </p:txBody>
      </p:sp>
      <p:sp>
        <p:nvSpPr>
          <p:cNvPr id="6" name="Content Placeholder 5">
            <a:extLst>
              <a:ext uri="{FF2B5EF4-FFF2-40B4-BE49-F238E27FC236}">
                <a16:creationId xmlns:a16="http://schemas.microsoft.com/office/drawing/2014/main" id="{F9ADD6AC-A88D-8503-24B1-A4F001A7080D}"/>
              </a:ext>
            </a:extLst>
          </p:cNvPr>
          <p:cNvSpPr>
            <a:spLocks noGrp="1"/>
          </p:cNvSpPr>
          <p:nvPr>
            <p:ph sz="half" idx="1"/>
          </p:nvPr>
        </p:nvSpPr>
        <p:spPr>
          <a:xfrm>
            <a:off x="1360074" y="1825625"/>
            <a:ext cx="4659726" cy="4351338"/>
          </a:xfrm>
        </p:spPr>
        <p:txBody>
          <a:bodyPr>
            <a:normAutofit fontScale="70000" lnSpcReduction="20000"/>
          </a:bodyPr>
          <a:lstStyle/>
          <a:p>
            <a:pPr>
              <a:lnSpc>
                <a:spcPct val="80000"/>
              </a:lnSpc>
            </a:pPr>
            <a:r>
              <a:rPr lang="en-US" altLang="en-US" sz="2800" dirty="0">
                <a:ea typeface="ＭＳ Ｐゴシック" panose="020B0600070205080204" pitchFamily="34" charset="-128"/>
              </a:rPr>
              <a:t>PX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ATI Coefficient</a:t>
            </a:r>
          </a:p>
          <a:p>
            <a:pPr>
              <a:lnSpc>
                <a:spcPct val="80000"/>
              </a:lnSpc>
            </a:pPr>
            <a:r>
              <a:rPr lang="en-US" altLang="en-US" sz="2800" dirty="0">
                <a:ea typeface="ＭＳ Ｐゴシック" panose="020B0600070205080204" pitchFamily="34" charset="-128"/>
              </a:rPr>
              <a:t>Wet Melt</a:t>
            </a:r>
          </a:p>
          <a:p>
            <a:pPr lvl="1">
              <a:lnSpc>
                <a:spcPct val="80000"/>
              </a:lnSpc>
            </a:pPr>
            <a:r>
              <a:rPr lang="en-US" altLang="en-US" dirty="0">
                <a:ea typeface="ＭＳ Ｐゴシック" panose="020B0600070205080204" pitchFamily="34" charset="-128"/>
              </a:rPr>
              <a:t>Constant, Pattern</a:t>
            </a:r>
          </a:p>
          <a:p>
            <a:pPr>
              <a:lnSpc>
                <a:spcPct val="80000"/>
              </a:lnSpc>
            </a:pPr>
            <a:r>
              <a:rPr lang="en-US" altLang="en-US" sz="2800" dirty="0">
                <a:ea typeface="ＭＳ Ｐゴシック" panose="020B0600070205080204" pitchFamily="34" charset="-128"/>
              </a:rPr>
              <a:t>Rain Rate Limit</a:t>
            </a:r>
          </a:p>
          <a:p>
            <a:pPr>
              <a:lnSpc>
                <a:spcPct val="80000"/>
              </a:lnSpc>
            </a:pPr>
            <a:r>
              <a:rPr lang="en-US" altLang="en-US" sz="2800" dirty="0">
                <a:ea typeface="ＭＳ Ｐゴシック" panose="020B0600070205080204" pitchFamily="34" charset="-128"/>
              </a:rPr>
              <a:t>Dry Melt</a:t>
            </a:r>
          </a:p>
          <a:p>
            <a:pPr lvl="1">
              <a:lnSpc>
                <a:spcPct val="80000"/>
              </a:lnSpc>
            </a:pPr>
            <a:r>
              <a:rPr lang="en-US" altLang="en-US" dirty="0">
                <a:ea typeface="ＭＳ Ｐゴシック" panose="020B0600070205080204" pitchFamily="34" charset="-128"/>
              </a:rPr>
              <a:t>Constant, Function, Pattern</a:t>
            </a:r>
          </a:p>
          <a:p>
            <a:pPr>
              <a:lnSpc>
                <a:spcPct val="80000"/>
              </a:lnSpc>
            </a:pPr>
            <a:r>
              <a:rPr lang="en-US" altLang="en-US" sz="2800" dirty="0">
                <a:ea typeface="ＭＳ Ｐゴシック" panose="020B0600070205080204" pitchFamily="34" charset="-128"/>
              </a:rPr>
              <a:t>Cold Limit</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Function</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Coefficient</a:t>
            </a:r>
          </a:p>
          <a:p>
            <a:pPr>
              <a:lnSpc>
                <a:spcPct val="80000"/>
              </a:lnSpc>
            </a:pPr>
            <a:r>
              <a:rPr lang="en-US" altLang="en-US" sz="2800" dirty="0">
                <a:ea typeface="ＭＳ Ｐゴシック" panose="020B0600070205080204" pitchFamily="34" charset="-128"/>
              </a:rPr>
              <a:t>Water Capacity</a:t>
            </a:r>
            <a:endParaRPr lang="en-US" altLang="en-US" sz="2800" dirty="0">
              <a:solidFill>
                <a:schemeClr val="hlink"/>
              </a:solidFill>
              <a:ea typeface="ＭＳ Ｐゴシック" panose="020B0600070205080204" pitchFamily="34" charset="-128"/>
            </a:endParaRPr>
          </a:p>
          <a:p>
            <a:pPr>
              <a:lnSpc>
                <a:spcPct val="80000"/>
              </a:lnSpc>
            </a:pPr>
            <a:r>
              <a:rPr lang="en-US" altLang="en-US" sz="2800" dirty="0" err="1">
                <a:ea typeface="ＭＳ Ｐゴシック" panose="020B0600070205080204" pitchFamily="34" charset="-128"/>
              </a:rPr>
              <a:t>Groundmelt</a:t>
            </a:r>
            <a:r>
              <a:rPr lang="en-US" altLang="en-US" sz="2800" dirty="0">
                <a:ea typeface="ＭＳ Ｐゴシック" panose="020B0600070205080204" pitchFamily="34" charset="-128"/>
              </a:rPr>
              <a:t> Method </a:t>
            </a:r>
          </a:p>
          <a:p>
            <a:pPr>
              <a:lnSpc>
                <a:spcPct val="80000"/>
              </a:lnSpc>
            </a:pPr>
            <a:r>
              <a:rPr lang="en-US" altLang="en-US" sz="2800" dirty="0" err="1">
                <a:ea typeface="ＭＳ Ｐゴシック" panose="020B0600070205080204" pitchFamily="34" charset="-128"/>
              </a:rPr>
              <a:t>Groundmelt</a:t>
            </a:r>
            <a:endParaRPr lang="en-US" altLang="en-US" sz="2800" dirty="0">
              <a:ea typeface="ＭＳ Ｐゴシック" panose="020B0600070205080204" pitchFamily="34" charset="-128"/>
            </a:endParaRPr>
          </a:p>
          <a:p>
            <a:endParaRPr lang="en-US" dirty="0"/>
          </a:p>
        </p:txBody>
      </p:sp>
      <p:pic>
        <p:nvPicPr>
          <p:cNvPr id="8" name="Content Placeholder 10">
            <a:extLst>
              <a:ext uri="{FF2B5EF4-FFF2-40B4-BE49-F238E27FC236}">
                <a16:creationId xmlns:a16="http://schemas.microsoft.com/office/drawing/2014/main" id="{50C26CEA-CF29-7990-9CA0-BE4DD9047583}"/>
              </a:ext>
            </a:extLst>
          </p:cNvPr>
          <p:cNvPicPr>
            <a:picLocks noGrp="1" noChangeAspect="1"/>
          </p:cNvPicPr>
          <p:nvPr>
            <p:ph sz="half" idx="2"/>
          </p:nvPr>
        </p:nvPicPr>
        <p:blipFill>
          <a:blip r:embed="rId2"/>
          <a:stretch>
            <a:fillRect/>
          </a:stretch>
        </p:blipFill>
        <p:spPr>
          <a:xfrm>
            <a:off x="6334428" y="1987008"/>
            <a:ext cx="4857143" cy="4028571"/>
          </a:xfrm>
          <a:prstGeom prst="rect">
            <a:avLst/>
          </a:prstGeom>
          <a:ln>
            <a:solidFill>
              <a:schemeClr val="tx1"/>
            </a:solidFill>
          </a:ln>
        </p:spPr>
      </p:pic>
      <p:sp>
        <p:nvSpPr>
          <p:cNvPr id="9" name="Slide Number Placeholder 6">
            <a:extLst>
              <a:ext uri="{FF2B5EF4-FFF2-40B4-BE49-F238E27FC236}">
                <a16:creationId xmlns:a16="http://schemas.microsoft.com/office/drawing/2014/main" id="{FFE0CB2C-4EF3-C64B-29A8-3C14732F23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PX Temperature</a:t>
            </a:r>
          </a:p>
        </p:txBody>
      </p:sp>
      <p:sp>
        <p:nvSpPr>
          <p:cNvPr id="37890" name="Rectangle 3"/>
          <p:cNvSpPr>
            <a:spLocks noGrp="1" noChangeArrowheads="1"/>
          </p:cNvSpPr>
          <p:nvPr>
            <p:ph sz="half" idx="1"/>
          </p:nvPr>
        </p:nvSpPr>
        <p:spPr>
          <a:xfrm>
            <a:off x="958466" y="1825625"/>
            <a:ext cx="5061333" cy="4351338"/>
          </a:xfrm>
        </p:spPr>
        <p:txBody>
          <a:bodyPr>
            <a:normAutofit lnSpcReduction="10000"/>
          </a:bodyPr>
          <a:lstStyle/>
          <a:p>
            <a:pPr>
              <a:lnSpc>
                <a:spcPct val="80000"/>
              </a:lnSpc>
              <a:spcAft>
                <a:spcPts val="600"/>
              </a:spcAft>
            </a:pPr>
            <a:r>
              <a:rPr lang="en-US" altLang="en-US" sz="2400" dirty="0">
                <a:ea typeface="ＭＳ Ｐゴシック" panose="020B0600070205080204" pitchFamily="34" charset="-128"/>
              </a:rPr>
              <a:t>The discrimination temperature between precipitation falling as rain or snow.</a:t>
            </a:r>
          </a:p>
          <a:p>
            <a:pPr>
              <a:lnSpc>
                <a:spcPct val="80000"/>
              </a:lnSpc>
              <a:spcAft>
                <a:spcPts val="600"/>
              </a:spcAft>
            </a:pPr>
            <a:r>
              <a:rPr lang="en-US" altLang="en-US" sz="2400" dirty="0">
                <a:ea typeface="ＭＳ Ｐゴシック" panose="020B0600070205080204" pitchFamily="34" charset="-128"/>
              </a:rPr>
              <a:t>When the air temperature is less than the specified PX temperature, any precipitation is assumed to be snow.</a:t>
            </a:r>
          </a:p>
          <a:p>
            <a:pPr>
              <a:lnSpc>
                <a:spcPct val="80000"/>
              </a:lnSpc>
              <a:spcAft>
                <a:spcPts val="600"/>
              </a:spcAft>
            </a:pPr>
            <a:r>
              <a:rPr lang="en-US" altLang="en-US" sz="2400" dirty="0">
                <a:ea typeface="ＭＳ Ｐゴシック" panose="020B0600070205080204" pitchFamily="34" charset="-128"/>
              </a:rPr>
              <a:t>When the air temperature is above the specified PX temperature, any precipitation is assumed to be rain.  </a:t>
            </a:r>
          </a:p>
          <a:p>
            <a:pPr>
              <a:lnSpc>
                <a:spcPct val="80000"/>
              </a:lnSpc>
            </a:pPr>
            <a:r>
              <a:rPr lang="en-US" altLang="en-US" sz="2400" dirty="0">
                <a:ea typeface="ＭＳ Ｐゴシック" panose="020B0600070205080204" pitchFamily="34" charset="-128"/>
              </a:rPr>
              <a:t>This discrimination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l="2896" t="10908" r="16019" b="17386"/>
          <a:stretch/>
        </p:blipFill>
        <p:spPr bwMode="auto">
          <a:xfrm>
            <a:off x="6279849" y="1978465"/>
            <a:ext cx="4748202" cy="2879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Base Temperature</a:t>
            </a:r>
          </a:p>
        </p:txBody>
      </p:sp>
      <p:sp>
        <p:nvSpPr>
          <p:cNvPr id="38914"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The difference between the base temperature and the air temperature defines the temperature index used in calculating snowmelt.</a:t>
            </a:r>
          </a:p>
          <a:p>
            <a:pPr>
              <a:lnSpc>
                <a:spcPct val="80000"/>
              </a:lnSpc>
              <a:spcAft>
                <a:spcPts val="600"/>
              </a:spcAft>
            </a:pPr>
            <a:r>
              <a:rPr lang="en-US" altLang="en-US" sz="2400" dirty="0">
                <a:ea typeface="ＭＳ Ｐゴシック" panose="020B0600070205080204" pitchFamily="34" charset="-128"/>
              </a:rPr>
              <a:t>The melt rate is multiplied by the difference between the air temperature and the base temperature to estimate the snowmelt amount.</a:t>
            </a:r>
          </a:p>
          <a:p>
            <a:pPr>
              <a:lnSpc>
                <a:spcPct val="80000"/>
              </a:lnSpc>
              <a:spcAft>
                <a:spcPts val="600"/>
              </a:spcAft>
            </a:pPr>
            <a:r>
              <a:rPr lang="en-US" altLang="en-US" sz="2400" dirty="0">
                <a:ea typeface="ＭＳ Ｐゴシック" panose="020B0600070205080204" pitchFamily="34" charset="-128"/>
              </a:rPr>
              <a:t>If the air temperature is less than the base temperature, then the amount of melt is assumed to be zero. </a:t>
            </a:r>
          </a:p>
          <a:p>
            <a:pPr>
              <a:lnSpc>
                <a:spcPct val="80000"/>
              </a:lnSpc>
            </a:pPr>
            <a:r>
              <a:rPr lang="en-US" altLang="en-US" sz="2400" dirty="0">
                <a:ea typeface="ＭＳ Ｐゴシック" panose="020B0600070205080204" pitchFamily="34" charset="-128"/>
              </a:rPr>
              <a:t>The base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pPr>
            <a:r>
              <a:rPr lang="en-US" altLang="en-US" sz="2400" u="sng" dirty="0">
                <a:ea typeface="ＭＳ Ｐゴシック" panose="020B0600070205080204" pitchFamily="34" charset="-128"/>
              </a:rPr>
              <a:t>Be careful using a base temperature &gt; PX temperature.</a:t>
            </a:r>
          </a:p>
        </p:txBody>
      </p:sp>
      <p:sp>
        <p:nvSpPr>
          <p:cNvPr id="3" name="Slide Number Placeholder 6">
            <a:extLst>
              <a:ext uri="{FF2B5EF4-FFF2-40B4-BE49-F238E27FC236}">
                <a16:creationId xmlns:a16="http://schemas.microsoft.com/office/drawing/2014/main" id="{21098747-5EF2-4644-A463-526EA575BB3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PX / Base Temperature</a:t>
            </a:r>
          </a:p>
        </p:txBody>
      </p:sp>
      <p:pic>
        <p:nvPicPr>
          <p:cNvPr id="4" name="Content Placeholder 3">
            <a:extLst>
              <a:ext uri="{FF2B5EF4-FFF2-40B4-BE49-F238E27FC236}">
                <a16:creationId xmlns:a16="http://schemas.microsoft.com/office/drawing/2014/main" id="{C52BB9AC-15FA-99DB-A478-7D270F83DA3F}"/>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86543" y="1463675"/>
            <a:ext cx="3886198" cy="5029200"/>
          </a:xfrm>
          <a:prstGeom prst="rect">
            <a:avLst/>
          </a:prstGeom>
        </p:spPr>
      </p:pic>
      <p:pic>
        <p:nvPicPr>
          <p:cNvPr id="6" name="Content Placeholder 5">
            <a:extLst>
              <a:ext uri="{FF2B5EF4-FFF2-40B4-BE49-F238E27FC236}">
                <a16:creationId xmlns:a16="http://schemas.microsoft.com/office/drawing/2014/main" id="{8507A423-026E-AA9D-407F-E0AE35488C2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20543" y="1463675"/>
            <a:ext cx="3886198" cy="5029200"/>
          </a:xfrm>
          <a:prstGeom prst="rect">
            <a:avLst/>
          </a:prstGeom>
        </p:spPr>
      </p:pic>
      <p:sp>
        <p:nvSpPr>
          <p:cNvPr id="8" name="TextBox 7">
            <a:extLst>
              <a:ext uri="{FF2B5EF4-FFF2-40B4-BE49-F238E27FC236}">
                <a16:creationId xmlns:a16="http://schemas.microsoft.com/office/drawing/2014/main" id="{D2DC203D-FC52-E4FD-F49C-DC44B55CAC3B}"/>
              </a:ext>
            </a:extLst>
          </p:cNvPr>
          <p:cNvSpPr txBox="1"/>
          <p:nvPr/>
        </p:nvSpPr>
        <p:spPr>
          <a:xfrm>
            <a:off x="1544491" y="1537007"/>
            <a:ext cx="1676356" cy="369332"/>
          </a:xfrm>
          <a:prstGeom prst="rect">
            <a:avLst/>
          </a:prstGeom>
          <a:solidFill>
            <a:schemeClr val="bg1"/>
          </a:solidFill>
        </p:spPr>
        <p:txBody>
          <a:bodyPr wrap="none" rtlCol="0">
            <a:spAutoFit/>
          </a:bodyPr>
          <a:lstStyle/>
          <a:p>
            <a:r>
              <a:rPr lang="en-US" dirty="0"/>
              <a:t>PX Temperature</a:t>
            </a:r>
          </a:p>
        </p:txBody>
      </p:sp>
      <p:sp>
        <p:nvSpPr>
          <p:cNvPr id="9" name="TextBox 8">
            <a:extLst>
              <a:ext uri="{FF2B5EF4-FFF2-40B4-BE49-F238E27FC236}">
                <a16:creationId xmlns:a16="http://schemas.microsoft.com/office/drawing/2014/main" id="{77FE3A61-7E76-635F-CAE7-B246C3D8E82C}"/>
              </a:ext>
            </a:extLst>
          </p:cNvPr>
          <p:cNvSpPr txBox="1"/>
          <p:nvPr/>
        </p:nvSpPr>
        <p:spPr>
          <a:xfrm>
            <a:off x="6880733" y="1529323"/>
            <a:ext cx="1882310" cy="369332"/>
          </a:xfrm>
          <a:prstGeom prst="rect">
            <a:avLst/>
          </a:prstGeom>
          <a:solidFill>
            <a:schemeClr val="bg1"/>
          </a:solidFill>
        </p:spPr>
        <p:txBody>
          <a:bodyPr wrap="none" rtlCol="0">
            <a:spAutoFit/>
          </a:bodyPr>
          <a:lstStyle/>
          <a:p>
            <a:r>
              <a:rPr lang="en-US" dirty="0"/>
              <a:t>Base Temperature</a:t>
            </a:r>
          </a:p>
        </p:txBody>
      </p:sp>
      <p:sp>
        <p:nvSpPr>
          <p:cNvPr id="10" name="Slide Number Placeholder 6">
            <a:extLst>
              <a:ext uri="{FF2B5EF4-FFF2-40B4-BE49-F238E27FC236}">
                <a16:creationId xmlns:a16="http://schemas.microsoft.com/office/drawing/2014/main" id="{A40FC09D-51A9-E6CE-E3C4-E1B6F20EA6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346604987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BB34-1230-58CD-CECE-BB353428837A}"/>
              </a:ext>
            </a:extLst>
          </p:cNvPr>
          <p:cNvSpPr>
            <a:spLocks noGrp="1"/>
          </p:cNvSpPr>
          <p:nvPr>
            <p:ph type="title"/>
          </p:nvPr>
        </p:nvSpPr>
        <p:spPr/>
        <p:txBody>
          <a:bodyPr/>
          <a:lstStyle/>
          <a:p>
            <a:r>
              <a:rPr lang="en-US" dirty="0"/>
              <a:t>Temperature Index Parameters</a:t>
            </a:r>
          </a:p>
        </p:txBody>
      </p:sp>
      <p:pic>
        <p:nvPicPr>
          <p:cNvPr id="6" name="Content Placeholder 5">
            <a:extLst>
              <a:ext uri="{FF2B5EF4-FFF2-40B4-BE49-F238E27FC236}">
                <a16:creationId xmlns:a16="http://schemas.microsoft.com/office/drawing/2014/main" id="{302787A6-06D3-3B41-FB17-ACDC5E3D87CD}"/>
              </a:ext>
            </a:extLst>
          </p:cNvPr>
          <p:cNvPicPr>
            <a:picLocks noGrp="1" noChangeAspect="1"/>
          </p:cNvPicPr>
          <p:nvPr>
            <p:ph sz="half" idx="1"/>
          </p:nvPr>
        </p:nvPicPr>
        <p:blipFill>
          <a:blip r:embed="rId3"/>
          <a:stretch>
            <a:fillRect/>
          </a:stretch>
        </p:blipFill>
        <p:spPr>
          <a:xfrm>
            <a:off x="683045" y="1687920"/>
            <a:ext cx="4992772" cy="4206240"/>
          </a:xfrm>
          <a:prstGeom prst="rect">
            <a:avLst/>
          </a:prstGeom>
        </p:spPr>
      </p:pic>
      <p:grpSp>
        <p:nvGrpSpPr>
          <p:cNvPr id="9" name="Group 8">
            <a:extLst>
              <a:ext uri="{FF2B5EF4-FFF2-40B4-BE49-F238E27FC236}">
                <a16:creationId xmlns:a16="http://schemas.microsoft.com/office/drawing/2014/main" id="{82155513-F05F-B2EB-5367-ED0E80E58EE5}"/>
              </a:ext>
            </a:extLst>
          </p:cNvPr>
          <p:cNvGrpSpPr/>
          <p:nvPr/>
        </p:nvGrpSpPr>
        <p:grpSpPr>
          <a:xfrm>
            <a:off x="3912497" y="1687920"/>
            <a:ext cx="1750031" cy="880369"/>
            <a:chOff x="5397713" y="1676400"/>
            <a:chExt cx="1750031" cy="880369"/>
          </a:xfrm>
        </p:grpSpPr>
        <p:sp>
          <p:nvSpPr>
            <p:cNvPr id="10" name="TextBox 9">
              <a:extLst>
                <a:ext uri="{FF2B5EF4-FFF2-40B4-BE49-F238E27FC236}">
                  <a16:creationId xmlns:a16="http://schemas.microsoft.com/office/drawing/2014/main" id="{9642C1AB-245B-29F3-10CE-9C1477986C7C}"/>
                </a:ext>
              </a:extLst>
            </p:cNvPr>
            <p:cNvSpPr txBox="1"/>
            <p:nvPr/>
          </p:nvSpPr>
          <p:spPr>
            <a:xfrm>
              <a:off x="5397713" y="1676400"/>
              <a:ext cx="1750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PX = 32 deg F</a:t>
              </a:r>
            </a:p>
            <a:p>
              <a:pPr>
                <a:lnSpc>
                  <a:spcPct val="150000"/>
                </a:lnSpc>
              </a:pPr>
              <a:r>
                <a:rPr lang="en-US" dirty="0"/>
                <a:t>      PX = 34 deg F</a:t>
              </a:r>
            </a:p>
          </p:txBody>
        </p:sp>
        <p:cxnSp>
          <p:nvCxnSpPr>
            <p:cNvPr id="12" name="Straight Connector 11">
              <a:extLst>
                <a:ext uri="{FF2B5EF4-FFF2-40B4-BE49-F238E27FC236}">
                  <a16:creationId xmlns:a16="http://schemas.microsoft.com/office/drawing/2014/main" id="{C772BE79-7FBA-DC37-79D8-6C3791FDBFA0}"/>
                </a:ext>
              </a:extLst>
            </p:cNvPr>
            <p:cNvCxnSpPr/>
            <p:nvPr/>
          </p:nvCxnSpPr>
          <p:spPr>
            <a:xfrm>
              <a:off x="5541485" y="1947672"/>
              <a:ext cx="18288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914F34-DA93-E824-530A-D3FFA55BFFB5}"/>
                </a:ext>
              </a:extLst>
            </p:cNvPr>
            <p:cNvCxnSpPr/>
            <p:nvPr/>
          </p:nvCxnSpPr>
          <p:spPr>
            <a:xfrm>
              <a:off x="5545708" y="2362200"/>
              <a:ext cx="1828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8" name="Content Placeholder 17">
            <a:extLst>
              <a:ext uri="{FF2B5EF4-FFF2-40B4-BE49-F238E27FC236}">
                <a16:creationId xmlns:a16="http://schemas.microsoft.com/office/drawing/2014/main" id="{C8E5672C-032C-7E10-5CCE-DD0A31CF78CB}"/>
              </a:ext>
            </a:extLst>
          </p:cNvPr>
          <p:cNvPicPr>
            <a:picLocks noGrp="1" noChangeAspect="1"/>
          </p:cNvPicPr>
          <p:nvPr>
            <p:ph sz="half" idx="2"/>
          </p:nvPr>
        </p:nvPicPr>
        <p:blipFill>
          <a:blip r:embed="rId4"/>
          <a:stretch>
            <a:fillRect/>
          </a:stretch>
        </p:blipFill>
        <p:spPr>
          <a:xfrm>
            <a:off x="6516185" y="1687920"/>
            <a:ext cx="4992773" cy="4206240"/>
          </a:xfrm>
          <a:prstGeom prst="rect">
            <a:avLst/>
          </a:prstGeom>
        </p:spPr>
      </p:pic>
      <p:grpSp>
        <p:nvGrpSpPr>
          <p:cNvPr id="19" name="Group 18">
            <a:extLst>
              <a:ext uri="{FF2B5EF4-FFF2-40B4-BE49-F238E27FC236}">
                <a16:creationId xmlns:a16="http://schemas.microsoft.com/office/drawing/2014/main" id="{D2F728C3-9D40-C616-8250-7278D52DB6E4}"/>
              </a:ext>
            </a:extLst>
          </p:cNvPr>
          <p:cNvGrpSpPr/>
          <p:nvPr/>
        </p:nvGrpSpPr>
        <p:grpSpPr>
          <a:xfrm>
            <a:off x="9519492" y="1687920"/>
            <a:ext cx="1989463" cy="880369"/>
            <a:chOff x="5575831" y="1676400"/>
            <a:chExt cx="1989463" cy="880369"/>
          </a:xfrm>
        </p:grpSpPr>
        <p:sp>
          <p:nvSpPr>
            <p:cNvPr id="20" name="TextBox 19">
              <a:extLst>
                <a:ext uri="{FF2B5EF4-FFF2-40B4-BE49-F238E27FC236}">
                  <a16:creationId xmlns:a16="http://schemas.microsoft.com/office/drawing/2014/main" id="{0619E62A-6A59-2FFA-8E66-27911750F261}"/>
                </a:ext>
              </a:extLst>
            </p:cNvPr>
            <p:cNvSpPr txBox="1"/>
            <p:nvPr/>
          </p:nvSpPr>
          <p:spPr>
            <a:xfrm>
              <a:off x="5575831" y="1676400"/>
              <a:ext cx="1989463" cy="880369"/>
            </a:xfrm>
            <a:prstGeom prst="rect">
              <a:avLst/>
            </a:prstGeom>
            <a:solidFill>
              <a:schemeClr val="bg1"/>
            </a:solidFill>
            <a:ln>
              <a:solidFill>
                <a:schemeClr val="tx1"/>
              </a:solidFill>
            </a:ln>
          </p:spPr>
          <p:txBody>
            <a:bodyPr wrap="square" rtlCol="0">
              <a:spAutoFit/>
            </a:bodyPr>
            <a:lstStyle/>
            <a:p>
              <a:pPr>
                <a:lnSpc>
                  <a:spcPct val="150000"/>
                </a:lnSpc>
              </a:pPr>
              <a:r>
                <a:rPr lang="en-US" dirty="0"/>
                <a:t>      Base = 32 deg F</a:t>
              </a:r>
            </a:p>
            <a:p>
              <a:pPr>
                <a:lnSpc>
                  <a:spcPct val="150000"/>
                </a:lnSpc>
              </a:pPr>
              <a:r>
                <a:rPr lang="en-US" dirty="0"/>
                <a:t>      Base = 34 deg F</a:t>
              </a:r>
            </a:p>
          </p:txBody>
        </p:sp>
        <p:cxnSp>
          <p:nvCxnSpPr>
            <p:cNvPr id="21" name="Straight Connector 20">
              <a:extLst>
                <a:ext uri="{FF2B5EF4-FFF2-40B4-BE49-F238E27FC236}">
                  <a16:creationId xmlns:a16="http://schemas.microsoft.com/office/drawing/2014/main" id="{267DCFEC-CC8F-477E-9F00-EF75E03C3C8A}"/>
                </a:ext>
              </a:extLst>
            </p:cNvPr>
            <p:cNvCxnSpPr>
              <a:cxnSpLocks/>
            </p:cNvCxnSpPr>
            <p:nvPr/>
          </p:nvCxnSpPr>
          <p:spPr>
            <a:xfrm>
              <a:off x="5728772" y="1947672"/>
              <a:ext cx="18288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392D3B9-4E99-9AD6-3B79-D3D8B314E6F6}"/>
                </a:ext>
              </a:extLst>
            </p:cNvPr>
            <p:cNvCxnSpPr>
              <a:cxnSpLocks/>
            </p:cNvCxnSpPr>
            <p:nvPr/>
          </p:nvCxnSpPr>
          <p:spPr>
            <a:xfrm>
              <a:off x="5744012" y="2362200"/>
              <a:ext cx="1828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1F2A77E9-2BAD-1B76-617C-4C91FDE114E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378958964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596FA6A-7F24-BAE8-C228-9F9AA38D64AA}"/>
              </a:ext>
            </a:extLst>
          </p:cNvPr>
          <p:cNvSpPr>
            <a:spLocks noGrp="1"/>
          </p:cNvSpPr>
          <p:nvPr>
            <p:ph type="title"/>
          </p:nvPr>
        </p:nvSpPr>
        <p:spPr/>
        <p:txBody>
          <a:bodyPr/>
          <a:lstStyle/>
          <a:p>
            <a:r>
              <a:rPr lang="en-US" dirty="0"/>
              <a:t>Dry Melt Rate</a:t>
            </a:r>
          </a:p>
        </p:txBody>
      </p:sp>
      <p:sp>
        <p:nvSpPr>
          <p:cNvPr id="443395" name="Rectangle 3"/>
          <p:cNvSpPr>
            <a:spLocks noGrp="1" noChangeArrowheads="1"/>
          </p:cNvSpPr>
          <p:nvPr>
            <p:ph sz="half" idx="1"/>
          </p:nvPr>
        </p:nvSpPr>
        <p:spPr/>
        <p:txBody>
          <a:bodyPr/>
          <a:lstStyle/>
          <a:p>
            <a:pPr>
              <a:defRPr/>
            </a:pPr>
            <a:r>
              <a:rPr lang="en-US" altLang="en-US" sz="2400" dirty="0"/>
              <a:t>Constant, annual pattern, or function</a:t>
            </a:r>
          </a:p>
          <a:p>
            <a:pPr>
              <a:defRPr/>
            </a:pPr>
            <a:r>
              <a:rPr lang="en-US" altLang="en-US" sz="2400" dirty="0"/>
              <a:t>A variable melt rate function recognizes that as the snowpack matures the heat transfer rates change AND/OR different components of heat transfer change in importance.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9992" y="3048000"/>
            <a:ext cx="3944112" cy="2627376"/>
          </a:xfrm>
          <a:prstGeom prst="rect">
            <a:avLst/>
          </a:prstGeom>
          <a:ln>
            <a:solidFill>
              <a:schemeClr val="tx1"/>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200" y="1116540"/>
            <a:ext cx="4129392" cy="2312460"/>
          </a:xfrm>
          <a:prstGeom prst="rect">
            <a:avLst/>
          </a:prstGeom>
          <a:ln>
            <a:solidFill>
              <a:schemeClr val="tx1"/>
            </a:solidFill>
          </a:ln>
        </p:spPr>
      </p:pic>
      <p:sp>
        <p:nvSpPr>
          <p:cNvPr id="4" name="TextBox 3"/>
          <p:cNvSpPr txBox="1"/>
          <p:nvPr/>
        </p:nvSpPr>
        <p:spPr>
          <a:xfrm>
            <a:off x="9509392" y="1295400"/>
            <a:ext cx="1275414" cy="369332"/>
          </a:xfrm>
          <a:prstGeom prst="rect">
            <a:avLst/>
          </a:prstGeom>
          <a:solidFill>
            <a:schemeClr val="bg1"/>
          </a:solidFill>
        </p:spPr>
        <p:txBody>
          <a:bodyPr wrap="none" rtlCol="0">
            <a:spAutoFit/>
          </a:bodyPr>
          <a:lstStyle/>
          <a:p>
            <a:r>
              <a:rPr lang="en-US" dirty="0"/>
              <a:t>Clean Snow</a:t>
            </a:r>
          </a:p>
        </p:txBody>
      </p:sp>
      <p:sp>
        <p:nvSpPr>
          <p:cNvPr id="10" name="TextBox 9"/>
          <p:cNvSpPr txBox="1"/>
          <p:nvPr/>
        </p:nvSpPr>
        <p:spPr>
          <a:xfrm>
            <a:off x="6761236" y="5259943"/>
            <a:ext cx="1208088" cy="369332"/>
          </a:xfrm>
          <a:prstGeom prst="rect">
            <a:avLst/>
          </a:prstGeom>
          <a:solidFill>
            <a:schemeClr val="bg1"/>
          </a:solidFill>
        </p:spPr>
        <p:txBody>
          <a:bodyPr wrap="none" rtlCol="0">
            <a:spAutoFit/>
          </a:bodyPr>
          <a:lstStyle/>
          <a:p>
            <a:r>
              <a:rPr lang="en-US" dirty="0"/>
              <a:t>Dirty Snow</a:t>
            </a:r>
          </a:p>
        </p:txBody>
      </p:sp>
      <p:sp>
        <p:nvSpPr>
          <p:cNvPr id="6" name="Slide Number Placeholder 6">
            <a:extLst>
              <a:ext uri="{FF2B5EF4-FFF2-40B4-BE49-F238E27FC236}">
                <a16:creationId xmlns:a16="http://schemas.microsoft.com/office/drawing/2014/main" id="{C1B75BA4-76F0-5CC2-2DEA-CB08E86DB7D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359826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D7C9C-84E3-8AA7-A91C-187B020282CC}"/>
              </a:ext>
            </a:extLst>
          </p:cNvPr>
          <p:cNvSpPr>
            <a:spLocks noGrp="1"/>
          </p:cNvSpPr>
          <p:nvPr>
            <p:ph type="title"/>
          </p:nvPr>
        </p:nvSpPr>
        <p:spPr/>
        <p:txBody>
          <a:bodyPr/>
          <a:lstStyle/>
          <a:p>
            <a:r>
              <a:rPr lang="en-US" dirty="0"/>
              <a:t>Dry Melt Rate</a:t>
            </a:r>
          </a:p>
        </p:txBody>
      </p:sp>
      <p:sp>
        <p:nvSpPr>
          <p:cNvPr id="444419" name="Rectangle 3"/>
          <p:cNvSpPr>
            <a:spLocks noGrp="1" noChangeArrowheads="1"/>
          </p:cNvSpPr>
          <p:nvPr>
            <p:ph idx="1"/>
          </p:nvPr>
        </p:nvSpPr>
        <p:spPr/>
        <p:txBody>
          <a:bodyPr/>
          <a:lstStyle/>
          <a:p>
            <a:pPr>
              <a:lnSpc>
                <a:spcPct val="80000"/>
              </a:lnSpc>
              <a:defRPr/>
            </a:pPr>
            <a:r>
              <a:rPr lang="en-US" altLang="en-US" sz="2400" b="1" dirty="0"/>
              <a:t>Constant</a:t>
            </a:r>
            <a:endParaRPr lang="en-US" altLang="en-US" sz="2400" dirty="0"/>
          </a:p>
          <a:p>
            <a:pPr lvl="1">
              <a:lnSpc>
                <a:spcPct val="80000"/>
              </a:lnSpc>
              <a:defRPr/>
            </a:pPr>
            <a:r>
              <a:rPr lang="en-US" altLang="en-US" sz="2000" dirty="0"/>
              <a:t>Using a constant allows for this parameter to be included in optimization and uncertainty calculations.</a:t>
            </a:r>
            <a:endParaRPr lang="en-US" altLang="en-US" sz="2400" b="1" dirty="0"/>
          </a:p>
          <a:p>
            <a:pPr>
              <a:lnSpc>
                <a:spcPct val="80000"/>
              </a:lnSpc>
              <a:defRPr/>
            </a:pPr>
            <a:r>
              <a:rPr lang="en-US" altLang="en-US" sz="2400" b="1" dirty="0"/>
              <a:t>ATI-Melt Rate Function</a:t>
            </a:r>
          </a:p>
          <a:p>
            <a:pPr lvl="1">
              <a:lnSpc>
                <a:spcPct val="80000"/>
              </a:lnSpc>
              <a:defRPr/>
            </a:pPr>
            <a:r>
              <a:rPr lang="en-US" altLang="en-US" sz="2000" dirty="0"/>
              <a:t>The seasonal variation of melt rate is indexed by an antecedent temperature function.</a:t>
            </a:r>
          </a:p>
          <a:p>
            <a:pPr lvl="1">
              <a:lnSpc>
                <a:spcPct val="80000"/>
              </a:lnSpc>
              <a:defRPr/>
            </a:pPr>
            <a:r>
              <a:rPr lang="en-US" altLang="en-US" sz="2000" dirty="0"/>
              <a:t>The initial melt ATI should be thought of as “the accumulated thawing degree days” at the start of the simulation.</a:t>
            </a:r>
          </a:p>
          <a:p>
            <a:pPr lvl="1">
              <a:lnSpc>
                <a:spcPct val="80000"/>
              </a:lnSpc>
              <a:defRPr/>
            </a:pPr>
            <a:r>
              <a:rPr lang="en-US" altLang="en-US" sz="2000" dirty="0"/>
              <a:t>Using a function allows the melt rate to change as the snowpack matures and ages. </a:t>
            </a:r>
          </a:p>
          <a:p>
            <a:pPr>
              <a:lnSpc>
                <a:spcPct val="80000"/>
              </a:lnSpc>
              <a:defRPr/>
            </a:pPr>
            <a:r>
              <a:rPr lang="en-US" altLang="en-US" sz="2400" b="1" dirty="0"/>
              <a:t>Annual Pattern</a:t>
            </a:r>
          </a:p>
          <a:p>
            <a:pPr lvl="1">
              <a:lnSpc>
                <a:spcPct val="80000"/>
              </a:lnSpc>
              <a:defRPr/>
            </a:pPr>
            <a:r>
              <a:rPr lang="en-US" altLang="en-US" sz="2000" dirty="0"/>
              <a:t>An alternate method of entering the melt rates as a function of the day/time of year.</a:t>
            </a:r>
          </a:p>
        </p:txBody>
      </p:sp>
      <p:sp>
        <p:nvSpPr>
          <p:cNvPr id="3" name="Slide Number Placeholder 6">
            <a:extLst>
              <a:ext uri="{FF2B5EF4-FFF2-40B4-BE49-F238E27FC236}">
                <a16:creationId xmlns:a16="http://schemas.microsoft.com/office/drawing/2014/main" id="{86393CCB-DBF8-C874-0378-104E42410D0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927994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ATI-Melt Rate Function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b="1" dirty="0"/>
              <a:t>ATI-Melt Rate: </a:t>
            </a:r>
            <a:r>
              <a:rPr lang="en-US" altLang="en-US" sz="2400" dirty="0"/>
              <a:t>Melt rate values associated with ATI values in depth per degree-day. </a:t>
            </a:r>
          </a:p>
          <a:p>
            <a:pPr>
              <a:lnSpc>
                <a:spcPct val="80000"/>
              </a:lnSpc>
              <a:defRPr/>
            </a:pPr>
            <a:r>
              <a:rPr lang="en-US" altLang="en-US" sz="2400" dirty="0"/>
              <a:t>Typical range of melt rate values is </a:t>
            </a:r>
            <a:r>
              <a:rPr lang="en-US" altLang="en-US" sz="2400" dirty="0">
                <a:solidFill>
                  <a:srgbClr val="FF0000"/>
                </a:solidFill>
              </a:rPr>
              <a:t>0.015-0.2 in/</a:t>
            </a:r>
            <a:r>
              <a:rPr lang="en-US" altLang="en-US" sz="2400" baseline="30000" dirty="0" err="1">
                <a:solidFill>
                  <a:srgbClr val="FF0000"/>
                </a:solidFill>
              </a:rPr>
              <a:t>o</a:t>
            </a:r>
            <a:r>
              <a:rPr lang="en-US" altLang="en-US" sz="2400" dirty="0" err="1">
                <a:solidFill>
                  <a:srgbClr val="FF0000"/>
                </a:solidFill>
              </a:rPr>
              <a:t>F</a:t>
            </a:r>
            <a:r>
              <a:rPr lang="en-US" altLang="en-US" sz="2400" dirty="0">
                <a:solidFill>
                  <a:srgbClr val="FF0000"/>
                </a:solidFill>
              </a:rPr>
              <a:t>-day</a:t>
            </a:r>
            <a:r>
              <a:rPr lang="en-US" altLang="en-US" sz="2400" dirty="0"/>
              <a:t>. </a:t>
            </a:r>
          </a:p>
          <a:p>
            <a:pPr>
              <a:lnSpc>
                <a:spcPct val="80000"/>
              </a:lnSpc>
              <a:defRPr/>
            </a:pPr>
            <a:r>
              <a:rPr lang="en-US" altLang="en-US" sz="2400" b="1" dirty="0"/>
              <a:t>ATI-Melt Rate Coefficient</a:t>
            </a:r>
            <a:r>
              <a:rPr lang="en-US" altLang="en-US" sz="2400" b="1" dirty="0">
                <a:solidFill>
                  <a:srgbClr val="FFFF00"/>
                </a:solidFill>
              </a:rPr>
              <a:t> </a:t>
            </a:r>
            <a:r>
              <a:rPr lang="en-US" altLang="en-US" sz="2400" dirty="0"/>
              <a:t>for updating the antecedent temperature index. Set to </a:t>
            </a:r>
            <a:r>
              <a:rPr lang="en-US" altLang="en-US" sz="2400" dirty="0">
                <a:solidFill>
                  <a:srgbClr val="FF0000"/>
                </a:solidFill>
              </a:rPr>
              <a:t>0.98 – 1.0</a:t>
            </a:r>
          </a:p>
          <a:p>
            <a:pPr>
              <a:lnSpc>
                <a:spcPct val="80000"/>
              </a:lnSpc>
              <a:defRPr/>
            </a:pPr>
            <a:r>
              <a:rPr lang="en-US" altLang="en-US" sz="2400" dirty="0">
                <a:hlinkClick r:id="rId2"/>
              </a:rPr>
              <a:t>Automating the Development of ATI-</a:t>
            </a:r>
            <a:r>
              <a:rPr lang="en-US" altLang="en-US" sz="2400" dirty="0" err="1">
                <a:hlinkClick r:id="rId2"/>
              </a:rPr>
              <a:t>Meltrate</a:t>
            </a:r>
            <a:r>
              <a:rPr lang="en-US" altLang="en-US" sz="2400" dirty="0">
                <a:hlinkClick r:id="rId2"/>
              </a:rPr>
              <a:t> Functions</a:t>
            </a:r>
            <a:endParaRPr lang="en-US" altLang="en-US" sz="2400" dirty="0"/>
          </a:p>
        </p:txBody>
      </p:sp>
      <p:pic>
        <p:nvPicPr>
          <p:cNvPr id="6" name="Content Placeholder 5">
            <a:extLst>
              <a:ext uri="{FF2B5EF4-FFF2-40B4-BE49-F238E27FC236}">
                <a16:creationId xmlns:a16="http://schemas.microsoft.com/office/drawing/2014/main" id="{7F7B1503-D7FE-C1AF-929D-9979815EE50C}"/>
              </a:ext>
            </a:extLst>
          </p:cNvPr>
          <p:cNvPicPr>
            <a:picLocks noGrp="1" noChangeAspect="1"/>
          </p:cNvPicPr>
          <p:nvPr>
            <p:ph sz="half" idx="2"/>
          </p:nvPr>
        </p:nvPicPr>
        <p:blipFill>
          <a:blip r:embed="rId3"/>
          <a:stretch>
            <a:fillRect/>
          </a:stretch>
        </p:blipFill>
        <p:spPr>
          <a:xfrm>
            <a:off x="6500777" y="1233955"/>
            <a:ext cx="4769477" cy="4586996"/>
          </a:xfrm>
          <a:prstGeom prst="rect">
            <a:avLst/>
          </a:prstGeom>
          <a:ln>
            <a:solidFill>
              <a:schemeClr val="tx1"/>
            </a:solidFill>
          </a:ln>
        </p:spPr>
      </p:pic>
      <p:sp>
        <p:nvSpPr>
          <p:cNvPr id="3" name="Slide Number Placeholder 6">
            <a:extLst>
              <a:ext uri="{FF2B5EF4-FFF2-40B4-BE49-F238E27FC236}">
                <a16:creationId xmlns:a16="http://schemas.microsoft.com/office/drawing/2014/main" id="{6A29596C-FA04-2BB9-4A7E-3127A407C8B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2204709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Annual Pattern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dirty="0"/>
              <a:t>Entered as a Parameter Value Pattern:</a:t>
            </a:r>
          </a:p>
          <a:p>
            <a:pPr lvl="1">
              <a:lnSpc>
                <a:spcPct val="80000"/>
              </a:lnSpc>
              <a:defRPr/>
            </a:pPr>
            <a:r>
              <a:rPr lang="en-US" altLang="en-US" sz="2000" dirty="0" err="1"/>
              <a:t>ddMMM</a:t>
            </a:r>
            <a:r>
              <a:rPr lang="en-US" altLang="en-US" sz="2000" dirty="0"/>
              <a:t>, </a:t>
            </a:r>
            <a:r>
              <a:rPr lang="en-US" altLang="en-US" sz="2000" dirty="0" err="1"/>
              <a:t>HH:mm</a:t>
            </a:r>
            <a:r>
              <a:rPr lang="en-US" altLang="en-US" sz="2000" dirty="0"/>
              <a:t> vs Melt Rate</a:t>
            </a:r>
          </a:p>
          <a:p>
            <a:pPr>
              <a:lnSpc>
                <a:spcPct val="80000"/>
              </a:lnSpc>
              <a:defRPr/>
            </a:pPr>
            <a:r>
              <a:rPr lang="en-US" altLang="en-US" sz="2400" dirty="0"/>
              <a:t>Parameters can be estimated using techniques like these: </a:t>
            </a:r>
            <a:r>
              <a:rPr lang="en-US" altLang="en-US" sz="2400" i="1" dirty="0"/>
              <a:t>Empirical Radiation Snow Model</a:t>
            </a:r>
          </a:p>
          <a:p>
            <a:pPr lvl="1">
              <a:lnSpc>
                <a:spcPct val="80000"/>
              </a:lnSpc>
              <a:defRPr/>
            </a:pPr>
            <a:r>
              <a:rPr lang="en-US" altLang="en-US" sz="2000" dirty="0">
                <a:hlinkClick r:id="rId3"/>
              </a:rPr>
              <a:t>Giovando, et al. (2023)</a:t>
            </a:r>
            <a:endParaRPr lang="en-US" altLang="en-US" sz="2000" dirty="0"/>
          </a:p>
          <a:p>
            <a:pPr>
              <a:lnSpc>
                <a:spcPct val="80000"/>
              </a:lnSpc>
              <a:defRPr/>
            </a:pPr>
            <a:endParaRPr lang="en-US" altLang="en-US" sz="2400" dirty="0"/>
          </a:p>
          <a:p>
            <a:pPr>
              <a:lnSpc>
                <a:spcPct val="80000"/>
              </a:lnSpc>
              <a:defRPr/>
            </a:pPr>
            <a:endParaRPr lang="en-US" altLang="en-US" sz="2400" dirty="0">
              <a:solidFill>
                <a:srgbClr val="FFFF00"/>
              </a:solidFill>
            </a:endParaRPr>
          </a:p>
        </p:txBody>
      </p:sp>
      <p:pic>
        <p:nvPicPr>
          <p:cNvPr id="13" name="Content Placeholder 7">
            <a:extLst>
              <a:ext uri="{FF2B5EF4-FFF2-40B4-BE49-F238E27FC236}">
                <a16:creationId xmlns:a16="http://schemas.microsoft.com/office/drawing/2014/main" id="{519AC49D-4500-DD85-DC5F-9D5363A911C3}"/>
              </a:ext>
            </a:extLst>
          </p:cNvPr>
          <p:cNvPicPr>
            <a:picLocks noChangeAspect="1"/>
          </p:cNvPicPr>
          <p:nvPr/>
        </p:nvPicPr>
        <p:blipFill rotWithShape="1">
          <a:blip r:embed="rId4"/>
          <a:srcRect t="34046"/>
          <a:stretch/>
        </p:blipFill>
        <p:spPr>
          <a:xfrm>
            <a:off x="7520859" y="2873829"/>
            <a:ext cx="4043612" cy="3619046"/>
          </a:xfrm>
          <a:prstGeom prst="rect">
            <a:avLst/>
          </a:prstGeom>
          <a:ln>
            <a:solidFill>
              <a:schemeClr val="tx1"/>
            </a:solidFill>
          </a:ln>
        </p:spPr>
      </p:pic>
      <p:pic>
        <p:nvPicPr>
          <p:cNvPr id="10" name="Picture 9">
            <a:extLst>
              <a:ext uri="{FF2B5EF4-FFF2-40B4-BE49-F238E27FC236}">
                <a16:creationId xmlns:a16="http://schemas.microsoft.com/office/drawing/2014/main" id="{C40634DA-1242-54A6-8F62-B12654DD8ACC}"/>
              </a:ext>
            </a:extLst>
          </p:cNvPr>
          <p:cNvPicPr>
            <a:picLocks noChangeAspect="1"/>
          </p:cNvPicPr>
          <p:nvPr/>
        </p:nvPicPr>
        <p:blipFill>
          <a:blip r:embed="rId5"/>
          <a:stretch>
            <a:fillRect/>
          </a:stretch>
        </p:blipFill>
        <p:spPr>
          <a:xfrm>
            <a:off x="6476105" y="365125"/>
            <a:ext cx="3925313" cy="3322006"/>
          </a:xfrm>
          <a:prstGeom prst="rect">
            <a:avLst/>
          </a:prstGeom>
          <a:ln>
            <a:solidFill>
              <a:schemeClr val="tx1"/>
            </a:solidFill>
          </a:ln>
        </p:spPr>
      </p:pic>
      <p:sp>
        <p:nvSpPr>
          <p:cNvPr id="14" name="Slide Number Placeholder 6">
            <a:extLst>
              <a:ext uri="{FF2B5EF4-FFF2-40B4-BE49-F238E27FC236}">
                <a16:creationId xmlns:a16="http://schemas.microsoft.com/office/drawing/2014/main" id="{C9AA0AAB-F49F-783E-CB38-CEEC5905C6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3280372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9726" y="1416685"/>
            <a:ext cx="5752548" cy="4846324"/>
          </a:xfrm>
          <a:prstGeom prst="rect">
            <a:avLst/>
          </a:prstGeom>
        </p:spPr>
      </p:pic>
      <p:grpSp>
        <p:nvGrpSpPr>
          <p:cNvPr id="14" name="Group 13"/>
          <p:cNvGrpSpPr/>
          <p:nvPr/>
        </p:nvGrpSpPr>
        <p:grpSpPr>
          <a:xfrm>
            <a:off x="6629400" y="1515071"/>
            <a:ext cx="2027478" cy="880369"/>
            <a:chOff x="5397713" y="1676400"/>
            <a:chExt cx="2027478" cy="880369"/>
          </a:xfrm>
        </p:grpSpPr>
        <p:sp>
          <p:nvSpPr>
            <p:cNvPr id="3" name="TextBox 2"/>
            <p:cNvSpPr txBox="1"/>
            <p:nvPr/>
          </p:nvSpPr>
          <p:spPr>
            <a:xfrm>
              <a:off x="5397713" y="1676400"/>
              <a:ext cx="2027478"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Slow </a:t>
              </a:r>
              <a:r>
                <a:rPr lang="en-US" dirty="0" err="1"/>
                <a:t>Meltrate</a:t>
              </a:r>
              <a:endParaRPr lang="en-US" dirty="0"/>
            </a:p>
            <a:p>
              <a:pPr>
                <a:lnSpc>
                  <a:spcPct val="150000"/>
                </a:lnSpc>
              </a:pPr>
              <a:r>
                <a:rPr lang="en-US" dirty="0"/>
                <a:t>          Fast </a:t>
              </a:r>
              <a:r>
                <a:rPr lang="en-US" dirty="0" err="1"/>
                <a:t>Meltrate</a:t>
              </a:r>
              <a:endParaRPr lang="en-US" dirty="0"/>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501640" y="23622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3054FED9-B334-98B3-00A4-9E4E36A224C4}"/>
              </a:ext>
            </a:extLst>
          </p:cNvPr>
          <p:cNvSpPr>
            <a:spLocks noGrp="1"/>
          </p:cNvSpPr>
          <p:nvPr>
            <p:ph type="title"/>
          </p:nvPr>
        </p:nvSpPr>
        <p:spPr/>
        <p:txBody>
          <a:bodyPr/>
          <a:lstStyle/>
          <a:p>
            <a:r>
              <a:rPr lang="en-US" dirty="0"/>
              <a:t>Dry Melt Rate</a:t>
            </a:r>
          </a:p>
        </p:txBody>
      </p:sp>
      <p:sp>
        <p:nvSpPr>
          <p:cNvPr id="5" name="Slide Number Placeholder 6">
            <a:extLst>
              <a:ext uri="{FF2B5EF4-FFF2-40B4-BE49-F238E27FC236}">
                <a16:creationId xmlns:a16="http://schemas.microsoft.com/office/drawing/2014/main" id="{E352754B-4C95-49AB-D9D3-B468F2E11B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158626542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sz="half" idx="1"/>
          </p:nvPr>
        </p:nvSpPr>
        <p:spPr>
          <a:xfrm>
            <a:off x="1035586" y="1825625"/>
            <a:ext cx="4984214" cy="4351338"/>
          </a:xfrm>
        </p:spPr>
        <p:txBody>
          <a:bodyPr>
            <a:noAutofit/>
          </a:bodyPr>
          <a:lstStyle/>
          <a:p>
            <a:r>
              <a:rPr lang="en-US" sz="2400" dirty="0"/>
              <a:t>Review energy transfer in, out, and within a snowpack.</a:t>
            </a:r>
          </a:p>
          <a:p>
            <a:r>
              <a:rPr lang="en-US" sz="2400" dirty="0"/>
              <a:t>Describe the available snowmelt modeling approaches within HEC-HMS</a:t>
            </a:r>
          </a:p>
          <a:p>
            <a:pPr lvl="1"/>
            <a:r>
              <a:rPr lang="en-US" sz="2000" dirty="0"/>
              <a:t>Energy Budget</a:t>
            </a:r>
          </a:p>
          <a:p>
            <a:pPr lvl="1"/>
            <a:r>
              <a:rPr lang="en-US" sz="2000" dirty="0"/>
              <a:t>Hybrid</a:t>
            </a:r>
          </a:p>
          <a:p>
            <a:pPr lvl="1"/>
            <a:r>
              <a:rPr lang="en-US" sz="2000" dirty="0"/>
              <a:t>Temperature Index</a:t>
            </a:r>
          </a:p>
          <a:p>
            <a:r>
              <a:rPr lang="en-US" sz="2400" dirty="0"/>
              <a:t>Discuss snowmelt parameter sensitivity and calibration techniques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pic>
        <p:nvPicPr>
          <p:cNvPr id="8" name="Content Placeholder 7">
            <a:extLst>
              <a:ext uri="{FF2B5EF4-FFF2-40B4-BE49-F238E27FC236}">
                <a16:creationId xmlns:a16="http://schemas.microsoft.com/office/drawing/2014/main" id="{0FB659B8-F8B0-316D-8585-7A6925BAFB8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6452" r="6452"/>
          <a:stretch/>
        </p:blipFill>
        <p:spPr bwMode="auto">
          <a:xfrm>
            <a:off x="6572737" y="1313029"/>
            <a:ext cx="4781063" cy="4117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473091" name="Rectangle 3"/>
          <p:cNvSpPr>
            <a:spLocks noGrp="1" noChangeArrowheads="1"/>
          </p:cNvSpPr>
          <p:nvPr>
            <p:ph idx="1"/>
          </p:nvPr>
        </p:nvSpPr>
        <p:spPr/>
        <p:txBody>
          <a:bodyPr>
            <a:normAutofit fontScale="92500" lnSpcReduction="10000"/>
          </a:bodyPr>
          <a:lstStyle/>
          <a:p>
            <a:pPr marL="0" indent="0">
              <a:buNone/>
              <a:defRPr/>
            </a:pPr>
            <a:r>
              <a:rPr lang="en-US" altLang="en-US" sz="3500" b="1" dirty="0"/>
              <a:t>Questions to ask yourself when setting dry melt rates:</a:t>
            </a:r>
          </a:p>
          <a:p>
            <a:pPr marL="0" indent="0">
              <a:buNone/>
              <a:defRPr/>
            </a:pPr>
            <a:endParaRPr lang="en-US" altLang="en-US" sz="3200" b="1" dirty="0"/>
          </a:p>
          <a:p>
            <a:pPr>
              <a:defRPr/>
            </a:pPr>
            <a:r>
              <a:rPr lang="en-US" altLang="en-US" sz="3200" dirty="0"/>
              <a:t>How long does it take the snow to melt away at any one location?</a:t>
            </a:r>
          </a:p>
          <a:p>
            <a:pPr lvl="1">
              <a:defRPr/>
            </a:pPr>
            <a:r>
              <a:rPr lang="en-US" altLang="en-US" sz="3200" dirty="0"/>
              <a:t>A few days – use a constant melt factor</a:t>
            </a:r>
          </a:p>
          <a:p>
            <a:pPr lvl="2">
              <a:defRPr/>
            </a:pPr>
            <a:r>
              <a:rPr lang="en-US" altLang="en-US" sz="2800" dirty="0"/>
              <a:t>Melt rate is independent of ATI</a:t>
            </a:r>
          </a:p>
          <a:p>
            <a:pPr lvl="2">
              <a:defRPr/>
            </a:pPr>
            <a:r>
              <a:rPr lang="en-US" altLang="en-US" sz="2800" dirty="0"/>
              <a:t>Typical of the eastern U.S.</a:t>
            </a:r>
          </a:p>
          <a:p>
            <a:pPr lvl="1">
              <a:defRPr/>
            </a:pPr>
            <a:r>
              <a:rPr lang="en-US" altLang="en-US" sz="3200" dirty="0"/>
              <a:t>A month or more – use a variable melt factor</a:t>
            </a:r>
          </a:p>
          <a:p>
            <a:pPr lvl="2">
              <a:defRPr/>
            </a:pPr>
            <a:r>
              <a:rPr lang="en-US" altLang="en-US" sz="2800" dirty="0"/>
              <a:t>Melt rate is dependent upon ATI or is a Function of Date/Time</a:t>
            </a:r>
          </a:p>
          <a:p>
            <a:pPr lvl="2">
              <a:defRPr/>
            </a:pPr>
            <a:r>
              <a:rPr lang="en-US" altLang="en-US" sz="2800" dirty="0"/>
              <a:t>Typical of the western U.S.</a:t>
            </a:r>
          </a:p>
        </p:txBody>
      </p:sp>
      <p:sp>
        <p:nvSpPr>
          <p:cNvPr id="2" name="Slide Number Placeholder 6">
            <a:extLst>
              <a:ext uri="{FF2B5EF4-FFF2-40B4-BE49-F238E27FC236}">
                <a16:creationId xmlns:a16="http://schemas.microsoft.com/office/drawing/2014/main" id="{FDF19B91-9DA9-D62B-BCBE-075E43AC24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527579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473091" name="Rectangle 3"/>
          <p:cNvSpPr>
            <a:spLocks noGrp="1" noChangeArrowheads="1"/>
          </p:cNvSpPr>
          <p:nvPr>
            <p:ph idx="1"/>
          </p:nvPr>
        </p:nvSpPr>
        <p:spPr/>
        <p:txBody>
          <a:bodyPr>
            <a:normAutofit/>
          </a:bodyPr>
          <a:lstStyle/>
          <a:p>
            <a:pPr marL="0" indent="0">
              <a:buNone/>
              <a:defRPr/>
            </a:pPr>
            <a:r>
              <a:rPr lang="en-US" altLang="en-US" sz="3200" b="1" dirty="0"/>
              <a:t>Questions to ask yourself when setting dry melt rates:</a:t>
            </a:r>
          </a:p>
          <a:p>
            <a:pPr marL="0" indent="0">
              <a:buNone/>
              <a:defRPr/>
            </a:pPr>
            <a:endParaRPr lang="en-US" altLang="en-US" sz="3200" b="1" dirty="0"/>
          </a:p>
          <a:p>
            <a:pPr>
              <a:defRPr/>
            </a:pPr>
            <a:r>
              <a:rPr lang="en-US" altLang="en-US" sz="3200" dirty="0"/>
              <a:t>How much SWE is typically on the ground?</a:t>
            </a:r>
          </a:p>
          <a:p>
            <a:pPr lvl="1">
              <a:defRPr/>
            </a:pPr>
            <a:r>
              <a:rPr lang="en-US" altLang="en-US" sz="2800" dirty="0"/>
              <a:t>A few inches or less – use a constant melt factor</a:t>
            </a:r>
          </a:p>
          <a:p>
            <a:pPr lvl="2">
              <a:defRPr/>
            </a:pPr>
            <a:r>
              <a:rPr lang="en-US" altLang="en-US" sz="2400" dirty="0"/>
              <a:t>Melt rate is independent of ATI</a:t>
            </a:r>
          </a:p>
          <a:p>
            <a:pPr lvl="2">
              <a:defRPr/>
            </a:pPr>
            <a:r>
              <a:rPr lang="en-US" altLang="en-US" sz="2400" dirty="0"/>
              <a:t>Typical of the eastern U.S.</a:t>
            </a:r>
          </a:p>
          <a:p>
            <a:pPr lvl="1">
              <a:defRPr/>
            </a:pPr>
            <a:r>
              <a:rPr lang="en-US" altLang="en-US" sz="2800" dirty="0"/>
              <a:t>10 inches or more – use a variable melt factor</a:t>
            </a:r>
          </a:p>
          <a:p>
            <a:pPr lvl="2">
              <a:defRPr/>
            </a:pPr>
            <a:r>
              <a:rPr lang="en-US" altLang="en-US" sz="2400" dirty="0"/>
              <a:t>Melt rate is dependent upon ATI or is a Function of Date/Time</a:t>
            </a:r>
          </a:p>
          <a:p>
            <a:pPr lvl="2">
              <a:defRPr/>
            </a:pPr>
            <a:r>
              <a:rPr lang="en-US" altLang="en-US" sz="2400" dirty="0"/>
              <a:t>Typical of the western U.S.</a:t>
            </a:r>
          </a:p>
        </p:txBody>
      </p:sp>
      <p:sp>
        <p:nvSpPr>
          <p:cNvPr id="2" name="Slide Number Placeholder 6">
            <a:extLst>
              <a:ext uri="{FF2B5EF4-FFF2-40B4-BE49-F238E27FC236}">
                <a16:creationId xmlns:a16="http://schemas.microsoft.com/office/drawing/2014/main" id="{B5375895-9E47-2BA7-6EA2-6989601E901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428386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F01D-EFB1-B52A-C2B1-98EB5FC14BD1}"/>
              </a:ext>
            </a:extLst>
          </p:cNvPr>
          <p:cNvSpPr>
            <a:spLocks noGrp="1"/>
          </p:cNvSpPr>
          <p:nvPr>
            <p:ph type="title"/>
          </p:nvPr>
        </p:nvSpPr>
        <p:spPr/>
        <p:txBody>
          <a:bodyPr/>
          <a:lstStyle/>
          <a:p>
            <a:r>
              <a:rPr lang="en-US" dirty="0"/>
              <a:t>Wet Melt Rate</a:t>
            </a:r>
          </a:p>
        </p:txBody>
      </p:sp>
      <p:sp>
        <p:nvSpPr>
          <p:cNvPr id="3" name="Content Placeholder 2"/>
          <p:cNvSpPr>
            <a:spLocks noGrp="1"/>
          </p:cNvSpPr>
          <p:nvPr>
            <p:ph sz="half" idx="1"/>
          </p:nvPr>
        </p:nvSpPr>
        <p:spPr/>
        <p:txBody>
          <a:bodyPr/>
          <a:lstStyle/>
          <a:p>
            <a:r>
              <a:rPr lang="en-US" sz="2400" dirty="0"/>
              <a:t>Greatest cause of snowmelt during rain-on-snow is from heat transfer to the snowpack during condensation of water vapor on the snowpack surface </a:t>
            </a:r>
          </a:p>
          <a:p>
            <a:r>
              <a:rPr lang="en-US" sz="2400" dirty="0"/>
              <a:t>Lesser cause of snowmelt during rain-on-snow is due to melting from warm rain by direct contact</a:t>
            </a:r>
          </a:p>
          <a:p>
            <a:r>
              <a:rPr lang="en-US" altLang="en-US" sz="2400" dirty="0"/>
              <a:t>Constant or annual pattern</a:t>
            </a:r>
          </a:p>
        </p:txBody>
      </p:sp>
      <p:pic>
        <p:nvPicPr>
          <p:cNvPr id="5" name="Content Placeholder 4">
            <a:extLst>
              <a:ext uri="{FF2B5EF4-FFF2-40B4-BE49-F238E27FC236}">
                <a16:creationId xmlns:a16="http://schemas.microsoft.com/office/drawing/2014/main" id="{4AFB7EB3-705E-49B4-D231-402E933E9B7C}"/>
              </a:ext>
            </a:extLst>
          </p:cNvPr>
          <p:cNvPicPr>
            <a:picLocks noGrp="1" noChangeAspect="1"/>
          </p:cNvPicPr>
          <p:nvPr>
            <p:ph sz="half" idx="2"/>
          </p:nvPr>
        </p:nvPicPr>
        <p:blipFill>
          <a:blip r:embed="rId2"/>
          <a:stretch>
            <a:fillRect/>
          </a:stretch>
        </p:blipFill>
        <p:spPr>
          <a:xfrm>
            <a:off x="6702558" y="1943100"/>
            <a:ext cx="4305300" cy="2971800"/>
          </a:xfrm>
          <a:prstGeom prst="rect">
            <a:avLst/>
          </a:prstGeom>
        </p:spPr>
      </p:pic>
      <p:sp>
        <p:nvSpPr>
          <p:cNvPr id="4" name="Slide Number Placeholder 6">
            <a:extLst>
              <a:ext uri="{FF2B5EF4-FFF2-40B4-BE49-F238E27FC236}">
                <a16:creationId xmlns:a16="http://schemas.microsoft.com/office/drawing/2014/main" id="{3207BEF1-B892-2D10-D1BA-192A63B3B5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800687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915F4-3DBE-A990-DEDF-7F3812A76D03}"/>
              </a:ext>
            </a:extLst>
          </p:cNvPr>
          <p:cNvSpPr>
            <a:spLocks noGrp="1"/>
          </p:cNvSpPr>
          <p:nvPr>
            <p:ph type="title"/>
          </p:nvPr>
        </p:nvSpPr>
        <p:spPr/>
        <p:txBody>
          <a:bodyPr/>
          <a:lstStyle/>
          <a:p>
            <a:r>
              <a:rPr lang="en-US" dirty="0"/>
              <a:t>Wet Melt Rate</a:t>
            </a:r>
          </a:p>
        </p:txBody>
      </p:sp>
      <p:sp>
        <p:nvSpPr>
          <p:cNvPr id="43011" name="Rectangle 3"/>
          <p:cNvSpPr>
            <a:spLocks noGrp="1" noChangeArrowheads="1"/>
          </p:cNvSpPr>
          <p:nvPr>
            <p:ph sz="half" idx="1"/>
          </p:nvPr>
        </p:nvSpPr>
        <p:spPr>
          <a:xfrm>
            <a:off x="1222872" y="1825625"/>
            <a:ext cx="5067758" cy="4351338"/>
          </a:xfrm>
        </p:spPr>
        <p:txBody>
          <a:bodyPr>
            <a:normAutofit fontScale="92500" lnSpcReduction="20000"/>
          </a:bodyPr>
          <a:lstStyle/>
          <a:p>
            <a:pPr marL="0" indent="0">
              <a:buNone/>
            </a:pPr>
            <a:r>
              <a:rPr lang="en-US" altLang="en-US" sz="2400" b="1" i="1" dirty="0">
                <a:ea typeface="ＭＳ Ｐゴシック" panose="020B0600070205080204" pitchFamily="34" charset="-128"/>
              </a:rPr>
              <a:t>Wet Melt Rate</a:t>
            </a:r>
          </a:p>
          <a:p>
            <a:r>
              <a:rPr lang="en-US" altLang="en-US" sz="2000" dirty="0">
                <a:ea typeface="ＭＳ Ｐゴシック" panose="020B0600070205080204" pitchFamily="34" charset="-128"/>
              </a:rPr>
              <a:t>The wet melt rate should not be less than the dry melt rate</a:t>
            </a:r>
          </a:p>
          <a:p>
            <a:r>
              <a:rPr lang="en-US" altLang="en-US" sz="2000" dirty="0">
                <a:ea typeface="ＭＳ Ｐゴシック" panose="020B0600070205080204" pitchFamily="34" charset="-128"/>
              </a:rPr>
              <a:t>Usually, the wet melt rate is set to the higher end of the dry melt rate function, </a:t>
            </a:r>
            <a:r>
              <a:rPr lang="en-US" altLang="en-US" sz="2000" dirty="0">
                <a:solidFill>
                  <a:srgbClr val="FF0000"/>
                </a:solidFill>
              </a:rPr>
              <a:t>0.05 - 0.2 in/</a:t>
            </a:r>
            <a:r>
              <a:rPr lang="en-US" altLang="en-US" sz="2000" baseline="30000" dirty="0" err="1">
                <a:solidFill>
                  <a:srgbClr val="FF0000"/>
                </a:solidFill>
              </a:rPr>
              <a:t>o</a:t>
            </a:r>
            <a:r>
              <a:rPr lang="en-US" altLang="en-US" sz="2000" dirty="0" err="1">
                <a:solidFill>
                  <a:srgbClr val="FF0000"/>
                </a:solidFill>
              </a:rPr>
              <a:t>F</a:t>
            </a:r>
            <a:r>
              <a:rPr lang="en-US" altLang="en-US" sz="2000" dirty="0">
                <a:solidFill>
                  <a:srgbClr val="FF0000"/>
                </a:solidFill>
              </a:rPr>
              <a:t>-day.</a:t>
            </a:r>
          </a:p>
          <a:p>
            <a:pPr marL="0" indent="0">
              <a:buNone/>
            </a:pPr>
            <a:endParaRPr lang="en-US" altLang="en-US" sz="2400" dirty="0">
              <a:ea typeface="ＭＳ Ｐゴシック" panose="020B0600070205080204" pitchFamily="34" charset="-128"/>
            </a:endParaRPr>
          </a:p>
          <a:p>
            <a:pPr marL="0" indent="0">
              <a:buNone/>
            </a:pPr>
            <a:r>
              <a:rPr lang="en-US" altLang="en-US" sz="2400" b="1" i="1" dirty="0">
                <a:ea typeface="ＭＳ Ｐゴシック" panose="020B0600070205080204" pitchFamily="34" charset="-128"/>
              </a:rPr>
              <a:t>Rain Rate Limit</a:t>
            </a:r>
          </a:p>
          <a:p>
            <a:r>
              <a:rPr lang="en-US" altLang="en-US" sz="2000" dirty="0">
                <a:ea typeface="ＭＳ Ｐゴシック" panose="020B0600070205080204" pitchFamily="34" charset="-128"/>
              </a:rPr>
              <a:t>The discrimination rain rate in inches/day between dry melt and wet melt.</a:t>
            </a:r>
          </a:p>
          <a:p>
            <a:r>
              <a:rPr lang="en-US" altLang="en-US" sz="2000" dirty="0">
                <a:ea typeface="ＭＳ Ｐゴシック" panose="020B0600070205080204" pitchFamily="34" charset="-128"/>
              </a:rPr>
              <a:t>The wet melt rate is applied as the melt rate when it is raining at rates greater than the rain rate limit.</a:t>
            </a:r>
          </a:p>
          <a:p>
            <a:r>
              <a:rPr lang="en-US" altLang="en-US" sz="2000" dirty="0">
                <a:ea typeface="ＭＳ Ｐゴシック" panose="020B0600070205080204" pitchFamily="34" charset="-128"/>
              </a:rPr>
              <a:t>If the rain rate is less than the rain rate limit, the melt rate is computed as if there were no precipitation.  (</a:t>
            </a:r>
            <a:r>
              <a:rPr lang="en-US" altLang="en-US" sz="2000" dirty="0">
                <a:solidFill>
                  <a:srgbClr val="FF0000"/>
                </a:solidFill>
                <a:ea typeface="ＭＳ Ｐゴシック" panose="020B0600070205080204" pitchFamily="34" charset="-128"/>
              </a:rPr>
              <a:t>0.1 – 1 in/day</a:t>
            </a:r>
            <a:r>
              <a:rPr lang="en-US" altLang="en-US" sz="2000" dirty="0">
                <a:ea typeface="ＭＳ Ｐゴシック" panose="020B0600070205080204" pitchFamily="34" charset="-128"/>
              </a:rPr>
              <a:t>)</a:t>
            </a:r>
          </a:p>
          <a:p>
            <a:endParaRPr lang="en-US" altLang="en-US" sz="24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75892A5A-5397-D004-7C5B-8FEAB47577A0}"/>
              </a:ext>
            </a:extLst>
          </p:cNvPr>
          <p:cNvPicPr>
            <a:picLocks noGrp="1" noChangeAspect="1"/>
          </p:cNvPicPr>
          <p:nvPr>
            <p:ph sz="half" idx="2"/>
          </p:nvPr>
        </p:nvPicPr>
        <p:blipFill>
          <a:blip r:embed="rId3"/>
          <a:stretch>
            <a:fillRect/>
          </a:stretch>
        </p:blipFill>
        <p:spPr>
          <a:xfrm>
            <a:off x="6425591" y="1892979"/>
            <a:ext cx="5181600" cy="4216629"/>
          </a:xfrm>
          <a:prstGeom prst="rect">
            <a:avLst/>
          </a:prstGeom>
        </p:spPr>
      </p:pic>
      <p:sp>
        <p:nvSpPr>
          <p:cNvPr id="3" name="Slide Number Placeholder 6">
            <a:extLst>
              <a:ext uri="{FF2B5EF4-FFF2-40B4-BE49-F238E27FC236}">
                <a16:creationId xmlns:a16="http://schemas.microsoft.com/office/drawing/2014/main" id="{83566C5E-9938-8E89-25E9-3A362472B32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1366955218"/>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F5DCD082-575B-E90A-CD82-105A14DE6AC4}"/>
              </a:ext>
            </a:extLst>
          </p:cNvPr>
          <p:cNvPicPr>
            <a:picLocks noGrp="1" noChangeAspect="1"/>
          </p:cNvPicPr>
          <p:nvPr>
            <p:ph sz="half" idx="2"/>
          </p:nvPr>
        </p:nvPicPr>
        <p:blipFill>
          <a:blip r:embed="rId3"/>
          <a:stretch>
            <a:fillRect/>
          </a:stretch>
        </p:blipFill>
        <p:spPr>
          <a:xfrm>
            <a:off x="6172202" y="1424951"/>
            <a:ext cx="5648897" cy="4759002"/>
          </a:xfrm>
          <a:prstGeom prst="rect">
            <a:avLst/>
          </a:prstGeom>
        </p:spPr>
      </p:pic>
      <p:sp>
        <p:nvSpPr>
          <p:cNvPr id="2" name="Title 1">
            <a:extLst>
              <a:ext uri="{FF2B5EF4-FFF2-40B4-BE49-F238E27FC236}">
                <a16:creationId xmlns:a16="http://schemas.microsoft.com/office/drawing/2014/main" id="{94C5B97A-6F41-AFC7-4ABC-4F991D7DDB55}"/>
              </a:ext>
            </a:extLst>
          </p:cNvPr>
          <p:cNvSpPr>
            <a:spLocks noGrp="1"/>
          </p:cNvSpPr>
          <p:nvPr>
            <p:ph type="title"/>
          </p:nvPr>
        </p:nvSpPr>
        <p:spPr/>
        <p:txBody>
          <a:bodyPr/>
          <a:lstStyle/>
          <a:p>
            <a:r>
              <a:rPr lang="en-US" dirty="0"/>
              <a:t>Cold Rate</a:t>
            </a:r>
          </a:p>
        </p:txBody>
      </p:sp>
      <p:sp>
        <p:nvSpPr>
          <p:cNvPr id="440323" name="Rectangle 3"/>
          <p:cNvSpPr>
            <a:spLocks noGrp="1" noChangeArrowheads="1"/>
          </p:cNvSpPr>
          <p:nvPr>
            <p:ph sz="half" idx="1"/>
          </p:nvPr>
        </p:nvSpPr>
        <p:spPr>
          <a:xfrm>
            <a:off x="1244906" y="1825625"/>
            <a:ext cx="4774894" cy="4351338"/>
          </a:xfrm>
        </p:spPr>
        <p:txBody>
          <a:bodyPr>
            <a:normAutofit fontScale="92500" lnSpcReduction="20000"/>
          </a:bodyPr>
          <a:lstStyle/>
          <a:p>
            <a:pPr marL="0" indent="0">
              <a:buNone/>
              <a:defRPr/>
            </a:pPr>
            <a:r>
              <a:rPr lang="en-US" altLang="en-US" sz="2000" b="1" i="1" dirty="0"/>
              <a:t>ATI-</a:t>
            </a:r>
            <a:r>
              <a:rPr lang="en-US" altLang="en-US" sz="2000" b="1" i="1" dirty="0" err="1"/>
              <a:t>Coldrate</a:t>
            </a:r>
            <a:r>
              <a:rPr lang="en-US" altLang="en-US" sz="2000" b="1" i="1" dirty="0"/>
              <a:t> Function</a:t>
            </a:r>
          </a:p>
          <a:p>
            <a:pPr>
              <a:lnSpc>
                <a:spcPct val="90000"/>
              </a:lnSpc>
              <a:defRPr/>
            </a:pPr>
            <a:r>
              <a:rPr lang="en-US" altLang="en-US" sz="1800" dirty="0"/>
              <a:t>Cold Content is the amount of energy required to bring the snowpack to 32 deg F.</a:t>
            </a:r>
          </a:p>
          <a:p>
            <a:pPr>
              <a:lnSpc>
                <a:spcPct val="90000"/>
              </a:lnSpc>
              <a:defRPr/>
            </a:pPr>
            <a:r>
              <a:rPr lang="en-US" altLang="en-US" sz="1800" dirty="0"/>
              <a:t>The ATI for cold content is an index to the snow temperature near the surface.</a:t>
            </a:r>
          </a:p>
          <a:p>
            <a:pPr>
              <a:lnSpc>
                <a:spcPct val="90000"/>
              </a:lnSpc>
              <a:defRPr/>
            </a:pPr>
            <a:r>
              <a:rPr lang="en-US" altLang="en-US" sz="1800" dirty="0"/>
              <a:t>It is calculated assuming an approximation to the transient heat flow equations.</a:t>
            </a:r>
          </a:p>
          <a:p>
            <a:pPr>
              <a:lnSpc>
                <a:spcPct val="90000"/>
              </a:lnSpc>
              <a:defRPr/>
            </a:pPr>
            <a:r>
              <a:rPr lang="en-US" altLang="en-US" sz="1800" dirty="0"/>
              <a:t>Typically set as a constant function (i.e. </a:t>
            </a:r>
            <a:r>
              <a:rPr lang="en-US" altLang="en-US" sz="1800" dirty="0" err="1"/>
              <a:t>coldrate</a:t>
            </a:r>
            <a:r>
              <a:rPr lang="en-US" altLang="en-US" sz="1800" dirty="0"/>
              <a:t> doesn’t change with ATI).</a:t>
            </a:r>
          </a:p>
          <a:p>
            <a:pPr>
              <a:lnSpc>
                <a:spcPct val="90000"/>
              </a:lnSpc>
              <a:defRPr/>
            </a:pPr>
            <a:r>
              <a:rPr lang="en-US" altLang="en-US" sz="1800" dirty="0"/>
              <a:t>Typical range of values is </a:t>
            </a:r>
            <a:r>
              <a:rPr lang="en-US" altLang="en-US" sz="1800" dirty="0">
                <a:solidFill>
                  <a:srgbClr val="FF0000"/>
                </a:solidFill>
              </a:rPr>
              <a:t>0.01 - 0.05</a:t>
            </a:r>
            <a:r>
              <a:rPr lang="en-US" altLang="en-US" sz="1800" dirty="0"/>
              <a:t>.</a:t>
            </a:r>
          </a:p>
          <a:p>
            <a:pPr>
              <a:lnSpc>
                <a:spcPct val="90000"/>
              </a:lnSpc>
              <a:defRPr/>
            </a:pPr>
            <a:endParaRPr lang="en-US" altLang="en-US" sz="2000" dirty="0"/>
          </a:p>
          <a:p>
            <a:pPr marL="0" indent="0">
              <a:buNone/>
              <a:defRPr/>
            </a:pPr>
            <a:r>
              <a:rPr lang="en-US" altLang="en-US" sz="2000" b="1" dirty="0"/>
              <a:t>ATI-</a:t>
            </a:r>
            <a:r>
              <a:rPr lang="en-US" altLang="en-US" sz="2000" b="1" dirty="0" err="1"/>
              <a:t>Coldrate</a:t>
            </a:r>
            <a:r>
              <a:rPr lang="en-US" altLang="en-US" sz="2000" b="1" dirty="0"/>
              <a:t> Coefficient</a:t>
            </a:r>
            <a:r>
              <a:rPr lang="en-US" altLang="en-US" sz="2000" dirty="0"/>
              <a:t>.</a:t>
            </a:r>
          </a:p>
          <a:p>
            <a:pPr>
              <a:lnSpc>
                <a:spcPct val="90000"/>
              </a:lnSpc>
              <a:defRPr/>
            </a:pPr>
            <a:r>
              <a:rPr lang="en-US" altLang="en-US" sz="1800" dirty="0"/>
              <a:t>Coefficient for weighting previous values when updating the ATI-</a:t>
            </a:r>
            <a:r>
              <a:rPr lang="en-US" altLang="en-US" sz="1800" dirty="0" err="1"/>
              <a:t>Coldrate</a:t>
            </a:r>
            <a:r>
              <a:rPr lang="en-US" altLang="en-US" sz="1800" dirty="0"/>
              <a:t>.</a:t>
            </a:r>
          </a:p>
          <a:p>
            <a:pPr>
              <a:lnSpc>
                <a:spcPct val="90000"/>
              </a:lnSpc>
              <a:defRPr/>
            </a:pPr>
            <a:r>
              <a:rPr lang="en-US" altLang="en-US" sz="1800" dirty="0"/>
              <a:t>Typical value </a:t>
            </a:r>
            <a:r>
              <a:rPr lang="en-US" altLang="en-US" sz="1800" dirty="0">
                <a:solidFill>
                  <a:srgbClr val="FF0000"/>
                </a:solidFill>
              </a:rPr>
              <a:t>0.2-0.5.</a:t>
            </a:r>
          </a:p>
        </p:txBody>
      </p:sp>
      <p:grpSp>
        <p:nvGrpSpPr>
          <p:cNvPr id="5" name="Group 4">
            <a:extLst>
              <a:ext uri="{FF2B5EF4-FFF2-40B4-BE49-F238E27FC236}">
                <a16:creationId xmlns:a16="http://schemas.microsoft.com/office/drawing/2014/main" id="{19186A32-A31C-C9E8-C04C-86819AE7CCD4}"/>
              </a:ext>
            </a:extLst>
          </p:cNvPr>
          <p:cNvGrpSpPr/>
          <p:nvPr/>
        </p:nvGrpSpPr>
        <p:grpSpPr>
          <a:xfrm>
            <a:off x="9504888" y="1424951"/>
            <a:ext cx="2316211" cy="880369"/>
            <a:chOff x="5397713" y="1676400"/>
            <a:chExt cx="2316211" cy="880369"/>
          </a:xfrm>
        </p:grpSpPr>
        <p:sp>
          <p:nvSpPr>
            <p:cNvPr id="7" name="TextBox 6">
              <a:extLst>
                <a:ext uri="{FF2B5EF4-FFF2-40B4-BE49-F238E27FC236}">
                  <a16:creationId xmlns:a16="http://schemas.microsoft.com/office/drawing/2014/main" id="{FF0EC1BF-CBEF-369D-13DD-5B91F08F56F6}"/>
                </a:ext>
              </a:extLst>
            </p:cNvPr>
            <p:cNvSpPr txBox="1"/>
            <p:nvPr/>
          </p:nvSpPr>
          <p:spPr>
            <a:xfrm>
              <a:off x="5397713" y="1676400"/>
              <a:ext cx="231621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Base </a:t>
              </a:r>
              <a:r>
                <a:rPr lang="en-US" dirty="0" err="1"/>
                <a:t>Coldrate</a:t>
              </a:r>
              <a:endParaRPr lang="en-US" dirty="0"/>
            </a:p>
            <a:p>
              <a:pPr>
                <a:lnSpc>
                  <a:spcPct val="150000"/>
                </a:lnSpc>
              </a:pPr>
              <a:r>
                <a:rPr lang="en-US" dirty="0"/>
                <a:t>          Delayed </a:t>
              </a:r>
              <a:r>
                <a:rPr lang="en-US" dirty="0" err="1"/>
                <a:t>Coldrate</a:t>
              </a:r>
              <a:endParaRPr lang="en-US" dirty="0"/>
            </a:p>
          </p:txBody>
        </p:sp>
        <p:cxnSp>
          <p:nvCxnSpPr>
            <p:cNvPr id="8" name="Straight Connector 7">
              <a:extLst>
                <a:ext uri="{FF2B5EF4-FFF2-40B4-BE49-F238E27FC236}">
                  <a16:creationId xmlns:a16="http://schemas.microsoft.com/office/drawing/2014/main" id="{F273C28C-D25D-97F4-2E94-6413BF87C3E1}"/>
                </a:ext>
              </a:extLst>
            </p:cNvPr>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A431E30-A228-0B6D-19E9-233BD4B6258B}"/>
                </a:ext>
              </a:extLst>
            </p:cNvPr>
            <p:cNvCxnSpPr/>
            <p:nvPr/>
          </p:nvCxnSpPr>
          <p:spPr>
            <a:xfrm>
              <a:off x="5501640" y="23622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CB8B39A2-10F0-A97F-A84E-6370EB3CAF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2914543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FD513-B54F-EB29-35E4-6229426C20AB}"/>
              </a:ext>
            </a:extLst>
          </p:cNvPr>
          <p:cNvSpPr>
            <a:spLocks noGrp="1"/>
          </p:cNvSpPr>
          <p:nvPr>
            <p:ph type="title"/>
          </p:nvPr>
        </p:nvSpPr>
        <p:spPr/>
        <p:txBody>
          <a:bodyPr/>
          <a:lstStyle/>
          <a:p>
            <a:r>
              <a:rPr lang="en-US" dirty="0"/>
              <a:t>Water Capacity</a:t>
            </a:r>
          </a:p>
        </p:txBody>
      </p:sp>
      <p:sp>
        <p:nvSpPr>
          <p:cNvPr id="438275" name="Rectangle 3"/>
          <p:cNvSpPr>
            <a:spLocks noGrp="1" noChangeArrowheads="1"/>
          </p:cNvSpPr>
          <p:nvPr>
            <p:ph idx="1"/>
          </p:nvPr>
        </p:nvSpPr>
        <p:spPr/>
        <p:txBody>
          <a:bodyPr>
            <a:normAutofit/>
          </a:bodyPr>
          <a:lstStyle/>
          <a:p>
            <a:pPr>
              <a:lnSpc>
                <a:spcPct val="90000"/>
              </a:lnSpc>
              <a:defRPr/>
            </a:pPr>
            <a:r>
              <a:rPr lang="en-US" sz="2400" dirty="0"/>
              <a:t>The maximum liquid water capacity specifies the amount of melted water that must accumulate in the snowpack before liquid water becomes available at the soil surface for infiltration or runoff.  </a:t>
            </a:r>
          </a:p>
          <a:p>
            <a:pPr>
              <a:lnSpc>
                <a:spcPct val="90000"/>
              </a:lnSpc>
              <a:defRPr/>
            </a:pPr>
            <a:r>
              <a:rPr lang="en-US" sz="2400" dirty="0"/>
              <a:t>Typically, the maximum liquid water capacity is </a:t>
            </a:r>
            <a:r>
              <a:rPr lang="en-US" sz="2400" dirty="0">
                <a:solidFill>
                  <a:srgbClr val="FF0000"/>
                </a:solidFill>
              </a:rPr>
              <a:t>3%-5%</a:t>
            </a:r>
            <a:r>
              <a:rPr lang="en-US" sz="2400" dirty="0"/>
              <a:t> of the SWE</a:t>
            </a:r>
          </a:p>
          <a:p>
            <a:pPr>
              <a:lnSpc>
                <a:spcPct val="90000"/>
              </a:lnSpc>
              <a:defRPr/>
            </a:pPr>
            <a:r>
              <a:rPr lang="en-US" sz="2400" dirty="0"/>
              <a:t>Liquid water can persist in the snow only if the snowpack temperature is at 32</a:t>
            </a:r>
            <a:r>
              <a:rPr lang="en-US" sz="2400" baseline="30000" dirty="0"/>
              <a:t>o</a:t>
            </a:r>
            <a:r>
              <a:rPr lang="en-US" sz="2400" dirty="0"/>
              <a:t>F (0</a:t>
            </a:r>
            <a:r>
              <a:rPr lang="en-US" sz="2400" baseline="30000" dirty="0"/>
              <a:t>o</a:t>
            </a:r>
            <a:r>
              <a:rPr lang="en-US" sz="2400" dirty="0"/>
              <a:t>C); at which point the cold content is zero. </a:t>
            </a:r>
          </a:p>
        </p:txBody>
      </p:sp>
      <p:sp>
        <p:nvSpPr>
          <p:cNvPr id="3" name="Slide Number Placeholder 6">
            <a:extLst>
              <a:ext uri="{FF2B5EF4-FFF2-40B4-BE49-F238E27FC236}">
                <a16:creationId xmlns:a16="http://schemas.microsoft.com/office/drawing/2014/main" id="{B5AD63A5-D5B8-EFBF-E021-D7B685F446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7F465-5A1B-986C-59A4-DEF5A8C6FD5C}"/>
              </a:ext>
            </a:extLst>
          </p:cNvPr>
          <p:cNvSpPr>
            <a:spLocks noGrp="1"/>
          </p:cNvSpPr>
          <p:nvPr>
            <p:ph type="title"/>
          </p:nvPr>
        </p:nvSpPr>
        <p:spPr/>
        <p:txBody>
          <a:bodyPr/>
          <a:lstStyle/>
          <a:p>
            <a:r>
              <a:rPr lang="en-US" dirty="0" err="1"/>
              <a:t>Groundmelt</a:t>
            </a:r>
            <a:endParaRPr lang="en-US" dirty="0"/>
          </a:p>
        </p:txBody>
      </p:sp>
      <p:sp>
        <p:nvSpPr>
          <p:cNvPr id="47107" name="Rectangle 3"/>
          <p:cNvSpPr>
            <a:spLocks noGrp="1" noChangeArrowheads="1"/>
          </p:cNvSpPr>
          <p:nvPr>
            <p:ph sz="half" idx="1"/>
          </p:nvPr>
        </p:nvSpPr>
        <p:spPr/>
        <p:txBody>
          <a:bodyPr/>
          <a:lstStyle/>
          <a:p>
            <a:r>
              <a:rPr lang="en-US" altLang="en-US" sz="2400" dirty="0">
                <a:ea typeface="ＭＳ Ｐゴシック" panose="020B0600070205080204" pitchFamily="34" charset="-128"/>
              </a:rPr>
              <a:t>Snow melt that occurs due to heat transfer from the ground beneath the snowpack.</a:t>
            </a:r>
          </a:p>
          <a:p>
            <a:r>
              <a:rPr lang="en-US" altLang="en-US" sz="2400" dirty="0">
                <a:solidFill>
                  <a:srgbClr val="FF0000"/>
                </a:solidFill>
                <a:ea typeface="ＭＳ Ｐゴシック" panose="020B0600070205080204" pitchFamily="34" charset="-128"/>
              </a:rPr>
              <a:t>Almost always set to zero</a:t>
            </a:r>
            <a:r>
              <a:rPr lang="en-US" altLang="en-US" sz="2400" dirty="0">
                <a:ea typeface="ＭＳ Ｐゴシック" panose="020B0600070205080204" pitchFamily="34" charset="-128"/>
              </a:rPr>
              <a:t>, especially for relatively shallow, seasonal snow covers (SWE &lt; 10 inches)</a:t>
            </a:r>
          </a:p>
          <a:p>
            <a:r>
              <a:rPr lang="en-US" altLang="en-US" sz="2400" dirty="0">
                <a:ea typeface="ＭＳ Ｐゴシック" panose="020B0600070205080204" pitchFamily="34" charset="-128"/>
              </a:rPr>
              <a:t>May not always be zero…</a:t>
            </a:r>
          </a:p>
        </p:txBody>
      </p:sp>
      <p:pic>
        <p:nvPicPr>
          <p:cNvPr id="7" name="Picture 2" descr="https://upload.wikimedia.org/wikipedia/commons/thumb/f/f6/MSH82_lahar_from_march_82_eruption_03-21-82.jpg/1200px-MSH82_lahar_from_march_82_eruption_03-21-82.jpg">
            <a:extLst>
              <a:ext uri="{FF2B5EF4-FFF2-40B4-BE49-F238E27FC236}">
                <a16:creationId xmlns:a16="http://schemas.microsoft.com/office/drawing/2014/main" id="{45E892FF-9DB0-CC8F-E3BD-960010B1FB9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2736" r="8701"/>
          <a:stretch/>
        </p:blipFill>
        <p:spPr bwMode="auto">
          <a:xfrm>
            <a:off x="6172200" y="1893491"/>
            <a:ext cx="5181600" cy="42156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69660" y="6127233"/>
            <a:ext cx="2386679" cy="369332"/>
          </a:xfrm>
          <a:prstGeom prst="rect">
            <a:avLst/>
          </a:prstGeom>
          <a:noFill/>
        </p:spPr>
        <p:txBody>
          <a:bodyPr wrap="none" rtlCol="0">
            <a:spAutoFit/>
          </a:bodyPr>
          <a:lstStyle/>
          <a:p>
            <a:r>
              <a:rPr lang="en-US" dirty="0"/>
              <a:t>Mount St. Helens, 1982</a:t>
            </a:r>
          </a:p>
        </p:txBody>
      </p:sp>
      <p:sp>
        <p:nvSpPr>
          <p:cNvPr id="5" name="Slide Number Placeholder 6">
            <a:extLst>
              <a:ext uri="{FF2B5EF4-FFF2-40B4-BE49-F238E27FC236}">
                <a16:creationId xmlns:a16="http://schemas.microsoft.com/office/drawing/2014/main" id="{2BAC4037-F227-45BA-DA76-07074AC958C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85000" lnSpcReduction="20000"/>
          </a:bodyPr>
          <a:lstStyle/>
          <a:p>
            <a:pPr marL="0" indent="0" algn="ctr">
              <a:buNone/>
            </a:pPr>
            <a:r>
              <a:rPr lang="en-US" sz="4800" b="1" dirty="0"/>
              <a:t>Advantages</a:t>
            </a:r>
            <a:endParaRPr lang="en-US" sz="3600" b="1" dirty="0"/>
          </a:p>
          <a:p>
            <a:pPr lvl="0"/>
            <a:r>
              <a:rPr lang="en-US" sz="3600" dirty="0"/>
              <a:t>"Mature" method that has been used successfully in thousands of studies throughout the U.S.</a:t>
            </a:r>
          </a:p>
          <a:p>
            <a:pPr lvl="0"/>
            <a:r>
              <a:rPr lang="en-US" sz="3600" dirty="0"/>
              <a:t>Easy to set up and use.</a:t>
            </a:r>
          </a:p>
          <a:p>
            <a:pPr lvl="0"/>
            <a:r>
              <a:rPr lang="en-US" sz="3600" dirty="0"/>
              <a:t>Only requires precipitation and air temperature boundary conditions</a:t>
            </a:r>
          </a:p>
          <a:p>
            <a:pPr lvl="0"/>
            <a:r>
              <a:rPr lang="en-US" sz="3600" dirty="0"/>
              <a:t>More parsimonious than other methods</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85000" lnSpcReduction="20000"/>
          </a:bodyPr>
          <a:lstStyle/>
          <a:p>
            <a:pPr marL="0" indent="0" algn="ctr">
              <a:buNone/>
            </a:pPr>
            <a:r>
              <a:rPr lang="en-US" sz="4800" b="1" dirty="0"/>
              <a:t>Disadvantages</a:t>
            </a:r>
            <a:endParaRPr lang="en-US" sz="3600" b="1" dirty="0"/>
          </a:p>
          <a:p>
            <a:pPr lvl="0"/>
            <a:r>
              <a:rPr lang="en-US" sz="3600" dirty="0"/>
              <a:t>May be too simple for some situations</a:t>
            </a:r>
          </a:p>
          <a:p>
            <a:pPr lvl="0"/>
            <a:r>
              <a:rPr lang="en-US" sz="3600" dirty="0"/>
              <a:t>Limited snowpack outputs compared to other methods</a:t>
            </a:r>
          </a:p>
        </p:txBody>
      </p:sp>
    </p:spTree>
    <p:extLst>
      <p:ext uri="{BB962C8B-B14F-4D97-AF65-F5344CB8AC3E}">
        <p14:creationId xmlns:p14="http://schemas.microsoft.com/office/powerpoint/2010/main" val="2411245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Hybrid / RTI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2478216756"/>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Hybrid / RTI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a:xfrm>
            <a:off x="245889" y="1825625"/>
            <a:ext cx="6508377" cy="4351338"/>
          </a:xfrm>
        </p:spPr>
        <p:txBody>
          <a:bodyPr>
            <a:normAutofit/>
          </a:bodyPr>
          <a:lstStyle/>
          <a:p>
            <a:pPr>
              <a:lnSpc>
                <a:spcPct val="90000"/>
              </a:lnSpc>
            </a:pPr>
            <a:r>
              <a:rPr lang="en-US" sz="2400" kern="0" dirty="0"/>
              <a:t>Derived from </a:t>
            </a:r>
            <a:r>
              <a:rPr lang="en-US" sz="2400" b="0" i="0" dirty="0">
                <a:solidFill>
                  <a:srgbClr val="0052CC"/>
                </a:solidFill>
                <a:effectLst/>
                <a:hlinkClick r:id="rId3"/>
              </a:rPr>
              <a:t>Follum, et al (2015</a:t>
            </a:r>
            <a:r>
              <a:rPr lang="en-US" sz="2400" b="0" i="0" dirty="0">
                <a:solidFill>
                  <a:srgbClr val="0052CC"/>
                </a:solidFill>
                <a:effectLst/>
              </a:rPr>
              <a:t>)</a:t>
            </a:r>
            <a:endParaRPr lang="en-US" sz="2400" kern="0" dirty="0"/>
          </a:p>
          <a:p>
            <a:pPr>
              <a:lnSpc>
                <a:spcPct val="90000"/>
              </a:lnSpc>
            </a:pPr>
            <a:r>
              <a:rPr lang="en-US" sz="2400" kern="0" dirty="0"/>
              <a:t>Instead of using air temperature, use a proxy that includes short and longwave radiation</a:t>
            </a:r>
          </a:p>
          <a:p>
            <a:pPr>
              <a:lnSpc>
                <a:spcPct val="90000"/>
              </a:lnSpc>
            </a:pPr>
            <a:r>
              <a:rPr lang="en-US" sz="2400" kern="0" dirty="0"/>
              <a:t>Incorporates topographic, cloud cover, vegetation, and albedo affects</a:t>
            </a:r>
          </a:p>
          <a:p>
            <a:pPr>
              <a:lnSpc>
                <a:spcPct val="90000"/>
              </a:lnSpc>
            </a:pPr>
            <a:r>
              <a:rPr lang="en-US" sz="2400" kern="0" dirty="0"/>
              <a:t>Requires additional meteorologic boundary conditions</a:t>
            </a:r>
          </a:p>
          <a:p>
            <a:r>
              <a:rPr lang="en-US" sz="2400" kern="0" dirty="0"/>
              <a:t>Relatively new method</a:t>
            </a:r>
          </a:p>
        </p:txBody>
      </p:sp>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pic>
        <p:nvPicPr>
          <p:cNvPr id="5" name="Picture 2" descr="https://www.sciencemag.org/sites/default/files/styles/inline__450w__no_aspect/public/snow_16x9.jpg?itok=wW8C12a7">
            <a:extLst>
              <a:ext uri="{FF2B5EF4-FFF2-40B4-BE49-F238E27FC236}">
                <a16:creationId xmlns:a16="http://schemas.microsoft.com/office/drawing/2014/main" id="{79D81544-5F83-C6DF-DC19-E0686B40FFE0}"/>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0889" r="20889"/>
          <a:stretch/>
        </p:blipFill>
        <p:spPr bwMode="auto">
          <a:xfrm>
            <a:off x="6813556" y="1654587"/>
            <a:ext cx="4797019" cy="3953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113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Snowpack Energy Inputs/Output</a:t>
            </a:r>
          </a:p>
        </p:txBody>
      </p:sp>
      <p:sp>
        <p:nvSpPr>
          <p:cNvPr id="7171" name="Rectangle 3"/>
          <p:cNvSpPr>
            <a:spLocks noGrp="1" noChangeArrowheads="1"/>
          </p:cNvSpPr>
          <p:nvPr>
            <p:ph idx="1"/>
          </p:nvPr>
        </p:nvSpPr>
        <p:spPr>
          <a:xfrm>
            <a:off x="1266940" y="1825625"/>
            <a:ext cx="10086860" cy="4351338"/>
          </a:xfrm>
        </p:spPr>
        <p:txBody>
          <a:bodyPr>
            <a:normAutofit fontScale="92500"/>
          </a:bodyPr>
          <a:lstStyle/>
          <a:p>
            <a:r>
              <a:rPr lang="en-US" altLang="en-US" dirty="0">
                <a:ea typeface="ＭＳ Ｐゴシック" panose="020B0600070205080204" pitchFamily="34" charset="-128"/>
              </a:rPr>
              <a:t>In order to melt snow, energy is required.</a:t>
            </a:r>
          </a:p>
          <a:p>
            <a:r>
              <a:rPr lang="en-US" altLang="en-US" dirty="0">
                <a:ea typeface="ＭＳ Ｐゴシック" panose="020B0600070205080204" pitchFamily="34" charset="-128"/>
              </a:rPr>
              <a:t>This energy comes from radiation, wind, air temperature, rain, etc.</a:t>
            </a:r>
          </a:p>
          <a:p>
            <a:r>
              <a:rPr lang="en-US" altLang="en-US" dirty="0">
                <a:ea typeface="ＭＳ Ｐゴシック" panose="020B0600070205080204" pitchFamily="34" charset="-128"/>
              </a:rPr>
              <a:t>Typically snow melts in three phases:</a:t>
            </a:r>
          </a:p>
          <a:p>
            <a:pPr lvl="1"/>
            <a:r>
              <a:rPr lang="en-US" altLang="en-US" b="1" dirty="0">
                <a:ea typeface="ＭＳ Ｐゴシック" panose="020B0600070205080204" pitchFamily="34" charset="-128"/>
              </a:rPr>
              <a:t>Warming</a:t>
            </a:r>
            <a:r>
              <a:rPr lang="en-US" altLang="en-US" dirty="0">
                <a:ea typeface="ＭＳ Ｐゴシック" panose="020B0600070205080204" pitchFamily="34" charset="-128"/>
              </a:rPr>
              <a:t>: Frozen snow absorbs energy which causes the snowpack temperature to rise to 32 degrees F.</a:t>
            </a:r>
          </a:p>
          <a:p>
            <a:pPr lvl="1"/>
            <a:r>
              <a:rPr lang="en-US" altLang="en-US" b="1" dirty="0">
                <a:ea typeface="ＭＳ Ｐゴシック" panose="020B0600070205080204" pitchFamily="34" charset="-128"/>
              </a:rPr>
              <a:t>Ripening</a:t>
            </a:r>
            <a:r>
              <a:rPr lang="en-US" altLang="en-US" dirty="0">
                <a:ea typeface="ＭＳ Ｐゴシック" panose="020B0600070205080204" pitchFamily="34" charset="-128"/>
              </a:rPr>
              <a:t>: Snow absorbs energy which causes melt to occur where water fills the pores in the snowpack.</a:t>
            </a:r>
          </a:p>
          <a:p>
            <a:pPr lvl="1"/>
            <a:r>
              <a:rPr lang="en-US" altLang="en-US" b="1" dirty="0">
                <a:ea typeface="ＭＳ Ｐゴシック" panose="020B0600070205080204" pitchFamily="34" charset="-128"/>
              </a:rPr>
              <a:t>Melt/Runoff</a:t>
            </a:r>
            <a:r>
              <a:rPr lang="en-US" altLang="en-US" dirty="0">
                <a:ea typeface="ＭＳ Ｐゴシック" panose="020B0600070205080204" pitchFamily="34" charset="-128"/>
              </a:rPr>
              <a:t>: More energy absorbed into snow causes melt water to leave the snowpack.</a:t>
            </a:r>
          </a:p>
          <a:p>
            <a:r>
              <a:rPr lang="en-US" altLang="en-US" dirty="0">
                <a:ea typeface="ＭＳ Ｐゴシック" panose="020B0600070205080204" pitchFamily="34" charset="-128"/>
              </a:rPr>
              <a:t>All three phases must be represented in order to produce runoff.</a:t>
            </a:r>
          </a:p>
        </p:txBody>
      </p:sp>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pic>
        <p:nvPicPr>
          <p:cNvPr id="14" name="Content Placeholder 13">
            <a:extLst>
              <a:ext uri="{FF2B5EF4-FFF2-40B4-BE49-F238E27FC236}">
                <a16:creationId xmlns:a16="http://schemas.microsoft.com/office/drawing/2014/main" id="{9BEB9CEE-C209-16CD-9F07-B9DFC794EFD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4594" r="33998"/>
          <a:stretch/>
        </p:blipFill>
        <p:spPr>
          <a:xfrm>
            <a:off x="3211217" y="1646555"/>
            <a:ext cx="5769565" cy="4846320"/>
          </a:xfrm>
          <a:prstGeom prst="rect">
            <a:avLst/>
          </a:prstGeom>
          <a:solidFill>
            <a:srgbClr val="FFFFFF"/>
          </a:solidFill>
          <a:ln>
            <a:solidFill>
              <a:srgbClr val="000000"/>
            </a:solidFill>
          </a:ln>
        </p:spPr>
      </p:pic>
    </p:spTree>
    <p:extLst>
      <p:ext uri="{BB962C8B-B14F-4D97-AF65-F5344CB8AC3E}">
        <p14:creationId xmlns:p14="http://schemas.microsoft.com/office/powerpoint/2010/main" val="2748425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Hybrid / RTI Method</a:t>
            </a:r>
          </a:p>
        </p:txBody>
      </p:sp>
      <p:sp>
        <p:nvSpPr>
          <p:cNvPr id="3" name="Slide Number Placeholder 6">
            <a:extLst>
              <a:ext uri="{FF2B5EF4-FFF2-40B4-BE49-F238E27FC236}">
                <a16:creationId xmlns:a16="http://schemas.microsoft.com/office/drawing/2014/main" id="{941114E3-B7CB-209B-7002-4B1E19FCF84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grpSp>
        <p:nvGrpSpPr>
          <p:cNvPr id="19" name="Group 18">
            <a:extLst>
              <a:ext uri="{FF2B5EF4-FFF2-40B4-BE49-F238E27FC236}">
                <a16:creationId xmlns:a16="http://schemas.microsoft.com/office/drawing/2014/main" id="{E6FD1E15-F652-093A-1095-553229EF3032}"/>
              </a:ext>
            </a:extLst>
          </p:cNvPr>
          <p:cNvGrpSpPr/>
          <p:nvPr/>
        </p:nvGrpSpPr>
        <p:grpSpPr>
          <a:xfrm>
            <a:off x="153899" y="1373375"/>
            <a:ext cx="3260680" cy="2743200"/>
            <a:chOff x="153899" y="1373375"/>
            <a:chExt cx="3260680" cy="2743200"/>
          </a:xfrm>
        </p:grpSpPr>
        <p:pic>
          <p:nvPicPr>
            <p:cNvPr id="8" name="Picture 7">
              <a:extLst>
                <a:ext uri="{FF2B5EF4-FFF2-40B4-BE49-F238E27FC236}">
                  <a16:creationId xmlns:a16="http://schemas.microsoft.com/office/drawing/2014/main" id="{51C7E25E-867D-17C6-6801-E59BE7CF3F4C}"/>
                </a:ext>
              </a:extLst>
            </p:cNvPr>
            <p:cNvPicPr>
              <a:picLocks noChangeAspect="1"/>
            </p:cNvPicPr>
            <p:nvPr/>
          </p:nvPicPr>
          <p:blipFill>
            <a:blip r:embed="rId2"/>
            <a:stretch>
              <a:fillRect/>
            </a:stretch>
          </p:blipFill>
          <p:spPr>
            <a:xfrm>
              <a:off x="153899" y="1373375"/>
              <a:ext cx="3260680" cy="2743200"/>
            </a:xfrm>
            <a:prstGeom prst="rect">
              <a:avLst/>
            </a:prstGeom>
          </p:spPr>
        </p:pic>
        <p:sp>
          <p:nvSpPr>
            <p:cNvPr id="11" name="TextBox 10">
              <a:extLst>
                <a:ext uri="{FF2B5EF4-FFF2-40B4-BE49-F238E27FC236}">
                  <a16:creationId xmlns:a16="http://schemas.microsoft.com/office/drawing/2014/main" id="{10B2FA54-9F83-EBE5-76D6-FBE30F0757AC}"/>
                </a:ext>
              </a:extLst>
            </p:cNvPr>
            <p:cNvSpPr txBox="1"/>
            <p:nvPr/>
          </p:nvSpPr>
          <p:spPr>
            <a:xfrm>
              <a:off x="1706996" y="1373375"/>
              <a:ext cx="1707583" cy="369332"/>
            </a:xfrm>
            <a:prstGeom prst="rect">
              <a:avLst/>
            </a:prstGeom>
            <a:solidFill>
              <a:schemeClr val="bg1"/>
            </a:solidFill>
            <a:ln>
              <a:solidFill>
                <a:schemeClr val="tx1"/>
              </a:solidFill>
            </a:ln>
          </p:spPr>
          <p:txBody>
            <a:bodyPr wrap="none" rtlCol="0">
              <a:spAutoFit/>
            </a:bodyPr>
            <a:lstStyle/>
            <a:p>
              <a:r>
                <a:rPr lang="en-US" dirty="0"/>
                <a:t>Air Temperature</a:t>
              </a:r>
            </a:p>
          </p:txBody>
        </p:sp>
      </p:grpSp>
      <p:grpSp>
        <p:nvGrpSpPr>
          <p:cNvPr id="25" name="Group 24">
            <a:extLst>
              <a:ext uri="{FF2B5EF4-FFF2-40B4-BE49-F238E27FC236}">
                <a16:creationId xmlns:a16="http://schemas.microsoft.com/office/drawing/2014/main" id="{27BEAD6E-3EBB-5CFF-8D23-BD0B83F1A02C}"/>
              </a:ext>
            </a:extLst>
          </p:cNvPr>
          <p:cNvGrpSpPr/>
          <p:nvPr/>
        </p:nvGrpSpPr>
        <p:grpSpPr>
          <a:xfrm>
            <a:off x="2958313" y="3218869"/>
            <a:ext cx="3260680" cy="2744955"/>
            <a:chOff x="2958313" y="3218869"/>
            <a:chExt cx="3260680" cy="2744955"/>
          </a:xfrm>
        </p:grpSpPr>
        <p:pic>
          <p:nvPicPr>
            <p:cNvPr id="24" name="Picture 23">
              <a:extLst>
                <a:ext uri="{FF2B5EF4-FFF2-40B4-BE49-F238E27FC236}">
                  <a16:creationId xmlns:a16="http://schemas.microsoft.com/office/drawing/2014/main" id="{23F7FC96-8F57-505B-68A0-39799B67C2B1}"/>
                </a:ext>
              </a:extLst>
            </p:cNvPr>
            <p:cNvPicPr>
              <a:picLocks noChangeAspect="1"/>
            </p:cNvPicPr>
            <p:nvPr/>
          </p:nvPicPr>
          <p:blipFill>
            <a:blip r:embed="rId3"/>
            <a:stretch>
              <a:fillRect/>
            </a:stretch>
          </p:blipFill>
          <p:spPr>
            <a:xfrm>
              <a:off x="2958313" y="3220624"/>
              <a:ext cx="3260680" cy="2743200"/>
            </a:xfrm>
            <a:prstGeom prst="rect">
              <a:avLst/>
            </a:prstGeom>
          </p:spPr>
        </p:pic>
        <p:sp>
          <p:nvSpPr>
            <p:cNvPr id="13" name="TextBox 12">
              <a:extLst>
                <a:ext uri="{FF2B5EF4-FFF2-40B4-BE49-F238E27FC236}">
                  <a16:creationId xmlns:a16="http://schemas.microsoft.com/office/drawing/2014/main" id="{42E5C9F9-E9C8-3F20-DA5B-D1B29245E02C}"/>
                </a:ext>
              </a:extLst>
            </p:cNvPr>
            <p:cNvSpPr txBox="1"/>
            <p:nvPr/>
          </p:nvSpPr>
          <p:spPr>
            <a:xfrm>
              <a:off x="5097211" y="3218869"/>
              <a:ext cx="1121782" cy="369332"/>
            </a:xfrm>
            <a:prstGeom prst="rect">
              <a:avLst/>
            </a:prstGeom>
            <a:solidFill>
              <a:schemeClr val="bg1"/>
            </a:solidFill>
            <a:ln>
              <a:solidFill>
                <a:schemeClr val="tx1"/>
              </a:solidFill>
            </a:ln>
          </p:spPr>
          <p:txBody>
            <a:bodyPr wrap="none" rtlCol="0">
              <a:spAutoFit/>
            </a:bodyPr>
            <a:lstStyle/>
            <a:p>
              <a:r>
                <a:rPr lang="en-US" dirty="0"/>
                <a:t>Longwave</a:t>
              </a:r>
            </a:p>
          </p:txBody>
        </p:sp>
      </p:grpSp>
      <p:grpSp>
        <p:nvGrpSpPr>
          <p:cNvPr id="21" name="Group 20">
            <a:extLst>
              <a:ext uri="{FF2B5EF4-FFF2-40B4-BE49-F238E27FC236}">
                <a16:creationId xmlns:a16="http://schemas.microsoft.com/office/drawing/2014/main" id="{BBDBD7BC-70F8-6C4F-5113-16020B3AB13C}"/>
              </a:ext>
            </a:extLst>
          </p:cNvPr>
          <p:cNvGrpSpPr/>
          <p:nvPr/>
        </p:nvGrpSpPr>
        <p:grpSpPr>
          <a:xfrm>
            <a:off x="5920619" y="1373375"/>
            <a:ext cx="3260680" cy="2743200"/>
            <a:chOff x="5920619" y="1373375"/>
            <a:chExt cx="3260680" cy="2743200"/>
          </a:xfrm>
        </p:grpSpPr>
        <p:pic>
          <p:nvPicPr>
            <p:cNvPr id="18" name="Picture 17">
              <a:extLst>
                <a:ext uri="{FF2B5EF4-FFF2-40B4-BE49-F238E27FC236}">
                  <a16:creationId xmlns:a16="http://schemas.microsoft.com/office/drawing/2014/main" id="{2702AE50-EB8A-8B45-7A68-9EB1E8BAEA73}"/>
                </a:ext>
              </a:extLst>
            </p:cNvPr>
            <p:cNvPicPr>
              <a:picLocks noChangeAspect="1"/>
            </p:cNvPicPr>
            <p:nvPr/>
          </p:nvPicPr>
          <p:blipFill>
            <a:blip r:embed="rId4"/>
            <a:stretch>
              <a:fillRect/>
            </a:stretch>
          </p:blipFill>
          <p:spPr>
            <a:xfrm>
              <a:off x="5920619" y="1373375"/>
              <a:ext cx="3260680" cy="2743200"/>
            </a:xfrm>
            <a:prstGeom prst="rect">
              <a:avLst/>
            </a:prstGeom>
          </p:spPr>
        </p:pic>
        <p:sp>
          <p:nvSpPr>
            <p:cNvPr id="14" name="TextBox 13">
              <a:extLst>
                <a:ext uri="{FF2B5EF4-FFF2-40B4-BE49-F238E27FC236}">
                  <a16:creationId xmlns:a16="http://schemas.microsoft.com/office/drawing/2014/main" id="{956CF874-0F5A-A4D3-7B2E-189B6BC0581E}"/>
                </a:ext>
              </a:extLst>
            </p:cNvPr>
            <p:cNvSpPr txBox="1"/>
            <p:nvPr/>
          </p:nvSpPr>
          <p:spPr>
            <a:xfrm>
              <a:off x="8003412" y="1373762"/>
              <a:ext cx="1177887" cy="369332"/>
            </a:xfrm>
            <a:prstGeom prst="rect">
              <a:avLst/>
            </a:prstGeom>
            <a:solidFill>
              <a:schemeClr val="bg1"/>
            </a:solidFill>
            <a:ln>
              <a:solidFill>
                <a:schemeClr val="tx1"/>
              </a:solidFill>
            </a:ln>
          </p:spPr>
          <p:txBody>
            <a:bodyPr wrap="none" rtlCol="0">
              <a:spAutoFit/>
            </a:bodyPr>
            <a:lstStyle/>
            <a:p>
              <a:r>
                <a:rPr lang="en-US" dirty="0"/>
                <a:t>Shortwave</a:t>
              </a:r>
            </a:p>
          </p:txBody>
        </p:sp>
      </p:grpSp>
      <p:grpSp>
        <p:nvGrpSpPr>
          <p:cNvPr id="22" name="Group 21">
            <a:extLst>
              <a:ext uri="{FF2B5EF4-FFF2-40B4-BE49-F238E27FC236}">
                <a16:creationId xmlns:a16="http://schemas.microsoft.com/office/drawing/2014/main" id="{80539D1F-8ECB-9D6D-A0E6-A7D4347E4A5B}"/>
              </a:ext>
            </a:extLst>
          </p:cNvPr>
          <p:cNvGrpSpPr/>
          <p:nvPr/>
        </p:nvGrpSpPr>
        <p:grpSpPr>
          <a:xfrm>
            <a:off x="8597690" y="3316488"/>
            <a:ext cx="3260680" cy="2743200"/>
            <a:chOff x="8597690" y="3316488"/>
            <a:chExt cx="3260680" cy="2743200"/>
          </a:xfrm>
        </p:grpSpPr>
        <p:pic>
          <p:nvPicPr>
            <p:cNvPr id="10" name="Picture 9">
              <a:extLst>
                <a:ext uri="{FF2B5EF4-FFF2-40B4-BE49-F238E27FC236}">
                  <a16:creationId xmlns:a16="http://schemas.microsoft.com/office/drawing/2014/main" id="{A63E2094-F122-00BC-1BCF-FDDF4DB9F887}"/>
                </a:ext>
              </a:extLst>
            </p:cNvPr>
            <p:cNvPicPr>
              <a:picLocks noChangeAspect="1"/>
            </p:cNvPicPr>
            <p:nvPr/>
          </p:nvPicPr>
          <p:blipFill>
            <a:blip r:embed="rId5"/>
            <a:stretch>
              <a:fillRect/>
            </a:stretch>
          </p:blipFill>
          <p:spPr>
            <a:xfrm>
              <a:off x="8597690" y="3316488"/>
              <a:ext cx="3260680" cy="2743200"/>
            </a:xfrm>
            <a:prstGeom prst="rect">
              <a:avLst/>
            </a:prstGeom>
          </p:spPr>
        </p:pic>
        <p:sp>
          <p:nvSpPr>
            <p:cNvPr id="12" name="TextBox 11">
              <a:extLst>
                <a:ext uri="{FF2B5EF4-FFF2-40B4-BE49-F238E27FC236}">
                  <a16:creationId xmlns:a16="http://schemas.microsoft.com/office/drawing/2014/main" id="{D27C1EE0-6DFC-1832-82EB-0AF535BD0E53}"/>
                </a:ext>
              </a:extLst>
            </p:cNvPr>
            <p:cNvSpPr txBox="1"/>
            <p:nvPr/>
          </p:nvSpPr>
          <p:spPr>
            <a:xfrm>
              <a:off x="9524526" y="3316488"/>
              <a:ext cx="2333844" cy="369332"/>
            </a:xfrm>
            <a:prstGeom prst="rect">
              <a:avLst/>
            </a:prstGeom>
            <a:solidFill>
              <a:schemeClr val="bg1"/>
            </a:solidFill>
            <a:ln>
              <a:solidFill>
                <a:schemeClr val="tx1"/>
              </a:solidFill>
            </a:ln>
          </p:spPr>
          <p:txBody>
            <a:bodyPr wrap="none" rtlCol="0">
              <a:spAutoFit/>
            </a:bodyPr>
            <a:lstStyle/>
            <a:p>
              <a:r>
                <a:rPr lang="en-US" dirty="0"/>
                <a:t>Radiation Temperature</a:t>
              </a:r>
            </a:p>
          </p:txBody>
        </p:sp>
      </p:grpSp>
    </p:spTree>
    <p:extLst>
      <p:ext uri="{BB962C8B-B14F-4D97-AF65-F5344CB8AC3E}">
        <p14:creationId xmlns:p14="http://schemas.microsoft.com/office/powerpoint/2010/main" val="410951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Hybrid / RTI Parameters</a:t>
            </a:r>
          </a:p>
        </p:txBody>
      </p:sp>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a:xfrm>
            <a:off x="6172200" y="1825625"/>
            <a:ext cx="5869236" cy="4351338"/>
          </a:xfrm>
        </p:spPr>
        <p:txBody>
          <a:bodyPr>
            <a:normAutofit/>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Melt Factor</a:t>
            </a:r>
          </a:p>
          <a:p>
            <a:pPr>
              <a:lnSpc>
                <a:spcPct val="80000"/>
              </a:lnSpc>
            </a:pPr>
            <a:r>
              <a:rPr lang="en-US" altLang="en-US" sz="2800" dirty="0">
                <a:ea typeface="ＭＳ Ｐゴシック" panose="020B0600070205080204" pitchFamily="34" charset="-128"/>
              </a:rPr>
              <a:t>Max Negative Melt Factor</a:t>
            </a:r>
          </a:p>
          <a:p>
            <a:pPr>
              <a:lnSpc>
                <a:spcPct val="80000"/>
              </a:lnSpc>
            </a:pPr>
            <a:r>
              <a:rPr lang="en-US" altLang="en-US" sz="2800" dirty="0">
                <a:ea typeface="ＭＳ Ｐゴシック" panose="020B0600070205080204" pitchFamily="34" charset="-128"/>
              </a:rPr>
              <a:t>ATI Coefficient</a:t>
            </a:r>
          </a:p>
          <a:p>
            <a:pPr>
              <a:lnSpc>
                <a:spcPct val="80000"/>
              </a:lnSpc>
            </a:pPr>
            <a:r>
              <a:rPr lang="en-US" dirty="0">
                <a:ea typeface="ＭＳ Ｐゴシック" panose="020B0600070205080204" pitchFamily="34" charset="-128"/>
              </a:rPr>
              <a:t>Wind Function</a:t>
            </a:r>
          </a:p>
          <a:p>
            <a:pPr>
              <a:lnSpc>
                <a:spcPct val="80000"/>
              </a:lnSpc>
            </a:pPr>
            <a:r>
              <a:rPr lang="en-US" dirty="0">
                <a:ea typeface="ＭＳ Ｐゴシック" panose="020B0600070205080204" pitchFamily="34" charset="-128"/>
              </a:rPr>
              <a:t>Water Capacity</a:t>
            </a:r>
            <a:endParaRPr lang="en-US" dirty="0"/>
          </a:p>
        </p:txBody>
      </p:sp>
      <p:pic>
        <p:nvPicPr>
          <p:cNvPr id="9" name="Content Placeholder 8">
            <a:extLst>
              <a:ext uri="{FF2B5EF4-FFF2-40B4-BE49-F238E27FC236}">
                <a16:creationId xmlns:a16="http://schemas.microsoft.com/office/drawing/2014/main" id="{86C441B9-B6E9-A208-DB89-B32F24344262}"/>
              </a:ext>
            </a:extLst>
          </p:cNvPr>
          <p:cNvPicPr>
            <a:picLocks noGrp="1" noChangeAspect="1"/>
          </p:cNvPicPr>
          <p:nvPr>
            <p:ph sz="half" idx="1"/>
          </p:nvPr>
        </p:nvPicPr>
        <p:blipFill>
          <a:blip r:embed="rId2"/>
          <a:stretch>
            <a:fillRect/>
          </a:stretch>
        </p:blipFill>
        <p:spPr>
          <a:xfrm>
            <a:off x="229419" y="1822892"/>
            <a:ext cx="5670727" cy="3189784"/>
          </a:xfrm>
          <a:ln>
            <a:solidFill>
              <a:schemeClr val="tx1"/>
            </a:solidFill>
          </a:ln>
        </p:spPr>
      </p:pic>
      <p:sp>
        <p:nvSpPr>
          <p:cNvPr id="2" name="Slide Number Placeholder 6">
            <a:extLst>
              <a:ext uri="{FF2B5EF4-FFF2-40B4-BE49-F238E27FC236}">
                <a16:creationId xmlns:a16="http://schemas.microsoft.com/office/drawing/2014/main" id="{DF91E0FE-C375-9FFA-58FE-71B5229AE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424562952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Rain and Snow Threshold Temperatures</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Discrimination temperatures above/below which precipitation falls as rain or snow.</a:t>
            </a:r>
          </a:p>
          <a:p>
            <a:pPr>
              <a:lnSpc>
                <a:spcPct val="80000"/>
              </a:lnSpc>
              <a:spcAft>
                <a:spcPts val="600"/>
              </a:spcAft>
            </a:pPr>
            <a:r>
              <a:rPr lang="en-US" altLang="en-US" sz="2400" dirty="0">
                <a:ea typeface="ＭＳ Ｐゴシック" panose="020B0600070205080204" pitchFamily="34" charset="-128"/>
              </a:rPr>
              <a:t>Rain temperature must be equal to or greater than snow temperature</a:t>
            </a:r>
          </a:p>
          <a:p>
            <a:pPr>
              <a:lnSpc>
                <a:spcPct val="80000"/>
              </a:lnSpc>
              <a:spcAft>
                <a:spcPts val="600"/>
              </a:spcAft>
            </a:pPr>
            <a:r>
              <a:rPr lang="en-US" altLang="en-US" sz="2400" dirty="0">
                <a:ea typeface="ＭＳ Ｐゴシック" panose="020B0600070205080204" pitchFamily="34" charset="-128"/>
              </a:rPr>
              <a:t>If the two aren’t equal, precipitation goes to both liquid and snow</a:t>
            </a:r>
          </a:p>
          <a:p>
            <a:pPr>
              <a:lnSpc>
                <a:spcPct val="80000"/>
              </a:lnSpc>
              <a:spcAft>
                <a:spcPts val="600"/>
              </a:spcAft>
            </a:pPr>
            <a:r>
              <a:rPr lang="en-US" altLang="en-US" sz="2400" dirty="0">
                <a:ea typeface="ＭＳ Ｐゴシック" panose="020B0600070205080204" pitchFamily="34" charset="-128"/>
              </a:rPr>
              <a:t>Rain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- 40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spcAft>
                <a:spcPts val="600"/>
              </a:spcAft>
            </a:pPr>
            <a:r>
              <a:rPr lang="en-US" altLang="en-US" sz="2400" dirty="0">
                <a:ea typeface="ＭＳ Ｐゴシック" panose="020B0600070205080204" pitchFamily="34" charset="-128"/>
              </a:rPr>
              <a:t>Snow (</a:t>
            </a:r>
            <a:r>
              <a:rPr lang="en-US" altLang="en-US" sz="2400" dirty="0">
                <a:solidFill>
                  <a:srgbClr val="FF0000"/>
                </a:solidFill>
                <a:ea typeface="ＭＳ Ｐゴシック" panose="020B0600070205080204" pitchFamily="34" charset="-128"/>
              </a:rPr>
              <a:t>30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- 35</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l="2896" t="10908" r="16019" b="17386"/>
          <a:stretch/>
        </p:blipFill>
        <p:spPr bwMode="auto">
          <a:xfrm>
            <a:off x="6279849" y="1978465"/>
            <a:ext cx="4748202" cy="2879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2011883203"/>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7890"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Melt factor = Dry melt rate</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Wet melt rate is calculated using relative humidity, saturation vapor pressure, and atmospheric pressure</a:t>
            </a:r>
          </a:p>
          <a:p>
            <a:pPr lvl="1">
              <a:lnSpc>
                <a:spcPct val="80000"/>
              </a:lnSpc>
              <a:spcAft>
                <a:spcPts val="600"/>
              </a:spcAft>
            </a:pPr>
            <a:r>
              <a:rPr lang="en-US" altLang="en-US" sz="2000" dirty="0">
                <a:ea typeface="ＭＳ Ｐゴシック" panose="020B0600070205080204" pitchFamily="34" charset="-128"/>
              </a:rPr>
              <a:t>If 6 </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accum</a:t>
            </a:r>
            <a:r>
              <a:rPr lang="en-US" altLang="en-US" sz="2000" dirty="0">
                <a:ea typeface="ＭＳ Ｐゴシック" panose="020B0600070205080204" pitchFamily="34" charset="-128"/>
              </a:rPr>
              <a:t> &gt; 1.5 mm &amp;&amp; current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rate &gt; 0.25 mm/</a:t>
            </a:r>
            <a:r>
              <a:rPr lang="en-US" altLang="en-US" sz="2000" dirty="0" err="1">
                <a:ea typeface="ＭＳ Ｐゴシック" panose="020B0600070205080204" pitchFamily="34" charset="-128"/>
              </a:rPr>
              <a:t>hr</a:t>
            </a:r>
            <a:endParaRPr lang="en-US" altLang="en-US" sz="2000" dirty="0">
              <a:ea typeface="ＭＳ Ｐゴシック" panose="020B0600070205080204" pitchFamily="34" charset="-128"/>
            </a:endParaRPr>
          </a:p>
          <a:p>
            <a:pPr lvl="1">
              <a:lnSpc>
                <a:spcPct val="80000"/>
              </a:lnSpc>
              <a:spcAft>
                <a:spcPts val="600"/>
              </a:spcAft>
            </a:pPr>
            <a:r>
              <a:rPr lang="en-US" altLang="en-US" sz="2000" dirty="0">
                <a:ea typeface="ＭＳ Ｐゴシック" panose="020B0600070205080204" pitchFamily="34" charset="-128"/>
              </a:rPr>
              <a:t>These are not user-entered parameters.  They are hard coded.</a:t>
            </a:r>
          </a:p>
          <a:p>
            <a:pPr>
              <a:lnSpc>
                <a:spcPct val="80000"/>
              </a:lnSpc>
              <a:spcAft>
                <a:spcPts val="600"/>
              </a:spcAft>
            </a:pPr>
            <a:r>
              <a:rPr lang="en-US" altLang="en-US" sz="2400" dirty="0">
                <a:ea typeface="ＭＳ Ｐゴシック" panose="020B0600070205080204" pitchFamily="34" charset="-128"/>
              </a:rPr>
              <a:t>Max Negative Melt Factor</a:t>
            </a:r>
          </a:p>
          <a:p>
            <a:pPr lvl="1">
              <a:lnSpc>
                <a:spcPct val="80000"/>
              </a:lnSpc>
              <a:spcAft>
                <a:spcPts val="600"/>
              </a:spcAft>
            </a:pPr>
            <a:r>
              <a:rPr lang="en-US" altLang="en-US" sz="2000" dirty="0">
                <a:ea typeface="ＭＳ Ｐゴシック" panose="020B0600070205080204" pitchFamily="34" charset="-128"/>
              </a:rPr>
              <a:t>Used to update snowpack heat deficit</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0.05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4056710676"/>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pic>
        <p:nvPicPr>
          <p:cNvPr id="16" name="Content Placeholder 15">
            <a:extLst>
              <a:ext uri="{FF2B5EF4-FFF2-40B4-BE49-F238E27FC236}">
                <a16:creationId xmlns:a16="http://schemas.microsoft.com/office/drawing/2014/main" id="{79C0F7CB-A47C-8E1A-C0C9-0DA182F5EE9F}"/>
              </a:ext>
            </a:extLst>
          </p:cNvPr>
          <p:cNvPicPr>
            <a:picLocks noGrp="1" noChangeAspect="1"/>
          </p:cNvPicPr>
          <p:nvPr>
            <p:ph sz="half" idx="2"/>
          </p:nvPr>
        </p:nvPicPr>
        <p:blipFill>
          <a:blip r:embed="rId3"/>
          <a:stretch>
            <a:fillRect/>
          </a:stretch>
        </p:blipFill>
        <p:spPr>
          <a:xfrm>
            <a:off x="6170473" y="1934149"/>
            <a:ext cx="5345252" cy="3721608"/>
          </a:xfrm>
          <a:ln>
            <a:solidFill>
              <a:schemeClr val="tx1"/>
            </a:solidFill>
          </a:ln>
        </p:spPr>
      </p:pic>
      <p:pic>
        <p:nvPicPr>
          <p:cNvPr id="8" name="Content Placeholder 7">
            <a:extLst>
              <a:ext uri="{FF2B5EF4-FFF2-40B4-BE49-F238E27FC236}">
                <a16:creationId xmlns:a16="http://schemas.microsoft.com/office/drawing/2014/main" id="{40ED1F6E-70AC-451A-6CA8-47F4AC97CBFC}"/>
              </a:ext>
            </a:extLst>
          </p:cNvPr>
          <p:cNvPicPr>
            <a:picLocks noGrp="1" noChangeAspect="1"/>
          </p:cNvPicPr>
          <p:nvPr>
            <p:ph sz="half" idx="1"/>
          </p:nvPr>
        </p:nvPicPr>
        <p:blipFill>
          <a:blip r:embed="rId4"/>
          <a:stretch>
            <a:fillRect/>
          </a:stretch>
        </p:blipFill>
        <p:spPr>
          <a:xfrm>
            <a:off x="676275" y="1935351"/>
            <a:ext cx="5343525" cy="3720406"/>
          </a:xfrm>
          <a:prstGeom prst="rect">
            <a:avLst/>
          </a:prstGeom>
          <a:ln>
            <a:solidFill>
              <a:schemeClr val="tx1"/>
            </a:solidFill>
          </a:ln>
        </p:spPr>
      </p:pic>
      <p:grpSp>
        <p:nvGrpSpPr>
          <p:cNvPr id="14" name="Group 13">
            <a:extLst>
              <a:ext uri="{FF2B5EF4-FFF2-40B4-BE49-F238E27FC236}">
                <a16:creationId xmlns:a16="http://schemas.microsoft.com/office/drawing/2014/main" id="{F0281BB5-A20C-D88A-86BE-6E35A2848994}"/>
              </a:ext>
            </a:extLst>
          </p:cNvPr>
          <p:cNvGrpSpPr/>
          <p:nvPr/>
        </p:nvGrpSpPr>
        <p:grpSpPr>
          <a:xfrm>
            <a:off x="4263659" y="1935351"/>
            <a:ext cx="1752403" cy="923330"/>
            <a:chOff x="4263659" y="2141091"/>
            <a:chExt cx="1752403"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1752403" cy="923330"/>
            </a:xfrm>
            <a:prstGeom prst="rect">
              <a:avLst/>
            </a:prstGeom>
            <a:solidFill>
              <a:schemeClr val="bg1"/>
            </a:solidFill>
            <a:ln>
              <a:solidFill>
                <a:schemeClr val="tx1"/>
              </a:solidFill>
            </a:ln>
          </p:spPr>
          <p:txBody>
            <a:bodyPr wrap="none" rtlCol="0">
              <a:spAutoFit/>
            </a:bodyPr>
            <a:lstStyle/>
            <a:p>
              <a:r>
                <a:rPr lang="en-US" dirty="0"/>
                <a:t>          MF = base</a:t>
              </a:r>
            </a:p>
            <a:p>
              <a:r>
                <a:rPr lang="en-US" dirty="0"/>
                <a:t>          MF = -66%</a:t>
              </a:r>
            </a:p>
            <a:p>
              <a:r>
                <a:rPr lang="en-US" dirty="0"/>
                <a:t>          MF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338E246D-A681-18C0-DE79-06A6812FF815}"/>
              </a:ext>
            </a:extLst>
          </p:cNvPr>
          <p:cNvGrpSpPr/>
          <p:nvPr/>
        </p:nvGrpSpPr>
        <p:grpSpPr>
          <a:xfrm>
            <a:off x="9591872" y="1934149"/>
            <a:ext cx="1901483" cy="923330"/>
            <a:chOff x="4263659" y="2141091"/>
            <a:chExt cx="1901483" cy="923330"/>
          </a:xfrm>
        </p:grpSpPr>
        <p:sp>
          <p:nvSpPr>
            <p:cNvPr id="18" name="TextBox 17">
              <a:extLst>
                <a:ext uri="{FF2B5EF4-FFF2-40B4-BE49-F238E27FC236}">
                  <a16:creationId xmlns:a16="http://schemas.microsoft.com/office/drawing/2014/main" id="{9C054D4D-B7C1-AEE3-FB87-8733EE40D8E2}"/>
                </a:ext>
              </a:extLst>
            </p:cNvPr>
            <p:cNvSpPr txBox="1"/>
            <p:nvPr/>
          </p:nvSpPr>
          <p:spPr>
            <a:xfrm>
              <a:off x="4263659" y="2141091"/>
              <a:ext cx="1901483" cy="923330"/>
            </a:xfrm>
            <a:prstGeom prst="rect">
              <a:avLst/>
            </a:prstGeom>
            <a:solidFill>
              <a:schemeClr val="bg1"/>
            </a:solidFill>
            <a:ln>
              <a:solidFill>
                <a:schemeClr val="tx1"/>
              </a:solidFill>
            </a:ln>
          </p:spPr>
          <p:txBody>
            <a:bodyPr wrap="none" rtlCol="0">
              <a:spAutoFit/>
            </a:bodyPr>
            <a:lstStyle/>
            <a:p>
              <a:r>
                <a:rPr lang="en-US" dirty="0"/>
                <a:t>          NMF = base</a:t>
              </a:r>
            </a:p>
            <a:p>
              <a:r>
                <a:rPr lang="en-US" dirty="0"/>
                <a:t>          NMF = -66%</a:t>
              </a:r>
            </a:p>
            <a:p>
              <a:r>
                <a:rPr lang="en-US" dirty="0"/>
                <a:t>          NMF = +66%</a:t>
              </a:r>
            </a:p>
          </p:txBody>
        </p:sp>
        <p:cxnSp>
          <p:nvCxnSpPr>
            <p:cNvPr id="19" name="Straight Connector 18">
              <a:extLst>
                <a:ext uri="{FF2B5EF4-FFF2-40B4-BE49-F238E27FC236}">
                  <a16:creationId xmlns:a16="http://schemas.microsoft.com/office/drawing/2014/main" id="{0FC674C5-705E-845F-20ED-61CC98DA8CAC}"/>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DCDF27A-0763-886E-F6FA-8F9C2AC36711}"/>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6D86391-3BCB-4AE3-FC1D-44728C079D45}"/>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74628116"/>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92500" lnSpcReduction="10000"/>
          </a:bodyPr>
          <a:lstStyle/>
          <a:p>
            <a:pPr marL="0" indent="0" algn="ctr">
              <a:buNone/>
            </a:pPr>
            <a:r>
              <a:rPr lang="en-US" sz="4800" b="1" dirty="0"/>
              <a:t>Advantages</a:t>
            </a:r>
            <a:endParaRPr lang="en-US" sz="3600" b="1" dirty="0"/>
          </a:p>
          <a:p>
            <a:pPr lvl="0"/>
            <a:r>
              <a:rPr lang="en-US" sz="3600" dirty="0"/>
              <a:t>Incorporates factors such as short and longwave radiation into snowmelt equations</a:t>
            </a:r>
          </a:p>
          <a:p>
            <a:pPr lvl="0"/>
            <a:r>
              <a:rPr lang="en-US" sz="3600" dirty="0"/>
              <a:t>Can incorporate terrain slope, aspect, and shading</a:t>
            </a:r>
          </a:p>
          <a:p>
            <a:pPr lvl="0"/>
            <a:r>
              <a:rPr lang="en-US" sz="3600" dirty="0"/>
              <a:t>More snowpack outputs than TI method</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92500" lnSpcReduction="10000"/>
          </a:bodyPr>
          <a:lstStyle/>
          <a:p>
            <a:pPr marL="0" indent="0" algn="ctr">
              <a:buNone/>
            </a:pPr>
            <a:r>
              <a:rPr lang="en-US" sz="4800" b="1" dirty="0"/>
              <a:t>Disadvantages</a:t>
            </a:r>
            <a:endParaRPr lang="en-US" sz="3600" b="1" dirty="0"/>
          </a:p>
          <a:p>
            <a:pPr lvl="0"/>
            <a:r>
              <a:rPr lang="en-US" sz="3600" dirty="0"/>
              <a:t>Requires additional meteorologic boundary conditions</a:t>
            </a:r>
          </a:p>
          <a:p>
            <a:pPr lvl="0"/>
            <a:r>
              <a:rPr lang="en-US" sz="3600" dirty="0"/>
              <a:t>Less mature than other methods</a:t>
            </a:r>
          </a:p>
        </p:txBody>
      </p:sp>
    </p:spTree>
    <p:extLst>
      <p:ext uri="{BB962C8B-B14F-4D97-AF65-F5344CB8AC3E}">
        <p14:creationId xmlns:p14="http://schemas.microsoft.com/office/powerpoint/2010/main" val="1479345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Energy Budget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3918290606"/>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a:xfrm>
            <a:off x="245889" y="1825625"/>
            <a:ext cx="6047335" cy="4351338"/>
          </a:xfrm>
        </p:spPr>
        <p:txBody>
          <a:bodyPr>
            <a:normAutofit/>
          </a:bodyPr>
          <a:lstStyle/>
          <a:p>
            <a:pPr>
              <a:lnSpc>
                <a:spcPct val="90000"/>
              </a:lnSpc>
            </a:pPr>
            <a:r>
              <a:rPr lang="en-US" sz="2000" kern="0" dirty="0"/>
              <a:t>Based upon Utah Energy Budget model </a:t>
            </a:r>
          </a:p>
          <a:p>
            <a:pPr lvl="1"/>
            <a:r>
              <a:rPr lang="en-US" sz="1800" b="0" i="0" dirty="0" err="1">
                <a:solidFill>
                  <a:srgbClr val="0052CC"/>
                </a:solidFill>
                <a:effectLst/>
                <a:hlinkClick r:id="rId3"/>
              </a:rPr>
              <a:t>Tarboton</a:t>
            </a:r>
            <a:r>
              <a:rPr lang="en-US" sz="1800" b="0" i="0" dirty="0">
                <a:solidFill>
                  <a:srgbClr val="0052CC"/>
                </a:solidFill>
                <a:effectLst/>
                <a:hlinkClick r:id="rId3"/>
              </a:rPr>
              <a:t>, et al (1995)</a:t>
            </a:r>
            <a:endParaRPr lang="en-US" sz="1800" b="0" i="0" dirty="0">
              <a:solidFill>
                <a:srgbClr val="172B4D"/>
              </a:solidFill>
              <a:effectLst/>
            </a:endParaRPr>
          </a:p>
          <a:p>
            <a:pPr>
              <a:lnSpc>
                <a:spcPct val="90000"/>
              </a:lnSpc>
            </a:pPr>
            <a:r>
              <a:rPr lang="en-US" sz="2000" kern="0" dirty="0"/>
              <a:t>Balance energy stored within a single snow layer and upper part of the ground</a:t>
            </a:r>
          </a:p>
          <a:p>
            <a:pPr>
              <a:lnSpc>
                <a:spcPct val="90000"/>
              </a:lnSpc>
            </a:pPr>
            <a:r>
              <a:rPr lang="en-US" sz="2000" kern="0" dirty="0"/>
              <a:t>Change in energy content affects snow water equivalent</a:t>
            </a:r>
          </a:p>
          <a:p>
            <a:pPr>
              <a:lnSpc>
                <a:spcPct val="90000"/>
              </a:lnSpc>
            </a:pPr>
            <a:r>
              <a:rPr lang="en-US" sz="2000" kern="0" dirty="0"/>
              <a:t>Requires lots of additional meteorologic boundary conditions</a:t>
            </a:r>
          </a:p>
          <a:p>
            <a:r>
              <a:rPr lang="en-US" sz="2000" kern="0" dirty="0"/>
              <a:t>Largely an academic method</a:t>
            </a:r>
          </a:p>
        </p:txBody>
      </p:sp>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pic>
        <p:nvPicPr>
          <p:cNvPr id="8" name="Picture 2" descr="https://www.weather.gov/images/ctp/1996Floods/SusqAtCityIsland.PNG">
            <a:extLst>
              <a:ext uri="{FF2B5EF4-FFF2-40B4-BE49-F238E27FC236}">
                <a16:creationId xmlns:a16="http://schemas.microsoft.com/office/drawing/2014/main" id="{23B0DCFB-922E-49E2-FEBB-5B3E4EB237F1}"/>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15943" r="11873"/>
          <a:stretch/>
        </p:blipFill>
        <p:spPr bwMode="auto">
          <a:xfrm>
            <a:off x="6351640" y="1825625"/>
            <a:ext cx="482271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742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pic>
        <p:nvPicPr>
          <p:cNvPr id="6" name="Content Placeholder 5">
            <a:extLst>
              <a:ext uri="{FF2B5EF4-FFF2-40B4-BE49-F238E27FC236}">
                <a16:creationId xmlns:a16="http://schemas.microsoft.com/office/drawing/2014/main" id="{66C939E6-D4DB-EC6B-E926-89B075DC8FC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67713"/>
          <a:stretch/>
        </p:blipFill>
        <p:spPr>
          <a:xfrm>
            <a:off x="3130481" y="1613238"/>
            <a:ext cx="5931037" cy="4846320"/>
          </a:xfrm>
          <a:prstGeom prst="rect">
            <a:avLst/>
          </a:prstGeom>
          <a:solidFill>
            <a:srgbClr val="FFFFFF"/>
          </a:solidFill>
          <a:ln>
            <a:solidFill>
              <a:srgbClr val="000000"/>
            </a:solidFill>
          </a:ln>
        </p:spPr>
      </p:pic>
      <p:sp>
        <p:nvSpPr>
          <p:cNvPr id="2" name="Rectangle: Rounded Corners 1">
            <a:extLst>
              <a:ext uri="{FF2B5EF4-FFF2-40B4-BE49-F238E27FC236}">
                <a16:creationId xmlns:a16="http://schemas.microsoft.com/office/drawing/2014/main" id="{63D30778-9C92-0187-094D-F81D2CD891D2}"/>
              </a:ext>
            </a:extLst>
          </p:cNvPr>
          <p:cNvSpPr/>
          <p:nvPr/>
        </p:nvSpPr>
        <p:spPr>
          <a:xfrm>
            <a:off x="4574780" y="4760028"/>
            <a:ext cx="934480" cy="731520"/>
          </a:xfrm>
          <a:prstGeom prst="roundRect">
            <a:avLst/>
          </a:prstGeom>
          <a:noFill/>
          <a:ln w="19050">
            <a:solidFill>
              <a:srgbClr val="5E86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580EE-ACAC-BAE4-038A-4CF1C861BED8}"/>
              </a:ext>
            </a:extLst>
          </p:cNvPr>
          <p:cNvSpPr>
            <a:spLocks noGrp="1"/>
          </p:cNvSpPr>
          <p:nvPr>
            <p:ph type="title"/>
          </p:nvPr>
        </p:nvSpPr>
        <p:spPr/>
        <p:txBody>
          <a:bodyPr/>
          <a:lstStyle/>
          <a:p>
            <a:r>
              <a:rPr lang="en-US" altLang="en-US" sz="4400" dirty="0">
                <a:ea typeface="ＭＳ Ｐゴシック" panose="020B0600070205080204" pitchFamily="34" charset="-128"/>
              </a:rPr>
              <a:t>Available Snow Modelin</a:t>
            </a:r>
            <a:r>
              <a:rPr lang="en-US" altLang="en-US" dirty="0">
                <a:ea typeface="ＭＳ Ｐゴシック" panose="020B0600070205080204" pitchFamily="34" charset="-128"/>
              </a:rPr>
              <a:t>g Methods</a:t>
            </a:r>
            <a:endParaRPr lang="en-US" dirty="0"/>
          </a:p>
        </p:txBody>
      </p:sp>
      <p:sp>
        <p:nvSpPr>
          <p:cNvPr id="3" name="Content Placeholder 2">
            <a:extLst>
              <a:ext uri="{FF2B5EF4-FFF2-40B4-BE49-F238E27FC236}">
                <a16:creationId xmlns:a16="http://schemas.microsoft.com/office/drawing/2014/main" id="{B87D9902-6166-8206-812B-DE0197C0FAE7}"/>
              </a:ext>
            </a:extLst>
          </p:cNvPr>
          <p:cNvSpPr>
            <a:spLocks noGrp="1"/>
          </p:cNvSpPr>
          <p:nvPr>
            <p:ph idx="1"/>
          </p:nvPr>
        </p:nvSpPr>
        <p:spPr>
          <a:xfrm>
            <a:off x="838200" y="1825625"/>
            <a:ext cx="5639718" cy="4351338"/>
          </a:xfrm>
        </p:spPr>
        <p:txBody>
          <a:bodyPr>
            <a:normAutofit fontScale="92500" lnSpcReduction="20000"/>
          </a:bodyPr>
          <a:lstStyle/>
          <a:p>
            <a:r>
              <a:rPr lang="en-US" dirty="0"/>
              <a:t>Multiple modeling approaches are available to represent energy transfer:</a:t>
            </a:r>
          </a:p>
          <a:p>
            <a:pPr lvl="1"/>
            <a:r>
              <a:rPr lang="en-US" dirty="0"/>
              <a:t>Temperature Index</a:t>
            </a:r>
          </a:p>
          <a:p>
            <a:pPr lvl="2"/>
            <a:r>
              <a:rPr lang="en-US" dirty="0"/>
              <a:t>Use air temperature as a surrogate for the total heat transfer</a:t>
            </a:r>
          </a:p>
          <a:p>
            <a:pPr lvl="2"/>
            <a:r>
              <a:rPr lang="en-US" dirty="0"/>
              <a:t>Banded and gridded implementations</a:t>
            </a:r>
          </a:p>
          <a:p>
            <a:pPr lvl="1"/>
            <a:r>
              <a:rPr lang="en-US" dirty="0"/>
              <a:t>RTI/Hybrid</a:t>
            </a:r>
          </a:p>
          <a:p>
            <a:pPr lvl="2"/>
            <a:r>
              <a:rPr lang="en-US" dirty="0"/>
              <a:t>Account for some modes of heat transfer but not all</a:t>
            </a:r>
          </a:p>
          <a:p>
            <a:pPr lvl="2"/>
            <a:r>
              <a:rPr lang="en-US" dirty="0"/>
              <a:t>Gridded implementation (no banded)</a:t>
            </a:r>
          </a:p>
          <a:p>
            <a:pPr lvl="1"/>
            <a:r>
              <a:rPr lang="en-US" dirty="0"/>
              <a:t>Energy Budget</a:t>
            </a:r>
          </a:p>
          <a:p>
            <a:pPr lvl="2"/>
            <a:r>
              <a:rPr lang="en-US" dirty="0"/>
              <a:t>Explicitly account for each mode of heat transfer</a:t>
            </a:r>
          </a:p>
          <a:p>
            <a:pPr lvl="2"/>
            <a:r>
              <a:rPr lang="en-US" dirty="0"/>
              <a:t>Banded and gridded implementations</a:t>
            </a:r>
          </a:p>
        </p:txBody>
      </p:sp>
      <p:pic>
        <p:nvPicPr>
          <p:cNvPr id="5" name="Picture 4">
            <a:extLst>
              <a:ext uri="{FF2B5EF4-FFF2-40B4-BE49-F238E27FC236}">
                <a16:creationId xmlns:a16="http://schemas.microsoft.com/office/drawing/2014/main" id="{E5497CAA-7E84-D092-9181-2CF0D006E423}"/>
              </a:ext>
            </a:extLst>
          </p:cNvPr>
          <p:cNvPicPr>
            <a:picLocks noChangeAspect="1"/>
          </p:cNvPicPr>
          <p:nvPr/>
        </p:nvPicPr>
        <p:blipFill>
          <a:blip r:embed="rId3"/>
          <a:stretch>
            <a:fillRect/>
          </a:stretch>
        </p:blipFill>
        <p:spPr>
          <a:xfrm>
            <a:off x="6851021" y="1978465"/>
            <a:ext cx="4923809" cy="3428571"/>
          </a:xfrm>
          <a:prstGeom prst="rect">
            <a:avLst/>
          </a:prstGeom>
          <a:ln>
            <a:solidFill>
              <a:schemeClr val="tx1"/>
            </a:solidFill>
          </a:ln>
        </p:spPr>
      </p:pic>
      <p:sp>
        <p:nvSpPr>
          <p:cNvPr id="4" name="Slide Number Placeholder 6">
            <a:extLst>
              <a:ext uri="{FF2B5EF4-FFF2-40B4-BE49-F238E27FC236}">
                <a16:creationId xmlns:a16="http://schemas.microsoft.com/office/drawing/2014/main" id="{71A21DDC-C1B3-1EAE-2CA6-EF9C23259B7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18291595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87" name="Content Placeholder 86">
            <a:extLst>
              <a:ext uri="{FF2B5EF4-FFF2-40B4-BE49-F238E27FC236}">
                <a16:creationId xmlns:a16="http://schemas.microsoft.com/office/drawing/2014/main" id="{3AADB8F3-A24F-495F-7AB1-710573200C5A}"/>
              </a:ext>
            </a:extLst>
          </p:cNvPr>
          <p:cNvSpPr>
            <a:spLocks noGrp="1"/>
          </p:cNvSpPr>
          <p:nvPr>
            <p:ph sz="half" idx="1"/>
          </p:nvPr>
        </p:nvSpPr>
        <p:spPr>
          <a:xfrm>
            <a:off x="838200" y="1825625"/>
            <a:ext cx="5022385" cy="4351338"/>
          </a:xfrm>
        </p:spPr>
        <p:txBody>
          <a:bodyPr>
            <a:normAutofit/>
          </a:bodyPr>
          <a:lstStyle/>
          <a:p>
            <a:pPr>
              <a:lnSpc>
                <a:spcPct val="90000"/>
              </a:lnSpc>
            </a:pPr>
            <a:r>
              <a:rPr lang="en-US" kern="0" dirty="0"/>
              <a:t>Requires iterative solver to balance mass/energy inputs and outputs, snowpack temperature, surface temperature, </a:t>
            </a:r>
            <a:r>
              <a:rPr lang="en-US" kern="0" dirty="0" err="1"/>
              <a:t>etc</a:t>
            </a:r>
            <a:endParaRPr lang="en-US" kern="0" dirty="0"/>
          </a:p>
          <a:p>
            <a:pPr>
              <a:lnSpc>
                <a:spcPct val="90000"/>
              </a:lnSpc>
            </a:pPr>
            <a:r>
              <a:rPr lang="en-US" kern="0" dirty="0"/>
              <a:t>More computationally intensive than other snow methods</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grpSp>
        <p:nvGrpSpPr>
          <p:cNvPr id="76" name="Group 11">
            <a:extLst>
              <a:ext uri="{FF2B5EF4-FFF2-40B4-BE49-F238E27FC236}">
                <a16:creationId xmlns:a16="http://schemas.microsoft.com/office/drawing/2014/main" id="{5F366F2F-6E72-8F8D-1392-785CD3875205}"/>
              </a:ext>
            </a:extLst>
          </p:cNvPr>
          <p:cNvGrpSpPr>
            <a:grpSpLocks/>
          </p:cNvGrpSpPr>
          <p:nvPr/>
        </p:nvGrpSpPr>
        <p:grpSpPr bwMode="auto">
          <a:xfrm>
            <a:off x="6217568" y="2240369"/>
            <a:ext cx="5068359" cy="1952604"/>
            <a:chOff x="5833508" y="1543660"/>
            <a:chExt cx="5068563" cy="1951561"/>
          </a:xfrm>
        </p:grpSpPr>
        <p:sp>
          <p:nvSpPr>
            <p:cNvPr id="77" name="Circular Arrow 4">
              <a:extLst>
                <a:ext uri="{FF2B5EF4-FFF2-40B4-BE49-F238E27FC236}">
                  <a16:creationId xmlns:a16="http://schemas.microsoft.com/office/drawing/2014/main" id="{824C9FB0-80C9-87AE-1A4D-E0E748D93642}"/>
                </a:ext>
              </a:extLst>
            </p:cNvPr>
            <p:cNvSpPr/>
            <p:nvPr/>
          </p:nvSpPr>
          <p:spPr>
            <a:xfrm rot="12392870" flipH="1">
              <a:off x="5833508" y="1751490"/>
              <a:ext cx="1678055" cy="1743731"/>
            </a:xfrm>
            <a:prstGeom prst="circularArrow">
              <a:avLst>
                <a:gd name="adj1" fmla="val 7266"/>
                <a:gd name="adj2" fmla="val 1031861"/>
                <a:gd name="adj3" fmla="val 20455096"/>
                <a:gd name="adj4" fmla="val 10800000"/>
                <a:gd name="adj5" fmla="val 102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8" name="Block Arc 77">
              <a:extLst>
                <a:ext uri="{FF2B5EF4-FFF2-40B4-BE49-F238E27FC236}">
                  <a16:creationId xmlns:a16="http://schemas.microsoft.com/office/drawing/2014/main" id="{059D725F-1255-408B-64C4-D4626C3CA1F6}"/>
                </a:ext>
              </a:extLst>
            </p:cNvPr>
            <p:cNvSpPr/>
            <p:nvPr/>
          </p:nvSpPr>
          <p:spPr>
            <a:xfrm rot="1134482" flipH="1">
              <a:off x="5953109" y="1893854"/>
              <a:ext cx="1417694" cy="1399427"/>
            </a:xfrm>
            <a:prstGeom prst="blockArc">
              <a:avLst>
                <a:gd name="adj1" fmla="val 13175674"/>
                <a:gd name="adj2" fmla="val 21372975"/>
                <a:gd name="adj3" fmla="val 869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9" name="Text Box 1034">
              <a:extLst>
                <a:ext uri="{FF2B5EF4-FFF2-40B4-BE49-F238E27FC236}">
                  <a16:creationId xmlns:a16="http://schemas.microsoft.com/office/drawing/2014/main" id="{70C9E27D-3DA9-5450-1553-FD3AEA597F3A}"/>
                </a:ext>
              </a:extLst>
            </p:cNvPr>
            <p:cNvSpPr txBox="1">
              <a:spLocks noChangeArrowheads="1"/>
            </p:cNvSpPr>
            <p:nvPr/>
          </p:nvSpPr>
          <p:spPr bwMode="auto">
            <a:xfrm>
              <a:off x="8140940" y="1543660"/>
              <a:ext cx="2761131" cy="74287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chemeClr val="accent1"/>
                  </a:solidFill>
                  <a:latin typeface="Calibri" panose="020F0502020204030204" pitchFamily="34" charset="0"/>
                </a:rPr>
                <a:t>inner loop B computes surface temperature</a:t>
              </a:r>
            </a:p>
          </p:txBody>
        </p:sp>
        <p:sp>
          <p:nvSpPr>
            <p:cNvPr id="80" name="Text Box 1034">
              <a:extLst>
                <a:ext uri="{FF2B5EF4-FFF2-40B4-BE49-F238E27FC236}">
                  <a16:creationId xmlns:a16="http://schemas.microsoft.com/office/drawing/2014/main" id="{223B44D0-BEB4-6B00-0013-B24B841254F6}"/>
                </a:ext>
              </a:extLst>
            </p:cNvPr>
            <p:cNvSpPr txBox="1">
              <a:spLocks noChangeArrowheads="1"/>
            </p:cNvSpPr>
            <p:nvPr/>
          </p:nvSpPr>
          <p:spPr bwMode="auto">
            <a:xfrm>
              <a:off x="6345999" y="2221497"/>
              <a:ext cx="398479" cy="744139"/>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chemeClr val="accent1"/>
                  </a:solidFill>
                  <a:latin typeface="Calibri" panose="020F0502020204030204" pitchFamily="34" charset="0"/>
                </a:rPr>
                <a:t>B</a:t>
              </a:r>
            </a:p>
          </p:txBody>
        </p:sp>
      </p:grpSp>
      <p:grpSp>
        <p:nvGrpSpPr>
          <p:cNvPr id="81" name="Group 16">
            <a:extLst>
              <a:ext uri="{FF2B5EF4-FFF2-40B4-BE49-F238E27FC236}">
                <a16:creationId xmlns:a16="http://schemas.microsoft.com/office/drawing/2014/main" id="{826D2640-D66E-4105-1F5C-23CFF630B3A4}"/>
              </a:ext>
            </a:extLst>
          </p:cNvPr>
          <p:cNvGrpSpPr>
            <a:grpSpLocks/>
          </p:cNvGrpSpPr>
          <p:nvPr/>
        </p:nvGrpSpPr>
        <p:grpSpPr bwMode="auto">
          <a:xfrm>
            <a:off x="5817735" y="2133498"/>
            <a:ext cx="5768610" cy="2591004"/>
            <a:chOff x="3127830" y="4278086"/>
            <a:chExt cx="5769205" cy="2591232"/>
          </a:xfrm>
        </p:grpSpPr>
        <p:grpSp>
          <p:nvGrpSpPr>
            <p:cNvPr id="82" name="Group 12">
              <a:extLst>
                <a:ext uri="{FF2B5EF4-FFF2-40B4-BE49-F238E27FC236}">
                  <a16:creationId xmlns:a16="http://schemas.microsoft.com/office/drawing/2014/main" id="{E29056F1-CA39-7027-E5CD-5D1C675E4773}"/>
                </a:ext>
              </a:extLst>
            </p:cNvPr>
            <p:cNvGrpSpPr>
              <a:grpSpLocks/>
            </p:cNvGrpSpPr>
            <p:nvPr/>
          </p:nvGrpSpPr>
          <p:grpSpPr bwMode="auto">
            <a:xfrm>
              <a:off x="3127830" y="4278086"/>
              <a:ext cx="2445654" cy="2579914"/>
              <a:chOff x="3127830" y="4278086"/>
              <a:chExt cx="2445654" cy="2579914"/>
            </a:xfrm>
          </p:grpSpPr>
          <p:sp>
            <p:nvSpPr>
              <p:cNvPr id="84" name="Circular Arrow 7">
                <a:extLst>
                  <a:ext uri="{FF2B5EF4-FFF2-40B4-BE49-F238E27FC236}">
                    <a16:creationId xmlns:a16="http://schemas.microsoft.com/office/drawing/2014/main" id="{B6D048C3-CDF5-42FE-2E65-D2192C2AD200}"/>
                  </a:ext>
                </a:extLst>
              </p:cNvPr>
              <p:cNvSpPr/>
              <p:nvPr/>
            </p:nvSpPr>
            <p:spPr>
              <a:xfrm>
                <a:off x="3127830" y="4278086"/>
                <a:ext cx="2445001" cy="2579914"/>
              </a:xfrm>
              <a:prstGeom prst="circularArrow">
                <a:avLst>
                  <a:gd name="adj1" fmla="val 5009"/>
                  <a:gd name="adj2" fmla="val 1089004"/>
                  <a:gd name="adj3" fmla="val 20503223"/>
                  <a:gd name="adj4" fmla="val 10800000"/>
                  <a:gd name="adj5" fmla="val 839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85" name="Block Arc 84">
                <a:extLst>
                  <a:ext uri="{FF2B5EF4-FFF2-40B4-BE49-F238E27FC236}">
                    <a16:creationId xmlns:a16="http://schemas.microsoft.com/office/drawing/2014/main" id="{743F1201-D45A-48E5-C2FF-7BC7298C9210}"/>
                  </a:ext>
                </a:extLst>
              </p:cNvPr>
              <p:cNvSpPr/>
              <p:nvPr/>
            </p:nvSpPr>
            <p:spPr>
              <a:xfrm rot="10800000">
                <a:off x="3270720" y="4433675"/>
                <a:ext cx="2227491" cy="2141725"/>
              </a:xfrm>
              <a:prstGeom prst="blockArc">
                <a:avLst>
                  <a:gd name="adj1" fmla="val 13853425"/>
                  <a:gd name="adj2" fmla="val 21444160"/>
                  <a:gd name="adj3" fmla="val 58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sp>
            <p:nvSpPr>
              <p:cNvPr id="86" name="Text Box 1034">
                <a:extLst>
                  <a:ext uri="{FF2B5EF4-FFF2-40B4-BE49-F238E27FC236}">
                    <a16:creationId xmlns:a16="http://schemas.microsoft.com/office/drawing/2014/main" id="{FC5979BD-2419-F617-9BC7-1160DDCFB49C}"/>
                  </a:ext>
                </a:extLst>
              </p:cNvPr>
              <p:cNvSpPr txBox="1">
                <a:spLocks noChangeArrowheads="1"/>
              </p:cNvSpPr>
              <p:nvPr/>
            </p:nvSpPr>
            <p:spPr bwMode="auto">
              <a:xfrm>
                <a:off x="5044139" y="5537084"/>
                <a:ext cx="398504" cy="743015"/>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0000"/>
                    </a:solidFill>
                    <a:latin typeface="Calibri" panose="020F0502020204030204" pitchFamily="34" charset="0"/>
                  </a:rPr>
                  <a:t>A</a:t>
                </a:r>
              </a:p>
            </p:txBody>
          </p:sp>
        </p:grpSp>
        <p:sp>
          <p:nvSpPr>
            <p:cNvPr id="83" name="Text Box 1034">
              <a:extLst>
                <a:ext uri="{FF2B5EF4-FFF2-40B4-BE49-F238E27FC236}">
                  <a16:creationId xmlns:a16="http://schemas.microsoft.com/office/drawing/2014/main" id="{9AB66634-B35D-BB6C-41AC-B4A571BD94BE}"/>
                </a:ext>
              </a:extLst>
            </p:cNvPr>
            <p:cNvSpPr txBox="1">
              <a:spLocks noChangeArrowheads="1"/>
            </p:cNvSpPr>
            <p:nvPr/>
          </p:nvSpPr>
          <p:spPr bwMode="auto">
            <a:xfrm>
              <a:off x="5869581" y="5818181"/>
              <a:ext cx="3027454" cy="1051137"/>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FF0000"/>
                  </a:solidFill>
                  <a:latin typeface="Calibri" panose="020F0502020204030204" pitchFamily="34" charset="0"/>
                </a:rPr>
                <a:t>outer loop A computes energy and mass flux for a time step</a:t>
              </a:r>
            </a:p>
          </p:txBody>
        </p:sp>
      </p:grpSp>
    </p:spTree>
    <p:extLst>
      <p:ext uri="{BB962C8B-B14F-4D97-AF65-F5344CB8AC3E}">
        <p14:creationId xmlns:p14="http://schemas.microsoft.com/office/powerpoint/2010/main" val="21539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
        <p:nvSpPr>
          <p:cNvPr id="4" name="Rectangle 3">
            <a:extLst>
              <a:ext uri="{FF2B5EF4-FFF2-40B4-BE49-F238E27FC236}">
                <a16:creationId xmlns:a16="http://schemas.microsoft.com/office/drawing/2014/main" id="{41C7AAA3-0699-2DAF-D9AD-07EAB51A8CA3}"/>
              </a:ext>
            </a:extLst>
          </p:cNvPr>
          <p:cNvSpPr/>
          <p:nvPr/>
        </p:nvSpPr>
        <p:spPr>
          <a:xfrm>
            <a:off x="4086432" y="1698172"/>
            <a:ext cx="1949986" cy="914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State Change</a:t>
            </a:r>
          </a:p>
        </p:txBody>
      </p:sp>
      <p:sp>
        <p:nvSpPr>
          <p:cNvPr id="5" name="Rectangle 4">
            <a:extLst>
              <a:ext uri="{FF2B5EF4-FFF2-40B4-BE49-F238E27FC236}">
                <a16:creationId xmlns:a16="http://schemas.microsoft.com/office/drawing/2014/main" id="{F25CD7B1-3873-45A2-4BE5-B0F0DA6075D6}"/>
              </a:ext>
            </a:extLst>
          </p:cNvPr>
          <p:cNvSpPr/>
          <p:nvPr/>
        </p:nvSpPr>
        <p:spPr>
          <a:xfrm>
            <a:off x="5426174" y="3098213"/>
            <a:ext cx="1949986" cy="914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Energy and Mass Flux</a:t>
            </a:r>
          </a:p>
        </p:txBody>
      </p:sp>
      <p:cxnSp>
        <p:nvCxnSpPr>
          <p:cNvPr id="7" name="Straight Arrow Connector 6">
            <a:extLst>
              <a:ext uri="{FF2B5EF4-FFF2-40B4-BE49-F238E27FC236}">
                <a16:creationId xmlns:a16="http://schemas.microsoft.com/office/drawing/2014/main" id="{6366F475-8DAF-9F2A-E8A7-76858EA1575B}"/>
              </a:ext>
            </a:extLst>
          </p:cNvPr>
          <p:cNvCxnSpPr>
            <a:cxnSpLocks/>
          </p:cNvCxnSpPr>
          <p:nvPr/>
        </p:nvCxnSpPr>
        <p:spPr>
          <a:xfrm>
            <a:off x="5426174" y="2612572"/>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70A07EC-25AA-C0DF-637D-D57F7BE916C3}"/>
              </a:ext>
            </a:extLst>
          </p:cNvPr>
          <p:cNvSpPr/>
          <p:nvPr/>
        </p:nvSpPr>
        <p:spPr>
          <a:xfrm>
            <a:off x="8111617" y="5623336"/>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Surface Fluxes</a:t>
            </a:r>
          </a:p>
        </p:txBody>
      </p:sp>
      <p:sp>
        <p:nvSpPr>
          <p:cNvPr id="12" name="Rectangle 11">
            <a:extLst>
              <a:ext uri="{FF2B5EF4-FFF2-40B4-BE49-F238E27FC236}">
                <a16:creationId xmlns:a16="http://schemas.microsoft.com/office/drawing/2014/main" id="{B9A0473B-7332-F33F-AE28-78F1497D168C}"/>
              </a:ext>
            </a:extLst>
          </p:cNvPr>
          <p:cNvSpPr/>
          <p:nvPr/>
        </p:nvSpPr>
        <p:spPr>
          <a:xfrm>
            <a:off x="5899395" y="4487323"/>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Surface Temperature</a:t>
            </a:r>
          </a:p>
        </p:txBody>
      </p:sp>
      <p:cxnSp>
        <p:nvCxnSpPr>
          <p:cNvPr id="28" name="Straight Arrow Connector 27">
            <a:extLst>
              <a:ext uri="{FF2B5EF4-FFF2-40B4-BE49-F238E27FC236}">
                <a16:creationId xmlns:a16="http://schemas.microsoft.com/office/drawing/2014/main" id="{28E0E382-991E-87C6-FC95-16E57CCD3E1D}"/>
              </a:ext>
            </a:extLst>
          </p:cNvPr>
          <p:cNvCxnSpPr>
            <a:cxnSpLocks/>
          </p:cNvCxnSpPr>
          <p:nvPr/>
        </p:nvCxnSpPr>
        <p:spPr>
          <a:xfrm>
            <a:off x="7849381" y="5401723"/>
            <a:ext cx="262236" cy="2216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BB5101A6-60D2-251F-D8B9-36F9EE622585}"/>
              </a:ext>
            </a:extLst>
          </p:cNvPr>
          <p:cNvSpPr/>
          <p:nvPr/>
        </p:nvSpPr>
        <p:spPr>
          <a:xfrm>
            <a:off x="8111617" y="4425655"/>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Compute Melt Rate</a:t>
            </a:r>
          </a:p>
        </p:txBody>
      </p:sp>
      <p:cxnSp>
        <p:nvCxnSpPr>
          <p:cNvPr id="32" name="Straight Arrow Connector 31">
            <a:extLst>
              <a:ext uri="{FF2B5EF4-FFF2-40B4-BE49-F238E27FC236}">
                <a16:creationId xmlns:a16="http://schemas.microsoft.com/office/drawing/2014/main" id="{509BFDEF-2A74-0FC6-0A16-E95D916B20CB}"/>
              </a:ext>
            </a:extLst>
          </p:cNvPr>
          <p:cNvCxnSpPr>
            <a:cxnSpLocks/>
            <a:stCxn id="16" idx="0"/>
            <a:endCxn id="31" idx="2"/>
          </p:cNvCxnSpPr>
          <p:nvPr/>
        </p:nvCxnSpPr>
        <p:spPr>
          <a:xfrm flipV="1">
            <a:off x="9086610" y="5340055"/>
            <a:ext cx="0" cy="283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56CBF31-8C2A-C8F5-3DAD-719ED71565DC}"/>
              </a:ext>
            </a:extLst>
          </p:cNvPr>
          <p:cNvCxnSpPr>
            <a:cxnSpLocks/>
            <a:stCxn id="31" idx="0"/>
            <a:endCxn id="63" idx="2"/>
          </p:cNvCxnSpPr>
          <p:nvPr/>
        </p:nvCxnSpPr>
        <p:spPr>
          <a:xfrm flipV="1">
            <a:off x="9086610" y="4174419"/>
            <a:ext cx="0" cy="251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D1FB409D-B27D-C6D3-6C9A-F145C349E00A}"/>
              </a:ext>
            </a:extLst>
          </p:cNvPr>
          <p:cNvSpPr/>
          <p:nvPr/>
        </p:nvSpPr>
        <p:spPr>
          <a:xfrm>
            <a:off x="8111617" y="3260019"/>
            <a:ext cx="194998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Update Snowpack State</a:t>
            </a:r>
          </a:p>
        </p:txBody>
      </p:sp>
      <p:cxnSp>
        <p:nvCxnSpPr>
          <p:cNvPr id="64" name="Straight Arrow Connector 63">
            <a:extLst>
              <a:ext uri="{FF2B5EF4-FFF2-40B4-BE49-F238E27FC236}">
                <a16:creationId xmlns:a16="http://schemas.microsoft.com/office/drawing/2014/main" id="{504609F5-11F0-9ACF-5A71-C7EB70BECF91}"/>
              </a:ext>
            </a:extLst>
          </p:cNvPr>
          <p:cNvCxnSpPr>
            <a:cxnSpLocks/>
          </p:cNvCxnSpPr>
          <p:nvPr/>
        </p:nvCxnSpPr>
        <p:spPr>
          <a:xfrm flipH="1">
            <a:off x="7849381" y="4174419"/>
            <a:ext cx="262236" cy="3129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7" name="Graphic 66" descr="Arrow circle with solid fill">
            <a:extLst>
              <a:ext uri="{FF2B5EF4-FFF2-40B4-BE49-F238E27FC236}">
                <a16:creationId xmlns:a16="http://schemas.microsoft.com/office/drawing/2014/main" id="{E8DDA690-AFCD-4B9B-A01D-4992168FB2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989" y="3098213"/>
            <a:ext cx="914400" cy="914400"/>
          </a:xfrm>
          <a:prstGeom prst="rect">
            <a:avLst/>
          </a:prstGeom>
        </p:spPr>
      </p:pic>
      <p:sp>
        <p:nvSpPr>
          <p:cNvPr id="10" name="TextBox 9">
            <a:extLst>
              <a:ext uri="{FF2B5EF4-FFF2-40B4-BE49-F238E27FC236}">
                <a16:creationId xmlns:a16="http://schemas.microsoft.com/office/drawing/2014/main" id="{D68C30FB-719A-E1E4-5A7E-296BD97234D0}"/>
              </a:ext>
            </a:extLst>
          </p:cNvPr>
          <p:cNvSpPr txBox="1"/>
          <p:nvPr/>
        </p:nvSpPr>
        <p:spPr>
          <a:xfrm>
            <a:off x="4666447" y="3370747"/>
            <a:ext cx="324128" cy="369332"/>
          </a:xfrm>
          <a:prstGeom prst="rect">
            <a:avLst/>
          </a:prstGeom>
          <a:noFill/>
        </p:spPr>
        <p:txBody>
          <a:bodyPr wrap="none" rtlCol="0">
            <a:spAutoFit/>
          </a:bodyPr>
          <a:lstStyle/>
          <a:p>
            <a:r>
              <a:rPr lang="en-US" b="1" dirty="0">
                <a:solidFill>
                  <a:srgbClr val="FF0000"/>
                </a:solidFill>
              </a:rPr>
              <a:t>A</a:t>
            </a:r>
          </a:p>
        </p:txBody>
      </p:sp>
      <p:pic>
        <p:nvPicPr>
          <p:cNvPr id="11" name="Graphic 10" descr="Arrow circle with solid fill">
            <a:extLst>
              <a:ext uri="{FF2B5EF4-FFF2-40B4-BE49-F238E27FC236}">
                <a16:creationId xmlns:a16="http://schemas.microsoft.com/office/drawing/2014/main" id="{47E3708E-85BF-2D2E-4676-4F23ECDD93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83948" y="5455158"/>
            <a:ext cx="914400" cy="914400"/>
          </a:xfrm>
          <a:prstGeom prst="rect">
            <a:avLst/>
          </a:prstGeom>
        </p:spPr>
      </p:pic>
      <p:sp>
        <p:nvSpPr>
          <p:cNvPr id="14" name="TextBox 13">
            <a:extLst>
              <a:ext uri="{FF2B5EF4-FFF2-40B4-BE49-F238E27FC236}">
                <a16:creationId xmlns:a16="http://schemas.microsoft.com/office/drawing/2014/main" id="{C1C771F2-5A56-A4FB-77B6-39806633078C}"/>
              </a:ext>
            </a:extLst>
          </p:cNvPr>
          <p:cNvSpPr txBox="1"/>
          <p:nvPr/>
        </p:nvSpPr>
        <p:spPr>
          <a:xfrm>
            <a:off x="7008406" y="5727692"/>
            <a:ext cx="314510" cy="369332"/>
          </a:xfrm>
          <a:prstGeom prst="rect">
            <a:avLst/>
          </a:prstGeom>
          <a:noFill/>
        </p:spPr>
        <p:txBody>
          <a:bodyPr wrap="none" rtlCol="0">
            <a:spAutoFit/>
          </a:bodyPr>
          <a:lstStyle/>
          <a:p>
            <a:r>
              <a:rPr lang="en-US" b="1" dirty="0">
                <a:solidFill>
                  <a:schemeClr val="accent1"/>
                </a:solidFill>
              </a:rPr>
              <a:t>B</a:t>
            </a:r>
          </a:p>
        </p:txBody>
      </p:sp>
      <p:sp>
        <p:nvSpPr>
          <p:cNvPr id="17" name="Rectangle 16">
            <a:extLst>
              <a:ext uri="{FF2B5EF4-FFF2-40B4-BE49-F238E27FC236}">
                <a16:creationId xmlns:a16="http://schemas.microsoft.com/office/drawing/2014/main" id="{416EC693-2C62-93B7-1FC1-E043797FE45F}"/>
              </a:ext>
            </a:extLst>
          </p:cNvPr>
          <p:cNvSpPr/>
          <p:nvPr/>
        </p:nvSpPr>
        <p:spPr>
          <a:xfrm>
            <a:off x="1377385" y="1698172"/>
            <a:ext cx="1949986" cy="9144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Met Boundary Conditions</a:t>
            </a:r>
          </a:p>
        </p:txBody>
      </p:sp>
      <p:cxnSp>
        <p:nvCxnSpPr>
          <p:cNvPr id="49" name="Straight Arrow Connector 48">
            <a:extLst>
              <a:ext uri="{FF2B5EF4-FFF2-40B4-BE49-F238E27FC236}">
                <a16:creationId xmlns:a16="http://schemas.microsoft.com/office/drawing/2014/main" id="{636C4791-19FA-3743-2879-4FF18BD53658}"/>
              </a:ext>
            </a:extLst>
          </p:cNvPr>
          <p:cNvCxnSpPr>
            <a:cxnSpLocks/>
            <a:stCxn id="17" idx="3"/>
            <a:endCxn id="4" idx="1"/>
          </p:cNvCxnSpPr>
          <p:nvPr/>
        </p:nvCxnSpPr>
        <p:spPr>
          <a:xfrm>
            <a:off x="3327371" y="2155372"/>
            <a:ext cx="7590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91F508B0-8D53-8DA5-1FE3-8C9363C1362D}"/>
              </a:ext>
            </a:extLst>
          </p:cNvPr>
          <p:cNvSpPr/>
          <p:nvPr/>
        </p:nvSpPr>
        <p:spPr>
          <a:xfrm>
            <a:off x="6795479" y="1690688"/>
            <a:ext cx="1949986" cy="9144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Generate Outputs</a:t>
            </a:r>
          </a:p>
        </p:txBody>
      </p:sp>
      <p:cxnSp>
        <p:nvCxnSpPr>
          <p:cNvPr id="82" name="Straight Arrow Connector 81">
            <a:extLst>
              <a:ext uri="{FF2B5EF4-FFF2-40B4-BE49-F238E27FC236}">
                <a16:creationId xmlns:a16="http://schemas.microsoft.com/office/drawing/2014/main" id="{BEEECA4D-2D58-6C5C-E1F9-46F4A5CF39CD}"/>
              </a:ext>
            </a:extLst>
          </p:cNvPr>
          <p:cNvCxnSpPr>
            <a:cxnSpLocks/>
            <a:stCxn id="4" idx="3"/>
            <a:endCxn id="81" idx="1"/>
          </p:cNvCxnSpPr>
          <p:nvPr/>
        </p:nvCxnSpPr>
        <p:spPr>
          <a:xfrm flipV="1">
            <a:off x="6036418" y="2147888"/>
            <a:ext cx="759061" cy="74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F828E9FE-BA4F-B13A-9DC1-5C705A8AD279}"/>
              </a:ext>
            </a:extLst>
          </p:cNvPr>
          <p:cNvCxnSpPr>
            <a:cxnSpLocks/>
          </p:cNvCxnSpPr>
          <p:nvPr/>
        </p:nvCxnSpPr>
        <p:spPr>
          <a:xfrm flipH="1" flipV="1">
            <a:off x="5783580" y="2612572"/>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305E381-B8B2-95B4-269C-95E85A5525DF}"/>
              </a:ext>
            </a:extLst>
          </p:cNvPr>
          <p:cNvCxnSpPr>
            <a:cxnSpLocks/>
          </p:cNvCxnSpPr>
          <p:nvPr/>
        </p:nvCxnSpPr>
        <p:spPr>
          <a:xfrm>
            <a:off x="6470609" y="4012613"/>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4FD1F81F-7005-D998-54C5-15014B9DB02A}"/>
              </a:ext>
            </a:extLst>
          </p:cNvPr>
          <p:cNvCxnSpPr>
            <a:cxnSpLocks/>
          </p:cNvCxnSpPr>
          <p:nvPr/>
        </p:nvCxnSpPr>
        <p:spPr>
          <a:xfrm flipH="1" flipV="1">
            <a:off x="6828015" y="4012613"/>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919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Energy Budget Parameters</a:t>
            </a:r>
          </a:p>
        </p:txBody>
      </p:sp>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a:xfrm>
            <a:off x="6172200" y="1825625"/>
            <a:ext cx="5869236" cy="4351338"/>
          </a:xfrm>
        </p:spPr>
        <p:txBody>
          <a:bodyPr>
            <a:normAutofit lnSpcReduction="10000"/>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dirty="0">
                <a:ea typeface="ＭＳ Ｐゴシック" panose="020B0600070205080204" pitchFamily="34" charset="-128"/>
              </a:rPr>
              <a:t>New Snow Albedo</a:t>
            </a:r>
          </a:p>
          <a:p>
            <a:pPr>
              <a:lnSpc>
                <a:spcPct val="80000"/>
              </a:lnSpc>
            </a:pPr>
            <a:r>
              <a:rPr lang="en-US" altLang="en-US" dirty="0">
                <a:ea typeface="ＭＳ Ｐゴシック" panose="020B0600070205080204" pitchFamily="34" charset="-128"/>
              </a:rPr>
              <a:t>Min Snow Albedo</a:t>
            </a:r>
          </a:p>
          <a:p>
            <a:pPr>
              <a:lnSpc>
                <a:spcPct val="80000"/>
              </a:lnSpc>
            </a:pPr>
            <a:r>
              <a:rPr lang="en-US" altLang="en-US" sz="2800" dirty="0">
                <a:ea typeface="ＭＳ Ｐゴシック" panose="020B0600070205080204" pitchFamily="34" charset="-128"/>
              </a:rPr>
              <a:t>Albedo Refresh Depth</a:t>
            </a:r>
          </a:p>
          <a:p>
            <a:pPr>
              <a:lnSpc>
                <a:spcPct val="80000"/>
              </a:lnSpc>
            </a:pPr>
            <a:r>
              <a:rPr lang="en-US" altLang="en-US" sz="2800" dirty="0">
                <a:ea typeface="ＭＳ Ｐゴシック" panose="020B0600070205080204" pitchFamily="34" charset="-128"/>
              </a:rPr>
              <a:t>Albedo Decay</a:t>
            </a:r>
          </a:p>
          <a:p>
            <a:pPr>
              <a:lnSpc>
                <a:spcPct val="80000"/>
              </a:lnSpc>
            </a:pPr>
            <a:r>
              <a:rPr lang="en-US" altLang="en-US" sz="2800" dirty="0">
                <a:ea typeface="ＭＳ Ｐゴシック" panose="020B0600070205080204" pitchFamily="34" charset="-128"/>
              </a:rPr>
              <a:t>Snow Thermal Conductivity</a:t>
            </a:r>
          </a:p>
          <a:p>
            <a:pPr>
              <a:lnSpc>
                <a:spcPct val="80000"/>
              </a:lnSpc>
            </a:pPr>
            <a:r>
              <a:rPr lang="en-US" dirty="0">
                <a:ea typeface="ＭＳ Ｐゴシック" panose="020B0600070205080204" pitchFamily="34" charset="-128"/>
              </a:rPr>
              <a:t>Liquid Water Retention Fraction</a:t>
            </a:r>
          </a:p>
          <a:p>
            <a:pPr>
              <a:lnSpc>
                <a:spcPct val="80000"/>
              </a:lnSpc>
            </a:pPr>
            <a:r>
              <a:rPr lang="en-US" dirty="0">
                <a:ea typeface="ＭＳ Ｐゴシック" panose="020B0600070205080204" pitchFamily="34" charset="-128"/>
              </a:rPr>
              <a:t>Snow Hydraulic Conductivity</a:t>
            </a:r>
          </a:p>
          <a:p>
            <a:pPr>
              <a:lnSpc>
                <a:spcPct val="80000"/>
              </a:lnSpc>
            </a:pPr>
            <a:r>
              <a:rPr lang="en-US" dirty="0">
                <a:ea typeface="ＭＳ Ｐゴシック" panose="020B0600070205080204" pitchFamily="34" charset="-128"/>
              </a:rPr>
              <a:t>Soil Depth for Energy Balance</a:t>
            </a:r>
            <a:endParaRPr lang="en-US" dirty="0"/>
          </a:p>
        </p:txBody>
      </p:sp>
      <p:pic>
        <p:nvPicPr>
          <p:cNvPr id="8" name="Content Placeholder 7">
            <a:extLst>
              <a:ext uri="{FF2B5EF4-FFF2-40B4-BE49-F238E27FC236}">
                <a16:creationId xmlns:a16="http://schemas.microsoft.com/office/drawing/2014/main" id="{077A3374-DE50-968E-A53A-5A07B13616ED}"/>
              </a:ext>
            </a:extLst>
          </p:cNvPr>
          <p:cNvPicPr>
            <a:picLocks noGrp="1" noChangeAspect="1"/>
          </p:cNvPicPr>
          <p:nvPr>
            <p:ph sz="half" idx="1"/>
          </p:nvPr>
        </p:nvPicPr>
        <p:blipFill>
          <a:blip r:embed="rId2"/>
          <a:stretch>
            <a:fillRect/>
          </a:stretch>
        </p:blipFill>
        <p:spPr>
          <a:xfrm>
            <a:off x="584812" y="1500976"/>
            <a:ext cx="5047943" cy="3688128"/>
          </a:xfrm>
        </p:spPr>
      </p:pic>
      <p:sp>
        <p:nvSpPr>
          <p:cNvPr id="2" name="Slide Number Placeholder 6">
            <a:extLst>
              <a:ext uri="{FF2B5EF4-FFF2-40B4-BE49-F238E27FC236}">
                <a16:creationId xmlns:a16="http://schemas.microsoft.com/office/drawing/2014/main" id="{1FED5BCD-6D31-9A06-9E98-8080323B69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2297458316"/>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3200" dirty="0"/>
              <a:t>New Albedo, Min Albedo, and Albedo Refresh Depth</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Albedo of fresh snow </a:t>
            </a:r>
          </a:p>
          <a:p>
            <a:pPr lvl="1">
              <a:lnSpc>
                <a:spcPct val="80000"/>
              </a:lnSpc>
              <a:spcAft>
                <a:spcPts val="600"/>
              </a:spcAft>
            </a:pPr>
            <a:r>
              <a:rPr lang="en-US" altLang="en-US" sz="2000" dirty="0">
                <a:ea typeface="ＭＳ Ｐゴシック" panose="020B0600070205080204" pitchFamily="34" charset="-128"/>
              </a:rPr>
              <a:t>When new snow depth &gt; albedo refresh depth</a:t>
            </a:r>
          </a:p>
          <a:p>
            <a:pPr lvl="1">
              <a:lnSpc>
                <a:spcPct val="80000"/>
              </a:lnSpc>
              <a:spcAft>
                <a:spcPts val="600"/>
              </a:spcAft>
            </a:pPr>
            <a:r>
              <a:rPr lang="en-US" altLang="en-US" sz="2000" dirty="0">
                <a:solidFill>
                  <a:srgbClr val="FF0000"/>
                </a:solidFill>
                <a:ea typeface="ＭＳ Ｐゴシック" panose="020B0600070205080204" pitchFamily="34" charset="-128"/>
              </a:rPr>
              <a:t>0.6 – 0.95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Minimum albedo</a:t>
            </a:r>
          </a:p>
          <a:p>
            <a:pPr lvl="1">
              <a:lnSpc>
                <a:spcPct val="80000"/>
              </a:lnSpc>
              <a:spcAft>
                <a:spcPts val="600"/>
              </a:spcAft>
            </a:pPr>
            <a:r>
              <a:rPr lang="en-US" altLang="en-US" sz="2000" dirty="0">
                <a:solidFill>
                  <a:srgbClr val="FF0000"/>
                </a:solidFill>
                <a:ea typeface="ＭＳ Ｐゴシック" panose="020B0600070205080204" pitchFamily="34" charset="-128"/>
              </a:rPr>
              <a:t>0.1 – 0.5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Depth at which albedo is reset</a:t>
            </a:r>
          </a:p>
          <a:p>
            <a:pPr lvl="1">
              <a:lnSpc>
                <a:spcPct val="80000"/>
              </a:lnSpc>
              <a:spcAft>
                <a:spcPts val="600"/>
              </a:spcAft>
            </a:pPr>
            <a:r>
              <a:rPr lang="en-US" altLang="en-US" sz="2000" dirty="0">
                <a:solidFill>
                  <a:srgbClr val="FF0000"/>
                </a:solidFill>
                <a:ea typeface="ＭＳ Ｐゴシック" panose="020B0600070205080204" pitchFamily="34" charset="-128"/>
              </a:rPr>
              <a:t>0.02 inches – 0.2 inches</a:t>
            </a:r>
            <a:endParaRPr lang="en-US" altLang="en-US" sz="20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pic>
        <p:nvPicPr>
          <p:cNvPr id="6" name="Picture 5">
            <a:extLst>
              <a:ext uri="{FF2B5EF4-FFF2-40B4-BE49-F238E27FC236}">
                <a16:creationId xmlns:a16="http://schemas.microsoft.com/office/drawing/2014/main" id="{66A03D73-70BF-23EC-8C0B-0ADB552C8E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9992" y="3549587"/>
            <a:ext cx="3944112" cy="2627376"/>
          </a:xfrm>
          <a:prstGeom prst="rect">
            <a:avLst/>
          </a:prstGeom>
          <a:ln>
            <a:solidFill>
              <a:schemeClr val="tx1"/>
            </a:solidFill>
          </a:ln>
        </p:spPr>
      </p:pic>
      <p:pic>
        <p:nvPicPr>
          <p:cNvPr id="7" name="Picture 6">
            <a:extLst>
              <a:ext uri="{FF2B5EF4-FFF2-40B4-BE49-F238E27FC236}">
                <a16:creationId xmlns:a16="http://schemas.microsoft.com/office/drawing/2014/main" id="{D10BCA90-2F52-533F-55C1-8E5165530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0200" y="1618127"/>
            <a:ext cx="4129392" cy="2312460"/>
          </a:xfrm>
          <a:prstGeom prst="rect">
            <a:avLst/>
          </a:prstGeom>
          <a:ln>
            <a:solidFill>
              <a:schemeClr val="tx1"/>
            </a:solidFill>
          </a:ln>
        </p:spPr>
      </p:pic>
      <p:sp>
        <p:nvSpPr>
          <p:cNvPr id="8" name="TextBox 7">
            <a:extLst>
              <a:ext uri="{FF2B5EF4-FFF2-40B4-BE49-F238E27FC236}">
                <a16:creationId xmlns:a16="http://schemas.microsoft.com/office/drawing/2014/main" id="{D34137D0-1B51-20BF-A104-B95FBB77BE68}"/>
              </a:ext>
            </a:extLst>
          </p:cNvPr>
          <p:cNvSpPr txBox="1"/>
          <p:nvPr/>
        </p:nvSpPr>
        <p:spPr>
          <a:xfrm>
            <a:off x="9509392" y="1796987"/>
            <a:ext cx="1275414" cy="369332"/>
          </a:xfrm>
          <a:prstGeom prst="rect">
            <a:avLst/>
          </a:prstGeom>
          <a:solidFill>
            <a:schemeClr val="bg1"/>
          </a:solidFill>
        </p:spPr>
        <p:txBody>
          <a:bodyPr wrap="none" rtlCol="0">
            <a:spAutoFit/>
          </a:bodyPr>
          <a:lstStyle/>
          <a:p>
            <a:r>
              <a:rPr lang="en-US" dirty="0"/>
              <a:t>Clean Snow</a:t>
            </a:r>
          </a:p>
        </p:txBody>
      </p:sp>
      <p:sp>
        <p:nvSpPr>
          <p:cNvPr id="9" name="TextBox 8">
            <a:extLst>
              <a:ext uri="{FF2B5EF4-FFF2-40B4-BE49-F238E27FC236}">
                <a16:creationId xmlns:a16="http://schemas.microsoft.com/office/drawing/2014/main" id="{B6DBA187-3EBB-C461-5065-99F7658E5FE4}"/>
              </a:ext>
            </a:extLst>
          </p:cNvPr>
          <p:cNvSpPr txBox="1"/>
          <p:nvPr/>
        </p:nvSpPr>
        <p:spPr>
          <a:xfrm>
            <a:off x="6761236" y="5761530"/>
            <a:ext cx="1208088" cy="369332"/>
          </a:xfrm>
          <a:prstGeom prst="rect">
            <a:avLst/>
          </a:prstGeom>
          <a:solidFill>
            <a:schemeClr val="bg1"/>
          </a:solidFill>
        </p:spPr>
        <p:txBody>
          <a:bodyPr wrap="none" rtlCol="0">
            <a:spAutoFit/>
          </a:bodyPr>
          <a:lstStyle/>
          <a:p>
            <a:r>
              <a:rPr lang="en-US" dirty="0"/>
              <a:t>Dirty Snow</a:t>
            </a:r>
          </a:p>
        </p:txBody>
      </p:sp>
    </p:spTree>
    <p:extLst>
      <p:ext uri="{BB962C8B-B14F-4D97-AF65-F5344CB8AC3E}">
        <p14:creationId xmlns:p14="http://schemas.microsoft.com/office/powerpoint/2010/main" val="158646868"/>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New Albedo and Min Albedo</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grpSp>
        <p:nvGrpSpPr>
          <p:cNvPr id="14" name="Group 13">
            <a:extLst>
              <a:ext uri="{FF2B5EF4-FFF2-40B4-BE49-F238E27FC236}">
                <a16:creationId xmlns:a16="http://schemas.microsoft.com/office/drawing/2014/main" id="{F0281BB5-A20C-D88A-86BE-6E35A2848994}"/>
              </a:ext>
            </a:extLst>
          </p:cNvPr>
          <p:cNvGrpSpPr/>
          <p:nvPr/>
        </p:nvGrpSpPr>
        <p:grpSpPr>
          <a:xfrm>
            <a:off x="2051047" y="5354404"/>
            <a:ext cx="2593980" cy="923330"/>
            <a:chOff x="4263659" y="2141091"/>
            <a:chExt cx="2593980"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2593980" cy="923330"/>
            </a:xfrm>
            <a:prstGeom prst="rect">
              <a:avLst/>
            </a:prstGeom>
            <a:solidFill>
              <a:schemeClr val="bg1"/>
            </a:solidFill>
            <a:ln>
              <a:solidFill>
                <a:schemeClr val="tx1"/>
              </a:solidFill>
            </a:ln>
          </p:spPr>
          <p:txBody>
            <a:bodyPr wrap="none" rtlCol="0">
              <a:spAutoFit/>
            </a:bodyPr>
            <a:lstStyle/>
            <a:p>
              <a:r>
                <a:rPr lang="en-US" dirty="0"/>
                <a:t>          New Albedo = base</a:t>
              </a:r>
            </a:p>
            <a:p>
              <a:r>
                <a:rPr lang="en-US" dirty="0"/>
                <a:t>          New Albedo = -66%</a:t>
              </a:r>
            </a:p>
            <a:p>
              <a:r>
                <a:rPr lang="en-US" dirty="0"/>
                <a:t>          New Albedo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pic>
        <p:nvPicPr>
          <p:cNvPr id="9" name="Content Placeholder 8">
            <a:extLst>
              <a:ext uri="{FF2B5EF4-FFF2-40B4-BE49-F238E27FC236}">
                <a16:creationId xmlns:a16="http://schemas.microsoft.com/office/drawing/2014/main" id="{7E6667CE-C771-49EF-7D36-E8870419C442}"/>
              </a:ext>
            </a:extLst>
          </p:cNvPr>
          <p:cNvPicPr>
            <a:picLocks noGrp="1" noChangeAspect="1"/>
          </p:cNvPicPr>
          <p:nvPr>
            <p:ph sz="half" idx="1"/>
          </p:nvPr>
        </p:nvPicPr>
        <p:blipFill>
          <a:blip r:embed="rId3"/>
          <a:stretch>
            <a:fillRect/>
          </a:stretch>
        </p:blipFill>
        <p:spPr>
          <a:xfrm>
            <a:off x="838200" y="1719988"/>
            <a:ext cx="5181600" cy="3625351"/>
          </a:xfrm>
          <a:prstGeom prst="rect">
            <a:avLst/>
          </a:prstGeom>
          <a:ln>
            <a:solidFill>
              <a:schemeClr val="tx1"/>
            </a:solidFill>
          </a:ln>
        </p:spPr>
      </p:pic>
      <p:pic>
        <p:nvPicPr>
          <p:cNvPr id="24" name="Content Placeholder 23">
            <a:extLst>
              <a:ext uri="{FF2B5EF4-FFF2-40B4-BE49-F238E27FC236}">
                <a16:creationId xmlns:a16="http://schemas.microsoft.com/office/drawing/2014/main" id="{085A7F81-2356-C70E-86D9-38947CEB7E97}"/>
              </a:ext>
            </a:extLst>
          </p:cNvPr>
          <p:cNvPicPr>
            <a:picLocks noGrp="1" noChangeAspect="1"/>
          </p:cNvPicPr>
          <p:nvPr>
            <p:ph sz="half" idx="2"/>
          </p:nvPr>
        </p:nvPicPr>
        <p:blipFill>
          <a:blip r:embed="rId4"/>
          <a:stretch>
            <a:fillRect/>
          </a:stretch>
        </p:blipFill>
        <p:spPr>
          <a:xfrm>
            <a:off x="6172200" y="1715567"/>
            <a:ext cx="5181600" cy="3634194"/>
          </a:xfrm>
          <a:ln>
            <a:solidFill>
              <a:schemeClr val="tx1"/>
            </a:solidFill>
          </a:ln>
        </p:spPr>
      </p:pic>
      <p:grpSp>
        <p:nvGrpSpPr>
          <p:cNvPr id="25" name="Group 24">
            <a:extLst>
              <a:ext uri="{FF2B5EF4-FFF2-40B4-BE49-F238E27FC236}">
                <a16:creationId xmlns:a16="http://schemas.microsoft.com/office/drawing/2014/main" id="{C26AD7EB-4FD1-1A06-0D4A-F636648BE688}"/>
              </a:ext>
            </a:extLst>
          </p:cNvPr>
          <p:cNvGrpSpPr/>
          <p:nvPr/>
        </p:nvGrpSpPr>
        <p:grpSpPr>
          <a:xfrm>
            <a:off x="7466010" y="5345339"/>
            <a:ext cx="2658100" cy="923330"/>
            <a:chOff x="4263659" y="2141091"/>
            <a:chExt cx="2658100" cy="923330"/>
          </a:xfrm>
        </p:grpSpPr>
        <p:sp>
          <p:nvSpPr>
            <p:cNvPr id="26" name="TextBox 25">
              <a:extLst>
                <a:ext uri="{FF2B5EF4-FFF2-40B4-BE49-F238E27FC236}">
                  <a16:creationId xmlns:a16="http://schemas.microsoft.com/office/drawing/2014/main" id="{79AD3A3D-3B14-7435-38DB-256294B50561}"/>
                </a:ext>
              </a:extLst>
            </p:cNvPr>
            <p:cNvSpPr txBox="1"/>
            <p:nvPr/>
          </p:nvSpPr>
          <p:spPr>
            <a:xfrm>
              <a:off x="4263659" y="2141091"/>
              <a:ext cx="2658100" cy="923330"/>
            </a:xfrm>
            <a:prstGeom prst="rect">
              <a:avLst/>
            </a:prstGeom>
            <a:solidFill>
              <a:schemeClr val="bg1"/>
            </a:solidFill>
            <a:ln>
              <a:solidFill>
                <a:schemeClr val="tx1"/>
              </a:solidFill>
            </a:ln>
          </p:spPr>
          <p:txBody>
            <a:bodyPr wrap="none" rtlCol="0">
              <a:spAutoFit/>
            </a:bodyPr>
            <a:lstStyle/>
            <a:p>
              <a:r>
                <a:rPr lang="en-US" dirty="0"/>
                <a:t>          Min Albedo = base</a:t>
              </a:r>
            </a:p>
            <a:p>
              <a:r>
                <a:rPr lang="en-US" dirty="0"/>
                <a:t>          Min Albedo = -66%</a:t>
              </a:r>
            </a:p>
            <a:p>
              <a:r>
                <a:rPr lang="en-US" dirty="0"/>
                <a:t>          Min Albedo = +150%</a:t>
              </a:r>
            </a:p>
          </p:txBody>
        </p:sp>
        <p:cxnSp>
          <p:nvCxnSpPr>
            <p:cNvPr id="27" name="Straight Connector 26">
              <a:extLst>
                <a:ext uri="{FF2B5EF4-FFF2-40B4-BE49-F238E27FC236}">
                  <a16:creationId xmlns:a16="http://schemas.microsoft.com/office/drawing/2014/main" id="{D869B02C-9DA9-06D8-A162-BF31CA986725}"/>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5AB5589-6BC9-660E-5B54-1F78A1734A15}"/>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3E3EE5F-3D62-A36C-A9E2-75EC01423552}"/>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429305"/>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Albedo Decay Coefficient</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albedo decays from new snow albedo to min snow albedo</a:t>
            </a:r>
          </a:p>
          <a:p>
            <a:pPr>
              <a:lnSpc>
                <a:spcPct val="80000"/>
              </a:lnSpc>
              <a:spcAft>
                <a:spcPts val="600"/>
              </a:spcAft>
            </a:pPr>
            <a:r>
              <a:rPr lang="en-US" altLang="en-US" sz="2400" dirty="0">
                <a:ea typeface="ＭＳ Ｐゴシック" panose="020B0600070205080204" pitchFamily="34" charset="-128"/>
              </a:rPr>
              <a:t>Constant or Annual Pattern</a:t>
            </a:r>
          </a:p>
          <a:p>
            <a:pPr>
              <a:lnSpc>
                <a:spcPct val="80000"/>
              </a:lnSpc>
              <a:spcAft>
                <a:spcPts val="600"/>
              </a:spcAft>
            </a:pPr>
            <a:r>
              <a:rPr lang="en-US" altLang="en-US" sz="2400" dirty="0">
                <a:solidFill>
                  <a:srgbClr val="FF0000"/>
                </a:solidFill>
                <a:ea typeface="ＭＳ Ｐゴシック" panose="020B0600070205080204" pitchFamily="34" charset="-128"/>
              </a:rPr>
              <a:t>40 </a:t>
            </a:r>
            <a:r>
              <a:rPr lang="en-US" altLang="en-US" sz="2400" dirty="0" err="1">
                <a:solidFill>
                  <a:srgbClr val="FF0000"/>
                </a:solidFill>
                <a:ea typeface="ＭＳ Ｐゴシック" panose="020B0600070205080204" pitchFamily="34" charset="-128"/>
              </a:rPr>
              <a:t>hrs</a:t>
            </a:r>
            <a:r>
              <a:rPr lang="en-US" altLang="en-US" sz="2400" dirty="0">
                <a:solidFill>
                  <a:srgbClr val="FF0000"/>
                </a:solidFill>
                <a:ea typeface="ＭＳ Ｐゴシック" panose="020B0600070205080204" pitchFamily="34" charset="-128"/>
              </a:rPr>
              <a:t> – 400 </a:t>
            </a:r>
            <a:r>
              <a:rPr lang="en-US" altLang="en-US" sz="2400" dirty="0" err="1">
                <a:solidFill>
                  <a:srgbClr val="FF0000"/>
                </a:solidFill>
                <a:ea typeface="ＭＳ Ｐゴシック" panose="020B0600070205080204" pitchFamily="34" charset="-128"/>
              </a:rPr>
              <a:t>hrs</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pic>
        <p:nvPicPr>
          <p:cNvPr id="6" name="Content Placeholder 5">
            <a:extLst>
              <a:ext uri="{FF2B5EF4-FFF2-40B4-BE49-F238E27FC236}">
                <a16:creationId xmlns:a16="http://schemas.microsoft.com/office/drawing/2014/main" id="{F11F4A7F-12B5-8E9E-5869-348E9E1FDE6F}"/>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7646472" y="1902883"/>
            <a:ext cx="3707327" cy="2691977"/>
          </a:xfrm>
          <a:prstGeom prst="rect">
            <a:avLst/>
          </a:prstGeom>
          <a:noFill/>
        </p:spPr>
      </p:pic>
      <p:pic>
        <p:nvPicPr>
          <p:cNvPr id="8" name="Picture 7">
            <a:extLst>
              <a:ext uri="{FF2B5EF4-FFF2-40B4-BE49-F238E27FC236}">
                <a16:creationId xmlns:a16="http://schemas.microsoft.com/office/drawing/2014/main" id="{DC7A38FE-CC0E-6064-87FC-620C9DDF0CA2}"/>
              </a:ext>
            </a:extLst>
          </p:cNvPr>
          <p:cNvPicPr>
            <a:picLocks noChangeAspect="1"/>
          </p:cNvPicPr>
          <p:nvPr/>
        </p:nvPicPr>
        <p:blipFill>
          <a:blip r:embed="rId4"/>
          <a:stretch>
            <a:fillRect/>
          </a:stretch>
        </p:blipFill>
        <p:spPr>
          <a:xfrm>
            <a:off x="4661877" y="3880908"/>
            <a:ext cx="3729311" cy="2691977"/>
          </a:xfrm>
          <a:prstGeom prst="rect">
            <a:avLst/>
          </a:prstGeom>
          <a:ln>
            <a:solidFill>
              <a:schemeClr val="tx1"/>
            </a:solidFill>
          </a:ln>
        </p:spPr>
      </p:pic>
      <p:sp>
        <p:nvSpPr>
          <p:cNvPr id="9" name="TextBox 8">
            <a:extLst>
              <a:ext uri="{FF2B5EF4-FFF2-40B4-BE49-F238E27FC236}">
                <a16:creationId xmlns:a16="http://schemas.microsoft.com/office/drawing/2014/main" id="{02D11CFD-8784-43D6-092B-032F0B882C78}"/>
              </a:ext>
            </a:extLst>
          </p:cNvPr>
          <p:cNvSpPr txBox="1"/>
          <p:nvPr/>
        </p:nvSpPr>
        <p:spPr>
          <a:xfrm>
            <a:off x="8801100" y="1573491"/>
            <a:ext cx="2063642" cy="369332"/>
          </a:xfrm>
          <a:prstGeom prst="rect">
            <a:avLst/>
          </a:prstGeom>
          <a:solidFill>
            <a:schemeClr val="bg1"/>
          </a:solidFill>
        </p:spPr>
        <p:txBody>
          <a:bodyPr wrap="none" rtlCol="0">
            <a:spAutoFit/>
          </a:bodyPr>
          <a:lstStyle/>
          <a:p>
            <a:r>
              <a:rPr lang="en-US" dirty="0"/>
              <a:t>Actual Observations</a:t>
            </a:r>
          </a:p>
        </p:txBody>
      </p:sp>
      <p:sp>
        <p:nvSpPr>
          <p:cNvPr id="10" name="TextBox 9">
            <a:extLst>
              <a:ext uri="{FF2B5EF4-FFF2-40B4-BE49-F238E27FC236}">
                <a16:creationId xmlns:a16="http://schemas.microsoft.com/office/drawing/2014/main" id="{25D4F9D1-15EF-FFD3-4D00-C487E9AB5C79}"/>
              </a:ext>
            </a:extLst>
          </p:cNvPr>
          <p:cNvSpPr txBox="1"/>
          <p:nvPr/>
        </p:nvSpPr>
        <p:spPr>
          <a:xfrm>
            <a:off x="5187657" y="5913041"/>
            <a:ext cx="1514325" cy="369332"/>
          </a:xfrm>
          <a:prstGeom prst="rect">
            <a:avLst/>
          </a:prstGeom>
          <a:solidFill>
            <a:schemeClr val="bg1"/>
          </a:solidFill>
        </p:spPr>
        <p:txBody>
          <a:bodyPr wrap="none" rtlCol="0">
            <a:spAutoFit/>
          </a:bodyPr>
          <a:lstStyle/>
          <a:p>
            <a:r>
              <a:rPr lang="en-US" dirty="0"/>
              <a:t>Model Results</a:t>
            </a:r>
          </a:p>
        </p:txBody>
      </p:sp>
    </p:spTree>
    <p:extLst>
      <p:ext uri="{BB962C8B-B14F-4D97-AF65-F5344CB8AC3E}">
        <p14:creationId xmlns:p14="http://schemas.microsoft.com/office/powerpoint/2010/main" val="391170913"/>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Albedo Decay Coefficient</a:t>
            </a:r>
          </a:p>
        </p:txBody>
      </p:sp>
      <p:pic>
        <p:nvPicPr>
          <p:cNvPr id="16" name="Content Placeholder 15">
            <a:extLst>
              <a:ext uri="{FF2B5EF4-FFF2-40B4-BE49-F238E27FC236}">
                <a16:creationId xmlns:a16="http://schemas.microsoft.com/office/drawing/2014/main" id="{87F4A63D-9E8B-2C5E-A23B-E0A402A0615D}"/>
              </a:ext>
            </a:extLst>
          </p:cNvPr>
          <p:cNvPicPr>
            <a:picLocks noGrp="1" noChangeAspect="1"/>
          </p:cNvPicPr>
          <p:nvPr>
            <p:ph idx="1"/>
          </p:nvPr>
        </p:nvPicPr>
        <p:blipFill>
          <a:blip r:embed="rId3"/>
          <a:stretch>
            <a:fillRect/>
          </a:stretch>
        </p:blipFill>
        <p:spPr>
          <a:xfrm>
            <a:off x="3305524" y="1921277"/>
            <a:ext cx="5580952" cy="3885714"/>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grpSp>
        <p:nvGrpSpPr>
          <p:cNvPr id="14" name="Group 13">
            <a:extLst>
              <a:ext uri="{FF2B5EF4-FFF2-40B4-BE49-F238E27FC236}">
                <a16:creationId xmlns:a16="http://schemas.microsoft.com/office/drawing/2014/main" id="{F0281BB5-A20C-D88A-86BE-6E35A2848994}"/>
              </a:ext>
            </a:extLst>
          </p:cNvPr>
          <p:cNvGrpSpPr/>
          <p:nvPr/>
        </p:nvGrpSpPr>
        <p:grpSpPr>
          <a:xfrm>
            <a:off x="6141720" y="1921277"/>
            <a:ext cx="2733633" cy="923330"/>
            <a:chOff x="4263659" y="2141091"/>
            <a:chExt cx="2733633" cy="923330"/>
          </a:xfrm>
        </p:grpSpPr>
        <p:sp>
          <p:nvSpPr>
            <p:cNvPr id="10" name="TextBox 9">
              <a:extLst>
                <a:ext uri="{FF2B5EF4-FFF2-40B4-BE49-F238E27FC236}">
                  <a16:creationId xmlns:a16="http://schemas.microsoft.com/office/drawing/2014/main" id="{E4A4BB44-C3CC-75CB-8927-03397390EDB0}"/>
                </a:ext>
              </a:extLst>
            </p:cNvPr>
            <p:cNvSpPr txBox="1"/>
            <p:nvPr/>
          </p:nvSpPr>
          <p:spPr>
            <a:xfrm>
              <a:off x="4263659" y="2141091"/>
              <a:ext cx="2733633" cy="923330"/>
            </a:xfrm>
            <a:prstGeom prst="rect">
              <a:avLst/>
            </a:prstGeom>
            <a:solidFill>
              <a:schemeClr val="bg1"/>
            </a:solidFill>
            <a:ln>
              <a:solidFill>
                <a:schemeClr val="tx1"/>
              </a:solidFill>
            </a:ln>
          </p:spPr>
          <p:txBody>
            <a:bodyPr wrap="none" rtlCol="0">
              <a:spAutoFit/>
            </a:bodyPr>
            <a:lstStyle/>
            <a:p>
              <a:r>
                <a:rPr lang="en-US" dirty="0"/>
                <a:t>          Albedo Decay = base</a:t>
              </a:r>
            </a:p>
            <a:p>
              <a:r>
                <a:rPr lang="en-US" dirty="0"/>
                <a:t>          Albedo Decay = -50%</a:t>
              </a:r>
            </a:p>
            <a:p>
              <a:r>
                <a:rPr lang="en-US" dirty="0"/>
                <a:t>          Albedo Decay = +50%</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11485821"/>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864ED472-EB86-6DB5-B7ED-80D656E9D319}"/>
              </a:ext>
            </a:extLst>
          </p:cNvPr>
          <p:cNvPicPr>
            <a:picLocks noGrp="1" noChangeAspect="1"/>
          </p:cNvPicPr>
          <p:nvPr>
            <p:ph sz="half" idx="2"/>
          </p:nvPr>
        </p:nvPicPr>
        <p:blipFill>
          <a:blip r:embed="rId2"/>
          <a:stretch>
            <a:fillRect/>
          </a:stretch>
        </p:blipFill>
        <p:spPr>
          <a:xfrm>
            <a:off x="6172200" y="2197461"/>
            <a:ext cx="5181600" cy="3607666"/>
          </a:xfrm>
          <a:ln>
            <a:solidFill>
              <a:schemeClr val="tx1"/>
            </a:solidFill>
          </a:ln>
        </p:spPr>
      </p:pic>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Snow Thermal Conductivity</a:t>
            </a:r>
          </a:p>
        </p:txBody>
      </p:sp>
      <p:sp>
        <p:nvSpPr>
          <p:cNvPr id="37890" name="Rectangle 3"/>
          <p:cNvSpPr>
            <a:spLocks noGrp="1" noChangeArrowheads="1"/>
          </p:cNvSpPr>
          <p:nvPr>
            <p:ph sz="half" idx="1"/>
          </p:nvPr>
        </p:nvSpPr>
        <p:spPr>
          <a:xfrm>
            <a:off x="1163949" y="1825625"/>
            <a:ext cx="4855850" cy="4351338"/>
          </a:xfrm>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efficiently heat is transferred within the snowpack</a:t>
            </a:r>
          </a:p>
          <a:p>
            <a:pPr>
              <a:lnSpc>
                <a:spcPct val="80000"/>
              </a:lnSpc>
              <a:spcAft>
                <a:spcPts val="600"/>
              </a:spcAft>
            </a:pPr>
            <a:r>
              <a:rPr lang="en-US" altLang="en-US" sz="2400" dirty="0">
                <a:solidFill>
                  <a:srgbClr val="FF0000"/>
                </a:solidFill>
                <a:ea typeface="ＭＳ Ｐゴシック" panose="020B0600070205080204" pitchFamily="34" charset="-128"/>
              </a:rPr>
              <a:t>0.01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r>
              <a:rPr lang="en-US" altLang="en-US" sz="2400" dirty="0">
                <a:solidFill>
                  <a:srgbClr val="FF0000"/>
                </a:solidFill>
                <a:ea typeface="ＭＳ Ｐゴシック" panose="020B0600070205080204" pitchFamily="34" charset="-128"/>
              </a:rPr>
              <a:t> – 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grpSp>
        <p:nvGrpSpPr>
          <p:cNvPr id="8" name="Group 7">
            <a:extLst>
              <a:ext uri="{FF2B5EF4-FFF2-40B4-BE49-F238E27FC236}">
                <a16:creationId xmlns:a16="http://schemas.microsoft.com/office/drawing/2014/main" id="{803635FD-B338-3499-770C-87611D867AFA}"/>
              </a:ext>
            </a:extLst>
          </p:cNvPr>
          <p:cNvGrpSpPr/>
          <p:nvPr/>
        </p:nvGrpSpPr>
        <p:grpSpPr>
          <a:xfrm>
            <a:off x="8517297" y="2197461"/>
            <a:ext cx="2826415" cy="923330"/>
            <a:chOff x="4263659" y="2141091"/>
            <a:chExt cx="2826415" cy="923330"/>
          </a:xfrm>
        </p:grpSpPr>
        <p:sp>
          <p:nvSpPr>
            <p:cNvPr id="9" name="TextBox 8">
              <a:extLst>
                <a:ext uri="{FF2B5EF4-FFF2-40B4-BE49-F238E27FC236}">
                  <a16:creationId xmlns:a16="http://schemas.microsoft.com/office/drawing/2014/main" id="{5C74B3C8-A36F-CDC3-DF9D-4C1CEFE3948F}"/>
                </a:ext>
              </a:extLst>
            </p:cNvPr>
            <p:cNvSpPr txBox="1"/>
            <p:nvPr/>
          </p:nvSpPr>
          <p:spPr>
            <a:xfrm>
              <a:off x="4263659" y="2141091"/>
              <a:ext cx="2826415" cy="923330"/>
            </a:xfrm>
            <a:prstGeom prst="rect">
              <a:avLst/>
            </a:prstGeom>
            <a:solidFill>
              <a:schemeClr val="bg1"/>
            </a:solidFill>
            <a:ln>
              <a:solidFill>
                <a:schemeClr val="tx1"/>
              </a:solidFill>
            </a:ln>
          </p:spPr>
          <p:txBody>
            <a:bodyPr wrap="none" rtlCol="0">
              <a:spAutoFit/>
            </a:bodyPr>
            <a:lstStyle/>
            <a:p>
              <a:r>
                <a:rPr lang="en-US" dirty="0"/>
                <a:t>          Thermal Cond. = base</a:t>
              </a:r>
            </a:p>
            <a:p>
              <a:r>
                <a:rPr lang="en-US" dirty="0"/>
                <a:t>          Thermal Cond. = -66%</a:t>
              </a:r>
            </a:p>
            <a:p>
              <a:r>
                <a:rPr lang="en-US" dirty="0"/>
                <a:t>          Thermal Cond. = +66%</a:t>
              </a:r>
            </a:p>
          </p:txBody>
        </p:sp>
        <p:cxnSp>
          <p:nvCxnSpPr>
            <p:cNvPr id="10" name="Straight Connector 9">
              <a:extLst>
                <a:ext uri="{FF2B5EF4-FFF2-40B4-BE49-F238E27FC236}">
                  <a16:creationId xmlns:a16="http://schemas.microsoft.com/office/drawing/2014/main" id="{DBFA000D-2C5A-91B3-8E5D-312A5926BF0A}"/>
                </a:ext>
              </a:extLst>
            </p:cNvPr>
            <p:cNvCxnSpPr/>
            <p:nvPr/>
          </p:nvCxnSpPr>
          <p:spPr>
            <a:xfrm>
              <a:off x="4352346" y="2332353"/>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557F9C0-2207-C24B-2D7C-B2921067D133}"/>
                </a:ext>
              </a:extLst>
            </p:cNvPr>
            <p:cNvCxnSpPr/>
            <p:nvPr/>
          </p:nvCxnSpPr>
          <p:spPr>
            <a:xfrm>
              <a:off x="4356156" y="2609721"/>
              <a:ext cx="4572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1A2C8D3-9C40-3410-C344-63F5F05EDE5B}"/>
                </a:ext>
              </a:extLst>
            </p:cNvPr>
            <p:cNvCxnSpPr/>
            <p:nvPr/>
          </p:nvCxnSpPr>
          <p:spPr>
            <a:xfrm>
              <a:off x="4352346" y="2876421"/>
              <a:ext cx="4572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79100946"/>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a:xfrm>
            <a:off x="1230084" y="1825625"/>
            <a:ext cx="5181600" cy="4351338"/>
          </a:xfrm>
        </p:spPr>
        <p:txBody>
          <a:bodyPr>
            <a:normAutofit fontScale="70000" lnSpcReduction="20000"/>
          </a:bodyPr>
          <a:lstStyle/>
          <a:p>
            <a:pPr marL="0" indent="0" algn="ctr">
              <a:buNone/>
            </a:pPr>
            <a:r>
              <a:rPr lang="en-US" sz="4800" b="1" dirty="0"/>
              <a:t>Advantages</a:t>
            </a:r>
            <a:endParaRPr lang="en-US" sz="3600" b="1" dirty="0"/>
          </a:p>
          <a:p>
            <a:pPr lvl="0"/>
            <a:r>
              <a:rPr lang="en-US" sz="3600" dirty="0"/>
              <a:t>Incorporates factors such as short and longwave radiation, sensible heat flux, sublimation, condensation, and wind into snowmelt equations</a:t>
            </a:r>
          </a:p>
          <a:p>
            <a:pPr lvl="0"/>
            <a:r>
              <a:rPr lang="en-US" sz="3600" dirty="0"/>
              <a:t>Can incorporate terrain slope, aspect, and shading</a:t>
            </a:r>
          </a:p>
          <a:p>
            <a:pPr lvl="0"/>
            <a:r>
              <a:rPr lang="en-US" sz="3600" dirty="0"/>
              <a:t>Lots of snowpack outputs available including SWE, snow density, snow depth, snowpack temperature, snowpack energy, albedo, etc.</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a:xfrm>
            <a:off x="6564084" y="1825625"/>
            <a:ext cx="5181600" cy="4351338"/>
          </a:xfrm>
        </p:spPr>
        <p:txBody>
          <a:bodyPr>
            <a:normAutofit fontScale="70000" lnSpcReduction="20000"/>
          </a:bodyPr>
          <a:lstStyle/>
          <a:p>
            <a:pPr marL="0" indent="0" algn="ctr">
              <a:buNone/>
            </a:pPr>
            <a:r>
              <a:rPr lang="en-US" sz="4800" b="1" dirty="0"/>
              <a:t>Disadvantages</a:t>
            </a:r>
            <a:endParaRPr lang="en-US" sz="3600" b="1" dirty="0"/>
          </a:p>
          <a:p>
            <a:pPr lvl="0"/>
            <a:r>
              <a:rPr lang="en-US" sz="3600" dirty="0"/>
              <a:t>Requires lots of meteorologic boundary conditions</a:t>
            </a:r>
          </a:p>
          <a:p>
            <a:pPr lvl="0"/>
            <a:r>
              <a:rPr lang="en-US" sz="3600" dirty="0"/>
              <a:t>Computationally intensive</a:t>
            </a:r>
          </a:p>
          <a:p>
            <a:pPr lvl="0"/>
            <a:r>
              <a:rPr lang="en-US" sz="3600" dirty="0"/>
              <a:t>Solution isn’t guaranteed to converge</a:t>
            </a:r>
          </a:p>
          <a:p>
            <a:pPr lvl="0"/>
            <a:r>
              <a:rPr lang="en-US" sz="3600" dirty="0"/>
              <a:t>Much less parsimonious than other methods</a:t>
            </a:r>
          </a:p>
        </p:txBody>
      </p:sp>
    </p:spTree>
    <p:extLst>
      <p:ext uri="{BB962C8B-B14F-4D97-AF65-F5344CB8AC3E}">
        <p14:creationId xmlns:p14="http://schemas.microsoft.com/office/powerpoint/2010/main" val="30961168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Parameter Calibration</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spTree>
    <p:extLst>
      <p:ext uri="{BB962C8B-B14F-4D97-AF65-F5344CB8AC3E}">
        <p14:creationId xmlns:p14="http://schemas.microsoft.com/office/powerpoint/2010/main" val="2754173260"/>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Temperature Index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3275582274"/>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A17E-4070-E0BB-B011-0F7466C67FE9}"/>
              </a:ext>
            </a:extLst>
          </p:cNvPr>
          <p:cNvSpPr>
            <a:spLocks noGrp="1"/>
          </p:cNvSpPr>
          <p:nvPr>
            <p:ph type="title"/>
          </p:nvPr>
        </p:nvSpPr>
        <p:spPr/>
        <p:txBody>
          <a:bodyPr/>
          <a:lstStyle/>
          <a:p>
            <a:r>
              <a:rPr lang="en-US" dirty="0"/>
              <a:t>Calibration</a:t>
            </a:r>
          </a:p>
        </p:txBody>
      </p:sp>
      <p:sp>
        <p:nvSpPr>
          <p:cNvPr id="53251" name="Rectangle 3"/>
          <p:cNvSpPr>
            <a:spLocks noGrp="1" noChangeArrowheads="1"/>
          </p:cNvSpPr>
          <p:nvPr>
            <p:ph sz="half" idx="1"/>
          </p:nvPr>
        </p:nvSpPr>
        <p:spPr>
          <a:xfrm>
            <a:off x="838200" y="1825625"/>
            <a:ext cx="5379720" cy="4351338"/>
          </a:xfrm>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dirty="0">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6" name="Content Placeholder 5">
            <a:extLst>
              <a:ext uri="{FF2B5EF4-FFF2-40B4-BE49-F238E27FC236}">
                <a16:creationId xmlns:a16="http://schemas.microsoft.com/office/drawing/2014/main" id="{8CEF05E1-B3C9-843E-509B-1C8A348EC27B}"/>
              </a:ext>
            </a:extLst>
          </p:cNvPr>
          <p:cNvPicPr>
            <a:picLocks noGrp="1" noChangeAspect="1"/>
          </p:cNvPicPr>
          <p:nvPr>
            <p:ph sz="half" idx="2"/>
          </p:nvPr>
        </p:nvPicPr>
        <p:blipFill>
          <a:blip r:embed="rId2"/>
          <a:stretch>
            <a:fillRect/>
          </a:stretch>
        </p:blipFill>
        <p:spPr>
          <a:xfrm>
            <a:off x="6537767" y="1510657"/>
            <a:ext cx="5181600" cy="4365320"/>
          </a:xfrm>
          <a:prstGeom prst="rect">
            <a:avLst/>
          </a:prstGeom>
        </p:spPr>
      </p:pic>
      <p:grpSp>
        <p:nvGrpSpPr>
          <p:cNvPr id="9" name="Group 8"/>
          <p:cNvGrpSpPr/>
          <p:nvPr/>
        </p:nvGrpSpPr>
        <p:grpSpPr>
          <a:xfrm>
            <a:off x="9539824" y="1505924"/>
            <a:ext cx="2173031" cy="880369"/>
            <a:chOff x="5397713" y="1676400"/>
            <a:chExt cx="2173031" cy="880369"/>
          </a:xfrm>
        </p:grpSpPr>
        <p:sp>
          <p:nvSpPr>
            <p:cNvPr id="10" name="TextBox 9"/>
            <p:cNvSpPr txBox="1"/>
            <p:nvPr/>
          </p:nvSpPr>
          <p:spPr>
            <a:xfrm>
              <a:off x="5397713" y="1676400"/>
              <a:ext cx="2173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Computed SWE</a:t>
              </a:r>
            </a:p>
            <a:p>
              <a:pPr>
                <a:lnSpc>
                  <a:spcPct val="150000"/>
                </a:lnSpc>
              </a:pPr>
              <a:r>
                <a:rPr lang="en-US" dirty="0"/>
                <a:t>          Observed SWE</a:t>
              </a:r>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01640" y="2362200"/>
              <a:ext cx="4572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BA6F1BB7-737C-9338-9A0C-E5233D193C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637CB-A5F0-18A5-1B5C-A0EF9031410A}"/>
              </a:ext>
            </a:extLst>
          </p:cNvPr>
          <p:cNvSpPr>
            <a:spLocks noGrp="1"/>
          </p:cNvSpPr>
          <p:nvPr>
            <p:ph type="title"/>
          </p:nvPr>
        </p:nvSpPr>
        <p:spPr/>
        <p:txBody>
          <a:bodyPr/>
          <a:lstStyle/>
          <a:p>
            <a:r>
              <a:rPr lang="en-US" dirty="0"/>
              <a:t>Calibration</a:t>
            </a:r>
          </a:p>
        </p:txBody>
      </p:sp>
      <p:sp>
        <p:nvSpPr>
          <p:cNvPr id="7" name="Rectangle 3">
            <a:extLst>
              <a:ext uri="{FF2B5EF4-FFF2-40B4-BE49-F238E27FC236}">
                <a16:creationId xmlns:a16="http://schemas.microsoft.com/office/drawing/2014/main" id="{647DA766-25CB-763A-4001-7070D3648EED}"/>
              </a:ext>
            </a:extLst>
          </p:cNvPr>
          <p:cNvSpPr>
            <a:spLocks noGrp="1" noChangeArrowheads="1"/>
          </p:cNvSpPr>
          <p:nvPr>
            <p:ph sz="half" idx="1"/>
          </p:nvPr>
        </p:nvSpPr>
        <p:spPr>
          <a:xfrm>
            <a:off x="838200" y="1825625"/>
            <a:ext cx="5441414" cy="4351338"/>
          </a:xfrm>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dirty="0">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14" name="Picture 3">
            <a:extLst>
              <a:ext uri="{FF2B5EF4-FFF2-40B4-BE49-F238E27FC236}">
                <a16:creationId xmlns:a16="http://schemas.microsoft.com/office/drawing/2014/main" id="{75A6591C-94E7-E645-ECB7-655B1170D3DA}"/>
              </a:ext>
            </a:extLst>
          </p:cNvPr>
          <p:cNvPicPr>
            <a:picLocks noGrp="1" noChangeAspect="1" noChangeArrowheads="1"/>
          </p:cNvPicPr>
          <p:nvPr>
            <p:ph sz="half" idx="2"/>
          </p:nvPr>
        </p:nvPicPr>
        <p:blipFill>
          <a:blip r:embed="rId2" cstate="print"/>
          <a:srcRect/>
          <a:stretch>
            <a:fillRect/>
          </a:stretch>
        </p:blipFill>
        <p:spPr bwMode="auto">
          <a:xfrm>
            <a:off x="6537767" y="1510657"/>
            <a:ext cx="5181600" cy="4264502"/>
          </a:xfrm>
          <a:prstGeom prst="rect">
            <a:avLst/>
          </a:prstGeom>
          <a:noFill/>
          <a:ln w="9525">
            <a:solidFill>
              <a:schemeClr val="tx1"/>
            </a:solidFill>
            <a:miter lim="800000"/>
            <a:headEnd/>
            <a:tailEnd/>
          </a:ln>
        </p:spPr>
      </p:pic>
      <p:grpSp>
        <p:nvGrpSpPr>
          <p:cNvPr id="9" name="Group 8"/>
          <p:cNvGrpSpPr/>
          <p:nvPr/>
        </p:nvGrpSpPr>
        <p:grpSpPr>
          <a:xfrm>
            <a:off x="6966553" y="3926847"/>
            <a:ext cx="2173031" cy="880369"/>
            <a:chOff x="5397713" y="1676400"/>
            <a:chExt cx="2173031" cy="880369"/>
          </a:xfrm>
        </p:grpSpPr>
        <p:sp>
          <p:nvSpPr>
            <p:cNvPr id="10" name="TextBox 9"/>
            <p:cNvSpPr txBox="1"/>
            <p:nvPr/>
          </p:nvSpPr>
          <p:spPr>
            <a:xfrm>
              <a:off x="5397713" y="1676400"/>
              <a:ext cx="2173031" cy="880369"/>
            </a:xfrm>
            <a:prstGeom prst="rect">
              <a:avLst/>
            </a:prstGeom>
            <a:solidFill>
              <a:schemeClr val="bg1"/>
            </a:solidFill>
            <a:ln>
              <a:solidFill>
                <a:schemeClr val="tx1"/>
              </a:solidFill>
            </a:ln>
          </p:spPr>
          <p:txBody>
            <a:bodyPr wrap="none" rtlCol="0">
              <a:spAutoFit/>
            </a:bodyPr>
            <a:lstStyle/>
            <a:p>
              <a:pPr>
                <a:lnSpc>
                  <a:spcPct val="150000"/>
                </a:lnSpc>
              </a:pPr>
              <a:r>
                <a:rPr lang="en-US" dirty="0"/>
                <a:t>          Computed SWE</a:t>
              </a:r>
            </a:p>
            <a:p>
              <a:pPr>
                <a:lnSpc>
                  <a:spcPct val="150000"/>
                </a:lnSpc>
              </a:pPr>
              <a:r>
                <a:rPr lang="en-US" dirty="0"/>
                <a:t>          Observed SWE</a:t>
              </a:r>
            </a:p>
          </p:txBody>
        </p:sp>
        <p:cxnSp>
          <p:nvCxnSpPr>
            <p:cNvPr id="11" name="Straight Connector 10"/>
            <p:cNvCxnSpPr/>
            <p:nvPr/>
          </p:nvCxnSpPr>
          <p:spPr>
            <a:xfrm>
              <a:off x="5486400" y="1947672"/>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01640" y="2362200"/>
              <a:ext cx="457200" cy="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3" name="Slide Number Placeholder 6">
            <a:extLst>
              <a:ext uri="{FF2B5EF4-FFF2-40B4-BE49-F238E27FC236}">
                <a16:creationId xmlns:a16="http://schemas.microsoft.com/office/drawing/2014/main" id="{EE270C52-EB9E-0D9E-B8DF-30FE7DE604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28618153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F3AEC5-A310-4F3C-2AEC-8C04EFCD8DE8}"/>
              </a:ext>
            </a:extLst>
          </p:cNvPr>
          <p:cNvSpPr>
            <a:spLocks noGrp="1"/>
          </p:cNvSpPr>
          <p:nvPr>
            <p:ph type="title"/>
          </p:nvPr>
        </p:nvSpPr>
        <p:spPr/>
        <p:txBody>
          <a:bodyPr/>
          <a:lstStyle/>
          <a:p>
            <a:r>
              <a:rPr lang="en-US" dirty="0"/>
              <a:t>Calibration Metrics</a:t>
            </a:r>
          </a:p>
        </p:txBody>
      </p:sp>
      <p:sp>
        <p:nvSpPr>
          <p:cNvPr id="53251" name="Rectangle 3"/>
          <p:cNvSpPr>
            <a:spLocks noGrp="1" noChangeArrowheads="1"/>
          </p:cNvSpPr>
          <p:nvPr>
            <p:ph sz="half" idx="1"/>
          </p:nvPr>
        </p:nvSpPr>
        <p:spPr/>
        <p:txBody>
          <a:bodyPr>
            <a:normAutofit/>
          </a:bodyPr>
          <a:lstStyle/>
          <a:p>
            <a:pPr>
              <a:lnSpc>
                <a:spcPct val="90000"/>
              </a:lnSpc>
            </a:pPr>
            <a:r>
              <a:rPr lang="en-US" altLang="en-US" dirty="0">
                <a:ea typeface="ＭＳ Ｐゴシック" panose="020B0600070205080204" pitchFamily="34" charset="-128"/>
              </a:rPr>
              <a:t>Metrics to use: </a:t>
            </a:r>
          </a:p>
          <a:p>
            <a:pPr lvl="1"/>
            <a:r>
              <a:rPr lang="en-US" altLang="en-US" dirty="0">
                <a:ea typeface="ＭＳ Ｐゴシック" panose="020B0600070205080204" pitchFamily="34" charset="-128"/>
              </a:rPr>
              <a:t>Rate of melt</a:t>
            </a:r>
          </a:p>
          <a:p>
            <a:pPr lvl="1"/>
            <a:r>
              <a:rPr lang="en-US" altLang="en-US" dirty="0">
                <a:ea typeface="ＭＳ Ｐゴシック" panose="020B0600070205080204" pitchFamily="34" charset="-128"/>
              </a:rPr>
              <a:t>Peak SWE</a:t>
            </a:r>
          </a:p>
          <a:p>
            <a:pPr lvl="1"/>
            <a:r>
              <a:rPr lang="en-US" altLang="en-US" dirty="0">
                <a:ea typeface="ＭＳ Ｐゴシック" panose="020B0600070205080204" pitchFamily="34" charset="-128"/>
              </a:rPr>
              <a:t>Date of Peak SWE</a:t>
            </a:r>
          </a:p>
          <a:p>
            <a:pPr lvl="1"/>
            <a:r>
              <a:rPr lang="en-US" altLang="en-US" dirty="0">
                <a:ea typeface="ＭＳ Ｐゴシック" panose="020B0600070205080204" pitchFamily="34" charset="-128"/>
              </a:rPr>
              <a:t>Melt Out Date</a:t>
            </a:r>
          </a:p>
          <a:p>
            <a:pPr lvl="1"/>
            <a:r>
              <a:rPr lang="en-US" altLang="en-US" dirty="0">
                <a:ea typeface="ＭＳ Ｐゴシック" panose="020B0600070205080204" pitchFamily="34" charset="-128"/>
              </a:rPr>
              <a:t>NSE</a:t>
            </a:r>
          </a:p>
          <a:p>
            <a:pPr lvl="1"/>
            <a:r>
              <a:rPr lang="en-US" altLang="en-US" dirty="0">
                <a:ea typeface="ＭＳ Ｐゴシック" panose="020B0600070205080204" pitchFamily="34" charset="-128"/>
              </a:rPr>
              <a:t>RSR</a:t>
            </a:r>
          </a:p>
          <a:p>
            <a:pPr lvl="1"/>
            <a:r>
              <a:rPr lang="en-US" altLang="en-US" dirty="0">
                <a:ea typeface="ＭＳ Ｐゴシック" panose="020B0600070205080204" pitchFamily="34" charset="-128"/>
              </a:rPr>
              <a:t>PBIAS</a:t>
            </a:r>
          </a:p>
          <a:p>
            <a:pPr lvl="1"/>
            <a:r>
              <a:rPr lang="en-US" altLang="en-US" dirty="0">
                <a:ea typeface="ＭＳ Ｐゴシック" panose="020B0600070205080204" pitchFamily="34" charset="-128"/>
              </a:rPr>
              <a:t>Etc</a:t>
            </a:r>
            <a:r>
              <a:rPr lang="en-US" altLang="en-US" sz="2800" dirty="0">
                <a:ea typeface="ＭＳ Ｐゴシック" panose="020B0600070205080204" pitchFamily="34" charset="-128"/>
              </a:rPr>
              <a:t>.</a:t>
            </a:r>
            <a:endParaRPr lang="en-US" altLang="en-US" dirty="0">
              <a:ea typeface="ＭＳ Ｐゴシック" panose="020B0600070205080204" pitchFamily="34" charset="-128"/>
            </a:endParaRPr>
          </a:p>
        </p:txBody>
      </p:sp>
      <p:graphicFrame>
        <p:nvGraphicFramePr>
          <p:cNvPr id="6" name="Content Placeholder 5">
            <a:extLst>
              <a:ext uri="{FF2B5EF4-FFF2-40B4-BE49-F238E27FC236}">
                <a16:creationId xmlns:a16="http://schemas.microsoft.com/office/drawing/2014/main" id="{9E8C6B4B-33AE-AD67-CBC9-361630E08D6F}"/>
              </a:ext>
            </a:extLst>
          </p:cNvPr>
          <p:cNvGraphicFramePr>
            <a:graphicFrameLocks noGrp="1"/>
          </p:cNvGraphicFramePr>
          <p:nvPr>
            <p:ph sz="half" idx="2"/>
            <p:extLst>
              <p:ext uri="{D42A27DB-BD31-4B8C-83A1-F6EECF244321}">
                <p14:modId xmlns:p14="http://schemas.microsoft.com/office/powerpoint/2010/main" val="342112485"/>
              </p:ext>
            </p:extLst>
          </p:nvPr>
        </p:nvGraphicFramePr>
        <p:xfrm>
          <a:off x="5533219" y="2057400"/>
          <a:ext cx="5994400" cy="2743200"/>
        </p:xfrm>
        <a:graphic>
          <a:graphicData uri="http://schemas.openxmlformats.org/drawingml/2006/table">
            <a:tbl>
              <a:tblPr/>
              <a:tblGrid>
                <a:gridCol w="685158">
                  <a:extLst>
                    <a:ext uri="{9D8B030D-6E8A-4147-A177-3AD203B41FA5}">
                      <a16:colId xmlns:a16="http://schemas.microsoft.com/office/drawing/2014/main" val="20000"/>
                    </a:ext>
                  </a:extLst>
                </a:gridCol>
                <a:gridCol w="498561">
                  <a:extLst>
                    <a:ext uri="{9D8B030D-6E8A-4147-A177-3AD203B41FA5}">
                      <a16:colId xmlns:a16="http://schemas.microsoft.com/office/drawing/2014/main" val="20001"/>
                    </a:ext>
                  </a:extLst>
                </a:gridCol>
                <a:gridCol w="498561">
                  <a:extLst>
                    <a:ext uri="{9D8B030D-6E8A-4147-A177-3AD203B41FA5}">
                      <a16:colId xmlns:a16="http://schemas.microsoft.com/office/drawing/2014/main" val="20002"/>
                    </a:ext>
                  </a:extLst>
                </a:gridCol>
                <a:gridCol w="498561">
                  <a:extLst>
                    <a:ext uri="{9D8B030D-6E8A-4147-A177-3AD203B41FA5}">
                      <a16:colId xmlns:a16="http://schemas.microsoft.com/office/drawing/2014/main" val="20003"/>
                    </a:ext>
                  </a:extLst>
                </a:gridCol>
                <a:gridCol w="516055">
                  <a:extLst>
                    <a:ext uri="{9D8B030D-6E8A-4147-A177-3AD203B41FA5}">
                      <a16:colId xmlns:a16="http://schemas.microsoft.com/office/drawing/2014/main" val="20004"/>
                    </a:ext>
                  </a:extLst>
                </a:gridCol>
                <a:gridCol w="516055">
                  <a:extLst>
                    <a:ext uri="{9D8B030D-6E8A-4147-A177-3AD203B41FA5}">
                      <a16:colId xmlns:a16="http://schemas.microsoft.com/office/drawing/2014/main" val="20005"/>
                    </a:ext>
                  </a:extLst>
                </a:gridCol>
                <a:gridCol w="516055">
                  <a:extLst>
                    <a:ext uri="{9D8B030D-6E8A-4147-A177-3AD203B41FA5}">
                      <a16:colId xmlns:a16="http://schemas.microsoft.com/office/drawing/2014/main" val="20006"/>
                    </a:ext>
                  </a:extLst>
                </a:gridCol>
                <a:gridCol w="516055">
                  <a:extLst>
                    <a:ext uri="{9D8B030D-6E8A-4147-A177-3AD203B41FA5}">
                      <a16:colId xmlns:a16="http://schemas.microsoft.com/office/drawing/2014/main" val="20007"/>
                    </a:ext>
                  </a:extLst>
                </a:gridCol>
                <a:gridCol w="583113">
                  <a:extLst>
                    <a:ext uri="{9D8B030D-6E8A-4147-A177-3AD203B41FA5}">
                      <a16:colId xmlns:a16="http://schemas.microsoft.com/office/drawing/2014/main" val="20008"/>
                    </a:ext>
                  </a:extLst>
                </a:gridCol>
                <a:gridCol w="583113">
                  <a:extLst>
                    <a:ext uri="{9D8B030D-6E8A-4147-A177-3AD203B41FA5}">
                      <a16:colId xmlns:a16="http://schemas.microsoft.com/office/drawing/2014/main" val="20009"/>
                    </a:ext>
                  </a:extLst>
                </a:gridCol>
                <a:gridCol w="583113">
                  <a:extLst>
                    <a:ext uri="{9D8B030D-6E8A-4147-A177-3AD203B41FA5}">
                      <a16:colId xmlns:a16="http://schemas.microsoft.com/office/drawing/2014/main" val="20010"/>
                    </a:ext>
                  </a:extLst>
                </a:gridCol>
              </a:tblGrid>
              <a:tr h="182880">
                <a:tc rowSpan="2">
                  <a:txBody>
                    <a:bodyPr/>
                    <a:lstStyle/>
                    <a:p>
                      <a:pPr algn="ctr" fontAlgn="ctr"/>
                      <a:r>
                        <a:rPr lang="en-US" sz="1200" b="1" i="0" u="none" strike="noStrike">
                          <a:solidFill>
                            <a:srgbClr val="000000"/>
                          </a:solidFill>
                          <a:effectLst/>
                          <a:latin typeface="Times New Roman" panose="02020603050405020304" pitchFamily="18" charset="0"/>
                        </a:rPr>
                        <a:t>Water Year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1200" b="1" i="0" u="none" strike="noStrike" dirty="0">
                          <a:solidFill>
                            <a:srgbClr val="000000"/>
                          </a:solidFill>
                          <a:effectLst/>
                          <a:latin typeface="Times New Roman" panose="02020603050405020304" pitchFamily="18" charset="0"/>
                        </a:rPr>
                        <a:t>Peak SWE (in)</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Peak SWE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SWE Meltout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algn="ctr" fontAlgn="ctr"/>
                      <a:r>
                        <a:rPr lang="en-US" sz="1200" b="1" i="0" u="none" strike="noStrike">
                          <a:solidFill>
                            <a:srgbClr val="000000"/>
                          </a:solidFill>
                          <a:effectLst/>
                          <a:latin typeface="Times New Roman" panose="02020603050405020304" pitchFamily="18" charset="0"/>
                        </a:rPr>
                        <a:t>NSE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200" b="1" i="0" u="none" strike="noStrike">
                          <a:solidFill>
                            <a:srgbClr val="000000"/>
                          </a:solidFill>
                          <a:effectLst/>
                          <a:latin typeface="Times New Roman" panose="02020603050405020304" pitchFamily="18" charset="0"/>
                        </a:rPr>
                        <a:t>RSR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200" b="1" i="0" u="none" strike="noStrike">
                          <a:solidFill>
                            <a:srgbClr val="000000"/>
                          </a:solidFill>
                          <a:effectLst/>
                          <a:latin typeface="Times New Roman" panose="02020603050405020304" pitchFamily="18" charset="0"/>
                        </a:rPr>
                        <a:t>PBIAS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8120">
                <a:tc vMerge="1">
                  <a:txBody>
                    <a:bodyPr/>
                    <a:lstStyle/>
                    <a:p>
                      <a:endParaRPr lang="en-US"/>
                    </a:p>
                  </a:txBody>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Diff.</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48.9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59.0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dirty="0">
                          <a:solidFill>
                            <a:srgbClr val="000000"/>
                          </a:solidFill>
                          <a:effectLst/>
                          <a:latin typeface="Times New Roman" panose="02020603050405020304" pitchFamily="18" charset="0"/>
                        </a:rPr>
                        <a:t>-10.1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13May</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14Jul</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44.6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55.9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06Jul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0.79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0.34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18.6</a:t>
                      </a:r>
                    </a:p>
                  </a:txBody>
                  <a:tcPr marL="0" marR="0" marT="0" marB="0" anchor="ctr">
                    <a:lnL>
                      <a:noFill/>
                    </a:lnL>
                    <a:lnR>
                      <a:noFill/>
                    </a:lnR>
                    <a:lnT>
                      <a:noFill/>
                    </a:lnT>
                    <a:lnB>
                      <a:noFill/>
                    </a:lnB>
                  </a:tcPr>
                </a:tc>
                <a:extLst>
                  <a:ext uri="{0D108BD9-81ED-4DB2-BD59-A6C34878D82A}">
                    <a16:rowId xmlns:a16="http://schemas.microsoft.com/office/drawing/2014/main" val="10003"/>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45.2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47.0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29May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6.5</a:t>
                      </a:r>
                    </a:p>
                  </a:txBody>
                  <a:tcPr marL="0" marR="0" marT="0" marB="0" anchor="ctr">
                    <a:lnL>
                      <a:noFill/>
                    </a:lnL>
                    <a:lnR>
                      <a:noFill/>
                    </a:lnR>
                    <a:lnT>
                      <a:noFill/>
                    </a:lnT>
                    <a:lnB>
                      <a:noFill/>
                    </a:lnB>
                  </a:tcPr>
                </a:tc>
                <a:extLst>
                  <a:ext uri="{0D108BD9-81ED-4DB2-BD59-A6C34878D82A}">
                    <a16:rowId xmlns:a16="http://schemas.microsoft.com/office/drawing/2014/main" val="10004"/>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68.0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72.9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21Jul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23Jul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2.2</a:t>
                      </a:r>
                    </a:p>
                  </a:txBody>
                  <a:tcPr marL="0" marR="0" marT="0" marB="0" anchor="ctr">
                    <a:lnL>
                      <a:noFill/>
                    </a:lnL>
                    <a:lnR>
                      <a:noFill/>
                    </a:lnR>
                    <a:lnT>
                      <a:noFill/>
                    </a:lnT>
                    <a:lnB>
                      <a:noFill/>
                    </a:lnB>
                  </a:tcPr>
                </a:tc>
                <a:extLst>
                  <a:ext uri="{0D108BD9-81ED-4DB2-BD59-A6C34878D82A}">
                    <a16:rowId xmlns:a16="http://schemas.microsoft.com/office/drawing/2014/main" val="10005"/>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40.4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39.6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24Jun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1.00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a:t>
                      </a:r>
                    </a:p>
                  </a:txBody>
                  <a:tcPr marL="0" marR="0" marT="0" marB="0" anchor="ctr">
                    <a:lnL>
                      <a:noFill/>
                    </a:lnL>
                    <a:lnR>
                      <a:noFill/>
                    </a:lnR>
                    <a:lnT>
                      <a:noFill/>
                    </a:lnT>
                    <a:lnB>
                      <a:noFill/>
                    </a:lnB>
                  </a:tcPr>
                </a:tc>
                <a:extLst>
                  <a:ext uri="{0D108BD9-81ED-4DB2-BD59-A6C34878D82A}">
                    <a16:rowId xmlns:a16="http://schemas.microsoft.com/office/drawing/2014/main" val="10006"/>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43.1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23Jun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5.8</a:t>
                      </a:r>
                    </a:p>
                  </a:txBody>
                  <a:tcPr marL="0" marR="0" marT="0" marB="0" anchor="ctr">
                    <a:lnL>
                      <a:noFill/>
                    </a:lnL>
                    <a:lnR>
                      <a:noFill/>
                    </a:lnR>
                    <a:lnT>
                      <a:noFill/>
                    </a:lnT>
                    <a:lnB>
                      <a:noFill/>
                    </a:lnB>
                  </a:tcPr>
                </a:tc>
                <a:extLst>
                  <a:ext uri="{0D108BD9-81ED-4DB2-BD59-A6C34878D82A}">
                    <a16:rowId xmlns:a16="http://schemas.microsoft.com/office/drawing/2014/main" val="10007"/>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56.6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55.6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12May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27Apr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05Jul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04Jul</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a:t>
                      </a:r>
                    </a:p>
                  </a:txBody>
                  <a:tcPr marL="0" marR="0" marT="0" marB="0" anchor="ctr">
                    <a:lnL>
                      <a:noFill/>
                    </a:lnL>
                    <a:lnR>
                      <a:noFill/>
                    </a:lnR>
                    <a:lnT>
                      <a:noFill/>
                    </a:lnT>
                    <a:lnB>
                      <a:noFill/>
                    </a:lnB>
                  </a:tcPr>
                </a:tc>
                <a:extLst>
                  <a:ext uri="{0D108BD9-81ED-4DB2-BD59-A6C34878D82A}">
                    <a16:rowId xmlns:a16="http://schemas.microsoft.com/office/drawing/2014/main" val="10008"/>
                  </a:ext>
                </a:extLst>
              </a:tr>
              <a:tr h="198120">
                <a:tc>
                  <a:txBody>
                    <a:bodyPr/>
                    <a:lstStyle/>
                    <a:p>
                      <a:pPr algn="ctr" fontAlgn="ctr"/>
                      <a:r>
                        <a:rPr lang="en-US" sz="1200" b="0" i="0" u="none" strike="noStrike" dirty="0">
                          <a:solidFill>
                            <a:srgbClr val="000000"/>
                          </a:solidFill>
                          <a:effectLst/>
                          <a:latin typeface="Times New Roman" panose="02020603050405020304" pitchFamily="18" charset="0"/>
                        </a:rPr>
                        <a:t>2015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37.8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26Apr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16Apr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0.17</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7.9</a:t>
                      </a:r>
                    </a:p>
                  </a:txBody>
                  <a:tcPr marL="0" marR="0" marT="0" marB="0" anchor="ctr">
                    <a:lnL>
                      <a:noFill/>
                    </a:lnL>
                    <a:lnR>
                      <a:noFill/>
                    </a:lnR>
                    <a:lnT>
                      <a:noFill/>
                    </a:lnT>
                    <a:lnB>
                      <a:noFill/>
                    </a:lnB>
                  </a:tcPr>
                </a:tc>
                <a:extLst>
                  <a:ext uri="{0D108BD9-81ED-4DB2-BD59-A6C34878D82A}">
                    <a16:rowId xmlns:a16="http://schemas.microsoft.com/office/drawing/2014/main" val="10009"/>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2016</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41.0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43.0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-2.0</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18Apr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14Apr</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0.08</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1.7</a:t>
                      </a:r>
                    </a:p>
                  </a:txBody>
                  <a:tcPr marL="0" marR="0" marT="0" marB="0" anchor="ctr">
                    <a:lnL>
                      <a:noFill/>
                    </a:lnL>
                    <a:lnR>
                      <a:noFill/>
                    </a:lnR>
                    <a:lnT>
                      <a:noFill/>
                    </a:lnT>
                    <a:lnB>
                      <a:noFill/>
                    </a:lnB>
                  </a:tcPr>
                </a:tc>
                <a:extLst>
                  <a:ext uri="{0D108BD9-81ED-4DB2-BD59-A6C34878D82A}">
                    <a16:rowId xmlns:a16="http://schemas.microsoft.com/office/drawing/2014/main" val="10010"/>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2017</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54.2</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60.4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-6.3</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02May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04May</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0.85</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0" marR="0" marT="0" marB="0" anchor="ctr">
                    <a:lnL>
                      <a:noFill/>
                    </a:lnL>
                    <a:lnR>
                      <a:noFill/>
                    </a:lnR>
                    <a:lnT>
                      <a:noFill/>
                    </a:lnT>
                    <a:lnB>
                      <a:noFill/>
                    </a:lnB>
                  </a:tcPr>
                </a:tc>
                <a:tc>
                  <a:txBody>
                    <a:bodyPr/>
                    <a:lstStyle/>
                    <a:p>
                      <a:pPr algn="ctr" fontAlgn="ctr"/>
                      <a:r>
                        <a:rPr lang="en-US" sz="1200" b="0" i="0" u="none" strike="noStrike">
                          <a:solidFill>
                            <a:srgbClr val="000000"/>
                          </a:solidFill>
                          <a:effectLst/>
                          <a:latin typeface="Times New Roman" panose="02020603050405020304" pitchFamily="18" charset="0"/>
                        </a:rPr>
                        <a:t>21.0</a:t>
                      </a:r>
                    </a:p>
                  </a:txBody>
                  <a:tcPr marL="0" marR="0" marT="0" marB="0" anchor="ctr">
                    <a:lnL>
                      <a:noFill/>
                    </a:lnL>
                    <a:lnR>
                      <a:noFill/>
                    </a:lnR>
                    <a:lnT>
                      <a:noFill/>
                    </a:lnT>
                    <a:lnB>
                      <a:noFill/>
                    </a:lnB>
                  </a:tcPr>
                </a:tc>
                <a:extLst>
                  <a:ext uri="{0D108BD9-81ED-4DB2-BD59-A6C34878D82A}">
                    <a16:rowId xmlns:a16="http://schemas.microsoft.com/office/drawing/2014/main" val="1001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Overall</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effectLst/>
                          <a:latin typeface="Times New Roman" panose="02020603050405020304" pitchFamily="18" charset="0"/>
                        </a:rPr>
                        <a:t>0.91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effectLst/>
                          <a:latin typeface="Times New Roman" panose="02020603050405020304" pitchFamily="18" charset="0"/>
                        </a:rPr>
                        <a:t>0.18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dirty="0">
                          <a:solidFill>
                            <a:srgbClr val="000000"/>
                          </a:solidFill>
                          <a:effectLst/>
                          <a:latin typeface="Times New Roman" panose="02020603050405020304" pitchFamily="18" charset="0"/>
                        </a:rPr>
                        <a:t>6.1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2" name="Slide Number Placeholder 6">
            <a:extLst>
              <a:ext uri="{FF2B5EF4-FFF2-40B4-BE49-F238E27FC236}">
                <a16:creationId xmlns:a16="http://schemas.microsoft.com/office/drawing/2014/main" id="{24A41DD6-C78E-BB32-F869-5FC022AAE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31156864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Calibration</a:t>
            </a:r>
          </a:p>
        </p:txBody>
      </p:sp>
      <p:pic>
        <p:nvPicPr>
          <p:cNvPr id="7" name="Content Placeholder 6">
            <a:extLst>
              <a:ext uri="{FF2B5EF4-FFF2-40B4-BE49-F238E27FC236}">
                <a16:creationId xmlns:a16="http://schemas.microsoft.com/office/drawing/2014/main" id="{2459A1C8-1881-6E26-E0A6-EE1435765BDE}"/>
              </a:ext>
            </a:extLst>
          </p:cNvPr>
          <p:cNvPicPr>
            <a:picLocks noGrp="1" noChangeAspect="1"/>
          </p:cNvPicPr>
          <p:nvPr>
            <p:ph idx="1"/>
          </p:nvPr>
        </p:nvPicPr>
        <p:blipFill>
          <a:blip r:embed="rId2"/>
          <a:stretch>
            <a:fillRect/>
          </a:stretch>
        </p:blipFill>
        <p:spPr>
          <a:xfrm>
            <a:off x="3497918" y="1888919"/>
            <a:ext cx="5196163" cy="4377589"/>
          </a:xfrm>
          <a:prstGeom prst="rect">
            <a:avLst/>
          </a:prstGeom>
        </p:spPr>
      </p:pic>
      <p:cxnSp>
        <p:nvCxnSpPr>
          <p:cNvPr id="9" name="Straight Arrow Connector 8"/>
          <p:cNvCxnSpPr/>
          <p:nvPr/>
        </p:nvCxnSpPr>
        <p:spPr>
          <a:xfrm flipH="1">
            <a:off x="7701205" y="2214733"/>
            <a:ext cx="609600" cy="45925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158406" y="1933178"/>
            <a:ext cx="1103315" cy="369332"/>
          </a:xfrm>
          <a:prstGeom prst="rect">
            <a:avLst/>
          </a:prstGeom>
          <a:solidFill>
            <a:schemeClr val="bg1"/>
          </a:solidFill>
          <a:ln>
            <a:solidFill>
              <a:schemeClr val="tx1"/>
            </a:solidFill>
          </a:ln>
        </p:spPr>
        <p:txBody>
          <a:bodyPr wrap="none" rtlCol="0">
            <a:spAutoFit/>
          </a:bodyPr>
          <a:lstStyle/>
          <a:p>
            <a:r>
              <a:rPr lang="en-US" dirty="0"/>
              <a:t>Peak SWE</a:t>
            </a:r>
          </a:p>
        </p:txBody>
      </p:sp>
      <p:cxnSp>
        <p:nvCxnSpPr>
          <p:cNvPr id="17" name="Straight Arrow Connector 16"/>
          <p:cNvCxnSpPr/>
          <p:nvPr/>
        </p:nvCxnSpPr>
        <p:spPr>
          <a:xfrm flipH="1">
            <a:off x="8277547" y="4548755"/>
            <a:ext cx="609600" cy="45925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734747" y="4267200"/>
            <a:ext cx="1056700"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Melt Out</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Tree>
    <p:extLst>
      <p:ext uri="{BB962C8B-B14F-4D97-AF65-F5344CB8AC3E}">
        <p14:creationId xmlns:p14="http://schemas.microsoft.com/office/powerpoint/2010/main" val="3876770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a:stretch>
            <a:fillRect/>
          </a:stretch>
        </p:blipFill>
        <p:spPr bwMode="auto">
          <a:xfrm>
            <a:off x="1600201" y="1447800"/>
            <a:ext cx="4462109" cy="2971800"/>
          </a:xfrm>
          <a:prstGeom prst="rect">
            <a:avLst/>
          </a:prstGeom>
          <a:noFill/>
          <a:ln w="9525">
            <a:solidFill>
              <a:srgbClr val="00B050"/>
            </a:solidFill>
            <a:miter lim="800000"/>
            <a:headEnd/>
            <a:tailEnd/>
          </a:ln>
          <a:effectLst/>
        </p:spPr>
      </p:pic>
      <p:pic>
        <p:nvPicPr>
          <p:cNvPr id="11" name="Picture 2"/>
          <p:cNvPicPr>
            <a:picLocks noChangeAspect="1" noChangeArrowheads="1"/>
          </p:cNvPicPr>
          <p:nvPr/>
        </p:nvPicPr>
        <p:blipFill>
          <a:blip r:embed="rId3" cstate="print"/>
          <a:srcRect/>
          <a:stretch>
            <a:fillRect/>
          </a:stretch>
        </p:blipFill>
        <p:spPr bwMode="auto">
          <a:xfrm>
            <a:off x="6117980" y="3200400"/>
            <a:ext cx="4462106" cy="2971800"/>
          </a:xfrm>
          <a:prstGeom prst="rect">
            <a:avLst/>
          </a:prstGeom>
          <a:noFill/>
          <a:ln w="25400">
            <a:solidFill>
              <a:srgbClr val="FF0000"/>
            </a:solidFill>
            <a:miter lim="800000"/>
            <a:headEnd/>
            <a:tailEnd/>
          </a:ln>
          <a:effectLst/>
        </p:spPr>
      </p:pic>
      <p:sp>
        <p:nvSpPr>
          <p:cNvPr id="12" name="TextBox 11"/>
          <p:cNvSpPr txBox="1"/>
          <p:nvPr/>
        </p:nvSpPr>
        <p:spPr>
          <a:xfrm>
            <a:off x="8077200" y="2907861"/>
            <a:ext cx="2071208"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USACE Snow Course</a:t>
            </a:r>
          </a:p>
        </p:txBody>
      </p:sp>
      <p:sp>
        <p:nvSpPr>
          <p:cNvPr id="13" name="TextBox 12"/>
          <p:cNvSpPr txBox="1"/>
          <p:nvPr/>
        </p:nvSpPr>
        <p:spPr>
          <a:xfrm>
            <a:off x="1676401" y="4340917"/>
            <a:ext cx="2432333" cy="369332"/>
          </a:xfrm>
          <a:prstGeom prst="rect">
            <a:avLst/>
          </a:prstGeom>
          <a:solidFill>
            <a:schemeClr val="bg1"/>
          </a:solidFill>
          <a:ln>
            <a:solidFill>
              <a:srgbClr val="00B050"/>
            </a:solidFill>
          </a:ln>
        </p:spPr>
        <p:txBody>
          <a:bodyPr wrap="none" rtlCol="0">
            <a:spAutoFit/>
          </a:bodyPr>
          <a:lstStyle/>
          <a:p>
            <a:r>
              <a:rPr lang="en-US" dirty="0">
                <a:solidFill>
                  <a:srgbClr val="00B050"/>
                </a:solidFill>
              </a:rPr>
              <a:t>NCDC </a:t>
            </a:r>
            <a:r>
              <a:rPr lang="en-US" dirty="0" err="1">
                <a:solidFill>
                  <a:srgbClr val="00B050"/>
                </a:solidFill>
              </a:rPr>
              <a:t>Hydromet</a:t>
            </a:r>
            <a:r>
              <a:rPr lang="en-US" dirty="0">
                <a:solidFill>
                  <a:srgbClr val="00B050"/>
                </a:solidFill>
              </a:rPr>
              <a:t> Station</a:t>
            </a:r>
          </a:p>
        </p:txBody>
      </p:sp>
      <p:sp>
        <p:nvSpPr>
          <p:cNvPr id="2" name="Title 1">
            <a:extLst>
              <a:ext uri="{FF2B5EF4-FFF2-40B4-BE49-F238E27FC236}">
                <a16:creationId xmlns:a16="http://schemas.microsoft.com/office/drawing/2014/main" id="{B8302D15-F9C2-576F-1F17-9E72F5761D6D}"/>
              </a:ext>
            </a:extLst>
          </p:cNvPr>
          <p:cNvSpPr>
            <a:spLocks noGrp="1"/>
          </p:cNvSpPr>
          <p:nvPr>
            <p:ph type="title"/>
          </p:nvPr>
        </p:nvSpPr>
        <p:spPr/>
        <p:txBody>
          <a:bodyPr/>
          <a:lstStyle/>
          <a:p>
            <a:r>
              <a:rPr lang="en-US" dirty="0"/>
              <a:t>Calibration</a:t>
            </a:r>
          </a:p>
        </p:txBody>
      </p:sp>
      <p:sp>
        <p:nvSpPr>
          <p:cNvPr id="3" name="Slide Number Placeholder 6">
            <a:extLst>
              <a:ext uri="{FF2B5EF4-FFF2-40B4-BE49-F238E27FC236}">
                <a16:creationId xmlns:a16="http://schemas.microsoft.com/office/drawing/2014/main" id="{2DFA16D6-C486-E397-F013-FBE8658A16C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spTree>
    <p:extLst>
      <p:ext uri="{BB962C8B-B14F-4D97-AF65-F5344CB8AC3E}">
        <p14:creationId xmlns:p14="http://schemas.microsoft.com/office/powerpoint/2010/main" val="25197384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Snowmelt Graph</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pic>
        <p:nvPicPr>
          <p:cNvPr id="10" name="Content Placeholder 9">
            <a:extLst>
              <a:ext uri="{FF2B5EF4-FFF2-40B4-BE49-F238E27FC236}">
                <a16:creationId xmlns:a16="http://schemas.microsoft.com/office/drawing/2014/main" id="{BB1B7969-4F62-5FDC-92B9-C28C0BB908C4}"/>
              </a:ext>
            </a:extLst>
          </p:cNvPr>
          <p:cNvPicPr>
            <a:picLocks noGrp="1" noChangeAspect="1"/>
          </p:cNvPicPr>
          <p:nvPr>
            <p:ph idx="1"/>
          </p:nvPr>
        </p:nvPicPr>
        <p:blipFill>
          <a:blip r:embed="rId2"/>
          <a:stretch>
            <a:fillRect/>
          </a:stretch>
        </p:blipFill>
        <p:spPr>
          <a:xfrm>
            <a:off x="3035152" y="1544701"/>
            <a:ext cx="6121695" cy="5150164"/>
          </a:xfrm>
        </p:spPr>
      </p:pic>
      <p:sp>
        <p:nvSpPr>
          <p:cNvPr id="6" name="TextBox 5"/>
          <p:cNvSpPr txBox="1"/>
          <p:nvPr/>
        </p:nvSpPr>
        <p:spPr>
          <a:xfrm>
            <a:off x="9348742" y="2780541"/>
            <a:ext cx="1377365" cy="369332"/>
          </a:xfrm>
          <a:prstGeom prst="rect">
            <a:avLst/>
          </a:prstGeom>
          <a:solidFill>
            <a:schemeClr val="bg1"/>
          </a:solidFill>
          <a:ln>
            <a:solidFill>
              <a:schemeClr val="tx1"/>
            </a:solidFill>
          </a:ln>
        </p:spPr>
        <p:txBody>
          <a:bodyPr wrap="none" rtlCol="0">
            <a:spAutoFit/>
          </a:bodyPr>
          <a:lstStyle/>
          <a:p>
            <a:r>
              <a:rPr lang="en-US" dirty="0">
                <a:solidFill>
                  <a:schemeClr val="accent1"/>
                </a:solidFill>
              </a:rPr>
              <a:t>Precipitation</a:t>
            </a:r>
          </a:p>
        </p:txBody>
      </p:sp>
      <p:sp>
        <p:nvSpPr>
          <p:cNvPr id="18" name="TextBox 17"/>
          <p:cNvSpPr txBox="1"/>
          <p:nvPr/>
        </p:nvSpPr>
        <p:spPr>
          <a:xfrm>
            <a:off x="9348742" y="3587899"/>
            <a:ext cx="1707583"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Air Temperature</a:t>
            </a:r>
          </a:p>
        </p:txBody>
      </p:sp>
      <p:sp>
        <p:nvSpPr>
          <p:cNvPr id="11" name="TextBox 10">
            <a:extLst>
              <a:ext uri="{FF2B5EF4-FFF2-40B4-BE49-F238E27FC236}">
                <a16:creationId xmlns:a16="http://schemas.microsoft.com/office/drawing/2014/main" id="{B3957046-77AA-8A72-177E-7781143D5952}"/>
              </a:ext>
            </a:extLst>
          </p:cNvPr>
          <p:cNvSpPr txBox="1"/>
          <p:nvPr/>
        </p:nvSpPr>
        <p:spPr>
          <a:xfrm>
            <a:off x="9346035" y="4395257"/>
            <a:ext cx="606192" cy="369332"/>
          </a:xfrm>
          <a:prstGeom prst="rect">
            <a:avLst/>
          </a:prstGeom>
          <a:solidFill>
            <a:schemeClr val="bg1"/>
          </a:solidFill>
          <a:ln>
            <a:solidFill>
              <a:schemeClr val="tx1"/>
            </a:solidFill>
          </a:ln>
        </p:spPr>
        <p:txBody>
          <a:bodyPr wrap="none" rtlCol="0">
            <a:spAutoFit/>
          </a:bodyPr>
          <a:lstStyle/>
          <a:p>
            <a:r>
              <a:rPr lang="en-US" dirty="0">
                <a:solidFill>
                  <a:schemeClr val="accent1"/>
                </a:solidFill>
              </a:rPr>
              <a:t>SWE</a:t>
            </a:r>
          </a:p>
        </p:txBody>
      </p:sp>
    </p:spTree>
    <p:extLst>
      <p:ext uri="{BB962C8B-B14F-4D97-AF65-F5344CB8AC3E}">
        <p14:creationId xmlns:p14="http://schemas.microsoft.com/office/powerpoint/2010/main" val="5457209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6A9FA5-77DF-69F0-D439-87FC4B3404D4}"/>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If available, calibrate point SWE using multiple SNOTEL gages/snow sites in the watershed, each with its own set of observed data</a:t>
            </a:r>
          </a:p>
          <a:p>
            <a:pPr>
              <a:spcBef>
                <a:spcPts val="0"/>
              </a:spcBef>
              <a:spcAft>
                <a:spcPts val="600"/>
              </a:spcAft>
            </a:pPr>
            <a:r>
              <a:rPr lang="en-US" altLang="en-US" sz="2400" dirty="0"/>
              <a:t>Calibrate to a number of events/water years</a:t>
            </a:r>
          </a:p>
          <a:p>
            <a:pPr>
              <a:spcBef>
                <a:spcPts val="0"/>
              </a:spcBef>
              <a:spcAft>
                <a:spcPts val="600"/>
              </a:spcAft>
            </a:pPr>
            <a:r>
              <a:rPr lang="en-US" altLang="en-US" sz="2400" dirty="0"/>
              <a:t>Use a large time step (e.g. 1 day)</a:t>
            </a:r>
          </a:p>
          <a:p>
            <a:pPr>
              <a:spcBef>
                <a:spcPts val="0"/>
              </a:spcBef>
              <a:spcAft>
                <a:spcPts val="600"/>
              </a:spcAft>
            </a:pPr>
            <a:r>
              <a:rPr lang="en-US" altLang="en-US" sz="2400" dirty="0"/>
              <a:t>Very fast!</a:t>
            </a:r>
          </a:p>
          <a:p>
            <a:pPr>
              <a:spcBef>
                <a:spcPts val="0"/>
              </a:spcBef>
              <a:spcAft>
                <a:spcPts val="600"/>
              </a:spcAft>
            </a:pPr>
            <a:r>
              <a:rPr lang="en-US" altLang="en-US" sz="2400" dirty="0">
                <a:hlinkClick r:id="rId2"/>
              </a:rPr>
              <a:t>Point Calibration Workshop</a:t>
            </a:r>
            <a:endParaRPr lang="en-US" altLang="en-US" sz="2400" dirty="0"/>
          </a:p>
        </p:txBody>
      </p:sp>
      <p:pic>
        <p:nvPicPr>
          <p:cNvPr id="2" name="Picture 1"/>
          <p:cNvPicPr>
            <a:picLocks noChangeAspect="1"/>
          </p:cNvPicPr>
          <p:nvPr/>
        </p:nvPicPr>
        <p:blipFill>
          <a:blip r:embed="rId3"/>
          <a:stretch>
            <a:fillRect/>
          </a:stretch>
        </p:blipFill>
        <p:spPr>
          <a:xfrm>
            <a:off x="6240627" y="1447801"/>
            <a:ext cx="4648631" cy="3589265"/>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7756432" y="4285236"/>
            <a:ext cx="2816859" cy="2373107"/>
          </a:xfrm>
          <a:prstGeom prst="rect">
            <a:avLst/>
          </a:prstGeom>
          <a:ln w="25400">
            <a:solidFill>
              <a:srgbClr val="FF0000"/>
            </a:solidFill>
          </a:ln>
        </p:spPr>
      </p:pic>
      <p:sp>
        <p:nvSpPr>
          <p:cNvPr id="8" name="Rectangle 7"/>
          <p:cNvSpPr/>
          <p:nvPr/>
        </p:nvSpPr>
        <p:spPr>
          <a:xfrm>
            <a:off x="10203457" y="2514600"/>
            <a:ext cx="533400" cy="2286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7756432" y="2514601"/>
            <a:ext cx="2447027" cy="17706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0584457" y="2743201"/>
            <a:ext cx="152400" cy="15420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BAF12A77-97E3-817A-9EEF-9AED9A1A3CC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39AC-876A-5D89-FF6A-8659E6A9A279}"/>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basin-average SWE against SNODAS or </a:t>
            </a:r>
            <a:r>
              <a:rPr lang="en-US" altLang="en-US" sz="2400" dirty="0" err="1">
                <a:ea typeface="ＭＳ Ｐゴシック" panose="020B0600070205080204" pitchFamily="34" charset="-128"/>
              </a:rPr>
              <a:t>UofA</a:t>
            </a:r>
            <a:r>
              <a:rPr lang="en-US" altLang="en-US" sz="2400" dirty="0">
                <a:ea typeface="ＭＳ Ｐゴシック" panose="020B0600070205080204" pitchFamily="34" charset="-128"/>
              </a:rPr>
              <a:t> data</a:t>
            </a:r>
          </a:p>
          <a:p>
            <a:pPr>
              <a:lnSpc>
                <a:spcPct val="90000"/>
              </a:lnSpc>
              <a:spcBef>
                <a:spcPts val="0"/>
              </a:spcBef>
            </a:pPr>
            <a:r>
              <a:rPr lang="en-US" altLang="en-US" sz="2400" dirty="0">
                <a:ea typeface="ＭＳ Ｐゴシック" panose="020B0600070205080204" pitchFamily="34" charset="-128"/>
              </a:rPr>
              <a:t>Need to extract basin-average SWE</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a:t>
            </a:r>
            <a:r>
              <a:rPr lang="en-US" altLang="en-US" sz="2400" dirty="0" err="1"/>
              <a:t>hr</a:t>
            </a:r>
            <a:r>
              <a:rPr lang="en-US" altLang="en-US" sz="2400" dirty="0"/>
              <a:t>)</a:t>
            </a:r>
          </a:p>
          <a:p>
            <a:pPr>
              <a:spcBef>
                <a:spcPts val="0"/>
              </a:spcBef>
              <a:spcAft>
                <a:spcPts val="600"/>
              </a:spcAft>
            </a:pPr>
            <a:r>
              <a:rPr lang="en-US" altLang="en-US" sz="2400" dirty="0"/>
              <a:t>Can be slow</a:t>
            </a:r>
          </a:p>
          <a:p>
            <a:pPr>
              <a:spcBef>
                <a:spcPts val="0"/>
              </a:spcBef>
              <a:spcAft>
                <a:spcPts val="600"/>
              </a:spcAft>
            </a:pPr>
            <a:r>
              <a:rPr lang="en-US" altLang="en-US" sz="2400" dirty="0">
                <a:hlinkClick r:id="rId2"/>
              </a:rPr>
              <a:t>Gridded Snowmelt Workshop</a:t>
            </a:r>
            <a:endParaRPr lang="en-US" altLang="en-US" sz="2400" dirty="0"/>
          </a:p>
        </p:txBody>
      </p:sp>
      <p:pic>
        <p:nvPicPr>
          <p:cNvPr id="11" name="Picture 10"/>
          <p:cNvPicPr>
            <a:picLocks noChangeAspect="1"/>
          </p:cNvPicPr>
          <p:nvPr/>
        </p:nvPicPr>
        <p:blipFill>
          <a:blip r:embed="rId3"/>
          <a:stretch>
            <a:fillRect/>
          </a:stretch>
        </p:blipFill>
        <p:spPr>
          <a:xfrm>
            <a:off x="5980472" y="1447801"/>
            <a:ext cx="4611329" cy="3048000"/>
          </a:xfrm>
          <a:prstGeom prst="rect">
            <a:avLst/>
          </a:prstGeom>
          <a:ln>
            <a:solidFill>
              <a:schemeClr val="tx1"/>
            </a:solidFill>
          </a:ln>
        </p:spPr>
      </p:pic>
      <p:sp>
        <p:nvSpPr>
          <p:cNvPr id="12" name="Rectangle 11"/>
          <p:cNvSpPr/>
          <p:nvPr/>
        </p:nvSpPr>
        <p:spPr>
          <a:xfrm>
            <a:off x="9525000" y="2700338"/>
            <a:ext cx="381000" cy="27146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H="1">
            <a:off x="7085924" y="2700338"/>
            <a:ext cx="2439077" cy="11096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906000" y="2700338"/>
            <a:ext cx="547776" cy="11096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7085924" y="3810001"/>
            <a:ext cx="3367853" cy="2837301"/>
          </a:xfrm>
          <a:prstGeom prst="rect">
            <a:avLst/>
          </a:prstGeom>
          <a:ln w="25400">
            <a:solidFill>
              <a:srgbClr val="FF0000"/>
            </a:solidFill>
          </a:ln>
        </p:spPr>
      </p:pic>
      <p:grpSp>
        <p:nvGrpSpPr>
          <p:cNvPr id="20" name="Group 19"/>
          <p:cNvGrpSpPr/>
          <p:nvPr/>
        </p:nvGrpSpPr>
        <p:grpSpPr>
          <a:xfrm>
            <a:off x="8977156" y="3835197"/>
            <a:ext cx="1195135" cy="705258"/>
            <a:chOff x="5397713" y="1676400"/>
            <a:chExt cx="1195135" cy="705258"/>
          </a:xfrm>
        </p:grpSpPr>
        <p:sp>
          <p:nvSpPr>
            <p:cNvPr id="21" name="TextBox 20"/>
            <p:cNvSpPr txBox="1"/>
            <p:nvPr/>
          </p:nvSpPr>
          <p:spPr>
            <a:xfrm>
              <a:off x="5397713" y="1676400"/>
              <a:ext cx="1195135" cy="705258"/>
            </a:xfrm>
            <a:prstGeom prst="rect">
              <a:avLst/>
            </a:prstGeom>
            <a:solidFill>
              <a:schemeClr val="bg1"/>
            </a:solidFill>
            <a:ln>
              <a:solidFill>
                <a:schemeClr val="tx1"/>
              </a:solidFill>
            </a:ln>
          </p:spPr>
          <p:txBody>
            <a:bodyPr wrap="none" rtlCol="0">
              <a:spAutoFit/>
            </a:bodyPr>
            <a:lstStyle/>
            <a:p>
              <a:pPr>
                <a:lnSpc>
                  <a:spcPct val="150000"/>
                </a:lnSpc>
              </a:pPr>
              <a:r>
                <a:rPr lang="en-US" sz="1400" dirty="0"/>
                <a:t>          HMS</a:t>
              </a:r>
            </a:p>
            <a:p>
              <a:pPr>
                <a:lnSpc>
                  <a:spcPct val="150000"/>
                </a:lnSpc>
              </a:pPr>
              <a:r>
                <a:rPr lang="en-US" sz="1400" dirty="0"/>
                <a:t>          SNODAS</a:t>
              </a:r>
            </a:p>
          </p:txBody>
        </p:sp>
        <p:cxnSp>
          <p:nvCxnSpPr>
            <p:cNvPr id="22" name="Straight Connector 21"/>
            <p:cNvCxnSpPr/>
            <p:nvPr/>
          </p:nvCxnSpPr>
          <p:spPr>
            <a:xfrm>
              <a:off x="5486400" y="1906367"/>
              <a:ext cx="36576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86400" y="2226407"/>
              <a:ext cx="3657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5C609971-CEF3-8BFD-B198-4A7582AC038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spTree>
    <p:extLst>
      <p:ext uri="{BB962C8B-B14F-4D97-AF65-F5344CB8AC3E}">
        <p14:creationId xmlns:p14="http://schemas.microsoft.com/office/powerpoint/2010/main" val="3051334221"/>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EABF2-748E-B99B-208C-DB0B8A69D082}"/>
              </a:ext>
            </a:extLst>
          </p:cNvPr>
          <p:cNvSpPr>
            <a:spLocks noGrp="1"/>
          </p:cNvSpPr>
          <p:nvPr>
            <p:ph type="title"/>
          </p:nvPr>
        </p:nvSpPr>
        <p:spPr/>
        <p:txBody>
          <a:bodyPr/>
          <a:lstStyle/>
          <a:p>
            <a:r>
              <a:rPr lang="en-US" dirty="0"/>
              <a:t>Grid-to-Point Tool</a:t>
            </a:r>
          </a:p>
        </p:txBody>
      </p:sp>
      <p:sp>
        <p:nvSpPr>
          <p:cNvPr id="3" name="Content Placeholder 2">
            <a:extLst>
              <a:ext uri="{FF2B5EF4-FFF2-40B4-BE49-F238E27FC236}">
                <a16:creationId xmlns:a16="http://schemas.microsoft.com/office/drawing/2014/main" id="{4A032CF1-03F3-C328-5682-0BCD00DAEFA0}"/>
              </a:ext>
            </a:extLst>
          </p:cNvPr>
          <p:cNvSpPr>
            <a:spLocks noGrp="1"/>
          </p:cNvSpPr>
          <p:nvPr>
            <p:ph sz="half" idx="1"/>
          </p:nvPr>
        </p:nvSpPr>
        <p:spPr/>
        <p:txBody>
          <a:bodyPr>
            <a:normAutofit/>
          </a:bodyPr>
          <a:lstStyle/>
          <a:p>
            <a:r>
              <a:rPr lang="en-US" dirty="0"/>
              <a:t>Extract subbasin-average time series from gridded data using the grid to point tool</a:t>
            </a:r>
          </a:p>
          <a:p>
            <a:r>
              <a:rPr lang="en-US" dirty="0">
                <a:hlinkClick r:id="rId2"/>
              </a:rPr>
              <a:t>Working with Gridded Data Workshop</a:t>
            </a:r>
            <a:endParaRPr lang="en-US" dirty="0"/>
          </a:p>
        </p:txBody>
      </p:sp>
      <p:pic>
        <p:nvPicPr>
          <p:cNvPr id="7" name="Content Placeholder 6">
            <a:extLst>
              <a:ext uri="{FF2B5EF4-FFF2-40B4-BE49-F238E27FC236}">
                <a16:creationId xmlns:a16="http://schemas.microsoft.com/office/drawing/2014/main" id="{1276400C-B1CD-2674-04A8-559870954050}"/>
              </a:ext>
            </a:extLst>
          </p:cNvPr>
          <p:cNvPicPr>
            <a:picLocks noGrp="1" noChangeAspect="1"/>
          </p:cNvPicPr>
          <p:nvPr>
            <p:ph sz="half" idx="2"/>
          </p:nvPr>
        </p:nvPicPr>
        <p:blipFill>
          <a:blip r:embed="rId3"/>
          <a:stretch>
            <a:fillRect/>
          </a:stretch>
        </p:blipFill>
        <p:spPr>
          <a:xfrm>
            <a:off x="6870582" y="1687372"/>
            <a:ext cx="3942198" cy="3483256"/>
          </a:xfrm>
        </p:spPr>
      </p:pic>
      <p:sp>
        <p:nvSpPr>
          <p:cNvPr id="5" name="Slide Number Placeholder 6">
            <a:extLst>
              <a:ext uri="{FF2B5EF4-FFF2-40B4-BE49-F238E27FC236}">
                <a16:creationId xmlns:a16="http://schemas.microsoft.com/office/drawing/2014/main" id="{511E1E42-C496-8881-6088-E7A4D3B64F5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473183818"/>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980472" y="1447801"/>
            <a:ext cx="4611329" cy="3048000"/>
          </a:xfrm>
          <a:prstGeom prst="rect">
            <a:avLst/>
          </a:prstGeom>
          <a:ln>
            <a:solidFill>
              <a:schemeClr val="tx1"/>
            </a:solidFill>
          </a:ln>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a:xfrm>
            <a:off x="1188720" y="1825625"/>
            <a:ext cx="4831080" cy="4351338"/>
          </a:xfrm>
        </p:spPr>
        <p:txBody>
          <a:bodyPr>
            <a:normAutofit/>
          </a:bodyPr>
          <a:lstStyle/>
          <a:p>
            <a:pPr>
              <a:lnSpc>
                <a:spcPct val="90000"/>
              </a:lnSpc>
              <a:spcBef>
                <a:spcPts val="0"/>
              </a:spcBef>
            </a:pPr>
            <a:r>
              <a:rPr lang="en-US" altLang="en-US" sz="2400" dirty="0">
                <a:ea typeface="ＭＳ Ｐゴシック" panose="020B0600070205080204" pitchFamily="34" charset="-128"/>
              </a:rPr>
              <a:t>Calibrate runoff using snowmelt parameters</a:t>
            </a:r>
          </a:p>
          <a:p>
            <a:pPr>
              <a:lnSpc>
                <a:spcPct val="90000"/>
              </a:lnSpc>
              <a:spcBef>
                <a:spcPts val="0"/>
              </a:spcBef>
            </a:pPr>
            <a:r>
              <a:rPr lang="en-US" altLang="en-US" sz="2400" b="1" u="sng" dirty="0">
                <a:ea typeface="ＭＳ Ｐゴシック" panose="020B0600070205080204" pitchFamily="34" charset="-128"/>
              </a:rPr>
              <a:t>This is more important than any other calibration step!</a:t>
            </a:r>
          </a:p>
          <a:p>
            <a:pPr>
              <a:lnSpc>
                <a:spcPct val="90000"/>
              </a:lnSpc>
              <a:spcBef>
                <a:spcPts val="0"/>
              </a:spcBef>
            </a:pPr>
            <a:r>
              <a:rPr lang="en-US" altLang="en-US" sz="2400" dirty="0">
                <a:ea typeface="ＭＳ Ｐゴシック" panose="020B0600070205080204" pitchFamily="34" charset="-128"/>
              </a:rPr>
              <a:t>Modify snowmelt, loss, transform, baseflow, </a:t>
            </a:r>
            <a:r>
              <a:rPr lang="en-US" altLang="en-US" sz="2400" dirty="0" err="1">
                <a:ea typeface="ＭＳ Ｐゴシック" panose="020B0600070205080204" pitchFamily="34" charset="-128"/>
              </a:rPr>
              <a:t>etc</a:t>
            </a:r>
            <a:r>
              <a:rPr lang="en-US" altLang="en-US" sz="2400" dirty="0">
                <a:ea typeface="ＭＳ Ｐゴシック" panose="020B0600070205080204" pitchFamily="34" charset="-128"/>
              </a:rPr>
              <a:t> parameters, as necessary</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hour)</a:t>
            </a:r>
          </a:p>
          <a:p>
            <a:pPr>
              <a:spcBef>
                <a:spcPts val="0"/>
              </a:spcBef>
              <a:spcAft>
                <a:spcPts val="600"/>
              </a:spcAft>
            </a:pPr>
            <a:r>
              <a:rPr lang="en-US" altLang="en-US" sz="2400" dirty="0"/>
              <a:t>Will be slow</a:t>
            </a:r>
          </a:p>
        </p:txBody>
      </p:sp>
      <p:sp>
        <p:nvSpPr>
          <p:cNvPr id="8" name="Rectangle 7"/>
          <p:cNvSpPr/>
          <p:nvPr/>
        </p:nvSpPr>
        <p:spPr>
          <a:xfrm>
            <a:off x="9220200" y="2895600"/>
            <a:ext cx="304800" cy="1905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7315200" y="2895600"/>
            <a:ext cx="1905000" cy="11196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525000" y="2895600"/>
            <a:ext cx="914400" cy="11196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7315200" y="4015271"/>
            <a:ext cx="3124200" cy="2632031"/>
          </a:xfrm>
          <a:prstGeom prst="rect">
            <a:avLst/>
          </a:prstGeom>
          <a:ln w="25400">
            <a:solidFill>
              <a:srgbClr val="FF0000"/>
            </a:solidFill>
          </a:ln>
        </p:spPr>
      </p:pic>
      <p:sp>
        <p:nvSpPr>
          <p:cNvPr id="5" name="Slide Number Placeholder 6">
            <a:extLst>
              <a:ext uri="{FF2B5EF4-FFF2-40B4-BE49-F238E27FC236}">
                <a16:creationId xmlns:a16="http://schemas.microsoft.com/office/drawing/2014/main" id="{505618A9-D6B3-4987-C333-7EE1B137C41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spTree>
    <p:extLst>
      <p:ext uri="{BB962C8B-B14F-4D97-AF65-F5344CB8AC3E}">
        <p14:creationId xmlns:p14="http://schemas.microsoft.com/office/powerpoint/2010/main" val="137919541"/>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Temperature Index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idx="1"/>
          </p:nvPr>
        </p:nvSpPr>
        <p:spPr>
          <a:xfrm>
            <a:off x="936434" y="1825625"/>
            <a:ext cx="10417366" cy="4351338"/>
          </a:xfrm>
        </p:spPr>
        <p:txBody>
          <a:bodyPr>
            <a:normAutofit/>
          </a:bodyPr>
          <a:lstStyle/>
          <a:p>
            <a:pPr>
              <a:lnSpc>
                <a:spcPct val="90000"/>
              </a:lnSpc>
            </a:pPr>
            <a:r>
              <a:rPr lang="en-US" sz="2400" kern="0" dirty="0"/>
              <a:t>Derived from the TI model within SSARR (USACE, 1987)</a:t>
            </a:r>
          </a:p>
          <a:p>
            <a:pPr lvl="1"/>
            <a:r>
              <a:rPr lang="en-US" sz="2000" kern="0" dirty="0"/>
              <a:t>SSARR was based upon TI method in Snow Hydrology (USACE, 1956)</a:t>
            </a:r>
          </a:p>
          <a:p>
            <a:pPr>
              <a:lnSpc>
                <a:spcPct val="90000"/>
              </a:lnSpc>
            </a:pPr>
            <a:r>
              <a:rPr lang="en-US" sz="2400" kern="0" dirty="0"/>
              <a:t>Great flexibility in describing the melt rate</a:t>
            </a:r>
          </a:p>
          <a:p>
            <a:pPr lvl="1">
              <a:lnSpc>
                <a:spcPct val="90000"/>
              </a:lnSpc>
            </a:pPr>
            <a:r>
              <a:rPr lang="en-US" sz="2000" kern="0" dirty="0"/>
              <a:t>Deep cold snowpack melting for months -&gt; melt rate changes to account for snow metamorphism and seasonal change in meteorology</a:t>
            </a:r>
          </a:p>
          <a:p>
            <a:pPr lvl="1">
              <a:lnSpc>
                <a:spcPct val="90000"/>
              </a:lnSpc>
            </a:pPr>
            <a:r>
              <a:rPr lang="en-US" sz="2000" kern="0" dirty="0"/>
              <a:t>Shallow, seasonal snowpack that melts in a few days -&gt; constant melt rate</a:t>
            </a:r>
          </a:p>
          <a:p>
            <a:pPr>
              <a:lnSpc>
                <a:spcPct val="90000"/>
              </a:lnSpc>
            </a:pPr>
            <a:r>
              <a:rPr lang="en-US" sz="2400" kern="0" dirty="0"/>
              <a:t>Though simple, it has been widely used with good results throughout the world</a:t>
            </a:r>
          </a:p>
        </p:txBody>
      </p:sp>
      <p:sp>
        <p:nvSpPr>
          <p:cNvPr id="3" name="Slide Number Placeholder 6">
            <a:extLst>
              <a:ext uri="{FF2B5EF4-FFF2-40B4-BE49-F238E27FC236}">
                <a16:creationId xmlns:a16="http://schemas.microsoft.com/office/drawing/2014/main" id="{6460B577-713F-9746-E2F4-501B2FF3ABD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5554589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57347"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Can optimize parameters using both gridded and banded approaches</a:t>
            </a:r>
          </a:p>
          <a:p>
            <a:pPr lvl="1"/>
            <a:r>
              <a:rPr lang="en-US" altLang="en-US" sz="1800" dirty="0">
                <a:ea typeface="ＭＳ Ｐゴシック" panose="020B0600070205080204" pitchFamily="34" charset="-128"/>
              </a:rPr>
              <a:t>Only constants are allowed</a:t>
            </a:r>
          </a:p>
          <a:p>
            <a:pPr lvl="1"/>
            <a:r>
              <a:rPr lang="en-US" altLang="en-US" sz="1800" dirty="0">
                <a:ea typeface="ＭＳ Ｐゴシック" panose="020B0600070205080204" pitchFamily="34" charset="-128"/>
              </a:rPr>
              <a:t>No Annual Patterns or Functions</a:t>
            </a:r>
          </a:p>
          <a:p>
            <a:pPr>
              <a:lnSpc>
                <a:spcPct val="90000"/>
              </a:lnSpc>
            </a:pPr>
            <a:r>
              <a:rPr lang="en-US" altLang="en-US" sz="2400" dirty="0">
                <a:ea typeface="ＭＳ Ｐゴシック" panose="020B0600070205080204" pitchFamily="34" charset="-128"/>
              </a:rPr>
              <a:t>THIS IS NOT AUTO CALIBRATION!!!</a:t>
            </a:r>
          </a:p>
          <a:p>
            <a:pPr>
              <a:lnSpc>
                <a:spcPct val="90000"/>
              </a:lnSpc>
            </a:pPr>
            <a:r>
              <a:rPr lang="en-US" altLang="en-US" sz="2400" dirty="0">
                <a:ea typeface="ＭＳ Ｐゴシック" panose="020B0600070205080204" pitchFamily="34" charset="-128"/>
              </a:rPr>
              <a:t>Only use this feature after you’ve figured out reasonable parameter ranges</a:t>
            </a:r>
            <a:endParaRPr lang="en-US" altLang="en-US" sz="2400" dirty="0"/>
          </a:p>
        </p:txBody>
      </p:sp>
      <p:pic>
        <p:nvPicPr>
          <p:cNvPr id="4" name="Content Placeholder 3">
            <a:extLst>
              <a:ext uri="{FF2B5EF4-FFF2-40B4-BE49-F238E27FC236}">
                <a16:creationId xmlns:a16="http://schemas.microsoft.com/office/drawing/2014/main" id="{060B88B2-53B1-59CF-CBE8-5DAF5403D507}"/>
              </a:ext>
            </a:extLst>
          </p:cNvPr>
          <p:cNvPicPr>
            <a:picLocks noGrp="1" noChangeAspect="1"/>
          </p:cNvPicPr>
          <p:nvPr>
            <p:ph sz="half" idx="2"/>
          </p:nvPr>
        </p:nvPicPr>
        <p:blipFill>
          <a:blip r:embed="rId2"/>
          <a:stretch>
            <a:fillRect/>
          </a:stretch>
        </p:blipFill>
        <p:spPr>
          <a:xfrm>
            <a:off x="5791538" y="2140415"/>
            <a:ext cx="5705787" cy="257717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spTree>
    <p:extLst>
      <p:ext uri="{BB962C8B-B14F-4D97-AF65-F5344CB8AC3E}">
        <p14:creationId xmlns:p14="http://schemas.microsoft.com/office/powerpoint/2010/main" val="2083363035"/>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pic>
        <p:nvPicPr>
          <p:cNvPr id="17" name="Content Placeholder 11">
            <a:extLst>
              <a:ext uri="{FF2B5EF4-FFF2-40B4-BE49-F238E27FC236}">
                <a16:creationId xmlns:a16="http://schemas.microsoft.com/office/drawing/2014/main" id="{9FD3F73D-B55C-6613-F852-87F54BC2159B}"/>
              </a:ext>
            </a:extLst>
          </p:cNvPr>
          <p:cNvPicPr>
            <a:picLocks noGrp="1" noChangeAspect="1"/>
          </p:cNvPicPr>
          <p:nvPr>
            <p:ph sz="half" idx="2"/>
          </p:nvPr>
        </p:nvPicPr>
        <p:blipFill>
          <a:blip r:embed="rId2"/>
          <a:stretch>
            <a:fillRect/>
          </a:stretch>
        </p:blipFill>
        <p:spPr>
          <a:xfrm>
            <a:off x="6172200" y="2038299"/>
            <a:ext cx="5181600" cy="3925990"/>
          </a:xfrm>
          <a:ln>
            <a:solidFill>
              <a:schemeClr val="tx1"/>
            </a:solidFill>
          </a:ln>
        </p:spPr>
      </p:pic>
      <p:pic>
        <p:nvPicPr>
          <p:cNvPr id="23" name="Content Placeholder 22">
            <a:extLst>
              <a:ext uri="{FF2B5EF4-FFF2-40B4-BE49-F238E27FC236}">
                <a16:creationId xmlns:a16="http://schemas.microsoft.com/office/drawing/2014/main" id="{7A03D633-7DCF-CAD9-CEB2-B568BE5EC64F}"/>
              </a:ext>
            </a:extLst>
          </p:cNvPr>
          <p:cNvPicPr>
            <a:picLocks noGrp="1" noChangeAspect="1"/>
          </p:cNvPicPr>
          <p:nvPr>
            <p:ph sz="half" idx="1"/>
          </p:nvPr>
        </p:nvPicPr>
        <p:blipFill>
          <a:blip r:embed="rId3"/>
          <a:stretch>
            <a:fillRect/>
          </a:stretch>
        </p:blipFill>
        <p:spPr>
          <a:xfrm>
            <a:off x="971857" y="1848913"/>
            <a:ext cx="4914286" cy="4304762"/>
          </a:xfrm>
          <a:ln>
            <a:solidFill>
              <a:schemeClr val="tx1"/>
            </a:solidFill>
          </a:ln>
        </p:spPr>
      </p:pic>
    </p:spTree>
    <p:extLst>
      <p:ext uri="{BB962C8B-B14F-4D97-AF65-F5344CB8AC3E}">
        <p14:creationId xmlns:p14="http://schemas.microsoft.com/office/powerpoint/2010/main" val="682243371"/>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sp>
        <p:nvSpPr>
          <p:cNvPr id="57347" name="Rectangle 3"/>
          <p:cNvSpPr>
            <a:spLocks noGrp="1" noChangeArrowheads="1"/>
          </p:cNvSpPr>
          <p:nvPr>
            <p:ph idx="1"/>
          </p:nvPr>
        </p:nvSpPr>
        <p:spPr/>
        <p:txBody>
          <a:bodyPr>
            <a:normAutofit/>
          </a:bodyPr>
          <a:lstStyle/>
          <a:p>
            <a:pPr>
              <a:lnSpc>
                <a:spcPct val="90000"/>
              </a:lnSpc>
            </a:pPr>
            <a:r>
              <a:rPr lang="en-US" altLang="en-US" dirty="0">
                <a:ea typeface="ＭＳ Ｐゴシック" panose="020B0600070205080204" pitchFamily="34" charset="-128"/>
              </a:rPr>
              <a:t>How much uncertainty in SWE, flow, volume, reservoir pool stage, </a:t>
            </a:r>
            <a:r>
              <a:rPr lang="en-US" altLang="en-US" dirty="0" err="1">
                <a:ea typeface="ＭＳ Ｐゴシック" panose="020B0600070205080204" pitchFamily="34" charset="-128"/>
              </a:rPr>
              <a:t>etc</a:t>
            </a:r>
            <a:r>
              <a:rPr lang="en-US" altLang="en-US" dirty="0">
                <a:ea typeface="ＭＳ Ｐゴシック" panose="020B0600070205080204" pitchFamily="34" charset="-128"/>
              </a:rPr>
              <a:t> is due to snowmelt parameters?</a:t>
            </a:r>
          </a:p>
          <a:p>
            <a:pPr>
              <a:lnSpc>
                <a:spcPct val="90000"/>
              </a:lnSpc>
            </a:pPr>
            <a:r>
              <a:rPr lang="en-US" altLang="en-US" dirty="0">
                <a:ea typeface="ＭＳ Ｐゴシック" panose="020B0600070205080204" pitchFamily="34" charset="-128"/>
              </a:rPr>
              <a:t>Can use both gridded and banded approaches</a:t>
            </a:r>
          </a:p>
          <a:p>
            <a:pPr lvl="1"/>
            <a:r>
              <a:rPr lang="en-US" altLang="en-US" sz="2000" dirty="0">
                <a:ea typeface="ＭＳ Ｐゴシック" panose="020B0600070205080204" pitchFamily="34" charset="-128"/>
              </a:rPr>
              <a:t>Only constants are allowed</a:t>
            </a:r>
          </a:p>
          <a:p>
            <a:pPr lvl="1"/>
            <a:r>
              <a:rPr lang="en-US" altLang="en-US" sz="2000" dirty="0">
                <a:ea typeface="ＭＳ Ｐゴシック" panose="020B0600070205080204" pitchFamily="34" charset="-128"/>
              </a:rPr>
              <a:t>No Annual Patterns or Functions</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spTree>
    <p:extLst>
      <p:ext uri="{BB962C8B-B14F-4D97-AF65-F5344CB8AC3E}">
        <p14:creationId xmlns:p14="http://schemas.microsoft.com/office/powerpoint/2010/main" val="2440237523"/>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pic>
        <p:nvPicPr>
          <p:cNvPr id="12" name="Content Placeholder 11">
            <a:extLst>
              <a:ext uri="{FF2B5EF4-FFF2-40B4-BE49-F238E27FC236}">
                <a16:creationId xmlns:a16="http://schemas.microsoft.com/office/drawing/2014/main" id="{FBE2C436-DA3B-792F-B839-567B1CEB8ED5}"/>
              </a:ext>
            </a:extLst>
          </p:cNvPr>
          <p:cNvPicPr>
            <a:picLocks noGrp="1" noChangeAspect="1"/>
          </p:cNvPicPr>
          <p:nvPr>
            <p:ph sz="half" idx="1"/>
          </p:nvPr>
        </p:nvPicPr>
        <p:blipFill>
          <a:blip r:embed="rId3"/>
          <a:stretch>
            <a:fillRect/>
          </a:stretch>
        </p:blipFill>
        <p:spPr>
          <a:xfrm>
            <a:off x="842911" y="1825625"/>
            <a:ext cx="5172178" cy="4351338"/>
          </a:xfrm>
          <a:prstGeom prst="rect">
            <a:avLst/>
          </a:prstGeom>
        </p:spPr>
      </p:pic>
      <p:sp>
        <p:nvSpPr>
          <p:cNvPr id="8" name="TextBox 7">
            <a:extLst>
              <a:ext uri="{FF2B5EF4-FFF2-40B4-BE49-F238E27FC236}">
                <a16:creationId xmlns:a16="http://schemas.microsoft.com/office/drawing/2014/main" id="{367109E4-CE83-69CF-F50B-5EEEB853DFC5}"/>
              </a:ext>
            </a:extLst>
          </p:cNvPr>
          <p:cNvSpPr txBox="1"/>
          <p:nvPr/>
        </p:nvSpPr>
        <p:spPr>
          <a:xfrm>
            <a:off x="3542317" y="4170840"/>
            <a:ext cx="2256373" cy="707886"/>
          </a:xfrm>
          <a:prstGeom prst="rect">
            <a:avLst/>
          </a:prstGeom>
          <a:noFill/>
          <a:ln>
            <a:noFill/>
          </a:ln>
        </p:spPr>
        <p:txBody>
          <a:bodyPr wrap="square" rtlCol="0">
            <a:spAutoFit/>
          </a:bodyPr>
          <a:lstStyle/>
          <a:p>
            <a:pPr algn="ctr"/>
            <a:r>
              <a:rPr lang="en-US" sz="2000" i="1" dirty="0" err="1"/>
              <a:t>Martis</a:t>
            </a:r>
            <a:r>
              <a:rPr lang="en-US" sz="2000" i="1" dirty="0"/>
              <a:t> Creek Dam</a:t>
            </a:r>
          </a:p>
          <a:p>
            <a:pPr algn="ctr"/>
            <a:r>
              <a:rPr lang="en-US" sz="2000" i="1" dirty="0"/>
              <a:t>Pool Elevation</a:t>
            </a:r>
          </a:p>
        </p:txBody>
      </p:sp>
      <p:pic>
        <p:nvPicPr>
          <p:cNvPr id="13" name="Content Placeholder 12">
            <a:extLst>
              <a:ext uri="{FF2B5EF4-FFF2-40B4-BE49-F238E27FC236}">
                <a16:creationId xmlns:a16="http://schemas.microsoft.com/office/drawing/2014/main" id="{754B9E4C-F853-68FF-C2DD-57004025FD72}"/>
              </a:ext>
            </a:extLst>
          </p:cNvPr>
          <p:cNvPicPr>
            <a:picLocks noGrp="1" noChangeAspect="1"/>
          </p:cNvPicPr>
          <p:nvPr>
            <p:ph sz="half" idx="2"/>
          </p:nvPr>
        </p:nvPicPr>
        <p:blipFill>
          <a:blip r:embed="rId4"/>
          <a:stretch>
            <a:fillRect/>
          </a:stretch>
        </p:blipFill>
        <p:spPr>
          <a:xfrm>
            <a:off x="6176911" y="1825625"/>
            <a:ext cx="5172178" cy="4351338"/>
          </a:xfrm>
          <a:prstGeom prst="rect">
            <a:avLst/>
          </a:prstGeom>
        </p:spPr>
      </p:pic>
      <p:sp>
        <p:nvSpPr>
          <p:cNvPr id="7" name="TextBox 6">
            <a:extLst>
              <a:ext uri="{FF2B5EF4-FFF2-40B4-BE49-F238E27FC236}">
                <a16:creationId xmlns:a16="http://schemas.microsoft.com/office/drawing/2014/main" id="{325B214F-7B87-95C4-7229-B00FAE5EAE14}"/>
              </a:ext>
            </a:extLst>
          </p:cNvPr>
          <p:cNvSpPr txBox="1"/>
          <p:nvPr/>
        </p:nvSpPr>
        <p:spPr>
          <a:xfrm>
            <a:off x="6472310" y="725186"/>
            <a:ext cx="3679331" cy="830997"/>
          </a:xfrm>
          <a:prstGeom prst="rect">
            <a:avLst/>
          </a:prstGeom>
          <a:noFill/>
          <a:ln>
            <a:noFill/>
          </a:ln>
        </p:spPr>
        <p:txBody>
          <a:bodyPr wrap="square" rtlCol="0">
            <a:spAutoFit/>
          </a:bodyPr>
          <a:lstStyle/>
          <a:p>
            <a:pPr algn="ctr"/>
            <a:r>
              <a:rPr lang="en-US" sz="2400" i="1" dirty="0"/>
              <a:t>Uncertainty due *solely* to wet melt rate!</a:t>
            </a:r>
          </a:p>
        </p:txBody>
      </p:sp>
      <p:sp>
        <p:nvSpPr>
          <p:cNvPr id="9" name="TextBox 8">
            <a:extLst>
              <a:ext uri="{FF2B5EF4-FFF2-40B4-BE49-F238E27FC236}">
                <a16:creationId xmlns:a16="http://schemas.microsoft.com/office/drawing/2014/main" id="{28D47322-65BB-6641-2A3B-514B05452594}"/>
              </a:ext>
            </a:extLst>
          </p:cNvPr>
          <p:cNvSpPr txBox="1"/>
          <p:nvPr/>
        </p:nvSpPr>
        <p:spPr>
          <a:xfrm>
            <a:off x="9441961" y="4170840"/>
            <a:ext cx="1419360" cy="707886"/>
          </a:xfrm>
          <a:prstGeom prst="rect">
            <a:avLst/>
          </a:prstGeom>
          <a:noFill/>
          <a:ln>
            <a:noFill/>
          </a:ln>
        </p:spPr>
        <p:txBody>
          <a:bodyPr wrap="square" rtlCol="0">
            <a:spAutoFit/>
          </a:bodyPr>
          <a:lstStyle/>
          <a:p>
            <a:pPr algn="ctr"/>
            <a:r>
              <a:rPr lang="en-US" sz="2000" i="1" dirty="0"/>
              <a:t>Flow at Reno, NV</a:t>
            </a:r>
            <a:endParaRPr lang="en-US" sz="2400" i="1" dirty="0"/>
          </a:p>
        </p:txBody>
      </p:sp>
    </p:spTree>
    <p:extLst>
      <p:ext uri="{BB962C8B-B14F-4D97-AF65-F5344CB8AC3E}">
        <p14:creationId xmlns:p14="http://schemas.microsoft.com/office/powerpoint/2010/main" val="3949567844"/>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330B6-447C-4D90-A714-EDCCBB9596B6}"/>
              </a:ext>
            </a:extLst>
          </p:cNvPr>
          <p:cNvSpPr>
            <a:spLocks noGrp="1"/>
          </p:cNvSpPr>
          <p:nvPr>
            <p:ph type="title"/>
          </p:nvPr>
        </p:nvSpPr>
        <p:spPr/>
        <p:txBody>
          <a:bodyPr/>
          <a:lstStyle/>
          <a:p>
            <a:r>
              <a:rPr lang="en-US" dirty="0"/>
              <a:t>Review</a:t>
            </a:r>
          </a:p>
        </p:txBody>
      </p:sp>
      <p:sp>
        <p:nvSpPr>
          <p:cNvPr id="19" name="Rectangle 3"/>
          <p:cNvSpPr>
            <a:spLocks noGrp="1" noChangeArrowheads="1"/>
          </p:cNvSpPr>
          <p:nvPr>
            <p:ph idx="1"/>
          </p:nvPr>
        </p:nvSpPr>
        <p:spPr>
          <a:xfrm>
            <a:off x="1211580" y="1825625"/>
            <a:ext cx="10142220" cy="4351338"/>
          </a:xfrm>
        </p:spPr>
        <p:txBody>
          <a:bodyPr>
            <a:normAutofit/>
          </a:bodyPr>
          <a:lstStyle/>
          <a:p>
            <a:pPr marL="609600" indent="-609600"/>
            <a:r>
              <a:rPr lang="en-US" sz="3200" dirty="0"/>
              <a:t>Reviewed energy transfer in, out, and within a snowpack.</a:t>
            </a:r>
          </a:p>
          <a:p>
            <a:pPr marL="609600" indent="-609600"/>
            <a:r>
              <a:rPr lang="en-US" sz="3200" dirty="0"/>
              <a:t>Described the available snow modeling methods within HEC-HMS along with important model parameters.</a:t>
            </a:r>
          </a:p>
          <a:p>
            <a:pPr marL="609600" indent="-609600"/>
            <a:r>
              <a:rPr lang="en-US" sz="3200" dirty="0"/>
              <a:t>Detailed how to calibrate snow method parameters.</a:t>
            </a:r>
          </a:p>
          <a:p>
            <a:pPr marL="609600" indent="-609600"/>
            <a:r>
              <a:rPr lang="en-US" sz="3200" dirty="0"/>
              <a:t>Discussed optimization and uncertainty.</a:t>
            </a:r>
          </a:p>
        </p:txBody>
      </p:sp>
      <p:sp>
        <p:nvSpPr>
          <p:cNvPr id="6" name="Slide Number Placeholder 6">
            <a:extLst>
              <a:ext uri="{FF2B5EF4-FFF2-40B4-BE49-F238E27FC236}">
                <a16:creationId xmlns:a16="http://schemas.microsoft.com/office/drawing/2014/main" id="{51CF3E05-0CB8-44F7-B582-032AB6F222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spTree>
    <p:extLst>
      <p:ext uri="{BB962C8B-B14F-4D97-AF65-F5344CB8AC3E}">
        <p14:creationId xmlns:p14="http://schemas.microsoft.com/office/powerpoint/2010/main" val="104547468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Temperature Index Method</a:t>
            </a:r>
          </a:p>
        </p:txBody>
      </p:sp>
      <p:sp>
        <p:nvSpPr>
          <p:cNvPr id="36867" name="Rectangle 3"/>
          <p:cNvSpPr>
            <a:spLocks noGrp="1" noChangeArrowheads="1"/>
          </p:cNvSpPr>
          <p:nvPr>
            <p:ph idx="1"/>
          </p:nvPr>
        </p:nvSpPr>
        <p:spPr/>
        <p:txBody>
          <a:bodyPr>
            <a:normAutofit/>
          </a:bodyPr>
          <a:lstStyle/>
          <a:p>
            <a:r>
              <a:rPr lang="en-US" sz="2400" kern="0" dirty="0"/>
              <a:t>Uses a melt rate times the </a:t>
            </a:r>
            <a:r>
              <a:rPr lang="en-US" sz="2400" b="1" kern="0" dirty="0"/>
              <a:t>linear </a:t>
            </a:r>
            <a:r>
              <a:rPr lang="en-US" sz="2400" kern="0" dirty="0"/>
              <a:t>difference between the air temperature and base temperature to estimate melt</a:t>
            </a:r>
            <a:r>
              <a:rPr lang="en-US" altLang="en-US" sz="2400" dirty="0">
                <a:ea typeface="ＭＳ Ｐゴシック" panose="020B0600070205080204" pitchFamily="34" charset="-128"/>
              </a:rPr>
              <a:t>:</a:t>
            </a:r>
          </a:p>
          <a:p>
            <a:pPr marL="457200" lvl="1" indent="0" algn="ctr">
              <a:buNone/>
            </a:pPr>
            <a:r>
              <a:rPr lang="en-US" altLang="en-US" sz="2800" dirty="0">
                <a:ea typeface="ＭＳ Ｐゴシック" panose="020B0600070205080204" pitchFamily="34" charset="-128"/>
              </a:rPr>
              <a:t>Melt = M</a:t>
            </a:r>
            <a:r>
              <a:rPr lang="en-US" altLang="en-US" sz="2800" baseline="-25000" dirty="0">
                <a:ea typeface="ＭＳ Ｐゴシック" panose="020B0600070205080204" pitchFamily="34" charset="-128"/>
              </a:rPr>
              <a:t>f</a:t>
            </a:r>
            <a:r>
              <a:rPr lang="en-US" altLang="en-US" sz="2800" dirty="0">
                <a:ea typeface="ＭＳ Ｐゴシック" panose="020B0600070205080204" pitchFamily="34" charset="-128"/>
              </a:rPr>
              <a:t> (T</a:t>
            </a:r>
            <a:r>
              <a:rPr lang="en-US" altLang="en-US" sz="2800" baseline="-25000" dirty="0">
                <a:ea typeface="ＭＳ Ｐゴシック" panose="020B0600070205080204" pitchFamily="34" charset="-128"/>
              </a:rPr>
              <a:t>a</a:t>
            </a:r>
            <a:r>
              <a:rPr lang="en-US" altLang="en-US" sz="2800" dirty="0">
                <a:ea typeface="ＭＳ Ｐゴシック" panose="020B0600070205080204" pitchFamily="34" charset="-128"/>
              </a:rPr>
              <a:t> – </a:t>
            </a:r>
            <a:r>
              <a:rPr lang="en-US" altLang="en-US" sz="2800" dirty="0" err="1">
                <a:ea typeface="ＭＳ Ｐゴシック" panose="020B0600070205080204" pitchFamily="34" charset="-128"/>
              </a:rPr>
              <a:t>T</a:t>
            </a:r>
            <a:r>
              <a:rPr lang="en-US" altLang="en-US" sz="2800" baseline="-25000" dirty="0" err="1">
                <a:ea typeface="ＭＳ Ｐゴシック" panose="020B0600070205080204" pitchFamily="34" charset="-128"/>
              </a:rPr>
              <a:t>base</a:t>
            </a:r>
            <a:r>
              <a:rPr lang="en-US" altLang="en-US" sz="2800" dirty="0">
                <a:ea typeface="ＭＳ Ｐゴシック" panose="020B0600070205080204" pitchFamily="34" charset="-128"/>
              </a:rPr>
              <a:t>)</a:t>
            </a:r>
          </a:p>
          <a:p>
            <a:r>
              <a:rPr lang="en-US" altLang="en-US" sz="2400" dirty="0">
                <a:ea typeface="ＭＳ Ｐゴシック" panose="020B0600070205080204" pitchFamily="34" charset="-128"/>
              </a:rPr>
              <a:t>M</a:t>
            </a:r>
            <a:r>
              <a:rPr lang="en-US" altLang="en-US" sz="2400" baseline="-25000" dirty="0">
                <a:ea typeface="ＭＳ Ｐゴシック" panose="020B0600070205080204" pitchFamily="34" charset="-128"/>
              </a:rPr>
              <a:t>f</a:t>
            </a:r>
            <a:r>
              <a:rPr lang="en-US" altLang="en-US" sz="2400" dirty="0">
                <a:ea typeface="ＭＳ Ｐゴシック" panose="020B0600070205080204" pitchFamily="34" charset="-128"/>
              </a:rPr>
              <a:t> serves as an index of the total heat transfer at the snow surface</a:t>
            </a:r>
          </a:p>
          <a:p>
            <a:r>
              <a:rPr lang="en-US" altLang="en-US" sz="2400" dirty="0">
                <a:ea typeface="ＭＳ Ｐゴシック" panose="020B0600070205080204" pitchFamily="34" charset="-128"/>
              </a:rPr>
              <a:t>Can be influenced by wind speed, aspect, slope, vegetation, etc.</a:t>
            </a:r>
          </a:p>
          <a:p>
            <a:r>
              <a:rPr lang="en-US" altLang="en-US" sz="2400" dirty="0">
                <a:ea typeface="ＭＳ Ｐゴシック" panose="020B0600070205080204" pitchFamily="34" charset="-128"/>
              </a:rPr>
              <a:t>M</a:t>
            </a:r>
            <a:r>
              <a:rPr lang="en-US" altLang="en-US" sz="2400" baseline="-25000" dirty="0">
                <a:ea typeface="ＭＳ Ｐゴシック" panose="020B0600070205080204" pitchFamily="34" charset="-128"/>
              </a:rPr>
              <a:t>f</a:t>
            </a:r>
            <a:r>
              <a:rPr lang="en-US" altLang="en-US" sz="2400" dirty="0">
                <a:ea typeface="ＭＳ Ｐゴシック" panose="020B0600070205080204" pitchFamily="34" charset="-128"/>
              </a:rPr>
              <a:t> can be a constant, a function of the accumulated thawing days, or a function of the day/time of year</a:t>
            </a:r>
          </a:p>
        </p:txBody>
      </p:sp>
      <p:sp>
        <p:nvSpPr>
          <p:cNvPr id="3" name="Slide Number Placeholder 6">
            <a:extLst>
              <a:ext uri="{FF2B5EF4-FFF2-40B4-BE49-F238E27FC236}">
                <a16:creationId xmlns:a16="http://schemas.microsoft.com/office/drawing/2014/main" id="{81F7D19E-E8A5-0B2F-D23B-1B7D48468A3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2176642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pic>
        <p:nvPicPr>
          <p:cNvPr id="8" name="Content Placeholder 7">
            <a:extLst>
              <a:ext uri="{FF2B5EF4-FFF2-40B4-BE49-F238E27FC236}">
                <a16:creationId xmlns:a16="http://schemas.microsoft.com/office/drawing/2014/main" id="{74DA401B-3506-A9F0-B913-AE44D71FB444}"/>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8418"/>
          <a:stretch/>
        </p:blipFill>
        <p:spPr>
          <a:xfrm>
            <a:off x="3195234" y="1646555"/>
            <a:ext cx="5801531" cy="4846320"/>
          </a:xfrm>
          <a:prstGeom prst="rect">
            <a:avLst/>
          </a:prstGeom>
          <a:solidFill>
            <a:srgbClr val="FFFFFF"/>
          </a:solidFill>
          <a:ln>
            <a:solidFill>
              <a:srgbClr val="000000"/>
            </a:solidFill>
          </a:ln>
        </p:spPr>
      </p:pic>
    </p:spTree>
    <p:extLst>
      <p:ext uri="{BB962C8B-B14F-4D97-AF65-F5344CB8AC3E}">
        <p14:creationId xmlns:p14="http://schemas.microsoft.com/office/powerpoint/2010/main" val="3701077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1B5564E6-7ED7-FB01-3F7E-E860584E4B12}"/>
              </a:ext>
            </a:extLst>
          </p:cNvPr>
          <p:cNvSpPr>
            <a:spLocks noGrp="1"/>
          </p:cNvSpPr>
          <p:nvPr>
            <p:ph type="title"/>
          </p:nvPr>
        </p:nvSpPr>
        <p:spPr/>
        <p:txBody>
          <a:bodyPr/>
          <a:lstStyle/>
          <a:p>
            <a:r>
              <a:rPr lang="en-US" dirty="0"/>
              <a:t>Temperature Index Method</a:t>
            </a:r>
          </a:p>
        </p:txBody>
      </p:sp>
      <p:pic>
        <p:nvPicPr>
          <p:cNvPr id="23" name="Content Placeholder 22">
            <a:extLst>
              <a:ext uri="{FF2B5EF4-FFF2-40B4-BE49-F238E27FC236}">
                <a16:creationId xmlns:a16="http://schemas.microsoft.com/office/drawing/2014/main" id="{CC9AE7F4-0FAC-821B-7DBF-F9714C66C219}"/>
              </a:ext>
            </a:extLst>
          </p:cNvPr>
          <p:cNvPicPr>
            <a:picLocks noGrp="1" noChangeAspect="1"/>
          </p:cNvPicPr>
          <p:nvPr>
            <p:ph idx="1"/>
          </p:nvPr>
        </p:nvPicPr>
        <p:blipFill>
          <a:blip r:embed="rId2"/>
          <a:stretch>
            <a:fillRect/>
          </a:stretch>
        </p:blipFill>
        <p:spPr>
          <a:xfrm>
            <a:off x="2997868" y="1825625"/>
            <a:ext cx="6196264" cy="4351338"/>
          </a:xfrm>
          <a:prstGeom prst="rect">
            <a:avLst/>
          </a:prstGeom>
        </p:spPr>
      </p:pic>
      <p:sp>
        <p:nvSpPr>
          <p:cNvPr id="4" name="TextBox 3"/>
          <p:cNvSpPr txBox="1"/>
          <p:nvPr/>
        </p:nvSpPr>
        <p:spPr>
          <a:xfrm>
            <a:off x="8040478" y="3281737"/>
            <a:ext cx="808555" cy="369332"/>
          </a:xfrm>
          <a:prstGeom prst="rect">
            <a:avLst/>
          </a:prstGeom>
          <a:noFill/>
        </p:spPr>
        <p:txBody>
          <a:bodyPr wrap="none" rtlCol="0">
            <a:spAutoFit/>
          </a:bodyPr>
          <a:lstStyle/>
          <a:p>
            <a:r>
              <a:rPr lang="en-US" dirty="0">
                <a:solidFill>
                  <a:srgbClr val="00B0F0"/>
                </a:solidFill>
              </a:rPr>
              <a:t>LWASS</a:t>
            </a:r>
          </a:p>
        </p:txBody>
      </p:sp>
      <p:sp>
        <p:nvSpPr>
          <p:cNvPr id="9" name="TextBox 8"/>
          <p:cNvSpPr txBox="1"/>
          <p:nvPr/>
        </p:nvSpPr>
        <p:spPr>
          <a:xfrm>
            <a:off x="7583278" y="2342954"/>
            <a:ext cx="1377365" cy="369332"/>
          </a:xfrm>
          <a:prstGeom prst="rect">
            <a:avLst/>
          </a:prstGeom>
          <a:noFill/>
        </p:spPr>
        <p:txBody>
          <a:bodyPr wrap="none" rtlCol="0">
            <a:spAutoFit/>
          </a:bodyPr>
          <a:lstStyle/>
          <a:p>
            <a:r>
              <a:rPr lang="en-US" dirty="0">
                <a:solidFill>
                  <a:schemeClr val="accent6"/>
                </a:solidFill>
              </a:rPr>
              <a:t>Precipitation</a:t>
            </a:r>
          </a:p>
        </p:txBody>
      </p:sp>
      <p:sp>
        <p:nvSpPr>
          <p:cNvPr id="10" name="TextBox 9"/>
          <p:cNvSpPr txBox="1"/>
          <p:nvPr/>
        </p:nvSpPr>
        <p:spPr>
          <a:xfrm>
            <a:off x="8353770" y="4267200"/>
            <a:ext cx="606192" cy="369332"/>
          </a:xfrm>
          <a:prstGeom prst="rect">
            <a:avLst/>
          </a:prstGeom>
          <a:noFill/>
        </p:spPr>
        <p:txBody>
          <a:bodyPr wrap="none" rtlCol="0">
            <a:spAutoFit/>
          </a:bodyPr>
          <a:lstStyle/>
          <a:p>
            <a:r>
              <a:rPr lang="en-US" dirty="0">
                <a:solidFill>
                  <a:srgbClr val="0070C0"/>
                </a:solidFill>
              </a:rPr>
              <a:t>SWE</a:t>
            </a:r>
          </a:p>
        </p:txBody>
      </p:sp>
      <p:sp>
        <p:nvSpPr>
          <p:cNvPr id="11" name="TextBox 10"/>
          <p:cNvSpPr txBox="1"/>
          <p:nvPr/>
        </p:nvSpPr>
        <p:spPr>
          <a:xfrm>
            <a:off x="7659477" y="5200047"/>
            <a:ext cx="1388585" cy="369332"/>
          </a:xfrm>
          <a:prstGeom prst="rect">
            <a:avLst/>
          </a:prstGeom>
          <a:noFill/>
        </p:spPr>
        <p:txBody>
          <a:bodyPr wrap="none" rtlCol="0">
            <a:spAutoFit/>
          </a:bodyPr>
          <a:lstStyle/>
          <a:p>
            <a:r>
              <a:rPr lang="en-US" dirty="0">
                <a:solidFill>
                  <a:srgbClr val="FF0000"/>
                </a:solidFill>
              </a:rPr>
              <a:t>Temperature</a:t>
            </a:r>
          </a:p>
        </p:txBody>
      </p:sp>
      <p:sp>
        <p:nvSpPr>
          <p:cNvPr id="2" name="Slide Number Placeholder 6">
            <a:extLst>
              <a:ext uri="{FF2B5EF4-FFF2-40B4-BE49-F238E27FC236}">
                <a16:creationId xmlns:a16="http://schemas.microsoft.com/office/drawing/2014/main" id="{6C6FB90F-624B-2744-EDA0-3D5E40ACC17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4101465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14817</TotalTime>
  <Words>3735</Words>
  <Application>Microsoft Office PowerPoint</Application>
  <PresentationFormat>Widescreen</PresentationFormat>
  <Paragraphs>684</Paragraphs>
  <Slides>64</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64</vt:i4>
      </vt:variant>
    </vt:vector>
  </HeadingPairs>
  <TitlesOfParts>
    <vt:vector size="70" baseType="lpstr">
      <vt:lpstr>Arial</vt:lpstr>
      <vt:lpstr>Calibri</vt:lpstr>
      <vt:lpstr>Lato</vt:lpstr>
      <vt:lpstr>roboto-regular</vt:lpstr>
      <vt:lpstr>Times New Roman</vt:lpstr>
      <vt:lpstr>Office Theme</vt:lpstr>
      <vt:lpstr>Snowmelt Modeling Methodologies</vt:lpstr>
      <vt:lpstr>Overview</vt:lpstr>
      <vt:lpstr>Snowpack Energy Inputs/Output</vt:lpstr>
      <vt:lpstr>Available Snow Modeling Methods</vt:lpstr>
      <vt:lpstr>Temperature Index Method</vt:lpstr>
      <vt:lpstr>Temperature Index Method</vt:lpstr>
      <vt:lpstr>Temperature Index Method</vt:lpstr>
      <vt:lpstr>Temperature Index Method</vt:lpstr>
      <vt:lpstr>Temperature Index Method</vt:lpstr>
      <vt:lpstr>Temperature Index Parameters</vt:lpstr>
      <vt:lpstr>PX Temperature</vt:lpstr>
      <vt:lpstr>Base Temperature</vt:lpstr>
      <vt:lpstr>PX / Base Temperature</vt:lpstr>
      <vt:lpstr>Temperature Index Parameters</vt:lpstr>
      <vt:lpstr>Dry Melt Rate</vt:lpstr>
      <vt:lpstr>Dry Melt Rate</vt:lpstr>
      <vt:lpstr>ATI-Melt Rate Function</vt:lpstr>
      <vt:lpstr>Annual Pattern</vt:lpstr>
      <vt:lpstr>Dry Melt Rate</vt:lpstr>
      <vt:lpstr>Dry Melt Rate</vt:lpstr>
      <vt:lpstr>Dry Melt Rate</vt:lpstr>
      <vt:lpstr>Wet Melt Rate</vt:lpstr>
      <vt:lpstr>Wet Melt Rate</vt:lpstr>
      <vt:lpstr>Cold Rate</vt:lpstr>
      <vt:lpstr>Water Capacity</vt:lpstr>
      <vt:lpstr>Groundmelt</vt:lpstr>
      <vt:lpstr>Temperature Index Method</vt:lpstr>
      <vt:lpstr>Hybrid / RTI Method</vt:lpstr>
      <vt:lpstr>Hybrid / RTI Method</vt:lpstr>
      <vt:lpstr>Hybrid / RTI Method</vt:lpstr>
      <vt:lpstr>Hybrid / RTI Method</vt:lpstr>
      <vt:lpstr>Hybrid / RTI Parameters</vt:lpstr>
      <vt:lpstr>Rain and Snow Threshold Temperatures</vt:lpstr>
      <vt:lpstr>Melt Factor and Max Negative Melt Factor</vt:lpstr>
      <vt:lpstr>Melt Factor and Max Negative Melt Factor</vt:lpstr>
      <vt:lpstr>Hybrid / RTI Method</vt:lpstr>
      <vt:lpstr>Energy Budget Method</vt:lpstr>
      <vt:lpstr>Energy Budget Method</vt:lpstr>
      <vt:lpstr>Energy Budget Method</vt:lpstr>
      <vt:lpstr>Energy Budget Method</vt:lpstr>
      <vt:lpstr>Energy Budget Method</vt:lpstr>
      <vt:lpstr>Energy Budget Parameters</vt:lpstr>
      <vt:lpstr>New Albedo, Min Albedo, and Albedo Refresh Depth</vt:lpstr>
      <vt:lpstr>New Albedo and Min Albedo</vt:lpstr>
      <vt:lpstr>Albedo Decay Coefficient</vt:lpstr>
      <vt:lpstr>Albedo Decay Coefficient</vt:lpstr>
      <vt:lpstr>Snow Thermal Conductivity</vt:lpstr>
      <vt:lpstr>Energy Budget Method</vt:lpstr>
      <vt:lpstr>Snow Parameter Calibration</vt:lpstr>
      <vt:lpstr>Calibration</vt:lpstr>
      <vt:lpstr>Calibration</vt:lpstr>
      <vt:lpstr>Calibration Metrics</vt:lpstr>
      <vt:lpstr>Calibration</vt:lpstr>
      <vt:lpstr>Calibration</vt:lpstr>
      <vt:lpstr>Snowmelt Graph</vt:lpstr>
      <vt:lpstr>Calibration Strategies</vt:lpstr>
      <vt:lpstr>Calibration Strategies</vt:lpstr>
      <vt:lpstr>Grid-to-Point Tool</vt:lpstr>
      <vt:lpstr>Calibration Strategies</vt:lpstr>
      <vt:lpstr>Optimization</vt:lpstr>
      <vt:lpstr>Optimization</vt:lpstr>
      <vt:lpstr>Uncertainty</vt:lpstr>
      <vt:lpstr>Uncertainty</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Bartles, Michael D CIV USARMY CEIWR (USA)</cp:lastModifiedBy>
  <cp:revision>342</cp:revision>
  <dcterms:created xsi:type="dcterms:W3CDTF">2022-03-09T16:42:08Z</dcterms:created>
  <dcterms:modified xsi:type="dcterms:W3CDTF">2023-11-28T22:47:04Z</dcterms:modified>
</cp:coreProperties>
</file>