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26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5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BCC484-5167-47BC-910F-A3518F7AE86D}" type="datetimeFigureOut">
              <a:rPr lang="en-US" smtClean="0"/>
              <a:t>11/16/2023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118DE5-220C-4E25-8843-B34A9E80F654}" type="slidenum">
              <a:rPr lang="en-US" smtClean="0"/>
              <a:t>‹#›</a:t>
            </a:fld>
            <a:endParaRPr lang="en-US"/>
          </a:p>
        </p:txBody>
      </p:sp>
    </p:spTree>
    <p:extLst>
      <p:ext uri="{BB962C8B-B14F-4D97-AF65-F5344CB8AC3E}">
        <p14:creationId xmlns:p14="http://schemas.microsoft.com/office/powerpoint/2010/main" val="3047597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A959C0-6020-4A12-B5B4-7F2E5C33441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968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1399200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45157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141305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941497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668770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06275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090624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1150374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295575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a:xfrm>
            <a:off x="609600" y="117442"/>
            <a:ext cx="10972800" cy="706310"/>
          </a:xfrm>
        </p:spPr>
        <p:txBody>
          <a:bodyPr>
            <a:normAutofit fontScale="90000"/>
          </a:bodyPr>
          <a:lstStyle/>
          <a:p>
            <a:r>
              <a:rPr lang="en-US" dirty="0"/>
              <a:t>Calibration Metrics</a:t>
            </a:r>
          </a:p>
        </p:txBody>
      </p:sp>
      <p:sp>
        <p:nvSpPr>
          <p:cNvPr id="5" name="TextBox 4">
            <a:extLst>
              <a:ext uri="{FF2B5EF4-FFF2-40B4-BE49-F238E27FC236}">
                <a16:creationId xmlns:a16="http://schemas.microsoft.com/office/drawing/2014/main" id="{80D8DC42-6466-1FB5-98FE-F99E8B5F1011}"/>
              </a:ext>
            </a:extLst>
          </p:cNvPr>
          <p:cNvSpPr txBox="1"/>
          <p:nvPr/>
        </p:nvSpPr>
        <p:spPr>
          <a:xfrm>
            <a:off x="8579459" y="6444256"/>
            <a:ext cx="3411109" cy="369332"/>
          </a:xfrm>
          <a:prstGeom prst="rect">
            <a:avLst/>
          </a:prstGeom>
          <a:noFill/>
        </p:spPr>
        <p:txBody>
          <a:bodyPr wrap="square" rtlCol="0">
            <a:spAutoFit/>
          </a:bodyPr>
          <a:lstStyle/>
          <a:p>
            <a:r>
              <a:rPr lang="en-US" dirty="0"/>
              <a:t>Modified from: </a:t>
            </a:r>
            <a:r>
              <a:rPr lang="en-US" dirty="0" err="1"/>
              <a:t>Moriasi</a:t>
            </a:r>
            <a:r>
              <a:rPr lang="en-US" dirty="0"/>
              <a:t> et al, 2007 </a:t>
            </a:r>
          </a:p>
        </p:txBody>
      </p:sp>
      <p:pic>
        <p:nvPicPr>
          <p:cNvPr id="7" name="Picture 6">
            <a:extLst>
              <a:ext uri="{FF2B5EF4-FFF2-40B4-BE49-F238E27FC236}">
                <a16:creationId xmlns:a16="http://schemas.microsoft.com/office/drawing/2014/main" id="{9E593861-F956-1919-2621-C704192A6E53}"/>
              </a:ext>
            </a:extLst>
          </p:cNvPr>
          <p:cNvPicPr>
            <a:picLocks noChangeAspect="1"/>
          </p:cNvPicPr>
          <p:nvPr/>
        </p:nvPicPr>
        <p:blipFill rotWithShape="1">
          <a:blip r:embed="rId3"/>
          <a:srcRect l="16237" t="4772" r="20365"/>
          <a:stretch/>
        </p:blipFill>
        <p:spPr>
          <a:xfrm>
            <a:off x="294199" y="2696933"/>
            <a:ext cx="2918129" cy="1284489"/>
          </a:xfrm>
          <a:prstGeom prst="rect">
            <a:avLst/>
          </a:prstGeom>
          <a:ln w="9525">
            <a:solidFill>
              <a:schemeClr val="tx1"/>
            </a:solidFill>
          </a:ln>
        </p:spPr>
      </p:pic>
      <p:pic>
        <p:nvPicPr>
          <p:cNvPr id="15" name="Picture 14">
            <a:extLst>
              <a:ext uri="{FF2B5EF4-FFF2-40B4-BE49-F238E27FC236}">
                <a16:creationId xmlns:a16="http://schemas.microsoft.com/office/drawing/2014/main" id="{C85EB61D-0893-6A81-0D78-B5E0B9EA509F}"/>
              </a:ext>
            </a:extLst>
          </p:cNvPr>
          <p:cNvPicPr>
            <a:picLocks noChangeAspect="1"/>
          </p:cNvPicPr>
          <p:nvPr/>
        </p:nvPicPr>
        <p:blipFill rotWithShape="1">
          <a:blip r:embed="rId4"/>
          <a:srcRect l="13398" r="5956"/>
          <a:stretch/>
        </p:blipFill>
        <p:spPr>
          <a:xfrm>
            <a:off x="4754880" y="2195070"/>
            <a:ext cx="2814762" cy="1303133"/>
          </a:xfrm>
          <a:prstGeom prst="rect">
            <a:avLst/>
          </a:prstGeom>
          <a:ln w="9525">
            <a:solidFill>
              <a:schemeClr val="tx1"/>
            </a:solidFill>
          </a:ln>
        </p:spPr>
      </p:pic>
      <p:pic>
        <p:nvPicPr>
          <p:cNvPr id="17" name="Picture 16">
            <a:extLst>
              <a:ext uri="{FF2B5EF4-FFF2-40B4-BE49-F238E27FC236}">
                <a16:creationId xmlns:a16="http://schemas.microsoft.com/office/drawing/2014/main" id="{91FEC7FA-0BF9-3B88-D275-4640F9BEC3E9}"/>
              </a:ext>
            </a:extLst>
          </p:cNvPr>
          <p:cNvPicPr>
            <a:picLocks noChangeAspect="1"/>
          </p:cNvPicPr>
          <p:nvPr/>
        </p:nvPicPr>
        <p:blipFill>
          <a:blip r:embed="rId5"/>
          <a:stretch>
            <a:fillRect/>
          </a:stretch>
        </p:blipFill>
        <p:spPr>
          <a:xfrm>
            <a:off x="8109494" y="2096001"/>
            <a:ext cx="3993226" cy="1501270"/>
          </a:xfrm>
          <a:prstGeom prst="rect">
            <a:avLst/>
          </a:prstGeom>
          <a:ln w="9525">
            <a:solidFill>
              <a:schemeClr val="tx1"/>
            </a:solidFill>
          </a:ln>
        </p:spPr>
      </p:pic>
      <p:sp>
        <p:nvSpPr>
          <p:cNvPr id="19" name="TextBox 18">
            <a:extLst>
              <a:ext uri="{FF2B5EF4-FFF2-40B4-BE49-F238E27FC236}">
                <a16:creationId xmlns:a16="http://schemas.microsoft.com/office/drawing/2014/main" id="{B60FCC7B-4CDD-D965-6569-6A0CC4685650}"/>
              </a:ext>
            </a:extLst>
          </p:cNvPr>
          <p:cNvSpPr txBox="1"/>
          <p:nvPr/>
        </p:nvSpPr>
        <p:spPr>
          <a:xfrm>
            <a:off x="8845826" y="938254"/>
            <a:ext cx="2130949" cy="738664"/>
          </a:xfrm>
          <a:prstGeom prst="rect">
            <a:avLst/>
          </a:prstGeom>
          <a:noFill/>
        </p:spPr>
        <p:txBody>
          <a:bodyPr wrap="square">
            <a:spAutoFit/>
          </a:bodyPr>
          <a:lstStyle/>
          <a:p>
            <a:pPr algn="l"/>
            <a:r>
              <a:rPr lang="en-US" sz="1400" b="1" i="0" u="none" strike="noStrike" baseline="0" dirty="0">
                <a:latin typeface="Times-Roman"/>
              </a:rPr>
              <a:t>RSR</a:t>
            </a:r>
            <a:r>
              <a:rPr lang="en-US" sz="1400" b="0" i="0" u="none" strike="noStrike" baseline="0" dirty="0">
                <a:latin typeface="Times-Roman"/>
              </a:rPr>
              <a:t> is the ratio of the RMSE and standard deviation of measured data</a:t>
            </a:r>
            <a:endParaRPr lang="en-US" sz="1400" dirty="0"/>
          </a:p>
        </p:txBody>
      </p:sp>
      <p:sp>
        <p:nvSpPr>
          <p:cNvPr id="21" name="TextBox 20">
            <a:extLst>
              <a:ext uri="{FF2B5EF4-FFF2-40B4-BE49-F238E27FC236}">
                <a16:creationId xmlns:a16="http://schemas.microsoft.com/office/drawing/2014/main" id="{BBC89C20-4ED4-8BC0-ACBD-5236A4A3D639}"/>
              </a:ext>
            </a:extLst>
          </p:cNvPr>
          <p:cNvSpPr txBox="1"/>
          <p:nvPr/>
        </p:nvSpPr>
        <p:spPr>
          <a:xfrm>
            <a:off x="8109494" y="4176235"/>
            <a:ext cx="6221894" cy="523220"/>
          </a:xfrm>
          <a:prstGeom prst="rect">
            <a:avLst/>
          </a:prstGeom>
          <a:noFill/>
        </p:spPr>
        <p:txBody>
          <a:bodyPr wrap="square">
            <a:spAutoFit/>
          </a:bodyPr>
          <a:lstStyle/>
          <a:p>
            <a:pPr algn="l"/>
            <a:r>
              <a:rPr lang="en-US" sz="1400" b="0" i="0" u="none" strike="noStrike" baseline="0" dirty="0">
                <a:latin typeface="Times-Roman"/>
              </a:rPr>
              <a:t>RSR varies from the optimal value of 0 (perfect model</a:t>
            </a:r>
          </a:p>
          <a:p>
            <a:pPr algn="l"/>
            <a:r>
              <a:rPr lang="en-US" sz="1400" b="0" i="0" u="none" strike="noStrike" baseline="0" dirty="0">
                <a:latin typeface="Times-Roman"/>
              </a:rPr>
              <a:t>Simulation) to a large positive value.</a:t>
            </a:r>
            <a:endParaRPr lang="en-US" sz="1400" dirty="0"/>
          </a:p>
        </p:txBody>
      </p:sp>
      <p:sp>
        <p:nvSpPr>
          <p:cNvPr id="23" name="TextBox 22">
            <a:extLst>
              <a:ext uri="{FF2B5EF4-FFF2-40B4-BE49-F238E27FC236}">
                <a16:creationId xmlns:a16="http://schemas.microsoft.com/office/drawing/2014/main" id="{1A9700FF-9D13-7E63-7993-EA986FDCCC9E}"/>
              </a:ext>
            </a:extLst>
          </p:cNvPr>
          <p:cNvSpPr txBox="1"/>
          <p:nvPr/>
        </p:nvSpPr>
        <p:spPr>
          <a:xfrm>
            <a:off x="4858247" y="938254"/>
            <a:ext cx="2711395" cy="1169551"/>
          </a:xfrm>
          <a:prstGeom prst="rect">
            <a:avLst/>
          </a:prstGeom>
          <a:noFill/>
        </p:spPr>
        <p:txBody>
          <a:bodyPr wrap="square">
            <a:spAutoFit/>
          </a:bodyPr>
          <a:lstStyle/>
          <a:p>
            <a:pPr algn="l"/>
            <a:r>
              <a:rPr lang="en-US" sz="1400" b="1" i="0" u="none" strike="noStrike" baseline="0" dirty="0">
                <a:latin typeface="Times-Roman"/>
              </a:rPr>
              <a:t>Percent bias (PBIAS) </a:t>
            </a:r>
            <a:r>
              <a:rPr lang="en-US" sz="1400" b="0" i="0" u="none" strike="noStrike" baseline="0" dirty="0">
                <a:latin typeface="Times-Roman"/>
              </a:rPr>
              <a:t>measures</a:t>
            </a:r>
          </a:p>
          <a:p>
            <a:pPr algn="l"/>
            <a:r>
              <a:rPr lang="en-US" sz="1400" b="0" i="0" u="none" strike="noStrike" baseline="0" dirty="0">
                <a:latin typeface="Times-Roman"/>
              </a:rPr>
              <a:t>the average tendency of the simulated data to be larger or</a:t>
            </a:r>
          </a:p>
          <a:p>
            <a:pPr algn="l"/>
            <a:r>
              <a:rPr lang="en-US" sz="1400" b="0" i="0" u="none" strike="noStrike" baseline="0" dirty="0">
                <a:latin typeface="Times-Roman"/>
              </a:rPr>
              <a:t>smaller than their observed counterparts,</a:t>
            </a:r>
            <a:endParaRPr lang="en-US" sz="1400" dirty="0"/>
          </a:p>
        </p:txBody>
      </p:sp>
      <p:sp>
        <p:nvSpPr>
          <p:cNvPr id="25" name="TextBox 24">
            <a:extLst>
              <a:ext uri="{FF2B5EF4-FFF2-40B4-BE49-F238E27FC236}">
                <a16:creationId xmlns:a16="http://schemas.microsoft.com/office/drawing/2014/main" id="{50032157-D98F-2BCE-55F0-E4BF334B1222}"/>
              </a:ext>
            </a:extLst>
          </p:cNvPr>
          <p:cNvSpPr txBox="1"/>
          <p:nvPr/>
        </p:nvSpPr>
        <p:spPr>
          <a:xfrm>
            <a:off x="4610572" y="3848126"/>
            <a:ext cx="3206744" cy="1169551"/>
          </a:xfrm>
          <a:prstGeom prst="rect">
            <a:avLst/>
          </a:prstGeom>
          <a:noFill/>
        </p:spPr>
        <p:txBody>
          <a:bodyPr wrap="square">
            <a:spAutoFit/>
          </a:bodyPr>
          <a:lstStyle/>
          <a:p>
            <a:pPr algn="l"/>
            <a:r>
              <a:rPr lang="en-US" sz="1400" b="0" i="0" u="none" strike="noStrike" baseline="0" dirty="0">
                <a:latin typeface="Times-Roman"/>
              </a:rPr>
              <a:t>The optimal value of PBIAS is 0.0, with low-magnitude values indicating accurate model simulation. Positive values indicate</a:t>
            </a:r>
          </a:p>
          <a:p>
            <a:pPr algn="l"/>
            <a:r>
              <a:rPr lang="en-US" sz="1400" b="0" i="0" u="none" strike="noStrike" baseline="0" dirty="0">
                <a:latin typeface="Times-Roman"/>
              </a:rPr>
              <a:t>model underestimation bias, and negative values indicate model overestimation bias</a:t>
            </a:r>
            <a:endParaRPr lang="en-US" sz="1400" dirty="0"/>
          </a:p>
        </p:txBody>
      </p:sp>
      <p:sp>
        <p:nvSpPr>
          <p:cNvPr id="27" name="TextBox 26">
            <a:extLst>
              <a:ext uri="{FF2B5EF4-FFF2-40B4-BE49-F238E27FC236}">
                <a16:creationId xmlns:a16="http://schemas.microsoft.com/office/drawing/2014/main" id="{62E48595-2118-0A10-897F-DD75065E65A3}"/>
              </a:ext>
            </a:extLst>
          </p:cNvPr>
          <p:cNvSpPr txBox="1"/>
          <p:nvPr/>
        </p:nvSpPr>
        <p:spPr>
          <a:xfrm>
            <a:off x="294199" y="909671"/>
            <a:ext cx="3442914" cy="1600438"/>
          </a:xfrm>
          <a:prstGeom prst="rect">
            <a:avLst/>
          </a:prstGeom>
          <a:noFill/>
        </p:spPr>
        <p:txBody>
          <a:bodyPr wrap="square">
            <a:spAutoFit/>
          </a:bodyPr>
          <a:lstStyle/>
          <a:p>
            <a:pPr algn="l"/>
            <a:r>
              <a:rPr lang="en-US" sz="1400" b="1" i="0" u="none" strike="noStrike" baseline="0" dirty="0">
                <a:latin typeface="Times-Roman"/>
              </a:rPr>
              <a:t>The Nash-Sutcliffe efficiency (NSE) </a:t>
            </a:r>
          </a:p>
          <a:p>
            <a:pPr algn="l"/>
            <a:r>
              <a:rPr lang="en-US" sz="1400" b="0" i="0" u="none" strike="noStrike" baseline="0" dirty="0">
                <a:latin typeface="Times-Roman"/>
              </a:rPr>
              <a:t>is a normalized statistic that determines the relative magnitude of the residual variance (“noise”) compared to the measured data variance (“information”) NSE indicates how well the plot of observed versus simulated data fits the 1:1 line.</a:t>
            </a:r>
            <a:endParaRPr lang="en-US" sz="1400" dirty="0"/>
          </a:p>
        </p:txBody>
      </p:sp>
      <p:sp>
        <p:nvSpPr>
          <p:cNvPr id="29" name="TextBox 28">
            <a:extLst>
              <a:ext uri="{FF2B5EF4-FFF2-40B4-BE49-F238E27FC236}">
                <a16:creationId xmlns:a16="http://schemas.microsoft.com/office/drawing/2014/main" id="{BAF283F4-DC44-7504-EFB0-2D56923BFB00}"/>
              </a:ext>
            </a:extLst>
          </p:cNvPr>
          <p:cNvSpPr txBox="1"/>
          <p:nvPr/>
        </p:nvSpPr>
        <p:spPr>
          <a:xfrm>
            <a:off x="2631882" y="5238524"/>
            <a:ext cx="7164124" cy="1169551"/>
          </a:xfrm>
          <a:prstGeom prst="rect">
            <a:avLst/>
          </a:prstGeom>
          <a:noFill/>
          <a:ln w="19050">
            <a:solidFill>
              <a:srgbClr val="00B050"/>
            </a:solidFill>
          </a:ln>
        </p:spPr>
        <p:txBody>
          <a:bodyPr wrap="square">
            <a:spAutoFit/>
          </a:bodyPr>
          <a:lstStyle/>
          <a:p>
            <a:pPr algn="l"/>
            <a:r>
              <a:rPr lang="en-US" sz="1400" b="0" i="0" u="none" strike="noStrike" baseline="0">
                <a:latin typeface="Times-Roman"/>
              </a:rPr>
              <a:t>NOTE</a:t>
            </a:r>
            <a:r>
              <a:rPr lang="en-US" sz="1400" b="0" i="0" u="none" strike="noStrike" baseline="0" dirty="0">
                <a:latin typeface="Times-Roman"/>
              </a:rPr>
              <a:t>: </a:t>
            </a:r>
          </a:p>
          <a:p>
            <a:pPr algn="l"/>
            <a:r>
              <a:rPr lang="en-US" sz="1400" b="0" i="1" u="none" strike="noStrike" baseline="0" dirty="0">
                <a:latin typeface="Times-Italic"/>
              </a:rPr>
              <a:t>Yi </a:t>
            </a:r>
            <a:r>
              <a:rPr lang="en-US" sz="1400" b="0" i="1" u="none" strike="noStrike" baseline="0" dirty="0" err="1">
                <a:latin typeface="Times-Italic"/>
              </a:rPr>
              <a:t>obs</a:t>
            </a:r>
            <a:r>
              <a:rPr lang="en-US" sz="1400" b="0" i="1" u="none" strike="noStrike" baseline="0" dirty="0">
                <a:latin typeface="Times-Italic"/>
              </a:rPr>
              <a:t> </a:t>
            </a:r>
            <a:r>
              <a:rPr lang="en-US" sz="1400" b="0" i="0" u="none" strike="noStrike" baseline="0" dirty="0">
                <a:latin typeface="Times-Roman"/>
              </a:rPr>
              <a:t>is the </a:t>
            </a:r>
            <a:r>
              <a:rPr lang="en-US" sz="1400" b="0" i="1" u="none" strike="noStrike" baseline="0" dirty="0" err="1">
                <a:latin typeface="Times-Italic"/>
              </a:rPr>
              <a:t>i</a:t>
            </a:r>
            <a:r>
              <a:rPr lang="en-US" sz="1400" b="0" i="0" u="none" strike="noStrike" baseline="0" dirty="0" err="1">
                <a:latin typeface="Times-Roman"/>
              </a:rPr>
              <a:t>th</a:t>
            </a:r>
            <a:r>
              <a:rPr lang="en-US" sz="1400" b="0" i="0" u="none" strike="noStrike" baseline="0" dirty="0">
                <a:latin typeface="Times-Roman"/>
              </a:rPr>
              <a:t> observation for the constituent being evaluated, </a:t>
            </a:r>
          </a:p>
          <a:p>
            <a:pPr algn="l"/>
            <a:r>
              <a:rPr lang="en-US" sz="1400" b="0" i="1" u="none" strike="noStrike" baseline="0" dirty="0">
                <a:latin typeface="Times-Italic"/>
              </a:rPr>
              <a:t>Yi sim </a:t>
            </a:r>
            <a:r>
              <a:rPr lang="en-US" sz="1400" b="0" i="0" u="none" strike="noStrike" baseline="0" dirty="0">
                <a:latin typeface="Times-Roman"/>
              </a:rPr>
              <a:t>is the </a:t>
            </a:r>
            <a:r>
              <a:rPr lang="en-US" sz="1400" b="0" i="1" u="none" strike="noStrike" baseline="0" dirty="0" err="1">
                <a:latin typeface="Times-Italic"/>
              </a:rPr>
              <a:t>i</a:t>
            </a:r>
            <a:r>
              <a:rPr lang="en-US" sz="1400" b="0" i="0" u="none" strike="noStrike" baseline="0" dirty="0" err="1">
                <a:latin typeface="Times-Roman"/>
              </a:rPr>
              <a:t>th</a:t>
            </a:r>
            <a:r>
              <a:rPr lang="en-US" sz="1400" b="0" i="0" u="none" strike="noStrike" baseline="0" dirty="0">
                <a:latin typeface="Times-Roman"/>
              </a:rPr>
              <a:t> simulated value for the constituent being evaluated, </a:t>
            </a:r>
          </a:p>
          <a:p>
            <a:pPr algn="l"/>
            <a:r>
              <a:rPr lang="en-US" sz="1400" b="0" i="1" u="none" strike="noStrike" baseline="0" dirty="0" err="1">
                <a:latin typeface="Times-Italic"/>
              </a:rPr>
              <a:t>Ymean</a:t>
            </a:r>
            <a:r>
              <a:rPr lang="en-US" sz="1400" b="0" i="1" u="none" strike="noStrike" baseline="0" dirty="0">
                <a:latin typeface="Times-Italic"/>
              </a:rPr>
              <a:t> </a:t>
            </a:r>
            <a:r>
              <a:rPr lang="en-US" sz="1400" b="0" i="0" u="none" strike="noStrike" baseline="0" dirty="0">
                <a:latin typeface="Times-Roman"/>
              </a:rPr>
              <a:t>is the mean of observed data for the constituent being evaluated, and </a:t>
            </a:r>
          </a:p>
          <a:p>
            <a:pPr algn="l"/>
            <a:r>
              <a:rPr lang="en-US" sz="1400" b="0" i="1" u="none" strike="noStrike" baseline="0" dirty="0">
                <a:latin typeface="Times-Italic"/>
              </a:rPr>
              <a:t>n </a:t>
            </a:r>
            <a:r>
              <a:rPr lang="en-US" sz="1400" b="0" i="0" u="none" strike="noStrike" baseline="0" dirty="0">
                <a:latin typeface="Times-Roman"/>
              </a:rPr>
              <a:t>is the total number of observations.</a:t>
            </a:r>
            <a:endParaRPr lang="en-US" sz="1400" dirty="0"/>
          </a:p>
        </p:txBody>
      </p:sp>
    </p:spTree>
    <p:extLst>
      <p:ext uri="{BB962C8B-B14F-4D97-AF65-F5344CB8AC3E}">
        <p14:creationId xmlns:p14="http://schemas.microsoft.com/office/powerpoint/2010/main" val="54003585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497E88DBE17B045BB0CDC54BE87D521" ma:contentTypeVersion="0" ma:contentTypeDescription="Create a new document." ma:contentTypeScope="" ma:versionID="447e3fd1abafca7b517462ab2e687c18">
  <xsd:schema xmlns:xsd="http://www.w3.org/2001/XMLSchema" xmlns:xs="http://www.w3.org/2001/XMLSchema" xmlns:p="http://schemas.microsoft.com/office/2006/metadata/properties" targetNamespace="http://schemas.microsoft.com/office/2006/metadata/properties" ma:root="true" ma:fieldsID="d6c499aa31c3916d8480a53019ee43f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659775-C092-41F1-8D90-C262345F9D13}">
  <ds:schemaRefs>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http://schemas.openxmlformats.org/package/2006/metadata/core-properties"/>
    <ds:schemaRef ds:uri="http://purl.org/dc/elements/1.1/"/>
    <ds:schemaRef ds:uri="http://schemas.microsoft.com/office/2006/metadata/properties"/>
  </ds:schemaRefs>
</ds:datastoreItem>
</file>

<file path=customXml/itemProps2.xml><?xml version="1.0" encoding="utf-8"?>
<ds:datastoreItem xmlns:ds="http://schemas.openxmlformats.org/officeDocument/2006/customXml" ds:itemID="{3BC87DC3-0EF7-454E-86D4-8D887DB53404}">
  <ds:schemaRefs>
    <ds:schemaRef ds:uri="http://schemas.microsoft.com/sharepoint/v3/contenttype/forms"/>
  </ds:schemaRefs>
</ds:datastoreItem>
</file>

<file path=customXml/itemProps3.xml><?xml version="1.0" encoding="utf-8"?>
<ds:datastoreItem xmlns:ds="http://schemas.openxmlformats.org/officeDocument/2006/customXml" ds:itemID="{03FC310B-74ED-4B79-AEB4-DDC4E0CE24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38</TotalTime>
  <Words>335</Words>
  <Application>Microsoft Office PowerPoint</Application>
  <PresentationFormat>Widescreen</PresentationFormat>
  <Paragraphs>21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Lao UI</vt:lpstr>
      <vt:lpstr>Lato</vt:lpstr>
      <vt:lpstr>Times-Italic</vt:lpstr>
      <vt:lpstr>Times-Roman</vt:lpstr>
      <vt:lpstr>1_Office Theme</vt:lpstr>
      <vt:lpstr>Calibration Metrics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Hydrologic Modeling</dc:title>
  <dc:creator>Sokolovskaya, Natalya L CIV USARMY CEIWR (USA)</dc:creator>
  <cp:lastModifiedBy>Sokolovskaya, Natalya L CIV USARMY CEIWR (USA)</cp:lastModifiedBy>
  <cp:revision>3</cp:revision>
  <dcterms:created xsi:type="dcterms:W3CDTF">2023-11-16T12:05:14Z</dcterms:created>
  <dcterms:modified xsi:type="dcterms:W3CDTF">2023-11-16T12:44:58Z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0x0101008497E88DBE17B045BB0CDC54BE87D521</vt:lpwstr>
  </property>
</Properties>
</file>