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sldIdLst>
    <p:sldId id="256" r:id="rId2"/>
    <p:sldId id="552" r:id="rId3"/>
    <p:sldId id="520" r:id="rId4"/>
    <p:sldId id="270" r:id="rId5"/>
    <p:sldId id="269" r:id="rId6"/>
    <p:sldId id="524" r:id="rId7"/>
    <p:sldId id="554" r:id="rId8"/>
    <p:sldId id="555" r:id="rId9"/>
    <p:sldId id="526" r:id="rId10"/>
    <p:sldId id="267" r:id="rId11"/>
    <p:sldId id="268" r:id="rId12"/>
    <p:sldId id="271" r:id="rId13"/>
    <p:sldId id="556" r:id="rId14"/>
    <p:sldId id="521" r:id="rId15"/>
    <p:sldId id="531" r:id="rId16"/>
    <p:sldId id="528" r:id="rId17"/>
    <p:sldId id="529" r:id="rId18"/>
    <p:sldId id="557" r:id="rId19"/>
    <p:sldId id="558" r:id="rId20"/>
    <p:sldId id="559" r:id="rId21"/>
    <p:sldId id="360" r:id="rId22"/>
    <p:sldId id="560" r:id="rId23"/>
    <p:sldId id="522" r:id="rId24"/>
    <p:sldId id="365" r:id="rId25"/>
    <p:sldId id="368" r:id="rId26"/>
    <p:sldId id="369" r:id="rId27"/>
    <p:sldId id="370" r:id="rId28"/>
    <p:sldId id="371" r:id="rId29"/>
    <p:sldId id="372" r:id="rId30"/>
    <p:sldId id="373" r:id="rId31"/>
    <p:sldId id="374" r:id="rId32"/>
    <p:sldId id="367" r:id="rId33"/>
    <p:sldId id="538" r:id="rId34"/>
    <p:sldId id="390" r:id="rId35"/>
    <p:sldId id="401" r:id="rId36"/>
    <p:sldId id="392" r:id="rId37"/>
    <p:sldId id="396" r:id="rId38"/>
    <p:sldId id="393" r:id="rId39"/>
    <p:sldId id="394" r:id="rId40"/>
    <p:sldId id="397" r:id="rId41"/>
    <p:sldId id="398" r:id="rId42"/>
    <p:sldId id="399" r:id="rId43"/>
    <p:sldId id="402" r:id="rId44"/>
    <p:sldId id="403" r:id="rId45"/>
    <p:sldId id="539" r:id="rId46"/>
    <p:sldId id="541" r:id="rId47"/>
    <p:sldId id="542" r:id="rId48"/>
    <p:sldId id="408" r:id="rId49"/>
    <p:sldId id="543" r:id="rId50"/>
    <p:sldId id="304" r:id="rId51"/>
    <p:sldId id="404" r:id="rId52"/>
    <p:sldId id="407" r:id="rId53"/>
    <p:sldId id="385"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66DF46-5B30-4412-944D-8E85C0C2D3EC}">
          <p14:sldIdLst>
            <p14:sldId id="256"/>
            <p14:sldId id="552"/>
          </p14:sldIdLst>
        </p14:section>
        <p14:section name="Meteorologic Model Overview" id="{DA5FD4DC-F76C-470D-9561-13B41B4722C4}">
          <p14:sldIdLst>
            <p14:sldId id="520"/>
            <p14:sldId id="270"/>
            <p14:sldId id="269"/>
            <p14:sldId id="524"/>
            <p14:sldId id="554"/>
            <p14:sldId id="555"/>
            <p14:sldId id="526"/>
            <p14:sldId id="267"/>
            <p14:sldId id="268"/>
            <p14:sldId id="271"/>
            <p14:sldId id="556"/>
          </p14:sldIdLst>
        </p14:section>
        <p14:section name="Precipitation Methods" id="{ABCA55ED-67FB-41F9-9C8F-DA16ADFB2AE3}">
          <p14:sldIdLst>
            <p14:sldId id="521"/>
            <p14:sldId id="531"/>
            <p14:sldId id="528"/>
            <p14:sldId id="529"/>
            <p14:sldId id="557"/>
            <p14:sldId id="558"/>
            <p14:sldId id="559"/>
            <p14:sldId id="360"/>
            <p14:sldId id="560"/>
          </p14:sldIdLst>
        </p14:section>
        <p14:section name="Gage Weights" id="{22957A0C-4DD6-40A3-8690-3CF12F510EED}">
          <p14:sldIdLst>
            <p14:sldId id="522"/>
            <p14:sldId id="365"/>
            <p14:sldId id="368"/>
            <p14:sldId id="369"/>
            <p14:sldId id="370"/>
            <p14:sldId id="371"/>
            <p14:sldId id="372"/>
            <p14:sldId id="373"/>
            <p14:sldId id="374"/>
            <p14:sldId id="367"/>
          </p14:sldIdLst>
        </p14:section>
        <p14:section name="Gridded Precipitation" id="{2D08F499-86D2-4AC9-8620-BD2E0410BE1E}">
          <p14:sldIdLst>
            <p14:sldId id="538"/>
            <p14:sldId id="390"/>
            <p14:sldId id="401"/>
            <p14:sldId id="392"/>
            <p14:sldId id="396"/>
            <p14:sldId id="393"/>
            <p14:sldId id="394"/>
            <p14:sldId id="397"/>
            <p14:sldId id="398"/>
            <p14:sldId id="399"/>
            <p14:sldId id="402"/>
            <p14:sldId id="403"/>
          </p14:sldIdLst>
        </p14:section>
        <p14:section name="Evapotranspiration" id="{A1CEA806-3323-4136-A3A9-BC0E369F15A7}">
          <p14:sldIdLst>
            <p14:sldId id="539"/>
            <p14:sldId id="541"/>
            <p14:sldId id="542"/>
            <p14:sldId id="408"/>
            <p14:sldId id="543"/>
            <p14:sldId id="304"/>
            <p14:sldId id="404"/>
            <p14:sldId id="407"/>
            <p14:sldId id="385"/>
          </p14:sldIdLst>
        </p14:section>
        <p14:section name="End" id="{258E53FE-84AD-41A8-93C5-CC726940558B}">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66" autoAdjust="0"/>
    <p:restoredTop sz="76551" autoAdjust="0"/>
  </p:normalViewPr>
  <p:slideViewPr>
    <p:cSldViewPr snapToGrid="0">
      <p:cViewPr varScale="1">
        <p:scale>
          <a:sx n="87" d="100"/>
          <a:sy n="87" d="100"/>
        </p:scale>
        <p:origin x="114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5699-F1DC-413B-8520-2CB7E403BB38}" type="datetimeFigureOut">
              <a:rPr lang="en-US" smtClean="0"/>
              <a:t>1/19/2024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8193A-64E6-453E-9C75-2B365D2B5D2D}" type="slidenum">
              <a:rPr lang="en-US" smtClean="0"/>
              <a:t>‹#›</a:t>
            </a:fld>
            <a:endParaRPr lang="en-US"/>
          </a:p>
        </p:txBody>
      </p:sp>
    </p:spTree>
    <p:extLst>
      <p:ext uri="{BB962C8B-B14F-4D97-AF65-F5344CB8AC3E}">
        <p14:creationId xmlns:p14="http://schemas.microsoft.com/office/powerpoint/2010/main" val="226458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we start discussing the meteorologic model, let’s go over a brief review of the HEC-HMS user interface.</a:t>
            </a:r>
          </a:p>
          <a:p>
            <a:endParaRPr lang="en-US" dirty="0"/>
          </a:p>
          <a:p>
            <a:r>
              <a:rPr lang="en-US" dirty="0"/>
              <a:t>The top bar of the window contains several menus. The most important menu for working with the meteorologic model is the Components menu.</a:t>
            </a:r>
          </a:p>
          <a:p>
            <a:endParaRPr lang="en-US" dirty="0"/>
          </a:p>
          <a:p>
            <a:r>
              <a:rPr lang="en-US" dirty="0"/>
              <a:t>Beneath the menu bar is a collection of toolbars. Aside from the well-known buttons on the left, these buttons and menus are mainly for working with the basin map and for viewing results.</a:t>
            </a:r>
          </a:p>
          <a:p>
            <a:endParaRPr lang="en-US" dirty="0"/>
          </a:p>
          <a:p>
            <a:r>
              <a:rPr lang="en-US" dirty="0"/>
              <a:t>The watershed explorer in the top-left contains an organized tree of all the components in the project. Components include things like basin models, meteorologic models and so on. As you add complexity to your project, the tree grows, and keeps everything organized.</a:t>
            </a:r>
          </a:p>
          <a:p>
            <a:endParaRPr lang="en-US" dirty="0"/>
          </a:p>
          <a:p>
            <a:r>
              <a:rPr lang="en-US" dirty="0"/>
              <a:t>The component editor in the bottom left lets you edit the component that you have selected in the watershed explorer. This is the most common way to change settings or parameters for components.</a:t>
            </a:r>
          </a:p>
          <a:p>
            <a:endParaRPr lang="en-US" dirty="0"/>
          </a:p>
          <a:p>
            <a:r>
              <a:rPr lang="en-US" dirty="0"/>
              <a:t>The basin map in the top right gives you a view of the basin model that you are currently working with.</a:t>
            </a:r>
          </a:p>
          <a:p>
            <a:endParaRPr lang="en-US" dirty="0"/>
          </a:p>
          <a:p>
            <a:r>
              <a:rPr lang="en-US" dirty="0"/>
              <a:t>The message console in the bottom right alerts you to what HEC-HMS is doing. It will display warnings and errors if they occur.</a:t>
            </a:r>
          </a:p>
        </p:txBody>
      </p:sp>
      <p:sp>
        <p:nvSpPr>
          <p:cNvPr id="4" name="Slide Number Placeholder 3"/>
          <p:cNvSpPr>
            <a:spLocks noGrp="1"/>
          </p:cNvSpPr>
          <p:nvPr>
            <p:ph type="sldNum" sz="quarter" idx="5"/>
          </p:nvPr>
        </p:nvSpPr>
        <p:spPr/>
        <p:txBody>
          <a:bodyPr/>
          <a:lstStyle/>
          <a:p>
            <a:fld id="{3009109E-6BB1-40D8-AEAF-6DFB7F5AAE9E}" type="slidenum">
              <a:rPr lang="en-US" smtClean="0"/>
              <a:t>4</a:t>
            </a:fld>
            <a:endParaRPr lang="en-US"/>
          </a:p>
        </p:txBody>
      </p:sp>
    </p:spTree>
    <p:extLst>
      <p:ext uri="{BB962C8B-B14F-4D97-AF65-F5344CB8AC3E}">
        <p14:creationId xmlns:p14="http://schemas.microsoft.com/office/powerpoint/2010/main" val="16972896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non-gridded methods each met variable has a few methods for specifying information.  For example here in temperature, the “Specified Thermograph” method lets you link a temperature gage directly to a subbasin.  For precipitation there’s “Gage Weights” that lets you combine up multiple gages for a subbasin.  There are also interpolated methods for many met variables that allow you to specify how to interpolate several gages to a subbasin.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gridded methods, grids of meteorologic data should cover the entire modeling domain. These models are explicitly georeferenced, meaning the location of all the hydrologic elements and the meteorologic data are known, and referenced to a common datum.  Gridded precipitation and temperature (and other gridded met variables) link directly to a </a:t>
            </a:r>
            <a:r>
              <a:rPr lang="en-US" dirty="0" err="1"/>
              <a:t>gridset</a:t>
            </a:r>
            <a:r>
              <a:rPr lang="en-US" dirty="0"/>
              <a:t>.  Processes like ET or snow look to the met model for the variables they need in order to compute – for example gridded Hamon and gridded TI require temperature data.  In this met model they would look to the temperature </a:t>
            </a:r>
            <a:r>
              <a:rPr lang="en-US" dirty="0" err="1"/>
              <a:t>gridset</a:t>
            </a:r>
            <a:r>
              <a:rPr lang="en-US" dirty="0"/>
              <a:t> specified in the Gridded Temperature method.</a:t>
            </a:r>
          </a:p>
          <a:p>
            <a:endParaRPr lang="en-US" dirty="0"/>
          </a:p>
          <a:p>
            <a:r>
              <a:rPr lang="en-US" dirty="0"/>
              <a:t>Creating the required data, and details on the meteorological methods are covered in other tutorials.</a:t>
            </a:r>
          </a:p>
          <a:p>
            <a:endParaRPr lang="en-US" dirty="0"/>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13</a:t>
            </a:fld>
            <a:endParaRPr lang="en-US"/>
          </a:p>
        </p:txBody>
      </p:sp>
    </p:spTree>
    <p:extLst>
      <p:ext uri="{BB962C8B-B14F-4D97-AF65-F5344CB8AC3E}">
        <p14:creationId xmlns:p14="http://schemas.microsoft.com/office/powerpoint/2010/main" val="8454212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there are subbasin elements in your basin model, you will be required to choose a precipitation method in order to run the model. It can be selected in the meteorologic model component editor.</a:t>
            </a:r>
          </a:p>
          <a:p>
            <a:endParaRPr lang="en-US" dirty="0"/>
          </a:p>
          <a:p>
            <a:r>
              <a:rPr lang="en-US" dirty="0"/>
              <a:t>Let’s take a look at the most important precipitation methods in HEC-HMS.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15</a:t>
            </a:fld>
            <a:endParaRPr lang="en-US"/>
          </a:p>
        </p:txBody>
      </p:sp>
    </p:spTree>
    <p:extLst>
      <p:ext uri="{BB962C8B-B14F-4D97-AF65-F5344CB8AC3E}">
        <p14:creationId xmlns:p14="http://schemas.microsoft.com/office/powerpoint/2010/main" val="3944632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categories of precipitation methods in the HEC-HMS meteorologic model. HMS doesn’t label the methods with these categories, but it’s valuable to know which methods are related and what they are intended for.</a:t>
            </a:r>
          </a:p>
          <a:p>
            <a:endParaRPr lang="en-US" dirty="0"/>
          </a:p>
          <a:p>
            <a:r>
              <a:rPr lang="en-US" dirty="0"/>
              <a:t>Historical storm methods help you create precipitation boundary conditions for a storm or a period of time that has already occurred, so that you can simulate the hydrology for some time in the past. They may also be used creatively to model future forecasted conditions or other hypotheticals, but their primary purpose is representing past precipitation.</a:t>
            </a:r>
          </a:p>
          <a:p>
            <a:endParaRPr lang="en-US" dirty="0"/>
          </a:p>
          <a:p>
            <a:r>
              <a:rPr lang="en-US" dirty="0"/>
              <a:t>When you are designing something, performing a risk analysis, or doing any other kind of hydrologic analysis that makes many simplifying assumptions about the behavior of precipitation in space or time, hypothetical storm methods are the precipitation methods to use. These are also sometimes called design storms, or synthetic storms, but the idea is that they do not represent a specific storm event that has occurred. Instead, it is a generalization of storm behavior that allows the user to specify something interesting for design or analysis purposes.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16</a:t>
            </a:fld>
            <a:endParaRPr lang="en-US"/>
          </a:p>
        </p:txBody>
      </p:sp>
    </p:spTree>
    <p:extLst>
      <p:ext uri="{BB962C8B-B14F-4D97-AF65-F5344CB8AC3E}">
        <p14:creationId xmlns:p14="http://schemas.microsoft.com/office/powerpoint/2010/main" val="12840224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Historical storm methods are means for providing precipitation boundary conditions to a basin model in a way that it reasonably represents an event that occurred in the past. Historical events are unique like fingerprints or snowflakes, varying in precipitation depth, temporal and spatial pattern, and so on. These methods intend to capture the things that make an event unique.</a:t>
            </a:r>
          </a:p>
          <a:p>
            <a:endParaRPr lang="en-US" dirty="0"/>
          </a:p>
          <a:p>
            <a:r>
              <a:rPr lang="en-US" dirty="0"/>
              <a:t>When you are calibrating a hydrologic model so that it represents a real watershed, use of a historical storm method is necessary. You need to represent the input precipitation as well as you can in order to isolate the uncertainty in the model to just the hydrologic parameters.</a:t>
            </a:r>
          </a:p>
          <a:p>
            <a:endParaRPr lang="en-US" dirty="0"/>
          </a:p>
          <a:p>
            <a:endParaRPr lang="en-US" dirty="0"/>
          </a:p>
          <a:p>
            <a:r>
              <a:rPr lang="en-US" dirty="0"/>
              <a:t>These are listed in the order HMS shows them. The first two we will cover in more detail later in the presentation.</a:t>
            </a:r>
          </a:p>
          <a:p>
            <a:endParaRPr lang="en-US" dirty="0"/>
          </a:p>
          <a:p>
            <a:r>
              <a:rPr lang="en-US" dirty="0"/>
              <a:t>Gage weights is a method for combining information from multiple precipitation gages and can vary the combination of gages for each subbasin in the model.</a:t>
            </a:r>
          </a:p>
          <a:p>
            <a:r>
              <a:rPr lang="en-US" dirty="0"/>
              <a:t>The controls for the gage weights method are at the subbasin level, since each subbasin has its own combination of gages that you can set. The selections tab lets you choose which of the precipitation gages to use for the selected subbasin. The weights tab lets you set the depth weight and time weight for each gage.</a:t>
            </a:r>
          </a:p>
          <a:p>
            <a:endParaRPr lang="en-US" dirty="0"/>
          </a:p>
          <a:p>
            <a:r>
              <a:rPr lang="en-US" dirty="0"/>
              <a:t>You would use this method when you have gage data scattered across your watershed, and you want control over how each one is used to estimate the volume and timing of precipitation for each subbasin.</a:t>
            </a:r>
          </a:p>
          <a:p>
            <a:endParaRPr lang="en-US" dirty="0"/>
          </a:p>
          <a:p>
            <a:r>
              <a:rPr lang="en-US" dirty="0"/>
              <a:t>The controls for gridded precipitation are very simple – choose a precipitation </a:t>
            </a:r>
            <a:r>
              <a:rPr lang="en-US" dirty="0" err="1"/>
              <a:t>gridset</a:t>
            </a:r>
            <a:r>
              <a:rPr lang="en-US" dirty="0"/>
              <a:t>. If there are time zone issues (for example your observed flow data and precipitation data are in different time zones) you can shift the precipitation grid times by whole hours.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gridded precipitation method is very simple to set up, because most of the hard work is handled by the data itself. These grids are at a regular time interval, so that controls any temporal patterning. The grids themselves contain spatial patterns. The data are spatially-referenced, and the sub-basins know their locations if the model is georeferenced. This means that setting up the model is very simple.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you have gridded precipitation data, you should use it. This is the method we recommend today.</a:t>
            </a:r>
          </a:p>
          <a:p>
            <a:endParaRPr lang="en-US" dirty="0"/>
          </a:p>
          <a:p>
            <a:endParaRPr lang="en-US" dirty="0"/>
          </a:p>
          <a:p>
            <a:r>
              <a:rPr lang="en-US" dirty="0"/>
              <a:t>Gridded precipitation is just what the name says: a way to use gridded precipitation products as a boundary condition.</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17</a:t>
            </a:fld>
            <a:endParaRPr lang="en-US"/>
          </a:p>
        </p:txBody>
      </p:sp>
    </p:spTree>
    <p:extLst>
      <p:ext uri="{BB962C8B-B14F-4D97-AF65-F5344CB8AC3E}">
        <p14:creationId xmlns:p14="http://schemas.microsoft.com/office/powerpoint/2010/main" val="39422272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Interpolated precipitation is a generalized framework for interpolating precipitation gages to a grid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18</a:t>
            </a:fld>
            <a:endParaRPr lang="en-US"/>
          </a:p>
        </p:txBody>
      </p:sp>
    </p:spTree>
    <p:extLst>
      <p:ext uri="{BB962C8B-B14F-4D97-AF65-F5344CB8AC3E}">
        <p14:creationId xmlns:p14="http://schemas.microsoft.com/office/powerpoint/2010/main" val="26426119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Inverse distance is also a method for combining information from multiple precipitation gages using inverse distance interpolation.</a:t>
            </a:r>
          </a:p>
          <a:p>
            <a:endParaRPr lang="en-US" dirty="0"/>
          </a:p>
          <a:p>
            <a:r>
              <a:rPr lang="en-US" dirty="0"/>
              <a:t>Inverse distance weights the gages based on their location, which means the latitude and longitude information must be specified.</a:t>
            </a:r>
          </a:p>
          <a:p>
            <a:endParaRPr lang="en-US" dirty="0"/>
          </a:p>
          <a:p>
            <a:r>
              <a:rPr lang="en-US" dirty="0"/>
              <a:t>This method can be useful when you want to take the work out of estimating how gages contribute to a basin average, and want the inverse distance routine to figure it out. It can run into challenges when dealing with averaging time patterns, so the gage weights method can be preferable.</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19</a:t>
            </a:fld>
            <a:endParaRPr lang="en-US"/>
          </a:p>
        </p:txBody>
      </p:sp>
    </p:spTree>
    <p:extLst>
      <p:ext uri="{BB962C8B-B14F-4D97-AF65-F5344CB8AC3E}">
        <p14:creationId xmlns:p14="http://schemas.microsoft.com/office/powerpoint/2010/main" val="28311887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the specified hyetograph method is a simple way to represent precipitation for each subbasin in the model. Each </a:t>
            </a:r>
            <a:r>
              <a:rPr lang="en-US" dirty="0" err="1"/>
              <a:t>subbasin</a:t>
            </a:r>
            <a:r>
              <a:rPr lang="en-US" dirty="0"/>
              <a:t> gets its own precipitation gage. This can be a “real” gage, i.e. a weather station, or you can externally compute the subbasin-averaged precipitation using another method, and feed it in this way.</a:t>
            </a:r>
          </a:p>
          <a:p>
            <a:endParaRPr lang="en-US" dirty="0"/>
          </a:p>
          <a:p>
            <a:r>
              <a:rPr lang="en-US" dirty="0"/>
              <a:t>The specified hyetograph method is very straightforward – for each subbasin, choose a precipitation gage.</a:t>
            </a:r>
          </a:p>
          <a:p>
            <a:endParaRPr lang="en-US" dirty="0"/>
          </a:p>
          <a:p>
            <a:r>
              <a:rPr lang="en-US" dirty="0"/>
              <a:t>This method is very flexible and you might use it for a number of reasons. The most common usage today is when precipitation timeseries for each subbasin are computed externally to HEC-HMS, and you want HMS to apply exactly that precipitation data. The biggest advantage is that this method is the most performant method in HMS, requiring no additional computation steps to apply precipitation to a subbasin.</a:t>
            </a:r>
          </a:p>
          <a:p>
            <a:endParaRPr lang="en-US" dirty="0"/>
          </a:p>
          <a:p>
            <a:endParaRPr lang="en-US" dirty="0"/>
          </a:p>
          <a:p>
            <a:endParaRPr lang="en-US" dirty="0"/>
          </a:p>
          <a:p>
            <a:r>
              <a:rPr lang="en-US" dirty="0"/>
              <a:t>One other application that isn’t strictly a “historic” event would be using HMS for forecasting – however, the input data is probably from a model that reasonably represents the coming precipitation, and a good model will be close to the precipitation that actually occurs.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20</a:t>
            </a:fld>
            <a:endParaRPr lang="en-US"/>
          </a:p>
        </p:txBody>
      </p:sp>
    </p:spTree>
    <p:extLst>
      <p:ext uri="{BB962C8B-B14F-4D97-AF65-F5344CB8AC3E}">
        <p14:creationId xmlns:p14="http://schemas.microsoft.com/office/powerpoint/2010/main" val="195807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Hypothetical storms are also called design storms, or synthetic storms. They control for a small number of design criteria, and then make a large number of simplifying assumptions about the remainder of a storm’s properties. These methods will not be covered in detail during this course, but more information can be found in the HMS user’s manual, and with the HMS tutorials and guides online.</a:t>
            </a:r>
          </a:p>
          <a:p>
            <a:endParaRPr lang="en-US" dirty="0"/>
          </a:p>
          <a:p>
            <a:r>
              <a:rPr lang="en-US" dirty="0"/>
              <a:t>Frequency storm is a very specific method for defining a storm pattern using precipitation-frequency information. It was designed to work with older precipitation-frequency information, such as HYDRO35, TP40, or TP49. Today, the recommendation is to use the hypothetical storm method instead.</a:t>
            </a:r>
          </a:p>
          <a:p>
            <a:endParaRPr lang="en-US" dirty="0"/>
          </a:p>
          <a:p>
            <a:r>
              <a:rPr lang="en-US" dirty="0"/>
              <a:t>The HMR52 storm is meant to perform probable maximum flood analyses for the central and eastern United States. It has a very specific application and is not intended for general use.</a:t>
            </a:r>
          </a:p>
          <a:p>
            <a:endParaRPr lang="en-US" dirty="0"/>
          </a:p>
          <a:p>
            <a:r>
              <a:rPr lang="en-US" dirty="0"/>
              <a:t>The standard project storm is no longer used in practice; however, HEC-HMS maintains this capability in order to support older projects where it may still be necessary. This storm has an extremely specific application and should not be used for general modeling.</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21</a:t>
            </a:fld>
            <a:endParaRPr lang="en-US"/>
          </a:p>
        </p:txBody>
      </p:sp>
    </p:spTree>
    <p:extLst>
      <p:ext uri="{BB962C8B-B14F-4D97-AF65-F5344CB8AC3E}">
        <p14:creationId xmlns:p14="http://schemas.microsoft.com/office/powerpoint/2010/main" val="38464500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The hypothetical storm method is a flexible and generalized modeling method that subsumed the old SCS storm methods of HMS 4.2.1 and prior. It allows a user full control over the storm temporal pattern, point-to-area conversion, and can be used directly with precipitation-frequency grids from NOAA Atlas 14. I highly recommend this method for all idealized storm modeling needs. Tutorials on this method are available online with the HMS tutorials and guides.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hypothetical storm method offers the user a lot of control, so there are many settings to be specified for it to run. This instance of the hypothetical storm requires the user to specify a dimensionless storm temporal pattern, a storm duration, a precipitation-frequency grid to pull depth information from, an area reduction method, an area reduction function, and a computation point to compute the storm area for.</a:t>
            </a:r>
          </a:p>
          <a:p>
            <a:endParaRPr lang="en-US" dirty="0"/>
          </a:p>
          <a:p>
            <a:r>
              <a:rPr lang="en-US" dirty="0"/>
              <a:t>Of the hypothetical or synthetic storm methods, this is the most flexible and applicable one. Unless you have specific project needs that require one of the other methods, it is recommended to use this method.</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22</a:t>
            </a:fld>
            <a:endParaRPr lang="en-US"/>
          </a:p>
        </p:txBody>
      </p:sp>
    </p:spTree>
    <p:extLst>
      <p:ext uri="{BB962C8B-B14F-4D97-AF65-F5344CB8AC3E}">
        <p14:creationId xmlns:p14="http://schemas.microsoft.com/office/powerpoint/2010/main" val="134376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Gage weights is recommended for the general case of dealing with multiple imperfect precipitation gages used to estimate precipitation in a subbasin. Consider the figure on the right – there are three gages, which is fortunate. However, it’s hard to say if any of these will represent the rainfall for the watershed well. It’s likely that a combination of the three could work, because the three gages span the basin. Gage weights let you decide how these three gages will combine to estimate the precipitation over the subbasin of interest. You can specify how each of these gages combine into the basin average estimate.</a:t>
            </a:r>
          </a:p>
          <a:p>
            <a:endParaRPr lang="en-US" dirty="0"/>
          </a:p>
          <a:p>
            <a:r>
              <a:rPr lang="en-US" dirty="0"/>
              <a:t>For events where radar data aren’t available, this method offers the most control over using gages for watershed modeling. It gives you options to combine gage data in various ways, account for gauges with varying time resolution or no time information at all, and adjust for variations in climatology.</a:t>
            </a:r>
          </a:p>
          <a:p>
            <a:endParaRPr lang="en-US" dirty="0"/>
          </a:p>
          <a:p>
            <a:r>
              <a:rPr lang="en-US" dirty="0"/>
              <a:t>However, there is a significant hitch in all of this – gages have to be available for the event you are trying to model. In some areas, gages are sparse, and you must do your best to find the best available information. For small watersheds, there may not be any gages inside the boundary at all, and you may be making estimates using gages that are distant. Luckily, this method gives you several controls that let you adjust how these gages are combined to achieve the optimal result.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24</a:t>
            </a:fld>
            <a:endParaRPr lang="en-US"/>
          </a:p>
        </p:txBody>
      </p:sp>
    </p:spTree>
    <p:extLst>
      <p:ext uri="{BB962C8B-B14F-4D97-AF65-F5344CB8AC3E}">
        <p14:creationId xmlns:p14="http://schemas.microsoft.com/office/powerpoint/2010/main" val="999824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simulation run is one type of simulation available in HEC-HMS and is the most used one. All simulation types require a basin model and a meteorologic model (the control specification is unique to the simulation run.)</a:t>
            </a:r>
          </a:p>
        </p:txBody>
      </p:sp>
      <p:sp>
        <p:nvSpPr>
          <p:cNvPr id="4" name="Slide Number Placeholder 3"/>
          <p:cNvSpPr>
            <a:spLocks noGrp="1"/>
          </p:cNvSpPr>
          <p:nvPr>
            <p:ph type="sldNum" sz="quarter" idx="5"/>
          </p:nvPr>
        </p:nvSpPr>
        <p:spPr/>
        <p:txBody>
          <a:bodyPr/>
          <a:lstStyle/>
          <a:p>
            <a:fld id="{3009109E-6BB1-40D8-AEAF-6DFB7F5AAE9E}" type="slidenum">
              <a:rPr lang="en-US" smtClean="0"/>
              <a:t>5</a:t>
            </a:fld>
            <a:endParaRPr lang="en-US"/>
          </a:p>
        </p:txBody>
      </p:sp>
    </p:spTree>
    <p:extLst>
      <p:ext uri="{BB962C8B-B14F-4D97-AF65-F5344CB8AC3E}">
        <p14:creationId xmlns:p14="http://schemas.microsoft.com/office/powerpoint/2010/main" val="32992752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r>
              <a:rPr lang="en-US" dirty="0"/>
              <a:t>First, as always, create a new meteorologic model, by selecting one of the options in the Components menu. Then, in the met model component editor, select the Gage Weights method for precipitation.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25</a:t>
            </a:fld>
            <a:endParaRPr lang="en-US"/>
          </a:p>
        </p:txBody>
      </p:sp>
    </p:spTree>
    <p:extLst>
      <p:ext uri="{BB962C8B-B14F-4D97-AF65-F5344CB8AC3E}">
        <p14:creationId xmlns:p14="http://schemas.microsoft.com/office/powerpoint/2010/main" val="20954411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step is often forgotten, but what it does is tells the met model which subbasin elements are going to be controlled. Switch to the Basins tab of the met model editor. Here, you can decide which basin models are usable with the met model by selecting Yes for Include </a:t>
            </a:r>
            <a:r>
              <a:rPr lang="en-US" dirty="0" err="1"/>
              <a:t>Subbasins</a:t>
            </a:r>
            <a:r>
              <a:rPr lang="en-US" dirty="0"/>
              <a:t>. When the </a:t>
            </a:r>
            <a:r>
              <a:rPr lang="en-US" dirty="0" err="1"/>
              <a:t>subbasins</a:t>
            </a:r>
            <a:r>
              <a:rPr lang="en-US" dirty="0"/>
              <a:t> are included, they appear beneath the met model in the watershed explorer.</a:t>
            </a:r>
          </a:p>
          <a:p>
            <a:endParaRPr lang="en-US" dirty="0"/>
          </a:p>
          <a:p>
            <a:r>
              <a:rPr lang="en-US" dirty="0"/>
              <a:t>If you want to use multiple basin models with a met model, this can get cluttered sometimes, especially if your basin models have a lot of elements. For organization purposes, it can make more sense to make a copy of the met model and set up met models so they are 1:1 with basin models.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26</a:t>
            </a:fld>
            <a:endParaRPr lang="en-US"/>
          </a:p>
        </p:txBody>
      </p:sp>
    </p:spTree>
    <p:extLst>
      <p:ext uri="{BB962C8B-B14F-4D97-AF65-F5344CB8AC3E}">
        <p14:creationId xmlns:p14="http://schemas.microsoft.com/office/powerpoint/2010/main" val="5205947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step tells the subbasin which gages will be used in the computation step. Expand the subbasin node of the watershed explorer, then select Gage Weights underneath it. On first click it will take you to the weights tab, where you will notice that there are no gages listed. Don’t panic, you need to switch over to the Selections tab and turn on any gages. If you don’t see any gages on this tab, that means you haven’t set up any precipitation gages yet. To do that you’ll need to create some time series components. Review that video if you need a refresher on how to do that.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27</a:t>
            </a:fld>
            <a:endParaRPr lang="en-US"/>
          </a:p>
        </p:txBody>
      </p:sp>
    </p:spTree>
    <p:extLst>
      <p:ext uri="{BB962C8B-B14F-4D97-AF65-F5344CB8AC3E}">
        <p14:creationId xmlns:p14="http://schemas.microsoft.com/office/powerpoint/2010/main" val="24564792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enabling some gages, you’ll be able to give them weights on a </a:t>
            </a:r>
            <a:r>
              <a:rPr lang="en-US" dirty="0" err="1"/>
              <a:t>subbasin</a:t>
            </a:r>
            <a:r>
              <a:rPr lang="en-US" dirty="0"/>
              <a:t>-by-</a:t>
            </a:r>
            <a:r>
              <a:rPr lang="en-US" dirty="0" err="1"/>
              <a:t>subbasin</a:t>
            </a:r>
            <a:r>
              <a:rPr lang="en-US" dirty="0"/>
              <a:t> basis. There are two types of weights: depth, and time.</a:t>
            </a:r>
          </a:p>
          <a:p>
            <a:endParaRPr lang="en-US" dirty="0"/>
          </a:p>
          <a:p>
            <a:r>
              <a:rPr lang="en-US" dirty="0"/>
              <a:t>Depth weights set what the total volume of rainfall will be for the simulation.</a:t>
            </a:r>
          </a:p>
          <a:p>
            <a:r>
              <a:rPr lang="en-US" dirty="0"/>
              <a:t>Time weights set how the time pattern will be computed for the simulation.</a:t>
            </a:r>
          </a:p>
          <a:p>
            <a:endParaRPr lang="en-US" dirty="0"/>
          </a:p>
          <a:p>
            <a:r>
              <a:rPr lang="en-US" dirty="0"/>
              <a:t>These values don’t have to add up to 1, but HEC-HMS will normalize the values during the simulation so that they do.</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28</a:t>
            </a:fld>
            <a:endParaRPr lang="en-US"/>
          </a:p>
        </p:txBody>
      </p:sp>
    </p:spTree>
    <p:extLst>
      <p:ext uri="{BB962C8B-B14F-4D97-AF65-F5344CB8AC3E}">
        <p14:creationId xmlns:p14="http://schemas.microsoft.com/office/powerpoint/2010/main" val="22179714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are free to determine the depth weights in whatever method you find appropriate, but a good starting point is to use the Thiessen polygon method. This method tells you how much of the watershed is closest to each precipitation gage you are using. The </a:t>
            </a:r>
            <a:r>
              <a:rPr lang="en-US" dirty="0" err="1"/>
              <a:t>percents</a:t>
            </a:r>
            <a:r>
              <a:rPr lang="en-US" dirty="0"/>
              <a:t> can be used as weights directly. If you have a shapefile of your watershed and the gage locations, generating Thiessen polygons and intersecting them with the basin polygon is trivial in GIS.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29</a:t>
            </a:fld>
            <a:endParaRPr lang="en-US"/>
          </a:p>
        </p:txBody>
      </p:sp>
    </p:spTree>
    <p:extLst>
      <p:ext uri="{BB962C8B-B14F-4D97-AF65-F5344CB8AC3E}">
        <p14:creationId xmlns:p14="http://schemas.microsoft.com/office/powerpoint/2010/main" val="27497854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time weights, the best practice is to </a:t>
            </a:r>
            <a:r>
              <a:rPr lang="en-US" u="sng" dirty="0"/>
              <a:t>not</a:t>
            </a:r>
            <a:r>
              <a:rPr lang="en-US" u="none" dirty="0"/>
              <a:t> average together gages to get a time pattern. If your precipitation stations have different time resolutions (for example one at daily level, and one at hourly), consider choosing the one with the finer time step to give you better estimates for the precipitation at shorter time steps. Also consider the location of the stations – if you have one near the center of the subbasin, it probably represents the rainfall inside the subbasin better than ones outside of it.</a:t>
            </a:r>
          </a:p>
          <a:p>
            <a:endParaRPr lang="en-US" u="none" dirty="0"/>
          </a:p>
          <a:p>
            <a:r>
              <a:rPr lang="en-US" u="none" dirty="0"/>
              <a:t>The effect of time-averaging is shown in the graph. Here, two completely made-up gages (in dark blue and light blue) were given an equal depth weight and time weight. When HMS computed the basin-averaged precipitation, the result is the grey Mayan Pyramid…</a:t>
            </a:r>
          </a:p>
          <a:p>
            <a:r>
              <a:rPr lang="en-US" u="none" dirty="0"/>
              <a:t>If you want to make sure you’re capturing the peak intensity of this storm, then time-averaging two non-coincident peaks will result in a hyetograph with a broad, flat peak, which may not be what you desire. If this helps describe the storm as it occurred in your watershed, feel free to break with best practices. However, if you’re finding that you’re underestimating peak storm intensity and you’re using time averaging, consider trying something else.</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30</a:t>
            </a:fld>
            <a:endParaRPr lang="en-US"/>
          </a:p>
        </p:txBody>
      </p:sp>
    </p:spTree>
    <p:extLst>
      <p:ext uri="{BB962C8B-B14F-4D97-AF65-F5344CB8AC3E}">
        <p14:creationId xmlns:p14="http://schemas.microsoft.com/office/powerpoint/2010/main" val="37859971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some situations, especially when modeling the most extreme of extreme floods, there are observations for total storm depth, but no time information was captured. Sometimes these are called “bucket surveys” and are literally an open container of some kind that was left outside (intentionally or not) during a storm event and filled up with water. You can add a total storm gage by filling in the row of the Total Storm Gages table under the Precipitation Gages node. It asks for a name, and a total depth. When you add this information, this gage will be selectable in the Selections tab, and then you can give it a depth weight, but not a time weight, because it has no timing information.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31</a:t>
            </a:fld>
            <a:endParaRPr lang="en-US"/>
          </a:p>
        </p:txBody>
      </p:sp>
    </p:spTree>
    <p:extLst>
      <p:ext uri="{BB962C8B-B14F-4D97-AF65-F5344CB8AC3E}">
        <p14:creationId xmlns:p14="http://schemas.microsoft.com/office/powerpoint/2010/main" val="17079622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click on the met model and switch over to the Options tab, you’ll see two options: “Use Indexing” and “Total Override”. These give you even more control over how HMS computes properties of the storm.</a:t>
            </a:r>
          </a:p>
          <a:p>
            <a:endParaRPr lang="en-US" dirty="0"/>
          </a:p>
          <a:p>
            <a:r>
              <a:rPr lang="en-US" dirty="0"/>
              <a:t>Enabling indexing adds an extra node underneath the met model, and also adds a new tab under the “precipitation gages” node that’s already there.</a:t>
            </a:r>
          </a:p>
          <a:p>
            <a:r>
              <a:rPr lang="en-US" dirty="0"/>
              <a:t>Indexing allows you to adjust gage depth averaging to account for variation in things like climatology. For example, in a mountainous area where the annual total precipitation changes quite rapidly with elevation, you may choose to use the annual total precipitation to adjust your estimate for how the depth should be applied to the subbasin. You would set the annual total precipitation for each gage in the Index column of the Time-Series Gages table, and then set the value for annual total precipitation in the Index column of the Gage Weights table. This lets you account for systematic differences in how precipitation might be recorded due to gage location. For small project areas this may not be necessary, but for larger project extents where the behavior of precipitation varies significantly, this allows you to adjust the estimated precipitation for the </a:t>
            </a:r>
            <a:r>
              <a:rPr lang="en-US" dirty="0" err="1"/>
              <a:t>subbasins</a:t>
            </a:r>
            <a:r>
              <a:rPr lang="en-US" dirty="0"/>
              <a:t> of interest.</a:t>
            </a:r>
          </a:p>
          <a:p>
            <a:endParaRPr lang="en-US" dirty="0"/>
          </a:p>
          <a:p>
            <a:r>
              <a:rPr lang="en-US" dirty="0"/>
              <a:t>Total override allows you to set the total depth for the gage instead of letting HMS compute it by taking the total of all timesteps in the gage entry.</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32</a:t>
            </a:fld>
            <a:endParaRPr lang="en-US"/>
          </a:p>
        </p:txBody>
      </p:sp>
    </p:spTree>
    <p:extLst>
      <p:ext uri="{BB962C8B-B14F-4D97-AF65-F5344CB8AC3E}">
        <p14:creationId xmlns:p14="http://schemas.microsoft.com/office/powerpoint/2010/main" val="9537732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primary benefit of applying gridded precipitation to an HMS model is that the precipitation is then spatially distributed across the watershed as it’s been observed by RADAR or other products (versus a lump measurement being applied homogenously across the entire basin). Another positive note is that an increasing number of gridded precipitation sources are becoming available.</a:t>
            </a:r>
          </a:p>
          <a:p>
            <a:endParaRPr lang="en-US" dirty="0"/>
          </a:p>
          <a:p>
            <a:r>
              <a:rPr lang="en-US" dirty="0"/>
              <a:t>One slight drawback is that available gridded datasets may require conversion from their native format to an HEC-DSS record to be usable within HMS. However, conversion tools are available to make most conversions quick &amp; easy!</a:t>
            </a:r>
          </a:p>
          <a:p>
            <a:r>
              <a:rPr lang="en-US" dirty="0"/>
              <a:t>It’s also important to note that the quality of the various available gridded datasets will vary. When selecting a gridded precipitation source, it’s recommended to perform spot-checks against established precipitation gage sites to determine how accurate that particular source is within your watershed. If applying RADAR data, a visual of RADAR coverage throughout the watershed may help with product quality control as well.</a:t>
            </a:r>
          </a:p>
          <a:p>
            <a:endParaRPr lang="en-US"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214188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an increasing number of gridded precipitation products available. This includes both nationwide products as well as more locally developed sources such as from your local National Weather Service River Forecast Centers. Some of the most popular products include: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National Digital Guidance Database (NDGD) has Real-Time Mesoscale Analysis (RTMA) hourly precipitation available for CONUS for download from 2007 to present.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NEXRAD RADAR data is a NWS product available regionally. There are currently 160 operational NEXRAD radar systems deployed throughout the United States and at selected overseas locations. Stage III and </a:t>
            </a:r>
            <a:r>
              <a:rPr lang="en-US" dirty="0" err="1"/>
              <a:t>Multisensor</a:t>
            </a:r>
            <a:r>
              <a:rPr lang="en-US" dirty="0"/>
              <a:t> Precipitation Estimator (MPE) products are hourly precipitation estimates that are computed by taking raw radar measurements and applying corrective algorithms. Rain gage data and satellite images are used to “correct” the raw data. Estimates from multiple radars are mosaicked together to create a precipitation grid (HRAP) for the entire river forecast center region.  The period of record for NEXRAD data varies regionally.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several more gridded precipitation products available than those listed here and the </a:t>
            </a:r>
            <a:r>
              <a:rPr lang="en-US" b="1" i="1" dirty="0"/>
              <a:t>quality </a:t>
            </a:r>
            <a:r>
              <a:rPr lang="en-US" b="0" i="0" dirty="0"/>
              <a:t>of each product can greatly vary by region</a:t>
            </a:r>
            <a:r>
              <a:rPr lang="en-US" dirty="0"/>
              <a:t>. As part of the USACE Corps Water Modeling System (CWMS) efforts, most USACE districts currently have real-time gridded precipitation products included within their Water Management server databases. It’s highly recommended to discuss the data available through CWMS with your local water management staff when searching for gridded precipitation products as there has likely already been some searching and testing of the available precipitation products within your region completed.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Also, as part of the USACE CWMS model development, many districts have gridded precipitation data available for their region on their water management servers.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Dipper.nws.noaa.gov/</a:t>
            </a:r>
            <a:r>
              <a:rPr lang="en-US" dirty="0" err="1"/>
              <a:t>hdsb</a:t>
            </a:r>
            <a:r>
              <a:rPr lang="en-US" dirty="0"/>
              <a:t>/data/</a:t>
            </a:r>
            <a:r>
              <a:rPr lang="en-US" dirty="0" err="1"/>
              <a:t>nexrad</a:t>
            </a:r>
            <a:r>
              <a:rPr lang="en-US" dirty="0"/>
              <a:t>/nexrad.html</a:t>
            </a:r>
          </a:p>
          <a:p>
            <a:endParaRPr lang="en-US"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87332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Water can only enter the system in two ways in HMS: through a hydrologic element that produces discharge (e.g. source elements) or through the atmosphere.</a:t>
            </a:r>
          </a:p>
          <a:p>
            <a:endParaRPr lang="en-US" dirty="0"/>
          </a:p>
          <a:p>
            <a:r>
              <a:rPr lang="en-US" dirty="0"/>
              <a:t>A meteorologic model can be used with any number of basin models, as long as they are set up to do so.</a:t>
            </a:r>
          </a:p>
          <a:p>
            <a:endParaRPr lang="en-US" dirty="0"/>
          </a:p>
          <a:p>
            <a:r>
              <a:rPr lang="en-US" dirty="0"/>
              <a:t>The name is deliberate. The met model is more than just a set of data. It contains several models for representing atmospheric processes. However, it is not an atmospheric model in the vein of a weather forecast model or </a:t>
            </a:r>
            <a:r>
              <a:rPr lang="en-US" dirty="0" err="1"/>
              <a:t>GCM</a:t>
            </a:r>
            <a:r>
              <a:rPr lang="en-US" dirty="0"/>
              <a:t>. For example, there are precipitation methods that take precipitation gages as inputs and compute area averages from them in a couple of different ways. There are methods for computing potential evapotranspiration from atmospheric data. The met model controls simulation of snow accumulation and melt. And so on.</a:t>
            </a:r>
          </a:p>
        </p:txBody>
      </p:sp>
      <p:sp>
        <p:nvSpPr>
          <p:cNvPr id="4" name="Slide Number Placeholder 3"/>
          <p:cNvSpPr>
            <a:spLocks noGrp="1"/>
          </p:cNvSpPr>
          <p:nvPr>
            <p:ph type="sldNum" sz="quarter" idx="5"/>
          </p:nvPr>
        </p:nvSpPr>
        <p:spPr/>
        <p:txBody>
          <a:bodyPr/>
          <a:lstStyle/>
          <a:p>
            <a:fld id="{3009109E-6BB1-40D8-AEAF-6DFB7F5AAE9E}" type="slidenum">
              <a:rPr lang="en-US" smtClean="0"/>
              <a:t>6</a:t>
            </a:fld>
            <a:endParaRPr lang="en-US"/>
          </a:p>
        </p:txBody>
      </p:sp>
    </p:spTree>
    <p:extLst>
      <p:ext uri="{BB962C8B-B14F-4D97-AF65-F5344CB8AC3E}">
        <p14:creationId xmlns:p14="http://schemas.microsoft.com/office/powerpoint/2010/main" val="38311874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you’ve decided to apply gridded precipitation to your model, how do you convert the raw precipitation data to an HEC-DSS file for use in HMS?</a:t>
            </a:r>
          </a:p>
          <a:p>
            <a:r>
              <a:rPr lang="en-US" dirty="0"/>
              <a:t>There are a few options available for converting formats or creating grids—</a:t>
            </a:r>
          </a:p>
          <a:p>
            <a:pPr marL="228600" indent="-228600">
              <a:buFont typeface="+mj-lt"/>
              <a:buAutoNum type="arabicPeriod"/>
            </a:pPr>
            <a:r>
              <a:rPr lang="en-US" b="1" dirty="0"/>
              <a:t> HMS </a:t>
            </a:r>
            <a:r>
              <a:rPr lang="en-US" b="0" dirty="0"/>
              <a:t>can actually import select gridded file formats directly into HMS—(File &gt; Import &gt; Import Gridded Data…for more information, please see the </a:t>
            </a:r>
            <a:r>
              <a:rPr lang="en-US" b="0" i="1" dirty="0"/>
              <a:t>Shared Data Components: Grid Data </a:t>
            </a:r>
            <a:r>
              <a:rPr lang="en-US" b="0" i="0" dirty="0"/>
              <a:t>lecture).</a:t>
            </a:r>
            <a:endParaRPr lang="en-US" b="1" dirty="0"/>
          </a:p>
          <a:p>
            <a:pPr marL="228600" indent="-228600">
              <a:buFont typeface="+mj-lt"/>
              <a:buAutoNum type="arabicPeriod"/>
            </a:pPr>
            <a:r>
              <a:rPr lang="en-US" b="1" dirty="0"/>
              <a:t>VORTEX</a:t>
            </a:r>
            <a:r>
              <a:rPr lang="en-US" dirty="0"/>
              <a:t> tool which can convert several native data formats to HEC-DSS, allows for additional spatial manipulation during the processing and is also user-friendly.  More information on the VORTEX tool is included in a later lecture.</a:t>
            </a:r>
          </a:p>
          <a:p>
            <a:pPr marL="228600" indent="-228600">
              <a:buFont typeface="+mj-lt"/>
              <a:buAutoNum type="arabicPeriod"/>
            </a:pPr>
            <a:r>
              <a:rPr lang="en-US" b="1" dirty="0"/>
              <a:t>Interpolated methods</a:t>
            </a:r>
            <a:r>
              <a:rPr lang="en-US" b="0" dirty="0"/>
              <a:t> – similar to the old </a:t>
            </a:r>
            <a:r>
              <a:rPr lang="en-US" b="0" dirty="0" err="1"/>
              <a:t>gageInterp</a:t>
            </a:r>
            <a:r>
              <a:rPr lang="en-US" b="0" dirty="0"/>
              <a:t> program, but completely contained within HEC-HMS; creates grids by interpolation. These methods take point data (such as rain gage data) and create grids where the value for each cell is computed by weighting values from all gages within a specified distance. Weights can be computed using a simple average or distance.</a:t>
            </a:r>
          </a:p>
          <a:p>
            <a:pPr marL="0" indent="0">
              <a:buFont typeface="+mj-lt"/>
              <a:buNone/>
            </a:pPr>
            <a:endParaRPr lang="en-US" b="0" dirty="0"/>
          </a:p>
          <a:p>
            <a:endParaRPr lang="en-US" b="0" dirty="0"/>
          </a:p>
          <a:p>
            <a:endParaRPr lang="en-US" b="0" dirty="0"/>
          </a:p>
          <a:p>
            <a:endParaRPr lang="en-US" b="0" dirty="0"/>
          </a:p>
          <a:p>
            <a:endParaRPr lang="en-US" b="1"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36</a:t>
            </a:fld>
            <a:endParaRPr lang="en-US"/>
          </a:p>
        </p:txBody>
      </p:sp>
    </p:spTree>
    <p:extLst>
      <p:ext uri="{BB962C8B-B14F-4D97-AF65-F5344CB8AC3E}">
        <p14:creationId xmlns:p14="http://schemas.microsoft.com/office/powerpoint/2010/main" val="28620296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dirty="0"/>
              <a:t>When creating precipitation grids from observed gage data, the Interpolated Precipitation method is useful.</a:t>
            </a:r>
          </a:p>
          <a:p>
            <a:pPr marL="171450" indent="-171450">
              <a:buFont typeface="Arial" panose="020B0604020202020204" pitchFamily="34" charset="0"/>
              <a:buChar char="•"/>
            </a:pPr>
            <a:r>
              <a:rPr lang="en-US" b="0" dirty="0"/>
              <a:t>This method takes point values, like those from precipitation gages, and creates grids by interpolation. </a:t>
            </a:r>
          </a:p>
          <a:p>
            <a:pPr marL="171450" indent="-171450">
              <a:buFont typeface="Arial" panose="020B0604020202020204" pitchFamily="34" charset="0"/>
              <a:buChar char="•"/>
            </a:pPr>
            <a:r>
              <a:rPr lang="en-US" b="0" dirty="0"/>
              <a:t>The value at each grid cell is estimated by calculating a weighted average of all gages located within a certain distance.</a:t>
            </a:r>
          </a:p>
          <a:p>
            <a:pPr marL="171450" indent="-171450">
              <a:buFont typeface="Arial" panose="020B0604020202020204" pitchFamily="34" charset="0"/>
              <a:buChar char="•"/>
            </a:pPr>
            <a:r>
              <a:rPr lang="en-US" b="0" dirty="0"/>
              <a:t>The weights are computed by taking a simple average or using distance to gages.</a:t>
            </a:r>
          </a:p>
          <a:p>
            <a:pPr marL="171450" indent="-171450">
              <a:buFont typeface="Arial" panose="020B0604020202020204" pitchFamily="34" charset="0"/>
              <a:buChar char="•"/>
            </a:pPr>
            <a:r>
              <a:rPr lang="en-US" b="0" dirty="0"/>
              <a:t>The figures on this slide show two examples of distance being used to compute a weight. The figure on the left was computed by giving more weight to the closest gage.</a:t>
            </a:r>
          </a:p>
          <a:p>
            <a:pPr marL="171450" indent="-171450">
              <a:buFont typeface="Arial" panose="020B0604020202020204" pitchFamily="34" charset="0"/>
              <a:buChar char="•"/>
            </a:pPr>
            <a:r>
              <a:rPr lang="en-US" b="0" dirty="0"/>
              <a:t>Grid cell values become similar to gage values the closer they are to the gage (bulls-eye). The figure on the right was computed by assigning grid cell values using only the closest gage--using the Thiessen Polygon method (any point, or grid cell in this case, within a polygon is closer to that gage than any other).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37</a:t>
            </a:fld>
            <a:endParaRPr lang="en-US"/>
          </a:p>
        </p:txBody>
      </p:sp>
    </p:spTree>
    <p:extLst>
      <p:ext uri="{BB962C8B-B14F-4D97-AF65-F5344CB8AC3E}">
        <p14:creationId xmlns:p14="http://schemas.microsoft.com/office/powerpoint/2010/main" val="70513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When converting or creating gridded datasets, it’s important to clearly name the resulting DSS-file pathnames so that it is clear where the data came from, the extent of the data and—most importantly—the data </a:t>
            </a:r>
            <a:r>
              <a:rPr lang="en-US" b="1" dirty="0"/>
              <a:t>type</a:t>
            </a:r>
            <a:r>
              <a:rPr lang="en-US" b="0" dirty="0"/>
              <a:t> and time.</a:t>
            </a:r>
          </a:p>
          <a:p>
            <a:endParaRPr lang="en-US" b="0" dirty="0"/>
          </a:p>
          <a:p>
            <a:r>
              <a:rPr lang="en-US" b="0" dirty="0"/>
              <a:t>The recommended naming convention for </a:t>
            </a:r>
            <a:r>
              <a:rPr lang="en-US" b="0" dirty="0" err="1"/>
              <a:t>gridsets</a:t>
            </a:r>
            <a:r>
              <a:rPr lang="en-US" b="0" dirty="0"/>
              <a:t> and parameter grids are shown on this slide. HEC-HMS </a:t>
            </a:r>
            <a:r>
              <a:rPr lang="en-US" b="0" i="1" dirty="0"/>
              <a:t>requires</a:t>
            </a:r>
            <a:r>
              <a:rPr lang="en-US" b="0" i="0" dirty="0"/>
              <a:t> specific C-part names. The program will not use the grid unless the C-part name is correct (the next slide shows correct C-part names for each grid type).</a:t>
            </a:r>
          </a:p>
          <a:p>
            <a:endParaRPr lang="en-US" b="0" i="0" dirty="0"/>
          </a:p>
          <a:p>
            <a:r>
              <a:rPr lang="en-US" b="0" i="0" dirty="0" err="1"/>
              <a:t>Gridsets</a:t>
            </a:r>
            <a:r>
              <a:rPr lang="en-US" b="0" i="0" dirty="0"/>
              <a:t>, precipitation, temperature, solar radiation and crop coefficient will have both D and E-part pathnames. The parameter grids do not need E-part pathnames and only the parameter grids used by snowmelt require D-parts. </a:t>
            </a:r>
            <a:endParaRPr lang="en-US" b="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38</a:t>
            </a:fld>
            <a:endParaRPr lang="en-US"/>
          </a:p>
        </p:txBody>
      </p:sp>
    </p:spTree>
    <p:extLst>
      <p:ext uri="{BB962C8B-B14F-4D97-AF65-F5344CB8AC3E}">
        <p14:creationId xmlns:p14="http://schemas.microsoft.com/office/powerpoint/2010/main" val="42550422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HEC-HMS will not load a grid if the C-part pathname, Units or Data Type is incorrect. The table on this slide contains the correct C-part pathnames, Units and Data Type for each grid type in HEC-HMS.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39</a:t>
            </a:fld>
            <a:endParaRPr lang="en-US"/>
          </a:p>
        </p:txBody>
      </p:sp>
    </p:spTree>
    <p:extLst>
      <p:ext uri="{BB962C8B-B14F-4D97-AF65-F5344CB8AC3E}">
        <p14:creationId xmlns:p14="http://schemas.microsoft.com/office/powerpoint/2010/main" val="1440282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Once gridded precipitation has been converted to the HEC-DSS format and clearly labeled, it is ready to be added to the HMS model.</a:t>
            </a:r>
          </a:p>
          <a:p>
            <a:r>
              <a:rPr lang="en-US" b="0" dirty="0"/>
              <a:t>To create a precipitation </a:t>
            </a:r>
            <a:r>
              <a:rPr lang="en-US" b="0" dirty="0" err="1"/>
              <a:t>gridset</a:t>
            </a:r>
            <a:r>
              <a:rPr lang="en-US" b="0" dirty="0"/>
              <a:t> in HMS: Components &gt; Create Component &gt; Grid Data…</a:t>
            </a:r>
          </a:p>
          <a:p>
            <a:r>
              <a:rPr lang="en-US" b="0" dirty="0"/>
              <a:t>Within the </a:t>
            </a:r>
            <a:r>
              <a:rPr lang="en-US" b="0" i="1" dirty="0"/>
              <a:t>Create a Parameter Grid Data </a:t>
            </a:r>
            <a:r>
              <a:rPr lang="en-US" b="0" i="0" dirty="0"/>
              <a:t>dialog, ensure </a:t>
            </a:r>
            <a:r>
              <a:rPr lang="en-US" b="0" i="1" dirty="0"/>
              <a:t>Precipitation </a:t>
            </a:r>
            <a:r>
              <a:rPr lang="en-US" b="0" i="1" dirty="0" err="1"/>
              <a:t>Gridsets</a:t>
            </a:r>
            <a:r>
              <a:rPr lang="en-US" b="0" i="1" dirty="0"/>
              <a:t> </a:t>
            </a:r>
            <a:r>
              <a:rPr lang="en-US" b="0" i="0" dirty="0"/>
              <a:t>is selected as the Data Type and be sure to name and describe the precipitation data you are importing.</a:t>
            </a:r>
          </a:p>
          <a:p>
            <a:r>
              <a:rPr lang="en-US" b="0" dirty="0"/>
              <a:t>Select </a:t>
            </a:r>
            <a:r>
              <a:rPr lang="en-US" b="0" i="1" dirty="0"/>
              <a:t>Create</a:t>
            </a:r>
            <a:r>
              <a:rPr lang="en-US" b="0" i="0" dirty="0"/>
              <a:t> to add the grid to the Gridded Data Manager</a:t>
            </a:r>
            <a:endParaRPr lang="en-US" b="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40</a:t>
            </a:fld>
            <a:endParaRPr lang="en-US"/>
          </a:p>
        </p:txBody>
      </p:sp>
    </p:spTree>
    <p:extLst>
      <p:ext uri="{BB962C8B-B14F-4D97-AF65-F5344CB8AC3E}">
        <p14:creationId xmlns:p14="http://schemas.microsoft.com/office/powerpoint/2010/main" val="10202960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Once the precipitation </a:t>
            </a:r>
            <a:r>
              <a:rPr lang="en-US" b="0" dirty="0" err="1"/>
              <a:t>gridset</a:t>
            </a:r>
            <a:r>
              <a:rPr lang="en-US" b="0" dirty="0"/>
              <a:t> is created and named, it is added to the Gridded Data Manager within the watershed explorer dialog.</a:t>
            </a:r>
          </a:p>
          <a:p>
            <a:r>
              <a:rPr lang="en-US" b="0" dirty="0"/>
              <a:t>Now, the gridded DSS record must be linked to the precipitation </a:t>
            </a:r>
            <a:r>
              <a:rPr lang="en-US" b="0" dirty="0" err="1"/>
              <a:t>gridset</a:t>
            </a:r>
            <a:r>
              <a:rPr lang="en-US" b="0" dirty="0"/>
              <a:t> by navigating to the </a:t>
            </a:r>
            <a:r>
              <a:rPr lang="en-US" b="0" dirty="0" err="1"/>
              <a:t>dss</a:t>
            </a:r>
            <a:r>
              <a:rPr lang="en-US" b="0" dirty="0"/>
              <a:t> file and selecting the appropriate pathname.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41</a:t>
            </a:fld>
            <a:endParaRPr lang="en-US"/>
          </a:p>
        </p:txBody>
      </p:sp>
    </p:spTree>
    <p:extLst>
      <p:ext uri="{BB962C8B-B14F-4D97-AF65-F5344CB8AC3E}">
        <p14:creationId xmlns:p14="http://schemas.microsoft.com/office/powerpoint/2010/main" val="4347546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Next, the </a:t>
            </a:r>
            <a:r>
              <a:rPr lang="en-US" b="0" dirty="0" err="1"/>
              <a:t>meteorologic</a:t>
            </a:r>
            <a:r>
              <a:rPr lang="en-US" b="0" dirty="0"/>
              <a:t> model must be configured to use gridded precipitation by highlighting the </a:t>
            </a:r>
            <a:r>
              <a:rPr lang="en-US" b="0" dirty="0" err="1"/>
              <a:t>Meteorologic</a:t>
            </a:r>
            <a:r>
              <a:rPr lang="en-US" b="0" dirty="0"/>
              <a:t> Model name and selecting </a:t>
            </a:r>
            <a:r>
              <a:rPr lang="en-US" b="0" i="1" dirty="0"/>
              <a:t>Gridded Precipitation</a:t>
            </a:r>
          </a:p>
          <a:p>
            <a:endParaRPr lang="en-US" b="0" i="0" dirty="0"/>
          </a:p>
          <a:p>
            <a:r>
              <a:rPr lang="en-US" b="0" i="0" dirty="0"/>
              <a:t>The </a:t>
            </a:r>
            <a:r>
              <a:rPr lang="en-US" b="0" dirty="0"/>
              <a:t>gridded precipitation data must then be linked to that </a:t>
            </a:r>
            <a:r>
              <a:rPr lang="en-US" b="0" dirty="0" err="1"/>
              <a:t>Meteorologic</a:t>
            </a:r>
            <a:r>
              <a:rPr lang="en-US" b="0" dirty="0"/>
              <a:t> Model by highlighting </a:t>
            </a:r>
            <a:r>
              <a:rPr lang="en-US" b="0" i="1" dirty="0"/>
              <a:t>Gridded Precipitation </a:t>
            </a:r>
            <a:r>
              <a:rPr lang="en-US" b="0" i="0" dirty="0"/>
              <a:t> and selecting the name of the precipitation grid in the dialog box below.</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42</a:t>
            </a:fld>
            <a:endParaRPr lang="en-US"/>
          </a:p>
        </p:txBody>
      </p:sp>
    </p:spTree>
    <p:extLst>
      <p:ext uri="{BB962C8B-B14F-4D97-AF65-F5344CB8AC3E}">
        <p14:creationId xmlns:p14="http://schemas.microsoft.com/office/powerpoint/2010/main" val="39969664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Defining a discretization method is required to run HMS with spatially-discrete components such as precipitation </a:t>
            </a:r>
            <a:r>
              <a:rPr lang="en-US" b="0" dirty="0" err="1"/>
              <a:t>gridsets</a:t>
            </a:r>
            <a:r>
              <a:rPr lang="en-US" b="0" dirty="0"/>
              <a:t>. Defining the discretization allows the HMS model to spatially relate gridded components (</a:t>
            </a:r>
            <a:r>
              <a:rPr lang="en-US" b="0" dirty="0" err="1"/>
              <a:t>precip</a:t>
            </a:r>
            <a:r>
              <a:rPr lang="en-US" b="0" dirty="0"/>
              <a:t>, storage, etc.) to </a:t>
            </a:r>
            <a:r>
              <a:rPr lang="en-US" b="0" dirty="0" err="1"/>
              <a:t>subbasin</a:t>
            </a:r>
            <a:r>
              <a:rPr lang="en-US" b="0" dirty="0"/>
              <a:t> elements, enabling spatial variability within each </a:t>
            </a:r>
            <a:r>
              <a:rPr lang="en-US" b="0" dirty="0" err="1"/>
              <a:t>subbasin</a:t>
            </a:r>
            <a:r>
              <a:rPr lang="en-US" b="0" dirty="0"/>
              <a:t> vs. applying a singular value throughout the entire </a:t>
            </a:r>
            <a:r>
              <a:rPr lang="en-US" b="0" dirty="0" err="1"/>
              <a:t>subbasin</a:t>
            </a:r>
            <a:r>
              <a:rPr lang="en-US" b="0" dirty="0"/>
              <a:t> (</a:t>
            </a:r>
            <a:r>
              <a:rPr lang="en-US" b="0" dirty="0" err="1"/>
              <a:t>ie</a:t>
            </a:r>
            <a:r>
              <a:rPr lang="en-US" b="0" dirty="0"/>
              <a:t>, lumped-parameter).</a:t>
            </a:r>
          </a:p>
          <a:p>
            <a:r>
              <a:rPr lang="en-US" b="0" dirty="0"/>
              <a:t>Discretization is defined by </a:t>
            </a:r>
            <a:r>
              <a:rPr lang="en-US" b="0" dirty="0" err="1"/>
              <a:t>subbasin</a:t>
            </a:r>
            <a:r>
              <a:rPr lang="en-US" b="0" dirty="0"/>
              <a:t> and has four methods to choose from.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43</a:t>
            </a:fld>
            <a:endParaRPr lang="en-US"/>
          </a:p>
        </p:txBody>
      </p:sp>
    </p:spTree>
    <p:extLst>
      <p:ext uri="{BB962C8B-B14F-4D97-AF65-F5344CB8AC3E}">
        <p14:creationId xmlns:p14="http://schemas.microsoft.com/office/powerpoint/2010/main" val="53191348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The “Structured” discretization method is a quick &amp; easy approach to discretizing the model as it applies the Standard Hydrologic Grid (SHG) at a resolution. The structured method can also be used to apply a Universe Transverse Mercator (UTM) projection and various grid cell sizes ranging from 50 to 10,000 meters.</a:t>
            </a:r>
          </a:p>
          <a:p>
            <a:endParaRPr lang="en-US" b="0" dirty="0"/>
          </a:p>
          <a:p>
            <a:r>
              <a:rPr lang="en-US" b="0" dirty="0"/>
              <a:t>The Unstructured Method allows the application of any coordinate system (not just SHG or UTM) and can be easily defined with HEC-RAS plan files.</a:t>
            </a:r>
          </a:p>
          <a:p>
            <a:endParaRPr lang="en-US" b="0" dirty="0"/>
          </a:p>
          <a:p>
            <a:r>
              <a:rPr lang="en-US" b="0" dirty="0"/>
              <a:t>File-Specified allows the user to point directly to the HEC-HMS grid cell file (that was required in HMS version 4.2 &amp; older).</a:t>
            </a:r>
          </a:p>
          <a:p>
            <a:endParaRPr lang="en-US" b="0" dirty="0"/>
          </a:p>
          <a:p>
            <a:r>
              <a:rPr lang="en-US" b="0" dirty="0"/>
              <a:t>Defining a “None” discretization assumes no variation of variables within the </a:t>
            </a:r>
            <a:r>
              <a:rPr lang="en-US" b="0" dirty="0" err="1"/>
              <a:t>subbasin</a:t>
            </a:r>
            <a:r>
              <a:rPr lang="en-US" b="0" dirty="0"/>
              <a:t>, resulting in a “lumped-parameter,” non-gridded approach.</a:t>
            </a:r>
          </a:p>
          <a:p>
            <a:endParaRPr lang="en-US" b="0" dirty="0"/>
          </a:p>
          <a:p>
            <a:r>
              <a:rPr lang="en-US" b="0" dirty="0"/>
              <a:t>Once the Discretization has been defined, the gridded precipitation can be added to a Simulation </a:t>
            </a:r>
            <a:r>
              <a:rPr lang="en-US" b="0"/>
              <a:t>and the HMS model can be run.</a:t>
            </a:r>
            <a:endParaRPr lang="en-US" b="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44</a:t>
            </a:fld>
            <a:endParaRPr lang="en-US"/>
          </a:p>
        </p:txBody>
      </p:sp>
    </p:spTree>
    <p:extLst>
      <p:ext uri="{BB962C8B-B14F-4D97-AF65-F5344CB8AC3E}">
        <p14:creationId xmlns:p14="http://schemas.microsoft.com/office/powerpoint/2010/main" val="151847126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good continuous hydrologic model requires evapotranspiration modeling, especially for multi-year simulations. ET removes water from the soil and transmits it to the atmosphere, which can create a moisture deficit prior to flood events that reduces or eliminates direct runoff early during a precipitation event. HMS can simulate surface evaporation, plant canopy evaporation, and plant transpiration.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46</a:t>
            </a:fld>
            <a:endParaRPr lang="en-US"/>
          </a:p>
        </p:txBody>
      </p:sp>
    </p:spTree>
    <p:extLst>
      <p:ext uri="{BB962C8B-B14F-4D97-AF65-F5344CB8AC3E}">
        <p14:creationId xmlns:p14="http://schemas.microsoft.com/office/powerpoint/2010/main" val="9521312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Water can only enter the system in two ways in HMS: through a hydrologic element that produces discharge (e.g. source elements) or through the atmosphere.</a:t>
            </a:r>
          </a:p>
          <a:p>
            <a:endParaRPr lang="en-US" dirty="0"/>
          </a:p>
          <a:p>
            <a:r>
              <a:rPr lang="en-US" dirty="0"/>
              <a:t>A meteorologic model can be used with any number of basin models, as long as they are set up to do so.</a:t>
            </a:r>
          </a:p>
          <a:p>
            <a:endParaRPr lang="en-US" dirty="0"/>
          </a:p>
          <a:p>
            <a:r>
              <a:rPr lang="en-US" dirty="0"/>
              <a:t>The name is deliberate. The met model is more than just a set of data. It contains several models for representing atmospheric processes. However, it is not an atmospheric model in the vein of a weather forecast model or </a:t>
            </a:r>
            <a:r>
              <a:rPr lang="en-US" dirty="0" err="1"/>
              <a:t>GCM</a:t>
            </a:r>
            <a:r>
              <a:rPr lang="en-US" dirty="0"/>
              <a:t>. For example, there are precipitation methods that take precipitation gages as inputs and compute area averages from them in a couple of different ways. There are methods for computing potential evapotranspiration from atmospheric data. The met model controls simulation of snow accumulation and melt. And so on.</a:t>
            </a:r>
          </a:p>
        </p:txBody>
      </p:sp>
      <p:sp>
        <p:nvSpPr>
          <p:cNvPr id="4" name="Slide Number Placeholder 3"/>
          <p:cNvSpPr>
            <a:spLocks noGrp="1"/>
          </p:cNvSpPr>
          <p:nvPr>
            <p:ph type="sldNum" sz="quarter" idx="5"/>
          </p:nvPr>
        </p:nvSpPr>
        <p:spPr/>
        <p:txBody>
          <a:bodyPr/>
          <a:lstStyle/>
          <a:p>
            <a:fld id="{3009109E-6BB1-40D8-AEAF-6DFB7F5AAE9E}" type="slidenum">
              <a:rPr lang="en-US" smtClean="0"/>
              <a:t>7</a:t>
            </a:fld>
            <a:endParaRPr lang="en-US"/>
          </a:p>
        </p:txBody>
      </p:sp>
    </p:spTree>
    <p:extLst>
      <p:ext uri="{BB962C8B-B14F-4D97-AF65-F5344CB8AC3E}">
        <p14:creationId xmlns:p14="http://schemas.microsoft.com/office/powerpoint/2010/main" val="231343201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order to simulate the ET part of the water cycle in HMS, two components are needed.</a:t>
            </a:r>
          </a:p>
          <a:p>
            <a:endParaRPr lang="en-US" dirty="0"/>
          </a:p>
          <a:p>
            <a:r>
              <a:rPr lang="en-US" dirty="0"/>
              <a:t>The meteorologic model allows HMS to use atmospheric data to estimate the potential evapotranspiration. PET is dependent on the energy input and the ability to transport evaporated water vapor away from the surface, but is not limited by the supply of water.</a:t>
            </a:r>
          </a:p>
          <a:p>
            <a:endParaRPr lang="en-US" dirty="0"/>
          </a:p>
          <a:p>
            <a:r>
              <a:rPr lang="en-US" dirty="0"/>
              <a:t>Actual evapotranspiration is handled by the basin model. Within the </a:t>
            </a:r>
            <a:r>
              <a:rPr lang="en-US" dirty="0" err="1"/>
              <a:t>subbasin</a:t>
            </a:r>
            <a:r>
              <a:rPr lang="en-US" dirty="0"/>
              <a:t> component is the canopy method, which serves two purposes. The first is to model canopy interception. The second is to compute the actual amount of water that can be evaporated and transpired. The maximum amount is the potential evapotranspiration, but this amount is reduced depending on the type of vegetation (controlled by the crop coefficient) and is also reduced by the availability of water. At the maximum deficit, no more water can be transpired to the atmosphere.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47</a:t>
            </a:fld>
            <a:endParaRPr lang="en-US"/>
          </a:p>
        </p:txBody>
      </p:sp>
    </p:spTree>
    <p:extLst>
      <p:ext uri="{BB962C8B-B14F-4D97-AF65-F5344CB8AC3E}">
        <p14:creationId xmlns:p14="http://schemas.microsoft.com/office/powerpoint/2010/main" val="325603418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simple canopy method is what you should use in the vast majority of cases. The storage terms control interception. The ET settings are below – you can choose your crop coefficient, during which periods actual ET is computed, and the uptake method. Unless you are using the </a:t>
            </a:r>
            <a:r>
              <a:rPr lang="en-US" dirty="0" err="1"/>
              <a:t>SMA</a:t>
            </a:r>
            <a:r>
              <a:rPr lang="en-US" dirty="0"/>
              <a:t> loss method, use the simple uptake method.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48</a:t>
            </a:fld>
            <a:endParaRPr lang="en-US"/>
          </a:p>
        </p:txBody>
      </p:sp>
    </p:spTree>
    <p:extLst>
      <p:ext uri="{BB962C8B-B14F-4D97-AF65-F5344CB8AC3E}">
        <p14:creationId xmlns:p14="http://schemas.microsoft.com/office/powerpoint/2010/main" val="129714819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performing continuous modeling using loss methods, for example deficit and constant or </a:t>
            </a:r>
            <a:r>
              <a:rPr lang="en-US" dirty="0" err="1"/>
              <a:t>SMA</a:t>
            </a:r>
            <a:r>
              <a:rPr lang="en-US" dirty="0"/>
              <a:t>, deficit increases when plant uptake draws water from soil storage. If no method for increasing deficit is specified, soil storage will fill up and infiltration will only occur at the specified constant rate.</a:t>
            </a:r>
          </a:p>
          <a:p>
            <a:endParaRPr lang="en-US" dirty="0"/>
          </a:p>
          <a:p>
            <a:r>
              <a:rPr lang="en-US" dirty="0"/>
              <a:t>Here is an example of the impact of modeling ET on the soil moisture deficit. The initial deficit is zero. No water is input to this system. The diurnal cycle of ET creates a stair-step shaped accumulation of deficit until the maximum deficit is reached. The steepness of the growth is controlled by atmospheric conditions and the crop coefficient. The initial and maximum deficit are controlled by the </a:t>
            </a:r>
            <a:r>
              <a:rPr lang="en-US" dirty="0" err="1"/>
              <a:t>subbasin</a:t>
            </a:r>
            <a:r>
              <a:rPr lang="en-US" dirty="0"/>
              <a:t> loss method.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49</a:t>
            </a:fld>
            <a:endParaRPr lang="en-US"/>
          </a:p>
        </p:txBody>
      </p:sp>
    </p:spTree>
    <p:extLst>
      <p:ext uri="{BB962C8B-B14F-4D97-AF65-F5344CB8AC3E}">
        <p14:creationId xmlns:p14="http://schemas.microsoft.com/office/powerpoint/2010/main" val="178925125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a:t>
            </a:r>
            <a:r>
              <a:rPr lang="en-US" baseline="0" dirty="0"/>
              <a:t> includes a range of evapotranspiration methods. The simplest is to choose the monthly average value, which for some regions may be published data. Data and modeling requirements go up as you move to the right. The Hamon method is a temperature-based PET method, which approximates the energy balance using temperature data. The other methods begin to require radiation, wind speed, and relative humidity data. In data limited environments, the first two methods are usually adequate. Consider the role of ET in your model – if you are most interested in large flood peaks, then spending a lot of time on additional details for ET may not make sense.</a:t>
            </a:r>
          </a:p>
          <a:p>
            <a:endParaRPr lang="en-US" baseline="0" dirty="0"/>
          </a:p>
          <a:p>
            <a:r>
              <a:rPr lang="en-US" baseline="0" dirty="0"/>
              <a:t>Most of these methods have gridded counterparts as well, where the input data is specified with grids instead of time series.</a:t>
            </a:r>
          </a:p>
        </p:txBody>
      </p:sp>
      <p:sp>
        <p:nvSpPr>
          <p:cNvPr id="5" name="Slide Number Placeholder 4"/>
          <p:cNvSpPr>
            <a:spLocks noGrp="1"/>
          </p:cNvSpPr>
          <p:nvPr>
            <p:ph type="sldNum" sz="quarter" idx="11"/>
          </p:nvPr>
        </p:nvSpPr>
        <p:spPr/>
        <p:txBody>
          <a:bodyPr/>
          <a:lstStyle/>
          <a:p>
            <a:fld id="{FFFBC57C-89AC-4665-8D9E-F09DF8887FF4}" type="slidenum">
              <a:rPr lang="en-US" smtClean="0"/>
              <a:pPr/>
              <a:t>50</a:t>
            </a:fld>
            <a:endParaRPr lang="en-US"/>
          </a:p>
        </p:txBody>
      </p:sp>
    </p:spTree>
    <p:extLst>
      <p:ext uri="{BB962C8B-B14F-4D97-AF65-F5344CB8AC3E}">
        <p14:creationId xmlns:p14="http://schemas.microsoft.com/office/powerpoint/2010/main" val="32963664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Only consider making adjustments to ET parameters if there is volume error that you suspect is attributable to a mismatch in the type of vegetation in play. In some locations, using a crop coefficient equal to 1.0 is not reasonable when the vegetation tends towards higher ET, for example corn during the peak of its growth. You can also toggle between whether or not HMS will compute ET during periods when precipitation occurs.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51</a:t>
            </a:fld>
            <a:endParaRPr lang="en-US"/>
          </a:p>
        </p:txBody>
      </p:sp>
    </p:spTree>
    <p:extLst>
      <p:ext uri="{BB962C8B-B14F-4D97-AF65-F5344CB8AC3E}">
        <p14:creationId xmlns:p14="http://schemas.microsoft.com/office/powerpoint/2010/main" val="350329430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long-term continuous hydrologic modeling, HMS is capable of simulating a dynamic canopy, which varies the crop coefficient throughout the simulation using a time series gage or a </a:t>
            </a:r>
            <a:r>
              <a:rPr lang="en-US" dirty="0" err="1"/>
              <a:t>gridset</a:t>
            </a:r>
            <a:r>
              <a:rPr lang="en-US" dirty="0"/>
              <a:t> that you provide. I would only suggest using this approach in situations when modeling soil moisture deficits throughout the year can’t be captured with a single crop coefficient.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52</a:t>
            </a:fld>
            <a:endParaRPr lang="en-US"/>
          </a:p>
        </p:txBody>
      </p:sp>
    </p:spTree>
    <p:extLst>
      <p:ext uri="{BB962C8B-B14F-4D97-AF65-F5344CB8AC3E}">
        <p14:creationId xmlns:p14="http://schemas.microsoft.com/office/powerpoint/2010/main" val="276812499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three key takeaways for evapotranspiration modeling in HMS. First, ET is an important part of continuous hydrology models. Second, in order to compute actual evapotranspiration, a canopy method is required for your </a:t>
            </a:r>
            <a:r>
              <a:rPr lang="en-US" dirty="0" err="1"/>
              <a:t>subbasins</a:t>
            </a:r>
            <a:r>
              <a:rPr lang="en-US" dirty="0"/>
              <a:t>. Finally, the simplest methods for ET and canopy are typically adequate – use methods with fewer data requirements where you can.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53</a:t>
            </a:fld>
            <a:endParaRPr lang="en-US"/>
          </a:p>
        </p:txBody>
      </p:sp>
    </p:spTree>
    <p:extLst>
      <p:ext uri="{BB962C8B-B14F-4D97-AF65-F5344CB8AC3E}">
        <p14:creationId xmlns:p14="http://schemas.microsoft.com/office/powerpoint/2010/main" val="22253599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Met models can be created through the Components menu. All simulation types require a basin model and a meteorologic model. Precipitation is one of the modeling methods inside of a meteorologic model. The meteorologic model is meant to manage all the atmospheric boundary conditions necessary for hydrologic modeling.</a:t>
            </a:r>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8</a:t>
            </a:fld>
            <a:endParaRPr lang="en-US"/>
          </a:p>
        </p:txBody>
      </p:sp>
    </p:spTree>
    <p:extLst>
      <p:ext uri="{BB962C8B-B14F-4D97-AF65-F5344CB8AC3E}">
        <p14:creationId xmlns:p14="http://schemas.microsoft.com/office/powerpoint/2010/main" val="34261955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access the component editor for the met model, click on the met model in the watershed explorer.</a:t>
            </a:r>
          </a:p>
          <a:p>
            <a:endParaRPr lang="en-US" dirty="0"/>
          </a:p>
          <a:p>
            <a:r>
              <a:rPr lang="en-US" dirty="0"/>
              <a:t>For each of the boundary conditions, there is a collection of methods for modeling it. Not all processes are necessary for all models, and the simplest models may only use precipitation. As methods are added, generally the data requirements increase. Some methods are more complex than others and require more types of data.</a:t>
            </a:r>
          </a:p>
          <a:p>
            <a:endParaRPr lang="en-US" dirty="0"/>
          </a:p>
          <a:p>
            <a:r>
              <a:rPr lang="en-US" dirty="0"/>
              <a:t>Each of these process are more than just data – they are models for representing states of the atmosphere and require data as an input. For example, note that there is no “temperature” process in the met model. However, temperature is a data input for snowmelt, evapotranspiration, etc.</a:t>
            </a:r>
          </a:p>
          <a:p>
            <a:endParaRPr lang="en-US" dirty="0"/>
          </a:p>
          <a:p>
            <a:r>
              <a:rPr lang="en-US" dirty="0"/>
              <a:t>You may notice there is no snowmelt option in the met model. As of HMS version 4.10, snowmelt has been migrated to the basin model since it is a land surface process.</a:t>
            </a:r>
          </a:p>
        </p:txBody>
      </p:sp>
      <p:sp>
        <p:nvSpPr>
          <p:cNvPr id="4" name="Slide Number Placeholder 3"/>
          <p:cNvSpPr>
            <a:spLocks noGrp="1"/>
          </p:cNvSpPr>
          <p:nvPr>
            <p:ph type="sldNum" sz="quarter" idx="5"/>
          </p:nvPr>
        </p:nvSpPr>
        <p:spPr/>
        <p:txBody>
          <a:bodyPr/>
          <a:lstStyle/>
          <a:p>
            <a:fld id="{3009109E-6BB1-40D8-AEAF-6DFB7F5AAE9E}" type="slidenum">
              <a:rPr lang="en-US" smtClean="0"/>
              <a:t>9</a:t>
            </a:fld>
            <a:endParaRPr lang="en-US"/>
          </a:p>
        </p:txBody>
      </p:sp>
    </p:spTree>
    <p:extLst>
      <p:ext uri="{BB962C8B-B14F-4D97-AF65-F5344CB8AC3E}">
        <p14:creationId xmlns:p14="http://schemas.microsoft.com/office/powerpoint/2010/main" val="34771953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Met models are independent of basin models – since they are general representations of atmospheric boundary conditions and can be set up to work with any basin model, they don’t know anything about a basin model unless you tell them.</a:t>
            </a:r>
          </a:p>
          <a:p>
            <a:endParaRPr lang="en-US" dirty="0"/>
          </a:p>
          <a:p>
            <a:r>
              <a:rPr lang="en-US" dirty="0"/>
              <a:t>In the component editor for the met model, there is a “basins” tab. Here you will see all the basin models in your project. If you want a basin model to be usable with this met model, you must select “include </a:t>
            </a:r>
            <a:r>
              <a:rPr lang="en-US" dirty="0" err="1"/>
              <a:t>subbasins</a:t>
            </a:r>
            <a:r>
              <a:rPr lang="en-US" dirty="0"/>
              <a:t> – yes” in this menu. Otherwise two things will happen. 1) you will not be able to set any </a:t>
            </a:r>
            <a:r>
              <a:rPr lang="en-US" dirty="0" err="1"/>
              <a:t>subbasin</a:t>
            </a:r>
            <a:r>
              <a:rPr lang="en-US" dirty="0"/>
              <a:t>-level settings or parameters if your methods have them and 2) the simulation run will fail and inform you that the met model is not set up to work with the basin model.</a:t>
            </a:r>
          </a:p>
          <a:p>
            <a:endParaRPr lang="en-US" dirty="0"/>
          </a:p>
          <a:p>
            <a:r>
              <a:rPr lang="en-US" dirty="0"/>
              <a:t>This is a common pitfall – it is easy to forget to set your met model and basin model to work together.</a:t>
            </a:r>
          </a:p>
        </p:txBody>
      </p:sp>
      <p:sp>
        <p:nvSpPr>
          <p:cNvPr id="4" name="Slide Number Placeholder 3"/>
          <p:cNvSpPr>
            <a:spLocks noGrp="1"/>
          </p:cNvSpPr>
          <p:nvPr>
            <p:ph type="sldNum" sz="quarter" idx="5"/>
          </p:nvPr>
        </p:nvSpPr>
        <p:spPr/>
        <p:txBody>
          <a:bodyPr/>
          <a:lstStyle/>
          <a:p>
            <a:fld id="{3009109E-6BB1-40D8-AEAF-6DFB7F5AAE9E}" type="slidenum">
              <a:rPr lang="en-US" smtClean="0"/>
              <a:t>10</a:t>
            </a:fld>
            <a:endParaRPr lang="en-US"/>
          </a:p>
        </p:txBody>
      </p:sp>
    </p:spTree>
    <p:extLst>
      <p:ext uri="{BB962C8B-B14F-4D97-AF65-F5344CB8AC3E}">
        <p14:creationId xmlns:p14="http://schemas.microsoft.com/office/powerpoint/2010/main" val="18559572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specify whichever methods are appropriate for your modeling goals. Typically, at minimum a precipitation method will be specified.</a:t>
            </a:r>
          </a:p>
          <a:p>
            <a:endParaRPr lang="en-US" dirty="0"/>
          </a:p>
          <a:p>
            <a:r>
              <a:rPr lang="en-US" dirty="0"/>
              <a:t>In the Watershed Explorer, the selected methods will appear beneath the met model. Clicking on any of those will open the component editor below.</a:t>
            </a:r>
          </a:p>
          <a:p>
            <a:endParaRPr lang="en-US" dirty="0"/>
          </a:p>
          <a:p>
            <a:r>
              <a:rPr lang="en-US" dirty="0"/>
              <a:t>The topmost set of icons are for the processes that have been selected in the met model component editor. Clicking on any of these will let you edit settings for that method. The settings at this level are used across all hydrologic elements. However, some processes are controlled in a much more granular way, such as snowmelt. Gridded methods will eliminate a lot of granularity because they already explicitly handle the atmospheric process in space.</a:t>
            </a:r>
          </a:p>
        </p:txBody>
      </p:sp>
      <p:sp>
        <p:nvSpPr>
          <p:cNvPr id="4" name="Slide Number Placeholder 3"/>
          <p:cNvSpPr>
            <a:spLocks noGrp="1"/>
          </p:cNvSpPr>
          <p:nvPr>
            <p:ph type="sldNum" sz="quarter" idx="5"/>
          </p:nvPr>
        </p:nvSpPr>
        <p:spPr/>
        <p:txBody>
          <a:bodyPr/>
          <a:lstStyle/>
          <a:p>
            <a:fld id="{3009109E-6BB1-40D8-AEAF-6DFB7F5AAE9E}" type="slidenum">
              <a:rPr lang="en-US" smtClean="0"/>
              <a:t>11</a:t>
            </a:fld>
            <a:endParaRPr lang="en-US"/>
          </a:p>
        </p:txBody>
      </p:sp>
    </p:spTree>
    <p:extLst>
      <p:ext uri="{BB962C8B-B14F-4D97-AF65-F5344CB8AC3E}">
        <p14:creationId xmlns:p14="http://schemas.microsoft.com/office/powerpoint/2010/main" val="33249426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global editor for the temperature index snowmelt method. Because the TI method has parameters that are controllable at the </a:t>
            </a:r>
            <a:r>
              <a:rPr lang="en-US" dirty="0" err="1"/>
              <a:t>subbasin</a:t>
            </a:r>
            <a:r>
              <a:rPr lang="en-US" dirty="0"/>
              <a:t> level, it can be cumbersome to click through each node of the watershed explorer tree to set them. The global editor is a faster way to enter these parameters. You can open the global editor for snowmelt by selecting the met model in the watershed explorer, then choosing the Parameters menu, and selecting </a:t>
            </a:r>
            <a:r>
              <a:rPr lang="en-US" dirty="0" err="1"/>
              <a:t>Snowment</a:t>
            </a:r>
            <a:r>
              <a:rPr lang="en-US" dirty="0"/>
              <a:t> then temperature index (or gridded temperature index.)</a:t>
            </a:r>
          </a:p>
        </p:txBody>
      </p:sp>
      <p:sp>
        <p:nvSpPr>
          <p:cNvPr id="4" name="Slide Number Placeholder 3"/>
          <p:cNvSpPr>
            <a:spLocks noGrp="1"/>
          </p:cNvSpPr>
          <p:nvPr>
            <p:ph type="sldNum" sz="quarter" idx="5"/>
          </p:nvPr>
        </p:nvSpPr>
        <p:spPr/>
        <p:txBody>
          <a:bodyPr/>
          <a:lstStyle/>
          <a:p>
            <a:fld id="{3009109E-6BB1-40D8-AEAF-6DFB7F5AAE9E}" type="slidenum">
              <a:rPr lang="en-US" smtClean="0"/>
              <a:t>12</a:t>
            </a:fld>
            <a:endParaRPr lang="en-US"/>
          </a:p>
        </p:txBody>
      </p:sp>
    </p:spTree>
    <p:extLst>
      <p:ext uri="{BB962C8B-B14F-4D97-AF65-F5344CB8AC3E}">
        <p14:creationId xmlns:p14="http://schemas.microsoft.com/office/powerpoint/2010/main" val="3567412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D2F57-AE3A-4DA1-B4F0-CEC010C08F8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73E6356-D90E-407B-93EF-12894E172C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FCA601B-D32C-4FCB-8BCB-DA31388EDBBD}"/>
              </a:ext>
            </a:extLst>
          </p:cNvPr>
          <p:cNvSpPr>
            <a:spLocks noGrp="1"/>
          </p:cNvSpPr>
          <p:nvPr>
            <p:ph type="dt" sz="half" idx="10"/>
          </p:nvPr>
        </p:nvSpPr>
        <p:spPr/>
        <p:txBody>
          <a:bodyPr/>
          <a:lstStyle/>
          <a:p>
            <a:fld id="{3891EBE6-704A-4BE2-A395-A2F41D395123}" type="datetimeFigureOut">
              <a:rPr lang="en-US" smtClean="0"/>
              <a:t>1/19/2024</a:t>
            </a:fld>
            <a:endParaRPr lang="en-US"/>
          </a:p>
        </p:txBody>
      </p:sp>
      <p:sp>
        <p:nvSpPr>
          <p:cNvPr id="5" name="Footer Placeholder 4">
            <a:extLst>
              <a:ext uri="{FF2B5EF4-FFF2-40B4-BE49-F238E27FC236}">
                <a16:creationId xmlns:a16="http://schemas.microsoft.com/office/drawing/2014/main" id="{A1CD47E5-4F2E-4B3F-8355-92EBF10355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9A2393-3F8A-4846-BB49-E71BCB00B552}"/>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573178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2B81D-C8AB-4940-B0E6-FC25B02E7F2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B96AA1-575F-4A87-8C97-515E150F87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32216E-3C41-4EAA-8176-3FEEDB92BCEC}"/>
              </a:ext>
            </a:extLst>
          </p:cNvPr>
          <p:cNvSpPr>
            <a:spLocks noGrp="1"/>
          </p:cNvSpPr>
          <p:nvPr>
            <p:ph type="dt" sz="half" idx="10"/>
          </p:nvPr>
        </p:nvSpPr>
        <p:spPr/>
        <p:txBody>
          <a:bodyPr/>
          <a:lstStyle/>
          <a:p>
            <a:fld id="{3891EBE6-704A-4BE2-A395-A2F41D395123}" type="datetimeFigureOut">
              <a:rPr lang="en-US" smtClean="0"/>
              <a:t>1/19/2024</a:t>
            </a:fld>
            <a:endParaRPr lang="en-US"/>
          </a:p>
        </p:txBody>
      </p:sp>
      <p:sp>
        <p:nvSpPr>
          <p:cNvPr id="5" name="Footer Placeholder 4">
            <a:extLst>
              <a:ext uri="{FF2B5EF4-FFF2-40B4-BE49-F238E27FC236}">
                <a16:creationId xmlns:a16="http://schemas.microsoft.com/office/drawing/2014/main" id="{F4630CAB-72B4-4839-933A-CB2C933AB5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A5318C-CE12-4194-A4C6-331D1B42A3E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097186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92FCBB8-C23A-4731-A6BC-77028718213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43BDCA1-EC88-4A81-A441-9514AB3B7BB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6361DB-A9A2-4F1C-9D10-739EC8986538}"/>
              </a:ext>
            </a:extLst>
          </p:cNvPr>
          <p:cNvSpPr>
            <a:spLocks noGrp="1"/>
          </p:cNvSpPr>
          <p:nvPr>
            <p:ph type="dt" sz="half" idx="10"/>
          </p:nvPr>
        </p:nvSpPr>
        <p:spPr/>
        <p:txBody>
          <a:bodyPr/>
          <a:lstStyle/>
          <a:p>
            <a:fld id="{3891EBE6-704A-4BE2-A395-A2F41D395123}" type="datetimeFigureOut">
              <a:rPr lang="en-US" smtClean="0"/>
              <a:t>1/19/2024</a:t>
            </a:fld>
            <a:endParaRPr lang="en-US"/>
          </a:p>
        </p:txBody>
      </p:sp>
      <p:sp>
        <p:nvSpPr>
          <p:cNvPr id="5" name="Footer Placeholder 4">
            <a:extLst>
              <a:ext uri="{FF2B5EF4-FFF2-40B4-BE49-F238E27FC236}">
                <a16:creationId xmlns:a16="http://schemas.microsoft.com/office/drawing/2014/main" id="{0B5212C4-8B3B-4B60-9E0C-FCA958AFA0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F5A37D-7B92-4E8B-9C51-376F94F0E278}"/>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415732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693C3-43B4-45CD-ACE9-9E8AC3CFCA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9AC14D-A42B-41B1-A710-2B96C86E27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89CF5C-6111-4916-A69F-5FAD2CA5A5D8}"/>
              </a:ext>
            </a:extLst>
          </p:cNvPr>
          <p:cNvSpPr>
            <a:spLocks noGrp="1"/>
          </p:cNvSpPr>
          <p:nvPr>
            <p:ph type="dt" sz="half" idx="10"/>
          </p:nvPr>
        </p:nvSpPr>
        <p:spPr/>
        <p:txBody>
          <a:bodyPr/>
          <a:lstStyle/>
          <a:p>
            <a:fld id="{3891EBE6-704A-4BE2-A395-A2F41D395123}" type="datetimeFigureOut">
              <a:rPr lang="en-US" smtClean="0"/>
              <a:t>1/19/2024</a:t>
            </a:fld>
            <a:endParaRPr lang="en-US"/>
          </a:p>
        </p:txBody>
      </p:sp>
      <p:sp>
        <p:nvSpPr>
          <p:cNvPr id="5" name="Footer Placeholder 4">
            <a:extLst>
              <a:ext uri="{FF2B5EF4-FFF2-40B4-BE49-F238E27FC236}">
                <a16:creationId xmlns:a16="http://schemas.microsoft.com/office/drawing/2014/main" id="{72619916-6184-433D-9185-5B845BD8A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DAA45B-70C0-403D-BEB6-A3F25524599C}"/>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006413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BED34-7EA2-4CAC-9BCB-1F12AEA035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7FDD222-8725-4F9C-9EE8-4707A97A7B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AD32B7A-3C5B-4B7D-B323-389EE2210F1B}"/>
              </a:ext>
            </a:extLst>
          </p:cNvPr>
          <p:cNvSpPr>
            <a:spLocks noGrp="1"/>
          </p:cNvSpPr>
          <p:nvPr>
            <p:ph type="dt" sz="half" idx="10"/>
          </p:nvPr>
        </p:nvSpPr>
        <p:spPr/>
        <p:txBody>
          <a:bodyPr/>
          <a:lstStyle/>
          <a:p>
            <a:fld id="{3891EBE6-704A-4BE2-A395-A2F41D395123}" type="datetimeFigureOut">
              <a:rPr lang="en-US" smtClean="0"/>
              <a:t>1/19/2024</a:t>
            </a:fld>
            <a:endParaRPr lang="en-US"/>
          </a:p>
        </p:txBody>
      </p:sp>
      <p:sp>
        <p:nvSpPr>
          <p:cNvPr id="5" name="Footer Placeholder 4">
            <a:extLst>
              <a:ext uri="{FF2B5EF4-FFF2-40B4-BE49-F238E27FC236}">
                <a16:creationId xmlns:a16="http://schemas.microsoft.com/office/drawing/2014/main" id="{E4E81F58-2FEB-41EA-834A-099CE69AF4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86F020-7ABB-4B6D-A9A9-DC1D31FC8C1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435286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98A8D-0BC8-4041-8E42-080EE051A8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1A0FA1-8ED5-49DD-8144-ADDD6B1750F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E37F457-D487-48AB-8306-1B0182F94E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2CD0304-AC8F-4914-98E0-3E95B3FC9D91}"/>
              </a:ext>
            </a:extLst>
          </p:cNvPr>
          <p:cNvSpPr>
            <a:spLocks noGrp="1"/>
          </p:cNvSpPr>
          <p:nvPr>
            <p:ph type="dt" sz="half" idx="10"/>
          </p:nvPr>
        </p:nvSpPr>
        <p:spPr/>
        <p:txBody>
          <a:bodyPr/>
          <a:lstStyle/>
          <a:p>
            <a:fld id="{3891EBE6-704A-4BE2-A395-A2F41D395123}" type="datetimeFigureOut">
              <a:rPr lang="en-US" smtClean="0"/>
              <a:t>1/19/2024</a:t>
            </a:fld>
            <a:endParaRPr lang="en-US"/>
          </a:p>
        </p:txBody>
      </p:sp>
      <p:sp>
        <p:nvSpPr>
          <p:cNvPr id="6" name="Footer Placeholder 5">
            <a:extLst>
              <a:ext uri="{FF2B5EF4-FFF2-40B4-BE49-F238E27FC236}">
                <a16:creationId xmlns:a16="http://schemas.microsoft.com/office/drawing/2014/main" id="{AEBD17D8-10F8-4FB9-AC51-C28289907A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F639AB-0309-4547-9F42-AC01687DBD89}"/>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235515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CBE9F-F7BC-4A19-885E-5489FFF81CE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ACDEEC1-8077-48D9-B428-B06467439A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CF9CF6-2889-46BE-B2D4-753B139FF75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390C3A2-D745-4AE0-AC68-C791598DE3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6F3E93F-A0D2-46AC-9985-EB701CB95BA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6C4FAA7-CF09-44B5-9D52-64A30A8BA787}"/>
              </a:ext>
            </a:extLst>
          </p:cNvPr>
          <p:cNvSpPr>
            <a:spLocks noGrp="1"/>
          </p:cNvSpPr>
          <p:nvPr>
            <p:ph type="dt" sz="half" idx="10"/>
          </p:nvPr>
        </p:nvSpPr>
        <p:spPr/>
        <p:txBody>
          <a:bodyPr/>
          <a:lstStyle/>
          <a:p>
            <a:fld id="{3891EBE6-704A-4BE2-A395-A2F41D395123}" type="datetimeFigureOut">
              <a:rPr lang="en-US" smtClean="0"/>
              <a:t>1/19/2024</a:t>
            </a:fld>
            <a:endParaRPr lang="en-US"/>
          </a:p>
        </p:txBody>
      </p:sp>
      <p:sp>
        <p:nvSpPr>
          <p:cNvPr id="8" name="Footer Placeholder 7">
            <a:extLst>
              <a:ext uri="{FF2B5EF4-FFF2-40B4-BE49-F238E27FC236}">
                <a16:creationId xmlns:a16="http://schemas.microsoft.com/office/drawing/2014/main" id="{D057A6D2-5AC0-4377-8316-195243B8CC4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9AD50DE-EF24-42D9-9619-F75A4D1E5E6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85831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75636-4208-4AB4-BEE4-C029B55807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56C359-6FFF-4868-8538-9977DCD738E5}"/>
              </a:ext>
            </a:extLst>
          </p:cNvPr>
          <p:cNvSpPr>
            <a:spLocks noGrp="1"/>
          </p:cNvSpPr>
          <p:nvPr>
            <p:ph type="dt" sz="half" idx="10"/>
          </p:nvPr>
        </p:nvSpPr>
        <p:spPr/>
        <p:txBody>
          <a:bodyPr/>
          <a:lstStyle/>
          <a:p>
            <a:fld id="{3891EBE6-704A-4BE2-A395-A2F41D395123}" type="datetimeFigureOut">
              <a:rPr lang="en-US" smtClean="0"/>
              <a:t>1/19/2024</a:t>
            </a:fld>
            <a:endParaRPr lang="en-US"/>
          </a:p>
        </p:txBody>
      </p:sp>
      <p:sp>
        <p:nvSpPr>
          <p:cNvPr id="4" name="Footer Placeholder 3">
            <a:extLst>
              <a:ext uri="{FF2B5EF4-FFF2-40B4-BE49-F238E27FC236}">
                <a16:creationId xmlns:a16="http://schemas.microsoft.com/office/drawing/2014/main" id="{D658DCF6-601A-47B7-A8D0-77687459AF6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90FC1C-FA0E-4F77-952A-497B7AECCC66}"/>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57886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33EED1-BE4C-41CC-869F-9948F544186D}"/>
              </a:ext>
            </a:extLst>
          </p:cNvPr>
          <p:cNvSpPr>
            <a:spLocks noGrp="1"/>
          </p:cNvSpPr>
          <p:nvPr>
            <p:ph type="dt" sz="half" idx="10"/>
          </p:nvPr>
        </p:nvSpPr>
        <p:spPr/>
        <p:txBody>
          <a:bodyPr/>
          <a:lstStyle/>
          <a:p>
            <a:fld id="{3891EBE6-704A-4BE2-A395-A2F41D395123}" type="datetimeFigureOut">
              <a:rPr lang="en-US" smtClean="0"/>
              <a:t>1/19/2024</a:t>
            </a:fld>
            <a:endParaRPr lang="en-US"/>
          </a:p>
        </p:txBody>
      </p:sp>
      <p:sp>
        <p:nvSpPr>
          <p:cNvPr id="3" name="Footer Placeholder 2">
            <a:extLst>
              <a:ext uri="{FF2B5EF4-FFF2-40B4-BE49-F238E27FC236}">
                <a16:creationId xmlns:a16="http://schemas.microsoft.com/office/drawing/2014/main" id="{8A08E420-EBE2-4902-AC39-9F1B7BE01D7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09ADF4-EF1B-416E-8E54-26AB71483DCE}"/>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156991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A070E-52CD-4C1B-85C6-6CB5F41AAA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691636C-FD37-4D82-8790-A8DC046BC6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58015F5-49BA-4D72-9DEA-23D7C3DA3C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F696FBB-C220-4B46-B18C-D5937EBCC831}"/>
              </a:ext>
            </a:extLst>
          </p:cNvPr>
          <p:cNvSpPr>
            <a:spLocks noGrp="1"/>
          </p:cNvSpPr>
          <p:nvPr>
            <p:ph type="dt" sz="half" idx="10"/>
          </p:nvPr>
        </p:nvSpPr>
        <p:spPr/>
        <p:txBody>
          <a:bodyPr/>
          <a:lstStyle/>
          <a:p>
            <a:fld id="{3891EBE6-704A-4BE2-A395-A2F41D395123}" type="datetimeFigureOut">
              <a:rPr lang="en-US" smtClean="0"/>
              <a:t>1/19/2024</a:t>
            </a:fld>
            <a:endParaRPr lang="en-US"/>
          </a:p>
        </p:txBody>
      </p:sp>
      <p:sp>
        <p:nvSpPr>
          <p:cNvPr id="6" name="Footer Placeholder 5">
            <a:extLst>
              <a:ext uri="{FF2B5EF4-FFF2-40B4-BE49-F238E27FC236}">
                <a16:creationId xmlns:a16="http://schemas.microsoft.com/office/drawing/2014/main" id="{CA0A3651-E9CA-468D-9CD2-902B6EF79B8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695795-275E-4EE4-80A7-650ADE357A6F}"/>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476725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D0F4C-5FC1-46A6-B372-92C1963513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73D7169-F9FF-4C90-BB4D-6C1824FB8F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E4ABB1-559E-4F38-9A75-2087E1E73F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5E1F91-3461-4AA0-89E2-EEEE2CE23DF2}"/>
              </a:ext>
            </a:extLst>
          </p:cNvPr>
          <p:cNvSpPr>
            <a:spLocks noGrp="1"/>
          </p:cNvSpPr>
          <p:nvPr>
            <p:ph type="dt" sz="half" idx="10"/>
          </p:nvPr>
        </p:nvSpPr>
        <p:spPr/>
        <p:txBody>
          <a:bodyPr/>
          <a:lstStyle/>
          <a:p>
            <a:fld id="{3891EBE6-704A-4BE2-A395-A2F41D395123}" type="datetimeFigureOut">
              <a:rPr lang="en-US" smtClean="0"/>
              <a:t>1/19/2024</a:t>
            </a:fld>
            <a:endParaRPr lang="en-US"/>
          </a:p>
        </p:txBody>
      </p:sp>
      <p:sp>
        <p:nvSpPr>
          <p:cNvPr id="6" name="Footer Placeholder 5">
            <a:extLst>
              <a:ext uri="{FF2B5EF4-FFF2-40B4-BE49-F238E27FC236}">
                <a16:creationId xmlns:a16="http://schemas.microsoft.com/office/drawing/2014/main" id="{423A7599-D6CA-4A2F-AC04-32FA8E2766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AE2923-FEDC-47AA-BA3E-B4A606B38BA3}"/>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6440120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6D5417-F60B-449C-BE7F-10CB91A134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0119DC4-0595-415C-BFE6-DB4F75FD7E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815DA0-92AB-4C1F-9078-24FF52CCAD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3891EBE6-704A-4BE2-A395-A2F41D395123}" type="datetimeFigureOut">
              <a:rPr lang="en-US" smtClean="0"/>
              <a:pPr/>
              <a:t>1/19/2024</a:t>
            </a:fld>
            <a:endParaRPr lang="en-US"/>
          </a:p>
        </p:txBody>
      </p:sp>
      <p:sp>
        <p:nvSpPr>
          <p:cNvPr id="5" name="Footer Placeholder 4">
            <a:extLst>
              <a:ext uri="{FF2B5EF4-FFF2-40B4-BE49-F238E27FC236}">
                <a16:creationId xmlns:a16="http://schemas.microsoft.com/office/drawing/2014/main" id="{7798DAEC-AE61-4D3D-965A-8B75A7D0B4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1DFC6AC3-C3BF-40C0-AFFF-4782FD9773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590817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0.sv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3.sv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43.svg"/><Relationship Id="rId4" Type="http://schemas.openxmlformats.org/officeDocument/2006/relationships/image" Target="../media/image42.png"/></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hyperlink" Target="https://www.ncdc.noaa.gov/data-access/radar-data/radar-map-tool"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35.xml.rels><?xml version="1.0" encoding="UTF-8" standalone="yes"?>
<Relationships xmlns="http://schemas.openxmlformats.org/package/2006/relationships"><Relationship Id="rId3" Type="http://schemas.openxmlformats.org/officeDocument/2006/relationships/hyperlink" Target="https://www.ncdc.noaa.gov/has/HAS.StationYearSelect?datasetname=9950_01&amp;subqueryby=STATION&amp;applname=&amp;outdest=FILE&amp;dtypesort=dtypename&amp;stationsort=id"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50.gif"/><Relationship Id="rId4" Type="http://schemas.openxmlformats.org/officeDocument/2006/relationships/hyperlink" Target="https://water.weather.gov/ahps/rfc/rfc.php"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4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4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4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5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p:txBody>
          <a:bodyPr>
            <a:normAutofit/>
          </a:bodyPr>
          <a:lstStyle/>
          <a:p>
            <a:r>
              <a:rPr lang="en-US" sz="4800" dirty="0"/>
              <a:t>Meteorologic Models</a:t>
            </a:r>
            <a:br>
              <a:rPr lang="en-US" sz="4800" dirty="0"/>
            </a:br>
            <a:r>
              <a:rPr lang="en-US" sz="4800" dirty="0"/>
              <a:t>Historic Precipitation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p:txBody>
          <a:bodyPr>
            <a:noAutofit/>
          </a:bodyPr>
          <a:lstStyle/>
          <a:p>
            <a:r>
              <a:rPr lang="en-US" sz="2000" dirty="0"/>
              <a:t>Hydrologic Modeling with HEC-HMS</a:t>
            </a:r>
          </a:p>
          <a:p>
            <a:r>
              <a:rPr lang="en-US" sz="2000" dirty="0"/>
              <a:t>30 January 2024</a:t>
            </a:r>
          </a:p>
          <a:p>
            <a:endParaRPr lang="en-US" sz="2000" dirty="0"/>
          </a:p>
          <a:p>
            <a:r>
              <a:rPr lang="en-US" sz="2000" dirty="0"/>
              <a:t>Alex Flanigan</a:t>
            </a:r>
          </a:p>
          <a:p>
            <a:r>
              <a:rPr lang="en-US" sz="2000" dirty="0"/>
              <a:t>US Army Corps of Engineers</a:t>
            </a:r>
          </a:p>
          <a:p>
            <a:r>
              <a:rPr lang="en-US" sz="2000" dirty="0"/>
              <a:t>Omaha District</a:t>
            </a:r>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42570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FA3D4-0AC5-448D-97E8-16F888F19161}"/>
              </a:ext>
            </a:extLst>
          </p:cNvPr>
          <p:cNvSpPr>
            <a:spLocks noGrp="1"/>
          </p:cNvSpPr>
          <p:nvPr>
            <p:ph type="title"/>
          </p:nvPr>
        </p:nvSpPr>
        <p:spPr/>
        <p:txBody>
          <a:bodyPr/>
          <a:lstStyle/>
          <a:p>
            <a:r>
              <a:rPr lang="en-US" dirty="0"/>
              <a:t>Include </a:t>
            </a:r>
            <a:r>
              <a:rPr lang="en-US" dirty="0" err="1"/>
              <a:t>Subbasins</a:t>
            </a:r>
            <a:endParaRPr lang="en-US" dirty="0"/>
          </a:p>
        </p:txBody>
      </p:sp>
      <p:pic>
        <p:nvPicPr>
          <p:cNvPr id="5" name="Picture 4">
            <a:extLst>
              <a:ext uri="{FF2B5EF4-FFF2-40B4-BE49-F238E27FC236}">
                <a16:creationId xmlns:a16="http://schemas.microsoft.com/office/drawing/2014/main" id="{B7B0EE33-5FA6-53EE-431F-B7F2F61C9F69}"/>
              </a:ext>
            </a:extLst>
          </p:cNvPr>
          <p:cNvPicPr>
            <a:picLocks noChangeAspect="1"/>
          </p:cNvPicPr>
          <p:nvPr/>
        </p:nvPicPr>
        <p:blipFill>
          <a:blip r:embed="rId3"/>
          <a:stretch>
            <a:fillRect/>
          </a:stretch>
        </p:blipFill>
        <p:spPr>
          <a:xfrm>
            <a:off x="5911349" y="1607464"/>
            <a:ext cx="5665796" cy="4934099"/>
          </a:xfrm>
          <a:prstGeom prst="rect">
            <a:avLst/>
          </a:prstGeom>
        </p:spPr>
      </p:pic>
      <p:pic>
        <p:nvPicPr>
          <p:cNvPr id="7" name="Picture 6">
            <a:extLst>
              <a:ext uri="{FF2B5EF4-FFF2-40B4-BE49-F238E27FC236}">
                <a16:creationId xmlns:a16="http://schemas.microsoft.com/office/drawing/2014/main" id="{60943148-014B-C4F5-31C4-0F57DA0707C3}"/>
              </a:ext>
            </a:extLst>
          </p:cNvPr>
          <p:cNvPicPr>
            <a:picLocks noChangeAspect="1"/>
          </p:cNvPicPr>
          <p:nvPr/>
        </p:nvPicPr>
        <p:blipFill>
          <a:blip r:embed="rId4"/>
          <a:stretch>
            <a:fillRect/>
          </a:stretch>
        </p:blipFill>
        <p:spPr>
          <a:xfrm>
            <a:off x="363857" y="1607464"/>
            <a:ext cx="5282755" cy="4162715"/>
          </a:xfrm>
          <a:prstGeom prst="rect">
            <a:avLst/>
          </a:prstGeom>
        </p:spPr>
      </p:pic>
    </p:spTree>
    <p:extLst>
      <p:ext uri="{BB962C8B-B14F-4D97-AF65-F5344CB8AC3E}">
        <p14:creationId xmlns:p14="http://schemas.microsoft.com/office/powerpoint/2010/main" val="3220478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205D9-E5A1-4C6A-A9B9-3553CC0D8875}"/>
              </a:ext>
            </a:extLst>
          </p:cNvPr>
          <p:cNvSpPr>
            <a:spLocks noGrp="1"/>
          </p:cNvSpPr>
          <p:nvPr>
            <p:ph type="title"/>
          </p:nvPr>
        </p:nvSpPr>
        <p:spPr/>
        <p:txBody>
          <a:bodyPr/>
          <a:lstStyle/>
          <a:p>
            <a:r>
              <a:rPr lang="en-US" dirty="0"/>
              <a:t>Watershed Explorer</a:t>
            </a:r>
          </a:p>
        </p:txBody>
      </p:sp>
      <p:sp>
        <p:nvSpPr>
          <p:cNvPr id="6" name="Right Brace 5">
            <a:extLst>
              <a:ext uri="{FF2B5EF4-FFF2-40B4-BE49-F238E27FC236}">
                <a16:creationId xmlns:a16="http://schemas.microsoft.com/office/drawing/2014/main" id="{03D0B401-80F6-4634-8C80-96A11CFD889A}"/>
              </a:ext>
            </a:extLst>
          </p:cNvPr>
          <p:cNvSpPr/>
          <p:nvPr/>
        </p:nvSpPr>
        <p:spPr>
          <a:xfrm>
            <a:off x="4503838" y="2326467"/>
            <a:ext cx="508958" cy="1060176"/>
          </a:xfrm>
          <a:prstGeom prst="rightBrace">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990D50E7-59BD-4C58-ABE3-88406C3A8F72}"/>
              </a:ext>
            </a:extLst>
          </p:cNvPr>
          <p:cNvSpPr txBox="1"/>
          <p:nvPr/>
        </p:nvSpPr>
        <p:spPr>
          <a:xfrm>
            <a:off x="5114574" y="2379501"/>
            <a:ext cx="3848100" cy="954107"/>
          </a:xfrm>
          <a:prstGeom prst="rect">
            <a:avLst/>
          </a:prstGeom>
          <a:noFill/>
        </p:spPr>
        <p:txBody>
          <a:bodyPr wrap="square" rtlCol="0">
            <a:spAutoFit/>
          </a:bodyPr>
          <a:lstStyle/>
          <a:p>
            <a:r>
              <a:rPr lang="en-US" sz="2800" b="1" dirty="0">
                <a:solidFill>
                  <a:srgbClr val="C00000"/>
                </a:solidFill>
                <a:effectLst>
                  <a:outerShdw blurRad="38100" dist="38100" dir="2700000" algn="tl">
                    <a:srgbClr val="000000">
                      <a:alpha val="43137"/>
                    </a:srgbClr>
                  </a:outerShdw>
                </a:effectLst>
                <a:latin typeface="Consolas" panose="020B0609020204030204" pitchFamily="49" charset="0"/>
              </a:rPr>
              <a:t>Settings for entire met model</a:t>
            </a:r>
          </a:p>
        </p:txBody>
      </p:sp>
      <p:sp>
        <p:nvSpPr>
          <p:cNvPr id="8" name="Right Brace 7">
            <a:extLst>
              <a:ext uri="{FF2B5EF4-FFF2-40B4-BE49-F238E27FC236}">
                <a16:creationId xmlns:a16="http://schemas.microsoft.com/office/drawing/2014/main" id="{1642C963-E52C-475F-B9EE-70E05C775147}"/>
              </a:ext>
            </a:extLst>
          </p:cNvPr>
          <p:cNvSpPr/>
          <p:nvPr/>
        </p:nvSpPr>
        <p:spPr>
          <a:xfrm>
            <a:off x="4521396" y="3471358"/>
            <a:ext cx="508958" cy="2167442"/>
          </a:xfrm>
          <a:prstGeom prst="rightBrace">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652386DD-D9A1-4E3C-86CD-85D000BF4B34}"/>
              </a:ext>
            </a:extLst>
          </p:cNvPr>
          <p:cNvSpPr txBox="1"/>
          <p:nvPr/>
        </p:nvSpPr>
        <p:spPr>
          <a:xfrm>
            <a:off x="5114574" y="4078025"/>
            <a:ext cx="3848100" cy="954107"/>
          </a:xfrm>
          <a:prstGeom prst="rect">
            <a:avLst/>
          </a:prstGeom>
          <a:noFill/>
        </p:spPr>
        <p:txBody>
          <a:bodyPr wrap="square" rtlCol="0">
            <a:spAutoFit/>
          </a:bodyPr>
          <a:lstStyle/>
          <a:p>
            <a:r>
              <a:rPr lang="en-US" sz="2800" b="1" dirty="0">
                <a:solidFill>
                  <a:srgbClr val="C00000"/>
                </a:solidFill>
                <a:effectLst>
                  <a:outerShdw blurRad="38100" dist="38100" dir="2700000" algn="tl">
                    <a:srgbClr val="000000">
                      <a:alpha val="43137"/>
                    </a:srgbClr>
                  </a:outerShdw>
                </a:effectLst>
                <a:latin typeface="Consolas" panose="020B0609020204030204" pitchFamily="49" charset="0"/>
              </a:rPr>
              <a:t>Met settings for </a:t>
            </a:r>
            <a:r>
              <a:rPr lang="en-US" sz="2800" b="1" dirty="0" err="1">
                <a:solidFill>
                  <a:srgbClr val="C00000"/>
                </a:solidFill>
                <a:effectLst>
                  <a:outerShdw blurRad="38100" dist="38100" dir="2700000" algn="tl">
                    <a:srgbClr val="000000">
                      <a:alpha val="43137"/>
                    </a:srgbClr>
                  </a:outerShdw>
                </a:effectLst>
                <a:latin typeface="Consolas" panose="020B0609020204030204" pitchFamily="49" charset="0"/>
              </a:rPr>
              <a:t>subbasins</a:t>
            </a:r>
            <a:endParaRPr lang="en-US" sz="2800" b="1" dirty="0">
              <a:solidFill>
                <a:srgbClr val="C00000"/>
              </a:solidFill>
              <a:effectLst>
                <a:outerShdw blurRad="38100" dist="38100" dir="2700000" algn="tl">
                  <a:srgbClr val="000000">
                    <a:alpha val="43137"/>
                  </a:srgbClr>
                </a:outerShdw>
              </a:effectLst>
              <a:latin typeface="Consolas" panose="020B0609020204030204" pitchFamily="49" charset="0"/>
            </a:endParaRPr>
          </a:p>
        </p:txBody>
      </p:sp>
      <p:pic>
        <p:nvPicPr>
          <p:cNvPr id="5" name="Picture 4">
            <a:extLst>
              <a:ext uri="{FF2B5EF4-FFF2-40B4-BE49-F238E27FC236}">
                <a16:creationId xmlns:a16="http://schemas.microsoft.com/office/drawing/2014/main" id="{F1099342-BF6C-AF14-361E-0F20CD6D59C9}"/>
              </a:ext>
            </a:extLst>
          </p:cNvPr>
          <p:cNvPicPr>
            <a:picLocks noChangeAspect="1"/>
          </p:cNvPicPr>
          <p:nvPr/>
        </p:nvPicPr>
        <p:blipFill rotWithShape="1">
          <a:blip r:embed="rId3"/>
          <a:srcRect r="26757"/>
          <a:stretch/>
        </p:blipFill>
        <p:spPr>
          <a:xfrm>
            <a:off x="956335" y="2249374"/>
            <a:ext cx="3507995" cy="3546095"/>
          </a:xfrm>
          <a:prstGeom prst="rect">
            <a:avLst/>
          </a:prstGeom>
        </p:spPr>
      </p:pic>
    </p:spTree>
    <p:extLst>
      <p:ext uri="{BB962C8B-B14F-4D97-AF65-F5344CB8AC3E}">
        <p14:creationId xmlns:p14="http://schemas.microsoft.com/office/powerpoint/2010/main" val="602855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2B2B0-966D-4750-85AC-CB4015230F83}"/>
              </a:ext>
            </a:extLst>
          </p:cNvPr>
          <p:cNvSpPr>
            <a:spLocks noGrp="1"/>
          </p:cNvSpPr>
          <p:nvPr>
            <p:ph type="title"/>
          </p:nvPr>
        </p:nvSpPr>
        <p:spPr/>
        <p:txBody>
          <a:bodyPr/>
          <a:lstStyle/>
          <a:p>
            <a:r>
              <a:rPr lang="en-US" dirty="0"/>
              <a:t>Global Editors</a:t>
            </a:r>
          </a:p>
        </p:txBody>
      </p:sp>
      <p:pic>
        <p:nvPicPr>
          <p:cNvPr id="5" name="Picture 4">
            <a:extLst>
              <a:ext uri="{FF2B5EF4-FFF2-40B4-BE49-F238E27FC236}">
                <a16:creationId xmlns:a16="http://schemas.microsoft.com/office/drawing/2014/main" id="{A7D47F63-4FF4-1205-AF07-4457F9281529}"/>
              </a:ext>
            </a:extLst>
          </p:cNvPr>
          <p:cNvPicPr>
            <a:picLocks noChangeAspect="1"/>
          </p:cNvPicPr>
          <p:nvPr/>
        </p:nvPicPr>
        <p:blipFill rotWithShape="1">
          <a:blip r:embed="rId3"/>
          <a:srcRect r="22448"/>
          <a:stretch/>
        </p:blipFill>
        <p:spPr>
          <a:xfrm>
            <a:off x="660518" y="3578772"/>
            <a:ext cx="10693282" cy="3056667"/>
          </a:xfrm>
          <a:prstGeom prst="rect">
            <a:avLst/>
          </a:prstGeom>
        </p:spPr>
      </p:pic>
      <p:pic>
        <p:nvPicPr>
          <p:cNvPr id="7" name="Picture 6">
            <a:extLst>
              <a:ext uri="{FF2B5EF4-FFF2-40B4-BE49-F238E27FC236}">
                <a16:creationId xmlns:a16="http://schemas.microsoft.com/office/drawing/2014/main" id="{BA45AF6A-46D5-AB50-81B4-5A1EC9EC9E95}"/>
              </a:ext>
            </a:extLst>
          </p:cNvPr>
          <p:cNvPicPr>
            <a:picLocks noChangeAspect="1"/>
          </p:cNvPicPr>
          <p:nvPr/>
        </p:nvPicPr>
        <p:blipFill>
          <a:blip r:embed="rId4"/>
          <a:stretch>
            <a:fillRect/>
          </a:stretch>
        </p:blipFill>
        <p:spPr>
          <a:xfrm>
            <a:off x="6754465" y="737347"/>
            <a:ext cx="4599335" cy="2541881"/>
          </a:xfrm>
          <a:prstGeom prst="rect">
            <a:avLst/>
          </a:prstGeom>
        </p:spPr>
      </p:pic>
      <p:sp>
        <p:nvSpPr>
          <p:cNvPr id="8" name="TextBox 7">
            <a:extLst>
              <a:ext uri="{FF2B5EF4-FFF2-40B4-BE49-F238E27FC236}">
                <a16:creationId xmlns:a16="http://schemas.microsoft.com/office/drawing/2014/main" id="{B4938CA6-4C7A-5559-A9EB-C0402D5D392F}"/>
              </a:ext>
            </a:extLst>
          </p:cNvPr>
          <p:cNvSpPr txBox="1"/>
          <p:nvPr/>
        </p:nvSpPr>
        <p:spPr>
          <a:xfrm>
            <a:off x="5437536" y="1200681"/>
            <a:ext cx="1666707" cy="1384995"/>
          </a:xfrm>
          <a:prstGeom prst="rect">
            <a:avLst/>
          </a:prstGeom>
          <a:noFill/>
        </p:spPr>
        <p:txBody>
          <a:bodyPr wrap="square" rtlCol="0">
            <a:spAutoFit/>
          </a:bodyPr>
          <a:lstStyle/>
          <a:p>
            <a:r>
              <a:rPr lang="en-US" sz="2800" b="1" dirty="0">
                <a:solidFill>
                  <a:srgbClr val="C00000"/>
                </a:solidFill>
                <a:effectLst>
                  <a:outerShdw blurRad="38100" dist="38100" dir="2700000" algn="tl">
                    <a:srgbClr val="000000">
                      <a:alpha val="43137"/>
                    </a:srgbClr>
                  </a:outerShdw>
                </a:effectLst>
                <a:latin typeface="Consolas" panose="020B0609020204030204" pitchFamily="49" charset="0"/>
              </a:rPr>
              <a:t>Hamon (Met Model)</a:t>
            </a:r>
          </a:p>
        </p:txBody>
      </p:sp>
      <p:sp>
        <p:nvSpPr>
          <p:cNvPr id="9" name="TextBox 8">
            <a:extLst>
              <a:ext uri="{FF2B5EF4-FFF2-40B4-BE49-F238E27FC236}">
                <a16:creationId xmlns:a16="http://schemas.microsoft.com/office/drawing/2014/main" id="{F32266E1-F4C4-9069-BB13-0C3692863CEA}"/>
              </a:ext>
            </a:extLst>
          </p:cNvPr>
          <p:cNvSpPr txBox="1"/>
          <p:nvPr/>
        </p:nvSpPr>
        <p:spPr>
          <a:xfrm>
            <a:off x="764098" y="2624665"/>
            <a:ext cx="3848100" cy="954107"/>
          </a:xfrm>
          <a:prstGeom prst="rect">
            <a:avLst/>
          </a:prstGeom>
          <a:noFill/>
        </p:spPr>
        <p:txBody>
          <a:bodyPr wrap="square" rtlCol="0">
            <a:spAutoFit/>
          </a:bodyPr>
          <a:lstStyle/>
          <a:p>
            <a:r>
              <a:rPr lang="en-US" sz="2800" b="1" dirty="0">
                <a:solidFill>
                  <a:srgbClr val="C00000"/>
                </a:solidFill>
                <a:effectLst>
                  <a:outerShdw blurRad="38100" dist="38100" dir="2700000" algn="tl">
                    <a:srgbClr val="000000">
                      <a:alpha val="43137"/>
                    </a:srgbClr>
                  </a:outerShdw>
                </a:effectLst>
                <a:latin typeface="Consolas" panose="020B0609020204030204" pitchFamily="49" charset="0"/>
              </a:rPr>
              <a:t>Temperature Index (Basin Model)</a:t>
            </a:r>
          </a:p>
        </p:txBody>
      </p:sp>
      <p:pic>
        <p:nvPicPr>
          <p:cNvPr id="11" name="Picture 10">
            <a:extLst>
              <a:ext uri="{FF2B5EF4-FFF2-40B4-BE49-F238E27FC236}">
                <a16:creationId xmlns:a16="http://schemas.microsoft.com/office/drawing/2014/main" id="{679FF3A0-C7E5-2D71-D728-8F29AC746589}"/>
              </a:ext>
            </a:extLst>
          </p:cNvPr>
          <p:cNvPicPr>
            <a:picLocks noChangeAspect="1"/>
          </p:cNvPicPr>
          <p:nvPr/>
        </p:nvPicPr>
        <p:blipFill>
          <a:blip r:embed="rId5"/>
          <a:stretch>
            <a:fillRect/>
          </a:stretch>
        </p:blipFill>
        <p:spPr>
          <a:xfrm>
            <a:off x="486851" y="1566320"/>
            <a:ext cx="4751739" cy="228606"/>
          </a:xfrm>
          <a:prstGeom prst="rect">
            <a:avLst/>
          </a:prstGeom>
        </p:spPr>
      </p:pic>
    </p:spTree>
    <p:extLst>
      <p:ext uri="{BB962C8B-B14F-4D97-AF65-F5344CB8AC3E}">
        <p14:creationId xmlns:p14="http://schemas.microsoft.com/office/powerpoint/2010/main" val="32230057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6A3F9-FD79-6CA4-906B-8A059CA2FE23}"/>
              </a:ext>
            </a:extLst>
          </p:cNvPr>
          <p:cNvSpPr>
            <a:spLocks noGrp="1"/>
          </p:cNvSpPr>
          <p:nvPr>
            <p:ph type="title"/>
          </p:nvPr>
        </p:nvSpPr>
        <p:spPr/>
        <p:txBody>
          <a:bodyPr/>
          <a:lstStyle/>
          <a:p>
            <a:r>
              <a:rPr lang="en-US" dirty="0"/>
              <a:t>Data Requirements</a:t>
            </a:r>
          </a:p>
        </p:txBody>
      </p:sp>
      <p:sp>
        <p:nvSpPr>
          <p:cNvPr id="3" name="Content Placeholder 2">
            <a:extLst>
              <a:ext uri="{FF2B5EF4-FFF2-40B4-BE49-F238E27FC236}">
                <a16:creationId xmlns:a16="http://schemas.microsoft.com/office/drawing/2014/main" id="{B2F53E9F-D9B0-0EB5-E5B6-A1E306C84A94}"/>
              </a:ext>
            </a:extLst>
          </p:cNvPr>
          <p:cNvSpPr>
            <a:spLocks noGrp="1"/>
          </p:cNvSpPr>
          <p:nvPr>
            <p:ph idx="1"/>
          </p:nvPr>
        </p:nvSpPr>
        <p:spPr/>
        <p:txBody>
          <a:bodyPr/>
          <a:lstStyle/>
          <a:p>
            <a:r>
              <a:rPr lang="en-US" dirty="0"/>
              <a:t>Non-gridded</a:t>
            </a:r>
          </a:p>
          <a:p>
            <a:pPr lvl="1"/>
            <a:r>
              <a:rPr lang="en-US" dirty="0"/>
              <a:t>At the Met Model or Subbasin level</a:t>
            </a:r>
          </a:p>
          <a:p>
            <a:r>
              <a:rPr lang="en-US" dirty="0"/>
              <a:t>Gridded</a:t>
            </a:r>
          </a:p>
          <a:p>
            <a:pPr lvl="1"/>
            <a:r>
              <a:rPr lang="en-US" dirty="0"/>
              <a:t>At the Met Model level</a:t>
            </a:r>
          </a:p>
          <a:p>
            <a:pPr lvl="1"/>
            <a:r>
              <a:rPr lang="en-US" dirty="0"/>
              <a:t>Should cover entire modeling domain</a:t>
            </a:r>
          </a:p>
        </p:txBody>
      </p:sp>
      <p:pic>
        <p:nvPicPr>
          <p:cNvPr id="4" name="Picture 3">
            <a:extLst>
              <a:ext uri="{FF2B5EF4-FFF2-40B4-BE49-F238E27FC236}">
                <a16:creationId xmlns:a16="http://schemas.microsoft.com/office/drawing/2014/main" id="{21C0CFCD-E56B-E8E1-3E28-099DF4291038}"/>
              </a:ext>
            </a:extLst>
          </p:cNvPr>
          <p:cNvPicPr>
            <a:picLocks noChangeAspect="1"/>
          </p:cNvPicPr>
          <p:nvPr/>
        </p:nvPicPr>
        <p:blipFill>
          <a:blip r:embed="rId3"/>
          <a:stretch>
            <a:fillRect/>
          </a:stretch>
        </p:blipFill>
        <p:spPr>
          <a:xfrm>
            <a:off x="5500065" y="5569636"/>
            <a:ext cx="6070026" cy="923239"/>
          </a:xfrm>
          <a:prstGeom prst="rect">
            <a:avLst/>
          </a:prstGeom>
        </p:spPr>
      </p:pic>
      <p:pic>
        <p:nvPicPr>
          <p:cNvPr id="5" name="Picture 4">
            <a:extLst>
              <a:ext uri="{FF2B5EF4-FFF2-40B4-BE49-F238E27FC236}">
                <a16:creationId xmlns:a16="http://schemas.microsoft.com/office/drawing/2014/main" id="{FAA288FB-12AE-4A05-23D2-D7C478FA28FE}"/>
              </a:ext>
            </a:extLst>
          </p:cNvPr>
          <p:cNvPicPr>
            <a:picLocks noChangeAspect="1"/>
          </p:cNvPicPr>
          <p:nvPr/>
        </p:nvPicPr>
        <p:blipFill>
          <a:blip r:embed="rId4"/>
          <a:stretch>
            <a:fillRect/>
          </a:stretch>
        </p:blipFill>
        <p:spPr>
          <a:xfrm>
            <a:off x="563274" y="4266317"/>
            <a:ext cx="4576286" cy="2272417"/>
          </a:xfrm>
          <a:prstGeom prst="rect">
            <a:avLst/>
          </a:prstGeom>
        </p:spPr>
      </p:pic>
      <p:pic>
        <p:nvPicPr>
          <p:cNvPr id="6" name="Picture 5">
            <a:extLst>
              <a:ext uri="{FF2B5EF4-FFF2-40B4-BE49-F238E27FC236}">
                <a16:creationId xmlns:a16="http://schemas.microsoft.com/office/drawing/2014/main" id="{BA83D0D2-186E-2DD4-AC55-CCDA377D2A4A}"/>
              </a:ext>
            </a:extLst>
          </p:cNvPr>
          <p:cNvPicPr>
            <a:picLocks noChangeAspect="1"/>
          </p:cNvPicPr>
          <p:nvPr/>
        </p:nvPicPr>
        <p:blipFill>
          <a:blip r:embed="rId5"/>
          <a:stretch>
            <a:fillRect/>
          </a:stretch>
        </p:blipFill>
        <p:spPr>
          <a:xfrm>
            <a:off x="5506150" y="4383993"/>
            <a:ext cx="6280232" cy="969579"/>
          </a:xfrm>
          <a:prstGeom prst="rect">
            <a:avLst/>
          </a:prstGeom>
        </p:spPr>
      </p:pic>
    </p:spTree>
    <p:extLst>
      <p:ext uri="{BB962C8B-B14F-4D97-AF65-F5344CB8AC3E}">
        <p14:creationId xmlns:p14="http://schemas.microsoft.com/office/powerpoint/2010/main" val="17878855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Precipitation Methods</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
        <p:nvSpPr>
          <p:cNvPr id="2" name="Arrow: Chevron 1">
            <a:extLst>
              <a:ext uri="{FF2B5EF4-FFF2-40B4-BE49-F238E27FC236}">
                <a16:creationId xmlns:a16="http://schemas.microsoft.com/office/drawing/2014/main" id="{9924796C-B1EC-1280-043F-2DD3913CB0D1}"/>
              </a:ext>
            </a:extLst>
          </p:cNvPr>
          <p:cNvSpPr/>
          <p:nvPr/>
        </p:nvSpPr>
        <p:spPr>
          <a:xfrm>
            <a:off x="788276" y="1195443"/>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Overview</a:t>
            </a:r>
          </a:p>
        </p:txBody>
      </p:sp>
      <p:sp>
        <p:nvSpPr>
          <p:cNvPr id="3" name="Arrow: Chevron 2">
            <a:extLst>
              <a:ext uri="{FF2B5EF4-FFF2-40B4-BE49-F238E27FC236}">
                <a16:creationId xmlns:a16="http://schemas.microsoft.com/office/drawing/2014/main" id="{3A4913D3-AD49-FC98-86E2-29A3F2548D1B}"/>
              </a:ext>
            </a:extLst>
          </p:cNvPr>
          <p:cNvSpPr/>
          <p:nvPr/>
        </p:nvSpPr>
        <p:spPr>
          <a:xfrm>
            <a:off x="3216167" y="1195443"/>
            <a:ext cx="2801007" cy="1082566"/>
          </a:xfrm>
          <a:prstGeom prst="chevron">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Precipitation</a:t>
            </a:r>
          </a:p>
        </p:txBody>
      </p:sp>
      <p:sp>
        <p:nvSpPr>
          <p:cNvPr id="6" name="Arrow: Chevron 5">
            <a:extLst>
              <a:ext uri="{FF2B5EF4-FFF2-40B4-BE49-F238E27FC236}">
                <a16:creationId xmlns:a16="http://schemas.microsoft.com/office/drawing/2014/main" id="{792164BE-4123-B38D-9B19-9D142EAA7131}"/>
              </a:ext>
            </a:extLst>
          </p:cNvPr>
          <p:cNvSpPr/>
          <p:nvPr/>
        </p:nvSpPr>
        <p:spPr>
          <a:xfrm>
            <a:off x="5644058" y="1197250"/>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Evapo</a:t>
            </a:r>
            <a:r>
              <a:rPr lang="en-US" dirty="0">
                <a:solidFill>
                  <a:schemeClr val="tx1"/>
                </a:solidFill>
              </a:rPr>
              <a:t>-transpiration</a:t>
            </a:r>
          </a:p>
        </p:txBody>
      </p:sp>
      <p:sp>
        <p:nvSpPr>
          <p:cNvPr id="7" name="Arrow: Chevron 6">
            <a:extLst>
              <a:ext uri="{FF2B5EF4-FFF2-40B4-BE49-F238E27FC236}">
                <a16:creationId xmlns:a16="http://schemas.microsoft.com/office/drawing/2014/main" id="{FAB3FE81-156A-8004-B77C-1B35D045AB89}"/>
              </a:ext>
            </a:extLst>
          </p:cNvPr>
          <p:cNvSpPr/>
          <p:nvPr/>
        </p:nvSpPr>
        <p:spPr>
          <a:xfrm>
            <a:off x="8071949" y="1170262"/>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Snow</a:t>
            </a:r>
          </a:p>
        </p:txBody>
      </p:sp>
    </p:spTree>
    <p:extLst>
      <p:ext uri="{BB962C8B-B14F-4D97-AF65-F5344CB8AC3E}">
        <p14:creationId xmlns:p14="http://schemas.microsoft.com/office/powerpoint/2010/main" val="3593340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9F6F0-B6FA-4BE8-AD26-1AA32D40E049}"/>
              </a:ext>
            </a:extLst>
          </p:cNvPr>
          <p:cNvSpPr>
            <a:spLocks noGrp="1"/>
          </p:cNvSpPr>
          <p:nvPr>
            <p:ph type="title"/>
          </p:nvPr>
        </p:nvSpPr>
        <p:spPr/>
        <p:txBody>
          <a:bodyPr/>
          <a:lstStyle/>
          <a:p>
            <a:r>
              <a:rPr lang="en-US" dirty="0"/>
              <a:t>Setting a Precipitation Method</a:t>
            </a:r>
          </a:p>
        </p:txBody>
      </p:sp>
      <p:sp>
        <p:nvSpPr>
          <p:cNvPr id="3" name="Content Placeholder 2">
            <a:extLst>
              <a:ext uri="{FF2B5EF4-FFF2-40B4-BE49-F238E27FC236}">
                <a16:creationId xmlns:a16="http://schemas.microsoft.com/office/drawing/2014/main" id="{8DE66070-C306-402E-9E72-315591D5E6B5}"/>
              </a:ext>
            </a:extLst>
          </p:cNvPr>
          <p:cNvSpPr>
            <a:spLocks noGrp="1"/>
          </p:cNvSpPr>
          <p:nvPr>
            <p:ph idx="1"/>
          </p:nvPr>
        </p:nvSpPr>
        <p:spPr>
          <a:xfrm>
            <a:off x="838200" y="1825625"/>
            <a:ext cx="5257800" cy="4351338"/>
          </a:xfrm>
        </p:spPr>
        <p:txBody>
          <a:bodyPr/>
          <a:lstStyle/>
          <a:p>
            <a:r>
              <a:rPr lang="en-US" dirty="0"/>
              <a:t>Set the method in your meteorologic model</a:t>
            </a:r>
          </a:p>
        </p:txBody>
      </p:sp>
      <p:pic>
        <p:nvPicPr>
          <p:cNvPr id="6" name="Picture 5">
            <a:extLst>
              <a:ext uri="{FF2B5EF4-FFF2-40B4-BE49-F238E27FC236}">
                <a16:creationId xmlns:a16="http://schemas.microsoft.com/office/drawing/2014/main" id="{DC8BE57B-01F2-4214-A07D-02C3A6FDDC00}"/>
              </a:ext>
            </a:extLst>
          </p:cNvPr>
          <p:cNvPicPr>
            <a:picLocks noChangeAspect="1"/>
          </p:cNvPicPr>
          <p:nvPr/>
        </p:nvPicPr>
        <p:blipFill>
          <a:blip r:embed="rId3"/>
          <a:stretch>
            <a:fillRect/>
          </a:stretch>
        </p:blipFill>
        <p:spPr>
          <a:xfrm>
            <a:off x="5082922" y="1852809"/>
            <a:ext cx="6809718" cy="3947490"/>
          </a:xfrm>
          <a:prstGeom prst="rect">
            <a:avLst/>
          </a:prstGeom>
        </p:spPr>
      </p:pic>
      <p:sp>
        <p:nvSpPr>
          <p:cNvPr id="4" name="Rectangle 3">
            <a:extLst>
              <a:ext uri="{FF2B5EF4-FFF2-40B4-BE49-F238E27FC236}">
                <a16:creationId xmlns:a16="http://schemas.microsoft.com/office/drawing/2014/main" id="{7EB8CB0C-AD03-810E-EA84-2F83E8A0DEC1}"/>
              </a:ext>
            </a:extLst>
          </p:cNvPr>
          <p:cNvSpPr/>
          <p:nvPr/>
        </p:nvSpPr>
        <p:spPr>
          <a:xfrm>
            <a:off x="5260427" y="3605837"/>
            <a:ext cx="1201479" cy="20495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723759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3F8857-0135-4773-A7E8-C18618E32BC0}"/>
              </a:ext>
            </a:extLst>
          </p:cNvPr>
          <p:cNvSpPr>
            <a:spLocks noGrp="1"/>
          </p:cNvSpPr>
          <p:nvPr>
            <p:ph type="title"/>
          </p:nvPr>
        </p:nvSpPr>
        <p:spPr/>
        <p:txBody>
          <a:bodyPr/>
          <a:lstStyle/>
          <a:p>
            <a:r>
              <a:rPr lang="en-US" dirty="0"/>
              <a:t>What is my modeling goal?</a:t>
            </a:r>
          </a:p>
        </p:txBody>
      </p:sp>
      <p:sp>
        <p:nvSpPr>
          <p:cNvPr id="3" name="Content Placeholder 2">
            <a:extLst>
              <a:ext uri="{FF2B5EF4-FFF2-40B4-BE49-F238E27FC236}">
                <a16:creationId xmlns:a16="http://schemas.microsoft.com/office/drawing/2014/main" id="{3D364F6B-FFBD-4231-8E2D-639F8DB898F0}"/>
              </a:ext>
            </a:extLst>
          </p:cNvPr>
          <p:cNvSpPr>
            <a:spLocks noGrp="1"/>
          </p:cNvSpPr>
          <p:nvPr>
            <p:ph idx="1"/>
          </p:nvPr>
        </p:nvSpPr>
        <p:spPr/>
        <p:txBody>
          <a:bodyPr>
            <a:normAutofit/>
          </a:bodyPr>
          <a:lstStyle/>
          <a:p>
            <a:r>
              <a:rPr lang="en-US" sz="3200" dirty="0"/>
              <a:t>I am trying to reproduce a precipitation event that occurred in the past.</a:t>
            </a:r>
          </a:p>
          <a:p>
            <a:pPr lvl="1"/>
            <a:r>
              <a:rPr lang="en-US" sz="2800" b="1" dirty="0">
                <a:solidFill>
                  <a:srgbClr val="C00000"/>
                </a:solidFill>
                <a:effectLst>
                  <a:outerShdw blurRad="38100" dist="38100" dir="2700000" algn="tl">
                    <a:srgbClr val="000000">
                      <a:alpha val="43137"/>
                    </a:srgbClr>
                  </a:outerShdw>
                </a:effectLst>
                <a:latin typeface="Consolas" panose="020B0609020204030204" pitchFamily="49" charset="0"/>
              </a:rPr>
              <a:t>Historical storm method</a:t>
            </a:r>
          </a:p>
          <a:p>
            <a:pPr lvl="1"/>
            <a:endParaRPr lang="en-US" sz="2800" dirty="0"/>
          </a:p>
          <a:p>
            <a:pPr lvl="1"/>
            <a:endParaRPr lang="en-US" sz="2800" dirty="0"/>
          </a:p>
          <a:p>
            <a:pPr lvl="1"/>
            <a:endParaRPr lang="en-US" sz="2800" dirty="0"/>
          </a:p>
          <a:p>
            <a:r>
              <a:rPr lang="en-US" sz="3200" dirty="0"/>
              <a:t>I am trying to design something, perform a risk analysis, or otherwise model an idealized event.</a:t>
            </a:r>
          </a:p>
          <a:p>
            <a:pPr lvl="1"/>
            <a:r>
              <a:rPr lang="en-US" sz="2800" b="1" dirty="0">
                <a:solidFill>
                  <a:srgbClr val="C00000"/>
                </a:solidFill>
                <a:effectLst>
                  <a:outerShdw blurRad="38100" dist="38100" dir="2700000" algn="tl">
                    <a:srgbClr val="000000">
                      <a:alpha val="43137"/>
                    </a:srgbClr>
                  </a:outerShdw>
                </a:effectLst>
                <a:latin typeface="Consolas" panose="020B0609020204030204" pitchFamily="49" charset="0"/>
              </a:rPr>
              <a:t>Hypothetical storm method</a:t>
            </a:r>
          </a:p>
        </p:txBody>
      </p:sp>
    </p:spTree>
    <p:extLst>
      <p:ext uri="{BB962C8B-B14F-4D97-AF65-F5344CB8AC3E}">
        <p14:creationId xmlns:p14="http://schemas.microsoft.com/office/powerpoint/2010/main" val="21126625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lstStyle/>
          <a:p>
            <a:r>
              <a:rPr lang="en-US" dirty="0"/>
              <a:t>Historical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4"/>
            <a:ext cx="10515600" cy="2840969"/>
          </a:xfrm>
        </p:spPr>
        <p:txBody>
          <a:bodyPr>
            <a:normAutofit/>
          </a:bodyPr>
          <a:lstStyle/>
          <a:p>
            <a:r>
              <a:rPr lang="en-US" dirty="0"/>
              <a:t>Gage weights</a:t>
            </a:r>
          </a:p>
          <a:p>
            <a:r>
              <a:rPr lang="en-US" dirty="0"/>
              <a:t>Gridded precipitation</a:t>
            </a:r>
          </a:p>
          <a:p>
            <a:r>
              <a:rPr lang="en-US" dirty="0"/>
              <a:t>Interpolated precipitation</a:t>
            </a:r>
          </a:p>
          <a:p>
            <a:r>
              <a:rPr lang="en-US" dirty="0"/>
              <a:t>Inverse distance</a:t>
            </a:r>
          </a:p>
          <a:p>
            <a:r>
              <a:rPr lang="en-US" dirty="0"/>
              <a:t>Specified hyetograph</a:t>
            </a:r>
          </a:p>
        </p:txBody>
      </p:sp>
      <p:pic>
        <p:nvPicPr>
          <p:cNvPr id="5" name="Graphic 4" descr="Stopwatch">
            <a:extLst>
              <a:ext uri="{FF2B5EF4-FFF2-40B4-BE49-F238E27FC236}">
                <a16:creationId xmlns:a16="http://schemas.microsoft.com/office/drawing/2014/main" id="{8ACB204B-65A6-45C9-8B0B-0696A8349BF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96200" y="1600200"/>
            <a:ext cx="3657600" cy="3657600"/>
          </a:xfrm>
          <a:prstGeom prst="rect">
            <a:avLst/>
          </a:prstGeom>
        </p:spPr>
      </p:pic>
      <p:sp>
        <p:nvSpPr>
          <p:cNvPr id="4" name="TextBox 3">
            <a:extLst>
              <a:ext uri="{FF2B5EF4-FFF2-40B4-BE49-F238E27FC236}">
                <a16:creationId xmlns:a16="http://schemas.microsoft.com/office/drawing/2014/main" id="{0A8DD963-034A-3822-51F9-662E12781D60}"/>
              </a:ext>
            </a:extLst>
          </p:cNvPr>
          <p:cNvSpPr txBox="1"/>
          <p:nvPr/>
        </p:nvSpPr>
        <p:spPr>
          <a:xfrm>
            <a:off x="1014248" y="6123543"/>
            <a:ext cx="9080938" cy="461665"/>
          </a:xfrm>
          <a:prstGeom prst="rect">
            <a:avLst/>
          </a:prstGeom>
          <a:noFill/>
        </p:spPr>
        <p:txBody>
          <a:bodyPr wrap="square" rtlCol="0">
            <a:spAutoFit/>
          </a:bodyPr>
          <a:lstStyle/>
          <a:p>
            <a:r>
              <a:rPr lang="en-US" sz="2400" b="1" dirty="0">
                <a:solidFill>
                  <a:srgbClr val="C00000"/>
                </a:solidFill>
                <a:effectLst>
                  <a:outerShdw blurRad="38100" dist="38100" dir="2700000" algn="tl">
                    <a:srgbClr val="000000">
                      <a:alpha val="43137"/>
                    </a:srgbClr>
                  </a:outerShdw>
                </a:effectLst>
                <a:latin typeface="Consolas" panose="020B0609020204030204" pitchFamily="49" charset="0"/>
              </a:rPr>
              <a:t>→ Key: driven by observed precipitation data</a:t>
            </a:r>
          </a:p>
        </p:txBody>
      </p:sp>
    </p:spTree>
    <p:extLst>
      <p:ext uri="{BB962C8B-B14F-4D97-AF65-F5344CB8AC3E}">
        <p14:creationId xmlns:p14="http://schemas.microsoft.com/office/powerpoint/2010/main" val="1952442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lstStyle/>
          <a:p>
            <a:r>
              <a:rPr lang="en-US" dirty="0"/>
              <a:t>Historical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5"/>
            <a:ext cx="10515600" cy="2541423"/>
          </a:xfrm>
        </p:spPr>
        <p:txBody>
          <a:bodyPr>
            <a:normAutofit/>
          </a:bodyPr>
          <a:lstStyle/>
          <a:p>
            <a:r>
              <a:rPr lang="en-US" dirty="0"/>
              <a:t>Gage weights</a:t>
            </a:r>
          </a:p>
          <a:p>
            <a:r>
              <a:rPr lang="en-US" dirty="0"/>
              <a:t>Gridded precipitation</a:t>
            </a:r>
          </a:p>
          <a:p>
            <a:r>
              <a:rPr lang="en-US" b="1" dirty="0"/>
              <a:t>Interpolated precipitation</a:t>
            </a:r>
          </a:p>
          <a:p>
            <a:r>
              <a:rPr lang="en-US" dirty="0"/>
              <a:t>Inverse distance</a:t>
            </a:r>
          </a:p>
          <a:p>
            <a:r>
              <a:rPr lang="en-US" dirty="0"/>
              <a:t>Specified hyetograph</a:t>
            </a:r>
          </a:p>
        </p:txBody>
      </p:sp>
      <p:pic>
        <p:nvPicPr>
          <p:cNvPr id="4" name="Content Placeholder 4">
            <a:extLst>
              <a:ext uri="{FF2B5EF4-FFF2-40B4-BE49-F238E27FC236}">
                <a16:creationId xmlns:a16="http://schemas.microsoft.com/office/drawing/2014/main" id="{C5172C7F-6D53-5745-8415-3812789F47CE}"/>
              </a:ext>
            </a:extLst>
          </p:cNvPr>
          <p:cNvPicPr>
            <a:picLocks noChangeAspect="1"/>
          </p:cNvPicPr>
          <p:nvPr/>
        </p:nvPicPr>
        <p:blipFill>
          <a:blip r:embed="rId3"/>
          <a:stretch>
            <a:fillRect/>
          </a:stretch>
        </p:blipFill>
        <p:spPr>
          <a:xfrm>
            <a:off x="4996215" y="4705934"/>
            <a:ext cx="6289263" cy="1748240"/>
          </a:xfrm>
          <a:prstGeom prst="rect">
            <a:avLst/>
          </a:prstGeom>
        </p:spPr>
      </p:pic>
      <p:pic>
        <p:nvPicPr>
          <p:cNvPr id="6" name="Picture 5">
            <a:extLst>
              <a:ext uri="{FF2B5EF4-FFF2-40B4-BE49-F238E27FC236}">
                <a16:creationId xmlns:a16="http://schemas.microsoft.com/office/drawing/2014/main" id="{D6CD71F4-C2A6-582A-A12E-B76771871714}"/>
              </a:ext>
            </a:extLst>
          </p:cNvPr>
          <p:cNvPicPr>
            <a:picLocks noChangeAspect="1"/>
          </p:cNvPicPr>
          <p:nvPr/>
        </p:nvPicPr>
        <p:blipFill rotWithShape="1">
          <a:blip r:embed="rId4"/>
          <a:srcRect r="38842"/>
          <a:stretch/>
        </p:blipFill>
        <p:spPr>
          <a:xfrm>
            <a:off x="568815" y="4705935"/>
            <a:ext cx="3866551" cy="1748239"/>
          </a:xfrm>
          <a:prstGeom prst="rect">
            <a:avLst/>
          </a:prstGeom>
        </p:spPr>
      </p:pic>
      <p:pic>
        <p:nvPicPr>
          <p:cNvPr id="7" name="Picture 2">
            <a:extLst>
              <a:ext uri="{FF2B5EF4-FFF2-40B4-BE49-F238E27FC236}">
                <a16:creationId xmlns:a16="http://schemas.microsoft.com/office/drawing/2014/main" id="{0CEFCECA-1A77-6B07-BC3E-6E45CACBF0D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4372" y="1537373"/>
            <a:ext cx="3802774" cy="29365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092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lstStyle/>
          <a:p>
            <a:r>
              <a:rPr lang="en-US" dirty="0"/>
              <a:t>Historical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5"/>
            <a:ext cx="10515600" cy="2541423"/>
          </a:xfrm>
        </p:spPr>
        <p:txBody>
          <a:bodyPr>
            <a:normAutofit/>
          </a:bodyPr>
          <a:lstStyle/>
          <a:p>
            <a:r>
              <a:rPr lang="en-US" dirty="0"/>
              <a:t>Gage weights</a:t>
            </a:r>
          </a:p>
          <a:p>
            <a:r>
              <a:rPr lang="en-US" dirty="0"/>
              <a:t>Gridded precipitation</a:t>
            </a:r>
          </a:p>
          <a:p>
            <a:r>
              <a:rPr lang="en-US" dirty="0"/>
              <a:t>Interpolated precipitation</a:t>
            </a:r>
          </a:p>
          <a:p>
            <a:r>
              <a:rPr lang="en-US" b="1" dirty="0"/>
              <a:t>Inverse distance</a:t>
            </a:r>
          </a:p>
          <a:p>
            <a:r>
              <a:rPr lang="en-US" dirty="0"/>
              <a:t>Specified hyetograph</a:t>
            </a:r>
          </a:p>
        </p:txBody>
      </p:sp>
      <p:pic>
        <p:nvPicPr>
          <p:cNvPr id="5" name="Picture 4">
            <a:extLst>
              <a:ext uri="{FF2B5EF4-FFF2-40B4-BE49-F238E27FC236}">
                <a16:creationId xmlns:a16="http://schemas.microsoft.com/office/drawing/2014/main" id="{E7F34396-5697-4E44-938F-FDFCD78C2E52}"/>
              </a:ext>
            </a:extLst>
          </p:cNvPr>
          <p:cNvPicPr>
            <a:picLocks noChangeAspect="1"/>
          </p:cNvPicPr>
          <p:nvPr/>
        </p:nvPicPr>
        <p:blipFill>
          <a:blip r:embed="rId3"/>
          <a:stretch>
            <a:fillRect/>
          </a:stretch>
        </p:blipFill>
        <p:spPr>
          <a:xfrm>
            <a:off x="1849820" y="4452225"/>
            <a:ext cx="4813738" cy="1094041"/>
          </a:xfrm>
          <a:prstGeom prst="rect">
            <a:avLst/>
          </a:prstGeom>
        </p:spPr>
      </p:pic>
      <p:pic>
        <p:nvPicPr>
          <p:cNvPr id="8" name="Picture 7">
            <a:extLst>
              <a:ext uri="{FF2B5EF4-FFF2-40B4-BE49-F238E27FC236}">
                <a16:creationId xmlns:a16="http://schemas.microsoft.com/office/drawing/2014/main" id="{49A5E6AD-BE4D-B1DA-1897-3FD2C445165B}"/>
              </a:ext>
            </a:extLst>
          </p:cNvPr>
          <p:cNvPicPr>
            <a:picLocks noChangeAspect="1"/>
          </p:cNvPicPr>
          <p:nvPr/>
        </p:nvPicPr>
        <p:blipFill>
          <a:blip r:embed="rId4"/>
          <a:stretch>
            <a:fillRect/>
          </a:stretch>
        </p:blipFill>
        <p:spPr>
          <a:xfrm>
            <a:off x="1849820" y="5639443"/>
            <a:ext cx="4757240" cy="919012"/>
          </a:xfrm>
          <a:prstGeom prst="rect">
            <a:avLst/>
          </a:prstGeom>
        </p:spPr>
      </p:pic>
      <p:pic>
        <p:nvPicPr>
          <p:cNvPr id="10" name="Picture 9">
            <a:extLst>
              <a:ext uri="{FF2B5EF4-FFF2-40B4-BE49-F238E27FC236}">
                <a16:creationId xmlns:a16="http://schemas.microsoft.com/office/drawing/2014/main" id="{1E50FC2E-2AF7-FE58-73A2-0DC0F13646C6}"/>
              </a:ext>
            </a:extLst>
          </p:cNvPr>
          <p:cNvPicPr>
            <a:picLocks noChangeAspect="1"/>
          </p:cNvPicPr>
          <p:nvPr/>
        </p:nvPicPr>
        <p:blipFill>
          <a:blip r:embed="rId5"/>
          <a:stretch>
            <a:fillRect/>
          </a:stretch>
        </p:blipFill>
        <p:spPr>
          <a:xfrm>
            <a:off x="7032218" y="1719084"/>
            <a:ext cx="4522960" cy="3909848"/>
          </a:xfrm>
          <a:prstGeom prst="rect">
            <a:avLst/>
          </a:prstGeom>
        </p:spPr>
      </p:pic>
    </p:spTree>
    <p:extLst>
      <p:ext uri="{BB962C8B-B14F-4D97-AF65-F5344CB8AC3E}">
        <p14:creationId xmlns:p14="http://schemas.microsoft.com/office/powerpoint/2010/main" val="4173312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6256E-55E5-B84A-C5E7-B6C88A4E445B}"/>
              </a:ext>
            </a:extLst>
          </p:cNvPr>
          <p:cNvSpPr>
            <a:spLocks noGrp="1"/>
          </p:cNvSpPr>
          <p:nvPr>
            <p:ph type="title"/>
          </p:nvPr>
        </p:nvSpPr>
        <p:spPr/>
        <p:txBody>
          <a:bodyPr/>
          <a:lstStyle/>
          <a:p>
            <a:r>
              <a:rPr lang="en-US" dirty="0"/>
              <a:t>Objectives</a:t>
            </a:r>
          </a:p>
        </p:txBody>
      </p:sp>
      <p:sp>
        <p:nvSpPr>
          <p:cNvPr id="3" name="Content Placeholder 2">
            <a:extLst>
              <a:ext uri="{FF2B5EF4-FFF2-40B4-BE49-F238E27FC236}">
                <a16:creationId xmlns:a16="http://schemas.microsoft.com/office/drawing/2014/main" id="{58C0F459-C48B-5CBF-443F-24E69235C38B}"/>
              </a:ext>
            </a:extLst>
          </p:cNvPr>
          <p:cNvSpPr>
            <a:spLocks noGrp="1"/>
          </p:cNvSpPr>
          <p:nvPr>
            <p:ph idx="1"/>
          </p:nvPr>
        </p:nvSpPr>
        <p:spPr/>
        <p:txBody>
          <a:bodyPr/>
          <a:lstStyle/>
          <a:p>
            <a:r>
              <a:rPr lang="en-US" dirty="0"/>
              <a:t>Review the meteorologic model and its components</a:t>
            </a:r>
          </a:p>
          <a:p>
            <a:r>
              <a:rPr lang="en-US" dirty="0"/>
              <a:t>Discuss methods for precipitation, evapotranspiration, and snowmelt</a:t>
            </a:r>
          </a:p>
          <a:p>
            <a:r>
              <a:rPr lang="en-US" dirty="0"/>
              <a:t>Gain an understanding of when to apply each method and what data is needed</a:t>
            </a:r>
          </a:p>
        </p:txBody>
      </p:sp>
    </p:spTree>
    <p:extLst>
      <p:ext uri="{BB962C8B-B14F-4D97-AF65-F5344CB8AC3E}">
        <p14:creationId xmlns:p14="http://schemas.microsoft.com/office/powerpoint/2010/main" val="41678963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lstStyle/>
          <a:p>
            <a:r>
              <a:rPr lang="en-US" dirty="0"/>
              <a:t>Historical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5"/>
            <a:ext cx="10515600" cy="2541423"/>
          </a:xfrm>
        </p:spPr>
        <p:txBody>
          <a:bodyPr>
            <a:normAutofit/>
          </a:bodyPr>
          <a:lstStyle/>
          <a:p>
            <a:r>
              <a:rPr lang="en-US" dirty="0"/>
              <a:t>Gage weights</a:t>
            </a:r>
          </a:p>
          <a:p>
            <a:r>
              <a:rPr lang="en-US" dirty="0"/>
              <a:t>Gridded precipitation</a:t>
            </a:r>
          </a:p>
          <a:p>
            <a:r>
              <a:rPr lang="en-US" dirty="0"/>
              <a:t>Interpolated precipitation</a:t>
            </a:r>
          </a:p>
          <a:p>
            <a:r>
              <a:rPr lang="en-US" dirty="0"/>
              <a:t>Inverse distance</a:t>
            </a:r>
          </a:p>
          <a:p>
            <a:r>
              <a:rPr lang="en-US" b="1" dirty="0"/>
              <a:t>Specified hyetograph</a:t>
            </a:r>
          </a:p>
        </p:txBody>
      </p:sp>
      <p:grpSp>
        <p:nvGrpSpPr>
          <p:cNvPr id="17" name="Group 16">
            <a:extLst>
              <a:ext uri="{FF2B5EF4-FFF2-40B4-BE49-F238E27FC236}">
                <a16:creationId xmlns:a16="http://schemas.microsoft.com/office/drawing/2014/main" id="{2EC9D886-07CB-7D04-B273-EBD93AF56EC1}"/>
              </a:ext>
            </a:extLst>
          </p:cNvPr>
          <p:cNvGrpSpPr/>
          <p:nvPr/>
        </p:nvGrpSpPr>
        <p:grpSpPr>
          <a:xfrm>
            <a:off x="5339255" y="1450428"/>
            <a:ext cx="6466489" cy="4256689"/>
            <a:chOff x="950210" y="0"/>
            <a:chExt cx="10291579" cy="6858000"/>
          </a:xfrm>
        </p:grpSpPr>
        <p:pic>
          <p:nvPicPr>
            <p:cNvPr id="9" name="Picture 8">
              <a:extLst>
                <a:ext uri="{FF2B5EF4-FFF2-40B4-BE49-F238E27FC236}">
                  <a16:creationId xmlns:a16="http://schemas.microsoft.com/office/drawing/2014/main" id="{EF7EC095-C5F9-852A-0FFB-F9E8A8061683}"/>
                </a:ext>
              </a:extLst>
            </p:cNvPr>
            <p:cNvPicPr>
              <a:picLocks noChangeAspect="1"/>
            </p:cNvPicPr>
            <p:nvPr/>
          </p:nvPicPr>
          <p:blipFill>
            <a:blip r:embed="rId3"/>
            <a:stretch>
              <a:fillRect/>
            </a:stretch>
          </p:blipFill>
          <p:spPr>
            <a:xfrm>
              <a:off x="950210" y="0"/>
              <a:ext cx="10291579" cy="6858000"/>
            </a:xfrm>
            <a:prstGeom prst="rect">
              <a:avLst/>
            </a:prstGeom>
          </p:spPr>
        </p:pic>
        <p:pic>
          <p:nvPicPr>
            <p:cNvPr id="11" name="Picture 10">
              <a:extLst>
                <a:ext uri="{FF2B5EF4-FFF2-40B4-BE49-F238E27FC236}">
                  <a16:creationId xmlns:a16="http://schemas.microsoft.com/office/drawing/2014/main" id="{D8C0CE45-1E8F-C628-9D5B-1EA4E919B0FF}"/>
                </a:ext>
              </a:extLst>
            </p:cNvPr>
            <p:cNvPicPr>
              <a:picLocks noChangeAspect="1"/>
            </p:cNvPicPr>
            <p:nvPr/>
          </p:nvPicPr>
          <p:blipFill>
            <a:blip r:embed="rId4"/>
            <a:stretch>
              <a:fillRect/>
            </a:stretch>
          </p:blipFill>
          <p:spPr>
            <a:xfrm>
              <a:off x="8470745" y="4203816"/>
              <a:ext cx="1787352" cy="1657117"/>
            </a:xfrm>
            <a:prstGeom prst="rect">
              <a:avLst/>
            </a:prstGeom>
          </p:spPr>
        </p:pic>
        <p:pic>
          <p:nvPicPr>
            <p:cNvPr id="13" name="Picture 12">
              <a:extLst>
                <a:ext uri="{FF2B5EF4-FFF2-40B4-BE49-F238E27FC236}">
                  <a16:creationId xmlns:a16="http://schemas.microsoft.com/office/drawing/2014/main" id="{35E87BB0-10BB-ED1D-35F4-3F512B64CB0E}"/>
                </a:ext>
              </a:extLst>
            </p:cNvPr>
            <p:cNvPicPr>
              <a:picLocks noChangeAspect="1"/>
            </p:cNvPicPr>
            <p:nvPr/>
          </p:nvPicPr>
          <p:blipFill>
            <a:blip r:embed="rId5"/>
            <a:stretch>
              <a:fillRect/>
            </a:stretch>
          </p:blipFill>
          <p:spPr>
            <a:xfrm>
              <a:off x="6547944" y="3166231"/>
              <a:ext cx="1692165" cy="1503919"/>
            </a:xfrm>
            <a:prstGeom prst="rect">
              <a:avLst/>
            </a:prstGeom>
          </p:spPr>
        </p:pic>
        <p:pic>
          <p:nvPicPr>
            <p:cNvPr id="14" name="Picture 13">
              <a:extLst>
                <a:ext uri="{FF2B5EF4-FFF2-40B4-BE49-F238E27FC236}">
                  <a16:creationId xmlns:a16="http://schemas.microsoft.com/office/drawing/2014/main" id="{7EA28B67-9662-96E4-C368-2DA3F429B4C6}"/>
                </a:ext>
              </a:extLst>
            </p:cNvPr>
            <p:cNvPicPr>
              <a:picLocks noChangeAspect="1"/>
            </p:cNvPicPr>
            <p:nvPr/>
          </p:nvPicPr>
          <p:blipFill>
            <a:blip r:embed="rId4"/>
            <a:stretch>
              <a:fillRect/>
            </a:stretch>
          </p:blipFill>
          <p:spPr>
            <a:xfrm>
              <a:off x="3256975" y="196804"/>
              <a:ext cx="1610497" cy="1493149"/>
            </a:xfrm>
            <a:prstGeom prst="rect">
              <a:avLst/>
            </a:prstGeom>
          </p:spPr>
        </p:pic>
        <p:pic>
          <p:nvPicPr>
            <p:cNvPr id="16" name="Picture 15">
              <a:extLst>
                <a:ext uri="{FF2B5EF4-FFF2-40B4-BE49-F238E27FC236}">
                  <a16:creationId xmlns:a16="http://schemas.microsoft.com/office/drawing/2014/main" id="{E9251D6B-2A1A-F9BF-EBFD-F076B5C1FD6A}"/>
                </a:ext>
              </a:extLst>
            </p:cNvPr>
            <p:cNvPicPr>
              <a:picLocks noChangeAspect="1"/>
            </p:cNvPicPr>
            <p:nvPr/>
          </p:nvPicPr>
          <p:blipFill>
            <a:blip r:embed="rId6"/>
            <a:stretch>
              <a:fillRect/>
            </a:stretch>
          </p:blipFill>
          <p:spPr>
            <a:xfrm>
              <a:off x="4188370" y="2219608"/>
              <a:ext cx="1692165" cy="1534754"/>
            </a:xfrm>
            <a:prstGeom prst="rect">
              <a:avLst/>
            </a:prstGeom>
          </p:spPr>
        </p:pic>
      </p:grpSp>
      <p:pic>
        <p:nvPicPr>
          <p:cNvPr id="5" name="Picture 4">
            <a:extLst>
              <a:ext uri="{FF2B5EF4-FFF2-40B4-BE49-F238E27FC236}">
                <a16:creationId xmlns:a16="http://schemas.microsoft.com/office/drawing/2014/main" id="{D3A2F308-E4D9-8473-76C7-64D62FCEBFE6}"/>
              </a:ext>
            </a:extLst>
          </p:cNvPr>
          <p:cNvPicPr>
            <a:picLocks noChangeAspect="1"/>
          </p:cNvPicPr>
          <p:nvPr/>
        </p:nvPicPr>
        <p:blipFill>
          <a:blip r:embed="rId7"/>
          <a:stretch>
            <a:fillRect/>
          </a:stretch>
        </p:blipFill>
        <p:spPr>
          <a:xfrm>
            <a:off x="1487214" y="4703313"/>
            <a:ext cx="5349524" cy="1570399"/>
          </a:xfrm>
          <a:prstGeom prst="rect">
            <a:avLst/>
          </a:prstGeom>
        </p:spPr>
      </p:pic>
    </p:spTree>
    <p:extLst>
      <p:ext uri="{BB962C8B-B14F-4D97-AF65-F5344CB8AC3E}">
        <p14:creationId xmlns:p14="http://schemas.microsoft.com/office/powerpoint/2010/main" val="17969442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lstStyle/>
          <a:p>
            <a:r>
              <a:rPr lang="en-US" dirty="0"/>
              <a:t>Hypothetical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5"/>
            <a:ext cx="10515600" cy="2441576"/>
          </a:xfrm>
        </p:spPr>
        <p:txBody>
          <a:bodyPr>
            <a:normAutofit/>
          </a:bodyPr>
          <a:lstStyle/>
          <a:p>
            <a:r>
              <a:rPr lang="en-US" dirty="0"/>
              <a:t>Frequency storm</a:t>
            </a:r>
          </a:p>
          <a:p>
            <a:r>
              <a:rPr lang="en-US" dirty="0"/>
              <a:t>HMR52 storm</a:t>
            </a:r>
          </a:p>
          <a:p>
            <a:r>
              <a:rPr lang="en-US" dirty="0"/>
              <a:t>Standard project storm</a:t>
            </a:r>
          </a:p>
          <a:p>
            <a:r>
              <a:rPr lang="en-US" b="1" u="sng" dirty="0">
                <a:effectLst>
                  <a:outerShdw blurRad="38100" dist="38100" dir="2700000" algn="tl">
                    <a:srgbClr val="000000">
                      <a:alpha val="43137"/>
                    </a:srgbClr>
                  </a:outerShdw>
                </a:effectLst>
              </a:rPr>
              <a:t>Hypothetical storm</a:t>
            </a:r>
          </a:p>
          <a:p>
            <a:endParaRPr lang="en-US" dirty="0"/>
          </a:p>
          <a:p>
            <a:endParaRPr lang="en-US" dirty="0"/>
          </a:p>
        </p:txBody>
      </p:sp>
      <p:pic>
        <p:nvPicPr>
          <p:cNvPr id="6" name="Graphic 5" descr="Lightbulb">
            <a:extLst>
              <a:ext uri="{FF2B5EF4-FFF2-40B4-BE49-F238E27FC236}">
                <a16:creationId xmlns:a16="http://schemas.microsoft.com/office/drawing/2014/main" id="{303C7C71-D126-496F-B9A2-DAC712E40F4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96200" y="1505910"/>
            <a:ext cx="3657600" cy="3657600"/>
          </a:xfrm>
          <a:prstGeom prst="rect">
            <a:avLst/>
          </a:prstGeom>
        </p:spPr>
      </p:pic>
      <p:sp>
        <p:nvSpPr>
          <p:cNvPr id="4" name="TextBox 3">
            <a:extLst>
              <a:ext uri="{FF2B5EF4-FFF2-40B4-BE49-F238E27FC236}">
                <a16:creationId xmlns:a16="http://schemas.microsoft.com/office/drawing/2014/main" id="{0BF73713-093C-9FA5-B425-BDEC60CD0DC4}"/>
              </a:ext>
            </a:extLst>
          </p:cNvPr>
          <p:cNvSpPr txBox="1"/>
          <p:nvPr/>
        </p:nvSpPr>
        <p:spPr>
          <a:xfrm>
            <a:off x="1124607" y="5888796"/>
            <a:ext cx="8639504" cy="830997"/>
          </a:xfrm>
          <a:prstGeom prst="rect">
            <a:avLst/>
          </a:prstGeom>
          <a:noFill/>
        </p:spPr>
        <p:txBody>
          <a:bodyPr wrap="square" rtlCol="0">
            <a:spAutoFit/>
          </a:bodyPr>
          <a:lstStyle/>
          <a:p>
            <a:pPr marL="0" indent="0">
              <a:buNone/>
            </a:pPr>
            <a:r>
              <a:rPr lang="en-US" sz="2400" b="1" dirty="0">
                <a:solidFill>
                  <a:srgbClr val="C00000"/>
                </a:solidFill>
                <a:effectLst>
                  <a:outerShdw blurRad="38100" dist="38100" dir="2700000" algn="tl">
                    <a:srgbClr val="000000">
                      <a:alpha val="43137"/>
                    </a:srgbClr>
                  </a:outerShdw>
                </a:effectLst>
                <a:latin typeface="Consolas" panose="020B0609020204030204" pitchFamily="49" charset="0"/>
              </a:rPr>
              <a:t>→ Key: intended to model highly idealized storms, usually for design</a:t>
            </a:r>
          </a:p>
        </p:txBody>
      </p:sp>
    </p:spTree>
    <p:extLst>
      <p:ext uri="{BB962C8B-B14F-4D97-AF65-F5344CB8AC3E}">
        <p14:creationId xmlns:p14="http://schemas.microsoft.com/office/powerpoint/2010/main" val="30798918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lstStyle/>
          <a:p>
            <a:r>
              <a:rPr lang="en-US" dirty="0"/>
              <a:t>Hypothetical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5"/>
            <a:ext cx="10515600" cy="2404790"/>
          </a:xfrm>
        </p:spPr>
        <p:txBody>
          <a:bodyPr/>
          <a:lstStyle/>
          <a:p>
            <a:r>
              <a:rPr lang="en-US" dirty="0"/>
              <a:t>Frequency storm</a:t>
            </a:r>
          </a:p>
          <a:p>
            <a:r>
              <a:rPr lang="en-US" dirty="0"/>
              <a:t>HMR52 storm</a:t>
            </a:r>
          </a:p>
          <a:p>
            <a:r>
              <a:rPr lang="en-US" dirty="0"/>
              <a:t>Standard project storm</a:t>
            </a:r>
          </a:p>
          <a:p>
            <a:r>
              <a:rPr lang="en-US" b="1" u="sng" dirty="0">
                <a:effectLst>
                  <a:outerShdw blurRad="38100" dist="38100" dir="2700000" algn="tl">
                    <a:srgbClr val="000000">
                      <a:alpha val="43137"/>
                    </a:srgbClr>
                  </a:outerShdw>
                </a:effectLst>
              </a:rPr>
              <a:t>Hypothetical storm</a:t>
            </a:r>
          </a:p>
          <a:p>
            <a:endParaRPr lang="en-US" dirty="0"/>
          </a:p>
          <a:p>
            <a:pPr marL="0" indent="0">
              <a:buNone/>
            </a:pPr>
            <a:endParaRPr lang="en-US" dirty="0"/>
          </a:p>
        </p:txBody>
      </p:sp>
      <p:pic>
        <p:nvPicPr>
          <p:cNvPr id="4" name="Picture 3">
            <a:extLst>
              <a:ext uri="{FF2B5EF4-FFF2-40B4-BE49-F238E27FC236}">
                <a16:creationId xmlns:a16="http://schemas.microsoft.com/office/drawing/2014/main" id="{83BDC03A-7953-601A-D199-5B985CA7A63E}"/>
              </a:ext>
            </a:extLst>
          </p:cNvPr>
          <p:cNvPicPr>
            <a:picLocks noChangeAspect="1"/>
          </p:cNvPicPr>
          <p:nvPr/>
        </p:nvPicPr>
        <p:blipFill>
          <a:blip r:embed="rId3"/>
          <a:stretch>
            <a:fillRect/>
          </a:stretch>
        </p:blipFill>
        <p:spPr>
          <a:xfrm>
            <a:off x="5071240" y="2382510"/>
            <a:ext cx="6705601" cy="3073400"/>
          </a:xfrm>
          <a:prstGeom prst="rect">
            <a:avLst/>
          </a:prstGeom>
        </p:spPr>
      </p:pic>
    </p:spTree>
    <p:extLst>
      <p:ext uri="{BB962C8B-B14F-4D97-AF65-F5344CB8AC3E}">
        <p14:creationId xmlns:p14="http://schemas.microsoft.com/office/powerpoint/2010/main" val="24112474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a:xfrm>
            <a:off x="831850" y="1709738"/>
            <a:ext cx="10515600" cy="3209103"/>
          </a:xfrm>
        </p:spPr>
        <p:txBody>
          <a:bodyPr/>
          <a:lstStyle/>
          <a:p>
            <a:r>
              <a:rPr lang="en-US" dirty="0"/>
              <a:t>Gage Weights</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
        <p:nvSpPr>
          <p:cNvPr id="2" name="Arrow: Chevron 1">
            <a:extLst>
              <a:ext uri="{FF2B5EF4-FFF2-40B4-BE49-F238E27FC236}">
                <a16:creationId xmlns:a16="http://schemas.microsoft.com/office/drawing/2014/main" id="{1E7A54C3-DD82-68E2-A76B-E7CF6B4492AF}"/>
              </a:ext>
            </a:extLst>
          </p:cNvPr>
          <p:cNvSpPr/>
          <p:nvPr/>
        </p:nvSpPr>
        <p:spPr>
          <a:xfrm>
            <a:off x="788276" y="1195443"/>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Overview</a:t>
            </a:r>
          </a:p>
        </p:txBody>
      </p:sp>
      <p:sp>
        <p:nvSpPr>
          <p:cNvPr id="3" name="Arrow: Chevron 2">
            <a:extLst>
              <a:ext uri="{FF2B5EF4-FFF2-40B4-BE49-F238E27FC236}">
                <a16:creationId xmlns:a16="http://schemas.microsoft.com/office/drawing/2014/main" id="{16AC6EF5-BB55-46AA-71C4-AF8DDFC5BE8B}"/>
              </a:ext>
            </a:extLst>
          </p:cNvPr>
          <p:cNvSpPr/>
          <p:nvPr/>
        </p:nvSpPr>
        <p:spPr>
          <a:xfrm>
            <a:off x="3216167" y="1195443"/>
            <a:ext cx="2801007" cy="1082566"/>
          </a:xfrm>
          <a:prstGeom prst="chevron">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Precipitation</a:t>
            </a:r>
          </a:p>
        </p:txBody>
      </p:sp>
      <p:sp>
        <p:nvSpPr>
          <p:cNvPr id="6" name="Arrow: Chevron 5">
            <a:extLst>
              <a:ext uri="{FF2B5EF4-FFF2-40B4-BE49-F238E27FC236}">
                <a16:creationId xmlns:a16="http://schemas.microsoft.com/office/drawing/2014/main" id="{21AD2227-BE95-D983-908B-078C3014953E}"/>
              </a:ext>
            </a:extLst>
          </p:cNvPr>
          <p:cNvSpPr/>
          <p:nvPr/>
        </p:nvSpPr>
        <p:spPr>
          <a:xfrm>
            <a:off x="5644058" y="1197250"/>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Evapo</a:t>
            </a:r>
            <a:r>
              <a:rPr lang="en-US" dirty="0">
                <a:solidFill>
                  <a:schemeClr val="tx1"/>
                </a:solidFill>
              </a:rPr>
              <a:t>-transpiration</a:t>
            </a:r>
          </a:p>
        </p:txBody>
      </p:sp>
      <p:sp>
        <p:nvSpPr>
          <p:cNvPr id="7" name="Arrow: Chevron 6">
            <a:extLst>
              <a:ext uri="{FF2B5EF4-FFF2-40B4-BE49-F238E27FC236}">
                <a16:creationId xmlns:a16="http://schemas.microsoft.com/office/drawing/2014/main" id="{ACA9EC98-6050-4AA1-769A-F56033A43BE5}"/>
              </a:ext>
            </a:extLst>
          </p:cNvPr>
          <p:cNvSpPr/>
          <p:nvPr/>
        </p:nvSpPr>
        <p:spPr>
          <a:xfrm>
            <a:off x="8071949" y="1170262"/>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Snow</a:t>
            </a:r>
          </a:p>
        </p:txBody>
      </p:sp>
      <p:sp>
        <p:nvSpPr>
          <p:cNvPr id="10" name="Arrow: Pentagon 9">
            <a:extLst>
              <a:ext uri="{FF2B5EF4-FFF2-40B4-BE49-F238E27FC236}">
                <a16:creationId xmlns:a16="http://schemas.microsoft.com/office/drawing/2014/main" id="{496A557D-20B2-C117-7FB6-6D1DD399CBF6}"/>
              </a:ext>
            </a:extLst>
          </p:cNvPr>
          <p:cNvSpPr/>
          <p:nvPr/>
        </p:nvSpPr>
        <p:spPr>
          <a:xfrm>
            <a:off x="4117430" y="2360593"/>
            <a:ext cx="1400504" cy="566538"/>
          </a:xfrm>
          <a:prstGeom prst="homePlate">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Gage Weights</a:t>
            </a:r>
          </a:p>
        </p:txBody>
      </p:sp>
      <p:sp>
        <p:nvSpPr>
          <p:cNvPr id="12" name="Arrow: Pentagon 11">
            <a:extLst>
              <a:ext uri="{FF2B5EF4-FFF2-40B4-BE49-F238E27FC236}">
                <a16:creationId xmlns:a16="http://schemas.microsoft.com/office/drawing/2014/main" id="{1C81D123-64E0-4824-F5BC-E4F02D5F05DC}"/>
              </a:ext>
            </a:extLst>
          </p:cNvPr>
          <p:cNvSpPr/>
          <p:nvPr/>
        </p:nvSpPr>
        <p:spPr>
          <a:xfrm>
            <a:off x="4117430" y="3009715"/>
            <a:ext cx="1400504" cy="566538"/>
          </a:xfrm>
          <a:prstGeom prst="homePlate">
            <a:avLst/>
          </a:prstGeom>
          <a:solidFill>
            <a:schemeClr val="bg2">
              <a:lumMod val="9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Gridded </a:t>
            </a:r>
            <a:r>
              <a:rPr lang="en-US" dirty="0" err="1">
                <a:solidFill>
                  <a:sysClr val="windowText" lastClr="000000"/>
                </a:solidFill>
              </a:rPr>
              <a:t>Precip</a:t>
            </a:r>
            <a:endParaRPr lang="en-US" dirty="0">
              <a:solidFill>
                <a:sysClr val="windowText" lastClr="000000"/>
              </a:solidFill>
            </a:endParaRPr>
          </a:p>
        </p:txBody>
      </p:sp>
    </p:spTree>
    <p:extLst>
      <p:ext uri="{BB962C8B-B14F-4D97-AF65-F5344CB8AC3E}">
        <p14:creationId xmlns:p14="http://schemas.microsoft.com/office/powerpoint/2010/main" val="15797414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DC422-2C78-4580-B511-CE7D2839D4A5}"/>
              </a:ext>
            </a:extLst>
          </p:cNvPr>
          <p:cNvSpPr>
            <a:spLocks noGrp="1"/>
          </p:cNvSpPr>
          <p:nvPr>
            <p:ph type="title"/>
          </p:nvPr>
        </p:nvSpPr>
        <p:spPr/>
        <p:txBody>
          <a:bodyPr/>
          <a:lstStyle/>
          <a:p>
            <a:r>
              <a:rPr lang="en-US"/>
              <a:t>Gage Weights Precipitation Method</a:t>
            </a:r>
            <a:endParaRPr lang="en-US" dirty="0"/>
          </a:p>
        </p:txBody>
      </p:sp>
      <p:sp>
        <p:nvSpPr>
          <p:cNvPr id="3" name="Content Placeholder 2">
            <a:extLst>
              <a:ext uri="{FF2B5EF4-FFF2-40B4-BE49-F238E27FC236}">
                <a16:creationId xmlns:a16="http://schemas.microsoft.com/office/drawing/2014/main" id="{CBF1C541-B88C-4F26-B189-D719CF809056}"/>
              </a:ext>
            </a:extLst>
          </p:cNvPr>
          <p:cNvSpPr>
            <a:spLocks noGrp="1"/>
          </p:cNvSpPr>
          <p:nvPr>
            <p:ph idx="1"/>
          </p:nvPr>
        </p:nvSpPr>
        <p:spPr/>
        <p:txBody>
          <a:bodyPr/>
          <a:lstStyle/>
          <a:p>
            <a:r>
              <a:rPr lang="en-US"/>
              <a:t>Pros</a:t>
            </a:r>
          </a:p>
          <a:p>
            <a:pPr lvl="1"/>
            <a:r>
              <a:rPr lang="en-US"/>
              <a:t>Flexible</a:t>
            </a:r>
          </a:p>
          <a:p>
            <a:pPr lvl="1"/>
            <a:r>
              <a:rPr lang="en-US"/>
              <a:t>Accounts for space and time variation</a:t>
            </a:r>
          </a:p>
          <a:p>
            <a:pPr lvl="1"/>
            <a:r>
              <a:rPr lang="en-US"/>
              <a:t>Can be calibrated</a:t>
            </a:r>
          </a:p>
          <a:p>
            <a:r>
              <a:rPr lang="en-US"/>
              <a:t>Cons</a:t>
            </a:r>
          </a:p>
          <a:p>
            <a:pPr lvl="1"/>
            <a:r>
              <a:rPr lang="en-US"/>
              <a:t>Still dependent on gage data</a:t>
            </a:r>
          </a:p>
          <a:p>
            <a:pPr lvl="1"/>
            <a:r>
              <a:rPr lang="en-US"/>
              <a:t>Up to you to determine weights</a:t>
            </a:r>
            <a:endParaRPr lang="en-US" dirty="0"/>
          </a:p>
        </p:txBody>
      </p:sp>
      <p:pic>
        <p:nvPicPr>
          <p:cNvPr id="1026" name="Picture 2">
            <a:extLst>
              <a:ext uri="{FF2B5EF4-FFF2-40B4-BE49-F238E27FC236}">
                <a16:creationId xmlns:a16="http://schemas.microsoft.com/office/drawing/2014/main" id="{FC3DA987-B347-4986-A6CA-60F021A9CE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7576" y="1208451"/>
            <a:ext cx="5284424" cy="5284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67546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8F6B3-182E-4537-9CCB-8C40345A41C6}"/>
              </a:ext>
            </a:extLst>
          </p:cNvPr>
          <p:cNvSpPr>
            <a:spLocks noGrp="1"/>
          </p:cNvSpPr>
          <p:nvPr>
            <p:ph type="title"/>
          </p:nvPr>
        </p:nvSpPr>
        <p:spPr/>
        <p:txBody>
          <a:bodyPr/>
          <a:lstStyle/>
          <a:p>
            <a:r>
              <a:rPr lang="en-US" dirty="0"/>
              <a:t>Setting Up A Gage Weights Model</a:t>
            </a:r>
          </a:p>
        </p:txBody>
      </p:sp>
      <p:pic>
        <p:nvPicPr>
          <p:cNvPr id="4" name="Content Placeholder 3">
            <a:extLst>
              <a:ext uri="{FF2B5EF4-FFF2-40B4-BE49-F238E27FC236}">
                <a16:creationId xmlns:a16="http://schemas.microsoft.com/office/drawing/2014/main" id="{E1331C74-260F-448D-9C22-F89C4BC4B6B2}"/>
              </a:ext>
            </a:extLst>
          </p:cNvPr>
          <p:cNvPicPr>
            <a:picLocks noGrp="1" noChangeAspect="1"/>
          </p:cNvPicPr>
          <p:nvPr>
            <p:ph idx="1"/>
          </p:nvPr>
        </p:nvPicPr>
        <p:blipFill>
          <a:blip r:embed="rId3"/>
          <a:stretch>
            <a:fillRect/>
          </a:stretch>
        </p:blipFill>
        <p:spPr>
          <a:xfrm>
            <a:off x="2438400" y="2692182"/>
            <a:ext cx="7315200" cy="3325091"/>
          </a:xfrm>
          <a:prstGeom prst="rect">
            <a:avLst/>
          </a:prstGeom>
        </p:spPr>
      </p:pic>
    </p:spTree>
    <p:extLst>
      <p:ext uri="{BB962C8B-B14F-4D97-AF65-F5344CB8AC3E}">
        <p14:creationId xmlns:p14="http://schemas.microsoft.com/office/powerpoint/2010/main" val="24133607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1BEAF-1EB7-4B03-AAA5-7BD0676C2BA6}"/>
              </a:ext>
            </a:extLst>
          </p:cNvPr>
          <p:cNvSpPr>
            <a:spLocks noGrp="1"/>
          </p:cNvSpPr>
          <p:nvPr>
            <p:ph type="title"/>
          </p:nvPr>
        </p:nvSpPr>
        <p:spPr/>
        <p:txBody>
          <a:bodyPr/>
          <a:lstStyle/>
          <a:p>
            <a:r>
              <a:rPr lang="en-US" dirty="0"/>
              <a:t>Include </a:t>
            </a:r>
            <a:r>
              <a:rPr lang="en-US" dirty="0" err="1"/>
              <a:t>Subbasins</a:t>
            </a:r>
            <a:endParaRPr lang="en-US" dirty="0"/>
          </a:p>
        </p:txBody>
      </p:sp>
      <p:pic>
        <p:nvPicPr>
          <p:cNvPr id="4" name="Content Placeholder 3">
            <a:extLst>
              <a:ext uri="{FF2B5EF4-FFF2-40B4-BE49-F238E27FC236}">
                <a16:creationId xmlns:a16="http://schemas.microsoft.com/office/drawing/2014/main" id="{E28C263F-28CA-40C1-BEA7-098DD3CF8401}"/>
              </a:ext>
            </a:extLst>
          </p:cNvPr>
          <p:cNvPicPr>
            <a:picLocks noGrp="1" noChangeAspect="1"/>
          </p:cNvPicPr>
          <p:nvPr>
            <p:ph idx="1"/>
          </p:nvPr>
        </p:nvPicPr>
        <p:blipFill>
          <a:blip r:embed="rId3"/>
          <a:stretch>
            <a:fillRect/>
          </a:stretch>
        </p:blipFill>
        <p:spPr>
          <a:xfrm>
            <a:off x="2438400" y="2611581"/>
            <a:ext cx="7315200" cy="1634837"/>
          </a:xfrm>
          <a:prstGeom prst="rect">
            <a:avLst/>
          </a:prstGeom>
        </p:spPr>
      </p:pic>
    </p:spTree>
    <p:extLst>
      <p:ext uri="{BB962C8B-B14F-4D97-AF65-F5344CB8AC3E}">
        <p14:creationId xmlns:p14="http://schemas.microsoft.com/office/powerpoint/2010/main" val="25103480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2D13B-2F4F-4A36-8FE2-8521F4944F7C}"/>
              </a:ext>
            </a:extLst>
          </p:cNvPr>
          <p:cNvSpPr>
            <a:spLocks noGrp="1"/>
          </p:cNvSpPr>
          <p:nvPr>
            <p:ph type="title"/>
          </p:nvPr>
        </p:nvSpPr>
        <p:spPr/>
        <p:txBody>
          <a:bodyPr/>
          <a:lstStyle/>
          <a:p>
            <a:r>
              <a:rPr lang="en-US" dirty="0"/>
              <a:t>Use Gages</a:t>
            </a:r>
          </a:p>
        </p:txBody>
      </p:sp>
      <p:pic>
        <p:nvPicPr>
          <p:cNvPr id="4" name="Content Placeholder 3">
            <a:extLst>
              <a:ext uri="{FF2B5EF4-FFF2-40B4-BE49-F238E27FC236}">
                <a16:creationId xmlns:a16="http://schemas.microsoft.com/office/drawing/2014/main" id="{D808FC83-C66D-4971-A556-F6FC7D206B14}"/>
              </a:ext>
            </a:extLst>
          </p:cNvPr>
          <p:cNvPicPr>
            <a:picLocks noGrp="1" noChangeAspect="1"/>
          </p:cNvPicPr>
          <p:nvPr>
            <p:ph idx="1"/>
          </p:nvPr>
        </p:nvPicPr>
        <p:blipFill>
          <a:blip r:embed="rId3"/>
          <a:stretch>
            <a:fillRect/>
          </a:stretch>
        </p:blipFill>
        <p:spPr>
          <a:xfrm>
            <a:off x="2438400" y="2273959"/>
            <a:ext cx="7315200" cy="3574473"/>
          </a:xfrm>
          <a:prstGeom prst="rect">
            <a:avLst/>
          </a:prstGeom>
        </p:spPr>
      </p:pic>
    </p:spTree>
    <p:extLst>
      <p:ext uri="{BB962C8B-B14F-4D97-AF65-F5344CB8AC3E}">
        <p14:creationId xmlns:p14="http://schemas.microsoft.com/office/powerpoint/2010/main" val="38143709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8D986-2560-4EC5-8EC0-3A1C190DCAA2}"/>
              </a:ext>
            </a:extLst>
          </p:cNvPr>
          <p:cNvSpPr>
            <a:spLocks noGrp="1"/>
          </p:cNvSpPr>
          <p:nvPr>
            <p:ph type="title"/>
          </p:nvPr>
        </p:nvSpPr>
        <p:spPr/>
        <p:txBody>
          <a:bodyPr/>
          <a:lstStyle/>
          <a:p>
            <a:r>
              <a:rPr lang="en-US" dirty="0"/>
              <a:t>Weights</a:t>
            </a:r>
          </a:p>
        </p:txBody>
      </p:sp>
      <p:pic>
        <p:nvPicPr>
          <p:cNvPr id="4" name="Content Placeholder 3">
            <a:extLst>
              <a:ext uri="{FF2B5EF4-FFF2-40B4-BE49-F238E27FC236}">
                <a16:creationId xmlns:a16="http://schemas.microsoft.com/office/drawing/2014/main" id="{91BD31BF-D0E6-4F26-B092-79D0717F4DBE}"/>
              </a:ext>
            </a:extLst>
          </p:cNvPr>
          <p:cNvPicPr>
            <a:picLocks noGrp="1" noChangeAspect="1"/>
          </p:cNvPicPr>
          <p:nvPr>
            <p:ph idx="1"/>
          </p:nvPr>
        </p:nvPicPr>
        <p:blipFill>
          <a:blip r:embed="rId3"/>
          <a:stretch>
            <a:fillRect/>
          </a:stretch>
        </p:blipFill>
        <p:spPr>
          <a:xfrm>
            <a:off x="2438400" y="2507672"/>
            <a:ext cx="7315200" cy="1842655"/>
          </a:xfrm>
          <a:prstGeom prst="rect">
            <a:avLst/>
          </a:prstGeom>
        </p:spPr>
      </p:pic>
    </p:spTree>
    <p:extLst>
      <p:ext uri="{BB962C8B-B14F-4D97-AF65-F5344CB8AC3E}">
        <p14:creationId xmlns:p14="http://schemas.microsoft.com/office/powerpoint/2010/main" val="33806471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804CC-2690-4A23-BB4D-2AE3B0C38FEE}"/>
              </a:ext>
            </a:extLst>
          </p:cNvPr>
          <p:cNvSpPr>
            <a:spLocks noGrp="1"/>
          </p:cNvSpPr>
          <p:nvPr>
            <p:ph type="title"/>
          </p:nvPr>
        </p:nvSpPr>
        <p:spPr/>
        <p:txBody>
          <a:bodyPr/>
          <a:lstStyle/>
          <a:p>
            <a:r>
              <a:rPr lang="en-US" dirty="0"/>
              <a:t>Estimating Depth Weights</a:t>
            </a:r>
          </a:p>
        </p:txBody>
      </p:sp>
      <p:pic>
        <p:nvPicPr>
          <p:cNvPr id="2050" name="Picture 2">
            <a:extLst>
              <a:ext uri="{FF2B5EF4-FFF2-40B4-BE49-F238E27FC236}">
                <a16:creationId xmlns:a16="http://schemas.microsoft.com/office/drawing/2014/main" id="{08F8B89A-584B-4468-A723-2AE021D8BFD1}"/>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124200" y="1399031"/>
            <a:ext cx="5943600" cy="54589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8251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Meteorologic Model Overview</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
        <p:nvSpPr>
          <p:cNvPr id="2" name="Arrow: Chevron 1">
            <a:extLst>
              <a:ext uri="{FF2B5EF4-FFF2-40B4-BE49-F238E27FC236}">
                <a16:creationId xmlns:a16="http://schemas.microsoft.com/office/drawing/2014/main" id="{DCE88780-DA18-9C92-A29E-D8F163F82242}"/>
              </a:ext>
            </a:extLst>
          </p:cNvPr>
          <p:cNvSpPr/>
          <p:nvPr/>
        </p:nvSpPr>
        <p:spPr>
          <a:xfrm>
            <a:off x="788276" y="1195443"/>
            <a:ext cx="2801007" cy="1082566"/>
          </a:xfrm>
          <a:prstGeom prst="chevron">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Overview</a:t>
            </a:r>
          </a:p>
        </p:txBody>
      </p:sp>
      <p:sp>
        <p:nvSpPr>
          <p:cNvPr id="3" name="Arrow: Chevron 2">
            <a:extLst>
              <a:ext uri="{FF2B5EF4-FFF2-40B4-BE49-F238E27FC236}">
                <a16:creationId xmlns:a16="http://schemas.microsoft.com/office/drawing/2014/main" id="{5C495232-C764-7FDC-DA6D-2E77A8D91458}"/>
              </a:ext>
            </a:extLst>
          </p:cNvPr>
          <p:cNvSpPr/>
          <p:nvPr/>
        </p:nvSpPr>
        <p:spPr>
          <a:xfrm>
            <a:off x="3216167" y="1195443"/>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Precipitation</a:t>
            </a:r>
          </a:p>
        </p:txBody>
      </p:sp>
      <p:sp>
        <p:nvSpPr>
          <p:cNvPr id="6" name="Arrow: Chevron 5">
            <a:extLst>
              <a:ext uri="{FF2B5EF4-FFF2-40B4-BE49-F238E27FC236}">
                <a16:creationId xmlns:a16="http://schemas.microsoft.com/office/drawing/2014/main" id="{6E564070-D8A7-544A-15EA-007D37AFAECE}"/>
              </a:ext>
            </a:extLst>
          </p:cNvPr>
          <p:cNvSpPr/>
          <p:nvPr/>
        </p:nvSpPr>
        <p:spPr>
          <a:xfrm>
            <a:off x="5644058" y="1197250"/>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Evapo</a:t>
            </a:r>
            <a:r>
              <a:rPr lang="en-US" dirty="0">
                <a:solidFill>
                  <a:schemeClr val="tx1"/>
                </a:solidFill>
              </a:rPr>
              <a:t>-transpiration</a:t>
            </a:r>
          </a:p>
        </p:txBody>
      </p:sp>
      <p:sp>
        <p:nvSpPr>
          <p:cNvPr id="7" name="Arrow: Chevron 6">
            <a:extLst>
              <a:ext uri="{FF2B5EF4-FFF2-40B4-BE49-F238E27FC236}">
                <a16:creationId xmlns:a16="http://schemas.microsoft.com/office/drawing/2014/main" id="{D7E5DF19-3C35-6971-55F6-EF4D7168A0AB}"/>
              </a:ext>
            </a:extLst>
          </p:cNvPr>
          <p:cNvSpPr/>
          <p:nvPr/>
        </p:nvSpPr>
        <p:spPr>
          <a:xfrm>
            <a:off x="8071949" y="1170262"/>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Snow</a:t>
            </a:r>
          </a:p>
        </p:txBody>
      </p:sp>
    </p:spTree>
    <p:extLst>
      <p:ext uri="{BB962C8B-B14F-4D97-AF65-F5344CB8AC3E}">
        <p14:creationId xmlns:p14="http://schemas.microsoft.com/office/powerpoint/2010/main" val="7914334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7350A-8A5C-4094-B96B-B3C1B38EC1C4}"/>
              </a:ext>
            </a:extLst>
          </p:cNvPr>
          <p:cNvSpPr>
            <a:spLocks noGrp="1"/>
          </p:cNvSpPr>
          <p:nvPr>
            <p:ph type="title"/>
          </p:nvPr>
        </p:nvSpPr>
        <p:spPr/>
        <p:txBody>
          <a:bodyPr/>
          <a:lstStyle/>
          <a:p>
            <a:r>
              <a:rPr lang="en-US" dirty="0"/>
              <a:t>Estimating Time Weights</a:t>
            </a:r>
          </a:p>
        </p:txBody>
      </p:sp>
      <p:sp>
        <p:nvSpPr>
          <p:cNvPr id="3" name="Content Placeholder 2">
            <a:extLst>
              <a:ext uri="{FF2B5EF4-FFF2-40B4-BE49-F238E27FC236}">
                <a16:creationId xmlns:a16="http://schemas.microsoft.com/office/drawing/2014/main" id="{F7FDBFBB-B6B4-4DB8-B59C-084D77D22852}"/>
              </a:ext>
            </a:extLst>
          </p:cNvPr>
          <p:cNvSpPr>
            <a:spLocks noGrp="1"/>
          </p:cNvSpPr>
          <p:nvPr>
            <p:ph idx="1"/>
          </p:nvPr>
        </p:nvSpPr>
        <p:spPr/>
        <p:txBody>
          <a:bodyPr/>
          <a:lstStyle/>
          <a:p>
            <a:r>
              <a:rPr lang="en-US" dirty="0"/>
              <a:t>Best practice: use a weight of 1 for the “best” gage, considering:</a:t>
            </a:r>
          </a:p>
          <a:p>
            <a:pPr lvl="1"/>
            <a:r>
              <a:rPr lang="en-US" dirty="0"/>
              <a:t>Granularity of data – finer is better</a:t>
            </a:r>
          </a:p>
          <a:p>
            <a:pPr lvl="1"/>
            <a:r>
              <a:rPr lang="en-US" dirty="0"/>
              <a:t>Location of gage – near the center of subbasin is better</a:t>
            </a:r>
          </a:p>
          <a:p>
            <a:r>
              <a:rPr lang="en-US" dirty="0"/>
              <a:t>Use 0 for the rest</a:t>
            </a:r>
          </a:p>
        </p:txBody>
      </p:sp>
      <p:pic>
        <p:nvPicPr>
          <p:cNvPr id="4" name="Picture 3">
            <a:extLst>
              <a:ext uri="{FF2B5EF4-FFF2-40B4-BE49-F238E27FC236}">
                <a16:creationId xmlns:a16="http://schemas.microsoft.com/office/drawing/2014/main" id="{47B9B5F7-6643-457F-B9D6-07C3F97D5EA6}"/>
              </a:ext>
            </a:extLst>
          </p:cNvPr>
          <p:cNvPicPr>
            <a:picLocks noChangeAspect="1"/>
          </p:cNvPicPr>
          <p:nvPr/>
        </p:nvPicPr>
        <p:blipFill>
          <a:blip r:embed="rId3"/>
          <a:stretch>
            <a:fillRect/>
          </a:stretch>
        </p:blipFill>
        <p:spPr>
          <a:xfrm>
            <a:off x="4912140" y="3161841"/>
            <a:ext cx="7279860" cy="3696159"/>
          </a:xfrm>
          <a:prstGeom prst="rect">
            <a:avLst/>
          </a:prstGeom>
        </p:spPr>
      </p:pic>
      <p:pic>
        <p:nvPicPr>
          <p:cNvPr id="6" name="Graphic 5" descr="Warning">
            <a:extLst>
              <a:ext uri="{FF2B5EF4-FFF2-40B4-BE49-F238E27FC236}">
                <a16:creationId xmlns:a16="http://schemas.microsoft.com/office/drawing/2014/main" id="{3CEF5A55-4A37-4808-80DB-B4DFD73DF32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13344" y="3621795"/>
            <a:ext cx="914400" cy="914400"/>
          </a:xfrm>
          <a:prstGeom prst="rect">
            <a:avLst/>
          </a:prstGeom>
        </p:spPr>
      </p:pic>
    </p:spTree>
    <p:extLst>
      <p:ext uri="{BB962C8B-B14F-4D97-AF65-F5344CB8AC3E}">
        <p14:creationId xmlns:p14="http://schemas.microsoft.com/office/powerpoint/2010/main" val="18176698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D564E-C3B3-42FD-A595-1D3809DA0466}"/>
              </a:ext>
            </a:extLst>
          </p:cNvPr>
          <p:cNvSpPr>
            <a:spLocks noGrp="1"/>
          </p:cNvSpPr>
          <p:nvPr>
            <p:ph type="title"/>
          </p:nvPr>
        </p:nvSpPr>
        <p:spPr/>
        <p:txBody>
          <a:bodyPr/>
          <a:lstStyle/>
          <a:p>
            <a:r>
              <a:rPr lang="en-US" dirty="0"/>
              <a:t>Total Storm Gages</a:t>
            </a:r>
          </a:p>
        </p:txBody>
      </p:sp>
      <p:sp>
        <p:nvSpPr>
          <p:cNvPr id="3" name="Content Placeholder 2">
            <a:extLst>
              <a:ext uri="{FF2B5EF4-FFF2-40B4-BE49-F238E27FC236}">
                <a16:creationId xmlns:a16="http://schemas.microsoft.com/office/drawing/2014/main" id="{D973C55A-8632-42A3-9CB2-C0BE4B0B7AC1}"/>
              </a:ext>
            </a:extLst>
          </p:cNvPr>
          <p:cNvSpPr>
            <a:spLocks noGrp="1"/>
          </p:cNvSpPr>
          <p:nvPr>
            <p:ph idx="1"/>
          </p:nvPr>
        </p:nvSpPr>
        <p:spPr>
          <a:xfrm>
            <a:off x="838200" y="1825625"/>
            <a:ext cx="4582099" cy="4351338"/>
          </a:xfrm>
        </p:spPr>
        <p:txBody>
          <a:bodyPr/>
          <a:lstStyle/>
          <a:p>
            <a:r>
              <a:rPr lang="en-US" dirty="0"/>
              <a:t>Total precipitation known</a:t>
            </a:r>
          </a:p>
          <a:p>
            <a:r>
              <a:rPr lang="en-US" dirty="0"/>
              <a:t>Time distribution unknown</a:t>
            </a:r>
          </a:p>
        </p:txBody>
      </p:sp>
      <p:pic>
        <p:nvPicPr>
          <p:cNvPr id="4" name="Picture 3">
            <a:extLst>
              <a:ext uri="{FF2B5EF4-FFF2-40B4-BE49-F238E27FC236}">
                <a16:creationId xmlns:a16="http://schemas.microsoft.com/office/drawing/2014/main" id="{11189439-739C-4FB4-B62F-65465BFC7A24}"/>
              </a:ext>
            </a:extLst>
          </p:cNvPr>
          <p:cNvPicPr>
            <a:picLocks noChangeAspect="1"/>
          </p:cNvPicPr>
          <p:nvPr/>
        </p:nvPicPr>
        <p:blipFill>
          <a:blip r:embed="rId3"/>
          <a:stretch>
            <a:fillRect/>
          </a:stretch>
        </p:blipFill>
        <p:spPr>
          <a:xfrm>
            <a:off x="6015935" y="1690688"/>
            <a:ext cx="5943600" cy="1272021"/>
          </a:xfrm>
          <a:prstGeom prst="rect">
            <a:avLst/>
          </a:prstGeom>
        </p:spPr>
      </p:pic>
      <p:pic>
        <p:nvPicPr>
          <p:cNvPr id="5" name="Picture 4">
            <a:extLst>
              <a:ext uri="{FF2B5EF4-FFF2-40B4-BE49-F238E27FC236}">
                <a16:creationId xmlns:a16="http://schemas.microsoft.com/office/drawing/2014/main" id="{FDBA30B1-C8E0-4236-832E-ACD9A904CFBF}"/>
              </a:ext>
            </a:extLst>
          </p:cNvPr>
          <p:cNvPicPr>
            <a:picLocks noChangeAspect="1"/>
          </p:cNvPicPr>
          <p:nvPr/>
        </p:nvPicPr>
        <p:blipFill>
          <a:blip r:embed="rId4"/>
          <a:stretch>
            <a:fillRect/>
          </a:stretch>
        </p:blipFill>
        <p:spPr>
          <a:xfrm>
            <a:off x="6015933" y="3895292"/>
            <a:ext cx="5943600" cy="1497157"/>
          </a:xfrm>
          <a:prstGeom prst="rect">
            <a:avLst/>
          </a:prstGeom>
        </p:spPr>
      </p:pic>
    </p:spTree>
    <p:extLst>
      <p:ext uri="{BB962C8B-B14F-4D97-AF65-F5344CB8AC3E}">
        <p14:creationId xmlns:p14="http://schemas.microsoft.com/office/powerpoint/2010/main" val="25103192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7CFB2-0132-4A46-A19B-A354AF3CB52F}"/>
              </a:ext>
            </a:extLst>
          </p:cNvPr>
          <p:cNvSpPr>
            <a:spLocks noGrp="1"/>
          </p:cNvSpPr>
          <p:nvPr>
            <p:ph type="title"/>
          </p:nvPr>
        </p:nvSpPr>
        <p:spPr/>
        <p:txBody>
          <a:bodyPr/>
          <a:lstStyle/>
          <a:p>
            <a:r>
              <a:rPr lang="en-US" dirty="0"/>
              <a:t>Optional Settings in Met Model Editor</a:t>
            </a:r>
          </a:p>
        </p:txBody>
      </p:sp>
      <p:sp>
        <p:nvSpPr>
          <p:cNvPr id="3" name="Content Placeholder 2">
            <a:extLst>
              <a:ext uri="{FF2B5EF4-FFF2-40B4-BE49-F238E27FC236}">
                <a16:creationId xmlns:a16="http://schemas.microsoft.com/office/drawing/2014/main" id="{759111F5-A3CD-447F-8B7D-F72E88A32D93}"/>
              </a:ext>
            </a:extLst>
          </p:cNvPr>
          <p:cNvSpPr>
            <a:spLocks noGrp="1"/>
          </p:cNvSpPr>
          <p:nvPr>
            <p:ph idx="1"/>
          </p:nvPr>
        </p:nvSpPr>
        <p:spPr/>
        <p:txBody>
          <a:bodyPr/>
          <a:lstStyle/>
          <a:p>
            <a:r>
              <a:rPr lang="en-US" dirty="0"/>
              <a:t>Use Indexing</a:t>
            </a:r>
          </a:p>
          <a:p>
            <a:pPr lvl="1"/>
            <a:r>
              <a:rPr lang="en-US" dirty="0"/>
              <a:t>Adjust for climatology</a:t>
            </a:r>
          </a:p>
          <a:p>
            <a:r>
              <a:rPr lang="en-US" dirty="0"/>
              <a:t>Total Override</a:t>
            </a:r>
          </a:p>
          <a:p>
            <a:pPr lvl="1"/>
            <a:r>
              <a:rPr lang="en-US" dirty="0"/>
              <a:t>Override total depth for a gage</a:t>
            </a:r>
          </a:p>
        </p:txBody>
      </p:sp>
      <p:pic>
        <p:nvPicPr>
          <p:cNvPr id="4" name="Picture 3">
            <a:extLst>
              <a:ext uri="{FF2B5EF4-FFF2-40B4-BE49-F238E27FC236}">
                <a16:creationId xmlns:a16="http://schemas.microsoft.com/office/drawing/2014/main" id="{429F38AC-7E1B-42F8-A270-2CD89CA8C869}"/>
              </a:ext>
            </a:extLst>
          </p:cNvPr>
          <p:cNvPicPr>
            <a:picLocks noChangeAspect="1"/>
          </p:cNvPicPr>
          <p:nvPr/>
        </p:nvPicPr>
        <p:blipFill>
          <a:blip r:embed="rId3"/>
          <a:stretch>
            <a:fillRect/>
          </a:stretch>
        </p:blipFill>
        <p:spPr>
          <a:xfrm>
            <a:off x="6331292" y="1825625"/>
            <a:ext cx="5498065" cy="2696968"/>
          </a:xfrm>
          <a:prstGeom prst="rect">
            <a:avLst/>
          </a:prstGeom>
        </p:spPr>
      </p:pic>
      <p:pic>
        <p:nvPicPr>
          <p:cNvPr id="5" name="Picture 4">
            <a:extLst>
              <a:ext uri="{FF2B5EF4-FFF2-40B4-BE49-F238E27FC236}">
                <a16:creationId xmlns:a16="http://schemas.microsoft.com/office/drawing/2014/main" id="{5C1FE52A-3FCB-41A7-8AD1-2AAB3B679C19}"/>
              </a:ext>
            </a:extLst>
          </p:cNvPr>
          <p:cNvPicPr>
            <a:picLocks noChangeAspect="1"/>
          </p:cNvPicPr>
          <p:nvPr/>
        </p:nvPicPr>
        <p:blipFill>
          <a:blip r:embed="rId4"/>
          <a:stretch>
            <a:fillRect/>
          </a:stretch>
        </p:blipFill>
        <p:spPr>
          <a:xfrm>
            <a:off x="6325229" y="4946297"/>
            <a:ext cx="5498065" cy="1187082"/>
          </a:xfrm>
          <a:prstGeom prst="rect">
            <a:avLst/>
          </a:prstGeom>
        </p:spPr>
      </p:pic>
      <p:pic>
        <p:nvPicPr>
          <p:cNvPr id="6" name="Picture 5">
            <a:extLst>
              <a:ext uri="{FF2B5EF4-FFF2-40B4-BE49-F238E27FC236}">
                <a16:creationId xmlns:a16="http://schemas.microsoft.com/office/drawing/2014/main" id="{7BFF05B3-4E5E-41A9-862E-A2E9672A2DC6}"/>
              </a:ext>
            </a:extLst>
          </p:cNvPr>
          <p:cNvPicPr>
            <a:picLocks noChangeAspect="1"/>
          </p:cNvPicPr>
          <p:nvPr/>
        </p:nvPicPr>
        <p:blipFill>
          <a:blip r:embed="rId5"/>
          <a:stretch>
            <a:fillRect/>
          </a:stretch>
        </p:blipFill>
        <p:spPr>
          <a:xfrm>
            <a:off x="351607" y="5056465"/>
            <a:ext cx="5498065" cy="968409"/>
          </a:xfrm>
          <a:prstGeom prst="rect">
            <a:avLst/>
          </a:prstGeom>
        </p:spPr>
      </p:pic>
    </p:spTree>
    <p:extLst>
      <p:ext uri="{BB962C8B-B14F-4D97-AF65-F5344CB8AC3E}">
        <p14:creationId xmlns:p14="http://schemas.microsoft.com/office/powerpoint/2010/main" val="6797558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a:xfrm>
            <a:off x="831850" y="1709738"/>
            <a:ext cx="10515600" cy="3172317"/>
          </a:xfrm>
        </p:spPr>
        <p:txBody>
          <a:bodyPr/>
          <a:lstStyle/>
          <a:p>
            <a:r>
              <a:rPr lang="en-US" dirty="0"/>
              <a:t>Gridded Precipitation</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dirty="0"/>
          </a:p>
        </p:txBody>
      </p:sp>
      <p:sp>
        <p:nvSpPr>
          <p:cNvPr id="2" name="Arrow: Chevron 1">
            <a:extLst>
              <a:ext uri="{FF2B5EF4-FFF2-40B4-BE49-F238E27FC236}">
                <a16:creationId xmlns:a16="http://schemas.microsoft.com/office/drawing/2014/main" id="{528B0D29-43E7-3475-5512-5F6E2FF9EC27}"/>
              </a:ext>
            </a:extLst>
          </p:cNvPr>
          <p:cNvSpPr/>
          <p:nvPr/>
        </p:nvSpPr>
        <p:spPr>
          <a:xfrm>
            <a:off x="788276" y="1195443"/>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Overview</a:t>
            </a:r>
          </a:p>
        </p:txBody>
      </p:sp>
      <p:sp>
        <p:nvSpPr>
          <p:cNvPr id="3" name="Arrow: Chevron 2">
            <a:extLst>
              <a:ext uri="{FF2B5EF4-FFF2-40B4-BE49-F238E27FC236}">
                <a16:creationId xmlns:a16="http://schemas.microsoft.com/office/drawing/2014/main" id="{ACAF28BD-0EC8-0F3F-FA9F-6ADF733C19E3}"/>
              </a:ext>
            </a:extLst>
          </p:cNvPr>
          <p:cNvSpPr/>
          <p:nvPr/>
        </p:nvSpPr>
        <p:spPr>
          <a:xfrm>
            <a:off x="3216167" y="1195443"/>
            <a:ext cx="2801007" cy="1082566"/>
          </a:xfrm>
          <a:prstGeom prst="chevron">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Precipitation</a:t>
            </a:r>
          </a:p>
        </p:txBody>
      </p:sp>
      <p:sp>
        <p:nvSpPr>
          <p:cNvPr id="6" name="Arrow: Chevron 5">
            <a:extLst>
              <a:ext uri="{FF2B5EF4-FFF2-40B4-BE49-F238E27FC236}">
                <a16:creationId xmlns:a16="http://schemas.microsoft.com/office/drawing/2014/main" id="{9CA96607-CF43-88E2-CFC8-75F6723A5E7F}"/>
              </a:ext>
            </a:extLst>
          </p:cNvPr>
          <p:cNvSpPr/>
          <p:nvPr/>
        </p:nvSpPr>
        <p:spPr>
          <a:xfrm>
            <a:off x="5644058" y="1197250"/>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Evapo</a:t>
            </a:r>
            <a:r>
              <a:rPr lang="en-US" dirty="0">
                <a:solidFill>
                  <a:schemeClr val="tx1"/>
                </a:solidFill>
              </a:rPr>
              <a:t>-transpiration</a:t>
            </a:r>
          </a:p>
        </p:txBody>
      </p:sp>
      <p:sp>
        <p:nvSpPr>
          <p:cNvPr id="7" name="Arrow: Chevron 6">
            <a:extLst>
              <a:ext uri="{FF2B5EF4-FFF2-40B4-BE49-F238E27FC236}">
                <a16:creationId xmlns:a16="http://schemas.microsoft.com/office/drawing/2014/main" id="{8220CE9D-6B19-C325-7DC1-F7DDAB2150F4}"/>
              </a:ext>
            </a:extLst>
          </p:cNvPr>
          <p:cNvSpPr/>
          <p:nvPr/>
        </p:nvSpPr>
        <p:spPr>
          <a:xfrm>
            <a:off x="8071949" y="1170262"/>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Snow</a:t>
            </a:r>
          </a:p>
        </p:txBody>
      </p:sp>
      <p:sp>
        <p:nvSpPr>
          <p:cNvPr id="8" name="Arrow: Pentagon 7">
            <a:extLst>
              <a:ext uri="{FF2B5EF4-FFF2-40B4-BE49-F238E27FC236}">
                <a16:creationId xmlns:a16="http://schemas.microsoft.com/office/drawing/2014/main" id="{4DA93DD6-831D-19A7-D251-AFF35C3E6520}"/>
              </a:ext>
            </a:extLst>
          </p:cNvPr>
          <p:cNvSpPr/>
          <p:nvPr/>
        </p:nvSpPr>
        <p:spPr>
          <a:xfrm>
            <a:off x="4117430" y="2360593"/>
            <a:ext cx="1400504" cy="566538"/>
          </a:xfrm>
          <a:prstGeom prst="homePlate">
            <a:avLst/>
          </a:prstGeom>
          <a:solidFill>
            <a:schemeClr val="bg2">
              <a:lumMod val="9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Gage Weights</a:t>
            </a:r>
          </a:p>
        </p:txBody>
      </p:sp>
      <p:sp>
        <p:nvSpPr>
          <p:cNvPr id="9" name="Arrow: Pentagon 8">
            <a:extLst>
              <a:ext uri="{FF2B5EF4-FFF2-40B4-BE49-F238E27FC236}">
                <a16:creationId xmlns:a16="http://schemas.microsoft.com/office/drawing/2014/main" id="{F8A4D999-E651-85C1-2C37-30F18DB3ACF5}"/>
              </a:ext>
            </a:extLst>
          </p:cNvPr>
          <p:cNvSpPr/>
          <p:nvPr/>
        </p:nvSpPr>
        <p:spPr>
          <a:xfrm>
            <a:off x="4117430" y="3009715"/>
            <a:ext cx="1400504" cy="566538"/>
          </a:xfrm>
          <a:prstGeom prst="homePlate">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Gridded </a:t>
            </a:r>
            <a:r>
              <a:rPr lang="en-US" dirty="0" err="1">
                <a:solidFill>
                  <a:sysClr val="windowText" lastClr="000000"/>
                </a:solidFill>
              </a:rPr>
              <a:t>Precip</a:t>
            </a:r>
            <a:endParaRPr lang="en-US" dirty="0">
              <a:solidFill>
                <a:sysClr val="windowText" lastClr="000000"/>
              </a:solidFill>
            </a:endParaRPr>
          </a:p>
        </p:txBody>
      </p:sp>
    </p:spTree>
    <p:extLst>
      <p:ext uri="{BB962C8B-B14F-4D97-AF65-F5344CB8AC3E}">
        <p14:creationId xmlns:p14="http://schemas.microsoft.com/office/powerpoint/2010/main" val="37704542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402772" y="16779"/>
            <a:ext cx="6505575" cy="1325563"/>
          </a:xfrm>
        </p:spPr>
        <p:txBody>
          <a:bodyPr>
            <a:normAutofit/>
          </a:bodyPr>
          <a:lstStyle/>
          <a:p>
            <a:r>
              <a:rPr lang="en-US" i="1"/>
              <a:t>Gridded Precipitation</a:t>
            </a:r>
            <a:endParaRPr lang="en-US" dirty="0"/>
          </a:p>
        </p:txBody>
      </p:sp>
      <p:sp>
        <p:nvSpPr>
          <p:cNvPr id="5" name="Content Placeholder 2">
            <a:extLst>
              <a:ext uri="{FF2B5EF4-FFF2-40B4-BE49-F238E27FC236}">
                <a16:creationId xmlns:a16="http://schemas.microsoft.com/office/drawing/2014/main" id="{E9D5B1AF-9B04-4641-AC4F-770D95D9296D}"/>
              </a:ext>
            </a:extLst>
          </p:cNvPr>
          <p:cNvSpPr txBox="1">
            <a:spLocks/>
          </p:cNvSpPr>
          <p:nvPr/>
        </p:nvSpPr>
        <p:spPr>
          <a:xfrm>
            <a:off x="369569" y="1443556"/>
            <a:ext cx="5101533" cy="5066097"/>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b="1" dirty="0">
                <a:solidFill>
                  <a:srgbClr val="000000"/>
                </a:solidFill>
              </a:rPr>
              <a:t>Pros</a:t>
            </a:r>
          </a:p>
          <a:p>
            <a:pPr lvl="1"/>
            <a:r>
              <a:rPr lang="en-US" dirty="0">
                <a:solidFill>
                  <a:srgbClr val="000000"/>
                </a:solidFill>
              </a:rPr>
              <a:t>Spatially distributes precipitation </a:t>
            </a:r>
          </a:p>
          <a:p>
            <a:pPr lvl="2"/>
            <a:r>
              <a:rPr lang="en-US" sz="2200" dirty="0">
                <a:solidFill>
                  <a:srgbClr val="000000"/>
                </a:solidFill>
              </a:rPr>
              <a:t>Ex: RADAR vs. </a:t>
            </a:r>
            <a:r>
              <a:rPr lang="en-US" sz="2200" dirty="0" err="1">
                <a:solidFill>
                  <a:srgbClr val="000000"/>
                </a:solidFill>
              </a:rPr>
              <a:t>precip</a:t>
            </a:r>
            <a:r>
              <a:rPr lang="en-US" sz="2200" dirty="0">
                <a:solidFill>
                  <a:srgbClr val="000000"/>
                </a:solidFill>
              </a:rPr>
              <a:t> gage</a:t>
            </a:r>
          </a:p>
          <a:p>
            <a:pPr lvl="1"/>
            <a:r>
              <a:rPr lang="en-US" dirty="0">
                <a:solidFill>
                  <a:srgbClr val="000000"/>
                </a:solidFill>
              </a:rPr>
              <a:t>Increasing number of sources available</a:t>
            </a:r>
          </a:p>
          <a:p>
            <a:pPr lvl="2"/>
            <a:r>
              <a:rPr lang="en-US" sz="2200" dirty="0">
                <a:solidFill>
                  <a:srgbClr val="000000"/>
                </a:solidFill>
              </a:rPr>
              <a:t>National &amp; Local Availability</a:t>
            </a:r>
          </a:p>
          <a:p>
            <a:r>
              <a:rPr lang="en-US" sz="2600" b="1" dirty="0">
                <a:solidFill>
                  <a:srgbClr val="000000"/>
                </a:solidFill>
              </a:rPr>
              <a:t>Cons</a:t>
            </a:r>
          </a:p>
          <a:p>
            <a:pPr lvl="1"/>
            <a:r>
              <a:rPr lang="en-US" dirty="0">
                <a:solidFill>
                  <a:srgbClr val="000000"/>
                </a:solidFill>
              </a:rPr>
              <a:t>May require conversion </a:t>
            </a:r>
          </a:p>
          <a:p>
            <a:pPr lvl="1"/>
            <a:r>
              <a:rPr lang="en-US" dirty="0">
                <a:solidFill>
                  <a:srgbClr val="000000"/>
                </a:solidFill>
              </a:rPr>
              <a:t>Quality of data varies</a:t>
            </a:r>
          </a:p>
          <a:p>
            <a:pPr lvl="2"/>
            <a:r>
              <a:rPr lang="en-US" sz="2200" dirty="0">
                <a:solidFill>
                  <a:srgbClr val="000000"/>
                </a:solidFill>
              </a:rPr>
              <a:t>Quality control recommended</a:t>
            </a:r>
          </a:p>
          <a:p>
            <a:pPr lvl="3"/>
            <a:r>
              <a:rPr lang="en-US" sz="2000" dirty="0">
                <a:solidFill>
                  <a:srgbClr val="000000"/>
                </a:solidFill>
              </a:rPr>
              <a:t>Gage comparison</a:t>
            </a:r>
          </a:p>
          <a:p>
            <a:pPr lvl="3"/>
            <a:r>
              <a:rPr lang="en-US" sz="2000" dirty="0">
                <a:solidFill>
                  <a:srgbClr val="000000"/>
                </a:solidFill>
                <a:hlinkClick r:id="rId3"/>
              </a:rPr>
              <a:t>RADAR coverage</a:t>
            </a:r>
            <a:endParaRPr lang="en-US" sz="2000" dirty="0">
              <a:solidFill>
                <a:srgbClr val="000000"/>
              </a:solidFill>
            </a:endParaRPr>
          </a:p>
          <a:p>
            <a:pPr lvl="1"/>
            <a:endParaRPr lang="en-US" sz="2600" b="1" dirty="0">
              <a:solidFill>
                <a:srgbClr val="000000"/>
              </a:solidFill>
            </a:endParaRPr>
          </a:p>
        </p:txBody>
      </p:sp>
      <p:pic>
        <p:nvPicPr>
          <p:cNvPr id="7" name="Picture 6">
            <a:extLst>
              <a:ext uri="{FF2B5EF4-FFF2-40B4-BE49-F238E27FC236}">
                <a16:creationId xmlns:a16="http://schemas.microsoft.com/office/drawing/2014/main" id="{A199B8AC-8715-4258-97DA-65F0312AF009}"/>
              </a:ext>
            </a:extLst>
          </p:cNvPr>
          <p:cNvPicPr>
            <a:picLocks noChangeAspect="1"/>
          </p:cNvPicPr>
          <p:nvPr/>
        </p:nvPicPr>
        <p:blipFill rotWithShape="1">
          <a:blip r:embed="rId4">
            <a:extLst>
              <a:ext uri="{28A0092B-C50C-407E-A947-70E740481C1C}">
                <a14:useLocalDpi xmlns:a14="http://schemas.microsoft.com/office/drawing/2010/main" val="0"/>
              </a:ext>
            </a:extLst>
          </a:blip>
          <a:srcRect l="14475" t="-162" r="8157" b="3570"/>
          <a:stretch/>
        </p:blipFill>
        <p:spPr>
          <a:xfrm>
            <a:off x="5833242" y="955703"/>
            <a:ext cx="5909276" cy="532867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674623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402772" y="16779"/>
            <a:ext cx="10570028" cy="1325563"/>
          </a:xfrm>
        </p:spPr>
        <p:txBody>
          <a:bodyPr>
            <a:normAutofit/>
          </a:bodyPr>
          <a:lstStyle/>
          <a:p>
            <a:r>
              <a:rPr lang="en-US" i="1" dirty="0"/>
              <a:t>Gridded Precipitation Sources</a:t>
            </a:r>
            <a:endParaRPr lang="en-US" dirty="0"/>
          </a:p>
        </p:txBody>
      </p:sp>
      <p:sp>
        <p:nvSpPr>
          <p:cNvPr id="5" name="Content Placeholder 2">
            <a:extLst>
              <a:ext uri="{FF2B5EF4-FFF2-40B4-BE49-F238E27FC236}">
                <a16:creationId xmlns:a16="http://schemas.microsoft.com/office/drawing/2014/main" id="{E9D5B1AF-9B04-4641-AC4F-770D95D9296D}"/>
              </a:ext>
            </a:extLst>
          </p:cNvPr>
          <p:cNvSpPr txBox="1">
            <a:spLocks/>
          </p:cNvSpPr>
          <p:nvPr/>
        </p:nvSpPr>
        <p:spPr>
          <a:xfrm>
            <a:off x="369570" y="1443556"/>
            <a:ext cx="3726598" cy="506609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b="1" dirty="0">
                <a:solidFill>
                  <a:srgbClr val="000000"/>
                </a:solidFill>
              </a:rPr>
              <a:t>National Products</a:t>
            </a:r>
          </a:p>
          <a:p>
            <a:pPr lvl="1"/>
            <a:r>
              <a:rPr lang="en-US" sz="2200" dirty="0">
                <a:solidFill>
                  <a:srgbClr val="000000"/>
                </a:solidFill>
                <a:hlinkClick r:id="rId3"/>
              </a:rPr>
              <a:t>National Digital Guidance Database (NDGD)</a:t>
            </a:r>
            <a:r>
              <a:rPr lang="en-US" sz="2200" dirty="0">
                <a:solidFill>
                  <a:srgbClr val="000000"/>
                </a:solidFill>
              </a:rPr>
              <a:t> (2007-Present)</a:t>
            </a:r>
          </a:p>
          <a:p>
            <a:r>
              <a:rPr lang="en-US" sz="2600" b="1" dirty="0">
                <a:solidFill>
                  <a:srgbClr val="000000"/>
                </a:solidFill>
              </a:rPr>
              <a:t>Regional Products</a:t>
            </a:r>
            <a:endParaRPr lang="en-US" sz="2600" dirty="0">
              <a:solidFill>
                <a:srgbClr val="000000"/>
              </a:solidFill>
            </a:endParaRPr>
          </a:p>
          <a:p>
            <a:pPr lvl="1"/>
            <a:r>
              <a:rPr lang="en-US" sz="2200" dirty="0">
                <a:solidFill>
                  <a:srgbClr val="000000"/>
                </a:solidFill>
                <a:hlinkClick r:id="rId4"/>
              </a:rPr>
              <a:t>NWS River Forecast Centers</a:t>
            </a:r>
            <a:r>
              <a:rPr lang="en-US" sz="2200" dirty="0">
                <a:solidFill>
                  <a:srgbClr val="000000"/>
                </a:solidFill>
              </a:rPr>
              <a:t> NEXRAD</a:t>
            </a:r>
          </a:p>
          <a:p>
            <a:r>
              <a:rPr lang="en-US" sz="2600" b="1" dirty="0">
                <a:solidFill>
                  <a:srgbClr val="000000"/>
                </a:solidFill>
              </a:rPr>
              <a:t>CWMS</a:t>
            </a:r>
          </a:p>
          <a:p>
            <a:pPr lvl="1"/>
            <a:r>
              <a:rPr lang="en-US" sz="2200" dirty="0">
                <a:solidFill>
                  <a:srgbClr val="000000"/>
                </a:solidFill>
              </a:rPr>
              <a:t>USACE Water Management data</a:t>
            </a:r>
          </a:p>
          <a:p>
            <a:r>
              <a:rPr lang="en-US" sz="2600" b="1" dirty="0" err="1">
                <a:solidFill>
                  <a:srgbClr val="000000"/>
                </a:solidFill>
              </a:rPr>
              <a:t>Add’l</a:t>
            </a:r>
            <a:r>
              <a:rPr lang="en-US" sz="2600" b="1" dirty="0">
                <a:solidFill>
                  <a:srgbClr val="000000"/>
                </a:solidFill>
              </a:rPr>
              <a:t> Other Products</a:t>
            </a:r>
          </a:p>
          <a:p>
            <a:endParaRPr lang="en-US" sz="2600" b="1" dirty="0">
              <a:solidFill>
                <a:srgbClr val="000000"/>
              </a:solidFill>
            </a:endParaRPr>
          </a:p>
        </p:txBody>
      </p:sp>
      <p:pic>
        <p:nvPicPr>
          <p:cNvPr id="8" name="Picture 2" descr="US River Forecast Center Map">
            <a:extLst>
              <a:ext uri="{FF2B5EF4-FFF2-40B4-BE49-F238E27FC236}">
                <a16:creationId xmlns:a16="http://schemas.microsoft.com/office/drawing/2014/main" id="{425F73A1-23CE-4810-9250-AC3F7AE6CD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2499" y="1375891"/>
            <a:ext cx="7230601" cy="4811326"/>
          </a:xfrm>
          <a:prstGeom prst="rect">
            <a:avLst/>
          </a:prstGeom>
          <a:noFill/>
          <a:ln>
            <a:solidFill>
              <a:schemeClr val="bg1">
                <a:lumMod val="5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63187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9" y="25557"/>
            <a:ext cx="6261330" cy="1311664"/>
          </a:xfrm>
        </p:spPr>
        <p:txBody>
          <a:bodyPr>
            <a:normAutofit/>
          </a:bodyPr>
          <a:lstStyle/>
          <a:p>
            <a:r>
              <a:rPr lang="en-US" sz="4000" i="1" dirty="0">
                <a:solidFill>
                  <a:srgbClr val="000000"/>
                </a:solidFill>
              </a:rPr>
              <a:t>Converting &amp; Creating Precipitation </a:t>
            </a:r>
            <a:r>
              <a:rPr lang="en-US" sz="4000" i="1" dirty="0" err="1">
                <a:solidFill>
                  <a:srgbClr val="000000"/>
                </a:solidFill>
              </a:rPr>
              <a:t>Gridsets</a:t>
            </a:r>
            <a:endParaRPr lang="en-US" sz="4000" i="1" dirty="0">
              <a:solidFill>
                <a:srgbClr val="000000"/>
              </a:solidFill>
            </a:endParaRP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69" y="1574801"/>
            <a:ext cx="4840532" cy="5265754"/>
          </a:xfrm>
        </p:spPr>
        <p:txBody>
          <a:bodyPr anchor="t">
            <a:noAutofit/>
          </a:bodyPr>
          <a:lstStyle/>
          <a:p>
            <a:r>
              <a:rPr lang="en-US" dirty="0">
                <a:solidFill>
                  <a:srgbClr val="000000"/>
                </a:solidFill>
              </a:rPr>
              <a:t>Utilities available:</a:t>
            </a:r>
          </a:p>
          <a:p>
            <a:pPr marL="971550" lvl="1" indent="-514350">
              <a:buFont typeface="+mj-lt"/>
              <a:buAutoNum type="arabicPeriod"/>
            </a:pPr>
            <a:r>
              <a:rPr lang="en-US" b="1" dirty="0">
                <a:solidFill>
                  <a:srgbClr val="000000"/>
                </a:solidFill>
              </a:rPr>
              <a:t>HEC-HMS | Vortex</a:t>
            </a:r>
          </a:p>
          <a:p>
            <a:pPr lvl="2"/>
            <a:r>
              <a:rPr lang="en-US" dirty="0">
                <a:solidFill>
                  <a:srgbClr val="000000"/>
                </a:solidFill>
              </a:rPr>
              <a:t>Most file types can be imported directly within HMS using the Vortex tools</a:t>
            </a:r>
          </a:p>
          <a:p>
            <a:pPr lvl="3"/>
            <a:r>
              <a:rPr lang="en-US" dirty="0" err="1">
                <a:solidFill>
                  <a:srgbClr val="000000"/>
                </a:solidFill>
              </a:rPr>
              <a:t>NetCDF</a:t>
            </a:r>
            <a:r>
              <a:rPr lang="en-US" dirty="0">
                <a:solidFill>
                  <a:srgbClr val="000000"/>
                </a:solidFill>
              </a:rPr>
              <a:t>, Grib, HDF, ASC &amp; more</a:t>
            </a:r>
          </a:p>
          <a:p>
            <a:pPr lvl="2"/>
            <a:r>
              <a:rPr lang="en-US" dirty="0">
                <a:solidFill>
                  <a:srgbClr val="000000"/>
                </a:solidFill>
              </a:rPr>
              <a:t>Also allows for clipping, re-projecting, resampling, normalization, etc.</a:t>
            </a:r>
          </a:p>
          <a:p>
            <a:pPr marL="971550" lvl="1" indent="-514350">
              <a:buFont typeface="+mj-lt"/>
              <a:buAutoNum type="arabicPeriod"/>
            </a:pPr>
            <a:r>
              <a:rPr lang="en-US" b="1" dirty="0">
                <a:solidFill>
                  <a:srgbClr val="000000"/>
                </a:solidFill>
              </a:rPr>
              <a:t>Interpolated Methods</a:t>
            </a:r>
          </a:p>
          <a:p>
            <a:pPr lvl="2"/>
            <a:r>
              <a:rPr lang="en-US" dirty="0">
                <a:solidFill>
                  <a:srgbClr val="000000"/>
                </a:solidFill>
              </a:rPr>
              <a:t>Create grids by interpolating point values</a:t>
            </a:r>
          </a:p>
        </p:txBody>
      </p:sp>
      <p:pic>
        <p:nvPicPr>
          <p:cNvPr id="9" name="Picture 4">
            <a:extLst>
              <a:ext uri="{FF2B5EF4-FFF2-40B4-BE49-F238E27FC236}">
                <a16:creationId xmlns:a16="http://schemas.microsoft.com/office/drawing/2014/main" id="{B153194C-E24E-4DA8-9B6C-FCA20548379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26" b="325"/>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21658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9" y="25557"/>
            <a:ext cx="10433392" cy="1311664"/>
          </a:xfrm>
        </p:spPr>
        <p:txBody>
          <a:bodyPr>
            <a:normAutofit/>
          </a:bodyPr>
          <a:lstStyle/>
          <a:p>
            <a:r>
              <a:rPr lang="en-US" sz="4000" i="1" dirty="0">
                <a:solidFill>
                  <a:srgbClr val="000000"/>
                </a:solidFill>
              </a:rPr>
              <a:t>Creating Precipitation </a:t>
            </a:r>
            <a:r>
              <a:rPr lang="en-US" sz="4000" i="1" dirty="0" err="1">
                <a:solidFill>
                  <a:srgbClr val="000000"/>
                </a:solidFill>
              </a:rPr>
              <a:t>Gridsets</a:t>
            </a:r>
            <a:r>
              <a:rPr lang="en-US" sz="4000" i="1" dirty="0">
                <a:solidFill>
                  <a:srgbClr val="000000"/>
                </a:solidFill>
              </a:rPr>
              <a:t> from Point Data</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70" y="1214389"/>
            <a:ext cx="6103802" cy="4952921"/>
          </a:xfrm>
        </p:spPr>
        <p:txBody>
          <a:bodyPr anchor="t">
            <a:noAutofit/>
          </a:bodyPr>
          <a:lstStyle/>
          <a:p>
            <a:r>
              <a:rPr lang="en-US" dirty="0">
                <a:solidFill>
                  <a:srgbClr val="000000"/>
                </a:solidFill>
              </a:rPr>
              <a:t>Interpolated Precipitation Method</a:t>
            </a:r>
          </a:p>
          <a:p>
            <a:pPr lvl="1"/>
            <a:r>
              <a:rPr lang="en-US" dirty="0">
                <a:solidFill>
                  <a:srgbClr val="000000"/>
                </a:solidFill>
              </a:rPr>
              <a:t>Converts observation points to grids</a:t>
            </a:r>
          </a:p>
        </p:txBody>
      </p:sp>
      <p:pic>
        <p:nvPicPr>
          <p:cNvPr id="4" name="Picture 3">
            <a:extLst>
              <a:ext uri="{FF2B5EF4-FFF2-40B4-BE49-F238E27FC236}">
                <a16:creationId xmlns:a16="http://schemas.microsoft.com/office/drawing/2014/main" id="{8B3872B7-1407-4296-8B4D-D8D4DF582BFA}"/>
              </a:ext>
            </a:extLst>
          </p:cNvPr>
          <p:cNvPicPr>
            <a:picLocks noChangeAspect="1"/>
          </p:cNvPicPr>
          <p:nvPr/>
        </p:nvPicPr>
        <p:blipFill>
          <a:blip r:embed="rId3"/>
          <a:stretch>
            <a:fillRect/>
          </a:stretch>
        </p:blipFill>
        <p:spPr>
          <a:xfrm>
            <a:off x="918948" y="2076981"/>
            <a:ext cx="10801882" cy="4755462"/>
          </a:xfrm>
          <a:prstGeom prst="rect">
            <a:avLst/>
          </a:prstGeom>
        </p:spPr>
      </p:pic>
    </p:spTree>
    <p:extLst>
      <p:ext uri="{BB962C8B-B14F-4D97-AF65-F5344CB8AC3E}">
        <p14:creationId xmlns:p14="http://schemas.microsoft.com/office/powerpoint/2010/main" val="13932325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9" y="14673"/>
            <a:ext cx="4803636" cy="1311664"/>
          </a:xfrm>
        </p:spPr>
        <p:txBody>
          <a:bodyPr>
            <a:normAutofit/>
          </a:bodyPr>
          <a:lstStyle/>
          <a:p>
            <a:r>
              <a:rPr lang="en-US" sz="4000" i="1" dirty="0">
                <a:solidFill>
                  <a:srgbClr val="000000"/>
                </a:solidFill>
              </a:rPr>
              <a:t>Gridded Precipitation</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69" y="1326337"/>
            <a:ext cx="11357973" cy="4952921"/>
          </a:xfrm>
        </p:spPr>
        <p:txBody>
          <a:bodyPr anchor="t">
            <a:noAutofit/>
          </a:bodyPr>
          <a:lstStyle/>
          <a:p>
            <a:pPr>
              <a:lnSpc>
                <a:spcPct val="100000"/>
              </a:lnSpc>
              <a:spcBef>
                <a:spcPts val="0"/>
              </a:spcBef>
            </a:pPr>
            <a:r>
              <a:rPr lang="en-US" sz="3200" dirty="0">
                <a:solidFill>
                  <a:srgbClr val="000000"/>
                </a:solidFill>
              </a:rPr>
              <a:t>DSS Pathnames for Grids in HEC-HMS</a:t>
            </a:r>
          </a:p>
          <a:p>
            <a:pPr marL="0" indent="0">
              <a:lnSpc>
                <a:spcPct val="100000"/>
              </a:lnSpc>
              <a:spcBef>
                <a:spcPts val="0"/>
              </a:spcBef>
              <a:buNone/>
            </a:pPr>
            <a:endParaRPr lang="en-US" b="1" dirty="0">
              <a:solidFill>
                <a:srgbClr val="000000"/>
              </a:solidFill>
            </a:endParaRPr>
          </a:p>
          <a:p>
            <a:pPr marL="0" indent="0">
              <a:lnSpc>
                <a:spcPct val="100000"/>
              </a:lnSpc>
              <a:spcBef>
                <a:spcPts val="0"/>
              </a:spcBef>
              <a:buNone/>
            </a:pPr>
            <a:r>
              <a:rPr lang="en-US" b="1" dirty="0">
                <a:solidFill>
                  <a:srgbClr val="000000"/>
                </a:solidFill>
              </a:rPr>
              <a:t>	</a:t>
            </a:r>
            <a:r>
              <a:rPr lang="en-US" sz="3200" b="1" dirty="0">
                <a:solidFill>
                  <a:srgbClr val="000000"/>
                </a:solidFill>
              </a:rPr>
              <a:t>/A-part/B-part/C-part/D-part/E-part/F-part/</a:t>
            </a:r>
          </a:p>
          <a:p>
            <a:pPr marL="0" indent="0">
              <a:lnSpc>
                <a:spcPct val="100000"/>
              </a:lnSpc>
              <a:spcBef>
                <a:spcPts val="0"/>
              </a:spcBef>
              <a:buNone/>
            </a:pPr>
            <a:endParaRPr lang="en-US" sz="1400" b="1" dirty="0">
              <a:solidFill>
                <a:srgbClr val="000000"/>
              </a:solidFill>
            </a:endParaRPr>
          </a:p>
          <a:p>
            <a:pPr marL="0" indent="0">
              <a:lnSpc>
                <a:spcPct val="100000"/>
              </a:lnSpc>
              <a:spcBef>
                <a:spcPts val="0"/>
              </a:spcBef>
              <a:buNone/>
            </a:pPr>
            <a:r>
              <a:rPr lang="en-US" dirty="0">
                <a:solidFill>
                  <a:srgbClr val="000000"/>
                </a:solidFill>
              </a:rPr>
              <a:t>	A – grid system (SHG, HRAP)</a:t>
            </a:r>
          </a:p>
          <a:p>
            <a:pPr marL="0" indent="0">
              <a:lnSpc>
                <a:spcPct val="100000"/>
              </a:lnSpc>
              <a:spcBef>
                <a:spcPts val="0"/>
              </a:spcBef>
              <a:buNone/>
            </a:pPr>
            <a:r>
              <a:rPr lang="en-US" dirty="0">
                <a:solidFill>
                  <a:srgbClr val="000000"/>
                </a:solidFill>
              </a:rPr>
              <a:t>	B – region or watershed name</a:t>
            </a:r>
          </a:p>
          <a:p>
            <a:pPr marL="0" indent="0">
              <a:lnSpc>
                <a:spcPct val="100000"/>
              </a:lnSpc>
              <a:spcBef>
                <a:spcPts val="0"/>
              </a:spcBef>
              <a:buNone/>
            </a:pPr>
            <a:r>
              <a:rPr lang="en-US" dirty="0">
                <a:solidFill>
                  <a:srgbClr val="000000"/>
                </a:solidFill>
              </a:rPr>
              <a:t>	C – the data variable (</a:t>
            </a:r>
            <a:r>
              <a:rPr lang="en-US" dirty="0" err="1">
                <a:solidFill>
                  <a:srgbClr val="000000"/>
                </a:solidFill>
              </a:rPr>
              <a:t>precip</a:t>
            </a:r>
            <a:r>
              <a:rPr lang="en-US" dirty="0">
                <a:solidFill>
                  <a:srgbClr val="000000"/>
                </a:solidFill>
              </a:rPr>
              <a:t>, temp, …)</a:t>
            </a:r>
          </a:p>
          <a:p>
            <a:pPr marL="0" indent="0">
              <a:lnSpc>
                <a:spcPct val="100000"/>
              </a:lnSpc>
              <a:spcBef>
                <a:spcPts val="0"/>
              </a:spcBef>
              <a:buNone/>
            </a:pPr>
            <a:r>
              <a:rPr lang="en-US" dirty="0">
                <a:solidFill>
                  <a:srgbClr val="000000"/>
                </a:solidFill>
              </a:rPr>
              <a:t>	D – starting time for grid (ex: 04JAN2021:1500)</a:t>
            </a:r>
          </a:p>
          <a:p>
            <a:pPr marL="0" indent="0">
              <a:lnSpc>
                <a:spcPct val="100000"/>
              </a:lnSpc>
              <a:spcBef>
                <a:spcPts val="0"/>
              </a:spcBef>
              <a:buNone/>
            </a:pPr>
            <a:r>
              <a:rPr lang="en-US" dirty="0">
                <a:solidFill>
                  <a:srgbClr val="000000"/>
                </a:solidFill>
              </a:rPr>
              <a:t>	E – ending time for grid (ex: 04JAN2021:1600)</a:t>
            </a:r>
          </a:p>
          <a:p>
            <a:pPr marL="0" indent="0">
              <a:lnSpc>
                <a:spcPct val="100000"/>
              </a:lnSpc>
              <a:spcBef>
                <a:spcPts val="0"/>
              </a:spcBef>
              <a:buNone/>
            </a:pPr>
            <a:r>
              <a:rPr lang="en-US" dirty="0">
                <a:solidFill>
                  <a:srgbClr val="000000"/>
                </a:solidFill>
              </a:rPr>
              <a:t>	F – additional identification (e.g. </a:t>
            </a:r>
            <a:r>
              <a:rPr lang="en-US" dirty="0" err="1">
                <a:solidFill>
                  <a:srgbClr val="000000"/>
                </a:solidFill>
              </a:rPr>
              <a:t>obs</a:t>
            </a:r>
            <a:r>
              <a:rPr lang="en-US" dirty="0">
                <a:solidFill>
                  <a:srgbClr val="000000"/>
                </a:solidFill>
              </a:rPr>
              <a:t>, radar, NWS, …)</a:t>
            </a:r>
          </a:p>
        </p:txBody>
      </p:sp>
    </p:spTree>
    <p:extLst>
      <p:ext uri="{BB962C8B-B14F-4D97-AF65-F5344CB8AC3E}">
        <p14:creationId xmlns:p14="http://schemas.microsoft.com/office/powerpoint/2010/main" val="5689662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9" y="14674"/>
            <a:ext cx="4803636" cy="1311664"/>
          </a:xfrm>
        </p:spPr>
        <p:txBody>
          <a:bodyPr>
            <a:normAutofit/>
          </a:bodyPr>
          <a:lstStyle/>
          <a:p>
            <a:r>
              <a:rPr lang="en-US" sz="4000" i="1" dirty="0">
                <a:solidFill>
                  <a:srgbClr val="000000"/>
                </a:solidFill>
              </a:rPr>
              <a:t>Gridded Precipitation</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69" y="1326338"/>
            <a:ext cx="11357973" cy="4952921"/>
          </a:xfrm>
        </p:spPr>
        <p:txBody>
          <a:bodyPr anchor="t">
            <a:noAutofit/>
          </a:bodyPr>
          <a:lstStyle/>
          <a:p>
            <a:pPr>
              <a:lnSpc>
                <a:spcPct val="100000"/>
              </a:lnSpc>
              <a:spcBef>
                <a:spcPts val="0"/>
              </a:spcBef>
            </a:pPr>
            <a:r>
              <a:rPr lang="en-US" sz="3200" dirty="0">
                <a:solidFill>
                  <a:srgbClr val="000000"/>
                </a:solidFill>
              </a:rPr>
              <a:t>Grids must have:</a:t>
            </a:r>
          </a:p>
          <a:p>
            <a:pPr lvl="1">
              <a:lnSpc>
                <a:spcPct val="100000"/>
              </a:lnSpc>
              <a:spcBef>
                <a:spcPts val="800"/>
              </a:spcBef>
            </a:pPr>
            <a:r>
              <a:rPr lang="en-US" sz="2800" dirty="0">
                <a:solidFill>
                  <a:srgbClr val="000000"/>
                </a:solidFill>
              </a:rPr>
              <a:t>Correct C-part pathname</a:t>
            </a:r>
          </a:p>
          <a:p>
            <a:pPr lvl="1">
              <a:lnSpc>
                <a:spcPct val="100000"/>
              </a:lnSpc>
              <a:spcBef>
                <a:spcPts val="800"/>
              </a:spcBef>
            </a:pPr>
            <a:r>
              <a:rPr lang="en-US" sz="2800" dirty="0">
                <a:solidFill>
                  <a:srgbClr val="000000"/>
                </a:solidFill>
              </a:rPr>
              <a:t>Correct units</a:t>
            </a:r>
          </a:p>
          <a:p>
            <a:pPr lvl="1">
              <a:lnSpc>
                <a:spcPct val="100000"/>
              </a:lnSpc>
              <a:spcBef>
                <a:spcPts val="800"/>
              </a:spcBef>
            </a:pPr>
            <a:r>
              <a:rPr lang="en-US" sz="2800" dirty="0">
                <a:solidFill>
                  <a:srgbClr val="000000"/>
                </a:solidFill>
              </a:rPr>
              <a:t>Valid Data type</a:t>
            </a:r>
          </a:p>
          <a:p>
            <a:pPr lvl="1">
              <a:lnSpc>
                <a:spcPct val="100000"/>
              </a:lnSpc>
              <a:spcBef>
                <a:spcPts val="800"/>
              </a:spcBef>
            </a:pPr>
            <a:r>
              <a:rPr lang="en-US" sz="2800" dirty="0">
                <a:solidFill>
                  <a:srgbClr val="000000"/>
                </a:solidFill>
              </a:rPr>
              <a:t>Values for each grid cell</a:t>
            </a:r>
          </a:p>
        </p:txBody>
      </p:sp>
      <p:graphicFrame>
        <p:nvGraphicFramePr>
          <p:cNvPr id="5" name="Table 4">
            <a:extLst>
              <a:ext uri="{FF2B5EF4-FFF2-40B4-BE49-F238E27FC236}">
                <a16:creationId xmlns:a16="http://schemas.microsoft.com/office/drawing/2014/main" id="{59039225-42A5-42E8-AF33-592025B4BE2F}"/>
              </a:ext>
            </a:extLst>
          </p:cNvPr>
          <p:cNvGraphicFramePr>
            <a:graphicFrameLocks noGrp="1"/>
          </p:cNvGraphicFramePr>
          <p:nvPr/>
        </p:nvGraphicFramePr>
        <p:xfrm>
          <a:off x="5429018" y="385390"/>
          <a:ext cx="6400124" cy="6377748"/>
        </p:xfrm>
        <a:graphic>
          <a:graphicData uri="http://schemas.openxmlformats.org/drawingml/2006/table">
            <a:tbl>
              <a:tblPr/>
              <a:tblGrid>
                <a:gridCol w="2220011">
                  <a:extLst>
                    <a:ext uri="{9D8B030D-6E8A-4147-A177-3AD203B41FA5}">
                      <a16:colId xmlns:a16="http://schemas.microsoft.com/office/drawing/2014/main" val="1118489523"/>
                    </a:ext>
                  </a:extLst>
                </a:gridCol>
                <a:gridCol w="1683657">
                  <a:extLst>
                    <a:ext uri="{9D8B030D-6E8A-4147-A177-3AD203B41FA5}">
                      <a16:colId xmlns:a16="http://schemas.microsoft.com/office/drawing/2014/main" val="3034611146"/>
                    </a:ext>
                  </a:extLst>
                </a:gridCol>
                <a:gridCol w="1190171">
                  <a:extLst>
                    <a:ext uri="{9D8B030D-6E8A-4147-A177-3AD203B41FA5}">
                      <a16:colId xmlns:a16="http://schemas.microsoft.com/office/drawing/2014/main" val="509371380"/>
                    </a:ext>
                  </a:extLst>
                </a:gridCol>
                <a:gridCol w="1306285">
                  <a:extLst>
                    <a:ext uri="{9D8B030D-6E8A-4147-A177-3AD203B41FA5}">
                      <a16:colId xmlns:a16="http://schemas.microsoft.com/office/drawing/2014/main" val="2956942389"/>
                    </a:ext>
                  </a:extLst>
                </a:gridCol>
              </a:tblGrid>
              <a:tr h="143326">
                <a:tc>
                  <a:txBody>
                    <a:bodyPr/>
                    <a:lstStyle/>
                    <a:p>
                      <a:pPr algn="l" fontAlgn="b"/>
                      <a:r>
                        <a:rPr lang="en-US" sz="1500" b="1" i="0" u="none" strike="noStrike" dirty="0">
                          <a:solidFill>
                            <a:srgbClr val="000000"/>
                          </a:solidFill>
                          <a:effectLst/>
                          <a:latin typeface="Calibri" panose="020F0502020204030204" pitchFamily="34" charset="0"/>
                        </a:rPr>
                        <a:t> Grid Type</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fontAlgn="b"/>
                      <a:r>
                        <a:rPr lang="en-US" sz="1500" b="1" i="0" u="none" strike="noStrike" dirty="0">
                          <a:solidFill>
                            <a:srgbClr val="000000"/>
                          </a:solidFill>
                          <a:effectLst/>
                          <a:latin typeface="Calibri" panose="020F0502020204030204" pitchFamily="34" charset="0"/>
                        </a:rPr>
                        <a:t> C-Part</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sz="1500" b="1" i="0" u="none" strike="noStrike" dirty="0">
                          <a:solidFill>
                            <a:srgbClr val="000000"/>
                          </a:solidFill>
                          <a:effectLst/>
                          <a:latin typeface="Calibri" panose="020F0502020204030204" pitchFamily="34" charset="0"/>
                        </a:rPr>
                        <a:t> Units</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sz="1500" b="1" i="0" u="none" strike="noStrike" dirty="0">
                          <a:solidFill>
                            <a:srgbClr val="000000"/>
                          </a:solidFill>
                          <a:effectLst/>
                          <a:latin typeface="Calibri" panose="020F0502020204030204" pitchFamily="34" charset="0"/>
                        </a:rPr>
                        <a:t> Data Type</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741455288"/>
                  </a:ext>
                </a:extLst>
              </a:tr>
              <a:tr h="268735">
                <a:tc>
                  <a:txBody>
                    <a:bodyPr/>
                    <a:lstStyle/>
                    <a:p>
                      <a:pPr algn="l" fontAlgn="b"/>
                      <a:r>
                        <a:rPr lang="en-US" sz="1500" b="0" i="0" u="none" strike="noStrike" dirty="0">
                          <a:solidFill>
                            <a:srgbClr val="000000"/>
                          </a:solidFill>
                          <a:effectLst/>
                          <a:latin typeface="Calibri" panose="020F0502020204030204" pitchFamily="34" charset="0"/>
                        </a:rPr>
                        <a:t> Precipitation</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PRECIPITATION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PER-CUM</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3983377"/>
                  </a:ext>
                </a:extLst>
              </a:tr>
              <a:tr h="268735">
                <a:tc>
                  <a:txBody>
                    <a:bodyPr/>
                    <a:lstStyle/>
                    <a:p>
                      <a:pPr algn="l" fontAlgn="b"/>
                      <a:r>
                        <a:rPr lang="en-US" sz="1500" b="0" i="0" u="none" strike="noStrike" dirty="0">
                          <a:solidFill>
                            <a:srgbClr val="000000"/>
                          </a:solidFill>
                          <a:effectLst/>
                          <a:latin typeface="Calibri" panose="020F0502020204030204" pitchFamily="34" charset="0"/>
                        </a:rPr>
                        <a:t> Temperature</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TEMPERATURE</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DEG C </a:t>
                      </a:r>
                    </a:p>
                    <a:p>
                      <a:pPr algn="ctr" fontAlgn="b"/>
                      <a:r>
                        <a:rPr lang="en-US" sz="1500" b="0" i="0" u="none" strike="noStrike" dirty="0">
                          <a:solidFill>
                            <a:srgbClr val="000000"/>
                          </a:solidFill>
                          <a:effectLst/>
                          <a:latin typeface="Calibri" panose="020F0502020204030204" pitchFamily="34" charset="0"/>
                        </a:rPr>
                        <a:t> DEG 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PER-AVER </a:t>
                      </a:r>
                    </a:p>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146495"/>
                  </a:ext>
                </a:extLst>
              </a:tr>
              <a:tr h="400117">
                <a:tc>
                  <a:txBody>
                    <a:bodyPr/>
                    <a:lstStyle/>
                    <a:p>
                      <a:pPr algn="l" fontAlgn="b"/>
                      <a:r>
                        <a:rPr lang="en-US" sz="1500" b="0" i="0" u="none" strike="noStrike" dirty="0">
                          <a:solidFill>
                            <a:srgbClr val="000000"/>
                          </a:solidFill>
                          <a:effectLst/>
                          <a:latin typeface="Calibri" panose="020F0502020204030204" pitchFamily="34" charset="0"/>
                        </a:rPr>
                        <a:t> Solar Radiation</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SOLAR RADIATION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WATT/M2   </a:t>
                      </a:r>
                      <a:br>
                        <a:rPr lang="en-US" sz="1500" b="0" i="0" u="none" strike="noStrike" dirty="0">
                          <a:solidFill>
                            <a:srgbClr val="000000"/>
                          </a:solidFill>
                          <a:effectLst/>
                          <a:latin typeface="Calibri" panose="020F0502020204030204" pitchFamily="34" charset="0"/>
                        </a:rPr>
                      </a:br>
                      <a:r>
                        <a:rPr lang="en-US" sz="1500" b="0" i="0" u="none" strike="noStrike" dirty="0">
                          <a:solidFill>
                            <a:srgbClr val="000000"/>
                          </a:solidFill>
                          <a:effectLst/>
                          <a:latin typeface="Calibri" panose="020F0502020204030204" pitchFamily="34" charset="0"/>
                        </a:rPr>
                        <a:t> LANGLEY/M </a:t>
                      </a:r>
                    </a:p>
                    <a:p>
                      <a:pPr algn="ctr" fontAlgn="b"/>
                      <a:r>
                        <a:rPr lang="en-US" sz="1500" b="0" i="0" u="none" strike="noStrike" dirty="0">
                          <a:solidFill>
                            <a:srgbClr val="000000"/>
                          </a:solidFill>
                          <a:effectLst/>
                          <a:latin typeface="Calibri" panose="020F0502020204030204" pitchFamily="34" charset="0"/>
                        </a:rPr>
                        <a:t>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PER-AVER </a:t>
                      </a:r>
                    </a:p>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1823365"/>
                  </a:ext>
                </a:extLst>
              </a:tr>
              <a:tr h="400117">
                <a:tc>
                  <a:txBody>
                    <a:bodyPr/>
                    <a:lstStyle/>
                    <a:p>
                      <a:pPr algn="l" fontAlgn="b"/>
                      <a:r>
                        <a:rPr lang="en-US" sz="1500" b="0" i="0" u="none" strike="noStrike" dirty="0">
                          <a:solidFill>
                            <a:srgbClr val="000000"/>
                          </a:solidFill>
                          <a:effectLst/>
                          <a:latin typeface="Calibri" panose="020F0502020204030204" pitchFamily="34" charset="0"/>
                        </a:rPr>
                        <a:t> Crop Coefficient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CROP COEFFICIENT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UNSPECIF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PER-AVER </a:t>
                      </a:r>
                    </a:p>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4410785"/>
                  </a:ext>
                </a:extLst>
              </a:tr>
              <a:tr h="268735">
                <a:tc>
                  <a:txBody>
                    <a:bodyPr/>
                    <a:lstStyle/>
                    <a:p>
                      <a:pPr algn="l" fontAlgn="b"/>
                      <a:r>
                        <a:rPr lang="en-US" sz="1500" b="0" i="0" u="none" strike="noStrike" dirty="0">
                          <a:solidFill>
                            <a:srgbClr val="000000"/>
                          </a:solidFill>
                          <a:effectLst/>
                          <a:latin typeface="Calibri" panose="020F0502020204030204" pitchFamily="34" charset="0"/>
                        </a:rPr>
                        <a:t> Storage Capacity</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STORAGE CAPACITY</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9724892"/>
                  </a:ext>
                </a:extLst>
              </a:tr>
              <a:tr h="268735">
                <a:tc>
                  <a:txBody>
                    <a:bodyPr/>
                    <a:lstStyle/>
                    <a:p>
                      <a:pPr algn="l" fontAlgn="b"/>
                      <a:r>
                        <a:rPr lang="en-US" sz="1500" b="0" i="0" u="none" strike="noStrike" dirty="0">
                          <a:solidFill>
                            <a:srgbClr val="000000"/>
                          </a:solidFill>
                          <a:effectLst/>
                          <a:latin typeface="Calibri" panose="020F0502020204030204" pitchFamily="34" charset="0"/>
                        </a:rPr>
                        <a:t> Percolation Rate</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PERCOLATION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MM/HR </a:t>
                      </a:r>
                    </a:p>
                    <a:p>
                      <a:pPr algn="ctr" fontAlgn="b"/>
                      <a:r>
                        <a:rPr lang="en-US" sz="1500" b="0" i="0" u="none" strike="noStrike" dirty="0">
                          <a:solidFill>
                            <a:srgbClr val="000000"/>
                          </a:solidFill>
                          <a:effectLst/>
                          <a:latin typeface="Calibri" panose="020F0502020204030204" pitchFamily="34" charset="0"/>
                        </a:rPr>
                        <a:t> IN/HR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0491512"/>
                  </a:ext>
                </a:extLst>
              </a:tr>
              <a:tr h="400117">
                <a:tc>
                  <a:txBody>
                    <a:bodyPr/>
                    <a:lstStyle/>
                    <a:p>
                      <a:pPr algn="l" fontAlgn="b"/>
                      <a:r>
                        <a:rPr lang="en-US" sz="1500" b="0" i="0" u="none" strike="noStrike" dirty="0">
                          <a:solidFill>
                            <a:srgbClr val="000000"/>
                          </a:solidFill>
                          <a:effectLst/>
                          <a:latin typeface="Calibri" panose="020F0502020204030204" pitchFamily="34" charset="0"/>
                        </a:rPr>
                        <a:t> Storage Coefficient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STORAGE COEFFICIENT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HR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0922319"/>
                  </a:ext>
                </a:extLst>
              </a:tr>
              <a:tr h="268735">
                <a:tc>
                  <a:txBody>
                    <a:bodyPr/>
                    <a:lstStyle/>
                    <a:p>
                      <a:pPr algn="l" fontAlgn="b"/>
                      <a:r>
                        <a:rPr lang="en-US" sz="1500" b="0" i="0" u="none" strike="noStrike" dirty="0">
                          <a:solidFill>
                            <a:srgbClr val="000000"/>
                          </a:solidFill>
                          <a:effectLst/>
                          <a:latin typeface="Calibri" panose="020F0502020204030204" pitchFamily="34" charset="0"/>
                        </a:rPr>
                        <a:t> Moisture Deficit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MOISTURE DEFICIT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5253037"/>
                  </a:ext>
                </a:extLst>
              </a:tr>
              <a:tr h="268735">
                <a:tc>
                  <a:txBody>
                    <a:bodyPr/>
                    <a:lstStyle/>
                    <a:p>
                      <a:pPr algn="l" fontAlgn="b"/>
                      <a:r>
                        <a:rPr lang="en-US" sz="1500" b="0" i="0" u="none" strike="noStrike" dirty="0">
                          <a:solidFill>
                            <a:srgbClr val="000000"/>
                          </a:solidFill>
                          <a:effectLst/>
                          <a:latin typeface="Calibri" panose="020F0502020204030204" pitchFamily="34" charset="0"/>
                        </a:rPr>
                        <a:t> Impervious Area</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IMPERVIOUS AREA</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0618047"/>
                  </a:ext>
                </a:extLst>
              </a:tr>
              <a:tr h="268735">
                <a:tc>
                  <a:txBody>
                    <a:bodyPr/>
                    <a:lstStyle/>
                    <a:p>
                      <a:pPr algn="l" fontAlgn="b"/>
                      <a:r>
                        <a:rPr lang="en-US" sz="1500" b="0" i="0" u="none" strike="noStrike" dirty="0">
                          <a:solidFill>
                            <a:srgbClr val="000000"/>
                          </a:solidFill>
                          <a:effectLst/>
                          <a:latin typeface="Calibri" panose="020F0502020204030204" pitchFamily="34" charset="0"/>
                        </a:rPr>
                        <a:t> SCS Curve Number</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CURVE NUMBER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UNSPECIF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6565573"/>
                  </a:ext>
                </a:extLst>
              </a:tr>
              <a:tr h="268735">
                <a:tc>
                  <a:txBody>
                    <a:bodyPr/>
                    <a:lstStyle/>
                    <a:p>
                      <a:pPr algn="l" fontAlgn="b"/>
                      <a:r>
                        <a:rPr lang="en-US" sz="1500" b="0" i="0" u="none" strike="noStrike" dirty="0">
                          <a:solidFill>
                            <a:srgbClr val="000000"/>
                          </a:solidFill>
                          <a:effectLst/>
                          <a:latin typeface="Calibri" panose="020F0502020204030204" pitchFamily="34" charset="0"/>
                        </a:rPr>
                        <a:t> Elevation</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ELEVATION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 FT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4936375"/>
                  </a:ext>
                </a:extLst>
              </a:tr>
              <a:tr h="268735">
                <a:tc>
                  <a:txBody>
                    <a:bodyPr/>
                    <a:lstStyle/>
                    <a:p>
                      <a:pPr algn="l" fontAlgn="b"/>
                      <a:r>
                        <a:rPr lang="en-US" sz="1500" b="0" i="0" u="none" strike="noStrike" dirty="0">
                          <a:solidFill>
                            <a:srgbClr val="000000"/>
                          </a:solidFill>
                          <a:effectLst/>
                          <a:latin typeface="Calibri" panose="020F0502020204030204" pitchFamily="34" charset="0"/>
                        </a:rPr>
                        <a:t> Cold Content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COLD CONTENT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1565345"/>
                  </a:ext>
                </a:extLst>
              </a:tr>
              <a:tr h="400117">
                <a:tc>
                  <a:txBody>
                    <a:bodyPr/>
                    <a:lstStyle/>
                    <a:p>
                      <a:pPr algn="l" fontAlgn="b"/>
                      <a:r>
                        <a:rPr lang="en-US" sz="1500" b="0" i="0" u="none" strike="noStrike" dirty="0">
                          <a:solidFill>
                            <a:srgbClr val="000000"/>
                          </a:solidFill>
                          <a:effectLst/>
                          <a:latin typeface="Calibri" panose="020F0502020204030204" pitchFamily="34" charset="0"/>
                        </a:rPr>
                        <a:t> Cold Content ATI</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COLD CONTENT ATI</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DEG C </a:t>
                      </a:r>
                    </a:p>
                    <a:p>
                      <a:pPr algn="ctr" fontAlgn="b"/>
                      <a:r>
                        <a:rPr lang="en-US" sz="1500" b="0" i="0" u="none" strike="noStrike" dirty="0">
                          <a:solidFill>
                            <a:srgbClr val="000000"/>
                          </a:solidFill>
                          <a:effectLst/>
                          <a:latin typeface="Calibri" panose="020F0502020204030204" pitchFamily="34" charset="0"/>
                        </a:rPr>
                        <a:t> DEG 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7813080"/>
                  </a:ext>
                </a:extLst>
              </a:tr>
              <a:tr h="400117">
                <a:tc>
                  <a:txBody>
                    <a:bodyPr/>
                    <a:lstStyle/>
                    <a:p>
                      <a:pPr algn="l" fontAlgn="b"/>
                      <a:r>
                        <a:rPr lang="en-US" sz="1500" b="0" i="0" u="none" strike="noStrike" dirty="0">
                          <a:solidFill>
                            <a:srgbClr val="000000"/>
                          </a:solidFill>
                          <a:effectLst/>
                          <a:latin typeface="Calibri" panose="020F0502020204030204" pitchFamily="34" charset="0"/>
                        </a:rPr>
                        <a:t> </a:t>
                      </a:r>
                      <a:r>
                        <a:rPr lang="en-US" sz="1500" b="0" i="0" u="none" strike="noStrike" dirty="0" err="1">
                          <a:solidFill>
                            <a:srgbClr val="000000"/>
                          </a:solidFill>
                          <a:effectLst/>
                          <a:latin typeface="Calibri" panose="020F0502020204030204" pitchFamily="34" charset="0"/>
                        </a:rPr>
                        <a:t>Meltrate</a:t>
                      </a:r>
                      <a:r>
                        <a:rPr lang="en-US" sz="1500" b="0" i="0" u="none" strike="noStrike" dirty="0">
                          <a:solidFill>
                            <a:srgbClr val="000000"/>
                          </a:solidFill>
                          <a:effectLst/>
                          <a:latin typeface="Calibri" panose="020F0502020204030204" pitchFamily="34" charset="0"/>
                        </a:rPr>
                        <a:t> ATI </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MELTRATE ATI</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DEGC-DAY </a:t>
                      </a:r>
                    </a:p>
                    <a:p>
                      <a:pPr algn="ctr" fontAlgn="b"/>
                      <a:r>
                        <a:rPr lang="en-US" sz="1500" b="0" i="0" u="none" strike="noStrike" dirty="0">
                          <a:solidFill>
                            <a:srgbClr val="000000"/>
                          </a:solidFill>
                          <a:effectLst/>
                          <a:latin typeface="Calibri" panose="020F0502020204030204" pitchFamily="34" charset="0"/>
                        </a:rPr>
                        <a:t> DEGF-DAY</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2472547"/>
                  </a:ext>
                </a:extLst>
              </a:tr>
              <a:tr h="268735">
                <a:tc>
                  <a:txBody>
                    <a:bodyPr/>
                    <a:lstStyle/>
                    <a:p>
                      <a:pPr algn="l" fontAlgn="b"/>
                      <a:r>
                        <a:rPr lang="en-US" sz="1500" b="0" i="0" u="none" strike="noStrike" dirty="0">
                          <a:solidFill>
                            <a:srgbClr val="000000"/>
                          </a:solidFill>
                          <a:effectLst/>
                          <a:latin typeface="Calibri" panose="020F0502020204030204" pitchFamily="34" charset="0"/>
                        </a:rPr>
                        <a:t> Liquid Water</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LIQUID WATER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5011421"/>
                  </a:ext>
                </a:extLst>
              </a:tr>
              <a:tr h="531500">
                <a:tc>
                  <a:txBody>
                    <a:bodyPr/>
                    <a:lstStyle/>
                    <a:p>
                      <a:pPr algn="l" fontAlgn="b"/>
                      <a:r>
                        <a:rPr lang="en-US" sz="1500" b="0" i="0" u="none" strike="noStrike" dirty="0">
                          <a:solidFill>
                            <a:srgbClr val="000000"/>
                          </a:solidFill>
                          <a:effectLst/>
                          <a:latin typeface="Calibri" panose="020F0502020204030204" pitchFamily="34" charset="0"/>
                        </a:rPr>
                        <a:t> Snow Water Equivalent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SWE</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8931055"/>
                  </a:ext>
                </a:extLst>
              </a:tr>
            </a:tbl>
          </a:graphicData>
        </a:graphic>
      </p:graphicFrame>
      <p:sp>
        <p:nvSpPr>
          <p:cNvPr id="6" name="Rectangle 5">
            <a:extLst>
              <a:ext uri="{FF2B5EF4-FFF2-40B4-BE49-F238E27FC236}">
                <a16:creationId xmlns:a16="http://schemas.microsoft.com/office/drawing/2014/main" id="{ECB61DA1-8BFD-4DD2-8786-B88AB268E526}"/>
              </a:ext>
            </a:extLst>
          </p:cNvPr>
          <p:cNvSpPr/>
          <p:nvPr/>
        </p:nvSpPr>
        <p:spPr>
          <a:xfrm>
            <a:off x="5365518" y="609600"/>
            <a:ext cx="6543454" cy="315686"/>
          </a:xfrm>
          <a:prstGeom prst="rect">
            <a:avLst/>
          </a:pr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0036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DA97351-8427-4DED-892F-ECB8091643BA}"/>
              </a:ext>
            </a:extLst>
          </p:cNvPr>
          <p:cNvPicPr>
            <a:picLocks noChangeAspect="1"/>
          </p:cNvPicPr>
          <p:nvPr/>
        </p:nvPicPr>
        <p:blipFill>
          <a:blip r:embed="rId3"/>
          <a:stretch>
            <a:fillRect/>
          </a:stretch>
        </p:blipFill>
        <p:spPr>
          <a:xfrm>
            <a:off x="263957" y="0"/>
            <a:ext cx="11664085" cy="6857999"/>
          </a:xfrm>
          <a:prstGeom prst="rect">
            <a:avLst/>
          </a:prstGeom>
        </p:spPr>
      </p:pic>
      <p:sp>
        <p:nvSpPr>
          <p:cNvPr id="5" name="TextBox 4">
            <a:extLst>
              <a:ext uri="{FF2B5EF4-FFF2-40B4-BE49-F238E27FC236}">
                <a16:creationId xmlns:a16="http://schemas.microsoft.com/office/drawing/2014/main" id="{AF83307F-2C3C-4BBD-9327-E8BF4D7FBA93}"/>
              </a:ext>
            </a:extLst>
          </p:cNvPr>
          <p:cNvSpPr txBox="1"/>
          <p:nvPr/>
        </p:nvSpPr>
        <p:spPr>
          <a:xfrm>
            <a:off x="1447800" y="2159000"/>
            <a:ext cx="3276600" cy="1077218"/>
          </a:xfrm>
          <a:prstGeom prst="rect">
            <a:avLst/>
          </a:prstGeom>
          <a:solidFill>
            <a:srgbClr val="FFFFFF">
              <a:alpha val="80000"/>
            </a:srgbClr>
          </a:solidFill>
          <a:ln w="19050">
            <a:solidFill>
              <a:schemeClr val="tx1"/>
            </a:solidFill>
          </a:ln>
        </p:spPr>
        <p:txBody>
          <a:bodyPr wrap="square" rtlCol="0" anchor="ctr">
            <a:spAutoFit/>
          </a:bodyPr>
          <a:lstStyle/>
          <a:p>
            <a:pPr algn="ctr"/>
            <a:r>
              <a:rPr lang="en-US" sz="3200" b="1" dirty="0">
                <a:effectLst>
                  <a:outerShdw blurRad="38100" dist="38100" dir="2700000" algn="tl">
                    <a:srgbClr val="000000">
                      <a:alpha val="43137"/>
                    </a:srgbClr>
                  </a:outerShdw>
                </a:effectLst>
                <a:latin typeface="Lato" panose="020F0502020204030203" pitchFamily="34" charset="0"/>
              </a:rPr>
              <a:t>Watershed Explorer</a:t>
            </a:r>
          </a:p>
        </p:txBody>
      </p:sp>
      <p:sp>
        <p:nvSpPr>
          <p:cNvPr id="6" name="TextBox 5">
            <a:extLst>
              <a:ext uri="{FF2B5EF4-FFF2-40B4-BE49-F238E27FC236}">
                <a16:creationId xmlns:a16="http://schemas.microsoft.com/office/drawing/2014/main" id="{2816F3C3-4296-4A25-B698-3227F9496EE2}"/>
              </a:ext>
            </a:extLst>
          </p:cNvPr>
          <p:cNvSpPr txBox="1"/>
          <p:nvPr/>
        </p:nvSpPr>
        <p:spPr>
          <a:xfrm>
            <a:off x="2222500" y="4856609"/>
            <a:ext cx="3276600" cy="1077218"/>
          </a:xfrm>
          <a:prstGeom prst="rect">
            <a:avLst/>
          </a:prstGeom>
          <a:solidFill>
            <a:srgbClr val="FFFFFF">
              <a:alpha val="80000"/>
            </a:srgbClr>
          </a:solidFill>
          <a:ln w="19050">
            <a:solidFill>
              <a:schemeClr val="tx1"/>
            </a:solidFill>
          </a:ln>
        </p:spPr>
        <p:txBody>
          <a:bodyPr wrap="square" rtlCol="0" anchor="ctr">
            <a:spAutoFit/>
          </a:bodyPr>
          <a:lstStyle/>
          <a:p>
            <a:pPr algn="ctr"/>
            <a:r>
              <a:rPr lang="en-US" sz="3200" b="1" dirty="0">
                <a:effectLst>
                  <a:outerShdw blurRad="38100" dist="38100" dir="2700000" algn="tl">
                    <a:srgbClr val="000000">
                      <a:alpha val="43137"/>
                    </a:srgbClr>
                  </a:outerShdw>
                </a:effectLst>
                <a:latin typeface="Lato" panose="020F0502020204030203" pitchFamily="34" charset="0"/>
              </a:rPr>
              <a:t>Component Editor</a:t>
            </a:r>
          </a:p>
        </p:txBody>
      </p:sp>
      <p:sp>
        <p:nvSpPr>
          <p:cNvPr id="7" name="TextBox 6">
            <a:extLst>
              <a:ext uri="{FF2B5EF4-FFF2-40B4-BE49-F238E27FC236}">
                <a16:creationId xmlns:a16="http://schemas.microsoft.com/office/drawing/2014/main" id="{6F175983-1993-4D41-9ACE-99F1EBE20BF4}"/>
              </a:ext>
            </a:extLst>
          </p:cNvPr>
          <p:cNvSpPr txBox="1"/>
          <p:nvPr/>
        </p:nvSpPr>
        <p:spPr>
          <a:xfrm>
            <a:off x="7581900" y="2405221"/>
            <a:ext cx="3276600" cy="584775"/>
          </a:xfrm>
          <a:prstGeom prst="rect">
            <a:avLst/>
          </a:prstGeom>
          <a:solidFill>
            <a:srgbClr val="FFFFFF">
              <a:alpha val="80000"/>
            </a:srgbClr>
          </a:solidFill>
          <a:ln w="19050">
            <a:solidFill>
              <a:schemeClr val="tx1"/>
            </a:solidFill>
          </a:ln>
        </p:spPr>
        <p:txBody>
          <a:bodyPr wrap="square" rtlCol="0" anchor="ctr">
            <a:spAutoFit/>
          </a:bodyPr>
          <a:lstStyle/>
          <a:p>
            <a:pPr algn="ctr"/>
            <a:r>
              <a:rPr lang="en-US" sz="3200" b="1" dirty="0">
                <a:effectLst>
                  <a:outerShdw blurRad="38100" dist="38100" dir="2700000" algn="tl">
                    <a:srgbClr val="000000">
                      <a:alpha val="43137"/>
                    </a:srgbClr>
                  </a:outerShdw>
                </a:effectLst>
                <a:latin typeface="Lato" panose="020F0502020204030203" pitchFamily="34" charset="0"/>
              </a:rPr>
              <a:t>Basin Map</a:t>
            </a:r>
          </a:p>
        </p:txBody>
      </p:sp>
      <p:sp>
        <p:nvSpPr>
          <p:cNvPr id="8" name="TextBox 7">
            <a:extLst>
              <a:ext uri="{FF2B5EF4-FFF2-40B4-BE49-F238E27FC236}">
                <a16:creationId xmlns:a16="http://schemas.microsoft.com/office/drawing/2014/main" id="{382733E8-95FE-4809-B86A-C54B0822F50A}"/>
              </a:ext>
            </a:extLst>
          </p:cNvPr>
          <p:cNvSpPr txBox="1"/>
          <p:nvPr/>
        </p:nvSpPr>
        <p:spPr>
          <a:xfrm>
            <a:off x="7900771" y="5395217"/>
            <a:ext cx="3276600" cy="1077218"/>
          </a:xfrm>
          <a:prstGeom prst="rect">
            <a:avLst/>
          </a:prstGeom>
          <a:solidFill>
            <a:srgbClr val="FFFFFF">
              <a:alpha val="80000"/>
            </a:srgbClr>
          </a:solidFill>
          <a:ln w="19050">
            <a:solidFill>
              <a:schemeClr val="tx1"/>
            </a:solidFill>
          </a:ln>
        </p:spPr>
        <p:txBody>
          <a:bodyPr wrap="square" rtlCol="0" anchor="ctr">
            <a:spAutoFit/>
          </a:bodyPr>
          <a:lstStyle/>
          <a:p>
            <a:pPr algn="ctr"/>
            <a:r>
              <a:rPr lang="en-US" sz="3200" b="1" dirty="0">
                <a:effectLst>
                  <a:outerShdw blurRad="38100" dist="38100" dir="2700000" algn="tl">
                    <a:srgbClr val="000000">
                      <a:alpha val="43137"/>
                    </a:srgbClr>
                  </a:outerShdw>
                </a:effectLst>
                <a:latin typeface="Lato" panose="020F0502020204030203" pitchFamily="34" charset="0"/>
              </a:rPr>
              <a:t>Message Console</a:t>
            </a:r>
          </a:p>
        </p:txBody>
      </p:sp>
    </p:spTree>
    <p:extLst>
      <p:ext uri="{BB962C8B-B14F-4D97-AF65-F5344CB8AC3E}">
        <p14:creationId xmlns:p14="http://schemas.microsoft.com/office/powerpoint/2010/main" val="23883789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4000" i="1" dirty="0">
                <a:solidFill>
                  <a:srgbClr val="000000"/>
                </a:solidFill>
              </a:rPr>
              <a:t>Adding Gridded Precipitation to HMS</a:t>
            </a:r>
          </a:p>
        </p:txBody>
      </p:sp>
      <p:pic>
        <p:nvPicPr>
          <p:cNvPr id="8" name="Picture 7">
            <a:extLst>
              <a:ext uri="{FF2B5EF4-FFF2-40B4-BE49-F238E27FC236}">
                <a16:creationId xmlns:a16="http://schemas.microsoft.com/office/drawing/2014/main" id="{44CCF76E-1068-4DDD-B0C1-1E28D4969F5A}"/>
              </a:ext>
            </a:extLst>
          </p:cNvPr>
          <p:cNvPicPr>
            <a:picLocks noChangeAspect="1"/>
          </p:cNvPicPr>
          <p:nvPr/>
        </p:nvPicPr>
        <p:blipFill>
          <a:blip r:embed="rId3"/>
          <a:stretch>
            <a:fillRect/>
          </a:stretch>
        </p:blipFill>
        <p:spPr>
          <a:xfrm>
            <a:off x="471168" y="1183344"/>
            <a:ext cx="6294960" cy="3375008"/>
          </a:xfrm>
          <a:prstGeom prst="rect">
            <a:avLst/>
          </a:prstGeom>
          <a:ln>
            <a:solidFill>
              <a:schemeClr val="bg1">
                <a:lumMod val="50000"/>
              </a:schemeClr>
            </a:solidFill>
          </a:ln>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4F3292D8-4AFF-4762-9C28-26E98CC08754}"/>
              </a:ext>
            </a:extLst>
          </p:cNvPr>
          <p:cNvPicPr>
            <a:picLocks noChangeAspect="1"/>
          </p:cNvPicPr>
          <p:nvPr/>
        </p:nvPicPr>
        <p:blipFill>
          <a:blip r:embed="rId4"/>
          <a:stretch>
            <a:fillRect/>
          </a:stretch>
        </p:blipFill>
        <p:spPr>
          <a:xfrm>
            <a:off x="7196554" y="4421875"/>
            <a:ext cx="4752243" cy="2088107"/>
          </a:xfrm>
          <a:prstGeom prst="rect">
            <a:avLst/>
          </a:prstGeom>
          <a:ln>
            <a:solidFill>
              <a:schemeClr val="bg1">
                <a:lumMod val="50000"/>
              </a:schemeClr>
            </a:solidFill>
          </a:ln>
          <a:effectLst>
            <a:outerShdw blurRad="50800" dist="38100" dir="2700000" algn="tl" rotWithShape="0">
              <a:prstClr val="black">
                <a:alpha val="40000"/>
              </a:prstClr>
            </a:outerShdw>
          </a:effectLst>
        </p:spPr>
      </p:pic>
      <p:grpSp>
        <p:nvGrpSpPr>
          <p:cNvPr id="18" name="Group 17">
            <a:extLst>
              <a:ext uri="{FF2B5EF4-FFF2-40B4-BE49-F238E27FC236}">
                <a16:creationId xmlns:a16="http://schemas.microsoft.com/office/drawing/2014/main" id="{1966FA62-9C32-4771-8B43-7FDB0E88B57E}"/>
              </a:ext>
            </a:extLst>
          </p:cNvPr>
          <p:cNvGrpSpPr/>
          <p:nvPr/>
        </p:nvGrpSpPr>
        <p:grpSpPr>
          <a:xfrm>
            <a:off x="6766128" y="2838734"/>
            <a:ext cx="2309633" cy="1583141"/>
            <a:chOff x="6766128" y="2838734"/>
            <a:chExt cx="2309633" cy="1583141"/>
          </a:xfrm>
        </p:grpSpPr>
        <p:cxnSp>
          <p:nvCxnSpPr>
            <p:cNvPr id="15" name="Straight Connector 14">
              <a:extLst>
                <a:ext uri="{FF2B5EF4-FFF2-40B4-BE49-F238E27FC236}">
                  <a16:creationId xmlns:a16="http://schemas.microsoft.com/office/drawing/2014/main" id="{C67C4DC5-2563-424E-BCC3-749ECB8A1D04}"/>
                </a:ext>
              </a:extLst>
            </p:cNvPr>
            <p:cNvCxnSpPr>
              <a:cxnSpLocks/>
            </p:cNvCxnSpPr>
            <p:nvPr/>
          </p:nvCxnSpPr>
          <p:spPr>
            <a:xfrm flipV="1">
              <a:off x="6766128" y="2852382"/>
              <a:ext cx="2309633" cy="481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F07973E-F0A9-4CD0-84DA-29240FC71218}"/>
                </a:ext>
              </a:extLst>
            </p:cNvPr>
            <p:cNvCxnSpPr/>
            <p:nvPr/>
          </p:nvCxnSpPr>
          <p:spPr>
            <a:xfrm>
              <a:off x="9075761" y="2838734"/>
              <a:ext cx="0" cy="158314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19" name="Rectangle 18">
            <a:extLst>
              <a:ext uri="{FF2B5EF4-FFF2-40B4-BE49-F238E27FC236}">
                <a16:creationId xmlns:a16="http://schemas.microsoft.com/office/drawing/2014/main" id="{86CE0126-4497-4BE2-B341-C17F9B31DBA1}"/>
              </a:ext>
            </a:extLst>
          </p:cNvPr>
          <p:cNvSpPr/>
          <p:nvPr/>
        </p:nvSpPr>
        <p:spPr>
          <a:xfrm>
            <a:off x="4421875" y="3261814"/>
            <a:ext cx="2442933" cy="370083"/>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51457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4000" i="1" dirty="0">
                <a:solidFill>
                  <a:srgbClr val="000000"/>
                </a:solidFill>
              </a:rPr>
              <a:t>Gridded Data Manager</a:t>
            </a:r>
          </a:p>
        </p:txBody>
      </p:sp>
      <p:pic>
        <p:nvPicPr>
          <p:cNvPr id="6" name="Picture 5">
            <a:extLst>
              <a:ext uri="{FF2B5EF4-FFF2-40B4-BE49-F238E27FC236}">
                <a16:creationId xmlns:a16="http://schemas.microsoft.com/office/drawing/2014/main" id="{CDDD0317-0692-4C49-CEDB-3347042BF9B1}"/>
              </a:ext>
            </a:extLst>
          </p:cNvPr>
          <p:cNvPicPr>
            <a:picLocks noChangeAspect="1"/>
          </p:cNvPicPr>
          <p:nvPr/>
        </p:nvPicPr>
        <p:blipFill>
          <a:blip r:embed="rId3"/>
          <a:stretch>
            <a:fillRect/>
          </a:stretch>
        </p:blipFill>
        <p:spPr>
          <a:xfrm>
            <a:off x="3059013" y="1894823"/>
            <a:ext cx="5585745" cy="3743923"/>
          </a:xfrm>
          <a:prstGeom prst="rect">
            <a:avLst/>
          </a:prstGeom>
        </p:spPr>
      </p:pic>
    </p:spTree>
    <p:extLst>
      <p:ext uri="{BB962C8B-B14F-4D97-AF65-F5344CB8AC3E}">
        <p14:creationId xmlns:p14="http://schemas.microsoft.com/office/powerpoint/2010/main" val="41233072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4000" i="1" dirty="0">
                <a:solidFill>
                  <a:srgbClr val="000000"/>
                </a:solidFill>
              </a:rPr>
              <a:t>Linking Gridded Precipitation to Met Model</a:t>
            </a:r>
          </a:p>
        </p:txBody>
      </p:sp>
      <p:cxnSp>
        <p:nvCxnSpPr>
          <p:cNvPr id="13" name="Straight Arrow Connector 12">
            <a:extLst>
              <a:ext uri="{FF2B5EF4-FFF2-40B4-BE49-F238E27FC236}">
                <a16:creationId xmlns:a16="http://schemas.microsoft.com/office/drawing/2014/main" id="{FCB8C535-74CF-4B67-8162-F1D46D41A91E}"/>
              </a:ext>
            </a:extLst>
          </p:cNvPr>
          <p:cNvCxnSpPr>
            <a:cxnSpLocks/>
          </p:cNvCxnSpPr>
          <p:nvPr/>
        </p:nvCxnSpPr>
        <p:spPr>
          <a:xfrm>
            <a:off x="5449614" y="3429001"/>
            <a:ext cx="863216"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C141DB9D-2F9F-E201-5003-31E53EA9B0C5}"/>
              </a:ext>
            </a:extLst>
          </p:cNvPr>
          <p:cNvPicPr>
            <a:picLocks noChangeAspect="1"/>
          </p:cNvPicPr>
          <p:nvPr/>
        </p:nvPicPr>
        <p:blipFill>
          <a:blip r:embed="rId3"/>
          <a:stretch>
            <a:fillRect/>
          </a:stretch>
        </p:blipFill>
        <p:spPr>
          <a:xfrm>
            <a:off x="749459" y="1279754"/>
            <a:ext cx="4534019" cy="5170850"/>
          </a:xfrm>
          <a:prstGeom prst="rect">
            <a:avLst/>
          </a:prstGeom>
        </p:spPr>
      </p:pic>
      <p:pic>
        <p:nvPicPr>
          <p:cNvPr id="15" name="Picture 14">
            <a:extLst>
              <a:ext uri="{FF2B5EF4-FFF2-40B4-BE49-F238E27FC236}">
                <a16:creationId xmlns:a16="http://schemas.microsoft.com/office/drawing/2014/main" id="{F661E7F0-B3D9-5C7E-2F75-25C3006E3BB6}"/>
              </a:ext>
            </a:extLst>
          </p:cNvPr>
          <p:cNvPicPr>
            <a:picLocks noChangeAspect="1"/>
          </p:cNvPicPr>
          <p:nvPr/>
        </p:nvPicPr>
        <p:blipFill>
          <a:blip r:embed="rId4"/>
          <a:stretch>
            <a:fillRect/>
          </a:stretch>
        </p:blipFill>
        <p:spPr>
          <a:xfrm>
            <a:off x="6638725" y="1934420"/>
            <a:ext cx="4485032" cy="3472634"/>
          </a:xfrm>
          <a:prstGeom prst="rect">
            <a:avLst/>
          </a:prstGeom>
        </p:spPr>
      </p:pic>
    </p:spTree>
    <p:extLst>
      <p:ext uri="{BB962C8B-B14F-4D97-AF65-F5344CB8AC3E}">
        <p14:creationId xmlns:p14="http://schemas.microsoft.com/office/powerpoint/2010/main" val="131790967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4000" i="1" dirty="0">
                <a:solidFill>
                  <a:srgbClr val="000000"/>
                </a:solidFill>
              </a:rPr>
              <a:t>Defining Discretization</a:t>
            </a:r>
          </a:p>
        </p:txBody>
      </p:sp>
      <p:sp>
        <p:nvSpPr>
          <p:cNvPr id="14" name="Content Placeholder 2">
            <a:extLst>
              <a:ext uri="{FF2B5EF4-FFF2-40B4-BE49-F238E27FC236}">
                <a16:creationId xmlns:a16="http://schemas.microsoft.com/office/drawing/2014/main" id="{6587A3C4-F8CE-4238-AFD4-C8A877FB9FD5}"/>
              </a:ext>
            </a:extLst>
          </p:cNvPr>
          <p:cNvSpPr>
            <a:spLocks noGrp="1"/>
          </p:cNvSpPr>
          <p:nvPr>
            <p:ph idx="1"/>
          </p:nvPr>
        </p:nvSpPr>
        <p:spPr>
          <a:xfrm>
            <a:off x="471169" y="1326338"/>
            <a:ext cx="5624831" cy="4952921"/>
          </a:xfrm>
        </p:spPr>
        <p:txBody>
          <a:bodyPr anchor="t">
            <a:noAutofit/>
          </a:bodyPr>
          <a:lstStyle/>
          <a:p>
            <a:pPr>
              <a:lnSpc>
                <a:spcPct val="100000"/>
              </a:lnSpc>
              <a:spcBef>
                <a:spcPts val="0"/>
              </a:spcBef>
            </a:pPr>
            <a:r>
              <a:rPr lang="en-US" sz="3200" dirty="0">
                <a:solidFill>
                  <a:srgbClr val="000000"/>
                </a:solidFill>
              </a:rPr>
              <a:t>Required to run HMS with gridded components</a:t>
            </a:r>
          </a:p>
          <a:p>
            <a:pPr>
              <a:lnSpc>
                <a:spcPct val="100000"/>
              </a:lnSpc>
              <a:spcBef>
                <a:spcPts val="0"/>
              </a:spcBef>
            </a:pPr>
            <a:r>
              <a:rPr lang="en-US" sz="3200" dirty="0">
                <a:solidFill>
                  <a:srgbClr val="000000"/>
                </a:solidFill>
              </a:rPr>
              <a:t>Spatially relates gridded datasets to </a:t>
            </a:r>
            <a:r>
              <a:rPr lang="en-US" sz="3200" dirty="0" err="1">
                <a:solidFill>
                  <a:srgbClr val="000000"/>
                </a:solidFill>
              </a:rPr>
              <a:t>subbasins</a:t>
            </a:r>
            <a:endParaRPr lang="en-US" sz="3200" dirty="0">
              <a:solidFill>
                <a:srgbClr val="000000"/>
              </a:solidFill>
            </a:endParaRPr>
          </a:p>
          <a:p>
            <a:pPr>
              <a:lnSpc>
                <a:spcPct val="100000"/>
              </a:lnSpc>
              <a:spcBef>
                <a:spcPts val="0"/>
              </a:spcBef>
            </a:pPr>
            <a:r>
              <a:rPr lang="en-US" sz="3200" dirty="0">
                <a:solidFill>
                  <a:srgbClr val="000000"/>
                </a:solidFill>
              </a:rPr>
              <a:t>Specified by subbasin</a:t>
            </a:r>
          </a:p>
          <a:p>
            <a:pPr>
              <a:lnSpc>
                <a:spcPct val="100000"/>
              </a:lnSpc>
              <a:spcBef>
                <a:spcPts val="0"/>
              </a:spcBef>
            </a:pPr>
            <a:r>
              <a:rPr lang="en-US" sz="3200" dirty="0">
                <a:solidFill>
                  <a:srgbClr val="000000"/>
                </a:solidFill>
              </a:rPr>
              <a:t>Four Discretization Methods:</a:t>
            </a:r>
          </a:p>
          <a:p>
            <a:pPr marL="971550" lvl="1" indent="-514350">
              <a:lnSpc>
                <a:spcPct val="100000"/>
              </a:lnSpc>
              <a:spcBef>
                <a:spcPts val="0"/>
              </a:spcBef>
              <a:buFont typeface="+mj-lt"/>
              <a:buAutoNum type="arabicPeriod"/>
            </a:pPr>
            <a:r>
              <a:rPr lang="en-US" sz="2800" dirty="0">
                <a:solidFill>
                  <a:srgbClr val="000000"/>
                </a:solidFill>
              </a:rPr>
              <a:t>Structured</a:t>
            </a:r>
          </a:p>
          <a:p>
            <a:pPr marL="971550" lvl="1" indent="-514350">
              <a:lnSpc>
                <a:spcPct val="100000"/>
              </a:lnSpc>
              <a:spcBef>
                <a:spcPts val="0"/>
              </a:spcBef>
              <a:buFont typeface="+mj-lt"/>
              <a:buAutoNum type="arabicPeriod"/>
            </a:pPr>
            <a:r>
              <a:rPr lang="en-US" sz="2800" dirty="0">
                <a:solidFill>
                  <a:srgbClr val="000000"/>
                </a:solidFill>
              </a:rPr>
              <a:t>Unstructured</a:t>
            </a:r>
          </a:p>
          <a:p>
            <a:pPr marL="971550" lvl="1" indent="-514350">
              <a:lnSpc>
                <a:spcPct val="100000"/>
              </a:lnSpc>
              <a:spcBef>
                <a:spcPts val="0"/>
              </a:spcBef>
              <a:buFont typeface="+mj-lt"/>
              <a:buAutoNum type="arabicPeriod"/>
            </a:pPr>
            <a:r>
              <a:rPr lang="en-US" sz="2800" dirty="0">
                <a:solidFill>
                  <a:srgbClr val="000000"/>
                </a:solidFill>
              </a:rPr>
              <a:t>File-Specified</a:t>
            </a:r>
          </a:p>
          <a:p>
            <a:pPr marL="971550" lvl="1" indent="-514350">
              <a:lnSpc>
                <a:spcPct val="100000"/>
              </a:lnSpc>
              <a:spcBef>
                <a:spcPts val="0"/>
              </a:spcBef>
              <a:buFont typeface="+mj-lt"/>
              <a:buAutoNum type="arabicPeriod"/>
            </a:pPr>
            <a:r>
              <a:rPr lang="en-US" sz="2800" dirty="0">
                <a:solidFill>
                  <a:srgbClr val="000000"/>
                </a:solidFill>
              </a:rPr>
              <a:t>None</a:t>
            </a:r>
            <a:endParaRPr lang="en-US" sz="2400" dirty="0">
              <a:solidFill>
                <a:srgbClr val="000000"/>
              </a:solidFill>
            </a:endParaRPr>
          </a:p>
          <a:p>
            <a:pPr marL="457200" lvl="1" indent="0">
              <a:lnSpc>
                <a:spcPct val="100000"/>
              </a:lnSpc>
              <a:spcBef>
                <a:spcPts val="800"/>
              </a:spcBef>
              <a:buNone/>
            </a:pPr>
            <a:endParaRPr lang="en-US" sz="2800" dirty="0">
              <a:solidFill>
                <a:srgbClr val="000000"/>
              </a:solidFill>
            </a:endParaRPr>
          </a:p>
        </p:txBody>
      </p:sp>
      <p:pic>
        <p:nvPicPr>
          <p:cNvPr id="5" name="Picture 4">
            <a:extLst>
              <a:ext uri="{FF2B5EF4-FFF2-40B4-BE49-F238E27FC236}">
                <a16:creationId xmlns:a16="http://schemas.microsoft.com/office/drawing/2014/main" id="{4FCDFEAA-3E75-C7ED-9B4D-70DA6C32D11B}"/>
              </a:ext>
            </a:extLst>
          </p:cNvPr>
          <p:cNvPicPr>
            <a:picLocks noChangeAspect="1"/>
          </p:cNvPicPr>
          <p:nvPr/>
        </p:nvPicPr>
        <p:blipFill>
          <a:blip r:embed="rId3"/>
          <a:stretch>
            <a:fillRect/>
          </a:stretch>
        </p:blipFill>
        <p:spPr>
          <a:xfrm>
            <a:off x="6300952" y="1168306"/>
            <a:ext cx="5010021" cy="5082368"/>
          </a:xfrm>
          <a:prstGeom prst="rect">
            <a:avLst/>
          </a:prstGeom>
        </p:spPr>
      </p:pic>
    </p:spTree>
    <p:extLst>
      <p:ext uri="{BB962C8B-B14F-4D97-AF65-F5344CB8AC3E}">
        <p14:creationId xmlns:p14="http://schemas.microsoft.com/office/powerpoint/2010/main" val="33057063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EDE9205-18B8-4352-881E-0FDD561FB2CD}"/>
              </a:ext>
            </a:extLst>
          </p:cNvPr>
          <p:cNvPicPr>
            <a:picLocks noChangeAspect="1"/>
          </p:cNvPicPr>
          <p:nvPr/>
        </p:nvPicPr>
        <p:blipFill rotWithShape="1">
          <a:blip r:embed="rId3"/>
          <a:srcRect t="66183" b="10860"/>
          <a:stretch/>
        </p:blipFill>
        <p:spPr>
          <a:xfrm>
            <a:off x="6070808" y="681389"/>
            <a:ext cx="5911239" cy="1585822"/>
          </a:xfrm>
          <a:prstGeom prst="rect">
            <a:avLst/>
          </a:prstGeom>
          <a:ln>
            <a:solidFill>
              <a:schemeClr val="bg1">
                <a:lumMod val="50000"/>
              </a:schemeClr>
            </a:solidFill>
          </a:ln>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EDE8F1BA-6841-4E98-B3C6-CD9481A1171C}"/>
              </a:ext>
            </a:extLst>
          </p:cNvPr>
          <p:cNvPicPr>
            <a:picLocks noChangeAspect="1"/>
          </p:cNvPicPr>
          <p:nvPr/>
        </p:nvPicPr>
        <p:blipFill>
          <a:blip r:embed="rId4"/>
          <a:stretch>
            <a:fillRect/>
          </a:stretch>
        </p:blipFill>
        <p:spPr>
          <a:xfrm>
            <a:off x="6306336" y="3429000"/>
            <a:ext cx="5414493" cy="2426664"/>
          </a:xfrm>
          <a:prstGeom prst="rect">
            <a:avLst/>
          </a:prstGeom>
          <a:ln>
            <a:solidFill>
              <a:schemeClr val="bg1">
                <a:lumMod val="50000"/>
              </a:schemeClr>
            </a:solidFill>
          </a:ln>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4000" i="1" dirty="0">
                <a:solidFill>
                  <a:srgbClr val="000000"/>
                </a:solidFill>
              </a:rPr>
              <a:t>Defining Discretization</a:t>
            </a:r>
          </a:p>
        </p:txBody>
      </p:sp>
      <p:sp>
        <p:nvSpPr>
          <p:cNvPr id="14" name="Content Placeholder 2">
            <a:extLst>
              <a:ext uri="{FF2B5EF4-FFF2-40B4-BE49-F238E27FC236}">
                <a16:creationId xmlns:a16="http://schemas.microsoft.com/office/drawing/2014/main" id="{6587A3C4-F8CE-4238-AFD4-C8A877FB9FD5}"/>
              </a:ext>
            </a:extLst>
          </p:cNvPr>
          <p:cNvSpPr>
            <a:spLocks noGrp="1"/>
          </p:cNvSpPr>
          <p:nvPr>
            <p:ph idx="1"/>
          </p:nvPr>
        </p:nvSpPr>
        <p:spPr>
          <a:xfrm>
            <a:off x="471168" y="1056413"/>
            <a:ext cx="5462135" cy="5776030"/>
          </a:xfrm>
        </p:spPr>
        <p:txBody>
          <a:bodyPr anchor="t">
            <a:noAutofit/>
          </a:bodyPr>
          <a:lstStyle/>
          <a:p>
            <a:pPr>
              <a:lnSpc>
                <a:spcPct val="100000"/>
              </a:lnSpc>
              <a:spcBef>
                <a:spcPts val="0"/>
              </a:spcBef>
            </a:pPr>
            <a:r>
              <a:rPr lang="en-US" sz="3200" dirty="0">
                <a:solidFill>
                  <a:srgbClr val="000000"/>
                </a:solidFill>
              </a:rPr>
              <a:t>Four Discretization Methods:</a:t>
            </a:r>
          </a:p>
          <a:p>
            <a:pPr marL="971550" lvl="1" indent="-514350">
              <a:lnSpc>
                <a:spcPct val="100000"/>
              </a:lnSpc>
              <a:spcBef>
                <a:spcPts val="0"/>
              </a:spcBef>
              <a:buFont typeface="+mj-lt"/>
              <a:buAutoNum type="arabicPeriod"/>
            </a:pPr>
            <a:r>
              <a:rPr lang="en-US" sz="2800" b="1" dirty="0">
                <a:solidFill>
                  <a:srgbClr val="000000"/>
                </a:solidFill>
              </a:rPr>
              <a:t>Structured*</a:t>
            </a:r>
          </a:p>
          <a:p>
            <a:pPr lvl="2">
              <a:lnSpc>
                <a:spcPct val="100000"/>
              </a:lnSpc>
              <a:spcBef>
                <a:spcPts val="0"/>
              </a:spcBef>
            </a:pPr>
            <a:r>
              <a:rPr lang="en-US" dirty="0">
                <a:solidFill>
                  <a:srgbClr val="000000"/>
                </a:solidFill>
              </a:rPr>
              <a:t>“Automatic” Method</a:t>
            </a:r>
          </a:p>
          <a:p>
            <a:pPr lvl="2">
              <a:lnSpc>
                <a:spcPct val="100000"/>
              </a:lnSpc>
              <a:spcBef>
                <a:spcPts val="0"/>
              </a:spcBef>
            </a:pPr>
            <a:r>
              <a:rPr lang="en-US" dirty="0">
                <a:solidFill>
                  <a:srgbClr val="000000"/>
                </a:solidFill>
              </a:rPr>
              <a:t>Defaults to standard SHG grid &amp; 2-km cell size</a:t>
            </a:r>
          </a:p>
          <a:p>
            <a:pPr marL="971550" lvl="1" indent="-514350">
              <a:lnSpc>
                <a:spcPct val="100000"/>
              </a:lnSpc>
              <a:spcBef>
                <a:spcPts val="0"/>
              </a:spcBef>
              <a:buFont typeface="+mj-lt"/>
              <a:buAutoNum type="arabicPeriod"/>
            </a:pPr>
            <a:r>
              <a:rPr lang="en-US" sz="2800" dirty="0">
                <a:solidFill>
                  <a:srgbClr val="000000"/>
                </a:solidFill>
              </a:rPr>
              <a:t>Unstructured</a:t>
            </a:r>
          </a:p>
          <a:p>
            <a:pPr lvl="2">
              <a:lnSpc>
                <a:spcPct val="100000"/>
              </a:lnSpc>
              <a:spcBef>
                <a:spcPts val="0"/>
              </a:spcBef>
            </a:pPr>
            <a:r>
              <a:rPr lang="en-US" dirty="0">
                <a:solidFill>
                  <a:srgbClr val="000000"/>
                </a:solidFill>
              </a:rPr>
              <a:t>Any </a:t>
            </a:r>
            <a:r>
              <a:rPr lang="en-US" dirty="0" err="1">
                <a:solidFill>
                  <a:srgbClr val="000000"/>
                </a:solidFill>
              </a:rPr>
              <a:t>coord</a:t>
            </a:r>
            <a:r>
              <a:rPr lang="en-US" dirty="0">
                <a:solidFill>
                  <a:srgbClr val="000000"/>
                </a:solidFill>
              </a:rPr>
              <a:t>. System</a:t>
            </a:r>
          </a:p>
          <a:p>
            <a:pPr lvl="2">
              <a:lnSpc>
                <a:spcPct val="100000"/>
              </a:lnSpc>
              <a:spcBef>
                <a:spcPts val="0"/>
              </a:spcBef>
            </a:pPr>
            <a:r>
              <a:rPr lang="en-US" dirty="0">
                <a:solidFill>
                  <a:srgbClr val="000000"/>
                </a:solidFill>
              </a:rPr>
              <a:t>Allows unstructured grid such as RAS plan files (ex: *.p##.</a:t>
            </a:r>
            <a:r>
              <a:rPr lang="en-US" dirty="0" err="1">
                <a:solidFill>
                  <a:srgbClr val="000000"/>
                </a:solidFill>
              </a:rPr>
              <a:t>hdf</a:t>
            </a:r>
            <a:r>
              <a:rPr lang="en-US" dirty="0">
                <a:solidFill>
                  <a:srgbClr val="000000"/>
                </a:solidFill>
              </a:rPr>
              <a:t>)</a:t>
            </a:r>
          </a:p>
          <a:p>
            <a:pPr marL="971550" lvl="1" indent="-514350">
              <a:lnSpc>
                <a:spcPct val="100000"/>
              </a:lnSpc>
              <a:spcBef>
                <a:spcPts val="0"/>
              </a:spcBef>
              <a:buFont typeface="+mj-lt"/>
              <a:buAutoNum type="arabicPeriod"/>
            </a:pPr>
            <a:r>
              <a:rPr lang="en-US" sz="2800" dirty="0">
                <a:solidFill>
                  <a:srgbClr val="000000"/>
                </a:solidFill>
              </a:rPr>
              <a:t>File-Specified</a:t>
            </a:r>
          </a:p>
          <a:p>
            <a:pPr lvl="2">
              <a:lnSpc>
                <a:spcPct val="100000"/>
              </a:lnSpc>
              <a:spcBef>
                <a:spcPts val="0"/>
              </a:spcBef>
            </a:pPr>
            <a:r>
              <a:rPr lang="en-US" dirty="0">
                <a:solidFill>
                  <a:srgbClr val="000000"/>
                </a:solidFill>
              </a:rPr>
              <a:t>Points to HEC-HMS “Grid Cell Files” (*.mod)</a:t>
            </a:r>
          </a:p>
          <a:p>
            <a:pPr marL="971550" lvl="1" indent="-514350">
              <a:lnSpc>
                <a:spcPct val="100000"/>
              </a:lnSpc>
              <a:spcBef>
                <a:spcPts val="0"/>
              </a:spcBef>
              <a:buFont typeface="+mj-lt"/>
              <a:buAutoNum type="arabicPeriod"/>
            </a:pPr>
            <a:r>
              <a:rPr lang="en-US" sz="2800" dirty="0">
                <a:solidFill>
                  <a:srgbClr val="000000"/>
                </a:solidFill>
              </a:rPr>
              <a:t>None</a:t>
            </a:r>
          </a:p>
          <a:p>
            <a:pPr lvl="2">
              <a:lnSpc>
                <a:spcPct val="100000"/>
              </a:lnSpc>
              <a:spcBef>
                <a:spcPts val="0"/>
              </a:spcBef>
            </a:pPr>
            <a:r>
              <a:rPr lang="en-US" dirty="0">
                <a:solidFill>
                  <a:srgbClr val="000000"/>
                </a:solidFill>
              </a:rPr>
              <a:t>“Lumped-Parameter”</a:t>
            </a:r>
          </a:p>
          <a:p>
            <a:pPr lvl="2">
              <a:lnSpc>
                <a:spcPct val="100000"/>
              </a:lnSpc>
              <a:spcBef>
                <a:spcPts val="0"/>
              </a:spcBef>
            </a:pPr>
            <a:r>
              <a:rPr lang="en-US" dirty="0">
                <a:solidFill>
                  <a:srgbClr val="000000"/>
                </a:solidFill>
              </a:rPr>
              <a:t>No variation within </a:t>
            </a:r>
            <a:r>
              <a:rPr lang="en-US" dirty="0" err="1">
                <a:solidFill>
                  <a:srgbClr val="000000"/>
                </a:solidFill>
              </a:rPr>
              <a:t>subbasin</a:t>
            </a:r>
            <a:endParaRPr lang="en-US" dirty="0">
              <a:solidFill>
                <a:srgbClr val="000000"/>
              </a:solidFill>
            </a:endParaRPr>
          </a:p>
          <a:p>
            <a:pPr marL="457200" lvl="1" indent="0">
              <a:lnSpc>
                <a:spcPct val="100000"/>
              </a:lnSpc>
              <a:spcBef>
                <a:spcPts val="800"/>
              </a:spcBef>
              <a:buNone/>
            </a:pPr>
            <a:endParaRPr lang="en-US" sz="2800" dirty="0">
              <a:solidFill>
                <a:srgbClr val="000000"/>
              </a:solidFill>
            </a:endParaRPr>
          </a:p>
        </p:txBody>
      </p:sp>
      <p:sp>
        <p:nvSpPr>
          <p:cNvPr id="17" name="Rectangle 16">
            <a:extLst>
              <a:ext uri="{FF2B5EF4-FFF2-40B4-BE49-F238E27FC236}">
                <a16:creationId xmlns:a16="http://schemas.microsoft.com/office/drawing/2014/main" id="{A23867AF-3DBD-4485-95B3-5F79C331D04E}"/>
              </a:ext>
            </a:extLst>
          </p:cNvPr>
          <p:cNvSpPr/>
          <p:nvPr/>
        </p:nvSpPr>
        <p:spPr>
          <a:xfrm>
            <a:off x="6070808" y="681389"/>
            <a:ext cx="5462131" cy="47100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5B537480-10B0-4485-BCC2-E4E3490F13AE}"/>
              </a:ext>
            </a:extLst>
          </p:cNvPr>
          <p:cNvCxnSpPr>
            <a:cxnSpLocks/>
          </p:cNvCxnSpPr>
          <p:nvPr/>
        </p:nvCxnSpPr>
        <p:spPr>
          <a:xfrm>
            <a:off x="8925449" y="2267211"/>
            <a:ext cx="0" cy="1161789"/>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71743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Evapotranspiration</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
        <p:nvSpPr>
          <p:cNvPr id="2" name="Arrow: Chevron 1">
            <a:extLst>
              <a:ext uri="{FF2B5EF4-FFF2-40B4-BE49-F238E27FC236}">
                <a16:creationId xmlns:a16="http://schemas.microsoft.com/office/drawing/2014/main" id="{14837751-A254-78EA-CB34-848DF7176C1B}"/>
              </a:ext>
            </a:extLst>
          </p:cNvPr>
          <p:cNvSpPr/>
          <p:nvPr/>
        </p:nvSpPr>
        <p:spPr>
          <a:xfrm>
            <a:off x="788276" y="1195443"/>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Overview</a:t>
            </a:r>
          </a:p>
        </p:txBody>
      </p:sp>
      <p:sp>
        <p:nvSpPr>
          <p:cNvPr id="3" name="Arrow: Chevron 2">
            <a:extLst>
              <a:ext uri="{FF2B5EF4-FFF2-40B4-BE49-F238E27FC236}">
                <a16:creationId xmlns:a16="http://schemas.microsoft.com/office/drawing/2014/main" id="{79ED6812-AF02-5EEF-A4BE-2941534808E4}"/>
              </a:ext>
            </a:extLst>
          </p:cNvPr>
          <p:cNvSpPr/>
          <p:nvPr/>
        </p:nvSpPr>
        <p:spPr>
          <a:xfrm>
            <a:off x="3216167" y="1195443"/>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Precipitation</a:t>
            </a:r>
          </a:p>
        </p:txBody>
      </p:sp>
      <p:sp>
        <p:nvSpPr>
          <p:cNvPr id="6" name="Arrow: Chevron 5">
            <a:extLst>
              <a:ext uri="{FF2B5EF4-FFF2-40B4-BE49-F238E27FC236}">
                <a16:creationId xmlns:a16="http://schemas.microsoft.com/office/drawing/2014/main" id="{FB67B8B8-5819-A505-FC0C-1BB923B5B00D}"/>
              </a:ext>
            </a:extLst>
          </p:cNvPr>
          <p:cNvSpPr/>
          <p:nvPr/>
        </p:nvSpPr>
        <p:spPr>
          <a:xfrm>
            <a:off x="5644058" y="1197250"/>
            <a:ext cx="2801007" cy="1082566"/>
          </a:xfrm>
          <a:prstGeom prst="chevron">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Evapo</a:t>
            </a:r>
            <a:r>
              <a:rPr lang="en-US" dirty="0">
                <a:solidFill>
                  <a:schemeClr val="tx1"/>
                </a:solidFill>
              </a:rPr>
              <a:t>-transpiration</a:t>
            </a:r>
          </a:p>
        </p:txBody>
      </p:sp>
      <p:sp>
        <p:nvSpPr>
          <p:cNvPr id="7" name="Arrow: Chevron 6">
            <a:extLst>
              <a:ext uri="{FF2B5EF4-FFF2-40B4-BE49-F238E27FC236}">
                <a16:creationId xmlns:a16="http://schemas.microsoft.com/office/drawing/2014/main" id="{E07583B0-92B3-CC18-093E-793A431B2676}"/>
              </a:ext>
            </a:extLst>
          </p:cNvPr>
          <p:cNvSpPr/>
          <p:nvPr/>
        </p:nvSpPr>
        <p:spPr>
          <a:xfrm>
            <a:off x="8071949" y="1170262"/>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Snow</a:t>
            </a:r>
          </a:p>
        </p:txBody>
      </p:sp>
    </p:spTree>
    <p:extLst>
      <p:ext uri="{BB962C8B-B14F-4D97-AF65-F5344CB8AC3E}">
        <p14:creationId xmlns:p14="http://schemas.microsoft.com/office/powerpoint/2010/main" val="164623901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956A8-E182-4853-B89A-C964D2F261E0}"/>
              </a:ext>
            </a:extLst>
          </p:cNvPr>
          <p:cNvSpPr>
            <a:spLocks noGrp="1"/>
          </p:cNvSpPr>
          <p:nvPr>
            <p:ph type="title"/>
          </p:nvPr>
        </p:nvSpPr>
        <p:spPr/>
        <p:txBody>
          <a:bodyPr/>
          <a:lstStyle/>
          <a:p>
            <a:r>
              <a:rPr lang="en-US" dirty="0"/>
              <a:t>Role of Evapotranspiration</a:t>
            </a:r>
          </a:p>
        </p:txBody>
      </p:sp>
      <p:sp>
        <p:nvSpPr>
          <p:cNvPr id="3" name="Content Placeholder 2">
            <a:extLst>
              <a:ext uri="{FF2B5EF4-FFF2-40B4-BE49-F238E27FC236}">
                <a16:creationId xmlns:a16="http://schemas.microsoft.com/office/drawing/2014/main" id="{56B71667-3830-4205-A2D1-996B8895FA3C}"/>
              </a:ext>
            </a:extLst>
          </p:cNvPr>
          <p:cNvSpPr>
            <a:spLocks noGrp="1"/>
          </p:cNvSpPr>
          <p:nvPr>
            <p:ph idx="1"/>
          </p:nvPr>
        </p:nvSpPr>
        <p:spPr>
          <a:xfrm>
            <a:off x="838200" y="1825625"/>
            <a:ext cx="5257800" cy="4351338"/>
          </a:xfrm>
        </p:spPr>
        <p:txBody>
          <a:bodyPr/>
          <a:lstStyle/>
          <a:p>
            <a:r>
              <a:rPr lang="en-US" dirty="0"/>
              <a:t>ET comprises two processes:</a:t>
            </a:r>
          </a:p>
          <a:p>
            <a:pPr lvl="1"/>
            <a:r>
              <a:rPr lang="en-US" dirty="0"/>
              <a:t>Transpiration from plants</a:t>
            </a:r>
          </a:p>
          <a:p>
            <a:pPr lvl="1"/>
            <a:r>
              <a:rPr lang="en-US" dirty="0"/>
              <a:t>Evaporation from surfaces</a:t>
            </a:r>
          </a:p>
          <a:p>
            <a:r>
              <a:rPr lang="en-US" dirty="0"/>
              <a:t>Key component of continuous hydrologic models</a:t>
            </a:r>
          </a:p>
          <a:p>
            <a:pPr lvl="1"/>
            <a:r>
              <a:rPr lang="en-US" dirty="0"/>
              <a:t>Significant moisture is lost to the atmosphere</a:t>
            </a:r>
          </a:p>
          <a:p>
            <a:pPr lvl="1"/>
            <a:r>
              <a:rPr lang="en-US" dirty="0"/>
              <a:t>Deficits created through ET</a:t>
            </a:r>
          </a:p>
        </p:txBody>
      </p:sp>
      <p:pic>
        <p:nvPicPr>
          <p:cNvPr id="7" name="Picture 6">
            <a:extLst>
              <a:ext uri="{FF2B5EF4-FFF2-40B4-BE49-F238E27FC236}">
                <a16:creationId xmlns:a16="http://schemas.microsoft.com/office/drawing/2014/main" id="{5A1C6608-4D72-41F8-8318-034BCD1890C1}"/>
              </a:ext>
            </a:extLst>
          </p:cNvPr>
          <p:cNvPicPr>
            <a:picLocks noChangeAspect="1"/>
          </p:cNvPicPr>
          <p:nvPr/>
        </p:nvPicPr>
        <p:blipFill rotWithShape="1">
          <a:blip r:embed="rId3">
            <a:extLst>
              <a:ext uri="{28A0092B-C50C-407E-A947-70E740481C1C}">
                <a14:useLocalDpi xmlns:a14="http://schemas.microsoft.com/office/drawing/2010/main" val="0"/>
              </a:ext>
            </a:extLst>
          </a:blip>
          <a:srcRect l="1176" r="3530" b="4854"/>
          <a:stretch/>
        </p:blipFill>
        <p:spPr>
          <a:xfrm>
            <a:off x="7292051" y="2098980"/>
            <a:ext cx="4545909" cy="3804627"/>
          </a:xfrm>
          <a:prstGeom prst="rect">
            <a:avLst/>
          </a:prstGeom>
        </p:spPr>
      </p:pic>
    </p:spTree>
    <p:extLst>
      <p:ext uri="{BB962C8B-B14F-4D97-AF65-F5344CB8AC3E}">
        <p14:creationId xmlns:p14="http://schemas.microsoft.com/office/powerpoint/2010/main" val="27735009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7D006-A893-4659-AECF-9F543A73DCD3}"/>
              </a:ext>
            </a:extLst>
          </p:cNvPr>
          <p:cNvSpPr>
            <a:spLocks noGrp="1"/>
          </p:cNvSpPr>
          <p:nvPr>
            <p:ph type="title"/>
          </p:nvPr>
        </p:nvSpPr>
        <p:spPr/>
        <p:txBody>
          <a:bodyPr/>
          <a:lstStyle/>
          <a:p>
            <a:r>
              <a:rPr lang="en-US" dirty="0"/>
              <a:t>ET Modeling Requirements</a:t>
            </a:r>
          </a:p>
        </p:txBody>
      </p:sp>
      <p:sp>
        <p:nvSpPr>
          <p:cNvPr id="3" name="Content Placeholder 2">
            <a:extLst>
              <a:ext uri="{FF2B5EF4-FFF2-40B4-BE49-F238E27FC236}">
                <a16:creationId xmlns:a16="http://schemas.microsoft.com/office/drawing/2014/main" id="{AC4C4D5B-4D09-41AD-806E-32A91BC764CD}"/>
              </a:ext>
            </a:extLst>
          </p:cNvPr>
          <p:cNvSpPr>
            <a:spLocks noGrp="1"/>
          </p:cNvSpPr>
          <p:nvPr>
            <p:ph idx="1"/>
          </p:nvPr>
        </p:nvSpPr>
        <p:spPr/>
        <p:txBody>
          <a:bodyPr/>
          <a:lstStyle/>
          <a:p>
            <a:r>
              <a:rPr lang="en-US" dirty="0"/>
              <a:t>Meteorologic model method</a:t>
            </a:r>
          </a:p>
          <a:p>
            <a:pPr lvl="1"/>
            <a:r>
              <a:rPr lang="en-US" dirty="0"/>
              <a:t>Computes potential/reference ET</a:t>
            </a:r>
          </a:p>
          <a:p>
            <a:pPr lvl="1"/>
            <a:endParaRPr lang="en-US" dirty="0"/>
          </a:p>
          <a:p>
            <a:pPr lvl="1"/>
            <a:endParaRPr lang="en-US" dirty="0"/>
          </a:p>
          <a:p>
            <a:pPr lvl="1"/>
            <a:endParaRPr lang="en-US" dirty="0"/>
          </a:p>
          <a:p>
            <a:pPr lvl="1"/>
            <a:endParaRPr lang="en-US" dirty="0"/>
          </a:p>
          <a:p>
            <a:pPr lvl="1"/>
            <a:endParaRPr lang="en-US" dirty="0"/>
          </a:p>
          <a:p>
            <a:r>
              <a:rPr lang="en-US" dirty="0"/>
              <a:t>Canopy method in basin model</a:t>
            </a:r>
          </a:p>
          <a:p>
            <a:pPr lvl="1"/>
            <a:r>
              <a:rPr lang="en-US" dirty="0"/>
              <a:t>Computes actual ET</a:t>
            </a:r>
          </a:p>
          <a:p>
            <a:pPr lvl="1"/>
            <a:r>
              <a:rPr lang="en-US" dirty="0"/>
              <a:t>Creates moisture deficit</a:t>
            </a:r>
          </a:p>
        </p:txBody>
      </p:sp>
      <p:pic>
        <p:nvPicPr>
          <p:cNvPr id="5" name="Picture 4">
            <a:extLst>
              <a:ext uri="{FF2B5EF4-FFF2-40B4-BE49-F238E27FC236}">
                <a16:creationId xmlns:a16="http://schemas.microsoft.com/office/drawing/2014/main" id="{07DA8A77-74C9-4774-B15D-455427ACB678}"/>
              </a:ext>
            </a:extLst>
          </p:cNvPr>
          <p:cNvPicPr>
            <a:picLocks noChangeAspect="1"/>
          </p:cNvPicPr>
          <p:nvPr/>
        </p:nvPicPr>
        <p:blipFill>
          <a:blip r:embed="rId3"/>
          <a:stretch>
            <a:fillRect/>
          </a:stretch>
        </p:blipFill>
        <p:spPr>
          <a:xfrm>
            <a:off x="6096001" y="4404758"/>
            <a:ext cx="5743622" cy="1990687"/>
          </a:xfrm>
          <a:prstGeom prst="rect">
            <a:avLst/>
          </a:prstGeom>
        </p:spPr>
      </p:pic>
      <p:pic>
        <p:nvPicPr>
          <p:cNvPr id="7" name="Picture 6">
            <a:extLst>
              <a:ext uri="{FF2B5EF4-FFF2-40B4-BE49-F238E27FC236}">
                <a16:creationId xmlns:a16="http://schemas.microsoft.com/office/drawing/2014/main" id="{FA9D96EF-59E7-4CFB-B79A-340018F500CE}"/>
              </a:ext>
            </a:extLst>
          </p:cNvPr>
          <p:cNvPicPr>
            <a:picLocks noChangeAspect="1"/>
          </p:cNvPicPr>
          <p:nvPr/>
        </p:nvPicPr>
        <p:blipFill>
          <a:blip r:embed="rId4"/>
          <a:stretch>
            <a:fillRect/>
          </a:stretch>
        </p:blipFill>
        <p:spPr>
          <a:xfrm>
            <a:off x="6708836" y="1318722"/>
            <a:ext cx="5130787" cy="2951099"/>
          </a:xfrm>
          <a:prstGeom prst="rect">
            <a:avLst/>
          </a:prstGeom>
        </p:spPr>
      </p:pic>
      <p:sp>
        <p:nvSpPr>
          <p:cNvPr id="8" name="Rectangle 7">
            <a:extLst>
              <a:ext uri="{FF2B5EF4-FFF2-40B4-BE49-F238E27FC236}">
                <a16:creationId xmlns:a16="http://schemas.microsoft.com/office/drawing/2014/main" id="{86176BDB-87D7-4089-AEE0-8596BE7147F4}"/>
              </a:ext>
            </a:extLst>
          </p:cNvPr>
          <p:cNvSpPr/>
          <p:nvPr/>
        </p:nvSpPr>
        <p:spPr>
          <a:xfrm>
            <a:off x="6708836" y="3537284"/>
            <a:ext cx="4949764" cy="312821"/>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630275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6FBAD-51C1-4D20-B643-A7C834E853EC}"/>
              </a:ext>
            </a:extLst>
          </p:cNvPr>
          <p:cNvSpPr>
            <a:spLocks noGrp="1"/>
          </p:cNvSpPr>
          <p:nvPr>
            <p:ph type="title"/>
          </p:nvPr>
        </p:nvSpPr>
        <p:spPr/>
        <p:txBody>
          <a:bodyPr/>
          <a:lstStyle/>
          <a:p>
            <a:r>
              <a:rPr lang="en-US" dirty="0"/>
              <a:t>Simple Canopy Settings</a:t>
            </a:r>
          </a:p>
        </p:txBody>
      </p:sp>
      <p:sp>
        <p:nvSpPr>
          <p:cNvPr id="3" name="Content Placeholder 2">
            <a:extLst>
              <a:ext uri="{FF2B5EF4-FFF2-40B4-BE49-F238E27FC236}">
                <a16:creationId xmlns:a16="http://schemas.microsoft.com/office/drawing/2014/main" id="{8092109D-3E1E-4ED6-817E-0FF9016246B3}"/>
              </a:ext>
            </a:extLst>
          </p:cNvPr>
          <p:cNvSpPr>
            <a:spLocks noGrp="1"/>
          </p:cNvSpPr>
          <p:nvPr>
            <p:ph idx="1"/>
          </p:nvPr>
        </p:nvSpPr>
        <p:spPr/>
        <p:txBody>
          <a:bodyPr/>
          <a:lstStyle/>
          <a:p>
            <a:r>
              <a:rPr lang="en-US" dirty="0"/>
              <a:t>Evapotranspiration timing</a:t>
            </a:r>
          </a:p>
          <a:p>
            <a:pPr lvl="1"/>
            <a:r>
              <a:rPr lang="en-US" dirty="0"/>
              <a:t>Wet and dry periods</a:t>
            </a:r>
          </a:p>
          <a:p>
            <a:pPr lvl="1"/>
            <a:r>
              <a:rPr lang="en-US" dirty="0"/>
              <a:t>Only dry periods</a:t>
            </a:r>
          </a:p>
          <a:p>
            <a:pPr lvl="1"/>
            <a:endParaRPr lang="en-US" dirty="0"/>
          </a:p>
          <a:p>
            <a:r>
              <a:rPr lang="en-US" dirty="0"/>
              <a:t>Uptake method</a:t>
            </a:r>
          </a:p>
          <a:p>
            <a:pPr lvl="1"/>
            <a:r>
              <a:rPr lang="en-US" dirty="0"/>
              <a:t>Simple</a:t>
            </a:r>
          </a:p>
          <a:p>
            <a:pPr lvl="1"/>
            <a:r>
              <a:rPr lang="en-US" dirty="0"/>
              <a:t>Tension reduction</a:t>
            </a:r>
          </a:p>
          <a:p>
            <a:pPr lvl="2"/>
            <a:r>
              <a:rPr lang="en-US" dirty="0" err="1"/>
              <a:t>SMA</a:t>
            </a:r>
            <a:r>
              <a:rPr lang="en-US" dirty="0"/>
              <a:t> only!</a:t>
            </a:r>
          </a:p>
        </p:txBody>
      </p:sp>
      <p:pic>
        <p:nvPicPr>
          <p:cNvPr id="4" name="Picture 3">
            <a:extLst>
              <a:ext uri="{FF2B5EF4-FFF2-40B4-BE49-F238E27FC236}">
                <a16:creationId xmlns:a16="http://schemas.microsoft.com/office/drawing/2014/main" id="{CA136E92-E96C-4F65-8772-7F372A0D7187}"/>
              </a:ext>
            </a:extLst>
          </p:cNvPr>
          <p:cNvPicPr>
            <a:picLocks noChangeAspect="1"/>
          </p:cNvPicPr>
          <p:nvPr/>
        </p:nvPicPr>
        <p:blipFill>
          <a:blip r:embed="rId3"/>
          <a:stretch>
            <a:fillRect/>
          </a:stretch>
        </p:blipFill>
        <p:spPr>
          <a:xfrm>
            <a:off x="5433390" y="2325380"/>
            <a:ext cx="6758609" cy="2342472"/>
          </a:xfrm>
          <a:prstGeom prst="rect">
            <a:avLst/>
          </a:prstGeom>
        </p:spPr>
      </p:pic>
    </p:spTree>
    <p:extLst>
      <p:ext uri="{BB962C8B-B14F-4D97-AF65-F5344CB8AC3E}">
        <p14:creationId xmlns:p14="http://schemas.microsoft.com/office/powerpoint/2010/main" val="7243180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B0B72-7FAE-4753-8955-14F0EBED9132}"/>
              </a:ext>
            </a:extLst>
          </p:cNvPr>
          <p:cNvSpPr>
            <a:spLocks noGrp="1"/>
          </p:cNvSpPr>
          <p:nvPr>
            <p:ph type="title"/>
          </p:nvPr>
        </p:nvSpPr>
        <p:spPr/>
        <p:txBody>
          <a:bodyPr/>
          <a:lstStyle/>
          <a:p>
            <a:r>
              <a:rPr lang="en-US" dirty="0"/>
              <a:t>ET Impact</a:t>
            </a:r>
          </a:p>
        </p:txBody>
      </p:sp>
      <p:pic>
        <p:nvPicPr>
          <p:cNvPr id="4" name="Content Placeholder 3">
            <a:extLst>
              <a:ext uri="{FF2B5EF4-FFF2-40B4-BE49-F238E27FC236}">
                <a16:creationId xmlns:a16="http://schemas.microsoft.com/office/drawing/2014/main" id="{3C65B650-EA13-42DA-9F37-F8E53653B9CE}"/>
              </a:ext>
            </a:extLst>
          </p:cNvPr>
          <p:cNvPicPr>
            <a:picLocks noGrp="1" noChangeAspect="1"/>
          </p:cNvPicPr>
          <p:nvPr>
            <p:ph idx="1"/>
          </p:nvPr>
        </p:nvPicPr>
        <p:blipFill>
          <a:blip r:embed="rId3"/>
          <a:stretch>
            <a:fillRect/>
          </a:stretch>
        </p:blipFill>
        <p:spPr>
          <a:xfrm>
            <a:off x="3535852" y="1498409"/>
            <a:ext cx="5120295" cy="4994466"/>
          </a:xfrm>
          <a:prstGeom prst="rect">
            <a:avLst/>
          </a:prstGeom>
        </p:spPr>
      </p:pic>
      <p:sp>
        <p:nvSpPr>
          <p:cNvPr id="6" name="TextBox 5">
            <a:extLst>
              <a:ext uri="{FF2B5EF4-FFF2-40B4-BE49-F238E27FC236}">
                <a16:creationId xmlns:a16="http://schemas.microsoft.com/office/drawing/2014/main" id="{26889CE7-E288-42FA-B34B-4298B9149E16}"/>
              </a:ext>
            </a:extLst>
          </p:cNvPr>
          <p:cNvSpPr txBox="1"/>
          <p:nvPr/>
        </p:nvSpPr>
        <p:spPr>
          <a:xfrm>
            <a:off x="2059515" y="5538768"/>
            <a:ext cx="1760132" cy="954107"/>
          </a:xfrm>
          <a:prstGeom prst="rect">
            <a:avLst/>
          </a:prstGeom>
          <a:solidFill>
            <a:srgbClr val="FFFFFF">
              <a:alpha val="50196"/>
            </a:srgbClr>
          </a:solidFill>
        </p:spPr>
        <p:txBody>
          <a:bodyPr wrap="square" rtlCol="0">
            <a:spAutoFit/>
          </a:bodyPr>
          <a:lstStyle/>
          <a:p>
            <a:pPr algn="r"/>
            <a:r>
              <a:rPr lang="en-US" sz="2800" b="1" dirty="0">
                <a:effectLst>
                  <a:outerShdw blurRad="38100" dist="38100" dir="2700000" algn="tl">
                    <a:srgbClr val="000000">
                      <a:alpha val="43137"/>
                    </a:srgbClr>
                  </a:outerShdw>
                </a:effectLst>
              </a:rPr>
              <a:t>Initial</a:t>
            </a:r>
          </a:p>
          <a:p>
            <a:pPr algn="r"/>
            <a:r>
              <a:rPr lang="en-US" sz="2800" b="1" dirty="0">
                <a:effectLst>
                  <a:outerShdw blurRad="38100" dist="38100" dir="2700000" algn="tl">
                    <a:srgbClr val="000000">
                      <a:alpha val="43137"/>
                    </a:srgbClr>
                  </a:outerShdw>
                </a:effectLst>
              </a:rPr>
              <a:t>Deficit</a:t>
            </a:r>
          </a:p>
        </p:txBody>
      </p:sp>
      <p:sp>
        <p:nvSpPr>
          <p:cNvPr id="7" name="TextBox 6">
            <a:extLst>
              <a:ext uri="{FF2B5EF4-FFF2-40B4-BE49-F238E27FC236}">
                <a16:creationId xmlns:a16="http://schemas.microsoft.com/office/drawing/2014/main" id="{B841D6DE-6D65-41D5-BA80-A3ED306BC3B1}"/>
              </a:ext>
            </a:extLst>
          </p:cNvPr>
          <p:cNvSpPr txBox="1"/>
          <p:nvPr/>
        </p:nvSpPr>
        <p:spPr>
          <a:xfrm>
            <a:off x="6095999" y="2177970"/>
            <a:ext cx="2235844" cy="523220"/>
          </a:xfrm>
          <a:prstGeom prst="rect">
            <a:avLst/>
          </a:prstGeom>
          <a:solidFill>
            <a:srgbClr val="FFFFFF">
              <a:alpha val="50196"/>
            </a:srgbClr>
          </a:solidFill>
        </p:spPr>
        <p:txBody>
          <a:bodyPr wrap="square" rtlCol="0">
            <a:spAutoFit/>
          </a:bodyPr>
          <a:lstStyle/>
          <a:p>
            <a:r>
              <a:rPr lang="en-US" sz="2800" b="1" dirty="0">
                <a:effectLst>
                  <a:outerShdw blurRad="38100" dist="38100" dir="2700000" algn="tl">
                    <a:srgbClr val="000000">
                      <a:alpha val="43137"/>
                    </a:srgbClr>
                  </a:outerShdw>
                </a:effectLst>
              </a:rPr>
              <a:t>Max Deficit</a:t>
            </a:r>
          </a:p>
        </p:txBody>
      </p:sp>
      <p:sp>
        <p:nvSpPr>
          <p:cNvPr id="9" name="Oval 8">
            <a:extLst>
              <a:ext uri="{FF2B5EF4-FFF2-40B4-BE49-F238E27FC236}">
                <a16:creationId xmlns:a16="http://schemas.microsoft.com/office/drawing/2014/main" id="{23E8DC66-89F1-4803-AAC1-FCB5EA4A0565}"/>
              </a:ext>
            </a:extLst>
          </p:cNvPr>
          <p:cNvSpPr/>
          <p:nvPr/>
        </p:nvSpPr>
        <p:spPr>
          <a:xfrm rot="1868293">
            <a:off x="4502550" y="4537023"/>
            <a:ext cx="671332" cy="799166"/>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3FA692F-C71C-4D9F-A24A-D90D9A53CE4F}"/>
              </a:ext>
            </a:extLst>
          </p:cNvPr>
          <p:cNvSpPr txBox="1"/>
          <p:nvPr/>
        </p:nvSpPr>
        <p:spPr>
          <a:xfrm>
            <a:off x="5260514" y="4459552"/>
            <a:ext cx="1760132" cy="954107"/>
          </a:xfrm>
          <a:prstGeom prst="rect">
            <a:avLst/>
          </a:prstGeom>
          <a:solidFill>
            <a:srgbClr val="FFFFFF">
              <a:alpha val="50196"/>
            </a:srgbClr>
          </a:solidFill>
        </p:spPr>
        <p:txBody>
          <a:bodyPr wrap="square" rtlCol="0">
            <a:spAutoFit/>
          </a:bodyPr>
          <a:lstStyle/>
          <a:p>
            <a:r>
              <a:rPr lang="en-US" sz="2800" b="1" dirty="0">
                <a:effectLst>
                  <a:outerShdw blurRad="38100" dist="38100" dir="2700000" algn="tl">
                    <a:srgbClr val="000000">
                      <a:alpha val="43137"/>
                    </a:srgbClr>
                  </a:outerShdw>
                </a:effectLst>
              </a:rPr>
              <a:t>Daily Actual ET</a:t>
            </a:r>
          </a:p>
        </p:txBody>
      </p:sp>
    </p:spTree>
    <p:extLst>
      <p:ext uri="{BB962C8B-B14F-4D97-AF65-F5344CB8AC3E}">
        <p14:creationId xmlns:p14="http://schemas.microsoft.com/office/powerpoint/2010/main" val="977528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BE200-AF5B-4685-BB7F-3D5676504505}"/>
              </a:ext>
            </a:extLst>
          </p:cNvPr>
          <p:cNvSpPr>
            <a:spLocks noGrp="1"/>
          </p:cNvSpPr>
          <p:nvPr>
            <p:ph type="title"/>
          </p:nvPr>
        </p:nvSpPr>
        <p:spPr/>
        <p:txBody>
          <a:bodyPr/>
          <a:lstStyle/>
          <a:p>
            <a:r>
              <a:rPr lang="en-US" dirty="0"/>
              <a:t>Simulation Run</a:t>
            </a:r>
          </a:p>
        </p:txBody>
      </p:sp>
      <p:sp>
        <p:nvSpPr>
          <p:cNvPr id="3" name="Content Placeholder 2">
            <a:extLst>
              <a:ext uri="{FF2B5EF4-FFF2-40B4-BE49-F238E27FC236}">
                <a16:creationId xmlns:a16="http://schemas.microsoft.com/office/drawing/2014/main" id="{2C113C63-F84F-4DE6-A208-7256FC061857}"/>
              </a:ext>
            </a:extLst>
          </p:cNvPr>
          <p:cNvSpPr>
            <a:spLocks noGrp="1"/>
          </p:cNvSpPr>
          <p:nvPr>
            <p:ph idx="1"/>
          </p:nvPr>
        </p:nvSpPr>
        <p:spPr>
          <a:xfrm>
            <a:off x="838200" y="1825625"/>
            <a:ext cx="3924300" cy="4351338"/>
          </a:xfrm>
        </p:spPr>
        <p:txBody>
          <a:bodyPr/>
          <a:lstStyle/>
          <a:p>
            <a:r>
              <a:rPr lang="en-US" dirty="0"/>
              <a:t>Basin model</a:t>
            </a:r>
          </a:p>
          <a:p>
            <a:r>
              <a:rPr lang="en-US" dirty="0"/>
              <a:t>Meteorologic model</a:t>
            </a:r>
          </a:p>
          <a:p>
            <a:r>
              <a:rPr lang="en-US" dirty="0"/>
              <a:t>Control specification</a:t>
            </a:r>
          </a:p>
        </p:txBody>
      </p:sp>
      <p:pic>
        <p:nvPicPr>
          <p:cNvPr id="4" name="Picture 3">
            <a:extLst>
              <a:ext uri="{FF2B5EF4-FFF2-40B4-BE49-F238E27FC236}">
                <a16:creationId xmlns:a16="http://schemas.microsoft.com/office/drawing/2014/main" id="{358D6A77-68A5-4C87-96BA-5F4AC204549E}"/>
              </a:ext>
            </a:extLst>
          </p:cNvPr>
          <p:cNvPicPr>
            <a:picLocks noChangeAspect="1"/>
          </p:cNvPicPr>
          <p:nvPr/>
        </p:nvPicPr>
        <p:blipFill>
          <a:blip r:embed="rId3"/>
          <a:stretch>
            <a:fillRect/>
          </a:stretch>
        </p:blipFill>
        <p:spPr>
          <a:xfrm>
            <a:off x="5122753" y="1690688"/>
            <a:ext cx="6895885" cy="4112225"/>
          </a:xfrm>
          <a:prstGeom prst="rect">
            <a:avLst/>
          </a:prstGeom>
        </p:spPr>
      </p:pic>
      <p:sp>
        <p:nvSpPr>
          <p:cNvPr id="5" name="Rectangle 4">
            <a:extLst>
              <a:ext uri="{FF2B5EF4-FFF2-40B4-BE49-F238E27FC236}">
                <a16:creationId xmlns:a16="http://schemas.microsoft.com/office/drawing/2014/main" id="{862FFF44-7BD7-A324-B1BA-5FE992AF09FE}"/>
              </a:ext>
            </a:extLst>
          </p:cNvPr>
          <p:cNvSpPr/>
          <p:nvPr/>
        </p:nvSpPr>
        <p:spPr>
          <a:xfrm>
            <a:off x="5207875" y="3930869"/>
            <a:ext cx="3000703" cy="106154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553BF642-FF4F-1D98-28B7-CA7E6E1A00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56654" y="3773075"/>
            <a:ext cx="851477" cy="851477"/>
          </a:xfrm>
          <a:prstGeom prst="rect">
            <a:avLst/>
          </a:prstGeom>
        </p:spPr>
      </p:pic>
    </p:spTree>
    <p:extLst>
      <p:ext uri="{BB962C8B-B14F-4D97-AF65-F5344CB8AC3E}">
        <p14:creationId xmlns:p14="http://schemas.microsoft.com/office/powerpoint/2010/main" val="131353888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200" dirty="0"/>
              <a:t>HMS – a spectrum of ET methods</a:t>
            </a:r>
          </a:p>
        </p:txBody>
      </p:sp>
      <p:sp>
        <p:nvSpPr>
          <p:cNvPr id="8" name="TextBox 7"/>
          <p:cNvSpPr txBox="1"/>
          <p:nvPr/>
        </p:nvSpPr>
        <p:spPr>
          <a:xfrm>
            <a:off x="1941373" y="2035868"/>
            <a:ext cx="1905000" cy="830997"/>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Monthly Average</a:t>
            </a:r>
          </a:p>
        </p:txBody>
      </p:sp>
      <p:sp>
        <p:nvSpPr>
          <p:cNvPr id="9" name="TextBox 8"/>
          <p:cNvSpPr txBox="1"/>
          <p:nvPr/>
        </p:nvSpPr>
        <p:spPr>
          <a:xfrm>
            <a:off x="3676650" y="2225941"/>
            <a:ext cx="1324801" cy="461665"/>
          </a:xfrm>
          <a:prstGeom prst="rect">
            <a:avLst/>
          </a:prstGeom>
          <a:noFill/>
        </p:spPr>
        <p:txBody>
          <a:bodyPr wrap="square" rtlCol="0">
            <a:spAutoFit/>
          </a:bodyPr>
          <a:lstStyle/>
          <a:p>
            <a:r>
              <a:rPr lang="en-US" sz="2400" b="1" dirty="0" err="1">
                <a:effectLst>
                  <a:outerShdw blurRad="38100" dist="38100" dir="2700000" algn="tl">
                    <a:srgbClr val="000000">
                      <a:alpha val="43137"/>
                    </a:srgbClr>
                  </a:outerShdw>
                </a:effectLst>
              </a:rPr>
              <a:t>Hamon</a:t>
            </a:r>
            <a:endParaRPr lang="en-US" sz="2400" b="1" dirty="0">
              <a:effectLst>
                <a:outerShdw blurRad="38100" dist="38100" dir="2700000" algn="tl">
                  <a:srgbClr val="000000">
                    <a:alpha val="43137"/>
                  </a:srgbClr>
                </a:outerShdw>
              </a:effectLst>
            </a:endParaRPr>
          </a:p>
        </p:txBody>
      </p:sp>
      <p:sp>
        <p:nvSpPr>
          <p:cNvPr id="10" name="TextBox 9"/>
          <p:cNvSpPr txBox="1"/>
          <p:nvPr/>
        </p:nvSpPr>
        <p:spPr>
          <a:xfrm>
            <a:off x="5144425" y="2225941"/>
            <a:ext cx="1611567" cy="461665"/>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Hargreaves</a:t>
            </a:r>
          </a:p>
        </p:txBody>
      </p:sp>
      <p:sp>
        <p:nvSpPr>
          <p:cNvPr id="11" name="TextBox 10"/>
          <p:cNvSpPr txBox="1"/>
          <p:nvPr/>
        </p:nvSpPr>
        <p:spPr>
          <a:xfrm>
            <a:off x="7114429" y="2038806"/>
            <a:ext cx="1752600" cy="830997"/>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Priestly-Taylor</a:t>
            </a:r>
          </a:p>
        </p:txBody>
      </p:sp>
      <p:sp>
        <p:nvSpPr>
          <p:cNvPr id="12" name="TextBox 11"/>
          <p:cNvSpPr txBox="1"/>
          <p:nvPr/>
        </p:nvSpPr>
        <p:spPr>
          <a:xfrm>
            <a:off x="8962706" y="2038807"/>
            <a:ext cx="2046194" cy="830997"/>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Penman-</a:t>
            </a:r>
            <a:r>
              <a:rPr lang="en-US" sz="2400" b="1" dirty="0" err="1">
                <a:effectLst>
                  <a:outerShdw blurRad="38100" dist="38100" dir="2700000" algn="tl">
                    <a:srgbClr val="000000">
                      <a:alpha val="43137"/>
                    </a:srgbClr>
                  </a:outerShdw>
                </a:effectLst>
              </a:rPr>
              <a:t>Monteith</a:t>
            </a:r>
            <a:endParaRPr lang="en-US" sz="2400" b="1" dirty="0">
              <a:effectLst>
                <a:outerShdw blurRad="38100" dist="38100" dir="2700000" algn="tl">
                  <a:srgbClr val="000000">
                    <a:alpha val="43137"/>
                  </a:srgbClr>
                </a:outerShdw>
              </a:effectLst>
            </a:endParaRPr>
          </a:p>
        </p:txBody>
      </p:sp>
      <p:sp>
        <p:nvSpPr>
          <p:cNvPr id="3" name="Right Arrow 2"/>
          <p:cNvSpPr/>
          <p:nvPr/>
        </p:nvSpPr>
        <p:spPr>
          <a:xfrm>
            <a:off x="6096000" y="2868631"/>
            <a:ext cx="3657600" cy="1524000"/>
          </a:xfrm>
          <a:prstGeom prst="rightArrow">
            <a:avLst/>
          </a:prstGeom>
          <a:gradFill>
            <a:gsLst>
              <a:gs pos="43000">
                <a:schemeClr val="accent2">
                  <a:lumMod val="60000"/>
                  <a:lumOff val="40000"/>
                </a:schemeClr>
              </a:gs>
              <a:gs pos="100000">
                <a:schemeClr val="accent4">
                  <a:lumMod val="60000"/>
                  <a:lumOff val="40000"/>
                </a:schemeClr>
              </a:gs>
            </a:gsLst>
            <a:lin ang="10800000" scaled="1"/>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1">
              <a:effectLst>
                <a:outerShdw blurRad="38100" dist="38100" dir="2700000" algn="tl">
                  <a:srgbClr val="000000">
                    <a:alpha val="43137"/>
                  </a:srgbClr>
                </a:outerShdw>
              </a:effectLst>
            </a:endParaRPr>
          </a:p>
        </p:txBody>
      </p:sp>
      <p:sp>
        <p:nvSpPr>
          <p:cNvPr id="7" name="TextBox 6"/>
          <p:cNvSpPr txBox="1"/>
          <p:nvPr/>
        </p:nvSpPr>
        <p:spPr>
          <a:xfrm>
            <a:off x="7708900" y="3452315"/>
            <a:ext cx="1435100" cy="461665"/>
          </a:xfrm>
          <a:prstGeom prst="rect">
            <a:avLst/>
          </a:prstGeom>
          <a:noFill/>
        </p:spPr>
        <p:txBody>
          <a:bodyPr wrap="square" rtlCol="0">
            <a:spAutoFit/>
          </a:bodyPr>
          <a:lstStyle/>
          <a:p>
            <a:r>
              <a:rPr lang="en-US" sz="2400" b="1" dirty="0">
                <a:solidFill>
                  <a:schemeClr val="bg1"/>
                </a:solidFill>
                <a:effectLst>
                  <a:outerShdw blurRad="38100" dist="38100" dir="2700000" algn="tl">
                    <a:srgbClr val="000000">
                      <a:alpha val="43137"/>
                    </a:srgbClr>
                  </a:outerShdw>
                </a:effectLst>
              </a:rPr>
              <a:t>Complex</a:t>
            </a:r>
          </a:p>
        </p:txBody>
      </p:sp>
      <p:sp>
        <p:nvSpPr>
          <p:cNvPr id="13" name="Right Arrow 12"/>
          <p:cNvSpPr/>
          <p:nvPr/>
        </p:nvSpPr>
        <p:spPr>
          <a:xfrm rot="10800000">
            <a:off x="2476499" y="2871470"/>
            <a:ext cx="3637412" cy="1524000"/>
          </a:xfrm>
          <a:prstGeom prst="rightArrow">
            <a:avLst/>
          </a:prstGeom>
          <a:gradFill flip="none" rotWithShape="1">
            <a:gsLst>
              <a:gs pos="43000">
                <a:schemeClr val="accent6">
                  <a:lumMod val="40000"/>
                  <a:lumOff val="60000"/>
                </a:schemeClr>
              </a:gs>
              <a:gs pos="100000">
                <a:schemeClr val="accent4">
                  <a:lumMod val="60000"/>
                  <a:lumOff val="40000"/>
                </a:schemeClr>
              </a:gs>
            </a:gsLst>
            <a:lin ang="10800000" scaled="1"/>
            <a:tileRect/>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1">
              <a:effectLst>
                <a:outerShdw blurRad="38100" dist="38100" dir="2700000" algn="tl">
                  <a:srgbClr val="000000">
                    <a:alpha val="43137"/>
                  </a:srgbClr>
                </a:outerShdw>
              </a:effectLst>
            </a:endParaRPr>
          </a:p>
        </p:txBody>
      </p:sp>
      <p:sp>
        <p:nvSpPr>
          <p:cNvPr id="6" name="TextBox 5"/>
          <p:cNvSpPr txBox="1"/>
          <p:nvPr/>
        </p:nvSpPr>
        <p:spPr>
          <a:xfrm>
            <a:off x="3124200" y="3442454"/>
            <a:ext cx="1104900" cy="461665"/>
          </a:xfrm>
          <a:prstGeom prst="rect">
            <a:avLst/>
          </a:prstGeom>
          <a:noFill/>
        </p:spPr>
        <p:txBody>
          <a:bodyPr wrap="square" rtlCol="0">
            <a:spAutoFit/>
          </a:bodyPr>
          <a:lstStyle/>
          <a:p>
            <a:r>
              <a:rPr lang="en-US" sz="2400" b="1" dirty="0">
                <a:solidFill>
                  <a:schemeClr val="bg1"/>
                </a:solidFill>
                <a:effectLst>
                  <a:outerShdw blurRad="38100" dist="38100" dir="2700000" algn="tl">
                    <a:srgbClr val="000000">
                      <a:alpha val="43137"/>
                    </a:srgbClr>
                  </a:outerShdw>
                </a:effectLst>
              </a:rPr>
              <a:t>Simple</a:t>
            </a:r>
          </a:p>
        </p:txBody>
      </p:sp>
      <p:sp>
        <p:nvSpPr>
          <p:cNvPr id="14" name="TextBox 13">
            <a:extLst>
              <a:ext uri="{FF2B5EF4-FFF2-40B4-BE49-F238E27FC236}">
                <a16:creationId xmlns:a16="http://schemas.microsoft.com/office/drawing/2014/main" id="{4F0DA2FD-4535-495A-B765-C982743E1110}"/>
              </a:ext>
            </a:extLst>
          </p:cNvPr>
          <p:cNvSpPr txBox="1"/>
          <p:nvPr/>
        </p:nvSpPr>
        <p:spPr>
          <a:xfrm>
            <a:off x="2578918" y="5282105"/>
            <a:ext cx="1760132" cy="954107"/>
          </a:xfrm>
          <a:prstGeom prst="rect">
            <a:avLst/>
          </a:prstGeom>
          <a:solidFill>
            <a:srgbClr val="FFFFFF">
              <a:alpha val="50196"/>
            </a:srgbClr>
          </a:solidFill>
        </p:spPr>
        <p:txBody>
          <a:bodyPr wrap="square" rtlCol="0">
            <a:spAutoFit/>
          </a:bodyPr>
          <a:lstStyle/>
          <a:p>
            <a:pPr algn="ctr"/>
            <a:r>
              <a:rPr lang="en-US" sz="2800" b="1" dirty="0">
                <a:solidFill>
                  <a:srgbClr val="FF0000"/>
                </a:solidFill>
                <a:effectLst>
                  <a:outerShdw blurRad="38100" dist="38100" dir="2700000" algn="tl">
                    <a:srgbClr val="000000">
                      <a:alpha val="43137"/>
                    </a:srgbClr>
                  </a:outerShdw>
                </a:effectLst>
              </a:rPr>
              <a:t>Typical Methods</a:t>
            </a:r>
          </a:p>
        </p:txBody>
      </p:sp>
      <p:sp>
        <p:nvSpPr>
          <p:cNvPr id="15" name="TextBox 14">
            <a:extLst>
              <a:ext uri="{FF2B5EF4-FFF2-40B4-BE49-F238E27FC236}">
                <a16:creationId xmlns:a16="http://schemas.microsoft.com/office/drawing/2014/main" id="{934F99BE-A811-4A4D-B9F4-0B90EEC7040E}"/>
              </a:ext>
            </a:extLst>
          </p:cNvPr>
          <p:cNvSpPr txBox="1"/>
          <p:nvPr/>
        </p:nvSpPr>
        <p:spPr>
          <a:xfrm>
            <a:off x="7190052" y="5282105"/>
            <a:ext cx="2055244" cy="830997"/>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 gridded options</a:t>
            </a:r>
          </a:p>
        </p:txBody>
      </p:sp>
      <p:sp>
        <p:nvSpPr>
          <p:cNvPr id="5" name="Right Brace 4">
            <a:extLst>
              <a:ext uri="{FF2B5EF4-FFF2-40B4-BE49-F238E27FC236}">
                <a16:creationId xmlns:a16="http://schemas.microsoft.com/office/drawing/2014/main" id="{7DF4CB2A-869C-9ACD-B1B0-15CC350F765F}"/>
              </a:ext>
            </a:extLst>
          </p:cNvPr>
          <p:cNvSpPr/>
          <p:nvPr/>
        </p:nvSpPr>
        <p:spPr>
          <a:xfrm rot="5400000">
            <a:off x="3050454" y="3650946"/>
            <a:ext cx="751490" cy="2375684"/>
          </a:xfrm>
          <a:prstGeom prst="rightBrace">
            <a:avLst/>
          </a:prstGeom>
          <a:ln w="381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2581354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85A77-81BA-4739-BC01-6C9C1E4A89A0}"/>
              </a:ext>
            </a:extLst>
          </p:cNvPr>
          <p:cNvSpPr>
            <a:spLocks noGrp="1"/>
          </p:cNvSpPr>
          <p:nvPr>
            <p:ph type="title"/>
          </p:nvPr>
        </p:nvSpPr>
        <p:spPr/>
        <p:txBody>
          <a:bodyPr/>
          <a:lstStyle/>
          <a:p>
            <a:r>
              <a:rPr lang="en-US" dirty="0"/>
              <a:t>Calibration Considerations</a:t>
            </a:r>
          </a:p>
        </p:txBody>
      </p:sp>
      <p:sp>
        <p:nvSpPr>
          <p:cNvPr id="3" name="Content Placeholder 2">
            <a:extLst>
              <a:ext uri="{FF2B5EF4-FFF2-40B4-BE49-F238E27FC236}">
                <a16:creationId xmlns:a16="http://schemas.microsoft.com/office/drawing/2014/main" id="{4F0C8F05-6504-47D2-B984-061BD079DBFE}"/>
              </a:ext>
            </a:extLst>
          </p:cNvPr>
          <p:cNvSpPr>
            <a:spLocks noGrp="1"/>
          </p:cNvSpPr>
          <p:nvPr>
            <p:ph idx="1"/>
          </p:nvPr>
        </p:nvSpPr>
        <p:spPr>
          <a:xfrm>
            <a:off x="838200" y="1825625"/>
            <a:ext cx="4945569" cy="4667250"/>
          </a:xfrm>
        </p:spPr>
        <p:txBody>
          <a:bodyPr>
            <a:normAutofit/>
          </a:bodyPr>
          <a:lstStyle/>
          <a:p>
            <a:r>
              <a:rPr lang="en-US" dirty="0"/>
              <a:t>Changing ET parameters can change overall water volumes</a:t>
            </a:r>
          </a:p>
          <a:p>
            <a:r>
              <a:rPr lang="en-US" dirty="0"/>
              <a:t>Two primary changes:</a:t>
            </a:r>
          </a:p>
          <a:p>
            <a:pPr lvl="1"/>
            <a:r>
              <a:rPr lang="en-US" dirty="0"/>
              <a:t>ET method coefficients</a:t>
            </a:r>
          </a:p>
          <a:p>
            <a:pPr lvl="1"/>
            <a:r>
              <a:rPr lang="en-US" dirty="0"/>
              <a:t>Crop coefficients</a:t>
            </a:r>
          </a:p>
        </p:txBody>
      </p:sp>
      <p:pic>
        <p:nvPicPr>
          <p:cNvPr id="4" name="Picture 3">
            <a:extLst>
              <a:ext uri="{FF2B5EF4-FFF2-40B4-BE49-F238E27FC236}">
                <a16:creationId xmlns:a16="http://schemas.microsoft.com/office/drawing/2014/main" id="{DCC3FC59-8CBE-433D-9731-AED06A1542AE}"/>
              </a:ext>
            </a:extLst>
          </p:cNvPr>
          <p:cNvPicPr>
            <a:picLocks noChangeAspect="1"/>
          </p:cNvPicPr>
          <p:nvPr/>
        </p:nvPicPr>
        <p:blipFill>
          <a:blip r:embed="rId3"/>
          <a:stretch>
            <a:fillRect/>
          </a:stretch>
        </p:blipFill>
        <p:spPr>
          <a:xfrm>
            <a:off x="5783769" y="2342929"/>
            <a:ext cx="6091836" cy="1153757"/>
          </a:xfrm>
          <a:prstGeom prst="rect">
            <a:avLst/>
          </a:prstGeom>
        </p:spPr>
      </p:pic>
      <p:pic>
        <p:nvPicPr>
          <p:cNvPr id="5" name="Picture 4">
            <a:extLst>
              <a:ext uri="{FF2B5EF4-FFF2-40B4-BE49-F238E27FC236}">
                <a16:creationId xmlns:a16="http://schemas.microsoft.com/office/drawing/2014/main" id="{8B7D3837-E675-445C-AE64-6C35516C36E0}"/>
              </a:ext>
            </a:extLst>
          </p:cNvPr>
          <p:cNvPicPr>
            <a:picLocks noChangeAspect="1"/>
          </p:cNvPicPr>
          <p:nvPr/>
        </p:nvPicPr>
        <p:blipFill>
          <a:blip r:embed="rId4"/>
          <a:stretch>
            <a:fillRect/>
          </a:stretch>
        </p:blipFill>
        <p:spPr>
          <a:xfrm>
            <a:off x="5783769" y="4381500"/>
            <a:ext cx="6091836" cy="2111375"/>
          </a:xfrm>
          <a:prstGeom prst="rect">
            <a:avLst/>
          </a:prstGeom>
        </p:spPr>
      </p:pic>
    </p:spTree>
    <p:extLst>
      <p:ext uri="{BB962C8B-B14F-4D97-AF65-F5344CB8AC3E}">
        <p14:creationId xmlns:p14="http://schemas.microsoft.com/office/powerpoint/2010/main" val="1458279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68C0E-EBB7-41F6-BDC5-8291BB263AF8}"/>
              </a:ext>
            </a:extLst>
          </p:cNvPr>
          <p:cNvSpPr>
            <a:spLocks noGrp="1"/>
          </p:cNvSpPr>
          <p:nvPr>
            <p:ph type="title"/>
          </p:nvPr>
        </p:nvSpPr>
        <p:spPr/>
        <p:txBody>
          <a:bodyPr/>
          <a:lstStyle/>
          <a:p>
            <a:r>
              <a:rPr lang="en-US" dirty="0"/>
              <a:t>Dynamic Canopy</a:t>
            </a:r>
          </a:p>
        </p:txBody>
      </p:sp>
      <p:sp>
        <p:nvSpPr>
          <p:cNvPr id="3" name="Content Placeholder 2">
            <a:extLst>
              <a:ext uri="{FF2B5EF4-FFF2-40B4-BE49-F238E27FC236}">
                <a16:creationId xmlns:a16="http://schemas.microsoft.com/office/drawing/2014/main" id="{54B71407-337F-444B-B5E3-C51B1970F35B}"/>
              </a:ext>
            </a:extLst>
          </p:cNvPr>
          <p:cNvSpPr>
            <a:spLocks noGrp="1"/>
          </p:cNvSpPr>
          <p:nvPr>
            <p:ph idx="1"/>
          </p:nvPr>
        </p:nvSpPr>
        <p:spPr/>
        <p:txBody>
          <a:bodyPr/>
          <a:lstStyle/>
          <a:p>
            <a:r>
              <a:rPr lang="en-US" dirty="0"/>
              <a:t>In long hydrologic simulations where vegetation changes drastically throughout the year, a dynamic canopy method may help</a:t>
            </a:r>
          </a:p>
          <a:p>
            <a:endParaRPr lang="en-US" dirty="0"/>
          </a:p>
        </p:txBody>
      </p:sp>
      <p:pic>
        <p:nvPicPr>
          <p:cNvPr id="4" name="Picture 3">
            <a:extLst>
              <a:ext uri="{FF2B5EF4-FFF2-40B4-BE49-F238E27FC236}">
                <a16:creationId xmlns:a16="http://schemas.microsoft.com/office/drawing/2014/main" id="{2DEFD901-1FFF-4C8D-BF1B-A477BB7DD373}"/>
              </a:ext>
            </a:extLst>
          </p:cNvPr>
          <p:cNvPicPr>
            <a:picLocks noChangeAspect="1"/>
          </p:cNvPicPr>
          <p:nvPr/>
        </p:nvPicPr>
        <p:blipFill>
          <a:blip r:embed="rId3"/>
          <a:stretch>
            <a:fillRect/>
          </a:stretch>
        </p:blipFill>
        <p:spPr>
          <a:xfrm>
            <a:off x="838200" y="3576638"/>
            <a:ext cx="5067300" cy="2600325"/>
          </a:xfrm>
          <a:prstGeom prst="rect">
            <a:avLst/>
          </a:prstGeom>
        </p:spPr>
      </p:pic>
      <p:pic>
        <p:nvPicPr>
          <p:cNvPr id="5" name="Picture 4">
            <a:extLst>
              <a:ext uri="{FF2B5EF4-FFF2-40B4-BE49-F238E27FC236}">
                <a16:creationId xmlns:a16="http://schemas.microsoft.com/office/drawing/2014/main" id="{003D4CAC-F861-4867-9E50-BF0CAB10B28C}"/>
              </a:ext>
            </a:extLst>
          </p:cNvPr>
          <p:cNvPicPr>
            <a:picLocks noChangeAspect="1"/>
          </p:cNvPicPr>
          <p:nvPr/>
        </p:nvPicPr>
        <p:blipFill>
          <a:blip r:embed="rId4"/>
          <a:stretch>
            <a:fillRect/>
          </a:stretch>
        </p:blipFill>
        <p:spPr>
          <a:xfrm>
            <a:off x="6286502" y="3576638"/>
            <a:ext cx="5460575" cy="2409686"/>
          </a:xfrm>
          <a:prstGeom prst="rect">
            <a:avLst/>
          </a:prstGeom>
        </p:spPr>
      </p:pic>
    </p:spTree>
    <p:extLst>
      <p:ext uri="{BB962C8B-B14F-4D97-AF65-F5344CB8AC3E}">
        <p14:creationId xmlns:p14="http://schemas.microsoft.com/office/powerpoint/2010/main" val="425291327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normAutofit/>
          </a:bodyPr>
          <a:lstStyle/>
          <a:p>
            <a:r>
              <a:rPr lang="en-US" dirty="0"/>
              <a:t>Evapotranspiration</a:t>
            </a:r>
          </a:p>
          <a:p>
            <a:pPr lvl="1"/>
            <a:r>
              <a:rPr lang="en-US" dirty="0"/>
              <a:t>Important for continuous hydrology models</a:t>
            </a:r>
          </a:p>
          <a:p>
            <a:pPr lvl="1"/>
            <a:r>
              <a:rPr lang="en-US" dirty="0"/>
              <a:t>Requires a canopy method in the subbasin</a:t>
            </a:r>
          </a:p>
          <a:p>
            <a:pPr lvl="1"/>
            <a:r>
              <a:rPr lang="en-US" dirty="0"/>
              <a:t>Simple methods typically adequate</a:t>
            </a:r>
          </a:p>
          <a:p>
            <a:pPr lvl="1"/>
            <a:endParaRPr lang="en-US" dirty="0"/>
          </a:p>
        </p:txBody>
      </p:sp>
    </p:spTree>
    <p:extLst>
      <p:ext uri="{BB962C8B-B14F-4D97-AF65-F5344CB8AC3E}">
        <p14:creationId xmlns:p14="http://schemas.microsoft.com/office/powerpoint/2010/main" val="14631039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5BDA4AD9-B89E-4CB0-BF4F-8BDE3A48B10A}"/>
              </a:ext>
            </a:extLst>
          </p:cNvPr>
          <p:cNvGrpSpPr/>
          <p:nvPr/>
        </p:nvGrpSpPr>
        <p:grpSpPr>
          <a:xfrm>
            <a:off x="5118100" y="263309"/>
            <a:ext cx="6858000" cy="6229566"/>
            <a:chOff x="5168900" y="453917"/>
            <a:chExt cx="6858000" cy="6229566"/>
          </a:xfrm>
        </p:grpSpPr>
        <p:sp>
          <p:nvSpPr>
            <p:cNvPr id="5" name="Rectangle 4">
              <a:extLst>
                <a:ext uri="{FF2B5EF4-FFF2-40B4-BE49-F238E27FC236}">
                  <a16:creationId xmlns:a16="http://schemas.microsoft.com/office/drawing/2014/main" id="{6D39249A-40AC-4FD1-BCC0-4A9A55AEC64B}"/>
                </a:ext>
              </a:extLst>
            </p:cNvPr>
            <p:cNvSpPr/>
            <p:nvPr/>
          </p:nvSpPr>
          <p:spPr>
            <a:xfrm>
              <a:off x="7454900" y="2111483"/>
              <a:ext cx="4572000" cy="4572000"/>
            </a:xfrm>
            <a:prstGeom prst="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effectLst>
                    <a:outerShdw blurRad="38100" dist="38100" dir="2700000" algn="tl">
                      <a:srgbClr val="000000">
                        <a:alpha val="43137"/>
                      </a:srgbClr>
                    </a:outerShdw>
                  </a:effectLst>
                  <a:latin typeface="Lato" panose="020F0502020204030203" pitchFamily="34" charset="0"/>
                </a:rPr>
                <a:t>Basin Model</a:t>
              </a:r>
            </a:p>
          </p:txBody>
        </p:sp>
        <p:sp>
          <p:nvSpPr>
            <p:cNvPr id="4" name="Rectangle 3">
              <a:extLst>
                <a:ext uri="{FF2B5EF4-FFF2-40B4-BE49-F238E27FC236}">
                  <a16:creationId xmlns:a16="http://schemas.microsoft.com/office/drawing/2014/main" id="{BAB75458-611B-40D1-8788-264626231646}"/>
                </a:ext>
              </a:extLst>
            </p:cNvPr>
            <p:cNvSpPr/>
            <p:nvPr/>
          </p:nvSpPr>
          <p:spPr>
            <a:xfrm>
              <a:off x="5168900" y="453917"/>
              <a:ext cx="4572000" cy="4572000"/>
            </a:xfrm>
            <a:prstGeom prst="rect">
              <a:avLst/>
            </a:prstGeom>
            <a:solidFill>
              <a:srgbClr val="00B0F0">
                <a:alpha val="50196"/>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effectLst>
                    <a:outerShdw blurRad="38100" dist="38100" dir="2700000" algn="tl">
                      <a:srgbClr val="000000">
                        <a:alpha val="43137"/>
                      </a:srgbClr>
                    </a:outerShdw>
                  </a:effectLst>
                  <a:latin typeface="Lato" panose="020F0502020204030203" pitchFamily="34" charset="0"/>
                </a:rPr>
                <a:t>Meteorology Model</a:t>
              </a:r>
            </a:p>
          </p:txBody>
        </p:sp>
        <p:cxnSp>
          <p:nvCxnSpPr>
            <p:cNvPr id="7" name="Straight Connector 6">
              <a:extLst>
                <a:ext uri="{FF2B5EF4-FFF2-40B4-BE49-F238E27FC236}">
                  <a16:creationId xmlns:a16="http://schemas.microsoft.com/office/drawing/2014/main" id="{DB23A0B2-A944-4C57-82CE-2EE722686880}"/>
                </a:ext>
              </a:extLst>
            </p:cNvPr>
            <p:cNvCxnSpPr>
              <a:cxnSpLocks/>
            </p:cNvCxnSpPr>
            <p:nvPr/>
          </p:nvCxnSpPr>
          <p:spPr>
            <a:xfrm>
              <a:off x="9740900" y="453917"/>
              <a:ext cx="2286000" cy="1657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DD748E9-ED65-4C6E-9583-6738FAEE3671}"/>
                </a:ext>
              </a:extLst>
            </p:cNvPr>
            <p:cNvCxnSpPr>
              <a:cxnSpLocks/>
            </p:cNvCxnSpPr>
            <p:nvPr/>
          </p:nvCxnSpPr>
          <p:spPr>
            <a:xfrm>
              <a:off x="5168900" y="5025917"/>
              <a:ext cx="2286000" cy="1657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C827DD2-7357-46FC-BAF3-8544359F4F76}"/>
                </a:ext>
              </a:extLst>
            </p:cNvPr>
            <p:cNvCxnSpPr>
              <a:cxnSpLocks/>
            </p:cNvCxnSpPr>
            <p:nvPr/>
          </p:nvCxnSpPr>
          <p:spPr>
            <a:xfrm>
              <a:off x="9740900" y="5025917"/>
              <a:ext cx="2286000" cy="1657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FFC5297-6B41-4AEB-94D0-CA1677A33D6C}"/>
                </a:ext>
              </a:extLst>
            </p:cNvPr>
            <p:cNvCxnSpPr>
              <a:cxnSpLocks/>
            </p:cNvCxnSpPr>
            <p:nvPr/>
          </p:nvCxnSpPr>
          <p:spPr>
            <a:xfrm>
              <a:off x="5168900" y="453917"/>
              <a:ext cx="2286000" cy="1657566"/>
            </a:xfrm>
            <a:prstGeom prst="line">
              <a:avLst/>
            </a:prstGeom>
          </p:spPr>
          <p:style>
            <a:lnRef idx="1">
              <a:schemeClr val="accent1"/>
            </a:lnRef>
            <a:fillRef idx="0">
              <a:schemeClr val="accent1"/>
            </a:fillRef>
            <a:effectRef idx="0">
              <a:schemeClr val="accent1"/>
            </a:effectRef>
            <a:fontRef idx="minor">
              <a:schemeClr val="tx1"/>
            </a:fontRef>
          </p:style>
        </p:cxnSp>
      </p:grpSp>
      <p:sp>
        <p:nvSpPr>
          <p:cNvPr id="14" name="Title 13">
            <a:extLst>
              <a:ext uri="{FF2B5EF4-FFF2-40B4-BE49-F238E27FC236}">
                <a16:creationId xmlns:a16="http://schemas.microsoft.com/office/drawing/2014/main" id="{9D49E8C0-A06F-4A59-97D8-67BA539EB885}"/>
              </a:ext>
            </a:extLst>
          </p:cNvPr>
          <p:cNvSpPr>
            <a:spLocks noGrp="1"/>
          </p:cNvSpPr>
          <p:nvPr>
            <p:ph type="title"/>
          </p:nvPr>
        </p:nvSpPr>
        <p:spPr>
          <a:xfrm>
            <a:off x="838200" y="365125"/>
            <a:ext cx="5257800" cy="1325563"/>
          </a:xfrm>
        </p:spPr>
        <p:txBody>
          <a:bodyPr/>
          <a:lstStyle/>
          <a:p>
            <a:r>
              <a:rPr lang="en-US" dirty="0"/>
              <a:t>Meteorologic</a:t>
            </a:r>
            <a:br>
              <a:rPr lang="en-US" dirty="0"/>
            </a:br>
            <a:r>
              <a:rPr lang="en-US" dirty="0"/>
              <a:t>Model</a:t>
            </a:r>
          </a:p>
        </p:txBody>
      </p:sp>
      <p:sp>
        <p:nvSpPr>
          <p:cNvPr id="15" name="Content Placeholder 14">
            <a:extLst>
              <a:ext uri="{FF2B5EF4-FFF2-40B4-BE49-F238E27FC236}">
                <a16:creationId xmlns:a16="http://schemas.microsoft.com/office/drawing/2014/main" id="{87C916C7-F052-4B47-85DC-800082669392}"/>
              </a:ext>
            </a:extLst>
          </p:cNvPr>
          <p:cNvSpPr>
            <a:spLocks noGrp="1"/>
          </p:cNvSpPr>
          <p:nvPr>
            <p:ph idx="1"/>
          </p:nvPr>
        </p:nvSpPr>
        <p:spPr>
          <a:xfrm>
            <a:off x="838200" y="1825625"/>
            <a:ext cx="3479800" cy="4351338"/>
          </a:xfrm>
        </p:spPr>
        <p:txBody>
          <a:bodyPr/>
          <a:lstStyle/>
          <a:p>
            <a:r>
              <a:rPr lang="en-US" dirty="0"/>
              <a:t>Atmospheric boundary conditions</a:t>
            </a:r>
          </a:p>
          <a:p>
            <a:endParaRPr lang="en-US" dirty="0"/>
          </a:p>
          <a:p>
            <a:endParaRPr lang="en-US" dirty="0"/>
          </a:p>
        </p:txBody>
      </p:sp>
    </p:spTree>
    <p:extLst>
      <p:ext uri="{BB962C8B-B14F-4D97-AF65-F5344CB8AC3E}">
        <p14:creationId xmlns:p14="http://schemas.microsoft.com/office/powerpoint/2010/main" val="3604110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5BDA4AD9-B89E-4CB0-BF4F-8BDE3A48B10A}"/>
              </a:ext>
            </a:extLst>
          </p:cNvPr>
          <p:cNvGrpSpPr/>
          <p:nvPr/>
        </p:nvGrpSpPr>
        <p:grpSpPr>
          <a:xfrm>
            <a:off x="5118100" y="263309"/>
            <a:ext cx="6858000" cy="6229566"/>
            <a:chOff x="5168900" y="453917"/>
            <a:chExt cx="6858000" cy="6229566"/>
          </a:xfrm>
        </p:grpSpPr>
        <p:sp>
          <p:nvSpPr>
            <p:cNvPr id="5" name="Rectangle 4">
              <a:extLst>
                <a:ext uri="{FF2B5EF4-FFF2-40B4-BE49-F238E27FC236}">
                  <a16:creationId xmlns:a16="http://schemas.microsoft.com/office/drawing/2014/main" id="{6D39249A-40AC-4FD1-BCC0-4A9A55AEC64B}"/>
                </a:ext>
              </a:extLst>
            </p:cNvPr>
            <p:cNvSpPr/>
            <p:nvPr/>
          </p:nvSpPr>
          <p:spPr>
            <a:xfrm>
              <a:off x="7454900" y="2111483"/>
              <a:ext cx="4572000" cy="4572000"/>
            </a:xfrm>
            <a:prstGeom prst="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effectLst>
                    <a:outerShdw blurRad="38100" dist="38100" dir="2700000" algn="tl">
                      <a:srgbClr val="000000">
                        <a:alpha val="43137"/>
                      </a:srgbClr>
                    </a:outerShdw>
                  </a:effectLst>
                  <a:latin typeface="Lato" panose="020F0502020204030203" pitchFamily="34" charset="0"/>
                </a:rPr>
                <a:t>Basin Model</a:t>
              </a:r>
            </a:p>
          </p:txBody>
        </p:sp>
        <p:sp>
          <p:nvSpPr>
            <p:cNvPr id="4" name="Rectangle 3">
              <a:extLst>
                <a:ext uri="{FF2B5EF4-FFF2-40B4-BE49-F238E27FC236}">
                  <a16:creationId xmlns:a16="http://schemas.microsoft.com/office/drawing/2014/main" id="{BAB75458-611B-40D1-8788-264626231646}"/>
                </a:ext>
              </a:extLst>
            </p:cNvPr>
            <p:cNvSpPr/>
            <p:nvPr/>
          </p:nvSpPr>
          <p:spPr>
            <a:xfrm>
              <a:off x="5168900" y="453917"/>
              <a:ext cx="4572000" cy="4572000"/>
            </a:xfrm>
            <a:prstGeom prst="rect">
              <a:avLst/>
            </a:prstGeom>
            <a:solidFill>
              <a:srgbClr val="00B0F0">
                <a:alpha val="50196"/>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effectLst>
                    <a:outerShdw blurRad="38100" dist="38100" dir="2700000" algn="tl">
                      <a:srgbClr val="000000">
                        <a:alpha val="43137"/>
                      </a:srgbClr>
                    </a:outerShdw>
                  </a:effectLst>
                  <a:latin typeface="Lato" panose="020F0502020204030203" pitchFamily="34" charset="0"/>
                </a:rPr>
                <a:t>Meteorology Model</a:t>
              </a:r>
            </a:p>
          </p:txBody>
        </p:sp>
        <p:cxnSp>
          <p:nvCxnSpPr>
            <p:cNvPr id="7" name="Straight Connector 6">
              <a:extLst>
                <a:ext uri="{FF2B5EF4-FFF2-40B4-BE49-F238E27FC236}">
                  <a16:creationId xmlns:a16="http://schemas.microsoft.com/office/drawing/2014/main" id="{DB23A0B2-A944-4C57-82CE-2EE722686880}"/>
                </a:ext>
              </a:extLst>
            </p:cNvPr>
            <p:cNvCxnSpPr>
              <a:cxnSpLocks/>
            </p:cNvCxnSpPr>
            <p:nvPr/>
          </p:nvCxnSpPr>
          <p:spPr>
            <a:xfrm>
              <a:off x="9740900" y="453917"/>
              <a:ext cx="2286000" cy="1657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DD748E9-ED65-4C6E-9583-6738FAEE3671}"/>
                </a:ext>
              </a:extLst>
            </p:cNvPr>
            <p:cNvCxnSpPr>
              <a:cxnSpLocks/>
            </p:cNvCxnSpPr>
            <p:nvPr/>
          </p:nvCxnSpPr>
          <p:spPr>
            <a:xfrm>
              <a:off x="5168900" y="5025917"/>
              <a:ext cx="2286000" cy="1657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C827DD2-7357-46FC-BAF3-8544359F4F76}"/>
                </a:ext>
              </a:extLst>
            </p:cNvPr>
            <p:cNvCxnSpPr>
              <a:cxnSpLocks/>
            </p:cNvCxnSpPr>
            <p:nvPr/>
          </p:nvCxnSpPr>
          <p:spPr>
            <a:xfrm>
              <a:off x="9740900" y="5025917"/>
              <a:ext cx="2286000" cy="1657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FFC5297-6B41-4AEB-94D0-CA1677A33D6C}"/>
                </a:ext>
              </a:extLst>
            </p:cNvPr>
            <p:cNvCxnSpPr>
              <a:cxnSpLocks/>
            </p:cNvCxnSpPr>
            <p:nvPr/>
          </p:nvCxnSpPr>
          <p:spPr>
            <a:xfrm>
              <a:off x="5168900" y="453917"/>
              <a:ext cx="2286000" cy="1657566"/>
            </a:xfrm>
            <a:prstGeom prst="line">
              <a:avLst/>
            </a:prstGeom>
          </p:spPr>
          <p:style>
            <a:lnRef idx="1">
              <a:schemeClr val="accent1"/>
            </a:lnRef>
            <a:fillRef idx="0">
              <a:schemeClr val="accent1"/>
            </a:fillRef>
            <a:effectRef idx="0">
              <a:schemeClr val="accent1"/>
            </a:effectRef>
            <a:fontRef idx="minor">
              <a:schemeClr val="tx1"/>
            </a:fontRef>
          </p:style>
        </p:cxnSp>
      </p:grpSp>
      <p:sp>
        <p:nvSpPr>
          <p:cNvPr id="14" name="Title 13">
            <a:extLst>
              <a:ext uri="{FF2B5EF4-FFF2-40B4-BE49-F238E27FC236}">
                <a16:creationId xmlns:a16="http://schemas.microsoft.com/office/drawing/2014/main" id="{9D49E8C0-A06F-4A59-97D8-67BA539EB885}"/>
              </a:ext>
            </a:extLst>
          </p:cNvPr>
          <p:cNvSpPr>
            <a:spLocks noGrp="1"/>
          </p:cNvSpPr>
          <p:nvPr>
            <p:ph type="title"/>
          </p:nvPr>
        </p:nvSpPr>
        <p:spPr>
          <a:xfrm>
            <a:off x="838200" y="365125"/>
            <a:ext cx="5257800" cy="1325563"/>
          </a:xfrm>
        </p:spPr>
        <p:txBody>
          <a:bodyPr/>
          <a:lstStyle/>
          <a:p>
            <a:r>
              <a:rPr lang="en-US" dirty="0"/>
              <a:t>Meteorologic</a:t>
            </a:r>
            <a:br>
              <a:rPr lang="en-US" dirty="0"/>
            </a:br>
            <a:r>
              <a:rPr lang="en-US" dirty="0"/>
              <a:t>Model</a:t>
            </a:r>
          </a:p>
        </p:txBody>
      </p:sp>
      <p:sp>
        <p:nvSpPr>
          <p:cNvPr id="15" name="Content Placeholder 14">
            <a:extLst>
              <a:ext uri="{FF2B5EF4-FFF2-40B4-BE49-F238E27FC236}">
                <a16:creationId xmlns:a16="http://schemas.microsoft.com/office/drawing/2014/main" id="{87C916C7-F052-4B47-85DC-800082669392}"/>
              </a:ext>
            </a:extLst>
          </p:cNvPr>
          <p:cNvSpPr>
            <a:spLocks noGrp="1"/>
          </p:cNvSpPr>
          <p:nvPr>
            <p:ph idx="1"/>
          </p:nvPr>
        </p:nvSpPr>
        <p:spPr>
          <a:xfrm>
            <a:off x="838200" y="1825625"/>
            <a:ext cx="3479800" cy="4351338"/>
          </a:xfrm>
        </p:spPr>
        <p:txBody>
          <a:bodyPr>
            <a:normAutofit/>
          </a:bodyPr>
          <a:lstStyle/>
          <a:p>
            <a:r>
              <a:rPr lang="en-US" dirty="0"/>
              <a:t>Atmospheric boundary conditions</a:t>
            </a:r>
          </a:p>
          <a:p>
            <a:endParaRPr lang="en-US" dirty="0"/>
          </a:p>
          <a:p>
            <a:endParaRPr lang="en-US" dirty="0"/>
          </a:p>
          <a:p>
            <a:r>
              <a:rPr lang="en-US" dirty="0">
                <a:solidFill>
                  <a:schemeClr val="accent1"/>
                </a:solidFill>
              </a:rPr>
              <a:t>Precipitation</a:t>
            </a:r>
          </a:p>
          <a:p>
            <a:r>
              <a:rPr lang="en-US" dirty="0">
                <a:solidFill>
                  <a:schemeClr val="accent1"/>
                </a:solidFill>
              </a:rPr>
              <a:t>Snowmelt</a:t>
            </a:r>
          </a:p>
          <a:p>
            <a:r>
              <a:rPr lang="en-US" dirty="0">
                <a:solidFill>
                  <a:schemeClr val="accent2">
                    <a:lumMod val="75000"/>
                  </a:schemeClr>
                </a:solidFill>
              </a:rPr>
              <a:t>Potential ET</a:t>
            </a:r>
          </a:p>
          <a:p>
            <a:r>
              <a:rPr lang="en-US" dirty="0">
                <a:solidFill>
                  <a:schemeClr val="accent2">
                    <a:lumMod val="75000"/>
                  </a:schemeClr>
                </a:solidFill>
              </a:rPr>
              <a:t>Solar radiation</a:t>
            </a:r>
          </a:p>
        </p:txBody>
      </p:sp>
      <p:sp>
        <p:nvSpPr>
          <p:cNvPr id="2" name="Cloud 1">
            <a:extLst>
              <a:ext uri="{FF2B5EF4-FFF2-40B4-BE49-F238E27FC236}">
                <a16:creationId xmlns:a16="http://schemas.microsoft.com/office/drawing/2014/main" id="{C442D59D-18AA-71B8-735D-2938BCF8577D}"/>
              </a:ext>
            </a:extLst>
          </p:cNvPr>
          <p:cNvSpPr/>
          <p:nvPr/>
        </p:nvSpPr>
        <p:spPr>
          <a:xfrm>
            <a:off x="6222125" y="3951890"/>
            <a:ext cx="1108841" cy="65323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loud 2">
            <a:extLst>
              <a:ext uri="{FF2B5EF4-FFF2-40B4-BE49-F238E27FC236}">
                <a16:creationId xmlns:a16="http://schemas.microsoft.com/office/drawing/2014/main" id="{4AC92D0E-ECEB-C79A-CDB1-BB55EC980E5B}"/>
              </a:ext>
            </a:extLst>
          </p:cNvPr>
          <p:cNvSpPr/>
          <p:nvPr/>
        </p:nvSpPr>
        <p:spPr>
          <a:xfrm>
            <a:off x="5895209" y="3788980"/>
            <a:ext cx="1108841" cy="65323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un 5">
            <a:extLst>
              <a:ext uri="{FF2B5EF4-FFF2-40B4-BE49-F238E27FC236}">
                <a16:creationId xmlns:a16="http://schemas.microsoft.com/office/drawing/2014/main" id="{1412A9AE-6AA3-D4EE-8BA5-10B3271BAAAA}"/>
              </a:ext>
            </a:extLst>
          </p:cNvPr>
          <p:cNvSpPr/>
          <p:nvPr/>
        </p:nvSpPr>
        <p:spPr>
          <a:xfrm>
            <a:off x="8496300" y="667407"/>
            <a:ext cx="999797" cy="977462"/>
          </a:xfrm>
          <a:prstGeom prst="sun">
            <a:avLst/>
          </a:prstGeom>
          <a:solidFill>
            <a:schemeClr val="accent2">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07AC50E1-E469-A212-4576-80D0E43F1E3A}"/>
              </a:ext>
            </a:extLst>
          </p:cNvPr>
          <p:cNvSpPr/>
          <p:nvPr/>
        </p:nvSpPr>
        <p:spPr>
          <a:xfrm>
            <a:off x="8204200" y="4939153"/>
            <a:ext cx="1261256" cy="1449877"/>
          </a:xfrm>
          <a:custGeom>
            <a:avLst/>
            <a:gdLst>
              <a:gd name="connsiteX0" fmla="*/ 525533 w 2133823"/>
              <a:gd name="connsiteY0" fmla="*/ 1928648 h 1981200"/>
              <a:gd name="connsiteX1" fmla="*/ 525533 w 2133823"/>
              <a:gd name="connsiteY1" fmla="*/ 1928648 h 1981200"/>
              <a:gd name="connsiteX2" fmla="*/ 488747 w 2133823"/>
              <a:gd name="connsiteY2" fmla="*/ 1870842 h 1981200"/>
              <a:gd name="connsiteX3" fmla="*/ 472982 w 2133823"/>
              <a:gd name="connsiteY3" fmla="*/ 1855076 h 1981200"/>
              <a:gd name="connsiteX4" fmla="*/ 457216 w 2133823"/>
              <a:gd name="connsiteY4" fmla="*/ 1629104 h 1981200"/>
              <a:gd name="connsiteX5" fmla="*/ 399409 w 2133823"/>
              <a:gd name="connsiteY5" fmla="*/ 1566042 h 1981200"/>
              <a:gd name="connsiteX6" fmla="*/ 394154 w 2133823"/>
              <a:gd name="connsiteY6" fmla="*/ 1534511 h 1981200"/>
              <a:gd name="connsiteX7" fmla="*/ 388899 w 2133823"/>
              <a:gd name="connsiteY7" fmla="*/ 1382111 h 1981200"/>
              <a:gd name="connsiteX8" fmla="*/ 346857 w 2133823"/>
              <a:gd name="connsiteY8" fmla="*/ 1355835 h 1981200"/>
              <a:gd name="connsiteX9" fmla="*/ 310071 w 2133823"/>
              <a:gd name="connsiteY9" fmla="*/ 1329559 h 1981200"/>
              <a:gd name="connsiteX10" fmla="*/ 299561 w 2133823"/>
              <a:gd name="connsiteY10" fmla="*/ 1313793 h 1981200"/>
              <a:gd name="connsiteX11" fmla="*/ 241754 w 2133823"/>
              <a:gd name="connsiteY11" fmla="*/ 1271752 h 1981200"/>
              <a:gd name="connsiteX12" fmla="*/ 236499 w 2133823"/>
              <a:gd name="connsiteY12" fmla="*/ 1255986 h 1981200"/>
              <a:gd name="connsiteX13" fmla="*/ 220733 w 2133823"/>
              <a:gd name="connsiteY13" fmla="*/ 1224455 h 1981200"/>
              <a:gd name="connsiteX14" fmla="*/ 210223 w 2133823"/>
              <a:gd name="connsiteY14" fmla="*/ 1182414 h 1981200"/>
              <a:gd name="connsiteX15" fmla="*/ 168182 w 2133823"/>
              <a:gd name="connsiteY15" fmla="*/ 1140373 h 1981200"/>
              <a:gd name="connsiteX16" fmla="*/ 141906 w 2133823"/>
              <a:gd name="connsiteY16" fmla="*/ 1114097 h 1981200"/>
              <a:gd name="connsiteX17" fmla="*/ 84099 w 2133823"/>
              <a:gd name="connsiteY17" fmla="*/ 1098331 h 1981200"/>
              <a:gd name="connsiteX18" fmla="*/ 21037 w 2133823"/>
              <a:gd name="connsiteY18" fmla="*/ 1014248 h 1981200"/>
              <a:gd name="connsiteX19" fmla="*/ 15782 w 2133823"/>
              <a:gd name="connsiteY19" fmla="*/ 993228 h 1981200"/>
              <a:gd name="connsiteX20" fmla="*/ 16 w 2133823"/>
              <a:gd name="connsiteY20" fmla="*/ 767255 h 1981200"/>
              <a:gd name="connsiteX21" fmla="*/ 10526 w 2133823"/>
              <a:gd name="connsiteY21" fmla="*/ 688428 h 1981200"/>
              <a:gd name="connsiteX22" fmla="*/ 21037 w 2133823"/>
              <a:gd name="connsiteY22" fmla="*/ 478221 h 1981200"/>
              <a:gd name="connsiteX23" fmla="*/ 57823 w 2133823"/>
              <a:gd name="connsiteY23" fmla="*/ 409904 h 1981200"/>
              <a:gd name="connsiteX24" fmla="*/ 73588 w 2133823"/>
              <a:gd name="connsiteY24" fmla="*/ 378373 h 1981200"/>
              <a:gd name="connsiteX25" fmla="*/ 84099 w 2133823"/>
              <a:gd name="connsiteY25" fmla="*/ 367862 h 1981200"/>
              <a:gd name="connsiteX26" fmla="*/ 99864 w 2133823"/>
              <a:gd name="connsiteY26" fmla="*/ 346842 h 1981200"/>
              <a:gd name="connsiteX27" fmla="*/ 110375 w 2133823"/>
              <a:gd name="connsiteY27" fmla="*/ 331076 h 1981200"/>
              <a:gd name="connsiteX28" fmla="*/ 147161 w 2133823"/>
              <a:gd name="connsiteY28" fmla="*/ 299545 h 1981200"/>
              <a:gd name="connsiteX29" fmla="*/ 178692 w 2133823"/>
              <a:gd name="connsiteY29" fmla="*/ 283780 h 1981200"/>
              <a:gd name="connsiteX30" fmla="*/ 262775 w 2133823"/>
              <a:gd name="connsiteY30" fmla="*/ 246993 h 1981200"/>
              <a:gd name="connsiteX31" fmla="*/ 346857 w 2133823"/>
              <a:gd name="connsiteY31" fmla="*/ 241738 h 1981200"/>
              <a:gd name="connsiteX32" fmla="*/ 399409 w 2133823"/>
              <a:gd name="connsiteY32" fmla="*/ 262759 h 1981200"/>
              <a:gd name="connsiteX33" fmla="*/ 457216 w 2133823"/>
              <a:gd name="connsiteY33" fmla="*/ 278524 h 1981200"/>
              <a:gd name="connsiteX34" fmla="*/ 541299 w 2133823"/>
              <a:gd name="connsiteY34" fmla="*/ 320566 h 1981200"/>
              <a:gd name="connsiteX35" fmla="*/ 593850 w 2133823"/>
              <a:gd name="connsiteY35" fmla="*/ 336331 h 1981200"/>
              <a:gd name="connsiteX36" fmla="*/ 651657 w 2133823"/>
              <a:gd name="connsiteY36" fmla="*/ 394138 h 1981200"/>
              <a:gd name="connsiteX37" fmla="*/ 688444 w 2133823"/>
              <a:gd name="connsiteY37" fmla="*/ 388883 h 1981200"/>
              <a:gd name="connsiteX38" fmla="*/ 714719 w 2133823"/>
              <a:gd name="connsiteY38" fmla="*/ 373117 h 1981200"/>
              <a:gd name="connsiteX39" fmla="*/ 730485 w 2133823"/>
              <a:gd name="connsiteY39" fmla="*/ 362607 h 1981200"/>
              <a:gd name="connsiteX40" fmla="*/ 767271 w 2133823"/>
              <a:gd name="connsiteY40" fmla="*/ 341586 h 1981200"/>
              <a:gd name="connsiteX41" fmla="*/ 825078 w 2133823"/>
              <a:gd name="connsiteY41" fmla="*/ 310055 h 1981200"/>
              <a:gd name="connsiteX42" fmla="*/ 840844 w 2133823"/>
              <a:gd name="connsiteY42" fmla="*/ 294290 h 1981200"/>
              <a:gd name="connsiteX43" fmla="*/ 861864 w 2133823"/>
              <a:gd name="connsiteY43" fmla="*/ 273269 h 1981200"/>
              <a:gd name="connsiteX44" fmla="*/ 861864 w 2133823"/>
              <a:gd name="connsiteY44" fmla="*/ 273269 h 1981200"/>
              <a:gd name="connsiteX45" fmla="*/ 903906 w 2133823"/>
              <a:gd name="connsiteY45" fmla="*/ 173421 h 1981200"/>
              <a:gd name="connsiteX46" fmla="*/ 919671 w 2133823"/>
              <a:gd name="connsiteY46" fmla="*/ 147145 h 1981200"/>
              <a:gd name="connsiteX47" fmla="*/ 1045795 w 2133823"/>
              <a:gd name="connsiteY47" fmla="*/ 63062 h 1981200"/>
              <a:gd name="connsiteX48" fmla="*/ 1229726 w 2133823"/>
              <a:gd name="connsiteY48" fmla="*/ 0 h 1981200"/>
              <a:gd name="connsiteX49" fmla="*/ 1371616 w 2133823"/>
              <a:gd name="connsiteY49" fmla="*/ 10511 h 1981200"/>
              <a:gd name="connsiteX50" fmla="*/ 1392637 w 2133823"/>
              <a:gd name="connsiteY50" fmla="*/ 31531 h 1981200"/>
              <a:gd name="connsiteX51" fmla="*/ 1618609 w 2133823"/>
              <a:gd name="connsiteY51" fmla="*/ 136635 h 1981200"/>
              <a:gd name="connsiteX52" fmla="*/ 1660650 w 2133823"/>
              <a:gd name="connsiteY52" fmla="*/ 162911 h 1981200"/>
              <a:gd name="connsiteX53" fmla="*/ 1718457 w 2133823"/>
              <a:gd name="connsiteY53" fmla="*/ 189186 h 1981200"/>
              <a:gd name="connsiteX54" fmla="*/ 1739478 w 2133823"/>
              <a:gd name="connsiteY54" fmla="*/ 215462 h 1981200"/>
              <a:gd name="connsiteX55" fmla="*/ 1786775 w 2133823"/>
              <a:gd name="connsiteY55" fmla="*/ 320566 h 1981200"/>
              <a:gd name="connsiteX56" fmla="*/ 1944430 w 2133823"/>
              <a:gd name="connsiteY56" fmla="*/ 472966 h 1981200"/>
              <a:gd name="connsiteX57" fmla="*/ 1981216 w 2133823"/>
              <a:gd name="connsiteY57" fmla="*/ 515007 h 1981200"/>
              <a:gd name="connsiteX58" fmla="*/ 2117850 w 2133823"/>
              <a:gd name="connsiteY58" fmla="*/ 719959 h 1981200"/>
              <a:gd name="connsiteX59" fmla="*/ 2128361 w 2133823"/>
              <a:gd name="connsiteY59" fmla="*/ 762000 h 1981200"/>
              <a:gd name="connsiteX60" fmla="*/ 2133616 w 2133823"/>
              <a:gd name="connsiteY60" fmla="*/ 840828 h 1981200"/>
              <a:gd name="connsiteX61" fmla="*/ 2123106 w 2133823"/>
              <a:gd name="connsiteY61" fmla="*/ 872359 h 1981200"/>
              <a:gd name="connsiteX62" fmla="*/ 2117850 w 2133823"/>
              <a:gd name="connsiteY62" fmla="*/ 893380 h 1981200"/>
              <a:gd name="connsiteX63" fmla="*/ 2107340 w 2133823"/>
              <a:gd name="connsiteY63" fmla="*/ 977462 h 1981200"/>
              <a:gd name="connsiteX64" fmla="*/ 2091575 w 2133823"/>
              <a:gd name="connsiteY64" fmla="*/ 1003738 h 1981200"/>
              <a:gd name="connsiteX65" fmla="*/ 2070554 w 2133823"/>
              <a:gd name="connsiteY65" fmla="*/ 1051035 h 1981200"/>
              <a:gd name="connsiteX66" fmla="*/ 2018002 w 2133823"/>
              <a:gd name="connsiteY66" fmla="*/ 1087821 h 1981200"/>
              <a:gd name="connsiteX67" fmla="*/ 1981216 w 2133823"/>
              <a:gd name="connsiteY67" fmla="*/ 1145628 h 1981200"/>
              <a:gd name="connsiteX68" fmla="*/ 1949685 w 2133823"/>
              <a:gd name="connsiteY68" fmla="*/ 1208690 h 1981200"/>
              <a:gd name="connsiteX69" fmla="*/ 1918154 w 2133823"/>
              <a:gd name="connsiteY69" fmla="*/ 1292773 h 1981200"/>
              <a:gd name="connsiteX70" fmla="*/ 1849837 w 2133823"/>
              <a:gd name="connsiteY70" fmla="*/ 1418897 h 1981200"/>
              <a:gd name="connsiteX71" fmla="*/ 1834071 w 2133823"/>
              <a:gd name="connsiteY71" fmla="*/ 1492469 h 1981200"/>
              <a:gd name="connsiteX72" fmla="*/ 1818306 w 2133823"/>
              <a:gd name="connsiteY72" fmla="*/ 1513490 h 1981200"/>
              <a:gd name="connsiteX73" fmla="*/ 1781519 w 2133823"/>
              <a:gd name="connsiteY73" fmla="*/ 1592317 h 1981200"/>
              <a:gd name="connsiteX74" fmla="*/ 1760499 w 2133823"/>
              <a:gd name="connsiteY74" fmla="*/ 1608083 h 1981200"/>
              <a:gd name="connsiteX75" fmla="*/ 1697437 w 2133823"/>
              <a:gd name="connsiteY75" fmla="*/ 1660635 h 1981200"/>
              <a:gd name="connsiteX76" fmla="*/ 1613354 w 2133823"/>
              <a:gd name="connsiteY76" fmla="*/ 1718442 h 1981200"/>
              <a:gd name="connsiteX77" fmla="*/ 1581823 w 2133823"/>
              <a:gd name="connsiteY77" fmla="*/ 1744717 h 1981200"/>
              <a:gd name="connsiteX78" fmla="*/ 1545037 w 2133823"/>
              <a:gd name="connsiteY78" fmla="*/ 1760483 h 1981200"/>
              <a:gd name="connsiteX79" fmla="*/ 1502995 w 2133823"/>
              <a:gd name="connsiteY79" fmla="*/ 1781504 h 1981200"/>
              <a:gd name="connsiteX80" fmla="*/ 1408402 w 2133823"/>
              <a:gd name="connsiteY80" fmla="*/ 1813035 h 1981200"/>
              <a:gd name="connsiteX81" fmla="*/ 1340085 w 2133823"/>
              <a:gd name="connsiteY81" fmla="*/ 1849821 h 1981200"/>
              <a:gd name="connsiteX82" fmla="*/ 1277023 w 2133823"/>
              <a:gd name="connsiteY82" fmla="*/ 1839311 h 1981200"/>
              <a:gd name="connsiteX83" fmla="*/ 1240237 w 2133823"/>
              <a:gd name="connsiteY83" fmla="*/ 1828800 h 1981200"/>
              <a:gd name="connsiteX84" fmla="*/ 1166664 w 2133823"/>
              <a:gd name="connsiteY84" fmla="*/ 1839311 h 1981200"/>
              <a:gd name="connsiteX85" fmla="*/ 1135133 w 2133823"/>
              <a:gd name="connsiteY85" fmla="*/ 1849821 h 1981200"/>
              <a:gd name="connsiteX86" fmla="*/ 972223 w 2133823"/>
              <a:gd name="connsiteY86" fmla="*/ 1860331 h 1981200"/>
              <a:gd name="connsiteX87" fmla="*/ 935437 w 2133823"/>
              <a:gd name="connsiteY87" fmla="*/ 1855076 h 1981200"/>
              <a:gd name="connsiteX88" fmla="*/ 909161 w 2133823"/>
              <a:gd name="connsiteY88" fmla="*/ 1849821 h 1981200"/>
              <a:gd name="connsiteX89" fmla="*/ 867119 w 2133823"/>
              <a:gd name="connsiteY89" fmla="*/ 1844566 h 1981200"/>
              <a:gd name="connsiteX90" fmla="*/ 814568 w 2133823"/>
              <a:gd name="connsiteY90" fmla="*/ 1865586 h 1981200"/>
              <a:gd name="connsiteX91" fmla="*/ 772526 w 2133823"/>
              <a:gd name="connsiteY91" fmla="*/ 1902373 h 1981200"/>
              <a:gd name="connsiteX92" fmla="*/ 751506 w 2133823"/>
              <a:gd name="connsiteY92" fmla="*/ 1918138 h 1981200"/>
              <a:gd name="connsiteX93" fmla="*/ 730485 w 2133823"/>
              <a:gd name="connsiteY93" fmla="*/ 1939159 h 1981200"/>
              <a:gd name="connsiteX94" fmla="*/ 688444 w 2133823"/>
              <a:gd name="connsiteY94" fmla="*/ 1960180 h 1981200"/>
              <a:gd name="connsiteX95" fmla="*/ 656913 w 2133823"/>
              <a:gd name="connsiteY95" fmla="*/ 1981200 h 1981200"/>
              <a:gd name="connsiteX96" fmla="*/ 557064 w 2133823"/>
              <a:gd name="connsiteY96" fmla="*/ 1954924 h 1981200"/>
              <a:gd name="connsiteX97" fmla="*/ 525533 w 2133823"/>
              <a:gd name="connsiteY97" fmla="*/ 1970690 h 1981200"/>
              <a:gd name="connsiteX98" fmla="*/ 525533 w 2133823"/>
              <a:gd name="connsiteY98" fmla="*/ 1928648 h 198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2133823" h="1981200">
                <a:moveTo>
                  <a:pt x="525533" y="1928648"/>
                </a:moveTo>
                <a:lnTo>
                  <a:pt x="525533" y="1928648"/>
                </a:lnTo>
                <a:cubicBezTo>
                  <a:pt x="513271" y="1909379"/>
                  <a:pt x="502022" y="1889427"/>
                  <a:pt x="488747" y="1870842"/>
                </a:cubicBezTo>
                <a:cubicBezTo>
                  <a:pt x="484427" y="1864794"/>
                  <a:pt x="473943" y="1862446"/>
                  <a:pt x="472982" y="1855076"/>
                </a:cubicBezTo>
                <a:cubicBezTo>
                  <a:pt x="463216" y="1780203"/>
                  <a:pt x="467895" y="1703852"/>
                  <a:pt x="457216" y="1629104"/>
                </a:cubicBezTo>
                <a:cubicBezTo>
                  <a:pt x="454079" y="1607143"/>
                  <a:pt x="411468" y="1576378"/>
                  <a:pt x="399409" y="1566042"/>
                </a:cubicBezTo>
                <a:cubicBezTo>
                  <a:pt x="397657" y="1555532"/>
                  <a:pt x="394762" y="1545149"/>
                  <a:pt x="394154" y="1534511"/>
                </a:cubicBezTo>
                <a:cubicBezTo>
                  <a:pt x="391254" y="1483764"/>
                  <a:pt x="401906" y="1431249"/>
                  <a:pt x="388899" y="1382111"/>
                </a:cubicBezTo>
                <a:cubicBezTo>
                  <a:pt x="384670" y="1366135"/>
                  <a:pt x="360607" y="1365002"/>
                  <a:pt x="346857" y="1355835"/>
                </a:cubicBezTo>
                <a:cubicBezTo>
                  <a:pt x="334319" y="1347476"/>
                  <a:pt x="322333" y="1338318"/>
                  <a:pt x="310071" y="1329559"/>
                </a:cubicBezTo>
                <a:cubicBezTo>
                  <a:pt x="306568" y="1324304"/>
                  <a:pt x="304383" y="1317873"/>
                  <a:pt x="299561" y="1313793"/>
                </a:cubicBezTo>
                <a:cubicBezTo>
                  <a:pt x="281373" y="1298403"/>
                  <a:pt x="241754" y="1271752"/>
                  <a:pt x="241754" y="1271752"/>
                </a:cubicBezTo>
                <a:cubicBezTo>
                  <a:pt x="240002" y="1266497"/>
                  <a:pt x="238749" y="1261048"/>
                  <a:pt x="236499" y="1255986"/>
                </a:cubicBezTo>
                <a:cubicBezTo>
                  <a:pt x="231726" y="1245248"/>
                  <a:pt x="224685" y="1235521"/>
                  <a:pt x="220733" y="1224455"/>
                </a:cubicBezTo>
                <a:cubicBezTo>
                  <a:pt x="215875" y="1210852"/>
                  <a:pt x="217879" y="1194663"/>
                  <a:pt x="210223" y="1182414"/>
                </a:cubicBezTo>
                <a:cubicBezTo>
                  <a:pt x="199719" y="1165608"/>
                  <a:pt x="182196" y="1154387"/>
                  <a:pt x="168182" y="1140373"/>
                </a:cubicBezTo>
                <a:lnTo>
                  <a:pt x="141906" y="1114097"/>
                </a:lnTo>
                <a:lnTo>
                  <a:pt x="84099" y="1098331"/>
                </a:lnTo>
                <a:cubicBezTo>
                  <a:pt x="26932" y="1062602"/>
                  <a:pt x="44898" y="1085832"/>
                  <a:pt x="21037" y="1014248"/>
                </a:cubicBezTo>
                <a:cubicBezTo>
                  <a:pt x="18753" y="1007396"/>
                  <a:pt x="17534" y="1000235"/>
                  <a:pt x="15782" y="993228"/>
                </a:cubicBezTo>
                <a:cubicBezTo>
                  <a:pt x="10527" y="917904"/>
                  <a:pt x="1318" y="842751"/>
                  <a:pt x="16" y="767255"/>
                </a:cubicBezTo>
                <a:cubicBezTo>
                  <a:pt x="-441" y="740751"/>
                  <a:pt x="8603" y="714866"/>
                  <a:pt x="10526" y="688428"/>
                </a:cubicBezTo>
                <a:cubicBezTo>
                  <a:pt x="15615" y="618456"/>
                  <a:pt x="13615" y="547984"/>
                  <a:pt x="21037" y="478221"/>
                </a:cubicBezTo>
                <a:cubicBezTo>
                  <a:pt x="23545" y="454648"/>
                  <a:pt x="46666" y="429030"/>
                  <a:pt x="57823" y="409904"/>
                </a:cubicBezTo>
                <a:cubicBezTo>
                  <a:pt x="63744" y="399754"/>
                  <a:pt x="67360" y="388338"/>
                  <a:pt x="73588" y="378373"/>
                </a:cubicBezTo>
                <a:cubicBezTo>
                  <a:pt x="76214" y="374171"/>
                  <a:pt x="80927" y="371668"/>
                  <a:pt x="84099" y="367862"/>
                </a:cubicBezTo>
                <a:cubicBezTo>
                  <a:pt x="89706" y="361134"/>
                  <a:pt x="94773" y="353969"/>
                  <a:pt x="99864" y="346842"/>
                </a:cubicBezTo>
                <a:cubicBezTo>
                  <a:pt x="103535" y="341702"/>
                  <a:pt x="105909" y="335542"/>
                  <a:pt x="110375" y="331076"/>
                </a:cubicBezTo>
                <a:cubicBezTo>
                  <a:pt x="121795" y="319656"/>
                  <a:pt x="133883" y="308738"/>
                  <a:pt x="147161" y="299545"/>
                </a:cubicBezTo>
                <a:cubicBezTo>
                  <a:pt x="156822" y="292856"/>
                  <a:pt x="168420" y="289487"/>
                  <a:pt x="178692" y="283780"/>
                </a:cubicBezTo>
                <a:cubicBezTo>
                  <a:pt x="210339" y="266198"/>
                  <a:pt x="205633" y="250564"/>
                  <a:pt x="262775" y="246993"/>
                </a:cubicBezTo>
                <a:lnTo>
                  <a:pt x="346857" y="241738"/>
                </a:lnTo>
                <a:cubicBezTo>
                  <a:pt x="418630" y="265661"/>
                  <a:pt x="345278" y="239560"/>
                  <a:pt x="399409" y="262759"/>
                </a:cubicBezTo>
                <a:cubicBezTo>
                  <a:pt x="413158" y="268652"/>
                  <a:pt x="450793" y="276918"/>
                  <a:pt x="457216" y="278524"/>
                </a:cubicBezTo>
                <a:cubicBezTo>
                  <a:pt x="490527" y="297559"/>
                  <a:pt x="503641" y="306692"/>
                  <a:pt x="541299" y="320566"/>
                </a:cubicBezTo>
                <a:cubicBezTo>
                  <a:pt x="558460" y="326888"/>
                  <a:pt x="576333" y="331076"/>
                  <a:pt x="593850" y="336331"/>
                </a:cubicBezTo>
                <a:cubicBezTo>
                  <a:pt x="602413" y="370578"/>
                  <a:pt x="598754" y="375466"/>
                  <a:pt x="651657" y="394138"/>
                </a:cubicBezTo>
                <a:cubicBezTo>
                  <a:pt x="663338" y="398261"/>
                  <a:pt x="676182" y="390635"/>
                  <a:pt x="688444" y="388883"/>
                </a:cubicBezTo>
                <a:cubicBezTo>
                  <a:pt x="697202" y="383628"/>
                  <a:pt x="706058" y="378530"/>
                  <a:pt x="714719" y="373117"/>
                </a:cubicBezTo>
                <a:cubicBezTo>
                  <a:pt x="720075" y="369769"/>
                  <a:pt x="725069" y="365857"/>
                  <a:pt x="730485" y="362607"/>
                </a:cubicBezTo>
                <a:cubicBezTo>
                  <a:pt x="742595" y="355341"/>
                  <a:pt x="754873" y="348349"/>
                  <a:pt x="767271" y="341586"/>
                </a:cubicBezTo>
                <a:cubicBezTo>
                  <a:pt x="790715" y="328799"/>
                  <a:pt x="799895" y="327683"/>
                  <a:pt x="825078" y="310055"/>
                </a:cubicBezTo>
                <a:cubicBezTo>
                  <a:pt x="831166" y="305793"/>
                  <a:pt x="835589" y="299545"/>
                  <a:pt x="840844" y="294290"/>
                </a:cubicBezTo>
                <a:lnTo>
                  <a:pt x="861864" y="273269"/>
                </a:lnTo>
                <a:lnTo>
                  <a:pt x="861864" y="273269"/>
                </a:lnTo>
                <a:cubicBezTo>
                  <a:pt x="875878" y="239986"/>
                  <a:pt x="888859" y="206250"/>
                  <a:pt x="903906" y="173421"/>
                </a:cubicBezTo>
                <a:cubicBezTo>
                  <a:pt x="908162" y="164136"/>
                  <a:pt x="912448" y="154368"/>
                  <a:pt x="919671" y="147145"/>
                </a:cubicBezTo>
                <a:cubicBezTo>
                  <a:pt x="942040" y="124776"/>
                  <a:pt x="1025196" y="69654"/>
                  <a:pt x="1045795" y="63062"/>
                </a:cubicBezTo>
                <a:cubicBezTo>
                  <a:pt x="1195144" y="15271"/>
                  <a:pt x="1134483" y="38098"/>
                  <a:pt x="1229726" y="0"/>
                </a:cubicBezTo>
                <a:cubicBezTo>
                  <a:pt x="1277023" y="3504"/>
                  <a:pt x="1325054" y="1499"/>
                  <a:pt x="1371616" y="10511"/>
                </a:cubicBezTo>
                <a:cubicBezTo>
                  <a:pt x="1381345" y="12394"/>
                  <a:pt x="1383812" y="27025"/>
                  <a:pt x="1392637" y="31531"/>
                </a:cubicBezTo>
                <a:cubicBezTo>
                  <a:pt x="1466622" y="69311"/>
                  <a:pt x="1544016" y="100070"/>
                  <a:pt x="1618609" y="136635"/>
                </a:cubicBezTo>
                <a:cubicBezTo>
                  <a:pt x="1633448" y="143909"/>
                  <a:pt x="1646026" y="155214"/>
                  <a:pt x="1660650" y="162911"/>
                </a:cubicBezTo>
                <a:cubicBezTo>
                  <a:pt x="1679380" y="172769"/>
                  <a:pt x="1699188" y="180428"/>
                  <a:pt x="1718457" y="189186"/>
                </a:cubicBezTo>
                <a:cubicBezTo>
                  <a:pt x="1725464" y="197945"/>
                  <a:pt x="1734462" y="205430"/>
                  <a:pt x="1739478" y="215462"/>
                </a:cubicBezTo>
                <a:cubicBezTo>
                  <a:pt x="1773821" y="284148"/>
                  <a:pt x="1731918" y="247422"/>
                  <a:pt x="1786775" y="320566"/>
                </a:cubicBezTo>
                <a:cubicBezTo>
                  <a:pt x="1873544" y="436258"/>
                  <a:pt x="1846725" y="384144"/>
                  <a:pt x="1944430" y="472966"/>
                </a:cubicBezTo>
                <a:cubicBezTo>
                  <a:pt x="1958208" y="485492"/>
                  <a:pt x="1969979" y="500159"/>
                  <a:pt x="1981216" y="515007"/>
                </a:cubicBezTo>
                <a:cubicBezTo>
                  <a:pt x="2017740" y="563270"/>
                  <a:pt x="2090169" y="648778"/>
                  <a:pt x="2117850" y="719959"/>
                </a:cubicBezTo>
                <a:cubicBezTo>
                  <a:pt x="2123086" y="733422"/>
                  <a:pt x="2124857" y="747986"/>
                  <a:pt x="2128361" y="762000"/>
                </a:cubicBezTo>
                <a:cubicBezTo>
                  <a:pt x="2130113" y="788276"/>
                  <a:pt x="2134869" y="814523"/>
                  <a:pt x="2133616" y="840828"/>
                </a:cubicBezTo>
                <a:cubicBezTo>
                  <a:pt x="2133089" y="851894"/>
                  <a:pt x="2126290" y="861747"/>
                  <a:pt x="2123106" y="872359"/>
                </a:cubicBezTo>
                <a:cubicBezTo>
                  <a:pt x="2121031" y="879277"/>
                  <a:pt x="2119602" y="886373"/>
                  <a:pt x="2117850" y="893380"/>
                </a:cubicBezTo>
                <a:cubicBezTo>
                  <a:pt x="2117570" y="896177"/>
                  <a:pt x="2111836" y="965098"/>
                  <a:pt x="2107340" y="977462"/>
                </a:cubicBezTo>
                <a:cubicBezTo>
                  <a:pt x="2103849" y="987061"/>
                  <a:pt x="2096143" y="994602"/>
                  <a:pt x="2091575" y="1003738"/>
                </a:cubicBezTo>
                <a:cubicBezTo>
                  <a:pt x="2083859" y="1019169"/>
                  <a:pt x="2081915" y="1038051"/>
                  <a:pt x="2070554" y="1051035"/>
                </a:cubicBezTo>
                <a:cubicBezTo>
                  <a:pt x="2056473" y="1067127"/>
                  <a:pt x="2034325" y="1074009"/>
                  <a:pt x="2018002" y="1087821"/>
                </a:cubicBezTo>
                <a:cubicBezTo>
                  <a:pt x="2006830" y="1097274"/>
                  <a:pt x="1985513" y="1138109"/>
                  <a:pt x="1981216" y="1145628"/>
                </a:cubicBezTo>
                <a:cubicBezTo>
                  <a:pt x="1947616" y="1263231"/>
                  <a:pt x="1996271" y="1110859"/>
                  <a:pt x="1949685" y="1208690"/>
                </a:cubicBezTo>
                <a:cubicBezTo>
                  <a:pt x="1936816" y="1235716"/>
                  <a:pt x="1930599" y="1265549"/>
                  <a:pt x="1918154" y="1292773"/>
                </a:cubicBezTo>
                <a:cubicBezTo>
                  <a:pt x="1892485" y="1348925"/>
                  <a:pt x="1876360" y="1374691"/>
                  <a:pt x="1849837" y="1418897"/>
                </a:cubicBezTo>
                <a:cubicBezTo>
                  <a:pt x="1844582" y="1443421"/>
                  <a:pt x="1842002" y="1468675"/>
                  <a:pt x="1834071" y="1492469"/>
                </a:cubicBezTo>
                <a:cubicBezTo>
                  <a:pt x="1831301" y="1500778"/>
                  <a:pt x="1821930" y="1505516"/>
                  <a:pt x="1818306" y="1513490"/>
                </a:cubicBezTo>
                <a:cubicBezTo>
                  <a:pt x="1793095" y="1568953"/>
                  <a:pt x="1827719" y="1535849"/>
                  <a:pt x="1781519" y="1592317"/>
                </a:cubicBezTo>
                <a:cubicBezTo>
                  <a:pt x="1775973" y="1599096"/>
                  <a:pt x="1767297" y="1602560"/>
                  <a:pt x="1760499" y="1608083"/>
                </a:cubicBezTo>
                <a:cubicBezTo>
                  <a:pt x="1739262" y="1625338"/>
                  <a:pt x="1719327" y="1644217"/>
                  <a:pt x="1697437" y="1660635"/>
                </a:cubicBezTo>
                <a:cubicBezTo>
                  <a:pt x="1670227" y="1681042"/>
                  <a:pt x="1639483" y="1696668"/>
                  <a:pt x="1613354" y="1718442"/>
                </a:cubicBezTo>
                <a:cubicBezTo>
                  <a:pt x="1602844" y="1727200"/>
                  <a:pt x="1593475" y="1737547"/>
                  <a:pt x="1581823" y="1744717"/>
                </a:cubicBezTo>
                <a:cubicBezTo>
                  <a:pt x="1570461" y="1751709"/>
                  <a:pt x="1557126" y="1754841"/>
                  <a:pt x="1545037" y="1760483"/>
                </a:cubicBezTo>
                <a:cubicBezTo>
                  <a:pt x="1530839" y="1767109"/>
                  <a:pt x="1517720" y="1776150"/>
                  <a:pt x="1502995" y="1781504"/>
                </a:cubicBezTo>
                <a:cubicBezTo>
                  <a:pt x="1433203" y="1806882"/>
                  <a:pt x="1464902" y="1796891"/>
                  <a:pt x="1408402" y="1813035"/>
                </a:cubicBezTo>
                <a:cubicBezTo>
                  <a:pt x="1395383" y="1820846"/>
                  <a:pt x="1350317" y="1848798"/>
                  <a:pt x="1340085" y="1849821"/>
                </a:cubicBezTo>
                <a:cubicBezTo>
                  <a:pt x="1318880" y="1851942"/>
                  <a:pt x="1298044" y="1842814"/>
                  <a:pt x="1277023" y="1839311"/>
                </a:cubicBezTo>
                <a:cubicBezTo>
                  <a:pt x="1270311" y="1837073"/>
                  <a:pt x="1245895" y="1828486"/>
                  <a:pt x="1240237" y="1828800"/>
                </a:cubicBezTo>
                <a:cubicBezTo>
                  <a:pt x="1215502" y="1830174"/>
                  <a:pt x="1191188" y="1835807"/>
                  <a:pt x="1166664" y="1839311"/>
                </a:cubicBezTo>
                <a:cubicBezTo>
                  <a:pt x="1156154" y="1842814"/>
                  <a:pt x="1146022" y="1847779"/>
                  <a:pt x="1135133" y="1849821"/>
                </a:cubicBezTo>
                <a:cubicBezTo>
                  <a:pt x="1101731" y="1856084"/>
                  <a:pt x="983445" y="1859797"/>
                  <a:pt x="972223" y="1860331"/>
                </a:cubicBezTo>
                <a:cubicBezTo>
                  <a:pt x="959961" y="1858579"/>
                  <a:pt x="947655" y="1857112"/>
                  <a:pt x="935437" y="1855076"/>
                </a:cubicBezTo>
                <a:cubicBezTo>
                  <a:pt x="926626" y="1853608"/>
                  <a:pt x="917989" y="1851179"/>
                  <a:pt x="909161" y="1849821"/>
                </a:cubicBezTo>
                <a:cubicBezTo>
                  <a:pt x="895202" y="1847674"/>
                  <a:pt x="881133" y="1846318"/>
                  <a:pt x="867119" y="1844566"/>
                </a:cubicBezTo>
                <a:cubicBezTo>
                  <a:pt x="842941" y="1850611"/>
                  <a:pt x="839149" y="1849944"/>
                  <a:pt x="814568" y="1865586"/>
                </a:cubicBezTo>
                <a:cubicBezTo>
                  <a:pt x="783126" y="1885594"/>
                  <a:pt x="795801" y="1882423"/>
                  <a:pt x="772526" y="1902373"/>
                </a:cubicBezTo>
                <a:cubicBezTo>
                  <a:pt x="765876" y="1908073"/>
                  <a:pt x="758097" y="1912371"/>
                  <a:pt x="751506" y="1918138"/>
                </a:cubicBezTo>
                <a:cubicBezTo>
                  <a:pt x="744048" y="1924663"/>
                  <a:pt x="738009" y="1932710"/>
                  <a:pt x="730485" y="1939159"/>
                </a:cubicBezTo>
                <a:cubicBezTo>
                  <a:pt x="711263" y="1955634"/>
                  <a:pt x="714021" y="1946228"/>
                  <a:pt x="688444" y="1960180"/>
                </a:cubicBezTo>
                <a:cubicBezTo>
                  <a:pt x="677355" y="1966229"/>
                  <a:pt x="667423" y="1974193"/>
                  <a:pt x="656913" y="1981200"/>
                </a:cubicBezTo>
                <a:cubicBezTo>
                  <a:pt x="606378" y="1947511"/>
                  <a:pt x="637977" y="1961149"/>
                  <a:pt x="557064" y="1954924"/>
                </a:cubicBezTo>
                <a:cubicBezTo>
                  <a:pt x="544243" y="1959198"/>
                  <a:pt x="535719" y="1960504"/>
                  <a:pt x="525533" y="1970690"/>
                </a:cubicBezTo>
                <a:lnTo>
                  <a:pt x="525533" y="1928648"/>
                </a:ln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FC63E089-0FD3-1587-24C8-94B4EE190EE3}"/>
              </a:ext>
            </a:extLst>
          </p:cNvPr>
          <p:cNvSpPr/>
          <p:nvPr/>
        </p:nvSpPr>
        <p:spPr>
          <a:xfrm>
            <a:off x="8544910" y="5293129"/>
            <a:ext cx="534202" cy="1076140"/>
          </a:xfrm>
          <a:custGeom>
            <a:avLst/>
            <a:gdLst>
              <a:gd name="connsiteX0" fmla="*/ 0 w 534202"/>
              <a:gd name="connsiteY0" fmla="*/ 1076140 h 1076140"/>
              <a:gd name="connsiteX1" fmla="*/ 26276 w 534202"/>
              <a:gd name="connsiteY1" fmla="*/ 1018333 h 1076140"/>
              <a:gd name="connsiteX2" fmla="*/ 31531 w 534202"/>
              <a:gd name="connsiteY2" fmla="*/ 981547 h 1076140"/>
              <a:gd name="connsiteX3" fmla="*/ 63062 w 534202"/>
              <a:gd name="connsiteY3" fmla="*/ 897464 h 1076140"/>
              <a:gd name="connsiteX4" fmla="*/ 99849 w 534202"/>
              <a:gd name="connsiteY4" fmla="*/ 860678 h 1076140"/>
              <a:gd name="connsiteX5" fmla="*/ 136635 w 534202"/>
              <a:gd name="connsiteY5" fmla="*/ 808126 h 1076140"/>
              <a:gd name="connsiteX6" fmla="*/ 152400 w 534202"/>
              <a:gd name="connsiteY6" fmla="*/ 755574 h 1076140"/>
              <a:gd name="connsiteX7" fmla="*/ 157656 w 534202"/>
              <a:gd name="connsiteY7" fmla="*/ 639961 h 1076140"/>
              <a:gd name="connsiteX8" fmla="*/ 189187 w 534202"/>
              <a:gd name="connsiteY8" fmla="*/ 618940 h 1076140"/>
              <a:gd name="connsiteX9" fmla="*/ 231228 w 534202"/>
              <a:gd name="connsiteY9" fmla="*/ 587409 h 1076140"/>
              <a:gd name="connsiteX10" fmla="*/ 304800 w 534202"/>
              <a:gd name="connsiteY10" fmla="*/ 540112 h 1076140"/>
              <a:gd name="connsiteX11" fmla="*/ 315311 w 534202"/>
              <a:gd name="connsiteY11" fmla="*/ 529602 h 1076140"/>
              <a:gd name="connsiteX12" fmla="*/ 341587 w 534202"/>
              <a:gd name="connsiteY12" fmla="*/ 508581 h 1076140"/>
              <a:gd name="connsiteX13" fmla="*/ 357352 w 534202"/>
              <a:gd name="connsiteY13" fmla="*/ 503326 h 1076140"/>
              <a:gd name="connsiteX14" fmla="*/ 420414 w 534202"/>
              <a:gd name="connsiteY14" fmla="*/ 466540 h 1076140"/>
              <a:gd name="connsiteX15" fmla="*/ 467711 w 534202"/>
              <a:gd name="connsiteY15" fmla="*/ 424499 h 1076140"/>
              <a:gd name="connsiteX16" fmla="*/ 488731 w 534202"/>
              <a:gd name="connsiteY16" fmla="*/ 371947 h 1076140"/>
              <a:gd name="connsiteX17" fmla="*/ 499242 w 534202"/>
              <a:gd name="connsiteY17" fmla="*/ 350926 h 1076140"/>
              <a:gd name="connsiteX18" fmla="*/ 504497 w 534202"/>
              <a:gd name="connsiteY18" fmla="*/ 166995 h 1076140"/>
              <a:gd name="connsiteX19" fmla="*/ 509752 w 534202"/>
              <a:gd name="connsiteY19" fmla="*/ 51381 h 1076140"/>
              <a:gd name="connsiteX20" fmla="*/ 520262 w 534202"/>
              <a:gd name="connsiteY20" fmla="*/ 35616 h 1076140"/>
              <a:gd name="connsiteX21" fmla="*/ 530773 w 534202"/>
              <a:gd name="connsiteY21" fmla="*/ 4085 h 1076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34202" h="1076140">
                <a:moveTo>
                  <a:pt x="0" y="1076140"/>
                </a:moveTo>
                <a:cubicBezTo>
                  <a:pt x="6090" y="1063961"/>
                  <a:pt x="22557" y="1033211"/>
                  <a:pt x="26276" y="1018333"/>
                </a:cubicBezTo>
                <a:cubicBezTo>
                  <a:pt x="29280" y="1006316"/>
                  <a:pt x="28746" y="993616"/>
                  <a:pt x="31531" y="981547"/>
                </a:cubicBezTo>
                <a:cubicBezTo>
                  <a:pt x="35073" y="966199"/>
                  <a:pt x="59956" y="902264"/>
                  <a:pt x="63062" y="897464"/>
                </a:cubicBezTo>
                <a:cubicBezTo>
                  <a:pt x="72483" y="882905"/>
                  <a:pt x="89445" y="874551"/>
                  <a:pt x="99849" y="860678"/>
                </a:cubicBezTo>
                <a:cubicBezTo>
                  <a:pt x="123193" y="829551"/>
                  <a:pt x="110756" y="846945"/>
                  <a:pt x="136635" y="808126"/>
                </a:cubicBezTo>
                <a:cubicBezTo>
                  <a:pt x="141089" y="794764"/>
                  <a:pt x="151497" y="764300"/>
                  <a:pt x="152400" y="755574"/>
                </a:cubicBezTo>
                <a:cubicBezTo>
                  <a:pt x="156370" y="717201"/>
                  <a:pt x="147627" y="677212"/>
                  <a:pt x="157656" y="639961"/>
                </a:cubicBezTo>
                <a:cubicBezTo>
                  <a:pt x="160940" y="627763"/>
                  <a:pt x="178908" y="626282"/>
                  <a:pt x="189187" y="618940"/>
                </a:cubicBezTo>
                <a:cubicBezTo>
                  <a:pt x="203441" y="608758"/>
                  <a:pt x="217344" y="598089"/>
                  <a:pt x="231228" y="587409"/>
                </a:cubicBezTo>
                <a:cubicBezTo>
                  <a:pt x="302526" y="532564"/>
                  <a:pt x="197953" y="608105"/>
                  <a:pt x="304800" y="540112"/>
                </a:cubicBezTo>
                <a:cubicBezTo>
                  <a:pt x="308980" y="537452"/>
                  <a:pt x="311549" y="532826"/>
                  <a:pt x="315311" y="529602"/>
                </a:cubicBezTo>
                <a:cubicBezTo>
                  <a:pt x="323827" y="522302"/>
                  <a:pt x="332075" y="514526"/>
                  <a:pt x="341587" y="508581"/>
                </a:cubicBezTo>
                <a:cubicBezTo>
                  <a:pt x="346284" y="505645"/>
                  <a:pt x="352464" y="505933"/>
                  <a:pt x="357352" y="503326"/>
                </a:cubicBezTo>
                <a:cubicBezTo>
                  <a:pt x="378825" y="491874"/>
                  <a:pt x="400611" y="480685"/>
                  <a:pt x="420414" y="466540"/>
                </a:cubicBezTo>
                <a:cubicBezTo>
                  <a:pt x="437579" y="454280"/>
                  <a:pt x="451945" y="438513"/>
                  <a:pt x="467711" y="424499"/>
                </a:cubicBezTo>
                <a:cubicBezTo>
                  <a:pt x="492363" y="375192"/>
                  <a:pt x="462750" y="436898"/>
                  <a:pt x="488731" y="371947"/>
                </a:cubicBezTo>
                <a:cubicBezTo>
                  <a:pt x="491641" y="364673"/>
                  <a:pt x="495738" y="357933"/>
                  <a:pt x="499242" y="350926"/>
                </a:cubicBezTo>
                <a:cubicBezTo>
                  <a:pt x="521231" y="262969"/>
                  <a:pt x="510287" y="323320"/>
                  <a:pt x="504497" y="166995"/>
                </a:cubicBezTo>
                <a:cubicBezTo>
                  <a:pt x="506249" y="128457"/>
                  <a:pt x="505156" y="89684"/>
                  <a:pt x="509752" y="51381"/>
                </a:cubicBezTo>
                <a:cubicBezTo>
                  <a:pt x="510504" y="45110"/>
                  <a:pt x="517774" y="41421"/>
                  <a:pt x="520262" y="35616"/>
                </a:cubicBezTo>
                <a:cubicBezTo>
                  <a:pt x="557497" y="-51264"/>
                  <a:pt x="505461" y="54709"/>
                  <a:pt x="530773" y="408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239ECC91-D781-7197-78DC-BD1D0592FDA0}"/>
              </a:ext>
            </a:extLst>
          </p:cNvPr>
          <p:cNvSpPr/>
          <p:nvPr/>
        </p:nvSpPr>
        <p:spPr>
          <a:xfrm>
            <a:off x="8429297" y="5470634"/>
            <a:ext cx="247135" cy="656897"/>
          </a:xfrm>
          <a:custGeom>
            <a:avLst/>
            <a:gdLst>
              <a:gd name="connsiteX0" fmla="*/ 210206 w 247135"/>
              <a:gd name="connsiteY0" fmla="*/ 656897 h 656897"/>
              <a:gd name="connsiteX1" fmla="*/ 215462 w 247135"/>
              <a:gd name="connsiteY1" fmla="*/ 541283 h 656897"/>
              <a:gd name="connsiteX2" fmla="*/ 220717 w 247135"/>
              <a:gd name="connsiteY2" fmla="*/ 446690 h 656897"/>
              <a:gd name="connsiteX3" fmla="*/ 236482 w 247135"/>
              <a:gd name="connsiteY3" fmla="*/ 430925 h 656897"/>
              <a:gd name="connsiteX4" fmla="*/ 241737 w 247135"/>
              <a:gd name="connsiteY4" fmla="*/ 388883 h 656897"/>
              <a:gd name="connsiteX5" fmla="*/ 246993 w 247135"/>
              <a:gd name="connsiteY5" fmla="*/ 367863 h 656897"/>
              <a:gd name="connsiteX6" fmla="*/ 220717 w 247135"/>
              <a:gd name="connsiteY6" fmla="*/ 246994 h 656897"/>
              <a:gd name="connsiteX7" fmla="*/ 204951 w 247135"/>
              <a:gd name="connsiteY7" fmla="*/ 220718 h 656897"/>
              <a:gd name="connsiteX8" fmla="*/ 152400 w 247135"/>
              <a:gd name="connsiteY8" fmla="*/ 199697 h 656897"/>
              <a:gd name="connsiteX9" fmla="*/ 78827 w 247135"/>
              <a:gd name="connsiteY9" fmla="*/ 152400 h 656897"/>
              <a:gd name="connsiteX10" fmla="*/ 68317 w 247135"/>
              <a:gd name="connsiteY10" fmla="*/ 115614 h 656897"/>
              <a:gd name="connsiteX11" fmla="*/ 63062 w 247135"/>
              <a:gd name="connsiteY11" fmla="*/ 99849 h 656897"/>
              <a:gd name="connsiteX12" fmla="*/ 52551 w 247135"/>
              <a:gd name="connsiteY12" fmla="*/ 89338 h 656897"/>
              <a:gd name="connsiteX13" fmla="*/ 0 w 247135"/>
              <a:gd name="connsiteY13" fmla="*/ 5256 h 656897"/>
              <a:gd name="connsiteX14" fmla="*/ 0 w 247135"/>
              <a:gd name="connsiteY14" fmla="*/ 0 h 656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7135" h="656897">
                <a:moveTo>
                  <a:pt x="210206" y="656897"/>
                </a:moveTo>
                <a:cubicBezTo>
                  <a:pt x="211958" y="618359"/>
                  <a:pt x="213535" y="579813"/>
                  <a:pt x="215462" y="541283"/>
                </a:cubicBezTo>
                <a:cubicBezTo>
                  <a:pt x="217039" y="509743"/>
                  <a:pt x="214808" y="477712"/>
                  <a:pt x="220717" y="446690"/>
                </a:cubicBezTo>
                <a:cubicBezTo>
                  <a:pt x="222108" y="439390"/>
                  <a:pt x="231227" y="436180"/>
                  <a:pt x="236482" y="430925"/>
                </a:cubicBezTo>
                <a:cubicBezTo>
                  <a:pt x="238234" y="416911"/>
                  <a:pt x="239415" y="402814"/>
                  <a:pt x="241737" y="388883"/>
                </a:cubicBezTo>
                <a:cubicBezTo>
                  <a:pt x="242924" y="381759"/>
                  <a:pt x="248051" y="375007"/>
                  <a:pt x="246993" y="367863"/>
                </a:cubicBezTo>
                <a:cubicBezTo>
                  <a:pt x="240951" y="327077"/>
                  <a:pt x="232044" y="286638"/>
                  <a:pt x="220717" y="246994"/>
                </a:cubicBezTo>
                <a:cubicBezTo>
                  <a:pt x="217911" y="237173"/>
                  <a:pt x="212174" y="227941"/>
                  <a:pt x="204951" y="220718"/>
                </a:cubicBezTo>
                <a:cubicBezTo>
                  <a:pt x="196594" y="212361"/>
                  <a:pt x="159441" y="202630"/>
                  <a:pt x="152400" y="199697"/>
                </a:cubicBezTo>
                <a:cubicBezTo>
                  <a:pt x="116999" y="184947"/>
                  <a:pt x="112681" y="177791"/>
                  <a:pt x="78827" y="152400"/>
                </a:cubicBezTo>
                <a:cubicBezTo>
                  <a:pt x="75324" y="140138"/>
                  <a:pt x="71981" y="127829"/>
                  <a:pt x="68317" y="115614"/>
                </a:cubicBezTo>
                <a:cubicBezTo>
                  <a:pt x="66725" y="110308"/>
                  <a:pt x="65912" y="104599"/>
                  <a:pt x="63062" y="99849"/>
                </a:cubicBezTo>
                <a:cubicBezTo>
                  <a:pt x="60513" y="95600"/>
                  <a:pt x="55646" y="93207"/>
                  <a:pt x="52551" y="89338"/>
                </a:cubicBezTo>
                <a:cubicBezTo>
                  <a:pt x="43879" y="78498"/>
                  <a:pt x="0" y="23847"/>
                  <a:pt x="0" y="5256"/>
                </a:cubicBez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06C052FF-2D24-1B64-7336-CC62DFD33D1B}"/>
              </a:ext>
            </a:extLst>
          </p:cNvPr>
          <p:cNvSpPr/>
          <p:nvPr/>
        </p:nvSpPr>
        <p:spPr>
          <a:xfrm>
            <a:off x="8911876" y="5486400"/>
            <a:ext cx="116510" cy="189186"/>
          </a:xfrm>
          <a:custGeom>
            <a:avLst/>
            <a:gdLst>
              <a:gd name="connsiteX0" fmla="*/ 116510 w 116510"/>
              <a:gd name="connsiteY0" fmla="*/ 189186 h 189186"/>
              <a:gd name="connsiteX1" fmla="*/ 84979 w 116510"/>
              <a:gd name="connsiteY1" fmla="*/ 131379 h 189186"/>
              <a:gd name="connsiteX2" fmla="*/ 58703 w 116510"/>
              <a:gd name="connsiteY2" fmla="*/ 99848 h 189186"/>
              <a:gd name="connsiteX3" fmla="*/ 27172 w 116510"/>
              <a:gd name="connsiteY3" fmla="*/ 89338 h 189186"/>
              <a:gd name="connsiteX4" fmla="*/ 896 w 116510"/>
              <a:gd name="connsiteY4" fmla="*/ 36786 h 189186"/>
              <a:gd name="connsiteX5" fmla="*/ 896 w 116510"/>
              <a:gd name="connsiteY5" fmla="*/ 0 h 189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510" h="189186">
                <a:moveTo>
                  <a:pt x="116510" y="189186"/>
                </a:moveTo>
                <a:cubicBezTo>
                  <a:pt x="90901" y="120893"/>
                  <a:pt x="114921" y="167309"/>
                  <a:pt x="84979" y="131379"/>
                </a:cubicBezTo>
                <a:cubicBezTo>
                  <a:pt x="75392" y="119874"/>
                  <a:pt x="72998" y="107790"/>
                  <a:pt x="58703" y="99848"/>
                </a:cubicBezTo>
                <a:cubicBezTo>
                  <a:pt x="49018" y="94468"/>
                  <a:pt x="37682" y="92841"/>
                  <a:pt x="27172" y="89338"/>
                </a:cubicBezTo>
                <a:cubicBezTo>
                  <a:pt x="19064" y="75824"/>
                  <a:pt x="3646" y="53288"/>
                  <a:pt x="896" y="36786"/>
                </a:cubicBezTo>
                <a:cubicBezTo>
                  <a:pt x="-1120" y="24691"/>
                  <a:pt x="896" y="12262"/>
                  <a:pt x="89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1359DDFC-F011-F888-62B2-B57371E28453}"/>
              </a:ext>
            </a:extLst>
          </p:cNvPr>
          <p:cNvSpPr/>
          <p:nvPr/>
        </p:nvSpPr>
        <p:spPr>
          <a:xfrm flipH="1">
            <a:off x="6337490" y="4653919"/>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E60DAD25-F499-276B-3910-63D74B07C235}"/>
              </a:ext>
            </a:extLst>
          </p:cNvPr>
          <p:cNvSpPr/>
          <p:nvPr/>
        </p:nvSpPr>
        <p:spPr>
          <a:xfrm flipH="1">
            <a:off x="6873893" y="4807080"/>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29205C15-7F09-CC15-E5D3-265B3B10C676}"/>
              </a:ext>
            </a:extLst>
          </p:cNvPr>
          <p:cNvSpPr/>
          <p:nvPr/>
        </p:nvSpPr>
        <p:spPr>
          <a:xfrm flipH="1">
            <a:off x="6511131" y="4821078"/>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562B089C-5119-0E52-AF23-B737B82C0FC5}"/>
              </a:ext>
            </a:extLst>
          </p:cNvPr>
          <p:cNvSpPr/>
          <p:nvPr/>
        </p:nvSpPr>
        <p:spPr>
          <a:xfrm flipH="1">
            <a:off x="6715924" y="4695563"/>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AD7BEB85-B7A9-3443-E3DF-A2E4B7D87313}"/>
              </a:ext>
            </a:extLst>
          </p:cNvPr>
          <p:cNvSpPr/>
          <p:nvPr/>
        </p:nvSpPr>
        <p:spPr>
          <a:xfrm flipH="1">
            <a:off x="6647232" y="5010778"/>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DAA3A3FE-6D47-B2A9-A615-D33297AEE2B8}"/>
              </a:ext>
            </a:extLst>
          </p:cNvPr>
          <p:cNvSpPr/>
          <p:nvPr/>
        </p:nvSpPr>
        <p:spPr>
          <a:xfrm>
            <a:off x="5848320" y="4567295"/>
            <a:ext cx="110736" cy="105104"/>
          </a:xfrm>
          <a:custGeom>
            <a:avLst/>
            <a:gdLst>
              <a:gd name="connsiteX0" fmla="*/ 410015 w 869482"/>
              <a:gd name="connsiteY0" fmla="*/ 5453 h 825260"/>
              <a:gd name="connsiteX1" fmla="*/ 410015 w 869482"/>
              <a:gd name="connsiteY1" fmla="*/ 5453 h 825260"/>
              <a:gd name="connsiteX2" fmla="*/ 362718 w 869482"/>
              <a:gd name="connsiteY2" fmla="*/ 198 h 825260"/>
              <a:gd name="connsiteX3" fmla="*/ 315421 w 869482"/>
              <a:gd name="connsiteY3" fmla="*/ 26473 h 825260"/>
              <a:gd name="connsiteX4" fmla="*/ 362718 w 869482"/>
              <a:gd name="connsiteY4" fmla="*/ 52749 h 825260"/>
              <a:gd name="connsiteX5" fmla="*/ 388994 w 869482"/>
              <a:gd name="connsiteY5" fmla="*/ 63260 h 825260"/>
              <a:gd name="connsiteX6" fmla="*/ 399504 w 869482"/>
              <a:gd name="connsiteY6" fmla="*/ 115811 h 825260"/>
              <a:gd name="connsiteX7" fmla="*/ 388994 w 869482"/>
              <a:gd name="connsiteY7" fmla="*/ 205149 h 825260"/>
              <a:gd name="connsiteX8" fmla="*/ 378484 w 869482"/>
              <a:gd name="connsiteY8" fmla="*/ 220915 h 825260"/>
              <a:gd name="connsiteX9" fmla="*/ 357463 w 869482"/>
              <a:gd name="connsiteY9" fmla="*/ 268211 h 825260"/>
              <a:gd name="connsiteX10" fmla="*/ 352208 w 869482"/>
              <a:gd name="connsiteY10" fmla="*/ 299742 h 825260"/>
              <a:gd name="connsiteX11" fmla="*/ 320677 w 869482"/>
              <a:gd name="connsiteY11" fmla="*/ 362804 h 825260"/>
              <a:gd name="connsiteX12" fmla="*/ 289146 w 869482"/>
              <a:gd name="connsiteY12" fmla="*/ 383825 h 825260"/>
              <a:gd name="connsiteX13" fmla="*/ 268125 w 869482"/>
              <a:gd name="connsiteY13" fmla="*/ 389080 h 825260"/>
              <a:gd name="connsiteX14" fmla="*/ 194552 w 869482"/>
              <a:gd name="connsiteY14" fmla="*/ 394335 h 825260"/>
              <a:gd name="connsiteX15" fmla="*/ 147256 w 869482"/>
              <a:gd name="connsiteY15" fmla="*/ 389080 h 825260"/>
              <a:gd name="connsiteX16" fmla="*/ 84194 w 869482"/>
              <a:gd name="connsiteY16" fmla="*/ 357549 h 825260"/>
              <a:gd name="connsiteX17" fmla="*/ 63173 w 869482"/>
              <a:gd name="connsiteY17" fmla="*/ 347039 h 825260"/>
              <a:gd name="connsiteX18" fmla="*/ 36897 w 869482"/>
              <a:gd name="connsiteY18" fmla="*/ 326018 h 825260"/>
              <a:gd name="connsiteX19" fmla="*/ 31642 w 869482"/>
              <a:gd name="connsiteY19" fmla="*/ 257701 h 825260"/>
              <a:gd name="connsiteX20" fmla="*/ 15877 w 869482"/>
              <a:gd name="connsiteY20" fmla="*/ 268211 h 825260"/>
              <a:gd name="connsiteX21" fmla="*/ 5366 w 869482"/>
              <a:gd name="connsiteY21" fmla="*/ 289232 h 825260"/>
              <a:gd name="connsiteX22" fmla="*/ 10621 w 869482"/>
              <a:gd name="connsiteY22" fmla="*/ 483673 h 825260"/>
              <a:gd name="connsiteX23" fmla="*/ 26387 w 869482"/>
              <a:gd name="connsiteY23" fmla="*/ 473163 h 825260"/>
              <a:gd name="connsiteX24" fmla="*/ 47408 w 869482"/>
              <a:gd name="connsiteY24" fmla="*/ 452142 h 825260"/>
              <a:gd name="connsiteX25" fmla="*/ 94704 w 869482"/>
              <a:gd name="connsiteY25" fmla="*/ 441632 h 825260"/>
              <a:gd name="connsiteX26" fmla="*/ 168277 w 869482"/>
              <a:gd name="connsiteY26" fmla="*/ 446887 h 825260"/>
              <a:gd name="connsiteX27" fmla="*/ 205063 w 869482"/>
              <a:gd name="connsiteY27" fmla="*/ 441632 h 825260"/>
              <a:gd name="connsiteX28" fmla="*/ 273380 w 869482"/>
              <a:gd name="connsiteY28" fmla="*/ 436377 h 825260"/>
              <a:gd name="connsiteX29" fmla="*/ 294401 w 869482"/>
              <a:gd name="connsiteY29" fmla="*/ 441632 h 825260"/>
              <a:gd name="connsiteX30" fmla="*/ 320677 w 869482"/>
              <a:gd name="connsiteY30" fmla="*/ 446887 h 825260"/>
              <a:gd name="connsiteX31" fmla="*/ 299656 w 869482"/>
              <a:gd name="connsiteY31" fmla="*/ 530970 h 825260"/>
              <a:gd name="connsiteX32" fmla="*/ 247104 w 869482"/>
              <a:gd name="connsiteY32" fmla="*/ 562501 h 825260"/>
              <a:gd name="connsiteX33" fmla="*/ 231339 w 869482"/>
              <a:gd name="connsiteY33" fmla="*/ 573011 h 825260"/>
              <a:gd name="connsiteX34" fmla="*/ 215573 w 869482"/>
              <a:gd name="connsiteY34" fmla="*/ 578266 h 825260"/>
              <a:gd name="connsiteX35" fmla="*/ 199808 w 869482"/>
              <a:gd name="connsiteY35" fmla="*/ 588777 h 825260"/>
              <a:gd name="connsiteX36" fmla="*/ 163021 w 869482"/>
              <a:gd name="connsiteY36" fmla="*/ 620308 h 825260"/>
              <a:gd name="connsiteX37" fmla="*/ 147256 w 869482"/>
              <a:gd name="connsiteY37" fmla="*/ 625563 h 825260"/>
              <a:gd name="connsiteX38" fmla="*/ 115725 w 869482"/>
              <a:gd name="connsiteY38" fmla="*/ 615053 h 825260"/>
              <a:gd name="connsiteX39" fmla="*/ 99959 w 869482"/>
              <a:gd name="connsiteY39" fmla="*/ 604542 h 825260"/>
              <a:gd name="connsiteX40" fmla="*/ 42152 w 869482"/>
              <a:gd name="connsiteY40" fmla="*/ 609798 h 825260"/>
              <a:gd name="connsiteX41" fmla="*/ 52663 w 869482"/>
              <a:gd name="connsiteY41" fmla="*/ 641329 h 825260"/>
              <a:gd name="connsiteX42" fmla="*/ 99959 w 869482"/>
              <a:gd name="connsiteY42" fmla="*/ 714901 h 825260"/>
              <a:gd name="connsiteX43" fmla="*/ 120980 w 869482"/>
              <a:gd name="connsiteY43" fmla="*/ 762198 h 825260"/>
              <a:gd name="connsiteX44" fmla="*/ 152511 w 869482"/>
              <a:gd name="connsiteY44" fmla="*/ 793729 h 825260"/>
              <a:gd name="connsiteX45" fmla="*/ 220828 w 869482"/>
              <a:gd name="connsiteY45" fmla="*/ 825260 h 825260"/>
              <a:gd name="connsiteX46" fmla="*/ 236594 w 869482"/>
              <a:gd name="connsiteY46" fmla="*/ 804239 h 825260"/>
              <a:gd name="connsiteX47" fmla="*/ 199808 w 869482"/>
              <a:gd name="connsiteY47" fmla="*/ 683370 h 825260"/>
              <a:gd name="connsiteX48" fmla="*/ 299656 w 869482"/>
              <a:gd name="connsiteY48" fmla="*/ 646584 h 825260"/>
              <a:gd name="connsiteX49" fmla="*/ 383739 w 869482"/>
              <a:gd name="connsiteY49" fmla="*/ 588777 h 825260"/>
              <a:gd name="connsiteX50" fmla="*/ 399504 w 869482"/>
              <a:gd name="connsiteY50" fmla="*/ 583522 h 825260"/>
              <a:gd name="connsiteX51" fmla="*/ 457311 w 869482"/>
              <a:gd name="connsiteY51" fmla="*/ 541480 h 825260"/>
              <a:gd name="connsiteX52" fmla="*/ 467821 w 869482"/>
              <a:gd name="connsiteY52" fmla="*/ 567756 h 825260"/>
              <a:gd name="connsiteX53" fmla="*/ 457311 w 869482"/>
              <a:gd name="connsiteY53" fmla="*/ 636073 h 825260"/>
              <a:gd name="connsiteX54" fmla="*/ 452056 w 869482"/>
              <a:gd name="connsiteY54" fmla="*/ 678115 h 825260"/>
              <a:gd name="connsiteX55" fmla="*/ 446801 w 869482"/>
              <a:gd name="connsiteY55" fmla="*/ 725411 h 825260"/>
              <a:gd name="connsiteX56" fmla="*/ 399504 w 869482"/>
              <a:gd name="connsiteY56" fmla="*/ 735922 h 825260"/>
              <a:gd name="connsiteX57" fmla="*/ 331187 w 869482"/>
              <a:gd name="connsiteY57" fmla="*/ 756942 h 825260"/>
              <a:gd name="connsiteX58" fmla="*/ 341697 w 869482"/>
              <a:gd name="connsiteY58" fmla="*/ 767453 h 825260"/>
              <a:gd name="connsiteX59" fmla="*/ 452056 w 869482"/>
              <a:gd name="connsiteY59" fmla="*/ 814749 h 825260"/>
              <a:gd name="connsiteX60" fmla="*/ 520373 w 869482"/>
              <a:gd name="connsiteY60" fmla="*/ 809494 h 825260"/>
              <a:gd name="connsiteX61" fmla="*/ 541394 w 869482"/>
              <a:gd name="connsiteY61" fmla="*/ 793729 h 825260"/>
              <a:gd name="connsiteX62" fmla="*/ 583435 w 869482"/>
              <a:gd name="connsiteY62" fmla="*/ 777963 h 825260"/>
              <a:gd name="connsiteX63" fmla="*/ 620221 w 869482"/>
              <a:gd name="connsiteY63" fmla="*/ 762198 h 825260"/>
              <a:gd name="connsiteX64" fmla="*/ 651752 w 869482"/>
              <a:gd name="connsiteY64" fmla="*/ 746432 h 825260"/>
              <a:gd name="connsiteX65" fmla="*/ 630732 w 869482"/>
              <a:gd name="connsiteY65" fmla="*/ 714901 h 825260"/>
              <a:gd name="connsiteX66" fmla="*/ 557159 w 869482"/>
              <a:gd name="connsiteY66" fmla="*/ 704391 h 825260"/>
              <a:gd name="connsiteX67" fmla="*/ 536139 w 869482"/>
              <a:gd name="connsiteY67" fmla="*/ 693880 h 825260"/>
              <a:gd name="connsiteX68" fmla="*/ 530884 w 869482"/>
              <a:gd name="connsiteY68" fmla="*/ 651839 h 825260"/>
              <a:gd name="connsiteX69" fmla="*/ 525628 w 869482"/>
              <a:gd name="connsiteY69" fmla="*/ 557246 h 825260"/>
              <a:gd name="connsiteX70" fmla="*/ 515118 w 869482"/>
              <a:gd name="connsiteY70" fmla="*/ 509949 h 825260"/>
              <a:gd name="connsiteX71" fmla="*/ 525628 w 869482"/>
              <a:gd name="connsiteY71" fmla="*/ 494184 h 825260"/>
              <a:gd name="connsiteX72" fmla="*/ 588690 w 869482"/>
              <a:gd name="connsiteY72" fmla="*/ 520460 h 825260"/>
              <a:gd name="connsiteX73" fmla="*/ 609711 w 869482"/>
              <a:gd name="connsiteY73" fmla="*/ 530970 h 825260"/>
              <a:gd name="connsiteX74" fmla="*/ 672773 w 869482"/>
              <a:gd name="connsiteY74" fmla="*/ 567756 h 825260"/>
              <a:gd name="connsiteX75" fmla="*/ 709559 w 869482"/>
              <a:gd name="connsiteY75" fmla="*/ 588777 h 825260"/>
              <a:gd name="connsiteX76" fmla="*/ 741090 w 869482"/>
              <a:gd name="connsiteY76" fmla="*/ 599287 h 825260"/>
              <a:gd name="connsiteX77" fmla="*/ 788387 w 869482"/>
              <a:gd name="connsiteY77" fmla="*/ 625563 h 825260"/>
              <a:gd name="connsiteX78" fmla="*/ 814663 w 869482"/>
              <a:gd name="connsiteY78" fmla="*/ 578266 h 825260"/>
              <a:gd name="connsiteX79" fmla="*/ 830428 w 869482"/>
              <a:gd name="connsiteY79" fmla="*/ 562501 h 825260"/>
              <a:gd name="connsiteX80" fmla="*/ 835684 w 869482"/>
              <a:gd name="connsiteY80" fmla="*/ 546735 h 825260"/>
              <a:gd name="connsiteX81" fmla="*/ 851449 w 869482"/>
              <a:gd name="connsiteY81" fmla="*/ 488929 h 825260"/>
              <a:gd name="connsiteX82" fmla="*/ 861959 w 869482"/>
              <a:gd name="connsiteY82" fmla="*/ 473163 h 825260"/>
              <a:gd name="connsiteX83" fmla="*/ 856704 w 869482"/>
              <a:gd name="connsiteY83" fmla="*/ 441632 h 825260"/>
              <a:gd name="connsiteX84" fmla="*/ 819918 w 869482"/>
              <a:gd name="connsiteY84" fmla="*/ 415356 h 825260"/>
              <a:gd name="connsiteX85" fmla="*/ 798897 w 869482"/>
              <a:gd name="connsiteY85" fmla="*/ 425866 h 825260"/>
              <a:gd name="connsiteX86" fmla="*/ 793642 w 869482"/>
              <a:gd name="connsiteY86" fmla="*/ 441632 h 825260"/>
              <a:gd name="connsiteX87" fmla="*/ 788387 w 869482"/>
              <a:gd name="connsiteY87" fmla="*/ 515204 h 825260"/>
              <a:gd name="connsiteX88" fmla="*/ 772621 w 869482"/>
              <a:gd name="connsiteY88" fmla="*/ 525715 h 825260"/>
              <a:gd name="connsiteX89" fmla="*/ 746346 w 869482"/>
              <a:gd name="connsiteY89" fmla="*/ 515204 h 825260"/>
              <a:gd name="connsiteX90" fmla="*/ 730580 w 869482"/>
              <a:gd name="connsiteY90" fmla="*/ 509949 h 825260"/>
              <a:gd name="connsiteX91" fmla="*/ 704304 w 869482"/>
              <a:gd name="connsiteY91" fmla="*/ 494184 h 825260"/>
              <a:gd name="connsiteX92" fmla="*/ 609711 w 869482"/>
              <a:gd name="connsiteY92" fmla="*/ 457398 h 825260"/>
              <a:gd name="connsiteX93" fmla="*/ 599201 w 869482"/>
              <a:gd name="connsiteY93" fmla="*/ 357549 h 825260"/>
              <a:gd name="connsiteX94" fmla="*/ 620221 w 869482"/>
              <a:gd name="connsiteY94" fmla="*/ 326018 h 825260"/>
              <a:gd name="connsiteX95" fmla="*/ 672773 w 869482"/>
              <a:gd name="connsiteY95" fmla="*/ 320763 h 825260"/>
              <a:gd name="connsiteX96" fmla="*/ 756856 w 869482"/>
              <a:gd name="connsiteY96" fmla="*/ 304998 h 825260"/>
              <a:gd name="connsiteX97" fmla="*/ 798897 w 869482"/>
              <a:gd name="connsiteY97" fmla="*/ 273466 h 825260"/>
              <a:gd name="connsiteX98" fmla="*/ 814663 w 869482"/>
              <a:gd name="connsiteY98" fmla="*/ 331273 h 825260"/>
              <a:gd name="connsiteX99" fmla="*/ 840939 w 869482"/>
              <a:gd name="connsiteY99" fmla="*/ 341784 h 825260"/>
              <a:gd name="connsiteX100" fmla="*/ 856704 w 869482"/>
              <a:gd name="connsiteY100" fmla="*/ 257701 h 825260"/>
              <a:gd name="connsiteX101" fmla="*/ 819918 w 869482"/>
              <a:gd name="connsiteY101" fmla="*/ 94791 h 825260"/>
              <a:gd name="connsiteX102" fmla="*/ 788387 w 869482"/>
              <a:gd name="connsiteY102" fmla="*/ 79025 h 825260"/>
              <a:gd name="connsiteX103" fmla="*/ 756856 w 869482"/>
              <a:gd name="connsiteY103" fmla="*/ 84280 h 825260"/>
              <a:gd name="connsiteX104" fmla="*/ 751601 w 869482"/>
              <a:gd name="connsiteY104" fmla="*/ 121066 h 825260"/>
              <a:gd name="connsiteX105" fmla="*/ 746346 w 869482"/>
              <a:gd name="connsiteY105" fmla="*/ 215660 h 825260"/>
              <a:gd name="connsiteX106" fmla="*/ 704304 w 869482"/>
              <a:gd name="connsiteY106" fmla="*/ 236680 h 825260"/>
              <a:gd name="connsiteX107" fmla="*/ 657008 w 869482"/>
              <a:gd name="connsiteY107" fmla="*/ 252446 h 825260"/>
              <a:gd name="connsiteX108" fmla="*/ 614966 w 869482"/>
              <a:gd name="connsiteY108" fmla="*/ 262956 h 825260"/>
              <a:gd name="connsiteX109" fmla="*/ 593946 w 869482"/>
              <a:gd name="connsiteY109" fmla="*/ 273466 h 825260"/>
              <a:gd name="connsiteX110" fmla="*/ 572925 w 869482"/>
              <a:gd name="connsiteY110" fmla="*/ 278722 h 825260"/>
              <a:gd name="connsiteX111" fmla="*/ 530884 w 869482"/>
              <a:gd name="connsiteY111" fmla="*/ 294487 h 825260"/>
              <a:gd name="connsiteX112" fmla="*/ 509863 w 869482"/>
              <a:gd name="connsiteY112" fmla="*/ 273466 h 825260"/>
              <a:gd name="connsiteX113" fmla="*/ 504608 w 869482"/>
              <a:gd name="connsiteY113" fmla="*/ 210404 h 825260"/>
              <a:gd name="connsiteX114" fmla="*/ 499352 w 869482"/>
              <a:gd name="connsiteY114" fmla="*/ 194639 h 825260"/>
              <a:gd name="connsiteX115" fmla="*/ 572925 w 869482"/>
              <a:gd name="connsiteY115" fmla="*/ 63260 h 825260"/>
              <a:gd name="connsiteX116" fmla="*/ 604456 w 869482"/>
              <a:gd name="connsiteY116" fmla="*/ 58004 h 825260"/>
              <a:gd name="connsiteX117" fmla="*/ 583435 w 869482"/>
              <a:gd name="connsiteY117" fmla="*/ 26473 h 825260"/>
              <a:gd name="connsiteX118" fmla="*/ 530884 w 869482"/>
              <a:gd name="connsiteY118" fmla="*/ 31729 h 825260"/>
              <a:gd name="connsiteX119" fmla="*/ 457311 w 869482"/>
              <a:gd name="connsiteY119" fmla="*/ 26473 h 825260"/>
              <a:gd name="connsiteX120" fmla="*/ 410015 w 869482"/>
              <a:gd name="connsiteY120" fmla="*/ 5453 h 825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869482" h="825260">
                <a:moveTo>
                  <a:pt x="410015" y="5453"/>
                </a:moveTo>
                <a:lnTo>
                  <a:pt x="410015" y="5453"/>
                </a:lnTo>
                <a:cubicBezTo>
                  <a:pt x="394249" y="3701"/>
                  <a:pt x="378534" y="-1019"/>
                  <a:pt x="362718" y="198"/>
                </a:cubicBezTo>
                <a:cubicBezTo>
                  <a:pt x="356952" y="641"/>
                  <a:pt x="316613" y="25758"/>
                  <a:pt x="315421" y="26473"/>
                </a:cubicBezTo>
                <a:cubicBezTo>
                  <a:pt x="331187" y="35232"/>
                  <a:pt x="346587" y="44683"/>
                  <a:pt x="362718" y="52749"/>
                </a:cubicBezTo>
                <a:cubicBezTo>
                  <a:pt x="371156" y="56968"/>
                  <a:pt x="384241" y="55112"/>
                  <a:pt x="388994" y="63260"/>
                </a:cubicBezTo>
                <a:cubicBezTo>
                  <a:pt x="397995" y="78690"/>
                  <a:pt x="396001" y="98294"/>
                  <a:pt x="399504" y="115811"/>
                </a:cubicBezTo>
                <a:cubicBezTo>
                  <a:pt x="396001" y="145590"/>
                  <a:pt x="394874" y="175747"/>
                  <a:pt x="388994" y="205149"/>
                </a:cubicBezTo>
                <a:cubicBezTo>
                  <a:pt x="387755" y="211342"/>
                  <a:pt x="381049" y="215143"/>
                  <a:pt x="378484" y="220915"/>
                </a:cubicBezTo>
                <a:cubicBezTo>
                  <a:pt x="353470" y="277196"/>
                  <a:pt x="381247" y="232534"/>
                  <a:pt x="357463" y="268211"/>
                </a:cubicBezTo>
                <a:cubicBezTo>
                  <a:pt x="355711" y="278721"/>
                  <a:pt x="354792" y="289405"/>
                  <a:pt x="352208" y="299742"/>
                </a:cubicBezTo>
                <a:cubicBezTo>
                  <a:pt x="346509" y="322535"/>
                  <a:pt x="337801" y="345680"/>
                  <a:pt x="320677" y="362804"/>
                </a:cubicBezTo>
                <a:cubicBezTo>
                  <a:pt x="311745" y="371736"/>
                  <a:pt x="300444" y="378176"/>
                  <a:pt x="289146" y="383825"/>
                </a:cubicBezTo>
                <a:cubicBezTo>
                  <a:pt x="282686" y="387055"/>
                  <a:pt x="275303" y="388282"/>
                  <a:pt x="268125" y="389080"/>
                </a:cubicBezTo>
                <a:cubicBezTo>
                  <a:pt x="243689" y="391795"/>
                  <a:pt x="219076" y="392583"/>
                  <a:pt x="194552" y="394335"/>
                </a:cubicBezTo>
                <a:cubicBezTo>
                  <a:pt x="170904" y="402219"/>
                  <a:pt x="178788" y="403094"/>
                  <a:pt x="147256" y="389080"/>
                </a:cubicBezTo>
                <a:cubicBezTo>
                  <a:pt x="125780" y="379535"/>
                  <a:pt x="105215" y="368059"/>
                  <a:pt x="84194" y="357549"/>
                </a:cubicBezTo>
                <a:cubicBezTo>
                  <a:pt x="77187" y="354046"/>
                  <a:pt x="69290" y="351933"/>
                  <a:pt x="63173" y="347039"/>
                </a:cubicBezTo>
                <a:lnTo>
                  <a:pt x="36897" y="326018"/>
                </a:lnTo>
                <a:cubicBezTo>
                  <a:pt x="35145" y="303246"/>
                  <a:pt x="39447" y="279166"/>
                  <a:pt x="31642" y="257701"/>
                </a:cubicBezTo>
                <a:cubicBezTo>
                  <a:pt x="29484" y="251766"/>
                  <a:pt x="19920" y="263359"/>
                  <a:pt x="15877" y="268211"/>
                </a:cubicBezTo>
                <a:cubicBezTo>
                  <a:pt x="10862" y="274229"/>
                  <a:pt x="8870" y="282225"/>
                  <a:pt x="5366" y="289232"/>
                </a:cubicBezTo>
                <a:cubicBezTo>
                  <a:pt x="1971" y="350346"/>
                  <a:pt x="-7133" y="423310"/>
                  <a:pt x="10621" y="483673"/>
                </a:cubicBezTo>
                <a:cubicBezTo>
                  <a:pt x="12403" y="489732"/>
                  <a:pt x="21591" y="477273"/>
                  <a:pt x="26387" y="473163"/>
                </a:cubicBezTo>
                <a:cubicBezTo>
                  <a:pt x="33911" y="466714"/>
                  <a:pt x="38411" y="456295"/>
                  <a:pt x="47408" y="452142"/>
                </a:cubicBezTo>
                <a:cubicBezTo>
                  <a:pt x="62071" y="445374"/>
                  <a:pt x="78939" y="445135"/>
                  <a:pt x="94704" y="441632"/>
                </a:cubicBezTo>
                <a:cubicBezTo>
                  <a:pt x="119228" y="443384"/>
                  <a:pt x="143690" y="446887"/>
                  <a:pt x="168277" y="446887"/>
                </a:cubicBezTo>
                <a:cubicBezTo>
                  <a:pt x="180663" y="446887"/>
                  <a:pt x="192738" y="442864"/>
                  <a:pt x="205063" y="441632"/>
                </a:cubicBezTo>
                <a:cubicBezTo>
                  <a:pt x="227789" y="439359"/>
                  <a:pt x="250608" y="438129"/>
                  <a:pt x="273380" y="436377"/>
                </a:cubicBezTo>
                <a:cubicBezTo>
                  <a:pt x="280387" y="438129"/>
                  <a:pt x="287350" y="440065"/>
                  <a:pt x="294401" y="441632"/>
                </a:cubicBezTo>
                <a:cubicBezTo>
                  <a:pt x="303120" y="443570"/>
                  <a:pt x="320153" y="437970"/>
                  <a:pt x="320677" y="446887"/>
                </a:cubicBezTo>
                <a:cubicBezTo>
                  <a:pt x="322373" y="475727"/>
                  <a:pt x="315167" y="506596"/>
                  <a:pt x="299656" y="530970"/>
                </a:cubicBezTo>
                <a:cubicBezTo>
                  <a:pt x="288688" y="548205"/>
                  <a:pt x="264102" y="551169"/>
                  <a:pt x="247104" y="562501"/>
                </a:cubicBezTo>
                <a:cubicBezTo>
                  <a:pt x="241849" y="566004"/>
                  <a:pt x="236988" y="570187"/>
                  <a:pt x="231339" y="573011"/>
                </a:cubicBezTo>
                <a:cubicBezTo>
                  <a:pt x="226384" y="575488"/>
                  <a:pt x="220828" y="576514"/>
                  <a:pt x="215573" y="578266"/>
                </a:cubicBezTo>
                <a:cubicBezTo>
                  <a:pt x="210318" y="581770"/>
                  <a:pt x="204660" y="584734"/>
                  <a:pt x="199808" y="588777"/>
                </a:cubicBezTo>
                <a:cubicBezTo>
                  <a:pt x="179481" y="605716"/>
                  <a:pt x="188064" y="605998"/>
                  <a:pt x="163021" y="620308"/>
                </a:cubicBezTo>
                <a:cubicBezTo>
                  <a:pt x="158212" y="623056"/>
                  <a:pt x="152511" y="623811"/>
                  <a:pt x="147256" y="625563"/>
                </a:cubicBezTo>
                <a:cubicBezTo>
                  <a:pt x="136746" y="622060"/>
                  <a:pt x="125849" y="619553"/>
                  <a:pt x="115725" y="615053"/>
                </a:cubicBezTo>
                <a:cubicBezTo>
                  <a:pt x="109953" y="612488"/>
                  <a:pt x="106259" y="604992"/>
                  <a:pt x="99959" y="604542"/>
                </a:cubicBezTo>
                <a:cubicBezTo>
                  <a:pt x="80660" y="603164"/>
                  <a:pt x="61421" y="608046"/>
                  <a:pt x="42152" y="609798"/>
                </a:cubicBezTo>
                <a:cubicBezTo>
                  <a:pt x="45656" y="620308"/>
                  <a:pt x="47449" y="631554"/>
                  <a:pt x="52663" y="641329"/>
                </a:cubicBezTo>
                <a:cubicBezTo>
                  <a:pt x="75264" y="683705"/>
                  <a:pt x="82314" y="679611"/>
                  <a:pt x="99959" y="714901"/>
                </a:cubicBezTo>
                <a:cubicBezTo>
                  <a:pt x="104586" y="724156"/>
                  <a:pt x="113554" y="752915"/>
                  <a:pt x="120980" y="762198"/>
                </a:cubicBezTo>
                <a:cubicBezTo>
                  <a:pt x="130265" y="773805"/>
                  <a:pt x="140416" y="785090"/>
                  <a:pt x="152511" y="793729"/>
                </a:cubicBezTo>
                <a:cubicBezTo>
                  <a:pt x="168568" y="805198"/>
                  <a:pt x="200730" y="817220"/>
                  <a:pt x="220828" y="825260"/>
                </a:cubicBezTo>
                <a:cubicBezTo>
                  <a:pt x="226083" y="818253"/>
                  <a:pt x="237878" y="812903"/>
                  <a:pt x="236594" y="804239"/>
                </a:cubicBezTo>
                <a:cubicBezTo>
                  <a:pt x="230422" y="762579"/>
                  <a:pt x="184167" y="722472"/>
                  <a:pt x="199808" y="683370"/>
                </a:cubicBezTo>
                <a:cubicBezTo>
                  <a:pt x="212981" y="650437"/>
                  <a:pt x="299656" y="646584"/>
                  <a:pt x="299656" y="646584"/>
                </a:cubicBezTo>
                <a:cubicBezTo>
                  <a:pt x="331820" y="614418"/>
                  <a:pt x="318113" y="625691"/>
                  <a:pt x="383739" y="588777"/>
                </a:cubicBezTo>
                <a:cubicBezTo>
                  <a:pt x="388567" y="586061"/>
                  <a:pt x="394719" y="586313"/>
                  <a:pt x="399504" y="583522"/>
                </a:cubicBezTo>
                <a:cubicBezTo>
                  <a:pt x="440643" y="559525"/>
                  <a:pt x="436092" y="562701"/>
                  <a:pt x="457311" y="541480"/>
                </a:cubicBezTo>
                <a:cubicBezTo>
                  <a:pt x="460814" y="550239"/>
                  <a:pt x="467821" y="558323"/>
                  <a:pt x="467821" y="567756"/>
                </a:cubicBezTo>
                <a:cubicBezTo>
                  <a:pt x="467821" y="590796"/>
                  <a:pt x="460569" y="613264"/>
                  <a:pt x="457311" y="636073"/>
                </a:cubicBezTo>
                <a:cubicBezTo>
                  <a:pt x="455314" y="650054"/>
                  <a:pt x="453706" y="664089"/>
                  <a:pt x="452056" y="678115"/>
                </a:cubicBezTo>
                <a:cubicBezTo>
                  <a:pt x="450203" y="693869"/>
                  <a:pt x="457471" y="713674"/>
                  <a:pt x="446801" y="725411"/>
                </a:cubicBezTo>
                <a:cubicBezTo>
                  <a:pt x="435937" y="737361"/>
                  <a:pt x="415225" y="732223"/>
                  <a:pt x="399504" y="735922"/>
                </a:cubicBezTo>
                <a:cubicBezTo>
                  <a:pt x="352880" y="746893"/>
                  <a:pt x="367891" y="742261"/>
                  <a:pt x="331187" y="756942"/>
                </a:cubicBezTo>
                <a:cubicBezTo>
                  <a:pt x="334690" y="760446"/>
                  <a:pt x="337313" y="765145"/>
                  <a:pt x="341697" y="767453"/>
                </a:cubicBezTo>
                <a:cubicBezTo>
                  <a:pt x="418232" y="807735"/>
                  <a:pt x="403349" y="802573"/>
                  <a:pt x="452056" y="814749"/>
                </a:cubicBezTo>
                <a:cubicBezTo>
                  <a:pt x="474828" y="812997"/>
                  <a:pt x="498140" y="814725"/>
                  <a:pt x="520373" y="809494"/>
                </a:cubicBezTo>
                <a:cubicBezTo>
                  <a:pt x="528899" y="807488"/>
                  <a:pt x="533560" y="797646"/>
                  <a:pt x="541394" y="793729"/>
                </a:cubicBezTo>
                <a:cubicBezTo>
                  <a:pt x="554781" y="787036"/>
                  <a:pt x="569539" y="783522"/>
                  <a:pt x="583435" y="777963"/>
                </a:cubicBezTo>
                <a:cubicBezTo>
                  <a:pt x="595821" y="773008"/>
                  <a:pt x="608289" y="768164"/>
                  <a:pt x="620221" y="762198"/>
                </a:cubicBezTo>
                <a:cubicBezTo>
                  <a:pt x="660973" y="741822"/>
                  <a:pt x="612124" y="759641"/>
                  <a:pt x="651752" y="746432"/>
                </a:cubicBezTo>
                <a:cubicBezTo>
                  <a:pt x="644745" y="735922"/>
                  <a:pt x="642275" y="720031"/>
                  <a:pt x="630732" y="714901"/>
                </a:cubicBezTo>
                <a:cubicBezTo>
                  <a:pt x="608094" y="704840"/>
                  <a:pt x="581342" y="709765"/>
                  <a:pt x="557159" y="704391"/>
                </a:cubicBezTo>
                <a:cubicBezTo>
                  <a:pt x="549512" y="702692"/>
                  <a:pt x="543146" y="697384"/>
                  <a:pt x="536139" y="693880"/>
                </a:cubicBezTo>
                <a:cubicBezTo>
                  <a:pt x="534387" y="679866"/>
                  <a:pt x="531967" y="665920"/>
                  <a:pt x="530884" y="651839"/>
                </a:cubicBezTo>
                <a:cubicBezTo>
                  <a:pt x="528462" y="620352"/>
                  <a:pt x="529115" y="588632"/>
                  <a:pt x="525628" y="557246"/>
                </a:cubicBezTo>
                <a:cubicBezTo>
                  <a:pt x="523844" y="541195"/>
                  <a:pt x="518621" y="525715"/>
                  <a:pt x="515118" y="509949"/>
                </a:cubicBezTo>
                <a:cubicBezTo>
                  <a:pt x="518621" y="504694"/>
                  <a:pt x="519376" y="493291"/>
                  <a:pt x="525628" y="494184"/>
                </a:cubicBezTo>
                <a:cubicBezTo>
                  <a:pt x="548172" y="497405"/>
                  <a:pt x="568322" y="510276"/>
                  <a:pt x="588690" y="520460"/>
                </a:cubicBezTo>
                <a:cubicBezTo>
                  <a:pt x="595697" y="523963"/>
                  <a:pt x="603193" y="526625"/>
                  <a:pt x="609711" y="530970"/>
                </a:cubicBezTo>
                <a:cubicBezTo>
                  <a:pt x="667095" y="569226"/>
                  <a:pt x="630814" y="557267"/>
                  <a:pt x="672773" y="567756"/>
                </a:cubicBezTo>
                <a:cubicBezTo>
                  <a:pt x="685035" y="574763"/>
                  <a:pt x="696736" y="582859"/>
                  <a:pt x="709559" y="588777"/>
                </a:cubicBezTo>
                <a:cubicBezTo>
                  <a:pt x="719618" y="593420"/>
                  <a:pt x="730804" y="595172"/>
                  <a:pt x="741090" y="599287"/>
                </a:cubicBezTo>
                <a:cubicBezTo>
                  <a:pt x="756163" y="605316"/>
                  <a:pt x="775059" y="617566"/>
                  <a:pt x="788387" y="625563"/>
                </a:cubicBezTo>
                <a:cubicBezTo>
                  <a:pt x="795099" y="612140"/>
                  <a:pt x="804018" y="591040"/>
                  <a:pt x="814663" y="578266"/>
                </a:cubicBezTo>
                <a:cubicBezTo>
                  <a:pt x="819421" y="572557"/>
                  <a:pt x="825173" y="567756"/>
                  <a:pt x="830428" y="562501"/>
                </a:cubicBezTo>
                <a:cubicBezTo>
                  <a:pt x="832180" y="557246"/>
                  <a:pt x="834162" y="552062"/>
                  <a:pt x="835684" y="546735"/>
                </a:cubicBezTo>
                <a:cubicBezTo>
                  <a:pt x="841171" y="527531"/>
                  <a:pt x="844732" y="507738"/>
                  <a:pt x="851449" y="488929"/>
                </a:cubicBezTo>
                <a:cubicBezTo>
                  <a:pt x="853573" y="482981"/>
                  <a:pt x="858456" y="478418"/>
                  <a:pt x="861959" y="473163"/>
                </a:cubicBezTo>
                <a:cubicBezTo>
                  <a:pt x="860207" y="462653"/>
                  <a:pt x="861879" y="450947"/>
                  <a:pt x="856704" y="441632"/>
                </a:cubicBezTo>
                <a:cubicBezTo>
                  <a:pt x="854785" y="438178"/>
                  <a:pt x="825554" y="419113"/>
                  <a:pt x="819918" y="415356"/>
                </a:cubicBezTo>
                <a:cubicBezTo>
                  <a:pt x="812911" y="418859"/>
                  <a:pt x="804436" y="420327"/>
                  <a:pt x="798897" y="425866"/>
                </a:cubicBezTo>
                <a:cubicBezTo>
                  <a:pt x="794980" y="429783"/>
                  <a:pt x="794289" y="436130"/>
                  <a:pt x="793642" y="441632"/>
                </a:cubicBezTo>
                <a:cubicBezTo>
                  <a:pt x="790769" y="466050"/>
                  <a:pt x="794350" y="491352"/>
                  <a:pt x="788387" y="515204"/>
                </a:cubicBezTo>
                <a:cubicBezTo>
                  <a:pt x="786855" y="521332"/>
                  <a:pt x="777876" y="522211"/>
                  <a:pt x="772621" y="525715"/>
                </a:cubicBezTo>
                <a:cubicBezTo>
                  <a:pt x="763863" y="522211"/>
                  <a:pt x="755178" y="518516"/>
                  <a:pt x="746346" y="515204"/>
                </a:cubicBezTo>
                <a:cubicBezTo>
                  <a:pt x="741159" y="513259"/>
                  <a:pt x="735535" y="512426"/>
                  <a:pt x="730580" y="509949"/>
                </a:cubicBezTo>
                <a:cubicBezTo>
                  <a:pt x="721444" y="505381"/>
                  <a:pt x="713749" y="498073"/>
                  <a:pt x="704304" y="494184"/>
                </a:cubicBezTo>
                <a:cubicBezTo>
                  <a:pt x="564127" y="436464"/>
                  <a:pt x="696045" y="500564"/>
                  <a:pt x="609711" y="457398"/>
                </a:cubicBezTo>
                <a:cubicBezTo>
                  <a:pt x="606208" y="424115"/>
                  <a:pt x="596532" y="390909"/>
                  <a:pt x="599201" y="357549"/>
                </a:cubicBezTo>
                <a:cubicBezTo>
                  <a:pt x="600208" y="344958"/>
                  <a:pt x="608923" y="331667"/>
                  <a:pt x="620221" y="326018"/>
                </a:cubicBezTo>
                <a:cubicBezTo>
                  <a:pt x="635967" y="318145"/>
                  <a:pt x="655373" y="323440"/>
                  <a:pt x="672773" y="320763"/>
                </a:cubicBezTo>
                <a:cubicBezTo>
                  <a:pt x="700957" y="316427"/>
                  <a:pt x="728828" y="310253"/>
                  <a:pt x="756856" y="304998"/>
                </a:cubicBezTo>
                <a:cubicBezTo>
                  <a:pt x="770870" y="294487"/>
                  <a:pt x="781380" y="273466"/>
                  <a:pt x="798897" y="273466"/>
                </a:cubicBezTo>
                <a:cubicBezTo>
                  <a:pt x="808216" y="273466"/>
                  <a:pt x="810473" y="326385"/>
                  <a:pt x="814663" y="331273"/>
                </a:cubicBezTo>
                <a:cubicBezTo>
                  <a:pt x="820802" y="338435"/>
                  <a:pt x="832180" y="338280"/>
                  <a:pt x="840939" y="341784"/>
                </a:cubicBezTo>
                <a:cubicBezTo>
                  <a:pt x="886487" y="330397"/>
                  <a:pt x="866160" y="342805"/>
                  <a:pt x="856704" y="257701"/>
                </a:cubicBezTo>
                <a:cubicBezTo>
                  <a:pt x="853747" y="231083"/>
                  <a:pt x="846883" y="129845"/>
                  <a:pt x="819918" y="94791"/>
                </a:cubicBezTo>
                <a:cubicBezTo>
                  <a:pt x="812753" y="85477"/>
                  <a:pt x="798897" y="84280"/>
                  <a:pt x="788387" y="79025"/>
                </a:cubicBezTo>
                <a:cubicBezTo>
                  <a:pt x="777877" y="80777"/>
                  <a:pt x="763873" y="76261"/>
                  <a:pt x="756856" y="84280"/>
                </a:cubicBezTo>
                <a:cubicBezTo>
                  <a:pt x="748699" y="93602"/>
                  <a:pt x="752589" y="108719"/>
                  <a:pt x="751601" y="121066"/>
                </a:cubicBezTo>
                <a:cubicBezTo>
                  <a:pt x="749083" y="152545"/>
                  <a:pt x="758303" y="186431"/>
                  <a:pt x="746346" y="215660"/>
                </a:cubicBezTo>
                <a:cubicBezTo>
                  <a:pt x="740414" y="230161"/>
                  <a:pt x="719168" y="231725"/>
                  <a:pt x="704304" y="236680"/>
                </a:cubicBezTo>
                <a:cubicBezTo>
                  <a:pt x="688539" y="241935"/>
                  <a:pt x="673304" y="249187"/>
                  <a:pt x="657008" y="252446"/>
                </a:cubicBezTo>
                <a:cubicBezTo>
                  <a:pt x="641587" y="255530"/>
                  <a:pt x="629105" y="256897"/>
                  <a:pt x="614966" y="262956"/>
                </a:cubicBezTo>
                <a:cubicBezTo>
                  <a:pt x="607766" y="266042"/>
                  <a:pt x="601281" y="270715"/>
                  <a:pt x="593946" y="273466"/>
                </a:cubicBezTo>
                <a:cubicBezTo>
                  <a:pt x="587183" y="276002"/>
                  <a:pt x="579688" y="276186"/>
                  <a:pt x="572925" y="278722"/>
                </a:cubicBezTo>
                <a:cubicBezTo>
                  <a:pt x="517971" y="299330"/>
                  <a:pt x="584832" y="281000"/>
                  <a:pt x="530884" y="294487"/>
                </a:cubicBezTo>
                <a:cubicBezTo>
                  <a:pt x="523877" y="287480"/>
                  <a:pt x="512819" y="282924"/>
                  <a:pt x="509863" y="273466"/>
                </a:cubicBezTo>
                <a:cubicBezTo>
                  <a:pt x="503571" y="253333"/>
                  <a:pt x="507396" y="231312"/>
                  <a:pt x="504608" y="210404"/>
                </a:cubicBezTo>
                <a:cubicBezTo>
                  <a:pt x="503876" y="204913"/>
                  <a:pt x="501104" y="199894"/>
                  <a:pt x="499352" y="194639"/>
                </a:cubicBezTo>
                <a:cubicBezTo>
                  <a:pt x="520733" y="2215"/>
                  <a:pt x="466877" y="57022"/>
                  <a:pt x="572925" y="63260"/>
                </a:cubicBezTo>
                <a:cubicBezTo>
                  <a:pt x="583562" y="63886"/>
                  <a:pt x="593946" y="59756"/>
                  <a:pt x="604456" y="58004"/>
                </a:cubicBezTo>
                <a:cubicBezTo>
                  <a:pt x="597449" y="47494"/>
                  <a:pt x="595331" y="30721"/>
                  <a:pt x="583435" y="26473"/>
                </a:cubicBezTo>
                <a:cubicBezTo>
                  <a:pt x="566856" y="20552"/>
                  <a:pt x="548488" y="31729"/>
                  <a:pt x="530884" y="31729"/>
                </a:cubicBezTo>
                <a:cubicBezTo>
                  <a:pt x="506297" y="31729"/>
                  <a:pt x="481835" y="28225"/>
                  <a:pt x="457311" y="26473"/>
                </a:cubicBezTo>
                <a:cubicBezTo>
                  <a:pt x="422456" y="14855"/>
                  <a:pt x="417898" y="8956"/>
                  <a:pt x="410015" y="5453"/>
                </a:cubicBezTo>
                <a:close/>
              </a:path>
            </a:pathLst>
          </a:custGeom>
          <a:solidFill>
            <a:schemeClr val="bg1">
              <a:lumMod val="9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87F75587-3F3C-835F-B20E-ACD401D6ABC6}"/>
              </a:ext>
            </a:extLst>
          </p:cNvPr>
          <p:cNvSpPr/>
          <p:nvPr/>
        </p:nvSpPr>
        <p:spPr>
          <a:xfrm>
            <a:off x="5927370" y="4751321"/>
            <a:ext cx="110736" cy="105104"/>
          </a:xfrm>
          <a:custGeom>
            <a:avLst/>
            <a:gdLst>
              <a:gd name="connsiteX0" fmla="*/ 410015 w 869482"/>
              <a:gd name="connsiteY0" fmla="*/ 5453 h 825260"/>
              <a:gd name="connsiteX1" fmla="*/ 410015 w 869482"/>
              <a:gd name="connsiteY1" fmla="*/ 5453 h 825260"/>
              <a:gd name="connsiteX2" fmla="*/ 362718 w 869482"/>
              <a:gd name="connsiteY2" fmla="*/ 198 h 825260"/>
              <a:gd name="connsiteX3" fmla="*/ 315421 w 869482"/>
              <a:gd name="connsiteY3" fmla="*/ 26473 h 825260"/>
              <a:gd name="connsiteX4" fmla="*/ 362718 w 869482"/>
              <a:gd name="connsiteY4" fmla="*/ 52749 h 825260"/>
              <a:gd name="connsiteX5" fmla="*/ 388994 w 869482"/>
              <a:gd name="connsiteY5" fmla="*/ 63260 h 825260"/>
              <a:gd name="connsiteX6" fmla="*/ 399504 w 869482"/>
              <a:gd name="connsiteY6" fmla="*/ 115811 h 825260"/>
              <a:gd name="connsiteX7" fmla="*/ 388994 w 869482"/>
              <a:gd name="connsiteY7" fmla="*/ 205149 h 825260"/>
              <a:gd name="connsiteX8" fmla="*/ 378484 w 869482"/>
              <a:gd name="connsiteY8" fmla="*/ 220915 h 825260"/>
              <a:gd name="connsiteX9" fmla="*/ 357463 w 869482"/>
              <a:gd name="connsiteY9" fmla="*/ 268211 h 825260"/>
              <a:gd name="connsiteX10" fmla="*/ 352208 w 869482"/>
              <a:gd name="connsiteY10" fmla="*/ 299742 h 825260"/>
              <a:gd name="connsiteX11" fmla="*/ 320677 w 869482"/>
              <a:gd name="connsiteY11" fmla="*/ 362804 h 825260"/>
              <a:gd name="connsiteX12" fmla="*/ 289146 w 869482"/>
              <a:gd name="connsiteY12" fmla="*/ 383825 h 825260"/>
              <a:gd name="connsiteX13" fmla="*/ 268125 w 869482"/>
              <a:gd name="connsiteY13" fmla="*/ 389080 h 825260"/>
              <a:gd name="connsiteX14" fmla="*/ 194552 w 869482"/>
              <a:gd name="connsiteY14" fmla="*/ 394335 h 825260"/>
              <a:gd name="connsiteX15" fmla="*/ 147256 w 869482"/>
              <a:gd name="connsiteY15" fmla="*/ 389080 h 825260"/>
              <a:gd name="connsiteX16" fmla="*/ 84194 w 869482"/>
              <a:gd name="connsiteY16" fmla="*/ 357549 h 825260"/>
              <a:gd name="connsiteX17" fmla="*/ 63173 w 869482"/>
              <a:gd name="connsiteY17" fmla="*/ 347039 h 825260"/>
              <a:gd name="connsiteX18" fmla="*/ 36897 w 869482"/>
              <a:gd name="connsiteY18" fmla="*/ 326018 h 825260"/>
              <a:gd name="connsiteX19" fmla="*/ 31642 w 869482"/>
              <a:gd name="connsiteY19" fmla="*/ 257701 h 825260"/>
              <a:gd name="connsiteX20" fmla="*/ 15877 w 869482"/>
              <a:gd name="connsiteY20" fmla="*/ 268211 h 825260"/>
              <a:gd name="connsiteX21" fmla="*/ 5366 w 869482"/>
              <a:gd name="connsiteY21" fmla="*/ 289232 h 825260"/>
              <a:gd name="connsiteX22" fmla="*/ 10621 w 869482"/>
              <a:gd name="connsiteY22" fmla="*/ 483673 h 825260"/>
              <a:gd name="connsiteX23" fmla="*/ 26387 w 869482"/>
              <a:gd name="connsiteY23" fmla="*/ 473163 h 825260"/>
              <a:gd name="connsiteX24" fmla="*/ 47408 w 869482"/>
              <a:gd name="connsiteY24" fmla="*/ 452142 h 825260"/>
              <a:gd name="connsiteX25" fmla="*/ 94704 w 869482"/>
              <a:gd name="connsiteY25" fmla="*/ 441632 h 825260"/>
              <a:gd name="connsiteX26" fmla="*/ 168277 w 869482"/>
              <a:gd name="connsiteY26" fmla="*/ 446887 h 825260"/>
              <a:gd name="connsiteX27" fmla="*/ 205063 w 869482"/>
              <a:gd name="connsiteY27" fmla="*/ 441632 h 825260"/>
              <a:gd name="connsiteX28" fmla="*/ 273380 w 869482"/>
              <a:gd name="connsiteY28" fmla="*/ 436377 h 825260"/>
              <a:gd name="connsiteX29" fmla="*/ 294401 w 869482"/>
              <a:gd name="connsiteY29" fmla="*/ 441632 h 825260"/>
              <a:gd name="connsiteX30" fmla="*/ 320677 w 869482"/>
              <a:gd name="connsiteY30" fmla="*/ 446887 h 825260"/>
              <a:gd name="connsiteX31" fmla="*/ 299656 w 869482"/>
              <a:gd name="connsiteY31" fmla="*/ 530970 h 825260"/>
              <a:gd name="connsiteX32" fmla="*/ 247104 w 869482"/>
              <a:gd name="connsiteY32" fmla="*/ 562501 h 825260"/>
              <a:gd name="connsiteX33" fmla="*/ 231339 w 869482"/>
              <a:gd name="connsiteY33" fmla="*/ 573011 h 825260"/>
              <a:gd name="connsiteX34" fmla="*/ 215573 w 869482"/>
              <a:gd name="connsiteY34" fmla="*/ 578266 h 825260"/>
              <a:gd name="connsiteX35" fmla="*/ 199808 w 869482"/>
              <a:gd name="connsiteY35" fmla="*/ 588777 h 825260"/>
              <a:gd name="connsiteX36" fmla="*/ 163021 w 869482"/>
              <a:gd name="connsiteY36" fmla="*/ 620308 h 825260"/>
              <a:gd name="connsiteX37" fmla="*/ 147256 w 869482"/>
              <a:gd name="connsiteY37" fmla="*/ 625563 h 825260"/>
              <a:gd name="connsiteX38" fmla="*/ 115725 w 869482"/>
              <a:gd name="connsiteY38" fmla="*/ 615053 h 825260"/>
              <a:gd name="connsiteX39" fmla="*/ 99959 w 869482"/>
              <a:gd name="connsiteY39" fmla="*/ 604542 h 825260"/>
              <a:gd name="connsiteX40" fmla="*/ 42152 w 869482"/>
              <a:gd name="connsiteY40" fmla="*/ 609798 h 825260"/>
              <a:gd name="connsiteX41" fmla="*/ 52663 w 869482"/>
              <a:gd name="connsiteY41" fmla="*/ 641329 h 825260"/>
              <a:gd name="connsiteX42" fmla="*/ 99959 w 869482"/>
              <a:gd name="connsiteY42" fmla="*/ 714901 h 825260"/>
              <a:gd name="connsiteX43" fmla="*/ 120980 w 869482"/>
              <a:gd name="connsiteY43" fmla="*/ 762198 h 825260"/>
              <a:gd name="connsiteX44" fmla="*/ 152511 w 869482"/>
              <a:gd name="connsiteY44" fmla="*/ 793729 h 825260"/>
              <a:gd name="connsiteX45" fmla="*/ 220828 w 869482"/>
              <a:gd name="connsiteY45" fmla="*/ 825260 h 825260"/>
              <a:gd name="connsiteX46" fmla="*/ 236594 w 869482"/>
              <a:gd name="connsiteY46" fmla="*/ 804239 h 825260"/>
              <a:gd name="connsiteX47" fmla="*/ 199808 w 869482"/>
              <a:gd name="connsiteY47" fmla="*/ 683370 h 825260"/>
              <a:gd name="connsiteX48" fmla="*/ 299656 w 869482"/>
              <a:gd name="connsiteY48" fmla="*/ 646584 h 825260"/>
              <a:gd name="connsiteX49" fmla="*/ 383739 w 869482"/>
              <a:gd name="connsiteY49" fmla="*/ 588777 h 825260"/>
              <a:gd name="connsiteX50" fmla="*/ 399504 w 869482"/>
              <a:gd name="connsiteY50" fmla="*/ 583522 h 825260"/>
              <a:gd name="connsiteX51" fmla="*/ 457311 w 869482"/>
              <a:gd name="connsiteY51" fmla="*/ 541480 h 825260"/>
              <a:gd name="connsiteX52" fmla="*/ 467821 w 869482"/>
              <a:gd name="connsiteY52" fmla="*/ 567756 h 825260"/>
              <a:gd name="connsiteX53" fmla="*/ 457311 w 869482"/>
              <a:gd name="connsiteY53" fmla="*/ 636073 h 825260"/>
              <a:gd name="connsiteX54" fmla="*/ 452056 w 869482"/>
              <a:gd name="connsiteY54" fmla="*/ 678115 h 825260"/>
              <a:gd name="connsiteX55" fmla="*/ 446801 w 869482"/>
              <a:gd name="connsiteY55" fmla="*/ 725411 h 825260"/>
              <a:gd name="connsiteX56" fmla="*/ 399504 w 869482"/>
              <a:gd name="connsiteY56" fmla="*/ 735922 h 825260"/>
              <a:gd name="connsiteX57" fmla="*/ 331187 w 869482"/>
              <a:gd name="connsiteY57" fmla="*/ 756942 h 825260"/>
              <a:gd name="connsiteX58" fmla="*/ 341697 w 869482"/>
              <a:gd name="connsiteY58" fmla="*/ 767453 h 825260"/>
              <a:gd name="connsiteX59" fmla="*/ 452056 w 869482"/>
              <a:gd name="connsiteY59" fmla="*/ 814749 h 825260"/>
              <a:gd name="connsiteX60" fmla="*/ 520373 w 869482"/>
              <a:gd name="connsiteY60" fmla="*/ 809494 h 825260"/>
              <a:gd name="connsiteX61" fmla="*/ 541394 w 869482"/>
              <a:gd name="connsiteY61" fmla="*/ 793729 h 825260"/>
              <a:gd name="connsiteX62" fmla="*/ 583435 w 869482"/>
              <a:gd name="connsiteY62" fmla="*/ 777963 h 825260"/>
              <a:gd name="connsiteX63" fmla="*/ 620221 w 869482"/>
              <a:gd name="connsiteY63" fmla="*/ 762198 h 825260"/>
              <a:gd name="connsiteX64" fmla="*/ 651752 w 869482"/>
              <a:gd name="connsiteY64" fmla="*/ 746432 h 825260"/>
              <a:gd name="connsiteX65" fmla="*/ 630732 w 869482"/>
              <a:gd name="connsiteY65" fmla="*/ 714901 h 825260"/>
              <a:gd name="connsiteX66" fmla="*/ 557159 w 869482"/>
              <a:gd name="connsiteY66" fmla="*/ 704391 h 825260"/>
              <a:gd name="connsiteX67" fmla="*/ 536139 w 869482"/>
              <a:gd name="connsiteY67" fmla="*/ 693880 h 825260"/>
              <a:gd name="connsiteX68" fmla="*/ 530884 w 869482"/>
              <a:gd name="connsiteY68" fmla="*/ 651839 h 825260"/>
              <a:gd name="connsiteX69" fmla="*/ 525628 w 869482"/>
              <a:gd name="connsiteY69" fmla="*/ 557246 h 825260"/>
              <a:gd name="connsiteX70" fmla="*/ 515118 w 869482"/>
              <a:gd name="connsiteY70" fmla="*/ 509949 h 825260"/>
              <a:gd name="connsiteX71" fmla="*/ 525628 w 869482"/>
              <a:gd name="connsiteY71" fmla="*/ 494184 h 825260"/>
              <a:gd name="connsiteX72" fmla="*/ 588690 w 869482"/>
              <a:gd name="connsiteY72" fmla="*/ 520460 h 825260"/>
              <a:gd name="connsiteX73" fmla="*/ 609711 w 869482"/>
              <a:gd name="connsiteY73" fmla="*/ 530970 h 825260"/>
              <a:gd name="connsiteX74" fmla="*/ 672773 w 869482"/>
              <a:gd name="connsiteY74" fmla="*/ 567756 h 825260"/>
              <a:gd name="connsiteX75" fmla="*/ 709559 w 869482"/>
              <a:gd name="connsiteY75" fmla="*/ 588777 h 825260"/>
              <a:gd name="connsiteX76" fmla="*/ 741090 w 869482"/>
              <a:gd name="connsiteY76" fmla="*/ 599287 h 825260"/>
              <a:gd name="connsiteX77" fmla="*/ 788387 w 869482"/>
              <a:gd name="connsiteY77" fmla="*/ 625563 h 825260"/>
              <a:gd name="connsiteX78" fmla="*/ 814663 w 869482"/>
              <a:gd name="connsiteY78" fmla="*/ 578266 h 825260"/>
              <a:gd name="connsiteX79" fmla="*/ 830428 w 869482"/>
              <a:gd name="connsiteY79" fmla="*/ 562501 h 825260"/>
              <a:gd name="connsiteX80" fmla="*/ 835684 w 869482"/>
              <a:gd name="connsiteY80" fmla="*/ 546735 h 825260"/>
              <a:gd name="connsiteX81" fmla="*/ 851449 w 869482"/>
              <a:gd name="connsiteY81" fmla="*/ 488929 h 825260"/>
              <a:gd name="connsiteX82" fmla="*/ 861959 w 869482"/>
              <a:gd name="connsiteY82" fmla="*/ 473163 h 825260"/>
              <a:gd name="connsiteX83" fmla="*/ 856704 w 869482"/>
              <a:gd name="connsiteY83" fmla="*/ 441632 h 825260"/>
              <a:gd name="connsiteX84" fmla="*/ 819918 w 869482"/>
              <a:gd name="connsiteY84" fmla="*/ 415356 h 825260"/>
              <a:gd name="connsiteX85" fmla="*/ 798897 w 869482"/>
              <a:gd name="connsiteY85" fmla="*/ 425866 h 825260"/>
              <a:gd name="connsiteX86" fmla="*/ 793642 w 869482"/>
              <a:gd name="connsiteY86" fmla="*/ 441632 h 825260"/>
              <a:gd name="connsiteX87" fmla="*/ 788387 w 869482"/>
              <a:gd name="connsiteY87" fmla="*/ 515204 h 825260"/>
              <a:gd name="connsiteX88" fmla="*/ 772621 w 869482"/>
              <a:gd name="connsiteY88" fmla="*/ 525715 h 825260"/>
              <a:gd name="connsiteX89" fmla="*/ 746346 w 869482"/>
              <a:gd name="connsiteY89" fmla="*/ 515204 h 825260"/>
              <a:gd name="connsiteX90" fmla="*/ 730580 w 869482"/>
              <a:gd name="connsiteY90" fmla="*/ 509949 h 825260"/>
              <a:gd name="connsiteX91" fmla="*/ 704304 w 869482"/>
              <a:gd name="connsiteY91" fmla="*/ 494184 h 825260"/>
              <a:gd name="connsiteX92" fmla="*/ 609711 w 869482"/>
              <a:gd name="connsiteY92" fmla="*/ 457398 h 825260"/>
              <a:gd name="connsiteX93" fmla="*/ 599201 w 869482"/>
              <a:gd name="connsiteY93" fmla="*/ 357549 h 825260"/>
              <a:gd name="connsiteX94" fmla="*/ 620221 w 869482"/>
              <a:gd name="connsiteY94" fmla="*/ 326018 h 825260"/>
              <a:gd name="connsiteX95" fmla="*/ 672773 w 869482"/>
              <a:gd name="connsiteY95" fmla="*/ 320763 h 825260"/>
              <a:gd name="connsiteX96" fmla="*/ 756856 w 869482"/>
              <a:gd name="connsiteY96" fmla="*/ 304998 h 825260"/>
              <a:gd name="connsiteX97" fmla="*/ 798897 w 869482"/>
              <a:gd name="connsiteY97" fmla="*/ 273466 h 825260"/>
              <a:gd name="connsiteX98" fmla="*/ 814663 w 869482"/>
              <a:gd name="connsiteY98" fmla="*/ 331273 h 825260"/>
              <a:gd name="connsiteX99" fmla="*/ 840939 w 869482"/>
              <a:gd name="connsiteY99" fmla="*/ 341784 h 825260"/>
              <a:gd name="connsiteX100" fmla="*/ 856704 w 869482"/>
              <a:gd name="connsiteY100" fmla="*/ 257701 h 825260"/>
              <a:gd name="connsiteX101" fmla="*/ 819918 w 869482"/>
              <a:gd name="connsiteY101" fmla="*/ 94791 h 825260"/>
              <a:gd name="connsiteX102" fmla="*/ 788387 w 869482"/>
              <a:gd name="connsiteY102" fmla="*/ 79025 h 825260"/>
              <a:gd name="connsiteX103" fmla="*/ 756856 w 869482"/>
              <a:gd name="connsiteY103" fmla="*/ 84280 h 825260"/>
              <a:gd name="connsiteX104" fmla="*/ 751601 w 869482"/>
              <a:gd name="connsiteY104" fmla="*/ 121066 h 825260"/>
              <a:gd name="connsiteX105" fmla="*/ 746346 w 869482"/>
              <a:gd name="connsiteY105" fmla="*/ 215660 h 825260"/>
              <a:gd name="connsiteX106" fmla="*/ 704304 w 869482"/>
              <a:gd name="connsiteY106" fmla="*/ 236680 h 825260"/>
              <a:gd name="connsiteX107" fmla="*/ 657008 w 869482"/>
              <a:gd name="connsiteY107" fmla="*/ 252446 h 825260"/>
              <a:gd name="connsiteX108" fmla="*/ 614966 w 869482"/>
              <a:gd name="connsiteY108" fmla="*/ 262956 h 825260"/>
              <a:gd name="connsiteX109" fmla="*/ 593946 w 869482"/>
              <a:gd name="connsiteY109" fmla="*/ 273466 h 825260"/>
              <a:gd name="connsiteX110" fmla="*/ 572925 w 869482"/>
              <a:gd name="connsiteY110" fmla="*/ 278722 h 825260"/>
              <a:gd name="connsiteX111" fmla="*/ 530884 w 869482"/>
              <a:gd name="connsiteY111" fmla="*/ 294487 h 825260"/>
              <a:gd name="connsiteX112" fmla="*/ 509863 w 869482"/>
              <a:gd name="connsiteY112" fmla="*/ 273466 h 825260"/>
              <a:gd name="connsiteX113" fmla="*/ 504608 w 869482"/>
              <a:gd name="connsiteY113" fmla="*/ 210404 h 825260"/>
              <a:gd name="connsiteX114" fmla="*/ 499352 w 869482"/>
              <a:gd name="connsiteY114" fmla="*/ 194639 h 825260"/>
              <a:gd name="connsiteX115" fmla="*/ 572925 w 869482"/>
              <a:gd name="connsiteY115" fmla="*/ 63260 h 825260"/>
              <a:gd name="connsiteX116" fmla="*/ 604456 w 869482"/>
              <a:gd name="connsiteY116" fmla="*/ 58004 h 825260"/>
              <a:gd name="connsiteX117" fmla="*/ 583435 w 869482"/>
              <a:gd name="connsiteY117" fmla="*/ 26473 h 825260"/>
              <a:gd name="connsiteX118" fmla="*/ 530884 w 869482"/>
              <a:gd name="connsiteY118" fmla="*/ 31729 h 825260"/>
              <a:gd name="connsiteX119" fmla="*/ 457311 w 869482"/>
              <a:gd name="connsiteY119" fmla="*/ 26473 h 825260"/>
              <a:gd name="connsiteX120" fmla="*/ 410015 w 869482"/>
              <a:gd name="connsiteY120" fmla="*/ 5453 h 825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869482" h="825260">
                <a:moveTo>
                  <a:pt x="410015" y="5453"/>
                </a:moveTo>
                <a:lnTo>
                  <a:pt x="410015" y="5453"/>
                </a:lnTo>
                <a:cubicBezTo>
                  <a:pt x="394249" y="3701"/>
                  <a:pt x="378534" y="-1019"/>
                  <a:pt x="362718" y="198"/>
                </a:cubicBezTo>
                <a:cubicBezTo>
                  <a:pt x="356952" y="641"/>
                  <a:pt x="316613" y="25758"/>
                  <a:pt x="315421" y="26473"/>
                </a:cubicBezTo>
                <a:cubicBezTo>
                  <a:pt x="331187" y="35232"/>
                  <a:pt x="346587" y="44683"/>
                  <a:pt x="362718" y="52749"/>
                </a:cubicBezTo>
                <a:cubicBezTo>
                  <a:pt x="371156" y="56968"/>
                  <a:pt x="384241" y="55112"/>
                  <a:pt x="388994" y="63260"/>
                </a:cubicBezTo>
                <a:cubicBezTo>
                  <a:pt x="397995" y="78690"/>
                  <a:pt x="396001" y="98294"/>
                  <a:pt x="399504" y="115811"/>
                </a:cubicBezTo>
                <a:cubicBezTo>
                  <a:pt x="396001" y="145590"/>
                  <a:pt x="394874" y="175747"/>
                  <a:pt x="388994" y="205149"/>
                </a:cubicBezTo>
                <a:cubicBezTo>
                  <a:pt x="387755" y="211342"/>
                  <a:pt x="381049" y="215143"/>
                  <a:pt x="378484" y="220915"/>
                </a:cubicBezTo>
                <a:cubicBezTo>
                  <a:pt x="353470" y="277196"/>
                  <a:pt x="381247" y="232534"/>
                  <a:pt x="357463" y="268211"/>
                </a:cubicBezTo>
                <a:cubicBezTo>
                  <a:pt x="355711" y="278721"/>
                  <a:pt x="354792" y="289405"/>
                  <a:pt x="352208" y="299742"/>
                </a:cubicBezTo>
                <a:cubicBezTo>
                  <a:pt x="346509" y="322535"/>
                  <a:pt x="337801" y="345680"/>
                  <a:pt x="320677" y="362804"/>
                </a:cubicBezTo>
                <a:cubicBezTo>
                  <a:pt x="311745" y="371736"/>
                  <a:pt x="300444" y="378176"/>
                  <a:pt x="289146" y="383825"/>
                </a:cubicBezTo>
                <a:cubicBezTo>
                  <a:pt x="282686" y="387055"/>
                  <a:pt x="275303" y="388282"/>
                  <a:pt x="268125" y="389080"/>
                </a:cubicBezTo>
                <a:cubicBezTo>
                  <a:pt x="243689" y="391795"/>
                  <a:pt x="219076" y="392583"/>
                  <a:pt x="194552" y="394335"/>
                </a:cubicBezTo>
                <a:cubicBezTo>
                  <a:pt x="170904" y="402219"/>
                  <a:pt x="178788" y="403094"/>
                  <a:pt x="147256" y="389080"/>
                </a:cubicBezTo>
                <a:cubicBezTo>
                  <a:pt x="125780" y="379535"/>
                  <a:pt x="105215" y="368059"/>
                  <a:pt x="84194" y="357549"/>
                </a:cubicBezTo>
                <a:cubicBezTo>
                  <a:pt x="77187" y="354046"/>
                  <a:pt x="69290" y="351933"/>
                  <a:pt x="63173" y="347039"/>
                </a:cubicBezTo>
                <a:lnTo>
                  <a:pt x="36897" y="326018"/>
                </a:lnTo>
                <a:cubicBezTo>
                  <a:pt x="35145" y="303246"/>
                  <a:pt x="39447" y="279166"/>
                  <a:pt x="31642" y="257701"/>
                </a:cubicBezTo>
                <a:cubicBezTo>
                  <a:pt x="29484" y="251766"/>
                  <a:pt x="19920" y="263359"/>
                  <a:pt x="15877" y="268211"/>
                </a:cubicBezTo>
                <a:cubicBezTo>
                  <a:pt x="10862" y="274229"/>
                  <a:pt x="8870" y="282225"/>
                  <a:pt x="5366" y="289232"/>
                </a:cubicBezTo>
                <a:cubicBezTo>
                  <a:pt x="1971" y="350346"/>
                  <a:pt x="-7133" y="423310"/>
                  <a:pt x="10621" y="483673"/>
                </a:cubicBezTo>
                <a:cubicBezTo>
                  <a:pt x="12403" y="489732"/>
                  <a:pt x="21591" y="477273"/>
                  <a:pt x="26387" y="473163"/>
                </a:cubicBezTo>
                <a:cubicBezTo>
                  <a:pt x="33911" y="466714"/>
                  <a:pt x="38411" y="456295"/>
                  <a:pt x="47408" y="452142"/>
                </a:cubicBezTo>
                <a:cubicBezTo>
                  <a:pt x="62071" y="445374"/>
                  <a:pt x="78939" y="445135"/>
                  <a:pt x="94704" y="441632"/>
                </a:cubicBezTo>
                <a:cubicBezTo>
                  <a:pt x="119228" y="443384"/>
                  <a:pt x="143690" y="446887"/>
                  <a:pt x="168277" y="446887"/>
                </a:cubicBezTo>
                <a:cubicBezTo>
                  <a:pt x="180663" y="446887"/>
                  <a:pt x="192738" y="442864"/>
                  <a:pt x="205063" y="441632"/>
                </a:cubicBezTo>
                <a:cubicBezTo>
                  <a:pt x="227789" y="439359"/>
                  <a:pt x="250608" y="438129"/>
                  <a:pt x="273380" y="436377"/>
                </a:cubicBezTo>
                <a:cubicBezTo>
                  <a:pt x="280387" y="438129"/>
                  <a:pt x="287350" y="440065"/>
                  <a:pt x="294401" y="441632"/>
                </a:cubicBezTo>
                <a:cubicBezTo>
                  <a:pt x="303120" y="443570"/>
                  <a:pt x="320153" y="437970"/>
                  <a:pt x="320677" y="446887"/>
                </a:cubicBezTo>
                <a:cubicBezTo>
                  <a:pt x="322373" y="475727"/>
                  <a:pt x="315167" y="506596"/>
                  <a:pt x="299656" y="530970"/>
                </a:cubicBezTo>
                <a:cubicBezTo>
                  <a:pt x="288688" y="548205"/>
                  <a:pt x="264102" y="551169"/>
                  <a:pt x="247104" y="562501"/>
                </a:cubicBezTo>
                <a:cubicBezTo>
                  <a:pt x="241849" y="566004"/>
                  <a:pt x="236988" y="570187"/>
                  <a:pt x="231339" y="573011"/>
                </a:cubicBezTo>
                <a:cubicBezTo>
                  <a:pt x="226384" y="575488"/>
                  <a:pt x="220828" y="576514"/>
                  <a:pt x="215573" y="578266"/>
                </a:cubicBezTo>
                <a:cubicBezTo>
                  <a:pt x="210318" y="581770"/>
                  <a:pt x="204660" y="584734"/>
                  <a:pt x="199808" y="588777"/>
                </a:cubicBezTo>
                <a:cubicBezTo>
                  <a:pt x="179481" y="605716"/>
                  <a:pt x="188064" y="605998"/>
                  <a:pt x="163021" y="620308"/>
                </a:cubicBezTo>
                <a:cubicBezTo>
                  <a:pt x="158212" y="623056"/>
                  <a:pt x="152511" y="623811"/>
                  <a:pt x="147256" y="625563"/>
                </a:cubicBezTo>
                <a:cubicBezTo>
                  <a:pt x="136746" y="622060"/>
                  <a:pt x="125849" y="619553"/>
                  <a:pt x="115725" y="615053"/>
                </a:cubicBezTo>
                <a:cubicBezTo>
                  <a:pt x="109953" y="612488"/>
                  <a:pt x="106259" y="604992"/>
                  <a:pt x="99959" y="604542"/>
                </a:cubicBezTo>
                <a:cubicBezTo>
                  <a:pt x="80660" y="603164"/>
                  <a:pt x="61421" y="608046"/>
                  <a:pt x="42152" y="609798"/>
                </a:cubicBezTo>
                <a:cubicBezTo>
                  <a:pt x="45656" y="620308"/>
                  <a:pt x="47449" y="631554"/>
                  <a:pt x="52663" y="641329"/>
                </a:cubicBezTo>
                <a:cubicBezTo>
                  <a:pt x="75264" y="683705"/>
                  <a:pt x="82314" y="679611"/>
                  <a:pt x="99959" y="714901"/>
                </a:cubicBezTo>
                <a:cubicBezTo>
                  <a:pt x="104586" y="724156"/>
                  <a:pt x="113554" y="752915"/>
                  <a:pt x="120980" y="762198"/>
                </a:cubicBezTo>
                <a:cubicBezTo>
                  <a:pt x="130265" y="773805"/>
                  <a:pt x="140416" y="785090"/>
                  <a:pt x="152511" y="793729"/>
                </a:cubicBezTo>
                <a:cubicBezTo>
                  <a:pt x="168568" y="805198"/>
                  <a:pt x="200730" y="817220"/>
                  <a:pt x="220828" y="825260"/>
                </a:cubicBezTo>
                <a:cubicBezTo>
                  <a:pt x="226083" y="818253"/>
                  <a:pt x="237878" y="812903"/>
                  <a:pt x="236594" y="804239"/>
                </a:cubicBezTo>
                <a:cubicBezTo>
                  <a:pt x="230422" y="762579"/>
                  <a:pt x="184167" y="722472"/>
                  <a:pt x="199808" y="683370"/>
                </a:cubicBezTo>
                <a:cubicBezTo>
                  <a:pt x="212981" y="650437"/>
                  <a:pt x="299656" y="646584"/>
                  <a:pt x="299656" y="646584"/>
                </a:cubicBezTo>
                <a:cubicBezTo>
                  <a:pt x="331820" y="614418"/>
                  <a:pt x="318113" y="625691"/>
                  <a:pt x="383739" y="588777"/>
                </a:cubicBezTo>
                <a:cubicBezTo>
                  <a:pt x="388567" y="586061"/>
                  <a:pt x="394719" y="586313"/>
                  <a:pt x="399504" y="583522"/>
                </a:cubicBezTo>
                <a:cubicBezTo>
                  <a:pt x="440643" y="559525"/>
                  <a:pt x="436092" y="562701"/>
                  <a:pt x="457311" y="541480"/>
                </a:cubicBezTo>
                <a:cubicBezTo>
                  <a:pt x="460814" y="550239"/>
                  <a:pt x="467821" y="558323"/>
                  <a:pt x="467821" y="567756"/>
                </a:cubicBezTo>
                <a:cubicBezTo>
                  <a:pt x="467821" y="590796"/>
                  <a:pt x="460569" y="613264"/>
                  <a:pt x="457311" y="636073"/>
                </a:cubicBezTo>
                <a:cubicBezTo>
                  <a:pt x="455314" y="650054"/>
                  <a:pt x="453706" y="664089"/>
                  <a:pt x="452056" y="678115"/>
                </a:cubicBezTo>
                <a:cubicBezTo>
                  <a:pt x="450203" y="693869"/>
                  <a:pt x="457471" y="713674"/>
                  <a:pt x="446801" y="725411"/>
                </a:cubicBezTo>
                <a:cubicBezTo>
                  <a:pt x="435937" y="737361"/>
                  <a:pt x="415225" y="732223"/>
                  <a:pt x="399504" y="735922"/>
                </a:cubicBezTo>
                <a:cubicBezTo>
                  <a:pt x="352880" y="746893"/>
                  <a:pt x="367891" y="742261"/>
                  <a:pt x="331187" y="756942"/>
                </a:cubicBezTo>
                <a:cubicBezTo>
                  <a:pt x="334690" y="760446"/>
                  <a:pt x="337313" y="765145"/>
                  <a:pt x="341697" y="767453"/>
                </a:cubicBezTo>
                <a:cubicBezTo>
                  <a:pt x="418232" y="807735"/>
                  <a:pt x="403349" y="802573"/>
                  <a:pt x="452056" y="814749"/>
                </a:cubicBezTo>
                <a:cubicBezTo>
                  <a:pt x="474828" y="812997"/>
                  <a:pt x="498140" y="814725"/>
                  <a:pt x="520373" y="809494"/>
                </a:cubicBezTo>
                <a:cubicBezTo>
                  <a:pt x="528899" y="807488"/>
                  <a:pt x="533560" y="797646"/>
                  <a:pt x="541394" y="793729"/>
                </a:cubicBezTo>
                <a:cubicBezTo>
                  <a:pt x="554781" y="787036"/>
                  <a:pt x="569539" y="783522"/>
                  <a:pt x="583435" y="777963"/>
                </a:cubicBezTo>
                <a:cubicBezTo>
                  <a:pt x="595821" y="773008"/>
                  <a:pt x="608289" y="768164"/>
                  <a:pt x="620221" y="762198"/>
                </a:cubicBezTo>
                <a:cubicBezTo>
                  <a:pt x="660973" y="741822"/>
                  <a:pt x="612124" y="759641"/>
                  <a:pt x="651752" y="746432"/>
                </a:cubicBezTo>
                <a:cubicBezTo>
                  <a:pt x="644745" y="735922"/>
                  <a:pt x="642275" y="720031"/>
                  <a:pt x="630732" y="714901"/>
                </a:cubicBezTo>
                <a:cubicBezTo>
                  <a:pt x="608094" y="704840"/>
                  <a:pt x="581342" y="709765"/>
                  <a:pt x="557159" y="704391"/>
                </a:cubicBezTo>
                <a:cubicBezTo>
                  <a:pt x="549512" y="702692"/>
                  <a:pt x="543146" y="697384"/>
                  <a:pt x="536139" y="693880"/>
                </a:cubicBezTo>
                <a:cubicBezTo>
                  <a:pt x="534387" y="679866"/>
                  <a:pt x="531967" y="665920"/>
                  <a:pt x="530884" y="651839"/>
                </a:cubicBezTo>
                <a:cubicBezTo>
                  <a:pt x="528462" y="620352"/>
                  <a:pt x="529115" y="588632"/>
                  <a:pt x="525628" y="557246"/>
                </a:cubicBezTo>
                <a:cubicBezTo>
                  <a:pt x="523844" y="541195"/>
                  <a:pt x="518621" y="525715"/>
                  <a:pt x="515118" y="509949"/>
                </a:cubicBezTo>
                <a:cubicBezTo>
                  <a:pt x="518621" y="504694"/>
                  <a:pt x="519376" y="493291"/>
                  <a:pt x="525628" y="494184"/>
                </a:cubicBezTo>
                <a:cubicBezTo>
                  <a:pt x="548172" y="497405"/>
                  <a:pt x="568322" y="510276"/>
                  <a:pt x="588690" y="520460"/>
                </a:cubicBezTo>
                <a:cubicBezTo>
                  <a:pt x="595697" y="523963"/>
                  <a:pt x="603193" y="526625"/>
                  <a:pt x="609711" y="530970"/>
                </a:cubicBezTo>
                <a:cubicBezTo>
                  <a:pt x="667095" y="569226"/>
                  <a:pt x="630814" y="557267"/>
                  <a:pt x="672773" y="567756"/>
                </a:cubicBezTo>
                <a:cubicBezTo>
                  <a:pt x="685035" y="574763"/>
                  <a:pt x="696736" y="582859"/>
                  <a:pt x="709559" y="588777"/>
                </a:cubicBezTo>
                <a:cubicBezTo>
                  <a:pt x="719618" y="593420"/>
                  <a:pt x="730804" y="595172"/>
                  <a:pt x="741090" y="599287"/>
                </a:cubicBezTo>
                <a:cubicBezTo>
                  <a:pt x="756163" y="605316"/>
                  <a:pt x="775059" y="617566"/>
                  <a:pt x="788387" y="625563"/>
                </a:cubicBezTo>
                <a:cubicBezTo>
                  <a:pt x="795099" y="612140"/>
                  <a:pt x="804018" y="591040"/>
                  <a:pt x="814663" y="578266"/>
                </a:cubicBezTo>
                <a:cubicBezTo>
                  <a:pt x="819421" y="572557"/>
                  <a:pt x="825173" y="567756"/>
                  <a:pt x="830428" y="562501"/>
                </a:cubicBezTo>
                <a:cubicBezTo>
                  <a:pt x="832180" y="557246"/>
                  <a:pt x="834162" y="552062"/>
                  <a:pt x="835684" y="546735"/>
                </a:cubicBezTo>
                <a:cubicBezTo>
                  <a:pt x="841171" y="527531"/>
                  <a:pt x="844732" y="507738"/>
                  <a:pt x="851449" y="488929"/>
                </a:cubicBezTo>
                <a:cubicBezTo>
                  <a:pt x="853573" y="482981"/>
                  <a:pt x="858456" y="478418"/>
                  <a:pt x="861959" y="473163"/>
                </a:cubicBezTo>
                <a:cubicBezTo>
                  <a:pt x="860207" y="462653"/>
                  <a:pt x="861879" y="450947"/>
                  <a:pt x="856704" y="441632"/>
                </a:cubicBezTo>
                <a:cubicBezTo>
                  <a:pt x="854785" y="438178"/>
                  <a:pt x="825554" y="419113"/>
                  <a:pt x="819918" y="415356"/>
                </a:cubicBezTo>
                <a:cubicBezTo>
                  <a:pt x="812911" y="418859"/>
                  <a:pt x="804436" y="420327"/>
                  <a:pt x="798897" y="425866"/>
                </a:cubicBezTo>
                <a:cubicBezTo>
                  <a:pt x="794980" y="429783"/>
                  <a:pt x="794289" y="436130"/>
                  <a:pt x="793642" y="441632"/>
                </a:cubicBezTo>
                <a:cubicBezTo>
                  <a:pt x="790769" y="466050"/>
                  <a:pt x="794350" y="491352"/>
                  <a:pt x="788387" y="515204"/>
                </a:cubicBezTo>
                <a:cubicBezTo>
                  <a:pt x="786855" y="521332"/>
                  <a:pt x="777876" y="522211"/>
                  <a:pt x="772621" y="525715"/>
                </a:cubicBezTo>
                <a:cubicBezTo>
                  <a:pt x="763863" y="522211"/>
                  <a:pt x="755178" y="518516"/>
                  <a:pt x="746346" y="515204"/>
                </a:cubicBezTo>
                <a:cubicBezTo>
                  <a:pt x="741159" y="513259"/>
                  <a:pt x="735535" y="512426"/>
                  <a:pt x="730580" y="509949"/>
                </a:cubicBezTo>
                <a:cubicBezTo>
                  <a:pt x="721444" y="505381"/>
                  <a:pt x="713749" y="498073"/>
                  <a:pt x="704304" y="494184"/>
                </a:cubicBezTo>
                <a:cubicBezTo>
                  <a:pt x="564127" y="436464"/>
                  <a:pt x="696045" y="500564"/>
                  <a:pt x="609711" y="457398"/>
                </a:cubicBezTo>
                <a:cubicBezTo>
                  <a:pt x="606208" y="424115"/>
                  <a:pt x="596532" y="390909"/>
                  <a:pt x="599201" y="357549"/>
                </a:cubicBezTo>
                <a:cubicBezTo>
                  <a:pt x="600208" y="344958"/>
                  <a:pt x="608923" y="331667"/>
                  <a:pt x="620221" y="326018"/>
                </a:cubicBezTo>
                <a:cubicBezTo>
                  <a:pt x="635967" y="318145"/>
                  <a:pt x="655373" y="323440"/>
                  <a:pt x="672773" y="320763"/>
                </a:cubicBezTo>
                <a:cubicBezTo>
                  <a:pt x="700957" y="316427"/>
                  <a:pt x="728828" y="310253"/>
                  <a:pt x="756856" y="304998"/>
                </a:cubicBezTo>
                <a:cubicBezTo>
                  <a:pt x="770870" y="294487"/>
                  <a:pt x="781380" y="273466"/>
                  <a:pt x="798897" y="273466"/>
                </a:cubicBezTo>
                <a:cubicBezTo>
                  <a:pt x="808216" y="273466"/>
                  <a:pt x="810473" y="326385"/>
                  <a:pt x="814663" y="331273"/>
                </a:cubicBezTo>
                <a:cubicBezTo>
                  <a:pt x="820802" y="338435"/>
                  <a:pt x="832180" y="338280"/>
                  <a:pt x="840939" y="341784"/>
                </a:cubicBezTo>
                <a:cubicBezTo>
                  <a:pt x="886487" y="330397"/>
                  <a:pt x="866160" y="342805"/>
                  <a:pt x="856704" y="257701"/>
                </a:cubicBezTo>
                <a:cubicBezTo>
                  <a:pt x="853747" y="231083"/>
                  <a:pt x="846883" y="129845"/>
                  <a:pt x="819918" y="94791"/>
                </a:cubicBezTo>
                <a:cubicBezTo>
                  <a:pt x="812753" y="85477"/>
                  <a:pt x="798897" y="84280"/>
                  <a:pt x="788387" y="79025"/>
                </a:cubicBezTo>
                <a:cubicBezTo>
                  <a:pt x="777877" y="80777"/>
                  <a:pt x="763873" y="76261"/>
                  <a:pt x="756856" y="84280"/>
                </a:cubicBezTo>
                <a:cubicBezTo>
                  <a:pt x="748699" y="93602"/>
                  <a:pt x="752589" y="108719"/>
                  <a:pt x="751601" y="121066"/>
                </a:cubicBezTo>
                <a:cubicBezTo>
                  <a:pt x="749083" y="152545"/>
                  <a:pt x="758303" y="186431"/>
                  <a:pt x="746346" y="215660"/>
                </a:cubicBezTo>
                <a:cubicBezTo>
                  <a:pt x="740414" y="230161"/>
                  <a:pt x="719168" y="231725"/>
                  <a:pt x="704304" y="236680"/>
                </a:cubicBezTo>
                <a:cubicBezTo>
                  <a:pt x="688539" y="241935"/>
                  <a:pt x="673304" y="249187"/>
                  <a:pt x="657008" y="252446"/>
                </a:cubicBezTo>
                <a:cubicBezTo>
                  <a:pt x="641587" y="255530"/>
                  <a:pt x="629105" y="256897"/>
                  <a:pt x="614966" y="262956"/>
                </a:cubicBezTo>
                <a:cubicBezTo>
                  <a:pt x="607766" y="266042"/>
                  <a:pt x="601281" y="270715"/>
                  <a:pt x="593946" y="273466"/>
                </a:cubicBezTo>
                <a:cubicBezTo>
                  <a:pt x="587183" y="276002"/>
                  <a:pt x="579688" y="276186"/>
                  <a:pt x="572925" y="278722"/>
                </a:cubicBezTo>
                <a:cubicBezTo>
                  <a:pt x="517971" y="299330"/>
                  <a:pt x="584832" y="281000"/>
                  <a:pt x="530884" y="294487"/>
                </a:cubicBezTo>
                <a:cubicBezTo>
                  <a:pt x="523877" y="287480"/>
                  <a:pt x="512819" y="282924"/>
                  <a:pt x="509863" y="273466"/>
                </a:cubicBezTo>
                <a:cubicBezTo>
                  <a:pt x="503571" y="253333"/>
                  <a:pt x="507396" y="231312"/>
                  <a:pt x="504608" y="210404"/>
                </a:cubicBezTo>
                <a:cubicBezTo>
                  <a:pt x="503876" y="204913"/>
                  <a:pt x="501104" y="199894"/>
                  <a:pt x="499352" y="194639"/>
                </a:cubicBezTo>
                <a:cubicBezTo>
                  <a:pt x="520733" y="2215"/>
                  <a:pt x="466877" y="57022"/>
                  <a:pt x="572925" y="63260"/>
                </a:cubicBezTo>
                <a:cubicBezTo>
                  <a:pt x="583562" y="63886"/>
                  <a:pt x="593946" y="59756"/>
                  <a:pt x="604456" y="58004"/>
                </a:cubicBezTo>
                <a:cubicBezTo>
                  <a:pt x="597449" y="47494"/>
                  <a:pt x="595331" y="30721"/>
                  <a:pt x="583435" y="26473"/>
                </a:cubicBezTo>
                <a:cubicBezTo>
                  <a:pt x="566856" y="20552"/>
                  <a:pt x="548488" y="31729"/>
                  <a:pt x="530884" y="31729"/>
                </a:cubicBezTo>
                <a:cubicBezTo>
                  <a:pt x="506297" y="31729"/>
                  <a:pt x="481835" y="28225"/>
                  <a:pt x="457311" y="26473"/>
                </a:cubicBezTo>
                <a:cubicBezTo>
                  <a:pt x="422456" y="14855"/>
                  <a:pt x="417898" y="8956"/>
                  <a:pt x="410015" y="5453"/>
                </a:cubicBezTo>
                <a:close/>
              </a:path>
            </a:pathLst>
          </a:custGeom>
          <a:solidFill>
            <a:schemeClr val="bg1">
              <a:lumMod val="9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475E8AF1-9B85-600E-422A-008CD1AB4B72}"/>
              </a:ext>
            </a:extLst>
          </p:cNvPr>
          <p:cNvSpPr/>
          <p:nvPr/>
        </p:nvSpPr>
        <p:spPr>
          <a:xfrm>
            <a:off x="6061535" y="5012944"/>
            <a:ext cx="110736" cy="105104"/>
          </a:xfrm>
          <a:custGeom>
            <a:avLst/>
            <a:gdLst>
              <a:gd name="connsiteX0" fmla="*/ 410015 w 869482"/>
              <a:gd name="connsiteY0" fmla="*/ 5453 h 825260"/>
              <a:gd name="connsiteX1" fmla="*/ 410015 w 869482"/>
              <a:gd name="connsiteY1" fmla="*/ 5453 h 825260"/>
              <a:gd name="connsiteX2" fmla="*/ 362718 w 869482"/>
              <a:gd name="connsiteY2" fmla="*/ 198 h 825260"/>
              <a:gd name="connsiteX3" fmla="*/ 315421 w 869482"/>
              <a:gd name="connsiteY3" fmla="*/ 26473 h 825260"/>
              <a:gd name="connsiteX4" fmla="*/ 362718 w 869482"/>
              <a:gd name="connsiteY4" fmla="*/ 52749 h 825260"/>
              <a:gd name="connsiteX5" fmla="*/ 388994 w 869482"/>
              <a:gd name="connsiteY5" fmla="*/ 63260 h 825260"/>
              <a:gd name="connsiteX6" fmla="*/ 399504 w 869482"/>
              <a:gd name="connsiteY6" fmla="*/ 115811 h 825260"/>
              <a:gd name="connsiteX7" fmla="*/ 388994 w 869482"/>
              <a:gd name="connsiteY7" fmla="*/ 205149 h 825260"/>
              <a:gd name="connsiteX8" fmla="*/ 378484 w 869482"/>
              <a:gd name="connsiteY8" fmla="*/ 220915 h 825260"/>
              <a:gd name="connsiteX9" fmla="*/ 357463 w 869482"/>
              <a:gd name="connsiteY9" fmla="*/ 268211 h 825260"/>
              <a:gd name="connsiteX10" fmla="*/ 352208 w 869482"/>
              <a:gd name="connsiteY10" fmla="*/ 299742 h 825260"/>
              <a:gd name="connsiteX11" fmla="*/ 320677 w 869482"/>
              <a:gd name="connsiteY11" fmla="*/ 362804 h 825260"/>
              <a:gd name="connsiteX12" fmla="*/ 289146 w 869482"/>
              <a:gd name="connsiteY12" fmla="*/ 383825 h 825260"/>
              <a:gd name="connsiteX13" fmla="*/ 268125 w 869482"/>
              <a:gd name="connsiteY13" fmla="*/ 389080 h 825260"/>
              <a:gd name="connsiteX14" fmla="*/ 194552 w 869482"/>
              <a:gd name="connsiteY14" fmla="*/ 394335 h 825260"/>
              <a:gd name="connsiteX15" fmla="*/ 147256 w 869482"/>
              <a:gd name="connsiteY15" fmla="*/ 389080 h 825260"/>
              <a:gd name="connsiteX16" fmla="*/ 84194 w 869482"/>
              <a:gd name="connsiteY16" fmla="*/ 357549 h 825260"/>
              <a:gd name="connsiteX17" fmla="*/ 63173 w 869482"/>
              <a:gd name="connsiteY17" fmla="*/ 347039 h 825260"/>
              <a:gd name="connsiteX18" fmla="*/ 36897 w 869482"/>
              <a:gd name="connsiteY18" fmla="*/ 326018 h 825260"/>
              <a:gd name="connsiteX19" fmla="*/ 31642 w 869482"/>
              <a:gd name="connsiteY19" fmla="*/ 257701 h 825260"/>
              <a:gd name="connsiteX20" fmla="*/ 15877 w 869482"/>
              <a:gd name="connsiteY20" fmla="*/ 268211 h 825260"/>
              <a:gd name="connsiteX21" fmla="*/ 5366 w 869482"/>
              <a:gd name="connsiteY21" fmla="*/ 289232 h 825260"/>
              <a:gd name="connsiteX22" fmla="*/ 10621 w 869482"/>
              <a:gd name="connsiteY22" fmla="*/ 483673 h 825260"/>
              <a:gd name="connsiteX23" fmla="*/ 26387 w 869482"/>
              <a:gd name="connsiteY23" fmla="*/ 473163 h 825260"/>
              <a:gd name="connsiteX24" fmla="*/ 47408 w 869482"/>
              <a:gd name="connsiteY24" fmla="*/ 452142 h 825260"/>
              <a:gd name="connsiteX25" fmla="*/ 94704 w 869482"/>
              <a:gd name="connsiteY25" fmla="*/ 441632 h 825260"/>
              <a:gd name="connsiteX26" fmla="*/ 168277 w 869482"/>
              <a:gd name="connsiteY26" fmla="*/ 446887 h 825260"/>
              <a:gd name="connsiteX27" fmla="*/ 205063 w 869482"/>
              <a:gd name="connsiteY27" fmla="*/ 441632 h 825260"/>
              <a:gd name="connsiteX28" fmla="*/ 273380 w 869482"/>
              <a:gd name="connsiteY28" fmla="*/ 436377 h 825260"/>
              <a:gd name="connsiteX29" fmla="*/ 294401 w 869482"/>
              <a:gd name="connsiteY29" fmla="*/ 441632 h 825260"/>
              <a:gd name="connsiteX30" fmla="*/ 320677 w 869482"/>
              <a:gd name="connsiteY30" fmla="*/ 446887 h 825260"/>
              <a:gd name="connsiteX31" fmla="*/ 299656 w 869482"/>
              <a:gd name="connsiteY31" fmla="*/ 530970 h 825260"/>
              <a:gd name="connsiteX32" fmla="*/ 247104 w 869482"/>
              <a:gd name="connsiteY32" fmla="*/ 562501 h 825260"/>
              <a:gd name="connsiteX33" fmla="*/ 231339 w 869482"/>
              <a:gd name="connsiteY33" fmla="*/ 573011 h 825260"/>
              <a:gd name="connsiteX34" fmla="*/ 215573 w 869482"/>
              <a:gd name="connsiteY34" fmla="*/ 578266 h 825260"/>
              <a:gd name="connsiteX35" fmla="*/ 199808 w 869482"/>
              <a:gd name="connsiteY35" fmla="*/ 588777 h 825260"/>
              <a:gd name="connsiteX36" fmla="*/ 163021 w 869482"/>
              <a:gd name="connsiteY36" fmla="*/ 620308 h 825260"/>
              <a:gd name="connsiteX37" fmla="*/ 147256 w 869482"/>
              <a:gd name="connsiteY37" fmla="*/ 625563 h 825260"/>
              <a:gd name="connsiteX38" fmla="*/ 115725 w 869482"/>
              <a:gd name="connsiteY38" fmla="*/ 615053 h 825260"/>
              <a:gd name="connsiteX39" fmla="*/ 99959 w 869482"/>
              <a:gd name="connsiteY39" fmla="*/ 604542 h 825260"/>
              <a:gd name="connsiteX40" fmla="*/ 42152 w 869482"/>
              <a:gd name="connsiteY40" fmla="*/ 609798 h 825260"/>
              <a:gd name="connsiteX41" fmla="*/ 52663 w 869482"/>
              <a:gd name="connsiteY41" fmla="*/ 641329 h 825260"/>
              <a:gd name="connsiteX42" fmla="*/ 99959 w 869482"/>
              <a:gd name="connsiteY42" fmla="*/ 714901 h 825260"/>
              <a:gd name="connsiteX43" fmla="*/ 120980 w 869482"/>
              <a:gd name="connsiteY43" fmla="*/ 762198 h 825260"/>
              <a:gd name="connsiteX44" fmla="*/ 152511 w 869482"/>
              <a:gd name="connsiteY44" fmla="*/ 793729 h 825260"/>
              <a:gd name="connsiteX45" fmla="*/ 220828 w 869482"/>
              <a:gd name="connsiteY45" fmla="*/ 825260 h 825260"/>
              <a:gd name="connsiteX46" fmla="*/ 236594 w 869482"/>
              <a:gd name="connsiteY46" fmla="*/ 804239 h 825260"/>
              <a:gd name="connsiteX47" fmla="*/ 199808 w 869482"/>
              <a:gd name="connsiteY47" fmla="*/ 683370 h 825260"/>
              <a:gd name="connsiteX48" fmla="*/ 299656 w 869482"/>
              <a:gd name="connsiteY48" fmla="*/ 646584 h 825260"/>
              <a:gd name="connsiteX49" fmla="*/ 383739 w 869482"/>
              <a:gd name="connsiteY49" fmla="*/ 588777 h 825260"/>
              <a:gd name="connsiteX50" fmla="*/ 399504 w 869482"/>
              <a:gd name="connsiteY50" fmla="*/ 583522 h 825260"/>
              <a:gd name="connsiteX51" fmla="*/ 457311 w 869482"/>
              <a:gd name="connsiteY51" fmla="*/ 541480 h 825260"/>
              <a:gd name="connsiteX52" fmla="*/ 467821 w 869482"/>
              <a:gd name="connsiteY52" fmla="*/ 567756 h 825260"/>
              <a:gd name="connsiteX53" fmla="*/ 457311 w 869482"/>
              <a:gd name="connsiteY53" fmla="*/ 636073 h 825260"/>
              <a:gd name="connsiteX54" fmla="*/ 452056 w 869482"/>
              <a:gd name="connsiteY54" fmla="*/ 678115 h 825260"/>
              <a:gd name="connsiteX55" fmla="*/ 446801 w 869482"/>
              <a:gd name="connsiteY55" fmla="*/ 725411 h 825260"/>
              <a:gd name="connsiteX56" fmla="*/ 399504 w 869482"/>
              <a:gd name="connsiteY56" fmla="*/ 735922 h 825260"/>
              <a:gd name="connsiteX57" fmla="*/ 331187 w 869482"/>
              <a:gd name="connsiteY57" fmla="*/ 756942 h 825260"/>
              <a:gd name="connsiteX58" fmla="*/ 341697 w 869482"/>
              <a:gd name="connsiteY58" fmla="*/ 767453 h 825260"/>
              <a:gd name="connsiteX59" fmla="*/ 452056 w 869482"/>
              <a:gd name="connsiteY59" fmla="*/ 814749 h 825260"/>
              <a:gd name="connsiteX60" fmla="*/ 520373 w 869482"/>
              <a:gd name="connsiteY60" fmla="*/ 809494 h 825260"/>
              <a:gd name="connsiteX61" fmla="*/ 541394 w 869482"/>
              <a:gd name="connsiteY61" fmla="*/ 793729 h 825260"/>
              <a:gd name="connsiteX62" fmla="*/ 583435 w 869482"/>
              <a:gd name="connsiteY62" fmla="*/ 777963 h 825260"/>
              <a:gd name="connsiteX63" fmla="*/ 620221 w 869482"/>
              <a:gd name="connsiteY63" fmla="*/ 762198 h 825260"/>
              <a:gd name="connsiteX64" fmla="*/ 651752 w 869482"/>
              <a:gd name="connsiteY64" fmla="*/ 746432 h 825260"/>
              <a:gd name="connsiteX65" fmla="*/ 630732 w 869482"/>
              <a:gd name="connsiteY65" fmla="*/ 714901 h 825260"/>
              <a:gd name="connsiteX66" fmla="*/ 557159 w 869482"/>
              <a:gd name="connsiteY66" fmla="*/ 704391 h 825260"/>
              <a:gd name="connsiteX67" fmla="*/ 536139 w 869482"/>
              <a:gd name="connsiteY67" fmla="*/ 693880 h 825260"/>
              <a:gd name="connsiteX68" fmla="*/ 530884 w 869482"/>
              <a:gd name="connsiteY68" fmla="*/ 651839 h 825260"/>
              <a:gd name="connsiteX69" fmla="*/ 525628 w 869482"/>
              <a:gd name="connsiteY69" fmla="*/ 557246 h 825260"/>
              <a:gd name="connsiteX70" fmla="*/ 515118 w 869482"/>
              <a:gd name="connsiteY70" fmla="*/ 509949 h 825260"/>
              <a:gd name="connsiteX71" fmla="*/ 525628 w 869482"/>
              <a:gd name="connsiteY71" fmla="*/ 494184 h 825260"/>
              <a:gd name="connsiteX72" fmla="*/ 588690 w 869482"/>
              <a:gd name="connsiteY72" fmla="*/ 520460 h 825260"/>
              <a:gd name="connsiteX73" fmla="*/ 609711 w 869482"/>
              <a:gd name="connsiteY73" fmla="*/ 530970 h 825260"/>
              <a:gd name="connsiteX74" fmla="*/ 672773 w 869482"/>
              <a:gd name="connsiteY74" fmla="*/ 567756 h 825260"/>
              <a:gd name="connsiteX75" fmla="*/ 709559 w 869482"/>
              <a:gd name="connsiteY75" fmla="*/ 588777 h 825260"/>
              <a:gd name="connsiteX76" fmla="*/ 741090 w 869482"/>
              <a:gd name="connsiteY76" fmla="*/ 599287 h 825260"/>
              <a:gd name="connsiteX77" fmla="*/ 788387 w 869482"/>
              <a:gd name="connsiteY77" fmla="*/ 625563 h 825260"/>
              <a:gd name="connsiteX78" fmla="*/ 814663 w 869482"/>
              <a:gd name="connsiteY78" fmla="*/ 578266 h 825260"/>
              <a:gd name="connsiteX79" fmla="*/ 830428 w 869482"/>
              <a:gd name="connsiteY79" fmla="*/ 562501 h 825260"/>
              <a:gd name="connsiteX80" fmla="*/ 835684 w 869482"/>
              <a:gd name="connsiteY80" fmla="*/ 546735 h 825260"/>
              <a:gd name="connsiteX81" fmla="*/ 851449 w 869482"/>
              <a:gd name="connsiteY81" fmla="*/ 488929 h 825260"/>
              <a:gd name="connsiteX82" fmla="*/ 861959 w 869482"/>
              <a:gd name="connsiteY82" fmla="*/ 473163 h 825260"/>
              <a:gd name="connsiteX83" fmla="*/ 856704 w 869482"/>
              <a:gd name="connsiteY83" fmla="*/ 441632 h 825260"/>
              <a:gd name="connsiteX84" fmla="*/ 819918 w 869482"/>
              <a:gd name="connsiteY84" fmla="*/ 415356 h 825260"/>
              <a:gd name="connsiteX85" fmla="*/ 798897 w 869482"/>
              <a:gd name="connsiteY85" fmla="*/ 425866 h 825260"/>
              <a:gd name="connsiteX86" fmla="*/ 793642 w 869482"/>
              <a:gd name="connsiteY86" fmla="*/ 441632 h 825260"/>
              <a:gd name="connsiteX87" fmla="*/ 788387 w 869482"/>
              <a:gd name="connsiteY87" fmla="*/ 515204 h 825260"/>
              <a:gd name="connsiteX88" fmla="*/ 772621 w 869482"/>
              <a:gd name="connsiteY88" fmla="*/ 525715 h 825260"/>
              <a:gd name="connsiteX89" fmla="*/ 746346 w 869482"/>
              <a:gd name="connsiteY89" fmla="*/ 515204 h 825260"/>
              <a:gd name="connsiteX90" fmla="*/ 730580 w 869482"/>
              <a:gd name="connsiteY90" fmla="*/ 509949 h 825260"/>
              <a:gd name="connsiteX91" fmla="*/ 704304 w 869482"/>
              <a:gd name="connsiteY91" fmla="*/ 494184 h 825260"/>
              <a:gd name="connsiteX92" fmla="*/ 609711 w 869482"/>
              <a:gd name="connsiteY92" fmla="*/ 457398 h 825260"/>
              <a:gd name="connsiteX93" fmla="*/ 599201 w 869482"/>
              <a:gd name="connsiteY93" fmla="*/ 357549 h 825260"/>
              <a:gd name="connsiteX94" fmla="*/ 620221 w 869482"/>
              <a:gd name="connsiteY94" fmla="*/ 326018 h 825260"/>
              <a:gd name="connsiteX95" fmla="*/ 672773 w 869482"/>
              <a:gd name="connsiteY95" fmla="*/ 320763 h 825260"/>
              <a:gd name="connsiteX96" fmla="*/ 756856 w 869482"/>
              <a:gd name="connsiteY96" fmla="*/ 304998 h 825260"/>
              <a:gd name="connsiteX97" fmla="*/ 798897 w 869482"/>
              <a:gd name="connsiteY97" fmla="*/ 273466 h 825260"/>
              <a:gd name="connsiteX98" fmla="*/ 814663 w 869482"/>
              <a:gd name="connsiteY98" fmla="*/ 331273 h 825260"/>
              <a:gd name="connsiteX99" fmla="*/ 840939 w 869482"/>
              <a:gd name="connsiteY99" fmla="*/ 341784 h 825260"/>
              <a:gd name="connsiteX100" fmla="*/ 856704 w 869482"/>
              <a:gd name="connsiteY100" fmla="*/ 257701 h 825260"/>
              <a:gd name="connsiteX101" fmla="*/ 819918 w 869482"/>
              <a:gd name="connsiteY101" fmla="*/ 94791 h 825260"/>
              <a:gd name="connsiteX102" fmla="*/ 788387 w 869482"/>
              <a:gd name="connsiteY102" fmla="*/ 79025 h 825260"/>
              <a:gd name="connsiteX103" fmla="*/ 756856 w 869482"/>
              <a:gd name="connsiteY103" fmla="*/ 84280 h 825260"/>
              <a:gd name="connsiteX104" fmla="*/ 751601 w 869482"/>
              <a:gd name="connsiteY104" fmla="*/ 121066 h 825260"/>
              <a:gd name="connsiteX105" fmla="*/ 746346 w 869482"/>
              <a:gd name="connsiteY105" fmla="*/ 215660 h 825260"/>
              <a:gd name="connsiteX106" fmla="*/ 704304 w 869482"/>
              <a:gd name="connsiteY106" fmla="*/ 236680 h 825260"/>
              <a:gd name="connsiteX107" fmla="*/ 657008 w 869482"/>
              <a:gd name="connsiteY107" fmla="*/ 252446 h 825260"/>
              <a:gd name="connsiteX108" fmla="*/ 614966 w 869482"/>
              <a:gd name="connsiteY108" fmla="*/ 262956 h 825260"/>
              <a:gd name="connsiteX109" fmla="*/ 593946 w 869482"/>
              <a:gd name="connsiteY109" fmla="*/ 273466 h 825260"/>
              <a:gd name="connsiteX110" fmla="*/ 572925 w 869482"/>
              <a:gd name="connsiteY110" fmla="*/ 278722 h 825260"/>
              <a:gd name="connsiteX111" fmla="*/ 530884 w 869482"/>
              <a:gd name="connsiteY111" fmla="*/ 294487 h 825260"/>
              <a:gd name="connsiteX112" fmla="*/ 509863 w 869482"/>
              <a:gd name="connsiteY112" fmla="*/ 273466 h 825260"/>
              <a:gd name="connsiteX113" fmla="*/ 504608 w 869482"/>
              <a:gd name="connsiteY113" fmla="*/ 210404 h 825260"/>
              <a:gd name="connsiteX114" fmla="*/ 499352 w 869482"/>
              <a:gd name="connsiteY114" fmla="*/ 194639 h 825260"/>
              <a:gd name="connsiteX115" fmla="*/ 572925 w 869482"/>
              <a:gd name="connsiteY115" fmla="*/ 63260 h 825260"/>
              <a:gd name="connsiteX116" fmla="*/ 604456 w 869482"/>
              <a:gd name="connsiteY116" fmla="*/ 58004 h 825260"/>
              <a:gd name="connsiteX117" fmla="*/ 583435 w 869482"/>
              <a:gd name="connsiteY117" fmla="*/ 26473 h 825260"/>
              <a:gd name="connsiteX118" fmla="*/ 530884 w 869482"/>
              <a:gd name="connsiteY118" fmla="*/ 31729 h 825260"/>
              <a:gd name="connsiteX119" fmla="*/ 457311 w 869482"/>
              <a:gd name="connsiteY119" fmla="*/ 26473 h 825260"/>
              <a:gd name="connsiteX120" fmla="*/ 410015 w 869482"/>
              <a:gd name="connsiteY120" fmla="*/ 5453 h 825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869482" h="825260">
                <a:moveTo>
                  <a:pt x="410015" y="5453"/>
                </a:moveTo>
                <a:lnTo>
                  <a:pt x="410015" y="5453"/>
                </a:lnTo>
                <a:cubicBezTo>
                  <a:pt x="394249" y="3701"/>
                  <a:pt x="378534" y="-1019"/>
                  <a:pt x="362718" y="198"/>
                </a:cubicBezTo>
                <a:cubicBezTo>
                  <a:pt x="356952" y="641"/>
                  <a:pt x="316613" y="25758"/>
                  <a:pt x="315421" y="26473"/>
                </a:cubicBezTo>
                <a:cubicBezTo>
                  <a:pt x="331187" y="35232"/>
                  <a:pt x="346587" y="44683"/>
                  <a:pt x="362718" y="52749"/>
                </a:cubicBezTo>
                <a:cubicBezTo>
                  <a:pt x="371156" y="56968"/>
                  <a:pt x="384241" y="55112"/>
                  <a:pt x="388994" y="63260"/>
                </a:cubicBezTo>
                <a:cubicBezTo>
                  <a:pt x="397995" y="78690"/>
                  <a:pt x="396001" y="98294"/>
                  <a:pt x="399504" y="115811"/>
                </a:cubicBezTo>
                <a:cubicBezTo>
                  <a:pt x="396001" y="145590"/>
                  <a:pt x="394874" y="175747"/>
                  <a:pt x="388994" y="205149"/>
                </a:cubicBezTo>
                <a:cubicBezTo>
                  <a:pt x="387755" y="211342"/>
                  <a:pt x="381049" y="215143"/>
                  <a:pt x="378484" y="220915"/>
                </a:cubicBezTo>
                <a:cubicBezTo>
                  <a:pt x="353470" y="277196"/>
                  <a:pt x="381247" y="232534"/>
                  <a:pt x="357463" y="268211"/>
                </a:cubicBezTo>
                <a:cubicBezTo>
                  <a:pt x="355711" y="278721"/>
                  <a:pt x="354792" y="289405"/>
                  <a:pt x="352208" y="299742"/>
                </a:cubicBezTo>
                <a:cubicBezTo>
                  <a:pt x="346509" y="322535"/>
                  <a:pt x="337801" y="345680"/>
                  <a:pt x="320677" y="362804"/>
                </a:cubicBezTo>
                <a:cubicBezTo>
                  <a:pt x="311745" y="371736"/>
                  <a:pt x="300444" y="378176"/>
                  <a:pt x="289146" y="383825"/>
                </a:cubicBezTo>
                <a:cubicBezTo>
                  <a:pt x="282686" y="387055"/>
                  <a:pt x="275303" y="388282"/>
                  <a:pt x="268125" y="389080"/>
                </a:cubicBezTo>
                <a:cubicBezTo>
                  <a:pt x="243689" y="391795"/>
                  <a:pt x="219076" y="392583"/>
                  <a:pt x="194552" y="394335"/>
                </a:cubicBezTo>
                <a:cubicBezTo>
                  <a:pt x="170904" y="402219"/>
                  <a:pt x="178788" y="403094"/>
                  <a:pt x="147256" y="389080"/>
                </a:cubicBezTo>
                <a:cubicBezTo>
                  <a:pt x="125780" y="379535"/>
                  <a:pt x="105215" y="368059"/>
                  <a:pt x="84194" y="357549"/>
                </a:cubicBezTo>
                <a:cubicBezTo>
                  <a:pt x="77187" y="354046"/>
                  <a:pt x="69290" y="351933"/>
                  <a:pt x="63173" y="347039"/>
                </a:cubicBezTo>
                <a:lnTo>
                  <a:pt x="36897" y="326018"/>
                </a:lnTo>
                <a:cubicBezTo>
                  <a:pt x="35145" y="303246"/>
                  <a:pt x="39447" y="279166"/>
                  <a:pt x="31642" y="257701"/>
                </a:cubicBezTo>
                <a:cubicBezTo>
                  <a:pt x="29484" y="251766"/>
                  <a:pt x="19920" y="263359"/>
                  <a:pt x="15877" y="268211"/>
                </a:cubicBezTo>
                <a:cubicBezTo>
                  <a:pt x="10862" y="274229"/>
                  <a:pt x="8870" y="282225"/>
                  <a:pt x="5366" y="289232"/>
                </a:cubicBezTo>
                <a:cubicBezTo>
                  <a:pt x="1971" y="350346"/>
                  <a:pt x="-7133" y="423310"/>
                  <a:pt x="10621" y="483673"/>
                </a:cubicBezTo>
                <a:cubicBezTo>
                  <a:pt x="12403" y="489732"/>
                  <a:pt x="21591" y="477273"/>
                  <a:pt x="26387" y="473163"/>
                </a:cubicBezTo>
                <a:cubicBezTo>
                  <a:pt x="33911" y="466714"/>
                  <a:pt x="38411" y="456295"/>
                  <a:pt x="47408" y="452142"/>
                </a:cubicBezTo>
                <a:cubicBezTo>
                  <a:pt x="62071" y="445374"/>
                  <a:pt x="78939" y="445135"/>
                  <a:pt x="94704" y="441632"/>
                </a:cubicBezTo>
                <a:cubicBezTo>
                  <a:pt x="119228" y="443384"/>
                  <a:pt x="143690" y="446887"/>
                  <a:pt x="168277" y="446887"/>
                </a:cubicBezTo>
                <a:cubicBezTo>
                  <a:pt x="180663" y="446887"/>
                  <a:pt x="192738" y="442864"/>
                  <a:pt x="205063" y="441632"/>
                </a:cubicBezTo>
                <a:cubicBezTo>
                  <a:pt x="227789" y="439359"/>
                  <a:pt x="250608" y="438129"/>
                  <a:pt x="273380" y="436377"/>
                </a:cubicBezTo>
                <a:cubicBezTo>
                  <a:pt x="280387" y="438129"/>
                  <a:pt x="287350" y="440065"/>
                  <a:pt x="294401" y="441632"/>
                </a:cubicBezTo>
                <a:cubicBezTo>
                  <a:pt x="303120" y="443570"/>
                  <a:pt x="320153" y="437970"/>
                  <a:pt x="320677" y="446887"/>
                </a:cubicBezTo>
                <a:cubicBezTo>
                  <a:pt x="322373" y="475727"/>
                  <a:pt x="315167" y="506596"/>
                  <a:pt x="299656" y="530970"/>
                </a:cubicBezTo>
                <a:cubicBezTo>
                  <a:pt x="288688" y="548205"/>
                  <a:pt x="264102" y="551169"/>
                  <a:pt x="247104" y="562501"/>
                </a:cubicBezTo>
                <a:cubicBezTo>
                  <a:pt x="241849" y="566004"/>
                  <a:pt x="236988" y="570187"/>
                  <a:pt x="231339" y="573011"/>
                </a:cubicBezTo>
                <a:cubicBezTo>
                  <a:pt x="226384" y="575488"/>
                  <a:pt x="220828" y="576514"/>
                  <a:pt x="215573" y="578266"/>
                </a:cubicBezTo>
                <a:cubicBezTo>
                  <a:pt x="210318" y="581770"/>
                  <a:pt x="204660" y="584734"/>
                  <a:pt x="199808" y="588777"/>
                </a:cubicBezTo>
                <a:cubicBezTo>
                  <a:pt x="179481" y="605716"/>
                  <a:pt x="188064" y="605998"/>
                  <a:pt x="163021" y="620308"/>
                </a:cubicBezTo>
                <a:cubicBezTo>
                  <a:pt x="158212" y="623056"/>
                  <a:pt x="152511" y="623811"/>
                  <a:pt x="147256" y="625563"/>
                </a:cubicBezTo>
                <a:cubicBezTo>
                  <a:pt x="136746" y="622060"/>
                  <a:pt x="125849" y="619553"/>
                  <a:pt x="115725" y="615053"/>
                </a:cubicBezTo>
                <a:cubicBezTo>
                  <a:pt x="109953" y="612488"/>
                  <a:pt x="106259" y="604992"/>
                  <a:pt x="99959" y="604542"/>
                </a:cubicBezTo>
                <a:cubicBezTo>
                  <a:pt x="80660" y="603164"/>
                  <a:pt x="61421" y="608046"/>
                  <a:pt x="42152" y="609798"/>
                </a:cubicBezTo>
                <a:cubicBezTo>
                  <a:pt x="45656" y="620308"/>
                  <a:pt x="47449" y="631554"/>
                  <a:pt x="52663" y="641329"/>
                </a:cubicBezTo>
                <a:cubicBezTo>
                  <a:pt x="75264" y="683705"/>
                  <a:pt x="82314" y="679611"/>
                  <a:pt x="99959" y="714901"/>
                </a:cubicBezTo>
                <a:cubicBezTo>
                  <a:pt x="104586" y="724156"/>
                  <a:pt x="113554" y="752915"/>
                  <a:pt x="120980" y="762198"/>
                </a:cubicBezTo>
                <a:cubicBezTo>
                  <a:pt x="130265" y="773805"/>
                  <a:pt x="140416" y="785090"/>
                  <a:pt x="152511" y="793729"/>
                </a:cubicBezTo>
                <a:cubicBezTo>
                  <a:pt x="168568" y="805198"/>
                  <a:pt x="200730" y="817220"/>
                  <a:pt x="220828" y="825260"/>
                </a:cubicBezTo>
                <a:cubicBezTo>
                  <a:pt x="226083" y="818253"/>
                  <a:pt x="237878" y="812903"/>
                  <a:pt x="236594" y="804239"/>
                </a:cubicBezTo>
                <a:cubicBezTo>
                  <a:pt x="230422" y="762579"/>
                  <a:pt x="184167" y="722472"/>
                  <a:pt x="199808" y="683370"/>
                </a:cubicBezTo>
                <a:cubicBezTo>
                  <a:pt x="212981" y="650437"/>
                  <a:pt x="299656" y="646584"/>
                  <a:pt x="299656" y="646584"/>
                </a:cubicBezTo>
                <a:cubicBezTo>
                  <a:pt x="331820" y="614418"/>
                  <a:pt x="318113" y="625691"/>
                  <a:pt x="383739" y="588777"/>
                </a:cubicBezTo>
                <a:cubicBezTo>
                  <a:pt x="388567" y="586061"/>
                  <a:pt x="394719" y="586313"/>
                  <a:pt x="399504" y="583522"/>
                </a:cubicBezTo>
                <a:cubicBezTo>
                  <a:pt x="440643" y="559525"/>
                  <a:pt x="436092" y="562701"/>
                  <a:pt x="457311" y="541480"/>
                </a:cubicBezTo>
                <a:cubicBezTo>
                  <a:pt x="460814" y="550239"/>
                  <a:pt x="467821" y="558323"/>
                  <a:pt x="467821" y="567756"/>
                </a:cubicBezTo>
                <a:cubicBezTo>
                  <a:pt x="467821" y="590796"/>
                  <a:pt x="460569" y="613264"/>
                  <a:pt x="457311" y="636073"/>
                </a:cubicBezTo>
                <a:cubicBezTo>
                  <a:pt x="455314" y="650054"/>
                  <a:pt x="453706" y="664089"/>
                  <a:pt x="452056" y="678115"/>
                </a:cubicBezTo>
                <a:cubicBezTo>
                  <a:pt x="450203" y="693869"/>
                  <a:pt x="457471" y="713674"/>
                  <a:pt x="446801" y="725411"/>
                </a:cubicBezTo>
                <a:cubicBezTo>
                  <a:pt x="435937" y="737361"/>
                  <a:pt x="415225" y="732223"/>
                  <a:pt x="399504" y="735922"/>
                </a:cubicBezTo>
                <a:cubicBezTo>
                  <a:pt x="352880" y="746893"/>
                  <a:pt x="367891" y="742261"/>
                  <a:pt x="331187" y="756942"/>
                </a:cubicBezTo>
                <a:cubicBezTo>
                  <a:pt x="334690" y="760446"/>
                  <a:pt x="337313" y="765145"/>
                  <a:pt x="341697" y="767453"/>
                </a:cubicBezTo>
                <a:cubicBezTo>
                  <a:pt x="418232" y="807735"/>
                  <a:pt x="403349" y="802573"/>
                  <a:pt x="452056" y="814749"/>
                </a:cubicBezTo>
                <a:cubicBezTo>
                  <a:pt x="474828" y="812997"/>
                  <a:pt x="498140" y="814725"/>
                  <a:pt x="520373" y="809494"/>
                </a:cubicBezTo>
                <a:cubicBezTo>
                  <a:pt x="528899" y="807488"/>
                  <a:pt x="533560" y="797646"/>
                  <a:pt x="541394" y="793729"/>
                </a:cubicBezTo>
                <a:cubicBezTo>
                  <a:pt x="554781" y="787036"/>
                  <a:pt x="569539" y="783522"/>
                  <a:pt x="583435" y="777963"/>
                </a:cubicBezTo>
                <a:cubicBezTo>
                  <a:pt x="595821" y="773008"/>
                  <a:pt x="608289" y="768164"/>
                  <a:pt x="620221" y="762198"/>
                </a:cubicBezTo>
                <a:cubicBezTo>
                  <a:pt x="660973" y="741822"/>
                  <a:pt x="612124" y="759641"/>
                  <a:pt x="651752" y="746432"/>
                </a:cubicBezTo>
                <a:cubicBezTo>
                  <a:pt x="644745" y="735922"/>
                  <a:pt x="642275" y="720031"/>
                  <a:pt x="630732" y="714901"/>
                </a:cubicBezTo>
                <a:cubicBezTo>
                  <a:pt x="608094" y="704840"/>
                  <a:pt x="581342" y="709765"/>
                  <a:pt x="557159" y="704391"/>
                </a:cubicBezTo>
                <a:cubicBezTo>
                  <a:pt x="549512" y="702692"/>
                  <a:pt x="543146" y="697384"/>
                  <a:pt x="536139" y="693880"/>
                </a:cubicBezTo>
                <a:cubicBezTo>
                  <a:pt x="534387" y="679866"/>
                  <a:pt x="531967" y="665920"/>
                  <a:pt x="530884" y="651839"/>
                </a:cubicBezTo>
                <a:cubicBezTo>
                  <a:pt x="528462" y="620352"/>
                  <a:pt x="529115" y="588632"/>
                  <a:pt x="525628" y="557246"/>
                </a:cubicBezTo>
                <a:cubicBezTo>
                  <a:pt x="523844" y="541195"/>
                  <a:pt x="518621" y="525715"/>
                  <a:pt x="515118" y="509949"/>
                </a:cubicBezTo>
                <a:cubicBezTo>
                  <a:pt x="518621" y="504694"/>
                  <a:pt x="519376" y="493291"/>
                  <a:pt x="525628" y="494184"/>
                </a:cubicBezTo>
                <a:cubicBezTo>
                  <a:pt x="548172" y="497405"/>
                  <a:pt x="568322" y="510276"/>
                  <a:pt x="588690" y="520460"/>
                </a:cubicBezTo>
                <a:cubicBezTo>
                  <a:pt x="595697" y="523963"/>
                  <a:pt x="603193" y="526625"/>
                  <a:pt x="609711" y="530970"/>
                </a:cubicBezTo>
                <a:cubicBezTo>
                  <a:pt x="667095" y="569226"/>
                  <a:pt x="630814" y="557267"/>
                  <a:pt x="672773" y="567756"/>
                </a:cubicBezTo>
                <a:cubicBezTo>
                  <a:pt x="685035" y="574763"/>
                  <a:pt x="696736" y="582859"/>
                  <a:pt x="709559" y="588777"/>
                </a:cubicBezTo>
                <a:cubicBezTo>
                  <a:pt x="719618" y="593420"/>
                  <a:pt x="730804" y="595172"/>
                  <a:pt x="741090" y="599287"/>
                </a:cubicBezTo>
                <a:cubicBezTo>
                  <a:pt x="756163" y="605316"/>
                  <a:pt x="775059" y="617566"/>
                  <a:pt x="788387" y="625563"/>
                </a:cubicBezTo>
                <a:cubicBezTo>
                  <a:pt x="795099" y="612140"/>
                  <a:pt x="804018" y="591040"/>
                  <a:pt x="814663" y="578266"/>
                </a:cubicBezTo>
                <a:cubicBezTo>
                  <a:pt x="819421" y="572557"/>
                  <a:pt x="825173" y="567756"/>
                  <a:pt x="830428" y="562501"/>
                </a:cubicBezTo>
                <a:cubicBezTo>
                  <a:pt x="832180" y="557246"/>
                  <a:pt x="834162" y="552062"/>
                  <a:pt x="835684" y="546735"/>
                </a:cubicBezTo>
                <a:cubicBezTo>
                  <a:pt x="841171" y="527531"/>
                  <a:pt x="844732" y="507738"/>
                  <a:pt x="851449" y="488929"/>
                </a:cubicBezTo>
                <a:cubicBezTo>
                  <a:pt x="853573" y="482981"/>
                  <a:pt x="858456" y="478418"/>
                  <a:pt x="861959" y="473163"/>
                </a:cubicBezTo>
                <a:cubicBezTo>
                  <a:pt x="860207" y="462653"/>
                  <a:pt x="861879" y="450947"/>
                  <a:pt x="856704" y="441632"/>
                </a:cubicBezTo>
                <a:cubicBezTo>
                  <a:pt x="854785" y="438178"/>
                  <a:pt x="825554" y="419113"/>
                  <a:pt x="819918" y="415356"/>
                </a:cubicBezTo>
                <a:cubicBezTo>
                  <a:pt x="812911" y="418859"/>
                  <a:pt x="804436" y="420327"/>
                  <a:pt x="798897" y="425866"/>
                </a:cubicBezTo>
                <a:cubicBezTo>
                  <a:pt x="794980" y="429783"/>
                  <a:pt x="794289" y="436130"/>
                  <a:pt x="793642" y="441632"/>
                </a:cubicBezTo>
                <a:cubicBezTo>
                  <a:pt x="790769" y="466050"/>
                  <a:pt x="794350" y="491352"/>
                  <a:pt x="788387" y="515204"/>
                </a:cubicBezTo>
                <a:cubicBezTo>
                  <a:pt x="786855" y="521332"/>
                  <a:pt x="777876" y="522211"/>
                  <a:pt x="772621" y="525715"/>
                </a:cubicBezTo>
                <a:cubicBezTo>
                  <a:pt x="763863" y="522211"/>
                  <a:pt x="755178" y="518516"/>
                  <a:pt x="746346" y="515204"/>
                </a:cubicBezTo>
                <a:cubicBezTo>
                  <a:pt x="741159" y="513259"/>
                  <a:pt x="735535" y="512426"/>
                  <a:pt x="730580" y="509949"/>
                </a:cubicBezTo>
                <a:cubicBezTo>
                  <a:pt x="721444" y="505381"/>
                  <a:pt x="713749" y="498073"/>
                  <a:pt x="704304" y="494184"/>
                </a:cubicBezTo>
                <a:cubicBezTo>
                  <a:pt x="564127" y="436464"/>
                  <a:pt x="696045" y="500564"/>
                  <a:pt x="609711" y="457398"/>
                </a:cubicBezTo>
                <a:cubicBezTo>
                  <a:pt x="606208" y="424115"/>
                  <a:pt x="596532" y="390909"/>
                  <a:pt x="599201" y="357549"/>
                </a:cubicBezTo>
                <a:cubicBezTo>
                  <a:pt x="600208" y="344958"/>
                  <a:pt x="608923" y="331667"/>
                  <a:pt x="620221" y="326018"/>
                </a:cubicBezTo>
                <a:cubicBezTo>
                  <a:pt x="635967" y="318145"/>
                  <a:pt x="655373" y="323440"/>
                  <a:pt x="672773" y="320763"/>
                </a:cubicBezTo>
                <a:cubicBezTo>
                  <a:pt x="700957" y="316427"/>
                  <a:pt x="728828" y="310253"/>
                  <a:pt x="756856" y="304998"/>
                </a:cubicBezTo>
                <a:cubicBezTo>
                  <a:pt x="770870" y="294487"/>
                  <a:pt x="781380" y="273466"/>
                  <a:pt x="798897" y="273466"/>
                </a:cubicBezTo>
                <a:cubicBezTo>
                  <a:pt x="808216" y="273466"/>
                  <a:pt x="810473" y="326385"/>
                  <a:pt x="814663" y="331273"/>
                </a:cubicBezTo>
                <a:cubicBezTo>
                  <a:pt x="820802" y="338435"/>
                  <a:pt x="832180" y="338280"/>
                  <a:pt x="840939" y="341784"/>
                </a:cubicBezTo>
                <a:cubicBezTo>
                  <a:pt x="886487" y="330397"/>
                  <a:pt x="866160" y="342805"/>
                  <a:pt x="856704" y="257701"/>
                </a:cubicBezTo>
                <a:cubicBezTo>
                  <a:pt x="853747" y="231083"/>
                  <a:pt x="846883" y="129845"/>
                  <a:pt x="819918" y="94791"/>
                </a:cubicBezTo>
                <a:cubicBezTo>
                  <a:pt x="812753" y="85477"/>
                  <a:pt x="798897" y="84280"/>
                  <a:pt x="788387" y="79025"/>
                </a:cubicBezTo>
                <a:cubicBezTo>
                  <a:pt x="777877" y="80777"/>
                  <a:pt x="763873" y="76261"/>
                  <a:pt x="756856" y="84280"/>
                </a:cubicBezTo>
                <a:cubicBezTo>
                  <a:pt x="748699" y="93602"/>
                  <a:pt x="752589" y="108719"/>
                  <a:pt x="751601" y="121066"/>
                </a:cubicBezTo>
                <a:cubicBezTo>
                  <a:pt x="749083" y="152545"/>
                  <a:pt x="758303" y="186431"/>
                  <a:pt x="746346" y="215660"/>
                </a:cubicBezTo>
                <a:cubicBezTo>
                  <a:pt x="740414" y="230161"/>
                  <a:pt x="719168" y="231725"/>
                  <a:pt x="704304" y="236680"/>
                </a:cubicBezTo>
                <a:cubicBezTo>
                  <a:pt x="688539" y="241935"/>
                  <a:pt x="673304" y="249187"/>
                  <a:pt x="657008" y="252446"/>
                </a:cubicBezTo>
                <a:cubicBezTo>
                  <a:pt x="641587" y="255530"/>
                  <a:pt x="629105" y="256897"/>
                  <a:pt x="614966" y="262956"/>
                </a:cubicBezTo>
                <a:cubicBezTo>
                  <a:pt x="607766" y="266042"/>
                  <a:pt x="601281" y="270715"/>
                  <a:pt x="593946" y="273466"/>
                </a:cubicBezTo>
                <a:cubicBezTo>
                  <a:pt x="587183" y="276002"/>
                  <a:pt x="579688" y="276186"/>
                  <a:pt x="572925" y="278722"/>
                </a:cubicBezTo>
                <a:cubicBezTo>
                  <a:pt x="517971" y="299330"/>
                  <a:pt x="584832" y="281000"/>
                  <a:pt x="530884" y="294487"/>
                </a:cubicBezTo>
                <a:cubicBezTo>
                  <a:pt x="523877" y="287480"/>
                  <a:pt x="512819" y="282924"/>
                  <a:pt x="509863" y="273466"/>
                </a:cubicBezTo>
                <a:cubicBezTo>
                  <a:pt x="503571" y="253333"/>
                  <a:pt x="507396" y="231312"/>
                  <a:pt x="504608" y="210404"/>
                </a:cubicBezTo>
                <a:cubicBezTo>
                  <a:pt x="503876" y="204913"/>
                  <a:pt x="501104" y="199894"/>
                  <a:pt x="499352" y="194639"/>
                </a:cubicBezTo>
                <a:cubicBezTo>
                  <a:pt x="520733" y="2215"/>
                  <a:pt x="466877" y="57022"/>
                  <a:pt x="572925" y="63260"/>
                </a:cubicBezTo>
                <a:cubicBezTo>
                  <a:pt x="583562" y="63886"/>
                  <a:pt x="593946" y="59756"/>
                  <a:pt x="604456" y="58004"/>
                </a:cubicBezTo>
                <a:cubicBezTo>
                  <a:pt x="597449" y="47494"/>
                  <a:pt x="595331" y="30721"/>
                  <a:pt x="583435" y="26473"/>
                </a:cubicBezTo>
                <a:cubicBezTo>
                  <a:pt x="566856" y="20552"/>
                  <a:pt x="548488" y="31729"/>
                  <a:pt x="530884" y="31729"/>
                </a:cubicBezTo>
                <a:cubicBezTo>
                  <a:pt x="506297" y="31729"/>
                  <a:pt x="481835" y="28225"/>
                  <a:pt x="457311" y="26473"/>
                </a:cubicBezTo>
                <a:cubicBezTo>
                  <a:pt x="422456" y="14855"/>
                  <a:pt x="417898" y="8956"/>
                  <a:pt x="410015" y="5453"/>
                </a:cubicBezTo>
                <a:close/>
              </a:path>
            </a:pathLst>
          </a:custGeom>
          <a:solidFill>
            <a:schemeClr val="bg1">
              <a:lumMod val="9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E95856C9-E478-6B73-1246-B5CEB9DE61B9}"/>
              </a:ext>
            </a:extLst>
          </p:cNvPr>
          <p:cNvSpPr/>
          <p:nvPr/>
        </p:nvSpPr>
        <p:spPr>
          <a:xfrm>
            <a:off x="5763044" y="4907840"/>
            <a:ext cx="110736" cy="105104"/>
          </a:xfrm>
          <a:custGeom>
            <a:avLst/>
            <a:gdLst>
              <a:gd name="connsiteX0" fmla="*/ 410015 w 869482"/>
              <a:gd name="connsiteY0" fmla="*/ 5453 h 825260"/>
              <a:gd name="connsiteX1" fmla="*/ 410015 w 869482"/>
              <a:gd name="connsiteY1" fmla="*/ 5453 h 825260"/>
              <a:gd name="connsiteX2" fmla="*/ 362718 w 869482"/>
              <a:gd name="connsiteY2" fmla="*/ 198 h 825260"/>
              <a:gd name="connsiteX3" fmla="*/ 315421 w 869482"/>
              <a:gd name="connsiteY3" fmla="*/ 26473 h 825260"/>
              <a:gd name="connsiteX4" fmla="*/ 362718 w 869482"/>
              <a:gd name="connsiteY4" fmla="*/ 52749 h 825260"/>
              <a:gd name="connsiteX5" fmla="*/ 388994 w 869482"/>
              <a:gd name="connsiteY5" fmla="*/ 63260 h 825260"/>
              <a:gd name="connsiteX6" fmla="*/ 399504 w 869482"/>
              <a:gd name="connsiteY6" fmla="*/ 115811 h 825260"/>
              <a:gd name="connsiteX7" fmla="*/ 388994 w 869482"/>
              <a:gd name="connsiteY7" fmla="*/ 205149 h 825260"/>
              <a:gd name="connsiteX8" fmla="*/ 378484 w 869482"/>
              <a:gd name="connsiteY8" fmla="*/ 220915 h 825260"/>
              <a:gd name="connsiteX9" fmla="*/ 357463 w 869482"/>
              <a:gd name="connsiteY9" fmla="*/ 268211 h 825260"/>
              <a:gd name="connsiteX10" fmla="*/ 352208 w 869482"/>
              <a:gd name="connsiteY10" fmla="*/ 299742 h 825260"/>
              <a:gd name="connsiteX11" fmla="*/ 320677 w 869482"/>
              <a:gd name="connsiteY11" fmla="*/ 362804 h 825260"/>
              <a:gd name="connsiteX12" fmla="*/ 289146 w 869482"/>
              <a:gd name="connsiteY12" fmla="*/ 383825 h 825260"/>
              <a:gd name="connsiteX13" fmla="*/ 268125 w 869482"/>
              <a:gd name="connsiteY13" fmla="*/ 389080 h 825260"/>
              <a:gd name="connsiteX14" fmla="*/ 194552 w 869482"/>
              <a:gd name="connsiteY14" fmla="*/ 394335 h 825260"/>
              <a:gd name="connsiteX15" fmla="*/ 147256 w 869482"/>
              <a:gd name="connsiteY15" fmla="*/ 389080 h 825260"/>
              <a:gd name="connsiteX16" fmla="*/ 84194 w 869482"/>
              <a:gd name="connsiteY16" fmla="*/ 357549 h 825260"/>
              <a:gd name="connsiteX17" fmla="*/ 63173 w 869482"/>
              <a:gd name="connsiteY17" fmla="*/ 347039 h 825260"/>
              <a:gd name="connsiteX18" fmla="*/ 36897 w 869482"/>
              <a:gd name="connsiteY18" fmla="*/ 326018 h 825260"/>
              <a:gd name="connsiteX19" fmla="*/ 31642 w 869482"/>
              <a:gd name="connsiteY19" fmla="*/ 257701 h 825260"/>
              <a:gd name="connsiteX20" fmla="*/ 15877 w 869482"/>
              <a:gd name="connsiteY20" fmla="*/ 268211 h 825260"/>
              <a:gd name="connsiteX21" fmla="*/ 5366 w 869482"/>
              <a:gd name="connsiteY21" fmla="*/ 289232 h 825260"/>
              <a:gd name="connsiteX22" fmla="*/ 10621 w 869482"/>
              <a:gd name="connsiteY22" fmla="*/ 483673 h 825260"/>
              <a:gd name="connsiteX23" fmla="*/ 26387 w 869482"/>
              <a:gd name="connsiteY23" fmla="*/ 473163 h 825260"/>
              <a:gd name="connsiteX24" fmla="*/ 47408 w 869482"/>
              <a:gd name="connsiteY24" fmla="*/ 452142 h 825260"/>
              <a:gd name="connsiteX25" fmla="*/ 94704 w 869482"/>
              <a:gd name="connsiteY25" fmla="*/ 441632 h 825260"/>
              <a:gd name="connsiteX26" fmla="*/ 168277 w 869482"/>
              <a:gd name="connsiteY26" fmla="*/ 446887 h 825260"/>
              <a:gd name="connsiteX27" fmla="*/ 205063 w 869482"/>
              <a:gd name="connsiteY27" fmla="*/ 441632 h 825260"/>
              <a:gd name="connsiteX28" fmla="*/ 273380 w 869482"/>
              <a:gd name="connsiteY28" fmla="*/ 436377 h 825260"/>
              <a:gd name="connsiteX29" fmla="*/ 294401 w 869482"/>
              <a:gd name="connsiteY29" fmla="*/ 441632 h 825260"/>
              <a:gd name="connsiteX30" fmla="*/ 320677 w 869482"/>
              <a:gd name="connsiteY30" fmla="*/ 446887 h 825260"/>
              <a:gd name="connsiteX31" fmla="*/ 299656 w 869482"/>
              <a:gd name="connsiteY31" fmla="*/ 530970 h 825260"/>
              <a:gd name="connsiteX32" fmla="*/ 247104 w 869482"/>
              <a:gd name="connsiteY32" fmla="*/ 562501 h 825260"/>
              <a:gd name="connsiteX33" fmla="*/ 231339 w 869482"/>
              <a:gd name="connsiteY33" fmla="*/ 573011 h 825260"/>
              <a:gd name="connsiteX34" fmla="*/ 215573 w 869482"/>
              <a:gd name="connsiteY34" fmla="*/ 578266 h 825260"/>
              <a:gd name="connsiteX35" fmla="*/ 199808 w 869482"/>
              <a:gd name="connsiteY35" fmla="*/ 588777 h 825260"/>
              <a:gd name="connsiteX36" fmla="*/ 163021 w 869482"/>
              <a:gd name="connsiteY36" fmla="*/ 620308 h 825260"/>
              <a:gd name="connsiteX37" fmla="*/ 147256 w 869482"/>
              <a:gd name="connsiteY37" fmla="*/ 625563 h 825260"/>
              <a:gd name="connsiteX38" fmla="*/ 115725 w 869482"/>
              <a:gd name="connsiteY38" fmla="*/ 615053 h 825260"/>
              <a:gd name="connsiteX39" fmla="*/ 99959 w 869482"/>
              <a:gd name="connsiteY39" fmla="*/ 604542 h 825260"/>
              <a:gd name="connsiteX40" fmla="*/ 42152 w 869482"/>
              <a:gd name="connsiteY40" fmla="*/ 609798 h 825260"/>
              <a:gd name="connsiteX41" fmla="*/ 52663 w 869482"/>
              <a:gd name="connsiteY41" fmla="*/ 641329 h 825260"/>
              <a:gd name="connsiteX42" fmla="*/ 99959 w 869482"/>
              <a:gd name="connsiteY42" fmla="*/ 714901 h 825260"/>
              <a:gd name="connsiteX43" fmla="*/ 120980 w 869482"/>
              <a:gd name="connsiteY43" fmla="*/ 762198 h 825260"/>
              <a:gd name="connsiteX44" fmla="*/ 152511 w 869482"/>
              <a:gd name="connsiteY44" fmla="*/ 793729 h 825260"/>
              <a:gd name="connsiteX45" fmla="*/ 220828 w 869482"/>
              <a:gd name="connsiteY45" fmla="*/ 825260 h 825260"/>
              <a:gd name="connsiteX46" fmla="*/ 236594 w 869482"/>
              <a:gd name="connsiteY46" fmla="*/ 804239 h 825260"/>
              <a:gd name="connsiteX47" fmla="*/ 199808 w 869482"/>
              <a:gd name="connsiteY47" fmla="*/ 683370 h 825260"/>
              <a:gd name="connsiteX48" fmla="*/ 299656 w 869482"/>
              <a:gd name="connsiteY48" fmla="*/ 646584 h 825260"/>
              <a:gd name="connsiteX49" fmla="*/ 383739 w 869482"/>
              <a:gd name="connsiteY49" fmla="*/ 588777 h 825260"/>
              <a:gd name="connsiteX50" fmla="*/ 399504 w 869482"/>
              <a:gd name="connsiteY50" fmla="*/ 583522 h 825260"/>
              <a:gd name="connsiteX51" fmla="*/ 457311 w 869482"/>
              <a:gd name="connsiteY51" fmla="*/ 541480 h 825260"/>
              <a:gd name="connsiteX52" fmla="*/ 467821 w 869482"/>
              <a:gd name="connsiteY52" fmla="*/ 567756 h 825260"/>
              <a:gd name="connsiteX53" fmla="*/ 457311 w 869482"/>
              <a:gd name="connsiteY53" fmla="*/ 636073 h 825260"/>
              <a:gd name="connsiteX54" fmla="*/ 452056 w 869482"/>
              <a:gd name="connsiteY54" fmla="*/ 678115 h 825260"/>
              <a:gd name="connsiteX55" fmla="*/ 446801 w 869482"/>
              <a:gd name="connsiteY55" fmla="*/ 725411 h 825260"/>
              <a:gd name="connsiteX56" fmla="*/ 399504 w 869482"/>
              <a:gd name="connsiteY56" fmla="*/ 735922 h 825260"/>
              <a:gd name="connsiteX57" fmla="*/ 331187 w 869482"/>
              <a:gd name="connsiteY57" fmla="*/ 756942 h 825260"/>
              <a:gd name="connsiteX58" fmla="*/ 341697 w 869482"/>
              <a:gd name="connsiteY58" fmla="*/ 767453 h 825260"/>
              <a:gd name="connsiteX59" fmla="*/ 452056 w 869482"/>
              <a:gd name="connsiteY59" fmla="*/ 814749 h 825260"/>
              <a:gd name="connsiteX60" fmla="*/ 520373 w 869482"/>
              <a:gd name="connsiteY60" fmla="*/ 809494 h 825260"/>
              <a:gd name="connsiteX61" fmla="*/ 541394 w 869482"/>
              <a:gd name="connsiteY61" fmla="*/ 793729 h 825260"/>
              <a:gd name="connsiteX62" fmla="*/ 583435 w 869482"/>
              <a:gd name="connsiteY62" fmla="*/ 777963 h 825260"/>
              <a:gd name="connsiteX63" fmla="*/ 620221 w 869482"/>
              <a:gd name="connsiteY63" fmla="*/ 762198 h 825260"/>
              <a:gd name="connsiteX64" fmla="*/ 651752 w 869482"/>
              <a:gd name="connsiteY64" fmla="*/ 746432 h 825260"/>
              <a:gd name="connsiteX65" fmla="*/ 630732 w 869482"/>
              <a:gd name="connsiteY65" fmla="*/ 714901 h 825260"/>
              <a:gd name="connsiteX66" fmla="*/ 557159 w 869482"/>
              <a:gd name="connsiteY66" fmla="*/ 704391 h 825260"/>
              <a:gd name="connsiteX67" fmla="*/ 536139 w 869482"/>
              <a:gd name="connsiteY67" fmla="*/ 693880 h 825260"/>
              <a:gd name="connsiteX68" fmla="*/ 530884 w 869482"/>
              <a:gd name="connsiteY68" fmla="*/ 651839 h 825260"/>
              <a:gd name="connsiteX69" fmla="*/ 525628 w 869482"/>
              <a:gd name="connsiteY69" fmla="*/ 557246 h 825260"/>
              <a:gd name="connsiteX70" fmla="*/ 515118 w 869482"/>
              <a:gd name="connsiteY70" fmla="*/ 509949 h 825260"/>
              <a:gd name="connsiteX71" fmla="*/ 525628 w 869482"/>
              <a:gd name="connsiteY71" fmla="*/ 494184 h 825260"/>
              <a:gd name="connsiteX72" fmla="*/ 588690 w 869482"/>
              <a:gd name="connsiteY72" fmla="*/ 520460 h 825260"/>
              <a:gd name="connsiteX73" fmla="*/ 609711 w 869482"/>
              <a:gd name="connsiteY73" fmla="*/ 530970 h 825260"/>
              <a:gd name="connsiteX74" fmla="*/ 672773 w 869482"/>
              <a:gd name="connsiteY74" fmla="*/ 567756 h 825260"/>
              <a:gd name="connsiteX75" fmla="*/ 709559 w 869482"/>
              <a:gd name="connsiteY75" fmla="*/ 588777 h 825260"/>
              <a:gd name="connsiteX76" fmla="*/ 741090 w 869482"/>
              <a:gd name="connsiteY76" fmla="*/ 599287 h 825260"/>
              <a:gd name="connsiteX77" fmla="*/ 788387 w 869482"/>
              <a:gd name="connsiteY77" fmla="*/ 625563 h 825260"/>
              <a:gd name="connsiteX78" fmla="*/ 814663 w 869482"/>
              <a:gd name="connsiteY78" fmla="*/ 578266 h 825260"/>
              <a:gd name="connsiteX79" fmla="*/ 830428 w 869482"/>
              <a:gd name="connsiteY79" fmla="*/ 562501 h 825260"/>
              <a:gd name="connsiteX80" fmla="*/ 835684 w 869482"/>
              <a:gd name="connsiteY80" fmla="*/ 546735 h 825260"/>
              <a:gd name="connsiteX81" fmla="*/ 851449 w 869482"/>
              <a:gd name="connsiteY81" fmla="*/ 488929 h 825260"/>
              <a:gd name="connsiteX82" fmla="*/ 861959 w 869482"/>
              <a:gd name="connsiteY82" fmla="*/ 473163 h 825260"/>
              <a:gd name="connsiteX83" fmla="*/ 856704 w 869482"/>
              <a:gd name="connsiteY83" fmla="*/ 441632 h 825260"/>
              <a:gd name="connsiteX84" fmla="*/ 819918 w 869482"/>
              <a:gd name="connsiteY84" fmla="*/ 415356 h 825260"/>
              <a:gd name="connsiteX85" fmla="*/ 798897 w 869482"/>
              <a:gd name="connsiteY85" fmla="*/ 425866 h 825260"/>
              <a:gd name="connsiteX86" fmla="*/ 793642 w 869482"/>
              <a:gd name="connsiteY86" fmla="*/ 441632 h 825260"/>
              <a:gd name="connsiteX87" fmla="*/ 788387 w 869482"/>
              <a:gd name="connsiteY87" fmla="*/ 515204 h 825260"/>
              <a:gd name="connsiteX88" fmla="*/ 772621 w 869482"/>
              <a:gd name="connsiteY88" fmla="*/ 525715 h 825260"/>
              <a:gd name="connsiteX89" fmla="*/ 746346 w 869482"/>
              <a:gd name="connsiteY89" fmla="*/ 515204 h 825260"/>
              <a:gd name="connsiteX90" fmla="*/ 730580 w 869482"/>
              <a:gd name="connsiteY90" fmla="*/ 509949 h 825260"/>
              <a:gd name="connsiteX91" fmla="*/ 704304 w 869482"/>
              <a:gd name="connsiteY91" fmla="*/ 494184 h 825260"/>
              <a:gd name="connsiteX92" fmla="*/ 609711 w 869482"/>
              <a:gd name="connsiteY92" fmla="*/ 457398 h 825260"/>
              <a:gd name="connsiteX93" fmla="*/ 599201 w 869482"/>
              <a:gd name="connsiteY93" fmla="*/ 357549 h 825260"/>
              <a:gd name="connsiteX94" fmla="*/ 620221 w 869482"/>
              <a:gd name="connsiteY94" fmla="*/ 326018 h 825260"/>
              <a:gd name="connsiteX95" fmla="*/ 672773 w 869482"/>
              <a:gd name="connsiteY95" fmla="*/ 320763 h 825260"/>
              <a:gd name="connsiteX96" fmla="*/ 756856 w 869482"/>
              <a:gd name="connsiteY96" fmla="*/ 304998 h 825260"/>
              <a:gd name="connsiteX97" fmla="*/ 798897 w 869482"/>
              <a:gd name="connsiteY97" fmla="*/ 273466 h 825260"/>
              <a:gd name="connsiteX98" fmla="*/ 814663 w 869482"/>
              <a:gd name="connsiteY98" fmla="*/ 331273 h 825260"/>
              <a:gd name="connsiteX99" fmla="*/ 840939 w 869482"/>
              <a:gd name="connsiteY99" fmla="*/ 341784 h 825260"/>
              <a:gd name="connsiteX100" fmla="*/ 856704 w 869482"/>
              <a:gd name="connsiteY100" fmla="*/ 257701 h 825260"/>
              <a:gd name="connsiteX101" fmla="*/ 819918 w 869482"/>
              <a:gd name="connsiteY101" fmla="*/ 94791 h 825260"/>
              <a:gd name="connsiteX102" fmla="*/ 788387 w 869482"/>
              <a:gd name="connsiteY102" fmla="*/ 79025 h 825260"/>
              <a:gd name="connsiteX103" fmla="*/ 756856 w 869482"/>
              <a:gd name="connsiteY103" fmla="*/ 84280 h 825260"/>
              <a:gd name="connsiteX104" fmla="*/ 751601 w 869482"/>
              <a:gd name="connsiteY104" fmla="*/ 121066 h 825260"/>
              <a:gd name="connsiteX105" fmla="*/ 746346 w 869482"/>
              <a:gd name="connsiteY105" fmla="*/ 215660 h 825260"/>
              <a:gd name="connsiteX106" fmla="*/ 704304 w 869482"/>
              <a:gd name="connsiteY106" fmla="*/ 236680 h 825260"/>
              <a:gd name="connsiteX107" fmla="*/ 657008 w 869482"/>
              <a:gd name="connsiteY107" fmla="*/ 252446 h 825260"/>
              <a:gd name="connsiteX108" fmla="*/ 614966 w 869482"/>
              <a:gd name="connsiteY108" fmla="*/ 262956 h 825260"/>
              <a:gd name="connsiteX109" fmla="*/ 593946 w 869482"/>
              <a:gd name="connsiteY109" fmla="*/ 273466 h 825260"/>
              <a:gd name="connsiteX110" fmla="*/ 572925 w 869482"/>
              <a:gd name="connsiteY110" fmla="*/ 278722 h 825260"/>
              <a:gd name="connsiteX111" fmla="*/ 530884 w 869482"/>
              <a:gd name="connsiteY111" fmla="*/ 294487 h 825260"/>
              <a:gd name="connsiteX112" fmla="*/ 509863 w 869482"/>
              <a:gd name="connsiteY112" fmla="*/ 273466 h 825260"/>
              <a:gd name="connsiteX113" fmla="*/ 504608 w 869482"/>
              <a:gd name="connsiteY113" fmla="*/ 210404 h 825260"/>
              <a:gd name="connsiteX114" fmla="*/ 499352 w 869482"/>
              <a:gd name="connsiteY114" fmla="*/ 194639 h 825260"/>
              <a:gd name="connsiteX115" fmla="*/ 572925 w 869482"/>
              <a:gd name="connsiteY115" fmla="*/ 63260 h 825260"/>
              <a:gd name="connsiteX116" fmla="*/ 604456 w 869482"/>
              <a:gd name="connsiteY116" fmla="*/ 58004 h 825260"/>
              <a:gd name="connsiteX117" fmla="*/ 583435 w 869482"/>
              <a:gd name="connsiteY117" fmla="*/ 26473 h 825260"/>
              <a:gd name="connsiteX118" fmla="*/ 530884 w 869482"/>
              <a:gd name="connsiteY118" fmla="*/ 31729 h 825260"/>
              <a:gd name="connsiteX119" fmla="*/ 457311 w 869482"/>
              <a:gd name="connsiteY119" fmla="*/ 26473 h 825260"/>
              <a:gd name="connsiteX120" fmla="*/ 410015 w 869482"/>
              <a:gd name="connsiteY120" fmla="*/ 5453 h 825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869482" h="825260">
                <a:moveTo>
                  <a:pt x="410015" y="5453"/>
                </a:moveTo>
                <a:lnTo>
                  <a:pt x="410015" y="5453"/>
                </a:lnTo>
                <a:cubicBezTo>
                  <a:pt x="394249" y="3701"/>
                  <a:pt x="378534" y="-1019"/>
                  <a:pt x="362718" y="198"/>
                </a:cubicBezTo>
                <a:cubicBezTo>
                  <a:pt x="356952" y="641"/>
                  <a:pt x="316613" y="25758"/>
                  <a:pt x="315421" y="26473"/>
                </a:cubicBezTo>
                <a:cubicBezTo>
                  <a:pt x="331187" y="35232"/>
                  <a:pt x="346587" y="44683"/>
                  <a:pt x="362718" y="52749"/>
                </a:cubicBezTo>
                <a:cubicBezTo>
                  <a:pt x="371156" y="56968"/>
                  <a:pt x="384241" y="55112"/>
                  <a:pt x="388994" y="63260"/>
                </a:cubicBezTo>
                <a:cubicBezTo>
                  <a:pt x="397995" y="78690"/>
                  <a:pt x="396001" y="98294"/>
                  <a:pt x="399504" y="115811"/>
                </a:cubicBezTo>
                <a:cubicBezTo>
                  <a:pt x="396001" y="145590"/>
                  <a:pt x="394874" y="175747"/>
                  <a:pt x="388994" y="205149"/>
                </a:cubicBezTo>
                <a:cubicBezTo>
                  <a:pt x="387755" y="211342"/>
                  <a:pt x="381049" y="215143"/>
                  <a:pt x="378484" y="220915"/>
                </a:cubicBezTo>
                <a:cubicBezTo>
                  <a:pt x="353470" y="277196"/>
                  <a:pt x="381247" y="232534"/>
                  <a:pt x="357463" y="268211"/>
                </a:cubicBezTo>
                <a:cubicBezTo>
                  <a:pt x="355711" y="278721"/>
                  <a:pt x="354792" y="289405"/>
                  <a:pt x="352208" y="299742"/>
                </a:cubicBezTo>
                <a:cubicBezTo>
                  <a:pt x="346509" y="322535"/>
                  <a:pt x="337801" y="345680"/>
                  <a:pt x="320677" y="362804"/>
                </a:cubicBezTo>
                <a:cubicBezTo>
                  <a:pt x="311745" y="371736"/>
                  <a:pt x="300444" y="378176"/>
                  <a:pt x="289146" y="383825"/>
                </a:cubicBezTo>
                <a:cubicBezTo>
                  <a:pt x="282686" y="387055"/>
                  <a:pt x="275303" y="388282"/>
                  <a:pt x="268125" y="389080"/>
                </a:cubicBezTo>
                <a:cubicBezTo>
                  <a:pt x="243689" y="391795"/>
                  <a:pt x="219076" y="392583"/>
                  <a:pt x="194552" y="394335"/>
                </a:cubicBezTo>
                <a:cubicBezTo>
                  <a:pt x="170904" y="402219"/>
                  <a:pt x="178788" y="403094"/>
                  <a:pt x="147256" y="389080"/>
                </a:cubicBezTo>
                <a:cubicBezTo>
                  <a:pt x="125780" y="379535"/>
                  <a:pt x="105215" y="368059"/>
                  <a:pt x="84194" y="357549"/>
                </a:cubicBezTo>
                <a:cubicBezTo>
                  <a:pt x="77187" y="354046"/>
                  <a:pt x="69290" y="351933"/>
                  <a:pt x="63173" y="347039"/>
                </a:cubicBezTo>
                <a:lnTo>
                  <a:pt x="36897" y="326018"/>
                </a:lnTo>
                <a:cubicBezTo>
                  <a:pt x="35145" y="303246"/>
                  <a:pt x="39447" y="279166"/>
                  <a:pt x="31642" y="257701"/>
                </a:cubicBezTo>
                <a:cubicBezTo>
                  <a:pt x="29484" y="251766"/>
                  <a:pt x="19920" y="263359"/>
                  <a:pt x="15877" y="268211"/>
                </a:cubicBezTo>
                <a:cubicBezTo>
                  <a:pt x="10862" y="274229"/>
                  <a:pt x="8870" y="282225"/>
                  <a:pt x="5366" y="289232"/>
                </a:cubicBezTo>
                <a:cubicBezTo>
                  <a:pt x="1971" y="350346"/>
                  <a:pt x="-7133" y="423310"/>
                  <a:pt x="10621" y="483673"/>
                </a:cubicBezTo>
                <a:cubicBezTo>
                  <a:pt x="12403" y="489732"/>
                  <a:pt x="21591" y="477273"/>
                  <a:pt x="26387" y="473163"/>
                </a:cubicBezTo>
                <a:cubicBezTo>
                  <a:pt x="33911" y="466714"/>
                  <a:pt x="38411" y="456295"/>
                  <a:pt x="47408" y="452142"/>
                </a:cubicBezTo>
                <a:cubicBezTo>
                  <a:pt x="62071" y="445374"/>
                  <a:pt x="78939" y="445135"/>
                  <a:pt x="94704" y="441632"/>
                </a:cubicBezTo>
                <a:cubicBezTo>
                  <a:pt x="119228" y="443384"/>
                  <a:pt x="143690" y="446887"/>
                  <a:pt x="168277" y="446887"/>
                </a:cubicBezTo>
                <a:cubicBezTo>
                  <a:pt x="180663" y="446887"/>
                  <a:pt x="192738" y="442864"/>
                  <a:pt x="205063" y="441632"/>
                </a:cubicBezTo>
                <a:cubicBezTo>
                  <a:pt x="227789" y="439359"/>
                  <a:pt x="250608" y="438129"/>
                  <a:pt x="273380" y="436377"/>
                </a:cubicBezTo>
                <a:cubicBezTo>
                  <a:pt x="280387" y="438129"/>
                  <a:pt x="287350" y="440065"/>
                  <a:pt x="294401" y="441632"/>
                </a:cubicBezTo>
                <a:cubicBezTo>
                  <a:pt x="303120" y="443570"/>
                  <a:pt x="320153" y="437970"/>
                  <a:pt x="320677" y="446887"/>
                </a:cubicBezTo>
                <a:cubicBezTo>
                  <a:pt x="322373" y="475727"/>
                  <a:pt x="315167" y="506596"/>
                  <a:pt x="299656" y="530970"/>
                </a:cubicBezTo>
                <a:cubicBezTo>
                  <a:pt x="288688" y="548205"/>
                  <a:pt x="264102" y="551169"/>
                  <a:pt x="247104" y="562501"/>
                </a:cubicBezTo>
                <a:cubicBezTo>
                  <a:pt x="241849" y="566004"/>
                  <a:pt x="236988" y="570187"/>
                  <a:pt x="231339" y="573011"/>
                </a:cubicBezTo>
                <a:cubicBezTo>
                  <a:pt x="226384" y="575488"/>
                  <a:pt x="220828" y="576514"/>
                  <a:pt x="215573" y="578266"/>
                </a:cubicBezTo>
                <a:cubicBezTo>
                  <a:pt x="210318" y="581770"/>
                  <a:pt x="204660" y="584734"/>
                  <a:pt x="199808" y="588777"/>
                </a:cubicBezTo>
                <a:cubicBezTo>
                  <a:pt x="179481" y="605716"/>
                  <a:pt x="188064" y="605998"/>
                  <a:pt x="163021" y="620308"/>
                </a:cubicBezTo>
                <a:cubicBezTo>
                  <a:pt x="158212" y="623056"/>
                  <a:pt x="152511" y="623811"/>
                  <a:pt x="147256" y="625563"/>
                </a:cubicBezTo>
                <a:cubicBezTo>
                  <a:pt x="136746" y="622060"/>
                  <a:pt x="125849" y="619553"/>
                  <a:pt x="115725" y="615053"/>
                </a:cubicBezTo>
                <a:cubicBezTo>
                  <a:pt x="109953" y="612488"/>
                  <a:pt x="106259" y="604992"/>
                  <a:pt x="99959" y="604542"/>
                </a:cubicBezTo>
                <a:cubicBezTo>
                  <a:pt x="80660" y="603164"/>
                  <a:pt x="61421" y="608046"/>
                  <a:pt x="42152" y="609798"/>
                </a:cubicBezTo>
                <a:cubicBezTo>
                  <a:pt x="45656" y="620308"/>
                  <a:pt x="47449" y="631554"/>
                  <a:pt x="52663" y="641329"/>
                </a:cubicBezTo>
                <a:cubicBezTo>
                  <a:pt x="75264" y="683705"/>
                  <a:pt x="82314" y="679611"/>
                  <a:pt x="99959" y="714901"/>
                </a:cubicBezTo>
                <a:cubicBezTo>
                  <a:pt x="104586" y="724156"/>
                  <a:pt x="113554" y="752915"/>
                  <a:pt x="120980" y="762198"/>
                </a:cubicBezTo>
                <a:cubicBezTo>
                  <a:pt x="130265" y="773805"/>
                  <a:pt x="140416" y="785090"/>
                  <a:pt x="152511" y="793729"/>
                </a:cubicBezTo>
                <a:cubicBezTo>
                  <a:pt x="168568" y="805198"/>
                  <a:pt x="200730" y="817220"/>
                  <a:pt x="220828" y="825260"/>
                </a:cubicBezTo>
                <a:cubicBezTo>
                  <a:pt x="226083" y="818253"/>
                  <a:pt x="237878" y="812903"/>
                  <a:pt x="236594" y="804239"/>
                </a:cubicBezTo>
                <a:cubicBezTo>
                  <a:pt x="230422" y="762579"/>
                  <a:pt x="184167" y="722472"/>
                  <a:pt x="199808" y="683370"/>
                </a:cubicBezTo>
                <a:cubicBezTo>
                  <a:pt x="212981" y="650437"/>
                  <a:pt x="299656" y="646584"/>
                  <a:pt x="299656" y="646584"/>
                </a:cubicBezTo>
                <a:cubicBezTo>
                  <a:pt x="331820" y="614418"/>
                  <a:pt x="318113" y="625691"/>
                  <a:pt x="383739" y="588777"/>
                </a:cubicBezTo>
                <a:cubicBezTo>
                  <a:pt x="388567" y="586061"/>
                  <a:pt x="394719" y="586313"/>
                  <a:pt x="399504" y="583522"/>
                </a:cubicBezTo>
                <a:cubicBezTo>
                  <a:pt x="440643" y="559525"/>
                  <a:pt x="436092" y="562701"/>
                  <a:pt x="457311" y="541480"/>
                </a:cubicBezTo>
                <a:cubicBezTo>
                  <a:pt x="460814" y="550239"/>
                  <a:pt x="467821" y="558323"/>
                  <a:pt x="467821" y="567756"/>
                </a:cubicBezTo>
                <a:cubicBezTo>
                  <a:pt x="467821" y="590796"/>
                  <a:pt x="460569" y="613264"/>
                  <a:pt x="457311" y="636073"/>
                </a:cubicBezTo>
                <a:cubicBezTo>
                  <a:pt x="455314" y="650054"/>
                  <a:pt x="453706" y="664089"/>
                  <a:pt x="452056" y="678115"/>
                </a:cubicBezTo>
                <a:cubicBezTo>
                  <a:pt x="450203" y="693869"/>
                  <a:pt x="457471" y="713674"/>
                  <a:pt x="446801" y="725411"/>
                </a:cubicBezTo>
                <a:cubicBezTo>
                  <a:pt x="435937" y="737361"/>
                  <a:pt x="415225" y="732223"/>
                  <a:pt x="399504" y="735922"/>
                </a:cubicBezTo>
                <a:cubicBezTo>
                  <a:pt x="352880" y="746893"/>
                  <a:pt x="367891" y="742261"/>
                  <a:pt x="331187" y="756942"/>
                </a:cubicBezTo>
                <a:cubicBezTo>
                  <a:pt x="334690" y="760446"/>
                  <a:pt x="337313" y="765145"/>
                  <a:pt x="341697" y="767453"/>
                </a:cubicBezTo>
                <a:cubicBezTo>
                  <a:pt x="418232" y="807735"/>
                  <a:pt x="403349" y="802573"/>
                  <a:pt x="452056" y="814749"/>
                </a:cubicBezTo>
                <a:cubicBezTo>
                  <a:pt x="474828" y="812997"/>
                  <a:pt x="498140" y="814725"/>
                  <a:pt x="520373" y="809494"/>
                </a:cubicBezTo>
                <a:cubicBezTo>
                  <a:pt x="528899" y="807488"/>
                  <a:pt x="533560" y="797646"/>
                  <a:pt x="541394" y="793729"/>
                </a:cubicBezTo>
                <a:cubicBezTo>
                  <a:pt x="554781" y="787036"/>
                  <a:pt x="569539" y="783522"/>
                  <a:pt x="583435" y="777963"/>
                </a:cubicBezTo>
                <a:cubicBezTo>
                  <a:pt x="595821" y="773008"/>
                  <a:pt x="608289" y="768164"/>
                  <a:pt x="620221" y="762198"/>
                </a:cubicBezTo>
                <a:cubicBezTo>
                  <a:pt x="660973" y="741822"/>
                  <a:pt x="612124" y="759641"/>
                  <a:pt x="651752" y="746432"/>
                </a:cubicBezTo>
                <a:cubicBezTo>
                  <a:pt x="644745" y="735922"/>
                  <a:pt x="642275" y="720031"/>
                  <a:pt x="630732" y="714901"/>
                </a:cubicBezTo>
                <a:cubicBezTo>
                  <a:pt x="608094" y="704840"/>
                  <a:pt x="581342" y="709765"/>
                  <a:pt x="557159" y="704391"/>
                </a:cubicBezTo>
                <a:cubicBezTo>
                  <a:pt x="549512" y="702692"/>
                  <a:pt x="543146" y="697384"/>
                  <a:pt x="536139" y="693880"/>
                </a:cubicBezTo>
                <a:cubicBezTo>
                  <a:pt x="534387" y="679866"/>
                  <a:pt x="531967" y="665920"/>
                  <a:pt x="530884" y="651839"/>
                </a:cubicBezTo>
                <a:cubicBezTo>
                  <a:pt x="528462" y="620352"/>
                  <a:pt x="529115" y="588632"/>
                  <a:pt x="525628" y="557246"/>
                </a:cubicBezTo>
                <a:cubicBezTo>
                  <a:pt x="523844" y="541195"/>
                  <a:pt x="518621" y="525715"/>
                  <a:pt x="515118" y="509949"/>
                </a:cubicBezTo>
                <a:cubicBezTo>
                  <a:pt x="518621" y="504694"/>
                  <a:pt x="519376" y="493291"/>
                  <a:pt x="525628" y="494184"/>
                </a:cubicBezTo>
                <a:cubicBezTo>
                  <a:pt x="548172" y="497405"/>
                  <a:pt x="568322" y="510276"/>
                  <a:pt x="588690" y="520460"/>
                </a:cubicBezTo>
                <a:cubicBezTo>
                  <a:pt x="595697" y="523963"/>
                  <a:pt x="603193" y="526625"/>
                  <a:pt x="609711" y="530970"/>
                </a:cubicBezTo>
                <a:cubicBezTo>
                  <a:pt x="667095" y="569226"/>
                  <a:pt x="630814" y="557267"/>
                  <a:pt x="672773" y="567756"/>
                </a:cubicBezTo>
                <a:cubicBezTo>
                  <a:pt x="685035" y="574763"/>
                  <a:pt x="696736" y="582859"/>
                  <a:pt x="709559" y="588777"/>
                </a:cubicBezTo>
                <a:cubicBezTo>
                  <a:pt x="719618" y="593420"/>
                  <a:pt x="730804" y="595172"/>
                  <a:pt x="741090" y="599287"/>
                </a:cubicBezTo>
                <a:cubicBezTo>
                  <a:pt x="756163" y="605316"/>
                  <a:pt x="775059" y="617566"/>
                  <a:pt x="788387" y="625563"/>
                </a:cubicBezTo>
                <a:cubicBezTo>
                  <a:pt x="795099" y="612140"/>
                  <a:pt x="804018" y="591040"/>
                  <a:pt x="814663" y="578266"/>
                </a:cubicBezTo>
                <a:cubicBezTo>
                  <a:pt x="819421" y="572557"/>
                  <a:pt x="825173" y="567756"/>
                  <a:pt x="830428" y="562501"/>
                </a:cubicBezTo>
                <a:cubicBezTo>
                  <a:pt x="832180" y="557246"/>
                  <a:pt x="834162" y="552062"/>
                  <a:pt x="835684" y="546735"/>
                </a:cubicBezTo>
                <a:cubicBezTo>
                  <a:pt x="841171" y="527531"/>
                  <a:pt x="844732" y="507738"/>
                  <a:pt x="851449" y="488929"/>
                </a:cubicBezTo>
                <a:cubicBezTo>
                  <a:pt x="853573" y="482981"/>
                  <a:pt x="858456" y="478418"/>
                  <a:pt x="861959" y="473163"/>
                </a:cubicBezTo>
                <a:cubicBezTo>
                  <a:pt x="860207" y="462653"/>
                  <a:pt x="861879" y="450947"/>
                  <a:pt x="856704" y="441632"/>
                </a:cubicBezTo>
                <a:cubicBezTo>
                  <a:pt x="854785" y="438178"/>
                  <a:pt x="825554" y="419113"/>
                  <a:pt x="819918" y="415356"/>
                </a:cubicBezTo>
                <a:cubicBezTo>
                  <a:pt x="812911" y="418859"/>
                  <a:pt x="804436" y="420327"/>
                  <a:pt x="798897" y="425866"/>
                </a:cubicBezTo>
                <a:cubicBezTo>
                  <a:pt x="794980" y="429783"/>
                  <a:pt x="794289" y="436130"/>
                  <a:pt x="793642" y="441632"/>
                </a:cubicBezTo>
                <a:cubicBezTo>
                  <a:pt x="790769" y="466050"/>
                  <a:pt x="794350" y="491352"/>
                  <a:pt x="788387" y="515204"/>
                </a:cubicBezTo>
                <a:cubicBezTo>
                  <a:pt x="786855" y="521332"/>
                  <a:pt x="777876" y="522211"/>
                  <a:pt x="772621" y="525715"/>
                </a:cubicBezTo>
                <a:cubicBezTo>
                  <a:pt x="763863" y="522211"/>
                  <a:pt x="755178" y="518516"/>
                  <a:pt x="746346" y="515204"/>
                </a:cubicBezTo>
                <a:cubicBezTo>
                  <a:pt x="741159" y="513259"/>
                  <a:pt x="735535" y="512426"/>
                  <a:pt x="730580" y="509949"/>
                </a:cubicBezTo>
                <a:cubicBezTo>
                  <a:pt x="721444" y="505381"/>
                  <a:pt x="713749" y="498073"/>
                  <a:pt x="704304" y="494184"/>
                </a:cubicBezTo>
                <a:cubicBezTo>
                  <a:pt x="564127" y="436464"/>
                  <a:pt x="696045" y="500564"/>
                  <a:pt x="609711" y="457398"/>
                </a:cubicBezTo>
                <a:cubicBezTo>
                  <a:pt x="606208" y="424115"/>
                  <a:pt x="596532" y="390909"/>
                  <a:pt x="599201" y="357549"/>
                </a:cubicBezTo>
                <a:cubicBezTo>
                  <a:pt x="600208" y="344958"/>
                  <a:pt x="608923" y="331667"/>
                  <a:pt x="620221" y="326018"/>
                </a:cubicBezTo>
                <a:cubicBezTo>
                  <a:pt x="635967" y="318145"/>
                  <a:pt x="655373" y="323440"/>
                  <a:pt x="672773" y="320763"/>
                </a:cubicBezTo>
                <a:cubicBezTo>
                  <a:pt x="700957" y="316427"/>
                  <a:pt x="728828" y="310253"/>
                  <a:pt x="756856" y="304998"/>
                </a:cubicBezTo>
                <a:cubicBezTo>
                  <a:pt x="770870" y="294487"/>
                  <a:pt x="781380" y="273466"/>
                  <a:pt x="798897" y="273466"/>
                </a:cubicBezTo>
                <a:cubicBezTo>
                  <a:pt x="808216" y="273466"/>
                  <a:pt x="810473" y="326385"/>
                  <a:pt x="814663" y="331273"/>
                </a:cubicBezTo>
                <a:cubicBezTo>
                  <a:pt x="820802" y="338435"/>
                  <a:pt x="832180" y="338280"/>
                  <a:pt x="840939" y="341784"/>
                </a:cubicBezTo>
                <a:cubicBezTo>
                  <a:pt x="886487" y="330397"/>
                  <a:pt x="866160" y="342805"/>
                  <a:pt x="856704" y="257701"/>
                </a:cubicBezTo>
                <a:cubicBezTo>
                  <a:pt x="853747" y="231083"/>
                  <a:pt x="846883" y="129845"/>
                  <a:pt x="819918" y="94791"/>
                </a:cubicBezTo>
                <a:cubicBezTo>
                  <a:pt x="812753" y="85477"/>
                  <a:pt x="798897" y="84280"/>
                  <a:pt x="788387" y="79025"/>
                </a:cubicBezTo>
                <a:cubicBezTo>
                  <a:pt x="777877" y="80777"/>
                  <a:pt x="763873" y="76261"/>
                  <a:pt x="756856" y="84280"/>
                </a:cubicBezTo>
                <a:cubicBezTo>
                  <a:pt x="748699" y="93602"/>
                  <a:pt x="752589" y="108719"/>
                  <a:pt x="751601" y="121066"/>
                </a:cubicBezTo>
                <a:cubicBezTo>
                  <a:pt x="749083" y="152545"/>
                  <a:pt x="758303" y="186431"/>
                  <a:pt x="746346" y="215660"/>
                </a:cubicBezTo>
                <a:cubicBezTo>
                  <a:pt x="740414" y="230161"/>
                  <a:pt x="719168" y="231725"/>
                  <a:pt x="704304" y="236680"/>
                </a:cubicBezTo>
                <a:cubicBezTo>
                  <a:pt x="688539" y="241935"/>
                  <a:pt x="673304" y="249187"/>
                  <a:pt x="657008" y="252446"/>
                </a:cubicBezTo>
                <a:cubicBezTo>
                  <a:pt x="641587" y="255530"/>
                  <a:pt x="629105" y="256897"/>
                  <a:pt x="614966" y="262956"/>
                </a:cubicBezTo>
                <a:cubicBezTo>
                  <a:pt x="607766" y="266042"/>
                  <a:pt x="601281" y="270715"/>
                  <a:pt x="593946" y="273466"/>
                </a:cubicBezTo>
                <a:cubicBezTo>
                  <a:pt x="587183" y="276002"/>
                  <a:pt x="579688" y="276186"/>
                  <a:pt x="572925" y="278722"/>
                </a:cubicBezTo>
                <a:cubicBezTo>
                  <a:pt x="517971" y="299330"/>
                  <a:pt x="584832" y="281000"/>
                  <a:pt x="530884" y="294487"/>
                </a:cubicBezTo>
                <a:cubicBezTo>
                  <a:pt x="523877" y="287480"/>
                  <a:pt x="512819" y="282924"/>
                  <a:pt x="509863" y="273466"/>
                </a:cubicBezTo>
                <a:cubicBezTo>
                  <a:pt x="503571" y="253333"/>
                  <a:pt x="507396" y="231312"/>
                  <a:pt x="504608" y="210404"/>
                </a:cubicBezTo>
                <a:cubicBezTo>
                  <a:pt x="503876" y="204913"/>
                  <a:pt x="501104" y="199894"/>
                  <a:pt x="499352" y="194639"/>
                </a:cubicBezTo>
                <a:cubicBezTo>
                  <a:pt x="520733" y="2215"/>
                  <a:pt x="466877" y="57022"/>
                  <a:pt x="572925" y="63260"/>
                </a:cubicBezTo>
                <a:cubicBezTo>
                  <a:pt x="583562" y="63886"/>
                  <a:pt x="593946" y="59756"/>
                  <a:pt x="604456" y="58004"/>
                </a:cubicBezTo>
                <a:cubicBezTo>
                  <a:pt x="597449" y="47494"/>
                  <a:pt x="595331" y="30721"/>
                  <a:pt x="583435" y="26473"/>
                </a:cubicBezTo>
                <a:cubicBezTo>
                  <a:pt x="566856" y="20552"/>
                  <a:pt x="548488" y="31729"/>
                  <a:pt x="530884" y="31729"/>
                </a:cubicBezTo>
                <a:cubicBezTo>
                  <a:pt x="506297" y="31729"/>
                  <a:pt x="481835" y="28225"/>
                  <a:pt x="457311" y="26473"/>
                </a:cubicBezTo>
                <a:cubicBezTo>
                  <a:pt x="422456" y="14855"/>
                  <a:pt x="417898" y="8956"/>
                  <a:pt x="410015" y="5453"/>
                </a:cubicBezTo>
                <a:close/>
              </a:path>
            </a:pathLst>
          </a:custGeom>
          <a:solidFill>
            <a:schemeClr val="bg1">
              <a:lumMod val="9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34F7727F-7B9A-1970-60F4-5917A529DD8D}"/>
              </a:ext>
            </a:extLst>
          </p:cNvPr>
          <p:cNvSpPr/>
          <p:nvPr/>
        </p:nvSpPr>
        <p:spPr>
          <a:xfrm>
            <a:off x="6056088" y="4522560"/>
            <a:ext cx="110736" cy="105104"/>
          </a:xfrm>
          <a:custGeom>
            <a:avLst/>
            <a:gdLst>
              <a:gd name="connsiteX0" fmla="*/ 410015 w 869482"/>
              <a:gd name="connsiteY0" fmla="*/ 5453 h 825260"/>
              <a:gd name="connsiteX1" fmla="*/ 410015 w 869482"/>
              <a:gd name="connsiteY1" fmla="*/ 5453 h 825260"/>
              <a:gd name="connsiteX2" fmla="*/ 362718 w 869482"/>
              <a:gd name="connsiteY2" fmla="*/ 198 h 825260"/>
              <a:gd name="connsiteX3" fmla="*/ 315421 w 869482"/>
              <a:gd name="connsiteY3" fmla="*/ 26473 h 825260"/>
              <a:gd name="connsiteX4" fmla="*/ 362718 w 869482"/>
              <a:gd name="connsiteY4" fmla="*/ 52749 h 825260"/>
              <a:gd name="connsiteX5" fmla="*/ 388994 w 869482"/>
              <a:gd name="connsiteY5" fmla="*/ 63260 h 825260"/>
              <a:gd name="connsiteX6" fmla="*/ 399504 w 869482"/>
              <a:gd name="connsiteY6" fmla="*/ 115811 h 825260"/>
              <a:gd name="connsiteX7" fmla="*/ 388994 w 869482"/>
              <a:gd name="connsiteY7" fmla="*/ 205149 h 825260"/>
              <a:gd name="connsiteX8" fmla="*/ 378484 w 869482"/>
              <a:gd name="connsiteY8" fmla="*/ 220915 h 825260"/>
              <a:gd name="connsiteX9" fmla="*/ 357463 w 869482"/>
              <a:gd name="connsiteY9" fmla="*/ 268211 h 825260"/>
              <a:gd name="connsiteX10" fmla="*/ 352208 w 869482"/>
              <a:gd name="connsiteY10" fmla="*/ 299742 h 825260"/>
              <a:gd name="connsiteX11" fmla="*/ 320677 w 869482"/>
              <a:gd name="connsiteY11" fmla="*/ 362804 h 825260"/>
              <a:gd name="connsiteX12" fmla="*/ 289146 w 869482"/>
              <a:gd name="connsiteY12" fmla="*/ 383825 h 825260"/>
              <a:gd name="connsiteX13" fmla="*/ 268125 w 869482"/>
              <a:gd name="connsiteY13" fmla="*/ 389080 h 825260"/>
              <a:gd name="connsiteX14" fmla="*/ 194552 w 869482"/>
              <a:gd name="connsiteY14" fmla="*/ 394335 h 825260"/>
              <a:gd name="connsiteX15" fmla="*/ 147256 w 869482"/>
              <a:gd name="connsiteY15" fmla="*/ 389080 h 825260"/>
              <a:gd name="connsiteX16" fmla="*/ 84194 w 869482"/>
              <a:gd name="connsiteY16" fmla="*/ 357549 h 825260"/>
              <a:gd name="connsiteX17" fmla="*/ 63173 w 869482"/>
              <a:gd name="connsiteY17" fmla="*/ 347039 h 825260"/>
              <a:gd name="connsiteX18" fmla="*/ 36897 w 869482"/>
              <a:gd name="connsiteY18" fmla="*/ 326018 h 825260"/>
              <a:gd name="connsiteX19" fmla="*/ 31642 w 869482"/>
              <a:gd name="connsiteY19" fmla="*/ 257701 h 825260"/>
              <a:gd name="connsiteX20" fmla="*/ 15877 w 869482"/>
              <a:gd name="connsiteY20" fmla="*/ 268211 h 825260"/>
              <a:gd name="connsiteX21" fmla="*/ 5366 w 869482"/>
              <a:gd name="connsiteY21" fmla="*/ 289232 h 825260"/>
              <a:gd name="connsiteX22" fmla="*/ 10621 w 869482"/>
              <a:gd name="connsiteY22" fmla="*/ 483673 h 825260"/>
              <a:gd name="connsiteX23" fmla="*/ 26387 w 869482"/>
              <a:gd name="connsiteY23" fmla="*/ 473163 h 825260"/>
              <a:gd name="connsiteX24" fmla="*/ 47408 w 869482"/>
              <a:gd name="connsiteY24" fmla="*/ 452142 h 825260"/>
              <a:gd name="connsiteX25" fmla="*/ 94704 w 869482"/>
              <a:gd name="connsiteY25" fmla="*/ 441632 h 825260"/>
              <a:gd name="connsiteX26" fmla="*/ 168277 w 869482"/>
              <a:gd name="connsiteY26" fmla="*/ 446887 h 825260"/>
              <a:gd name="connsiteX27" fmla="*/ 205063 w 869482"/>
              <a:gd name="connsiteY27" fmla="*/ 441632 h 825260"/>
              <a:gd name="connsiteX28" fmla="*/ 273380 w 869482"/>
              <a:gd name="connsiteY28" fmla="*/ 436377 h 825260"/>
              <a:gd name="connsiteX29" fmla="*/ 294401 w 869482"/>
              <a:gd name="connsiteY29" fmla="*/ 441632 h 825260"/>
              <a:gd name="connsiteX30" fmla="*/ 320677 w 869482"/>
              <a:gd name="connsiteY30" fmla="*/ 446887 h 825260"/>
              <a:gd name="connsiteX31" fmla="*/ 299656 w 869482"/>
              <a:gd name="connsiteY31" fmla="*/ 530970 h 825260"/>
              <a:gd name="connsiteX32" fmla="*/ 247104 w 869482"/>
              <a:gd name="connsiteY32" fmla="*/ 562501 h 825260"/>
              <a:gd name="connsiteX33" fmla="*/ 231339 w 869482"/>
              <a:gd name="connsiteY33" fmla="*/ 573011 h 825260"/>
              <a:gd name="connsiteX34" fmla="*/ 215573 w 869482"/>
              <a:gd name="connsiteY34" fmla="*/ 578266 h 825260"/>
              <a:gd name="connsiteX35" fmla="*/ 199808 w 869482"/>
              <a:gd name="connsiteY35" fmla="*/ 588777 h 825260"/>
              <a:gd name="connsiteX36" fmla="*/ 163021 w 869482"/>
              <a:gd name="connsiteY36" fmla="*/ 620308 h 825260"/>
              <a:gd name="connsiteX37" fmla="*/ 147256 w 869482"/>
              <a:gd name="connsiteY37" fmla="*/ 625563 h 825260"/>
              <a:gd name="connsiteX38" fmla="*/ 115725 w 869482"/>
              <a:gd name="connsiteY38" fmla="*/ 615053 h 825260"/>
              <a:gd name="connsiteX39" fmla="*/ 99959 w 869482"/>
              <a:gd name="connsiteY39" fmla="*/ 604542 h 825260"/>
              <a:gd name="connsiteX40" fmla="*/ 42152 w 869482"/>
              <a:gd name="connsiteY40" fmla="*/ 609798 h 825260"/>
              <a:gd name="connsiteX41" fmla="*/ 52663 w 869482"/>
              <a:gd name="connsiteY41" fmla="*/ 641329 h 825260"/>
              <a:gd name="connsiteX42" fmla="*/ 99959 w 869482"/>
              <a:gd name="connsiteY42" fmla="*/ 714901 h 825260"/>
              <a:gd name="connsiteX43" fmla="*/ 120980 w 869482"/>
              <a:gd name="connsiteY43" fmla="*/ 762198 h 825260"/>
              <a:gd name="connsiteX44" fmla="*/ 152511 w 869482"/>
              <a:gd name="connsiteY44" fmla="*/ 793729 h 825260"/>
              <a:gd name="connsiteX45" fmla="*/ 220828 w 869482"/>
              <a:gd name="connsiteY45" fmla="*/ 825260 h 825260"/>
              <a:gd name="connsiteX46" fmla="*/ 236594 w 869482"/>
              <a:gd name="connsiteY46" fmla="*/ 804239 h 825260"/>
              <a:gd name="connsiteX47" fmla="*/ 199808 w 869482"/>
              <a:gd name="connsiteY47" fmla="*/ 683370 h 825260"/>
              <a:gd name="connsiteX48" fmla="*/ 299656 w 869482"/>
              <a:gd name="connsiteY48" fmla="*/ 646584 h 825260"/>
              <a:gd name="connsiteX49" fmla="*/ 383739 w 869482"/>
              <a:gd name="connsiteY49" fmla="*/ 588777 h 825260"/>
              <a:gd name="connsiteX50" fmla="*/ 399504 w 869482"/>
              <a:gd name="connsiteY50" fmla="*/ 583522 h 825260"/>
              <a:gd name="connsiteX51" fmla="*/ 457311 w 869482"/>
              <a:gd name="connsiteY51" fmla="*/ 541480 h 825260"/>
              <a:gd name="connsiteX52" fmla="*/ 467821 w 869482"/>
              <a:gd name="connsiteY52" fmla="*/ 567756 h 825260"/>
              <a:gd name="connsiteX53" fmla="*/ 457311 w 869482"/>
              <a:gd name="connsiteY53" fmla="*/ 636073 h 825260"/>
              <a:gd name="connsiteX54" fmla="*/ 452056 w 869482"/>
              <a:gd name="connsiteY54" fmla="*/ 678115 h 825260"/>
              <a:gd name="connsiteX55" fmla="*/ 446801 w 869482"/>
              <a:gd name="connsiteY55" fmla="*/ 725411 h 825260"/>
              <a:gd name="connsiteX56" fmla="*/ 399504 w 869482"/>
              <a:gd name="connsiteY56" fmla="*/ 735922 h 825260"/>
              <a:gd name="connsiteX57" fmla="*/ 331187 w 869482"/>
              <a:gd name="connsiteY57" fmla="*/ 756942 h 825260"/>
              <a:gd name="connsiteX58" fmla="*/ 341697 w 869482"/>
              <a:gd name="connsiteY58" fmla="*/ 767453 h 825260"/>
              <a:gd name="connsiteX59" fmla="*/ 452056 w 869482"/>
              <a:gd name="connsiteY59" fmla="*/ 814749 h 825260"/>
              <a:gd name="connsiteX60" fmla="*/ 520373 w 869482"/>
              <a:gd name="connsiteY60" fmla="*/ 809494 h 825260"/>
              <a:gd name="connsiteX61" fmla="*/ 541394 w 869482"/>
              <a:gd name="connsiteY61" fmla="*/ 793729 h 825260"/>
              <a:gd name="connsiteX62" fmla="*/ 583435 w 869482"/>
              <a:gd name="connsiteY62" fmla="*/ 777963 h 825260"/>
              <a:gd name="connsiteX63" fmla="*/ 620221 w 869482"/>
              <a:gd name="connsiteY63" fmla="*/ 762198 h 825260"/>
              <a:gd name="connsiteX64" fmla="*/ 651752 w 869482"/>
              <a:gd name="connsiteY64" fmla="*/ 746432 h 825260"/>
              <a:gd name="connsiteX65" fmla="*/ 630732 w 869482"/>
              <a:gd name="connsiteY65" fmla="*/ 714901 h 825260"/>
              <a:gd name="connsiteX66" fmla="*/ 557159 w 869482"/>
              <a:gd name="connsiteY66" fmla="*/ 704391 h 825260"/>
              <a:gd name="connsiteX67" fmla="*/ 536139 w 869482"/>
              <a:gd name="connsiteY67" fmla="*/ 693880 h 825260"/>
              <a:gd name="connsiteX68" fmla="*/ 530884 w 869482"/>
              <a:gd name="connsiteY68" fmla="*/ 651839 h 825260"/>
              <a:gd name="connsiteX69" fmla="*/ 525628 w 869482"/>
              <a:gd name="connsiteY69" fmla="*/ 557246 h 825260"/>
              <a:gd name="connsiteX70" fmla="*/ 515118 w 869482"/>
              <a:gd name="connsiteY70" fmla="*/ 509949 h 825260"/>
              <a:gd name="connsiteX71" fmla="*/ 525628 w 869482"/>
              <a:gd name="connsiteY71" fmla="*/ 494184 h 825260"/>
              <a:gd name="connsiteX72" fmla="*/ 588690 w 869482"/>
              <a:gd name="connsiteY72" fmla="*/ 520460 h 825260"/>
              <a:gd name="connsiteX73" fmla="*/ 609711 w 869482"/>
              <a:gd name="connsiteY73" fmla="*/ 530970 h 825260"/>
              <a:gd name="connsiteX74" fmla="*/ 672773 w 869482"/>
              <a:gd name="connsiteY74" fmla="*/ 567756 h 825260"/>
              <a:gd name="connsiteX75" fmla="*/ 709559 w 869482"/>
              <a:gd name="connsiteY75" fmla="*/ 588777 h 825260"/>
              <a:gd name="connsiteX76" fmla="*/ 741090 w 869482"/>
              <a:gd name="connsiteY76" fmla="*/ 599287 h 825260"/>
              <a:gd name="connsiteX77" fmla="*/ 788387 w 869482"/>
              <a:gd name="connsiteY77" fmla="*/ 625563 h 825260"/>
              <a:gd name="connsiteX78" fmla="*/ 814663 w 869482"/>
              <a:gd name="connsiteY78" fmla="*/ 578266 h 825260"/>
              <a:gd name="connsiteX79" fmla="*/ 830428 w 869482"/>
              <a:gd name="connsiteY79" fmla="*/ 562501 h 825260"/>
              <a:gd name="connsiteX80" fmla="*/ 835684 w 869482"/>
              <a:gd name="connsiteY80" fmla="*/ 546735 h 825260"/>
              <a:gd name="connsiteX81" fmla="*/ 851449 w 869482"/>
              <a:gd name="connsiteY81" fmla="*/ 488929 h 825260"/>
              <a:gd name="connsiteX82" fmla="*/ 861959 w 869482"/>
              <a:gd name="connsiteY82" fmla="*/ 473163 h 825260"/>
              <a:gd name="connsiteX83" fmla="*/ 856704 w 869482"/>
              <a:gd name="connsiteY83" fmla="*/ 441632 h 825260"/>
              <a:gd name="connsiteX84" fmla="*/ 819918 w 869482"/>
              <a:gd name="connsiteY84" fmla="*/ 415356 h 825260"/>
              <a:gd name="connsiteX85" fmla="*/ 798897 w 869482"/>
              <a:gd name="connsiteY85" fmla="*/ 425866 h 825260"/>
              <a:gd name="connsiteX86" fmla="*/ 793642 w 869482"/>
              <a:gd name="connsiteY86" fmla="*/ 441632 h 825260"/>
              <a:gd name="connsiteX87" fmla="*/ 788387 w 869482"/>
              <a:gd name="connsiteY87" fmla="*/ 515204 h 825260"/>
              <a:gd name="connsiteX88" fmla="*/ 772621 w 869482"/>
              <a:gd name="connsiteY88" fmla="*/ 525715 h 825260"/>
              <a:gd name="connsiteX89" fmla="*/ 746346 w 869482"/>
              <a:gd name="connsiteY89" fmla="*/ 515204 h 825260"/>
              <a:gd name="connsiteX90" fmla="*/ 730580 w 869482"/>
              <a:gd name="connsiteY90" fmla="*/ 509949 h 825260"/>
              <a:gd name="connsiteX91" fmla="*/ 704304 w 869482"/>
              <a:gd name="connsiteY91" fmla="*/ 494184 h 825260"/>
              <a:gd name="connsiteX92" fmla="*/ 609711 w 869482"/>
              <a:gd name="connsiteY92" fmla="*/ 457398 h 825260"/>
              <a:gd name="connsiteX93" fmla="*/ 599201 w 869482"/>
              <a:gd name="connsiteY93" fmla="*/ 357549 h 825260"/>
              <a:gd name="connsiteX94" fmla="*/ 620221 w 869482"/>
              <a:gd name="connsiteY94" fmla="*/ 326018 h 825260"/>
              <a:gd name="connsiteX95" fmla="*/ 672773 w 869482"/>
              <a:gd name="connsiteY95" fmla="*/ 320763 h 825260"/>
              <a:gd name="connsiteX96" fmla="*/ 756856 w 869482"/>
              <a:gd name="connsiteY96" fmla="*/ 304998 h 825260"/>
              <a:gd name="connsiteX97" fmla="*/ 798897 w 869482"/>
              <a:gd name="connsiteY97" fmla="*/ 273466 h 825260"/>
              <a:gd name="connsiteX98" fmla="*/ 814663 w 869482"/>
              <a:gd name="connsiteY98" fmla="*/ 331273 h 825260"/>
              <a:gd name="connsiteX99" fmla="*/ 840939 w 869482"/>
              <a:gd name="connsiteY99" fmla="*/ 341784 h 825260"/>
              <a:gd name="connsiteX100" fmla="*/ 856704 w 869482"/>
              <a:gd name="connsiteY100" fmla="*/ 257701 h 825260"/>
              <a:gd name="connsiteX101" fmla="*/ 819918 w 869482"/>
              <a:gd name="connsiteY101" fmla="*/ 94791 h 825260"/>
              <a:gd name="connsiteX102" fmla="*/ 788387 w 869482"/>
              <a:gd name="connsiteY102" fmla="*/ 79025 h 825260"/>
              <a:gd name="connsiteX103" fmla="*/ 756856 w 869482"/>
              <a:gd name="connsiteY103" fmla="*/ 84280 h 825260"/>
              <a:gd name="connsiteX104" fmla="*/ 751601 w 869482"/>
              <a:gd name="connsiteY104" fmla="*/ 121066 h 825260"/>
              <a:gd name="connsiteX105" fmla="*/ 746346 w 869482"/>
              <a:gd name="connsiteY105" fmla="*/ 215660 h 825260"/>
              <a:gd name="connsiteX106" fmla="*/ 704304 w 869482"/>
              <a:gd name="connsiteY106" fmla="*/ 236680 h 825260"/>
              <a:gd name="connsiteX107" fmla="*/ 657008 w 869482"/>
              <a:gd name="connsiteY107" fmla="*/ 252446 h 825260"/>
              <a:gd name="connsiteX108" fmla="*/ 614966 w 869482"/>
              <a:gd name="connsiteY108" fmla="*/ 262956 h 825260"/>
              <a:gd name="connsiteX109" fmla="*/ 593946 w 869482"/>
              <a:gd name="connsiteY109" fmla="*/ 273466 h 825260"/>
              <a:gd name="connsiteX110" fmla="*/ 572925 w 869482"/>
              <a:gd name="connsiteY110" fmla="*/ 278722 h 825260"/>
              <a:gd name="connsiteX111" fmla="*/ 530884 w 869482"/>
              <a:gd name="connsiteY111" fmla="*/ 294487 h 825260"/>
              <a:gd name="connsiteX112" fmla="*/ 509863 w 869482"/>
              <a:gd name="connsiteY112" fmla="*/ 273466 h 825260"/>
              <a:gd name="connsiteX113" fmla="*/ 504608 w 869482"/>
              <a:gd name="connsiteY113" fmla="*/ 210404 h 825260"/>
              <a:gd name="connsiteX114" fmla="*/ 499352 w 869482"/>
              <a:gd name="connsiteY114" fmla="*/ 194639 h 825260"/>
              <a:gd name="connsiteX115" fmla="*/ 572925 w 869482"/>
              <a:gd name="connsiteY115" fmla="*/ 63260 h 825260"/>
              <a:gd name="connsiteX116" fmla="*/ 604456 w 869482"/>
              <a:gd name="connsiteY116" fmla="*/ 58004 h 825260"/>
              <a:gd name="connsiteX117" fmla="*/ 583435 w 869482"/>
              <a:gd name="connsiteY117" fmla="*/ 26473 h 825260"/>
              <a:gd name="connsiteX118" fmla="*/ 530884 w 869482"/>
              <a:gd name="connsiteY118" fmla="*/ 31729 h 825260"/>
              <a:gd name="connsiteX119" fmla="*/ 457311 w 869482"/>
              <a:gd name="connsiteY119" fmla="*/ 26473 h 825260"/>
              <a:gd name="connsiteX120" fmla="*/ 410015 w 869482"/>
              <a:gd name="connsiteY120" fmla="*/ 5453 h 825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869482" h="825260">
                <a:moveTo>
                  <a:pt x="410015" y="5453"/>
                </a:moveTo>
                <a:lnTo>
                  <a:pt x="410015" y="5453"/>
                </a:lnTo>
                <a:cubicBezTo>
                  <a:pt x="394249" y="3701"/>
                  <a:pt x="378534" y="-1019"/>
                  <a:pt x="362718" y="198"/>
                </a:cubicBezTo>
                <a:cubicBezTo>
                  <a:pt x="356952" y="641"/>
                  <a:pt x="316613" y="25758"/>
                  <a:pt x="315421" y="26473"/>
                </a:cubicBezTo>
                <a:cubicBezTo>
                  <a:pt x="331187" y="35232"/>
                  <a:pt x="346587" y="44683"/>
                  <a:pt x="362718" y="52749"/>
                </a:cubicBezTo>
                <a:cubicBezTo>
                  <a:pt x="371156" y="56968"/>
                  <a:pt x="384241" y="55112"/>
                  <a:pt x="388994" y="63260"/>
                </a:cubicBezTo>
                <a:cubicBezTo>
                  <a:pt x="397995" y="78690"/>
                  <a:pt x="396001" y="98294"/>
                  <a:pt x="399504" y="115811"/>
                </a:cubicBezTo>
                <a:cubicBezTo>
                  <a:pt x="396001" y="145590"/>
                  <a:pt x="394874" y="175747"/>
                  <a:pt x="388994" y="205149"/>
                </a:cubicBezTo>
                <a:cubicBezTo>
                  <a:pt x="387755" y="211342"/>
                  <a:pt x="381049" y="215143"/>
                  <a:pt x="378484" y="220915"/>
                </a:cubicBezTo>
                <a:cubicBezTo>
                  <a:pt x="353470" y="277196"/>
                  <a:pt x="381247" y="232534"/>
                  <a:pt x="357463" y="268211"/>
                </a:cubicBezTo>
                <a:cubicBezTo>
                  <a:pt x="355711" y="278721"/>
                  <a:pt x="354792" y="289405"/>
                  <a:pt x="352208" y="299742"/>
                </a:cubicBezTo>
                <a:cubicBezTo>
                  <a:pt x="346509" y="322535"/>
                  <a:pt x="337801" y="345680"/>
                  <a:pt x="320677" y="362804"/>
                </a:cubicBezTo>
                <a:cubicBezTo>
                  <a:pt x="311745" y="371736"/>
                  <a:pt x="300444" y="378176"/>
                  <a:pt x="289146" y="383825"/>
                </a:cubicBezTo>
                <a:cubicBezTo>
                  <a:pt x="282686" y="387055"/>
                  <a:pt x="275303" y="388282"/>
                  <a:pt x="268125" y="389080"/>
                </a:cubicBezTo>
                <a:cubicBezTo>
                  <a:pt x="243689" y="391795"/>
                  <a:pt x="219076" y="392583"/>
                  <a:pt x="194552" y="394335"/>
                </a:cubicBezTo>
                <a:cubicBezTo>
                  <a:pt x="170904" y="402219"/>
                  <a:pt x="178788" y="403094"/>
                  <a:pt x="147256" y="389080"/>
                </a:cubicBezTo>
                <a:cubicBezTo>
                  <a:pt x="125780" y="379535"/>
                  <a:pt x="105215" y="368059"/>
                  <a:pt x="84194" y="357549"/>
                </a:cubicBezTo>
                <a:cubicBezTo>
                  <a:pt x="77187" y="354046"/>
                  <a:pt x="69290" y="351933"/>
                  <a:pt x="63173" y="347039"/>
                </a:cubicBezTo>
                <a:lnTo>
                  <a:pt x="36897" y="326018"/>
                </a:lnTo>
                <a:cubicBezTo>
                  <a:pt x="35145" y="303246"/>
                  <a:pt x="39447" y="279166"/>
                  <a:pt x="31642" y="257701"/>
                </a:cubicBezTo>
                <a:cubicBezTo>
                  <a:pt x="29484" y="251766"/>
                  <a:pt x="19920" y="263359"/>
                  <a:pt x="15877" y="268211"/>
                </a:cubicBezTo>
                <a:cubicBezTo>
                  <a:pt x="10862" y="274229"/>
                  <a:pt x="8870" y="282225"/>
                  <a:pt x="5366" y="289232"/>
                </a:cubicBezTo>
                <a:cubicBezTo>
                  <a:pt x="1971" y="350346"/>
                  <a:pt x="-7133" y="423310"/>
                  <a:pt x="10621" y="483673"/>
                </a:cubicBezTo>
                <a:cubicBezTo>
                  <a:pt x="12403" y="489732"/>
                  <a:pt x="21591" y="477273"/>
                  <a:pt x="26387" y="473163"/>
                </a:cubicBezTo>
                <a:cubicBezTo>
                  <a:pt x="33911" y="466714"/>
                  <a:pt x="38411" y="456295"/>
                  <a:pt x="47408" y="452142"/>
                </a:cubicBezTo>
                <a:cubicBezTo>
                  <a:pt x="62071" y="445374"/>
                  <a:pt x="78939" y="445135"/>
                  <a:pt x="94704" y="441632"/>
                </a:cubicBezTo>
                <a:cubicBezTo>
                  <a:pt x="119228" y="443384"/>
                  <a:pt x="143690" y="446887"/>
                  <a:pt x="168277" y="446887"/>
                </a:cubicBezTo>
                <a:cubicBezTo>
                  <a:pt x="180663" y="446887"/>
                  <a:pt x="192738" y="442864"/>
                  <a:pt x="205063" y="441632"/>
                </a:cubicBezTo>
                <a:cubicBezTo>
                  <a:pt x="227789" y="439359"/>
                  <a:pt x="250608" y="438129"/>
                  <a:pt x="273380" y="436377"/>
                </a:cubicBezTo>
                <a:cubicBezTo>
                  <a:pt x="280387" y="438129"/>
                  <a:pt x="287350" y="440065"/>
                  <a:pt x="294401" y="441632"/>
                </a:cubicBezTo>
                <a:cubicBezTo>
                  <a:pt x="303120" y="443570"/>
                  <a:pt x="320153" y="437970"/>
                  <a:pt x="320677" y="446887"/>
                </a:cubicBezTo>
                <a:cubicBezTo>
                  <a:pt x="322373" y="475727"/>
                  <a:pt x="315167" y="506596"/>
                  <a:pt x="299656" y="530970"/>
                </a:cubicBezTo>
                <a:cubicBezTo>
                  <a:pt x="288688" y="548205"/>
                  <a:pt x="264102" y="551169"/>
                  <a:pt x="247104" y="562501"/>
                </a:cubicBezTo>
                <a:cubicBezTo>
                  <a:pt x="241849" y="566004"/>
                  <a:pt x="236988" y="570187"/>
                  <a:pt x="231339" y="573011"/>
                </a:cubicBezTo>
                <a:cubicBezTo>
                  <a:pt x="226384" y="575488"/>
                  <a:pt x="220828" y="576514"/>
                  <a:pt x="215573" y="578266"/>
                </a:cubicBezTo>
                <a:cubicBezTo>
                  <a:pt x="210318" y="581770"/>
                  <a:pt x="204660" y="584734"/>
                  <a:pt x="199808" y="588777"/>
                </a:cubicBezTo>
                <a:cubicBezTo>
                  <a:pt x="179481" y="605716"/>
                  <a:pt x="188064" y="605998"/>
                  <a:pt x="163021" y="620308"/>
                </a:cubicBezTo>
                <a:cubicBezTo>
                  <a:pt x="158212" y="623056"/>
                  <a:pt x="152511" y="623811"/>
                  <a:pt x="147256" y="625563"/>
                </a:cubicBezTo>
                <a:cubicBezTo>
                  <a:pt x="136746" y="622060"/>
                  <a:pt x="125849" y="619553"/>
                  <a:pt x="115725" y="615053"/>
                </a:cubicBezTo>
                <a:cubicBezTo>
                  <a:pt x="109953" y="612488"/>
                  <a:pt x="106259" y="604992"/>
                  <a:pt x="99959" y="604542"/>
                </a:cubicBezTo>
                <a:cubicBezTo>
                  <a:pt x="80660" y="603164"/>
                  <a:pt x="61421" y="608046"/>
                  <a:pt x="42152" y="609798"/>
                </a:cubicBezTo>
                <a:cubicBezTo>
                  <a:pt x="45656" y="620308"/>
                  <a:pt x="47449" y="631554"/>
                  <a:pt x="52663" y="641329"/>
                </a:cubicBezTo>
                <a:cubicBezTo>
                  <a:pt x="75264" y="683705"/>
                  <a:pt x="82314" y="679611"/>
                  <a:pt x="99959" y="714901"/>
                </a:cubicBezTo>
                <a:cubicBezTo>
                  <a:pt x="104586" y="724156"/>
                  <a:pt x="113554" y="752915"/>
                  <a:pt x="120980" y="762198"/>
                </a:cubicBezTo>
                <a:cubicBezTo>
                  <a:pt x="130265" y="773805"/>
                  <a:pt x="140416" y="785090"/>
                  <a:pt x="152511" y="793729"/>
                </a:cubicBezTo>
                <a:cubicBezTo>
                  <a:pt x="168568" y="805198"/>
                  <a:pt x="200730" y="817220"/>
                  <a:pt x="220828" y="825260"/>
                </a:cubicBezTo>
                <a:cubicBezTo>
                  <a:pt x="226083" y="818253"/>
                  <a:pt x="237878" y="812903"/>
                  <a:pt x="236594" y="804239"/>
                </a:cubicBezTo>
                <a:cubicBezTo>
                  <a:pt x="230422" y="762579"/>
                  <a:pt x="184167" y="722472"/>
                  <a:pt x="199808" y="683370"/>
                </a:cubicBezTo>
                <a:cubicBezTo>
                  <a:pt x="212981" y="650437"/>
                  <a:pt x="299656" y="646584"/>
                  <a:pt x="299656" y="646584"/>
                </a:cubicBezTo>
                <a:cubicBezTo>
                  <a:pt x="331820" y="614418"/>
                  <a:pt x="318113" y="625691"/>
                  <a:pt x="383739" y="588777"/>
                </a:cubicBezTo>
                <a:cubicBezTo>
                  <a:pt x="388567" y="586061"/>
                  <a:pt x="394719" y="586313"/>
                  <a:pt x="399504" y="583522"/>
                </a:cubicBezTo>
                <a:cubicBezTo>
                  <a:pt x="440643" y="559525"/>
                  <a:pt x="436092" y="562701"/>
                  <a:pt x="457311" y="541480"/>
                </a:cubicBezTo>
                <a:cubicBezTo>
                  <a:pt x="460814" y="550239"/>
                  <a:pt x="467821" y="558323"/>
                  <a:pt x="467821" y="567756"/>
                </a:cubicBezTo>
                <a:cubicBezTo>
                  <a:pt x="467821" y="590796"/>
                  <a:pt x="460569" y="613264"/>
                  <a:pt x="457311" y="636073"/>
                </a:cubicBezTo>
                <a:cubicBezTo>
                  <a:pt x="455314" y="650054"/>
                  <a:pt x="453706" y="664089"/>
                  <a:pt x="452056" y="678115"/>
                </a:cubicBezTo>
                <a:cubicBezTo>
                  <a:pt x="450203" y="693869"/>
                  <a:pt x="457471" y="713674"/>
                  <a:pt x="446801" y="725411"/>
                </a:cubicBezTo>
                <a:cubicBezTo>
                  <a:pt x="435937" y="737361"/>
                  <a:pt x="415225" y="732223"/>
                  <a:pt x="399504" y="735922"/>
                </a:cubicBezTo>
                <a:cubicBezTo>
                  <a:pt x="352880" y="746893"/>
                  <a:pt x="367891" y="742261"/>
                  <a:pt x="331187" y="756942"/>
                </a:cubicBezTo>
                <a:cubicBezTo>
                  <a:pt x="334690" y="760446"/>
                  <a:pt x="337313" y="765145"/>
                  <a:pt x="341697" y="767453"/>
                </a:cubicBezTo>
                <a:cubicBezTo>
                  <a:pt x="418232" y="807735"/>
                  <a:pt x="403349" y="802573"/>
                  <a:pt x="452056" y="814749"/>
                </a:cubicBezTo>
                <a:cubicBezTo>
                  <a:pt x="474828" y="812997"/>
                  <a:pt x="498140" y="814725"/>
                  <a:pt x="520373" y="809494"/>
                </a:cubicBezTo>
                <a:cubicBezTo>
                  <a:pt x="528899" y="807488"/>
                  <a:pt x="533560" y="797646"/>
                  <a:pt x="541394" y="793729"/>
                </a:cubicBezTo>
                <a:cubicBezTo>
                  <a:pt x="554781" y="787036"/>
                  <a:pt x="569539" y="783522"/>
                  <a:pt x="583435" y="777963"/>
                </a:cubicBezTo>
                <a:cubicBezTo>
                  <a:pt x="595821" y="773008"/>
                  <a:pt x="608289" y="768164"/>
                  <a:pt x="620221" y="762198"/>
                </a:cubicBezTo>
                <a:cubicBezTo>
                  <a:pt x="660973" y="741822"/>
                  <a:pt x="612124" y="759641"/>
                  <a:pt x="651752" y="746432"/>
                </a:cubicBezTo>
                <a:cubicBezTo>
                  <a:pt x="644745" y="735922"/>
                  <a:pt x="642275" y="720031"/>
                  <a:pt x="630732" y="714901"/>
                </a:cubicBezTo>
                <a:cubicBezTo>
                  <a:pt x="608094" y="704840"/>
                  <a:pt x="581342" y="709765"/>
                  <a:pt x="557159" y="704391"/>
                </a:cubicBezTo>
                <a:cubicBezTo>
                  <a:pt x="549512" y="702692"/>
                  <a:pt x="543146" y="697384"/>
                  <a:pt x="536139" y="693880"/>
                </a:cubicBezTo>
                <a:cubicBezTo>
                  <a:pt x="534387" y="679866"/>
                  <a:pt x="531967" y="665920"/>
                  <a:pt x="530884" y="651839"/>
                </a:cubicBezTo>
                <a:cubicBezTo>
                  <a:pt x="528462" y="620352"/>
                  <a:pt x="529115" y="588632"/>
                  <a:pt x="525628" y="557246"/>
                </a:cubicBezTo>
                <a:cubicBezTo>
                  <a:pt x="523844" y="541195"/>
                  <a:pt x="518621" y="525715"/>
                  <a:pt x="515118" y="509949"/>
                </a:cubicBezTo>
                <a:cubicBezTo>
                  <a:pt x="518621" y="504694"/>
                  <a:pt x="519376" y="493291"/>
                  <a:pt x="525628" y="494184"/>
                </a:cubicBezTo>
                <a:cubicBezTo>
                  <a:pt x="548172" y="497405"/>
                  <a:pt x="568322" y="510276"/>
                  <a:pt x="588690" y="520460"/>
                </a:cubicBezTo>
                <a:cubicBezTo>
                  <a:pt x="595697" y="523963"/>
                  <a:pt x="603193" y="526625"/>
                  <a:pt x="609711" y="530970"/>
                </a:cubicBezTo>
                <a:cubicBezTo>
                  <a:pt x="667095" y="569226"/>
                  <a:pt x="630814" y="557267"/>
                  <a:pt x="672773" y="567756"/>
                </a:cubicBezTo>
                <a:cubicBezTo>
                  <a:pt x="685035" y="574763"/>
                  <a:pt x="696736" y="582859"/>
                  <a:pt x="709559" y="588777"/>
                </a:cubicBezTo>
                <a:cubicBezTo>
                  <a:pt x="719618" y="593420"/>
                  <a:pt x="730804" y="595172"/>
                  <a:pt x="741090" y="599287"/>
                </a:cubicBezTo>
                <a:cubicBezTo>
                  <a:pt x="756163" y="605316"/>
                  <a:pt x="775059" y="617566"/>
                  <a:pt x="788387" y="625563"/>
                </a:cubicBezTo>
                <a:cubicBezTo>
                  <a:pt x="795099" y="612140"/>
                  <a:pt x="804018" y="591040"/>
                  <a:pt x="814663" y="578266"/>
                </a:cubicBezTo>
                <a:cubicBezTo>
                  <a:pt x="819421" y="572557"/>
                  <a:pt x="825173" y="567756"/>
                  <a:pt x="830428" y="562501"/>
                </a:cubicBezTo>
                <a:cubicBezTo>
                  <a:pt x="832180" y="557246"/>
                  <a:pt x="834162" y="552062"/>
                  <a:pt x="835684" y="546735"/>
                </a:cubicBezTo>
                <a:cubicBezTo>
                  <a:pt x="841171" y="527531"/>
                  <a:pt x="844732" y="507738"/>
                  <a:pt x="851449" y="488929"/>
                </a:cubicBezTo>
                <a:cubicBezTo>
                  <a:pt x="853573" y="482981"/>
                  <a:pt x="858456" y="478418"/>
                  <a:pt x="861959" y="473163"/>
                </a:cubicBezTo>
                <a:cubicBezTo>
                  <a:pt x="860207" y="462653"/>
                  <a:pt x="861879" y="450947"/>
                  <a:pt x="856704" y="441632"/>
                </a:cubicBezTo>
                <a:cubicBezTo>
                  <a:pt x="854785" y="438178"/>
                  <a:pt x="825554" y="419113"/>
                  <a:pt x="819918" y="415356"/>
                </a:cubicBezTo>
                <a:cubicBezTo>
                  <a:pt x="812911" y="418859"/>
                  <a:pt x="804436" y="420327"/>
                  <a:pt x="798897" y="425866"/>
                </a:cubicBezTo>
                <a:cubicBezTo>
                  <a:pt x="794980" y="429783"/>
                  <a:pt x="794289" y="436130"/>
                  <a:pt x="793642" y="441632"/>
                </a:cubicBezTo>
                <a:cubicBezTo>
                  <a:pt x="790769" y="466050"/>
                  <a:pt x="794350" y="491352"/>
                  <a:pt x="788387" y="515204"/>
                </a:cubicBezTo>
                <a:cubicBezTo>
                  <a:pt x="786855" y="521332"/>
                  <a:pt x="777876" y="522211"/>
                  <a:pt x="772621" y="525715"/>
                </a:cubicBezTo>
                <a:cubicBezTo>
                  <a:pt x="763863" y="522211"/>
                  <a:pt x="755178" y="518516"/>
                  <a:pt x="746346" y="515204"/>
                </a:cubicBezTo>
                <a:cubicBezTo>
                  <a:pt x="741159" y="513259"/>
                  <a:pt x="735535" y="512426"/>
                  <a:pt x="730580" y="509949"/>
                </a:cubicBezTo>
                <a:cubicBezTo>
                  <a:pt x="721444" y="505381"/>
                  <a:pt x="713749" y="498073"/>
                  <a:pt x="704304" y="494184"/>
                </a:cubicBezTo>
                <a:cubicBezTo>
                  <a:pt x="564127" y="436464"/>
                  <a:pt x="696045" y="500564"/>
                  <a:pt x="609711" y="457398"/>
                </a:cubicBezTo>
                <a:cubicBezTo>
                  <a:pt x="606208" y="424115"/>
                  <a:pt x="596532" y="390909"/>
                  <a:pt x="599201" y="357549"/>
                </a:cubicBezTo>
                <a:cubicBezTo>
                  <a:pt x="600208" y="344958"/>
                  <a:pt x="608923" y="331667"/>
                  <a:pt x="620221" y="326018"/>
                </a:cubicBezTo>
                <a:cubicBezTo>
                  <a:pt x="635967" y="318145"/>
                  <a:pt x="655373" y="323440"/>
                  <a:pt x="672773" y="320763"/>
                </a:cubicBezTo>
                <a:cubicBezTo>
                  <a:pt x="700957" y="316427"/>
                  <a:pt x="728828" y="310253"/>
                  <a:pt x="756856" y="304998"/>
                </a:cubicBezTo>
                <a:cubicBezTo>
                  <a:pt x="770870" y="294487"/>
                  <a:pt x="781380" y="273466"/>
                  <a:pt x="798897" y="273466"/>
                </a:cubicBezTo>
                <a:cubicBezTo>
                  <a:pt x="808216" y="273466"/>
                  <a:pt x="810473" y="326385"/>
                  <a:pt x="814663" y="331273"/>
                </a:cubicBezTo>
                <a:cubicBezTo>
                  <a:pt x="820802" y="338435"/>
                  <a:pt x="832180" y="338280"/>
                  <a:pt x="840939" y="341784"/>
                </a:cubicBezTo>
                <a:cubicBezTo>
                  <a:pt x="886487" y="330397"/>
                  <a:pt x="866160" y="342805"/>
                  <a:pt x="856704" y="257701"/>
                </a:cubicBezTo>
                <a:cubicBezTo>
                  <a:pt x="853747" y="231083"/>
                  <a:pt x="846883" y="129845"/>
                  <a:pt x="819918" y="94791"/>
                </a:cubicBezTo>
                <a:cubicBezTo>
                  <a:pt x="812753" y="85477"/>
                  <a:pt x="798897" y="84280"/>
                  <a:pt x="788387" y="79025"/>
                </a:cubicBezTo>
                <a:cubicBezTo>
                  <a:pt x="777877" y="80777"/>
                  <a:pt x="763873" y="76261"/>
                  <a:pt x="756856" y="84280"/>
                </a:cubicBezTo>
                <a:cubicBezTo>
                  <a:pt x="748699" y="93602"/>
                  <a:pt x="752589" y="108719"/>
                  <a:pt x="751601" y="121066"/>
                </a:cubicBezTo>
                <a:cubicBezTo>
                  <a:pt x="749083" y="152545"/>
                  <a:pt x="758303" y="186431"/>
                  <a:pt x="746346" y="215660"/>
                </a:cubicBezTo>
                <a:cubicBezTo>
                  <a:pt x="740414" y="230161"/>
                  <a:pt x="719168" y="231725"/>
                  <a:pt x="704304" y="236680"/>
                </a:cubicBezTo>
                <a:cubicBezTo>
                  <a:pt x="688539" y="241935"/>
                  <a:pt x="673304" y="249187"/>
                  <a:pt x="657008" y="252446"/>
                </a:cubicBezTo>
                <a:cubicBezTo>
                  <a:pt x="641587" y="255530"/>
                  <a:pt x="629105" y="256897"/>
                  <a:pt x="614966" y="262956"/>
                </a:cubicBezTo>
                <a:cubicBezTo>
                  <a:pt x="607766" y="266042"/>
                  <a:pt x="601281" y="270715"/>
                  <a:pt x="593946" y="273466"/>
                </a:cubicBezTo>
                <a:cubicBezTo>
                  <a:pt x="587183" y="276002"/>
                  <a:pt x="579688" y="276186"/>
                  <a:pt x="572925" y="278722"/>
                </a:cubicBezTo>
                <a:cubicBezTo>
                  <a:pt x="517971" y="299330"/>
                  <a:pt x="584832" y="281000"/>
                  <a:pt x="530884" y="294487"/>
                </a:cubicBezTo>
                <a:cubicBezTo>
                  <a:pt x="523877" y="287480"/>
                  <a:pt x="512819" y="282924"/>
                  <a:pt x="509863" y="273466"/>
                </a:cubicBezTo>
                <a:cubicBezTo>
                  <a:pt x="503571" y="253333"/>
                  <a:pt x="507396" y="231312"/>
                  <a:pt x="504608" y="210404"/>
                </a:cubicBezTo>
                <a:cubicBezTo>
                  <a:pt x="503876" y="204913"/>
                  <a:pt x="501104" y="199894"/>
                  <a:pt x="499352" y="194639"/>
                </a:cubicBezTo>
                <a:cubicBezTo>
                  <a:pt x="520733" y="2215"/>
                  <a:pt x="466877" y="57022"/>
                  <a:pt x="572925" y="63260"/>
                </a:cubicBezTo>
                <a:cubicBezTo>
                  <a:pt x="583562" y="63886"/>
                  <a:pt x="593946" y="59756"/>
                  <a:pt x="604456" y="58004"/>
                </a:cubicBezTo>
                <a:cubicBezTo>
                  <a:pt x="597449" y="47494"/>
                  <a:pt x="595331" y="30721"/>
                  <a:pt x="583435" y="26473"/>
                </a:cubicBezTo>
                <a:cubicBezTo>
                  <a:pt x="566856" y="20552"/>
                  <a:pt x="548488" y="31729"/>
                  <a:pt x="530884" y="31729"/>
                </a:cubicBezTo>
                <a:cubicBezTo>
                  <a:pt x="506297" y="31729"/>
                  <a:pt x="481835" y="28225"/>
                  <a:pt x="457311" y="26473"/>
                </a:cubicBezTo>
                <a:cubicBezTo>
                  <a:pt x="422456" y="14855"/>
                  <a:pt x="417898" y="8956"/>
                  <a:pt x="410015" y="5453"/>
                </a:cubicBezTo>
                <a:close/>
              </a:path>
            </a:pathLst>
          </a:custGeom>
          <a:solidFill>
            <a:schemeClr val="bg1">
              <a:lumMod val="9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11DCC5F2-C52B-40F9-1502-124457951B92}"/>
              </a:ext>
            </a:extLst>
          </p:cNvPr>
          <p:cNvSpPr/>
          <p:nvPr/>
        </p:nvSpPr>
        <p:spPr>
          <a:xfrm>
            <a:off x="10198107" y="2102288"/>
            <a:ext cx="1261256" cy="1449877"/>
          </a:xfrm>
          <a:custGeom>
            <a:avLst/>
            <a:gdLst>
              <a:gd name="connsiteX0" fmla="*/ 525533 w 2133823"/>
              <a:gd name="connsiteY0" fmla="*/ 1928648 h 1981200"/>
              <a:gd name="connsiteX1" fmla="*/ 525533 w 2133823"/>
              <a:gd name="connsiteY1" fmla="*/ 1928648 h 1981200"/>
              <a:gd name="connsiteX2" fmla="*/ 488747 w 2133823"/>
              <a:gd name="connsiteY2" fmla="*/ 1870842 h 1981200"/>
              <a:gd name="connsiteX3" fmla="*/ 472982 w 2133823"/>
              <a:gd name="connsiteY3" fmla="*/ 1855076 h 1981200"/>
              <a:gd name="connsiteX4" fmla="*/ 457216 w 2133823"/>
              <a:gd name="connsiteY4" fmla="*/ 1629104 h 1981200"/>
              <a:gd name="connsiteX5" fmla="*/ 399409 w 2133823"/>
              <a:gd name="connsiteY5" fmla="*/ 1566042 h 1981200"/>
              <a:gd name="connsiteX6" fmla="*/ 394154 w 2133823"/>
              <a:gd name="connsiteY6" fmla="*/ 1534511 h 1981200"/>
              <a:gd name="connsiteX7" fmla="*/ 388899 w 2133823"/>
              <a:gd name="connsiteY7" fmla="*/ 1382111 h 1981200"/>
              <a:gd name="connsiteX8" fmla="*/ 346857 w 2133823"/>
              <a:gd name="connsiteY8" fmla="*/ 1355835 h 1981200"/>
              <a:gd name="connsiteX9" fmla="*/ 310071 w 2133823"/>
              <a:gd name="connsiteY9" fmla="*/ 1329559 h 1981200"/>
              <a:gd name="connsiteX10" fmla="*/ 299561 w 2133823"/>
              <a:gd name="connsiteY10" fmla="*/ 1313793 h 1981200"/>
              <a:gd name="connsiteX11" fmla="*/ 241754 w 2133823"/>
              <a:gd name="connsiteY11" fmla="*/ 1271752 h 1981200"/>
              <a:gd name="connsiteX12" fmla="*/ 236499 w 2133823"/>
              <a:gd name="connsiteY12" fmla="*/ 1255986 h 1981200"/>
              <a:gd name="connsiteX13" fmla="*/ 220733 w 2133823"/>
              <a:gd name="connsiteY13" fmla="*/ 1224455 h 1981200"/>
              <a:gd name="connsiteX14" fmla="*/ 210223 w 2133823"/>
              <a:gd name="connsiteY14" fmla="*/ 1182414 h 1981200"/>
              <a:gd name="connsiteX15" fmla="*/ 168182 w 2133823"/>
              <a:gd name="connsiteY15" fmla="*/ 1140373 h 1981200"/>
              <a:gd name="connsiteX16" fmla="*/ 141906 w 2133823"/>
              <a:gd name="connsiteY16" fmla="*/ 1114097 h 1981200"/>
              <a:gd name="connsiteX17" fmla="*/ 84099 w 2133823"/>
              <a:gd name="connsiteY17" fmla="*/ 1098331 h 1981200"/>
              <a:gd name="connsiteX18" fmla="*/ 21037 w 2133823"/>
              <a:gd name="connsiteY18" fmla="*/ 1014248 h 1981200"/>
              <a:gd name="connsiteX19" fmla="*/ 15782 w 2133823"/>
              <a:gd name="connsiteY19" fmla="*/ 993228 h 1981200"/>
              <a:gd name="connsiteX20" fmla="*/ 16 w 2133823"/>
              <a:gd name="connsiteY20" fmla="*/ 767255 h 1981200"/>
              <a:gd name="connsiteX21" fmla="*/ 10526 w 2133823"/>
              <a:gd name="connsiteY21" fmla="*/ 688428 h 1981200"/>
              <a:gd name="connsiteX22" fmla="*/ 21037 w 2133823"/>
              <a:gd name="connsiteY22" fmla="*/ 478221 h 1981200"/>
              <a:gd name="connsiteX23" fmla="*/ 57823 w 2133823"/>
              <a:gd name="connsiteY23" fmla="*/ 409904 h 1981200"/>
              <a:gd name="connsiteX24" fmla="*/ 73588 w 2133823"/>
              <a:gd name="connsiteY24" fmla="*/ 378373 h 1981200"/>
              <a:gd name="connsiteX25" fmla="*/ 84099 w 2133823"/>
              <a:gd name="connsiteY25" fmla="*/ 367862 h 1981200"/>
              <a:gd name="connsiteX26" fmla="*/ 99864 w 2133823"/>
              <a:gd name="connsiteY26" fmla="*/ 346842 h 1981200"/>
              <a:gd name="connsiteX27" fmla="*/ 110375 w 2133823"/>
              <a:gd name="connsiteY27" fmla="*/ 331076 h 1981200"/>
              <a:gd name="connsiteX28" fmla="*/ 147161 w 2133823"/>
              <a:gd name="connsiteY28" fmla="*/ 299545 h 1981200"/>
              <a:gd name="connsiteX29" fmla="*/ 178692 w 2133823"/>
              <a:gd name="connsiteY29" fmla="*/ 283780 h 1981200"/>
              <a:gd name="connsiteX30" fmla="*/ 262775 w 2133823"/>
              <a:gd name="connsiteY30" fmla="*/ 246993 h 1981200"/>
              <a:gd name="connsiteX31" fmla="*/ 346857 w 2133823"/>
              <a:gd name="connsiteY31" fmla="*/ 241738 h 1981200"/>
              <a:gd name="connsiteX32" fmla="*/ 399409 w 2133823"/>
              <a:gd name="connsiteY32" fmla="*/ 262759 h 1981200"/>
              <a:gd name="connsiteX33" fmla="*/ 457216 w 2133823"/>
              <a:gd name="connsiteY33" fmla="*/ 278524 h 1981200"/>
              <a:gd name="connsiteX34" fmla="*/ 541299 w 2133823"/>
              <a:gd name="connsiteY34" fmla="*/ 320566 h 1981200"/>
              <a:gd name="connsiteX35" fmla="*/ 593850 w 2133823"/>
              <a:gd name="connsiteY35" fmla="*/ 336331 h 1981200"/>
              <a:gd name="connsiteX36" fmla="*/ 651657 w 2133823"/>
              <a:gd name="connsiteY36" fmla="*/ 394138 h 1981200"/>
              <a:gd name="connsiteX37" fmla="*/ 688444 w 2133823"/>
              <a:gd name="connsiteY37" fmla="*/ 388883 h 1981200"/>
              <a:gd name="connsiteX38" fmla="*/ 714719 w 2133823"/>
              <a:gd name="connsiteY38" fmla="*/ 373117 h 1981200"/>
              <a:gd name="connsiteX39" fmla="*/ 730485 w 2133823"/>
              <a:gd name="connsiteY39" fmla="*/ 362607 h 1981200"/>
              <a:gd name="connsiteX40" fmla="*/ 767271 w 2133823"/>
              <a:gd name="connsiteY40" fmla="*/ 341586 h 1981200"/>
              <a:gd name="connsiteX41" fmla="*/ 825078 w 2133823"/>
              <a:gd name="connsiteY41" fmla="*/ 310055 h 1981200"/>
              <a:gd name="connsiteX42" fmla="*/ 840844 w 2133823"/>
              <a:gd name="connsiteY42" fmla="*/ 294290 h 1981200"/>
              <a:gd name="connsiteX43" fmla="*/ 861864 w 2133823"/>
              <a:gd name="connsiteY43" fmla="*/ 273269 h 1981200"/>
              <a:gd name="connsiteX44" fmla="*/ 861864 w 2133823"/>
              <a:gd name="connsiteY44" fmla="*/ 273269 h 1981200"/>
              <a:gd name="connsiteX45" fmla="*/ 903906 w 2133823"/>
              <a:gd name="connsiteY45" fmla="*/ 173421 h 1981200"/>
              <a:gd name="connsiteX46" fmla="*/ 919671 w 2133823"/>
              <a:gd name="connsiteY46" fmla="*/ 147145 h 1981200"/>
              <a:gd name="connsiteX47" fmla="*/ 1045795 w 2133823"/>
              <a:gd name="connsiteY47" fmla="*/ 63062 h 1981200"/>
              <a:gd name="connsiteX48" fmla="*/ 1229726 w 2133823"/>
              <a:gd name="connsiteY48" fmla="*/ 0 h 1981200"/>
              <a:gd name="connsiteX49" fmla="*/ 1371616 w 2133823"/>
              <a:gd name="connsiteY49" fmla="*/ 10511 h 1981200"/>
              <a:gd name="connsiteX50" fmla="*/ 1392637 w 2133823"/>
              <a:gd name="connsiteY50" fmla="*/ 31531 h 1981200"/>
              <a:gd name="connsiteX51" fmla="*/ 1618609 w 2133823"/>
              <a:gd name="connsiteY51" fmla="*/ 136635 h 1981200"/>
              <a:gd name="connsiteX52" fmla="*/ 1660650 w 2133823"/>
              <a:gd name="connsiteY52" fmla="*/ 162911 h 1981200"/>
              <a:gd name="connsiteX53" fmla="*/ 1718457 w 2133823"/>
              <a:gd name="connsiteY53" fmla="*/ 189186 h 1981200"/>
              <a:gd name="connsiteX54" fmla="*/ 1739478 w 2133823"/>
              <a:gd name="connsiteY54" fmla="*/ 215462 h 1981200"/>
              <a:gd name="connsiteX55" fmla="*/ 1786775 w 2133823"/>
              <a:gd name="connsiteY55" fmla="*/ 320566 h 1981200"/>
              <a:gd name="connsiteX56" fmla="*/ 1944430 w 2133823"/>
              <a:gd name="connsiteY56" fmla="*/ 472966 h 1981200"/>
              <a:gd name="connsiteX57" fmla="*/ 1981216 w 2133823"/>
              <a:gd name="connsiteY57" fmla="*/ 515007 h 1981200"/>
              <a:gd name="connsiteX58" fmla="*/ 2117850 w 2133823"/>
              <a:gd name="connsiteY58" fmla="*/ 719959 h 1981200"/>
              <a:gd name="connsiteX59" fmla="*/ 2128361 w 2133823"/>
              <a:gd name="connsiteY59" fmla="*/ 762000 h 1981200"/>
              <a:gd name="connsiteX60" fmla="*/ 2133616 w 2133823"/>
              <a:gd name="connsiteY60" fmla="*/ 840828 h 1981200"/>
              <a:gd name="connsiteX61" fmla="*/ 2123106 w 2133823"/>
              <a:gd name="connsiteY61" fmla="*/ 872359 h 1981200"/>
              <a:gd name="connsiteX62" fmla="*/ 2117850 w 2133823"/>
              <a:gd name="connsiteY62" fmla="*/ 893380 h 1981200"/>
              <a:gd name="connsiteX63" fmla="*/ 2107340 w 2133823"/>
              <a:gd name="connsiteY63" fmla="*/ 977462 h 1981200"/>
              <a:gd name="connsiteX64" fmla="*/ 2091575 w 2133823"/>
              <a:gd name="connsiteY64" fmla="*/ 1003738 h 1981200"/>
              <a:gd name="connsiteX65" fmla="*/ 2070554 w 2133823"/>
              <a:gd name="connsiteY65" fmla="*/ 1051035 h 1981200"/>
              <a:gd name="connsiteX66" fmla="*/ 2018002 w 2133823"/>
              <a:gd name="connsiteY66" fmla="*/ 1087821 h 1981200"/>
              <a:gd name="connsiteX67" fmla="*/ 1981216 w 2133823"/>
              <a:gd name="connsiteY67" fmla="*/ 1145628 h 1981200"/>
              <a:gd name="connsiteX68" fmla="*/ 1949685 w 2133823"/>
              <a:gd name="connsiteY68" fmla="*/ 1208690 h 1981200"/>
              <a:gd name="connsiteX69" fmla="*/ 1918154 w 2133823"/>
              <a:gd name="connsiteY69" fmla="*/ 1292773 h 1981200"/>
              <a:gd name="connsiteX70" fmla="*/ 1849837 w 2133823"/>
              <a:gd name="connsiteY70" fmla="*/ 1418897 h 1981200"/>
              <a:gd name="connsiteX71" fmla="*/ 1834071 w 2133823"/>
              <a:gd name="connsiteY71" fmla="*/ 1492469 h 1981200"/>
              <a:gd name="connsiteX72" fmla="*/ 1818306 w 2133823"/>
              <a:gd name="connsiteY72" fmla="*/ 1513490 h 1981200"/>
              <a:gd name="connsiteX73" fmla="*/ 1781519 w 2133823"/>
              <a:gd name="connsiteY73" fmla="*/ 1592317 h 1981200"/>
              <a:gd name="connsiteX74" fmla="*/ 1760499 w 2133823"/>
              <a:gd name="connsiteY74" fmla="*/ 1608083 h 1981200"/>
              <a:gd name="connsiteX75" fmla="*/ 1697437 w 2133823"/>
              <a:gd name="connsiteY75" fmla="*/ 1660635 h 1981200"/>
              <a:gd name="connsiteX76" fmla="*/ 1613354 w 2133823"/>
              <a:gd name="connsiteY76" fmla="*/ 1718442 h 1981200"/>
              <a:gd name="connsiteX77" fmla="*/ 1581823 w 2133823"/>
              <a:gd name="connsiteY77" fmla="*/ 1744717 h 1981200"/>
              <a:gd name="connsiteX78" fmla="*/ 1545037 w 2133823"/>
              <a:gd name="connsiteY78" fmla="*/ 1760483 h 1981200"/>
              <a:gd name="connsiteX79" fmla="*/ 1502995 w 2133823"/>
              <a:gd name="connsiteY79" fmla="*/ 1781504 h 1981200"/>
              <a:gd name="connsiteX80" fmla="*/ 1408402 w 2133823"/>
              <a:gd name="connsiteY80" fmla="*/ 1813035 h 1981200"/>
              <a:gd name="connsiteX81" fmla="*/ 1340085 w 2133823"/>
              <a:gd name="connsiteY81" fmla="*/ 1849821 h 1981200"/>
              <a:gd name="connsiteX82" fmla="*/ 1277023 w 2133823"/>
              <a:gd name="connsiteY82" fmla="*/ 1839311 h 1981200"/>
              <a:gd name="connsiteX83" fmla="*/ 1240237 w 2133823"/>
              <a:gd name="connsiteY83" fmla="*/ 1828800 h 1981200"/>
              <a:gd name="connsiteX84" fmla="*/ 1166664 w 2133823"/>
              <a:gd name="connsiteY84" fmla="*/ 1839311 h 1981200"/>
              <a:gd name="connsiteX85" fmla="*/ 1135133 w 2133823"/>
              <a:gd name="connsiteY85" fmla="*/ 1849821 h 1981200"/>
              <a:gd name="connsiteX86" fmla="*/ 972223 w 2133823"/>
              <a:gd name="connsiteY86" fmla="*/ 1860331 h 1981200"/>
              <a:gd name="connsiteX87" fmla="*/ 935437 w 2133823"/>
              <a:gd name="connsiteY87" fmla="*/ 1855076 h 1981200"/>
              <a:gd name="connsiteX88" fmla="*/ 909161 w 2133823"/>
              <a:gd name="connsiteY88" fmla="*/ 1849821 h 1981200"/>
              <a:gd name="connsiteX89" fmla="*/ 867119 w 2133823"/>
              <a:gd name="connsiteY89" fmla="*/ 1844566 h 1981200"/>
              <a:gd name="connsiteX90" fmla="*/ 814568 w 2133823"/>
              <a:gd name="connsiteY90" fmla="*/ 1865586 h 1981200"/>
              <a:gd name="connsiteX91" fmla="*/ 772526 w 2133823"/>
              <a:gd name="connsiteY91" fmla="*/ 1902373 h 1981200"/>
              <a:gd name="connsiteX92" fmla="*/ 751506 w 2133823"/>
              <a:gd name="connsiteY92" fmla="*/ 1918138 h 1981200"/>
              <a:gd name="connsiteX93" fmla="*/ 730485 w 2133823"/>
              <a:gd name="connsiteY93" fmla="*/ 1939159 h 1981200"/>
              <a:gd name="connsiteX94" fmla="*/ 688444 w 2133823"/>
              <a:gd name="connsiteY94" fmla="*/ 1960180 h 1981200"/>
              <a:gd name="connsiteX95" fmla="*/ 656913 w 2133823"/>
              <a:gd name="connsiteY95" fmla="*/ 1981200 h 1981200"/>
              <a:gd name="connsiteX96" fmla="*/ 557064 w 2133823"/>
              <a:gd name="connsiteY96" fmla="*/ 1954924 h 1981200"/>
              <a:gd name="connsiteX97" fmla="*/ 525533 w 2133823"/>
              <a:gd name="connsiteY97" fmla="*/ 1970690 h 1981200"/>
              <a:gd name="connsiteX98" fmla="*/ 525533 w 2133823"/>
              <a:gd name="connsiteY98" fmla="*/ 1928648 h 198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2133823" h="1981200">
                <a:moveTo>
                  <a:pt x="525533" y="1928648"/>
                </a:moveTo>
                <a:lnTo>
                  <a:pt x="525533" y="1928648"/>
                </a:lnTo>
                <a:cubicBezTo>
                  <a:pt x="513271" y="1909379"/>
                  <a:pt x="502022" y="1889427"/>
                  <a:pt x="488747" y="1870842"/>
                </a:cubicBezTo>
                <a:cubicBezTo>
                  <a:pt x="484427" y="1864794"/>
                  <a:pt x="473943" y="1862446"/>
                  <a:pt x="472982" y="1855076"/>
                </a:cubicBezTo>
                <a:cubicBezTo>
                  <a:pt x="463216" y="1780203"/>
                  <a:pt x="467895" y="1703852"/>
                  <a:pt x="457216" y="1629104"/>
                </a:cubicBezTo>
                <a:cubicBezTo>
                  <a:pt x="454079" y="1607143"/>
                  <a:pt x="411468" y="1576378"/>
                  <a:pt x="399409" y="1566042"/>
                </a:cubicBezTo>
                <a:cubicBezTo>
                  <a:pt x="397657" y="1555532"/>
                  <a:pt x="394762" y="1545149"/>
                  <a:pt x="394154" y="1534511"/>
                </a:cubicBezTo>
                <a:cubicBezTo>
                  <a:pt x="391254" y="1483764"/>
                  <a:pt x="401906" y="1431249"/>
                  <a:pt x="388899" y="1382111"/>
                </a:cubicBezTo>
                <a:cubicBezTo>
                  <a:pt x="384670" y="1366135"/>
                  <a:pt x="360607" y="1365002"/>
                  <a:pt x="346857" y="1355835"/>
                </a:cubicBezTo>
                <a:cubicBezTo>
                  <a:pt x="334319" y="1347476"/>
                  <a:pt x="322333" y="1338318"/>
                  <a:pt x="310071" y="1329559"/>
                </a:cubicBezTo>
                <a:cubicBezTo>
                  <a:pt x="306568" y="1324304"/>
                  <a:pt x="304383" y="1317873"/>
                  <a:pt x="299561" y="1313793"/>
                </a:cubicBezTo>
                <a:cubicBezTo>
                  <a:pt x="281373" y="1298403"/>
                  <a:pt x="241754" y="1271752"/>
                  <a:pt x="241754" y="1271752"/>
                </a:cubicBezTo>
                <a:cubicBezTo>
                  <a:pt x="240002" y="1266497"/>
                  <a:pt x="238749" y="1261048"/>
                  <a:pt x="236499" y="1255986"/>
                </a:cubicBezTo>
                <a:cubicBezTo>
                  <a:pt x="231726" y="1245248"/>
                  <a:pt x="224685" y="1235521"/>
                  <a:pt x="220733" y="1224455"/>
                </a:cubicBezTo>
                <a:cubicBezTo>
                  <a:pt x="215875" y="1210852"/>
                  <a:pt x="217879" y="1194663"/>
                  <a:pt x="210223" y="1182414"/>
                </a:cubicBezTo>
                <a:cubicBezTo>
                  <a:pt x="199719" y="1165608"/>
                  <a:pt x="182196" y="1154387"/>
                  <a:pt x="168182" y="1140373"/>
                </a:cubicBezTo>
                <a:lnTo>
                  <a:pt x="141906" y="1114097"/>
                </a:lnTo>
                <a:lnTo>
                  <a:pt x="84099" y="1098331"/>
                </a:lnTo>
                <a:cubicBezTo>
                  <a:pt x="26932" y="1062602"/>
                  <a:pt x="44898" y="1085832"/>
                  <a:pt x="21037" y="1014248"/>
                </a:cubicBezTo>
                <a:cubicBezTo>
                  <a:pt x="18753" y="1007396"/>
                  <a:pt x="17534" y="1000235"/>
                  <a:pt x="15782" y="993228"/>
                </a:cubicBezTo>
                <a:cubicBezTo>
                  <a:pt x="10527" y="917904"/>
                  <a:pt x="1318" y="842751"/>
                  <a:pt x="16" y="767255"/>
                </a:cubicBezTo>
                <a:cubicBezTo>
                  <a:pt x="-441" y="740751"/>
                  <a:pt x="8603" y="714866"/>
                  <a:pt x="10526" y="688428"/>
                </a:cubicBezTo>
                <a:cubicBezTo>
                  <a:pt x="15615" y="618456"/>
                  <a:pt x="13615" y="547984"/>
                  <a:pt x="21037" y="478221"/>
                </a:cubicBezTo>
                <a:cubicBezTo>
                  <a:pt x="23545" y="454648"/>
                  <a:pt x="46666" y="429030"/>
                  <a:pt x="57823" y="409904"/>
                </a:cubicBezTo>
                <a:cubicBezTo>
                  <a:pt x="63744" y="399754"/>
                  <a:pt x="67360" y="388338"/>
                  <a:pt x="73588" y="378373"/>
                </a:cubicBezTo>
                <a:cubicBezTo>
                  <a:pt x="76214" y="374171"/>
                  <a:pt x="80927" y="371668"/>
                  <a:pt x="84099" y="367862"/>
                </a:cubicBezTo>
                <a:cubicBezTo>
                  <a:pt x="89706" y="361134"/>
                  <a:pt x="94773" y="353969"/>
                  <a:pt x="99864" y="346842"/>
                </a:cubicBezTo>
                <a:cubicBezTo>
                  <a:pt x="103535" y="341702"/>
                  <a:pt x="105909" y="335542"/>
                  <a:pt x="110375" y="331076"/>
                </a:cubicBezTo>
                <a:cubicBezTo>
                  <a:pt x="121795" y="319656"/>
                  <a:pt x="133883" y="308738"/>
                  <a:pt x="147161" y="299545"/>
                </a:cubicBezTo>
                <a:cubicBezTo>
                  <a:pt x="156822" y="292856"/>
                  <a:pt x="168420" y="289487"/>
                  <a:pt x="178692" y="283780"/>
                </a:cubicBezTo>
                <a:cubicBezTo>
                  <a:pt x="210339" y="266198"/>
                  <a:pt x="205633" y="250564"/>
                  <a:pt x="262775" y="246993"/>
                </a:cubicBezTo>
                <a:lnTo>
                  <a:pt x="346857" y="241738"/>
                </a:lnTo>
                <a:cubicBezTo>
                  <a:pt x="418630" y="265661"/>
                  <a:pt x="345278" y="239560"/>
                  <a:pt x="399409" y="262759"/>
                </a:cubicBezTo>
                <a:cubicBezTo>
                  <a:pt x="413158" y="268652"/>
                  <a:pt x="450793" y="276918"/>
                  <a:pt x="457216" y="278524"/>
                </a:cubicBezTo>
                <a:cubicBezTo>
                  <a:pt x="490527" y="297559"/>
                  <a:pt x="503641" y="306692"/>
                  <a:pt x="541299" y="320566"/>
                </a:cubicBezTo>
                <a:cubicBezTo>
                  <a:pt x="558460" y="326888"/>
                  <a:pt x="576333" y="331076"/>
                  <a:pt x="593850" y="336331"/>
                </a:cubicBezTo>
                <a:cubicBezTo>
                  <a:pt x="602413" y="370578"/>
                  <a:pt x="598754" y="375466"/>
                  <a:pt x="651657" y="394138"/>
                </a:cubicBezTo>
                <a:cubicBezTo>
                  <a:pt x="663338" y="398261"/>
                  <a:pt x="676182" y="390635"/>
                  <a:pt x="688444" y="388883"/>
                </a:cubicBezTo>
                <a:cubicBezTo>
                  <a:pt x="697202" y="383628"/>
                  <a:pt x="706058" y="378530"/>
                  <a:pt x="714719" y="373117"/>
                </a:cubicBezTo>
                <a:cubicBezTo>
                  <a:pt x="720075" y="369769"/>
                  <a:pt x="725069" y="365857"/>
                  <a:pt x="730485" y="362607"/>
                </a:cubicBezTo>
                <a:cubicBezTo>
                  <a:pt x="742595" y="355341"/>
                  <a:pt x="754873" y="348349"/>
                  <a:pt x="767271" y="341586"/>
                </a:cubicBezTo>
                <a:cubicBezTo>
                  <a:pt x="790715" y="328799"/>
                  <a:pt x="799895" y="327683"/>
                  <a:pt x="825078" y="310055"/>
                </a:cubicBezTo>
                <a:cubicBezTo>
                  <a:pt x="831166" y="305793"/>
                  <a:pt x="835589" y="299545"/>
                  <a:pt x="840844" y="294290"/>
                </a:cubicBezTo>
                <a:lnTo>
                  <a:pt x="861864" y="273269"/>
                </a:lnTo>
                <a:lnTo>
                  <a:pt x="861864" y="273269"/>
                </a:lnTo>
                <a:cubicBezTo>
                  <a:pt x="875878" y="239986"/>
                  <a:pt x="888859" y="206250"/>
                  <a:pt x="903906" y="173421"/>
                </a:cubicBezTo>
                <a:cubicBezTo>
                  <a:pt x="908162" y="164136"/>
                  <a:pt x="912448" y="154368"/>
                  <a:pt x="919671" y="147145"/>
                </a:cubicBezTo>
                <a:cubicBezTo>
                  <a:pt x="942040" y="124776"/>
                  <a:pt x="1025196" y="69654"/>
                  <a:pt x="1045795" y="63062"/>
                </a:cubicBezTo>
                <a:cubicBezTo>
                  <a:pt x="1195144" y="15271"/>
                  <a:pt x="1134483" y="38098"/>
                  <a:pt x="1229726" y="0"/>
                </a:cubicBezTo>
                <a:cubicBezTo>
                  <a:pt x="1277023" y="3504"/>
                  <a:pt x="1325054" y="1499"/>
                  <a:pt x="1371616" y="10511"/>
                </a:cubicBezTo>
                <a:cubicBezTo>
                  <a:pt x="1381345" y="12394"/>
                  <a:pt x="1383812" y="27025"/>
                  <a:pt x="1392637" y="31531"/>
                </a:cubicBezTo>
                <a:cubicBezTo>
                  <a:pt x="1466622" y="69311"/>
                  <a:pt x="1544016" y="100070"/>
                  <a:pt x="1618609" y="136635"/>
                </a:cubicBezTo>
                <a:cubicBezTo>
                  <a:pt x="1633448" y="143909"/>
                  <a:pt x="1646026" y="155214"/>
                  <a:pt x="1660650" y="162911"/>
                </a:cubicBezTo>
                <a:cubicBezTo>
                  <a:pt x="1679380" y="172769"/>
                  <a:pt x="1699188" y="180428"/>
                  <a:pt x="1718457" y="189186"/>
                </a:cubicBezTo>
                <a:cubicBezTo>
                  <a:pt x="1725464" y="197945"/>
                  <a:pt x="1734462" y="205430"/>
                  <a:pt x="1739478" y="215462"/>
                </a:cubicBezTo>
                <a:cubicBezTo>
                  <a:pt x="1773821" y="284148"/>
                  <a:pt x="1731918" y="247422"/>
                  <a:pt x="1786775" y="320566"/>
                </a:cubicBezTo>
                <a:cubicBezTo>
                  <a:pt x="1873544" y="436258"/>
                  <a:pt x="1846725" y="384144"/>
                  <a:pt x="1944430" y="472966"/>
                </a:cubicBezTo>
                <a:cubicBezTo>
                  <a:pt x="1958208" y="485492"/>
                  <a:pt x="1969979" y="500159"/>
                  <a:pt x="1981216" y="515007"/>
                </a:cubicBezTo>
                <a:cubicBezTo>
                  <a:pt x="2017740" y="563270"/>
                  <a:pt x="2090169" y="648778"/>
                  <a:pt x="2117850" y="719959"/>
                </a:cubicBezTo>
                <a:cubicBezTo>
                  <a:pt x="2123086" y="733422"/>
                  <a:pt x="2124857" y="747986"/>
                  <a:pt x="2128361" y="762000"/>
                </a:cubicBezTo>
                <a:cubicBezTo>
                  <a:pt x="2130113" y="788276"/>
                  <a:pt x="2134869" y="814523"/>
                  <a:pt x="2133616" y="840828"/>
                </a:cubicBezTo>
                <a:cubicBezTo>
                  <a:pt x="2133089" y="851894"/>
                  <a:pt x="2126290" y="861747"/>
                  <a:pt x="2123106" y="872359"/>
                </a:cubicBezTo>
                <a:cubicBezTo>
                  <a:pt x="2121031" y="879277"/>
                  <a:pt x="2119602" y="886373"/>
                  <a:pt x="2117850" y="893380"/>
                </a:cubicBezTo>
                <a:cubicBezTo>
                  <a:pt x="2117570" y="896177"/>
                  <a:pt x="2111836" y="965098"/>
                  <a:pt x="2107340" y="977462"/>
                </a:cubicBezTo>
                <a:cubicBezTo>
                  <a:pt x="2103849" y="987061"/>
                  <a:pt x="2096143" y="994602"/>
                  <a:pt x="2091575" y="1003738"/>
                </a:cubicBezTo>
                <a:cubicBezTo>
                  <a:pt x="2083859" y="1019169"/>
                  <a:pt x="2081915" y="1038051"/>
                  <a:pt x="2070554" y="1051035"/>
                </a:cubicBezTo>
                <a:cubicBezTo>
                  <a:pt x="2056473" y="1067127"/>
                  <a:pt x="2034325" y="1074009"/>
                  <a:pt x="2018002" y="1087821"/>
                </a:cubicBezTo>
                <a:cubicBezTo>
                  <a:pt x="2006830" y="1097274"/>
                  <a:pt x="1985513" y="1138109"/>
                  <a:pt x="1981216" y="1145628"/>
                </a:cubicBezTo>
                <a:cubicBezTo>
                  <a:pt x="1947616" y="1263231"/>
                  <a:pt x="1996271" y="1110859"/>
                  <a:pt x="1949685" y="1208690"/>
                </a:cubicBezTo>
                <a:cubicBezTo>
                  <a:pt x="1936816" y="1235716"/>
                  <a:pt x="1930599" y="1265549"/>
                  <a:pt x="1918154" y="1292773"/>
                </a:cubicBezTo>
                <a:cubicBezTo>
                  <a:pt x="1892485" y="1348925"/>
                  <a:pt x="1876360" y="1374691"/>
                  <a:pt x="1849837" y="1418897"/>
                </a:cubicBezTo>
                <a:cubicBezTo>
                  <a:pt x="1844582" y="1443421"/>
                  <a:pt x="1842002" y="1468675"/>
                  <a:pt x="1834071" y="1492469"/>
                </a:cubicBezTo>
                <a:cubicBezTo>
                  <a:pt x="1831301" y="1500778"/>
                  <a:pt x="1821930" y="1505516"/>
                  <a:pt x="1818306" y="1513490"/>
                </a:cubicBezTo>
                <a:cubicBezTo>
                  <a:pt x="1793095" y="1568953"/>
                  <a:pt x="1827719" y="1535849"/>
                  <a:pt x="1781519" y="1592317"/>
                </a:cubicBezTo>
                <a:cubicBezTo>
                  <a:pt x="1775973" y="1599096"/>
                  <a:pt x="1767297" y="1602560"/>
                  <a:pt x="1760499" y="1608083"/>
                </a:cubicBezTo>
                <a:cubicBezTo>
                  <a:pt x="1739262" y="1625338"/>
                  <a:pt x="1719327" y="1644217"/>
                  <a:pt x="1697437" y="1660635"/>
                </a:cubicBezTo>
                <a:cubicBezTo>
                  <a:pt x="1670227" y="1681042"/>
                  <a:pt x="1639483" y="1696668"/>
                  <a:pt x="1613354" y="1718442"/>
                </a:cubicBezTo>
                <a:cubicBezTo>
                  <a:pt x="1602844" y="1727200"/>
                  <a:pt x="1593475" y="1737547"/>
                  <a:pt x="1581823" y="1744717"/>
                </a:cubicBezTo>
                <a:cubicBezTo>
                  <a:pt x="1570461" y="1751709"/>
                  <a:pt x="1557126" y="1754841"/>
                  <a:pt x="1545037" y="1760483"/>
                </a:cubicBezTo>
                <a:cubicBezTo>
                  <a:pt x="1530839" y="1767109"/>
                  <a:pt x="1517720" y="1776150"/>
                  <a:pt x="1502995" y="1781504"/>
                </a:cubicBezTo>
                <a:cubicBezTo>
                  <a:pt x="1433203" y="1806882"/>
                  <a:pt x="1464902" y="1796891"/>
                  <a:pt x="1408402" y="1813035"/>
                </a:cubicBezTo>
                <a:cubicBezTo>
                  <a:pt x="1395383" y="1820846"/>
                  <a:pt x="1350317" y="1848798"/>
                  <a:pt x="1340085" y="1849821"/>
                </a:cubicBezTo>
                <a:cubicBezTo>
                  <a:pt x="1318880" y="1851942"/>
                  <a:pt x="1298044" y="1842814"/>
                  <a:pt x="1277023" y="1839311"/>
                </a:cubicBezTo>
                <a:cubicBezTo>
                  <a:pt x="1270311" y="1837073"/>
                  <a:pt x="1245895" y="1828486"/>
                  <a:pt x="1240237" y="1828800"/>
                </a:cubicBezTo>
                <a:cubicBezTo>
                  <a:pt x="1215502" y="1830174"/>
                  <a:pt x="1191188" y="1835807"/>
                  <a:pt x="1166664" y="1839311"/>
                </a:cubicBezTo>
                <a:cubicBezTo>
                  <a:pt x="1156154" y="1842814"/>
                  <a:pt x="1146022" y="1847779"/>
                  <a:pt x="1135133" y="1849821"/>
                </a:cubicBezTo>
                <a:cubicBezTo>
                  <a:pt x="1101731" y="1856084"/>
                  <a:pt x="983445" y="1859797"/>
                  <a:pt x="972223" y="1860331"/>
                </a:cubicBezTo>
                <a:cubicBezTo>
                  <a:pt x="959961" y="1858579"/>
                  <a:pt x="947655" y="1857112"/>
                  <a:pt x="935437" y="1855076"/>
                </a:cubicBezTo>
                <a:cubicBezTo>
                  <a:pt x="926626" y="1853608"/>
                  <a:pt x="917989" y="1851179"/>
                  <a:pt x="909161" y="1849821"/>
                </a:cubicBezTo>
                <a:cubicBezTo>
                  <a:pt x="895202" y="1847674"/>
                  <a:pt x="881133" y="1846318"/>
                  <a:pt x="867119" y="1844566"/>
                </a:cubicBezTo>
                <a:cubicBezTo>
                  <a:pt x="842941" y="1850611"/>
                  <a:pt x="839149" y="1849944"/>
                  <a:pt x="814568" y="1865586"/>
                </a:cubicBezTo>
                <a:cubicBezTo>
                  <a:pt x="783126" y="1885594"/>
                  <a:pt x="795801" y="1882423"/>
                  <a:pt x="772526" y="1902373"/>
                </a:cubicBezTo>
                <a:cubicBezTo>
                  <a:pt x="765876" y="1908073"/>
                  <a:pt x="758097" y="1912371"/>
                  <a:pt x="751506" y="1918138"/>
                </a:cubicBezTo>
                <a:cubicBezTo>
                  <a:pt x="744048" y="1924663"/>
                  <a:pt x="738009" y="1932710"/>
                  <a:pt x="730485" y="1939159"/>
                </a:cubicBezTo>
                <a:cubicBezTo>
                  <a:pt x="711263" y="1955634"/>
                  <a:pt x="714021" y="1946228"/>
                  <a:pt x="688444" y="1960180"/>
                </a:cubicBezTo>
                <a:cubicBezTo>
                  <a:pt x="677355" y="1966229"/>
                  <a:pt x="667423" y="1974193"/>
                  <a:pt x="656913" y="1981200"/>
                </a:cubicBezTo>
                <a:cubicBezTo>
                  <a:pt x="606378" y="1947511"/>
                  <a:pt x="637977" y="1961149"/>
                  <a:pt x="557064" y="1954924"/>
                </a:cubicBezTo>
                <a:cubicBezTo>
                  <a:pt x="544243" y="1959198"/>
                  <a:pt x="535719" y="1960504"/>
                  <a:pt x="525533" y="1970690"/>
                </a:cubicBezTo>
                <a:lnTo>
                  <a:pt x="525533" y="1928648"/>
                </a:ln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E1C4ED8C-9C0F-5D20-8539-C916600FA550}"/>
              </a:ext>
            </a:extLst>
          </p:cNvPr>
          <p:cNvSpPr/>
          <p:nvPr/>
        </p:nvSpPr>
        <p:spPr>
          <a:xfrm>
            <a:off x="10538817" y="2456264"/>
            <a:ext cx="534202" cy="1076140"/>
          </a:xfrm>
          <a:custGeom>
            <a:avLst/>
            <a:gdLst>
              <a:gd name="connsiteX0" fmla="*/ 0 w 534202"/>
              <a:gd name="connsiteY0" fmla="*/ 1076140 h 1076140"/>
              <a:gd name="connsiteX1" fmla="*/ 26276 w 534202"/>
              <a:gd name="connsiteY1" fmla="*/ 1018333 h 1076140"/>
              <a:gd name="connsiteX2" fmla="*/ 31531 w 534202"/>
              <a:gd name="connsiteY2" fmla="*/ 981547 h 1076140"/>
              <a:gd name="connsiteX3" fmla="*/ 63062 w 534202"/>
              <a:gd name="connsiteY3" fmla="*/ 897464 h 1076140"/>
              <a:gd name="connsiteX4" fmla="*/ 99849 w 534202"/>
              <a:gd name="connsiteY4" fmla="*/ 860678 h 1076140"/>
              <a:gd name="connsiteX5" fmla="*/ 136635 w 534202"/>
              <a:gd name="connsiteY5" fmla="*/ 808126 h 1076140"/>
              <a:gd name="connsiteX6" fmla="*/ 152400 w 534202"/>
              <a:gd name="connsiteY6" fmla="*/ 755574 h 1076140"/>
              <a:gd name="connsiteX7" fmla="*/ 157656 w 534202"/>
              <a:gd name="connsiteY7" fmla="*/ 639961 h 1076140"/>
              <a:gd name="connsiteX8" fmla="*/ 189187 w 534202"/>
              <a:gd name="connsiteY8" fmla="*/ 618940 h 1076140"/>
              <a:gd name="connsiteX9" fmla="*/ 231228 w 534202"/>
              <a:gd name="connsiteY9" fmla="*/ 587409 h 1076140"/>
              <a:gd name="connsiteX10" fmla="*/ 304800 w 534202"/>
              <a:gd name="connsiteY10" fmla="*/ 540112 h 1076140"/>
              <a:gd name="connsiteX11" fmla="*/ 315311 w 534202"/>
              <a:gd name="connsiteY11" fmla="*/ 529602 h 1076140"/>
              <a:gd name="connsiteX12" fmla="*/ 341587 w 534202"/>
              <a:gd name="connsiteY12" fmla="*/ 508581 h 1076140"/>
              <a:gd name="connsiteX13" fmla="*/ 357352 w 534202"/>
              <a:gd name="connsiteY13" fmla="*/ 503326 h 1076140"/>
              <a:gd name="connsiteX14" fmla="*/ 420414 w 534202"/>
              <a:gd name="connsiteY14" fmla="*/ 466540 h 1076140"/>
              <a:gd name="connsiteX15" fmla="*/ 467711 w 534202"/>
              <a:gd name="connsiteY15" fmla="*/ 424499 h 1076140"/>
              <a:gd name="connsiteX16" fmla="*/ 488731 w 534202"/>
              <a:gd name="connsiteY16" fmla="*/ 371947 h 1076140"/>
              <a:gd name="connsiteX17" fmla="*/ 499242 w 534202"/>
              <a:gd name="connsiteY17" fmla="*/ 350926 h 1076140"/>
              <a:gd name="connsiteX18" fmla="*/ 504497 w 534202"/>
              <a:gd name="connsiteY18" fmla="*/ 166995 h 1076140"/>
              <a:gd name="connsiteX19" fmla="*/ 509752 w 534202"/>
              <a:gd name="connsiteY19" fmla="*/ 51381 h 1076140"/>
              <a:gd name="connsiteX20" fmla="*/ 520262 w 534202"/>
              <a:gd name="connsiteY20" fmla="*/ 35616 h 1076140"/>
              <a:gd name="connsiteX21" fmla="*/ 530773 w 534202"/>
              <a:gd name="connsiteY21" fmla="*/ 4085 h 1076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34202" h="1076140">
                <a:moveTo>
                  <a:pt x="0" y="1076140"/>
                </a:moveTo>
                <a:cubicBezTo>
                  <a:pt x="6090" y="1063961"/>
                  <a:pt x="22557" y="1033211"/>
                  <a:pt x="26276" y="1018333"/>
                </a:cubicBezTo>
                <a:cubicBezTo>
                  <a:pt x="29280" y="1006316"/>
                  <a:pt x="28746" y="993616"/>
                  <a:pt x="31531" y="981547"/>
                </a:cubicBezTo>
                <a:cubicBezTo>
                  <a:pt x="35073" y="966199"/>
                  <a:pt x="59956" y="902264"/>
                  <a:pt x="63062" y="897464"/>
                </a:cubicBezTo>
                <a:cubicBezTo>
                  <a:pt x="72483" y="882905"/>
                  <a:pt x="89445" y="874551"/>
                  <a:pt x="99849" y="860678"/>
                </a:cubicBezTo>
                <a:cubicBezTo>
                  <a:pt x="123193" y="829551"/>
                  <a:pt x="110756" y="846945"/>
                  <a:pt x="136635" y="808126"/>
                </a:cubicBezTo>
                <a:cubicBezTo>
                  <a:pt x="141089" y="794764"/>
                  <a:pt x="151497" y="764300"/>
                  <a:pt x="152400" y="755574"/>
                </a:cubicBezTo>
                <a:cubicBezTo>
                  <a:pt x="156370" y="717201"/>
                  <a:pt x="147627" y="677212"/>
                  <a:pt x="157656" y="639961"/>
                </a:cubicBezTo>
                <a:cubicBezTo>
                  <a:pt x="160940" y="627763"/>
                  <a:pt x="178908" y="626282"/>
                  <a:pt x="189187" y="618940"/>
                </a:cubicBezTo>
                <a:cubicBezTo>
                  <a:pt x="203441" y="608758"/>
                  <a:pt x="217344" y="598089"/>
                  <a:pt x="231228" y="587409"/>
                </a:cubicBezTo>
                <a:cubicBezTo>
                  <a:pt x="302526" y="532564"/>
                  <a:pt x="197953" y="608105"/>
                  <a:pt x="304800" y="540112"/>
                </a:cubicBezTo>
                <a:cubicBezTo>
                  <a:pt x="308980" y="537452"/>
                  <a:pt x="311549" y="532826"/>
                  <a:pt x="315311" y="529602"/>
                </a:cubicBezTo>
                <a:cubicBezTo>
                  <a:pt x="323827" y="522302"/>
                  <a:pt x="332075" y="514526"/>
                  <a:pt x="341587" y="508581"/>
                </a:cubicBezTo>
                <a:cubicBezTo>
                  <a:pt x="346284" y="505645"/>
                  <a:pt x="352464" y="505933"/>
                  <a:pt x="357352" y="503326"/>
                </a:cubicBezTo>
                <a:cubicBezTo>
                  <a:pt x="378825" y="491874"/>
                  <a:pt x="400611" y="480685"/>
                  <a:pt x="420414" y="466540"/>
                </a:cubicBezTo>
                <a:cubicBezTo>
                  <a:pt x="437579" y="454280"/>
                  <a:pt x="451945" y="438513"/>
                  <a:pt x="467711" y="424499"/>
                </a:cubicBezTo>
                <a:cubicBezTo>
                  <a:pt x="492363" y="375192"/>
                  <a:pt x="462750" y="436898"/>
                  <a:pt x="488731" y="371947"/>
                </a:cubicBezTo>
                <a:cubicBezTo>
                  <a:pt x="491641" y="364673"/>
                  <a:pt x="495738" y="357933"/>
                  <a:pt x="499242" y="350926"/>
                </a:cubicBezTo>
                <a:cubicBezTo>
                  <a:pt x="521231" y="262969"/>
                  <a:pt x="510287" y="323320"/>
                  <a:pt x="504497" y="166995"/>
                </a:cubicBezTo>
                <a:cubicBezTo>
                  <a:pt x="506249" y="128457"/>
                  <a:pt x="505156" y="89684"/>
                  <a:pt x="509752" y="51381"/>
                </a:cubicBezTo>
                <a:cubicBezTo>
                  <a:pt x="510504" y="45110"/>
                  <a:pt x="517774" y="41421"/>
                  <a:pt x="520262" y="35616"/>
                </a:cubicBezTo>
                <a:cubicBezTo>
                  <a:pt x="557497" y="-51264"/>
                  <a:pt x="505461" y="54709"/>
                  <a:pt x="530773" y="408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D546DC8E-8F31-2AD3-FB00-D62FA6264D48}"/>
              </a:ext>
            </a:extLst>
          </p:cNvPr>
          <p:cNvSpPr/>
          <p:nvPr/>
        </p:nvSpPr>
        <p:spPr>
          <a:xfrm>
            <a:off x="10423204" y="2633769"/>
            <a:ext cx="247135" cy="656897"/>
          </a:xfrm>
          <a:custGeom>
            <a:avLst/>
            <a:gdLst>
              <a:gd name="connsiteX0" fmla="*/ 210206 w 247135"/>
              <a:gd name="connsiteY0" fmla="*/ 656897 h 656897"/>
              <a:gd name="connsiteX1" fmla="*/ 215462 w 247135"/>
              <a:gd name="connsiteY1" fmla="*/ 541283 h 656897"/>
              <a:gd name="connsiteX2" fmla="*/ 220717 w 247135"/>
              <a:gd name="connsiteY2" fmla="*/ 446690 h 656897"/>
              <a:gd name="connsiteX3" fmla="*/ 236482 w 247135"/>
              <a:gd name="connsiteY3" fmla="*/ 430925 h 656897"/>
              <a:gd name="connsiteX4" fmla="*/ 241737 w 247135"/>
              <a:gd name="connsiteY4" fmla="*/ 388883 h 656897"/>
              <a:gd name="connsiteX5" fmla="*/ 246993 w 247135"/>
              <a:gd name="connsiteY5" fmla="*/ 367863 h 656897"/>
              <a:gd name="connsiteX6" fmla="*/ 220717 w 247135"/>
              <a:gd name="connsiteY6" fmla="*/ 246994 h 656897"/>
              <a:gd name="connsiteX7" fmla="*/ 204951 w 247135"/>
              <a:gd name="connsiteY7" fmla="*/ 220718 h 656897"/>
              <a:gd name="connsiteX8" fmla="*/ 152400 w 247135"/>
              <a:gd name="connsiteY8" fmla="*/ 199697 h 656897"/>
              <a:gd name="connsiteX9" fmla="*/ 78827 w 247135"/>
              <a:gd name="connsiteY9" fmla="*/ 152400 h 656897"/>
              <a:gd name="connsiteX10" fmla="*/ 68317 w 247135"/>
              <a:gd name="connsiteY10" fmla="*/ 115614 h 656897"/>
              <a:gd name="connsiteX11" fmla="*/ 63062 w 247135"/>
              <a:gd name="connsiteY11" fmla="*/ 99849 h 656897"/>
              <a:gd name="connsiteX12" fmla="*/ 52551 w 247135"/>
              <a:gd name="connsiteY12" fmla="*/ 89338 h 656897"/>
              <a:gd name="connsiteX13" fmla="*/ 0 w 247135"/>
              <a:gd name="connsiteY13" fmla="*/ 5256 h 656897"/>
              <a:gd name="connsiteX14" fmla="*/ 0 w 247135"/>
              <a:gd name="connsiteY14" fmla="*/ 0 h 656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7135" h="656897">
                <a:moveTo>
                  <a:pt x="210206" y="656897"/>
                </a:moveTo>
                <a:cubicBezTo>
                  <a:pt x="211958" y="618359"/>
                  <a:pt x="213535" y="579813"/>
                  <a:pt x="215462" y="541283"/>
                </a:cubicBezTo>
                <a:cubicBezTo>
                  <a:pt x="217039" y="509743"/>
                  <a:pt x="214808" y="477712"/>
                  <a:pt x="220717" y="446690"/>
                </a:cubicBezTo>
                <a:cubicBezTo>
                  <a:pt x="222108" y="439390"/>
                  <a:pt x="231227" y="436180"/>
                  <a:pt x="236482" y="430925"/>
                </a:cubicBezTo>
                <a:cubicBezTo>
                  <a:pt x="238234" y="416911"/>
                  <a:pt x="239415" y="402814"/>
                  <a:pt x="241737" y="388883"/>
                </a:cubicBezTo>
                <a:cubicBezTo>
                  <a:pt x="242924" y="381759"/>
                  <a:pt x="248051" y="375007"/>
                  <a:pt x="246993" y="367863"/>
                </a:cubicBezTo>
                <a:cubicBezTo>
                  <a:pt x="240951" y="327077"/>
                  <a:pt x="232044" y="286638"/>
                  <a:pt x="220717" y="246994"/>
                </a:cubicBezTo>
                <a:cubicBezTo>
                  <a:pt x="217911" y="237173"/>
                  <a:pt x="212174" y="227941"/>
                  <a:pt x="204951" y="220718"/>
                </a:cubicBezTo>
                <a:cubicBezTo>
                  <a:pt x="196594" y="212361"/>
                  <a:pt x="159441" y="202630"/>
                  <a:pt x="152400" y="199697"/>
                </a:cubicBezTo>
                <a:cubicBezTo>
                  <a:pt x="116999" y="184947"/>
                  <a:pt x="112681" y="177791"/>
                  <a:pt x="78827" y="152400"/>
                </a:cubicBezTo>
                <a:cubicBezTo>
                  <a:pt x="75324" y="140138"/>
                  <a:pt x="71981" y="127829"/>
                  <a:pt x="68317" y="115614"/>
                </a:cubicBezTo>
                <a:cubicBezTo>
                  <a:pt x="66725" y="110308"/>
                  <a:pt x="65912" y="104599"/>
                  <a:pt x="63062" y="99849"/>
                </a:cubicBezTo>
                <a:cubicBezTo>
                  <a:pt x="60513" y="95600"/>
                  <a:pt x="55646" y="93207"/>
                  <a:pt x="52551" y="89338"/>
                </a:cubicBezTo>
                <a:cubicBezTo>
                  <a:pt x="43879" y="78498"/>
                  <a:pt x="0" y="23847"/>
                  <a:pt x="0" y="5256"/>
                </a:cubicBez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D754CE8F-9577-B28B-4EFF-6C4A2EE4EF71}"/>
              </a:ext>
            </a:extLst>
          </p:cNvPr>
          <p:cNvSpPr/>
          <p:nvPr/>
        </p:nvSpPr>
        <p:spPr>
          <a:xfrm>
            <a:off x="10905783" y="2649535"/>
            <a:ext cx="116510" cy="189186"/>
          </a:xfrm>
          <a:custGeom>
            <a:avLst/>
            <a:gdLst>
              <a:gd name="connsiteX0" fmla="*/ 116510 w 116510"/>
              <a:gd name="connsiteY0" fmla="*/ 189186 h 189186"/>
              <a:gd name="connsiteX1" fmla="*/ 84979 w 116510"/>
              <a:gd name="connsiteY1" fmla="*/ 131379 h 189186"/>
              <a:gd name="connsiteX2" fmla="*/ 58703 w 116510"/>
              <a:gd name="connsiteY2" fmla="*/ 99848 h 189186"/>
              <a:gd name="connsiteX3" fmla="*/ 27172 w 116510"/>
              <a:gd name="connsiteY3" fmla="*/ 89338 h 189186"/>
              <a:gd name="connsiteX4" fmla="*/ 896 w 116510"/>
              <a:gd name="connsiteY4" fmla="*/ 36786 h 189186"/>
              <a:gd name="connsiteX5" fmla="*/ 896 w 116510"/>
              <a:gd name="connsiteY5" fmla="*/ 0 h 189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510" h="189186">
                <a:moveTo>
                  <a:pt x="116510" y="189186"/>
                </a:moveTo>
                <a:cubicBezTo>
                  <a:pt x="90901" y="120893"/>
                  <a:pt x="114921" y="167309"/>
                  <a:pt x="84979" y="131379"/>
                </a:cubicBezTo>
                <a:cubicBezTo>
                  <a:pt x="75392" y="119874"/>
                  <a:pt x="72998" y="107790"/>
                  <a:pt x="58703" y="99848"/>
                </a:cubicBezTo>
                <a:cubicBezTo>
                  <a:pt x="49018" y="94468"/>
                  <a:pt x="37682" y="92841"/>
                  <a:pt x="27172" y="89338"/>
                </a:cubicBezTo>
                <a:cubicBezTo>
                  <a:pt x="19064" y="75824"/>
                  <a:pt x="3646" y="53288"/>
                  <a:pt x="896" y="36786"/>
                </a:cubicBezTo>
                <a:cubicBezTo>
                  <a:pt x="-1120" y="24691"/>
                  <a:pt x="896" y="12262"/>
                  <a:pt x="89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Shape 33">
            <a:extLst>
              <a:ext uri="{FF2B5EF4-FFF2-40B4-BE49-F238E27FC236}">
                <a16:creationId xmlns:a16="http://schemas.microsoft.com/office/drawing/2014/main" id="{62A04E82-F18D-76EA-2F33-70F17B39BDCD}"/>
              </a:ext>
            </a:extLst>
          </p:cNvPr>
          <p:cNvSpPr/>
          <p:nvPr/>
        </p:nvSpPr>
        <p:spPr>
          <a:xfrm flipH="1">
            <a:off x="6451939" y="5042954"/>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Isosceles Triangle 36">
            <a:extLst>
              <a:ext uri="{FF2B5EF4-FFF2-40B4-BE49-F238E27FC236}">
                <a16:creationId xmlns:a16="http://schemas.microsoft.com/office/drawing/2014/main" id="{FDCB80D0-254D-C52B-A065-13779F6D68CD}"/>
              </a:ext>
            </a:extLst>
          </p:cNvPr>
          <p:cNvSpPr/>
          <p:nvPr/>
        </p:nvSpPr>
        <p:spPr>
          <a:xfrm rot="6498816">
            <a:off x="7682742" y="5664362"/>
            <a:ext cx="417848" cy="269439"/>
          </a:xfrm>
          <a:prstGeom prst="triangl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37">
            <a:extLst>
              <a:ext uri="{FF2B5EF4-FFF2-40B4-BE49-F238E27FC236}">
                <a16:creationId xmlns:a16="http://schemas.microsoft.com/office/drawing/2014/main" id="{5DA674BA-E286-34D1-F41E-8C686A550EA3}"/>
              </a:ext>
            </a:extLst>
          </p:cNvPr>
          <p:cNvSpPr/>
          <p:nvPr/>
        </p:nvSpPr>
        <p:spPr>
          <a:xfrm rot="17765153">
            <a:off x="9603288" y="1140067"/>
            <a:ext cx="417848" cy="269439"/>
          </a:xfrm>
          <a:prstGeom prst="triangl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6DE04AE5-BCA4-967E-6FFD-C6EAF69F0A64}"/>
              </a:ext>
            </a:extLst>
          </p:cNvPr>
          <p:cNvSpPr/>
          <p:nvPr/>
        </p:nvSpPr>
        <p:spPr>
          <a:xfrm>
            <a:off x="9932276" y="1298028"/>
            <a:ext cx="741525" cy="746234"/>
          </a:xfrm>
          <a:custGeom>
            <a:avLst/>
            <a:gdLst>
              <a:gd name="connsiteX0" fmla="*/ 0 w 741525"/>
              <a:gd name="connsiteY0" fmla="*/ 10510 h 746234"/>
              <a:gd name="connsiteX1" fmla="*/ 47296 w 741525"/>
              <a:gd name="connsiteY1" fmla="*/ 89338 h 746234"/>
              <a:gd name="connsiteX2" fmla="*/ 89338 w 741525"/>
              <a:gd name="connsiteY2" fmla="*/ 99848 h 746234"/>
              <a:gd name="connsiteX3" fmla="*/ 215462 w 741525"/>
              <a:gd name="connsiteY3" fmla="*/ 0 h 746234"/>
              <a:gd name="connsiteX4" fmla="*/ 278524 w 741525"/>
              <a:gd name="connsiteY4" fmla="*/ 21020 h 746234"/>
              <a:gd name="connsiteX5" fmla="*/ 289034 w 741525"/>
              <a:gd name="connsiteY5" fmla="*/ 31531 h 746234"/>
              <a:gd name="connsiteX6" fmla="*/ 299545 w 741525"/>
              <a:gd name="connsiteY6" fmla="*/ 78827 h 746234"/>
              <a:gd name="connsiteX7" fmla="*/ 304800 w 741525"/>
              <a:gd name="connsiteY7" fmla="*/ 210206 h 746234"/>
              <a:gd name="connsiteX8" fmla="*/ 462455 w 741525"/>
              <a:gd name="connsiteY8" fmla="*/ 231227 h 746234"/>
              <a:gd name="connsiteX9" fmla="*/ 504496 w 741525"/>
              <a:gd name="connsiteY9" fmla="*/ 225972 h 746234"/>
              <a:gd name="connsiteX10" fmla="*/ 515007 w 741525"/>
              <a:gd name="connsiteY10" fmla="*/ 236482 h 746234"/>
              <a:gd name="connsiteX11" fmla="*/ 520262 w 741525"/>
              <a:gd name="connsiteY11" fmla="*/ 278524 h 746234"/>
              <a:gd name="connsiteX12" fmla="*/ 504496 w 741525"/>
              <a:gd name="connsiteY12" fmla="*/ 341586 h 746234"/>
              <a:gd name="connsiteX13" fmla="*/ 499241 w 741525"/>
              <a:gd name="connsiteY13" fmla="*/ 373117 h 746234"/>
              <a:gd name="connsiteX14" fmla="*/ 551793 w 741525"/>
              <a:gd name="connsiteY14" fmla="*/ 441434 h 746234"/>
              <a:gd name="connsiteX15" fmla="*/ 662152 w 741525"/>
              <a:gd name="connsiteY15" fmla="*/ 451944 h 746234"/>
              <a:gd name="connsiteX16" fmla="*/ 730469 w 741525"/>
              <a:gd name="connsiteY16" fmla="*/ 441434 h 746234"/>
              <a:gd name="connsiteX17" fmla="*/ 740979 w 741525"/>
              <a:gd name="connsiteY17" fmla="*/ 478220 h 746234"/>
              <a:gd name="connsiteX18" fmla="*/ 725214 w 741525"/>
              <a:gd name="connsiteY18" fmla="*/ 499241 h 746234"/>
              <a:gd name="connsiteX19" fmla="*/ 688427 w 741525"/>
              <a:gd name="connsiteY19" fmla="*/ 525517 h 746234"/>
              <a:gd name="connsiteX20" fmla="*/ 656896 w 741525"/>
              <a:gd name="connsiteY20" fmla="*/ 551793 h 746234"/>
              <a:gd name="connsiteX21" fmla="*/ 641131 w 741525"/>
              <a:gd name="connsiteY21" fmla="*/ 578069 h 746234"/>
              <a:gd name="connsiteX22" fmla="*/ 641131 w 741525"/>
              <a:gd name="connsiteY22" fmla="*/ 630620 h 746234"/>
              <a:gd name="connsiteX23" fmla="*/ 656896 w 741525"/>
              <a:gd name="connsiteY23" fmla="*/ 641131 h 746234"/>
              <a:gd name="connsiteX24" fmla="*/ 662152 w 741525"/>
              <a:gd name="connsiteY24" fmla="*/ 672662 h 746234"/>
              <a:gd name="connsiteX25" fmla="*/ 677917 w 741525"/>
              <a:gd name="connsiteY25" fmla="*/ 709448 h 746234"/>
              <a:gd name="connsiteX26" fmla="*/ 677917 w 741525"/>
              <a:gd name="connsiteY26" fmla="*/ 746234 h 746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41525" h="746234">
                <a:moveTo>
                  <a:pt x="0" y="10510"/>
                </a:moveTo>
                <a:cubicBezTo>
                  <a:pt x="15765" y="36786"/>
                  <a:pt x="25628" y="67670"/>
                  <a:pt x="47296" y="89338"/>
                </a:cubicBezTo>
                <a:cubicBezTo>
                  <a:pt x="57510" y="99552"/>
                  <a:pt x="75812" y="104920"/>
                  <a:pt x="89338" y="99848"/>
                </a:cubicBezTo>
                <a:cubicBezTo>
                  <a:pt x="139545" y="81020"/>
                  <a:pt x="178625" y="36837"/>
                  <a:pt x="215462" y="0"/>
                </a:cubicBezTo>
                <a:cubicBezTo>
                  <a:pt x="236483" y="7007"/>
                  <a:pt x="258158" y="12292"/>
                  <a:pt x="278524" y="21020"/>
                </a:cubicBezTo>
                <a:cubicBezTo>
                  <a:pt x="283078" y="22972"/>
                  <a:pt x="287341" y="26875"/>
                  <a:pt x="289034" y="31531"/>
                </a:cubicBezTo>
                <a:cubicBezTo>
                  <a:pt x="294553" y="46709"/>
                  <a:pt x="296041" y="63062"/>
                  <a:pt x="299545" y="78827"/>
                </a:cubicBezTo>
                <a:cubicBezTo>
                  <a:pt x="301297" y="122620"/>
                  <a:pt x="284104" y="171572"/>
                  <a:pt x="304800" y="210206"/>
                </a:cubicBezTo>
                <a:cubicBezTo>
                  <a:pt x="313300" y="226073"/>
                  <a:pt x="456944" y="230883"/>
                  <a:pt x="462455" y="231227"/>
                </a:cubicBezTo>
                <a:cubicBezTo>
                  <a:pt x="476469" y="229475"/>
                  <a:pt x="490443" y="224567"/>
                  <a:pt x="504496" y="225972"/>
                </a:cubicBezTo>
                <a:cubicBezTo>
                  <a:pt x="509426" y="226465"/>
                  <a:pt x="513583" y="231736"/>
                  <a:pt x="515007" y="236482"/>
                </a:cubicBezTo>
                <a:cubicBezTo>
                  <a:pt x="519065" y="250009"/>
                  <a:pt x="518510" y="264510"/>
                  <a:pt x="520262" y="278524"/>
                </a:cubicBezTo>
                <a:cubicBezTo>
                  <a:pt x="515007" y="299545"/>
                  <a:pt x="509196" y="320434"/>
                  <a:pt x="504496" y="341586"/>
                </a:cubicBezTo>
                <a:cubicBezTo>
                  <a:pt x="502185" y="351988"/>
                  <a:pt x="498424" y="362493"/>
                  <a:pt x="499241" y="373117"/>
                </a:cubicBezTo>
                <a:cubicBezTo>
                  <a:pt x="501707" y="405165"/>
                  <a:pt x="517212" y="431894"/>
                  <a:pt x="551793" y="441434"/>
                </a:cubicBezTo>
                <a:cubicBezTo>
                  <a:pt x="587415" y="451261"/>
                  <a:pt x="625366" y="448441"/>
                  <a:pt x="662152" y="451944"/>
                </a:cubicBezTo>
                <a:cubicBezTo>
                  <a:pt x="684924" y="448441"/>
                  <a:pt x="708611" y="434148"/>
                  <a:pt x="730469" y="441434"/>
                </a:cubicBezTo>
                <a:cubicBezTo>
                  <a:pt x="742567" y="445467"/>
                  <a:pt x="742134" y="465520"/>
                  <a:pt x="740979" y="478220"/>
                </a:cubicBezTo>
                <a:cubicBezTo>
                  <a:pt x="740186" y="486943"/>
                  <a:pt x="731724" y="493382"/>
                  <a:pt x="725214" y="499241"/>
                </a:cubicBezTo>
                <a:cubicBezTo>
                  <a:pt x="714013" y="509322"/>
                  <a:pt x="700371" y="516329"/>
                  <a:pt x="688427" y="525517"/>
                </a:cubicBezTo>
                <a:cubicBezTo>
                  <a:pt x="677583" y="533859"/>
                  <a:pt x="667406" y="543034"/>
                  <a:pt x="656896" y="551793"/>
                </a:cubicBezTo>
                <a:cubicBezTo>
                  <a:pt x="651641" y="560552"/>
                  <a:pt x="645279" y="568735"/>
                  <a:pt x="641131" y="578069"/>
                </a:cubicBezTo>
                <a:cubicBezTo>
                  <a:pt x="634174" y="593723"/>
                  <a:pt x="633387" y="615132"/>
                  <a:pt x="641131" y="630620"/>
                </a:cubicBezTo>
                <a:cubicBezTo>
                  <a:pt x="643955" y="636269"/>
                  <a:pt x="651641" y="637627"/>
                  <a:pt x="656896" y="641131"/>
                </a:cubicBezTo>
                <a:cubicBezTo>
                  <a:pt x="658648" y="651641"/>
                  <a:pt x="659090" y="662456"/>
                  <a:pt x="662152" y="672662"/>
                </a:cubicBezTo>
                <a:cubicBezTo>
                  <a:pt x="666256" y="686342"/>
                  <a:pt x="676467" y="694945"/>
                  <a:pt x="677917" y="709448"/>
                </a:cubicBezTo>
                <a:cubicBezTo>
                  <a:pt x="679137" y="721649"/>
                  <a:pt x="677917" y="733972"/>
                  <a:pt x="677917" y="746234"/>
                </a:cubicBezTo>
              </a:path>
            </a:pathLst>
          </a:cu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Shape 40">
            <a:extLst>
              <a:ext uri="{FF2B5EF4-FFF2-40B4-BE49-F238E27FC236}">
                <a16:creationId xmlns:a16="http://schemas.microsoft.com/office/drawing/2014/main" id="{32FB13BD-C305-5B16-DB21-8DF4F2FE4AC1}"/>
              </a:ext>
            </a:extLst>
          </p:cNvPr>
          <p:cNvSpPr/>
          <p:nvPr/>
        </p:nvSpPr>
        <p:spPr>
          <a:xfrm>
            <a:off x="7005145" y="5165834"/>
            <a:ext cx="788276" cy="646443"/>
          </a:xfrm>
          <a:custGeom>
            <a:avLst/>
            <a:gdLst>
              <a:gd name="connsiteX0" fmla="*/ 0 w 788276"/>
              <a:gd name="connsiteY0" fmla="*/ 0 h 646443"/>
              <a:gd name="connsiteX1" fmla="*/ 57807 w 788276"/>
              <a:gd name="connsiteY1" fmla="*/ 57807 h 646443"/>
              <a:gd name="connsiteX2" fmla="*/ 78827 w 788276"/>
              <a:gd name="connsiteY2" fmla="*/ 94594 h 646443"/>
              <a:gd name="connsiteX3" fmla="*/ 99848 w 788276"/>
              <a:gd name="connsiteY3" fmla="*/ 120869 h 646443"/>
              <a:gd name="connsiteX4" fmla="*/ 126124 w 788276"/>
              <a:gd name="connsiteY4" fmla="*/ 162911 h 646443"/>
              <a:gd name="connsiteX5" fmla="*/ 157655 w 788276"/>
              <a:gd name="connsiteY5" fmla="*/ 194442 h 646443"/>
              <a:gd name="connsiteX6" fmla="*/ 204952 w 788276"/>
              <a:gd name="connsiteY6" fmla="*/ 262759 h 646443"/>
              <a:gd name="connsiteX7" fmla="*/ 315310 w 788276"/>
              <a:gd name="connsiteY7" fmla="*/ 346842 h 646443"/>
              <a:gd name="connsiteX8" fmla="*/ 341586 w 788276"/>
              <a:gd name="connsiteY8" fmla="*/ 378373 h 646443"/>
              <a:gd name="connsiteX9" fmla="*/ 451945 w 788276"/>
              <a:gd name="connsiteY9" fmla="*/ 451945 h 646443"/>
              <a:gd name="connsiteX10" fmla="*/ 478221 w 788276"/>
              <a:gd name="connsiteY10" fmla="*/ 472966 h 646443"/>
              <a:gd name="connsiteX11" fmla="*/ 504496 w 788276"/>
              <a:gd name="connsiteY11" fmla="*/ 488732 h 646443"/>
              <a:gd name="connsiteX12" fmla="*/ 578069 w 788276"/>
              <a:gd name="connsiteY12" fmla="*/ 525518 h 646443"/>
              <a:gd name="connsiteX13" fmla="*/ 667407 w 788276"/>
              <a:gd name="connsiteY13" fmla="*/ 572814 h 646443"/>
              <a:gd name="connsiteX14" fmla="*/ 688427 w 788276"/>
              <a:gd name="connsiteY14" fmla="*/ 588580 h 646443"/>
              <a:gd name="connsiteX15" fmla="*/ 730469 w 788276"/>
              <a:gd name="connsiteY15" fmla="*/ 614856 h 646443"/>
              <a:gd name="connsiteX16" fmla="*/ 777765 w 788276"/>
              <a:gd name="connsiteY16" fmla="*/ 646387 h 646443"/>
              <a:gd name="connsiteX17" fmla="*/ 788276 w 788276"/>
              <a:gd name="connsiteY17" fmla="*/ 620111 h 646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8276" h="646443">
                <a:moveTo>
                  <a:pt x="0" y="0"/>
                </a:moveTo>
                <a:cubicBezTo>
                  <a:pt x="23648" y="59122"/>
                  <a:pt x="-9594" y="-9595"/>
                  <a:pt x="57807" y="57807"/>
                </a:cubicBezTo>
                <a:cubicBezTo>
                  <a:pt x="67793" y="67794"/>
                  <a:pt x="70993" y="82843"/>
                  <a:pt x="78827" y="94594"/>
                </a:cubicBezTo>
                <a:cubicBezTo>
                  <a:pt x="85049" y="103927"/>
                  <a:pt x="93463" y="111647"/>
                  <a:pt x="99848" y="120869"/>
                </a:cubicBezTo>
                <a:cubicBezTo>
                  <a:pt x="109255" y="134456"/>
                  <a:pt x="115914" y="149916"/>
                  <a:pt x="126124" y="162911"/>
                </a:cubicBezTo>
                <a:cubicBezTo>
                  <a:pt x="135307" y="174599"/>
                  <a:pt x="148737" y="182551"/>
                  <a:pt x="157655" y="194442"/>
                </a:cubicBezTo>
                <a:cubicBezTo>
                  <a:pt x="193834" y="242680"/>
                  <a:pt x="147646" y="213942"/>
                  <a:pt x="204952" y="262759"/>
                </a:cubicBezTo>
                <a:cubicBezTo>
                  <a:pt x="240157" y="292749"/>
                  <a:pt x="285703" y="311314"/>
                  <a:pt x="315310" y="346842"/>
                </a:cubicBezTo>
                <a:cubicBezTo>
                  <a:pt x="324069" y="357352"/>
                  <a:pt x="331533" y="369093"/>
                  <a:pt x="341586" y="378373"/>
                </a:cubicBezTo>
                <a:cubicBezTo>
                  <a:pt x="373111" y="407473"/>
                  <a:pt x="417414" y="428924"/>
                  <a:pt x="451945" y="451945"/>
                </a:cubicBezTo>
                <a:cubicBezTo>
                  <a:pt x="461278" y="458167"/>
                  <a:pt x="469032" y="466534"/>
                  <a:pt x="478221" y="472966"/>
                </a:cubicBezTo>
                <a:cubicBezTo>
                  <a:pt x="486589" y="478824"/>
                  <a:pt x="495457" y="483975"/>
                  <a:pt x="504496" y="488732"/>
                </a:cubicBezTo>
                <a:cubicBezTo>
                  <a:pt x="528759" y="501502"/>
                  <a:pt x="555757" y="509581"/>
                  <a:pt x="578069" y="525518"/>
                </a:cubicBezTo>
                <a:cubicBezTo>
                  <a:pt x="655013" y="580478"/>
                  <a:pt x="569807" y="524014"/>
                  <a:pt x="667407" y="572814"/>
                </a:cubicBezTo>
                <a:cubicBezTo>
                  <a:pt x="675241" y="576731"/>
                  <a:pt x="681139" y="583722"/>
                  <a:pt x="688427" y="588580"/>
                </a:cubicBezTo>
                <a:cubicBezTo>
                  <a:pt x="702177" y="597747"/>
                  <a:pt x="716719" y="605689"/>
                  <a:pt x="730469" y="614856"/>
                </a:cubicBezTo>
                <a:cubicBezTo>
                  <a:pt x="735272" y="618058"/>
                  <a:pt x="772422" y="647914"/>
                  <a:pt x="777765" y="646387"/>
                </a:cubicBezTo>
                <a:cubicBezTo>
                  <a:pt x="786836" y="643796"/>
                  <a:pt x="784772" y="628870"/>
                  <a:pt x="788276" y="620111"/>
                </a:cubicBez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986182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A4E16-6F3B-FE12-2595-9D619D825594}"/>
              </a:ext>
            </a:extLst>
          </p:cNvPr>
          <p:cNvSpPr>
            <a:spLocks noGrp="1"/>
          </p:cNvSpPr>
          <p:nvPr>
            <p:ph type="title"/>
          </p:nvPr>
        </p:nvSpPr>
        <p:spPr/>
        <p:txBody>
          <a:bodyPr/>
          <a:lstStyle/>
          <a:p>
            <a:r>
              <a:rPr lang="en-US" dirty="0"/>
              <a:t>Creating a Meteorologic Model</a:t>
            </a:r>
          </a:p>
        </p:txBody>
      </p:sp>
      <p:sp>
        <p:nvSpPr>
          <p:cNvPr id="3" name="Content Placeholder 2">
            <a:extLst>
              <a:ext uri="{FF2B5EF4-FFF2-40B4-BE49-F238E27FC236}">
                <a16:creationId xmlns:a16="http://schemas.microsoft.com/office/drawing/2014/main" id="{DD2B69AC-388B-990C-A074-26C9A57829E1}"/>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07F70C10-F073-6D0E-CDFE-7FC135C93601}"/>
              </a:ext>
            </a:extLst>
          </p:cNvPr>
          <p:cNvPicPr>
            <a:picLocks noChangeAspect="1"/>
          </p:cNvPicPr>
          <p:nvPr/>
        </p:nvPicPr>
        <p:blipFill>
          <a:blip r:embed="rId3"/>
          <a:stretch>
            <a:fillRect/>
          </a:stretch>
        </p:blipFill>
        <p:spPr>
          <a:xfrm>
            <a:off x="229945" y="1839252"/>
            <a:ext cx="6128571" cy="3642857"/>
          </a:xfrm>
          <a:prstGeom prst="rect">
            <a:avLst/>
          </a:prstGeom>
        </p:spPr>
      </p:pic>
      <p:pic>
        <p:nvPicPr>
          <p:cNvPr id="6" name="Picture 5">
            <a:extLst>
              <a:ext uri="{FF2B5EF4-FFF2-40B4-BE49-F238E27FC236}">
                <a16:creationId xmlns:a16="http://schemas.microsoft.com/office/drawing/2014/main" id="{AC1D2948-F5B0-F82B-17C2-B07FF3641CE8}"/>
              </a:ext>
            </a:extLst>
          </p:cNvPr>
          <p:cNvPicPr>
            <a:picLocks noChangeAspect="1"/>
          </p:cNvPicPr>
          <p:nvPr/>
        </p:nvPicPr>
        <p:blipFill>
          <a:blip r:embed="rId4"/>
          <a:stretch>
            <a:fillRect/>
          </a:stretch>
        </p:blipFill>
        <p:spPr>
          <a:xfrm>
            <a:off x="6650604" y="1995595"/>
            <a:ext cx="5404761" cy="3702381"/>
          </a:xfrm>
          <a:prstGeom prst="rect">
            <a:avLst/>
          </a:prstGeom>
        </p:spPr>
      </p:pic>
      <p:sp>
        <p:nvSpPr>
          <p:cNvPr id="7" name="Rectangle 6">
            <a:extLst>
              <a:ext uri="{FF2B5EF4-FFF2-40B4-BE49-F238E27FC236}">
                <a16:creationId xmlns:a16="http://schemas.microsoft.com/office/drawing/2014/main" id="{E9C394CB-BC41-A918-5D40-1B5F1D2AE88D}"/>
              </a:ext>
            </a:extLst>
          </p:cNvPr>
          <p:cNvSpPr/>
          <p:nvPr/>
        </p:nvSpPr>
        <p:spPr>
          <a:xfrm>
            <a:off x="3357813" y="2581138"/>
            <a:ext cx="3000703" cy="40990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798FA14-82EC-B0E7-85AA-48266199C95E}"/>
              </a:ext>
            </a:extLst>
          </p:cNvPr>
          <p:cNvSpPr/>
          <p:nvPr/>
        </p:nvSpPr>
        <p:spPr>
          <a:xfrm>
            <a:off x="402693" y="3058510"/>
            <a:ext cx="3000703" cy="42566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631117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F8C10-B985-4E8B-AF36-7869421B0916}"/>
              </a:ext>
            </a:extLst>
          </p:cNvPr>
          <p:cNvSpPr>
            <a:spLocks noGrp="1"/>
          </p:cNvSpPr>
          <p:nvPr>
            <p:ph type="title"/>
          </p:nvPr>
        </p:nvSpPr>
        <p:spPr/>
        <p:txBody>
          <a:bodyPr/>
          <a:lstStyle/>
          <a:p>
            <a:r>
              <a:rPr lang="en-US" dirty="0"/>
              <a:t>Meteorologic Model</a:t>
            </a:r>
          </a:p>
        </p:txBody>
      </p:sp>
      <p:sp>
        <p:nvSpPr>
          <p:cNvPr id="6" name="Content Placeholder 5">
            <a:extLst>
              <a:ext uri="{FF2B5EF4-FFF2-40B4-BE49-F238E27FC236}">
                <a16:creationId xmlns:a16="http://schemas.microsoft.com/office/drawing/2014/main" id="{078CF27C-CEDA-495A-83B9-5983173A6DE8}"/>
              </a:ext>
            </a:extLst>
          </p:cNvPr>
          <p:cNvSpPr>
            <a:spLocks noGrp="1"/>
          </p:cNvSpPr>
          <p:nvPr>
            <p:ph idx="1"/>
          </p:nvPr>
        </p:nvSpPr>
        <p:spPr>
          <a:xfrm>
            <a:off x="838200" y="1825625"/>
            <a:ext cx="3779982" cy="4351338"/>
          </a:xfrm>
        </p:spPr>
        <p:txBody>
          <a:bodyPr/>
          <a:lstStyle/>
          <a:p>
            <a:r>
              <a:rPr lang="en-US" dirty="0"/>
              <a:t>User chooses </a:t>
            </a:r>
            <a:r>
              <a:rPr lang="en-US" u="sng" dirty="0"/>
              <a:t>methods</a:t>
            </a:r>
            <a:r>
              <a:rPr lang="en-US" dirty="0"/>
              <a:t> for modeling each process</a:t>
            </a:r>
          </a:p>
          <a:p>
            <a:r>
              <a:rPr lang="en-US" dirty="0"/>
              <a:t>As of v.4.10, snowmelt is part of the basin model</a:t>
            </a:r>
          </a:p>
        </p:txBody>
      </p:sp>
      <p:pic>
        <p:nvPicPr>
          <p:cNvPr id="5" name="Picture 4">
            <a:extLst>
              <a:ext uri="{FF2B5EF4-FFF2-40B4-BE49-F238E27FC236}">
                <a16:creationId xmlns:a16="http://schemas.microsoft.com/office/drawing/2014/main" id="{224A8798-4EA4-CF55-DF0A-7983567049A0}"/>
              </a:ext>
            </a:extLst>
          </p:cNvPr>
          <p:cNvPicPr>
            <a:picLocks noChangeAspect="1"/>
          </p:cNvPicPr>
          <p:nvPr/>
        </p:nvPicPr>
        <p:blipFill rotWithShape="1">
          <a:blip r:embed="rId3"/>
          <a:srcRect r="38929"/>
          <a:stretch/>
        </p:blipFill>
        <p:spPr>
          <a:xfrm>
            <a:off x="4618182" y="1772078"/>
            <a:ext cx="3483396" cy="3824681"/>
          </a:xfrm>
          <a:prstGeom prst="rect">
            <a:avLst/>
          </a:prstGeom>
        </p:spPr>
      </p:pic>
      <p:pic>
        <p:nvPicPr>
          <p:cNvPr id="1026" name="Picture 2">
            <a:extLst>
              <a:ext uri="{FF2B5EF4-FFF2-40B4-BE49-F238E27FC236}">
                <a16:creationId xmlns:a16="http://schemas.microsoft.com/office/drawing/2014/main" id="{E2A0E439-BEDB-C653-4451-F808067A15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39806" y="1027906"/>
            <a:ext cx="3546366" cy="56303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35045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5449</TotalTime>
  <Words>7516</Words>
  <Application>Microsoft Office PowerPoint</Application>
  <PresentationFormat>Widescreen</PresentationFormat>
  <Paragraphs>605</Paragraphs>
  <Slides>53</Slides>
  <Notes>46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53</vt:i4>
      </vt:variant>
    </vt:vector>
  </HeadingPairs>
  <TitlesOfParts>
    <vt:vector size="58" baseType="lpstr">
      <vt:lpstr>Arial</vt:lpstr>
      <vt:lpstr>Calibri</vt:lpstr>
      <vt:lpstr>Consolas</vt:lpstr>
      <vt:lpstr>Lato</vt:lpstr>
      <vt:lpstr>Office Theme</vt:lpstr>
      <vt:lpstr>Meteorologic Models Historic Precipitation</vt:lpstr>
      <vt:lpstr>Objectives</vt:lpstr>
      <vt:lpstr>Meteorologic Model Overview</vt:lpstr>
      <vt:lpstr>PowerPoint Presentation</vt:lpstr>
      <vt:lpstr>Simulation Run</vt:lpstr>
      <vt:lpstr>Meteorologic Model</vt:lpstr>
      <vt:lpstr>Meteorologic Model</vt:lpstr>
      <vt:lpstr>Creating a Meteorologic Model</vt:lpstr>
      <vt:lpstr>Meteorologic Model</vt:lpstr>
      <vt:lpstr>Include Subbasins</vt:lpstr>
      <vt:lpstr>Watershed Explorer</vt:lpstr>
      <vt:lpstr>Global Editors</vt:lpstr>
      <vt:lpstr>Data Requirements</vt:lpstr>
      <vt:lpstr>Precipitation Methods</vt:lpstr>
      <vt:lpstr>Setting a Precipitation Method</vt:lpstr>
      <vt:lpstr>What is my modeling goal?</vt:lpstr>
      <vt:lpstr>Historical Storm Methods</vt:lpstr>
      <vt:lpstr>Historical Storm Methods</vt:lpstr>
      <vt:lpstr>Historical Storm Methods</vt:lpstr>
      <vt:lpstr>Historical Storm Methods</vt:lpstr>
      <vt:lpstr>Hypothetical Storm Methods</vt:lpstr>
      <vt:lpstr>Hypothetical Storm Methods</vt:lpstr>
      <vt:lpstr>Gage Weights</vt:lpstr>
      <vt:lpstr>Gage Weights Precipitation Method</vt:lpstr>
      <vt:lpstr>Setting Up A Gage Weights Model</vt:lpstr>
      <vt:lpstr>Include Subbasins</vt:lpstr>
      <vt:lpstr>Use Gages</vt:lpstr>
      <vt:lpstr>Weights</vt:lpstr>
      <vt:lpstr>Estimating Depth Weights</vt:lpstr>
      <vt:lpstr>Estimating Time Weights</vt:lpstr>
      <vt:lpstr>Total Storm Gages</vt:lpstr>
      <vt:lpstr>Optional Settings in Met Model Editor</vt:lpstr>
      <vt:lpstr>Gridded Precipitation</vt:lpstr>
      <vt:lpstr>Gridded Precipitation</vt:lpstr>
      <vt:lpstr>Gridded Precipitation Sources</vt:lpstr>
      <vt:lpstr>Converting &amp; Creating Precipitation Gridsets</vt:lpstr>
      <vt:lpstr>Creating Precipitation Gridsets from Point Data</vt:lpstr>
      <vt:lpstr>Gridded Precipitation</vt:lpstr>
      <vt:lpstr>Gridded Precipitation</vt:lpstr>
      <vt:lpstr>Adding Gridded Precipitation to HMS</vt:lpstr>
      <vt:lpstr>Gridded Data Manager</vt:lpstr>
      <vt:lpstr>Linking Gridded Precipitation to Met Model</vt:lpstr>
      <vt:lpstr>Defining Discretization</vt:lpstr>
      <vt:lpstr>Defining Discretization</vt:lpstr>
      <vt:lpstr>Evapotranspiration</vt:lpstr>
      <vt:lpstr>Role of Evapotranspiration</vt:lpstr>
      <vt:lpstr>ET Modeling Requirements</vt:lpstr>
      <vt:lpstr>Simple Canopy Settings</vt:lpstr>
      <vt:lpstr>ET Impact</vt:lpstr>
      <vt:lpstr>HMS – a spectrum of ET methods</vt:lpstr>
      <vt:lpstr>Calibration Considerations</vt:lpstr>
      <vt:lpstr>Dynamic Canopy</vt:lpstr>
      <vt:lpstr>Takeaways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Michael</cp:lastModifiedBy>
  <cp:revision>26</cp:revision>
  <dcterms:created xsi:type="dcterms:W3CDTF">2022-02-24T15:47:34Z</dcterms:created>
  <dcterms:modified xsi:type="dcterms:W3CDTF">2024-01-19T22:48:29Z</dcterms:modified>
</cp:coreProperties>
</file>