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4"/>
    <p:sldMasterId id="2147483732" r:id="rId5"/>
  </p:sldMasterIdLst>
  <p:notesMasterIdLst>
    <p:notesMasterId r:id="rId37"/>
  </p:notesMasterIdLst>
  <p:handoutMasterIdLst>
    <p:handoutMasterId r:id="rId38"/>
  </p:handoutMasterIdLst>
  <p:sldIdLst>
    <p:sldId id="256" r:id="rId6"/>
    <p:sldId id="377" r:id="rId7"/>
    <p:sldId id="526" r:id="rId8"/>
    <p:sldId id="382" r:id="rId9"/>
    <p:sldId id="378" r:id="rId10"/>
    <p:sldId id="379" r:id="rId11"/>
    <p:sldId id="380" r:id="rId12"/>
    <p:sldId id="381" r:id="rId13"/>
    <p:sldId id="527" r:id="rId14"/>
    <p:sldId id="383" r:id="rId15"/>
    <p:sldId id="384" r:id="rId16"/>
    <p:sldId id="385" r:id="rId17"/>
    <p:sldId id="386" r:id="rId18"/>
    <p:sldId id="387" r:id="rId19"/>
    <p:sldId id="388" r:id="rId20"/>
    <p:sldId id="389" r:id="rId21"/>
    <p:sldId id="390" r:id="rId22"/>
    <p:sldId id="391" r:id="rId23"/>
    <p:sldId id="392" r:id="rId24"/>
    <p:sldId id="520" r:id="rId25"/>
    <p:sldId id="515" r:id="rId26"/>
    <p:sldId id="516" r:id="rId27"/>
    <p:sldId id="521" r:id="rId28"/>
    <p:sldId id="528" r:id="rId29"/>
    <p:sldId id="529" r:id="rId30"/>
    <p:sldId id="530" r:id="rId31"/>
    <p:sldId id="531" r:id="rId32"/>
    <p:sldId id="523" r:id="rId33"/>
    <p:sldId id="524" r:id="rId34"/>
    <p:sldId id="525" r:id="rId35"/>
    <p:sldId id="533" r:id="rId3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lma, Dawn R CIV USARMY CEIWR-HEC (USA)" initials="PDRCUC(" lastIdx="1" clrIdx="0">
    <p:extLst>
      <p:ext uri="{19B8F6BF-5375-455C-9EA6-DF929625EA0E}">
        <p15:presenceInfo xmlns:p15="http://schemas.microsoft.com/office/powerpoint/2012/main" userId="S-1-5-21-4070642156-458634915-1301419412-51026"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browse/>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F4B05"/>
    <a:srgbClr val="CB6007"/>
    <a:srgbClr val="E26B08"/>
    <a:srgbClr val="F89645"/>
    <a:srgbClr val="0000FF"/>
    <a:srgbClr val="008000"/>
    <a:srgbClr val="CC9900"/>
    <a:srgbClr val="FF9900"/>
    <a:srgbClr val="00CC00"/>
    <a:srgbClr val="003366"/>
  </p:clrMru>
  <p:extLst>
    <p:ext uri="{E76CE94A-603C-4142-B9EB-6D1370010A27}">
      <p14:discardImageEditData xmlns:p14="http://schemas.microsoft.com/office/powerpoint/2010/main" val="1"/>
    </p:ext>
    <p:ext uri="{D31A062A-798A-4329-ABDD-BBA856620510}">
      <p14:defaultImageDpi xmlns:p14="http://schemas.microsoft.com/office/powerpoint/2010/main" val="96"/>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5" autoAdjust="0"/>
    <p:restoredTop sz="77502" autoAdjust="0"/>
  </p:normalViewPr>
  <p:slideViewPr>
    <p:cSldViewPr snapToGrid="0">
      <p:cViewPr varScale="1">
        <p:scale>
          <a:sx n="82" d="100"/>
          <a:sy n="82" d="100"/>
        </p:scale>
        <p:origin x="414" y="96"/>
      </p:cViewPr>
      <p:guideLst/>
    </p:cSldViewPr>
  </p:slideViewPr>
  <p:notesTextViewPr>
    <p:cViewPr>
      <p:scale>
        <a:sx n="3" d="2"/>
        <a:sy n="3" d="2"/>
      </p:scale>
      <p:origin x="0" y="0"/>
    </p:cViewPr>
  </p:notesTextViewPr>
  <p:sorterViewPr>
    <p:cViewPr varScale="1">
      <p:scale>
        <a:sx n="1" d="1"/>
        <a:sy n="1" d="1"/>
      </p:scale>
      <p:origin x="0" y="0"/>
    </p:cViewPr>
  </p:sorterViewPr>
  <p:notesViewPr>
    <p:cSldViewPr snapToGrid="0" showGuides="1">
      <p:cViewPr varScale="1">
        <p:scale>
          <a:sx n="98" d="100"/>
          <a:sy n="98" d="100"/>
        </p:scale>
        <p:origin x="3516" y="7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commentAuthors" Target="commentAuthors.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52CF3383-DF08-4C90-8557-22EF3027DD43}" type="datetimeFigureOut">
              <a:rPr lang="en-US" smtClean="0"/>
              <a:t>1/19/2024</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Tree>
    <p:extLst>
      <p:ext uri="{BB962C8B-B14F-4D97-AF65-F5344CB8AC3E}">
        <p14:creationId xmlns:p14="http://schemas.microsoft.com/office/powerpoint/2010/main" val="179305090"/>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19T23:08:54.196"/>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35,'28'1,"1"-2,-1-2,32-6,-12 1,0 1,56 0,101 8,-69 2,261-3,-368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5:38:54.564"/>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0 1,'21'1,"-1"1,1 2,-1 0,0 1,26 10,-24-8,1 0,0-1,44 5,258-9,-156-5,526 3,-673 1,0 2,0 0,-1 1,0 1,30 11,-5-2,88 23,-114-31</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5:39:21.379"/>
    </inkml:context>
    <inkml:brush xml:id="br0">
      <inkml:brushProperty name="width" value="0.3" units="cm"/>
      <inkml:brushProperty name="height" value="0.6" units="cm"/>
      <inkml:brushProperty name="color" value="#00FDFF"/>
      <inkml:brushProperty name="tip" value="rectangle"/>
      <inkml:brushProperty name="rasterOp" value="maskPen"/>
      <inkml:brushProperty name="ignorePressure" value="1"/>
    </inkml:brush>
  </inkml:definitions>
  <inkml:trace contextRef="#ctx0" brushRef="#br0">1 1,'1718'0,"-1685"0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2-04-26T15:39:33.327"/>
    </inkml:context>
    <inkml:brush xml:id="br0">
      <inkml:brushProperty name="width" value="0.3" units="cm"/>
      <inkml:brushProperty name="height" value="0.6" units="cm"/>
      <inkml:brushProperty name="color" value="#00FDFF"/>
      <inkml:brushProperty name="tip" value="rectangle"/>
      <inkml:brushProperty name="rasterOp" value="maskPen"/>
      <inkml:brushProperty name="ignorePressure" value="1"/>
    </inkml:brush>
  </inkml:definitions>
  <inkml:trace contextRef="#ctx0" brushRef="#br0">1 30,'67'0,"-1"-3,79-13,-125 12,1 1,0 1,-1 1,1 1,0 1,0 0,23 6,94 13,-96-16,0 2,0 2,46 15,-66-17,0 0,0-1,1-2,34 3,94-8,-58 0,678 2,-742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D7D16557-6E8E-4D95-8DF3-2DE1590C714A}" type="datetimeFigureOut">
              <a:rPr lang="en-US" smtClean="0"/>
              <a:t>1/19/2024</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BC3A86D8-1D95-4DFF-A26B-8F86AC3AC58E}" type="slidenum">
              <a:rPr lang="en-US" smtClean="0"/>
              <a:t>‹#›</a:t>
            </a:fld>
            <a:endParaRPr lang="en-US" dirty="0"/>
          </a:p>
        </p:txBody>
      </p:sp>
    </p:spTree>
    <p:extLst>
      <p:ext uri="{BB962C8B-B14F-4D97-AF65-F5344CB8AC3E}">
        <p14:creationId xmlns:p14="http://schemas.microsoft.com/office/powerpoint/2010/main" val="15381302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Runoff hydrograph – flow measured at a gage with time. </a:t>
            </a:r>
          </a:p>
          <a:p>
            <a:pPr marL="171450" indent="-171450">
              <a:buFontTx/>
              <a:buChar char="-"/>
            </a:pPr>
            <a:r>
              <a:rPr lang="en-US" dirty="0"/>
              <a:t>Baseflow important for total volume and duration</a:t>
            </a:r>
          </a:p>
          <a:p>
            <a:pPr marL="171450" indent="-171450">
              <a:buFontTx/>
              <a:buChar char="-"/>
            </a:pPr>
            <a:r>
              <a:rPr lang="en-US" dirty="0"/>
              <a:t>Interflow – unsaturated that hits surface and flows in surface channels</a:t>
            </a:r>
          </a:p>
          <a:p>
            <a:pPr marL="171450" indent="-171450">
              <a:buFontTx/>
              <a:buChar char="-"/>
            </a:pPr>
            <a:r>
              <a:rPr lang="en-US" dirty="0"/>
              <a:t>Baseflow – saturated underground flow, which is much slower</a:t>
            </a:r>
          </a:p>
          <a:p>
            <a:pPr marL="171450" indent="-171450">
              <a:buFontTx/>
              <a:buChar char="-"/>
            </a:pPr>
            <a:endParaRPr lang="en-US" dirty="0"/>
          </a:p>
          <a:p>
            <a:pPr marL="171450" indent="-171450">
              <a:buFontTx/>
              <a:buChar char="-"/>
            </a:pPr>
            <a:r>
              <a:rPr lang="en-US" dirty="0"/>
              <a:t>Research using isotopes have distinguished hydrographs as “Event” water or “Pre-event’ water.  Hydrograph has still been typically divided into three components (event water, soil water, groundwater).</a:t>
            </a:r>
          </a:p>
        </p:txBody>
      </p:sp>
      <p:sp>
        <p:nvSpPr>
          <p:cNvPr id="4" name="Slide Number Placeholder 3"/>
          <p:cNvSpPr>
            <a:spLocks noGrp="1"/>
          </p:cNvSpPr>
          <p:nvPr>
            <p:ph type="sldNum" sz="quarter" idx="5"/>
          </p:nvPr>
        </p:nvSpPr>
        <p:spPr/>
        <p:txBody>
          <a:bodyPr/>
          <a:lstStyle/>
          <a:p>
            <a:fld id="{BC3A86D8-1D95-4DFF-A26B-8F86AC3AC58E}" type="slidenum">
              <a:rPr lang="en-US" smtClean="0"/>
              <a:t>2</a:t>
            </a:fld>
            <a:endParaRPr lang="en-US" dirty="0"/>
          </a:p>
        </p:txBody>
      </p:sp>
    </p:spTree>
    <p:extLst>
      <p:ext uri="{BB962C8B-B14F-4D97-AF65-F5344CB8AC3E}">
        <p14:creationId xmlns:p14="http://schemas.microsoft.com/office/powerpoint/2010/main" val="29063689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In the UI, you need to specify the initial discharge.  You can specify either as a set value or discharge per area.</a:t>
            </a:r>
          </a:p>
          <a:p>
            <a:pPr marL="171450" indent="-171450">
              <a:buFont typeface="Arial" panose="020B0604020202020204" pitchFamily="34" charset="0"/>
              <a:buChar char="•"/>
            </a:pPr>
            <a:r>
              <a:rPr lang="en-US" dirty="0"/>
              <a:t>Next, you specify the recession constant</a:t>
            </a:r>
          </a:p>
          <a:p>
            <a:pPr marL="171450" indent="-171450">
              <a:buFont typeface="Arial" panose="020B0604020202020204" pitchFamily="34" charset="0"/>
              <a:buChar char="•"/>
            </a:pPr>
            <a:r>
              <a:rPr lang="en-US" dirty="0"/>
              <a:t>Then the threshold</a:t>
            </a:r>
          </a:p>
          <a:p>
            <a:pPr marL="628650" lvl="1" indent="-171450">
              <a:buFont typeface="Arial" panose="020B0604020202020204" pitchFamily="34" charset="0"/>
              <a:buChar char="•"/>
            </a:pPr>
            <a:r>
              <a:rPr lang="en-US" dirty="0"/>
              <a:t>This is for starting the baseflow recession.</a:t>
            </a:r>
          </a:p>
          <a:p>
            <a:pPr marL="628650" lvl="1" indent="-171450">
              <a:buFont typeface="Arial" panose="020B0604020202020204" pitchFamily="34" charset="0"/>
              <a:buChar char="•"/>
            </a:pPr>
            <a:r>
              <a:rPr lang="en-US" dirty="0"/>
              <a:t>You have two options</a:t>
            </a:r>
          </a:p>
          <a:p>
            <a:pPr marL="1085850" lvl="2" indent="-171450">
              <a:buFont typeface="Arial" panose="020B0604020202020204" pitchFamily="34" charset="0"/>
              <a:buChar char="•"/>
            </a:pPr>
            <a:r>
              <a:rPr lang="en-US" dirty="0"/>
              <a:t>Specify as a flow threshold or as a ratio to peak </a:t>
            </a:r>
          </a:p>
          <a:p>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4781049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This slide describes how the recession parameter changes your hydrograph.  </a:t>
            </a:r>
          </a:p>
          <a:p>
            <a:pPr marL="171450" indent="-171450">
              <a:buFont typeface="Arial" panose="020B0604020202020204" pitchFamily="34" charset="0"/>
              <a:buChar char="•"/>
            </a:pPr>
            <a:r>
              <a:rPr lang="en-US" dirty="0"/>
              <a:t>Recession close to 1 would be a flat curve</a:t>
            </a:r>
          </a:p>
          <a:p>
            <a:pPr marL="171450" indent="-171450">
              <a:buFont typeface="Arial" panose="020B0604020202020204" pitchFamily="34" charset="0"/>
              <a:buChar char="•"/>
            </a:pPr>
            <a:r>
              <a:rPr lang="en-US" dirty="0"/>
              <a:t>Recession close to 0 would be a stee curve</a:t>
            </a:r>
          </a:p>
          <a:p>
            <a:pPr marL="171450" indent="-171450">
              <a:buFont typeface="Arial" panose="020B0604020202020204" pitchFamily="34" charset="0"/>
              <a:buChar char="•"/>
            </a:pPr>
            <a:r>
              <a:rPr lang="en-US" dirty="0"/>
              <a:t>You can’t separate interflow from baseflow</a:t>
            </a:r>
          </a:p>
          <a:p>
            <a:pPr marL="171450" indent="-171450">
              <a:buFont typeface="Arial" panose="020B0604020202020204" pitchFamily="34" charset="0"/>
              <a:buChar char="•"/>
            </a:pPr>
            <a:r>
              <a:rPr lang="en-US" dirty="0"/>
              <a:t>The recession does not affect your flood peak</a:t>
            </a:r>
          </a:p>
          <a:p>
            <a:pPr marL="628650" lvl="1" indent="-171450">
              <a:buFont typeface="Arial" panose="020B0604020202020204" pitchFamily="34" charset="0"/>
              <a:buChar char="•"/>
            </a:pPr>
            <a:r>
              <a:rPr lang="en-US" dirty="0"/>
              <a:t>The initial discharge can affect your flood peak</a:t>
            </a:r>
          </a:p>
          <a:p>
            <a:pPr marL="628650" lvl="1" indent="-171450">
              <a:buFont typeface="Arial" panose="020B0604020202020204" pitchFamily="34" charset="0"/>
              <a:buChar char="•"/>
            </a:pPr>
            <a:r>
              <a:rPr lang="en-US" dirty="0"/>
              <a:t>In contrast to Linear Reservoir where you can adjust parameters that affect flood peak</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637661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When does the recession curve begin?  This is defined by your threshold type which acts as a trigger</a:t>
            </a:r>
          </a:p>
          <a:p>
            <a:pPr marL="171450" indent="-171450">
              <a:buFont typeface="Arial" panose="020B0604020202020204" pitchFamily="34" charset="0"/>
              <a:buChar char="•"/>
            </a:pPr>
            <a:r>
              <a:rPr lang="en-US" dirty="0"/>
              <a:t>You can choose ratio to peak or discharge.  </a:t>
            </a:r>
          </a:p>
          <a:p>
            <a:pPr marL="628650" lvl="1" indent="-171450">
              <a:buFont typeface="Arial" panose="020B0604020202020204" pitchFamily="34" charset="0"/>
              <a:buChar char="•"/>
            </a:pPr>
            <a:r>
              <a:rPr lang="en-US" dirty="0"/>
              <a:t>Ratio to peak – you provide a fractional value.  </a:t>
            </a:r>
          </a:p>
          <a:p>
            <a:pPr marL="628650" lvl="1" indent="-171450">
              <a:buFont typeface="Arial" panose="020B0604020202020204" pitchFamily="34" charset="0"/>
              <a:buChar char="•"/>
            </a:pPr>
            <a:r>
              <a:rPr lang="en-US" dirty="0"/>
              <a:t>A value of 0.9, your recession will start closer to the peak value</a:t>
            </a:r>
          </a:p>
          <a:p>
            <a:pPr marL="628650" lvl="1" indent="-171450">
              <a:buFont typeface="Arial" panose="020B0604020202020204" pitchFamily="34" charset="0"/>
              <a:buChar char="•"/>
            </a:pPr>
            <a:r>
              <a:rPr lang="en-US" dirty="0"/>
              <a:t>A value of 0.1, your recession will start closer to the bottom of the hydrograph</a:t>
            </a:r>
          </a:p>
          <a:p>
            <a:pPr marL="171450" lvl="0" indent="-171450">
              <a:buFont typeface="Arial" panose="020B0604020202020204" pitchFamily="34" charset="0"/>
              <a:buChar char="•"/>
            </a:pPr>
            <a:r>
              <a:rPr lang="en-US" dirty="0"/>
              <a:t>Ratio to peak is easier to apply and more flexible (dependent on the peak flow value).  We’d recommend you use this method.</a:t>
            </a:r>
          </a:p>
          <a:p>
            <a:pPr marL="628650" lvl="1" indent="-171450">
              <a:buFont typeface="Arial" panose="020B0604020202020204" pitchFamily="34" charset="0"/>
              <a:buChar char="•"/>
            </a:pPr>
            <a:r>
              <a:rPr lang="en-US" dirty="0"/>
              <a:t>Discharge – you need to specify one value that gets applied.  Likely need to change this value for each simulation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794987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Initial discharge type</a:t>
            </a:r>
          </a:p>
          <a:p>
            <a:pPr marL="171450" indent="-171450">
              <a:buFont typeface="Arial" panose="020B0604020202020204" pitchFamily="34" charset="0"/>
              <a:buChar char="•"/>
            </a:pPr>
            <a:r>
              <a:rPr lang="en-US" dirty="0"/>
              <a:t>Two options available for you.  Discharge per area or discharge</a:t>
            </a:r>
          </a:p>
          <a:p>
            <a:pPr marL="628650" lvl="1" indent="-171450">
              <a:buFont typeface="Arial" panose="020B0604020202020204" pitchFamily="34" charset="0"/>
              <a:buChar char="•"/>
            </a:pPr>
            <a:r>
              <a:rPr lang="en-US" dirty="0"/>
              <a:t>Discharge per area, a 1 </a:t>
            </a:r>
            <a:r>
              <a:rPr lang="en-US" dirty="0" err="1"/>
              <a:t>cfs</a:t>
            </a:r>
            <a:r>
              <a:rPr lang="en-US" dirty="0"/>
              <a:t>/mi^2 means you would have 100 </a:t>
            </a:r>
            <a:r>
              <a:rPr lang="en-US" dirty="0" err="1"/>
              <a:t>cfs</a:t>
            </a:r>
            <a:r>
              <a:rPr lang="en-US" dirty="0"/>
              <a:t> for a 100 sq miles watershed</a:t>
            </a:r>
          </a:p>
          <a:p>
            <a:pPr marL="1085850" lvl="2" indent="-171450">
              <a:buFont typeface="Arial" panose="020B0604020202020204" pitchFamily="34" charset="0"/>
              <a:buChar char="•"/>
            </a:pPr>
            <a:r>
              <a:rPr lang="en-US" dirty="0"/>
              <a:t>The larger the value, the higher your initial flow will be.</a:t>
            </a:r>
          </a:p>
          <a:p>
            <a:pPr marL="628650" lvl="1" indent="-171450">
              <a:buFont typeface="Arial" panose="020B0604020202020204" pitchFamily="34" charset="0"/>
              <a:buChar char="•"/>
            </a:pPr>
            <a:r>
              <a:rPr lang="en-US" dirty="0"/>
              <a:t>Discharge, you just specify one discharge value</a:t>
            </a:r>
          </a:p>
          <a:p>
            <a:pPr marL="171450" lvl="0" indent="-171450">
              <a:buFont typeface="Arial" panose="020B0604020202020204" pitchFamily="34" charset="0"/>
              <a:buChar char="•"/>
            </a:pPr>
            <a:r>
              <a:rPr lang="en-US" dirty="0"/>
              <a:t>We recommend going with the discharge per area.  Potentially maintain the value for different events and across basins.  </a:t>
            </a:r>
          </a:p>
          <a:p>
            <a:pPr marL="628650" lvl="1" indent="-171450">
              <a:buFont typeface="Arial" panose="020B0604020202020204" pitchFamily="34" charset="0"/>
              <a:buChar char="•"/>
            </a:pPr>
            <a:r>
              <a:rPr lang="en-US" dirty="0"/>
              <a:t>Similar to the threshold type, you could potentially obtain a consistent initial discharge value across subbasins by going with the discharge per area.  </a:t>
            </a:r>
          </a:p>
          <a:p>
            <a:pPr marL="628650" lvl="1" indent="-171450">
              <a:buFont typeface="Arial" panose="020B0604020202020204" pitchFamily="34" charset="0"/>
              <a:buChar char="•"/>
            </a:pPr>
            <a:r>
              <a:rPr lang="en-US" dirty="0"/>
              <a:t>From one event to the next, could potentially have a consistent value</a:t>
            </a:r>
          </a:p>
          <a:p>
            <a:pPr marL="171450" lvl="0"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a:p>
            <a:pPr marL="628650" lvl="1"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13024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526214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Look at the Summary results to check the rainfall volumes against the discharge volume</a:t>
            </a:r>
          </a:p>
          <a:p>
            <a:pPr marL="628650" lvl="1" indent="-171450">
              <a:buFont typeface="Arial" panose="020B0604020202020204" pitchFamily="34" charset="0"/>
              <a:buChar char="•"/>
            </a:pPr>
            <a:r>
              <a:rPr lang="en-US" dirty="0"/>
              <a:t>In this example, there is more discharge volume than rainfall.  Could be ok when considering initial values</a:t>
            </a:r>
          </a:p>
          <a:p>
            <a:pPr marL="171450" lvl="0" indent="-171450">
              <a:buFont typeface="Arial" panose="020B0604020202020204" pitchFamily="34" charset="0"/>
              <a:buChar char="•"/>
            </a:pPr>
            <a:r>
              <a:rPr lang="en-US" dirty="0"/>
              <a:t>Sometimes, the issue lies in your boundary conditions, such as rainfall.  You end up adjusting your baseflow to compensate for a rainfall problem</a:t>
            </a:r>
          </a:p>
          <a:p>
            <a:pPr marL="171450" lvl="0" indent="-171450">
              <a:buFont typeface="Arial" panose="020B0604020202020204" pitchFamily="34" charset="0"/>
              <a:buChar char="•"/>
            </a:pPr>
            <a:r>
              <a:rPr lang="en-US" dirty="0"/>
              <a:t>In some hypothetical storm cases, such as the PMP, you could be getting an enormous amount of baseflow.  In those situations, you probably should reduce your ratio to peak and check your computed volumes.  </a:t>
            </a:r>
          </a:p>
          <a:p>
            <a:pPr marL="171450" lvl="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641189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our preferred baseflow method.  Can be used for both event and continuous modeling and you could model both interflow and baseflow.  </a:t>
            </a:r>
          </a:p>
          <a:p>
            <a:endParaRPr lang="en-US" dirty="0"/>
          </a:p>
          <a:p>
            <a:r>
              <a:rPr lang="en-US" dirty="0"/>
              <a:t>This method conserves volume.</a:t>
            </a:r>
          </a:p>
        </p:txBody>
      </p:sp>
      <p:sp>
        <p:nvSpPr>
          <p:cNvPr id="4" name="Slide Number Placeholder 3"/>
          <p:cNvSpPr>
            <a:spLocks noGrp="1"/>
          </p:cNvSpPr>
          <p:nvPr>
            <p:ph type="sldNum" sz="quarter" idx="10"/>
          </p:nvPr>
        </p:nvSpPr>
        <p:spPr/>
        <p:txBody>
          <a:bodyPr/>
          <a:lstStyle/>
          <a:p>
            <a:fld id="{BC3A86D8-1D95-4DFF-A26B-8F86AC3AC58E}" type="slidenum">
              <a:rPr lang="en-US" smtClean="0"/>
              <a:t>18</a:t>
            </a:fld>
            <a:endParaRPr lang="en-US" dirty="0"/>
          </a:p>
        </p:txBody>
      </p:sp>
    </p:spTree>
    <p:extLst>
      <p:ext uri="{BB962C8B-B14F-4D97-AF65-F5344CB8AC3E}">
        <p14:creationId xmlns:p14="http://schemas.microsoft.com/office/powerpoint/2010/main" val="162043514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Based off the name, the way baseflow is routed is simply using the linear reservoir routing method.  You use a linear relationship between storage and discharge.  </a:t>
            </a:r>
          </a:p>
          <a:p>
            <a:endParaRPr lang="en-US" dirty="0"/>
          </a:p>
          <a:p>
            <a:r>
              <a:rPr lang="en-US" dirty="0"/>
              <a:t>The continuity equation is used along with the linear reservoir relationship to solve for outflow.  </a:t>
            </a:r>
          </a:p>
        </p:txBody>
      </p:sp>
      <p:sp>
        <p:nvSpPr>
          <p:cNvPr id="4" name="Slide Number Placeholder 3"/>
          <p:cNvSpPr>
            <a:spLocks noGrp="1"/>
          </p:cNvSpPr>
          <p:nvPr>
            <p:ph type="sldNum" sz="quarter" idx="5"/>
          </p:nvPr>
        </p:nvSpPr>
        <p:spPr/>
        <p:txBody>
          <a:bodyPr/>
          <a:lstStyle/>
          <a:p>
            <a:fld id="{BC3A86D8-1D95-4DFF-A26B-8F86AC3AC58E}" type="slidenum">
              <a:rPr lang="en-US" smtClean="0"/>
              <a:t>19</a:t>
            </a:fld>
            <a:endParaRPr lang="en-US" dirty="0"/>
          </a:p>
        </p:txBody>
      </p:sp>
    </p:spTree>
    <p:extLst>
      <p:ext uri="{BB962C8B-B14F-4D97-AF65-F5344CB8AC3E}">
        <p14:creationId xmlns:p14="http://schemas.microsoft.com/office/powerpoint/2010/main" val="24535358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Linear reservoir can work for all loss methods.</a:t>
            </a:r>
          </a:p>
          <a:p>
            <a:pPr marL="628650" lvl="1" indent="-171450">
              <a:buFont typeface="Arial" panose="020B0604020202020204" pitchFamily="34" charset="0"/>
              <a:buChar char="•"/>
            </a:pPr>
            <a:r>
              <a:rPr lang="en-US" dirty="0"/>
              <a:t>All losses are available for certain methods</a:t>
            </a:r>
          </a:p>
          <a:p>
            <a:pPr marL="628650" lvl="1" indent="-171450">
              <a:buFont typeface="Arial" panose="020B0604020202020204" pitchFamily="34" charset="0"/>
              <a:buChar char="•"/>
            </a:pPr>
            <a:r>
              <a:rPr lang="en-US" dirty="0"/>
              <a:t>Only constant losses are available for 3 methods</a:t>
            </a:r>
          </a:p>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20</a:t>
            </a:fld>
            <a:endParaRPr lang="en-US" dirty="0"/>
          </a:p>
        </p:txBody>
      </p:sp>
    </p:spTree>
    <p:extLst>
      <p:ext uri="{BB962C8B-B14F-4D97-AF65-F5344CB8AC3E}">
        <p14:creationId xmlns:p14="http://schemas.microsoft.com/office/powerpoint/2010/main" val="26539025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UI for the linear reservoir baseflow method.  You can choose up to three layers.  </a:t>
            </a:r>
          </a:p>
          <a:p>
            <a:pPr marL="171450" indent="-171450">
              <a:buFont typeface="Arial" panose="020B0604020202020204" pitchFamily="34" charset="0"/>
              <a:buChar char="•"/>
            </a:pPr>
            <a:r>
              <a:rPr lang="en-US" dirty="0"/>
              <a:t>Each layer requires an initial discharge, fraction, reservoir coefficient, and number of steps</a:t>
            </a:r>
          </a:p>
          <a:p>
            <a:pPr marL="171450" indent="-171450">
              <a:buFont typeface="Arial" panose="020B0604020202020204" pitchFamily="34" charset="0"/>
              <a:buChar char="•"/>
            </a:pPr>
            <a:r>
              <a:rPr lang="en-US" dirty="0"/>
              <a:t>Fractions do not need to add up to 1</a:t>
            </a:r>
          </a:p>
        </p:txBody>
      </p:sp>
      <p:sp>
        <p:nvSpPr>
          <p:cNvPr id="4" name="Slide Number Placeholder 3"/>
          <p:cNvSpPr>
            <a:spLocks noGrp="1"/>
          </p:cNvSpPr>
          <p:nvPr>
            <p:ph type="sldNum" sz="quarter" idx="5"/>
          </p:nvPr>
        </p:nvSpPr>
        <p:spPr/>
        <p:txBody>
          <a:bodyPr/>
          <a:lstStyle/>
          <a:p>
            <a:fld id="{BC3A86D8-1D95-4DFF-A26B-8F86AC3AC58E}" type="slidenum">
              <a:rPr lang="en-US" smtClean="0"/>
              <a:t>21</a:t>
            </a:fld>
            <a:endParaRPr lang="en-US" dirty="0"/>
          </a:p>
        </p:txBody>
      </p:sp>
    </p:spTree>
    <p:extLst>
      <p:ext uri="{BB962C8B-B14F-4D97-AF65-F5344CB8AC3E}">
        <p14:creationId xmlns:p14="http://schemas.microsoft.com/office/powerpoint/2010/main" val="38992506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models baseflow conceptually and not process based.  We don’t use ground water model to compute our baseflow values.  Just like how we don’t use the full momentum equation for routing flow, we can do a pretty decent job at simulating baseflow using conceptual methods.  </a:t>
            </a:r>
          </a:p>
          <a:p>
            <a:endParaRPr lang="en-US" dirty="0"/>
          </a:p>
          <a:p>
            <a:r>
              <a:rPr lang="en-US" dirty="0"/>
              <a:t>There have been all kinds of techniques for separating baseflow.  </a:t>
            </a:r>
          </a:p>
        </p:txBody>
      </p:sp>
      <p:sp>
        <p:nvSpPr>
          <p:cNvPr id="4" name="Slide Number Placeholder 3"/>
          <p:cNvSpPr>
            <a:spLocks noGrp="1"/>
          </p:cNvSpPr>
          <p:nvPr>
            <p:ph type="sldNum" sz="quarter" idx="5"/>
          </p:nvPr>
        </p:nvSpPr>
        <p:spPr/>
        <p:txBody>
          <a:bodyPr/>
          <a:lstStyle/>
          <a:p>
            <a:fld id="{BC3A86D8-1D95-4DFF-A26B-8F86AC3AC58E}" type="slidenum">
              <a:rPr lang="en-US" smtClean="0"/>
              <a:t>4</a:t>
            </a:fld>
            <a:endParaRPr lang="en-US" dirty="0"/>
          </a:p>
        </p:txBody>
      </p:sp>
    </p:spTree>
    <p:extLst>
      <p:ext uri="{BB962C8B-B14F-4D97-AF65-F5344CB8AC3E}">
        <p14:creationId xmlns:p14="http://schemas.microsoft.com/office/powerpoint/2010/main" val="9090082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22</a:t>
            </a:fld>
            <a:endParaRPr lang="en-US" dirty="0"/>
          </a:p>
        </p:txBody>
      </p:sp>
    </p:spTree>
    <p:extLst>
      <p:ext uri="{BB962C8B-B14F-4D97-AF65-F5344CB8AC3E}">
        <p14:creationId xmlns:p14="http://schemas.microsoft.com/office/powerpoint/2010/main" val="3713574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how the GW coefficients affect the baseflow.  If you remember in the equation, it’s the “R” value.  </a:t>
            </a:r>
          </a:p>
          <a:p>
            <a:pPr marL="171450" indent="-171450">
              <a:buFont typeface="Arial" panose="020B0604020202020204" pitchFamily="34" charset="0"/>
              <a:buChar char="•"/>
            </a:pPr>
            <a:r>
              <a:rPr lang="en-US" dirty="0"/>
              <a:t>Larger coefficients will attenuate the baseflow</a:t>
            </a:r>
          </a:p>
          <a:p>
            <a:pPr marL="171450" indent="-171450">
              <a:buFont typeface="Arial" panose="020B0604020202020204" pitchFamily="34" charset="0"/>
              <a:buChar char="•"/>
            </a:pPr>
            <a:r>
              <a:rPr lang="en-US" dirty="0"/>
              <a:t>Timing of baseflow is not affected significantly</a:t>
            </a:r>
          </a:p>
          <a:p>
            <a:pPr marL="171450" indent="-171450">
              <a:buFont typeface="Arial" panose="020B0604020202020204" pitchFamily="34" charset="0"/>
              <a:buChar char="•"/>
            </a:pPr>
            <a:r>
              <a:rPr lang="en-US" dirty="0"/>
              <a:t>Initialize the coefficient based on the </a:t>
            </a:r>
            <a:r>
              <a:rPr lang="en-US" dirty="0" err="1"/>
              <a:t>clark</a:t>
            </a:r>
            <a:r>
              <a:rPr lang="en-US" dirty="0"/>
              <a:t> storage coefficient</a:t>
            </a:r>
          </a:p>
        </p:txBody>
      </p:sp>
      <p:sp>
        <p:nvSpPr>
          <p:cNvPr id="4" name="Slide Number Placeholder 3"/>
          <p:cNvSpPr>
            <a:spLocks noGrp="1"/>
          </p:cNvSpPr>
          <p:nvPr>
            <p:ph type="sldNum" sz="quarter" idx="5"/>
          </p:nvPr>
        </p:nvSpPr>
        <p:spPr/>
        <p:txBody>
          <a:bodyPr/>
          <a:lstStyle/>
          <a:p>
            <a:fld id="{BC3A86D8-1D95-4DFF-A26B-8F86AC3AC58E}" type="slidenum">
              <a:rPr lang="en-US" smtClean="0"/>
              <a:t>23</a:t>
            </a:fld>
            <a:endParaRPr lang="en-US" dirty="0"/>
          </a:p>
        </p:txBody>
      </p:sp>
    </p:spTree>
    <p:extLst>
      <p:ext uri="{BB962C8B-B14F-4D97-AF65-F5344CB8AC3E}">
        <p14:creationId xmlns:p14="http://schemas.microsoft.com/office/powerpoint/2010/main" val="295666365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slide shows how changing the “Reservoirs” affects the baseflow</a:t>
            </a:r>
          </a:p>
          <a:p>
            <a:pPr marL="171450" indent="-171450">
              <a:buFont typeface="Arial" panose="020B0604020202020204" pitchFamily="34" charset="0"/>
              <a:buChar char="•"/>
            </a:pPr>
            <a:r>
              <a:rPr lang="en-US" dirty="0"/>
              <a:t>Reservoirs are another way to attenuate the baseflow.  A reservoir of “2” means you are passing the flow through two linear reservoirs.  </a:t>
            </a:r>
          </a:p>
          <a:p>
            <a:pPr marL="171450" indent="-171450">
              <a:buFont typeface="Arial" panose="020B0604020202020204" pitchFamily="34" charset="0"/>
              <a:buChar char="•"/>
            </a:pPr>
            <a:r>
              <a:rPr lang="en-US" dirty="0"/>
              <a:t>Timing of the baseflow is affected by increasing the number of reservoirs </a:t>
            </a:r>
          </a:p>
          <a:p>
            <a:pPr marL="171450" indent="-171450">
              <a:buFont typeface="Arial" panose="020B0604020202020204" pitchFamily="34" charset="0"/>
              <a:buChar char="•"/>
            </a:pPr>
            <a:r>
              <a:rPr lang="en-US" dirty="0"/>
              <a:t>Between the coefficient and number of reservoirs, you will see attenuation in the baseflow.  </a:t>
            </a:r>
          </a:p>
          <a:p>
            <a:pPr marL="628650" lvl="1" indent="-171450">
              <a:buFont typeface="Arial" panose="020B0604020202020204" pitchFamily="34" charset="0"/>
              <a:buChar char="•"/>
            </a:pPr>
            <a:r>
              <a:rPr lang="en-US" dirty="0"/>
              <a:t>Reservoir will shift the peak later in time</a:t>
            </a:r>
          </a:p>
          <a:p>
            <a:pPr marL="628650" lvl="1" indent="-171450">
              <a:buFont typeface="Arial" panose="020B0604020202020204" pitchFamily="34" charset="0"/>
              <a:buChar char="•"/>
            </a:pPr>
            <a:r>
              <a:rPr lang="en-US" dirty="0"/>
              <a:t>Baseflow will be smoother than if you were to increase the coefficient </a:t>
            </a:r>
          </a:p>
        </p:txBody>
      </p:sp>
      <p:sp>
        <p:nvSpPr>
          <p:cNvPr id="4" name="Slide Number Placeholder 3"/>
          <p:cNvSpPr>
            <a:spLocks noGrp="1"/>
          </p:cNvSpPr>
          <p:nvPr>
            <p:ph type="sldNum" sz="quarter" idx="5"/>
          </p:nvPr>
        </p:nvSpPr>
        <p:spPr/>
        <p:txBody>
          <a:bodyPr/>
          <a:lstStyle/>
          <a:p>
            <a:fld id="{BC3A86D8-1D95-4DFF-A26B-8F86AC3AC58E}" type="slidenum">
              <a:rPr lang="en-US" smtClean="0"/>
              <a:t>24</a:t>
            </a:fld>
            <a:endParaRPr lang="en-US" dirty="0"/>
          </a:p>
        </p:txBody>
      </p:sp>
    </p:spTree>
    <p:extLst>
      <p:ext uri="{BB962C8B-B14F-4D97-AF65-F5344CB8AC3E}">
        <p14:creationId xmlns:p14="http://schemas.microsoft.com/office/powerpoint/2010/main" val="97905322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25</a:t>
            </a:fld>
            <a:endParaRPr lang="en-US" dirty="0"/>
          </a:p>
        </p:txBody>
      </p:sp>
    </p:spTree>
    <p:extLst>
      <p:ext uri="{BB962C8B-B14F-4D97-AF65-F5344CB8AC3E}">
        <p14:creationId xmlns:p14="http://schemas.microsoft.com/office/powerpoint/2010/main" val="41396181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GW Fraction allows users to control how much baseflow volume makes it out to the hydrograph.  </a:t>
            </a:r>
          </a:p>
          <a:p>
            <a:pPr marL="171450" indent="-171450">
              <a:buFont typeface="Arial" panose="020B0604020202020204" pitchFamily="34" charset="0"/>
              <a:buChar char="•"/>
            </a:pPr>
            <a:r>
              <a:rPr lang="en-US" dirty="0"/>
              <a:t>In the figure, with all other parameters held constant but just changing the fraction, you see how the volume of the baseflow is reduced.</a:t>
            </a:r>
          </a:p>
          <a:p>
            <a:pPr marL="171450" indent="-171450">
              <a:buFont typeface="Arial" panose="020B0604020202020204" pitchFamily="34" charset="0"/>
              <a:buChar char="•"/>
            </a:pPr>
            <a:r>
              <a:rPr lang="en-US" dirty="0"/>
              <a:t>Does affect the hydrograph volume and peak if reduced significantly </a:t>
            </a:r>
          </a:p>
        </p:txBody>
      </p:sp>
      <p:sp>
        <p:nvSpPr>
          <p:cNvPr id="4" name="Slide Number Placeholder 3"/>
          <p:cNvSpPr>
            <a:spLocks noGrp="1"/>
          </p:cNvSpPr>
          <p:nvPr>
            <p:ph type="sldNum" sz="quarter" idx="5"/>
          </p:nvPr>
        </p:nvSpPr>
        <p:spPr/>
        <p:txBody>
          <a:bodyPr/>
          <a:lstStyle/>
          <a:p>
            <a:fld id="{BC3A86D8-1D95-4DFF-A26B-8F86AC3AC58E}" type="slidenum">
              <a:rPr lang="en-US" smtClean="0"/>
              <a:t>26</a:t>
            </a:fld>
            <a:endParaRPr lang="en-US" dirty="0"/>
          </a:p>
        </p:txBody>
      </p:sp>
    </p:spTree>
    <p:extLst>
      <p:ext uri="{BB962C8B-B14F-4D97-AF65-F5344CB8AC3E}">
        <p14:creationId xmlns:p14="http://schemas.microsoft.com/office/powerpoint/2010/main" val="31083839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last parameter is the initial discharge.  Similar to Recession, this defines the initial state of the baseflow at the start of the simulation.  </a:t>
            </a:r>
          </a:p>
          <a:p>
            <a:pPr marL="171450" indent="-171450">
              <a:buFont typeface="Arial" panose="020B0604020202020204" pitchFamily="34" charset="0"/>
              <a:buChar char="•"/>
            </a:pPr>
            <a:r>
              <a:rPr lang="en-US" dirty="0"/>
              <a:t>You can choose between discharge per area or discharge value.  </a:t>
            </a:r>
          </a:p>
          <a:p>
            <a:pPr marL="171450" indent="-171450">
              <a:buFont typeface="Arial" panose="020B0604020202020204" pitchFamily="34" charset="0"/>
              <a:buChar char="•"/>
            </a:pPr>
            <a:r>
              <a:rPr lang="en-US" dirty="0"/>
              <a:t>Recommend going with discharge per area.</a:t>
            </a:r>
          </a:p>
          <a:p>
            <a:pPr marL="171450" indent="-171450">
              <a:buFont typeface="Arial" panose="020B0604020202020204" pitchFamily="34" charset="0"/>
              <a:buChar char="•"/>
            </a:pPr>
            <a:endParaRPr lang="en-US"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27</a:t>
            </a:fld>
            <a:endParaRPr lang="en-US" dirty="0"/>
          </a:p>
        </p:txBody>
      </p:sp>
    </p:spTree>
    <p:extLst>
      <p:ext uri="{BB962C8B-B14F-4D97-AF65-F5344CB8AC3E}">
        <p14:creationId xmlns:p14="http://schemas.microsoft.com/office/powerpoint/2010/main" val="514995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28</a:t>
            </a:fld>
            <a:endParaRPr lang="en-US" dirty="0"/>
          </a:p>
        </p:txBody>
      </p:sp>
    </p:spTree>
    <p:extLst>
      <p:ext uri="{BB962C8B-B14F-4D97-AF65-F5344CB8AC3E}">
        <p14:creationId xmlns:p14="http://schemas.microsoft.com/office/powerpoint/2010/main" val="21901334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29</a:t>
            </a:fld>
            <a:endParaRPr lang="en-US" dirty="0"/>
          </a:p>
        </p:txBody>
      </p:sp>
    </p:spTree>
    <p:extLst>
      <p:ext uri="{BB962C8B-B14F-4D97-AF65-F5344CB8AC3E}">
        <p14:creationId xmlns:p14="http://schemas.microsoft.com/office/powerpoint/2010/main" val="401176177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30</a:t>
            </a:fld>
            <a:endParaRPr lang="en-US" dirty="0"/>
          </a:p>
        </p:txBody>
      </p:sp>
    </p:spTree>
    <p:extLst>
      <p:ext uri="{BB962C8B-B14F-4D97-AF65-F5344CB8AC3E}">
        <p14:creationId xmlns:p14="http://schemas.microsoft.com/office/powerpoint/2010/main" val="357356042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a:t>Runoff hydrograph – flow measured at a gage with time. </a:t>
            </a:r>
          </a:p>
          <a:p>
            <a:pPr marL="171450" indent="-171450">
              <a:buFontTx/>
              <a:buChar char="-"/>
            </a:pPr>
            <a:r>
              <a:rPr lang="en-US" dirty="0"/>
              <a:t>Baseflow important for total volume and duration</a:t>
            </a:r>
          </a:p>
          <a:p>
            <a:pPr marL="171450" indent="-171450">
              <a:buFontTx/>
              <a:buChar char="-"/>
            </a:pPr>
            <a:r>
              <a:rPr lang="en-US" dirty="0"/>
              <a:t>Interflow – unsaturated that hits surface and flows in surface channels</a:t>
            </a:r>
          </a:p>
          <a:p>
            <a:pPr marL="171450" indent="-171450">
              <a:buFontTx/>
              <a:buChar char="-"/>
            </a:pPr>
            <a:r>
              <a:rPr lang="en-US" dirty="0"/>
              <a:t>Baseflow – saturated underground flow, which is much slower</a:t>
            </a:r>
          </a:p>
          <a:p>
            <a:pPr marL="171450" indent="-171450">
              <a:buFontTx/>
              <a:buChar char="-"/>
            </a:pPr>
            <a:endParaRPr lang="en-US" dirty="0"/>
          </a:p>
          <a:p>
            <a:pPr marL="171450" indent="-171450">
              <a:buFontTx/>
              <a:buChar char="-"/>
            </a:pPr>
            <a:r>
              <a:rPr lang="en-US" dirty="0"/>
              <a:t>Research using isotopes have distinguished hydrographs as “Event” water or “Pre-event’ water.  Hydrograph has still been typically divided into three components (event water, soil water, groundwater).</a:t>
            </a:r>
          </a:p>
        </p:txBody>
      </p:sp>
      <p:sp>
        <p:nvSpPr>
          <p:cNvPr id="4" name="Slide Number Placeholder 3"/>
          <p:cNvSpPr>
            <a:spLocks noGrp="1"/>
          </p:cNvSpPr>
          <p:nvPr>
            <p:ph type="sldNum" sz="quarter" idx="5"/>
          </p:nvPr>
        </p:nvSpPr>
        <p:spPr/>
        <p:txBody>
          <a:bodyPr/>
          <a:lstStyle/>
          <a:p>
            <a:fld id="{BC3A86D8-1D95-4DFF-A26B-8F86AC3AC58E}" type="slidenum">
              <a:rPr lang="en-US" smtClean="0"/>
              <a:t>31</a:t>
            </a:fld>
            <a:endParaRPr lang="en-US" dirty="0"/>
          </a:p>
        </p:txBody>
      </p:sp>
    </p:spTree>
    <p:extLst>
      <p:ext uri="{BB962C8B-B14F-4D97-AF65-F5344CB8AC3E}">
        <p14:creationId xmlns:p14="http://schemas.microsoft.com/office/powerpoint/2010/main" val="42862012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an impeding shallow layer where infiltrated water moves down gradient.  Interflow is slower than surface runoff.  Some research has suggested interflow only contributes to the streamflow from the lower portions of the hillslope.  </a:t>
            </a:r>
          </a:p>
        </p:txBody>
      </p:sp>
      <p:sp>
        <p:nvSpPr>
          <p:cNvPr id="4" name="Slide Number Placeholder 3"/>
          <p:cNvSpPr>
            <a:spLocks noGrp="1"/>
          </p:cNvSpPr>
          <p:nvPr>
            <p:ph type="sldNum" sz="quarter" idx="5"/>
          </p:nvPr>
        </p:nvSpPr>
        <p:spPr/>
        <p:txBody>
          <a:bodyPr/>
          <a:lstStyle/>
          <a:p>
            <a:fld id="{BC3A86D8-1D95-4DFF-A26B-8F86AC3AC58E}" type="slidenum">
              <a:rPr lang="en-US" smtClean="0"/>
              <a:t>5</a:t>
            </a:fld>
            <a:endParaRPr lang="en-US" dirty="0"/>
          </a:p>
        </p:txBody>
      </p:sp>
    </p:spTree>
    <p:extLst>
      <p:ext uri="{BB962C8B-B14F-4D97-AF65-F5344CB8AC3E}">
        <p14:creationId xmlns:p14="http://schemas.microsoft.com/office/powerpoint/2010/main" val="38711744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Water that falls on the basin infiltrates past the shallow layer.  This flow is much slower than surface runoff or interflow.  This flow could take months before it reaches the stream (if ever).  </a:t>
            </a:r>
          </a:p>
        </p:txBody>
      </p:sp>
      <p:sp>
        <p:nvSpPr>
          <p:cNvPr id="4" name="Slide Number Placeholder 3"/>
          <p:cNvSpPr>
            <a:spLocks noGrp="1"/>
          </p:cNvSpPr>
          <p:nvPr>
            <p:ph type="sldNum" sz="quarter" idx="5"/>
          </p:nvPr>
        </p:nvSpPr>
        <p:spPr/>
        <p:txBody>
          <a:bodyPr/>
          <a:lstStyle/>
          <a:p>
            <a:fld id="{BC3A86D8-1D95-4DFF-A26B-8F86AC3AC58E}" type="slidenum">
              <a:rPr lang="en-US" smtClean="0"/>
              <a:t>6</a:t>
            </a:fld>
            <a:endParaRPr lang="en-US" dirty="0"/>
          </a:p>
        </p:txBody>
      </p:sp>
    </p:spTree>
    <p:extLst>
      <p:ext uri="{BB962C8B-B14F-4D97-AF65-F5344CB8AC3E}">
        <p14:creationId xmlns:p14="http://schemas.microsoft.com/office/powerpoint/2010/main" val="29147590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Within the UI, the baseflow method can be selected from the subbasin element.  </a:t>
            </a:r>
          </a:p>
          <a:p>
            <a:pPr marL="171450" indent="-171450">
              <a:buFont typeface="Arial" panose="020B0604020202020204" pitchFamily="34" charset="0"/>
              <a:buChar char="•"/>
            </a:pPr>
            <a:r>
              <a:rPr lang="en-US" dirty="0"/>
              <a:t>Enter baseflow parameters from subbasin element tab or from global editor</a:t>
            </a:r>
          </a:p>
          <a:p>
            <a:pPr marL="171450" indent="-171450">
              <a:buFont typeface="Arial" panose="020B0604020202020204" pitchFamily="34" charset="0"/>
              <a:buChar char="•"/>
            </a:pPr>
            <a:r>
              <a:rPr lang="en-US" dirty="0"/>
              <a:t>Methods are conceptual.  You need to calibrate the values</a:t>
            </a:r>
          </a:p>
          <a:p>
            <a:pPr marL="171450" indent="-171450">
              <a:buFont typeface="Arial" panose="020B0604020202020204" pitchFamily="34" charset="0"/>
              <a:buChar char="•"/>
            </a:pPr>
            <a:r>
              <a:rPr lang="en-US" dirty="0"/>
              <a:t>Linear Reservoir method conserves mass.  The other baseflow methods do not.  </a:t>
            </a:r>
          </a:p>
        </p:txBody>
      </p:sp>
      <p:sp>
        <p:nvSpPr>
          <p:cNvPr id="4" name="Slide Number Placeholder 3"/>
          <p:cNvSpPr>
            <a:spLocks noGrp="1"/>
          </p:cNvSpPr>
          <p:nvPr>
            <p:ph type="sldNum" sz="quarter" idx="5"/>
          </p:nvPr>
        </p:nvSpPr>
        <p:spPr/>
        <p:txBody>
          <a:bodyPr/>
          <a:lstStyle/>
          <a:p>
            <a:fld id="{BC3A86D8-1D95-4DFF-A26B-8F86AC3AC58E}" type="slidenum">
              <a:rPr lang="en-US" smtClean="0"/>
              <a:t>7</a:t>
            </a:fld>
            <a:endParaRPr lang="en-US" dirty="0"/>
          </a:p>
        </p:txBody>
      </p:sp>
    </p:spTree>
    <p:extLst>
      <p:ext uri="{BB962C8B-B14F-4D97-AF65-F5344CB8AC3E}">
        <p14:creationId xmlns:p14="http://schemas.microsoft.com/office/powerpoint/2010/main" val="27768385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8</a:t>
            </a:fld>
            <a:endParaRPr lang="en-US" dirty="0"/>
          </a:p>
        </p:txBody>
      </p:sp>
    </p:spTree>
    <p:extLst>
      <p:ext uri="{BB962C8B-B14F-4D97-AF65-F5344CB8AC3E}">
        <p14:creationId xmlns:p14="http://schemas.microsoft.com/office/powerpoint/2010/main" val="370624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shows what you can see from the Results tab.  </a:t>
            </a:r>
          </a:p>
          <a:p>
            <a:pPr marL="171450" indent="-171450">
              <a:buFont typeface="Arial" panose="020B0604020202020204" pitchFamily="34" charset="0"/>
              <a:buChar char="•"/>
            </a:pPr>
            <a:r>
              <a:rPr lang="en-US" dirty="0"/>
              <a:t>This is an example of the Linear Reservoir baseflow method.  There are different layers for this method which you can see the results separately for each layer.</a:t>
            </a:r>
          </a:p>
        </p:txBody>
      </p:sp>
      <p:sp>
        <p:nvSpPr>
          <p:cNvPr id="4" name="Slide Number Placeholder 3"/>
          <p:cNvSpPr>
            <a:spLocks noGrp="1"/>
          </p:cNvSpPr>
          <p:nvPr>
            <p:ph type="sldNum" sz="quarter" idx="5"/>
          </p:nvPr>
        </p:nvSpPr>
        <p:spPr/>
        <p:txBody>
          <a:bodyPr/>
          <a:lstStyle/>
          <a:p>
            <a:fld id="{BC3A86D8-1D95-4DFF-A26B-8F86AC3AC58E}" type="slidenum">
              <a:rPr lang="en-US" smtClean="0"/>
              <a:t>9</a:t>
            </a:fld>
            <a:endParaRPr lang="en-US" dirty="0"/>
          </a:p>
        </p:txBody>
      </p:sp>
    </p:spTree>
    <p:extLst>
      <p:ext uri="{BB962C8B-B14F-4D97-AF65-F5344CB8AC3E}">
        <p14:creationId xmlns:p14="http://schemas.microsoft.com/office/powerpoint/2010/main" val="32483992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34787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1162050"/>
            <a:ext cx="5575300" cy="3136900"/>
          </a:xfrm>
        </p:spPr>
      </p:sp>
      <p:sp>
        <p:nvSpPr>
          <p:cNvPr id="3" name="Notes Placeholder 2"/>
          <p:cNvSpPr>
            <a:spLocks noGrp="1"/>
          </p:cNvSpPr>
          <p:nvPr>
            <p:ph type="body" idx="1"/>
          </p:nvPr>
        </p:nvSpPr>
        <p:spPr/>
        <p:txBody>
          <a:bodyPr/>
          <a:lstStyle/>
          <a:p>
            <a:r>
              <a:rPr lang="en-US" dirty="0"/>
              <a:t>Mainly used for event modeling.</a:t>
            </a:r>
          </a:p>
          <a:p>
            <a:r>
              <a:rPr lang="en-US" dirty="0"/>
              <a:t>Recession will model the hydrograph recession using the following equation. </a:t>
            </a:r>
          </a:p>
          <a:p>
            <a:pPr marL="171450" indent="-171450">
              <a:buFont typeface="Arial" panose="020B0604020202020204" pitchFamily="34" charset="0"/>
              <a:buChar char="•"/>
            </a:pPr>
            <a:r>
              <a:rPr lang="en-US" dirty="0"/>
              <a:t>Recession starts at the point of inflection or end of direct runoff </a:t>
            </a:r>
          </a:p>
          <a:p>
            <a:pPr marL="171450" indent="-171450">
              <a:buFont typeface="Arial" panose="020B0604020202020204" pitchFamily="34" charset="0"/>
              <a:buChar char="•"/>
            </a:pPr>
            <a:r>
              <a:rPr lang="en-US" dirty="0"/>
              <a:t>Solving for Qt.  </a:t>
            </a:r>
          </a:p>
          <a:p>
            <a:pPr marL="628650" lvl="1" indent="-171450">
              <a:buFont typeface="Arial" panose="020B0604020202020204" pitchFamily="34" charset="0"/>
              <a:buChar char="•"/>
            </a:pPr>
            <a:r>
              <a:rPr lang="en-US" dirty="0"/>
              <a:t>Major parameter is k</a:t>
            </a:r>
          </a:p>
          <a:p>
            <a:pPr marL="171450" indent="-171450">
              <a:buFont typeface="Arial" panose="020B0604020202020204" pitchFamily="34" charset="0"/>
              <a:buChar char="•"/>
            </a:pPr>
            <a:endParaRPr lang="en-US" dirty="0"/>
          </a:p>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C3A86D8-1D95-4DFF-A26B-8F86AC3AC58E}"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557491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 3 Pics (horizontal)">
    <p:bg>
      <p:bgPr>
        <a:solidFill>
          <a:schemeClr val="bg1">
            <a:lumMod val="60000"/>
            <a:lumOff val="40000"/>
            <a:alpha val="75000"/>
          </a:schemeClr>
        </a:solidFill>
        <a:effectLst/>
      </p:bgPr>
    </p:bg>
    <p:spTree>
      <p:nvGrpSpPr>
        <p:cNvPr id="1" name=""/>
        <p:cNvGrpSpPr/>
        <p:nvPr/>
      </p:nvGrpSpPr>
      <p:grpSpPr>
        <a:xfrm>
          <a:off x="0" y="0"/>
          <a:ext cx="0" cy="0"/>
          <a:chOff x="0" y="0"/>
          <a:chExt cx="0" cy="0"/>
        </a:xfrm>
      </p:grpSpPr>
      <p:sp>
        <p:nvSpPr>
          <p:cNvPr id="14" name="Title 5"/>
          <p:cNvSpPr>
            <a:spLocks noGrp="1"/>
          </p:cNvSpPr>
          <p:nvPr>
            <p:ph type="title"/>
          </p:nvPr>
        </p:nvSpPr>
        <p:spPr>
          <a:xfrm>
            <a:off x="266700" y="260931"/>
            <a:ext cx="5821279" cy="1671543"/>
          </a:xfrm>
          <a:noFill/>
          <a:ln w="12700">
            <a:noFill/>
          </a:ln>
        </p:spPr>
        <p:txBody>
          <a:bodyPr/>
          <a:lstStyle>
            <a:lvl1pPr>
              <a:defRPr cap="none" baseline="0">
                <a:ln>
                  <a:noFill/>
                </a:ln>
                <a:solidFill>
                  <a:schemeClr val="tx1"/>
                </a:solidFill>
                <a:effectLst/>
              </a:defRPr>
            </a:lvl1pPr>
          </a:lstStyle>
          <a:p>
            <a:r>
              <a:rPr lang="en-US" dirty="0"/>
              <a:t>Click to edit Master title style</a:t>
            </a:r>
          </a:p>
        </p:txBody>
      </p:sp>
      <p:sp>
        <p:nvSpPr>
          <p:cNvPr id="3" name="Content Placeholder 2"/>
          <p:cNvSpPr>
            <a:spLocks noGrp="1"/>
          </p:cNvSpPr>
          <p:nvPr>
            <p:ph sz="quarter" idx="17"/>
          </p:nvPr>
        </p:nvSpPr>
        <p:spPr>
          <a:xfrm>
            <a:off x="266700" y="2058988"/>
            <a:ext cx="5808663" cy="3308350"/>
          </a:xfrm>
          <a:effectLst>
            <a:glow rad="63500">
              <a:schemeClr val="accent6">
                <a:satMod val="175000"/>
                <a:alpha val="40000"/>
              </a:schemeClr>
            </a:glow>
          </a:effectLst>
        </p:spPr>
        <p:txBody>
          <a:bodyPr/>
          <a:lstStyle>
            <a:lvl1pPr>
              <a:defRPr baseline="0">
                <a:solidFill>
                  <a:schemeClr val="tx1"/>
                </a:solidFill>
                <a:effectLst/>
              </a:defRPr>
            </a:lvl1pPr>
            <a:lvl2pPr>
              <a:defRPr baseline="0">
                <a:solidFill>
                  <a:schemeClr val="tx1"/>
                </a:solidFill>
                <a:effectLst/>
              </a:defRPr>
            </a:lvl2pPr>
            <a:lvl3pPr>
              <a:defRPr baseline="0">
                <a:solidFill>
                  <a:schemeClr val="tx1"/>
                </a:solidFill>
                <a:effectLst/>
              </a:defRPr>
            </a:lvl3pPr>
            <a:lvl4pPr>
              <a:defRPr baseline="0">
                <a:solidFill>
                  <a:schemeClr val="tx1"/>
                </a:solidFill>
                <a:effectLst/>
              </a:defRPr>
            </a:lvl4pPr>
            <a:lvl5pPr>
              <a:defRPr baseline="0">
                <a:solidFill>
                  <a:schemeClr val="tx1"/>
                </a:solidFill>
                <a:effect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829023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F4AE0-D7CF-405F-9B27-B5FCEB0E49E3}"/>
              </a:ext>
            </a:extLst>
          </p:cNvPr>
          <p:cNvSpPr>
            <a:spLocks noGrp="1"/>
          </p:cNvSpPr>
          <p:nvPr>
            <p:ph type="title"/>
          </p:nvPr>
        </p:nvSpPr>
        <p:spPr/>
        <p:txBody>
          <a:bodyPr/>
          <a:lstStyle/>
          <a:p>
            <a:r>
              <a:rPr lang="en-US"/>
              <a:t>Click to edit Master title style</a:t>
            </a:r>
          </a:p>
        </p:txBody>
      </p:sp>
      <p:sp>
        <p:nvSpPr>
          <p:cNvPr id="3" name="TextBox 2">
            <a:extLst>
              <a:ext uri="{FF2B5EF4-FFF2-40B4-BE49-F238E27FC236}">
                <a16:creationId xmlns:a16="http://schemas.microsoft.com/office/drawing/2014/main" id="{8D88733D-04E1-4E62-9582-8CECDF5CF650}"/>
              </a:ext>
            </a:extLst>
          </p:cNvPr>
          <p:cNvSpPr txBox="1"/>
          <p:nvPr userDrawn="1"/>
        </p:nvSpPr>
        <p:spPr>
          <a:xfrm>
            <a:off x="5649588" y="6309360"/>
            <a:ext cx="731520" cy="369332"/>
          </a:xfrm>
          <a:prstGeom prst="rect">
            <a:avLst/>
          </a:prstGeom>
          <a:noFill/>
        </p:spPr>
        <p:txBody>
          <a:bodyPr wrap="square" rtlCol="0">
            <a:spAutoFit/>
          </a:bodyPr>
          <a:lstStyle/>
          <a:p>
            <a:pPr algn="ctr"/>
            <a:fld id="{B4872804-87F3-4CEA-A86A-5A20B3F925E0}" type="slidenum">
              <a:rPr lang="en-US" smtClean="0"/>
              <a:t>‹#›</a:t>
            </a:fld>
            <a:endParaRPr lang="en-US" dirty="0"/>
          </a:p>
        </p:txBody>
      </p:sp>
    </p:spTree>
    <p:extLst>
      <p:ext uri="{BB962C8B-B14F-4D97-AF65-F5344CB8AC3E}">
        <p14:creationId xmlns:p14="http://schemas.microsoft.com/office/powerpoint/2010/main" val="33892971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62A6B6-92A0-4C69-A1FC-6168506AB29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9917814-A053-4615-9AE5-CB113C9352B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33DFE03-C6D8-491D-8C6E-CB02855528DA}"/>
              </a:ext>
            </a:extLst>
          </p:cNvPr>
          <p:cNvSpPr>
            <a:spLocks noGrp="1"/>
          </p:cNvSpPr>
          <p:nvPr>
            <p:ph type="dt" sz="half" idx="10"/>
          </p:nvPr>
        </p:nvSpPr>
        <p:spPr/>
        <p:txBody>
          <a:bodyPr/>
          <a:lstStyle/>
          <a:p>
            <a:fld id="{211AF190-CFCA-43E7-B4F6-CBCBB1E3120E}" type="datetime1">
              <a:rPr lang="en-US" smtClean="0"/>
              <a:t>1/19/2024</a:t>
            </a:fld>
            <a:endParaRPr lang="en-US" dirty="0"/>
          </a:p>
        </p:txBody>
      </p:sp>
      <p:sp>
        <p:nvSpPr>
          <p:cNvPr id="5" name="Footer Placeholder 4">
            <a:extLst>
              <a:ext uri="{FF2B5EF4-FFF2-40B4-BE49-F238E27FC236}">
                <a16:creationId xmlns:a16="http://schemas.microsoft.com/office/drawing/2014/main" id="{7F6AC674-77CC-4617-80D9-3E20A0B3FFA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21BC8A3-74A4-4A1E-822E-3EC986229812}"/>
              </a:ext>
            </a:extLst>
          </p:cNvPr>
          <p:cNvSpPr>
            <a:spLocks noGrp="1"/>
          </p:cNvSpPr>
          <p:nvPr>
            <p:ph type="sldNum" sz="quarter" idx="12"/>
          </p:nvPr>
        </p:nvSpPr>
        <p:spPr/>
        <p:txBody>
          <a:bodyPr/>
          <a:lstStyle/>
          <a:p>
            <a:fld id="{519CE128-5E4E-43A7-924F-079E959BBA81}" type="slidenum">
              <a:rPr lang="en-US" smtClean="0"/>
              <a:t>‹#›</a:t>
            </a:fld>
            <a:endParaRPr lang="en-US"/>
          </a:p>
        </p:txBody>
      </p:sp>
      <p:pic>
        <p:nvPicPr>
          <p:cNvPr id="1030" name="Picture 6">
            <a:extLst>
              <a:ext uri="{FF2B5EF4-FFF2-40B4-BE49-F238E27FC236}">
                <a16:creationId xmlns:a16="http://schemas.microsoft.com/office/drawing/2014/main" id="{60B4BE65-C375-4ABB-93DD-BEBFC10A428D}"/>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4775" y="5735637"/>
            <a:ext cx="3933825" cy="99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75716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Title - 3 Pics (horizontal)">
    <p:bg>
      <p:bgPr>
        <a:solidFill>
          <a:schemeClr val="bg1">
            <a:lumMod val="60000"/>
            <a:lumOff val="40000"/>
            <a:alpha val="75000"/>
          </a:schemeClr>
        </a:solidFill>
        <a:effectLst/>
      </p:bgPr>
    </p:bg>
    <p:spTree>
      <p:nvGrpSpPr>
        <p:cNvPr id="1" name=""/>
        <p:cNvGrpSpPr/>
        <p:nvPr/>
      </p:nvGrpSpPr>
      <p:grpSpPr>
        <a:xfrm>
          <a:off x="0" y="0"/>
          <a:ext cx="0" cy="0"/>
          <a:chOff x="0" y="0"/>
          <a:chExt cx="0" cy="0"/>
        </a:xfrm>
      </p:grpSpPr>
      <p:sp>
        <p:nvSpPr>
          <p:cNvPr id="14" name="Title 5"/>
          <p:cNvSpPr>
            <a:spLocks noGrp="1"/>
          </p:cNvSpPr>
          <p:nvPr>
            <p:ph type="title"/>
          </p:nvPr>
        </p:nvSpPr>
        <p:spPr>
          <a:xfrm>
            <a:off x="266703" y="260935"/>
            <a:ext cx="5821279" cy="1671543"/>
          </a:xfrm>
          <a:noFill/>
          <a:ln w="12700">
            <a:noFill/>
          </a:ln>
        </p:spPr>
        <p:txBody>
          <a:bodyPr/>
          <a:lstStyle>
            <a:lvl1pPr>
              <a:defRPr cap="none" baseline="0">
                <a:ln>
                  <a:noFill/>
                </a:ln>
                <a:solidFill>
                  <a:schemeClr val="tx1"/>
                </a:solidFill>
                <a:effectLst/>
              </a:defRPr>
            </a:lvl1pPr>
          </a:lstStyle>
          <a:p>
            <a:r>
              <a:rPr lang="en-US" dirty="0"/>
              <a:t>Click to edit Master title style</a:t>
            </a:r>
          </a:p>
        </p:txBody>
      </p:sp>
      <p:sp>
        <p:nvSpPr>
          <p:cNvPr id="3" name="Content Placeholder 2"/>
          <p:cNvSpPr>
            <a:spLocks noGrp="1"/>
          </p:cNvSpPr>
          <p:nvPr>
            <p:ph sz="quarter" idx="17"/>
          </p:nvPr>
        </p:nvSpPr>
        <p:spPr>
          <a:xfrm>
            <a:off x="266703" y="2058988"/>
            <a:ext cx="5808663" cy="3308350"/>
          </a:xfrm>
          <a:effectLst>
            <a:glow rad="63500">
              <a:schemeClr val="accent6">
                <a:satMod val="175000"/>
                <a:alpha val="40000"/>
              </a:schemeClr>
            </a:glow>
          </a:effectLst>
        </p:spPr>
        <p:txBody>
          <a:bodyPr/>
          <a:lstStyle>
            <a:lvl1pPr>
              <a:defRPr baseline="0">
                <a:solidFill>
                  <a:schemeClr val="tx1"/>
                </a:solidFill>
                <a:effectLst/>
              </a:defRPr>
            </a:lvl1pPr>
            <a:lvl2pPr>
              <a:defRPr baseline="0">
                <a:solidFill>
                  <a:schemeClr val="tx1"/>
                </a:solidFill>
                <a:effectLst/>
              </a:defRPr>
            </a:lvl2pPr>
            <a:lvl3pPr>
              <a:defRPr baseline="0">
                <a:solidFill>
                  <a:schemeClr val="tx1"/>
                </a:solidFill>
                <a:effectLst/>
              </a:defRPr>
            </a:lvl3pPr>
            <a:lvl4pPr>
              <a:defRPr baseline="0">
                <a:solidFill>
                  <a:schemeClr val="tx1"/>
                </a:solidFill>
                <a:effectLst/>
              </a:defRPr>
            </a:lvl4pPr>
            <a:lvl5pPr>
              <a:defRPr baseline="0">
                <a:solidFill>
                  <a:schemeClr val="tx1"/>
                </a:solidFill>
                <a:effectLs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42011201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ustom Layout">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6F4AE0-D7CF-405F-9B27-B5FCEB0E49E3}"/>
              </a:ext>
            </a:extLst>
          </p:cNvPr>
          <p:cNvSpPr>
            <a:spLocks noGrp="1"/>
          </p:cNvSpPr>
          <p:nvPr>
            <p:ph type="title"/>
          </p:nvPr>
        </p:nvSpPr>
        <p:spPr/>
        <p:txBody>
          <a:bodyPr/>
          <a:lstStyle/>
          <a:p>
            <a:r>
              <a:rPr lang="en-US"/>
              <a:t>Click to edit Master title style</a:t>
            </a:r>
          </a:p>
        </p:txBody>
      </p:sp>
      <p:sp>
        <p:nvSpPr>
          <p:cNvPr id="3" name="TextBox 2">
            <a:extLst>
              <a:ext uri="{FF2B5EF4-FFF2-40B4-BE49-F238E27FC236}">
                <a16:creationId xmlns:a16="http://schemas.microsoft.com/office/drawing/2014/main" id="{2A251F76-4B2E-4418-AD87-F061C622DDE5}"/>
              </a:ext>
            </a:extLst>
          </p:cNvPr>
          <p:cNvSpPr txBox="1"/>
          <p:nvPr userDrawn="1"/>
        </p:nvSpPr>
        <p:spPr>
          <a:xfrm>
            <a:off x="5701147" y="6267796"/>
            <a:ext cx="789711" cy="36933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EE18786C-E3F3-4D88-9CCA-F8F8961D7FE3}" type="slidenum">
              <a:rPr kumimoji="0" lang="en-US" sz="1800" b="0" i="0" u="none" strike="noStrike" kern="1200" cap="none" spc="0" normalizeH="0" baseline="0" noProof="0" smtClean="0">
                <a:ln>
                  <a:noFill/>
                </a:ln>
                <a:solidFill>
                  <a:srgbClr val="000000"/>
                </a:solidFill>
                <a:effectLst/>
                <a:uLnTx/>
                <a:uFillTx/>
                <a:latin typeface="Arial"/>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38445826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gi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image" Target="../media/image3.gif"/><Relationship Id="rId5" Type="http://schemas.openxmlformats.org/officeDocument/2006/relationships/image" Target="../media/image5.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1115458" y="128981"/>
            <a:ext cx="9799780"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5"/>
          <a:srcRect/>
          <a:stretch>
            <a:fillRect/>
          </a:stretch>
        </p:blipFill>
        <p:spPr bwMode="auto">
          <a:xfrm>
            <a:off x="6079067" y="3416309"/>
            <a:ext cx="25400" cy="3175"/>
          </a:xfrm>
          <a:prstGeom prst="rect">
            <a:avLst/>
          </a:prstGeom>
          <a:noFill/>
          <a:ln w="9525">
            <a:noFill/>
            <a:miter lim="800000"/>
            <a:headEnd/>
            <a:tailEnd/>
          </a:ln>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0D5B6B94-6F19-4E2B-82A4-E3780F0317F0}" type="datetimeFigureOut">
              <a:rPr lang="en-US" smtClean="0"/>
              <a:pPr/>
              <a:t>1/19/2024</a:t>
            </a:fld>
            <a:endParaRPr lang="en-US" dirty="0"/>
          </a:p>
        </p:txBody>
      </p:sp>
      <p:pic>
        <p:nvPicPr>
          <p:cNvPr id="10" name="Picture 9">
            <a:extLst>
              <a:ext uri="{FF2B5EF4-FFF2-40B4-BE49-F238E27FC236}">
                <a16:creationId xmlns:a16="http://schemas.microsoft.com/office/drawing/2014/main" id="{C3C26C3C-CCBA-4862-AF8A-3432E0F18D87}"/>
              </a:ext>
            </a:extLst>
          </p:cNvPr>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11020841" y="283647"/>
            <a:ext cx="1015705" cy="545028"/>
          </a:xfrm>
          <a:prstGeom prst="rect">
            <a:avLst/>
          </a:prstGeom>
        </p:spPr>
      </p:pic>
      <p:pic>
        <p:nvPicPr>
          <p:cNvPr id="3" name="Picture 2">
            <a:extLst>
              <a:ext uri="{FF2B5EF4-FFF2-40B4-BE49-F238E27FC236}">
                <a16:creationId xmlns:a16="http://schemas.microsoft.com/office/drawing/2014/main" id="{84DBA1E2-9ADF-45EF-9F8D-DFD28F8FCEEE}"/>
              </a:ext>
            </a:extLst>
          </p:cNvPr>
          <p:cNvPicPr>
            <a:picLocks noChangeAspect="1"/>
          </p:cNvPicPr>
          <p:nvPr userDrawn="1"/>
        </p:nvPicPr>
        <p:blipFill>
          <a:blip r:embed="rId7" cstate="email">
            <a:extLst>
              <a:ext uri="{28A0092B-C50C-407E-A947-70E740481C1C}">
                <a14:useLocalDpi xmlns:a14="http://schemas.microsoft.com/office/drawing/2010/main" val="0"/>
              </a:ext>
            </a:extLst>
          </a:blip>
          <a:stretch>
            <a:fillRect/>
          </a:stretch>
        </p:blipFill>
        <p:spPr>
          <a:xfrm>
            <a:off x="99190" y="304657"/>
            <a:ext cx="983754" cy="503007"/>
          </a:xfrm>
          <a:prstGeom prst="rect">
            <a:avLst/>
          </a:prstGeom>
        </p:spPr>
      </p:pic>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731" r:id="rId1"/>
    <p:sldLayoutId id="2147483730" r:id="rId2"/>
    <p:sldLayoutId id="2147483735" r:id="rId3"/>
  </p:sldLayoutIdLst>
  <p:hf hd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userDrawn="1">
          <p15:clr>
            <a:srgbClr val="5ACBF0"/>
          </p15:clr>
        </p15:guide>
        <p15:guide id="2" pos="12971">
          <p15:clr>
            <a:srgbClr val="5ACBF0"/>
          </p15:clr>
        </p15:guide>
        <p15:guide id="3" pos="168" userDrawn="1">
          <p15:clr>
            <a:srgbClr val="5ACBF0"/>
          </p15:clr>
        </p15:guide>
        <p15:guide id="4" orient="horz" pos="637" userDrawn="1">
          <p15:clr>
            <a:srgbClr val="F26B43"/>
          </p15:clr>
        </p15:guide>
        <p15:guide id="5" orient="horz" pos="583" userDrawn="1">
          <p15:clr>
            <a:srgbClr val="F26B43"/>
          </p15:clr>
        </p15:guide>
        <p15:guide id="6" orient="horz" pos="4176"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6" y="38099"/>
            <a:ext cx="12058651"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1115459" y="128983"/>
            <a:ext cx="9799780"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33" name="Picture 6"/>
          <p:cNvPicPr>
            <a:picLocks noChangeAspect="1"/>
          </p:cNvPicPr>
          <p:nvPr/>
        </p:nvPicPr>
        <p:blipFill>
          <a:blip r:embed="rId4"/>
          <a:srcRect/>
          <a:stretch>
            <a:fillRect/>
          </a:stretch>
        </p:blipFill>
        <p:spPr bwMode="auto">
          <a:xfrm>
            <a:off x="6079067" y="3416313"/>
            <a:ext cx="25400" cy="3175"/>
          </a:xfrm>
          <a:prstGeom prst="rect">
            <a:avLst/>
          </a:prstGeom>
          <a:noFill/>
          <a:ln w="9525">
            <a:noFill/>
            <a:miter lim="800000"/>
            <a:headEnd/>
            <a:tailEnd/>
          </a:ln>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fld id="{4B18EEE7-8E7A-433A-9098-1C221D3644BA}" type="datetime1">
              <a:rPr lang="en-US" smtClean="0"/>
              <a:t>1/19/2024</a:t>
            </a:fld>
            <a:endParaRPr lang="en-US" dirty="0"/>
          </a:p>
        </p:txBody>
      </p:sp>
      <p:pic>
        <p:nvPicPr>
          <p:cNvPr id="10" name="Picture 9">
            <a:extLst>
              <a:ext uri="{FF2B5EF4-FFF2-40B4-BE49-F238E27FC236}">
                <a16:creationId xmlns:a16="http://schemas.microsoft.com/office/drawing/2014/main" id="{C3C26C3C-CCBA-4862-AF8A-3432E0F18D87}"/>
              </a:ext>
            </a:extLst>
          </p:cNvPr>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11020844" y="283647"/>
            <a:ext cx="1015705" cy="545028"/>
          </a:xfrm>
          <a:prstGeom prst="rect">
            <a:avLst/>
          </a:prstGeom>
        </p:spPr>
      </p:pic>
      <p:pic>
        <p:nvPicPr>
          <p:cNvPr id="3" name="Picture 2">
            <a:extLst>
              <a:ext uri="{FF2B5EF4-FFF2-40B4-BE49-F238E27FC236}">
                <a16:creationId xmlns:a16="http://schemas.microsoft.com/office/drawing/2014/main" id="{84DBA1E2-9ADF-45EF-9F8D-DFD28F8FCEEE}"/>
              </a:ext>
            </a:extLst>
          </p:cNvPr>
          <p:cNvPicPr>
            <a:picLocks noChangeAspect="1"/>
          </p:cNvPicPr>
          <p:nvPr userDrawn="1"/>
        </p:nvPicPr>
        <p:blipFill>
          <a:blip r:embed="rId6" cstate="email">
            <a:extLst>
              <a:ext uri="{28A0092B-C50C-407E-A947-70E740481C1C}">
                <a14:useLocalDpi xmlns:a14="http://schemas.microsoft.com/office/drawing/2010/main" val="0"/>
              </a:ext>
            </a:extLst>
          </a:blip>
          <a:stretch>
            <a:fillRect/>
          </a:stretch>
        </p:blipFill>
        <p:spPr>
          <a:xfrm>
            <a:off x="99189" y="304661"/>
            <a:ext cx="983755" cy="503007"/>
          </a:xfrm>
          <a:prstGeom prst="rect">
            <a:avLst/>
          </a:prstGeom>
        </p:spPr>
      </p:pic>
    </p:spTree>
    <p:extLst>
      <p:ext uri="{BB962C8B-B14F-4D97-AF65-F5344CB8AC3E}">
        <p14:creationId xmlns:p14="http://schemas.microsoft.com/office/powerpoint/2010/main" val="450590905"/>
      </p:ext>
    </p:extLst>
  </p:cSld>
  <p:clrMap bg1="lt1" tx1="dk1" bg2="lt2" tx2="dk2" accent1="accent1" accent2="accent2" accent3="accent3" accent4="accent4" accent5="accent5" accent6="accent6" hlink="hlink" folHlink="folHlink"/>
  <p:sldLayoutIdLst>
    <p:sldLayoutId id="2147483733" r:id="rId1"/>
    <p:sldLayoutId id="2147483734" r:id="rId2"/>
  </p:sldLayoutIdLst>
  <p:hf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5.xml"/><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2.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5.xml"/><Relationship Id="rId4" Type="http://schemas.openxmlformats.org/officeDocument/2006/relationships/image" Target="../media/image23.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8" Type="http://schemas.openxmlformats.org/officeDocument/2006/relationships/image" Target="../media/image250.png"/><Relationship Id="rId3" Type="http://schemas.openxmlformats.org/officeDocument/2006/relationships/image" Target="../media/image26.png"/><Relationship Id="rId7" Type="http://schemas.openxmlformats.org/officeDocument/2006/relationships/customXml" Target="../ink/ink2.xml"/><Relationship Id="rId12" Type="http://schemas.openxmlformats.org/officeDocument/2006/relationships/image" Target="../media/image270.png"/><Relationship Id="rId2" Type="http://schemas.openxmlformats.org/officeDocument/2006/relationships/notesSlide" Target="../notesSlides/notesSlide20.xml"/><Relationship Id="rId1" Type="http://schemas.openxmlformats.org/officeDocument/2006/relationships/slideLayout" Target="../slideLayouts/slideLayout5.xml"/><Relationship Id="rId6" Type="http://schemas.openxmlformats.org/officeDocument/2006/relationships/image" Target="../media/image240.png"/><Relationship Id="rId11" Type="http://schemas.openxmlformats.org/officeDocument/2006/relationships/customXml" Target="../ink/ink4.xml"/><Relationship Id="rId5" Type="http://schemas.openxmlformats.org/officeDocument/2006/relationships/customXml" Target="../ink/ink1.xml"/><Relationship Id="rId10" Type="http://schemas.openxmlformats.org/officeDocument/2006/relationships/image" Target="../media/image260.png"/><Relationship Id="rId4" Type="http://schemas.openxmlformats.org/officeDocument/2006/relationships/image" Target="../media/image27.png"/><Relationship Id="rId9" Type="http://schemas.openxmlformats.org/officeDocument/2006/relationships/customXml" Target="../ink/ink3.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5.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2.xml"/><Relationship Id="rId1" Type="http://schemas.openxmlformats.org/officeDocument/2006/relationships/slideLayout" Target="../slideLayouts/slideLayout5.xml"/><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3.xml"/><Relationship Id="rId1" Type="http://schemas.openxmlformats.org/officeDocument/2006/relationships/slideLayout" Target="../slideLayouts/slideLayout5.xml"/><Relationship Id="rId4" Type="http://schemas.openxmlformats.org/officeDocument/2006/relationships/image" Target="../media/image33.png"/></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4.xml"/><Relationship Id="rId1" Type="http://schemas.openxmlformats.org/officeDocument/2006/relationships/slideLayout" Target="../slideLayouts/slideLayout5.xml"/><Relationship Id="rId4" Type="http://schemas.openxmlformats.org/officeDocument/2006/relationships/image" Target="../media/image35.png"/></Relationships>
</file>

<file path=ppt/slides/_rels/slide2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5.xml"/><Relationship Id="rId1" Type="http://schemas.openxmlformats.org/officeDocument/2006/relationships/slideLayout" Target="../slideLayouts/slideLayout5.xml"/><Relationship Id="rId4" Type="http://schemas.openxmlformats.org/officeDocument/2006/relationships/image" Target="../media/image37.png"/></Relationships>
</file>

<file path=ppt/slides/_rels/slide2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50DEC4-9603-4A8B-B7E1-8F0123C30A0D}"/>
              </a:ext>
            </a:extLst>
          </p:cNvPr>
          <p:cNvSpPr>
            <a:spLocks noGrp="1"/>
          </p:cNvSpPr>
          <p:nvPr>
            <p:ph type="ctrTitle"/>
          </p:nvPr>
        </p:nvSpPr>
        <p:spPr/>
        <p:txBody>
          <a:bodyPr>
            <a:normAutofit/>
          </a:bodyPr>
          <a:lstStyle/>
          <a:p>
            <a:r>
              <a:rPr lang="en-US" sz="5400" dirty="0"/>
              <a:t>Modeling Baseflow in HEC-HMS</a:t>
            </a:r>
          </a:p>
        </p:txBody>
      </p:sp>
      <p:sp>
        <p:nvSpPr>
          <p:cNvPr id="3" name="Subtitle 2">
            <a:extLst>
              <a:ext uri="{FF2B5EF4-FFF2-40B4-BE49-F238E27FC236}">
                <a16:creationId xmlns:a16="http://schemas.microsoft.com/office/drawing/2014/main" id="{0CAA5E2D-5060-4E07-AD62-D014F2517655}"/>
              </a:ext>
            </a:extLst>
          </p:cNvPr>
          <p:cNvSpPr>
            <a:spLocks noGrp="1"/>
          </p:cNvSpPr>
          <p:nvPr>
            <p:ph type="subTitle" idx="1"/>
          </p:nvPr>
        </p:nvSpPr>
        <p:spPr/>
        <p:txBody>
          <a:bodyPr>
            <a:noAutofit/>
          </a:bodyPr>
          <a:lstStyle/>
          <a:p>
            <a:r>
              <a:rPr lang="en-US" sz="2000" dirty="0"/>
              <a:t>Hydrologic Modeling with HEC-HMS</a:t>
            </a:r>
          </a:p>
          <a:p>
            <a:r>
              <a:rPr lang="en-US" sz="2000" dirty="0"/>
              <a:t>31 January 2024</a:t>
            </a:r>
          </a:p>
          <a:p>
            <a:endParaRPr lang="en-US" sz="2000" dirty="0"/>
          </a:p>
          <a:p>
            <a:r>
              <a:rPr lang="en-US" sz="2000" dirty="0"/>
              <a:t>Alex Flanigan</a:t>
            </a:r>
            <a:br>
              <a:rPr lang="en-US" sz="2000" dirty="0"/>
            </a:br>
            <a:r>
              <a:rPr lang="en-US" sz="2000" dirty="0"/>
              <a:t>US Army Corps of Engineers</a:t>
            </a:r>
          </a:p>
          <a:p>
            <a:r>
              <a:rPr lang="en-US" sz="2000" dirty="0"/>
              <a:t>Omaha District</a:t>
            </a:r>
          </a:p>
        </p:txBody>
      </p:sp>
    </p:spTree>
    <p:extLst>
      <p:ext uri="{BB962C8B-B14F-4D97-AF65-F5344CB8AC3E}">
        <p14:creationId xmlns:p14="http://schemas.microsoft.com/office/powerpoint/2010/main" val="20317374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76232"/>
            <a:ext cx="12192000" cy="1671543"/>
          </a:xfrm>
        </p:spPr>
        <p:txBody>
          <a:bodyPr/>
          <a:lstStyle/>
          <a:p>
            <a:pPr algn="ctr"/>
            <a:r>
              <a:rPr lang="en-US" sz="4400" dirty="0"/>
              <a:t>Recession Baseflow Method</a:t>
            </a:r>
          </a:p>
        </p:txBody>
      </p:sp>
      <p:pic>
        <p:nvPicPr>
          <p:cNvPr id="4" name="Picture 3">
            <a:extLst>
              <a:ext uri="{FF2B5EF4-FFF2-40B4-BE49-F238E27FC236}">
                <a16:creationId xmlns:a16="http://schemas.microsoft.com/office/drawing/2014/main" id="{54AB7C18-46C8-45B1-9A66-C26891E05A70}"/>
              </a:ext>
            </a:extLst>
          </p:cNvPr>
          <p:cNvPicPr>
            <a:picLocks noChangeAspect="1"/>
          </p:cNvPicPr>
          <p:nvPr/>
        </p:nvPicPr>
        <p:blipFill>
          <a:blip r:embed="rId3"/>
          <a:stretch>
            <a:fillRect/>
          </a:stretch>
        </p:blipFill>
        <p:spPr>
          <a:xfrm>
            <a:off x="2787596" y="2225196"/>
            <a:ext cx="6616808" cy="4240467"/>
          </a:xfrm>
          <a:prstGeom prst="rect">
            <a:avLst/>
          </a:prstGeom>
        </p:spPr>
      </p:pic>
    </p:spTree>
    <p:extLst>
      <p:ext uri="{BB962C8B-B14F-4D97-AF65-F5344CB8AC3E}">
        <p14:creationId xmlns:p14="http://schemas.microsoft.com/office/powerpoint/2010/main" val="948064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CB269CF-5122-4819-A7FA-E14828C5EA63}"/>
              </a:ext>
            </a:extLst>
          </p:cNvPr>
          <p:cNvGrpSpPr/>
          <p:nvPr/>
        </p:nvGrpSpPr>
        <p:grpSpPr>
          <a:xfrm>
            <a:off x="5792663" y="1449960"/>
            <a:ext cx="5130169" cy="4080867"/>
            <a:chOff x="5622967" y="1801405"/>
            <a:chExt cx="5647118" cy="4039093"/>
          </a:xfrm>
        </p:grpSpPr>
        <p:pic>
          <p:nvPicPr>
            <p:cNvPr id="9" name="Picture 8">
              <a:extLst>
                <a:ext uri="{FF2B5EF4-FFF2-40B4-BE49-F238E27FC236}">
                  <a16:creationId xmlns:a16="http://schemas.microsoft.com/office/drawing/2014/main" id="{BD27DEAD-D497-4828-BE4B-6DFEBF30CB11}"/>
                </a:ext>
              </a:extLst>
            </p:cNvPr>
            <p:cNvPicPr>
              <a:picLocks noChangeAspect="1"/>
            </p:cNvPicPr>
            <p:nvPr/>
          </p:nvPicPr>
          <p:blipFill rotWithShape="1">
            <a:blip r:embed="rId3"/>
            <a:srcRect r="5113"/>
            <a:stretch/>
          </p:blipFill>
          <p:spPr>
            <a:xfrm>
              <a:off x="5622967" y="1801405"/>
              <a:ext cx="5647118" cy="4039093"/>
            </a:xfrm>
            <a:prstGeom prst="rect">
              <a:avLst/>
            </a:prstGeom>
            <a:noFill/>
          </p:spPr>
        </p:pic>
        <p:sp>
          <p:nvSpPr>
            <p:cNvPr id="7" name="Freeform: Shape 6">
              <a:extLst>
                <a:ext uri="{FF2B5EF4-FFF2-40B4-BE49-F238E27FC236}">
                  <a16:creationId xmlns:a16="http://schemas.microsoft.com/office/drawing/2014/main" id="{EF10D767-97C6-4302-8F43-C24A49E31DDC}"/>
                </a:ext>
              </a:extLst>
            </p:cNvPr>
            <p:cNvSpPr/>
            <p:nvPr/>
          </p:nvSpPr>
          <p:spPr>
            <a:xfrm>
              <a:off x="7624981" y="3664749"/>
              <a:ext cx="3645104" cy="1663688"/>
            </a:xfrm>
            <a:custGeom>
              <a:avLst/>
              <a:gdLst>
                <a:gd name="connsiteX0" fmla="*/ 0 w 95864"/>
                <a:gd name="connsiteY0" fmla="*/ 0 h 23447"/>
                <a:gd name="connsiteX1" fmla="*/ 36871 w 95864"/>
                <a:gd name="connsiteY1" fmla="*/ 7374 h 23447"/>
                <a:gd name="connsiteX2" fmla="*/ 58993 w 95864"/>
                <a:gd name="connsiteY2" fmla="*/ 22123 h 23447"/>
                <a:gd name="connsiteX3" fmla="*/ 95864 w 95864"/>
                <a:gd name="connsiteY3" fmla="*/ 22123 h 23447"/>
                <a:gd name="connsiteX0" fmla="*/ 135105 w 2738557"/>
                <a:gd name="connsiteY0" fmla="*/ 42945 h 884101"/>
                <a:gd name="connsiteX1" fmla="*/ 171976 w 2738557"/>
                <a:gd name="connsiteY1" fmla="*/ 50319 h 884101"/>
                <a:gd name="connsiteX2" fmla="*/ 194098 w 2738557"/>
                <a:gd name="connsiteY2" fmla="*/ 65068 h 884101"/>
                <a:gd name="connsiteX3" fmla="*/ 2738557 w 2738557"/>
                <a:gd name="connsiteY3" fmla="*/ 884101 h 884101"/>
                <a:gd name="connsiteX0" fmla="*/ 51893 w 2655345"/>
                <a:gd name="connsiteY0" fmla="*/ 21887 h 863043"/>
                <a:gd name="connsiteX1" fmla="*/ 88764 w 2655345"/>
                <a:gd name="connsiteY1" fmla="*/ 29261 h 863043"/>
                <a:gd name="connsiteX2" fmla="*/ 1148702 w 2655345"/>
                <a:gd name="connsiteY2" fmla="*/ 397428 h 863043"/>
                <a:gd name="connsiteX3" fmla="*/ 2655345 w 2655345"/>
                <a:gd name="connsiteY3" fmla="*/ 863043 h 863043"/>
                <a:gd name="connsiteX0" fmla="*/ 0 w 2603452"/>
                <a:gd name="connsiteY0" fmla="*/ 0 h 841156"/>
                <a:gd name="connsiteX1" fmla="*/ 179746 w 2603452"/>
                <a:gd name="connsiteY1" fmla="*/ 369324 h 841156"/>
                <a:gd name="connsiteX2" fmla="*/ 1096809 w 2603452"/>
                <a:gd name="connsiteY2" fmla="*/ 375541 h 841156"/>
                <a:gd name="connsiteX3" fmla="*/ 2603452 w 2603452"/>
                <a:gd name="connsiteY3" fmla="*/ 841156 h 841156"/>
                <a:gd name="connsiteX0" fmla="*/ 0 w 2651077"/>
                <a:gd name="connsiteY0" fmla="*/ 0 h 860206"/>
                <a:gd name="connsiteX1" fmla="*/ 227371 w 2651077"/>
                <a:gd name="connsiteY1" fmla="*/ 388374 h 860206"/>
                <a:gd name="connsiteX2" fmla="*/ 1144434 w 2651077"/>
                <a:gd name="connsiteY2" fmla="*/ 394591 h 860206"/>
                <a:gd name="connsiteX3" fmla="*/ 2651077 w 2651077"/>
                <a:gd name="connsiteY3" fmla="*/ 860206 h 860206"/>
                <a:gd name="connsiteX0" fmla="*/ 0 w 2651077"/>
                <a:gd name="connsiteY0" fmla="*/ 0 h 860206"/>
                <a:gd name="connsiteX1" fmla="*/ 227371 w 2651077"/>
                <a:gd name="connsiteY1" fmla="*/ 388374 h 860206"/>
                <a:gd name="connsiteX2" fmla="*/ 801534 w 2651077"/>
                <a:gd name="connsiteY2" fmla="*/ 794641 h 860206"/>
                <a:gd name="connsiteX3" fmla="*/ 2651077 w 2651077"/>
                <a:gd name="connsiteY3" fmla="*/ 860206 h 860206"/>
                <a:gd name="connsiteX0" fmla="*/ 0 w 2651077"/>
                <a:gd name="connsiteY0" fmla="*/ 0 h 860206"/>
                <a:gd name="connsiteX1" fmla="*/ 227371 w 2651077"/>
                <a:gd name="connsiteY1" fmla="*/ 388374 h 860206"/>
                <a:gd name="connsiteX2" fmla="*/ 496837 w 2651077"/>
                <a:gd name="connsiteY2" fmla="*/ 679654 h 860206"/>
                <a:gd name="connsiteX3" fmla="*/ 801534 w 2651077"/>
                <a:gd name="connsiteY3" fmla="*/ 794641 h 860206"/>
                <a:gd name="connsiteX4" fmla="*/ 2651077 w 2651077"/>
                <a:gd name="connsiteY4" fmla="*/ 860206 h 860206"/>
                <a:gd name="connsiteX0" fmla="*/ 0 w 2651077"/>
                <a:gd name="connsiteY0" fmla="*/ 0 h 959666"/>
                <a:gd name="connsiteX1" fmla="*/ 227371 w 2651077"/>
                <a:gd name="connsiteY1" fmla="*/ 388374 h 959666"/>
                <a:gd name="connsiteX2" fmla="*/ 496837 w 2651077"/>
                <a:gd name="connsiteY2" fmla="*/ 679654 h 959666"/>
                <a:gd name="connsiteX3" fmla="*/ 963459 w 2651077"/>
                <a:gd name="connsiteY3" fmla="*/ 947041 h 959666"/>
                <a:gd name="connsiteX4" fmla="*/ 2651077 w 2651077"/>
                <a:gd name="connsiteY4" fmla="*/ 860206 h 959666"/>
                <a:gd name="connsiteX0" fmla="*/ 0 w 2651077"/>
                <a:gd name="connsiteY0" fmla="*/ 0 h 971600"/>
                <a:gd name="connsiteX1" fmla="*/ 227371 w 2651077"/>
                <a:gd name="connsiteY1" fmla="*/ 388374 h 971600"/>
                <a:gd name="connsiteX2" fmla="*/ 496837 w 2651077"/>
                <a:gd name="connsiteY2" fmla="*/ 679654 h 971600"/>
                <a:gd name="connsiteX3" fmla="*/ 963459 w 2651077"/>
                <a:gd name="connsiteY3" fmla="*/ 947041 h 971600"/>
                <a:gd name="connsiteX4" fmla="*/ 1145097 w 2651077"/>
                <a:gd name="connsiteY4" fmla="*/ 949716 h 971600"/>
                <a:gd name="connsiteX5" fmla="*/ 2651077 w 2651077"/>
                <a:gd name="connsiteY5" fmla="*/ 860206 h 971600"/>
                <a:gd name="connsiteX0" fmla="*/ 0 w 2651077"/>
                <a:gd name="connsiteY0" fmla="*/ 0 h 968375"/>
                <a:gd name="connsiteX1" fmla="*/ 227371 w 2651077"/>
                <a:gd name="connsiteY1" fmla="*/ 388374 h 968375"/>
                <a:gd name="connsiteX2" fmla="*/ 496837 w 2651077"/>
                <a:gd name="connsiteY2" fmla="*/ 679654 h 968375"/>
                <a:gd name="connsiteX3" fmla="*/ 963459 w 2651077"/>
                <a:gd name="connsiteY3" fmla="*/ 947041 h 968375"/>
                <a:gd name="connsiteX4" fmla="*/ 1145097 w 2651077"/>
                <a:gd name="connsiteY4" fmla="*/ 949716 h 968375"/>
                <a:gd name="connsiteX5" fmla="*/ 1533568 w 2651077"/>
                <a:gd name="connsiteY5" fmla="*/ 931786 h 968375"/>
                <a:gd name="connsiteX6" fmla="*/ 2651077 w 2651077"/>
                <a:gd name="connsiteY6" fmla="*/ 860206 h 968375"/>
                <a:gd name="connsiteX0" fmla="*/ 0 w 2651077"/>
                <a:gd name="connsiteY0" fmla="*/ 0 h 968375"/>
                <a:gd name="connsiteX1" fmla="*/ 227371 w 2651077"/>
                <a:gd name="connsiteY1" fmla="*/ 388374 h 968375"/>
                <a:gd name="connsiteX2" fmla="*/ 496837 w 2651077"/>
                <a:gd name="connsiteY2" fmla="*/ 679654 h 968375"/>
                <a:gd name="connsiteX3" fmla="*/ 963459 w 2651077"/>
                <a:gd name="connsiteY3" fmla="*/ 947041 h 968375"/>
                <a:gd name="connsiteX4" fmla="*/ 1145097 w 2651077"/>
                <a:gd name="connsiteY4" fmla="*/ 949716 h 968375"/>
                <a:gd name="connsiteX5" fmla="*/ 1533568 w 2651077"/>
                <a:gd name="connsiteY5" fmla="*/ 931786 h 968375"/>
                <a:gd name="connsiteX6" fmla="*/ 2047544 w 2651077"/>
                <a:gd name="connsiteY6" fmla="*/ 883976 h 968375"/>
                <a:gd name="connsiteX7" fmla="*/ 2651077 w 2651077"/>
                <a:gd name="connsiteY7" fmla="*/ 860206 h 968375"/>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3568 w 3547548"/>
                <a:gd name="connsiteY5" fmla="*/ 931786 h 1601288"/>
                <a:gd name="connsiteX6" fmla="*/ 2047544 w 3547548"/>
                <a:gd name="connsiteY6" fmla="*/ 883976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3568 w 3547548"/>
                <a:gd name="connsiteY5" fmla="*/ 931786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45097 w 3547548"/>
                <a:gd name="connsiteY4" fmla="*/ 949716 h 1601288"/>
                <a:gd name="connsiteX5" fmla="*/ 1539545 w 3547548"/>
                <a:gd name="connsiteY5" fmla="*/ 1278422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539545 w 3547548"/>
                <a:gd name="connsiteY5" fmla="*/ 1278422 h 1601288"/>
                <a:gd name="connsiteX6" fmla="*/ 2238791 w 3547548"/>
                <a:gd name="connsiteY6" fmla="*/ 1463694 h 1601288"/>
                <a:gd name="connsiteX7" fmla="*/ 3547548 w 3547548"/>
                <a:gd name="connsiteY7"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354273 w 3547548"/>
                <a:gd name="connsiteY5" fmla="*/ 1182798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133144 w 3547548"/>
                <a:gd name="connsiteY4" fmla="*/ 1105104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963459 w 3547548"/>
                <a:gd name="connsiteY3" fmla="*/ 94704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96837 w 3547548"/>
                <a:gd name="connsiteY2" fmla="*/ 679654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227371 w 3547548"/>
                <a:gd name="connsiteY1" fmla="*/ 388374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149677 w 3547548"/>
                <a:gd name="connsiteY1" fmla="*/ 328610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539545 w 3547548"/>
                <a:gd name="connsiteY6" fmla="*/ 1278422 h 1601288"/>
                <a:gd name="connsiteX7" fmla="*/ 2238791 w 3547548"/>
                <a:gd name="connsiteY7" fmla="*/ 1463694 h 1601288"/>
                <a:gd name="connsiteX8" fmla="*/ 3547548 w 3547548"/>
                <a:gd name="connsiteY8" fmla="*/ 1601288 h 1601288"/>
                <a:gd name="connsiteX0" fmla="*/ 0 w 3547548"/>
                <a:gd name="connsiteY0" fmla="*/ 0 h 1601288"/>
                <a:gd name="connsiteX1" fmla="*/ 149677 w 3547548"/>
                <a:gd name="connsiteY1" fmla="*/ 328610 h 1601288"/>
                <a:gd name="connsiteX2" fmla="*/ 478908 w 3547548"/>
                <a:gd name="connsiteY2" fmla="*/ 673677 h 1601288"/>
                <a:gd name="connsiteX3" fmla="*/ 808071 w 3547548"/>
                <a:gd name="connsiteY3" fmla="*/ 964971 h 1601288"/>
                <a:gd name="connsiteX4" fmla="*/ 1085333 w 3547548"/>
                <a:gd name="connsiteY4" fmla="*/ 1129010 h 1601288"/>
                <a:gd name="connsiteX5" fmla="*/ 1294508 w 3547548"/>
                <a:gd name="connsiteY5" fmla="*/ 1212680 h 1601288"/>
                <a:gd name="connsiteX6" fmla="*/ 1766651 w 3547548"/>
                <a:gd name="connsiteY6" fmla="*/ 1356116 h 1601288"/>
                <a:gd name="connsiteX7" fmla="*/ 2238791 w 3547548"/>
                <a:gd name="connsiteY7" fmla="*/ 1463694 h 1601288"/>
                <a:gd name="connsiteX8" fmla="*/ 3547548 w 3547548"/>
                <a:gd name="connsiteY8" fmla="*/ 1601288 h 1601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47548" h="1601288">
                  <a:moveTo>
                    <a:pt x="0" y="0"/>
                  </a:moveTo>
                  <a:cubicBezTo>
                    <a:pt x="12290" y="2458"/>
                    <a:pt x="69859" y="216331"/>
                    <a:pt x="149677" y="328610"/>
                  </a:cubicBezTo>
                  <a:cubicBezTo>
                    <a:pt x="229495" y="440890"/>
                    <a:pt x="383214" y="605966"/>
                    <a:pt x="478908" y="673677"/>
                  </a:cubicBezTo>
                  <a:cubicBezTo>
                    <a:pt x="574602" y="741388"/>
                    <a:pt x="707000" y="889082"/>
                    <a:pt x="808071" y="964971"/>
                  </a:cubicBezTo>
                  <a:cubicBezTo>
                    <a:pt x="909142" y="1040860"/>
                    <a:pt x="1020197" y="1089717"/>
                    <a:pt x="1085333" y="1129010"/>
                  </a:cubicBezTo>
                  <a:lnTo>
                    <a:pt x="1294508" y="1212680"/>
                  </a:lnTo>
                  <a:lnTo>
                    <a:pt x="1766651" y="1356116"/>
                  </a:lnTo>
                  <a:lnTo>
                    <a:pt x="2238791" y="1463694"/>
                  </a:lnTo>
                  <a:lnTo>
                    <a:pt x="3547548" y="1601288"/>
                  </a:lnTo>
                </a:path>
              </a:pathLst>
            </a:custGeom>
            <a:noFill/>
            <a:ln w="6032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83847A"/>
                </a:solidFill>
                <a:effectLst/>
                <a:uLnTx/>
                <a:uFillTx/>
                <a:latin typeface="Arial"/>
                <a:ea typeface="+mn-ea"/>
                <a:cs typeface="+mn-cs"/>
              </a:endParaRPr>
            </a:p>
          </p:txBody>
        </p:sp>
      </p:grpSp>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400" y="1280160"/>
            <a:ext cx="4589755" cy="4923076"/>
          </a:xfrm>
          <a:noFill/>
        </p:spPr>
        <p:txBody>
          <a:bodyPr/>
          <a:lstStyle/>
          <a:p>
            <a:pPr marL="342900" indent="-342900">
              <a:buFont typeface="Arial" panose="020B0604020202020204" pitchFamily="34" charset="0"/>
              <a:buChar char="•"/>
            </a:pPr>
            <a:r>
              <a:rPr lang="en-US" sz="2200" dirty="0">
                <a:solidFill>
                  <a:schemeClr val="tx1"/>
                </a:solidFill>
              </a:rPr>
              <a:t>Mainly used for event modeling</a:t>
            </a:r>
          </a:p>
          <a:p>
            <a:pPr marL="342900" indent="-342900">
              <a:buFont typeface="Arial" panose="020B0604020202020204" pitchFamily="34" charset="0"/>
              <a:buChar char="•"/>
            </a:pPr>
            <a:r>
              <a:rPr lang="en-US" sz="2200" dirty="0">
                <a:solidFill>
                  <a:schemeClr val="tx1"/>
                </a:solidFill>
              </a:rPr>
              <a:t>The recession baseflow method models a </a:t>
            </a:r>
            <a:r>
              <a:rPr lang="en-US" sz="2200" u="sng" dirty="0">
                <a:solidFill>
                  <a:schemeClr val="tx1"/>
                </a:solidFill>
              </a:rPr>
              <a:t>hydrograph’s recession curve </a:t>
            </a:r>
            <a:r>
              <a:rPr lang="en-US" sz="2200" dirty="0">
                <a:solidFill>
                  <a:schemeClr val="tx1"/>
                </a:solidFill>
              </a:rPr>
              <a:t>using the following equation:</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Q</a:t>
            </a:r>
            <a:r>
              <a:rPr lang="en-US" sz="2200" baseline="-25000" dirty="0">
                <a:solidFill>
                  <a:schemeClr val="tx1"/>
                </a:solidFill>
              </a:rPr>
              <a:t>t</a:t>
            </a:r>
            <a:r>
              <a:rPr lang="en-US" sz="2200" dirty="0">
                <a:solidFill>
                  <a:schemeClr val="tx1"/>
                </a:solidFill>
              </a:rPr>
              <a:t> = flow at time t</a:t>
            </a:r>
          </a:p>
          <a:p>
            <a:pPr marL="342900" indent="-342900">
              <a:buFont typeface="Arial" panose="020B0604020202020204" pitchFamily="34" charset="0"/>
              <a:buChar char="•"/>
            </a:pPr>
            <a:r>
              <a:rPr lang="en-US" sz="2200" dirty="0">
                <a:solidFill>
                  <a:schemeClr val="tx1"/>
                </a:solidFill>
              </a:rPr>
              <a:t>Q</a:t>
            </a:r>
            <a:r>
              <a:rPr lang="en-US" sz="2200" baseline="-25000" dirty="0">
                <a:solidFill>
                  <a:schemeClr val="tx1"/>
                </a:solidFill>
              </a:rPr>
              <a:t>0</a:t>
            </a:r>
            <a:r>
              <a:rPr lang="en-US" sz="2200" dirty="0">
                <a:solidFill>
                  <a:schemeClr val="tx1"/>
                </a:solidFill>
              </a:rPr>
              <a:t> = flow at the beginning of the recession curve</a:t>
            </a:r>
          </a:p>
          <a:p>
            <a:pPr marL="342900" indent="-342900">
              <a:buFont typeface="Arial" panose="020B0604020202020204" pitchFamily="34" charset="0"/>
              <a:buChar char="•"/>
            </a:pPr>
            <a:r>
              <a:rPr lang="en-US" sz="2200" dirty="0">
                <a:solidFill>
                  <a:schemeClr val="tx1"/>
                </a:solidFill>
              </a:rPr>
              <a:t>k = exponential decay constant</a:t>
            </a:r>
          </a:p>
          <a:p>
            <a:pPr marL="342900" indent="-342900">
              <a:buFont typeface="Arial" panose="020B0604020202020204" pitchFamily="34" charset="0"/>
              <a:buChar char="•"/>
            </a:pPr>
            <a:r>
              <a:rPr lang="en-US" sz="2200" dirty="0">
                <a:solidFill>
                  <a:schemeClr val="tx1"/>
                </a:solidFill>
              </a:rPr>
              <a:t>T = time </a:t>
            </a:r>
          </a:p>
          <a:p>
            <a:pPr marL="342900" indent="-342900">
              <a:buFont typeface="Arial" panose="020B0604020202020204" pitchFamily="34" charset="0"/>
              <a:buChar char="•"/>
            </a:pPr>
            <a:endParaRPr lang="en-US" sz="2200" dirty="0">
              <a:solidFill>
                <a:schemeClr val="tx1"/>
              </a:solidFill>
            </a:endParaRPr>
          </a:p>
        </p:txBody>
      </p:sp>
      <p:pic>
        <p:nvPicPr>
          <p:cNvPr id="8" name="Picture 7">
            <a:extLst>
              <a:ext uri="{FF2B5EF4-FFF2-40B4-BE49-F238E27FC236}">
                <a16:creationId xmlns:a16="http://schemas.microsoft.com/office/drawing/2014/main" id="{EAB4F589-2411-4323-B560-C2A218AC0131}"/>
              </a:ext>
            </a:extLst>
          </p:cNvPr>
          <p:cNvPicPr/>
          <p:nvPr/>
        </p:nvPicPr>
        <p:blipFill rotWithShape="1">
          <a:blip r:embed="rId4"/>
          <a:srcRect l="58825" t="44483" r="24369" b="38349"/>
          <a:stretch/>
        </p:blipFill>
        <p:spPr>
          <a:xfrm>
            <a:off x="1552449" y="3091992"/>
            <a:ext cx="1956134" cy="649706"/>
          </a:xfrm>
          <a:prstGeom prst="rect">
            <a:avLst/>
          </a:prstGeom>
        </p:spPr>
      </p:pic>
    </p:spTree>
    <p:extLst>
      <p:ext uri="{BB962C8B-B14F-4D97-AF65-F5344CB8AC3E}">
        <p14:creationId xmlns:p14="http://schemas.microsoft.com/office/powerpoint/2010/main" val="30595207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400" y="1280160"/>
            <a:ext cx="4747172" cy="5119730"/>
          </a:xfrm>
          <a:noFill/>
        </p:spPr>
        <p:txBody>
          <a:bodyPr/>
          <a:lstStyle/>
          <a:p>
            <a:r>
              <a:rPr lang="en-US" sz="2200" dirty="0">
                <a:solidFill>
                  <a:schemeClr val="tx1"/>
                </a:solidFill>
              </a:rPr>
              <a:t>Parameters for the Recession Baseflow Method:</a:t>
            </a:r>
          </a:p>
          <a:p>
            <a:pPr marL="569913" lvl="1" indent="-342900">
              <a:buFont typeface="Arial" panose="020B0604020202020204" pitchFamily="34" charset="0"/>
              <a:buChar char="•"/>
            </a:pPr>
            <a:r>
              <a:rPr lang="en-US" sz="2200" b="1" dirty="0">
                <a:solidFill>
                  <a:schemeClr val="tx1"/>
                </a:solidFill>
              </a:rPr>
              <a:t>Initial Discharge </a:t>
            </a:r>
            <a:r>
              <a:rPr lang="en-US" sz="2200" dirty="0">
                <a:solidFill>
                  <a:schemeClr val="tx1"/>
                </a:solidFill>
              </a:rPr>
              <a:t>(either specified as a rate or as a rate per area)</a:t>
            </a:r>
          </a:p>
          <a:p>
            <a:pPr marL="569913" lvl="1" indent="-342900">
              <a:buFont typeface="Arial" panose="020B0604020202020204" pitchFamily="34" charset="0"/>
              <a:buChar char="•"/>
            </a:pPr>
            <a:endParaRPr lang="en-US" sz="2200" dirty="0">
              <a:solidFill>
                <a:schemeClr val="tx1"/>
              </a:solidFill>
            </a:endParaRPr>
          </a:p>
          <a:p>
            <a:pPr marL="569913" lvl="1" indent="-342900">
              <a:buFont typeface="Arial" panose="020B0604020202020204" pitchFamily="34" charset="0"/>
              <a:buChar char="•"/>
            </a:pPr>
            <a:r>
              <a:rPr lang="en-US" sz="2200" b="1" dirty="0">
                <a:solidFill>
                  <a:schemeClr val="tx1"/>
                </a:solidFill>
              </a:rPr>
              <a:t>Recession Constant</a:t>
            </a:r>
          </a:p>
          <a:p>
            <a:pPr marL="569913" lvl="1" indent="-342900">
              <a:buFont typeface="Arial" panose="020B0604020202020204" pitchFamily="34" charset="0"/>
              <a:buChar char="•"/>
            </a:pPr>
            <a:endParaRPr lang="en-US" sz="2200" dirty="0">
              <a:solidFill>
                <a:schemeClr val="tx1"/>
              </a:solidFill>
            </a:endParaRPr>
          </a:p>
          <a:p>
            <a:pPr marL="569913" lvl="1" indent="-342900">
              <a:buFont typeface="Arial" panose="020B0604020202020204" pitchFamily="34" charset="0"/>
              <a:buChar char="•"/>
            </a:pPr>
            <a:r>
              <a:rPr lang="en-US" sz="2200" b="1" dirty="0">
                <a:solidFill>
                  <a:schemeClr val="tx1"/>
                </a:solidFill>
              </a:rPr>
              <a:t>Threshold</a:t>
            </a:r>
            <a:r>
              <a:rPr lang="en-US" sz="2200" dirty="0">
                <a:solidFill>
                  <a:schemeClr val="tx1"/>
                </a:solidFill>
              </a:rPr>
              <a:t> for starting the baseflow recession curve (specified as a flow threshold or as a ratio to peak)</a:t>
            </a:r>
          </a:p>
          <a:p>
            <a:pPr marL="342900" indent="-342900">
              <a:buFont typeface="Arial" panose="020B0604020202020204" pitchFamily="34" charset="0"/>
              <a:buChar char="•"/>
            </a:pPr>
            <a:endParaRPr lang="en-US" sz="2200" dirty="0">
              <a:solidFill>
                <a:schemeClr val="tx1"/>
              </a:solidFill>
            </a:endParaRPr>
          </a:p>
        </p:txBody>
      </p:sp>
      <p:pic>
        <p:nvPicPr>
          <p:cNvPr id="10" name="Picture 9">
            <a:extLst>
              <a:ext uri="{FF2B5EF4-FFF2-40B4-BE49-F238E27FC236}">
                <a16:creationId xmlns:a16="http://schemas.microsoft.com/office/drawing/2014/main" id="{8BE3BC1E-BD0A-40D5-82FB-03BAE1193C4F}"/>
              </a:ext>
            </a:extLst>
          </p:cNvPr>
          <p:cNvPicPr/>
          <p:nvPr/>
        </p:nvPicPr>
        <p:blipFill>
          <a:blip r:embed="rId3"/>
          <a:stretch>
            <a:fillRect/>
          </a:stretch>
        </p:blipFill>
        <p:spPr>
          <a:xfrm>
            <a:off x="6345371" y="1827510"/>
            <a:ext cx="5047271" cy="3202979"/>
          </a:xfrm>
          <a:prstGeom prst="rect">
            <a:avLst/>
          </a:prstGeom>
          <a:ln>
            <a:solidFill>
              <a:schemeClr val="tx1"/>
            </a:solidFill>
          </a:ln>
        </p:spPr>
      </p:pic>
    </p:spTree>
    <p:extLst>
      <p:ext uri="{BB962C8B-B14F-4D97-AF65-F5344CB8AC3E}">
        <p14:creationId xmlns:p14="http://schemas.microsoft.com/office/powerpoint/2010/main" val="1374492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399" y="1280160"/>
            <a:ext cx="5650992" cy="5119730"/>
          </a:xfrm>
          <a:noFill/>
        </p:spPr>
        <p:txBody>
          <a:bodyPr/>
          <a:lstStyle/>
          <a:p>
            <a:pPr marL="342900" indent="-342900">
              <a:buFont typeface="Arial" panose="020B0604020202020204" pitchFamily="34" charset="0"/>
              <a:buChar char="•"/>
            </a:pPr>
            <a:r>
              <a:rPr lang="en-US" sz="2000" dirty="0">
                <a:solidFill>
                  <a:schemeClr val="tx1"/>
                </a:solidFill>
              </a:rPr>
              <a:t>The plot on this slide shows results from three different recession constants. A recession constant closer to 1 results in a flatter recession curve, a constant closer to 0 results in a steeper recession curve. </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It is not possible to model both interflow and groundwater flow baseflow components using the recession baseflow method. </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Notice the recession constant had little impact on the flood peak. The recession constant would impact a second flood event. </a:t>
            </a:r>
          </a:p>
          <a:p>
            <a:pPr marL="342900" indent="-342900">
              <a:buFont typeface="Arial" panose="020B0604020202020204" pitchFamily="34" charset="0"/>
              <a:buChar char="•"/>
            </a:pPr>
            <a:endParaRPr lang="en-US" sz="2200" dirty="0">
              <a:solidFill>
                <a:schemeClr val="tx1"/>
              </a:solidFill>
            </a:endParaRPr>
          </a:p>
        </p:txBody>
      </p:sp>
      <p:grpSp>
        <p:nvGrpSpPr>
          <p:cNvPr id="7" name="Group 6">
            <a:extLst>
              <a:ext uri="{FF2B5EF4-FFF2-40B4-BE49-F238E27FC236}">
                <a16:creationId xmlns:a16="http://schemas.microsoft.com/office/drawing/2014/main" id="{178F9A77-3582-444D-A343-88BAA7BD2B10}"/>
              </a:ext>
            </a:extLst>
          </p:cNvPr>
          <p:cNvGrpSpPr/>
          <p:nvPr/>
        </p:nvGrpSpPr>
        <p:grpSpPr>
          <a:xfrm>
            <a:off x="6707439" y="3138728"/>
            <a:ext cx="4771207" cy="3261162"/>
            <a:chOff x="4073375" y="2222046"/>
            <a:chExt cx="5943600" cy="3992563"/>
          </a:xfrm>
        </p:grpSpPr>
        <p:pic>
          <p:nvPicPr>
            <p:cNvPr id="9" name="Picture 8">
              <a:extLst>
                <a:ext uri="{FF2B5EF4-FFF2-40B4-BE49-F238E27FC236}">
                  <a16:creationId xmlns:a16="http://schemas.microsoft.com/office/drawing/2014/main" id="{03744E9D-5F3F-49B0-8A64-E948FC1592D5}"/>
                </a:ext>
              </a:extLst>
            </p:cNvPr>
            <p:cNvPicPr/>
            <p:nvPr/>
          </p:nvPicPr>
          <p:blipFill rotWithShape="1">
            <a:blip r:embed="rId3"/>
            <a:srcRect t="4764"/>
            <a:stretch/>
          </p:blipFill>
          <p:spPr>
            <a:xfrm>
              <a:off x="4073375" y="2222046"/>
              <a:ext cx="5943600" cy="3992563"/>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7570334" y="3529687"/>
              <a:ext cx="2324100" cy="79128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Recession Constant</a:t>
              </a:r>
            </a:p>
          </p:txBody>
        </p:sp>
        <p:sp>
          <p:nvSpPr>
            <p:cNvPr id="11" name="TextBox 10">
              <a:extLst>
                <a:ext uri="{FF2B5EF4-FFF2-40B4-BE49-F238E27FC236}">
                  <a16:creationId xmlns:a16="http://schemas.microsoft.com/office/drawing/2014/main" id="{1357E21A-96A8-4C44-B1AE-18AC949A3A4F}"/>
                </a:ext>
              </a:extLst>
            </p:cNvPr>
            <p:cNvSpPr txBox="1"/>
            <p:nvPr/>
          </p:nvSpPr>
          <p:spPr>
            <a:xfrm>
              <a:off x="7689012" y="4541947"/>
              <a:ext cx="715778" cy="452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0.9</a:t>
              </a:r>
            </a:p>
          </p:txBody>
        </p:sp>
        <p:sp>
          <p:nvSpPr>
            <p:cNvPr id="12" name="TextBox 11">
              <a:extLst>
                <a:ext uri="{FF2B5EF4-FFF2-40B4-BE49-F238E27FC236}">
                  <a16:creationId xmlns:a16="http://schemas.microsoft.com/office/drawing/2014/main" id="{867678CC-5CFB-4D8D-8C6B-D355BE0806DD}"/>
                </a:ext>
              </a:extLst>
            </p:cNvPr>
            <p:cNvSpPr txBox="1"/>
            <p:nvPr/>
          </p:nvSpPr>
          <p:spPr>
            <a:xfrm>
              <a:off x="8478951" y="5115241"/>
              <a:ext cx="705334" cy="452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0.5</a:t>
              </a:r>
            </a:p>
          </p:txBody>
        </p:sp>
        <p:sp>
          <p:nvSpPr>
            <p:cNvPr id="13" name="TextBox 12">
              <a:extLst>
                <a:ext uri="{FF2B5EF4-FFF2-40B4-BE49-F238E27FC236}">
                  <a16:creationId xmlns:a16="http://schemas.microsoft.com/office/drawing/2014/main" id="{3173CD97-79A5-469B-8F1B-3D3C78970548}"/>
                </a:ext>
              </a:extLst>
            </p:cNvPr>
            <p:cNvSpPr txBox="1"/>
            <p:nvPr/>
          </p:nvSpPr>
          <p:spPr>
            <a:xfrm>
              <a:off x="7793470" y="5306653"/>
              <a:ext cx="705334" cy="45216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0.1</a:t>
              </a:r>
            </a:p>
          </p:txBody>
        </p:sp>
      </p:grpSp>
      <p:grpSp>
        <p:nvGrpSpPr>
          <p:cNvPr id="6" name="Group 5">
            <a:extLst>
              <a:ext uri="{FF2B5EF4-FFF2-40B4-BE49-F238E27FC236}">
                <a16:creationId xmlns:a16="http://schemas.microsoft.com/office/drawing/2014/main" id="{919A4870-18C5-43EE-B7D7-CB12B6F5EDBD}"/>
              </a:ext>
            </a:extLst>
          </p:cNvPr>
          <p:cNvGrpSpPr/>
          <p:nvPr/>
        </p:nvGrpSpPr>
        <p:grpSpPr>
          <a:xfrm>
            <a:off x="7350284" y="1099039"/>
            <a:ext cx="3485515" cy="1961515"/>
            <a:chOff x="6989630" y="875589"/>
            <a:chExt cx="3485515" cy="1961515"/>
          </a:xfrm>
        </p:grpSpPr>
        <p:pic>
          <p:nvPicPr>
            <p:cNvPr id="10" name="Picture 9">
              <a:extLst>
                <a:ext uri="{FF2B5EF4-FFF2-40B4-BE49-F238E27FC236}">
                  <a16:creationId xmlns:a16="http://schemas.microsoft.com/office/drawing/2014/main" id="{8BE3BC1E-BD0A-40D5-82FB-03BAE1193C4F}"/>
                </a:ext>
              </a:extLst>
            </p:cNvPr>
            <p:cNvPicPr/>
            <p:nvPr/>
          </p:nvPicPr>
          <p:blipFill>
            <a:blip r:embed="rId4"/>
            <a:stretch>
              <a:fillRect/>
            </a:stretch>
          </p:blipFill>
          <p:spPr>
            <a:xfrm>
              <a:off x="6989630" y="875589"/>
              <a:ext cx="3485515" cy="1961515"/>
            </a:xfrm>
            <a:prstGeom prst="rect">
              <a:avLst/>
            </a:prstGeom>
            <a:ln>
              <a:solidFill>
                <a:schemeClr val="tx1"/>
              </a:solidFill>
            </a:ln>
          </p:spPr>
        </p:pic>
        <p:sp>
          <p:nvSpPr>
            <p:cNvPr id="5" name="Rectangle 4">
              <a:extLst>
                <a:ext uri="{FF2B5EF4-FFF2-40B4-BE49-F238E27FC236}">
                  <a16:creationId xmlns:a16="http://schemas.microsoft.com/office/drawing/2014/main" id="{1F36C4CE-C8C5-4EF0-9967-07A7B5ADCE4D}"/>
                </a:ext>
              </a:extLst>
            </p:cNvPr>
            <p:cNvSpPr/>
            <p:nvPr/>
          </p:nvSpPr>
          <p:spPr>
            <a:xfrm>
              <a:off x="7077075" y="2122056"/>
              <a:ext cx="3377468" cy="199981"/>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grpSp>
    </p:spTree>
    <p:extLst>
      <p:ext uri="{BB962C8B-B14F-4D97-AF65-F5344CB8AC3E}">
        <p14:creationId xmlns:p14="http://schemas.microsoft.com/office/powerpoint/2010/main" val="16326343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406E97D4-4487-4A4F-B69B-0ED58BB6A4C7}"/>
              </a:ext>
            </a:extLst>
          </p:cNvPr>
          <p:cNvPicPr/>
          <p:nvPr/>
        </p:nvPicPr>
        <p:blipFill>
          <a:blip r:embed="rId3"/>
          <a:stretch>
            <a:fillRect/>
          </a:stretch>
        </p:blipFill>
        <p:spPr>
          <a:xfrm>
            <a:off x="6711696" y="3017520"/>
            <a:ext cx="4765150" cy="3396629"/>
          </a:xfrm>
          <a:prstGeom prst="rect">
            <a:avLst/>
          </a:prstGeom>
          <a:ln>
            <a:solidFill>
              <a:schemeClr val="tx1"/>
            </a:solidFill>
          </a:ln>
        </p:spPr>
      </p:pic>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400" y="1280160"/>
            <a:ext cx="5654914" cy="4923076"/>
          </a:xfrm>
          <a:noFill/>
        </p:spPr>
        <p:txBody>
          <a:bodyPr/>
          <a:lstStyle/>
          <a:p>
            <a:pPr marL="342900" indent="-342900">
              <a:buFont typeface="Arial" panose="020B0604020202020204" pitchFamily="34" charset="0"/>
              <a:buChar char="•"/>
            </a:pPr>
            <a:r>
              <a:rPr lang="en-US" sz="2000" dirty="0">
                <a:solidFill>
                  <a:schemeClr val="tx1"/>
                </a:solidFill>
              </a:rPr>
              <a:t>The recession curve turns on when the receding limb of the hydrograph falls below a threshold/trigger flow.</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You can choose a threshold type: </a:t>
            </a:r>
            <a:r>
              <a:rPr lang="en-US" sz="2000" b="1" dirty="0">
                <a:solidFill>
                  <a:schemeClr val="tx1"/>
                </a:solidFill>
              </a:rPr>
              <a:t>ratio to peak</a:t>
            </a:r>
            <a:r>
              <a:rPr lang="en-US" sz="2000" dirty="0">
                <a:solidFill>
                  <a:schemeClr val="tx1"/>
                </a:solidFill>
              </a:rPr>
              <a:t> or </a:t>
            </a:r>
            <a:r>
              <a:rPr lang="en-US" sz="2000" b="1" dirty="0">
                <a:solidFill>
                  <a:schemeClr val="tx1"/>
                </a:solidFill>
              </a:rPr>
              <a:t>discharge</a:t>
            </a:r>
            <a:r>
              <a:rPr lang="en-US" sz="2000" dirty="0">
                <a:solidFill>
                  <a:schemeClr val="tx1"/>
                </a:solidFill>
              </a:rPr>
              <a:t> (a ratio to peak of 0.5 means the threshold would be 50 </a:t>
            </a:r>
            <a:r>
              <a:rPr lang="en-US" sz="2000" dirty="0" err="1">
                <a:solidFill>
                  <a:schemeClr val="tx1"/>
                </a:solidFill>
              </a:rPr>
              <a:t>cfs</a:t>
            </a:r>
            <a:r>
              <a:rPr lang="en-US" sz="2000" dirty="0">
                <a:solidFill>
                  <a:schemeClr val="tx1"/>
                </a:solidFill>
              </a:rPr>
              <a:t> if the peak flow was 100 </a:t>
            </a:r>
            <a:r>
              <a:rPr lang="en-US" sz="2000" dirty="0" err="1">
                <a:solidFill>
                  <a:schemeClr val="tx1"/>
                </a:solidFill>
              </a:rPr>
              <a:t>cfs</a:t>
            </a:r>
            <a:r>
              <a:rPr lang="en-US" sz="2000" dirty="0">
                <a:solidFill>
                  <a:schemeClr val="tx1"/>
                </a:solidFill>
              </a:rPr>
              <a:t>).</a:t>
            </a:r>
          </a:p>
          <a:p>
            <a:pPr marL="342900" indent="-342900">
              <a:buFont typeface="Arial" panose="020B0604020202020204" pitchFamily="34" charset="0"/>
              <a:buChar char="•"/>
            </a:pPr>
            <a:endParaRPr lang="en-US" sz="2000" dirty="0">
              <a:solidFill>
                <a:schemeClr val="tx1"/>
              </a:solidFill>
            </a:endParaRPr>
          </a:p>
          <a:p>
            <a:pPr marL="342900" indent="-342900">
              <a:buFont typeface="Arial" panose="020B0604020202020204" pitchFamily="34" charset="0"/>
              <a:buChar char="•"/>
            </a:pPr>
            <a:r>
              <a:rPr lang="en-US" sz="2000" dirty="0">
                <a:solidFill>
                  <a:schemeClr val="tx1"/>
                </a:solidFill>
              </a:rPr>
              <a:t>Ratio to Peak is easier to apply across the basin model (generally consistent across subbasins), where a discharge threshold you specify one discharge value per subbasin.</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pic>
        <p:nvPicPr>
          <p:cNvPr id="10" name="Picture 9">
            <a:extLst>
              <a:ext uri="{FF2B5EF4-FFF2-40B4-BE49-F238E27FC236}">
                <a16:creationId xmlns:a16="http://schemas.microsoft.com/office/drawing/2014/main" id="{8BE3BC1E-BD0A-40D5-82FB-03BAE1193C4F}"/>
              </a:ext>
            </a:extLst>
          </p:cNvPr>
          <p:cNvPicPr/>
          <p:nvPr/>
        </p:nvPicPr>
        <p:blipFill>
          <a:blip r:embed="rId4"/>
          <a:stretch>
            <a:fillRect/>
          </a:stretch>
        </p:blipFill>
        <p:spPr>
          <a:xfrm>
            <a:off x="7227119" y="914402"/>
            <a:ext cx="3734304" cy="2081571"/>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9606282" y="3689353"/>
            <a:ext cx="232410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Ratio to Peak</a:t>
            </a:r>
          </a:p>
        </p:txBody>
      </p:sp>
      <p:sp>
        <p:nvSpPr>
          <p:cNvPr id="11" name="TextBox 10">
            <a:extLst>
              <a:ext uri="{FF2B5EF4-FFF2-40B4-BE49-F238E27FC236}">
                <a16:creationId xmlns:a16="http://schemas.microsoft.com/office/drawing/2014/main" id="{1357E21A-96A8-4C44-B1AE-18AC949A3A4F}"/>
              </a:ext>
            </a:extLst>
          </p:cNvPr>
          <p:cNvSpPr txBox="1"/>
          <p:nvPr/>
        </p:nvSpPr>
        <p:spPr>
          <a:xfrm>
            <a:off x="9352849" y="4114864"/>
            <a:ext cx="5068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0.9</a:t>
            </a:r>
          </a:p>
        </p:txBody>
      </p:sp>
      <p:sp>
        <p:nvSpPr>
          <p:cNvPr id="12" name="TextBox 11">
            <a:extLst>
              <a:ext uri="{FF2B5EF4-FFF2-40B4-BE49-F238E27FC236}">
                <a16:creationId xmlns:a16="http://schemas.microsoft.com/office/drawing/2014/main" id="{867678CC-5CFB-4D8D-8C6B-D355BE0806DD}"/>
              </a:ext>
            </a:extLst>
          </p:cNvPr>
          <p:cNvSpPr txBox="1"/>
          <p:nvPr/>
        </p:nvSpPr>
        <p:spPr>
          <a:xfrm>
            <a:off x="9471891" y="4835618"/>
            <a:ext cx="5068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0.5</a:t>
            </a:r>
          </a:p>
        </p:txBody>
      </p:sp>
      <p:sp>
        <p:nvSpPr>
          <p:cNvPr id="13" name="TextBox 12">
            <a:extLst>
              <a:ext uri="{FF2B5EF4-FFF2-40B4-BE49-F238E27FC236}">
                <a16:creationId xmlns:a16="http://schemas.microsoft.com/office/drawing/2014/main" id="{3173CD97-79A5-469B-8F1B-3D3C78970548}"/>
              </a:ext>
            </a:extLst>
          </p:cNvPr>
          <p:cNvSpPr txBox="1"/>
          <p:nvPr/>
        </p:nvSpPr>
        <p:spPr>
          <a:xfrm>
            <a:off x="9725324" y="5509966"/>
            <a:ext cx="50686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0.1</a:t>
            </a:r>
          </a:p>
        </p:txBody>
      </p:sp>
      <p:sp>
        <p:nvSpPr>
          <p:cNvPr id="5" name="Rectangle 4">
            <a:extLst>
              <a:ext uri="{FF2B5EF4-FFF2-40B4-BE49-F238E27FC236}">
                <a16:creationId xmlns:a16="http://schemas.microsoft.com/office/drawing/2014/main" id="{1F36C4CE-C8C5-4EF0-9967-07A7B5ADCE4D}"/>
              </a:ext>
            </a:extLst>
          </p:cNvPr>
          <p:cNvSpPr/>
          <p:nvPr/>
        </p:nvSpPr>
        <p:spPr>
          <a:xfrm>
            <a:off x="7277147" y="2450219"/>
            <a:ext cx="3638092" cy="431758"/>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Tree>
    <p:extLst>
      <p:ext uri="{BB962C8B-B14F-4D97-AF65-F5344CB8AC3E}">
        <p14:creationId xmlns:p14="http://schemas.microsoft.com/office/powerpoint/2010/main" val="5193462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399" y="1280160"/>
            <a:ext cx="5669280" cy="5158376"/>
          </a:xfrm>
          <a:noFill/>
        </p:spPr>
        <p:txBody>
          <a:bodyPr/>
          <a:lstStyle/>
          <a:p>
            <a:pPr marL="342900" indent="-342900">
              <a:buFont typeface="Arial" panose="020B0604020202020204" pitchFamily="34" charset="0"/>
              <a:buChar char="•"/>
            </a:pPr>
            <a:r>
              <a:rPr lang="en-US" sz="2000" dirty="0">
                <a:solidFill>
                  <a:schemeClr val="tx1"/>
                </a:solidFill>
              </a:rPr>
              <a:t>You can choose an initial discharge type: </a:t>
            </a:r>
            <a:r>
              <a:rPr lang="en-US" sz="2000" b="1" dirty="0">
                <a:solidFill>
                  <a:schemeClr val="tx1"/>
                </a:solidFill>
              </a:rPr>
              <a:t>Discharge per Area </a:t>
            </a:r>
            <a:r>
              <a:rPr lang="en-US" sz="2000" dirty="0">
                <a:solidFill>
                  <a:schemeClr val="tx1"/>
                </a:solidFill>
              </a:rPr>
              <a:t>or </a:t>
            </a:r>
            <a:r>
              <a:rPr lang="en-US" sz="2000" b="1" dirty="0">
                <a:solidFill>
                  <a:schemeClr val="tx1"/>
                </a:solidFill>
              </a:rPr>
              <a:t>Discharge</a:t>
            </a:r>
            <a:r>
              <a:rPr lang="en-US" sz="2000" dirty="0">
                <a:solidFill>
                  <a:schemeClr val="tx1"/>
                </a:solidFill>
              </a:rPr>
              <a:t> (a discharge per area of 1 CFS/MI2 means the initial flow would be 100 </a:t>
            </a:r>
            <a:r>
              <a:rPr lang="en-US" sz="2000" dirty="0" err="1">
                <a:solidFill>
                  <a:schemeClr val="tx1"/>
                </a:solidFill>
              </a:rPr>
              <a:t>cfs</a:t>
            </a:r>
            <a:r>
              <a:rPr lang="en-US" sz="2000" dirty="0">
                <a:solidFill>
                  <a:schemeClr val="tx1"/>
                </a:solidFill>
              </a:rPr>
              <a:t> for a 100 square mile </a:t>
            </a:r>
            <a:r>
              <a:rPr lang="en-US" sz="2000" dirty="0" err="1">
                <a:solidFill>
                  <a:schemeClr val="tx1"/>
                </a:solidFill>
              </a:rPr>
              <a:t>subbasin</a:t>
            </a:r>
            <a:r>
              <a:rPr lang="en-US" sz="2000" dirty="0">
                <a:solidFill>
                  <a:schemeClr val="tx1"/>
                </a:solidFill>
              </a:rPr>
              <a:t>).</a:t>
            </a:r>
          </a:p>
          <a:p>
            <a:pPr marL="342900" indent="-342900">
              <a:buFont typeface="Arial" panose="020B0604020202020204" pitchFamily="34" charset="0"/>
              <a:buChar char="•"/>
            </a:pPr>
            <a:r>
              <a:rPr lang="en-US" sz="2000" dirty="0">
                <a:solidFill>
                  <a:schemeClr val="tx1"/>
                </a:solidFill>
              </a:rPr>
              <a:t>Discharge per Area is easier to apply across the basin model (generally consistent across subbasins), where a discharge initial type you specify one discharge value per subbasin.</a:t>
            </a:r>
          </a:p>
          <a:p>
            <a:pPr marL="342900" indent="-342900">
              <a:buFont typeface="Arial" panose="020B0604020202020204" pitchFamily="34" charset="0"/>
              <a:buChar char="•"/>
            </a:pPr>
            <a:r>
              <a:rPr lang="en-US" sz="2000" dirty="0">
                <a:solidFill>
                  <a:schemeClr val="tx1"/>
                </a:solidFill>
              </a:rPr>
              <a:t>The plot on this slide shows different initial discharge per area values. </a:t>
            </a:r>
          </a:p>
          <a:p>
            <a:pPr marL="342900" indent="-342900">
              <a:buFont typeface="Arial" panose="020B0604020202020204" pitchFamily="34" charset="0"/>
              <a:buChar char="•"/>
            </a:pPr>
            <a:r>
              <a:rPr lang="en-US" sz="2000" dirty="0">
                <a:solidFill>
                  <a:schemeClr val="tx1"/>
                </a:solidFill>
              </a:rPr>
              <a:t>Be strategic when setting the starting date of the simulation, reduce impacts from prior floods (only groundwater baseflow in the system).</a:t>
            </a:r>
          </a:p>
          <a:p>
            <a:pPr marL="342900" indent="-342900">
              <a:buFont typeface="Arial" panose="020B0604020202020204" pitchFamily="34" charset="0"/>
              <a:buChar char="•"/>
            </a:pPr>
            <a:endParaRPr lang="en-US" sz="18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grpSp>
        <p:nvGrpSpPr>
          <p:cNvPr id="8" name="Group 7">
            <a:extLst>
              <a:ext uri="{FF2B5EF4-FFF2-40B4-BE49-F238E27FC236}">
                <a16:creationId xmlns:a16="http://schemas.microsoft.com/office/drawing/2014/main" id="{2329EC2A-3085-4401-8B60-9CB1F426A9C7}"/>
              </a:ext>
            </a:extLst>
          </p:cNvPr>
          <p:cNvGrpSpPr/>
          <p:nvPr/>
        </p:nvGrpSpPr>
        <p:grpSpPr>
          <a:xfrm>
            <a:off x="6711696" y="3228292"/>
            <a:ext cx="4827436" cy="2813971"/>
            <a:chOff x="4745437" y="2799887"/>
            <a:chExt cx="5764898" cy="3091418"/>
          </a:xfrm>
        </p:grpSpPr>
        <p:pic>
          <p:nvPicPr>
            <p:cNvPr id="6" name="Picture 5">
              <a:extLst>
                <a:ext uri="{FF2B5EF4-FFF2-40B4-BE49-F238E27FC236}">
                  <a16:creationId xmlns:a16="http://schemas.microsoft.com/office/drawing/2014/main" id="{3E8D87A1-116A-4A7F-BCB8-2DD77CF97F22}"/>
                </a:ext>
              </a:extLst>
            </p:cNvPr>
            <p:cNvPicPr>
              <a:picLocks noChangeAspect="1"/>
            </p:cNvPicPr>
            <p:nvPr/>
          </p:nvPicPr>
          <p:blipFill>
            <a:blip r:embed="rId3"/>
            <a:stretch>
              <a:fillRect/>
            </a:stretch>
          </p:blipFill>
          <p:spPr>
            <a:xfrm>
              <a:off x="4745437" y="2799887"/>
              <a:ext cx="5764898" cy="3091418"/>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5305403" y="3559786"/>
              <a:ext cx="1729808" cy="71005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Initial Discharge</a:t>
              </a:r>
            </a:p>
          </p:txBody>
        </p:sp>
        <p:sp>
          <p:nvSpPr>
            <p:cNvPr id="11" name="TextBox 10">
              <a:extLst>
                <a:ext uri="{FF2B5EF4-FFF2-40B4-BE49-F238E27FC236}">
                  <a16:creationId xmlns:a16="http://schemas.microsoft.com/office/drawing/2014/main" id="{1357E21A-96A8-4C44-B1AE-18AC949A3A4F}"/>
                </a:ext>
              </a:extLst>
            </p:cNvPr>
            <p:cNvSpPr txBox="1"/>
            <p:nvPr/>
          </p:nvSpPr>
          <p:spPr>
            <a:xfrm>
              <a:off x="5247347" y="4748076"/>
              <a:ext cx="782761" cy="4057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10</a:t>
              </a:r>
            </a:p>
          </p:txBody>
        </p:sp>
        <p:sp>
          <p:nvSpPr>
            <p:cNvPr id="12" name="TextBox 11">
              <a:extLst>
                <a:ext uri="{FF2B5EF4-FFF2-40B4-BE49-F238E27FC236}">
                  <a16:creationId xmlns:a16="http://schemas.microsoft.com/office/drawing/2014/main" id="{867678CC-5CFB-4D8D-8C6B-D355BE0806DD}"/>
                </a:ext>
              </a:extLst>
            </p:cNvPr>
            <p:cNvSpPr txBox="1"/>
            <p:nvPr/>
          </p:nvSpPr>
          <p:spPr>
            <a:xfrm>
              <a:off x="5247347" y="5029737"/>
              <a:ext cx="1136047" cy="4057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5</a:t>
              </a:r>
            </a:p>
          </p:txBody>
        </p:sp>
        <p:sp>
          <p:nvSpPr>
            <p:cNvPr id="13" name="TextBox 12">
              <a:extLst>
                <a:ext uri="{FF2B5EF4-FFF2-40B4-BE49-F238E27FC236}">
                  <a16:creationId xmlns:a16="http://schemas.microsoft.com/office/drawing/2014/main" id="{3173CD97-79A5-469B-8F1B-3D3C78970548}"/>
                </a:ext>
              </a:extLst>
            </p:cNvPr>
            <p:cNvSpPr txBox="1"/>
            <p:nvPr/>
          </p:nvSpPr>
          <p:spPr>
            <a:xfrm>
              <a:off x="5247347" y="5232611"/>
              <a:ext cx="506866" cy="4057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1</a:t>
              </a:r>
            </a:p>
          </p:txBody>
        </p:sp>
      </p:grpSp>
      <p:grpSp>
        <p:nvGrpSpPr>
          <p:cNvPr id="7" name="Group 6">
            <a:extLst>
              <a:ext uri="{FF2B5EF4-FFF2-40B4-BE49-F238E27FC236}">
                <a16:creationId xmlns:a16="http://schemas.microsoft.com/office/drawing/2014/main" id="{EDF5061F-8986-470B-B01F-6D1E5A538281}"/>
              </a:ext>
            </a:extLst>
          </p:cNvPr>
          <p:cNvGrpSpPr/>
          <p:nvPr/>
        </p:nvGrpSpPr>
        <p:grpSpPr>
          <a:xfrm>
            <a:off x="7382656" y="1247502"/>
            <a:ext cx="3485515" cy="1961515"/>
            <a:chOff x="7024823" y="877639"/>
            <a:chExt cx="3485515" cy="1961515"/>
          </a:xfrm>
        </p:grpSpPr>
        <p:pic>
          <p:nvPicPr>
            <p:cNvPr id="10" name="Picture 9">
              <a:extLst>
                <a:ext uri="{FF2B5EF4-FFF2-40B4-BE49-F238E27FC236}">
                  <a16:creationId xmlns:a16="http://schemas.microsoft.com/office/drawing/2014/main" id="{8BE3BC1E-BD0A-40D5-82FB-03BAE1193C4F}"/>
                </a:ext>
              </a:extLst>
            </p:cNvPr>
            <p:cNvPicPr/>
            <p:nvPr/>
          </p:nvPicPr>
          <p:blipFill>
            <a:blip r:embed="rId4"/>
            <a:stretch>
              <a:fillRect/>
            </a:stretch>
          </p:blipFill>
          <p:spPr>
            <a:xfrm>
              <a:off x="7024823" y="877639"/>
              <a:ext cx="3485515" cy="1961515"/>
            </a:xfrm>
            <a:prstGeom prst="rect">
              <a:avLst/>
            </a:prstGeom>
            <a:ln>
              <a:solidFill>
                <a:schemeClr val="tx1"/>
              </a:solidFill>
            </a:ln>
          </p:spPr>
        </p:pic>
        <p:sp>
          <p:nvSpPr>
            <p:cNvPr id="5" name="Rectangle 4">
              <a:extLst>
                <a:ext uri="{FF2B5EF4-FFF2-40B4-BE49-F238E27FC236}">
                  <a16:creationId xmlns:a16="http://schemas.microsoft.com/office/drawing/2014/main" id="{1F36C4CE-C8C5-4EF0-9967-07A7B5ADCE4D}"/>
                </a:ext>
              </a:extLst>
            </p:cNvPr>
            <p:cNvSpPr/>
            <p:nvPr/>
          </p:nvSpPr>
          <p:spPr>
            <a:xfrm>
              <a:off x="7045602" y="1683571"/>
              <a:ext cx="3377468" cy="431758"/>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grpSp>
    </p:spTree>
    <p:extLst>
      <p:ext uri="{BB962C8B-B14F-4D97-AF65-F5344CB8AC3E}">
        <p14:creationId xmlns:p14="http://schemas.microsoft.com/office/powerpoint/2010/main" val="10577379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1524000" y="4549605"/>
            <a:ext cx="9144000" cy="2179413"/>
          </a:xfrm>
          <a:noFill/>
        </p:spPr>
        <p:txBody>
          <a:bodyPr/>
          <a:lstStyle/>
          <a:p>
            <a:pPr marL="342900" indent="-342900">
              <a:buFont typeface="Arial" panose="020B0604020202020204" pitchFamily="34" charset="0"/>
              <a:buChar char="•"/>
            </a:pPr>
            <a:r>
              <a:rPr lang="en-US" sz="2000" dirty="0">
                <a:solidFill>
                  <a:schemeClr val="tx1"/>
                </a:solidFill>
              </a:rPr>
              <a:t>While the recession baseflow method can be used for a continuous simulation, the method should be considered as an event model. </a:t>
            </a:r>
          </a:p>
          <a:p>
            <a:pPr marL="342900" indent="-342900">
              <a:buFont typeface="Arial" panose="020B0604020202020204" pitchFamily="34" charset="0"/>
              <a:buChar char="•"/>
            </a:pPr>
            <a:r>
              <a:rPr lang="en-US" sz="2000" dirty="0">
                <a:solidFill>
                  <a:schemeClr val="tx1"/>
                </a:solidFill>
              </a:rPr>
              <a:t>The recession curve resets between flood events, as shown in the plot. </a:t>
            </a:r>
          </a:p>
          <a:p>
            <a:pPr marL="342900" indent="-342900">
              <a:buFont typeface="Arial" panose="020B0604020202020204" pitchFamily="34" charset="0"/>
              <a:buChar char="•"/>
            </a:pPr>
            <a:r>
              <a:rPr lang="en-US" sz="2000" dirty="0">
                <a:solidFill>
                  <a:schemeClr val="tx1"/>
                </a:solidFill>
              </a:rPr>
              <a:t>The example on this slide also shows that the recession method cannot model both interflow and groundwater flow (there is only one recession constant).</a:t>
            </a:r>
          </a:p>
          <a:p>
            <a:pPr marL="342900" indent="-342900">
              <a:buFont typeface="Arial" panose="020B0604020202020204" pitchFamily="34" charset="0"/>
              <a:buChar char="•"/>
            </a:pPr>
            <a:endParaRPr lang="en-US" sz="2200" dirty="0">
              <a:solidFill>
                <a:schemeClr val="tx1"/>
              </a:solidFill>
            </a:endParaRPr>
          </a:p>
        </p:txBody>
      </p:sp>
      <p:grpSp>
        <p:nvGrpSpPr>
          <p:cNvPr id="4" name="Group 3">
            <a:extLst>
              <a:ext uri="{FF2B5EF4-FFF2-40B4-BE49-F238E27FC236}">
                <a16:creationId xmlns:a16="http://schemas.microsoft.com/office/drawing/2014/main" id="{2A3FF8F8-1797-4A11-AE8C-E44FE329F03E}"/>
              </a:ext>
            </a:extLst>
          </p:cNvPr>
          <p:cNvGrpSpPr/>
          <p:nvPr/>
        </p:nvGrpSpPr>
        <p:grpSpPr>
          <a:xfrm>
            <a:off x="3316093" y="1027086"/>
            <a:ext cx="5438790" cy="3489694"/>
            <a:chOff x="4804413" y="1252818"/>
            <a:chExt cx="5650130" cy="3724901"/>
          </a:xfrm>
        </p:grpSpPr>
        <p:pic>
          <p:nvPicPr>
            <p:cNvPr id="7" name="Picture 6">
              <a:extLst>
                <a:ext uri="{FF2B5EF4-FFF2-40B4-BE49-F238E27FC236}">
                  <a16:creationId xmlns:a16="http://schemas.microsoft.com/office/drawing/2014/main" id="{465C30C4-38B2-4DDD-A235-D1681A5F86A2}"/>
                </a:ext>
              </a:extLst>
            </p:cNvPr>
            <p:cNvPicPr>
              <a:picLocks noChangeAspect="1"/>
            </p:cNvPicPr>
            <p:nvPr/>
          </p:nvPicPr>
          <p:blipFill>
            <a:blip r:embed="rId3"/>
            <a:stretch>
              <a:fillRect/>
            </a:stretch>
          </p:blipFill>
          <p:spPr>
            <a:xfrm>
              <a:off x="4804413" y="1252818"/>
              <a:ext cx="5650130" cy="3724901"/>
            </a:xfrm>
            <a:prstGeom prst="rect">
              <a:avLst/>
            </a:prstGeom>
            <a:ln>
              <a:solidFill>
                <a:schemeClr val="tx1"/>
              </a:solidFill>
            </a:ln>
          </p:spPr>
        </p:pic>
        <p:grpSp>
          <p:nvGrpSpPr>
            <p:cNvPr id="5" name="Group 4">
              <a:extLst>
                <a:ext uri="{FF2B5EF4-FFF2-40B4-BE49-F238E27FC236}">
                  <a16:creationId xmlns:a16="http://schemas.microsoft.com/office/drawing/2014/main" id="{50271C3B-2484-4395-BBEC-52F38B06DEE6}"/>
                </a:ext>
              </a:extLst>
            </p:cNvPr>
            <p:cNvGrpSpPr/>
            <p:nvPr/>
          </p:nvGrpSpPr>
          <p:grpSpPr>
            <a:xfrm>
              <a:off x="7181018" y="2998810"/>
              <a:ext cx="2915884" cy="682261"/>
              <a:chOff x="7385288" y="3887871"/>
              <a:chExt cx="2915884" cy="682261"/>
            </a:xfrm>
          </p:grpSpPr>
          <p:cxnSp>
            <p:nvCxnSpPr>
              <p:cNvPr id="6" name="Straight Connector 5">
                <a:extLst>
                  <a:ext uri="{FF2B5EF4-FFF2-40B4-BE49-F238E27FC236}">
                    <a16:creationId xmlns:a16="http://schemas.microsoft.com/office/drawing/2014/main" id="{050BEAED-E89C-426A-9BFF-85D166086BC0}"/>
                  </a:ext>
                </a:extLst>
              </p:cNvPr>
              <p:cNvCxnSpPr>
                <a:cxnSpLocks/>
              </p:cNvCxnSpPr>
              <p:nvPr/>
            </p:nvCxnSpPr>
            <p:spPr>
              <a:xfrm>
                <a:off x="7385290" y="4036087"/>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D15E42C3-DBAC-4797-8286-AEDEE33EE313}"/>
                  </a:ext>
                </a:extLst>
              </p:cNvPr>
              <p:cNvCxnSpPr>
                <a:cxnSpLocks/>
              </p:cNvCxnSpPr>
              <p:nvPr/>
            </p:nvCxnSpPr>
            <p:spPr>
              <a:xfrm>
                <a:off x="7385289" y="4231018"/>
                <a:ext cx="426263" cy="0"/>
              </a:xfrm>
              <a:prstGeom prst="line">
                <a:avLst/>
              </a:prstGeom>
              <a:ln w="25400">
                <a:solidFill>
                  <a:srgbClr val="9F4B05"/>
                </a:solidFill>
                <a:prstDash val="dash"/>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0AE3BAEC-989B-48E0-AE51-9DF0BA77095A}"/>
                  </a:ext>
                </a:extLst>
              </p:cNvPr>
              <p:cNvCxnSpPr>
                <a:cxnSpLocks/>
              </p:cNvCxnSpPr>
              <p:nvPr/>
            </p:nvCxnSpPr>
            <p:spPr>
              <a:xfrm>
                <a:off x="7385288" y="4422403"/>
                <a:ext cx="426263"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9F1A5674-E0DB-458A-B812-9CA4FB307D38}"/>
                  </a:ext>
                </a:extLst>
              </p:cNvPr>
              <p:cNvSpPr txBox="1"/>
              <p:nvPr/>
            </p:nvSpPr>
            <p:spPr>
              <a:xfrm>
                <a:off x="7764197" y="3887871"/>
                <a:ext cx="2536975" cy="29566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a:ea typeface="+mn-ea"/>
                    <a:cs typeface="+mn-cs"/>
                  </a:rPr>
                  <a:t>Computed Total Flow</a:t>
                </a:r>
              </a:p>
            </p:txBody>
          </p:sp>
          <p:sp>
            <p:nvSpPr>
              <p:cNvPr id="11" name="TextBox 10">
                <a:extLst>
                  <a:ext uri="{FF2B5EF4-FFF2-40B4-BE49-F238E27FC236}">
                    <a16:creationId xmlns:a16="http://schemas.microsoft.com/office/drawing/2014/main" id="{3A7B2DDD-BE54-4374-B884-F5C29BA92DCA}"/>
                  </a:ext>
                </a:extLst>
              </p:cNvPr>
              <p:cNvSpPr txBox="1"/>
              <p:nvPr/>
            </p:nvSpPr>
            <p:spPr>
              <a:xfrm>
                <a:off x="7758623" y="4082068"/>
                <a:ext cx="2536975" cy="29566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a:ea typeface="+mn-ea"/>
                    <a:cs typeface="+mn-cs"/>
                  </a:rPr>
                  <a:t>Computed Baseflow </a:t>
                </a:r>
              </a:p>
            </p:txBody>
          </p:sp>
          <p:sp>
            <p:nvSpPr>
              <p:cNvPr id="12" name="TextBox 11">
                <a:extLst>
                  <a:ext uri="{FF2B5EF4-FFF2-40B4-BE49-F238E27FC236}">
                    <a16:creationId xmlns:a16="http://schemas.microsoft.com/office/drawing/2014/main" id="{9AA3D611-1C35-4C59-BF96-444286CD2696}"/>
                  </a:ext>
                </a:extLst>
              </p:cNvPr>
              <p:cNvSpPr txBox="1"/>
              <p:nvPr/>
            </p:nvSpPr>
            <p:spPr>
              <a:xfrm>
                <a:off x="7764196" y="4274463"/>
                <a:ext cx="2536975" cy="295669"/>
              </a:xfrm>
              <a:prstGeom prst="rect">
                <a:avLst/>
              </a:prstGeom>
              <a:noFill/>
              <a:ln>
                <a:no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a:ea typeface="+mn-ea"/>
                    <a:cs typeface="+mn-cs"/>
                  </a:rPr>
                  <a:t>Observed Flow</a:t>
                </a:r>
              </a:p>
            </p:txBody>
          </p:sp>
          <p:sp>
            <p:nvSpPr>
              <p:cNvPr id="13" name="Oval 12">
                <a:extLst>
                  <a:ext uri="{FF2B5EF4-FFF2-40B4-BE49-F238E27FC236}">
                    <a16:creationId xmlns:a16="http://schemas.microsoft.com/office/drawing/2014/main" id="{0DD71FBD-D2D9-4FFF-9B5A-638ACCD2D1FB}"/>
                  </a:ext>
                </a:extLst>
              </p:cNvPr>
              <p:cNvSpPr/>
              <p:nvPr/>
            </p:nvSpPr>
            <p:spPr>
              <a:xfrm>
                <a:off x="7433462" y="4391913"/>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
            <p:nvSpPr>
              <p:cNvPr id="14" name="Oval 13">
                <a:extLst>
                  <a:ext uri="{FF2B5EF4-FFF2-40B4-BE49-F238E27FC236}">
                    <a16:creationId xmlns:a16="http://schemas.microsoft.com/office/drawing/2014/main" id="{B4998437-F8CC-4F1B-AE85-7F68232365B7}"/>
                  </a:ext>
                </a:extLst>
              </p:cNvPr>
              <p:cNvSpPr/>
              <p:nvPr/>
            </p:nvSpPr>
            <p:spPr>
              <a:xfrm>
                <a:off x="7555982" y="4394910"/>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
            <p:nvSpPr>
              <p:cNvPr id="15" name="Oval 14">
                <a:extLst>
                  <a:ext uri="{FF2B5EF4-FFF2-40B4-BE49-F238E27FC236}">
                    <a16:creationId xmlns:a16="http://schemas.microsoft.com/office/drawing/2014/main" id="{DF0CD32E-8EA0-4843-A063-A95F1A52DB99}"/>
                  </a:ext>
                </a:extLst>
              </p:cNvPr>
              <p:cNvSpPr/>
              <p:nvPr/>
            </p:nvSpPr>
            <p:spPr>
              <a:xfrm>
                <a:off x="7702403" y="4391916"/>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grpSp>
      </p:grpSp>
    </p:spTree>
    <p:extLst>
      <p:ext uri="{BB962C8B-B14F-4D97-AF65-F5344CB8AC3E}">
        <p14:creationId xmlns:p14="http://schemas.microsoft.com/office/powerpoint/2010/main" val="23056758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Recession Baseflow</a:t>
            </a:r>
          </a:p>
        </p:txBody>
      </p:sp>
      <p:sp>
        <p:nvSpPr>
          <p:cNvPr id="2" name="Content Placeholder 1"/>
          <p:cNvSpPr>
            <a:spLocks noGrp="1"/>
          </p:cNvSpPr>
          <p:nvPr>
            <p:ph sz="quarter" idx="4294967295"/>
          </p:nvPr>
        </p:nvSpPr>
        <p:spPr>
          <a:xfrm>
            <a:off x="914400" y="1280160"/>
            <a:ext cx="5669280" cy="4923076"/>
          </a:xfrm>
          <a:noFill/>
        </p:spPr>
        <p:txBody>
          <a:bodyPr/>
          <a:lstStyle/>
          <a:p>
            <a:pPr marL="342900" indent="-342900">
              <a:buFont typeface="Arial" panose="020B0604020202020204" pitchFamily="34" charset="0"/>
              <a:buChar char="•"/>
            </a:pPr>
            <a:r>
              <a:rPr lang="en-US" sz="2000" dirty="0">
                <a:solidFill>
                  <a:schemeClr val="tx1"/>
                </a:solidFill>
              </a:rPr>
              <a:t>Check the runoff volume when using the recession baseflow method to make sure the  </a:t>
            </a:r>
            <a:r>
              <a:rPr lang="en-US" sz="2000" u="sng" dirty="0">
                <a:solidFill>
                  <a:schemeClr val="tx1"/>
                </a:solidFill>
              </a:rPr>
              <a:t>discharge volume does not exceed precipitation volume </a:t>
            </a:r>
            <a:r>
              <a:rPr lang="en-US" sz="2000" dirty="0">
                <a:solidFill>
                  <a:schemeClr val="tx1"/>
                </a:solidFill>
              </a:rPr>
              <a:t>(there might be cases when this is ok) and computed volumes are similar to water balance studies in the region. </a:t>
            </a:r>
          </a:p>
          <a:p>
            <a:pPr marL="342900" indent="-342900">
              <a:buFont typeface="Arial" panose="020B0604020202020204" pitchFamily="34" charset="0"/>
              <a:buChar char="•"/>
            </a:pPr>
            <a:r>
              <a:rPr lang="en-US" sz="2000" dirty="0">
                <a:solidFill>
                  <a:schemeClr val="tx1"/>
                </a:solidFill>
              </a:rPr>
              <a:t>There might be tendencies to artificially increase baseflow to improve the model performance when precipitation data do not capture the storm event.</a:t>
            </a:r>
          </a:p>
          <a:p>
            <a:pPr marL="342900" indent="-342900">
              <a:buFont typeface="Arial" panose="020B0604020202020204" pitchFamily="34" charset="0"/>
              <a:buChar char="•"/>
            </a:pPr>
            <a:r>
              <a:rPr lang="en-US" sz="2000" dirty="0">
                <a:solidFill>
                  <a:schemeClr val="tx1"/>
                </a:solidFill>
              </a:rPr>
              <a:t>Applying the calibrated model to a hypothetical event with a much higher flood magnitude can cause unreasonable baseflow volumes. Reduce the ratio to peak for extreme hypothetical floods and check computed volume. </a:t>
            </a:r>
          </a:p>
          <a:p>
            <a:pPr marL="342900" indent="-342900">
              <a:buFont typeface="Arial" panose="020B0604020202020204" pitchFamily="34" charset="0"/>
              <a:buChar char="•"/>
            </a:pPr>
            <a:endParaRPr lang="en-US" sz="2200" dirty="0">
              <a:solidFill>
                <a:schemeClr val="tx1"/>
              </a:solidFill>
            </a:endParaRPr>
          </a:p>
        </p:txBody>
      </p:sp>
      <p:grpSp>
        <p:nvGrpSpPr>
          <p:cNvPr id="9" name="Group 8">
            <a:extLst>
              <a:ext uri="{FF2B5EF4-FFF2-40B4-BE49-F238E27FC236}">
                <a16:creationId xmlns:a16="http://schemas.microsoft.com/office/drawing/2014/main" id="{81DEF44E-B5E5-4B82-887C-3E2529663AC8}"/>
              </a:ext>
            </a:extLst>
          </p:cNvPr>
          <p:cNvGrpSpPr/>
          <p:nvPr/>
        </p:nvGrpSpPr>
        <p:grpSpPr>
          <a:xfrm>
            <a:off x="6977743" y="1164772"/>
            <a:ext cx="4615543" cy="5158207"/>
            <a:chOff x="5065888" y="957345"/>
            <a:chExt cx="5114287" cy="5453848"/>
          </a:xfrm>
        </p:grpSpPr>
        <p:pic>
          <p:nvPicPr>
            <p:cNvPr id="4" name="Picture 3">
              <a:extLst>
                <a:ext uri="{FF2B5EF4-FFF2-40B4-BE49-F238E27FC236}">
                  <a16:creationId xmlns:a16="http://schemas.microsoft.com/office/drawing/2014/main" id="{371E3DB5-AAE3-4F6E-A594-5690293AD8D0}"/>
                </a:ext>
              </a:extLst>
            </p:cNvPr>
            <p:cNvPicPr>
              <a:picLocks noChangeAspect="1"/>
            </p:cNvPicPr>
            <p:nvPr/>
          </p:nvPicPr>
          <p:blipFill>
            <a:blip r:embed="rId3"/>
            <a:stretch>
              <a:fillRect/>
            </a:stretch>
          </p:blipFill>
          <p:spPr>
            <a:xfrm>
              <a:off x="5065888" y="957345"/>
              <a:ext cx="5114286" cy="3228571"/>
            </a:xfrm>
            <a:prstGeom prst="rect">
              <a:avLst/>
            </a:prstGeom>
            <a:ln>
              <a:solidFill>
                <a:schemeClr val="tx1"/>
              </a:solidFill>
            </a:ln>
          </p:spPr>
        </p:pic>
        <p:grpSp>
          <p:nvGrpSpPr>
            <p:cNvPr id="8" name="Group 7">
              <a:extLst>
                <a:ext uri="{FF2B5EF4-FFF2-40B4-BE49-F238E27FC236}">
                  <a16:creationId xmlns:a16="http://schemas.microsoft.com/office/drawing/2014/main" id="{C37A6511-DDFF-4827-9DE2-CBFF01C044BF}"/>
                </a:ext>
              </a:extLst>
            </p:cNvPr>
            <p:cNvGrpSpPr/>
            <p:nvPr/>
          </p:nvGrpSpPr>
          <p:grpSpPr>
            <a:xfrm>
              <a:off x="5065890" y="3883554"/>
              <a:ext cx="5114285" cy="2527639"/>
              <a:chOff x="5467669" y="3947276"/>
              <a:chExt cx="5104762" cy="2485714"/>
            </a:xfrm>
          </p:grpSpPr>
          <p:pic>
            <p:nvPicPr>
              <p:cNvPr id="5" name="Picture 4">
                <a:extLst>
                  <a:ext uri="{FF2B5EF4-FFF2-40B4-BE49-F238E27FC236}">
                    <a16:creationId xmlns:a16="http://schemas.microsoft.com/office/drawing/2014/main" id="{6458BB37-A417-4A2B-B11C-DA24933E5A50}"/>
                  </a:ext>
                </a:extLst>
              </p:cNvPr>
              <p:cNvPicPr>
                <a:picLocks noChangeAspect="1"/>
              </p:cNvPicPr>
              <p:nvPr/>
            </p:nvPicPr>
            <p:blipFill>
              <a:blip r:embed="rId4"/>
              <a:stretch>
                <a:fillRect/>
              </a:stretch>
            </p:blipFill>
            <p:spPr>
              <a:xfrm>
                <a:off x="5467669" y="3947276"/>
                <a:ext cx="5104762" cy="2485714"/>
              </a:xfrm>
              <a:prstGeom prst="rect">
                <a:avLst/>
              </a:prstGeom>
              <a:ln>
                <a:solidFill>
                  <a:schemeClr val="tx1"/>
                </a:solidFill>
              </a:ln>
            </p:spPr>
          </p:pic>
          <p:sp>
            <p:nvSpPr>
              <p:cNvPr id="6" name="Rectangle 5">
                <a:extLst>
                  <a:ext uri="{FF2B5EF4-FFF2-40B4-BE49-F238E27FC236}">
                    <a16:creationId xmlns:a16="http://schemas.microsoft.com/office/drawing/2014/main" id="{6E40F3A7-4A6D-426C-BF5B-E188E517F090}"/>
                  </a:ext>
                </a:extLst>
              </p:cNvPr>
              <p:cNvSpPr/>
              <p:nvPr/>
            </p:nvSpPr>
            <p:spPr>
              <a:xfrm>
                <a:off x="7741227" y="5825568"/>
                <a:ext cx="2473038" cy="440150"/>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
            <p:nvSpPr>
              <p:cNvPr id="7" name="Rectangle 6">
                <a:extLst>
                  <a:ext uri="{FF2B5EF4-FFF2-40B4-BE49-F238E27FC236}">
                    <a16:creationId xmlns:a16="http://schemas.microsoft.com/office/drawing/2014/main" id="{119C9260-E6A7-4379-9B83-FFC4AF057190}"/>
                  </a:ext>
                </a:extLst>
              </p:cNvPr>
              <p:cNvSpPr/>
              <p:nvPr/>
            </p:nvSpPr>
            <p:spPr>
              <a:xfrm>
                <a:off x="5694327" y="5825568"/>
                <a:ext cx="2046900" cy="138814"/>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grpSp>
      </p:grpSp>
    </p:spTree>
    <p:extLst>
      <p:ext uri="{BB962C8B-B14F-4D97-AF65-F5344CB8AC3E}">
        <p14:creationId xmlns:p14="http://schemas.microsoft.com/office/powerpoint/2010/main" val="1166786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76228"/>
            <a:ext cx="12192000" cy="1671543"/>
          </a:xfrm>
        </p:spPr>
        <p:txBody>
          <a:bodyPr/>
          <a:lstStyle/>
          <a:p>
            <a:pPr algn="ctr"/>
            <a:r>
              <a:rPr lang="en-US" sz="4400" dirty="0"/>
              <a:t>Linear Reservoir Baseflow Method</a:t>
            </a:r>
          </a:p>
        </p:txBody>
      </p:sp>
      <p:pic>
        <p:nvPicPr>
          <p:cNvPr id="4" name="Picture 3">
            <a:extLst>
              <a:ext uri="{FF2B5EF4-FFF2-40B4-BE49-F238E27FC236}">
                <a16:creationId xmlns:a16="http://schemas.microsoft.com/office/drawing/2014/main" id="{B32D609C-5D2D-4A5A-A6A1-324D5862D6B1}"/>
              </a:ext>
            </a:extLst>
          </p:cNvPr>
          <p:cNvPicPr>
            <a:picLocks noChangeAspect="1"/>
          </p:cNvPicPr>
          <p:nvPr/>
        </p:nvPicPr>
        <p:blipFill>
          <a:blip r:embed="rId3"/>
          <a:stretch>
            <a:fillRect/>
          </a:stretch>
        </p:blipFill>
        <p:spPr>
          <a:xfrm>
            <a:off x="2787596" y="2225192"/>
            <a:ext cx="6616808" cy="4240467"/>
          </a:xfrm>
          <a:prstGeom prst="rect">
            <a:avLst/>
          </a:prstGeom>
        </p:spPr>
      </p:pic>
    </p:spTree>
    <p:extLst>
      <p:ext uri="{BB962C8B-B14F-4D97-AF65-F5344CB8AC3E}">
        <p14:creationId xmlns:p14="http://schemas.microsoft.com/office/powerpoint/2010/main" val="42532134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83252" y="1058624"/>
            <a:ext cx="5621930" cy="5556780"/>
          </a:xfrm>
          <a:noFill/>
        </p:spPr>
        <p:txBody>
          <a:bodyPr/>
          <a:lstStyle/>
          <a:p>
            <a:pPr marL="342900" indent="-342900">
              <a:buFont typeface="Arial" panose="020B0604020202020204" pitchFamily="34" charset="0"/>
              <a:buChar char="•"/>
            </a:pPr>
            <a:r>
              <a:rPr lang="en-US" sz="2200" dirty="0">
                <a:solidFill>
                  <a:schemeClr val="tx1"/>
                </a:solidFill>
              </a:rPr>
              <a:t>The linear reservoir baseflow method uses linear reservoirs to model the movement of infiltrated water.</a:t>
            </a:r>
          </a:p>
          <a:p>
            <a:pPr marL="569913" lvl="1" indent="-342900">
              <a:buFont typeface="Arial" panose="020B0604020202020204" pitchFamily="34" charset="0"/>
              <a:buChar char="•"/>
            </a:pPr>
            <a:r>
              <a:rPr lang="en-US" sz="2200" dirty="0">
                <a:solidFill>
                  <a:schemeClr val="tx1"/>
                </a:solidFill>
              </a:rPr>
              <a:t>Can be used to model </a:t>
            </a:r>
            <a:r>
              <a:rPr lang="en-US" sz="2200" u="sng" dirty="0">
                <a:solidFill>
                  <a:schemeClr val="tx1"/>
                </a:solidFill>
              </a:rPr>
              <a:t>Interflow and Baseflow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The continuity equation is used along with a linear relationship between storage and discharge:</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err="1">
                <a:solidFill>
                  <a:schemeClr val="tx1"/>
                </a:solidFill>
              </a:rPr>
              <a:t>dS</a:t>
            </a:r>
            <a:r>
              <a:rPr lang="en-US" sz="2200" dirty="0">
                <a:solidFill>
                  <a:schemeClr val="tx1"/>
                </a:solidFill>
              </a:rPr>
              <a:t>/dt = change in storage at time t</a:t>
            </a:r>
          </a:p>
          <a:p>
            <a:pPr marL="342900" indent="-342900">
              <a:buFont typeface="Arial" panose="020B0604020202020204" pitchFamily="34" charset="0"/>
              <a:buChar char="•"/>
            </a:pPr>
            <a:r>
              <a:rPr lang="en-US" sz="2200" dirty="0">
                <a:solidFill>
                  <a:schemeClr val="tx1"/>
                </a:solidFill>
              </a:rPr>
              <a:t>I</a:t>
            </a:r>
            <a:r>
              <a:rPr lang="en-US" sz="2200" baseline="-25000" dirty="0">
                <a:solidFill>
                  <a:schemeClr val="tx1"/>
                </a:solidFill>
              </a:rPr>
              <a:t>t</a:t>
            </a:r>
            <a:r>
              <a:rPr lang="en-US" sz="2200" dirty="0">
                <a:solidFill>
                  <a:schemeClr val="tx1"/>
                </a:solidFill>
              </a:rPr>
              <a:t> = average inflow to storage at time t</a:t>
            </a:r>
          </a:p>
          <a:p>
            <a:pPr marL="342900" indent="-342900">
              <a:buFont typeface="Arial" panose="020B0604020202020204" pitchFamily="34" charset="0"/>
              <a:buChar char="•"/>
            </a:pPr>
            <a:r>
              <a:rPr lang="en-US" sz="2200" dirty="0">
                <a:solidFill>
                  <a:schemeClr val="tx1"/>
                </a:solidFill>
              </a:rPr>
              <a:t>O</a:t>
            </a:r>
            <a:r>
              <a:rPr lang="en-US" sz="2200" baseline="-25000" dirty="0">
                <a:solidFill>
                  <a:schemeClr val="tx1"/>
                </a:solidFill>
              </a:rPr>
              <a:t>t</a:t>
            </a:r>
            <a:r>
              <a:rPr lang="en-US" sz="2200" dirty="0">
                <a:solidFill>
                  <a:schemeClr val="tx1"/>
                </a:solidFill>
              </a:rPr>
              <a:t> = outflow from storage at time t</a:t>
            </a:r>
          </a:p>
          <a:p>
            <a:pPr marL="342900" indent="-342900">
              <a:buFont typeface="Arial" panose="020B0604020202020204" pitchFamily="34" charset="0"/>
              <a:buChar char="•"/>
            </a:pPr>
            <a:r>
              <a:rPr lang="en-US" sz="2200" dirty="0">
                <a:solidFill>
                  <a:schemeClr val="tx1"/>
                </a:solidFill>
              </a:rPr>
              <a:t>R = linear reservoir coefficient</a:t>
            </a:r>
          </a:p>
          <a:p>
            <a:pPr marL="342900" indent="-342900">
              <a:buFont typeface="Arial" panose="020B0604020202020204" pitchFamily="34" charset="0"/>
              <a:buChar char="•"/>
            </a:pPr>
            <a:endParaRPr lang="en-US" sz="2200" dirty="0">
              <a:solidFill>
                <a:schemeClr val="tx1"/>
              </a:solidFill>
            </a:endParaRPr>
          </a:p>
        </p:txBody>
      </p:sp>
      <p:grpSp>
        <p:nvGrpSpPr>
          <p:cNvPr id="4" name="Group 3">
            <a:extLst>
              <a:ext uri="{FF2B5EF4-FFF2-40B4-BE49-F238E27FC236}">
                <a16:creationId xmlns:a16="http://schemas.microsoft.com/office/drawing/2014/main" id="{1D08F227-846E-4ECE-B57F-8899E3C0A391}"/>
              </a:ext>
            </a:extLst>
          </p:cNvPr>
          <p:cNvGrpSpPr/>
          <p:nvPr/>
        </p:nvGrpSpPr>
        <p:grpSpPr>
          <a:xfrm>
            <a:off x="5811171" y="1557684"/>
            <a:ext cx="6124486" cy="3924956"/>
            <a:chOff x="5510738" y="1347537"/>
            <a:chExt cx="6124486" cy="3924956"/>
          </a:xfrm>
        </p:grpSpPr>
        <p:pic>
          <p:nvPicPr>
            <p:cNvPr id="20" name="Picture 19">
              <a:extLst>
                <a:ext uri="{FF2B5EF4-FFF2-40B4-BE49-F238E27FC236}">
                  <a16:creationId xmlns:a16="http://schemas.microsoft.com/office/drawing/2014/main" id="{48CE0628-B1F6-4250-A391-275DE1A23732}"/>
                </a:ext>
              </a:extLst>
            </p:cNvPr>
            <p:cNvPicPr>
              <a:picLocks noChangeAspect="1"/>
            </p:cNvPicPr>
            <p:nvPr/>
          </p:nvPicPr>
          <p:blipFill>
            <a:blip r:embed="rId3"/>
            <a:stretch>
              <a:fillRect/>
            </a:stretch>
          </p:blipFill>
          <p:spPr>
            <a:xfrm>
              <a:off x="5510738" y="1347537"/>
              <a:ext cx="6124486" cy="3924956"/>
            </a:xfrm>
            <a:prstGeom prst="rect">
              <a:avLst/>
            </a:prstGeom>
          </p:spPr>
        </p:pic>
        <p:sp>
          <p:nvSpPr>
            <p:cNvPr id="21" name="Freeform: Shape 20">
              <a:extLst>
                <a:ext uri="{FF2B5EF4-FFF2-40B4-BE49-F238E27FC236}">
                  <a16:creationId xmlns:a16="http://schemas.microsoft.com/office/drawing/2014/main" id="{3D0C6B2F-20C2-4654-8F65-413BBA010268}"/>
                </a:ext>
              </a:extLst>
            </p:cNvPr>
            <p:cNvSpPr/>
            <p:nvPr/>
          </p:nvSpPr>
          <p:spPr>
            <a:xfrm>
              <a:off x="6380830" y="3213513"/>
              <a:ext cx="3031958" cy="1612231"/>
            </a:xfrm>
            <a:custGeom>
              <a:avLst/>
              <a:gdLst>
                <a:gd name="connsiteX0" fmla="*/ 0 w 3031958"/>
                <a:gd name="connsiteY0" fmla="*/ 1552073 h 1612231"/>
                <a:gd name="connsiteX1" fmla="*/ 541421 w 3031958"/>
                <a:gd name="connsiteY1" fmla="*/ 1431757 h 1612231"/>
                <a:gd name="connsiteX2" fmla="*/ 890337 w 3031958"/>
                <a:gd name="connsiteY2" fmla="*/ 854242 h 1612231"/>
                <a:gd name="connsiteX3" fmla="*/ 974558 w 3031958"/>
                <a:gd name="connsiteY3" fmla="*/ 216568 h 1612231"/>
                <a:gd name="connsiteX4" fmla="*/ 1094874 w 3031958"/>
                <a:gd name="connsiteY4" fmla="*/ 36094 h 1612231"/>
                <a:gd name="connsiteX5" fmla="*/ 1263316 w 3031958"/>
                <a:gd name="connsiteY5" fmla="*/ 0 h 1612231"/>
                <a:gd name="connsiteX6" fmla="*/ 1383632 w 3031958"/>
                <a:gd name="connsiteY6" fmla="*/ 288757 h 1612231"/>
                <a:gd name="connsiteX7" fmla="*/ 1624263 w 3031958"/>
                <a:gd name="connsiteY7" fmla="*/ 553452 h 1612231"/>
                <a:gd name="connsiteX8" fmla="*/ 1876927 w 3031958"/>
                <a:gd name="connsiteY8" fmla="*/ 842210 h 1612231"/>
                <a:gd name="connsiteX9" fmla="*/ 2201779 w 3031958"/>
                <a:gd name="connsiteY9" fmla="*/ 986589 h 1612231"/>
                <a:gd name="connsiteX10" fmla="*/ 2875548 w 3031958"/>
                <a:gd name="connsiteY10" fmla="*/ 1299410 h 1612231"/>
                <a:gd name="connsiteX11" fmla="*/ 3031958 w 3031958"/>
                <a:gd name="connsiteY11" fmla="*/ 1371600 h 1612231"/>
                <a:gd name="connsiteX12" fmla="*/ 2261937 w 3031958"/>
                <a:gd name="connsiteY12" fmla="*/ 1299410 h 1612231"/>
                <a:gd name="connsiteX13" fmla="*/ 1684421 w 3031958"/>
                <a:gd name="connsiteY13" fmla="*/ 1311442 h 1612231"/>
                <a:gd name="connsiteX14" fmla="*/ 1311442 w 3031958"/>
                <a:gd name="connsiteY14" fmla="*/ 1359568 h 1612231"/>
                <a:gd name="connsiteX15" fmla="*/ 926432 w 3031958"/>
                <a:gd name="connsiteY15" fmla="*/ 1455821 h 1612231"/>
                <a:gd name="connsiteX16" fmla="*/ 553453 w 3031958"/>
                <a:gd name="connsiteY16" fmla="*/ 1552073 h 1612231"/>
                <a:gd name="connsiteX17" fmla="*/ 240632 w 3031958"/>
                <a:gd name="connsiteY17" fmla="*/ 1612231 h 16122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031958" h="1612231">
                  <a:moveTo>
                    <a:pt x="0" y="1552073"/>
                  </a:moveTo>
                  <a:lnTo>
                    <a:pt x="541421" y="1431757"/>
                  </a:lnTo>
                  <a:lnTo>
                    <a:pt x="890337" y="854242"/>
                  </a:lnTo>
                  <a:lnTo>
                    <a:pt x="974558" y="216568"/>
                  </a:lnTo>
                  <a:lnTo>
                    <a:pt x="1094874" y="36094"/>
                  </a:lnTo>
                  <a:lnTo>
                    <a:pt x="1263316" y="0"/>
                  </a:lnTo>
                  <a:lnTo>
                    <a:pt x="1383632" y="288757"/>
                  </a:lnTo>
                  <a:lnTo>
                    <a:pt x="1624263" y="553452"/>
                  </a:lnTo>
                  <a:lnTo>
                    <a:pt x="1876927" y="842210"/>
                  </a:lnTo>
                  <a:lnTo>
                    <a:pt x="2201779" y="986589"/>
                  </a:lnTo>
                  <a:lnTo>
                    <a:pt x="2875548" y="1299410"/>
                  </a:lnTo>
                  <a:lnTo>
                    <a:pt x="3031958" y="1371600"/>
                  </a:lnTo>
                  <a:lnTo>
                    <a:pt x="2261937" y="1299410"/>
                  </a:lnTo>
                  <a:lnTo>
                    <a:pt x="1684421" y="1311442"/>
                  </a:lnTo>
                  <a:lnTo>
                    <a:pt x="1311442" y="1359568"/>
                  </a:lnTo>
                  <a:lnTo>
                    <a:pt x="926432" y="1455821"/>
                  </a:lnTo>
                  <a:lnTo>
                    <a:pt x="553453" y="1552073"/>
                  </a:lnTo>
                  <a:lnTo>
                    <a:pt x="240632" y="1612231"/>
                  </a:lnTo>
                </a:path>
              </a:pathLst>
            </a:custGeom>
            <a:solidFill>
              <a:srgbClr val="FFC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DC530E4A-2FD8-439E-BCB8-6DB1EC3C16D8}"/>
                </a:ext>
              </a:extLst>
            </p:cNvPr>
            <p:cNvSpPr/>
            <p:nvPr/>
          </p:nvSpPr>
          <p:spPr>
            <a:xfrm>
              <a:off x="6172200" y="4524375"/>
              <a:ext cx="5238750" cy="523875"/>
            </a:xfrm>
            <a:custGeom>
              <a:avLst/>
              <a:gdLst>
                <a:gd name="connsiteX0" fmla="*/ 28575 w 5238750"/>
                <a:gd name="connsiteY0" fmla="*/ 276225 h 523875"/>
                <a:gd name="connsiteX1" fmla="*/ 504825 w 5238750"/>
                <a:gd name="connsiteY1" fmla="*/ 314325 h 523875"/>
                <a:gd name="connsiteX2" fmla="*/ 962025 w 5238750"/>
                <a:gd name="connsiteY2" fmla="*/ 200025 h 523875"/>
                <a:gd name="connsiteX3" fmla="*/ 1457325 w 5238750"/>
                <a:gd name="connsiteY3" fmla="*/ 76200 h 523875"/>
                <a:gd name="connsiteX4" fmla="*/ 1905000 w 5238750"/>
                <a:gd name="connsiteY4" fmla="*/ 28575 h 523875"/>
                <a:gd name="connsiteX5" fmla="*/ 2457450 w 5238750"/>
                <a:gd name="connsiteY5" fmla="*/ 0 h 523875"/>
                <a:gd name="connsiteX6" fmla="*/ 3086100 w 5238750"/>
                <a:gd name="connsiteY6" fmla="*/ 76200 h 523875"/>
                <a:gd name="connsiteX7" fmla="*/ 3400425 w 5238750"/>
                <a:gd name="connsiteY7" fmla="*/ 85725 h 523875"/>
                <a:gd name="connsiteX8" fmla="*/ 3743325 w 5238750"/>
                <a:gd name="connsiteY8" fmla="*/ 161925 h 523875"/>
                <a:gd name="connsiteX9" fmla="*/ 4057650 w 5238750"/>
                <a:gd name="connsiteY9" fmla="*/ 190500 h 523875"/>
                <a:gd name="connsiteX10" fmla="*/ 4629150 w 5238750"/>
                <a:gd name="connsiteY10" fmla="*/ 238125 h 523875"/>
                <a:gd name="connsiteX11" fmla="*/ 5238750 w 5238750"/>
                <a:gd name="connsiteY11" fmla="*/ 276225 h 523875"/>
                <a:gd name="connsiteX12" fmla="*/ 5219700 w 5238750"/>
                <a:gd name="connsiteY12" fmla="*/ 523875 h 523875"/>
                <a:gd name="connsiteX13" fmla="*/ 0 w 5238750"/>
                <a:gd name="connsiteY13" fmla="*/ 504825 h 523875"/>
                <a:gd name="connsiteX14" fmla="*/ 28575 w 5238750"/>
                <a:gd name="connsiteY14" fmla="*/ 276225 h 5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238750" h="523875">
                  <a:moveTo>
                    <a:pt x="28575" y="276225"/>
                  </a:moveTo>
                  <a:lnTo>
                    <a:pt x="504825" y="314325"/>
                  </a:lnTo>
                  <a:lnTo>
                    <a:pt x="962025" y="200025"/>
                  </a:lnTo>
                  <a:lnTo>
                    <a:pt x="1457325" y="76200"/>
                  </a:lnTo>
                  <a:lnTo>
                    <a:pt x="1905000" y="28575"/>
                  </a:lnTo>
                  <a:lnTo>
                    <a:pt x="2457450" y="0"/>
                  </a:lnTo>
                  <a:lnTo>
                    <a:pt x="3086100" y="76200"/>
                  </a:lnTo>
                  <a:lnTo>
                    <a:pt x="3400425" y="85725"/>
                  </a:lnTo>
                  <a:lnTo>
                    <a:pt x="3743325" y="161925"/>
                  </a:lnTo>
                  <a:lnTo>
                    <a:pt x="4057650" y="190500"/>
                  </a:lnTo>
                  <a:lnTo>
                    <a:pt x="4629150" y="238125"/>
                  </a:lnTo>
                  <a:lnTo>
                    <a:pt x="5238750" y="276225"/>
                  </a:lnTo>
                  <a:lnTo>
                    <a:pt x="5219700" y="523875"/>
                  </a:lnTo>
                  <a:lnTo>
                    <a:pt x="0" y="504825"/>
                  </a:lnTo>
                  <a:lnTo>
                    <a:pt x="28575" y="276225"/>
                  </a:lnTo>
                  <a:close/>
                </a:path>
              </a:pathLst>
            </a:custGeom>
            <a:solidFill>
              <a:srgbClr val="00B0F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TextBox 22">
              <a:extLst>
                <a:ext uri="{FF2B5EF4-FFF2-40B4-BE49-F238E27FC236}">
                  <a16:creationId xmlns:a16="http://schemas.microsoft.com/office/drawing/2014/main" id="{646A86F8-4865-4D72-99E8-884D0EAA4056}"/>
                </a:ext>
              </a:extLst>
            </p:cNvPr>
            <p:cNvSpPr txBox="1"/>
            <p:nvPr/>
          </p:nvSpPr>
          <p:spPr>
            <a:xfrm>
              <a:off x="7632382" y="4698706"/>
              <a:ext cx="3002487" cy="307777"/>
            </a:xfrm>
            <a:prstGeom prst="rect">
              <a:avLst/>
            </a:prstGeom>
            <a:noFill/>
          </p:spPr>
          <p:txBody>
            <a:bodyPr wrap="square" rtlCol="0">
              <a:spAutoFit/>
            </a:bodyPr>
            <a:lstStyle/>
            <a:p>
              <a:r>
                <a:rPr lang="en-US" sz="1400" dirty="0"/>
                <a:t>Baseflow - Linear Reservoir</a:t>
              </a:r>
            </a:p>
          </p:txBody>
        </p:sp>
        <p:sp>
          <p:nvSpPr>
            <p:cNvPr id="22" name="TextBox 21">
              <a:extLst>
                <a:ext uri="{FF2B5EF4-FFF2-40B4-BE49-F238E27FC236}">
                  <a16:creationId xmlns:a16="http://schemas.microsoft.com/office/drawing/2014/main" id="{6EC176D4-86C3-4FB6-B5CD-1AC8A0555D58}"/>
                </a:ext>
              </a:extLst>
            </p:cNvPr>
            <p:cNvSpPr txBox="1"/>
            <p:nvPr/>
          </p:nvSpPr>
          <p:spPr>
            <a:xfrm>
              <a:off x="7194551" y="4019628"/>
              <a:ext cx="3002487" cy="307777"/>
            </a:xfrm>
            <a:prstGeom prst="rect">
              <a:avLst/>
            </a:prstGeom>
            <a:noFill/>
          </p:spPr>
          <p:txBody>
            <a:bodyPr wrap="square" rtlCol="0">
              <a:spAutoFit/>
            </a:bodyPr>
            <a:lstStyle/>
            <a:p>
              <a:r>
                <a:rPr lang="en-US" sz="1400" dirty="0"/>
                <a:t>Interflow - Linear Reservoir</a:t>
              </a:r>
            </a:p>
          </p:txBody>
        </p:sp>
      </p:grpSp>
      <p:pic>
        <p:nvPicPr>
          <p:cNvPr id="25" name="Picture 24">
            <a:extLst>
              <a:ext uri="{FF2B5EF4-FFF2-40B4-BE49-F238E27FC236}">
                <a16:creationId xmlns:a16="http://schemas.microsoft.com/office/drawing/2014/main" id="{8D02C637-09FA-4F31-B4B1-80648C6BCFD8}"/>
              </a:ext>
            </a:extLst>
          </p:cNvPr>
          <p:cNvPicPr/>
          <p:nvPr/>
        </p:nvPicPr>
        <p:blipFill rotWithShape="1">
          <a:blip r:embed="rId4"/>
          <a:srcRect l="51666" t="28608" r="29648" b="58992"/>
          <a:stretch/>
        </p:blipFill>
        <p:spPr>
          <a:xfrm>
            <a:off x="1184987" y="4301412"/>
            <a:ext cx="1679511" cy="733030"/>
          </a:xfrm>
          <a:prstGeom prst="rect">
            <a:avLst/>
          </a:prstGeom>
        </p:spPr>
      </p:pic>
      <p:pic>
        <p:nvPicPr>
          <p:cNvPr id="26" name="Picture 25">
            <a:extLst>
              <a:ext uri="{FF2B5EF4-FFF2-40B4-BE49-F238E27FC236}">
                <a16:creationId xmlns:a16="http://schemas.microsoft.com/office/drawing/2014/main" id="{5605BB06-1CEF-499E-98A5-6ACF6D540DCE}"/>
              </a:ext>
            </a:extLst>
          </p:cNvPr>
          <p:cNvPicPr/>
          <p:nvPr/>
        </p:nvPicPr>
        <p:blipFill rotWithShape="1">
          <a:blip r:embed="rId4"/>
          <a:srcRect l="53269" t="75969" r="31687" b="16263"/>
          <a:stretch/>
        </p:blipFill>
        <p:spPr>
          <a:xfrm>
            <a:off x="3073127" y="4383663"/>
            <a:ext cx="1385700" cy="495473"/>
          </a:xfrm>
          <a:prstGeom prst="rect">
            <a:avLst/>
          </a:prstGeom>
        </p:spPr>
      </p:pic>
    </p:spTree>
    <p:extLst>
      <p:ext uri="{BB962C8B-B14F-4D97-AF65-F5344CB8AC3E}">
        <p14:creationId xmlns:p14="http://schemas.microsoft.com/office/powerpoint/2010/main" val="1710272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baseflow in HEC-HMS</a:t>
            </a:r>
          </a:p>
        </p:txBody>
      </p:sp>
      <p:sp>
        <p:nvSpPr>
          <p:cNvPr id="2" name="Content Placeholder 1"/>
          <p:cNvSpPr>
            <a:spLocks noGrp="1"/>
          </p:cNvSpPr>
          <p:nvPr>
            <p:ph sz="quarter" idx="4294967295"/>
          </p:nvPr>
        </p:nvSpPr>
        <p:spPr>
          <a:xfrm>
            <a:off x="192858" y="1068149"/>
            <a:ext cx="5860795" cy="5600700"/>
          </a:xfrm>
          <a:noFill/>
        </p:spPr>
        <p:txBody>
          <a:bodyPr/>
          <a:lstStyle/>
          <a:p>
            <a:pPr marL="342900" indent="-342900">
              <a:buFont typeface="Arial" panose="020B0604020202020204" pitchFamily="34" charset="0"/>
              <a:buChar char="•"/>
            </a:pPr>
            <a:r>
              <a:rPr lang="en-US" sz="2200" dirty="0">
                <a:solidFill>
                  <a:schemeClr val="tx1"/>
                </a:solidFill>
              </a:rPr>
              <a:t>In many cases, direct runoff accounts for the flood magnitude. Baseflow is an important process to consider for modeling runoff volume.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Baseflow is comprised of runoff that infiltrates into the ground, flows down gradient, and then flows back onto the land surface in small channels, streams, and rivers.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u="sng" dirty="0">
                <a:solidFill>
                  <a:schemeClr val="tx1"/>
                </a:solidFill>
              </a:rPr>
              <a:t>Baseflow includes interflow and baseflow </a:t>
            </a:r>
            <a:r>
              <a:rPr lang="en-US" sz="2200" dirty="0">
                <a:solidFill>
                  <a:schemeClr val="tx1"/>
                </a:solidFill>
              </a:rPr>
              <a:t>(or saturated groundwater flow). There are different paths water takes when moving through the ground. </a:t>
            </a:r>
          </a:p>
        </p:txBody>
      </p:sp>
      <p:pic>
        <p:nvPicPr>
          <p:cNvPr id="4" name="Picture 3">
            <a:extLst>
              <a:ext uri="{FF2B5EF4-FFF2-40B4-BE49-F238E27FC236}">
                <a16:creationId xmlns:a16="http://schemas.microsoft.com/office/drawing/2014/main" id="{ED6FF69B-2150-4032-8497-FC62723A4AEC}"/>
              </a:ext>
            </a:extLst>
          </p:cNvPr>
          <p:cNvPicPr>
            <a:picLocks noChangeAspect="1"/>
          </p:cNvPicPr>
          <p:nvPr/>
        </p:nvPicPr>
        <p:blipFill>
          <a:blip r:embed="rId3"/>
          <a:stretch>
            <a:fillRect/>
          </a:stretch>
        </p:blipFill>
        <p:spPr>
          <a:xfrm>
            <a:off x="6053653" y="1648326"/>
            <a:ext cx="5970140" cy="3826042"/>
          </a:xfrm>
          <a:prstGeom prst="rect">
            <a:avLst/>
          </a:prstGeom>
        </p:spPr>
      </p:pic>
    </p:spTree>
    <p:extLst>
      <p:ext uri="{BB962C8B-B14F-4D97-AF65-F5344CB8AC3E}">
        <p14:creationId xmlns:p14="http://schemas.microsoft.com/office/powerpoint/2010/main" val="6389092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92857" y="1068149"/>
            <a:ext cx="6419253" cy="5435288"/>
          </a:xfrm>
          <a:noFill/>
        </p:spPr>
        <p:txBody>
          <a:bodyPr/>
          <a:lstStyle/>
          <a:p>
            <a:pPr marL="342900" indent="-342900">
              <a:buFont typeface="Arial" panose="020B0604020202020204" pitchFamily="34" charset="0"/>
              <a:buChar char="•"/>
            </a:pPr>
            <a:r>
              <a:rPr lang="en-US" sz="2200" dirty="0">
                <a:solidFill>
                  <a:schemeClr val="tx1"/>
                </a:solidFill>
              </a:rPr>
              <a:t>The linear reservoir baseflow method is designed to work with all loss methods.</a:t>
            </a:r>
          </a:p>
          <a:p>
            <a:endParaRPr lang="en-US" sz="2200" dirty="0">
              <a:solidFill>
                <a:schemeClr val="tx1"/>
              </a:solidFill>
            </a:endParaRPr>
          </a:p>
          <a:p>
            <a:pPr marL="342900" indent="-342900">
              <a:buFont typeface="Arial" panose="020B0604020202020204" pitchFamily="34" charset="0"/>
              <a:buChar char="•"/>
            </a:pPr>
            <a:r>
              <a:rPr lang="en-US" sz="2200" u="sng" dirty="0">
                <a:solidFill>
                  <a:schemeClr val="tx1"/>
                </a:solidFill>
              </a:rPr>
              <a:t>All losses in the Initial and Constant, Curve Number, and Green and </a:t>
            </a:r>
            <a:r>
              <a:rPr lang="en-US" sz="2200" u="sng" dirty="0" err="1">
                <a:solidFill>
                  <a:schemeClr val="tx1"/>
                </a:solidFill>
              </a:rPr>
              <a:t>Ampt</a:t>
            </a:r>
            <a:r>
              <a:rPr lang="en-US" sz="2200" u="sng" dirty="0">
                <a:solidFill>
                  <a:schemeClr val="tx1"/>
                </a:solidFill>
              </a:rPr>
              <a:t> loss methods </a:t>
            </a:r>
            <a:r>
              <a:rPr lang="en-US" sz="2200" dirty="0">
                <a:solidFill>
                  <a:schemeClr val="tx1"/>
                </a:solidFill>
              </a:rPr>
              <a:t>are available to the Linear Reservoir Baseflow (can overcome this assumption using the fraction option).</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u="sng" dirty="0">
                <a:solidFill>
                  <a:schemeClr val="tx1"/>
                </a:solidFill>
              </a:rPr>
              <a:t>Only constant loss rate losses </a:t>
            </a:r>
            <a:r>
              <a:rPr lang="en-US" sz="2200" dirty="0">
                <a:solidFill>
                  <a:schemeClr val="tx1"/>
                </a:solidFill>
              </a:rPr>
              <a:t>(represents saturated conditions) in the Deficit and Constant loss method is available to the Linear Reservoir Baseflow.</a:t>
            </a:r>
          </a:p>
          <a:p>
            <a:pPr marL="342900" indent="-342900">
              <a:buFont typeface="Arial" panose="020B0604020202020204" pitchFamily="34" charset="0"/>
              <a:buChar char="•"/>
            </a:pPr>
            <a:endParaRPr lang="en-US" sz="2200" dirty="0">
              <a:solidFill>
                <a:schemeClr val="tx1"/>
              </a:solidFill>
            </a:endParaRPr>
          </a:p>
        </p:txBody>
      </p:sp>
      <p:grpSp>
        <p:nvGrpSpPr>
          <p:cNvPr id="46" name="Group 45">
            <a:extLst>
              <a:ext uri="{FF2B5EF4-FFF2-40B4-BE49-F238E27FC236}">
                <a16:creationId xmlns:a16="http://schemas.microsoft.com/office/drawing/2014/main" id="{5B051BE0-C9D9-4F7D-BF72-4B0B46962C60}"/>
              </a:ext>
            </a:extLst>
          </p:cNvPr>
          <p:cNvGrpSpPr/>
          <p:nvPr/>
        </p:nvGrpSpPr>
        <p:grpSpPr>
          <a:xfrm>
            <a:off x="6757979" y="1330079"/>
            <a:ext cx="4174125" cy="5097716"/>
            <a:chOff x="6535297" y="1279082"/>
            <a:chExt cx="4174125" cy="5097716"/>
          </a:xfrm>
        </p:grpSpPr>
        <p:grpSp>
          <p:nvGrpSpPr>
            <p:cNvPr id="47" name="Group 46">
              <a:extLst>
                <a:ext uri="{FF2B5EF4-FFF2-40B4-BE49-F238E27FC236}">
                  <a16:creationId xmlns:a16="http://schemas.microsoft.com/office/drawing/2014/main" id="{F978B760-39C6-4EE9-9669-EA8BE2B4C4DC}"/>
                </a:ext>
              </a:extLst>
            </p:cNvPr>
            <p:cNvGrpSpPr/>
            <p:nvPr/>
          </p:nvGrpSpPr>
          <p:grpSpPr>
            <a:xfrm>
              <a:off x="6535297" y="1279082"/>
              <a:ext cx="3966629" cy="5097716"/>
              <a:chOff x="6535297" y="1279082"/>
              <a:chExt cx="3966629" cy="5097716"/>
            </a:xfrm>
          </p:grpSpPr>
          <p:sp>
            <p:nvSpPr>
              <p:cNvPr id="49" name="Arrow: Down 48">
                <a:extLst>
                  <a:ext uri="{FF2B5EF4-FFF2-40B4-BE49-F238E27FC236}">
                    <a16:creationId xmlns:a16="http://schemas.microsoft.com/office/drawing/2014/main" id="{0141D33E-AA37-49A6-8C09-2ABE352D180C}"/>
                  </a:ext>
                </a:extLst>
              </p:cNvPr>
              <p:cNvSpPr/>
              <p:nvPr/>
            </p:nvSpPr>
            <p:spPr>
              <a:xfrm rot="10800000" flipV="1">
                <a:off x="7267297" y="3896611"/>
                <a:ext cx="182880" cy="13716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50" name="Group 49">
                <a:extLst>
                  <a:ext uri="{FF2B5EF4-FFF2-40B4-BE49-F238E27FC236}">
                    <a16:creationId xmlns:a16="http://schemas.microsoft.com/office/drawing/2014/main" id="{7B5EF89C-14DA-404F-8B7B-55B3F7D7C6F6}"/>
                  </a:ext>
                </a:extLst>
              </p:cNvPr>
              <p:cNvGrpSpPr/>
              <p:nvPr/>
            </p:nvGrpSpPr>
            <p:grpSpPr>
              <a:xfrm>
                <a:off x="6535297" y="1279082"/>
                <a:ext cx="2175577" cy="2682817"/>
                <a:chOff x="8577943" y="1248967"/>
                <a:chExt cx="2175577" cy="2682817"/>
              </a:xfrm>
            </p:grpSpPr>
            <p:grpSp>
              <p:nvGrpSpPr>
                <p:cNvPr id="78" name="Group 77">
                  <a:extLst>
                    <a:ext uri="{FF2B5EF4-FFF2-40B4-BE49-F238E27FC236}">
                      <a16:creationId xmlns:a16="http://schemas.microsoft.com/office/drawing/2014/main" id="{8A1985AE-A7FF-48F7-AE25-6E7D34EA7EE7}"/>
                    </a:ext>
                  </a:extLst>
                </p:cNvPr>
                <p:cNvGrpSpPr/>
                <p:nvPr/>
              </p:nvGrpSpPr>
              <p:grpSpPr>
                <a:xfrm>
                  <a:off x="8577943" y="1374708"/>
                  <a:ext cx="1045029" cy="501364"/>
                  <a:chOff x="9074331" y="1374708"/>
                  <a:chExt cx="1045029" cy="501364"/>
                </a:xfrm>
              </p:grpSpPr>
              <p:cxnSp>
                <p:nvCxnSpPr>
                  <p:cNvPr id="105" name="Straight Connector 104">
                    <a:extLst>
                      <a:ext uri="{FF2B5EF4-FFF2-40B4-BE49-F238E27FC236}">
                        <a16:creationId xmlns:a16="http://schemas.microsoft.com/office/drawing/2014/main" id="{1F8D7F3D-67FA-41D9-9125-F04CCCCA3C84}"/>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DCC57153-2270-44A1-A094-6F119CA49B18}"/>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E61F6C7B-43D5-4657-A881-7FB390BBF8B8}"/>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9" name="Group 78">
                  <a:extLst>
                    <a:ext uri="{FF2B5EF4-FFF2-40B4-BE49-F238E27FC236}">
                      <a16:creationId xmlns:a16="http://schemas.microsoft.com/office/drawing/2014/main" id="{774B8467-1857-48C1-B6C1-5343B2021375}"/>
                    </a:ext>
                  </a:extLst>
                </p:cNvPr>
                <p:cNvGrpSpPr/>
                <p:nvPr/>
              </p:nvGrpSpPr>
              <p:grpSpPr>
                <a:xfrm>
                  <a:off x="9427029" y="2332719"/>
                  <a:ext cx="1045029" cy="501364"/>
                  <a:chOff x="9074331" y="1374708"/>
                  <a:chExt cx="1045029" cy="501364"/>
                </a:xfrm>
              </p:grpSpPr>
              <p:cxnSp>
                <p:nvCxnSpPr>
                  <p:cNvPr id="101" name="Straight Connector 100">
                    <a:extLst>
                      <a:ext uri="{FF2B5EF4-FFF2-40B4-BE49-F238E27FC236}">
                        <a16:creationId xmlns:a16="http://schemas.microsoft.com/office/drawing/2014/main" id="{D692E534-E0ED-4585-8B9A-D9632999B0CE}"/>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BD017D87-6B32-40B8-AFA1-2C478214EB2D}"/>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F33D504E-1D2F-488F-BC8F-B7E693AE2F6F}"/>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0" name="Group 79">
                  <a:extLst>
                    <a:ext uri="{FF2B5EF4-FFF2-40B4-BE49-F238E27FC236}">
                      <a16:creationId xmlns:a16="http://schemas.microsoft.com/office/drawing/2014/main" id="{54134A11-80D5-457E-B045-D948C7DF7464}"/>
                    </a:ext>
                  </a:extLst>
                </p:cNvPr>
                <p:cNvGrpSpPr/>
                <p:nvPr/>
              </p:nvGrpSpPr>
              <p:grpSpPr>
                <a:xfrm>
                  <a:off x="8591004" y="3324260"/>
                  <a:ext cx="1615441" cy="607524"/>
                  <a:chOff x="9074331" y="1374708"/>
                  <a:chExt cx="1045029" cy="501364"/>
                </a:xfrm>
              </p:grpSpPr>
              <p:cxnSp>
                <p:nvCxnSpPr>
                  <p:cNvPr id="98" name="Straight Connector 97">
                    <a:extLst>
                      <a:ext uri="{FF2B5EF4-FFF2-40B4-BE49-F238E27FC236}">
                        <a16:creationId xmlns:a16="http://schemas.microsoft.com/office/drawing/2014/main" id="{DF1E7256-605A-476E-B2CC-F2429CF5D1BF}"/>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18DF509D-363D-45BA-A4C4-A409E62F0084}"/>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511F5A1B-E33E-413E-8F1A-DE29EDF79A8B}"/>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1" name="TextBox 80">
                  <a:extLst>
                    <a:ext uri="{FF2B5EF4-FFF2-40B4-BE49-F238E27FC236}">
                      <a16:creationId xmlns:a16="http://schemas.microsoft.com/office/drawing/2014/main" id="{1FB48F17-89FD-4515-B7D5-676B5C4EC132}"/>
                    </a:ext>
                  </a:extLst>
                </p:cNvPr>
                <p:cNvSpPr txBox="1"/>
                <p:nvPr/>
              </p:nvSpPr>
              <p:spPr>
                <a:xfrm>
                  <a:off x="8708572" y="1442703"/>
                  <a:ext cx="975360" cy="307777"/>
                </a:xfrm>
                <a:prstGeom prst="rect">
                  <a:avLst/>
                </a:prstGeom>
                <a:noFill/>
              </p:spPr>
              <p:txBody>
                <a:bodyPr wrap="square" rtlCol="0">
                  <a:spAutoFit/>
                </a:bodyPr>
                <a:lstStyle/>
                <a:p>
                  <a:r>
                    <a:rPr lang="en-US" sz="1400" dirty="0"/>
                    <a:t>Canopy</a:t>
                  </a:r>
                  <a:endParaRPr lang="en-US" dirty="0"/>
                </a:p>
              </p:txBody>
            </p:sp>
            <p:sp>
              <p:nvSpPr>
                <p:cNvPr id="82" name="TextBox 81">
                  <a:extLst>
                    <a:ext uri="{FF2B5EF4-FFF2-40B4-BE49-F238E27FC236}">
                      <a16:creationId xmlns:a16="http://schemas.microsoft.com/office/drawing/2014/main" id="{998FD134-3DB5-4DB9-92EF-A32C7412CE79}"/>
                    </a:ext>
                  </a:extLst>
                </p:cNvPr>
                <p:cNvSpPr txBox="1"/>
                <p:nvPr/>
              </p:nvSpPr>
              <p:spPr>
                <a:xfrm>
                  <a:off x="9492824" y="2449287"/>
                  <a:ext cx="913915" cy="307777"/>
                </a:xfrm>
                <a:prstGeom prst="rect">
                  <a:avLst/>
                </a:prstGeom>
                <a:noFill/>
              </p:spPr>
              <p:txBody>
                <a:bodyPr wrap="square" rtlCol="0">
                  <a:spAutoFit/>
                </a:bodyPr>
                <a:lstStyle/>
                <a:p>
                  <a:pPr algn="ctr"/>
                  <a:r>
                    <a:rPr lang="en-US" sz="1400" dirty="0"/>
                    <a:t>Surface</a:t>
                  </a:r>
                  <a:endParaRPr lang="en-US" dirty="0"/>
                </a:p>
              </p:txBody>
            </p:sp>
            <p:sp>
              <p:nvSpPr>
                <p:cNvPr id="84" name="TextBox 83">
                  <a:extLst>
                    <a:ext uri="{FF2B5EF4-FFF2-40B4-BE49-F238E27FC236}">
                      <a16:creationId xmlns:a16="http://schemas.microsoft.com/office/drawing/2014/main" id="{590F81AC-2EE7-4F14-98F0-2B3EFF32F875}"/>
                    </a:ext>
                  </a:extLst>
                </p:cNvPr>
                <p:cNvSpPr txBox="1"/>
                <p:nvPr/>
              </p:nvSpPr>
              <p:spPr>
                <a:xfrm>
                  <a:off x="8659583" y="3473847"/>
                  <a:ext cx="1517945" cy="307777"/>
                </a:xfrm>
                <a:prstGeom prst="rect">
                  <a:avLst/>
                </a:prstGeom>
                <a:noFill/>
              </p:spPr>
              <p:txBody>
                <a:bodyPr wrap="square" rtlCol="0">
                  <a:spAutoFit/>
                </a:bodyPr>
                <a:lstStyle/>
                <a:p>
                  <a:pPr algn="ctr"/>
                  <a:r>
                    <a:rPr lang="en-US" sz="1400" dirty="0"/>
                    <a:t>Deficit/Constant</a:t>
                  </a:r>
                  <a:endParaRPr lang="en-US" dirty="0"/>
                </a:p>
              </p:txBody>
            </p:sp>
            <p:sp>
              <p:nvSpPr>
                <p:cNvPr id="93" name="Arrow: Down 92">
                  <a:extLst>
                    <a:ext uri="{FF2B5EF4-FFF2-40B4-BE49-F238E27FC236}">
                      <a16:creationId xmlns:a16="http://schemas.microsoft.com/office/drawing/2014/main" id="{E332CDBE-BB46-46E9-B1F0-455540BE7ED1}"/>
                    </a:ext>
                  </a:extLst>
                </p:cNvPr>
                <p:cNvSpPr/>
                <p:nvPr/>
              </p:nvSpPr>
              <p:spPr>
                <a:xfrm rot="10800000">
                  <a:off x="8632850" y="1248967"/>
                  <a:ext cx="137160" cy="2359464"/>
                </a:xfrm>
                <a:prstGeom prst="downArrow">
                  <a:avLst/>
                </a:prstGeom>
                <a:solidFill>
                  <a:srgbClr val="FF0000">
                    <a:alpha val="89000"/>
                  </a:srgbClr>
                </a:solidFill>
                <a:ln cap="flat">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4" name="Arrow: Down 93">
                  <a:extLst>
                    <a:ext uri="{FF2B5EF4-FFF2-40B4-BE49-F238E27FC236}">
                      <a16:creationId xmlns:a16="http://schemas.microsoft.com/office/drawing/2014/main" id="{B668F0DB-2479-4B27-92EC-4E9C95D3E3CA}"/>
                    </a:ext>
                  </a:extLst>
                </p:cNvPr>
                <p:cNvSpPr/>
                <p:nvPr/>
              </p:nvSpPr>
              <p:spPr>
                <a:xfrm rot="10800000" flipV="1">
                  <a:off x="9464516" y="2701245"/>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5" name="Arrow: Down 94">
                  <a:extLst>
                    <a:ext uri="{FF2B5EF4-FFF2-40B4-BE49-F238E27FC236}">
                      <a16:creationId xmlns:a16="http://schemas.microsoft.com/office/drawing/2014/main" id="{553464CC-B762-4479-950B-AF6E9F07BCA6}"/>
                    </a:ext>
                  </a:extLst>
                </p:cNvPr>
                <p:cNvSpPr/>
                <p:nvPr/>
              </p:nvSpPr>
              <p:spPr>
                <a:xfrm rot="5400000" flipV="1">
                  <a:off x="9614501" y="1407907"/>
                  <a:ext cx="137160" cy="43713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6" name="Arrow: Down 95">
                  <a:extLst>
                    <a:ext uri="{FF2B5EF4-FFF2-40B4-BE49-F238E27FC236}">
                      <a16:creationId xmlns:a16="http://schemas.microsoft.com/office/drawing/2014/main" id="{946A212C-B31C-464C-84D3-5C03E2C4A95B}"/>
                    </a:ext>
                  </a:extLst>
                </p:cNvPr>
                <p:cNvSpPr/>
                <p:nvPr/>
              </p:nvSpPr>
              <p:spPr>
                <a:xfrm rot="10800000" flipV="1">
                  <a:off x="9850481" y="1587486"/>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7" name="Right Brace 96">
                  <a:extLst>
                    <a:ext uri="{FF2B5EF4-FFF2-40B4-BE49-F238E27FC236}">
                      <a16:creationId xmlns:a16="http://schemas.microsoft.com/office/drawing/2014/main" id="{994F0730-F071-4FD6-97BF-33543FAC8BBB}"/>
                    </a:ext>
                  </a:extLst>
                </p:cNvPr>
                <p:cNvSpPr/>
                <p:nvPr/>
              </p:nvSpPr>
              <p:spPr>
                <a:xfrm>
                  <a:off x="10259308" y="3324260"/>
                  <a:ext cx="494212" cy="603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51" name="TextBox 50">
                <a:extLst>
                  <a:ext uri="{FF2B5EF4-FFF2-40B4-BE49-F238E27FC236}">
                    <a16:creationId xmlns:a16="http://schemas.microsoft.com/office/drawing/2014/main" id="{04051378-EEC9-49A6-81DF-2671180F5B2C}"/>
                  </a:ext>
                </a:extLst>
              </p:cNvPr>
              <p:cNvSpPr txBox="1"/>
              <p:nvPr/>
            </p:nvSpPr>
            <p:spPr>
              <a:xfrm>
                <a:off x="8570472" y="3495542"/>
                <a:ext cx="1517945" cy="307777"/>
              </a:xfrm>
              <a:prstGeom prst="rect">
                <a:avLst/>
              </a:prstGeom>
              <a:noFill/>
            </p:spPr>
            <p:txBody>
              <a:bodyPr wrap="square" rtlCol="0">
                <a:spAutoFit/>
              </a:bodyPr>
              <a:lstStyle/>
              <a:p>
                <a:pPr algn="ctr"/>
                <a:r>
                  <a:rPr lang="en-US" sz="1400" dirty="0"/>
                  <a:t>Moisture Deficit</a:t>
                </a:r>
                <a:endParaRPr lang="en-US" dirty="0"/>
              </a:p>
            </p:txBody>
          </p:sp>
          <p:sp>
            <p:nvSpPr>
              <p:cNvPr id="52" name="TextBox 51">
                <a:extLst>
                  <a:ext uri="{FF2B5EF4-FFF2-40B4-BE49-F238E27FC236}">
                    <a16:creationId xmlns:a16="http://schemas.microsoft.com/office/drawing/2014/main" id="{72A11D11-4D44-4915-BF82-639E87333FDE}"/>
                  </a:ext>
                </a:extLst>
              </p:cNvPr>
              <p:cNvSpPr txBox="1"/>
              <p:nvPr/>
            </p:nvSpPr>
            <p:spPr>
              <a:xfrm>
                <a:off x="6548358" y="4050775"/>
                <a:ext cx="1517945" cy="523220"/>
              </a:xfrm>
              <a:prstGeom prst="rect">
                <a:avLst/>
              </a:prstGeom>
              <a:noFill/>
            </p:spPr>
            <p:txBody>
              <a:bodyPr wrap="square" rtlCol="0">
                <a:spAutoFit/>
              </a:bodyPr>
              <a:lstStyle/>
              <a:p>
                <a:pPr algn="ctr"/>
                <a:r>
                  <a:rPr lang="en-US" sz="1400" dirty="0"/>
                  <a:t>Constant Loss Rate</a:t>
                </a:r>
                <a:endParaRPr lang="en-US" dirty="0"/>
              </a:p>
            </p:txBody>
          </p:sp>
          <p:grpSp>
            <p:nvGrpSpPr>
              <p:cNvPr id="53" name="Group 52">
                <a:extLst>
                  <a:ext uri="{FF2B5EF4-FFF2-40B4-BE49-F238E27FC236}">
                    <a16:creationId xmlns:a16="http://schemas.microsoft.com/office/drawing/2014/main" id="{F9592143-A051-4122-A9B0-909E1D7CCD12}"/>
                  </a:ext>
                </a:extLst>
              </p:cNvPr>
              <p:cNvGrpSpPr/>
              <p:nvPr/>
            </p:nvGrpSpPr>
            <p:grpSpPr>
              <a:xfrm>
                <a:off x="8815329" y="4260920"/>
                <a:ext cx="1451022" cy="2115878"/>
                <a:chOff x="10173470" y="4292818"/>
                <a:chExt cx="1451022" cy="2115878"/>
              </a:xfrm>
            </p:grpSpPr>
            <p:sp>
              <p:nvSpPr>
                <p:cNvPr id="59" name="Rectangle 58">
                  <a:extLst>
                    <a:ext uri="{FF2B5EF4-FFF2-40B4-BE49-F238E27FC236}">
                      <a16:creationId xmlns:a16="http://schemas.microsoft.com/office/drawing/2014/main" id="{47009F8E-78AC-482C-8715-A385D6D89FFA}"/>
                    </a:ext>
                  </a:extLst>
                </p:cNvPr>
                <p:cNvSpPr/>
                <p:nvPr/>
              </p:nvSpPr>
              <p:spPr>
                <a:xfrm>
                  <a:off x="10173470" y="4292818"/>
                  <a:ext cx="1451022" cy="2115878"/>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60" name="Group 59">
                  <a:extLst>
                    <a:ext uri="{FF2B5EF4-FFF2-40B4-BE49-F238E27FC236}">
                      <a16:creationId xmlns:a16="http://schemas.microsoft.com/office/drawing/2014/main" id="{7DB5BBD9-1681-40E3-8D81-7C768BFECDE4}"/>
                    </a:ext>
                  </a:extLst>
                </p:cNvPr>
                <p:cNvGrpSpPr/>
                <p:nvPr/>
              </p:nvGrpSpPr>
              <p:grpSpPr>
                <a:xfrm>
                  <a:off x="10351315" y="4446928"/>
                  <a:ext cx="1050994" cy="501364"/>
                  <a:chOff x="10351315" y="4446928"/>
                  <a:chExt cx="1050994" cy="501364"/>
                </a:xfrm>
              </p:grpSpPr>
              <p:cxnSp>
                <p:nvCxnSpPr>
                  <p:cNvPr id="74" name="Straight Connector 73">
                    <a:extLst>
                      <a:ext uri="{FF2B5EF4-FFF2-40B4-BE49-F238E27FC236}">
                        <a16:creationId xmlns:a16="http://schemas.microsoft.com/office/drawing/2014/main" id="{C3D3BA9C-FA3F-4EFA-BD0F-1E5331E5DDA8}"/>
                      </a:ext>
                    </a:extLst>
                  </p:cNvPr>
                  <p:cNvCxnSpPr/>
                  <p:nvPr/>
                </p:nvCxnSpPr>
                <p:spPr>
                  <a:xfrm>
                    <a:off x="10357280" y="444692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80BDFCF8-69C2-4A25-8F86-1E797F6AF90F}"/>
                      </a:ext>
                    </a:extLst>
                  </p:cNvPr>
                  <p:cNvCxnSpPr>
                    <a:cxnSpLocks/>
                  </p:cNvCxnSpPr>
                  <p:nvPr/>
                </p:nvCxnSpPr>
                <p:spPr>
                  <a:xfrm>
                    <a:off x="10357280" y="494456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C9AD14D7-9BAB-4910-96D8-9DDADD9E953D}"/>
                      </a:ext>
                    </a:extLst>
                  </p:cNvPr>
                  <p:cNvCxnSpPr/>
                  <p:nvPr/>
                </p:nvCxnSpPr>
                <p:spPr>
                  <a:xfrm>
                    <a:off x="11402309" y="445065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68B40EBF-E094-47A3-893A-D88C32EF2407}"/>
                      </a:ext>
                    </a:extLst>
                  </p:cNvPr>
                  <p:cNvCxnSpPr>
                    <a:cxnSpLocks/>
                  </p:cNvCxnSpPr>
                  <p:nvPr/>
                </p:nvCxnSpPr>
                <p:spPr>
                  <a:xfrm>
                    <a:off x="10351315" y="446211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1" name="TextBox 60">
                  <a:extLst>
                    <a:ext uri="{FF2B5EF4-FFF2-40B4-BE49-F238E27FC236}">
                      <a16:creationId xmlns:a16="http://schemas.microsoft.com/office/drawing/2014/main" id="{19EA9C3B-8407-4DCD-95E8-7901A4192669}"/>
                    </a:ext>
                  </a:extLst>
                </p:cNvPr>
                <p:cNvSpPr txBox="1"/>
                <p:nvPr/>
              </p:nvSpPr>
              <p:spPr>
                <a:xfrm>
                  <a:off x="10365351" y="4543087"/>
                  <a:ext cx="963296" cy="307777"/>
                </a:xfrm>
                <a:prstGeom prst="rect">
                  <a:avLst/>
                </a:prstGeom>
                <a:noFill/>
              </p:spPr>
              <p:txBody>
                <a:bodyPr wrap="square" rtlCol="0">
                  <a:spAutoFit/>
                </a:bodyPr>
                <a:lstStyle/>
                <a:p>
                  <a:pPr algn="ctr"/>
                  <a:r>
                    <a:rPr lang="en-US" sz="1400" dirty="0"/>
                    <a:t>Layer 1</a:t>
                  </a:r>
                  <a:endParaRPr lang="en-US" dirty="0"/>
                </a:p>
              </p:txBody>
            </p:sp>
            <p:grpSp>
              <p:nvGrpSpPr>
                <p:cNvPr id="62" name="Group 61">
                  <a:extLst>
                    <a:ext uri="{FF2B5EF4-FFF2-40B4-BE49-F238E27FC236}">
                      <a16:creationId xmlns:a16="http://schemas.microsoft.com/office/drawing/2014/main" id="{9E7F2742-F1EF-4250-BC21-33256443619A}"/>
                    </a:ext>
                  </a:extLst>
                </p:cNvPr>
                <p:cNvGrpSpPr/>
                <p:nvPr/>
              </p:nvGrpSpPr>
              <p:grpSpPr>
                <a:xfrm>
                  <a:off x="10348332" y="5074100"/>
                  <a:ext cx="1050994" cy="500730"/>
                  <a:chOff x="10351315" y="4450657"/>
                  <a:chExt cx="1050994" cy="500730"/>
                </a:xfrm>
              </p:grpSpPr>
              <p:cxnSp>
                <p:nvCxnSpPr>
                  <p:cNvPr id="70" name="Straight Connector 69">
                    <a:extLst>
                      <a:ext uri="{FF2B5EF4-FFF2-40B4-BE49-F238E27FC236}">
                        <a16:creationId xmlns:a16="http://schemas.microsoft.com/office/drawing/2014/main" id="{59A9FCA9-8321-49A0-B646-B308040F2673}"/>
                      </a:ext>
                    </a:extLst>
                  </p:cNvPr>
                  <p:cNvCxnSpPr/>
                  <p:nvPr/>
                </p:nvCxnSpPr>
                <p:spPr>
                  <a:xfrm>
                    <a:off x="10357280" y="4453752"/>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3B9B3C50-B0A0-47EC-9A08-FA01BFAECD21}"/>
                      </a:ext>
                    </a:extLst>
                  </p:cNvPr>
                  <p:cNvCxnSpPr>
                    <a:cxnSpLocks/>
                  </p:cNvCxnSpPr>
                  <p:nvPr/>
                </p:nvCxnSpPr>
                <p:spPr>
                  <a:xfrm>
                    <a:off x="10357280" y="494456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A4946170-BBF9-4565-B0F0-6BC5C1452229}"/>
                      </a:ext>
                    </a:extLst>
                  </p:cNvPr>
                  <p:cNvCxnSpPr/>
                  <p:nvPr/>
                </p:nvCxnSpPr>
                <p:spPr>
                  <a:xfrm>
                    <a:off x="11402309" y="4450657"/>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5DB422F-E484-4A38-B844-AAFAF95327B6}"/>
                      </a:ext>
                    </a:extLst>
                  </p:cNvPr>
                  <p:cNvCxnSpPr>
                    <a:cxnSpLocks/>
                  </p:cNvCxnSpPr>
                  <p:nvPr/>
                </p:nvCxnSpPr>
                <p:spPr>
                  <a:xfrm>
                    <a:off x="10351315" y="446211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AD92ED7B-DCB2-483E-A157-6AF68294562D}"/>
                    </a:ext>
                  </a:extLst>
                </p:cNvPr>
                <p:cNvSpPr txBox="1"/>
                <p:nvPr/>
              </p:nvSpPr>
              <p:spPr>
                <a:xfrm>
                  <a:off x="10365351" y="5173062"/>
                  <a:ext cx="963296" cy="307777"/>
                </a:xfrm>
                <a:prstGeom prst="rect">
                  <a:avLst/>
                </a:prstGeom>
                <a:noFill/>
              </p:spPr>
              <p:txBody>
                <a:bodyPr wrap="square" rtlCol="0">
                  <a:spAutoFit/>
                </a:bodyPr>
                <a:lstStyle/>
                <a:p>
                  <a:pPr algn="ctr"/>
                  <a:r>
                    <a:rPr lang="en-US" sz="1400" dirty="0"/>
                    <a:t>Layer 2</a:t>
                  </a:r>
                  <a:endParaRPr lang="en-US" dirty="0"/>
                </a:p>
              </p:txBody>
            </p:sp>
            <p:grpSp>
              <p:nvGrpSpPr>
                <p:cNvPr id="64" name="Group 63">
                  <a:extLst>
                    <a:ext uri="{FF2B5EF4-FFF2-40B4-BE49-F238E27FC236}">
                      <a16:creationId xmlns:a16="http://schemas.microsoft.com/office/drawing/2014/main" id="{0DC088BF-CEB5-408A-B049-CA9D54968711}"/>
                    </a:ext>
                  </a:extLst>
                </p:cNvPr>
                <p:cNvGrpSpPr/>
                <p:nvPr/>
              </p:nvGrpSpPr>
              <p:grpSpPr>
                <a:xfrm>
                  <a:off x="10348094" y="5710610"/>
                  <a:ext cx="1050994" cy="500730"/>
                  <a:chOff x="10351315" y="4450657"/>
                  <a:chExt cx="1050994" cy="500730"/>
                </a:xfrm>
              </p:grpSpPr>
              <p:cxnSp>
                <p:nvCxnSpPr>
                  <p:cNvPr id="66" name="Straight Connector 65">
                    <a:extLst>
                      <a:ext uri="{FF2B5EF4-FFF2-40B4-BE49-F238E27FC236}">
                        <a16:creationId xmlns:a16="http://schemas.microsoft.com/office/drawing/2014/main" id="{40810810-0D85-4BB3-8703-915ABDE55688}"/>
                      </a:ext>
                    </a:extLst>
                  </p:cNvPr>
                  <p:cNvCxnSpPr/>
                  <p:nvPr/>
                </p:nvCxnSpPr>
                <p:spPr>
                  <a:xfrm>
                    <a:off x="10357280" y="4453752"/>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F6663164-784C-4377-9F6A-D8AEB2C52833}"/>
                      </a:ext>
                    </a:extLst>
                  </p:cNvPr>
                  <p:cNvCxnSpPr>
                    <a:cxnSpLocks/>
                  </p:cNvCxnSpPr>
                  <p:nvPr/>
                </p:nvCxnSpPr>
                <p:spPr>
                  <a:xfrm>
                    <a:off x="10357280" y="494456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AF9A7115-A5C5-49FD-AEBA-05D1649A7941}"/>
                      </a:ext>
                    </a:extLst>
                  </p:cNvPr>
                  <p:cNvCxnSpPr/>
                  <p:nvPr/>
                </p:nvCxnSpPr>
                <p:spPr>
                  <a:xfrm>
                    <a:off x="11402309" y="4450657"/>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DA5D2E8B-1284-4799-BF7B-E639F32B6C55}"/>
                      </a:ext>
                    </a:extLst>
                  </p:cNvPr>
                  <p:cNvCxnSpPr>
                    <a:cxnSpLocks/>
                  </p:cNvCxnSpPr>
                  <p:nvPr/>
                </p:nvCxnSpPr>
                <p:spPr>
                  <a:xfrm>
                    <a:off x="10351315" y="4462113"/>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65" name="TextBox 64">
                  <a:extLst>
                    <a:ext uri="{FF2B5EF4-FFF2-40B4-BE49-F238E27FC236}">
                      <a16:creationId xmlns:a16="http://schemas.microsoft.com/office/drawing/2014/main" id="{5CA3B478-254F-495A-A189-D0FD595A05F0}"/>
                    </a:ext>
                  </a:extLst>
                </p:cNvPr>
                <p:cNvSpPr txBox="1"/>
                <p:nvPr/>
              </p:nvSpPr>
              <p:spPr>
                <a:xfrm>
                  <a:off x="10357280" y="5800784"/>
                  <a:ext cx="963296" cy="307777"/>
                </a:xfrm>
                <a:prstGeom prst="rect">
                  <a:avLst/>
                </a:prstGeom>
                <a:noFill/>
              </p:spPr>
              <p:txBody>
                <a:bodyPr wrap="square" rtlCol="0">
                  <a:spAutoFit/>
                </a:bodyPr>
                <a:lstStyle/>
                <a:p>
                  <a:pPr algn="ctr"/>
                  <a:r>
                    <a:rPr lang="en-US" sz="1400" dirty="0"/>
                    <a:t>Layer 3</a:t>
                  </a:r>
                  <a:endParaRPr lang="en-US" dirty="0"/>
                </a:p>
              </p:txBody>
            </p:sp>
          </p:grpSp>
          <p:sp>
            <p:nvSpPr>
              <p:cNvPr id="54" name="Arrow: Down 53">
                <a:extLst>
                  <a:ext uri="{FF2B5EF4-FFF2-40B4-BE49-F238E27FC236}">
                    <a16:creationId xmlns:a16="http://schemas.microsoft.com/office/drawing/2014/main" id="{316132C9-343B-45C5-BDC3-1A07DD47E6F4}"/>
                  </a:ext>
                </a:extLst>
              </p:cNvPr>
              <p:cNvSpPr/>
              <p:nvPr/>
            </p:nvSpPr>
            <p:spPr>
              <a:xfrm rot="5400000" flipV="1">
                <a:off x="7967063" y="4600891"/>
                <a:ext cx="186651" cy="142120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7" name="Arrow: Down 56">
                <a:extLst>
                  <a:ext uri="{FF2B5EF4-FFF2-40B4-BE49-F238E27FC236}">
                    <a16:creationId xmlns:a16="http://schemas.microsoft.com/office/drawing/2014/main" id="{2082774A-C05C-4755-9765-24A129254C4E}"/>
                  </a:ext>
                </a:extLst>
              </p:cNvPr>
              <p:cNvSpPr/>
              <p:nvPr/>
            </p:nvSpPr>
            <p:spPr>
              <a:xfrm rot="5400000" flipV="1">
                <a:off x="8723889" y="2012974"/>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8" name="Arrow: Down 57">
                <a:extLst>
                  <a:ext uri="{FF2B5EF4-FFF2-40B4-BE49-F238E27FC236}">
                    <a16:creationId xmlns:a16="http://schemas.microsoft.com/office/drawing/2014/main" id="{A0C4C223-A60C-48EC-B079-F3A4C4E80657}"/>
                  </a:ext>
                </a:extLst>
              </p:cNvPr>
              <p:cNvSpPr/>
              <p:nvPr/>
            </p:nvSpPr>
            <p:spPr>
              <a:xfrm rot="5400000" flipV="1">
                <a:off x="10150303" y="5058676"/>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48" name="TextBox 47">
              <a:extLst>
                <a:ext uri="{FF2B5EF4-FFF2-40B4-BE49-F238E27FC236}">
                  <a16:creationId xmlns:a16="http://schemas.microsoft.com/office/drawing/2014/main" id="{54118773-9F0C-4404-8DE2-A3BD178A7925}"/>
                </a:ext>
              </a:extLst>
            </p:cNvPr>
            <p:cNvSpPr txBox="1"/>
            <p:nvPr/>
          </p:nvSpPr>
          <p:spPr>
            <a:xfrm>
              <a:off x="8371412" y="4005567"/>
              <a:ext cx="2338010" cy="307777"/>
            </a:xfrm>
            <a:prstGeom prst="rect">
              <a:avLst/>
            </a:prstGeom>
            <a:noFill/>
          </p:spPr>
          <p:txBody>
            <a:bodyPr wrap="square" rtlCol="0">
              <a:spAutoFit/>
            </a:bodyPr>
            <a:lstStyle/>
            <a:p>
              <a:pPr algn="ctr"/>
              <a:r>
                <a:rPr lang="en-US" sz="1400" dirty="0"/>
                <a:t>Linear Reservoir Baseflow</a:t>
              </a:r>
              <a:endParaRPr lang="en-US" dirty="0"/>
            </a:p>
          </p:txBody>
        </p:sp>
      </p:grpSp>
      <p:sp>
        <p:nvSpPr>
          <p:cNvPr id="108" name="Arrow: Down 107">
            <a:extLst>
              <a:ext uri="{FF2B5EF4-FFF2-40B4-BE49-F238E27FC236}">
                <a16:creationId xmlns:a16="http://schemas.microsoft.com/office/drawing/2014/main" id="{2FB9755F-A469-4DBA-8E8D-0C692DF6FC37}"/>
              </a:ext>
            </a:extLst>
          </p:cNvPr>
          <p:cNvSpPr/>
          <p:nvPr/>
        </p:nvSpPr>
        <p:spPr>
          <a:xfrm rot="5400000" flipV="1">
            <a:off x="10365455" y="5719429"/>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9" name="Arrow: Down 108">
            <a:extLst>
              <a:ext uri="{FF2B5EF4-FFF2-40B4-BE49-F238E27FC236}">
                <a16:creationId xmlns:a16="http://schemas.microsoft.com/office/drawing/2014/main" id="{73EA9FED-5F01-4925-93BC-399B2B4C65C6}"/>
              </a:ext>
            </a:extLst>
          </p:cNvPr>
          <p:cNvSpPr/>
          <p:nvPr/>
        </p:nvSpPr>
        <p:spPr>
          <a:xfrm rot="5400000" flipV="1">
            <a:off x="10388603" y="4475303"/>
            <a:ext cx="182880" cy="520367"/>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684087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92857" y="1068149"/>
            <a:ext cx="6646099" cy="4923076"/>
          </a:xfrm>
          <a:noFill/>
        </p:spPr>
        <p:txBody>
          <a:bodyPr/>
          <a:lstStyle/>
          <a:p>
            <a:pPr marL="342900" indent="-342900">
              <a:buFont typeface="Arial" panose="020B0604020202020204" pitchFamily="34" charset="0"/>
              <a:buChar char="•"/>
            </a:pPr>
            <a:r>
              <a:rPr lang="en-US" sz="2200" dirty="0">
                <a:solidFill>
                  <a:schemeClr val="tx1"/>
                </a:solidFill>
              </a:rPr>
              <a:t>You can choose 1, 2, or 3 linear reservoir </a:t>
            </a:r>
            <a:r>
              <a:rPr lang="en-US" sz="2200" b="1" dirty="0">
                <a:solidFill>
                  <a:schemeClr val="tx1"/>
                </a:solidFill>
              </a:rPr>
              <a:t>layers.</a:t>
            </a:r>
          </a:p>
          <a:p>
            <a:pPr marL="342900" indent="-342900">
              <a:buFont typeface="Arial" panose="020B0604020202020204" pitchFamily="34" charset="0"/>
              <a:buChar char="•"/>
            </a:pPr>
            <a:r>
              <a:rPr lang="en-US" sz="2200" dirty="0">
                <a:solidFill>
                  <a:schemeClr val="tx1"/>
                </a:solidFill>
              </a:rPr>
              <a:t>Each layer requires an </a:t>
            </a:r>
            <a:r>
              <a:rPr lang="en-US" sz="2200" b="1" dirty="0">
                <a:solidFill>
                  <a:schemeClr val="tx1"/>
                </a:solidFill>
              </a:rPr>
              <a:t>initial discharge</a:t>
            </a:r>
            <a:r>
              <a:rPr lang="en-US" sz="2200" dirty="0">
                <a:solidFill>
                  <a:schemeClr val="tx1"/>
                </a:solidFill>
              </a:rPr>
              <a:t>, </a:t>
            </a:r>
            <a:r>
              <a:rPr lang="en-US" sz="2200" b="1" dirty="0">
                <a:solidFill>
                  <a:schemeClr val="tx1"/>
                </a:solidFill>
              </a:rPr>
              <a:t>fraction</a:t>
            </a:r>
            <a:r>
              <a:rPr lang="en-US" sz="2200" dirty="0">
                <a:solidFill>
                  <a:schemeClr val="tx1"/>
                </a:solidFill>
              </a:rPr>
              <a:t>, </a:t>
            </a:r>
            <a:r>
              <a:rPr lang="en-US" sz="2200" b="1" dirty="0">
                <a:solidFill>
                  <a:schemeClr val="tx1"/>
                </a:solidFill>
              </a:rPr>
              <a:t>linear reservoir coefficient</a:t>
            </a:r>
            <a:r>
              <a:rPr lang="en-US" sz="2200" dirty="0">
                <a:solidFill>
                  <a:schemeClr val="tx1"/>
                </a:solidFill>
              </a:rPr>
              <a:t>, and </a:t>
            </a:r>
            <a:r>
              <a:rPr lang="en-US" sz="2200" b="1" dirty="0">
                <a:solidFill>
                  <a:schemeClr val="tx1"/>
                </a:solidFill>
              </a:rPr>
              <a:t>number of reservoirs</a:t>
            </a:r>
            <a:r>
              <a:rPr lang="en-US" sz="2200" dirty="0">
                <a:solidFill>
                  <a:schemeClr val="tx1"/>
                </a:solidFill>
              </a:rPr>
              <a:t>.</a:t>
            </a:r>
          </a:p>
          <a:p>
            <a:pPr marL="342900" indent="-342900">
              <a:buFont typeface="Arial" panose="020B0604020202020204" pitchFamily="34" charset="0"/>
              <a:buChar char="•"/>
            </a:pPr>
            <a:r>
              <a:rPr lang="en-US" sz="2200" dirty="0">
                <a:solidFill>
                  <a:schemeClr val="tx1"/>
                </a:solidFill>
              </a:rPr>
              <a:t>The fractions do not have to sum to 1. If they do not, the remainder represents water percolating to a deep aquifer.</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grpSp>
        <p:nvGrpSpPr>
          <p:cNvPr id="4" name="Group 3">
            <a:extLst>
              <a:ext uri="{FF2B5EF4-FFF2-40B4-BE49-F238E27FC236}">
                <a16:creationId xmlns:a16="http://schemas.microsoft.com/office/drawing/2014/main" id="{0C41B18F-ECBB-45D5-B220-9C2667901966}"/>
              </a:ext>
            </a:extLst>
          </p:cNvPr>
          <p:cNvGrpSpPr/>
          <p:nvPr/>
        </p:nvGrpSpPr>
        <p:grpSpPr>
          <a:xfrm>
            <a:off x="7151985" y="1300347"/>
            <a:ext cx="4174125" cy="5137311"/>
            <a:chOff x="7151985" y="1300347"/>
            <a:chExt cx="4174125" cy="5137311"/>
          </a:xfrm>
        </p:grpSpPr>
        <p:sp>
          <p:nvSpPr>
            <p:cNvPr id="49" name="Arrow: Down 48">
              <a:extLst>
                <a:ext uri="{FF2B5EF4-FFF2-40B4-BE49-F238E27FC236}">
                  <a16:creationId xmlns:a16="http://schemas.microsoft.com/office/drawing/2014/main" id="{0141D33E-AA37-49A6-8C09-2ABE352D180C}"/>
                </a:ext>
              </a:extLst>
            </p:cNvPr>
            <p:cNvSpPr/>
            <p:nvPr/>
          </p:nvSpPr>
          <p:spPr>
            <a:xfrm rot="10800000" flipV="1">
              <a:off x="7883985" y="3917876"/>
              <a:ext cx="182880" cy="13716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50" name="Group 49">
              <a:extLst>
                <a:ext uri="{FF2B5EF4-FFF2-40B4-BE49-F238E27FC236}">
                  <a16:creationId xmlns:a16="http://schemas.microsoft.com/office/drawing/2014/main" id="{7B5EF89C-14DA-404F-8B7B-55B3F7D7C6F6}"/>
                </a:ext>
              </a:extLst>
            </p:cNvPr>
            <p:cNvGrpSpPr/>
            <p:nvPr/>
          </p:nvGrpSpPr>
          <p:grpSpPr>
            <a:xfrm>
              <a:off x="7151985" y="1300347"/>
              <a:ext cx="2175577" cy="2682817"/>
              <a:chOff x="8577943" y="1248967"/>
              <a:chExt cx="2175577" cy="2682817"/>
            </a:xfrm>
          </p:grpSpPr>
          <p:grpSp>
            <p:nvGrpSpPr>
              <p:cNvPr id="78" name="Group 77">
                <a:extLst>
                  <a:ext uri="{FF2B5EF4-FFF2-40B4-BE49-F238E27FC236}">
                    <a16:creationId xmlns:a16="http://schemas.microsoft.com/office/drawing/2014/main" id="{8A1985AE-A7FF-48F7-AE25-6E7D34EA7EE7}"/>
                  </a:ext>
                </a:extLst>
              </p:cNvPr>
              <p:cNvGrpSpPr/>
              <p:nvPr/>
            </p:nvGrpSpPr>
            <p:grpSpPr>
              <a:xfrm>
                <a:off x="8577943" y="1374708"/>
                <a:ext cx="1045029" cy="501364"/>
                <a:chOff x="9074331" y="1374708"/>
                <a:chExt cx="1045029" cy="501364"/>
              </a:xfrm>
            </p:grpSpPr>
            <p:cxnSp>
              <p:nvCxnSpPr>
                <p:cNvPr id="105" name="Straight Connector 104">
                  <a:extLst>
                    <a:ext uri="{FF2B5EF4-FFF2-40B4-BE49-F238E27FC236}">
                      <a16:creationId xmlns:a16="http://schemas.microsoft.com/office/drawing/2014/main" id="{1F8D7F3D-67FA-41D9-9125-F04CCCCA3C84}"/>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DCC57153-2270-44A1-A094-6F119CA49B18}"/>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E61F6C7B-43D5-4657-A881-7FB390BBF8B8}"/>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79" name="Group 78">
                <a:extLst>
                  <a:ext uri="{FF2B5EF4-FFF2-40B4-BE49-F238E27FC236}">
                    <a16:creationId xmlns:a16="http://schemas.microsoft.com/office/drawing/2014/main" id="{774B8467-1857-48C1-B6C1-5343B2021375}"/>
                  </a:ext>
                </a:extLst>
              </p:cNvPr>
              <p:cNvGrpSpPr/>
              <p:nvPr/>
            </p:nvGrpSpPr>
            <p:grpSpPr>
              <a:xfrm>
                <a:off x="9427029" y="2332719"/>
                <a:ext cx="1045029" cy="501364"/>
                <a:chOff x="9074331" y="1374708"/>
                <a:chExt cx="1045029" cy="501364"/>
              </a:xfrm>
            </p:grpSpPr>
            <p:cxnSp>
              <p:nvCxnSpPr>
                <p:cNvPr id="101" name="Straight Connector 100">
                  <a:extLst>
                    <a:ext uri="{FF2B5EF4-FFF2-40B4-BE49-F238E27FC236}">
                      <a16:creationId xmlns:a16="http://schemas.microsoft.com/office/drawing/2014/main" id="{D692E534-E0ED-4585-8B9A-D9632999B0CE}"/>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BD017D87-6B32-40B8-AFA1-2C478214EB2D}"/>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F33D504E-1D2F-488F-BC8F-B7E693AE2F6F}"/>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0" name="Group 79">
                <a:extLst>
                  <a:ext uri="{FF2B5EF4-FFF2-40B4-BE49-F238E27FC236}">
                    <a16:creationId xmlns:a16="http://schemas.microsoft.com/office/drawing/2014/main" id="{54134A11-80D5-457E-B045-D948C7DF7464}"/>
                  </a:ext>
                </a:extLst>
              </p:cNvPr>
              <p:cNvGrpSpPr/>
              <p:nvPr/>
            </p:nvGrpSpPr>
            <p:grpSpPr>
              <a:xfrm>
                <a:off x="8591004" y="3324260"/>
                <a:ext cx="1615441" cy="607524"/>
                <a:chOff x="9074331" y="1374708"/>
                <a:chExt cx="1045029" cy="501364"/>
              </a:xfrm>
            </p:grpSpPr>
            <p:cxnSp>
              <p:nvCxnSpPr>
                <p:cNvPr id="98" name="Straight Connector 97">
                  <a:extLst>
                    <a:ext uri="{FF2B5EF4-FFF2-40B4-BE49-F238E27FC236}">
                      <a16:creationId xmlns:a16="http://schemas.microsoft.com/office/drawing/2014/main" id="{DF1E7256-605A-476E-B2CC-F2429CF5D1BF}"/>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18DF509D-363D-45BA-A4C4-A409E62F0084}"/>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511F5A1B-E33E-413E-8F1A-DE29EDF79A8B}"/>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81" name="TextBox 80">
                <a:extLst>
                  <a:ext uri="{FF2B5EF4-FFF2-40B4-BE49-F238E27FC236}">
                    <a16:creationId xmlns:a16="http://schemas.microsoft.com/office/drawing/2014/main" id="{1FB48F17-89FD-4515-B7D5-676B5C4EC132}"/>
                  </a:ext>
                </a:extLst>
              </p:cNvPr>
              <p:cNvSpPr txBox="1"/>
              <p:nvPr/>
            </p:nvSpPr>
            <p:spPr>
              <a:xfrm>
                <a:off x="8708572" y="1442703"/>
                <a:ext cx="975360" cy="307777"/>
              </a:xfrm>
              <a:prstGeom prst="rect">
                <a:avLst/>
              </a:prstGeom>
              <a:noFill/>
            </p:spPr>
            <p:txBody>
              <a:bodyPr wrap="square" rtlCol="0">
                <a:spAutoFit/>
              </a:bodyPr>
              <a:lstStyle/>
              <a:p>
                <a:r>
                  <a:rPr lang="en-US" sz="1400" dirty="0"/>
                  <a:t>Canopy</a:t>
                </a:r>
                <a:endParaRPr lang="en-US" dirty="0"/>
              </a:p>
            </p:txBody>
          </p:sp>
          <p:sp>
            <p:nvSpPr>
              <p:cNvPr id="82" name="TextBox 81">
                <a:extLst>
                  <a:ext uri="{FF2B5EF4-FFF2-40B4-BE49-F238E27FC236}">
                    <a16:creationId xmlns:a16="http://schemas.microsoft.com/office/drawing/2014/main" id="{998FD134-3DB5-4DB9-92EF-A32C7412CE79}"/>
                  </a:ext>
                </a:extLst>
              </p:cNvPr>
              <p:cNvSpPr txBox="1"/>
              <p:nvPr/>
            </p:nvSpPr>
            <p:spPr>
              <a:xfrm>
                <a:off x="9492824" y="2449287"/>
                <a:ext cx="913915" cy="307777"/>
              </a:xfrm>
              <a:prstGeom prst="rect">
                <a:avLst/>
              </a:prstGeom>
              <a:noFill/>
            </p:spPr>
            <p:txBody>
              <a:bodyPr wrap="square" rtlCol="0">
                <a:spAutoFit/>
              </a:bodyPr>
              <a:lstStyle/>
              <a:p>
                <a:pPr algn="ctr"/>
                <a:r>
                  <a:rPr lang="en-US" sz="1400" dirty="0"/>
                  <a:t>Surface</a:t>
                </a:r>
                <a:endParaRPr lang="en-US" dirty="0"/>
              </a:p>
            </p:txBody>
          </p:sp>
          <p:sp>
            <p:nvSpPr>
              <p:cNvPr id="84" name="TextBox 83">
                <a:extLst>
                  <a:ext uri="{FF2B5EF4-FFF2-40B4-BE49-F238E27FC236}">
                    <a16:creationId xmlns:a16="http://schemas.microsoft.com/office/drawing/2014/main" id="{590F81AC-2EE7-4F14-98F0-2B3EFF32F875}"/>
                  </a:ext>
                </a:extLst>
              </p:cNvPr>
              <p:cNvSpPr txBox="1"/>
              <p:nvPr/>
            </p:nvSpPr>
            <p:spPr>
              <a:xfrm>
                <a:off x="8659583" y="3473847"/>
                <a:ext cx="1517945" cy="307777"/>
              </a:xfrm>
              <a:prstGeom prst="rect">
                <a:avLst/>
              </a:prstGeom>
              <a:noFill/>
            </p:spPr>
            <p:txBody>
              <a:bodyPr wrap="square" rtlCol="0">
                <a:spAutoFit/>
              </a:bodyPr>
              <a:lstStyle/>
              <a:p>
                <a:pPr algn="ctr"/>
                <a:r>
                  <a:rPr lang="en-US" sz="1400" dirty="0"/>
                  <a:t>Deficit/Constant</a:t>
                </a:r>
                <a:endParaRPr lang="en-US" dirty="0"/>
              </a:p>
            </p:txBody>
          </p:sp>
          <p:sp>
            <p:nvSpPr>
              <p:cNvPr id="93" name="Arrow: Down 92">
                <a:extLst>
                  <a:ext uri="{FF2B5EF4-FFF2-40B4-BE49-F238E27FC236}">
                    <a16:creationId xmlns:a16="http://schemas.microsoft.com/office/drawing/2014/main" id="{E332CDBE-BB46-46E9-B1F0-455540BE7ED1}"/>
                  </a:ext>
                </a:extLst>
              </p:cNvPr>
              <p:cNvSpPr/>
              <p:nvPr/>
            </p:nvSpPr>
            <p:spPr>
              <a:xfrm rot="10800000">
                <a:off x="8632850" y="1248967"/>
                <a:ext cx="137160" cy="2359464"/>
              </a:xfrm>
              <a:prstGeom prst="downArrow">
                <a:avLst/>
              </a:prstGeom>
              <a:solidFill>
                <a:srgbClr val="FF0000">
                  <a:alpha val="89000"/>
                </a:srgbClr>
              </a:solidFill>
              <a:ln cap="flat">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4" name="Arrow: Down 93">
                <a:extLst>
                  <a:ext uri="{FF2B5EF4-FFF2-40B4-BE49-F238E27FC236}">
                    <a16:creationId xmlns:a16="http://schemas.microsoft.com/office/drawing/2014/main" id="{B668F0DB-2479-4B27-92EC-4E9C95D3E3CA}"/>
                  </a:ext>
                </a:extLst>
              </p:cNvPr>
              <p:cNvSpPr/>
              <p:nvPr/>
            </p:nvSpPr>
            <p:spPr>
              <a:xfrm rot="10800000" flipV="1">
                <a:off x="9464516" y="2701245"/>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5" name="Arrow: Down 94">
                <a:extLst>
                  <a:ext uri="{FF2B5EF4-FFF2-40B4-BE49-F238E27FC236}">
                    <a16:creationId xmlns:a16="http://schemas.microsoft.com/office/drawing/2014/main" id="{553464CC-B762-4479-950B-AF6E9F07BCA6}"/>
                  </a:ext>
                </a:extLst>
              </p:cNvPr>
              <p:cNvSpPr/>
              <p:nvPr/>
            </p:nvSpPr>
            <p:spPr>
              <a:xfrm rot="5400000" flipV="1">
                <a:off x="9614501" y="1407907"/>
                <a:ext cx="137160" cy="43713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6" name="Arrow: Down 95">
                <a:extLst>
                  <a:ext uri="{FF2B5EF4-FFF2-40B4-BE49-F238E27FC236}">
                    <a16:creationId xmlns:a16="http://schemas.microsoft.com/office/drawing/2014/main" id="{946A212C-B31C-464C-84D3-5C03E2C4A95B}"/>
                  </a:ext>
                </a:extLst>
              </p:cNvPr>
              <p:cNvSpPr/>
              <p:nvPr/>
            </p:nvSpPr>
            <p:spPr>
              <a:xfrm rot="10800000" flipV="1">
                <a:off x="9850481" y="1587486"/>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7" name="Right Brace 96">
                <a:extLst>
                  <a:ext uri="{FF2B5EF4-FFF2-40B4-BE49-F238E27FC236}">
                    <a16:creationId xmlns:a16="http://schemas.microsoft.com/office/drawing/2014/main" id="{994F0730-F071-4FD6-97BF-33543FAC8BBB}"/>
                  </a:ext>
                </a:extLst>
              </p:cNvPr>
              <p:cNvSpPr/>
              <p:nvPr/>
            </p:nvSpPr>
            <p:spPr>
              <a:xfrm>
                <a:off x="10259308" y="3324260"/>
                <a:ext cx="494212" cy="603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51" name="TextBox 50">
              <a:extLst>
                <a:ext uri="{FF2B5EF4-FFF2-40B4-BE49-F238E27FC236}">
                  <a16:creationId xmlns:a16="http://schemas.microsoft.com/office/drawing/2014/main" id="{04051378-EEC9-49A6-81DF-2671180F5B2C}"/>
                </a:ext>
              </a:extLst>
            </p:cNvPr>
            <p:cNvSpPr txBox="1"/>
            <p:nvPr/>
          </p:nvSpPr>
          <p:spPr>
            <a:xfrm>
              <a:off x="9187160" y="3516807"/>
              <a:ext cx="1517945" cy="307777"/>
            </a:xfrm>
            <a:prstGeom prst="rect">
              <a:avLst/>
            </a:prstGeom>
            <a:noFill/>
          </p:spPr>
          <p:txBody>
            <a:bodyPr wrap="square" rtlCol="0">
              <a:spAutoFit/>
            </a:bodyPr>
            <a:lstStyle/>
            <a:p>
              <a:pPr algn="ctr"/>
              <a:r>
                <a:rPr lang="en-US" sz="1400" dirty="0"/>
                <a:t>Moisture Deficit</a:t>
              </a:r>
              <a:endParaRPr lang="en-US" dirty="0"/>
            </a:p>
          </p:txBody>
        </p:sp>
        <p:sp>
          <p:nvSpPr>
            <p:cNvPr id="52" name="TextBox 51">
              <a:extLst>
                <a:ext uri="{FF2B5EF4-FFF2-40B4-BE49-F238E27FC236}">
                  <a16:creationId xmlns:a16="http://schemas.microsoft.com/office/drawing/2014/main" id="{72A11D11-4D44-4915-BF82-639E87333FDE}"/>
                </a:ext>
              </a:extLst>
            </p:cNvPr>
            <p:cNvSpPr txBox="1"/>
            <p:nvPr/>
          </p:nvSpPr>
          <p:spPr>
            <a:xfrm>
              <a:off x="7165046" y="4072040"/>
              <a:ext cx="1517945" cy="523220"/>
            </a:xfrm>
            <a:prstGeom prst="rect">
              <a:avLst/>
            </a:prstGeom>
            <a:noFill/>
          </p:spPr>
          <p:txBody>
            <a:bodyPr wrap="square" rtlCol="0">
              <a:spAutoFit/>
            </a:bodyPr>
            <a:lstStyle/>
            <a:p>
              <a:pPr algn="ctr"/>
              <a:r>
                <a:rPr lang="en-US" sz="1400" dirty="0"/>
                <a:t>Constant Loss Rate</a:t>
              </a:r>
              <a:endParaRPr lang="en-US" dirty="0"/>
            </a:p>
          </p:txBody>
        </p:sp>
        <p:grpSp>
          <p:nvGrpSpPr>
            <p:cNvPr id="53" name="Group 52">
              <a:extLst>
                <a:ext uri="{FF2B5EF4-FFF2-40B4-BE49-F238E27FC236}">
                  <a16:creationId xmlns:a16="http://schemas.microsoft.com/office/drawing/2014/main" id="{F9592143-A051-4122-A9B0-909E1D7CCD12}"/>
                </a:ext>
              </a:extLst>
            </p:cNvPr>
            <p:cNvGrpSpPr/>
            <p:nvPr/>
          </p:nvGrpSpPr>
          <p:grpSpPr>
            <a:xfrm>
              <a:off x="9403644" y="4321780"/>
              <a:ext cx="1451022" cy="2115878"/>
              <a:chOff x="10145097" y="4172918"/>
              <a:chExt cx="1451022" cy="2115878"/>
            </a:xfrm>
          </p:grpSpPr>
          <p:sp>
            <p:nvSpPr>
              <p:cNvPr id="59" name="Rectangle 58">
                <a:extLst>
                  <a:ext uri="{FF2B5EF4-FFF2-40B4-BE49-F238E27FC236}">
                    <a16:creationId xmlns:a16="http://schemas.microsoft.com/office/drawing/2014/main" id="{47009F8E-78AC-482C-8715-A385D6D89FFA}"/>
                  </a:ext>
                </a:extLst>
              </p:cNvPr>
              <p:cNvSpPr/>
              <p:nvPr/>
            </p:nvSpPr>
            <p:spPr>
              <a:xfrm>
                <a:off x="10145097" y="4172918"/>
                <a:ext cx="1451022" cy="2115878"/>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60" name="Group 59">
                <a:extLst>
                  <a:ext uri="{FF2B5EF4-FFF2-40B4-BE49-F238E27FC236}">
                    <a16:creationId xmlns:a16="http://schemas.microsoft.com/office/drawing/2014/main" id="{7DB5BBD9-1681-40E3-8D81-7C768BFECDE4}"/>
                  </a:ext>
                </a:extLst>
              </p:cNvPr>
              <p:cNvGrpSpPr/>
              <p:nvPr/>
            </p:nvGrpSpPr>
            <p:grpSpPr>
              <a:xfrm>
                <a:off x="10351315" y="4337744"/>
                <a:ext cx="1050994" cy="501364"/>
                <a:chOff x="10351315" y="4337744"/>
                <a:chExt cx="1050994" cy="501364"/>
              </a:xfrm>
            </p:grpSpPr>
            <p:cxnSp>
              <p:nvCxnSpPr>
                <p:cNvPr id="74" name="Straight Connector 73">
                  <a:extLst>
                    <a:ext uri="{FF2B5EF4-FFF2-40B4-BE49-F238E27FC236}">
                      <a16:creationId xmlns:a16="http://schemas.microsoft.com/office/drawing/2014/main" id="{C3D3BA9C-FA3F-4EFA-BD0F-1E5331E5DDA8}"/>
                    </a:ext>
                  </a:extLst>
                </p:cNvPr>
                <p:cNvCxnSpPr/>
                <p:nvPr/>
              </p:nvCxnSpPr>
              <p:spPr>
                <a:xfrm>
                  <a:off x="10357280" y="4337744"/>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80BDFCF8-69C2-4A25-8F86-1E797F6AF90F}"/>
                    </a:ext>
                  </a:extLst>
                </p:cNvPr>
                <p:cNvCxnSpPr>
                  <a:cxnSpLocks/>
                </p:cNvCxnSpPr>
                <p:nvPr/>
              </p:nvCxnSpPr>
              <p:spPr>
                <a:xfrm>
                  <a:off x="10357280" y="4835379"/>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C9AD14D7-9BAB-4910-96D8-9DDADD9E953D}"/>
                    </a:ext>
                  </a:extLst>
                </p:cNvPr>
                <p:cNvCxnSpPr/>
                <p:nvPr/>
              </p:nvCxnSpPr>
              <p:spPr>
                <a:xfrm>
                  <a:off x="11402309" y="4341473"/>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68B40EBF-E094-47A3-893A-D88C32EF2407}"/>
                    </a:ext>
                  </a:extLst>
                </p:cNvPr>
                <p:cNvCxnSpPr>
                  <a:cxnSpLocks/>
                </p:cNvCxnSpPr>
                <p:nvPr/>
              </p:nvCxnSpPr>
              <p:spPr>
                <a:xfrm>
                  <a:off x="10351315" y="4352929"/>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1" name="TextBox 60">
                <a:extLst>
                  <a:ext uri="{FF2B5EF4-FFF2-40B4-BE49-F238E27FC236}">
                    <a16:creationId xmlns:a16="http://schemas.microsoft.com/office/drawing/2014/main" id="{19EA9C3B-8407-4DCD-95E8-7901A4192669}"/>
                  </a:ext>
                </a:extLst>
              </p:cNvPr>
              <p:cNvSpPr txBox="1"/>
              <p:nvPr/>
            </p:nvSpPr>
            <p:spPr>
              <a:xfrm>
                <a:off x="10365351" y="4433903"/>
                <a:ext cx="963296" cy="307777"/>
              </a:xfrm>
              <a:prstGeom prst="rect">
                <a:avLst/>
              </a:prstGeom>
              <a:noFill/>
            </p:spPr>
            <p:txBody>
              <a:bodyPr wrap="square" rtlCol="0">
                <a:spAutoFit/>
              </a:bodyPr>
              <a:lstStyle/>
              <a:p>
                <a:pPr algn="ctr"/>
                <a:r>
                  <a:rPr lang="en-US" sz="1400" dirty="0"/>
                  <a:t>Layer 1</a:t>
                </a:r>
                <a:endParaRPr lang="en-US" dirty="0"/>
              </a:p>
            </p:txBody>
          </p:sp>
          <p:grpSp>
            <p:nvGrpSpPr>
              <p:cNvPr id="62" name="Group 61">
                <a:extLst>
                  <a:ext uri="{FF2B5EF4-FFF2-40B4-BE49-F238E27FC236}">
                    <a16:creationId xmlns:a16="http://schemas.microsoft.com/office/drawing/2014/main" id="{9E7F2742-F1EF-4250-BC21-33256443619A}"/>
                  </a:ext>
                </a:extLst>
              </p:cNvPr>
              <p:cNvGrpSpPr/>
              <p:nvPr/>
            </p:nvGrpSpPr>
            <p:grpSpPr>
              <a:xfrm>
                <a:off x="10348332" y="4961187"/>
                <a:ext cx="1050994" cy="501364"/>
                <a:chOff x="10351315" y="4337744"/>
                <a:chExt cx="1050994" cy="501364"/>
              </a:xfrm>
            </p:grpSpPr>
            <p:cxnSp>
              <p:nvCxnSpPr>
                <p:cNvPr id="70" name="Straight Connector 69">
                  <a:extLst>
                    <a:ext uri="{FF2B5EF4-FFF2-40B4-BE49-F238E27FC236}">
                      <a16:creationId xmlns:a16="http://schemas.microsoft.com/office/drawing/2014/main" id="{59A9FCA9-8321-49A0-B646-B308040F2673}"/>
                    </a:ext>
                  </a:extLst>
                </p:cNvPr>
                <p:cNvCxnSpPr/>
                <p:nvPr/>
              </p:nvCxnSpPr>
              <p:spPr>
                <a:xfrm>
                  <a:off x="10357280" y="4337744"/>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3B9B3C50-B0A0-47EC-9A08-FA01BFAECD21}"/>
                    </a:ext>
                  </a:extLst>
                </p:cNvPr>
                <p:cNvCxnSpPr>
                  <a:cxnSpLocks/>
                </p:cNvCxnSpPr>
                <p:nvPr/>
              </p:nvCxnSpPr>
              <p:spPr>
                <a:xfrm>
                  <a:off x="10357280" y="483537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A4946170-BBF9-4565-B0F0-6BC5C1452229}"/>
                    </a:ext>
                  </a:extLst>
                </p:cNvPr>
                <p:cNvCxnSpPr/>
                <p:nvPr/>
              </p:nvCxnSpPr>
              <p:spPr>
                <a:xfrm>
                  <a:off x="11402309" y="4341473"/>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5DB422F-E484-4A38-B844-AAFAF95327B6}"/>
                    </a:ext>
                  </a:extLst>
                </p:cNvPr>
                <p:cNvCxnSpPr>
                  <a:cxnSpLocks/>
                </p:cNvCxnSpPr>
                <p:nvPr/>
              </p:nvCxnSpPr>
              <p:spPr>
                <a:xfrm>
                  <a:off x="10351315" y="435292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63" name="TextBox 62">
                <a:extLst>
                  <a:ext uri="{FF2B5EF4-FFF2-40B4-BE49-F238E27FC236}">
                    <a16:creationId xmlns:a16="http://schemas.microsoft.com/office/drawing/2014/main" id="{AD92ED7B-DCB2-483E-A157-6AF68294562D}"/>
                  </a:ext>
                </a:extLst>
              </p:cNvPr>
              <p:cNvSpPr txBox="1"/>
              <p:nvPr/>
            </p:nvSpPr>
            <p:spPr>
              <a:xfrm>
                <a:off x="10357280" y="5057981"/>
                <a:ext cx="963296" cy="307777"/>
              </a:xfrm>
              <a:prstGeom prst="rect">
                <a:avLst/>
              </a:prstGeom>
              <a:noFill/>
            </p:spPr>
            <p:txBody>
              <a:bodyPr wrap="square" rtlCol="0">
                <a:spAutoFit/>
              </a:bodyPr>
              <a:lstStyle/>
              <a:p>
                <a:pPr algn="ctr"/>
                <a:r>
                  <a:rPr lang="en-US" sz="1400" dirty="0"/>
                  <a:t>Layer 2</a:t>
                </a:r>
                <a:endParaRPr lang="en-US" dirty="0"/>
              </a:p>
            </p:txBody>
          </p:sp>
          <p:grpSp>
            <p:nvGrpSpPr>
              <p:cNvPr id="64" name="Group 63">
                <a:extLst>
                  <a:ext uri="{FF2B5EF4-FFF2-40B4-BE49-F238E27FC236}">
                    <a16:creationId xmlns:a16="http://schemas.microsoft.com/office/drawing/2014/main" id="{0DC088BF-CEB5-408A-B049-CA9D54968711}"/>
                  </a:ext>
                </a:extLst>
              </p:cNvPr>
              <p:cNvGrpSpPr/>
              <p:nvPr/>
            </p:nvGrpSpPr>
            <p:grpSpPr>
              <a:xfrm>
                <a:off x="10348094" y="5597697"/>
                <a:ext cx="1050994" cy="501364"/>
                <a:chOff x="10351315" y="4337744"/>
                <a:chExt cx="1050994" cy="501364"/>
              </a:xfrm>
            </p:grpSpPr>
            <p:cxnSp>
              <p:nvCxnSpPr>
                <p:cNvPr id="66" name="Straight Connector 65">
                  <a:extLst>
                    <a:ext uri="{FF2B5EF4-FFF2-40B4-BE49-F238E27FC236}">
                      <a16:creationId xmlns:a16="http://schemas.microsoft.com/office/drawing/2014/main" id="{40810810-0D85-4BB3-8703-915ABDE55688}"/>
                    </a:ext>
                  </a:extLst>
                </p:cNvPr>
                <p:cNvCxnSpPr/>
                <p:nvPr/>
              </p:nvCxnSpPr>
              <p:spPr>
                <a:xfrm>
                  <a:off x="10357280" y="4337744"/>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F6663164-784C-4377-9F6A-D8AEB2C52833}"/>
                    </a:ext>
                  </a:extLst>
                </p:cNvPr>
                <p:cNvCxnSpPr>
                  <a:cxnSpLocks/>
                </p:cNvCxnSpPr>
                <p:nvPr/>
              </p:nvCxnSpPr>
              <p:spPr>
                <a:xfrm>
                  <a:off x="10357280" y="483537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AF9A7115-A5C5-49FD-AEBA-05D1649A7941}"/>
                    </a:ext>
                  </a:extLst>
                </p:cNvPr>
                <p:cNvCxnSpPr/>
                <p:nvPr/>
              </p:nvCxnSpPr>
              <p:spPr>
                <a:xfrm>
                  <a:off x="11402309" y="4341473"/>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DA5D2E8B-1284-4799-BF7B-E639F32B6C55}"/>
                    </a:ext>
                  </a:extLst>
                </p:cNvPr>
                <p:cNvCxnSpPr>
                  <a:cxnSpLocks/>
                </p:cNvCxnSpPr>
                <p:nvPr/>
              </p:nvCxnSpPr>
              <p:spPr>
                <a:xfrm>
                  <a:off x="10351315" y="435292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65" name="TextBox 64">
                <a:extLst>
                  <a:ext uri="{FF2B5EF4-FFF2-40B4-BE49-F238E27FC236}">
                    <a16:creationId xmlns:a16="http://schemas.microsoft.com/office/drawing/2014/main" id="{5CA3B478-254F-495A-A189-D0FD595A05F0}"/>
                  </a:ext>
                </a:extLst>
              </p:cNvPr>
              <p:cNvSpPr txBox="1"/>
              <p:nvPr/>
            </p:nvSpPr>
            <p:spPr>
              <a:xfrm>
                <a:off x="10357280" y="5691600"/>
                <a:ext cx="963296" cy="307777"/>
              </a:xfrm>
              <a:prstGeom prst="rect">
                <a:avLst/>
              </a:prstGeom>
              <a:noFill/>
            </p:spPr>
            <p:txBody>
              <a:bodyPr wrap="square" rtlCol="0">
                <a:spAutoFit/>
              </a:bodyPr>
              <a:lstStyle/>
              <a:p>
                <a:pPr algn="ctr"/>
                <a:r>
                  <a:rPr lang="en-US" sz="1400" dirty="0"/>
                  <a:t>Layer 3</a:t>
                </a:r>
                <a:endParaRPr lang="en-US" dirty="0"/>
              </a:p>
            </p:txBody>
          </p:sp>
        </p:grpSp>
        <p:sp>
          <p:nvSpPr>
            <p:cNvPr id="54" name="Arrow: Down 53">
              <a:extLst>
                <a:ext uri="{FF2B5EF4-FFF2-40B4-BE49-F238E27FC236}">
                  <a16:creationId xmlns:a16="http://schemas.microsoft.com/office/drawing/2014/main" id="{316132C9-343B-45C5-BDC3-1A07DD47E6F4}"/>
                </a:ext>
              </a:extLst>
            </p:cNvPr>
            <p:cNvSpPr/>
            <p:nvPr/>
          </p:nvSpPr>
          <p:spPr>
            <a:xfrm rot="5400000" flipV="1">
              <a:off x="8332236" y="4873673"/>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5" name="Arrow: Down 54">
              <a:extLst>
                <a:ext uri="{FF2B5EF4-FFF2-40B4-BE49-F238E27FC236}">
                  <a16:creationId xmlns:a16="http://schemas.microsoft.com/office/drawing/2014/main" id="{D3890A46-9B44-489C-BE6F-9B940EEBD9F1}"/>
                </a:ext>
              </a:extLst>
            </p:cNvPr>
            <p:cNvSpPr/>
            <p:nvPr/>
          </p:nvSpPr>
          <p:spPr>
            <a:xfrm rot="10800000">
              <a:off x="8815968" y="4724410"/>
              <a:ext cx="182881" cy="68334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6" name="Arrow: Down 55">
              <a:extLst>
                <a:ext uri="{FF2B5EF4-FFF2-40B4-BE49-F238E27FC236}">
                  <a16:creationId xmlns:a16="http://schemas.microsoft.com/office/drawing/2014/main" id="{44A31821-9675-4C6D-A9D2-51A954185D06}"/>
                </a:ext>
              </a:extLst>
            </p:cNvPr>
            <p:cNvSpPr/>
            <p:nvPr/>
          </p:nvSpPr>
          <p:spPr>
            <a:xfrm rot="5400000" flipV="1">
              <a:off x="9200250" y="4234130"/>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7" name="Arrow: Down 56">
              <a:extLst>
                <a:ext uri="{FF2B5EF4-FFF2-40B4-BE49-F238E27FC236}">
                  <a16:creationId xmlns:a16="http://schemas.microsoft.com/office/drawing/2014/main" id="{2082774A-C05C-4755-9765-24A129254C4E}"/>
                </a:ext>
              </a:extLst>
            </p:cNvPr>
            <p:cNvSpPr/>
            <p:nvPr/>
          </p:nvSpPr>
          <p:spPr>
            <a:xfrm rot="5400000" flipV="1">
              <a:off x="9340577" y="2034239"/>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8" name="Arrow: Down 57">
              <a:extLst>
                <a:ext uri="{FF2B5EF4-FFF2-40B4-BE49-F238E27FC236}">
                  <a16:creationId xmlns:a16="http://schemas.microsoft.com/office/drawing/2014/main" id="{A0C4C223-A60C-48EC-B079-F3A4C4E80657}"/>
                </a:ext>
              </a:extLst>
            </p:cNvPr>
            <p:cNvSpPr/>
            <p:nvPr/>
          </p:nvSpPr>
          <p:spPr>
            <a:xfrm rot="5400000" flipV="1">
              <a:off x="10855127" y="4386437"/>
              <a:ext cx="166731" cy="64193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8" name="TextBox 47">
              <a:extLst>
                <a:ext uri="{FF2B5EF4-FFF2-40B4-BE49-F238E27FC236}">
                  <a16:creationId xmlns:a16="http://schemas.microsoft.com/office/drawing/2014/main" id="{54118773-9F0C-4404-8DE2-A3BD178A7925}"/>
                </a:ext>
              </a:extLst>
            </p:cNvPr>
            <p:cNvSpPr txBox="1"/>
            <p:nvPr/>
          </p:nvSpPr>
          <p:spPr>
            <a:xfrm>
              <a:off x="8988100" y="4055877"/>
              <a:ext cx="2338010" cy="307777"/>
            </a:xfrm>
            <a:prstGeom prst="rect">
              <a:avLst/>
            </a:prstGeom>
            <a:noFill/>
          </p:spPr>
          <p:txBody>
            <a:bodyPr wrap="square" rtlCol="0">
              <a:spAutoFit/>
            </a:bodyPr>
            <a:lstStyle/>
            <a:p>
              <a:pPr algn="ctr"/>
              <a:r>
                <a:rPr lang="en-US" sz="1400" dirty="0"/>
                <a:t>Linear Reservoir Baseflow</a:t>
              </a:r>
              <a:endParaRPr lang="en-US" dirty="0"/>
            </a:p>
          </p:txBody>
        </p:sp>
      </p:grpSp>
      <p:pic>
        <p:nvPicPr>
          <p:cNvPr id="6" name="Picture 5">
            <a:extLst>
              <a:ext uri="{FF2B5EF4-FFF2-40B4-BE49-F238E27FC236}">
                <a16:creationId xmlns:a16="http://schemas.microsoft.com/office/drawing/2014/main" id="{D17594F5-2FC0-FABF-5CF1-42E133FB3417}"/>
              </a:ext>
            </a:extLst>
          </p:cNvPr>
          <p:cNvPicPr>
            <a:picLocks noChangeAspect="1"/>
          </p:cNvPicPr>
          <p:nvPr/>
        </p:nvPicPr>
        <p:blipFill>
          <a:blip r:embed="rId3"/>
          <a:stretch>
            <a:fillRect/>
          </a:stretch>
        </p:blipFill>
        <p:spPr>
          <a:xfrm>
            <a:off x="396206" y="3630419"/>
            <a:ext cx="4761720" cy="2979170"/>
          </a:xfrm>
          <a:prstGeom prst="rect">
            <a:avLst/>
          </a:prstGeom>
        </p:spPr>
      </p:pic>
    </p:spTree>
    <p:extLst>
      <p:ext uri="{BB962C8B-B14F-4D97-AF65-F5344CB8AC3E}">
        <p14:creationId xmlns:p14="http://schemas.microsoft.com/office/powerpoint/2010/main" val="14444379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92857" y="1068149"/>
            <a:ext cx="7661663" cy="4923076"/>
          </a:xfrm>
          <a:noFill/>
        </p:spPr>
        <p:txBody>
          <a:bodyPr/>
          <a:lstStyle/>
          <a:p>
            <a:pPr marL="342900" indent="-342900">
              <a:buFont typeface="Arial" panose="020B0604020202020204" pitchFamily="34" charset="0"/>
              <a:buChar char="•"/>
            </a:pPr>
            <a:r>
              <a:rPr lang="en-US" sz="2200" dirty="0">
                <a:solidFill>
                  <a:schemeClr val="tx1"/>
                </a:solidFill>
              </a:rPr>
              <a:t>The example on this slide shows two linear reservoir layers. </a:t>
            </a:r>
          </a:p>
          <a:p>
            <a:pPr marL="342900" indent="-342900">
              <a:buFont typeface="Arial" panose="020B0604020202020204" pitchFamily="34" charset="0"/>
              <a:buChar char="•"/>
            </a:pPr>
            <a:r>
              <a:rPr lang="en-US" sz="2200" dirty="0">
                <a:solidFill>
                  <a:schemeClr val="tx1"/>
                </a:solidFill>
              </a:rPr>
              <a:t>40 percent of the infiltrated water is routed within Layer 1.</a:t>
            </a:r>
          </a:p>
          <a:p>
            <a:pPr marL="342900" indent="-342900">
              <a:buFont typeface="Arial" panose="020B0604020202020204" pitchFamily="34" charset="0"/>
              <a:buChar char="•"/>
            </a:pPr>
            <a:r>
              <a:rPr lang="en-US" sz="2200" dirty="0">
                <a:solidFill>
                  <a:schemeClr val="tx1"/>
                </a:solidFill>
              </a:rPr>
              <a:t>60 percent of the infiltrated water is routed within Layer 2.</a:t>
            </a:r>
          </a:p>
          <a:p>
            <a:pPr marL="342900" indent="-342900">
              <a:buFont typeface="Arial" panose="020B0604020202020204" pitchFamily="34" charset="0"/>
              <a:buChar char="•"/>
            </a:pPr>
            <a:r>
              <a:rPr lang="en-US" sz="2200" dirty="0">
                <a:solidFill>
                  <a:schemeClr val="tx1"/>
                </a:solidFill>
              </a:rPr>
              <a:t>Notice the linear reservoir coefficients are different. Groundwater 1 can be used to model interflow, and groundwater 2 can be used to model groundwater flow.</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sp>
        <p:nvSpPr>
          <p:cNvPr id="86" name="Arrow: Down 85">
            <a:extLst>
              <a:ext uri="{FF2B5EF4-FFF2-40B4-BE49-F238E27FC236}">
                <a16:creationId xmlns:a16="http://schemas.microsoft.com/office/drawing/2014/main" id="{50E04F0E-3BBD-426B-90A0-CF614573BBAE}"/>
              </a:ext>
            </a:extLst>
          </p:cNvPr>
          <p:cNvSpPr/>
          <p:nvPr/>
        </p:nvSpPr>
        <p:spPr>
          <a:xfrm rot="10800000" flipV="1">
            <a:off x="8659084" y="3769020"/>
            <a:ext cx="182880" cy="13716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87" name="Group 86">
            <a:extLst>
              <a:ext uri="{FF2B5EF4-FFF2-40B4-BE49-F238E27FC236}">
                <a16:creationId xmlns:a16="http://schemas.microsoft.com/office/drawing/2014/main" id="{9B5876B0-2A24-456E-B3C4-3B63DDD864B0}"/>
              </a:ext>
            </a:extLst>
          </p:cNvPr>
          <p:cNvGrpSpPr/>
          <p:nvPr/>
        </p:nvGrpSpPr>
        <p:grpSpPr>
          <a:xfrm>
            <a:off x="7927084" y="1151491"/>
            <a:ext cx="2175577" cy="2682817"/>
            <a:chOff x="8577943" y="1248967"/>
            <a:chExt cx="2175577" cy="2682817"/>
          </a:xfrm>
        </p:grpSpPr>
        <p:grpSp>
          <p:nvGrpSpPr>
            <p:cNvPr id="88" name="Group 87">
              <a:extLst>
                <a:ext uri="{FF2B5EF4-FFF2-40B4-BE49-F238E27FC236}">
                  <a16:creationId xmlns:a16="http://schemas.microsoft.com/office/drawing/2014/main" id="{DB008E35-08AD-434A-8811-B8246CA87362}"/>
                </a:ext>
              </a:extLst>
            </p:cNvPr>
            <p:cNvGrpSpPr/>
            <p:nvPr/>
          </p:nvGrpSpPr>
          <p:grpSpPr>
            <a:xfrm>
              <a:off x="8577943" y="1374708"/>
              <a:ext cx="1045029" cy="501364"/>
              <a:chOff x="9074331" y="1374708"/>
              <a:chExt cx="1045029" cy="501364"/>
            </a:xfrm>
          </p:grpSpPr>
          <p:cxnSp>
            <p:nvCxnSpPr>
              <p:cNvPr id="119" name="Straight Connector 118">
                <a:extLst>
                  <a:ext uri="{FF2B5EF4-FFF2-40B4-BE49-F238E27FC236}">
                    <a16:creationId xmlns:a16="http://schemas.microsoft.com/office/drawing/2014/main" id="{2B5E012D-7538-4BDF-A7F1-A88EED76242E}"/>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F9312A70-7AF0-4CD9-8660-657140BB2AAA}"/>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2091C087-39BE-4EF8-A25F-6EA95FB74F5A}"/>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9" name="Group 88">
              <a:extLst>
                <a:ext uri="{FF2B5EF4-FFF2-40B4-BE49-F238E27FC236}">
                  <a16:creationId xmlns:a16="http://schemas.microsoft.com/office/drawing/2014/main" id="{06FC69FE-FF17-48D1-8BA5-F767127AEEA4}"/>
                </a:ext>
              </a:extLst>
            </p:cNvPr>
            <p:cNvGrpSpPr/>
            <p:nvPr/>
          </p:nvGrpSpPr>
          <p:grpSpPr>
            <a:xfrm>
              <a:off x="9427029" y="2332719"/>
              <a:ext cx="1045029" cy="501364"/>
              <a:chOff x="9074331" y="1374708"/>
              <a:chExt cx="1045029" cy="501364"/>
            </a:xfrm>
          </p:grpSpPr>
          <p:cxnSp>
            <p:nvCxnSpPr>
              <p:cNvPr id="116" name="Straight Connector 115">
                <a:extLst>
                  <a:ext uri="{FF2B5EF4-FFF2-40B4-BE49-F238E27FC236}">
                    <a16:creationId xmlns:a16="http://schemas.microsoft.com/office/drawing/2014/main" id="{1FB88FC3-24CB-4158-A827-9E797A0EA1E0}"/>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E77CF6EB-27A6-4F9E-8073-28430A90BA34}"/>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F27CE03E-18DB-42F5-8289-55FC909454E9}"/>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0" name="Group 89">
              <a:extLst>
                <a:ext uri="{FF2B5EF4-FFF2-40B4-BE49-F238E27FC236}">
                  <a16:creationId xmlns:a16="http://schemas.microsoft.com/office/drawing/2014/main" id="{5A1FD404-8D0E-4F4A-A10F-71394822E9CB}"/>
                </a:ext>
              </a:extLst>
            </p:cNvPr>
            <p:cNvGrpSpPr/>
            <p:nvPr/>
          </p:nvGrpSpPr>
          <p:grpSpPr>
            <a:xfrm>
              <a:off x="8591004" y="3324260"/>
              <a:ext cx="1615441" cy="607524"/>
              <a:chOff x="9074331" y="1374708"/>
              <a:chExt cx="1045029" cy="501364"/>
            </a:xfrm>
          </p:grpSpPr>
          <p:cxnSp>
            <p:nvCxnSpPr>
              <p:cNvPr id="113" name="Straight Connector 112">
                <a:extLst>
                  <a:ext uri="{FF2B5EF4-FFF2-40B4-BE49-F238E27FC236}">
                    <a16:creationId xmlns:a16="http://schemas.microsoft.com/office/drawing/2014/main" id="{4C5EBFF2-7C52-4EB2-A572-8BF0ECC6F57C}"/>
                  </a:ext>
                </a:extLst>
              </p:cNvPr>
              <p:cNvCxnSpPr/>
              <p:nvPr/>
            </p:nvCxnSpPr>
            <p:spPr>
              <a:xfrm>
                <a:off x="9074331" y="1374708"/>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839F4A35-CC6E-4AB3-9002-A8ED08F9469E}"/>
                  </a:ext>
                </a:extLst>
              </p:cNvPr>
              <p:cNvCxnSpPr>
                <a:cxnSpLocks/>
              </p:cNvCxnSpPr>
              <p:nvPr/>
            </p:nvCxnSpPr>
            <p:spPr>
              <a:xfrm>
                <a:off x="9074331" y="1872343"/>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AA851807-2D7B-457D-BC43-F2D044C742F8}"/>
                  </a:ext>
                </a:extLst>
              </p:cNvPr>
              <p:cNvCxnSpPr/>
              <p:nvPr/>
            </p:nvCxnSpPr>
            <p:spPr>
              <a:xfrm>
                <a:off x="10119360" y="1378437"/>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91" name="TextBox 90">
              <a:extLst>
                <a:ext uri="{FF2B5EF4-FFF2-40B4-BE49-F238E27FC236}">
                  <a16:creationId xmlns:a16="http://schemas.microsoft.com/office/drawing/2014/main" id="{F6D3881A-571C-4C4B-8E8F-1BD1F0F1C2F2}"/>
                </a:ext>
              </a:extLst>
            </p:cNvPr>
            <p:cNvSpPr txBox="1"/>
            <p:nvPr/>
          </p:nvSpPr>
          <p:spPr>
            <a:xfrm>
              <a:off x="8708572" y="1442703"/>
              <a:ext cx="975360" cy="307777"/>
            </a:xfrm>
            <a:prstGeom prst="rect">
              <a:avLst/>
            </a:prstGeom>
            <a:noFill/>
          </p:spPr>
          <p:txBody>
            <a:bodyPr wrap="square" rtlCol="0">
              <a:spAutoFit/>
            </a:bodyPr>
            <a:lstStyle/>
            <a:p>
              <a:r>
                <a:rPr lang="en-US" sz="1400" dirty="0"/>
                <a:t>Canopy</a:t>
              </a:r>
              <a:endParaRPr lang="en-US" dirty="0"/>
            </a:p>
          </p:txBody>
        </p:sp>
        <p:sp>
          <p:nvSpPr>
            <p:cNvPr id="92" name="TextBox 91">
              <a:extLst>
                <a:ext uri="{FF2B5EF4-FFF2-40B4-BE49-F238E27FC236}">
                  <a16:creationId xmlns:a16="http://schemas.microsoft.com/office/drawing/2014/main" id="{F4A62FFC-4290-447D-AC6B-78C02ADB4FE8}"/>
                </a:ext>
              </a:extLst>
            </p:cNvPr>
            <p:cNvSpPr txBox="1"/>
            <p:nvPr/>
          </p:nvSpPr>
          <p:spPr>
            <a:xfrm>
              <a:off x="9492824" y="2449287"/>
              <a:ext cx="913915" cy="307777"/>
            </a:xfrm>
            <a:prstGeom prst="rect">
              <a:avLst/>
            </a:prstGeom>
            <a:noFill/>
          </p:spPr>
          <p:txBody>
            <a:bodyPr wrap="square" rtlCol="0">
              <a:spAutoFit/>
            </a:bodyPr>
            <a:lstStyle/>
            <a:p>
              <a:pPr algn="ctr"/>
              <a:r>
                <a:rPr lang="en-US" sz="1400" dirty="0"/>
                <a:t>Surface</a:t>
              </a:r>
              <a:endParaRPr lang="en-US" dirty="0"/>
            </a:p>
          </p:txBody>
        </p:sp>
        <p:sp>
          <p:nvSpPr>
            <p:cNvPr id="103" name="TextBox 102">
              <a:extLst>
                <a:ext uri="{FF2B5EF4-FFF2-40B4-BE49-F238E27FC236}">
                  <a16:creationId xmlns:a16="http://schemas.microsoft.com/office/drawing/2014/main" id="{7A1D55D6-71A5-4D35-81D8-ACBD5FA4B5F8}"/>
                </a:ext>
              </a:extLst>
            </p:cNvPr>
            <p:cNvSpPr txBox="1"/>
            <p:nvPr/>
          </p:nvSpPr>
          <p:spPr>
            <a:xfrm>
              <a:off x="8659583" y="3473847"/>
              <a:ext cx="1517945" cy="307777"/>
            </a:xfrm>
            <a:prstGeom prst="rect">
              <a:avLst/>
            </a:prstGeom>
            <a:noFill/>
          </p:spPr>
          <p:txBody>
            <a:bodyPr wrap="square" rtlCol="0">
              <a:spAutoFit/>
            </a:bodyPr>
            <a:lstStyle/>
            <a:p>
              <a:pPr algn="ctr"/>
              <a:r>
                <a:rPr lang="en-US" sz="1400" dirty="0"/>
                <a:t>Deficit/Constant</a:t>
              </a:r>
              <a:endParaRPr lang="en-US" dirty="0"/>
            </a:p>
          </p:txBody>
        </p:sp>
        <p:sp>
          <p:nvSpPr>
            <p:cNvPr id="108" name="Arrow: Down 107">
              <a:extLst>
                <a:ext uri="{FF2B5EF4-FFF2-40B4-BE49-F238E27FC236}">
                  <a16:creationId xmlns:a16="http://schemas.microsoft.com/office/drawing/2014/main" id="{EE494F46-D629-489C-AD49-26F7112F71C8}"/>
                </a:ext>
              </a:extLst>
            </p:cNvPr>
            <p:cNvSpPr/>
            <p:nvPr/>
          </p:nvSpPr>
          <p:spPr>
            <a:xfrm rot="10800000">
              <a:off x="8632850" y="1248967"/>
              <a:ext cx="137160" cy="2359464"/>
            </a:xfrm>
            <a:prstGeom prst="downArrow">
              <a:avLst/>
            </a:prstGeom>
            <a:solidFill>
              <a:srgbClr val="FF0000">
                <a:alpha val="89000"/>
              </a:srgbClr>
            </a:solidFill>
            <a:ln cap="flat">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9" name="Arrow: Down 108">
              <a:extLst>
                <a:ext uri="{FF2B5EF4-FFF2-40B4-BE49-F238E27FC236}">
                  <a16:creationId xmlns:a16="http://schemas.microsoft.com/office/drawing/2014/main" id="{E1CB72FA-958B-44BB-A802-8ECDAE070F6E}"/>
                </a:ext>
              </a:extLst>
            </p:cNvPr>
            <p:cNvSpPr/>
            <p:nvPr/>
          </p:nvSpPr>
          <p:spPr>
            <a:xfrm rot="10800000" flipV="1">
              <a:off x="9464516" y="2701245"/>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0" name="Arrow: Down 109">
              <a:extLst>
                <a:ext uri="{FF2B5EF4-FFF2-40B4-BE49-F238E27FC236}">
                  <a16:creationId xmlns:a16="http://schemas.microsoft.com/office/drawing/2014/main" id="{891A731D-3744-45A3-9D8B-C59BE2ECA5CF}"/>
                </a:ext>
              </a:extLst>
            </p:cNvPr>
            <p:cNvSpPr/>
            <p:nvPr/>
          </p:nvSpPr>
          <p:spPr>
            <a:xfrm rot="5400000" flipV="1">
              <a:off x="9614501" y="1407907"/>
              <a:ext cx="137160" cy="43713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1" name="Arrow: Down 110">
              <a:extLst>
                <a:ext uri="{FF2B5EF4-FFF2-40B4-BE49-F238E27FC236}">
                  <a16:creationId xmlns:a16="http://schemas.microsoft.com/office/drawing/2014/main" id="{FDB2B61E-9DF1-419C-A038-C6647010493C}"/>
                </a:ext>
              </a:extLst>
            </p:cNvPr>
            <p:cNvSpPr/>
            <p:nvPr/>
          </p:nvSpPr>
          <p:spPr>
            <a:xfrm rot="10800000" flipV="1">
              <a:off x="9850481" y="1587486"/>
              <a:ext cx="137160" cy="706052"/>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12" name="Right Brace 111">
              <a:extLst>
                <a:ext uri="{FF2B5EF4-FFF2-40B4-BE49-F238E27FC236}">
                  <a16:creationId xmlns:a16="http://schemas.microsoft.com/office/drawing/2014/main" id="{16195B9A-8522-4CED-9564-8704F3FF0A44}"/>
                </a:ext>
              </a:extLst>
            </p:cNvPr>
            <p:cNvSpPr/>
            <p:nvPr/>
          </p:nvSpPr>
          <p:spPr>
            <a:xfrm>
              <a:off x="10259308" y="3324260"/>
              <a:ext cx="494212" cy="603000"/>
            </a:xfrm>
            <a:prstGeom prst="righ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22" name="TextBox 121">
            <a:extLst>
              <a:ext uri="{FF2B5EF4-FFF2-40B4-BE49-F238E27FC236}">
                <a16:creationId xmlns:a16="http://schemas.microsoft.com/office/drawing/2014/main" id="{49A9D342-BD4E-422E-B8BF-C2FAB20C1673}"/>
              </a:ext>
            </a:extLst>
          </p:cNvPr>
          <p:cNvSpPr txBox="1"/>
          <p:nvPr/>
        </p:nvSpPr>
        <p:spPr>
          <a:xfrm>
            <a:off x="9962259" y="3367951"/>
            <a:ext cx="1517945" cy="307777"/>
          </a:xfrm>
          <a:prstGeom prst="rect">
            <a:avLst/>
          </a:prstGeom>
          <a:noFill/>
        </p:spPr>
        <p:txBody>
          <a:bodyPr wrap="square" rtlCol="0">
            <a:spAutoFit/>
          </a:bodyPr>
          <a:lstStyle/>
          <a:p>
            <a:pPr algn="ctr"/>
            <a:r>
              <a:rPr lang="en-US" sz="1400" dirty="0"/>
              <a:t>Moisture Deficit</a:t>
            </a:r>
            <a:endParaRPr lang="en-US" dirty="0"/>
          </a:p>
        </p:txBody>
      </p:sp>
      <p:sp>
        <p:nvSpPr>
          <p:cNvPr id="123" name="TextBox 122">
            <a:extLst>
              <a:ext uri="{FF2B5EF4-FFF2-40B4-BE49-F238E27FC236}">
                <a16:creationId xmlns:a16="http://schemas.microsoft.com/office/drawing/2014/main" id="{E2A7AC08-5C25-442B-BC8E-C8996614C7EE}"/>
              </a:ext>
            </a:extLst>
          </p:cNvPr>
          <p:cNvSpPr txBox="1"/>
          <p:nvPr/>
        </p:nvSpPr>
        <p:spPr>
          <a:xfrm>
            <a:off x="7940145" y="3923184"/>
            <a:ext cx="1517945" cy="523220"/>
          </a:xfrm>
          <a:prstGeom prst="rect">
            <a:avLst/>
          </a:prstGeom>
          <a:noFill/>
        </p:spPr>
        <p:txBody>
          <a:bodyPr wrap="square" rtlCol="0">
            <a:spAutoFit/>
          </a:bodyPr>
          <a:lstStyle/>
          <a:p>
            <a:pPr algn="ctr"/>
            <a:r>
              <a:rPr lang="en-US" sz="1400" dirty="0"/>
              <a:t>Constant Loss Rate</a:t>
            </a:r>
            <a:endParaRPr lang="en-US" dirty="0"/>
          </a:p>
        </p:txBody>
      </p:sp>
      <p:grpSp>
        <p:nvGrpSpPr>
          <p:cNvPr id="124" name="Group 123">
            <a:extLst>
              <a:ext uri="{FF2B5EF4-FFF2-40B4-BE49-F238E27FC236}">
                <a16:creationId xmlns:a16="http://schemas.microsoft.com/office/drawing/2014/main" id="{147C6393-E802-453E-97EA-13485E50AA3B}"/>
              </a:ext>
            </a:extLst>
          </p:cNvPr>
          <p:cNvGrpSpPr/>
          <p:nvPr/>
        </p:nvGrpSpPr>
        <p:grpSpPr>
          <a:xfrm>
            <a:off x="10178743" y="4172924"/>
            <a:ext cx="1451022" cy="2115878"/>
            <a:chOff x="10145097" y="4172918"/>
            <a:chExt cx="1451022" cy="2115878"/>
          </a:xfrm>
        </p:grpSpPr>
        <p:sp>
          <p:nvSpPr>
            <p:cNvPr id="125" name="Rectangle 124">
              <a:extLst>
                <a:ext uri="{FF2B5EF4-FFF2-40B4-BE49-F238E27FC236}">
                  <a16:creationId xmlns:a16="http://schemas.microsoft.com/office/drawing/2014/main" id="{EA684589-A4CB-422B-B7D5-AE2794522E26}"/>
                </a:ext>
              </a:extLst>
            </p:cNvPr>
            <p:cNvSpPr/>
            <p:nvPr/>
          </p:nvSpPr>
          <p:spPr>
            <a:xfrm>
              <a:off x="10145097" y="4172918"/>
              <a:ext cx="1451022" cy="2115878"/>
            </a:xfrm>
            <a:prstGeom prst="rect">
              <a:avLst/>
            </a:prstGeom>
            <a:solidFill>
              <a:schemeClr val="accent2">
                <a:lumMod val="40000"/>
                <a:lumOff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26" name="Group 125">
              <a:extLst>
                <a:ext uri="{FF2B5EF4-FFF2-40B4-BE49-F238E27FC236}">
                  <a16:creationId xmlns:a16="http://schemas.microsoft.com/office/drawing/2014/main" id="{E174F7D1-15F5-4F41-B88E-B815DC5C1368}"/>
                </a:ext>
              </a:extLst>
            </p:cNvPr>
            <p:cNvGrpSpPr/>
            <p:nvPr/>
          </p:nvGrpSpPr>
          <p:grpSpPr>
            <a:xfrm>
              <a:off x="10351315" y="4337744"/>
              <a:ext cx="1050994" cy="501364"/>
              <a:chOff x="10351315" y="4337744"/>
              <a:chExt cx="1050994" cy="501364"/>
            </a:xfrm>
          </p:grpSpPr>
          <p:cxnSp>
            <p:nvCxnSpPr>
              <p:cNvPr id="140" name="Straight Connector 139">
                <a:extLst>
                  <a:ext uri="{FF2B5EF4-FFF2-40B4-BE49-F238E27FC236}">
                    <a16:creationId xmlns:a16="http://schemas.microsoft.com/office/drawing/2014/main" id="{3770AB05-5FFD-47EB-923C-884EA4DD413E}"/>
                  </a:ext>
                </a:extLst>
              </p:cNvPr>
              <p:cNvCxnSpPr/>
              <p:nvPr/>
            </p:nvCxnSpPr>
            <p:spPr>
              <a:xfrm>
                <a:off x="10357280" y="4337744"/>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FD5BE733-1C27-4A9D-9925-F93F43FA1944}"/>
                  </a:ext>
                </a:extLst>
              </p:cNvPr>
              <p:cNvCxnSpPr>
                <a:cxnSpLocks/>
              </p:cNvCxnSpPr>
              <p:nvPr/>
            </p:nvCxnSpPr>
            <p:spPr>
              <a:xfrm>
                <a:off x="10357280" y="4835379"/>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7C40694F-0ED7-435E-98A2-BF18F29E6438}"/>
                  </a:ext>
                </a:extLst>
              </p:cNvPr>
              <p:cNvCxnSpPr/>
              <p:nvPr/>
            </p:nvCxnSpPr>
            <p:spPr>
              <a:xfrm>
                <a:off x="11402309" y="4341473"/>
                <a:ext cx="0" cy="49763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9E07ED8D-E0D0-4A5A-BB35-0787FFD8C83C}"/>
                  </a:ext>
                </a:extLst>
              </p:cNvPr>
              <p:cNvCxnSpPr>
                <a:cxnSpLocks/>
              </p:cNvCxnSpPr>
              <p:nvPr/>
            </p:nvCxnSpPr>
            <p:spPr>
              <a:xfrm>
                <a:off x="10351315" y="4352929"/>
                <a:ext cx="1045029"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27" name="TextBox 126">
              <a:extLst>
                <a:ext uri="{FF2B5EF4-FFF2-40B4-BE49-F238E27FC236}">
                  <a16:creationId xmlns:a16="http://schemas.microsoft.com/office/drawing/2014/main" id="{A60CED95-8F6B-4C42-9074-6DC22250E0F8}"/>
                </a:ext>
              </a:extLst>
            </p:cNvPr>
            <p:cNvSpPr txBox="1"/>
            <p:nvPr/>
          </p:nvSpPr>
          <p:spPr>
            <a:xfrm>
              <a:off x="10365351" y="4433903"/>
              <a:ext cx="963296" cy="307777"/>
            </a:xfrm>
            <a:prstGeom prst="rect">
              <a:avLst/>
            </a:prstGeom>
            <a:noFill/>
          </p:spPr>
          <p:txBody>
            <a:bodyPr wrap="square" rtlCol="0">
              <a:spAutoFit/>
            </a:bodyPr>
            <a:lstStyle/>
            <a:p>
              <a:pPr algn="ctr"/>
              <a:r>
                <a:rPr lang="en-US" sz="1400" dirty="0"/>
                <a:t>Layer 1</a:t>
              </a:r>
              <a:endParaRPr lang="en-US" dirty="0"/>
            </a:p>
          </p:txBody>
        </p:sp>
        <p:grpSp>
          <p:nvGrpSpPr>
            <p:cNvPr id="128" name="Group 127">
              <a:extLst>
                <a:ext uri="{FF2B5EF4-FFF2-40B4-BE49-F238E27FC236}">
                  <a16:creationId xmlns:a16="http://schemas.microsoft.com/office/drawing/2014/main" id="{F250F0E0-E7F0-4D9C-9E5E-99E72DFA6BB3}"/>
                </a:ext>
              </a:extLst>
            </p:cNvPr>
            <p:cNvGrpSpPr/>
            <p:nvPr/>
          </p:nvGrpSpPr>
          <p:grpSpPr>
            <a:xfrm>
              <a:off x="10348332" y="4961187"/>
              <a:ext cx="1050994" cy="501364"/>
              <a:chOff x="10351315" y="4337744"/>
              <a:chExt cx="1050994" cy="501364"/>
            </a:xfrm>
          </p:grpSpPr>
          <p:cxnSp>
            <p:nvCxnSpPr>
              <p:cNvPr id="136" name="Straight Connector 135">
                <a:extLst>
                  <a:ext uri="{FF2B5EF4-FFF2-40B4-BE49-F238E27FC236}">
                    <a16:creationId xmlns:a16="http://schemas.microsoft.com/office/drawing/2014/main" id="{ABCEA09A-4A4A-41D7-97C4-6C3AEEE11843}"/>
                  </a:ext>
                </a:extLst>
              </p:cNvPr>
              <p:cNvCxnSpPr/>
              <p:nvPr/>
            </p:nvCxnSpPr>
            <p:spPr>
              <a:xfrm>
                <a:off x="10357280" y="4337744"/>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DC2799B3-5558-48F1-BEB7-F975A06AEA46}"/>
                  </a:ext>
                </a:extLst>
              </p:cNvPr>
              <p:cNvCxnSpPr>
                <a:cxnSpLocks/>
              </p:cNvCxnSpPr>
              <p:nvPr/>
            </p:nvCxnSpPr>
            <p:spPr>
              <a:xfrm>
                <a:off x="10357280" y="4835379"/>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1FD6F663-F68C-4426-BD46-5F73A566A81C}"/>
                  </a:ext>
                </a:extLst>
              </p:cNvPr>
              <p:cNvCxnSpPr/>
              <p:nvPr/>
            </p:nvCxnSpPr>
            <p:spPr>
              <a:xfrm>
                <a:off x="11402309" y="4341473"/>
                <a:ext cx="0" cy="497635"/>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9BC928AB-5CA3-4C91-8B7B-DD3615A6B57A}"/>
                  </a:ext>
                </a:extLst>
              </p:cNvPr>
              <p:cNvCxnSpPr>
                <a:cxnSpLocks/>
              </p:cNvCxnSpPr>
              <p:nvPr/>
            </p:nvCxnSpPr>
            <p:spPr>
              <a:xfrm>
                <a:off x="10351315" y="4352929"/>
                <a:ext cx="1045029"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grpSp>
        <p:sp>
          <p:nvSpPr>
            <p:cNvPr id="129" name="TextBox 128">
              <a:extLst>
                <a:ext uri="{FF2B5EF4-FFF2-40B4-BE49-F238E27FC236}">
                  <a16:creationId xmlns:a16="http://schemas.microsoft.com/office/drawing/2014/main" id="{B4501FB5-0BE9-417E-B09A-B2BBF6666B9A}"/>
                </a:ext>
              </a:extLst>
            </p:cNvPr>
            <p:cNvSpPr txBox="1"/>
            <p:nvPr/>
          </p:nvSpPr>
          <p:spPr>
            <a:xfrm>
              <a:off x="10357280" y="5057981"/>
              <a:ext cx="963296" cy="307777"/>
            </a:xfrm>
            <a:prstGeom prst="rect">
              <a:avLst/>
            </a:prstGeom>
            <a:noFill/>
          </p:spPr>
          <p:txBody>
            <a:bodyPr wrap="square" rtlCol="0">
              <a:spAutoFit/>
            </a:bodyPr>
            <a:lstStyle/>
            <a:p>
              <a:pPr algn="ctr"/>
              <a:r>
                <a:rPr lang="en-US" sz="1400" dirty="0"/>
                <a:t>Layer 2</a:t>
              </a:r>
              <a:endParaRPr lang="en-US" dirty="0"/>
            </a:p>
          </p:txBody>
        </p:sp>
        <p:grpSp>
          <p:nvGrpSpPr>
            <p:cNvPr id="130" name="Group 129">
              <a:extLst>
                <a:ext uri="{FF2B5EF4-FFF2-40B4-BE49-F238E27FC236}">
                  <a16:creationId xmlns:a16="http://schemas.microsoft.com/office/drawing/2014/main" id="{8BC55F81-2211-4F01-94AE-AF656AF68150}"/>
                </a:ext>
              </a:extLst>
            </p:cNvPr>
            <p:cNvGrpSpPr/>
            <p:nvPr/>
          </p:nvGrpSpPr>
          <p:grpSpPr>
            <a:xfrm>
              <a:off x="10348094" y="5597697"/>
              <a:ext cx="1050994" cy="501364"/>
              <a:chOff x="10351315" y="4337744"/>
              <a:chExt cx="1050994" cy="501364"/>
            </a:xfrm>
          </p:grpSpPr>
          <p:cxnSp>
            <p:nvCxnSpPr>
              <p:cNvPr id="132" name="Straight Connector 131">
                <a:extLst>
                  <a:ext uri="{FF2B5EF4-FFF2-40B4-BE49-F238E27FC236}">
                    <a16:creationId xmlns:a16="http://schemas.microsoft.com/office/drawing/2014/main" id="{7403AEC9-86C6-4F16-BB25-491AEA95FF57}"/>
                  </a:ext>
                </a:extLst>
              </p:cNvPr>
              <p:cNvCxnSpPr/>
              <p:nvPr/>
            </p:nvCxnSpPr>
            <p:spPr>
              <a:xfrm>
                <a:off x="10357280" y="4337744"/>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0AD23F53-012C-4EF1-933D-85A66162DAE1}"/>
                  </a:ext>
                </a:extLst>
              </p:cNvPr>
              <p:cNvCxnSpPr>
                <a:cxnSpLocks/>
              </p:cNvCxnSpPr>
              <p:nvPr/>
            </p:nvCxnSpPr>
            <p:spPr>
              <a:xfrm>
                <a:off x="10357280" y="483537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36B8E35B-352B-43F7-80A4-160665FBA2A6}"/>
                  </a:ext>
                </a:extLst>
              </p:cNvPr>
              <p:cNvCxnSpPr/>
              <p:nvPr/>
            </p:nvCxnSpPr>
            <p:spPr>
              <a:xfrm>
                <a:off x="11402309" y="4341473"/>
                <a:ext cx="0" cy="49763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49BF5390-7825-4003-B465-6DA7C268E49F}"/>
                  </a:ext>
                </a:extLst>
              </p:cNvPr>
              <p:cNvCxnSpPr>
                <a:cxnSpLocks/>
              </p:cNvCxnSpPr>
              <p:nvPr/>
            </p:nvCxnSpPr>
            <p:spPr>
              <a:xfrm>
                <a:off x="10351315" y="4352929"/>
                <a:ext cx="1045029"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131" name="TextBox 130">
              <a:extLst>
                <a:ext uri="{FF2B5EF4-FFF2-40B4-BE49-F238E27FC236}">
                  <a16:creationId xmlns:a16="http://schemas.microsoft.com/office/drawing/2014/main" id="{26BE8F1B-9FA7-4A66-89CB-D40495751BBC}"/>
                </a:ext>
              </a:extLst>
            </p:cNvPr>
            <p:cNvSpPr txBox="1"/>
            <p:nvPr/>
          </p:nvSpPr>
          <p:spPr>
            <a:xfrm>
              <a:off x="10357280" y="5691600"/>
              <a:ext cx="963296" cy="307777"/>
            </a:xfrm>
            <a:prstGeom prst="rect">
              <a:avLst/>
            </a:prstGeom>
            <a:noFill/>
          </p:spPr>
          <p:txBody>
            <a:bodyPr wrap="square" rtlCol="0">
              <a:spAutoFit/>
            </a:bodyPr>
            <a:lstStyle/>
            <a:p>
              <a:pPr algn="ctr"/>
              <a:r>
                <a:rPr lang="en-US" sz="1400" dirty="0"/>
                <a:t>Layer 3</a:t>
              </a:r>
              <a:endParaRPr lang="en-US" dirty="0"/>
            </a:p>
          </p:txBody>
        </p:sp>
      </p:grpSp>
      <p:sp>
        <p:nvSpPr>
          <p:cNvPr id="144" name="Arrow: Down 143">
            <a:extLst>
              <a:ext uri="{FF2B5EF4-FFF2-40B4-BE49-F238E27FC236}">
                <a16:creationId xmlns:a16="http://schemas.microsoft.com/office/drawing/2014/main" id="{F36670EC-8EAD-4EA3-92F9-04D3EA390F52}"/>
              </a:ext>
            </a:extLst>
          </p:cNvPr>
          <p:cNvSpPr/>
          <p:nvPr/>
        </p:nvSpPr>
        <p:spPr>
          <a:xfrm rot="5400000" flipV="1">
            <a:off x="9107335" y="4724817"/>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5" name="Arrow: Down 144">
            <a:extLst>
              <a:ext uri="{FF2B5EF4-FFF2-40B4-BE49-F238E27FC236}">
                <a16:creationId xmlns:a16="http://schemas.microsoft.com/office/drawing/2014/main" id="{EBCE4C7C-1207-4A57-B052-905E6D2BDABF}"/>
              </a:ext>
            </a:extLst>
          </p:cNvPr>
          <p:cNvSpPr/>
          <p:nvPr/>
        </p:nvSpPr>
        <p:spPr>
          <a:xfrm rot="10800000">
            <a:off x="9591067" y="4575554"/>
            <a:ext cx="182880" cy="56374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6" name="Arrow: Down 145">
            <a:extLst>
              <a:ext uri="{FF2B5EF4-FFF2-40B4-BE49-F238E27FC236}">
                <a16:creationId xmlns:a16="http://schemas.microsoft.com/office/drawing/2014/main" id="{A009EBCC-969F-413F-B1E3-23A00C7D7998}"/>
              </a:ext>
            </a:extLst>
          </p:cNvPr>
          <p:cNvSpPr/>
          <p:nvPr/>
        </p:nvSpPr>
        <p:spPr>
          <a:xfrm rot="5400000" flipV="1">
            <a:off x="9975349" y="4085274"/>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7" name="Arrow: Down 146">
            <a:extLst>
              <a:ext uri="{FF2B5EF4-FFF2-40B4-BE49-F238E27FC236}">
                <a16:creationId xmlns:a16="http://schemas.microsoft.com/office/drawing/2014/main" id="{975EB282-470C-40F7-81C6-321A504D99B1}"/>
              </a:ext>
            </a:extLst>
          </p:cNvPr>
          <p:cNvSpPr/>
          <p:nvPr/>
        </p:nvSpPr>
        <p:spPr>
          <a:xfrm rot="5400000" flipV="1">
            <a:off x="10115676" y="1885383"/>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8" name="Arrow: Down 147">
            <a:extLst>
              <a:ext uri="{FF2B5EF4-FFF2-40B4-BE49-F238E27FC236}">
                <a16:creationId xmlns:a16="http://schemas.microsoft.com/office/drawing/2014/main" id="{1ECE0474-1797-4C2D-9864-0FD06A190941}"/>
              </a:ext>
            </a:extLst>
          </p:cNvPr>
          <p:cNvSpPr/>
          <p:nvPr/>
        </p:nvSpPr>
        <p:spPr>
          <a:xfrm rot="5400000" flipV="1">
            <a:off x="11630226" y="4237581"/>
            <a:ext cx="166731" cy="64193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9" name="TextBox 148">
            <a:extLst>
              <a:ext uri="{FF2B5EF4-FFF2-40B4-BE49-F238E27FC236}">
                <a16:creationId xmlns:a16="http://schemas.microsoft.com/office/drawing/2014/main" id="{541BEE41-E461-483F-B2A8-77FC0180EC8C}"/>
              </a:ext>
            </a:extLst>
          </p:cNvPr>
          <p:cNvSpPr txBox="1"/>
          <p:nvPr/>
        </p:nvSpPr>
        <p:spPr>
          <a:xfrm>
            <a:off x="9763199" y="3907021"/>
            <a:ext cx="2338010" cy="307777"/>
          </a:xfrm>
          <a:prstGeom prst="rect">
            <a:avLst/>
          </a:prstGeom>
          <a:noFill/>
        </p:spPr>
        <p:txBody>
          <a:bodyPr wrap="square" rtlCol="0">
            <a:spAutoFit/>
          </a:bodyPr>
          <a:lstStyle/>
          <a:p>
            <a:pPr algn="ctr"/>
            <a:r>
              <a:rPr lang="en-US" sz="1400" dirty="0"/>
              <a:t>Linear Reservoir Baseflow</a:t>
            </a:r>
            <a:endParaRPr lang="en-US" dirty="0"/>
          </a:p>
        </p:txBody>
      </p:sp>
      <p:sp>
        <p:nvSpPr>
          <p:cNvPr id="150" name="Arrow: Down 149">
            <a:extLst>
              <a:ext uri="{FF2B5EF4-FFF2-40B4-BE49-F238E27FC236}">
                <a16:creationId xmlns:a16="http://schemas.microsoft.com/office/drawing/2014/main" id="{A8D0ED3A-61CF-4F85-80B5-6E9C538DBDBA}"/>
              </a:ext>
            </a:extLst>
          </p:cNvPr>
          <p:cNvSpPr/>
          <p:nvPr/>
        </p:nvSpPr>
        <p:spPr>
          <a:xfrm rot="5400000" flipV="1">
            <a:off x="10004753" y="4726275"/>
            <a:ext cx="182880" cy="914400"/>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1" name="Arrow: Down 150">
            <a:extLst>
              <a:ext uri="{FF2B5EF4-FFF2-40B4-BE49-F238E27FC236}">
                <a16:creationId xmlns:a16="http://schemas.microsoft.com/office/drawing/2014/main" id="{4FDFE1F4-C97E-47AE-9568-BBE2473A47D1}"/>
              </a:ext>
            </a:extLst>
          </p:cNvPr>
          <p:cNvSpPr/>
          <p:nvPr/>
        </p:nvSpPr>
        <p:spPr>
          <a:xfrm rot="5400000" flipV="1">
            <a:off x="11630225" y="4901693"/>
            <a:ext cx="166731" cy="641933"/>
          </a:xfrm>
          <a:prstGeom prst="downArrow">
            <a:avLst/>
          </a:prstGeom>
          <a:solidFill>
            <a:srgbClr val="FF0000">
              <a:alpha val="89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28FADFB6-3778-4740-971A-35AE818B061E}"/>
              </a:ext>
            </a:extLst>
          </p:cNvPr>
          <p:cNvPicPr>
            <a:picLocks noChangeAspect="1"/>
          </p:cNvPicPr>
          <p:nvPr/>
        </p:nvPicPr>
        <p:blipFill>
          <a:blip r:embed="rId3"/>
          <a:stretch>
            <a:fillRect/>
          </a:stretch>
        </p:blipFill>
        <p:spPr>
          <a:xfrm>
            <a:off x="267011" y="3479277"/>
            <a:ext cx="3967014" cy="3157420"/>
          </a:xfrm>
          <a:prstGeom prst="rect">
            <a:avLst/>
          </a:prstGeom>
          <a:ln>
            <a:solidFill>
              <a:schemeClr val="tx1"/>
            </a:solidFill>
          </a:ln>
        </p:spPr>
      </p:pic>
      <p:pic>
        <p:nvPicPr>
          <p:cNvPr id="8" name="Picture 7">
            <a:extLst>
              <a:ext uri="{FF2B5EF4-FFF2-40B4-BE49-F238E27FC236}">
                <a16:creationId xmlns:a16="http://schemas.microsoft.com/office/drawing/2014/main" id="{70E8E75C-FC17-4EF0-8B04-6FD91780C7ED}"/>
              </a:ext>
            </a:extLst>
          </p:cNvPr>
          <p:cNvPicPr>
            <a:picLocks noChangeAspect="1"/>
          </p:cNvPicPr>
          <p:nvPr/>
        </p:nvPicPr>
        <p:blipFill>
          <a:blip r:embed="rId4"/>
          <a:stretch>
            <a:fillRect/>
          </a:stretch>
        </p:blipFill>
        <p:spPr>
          <a:xfrm>
            <a:off x="4397194" y="3521839"/>
            <a:ext cx="2589176" cy="3174495"/>
          </a:xfrm>
          <a:prstGeom prst="rect">
            <a:avLst/>
          </a:prstGeom>
          <a:ln w="76200">
            <a:solidFill>
              <a:srgbClr val="FFFF00"/>
            </a:solidFill>
          </a:ln>
        </p:spPr>
      </p:pic>
      <mc:AlternateContent xmlns:mc="http://schemas.openxmlformats.org/markup-compatibility/2006" xmlns:p14="http://schemas.microsoft.com/office/powerpoint/2010/main">
        <mc:Choice Requires="p14">
          <p:contentPart p14:bwMode="auto" r:id="rId5">
            <p14:nvContentPartPr>
              <p14:cNvPr id="9" name="Ink 8">
                <a:extLst>
                  <a:ext uri="{FF2B5EF4-FFF2-40B4-BE49-F238E27FC236}">
                    <a16:creationId xmlns:a16="http://schemas.microsoft.com/office/drawing/2014/main" id="{7170A96E-F0D9-457B-A24D-2214CFCFEB14}"/>
                  </a:ext>
                </a:extLst>
              </p14:cNvPr>
              <p14:cNvContentPartPr/>
              <p14:nvPr/>
            </p14:nvContentPartPr>
            <p14:xfrm>
              <a:off x="4928374" y="4425252"/>
              <a:ext cx="400680" cy="12960"/>
            </p14:xfrm>
          </p:contentPart>
        </mc:Choice>
        <mc:Fallback xmlns="">
          <p:pic>
            <p:nvPicPr>
              <p:cNvPr id="9" name="Ink 8">
                <a:extLst>
                  <a:ext uri="{FF2B5EF4-FFF2-40B4-BE49-F238E27FC236}">
                    <a16:creationId xmlns:a16="http://schemas.microsoft.com/office/drawing/2014/main" id="{7170A96E-F0D9-457B-A24D-2214CFCFEB14}"/>
                  </a:ext>
                </a:extLst>
              </p:cNvPr>
              <p:cNvPicPr/>
              <p:nvPr/>
            </p:nvPicPr>
            <p:blipFill>
              <a:blip r:embed="rId6"/>
              <a:stretch>
                <a:fillRect/>
              </a:stretch>
            </p:blipFill>
            <p:spPr>
              <a:xfrm>
                <a:off x="4874374" y="4317612"/>
                <a:ext cx="508320" cy="228600"/>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7" name="Ink 6">
                <a:extLst>
                  <a:ext uri="{FF2B5EF4-FFF2-40B4-BE49-F238E27FC236}">
                    <a16:creationId xmlns:a16="http://schemas.microsoft.com/office/drawing/2014/main" id="{6564F89B-45AC-47A8-972E-CE4BECD400AE}"/>
                  </a:ext>
                </a:extLst>
              </p14:cNvPr>
              <p14:cNvContentPartPr/>
              <p14:nvPr/>
            </p14:nvContentPartPr>
            <p14:xfrm>
              <a:off x="791254" y="4426692"/>
              <a:ext cx="659520" cy="54360"/>
            </p14:xfrm>
          </p:contentPart>
        </mc:Choice>
        <mc:Fallback xmlns="">
          <p:pic>
            <p:nvPicPr>
              <p:cNvPr id="7" name="Ink 6">
                <a:extLst>
                  <a:ext uri="{FF2B5EF4-FFF2-40B4-BE49-F238E27FC236}">
                    <a16:creationId xmlns:a16="http://schemas.microsoft.com/office/drawing/2014/main" id="{6564F89B-45AC-47A8-972E-CE4BECD400AE}"/>
                  </a:ext>
                </a:extLst>
              </p:cNvPr>
              <p:cNvPicPr/>
              <p:nvPr/>
            </p:nvPicPr>
            <p:blipFill>
              <a:blip r:embed="rId8"/>
              <a:stretch>
                <a:fillRect/>
              </a:stretch>
            </p:blipFill>
            <p:spPr>
              <a:xfrm>
                <a:off x="737254" y="4319052"/>
                <a:ext cx="767160" cy="2700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11" name="Ink 10">
                <a:extLst>
                  <a:ext uri="{FF2B5EF4-FFF2-40B4-BE49-F238E27FC236}">
                    <a16:creationId xmlns:a16="http://schemas.microsoft.com/office/drawing/2014/main" id="{B32E5D63-C27C-4DEF-A2D5-30D96F1C6687}"/>
                  </a:ext>
                </a:extLst>
              </p14:cNvPr>
              <p14:cNvContentPartPr/>
              <p14:nvPr/>
            </p14:nvContentPartPr>
            <p14:xfrm>
              <a:off x="824734" y="5764812"/>
              <a:ext cx="631080" cy="360"/>
            </p14:xfrm>
          </p:contentPart>
        </mc:Choice>
        <mc:Fallback xmlns="">
          <p:pic>
            <p:nvPicPr>
              <p:cNvPr id="11" name="Ink 10">
                <a:extLst>
                  <a:ext uri="{FF2B5EF4-FFF2-40B4-BE49-F238E27FC236}">
                    <a16:creationId xmlns:a16="http://schemas.microsoft.com/office/drawing/2014/main" id="{B32E5D63-C27C-4DEF-A2D5-30D96F1C6687}"/>
                  </a:ext>
                </a:extLst>
              </p:cNvPr>
              <p:cNvPicPr/>
              <p:nvPr/>
            </p:nvPicPr>
            <p:blipFill>
              <a:blip r:embed="rId10"/>
              <a:stretch>
                <a:fillRect/>
              </a:stretch>
            </p:blipFill>
            <p:spPr>
              <a:xfrm>
                <a:off x="771094" y="5657172"/>
                <a:ext cx="73872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14" name="Ink 13">
                <a:extLst>
                  <a:ext uri="{FF2B5EF4-FFF2-40B4-BE49-F238E27FC236}">
                    <a16:creationId xmlns:a16="http://schemas.microsoft.com/office/drawing/2014/main" id="{20334BAA-219A-4F23-B174-394530546A79}"/>
                  </a:ext>
                </a:extLst>
              </p14:cNvPr>
              <p14:cNvContentPartPr/>
              <p14:nvPr/>
            </p14:nvContentPartPr>
            <p14:xfrm>
              <a:off x="4616254" y="5453052"/>
              <a:ext cx="723600" cy="34920"/>
            </p14:xfrm>
          </p:contentPart>
        </mc:Choice>
        <mc:Fallback xmlns="">
          <p:pic>
            <p:nvPicPr>
              <p:cNvPr id="14" name="Ink 13">
                <a:extLst>
                  <a:ext uri="{FF2B5EF4-FFF2-40B4-BE49-F238E27FC236}">
                    <a16:creationId xmlns:a16="http://schemas.microsoft.com/office/drawing/2014/main" id="{20334BAA-219A-4F23-B174-394530546A79}"/>
                  </a:ext>
                </a:extLst>
              </p:cNvPr>
              <p:cNvPicPr/>
              <p:nvPr/>
            </p:nvPicPr>
            <p:blipFill>
              <a:blip r:embed="rId12"/>
              <a:stretch>
                <a:fillRect/>
              </a:stretch>
            </p:blipFill>
            <p:spPr>
              <a:xfrm>
                <a:off x="4562614" y="5345412"/>
                <a:ext cx="831240" cy="250560"/>
              </a:xfrm>
              <a:prstGeom prst="rect">
                <a:avLst/>
              </a:prstGeom>
            </p:spPr>
          </p:pic>
        </mc:Fallback>
      </mc:AlternateContent>
    </p:spTree>
    <p:extLst>
      <p:ext uri="{BB962C8B-B14F-4D97-AF65-F5344CB8AC3E}">
        <p14:creationId xmlns:p14="http://schemas.microsoft.com/office/powerpoint/2010/main" val="31772012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6" y="1131511"/>
            <a:ext cx="5272943" cy="5493217"/>
          </a:xfrm>
          <a:noFill/>
        </p:spPr>
        <p:txBody>
          <a:bodyPr/>
          <a:lstStyle/>
          <a:p>
            <a:pPr marL="342900" indent="-342900">
              <a:buFont typeface="Arial" panose="020B0604020202020204" pitchFamily="34" charset="0"/>
              <a:buChar char="•"/>
            </a:pPr>
            <a:r>
              <a:rPr lang="en-US" sz="2200" dirty="0">
                <a:solidFill>
                  <a:schemeClr val="tx1"/>
                </a:solidFill>
              </a:rPr>
              <a:t>The plot on this slide shows three different simulations with different linear reservoir coefficients.</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Notice how larger coefficient values attenuate the baseflow contribution, which reflects longer durations the  infiltrated water spends in the ground.</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Notice that the timing of the baseflow hydrograph is not influenced much by the storage coefficient.</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Initially set the coefficients using multipliers of the Clark Storage Coefficient. </a:t>
            </a:r>
          </a:p>
        </p:txBody>
      </p:sp>
      <p:grpSp>
        <p:nvGrpSpPr>
          <p:cNvPr id="26" name="Group 25">
            <a:extLst>
              <a:ext uri="{FF2B5EF4-FFF2-40B4-BE49-F238E27FC236}">
                <a16:creationId xmlns:a16="http://schemas.microsoft.com/office/drawing/2014/main" id="{F3300C19-1275-4C49-B756-034714B06505}"/>
              </a:ext>
            </a:extLst>
          </p:cNvPr>
          <p:cNvGrpSpPr/>
          <p:nvPr/>
        </p:nvGrpSpPr>
        <p:grpSpPr>
          <a:xfrm>
            <a:off x="5365939" y="2998488"/>
            <a:ext cx="6612604" cy="3126256"/>
            <a:chOff x="5395503" y="2795330"/>
            <a:chExt cx="6612604" cy="3126256"/>
          </a:xfrm>
        </p:grpSpPr>
        <p:pic>
          <p:nvPicPr>
            <p:cNvPr id="6" name="Picture 5">
              <a:extLst>
                <a:ext uri="{FF2B5EF4-FFF2-40B4-BE49-F238E27FC236}">
                  <a16:creationId xmlns:a16="http://schemas.microsoft.com/office/drawing/2014/main" id="{0073B461-9F16-4178-9DC6-229F94676AB2}"/>
                </a:ext>
              </a:extLst>
            </p:cNvPr>
            <p:cNvPicPr>
              <a:picLocks noChangeAspect="1"/>
            </p:cNvPicPr>
            <p:nvPr/>
          </p:nvPicPr>
          <p:blipFill>
            <a:blip r:embed="rId3"/>
            <a:stretch>
              <a:fillRect/>
            </a:stretch>
          </p:blipFill>
          <p:spPr>
            <a:xfrm>
              <a:off x="5395503" y="2795330"/>
              <a:ext cx="6612604" cy="3126256"/>
            </a:xfrm>
            <a:prstGeom prst="rect">
              <a:avLst/>
            </a:prstGeom>
            <a:ln>
              <a:solidFill>
                <a:schemeClr val="tx1"/>
              </a:solidFill>
            </a:ln>
          </p:spPr>
        </p:pic>
        <p:sp>
          <p:nvSpPr>
            <p:cNvPr id="4" name="TextBox 3">
              <a:extLst>
                <a:ext uri="{FF2B5EF4-FFF2-40B4-BE49-F238E27FC236}">
                  <a16:creationId xmlns:a16="http://schemas.microsoft.com/office/drawing/2014/main" id="{43AC0472-A0B0-4A67-B95F-6271A0F1668F}"/>
                </a:ext>
              </a:extLst>
            </p:cNvPr>
            <p:cNvSpPr txBox="1"/>
            <p:nvPr/>
          </p:nvSpPr>
          <p:spPr>
            <a:xfrm>
              <a:off x="8410354" y="3122586"/>
              <a:ext cx="2324100" cy="369332"/>
            </a:xfrm>
            <a:prstGeom prst="rect">
              <a:avLst/>
            </a:prstGeom>
            <a:noFill/>
            <a:ln>
              <a:noFill/>
            </a:ln>
          </p:spPr>
          <p:txBody>
            <a:bodyPr wrap="square" rtlCol="0">
              <a:spAutoFit/>
            </a:bodyPr>
            <a:lstStyle/>
            <a:p>
              <a:r>
                <a:rPr lang="en-US" dirty="0"/>
                <a:t>Total Flow</a:t>
              </a:r>
            </a:p>
          </p:txBody>
        </p:sp>
        <p:grpSp>
          <p:nvGrpSpPr>
            <p:cNvPr id="21" name="Group 20">
              <a:extLst>
                <a:ext uri="{FF2B5EF4-FFF2-40B4-BE49-F238E27FC236}">
                  <a16:creationId xmlns:a16="http://schemas.microsoft.com/office/drawing/2014/main" id="{9379D99D-8EBF-46F6-A34F-66F75D7A0F46}"/>
                </a:ext>
              </a:extLst>
            </p:cNvPr>
            <p:cNvGrpSpPr/>
            <p:nvPr/>
          </p:nvGrpSpPr>
          <p:grpSpPr>
            <a:xfrm>
              <a:off x="9005066" y="3649927"/>
              <a:ext cx="2915884" cy="663591"/>
              <a:chOff x="1115456" y="3700770"/>
              <a:chExt cx="2915884" cy="663591"/>
            </a:xfrm>
          </p:grpSpPr>
          <p:cxnSp>
            <p:nvCxnSpPr>
              <p:cNvPr id="14" name="Straight Connector 13">
                <a:extLst>
                  <a:ext uri="{FF2B5EF4-FFF2-40B4-BE49-F238E27FC236}">
                    <a16:creationId xmlns:a16="http://schemas.microsoft.com/office/drawing/2014/main" id="{22BFF5C5-B056-4714-BC0B-5D88F5A000E3}"/>
                  </a:ext>
                </a:extLst>
              </p:cNvPr>
              <p:cNvCxnSpPr>
                <a:cxnSpLocks/>
              </p:cNvCxnSpPr>
              <p:nvPr/>
            </p:nvCxnSpPr>
            <p:spPr>
              <a:xfrm>
                <a:off x="1115458" y="384898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69255DF-179C-4C4A-A8AF-FF241C4DE2B7}"/>
                  </a:ext>
                </a:extLst>
              </p:cNvPr>
              <p:cNvCxnSpPr>
                <a:cxnSpLocks/>
              </p:cNvCxnSpPr>
              <p:nvPr/>
            </p:nvCxnSpPr>
            <p:spPr>
              <a:xfrm>
                <a:off x="1115457" y="404391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BD67621F-3A78-455B-801C-C616A8DD2DC5}"/>
                  </a:ext>
                </a:extLst>
              </p:cNvPr>
              <p:cNvCxnSpPr>
                <a:cxnSpLocks/>
              </p:cNvCxnSpPr>
              <p:nvPr/>
            </p:nvCxnSpPr>
            <p:spPr>
              <a:xfrm>
                <a:off x="1115456" y="423530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EDCCCD3E-EC10-4495-BEA7-0A389587C1DC}"/>
                  </a:ext>
                </a:extLst>
              </p:cNvPr>
              <p:cNvSpPr txBox="1"/>
              <p:nvPr/>
            </p:nvSpPr>
            <p:spPr>
              <a:xfrm>
                <a:off x="1494365" y="3700770"/>
                <a:ext cx="2536975" cy="276999"/>
              </a:xfrm>
              <a:prstGeom prst="rect">
                <a:avLst/>
              </a:prstGeom>
              <a:noFill/>
              <a:ln>
                <a:noFill/>
              </a:ln>
            </p:spPr>
            <p:txBody>
              <a:bodyPr wrap="square" rtlCol="0">
                <a:spAutoFit/>
              </a:bodyPr>
              <a:lstStyle/>
              <a:p>
                <a:r>
                  <a:rPr lang="en-US" sz="1200" dirty="0"/>
                  <a:t>Coef. = 12 hours</a:t>
                </a:r>
              </a:p>
            </p:txBody>
          </p:sp>
          <p:sp>
            <p:nvSpPr>
              <p:cNvPr id="19" name="TextBox 18">
                <a:extLst>
                  <a:ext uri="{FF2B5EF4-FFF2-40B4-BE49-F238E27FC236}">
                    <a16:creationId xmlns:a16="http://schemas.microsoft.com/office/drawing/2014/main" id="{3EA20BBC-919A-4678-A53A-4F62F9FC09DA}"/>
                  </a:ext>
                </a:extLst>
              </p:cNvPr>
              <p:cNvSpPr txBox="1"/>
              <p:nvPr/>
            </p:nvSpPr>
            <p:spPr>
              <a:xfrm>
                <a:off x="1488791" y="3894967"/>
                <a:ext cx="2536975" cy="276999"/>
              </a:xfrm>
              <a:prstGeom prst="rect">
                <a:avLst/>
              </a:prstGeom>
              <a:noFill/>
              <a:ln>
                <a:noFill/>
              </a:ln>
            </p:spPr>
            <p:txBody>
              <a:bodyPr wrap="square" rtlCol="0">
                <a:spAutoFit/>
              </a:bodyPr>
              <a:lstStyle/>
              <a:p>
                <a:r>
                  <a:rPr lang="en-US" sz="1200" dirty="0"/>
                  <a:t>Coef. = 24 hours</a:t>
                </a:r>
              </a:p>
            </p:txBody>
          </p:sp>
          <p:sp>
            <p:nvSpPr>
              <p:cNvPr id="20" name="TextBox 19">
                <a:extLst>
                  <a:ext uri="{FF2B5EF4-FFF2-40B4-BE49-F238E27FC236}">
                    <a16:creationId xmlns:a16="http://schemas.microsoft.com/office/drawing/2014/main" id="{8971ADDA-FCCB-403B-967A-DCA08D0CB4EB}"/>
                  </a:ext>
                </a:extLst>
              </p:cNvPr>
              <p:cNvSpPr txBox="1"/>
              <p:nvPr/>
            </p:nvSpPr>
            <p:spPr>
              <a:xfrm>
                <a:off x="1494364" y="4087362"/>
                <a:ext cx="2536975" cy="276999"/>
              </a:xfrm>
              <a:prstGeom prst="rect">
                <a:avLst/>
              </a:prstGeom>
              <a:noFill/>
              <a:ln>
                <a:noFill/>
              </a:ln>
            </p:spPr>
            <p:txBody>
              <a:bodyPr wrap="square" rtlCol="0">
                <a:spAutoFit/>
              </a:bodyPr>
              <a:lstStyle/>
              <a:p>
                <a:r>
                  <a:rPr lang="en-US" sz="1200" dirty="0"/>
                  <a:t>Coef. = 48 hours</a:t>
                </a:r>
              </a:p>
            </p:txBody>
          </p:sp>
        </p:grpSp>
        <p:sp>
          <p:nvSpPr>
            <p:cNvPr id="22" name="Right Brace 21">
              <a:extLst>
                <a:ext uri="{FF2B5EF4-FFF2-40B4-BE49-F238E27FC236}">
                  <a16:creationId xmlns:a16="http://schemas.microsoft.com/office/drawing/2014/main" id="{2D5DDC97-B622-4E0F-956E-5B273534D006}"/>
                </a:ext>
              </a:extLst>
            </p:cNvPr>
            <p:cNvSpPr/>
            <p:nvPr/>
          </p:nvSpPr>
          <p:spPr>
            <a:xfrm>
              <a:off x="8102009" y="3009482"/>
              <a:ext cx="393405" cy="606481"/>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Right Brace 22">
              <a:extLst>
                <a:ext uri="{FF2B5EF4-FFF2-40B4-BE49-F238E27FC236}">
                  <a16:creationId xmlns:a16="http://schemas.microsoft.com/office/drawing/2014/main" id="{B1BD0AB8-B678-407C-B719-D6D5FC0CCE46}"/>
                </a:ext>
              </a:extLst>
            </p:cNvPr>
            <p:cNvSpPr/>
            <p:nvPr/>
          </p:nvSpPr>
          <p:spPr>
            <a:xfrm>
              <a:off x="7926948" y="4216448"/>
              <a:ext cx="435935" cy="769355"/>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a:extLst>
                <a:ext uri="{FF2B5EF4-FFF2-40B4-BE49-F238E27FC236}">
                  <a16:creationId xmlns:a16="http://schemas.microsoft.com/office/drawing/2014/main" id="{C2DF0D2B-DE43-4A50-A712-07122D8382B1}"/>
                </a:ext>
              </a:extLst>
            </p:cNvPr>
            <p:cNvSpPr txBox="1"/>
            <p:nvPr/>
          </p:nvSpPr>
          <p:spPr>
            <a:xfrm>
              <a:off x="8298711" y="4410588"/>
              <a:ext cx="2324100" cy="369332"/>
            </a:xfrm>
            <a:prstGeom prst="rect">
              <a:avLst/>
            </a:prstGeom>
            <a:noFill/>
            <a:ln>
              <a:noFill/>
            </a:ln>
          </p:spPr>
          <p:txBody>
            <a:bodyPr wrap="square" rtlCol="0">
              <a:spAutoFit/>
            </a:bodyPr>
            <a:lstStyle/>
            <a:p>
              <a:r>
                <a:rPr lang="en-US" dirty="0"/>
                <a:t>Baseflow</a:t>
              </a:r>
            </a:p>
          </p:txBody>
        </p:sp>
      </p:grpSp>
      <p:grpSp>
        <p:nvGrpSpPr>
          <p:cNvPr id="25" name="Group 24">
            <a:extLst>
              <a:ext uri="{FF2B5EF4-FFF2-40B4-BE49-F238E27FC236}">
                <a16:creationId xmlns:a16="http://schemas.microsoft.com/office/drawing/2014/main" id="{F73A99C3-67CF-4A8F-9913-C98F56DD5AC7}"/>
              </a:ext>
            </a:extLst>
          </p:cNvPr>
          <p:cNvGrpSpPr/>
          <p:nvPr/>
        </p:nvGrpSpPr>
        <p:grpSpPr>
          <a:xfrm>
            <a:off x="6834146" y="808012"/>
            <a:ext cx="3676190" cy="2190476"/>
            <a:chOff x="7643036" y="936415"/>
            <a:chExt cx="3676190" cy="2190476"/>
          </a:xfrm>
        </p:grpSpPr>
        <p:pic>
          <p:nvPicPr>
            <p:cNvPr id="7" name="Picture 6">
              <a:extLst>
                <a:ext uri="{FF2B5EF4-FFF2-40B4-BE49-F238E27FC236}">
                  <a16:creationId xmlns:a16="http://schemas.microsoft.com/office/drawing/2014/main" id="{28F7697B-5ACA-4E87-A1BA-6C539A9F0618}"/>
                </a:ext>
              </a:extLst>
            </p:cNvPr>
            <p:cNvPicPr>
              <a:picLocks noChangeAspect="1"/>
            </p:cNvPicPr>
            <p:nvPr/>
          </p:nvPicPr>
          <p:blipFill>
            <a:blip r:embed="rId4"/>
            <a:stretch>
              <a:fillRect/>
            </a:stretch>
          </p:blipFill>
          <p:spPr>
            <a:xfrm>
              <a:off x="7643036" y="936415"/>
              <a:ext cx="3676190" cy="2190476"/>
            </a:xfrm>
            <a:prstGeom prst="rect">
              <a:avLst/>
            </a:prstGeom>
            <a:ln>
              <a:solidFill>
                <a:schemeClr val="tx1"/>
              </a:solidFill>
            </a:ln>
          </p:spPr>
        </p:pic>
        <p:sp>
          <p:nvSpPr>
            <p:cNvPr id="5" name="Rectangle 4">
              <a:extLst>
                <a:ext uri="{FF2B5EF4-FFF2-40B4-BE49-F238E27FC236}">
                  <a16:creationId xmlns:a16="http://schemas.microsoft.com/office/drawing/2014/main" id="{1F36C4CE-C8C5-4EF0-9967-07A7B5ADCE4D}"/>
                </a:ext>
              </a:extLst>
            </p:cNvPr>
            <p:cNvSpPr/>
            <p:nvPr/>
          </p:nvSpPr>
          <p:spPr>
            <a:xfrm>
              <a:off x="7643036" y="2654266"/>
              <a:ext cx="3676190" cy="158625"/>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1757296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7" y="1252815"/>
            <a:ext cx="5152482" cy="4923076"/>
          </a:xfrm>
          <a:noFill/>
        </p:spPr>
        <p:txBody>
          <a:bodyPr/>
          <a:lstStyle/>
          <a:p>
            <a:pPr marL="342900" indent="-342900">
              <a:buFont typeface="Arial" panose="020B0604020202020204" pitchFamily="34" charset="0"/>
              <a:buChar char="•"/>
            </a:pPr>
            <a:r>
              <a:rPr lang="en-US" sz="2000" dirty="0">
                <a:solidFill>
                  <a:schemeClr val="tx1"/>
                </a:solidFill>
              </a:rPr>
              <a:t>The plot on this slide shows three different simulations where the number of steps was varied. </a:t>
            </a:r>
          </a:p>
          <a:p>
            <a:pPr marL="342900" indent="-342900">
              <a:buFont typeface="Arial" panose="020B0604020202020204" pitchFamily="34" charset="0"/>
              <a:buChar char="•"/>
            </a:pPr>
            <a:r>
              <a:rPr lang="en-US" sz="2000" dirty="0">
                <a:solidFill>
                  <a:schemeClr val="tx1"/>
                </a:solidFill>
              </a:rPr>
              <a:t>2 steps means water flows into one linear reservoir with a coefficient of 24 hours, and then water from the first linear reservoir is routed through a second linear reservoir that also has a coefficient of 24 hours.</a:t>
            </a:r>
          </a:p>
          <a:p>
            <a:pPr marL="342900" indent="-342900">
              <a:buFont typeface="Arial" panose="020B0604020202020204" pitchFamily="34" charset="0"/>
              <a:buChar char="•"/>
            </a:pPr>
            <a:r>
              <a:rPr lang="en-US" sz="2000" dirty="0">
                <a:solidFill>
                  <a:schemeClr val="tx1"/>
                </a:solidFill>
              </a:rPr>
              <a:t>Notice how timing of the baseflow hydrograph is shifted and attenuation is increased as the number of linear reservoirs is increased.</a:t>
            </a:r>
          </a:p>
          <a:p>
            <a:pPr marL="342900" indent="-342900">
              <a:buFont typeface="Arial" panose="020B0604020202020204" pitchFamily="34" charset="0"/>
              <a:buChar char="•"/>
            </a:pPr>
            <a:r>
              <a:rPr lang="en-US" sz="2000" dirty="0">
                <a:solidFill>
                  <a:schemeClr val="tx1"/>
                </a:solidFill>
              </a:rPr>
              <a:t>Increase the number of steps so the peak baseflow response occurs after the peak surface runoff response.</a:t>
            </a:r>
          </a:p>
        </p:txBody>
      </p:sp>
      <p:grpSp>
        <p:nvGrpSpPr>
          <p:cNvPr id="4" name="Group 3">
            <a:extLst>
              <a:ext uri="{FF2B5EF4-FFF2-40B4-BE49-F238E27FC236}">
                <a16:creationId xmlns:a16="http://schemas.microsoft.com/office/drawing/2014/main" id="{2B31F2F6-7CE4-4503-ADFD-3EBB462E7B7A}"/>
              </a:ext>
            </a:extLst>
          </p:cNvPr>
          <p:cNvGrpSpPr/>
          <p:nvPr/>
        </p:nvGrpSpPr>
        <p:grpSpPr>
          <a:xfrm>
            <a:off x="5365939" y="2655071"/>
            <a:ext cx="6566827" cy="3657143"/>
            <a:chOff x="5251564" y="2708252"/>
            <a:chExt cx="6566827" cy="3657143"/>
          </a:xfrm>
        </p:grpSpPr>
        <p:pic>
          <p:nvPicPr>
            <p:cNvPr id="8" name="Picture 7">
              <a:extLst>
                <a:ext uri="{FF2B5EF4-FFF2-40B4-BE49-F238E27FC236}">
                  <a16:creationId xmlns:a16="http://schemas.microsoft.com/office/drawing/2014/main" id="{5658A5BB-704B-4C34-8A65-FE9F0CAE4363}"/>
                </a:ext>
              </a:extLst>
            </p:cNvPr>
            <p:cNvPicPr>
              <a:picLocks noChangeAspect="1"/>
            </p:cNvPicPr>
            <p:nvPr/>
          </p:nvPicPr>
          <p:blipFill>
            <a:blip r:embed="rId3"/>
            <a:stretch>
              <a:fillRect/>
            </a:stretch>
          </p:blipFill>
          <p:spPr>
            <a:xfrm>
              <a:off x="5251564" y="2708252"/>
              <a:ext cx="6428571" cy="3657143"/>
            </a:xfrm>
            <a:prstGeom prst="rect">
              <a:avLst/>
            </a:prstGeom>
            <a:ln>
              <a:solidFill>
                <a:schemeClr val="tx1"/>
              </a:solidFill>
            </a:ln>
          </p:spPr>
        </p:pic>
        <p:sp>
          <p:nvSpPr>
            <p:cNvPr id="28" name="TextBox 27">
              <a:extLst>
                <a:ext uri="{FF2B5EF4-FFF2-40B4-BE49-F238E27FC236}">
                  <a16:creationId xmlns:a16="http://schemas.microsoft.com/office/drawing/2014/main" id="{97BE3FF8-733F-41A7-8A32-47BBF82F6050}"/>
                </a:ext>
              </a:extLst>
            </p:cNvPr>
            <p:cNvSpPr txBox="1"/>
            <p:nvPr/>
          </p:nvSpPr>
          <p:spPr>
            <a:xfrm>
              <a:off x="8413897" y="3251540"/>
              <a:ext cx="2324100" cy="369332"/>
            </a:xfrm>
            <a:prstGeom prst="rect">
              <a:avLst/>
            </a:prstGeom>
            <a:noFill/>
          </p:spPr>
          <p:txBody>
            <a:bodyPr wrap="square" rtlCol="0">
              <a:spAutoFit/>
            </a:bodyPr>
            <a:lstStyle/>
            <a:p>
              <a:r>
                <a:rPr lang="en-US" dirty="0"/>
                <a:t>Total Flow</a:t>
              </a:r>
            </a:p>
          </p:txBody>
        </p:sp>
        <p:sp>
          <p:nvSpPr>
            <p:cNvPr id="29" name="Right Brace 28">
              <a:extLst>
                <a:ext uri="{FF2B5EF4-FFF2-40B4-BE49-F238E27FC236}">
                  <a16:creationId xmlns:a16="http://schemas.microsoft.com/office/drawing/2014/main" id="{81B5AC42-C7F7-4809-B660-CAED603F7021}"/>
                </a:ext>
              </a:extLst>
            </p:cNvPr>
            <p:cNvSpPr/>
            <p:nvPr/>
          </p:nvSpPr>
          <p:spPr>
            <a:xfrm>
              <a:off x="8072445" y="2972116"/>
              <a:ext cx="393405" cy="913769"/>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ight Brace 29">
              <a:extLst>
                <a:ext uri="{FF2B5EF4-FFF2-40B4-BE49-F238E27FC236}">
                  <a16:creationId xmlns:a16="http://schemas.microsoft.com/office/drawing/2014/main" id="{2312E1C4-B014-42C8-89A4-AD015F62C212}"/>
                </a:ext>
              </a:extLst>
            </p:cNvPr>
            <p:cNvSpPr/>
            <p:nvPr/>
          </p:nvSpPr>
          <p:spPr>
            <a:xfrm>
              <a:off x="9317253" y="4675268"/>
              <a:ext cx="435935" cy="769355"/>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BC780309-C660-4A4C-A841-48B96D328175}"/>
                </a:ext>
              </a:extLst>
            </p:cNvPr>
            <p:cNvSpPr txBox="1"/>
            <p:nvPr/>
          </p:nvSpPr>
          <p:spPr>
            <a:xfrm>
              <a:off x="9734380" y="4899205"/>
              <a:ext cx="1325938" cy="369332"/>
            </a:xfrm>
            <a:prstGeom prst="rect">
              <a:avLst/>
            </a:prstGeom>
            <a:noFill/>
          </p:spPr>
          <p:txBody>
            <a:bodyPr wrap="square" rtlCol="0">
              <a:spAutoFit/>
            </a:bodyPr>
            <a:lstStyle/>
            <a:p>
              <a:r>
                <a:rPr lang="en-US" dirty="0"/>
                <a:t>Baseflow</a:t>
              </a:r>
            </a:p>
          </p:txBody>
        </p:sp>
        <p:grpSp>
          <p:nvGrpSpPr>
            <p:cNvPr id="11" name="Group 10">
              <a:extLst>
                <a:ext uri="{FF2B5EF4-FFF2-40B4-BE49-F238E27FC236}">
                  <a16:creationId xmlns:a16="http://schemas.microsoft.com/office/drawing/2014/main" id="{AFE130A4-36B2-4C3F-87CD-B7CB26350F57}"/>
                </a:ext>
              </a:extLst>
            </p:cNvPr>
            <p:cNvGrpSpPr/>
            <p:nvPr/>
          </p:nvGrpSpPr>
          <p:grpSpPr>
            <a:xfrm>
              <a:off x="8902507" y="3775571"/>
              <a:ext cx="2915884" cy="663591"/>
              <a:chOff x="1490181" y="5508860"/>
              <a:chExt cx="2915884" cy="663591"/>
            </a:xfrm>
          </p:grpSpPr>
          <p:cxnSp>
            <p:nvCxnSpPr>
              <p:cNvPr id="32" name="Straight Connector 31">
                <a:extLst>
                  <a:ext uri="{FF2B5EF4-FFF2-40B4-BE49-F238E27FC236}">
                    <a16:creationId xmlns:a16="http://schemas.microsoft.com/office/drawing/2014/main" id="{CD8A93CB-0740-4018-8C69-E4E2BEA65215}"/>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1E233AD-4B7B-441E-9581-66F47C643062}"/>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B8FC46-06B1-4FA2-BD73-4CF74C3A851D}"/>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B84E7-B04B-4897-B062-B6D03871F423}"/>
                  </a:ext>
                </a:extLst>
              </p:cNvPr>
              <p:cNvSpPr txBox="1"/>
              <p:nvPr/>
            </p:nvSpPr>
            <p:spPr>
              <a:xfrm>
                <a:off x="1869090" y="5508860"/>
                <a:ext cx="2536975" cy="276999"/>
              </a:xfrm>
              <a:prstGeom prst="rect">
                <a:avLst/>
              </a:prstGeom>
              <a:noFill/>
            </p:spPr>
            <p:txBody>
              <a:bodyPr wrap="square" rtlCol="0">
                <a:spAutoFit/>
              </a:bodyPr>
              <a:lstStyle/>
              <a:p>
                <a:r>
                  <a:rPr lang="en-US" sz="1200" dirty="0"/>
                  <a:t>Steps = 1</a:t>
                </a:r>
              </a:p>
            </p:txBody>
          </p:sp>
          <p:sp>
            <p:nvSpPr>
              <p:cNvPr id="36" name="TextBox 35">
                <a:extLst>
                  <a:ext uri="{FF2B5EF4-FFF2-40B4-BE49-F238E27FC236}">
                    <a16:creationId xmlns:a16="http://schemas.microsoft.com/office/drawing/2014/main" id="{33C7A93C-1B66-45EC-B432-607FA08FF02E}"/>
                  </a:ext>
                </a:extLst>
              </p:cNvPr>
              <p:cNvSpPr txBox="1"/>
              <p:nvPr/>
            </p:nvSpPr>
            <p:spPr>
              <a:xfrm>
                <a:off x="1863516" y="5703057"/>
                <a:ext cx="2536975" cy="276999"/>
              </a:xfrm>
              <a:prstGeom prst="rect">
                <a:avLst/>
              </a:prstGeom>
              <a:noFill/>
            </p:spPr>
            <p:txBody>
              <a:bodyPr wrap="square" rtlCol="0">
                <a:spAutoFit/>
              </a:bodyPr>
              <a:lstStyle/>
              <a:p>
                <a:r>
                  <a:rPr lang="en-US" sz="1200" dirty="0"/>
                  <a:t>Steps = 2</a:t>
                </a:r>
              </a:p>
            </p:txBody>
          </p:sp>
          <p:sp>
            <p:nvSpPr>
              <p:cNvPr id="37" name="TextBox 36">
                <a:extLst>
                  <a:ext uri="{FF2B5EF4-FFF2-40B4-BE49-F238E27FC236}">
                    <a16:creationId xmlns:a16="http://schemas.microsoft.com/office/drawing/2014/main" id="{1B424321-5258-4C7D-B050-AC896BA86906}"/>
                  </a:ext>
                </a:extLst>
              </p:cNvPr>
              <p:cNvSpPr txBox="1"/>
              <p:nvPr/>
            </p:nvSpPr>
            <p:spPr>
              <a:xfrm>
                <a:off x="1869089" y="5895452"/>
                <a:ext cx="2536975" cy="276999"/>
              </a:xfrm>
              <a:prstGeom prst="rect">
                <a:avLst/>
              </a:prstGeom>
              <a:noFill/>
            </p:spPr>
            <p:txBody>
              <a:bodyPr wrap="square" rtlCol="0">
                <a:spAutoFit/>
              </a:bodyPr>
              <a:lstStyle/>
              <a:p>
                <a:r>
                  <a:rPr lang="en-US" sz="1200" dirty="0"/>
                  <a:t>Steps = 3</a:t>
                </a:r>
              </a:p>
            </p:txBody>
          </p:sp>
        </p:grpSp>
      </p:grpSp>
      <p:pic>
        <p:nvPicPr>
          <p:cNvPr id="6" name="Picture 5">
            <a:extLst>
              <a:ext uri="{FF2B5EF4-FFF2-40B4-BE49-F238E27FC236}">
                <a16:creationId xmlns:a16="http://schemas.microsoft.com/office/drawing/2014/main" id="{C85666A1-9D13-E769-B057-B3C2B5731318}"/>
              </a:ext>
            </a:extLst>
          </p:cNvPr>
          <p:cNvPicPr>
            <a:picLocks noChangeAspect="1"/>
          </p:cNvPicPr>
          <p:nvPr/>
        </p:nvPicPr>
        <p:blipFill>
          <a:blip r:embed="rId4"/>
          <a:stretch>
            <a:fillRect/>
          </a:stretch>
        </p:blipFill>
        <p:spPr>
          <a:xfrm>
            <a:off x="5790177" y="793246"/>
            <a:ext cx="5476190" cy="2057143"/>
          </a:xfrm>
          <a:prstGeom prst="rect">
            <a:avLst/>
          </a:prstGeom>
          <a:ln>
            <a:solidFill>
              <a:schemeClr val="tx1"/>
            </a:solidFill>
          </a:ln>
        </p:spPr>
      </p:pic>
    </p:spTree>
    <p:extLst>
      <p:ext uri="{BB962C8B-B14F-4D97-AF65-F5344CB8AC3E}">
        <p14:creationId xmlns:p14="http://schemas.microsoft.com/office/powerpoint/2010/main" val="23063425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6" y="1252815"/>
            <a:ext cx="11832363" cy="1720757"/>
          </a:xfrm>
          <a:noFill/>
        </p:spPr>
        <p:txBody>
          <a:bodyPr/>
          <a:lstStyle/>
          <a:p>
            <a:pPr marL="342900" indent="-342900">
              <a:buFont typeface="Arial" panose="020B0604020202020204" pitchFamily="34" charset="0"/>
              <a:buChar char="•"/>
            </a:pPr>
            <a:r>
              <a:rPr lang="en-US" sz="2200" dirty="0">
                <a:solidFill>
                  <a:schemeClr val="tx1"/>
                </a:solidFill>
              </a:rPr>
              <a:t>The plot on this slide shows three different simulations where the groundwater 2 linear reservoir coefficient was varied (50-50 split in infiltrated losses between layers). </a:t>
            </a:r>
          </a:p>
          <a:p>
            <a:pPr marL="342900" indent="-342900">
              <a:buFont typeface="Arial" panose="020B0604020202020204" pitchFamily="34" charset="0"/>
              <a:buChar char="•"/>
            </a:pPr>
            <a:r>
              <a:rPr lang="en-US" sz="2200" dirty="0">
                <a:solidFill>
                  <a:schemeClr val="tx1"/>
                </a:solidFill>
              </a:rPr>
              <a:t>Groundwater 2/3 layers can be used to model the longer responding groundwater flow, these components will not have as much of an impact on the flood magnitude.</a:t>
            </a:r>
          </a:p>
        </p:txBody>
      </p:sp>
      <p:grpSp>
        <p:nvGrpSpPr>
          <p:cNvPr id="6" name="Group 5">
            <a:extLst>
              <a:ext uri="{FF2B5EF4-FFF2-40B4-BE49-F238E27FC236}">
                <a16:creationId xmlns:a16="http://schemas.microsoft.com/office/drawing/2014/main" id="{A722C335-6F99-4FD7-8318-16B8B9D5FE78}"/>
              </a:ext>
            </a:extLst>
          </p:cNvPr>
          <p:cNvGrpSpPr/>
          <p:nvPr/>
        </p:nvGrpSpPr>
        <p:grpSpPr>
          <a:xfrm>
            <a:off x="5063655" y="2882245"/>
            <a:ext cx="6653627" cy="3220356"/>
            <a:chOff x="5198770" y="3168502"/>
            <a:chExt cx="6653627" cy="3220356"/>
          </a:xfrm>
        </p:grpSpPr>
        <p:pic>
          <p:nvPicPr>
            <p:cNvPr id="4" name="Picture 3">
              <a:extLst>
                <a:ext uri="{FF2B5EF4-FFF2-40B4-BE49-F238E27FC236}">
                  <a16:creationId xmlns:a16="http://schemas.microsoft.com/office/drawing/2014/main" id="{3CF21E3A-9BF4-48D8-97CA-1BEB14079C95}"/>
                </a:ext>
              </a:extLst>
            </p:cNvPr>
            <p:cNvPicPr>
              <a:picLocks noChangeAspect="1"/>
            </p:cNvPicPr>
            <p:nvPr/>
          </p:nvPicPr>
          <p:blipFill>
            <a:blip r:embed="rId3"/>
            <a:stretch>
              <a:fillRect/>
            </a:stretch>
          </p:blipFill>
          <p:spPr>
            <a:xfrm>
              <a:off x="5198770" y="3168502"/>
              <a:ext cx="6653627" cy="3220356"/>
            </a:xfrm>
            <a:prstGeom prst="rect">
              <a:avLst/>
            </a:prstGeom>
            <a:ln>
              <a:solidFill>
                <a:schemeClr val="tx1"/>
              </a:solidFill>
            </a:ln>
          </p:spPr>
        </p:pic>
        <p:sp>
          <p:nvSpPr>
            <p:cNvPr id="28" name="TextBox 27">
              <a:extLst>
                <a:ext uri="{FF2B5EF4-FFF2-40B4-BE49-F238E27FC236}">
                  <a16:creationId xmlns:a16="http://schemas.microsoft.com/office/drawing/2014/main" id="{97BE3FF8-733F-41A7-8A32-47BBF82F6050}"/>
                </a:ext>
              </a:extLst>
            </p:cNvPr>
            <p:cNvSpPr txBox="1"/>
            <p:nvPr/>
          </p:nvSpPr>
          <p:spPr>
            <a:xfrm>
              <a:off x="8373170" y="3303802"/>
              <a:ext cx="2324100" cy="369332"/>
            </a:xfrm>
            <a:prstGeom prst="rect">
              <a:avLst/>
            </a:prstGeom>
            <a:noFill/>
          </p:spPr>
          <p:txBody>
            <a:bodyPr wrap="square" rtlCol="0">
              <a:spAutoFit/>
            </a:bodyPr>
            <a:lstStyle/>
            <a:p>
              <a:r>
                <a:rPr lang="en-US" dirty="0"/>
                <a:t>Total Flow</a:t>
              </a:r>
            </a:p>
          </p:txBody>
        </p:sp>
        <p:sp>
          <p:nvSpPr>
            <p:cNvPr id="29" name="Right Brace 28">
              <a:extLst>
                <a:ext uri="{FF2B5EF4-FFF2-40B4-BE49-F238E27FC236}">
                  <a16:creationId xmlns:a16="http://schemas.microsoft.com/office/drawing/2014/main" id="{81B5AC42-C7F7-4809-B660-CAED603F7021}"/>
                </a:ext>
              </a:extLst>
            </p:cNvPr>
            <p:cNvSpPr/>
            <p:nvPr/>
          </p:nvSpPr>
          <p:spPr>
            <a:xfrm>
              <a:off x="8019060" y="3314714"/>
              <a:ext cx="393405" cy="305077"/>
            </a:xfrm>
            <a:prstGeom prst="rightBrace">
              <a:avLst>
                <a:gd name="adj1" fmla="val 8333"/>
                <a:gd name="adj2" fmla="val 51164"/>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ight Brace 29">
              <a:extLst>
                <a:ext uri="{FF2B5EF4-FFF2-40B4-BE49-F238E27FC236}">
                  <a16:creationId xmlns:a16="http://schemas.microsoft.com/office/drawing/2014/main" id="{2312E1C4-B014-42C8-89A4-AD015F62C212}"/>
                </a:ext>
              </a:extLst>
            </p:cNvPr>
            <p:cNvSpPr/>
            <p:nvPr/>
          </p:nvSpPr>
          <p:spPr>
            <a:xfrm>
              <a:off x="7962517" y="5104538"/>
              <a:ext cx="435935" cy="305077"/>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BC780309-C660-4A4C-A841-48B96D328175}"/>
                </a:ext>
              </a:extLst>
            </p:cNvPr>
            <p:cNvSpPr txBox="1"/>
            <p:nvPr/>
          </p:nvSpPr>
          <p:spPr>
            <a:xfrm>
              <a:off x="8373170" y="5072410"/>
              <a:ext cx="1325938" cy="369332"/>
            </a:xfrm>
            <a:prstGeom prst="rect">
              <a:avLst/>
            </a:prstGeom>
            <a:noFill/>
          </p:spPr>
          <p:txBody>
            <a:bodyPr wrap="square" rtlCol="0">
              <a:spAutoFit/>
            </a:bodyPr>
            <a:lstStyle/>
            <a:p>
              <a:r>
                <a:rPr lang="en-US" dirty="0"/>
                <a:t>Baseflow</a:t>
              </a:r>
            </a:p>
          </p:txBody>
        </p:sp>
        <p:grpSp>
          <p:nvGrpSpPr>
            <p:cNvPr id="11" name="Group 10">
              <a:extLst>
                <a:ext uri="{FF2B5EF4-FFF2-40B4-BE49-F238E27FC236}">
                  <a16:creationId xmlns:a16="http://schemas.microsoft.com/office/drawing/2014/main" id="{AFE130A4-36B2-4C3F-87CD-B7CB26350F57}"/>
                </a:ext>
              </a:extLst>
            </p:cNvPr>
            <p:cNvGrpSpPr/>
            <p:nvPr/>
          </p:nvGrpSpPr>
          <p:grpSpPr>
            <a:xfrm>
              <a:off x="8902507" y="3775571"/>
              <a:ext cx="2915884" cy="663591"/>
              <a:chOff x="1490181" y="5508860"/>
              <a:chExt cx="2915884" cy="663591"/>
            </a:xfrm>
          </p:grpSpPr>
          <p:cxnSp>
            <p:nvCxnSpPr>
              <p:cNvPr id="32" name="Straight Connector 31">
                <a:extLst>
                  <a:ext uri="{FF2B5EF4-FFF2-40B4-BE49-F238E27FC236}">
                    <a16:creationId xmlns:a16="http://schemas.microsoft.com/office/drawing/2014/main" id="{CD8A93CB-0740-4018-8C69-E4E2BEA65215}"/>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1E233AD-4B7B-441E-9581-66F47C643062}"/>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B8FC46-06B1-4FA2-BD73-4CF74C3A851D}"/>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B84E7-B04B-4897-B062-B6D03871F423}"/>
                  </a:ext>
                </a:extLst>
              </p:cNvPr>
              <p:cNvSpPr txBox="1"/>
              <p:nvPr/>
            </p:nvSpPr>
            <p:spPr>
              <a:xfrm>
                <a:off x="1869090" y="5508860"/>
                <a:ext cx="2536975" cy="276999"/>
              </a:xfrm>
              <a:prstGeom prst="rect">
                <a:avLst/>
              </a:prstGeom>
              <a:noFill/>
            </p:spPr>
            <p:txBody>
              <a:bodyPr wrap="square" rtlCol="0">
                <a:spAutoFit/>
              </a:bodyPr>
              <a:lstStyle/>
              <a:p>
                <a:r>
                  <a:rPr lang="en-US" sz="1200" dirty="0"/>
                  <a:t>GW2 Coef. = 100 hours</a:t>
                </a:r>
              </a:p>
            </p:txBody>
          </p:sp>
          <p:sp>
            <p:nvSpPr>
              <p:cNvPr id="36" name="TextBox 35">
                <a:extLst>
                  <a:ext uri="{FF2B5EF4-FFF2-40B4-BE49-F238E27FC236}">
                    <a16:creationId xmlns:a16="http://schemas.microsoft.com/office/drawing/2014/main" id="{33C7A93C-1B66-45EC-B432-607FA08FF02E}"/>
                  </a:ext>
                </a:extLst>
              </p:cNvPr>
              <p:cNvSpPr txBox="1"/>
              <p:nvPr/>
            </p:nvSpPr>
            <p:spPr>
              <a:xfrm>
                <a:off x="1863516" y="5703057"/>
                <a:ext cx="2536975" cy="276999"/>
              </a:xfrm>
              <a:prstGeom prst="rect">
                <a:avLst/>
              </a:prstGeom>
              <a:noFill/>
            </p:spPr>
            <p:txBody>
              <a:bodyPr wrap="square" rtlCol="0">
                <a:spAutoFit/>
              </a:bodyPr>
              <a:lstStyle/>
              <a:p>
                <a:r>
                  <a:rPr lang="en-US" sz="1200" dirty="0"/>
                  <a:t>GW2 Coef. = 200 hours</a:t>
                </a:r>
              </a:p>
            </p:txBody>
          </p:sp>
          <p:sp>
            <p:nvSpPr>
              <p:cNvPr id="37" name="TextBox 36">
                <a:extLst>
                  <a:ext uri="{FF2B5EF4-FFF2-40B4-BE49-F238E27FC236}">
                    <a16:creationId xmlns:a16="http://schemas.microsoft.com/office/drawing/2014/main" id="{1B424321-5258-4C7D-B050-AC896BA86906}"/>
                  </a:ext>
                </a:extLst>
              </p:cNvPr>
              <p:cNvSpPr txBox="1"/>
              <p:nvPr/>
            </p:nvSpPr>
            <p:spPr>
              <a:xfrm>
                <a:off x="1869089" y="5895452"/>
                <a:ext cx="2536975" cy="276999"/>
              </a:xfrm>
              <a:prstGeom prst="rect">
                <a:avLst/>
              </a:prstGeom>
              <a:noFill/>
            </p:spPr>
            <p:txBody>
              <a:bodyPr wrap="square" rtlCol="0">
                <a:spAutoFit/>
              </a:bodyPr>
              <a:lstStyle/>
              <a:p>
                <a:r>
                  <a:rPr lang="en-US" sz="1200" dirty="0"/>
                  <a:t>GW2 Coef. = 300 hours</a:t>
                </a:r>
              </a:p>
            </p:txBody>
          </p:sp>
        </p:grpSp>
      </p:grpSp>
      <p:pic>
        <p:nvPicPr>
          <p:cNvPr id="8" name="Picture 7">
            <a:extLst>
              <a:ext uri="{FF2B5EF4-FFF2-40B4-BE49-F238E27FC236}">
                <a16:creationId xmlns:a16="http://schemas.microsoft.com/office/drawing/2014/main" id="{F95B2284-0DF7-ED1C-BA85-38A3CBA9F501}"/>
              </a:ext>
            </a:extLst>
          </p:cNvPr>
          <p:cNvPicPr>
            <a:picLocks noChangeAspect="1"/>
          </p:cNvPicPr>
          <p:nvPr/>
        </p:nvPicPr>
        <p:blipFill>
          <a:blip r:embed="rId4"/>
          <a:stretch>
            <a:fillRect/>
          </a:stretch>
        </p:blipFill>
        <p:spPr>
          <a:xfrm>
            <a:off x="213456" y="2892723"/>
            <a:ext cx="4696696" cy="2710572"/>
          </a:xfrm>
          <a:prstGeom prst="rect">
            <a:avLst/>
          </a:prstGeom>
          <a:ln>
            <a:solidFill>
              <a:schemeClr val="tx1"/>
            </a:solidFill>
          </a:ln>
        </p:spPr>
      </p:pic>
    </p:spTree>
    <p:extLst>
      <p:ext uri="{BB962C8B-B14F-4D97-AF65-F5344CB8AC3E}">
        <p14:creationId xmlns:p14="http://schemas.microsoft.com/office/powerpoint/2010/main" val="165315478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55498" y="839994"/>
            <a:ext cx="11035790" cy="1720757"/>
          </a:xfrm>
          <a:noFill/>
        </p:spPr>
        <p:txBody>
          <a:bodyPr/>
          <a:lstStyle/>
          <a:p>
            <a:pPr marL="342900" indent="-342900">
              <a:buFont typeface="Arial" panose="020B0604020202020204" pitchFamily="34" charset="0"/>
              <a:buChar char="•"/>
            </a:pPr>
            <a:r>
              <a:rPr lang="en-US" sz="2200" dirty="0">
                <a:solidFill>
                  <a:schemeClr val="tx1"/>
                </a:solidFill>
              </a:rPr>
              <a:t>The plot on this slide shows three different simulations where the groundwater fraction was varied. </a:t>
            </a:r>
          </a:p>
          <a:p>
            <a:pPr marL="569913" lvl="1" indent="-342900">
              <a:buFont typeface="Arial" panose="020B0604020202020204" pitchFamily="34" charset="0"/>
              <a:buChar char="•"/>
            </a:pPr>
            <a:r>
              <a:rPr lang="en-US" sz="2200" dirty="0">
                <a:solidFill>
                  <a:schemeClr val="tx1"/>
                </a:solidFill>
              </a:rPr>
              <a:t>The sum of the fractions for all layers cannot exceed 1 </a:t>
            </a:r>
            <a:r>
              <a:rPr lang="en-US" sz="2200" u="sng" dirty="0">
                <a:solidFill>
                  <a:schemeClr val="tx1"/>
                </a:solidFill>
              </a:rPr>
              <a:t>but </a:t>
            </a:r>
            <a:r>
              <a:rPr lang="en-US" sz="2200" b="1" u="sng" dirty="0">
                <a:solidFill>
                  <a:schemeClr val="tx1"/>
                </a:solidFill>
              </a:rPr>
              <a:t>can be</a:t>
            </a:r>
            <a:r>
              <a:rPr lang="en-US" sz="2200" u="sng" dirty="0">
                <a:solidFill>
                  <a:schemeClr val="tx1"/>
                </a:solidFill>
              </a:rPr>
              <a:t> less than 1</a:t>
            </a: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The fraction can be used to control the magnitude of the baseflow hydrograph (emphasize interflow), the fraction can be used to improve runoff volume.</a:t>
            </a:r>
          </a:p>
        </p:txBody>
      </p:sp>
      <p:grpSp>
        <p:nvGrpSpPr>
          <p:cNvPr id="4" name="Group 3">
            <a:extLst>
              <a:ext uri="{FF2B5EF4-FFF2-40B4-BE49-F238E27FC236}">
                <a16:creationId xmlns:a16="http://schemas.microsoft.com/office/drawing/2014/main" id="{1771AA5A-D3B4-4DC3-B9E1-3CD9F8073C6C}"/>
              </a:ext>
            </a:extLst>
          </p:cNvPr>
          <p:cNvGrpSpPr/>
          <p:nvPr/>
        </p:nvGrpSpPr>
        <p:grpSpPr>
          <a:xfrm>
            <a:off x="4710268" y="2651406"/>
            <a:ext cx="7397757" cy="3771429"/>
            <a:chOff x="4993444" y="2409845"/>
            <a:chExt cx="7397757" cy="3771429"/>
          </a:xfrm>
        </p:grpSpPr>
        <p:pic>
          <p:nvPicPr>
            <p:cNvPr id="6" name="Picture 5">
              <a:extLst>
                <a:ext uri="{FF2B5EF4-FFF2-40B4-BE49-F238E27FC236}">
                  <a16:creationId xmlns:a16="http://schemas.microsoft.com/office/drawing/2014/main" id="{129C000F-58B6-40F3-9ADC-140D354B7AEF}"/>
                </a:ext>
              </a:extLst>
            </p:cNvPr>
            <p:cNvPicPr>
              <a:picLocks noChangeAspect="1"/>
            </p:cNvPicPr>
            <p:nvPr/>
          </p:nvPicPr>
          <p:blipFill>
            <a:blip r:embed="rId3"/>
            <a:stretch>
              <a:fillRect/>
            </a:stretch>
          </p:blipFill>
          <p:spPr>
            <a:xfrm>
              <a:off x="4993444" y="2409845"/>
              <a:ext cx="7314286" cy="3771429"/>
            </a:xfrm>
            <a:prstGeom prst="rect">
              <a:avLst/>
            </a:prstGeom>
            <a:ln>
              <a:solidFill>
                <a:schemeClr val="tx1"/>
              </a:solidFill>
            </a:ln>
          </p:spPr>
        </p:pic>
        <p:sp>
          <p:nvSpPr>
            <p:cNvPr id="28" name="TextBox 27">
              <a:extLst>
                <a:ext uri="{FF2B5EF4-FFF2-40B4-BE49-F238E27FC236}">
                  <a16:creationId xmlns:a16="http://schemas.microsoft.com/office/drawing/2014/main" id="{97BE3FF8-733F-41A7-8A32-47BBF82F6050}"/>
                </a:ext>
              </a:extLst>
            </p:cNvPr>
            <p:cNvSpPr txBox="1"/>
            <p:nvPr/>
          </p:nvSpPr>
          <p:spPr>
            <a:xfrm>
              <a:off x="8364244" y="3061475"/>
              <a:ext cx="2324100" cy="369332"/>
            </a:xfrm>
            <a:prstGeom prst="rect">
              <a:avLst/>
            </a:prstGeom>
            <a:noFill/>
            <a:ln>
              <a:noFill/>
            </a:ln>
          </p:spPr>
          <p:txBody>
            <a:bodyPr wrap="square" rtlCol="0">
              <a:spAutoFit/>
            </a:bodyPr>
            <a:lstStyle/>
            <a:p>
              <a:r>
                <a:rPr lang="en-US" dirty="0"/>
                <a:t>Total Flow</a:t>
              </a:r>
            </a:p>
          </p:txBody>
        </p:sp>
        <p:sp>
          <p:nvSpPr>
            <p:cNvPr id="29" name="Right Brace 28">
              <a:extLst>
                <a:ext uri="{FF2B5EF4-FFF2-40B4-BE49-F238E27FC236}">
                  <a16:creationId xmlns:a16="http://schemas.microsoft.com/office/drawing/2014/main" id="{81B5AC42-C7F7-4809-B660-CAED603F7021}"/>
                </a:ext>
              </a:extLst>
            </p:cNvPr>
            <p:cNvSpPr/>
            <p:nvPr/>
          </p:nvSpPr>
          <p:spPr>
            <a:xfrm>
              <a:off x="8019060" y="2631234"/>
              <a:ext cx="393405" cy="1129794"/>
            </a:xfrm>
            <a:prstGeom prst="rightBrace">
              <a:avLst>
                <a:gd name="adj1" fmla="val 8333"/>
                <a:gd name="adj2" fmla="val 51164"/>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Right Brace 29">
              <a:extLst>
                <a:ext uri="{FF2B5EF4-FFF2-40B4-BE49-F238E27FC236}">
                  <a16:creationId xmlns:a16="http://schemas.microsoft.com/office/drawing/2014/main" id="{2312E1C4-B014-42C8-89A4-AD015F62C212}"/>
                </a:ext>
              </a:extLst>
            </p:cNvPr>
            <p:cNvSpPr/>
            <p:nvPr/>
          </p:nvSpPr>
          <p:spPr>
            <a:xfrm>
              <a:off x="7801092" y="4439837"/>
              <a:ext cx="435935" cy="1280671"/>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1" name="TextBox 30">
              <a:extLst>
                <a:ext uri="{FF2B5EF4-FFF2-40B4-BE49-F238E27FC236}">
                  <a16:creationId xmlns:a16="http://schemas.microsoft.com/office/drawing/2014/main" id="{BC780309-C660-4A4C-A841-48B96D328175}"/>
                </a:ext>
              </a:extLst>
            </p:cNvPr>
            <p:cNvSpPr txBox="1"/>
            <p:nvPr/>
          </p:nvSpPr>
          <p:spPr>
            <a:xfrm>
              <a:off x="8237027" y="4923948"/>
              <a:ext cx="1325938" cy="369332"/>
            </a:xfrm>
            <a:prstGeom prst="rect">
              <a:avLst/>
            </a:prstGeom>
            <a:noFill/>
            <a:ln>
              <a:noFill/>
            </a:ln>
          </p:spPr>
          <p:txBody>
            <a:bodyPr wrap="square" rtlCol="0">
              <a:spAutoFit/>
            </a:bodyPr>
            <a:lstStyle/>
            <a:p>
              <a:r>
                <a:rPr lang="en-US" dirty="0"/>
                <a:t>Baseflow</a:t>
              </a:r>
            </a:p>
          </p:txBody>
        </p:sp>
        <p:grpSp>
          <p:nvGrpSpPr>
            <p:cNvPr id="11" name="Group 10">
              <a:extLst>
                <a:ext uri="{FF2B5EF4-FFF2-40B4-BE49-F238E27FC236}">
                  <a16:creationId xmlns:a16="http://schemas.microsoft.com/office/drawing/2014/main" id="{AFE130A4-36B2-4C3F-87CD-B7CB26350F57}"/>
                </a:ext>
              </a:extLst>
            </p:cNvPr>
            <p:cNvGrpSpPr/>
            <p:nvPr/>
          </p:nvGrpSpPr>
          <p:grpSpPr>
            <a:xfrm>
              <a:off x="8902662" y="3761028"/>
              <a:ext cx="3488539" cy="663591"/>
              <a:chOff x="1490181" y="5508860"/>
              <a:chExt cx="2915884" cy="663591"/>
            </a:xfrm>
          </p:grpSpPr>
          <p:cxnSp>
            <p:nvCxnSpPr>
              <p:cNvPr id="32" name="Straight Connector 31">
                <a:extLst>
                  <a:ext uri="{FF2B5EF4-FFF2-40B4-BE49-F238E27FC236}">
                    <a16:creationId xmlns:a16="http://schemas.microsoft.com/office/drawing/2014/main" id="{CD8A93CB-0740-4018-8C69-E4E2BEA65215}"/>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D1E233AD-4B7B-441E-9581-66F47C643062}"/>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4B8FC46-06B1-4FA2-BD73-4CF74C3A851D}"/>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4EB84E7-B04B-4897-B062-B6D03871F423}"/>
                  </a:ext>
                </a:extLst>
              </p:cNvPr>
              <p:cNvSpPr txBox="1"/>
              <p:nvPr/>
            </p:nvSpPr>
            <p:spPr>
              <a:xfrm>
                <a:off x="1869090" y="5508860"/>
                <a:ext cx="2536975" cy="276999"/>
              </a:xfrm>
              <a:prstGeom prst="rect">
                <a:avLst/>
              </a:prstGeom>
              <a:noFill/>
              <a:ln>
                <a:noFill/>
              </a:ln>
            </p:spPr>
            <p:txBody>
              <a:bodyPr wrap="square" rtlCol="0">
                <a:spAutoFit/>
              </a:bodyPr>
              <a:lstStyle/>
              <a:p>
                <a:r>
                  <a:rPr lang="en-US" sz="1200" dirty="0"/>
                  <a:t>GW 1 Fraction = 1 (volume 1.6 inches)</a:t>
                </a:r>
              </a:p>
            </p:txBody>
          </p:sp>
          <p:sp>
            <p:nvSpPr>
              <p:cNvPr id="36" name="TextBox 35">
                <a:extLst>
                  <a:ext uri="{FF2B5EF4-FFF2-40B4-BE49-F238E27FC236}">
                    <a16:creationId xmlns:a16="http://schemas.microsoft.com/office/drawing/2014/main" id="{33C7A93C-1B66-45EC-B432-607FA08FF02E}"/>
                  </a:ext>
                </a:extLst>
              </p:cNvPr>
              <p:cNvSpPr txBox="1"/>
              <p:nvPr/>
            </p:nvSpPr>
            <p:spPr>
              <a:xfrm>
                <a:off x="1863516" y="5703057"/>
                <a:ext cx="2536975" cy="276999"/>
              </a:xfrm>
              <a:prstGeom prst="rect">
                <a:avLst/>
              </a:prstGeom>
              <a:noFill/>
              <a:ln>
                <a:noFill/>
              </a:ln>
            </p:spPr>
            <p:txBody>
              <a:bodyPr wrap="square" rtlCol="0">
                <a:spAutoFit/>
              </a:bodyPr>
              <a:lstStyle/>
              <a:p>
                <a:r>
                  <a:rPr lang="en-US" sz="1200" dirty="0"/>
                  <a:t>GW 1 Fraction = 0.5 (volume 0.8 inches)</a:t>
                </a:r>
              </a:p>
            </p:txBody>
          </p:sp>
          <p:sp>
            <p:nvSpPr>
              <p:cNvPr id="37" name="TextBox 36">
                <a:extLst>
                  <a:ext uri="{FF2B5EF4-FFF2-40B4-BE49-F238E27FC236}">
                    <a16:creationId xmlns:a16="http://schemas.microsoft.com/office/drawing/2014/main" id="{1B424321-5258-4C7D-B050-AC896BA86906}"/>
                  </a:ext>
                </a:extLst>
              </p:cNvPr>
              <p:cNvSpPr txBox="1"/>
              <p:nvPr/>
            </p:nvSpPr>
            <p:spPr>
              <a:xfrm>
                <a:off x="1869089" y="5895452"/>
                <a:ext cx="2536975" cy="276999"/>
              </a:xfrm>
              <a:prstGeom prst="rect">
                <a:avLst/>
              </a:prstGeom>
              <a:noFill/>
              <a:ln>
                <a:noFill/>
              </a:ln>
            </p:spPr>
            <p:txBody>
              <a:bodyPr wrap="square" rtlCol="0">
                <a:spAutoFit/>
              </a:bodyPr>
              <a:lstStyle/>
              <a:p>
                <a:r>
                  <a:rPr lang="en-US" sz="1200" dirty="0"/>
                  <a:t>GW 1 Fraction = 0.1 (volume 0.2 inches)</a:t>
                </a:r>
              </a:p>
            </p:txBody>
          </p:sp>
        </p:grpSp>
      </p:grpSp>
      <p:pic>
        <p:nvPicPr>
          <p:cNvPr id="9" name="Picture 8">
            <a:extLst>
              <a:ext uri="{FF2B5EF4-FFF2-40B4-BE49-F238E27FC236}">
                <a16:creationId xmlns:a16="http://schemas.microsoft.com/office/drawing/2014/main" id="{C2FD8962-70A9-06F7-E61A-99A5F087E10F}"/>
              </a:ext>
            </a:extLst>
          </p:cNvPr>
          <p:cNvPicPr>
            <a:picLocks noChangeAspect="1"/>
          </p:cNvPicPr>
          <p:nvPr/>
        </p:nvPicPr>
        <p:blipFill>
          <a:blip r:embed="rId4"/>
          <a:stretch>
            <a:fillRect/>
          </a:stretch>
        </p:blipFill>
        <p:spPr>
          <a:xfrm>
            <a:off x="177931" y="2760464"/>
            <a:ext cx="4437995" cy="2561269"/>
          </a:xfrm>
          <a:prstGeom prst="rect">
            <a:avLst/>
          </a:prstGeom>
          <a:ln>
            <a:solidFill>
              <a:schemeClr val="tx1"/>
            </a:solidFill>
          </a:ln>
        </p:spPr>
      </p:pic>
    </p:spTree>
    <p:extLst>
      <p:ext uri="{BB962C8B-B14F-4D97-AF65-F5344CB8AC3E}">
        <p14:creationId xmlns:p14="http://schemas.microsoft.com/office/powerpoint/2010/main" val="11533469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7" y="1008258"/>
            <a:ext cx="6474422" cy="5498865"/>
          </a:xfrm>
          <a:noFill/>
        </p:spPr>
        <p:txBody>
          <a:bodyPr/>
          <a:lstStyle/>
          <a:p>
            <a:pPr marL="342900" indent="-342900">
              <a:buFont typeface="Arial" panose="020B0604020202020204" pitchFamily="34" charset="0"/>
              <a:buChar char="•"/>
            </a:pPr>
            <a:r>
              <a:rPr lang="en-US" sz="2200" dirty="0">
                <a:solidFill>
                  <a:schemeClr val="tx1"/>
                </a:solidFill>
              </a:rPr>
              <a:t>You can choose an initial discharge type: </a:t>
            </a:r>
            <a:r>
              <a:rPr lang="en-US" sz="2200" b="1" dirty="0">
                <a:solidFill>
                  <a:schemeClr val="tx1"/>
                </a:solidFill>
              </a:rPr>
              <a:t>Discharge per Area </a:t>
            </a:r>
            <a:r>
              <a:rPr lang="en-US" sz="2200" dirty="0">
                <a:solidFill>
                  <a:schemeClr val="tx1"/>
                </a:solidFill>
              </a:rPr>
              <a:t>or </a:t>
            </a:r>
            <a:r>
              <a:rPr lang="en-US" sz="2200" b="1" dirty="0">
                <a:solidFill>
                  <a:schemeClr val="tx1"/>
                </a:solidFill>
              </a:rPr>
              <a:t>Discharge</a:t>
            </a:r>
            <a:r>
              <a:rPr lang="en-US" sz="2200" dirty="0">
                <a:solidFill>
                  <a:schemeClr val="tx1"/>
                </a:solidFill>
              </a:rPr>
              <a:t> (a discharge per area of 1 CFS/MI2 means the initial flow would be 100 </a:t>
            </a:r>
            <a:r>
              <a:rPr lang="en-US" sz="2200" dirty="0" err="1">
                <a:solidFill>
                  <a:schemeClr val="tx1"/>
                </a:solidFill>
              </a:rPr>
              <a:t>cfs</a:t>
            </a:r>
            <a:r>
              <a:rPr lang="en-US" sz="2200" dirty="0">
                <a:solidFill>
                  <a:schemeClr val="tx1"/>
                </a:solidFill>
              </a:rPr>
              <a:t> for a 100 square mile subbasin)</a:t>
            </a:r>
          </a:p>
          <a:p>
            <a:pPr marL="342900" indent="-342900">
              <a:buFont typeface="Arial" panose="020B0604020202020204" pitchFamily="34" charset="0"/>
              <a:buChar char="•"/>
            </a:pPr>
            <a:r>
              <a:rPr lang="en-US" sz="2200" dirty="0">
                <a:solidFill>
                  <a:schemeClr val="tx1"/>
                </a:solidFill>
              </a:rPr>
              <a:t>Discharge per Area is easier to apply across the basin model (generally consistent across subbasins), where a discharge initial type uses one discharge value per subbasin.</a:t>
            </a:r>
          </a:p>
          <a:p>
            <a:pPr marL="342900" indent="-342900">
              <a:buFont typeface="Arial" panose="020B0604020202020204" pitchFamily="34" charset="0"/>
              <a:buChar char="•"/>
            </a:pPr>
            <a:r>
              <a:rPr lang="en-US" sz="2200" dirty="0">
                <a:solidFill>
                  <a:schemeClr val="tx1"/>
                </a:solidFill>
              </a:rPr>
              <a:t>The plot on this slide shows different initial discharge per area values, manually adjust the initial discharge to match observations at the beginning of the simulation. </a:t>
            </a:r>
          </a:p>
          <a:p>
            <a:pPr marL="342900" indent="-342900">
              <a:buFont typeface="Arial" panose="020B0604020202020204" pitchFamily="34" charset="0"/>
              <a:buChar char="•"/>
            </a:pPr>
            <a:r>
              <a:rPr lang="en-US" sz="2200" dirty="0">
                <a:solidFill>
                  <a:schemeClr val="tx1"/>
                </a:solidFill>
              </a:rPr>
              <a:t>Be strategic when setting the starting date of the simulation, interflow could be set to zero and only initial GW2/3 specified.</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p:txBody>
      </p:sp>
      <p:pic>
        <p:nvPicPr>
          <p:cNvPr id="7" name="Picture 6">
            <a:extLst>
              <a:ext uri="{FF2B5EF4-FFF2-40B4-BE49-F238E27FC236}">
                <a16:creationId xmlns:a16="http://schemas.microsoft.com/office/drawing/2014/main" id="{68D3D643-B501-43C1-86C2-412F2C8C256E}"/>
              </a:ext>
            </a:extLst>
          </p:cNvPr>
          <p:cNvPicPr>
            <a:picLocks noChangeAspect="1"/>
          </p:cNvPicPr>
          <p:nvPr/>
        </p:nvPicPr>
        <p:blipFill>
          <a:blip r:embed="rId3"/>
          <a:stretch>
            <a:fillRect/>
          </a:stretch>
        </p:blipFill>
        <p:spPr>
          <a:xfrm>
            <a:off x="6502629" y="3472064"/>
            <a:ext cx="5494127" cy="2948419"/>
          </a:xfrm>
          <a:prstGeom prst="rect">
            <a:avLst/>
          </a:prstGeom>
          <a:ln>
            <a:solidFill>
              <a:schemeClr val="tx1"/>
            </a:solidFill>
          </a:ln>
        </p:spPr>
      </p:pic>
      <p:grpSp>
        <p:nvGrpSpPr>
          <p:cNvPr id="14" name="Group 13">
            <a:extLst>
              <a:ext uri="{FF2B5EF4-FFF2-40B4-BE49-F238E27FC236}">
                <a16:creationId xmlns:a16="http://schemas.microsoft.com/office/drawing/2014/main" id="{79E210A3-167E-41E7-8804-5EC5053E64F1}"/>
              </a:ext>
            </a:extLst>
          </p:cNvPr>
          <p:cNvGrpSpPr/>
          <p:nvPr/>
        </p:nvGrpSpPr>
        <p:grpSpPr>
          <a:xfrm>
            <a:off x="9249692" y="3988620"/>
            <a:ext cx="2915884" cy="663591"/>
            <a:chOff x="1490181" y="5508860"/>
            <a:chExt cx="2915884" cy="663591"/>
          </a:xfrm>
        </p:grpSpPr>
        <p:cxnSp>
          <p:nvCxnSpPr>
            <p:cNvPr id="15" name="Straight Connector 14">
              <a:extLst>
                <a:ext uri="{FF2B5EF4-FFF2-40B4-BE49-F238E27FC236}">
                  <a16:creationId xmlns:a16="http://schemas.microsoft.com/office/drawing/2014/main" id="{0C3E40D7-397D-492C-9E45-2160938F77ED}"/>
                </a:ext>
              </a:extLst>
            </p:cNvPr>
            <p:cNvCxnSpPr>
              <a:cxnSpLocks/>
            </p:cNvCxnSpPr>
            <p:nvPr/>
          </p:nvCxnSpPr>
          <p:spPr>
            <a:xfrm>
              <a:off x="1490183" y="5657076"/>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C2749CD6-2E32-4AFE-B382-818DBFEB32C8}"/>
                </a:ext>
              </a:extLst>
            </p:cNvPr>
            <p:cNvCxnSpPr>
              <a:cxnSpLocks/>
            </p:cNvCxnSpPr>
            <p:nvPr/>
          </p:nvCxnSpPr>
          <p:spPr>
            <a:xfrm>
              <a:off x="1490182" y="5852007"/>
              <a:ext cx="426263" cy="0"/>
            </a:xfrm>
            <a:prstGeom prst="line">
              <a:avLst/>
            </a:prstGeom>
            <a:ln w="25400">
              <a:solidFill>
                <a:srgbClr val="0000FF"/>
              </a:solidFill>
              <a:prstDash val="dash"/>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666C3BF2-9722-490A-9425-8FF06740E206}"/>
                </a:ext>
              </a:extLst>
            </p:cNvPr>
            <p:cNvCxnSpPr>
              <a:cxnSpLocks/>
            </p:cNvCxnSpPr>
            <p:nvPr/>
          </p:nvCxnSpPr>
          <p:spPr>
            <a:xfrm>
              <a:off x="1490181" y="6043392"/>
              <a:ext cx="426263" cy="0"/>
            </a:xfrm>
            <a:prstGeom prst="line">
              <a:avLst/>
            </a:prstGeom>
            <a:ln w="25400">
              <a:solidFill>
                <a:srgbClr val="0000FF"/>
              </a:solidFill>
              <a:prstDash val="sysDot"/>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D6E9AE20-2476-4E94-8437-0638AE4E3914}"/>
                </a:ext>
              </a:extLst>
            </p:cNvPr>
            <p:cNvSpPr txBox="1"/>
            <p:nvPr/>
          </p:nvSpPr>
          <p:spPr>
            <a:xfrm>
              <a:off x="1869090" y="5508860"/>
              <a:ext cx="2536975" cy="276999"/>
            </a:xfrm>
            <a:prstGeom prst="rect">
              <a:avLst/>
            </a:prstGeom>
            <a:noFill/>
          </p:spPr>
          <p:txBody>
            <a:bodyPr wrap="square" rtlCol="0">
              <a:spAutoFit/>
            </a:bodyPr>
            <a:lstStyle/>
            <a:p>
              <a:r>
                <a:rPr lang="en-US" sz="1200" dirty="0"/>
                <a:t>Initial GW2 </a:t>
              </a:r>
              <a:r>
                <a:rPr lang="en-US" sz="1200" dirty="0" err="1"/>
                <a:t>Disch</a:t>
              </a:r>
              <a:r>
                <a:rPr lang="en-US" sz="1200" dirty="0"/>
                <a:t>. = 1 CFS/MI2</a:t>
              </a:r>
            </a:p>
          </p:txBody>
        </p:sp>
        <p:sp>
          <p:nvSpPr>
            <p:cNvPr id="19" name="TextBox 18">
              <a:extLst>
                <a:ext uri="{FF2B5EF4-FFF2-40B4-BE49-F238E27FC236}">
                  <a16:creationId xmlns:a16="http://schemas.microsoft.com/office/drawing/2014/main" id="{426BC4C7-1CC9-492F-A286-20BD9CC107F4}"/>
                </a:ext>
              </a:extLst>
            </p:cNvPr>
            <p:cNvSpPr txBox="1"/>
            <p:nvPr/>
          </p:nvSpPr>
          <p:spPr>
            <a:xfrm>
              <a:off x="1863516" y="5703057"/>
              <a:ext cx="2536975" cy="276999"/>
            </a:xfrm>
            <a:prstGeom prst="rect">
              <a:avLst/>
            </a:prstGeom>
            <a:noFill/>
          </p:spPr>
          <p:txBody>
            <a:bodyPr wrap="square" rtlCol="0">
              <a:spAutoFit/>
            </a:bodyPr>
            <a:lstStyle/>
            <a:p>
              <a:r>
                <a:rPr lang="en-US" sz="1200" dirty="0"/>
                <a:t>Initial GW2 </a:t>
              </a:r>
              <a:r>
                <a:rPr lang="en-US" sz="1200" dirty="0" err="1"/>
                <a:t>Disch</a:t>
              </a:r>
              <a:r>
                <a:rPr lang="en-US" sz="1200" dirty="0"/>
                <a:t>. = 5 CFS/MI2</a:t>
              </a:r>
            </a:p>
          </p:txBody>
        </p:sp>
        <p:sp>
          <p:nvSpPr>
            <p:cNvPr id="20" name="TextBox 19">
              <a:extLst>
                <a:ext uri="{FF2B5EF4-FFF2-40B4-BE49-F238E27FC236}">
                  <a16:creationId xmlns:a16="http://schemas.microsoft.com/office/drawing/2014/main" id="{836C60E0-A226-493E-874D-18810FB9FE41}"/>
                </a:ext>
              </a:extLst>
            </p:cNvPr>
            <p:cNvSpPr txBox="1"/>
            <p:nvPr/>
          </p:nvSpPr>
          <p:spPr>
            <a:xfrm>
              <a:off x="1869089" y="5895452"/>
              <a:ext cx="2536975" cy="276999"/>
            </a:xfrm>
            <a:prstGeom prst="rect">
              <a:avLst/>
            </a:prstGeom>
            <a:noFill/>
          </p:spPr>
          <p:txBody>
            <a:bodyPr wrap="square" rtlCol="0">
              <a:spAutoFit/>
            </a:bodyPr>
            <a:lstStyle/>
            <a:p>
              <a:r>
                <a:rPr lang="en-US" sz="1200" dirty="0"/>
                <a:t>Initial GW2 </a:t>
              </a:r>
              <a:r>
                <a:rPr lang="en-US" sz="1200" dirty="0" err="1"/>
                <a:t>Disch</a:t>
              </a:r>
              <a:r>
                <a:rPr lang="en-US" sz="1200" dirty="0"/>
                <a:t>. = 10 CFS/MI2</a:t>
              </a:r>
            </a:p>
          </p:txBody>
        </p:sp>
      </p:grpSp>
      <p:pic>
        <p:nvPicPr>
          <p:cNvPr id="6" name="Picture 5">
            <a:extLst>
              <a:ext uri="{FF2B5EF4-FFF2-40B4-BE49-F238E27FC236}">
                <a16:creationId xmlns:a16="http://schemas.microsoft.com/office/drawing/2014/main" id="{B7DB58C9-D3D6-D0FB-DD61-D5FDF25DE6B8}"/>
              </a:ext>
            </a:extLst>
          </p:cNvPr>
          <p:cNvPicPr>
            <a:picLocks noChangeAspect="1"/>
          </p:cNvPicPr>
          <p:nvPr/>
        </p:nvPicPr>
        <p:blipFill>
          <a:blip r:embed="rId4"/>
          <a:stretch>
            <a:fillRect/>
          </a:stretch>
        </p:blipFill>
        <p:spPr>
          <a:xfrm>
            <a:off x="7241627" y="965408"/>
            <a:ext cx="4587419" cy="2647506"/>
          </a:xfrm>
          <a:prstGeom prst="rect">
            <a:avLst/>
          </a:prstGeom>
          <a:ln>
            <a:solidFill>
              <a:schemeClr val="tx1"/>
            </a:solidFill>
          </a:ln>
        </p:spPr>
      </p:pic>
    </p:spTree>
    <p:extLst>
      <p:ext uri="{BB962C8B-B14F-4D97-AF65-F5344CB8AC3E}">
        <p14:creationId xmlns:p14="http://schemas.microsoft.com/office/powerpoint/2010/main" val="150156475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74169" y="5057193"/>
            <a:ext cx="11482358" cy="1525207"/>
          </a:xfrm>
          <a:noFill/>
        </p:spPr>
        <p:txBody>
          <a:bodyPr/>
          <a:lstStyle/>
          <a:p>
            <a:pPr marL="342900" indent="-342900">
              <a:buFont typeface="Arial" panose="020B0604020202020204" pitchFamily="34" charset="0"/>
              <a:buChar char="•"/>
            </a:pPr>
            <a:r>
              <a:rPr lang="en-US" sz="2200" dirty="0">
                <a:solidFill>
                  <a:schemeClr val="tx1"/>
                </a:solidFill>
              </a:rPr>
              <a:t>The linear reservoir baseflow method can be used for a continuous simulation. </a:t>
            </a:r>
          </a:p>
          <a:p>
            <a:pPr marL="342900" indent="-342900">
              <a:buFont typeface="Arial" panose="020B0604020202020204" pitchFamily="34" charset="0"/>
              <a:buChar char="•"/>
            </a:pPr>
            <a:r>
              <a:rPr lang="en-US" sz="2200" dirty="0">
                <a:solidFill>
                  <a:schemeClr val="tx1"/>
                </a:solidFill>
              </a:rPr>
              <a:t>The plot on this slide also shows that the linear reservoir method can simulate both interflow and groundwater flow (because it includes up to three layers, each layer has its own coefficient).</a:t>
            </a:r>
          </a:p>
          <a:p>
            <a:pPr marL="342900" indent="-342900">
              <a:buFont typeface="Arial" panose="020B0604020202020204" pitchFamily="34" charset="0"/>
              <a:buChar char="•"/>
            </a:pPr>
            <a:endParaRPr lang="en-US" sz="2200" dirty="0">
              <a:solidFill>
                <a:schemeClr val="tx1"/>
              </a:solidFill>
            </a:endParaRPr>
          </a:p>
        </p:txBody>
      </p:sp>
      <p:pic>
        <p:nvPicPr>
          <p:cNvPr id="4" name="Picture 3">
            <a:extLst>
              <a:ext uri="{FF2B5EF4-FFF2-40B4-BE49-F238E27FC236}">
                <a16:creationId xmlns:a16="http://schemas.microsoft.com/office/drawing/2014/main" id="{11AD925E-9F2A-4A36-94EF-9F243C02489B}"/>
              </a:ext>
            </a:extLst>
          </p:cNvPr>
          <p:cNvPicPr>
            <a:picLocks noChangeAspect="1"/>
          </p:cNvPicPr>
          <p:nvPr/>
        </p:nvPicPr>
        <p:blipFill>
          <a:blip r:embed="rId3"/>
          <a:stretch>
            <a:fillRect/>
          </a:stretch>
        </p:blipFill>
        <p:spPr>
          <a:xfrm>
            <a:off x="1603711" y="832788"/>
            <a:ext cx="8984577" cy="4205743"/>
          </a:xfrm>
          <a:prstGeom prst="rect">
            <a:avLst/>
          </a:prstGeom>
          <a:noFill/>
          <a:ln>
            <a:solidFill>
              <a:schemeClr val="tx1"/>
            </a:solidFill>
          </a:ln>
        </p:spPr>
      </p:pic>
      <p:grpSp>
        <p:nvGrpSpPr>
          <p:cNvPr id="15" name="Group 14">
            <a:extLst>
              <a:ext uri="{FF2B5EF4-FFF2-40B4-BE49-F238E27FC236}">
                <a16:creationId xmlns:a16="http://schemas.microsoft.com/office/drawing/2014/main" id="{0AF46501-21CE-40C1-A96C-2F585A079F8B}"/>
              </a:ext>
            </a:extLst>
          </p:cNvPr>
          <p:cNvGrpSpPr/>
          <p:nvPr/>
        </p:nvGrpSpPr>
        <p:grpSpPr>
          <a:xfrm>
            <a:off x="6205732" y="3097204"/>
            <a:ext cx="2915884" cy="663591"/>
            <a:chOff x="7385288" y="3887871"/>
            <a:chExt cx="2915884" cy="663591"/>
          </a:xfrm>
        </p:grpSpPr>
        <p:cxnSp>
          <p:nvCxnSpPr>
            <p:cNvPr id="16" name="Straight Connector 15">
              <a:extLst>
                <a:ext uri="{FF2B5EF4-FFF2-40B4-BE49-F238E27FC236}">
                  <a16:creationId xmlns:a16="http://schemas.microsoft.com/office/drawing/2014/main" id="{27FAD4AE-6CFD-43AC-8142-462B0B156645}"/>
                </a:ext>
              </a:extLst>
            </p:cNvPr>
            <p:cNvCxnSpPr>
              <a:cxnSpLocks/>
            </p:cNvCxnSpPr>
            <p:nvPr/>
          </p:nvCxnSpPr>
          <p:spPr>
            <a:xfrm>
              <a:off x="7385290" y="4036087"/>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29B25FB-7AF6-4184-BC20-C3D83C89F31A}"/>
                </a:ext>
              </a:extLst>
            </p:cNvPr>
            <p:cNvCxnSpPr>
              <a:cxnSpLocks/>
            </p:cNvCxnSpPr>
            <p:nvPr/>
          </p:nvCxnSpPr>
          <p:spPr>
            <a:xfrm>
              <a:off x="7385289" y="4231018"/>
              <a:ext cx="426263" cy="0"/>
            </a:xfrm>
            <a:prstGeom prst="line">
              <a:avLst/>
            </a:prstGeom>
            <a:ln w="25400">
              <a:solidFill>
                <a:srgbClr val="9F4B05"/>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636B0ED-A7E8-4834-A139-B4EF5AD207B0}"/>
                </a:ext>
              </a:extLst>
            </p:cNvPr>
            <p:cNvCxnSpPr>
              <a:cxnSpLocks/>
            </p:cNvCxnSpPr>
            <p:nvPr/>
          </p:nvCxnSpPr>
          <p:spPr>
            <a:xfrm>
              <a:off x="7385288" y="4422403"/>
              <a:ext cx="426263"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0970AB6B-6089-4149-AB34-F945F671C4A6}"/>
                </a:ext>
              </a:extLst>
            </p:cNvPr>
            <p:cNvSpPr txBox="1"/>
            <p:nvPr/>
          </p:nvSpPr>
          <p:spPr>
            <a:xfrm>
              <a:off x="7764197" y="3887871"/>
              <a:ext cx="2536975" cy="276999"/>
            </a:xfrm>
            <a:prstGeom prst="rect">
              <a:avLst/>
            </a:prstGeom>
            <a:noFill/>
            <a:ln>
              <a:noFill/>
            </a:ln>
          </p:spPr>
          <p:txBody>
            <a:bodyPr wrap="square" rtlCol="0">
              <a:spAutoFit/>
            </a:bodyPr>
            <a:lstStyle/>
            <a:p>
              <a:r>
                <a:rPr lang="en-US" sz="1200" dirty="0"/>
                <a:t>Computed Total Flow</a:t>
              </a:r>
            </a:p>
          </p:txBody>
        </p:sp>
        <p:sp>
          <p:nvSpPr>
            <p:cNvPr id="20" name="TextBox 19">
              <a:extLst>
                <a:ext uri="{FF2B5EF4-FFF2-40B4-BE49-F238E27FC236}">
                  <a16:creationId xmlns:a16="http://schemas.microsoft.com/office/drawing/2014/main" id="{076BE063-DD36-4C39-9EE3-3DBCC72DB3DA}"/>
                </a:ext>
              </a:extLst>
            </p:cNvPr>
            <p:cNvSpPr txBox="1"/>
            <p:nvPr/>
          </p:nvSpPr>
          <p:spPr>
            <a:xfrm>
              <a:off x="7758623" y="4082068"/>
              <a:ext cx="2536975" cy="276999"/>
            </a:xfrm>
            <a:prstGeom prst="rect">
              <a:avLst/>
            </a:prstGeom>
            <a:noFill/>
            <a:ln>
              <a:noFill/>
            </a:ln>
          </p:spPr>
          <p:txBody>
            <a:bodyPr wrap="square" rtlCol="0">
              <a:spAutoFit/>
            </a:bodyPr>
            <a:lstStyle/>
            <a:p>
              <a:r>
                <a:rPr lang="en-US" sz="1200" dirty="0"/>
                <a:t>Computed Baseflow </a:t>
              </a:r>
            </a:p>
          </p:txBody>
        </p:sp>
        <p:sp>
          <p:nvSpPr>
            <p:cNvPr id="21" name="TextBox 20">
              <a:extLst>
                <a:ext uri="{FF2B5EF4-FFF2-40B4-BE49-F238E27FC236}">
                  <a16:creationId xmlns:a16="http://schemas.microsoft.com/office/drawing/2014/main" id="{45689A40-7216-4825-9A36-AEE567D9A7AD}"/>
                </a:ext>
              </a:extLst>
            </p:cNvPr>
            <p:cNvSpPr txBox="1"/>
            <p:nvPr/>
          </p:nvSpPr>
          <p:spPr>
            <a:xfrm>
              <a:off x="7764196" y="4274463"/>
              <a:ext cx="2536975" cy="276999"/>
            </a:xfrm>
            <a:prstGeom prst="rect">
              <a:avLst/>
            </a:prstGeom>
            <a:noFill/>
            <a:ln>
              <a:noFill/>
            </a:ln>
          </p:spPr>
          <p:txBody>
            <a:bodyPr wrap="square" rtlCol="0">
              <a:spAutoFit/>
            </a:bodyPr>
            <a:lstStyle/>
            <a:p>
              <a:r>
                <a:rPr lang="en-US" sz="1200" dirty="0"/>
                <a:t>Observed Flow</a:t>
              </a:r>
            </a:p>
          </p:txBody>
        </p:sp>
        <p:sp>
          <p:nvSpPr>
            <p:cNvPr id="22" name="Oval 21">
              <a:extLst>
                <a:ext uri="{FF2B5EF4-FFF2-40B4-BE49-F238E27FC236}">
                  <a16:creationId xmlns:a16="http://schemas.microsoft.com/office/drawing/2014/main" id="{17D36060-F259-4652-A1B8-A5C0A1A09312}"/>
                </a:ext>
              </a:extLst>
            </p:cNvPr>
            <p:cNvSpPr/>
            <p:nvPr/>
          </p:nvSpPr>
          <p:spPr>
            <a:xfrm>
              <a:off x="7433462" y="4391913"/>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C69B7C46-74AC-4581-A3F6-10AFC5B2E5C9}"/>
                </a:ext>
              </a:extLst>
            </p:cNvPr>
            <p:cNvSpPr/>
            <p:nvPr/>
          </p:nvSpPr>
          <p:spPr>
            <a:xfrm>
              <a:off x="7555982" y="4394910"/>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01EA70B0-3FD5-4BBC-9AA2-3DD73599E49E}"/>
                </a:ext>
              </a:extLst>
            </p:cNvPr>
            <p:cNvSpPr/>
            <p:nvPr/>
          </p:nvSpPr>
          <p:spPr>
            <a:xfrm>
              <a:off x="7702403" y="4391916"/>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7294677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213457" y="1252815"/>
            <a:ext cx="6292118" cy="4923076"/>
          </a:xfrm>
          <a:noFill/>
        </p:spPr>
        <p:txBody>
          <a:bodyPr/>
          <a:lstStyle/>
          <a:p>
            <a:pPr marL="342900" indent="-342900">
              <a:buFont typeface="Arial" panose="020B0604020202020204" pitchFamily="34" charset="0"/>
              <a:buChar char="•"/>
            </a:pPr>
            <a:r>
              <a:rPr lang="en-US" sz="2200" dirty="0">
                <a:solidFill>
                  <a:schemeClr val="tx1"/>
                </a:solidFill>
              </a:rPr>
              <a:t>Always check the computed runoff volume. You will not have to worry about the total runoff volume exceeding precipitation volume, which could happen when using the other baseflow methods. </a:t>
            </a:r>
          </a:p>
          <a:p>
            <a:pPr marL="342900" indent="-342900">
              <a:buFont typeface="Arial" panose="020B0604020202020204" pitchFamily="34" charset="0"/>
              <a:buChar char="•"/>
            </a:pPr>
            <a:r>
              <a:rPr lang="en-US" sz="2200" dirty="0">
                <a:solidFill>
                  <a:schemeClr val="tx1"/>
                </a:solidFill>
              </a:rPr>
              <a:t>Verify modeled volumes are similar to regional water balance studies. </a:t>
            </a:r>
          </a:p>
          <a:p>
            <a:pPr marL="342900" indent="-342900">
              <a:buFont typeface="Arial" panose="020B0604020202020204" pitchFamily="34" charset="0"/>
              <a:buChar char="•"/>
            </a:pPr>
            <a:endParaRPr lang="en-US" sz="2200" dirty="0">
              <a:solidFill>
                <a:schemeClr val="tx1"/>
              </a:solidFill>
            </a:endParaRPr>
          </a:p>
        </p:txBody>
      </p:sp>
      <p:pic>
        <p:nvPicPr>
          <p:cNvPr id="6" name="Picture 5">
            <a:extLst>
              <a:ext uri="{FF2B5EF4-FFF2-40B4-BE49-F238E27FC236}">
                <a16:creationId xmlns:a16="http://schemas.microsoft.com/office/drawing/2014/main" id="{635EC8EC-F899-4FDD-846F-E64D125F19D0}"/>
              </a:ext>
            </a:extLst>
          </p:cNvPr>
          <p:cNvPicPr>
            <a:picLocks noChangeAspect="1"/>
          </p:cNvPicPr>
          <p:nvPr/>
        </p:nvPicPr>
        <p:blipFill>
          <a:blip r:embed="rId3"/>
          <a:stretch>
            <a:fillRect/>
          </a:stretch>
        </p:blipFill>
        <p:spPr>
          <a:xfrm>
            <a:off x="6440261" y="1252815"/>
            <a:ext cx="5104762" cy="3228571"/>
          </a:xfrm>
          <a:prstGeom prst="rect">
            <a:avLst/>
          </a:prstGeom>
          <a:ln>
            <a:solidFill>
              <a:schemeClr val="tx1"/>
            </a:solidFill>
          </a:ln>
        </p:spPr>
      </p:pic>
    </p:spTree>
    <p:extLst>
      <p:ext uri="{BB962C8B-B14F-4D97-AF65-F5344CB8AC3E}">
        <p14:creationId xmlns:p14="http://schemas.microsoft.com/office/powerpoint/2010/main" val="38815955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BD9D30-D80E-BAD6-9167-63003748CF46}"/>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69EB647F-04C2-FEE4-F4E4-DEE02508C9E0}"/>
              </a:ext>
            </a:extLst>
          </p:cNvPr>
          <p:cNvPicPr>
            <a:picLocks noChangeAspect="1"/>
          </p:cNvPicPr>
          <p:nvPr/>
        </p:nvPicPr>
        <p:blipFill>
          <a:blip r:embed="rId2"/>
          <a:stretch>
            <a:fillRect/>
          </a:stretch>
        </p:blipFill>
        <p:spPr>
          <a:xfrm>
            <a:off x="1951830" y="128981"/>
            <a:ext cx="8522519" cy="6448349"/>
          </a:xfrm>
          <a:prstGeom prst="rect">
            <a:avLst/>
          </a:prstGeom>
        </p:spPr>
      </p:pic>
      <p:sp>
        <p:nvSpPr>
          <p:cNvPr id="5" name="TextBox 4">
            <a:extLst>
              <a:ext uri="{FF2B5EF4-FFF2-40B4-BE49-F238E27FC236}">
                <a16:creationId xmlns:a16="http://schemas.microsoft.com/office/drawing/2014/main" id="{E25A4504-9DA4-0AD7-559C-0B8D7F0E1E0F}"/>
              </a:ext>
            </a:extLst>
          </p:cNvPr>
          <p:cNvSpPr txBox="1"/>
          <p:nvPr/>
        </p:nvSpPr>
        <p:spPr>
          <a:xfrm>
            <a:off x="2179929" y="6392664"/>
            <a:ext cx="3262432" cy="369332"/>
          </a:xfrm>
          <a:prstGeom prst="rect">
            <a:avLst/>
          </a:prstGeom>
          <a:noFill/>
        </p:spPr>
        <p:txBody>
          <a:bodyPr wrap="none" rtlCol="0">
            <a:spAutoFit/>
          </a:bodyPr>
          <a:lstStyle/>
          <a:p>
            <a:r>
              <a:rPr lang="en-US" dirty="0"/>
              <a:t>J. Klaus &amp; J. McDonnell, 2013</a:t>
            </a:r>
          </a:p>
        </p:txBody>
      </p:sp>
    </p:spTree>
    <p:extLst>
      <p:ext uri="{BB962C8B-B14F-4D97-AF65-F5344CB8AC3E}">
        <p14:creationId xmlns:p14="http://schemas.microsoft.com/office/powerpoint/2010/main" val="245261230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Linear Reservoir Baseflow</a:t>
            </a:r>
          </a:p>
        </p:txBody>
      </p:sp>
      <p:sp>
        <p:nvSpPr>
          <p:cNvPr id="2" name="Content Placeholder 1"/>
          <p:cNvSpPr>
            <a:spLocks noGrp="1"/>
          </p:cNvSpPr>
          <p:nvPr>
            <p:ph sz="quarter" idx="4294967295"/>
          </p:nvPr>
        </p:nvSpPr>
        <p:spPr>
          <a:xfrm>
            <a:off x="192858" y="1068149"/>
            <a:ext cx="5734870" cy="4923076"/>
          </a:xfrm>
          <a:noFill/>
        </p:spPr>
        <p:txBody>
          <a:bodyPr/>
          <a:lstStyle/>
          <a:p>
            <a:pPr marL="342900" indent="-342900">
              <a:buFont typeface="Arial" panose="020B0604020202020204" pitchFamily="34" charset="0"/>
              <a:buChar char="•"/>
            </a:pPr>
            <a:r>
              <a:rPr lang="en-US" sz="2200" dirty="0">
                <a:solidFill>
                  <a:schemeClr val="tx1"/>
                </a:solidFill>
              </a:rPr>
              <a:t>The linear reservoir coefficient could be estimated using flow observations, and the slope of the interflow and baseflow recession curve(s):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Q</a:t>
            </a:r>
            <a:r>
              <a:rPr lang="en-US" sz="2200" baseline="-25000" dirty="0">
                <a:solidFill>
                  <a:schemeClr val="tx1"/>
                </a:solidFill>
              </a:rPr>
              <a:t>t</a:t>
            </a:r>
            <a:r>
              <a:rPr lang="en-US" sz="2200" dirty="0">
                <a:solidFill>
                  <a:schemeClr val="tx1"/>
                </a:solidFill>
              </a:rPr>
              <a:t> = flow at time t</a:t>
            </a:r>
          </a:p>
          <a:p>
            <a:pPr marL="342900" indent="-342900">
              <a:buFont typeface="Arial" panose="020B0604020202020204" pitchFamily="34" charset="0"/>
              <a:buChar char="•"/>
            </a:pPr>
            <a:r>
              <a:rPr lang="en-US" sz="2200" dirty="0">
                <a:solidFill>
                  <a:schemeClr val="tx1"/>
                </a:solidFill>
              </a:rPr>
              <a:t>Q</a:t>
            </a:r>
            <a:r>
              <a:rPr lang="en-US" sz="2200" baseline="-25000" dirty="0">
                <a:solidFill>
                  <a:schemeClr val="tx1"/>
                </a:solidFill>
              </a:rPr>
              <a:t>0</a:t>
            </a:r>
            <a:r>
              <a:rPr lang="en-US" sz="2200" dirty="0">
                <a:solidFill>
                  <a:schemeClr val="tx1"/>
                </a:solidFill>
              </a:rPr>
              <a:t> = flow at the beginning of the recession curve</a:t>
            </a:r>
          </a:p>
          <a:p>
            <a:pPr marL="342900" indent="-342900">
              <a:buFont typeface="Arial" panose="020B0604020202020204" pitchFamily="34" charset="0"/>
              <a:buChar char="•"/>
            </a:pPr>
            <a:r>
              <a:rPr lang="en-US" sz="2200" dirty="0">
                <a:solidFill>
                  <a:schemeClr val="tx1"/>
                </a:solidFill>
              </a:rPr>
              <a:t>K</a:t>
            </a:r>
            <a:r>
              <a:rPr lang="en-US" sz="2200" baseline="-25000" dirty="0">
                <a:solidFill>
                  <a:schemeClr val="tx1"/>
                </a:solidFill>
              </a:rPr>
              <a:t>r</a:t>
            </a:r>
            <a:r>
              <a:rPr lang="en-US" sz="2200" dirty="0">
                <a:solidFill>
                  <a:schemeClr val="tx1"/>
                </a:solidFill>
              </a:rPr>
              <a:t> = exponential decay constant</a:t>
            </a:r>
          </a:p>
          <a:p>
            <a:pPr marL="342900" indent="-342900">
              <a:buFont typeface="Arial" panose="020B0604020202020204" pitchFamily="34" charset="0"/>
              <a:buChar char="•"/>
            </a:pPr>
            <a:r>
              <a:rPr lang="en-US" sz="2200" dirty="0">
                <a:solidFill>
                  <a:schemeClr val="tx1"/>
                </a:solidFill>
              </a:rPr>
              <a:t>T = time </a:t>
            </a:r>
          </a:p>
          <a:p>
            <a:pPr marL="342900" indent="-342900">
              <a:buFont typeface="Arial" panose="020B0604020202020204" pitchFamily="34" charset="0"/>
              <a:buChar char="•"/>
            </a:pPr>
            <a:r>
              <a:rPr lang="en-US" sz="2200" dirty="0">
                <a:solidFill>
                  <a:schemeClr val="tx1"/>
                </a:solidFill>
              </a:rPr>
              <a:t>R = linear reservoir coefficient</a:t>
            </a:r>
          </a:p>
          <a:p>
            <a:pPr marL="342900" indent="-342900">
              <a:buFont typeface="Arial" panose="020B0604020202020204" pitchFamily="34" charset="0"/>
              <a:buChar char="•"/>
            </a:pPr>
            <a:endParaRPr lang="en-US" sz="2200" dirty="0">
              <a:solidFill>
                <a:schemeClr val="tx1"/>
              </a:solidFill>
            </a:endParaRPr>
          </a:p>
        </p:txBody>
      </p:sp>
      <p:grpSp>
        <p:nvGrpSpPr>
          <p:cNvPr id="4" name="Group 4">
            <a:extLst>
              <a:ext uri="{FF2B5EF4-FFF2-40B4-BE49-F238E27FC236}">
                <a16:creationId xmlns:a16="http://schemas.microsoft.com/office/drawing/2014/main" id="{FD363B7A-BDCB-4F6E-BD1F-470970DC16B3}"/>
              </a:ext>
            </a:extLst>
          </p:cNvPr>
          <p:cNvGrpSpPr>
            <a:grpSpLocks noChangeAspect="1"/>
          </p:cNvGrpSpPr>
          <p:nvPr/>
        </p:nvGrpSpPr>
        <p:grpSpPr bwMode="auto">
          <a:xfrm>
            <a:off x="345280" y="2647103"/>
            <a:ext cx="1676400" cy="569914"/>
            <a:chOff x="519" y="1489"/>
            <a:chExt cx="1056" cy="359"/>
          </a:xfrm>
        </p:grpSpPr>
        <p:sp>
          <p:nvSpPr>
            <p:cNvPr id="5" name="AutoShape 3">
              <a:extLst>
                <a:ext uri="{FF2B5EF4-FFF2-40B4-BE49-F238E27FC236}">
                  <a16:creationId xmlns:a16="http://schemas.microsoft.com/office/drawing/2014/main" id="{2CEC6803-E044-4175-88BF-106F77612587}"/>
                </a:ext>
              </a:extLst>
            </p:cNvPr>
            <p:cNvSpPr>
              <a:spLocks noChangeAspect="1" noChangeArrowheads="1" noTextEdit="1"/>
            </p:cNvSpPr>
            <p:nvPr/>
          </p:nvSpPr>
          <p:spPr bwMode="auto">
            <a:xfrm>
              <a:off x="519" y="1489"/>
              <a:ext cx="1056" cy="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Rectangle 5">
              <a:extLst>
                <a:ext uri="{FF2B5EF4-FFF2-40B4-BE49-F238E27FC236}">
                  <a16:creationId xmlns:a16="http://schemas.microsoft.com/office/drawing/2014/main" id="{E7A2A104-40CF-4981-9004-A208E8037059}"/>
                </a:ext>
              </a:extLst>
            </p:cNvPr>
            <p:cNvSpPr>
              <a:spLocks noChangeArrowheads="1"/>
            </p:cNvSpPr>
            <p:nvPr/>
          </p:nvSpPr>
          <p:spPr bwMode="auto">
            <a:xfrm>
              <a:off x="1440" y="1518"/>
              <a:ext cx="74" cy="1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rgbClr val="000000"/>
                  </a:solidFill>
                  <a:effectLst/>
                  <a:latin typeface="Times New Roman" panose="02020603050405020304" pitchFamily="18" charset="0"/>
                </a:rPr>
                <a:t>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1" name="Rectangle 6">
              <a:extLst>
                <a:ext uri="{FF2B5EF4-FFF2-40B4-BE49-F238E27FC236}">
                  <a16:creationId xmlns:a16="http://schemas.microsoft.com/office/drawing/2014/main" id="{1217EE84-3D4C-4852-8ECC-E2F0EC1DBD63}"/>
                </a:ext>
              </a:extLst>
            </p:cNvPr>
            <p:cNvSpPr>
              <a:spLocks noChangeArrowheads="1"/>
            </p:cNvSpPr>
            <p:nvPr/>
          </p:nvSpPr>
          <p:spPr bwMode="auto">
            <a:xfrm>
              <a:off x="1442" y="167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2" name="Rectangle 7">
              <a:extLst>
                <a:ext uri="{FF2B5EF4-FFF2-40B4-BE49-F238E27FC236}">
                  <a16:creationId xmlns:a16="http://schemas.microsoft.com/office/drawing/2014/main" id="{17FB3FC6-1F1E-43E5-9A1A-B7AFF13E4C9A}"/>
                </a:ext>
              </a:extLst>
            </p:cNvPr>
            <p:cNvSpPr>
              <a:spLocks noChangeArrowheads="1"/>
            </p:cNvSpPr>
            <p:nvPr/>
          </p:nvSpPr>
          <p:spPr bwMode="auto">
            <a:xfrm>
              <a:off x="1039" y="1674"/>
              <a:ext cx="109"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rgbClr val="000000"/>
                  </a:solidFill>
                  <a:effectLst/>
                  <a:latin typeface="Times New Roman" panose="02020603050405020304" pitchFamily="18" charset="0"/>
                </a:rPr>
                <a:t>o</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3" name="Rectangle 8">
              <a:extLst>
                <a:ext uri="{FF2B5EF4-FFF2-40B4-BE49-F238E27FC236}">
                  <a16:creationId xmlns:a16="http://schemas.microsoft.com/office/drawing/2014/main" id="{C404E46A-0637-46EA-A621-72518C81ED65}"/>
                </a:ext>
              </a:extLst>
            </p:cNvPr>
            <p:cNvSpPr>
              <a:spLocks noChangeArrowheads="1"/>
            </p:cNvSpPr>
            <p:nvPr/>
          </p:nvSpPr>
          <p:spPr bwMode="auto">
            <a:xfrm>
              <a:off x="668" y="1674"/>
              <a:ext cx="82" cy="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500" b="0" i="0" u="none" strike="noStrike" cap="none" normalizeH="0" baseline="0" dirty="0">
                  <a:ln>
                    <a:noFill/>
                  </a:ln>
                  <a:solidFill>
                    <a:srgbClr val="000000"/>
                  </a:solidFill>
                  <a:effectLst/>
                  <a:latin typeface="Times New Roman" panose="02020603050405020304" pitchFamily="18" charset="0"/>
                </a:rPr>
                <a:t>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4" name="Rectangle 9">
              <a:extLst>
                <a:ext uri="{FF2B5EF4-FFF2-40B4-BE49-F238E27FC236}">
                  <a16:creationId xmlns:a16="http://schemas.microsoft.com/office/drawing/2014/main" id="{7582664C-1132-4F10-BABC-BC469F5B1387}"/>
                </a:ext>
              </a:extLst>
            </p:cNvPr>
            <p:cNvSpPr>
              <a:spLocks noChangeArrowheads="1"/>
            </p:cNvSpPr>
            <p:nvPr/>
          </p:nvSpPr>
          <p:spPr bwMode="auto">
            <a:xfrm>
              <a:off x="1280" y="1551"/>
              <a:ext cx="15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K</a:t>
              </a:r>
              <a:r>
                <a:rPr kumimoji="0" lang="en-US" altLang="en-US" sz="2000" b="0" i="0" u="none" strike="noStrike" cap="none" normalizeH="0" baseline="-25000" dirty="0">
                  <a:ln>
                    <a:noFill/>
                  </a:ln>
                  <a:solidFill>
                    <a:srgbClr val="000000"/>
                  </a:solidFill>
                  <a:effectLst/>
                  <a:latin typeface="Times New Roman" panose="02020603050405020304" pitchFamily="18" charset="0"/>
                </a:rPr>
                <a:t>r</a:t>
              </a:r>
              <a:endParaRPr kumimoji="0" lang="en-US" altLang="en-US" sz="2000" b="0" i="0" u="none" strike="noStrike" cap="none" normalizeH="0" baseline="-25000" dirty="0">
                <a:ln>
                  <a:noFill/>
                </a:ln>
                <a:solidFill>
                  <a:schemeClr val="tx1"/>
                </a:solidFill>
                <a:effectLst/>
                <a:latin typeface="Arial" panose="020B0604020202020204" pitchFamily="34" charset="0"/>
              </a:endParaRPr>
            </a:p>
          </p:txBody>
        </p:sp>
        <p:sp>
          <p:nvSpPr>
            <p:cNvPr id="15" name="Rectangle 10">
              <a:extLst>
                <a:ext uri="{FF2B5EF4-FFF2-40B4-BE49-F238E27FC236}">
                  <a16:creationId xmlns:a16="http://schemas.microsoft.com/office/drawing/2014/main" id="{94DA7A90-58A9-4330-802A-7E62B149A344}"/>
                </a:ext>
              </a:extLst>
            </p:cNvPr>
            <p:cNvSpPr>
              <a:spLocks noChangeArrowheads="1"/>
            </p:cNvSpPr>
            <p:nvPr/>
          </p:nvSpPr>
          <p:spPr bwMode="auto">
            <a:xfrm>
              <a:off x="907" y="1551"/>
              <a:ext cx="165"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000" dirty="0">
                  <a:solidFill>
                    <a:srgbClr val="000000"/>
                  </a:solidFill>
                  <a:latin typeface="Times New Roman" panose="02020603050405020304" pitchFamily="18" charset="0"/>
                </a:rPr>
                <a:t>Q</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16" name="Rectangle 11">
              <a:extLst>
                <a:ext uri="{FF2B5EF4-FFF2-40B4-BE49-F238E27FC236}">
                  <a16:creationId xmlns:a16="http://schemas.microsoft.com/office/drawing/2014/main" id="{C773FE6F-5318-46B2-B198-74EAB2EBC1E7}"/>
                </a:ext>
              </a:extLst>
            </p:cNvPr>
            <p:cNvSpPr>
              <a:spLocks noChangeArrowheads="1"/>
            </p:cNvSpPr>
            <p:nvPr/>
          </p:nvSpPr>
          <p:spPr bwMode="auto">
            <a:xfrm>
              <a:off x="523" y="1551"/>
              <a:ext cx="17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Q</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17" name="Rectangle 12">
              <a:extLst>
                <a:ext uri="{FF2B5EF4-FFF2-40B4-BE49-F238E27FC236}">
                  <a16:creationId xmlns:a16="http://schemas.microsoft.com/office/drawing/2014/main" id="{38AF7523-2526-4BCE-A501-1480725F2541}"/>
                </a:ext>
              </a:extLst>
            </p:cNvPr>
            <p:cNvSpPr>
              <a:spLocks noChangeArrowheads="1"/>
            </p:cNvSpPr>
            <p:nvPr/>
          </p:nvSpPr>
          <p:spPr bwMode="auto">
            <a:xfrm>
              <a:off x="1142" y="1528"/>
              <a:ext cx="8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Symbol" panose="05050102010706020507" pitchFamily="18" charset="2"/>
                </a:rPr>
                <a:t>´</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18" name="Rectangle 13">
              <a:extLst>
                <a:ext uri="{FF2B5EF4-FFF2-40B4-BE49-F238E27FC236}">
                  <a16:creationId xmlns:a16="http://schemas.microsoft.com/office/drawing/2014/main" id="{F4563636-42BD-4E9C-9136-2912004072DA}"/>
                </a:ext>
              </a:extLst>
            </p:cNvPr>
            <p:cNvSpPr>
              <a:spLocks noChangeArrowheads="1"/>
            </p:cNvSpPr>
            <p:nvPr/>
          </p:nvSpPr>
          <p:spPr bwMode="auto">
            <a:xfrm>
              <a:off x="773" y="1528"/>
              <a:ext cx="89"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Symbol" panose="05050102010706020507" pitchFamily="18" charset="2"/>
                </a:rPr>
                <a:t>=</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grpSp>
      <p:pic>
        <p:nvPicPr>
          <p:cNvPr id="25" name="Picture 24">
            <a:extLst>
              <a:ext uri="{FF2B5EF4-FFF2-40B4-BE49-F238E27FC236}">
                <a16:creationId xmlns:a16="http://schemas.microsoft.com/office/drawing/2014/main" id="{76544D59-7F6F-4925-9507-C62CC7955E32}"/>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5997575" y="1401523"/>
            <a:ext cx="6001561" cy="4320008"/>
          </a:xfrm>
          <a:prstGeom prst="rect">
            <a:avLst/>
          </a:prstGeom>
          <a:noFill/>
          <a:ln>
            <a:noFill/>
          </a:ln>
        </p:spPr>
      </p:pic>
      <p:grpSp>
        <p:nvGrpSpPr>
          <p:cNvPr id="6" name="Group 4">
            <a:extLst>
              <a:ext uri="{FF2B5EF4-FFF2-40B4-BE49-F238E27FC236}">
                <a16:creationId xmlns:a16="http://schemas.microsoft.com/office/drawing/2014/main" id="{74A421ED-58E5-4302-898C-A41ACE6594DF}"/>
              </a:ext>
            </a:extLst>
          </p:cNvPr>
          <p:cNvGrpSpPr>
            <a:grpSpLocks noChangeAspect="1"/>
          </p:cNvGrpSpPr>
          <p:nvPr/>
        </p:nvGrpSpPr>
        <p:grpSpPr bwMode="auto">
          <a:xfrm>
            <a:off x="2336410" y="2478819"/>
            <a:ext cx="1749423" cy="1022417"/>
            <a:chOff x="1821" y="1599"/>
            <a:chExt cx="912" cy="533"/>
          </a:xfrm>
        </p:grpSpPr>
        <p:sp>
          <p:nvSpPr>
            <p:cNvPr id="7" name="AutoShape 3">
              <a:extLst>
                <a:ext uri="{FF2B5EF4-FFF2-40B4-BE49-F238E27FC236}">
                  <a16:creationId xmlns:a16="http://schemas.microsoft.com/office/drawing/2014/main" id="{2D0BF7FE-5C2B-4FD6-9556-F49E8F048686}"/>
                </a:ext>
              </a:extLst>
            </p:cNvPr>
            <p:cNvSpPr>
              <a:spLocks noChangeAspect="1" noChangeArrowheads="1" noTextEdit="1"/>
            </p:cNvSpPr>
            <p:nvPr/>
          </p:nvSpPr>
          <p:spPr bwMode="auto">
            <a:xfrm>
              <a:off x="1821" y="1599"/>
              <a:ext cx="912" cy="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Line 5">
              <a:extLst>
                <a:ext uri="{FF2B5EF4-FFF2-40B4-BE49-F238E27FC236}">
                  <a16:creationId xmlns:a16="http://schemas.microsoft.com/office/drawing/2014/main" id="{98B5B260-DCDB-468B-A89B-8D08EB76167F}"/>
                </a:ext>
              </a:extLst>
            </p:cNvPr>
            <p:cNvSpPr>
              <a:spLocks noChangeShapeType="1"/>
            </p:cNvSpPr>
            <p:nvPr/>
          </p:nvSpPr>
          <p:spPr bwMode="auto">
            <a:xfrm>
              <a:off x="2270" y="1835"/>
              <a:ext cx="440" cy="0"/>
            </a:xfrm>
            <a:prstGeom prst="line">
              <a:avLst/>
            </a:prstGeom>
            <a:noFill/>
            <a:ln w="1111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6">
              <a:extLst>
                <a:ext uri="{FF2B5EF4-FFF2-40B4-BE49-F238E27FC236}">
                  <a16:creationId xmlns:a16="http://schemas.microsoft.com/office/drawing/2014/main" id="{B6A5E727-FDD3-4FCF-A386-5DE8D7361C3B}"/>
                </a:ext>
              </a:extLst>
            </p:cNvPr>
            <p:cNvSpPr>
              <a:spLocks noChangeArrowheads="1"/>
            </p:cNvSpPr>
            <p:nvPr/>
          </p:nvSpPr>
          <p:spPr bwMode="auto">
            <a:xfrm>
              <a:off x="2595" y="1858"/>
              <a:ext cx="124"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6" name="Rectangle 7">
              <a:extLst>
                <a:ext uri="{FF2B5EF4-FFF2-40B4-BE49-F238E27FC236}">
                  <a16:creationId xmlns:a16="http://schemas.microsoft.com/office/drawing/2014/main" id="{4AD12C2B-5DBD-4B63-A9B1-E2A69BBCD1A3}"/>
                </a:ext>
              </a:extLst>
            </p:cNvPr>
            <p:cNvSpPr>
              <a:spLocks noChangeArrowheads="1"/>
            </p:cNvSpPr>
            <p:nvPr/>
          </p:nvSpPr>
          <p:spPr bwMode="auto">
            <a:xfrm>
              <a:off x="2452" y="1873"/>
              <a:ext cx="15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K</a:t>
              </a:r>
              <a:r>
                <a:rPr kumimoji="0" lang="en-US" altLang="en-US" sz="2000" b="0" i="0" u="none" strike="noStrike" cap="none" normalizeH="0" baseline="-25000" dirty="0">
                  <a:ln>
                    <a:noFill/>
                  </a:ln>
                  <a:solidFill>
                    <a:srgbClr val="000000"/>
                  </a:solidFill>
                  <a:effectLst/>
                  <a:latin typeface="Times New Roman" panose="02020603050405020304" pitchFamily="18" charset="0"/>
                </a:rPr>
                <a:t>r</a:t>
              </a:r>
              <a:endParaRPr kumimoji="0" lang="en-US" altLang="en-US" sz="1800" b="0" i="0" u="none" strike="noStrike" cap="none" normalizeH="0" baseline="-25000" dirty="0">
                <a:ln>
                  <a:noFill/>
                </a:ln>
                <a:solidFill>
                  <a:schemeClr val="tx1"/>
                </a:solidFill>
                <a:effectLst/>
                <a:latin typeface="Arial" panose="020B0604020202020204" pitchFamily="34" charset="0"/>
              </a:endParaRPr>
            </a:p>
          </p:txBody>
        </p:sp>
        <p:sp>
          <p:nvSpPr>
            <p:cNvPr id="27" name="Rectangle 8">
              <a:extLst>
                <a:ext uri="{FF2B5EF4-FFF2-40B4-BE49-F238E27FC236}">
                  <a16:creationId xmlns:a16="http://schemas.microsoft.com/office/drawing/2014/main" id="{45F34FF6-D38C-4F16-BF91-39C05268273D}"/>
                </a:ext>
              </a:extLst>
            </p:cNvPr>
            <p:cNvSpPr>
              <a:spLocks noChangeArrowheads="1"/>
            </p:cNvSpPr>
            <p:nvPr/>
          </p:nvSpPr>
          <p:spPr bwMode="auto">
            <a:xfrm>
              <a:off x="2279" y="1858"/>
              <a:ext cx="255"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ln(</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8" name="Rectangle 9">
              <a:extLst>
                <a:ext uri="{FF2B5EF4-FFF2-40B4-BE49-F238E27FC236}">
                  <a16:creationId xmlns:a16="http://schemas.microsoft.com/office/drawing/2014/main" id="{A8017D3A-72DB-4B6D-AD2C-D1FE22D57AF6}"/>
                </a:ext>
              </a:extLst>
            </p:cNvPr>
            <p:cNvSpPr>
              <a:spLocks noChangeArrowheads="1"/>
            </p:cNvSpPr>
            <p:nvPr/>
          </p:nvSpPr>
          <p:spPr bwMode="auto">
            <a:xfrm>
              <a:off x="2402" y="1634"/>
              <a:ext cx="117"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000" dirty="0">
                  <a:solidFill>
                    <a:srgbClr val="000000"/>
                  </a:solidFill>
                  <a:latin typeface="Times New Roman" panose="02020603050405020304" pitchFamily="18" charset="0"/>
                </a:rPr>
                <a:t>Q</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9" name="Rectangle 10">
              <a:extLst>
                <a:ext uri="{FF2B5EF4-FFF2-40B4-BE49-F238E27FC236}">
                  <a16:creationId xmlns:a16="http://schemas.microsoft.com/office/drawing/2014/main" id="{8399F22E-C307-459D-ACCB-B477084B80DB}"/>
                </a:ext>
              </a:extLst>
            </p:cNvPr>
            <p:cNvSpPr>
              <a:spLocks noChangeArrowheads="1"/>
            </p:cNvSpPr>
            <p:nvPr/>
          </p:nvSpPr>
          <p:spPr bwMode="auto">
            <a:xfrm>
              <a:off x="1848" y="1731"/>
              <a:ext cx="161"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S</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0" name="Rectangle 11">
              <a:extLst>
                <a:ext uri="{FF2B5EF4-FFF2-40B4-BE49-F238E27FC236}">
                  <a16:creationId xmlns:a16="http://schemas.microsoft.com/office/drawing/2014/main" id="{C45AA9A5-1802-4B77-A68E-AE2843513E0B}"/>
                </a:ext>
              </a:extLst>
            </p:cNvPr>
            <p:cNvSpPr>
              <a:spLocks noChangeArrowheads="1"/>
            </p:cNvSpPr>
            <p:nvPr/>
          </p:nvSpPr>
          <p:spPr bwMode="auto">
            <a:xfrm>
              <a:off x="2594" y="1958"/>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1" name="Rectangle 12">
              <a:extLst>
                <a:ext uri="{FF2B5EF4-FFF2-40B4-BE49-F238E27FC236}">
                  <a16:creationId xmlns:a16="http://schemas.microsoft.com/office/drawing/2014/main" id="{2F48FAAF-3CEC-4167-866A-885EED304BFB}"/>
                </a:ext>
              </a:extLst>
            </p:cNvPr>
            <p:cNvSpPr>
              <a:spLocks noChangeArrowheads="1"/>
            </p:cNvSpPr>
            <p:nvPr/>
          </p:nvSpPr>
          <p:spPr bwMode="auto">
            <a:xfrm>
              <a:off x="2514" y="1728"/>
              <a:ext cx="66"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000000"/>
                  </a:solidFill>
                  <a:effectLst/>
                  <a:latin typeface="Times New Roman" panose="02020603050405020304" pitchFamily="18" charset="0"/>
                </a:rPr>
                <a:t>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2" name="Rectangle 13">
              <a:extLst>
                <a:ext uri="{FF2B5EF4-FFF2-40B4-BE49-F238E27FC236}">
                  <a16:creationId xmlns:a16="http://schemas.microsoft.com/office/drawing/2014/main" id="{2F84962D-B117-4695-879E-C4056B460511}"/>
                </a:ext>
              </a:extLst>
            </p:cNvPr>
            <p:cNvSpPr>
              <a:spLocks noChangeArrowheads="1"/>
            </p:cNvSpPr>
            <p:nvPr/>
          </p:nvSpPr>
          <p:spPr bwMode="auto">
            <a:xfrm>
              <a:off x="1942" y="1831"/>
              <a:ext cx="66" cy="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a:ln>
                    <a:noFill/>
                  </a:ln>
                  <a:solidFill>
                    <a:srgbClr val="000000"/>
                  </a:solidFill>
                  <a:effectLst/>
                  <a:latin typeface="Times New Roman" panose="02020603050405020304" pitchFamily="18" charset="0"/>
                </a:rPr>
                <a:t>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33" name="Rectangle 14">
              <a:extLst>
                <a:ext uri="{FF2B5EF4-FFF2-40B4-BE49-F238E27FC236}">
                  <a16:creationId xmlns:a16="http://schemas.microsoft.com/office/drawing/2014/main" id="{CE545393-7329-4AE5-AD03-BD353815FFDA}"/>
                </a:ext>
              </a:extLst>
            </p:cNvPr>
            <p:cNvSpPr>
              <a:spLocks noChangeArrowheads="1"/>
            </p:cNvSpPr>
            <p:nvPr/>
          </p:nvSpPr>
          <p:spPr bwMode="auto">
            <a:xfrm>
              <a:off x="2156" y="1712"/>
              <a:ext cx="194"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Symbol" panose="05050102010706020507" pitchFamily="18" charset="2"/>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4" name="Rectangle 15">
              <a:extLst>
                <a:ext uri="{FF2B5EF4-FFF2-40B4-BE49-F238E27FC236}">
                  <a16:creationId xmlns:a16="http://schemas.microsoft.com/office/drawing/2014/main" id="{F5AE7528-3D65-4DA9-9746-DD4F4FD12521}"/>
                </a:ext>
              </a:extLst>
            </p:cNvPr>
            <p:cNvSpPr>
              <a:spLocks noChangeArrowheads="1"/>
            </p:cNvSpPr>
            <p:nvPr/>
          </p:nvSpPr>
          <p:spPr bwMode="auto">
            <a:xfrm>
              <a:off x="2028" y="1712"/>
              <a:ext cx="194"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a:ln>
                    <a:noFill/>
                  </a:ln>
                  <a:solidFill>
                    <a:srgbClr val="000000"/>
                  </a:solidFill>
                  <a:effectLst/>
                  <a:latin typeface="Symbol" panose="05050102010706020507" pitchFamily="18" charset="2"/>
                </a:rPr>
                <a:t>=</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grpSp>
        <p:nvGrpSpPr>
          <p:cNvPr id="103" name="Group 102">
            <a:extLst>
              <a:ext uri="{FF2B5EF4-FFF2-40B4-BE49-F238E27FC236}">
                <a16:creationId xmlns:a16="http://schemas.microsoft.com/office/drawing/2014/main" id="{43585AB8-68FD-4766-8E03-578F0B22D9BA}"/>
              </a:ext>
            </a:extLst>
          </p:cNvPr>
          <p:cNvGrpSpPr/>
          <p:nvPr/>
        </p:nvGrpSpPr>
        <p:grpSpPr>
          <a:xfrm>
            <a:off x="4454527" y="2587458"/>
            <a:ext cx="1473200" cy="853305"/>
            <a:chOff x="3495460" y="5691101"/>
            <a:chExt cx="1473200" cy="790576"/>
          </a:xfrm>
        </p:grpSpPr>
        <p:grpSp>
          <p:nvGrpSpPr>
            <p:cNvPr id="35" name="Group 4">
              <a:extLst>
                <a:ext uri="{FF2B5EF4-FFF2-40B4-BE49-F238E27FC236}">
                  <a16:creationId xmlns:a16="http://schemas.microsoft.com/office/drawing/2014/main" id="{FEA5FDA2-8F6E-4FD5-BF70-281DF800B26D}"/>
                </a:ext>
              </a:extLst>
            </p:cNvPr>
            <p:cNvGrpSpPr>
              <a:grpSpLocks noChangeAspect="1"/>
            </p:cNvGrpSpPr>
            <p:nvPr/>
          </p:nvGrpSpPr>
          <p:grpSpPr bwMode="auto">
            <a:xfrm>
              <a:off x="3495460" y="5762232"/>
              <a:ext cx="1473200" cy="508000"/>
              <a:chOff x="608" y="1528"/>
              <a:chExt cx="928" cy="320"/>
            </a:xfrm>
          </p:grpSpPr>
          <p:sp>
            <p:nvSpPr>
              <p:cNvPr id="38" name="Rectangle 6">
                <a:extLst>
                  <a:ext uri="{FF2B5EF4-FFF2-40B4-BE49-F238E27FC236}">
                    <a16:creationId xmlns:a16="http://schemas.microsoft.com/office/drawing/2014/main" id="{A7EA9C01-FB27-44E1-9758-86DADF4EE258}"/>
                  </a:ext>
                </a:extLst>
              </p:cNvPr>
              <p:cNvSpPr>
                <a:spLocks noChangeArrowheads="1"/>
              </p:cNvSpPr>
              <p:nvPr/>
            </p:nvSpPr>
            <p:spPr bwMode="auto">
              <a:xfrm>
                <a:off x="1442" y="1674"/>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1" name="Rectangle 9">
                <a:extLst>
                  <a:ext uri="{FF2B5EF4-FFF2-40B4-BE49-F238E27FC236}">
                    <a16:creationId xmlns:a16="http://schemas.microsoft.com/office/drawing/2014/main" id="{C188F0C1-6B31-40D1-B63F-D138C4C3667F}"/>
                  </a:ext>
                </a:extLst>
              </p:cNvPr>
              <p:cNvSpPr>
                <a:spLocks noChangeArrowheads="1"/>
              </p:cNvSpPr>
              <p:nvPr/>
            </p:nvSpPr>
            <p:spPr bwMode="auto">
              <a:xfrm>
                <a:off x="1280" y="1551"/>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2" name="Rectangle 10">
                <a:extLst>
                  <a:ext uri="{FF2B5EF4-FFF2-40B4-BE49-F238E27FC236}">
                    <a16:creationId xmlns:a16="http://schemas.microsoft.com/office/drawing/2014/main" id="{7189097D-88E9-4DFC-9CA9-805CDEB7249B}"/>
                  </a:ext>
                </a:extLst>
              </p:cNvPr>
              <p:cNvSpPr>
                <a:spLocks noChangeArrowheads="1"/>
              </p:cNvSpPr>
              <p:nvPr/>
            </p:nvSpPr>
            <p:spPr bwMode="auto">
              <a:xfrm>
                <a:off x="907" y="1551"/>
                <a:ext cx="629" cy="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3" name="Rectangle 11">
                <a:extLst>
                  <a:ext uri="{FF2B5EF4-FFF2-40B4-BE49-F238E27FC236}">
                    <a16:creationId xmlns:a16="http://schemas.microsoft.com/office/drawing/2014/main" id="{7B87A0AD-90DD-4B2F-BF6B-752C05D9FEFD}"/>
                  </a:ext>
                </a:extLst>
              </p:cNvPr>
              <p:cNvSpPr>
                <a:spLocks noChangeArrowheads="1"/>
              </p:cNvSpPr>
              <p:nvPr/>
            </p:nvSpPr>
            <p:spPr bwMode="auto">
              <a:xfrm>
                <a:off x="608" y="1580"/>
                <a:ext cx="17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R</a:t>
                </a:r>
                <a:endParaRPr kumimoji="0" lang="en-US" altLang="en-US" sz="2000" b="0" i="0" u="none" strike="noStrike" cap="none" normalizeH="0" baseline="0" dirty="0">
                  <a:ln>
                    <a:noFill/>
                  </a:ln>
                  <a:solidFill>
                    <a:schemeClr val="tx1"/>
                  </a:solidFill>
                  <a:effectLst/>
                  <a:latin typeface="Arial" panose="020B0604020202020204" pitchFamily="34" charset="0"/>
                </a:endParaRPr>
              </a:p>
            </p:txBody>
          </p:sp>
          <p:sp>
            <p:nvSpPr>
              <p:cNvPr id="44" name="Rectangle 12">
                <a:extLst>
                  <a:ext uri="{FF2B5EF4-FFF2-40B4-BE49-F238E27FC236}">
                    <a16:creationId xmlns:a16="http://schemas.microsoft.com/office/drawing/2014/main" id="{FCE1CEC0-8565-4F23-869F-1BE58D7EC2F3}"/>
                  </a:ext>
                </a:extLst>
              </p:cNvPr>
              <p:cNvSpPr>
                <a:spLocks noChangeArrowheads="1"/>
              </p:cNvSpPr>
              <p:nvPr/>
            </p:nvSpPr>
            <p:spPr bwMode="auto">
              <a:xfrm>
                <a:off x="1142" y="1528"/>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45" name="Rectangle 13">
                <a:extLst>
                  <a:ext uri="{FF2B5EF4-FFF2-40B4-BE49-F238E27FC236}">
                    <a16:creationId xmlns:a16="http://schemas.microsoft.com/office/drawing/2014/main" id="{A2BB3F34-01EA-499A-A9B3-E6B4A165A54A}"/>
                  </a:ext>
                </a:extLst>
              </p:cNvPr>
              <p:cNvSpPr>
                <a:spLocks noChangeArrowheads="1"/>
              </p:cNvSpPr>
              <p:nvPr/>
            </p:nvSpPr>
            <p:spPr bwMode="auto">
              <a:xfrm>
                <a:off x="773" y="1528"/>
                <a:ext cx="231"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500" b="0" i="0" u="none" strike="noStrike" cap="none" normalizeH="0" baseline="0" dirty="0">
                    <a:ln>
                      <a:noFill/>
                    </a:ln>
                    <a:solidFill>
                      <a:srgbClr val="000000"/>
                    </a:solidFill>
                    <a:effectLst/>
                    <a:latin typeface="Symbol" panose="05050102010706020507" pitchFamily="18" charset="2"/>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grpSp>
          <p:nvGrpSpPr>
            <p:cNvPr id="83" name="Group 4">
              <a:extLst>
                <a:ext uri="{FF2B5EF4-FFF2-40B4-BE49-F238E27FC236}">
                  <a16:creationId xmlns:a16="http://schemas.microsoft.com/office/drawing/2014/main" id="{905EC3C8-0609-45CE-9225-1EAA81F4129D}"/>
                </a:ext>
              </a:extLst>
            </p:cNvPr>
            <p:cNvGrpSpPr>
              <a:grpSpLocks noChangeAspect="1"/>
            </p:cNvGrpSpPr>
            <p:nvPr/>
          </p:nvGrpSpPr>
          <p:grpSpPr bwMode="auto">
            <a:xfrm>
              <a:off x="4052675" y="5691101"/>
              <a:ext cx="893763" cy="790576"/>
              <a:chOff x="2156" y="1634"/>
              <a:chExt cx="563" cy="498"/>
            </a:xfrm>
          </p:grpSpPr>
          <p:sp>
            <p:nvSpPr>
              <p:cNvPr id="85" name="Line 5">
                <a:extLst>
                  <a:ext uri="{FF2B5EF4-FFF2-40B4-BE49-F238E27FC236}">
                    <a16:creationId xmlns:a16="http://schemas.microsoft.com/office/drawing/2014/main" id="{671AF036-C208-421E-A117-599D07BFC4B5}"/>
                  </a:ext>
                </a:extLst>
              </p:cNvPr>
              <p:cNvSpPr>
                <a:spLocks noChangeShapeType="1"/>
              </p:cNvSpPr>
              <p:nvPr/>
            </p:nvSpPr>
            <p:spPr bwMode="auto">
              <a:xfrm>
                <a:off x="2270" y="1835"/>
                <a:ext cx="440" cy="0"/>
              </a:xfrm>
              <a:prstGeom prst="line">
                <a:avLst/>
              </a:prstGeom>
              <a:noFill/>
              <a:ln w="11113">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 name="Rectangle 6">
                <a:extLst>
                  <a:ext uri="{FF2B5EF4-FFF2-40B4-BE49-F238E27FC236}">
                    <a16:creationId xmlns:a16="http://schemas.microsoft.com/office/drawing/2014/main" id="{9B687A98-E30E-44B5-B450-5509E42AE449}"/>
                  </a:ext>
                </a:extLst>
              </p:cNvPr>
              <p:cNvSpPr>
                <a:spLocks noChangeArrowheads="1"/>
              </p:cNvSpPr>
              <p:nvPr/>
            </p:nvSpPr>
            <p:spPr bwMode="auto">
              <a:xfrm>
                <a:off x="2595" y="1858"/>
                <a:ext cx="124"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7" name="Rectangle 7">
                <a:extLst>
                  <a:ext uri="{FF2B5EF4-FFF2-40B4-BE49-F238E27FC236}">
                    <a16:creationId xmlns:a16="http://schemas.microsoft.com/office/drawing/2014/main" id="{19386B69-0810-4490-AB3F-96D416EDB149}"/>
                  </a:ext>
                </a:extLst>
              </p:cNvPr>
              <p:cNvSpPr>
                <a:spLocks noChangeArrowheads="1"/>
              </p:cNvSpPr>
              <p:nvPr/>
            </p:nvSpPr>
            <p:spPr bwMode="auto">
              <a:xfrm>
                <a:off x="2452" y="1873"/>
                <a:ext cx="153"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K</a:t>
                </a:r>
                <a:r>
                  <a:rPr kumimoji="0" lang="en-US" altLang="en-US" sz="2000" b="0" i="0" u="none" strike="noStrike" cap="none" normalizeH="0" baseline="-25000" dirty="0">
                    <a:ln>
                      <a:noFill/>
                    </a:ln>
                    <a:solidFill>
                      <a:srgbClr val="000000"/>
                    </a:solidFill>
                    <a:effectLst/>
                    <a:latin typeface="Times New Roman" panose="02020603050405020304" pitchFamily="18" charset="0"/>
                  </a:rPr>
                  <a:t>r</a:t>
                </a:r>
                <a:endParaRPr kumimoji="0" lang="en-US" altLang="en-US" sz="1800" b="0" i="0" u="none" strike="noStrike" cap="none" normalizeH="0" baseline="-25000" dirty="0">
                  <a:ln>
                    <a:noFill/>
                  </a:ln>
                  <a:solidFill>
                    <a:schemeClr val="tx1"/>
                  </a:solidFill>
                  <a:effectLst/>
                  <a:latin typeface="Arial" panose="020B0604020202020204" pitchFamily="34" charset="0"/>
                </a:endParaRPr>
              </a:p>
            </p:txBody>
          </p:sp>
          <p:sp>
            <p:nvSpPr>
              <p:cNvPr id="88" name="Rectangle 8">
                <a:extLst>
                  <a:ext uri="{FF2B5EF4-FFF2-40B4-BE49-F238E27FC236}">
                    <a16:creationId xmlns:a16="http://schemas.microsoft.com/office/drawing/2014/main" id="{71928E8F-5DEE-4F64-8E0E-37BBBCFA2241}"/>
                  </a:ext>
                </a:extLst>
              </p:cNvPr>
              <p:cNvSpPr>
                <a:spLocks noChangeArrowheads="1"/>
              </p:cNvSpPr>
              <p:nvPr/>
            </p:nvSpPr>
            <p:spPr bwMode="auto">
              <a:xfrm>
                <a:off x="2279" y="1858"/>
                <a:ext cx="255" cy="2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Times New Roman" panose="02020603050405020304" pitchFamily="18" charset="0"/>
                  </a:rPr>
                  <a:t>ln(</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9" name="Rectangle 9">
                <a:extLst>
                  <a:ext uri="{FF2B5EF4-FFF2-40B4-BE49-F238E27FC236}">
                    <a16:creationId xmlns:a16="http://schemas.microsoft.com/office/drawing/2014/main" id="{0E65E412-4B80-48B5-A3A1-3FF8CD1B0B1E}"/>
                  </a:ext>
                </a:extLst>
              </p:cNvPr>
              <p:cNvSpPr>
                <a:spLocks noChangeArrowheads="1"/>
              </p:cNvSpPr>
              <p:nvPr/>
            </p:nvSpPr>
            <p:spPr bwMode="auto">
              <a:xfrm>
                <a:off x="2402" y="1634"/>
                <a:ext cx="8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2000" dirty="0">
                    <a:solidFill>
                      <a:srgbClr val="000000"/>
                    </a:solidFill>
                    <a:latin typeface="Times New Roman" panose="02020603050405020304" pitchFamily="18" charset="0"/>
                  </a:rPr>
                  <a:t>1</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0" name="Rectangle 11">
                <a:extLst>
                  <a:ext uri="{FF2B5EF4-FFF2-40B4-BE49-F238E27FC236}">
                    <a16:creationId xmlns:a16="http://schemas.microsoft.com/office/drawing/2014/main" id="{1D88B971-7490-4CC2-B2AD-5E2345D690B3}"/>
                  </a:ext>
                </a:extLst>
              </p:cNvPr>
              <p:cNvSpPr>
                <a:spLocks noChangeArrowheads="1"/>
              </p:cNvSpPr>
              <p:nvPr/>
            </p:nvSpPr>
            <p:spPr bwMode="auto">
              <a:xfrm>
                <a:off x="2594" y="1958"/>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1" name="Rectangle 12">
                <a:extLst>
                  <a:ext uri="{FF2B5EF4-FFF2-40B4-BE49-F238E27FC236}">
                    <a16:creationId xmlns:a16="http://schemas.microsoft.com/office/drawing/2014/main" id="{3C63B2A0-0D35-4690-8D4A-7B0E9050A0B7}"/>
                  </a:ext>
                </a:extLst>
              </p:cNvPr>
              <p:cNvSpPr>
                <a:spLocks noChangeArrowheads="1"/>
              </p:cNvSpPr>
              <p:nvPr/>
            </p:nvSpPr>
            <p:spPr bwMode="auto">
              <a:xfrm>
                <a:off x="2514" y="1728"/>
                <a:ext cx="0"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2" name="Rectangle 14">
                <a:extLst>
                  <a:ext uri="{FF2B5EF4-FFF2-40B4-BE49-F238E27FC236}">
                    <a16:creationId xmlns:a16="http://schemas.microsoft.com/office/drawing/2014/main" id="{0553061B-A224-44ED-BBA9-AC4EE39DE12F}"/>
                  </a:ext>
                </a:extLst>
              </p:cNvPr>
              <p:cNvSpPr>
                <a:spLocks noChangeArrowheads="1"/>
              </p:cNvSpPr>
              <p:nvPr/>
            </p:nvSpPr>
            <p:spPr bwMode="auto">
              <a:xfrm>
                <a:off x="2156" y="1712"/>
                <a:ext cx="194" cy="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rgbClr val="000000"/>
                    </a:solidFill>
                    <a:effectLst/>
                    <a:latin typeface="Symbol" panose="05050102010706020507" pitchFamily="18" charset="2"/>
                  </a:rPr>
                  <a:t>-</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grpSp>
      </p:grpSp>
    </p:spTree>
    <p:extLst>
      <p:ext uri="{BB962C8B-B14F-4D97-AF65-F5344CB8AC3E}">
        <p14:creationId xmlns:p14="http://schemas.microsoft.com/office/powerpoint/2010/main" val="388903876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Review</a:t>
            </a:r>
          </a:p>
        </p:txBody>
      </p:sp>
      <p:sp>
        <p:nvSpPr>
          <p:cNvPr id="2" name="Content Placeholder 1"/>
          <p:cNvSpPr>
            <a:spLocks noGrp="1"/>
          </p:cNvSpPr>
          <p:nvPr>
            <p:ph sz="quarter" idx="4294967295"/>
          </p:nvPr>
        </p:nvSpPr>
        <p:spPr>
          <a:xfrm>
            <a:off x="192858" y="1068149"/>
            <a:ext cx="11788127" cy="5600700"/>
          </a:xfrm>
          <a:noFill/>
        </p:spPr>
        <p:txBody>
          <a:bodyPr/>
          <a:lstStyle/>
          <a:p>
            <a:pPr marL="342900" indent="-342900">
              <a:buFont typeface="Arial" panose="020B0604020202020204" pitchFamily="34" charset="0"/>
              <a:buChar char="•"/>
            </a:pPr>
            <a:r>
              <a:rPr lang="en-US" sz="3600" dirty="0">
                <a:solidFill>
                  <a:schemeClr val="tx1"/>
                </a:solidFill>
              </a:rPr>
              <a:t>“Baseflow” typically represents both fast responding (interflow) and slow responding subsurface flow (baseflow)</a:t>
            </a:r>
          </a:p>
          <a:p>
            <a:pPr marL="342900" indent="-342900">
              <a:buFont typeface="Arial" panose="020B0604020202020204" pitchFamily="34" charset="0"/>
              <a:buChar char="•"/>
            </a:pPr>
            <a:r>
              <a:rPr lang="en-US" sz="3600" dirty="0">
                <a:solidFill>
                  <a:schemeClr val="tx1"/>
                </a:solidFill>
              </a:rPr>
              <a:t>HEC-HMS includes five conceptual methods for modeling baseflow</a:t>
            </a:r>
          </a:p>
          <a:p>
            <a:pPr marL="342900" indent="-342900">
              <a:buFont typeface="Arial" panose="020B0604020202020204" pitchFamily="34" charset="0"/>
              <a:buChar char="•"/>
            </a:pPr>
            <a:r>
              <a:rPr lang="en-US" sz="3600" dirty="0">
                <a:solidFill>
                  <a:schemeClr val="tx1"/>
                </a:solidFill>
              </a:rPr>
              <a:t>The Linear Reservoir method is the only method that guarantees mass conservation</a:t>
            </a:r>
          </a:p>
          <a:p>
            <a:pPr marL="342900" indent="-342900">
              <a:buFont typeface="Arial" panose="020B0604020202020204" pitchFamily="34" charset="0"/>
              <a:buChar char="•"/>
            </a:pPr>
            <a:r>
              <a:rPr lang="en-US" sz="3600" dirty="0">
                <a:solidFill>
                  <a:schemeClr val="tx1"/>
                </a:solidFill>
              </a:rPr>
              <a:t>The other baseflow methods could result in runoff volume exceeding precipitation volume</a:t>
            </a:r>
          </a:p>
        </p:txBody>
      </p:sp>
    </p:spTree>
    <p:extLst>
      <p:ext uri="{BB962C8B-B14F-4D97-AF65-F5344CB8AC3E}">
        <p14:creationId xmlns:p14="http://schemas.microsoft.com/office/powerpoint/2010/main" val="17289599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123373" y="134892"/>
            <a:ext cx="9799780" cy="785419"/>
          </a:xfrm>
        </p:spPr>
        <p:txBody>
          <a:bodyPr/>
          <a:lstStyle/>
          <a:p>
            <a:r>
              <a:rPr lang="en-US" dirty="0"/>
              <a:t>baseflow in HEC-HMS</a:t>
            </a:r>
          </a:p>
        </p:txBody>
      </p:sp>
      <p:sp>
        <p:nvSpPr>
          <p:cNvPr id="2" name="Content Placeholder 1"/>
          <p:cNvSpPr>
            <a:spLocks noGrp="1"/>
          </p:cNvSpPr>
          <p:nvPr>
            <p:ph sz="quarter" idx="4294967295"/>
          </p:nvPr>
        </p:nvSpPr>
        <p:spPr>
          <a:xfrm>
            <a:off x="192858" y="1068149"/>
            <a:ext cx="5903142" cy="5600700"/>
          </a:xfrm>
          <a:noFill/>
        </p:spPr>
        <p:txBody>
          <a:bodyPr/>
          <a:lstStyle/>
          <a:p>
            <a:pPr marL="342900" indent="-342900">
              <a:buFont typeface="Arial" panose="020B0604020202020204" pitchFamily="34" charset="0"/>
              <a:buChar char="•"/>
            </a:pPr>
            <a:r>
              <a:rPr lang="en-US" sz="2200" dirty="0">
                <a:solidFill>
                  <a:schemeClr val="tx1"/>
                </a:solidFill>
              </a:rPr>
              <a:t>There are different approaches to modeling baseflow, conceptual vs. process based. Currently, HEC-HMS includes conceptual methods for modeling baseflow. </a:t>
            </a:r>
          </a:p>
          <a:p>
            <a:pPr marL="342900" indent="-342900">
              <a:buFont typeface="Arial" panose="020B0604020202020204" pitchFamily="34" charset="0"/>
              <a:buChar char="•"/>
            </a:pPr>
            <a:endParaRPr lang="en-US" sz="2200" dirty="0">
              <a:solidFill>
                <a:schemeClr val="tx1"/>
              </a:solidFill>
            </a:endParaRPr>
          </a:p>
          <a:p>
            <a:pPr marL="342900" indent="-342900">
              <a:buFont typeface="Arial" panose="020B0604020202020204" pitchFamily="34" charset="0"/>
              <a:buChar char="•"/>
            </a:pPr>
            <a:r>
              <a:rPr lang="en-US" sz="2200" dirty="0">
                <a:solidFill>
                  <a:schemeClr val="tx1"/>
                </a:solidFill>
              </a:rPr>
              <a:t>There are techniques for identifying baseflow contributions from hydrographs:</a:t>
            </a:r>
          </a:p>
          <a:p>
            <a:pPr marL="569913" lvl="1" indent="-342900">
              <a:buFont typeface="Arial" panose="020B0604020202020204" pitchFamily="34" charset="0"/>
              <a:buChar char="•"/>
            </a:pPr>
            <a:r>
              <a:rPr lang="en-US" sz="2200" dirty="0">
                <a:solidFill>
                  <a:schemeClr val="tx1"/>
                </a:solidFill>
              </a:rPr>
              <a:t>The point of inflection (when the recession curve transitions from concave down to concave up) is where direct runoff is replaced by groundwater flow components. </a:t>
            </a:r>
          </a:p>
          <a:p>
            <a:pPr marL="569913" lvl="1" indent="-342900">
              <a:buFont typeface="Arial" panose="020B0604020202020204" pitchFamily="34" charset="0"/>
              <a:buChar char="•"/>
            </a:pPr>
            <a:r>
              <a:rPr lang="en-US" sz="2200" dirty="0">
                <a:solidFill>
                  <a:schemeClr val="tx1"/>
                </a:solidFill>
              </a:rPr>
              <a:t>Plotting the hydrograph in log space shows different baseflow contributions, based on changes in slope on the recession curve.  </a:t>
            </a:r>
          </a:p>
        </p:txBody>
      </p:sp>
      <p:grpSp>
        <p:nvGrpSpPr>
          <p:cNvPr id="11" name="Group 10">
            <a:extLst>
              <a:ext uri="{FF2B5EF4-FFF2-40B4-BE49-F238E27FC236}">
                <a16:creationId xmlns:a16="http://schemas.microsoft.com/office/drawing/2014/main" id="{5737660D-6BE3-4B87-B304-B0BF1F4C916F}"/>
              </a:ext>
            </a:extLst>
          </p:cNvPr>
          <p:cNvGrpSpPr/>
          <p:nvPr/>
        </p:nvGrpSpPr>
        <p:grpSpPr>
          <a:xfrm>
            <a:off x="6096000" y="1361209"/>
            <a:ext cx="5670026" cy="4249881"/>
            <a:chOff x="6196073" y="2327563"/>
            <a:chExt cx="5011680" cy="3565473"/>
          </a:xfrm>
        </p:grpSpPr>
        <p:pic>
          <p:nvPicPr>
            <p:cNvPr id="5" name="Picture 4">
              <a:extLst>
                <a:ext uri="{FF2B5EF4-FFF2-40B4-BE49-F238E27FC236}">
                  <a16:creationId xmlns:a16="http://schemas.microsoft.com/office/drawing/2014/main" id="{3C3075AF-7FBA-4449-A3AE-1D0DADF92DA1}"/>
                </a:ext>
              </a:extLst>
            </p:cNvPr>
            <p:cNvPicPr>
              <a:picLocks noChangeAspect="1"/>
            </p:cNvPicPr>
            <p:nvPr/>
          </p:nvPicPr>
          <p:blipFill rotWithShape="1">
            <a:blip r:embed="rId3"/>
            <a:srcRect l="1878" r="4086"/>
            <a:stretch/>
          </p:blipFill>
          <p:spPr>
            <a:xfrm>
              <a:off x="6196073" y="2327563"/>
              <a:ext cx="5011680" cy="3565473"/>
            </a:xfrm>
            <a:prstGeom prst="rect">
              <a:avLst/>
            </a:prstGeom>
          </p:spPr>
        </p:pic>
        <p:sp>
          <p:nvSpPr>
            <p:cNvPr id="9" name="Freeform: Shape 8">
              <a:extLst>
                <a:ext uri="{FF2B5EF4-FFF2-40B4-BE49-F238E27FC236}">
                  <a16:creationId xmlns:a16="http://schemas.microsoft.com/office/drawing/2014/main" id="{E16B7BC3-F71D-4D8E-900A-9D5001D254A9}"/>
                </a:ext>
              </a:extLst>
            </p:cNvPr>
            <p:cNvSpPr/>
            <p:nvPr/>
          </p:nvSpPr>
          <p:spPr>
            <a:xfrm>
              <a:off x="7906018" y="3185227"/>
              <a:ext cx="2061030" cy="1600522"/>
            </a:xfrm>
            <a:custGeom>
              <a:avLst/>
              <a:gdLst>
                <a:gd name="connsiteX0" fmla="*/ 0 w 259773"/>
                <a:gd name="connsiteY0" fmla="*/ 0 h 197427"/>
                <a:gd name="connsiteX1" fmla="*/ 93519 w 259773"/>
                <a:gd name="connsiteY1" fmla="*/ 62345 h 197427"/>
                <a:gd name="connsiteX2" fmla="*/ 155864 w 259773"/>
                <a:gd name="connsiteY2" fmla="*/ 103909 h 197427"/>
                <a:gd name="connsiteX3" fmla="*/ 207819 w 259773"/>
                <a:gd name="connsiteY3" fmla="*/ 155864 h 197427"/>
                <a:gd name="connsiteX4" fmla="*/ 259773 w 259773"/>
                <a:gd name="connsiteY4" fmla="*/ 197427 h 197427"/>
                <a:gd name="connsiteX0" fmla="*/ 0 w 259773"/>
                <a:gd name="connsiteY0" fmla="*/ 0 h 197427"/>
                <a:gd name="connsiteX1" fmla="*/ 93519 w 259773"/>
                <a:gd name="connsiteY1" fmla="*/ 62345 h 197427"/>
                <a:gd name="connsiteX2" fmla="*/ 155864 w 259773"/>
                <a:gd name="connsiteY2" fmla="*/ 103909 h 197427"/>
                <a:gd name="connsiteX3" fmla="*/ 259773 w 259773"/>
                <a:gd name="connsiteY3" fmla="*/ 197427 h 197427"/>
                <a:gd name="connsiteX0" fmla="*/ 0 w 259773"/>
                <a:gd name="connsiteY0" fmla="*/ 0 h 197427"/>
                <a:gd name="connsiteX1" fmla="*/ 93519 w 259773"/>
                <a:gd name="connsiteY1" fmla="*/ 62345 h 197427"/>
                <a:gd name="connsiteX2" fmla="*/ 259773 w 259773"/>
                <a:gd name="connsiteY2" fmla="*/ 197427 h 197427"/>
                <a:gd name="connsiteX0" fmla="*/ 0 w 259773"/>
                <a:gd name="connsiteY0" fmla="*/ 0 h 197427"/>
                <a:gd name="connsiteX1" fmla="*/ 85030 w 259773"/>
                <a:gd name="connsiteY1" fmla="*/ 76322 h 197427"/>
                <a:gd name="connsiteX2" fmla="*/ 259773 w 259773"/>
                <a:gd name="connsiteY2"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44144 w 259773"/>
                <a:gd name="connsiteY1" fmla="*/ 29702 h 197427"/>
                <a:gd name="connsiteX2" fmla="*/ 259773 w 259773"/>
                <a:gd name="connsiteY2" fmla="*/ 197427 h 197427"/>
                <a:gd name="connsiteX0" fmla="*/ 0 w 259773"/>
                <a:gd name="connsiteY0" fmla="*/ 0 h 197427"/>
                <a:gd name="connsiteX1" fmla="*/ 45977 w 259773"/>
                <a:gd name="connsiteY1" fmla="*/ 36305 h 197427"/>
                <a:gd name="connsiteX2" fmla="*/ 259773 w 259773"/>
                <a:gd name="connsiteY2" fmla="*/ 197427 h 197427"/>
                <a:gd name="connsiteX0" fmla="*/ 0 w 251523"/>
                <a:gd name="connsiteY0" fmla="*/ 0 h 196484"/>
                <a:gd name="connsiteX1" fmla="*/ 37727 w 251523"/>
                <a:gd name="connsiteY1" fmla="*/ 35362 h 196484"/>
                <a:gd name="connsiteX2" fmla="*/ 251523 w 251523"/>
                <a:gd name="connsiteY2" fmla="*/ 196484 h 196484"/>
                <a:gd name="connsiteX0" fmla="*/ 0 w 332187"/>
                <a:gd name="connsiteY0" fmla="*/ 0 h 262511"/>
                <a:gd name="connsiteX1" fmla="*/ 37727 w 332187"/>
                <a:gd name="connsiteY1" fmla="*/ 35362 h 262511"/>
                <a:gd name="connsiteX2" fmla="*/ 332187 w 332187"/>
                <a:gd name="connsiteY2" fmla="*/ 262511 h 262511"/>
                <a:gd name="connsiteX0" fmla="*/ 0 w 332187"/>
                <a:gd name="connsiteY0" fmla="*/ 0 h 262511"/>
                <a:gd name="connsiteX1" fmla="*/ 37727 w 332187"/>
                <a:gd name="connsiteY1" fmla="*/ 35362 h 262511"/>
                <a:gd name="connsiteX2" fmla="*/ 275616 w 332187"/>
                <a:gd name="connsiteY2" fmla="*/ 214309 h 262511"/>
                <a:gd name="connsiteX3" fmla="*/ 332187 w 332187"/>
                <a:gd name="connsiteY3" fmla="*/ 262511 h 262511"/>
                <a:gd name="connsiteX0" fmla="*/ 0 w 332187"/>
                <a:gd name="connsiteY0" fmla="*/ 0 h 262511"/>
                <a:gd name="connsiteX1" fmla="*/ 37727 w 332187"/>
                <a:gd name="connsiteY1" fmla="*/ 35362 h 262511"/>
                <a:gd name="connsiteX2" fmla="*/ 270116 w 332187"/>
                <a:gd name="connsiteY2" fmla="*/ 224685 h 262511"/>
                <a:gd name="connsiteX3" fmla="*/ 332187 w 332187"/>
                <a:gd name="connsiteY3" fmla="*/ 262511 h 262511"/>
                <a:gd name="connsiteX0" fmla="*/ 0 w 332187"/>
                <a:gd name="connsiteY0" fmla="*/ 0 h 262511"/>
                <a:gd name="connsiteX1" fmla="*/ 37727 w 332187"/>
                <a:gd name="connsiteY1" fmla="*/ 35362 h 262511"/>
                <a:gd name="connsiteX2" fmla="*/ 182119 w 332187"/>
                <a:gd name="connsiteY2" fmla="*/ 152055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80286 w 332187"/>
                <a:gd name="connsiteY2" fmla="*/ 163374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16121 w 332187"/>
                <a:gd name="connsiteY2" fmla="*/ 10583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37727 w 332187"/>
                <a:gd name="connsiteY1" fmla="*/ 35362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8727 w 332187"/>
                <a:gd name="connsiteY1" fmla="*/ 51397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48117 w 332187"/>
                <a:gd name="connsiteY4" fmla="*/ 215253 h 262511"/>
                <a:gd name="connsiteX5" fmla="*/ 332187 w 332187"/>
                <a:gd name="connsiteY5" fmla="*/ 262511 h 262511"/>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36770 w 336770"/>
                <a:gd name="connsiteY5"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05865 w 336770"/>
                <a:gd name="connsiteY5" fmla="*/ 254869 h 269114"/>
                <a:gd name="connsiteX6" fmla="*/ 336770 w 336770"/>
                <a:gd name="connsiteY6"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299449 w 336770"/>
                <a:gd name="connsiteY5" fmla="*/ 247323 h 269114"/>
                <a:gd name="connsiteX6" fmla="*/ 336770 w 336770"/>
                <a:gd name="connsiteY6" fmla="*/ 269114 h 269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6770" h="269114">
                  <a:moveTo>
                    <a:pt x="0" y="0"/>
                  </a:moveTo>
                  <a:cubicBezTo>
                    <a:pt x="9197" y="6188"/>
                    <a:pt x="-1901" y="10947"/>
                    <a:pt x="41394" y="43851"/>
                  </a:cubicBezTo>
                  <a:cubicBezTo>
                    <a:pt x="60747" y="61490"/>
                    <a:pt x="85028" y="87331"/>
                    <a:pt x="108788" y="108666"/>
                  </a:cubicBezTo>
                  <a:cubicBezTo>
                    <a:pt x="132548" y="130001"/>
                    <a:pt x="159203" y="150169"/>
                    <a:pt x="184869" y="169977"/>
                  </a:cubicBezTo>
                  <a:cubicBezTo>
                    <a:pt x="210535" y="189785"/>
                    <a:pt x="227951" y="201104"/>
                    <a:pt x="248117" y="215253"/>
                  </a:cubicBezTo>
                  <a:cubicBezTo>
                    <a:pt x="268283" y="229402"/>
                    <a:pt x="284674" y="238346"/>
                    <a:pt x="299449" y="247323"/>
                  </a:cubicBezTo>
                  <a:cubicBezTo>
                    <a:pt x="314224" y="256300"/>
                    <a:pt x="331619" y="266740"/>
                    <a:pt x="336770" y="269114"/>
                  </a:cubicBezTo>
                </a:path>
              </a:pathLst>
            </a:cu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E21F275B-A924-4F43-B3AA-C5498B96E440}"/>
                </a:ext>
              </a:extLst>
            </p:cNvPr>
            <p:cNvSpPr/>
            <p:nvPr/>
          </p:nvSpPr>
          <p:spPr>
            <a:xfrm>
              <a:off x="10005026" y="4784663"/>
              <a:ext cx="1202726" cy="415914"/>
            </a:xfrm>
            <a:custGeom>
              <a:avLst/>
              <a:gdLst>
                <a:gd name="connsiteX0" fmla="*/ 0 w 259773"/>
                <a:gd name="connsiteY0" fmla="*/ 0 h 197427"/>
                <a:gd name="connsiteX1" fmla="*/ 93519 w 259773"/>
                <a:gd name="connsiteY1" fmla="*/ 62345 h 197427"/>
                <a:gd name="connsiteX2" fmla="*/ 155864 w 259773"/>
                <a:gd name="connsiteY2" fmla="*/ 103909 h 197427"/>
                <a:gd name="connsiteX3" fmla="*/ 207819 w 259773"/>
                <a:gd name="connsiteY3" fmla="*/ 155864 h 197427"/>
                <a:gd name="connsiteX4" fmla="*/ 259773 w 259773"/>
                <a:gd name="connsiteY4" fmla="*/ 197427 h 197427"/>
                <a:gd name="connsiteX0" fmla="*/ 0 w 259773"/>
                <a:gd name="connsiteY0" fmla="*/ 0 h 197427"/>
                <a:gd name="connsiteX1" fmla="*/ 93519 w 259773"/>
                <a:gd name="connsiteY1" fmla="*/ 62345 h 197427"/>
                <a:gd name="connsiteX2" fmla="*/ 155864 w 259773"/>
                <a:gd name="connsiteY2" fmla="*/ 103909 h 197427"/>
                <a:gd name="connsiteX3" fmla="*/ 259773 w 259773"/>
                <a:gd name="connsiteY3" fmla="*/ 197427 h 197427"/>
                <a:gd name="connsiteX0" fmla="*/ 0 w 259773"/>
                <a:gd name="connsiteY0" fmla="*/ 0 h 197427"/>
                <a:gd name="connsiteX1" fmla="*/ 93519 w 259773"/>
                <a:gd name="connsiteY1" fmla="*/ 62345 h 197427"/>
                <a:gd name="connsiteX2" fmla="*/ 259773 w 259773"/>
                <a:gd name="connsiteY2" fmla="*/ 197427 h 197427"/>
                <a:gd name="connsiteX0" fmla="*/ 0 w 259773"/>
                <a:gd name="connsiteY0" fmla="*/ 0 h 197427"/>
                <a:gd name="connsiteX1" fmla="*/ 85030 w 259773"/>
                <a:gd name="connsiteY1" fmla="*/ 76322 h 197427"/>
                <a:gd name="connsiteX2" fmla="*/ 259773 w 259773"/>
                <a:gd name="connsiteY2"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85030 w 259773"/>
                <a:gd name="connsiteY1" fmla="*/ 76322 h 197427"/>
                <a:gd name="connsiteX2" fmla="*/ 44144 w 259773"/>
                <a:gd name="connsiteY2" fmla="*/ 29702 h 197427"/>
                <a:gd name="connsiteX3" fmla="*/ 259773 w 259773"/>
                <a:gd name="connsiteY3" fmla="*/ 197427 h 197427"/>
                <a:gd name="connsiteX0" fmla="*/ 0 w 259773"/>
                <a:gd name="connsiteY0" fmla="*/ 0 h 197427"/>
                <a:gd name="connsiteX1" fmla="*/ 44144 w 259773"/>
                <a:gd name="connsiteY1" fmla="*/ 29702 h 197427"/>
                <a:gd name="connsiteX2" fmla="*/ 259773 w 259773"/>
                <a:gd name="connsiteY2" fmla="*/ 197427 h 197427"/>
                <a:gd name="connsiteX0" fmla="*/ 0 w 259773"/>
                <a:gd name="connsiteY0" fmla="*/ 0 h 197427"/>
                <a:gd name="connsiteX1" fmla="*/ 45977 w 259773"/>
                <a:gd name="connsiteY1" fmla="*/ 36305 h 197427"/>
                <a:gd name="connsiteX2" fmla="*/ 259773 w 259773"/>
                <a:gd name="connsiteY2" fmla="*/ 197427 h 197427"/>
                <a:gd name="connsiteX0" fmla="*/ 0 w 251523"/>
                <a:gd name="connsiteY0" fmla="*/ 0 h 196484"/>
                <a:gd name="connsiteX1" fmla="*/ 37727 w 251523"/>
                <a:gd name="connsiteY1" fmla="*/ 35362 h 196484"/>
                <a:gd name="connsiteX2" fmla="*/ 251523 w 251523"/>
                <a:gd name="connsiteY2" fmla="*/ 196484 h 196484"/>
                <a:gd name="connsiteX0" fmla="*/ 0 w 332187"/>
                <a:gd name="connsiteY0" fmla="*/ 0 h 262511"/>
                <a:gd name="connsiteX1" fmla="*/ 37727 w 332187"/>
                <a:gd name="connsiteY1" fmla="*/ 35362 h 262511"/>
                <a:gd name="connsiteX2" fmla="*/ 332187 w 332187"/>
                <a:gd name="connsiteY2" fmla="*/ 262511 h 262511"/>
                <a:gd name="connsiteX0" fmla="*/ 0 w 332187"/>
                <a:gd name="connsiteY0" fmla="*/ 0 h 262511"/>
                <a:gd name="connsiteX1" fmla="*/ 37727 w 332187"/>
                <a:gd name="connsiteY1" fmla="*/ 35362 h 262511"/>
                <a:gd name="connsiteX2" fmla="*/ 275616 w 332187"/>
                <a:gd name="connsiteY2" fmla="*/ 214309 h 262511"/>
                <a:gd name="connsiteX3" fmla="*/ 332187 w 332187"/>
                <a:gd name="connsiteY3" fmla="*/ 262511 h 262511"/>
                <a:gd name="connsiteX0" fmla="*/ 0 w 332187"/>
                <a:gd name="connsiteY0" fmla="*/ 0 h 262511"/>
                <a:gd name="connsiteX1" fmla="*/ 37727 w 332187"/>
                <a:gd name="connsiteY1" fmla="*/ 35362 h 262511"/>
                <a:gd name="connsiteX2" fmla="*/ 270116 w 332187"/>
                <a:gd name="connsiteY2" fmla="*/ 224685 h 262511"/>
                <a:gd name="connsiteX3" fmla="*/ 332187 w 332187"/>
                <a:gd name="connsiteY3" fmla="*/ 262511 h 262511"/>
                <a:gd name="connsiteX0" fmla="*/ 0 w 332187"/>
                <a:gd name="connsiteY0" fmla="*/ 0 h 262511"/>
                <a:gd name="connsiteX1" fmla="*/ 37727 w 332187"/>
                <a:gd name="connsiteY1" fmla="*/ 35362 h 262511"/>
                <a:gd name="connsiteX2" fmla="*/ 182119 w 332187"/>
                <a:gd name="connsiteY2" fmla="*/ 152055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80286 w 332187"/>
                <a:gd name="connsiteY2" fmla="*/ 163374 h 262511"/>
                <a:gd name="connsiteX3" fmla="*/ 270116 w 332187"/>
                <a:gd name="connsiteY3" fmla="*/ 224685 h 262511"/>
                <a:gd name="connsiteX4" fmla="*/ 332187 w 332187"/>
                <a:gd name="connsiteY4" fmla="*/ 262511 h 262511"/>
                <a:gd name="connsiteX0" fmla="*/ 0 w 332187"/>
                <a:gd name="connsiteY0" fmla="*/ 0 h 262511"/>
                <a:gd name="connsiteX1" fmla="*/ 37727 w 332187"/>
                <a:gd name="connsiteY1" fmla="*/ 35362 h 262511"/>
                <a:gd name="connsiteX2" fmla="*/ 116121 w 332187"/>
                <a:gd name="connsiteY2" fmla="*/ 10583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37727 w 332187"/>
                <a:gd name="connsiteY1" fmla="*/ 35362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8727 w 332187"/>
                <a:gd name="connsiteY1" fmla="*/ 51397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0286 w 332187"/>
                <a:gd name="connsiteY3" fmla="*/ 163374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70116 w 332187"/>
                <a:gd name="connsiteY4" fmla="*/ 224685 h 262511"/>
                <a:gd name="connsiteX5" fmla="*/ 332187 w 332187"/>
                <a:gd name="connsiteY5" fmla="*/ 262511 h 262511"/>
                <a:gd name="connsiteX0" fmla="*/ 0 w 332187"/>
                <a:gd name="connsiteY0" fmla="*/ 0 h 262511"/>
                <a:gd name="connsiteX1" fmla="*/ 41394 w 332187"/>
                <a:gd name="connsiteY1" fmla="*/ 43851 h 262511"/>
                <a:gd name="connsiteX2" fmla="*/ 108788 w 332187"/>
                <a:gd name="connsiteY2" fmla="*/ 108666 h 262511"/>
                <a:gd name="connsiteX3" fmla="*/ 184869 w 332187"/>
                <a:gd name="connsiteY3" fmla="*/ 169977 h 262511"/>
                <a:gd name="connsiteX4" fmla="*/ 248117 w 332187"/>
                <a:gd name="connsiteY4" fmla="*/ 215253 h 262511"/>
                <a:gd name="connsiteX5" fmla="*/ 332187 w 332187"/>
                <a:gd name="connsiteY5" fmla="*/ 262511 h 262511"/>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36770 w 336770"/>
                <a:gd name="connsiteY5"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305865 w 336770"/>
                <a:gd name="connsiteY5" fmla="*/ 254869 h 269114"/>
                <a:gd name="connsiteX6" fmla="*/ 336770 w 336770"/>
                <a:gd name="connsiteY6" fmla="*/ 269114 h 269114"/>
                <a:gd name="connsiteX0" fmla="*/ 0 w 336770"/>
                <a:gd name="connsiteY0" fmla="*/ 0 h 269114"/>
                <a:gd name="connsiteX1" fmla="*/ 41394 w 336770"/>
                <a:gd name="connsiteY1" fmla="*/ 43851 h 269114"/>
                <a:gd name="connsiteX2" fmla="*/ 108788 w 336770"/>
                <a:gd name="connsiteY2" fmla="*/ 108666 h 269114"/>
                <a:gd name="connsiteX3" fmla="*/ 184869 w 336770"/>
                <a:gd name="connsiteY3" fmla="*/ 169977 h 269114"/>
                <a:gd name="connsiteX4" fmla="*/ 248117 w 336770"/>
                <a:gd name="connsiteY4" fmla="*/ 215253 h 269114"/>
                <a:gd name="connsiteX5" fmla="*/ 299449 w 336770"/>
                <a:gd name="connsiteY5" fmla="*/ 247323 h 269114"/>
                <a:gd name="connsiteX6" fmla="*/ 336770 w 336770"/>
                <a:gd name="connsiteY6" fmla="*/ 269114 h 269114"/>
                <a:gd name="connsiteX0" fmla="*/ 0 w 336770"/>
                <a:gd name="connsiteY0" fmla="*/ 0 h 269114"/>
                <a:gd name="connsiteX1" fmla="*/ 108788 w 336770"/>
                <a:gd name="connsiteY1" fmla="*/ 108666 h 269114"/>
                <a:gd name="connsiteX2" fmla="*/ 184869 w 336770"/>
                <a:gd name="connsiteY2" fmla="*/ 169977 h 269114"/>
                <a:gd name="connsiteX3" fmla="*/ 248117 w 336770"/>
                <a:gd name="connsiteY3" fmla="*/ 215253 h 269114"/>
                <a:gd name="connsiteX4" fmla="*/ 299449 w 336770"/>
                <a:gd name="connsiteY4" fmla="*/ 247323 h 269114"/>
                <a:gd name="connsiteX5" fmla="*/ 336770 w 336770"/>
                <a:gd name="connsiteY5" fmla="*/ 269114 h 269114"/>
                <a:gd name="connsiteX0" fmla="*/ 0 w 336770"/>
                <a:gd name="connsiteY0" fmla="*/ 0 h 269114"/>
                <a:gd name="connsiteX1" fmla="*/ 108788 w 336770"/>
                <a:gd name="connsiteY1" fmla="*/ 108666 h 269114"/>
                <a:gd name="connsiteX2" fmla="*/ 248117 w 336770"/>
                <a:gd name="connsiteY2" fmla="*/ 215253 h 269114"/>
                <a:gd name="connsiteX3" fmla="*/ 299449 w 336770"/>
                <a:gd name="connsiteY3" fmla="*/ 247323 h 269114"/>
                <a:gd name="connsiteX4" fmla="*/ 336770 w 336770"/>
                <a:gd name="connsiteY4" fmla="*/ 269114 h 269114"/>
                <a:gd name="connsiteX0" fmla="*/ 0 w 336770"/>
                <a:gd name="connsiteY0" fmla="*/ 0 h 269114"/>
                <a:gd name="connsiteX1" fmla="*/ 108788 w 336770"/>
                <a:gd name="connsiteY1" fmla="*/ 108666 h 269114"/>
                <a:gd name="connsiteX2" fmla="*/ 248117 w 336770"/>
                <a:gd name="connsiteY2" fmla="*/ 215253 h 269114"/>
                <a:gd name="connsiteX3" fmla="*/ 336770 w 336770"/>
                <a:gd name="connsiteY3" fmla="*/ 269114 h 269114"/>
                <a:gd name="connsiteX0" fmla="*/ 0 w 434850"/>
                <a:gd name="connsiteY0" fmla="*/ 0 h 533911"/>
                <a:gd name="connsiteX1" fmla="*/ 108788 w 434850"/>
                <a:gd name="connsiteY1" fmla="*/ 108666 h 533911"/>
                <a:gd name="connsiteX2" fmla="*/ 248117 w 434850"/>
                <a:gd name="connsiteY2" fmla="*/ 215253 h 533911"/>
                <a:gd name="connsiteX3" fmla="*/ 434850 w 434850"/>
                <a:gd name="connsiteY3" fmla="*/ 533911 h 533911"/>
                <a:gd name="connsiteX0" fmla="*/ 0 w 434850"/>
                <a:gd name="connsiteY0" fmla="*/ 0 h 533911"/>
                <a:gd name="connsiteX1" fmla="*/ 108788 w 434850"/>
                <a:gd name="connsiteY1" fmla="*/ 108666 h 533911"/>
                <a:gd name="connsiteX2" fmla="*/ 385613 w 434850"/>
                <a:gd name="connsiteY2" fmla="*/ 512368 h 533911"/>
                <a:gd name="connsiteX3" fmla="*/ 434850 w 434850"/>
                <a:gd name="connsiteY3" fmla="*/ 533911 h 533911"/>
                <a:gd name="connsiteX0" fmla="*/ 0 w 434850"/>
                <a:gd name="connsiteY0" fmla="*/ 0 h 533911"/>
                <a:gd name="connsiteX1" fmla="*/ 322365 w 434850"/>
                <a:gd name="connsiteY1" fmla="*/ 490224 h 533911"/>
                <a:gd name="connsiteX2" fmla="*/ 385613 w 434850"/>
                <a:gd name="connsiteY2" fmla="*/ 512368 h 533911"/>
                <a:gd name="connsiteX3" fmla="*/ 434850 w 434850"/>
                <a:gd name="connsiteY3" fmla="*/ 533911 h 533911"/>
                <a:gd name="connsiteX0" fmla="*/ 0 w 196524"/>
                <a:gd name="connsiteY0" fmla="*/ 0 h 77292"/>
                <a:gd name="connsiteX1" fmla="*/ 84039 w 196524"/>
                <a:gd name="connsiteY1" fmla="*/ 33605 h 77292"/>
                <a:gd name="connsiteX2" fmla="*/ 147287 w 196524"/>
                <a:gd name="connsiteY2" fmla="*/ 55749 h 77292"/>
                <a:gd name="connsiteX3" fmla="*/ 196524 w 196524"/>
                <a:gd name="connsiteY3" fmla="*/ 77292 h 77292"/>
                <a:gd name="connsiteX0" fmla="*/ 0 w 196524"/>
                <a:gd name="connsiteY0" fmla="*/ 0 h 77292"/>
                <a:gd name="connsiteX1" fmla="*/ 147287 w 196524"/>
                <a:gd name="connsiteY1" fmla="*/ 55749 h 77292"/>
                <a:gd name="connsiteX2" fmla="*/ 196524 w 196524"/>
                <a:gd name="connsiteY2" fmla="*/ 77292 h 77292"/>
                <a:gd name="connsiteX0" fmla="*/ 0 w 196524"/>
                <a:gd name="connsiteY0" fmla="*/ 0 h 77292"/>
                <a:gd name="connsiteX1" fmla="*/ 96872 w 196524"/>
                <a:gd name="connsiteY1" fmla="*/ 36984 h 77292"/>
                <a:gd name="connsiteX2" fmla="*/ 196524 w 196524"/>
                <a:gd name="connsiteY2" fmla="*/ 77292 h 77292"/>
                <a:gd name="connsiteX0" fmla="*/ 0 w 196524"/>
                <a:gd name="connsiteY0" fmla="*/ 0 h 77292"/>
                <a:gd name="connsiteX1" fmla="*/ 196524 w 196524"/>
                <a:gd name="connsiteY1" fmla="*/ 77292 h 77292"/>
                <a:gd name="connsiteX0" fmla="*/ 0 w 196524"/>
                <a:gd name="connsiteY0" fmla="*/ 0 h 77292"/>
                <a:gd name="connsiteX1" fmla="*/ 69219 w 196524"/>
                <a:gd name="connsiteY1" fmla="*/ 29285 h 77292"/>
                <a:gd name="connsiteX2" fmla="*/ 196524 w 196524"/>
                <a:gd name="connsiteY2" fmla="*/ 77292 h 77292"/>
                <a:gd name="connsiteX0" fmla="*/ 0 w 196524"/>
                <a:gd name="connsiteY0" fmla="*/ 0 h 77292"/>
                <a:gd name="connsiteX1" fmla="*/ 71969 w 196524"/>
                <a:gd name="connsiteY1" fmla="*/ 33455 h 77292"/>
                <a:gd name="connsiteX2" fmla="*/ 196524 w 196524"/>
                <a:gd name="connsiteY2" fmla="*/ 77292 h 77292"/>
              </a:gdLst>
              <a:ahLst/>
              <a:cxnLst>
                <a:cxn ang="0">
                  <a:pos x="connsiteX0" y="connsiteY0"/>
                </a:cxn>
                <a:cxn ang="0">
                  <a:pos x="connsiteX1" y="connsiteY1"/>
                </a:cxn>
                <a:cxn ang="0">
                  <a:pos x="connsiteX2" y="connsiteY2"/>
                </a:cxn>
              </a:cxnLst>
              <a:rect l="l" t="t" r="r" b="b"/>
              <a:pathLst>
                <a:path w="196524" h="77292">
                  <a:moveTo>
                    <a:pt x="0" y="0"/>
                  </a:moveTo>
                  <a:lnTo>
                    <a:pt x="71969" y="33455"/>
                  </a:lnTo>
                  <a:cubicBezTo>
                    <a:pt x="68258" y="29934"/>
                    <a:pt x="131016" y="51528"/>
                    <a:pt x="196524" y="77292"/>
                  </a:cubicBezTo>
                </a:path>
              </a:pathLst>
            </a:custGeom>
            <a:noFill/>
            <a:ln w="28575">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7926957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Interflow</a:t>
            </a:r>
          </a:p>
        </p:txBody>
      </p:sp>
      <p:pic>
        <p:nvPicPr>
          <p:cNvPr id="5" name="Picture 4">
            <a:extLst>
              <a:ext uri="{FF2B5EF4-FFF2-40B4-BE49-F238E27FC236}">
                <a16:creationId xmlns:a16="http://schemas.microsoft.com/office/drawing/2014/main" id="{8C1B08D5-3B32-42E7-99B4-1EAB2503BA28}"/>
              </a:ext>
            </a:extLst>
          </p:cNvPr>
          <p:cNvPicPr/>
          <p:nvPr/>
        </p:nvPicPr>
        <p:blipFill>
          <a:blip r:embed="rId3"/>
          <a:stretch>
            <a:fillRect/>
          </a:stretch>
        </p:blipFill>
        <p:spPr>
          <a:xfrm>
            <a:off x="444910" y="2428484"/>
            <a:ext cx="6182764" cy="3894906"/>
          </a:xfrm>
          <a:prstGeom prst="rect">
            <a:avLst/>
          </a:prstGeom>
        </p:spPr>
      </p:pic>
      <p:grpSp>
        <p:nvGrpSpPr>
          <p:cNvPr id="63" name="Group 62">
            <a:extLst>
              <a:ext uri="{FF2B5EF4-FFF2-40B4-BE49-F238E27FC236}">
                <a16:creationId xmlns:a16="http://schemas.microsoft.com/office/drawing/2014/main" id="{9A21F74E-231E-41F6-B3E9-E1B12625472C}"/>
              </a:ext>
            </a:extLst>
          </p:cNvPr>
          <p:cNvGrpSpPr/>
          <p:nvPr/>
        </p:nvGrpSpPr>
        <p:grpSpPr>
          <a:xfrm>
            <a:off x="6816872" y="1705346"/>
            <a:ext cx="4613128" cy="4621025"/>
            <a:chOff x="6508528" y="2469186"/>
            <a:chExt cx="3953698" cy="4058664"/>
          </a:xfrm>
        </p:grpSpPr>
        <p:pic>
          <p:nvPicPr>
            <p:cNvPr id="4" name="Picture 3">
              <a:extLst>
                <a:ext uri="{FF2B5EF4-FFF2-40B4-BE49-F238E27FC236}">
                  <a16:creationId xmlns:a16="http://schemas.microsoft.com/office/drawing/2014/main" id="{B6FB8B94-3AF4-4A2A-8831-3431C6D50800}"/>
                </a:ext>
              </a:extLst>
            </p:cNvPr>
            <p:cNvPicPr>
              <a:picLocks noChangeAspect="1"/>
            </p:cNvPicPr>
            <p:nvPr/>
          </p:nvPicPr>
          <p:blipFill>
            <a:blip r:embed="rId4"/>
            <a:stretch>
              <a:fillRect/>
            </a:stretch>
          </p:blipFill>
          <p:spPr>
            <a:xfrm>
              <a:off x="6508528" y="2469186"/>
              <a:ext cx="3953698" cy="4058664"/>
            </a:xfrm>
            <a:prstGeom prst="rect">
              <a:avLst/>
            </a:prstGeom>
          </p:spPr>
        </p:pic>
        <p:cxnSp>
          <p:nvCxnSpPr>
            <p:cNvPr id="9" name="Straight Arrow Connector 8">
              <a:extLst>
                <a:ext uri="{FF2B5EF4-FFF2-40B4-BE49-F238E27FC236}">
                  <a16:creationId xmlns:a16="http://schemas.microsoft.com/office/drawing/2014/main" id="{6D30C498-ED4F-4E07-99AC-4954A1867D6E}"/>
                </a:ext>
              </a:extLst>
            </p:cNvPr>
            <p:cNvCxnSpPr/>
            <p:nvPr/>
          </p:nvCxnSpPr>
          <p:spPr>
            <a:xfrm flipH="1" flipV="1">
              <a:off x="7283302" y="4805916"/>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DE9836F8-9EBF-4F65-8B54-9499C1A5BECA}"/>
                </a:ext>
              </a:extLst>
            </p:cNvPr>
            <p:cNvCxnSpPr/>
            <p:nvPr/>
          </p:nvCxnSpPr>
          <p:spPr>
            <a:xfrm flipH="1" flipV="1">
              <a:off x="7588102" y="4339975"/>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E4556D4B-7A6D-451B-A691-44B8B643F3F5}"/>
                </a:ext>
              </a:extLst>
            </p:cNvPr>
            <p:cNvCxnSpPr/>
            <p:nvPr/>
          </p:nvCxnSpPr>
          <p:spPr>
            <a:xfrm flipH="1" flipV="1">
              <a:off x="7497726" y="4505606"/>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742FFF96-9F5E-461F-AFD0-554A95003413}"/>
                </a:ext>
              </a:extLst>
            </p:cNvPr>
            <p:cNvCxnSpPr/>
            <p:nvPr/>
          </p:nvCxnSpPr>
          <p:spPr>
            <a:xfrm flipH="1" flipV="1">
              <a:off x="7402032" y="4671237"/>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98A1AD5-F8A9-41EF-80D2-6373CAA58B14}"/>
                </a:ext>
              </a:extLst>
            </p:cNvPr>
            <p:cNvCxnSpPr>
              <a:cxnSpLocks/>
            </p:cNvCxnSpPr>
            <p:nvPr/>
          </p:nvCxnSpPr>
          <p:spPr>
            <a:xfrm flipH="1" flipV="1">
              <a:off x="8172772" y="4036676"/>
              <a:ext cx="124168" cy="30329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479C278D-721A-4F5A-A058-4875540C8FAC}"/>
                </a:ext>
              </a:extLst>
            </p:cNvPr>
            <p:cNvCxnSpPr>
              <a:cxnSpLocks/>
            </p:cNvCxnSpPr>
            <p:nvPr/>
          </p:nvCxnSpPr>
          <p:spPr>
            <a:xfrm flipH="1" flipV="1">
              <a:off x="7924800" y="4098581"/>
              <a:ext cx="262270" cy="3197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2BFB135-240E-4510-9CCA-ECD380263AD4}"/>
                </a:ext>
              </a:extLst>
            </p:cNvPr>
            <p:cNvCxnSpPr/>
            <p:nvPr/>
          </p:nvCxnSpPr>
          <p:spPr>
            <a:xfrm flipH="1" flipV="1">
              <a:off x="7738730" y="4209666"/>
              <a:ext cx="372140" cy="28707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0AA4E729-5143-45A4-9A5A-7FED49D12DA1}"/>
                </a:ext>
              </a:extLst>
            </p:cNvPr>
            <p:cNvCxnSpPr>
              <a:cxnSpLocks/>
            </p:cNvCxnSpPr>
            <p:nvPr/>
          </p:nvCxnSpPr>
          <p:spPr>
            <a:xfrm flipH="1" flipV="1">
              <a:off x="8510742" y="3942604"/>
              <a:ext cx="230413" cy="14353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454CF6FC-EB10-40C0-A100-BD92983F5A62}"/>
                </a:ext>
              </a:extLst>
            </p:cNvPr>
            <p:cNvCxnSpPr>
              <a:cxnSpLocks/>
            </p:cNvCxnSpPr>
            <p:nvPr/>
          </p:nvCxnSpPr>
          <p:spPr>
            <a:xfrm flipV="1">
              <a:off x="8410989" y="4036677"/>
              <a:ext cx="0" cy="17298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9D6DCFBF-CC77-48F6-818B-C171A2FBC86D}"/>
                </a:ext>
              </a:extLst>
            </p:cNvPr>
            <p:cNvCxnSpPr>
              <a:cxnSpLocks/>
            </p:cNvCxnSpPr>
            <p:nvPr/>
          </p:nvCxnSpPr>
          <p:spPr>
            <a:xfrm flipH="1">
              <a:off x="8625950" y="3619322"/>
              <a:ext cx="358562" cy="15789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04444213-E8F5-4D05-ACD3-8DA7B5AE1033}"/>
                </a:ext>
              </a:extLst>
            </p:cNvPr>
            <p:cNvCxnSpPr>
              <a:cxnSpLocks/>
            </p:cNvCxnSpPr>
            <p:nvPr/>
          </p:nvCxnSpPr>
          <p:spPr>
            <a:xfrm flipH="1">
              <a:off x="8485377" y="3470307"/>
              <a:ext cx="257293" cy="22134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0443A051-810A-4DE5-AE4B-6EDB26F02A7F}"/>
                </a:ext>
              </a:extLst>
            </p:cNvPr>
            <p:cNvCxnSpPr>
              <a:cxnSpLocks/>
            </p:cNvCxnSpPr>
            <p:nvPr/>
          </p:nvCxnSpPr>
          <p:spPr>
            <a:xfrm>
              <a:off x="8257712" y="3675675"/>
              <a:ext cx="167454" cy="203084"/>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1A921E85-8553-46C2-B657-E98CA11AC57D}"/>
                </a:ext>
              </a:extLst>
            </p:cNvPr>
            <p:cNvCxnSpPr>
              <a:cxnSpLocks/>
            </p:cNvCxnSpPr>
            <p:nvPr/>
          </p:nvCxnSpPr>
          <p:spPr>
            <a:xfrm>
              <a:off x="8181694" y="3734679"/>
              <a:ext cx="5376" cy="202139"/>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44F54F35-B415-4372-94A3-FD514A185303}"/>
                </a:ext>
              </a:extLst>
            </p:cNvPr>
            <p:cNvCxnSpPr>
              <a:cxnSpLocks/>
            </p:cNvCxnSpPr>
            <p:nvPr/>
          </p:nvCxnSpPr>
          <p:spPr>
            <a:xfrm flipH="1">
              <a:off x="8008146" y="3734679"/>
              <a:ext cx="33316" cy="2198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DFBCD78C-8C1C-49A0-8B42-29C4109ED314}"/>
                </a:ext>
              </a:extLst>
            </p:cNvPr>
            <p:cNvCxnSpPr>
              <a:cxnSpLocks/>
            </p:cNvCxnSpPr>
            <p:nvPr/>
          </p:nvCxnSpPr>
          <p:spPr>
            <a:xfrm flipH="1" flipV="1">
              <a:off x="8055935" y="3576761"/>
              <a:ext cx="116837" cy="14905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4F09CCF7-81BE-4D38-B769-6D6B0B7189FB}"/>
                </a:ext>
              </a:extLst>
            </p:cNvPr>
            <p:cNvCxnSpPr>
              <a:cxnSpLocks/>
            </p:cNvCxnSpPr>
            <p:nvPr/>
          </p:nvCxnSpPr>
          <p:spPr>
            <a:xfrm flipH="1" flipV="1">
              <a:off x="8194852" y="3455063"/>
              <a:ext cx="102088" cy="14222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C9842060-077E-4BC4-9807-44FFB8BF34E2}"/>
                </a:ext>
              </a:extLst>
            </p:cNvPr>
            <p:cNvCxnSpPr>
              <a:cxnSpLocks/>
            </p:cNvCxnSpPr>
            <p:nvPr/>
          </p:nvCxnSpPr>
          <p:spPr>
            <a:xfrm flipH="1">
              <a:off x="8268345" y="3218783"/>
              <a:ext cx="358562" cy="157895"/>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E0840536-7C19-44A5-AA66-88F8577A3841}"/>
                </a:ext>
              </a:extLst>
            </p:cNvPr>
            <p:cNvCxnSpPr>
              <a:cxnSpLocks/>
            </p:cNvCxnSpPr>
            <p:nvPr/>
          </p:nvCxnSpPr>
          <p:spPr>
            <a:xfrm>
              <a:off x="8115485" y="3143029"/>
              <a:ext cx="57287" cy="210297"/>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74144BCD-C408-462F-B168-ED03016980BF}"/>
                </a:ext>
              </a:extLst>
            </p:cNvPr>
            <p:cNvCxnSpPr>
              <a:cxnSpLocks/>
            </p:cNvCxnSpPr>
            <p:nvPr/>
          </p:nvCxnSpPr>
          <p:spPr>
            <a:xfrm>
              <a:off x="7943771" y="3231448"/>
              <a:ext cx="97691" cy="22088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22335493-33D6-4170-98BE-7331B6E47DCC}"/>
                </a:ext>
              </a:extLst>
            </p:cNvPr>
            <p:cNvCxnSpPr>
              <a:cxnSpLocks/>
            </p:cNvCxnSpPr>
            <p:nvPr/>
          </p:nvCxnSpPr>
          <p:spPr>
            <a:xfrm>
              <a:off x="7755334" y="3370781"/>
              <a:ext cx="114746" cy="19905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Straight Arrow Connector 49">
              <a:extLst>
                <a:ext uri="{FF2B5EF4-FFF2-40B4-BE49-F238E27FC236}">
                  <a16:creationId xmlns:a16="http://schemas.microsoft.com/office/drawing/2014/main" id="{B41D5B07-A460-41E9-8DEA-E9FE959A214F}"/>
                </a:ext>
              </a:extLst>
            </p:cNvPr>
            <p:cNvCxnSpPr>
              <a:cxnSpLocks/>
            </p:cNvCxnSpPr>
            <p:nvPr/>
          </p:nvCxnSpPr>
          <p:spPr>
            <a:xfrm>
              <a:off x="7542411" y="3667499"/>
              <a:ext cx="264951" cy="13053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9C725D9C-C6B0-4D3E-BF9E-F4A858F39298}"/>
                </a:ext>
              </a:extLst>
            </p:cNvPr>
            <p:cNvCxnSpPr>
              <a:cxnSpLocks/>
            </p:cNvCxnSpPr>
            <p:nvPr/>
          </p:nvCxnSpPr>
          <p:spPr>
            <a:xfrm>
              <a:off x="7448279" y="3842212"/>
              <a:ext cx="226607" cy="1721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D059B972-6ACA-4CB9-9B42-C4CF2DB292AE}"/>
                </a:ext>
              </a:extLst>
            </p:cNvPr>
            <p:cNvCxnSpPr>
              <a:cxnSpLocks/>
            </p:cNvCxnSpPr>
            <p:nvPr/>
          </p:nvCxnSpPr>
          <p:spPr>
            <a:xfrm>
              <a:off x="7304025" y="3963660"/>
              <a:ext cx="238386" cy="24600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57">
              <a:extLst>
                <a:ext uri="{FF2B5EF4-FFF2-40B4-BE49-F238E27FC236}">
                  <a16:creationId xmlns:a16="http://schemas.microsoft.com/office/drawing/2014/main" id="{E10D4846-C37C-4494-B24A-115D0AC1DD32}"/>
                </a:ext>
              </a:extLst>
            </p:cNvPr>
            <p:cNvCxnSpPr>
              <a:cxnSpLocks/>
            </p:cNvCxnSpPr>
            <p:nvPr/>
          </p:nvCxnSpPr>
          <p:spPr>
            <a:xfrm>
              <a:off x="7158062" y="4157970"/>
              <a:ext cx="212807" cy="23947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Straight Arrow Connector 59">
              <a:extLst>
                <a:ext uri="{FF2B5EF4-FFF2-40B4-BE49-F238E27FC236}">
                  <a16:creationId xmlns:a16="http://schemas.microsoft.com/office/drawing/2014/main" id="{76AF76FC-E33E-494A-922F-474C136A249D}"/>
                </a:ext>
              </a:extLst>
            </p:cNvPr>
            <p:cNvCxnSpPr>
              <a:cxnSpLocks/>
            </p:cNvCxnSpPr>
            <p:nvPr/>
          </p:nvCxnSpPr>
          <p:spPr>
            <a:xfrm>
              <a:off x="7047417" y="4353639"/>
              <a:ext cx="226607" cy="1721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D0A7B146-F8E5-4493-97B6-9254A928DE29}"/>
                </a:ext>
              </a:extLst>
            </p:cNvPr>
            <p:cNvCxnSpPr>
              <a:cxnSpLocks/>
            </p:cNvCxnSpPr>
            <p:nvPr/>
          </p:nvCxnSpPr>
          <p:spPr>
            <a:xfrm>
              <a:off x="6929797" y="4521465"/>
              <a:ext cx="226607" cy="172161"/>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64" name="Rectangle 63">
            <a:extLst>
              <a:ext uri="{FF2B5EF4-FFF2-40B4-BE49-F238E27FC236}">
                <a16:creationId xmlns:a16="http://schemas.microsoft.com/office/drawing/2014/main" id="{F3603A62-942D-408B-AC6F-421683C0B2AC}"/>
              </a:ext>
            </a:extLst>
          </p:cNvPr>
          <p:cNvSpPr/>
          <p:nvPr/>
        </p:nvSpPr>
        <p:spPr>
          <a:xfrm>
            <a:off x="173383" y="1456892"/>
            <a:ext cx="6877121" cy="1015663"/>
          </a:xfrm>
          <a:prstGeom prst="rect">
            <a:avLst/>
          </a:prstGeom>
        </p:spPr>
        <p:txBody>
          <a:bodyPr wrap="square">
            <a:spAutoFit/>
          </a:bodyPr>
          <a:lstStyle/>
          <a:p>
            <a:pPr marL="227013" lvl="1"/>
            <a:r>
              <a:rPr lang="en-US" sz="2000" dirty="0"/>
              <a:t>Interflow is where the infiltrated water travels to a stream above the groundwater level (unsaturated zone). The response time for interflow is longer than surface runoff. </a:t>
            </a:r>
          </a:p>
        </p:txBody>
      </p:sp>
    </p:spTree>
    <p:extLst>
      <p:ext uri="{BB962C8B-B14F-4D97-AF65-F5344CB8AC3E}">
        <p14:creationId xmlns:p14="http://schemas.microsoft.com/office/powerpoint/2010/main" val="35148700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Baseflow / Groundwater flow</a:t>
            </a:r>
          </a:p>
        </p:txBody>
      </p:sp>
      <p:sp>
        <p:nvSpPr>
          <p:cNvPr id="21" name="Freeform: Shape 20">
            <a:extLst>
              <a:ext uri="{FF2B5EF4-FFF2-40B4-BE49-F238E27FC236}">
                <a16:creationId xmlns:a16="http://schemas.microsoft.com/office/drawing/2014/main" id="{58EC9838-89FC-41B9-826E-A1BF16C97231}"/>
              </a:ext>
            </a:extLst>
          </p:cNvPr>
          <p:cNvSpPr/>
          <p:nvPr/>
        </p:nvSpPr>
        <p:spPr>
          <a:xfrm>
            <a:off x="5178056" y="691116"/>
            <a:ext cx="478465" cy="1403498"/>
          </a:xfrm>
          <a:custGeom>
            <a:avLst/>
            <a:gdLst>
              <a:gd name="connsiteX0" fmla="*/ 74428 w 478465"/>
              <a:gd name="connsiteY0" fmla="*/ 0 h 1403498"/>
              <a:gd name="connsiteX1" fmla="*/ 21265 w 478465"/>
              <a:gd name="connsiteY1" fmla="*/ 382772 h 1403498"/>
              <a:gd name="connsiteX2" fmla="*/ 10632 w 478465"/>
              <a:gd name="connsiteY2" fmla="*/ 414670 h 1403498"/>
              <a:gd name="connsiteX3" fmla="*/ 0 w 478465"/>
              <a:gd name="connsiteY3" fmla="*/ 467833 h 1403498"/>
              <a:gd name="connsiteX4" fmla="*/ 10632 w 478465"/>
              <a:gd name="connsiteY4" fmla="*/ 552893 h 1403498"/>
              <a:gd name="connsiteX5" fmla="*/ 85060 w 478465"/>
              <a:gd name="connsiteY5" fmla="*/ 584791 h 1403498"/>
              <a:gd name="connsiteX6" fmla="*/ 106325 w 478465"/>
              <a:gd name="connsiteY6" fmla="*/ 616689 h 1403498"/>
              <a:gd name="connsiteX7" fmla="*/ 138223 w 478465"/>
              <a:gd name="connsiteY7" fmla="*/ 637954 h 1403498"/>
              <a:gd name="connsiteX8" fmla="*/ 223284 w 478465"/>
              <a:gd name="connsiteY8" fmla="*/ 680484 h 1403498"/>
              <a:gd name="connsiteX9" fmla="*/ 287079 w 478465"/>
              <a:gd name="connsiteY9" fmla="*/ 723014 h 1403498"/>
              <a:gd name="connsiteX10" fmla="*/ 329609 w 478465"/>
              <a:gd name="connsiteY10" fmla="*/ 765544 h 1403498"/>
              <a:gd name="connsiteX11" fmla="*/ 404037 w 478465"/>
              <a:gd name="connsiteY11" fmla="*/ 808075 h 1403498"/>
              <a:gd name="connsiteX12" fmla="*/ 478465 w 478465"/>
              <a:gd name="connsiteY12" fmla="*/ 882503 h 1403498"/>
              <a:gd name="connsiteX13" fmla="*/ 467832 w 478465"/>
              <a:gd name="connsiteY13" fmla="*/ 1105786 h 1403498"/>
              <a:gd name="connsiteX14" fmla="*/ 478465 w 478465"/>
              <a:gd name="connsiteY14" fmla="*/ 1403498 h 140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465" h="1403498">
                <a:moveTo>
                  <a:pt x="74428" y="0"/>
                </a:moveTo>
                <a:cubicBezTo>
                  <a:pt x="-29598" y="156038"/>
                  <a:pt x="43085" y="22748"/>
                  <a:pt x="21265" y="382772"/>
                </a:cubicBezTo>
                <a:cubicBezTo>
                  <a:pt x="20587" y="393959"/>
                  <a:pt x="13350" y="403797"/>
                  <a:pt x="10632" y="414670"/>
                </a:cubicBezTo>
                <a:cubicBezTo>
                  <a:pt x="6249" y="432202"/>
                  <a:pt x="3544" y="450112"/>
                  <a:pt x="0" y="467833"/>
                </a:cubicBezTo>
                <a:cubicBezTo>
                  <a:pt x="3544" y="496186"/>
                  <a:pt x="20" y="526363"/>
                  <a:pt x="10632" y="552893"/>
                </a:cubicBezTo>
                <a:cubicBezTo>
                  <a:pt x="18790" y="573289"/>
                  <a:pt x="71184" y="581322"/>
                  <a:pt x="85060" y="584791"/>
                </a:cubicBezTo>
                <a:cubicBezTo>
                  <a:pt x="92148" y="595424"/>
                  <a:pt x="97289" y="607653"/>
                  <a:pt x="106325" y="616689"/>
                </a:cubicBezTo>
                <a:cubicBezTo>
                  <a:pt x="115361" y="625725"/>
                  <a:pt x="127387" y="631181"/>
                  <a:pt x="138223" y="637954"/>
                </a:cubicBezTo>
                <a:cubicBezTo>
                  <a:pt x="195615" y="673823"/>
                  <a:pt x="174699" y="664289"/>
                  <a:pt x="223284" y="680484"/>
                </a:cubicBezTo>
                <a:cubicBezTo>
                  <a:pt x="345674" y="802878"/>
                  <a:pt x="179373" y="646082"/>
                  <a:pt x="287079" y="723014"/>
                </a:cubicBezTo>
                <a:cubicBezTo>
                  <a:pt x="303393" y="734667"/>
                  <a:pt x="313570" y="753515"/>
                  <a:pt x="329609" y="765544"/>
                </a:cubicBezTo>
                <a:cubicBezTo>
                  <a:pt x="386504" y="808216"/>
                  <a:pt x="356584" y="765367"/>
                  <a:pt x="404037" y="808075"/>
                </a:cubicBezTo>
                <a:cubicBezTo>
                  <a:pt x="430116" y="831546"/>
                  <a:pt x="478465" y="882503"/>
                  <a:pt x="478465" y="882503"/>
                </a:cubicBezTo>
                <a:cubicBezTo>
                  <a:pt x="474921" y="956931"/>
                  <a:pt x="467832" y="1031274"/>
                  <a:pt x="467832" y="1105786"/>
                </a:cubicBezTo>
                <a:cubicBezTo>
                  <a:pt x="467832" y="1205087"/>
                  <a:pt x="478465" y="1403498"/>
                  <a:pt x="478465" y="1403498"/>
                </a:cubicBez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3" name="Picture 52">
            <a:extLst>
              <a:ext uri="{FF2B5EF4-FFF2-40B4-BE49-F238E27FC236}">
                <a16:creationId xmlns:a16="http://schemas.microsoft.com/office/drawing/2014/main" id="{8EE6AEBF-4A46-493F-8EA3-05F55ABAA7BF}"/>
              </a:ext>
            </a:extLst>
          </p:cNvPr>
          <p:cNvPicPr/>
          <p:nvPr/>
        </p:nvPicPr>
        <p:blipFill>
          <a:blip r:embed="rId3"/>
          <a:stretch>
            <a:fillRect/>
          </a:stretch>
        </p:blipFill>
        <p:spPr>
          <a:xfrm>
            <a:off x="442153" y="2416390"/>
            <a:ext cx="6182764" cy="3894906"/>
          </a:xfrm>
          <a:prstGeom prst="rect">
            <a:avLst/>
          </a:prstGeom>
        </p:spPr>
      </p:pic>
      <p:sp>
        <p:nvSpPr>
          <p:cNvPr id="40" name="Rectangle 39">
            <a:extLst>
              <a:ext uri="{FF2B5EF4-FFF2-40B4-BE49-F238E27FC236}">
                <a16:creationId xmlns:a16="http://schemas.microsoft.com/office/drawing/2014/main" id="{44FA000B-C337-482C-8EE3-306BD569B379}"/>
              </a:ext>
            </a:extLst>
          </p:cNvPr>
          <p:cNvSpPr/>
          <p:nvPr/>
        </p:nvSpPr>
        <p:spPr>
          <a:xfrm>
            <a:off x="378354" y="1194795"/>
            <a:ext cx="6532805" cy="1323439"/>
          </a:xfrm>
          <a:prstGeom prst="rect">
            <a:avLst/>
          </a:prstGeom>
        </p:spPr>
        <p:txBody>
          <a:bodyPr wrap="square">
            <a:spAutoFit/>
          </a:bodyPr>
          <a:lstStyle/>
          <a:p>
            <a:r>
              <a:rPr lang="en-US" sz="2000" dirty="0"/>
              <a:t>Baseflow is where the infiltrated water percolates to a groundwater layer. The groundwater layer will contribute to stream flow when it is high enough. The response time for baseflow is longer than interflow. </a:t>
            </a:r>
          </a:p>
        </p:txBody>
      </p:sp>
      <p:grpSp>
        <p:nvGrpSpPr>
          <p:cNvPr id="42" name="Group 41">
            <a:extLst>
              <a:ext uri="{FF2B5EF4-FFF2-40B4-BE49-F238E27FC236}">
                <a16:creationId xmlns:a16="http://schemas.microsoft.com/office/drawing/2014/main" id="{FFE92A1F-4E3C-47EE-808E-CB0AD6A91B20}"/>
              </a:ext>
            </a:extLst>
          </p:cNvPr>
          <p:cNvGrpSpPr/>
          <p:nvPr/>
        </p:nvGrpSpPr>
        <p:grpSpPr>
          <a:xfrm>
            <a:off x="6819838" y="1699984"/>
            <a:ext cx="4613128" cy="4611312"/>
            <a:chOff x="6642539" y="1585512"/>
            <a:chExt cx="3953698" cy="4058664"/>
          </a:xfrm>
        </p:grpSpPr>
        <p:pic>
          <p:nvPicPr>
            <p:cNvPr id="4" name="Picture 3">
              <a:extLst>
                <a:ext uri="{FF2B5EF4-FFF2-40B4-BE49-F238E27FC236}">
                  <a16:creationId xmlns:a16="http://schemas.microsoft.com/office/drawing/2014/main" id="{B6FB8B94-3AF4-4A2A-8831-3431C6D50800}"/>
                </a:ext>
              </a:extLst>
            </p:cNvPr>
            <p:cNvPicPr>
              <a:picLocks noChangeAspect="1"/>
            </p:cNvPicPr>
            <p:nvPr/>
          </p:nvPicPr>
          <p:blipFill>
            <a:blip r:embed="rId4"/>
            <a:stretch>
              <a:fillRect/>
            </a:stretch>
          </p:blipFill>
          <p:spPr>
            <a:xfrm>
              <a:off x="6642539" y="1585512"/>
              <a:ext cx="3953698" cy="4058664"/>
            </a:xfrm>
            <a:prstGeom prst="rect">
              <a:avLst/>
            </a:prstGeom>
          </p:spPr>
        </p:pic>
        <p:sp>
          <p:nvSpPr>
            <p:cNvPr id="39" name="Freeform: Shape 38">
              <a:extLst>
                <a:ext uri="{FF2B5EF4-FFF2-40B4-BE49-F238E27FC236}">
                  <a16:creationId xmlns:a16="http://schemas.microsoft.com/office/drawing/2014/main" id="{07B297BC-EB14-4901-97FB-B1CBC91C34CB}"/>
                </a:ext>
              </a:extLst>
            </p:cNvPr>
            <p:cNvSpPr/>
            <p:nvPr/>
          </p:nvSpPr>
          <p:spPr>
            <a:xfrm>
              <a:off x="7444327" y="3331566"/>
              <a:ext cx="774849" cy="566556"/>
            </a:xfrm>
            <a:custGeom>
              <a:avLst/>
              <a:gdLst>
                <a:gd name="connsiteX0" fmla="*/ 520218 w 520218"/>
                <a:gd name="connsiteY0" fmla="*/ 0 h 191069"/>
                <a:gd name="connsiteX1" fmla="*/ 3572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3194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00122 w 500122"/>
                <a:gd name="connsiteY0" fmla="*/ 37220 h 167999"/>
                <a:gd name="connsiteX1" fmla="*/ 216593 w 500122"/>
                <a:gd name="connsiteY1" fmla="*/ 8874 h 167999"/>
                <a:gd name="connsiteX2" fmla="*/ 22075 w 500122"/>
                <a:gd name="connsiteY2" fmla="*/ 4226 h 167999"/>
                <a:gd name="connsiteX3" fmla="*/ 15251 w 500122"/>
                <a:gd name="connsiteY3" fmla="*/ 65641 h 167999"/>
                <a:gd name="connsiteX4" fmla="*/ 1603 w 500122"/>
                <a:gd name="connsiteY4" fmla="*/ 86113 h 167999"/>
                <a:gd name="connsiteX5" fmla="*/ 1603 w 500122"/>
                <a:gd name="connsiteY5" fmla="*/ 167999 h 167999"/>
                <a:gd name="connsiteX0" fmla="*/ 500122 w 500122"/>
                <a:gd name="connsiteY0" fmla="*/ 89352 h 220131"/>
                <a:gd name="connsiteX1" fmla="*/ 216593 w 500122"/>
                <a:gd name="connsiteY1" fmla="*/ 61006 h 220131"/>
                <a:gd name="connsiteX2" fmla="*/ 62268 w 500122"/>
                <a:gd name="connsiteY2" fmla="*/ 1092 h 220131"/>
                <a:gd name="connsiteX3" fmla="*/ 15251 w 500122"/>
                <a:gd name="connsiteY3" fmla="*/ 117773 h 220131"/>
                <a:gd name="connsiteX4" fmla="*/ 1603 w 500122"/>
                <a:gd name="connsiteY4" fmla="*/ 138245 h 220131"/>
                <a:gd name="connsiteX5" fmla="*/ 1603 w 500122"/>
                <a:gd name="connsiteY5" fmla="*/ 220131 h 220131"/>
                <a:gd name="connsiteX0" fmla="*/ 500122 w 500122"/>
                <a:gd name="connsiteY0" fmla="*/ 91445 h 222224"/>
                <a:gd name="connsiteX1" fmla="*/ 231665 w 500122"/>
                <a:gd name="connsiteY1" fmla="*/ 37978 h 222224"/>
                <a:gd name="connsiteX2" fmla="*/ 62268 w 500122"/>
                <a:gd name="connsiteY2" fmla="*/ 3185 h 222224"/>
                <a:gd name="connsiteX3" fmla="*/ 15251 w 500122"/>
                <a:gd name="connsiteY3" fmla="*/ 119866 h 222224"/>
                <a:gd name="connsiteX4" fmla="*/ 1603 w 500122"/>
                <a:gd name="connsiteY4" fmla="*/ 140338 h 222224"/>
                <a:gd name="connsiteX5" fmla="*/ 1603 w 500122"/>
                <a:gd name="connsiteY5" fmla="*/ 222224 h 222224"/>
                <a:gd name="connsiteX0" fmla="*/ 500646 w 500646"/>
                <a:gd name="connsiteY0" fmla="*/ 90348 h 221127"/>
                <a:gd name="connsiteX1" fmla="*/ 232189 w 500646"/>
                <a:gd name="connsiteY1" fmla="*/ 36881 h 221127"/>
                <a:gd name="connsiteX2" fmla="*/ 62792 w 500646"/>
                <a:gd name="connsiteY2" fmla="*/ 2088 h 221127"/>
                <a:gd name="connsiteX3" fmla="*/ 30848 w 500646"/>
                <a:gd name="connsiteY3" fmla="*/ 98672 h 221127"/>
                <a:gd name="connsiteX4" fmla="*/ 2127 w 500646"/>
                <a:gd name="connsiteY4" fmla="*/ 139241 h 221127"/>
                <a:gd name="connsiteX5" fmla="*/ 2127 w 500646"/>
                <a:gd name="connsiteY5" fmla="*/ 221127 h 221127"/>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45218 w 543737"/>
                <a:gd name="connsiteY4" fmla="*/ 139241 h 261320"/>
                <a:gd name="connsiteX5" fmla="*/ 0 w 543737"/>
                <a:gd name="connsiteY5" fmla="*/ 261320 h 261320"/>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0 w 543737"/>
                <a:gd name="connsiteY4" fmla="*/ 261320 h 261320"/>
                <a:gd name="connsiteX0" fmla="*/ 543737 w 543737"/>
                <a:gd name="connsiteY0" fmla="*/ 100698 h 271670"/>
                <a:gd name="connsiteX1" fmla="*/ 275280 w 543737"/>
                <a:gd name="connsiteY1" fmla="*/ 47231 h 271670"/>
                <a:gd name="connsiteX2" fmla="*/ 105883 w 543737"/>
                <a:gd name="connsiteY2" fmla="*/ 12438 h 271670"/>
                <a:gd name="connsiteX3" fmla="*/ 0 w 543737"/>
                <a:gd name="connsiteY3" fmla="*/ 271670 h 271670"/>
                <a:gd name="connsiteX0" fmla="*/ 543737 w 543737"/>
                <a:gd name="connsiteY0" fmla="*/ 104390 h 275362"/>
                <a:gd name="connsiteX1" fmla="*/ 305425 w 543737"/>
                <a:gd name="connsiteY1" fmla="*/ 35850 h 275362"/>
                <a:gd name="connsiteX2" fmla="*/ 105883 w 543737"/>
                <a:gd name="connsiteY2" fmla="*/ 16130 h 275362"/>
                <a:gd name="connsiteX3" fmla="*/ 0 w 543737"/>
                <a:gd name="connsiteY3" fmla="*/ 275362 h 275362"/>
                <a:gd name="connsiteX0" fmla="*/ 543737 w 543737"/>
                <a:gd name="connsiteY0" fmla="*/ 230925 h 401897"/>
                <a:gd name="connsiteX1" fmla="*/ 415957 w 543737"/>
                <a:gd name="connsiteY1" fmla="*/ 1612 h 401897"/>
                <a:gd name="connsiteX2" fmla="*/ 105883 w 543737"/>
                <a:gd name="connsiteY2" fmla="*/ 142665 h 401897"/>
                <a:gd name="connsiteX3" fmla="*/ 0 w 543737"/>
                <a:gd name="connsiteY3" fmla="*/ 401897 h 401897"/>
                <a:gd name="connsiteX0" fmla="*/ 543737 w 543737"/>
                <a:gd name="connsiteY0" fmla="*/ 229872 h 400844"/>
                <a:gd name="connsiteX1" fmla="*/ 498895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43737 w 543737"/>
                <a:gd name="connsiteY0" fmla="*/ 229872 h 400844"/>
                <a:gd name="connsiteX1" fmla="*/ 518991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33689 w 533689"/>
                <a:gd name="connsiteY0" fmla="*/ 244944 h 400844"/>
                <a:gd name="connsiteX1" fmla="*/ 518991 w 533689"/>
                <a:gd name="connsiteY1" fmla="*/ 190467 h 400844"/>
                <a:gd name="connsiteX2" fmla="*/ 415957 w 533689"/>
                <a:gd name="connsiteY2" fmla="*/ 559 h 400844"/>
                <a:gd name="connsiteX3" fmla="*/ 105883 w 533689"/>
                <a:gd name="connsiteY3" fmla="*/ 141612 h 400844"/>
                <a:gd name="connsiteX4" fmla="*/ 0 w 533689"/>
                <a:gd name="connsiteY4" fmla="*/ 400844 h 400844"/>
                <a:gd name="connsiteX0" fmla="*/ 533689 w 533689"/>
                <a:gd name="connsiteY0" fmla="*/ 248065 h 403965"/>
                <a:gd name="connsiteX1" fmla="*/ 518991 w 533689"/>
                <a:gd name="connsiteY1" fmla="*/ 193588 h 403965"/>
                <a:gd name="connsiteX2" fmla="*/ 415957 w 533689"/>
                <a:gd name="connsiteY2" fmla="*/ 3680 h 403965"/>
                <a:gd name="connsiteX3" fmla="*/ 105883 w 533689"/>
                <a:gd name="connsiteY3" fmla="*/ 94491 h 403965"/>
                <a:gd name="connsiteX4" fmla="*/ 0 w 533689"/>
                <a:gd name="connsiteY4" fmla="*/ 403965 h 403965"/>
                <a:gd name="connsiteX0" fmla="*/ 588955 w 588955"/>
                <a:gd name="connsiteY0" fmla="*/ 247130 h 277425"/>
                <a:gd name="connsiteX1" fmla="*/ 574257 w 588955"/>
                <a:gd name="connsiteY1" fmla="*/ 192653 h 277425"/>
                <a:gd name="connsiteX2" fmla="*/ 471223 w 588955"/>
                <a:gd name="connsiteY2" fmla="*/ 2745 h 277425"/>
                <a:gd name="connsiteX3" fmla="*/ 161149 w 588955"/>
                <a:gd name="connsiteY3" fmla="*/ 93556 h 277425"/>
                <a:gd name="connsiteX4" fmla="*/ 0 w 588955"/>
                <a:gd name="connsiteY4" fmla="*/ 277425 h 277425"/>
                <a:gd name="connsiteX0" fmla="*/ 588955 w 588955"/>
                <a:gd name="connsiteY0" fmla="*/ 246632 h 276927"/>
                <a:gd name="connsiteX1" fmla="*/ 574257 w 588955"/>
                <a:gd name="connsiteY1" fmla="*/ 192155 h 276927"/>
                <a:gd name="connsiteX2" fmla="*/ 471223 w 588955"/>
                <a:gd name="connsiteY2" fmla="*/ 2247 h 276927"/>
                <a:gd name="connsiteX3" fmla="*/ 161149 w 588955"/>
                <a:gd name="connsiteY3" fmla="*/ 93058 h 276927"/>
                <a:gd name="connsiteX4" fmla="*/ 66816 w 588955"/>
                <a:gd name="connsiteY4" fmla="*/ 172058 h 276927"/>
                <a:gd name="connsiteX5" fmla="*/ 0 w 588955"/>
                <a:gd name="connsiteY5" fmla="*/ 276927 h 276927"/>
                <a:gd name="connsiteX0" fmla="*/ 774849 w 774849"/>
                <a:gd name="connsiteY0" fmla="*/ 246632 h 558281"/>
                <a:gd name="connsiteX1" fmla="*/ 760151 w 774849"/>
                <a:gd name="connsiteY1" fmla="*/ 192155 h 558281"/>
                <a:gd name="connsiteX2" fmla="*/ 657117 w 774849"/>
                <a:gd name="connsiteY2" fmla="*/ 2247 h 558281"/>
                <a:gd name="connsiteX3" fmla="*/ 347043 w 774849"/>
                <a:gd name="connsiteY3" fmla="*/ 93058 h 558281"/>
                <a:gd name="connsiteX4" fmla="*/ 252710 w 774849"/>
                <a:gd name="connsiteY4" fmla="*/ 172058 h 558281"/>
                <a:gd name="connsiteX5" fmla="*/ 0 w 774849"/>
                <a:gd name="connsiteY5" fmla="*/ 558281 h 558281"/>
                <a:gd name="connsiteX0" fmla="*/ 774849 w 774849"/>
                <a:gd name="connsiteY0" fmla="*/ 254907 h 566556"/>
                <a:gd name="connsiteX1" fmla="*/ 760151 w 774849"/>
                <a:gd name="connsiteY1" fmla="*/ 200430 h 566556"/>
                <a:gd name="connsiteX2" fmla="*/ 657117 w 774849"/>
                <a:gd name="connsiteY2" fmla="*/ 10522 h 566556"/>
                <a:gd name="connsiteX3" fmla="*/ 412357 w 774849"/>
                <a:gd name="connsiteY3" fmla="*/ 41043 h 566556"/>
                <a:gd name="connsiteX4" fmla="*/ 252710 w 774849"/>
                <a:gd name="connsiteY4" fmla="*/ 180333 h 566556"/>
                <a:gd name="connsiteX5" fmla="*/ 0 w 774849"/>
                <a:gd name="connsiteY5" fmla="*/ 566556 h 566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4849" h="566556">
                  <a:moveTo>
                    <a:pt x="774849" y="254907"/>
                  </a:moveTo>
                  <a:cubicBezTo>
                    <a:pt x="767375" y="248340"/>
                    <a:pt x="781448" y="238649"/>
                    <a:pt x="760151" y="200430"/>
                  </a:cubicBezTo>
                  <a:cubicBezTo>
                    <a:pt x="738854" y="162211"/>
                    <a:pt x="715083" y="37087"/>
                    <a:pt x="657117" y="10522"/>
                  </a:cubicBezTo>
                  <a:cubicBezTo>
                    <a:pt x="599151" y="-16043"/>
                    <a:pt x="479758" y="12741"/>
                    <a:pt x="412357" y="41043"/>
                  </a:cubicBezTo>
                  <a:cubicBezTo>
                    <a:pt x="344956" y="69345"/>
                    <a:pt x="279568" y="149688"/>
                    <a:pt x="252710" y="180333"/>
                  </a:cubicBezTo>
                  <a:cubicBezTo>
                    <a:pt x="225852" y="210978"/>
                    <a:pt x="11136" y="549078"/>
                    <a:pt x="0" y="566556"/>
                  </a:cubicBezTo>
                </a:path>
              </a:pathLst>
            </a:custGeom>
            <a:noFill/>
            <a:ln w="47625">
              <a:solidFill>
                <a:schemeClr val="accent6"/>
              </a:solidFill>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Freeform: Shape 50">
              <a:extLst>
                <a:ext uri="{FF2B5EF4-FFF2-40B4-BE49-F238E27FC236}">
                  <a16:creationId xmlns:a16="http://schemas.microsoft.com/office/drawing/2014/main" id="{9E9D677F-9937-4679-8761-D5934BEF6077}"/>
                </a:ext>
              </a:extLst>
            </p:cNvPr>
            <p:cNvSpPr/>
            <p:nvPr/>
          </p:nvSpPr>
          <p:spPr>
            <a:xfrm>
              <a:off x="7002198" y="3331566"/>
              <a:ext cx="1216976" cy="1852745"/>
            </a:xfrm>
            <a:custGeom>
              <a:avLst/>
              <a:gdLst>
                <a:gd name="connsiteX0" fmla="*/ 520218 w 520218"/>
                <a:gd name="connsiteY0" fmla="*/ 0 h 191069"/>
                <a:gd name="connsiteX1" fmla="*/ 3572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682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20218 w 520218"/>
                <a:gd name="connsiteY0" fmla="*/ 0 h 191069"/>
                <a:gd name="connsiteX1" fmla="*/ 216593 w 520218"/>
                <a:gd name="connsiteY1" fmla="*/ 31944 h 191069"/>
                <a:gd name="connsiteX2" fmla="*/ 22075 w 520218"/>
                <a:gd name="connsiteY2" fmla="*/ 27296 h 191069"/>
                <a:gd name="connsiteX3" fmla="*/ 15251 w 520218"/>
                <a:gd name="connsiteY3" fmla="*/ 88711 h 191069"/>
                <a:gd name="connsiteX4" fmla="*/ 1603 w 520218"/>
                <a:gd name="connsiteY4" fmla="*/ 109183 h 191069"/>
                <a:gd name="connsiteX5" fmla="*/ 1603 w 520218"/>
                <a:gd name="connsiteY5" fmla="*/ 191069 h 191069"/>
                <a:gd name="connsiteX0" fmla="*/ 500122 w 500122"/>
                <a:gd name="connsiteY0" fmla="*/ 37220 h 167999"/>
                <a:gd name="connsiteX1" fmla="*/ 216593 w 500122"/>
                <a:gd name="connsiteY1" fmla="*/ 8874 h 167999"/>
                <a:gd name="connsiteX2" fmla="*/ 22075 w 500122"/>
                <a:gd name="connsiteY2" fmla="*/ 4226 h 167999"/>
                <a:gd name="connsiteX3" fmla="*/ 15251 w 500122"/>
                <a:gd name="connsiteY3" fmla="*/ 65641 h 167999"/>
                <a:gd name="connsiteX4" fmla="*/ 1603 w 500122"/>
                <a:gd name="connsiteY4" fmla="*/ 86113 h 167999"/>
                <a:gd name="connsiteX5" fmla="*/ 1603 w 500122"/>
                <a:gd name="connsiteY5" fmla="*/ 167999 h 167999"/>
                <a:gd name="connsiteX0" fmla="*/ 500122 w 500122"/>
                <a:gd name="connsiteY0" fmla="*/ 89352 h 220131"/>
                <a:gd name="connsiteX1" fmla="*/ 216593 w 500122"/>
                <a:gd name="connsiteY1" fmla="*/ 61006 h 220131"/>
                <a:gd name="connsiteX2" fmla="*/ 62268 w 500122"/>
                <a:gd name="connsiteY2" fmla="*/ 1092 h 220131"/>
                <a:gd name="connsiteX3" fmla="*/ 15251 w 500122"/>
                <a:gd name="connsiteY3" fmla="*/ 117773 h 220131"/>
                <a:gd name="connsiteX4" fmla="*/ 1603 w 500122"/>
                <a:gd name="connsiteY4" fmla="*/ 138245 h 220131"/>
                <a:gd name="connsiteX5" fmla="*/ 1603 w 500122"/>
                <a:gd name="connsiteY5" fmla="*/ 220131 h 220131"/>
                <a:gd name="connsiteX0" fmla="*/ 500122 w 500122"/>
                <a:gd name="connsiteY0" fmla="*/ 91445 h 222224"/>
                <a:gd name="connsiteX1" fmla="*/ 231665 w 500122"/>
                <a:gd name="connsiteY1" fmla="*/ 37978 h 222224"/>
                <a:gd name="connsiteX2" fmla="*/ 62268 w 500122"/>
                <a:gd name="connsiteY2" fmla="*/ 3185 h 222224"/>
                <a:gd name="connsiteX3" fmla="*/ 15251 w 500122"/>
                <a:gd name="connsiteY3" fmla="*/ 119866 h 222224"/>
                <a:gd name="connsiteX4" fmla="*/ 1603 w 500122"/>
                <a:gd name="connsiteY4" fmla="*/ 140338 h 222224"/>
                <a:gd name="connsiteX5" fmla="*/ 1603 w 500122"/>
                <a:gd name="connsiteY5" fmla="*/ 222224 h 222224"/>
                <a:gd name="connsiteX0" fmla="*/ 500646 w 500646"/>
                <a:gd name="connsiteY0" fmla="*/ 90348 h 221127"/>
                <a:gd name="connsiteX1" fmla="*/ 232189 w 500646"/>
                <a:gd name="connsiteY1" fmla="*/ 36881 h 221127"/>
                <a:gd name="connsiteX2" fmla="*/ 62792 w 500646"/>
                <a:gd name="connsiteY2" fmla="*/ 2088 h 221127"/>
                <a:gd name="connsiteX3" fmla="*/ 30848 w 500646"/>
                <a:gd name="connsiteY3" fmla="*/ 98672 h 221127"/>
                <a:gd name="connsiteX4" fmla="*/ 2127 w 500646"/>
                <a:gd name="connsiteY4" fmla="*/ 139241 h 221127"/>
                <a:gd name="connsiteX5" fmla="*/ 2127 w 500646"/>
                <a:gd name="connsiteY5" fmla="*/ 221127 h 221127"/>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45218 w 543737"/>
                <a:gd name="connsiteY4" fmla="*/ 139241 h 261320"/>
                <a:gd name="connsiteX5" fmla="*/ 0 w 543737"/>
                <a:gd name="connsiteY5" fmla="*/ 261320 h 261320"/>
                <a:gd name="connsiteX0" fmla="*/ 543737 w 543737"/>
                <a:gd name="connsiteY0" fmla="*/ 90348 h 261320"/>
                <a:gd name="connsiteX1" fmla="*/ 275280 w 543737"/>
                <a:gd name="connsiteY1" fmla="*/ 36881 h 261320"/>
                <a:gd name="connsiteX2" fmla="*/ 105883 w 543737"/>
                <a:gd name="connsiteY2" fmla="*/ 2088 h 261320"/>
                <a:gd name="connsiteX3" fmla="*/ 73939 w 543737"/>
                <a:gd name="connsiteY3" fmla="*/ 98672 h 261320"/>
                <a:gd name="connsiteX4" fmla="*/ 0 w 543737"/>
                <a:gd name="connsiteY4" fmla="*/ 261320 h 261320"/>
                <a:gd name="connsiteX0" fmla="*/ 543737 w 543737"/>
                <a:gd name="connsiteY0" fmla="*/ 100698 h 271670"/>
                <a:gd name="connsiteX1" fmla="*/ 275280 w 543737"/>
                <a:gd name="connsiteY1" fmla="*/ 47231 h 271670"/>
                <a:gd name="connsiteX2" fmla="*/ 105883 w 543737"/>
                <a:gd name="connsiteY2" fmla="*/ 12438 h 271670"/>
                <a:gd name="connsiteX3" fmla="*/ 0 w 543737"/>
                <a:gd name="connsiteY3" fmla="*/ 271670 h 271670"/>
                <a:gd name="connsiteX0" fmla="*/ 543737 w 543737"/>
                <a:gd name="connsiteY0" fmla="*/ 104390 h 275362"/>
                <a:gd name="connsiteX1" fmla="*/ 305425 w 543737"/>
                <a:gd name="connsiteY1" fmla="*/ 35850 h 275362"/>
                <a:gd name="connsiteX2" fmla="*/ 105883 w 543737"/>
                <a:gd name="connsiteY2" fmla="*/ 16130 h 275362"/>
                <a:gd name="connsiteX3" fmla="*/ 0 w 543737"/>
                <a:gd name="connsiteY3" fmla="*/ 275362 h 275362"/>
                <a:gd name="connsiteX0" fmla="*/ 543737 w 543737"/>
                <a:gd name="connsiteY0" fmla="*/ 230925 h 401897"/>
                <a:gd name="connsiteX1" fmla="*/ 415957 w 543737"/>
                <a:gd name="connsiteY1" fmla="*/ 1612 h 401897"/>
                <a:gd name="connsiteX2" fmla="*/ 105883 w 543737"/>
                <a:gd name="connsiteY2" fmla="*/ 142665 h 401897"/>
                <a:gd name="connsiteX3" fmla="*/ 0 w 543737"/>
                <a:gd name="connsiteY3" fmla="*/ 401897 h 401897"/>
                <a:gd name="connsiteX0" fmla="*/ 543737 w 543737"/>
                <a:gd name="connsiteY0" fmla="*/ 229872 h 400844"/>
                <a:gd name="connsiteX1" fmla="*/ 498895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43737 w 543737"/>
                <a:gd name="connsiteY0" fmla="*/ 229872 h 400844"/>
                <a:gd name="connsiteX1" fmla="*/ 518991 w 543737"/>
                <a:gd name="connsiteY1" fmla="*/ 190467 h 400844"/>
                <a:gd name="connsiteX2" fmla="*/ 415957 w 543737"/>
                <a:gd name="connsiteY2" fmla="*/ 559 h 400844"/>
                <a:gd name="connsiteX3" fmla="*/ 105883 w 543737"/>
                <a:gd name="connsiteY3" fmla="*/ 141612 h 400844"/>
                <a:gd name="connsiteX4" fmla="*/ 0 w 543737"/>
                <a:gd name="connsiteY4" fmla="*/ 400844 h 400844"/>
                <a:gd name="connsiteX0" fmla="*/ 533689 w 533689"/>
                <a:gd name="connsiteY0" fmla="*/ 244944 h 400844"/>
                <a:gd name="connsiteX1" fmla="*/ 518991 w 533689"/>
                <a:gd name="connsiteY1" fmla="*/ 190467 h 400844"/>
                <a:gd name="connsiteX2" fmla="*/ 415957 w 533689"/>
                <a:gd name="connsiteY2" fmla="*/ 559 h 400844"/>
                <a:gd name="connsiteX3" fmla="*/ 105883 w 533689"/>
                <a:gd name="connsiteY3" fmla="*/ 141612 h 400844"/>
                <a:gd name="connsiteX4" fmla="*/ 0 w 533689"/>
                <a:gd name="connsiteY4" fmla="*/ 400844 h 400844"/>
                <a:gd name="connsiteX0" fmla="*/ 533689 w 533689"/>
                <a:gd name="connsiteY0" fmla="*/ 248065 h 403965"/>
                <a:gd name="connsiteX1" fmla="*/ 518991 w 533689"/>
                <a:gd name="connsiteY1" fmla="*/ 193588 h 403965"/>
                <a:gd name="connsiteX2" fmla="*/ 415957 w 533689"/>
                <a:gd name="connsiteY2" fmla="*/ 3680 h 403965"/>
                <a:gd name="connsiteX3" fmla="*/ 105883 w 533689"/>
                <a:gd name="connsiteY3" fmla="*/ 94491 h 403965"/>
                <a:gd name="connsiteX4" fmla="*/ 0 w 533689"/>
                <a:gd name="connsiteY4" fmla="*/ 403965 h 403965"/>
                <a:gd name="connsiteX0" fmla="*/ 588955 w 588955"/>
                <a:gd name="connsiteY0" fmla="*/ 247130 h 277425"/>
                <a:gd name="connsiteX1" fmla="*/ 574257 w 588955"/>
                <a:gd name="connsiteY1" fmla="*/ 192653 h 277425"/>
                <a:gd name="connsiteX2" fmla="*/ 471223 w 588955"/>
                <a:gd name="connsiteY2" fmla="*/ 2745 h 277425"/>
                <a:gd name="connsiteX3" fmla="*/ 161149 w 588955"/>
                <a:gd name="connsiteY3" fmla="*/ 93556 h 277425"/>
                <a:gd name="connsiteX4" fmla="*/ 0 w 588955"/>
                <a:gd name="connsiteY4" fmla="*/ 277425 h 277425"/>
                <a:gd name="connsiteX0" fmla="*/ 588955 w 588955"/>
                <a:gd name="connsiteY0" fmla="*/ 246632 h 276927"/>
                <a:gd name="connsiteX1" fmla="*/ 574257 w 588955"/>
                <a:gd name="connsiteY1" fmla="*/ 192155 h 276927"/>
                <a:gd name="connsiteX2" fmla="*/ 471223 w 588955"/>
                <a:gd name="connsiteY2" fmla="*/ 2247 h 276927"/>
                <a:gd name="connsiteX3" fmla="*/ 161149 w 588955"/>
                <a:gd name="connsiteY3" fmla="*/ 93058 h 276927"/>
                <a:gd name="connsiteX4" fmla="*/ 66816 w 588955"/>
                <a:gd name="connsiteY4" fmla="*/ 172058 h 276927"/>
                <a:gd name="connsiteX5" fmla="*/ 0 w 588955"/>
                <a:gd name="connsiteY5" fmla="*/ 276927 h 276927"/>
                <a:gd name="connsiteX0" fmla="*/ 774849 w 774849"/>
                <a:gd name="connsiteY0" fmla="*/ 246632 h 558281"/>
                <a:gd name="connsiteX1" fmla="*/ 760151 w 774849"/>
                <a:gd name="connsiteY1" fmla="*/ 192155 h 558281"/>
                <a:gd name="connsiteX2" fmla="*/ 657117 w 774849"/>
                <a:gd name="connsiteY2" fmla="*/ 2247 h 558281"/>
                <a:gd name="connsiteX3" fmla="*/ 347043 w 774849"/>
                <a:gd name="connsiteY3" fmla="*/ 93058 h 558281"/>
                <a:gd name="connsiteX4" fmla="*/ 252710 w 774849"/>
                <a:gd name="connsiteY4" fmla="*/ 172058 h 558281"/>
                <a:gd name="connsiteX5" fmla="*/ 0 w 774849"/>
                <a:gd name="connsiteY5" fmla="*/ 558281 h 558281"/>
                <a:gd name="connsiteX0" fmla="*/ 774849 w 774849"/>
                <a:gd name="connsiteY0" fmla="*/ 254907 h 566556"/>
                <a:gd name="connsiteX1" fmla="*/ 760151 w 774849"/>
                <a:gd name="connsiteY1" fmla="*/ 200430 h 566556"/>
                <a:gd name="connsiteX2" fmla="*/ 657117 w 774849"/>
                <a:gd name="connsiteY2" fmla="*/ 10522 h 566556"/>
                <a:gd name="connsiteX3" fmla="*/ 412357 w 774849"/>
                <a:gd name="connsiteY3" fmla="*/ 41043 h 566556"/>
                <a:gd name="connsiteX4" fmla="*/ 252710 w 774849"/>
                <a:gd name="connsiteY4" fmla="*/ 180333 h 566556"/>
                <a:gd name="connsiteX5" fmla="*/ 0 w 774849"/>
                <a:gd name="connsiteY5" fmla="*/ 566556 h 566556"/>
                <a:gd name="connsiteX0" fmla="*/ 774849 w 774849"/>
                <a:gd name="connsiteY0" fmla="*/ 254907 h 566556"/>
                <a:gd name="connsiteX1" fmla="*/ 760151 w 774849"/>
                <a:gd name="connsiteY1" fmla="*/ 200430 h 566556"/>
                <a:gd name="connsiteX2" fmla="*/ 657117 w 774849"/>
                <a:gd name="connsiteY2" fmla="*/ 10522 h 566556"/>
                <a:gd name="connsiteX3" fmla="*/ 412357 w 774849"/>
                <a:gd name="connsiteY3" fmla="*/ 41043 h 566556"/>
                <a:gd name="connsiteX4" fmla="*/ 252710 w 774849"/>
                <a:gd name="connsiteY4" fmla="*/ 180333 h 566556"/>
                <a:gd name="connsiteX5" fmla="*/ 86914 w 774849"/>
                <a:gd name="connsiteY5" fmla="*/ 431542 h 566556"/>
                <a:gd name="connsiteX6" fmla="*/ 0 w 774849"/>
                <a:gd name="connsiteY6" fmla="*/ 566556 h 566556"/>
                <a:gd name="connsiteX0" fmla="*/ 960743 w 960743"/>
                <a:gd name="connsiteY0" fmla="*/ 254907 h 933321"/>
                <a:gd name="connsiteX1" fmla="*/ 946045 w 960743"/>
                <a:gd name="connsiteY1" fmla="*/ 200430 h 933321"/>
                <a:gd name="connsiteX2" fmla="*/ 843011 w 960743"/>
                <a:gd name="connsiteY2" fmla="*/ 10522 h 933321"/>
                <a:gd name="connsiteX3" fmla="*/ 598251 w 960743"/>
                <a:gd name="connsiteY3" fmla="*/ 41043 h 933321"/>
                <a:gd name="connsiteX4" fmla="*/ 438604 w 960743"/>
                <a:gd name="connsiteY4" fmla="*/ 180333 h 933321"/>
                <a:gd name="connsiteX5" fmla="*/ 272808 w 960743"/>
                <a:gd name="connsiteY5" fmla="*/ 431542 h 933321"/>
                <a:gd name="connsiteX6" fmla="*/ 0 w 960743"/>
                <a:gd name="connsiteY6" fmla="*/ 933321 h 933321"/>
                <a:gd name="connsiteX0" fmla="*/ 960743 w 960743"/>
                <a:gd name="connsiteY0" fmla="*/ 254907 h 933321"/>
                <a:gd name="connsiteX1" fmla="*/ 946045 w 960743"/>
                <a:gd name="connsiteY1" fmla="*/ 200430 h 933321"/>
                <a:gd name="connsiteX2" fmla="*/ 843011 w 960743"/>
                <a:gd name="connsiteY2" fmla="*/ 10522 h 933321"/>
                <a:gd name="connsiteX3" fmla="*/ 598251 w 960743"/>
                <a:gd name="connsiteY3" fmla="*/ 41043 h 933321"/>
                <a:gd name="connsiteX4" fmla="*/ 438604 w 960743"/>
                <a:gd name="connsiteY4" fmla="*/ 180333 h 933321"/>
                <a:gd name="connsiteX5" fmla="*/ 272808 w 960743"/>
                <a:gd name="connsiteY5" fmla="*/ 431542 h 933321"/>
                <a:gd name="connsiteX6" fmla="*/ 86913 w 960743"/>
                <a:gd name="connsiteY6" fmla="*/ 758113 h 933321"/>
                <a:gd name="connsiteX7" fmla="*/ 0 w 960743"/>
                <a:gd name="connsiteY7" fmla="*/ 933321 h 933321"/>
                <a:gd name="connsiteX0" fmla="*/ 1121517 w 1121517"/>
                <a:gd name="connsiteY0" fmla="*/ 254907 h 1219699"/>
                <a:gd name="connsiteX1" fmla="*/ 1106819 w 1121517"/>
                <a:gd name="connsiteY1" fmla="*/ 200430 h 1219699"/>
                <a:gd name="connsiteX2" fmla="*/ 1003785 w 1121517"/>
                <a:gd name="connsiteY2" fmla="*/ 10522 h 1219699"/>
                <a:gd name="connsiteX3" fmla="*/ 759025 w 1121517"/>
                <a:gd name="connsiteY3" fmla="*/ 41043 h 1219699"/>
                <a:gd name="connsiteX4" fmla="*/ 599378 w 1121517"/>
                <a:gd name="connsiteY4" fmla="*/ 180333 h 1219699"/>
                <a:gd name="connsiteX5" fmla="*/ 433582 w 1121517"/>
                <a:gd name="connsiteY5" fmla="*/ 431542 h 1219699"/>
                <a:gd name="connsiteX6" fmla="*/ 247687 w 1121517"/>
                <a:gd name="connsiteY6" fmla="*/ 758113 h 1219699"/>
                <a:gd name="connsiteX7" fmla="*/ 0 w 1121517"/>
                <a:gd name="connsiteY7" fmla="*/ 1219699 h 1219699"/>
                <a:gd name="connsiteX0" fmla="*/ 1121517 w 1121517"/>
                <a:gd name="connsiteY0" fmla="*/ 254907 h 1219699"/>
                <a:gd name="connsiteX1" fmla="*/ 1106819 w 1121517"/>
                <a:gd name="connsiteY1" fmla="*/ 200430 h 1219699"/>
                <a:gd name="connsiteX2" fmla="*/ 1003785 w 1121517"/>
                <a:gd name="connsiteY2" fmla="*/ 10522 h 1219699"/>
                <a:gd name="connsiteX3" fmla="*/ 759025 w 1121517"/>
                <a:gd name="connsiteY3" fmla="*/ 41043 h 1219699"/>
                <a:gd name="connsiteX4" fmla="*/ 599378 w 1121517"/>
                <a:gd name="connsiteY4" fmla="*/ 180333 h 1219699"/>
                <a:gd name="connsiteX5" fmla="*/ 433582 w 1121517"/>
                <a:gd name="connsiteY5" fmla="*/ 431542 h 1219699"/>
                <a:gd name="connsiteX6" fmla="*/ 247687 w 1121517"/>
                <a:gd name="connsiteY6" fmla="*/ 758113 h 1219699"/>
                <a:gd name="connsiteX7" fmla="*/ 66817 w 1121517"/>
                <a:gd name="connsiteY7" fmla="*/ 1089709 h 1219699"/>
                <a:gd name="connsiteX8" fmla="*/ 0 w 1121517"/>
                <a:gd name="connsiteY8" fmla="*/ 1219699 h 1219699"/>
                <a:gd name="connsiteX0" fmla="*/ 1216976 w 1216976"/>
                <a:gd name="connsiteY0" fmla="*/ 254907 h 1852745"/>
                <a:gd name="connsiteX1" fmla="*/ 1202278 w 1216976"/>
                <a:gd name="connsiteY1" fmla="*/ 200430 h 1852745"/>
                <a:gd name="connsiteX2" fmla="*/ 1099244 w 1216976"/>
                <a:gd name="connsiteY2" fmla="*/ 10522 h 1852745"/>
                <a:gd name="connsiteX3" fmla="*/ 854484 w 1216976"/>
                <a:gd name="connsiteY3" fmla="*/ 41043 h 1852745"/>
                <a:gd name="connsiteX4" fmla="*/ 694837 w 1216976"/>
                <a:gd name="connsiteY4" fmla="*/ 180333 h 1852745"/>
                <a:gd name="connsiteX5" fmla="*/ 529041 w 1216976"/>
                <a:gd name="connsiteY5" fmla="*/ 431542 h 1852745"/>
                <a:gd name="connsiteX6" fmla="*/ 343146 w 1216976"/>
                <a:gd name="connsiteY6" fmla="*/ 758113 h 1852745"/>
                <a:gd name="connsiteX7" fmla="*/ 162276 w 1216976"/>
                <a:gd name="connsiteY7" fmla="*/ 1089709 h 1852745"/>
                <a:gd name="connsiteX8" fmla="*/ 0 w 1216976"/>
                <a:gd name="connsiteY8" fmla="*/ 1852745 h 185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16976" h="1852745">
                  <a:moveTo>
                    <a:pt x="1216976" y="254907"/>
                  </a:moveTo>
                  <a:cubicBezTo>
                    <a:pt x="1209502" y="248340"/>
                    <a:pt x="1223575" y="238649"/>
                    <a:pt x="1202278" y="200430"/>
                  </a:cubicBezTo>
                  <a:cubicBezTo>
                    <a:pt x="1180981" y="162211"/>
                    <a:pt x="1157210" y="37087"/>
                    <a:pt x="1099244" y="10522"/>
                  </a:cubicBezTo>
                  <a:cubicBezTo>
                    <a:pt x="1041278" y="-16043"/>
                    <a:pt x="921885" y="12741"/>
                    <a:pt x="854484" y="41043"/>
                  </a:cubicBezTo>
                  <a:cubicBezTo>
                    <a:pt x="787083" y="69345"/>
                    <a:pt x="749078" y="115250"/>
                    <a:pt x="694837" y="180333"/>
                  </a:cubicBezTo>
                  <a:cubicBezTo>
                    <a:pt x="640597" y="245416"/>
                    <a:pt x="587656" y="335245"/>
                    <a:pt x="529041" y="431542"/>
                  </a:cubicBezTo>
                  <a:cubicBezTo>
                    <a:pt x="470426" y="527839"/>
                    <a:pt x="404274" y="648419"/>
                    <a:pt x="343146" y="758113"/>
                  </a:cubicBezTo>
                  <a:cubicBezTo>
                    <a:pt x="282019" y="867808"/>
                    <a:pt x="203557" y="1012778"/>
                    <a:pt x="162276" y="1089709"/>
                  </a:cubicBezTo>
                  <a:cubicBezTo>
                    <a:pt x="120995" y="1166640"/>
                    <a:pt x="11136" y="1831080"/>
                    <a:pt x="0" y="1852745"/>
                  </a:cubicBezTo>
                </a:path>
              </a:pathLst>
            </a:custGeom>
            <a:noFill/>
            <a:ln w="44450">
              <a:solidFill>
                <a:schemeClr val="accent6"/>
              </a:solidFill>
              <a:prstDash val="dash"/>
              <a:tailEnd type="triangle"/>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129914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HEC-HMS Baseflow methods</a:t>
            </a:r>
            <a:endParaRPr lang="en-US" dirty="0"/>
          </a:p>
        </p:txBody>
      </p:sp>
      <p:sp>
        <p:nvSpPr>
          <p:cNvPr id="21" name="Freeform: Shape 20">
            <a:extLst>
              <a:ext uri="{FF2B5EF4-FFF2-40B4-BE49-F238E27FC236}">
                <a16:creationId xmlns:a16="http://schemas.microsoft.com/office/drawing/2014/main" id="{58EC9838-89FC-41B9-826E-A1BF16C97231}"/>
              </a:ext>
            </a:extLst>
          </p:cNvPr>
          <p:cNvSpPr/>
          <p:nvPr/>
        </p:nvSpPr>
        <p:spPr>
          <a:xfrm>
            <a:off x="5178056" y="691116"/>
            <a:ext cx="478465" cy="1403498"/>
          </a:xfrm>
          <a:custGeom>
            <a:avLst/>
            <a:gdLst>
              <a:gd name="connsiteX0" fmla="*/ 74428 w 478465"/>
              <a:gd name="connsiteY0" fmla="*/ 0 h 1403498"/>
              <a:gd name="connsiteX1" fmla="*/ 21265 w 478465"/>
              <a:gd name="connsiteY1" fmla="*/ 382772 h 1403498"/>
              <a:gd name="connsiteX2" fmla="*/ 10632 w 478465"/>
              <a:gd name="connsiteY2" fmla="*/ 414670 h 1403498"/>
              <a:gd name="connsiteX3" fmla="*/ 0 w 478465"/>
              <a:gd name="connsiteY3" fmla="*/ 467833 h 1403498"/>
              <a:gd name="connsiteX4" fmla="*/ 10632 w 478465"/>
              <a:gd name="connsiteY4" fmla="*/ 552893 h 1403498"/>
              <a:gd name="connsiteX5" fmla="*/ 85060 w 478465"/>
              <a:gd name="connsiteY5" fmla="*/ 584791 h 1403498"/>
              <a:gd name="connsiteX6" fmla="*/ 106325 w 478465"/>
              <a:gd name="connsiteY6" fmla="*/ 616689 h 1403498"/>
              <a:gd name="connsiteX7" fmla="*/ 138223 w 478465"/>
              <a:gd name="connsiteY7" fmla="*/ 637954 h 1403498"/>
              <a:gd name="connsiteX8" fmla="*/ 223284 w 478465"/>
              <a:gd name="connsiteY8" fmla="*/ 680484 h 1403498"/>
              <a:gd name="connsiteX9" fmla="*/ 287079 w 478465"/>
              <a:gd name="connsiteY9" fmla="*/ 723014 h 1403498"/>
              <a:gd name="connsiteX10" fmla="*/ 329609 w 478465"/>
              <a:gd name="connsiteY10" fmla="*/ 765544 h 1403498"/>
              <a:gd name="connsiteX11" fmla="*/ 404037 w 478465"/>
              <a:gd name="connsiteY11" fmla="*/ 808075 h 1403498"/>
              <a:gd name="connsiteX12" fmla="*/ 478465 w 478465"/>
              <a:gd name="connsiteY12" fmla="*/ 882503 h 1403498"/>
              <a:gd name="connsiteX13" fmla="*/ 467832 w 478465"/>
              <a:gd name="connsiteY13" fmla="*/ 1105786 h 1403498"/>
              <a:gd name="connsiteX14" fmla="*/ 478465 w 478465"/>
              <a:gd name="connsiteY14" fmla="*/ 1403498 h 140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465" h="1403498">
                <a:moveTo>
                  <a:pt x="74428" y="0"/>
                </a:moveTo>
                <a:cubicBezTo>
                  <a:pt x="-29598" y="156038"/>
                  <a:pt x="43085" y="22748"/>
                  <a:pt x="21265" y="382772"/>
                </a:cubicBezTo>
                <a:cubicBezTo>
                  <a:pt x="20587" y="393959"/>
                  <a:pt x="13350" y="403797"/>
                  <a:pt x="10632" y="414670"/>
                </a:cubicBezTo>
                <a:cubicBezTo>
                  <a:pt x="6249" y="432202"/>
                  <a:pt x="3544" y="450112"/>
                  <a:pt x="0" y="467833"/>
                </a:cubicBezTo>
                <a:cubicBezTo>
                  <a:pt x="3544" y="496186"/>
                  <a:pt x="20" y="526363"/>
                  <a:pt x="10632" y="552893"/>
                </a:cubicBezTo>
                <a:cubicBezTo>
                  <a:pt x="18790" y="573289"/>
                  <a:pt x="71184" y="581322"/>
                  <a:pt x="85060" y="584791"/>
                </a:cubicBezTo>
                <a:cubicBezTo>
                  <a:pt x="92148" y="595424"/>
                  <a:pt x="97289" y="607653"/>
                  <a:pt x="106325" y="616689"/>
                </a:cubicBezTo>
                <a:cubicBezTo>
                  <a:pt x="115361" y="625725"/>
                  <a:pt x="127387" y="631181"/>
                  <a:pt x="138223" y="637954"/>
                </a:cubicBezTo>
                <a:cubicBezTo>
                  <a:pt x="195615" y="673823"/>
                  <a:pt x="174699" y="664289"/>
                  <a:pt x="223284" y="680484"/>
                </a:cubicBezTo>
                <a:cubicBezTo>
                  <a:pt x="345674" y="802878"/>
                  <a:pt x="179373" y="646082"/>
                  <a:pt x="287079" y="723014"/>
                </a:cubicBezTo>
                <a:cubicBezTo>
                  <a:pt x="303393" y="734667"/>
                  <a:pt x="313570" y="753515"/>
                  <a:pt x="329609" y="765544"/>
                </a:cubicBezTo>
                <a:cubicBezTo>
                  <a:pt x="386504" y="808216"/>
                  <a:pt x="356584" y="765367"/>
                  <a:pt x="404037" y="808075"/>
                </a:cubicBezTo>
                <a:cubicBezTo>
                  <a:pt x="430116" y="831546"/>
                  <a:pt x="478465" y="882503"/>
                  <a:pt x="478465" y="882503"/>
                </a:cubicBezTo>
                <a:cubicBezTo>
                  <a:pt x="474921" y="956931"/>
                  <a:pt x="467832" y="1031274"/>
                  <a:pt x="467832" y="1105786"/>
                </a:cubicBezTo>
                <a:cubicBezTo>
                  <a:pt x="467832" y="1205087"/>
                  <a:pt x="478465" y="1403498"/>
                  <a:pt x="478465" y="1403498"/>
                </a:cubicBez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Rectangle 39">
            <a:extLst>
              <a:ext uri="{FF2B5EF4-FFF2-40B4-BE49-F238E27FC236}">
                <a16:creationId xmlns:a16="http://schemas.microsoft.com/office/drawing/2014/main" id="{44FA000B-C337-482C-8EE3-306BD569B379}"/>
              </a:ext>
            </a:extLst>
          </p:cNvPr>
          <p:cNvSpPr/>
          <p:nvPr/>
        </p:nvSpPr>
        <p:spPr>
          <a:xfrm>
            <a:off x="284836" y="1360968"/>
            <a:ext cx="6787019" cy="4708981"/>
          </a:xfrm>
          <a:prstGeom prst="rect">
            <a:avLst/>
          </a:prstGeom>
        </p:spPr>
        <p:txBody>
          <a:bodyPr wrap="square">
            <a:spAutoFit/>
          </a:bodyPr>
          <a:lstStyle/>
          <a:p>
            <a:pPr marL="342900" indent="-342900">
              <a:buFont typeface="Arial" panose="020B0604020202020204" pitchFamily="34" charset="0"/>
              <a:buChar char="•"/>
            </a:pPr>
            <a:r>
              <a:rPr lang="en-US" sz="2000" dirty="0"/>
              <a:t>The </a:t>
            </a:r>
            <a:r>
              <a:rPr lang="en-US" sz="2000" b="1" dirty="0"/>
              <a:t>Baseflow Method </a:t>
            </a:r>
            <a:r>
              <a:rPr lang="en-US" sz="2000" dirty="0"/>
              <a:t>can be selected for each subbasin element (using the </a:t>
            </a:r>
            <a:r>
              <a:rPr lang="en-US" sz="2000" b="1" dirty="0"/>
              <a:t>Component Editor</a:t>
            </a:r>
            <a:r>
              <a:rPr lang="en-US" sz="2000" dirty="0"/>
              <a:t>) or it can be selected using the global change methods tool from the </a:t>
            </a:r>
            <a:r>
              <a:rPr lang="en-US" sz="2000" b="1" dirty="0"/>
              <a:t>Parameters</a:t>
            </a:r>
            <a:r>
              <a:rPr lang="en-US" sz="2000" dirty="0"/>
              <a:t> menu.</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Baseflow parameters can be entered from the subbasin element </a:t>
            </a:r>
            <a:r>
              <a:rPr lang="en-US" sz="2000" b="1" dirty="0"/>
              <a:t>Component Editor </a:t>
            </a:r>
            <a:r>
              <a:rPr lang="en-US" sz="2000" dirty="0"/>
              <a:t>or from </a:t>
            </a:r>
            <a:r>
              <a:rPr lang="en-US" sz="2000" b="1" dirty="0"/>
              <a:t>Global</a:t>
            </a:r>
            <a:r>
              <a:rPr lang="en-US" sz="2000" dirty="0"/>
              <a:t> editors.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The HEC-HMS baseflow methods are </a:t>
            </a:r>
            <a:r>
              <a:rPr lang="en-US" sz="2000" b="1" dirty="0"/>
              <a:t>conceptual</a:t>
            </a:r>
            <a:r>
              <a:rPr lang="en-US" sz="2000" dirty="0"/>
              <a:t>. The baseflow model should be calibrated using observations.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The Linear Reservoir method is the only method to conserve volume. The other baseflow methods could result in runoff volume exceeding precipitation volume.</a:t>
            </a:r>
          </a:p>
        </p:txBody>
      </p:sp>
      <p:pic>
        <p:nvPicPr>
          <p:cNvPr id="10" name="Picture 9">
            <a:extLst>
              <a:ext uri="{FF2B5EF4-FFF2-40B4-BE49-F238E27FC236}">
                <a16:creationId xmlns:a16="http://schemas.microsoft.com/office/drawing/2014/main" id="{92710A24-BA67-4FA9-881A-B22C4FFDCB40}"/>
              </a:ext>
            </a:extLst>
          </p:cNvPr>
          <p:cNvPicPr/>
          <p:nvPr/>
        </p:nvPicPr>
        <p:blipFill>
          <a:blip r:embed="rId3"/>
          <a:stretch>
            <a:fillRect/>
          </a:stretch>
        </p:blipFill>
        <p:spPr>
          <a:xfrm>
            <a:off x="7295139" y="1360968"/>
            <a:ext cx="4071066" cy="4941289"/>
          </a:xfrm>
          <a:prstGeom prst="rect">
            <a:avLst/>
          </a:prstGeom>
          <a:ln>
            <a:solidFill>
              <a:schemeClr val="tx1"/>
            </a:solidFill>
          </a:ln>
        </p:spPr>
      </p:pic>
      <p:sp>
        <p:nvSpPr>
          <p:cNvPr id="2" name="Rectangle 1">
            <a:extLst>
              <a:ext uri="{FF2B5EF4-FFF2-40B4-BE49-F238E27FC236}">
                <a16:creationId xmlns:a16="http://schemas.microsoft.com/office/drawing/2014/main" id="{C7AA76E0-FE85-49B4-BD90-94FA6856797F}"/>
              </a:ext>
            </a:extLst>
          </p:cNvPr>
          <p:cNvSpPr/>
          <p:nvPr/>
        </p:nvSpPr>
        <p:spPr>
          <a:xfrm>
            <a:off x="7504984" y="5263117"/>
            <a:ext cx="3637937" cy="1060406"/>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884687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27B6A8D4-8EFD-4CF2-BD0C-C9761D1A19C6}"/>
              </a:ext>
            </a:extLst>
          </p:cNvPr>
          <p:cNvPicPr>
            <a:picLocks noChangeAspect="1"/>
          </p:cNvPicPr>
          <p:nvPr/>
        </p:nvPicPr>
        <p:blipFill>
          <a:blip r:embed="rId3"/>
          <a:stretch>
            <a:fillRect/>
          </a:stretch>
        </p:blipFill>
        <p:spPr>
          <a:xfrm>
            <a:off x="7571794" y="4097581"/>
            <a:ext cx="4000773" cy="2530340"/>
          </a:xfrm>
          <a:prstGeom prst="rect">
            <a:avLst/>
          </a:prstGeom>
          <a:ln>
            <a:solidFill>
              <a:schemeClr val="tx1"/>
            </a:solidFill>
          </a:ln>
        </p:spPr>
      </p:pic>
      <p:sp>
        <p:nvSpPr>
          <p:cNvPr id="3" name="Title 2"/>
          <p:cNvSpPr>
            <a:spLocks noGrp="1"/>
          </p:cNvSpPr>
          <p:nvPr>
            <p:ph type="title"/>
          </p:nvPr>
        </p:nvSpPr>
        <p:spPr/>
        <p:txBody>
          <a:bodyPr/>
          <a:lstStyle/>
          <a:p>
            <a:r>
              <a:rPr lang="en-US"/>
              <a:t>HEC-HMS Baseflow methods</a:t>
            </a:r>
            <a:endParaRPr lang="en-US" dirty="0"/>
          </a:p>
        </p:txBody>
      </p:sp>
      <p:sp>
        <p:nvSpPr>
          <p:cNvPr id="21" name="Freeform: Shape 20">
            <a:extLst>
              <a:ext uri="{FF2B5EF4-FFF2-40B4-BE49-F238E27FC236}">
                <a16:creationId xmlns:a16="http://schemas.microsoft.com/office/drawing/2014/main" id="{58EC9838-89FC-41B9-826E-A1BF16C97231}"/>
              </a:ext>
            </a:extLst>
          </p:cNvPr>
          <p:cNvSpPr/>
          <p:nvPr/>
        </p:nvSpPr>
        <p:spPr>
          <a:xfrm>
            <a:off x="5178056" y="691116"/>
            <a:ext cx="478465" cy="1403498"/>
          </a:xfrm>
          <a:custGeom>
            <a:avLst/>
            <a:gdLst>
              <a:gd name="connsiteX0" fmla="*/ 74428 w 478465"/>
              <a:gd name="connsiteY0" fmla="*/ 0 h 1403498"/>
              <a:gd name="connsiteX1" fmla="*/ 21265 w 478465"/>
              <a:gd name="connsiteY1" fmla="*/ 382772 h 1403498"/>
              <a:gd name="connsiteX2" fmla="*/ 10632 w 478465"/>
              <a:gd name="connsiteY2" fmla="*/ 414670 h 1403498"/>
              <a:gd name="connsiteX3" fmla="*/ 0 w 478465"/>
              <a:gd name="connsiteY3" fmla="*/ 467833 h 1403498"/>
              <a:gd name="connsiteX4" fmla="*/ 10632 w 478465"/>
              <a:gd name="connsiteY4" fmla="*/ 552893 h 1403498"/>
              <a:gd name="connsiteX5" fmla="*/ 85060 w 478465"/>
              <a:gd name="connsiteY5" fmla="*/ 584791 h 1403498"/>
              <a:gd name="connsiteX6" fmla="*/ 106325 w 478465"/>
              <a:gd name="connsiteY6" fmla="*/ 616689 h 1403498"/>
              <a:gd name="connsiteX7" fmla="*/ 138223 w 478465"/>
              <a:gd name="connsiteY7" fmla="*/ 637954 h 1403498"/>
              <a:gd name="connsiteX8" fmla="*/ 223284 w 478465"/>
              <a:gd name="connsiteY8" fmla="*/ 680484 h 1403498"/>
              <a:gd name="connsiteX9" fmla="*/ 287079 w 478465"/>
              <a:gd name="connsiteY9" fmla="*/ 723014 h 1403498"/>
              <a:gd name="connsiteX10" fmla="*/ 329609 w 478465"/>
              <a:gd name="connsiteY10" fmla="*/ 765544 h 1403498"/>
              <a:gd name="connsiteX11" fmla="*/ 404037 w 478465"/>
              <a:gd name="connsiteY11" fmla="*/ 808075 h 1403498"/>
              <a:gd name="connsiteX12" fmla="*/ 478465 w 478465"/>
              <a:gd name="connsiteY12" fmla="*/ 882503 h 1403498"/>
              <a:gd name="connsiteX13" fmla="*/ 467832 w 478465"/>
              <a:gd name="connsiteY13" fmla="*/ 1105786 h 1403498"/>
              <a:gd name="connsiteX14" fmla="*/ 478465 w 478465"/>
              <a:gd name="connsiteY14" fmla="*/ 1403498 h 1403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78465" h="1403498">
                <a:moveTo>
                  <a:pt x="74428" y="0"/>
                </a:moveTo>
                <a:cubicBezTo>
                  <a:pt x="-29598" y="156038"/>
                  <a:pt x="43085" y="22748"/>
                  <a:pt x="21265" y="382772"/>
                </a:cubicBezTo>
                <a:cubicBezTo>
                  <a:pt x="20587" y="393959"/>
                  <a:pt x="13350" y="403797"/>
                  <a:pt x="10632" y="414670"/>
                </a:cubicBezTo>
                <a:cubicBezTo>
                  <a:pt x="6249" y="432202"/>
                  <a:pt x="3544" y="450112"/>
                  <a:pt x="0" y="467833"/>
                </a:cubicBezTo>
                <a:cubicBezTo>
                  <a:pt x="3544" y="496186"/>
                  <a:pt x="20" y="526363"/>
                  <a:pt x="10632" y="552893"/>
                </a:cubicBezTo>
                <a:cubicBezTo>
                  <a:pt x="18790" y="573289"/>
                  <a:pt x="71184" y="581322"/>
                  <a:pt x="85060" y="584791"/>
                </a:cubicBezTo>
                <a:cubicBezTo>
                  <a:pt x="92148" y="595424"/>
                  <a:pt x="97289" y="607653"/>
                  <a:pt x="106325" y="616689"/>
                </a:cubicBezTo>
                <a:cubicBezTo>
                  <a:pt x="115361" y="625725"/>
                  <a:pt x="127387" y="631181"/>
                  <a:pt x="138223" y="637954"/>
                </a:cubicBezTo>
                <a:cubicBezTo>
                  <a:pt x="195615" y="673823"/>
                  <a:pt x="174699" y="664289"/>
                  <a:pt x="223284" y="680484"/>
                </a:cubicBezTo>
                <a:cubicBezTo>
                  <a:pt x="345674" y="802878"/>
                  <a:pt x="179373" y="646082"/>
                  <a:pt x="287079" y="723014"/>
                </a:cubicBezTo>
                <a:cubicBezTo>
                  <a:pt x="303393" y="734667"/>
                  <a:pt x="313570" y="753515"/>
                  <a:pt x="329609" y="765544"/>
                </a:cubicBezTo>
                <a:cubicBezTo>
                  <a:pt x="386504" y="808216"/>
                  <a:pt x="356584" y="765367"/>
                  <a:pt x="404037" y="808075"/>
                </a:cubicBezTo>
                <a:cubicBezTo>
                  <a:pt x="430116" y="831546"/>
                  <a:pt x="478465" y="882503"/>
                  <a:pt x="478465" y="882503"/>
                </a:cubicBezTo>
                <a:cubicBezTo>
                  <a:pt x="474921" y="956931"/>
                  <a:pt x="467832" y="1031274"/>
                  <a:pt x="467832" y="1105786"/>
                </a:cubicBezTo>
                <a:cubicBezTo>
                  <a:pt x="467832" y="1205087"/>
                  <a:pt x="478465" y="1403498"/>
                  <a:pt x="478465" y="1403498"/>
                </a:cubicBezTo>
              </a:path>
            </a:pathLst>
          </a:cu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C7AA76E0-FE85-49B4-BD90-94FA6856797F}"/>
              </a:ext>
            </a:extLst>
          </p:cNvPr>
          <p:cNvSpPr/>
          <p:nvPr/>
        </p:nvSpPr>
        <p:spPr>
          <a:xfrm>
            <a:off x="7753350" y="5326622"/>
            <a:ext cx="3457575" cy="455054"/>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8C90FDCA-5342-42F7-B1E6-9849D455EA16}"/>
              </a:ext>
            </a:extLst>
          </p:cNvPr>
          <p:cNvPicPr>
            <a:picLocks noChangeAspect="1"/>
          </p:cNvPicPr>
          <p:nvPr/>
        </p:nvPicPr>
        <p:blipFill>
          <a:blip r:embed="rId4"/>
          <a:stretch>
            <a:fillRect/>
          </a:stretch>
        </p:blipFill>
        <p:spPr>
          <a:xfrm>
            <a:off x="5585029" y="832777"/>
            <a:ext cx="5471802" cy="3483694"/>
          </a:xfrm>
          <a:prstGeom prst="rect">
            <a:avLst/>
          </a:prstGeom>
          <a:ln>
            <a:solidFill>
              <a:schemeClr val="tx1"/>
            </a:solidFill>
          </a:ln>
        </p:spPr>
      </p:pic>
      <p:sp>
        <p:nvSpPr>
          <p:cNvPr id="8" name="Rectangle 7">
            <a:extLst>
              <a:ext uri="{FF2B5EF4-FFF2-40B4-BE49-F238E27FC236}">
                <a16:creationId xmlns:a16="http://schemas.microsoft.com/office/drawing/2014/main" id="{C1ED188D-D2F0-4BAF-999F-C3B9D416448E}"/>
              </a:ext>
            </a:extLst>
          </p:cNvPr>
          <p:cNvSpPr/>
          <p:nvPr/>
        </p:nvSpPr>
        <p:spPr>
          <a:xfrm>
            <a:off x="284836" y="1360968"/>
            <a:ext cx="5076971" cy="3785652"/>
          </a:xfrm>
          <a:prstGeom prst="rect">
            <a:avLst/>
          </a:prstGeom>
        </p:spPr>
        <p:txBody>
          <a:bodyPr wrap="square">
            <a:spAutoFit/>
          </a:bodyPr>
          <a:lstStyle/>
          <a:p>
            <a:pPr marL="342900" indent="-342900">
              <a:buFont typeface="Arial" panose="020B0604020202020204" pitchFamily="34" charset="0"/>
              <a:buChar char="•"/>
            </a:pPr>
            <a:r>
              <a:rPr lang="en-US" sz="2000" dirty="0"/>
              <a:t>Baseflow results are displayed in plots and tables for Subbasin elements only.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u="sng" dirty="0"/>
              <a:t>Subbasin plots</a:t>
            </a:r>
            <a:r>
              <a:rPr lang="en-US" sz="2000" dirty="0"/>
              <a:t> show the computed runoff (total flow) and the baseflow hydrograph.</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u="sng" dirty="0"/>
              <a:t>Summary tables </a:t>
            </a:r>
            <a:r>
              <a:rPr lang="en-US" sz="2000" dirty="0"/>
              <a:t>show baseflow volume.</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You can access </a:t>
            </a:r>
            <a:r>
              <a:rPr lang="en-US" sz="2000" u="sng" dirty="0"/>
              <a:t>individual time-series </a:t>
            </a:r>
            <a:r>
              <a:rPr lang="en-US" sz="2000" dirty="0"/>
              <a:t>from the Watershed Explorer’s </a:t>
            </a:r>
            <a:r>
              <a:rPr lang="en-US" sz="2000" b="1" dirty="0"/>
              <a:t>Results</a:t>
            </a:r>
            <a:r>
              <a:rPr lang="en-US" sz="2000" dirty="0"/>
              <a:t> tab.</a:t>
            </a:r>
          </a:p>
        </p:txBody>
      </p:sp>
      <p:grpSp>
        <p:nvGrpSpPr>
          <p:cNvPr id="7" name="Group 6">
            <a:extLst>
              <a:ext uri="{FF2B5EF4-FFF2-40B4-BE49-F238E27FC236}">
                <a16:creationId xmlns:a16="http://schemas.microsoft.com/office/drawing/2014/main" id="{056EB24C-0592-4D57-BDEF-802B3288EAEF}"/>
              </a:ext>
            </a:extLst>
          </p:cNvPr>
          <p:cNvGrpSpPr/>
          <p:nvPr/>
        </p:nvGrpSpPr>
        <p:grpSpPr>
          <a:xfrm>
            <a:off x="8227037" y="2706233"/>
            <a:ext cx="2915884" cy="663591"/>
            <a:chOff x="7385288" y="3887871"/>
            <a:chExt cx="2915884" cy="663591"/>
          </a:xfrm>
        </p:grpSpPr>
        <p:cxnSp>
          <p:nvCxnSpPr>
            <p:cNvPr id="10" name="Straight Connector 9">
              <a:extLst>
                <a:ext uri="{FF2B5EF4-FFF2-40B4-BE49-F238E27FC236}">
                  <a16:creationId xmlns:a16="http://schemas.microsoft.com/office/drawing/2014/main" id="{D7B7A7C0-11E4-42FF-964B-865BC5CD50D0}"/>
                </a:ext>
              </a:extLst>
            </p:cNvPr>
            <p:cNvCxnSpPr>
              <a:cxnSpLocks/>
            </p:cNvCxnSpPr>
            <p:nvPr/>
          </p:nvCxnSpPr>
          <p:spPr>
            <a:xfrm>
              <a:off x="7385290" y="4036087"/>
              <a:ext cx="426263" cy="0"/>
            </a:xfrm>
            <a:prstGeom prst="line">
              <a:avLst/>
            </a:prstGeom>
            <a:ln w="25400">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C28677A-047B-4046-9B42-A26E7E55436F}"/>
                </a:ext>
              </a:extLst>
            </p:cNvPr>
            <p:cNvCxnSpPr>
              <a:cxnSpLocks/>
            </p:cNvCxnSpPr>
            <p:nvPr/>
          </p:nvCxnSpPr>
          <p:spPr>
            <a:xfrm>
              <a:off x="7385289" y="4231018"/>
              <a:ext cx="426263" cy="0"/>
            </a:xfrm>
            <a:prstGeom prst="line">
              <a:avLst/>
            </a:prstGeom>
            <a:ln w="25400">
              <a:solidFill>
                <a:srgbClr val="9F4B05"/>
              </a:solidFill>
              <a:prstDash val="dash"/>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6744A09-6813-46F8-9A57-DD39C089DED2}"/>
                </a:ext>
              </a:extLst>
            </p:cNvPr>
            <p:cNvCxnSpPr>
              <a:cxnSpLocks/>
            </p:cNvCxnSpPr>
            <p:nvPr/>
          </p:nvCxnSpPr>
          <p:spPr>
            <a:xfrm>
              <a:off x="7385288" y="4422403"/>
              <a:ext cx="426263"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F731C6F9-5E59-499F-97A8-2AC1697891DF}"/>
                </a:ext>
              </a:extLst>
            </p:cNvPr>
            <p:cNvSpPr txBox="1"/>
            <p:nvPr/>
          </p:nvSpPr>
          <p:spPr>
            <a:xfrm>
              <a:off x="7764197" y="3887871"/>
              <a:ext cx="2536975" cy="276999"/>
            </a:xfrm>
            <a:prstGeom prst="rect">
              <a:avLst/>
            </a:prstGeom>
            <a:noFill/>
            <a:ln>
              <a:noFill/>
            </a:ln>
          </p:spPr>
          <p:txBody>
            <a:bodyPr wrap="square" rtlCol="0">
              <a:spAutoFit/>
            </a:bodyPr>
            <a:lstStyle/>
            <a:p>
              <a:r>
                <a:rPr lang="en-US" sz="1200" dirty="0"/>
                <a:t>Computed Total Flow</a:t>
              </a:r>
            </a:p>
          </p:txBody>
        </p:sp>
        <p:sp>
          <p:nvSpPr>
            <p:cNvPr id="14" name="TextBox 13">
              <a:extLst>
                <a:ext uri="{FF2B5EF4-FFF2-40B4-BE49-F238E27FC236}">
                  <a16:creationId xmlns:a16="http://schemas.microsoft.com/office/drawing/2014/main" id="{19D1A368-5517-4855-852E-E4DA5E585D84}"/>
                </a:ext>
              </a:extLst>
            </p:cNvPr>
            <p:cNvSpPr txBox="1"/>
            <p:nvPr/>
          </p:nvSpPr>
          <p:spPr>
            <a:xfrm>
              <a:off x="7758623" y="4082068"/>
              <a:ext cx="2536975" cy="276999"/>
            </a:xfrm>
            <a:prstGeom prst="rect">
              <a:avLst/>
            </a:prstGeom>
            <a:noFill/>
            <a:ln>
              <a:noFill/>
            </a:ln>
          </p:spPr>
          <p:txBody>
            <a:bodyPr wrap="square" rtlCol="0">
              <a:spAutoFit/>
            </a:bodyPr>
            <a:lstStyle/>
            <a:p>
              <a:r>
                <a:rPr lang="en-US" sz="1200" dirty="0"/>
                <a:t>Computed Baseflow </a:t>
              </a:r>
            </a:p>
          </p:txBody>
        </p:sp>
        <p:sp>
          <p:nvSpPr>
            <p:cNvPr id="15" name="TextBox 14">
              <a:extLst>
                <a:ext uri="{FF2B5EF4-FFF2-40B4-BE49-F238E27FC236}">
                  <a16:creationId xmlns:a16="http://schemas.microsoft.com/office/drawing/2014/main" id="{460B4163-5007-45F1-BE9F-0A66F1BD0ECF}"/>
                </a:ext>
              </a:extLst>
            </p:cNvPr>
            <p:cNvSpPr txBox="1"/>
            <p:nvPr/>
          </p:nvSpPr>
          <p:spPr>
            <a:xfrm>
              <a:off x="7764196" y="4274463"/>
              <a:ext cx="2536975" cy="276999"/>
            </a:xfrm>
            <a:prstGeom prst="rect">
              <a:avLst/>
            </a:prstGeom>
            <a:noFill/>
            <a:ln>
              <a:noFill/>
            </a:ln>
          </p:spPr>
          <p:txBody>
            <a:bodyPr wrap="square" rtlCol="0">
              <a:spAutoFit/>
            </a:bodyPr>
            <a:lstStyle/>
            <a:p>
              <a:r>
                <a:rPr lang="en-US" sz="1200" dirty="0"/>
                <a:t>Observed Flow</a:t>
              </a:r>
            </a:p>
          </p:txBody>
        </p:sp>
        <p:sp>
          <p:nvSpPr>
            <p:cNvPr id="6" name="Oval 5">
              <a:extLst>
                <a:ext uri="{FF2B5EF4-FFF2-40B4-BE49-F238E27FC236}">
                  <a16:creationId xmlns:a16="http://schemas.microsoft.com/office/drawing/2014/main" id="{60698124-95ED-44BC-8FD9-B39E13A8D55A}"/>
                </a:ext>
              </a:extLst>
            </p:cNvPr>
            <p:cNvSpPr/>
            <p:nvPr/>
          </p:nvSpPr>
          <p:spPr>
            <a:xfrm>
              <a:off x="7433462" y="4391913"/>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17DED724-0884-4291-B2AE-F0AA50585407}"/>
                </a:ext>
              </a:extLst>
            </p:cNvPr>
            <p:cNvSpPr/>
            <p:nvPr/>
          </p:nvSpPr>
          <p:spPr>
            <a:xfrm>
              <a:off x="7555982" y="4394910"/>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B276F8B6-1B29-4394-A8EE-477EB44DF96C}"/>
                </a:ext>
              </a:extLst>
            </p:cNvPr>
            <p:cNvSpPr/>
            <p:nvPr/>
          </p:nvSpPr>
          <p:spPr>
            <a:xfrm>
              <a:off x="7702403" y="4391916"/>
              <a:ext cx="45719" cy="57429"/>
            </a:xfrm>
            <a:prstGeom prst="ellipse">
              <a:avLst/>
            </a:prstGeom>
            <a:solidFill>
              <a:srgbClr val="3F4339"/>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8886615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6B7063-2B6B-CFF9-6838-BB90AB8694D8}"/>
              </a:ext>
            </a:extLst>
          </p:cNvPr>
          <p:cNvSpPr>
            <a:spLocks noGrp="1"/>
          </p:cNvSpPr>
          <p:nvPr>
            <p:ph type="title"/>
          </p:nvPr>
        </p:nvSpPr>
        <p:spPr/>
        <p:txBody>
          <a:bodyPr/>
          <a:lstStyle/>
          <a:p>
            <a:endParaRPr lang="en-US"/>
          </a:p>
        </p:txBody>
      </p:sp>
      <p:pic>
        <p:nvPicPr>
          <p:cNvPr id="4" name="Picture 3">
            <a:extLst>
              <a:ext uri="{FF2B5EF4-FFF2-40B4-BE49-F238E27FC236}">
                <a16:creationId xmlns:a16="http://schemas.microsoft.com/office/drawing/2014/main" id="{CB48904E-1FD5-B7F1-FE2A-B55B7E95DEA6}"/>
              </a:ext>
            </a:extLst>
          </p:cNvPr>
          <p:cNvPicPr>
            <a:picLocks noChangeAspect="1"/>
          </p:cNvPicPr>
          <p:nvPr/>
        </p:nvPicPr>
        <p:blipFill>
          <a:blip r:embed="rId3"/>
          <a:stretch>
            <a:fillRect/>
          </a:stretch>
        </p:blipFill>
        <p:spPr>
          <a:xfrm>
            <a:off x="3467620" y="1178459"/>
            <a:ext cx="7447619" cy="5104762"/>
          </a:xfrm>
          <a:prstGeom prst="rect">
            <a:avLst/>
          </a:prstGeom>
        </p:spPr>
      </p:pic>
      <p:pic>
        <p:nvPicPr>
          <p:cNvPr id="5" name="Picture 4">
            <a:extLst>
              <a:ext uri="{FF2B5EF4-FFF2-40B4-BE49-F238E27FC236}">
                <a16:creationId xmlns:a16="http://schemas.microsoft.com/office/drawing/2014/main" id="{D07DC7B8-F2C3-2714-FB2D-E7D6E54C3D5A}"/>
              </a:ext>
            </a:extLst>
          </p:cNvPr>
          <p:cNvPicPr>
            <a:picLocks noChangeAspect="1"/>
          </p:cNvPicPr>
          <p:nvPr/>
        </p:nvPicPr>
        <p:blipFill>
          <a:blip r:embed="rId4"/>
          <a:stretch>
            <a:fillRect/>
          </a:stretch>
        </p:blipFill>
        <p:spPr>
          <a:xfrm>
            <a:off x="285090" y="1178459"/>
            <a:ext cx="2761905" cy="5380952"/>
          </a:xfrm>
          <a:prstGeom prst="rect">
            <a:avLst/>
          </a:prstGeom>
        </p:spPr>
      </p:pic>
    </p:spTree>
    <p:extLst>
      <p:ext uri="{BB962C8B-B14F-4D97-AF65-F5344CB8AC3E}">
        <p14:creationId xmlns:p14="http://schemas.microsoft.com/office/powerpoint/2010/main" val="2342725222"/>
      </p:ext>
    </p:extLst>
  </p:cSld>
  <p:clrMapOvr>
    <a:masterClrMapping/>
  </p:clrMapOvr>
</p:sld>
</file>

<file path=ppt/theme/theme1.xml><?xml version="1.0" encoding="utf-8"?>
<a:theme xmlns:a="http://schemas.openxmlformats.org/drawingml/2006/main" name="Content Templates">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2.xml><?xml version="1.0" encoding="utf-8"?>
<a:theme xmlns:a="http://schemas.openxmlformats.org/drawingml/2006/main" name="1_Content Templates">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NWDTemplate-LogosDown-2017.potx" id="{9FA1C32E-CDE2-4EA8-82A9-54FAA73D0B6D}" vid="{4D202EBB-725C-4C87-B90A-DB065ED0BBF7}"/>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5494DD6335FB74FA95D5708E9003C46" ma:contentTypeVersion="3" ma:contentTypeDescription="Create a new document." ma:contentTypeScope="" ma:versionID="b29c6ea0647ea1d3b7c680325633ac6b">
  <xsd:schema xmlns:xsd="http://www.w3.org/2001/XMLSchema" xmlns:xs="http://www.w3.org/2001/XMLSchema" xmlns:p="http://schemas.microsoft.com/office/2006/metadata/properties" xmlns:ns2="e86c0487-b88b-44ab-bc5c-d94d479c6d81" targetNamespace="http://schemas.microsoft.com/office/2006/metadata/properties" ma:root="true" ma:fieldsID="b2a9f9dcf7a7ebef869bc36bff5edbf7" ns2:_="">
    <xsd:import namespace="e86c0487-b88b-44ab-bc5c-d94d479c6d81"/>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6c0487-b88b-44ab-bc5c-d94d479c6d81"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B8C2CD5-50C2-4A7C-996A-3D6312B83669}">
  <ds:schemaRefs>
    <ds:schemaRef ds:uri="http://purl.org/dc/dcmitype/"/>
    <ds:schemaRef ds:uri="http://schemas.microsoft.com/office/2006/metadata/properties"/>
    <ds:schemaRef ds:uri="http://schemas.microsoft.com/office/2006/documentManagement/types"/>
    <ds:schemaRef ds:uri="http://purl.org/dc/terms/"/>
    <ds:schemaRef ds:uri="http://purl.org/dc/elements/1.1/"/>
    <ds:schemaRef ds:uri="e86c0487-b88b-44ab-bc5c-d94d479c6d81"/>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9D79CCB6-86F6-4508-B6B4-CBA0C6B7B4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6c0487-b88b-44ab-bc5c-d94d479c6d8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7CAE72E-856B-4DF4-A9F6-93C41667E9A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23162</TotalTime>
  <Words>3343</Words>
  <Application>Microsoft Office PowerPoint</Application>
  <PresentationFormat>Widescreen</PresentationFormat>
  <Paragraphs>374</Paragraphs>
  <Slides>31</Slides>
  <Notes>29</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31</vt:i4>
      </vt:variant>
    </vt:vector>
  </HeadingPairs>
  <TitlesOfParts>
    <vt:vector size="37" baseType="lpstr">
      <vt:lpstr>Arial</vt:lpstr>
      <vt:lpstr>Calibri</vt:lpstr>
      <vt:lpstr>Symbol</vt:lpstr>
      <vt:lpstr>Times New Roman</vt:lpstr>
      <vt:lpstr>Content Templates</vt:lpstr>
      <vt:lpstr>1_Content Templates</vt:lpstr>
      <vt:lpstr>Modeling Baseflow in HEC-HMS</vt:lpstr>
      <vt:lpstr>baseflow in HEC-HMS</vt:lpstr>
      <vt:lpstr>PowerPoint Presentation</vt:lpstr>
      <vt:lpstr>baseflow in HEC-HMS</vt:lpstr>
      <vt:lpstr>Interflow</vt:lpstr>
      <vt:lpstr>Baseflow / Groundwater flow</vt:lpstr>
      <vt:lpstr>HEC-HMS Baseflow methods</vt:lpstr>
      <vt:lpstr>HEC-HMS Baseflow methods</vt:lpstr>
      <vt:lpstr>PowerPoint Presentation</vt:lpstr>
      <vt:lpstr>Recession Baseflow Method</vt:lpstr>
      <vt:lpstr>Recession Baseflow</vt:lpstr>
      <vt:lpstr>Recession Baseflow</vt:lpstr>
      <vt:lpstr>Recession Baseflow</vt:lpstr>
      <vt:lpstr>Recession Baseflow</vt:lpstr>
      <vt:lpstr>Recession Baseflow</vt:lpstr>
      <vt:lpstr>Recession Baseflow</vt:lpstr>
      <vt:lpstr>Recession Baseflow</vt:lpstr>
      <vt:lpstr>Linear Reservoir Baseflow Method</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Linear Reservoir Baseflow</vt:lpstr>
      <vt:lpstr>Review</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Jason Walsh</dc:creator>
  <cp:lastModifiedBy>Michael</cp:lastModifiedBy>
  <cp:revision>800</cp:revision>
  <cp:lastPrinted>2019-09-05T16:48:16Z</cp:lastPrinted>
  <dcterms:created xsi:type="dcterms:W3CDTF">2017-02-20T05:10:01Z</dcterms:created>
  <dcterms:modified xsi:type="dcterms:W3CDTF">2024-01-19T20:00:40Z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0x01010065494DD6335FB74FA95D5708E9003C46</vt:lpwstr>
  </property>
</Properties>
</file>