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58"/>
  </p:notesMasterIdLst>
  <p:sldIdLst>
    <p:sldId id="256" r:id="rId2"/>
    <p:sldId id="526" r:id="rId3"/>
    <p:sldId id="531" r:id="rId4"/>
    <p:sldId id="525" r:id="rId5"/>
    <p:sldId id="360" r:id="rId6"/>
    <p:sldId id="331" r:id="rId7"/>
    <p:sldId id="532" r:id="rId8"/>
    <p:sldId id="533" r:id="rId9"/>
    <p:sldId id="390" r:id="rId10"/>
    <p:sldId id="387" r:id="rId11"/>
    <p:sldId id="389" r:id="rId12"/>
    <p:sldId id="529" r:id="rId13"/>
    <p:sldId id="391" r:id="rId14"/>
    <p:sldId id="392" r:id="rId15"/>
    <p:sldId id="393" r:id="rId16"/>
    <p:sldId id="388" r:id="rId17"/>
    <p:sldId id="395" r:id="rId18"/>
    <p:sldId id="396" r:id="rId19"/>
    <p:sldId id="398" r:id="rId20"/>
    <p:sldId id="397" r:id="rId21"/>
    <p:sldId id="399" r:id="rId22"/>
    <p:sldId id="535" r:id="rId23"/>
    <p:sldId id="536" r:id="rId24"/>
    <p:sldId id="521" r:id="rId25"/>
    <p:sldId id="257" r:id="rId26"/>
    <p:sldId id="258" r:id="rId27"/>
    <p:sldId id="259" r:id="rId28"/>
    <p:sldId id="262" r:id="rId29"/>
    <p:sldId id="534" r:id="rId30"/>
    <p:sldId id="261" r:id="rId31"/>
    <p:sldId id="260" r:id="rId32"/>
    <p:sldId id="265" r:id="rId33"/>
    <p:sldId id="263" r:id="rId34"/>
    <p:sldId id="264" r:id="rId35"/>
    <p:sldId id="266" r:id="rId36"/>
    <p:sldId id="522" r:id="rId37"/>
    <p:sldId id="361" r:id="rId38"/>
    <p:sldId id="362" r:id="rId39"/>
    <p:sldId id="527" r:id="rId40"/>
    <p:sldId id="363" r:id="rId41"/>
    <p:sldId id="364" r:id="rId42"/>
    <p:sldId id="365" r:id="rId43"/>
    <p:sldId id="366" r:id="rId44"/>
    <p:sldId id="367" r:id="rId45"/>
    <p:sldId id="512" r:id="rId46"/>
    <p:sldId id="368" r:id="rId47"/>
    <p:sldId id="369" r:id="rId48"/>
    <p:sldId id="370" r:id="rId49"/>
    <p:sldId id="371" r:id="rId50"/>
    <p:sldId id="519" r:id="rId51"/>
    <p:sldId id="344" r:id="rId52"/>
    <p:sldId id="349" r:id="rId53"/>
    <p:sldId id="350" r:id="rId54"/>
    <p:sldId id="524" r:id="rId55"/>
    <p:sldId id="373" r:id="rId56"/>
    <p:sldId id="374"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66DF46-5B30-4412-944D-8E85C0C2D3EC}">
          <p14:sldIdLst>
            <p14:sldId id="256"/>
          </p14:sldIdLst>
        </p14:section>
        <p14:section name="Overview" id="{8BFAC825-7C48-47A0-B49C-6B66C60A1D41}">
          <p14:sldIdLst>
            <p14:sldId id="526"/>
            <p14:sldId id="531"/>
          </p14:sldIdLst>
        </p14:section>
        <p14:section name="Time Series Data" id="{DA5FD4DC-F76C-470D-9561-13B41B4722C4}">
          <p14:sldIdLst>
            <p14:sldId id="525"/>
            <p14:sldId id="360"/>
            <p14:sldId id="331"/>
            <p14:sldId id="532"/>
            <p14:sldId id="533"/>
            <p14:sldId id="390"/>
            <p14:sldId id="387"/>
            <p14:sldId id="389"/>
            <p14:sldId id="529"/>
            <p14:sldId id="391"/>
            <p14:sldId id="392"/>
            <p14:sldId id="393"/>
            <p14:sldId id="388"/>
            <p14:sldId id="395"/>
            <p14:sldId id="396"/>
            <p14:sldId id="398"/>
            <p14:sldId id="397"/>
            <p14:sldId id="399"/>
          </p14:sldIdLst>
        </p14:section>
        <p14:section name="Paired Data" id="{ABCA55ED-67FB-41F9-9C8F-DA16ADFB2AE3}">
          <p14:sldIdLst>
            <p14:sldId id="535"/>
            <p14:sldId id="536"/>
            <p14:sldId id="521"/>
            <p14:sldId id="257"/>
            <p14:sldId id="258"/>
            <p14:sldId id="259"/>
            <p14:sldId id="262"/>
            <p14:sldId id="534"/>
            <p14:sldId id="261"/>
            <p14:sldId id="260"/>
            <p14:sldId id="265"/>
            <p14:sldId id="263"/>
            <p14:sldId id="264"/>
            <p14:sldId id="266"/>
          </p14:sldIdLst>
        </p14:section>
        <p14:section name="Gridded Data" id="{22957A0C-4DD6-40A3-8690-3CF12F510EED}">
          <p14:sldIdLst>
            <p14:sldId id="522"/>
            <p14:sldId id="361"/>
            <p14:sldId id="362"/>
            <p14:sldId id="527"/>
            <p14:sldId id="363"/>
            <p14:sldId id="364"/>
            <p14:sldId id="365"/>
            <p14:sldId id="366"/>
            <p14:sldId id="367"/>
            <p14:sldId id="512"/>
            <p14:sldId id="368"/>
            <p14:sldId id="369"/>
            <p14:sldId id="370"/>
            <p14:sldId id="371"/>
            <p14:sldId id="519"/>
            <p14:sldId id="344"/>
            <p14:sldId id="349"/>
            <p14:sldId id="350"/>
            <p14:sldId id="524"/>
            <p14:sldId id="373"/>
          </p14:sldIdLst>
        </p14:section>
        <p14:section name="End" id="{258E53FE-84AD-41A8-93C5-CC726940558B}">
          <p14:sldIdLst>
            <p14:sldId id="37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66" autoAdjust="0"/>
    <p:restoredTop sz="79474" autoAdjust="0"/>
  </p:normalViewPr>
  <p:slideViewPr>
    <p:cSldViewPr snapToGrid="0">
      <p:cViewPr varScale="1">
        <p:scale>
          <a:sx n="65" d="100"/>
          <a:sy n="65" d="100"/>
        </p:scale>
        <p:origin x="105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5699-F1DC-413B-8520-2CB7E403BB38}" type="datetimeFigureOut">
              <a:rPr lang="en-US" smtClean="0"/>
              <a:t>1/19/2024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8193A-64E6-453E-9C75-2B365D2B5D2D}" type="slidenum">
              <a:rPr lang="en-US" smtClean="0"/>
              <a:t>‹#›</a:t>
            </a:fld>
            <a:endParaRPr lang="en-US"/>
          </a:p>
        </p:txBody>
      </p:sp>
    </p:spTree>
    <p:extLst>
      <p:ext uri="{BB962C8B-B14F-4D97-AF65-F5344CB8AC3E}">
        <p14:creationId xmlns:p14="http://schemas.microsoft.com/office/powerpoint/2010/main" val="226458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s://www.hec.usace.army.mil/confluence/hmsdocs/hmsum/latest/shared-component-data/"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1</a:t>
            </a:fld>
            <a:endParaRPr lang="en-US"/>
          </a:p>
        </p:txBody>
      </p:sp>
    </p:spTree>
    <p:extLst>
      <p:ext uri="{BB962C8B-B14F-4D97-AF65-F5344CB8AC3E}">
        <p14:creationId xmlns:p14="http://schemas.microsoft.com/office/powerpoint/2010/main" val="35350156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Here is an example of Time-Series Data with a Discharge Gage.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table on the left is one view that HMS offers of Time-Series Data. It includes the time and value of the parameter.</a:t>
            </a:r>
          </a:p>
          <a:p>
            <a:endParaRPr lang="en-US" dirty="0"/>
          </a:p>
          <a:p>
            <a:r>
              <a:rPr lang="en-US" dirty="0"/>
              <a:t>The graph on the right is the other HMS view of Time-Series components. It plots the timestamp (Date) on the x-axis and the value of the parameter on the y-axis.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10</a:t>
            </a:fld>
            <a:endParaRPr lang="en-US"/>
          </a:p>
        </p:txBody>
      </p:sp>
    </p:spTree>
    <p:extLst>
      <p:ext uri="{BB962C8B-B14F-4D97-AF65-F5344CB8AC3E}">
        <p14:creationId xmlns:p14="http://schemas.microsoft.com/office/powerpoint/2010/main" val="37917225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Here is another example of Time-Series Data with a Precipitation Gage</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Again, the table on the left is one view that HMS offers of Time-Series Data. It includes the time and value of the parameter.</a:t>
            </a:r>
          </a:p>
          <a:p>
            <a:endParaRPr lang="en-US" dirty="0"/>
          </a:p>
          <a:p>
            <a:r>
              <a:rPr lang="en-US" dirty="0"/>
              <a:t>The graph on the right is the other HMS view of Time-Series components. It plots the timestamp (Date) on the x-axis and the value of the parameter on the y-axis.</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11</a:t>
            </a:fld>
            <a:endParaRPr lang="en-US"/>
          </a:p>
        </p:txBody>
      </p:sp>
    </p:spTree>
    <p:extLst>
      <p:ext uri="{BB962C8B-B14F-4D97-AF65-F5344CB8AC3E}">
        <p14:creationId xmlns:p14="http://schemas.microsoft.com/office/powerpoint/2010/main" val="37251597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 will go ahead with some live demos on time-series data. The screenshots are included in these slides, if you need to refresh your memory.</a:t>
            </a:r>
          </a:p>
        </p:txBody>
      </p:sp>
      <p:sp>
        <p:nvSpPr>
          <p:cNvPr id="4" name="Slide Number Placeholder 3"/>
          <p:cNvSpPr>
            <a:spLocks noGrp="1"/>
          </p:cNvSpPr>
          <p:nvPr>
            <p:ph type="sldNum" sz="quarter" idx="5"/>
          </p:nvPr>
        </p:nvSpPr>
        <p:spPr/>
        <p:txBody>
          <a:bodyPr/>
          <a:lstStyle/>
          <a:p>
            <a:fld id="{47F8193A-64E6-453E-9C75-2B365D2B5D2D}" type="slidenum">
              <a:rPr lang="en-US" smtClean="0"/>
              <a:t>12</a:t>
            </a:fld>
            <a:endParaRPr lang="en-US"/>
          </a:p>
        </p:txBody>
      </p:sp>
    </p:spTree>
    <p:extLst>
      <p:ext uri="{BB962C8B-B14F-4D97-AF65-F5344CB8AC3E}">
        <p14:creationId xmlns:p14="http://schemas.microsoft.com/office/powerpoint/2010/main" val="12751256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paths to creating new Time-Series Data Components.</a:t>
            </a:r>
          </a:p>
          <a:p>
            <a:endParaRPr lang="en-US" dirty="0"/>
          </a:p>
          <a:p>
            <a:r>
              <a:rPr lang="en-US" dirty="0"/>
              <a:t>The first is to use the Create Component &gt; Time-Series Data… menu option. You will then be prompted with a window that asks for a name, a description and a data type. Select the data type first, then enter a name and description. As long as the name is unique for the data type, you can select Create and a new Time-Series Data Component will be created.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13</a:t>
            </a:fld>
            <a:endParaRPr lang="en-US"/>
          </a:p>
        </p:txBody>
      </p:sp>
    </p:spTree>
    <p:extLst>
      <p:ext uri="{BB962C8B-B14F-4D97-AF65-F5344CB8AC3E}">
        <p14:creationId xmlns:p14="http://schemas.microsoft.com/office/powerpoint/2010/main" val="1958943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path to creating a time series component is to use the Time-Series Manager menu option. A window will open that allows you to see all of the Time-Series Components that have been created for each type. Select the type of interest in the top menu, and the window will show all the Time-Series Components of that type that have been created, if any. To create a new one, select the New… button and then you will get a window like the lower left.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14</a:t>
            </a:fld>
            <a:endParaRPr lang="en-US"/>
          </a:p>
        </p:txBody>
      </p:sp>
    </p:spTree>
    <p:extLst>
      <p:ext uri="{BB962C8B-B14F-4D97-AF65-F5344CB8AC3E}">
        <p14:creationId xmlns:p14="http://schemas.microsoft.com/office/powerpoint/2010/main" val="15703583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Once the time-series data gage is created, it appears in the project tree on the left.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You can then create a new gage, copy, rename or delete a gage.</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15</a:t>
            </a:fld>
            <a:endParaRPr lang="en-US"/>
          </a:p>
        </p:txBody>
      </p:sp>
    </p:spTree>
    <p:extLst>
      <p:ext uri="{BB962C8B-B14F-4D97-AF65-F5344CB8AC3E}">
        <p14:creationId xmlns:p14="http://schemas.microsoft.com/office/powerpoint/2010/main" val="4260058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gage then needs to be populated with time-series data.</a:t>
            </a:r>
          </a:p>
          <a:p>
            <a:r>
              <a:rPr lang="en-US" dirty="0"/>
              <a:t>Time Series Data can be populated within HMS in one of two ways—manually (by copy/pasting data directly into the HMS time-series table) or by linking the time-series record from an existing DSS-file.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16</a:t>
            </a:fld>
            <a:endParaRPr lang="en-US"/>
          </a:p>
        </p:txBody>
      </p:sp>
    </p:spTree>
    <p:extLst>
      <p:ext uri="{BB962C8B-B14F-4D97-AF65-F5344CB8AC3E}">
        <p14:creationId xmlns:p14="http://schemas.microsoft.com/office/powerpoint/2010/main" val="20476810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add a time-series data entry manually, you must first create a Time Window for the data. </a:t>
            </a:r>
          </a:p>
          <a:p>
            <a:r>
              <a:rPr lang="en-US" dirty="0"/>
              <a:t>Right-click on the gage &gt; Create Time Window</a:t>
            </a:r>
          </a:p>
          <a:p>
            <a:r>
              <a:rPr lang="en-US" dirty="0"/>
              <a:t>Populate Add Time-Series Data Time Window Box</a:t>
            </a:r>
          </a:p>
          <a:p>
            <a:r>
              <a:rPr lang="en-US" dirty="0"/>
              <a:t>The compute time window that you specified in the control specs usually makes sense</a:t>
            </a:r>
          </a:p>
          <a:p>
            <a:r>
              <a:rPr lang="en-US" dirty="0"/>
              <a:t>Make sure to follow the format (e.g. 01Jan2002, 05:00)</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17</a:t>
            </a:fld>
            <a:endParaRPr lang="en-US"/>
          </a:p>
        </p:txBody>
      </p:sp>
    </p:spTree>
    <p:extLst>
      <p:ext uri="{BB962C8B-B14F-4D97-AF65-F5344CB8AC3E}">
        <p14:creationId xmlns:p14="http://schemas.microsoft.com/office/powerpoint/2010/main" val="3080115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Highlight the time window to enable the Manual Time Entry Table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18</a:t>
            </a:fld>
            <a:endParaRPr lang="en-US"/>
          </a:p>
        </p:txBody>
      </p:sp>
    </p:spTree>
    <p:extLst>
      <p:ext uri="{BB962C8B-B14F-4D97-AF65-F5344CB8AC3E}">
        <p14:creationId xmlns:p14="http://schemas.microsoft.com/office/powerpoint/2010/main" val="17241682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manual entry table behaves much like a spreadsheet. It is very easy to copy-and-paste from other applications like Excel to populate your time series data entry.</a:t>
            </a:r>
          </a:p>
          <a:p>
            <a:endParaRPr lang="en-US" dirty="0"/>
          </a:p>
          <a:p>
            <a:r>
              <a:rPr lang="en-US" dirty="0"/>
              <a:t>On the main tab, you must specify the units &amp; time interval that you are entering for manual entry.</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19</a:t>
            </a:fld>
            <a:endParaRPr lang="en-US"/>
          </a:p>
        </p:txBody>
      </p:sp>
    </p:spTree>
    <p:extLst>
      <p:ext uri="{BB962C8B-B14F-4D97-AF65-F5344CB8AC3E}">
        <p14:creationId xmlns:p14="http://schemas.microsoft.com/office/powerpoint/2010/main" val="1926333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will be a very hands-on how-to lecture with lots of demos. </a:t>
            </a:r>
          </a:p>
          <a:p>
            <a:r>
              <a:rPr lang="en-US" dirty="0"/>
              <a:t>We will talk about what shared data is, where it can be found, types of shared data in HEC-HMS, and how it’s used in the program.</a:t>
            </a:r>
          </a:p>
        </p:txBody>
      </p:sp>
      <p:sp>
        <p:nvSpPr>
          <p:cNvPr id="4" name="Slide Number Placeholder 3"/>
          <p:cNvSpPr>
            <a:spLocks noGrp="1"/>
          </p:cNvSpPr>
          <p:nvPr>
            <p:ph type="sldNum" sz="quarter" idx="5"/>
          </p:nvPr>
        </p:nvSpPr>
        <p:spPr/>
        <p:txBody>
          <a:bodyPr/>
          <a:lstStyle/>
          <a:p>
            <a:fld id="{47F8193A-64E6-453E-9C75-2B365D2B5D2D}" type="slidenum">
              <a:rPr lang="en-US" smtClean="0"/>
              <a:t>2</a:t>
            </a:fld>
            <a:endParaRPr lang="en-US"/>
          </a:p>
        </p:txBody>
      </p:sp>
    </p:spTree>
    <p:extLst>
      <p:ext uri="{BB962C8B-B14F-4D97-AF65-F5344CB8AC3E}">
        <p14:creationId xmlns:p14="http://schemas.microsoft.com/office/powerpoint/2010/main" val="6139202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Fill… feature offers several advanced functions such as interpolating/filling in missing values.</a:t>
            </a:r>
          </a:p>
          <a:p>
            <a:r>
              <a:rPr lang="en-US" dirty="0"/>
              <a:t>The values in the table save to the </a:t>
            </a:r>
            <a:r>
              <a:rPr lang="en-US" dirty="0" err="1"/>
              <a:t>projectName.dss</a:t>
            </a:r>
            <a:r>
              <a:rPr lang="en-US" dirty="0"/>
              <a:t> file in the project directory and will be available next time you open the project.</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20</a:t>
            </a:fld>
            <a:endParaRPr lang="en-US"/>
          </a:p>
        </p:txBody>
      </p:sp>
    </p:spTree>
    <p:extLst>
      <p:ext uri="{BB962C8B-B14F-4D97-AF65-F5344CB8AC3E}">
        <p14:creationId xmlns:p14="http://schemas.microsoft.com/office/powerpoint/2010/main" val="18885404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Linking time series data directly to an HEC-DSS record is convenient when the time-series data already exists and you want to link it to the HMS model. </a:t>
            </a:r>
          </a:p>
          <a:p>
            <a:r>
              <a:rPr lang="en-US" dirty="0"/>
              <a:t>To do this, Simply point HMS to the correct DSS-File and Pathname to link the data to the time-series gage within HMS.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21</a:t>
            </a:fld>
            <a:endParaRPr lang="en-US"/>
          </a:p>
        </p:txBody>
      </p:sp>
    </p:spTree>
    <p:extLst>
      <p:ext uri="{BB962C8B-B14F-4D97-AF65-F5344CB8AC3E}">
        <p14:creationId xmlns:p14="http://schemas.microsoft.com/office/powerpoint/2010/main" val="24146620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good place to look where this data goes in the project folder. You shouldn’t be changing anything in the project folder unless you know what you’re doing,</a:t>
            </a:r>
          </a:p>
          <a:p>
            <a:r>
              <a:rPr lang="en-US" dirty="0"/>
              <a:t>But it’s still useful to know where to find everything.</a:t>
            </a:r>
          </a:p>
          <a:p>
            <a:endParaRPr lang="en-US" dirty="0"/>
          </a:p>
          <a:p>
            <a:r>
              <a:rPr lang="en-US" dirty="0"/>
              <a:t>When you import shared data from the external file, a good place to store those external files is in the project’s data folder.</a:t>
            </a:r>
          </a:p>
          <a:p>
            <a:endParaRPr lang="en-US" dirty="0"/>
          </a:p>
          <a:p>
            <a:r>
              <a:rPr lang="en-US" dirty="0"/>
              <a:t>You can click on the individual records (or rows) to view the data.</a:t>
            </a:r>
          </a:p>
          <a:p>
            <a:endParaRPr lang="en-US" dirty="0"/>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22</a:t>
            </a:fld>
            <a:endParaRPr lang="en-US"/>
          </a:p>
        </p:txBody>
      </p:sp>
    </p:spTree>
    <p:extLst>
      <p:ext uri="{BB962C8B-B14F-4D97-AF65-F5344CB8AC3E}">
        <p14:creationId xmlns:p14="http://schemas.microsoft.com/office/powerpoint/2010/main" val="39470683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new time-series gage is now available to be added to the met model.</a:t>
            </a:r>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23</a:t>
            </a:fld>
            <a:endParaRPr lang="en-US"/>
          </a:p>
        </p:txBody>
      </p:sp>
    </p:spTree>
    <p:extLst>
      <p:ext uri="{BB962C8B-B14F-4D97-AF65-F5344CB8AC3E}">
        <p14:creationId xmlns:p14="http://schemas.microsoft.com/office/powerpoint/2010/main" val="9177418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Paired data in HMS are used to compute the value of one variable from another. Usually this is a functional relationship, where there is some Y that is a function of a given X. An example of this is a rating curve, which lets HMS compute stage for a given amount of flow.</a:t>
            </a:r>
          </a:p>
          <a:p>
            <a:endParaRPr lang="en-US" dirty="0"/>
          </a:p>
          <a:p>
            <a:r>
              <a:rPr lang="en-US" dirty="0"/>
              <a:t>One very important thing to note about paired data is that HMS will never attempt to extrapolate paired data. It will only interpolate.</a:t>
            </a:r>
          </a:p>
          <a:p>
            <a:endParaRPr lang="en-US" dirty="0"/>
          </a:p>
          <a:p>
            <a:r>
              <a:rPr lang="en-US" dirty="0"/>
              <a:t>Here is the Paired Data Manager, available by selecting Components &gt; Paired Data Manager in the main window toolbar.</a:t>
            </a:r>
          </a:p>
          <a:p>
            <a:endParaRPr lang="en-US" dirty="0"/>
          </a:p>
          <a:p>
            <a:r>
              <a:rPr lang="en-US" dirty="0"/>
              <a:t>The Manager lists each type of Paired Data that are available in HMS. The Manager also allows the user to create a new Paired Data Component or create/rename/delete existing ones. </a:t>
            </a:r>
          </a:p>
        </p:txBody>
      </p:sp>
      <p:sp>
        <p:nvSpPr>
          <p:cNvPr id="4" name="Slide Number Placeholder 3"/>
          <p:cNvSpPr>
            <a:spLocks noGrp="1"/>
          </p:cNvSpPr>
          <p:nvPr>
            <p:ph type="sldNum" sz="quarter" idx="5"/>
          </p:nvPr>
        </p:nvSpPr>
        <p:spPr/>
        <p:txBody>
          <a:bodyPr/>
          <a:lstStyle/>
          <a:p>
            <a:fld id="{3009109E-6BB1-40D8-AEAF-6DFB7F5AAE9E}" type="slidenum">
              <a:rPr lang="en-US" smtClean="0"/>
              <a:t>25</a:t>
            </a:fld>
            <a:endParaRPr lang="en-US"/>
          </a:p>
        </p:txBody>
      </p:sp>
    </p:spTree>
    <p:extLst>
      <p:ext uri="{BB962C8B-B14F-4D97-AF65-F5344CB8AC3E}">
        <p14:creationId xmlns:p14="http://schemas.microsoft.com/office/powerpoint/2010/main" val="18405556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many types of Paired Data that are used in HEC-HMS. HMS assigns specific types to each curve to prevent them from accidentally being confused with one another. Each type has its own units for the X and Y variables.</a:t>
            </a:r>
          </a:p>
          <a:p>
            <a:endParaRPr lang="en-US" dirty="0"/>
          </a:p>
          <a:p>
            <a:r>
              <a:rPr lang="en-US" dirty="0"/>
              <a:t>Some of the most commonly used Paired Data types are shown. The elevation-storage function is used to define the geometry of a reservoir, converting between reservoir stage and reservoir storage.</a:t>
            </a:r>
          </a:p>
          <a:p>
            <a:endParaRPr lang="en-US" dirty="0"/>
          </a:p>
          <a:p>
            <a:r>
              <a:rPr lang="en-US" dirty="0"/>
              <a:t>The elevation-discharge function, or rating curve, is used to compute flow stage at an element.</a:t>
            </a:r>
          </a:p>
          <a:p>
            <a:endParaRPr lang="en-US" dirty="0"/>
          </a:p>
          <a:p>
            <a:r>
              <a:rPr lang="en-US" dirty="0"/>
              <a:t>Dimensionless storm patterns are percent-percent curves that allow for creating storm patterns of any duration and intensity.</a:t>
            </a:r>
          </a:p>
          <a:p>
            <a:endParaRPr lang="en-US" dirty="0"/>
          </a:p>
          <a:p>
            <a:r>
              <a:rPr lang="en-US" dirty="0"/>
              <a:t>Channel cross-sections are mentioned because they break the monotonically-increasing rule. They are a special case.</a:t>
            </a:r>
          </a:p>
          <a:p>
            <a:endParaRPr lang="en-US" dirty="0"/>
          </a:p>
          <a:p>
            <a:r>
              <a:rPr lang="en-US" dirty="0"/>
              <a:t>Many other types are available for other types of modeling. Temperature Index snow modeling often requires one or more Paired Data curves as parameters. Hypothetical Storm precipitation often uses Paired Data for defining time patterns of storms, or point-to-area reduction functions. </a:t>
            </a:r>
          </a:p>
        </p:txBody>
      </p:sp>
      <p:sp>
        <p:nvSpPr>
          <p:cNvPr id="4" name="Slide Number Placeholder 3"/>
          <p:cNvSpPr>
            <a:spLocks noGrp="1"/>
          </p:cNvSpPr>
          <p:nvPr>
            <p:ph type="sldNum" sz="quarter" idx="5"/>
          </p:nvPr>
        </p:nvSpPr>
        <p:spPr/>
        <p:txBody>
          <a:bodyPr/>
          <a:lstStyle/>
          <a:p>
            <a:fld id="{3009109E-6BB1-40D8-AEAF-6DFB7F5AAE9E}" type="slidenum">
              <a:rPr lang="en-US" smtClean="0"/>
              <a:t>26</a:t>
            </a:fld>
            <a:endParaRPr lang="en-US"/>
          </a:p>
        </p:txBody>
      </p:sp>
    </p:spTree>
    <p:extLst>
      <p:ext uri="{BB962C8B-B14F-4D97-AF65-F5344CB8AC3E}">
        <p14:creationId xmlns:p14="http://schemas.microsoft.com/office/powerpoint/2010/main" val="8408985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Paired Data of type Percentage Curve. It has X and Y values that are percentages (up to 100.) The values must be monotonically increasing. Most types of paired data behave in this way.</a:t>
            </a:r>
          </a:p>
          <a:p>
            <a:endParaRPr lang="en-US" dirty="0"/>
          </a:p>
          <a:p>
            <a:r>
              <a:rPr lang="en-US" dirty="0"/>
              <a:t>The table on the left is one view HMS offers of a Paired Data Component. It shows in two columns the X and Y values.</a:t>
            </a:r>
          </a:p>
          <a:p>
            <a:endParaRPr lang="en-US" dirty="0"/>
          </a:p>
          <a:p>
            <a:r>
              <a:rPr lang="en-US" dirty="0"/>
              <a:t>The graph on the right is the other HMS view of the Paired Data Component, and is an X vs. Y graph of the same table.</a:t>
            </a:r>
          </a:p>
        </p:txBody>
      </p:sp>
      <p:sp>
        <p:nvSpPr>
          <p:cNvPr id="4" name="Slide Number Placeholder 3"/>
          <p:cNvSpPr>
            <a:spLocks noGrp="1"/>
          </p:cNvSpPr>
          <p:nvPr>
            <p:ph type="sldNum" sz="quarter" idx="5"/>
          </p:nvPr>
        </p:nvSpPr>
        <p:spPr/>
        <p:txBody>
          <a:bodyPr/>
          <a:lstStyle/>
          <a:p>
            <a:fld id="{3009109E-6BB1-40D8-AEAF-6DFB7F5AAE9E}" type="slidenum">
              <a:rPr lang="en-US" smtClean="0"/>
              <a:t>27</a:t>
            </a:fld>
            <a:endParaRPr lang="en-US"/>
          </a:p>
        </p:txBody>
      </p:sp>
    </p:spTree>
    <p:extLst>
      <p:ext uri="{BB962C8B-B14F-4D97-AF65-F5344CB8AC3E}">
        <p14:creationId xmlns:p14="http://schemas.microsoft.com/office/powerpoint/2010/main" val="14781179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Paired Data of type Cross-Section. It has X and Y values that are in feet, where X is the stationing along the channel cross section, and Y is the elevation for each point along the cross section. These paired data are used in the Muskingum-</a:t>
            </a:r>
            <a:r>
              <a:rPr lang="en-US" dirty="0" err="1"/>
              <a:t>Cunge</a:t>
            </a:r>
            <a:r>
              <a:rPr lang="en-US" dirty="0"/>
              <a:t> reach routing method and require that the cross-section is defined using eight points. Cross-sections are one of the special cases of paired data that are not functional or monotonically increasing.</a:t>
            </a:r>
          </a:p>
        </p:txBody>
      </p:sp>
      <p:sp>
        <p:nvSpPr>
          <p:cNvPr id="4" name="Slide Number Placeholder 3"/>
          <p:cNvSpPr>
            <a:spLocks noGrp="1"/>
          </p:cNvSpPr>
          <p:nvPr>
            <p:ph type="sldNum" sz="quarter" idx="5"/>
          </p:nvPr>
        </p:nvSpPr>
        <p:spPr/>
        <p:txBody>
          <a:bodyPr/>
          <a:lstStyle/>
          <a:p>
            <a:fld id="{3009109E-6BB1-40D8-AEAF-6DFB7F5AAE9E}" type="slidenum">
              <a:rPr lang="en-US" smtClean="0"/>
              <a:t>28</a:t>
            </a:fld>
            <a:endParaRPr lang="en-US"/>
          </a:p>
        </p:txBody>
      </p:sp>
    </p:spTree>
    <p:extLst>
      <p:ext uri="{BB962C8B-B14F-4D97-AF65-F5344CB8AC3E}">
        <p14:creationId xmlns:p14="http://schemas.microsoft.com/office/powerpoint/2010/main" val="12923817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 quickly demo some of the steps for adding paired data.</a:t>
            </a:r>
          </a:p>
          <a:p>
            <a:r>
              <a:rPr lang="en-US" dirty="0"/>
              <a:t>Many of them are similar to the time-series data.</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7F8193A-64E6-453E-9C75-2B365D2B5D2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952337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 to the time-series data, there are two paths to creating new Paired Data Components.</a:t>
            </a:r>
          </a:p>
          <a:p>
            <a:endParaRPr lang="en-US" dirty="0"/>
          </a:p>
          <a:p>
            <a:r>
              <a:rPr lang="en-US" dirty="0"/>
              <a:t>The first is to use the Create Component &gt; Paired Data… menu option. You will then be prompted with a window that asks for a name, a description and a data type. Select the data type first, then enter a name and description. So long as the name is unique for the data type, you can select Create and a new Paired Data Component will be created.</a:t>
            </a:r>
          </a:p>
        </p:txBody>
      </p:sp>
      <p:sp>
        <p:nvSpPr>
          <p:cNvPr id="4" name="Slide Number Placeholder 3"/>
          <p:cNvSpPr>
            <a:spLocks noGrp="1"/>
          </p:cNvSpPr>
          <p:nvPr>
            <p:ph type="sldNum" sz="quarter" idx="5"/>
          </p:nvPr>
        </p:nvSpPr>
        <p:spPr/>
        <p:txBody>
          <a:bodyPr/>
          <a:lstStyle/>
          <a:p>
            <a:fld id="{3009109E-6BB1-40D8-AEAF-6DFB7F5AAE9E}" type="slidenum">
              <a:rPr lang="en-US" smtClean="0"/>
              <a:t>30</a:t>
            </a:fld>
            <a:endParaRPr lang="en-US"/>
          </a:p>
        </p:txBody>
      </p:sp>
    </p:spTree>
    <p:extLst>
      <p:ext uri="{BB962C8B-B14F-4D97-AF65-F5344CB8AC3E}">
        <p14:creationId xmlns:p14="http://schemas.microsoft.com/office/powerpoint/2010/main" val="1184856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Shared data can be shared by different model components, such as multiple met models, or land processes in basin elements.</a:t>
            </a:r>
          </a:p>
          <a:p>
            <a:endParaRPr lang="en-US" dirty="0"/>
          </a:p>
          <a:p>
            <a:r>
              <a:rPr lang="en-US" dirty="0"/>
              <a:t>For example, air temperature gage can be added to a meteorological model and then can be used together with solar radiation gage to compute ET in Priestly-Taylor method,</a:t>
            </a:r>
          </a:p>
          <a:p>
            <a:r>
              <a:rPr lang="en-US" dirty="0"/>
              <a:t>As well as , in combination with a few other inputs, for computing snow water equivalent in the subbasin process of Energy Budget snow model.</a:t>
            </a:r>
          </a:p>
          <a:p>
            <a:r>
              <a:rPr lang="en-US" dirty="0"/>
              <a:t>-  </a:t>
            </a:r>
          </a:p>
        </p:txBody>
      </p:sp>
      <p:sp>
        <p:nvSpPr>
          <p:cNvPr id="4" name="Slide Number Placeholder 3"/>
          <p:cNvSpPr>
            <a:spLocks noGrp="1"/>
          </p:cNvSpPr>
          <p:nvPr>
            <p:ph type="sldNum" sz="quarter" idx="5"/>
          </p:nvPr>
        </p:nvSpPr>
        <p:spPr/>
        <p:txBody>
          <a:bodyPr/>
          <a:lstStyle/>
          <a:p>
            <a:fld id="{47F8193A-64E6-453E-9C75-2B365D2B5D2D}" type="slidenum">
              <a:rPr lang="en-US" smtClean="0"/>
              <a:t>3</a:t>
            </a:fld>
            <a:endParaRPr lang="en-US"/>
          </a:p>
        </p:txBody>
      </p:sp>
    </p:spTree>
    <p:extLst>
      <p:ext uri="{BB962C8B-B14F-4D97-AF65-F5344CB8AC3E}">
        <p14:creationId xmlns:p14="http://schemas.microsoft.com/office/powerpoint/2010/main" val="17260029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paths to creating new Paired Data Components.</a:t>
            </a:r>
          </a:p>
          <a:p>
            <a:endParaRPr lang="en-US" dirty="0"/>
          </a:p>
          <a:p>
            <a:r>
              <a:rPr lang="en-US" dirty="0"/>
              <a:t>The second path is to use the Paired Data Manager menu option. A window will open that allows you to see all the Paired Data Components that have been created for each type. Select the type of interest in the top menu, and the window will show all the Paired Data Components of that type that have been created, if any. To create a new one, select the New… button and then you will get a window like the “Create a Paired Data” window on the previous slide.</a:t>
            </a:r>
          </a:p>
        </p:txBody>
      </p:sp>
      <p:sp>
        <p:nvSpPr>
          <p:cNvPr id="4" name="Slide Number Placeholder 3"/>
          <p:cNvSpPr>
            <a:spLocks noGrp="1"/>
          </p:cNvSpPr>
          <p:nvPr>
            <p:ph type="sldNum" sz="quarter" idx="5"/>
          </p:nvPr>
        </p:nvSpPr>
        <p:spPr/>
        <p:txBody>
          <a:bodyPr/>
          <a:lstStyle/>
          <a:p>
            <a:fld id="{3009109E-6BB1-40D8-AEAF-6DFB7F5AAE9E}" type="slidenum">
              <a:rPr lang="en-US" smtClean="0"/>
              <a:t>31</a:t>
            </a:fld>
            <a:endParaRPr lang="en-US"/>
          </a:p>
        </p:txBody>
      </p:sp>
    </p:spTree>
    <p:extLst>
      <p:ext uri="{BB962C8B-B14F-4D97-AF65-F5344CB8AC3E}">
        <p14:creationId xmlns:p14="http://schemas.microsoft.com/office/powerpoint/2010/main" val="6129961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choices for paired data sources: HEC-DSS files, and manual entry. Choosing one or the other presents you with different options.</a:t>
            </a:r>
          </a:p>
          <a:p>
            <a:endParaRPr lang="en-US" dirty="0"/>
          </a:p>
        </p:txBody>
      </p:sp>
      <p:sp>
        <p:nvSpPr>
          <p:cNvPr id="4" name="Slide Number Placeholder 3"/>
          <p:cNvSpPr>
            <a:spLocks noGrp="1"/>
          </p:cNvSpPr>
          <p:nvPr>
            <p:ph type="sldNum" sz="quarter" idx="5"/>
          </p:nvPr>
        </p:nvSpPr>
        <p:spPr/>
        <p:txBody>
          <a:bodyPr/>
          <a:lstStyle/>
          <a:p>
            <a:fld id="{3009109E-6BB1-40D8-AEAF-6DFB7F5AAE9E}" type="slidenum">
              <a:rPr lang="en-US" smtClean="0"/>
              <a:t>33</a:t>
            </a:fld>
            <a:endParaRPr lang="en-US"/>
          </a:p>
        </p:txBody>
      </p:sp>
    </p:spTree>
    <p:extLst>
      <p:ext uri="{BB962C8B-B14F-4D97-AF65-F5344CB8AC3E}">
        <p14:creationId xmlns:p14="http://schemas.microsoft.com/office/powerpoint/2010/main" val="42031362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manual entry table behaves much like a spreadsheet. It is very easy to copy-and-paste from spreadsheets to fill out your paired data. This is the primary way of creating paired data, as most data that are used are stored in formats like CSV files and spreadsheet workbooks.</a:t>
            </a:r>
          </a:p>
          <a:p>
            <a:endParaRPr lang="en-US" dirty="0"/>
          </a:p>
          <a:p>
            <a:r>
              <a:rPr lang="en-US" dirty="0"/>
              <a:t>On the main tab you must specify the units that you are entering for manual entry.</a:t>
            </a:r>
          </a:p>
          <a:p>
            <a:endParaRPr lang="en-US" dirty="0"/>
          </a:p>
          <a:p>
            <a:r>
              <a:rPr lang="en-US" dirty="0"/>
              <a:t>There are other controls to change the shape of the table, such as inserting, deleting, and appending (adding to the end) rows.</a:t>
            </a:r>
          </a:p>
          <a:p>
            <a:endParaRPr lang="en-US" dirty="0"/>
          </a:p>
          <a:p>
            <a:r>
              <a:rPr lang="en-US" dirty="0"/>
              <a:t>The Fill… feature offers several advanced functions for filling the values in a column. This is especially handy for dealing with missing values.</a:t>
            </a:r>
          </a:p>
        </p:txBody>
      </p:sp>
      <p:sp>
        <p:nvSpPr>
          <p:cNvPr id="4" name="Slide Number Placeholder 3"/>
          <p:cNvSpPr>
            <a:spLocks noGrp="1"/>
          </p:cNvSpPr>
          <p:nvPr>
            <p:ph type="sldNum" sz="quarter" idx="5"/>
          </p:nvPr>
        </p:nvSpPr>
        <p:spPr/>
        <p:txBody>
          <a:bodyPr/>
          <a:lstStyle/>
          <a:p>
            <a:fld id="{3009109E-6BB1-40D8-AEAF-6DFB7F5AAE9E}" type="slidenum">
              <a:rPr lang="en-US" smtClean="0"/>
              <a:t>34</a:t>
            </a:fld>
            <a:endParaRPr lang="en-US"/>
          </a:p>
        </p:txBody>
      </p:sp>
    </p:spTree>
    <p:extLst>
      <p:ext uri="{BB962C8B-B14F-4D97-AF65-F5344CB8AC3E}">
        <p14:creationId xmlns:p14="http://schemas.microsoft.com/office/powerpoint/2010/main" val="37892002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HEC-DSS is convenient when a paired data object has been created already that you want to re-use. The easiest way to create one in the first place is to create it using manual entry in HMS. This makes sure that the pathname and unit conventions for the type of table you are trying to create are correct.</a:t>
            </a:r>
          </a:p>
          <a:p>
            <a:endParaRPr lang="en-US" dirty="0"/>
          </a:p>
          <a:p>
            <a:r>
              <a:rPr lang="en-US" dirty="0"/>
              <a:t>The C-part of the pathname controls the data type. Importing from DSS automatically handles data units.</a:t>
            </a:r>
          </a:p>
        </p:txBody>
      </p:sp>
      <p:sp>
        <p:nvSpPr>
          <p:cNvPr id="4" name="Slide Number Placeholder 3"/>
          <p:cNvSpPr>
            <a:spLocks noGrp="1"/>
          </p:cNvSpPr>
          <p:nvPr>
            <p:ph type="sldNum" sz="quarter" idx="5"/>
          </p:nvPr>
        </p:nvSpPr>
        <p:spPr/>
        <p:txBody>
          <a:bodyPr/>
          <a:lstStyle/>
          <a:p>
            <a:fld id="{3009109E-6BB1-40D8-AEAF-6DFB7F5AAE9E}" type="slidenum">
              <a:rPr lang="en-US" smtClean="0"/>
              <a:t>35</a:t>
            </a:fld>
            <a:endParaRPr lang="en-US"/>
          </a:p>
        </p:txBody>
      </p:sp>
    </p:spTree>
    <p:extLst>
      <p:ext uri="{BB962C8B-B14F-4D97-AF65-F5344CB8AC3E}">
        <p14:creationId xmlns:p14="http://schemas.microsoft.com/office/powerpoint/2010/main" val="20757072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regular lattice implies that the cell size is the same for the entire dataset, and that the cell location can be referenced from an index location (e.g. an origin, like the coordinates (0, 0)) and then an offset from it (row 10, column 26). If you work with GIS frequently you are already familiar with raster datasets – that is what we’re talking about with grid data.</a:t>
            </a:r>
          </a:p>
          <a:p>
            <a:endParaRPr lang="en-US" dirty="0"/>
          </a:p>
          <a:p>
            <a:r>
              <a:rPr lang="en-US" dirty="0"/>
              <a:t>The value for each cell is constant across the cell. For continuous data (numeric data that can take on any value over a range) the cell usually represents the average value of the true information. For example, a grid of elevation data is likely to represent the average of the true elevation over the grid cell.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37</a:t>
            </a:fld>
            <a:endParaRPr lang="en-US"/>
          </a:p>
        </p:txBody>
      </p:sp>
    </p:spTree>
    <p:extLst>
      <p:ext uri="{BB962C8B-B14F-4D97-AF65-F5344CB8AC3E}">
        <p14:creationId xmlns:p14="http://schemas.microsoft.com/office/powerpoint/2010/main" val="2940636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traditional HMS modeling, grid data are most frequently used to model precipitation boundary conditions, such as radar-based precipitation measurement. As HMS capabilities have grown, additional types of grid or raster data have been added to address modeling needs.</a:t>
            </a:r>
          </a:p>
          <a:p>
            <a:endParaRPr lang="en-US" dirty="0"/>
          </a:p>
          <a:p>
            <a:r>
              <a:rPr lang="en-US" dirty="0"/>
              <a:t>An important distinction exists between grids and </a:t>
            </a:r>
            <a:r>
              <a:rPr lang="en-US" dirty="0" err="1"/>
              <a:t>gridsets</a:t>
            </a:r>
            <a:r>
              <a:rPr lang="en-US" dirty="0"/>
              <a:t> in HMS.</a:t>
            </a:r>
          </a:p>
          <a:p>
            <a:endParaRPr lang="en-US" dirty="0"/>
          </a:p>
          <a:p>
            <a:r>
              <a:rPr lang="en-US" dirty="0"/>
              <a:t>Grids are static – they are an unchanging snapshot and are not associated with any sort of time. The example above shows an impervious area grid, which stays constant with respect to time. (Yes in real life impervious area amounts can change, but HMS cannot currently model time-varying impervious area.) These datasets contain a single grid.</a:t>
            </a:r>
          </a:p>
          <a:p>
            <a:endParaRPr lang="en-US" dirty="0"/>
          </a:p>
          <a:p>
            <a:r>
              <a:rPr lang="en-US" dirty="0" err="1"/>
              <a:t>Gridsets</a:t>
            </a:r>
            <a:r>
              <a:rPr lang="en-US" dirty="0"/>
              <a:t> are not static, and are what you would use to represent boundary conditions like precipitation or temperature. The </a:t>
            </a:r>
            <a:r>
              <a:rPr lang="en-US" dirty="0" err="1"/>
              <a:t>gridset</a:t>
            </a:r>
            <a:r>
              <a:rPr lang="en-US" dirty="0"/>
              <a:t> contains many grids, and each grid is associated with a date and time. The example here shows a temperature </a:t>
            </a:r>
            <a:r>
              <a:rPr lang="en-US" dirty="0" err="1"/>
              <a:t>gridset</a:t>
            </a:r>
            <a:r>
              <a:rPr lang="en-US" dirty="0"/>
              <a:t>, which might contain a set of grids that are observations of surface temperature taken each hour.</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38</a:t>
            </a:fld>
            <a:endParaRPr lang="en-US"/>
          </a:p>
        </p:txBody>
      </p:sp>
    </p:spTree>
    <p:extLst>
      <p:ext uri="{BB962C8B-B14F-4D97-AF65-F5344CB8AC3E}">
        <p14:creationId xmlns:p14="http://schemas.microsoft.com/office/powerpoint/2010/main" val="149554542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examples of gridded data. More examples and more information can be found at the link.</a:t>
            </a:r>
          </a:p>
          <a:p>
            <a:endParaRPr lang="en-US" dirty="0"/>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39</a:t>
            </a:fld>
            <a:endParaRPr lang="en-US"/>
          </a:p>
        </p:txBody>
      </p:sp>
    </p:spTree>
    <p:extLst>
      <p:ext uri="{BB962C8B-B14F-4D97-AF65-F5344CB8AC3E}">
        <p14:creationId xmlns:p14="http://schemas.microsoft.com/office/powerpoint/2010/main" val="180069412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Similarly to the other two types, here are two ways to create a grid data component. The first is to choose Components &gt; Create Component &gt; Grid Data…</a:t>
            </a:r>
          </a:p>
          <a:p>
            <a:r>
              <a:rPr lang="en-US" dirty="0"/>
              <a:t>You will see a dialog box like this. Choose the type of grid in the drop down menu, then give it a name. Pressing create adds a new grid data object to the watershed explorer.</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40</a:t>
            </a:fld>
            <a:endParaRPr lang="en-US"/>
          </a:p>
        </p:txBody>
      </p:sp>
    </p:spTree>
    <p:extLst>
      <p:ext uri="{BB962C8B-B14F-4D97-AF65-F5344CB8AC3E}">
        <p14:creationId xmlns:p14="http://schemas.microsoft.com/office/powerpoint/2010/main" val="25329678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way is to go through the Grid Data Manager, which can be accessed in the Components menu. The Grid Data Manager allows you to see all the grids that have already been created, organized by type. It also lets you create new ones, or copy/rename/delete existing ones. Pressing the New… button will launch the same creation dialog as the creation option from the previous slide.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41</a:t>
            </a:fld>
            <a:endParaRPr lang="en-US"/>
          </a:p>
        </p:txBody>
      </p:sp>
    </p:spTree>
    <p:extLst>
      <p:ext uri="{BB962C8B-B14F-4D97-AF65-F5344CB8AC3E}">
        <p14:creationId xmlns:p14="http://schemas.microsoft.com/office/powerpoint/2010/main" val="13631206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Depending on whether you’re working with a grid or a </a:t>
            </a:r>
            <a:r>
              <a:rPr lang="en-US" dirty="0" err="1"/>
              <a:t>gridset</a:t>
            </a:r>
            <a:r>
              <a:rPr lang="en-US" dirty="0"/>
              <a:t>, you can link an HMS grid component to different sources of data.</a:t>
            </a:r>
          </a:p>
          <a:p>
            <a:endParaRPr lang="en-US" dirty="0"/>
          </a:p>
          <a:p>
            <a:r>
              <a:rPr lang="en-US" dirty="0"/>
              <a:t>In any case, HEC-DSS can be used as a data source for a grid component. HMS underneath the hood is always dealing with HEC-DSS for data storage, so this format is always applicable. For </a:t>
            </a:r>
            <a:r>
              <a:rPr lang="en-US" dirty="0" err="1"/>
              <a:t>gridsets</a:t>
            </a:r>
            <a:r>
              <a:rPr lang="en-US" dirty="0"/>
              <a:t>, this is the only type of data that currently can be used. However, utilities for converting data from one format (e.g., </a:t>
            </a:r>
            <a:r>
              <a:rPr lang="en-US" dirty="0" err="1"/>
              <a:t>NetCDF</a:t>
            </a:r>
            <a:r>
              <a:rPr lang="en-US" dirty="0"/>
              <a:t>, </a:t>
            </a:r>
            <a:r>
              <a:rPr lang="en-US" dirty="0" err="1"/>
              <a:t>HDF</a:t>
            </a:r>
            <a:r>
              <a:rPr lang="en-US" dirty="0"/>
              <a:t>, etc.) to HEC-DSS are available and will be discussed in just a bit.</a:t>
            </a:r>
          </a:p>
          <a:p>
            <a:endParaRPr lang="en-US" dirty="0"/>
          </a:p>
          <a:p>
            <a:r>
              <a:rPr lang="en-US" dirty="0"/>
              <a:t>For grids, there are also two formats of raster data that can be linked up. GeoTIFF is the most common format used for these types of data. ASCII grids are mainly provided as an option for precipitation-frequency grids, but certainly can be used for other data types if that is how the source data are stored.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42</a:t>
            </a:fld>
            <a:endParaRPr lang="en-US"/>
          </a:p>
        </p:txBody>
      </p:sp>
    </p:spTree>
    <p:extLst>
      <p:ext uri="{BB962C8B-B14F-4D97-AF65-F5344CB8AC3E}">
        <p14:creationId xmlns:p14="http://schemas.microsoft.com/office/powerpoint/2010/main" val="1656710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There are four types of shared data in HMS. Will discuss the first three.</a:t>
            </a:r>
          </a:p>
          <a:p>
            <a:pPr marL="171450" indent="-171450">
              <a:buFont typeface="Arial" panose="020B0604020202020204" pitchFamily="34" charset="0"/>
              <a:buChar char="•"/>
            </a:pPr>
            <a:r>
              <a:rPr lang="en-US" dirty="0"/>
              <a:t>Terrain data was introduced in the lecture and workshops for HEC-HMS delineation tools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718419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Often the data we want to use for gridded boundary conditions are in a format that HMS cannot directly use. Commonly, </a:t>
            </a:r>
            <a:r>
              <a:rPr lang="en-US" dirty="0" err="1"/>
              <a:t>NetCDF</a:t>
            </a:r>
            <a:r>
              <a:rPr lang="en-US" dirty="0"/>
              <a:t> or </a:t>
            </a:r>
            <a:r>
              <a:rPr lang="en-US" dirty="0" err="1"/>
              <a:t>HDF</a:t>
            </a:r>
            <a:r>
              <a:rPr lang="en-US" dirty="0"/>
              <a:t> is used to store high-dimensional data, such as meteorologic or climatic data. Many times each time step of the data is in a separate source data file, meaning that a day’s worth of hourly timestep data might be in 24 files. </a:t>
            </a:r>
          </a:p>
          <a:p>
            <a:r>
              <a:rPr lang="en-US" dirty="0"/>
              <a:t>To get HEC-HMS to use these, they need to be placed in a DSS file, with the correct convention. Then, you will need to create the correct type of grid data component and link the DSS file you created to that component.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43</a:t>
            </a:fld>
            <a:endParaRPr lang="en-US"/>
          </a:p>
        </p:txBody>
      </p:sp>
    </p:spTree>
    <p:extLst>
      <p:ext uri="{BB962C8B-B14F-4D97-AF65-F5344CB8AC3E}">
        <p14:creationId xmlns:p14="http://schemas.microsoft.com/office/powerpoint/2010/main" val="2825065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HEC-HMS now features a tool for importing grid data from a variety of formats in the HEC-DSS format. It is able to handle one or many files as inputs, filter down to the variables of interest, clip the grid domains to a user-specified spatial extent, deal with projecting the grid data, and resampling the grid resolutions. It is available by going into the File menu, dropping down to Import, and selecting Import Gridded Data. The following slides will walk through a simple import using this tool.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44</a:t>
            </a:fld>
            <a:endParaRPr lang="en-US"/>
          </a:p>
        </p:txBody>
      </p:sp>
    </p:spTree>
    <p:extLst>
      <p:ext uri="{BB962C8B-B14F-4D97-AF65-F5344CB8AC3E}">
        <p14:creationId xmlns:p14="http://schemas.microsoft.com/office/powerpoint/2010/main" val="328367647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like to start by exporting my subbasins layer. We will use the subbasins layer to clip grids on import.</a:t>
            </a:r>
          </a:p>
        </p:txBody>
      </p:sp>
      <p:sp>
        <p:nvSpPr>
          <p:cNvPr id="4" name="Slide Number Placeholder 3"/>
          <p:cNvSpPr>
            <a:spLocks noGrp="1"/>
          </p:cNvSpPr>
          <p:nvPr>
            <p:ph type="sldNum" sz="quarter" idx="5"/>
          </p:nvPr>
        </p:nvSpPr>
        <p:spPr/>
        <p:txBody>
          <a:bodyPr/>
          <a:lstStyle/>
          <a:p>
            <a:fld id="{ED6B9AB6-991D-43DA-AC48-61697E185829}" type="slidenum">
              <a:rPr lang="en-US" smtClean="0"/>
              <a:t>45</a:t>
            </a:fld>
            <a:endParaRPr lang="en-US"/>
          </a:p>
        </p:txBody>
      </p:sp>
    </p:spTree>
    <p:extLst>
      <p:ext uri="{BB962C8B-B14F-4D97-AF65-F5344CB8AC3E}">
        <p14:creationId xmlns:p14="http://schemas.microsoft.com/office/powerpoint/2010/main" val="318155724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first screen, you can select as many files as you want to import into the DSS file at the end. Select the browse button on the right and add the files. Supported formats will be shown in the browsing dialog.</a:t>
            </a:r>
          </a:p>
          <a:p>
            <a:endParaRPr lang="en-US" dirty="0"/>
          </a:p>
          <a:p>
            <a:r>
              <a:rPr lang="en-US" dirty="0"/>
              <a:t>Some data are contained all within one file, as in the case shown here. In other cases, the data are spread across a number of files. In either instance you can add those source data files to the wizard.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46</a:t>
            </a:fld>
            <a:endParaRPr lang="en-US"/>
          </a:p>
        </p:txBody>
      </p:sp>
    </p:spTree>
    <p:extLst>
      <p:ext uri="{BB962C8B-B14F-4D97-AF65-F5344CB8AC3E}">
        <p14:creationId xmlns:p14="http://schemas.microsoft.com/office/powerpoint/2010/main" val="143975239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variable selection step is important in case the source data store multiple kinds of data at a time. Some data have a convention that store latitude and longitude as grids as well, and we don’t want to import those. In this case we have selected the “</a:t>
            </a:r>
            <a:r>
              <a:rPr lang="en-US" dirty="0" err="1"/>
              <a:t>prcp</a:t>
            </a:r>
            <a:r>
              <a:rPr lang="en-US" dirty="0"/>
              <a:t>” data variable and moved it to the right side, meaning any data with the “</a:t>
            </a:r>
            <a:r>
              <a:rPr lang="en-US" dirty="0" err="1"/>
              <a:t>prcp</a:t>
            </a:r>
            <a:r>
              <a:rPr lang="en-US" dirty="0"/>
              <a:t>” variable type will be imported. The import utility will automatically interpret this as precipitation data. Many types of data are supported with this import utility, which recognizes most of the common abbreviations or variable names for gridded meteorologic data.</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47</a:t>
            </a:fld>
            <a:endParaRPr lang="en-US"/>
          </a:p>
        </p:txBody>
      </p:sp>
    </p:spTree>
    <p:extLst>
      <p:ext uri="{BB962C8B-B14F-4D97-AF65-F5344CB8AC3E}">
        <p14:creationId xmlns:p14="http://schemas.microsoft.com/office/powerpoint/2010/main" val="349632444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third step handles all of the spatial processing.</a:t>
            </a:r>
          </a:p>
          <a:p>
            <a:endParaRPr lang="en-US" dirty="0"/>
          </a:p>
          <a:p>
            <a:r>
              <a:rPr lang="en-US" dirty="0"/>
              <a:t>Using a clipping </a:t>
            </a:r>
            <a:r>
              <a:rPr lang="en-US" dirty="0" err="1"/>
              <a:t>datasource</a:t>
            </a:r>
            <a:r>
              <a:rPr lang="en-US" dirty="0"/>
              <a:t> can drastically reduce the size of the output, especially when the source data covers a much larger spatial extent than the project area you are trying to model. One handy way to get a clipping </a:t>
            </a:r>
            <a:r>
              <a:rPr lang="en-US" dirty="0" err="1"/>
              <a:t>datasource</a:t>
            </a:r>
            <a:r>
              <a:rPr lang="en-US" dirty="0"/>
              <a:t> is to export the watershed polygon shapefile from your HEC-HMS watershed delineation.</a:t>
            </a:r>
          </a:p>
          <a:p>
            <a:endParaRPr lang="en-US" dirty="0"/>
          </a:p>
          <a:p>
            <a:r>
              <a:rPr lang="en-US" dirty="0"/>
              <a:t>The target </a:t>
            </a:r>
            <a:r>
              <a:rPr lang="en-US" dirty="0" err="1"/>
              <a:t>WKT</a:t>
            </a:r>
            <a:r>
              <a:rPr lang="en-US" dirty="0"/>
              <a:t> controls what projection the output data should be in. If you click the browse icon, you can browse to a source of spatial data and use the projection information for that dataset. Or, you can select the globe icon, which will give you some built in options, such as </a:t>
            </a:r>
            <a:r>
              <a:rPr lang="en-US" dirty="0" err="1"/>
              <a:t>SHG</a:t>
            </a:r>
            <a:r>
              <a:rPr lang="en-US" dirty="0"/>
              <a:t>, which is commonly used for HEC-HMS models in the United States.</a:t>
            </a:r>
          </a:p>
          <a:p>
            <a:endParaRPr lang="en-US" dirty="0"/>
          </a:p>
          <a:p>
            <a:r>
              <a:rPr lang="en-US" dirty="0"/>
              <a:t>The target cell size controls how the data will be resampled.  This is the cell size that the output data will be in (measured in meters.) The output size is dependent on the resolution needed for the project. Use a cell size that is at smallest the size of the input data. Coarsening the resolution of the data will reduce file size. Typical options are selectable if you select the grid icon to the right of the box. A typical resolution for HMS models that takes into account the typical resolution of gridded data is 2,000 meters.</a:t>
            </a:r>
          </a:p>
          <a:p>
            <a:endParaRPr lang="en-US" dirty="0"/>
          </a:p>
          <a:p>
            <a:r>
              <a:rPr lang="en-US" dirty="0"/>
              <a:t>Finally the resampling method controls what method HEC-HMS will use to convert the source data to the target data. For meteorologic data, bilinear is typically adequate.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48</a:t>
            </a:fld>
            <a:endParaRPr lang="en-US"/>
          </a:p>
        </p:txBody>
      </p:sp>
    </p:spTree>
    <p:extLst>
      <p:ext uri="{BB962C8B-B14F-4D97-AF65-F5344CB8AC3E}">
        <p14:creationId xmlns:p14="http://schemas.microsoft.com/office/powerpoint/2010/main" val="309007834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choose the destination for the data import. This can be an existing or a new HEC-DSS files. Then, specify the A, B, and F parts of the target DSS paths.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Refer to the users manual for DSS file naming conventions </a:t>
            </a:r>
            <a:r>
              <a:rPr lang="en-US" dirty="0">
                <a:hlinkClick r:id="rId3"/>
              </a:rPr>
              <a:t>https://www.hec.usace.army.mil/confluence/hmsdocs/hmsum/latest/shared-component-data/</a:t>
            </a:r>
            <a:endParaRPr lang="en-US" dirty="0"/>
          </a:p>
          <a:p>
            <a:r>
              <a:rPr lang="en-US" dirty="0"/>
              <a:t>The importer will automatically handle the C, D, and E parts based on the import data.</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49</a:t>
            </a:fld>
            <a:endParaRPr lang="en-US"/>
          </a:p>
        </p:txBody>
      </p:sp>
    </p:spTree>
    <p:extLst>
      <p:ext uri="{BB962C8B-B14F-4D97-AF65-F5344CB8AC3E}">
        <p14:creationId xmlns:p14="http://schemas.microsoft.com/office/powerpoint/2010/main" val="266666945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a gridded data object in HEC-HMS to contain the gridded data.</a:t>
            </a:r>
          </a:p>
        </p:txBody>
      </p:sp>
      <p:sp>
        <p:nvSpPr>
          <p:cNvPr id="4" name="Slide Number Placeholder 3"/>
          <p:cNvSpPr>
            <a:spLocks noGrp="1"/>
          </p:cNvSpPr>
          <p:nvPr>
            <p:ph type="sldNum" sz="quarter" idx="5"/>
          </p:nvPr>
        </p:nvSpPr>
        <p:spPr/>
        <p:txBody>
          <a:bodyPr/>
          <a:lstStyle/>
          <a:p>
            <a:fld id="{ED6B9AB6-991D-43DA-AC48-61697E185829}" type="slidenum">
              <a:rPr lang="en-US" smtClean="0"/>
              <a:t>50</a:t>
            </a:fld>
            <a:endParaRPr lang="en-US"/>
          </a:p>
        </p:txBody>
      </p:sp>
    </p:spTree>
    <p:extLst>
      <p:ext uri="{BB962C8B-B14F-4D97-AF65-F5344CB8AC3E}">
        <p14:creationId xmlns:p14="http://schemas.microsoft.com/office/powerpoint/2010/main" val="163673900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grid in the newly created DSS file can be visualized in HEC-</a:t>
            </a:r>
            <a:r>
              <a:rPr lang="en-US" dirty="0" err="1"/>
              <a:t>DSSVue</a:t>
            </a:r>
            <a:r>
              <a:rPr lang="en-US" dirty="0"/>
              <a:t>, which can be downloaded. Note that each data record represents a time step.</a:t>
            </a:r>
          </a:p>
          <a:p>
            <a:r>
              <a:rPr lang="en-US" dirty="0"/>
              <a:t>Nick and Tom are currently working on allowing HEC-HMS to work directly with the major grid formats, so that this intermediate DSS file creation will no longer </a:t>
            </a:r>
            <a:r>
              <a:rPr lang="en-US"/>
              <a:t>be required.</a:t>
            </a:r>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51</a:t>
            </a:fld>
            <a:endParaRPr lang="en-US"/>
          </a:p>
        </p:txBody>
      </p:sp>
    </p:spTree>
    <p:extLst>
      <p:ext uri="{BB962C8B-B14F-4D97-AF65-F5344CB8AC3E}">
        <p14:creationId xmlns:p14="http://schemas.microsoft.com/office/powerpoint/2010/main" val="7830379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Finally, create a new grid data component and link it to the DSS file you just created.</a:t>
            </a:r>
          </a:p>
          <a:p>
            <a:endParaRPr lang="en-US" b="0" i="0" dirty="0">
              <a:solidFill>
                <a:srgbClr val="172B4D"/>
              </a:solidFill>
              <a:effectLst/>
              <a:latin typeface="-apple-system"/>
            </a:endParaRPr>
          </a:p>
          <a:p>
            <a:r>
              <a:rPr lang="en-US" b="0" i="0" dirty="0">
                <a:solidFill>
                  <a:srgbClr val="172B4D"/>
                </a:solidFill>
                <a:effectLst/>
                <a:latin typeface="-apple-system"/>
              </a:rPr>
              <a:t>The data source should be set to “Single Record HEC-DSS”.  The DSS Filename should be the pathname of the new DSS file and a single pathname from the DSS file needs to be selected.  Any pathname within the DSS file can be selected here.</a:t>
            </a:r>
          </a:p>
          <a:p>
            <a:endParaRPr lang="en-US" b="0" i="0" dirty="0">
              <a:solidFill>
                <a:srgbClr val="172B4D"/>
              </a:solidFill>
              <a:effectLst/>
              <a:latin typeface="-apple-system"/>
            </a:endParaRPr>
          </a:p>
          <a:p>
            <a:r>
              <a:rPr lang="en-US" b="0" i="0" dirty="0">
                <a:solidFill>
                  <a:srgbClr val="172B4D"/>
                </a:solidFill>
                <a:effectLst/>
                <a:latin typeface="-apple-system"/>
              </a:rPr>
              <a:t>Note that *.tiff and *.</a:t>
            </a:r>
            <a:r>
              <a:rPr lang="en-US" b="0" i="0" dirty="0" err="1">
                <a:solidFill>
                  <a:srgbClr val="172B4D"/>
                </a:solidFill>
                <a:effectLst/>
                <a:latin typeface="-apple-system"/>
              </a:rPr>
              <a:t>asc</a:t>
            </a:r>
            <a:r>
              <a:rPr lang="en-US" b="0" i="0" dirty="0">
                <a:solidFill>
                  <a:srgbClr val="172B4D"/>
                </a:solidFill>
                <a:effectLst/>
                <a:latin typeface="-apple-system"/>
              </a:rPr>
              <a:t> files can also be linked here.</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52</a:t>
            </a:fld>
            <a:endParaRPr lang="en-US"/>
          </a:p>
        </p:txBody>
      </p:sp>
    </p:spTree>
    <p:extLst>
      <p:ext uri="{BB962C8B-B14F-4D97-AF65-F5344CB8AC3E}">
        <p14:creationId xmlns:p14="http://schemas.microsoft.com/office/powerpoint/2010/main" val="20323122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53182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Create a new or select existing meteorologic model. Select the “Gridded Precipitation” option within the Precipitation drop </a:t>
            </a:r>
            <a:r>
              <a:rPr lang="en-US" b="0" i="0">
                <a:solidFill>
                  <a:srgbClr val="172B4D"/>
                </a:solidFill>
                <a:effectLst/>
                <a:latin typeface="-apple-system"/>
              </a:rPr>
              <a:t>down menu.</a:t>
            </a:r>
            <a:endParaRPr lang="en-US" b="0" i="0" dirty="0">
              <a:solidFill>
                <a:srgbClr val="172B4D"/>
              </a:solidFill>
              <a:effectLst/>
              <a:latin typeface="-apple-system"/>
            </a:endParaRP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53</a:t>
            </a:fld>
            <a:endParaRPr lang="en-US"/>
          </a:p>
        </p:txBody>
      </p:sp>
    </p:spTree>
    <p:extLst>
      <p:ext uri="{BB962C8B-B14F-4D97-AF65-F5344CB8AC3E}">
        <p14:creationId xmlns:p14="http://schemas.microsoft.com/office/powerpoint/2010/main" val="191382384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some additional sources on obtaining and working with commonly used shared data.</a:t>
            </a:r>
          </a:p>
          <a:p>
            <a:endParaRPr lang="en-US" dirty="0"/>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54</a:t>
            </a:fld>
            <a:endParaRPr lang="en-US"/>
          </a:p>
        </p:txBody>
      </p:sp>
    </p:spTree>
    <p:extLst>
      <p:ext uri="{BB962C8B-B14F-4D97-AF65-F5344CB8AC3E}">
        <p14:creationId xmlns:p14="http://schemas.microsoft.com/office/powerpoint/2010/main" val="754532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Time Series Data are observations of a hydrometeorological variable that are indexed by time.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Frequently, time-series data are used as boundary conditions for a hydrologic simulation.</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This screenshot is of a wind speed time series</a:t>
            </a:r>
          </a:p>
          <a:p>
            <a:endParaRPr lang="en-US" sz="1200" b="0" i="0" kern="1200" dirty="0">
              <a:solidFill>
                <a:schemeClr val="tx1"/>
              </a:solidFill>
              <a:effectLst/>
              <a:latin typeface="+mn-lt"/>
              <a:ea typeface="+mn-ea"/>
              <a:cs typeface="+mn-cs"/>
            </a:endParaRP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a:t>
            </a:fld>
            <a:endParaRPr lang="en-US"/>
          </a:p>
        </p:txBody>
      </p:sp>
    </p:spTree>
    <p:extLst>
      <p:ext uri="{BB962C8B-B14F-4D97-AF65-F5344CB8AC3E}">
        <p14:creationId xmlns:p14="http://schemas.microsoft.com/office/powerpoint/2010/main" val="3069224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72B4D"/>
                </a:solidFill>
                <a:effectLst/>
                <a:latin typeface="-apple-system"/>
              </a:rPr>
              <a:t>For this course, we will provide all the required datasets, but good to know where the data can be found.</a:t>
            </a:r>
          </a:p>
          <a:p>
            <a:endParaRPr lang="en-US" b="0" i="0" dirty="0">
              <a:solidFill>
                <a:srgbClr val="172B4D"/>
              </a:solidFill>
              <a:effectLst/>
              <a:latin typeface="-apple-system"/>
            </a:endParaRPr>
          </a:p>
          <a:p>
            <a:r>
              <a:rPr lang="en-US" b="0" i="0" dirty="0">
                <a:solidFill>
                  <a:srgbClr val="172B4D"/>
                </a:solidFill>
                <a:effectLst/>
                <a:latin typeface="-apple-system"/>
              </a:rPr>
              <a:t>We have a few resources on finding, evaluating and downloading shared data. I added some links in the end of this presentation.</a:t>
            </a:r>
          </a:p>
          <a:p>
            <a:endParaRPr lang="en-US" b="0" i="0" dirty="0">
              <a:solidFill>
                <a:srgbClr val="172B4D"/>
              </a:solidFill>
              <a:effectLst/>
              <a:latin typeface="-apple-system"/>
            </a:endParaRPr>
          </a:p>
          <a:p>
            <a:r>
              <a:rPr lang="en-US" b="0" i="0" dirty="0">
                <a:solidFill>
                  <a:srgbClr val="172B4D"/>
                </a:solidFill>
                <a:effectLst/>
                <a:latin typeface="-apple-system"/>
              </a:rPr>
              <a:t>This example is a good source for historical temperature and precipitation data from NWS observation stations can be accessed through NOAA website </a:t>
            </a:r>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7</a:t>
            </a:fld>
            <a:endParaRPr lang="en-US"/>
          </a:p>
        </p:txBody>
      </p:sp>
    </p:spTree>
    <p:extLst>
      <p:ext uri="{BB962C8B-B14F-4D97-AF65-F5344CB8AC3E}">
        <p14:creationId xmlns:p14="http://schemas.microsoft.com/office/powerpoint/2010/main" val="3002002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Can import automatically using HEC-SSP software</a:t>
            </a:r>
          </a:p>
          <a:p>
            <a:pPr marL="171450" indent="-171450">
              <a:buFontTx/>
              <a:buChar char="-"/>
            </a:pPr>
            <a:endParaRPr lang="en-US" dirty="0"/>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8</a:t>
            </a:fld>
            <a:endParaRPr lang="en-US"/>
          </a:p>
        </p:txBody>
      </p:sp>
    </p:spTree>
    <p:extLst>
      <p:ext uri="{BB962C8B-B14F-4D97-AF65-F5344CB8AC3E}">
        <p14:creationId xmlns:p14="http://schemas.microsoft.com/office/powerpoint/2010/main" val="11577816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Common examples of time-series data include daily average streamflow, fifteen-minute precipitation gage observations, hourly surface temperature measurements and more.</a:t>
            </a:r>
          </a:p>
          <a:p>
            <a:endParaRPr lang="en-US" sz="1200" b="0" i="0" kern="1200" dirty="0">
              <a:solidFill>
                <a:schemeClr val="tx1"/>
              </a:solidFill>
              <a:effectLst/>
              <a:latin typeface="+mn-lt"/>
              <a:ea typeface="+mn-ea"/>
              <a:cs typeface="+mn-cs"/>
            </a:endParaRP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9</a:t>
            </a:fld>
            <a:endParaRPr lang="en-US"/>
          </a:p>
        </p:txBody>
      </p:sp>
    </p:spTree>
    <p:extLst>
      <p:ext uri="{BB962C8B-B14F-4D97-AF65-F5344CB8AC3E}">
        <p14:creationId xmlns:p14="http://schemas.microsoft.com/office/powerpoint/2010/main" val="2779684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6" name="Slide Number Placeholder 5"/>
          <p:cNvSpPr>
            <a:spLocks noGrp="1"/>
          </p:cNvSpPr>
          <p:nvPr>
            <p:ph type="sldNum" sz="quarter" idx="12"/>
          </p:nvPr>
        </p:nvSpPr>
        <p:spPr>
          <a:xfrm>
            <a:off x="9309685" y="6629400"/>
            <a:ext cx="2844800" cy="200464"/>
          </a:xfrm>
        </p:spPr>
        <p:txBody>
          <a:bodyPr/>
          <a:lstStyle>
            <a:lvl1pPr>
              <a:defRPr sz="800">
                <a:solidFill>
                  <a:schemeClr val="tx1"/>
                </a:solidFill>
                <a:latin typeface="Lao UI" panose="020B0604020202020204" pitchFamily="34" charset="0"/>
                <a:cs typeface="Lao UI" panose="020B0604020202020204" pitchFamily="34" charset="0"/>
              </a:defRPr>
            </a:lvl1pPr>
          </a:lstStyle>
          <a:p>
            <a:fld id="{4EAC1609-AF8E-49CB-AFD9-26E5B34192AD}" type="slidenum">
              <a:rPr lang="en-US" smtClean="0"/>
              <a:t>‹#›</a:t>
            </a:fld>
            <a:endParaRPr lang="en-US"/>
          </a:p>
        </p:txBody>
      </p:sp>
    </p:spTree>
    <p:extLst>
      <p:ext uri="{BB962C8B-B14F-4D97-AF65-F5344CB8AC3E}">
        <p14:creationId xmlns:p14="http://schemas.microsoft.com/office/powerpoint/2010/main" val="3947330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5" y="6470427"/>
            <a:ext cx="3867149" cy="217493"/>
          </a:xfrm>
          <a:prstGeom prst="rect">
            <a:avLst/>
          </a:prstGeom>
        </p:spPr>
        <p:txBody>
          <a:bodyPr/>
          <a:lstStyle>
            <a:lvl1pPr>
              <a:defRPr/>
            </a:lvl1pPr>
          </a:lstStyle>
          <a:p>
            <a:pPr algn="l" fontAlgn="base">
              <a:spcBef>
                <a:spcPct val="0"/>
              </a:spcBef>
              <a:spcAft>
                <a:spcPct val="0"/>
              </a:spcAft>
              <a:defRPr/>
            </a:pPr>
            <a:r>
              <a:rPr lang="en-US" sz="1800">
                <a:solidFill>
                  <a:srgbClr val="000000">
                    <a:tint val="75000"/>
                  </a:srgbClr>
                </a:solidFill>
                <a:latin typeface="Arial" charset="0"/>
              </a:rPr>
              <a:t>File Name</a:t>
            </a:r>
          </a:p>
        </p:txBody>
      </p:sp>
      <p:sp>
        <p:nvSpPr>
          <p:cNvPr id="5" name="Slide Number Placeholder 5"/>
          <p:cNvSpPr>
            <a:spLocks noGrp="1"/>
          </p:cNvSpPr>
          <p:nvPr>
            <p:ph type="sldNum" sz="quarter" idx="11"/>
          </p:nvPr>
        </p:nvSpPr>
        <p:spPr/>
        <p:txBody>
          <a:bodyPr/>
          <a:lstStyle>
            <a:lvl1pPr>
              <a:defRPr/>
            </a:lvl1pPr>
          </a:lstStyle>
          <a:p>
            <a:pPr algn="ctr" fontAlgn="base">
              <a:spcBef>
                <a:spcPct val="0"/>
              </a:spcBef>
              <a:spcAft>
                <a:spcPct val="0"/>
              </a:spcAft>
              <a:defRPr/>
            </a:pPr>
            <a:fld id="{9A257827-C34C-4251-B995-96C9C233CCC8}" type="slidenum">
              <a:rPr lang="en-US" smtClean="0">
                <a:solidFill>
                  <a:srgbClr val="898989"/>
                </a:solidFill>
                <a:latin typeface="Arial" charset="0"/>
                <a:cs typeface="Arial" pitchFamily="34" charset="0"/>
              </a:rPr>
              <a:pPr algn="ctr" fontAlgn="base">
                <a:spcBef>
                  <a:spcPct val="0"/>
                </a:spcBef>
                <a:spcAft>
                  <a:spcPct val="0"/>
                </a:spcAft>
                <a:defRPr/>
              </a:pPr>
              <a:t>‹#›</a:t>
            </a:fld>
            <a:endParaRPr lang="en-US">
              <a:solidFill>
                <a:srgbClr val="898989"/>
              </a:solidFill>
              <a:latin typeface="Arial" charset="0"/>
              <a:cs typeface="Arial" pitchFamily="34" charset="0"/>
            </a:endParaRPr>
          </a:p>
        </p:txBody>
      </p:sp>
    </p:spTree>
    <p:extLst>
      <p:ext uri="{BB962C8B-B14F-4D97-AF65-F5344CB8AC3E}">
        <p14:creationId xmlns:p14="http://schemas.microsoft.com/office/powerpoint/2010/main" val="1547714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5" y="6470427"/>
            <a:ext cx="3867149" cy="217493"/>
          </a:xfrm>
          <a:prstGeom prst="rect">
            <a:avLst/>
          </a:prstGeom>
        </p:spPr>
        <p:txBody>
          <a:bodyPr/>
          <a:lstStyle>
            <a:lvl1pPr>
              <a:defRPr/>
            </a:lvl1pPr>
          </a:lstStyle>
          <a:p>
            <a:pPr algn="l" fontAlgn="base">
              <a:spcBef>
                <a:spcPct val="0"/>
              </a:spcBef>
              <a:spcAft>
                <a:spcPct val="0"/>
              </a:spcAft>
              <a:defRPr/>
            </a:pPr>
            <a:r>
              <a:rPr lang="en-US" sz="1800">
                <a:solidFill>
                  <a:srgbClr val="000000">
                    <a:tint val="75000"/>
                  </a:srgbClr>
                </a:solidFill>
                <a:latin typeface="Arial" charset="0"/>
              </a:rPr>
              <a:t>File Name</a:t>
            </a:r>
          </a:p>
        </p:txBody>
      </p:sp>
      <p:sp>
        <p:nvSpPr>
          <p:cNvPr id="5" name="Slide Number Placeholder 5"/>
          <p:cNvSpPr>
            <a:spLocks noGrp="1"/>
          </p:cNvSpPr>
          <p:nvPr>
            <p:ph type="sldNum" sz="quarter" idx="11"/>
          </p:nvPr>
        </p:nvSpPr>
        <p:spPr/>
        <p:txBody>
          <a:bodyPr/>
          <a:lstStyle>
            <a:lvl1pPr>
              <a:defRPr/>
            </a:lvl1pPr>
          </a:lstStyle>
          <a:p>
            <a:pPr algn="ctr" fontAlgn="base">
              <a:spcBef>
                <a:spcPct val="0"/>
              </a:spcBef>
              <a:spcAft>
                <a:spcPct val="0"/>
              </a:spcAft>
              <a:defRPr/>
            </a:pPr>
            <a:fld id="{9A257827-C34C-4251-B995-96C9C233CCC8}" type="slidenum">
              <a:rPr lang="en-US" smtClean="0">
                <a:solidFill>
                  <a:srgbClr val="898989"/>
                </a:solidFill>
                <a:latin typeface="Arial" charset="0"/>
                <a:cs typeface="Arial" pitchFamily="34" charset="0"/>
              </a:rPr>
              <a:pPr algn="ctr" fontAlgn="base">
                <a:spcBef>
                  <a:spcPct val="0"/>
                </a:spcBef>
                <a:spcAft>
                  <a:spcPct val="0"/>
                </a:spcAft>
                <a:defRPr/>
              </a:pPr>
              <a:t>‹#›</a:t>
            </a:fld>
            <a:endParaRPr lang="en-US">
              <a:solidFill>
                <a:srgbClr val="898989"/>
              </a:solidFill>
              <a:latin typeface="Arial" charset="0"/>
              <a:cs typeface="Arial" pitchFamily="34" charset="0"/>
            </a:endParaRPr>
          </a:p>
        </p:txBody>
      </p:sp>
    </p:spTree>
    <p:extLst>
      <p:ext uri="{BB962C8B-B14F-4D97-AF65-F5344CB8AC3E}">
        <p14:creationId xmlns:p14="http://schemas.microsoft.com/office/powerpoint/2010/main" val="3153600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058890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727093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076342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255838"/>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895600"/>
            <a:ext cx="5386917"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7602" y="2244970"/>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895600"/>
            <a:ext cx="5389033"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492581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046872"/>
            <a:ext cx="10972800" cy="858128"/>
          </a:xfrm>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066663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790230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4"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4" y="1980640"/>
            <a:ext cx="10363969" cy="4115360"/>
          </a:xfrm>
        </p:spPr>
        <p:txBody>
          <a:bodyPr/>
          <a:lstStyle/>
          <a:p>
            <a:pPr lvl="0"/>
            <a:r>
              <a:rPr lang="en-US" noProof="0"/>
              <a:t>Click icon to add table</a:t>
            </a:r>
          </a:p>
        </p:txBody>
      </p:sp>
      <p:sp>
        <p:nvSpPr>
          <p:cNvPr id="6" name="Rectangle 38"/>
          <p:cNvSpPr>
            <a:spLocks noGrp="1" noChangeArrowheads="1"/>
          </p:cNvSpPr>
          <p:nvPr>
            <p:ph type="sldNum" sz="quarter" idx="12"/>
          </p:nvPr>
        </p:nvSpPr>
        <p:spPr/>
        <p:txBody>
          <a:bodyPr/>
          <a:lstStyle>
            <a:lvl1pPr>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24612430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D0F4C-5FC1-46A6-B372-92C1963513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73D7169-F9FF-4C90-BB4D-6C1824FB8F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E4ABB1-559E-4F38-9A75-2087E1E73F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5E1F91-3461-4AA0-89E2-EEEE2CE23DF2}"/>
              </a:ext>
            </a:extLst>
          </p:cNvPr>
          <p:cNvSpPr>
            <a:spLocks noGrp="1"/>
          </p:cNvSpPr>
          <p:nvPr>
            <p:ph type="dt" sz="half" idx="10"/>
          </p:nvPr>
        </p:nvSpPr>
        <p:spPr/>
        <p:txBody>
          <a:bodyPr/>
          <a:lstStyle/>
          <a:p>
            <a:fld id="{3891EBE6-704A-4BE2-A395-A2F41D395123}" type="datetimeFigureOut">
              <a:rPr lang="en-US" smtClean="0"/>
              <a:t>1/19/2024</a:t>
            </a:fld>
            <a:endParaRPr lang="en-US"/>
          </a:p>
        </p:txBody>
      </p:sp>
      <p:sp>
        <p:nvSpPr>
          <p:cNvPr id="6" name="Footer Placeholder 5">
            <a:extLst>
              <a:ext uri="{FF2B5EF4-FFF2-40B4-BE49-F238E27FC236}">
                <a16:creationId xmlns:a16="http://schemas.microsoft.com/office/drawing/2014/main" id="{423A7599-D6CA-4A2F-AC04-32FA8E2766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AE2923-FEDC-47AA-BA3E-B4A606B38BA3}"/>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97533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046872"/>
            <a:ext cx="10972800" cy="8581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2209800"/>
            <a:ext cx="109728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9309685" y="6464742"/>
            <a:ext cx="28448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4EAC1609-AF8E-49CB-AFD9-26E5B34192AD}" type="slidenum">
              <a:rPr lang="en-US" smtClean="0"/>
              <a:pPr/>
              <a:t>‹#›</a:t>
            </a:fld>
            <a:endParaRPr lang="en-US"/>
          </a:p>
        </p:txBody>
      </p:sp>
      <p:pic>
        <p:nvPicPr>
          <p:cNvPr id="7" name="Picture 6">
            <a:extLst>
              <a:ext uri="{FF2B5EF4-FFF2-40B4-BE49-F238E27FC236}">
                <a16:creationId xmlns:a16="http://schemas.microsoft.com/office/drawing/2014/main" id="{52E0EC36-C66C-FE15-D019-6804672C1051}"/>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00339734"/>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Lato" panose="020F0502020204030203"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Lato" panose="020F0502020204030203"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Lato" panose="020F0502020204030203"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hyperlink" Target="https://www.hec.usace.army.mil/confluence/hmsdocs/hmsum/latest/shared-component-data/time-series-data"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5.xml.rels><?xml version="1.0" encoding="UTF-8" standalone="yes"?>
<Relationships xmlns="http://schemas.openxmlformats.org/package/2006/relationships"><Relationship Id="rId3" Type="http://schemas.openxmlformats.org/officeDocument/2006/relationships/hyperlink" Target="https://www.hec.usace.army.mil/confluence/hmsdocs/hmsum/latest/shared-component-data/paired-data"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39.xml.rels><?xml version="1.0" encoding="UTF-8" standalone="yes"?>
<Relationships xmlns="http://schemas.openxmlformats.org/package/2006/relationships"><Relationship Id="rId3" Type="http://schemas.openxmlformats.org/officeDocument/2006/relationships/hyperlink" Target="https://www.hec.usace.army.mil/confluence/hmsdocs/hmsguides/working-with-gridded-boundary-condition-data/gridded-data-sources"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4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4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43.xml.rels><?xml version="1.0" encoding="UTF-8" standalone="yes"?>
<Relationships xmlns="http://schemas.openxmlformats.org/package/2006/relationships"><Relationship Id="rId3" Type="http://schemas.openxmlformats.org/officeDocument/2006/relationships/image" Target="../media/image57.gif"/><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hyperlink" Target="https://www.hec.usace.army.mil/confluence/hmsdocs/hmsum/latest/shared-component-data/"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3" Type="http://schemas.openxmlformats.org/officeDocument/2006/relationships/hyperlink" Target="https://www.hec.usace.army.mil/software/hec-dssvue/downloads.aspx" TargetMode="External"/><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5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54.xml.rels><?xml version="1.0" encoding="UTF-8" standalone="yes"?>
<Relationships xmlns="http://schemas.openxmlformats.org/package/2006/relationships"><Relationship Id="rId3" Type="http://schemas.openxmlformats.org/officeDocument/2006/relationships/hyperlink" Target="https://www.hec.usace.army.mil/confluence/hmsdocs/hmsum/latest" TargetMode="External"/><Relationship Id="rId7" Type="http://schemas.openxmlformats.org/officeDocument/2006/relationships/hyperlink" Target="https://github.com/HydrologicEngineeringCenter/Vortex" TargetMode="External"/><Relationship Id="rId2" Type="http://schemas.openxmlformats.org/officeDocument/2006/relationships/notesSlide" Target="../notesSlides/notesSlide51.xml"/><Relationship Id="rId1" Type="http://schemas.openxmlformats.org/officeDocument/2006/relationships/slideLayout" Target="../slideLayouts/slideLayout6.xml"/><Relationship Id="rId6" Type="http://schemas.openxmlformats.org/officeDocument/2006/relationships/hyperlink" Target="https://www.hec.usace.army.mil/confluence/hmsdocs/hmsguides/working-with-gridded-boundary-condition-data" TargetMode="External"/><Relationship Id="rId5" Type="http://schemas.openxmlformats.org/officeDocument/2006/relationships/hyperlink" Target="https://www.ncei.noaa.gov/access/metadata/landing-page/bin/iso?id=gov.noaa.ncdc:C00313" TargetMode="External"/><Relationship Id="rId4" Type="http://schemas.openxmlformats.org/officeDocument/2006/relationships/hyperlink" Target="https://dashboard.waterdata.usgs.gov/app/nwd/lang-en/?aoi=default" TargetMode="External"/></Relationships>
</file>

<file path=ppt/slides/_rels/slide55.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www.ncdc.noaa.gov/cdo-web/"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dashboard.waterdata.usgs.gov/app/nwd/en/?aoi=default"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p:txBody>
          <a:bodyPr>
            <a:normAutofit/>
          </a:bodyPr>
          <a:lstStyle/>
          <a:p>
            <a:r>
              <a:rPr lang="en-US" sz="4800" dirty="0"/>
              <a:t>Shared Data Components</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p:txBody>
          <a:bodyPr>
            <a:noAutofit/>
          </a:bodyPr>
          <a:lstStyle/>
          <a:p>
            <a:r>
              <a:rPr lang="en-US" sz="2000" dirty="0"/>
              <a:t>Hydrologic Modeling with HEC-HMS</a:t>
            </a:r>
          </a:p>
          <a:p>
            <a:r>
              <a:rPr lang="en-US" sz="2000" dirty="0">
                <a:latin typeface="Lato" panose="020F0502020204030203" pitchFamily="34" charset="0"/>
              </a:rPr>
              <a:t>30 January 2024</a:t>
            </a:r>
          </a:p>
          <a:p>
            <a:endParaRPr lang="en-US" sz="2000" dirty="0"/>
          </a:p>
          <a:p>
            <a:r>
              <a:rPr lang="en-US" sz="2000" dirty="0"/>
              <a:t>David Bogema</a:t>
            </a:r>
          </a:p>
          <a:p>
            <a:pPr marL="0" indent="0" algn="ctr">
              <a:buNone/>
            </a:pPr>
            <a:r>
              <a:rPr lang="en-US" sz="2000" dirty="0">
                <a:latin typeface="Lato" panose="020F0502020204030203" pitchFamily="34" charset="0"/>
              </a:rPr>
              <a:t>US Army Corps of Engineers</a:t>
            </a:r>
          </a:p>
          <a:p>
            <a:pPr marL="0" indent="0" algn="ctr">
              <a:buNone/>
            </a:pPr>
            <a:r>
              <a:rPr lang="en-US" sz="2000" dirty="0">
                <a:latin typeface="Lato" panose="020F0502020204030203" pitchFamily="34" charset="0"/>
              </a:rPr>
              <a:t>Nashville District</a:t>
            </a:r>
          </a:p>
        </p:txBody>
      </p:sp>
    </p:spTree>
    <p:extLst>
      <p:ext uri="{BB962C8B-B14F-4D97-AF65-F5344CB8AC3E}">
        <p14:creationId xmlns:p14="http://schemas.microsoft.com/office/powerpoint/2010/main" val="42570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176981" y="198167"/>
            <a:ext cx="4395019" cy="1178349"/>
          </a:xfrm>
        </p:spPr>
        <p:txBody>
          <a:bodyPr>
            <a:normAutofit fontScale="90000"/>
          </a:bodyPr>
          <a:lstStyle/>
          <a:p>
            <a:r>
              <a:rPr lang="en-US" i="1" dirty="0"/>
              <a:t>Time-Series Data:</a:t>
            </a:r>
            <a:br>
              <a:rPr lang="en-US" i="1" dirty="0"/>
            </a:br>
            <a:r>
              <a:rPr lang="en-US" i="1" dirty="0"/>
              <a:t>Discharge Gage</a:t>
            </a:r>
          </a:p>
        </p:txBody>
      </p:sp>
      <p:pic>
        <p:nvPicPr>
          <p:cNvPr id="7" name="Picture 6">
            <a:extLst>
              <a:ext uri="{FF2B5EF4-FFF2-40B4-BE49-F238E27FC236}">
                <a16:creationId xmlns:a16="http://schemas.microsoft.com/office/drawing/2014/main" id="{84F112A5-BFBF-426E-B771-A5501800A686}"/>
              </a:ext>
            </a:extLst>
          </p:cNvPr>
          <p:cNvPicPr>
            <a:picLocks noChangeAspect="1"/>
          </p:cNvPicPr>
          <p:nvPr/>
        </p:nvPicPr>
        <p:blipFill>
          <a:blip r:embed="rId3"/>
          <a:stretch>
            <a:fillRect/>
          </a:stretch>
        </p:blipFill>
        <p:spPr>
          <a:xfrm>
            <a:off x="1383725" y="1563061"/>
            <a:ext cx="3502122" cy="4257636"/>
          </a:xfrm>
          <a:prstGeom prst="rect">
            <a:avLst/>
          </a:prstGeom>
        </p:spPr>
      </p:pic>
      <p:pic>
        <p:nvPicPr>
          <p:cNvPr id="8" name="Picture 7">
            <a:extLst>
              <a:ext uri="{FF2B5EF4-FFF2-40B4-BE49-F238E27FC236}">
                <a16:creationId xmlns:a16="http://schemas.microsoft.com/office/drawing/2014/main" id="{A76C47B6-2038-409F-BA9A-BABDA318AB08}"/>
              </a:ext>
            </a:extLst>
          </p:cNvPr>
          <p:cNvPicPr>
            <a:picLocks noChangeAspect="1"/>
          </p:cNvPicPr>
          <p:nvPr/>
        </p:nvPicPr>
        <p:blipFill>
          <a:blip r:embed="rId4"/>
          <a:stretch>
            <a:fillRect/>
          </a:stretch>
        </p:blipFill>
        <p:spPr>
          <a:xfrm>
            <a:off x="5168582" y="345570"/>
            <a:ext cx="7023418" cy="6166859"/>
          </a:xfrm>
          <a:prstGeom prst="rect">
            <a:avLst/>
          </a:prstGeom>
        </p:spPr>
      </p:pic>
    </p:spTree>
    <p:extLst>
      <p:ext uri="{BB962C8B-B14F-4D97-AF65-F5344CB8AC3E}">
        <p14:creationId xmlns:p14="http://schemas.microsoft.com/office/powerpoint/2010/main" val="15089587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31572" y="276825"/>
            <a:ext cx="4366846" cy="1325563"/>
          </a:xfrm>
        </p:spPr>
        <p:txBody>
          <a:bodyPr>
            <a:normAutofit fontScale="90000"/>
          </a:bodyPr>
          <a:lstStyle/>
          <a:p>
            <a:r>
              <a:rPr lang="en-US" i="1" dirty="0"/>
              <a:t>Time-Series Data:</a:t>
            </a:r>
            <a:br>
              <a:rPr lang="en-US" i="1" dirty="0"/>
            </a:br>
            <a:r>
              <a:rPr lang="en-US" i="1" dirty="0"/>
              <a:t>Precipitation Gage</a:t>
            </a:r>
          </a:p>
        </p:txBody>
      </p:sp>
      <p:pic>
        <p:nvPicPr>
          <p:cNvPr id="4" name="Picture 3">
            <a:extLst>
              <a:ext uri="{FF2B5EF4-FFF2-40B4-BE49-F238E27FC236}">
                <a16:creationId xmlns:a16="http://schemas.microsoft.com/office/drawing/2014/main" id="{980B6FF5-A83D-4DC0-8FFF-39EC4F04A678}"/>
              </a:ext>
            </a:extLst>
          </p:cNvPr>
          <p:cNvPicPr>
            <a:picLocks noChangeAspect="1"/>
          </p:cNvPicPr>
          <p:nvPr/>
        </p:nvPicPr>
        <p:blipFill>
          <a:blip r:embed="rId3"/>
          <a:stretch>
            <a:fillRect/>
          </a:stretch>
        </p:blipFill>
        <p:spPr>
          <a:xfrm>
            <a:off x="1285803" y="1623489"/>
            <a:ext cx="4111405" cy="4224642"/>
          </a:xfrm>
          <a:prstGeom prst="rect">
            <a:avLst/>
          </a:prstGeom>
        </p:spPr>
      </p:pic>
      <p:pic>
        <p:nvPicPr>
          <p:cNvPr id="6" name="Picture 5">
            <a:extLst>
              <a:ext uri="{FF2B5EF4-FFF2-40B4-BE49-F238E27FC236}">
                <a16:creationId xmlns:a16="http://schemas.microsoft.com/office/drawing/2014/main" id="{B5DB449A-915C-4942-A09D-FE341734579B}"/>
              </a:ext>
            </a:extLst>
          </p:cNvPr>
          <p:cNvPicPr>
            <a:picLocks noChangeAspect="1"/>
          </p:cNvPicPr>
          <p:nvPr/>
        </p:nvPicPr>
        <p:blipFill>
          <a:blip r:embed="rId4"/>
          <a:stretch>
            <a:fillRect/>
          </a:stretch>
        </p:blipFill>
        <p:spPr>
          <a:xfrm>
            <a:off x="5744633" y="521670"/>
            <a:ext cx="6115795" cy="5814660"/>
          </a:xfrm>
          <a:prstGeom prst="rect">
            <a:avLst/>
          </a:prstGeom>
        </p:spPr>
      </p:pic>
    </p:spTree>
    <p:extLst>
      <p:ext uri="{BB962C8B-B14F-4D97-AF65-F5344CB8AC3E}">
        <p14:creationId xmlns:p14="http://schemas.microsoft.com/office/powerpoint/2010/main" val="12290838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939EE97-CC39-5B76-2647-A9864151D238}"/>
              </a:ext>
            </a:extLst>
          </p:cNvPr>
          <p:cNvSpPr txBox="1">
            <a:spLocks/>
          </p:cNvSpPr>
          <p:nvPr/>
        </p:nvSpPr>
        <p:spPr>
          <a:xfrm>
            <a:off x="850490" y="2386558"/>
            <a:ext cx="10491020" cy="2084883"/>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i="1" dirty="0">
                <a:solidFill>
                  <a:prstClr val="black"/>
                </a:solidFill>
              </a:rPr>
              <a:t>Demos:</a:t>
            </a:r>
            <a:br>
              <a:rPr kumimoji="0" lang="en-US" sz="44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br>
            <a:endParaRPr kumimoji="0" lang="en-US" sz="3600" b="0" i="1" u="none" strike="noStrike" kern="1200" cap="none" spc="0" normalizeH="0" baseline="0" noProof="0" dirty="0">
              <a:ln>
                <a:noFill/>
              </a:ln>
              <a:solidFill>
                <a:prstClr val="black"/>
              </a:solidFill>
              <a:effectLst/>
              <a:uLnTx/>
              <a:uFillTx/>
              <a:latin typeface="Lato" panose="020F0502020204030203" pitchFamily="34" charset="0"/>
              <a:ea typeface="+mj-ea"/>
              <a:cs typeface="+mj-cs"/>
            </a:endParaRPr>
          </a:p>
        </p:txBody>
      </p:sp>
      <p:sp>
        <p:nvSpPr>
          <p:cNvPr id="2" name="Title 1">
            <a:extLst>
              <a:ext uri="{FF2B5EF4-FFF2-40B4-BE49-F238E27FC236}">
                <a16:creationId xmlns:a16="http://schemas.microsoft.com/office/drawing/2014/main" id="{0CACCC4B-32DF-0527-7BA5-09CDEB79CAB3}"/>
              </a:ext>
            </a:extLst>
          </p:cNvPr>
          <p:cNvSpPr txBox="1">
            <a:spLocks/>
          </p:cNvSpPr>
          <p:nvPr/>
        </p:nvSpPr>
        <p:spPr>
          <a:xfrm>
            <a:off x="2325494" y="660093"/>
            <a:ext cx="7541012" cy="1473507"/>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a:lstStyle>
          <a:p>
            <a:r>
              <a:rPr lang="en-US" i="1" dirty="0"/>
              <a:t>Time-Series Data</a:t>
            </a:r>
          </a:p>
        </p:txBody>
      </p:sp>
    </p:spTree>
    <p:extLst>
      <p:ext uri="{BB962C8B-B14F-4D97-AF65-F5344CB8AC3E}">
        <p14:creationId xmlns:p14="http://schemas.microsoft.com/office/powerpoint/2010/main" val="2612317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ABB3BC31-C4C1-4BD9-B726-1E7273403C8A}"/>
              </a:ext>
            </a:extLst>
          </p:cNvPr>
          <p:cNvPicPr>
            <a:picLocks noChangeAspect="1"/>
          </p:cNvPicPr>
          <p:nvPr/>
        </p:nvPicPr>
        <p:blipFill>
          <a:blip r:embed="rId3"/>
          <a:stretch>
            <a:fillRect/>
          </a:stretch>
        </p:blipFill>
        <p:spPr>
          <a:xfrm>
            <a:off x="146858" y="156872"/>
            <a:ext cx="6407443" cy="3086200"/>
          </a:xfrm>
          <a:prstGeom prst="rect">
            <a:avLst/>
          </a:prstGeom>
        </p:spPr>
      </p:pic>
      <p:pic>
        <p:nvPicPr>
          <p:cNvPr id="24" name="Picture 23">
            <a:extLst>
              <a:ext uri="{FF2B5EF4-FFF2-40B4-BE49-F238E27FC236}">
                <a16:creationId xmlns:a16="http://schemas.microsoft.com/office/drawing/2014/main" id="{66AB3FD1-F254-4BC0-BDC7-DF0105CE713F}"/>
              </a:ext>
            </a:extLst>
          </p:cNvPr>
          <p:cNvPicPr>
            <a:picLocks noChangeAspect="1"/>
          </p:cNvPicPr>
          <p:nvPr/>
        </p:nvPicPr>
        <p:blipFill>
          <a:blip r:embed="rId4"/>
          <a:stretch>
            <a:fillRect/>
          </a:stretch>
        </p:blipFill>
        <p:spPr>
          <a:xfrm>
            <a:off x="4995780" y="3125085"/>
            <a:ext cx="6599082" cy="2734941"/>
          </a:xfrm>
          <a:prstGeom prst="rect">
            <a:avLst/>
          </a:prstGeom>
        </p:spPr>
      </p:pic>
      <p:cxnSp>
        <p:nvCxnSpPr>
          <p:cNvPr id="25" name="Straight Arrow Connector 24">
            <a:extLst>
              <a:ext uri="{FF2B5EF4-FFF2-40B4-BE49-F238E27FC236}">
                <a16:creationId xmlns:a16="http://schemas.microsoft.com/office/drawing/2014/main" id="{DD7E5967-1D24-4B17-BE5C-25DE12C044E8}"/>
              </a:ext>
            </a:extLst>
          </p:cNvPr>
          <p:cNvCxnSpPr>
            <a:cxnSpLocks/>
          </p:cNvCxnSpPr>
          <p:nvPr/>
        </p:nvCxnSpPr>
        <p:spPr>
          <a:xfrm>
            <a:off x="2791968" y="3243072"/>
            <a:ext cx="1840019" cy="129235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21BE321-8213-9B13-02A9-8F70D1FB98F4}"/>
              </a:ext>
            </a:extLst>
          </p:cNvPr>
          <p:cNvSpPr txBox="1"/>
          <p:nvPr/>
        </p:nvSpPr>
        <p:spPr>
          <a:xfrm>
            <a:off x="7079225" y="570274"/>
            <a:ext cx="4844688" cy="646331"/>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Creating a new gage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via </a:t>
            </a:r>
            <a:r>
              <a:rPr kumimoji="0" lang="en-US" sz="1800" b="1" i="1" u="none" strike="noStrike" kern="1200" cap="none" spc="0" normalizeH="0" baseline="0" noProof="0" dirty="0">
                <a:ln>
                  <a:noFill/>
                </a:ln>
                <a:solidFill>
                  <a:prstClr val="black"/>
                </a:solidFill>
                <a:effectLst/>
                <a:uLnTx/>
                <a:uFillTx/>
                <a:latin typeface="Lato" panose="020F0502020204030203" pitchFamily="34" charset="0"/>
                <a:ea typeface="+mj-ea"/>
                <a:cs typeface="+mj-cs"/>
              </a:rPr>
              <a:t>Create Component </a:t>
            </a:r>
            <a:r>
              <a:rPr kumimoji="0" lang="en-US" sz="180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menu</a:t>
            </a:r>
            <a:endPar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endParaRPr>
          </a:p>
        </p:txBody>
      </p:sp>
    </p:spTree>
    <p:extLst>
      <p:ext uri="{BB962C8B-B14F-4D97-AF65-F5344CB8AC3E}">
        <p14:creationId xmlns:p14="http://schemas.microsoft.com/office/powerpoint/2010/main" val="20483840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Arrow Connector 12">
            <a:extLst>
              <a:ext uri="{FF2B5EF4-FFF2-40B4-BE49-F238E27FC236}">
                <a16:creationId xmlns:a16="http://schemas.microsoft.com/office/drawing/2014/main" id="{D5F28A10-6240-498C-AA23-C77540C91893}"/>
              </a:ext>
            </a:extLst>
          </p:cNvPr>
          <p:cNvCxnSpPr>
            <a:cxnSpLocks/>
          </p:cNvCxnSpPr>
          <p:nvPr/>
        </p:nvCxnSpPr>
        <p:spPr>
          <a:xfrm>
            <a:off x="4047744" y="1921741"/>
            <a:ext cx="2048256"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0F564336-4228-4A39-889D-9FEBCD231151}"/>
              </a:ext>
            </a:extLst>
          </p:cNvPr>
          <p:cNvPicPr>
            <a:picLocks noChangeAspect="1"/>
          </p:cNvPicPr>
          <p:nvPr/>
        </p:nvPicPr>
        <p:blipFill>
          <a:blip r:embed="rId3"/>
          <a:stretch>
            <a:fillRect/>
          </a:stretch>
        </p:blipFill>
        <p:spPr>
          <a:xfrm>
            <a:off x="159880" y="213260"/>
            <a:ext cx="4765688" cy="3387929"/>
          </a:xfrm>
          <a:prstGeom prst="rect">
            <a:avLst/>
          </a:prstGeom>
        </p:spPr>
      </p:pic>
      <p:pic>
        <p:nvPicPr>
          <p:cNvPr id="15" name="Picture 14">
            <a:extLst>
              <a:ext uri="{FF2B5EF4-FFF2-40B4-BE49-F238E27FC236}">
                <a16:creationId xmlns:a16="http://schemas.microsoft.com/office/drawing/2014/main" id="{1629BC90-B691-4602-9C9C-313A18E0B894}"/>
              </a:ext>
            </a:extLst>
          </p:cNvPr>
          <p:cNvPicPr>
            <a:picLocks noChangeAspect="1"/>
          </p:cNvPicPr>
          <p:nvPr/>
        </p:nvPicPr>
        <p:blipFill>
          <a:blip r:embed="rId4"/>
          <a:stretch>
            <a:fillRect/>
          </a:stretch>
        </p:blipFill>
        <p:spPr>
          <a:xfrm>
            <a:off x="6135016" y="168176"/>
            <a:ext cx="5240118" cy="4227696"/>
          </a:xfrm>
          <a:prstGeom prst="rect">
            <a:avLst/>
          </a:prstGeom>
          <a:effectLst>
            <a:outerShdw blurRad="50800" dist="38100" dir="2700000" algn="tl" rotWithShape="0">
              <a:prstClr val="black">
                <a:alpha val="40000"/>
              </a:prstClr>
            </a:outerShdw>
          </a:effectLst>
        </p:spPr>
      </p:pic>
      <p:pic>
        <p:nvPicPr>
          <p:cNvPr id="18" name="Picture 17">
            <a:extLst>
              <a:ext uri="{FF2B5EF4-FFF2-40B4-BE49-F238E27FC236}">
                <a16:creationId xmlns:a16="http://schemas.microsoft.com/office/drawing/2014/main" id="{D1B9E851-B95A-480F-9547-825877048F80}"/>
              </a:ext>
            </a:extLst>
          </p:cNvPr>
          <p:cNvPicPr>
            <a:picLocks noChangeAspect="1"/>
          </p:cNvPicPr>
          <p:nvPr/>
        </p:nvPicPr>
        <p:blipFill>
          <a:blip r:embed="rId5"/>
          <a:stretch>
            <a:fillRect/>
          </a:stretch>
        </p:blipFill>
        <p:spPr>
          <a:xfrm>
            <a:off x="3617517" y="4628365"/>
            <a:ext cx="7451295" cy="2127263"/>
          </a:xfrm>
          <a:prstGeom prst="rect">
            <a:avLst/>
          </a:prstGeom>
          <a:effectLst>
            <a:outerShdw blurRad="50800" dist="38100" dir="2700000" algn="tl" rotWithShape="0">
              <a:prstClr val="black">
                <a:alpha val="40000"/>
              </a:prstClr>
            </a:outerShdw>
          </a:effectLst>
        </p:spPr>
      </p:pic>
      <p:cxnSp>
        <p:nvCxnSpPr>
          <p:cNvPr id="20" name="Straight Arrow Connector 19">
            <a:extLst>
              <a:ext uri="{FF2B5EF4-FFF2-40B4-BE49-F238E27FC236}">
                <a16:creationId xmlns:a16="http://schemas.microsoft.com/office/drawing/2014/main" id="{5A831636-C04C-4D23-B3A4-036CA1B5CE47}"/>
              </a:ext>
            </a:extLst>
          </p:cNvPr>
          <p:cNvCxnSpPr>
            <a:cxnSpLocks/>
          </p:cNvCxnSpPr>
          <p:nvPr/>
        </p:nvCxnSpPr>
        <p:spPr>
          <a:xfrm flipH="1">
            <a:off x="5584723" y="1816608"/>
            <a:ext cx="3754349" cy="294220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6C8AD160-4173-F54B-F0F8-F9D2A06C7054}"/>
              </a:ext>
            </a:extLst>
          </p:cNvPr>
          <p:cNvSpPr txBox="1"/>
          <p:nvPr/>
        </p:nvSpPr>
        <p:spPr>
          <a:xfrm>
            <a:off x="68826" y="3885452"/>
            <a:ext cx="5444507" cy="646331"/>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Creating a new gage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via </a:t>
            </a:r>
            <a:r>
              <a:rPr kumimoji="0" lang="en-US" sz="1800" b="1" i="1" u="none" strike="noStrike" kern="1200" cap="none" spc="0" normalizeH="0" baseline="0" noProof="0" dirty="0">
                <a:ln>
                  <a:noFill/>
                </a:ln>
                <a:solidFill>
                  <a:prstClr val="black"/>
                </a:solidFill>
                <a:effectLst/>
                <a:uLnTx/>
                <a:uFillTx/>
                <a:latin typeface="Lato" panose="020F0502020204030203" pitchFamily="34" charset="0"/>
                <a:ea typeface="+mj-ea"/>
                <a:cs typeface="+mj-cs"/>
              </a:rPr>
              <a:t>Time-Series Data Manager </a:t>
            </a:r>
            <a:r>
              <a:rPr kumimoji="0" lang="en-US" sz="180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menu</a:t>
            </a:r>
            <a:endParaRPr kumimoji="0" lang="en-US" sz="1800" b="0" i="1" u="none" strike="noStrike" kern="1200" cap="none" spc="0" normalizeH="0" baseline="0" noProof="0" dirty="0">
              <a:ln>
                <a:noFill/>
              </a:ln>
              <a:solidFill>
                <a:prstClr val="black"/>
              </a:solidFill>
              <a:effectLst/>
              <a:uLnTx/>
              <a:uFillTx/>
              <a:latin typeface="Lato" panose="020F0502020204030203" pitchFamily="34" charset="0"/>
              <a:ea typeface="+mj-ea"/>
              <a:cs typeface="+mj-cs"/>
            </a:endParaRPr>
          </a:p>
        </p:txBody>
      </p:sp>
    </p:spTree>
    <p:extLst>
      <p:ext uri="{BB962C8B-B14F-4D97-AF65-F5344CB8AC3E}">
        <p14:creationId xmlns:p14="http://schemas.microsoft.com/office/powerpoint/2010/main" val="15922240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31572" y="276825"/>
            <a:ext cx="6325260" cy="1325563"/>
          </a:xfrm>
        </p:spPr>
        <p:txBody>
          <a:bodyPr>
            <a:normAutofit fontScale="90000"/>
          </a:bodyPr>
          <a:lstStyle/>
          <a:p>
            <a:r>
              <a:rPr lang="en-US" i="1" dirty="0"/>
              <a:t>Time-Series Data Manager</a:t>
            </a:r>
          </a:p>
        </p:txBody>
      </p:sp>
      <p:sp>
        <p:nvSpPr>
          <p:cNvPr id="5" name="Content Placeholder 2">
            <a:extLst>
              <a:ext uri="{FF2B5EF4-FFF2-40B4-BE49-F238E27FC236}">
                <a16:creationId xmlns:a16="http://schemas.microsoft.com/office/drawing/2014/main" id="{8D42F4C2-3D80-4011-AD10-38DE85CCBC14}"/>
              </a:ext>
            </a:extLst>
          </p:cNvPr>
          <p:cNvSpPr>
            <a:spLocks noGrp="1"/>
          </p:cNvSpPr>
          <p:nvPr>
            <p:ph idx="1"/>
          </p:nvPr>
        </p:nvSpPr>
        <p:spPr>
          <a:xfrm>
            <a:off x="442782" y="1825625"/>
            <a:ext cx="4762264" cy="4351338"/>
          </a:xfrm>
        </p:spPr>
        <p:txBody>
          <a:bodyPr>
            <a:normAutofit/>
          </a:bodyPr>
          <a:lstStyle/>
          <a:p>
            <a:r>
              <a:rPr lang="en-US" dirty="0"/>
              <a:t>View existing data by type</a:t>
            </a:r>
          </a:p>
          <a:p>
            <a:r>
              <a:rPr lang="en-US" dirty="0"/>
              <a:t>Create new</a:t>
            </a:r>
          </a:p>
          <a:p>
            <a:r>
              <a:rPr lang="en-US" dirty="0"/>
              <a:t>Copy</a:t>
            </a:r>
          </a:p>
          <a:p>
            <a:r>
              <a:rPr lang="en-US" dirty="0"/>
              <a:t>Rename</a:t>
            </a:r>
          </a:p>
          <a:p>
            <a:r>
              <a:rPr lang="en-US" dirty="0"/>
              <a:t>Delete</a:t>
            </a:r>
          </a:p>
        </p:txBody>
      </p:sp>
      <p:pic>
        <p:nvPicPr>
          <p:cNvPr id="7" name="Picture 6">
            <a:extLst>
              <a:ext uri="{FF2B5EF4-FFF2-40B4-BE49-F238E27FC236}">
                <a16:creationId xmlns:a16="http://schemas.microsoft.com/office/drawing/2014/main" id="{2389EDCE-351C-48AB-9147-0BFC8C8C6D89}"/>
              </a:ext>
            </a:extLst>
          </p:cNvPr>
          <p:cNvPicPr>
            <a:picLocks noChangeAspect="1"/>
          </p:cNvPicPr>
          <p:nvPr/>
        </p:nvPicPr>
        <p:blipFill>
          <a:blip r:embed="rId3"/>
          <a:stretch>
            <a:fillRect/>
          </a:stretch>
        </p:blipFill>
        <p:spPr>
          <a:xfrm>
            <a:off x="5655606" y="1359409"/>
            <a:ext cx="6093612" cy="529148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4065174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normAutofit/>
          </a:bodyPr>
          <a:lstStyle/>
          <a:p>
            <a:r>
              <a:rPr lang="en-US" i="1" dirty="0"/>
              <a:t>Adding Time-Series Data </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345266" y="1752473"/>
            <a:ext cx="7786798" cy="4351338"/>
          </a:xfrm>
        </p:spPr>
        <p:txBody>
          <a:bodyPr>
            <a:normAutofit/>
          </a:bodyPr>
          <a:lstStyle/>
          <a:p>
            <a:r>
              <a:rPr lang="en-US" dirty="0"/>
              <a:t>Enter data manually</a:t>
            </a:r>
          </a:p>
          <a:p>
            <a:r>
              <a:rPr lang="en-US" dirty="0"/>
              <a:t>Link to an existing HEC-DSS file</a:t>
            </a:r>
          </a:p>
        </p:txBody>
      </p:sp>
      <p:pic>
        <p:nvPicPr>
          <p:cNvPr id="4" name="Picture 3">
            <a:extLst>
              <a:ext uri="{FF2B5EF4-FFF2-40B4-BE49-F238E27FC236}">
                <a16:creationId xmlns:a16="http://schemas.microsoft.com/office/drawing/2014/main" id="{2E1A2DAE-B4C1-49A6-8EDF-AD7C99275FDC}"/>
              </a:ext>
            </a:extLst>
          </p:cNvPr>
          <p:cNvPicPr>
            <a:picLocks noChangeAspect="1"/>
          </p:cNvPicPr>
          <p:nvPr/>
        </p:nvPicPr>
        <p:blipFill>
          <a:blip r:embed="rId3"/>
          <a:stretch>
            <a:fillRect/>
          </a:stretch>
        </p:blipFill>
        <p:spPr>
          <a:xfrm>
            <a:off x="1666412" y="3074252"/>
            <a:ext cx="10180322" cy="2545080"/>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464221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Manual Entry</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345266" y="1752473"/>
            <a:ext cx="7786798" cy="4351338"/>
          </a:xfrm>
        </p:spPr>
        <p:txBody>
          <a:bodyPr>
            <a:normAutofit/>
          </a:bodyPr>
          <a:lstStyle/>
          <a:p>
            <a:r>
              <a:rPr lang="en-US" b="1" dirty="0"/>
              <a:t>Create Time Window</a:t>
            </a:r>
          </a:p>
          <a:p>
            <a:r>
              <a:rPr lang="en-US" dirty="0"/>
              <a:t>Spreadsheet-like table</a:t>
            </a:r>
          </a:p>
          <a:p>
            <a:r>
              <a:rPr lang="en-US" dirty="0"/>
              <a:t>Copy-and-paste</a:t>
            </a:r>
          </a:p>
          <a:p>
            <a:r>
              <a:rPr lang="en-US" dirty="0"/>
              <a:t>Advanced functions</a:t>
            </a:r>
          </a:p>
        </p:txBody>
      </p:sp>
      <p:pic>
        <p:nvPicPr>
          <p:cNvPr id="5" name="Picture 4">
            <a:extLst>
              <a:ext uri="{FF2B5EF4-FFF2-40B4-BE49-F238E27FC236}">
                <a16:creationId xmlns:a16="http://schemas.microsoft.com/office/drawing/2014/main" id="{A58EDEC6-967B-409F-8EE8-CA5D1A4AC4A5}"/>
              </a:ext>
            </a:extLst>
          </p:cNvPr>
          <p:cNvPicPr>
            <a:picLocks noChangeAspect="1"/>
          </p:cNvPicPr>
          <p:nvPr/>
        </p:nvPicPr>
        <p:blipFill>
          <a:blip r:embed="rId3"/>
          <a:stretch>
            <a:fillRect/>
          </a:stretch>
        </p:blipFill>
        <p:spPr>
          <a:xfrm>
            <a:off x="2107733" y="4104795"/>
            <a:ext cx="4890997" cy="2661277"/>
          </a:xfrm>
          <a:prstGeom prst="rect">
            <a:avLst/>
          </a:prstGeom>
        </p:spPr>
      </p:pic>
      <p:pic>
        <p:nvPicPr>
          <p:cNvPr id="6" name="Picture 5">
            <a:extLst>
              <a:ext uri="{FF2B5EF4-FFF2-40B4-BE49-F238E27FC236}">
                <a16:creationId xmlns:a16="http://schemas.microsoft.com/office/drawing/2014/main" id="{8FEF36C5-BB97-4424-A7B8-F8CB192585C7}"/>
              </a:ext>
            </a:extLst>
          </p:cNvPr>
          <p:cNvPicPr>
            <a:picLocks noChangeAspect="1"/>
          </p:cNvPicPr>
          <p:nvPr/>
        </p:nvPicPr>
        <p:blipFill>
          <a:blip r:embed="rId4"/>
          <a:stretch>
            <a:fillRect/>
          </a:stretch>
        </p:blipFill>
        <p:spPr>
          <a:xfrm>
            <a:off x="6351639" y="1617536"/>
            <a:ext cx="5698944" cy="2918411"/>
          </a:xfrm>
          <a:prstGeom prst="rect">
            <a:avLst/>
          </a:prstGeom>
          <a:effectLst>
            <a:outerShdw blurRad="50800" dist="38100" dir="2700000" algn="tl" rotWithShape="0">
              <a:prstClr val="black">
                <a:alpha val="40000"/>
              </a:prstClr>
            </a:outerShdw>
          </a:effectLst>
        </p:spPr>
      </p:pic>
      <p:cxnSp>
        <p:nvCxnSpPr>
          <p:cNvPr id="7" name="Straight Arrow Connector 6">
            <a:extLst>
              <a:ext uri="{FF2B5EF4-FFF2-40B4-BE49-F238E27FC236}">
                <a16:creationId xmlns:a16="http://schemas.microsoft.com/office/drawing/2014/main" id="{A7007A3F-A846-4EFF-BC8E-CC41CD8C7EB7}"/>
              </a:ext>
            </a:extLst>
          </p:cNvPr>
          <p:cNvCxnSpPr>
            <a:cxnSpLocks/>
          </p:cNvCxnSpPr>
          <p:nvPr/>
        </p:nvCxnSpPr>
        <p:spPr>
          <a:xfrm flipV="1">
            <a:off x="5889258" y="3829578"/>
            <a:ext cx="1109472" cy="93747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52015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Manual Entry</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345266" y="1752473"/>
            <a:ext cx="7786798" cy="4351338"/>
          </a:xfrm>
        </p:spPr>
        <p:txBody>
          <a:bodyPr>
            <a:normAutofit/>
          </a:bodyPr>
          <a:lstStyle/>
          <a:p>
            <a:r>
              <a:rPr lang="en-US" b="1" dirty="0"/>
              <a:t>Create Time Window</a:t>
            </a:r>
          </a:p>
          <a:p>
            <a:r>
              <a:rPr lang="en-US" dirty="0"/>
              <a:t>Spreadsheet-like table</a:t>
            </a:r>
          </a:p>
          <a:p>
            <a:r>
              <a:rPr lang="en-US" dirty="0"/>
              <a:t>Copy-and-paste</a:t>
            </a:r>
          </a:p>
          <a:p>
            <a:r>
              <a:rPr lang="en-US" dirty="0"/>
              <a:t>Advanced functions</a:t>
            </a:r>
          </a:p>
        </p:txBody>
      </p:sp>
      <p:pic>
        <p:nvPicPr>
          <p:cNvPr id="4" name="Picture 3">
            <a:extLst>
              <a:ext uri="{FF2B5EF4-FFF2-40B4-BE49-F238E27FC236}">
                <a16:creationId xmlns:a16="http://schemas.microsoft.com/office/drawing/2014/main" id="{37875C99-FAB7-4E6B-B0EA-412DF42A5CB0}"/>
              </a:ext>
            </a:extLst>
          </p:cNvPr>
          <p:cNvPicPr>
            <a:picLocks noChangeAspect="1"/>
          </p:cNvPicPr>
          <p:nvPr/>
        </p:nvPicPr>
        <p:blipFill>
          <a:blip r:embed="rId3"/>
          <a:stretch>
            <a:fillRect/>
          </a:stretch>
        </p:blipFill>
        <p:spPr>
          <a:xfrm>
            <a:off x="1315661" y="4365048"/>
            <a:ext cx="4660975" cy="1181843"/>
          </a:xfrm>
          <a:prstGeom prst="rect">
            <a:avLst/>
          </a:prstGeom>
        </p:spPr>
      </p:pic>
      <p:pic>
        <p:nvPicPr>
          <p:cNvPr id="8" name="Picture 7">
            <a:extLst>
              <a:ext uri="{FF2B5EF4-FFF2-40B4-BE49-F238E27FC236}">
                <a16:creationId xmlns:a16="http://schemas.microsoft.com/office/drawing/2014/main" id="{5D08590A-BC78-4D40-8A24-C8CDF4A0DC40}"/>
              </a:ext>
            </a:extLst>
          </p:cNvPr>
          <p:cNvPicPr>
            <a:picLocks noChangeAspect="1"/>
          </p:cNvPicPr>
          <p:nvPr/>
        </p:nvPicPr>
        <p:blipFill>
          <a:blip r:embed="rId4"/>
          <a:stretch>
            <a:fillRect/>
          </a:stretch>
        </p:blipFill>
        <p:spPr>
          <a:xfrm>
            <a:off x="6534912" y="1178378"/>
            <a:ext cx="4779264" cy="5193467"/>
          </a:xfrm>
          <a:prstGeom prst="rect">
            <a:avLst/>
          </a:prstGeom>
        </p:spPr>
      </p:pic>
      <p:cxnSp>
        <p:nvCxnSpPr>
          <p:cNvPr id="7" name="Straight Arrow Connector 6">
            <a:extLst>
              <a:ext uri="{FF2B5EF4-FFF2-40B4-BE49-F238E27FC236}">
                <a16:creationId xmlns:a16="http://schemas.microsoft.com/office/drawing/2014/main" id="{A7007A3F-A846-4EFF-BC8E-CC41CD8C7EB7}"/>
              </a:ext>
            </a:extLst>
          </p:cNvPr>
          <p:cNvCxnSpPr>
            <a:cxnSpLocks/>
          </p:cNvCxnSpPr>
          <p:nvPr/>
        </p:nvCxnSpPr>
        <p:spPr>
          <a:xfrm flipV="1">
            <a:off x="5396238" y="3420890"/>
            <a:ext cx="1719072" cy="131422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03334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Manual Entry</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345266" y="1253331"/>
            <a:ext cx="7786798" cy="4351338"/>
          </a:xfrm>
        </p:spPr>
        <p:txBody>
          <a:bodyPr>
            <a:normAutofit/>
          </a:bodyPr>
          <a:lstStyle/>
          <a:p>
            <a:r>
              <a:rPr lang="en-US" dirty="0"/>
              <a:t>Create Time Window</a:t>
            </a:r>
          </a:p>
          <a:p>
            <a:r>
              <a:rPr lang="en-US" b="1" dirty="0"/>
              <a:t>Spreadsheet-like table</a:t>
            </a:r>
          </a:p>
          <a:p>
            <a:r>
              <a:rPr lang="en-US" b="1" dirty="0"/>
              <a:t>Copy-and-paste</a:t>
            </a:r>
          </a:p>
          <a:p>
            <a:r>
              <a:rPr lang="en-US" dirty="0"/>
              <a:t>Advanced functions</a:t>
            </a:r>
          </a:p>
        </p:txBody>
      </p:sp>
      <p:pic>
        <p:nvPicPr>
          <p:cNvPr id="9" name="Picture 8">
            <a:extLst>
              <a:ext uri="{FF2B5EF4-FFF2-40B4-BE49-F238E27FC236}">
                <a16:creationId xmlns:a16="http://schemas.microsoft.com/office/drawing/2014/main" id="{C5372322-D032-42CE-A8D7-AC57E4196D08}"/>
              </a:ext>
            </a:extLst>
          </p:cNvPr>
          <p:cNvPicPr>
            <a:picLocks noChangeAspect="1"/>
          </p:cNvPicPr>
          <p:nvPr/>
        </p:nvPicPr>
        <p:blipFill>
          <a:blip r:embed="rId3"/>
          <a:stretch>
            <a:fillRect/>
          </a:stretch>
        </p:blipFill>
        <p:spPr>
          <a:xfrm>
            <a:off x="7256346" y="526129"/>
            <a:ext cx="4840441" cy="6039898"/>
          </a:xfrm>
          <a:prstGeom prst="rect">
            <a:avLst/>
          </a:prstGeom>
          <a:ln>
            <a:solidFill>
              <a:schemeClr val="tx1"/>
            </a:solidFill>
          </a:ln>
          <a:effectLst>
            <a:outerShdw blurRad="50800" dist="38100" dir="2700000" algn="tl" rotWithShape="0">
              <a:prstClr val="black">
                <a:alpha val="40000"/>
              </a:prstClr>
            </a:outerShdw>
          </a:effectLst>
        </p:spPr>
      </p:pic>
      <p:pic>
        <p:nvPicPr>
          <p:cNvPr id="5" name="Picture 4">
            <a:extLst>
              <a:ext uri="{FF2B5EF4-FFF2-40B4-BE49-F238E27FC236}">
                <a16:creationId xmlns:a16="http://schemas.microsoft.com/office/drawing/2014/main" id="{229C7909-EC06-4274-A4BC-601853782EAB}"/>
              </a:ext>
            </a:extLst>
          </p:cNvPr>
          <p:cNvPicPr>
            <a:picLocks noChangeAspect="1"/>
          </p:cNvPicPr>
          <p:nvPr/>
        </p:nvPicPr>
        <p:blipFill>
          <a:blip r:embed="rId4"/>
          <a:stretch>
            <a:fillRect/>
          </a:stretch>
        </p:blipFill>
        <p:spPr>
          <a:xfrm>
            <a:off x="1788203" y="3553667"/>
            <a:ext cx="6294904" cy="2393447"/>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59331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B82A2-BBC0-9B48-B3CF-36E43403AFAF}"/>
              </a:ext>
            </a:extLst>
          </p:cNvPr>
          <p:cNvSpPr>
            <a:spLocks noGrp="1"/>
          </p:cNvSpPr>
          <p:nvPr>
            <p:ph type="title"/>
          </p:nvPr>
        </p:nvSpPr>
        <p:spPr>
          <a:xfrm>
            <a:off x="508000" y="510736"/>
            <a:ext cx="10972800" cy="858128"/>
          </a:xfrm>
        </p:spPr>
        <p:txBody>
          <a:bodyPr>
            <a:normAutofit/>
          </a:bodyPr>
          <a:lstStyle/>
          <a:p>
            <a:pPr algn="ctr"/>
            <a:r>
              <a:rPr lang="en-US" sz="4800" dirty="0"/>
              <a:t>Overview</a:t>
            </a:r>
          </a:p>
        </p:txBody>
      </p:sp>
      <p:sp>
        <p:nvSpPr>
          <p:cNvPr id="3" name="Content Placeholder 2">
            <a:extLst>
              <a:ext uri="{FF2B5EF4-FFF2-40B4-BE49-F238E27FC236}">
                <a16:creationId xmlns:a16="http://schemas.microsoft.com/office/drawing/2014/main" id="{FDA4AFCD-8C8A-B0B6-F869-B53C2CC15252}"/>
              </a:ext>
            </a:extLst>
          </p:cNvPr>
          <p:cNvSpPr>
            <a:spLocks noGrp="1"/>
          </p:cNvSpPr>
          <p:nvPr>
            <p:ph idx="1"/>
          </p:nvPr>
        </p:nvSpPr>
        <p:spPr>
          <a:xfrm>
            <a:off x="1148080" y="1803400"/>
            <a:ext cx="7528560" cy="4114800"/>
          </a:xfrm>
        </p:spPr>
        <p:txBody>
          <a:bodyPr/>
          <a:lstStyle/>
          <a:p>
            <a:r>
              <a:rPr lang="en-US" dirty="0"/>
              <a:t>Introduce shared data in HEC-HMS</a:t>
            </a:r>
          </a:p>
          <a:p>
            <a:r>
              <a:rPr lang="en-US" dirty="0"/>
              <a:t>Discuss shared data types: </a:t>
            </a:r>
          </a:p>
          <a:p>
            <a:pPr lvl="1"/>
            <a:r>
              <a:rPr lang="en-US" dirty="0"/>
              <a:t>time-series data</a:t>
            </a:r>
          </a:p>
          <a:p>
            <a:pPr lvl="1"/>
            <a:r>
              <a:rPr lang="en-US" dirty="0"/>
              <a:t>paired data and </a:t>
            </a:r>
          </a:p>
          <a:p>
            <a:pPr lvl="1"/>
            <a:r>
              <a:rPr lang="en-US" dirty="0"/>
              <a:t>gridded data</a:t>
            </a:r>
          </a:p>
          <a:p>
            <a:r>
              <a:rPr lang="en-US" dirty="0"/>
              <a:t>Demonstrate how to import and use each data type within HEC-HMS</a:t>
            </a:r>
          </a:p>
          <a:p>
            <a:endParaRPr lang="en-US" dirty="0"/>
          </a:p>
          <a:p>
            <a:endParaRPr lang="en-US" dirty="0"/>
          </a:p>
        </p:txBody>
      </p:sp>
      <p:pic>
        <p:nvPicPr>
          <p:cNvPr id="5" name="Picture 4">
            <a:extLst>
              <a:ext uri="{FF2B5EF4-FFF2-40B4-BE49-F238E27FC236}">
                <a16:creationId xmlns:a16="http://schemas.microsoft.com/office/drawing/2014/main" id="{89276223-34EA-51B8-A748-DF698514A7D6}"/>
              </a:ext>
            </a:extLst>
          </p:cNvPr>
          <p:cNvPicPr>
            <a:picLocks noChangeAspect="1"/>
          </p:cNvPicPr>
          <p:nvPr/>
        </p:nvPicPr>
        <p:blipFill>
          <a:blip r:embed="rId3"/>
          <a:stretch>
            <a:fillRect/>
          </a:stretch>
        </p:blipFill>
        <p:spPr>
          <a:xfrm>
            <a:off x="8788385" y="2140072"/>
            <a:ext cx="2692415" cy="2951480"/>
          </a:xfrm>
          <a:prstGeom prst="rect">
            <a:avLst/>
          </a:prstGeom>
          <a:solidFill>
            <a:srgbClr val="FFFFFF">
              <a:shade val="85000"/>
            </a:srgbClr>
          </a:solidFill>
          <a:ln w="6350" cap="sq">
            <a:solidFill>
              <a:schemeClr val="tx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252039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Manual Entry</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512064" y="1253331"/>
            <a:ext cx="7786798" cy="4351338"/>
          </a:xfrm>
        </p:spPr>
        <p:txBody>
          <a:bodyPr>
            <a:normAutofit/>
          </a:bodyPr>
          <a:lstStyle/>
          <a:p>
            <a:r>
              <a:rPr lang="en-US" dirty="0"/>
              <a:t>Create Time Window</a:t>
            </a:r>
          </a:p>
          <a:p>
            <a:r>
              <a:rPr lang="en-US" dirty="0"/>
              <a:t>Spreadsheet-like table</a:t>
            </a:r>
          </a:p>
          <a:p>
            <a:r>
              <a:rPr lang="en-US" dirty="0"/>
              <a:t>Copy-and-paste</a:t>
            </a:r>
          </a:p>
          <a:p>
            <a:r>
              <a:rPr lang="en-US" b="1" dirty="0"/>
              <a:t>Advanced functions</a:t>
            </a:r>
          </a:p>
        </p:txBody>
      </p:sp>
      <p:pic>
        <p:nvPicPr>
          <p:cNvPr id="10" name="Picture 9">
            <a:extLst>
              <a:ext uri="{FF2B5EF4-FFF2-40B4-BE49-F238E27FC236}">
                <a16:creationId xmlns:a16="http://schemas.microsoft.com/office/drawing/2014/main" id="{16DC422E-E086-4705-9234-BC7481A4E704}"/>
              </a:ext>
            </a:extLst>
          </p:cNvPr>
          <p:cNvPicPr>
            <a:picLocks noChangeAspect="1"/>
          </p:cNvPicPr>
          <p:nvPr/>
        </p:nvPicPr>
        <p:blipFill>
          <a:blip r:embed="rId3"/>
          <a:stretch>
            <a:fillRect/>
          </a:stretch>
        </p:blipFill>
        <p:spPr>
          <a:xfrm>
            <a:off x="7149704" y="1140542"/>
            <a:ext cx="4593696" cy="5263952"/>
          </a:xfrm>
          <a:prstGeom prst="rect">
            <a:avLst/>
          </a:prstGeom>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2252D6A7-760A-4A84-ACD3-97077CE08727}"/>
              </a:ext>
            </a:extLst>
          </p:cNvPr>
          <p:cNvPicPr>
            <a:picLocks noChangeAspect="1"/>
          </p:cNvPicPr>
          <p:nvPr/>
        </p:nvPicPr>
        <p:blipFill>
          <a:blip r:embed="rId4"/>
          <a:stretch>
            <a:fillRect/>
          </a:stretch>
        </p:blipFill>
        <p:spPr>
          <a:xfrm>
            <a:off x="2247311" y="3586316"/>
            <a:ext cx="3444538" cy="3199799"/>
          </a:xfrm>
          <a:prstGeom prst="rect">
            <a:avLst/>
          </a:prstGeom>
          <a:ln>
            <a:solidFill>
              <a:schemeClr val="tx1"/>
            </a:solidFill>
          </a:ln>
          <a:effectLst>
            <a:outerShdw blurRad="50800" dist="38100" dir="2700000" algn="tl" rotWithShape="0">
              <a:prstClr val="black">
                <a:alpha val="40000"/>
              </a:prstClr>
            </a:outerShdw>
          </a:effectLst>
        </p:spPr>
      </p:pic>
      <p:cxnSp>
        <p:nvCxnSpPr>
          <p:cNvPr id="12" name="Straight Arrow Connector 11">
            <a:extLst>
              <a:ext uri="{FF2B5EF4-FFF2-40B4-BE49-F238E27FC236}">
                <a16:creationId xmlns:a16="http://schemas.microsoft.com/office/drawing/2014/main" id="{81716F2D-755C-4C63-91DD-C1CB3BF80DD2}"/>
              </a:ext>
            </a:extLst>
          </p:cNvPr>
          <p:cNvCxnSpPr>
            <a:cxnSpLocks/>
          </p:cNvCxnSpPr>
          <p:nvPr/>
        </p:nvCxnSpPr>
        <p:spPr>
          <a:xfrm flipV="1">
            <a:off x="5301188" y="3487824"/>
            <a:ext cx="2239177" cy="187517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19399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345266" y="291973"/>
            <a:ext cx="7140248" cy="1325563"/>
          </a:xfrm>
        </p:spPr>
        <p:txBody>
          <a:bodyPr/>
          <a:lstStyle/>
          <a:p>
            <a:r>
              <a:rPr lang="en-US" i="1" dirty="0"/>
              <a:t>Time-Series from DSS-File</a:t>
            </a:r>
          </a:p>
        </p:txBody>
      </p:sp>
      <p:sp>
        <p:nvSpPr>
          <p:cNvPr id="7" name="Content Placeholder 2">
            <a:extLst>
              <a:ext uri="{FF2B5EF4-FFF2-40B4-BE49-F238E27FC236}">
                <a16:creationId xmlns:a16="http://schemas.microsoft.com/office/drawing/2014/main" id="{1C32325A-E572-4292-8FC1-128E94315C98}"/>
              </a:ext>
            </a:extLst>
          </p:cNvPr>
          <p:cNvSpPr txBox="1">
            <a:spLocks/>
          </p:cNvSpPr>
          <p:nvPr/>
        </p:nvSpPr>
        <p:spPr>
          <a:xfrm>
            <a:off x="1277918" y="1489717"/>
            <a:ext cx="10515600" cy="52404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Link to existing time-series data in a DSS file</a:t>
            </a:r>
          </a:p>
          <a:p>
            <a:endParaRPr lang="en-US" dirty="0"/>
          </a:p>
          <a:p>
            <a:endParaRPr lang="en-US" dirty="0"/>
          </a:p>
          <a:p>
            <a:endParaRPr lang="en-US" dirty="0"/>
          </a:p>
          <a:p>
            <a:endParaRPr lang="en-US" dirty="0"/>
          </a:p>
          <a:p>
            <a:endParaRPr lang="en-US" dirty="0"/>
          </a:p>
          <a:p>
            <a:endParaRPr lang="en-US" dirty="0"/>
          </a:p>
          <a:p>
            <a:r>
              <a:rPr lang="en-US" dirty="0"/>
              <a:t>  See User’s Manual for DSS pathway conventions:</a:t>
            </a:r>
          </a:p>
          <a:p>
            <a:pPr marL="0" indent="0">
              <a:buNone/>
            </a:pPr>
            <a:r>
              <a:rPr lang="en-US" sz="1800" dirty="0">
                <a:hlinkClick r:id="rId3"/>
              </a:rPr>
              <a:t>https://www.hec.usace.army.mil/confluence/hmsdocs/hmsum/latest/shared-component-data/time-series-data</a:t>
            </a:r>
            <a:endParaRPr lang="en-US" sz="1800" dirty="0"/>
          </a:p>
          <a:p>
            <a:endParaRPr lang="en-US" dirty="0"/>
          </a:p>
        </p:txBody>
      </p:sp>
      <p:pic>
        <p:nvPicPr>
          <p:cNvPr id="8" name="Picture 7">
            <a:extLst>
              <a:ext uri="{FF2B5EF4-FFF2-40B4-BE49-F238E27FC236}">
                <a16:creationId xmlns:a16="http://schemas.microsoft.com/office/drawing/2014/main" id="{43133B6C-8C58-4922-9EE9-FD38C0116075}"/>
              </a:ext>
            </a:extLst>
          </p:cNvPr>
          <p:cNvPicPr>
            <a:picLocks noChangeAspect="1"/>
          </p:cNvPicPr>
          <p:nvPr/>
        </p:nvPicPr>
        <p:blipFill>
          <a:blip r:embed="rId4"/>
          <a:stretch>
            <a:fillRect/>
          </a:stretch>
        </p:blipFill>
        <p:spPr>
          <a:xfrm>
            <a:off x="1474564" y="2175927"/>
            <a:ext cx="7902658" cy="2770879"/>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484805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6A379-8B51-EDA6-2A48-B095E87DC081}"/>
              </a:ext>
            </a:extLst>
          </p:cNvPr>
          <p:cNvSpPr>
            <a:spLocks noGrp="1"/>
          </p:cNvSpPr>
          <p:nvPr>
            <p:ph type="title"/>
          </p:nvPr>
        </p:nvSpPr>
        <p:spPr>
          <a:xfrm>
            <a:off x="432619" y="258652"/>
            <a:ext cx="10972800" cy="858128"/>
          </a:xfrm>
        </p:spPr>
        <p:txBody>
          <a:bodyPr/>
          <a:lstStyle/>
          <a:p>
            <a:r>
              <a:rPr lang="en-US" dirty="0"/>
              <a:t>DSS-File Structure</a:t>
            </a:r>
          </a:p>
        </p:txBody>
      </p:sp>
      <p:pic>
        <p:nvPicPr>
          <p:cNvPr id="7" name="Picture 6">
            <a:extLst>
              <a:ext uri="{FF2B5EF4-FFF2-40B4-BE49-F238E27FC236}">
                <a16:creationId xmlns:a16="http://schemas.microsoft.com/office/drawing/2014/main" id="{8288CCC6-FD6F-323B-B93B-1498F66CBAA7}"/>
              </a:ext>
            </a:extLst>
          </p:cNvPr>
          <p:cNvPicPr>
            <a:picLocks noChangeAspect="1"/>
          </p:cNvPicPr>
          <p:nvPr/>
        </p:nvPicPr>
        <p:blipFill rotWithShape="1">
          <a:blip r:embed="rId3"/>
          <a:srcRect l="3197" r="45508" b="23519"/>
          <a:stretch/>
        </p:blipFill>
        <p:spPr>
          <a:xfrm>
            <a:off x="210196" y="1264264"/>
            <a:ext cx="3693209" cy="3537811"/>
          </a:xfrm>
          <a:prstGeom prst="rect">
            <a:avLst/>
          </a:prstGeom>
          <a:ln>
            <a:solidFill>
              <a:schemeClr val="tx1"/>
            </a:solidFill>
          </a:ln>
        </p:spPr>
      </p:pic>
      <p:pic>
        <p:nvPicPr>
          <p:cNvPr id="9" name="Picture 8">
            <a:extLst>
              <a:ext uri="{FF2B5EF4-FFF2-40B4-BE49-F238E27FC236}">
                <a16:creationId xmlns:a16="http://schemas.microsoft.com/office/drawing/2014/main" id="{A1C3F11C-0C6C-3589-DB02-3C67BE83DD8B}"/>
              </a:ext>
            </a:extLst>
          </p:cNvPr>
          <p:cNvPicPr>
            <a:picLocks noChangeAspect="1"/>
          </p:cNvPicPr>
          <p:nvPr/>
        </p:nvPicPr>
        <p:blipFill>
          <a:blip r:embed="rId4"/>
          <a:stretch>
            <a:fillRect/>
          </a:stretch>
        </p:blipFill>
        <p:spPr>
          <a:xfrm>
            <a:off x="2275562" y="2605672"/>
            <a:ext cx="6271803" cy="4252328"/>
          </a:xfrm>
          <a:prstGeom prst="rect">
            <a:avLst/>
          </a:prstGeom>
        </p:spPr>
      </p:pic>
      <p:pic>
        <p:nvPicPr>
          <p:cNvPr id="11" name="Picture 10">
            <a:extLst>
              <a:ext uri="{FF2B5EF4-FFF2-40B4-BE49-F238E27FC236}">
                <a16:creationId xmlns:a16="http://schemas.microsoft.com/office/drawing/2014/main" id="{702B3642-8C33-A7F4-A300-B6658CC12DC8}"/>
              </a:ext>
            </a:extLst>
          </p:cNvPr>
          <p:cNvPicPr>
            <a:picLocks noChangeAspect="1"/>
          </p:cNvPicPr>
          <p:nvPr/>
        </p:nvPicPr>
        <p:blipFill>
          <a:blip r:embed="rId5"/>
          <a:stretch>
            <a:fillRect/>
          </a:stretch>
        </p:blipFill>
        <p:spPr>
          <a:xfrm>
            <a:off x="7399381" y="1156109"/>
            <a:ext cx="3868387" cy="3258983"/>
          </a:xfrm>
          <a:prstGeom prst="rect">
            <a:avLst/>
          </a:prstGeom>
        </p:spPr>
      </p:pic>
    </p:spTree>
    <p:extLst>
      <p:ext uri="{BB962C8B-B14F-4D97-AF65-F5344CB8AC3E}">
        <p14:creationId xmlns:p14="http://schemas.microsoft.com/office/powerpoint/2010/main" val="42575722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6A379-8B51-EDA6-2A48-B095E87DC081}"/>
              </a:ext>
            </a:extLst>
          </p:cNvPr>
          <p:cNvSpPr>
            <a:spLocks noGrp="1"/>
          </p:cNvSpPr>
          <p:nvPr>
            <p:ph type="title"/>
          </p:nvPr>
        </p:nvSpPr>
        <p:spPr>
          <a:xfrm>
            <a:off x="432619" y="258652"/>
            <a:ext cx="10972800" cy="858128"/>
          </a:xfrm>
        </p:spPr>
        <p:txBody>
          <a:bodyPr>
            <a:normAutofit/>
          </a:bodyPr>
          <a:lstStyle/>
          <a:p>
            <a:r>
              <a:rPr lang="en-US" dirty="0"/>
              <a:t>Reference Time-Series Gage in Met Model</a:t>
            </a:r>
          </a:p>
        </p:txBody>
      </p:sp>
      <p:pic>
        <p:nvPicPr>
          <p:cNvPr id="4" name="Picture 3">
            <a:extLst>
              <a:ext uri="{FF2B5EF4-FFF2-40B4-BE49-F238E27FC236}">
                <a16:creationId xmlns:a16="http://schemas.microsoft.com/office/drawing/2014/main" id="{1475A229-F3DD-4F00-ED62-D534FC0D6FFF}"/>
              </a:ext>
            </a:extLst>
          </p:cNvPr>
          <p:cNvPicPr>
            <a:picLocks noChangeAspect="1"/>
          </p:cNvPicPr>
          <p:nvPr/>
        </p:nvPicPr>
        <p:blipFill>
          <a:blip r:embed="rId3"/>
          <a:stretch>
            <a:fillRect/>
          </a:stretch>
        </p:blipFill>
        <p:spPr>
          <a:xfrm>
            <a:off x="3962215" y="1302836"/>
            <a:ext cx="4267570" cy="4252328"/>
          </a:xfrm>
          <a:prstGeom prst="rect">
            <a:avLst/>
          </a:prstGeom>
        </p:spPr>
      </p:pic>
    </p:spTree>
    <p:extLst>
      <p:ext uri="{BB962C8B-B14F-4D97-AF65-F5344CB8AC3E}">
        <p14:creationId xmlns:p14="http://schemas.microsoft.com/office/powerpoint/2010/main" val="7035668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8">
            <a:extLst>
              <a:ext uri="{FF2B5EF4-FFF2-40B4-BE49-F238E27FC236}">
                <a16:creationId xmlns:a16="http://schemas.microsoft.com/office/drawing/2014/main" id="{5E413808-5140-2F02-F3B7-6D6F52EDA354}"/>
              </a:ext>
            </a:extLst>
          </p:cNvPr>
          <p:cNvPicPr>
            <a:picLocks noChangeAspect="1"/>
          </p:cNvPicPr>
          <p:nvPr/>
        </p:nvPicPr>
        <p:blipFill>
          <a:blip r:embed="rId2"/>
          <a:stretch>
            <a:fillRect/>
          </a:stretch>
        </p:blipFill>
        <p:spPr>
          <a:xfrm>
            <a:off x="5526464" y="252657"/>
            <a:ext cx="4705584" cy="5998723"/>
          </a:xfrm>
          <a:prstGeom prst="rect">
            <a:avLst/>
          </a:prstGeom>
        </p:spPr>
      </p:pic>
      <p:sp>
        <p:nvSpPr>
          <p:cNvPr id="8" name="Title 3">
            <a:extLst>
              <a:ext uri="{FF2B5EF4-FFF2-40B4-BE49-F238E27FC236}">
                <a16:creationId xmlns:a16="http://schemas.microsoft.com/office/drawing/2014/main" id="{01EBE32E-FA67-79E7-2D71-1E3CEAEC88A1}"/>
              </a:ext>
            </a:extLst>
          </p:cNvPr>
          <p:cNvSpPr>
            <a:spLocks noGrp="1"/>
          </p:cNvSpPr>
          <p:nvPr>
            <p:ph type="title"/>
          </p:nvPr>
        </p:nvSpPr>
        <p:spPr>
          <a:xfrm>
            <a:off x="473456" y="2722277"/>
            <a:ext cx="4876800" cy="1576006"/>
          </a:xfrm>
        </p:spPr>
        <p:txBody>
          <a:bodyPr/>
          <a:lstStyle/>
          <a:p>
            <a:r>
              <a:rPr lang="en-US" dirty="0"/>
              <a:t>Paired Data</a:t>
            </a:r>
          </a:p>
        </p:txBody>
      </p:sp>
    </p:spTree>
    <p:extLst>
      <p:ext uri="{BB962C8B-B14F-4D97-AF65-F5344CB8AC3E}">
        <p14:creationId xmlns:p14="http://schemas.microsoft.com/office/powerpoint/2010/main" val="35933407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2CBFAC3-7985-4668-B650-0C693C5BF729}"/>
              </a:ext>
            </a:extLst>
          </p:cNvPr>
          <p:cNvSpPr>
            <a:spLocks noGrp="1"/>
          </p:cNvSpPr>
          <p:nvPr>
            <p:ph type="title"/>
          </p:nvPr>
        </p:nvSpPr>
        <p:spPr>
          <a:xfrm>
            <a:off x="653845" y="530941"/>
            <a:ext cx="4267200" cy="1103671"/>
          </a:xfrm>
        </p:spPr>
        <p:txBody>
          <a:bodyPr>
            <a:normAutofit/>
          </a:bodyPr>
          <a:lstStyle/>
          <a:p>
            <a:r>
              <a:rPr lang="en-US" sz="5400" dirty="0"/>
              <a:t>Paired Data</a:t>
            </a:r>
          </a:p>
        </p:txBody>
      </p:sp>
      <p:pic>
        <p:nvPicPr>
          <p:cNvPr id="7" name="Picture Placeholder 6">
            <a:extLst>
              <a:ext uri="{FF2B5EF4-FFF2-40B4-BE49-F238E27FC236}">
                <a16:creationId xmlns:a16="http://schemas.microsoft.com/office/drawing/2014/main" id="{F8E10672-F5EE-4664-94E5-F87FB1CFA3AD}"/>
              </a:ext>
            </a:extLst>
          </p:cNvPr>
          <p:cNvPicPr>
            <a:picLocks noGrp="1" noChangeAspect="1"/>
          </p:cNvPicPr>
          <p:nvPr>
            <p:ph type="pic" idx="1"/>
          </p:nvPr>
        </p:nvPicPr>
        <p:blipFill>
          <a:blip r:embed="rId3"/>
          <a:srcRect t="1008" b="1008"/>
          <a:stretch>
            <a:fillRect/>
          </a:stretch>
        </p:blipFill>
        <p:spPr>
          <a:xfrm>
            <a:off x="5533155" y="960120"/>
            <a:ext cx="6253424" cy="4937760"/>
          </a:xfrm>
          <a:prstGeom prst="rect">
            <a:avLst/>
          </a:prstGeom>
          <a:ln w="6350">
            <a:solidFill>
              <a:schemeClr val="tx1"/>
            </a:solidFill>
          </a:ln>
        </p:spPr>
      </p:pic>
      <p:sp>
        <p:nvSpPr>
          <p:cNvPr id="6" name="Text Placeholder 5">
            <a:extLst>
              <a:ext uri="{FF2B5EF4-FFF2-40B4-BE49-F238E27FC236}">
                <a16:creationId xmlns:a16="http://schemas.microsoft.com/office/drawing/2014/main" id="{EF72D8A6-8EEA-4E76-BCDF-855C8B0B46A5}"/>
              </a:ext>
            </a:extLst>
          </p:cNvPr>
          <p:cNvSpPr>
            <a:spLocks noGrp="1"/>
          </p:cNvSpPr>
          <p:nvPr>
            <p:ph type="body" sz="half" idx="2"/>
          </p:nvPr>
        </p:nvSpPr>
        <p:spPr>
          <a:xfrm>
            <a:off x="127819" y="2057400"/>
            <a:ext cx="5319252" cy="2652252"/>
          </a:xfrm>
        </p:spPr>
        <p:txBody>
          <a:bodyPr>
            <a:normAutofit/>
          </a:bodyPr>
          <a:lstStyle/>
          <a:p>
            <a:pPr marL="457200" indent="-457200">
              <a:buFont typeface="Arial" panose="020B0604020202020204" pitchFamily="34" charset="0"/>
              <a:buChar char="•"/>
            </a:pPr>
            <a:r>
              <a:rPr lang="en-US" sz="2800" dirty="0"/>
              <a:t>Data represented as </a:t>
            </a:r>
          </a:p>
          <a:p>
            <a:pPr lvl="1"/>
            <a:r>
              <a:rPr lang="en-US" sz="2600" dirty="0"/>
              <a:t>Y = f(X)</a:t>
            </a:r>
          </a:p>
          <a:p>
            <a:pPr marL="457200" indent="-457200">
              <a:buFont typeface="Arial" panose="020B0604020202020204" pitchFamily="34" charset="0"/>
              <a:buChar char="•"/>
            </a:pPr>
            <a:r>
              <a:rPr lang="en-US" sz="2800" dirty="0"/>
              <a:t>Usually monotonically increasing</a:t>
            </a:r>
          </a:p>
          <a:p>
            <a:endParaRPr lang="en-US" sz="2800" dirty="0"/>
          </a:p>
        </p:txBody>
      </p:sp>
    </p:spTree>
    <p:extLst>
      <p:ext uri="{BB962C8B-B14F-4D97-AF65-F5344CB8AC3E}">
        <p14:creationId xmlns:p14="http://schemas.microsoft.com/office/powerpoint/2010/main" val="11049854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F96C83B-FE1C-4925-87BB-40EA7C4548C9}"/>
              </a:ext>
            </a:extLst>
          </p:cNvPr>
          <p:cNvSpPr>
            <a:spLocks noGrp="1"/>
          </p:cNvSpPr>
          <p:nvPr>
            <p:ph type="title"/>
          </p:nvPr>
        </p:nvSpPr>
        <p:spPr>
          <a:xfrm>
            <a:off x="691116" y="460480"/>
            <a:ext cx="10972800" cy="858128"/>
          </a:xfrm>
        </p:spPr>
        <p:txBody>
          <a:bodyPr/>
          <a:lstStyle/>
          <a:p>
            <a:r>
              <a:rPr lang="en-US" dirty="0"/>
              <a:t>Important Examples</a:t>
            </a:r>
          </a:p>
        </p:txBody>
      </p:sp>
      <p:sp>
        <p:nvSpPr>
          <p:cNvPr id="9" name="Content Placeholder 8">
            <a:extLst>
              <a:ext uri="{FF2B5EF4-FFF2-40B4-BE49-F238E27FC236}">
                <a16:creationId xmlns:a16="http://schemas.microsoft.com/office/drawing/2014/main" id="{17DC06C4-39A1-4CAA-952A-3DFBB8385E93}"/>
              </a:ext>
            </a:extLst>
          </p:cNvPr>
          <p:cNvSpPr>
            <a:spLocks noGrp="1"/>
          </p:cNvSpPr>
          <p:nvPr>
            <p:ph idx="1"/>
          </p:nvPr>
        </p:nvSpPr>
        <p:spPr>
          <a:xfrm>
            <a:off x="759141" y="1318608"/>
            <a:ext cx="10972800" cy="4114800"/>
          </a:xfrm>
        </p:spPr>
        <p:txBody>
          <a:bodyPr>
            <a:normAutofit/>
          </a:bodyPr>
          <a:lstStyle/>
          <a:p>
            <a:r>
              <a:rPr lang="en-US" dirty="0"/>
              <a:t>Elevation-storage function</a:t>
            </a:r>
          </a:p>
          <a:p>
            <a:r>
              <a:rPr lang="en-US" dirty="0"/>
              <a:t>Elevation-discharge function</a:t>
            </a:r>
          </a:p>
          <a:p>
            <a:r>
              <a:rPr lang="en-US" dirty="0"/>
              <a:t>Dimensionless storm pattern</a:t>
            </a:r>
          </a:p>
          <a:p>
            <a:r>
              <a:rPr lang="en-US" dirty="0"/>
              <a:t>Channel cross-sections</a:t>
            </a:r>
          </a:p>
          <a:p>
            <a:endParaRPr lang="en-US" dirty="0"/>
          </a:p>
        </p:txBody>
      </p:sp>
      <p:sp>
        <p:nvSpPr>
          <p:cNvPr id="12" name="TextBox 11">
            <a:extLst>
              <a:ext uri="{FF2B5EF4-FFF2-40B4-BE49-F238E27FC236}">
                <a16:creationId xmlns:a16="http://schemas.microsoft.com/office/drawing/2014/main" id="{E5103D4C-7314-4B56-BF48-AE48B0CDE350}"/>
              </a:ext>
            </a:extLst>
          </p:cNvPr>
          <p:cNvSpPr txBox="1"/>
          <p:nvPr/>
        </p:nvSpPr>
        <p:spPr>
          <a:xfrm>
            <a:off x="6538003" y="1344105"/>
            <a:ext cx="2838203"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(reservoirs)</a:t>
            </a:r>
          </a:p>
        </p:txBody>
      </p:sp>
      <p:sp>
        <p:nvSpPr>
          <p:cNvPr id="13" name="TextBox 12">
            <a:extLst>
              <a:ext uri="{FF2B5EF4-FFF2-40B4-BE49-F238E27FC236}">
                <a16:creationId xmlns:a16="http://schemas.microsoft.com/office/drawing/2014/main" id="{B5715D52-5255-4C2C-8F9D-B43F8EF745AE}"/>
              </a:ext>
            </a:extLst>
          </p:cNvPr>
          <p:cNvSpPr txBox="1"/>
          <p:nvPr/>
        </p:nvSpPr>
        <p:spPr>
          <a:xfrm>
            <a:off x="6616661" y="1984754"/>
            <a:ext cx="3158837"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(rating curve)</a:t>
            </a:r>
          </a:p>
        </p:txBody>
      </p:sp>
      <p:sp>
        <p:nvSpPr>
          <p:cNvPr id="14" name="TextBox 13">
            <a:extLst>
              <a:ext uri="{FF2B5EF4-FFF2-40B4-BE49-F238E27FC236}">
                <a16:creationId xmlns:a16="http://schemas.microsoft.com/office/drawing/2014/main" id="{BBC5461D-1B84-47C2-B2E2-63525FB5A66A}"/>
              </a:ext>
            </a:extLst>
          </p:cNvPr>
          <p:cNvSpPr txBox="1"/>
          <p:nvPr/>
        </p:nvSpPr>
        <p:spPr>
          <a:xfrm>
            <a:off x="6631009" y="2507974"/>
            <a:ext cx="4722790"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(hypothetical storm)</a:t>
            </a:r>
          </a:p>
        </p:txBody>
      </p:sp>
      <p:sp>
        <p:nvSpPr>
          <p:cNvPr id="15" name="TextBox 14">
            <a:extLst>
              <a:ext uri="{FF2B5EF4-FFF2-40B4-BE49-F238E27FC236}">
                <a16:creationId xmlns:a16="http://schemas.microsoft.com/office/drawing/2014/main" id="{10F6730D-86DA-4B9C-9C52-15F03FEBB5AD}"/>
              </a:ext>
            </a:extLst>
          </p:cNvPr>
          <p:cNvSpPr txBox="1"/>
          <p:nvPr/>
        </p:nvSpPr>
        <p:spPr>
          <a:xfrm>
            <a:off x="6710069" y="3046119"/>
            <a:ext cx="4021042" cy="523220"/>
          </a:xfrm>
          <a:prstGeom prst="rect">
            <a:avLst/>
          </a:prstGeom>
          <a:noFill/>
        </p:spPr>
        <p:txBody>
          <a:bodyPr wrap="square" rtlCol="0">
            <a:spAutoFit/>
          </a:bodyPr>
          <a:lstStyle/>
          <a:p>
            <a:r>
              <a:rPr lang="en-US" sz="2800" i="1" dirty="0">
                <a:solidFill>
                  <a:srgbClr val="FF0000"/>
                </a:solidFill>
                <a:latin typeface="Consolas" panose="020B0609020204030204" pitchFamily="49" charset="0"/>
              </a:rPr>
              <a:t>(channel routing)</a:t>
            </a:r>
          </a:p>
        </p:txBody>
      </p:sp>
    </p:spTree>
    <p:extLst>
      <p:ext uri="{BB962C8B-B14F-4D97-AF65-F5344CB8AC3E}">
        <p14:creationId xmlns:p14="http://schemas.microsoft.com/office/powerpoint/2010/main" val="16910159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E9B08D55-EF8B-4F78-8712-E95062AC5161}"/>
              </a:ext>
            </a:extLst>
          </p:cNvPr>
          <p:cNvSpPr>
            <a:spLocks noGrp="1"/>
          </p:cNvSpPr>
          <p:nvPr>
            <p:ph type="title"/>
          </p:nvPr>
        </p:nvSpPr>
        <p:spPr>
          <a:xfrm>
            <a:off x="222877" y="216287"/>
            <a:ext cx="4549148" cy="1600200"/>
          </a:xfrm>
        </p:spPr>
        <p:txBody>
          <a:bodyPr>
            <a:normAutofit fontScale="90000"/>
          </a:bodyPr>
          <a:lstStyle/>
          <a:p>
            <a:r>
              <a:rPr lang="en-US" sz="5400" dirty="0"/>
              <a:t>Percentage Curve</a:t>
            </a:r>
          </a:p>
        </p:txBody>
      </p:sp>
      <p:pic>
        <p:nvPicPr>
          <p:cNvPr id="8" name="Content Placeholder 7">
            <a:extLst>
              <a:ext uri="{FF2B5EF4-FFF2-40B4-BE49-F238E27FC236}">
                <a16:creationId xmlns:a16="http://schemas.microsoft.com/office/drawing/2014/main" id="{2C5DB595-DAAA-47DF-BEB9-C065E52F044E}"/>
              </a:ext>
            </a:extLst>
          </p:cNvPr>
          <p:cNvPicPr>
            <a:picLocks noGrp="1" noChangeAspect="1"/>
          </p:cNvPicPr>
          <p:nvPr>
            <p:ph sz="half" idx="1"/>
          </p:nvPr>
        </p:nvPicPr>
        <p:blipFill>
          <a:blip r:embed="rId3"/>
          <a:stretch>
            <a:fillRect/>
          </a:stretch>
        </p:blipFill>
        <p:spPr>
          <a:xfrm>
            <a:off x="1076952" y="1933646"/>
            <a:ext cx="5019048" cy="3190476"/>
          </a:xfrm>
          <a:prstGeom prst="rect">
            <a:avLst/>
          </a:prstGeom>
        </p:spPr>
      </p:pic>
      <p:pic>
        <p:nvPicPr>
          <p:cNvPr id="9" name="Content Placeholder 8">
            <a:extLst>
              <a:ext uri="{FF2B5EF4-FFF2-40B4-BE49-F238E27FC236}">
                <a16:creationId xmlns:a16="http://schemas.microsoft.com/office/drawing/2014/main" id="{B2364669-DD6A-44A5-908E-BABF662714C4}"/>
              </a:ext>
            </a:extLst>
          </p:cNvPr>
          <p:cNvPicPr>
            <a:picLocks noGrp="1" noChangeAspect="1"/>
          </p:cNvPicPr>
          <p:nvPr>
            <p:ph sz="half" idx="2"/>
          </p:nvPr>
        </p:nvPicPr>
        <p:blipFill>
          <a:blip r:embed="rId4"/>
          <a:stretch>
            <a:fillRect/>
          </a:stretch>
        </p:blipFill>
        <p:spPr>
          <a:xfrm>
            <a:off x="6961973" y="390309"/>
            <a:ext cx="4705584" cy="5998723"/>
          </a:xfrm>
          <a:prstGeom prst="rect">
            <a:avLst/>
          </a:prstGeom>
        </p:spPr>
      </p:pic>
    </p:spTree>
    <p:extLst>
      <p:ext uri="{BB962C8B-B14F-4D97-AF65-F5344CB8AC3E}">
        <p14:creationId xmlns:p14="http://schemas.microsoft.com/office/powerpoint/2010/main" val="18532483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E9B08D55-EF8B-4F78-8712-E95062AC5161}"/>
              </a:ext>
            </a:extLst>
          </p:cNvPr>
          <p:cNvSpPr>
            <a:spLocks noGrp="1"/>
          </p:cNvSpPr>
          <p:nvPr>
            <p:ph type="title"/>
          </p:nvPr>
        </p:nvSpPr>
        <p:spPr>
          <a:xfrm>
            <a:off x="222877" y="216287"/>
            <a:ext cx="4549148" cy="1600200"/>
          </a:xfrm>
        </p:spPr>
        <p:txBody>
          <a:bodyPr>
            <a:normAutofit/>
          </a:bodyPr>
          <a:lstStyle/>
          <a:p>
            <a:r>
              <a:rPr lang="en-US" sz="5400" dirty="0"/>
              <a:t>Cross-Section</a:t>
            </a:r>
          </a:p>
        </p:txBody>
      </p:sp>
      <p:pic>
        <p:nvPicPr>
          <p:cNvPr id="14" name="Content Placeholder 13">
            <a:extLst>
              <a:ext uri="{FF2B5EF4-FFF2-40B4-BE49-F238E27FC236}">
                <a16:creationId xmlns:a16="http://schemas.microsoft.com/office/drawing/2014/main" id="{775EB1E8-3BDE-43E2-9BE3-DA71C1C12F60}"/>
              </a:ext>
            </a:extLst>
          </p:cNvPr>
          <p:cNvPicPr>
            <a:picLocks noGrp="1" noChangeAspect="1"/>
          </p:cNvPicPr>
          <p:nvPr>
            <p:ph sz="half" idx="1"/>
          </p:nvPr>
        </p:nvPicPr>
        <p:blipFill>
          <a:blip r:embed="rId3"/>
          <a:stretch>
            <a:fillRect/>
          </a:stretch>
        </p:blipFill>
        <p:spPr>
          <a:xfrm>
            <a:off x="222876" y="2690037"/>
            <a:ext cx="5777443" cy="2357021"/>
          </a:xfrm>
          <a:prstGeom prst="rect">
            <a:avLst/>
          </a:prstGeom>
        </p:spPr>
      </p:pic>
      <p:pic>
        <p:nvPicPr>
          <p:cNvPr id="5" name="Content Placeholder 4">
            <a:extLst>
              <a:ext uri="{FF2B5EF4-FFF2-40B4-BE49-F238E27FC236}">
                <a16:creationId xmlns:a16="http://schemas.microsoft.com/office/drawing/2014/main" id="{9E771E6E-E602-418E-BB3A-093DD42636E7}"/>
              </a:ext>
            </a:extLst>
          </p:cNvPr>
          <p:cNvPicPr>
            <a:picLocks noGrp="1" noChangeAspect="1"/>
          </p:cNvPicPr>
          <p:nvPr>
            <p:ph sz="half" idx="2"/>
          </p:nvPr>
        </p:nvPicPr>
        <p:blipFill>
          <a:blip r:embed="rId4"/>
          <a:stretch>
            <a:fillRect/>
          </a:stretch>
        </p:blipFill>
        <p:spPr>
          <a:xfrm>
            <a:off x="6191680" y="1612431"/>
            <a:ext cx="5777443" cy="4505543"/>
          </a:xfrm>
          <a:prstGeom prst="rect">
            <a:avLst/>
          </a:prstGeom>
        </p:spPr>
      </p:pic>
    </p:spTree>
    <p:extLst>
      <p:ext uri="{BB962C8B-B14F-4D97-AF65-F5344CB8AC3E}">
        <p14:creationId xmlns:p14="http://schemas.microsoft.com/office/powerpoint/2010/main" val="9897715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939EE97-CC39-5B76-2647-A9864151D238}"/>
              </a:ext>
            </a:extLst>
          </p:cNvPr>
          <p:cNvSpPr txBox="1">
            <a:spLocks/>
          </p:cNvSpPr>
          <p:nvPr/>
        </p:nvSpPr>
        <p:spPr>
          <a:xfrm>
            <a:off x="850490" y="2386558"/>
            <a:ext cx="10491020" cy="2084883"/>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Demos:</a:t>
            </a:r>
            <a:br>
              <a:rPr kumimoji="0" lang="en-US" sz="44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br>
            <a:endParaRPr kumimoji="0" lang="en-US" sz="3600" b="0" i="1" u="none" strike="noStrike" kern="1200" cap="none" spc="0" normalizeH="0" baseline="0" noProof="0" dirty="0">
              <a:ln>
                <a:noFill/>
              </a:ln>
              <a:solidFill>
                <a:prstClr val="black"/>
              </a:solidFill>
              <a:effectLst/>
              <a:uLnTx/>
              <a:uFillTx/>
              <a:latin typeface="Lato" panose="020F0502020204030203" pitchFamily="34" charset="0"/>
              <a:ea typeface="+mj-ea"/>
              <a:cs typeface="+mj-cs"/>
            </a:endParaRPr>
          </a:p>
        </p:txBody>
      </p:sp>
      <p:sp>
        <p:nvSpPr>
          <p:cNvPr id="2" name="Title 1">
            <a:extLst>
              <a:ext uri="{FF2B5EF4-FFF2-40B4-BE49-F238E27FC236}">
                <a16:creationId xmlns:a16="http://schemas.microsoft.com/office/drawing/2014/main" id="{0CACCC4B-32DF-0527-7BA5-09CDEB79CAB3}"/>
              </a:ext>
            </a:extLst>
          </p:cNvPr>
          <p:cNvSpPr txBox="1">
            <a:spLocks/>
          </p:cNvSpPr>
          <p:nvPr/>
        </p:nvSpPr>
        <p:spPr>
          <a:xfrm>
            <a:off x="2325494" y="660093"/>
            <a:ext cx="7541012" cy="1473507"/>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a:ln>
                  <a:noFill/>
                </a:ln>
                <a:solidFill>
                  <a:prstClr val="black"/>
                </a:solidFill>
                <a:effectLst/>
                <a:uLnTx/>
                <a:uFillTx/>
                <a:latin typeface="Lato" panose="020F0502020204030203" pitchFamily="34" charset="0"/>
                <a:ea typeface="+mj-ea"/>
                <a:cs typeface="+mj-cs"/>
              </a:rPr>
              <a:t>Paired Data</a:t>
            </a:r>
          </a:p>
        </p:txBody>
      </p:sp>
    </p:spTree>
    <p:extLst>
      <p:ext uri="{BB962C8B-B14F-4D97-AF65-F5344CB8AC3E}">
        <p14:creationId xmlns:p14="http://schemas.microsoft.com/office/powerpoint/2010/main" val="19499590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C2E6A-A8EE-3AEF-928F-256ACDC05319}"/>
              </a:ext>
            </a:extLst>
          </p:cNvPr>
          <p:cNvSpPr>
            <a:spLocks noGrp="1"/>
          </p:cNvSpPr>
          <p:nvPr>
            <p:ph type="title"/>
          </p:nvPr>
        </p:nvSpPr>
        <p:spPr>
          <a:xfrm>
            <a:off x="747251" y="132473"/>
            <a:ext cx="10972800" cy="858128"/>
          </a:xfrm>
        </p:spPr>
        <p:txBody>
          <a:bodyPr/>
          <a:lstStyle/>
          <a:p>
            <a:r>
              <a:rPr lang="en-US" dirty="0"/>
              <a:t>Example of shared data use in HEC-HMS</a:t>
            </a:r>
          </a:p>
        </p:txBody>
      </p:sp>
      <p:pic>
        <p:nvPicPr>
          <p:cNvPr id="5" name="Picture 4">
            <a:extLst>
              <a:ext uri="{FF2B5EF4-FFF2-40B4-BE49-F238E27FC236}">
                <a16:creationId xmlns:a16="http://schemas.microsoft.com/office/drawing/2014/main" id="{294FBBD8-A335-FD41-3E17-D52B9F0BDFBC}"/>
              </a:ext>
            </a:extLst>
          </p:cNvPr>
          <p:cNvPicPr>
            <a:picLocks noChangeAspect="1"/>
          </p:cNvPicPr>
          <p:nvPr/>
        </p:nvPicPr>
        <p:blipFill rotWithShape="1">
          <a:blip r:embed="rId3"/>
          <a:srcRect t="20709"/>
          <a:stretch/>
        </p:blipFill>
        <p:spPr>
          <a:xfrm>
            <a:off x="575153" y="2367690"/>
            <a:ext cx="2753601" cy="2841878"/>
          </a:xfrm>
          <a:prstGeom prst="rect">
            <a:avLst/>
          </a:prstGeom>
          <a:ln>
            <a:solidFill>
              <a:srgbClr val="92D050"/>
            </a:solidFill>
          </a:ln>
        </p:spPr>
      </p:pic>
      <p:sp>
        <p:nvSpPr>
          <p:cNvPr id="6" name="TextBox 5">
            <a:extLst>
              <a:ext uri="{FF2B5EF4-FFF2-40B4-BE49-F238E27FC236}">
                <a16:creationId xmlns:a16="http://schemas.microsoft.com/office/drawing/2014/main" id="{0007183F-C128-9CEA-EB41-6549EC7DBF10}"/>
              </a:ext>
            </a:extLst>
          </p:cNvPr>
          <p:cNvSpPr txBox="1"/>
          <p:nvPr/>
        </p:nvSpPr>
        <p:spPr>
          <a:xfrm>
            <a:off x="844514" y="1589623"/>
            <a:ext cx="2214880" cy="646331"/>
          </a:xfrm>
          <a:prstGeom prst="rect">
            <a:avLst/>
          </a:prstGeom>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dirty="0"/>
              <a:t>Air Temperature Gage</a:t>
            </a:r>
          </a:p>
        </p:txBody>
      </p:sp>
      <p:sp>
        <p:nvSpPr>
          <p:cNvPr id="7" name="Arrow: Right 6">
            <a:extLst>
              <a:ext uri="{FF2B5EF4-FFF2-40B4-BE49-F238E27FC236}">
                <a16:creationId xmlns:a16="http://schemas.microsoft.com/office/drawing/2014/main" id="{02DA0CC1-068A-D74B-AB12-5958498406D5}"/>
              </a:ext>
            </a:extLst>
          </p:cNvPr>
          <p:cNvSpPr/>
          <p:nvPr/>
        </p:nvSpPr>
        <p:spPr>
          <a:xfrm rot="20236582">
            <a:off x="8311507" y="2046723"/>
            <a:ext cx="589936" cy="2318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D7B12B1C-5665-CBF5-DDD1-84718FAB8B61}"/>
              </a:ext>
            </a:extLst>
          </p:cNvPr>
          <p:cNvSpPr/>
          <p:nvPr/>
        </p:nvSpPr>
        <p:spPr>
          <a:xfrm>
            <a:off x="3894037" y="1848375"/>
            <a:ext cx="589936" cy="1868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77B5C075-1E5F-2AC6-B70C-B9826F902853}"/>
              </a:ext>
            </a:extLst>
          </p:cNvPr>
          <p:cNvSpPr txBox="1"/>
          <p:nvPr/>
        </p:nvSpPr>
        <p:spPr>
          <a:xfrm>
            <a:off x="4776436" y="1694016"/>
            <a:ext cx="2214880" cy="369332"/>
          </a:xfrm>
          <a:prstGeom prst="rect">
            <a:avLst/>
          </a:prstGeom>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dirty="0"/>
              <a:t>Add to Met Model</a:t>
            </a:r>
          </a:p>
        </p:txBody>
      </p:sp>
      <p:sp>
        <p:nvSpPr>
          <p:cNvPr id="10" name="TextBox 9">
            <a:extLst>
              <a:ext uri="{FF2B5EF4-FFF2-40B4-BE49-F238E27FC236}">
                <a16:creationId xmlns:a16="http://schemas.microsoft.com/office/drawing/2014/main" id="{4661D605-D9B0-A9E8-B51A-525DC7638503}"/>
              </a:ext>
            </a:extLst>
          </p:cNvPr>
          <p:cNvSpPr txBox="1"/>
          <p:nvPr/>
        </p:nvSpPr>
        <p:spPr>
          <a:xfrm>
            <a:off x="9052931" y="1606598"/>
            <a:ext cx="2214880" cy="646331"/>
          </a:xfrm>
          <a:prstGeom prst="rect">
            <a:avLst/>
          </a:prstGeom>
          <a:ln/>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dirty="0"/>
              <a:t>Compute Priestly-Taylor ET </a:t>
            </a:r>
          </a:p>
        </p:txBody>
      </p:sp>
      <p:sp>
        <p:nvSpPr>
          <p:cNvPr id="11" name="TextBox 10">
            <a:extLst>
              <a:ext uri="{FF2B5EF4-FFF2-40B4-BE49-F238E27FC236}">
                <a16:creationId xmlns:a16="http://schemas.microsoft.com/office/drawing/2014/main" id="{D28E30B4-408E-6798-C4AC-CFB6F28222DD}"/>
              </a:ext>
            </a:extLst>
          </p:cNvPr>
          <p:cNvSpPr txBox="1"/>
          <p:nvPr/>
        </p:nvSpPr>
        <p:spPr>
          <a:xfrm>
            <a:off x="9213354" y="4161588"/>
            <a:ext cx="2214880" cy="1200329"/>
          </a:xfrm>
          <a:prstGeom prst="rect">
            <a:avLst/>
          </a:prstGeom>
          <a:ln/>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dirty="0"/>
              <a:t>Compute Snow Water Equivalent time series in Energy Budget snow model </a:t>
            </a:r>
          </a:p>
        </p:txBody>
      </p:sp>
      <p:sp>
        <p:nvSpPr>
          <p:cNvPr id="12" name="Arrow: Right 11">
            <a:extLst>
              <a:ext uri="{FF2B5EF4-FFF2-40B4-BE49-F238E27FC236}">
                <a16:creationId xmlns:a16="http://schemas.microsoft.com/office/drawing/2014/main" id="{406D38DE-E469-3277-FA17-5564E2345469}"/>
              </a:ext>
            </a:extLst>
          </p:cNvPr>
          <p:cNvSpPr/>
          <p:nvPr/>
        </p:nvSpPr>
        <p:spPr>
          <a:xfrm rot="1152199">
            <a:off x="8441271" y="4280166"/>
            <a:ext cx="589936" cy="2318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8EEA92FD-9BA2-A456-E152-F873930799A2}"/>
              </a:ext>
            </a:extLst>
          </p:cNvPr>
          <p:cNvPicPr>
            <a:picLocks noChangeAspect="1"/>
          </p:cNvPicPr>
          <p:nvPr/>
        </p:nvPicPr>
        <p:blipFill rotWithShape="1">
          <a:blip r:embed="rId4"/>
          <a:srcRect t="1240" b="9258"/>
          <a:stretch/>
        </p:blipFill>
        <p:spPr>
          <a:xfrm>
            <a:off x="3911323" y="2235954"/>
            <a:ext cx="4191363" cy="3321660"/>
          </a:xfrm>
          <a:prstGeom prst="rect">
            <a:avLst/>
          </a:prstGeom>
          <a:ln>
            <a:solidFill>
              <a:srgbClr val="FFC000"/>
            </a:solidFill>
          </a:ln>
        </p:spPr>
      </p:pic>
    </p:spTree>
    <p:extLst>
      <p:ext uri="{BB962C8B-B14F-4D97-AF65-F5344CB8AC3E}">
        <p14:creationId xmlns:p14="http://schemas.microsoft.com/office/powerpoint/2010/main" val="10994084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6">
            <a:extLst>
              <a:ext uri="{FF2B5EF4-FFF2-40B4-BE49-F238E27FC236}">
                <a16:creationId xmlns:a16="http://schemas.microsoft.com/office/drawing/2014/main" id="{08D9798C-0250-49FC-AF00-4A5E93986986}"/>
              </a:ext>
            </a:extLst>
          </p:cNvPr>
          <p:cNvPicPr>
            <a:picLocks noChangeAspect="1"/>
          </p:cNvPicPr>
          <p:nvPr/>
        </p:nvPicPr>
        <p:blipFill>
          <a:blip r:embed="rId3"/>
          <a:stretch>
            <a:fillRect/>
          </a:stretch>
        </p:blipFill>
        <p:spPr>
          <a:xfrm>
            <a:off x="138219" y="137114"/>
            <a:ext cx="6906666" cy="3360000"/>
          </a:xfrm>
          <a:prstGeom prst="rect">
            <a:avLst/>
          </a:prstGeom>
        </p:spPr>
      </p:pic>
      <p:pic>
        <p:nvPicPr>
          <p:cNvPr id="5" name="Picture 4">
            <a:extLst>
              <a:ext uri="{FF2B5EF4-FFF2-40B4-BE49-F238E27FC236}">
                <a16:creationId xmlns:a16="http://schemas.microsoft.com/office/drawing/2014/main" id="{BC7CC7DB-5A8B-4372-9E5B-13E3A2006455}"/>
              </a:ext>
            </a:extLst>
          </p:cNvPr>
          <p:cNvPicPr>
            <a:picLocks noChangeAspect="1"/>
          </p:cNvPicPr>
          <p:nvPr/>
        </p:nvPicPr>
        <p:blipFill>
          <a:blip r:embed="rId4"/>
          <a:stretch>
            <a:fillRect/>
          </a:stretch>
        </p:blipFill>
        <p:spPr>
          <a:xfrm>
            <a:off x="5146155" y="3654220"/>
            <a:ext cx="6906666" cy="3066666"/>
          </a:xfrm>
          <a:prstGeom prst="rect">
            <a:avLst/>
          </a:prstGeom>
        </p:spPr>
      </p:pic>
      <p:cxnSp>
        <p:nvCxnSpPr>
          <p:cNvPr id="6" name="Straight Arrow Connector 5">
            <a:extLst>
              <a:ext uri="{FF2B5EF4-FFF2-40B4-BE49-F238E27FC236}">
                <a16:creationId xmlns:a16="http://schemas.microsoft.com/office/drawing/2014/main" id="{2582CADA-E92A-4F75-8130-63E231D97234}"/>
              </a:ext>
            </a:extLst>
          </p:cNvPr>
          <p:cNvCxnSpPr>
            <a:cxnSpLocks/>
            <a:stCxn id="4" idx="2"/>
            <a:endCxn id="5" idx="1"/>
          </p:cNvCxnSpPr>
          <p:nvPr/>
        </p:nvCxnSpPr>
        <p:spPr>
          <a:xfrm>
            <a:off x="3591552" y="3497114"/>
            <a:ext cx="1554603" cy="169043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06695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7404E551-9F01-4990-B14D-A6DB5C445716}"/>
              </a:ext>
            </a:extLst>
          </p:cNvPr>
          <p:cNvPicPr>
            <a:picLocks noGrp="1" noChangeAspect="1"/>
          </p:cNvPicPr>
          <p:nvPr>
            <p:ph sz="half" idx="1"/>
          </p:nvPr>
        </p:nvPicPr>
        <p:blipFill>
          <a:blip r:embed="rId3"/>
          <a:stretch>
            <a:fillRect/>
          </a:stretch>
        </p:blipFill>
        <p:spPr>
          <a:xfrm>
            <a:off x="276449" y="138224"/>
            <a:ext cx="4506667" cy="3399999"/>
          </a:xfrm>
          <a:prstGeom prst="rect">
            <a:avLst/>
          </a:prstGeom>
        </p:spPr>
      </p:pic>
      <p:pic>
        <p:nvPicPr>
          <p:cNvPr id="9" name="Picture 8">
            <a:extLst>
              <a:ext uri="{FF2B5EF4-FFF2-40B4-BE49-F238E27FC236}">
                <a16:creationId xmlns:a16="http://schemas.microsoft.com/office/drawing/2014/main" id="{0B27B4C0-938D-4223-8C88-C6B0AF5419D8}"/>
              </a:ext>
            </a:extLst>
          </p:cNvPr>
          <p:cNvPicPr>
            <a:picLocks noChangeAspect="1"/>
          </p:cNvPicPr>
          <p:nvPr/>
        </p:nvPicPr>
        <p:blipFill>
          <a:blip r:embed="rId4"/>
          <a:stretch>
            <a:fillRect/>
          </a:stretch>
        </p:blipFill>
        <p:spPr>
          <a:xfrm>
            <a:off x="5564132" y="2592238"/>
            <a:ext cx="6479999" cy="4133333"/>
          </a:xfrm>
          <a:prstGeom prst="rect">
            <a:avLst/>
          </a:prstGeom>
        </p:spPr>
      </p:pic>
      <p:cxnSp>
        <p:nvCxnSpPr>
          <p:cNvPr id="16" name="Straight Arrow Connector 15">
            <a:extLst>
              <a:ext uri="{FF2B5EF4-FFF2-40B4-BE49-F238E27FC236}">
                <a16:creationId xmlns:a16="http://schemas.microsoft.com/office/drawing/2014/main" id="{A1857109-3EDE-4FF2-9C6D-F429F8FFDCDE}"/>
              </a:ext>
            </a:extLst>
          </p:cNvPr>
          <p:cNvCxnSpPr>
            <a:cxnSpLocks noChangeAspect="1"/>
            <a:stCxn id="8" idx="2"/>
            <a:endCxn id="9" idx="1"/>
          </p:cNvCxnSpPr>
          <p:nvPr/>
        </p:nvCxnSpPr>
        <p:spPr>
          <a:xfrm>
            <a:off x="2529783" y="3538223"/>
            <a:ext cx="3034349" cy="112068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19864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52C7654-6B3F-4E26-87F3-025232FDE716}"/>
              </a:ext>
            </a:extLst>
          </p:cNvPr>
          <p:cNvSpPr>
            <a:spLocks noGrp="1"/>
          </p:cNvSpPr>
          <p:nvPr>
            <p:ph type="title"/>
          </p:nvPr>
        </p:nvSpPr>
        <p:spPr>
          <a:xfrm>
            <a:off x="838200" y="270033"/>
            <a:ext cx="10515600" cy="1325563"/>
          </a:xfrm>
        </p:spPr>
        <p:txBody>
          <a:bodyPr/>
          <a:lstStyle/>
          <a:p>
            <a:r>
              <a:rPr lang="en-US" dirty="0"/>
              <a:t>Paired Data Manager</a:t>
            </a:r>
          </a:p>
        </p:txBody>
      </p:sp>
      <p:sp>
        <p:nvSpPr>
          <p:cNvPr id="6" name="Content Placeholder 5">
            <a:extLst>
              <a:ext uri="{FF2B5EF4-FFF2-40B4-BE49-F238E27FC236}">
                <a16:creationId xmlns:a16="http://schemas.microsoft.com/office/drawing/2014/main" id="{40ECB097-71FC-49DA-B6C0-B8E395119922}"/>
              </a:ext>
            </a:extLst>
          </p:cNvPr>
          <p:cNvSpPr>
            <a:spLocks noGrp="1"/>
          </p:cNvSpPr>
          <p:nvPr>
            <p:ph idx="1"/>
          </p:nvPr>
        </p:nvSpPr>
        <p:spPr>
          <a:xfrm>
            <a:off x="838200" y="1825625"/>
            <a:ext cx="5257800" cy="4351338"/>
          </a:xfrm>
        </p:spPr>
        <p:txBody>
          <a:bodyPr/>
          <a:lstStyle/>
          <a:p>
            <a:r>
              <a:rPr lang="en-US" dirty="0"/>
              <a:t>View existing data by type</a:t>
            </a:r>
          </a:p>
          <a:p>
            <a:r>
              <a:rPr lang="en-US" dirty="0"/>
              <a:t>Create new</a:t>
            </a:r>
          </a:p>
          <a:p>
            <a:r>
              <a:rPr lang="en-US" dirty="0"/>
              <a:t>Copy</a:t>
            </a:r>
          </a:p>
          <a:p>
            <a:r>
              <a:rPr lang="en-US" dirty="0"/>
              <a:t>Rename</a:t>
            </a:r>
          </a:p>
          <a:p>
            <a:r>
              <a:rPr lang="en-US" dirty="0"/>
              <a:t>Delete</a:t>
            </a:r>
          </a:p>
        </p:txBody>
      </p:sp>
      <p:pic>
        <p:nvPicPr>
          <p:cNvPr id="7" name="Picture Placeholder 6">
            <a:extLst>
              <a:ext uri="{FF2B5EF4-FFF2-40B4-BE49-F238E27FC236}">
                <a16:creationId xmlns:a16="http://schemas.microsoft.com/office/drawing/2014/main" id="{10A60748-4620-4DDF-BB37-559B85504FC5}"/>
              </a:ext>
            </a:extLst>
          </p:cNvPr>
          <p:cNvPicPr>
            <a:picLocks noChangeAspect="1"/>
          </p:cNvPicPr>
          <p:nvPr/>
        </p:nvPicPr>
        <p:blipFill>
          <a:blip r:embed="rId2"/>
          <a:srcRect t="1008" b="1008"/>
          <a:stretch>
            <a:fillRect/>
          </a:stretch>
        </p:blipFill>
        <p:spPr>
          <a:xfrm>
            <a:off x="6659396" y="1825625"/>
            <a:ext cx="5191886" cy="4099560"/>
          </a:xfrm>
          <a:prstGeom prst="rect">
            <a:avLst/>
          </a:prstGeom>
          <a:ln w="38100">
            <a:noFill/>
          </a:ln>
        </p:spPr>
      </p:pic>
    </p:spTree>
    <p:extLst>
      <p:ext uri="{BB962C8B-B14F-4D97-AF65-F5344CB8AC3E}">
        <p14:creationId xmlns:p14="http://schemas.microsoft.com/office/powerpoint/2010/main" val="6955814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FEFDDE-0C7E-423F-B5DE-BA9E4305E86F}"/>
              </a:ext>
            </a:extLst>
          </p:cNvPr>
          <p:cNvSpPr>
            <a:spLocks noGrp="1"/>
          </p:cNvSpPr>
          <p:nvPr>
            <p:ph type="title"/>
          </p:nvPr>
        </p:nvSpPr>
        <p:spPr>
          <a:xfrm>
            <a:off x="698090" y="447104"/>
            <a:ext cx="10972800" cy="858128"/>
          </a:xfrm>
        </p:spPr>
        <p:txBody>
          <a:bodyPr/>
          <a:lstStyle/>
          <a:p>
            <a:r>
              <a:rPr lang="en-US" dirty="0"/>
              <a:t>Data Sources</a:t>
            </a:r>
          </a:p>
        </p:txBody>
      </p:sp>
      <p:sp>
        <p:nvSpPr>
          <p:cNvPr id="13" name="Content Placeholder 12">
            <a:extLst>
              <a:ext uri="{FF2B5EF4-FFF2-40B4-BE49-F238E27FC236}">
                <a16:creationId xmlns:a16="http://schemas.microsoft.com/office/drawing/2014/main" id="{3AAD48CD-E823-43B4-AF0A-9F52F84BFB67}"/>
              </a:ext>
            </a:extLst>
          </p:cNvPr>
          <p:cNvSpPr>
            <a:spLocks noGrp="1"/>
          </p:cNvSpPr>
          <p:nvPr>
            <p:ph idx="1"/>
          </p:nvPr>
        </p:nvSpPr>
        <p:spPr>
          <a:xfrm>
            <a:off x="838200" y="1825625"/>
            <a:ext cx="10515600" cy="1948933"/>
          </a:xfrm>
        </p:spPr>
        <p:txBody>
          <a:bodyPr/>
          <a:lstStyle/>
          <a:p>
            <a:r>
              <a:rPr lang="en-US" dirty="0"/>
              <a:t>Link to an existing HEC-DSS file</a:t>
            </a:r>
          </a:p>
          <a:p>
            <a:r>
              <a:rPr lang="en-US" dirty="0"/>
              <a:t>Enter data manually</a:t>
            </a:r>
          </a:p>
        </p:txBody>
      </p:sp>
      <p:pic>
        <p:nvPicPr>
          <p:cNvPr id="12" name="Picture 11">
            <a:extLst>
              <a:ext uri="{FF2B5EF4-FFF2-40B4-BE49-F238E27FC236}">
                <a16:creationId xmlns:a16="http://schemas.microsoft.com/office/drawing/2014/main" id="{2CA3BE34-AA4A-4919-AEF3-2CED16E6E7B2}"/>
              </a:ext>
            </a:extLst>
          </p:cNvPr>
          <p:cNvPicPr>
            <a:picLocks noChangeAspect="1"/>
          </p:cNvPicPr>
          <p:nvPr/>
        </p:nvPicPr>
        <p:blipFill>
          <a:blip r:embed="rId3"/>
          <a:stretch>
            <a:fillRect/>
          </a:stretch>
        </p:blipFill>
        <p:spPr>
          <a:xfrm>
            <a:off x="1651306" y="3536816"/>
            <a:ext cx="8718700" cy="2179674"/>
          </a:xfrm>
          <a:prstGeom prst="rect">
            <a:avLst/>
          </a:prstGeom>
        </p:spPr>
      </p:pic>
    </p:spTree>
    <p:extLst>
      <p:ext uri="{BB962C8B-B14F-4D97-AF65-F5344CB8AC3E}">
        <p14:creationId xmlns:p14="http://schemas.microsoft.com/office/powerpoint/2010/main" val="32064304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B0F41-57E4-491F-813E-8C3CD05FFA16}"/>
              </a:ext>
            </a:extLst>
          </p:cNvPr>
          <p:cNvSpPr>
            <a:spLocks noGrp="1"/>
          </p:cNvSpPr>
          <p:nvPr>
            <p:ph type="title"/>
          </p:nvPr>
        </p:nvSpPr>
        <p:spPr>
          <a:xfrm>
            <a:off x="609600" y="93143"/>
            <a:ext cx="10972800" cy="858128"/>
          </a:xfrm>
        </p:spPr>
        <p:txBody>
          <a:bodyPr/>
          <a:lstStyle/>
          <a:p>
            <a:r>
              <a:rPr lang="en-US" dirty="0"/>
              <a:t>Manual Entry</a:t>
            </a:r>
          </a:p>
        </p:txBody>
      </p:sp>
      <p:sp>
        <p:nvSpPr>
          <p:cNvPr id="3" name="Content Placeholder 2">
            <a:extLst>
              <a:ext uri="{FF2B5EF4-FFF2-40B4-BE49-F238E27FC236}">
                <a16:creationId xmlns:a16="http://schemas.microsoft.com/office/drawing/2014/main" id="{D906A3C7-C456-4718-9F1F-1FBFD6EBB4E3}"/>
              </a:ext>
            </a:extLst>
          </p:cNvPr>
          <p:cNvSpPr>
            <a:spLocks noGrp="1"/>
          </p:cNvSpPr>
          <p:nvPr>
            <p:ph idx="1"/>
          </p:nvPr>
        </p:nvSpPr>
        <p:spPr>
          <a:xfrm>
            <a:off x="848032" y="1056686"/>
            <a:ext cx="5020340" cy="4351338"/>
          </a:xfrm>
        </p:spPr>
        <p:txBody>
          <a:bodyPr/>
          <a:lstStyle/>
          <a:p>
            <a:r>
              <a:rPr lang="en-US" dirty="0"/>
              <a:t>Spreadsheet-like table</a:t>
            </a:r>
          </a:p>
          <a:p>
            <a:r>
              <a:rPr lang="en-US" dirty="0"/>
              <a:t>Copy-and-paste</a:t>
            </a:r>
          </a:p>
          <a:p>
            <a:r>
              <a:rPr lang="en-US" dirty="0"/>
              <a:t>Advanced functions</a:t>
            </a:r>
          </a:p>
        </p:txBody>
      </p:sp>
      <p:pic>
        <p:nvPicPr>
          <p:cNvPr id="4" name="Picture 3">
            <a:extLst>
              <a:ext uri="{FF2B5EF4-FFF2-40B4-BE49-F238E27FC236}">
                <a16:creationId xmlns:a16="http://schemas.microsoft.com/office/drawing/2014/main" id="{9047C402-5C1B-4701-9E1E-4A7AC09F2585}"/>
              </a:ext>
            </a:extLst>
          </p:cNvPr>
          <p:cNvPicPr>
            <a:picLocks noChangeAspect="1"/>
          </p:cNvPicPr>
          <p:nvPr/>
        </p:nvPicPr>
        <p:blipFill>
          <a:blip r:embed="rId3"/>
          <a:stretch>
            <a:fillRect/>
          </a:stretch>
        </p:blipFill>
        <p:spPr>
          <a:xfrm>
            <a:off x="5578549" y="2523716"/>
            <a:ext cx="6003851" cy="3712907"/>
          </a:xfrm>
          <a:prstGeom prst="rect">
            <a:avLst/>
          </a:prstGeom>
        </p:spPr>
      </p:pic>
      <p:pic>
        <p:nvPicPr>
          <p:cNvPr id="5" name="Picture 4">
            <a:extLst>
              <a:ext uri="{FF2B5EF4-FFF2-40B4-BE49-F238E27FC236}">
                <a16:creationId xmlns:a16="http://schemas.microsoft.com/office/drawing/2014/main" id="{7284F515-700B-4C6A-9679-F6E49E12E562}"/>
              </a:ext>
            </a:extLst>
          </p:cNvPr>
          <p:cNvPicPr>
            <a:picLocks noChangeAspect="1"/>
          </p:cNvPicPr>
          <p:nvPr/>
        </p:nvPicPr>
        <p:blipFill>
          <a:blip r:embed="rId4"/>
          <a:stretch>
            <a:fillRect/>
          </a:stretch>
        </p:blipFill>
        <p:spPr>
          <a:xfrm>
            <a:off x="1842068" y="2976716"/>
            <a:ext cx="2676190" cy="3066667"/>
          </a:xfrm>
          <a:prstGeom prst="rect">
            <a:avLst/>
          </a:prstGeom>
        </p:spPr>
      </p:pic>
    </p:spTree>
    <p:extLst>
      <p:ext uri="{BB962C8B-B14F-4D97-AF65-F5344CB8AC3E}">
        <p14:creationId xmlns:p14="http://schemas.microsoft.com/office/powerpoint/2010/main" val="22756991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A9459-9E28-4AAC-837F-006FA019D213}"/>
              </a:ext>
            </a:extLst>
          </p:cNvPr>
          <p:cNvSpPr>
            <a:spLocks noGrp="1"/>
          </p:cNvSpPr>
          <p:nvPr>
            <p:ph type="title"/>
          </p:nvPr>
        </p:nvSpPr>
        <p:spPr>
          <a:xfrm>
            <a:off x="609600" y="327819"/>
            <a:ext cx="10972800" cy="858128"/>
          </a:xfrm>
        </p:spPr>
        <p:txBody>
          <a:bodyPr/>
          <a:lstStyle/>
          <a:p>
            <a:r>
              <a:rPr lang="en-US" dirty="0"/>
              <a:t>HEC-DSS File</a:t>
            </a:r>
          </a:p>
        </p:txBody>
      </p:sp>
      <p:sp>
        <p:nvSpPr>
          <p:cNvPr id="3" name="Content Placeholder 2">
            <a:extLst>
              <a:ext uri="{FF2B5EF4-FFF2-40B4-BE49-F238E27FC236}">
                <a16:creationId xmlns:a16="http://schemas.microsoft.com/office/drawing/2014/main" id="{27E87744-A981-465A-82BD-2A6B392FCE7A}"/>
              </a:ext>
            </a:extLst>
          </p:cNvPr>
          <p:cNvSpPr>
            <a:spLocks noGrp="1"/>
          </p:cNvSpPr>
          <p:nvPr>
            <p:ph idx="1"/>
          </p:nvPr>
        </p:nvSpPr>
        <p:spPr>
          <a:xfrm>
            <a:off x="811161" y="1330198"/>
            <a:ext cx="10972800" cy="4844460"/>
          </a:xfrm>
        </p:spPr>
        <p:txBody>
          <a:bodyPr>
            <a:normAutofit fontScale="92500" lnSpcReduction="10000"/>
          </a:bodyPr>
          <a:lstStyle/>
          <a:p>
            <a:r>
              <a:rPr lang="en-US" dirty="0"/>
              <a:t>Link to existing paired data in a DSS file</a:t>
            </a:r>
          </a:p>
          <a:p>
            <a:endParaRPr lang="en-US" dirty="0"/>
          </a:p>
          <a:p>
            <a:endParaRPr lang="en-US" dirty="0"/>
          </a:p>
          <a:p>
            <a:endParaRPr lang="en-US" dirty="0"/>
          </a:p>
          <a:p>
            <a:endParaRPr lang="en-US" dirty="0"/>
          </a:p>
          <a:p>
            <a:endParaRPr lang="en-US" dirty="0"/>
          </a:p>
          <a:p>
            <a:endParaRPr lang="en-US" dirty="0"/>
          </a:p>
          <a:p>
            <a:r>
              <a:rPr lang="en-US" dirty="0"/>
              <a:t>See User’s Manual for DSS pathway conventions:</a:t>
            </a:r>
          </a:p>
          <a:p>
            <a:pPr marL="457200" lvl="1" indent="0">
              <a:buNone/>
            </a:pPr>
            <a:r>
              <a:rPr lang="en-US" dirty="0">
                <a:hlinkClick r:id="rId3"/>
              </a:rPr>
              <a:t>https://www.hec.usace.army.mil/confluence/hmsdocs/hmsum/latest/shared-component-data/paired-data</a:t>
            </a:r>
            <a:r>
              <a:rPr lang="en-US" dirty="0"/>
              <a:t> </a:t>
            </a:r>
          </a:p>
          <a:p>
            <a:endParaRPr lang="en-US" dirty="0"/>
          </a:p>
          <a:p>
            <a:pPr marL="0" indent="0">
              <a:buNone/>
            </a:pPr>
            <a:endParaRPr lang="en-US" dirty="0"/>
          </a:p>
          <a:p>
            <a:endParaRPr lang="en-US" dirty="0"/>
          </a:p>
          <a:p>
            <a:endParaRPr lang="en-US" dirty="0"/>
          </a:p>
          <a:p>
            <a:endParaRPr lang="en-US" dirty="0"/>
          </a:p>
        </p:txBody>
      </p:sp>
      <p:pic>
        <p:nvPicPr>
          <p:cNvPr id="4" name="Picture 3">
            <a:extLst>
              <a:ext uri="{FF2B5EF4-FFF2-40B4-BE49-F238E27FC236}">
                <a16:creationId xmlns:a16="http://schemas.microsoft.com/office/drawing/2014/main" id="{6F3BCA25-3E63-4C04-9B5A-21817BB259C2}"/>
              </a:ext>
            </a:extLst>
          </p:cNvPr>
          <p:cNvPicPr>
            <a:picLocks noChangeAspect="1"/>
          </p:cNvPicPr>
          <p:nvPr/>
        </p:nvPicPr>
        <p:blipFill>
          <a:blip r:embed="rId4"/>
          <a:stretch>
            <a:fillRect/>
          </a:stretch>
        </p:blipFill>
        <p:spPr>
          <a:xfrm>
            <a:off x="1217998" y="2126510"/>
            <a:ext cx="7299047" cy="2364286"/>
          </a:xfrm>
          <a:prstGeom prst="rect">
            <a:avLst/>
          </a:prstGeom>
        </p:spPr>
      </p:pic>
    </p:spTree>
    <p:extLst>
      <p:ext uri="{BB962C8B-B14F-4D97-AF65-F5344CB8AC3E}">
        <p14:creationId xmlns:p14="http://schemas.microsoft.com/office/powerpoint/2010/main" val="3117638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a:xfrm>
            <a:off x="797921" y="2869761"/>
            <a:ext cx="4876800" cy="984484"/>
          </a:xfrm>
        </p:spPr>
        <p:txBody>
          <a:bodyPr/>
          <a:lstStyle/>
          <a:p>
            <a:r>
              <a:rPr lang="en-US" dirty="0"/>
              <a:t>Gridded Data</a:t>
            </a:r>
          </a:p>
        </p:txBody>
      </p:sp>
      <p:pic>
        <p:nvPicPr>
          <p:cNvPr id="2" name="Picture 2">
            <a:extLst>
              <a:ext uri="{FF2B5EF4-FFF2-40B4-BE49-F238E27FC236}">
                <a16:creationId xmlns:a16="http://schemas.microsoft.com/office/drawing/2014/main" id="{F5BEC88C-186F-971C-D5AC-1E9B8D0220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50256" y="732608"/>
            <a:ext cx="4586224" cy="4933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97414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71ED8-CDEF-424E-BA67-F2C6613220B8}"/>
              </a:ext>
            </a:extLst>
          </p:cNvPr>
          <p:cNvSpPr>
            <a:spLocks noGrp="1"/>
          </p:cNvSpPr>
          <p:nvPr>
            <p:ph type="title"/>
          </p:nvPr>
        </p:nvSpPr>
        <p:spPr>
          <a:xfrm>
            <a:off x="471948" y="0"/>
            <a:ext cx="10972800" cy="858128"/>
          </a:xfrm>
        </p:spPr>
        <p:txBody>
          <a:bodyPr/>
          <a:lstStyle/>
          <a:p>
            <a:r>
              <a:rPr lang="en-US" dirty="0"/>
              <a:t>What’s a Grid?</a:t>
            </a:r>
          </a:p>
        </p:txBody>
      </p:sp>
      <p:sp>
        <p:nvSpPr>
          <p:cNvPr id="3" name="Content Placeholder 2">
            <a:extLst>
              <a:ext uri="{FF2B5EF4-FFF2-40B4-BE49-F238E27FC236}">
                <a16:creationId xmlns:a16="http://schemas.microsoft.com/office/drawing/2014/main" id="{CEFFEC47-933A-4245-9B3B-98F0628D53B3}"/>
              </a:ext>
            </a:extLst>
          </p:cNvPr>
          <p:cNvSpPr>
            <a:spLocks noGrp="1"/>
          </p:cNvSpPr>
          <p:nvPr>
            <p:ph idx="1"/>
          </p:nvPr>
        </p:nvSpPr>
        <p:spPr>
          <a:xfrm>
            <a:off x="838200" y="1825625"/>
            <a:ext cx="4249615" cy="4351338"/>
          </a:xfrm>
        </p:spPr>
        <p:txBody>
          <a:bodyPr/>
          <a:lstStyle/>
          <a:p>
            <a:r>
              <a:rPr lang="en-US" dirty="0"/>
              <a:t>Spatial data on a regular lattice</a:t>
            </a:r>
          </a:p>
          <a:p>
            <a:pPr lvl="1"/>
            <a:r>
              <a:rPr lang="en-US" dirty="0"/>
              <a:t>Raster data</a:t>
            </a:r>
          </a:p>
          <a:p>
            <a:r>
              <a:rPr lang="en-US" dirty="0"/>
              <a:t>Each pixel represents an average value over the cell</a:t>
            </a:r>
          </a:p>
        </p:txBody>
      </p:sp>
      <p:pic>
        <p:nvPicPr>
          <p:cNvPr id="4" name="Picture 3">
            <a:extLst>
              <a:ext uri="{FF2B5EF4-FFF2-40B4-BE49-F238E27FC236}">
                <a16:creationId xmlns:a16="http://schemas.microsoft.com/office/drawing/2014/main" id="{460C1F52-E4D8-4E94-9466-E57A4074BAD6}"/>
              </a:ext>
            </a:extLst>
          </p:cNvPr>
          <p:cNvPicPr>
            <a:picLocks noChangeAspect="1"/>
          </p:cNvPicPr>
          <p:nvPr/>
        </p:nvPicPr>
        <p:blipFill>
          <a:blip r:embed="rId3"/>
          <a:stretch>
            <a:fillRect/>
          </a:stretch>
        </p:blipFill>
        <p:spPr>
          <a:xfrm>
            <a:off x="5356160" y="947860"/>
            <a:ext cx="6669677" cy="5545015"/>
          </a:xfrm>
          <a:prstGeom prst="rect">
            <a:avLst/>
          </a:prstGeom>
          <a:ln>
            <a:solidFill>
              <a:schemeClr val="tx1"/>
            </a:solidFill>
          </a:ln>
        </p:spPr>
      </p:pic>
    </p:spTree>
    <p:extLst>
      <p:ext uri="{BB962C8B-B14F-4D97-AF65-F5344CB8AC3E}">
        <p14:creationId xmlns:p14="http://schemas.microsoft.com/office/powerpoint/2010/main" val="24293213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E7890-D8C8-4DE6-8DE0-1E8375A416AC}"/>
              </a:ext>
            </a:extLst>
          </p:cNvPr>
          <p:cNvSpPr>
            <a:spLocks noGrp="1"/>
          </p:cNvSpPr>
          <p:nvPr>
            <p:ph type="title"/>
          </p:nvPr>
        </p:nvSpPr>
        <p:spPr>
          <a:xfrm>
            <a:off x="609600" y="235770"/>
            <a:ext cx="10972800" cy="858128"/>
          </a:xfrm>
        </p:spPr>
        <p:txBody>
          <a:bodyPr/>
          <a:lstStyle/>
          <a:p>
            <a:r>
              <a:rPr lang="en-US" dirty="0"/>
              <a:t>Two Grid Approaches in HEC-HMS</a:t>
            </a:r>
          </a:p>
        </p:txBody>
      </p:sp>
      <p:sp>
        <p:nvSpPr>
          <p:cNvPr id="3" name="Content Placeholder 2">
            <a:extLst>
              <a:ext uri="{FF2B5EF4-FFF2-40B4-BE49-F238E27FC236}">
                <a16:creationId xmlns:a16="http://schemas.microsoft.com/office/drawing/2014/main" id="{80AE3714-29EB-4DA8-A435-DBE365A24A95}"/>
              </a:ext>
            </a:extLst>
          </p:cNvPr>
          <p:cNvSpPr>
            <a:spLocks noGrp="1"/>
          </p:cNvSpPr>
          <p:nvPr>
            <p:ph idx="1"/>
          </p:nvPr>
        </p:nvSpPr>
        <p:spPr>
          <a:xfrm>
            <a:off x="838200" y="1825625"/>
            <a:ext cx="4085492" cy="4351338"/>
          </a:xfrm>
        </p:spPr>
        <p:txBody>
          <a:bodyPr>
            <a:normAutofit fontScale="92500"/>
          </a:bodyPr>
          <a:lstStyle/>
          <a:p>
            <a:r>
              <a:rPr lang="en-US" dirty="0"/>
              <a:t>A </a:t>
            </a:r>
            <a:r>
              <a:rPr lang="en-US" u="sng" dirty="0"/>
              <a:t>grid</a:t>
            </a:r>
            <a:r>
              <a:rPr lang="en-US" dirty="0"/>
              <a:t> is a raster with no notion of time</a:t>
            </a:r>
          </a:p>
          <a:p>
            <a:endParaRPr lang="en-US" dirty="0"/>
          </a:p>
          <a:p>
            <a:endParaRPr lang="en-US" dirty="0"/>
          </a:p>
          <a:p>
            <a:endParaRPr lang="en-US" dirty="0"/>
          </a:p>
          <a:p>
            <a:r>
              <a:rPr lang="en-US" dirty="0"/>
              <a:t>A </a:t>
            </a:r>
            <a:r>
              <a:rPr lang="en-US" u="sng" dirty="0" err="1"/>
              <a:t>gridset</a:t>
            </a:r>
            <a:r>
              <a:rPr lang="en-US" dirty="0"/>
              <a:t> is a set of rasters with each indexed by time</a:t>
            </a:r>
          </a:p>
        </p:txBody>
      </p:sp>
      <p:pic>
        <p:nvPicPr>
          <p:cNvPr id="4" name="Picture 3">
            <a:extLst>
              <a:ext uri="{FF2B5EF4-FFF2-40B4-BE49-F238E27FC236}">
                <a16:creationId xmlns:a16="http://schemas.microsoft.com/office/drawing/2014/main" id="{79D03551-E4BB-4622-8D11-25A95257BA34}"/>
              </a:ext>
            </a:extLst>
          </p:cNvPr>
          <p:cNvPicPr>
            <a:picLocks noChangeAspect="1"/>
          </p:cNvPicPr>
          <p:nvPr/>
        </p:nvPicPr>
        <p:blipFill>
          <a:blip r:embed="rId3"/>
          <a:stretch>
            <a:fillRect/>
          </a:stretch>
        </p:blipFill>
        <p:spPr>
          <a:xfrm>
            <a:off x="5688332" y="1931133"/>
            <a:ext cx="6099654" cy="1820252"/>
          </a:xfrm>
          <a:prstGeom prst="rect">
            <a:avLst/>
          </a:prstGeom>
        </p:spPr>
      </p:pic>
      <p:pic>
        <p:nvPicPr>
          <p:cNvPr id="5" name="Picture 4">
            <a:extLst>
              <a:ext uri="{FF2B5EF4-FFF2-40B4-BE49-F238E27FC236}">
                <a16:creationId xmlns:a16="http://schemas.microsoft.com/office/drawing/2014/main" id="{B2518070-7A62-4167-8B95-CA710E9FCFF4}"/>
              </a:ext>
            </a:extLst>
          </p:cNvPr>
          <p:cNvPicPr>
            <a:picLocks noChangeAspect="1"/>
          </p:cNvPicPr>
          <p:nvPr/>
        </p:nvPicPr>
        <p:blipFill>
          <a:blip r:embed="rId4"/>
          <a:stretch>
            <a:fillRect/>
          </a:stretch>
        </p:blipFill>
        <p:spPr>
          <a:xfrm>
            <a:off x="5688332" y="4356711"/>
            <a:ext cx="6099654" cy="1820252"/>
          </a:xfrm>
          <a:prstGeom prst="rect">
            <a:avLst/>
          </a:prstGeom>
        </p:spPr>
      </p:pic>
    </p:spTree>
    <p:extLst>
      <p:ext uri="{BB962C8B-B14F-4D97-AF65-F5344CB8AC3E}">
        <p14:creationId xmlns:p14="http://schemas.microsoft.com/office/powerpoint/2010/main" val="9516863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A3252-DDA0-D0E6-BC41-01FFD3A112DA}"/>
              </a:ext>
            </a:extLst>
          </p:cNvPr>
          <p:cNvSpPr>
            <a:spLocks noGrp="1"/>
          </p:cNvSpPr>
          <p:nvPr>
            <p:ph type="title"/>
          </p:nvPr>
        </p:nvSpPr>
        <p:spPr>
          <a:xfrm>
            <a:off x="1981200" y="213678"/>
            <a:ext cx="8229600" cy="1143000"/>
          </a:xfrm>
        </p:spPr>
        <p:txBody>
          <a:bodyPr/>
          <a:lstStyle/>
          <a:p>
            <a:r>
              <a:rPr lang="en-US" sz="4800" dirty="0"/>
              <a:t>Gridded Data Sources</a:t>
            </a:r>
          </a:p>
        </p:txBody>
      </p:sp>
      <p:sp>
        <p:nvSpPr>
          <p:cNvPr id="5" name="TextBox 4">
            <a:extLst>
              <a:ext uri="{FF2B5EF4-FFF2-40B4-BE49-F238E27FC236}">
                <a16:creationId xmlns:a16="http://schemas.microsoft.com/office/drawing/2014/main" id="{1DA1BEFA-F4D0-601C-12C3-DA93E08E5188}"/>
              </a:ext>
            </a:extLst>
          </p:cNvPr>
          <p:cNvSpPr txBox="1"/>
          <p:nvPr/>
        </p:nvSpPr>
        <p:spPr>
          <a:xfrm>
            <a:off x="2724912" y="2218944"/>
            <a:ext cx="6742176" cy="369332"/>
          </a:xfrm>
          <a:prstGeom prst="rect">
            <a:avLst/>
          </a:prstGeom>
          <a:noFill/>
        </p:spPr>
        <p:txBody>
          <a:bodyPr wrap="square" rtlCol="0">
            <a:spAutoFit/>
          </a:bodyPr>
          <a:lstStyle/>
          <a:p>
            <a:endParaRPr lang="en-US" dirty="0"/>
          </a:p>
        </p:txBody>
      </p:sp>
      <p:sp>
        <p:nvSpPr>
          <p:cNvPr id="11" name="Content Placeholder 2">
            <a:extLst>
              <a:ext uri="{FF2B5EF4-FFF2-40B4-BE49-F238E27FC236}">
                <a16:creationId xmlns:a16="http://schemas.microsoft.com/office/drawing/2014/main" id="{4448DE2E-4775-EC3F-B0D2-7E91F00C4811}"/>
              </a:ext>
            </a:extLst>
          </p:cNvPr>
          <p:cNvSpPr>
            <a:spLocks noGrp="1"/>
          </p:cNvSpPr>
          <p:nvPr/>
        </p:nvSpPr>
        <p:spPr bwMode="auto">
          <a:xfrm>
            <a:off x="1981200" y="1078819"/>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marL="0" indent="0">
              <a:buNone/>
            </a:pPr>
            <a:r>
              <a:rPr lang="en-US" sz="1000" dirty="0">
                <a:hlinkClick r:id="rId3"/>
              </a:rPr>
              <a:t>https://www.hec.usace.army.mil/confluence/hmsdocs/hmsguides/working-with-gridded-boundary-condition-data/gridded-data-sources</a:t>
            </a:r>
            <a:endParaRPr lang="en-US" sz="1000" dirty="0"/>
          </a:p>
        </p:txBody>
      </p:sp>
      <p:pic>
        <p:nvPicPr>
          <p:cNvPr id="12" name="Picture 11">
            <a:extLst>
              <a:ext uri="{FF2B5EF4-FFF2-40B4-BE49-F238E27FC236}">
                <a16:creationId xmlns:a16="http://schemas.microsoft.com/office/drawing/2014/main" id="{A64360E3-4596-6D5C-2FCB-56C486867A55}"/>
              </a:ext>
            </a:extLst>
          </p:cNvPr>
          <p:cNvPicPr>
            <a:picLocks noChangeAspect="1"/>
          </p:cNvPicPr>
          <p:nvPr/>
        </p:nvPicPr>
        <p:blipFill>
          <a:blip r:embed="rId4"/>
          <a:stretch>
            <a:fillRect/>
          </a:stretch>
        </p:blipFill>
        <p:spPr>
          <a:xfrm>
            <a:off x="1981200" y="1603076"/>
            <a:ext cx="8373824" cy="4041821"/>
          </a:xfrm>
          <a:prstGeom prst="rect">
            <a:avLst/>
          </a:prstGeom>
        </p:spPr>
      </p:pic>
    </p:spTree>
    <p:extLst>
      <p:ext uri="{BB962C8B-B14F-4D97-AF65-F5344CB8AC3E}">
        <p14:creationId xmlns:p14="http://schemas.microsoft.com/office/powerpoint/2010/main" val="2425895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3107DD7-2CD5-46CD-A09D-6F9113774708}"/>
              </a:ext>
            </a:extLst>
          </p:cNvPr>
          <p:cNvSpPr txBox="1">
            <a:spLocks/>
          </p:cNvSpPr>
          <p:nvPr/>
        </p:nvSpPr>
        <p:spPr>
          <a:xfrm>
            <a:off x="967897" y="1454246"/>
            <a:ext cx="4368602" cy="3949508"/>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6000" kern="1200">
                <a:solidFill>
                  <a:schemeClr val="tx1"/>
                </a:solidFill>
                <a:latin typeface="Lato" panose="020F0502020204030203" pitchFamily="34" charset="0"/>
                <a:ea typeface="+mj-ea"/>
                <a:cs typeface="+mj-cs"/>
              </a:defRPr>
            </a:lvl1pPr>
          </a:lstStyle>
          <a:p>
            <a:endParaRPr lang="en-US" sz="3600" b="1" spc="-38" dirty="0"/>
          </a:p>
          <a:p>
            <a:pPr marL="571500" indent="-571500">
              <a:buFont typeface="Arial" panose="020B0604020202020204" pitchFamily="34" charset="0"/>
              <a:buChar char="•"/>
            </a:pPr>
            <a:r>
              <a:rPr lang="en-US" sz="3600" b="1" spc="-38" dirty="0"/>
              <a:t>Time-Series Data</a:t>
            </a:r>
          </a:p>
          <a:p>
            <a:pPr marL="571500" indent="-571500">
              <a:buFont typeface="Arial" panose="020B0604020202020204" pitchFamily="34" charset="0"/>
              <a:buChar char="•"/>
            </a:pPr>
            <a:endParaRPr lang="en-US" sz="3600" b="1" spc="-38" dirty="0"/>
          </a:p>
          <a:p>
            <a:pPr marL="571500" indent="-571500">
              <a:buFont typeface="Arial" panose="020B0604020202020204" pitchFamily="34" charset="0"/>
              <a:buChar char="•"/>
            </a:pPr>
            <a:r>
              <a:rPr lang="en-US" sz="3600" b="1" spc="-38" dirty="0"/>
              <a:t>Paired Data</a:t>
            </a:r>
          </a:p>
          <a:p>
            <a:pPr marL="571500" indent="-571500">
              <a:buFont typeface="Arial" panose="020B0604020202020204" pitchFamily="34" charset="0"/>
              <a:buChar char="•"/>
            </a:pPr>
            <a:endParaRPr lang="en-US" sz="3600" b="1" spc="-38" dirty="0"/>
          </a:p>
          <a:p>
            <a:pPr marL="571500" indent="-571500">
              <a:buFont typeface="Arial" panose="020B0604020202020204" pitchFamily="34" charset="0"/>
              <a:buChar char="•"/>
            </a:pPr>
            <a:r>
              <a:rPr lang="en-US" sz="3600" b="1" spc="-38" dirty="0"/>
              <a:t>Gridded Data</a:t>
            </a:r>
          </a:p>
          <a:p>
            <a:pPr marL="571500" indent="-571500">
              <a:buFont typeface="Arial" panose="020B0604020202020204" pitchFamily="34" charset="0"/>
              <a:buChar char="•"/>
            </a:pPr>
            <a:endParaRPr lang="en-US" sz="3600" b="1" spc="-38" dirty="0"/>
          </a:p>
          <a:p>
            <a:pPr marL="571500" indent="-571500">
              <a:buFont typeface="Arial" panose="020B0604020202020204" pitchFamily="34" charset="0"/>
              <a:buChar char="•"/>
            </a:pPr>
            <a:r>
              <a:rPr lang="en-US" sz="3600" b="1" spc="-38" dirty="0">
                <a:solidFill>
                  <a:schemeClr val="bg2">
                    <a:lumMod val="75000"/>
                  </a:schemeClr>
                </a:solidFill>
              </a:rPr>
              <a:t>Terrain Data</a:t>
            </a:r>
          </a:p>
        </p:txBody>
      </p:sp>
      <p:sp>
        <p:nvSpPr>
          <p:cNvPr id="7" name="Title 1">
            <a:extLst>
              <a:ext uri="{FF2B5EF4-FFF2-40B4-BE49-F238E27FC236}">
                <a16:creationId xmlns:a16="http://schemas.microsoft.com/office/drawing/2014/main" id="{86C58DA2-760F-4268-9F34-41BCB9EEF010}"/>
              </a:ext>
            </a:extLst>
          </p:cNvPr>
          <p:cNvSpPr txBox="1">
            <a:spLocks/>
          </p:cNvSpPr>
          <p:nvPr/>
        </p:nvSpPr>
        <p:spPr>
          <a:xfrm>
            <a:off x="1897082" y="146706"/>
            <a:ext cx="8397835" cy="110453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Lato" panose="020F0502020204030203" pitchFamily="34" charset="0"/>
                <a:ea typeface="+mj-ea"/>
                <a:cs typeface="+mj-cs"/>
              </a:defRPr>
            </a:lvl1pPr>
          </a:lstStyle>
          <a:p>
            <a:r>
              <a:rPr lang="en-US" i="1" dirty="0"/>
              <a:t>Types of Shared Data </a:t>
            </a:r>
          </a:p>
        </p:txBody>
      </p:sp>
      <p:pic>
        <p:nvPicPr>
          <p:cNvPr id="8" name="Picture 7">
            <a:extLst>
              <a:ext uri="{FF2B5EF4-FFF2-40B4-BE49-F238E27FC236}">
                <a16:creationId xmlns:a16="http://schemas.microsoft.com/office/drawing/2014/main" id="{BF3A8127-E1FA-47C1-9E31-69A729E6E107}"/>
              </a:ext>
            </a:extLst>
          </p:cNvPr>
          <p:cNvPicPr>
            <a:picLocks noChangeAspect="1"/>
          </p:cNvPicPr>
          <p:nvPr/>
        </p:nvPicPr>
        <p:blipFill>
          <a:blip r:embed="rId3"/>
          <a:stretch>
            <a:fillRect/>
          </a:stretch>
        </p:blipFill>
        <p:spPr>
          <a:xfrm>
            <a:off x="5336499" y="1325563"/>
            <a:ext cx="2580875" cy="2453796"/>
          </a:xfrm>
          <a:prstGeom prst="rect">
            <a:avLst/>
          </a:prstGeom>
        </p:spPr>
      </p:pic>
      <p:pic>
        <p:nvPicPr>
          <p:cNvPr id="9" name="Content Placeholder 4">
            <a:extLst>
              <a:ext uri="{FF2B5EF4-FFF2-40B4-BE49-F238E27FC236}">
                <a16:creationId xmlns:a16="http://schemas.microsoft.com/office/drawing/2014/main" id="{58C9F459-F5B5-47D3-BFC1-73648C19620B}"/>
              </a:ext>
            </a:extLst>
          </p:cNvPr>
          <p:cNvPicPr>
            <a:picLocks noChangeAspect="1"/>
          </p:cNvPicPr>
          <p:nvPr/>
        </p:nvPicPr>
        <p:blipFill>
          <a:blip r:embed="rId4"/>
          <a:stretch>
            <a:fillRect/>
          </a:stretch>
        </p:blipFill>
        <p:spPr>
          <a:xfrm>
            <a:off x="7141796" y="2281444"/>
            <a:ext cx="3228080" cy="2517421"/>
          </a:xfrm>
          <a:prstGeom prst="rect">
            <a:avLst/>
          </a:prstGeom>
        </p:spPr>
      </p:pic>
      <p:grpSp>
        <p:nvGrpSpPr>
          <p:cNvPr id="4" name="Group 3">
            <a:extLst>
              <a:ext uri="{FF2B5EF4-FFF2-40B4-BE49-F238E27FC236}">
                <a16:creationId xmlns:a16="http://schemas.microsoft.com/office/drawing/2014/main" id="{A9DEEBB7-4E10-4332-AB8F-E613B3D18BC1}"/>
              </a:ext>
            </a:extLst>
          </p:cNvPr>
          <p:cNvGrpSpPr/>
          <p:nvPr/>
        </p:nvGrpSpPr>
        <p:grpSpPr>
          <a:xfrm>
            <a:off x="8929331" y="3949193"/>
            <a:ext cx="3116091" cy="2687776"/>
            <a:chOff x="8929331" y="3949193"/>
            <a:chExt cx="3116091" cy="2687776"/>
          </a:xfrm>
        </p:grpSpPr>
        <p:pic>
          <p:nvPicPr>
            <p:cNvPr id="3" name="Picture 2">
              <a:extLst>
                <a:ext uri="{FF2B5EF4-FFF2-40B4-BE49-F238E27FC236}">
                  <a16:creationId xmlns:a16="http://schemas.microsoft.com/office/drawing/2014/main" id="{D2143526-E3D2-4582-8FCF-B206B81D6697}"/>
                </a:ext>
              </a:extLst>
            </p:cNvPr>
            <p:cNvPicPr>
              <a:picLocks noChangeAspect="1"/>
            </p:cNvPicPr>
            <p:nvPr/>
          </p:nvPicPr>
          <p:blipFill>
            <a:blip r:embed="rId5"/>
            <a:stretch>
              <a:fillRect/>
            </a:stretch>
          </p:blipFill>
          <p:spPr>
            <a:xfrm>
              <a:off x="8929331" y="3949193"/>
              <a:ext cx="3116091" cy="2687776"/>
            </a:xfrm>
            <a:prstGeom prst="rect">
              <a:avLst/>
            </a:prstGeom>
          </p:spPr>
        </p:pic>
        <p:sp>
          <p:nvSpPr>
            <p:cNvPr id="12" name="TextBox 11">
              <a:extLst>
                <a:ext uri="{FF2B5EF4-FFF2-40B4-BE49-F238E27FC236}">
                  <a16:creationId xmlns:a16="http://schemas.microsoft.com/office/drawing/2014/main" id="{0B79FACD-E417-4F0A-B33A-FD2963794F07}"/>
                </a:ext>
              </a:extLst>
            </p:cNvPr>
            <p:cNvSpPr txBox="1"/>
            <p:nvPr/>
          </p:nvSpPr>
          <p:spPr>
            <a:xfrm>
              <a:off x="9414933" y="5525608"/>
              <a:ext cx="2325511" cy="276999"/>
            </a:xfrm>
            <a:prstGeom prst="rect">
              <a:avLst/>
            </a:prstGeom>
            <a:noFill/>
          </p:spPr>
          <p:txBody>
            <a:bodyPr wrap="square" rtlCol="0">
              <a:spAutoFit/>
            </a:bodyPr>
            <a:lstStyle/>
            <a:p>
              <a:r>
                <a:rPr lang="en-US" sz="1200" dirty="0">
                  <a:solidFill>
                    <a:schemeClr val="bg1"/>
                  </a:solidFill>
                </a:rPr>
                <a:t>https://hdsc.nws.noaa.gov/pfds/</a:t>
              </a:r>
            </a:p>
          </p:txBody>
        </p:sp>
      </p:grpSp>
    </p:spTree>
    <p:extLst>
      <p:ext uri="{BB962C8B-B14F-4D97-AF65-F5344CB8AC3E}">
        <p14:creationId xmlns:p14="http://schemas.microsoft.com/office/powerpoint/2010/main" val="36655879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7A4A70E-BE64-41E9-B057-E845D5F2B4B2}"/>
              </a:ext>
            </a:extLst>
          </p:cNvPr>
          <p:cNvPicPr>
            <a:picLocks noChangeAspect="1"/>
          </p:cNvPicPr>
          <p:nvPr/>
        </p:nvPicPr>
        <p:blipFill>
          <a:blip r:embed="rId3"/>
          <a:stretch>
            <a:fillRect/>
          </a:stretch>
        </p:blipFill>
        <p:spPr>
          <a:xfrm>
            <a:off x="232509" y="205669"/>
            <a:ext cx="5968999" cy="3618886"/>
          </a:xfrm>
          <a:prstGeom prst="rect">
            <a:avLst/>
          </a:prstGeom>
        </p:spPr>
      </p:pic>
      <p:pic>
        <p:nvPicPr>
          <p:cNvPr id="5" name="Picture 4">
            <a:extLst>
              <a:ext uri="{FF2B5EF4-FFF2-40B4-BE49-F238E27FC236}">
                <a16:creationId xmlns:a16="http://schemas.microsoft.com/office/drawing/2014/main" id="{B5FE6262-180B-4548-9766-CACBC5421544}"/>
              </a:ext>
            </a:extLst>
          </p:cNvPr>
          <p:cNvPicPr>
            <a:picLocks noChangeAspect="1"/>
          </p:cNvPicPr>
          <p:nvPr/>
        </p:nvPicPr>
        <p:blipFill>
          <a:blip r:embed="rId4"/>
          <a:stretch>
            <a:fillRect/>
          </a:stretch>
        </p:blipFill>
        <p:spPr>
          <a:xfrm>
            <a:off x="5280814" y="4649607"/>
            <a:ext cx="6711117" cy="2002724"/>
          </a:xfrm>
          <a:prstGeom prst="rect">
            <a:avLst/>
          </a:prstGeom>
        </p:spPr>
      </p:pic>
      <p:cxnSp>
        <p:nvCxnSpPr>
          <p:cNvPr id="6" name="Straight Arrow Connector 5">
            <a:extLst>
              <a:ext uri="{FF2B5EF4-FFF2-40B4-BE49-F238E27FC236}">
                <a16:creationId xmlns:a16="http://schemas.microsoft.com/office/drawing/2014/main" id="{8FA5F131-3E04-41EF-8521-F78907224543}"/>
              </a:ext>
            </a:extLst>
          </p:cNvPr>
          <p:cNvCxnSpPr>
            <a:cxnSpLocks noChangeAspect="1"/>
          </p:cNvCxnSpPr>
          <p:nvPr/>
        </p:nvCxnSpPr>
        <p:spPr>
          <a:xfrm>
            <a:off x="3572256" y="3933404"/>
            <a:ext cx="1708558" cy="60735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14206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A196F0-3BB1-492B-9088-8191117DA8BB}"/>
              </a:ext>
            </a:extLst>
          </p:cNvPr>
          <p:cNvPicPr>
            <a:picLocks noChangeAspect="1"/>
          </p:cNvPicPr>
          <p:nvPr/>
        </p:nvPicPr>
        <p:blipFill>
          <a:blip r:embed="rId3"/>
          <a:stretch>
            <a:fillRect/>
          </a:stretch>
        </p:blipFill>
        <p:spPr>
          <a:xfrm>
            <a:off x="261713" y="212631"/>
            <a:ext cx="3466225" cy="3670120"/>
          </a:xfrm>
          <a:prstGeom prst="rect">
            <a:avLst/>
          </a:prstGeom>
        </p:spPr>
      </p:pic>
      <p:pic>
        <p:nvPicPr>
          <p:cNvPr id="5" name="Picture 4">
            <a:extLst>
              <a:ext uri="{FF2B5EF4-FFF2-40B4-BE49-F238E27FC236}">
                <a16:creationId xmlns:a16="http://schemas.microsoft.com/office/drawing/2014/main" id="{AE2D8D66-0F33-4C6C-9362-ED0133BA4868}"/>
              </a:ext>
            </a:extLst>
          </p:cNvPr>
          <p:cNvPicPr>
            <a:picLocks noChangeAspect="1"/>
          </p:cNvPicPr>
          <p:nvPr/>
        </p:nvPicPr>
        <p:blipFill>
          <a:blip r:embed="rId4"/>
          <a:stretch>
            <a:fillRect/>
          </a:stretch>
        </p:blipFill>
        <p:spPr>
          <a:xfrm>
            <a:off x="7045569" y="2647072"/>
            <a:ext cx="4884718" cy="3936355"/>
          </a:xfrm>
          <a:prstGeom prst="rect">
            <a:avLst/>
          </a:prstGeom>
        </p:spPr>
      </p:pic>
      <p:cxnSp>
        <p:nvCxnSpPr>
          <p:cNvPr id="6" name="Straight Arrow Connector 5">
            <a:extLst>
              <a:ext uri="{FF2B5EF4-FFF2-40B4-BE49-F238E27FC236}">
                <a16:creationId xmlns:a16="http://schemas.microsoft.com/office/drawing/2014/main" id="{DF23AF5B-66B9-42B7-9B64-8E099C24A2F7}"/>
              </a:ext>
            </a:extLst>
          </p:cNvPr>
          <p:cNvCxnSpPr>
            <a:cxnSpLocks noChangeAspect="1"/>
          </p:cNvCxnSpPr>
          <p:nvPr/>
        </p:nvCxnSpPr>
        <p:spPr>
          <a:xfrm>
            <a:off x="3869579" y="2762069"/>
            <a:ext cx="3034349" cy="112068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87755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88424-72AF-45DA-A9C6-DC54016CE510}"/>
              </a:ext>
            </a:extLst>
          </p:cNvPr>
          <p:cNvSpPr>
            <a:spLocks noGrp="1"/>
          </p:cNvSpPr>
          <p:nvPr>
            <p:ph type="title"/>
          </p:nvPr>
        </p:nvSpPr>
        <p:spPr>
          <a:xfrm>
            <a:off x="471948" y="0"/>
            <a:ext cx="10972800" cy="858128"/>
          </a:xfrm>
        </p:spPr>
        <p:txBody>
          <a:bodyPr/>
          <a:lstStyle/>
          <a:p>
            <a:r>
              <a:rPr lang="en-US" dirty="0"/>
              <a:t>Data Sources</a:t>
            </a:r>
          </a:p>
        </p:txBody>
      </p:sp>
      <p:sp>
        <p:nvSpPr>
          <p:cNvPr id="3" name="Content Placeholder 2">
            <a:extLst>
              <a:ext uri="{FF2B5EF4-FFF2-40B4-BE49-F238E27FC236}">
                <a16:creationId xmlns:a16="http://schemas.microsoft.com/office/drawing/2014/main" id="{9291BF5B-A9C0-4B16-9148-BC54902203E9}"/>
              </a:ext>
            </a:extLst>
          </p:cNvPr>
          <p:cNvSpPr>
            <a:spLocks noGrp="1"/>
          </p:cNvSpPr>
          <p:nvPr>
            <p:ph idx="1"/>
          </p:nvPr>
        </p:nvSpPr>
        <p:spPr>
          <a:xfrm>
            <a:off x="838200" y="1825625"/>
            <a:ext cx="5023338" cy="4063111"/>
          </a:xfrm>
        </p:spPr>
        <p:txBody>
          <a:bodyPr>
            <a:normAutofit/>
          </a:bodyPr>
          <a:lstStyle/>
          <a:p>
            <a:r>
              <a:rPr lang="en-US" dirty="0"/>
              <a:t>Varies by type of data</a:t>
            </a:r>
          </a:p>
          <a:p>
            <a:r>
              <a:rPr lang="en-US" dirty="0"/>
              <a:t>All can use HEC-DSS</a:t>
            </a:r>
          </a:p>
          <a:p>
            <a:r>
              <a:rPr lang="en-US" dirty="0"/>
              <a:t>Grids can use raster data formats</a:t>
            </a:r>
          </a:p>
          <a:p>
            <a:pPr lvl="1"/>
            <a:r>
              <a:rPr lang="en-US" dirty="0"/>
              <a:t>ASCII</a:t>
            </a:r>
          </a:p>
          <a:p>
            <a:pPr lvl="1"/>
            <a:r>
              <a:rPr lang="en-US" dirty="0"/>
              <a:t>GeoTIFF</a:t>
            </a:r>
          </a:p>
          <a:p>
            <a:pPr lvl="1"/>
            <a:endParaRPr lang="en-US" dirty="0"/>
          </a:p>
        </p:txBody>
      </p:sp>
      <p:pic>
        <p:nvPicPr>
          <p:cNvPr id="4" name="Picture 3">
            <a:extLst>
              <a:ext uri="{FF2B5EF4-FFF2-40B4-BE49-F238E27FC236}">
                <a16:creationId xmlns:a16="http://schemas.microsoft.com/office/drawing/2014/main" id="{D878BA6F-4986-4AF8-AC77-6A20AC3FE67E}"/>
              </a:ext>
            </a:extLst>
          </p:cNvPr>
          <p:cNvPicPr>
            <a:picLocks noChangeAspect="1"/>
          </p:cNvPicPr>
          <p:nvPr/>
        </p:nvPicPr>
        <p:blipFill>
          <a:blip r:embed="rId3"/>
          <a:stretch>
            <a:fillRect/>
          </a:stretch>
        </p:blipFill>
        <p:spPr>
          <a:xfrm>
            <a:off x="6095999" y="1240085"/>
            <a:ext cx="5634683" cy="1828331"/>
          </a:xfrm>
          <a:prstGeom prst="rect">
            <a:avLst/>
          </a:prstGeom>
        </p:spPr>
      </p:pic>
      <p:pic>
        <p:nvPicPr>
          <p:cNvPr id="5" name="Picture 4">
            <a:extLst>
              <a:ext uri="{FF2B5EF4-FFF2-40B4-BE49-F238E27FC236}">
                <a16:creationId xmlns:a16="http://schemas.microsoft.com/office/drawing/2014/main" id="{94D328B8-DEC2-40FA-B888-6DED3A361E8B}"/>
              </a:ext>
            </a:extLst>
          </p:cNvPr>
          <p:cNvPicPr>
            <a:picLocks noChangeAspect="1"/>
          </p:cNvPicPr>
          <p:nvPr/>
        </p:nvPicPr>
        <p:blipFill>
          <a:blip r:embed="rId4"/>
          <a:stretch>
            <a:fillRect/>
          </a:stretch>
        </p:blipFill>
        <p:spPr>
          <a:xfrm>
            <a:off x="6095999" y="3789584"/>
            <a:ext cx="5746180" cy="1828330"/>
          </a:xfrm>
          <a:prstGeom prst="rect">
            <a:avLst/>
          </a:prstGeom>
        </p:spPr>
      </p:pic>
    </p:spTree>
    <p:extLst>
      <p:ext uri="{BB962C8B-B14F-4D97-AF65-F5344CB8AC3E}">
        <p14:creationId xmlns:p14="http://schemas.microsoft.com/office/powerpoint/2010/main" val="25025188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54A98-F35B-44EC-AB98-40A117CBFABE}"/>
              </a:ext>
            </a:extLst>
          </p:cNvPr>
          <p:cNvSpPr>
            <a:spLocks noGrp="1"/>
          </p:cNvSpPr>
          <p:nvPr>
            <p:ph type="title"/>
          </p:nvPr>
        </p:nvSpPr>
        <p:spPr>
          <a:xfrm>
            <a:off x="727587" y="345539"/>
            <a:ext cx="10972800" cy="858128"/>
          </a:xfrm>
        </p:spPr>
        <p:txBody>
          <a:bodyPr/>
          <a:lstStyle/>
          <a:p>
            <a:r>
              <a:rPr lang="en-US" dirty="0" err="1"/>
              <a:t>Gridset</a:t>
            </a:r>
            <a:r>
              <a:rPr lang="en-US" dirty="0"/>
              <a:t> Workflow</a:t>
            </a:r>
          </a:p>
        </p:txBody>
      </p:sp>
      <p:sp>
        <p:nvSpPr>
          <p:cNvPr id="3" name="Content Placeholder 2">
            <a:extLst>
              <a:ext uri="{FF2B5EF4-FFF2-40B4-BE49-F238E27FC236}">
                <a16:creationId xmlns:a16="http://schemas.microsoft.com/office/drawing/2014/main" id="{ADCAC920-72ED-48A8-B338-12D7245AE7E2}"/>
              </a:ext>
            </a:extLst>
          </p:cNvPr>
          <p:cNvSpPr>
            <a:spLocks noGrp="1"/>
          </p:cNvSpPr>
          <p:nvPr>
            <p:ph idx="1"/>
          </p:nvPr>
        </p:nvSpPr>
        <p:spPr>
          <a:xfrm>
            <a:off x="838200" y="1825625"/>
            <a:ext cx="5539154" cy="4351338"/>
          </a:xfrm>
        </p:spPr>
        <p:txBody>
          <a:bodyPr>
            <a:normAutofit fontScale="92500"/>
          </a:bodyPr>
          <a:lstStyle/>
          <a:p>
            <a:pPr marL="0" indent="0">
              <a:buNone/>
            </a:pPr>
            <a:r>
              <a:rPr lang="en-US" dirty="0" err="1"/>
              <a:t>Gridsets</a:t>
            </a:r>
            <a:r>
              <a:rPr lang="en-US" dirty="0"/>
              <a:t> are more complicated because a time-series of grids is involved</a:t>
            </a:r>
          </a:p>
          <a:p>
            <a:pPr marL="0" indent="0">
              <a:buNone/>
            </a:pPr>
            <a:endParaRPr lang="en-US" dirty="0"/>
          </a:p>
          <a:p>
            <a:pPr marL="514350" indent="-514350">
              <a:buFont typeface="+mj-lt"/>
              <a:buAutoNum type="arabicPeriod"/>
            </a:pPr>
            <a:r>
              <a:rPr lang="en-US" dirty="0"/>
              <a:t>Import source data to HEC-DSS</a:t>
            </a:r>
          </a:p>
          <a:p>
            <a:pPr marL="514350" indent="-514350">
              <a:buFont typeface="+mj-lt"/>
              <a:buAutoNum type="arabicPeriod"/>
            </a:pPr>
            <a:r>
              <a:rPr lang="en-US" dirty="0"/>
              <a:t>Create </a:t>
            </a:r>
            <a:r>
              <a:rPr lang="en-US" dirty="0" err="1"/>
              <a:t>gridset</a:t>
            </a:r>
            <a:r>
              <a:rPr lang="en-US" dirty="0"/>
              <a:t> in HEC-HMS</a:t>
            </a:r>
          </a:p>
          <a:p>
            <a:pPr marL="514350" indent="-514350">
              <a:buFont typeface="+mj-lt"/>
              <a:buAutoNum type="arabicPeriod"/>
            </a:pPr>
            <a:r>
              <a:rPr lang="en-US" dirty="0"/>
              <a:t>Link the </a:t>
            </a:r>
            <a:r>
              <a:rPr lang="en-US" dirty="0" err="1"/>
              <a:t>datasource</a:t>
            </a:r>
            <a:endParaRPr lang="en-US" dirty="0"/>
          </a:p>
        </p:txBody>
      </p:sp>
      <p:pic>
        <p:nvPicPr>
          <p:cNvPr id="5" name="Picture 4">
            <a:extLst>
              <a:ext uri="{FF2B5EF4-FFF2-40B4-BE49-F238E27FC236}">
                <a16:creationId xmlns:a16="http://schemas.microsoft.com/office/drawing/2014/main" id="{091FF734-C354-481F-95C7-B1745D284F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1800" y="2422280"/>
            <a:ext cx="4572000" cy="2857500"/>
          </a:xfrm>
          <a:prstGeom prst="rect">
            <a:avLst/>
          </a:prstGeom>
        </p:spPr>
      </p:pic>
      <p:sp>
        <p:nvSpPr>
          <p:cNvPr id="6" name="Rectangle 5">
            <a:extLst>
              <a:ext uri="{FF2B5EF4-FFF2-40B4-BE49-F238E27FC236}">
                <a16:creationId xmlns:a16="http://schemas.microsoft.com/office/drawing/2014/main" id="{0DF8B550-10B8-46FA-91F4-531753842BBD}"/>
              </a:ext>
            </a:extLst>
          </p:cNvPr>
          <p:cNvSpPr/>
          <p:nvPr/>
        </p:nvSpPr>
        <p:spPr>
          <a:xfrm>
            <a:off x="5908431" y="5665569"/>
            <a:ext cx="6096000" cy="646331"/>
          </a:xfrm>
          <a:prstGeom prst="rect">
            <a:avLst/>
          </a:prstGeom>
        </p:spPr>
        <p:txBody>
          <a:bodyPr>
            <a:spAutoFit/>
          </a:bodyPr>
          <a:lstStyle/>
          <a:p>
            <a:r>
              <a:rPr lang="en-US" dirty="0"/>
              <a:t>https://cms.accuweather.com/wp-content/uploads/2020/09/HurricaneSallyTueMornLoop.gif</a:t>
            </a:r>
          </a:p>
        </p:txBody>
      </p:sp>
    </p:spTree>
    <p:extLst>
      <p:ext uri="{BB962C8B-B14F-4D97-AF65-F5344CB8AC3E}">
        <p14:creationId xmlns:p14="http://schemas.microsoft.com/office/powerpoint/2010/main" val="206747837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BCF50-E97B-4452-941C-9ADBCBCE35FD}"/>
              </a:ext>
            </a:extLst>
          </p:cNvPr>
          <p:cNvSpPr>
            <a:spLocks noGrp="1"/>
          </p:cNvSpPr>
          <p:nvPr>
            <p:ph type="title"/>
          </p:nvPr>
        </p:nvSpPr>
        <p:spPr>
          <a:xfrm>
            <a:off x="609600" y="132472"/>
            <a:ext cx="10972800" cy="858128"/>
          </a:xfrm>
        </p:spPr>
        <p:txBody>
          <a:bodyPr/>
          <a:lstStyle/>
          <a:p>
            <a:r>
              <a:rPr lang="en-US" dirty="0"/>
              <a:t>Grid Data Importer</a:t>
            </a:r>
          </a:p>
        </p:txBody>
      </p:sp>
      <p:sp>
        <p:nvSpPr>
          <p:cNvPr id="3" name="Content Placeholder 2">
            <a:extLst>
              <a:ext uri="{FF2B5EF4-FFF2-40B4-BE49-F238E27FC236}">
                <a16:creationId xmlns:a16="http://schemas.microsoft.com/office/drawing/2014/main" id="{7E1932FC-78C3-4553-B694-938F2BA432B6}"/>
              </a:ext>
            </a:extLst>
          </p:cNvPr>
          <p:cNvSpPr>
            <a:spLocks noGrp="1"/>
          </p:cNvSpPr>
          <p:nvPr>
            <p:ph idx="1"/>
          </p:nvPr>
        </p:nvSpPr>
        <p:spPr>
          <a:xfrm>
            <a:off x="838200" y="1825625"/>
            <a:ext cx="5906181" cy="4351338"/>
          </a:xfrm>
        </p:spPr>
        <p:txBody>
          <a:bodyPr>
            <a:normAutofit lnSpcReduction="10000"/>
          </a:bodyPr>
          <a:lstStyle/>
          <a:p>
            <a:r>
              <a:rPr lang="en-US" dirty="0"/>
              <a:t>A set of utilities for importing grid data to DSS are available</a:t>
            </a:r>
          </a:p>
          <a:p>
            <a:pPr lvl="1"/>
            <a:r>
              <a:rPr lang="en-US" dirty="0"/>
              <a:t>Import from one or many files</a:t>
            </a:r>
          </a:p>
          <a:p>
            <a:pPr lvl="1"/>
            <a:r>
              <a:rPr lang="en-US" dirty="0"/>
              <a:t>Choose which variables to import</a:t>
            </a:r>
          </a:p>
          <a:p>
            <a:pPr lvl="1"/>
            <a:r>
              <a:rPr lang="en-US" dirty="0"/>
              <a:t>Clip</a:t>
            </a:r>
          </a:p>
          <a:p>
            <a:pPr lvl="1"/>
            <a:r>
              <a:rPr lang="en-US" dirty="0"/>
              <a:t>Handle projections</a:t>
            </a:r>
          </a:p>
          <a:p>
            <a:pPr lvl="1"/>
            <a:r>
              <a:rPr lang="en-US" dirty="0"/>
              <a:t>Resample</a:t>
            </a:r>
          </a:p>
        </p:txBody>
      </p:sp>
      <p:pic>
        <p:nvPicPr>
          <p:cNvPr id="6" name="Picture 5">
            <a:extLst>
              <a:ext uri="{FF2B5EF4-FFF2-40B4-BE49-F238E27FC236}">
                <a16:creationId xmlns:a16="http://schemas.microsoft.com/office/drawing/2014/main" id="{E1D2C4B8-A0E6-45A8-A8A4-E7DE7A746234}"/>
              </a:ext>
            </a:extLst>
          </p:cNvPr>
          <p:cNvPicPr>
            <a:picLocks noChangeAspect="1"/>
          </p:cNvPicPr>
          <p:nvPr/>
        </p:nvPicPr>
        <p:blipFill>
          <a:blip r:embed="rId3"/>
          <a:stretch>
            <a:fillRect/>
          </a:stretch>
        </p:blipFill>
        <p:spPr>
          <a:xfrm>
            <a:off x="6744381" y="1513381"/>
            <a:ext cx="4758813" cy="4159802"/>
          </a:xfrm>
          <a:prstGeom prst="rect">
            <a:avLst/>
          </a:prstGeom>
        </p:spPr>
      </p:pic>
    </p:spTree>
    <p:extLst>
      <p:ext uri="{BB962C8B-B14F-4D97-AF65-F5344CB8AC3E}">
        <p14:creationId xmlns:p14="http://schemas.microsoft.com/office/powerpoint/2010/main" val="31104588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D110364-584C-4617-8CDE-03206246F3CB}"/>
              </a:ext>
            </a:extLst>
          </p:cNvPr>
          <p:cNvSpPr>
            <a:spLocks noGrp="1"/>
          </p:cNvSpPr>
          <p:nvPr>
            <p:ph type="title"/>
          </p:nvPr>
        </p:nvSpPr>
        <p:spPr/>
        <p:txBody>
          <a:bodyPr/>
          <a:lstStyle/>
          <a:p>
            <a:r>
              <a:rPr lang="en-US" dirty="0"/>
              <a:t>Export Subbasins Layer</a:t>
            </a:r>
          </a:p>
        </p:txBody>
      </p:sp>
      <p:pic>
        <p:nvPicPr>
          <p:cNvPr id="8" name="Content Placeholder 7">
            <a:extLst>
              <a:ext uri="{FF2B5EF4-FFF2-40B4-BE49-F238E27FC236}">
                <a16:creationId xmlns:a16="http://schemas.microsoft.com/office/drawing/2014/main" id="{35E4966F-0431-452E-8036-618DC0D4FD7F}"/>
              </a:ext>
            </a:extLst>
          </p:cNvPr>
          <p:cNvPicPr>
            <a:picLocks noGrp="1" noChangeAspect="1"/>
          </p:cNvPicPr>
          <p:nvPr>
            <p:ph idx="1"/>
          </p:nvPr>
        </p:nvPicPr>
        <p:blipFill>
          <a:blip r:embed="rId3"/>
          <a:stretch>
            <a:fillRect/>
          </a:stretch>
        </p:blipFill>
        <p:spPr>
          <a:xfrm>
            <a:off x="2935139" y="1225550"/>
            <a:ext cx="6118521" cy="4718050"/>
          </a:xfrm>
        </p:spPr>
      </p:pic>
    </p:spTree>
    <p:extLst>
      <p:ext uri="{BB962C8B-B14F-4D97-AF65-F5344CB8AC3E}">
        <p14:creationId xmlns:p14="http://schemas.microsoft.com/office/powerpoint/2010/main" val="334480401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5D25D60-EEB9-49A4-A0A7-35BEC7FDC9BB}"/>
              </a:ext>
            </a:extLst>
          </p:cNvPr>
          <p:cNvPicPr>
            <a:picLocks noChangeAspect="1"/>
          </p:cNvPicPr>
          <p:nvPr/>
        </p:nvPicPr>
        <p:blipFill>
          <a:blip r:embed="rId3"/>
          <a:stretch>
            <a:fillRect/>
          </a:stretch>
        </p:blipFill>
        <p:spPr>
          <a:xfrm>
            <a:off x="2687358" y="1690688"/>
            <a:ext cx="6817283" cy="4572000"/>
          </a:xfrm>
          <a:prstGeom prst="rect">
            <a:avLst/>
          </a:prstGeom>
        </p:spPr>
      </p:pic>
      <p:sp>
        <p:nvSpPr>
          <p:cNvPr id="5" name="Title 4">
            <a:extLst>
              <a:ext uri="{FF2B5EF4-FFF2-40B4-BE49-F238E27FC236}">
                <a16:creationId xmlns:a16="http://schemas.microsoft.com/office/drawing/2014/main" id="{FE9B597B-AD0A-48EC-93FD-69918282BF37}"/>
              </a:ext>
            </a:extLst>
          </p:cNvPr>
          <p:cNvSpPr>
            <a:spLocks noGrp="1"/>
          </p:cNvSpPr>
          <p:nvPr>
            <p:ph type="title"/>
          </p:nvPr>
        </p:nvSpPr>
        <p:spPr>
          <a:xfrm>
            <a:off x="521109" y="166248"/>
            <a:ext cx="10972800" cy="858128"/>
          </a:xfrm>
        </p:spPr>
        <p:txBody>
          <a:bodyPr/>
          <a:lstStyle/>
          <a:p>
            <a:r>
              <a:rPr lang="en-US" dirty="0"/>
              <a:t>Step 1. File Selection</a:t>
            </a:r>
          </a:p>
        </p:txBody>
      </p:sp>
    </p:spTree>
    <p:extLst>
      <p:ext uri="{BB962C8B-B14F-4D97-AF65-F5344CB8AC3E}">
        <p14:creationId xmlns:p14="http://schemas.microsoft.com/office/powerpoint/2010/main" val="366391431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41D9C54-7E3F-44D5-A687-1E9EF62A8FAB}"/>
              </a:ext>
            </a:extLst>
          </p:cNvPr>
          <p:cNvPicPr>
            <a:picLocks noChangeAspect="1"/>
          </p:cNvPicPr>
          <p:nvPr/>
        </p:nvPicPr>
        <p:blipFill>
          <a:blip r:embed="rId3"/>
          <a:stretch>
            <a:fillRect/>
          </a:stretch>
        </p:blipFill>
        <p:spPr>
          <a:xfrm>
            <a:off x="2687358" y="1690688"/>
            <a:ext cx="6817283" cy="4572000"/>
          </a:xfrm>
          <a:prstGeom prst="rect">
            <a:avLst/>
          </a:prstGeom>
        </p:spPr>
      </p:pic>
      <p:sp>
        <p:nvSpPr>
          <p:cNvPr id="5" name="Title 4">
            <a:extLst>
              <a:ext uri="{FF2B5EF4-FFF2-40B4-BE49-F238E27FC236}">
                <a16:creationId xmlns:a16="http://schemas.microsoft.com/office/drawing/2014/main" id="{D61AF920-31DE-4344-A625-C57869518A7E}"/>
              </a:ext>
            </a:extLst>
          </p:cNvPr>
          <p:cNvSpPr>
            <a:spLocks noGrp="1"/>
          </p:cNvSpPr>
          <p:nvPr>
            <p:ph type="title"/>
          </p:nvPr>
        </p:nvSpPr>
        <p:spPr>
          <a:xfrm>
            <a:off x="609599" y="279955"/>
            <a:ext cx="10972800" cy="858128"/>
          </a:xfrm>
        </p:spPr>
        <p:txBody>
          <a:bodyPr/>
          <a:lstStyle/>
          <a:p>
            <a:r>
              <a:rPr lang="en-US" dirty="0"/>
              <a:t>Step 2. Variable Selection</a:t>
            </a:r>
          </a:p>
        </p:txBody>
      </p:sp>
    </p:spTree>
    <p:extLst>
      <p:ext uri="{BB962C8B-B14F-4D97-AF65-F5344CB8AC3E}">
        <p14:creationId xmlns:p14="http://schemas.microsoft.com/office/powerpoint/2010/main" val="5177160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92E2B-F5D4-4DA8-87A0-D0DAF1FEE9BF}"/>
              </a:ext>
            </a:extLst>
          </p:cNvPr>
          <p:cNvSpPr>
            <a:spLocks noGrp="1"/>
          </p:cNvSpPr>
          <p:nvPr>
            <p:ph type="title"/>
          </p:nvPr>
        </p:nvSpPr>
        <p:spPr>
          <a:xfrm>
            <a:off x="678425" y="360612"/>
            <a:ext cx="10972800" cy="858128"/>
          </a:xfrm>
        </p:spPr>
        <p:txBody>
          <a:bodyPr>
            <a:normAutofit fontScale="90000"/>
          </a:bodyPr>
          <a:lstStyle/>
          <a:p>
            <a:r>
              <a:rPr lang="en-US" dirty="0"/>
              <a:t>Step 3. Clipping, Projection, and Resampling</a:t>
            </a:r>
          </a:p>
        </p:txBody>
      </p:sp>
      <p:pic>
        <p:nvPicPr>
          <p:cNvPr id="5" name="Picture 4">
            <a:extLst>
              <a:ext uri="{FF2B5EF4-FFF2-40B4-BE49-F238E27FC236}">
                <a16:creationId xmlns:a16="http://schemas.microsoft.com/office/drawing/2014/main" id="{C3FDCB85-AA15-442D-B7A5-8D9C3499D2D8}"/>
              </a:ext>
            </a:extLst>
          </p:cNvPr>
          <p:cNvPicPr>
            <a:picLocks noChangeAspect="1"/>
          </p:cNvPicPr>
          <p:nvPr/>
        </p:nvPicPr>
        <p:blipFill>
          <a:blip r:embed="rId3"/>
          <a:stretch>
            <a:fillRect/>
          </a:stretch>
        </p:blipFill>
        <p:spPr>
          <a:xfrm>
            <a:off x="2687357" y="1690688"/>
            <a:ext cx="6817285" cy="4572000"/>
          </a:xfrm>
          <a:prstGeom prst="rect">
            <a:avLst/>
          </a:prstGeom>
        </p:spPr>
      </p:pic>
      <p:sp>
        <p:nvSpPr>
          <p:cNvPr id="6" name="Oval 5">
            <a:extLst>
              <a:ext uri="{FF2B5EF4-FFF2-40B4-BE49-F238E27FC236}">
                <a16:creationId xmlns:a16="http://schemas.microsoft.com/office/drawing/2014/main" id="{2210914B-B347-484C-9A1C-659A5FFEBB2D}"/>
              </a:ext>
            </a:extLst>
          </p:cNvPr>
          <p:cNvSpPr/>
          <p:nvPr/>
        </p:nvSpPr>
        <p:spPr>
          <a:xfrm>
            <a:off x="9073661" y="3235569"/>
            <a:ext cx="365760" cy="365760"/>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ABCC2489-593E-4254-8A00-E050B072915F}"/>
              </a:ext>
            </a:extLst>
          </p:cNvPr>
          <p:cNvSpPr/>
          <p:nvPr/>
        </p:nvSpPr>
        <p:spPr>
          <a:xfrm>
            <a:off x="9085384" y="4161692"/>
            <a:ext cx="365760" cy="365760"/>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278111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14616-F1E5-4686-B93E-84347E4704A8}"/>
              </a:ext>
            </a:extLst>
          </p:cNvPr>
          <p:cNvSpPr>
            <a:spLocks noGrp="1"/>
          </p:cNvSpPr>
          <p:nvPr>
            <p:ph type="title"/>
          </p:nvPr>
        </p:nvSpPr>
        <p:spPr>
          <a:xfrm>
            <a:off x="221214" y="211705"/>
            <a:ext cx="9925676" cy="858128"/>
          </a:xfrm>
        </p:spPr>
        <p:txBody>
          <a:bodyPr/>
          <a:lstStyle/>
          <a:p>
            <a:r>
              <a:rPr lang="en-US" dirty="0"/>
              <a:t>Step 4. DSS Output Selection</a:t>
            </a:r>
          </a:p>
        </p:txBody>
      </p:sp>
      <p:pic>
        <p:nvPicPr>
          <p:cNvPr id="3" name="Picture 2">
            <a:extLst>
              <a:ext uri="{FF2B5EF4-FFF2-40B4-BE49-F238E27FC236}">
                <a16:creationId xmlns:a16="http://schemas.microsoft.com/office/drawing/2014/main" id="{FB768DD4-6FC1-459A-A9E9-A48DB80505E2}"/>
              </a:ext>
            </a:extLst>
          </p:cNvPr>
          <p:cNvPicPr>
            <a:picLocks noChangeAspect="1"/>
          </p:cNvPicPr>
          <p:nvPr/>
        </p:nvPicPr>
        <p:blipFill>
          <a:blip r:embed="rId3"/>
          <a:stretch>
            <a:fillRect/>
          </a:stretch>
        </p:blipFill>
        <p:spPr>
          <a:xfrm>
            <a:off x="1340340" y="1143000"/>
            <a:ext cx="6817282" cy="4572000"/>
          </a:xfrm>
          <a:prstGeom prst="rect">
            <a:avLst/>
          </a:prstGeom>
        </p:spPr>
      </p:pic>
      <p:sp>
        <p:nvSpPr>
          <p:cNvPr id="5" name="TextBox 4">
            <a:extLst>
              <a:ext uri="{FF2B5EF4-FFF2-40B4-BE49-F238E27FC236}">
                <a16:creationId xmlns:a16="http://schemas.microsoft.com/office/drawing/2014/main" id="{BCB5B93E-8276-4276-14BF-1B46AF8C9B73}"/>
              </a:ext>
            </a:extLst>
          </p:cNvPr>
          <p:cNvSpPr txBox="1"/>
          <p:nvPr/>
        </p:nvSpPr>
        <p:spPr>
          <a:xfrm>
            <a:off x="2015611" y="5912049"/>
            <a:ext cx="1042219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Refer to the users manual for DSS file naming conventions </a:t>
            </a:r>
            <a:r>
              <a:rPr lang="en-US" dirty="0">
                <a:hlinkClick r:id="rId4"/>
              </a:rPr>
              <a:t>https://www.hec.usace.army.mil/confluence/hmsdocs/hmsum/latest/shared-component-data/</a:t>
            </a:r>
            <a:endParaRPr lang="en-US" dirty="0"/>
          </a:p>
        </p:txBody>
      </p:sp>
      <p:sp>
        <p:nvSpPr>
          <p:cNvPr id="7" name="TextBox 6">
            <a:extLst>
              <a:ext uri="{FF2B5EF4-FFF2-40B4-BE49-F238E27FC236}">
                <a16:creationId xmlns:a16="http://schemas.microsoft.com/office/drawing/2014/main" id="{7C7F5D8E-093B-FC92-E1B3-D8EB8175B978}"/>
              </a:ext>
            </a:extLst>
          </p:cNvPr>
          <p:cNvSpPr txBox="1"/>
          <p:nvPr/>
        </p:nvSpPr>
        <p:spPr>
          <a:xfrm>
            <a:off x="8767222" y="2206438"/>
            <a:ext cx="3306791" cy="1569660"/>
          </a:xfrm>
          <a:prstGeom prst="rect">
            <a:avLst/>
          </a:prstGeom>
          <a:noFill/>
        </p:spPr>
        <p:txBody>
          <a:bodyPr wrap="square">
            <a:spAutoFit/>
          </a:bodyPr>
          <a:lstStyle/>
          <a:p>
            <a:r>
              <a:rPr lang="en-US" sz="2400" dirty="0"/>
              <a:t>The importer will automatically handle the C, D, and E parts based on the import data.</a:t>
            </a:r>
          </a:p>
        </p:txBody>
      </p:sp>
    </p:spTree>
    <p:extLst>
      <p:ext uri="{BB962C8B-B14F-4D97-AF65-F5344CB8AC3E}">
        <p14:creationId xmlns:p14="http://schemas.microsoft.com/office/powerpoint/2010/main" val="2461442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CB2795B0-23BF-46EC-B36A-81D84530C60C}"/>
              </a:ext>
            </a:extLst>
          </p:cNvPr>
          <p:cNvGrpSpPr/>
          <p:nvPr/>
        </p:nvGrpSpPr>
        <p:grpSpPr>
          <a:xfrm>
            <a:off x="6626936" y="346881"/>
            <a:ext cx="4546600" cy="6062134"/>
            <a:chOff x="6626936" y="397933"/>
            <a:chExt cx="4546600" cy="6062134"/>
          </a:xfrm>
        </p:grpSpPr>
        <p:pic>
          <p:nvPicPr>
            <p:cNvPr id="17" name="Picture 4">
              <a:extLst>
                <a:ext uri="{FF2B5EF4-FFF2-40B4-BE49-F238E27FC236}">
                  <a16:creationId xmlns:a16="http://schemas.microsoft.com/office/drawing/2014/main" id="{ABD906A0-7395-4639-B37D-938E18C0B8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5869169" y="1155700"/>
              <a:ext cx="6062134" cy="454660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DBA02F7B-130A-4A74-853F-7027EF658785}"/>
                </a:ext>
              </a:extLst>
            </p:cNvPr>
            <p:cNvSpPr txBox="1"/>
            <p:nvPr/>
          </p:nvSpPr>
          <p:spPr>
            <a:xfrm>
              <a:off x="6626937" y="5667645"/>
              <a:ext cx="4546599" cy="707886"/>
            </a:xfrm>
            <a:prstGeom prst="rect">
              <a:avLst/>
            </a:prstGeom>
            <a:noFill/>
          </p:spPr>
          <p:txBody>
            <a:bodyPr wrap="square" rtlCol="0">
              <a:spAutoFit/>
            </a:bodyPr>
            <a:lstStyle/>
            <a:p>
              <a:r>
                <a:rPr lang="en-US" sz="1400" dirty="0">
                  <a:solidFill>
                    <a:schemeClr val="bg1"/>
                  </a:solidFill>
                </a:rPr>
                <a:t>USGS Rain Gage</a:t>
              </a:r>
            </a:p>
            <a:p>
              <a:r>
                <a:rPr lang="en-US" sz="1400" dirty="0">
                  <a:solidFill>
                    <a:schemeClr val="bg1"/>
                  </a:solidFill>
                </a:rPr>
                <a:t>Image Credit: USGS</a:t>
              </a:r>
            </a:p>
            <a:p>
              <a:r>
                <a:rPr lang="en-US" sz="1200" dirty="0">
                  <a:solidFill>
                    <a:schemeClr val="bg1"/>
                  </a:solidFill>
                </a:rPr>
                <a:t>https://waterdata.usgs.gov/md/nwis/uv/?site_no=392703076162801</a:t>
              </a:r>
            </a:p>
          </p:txBody>
        </p:sp>
      </p:grpSp>
      <p:sp>
        <p:nvSpPr>
          <p:cNvPr id="2" name="Title 3">
            <a:extLst>
              <a:ext uri="{FF2B5EF4-FFF2-40B4-BE49-F238E27FC236}">
                <a16:creationId xmlns:a16="http://schemas.microsoft.com/office/drawing/2014/main" id="{8AB1E29C-52FE-33EA-1719-AD87C04C9036}"/>
              </a:ext>
            </a:extLst>
          </p:cNvPr>
          <p:cNvSpPr txBox="1">
            <a:spLocks/>
          </p:cNvSpPr>
          <p:nvPr/>
        </p:nvSpPr>
        <p:spPr>
          <a:xfrm>
            <a:off x="473456" y="2437141"/>
            <a:ext cx="4876800" cy="157600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a:lstStyle>
          <a:p>
            <a:r>
              <a:rPr lang="en-US" b="1" dirty="0"/>
              <a:t>PAIRED DATA</a:t>
            </a:r>
          </a:p>
        </p:txBody>
      </p:sp>
    </p:spTree>
    <p:extLst>
      <p:ext uri="{BB962C8B-B14F-4D97-AF65-F5344CB8AC3E}">
        <p14:creationId xmlns:p14="http://schemas.microsoft.com/office/powerpoint/2010/main" val="297091201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7992D-BF45-4EFE-BBAD-A6251B3711D0}"/>
              </a:ext>
            </a:extLst>
          </p:cNvPr>
          <p:cNvSpPr>
            <a:spLocks noGrp="1"/>
          </p:cNvSpPr>
          <p:nvPr>
            <p:ph type="title"/>
          </p:nvPr>
        </p:nvSpPr>
        <p:spPr>
          <a:xfrm>
            <a:off x="226141" y="176315"/>
            <a:ext cx="9409471" cy="806451"/>
          </a:xfrm>
        </p:spPr>
        <p:txBody>
          <a:bodyPr/>
          <a:lstStyle/>
          <a:p>
            <a:r>
              <a:rPr lang="en-US" dirty="0">
                <a:solidFill>
                  <a:schemeClr val="tx1"/>
                </a:solidFill>
              </a:rPr>
              <a:t>Step 5. Add grid data in HEC-HMS</a:t>
            </a:r>
          </a:p>
        </p:txBody>
      </p:sp>
      <p:pic>
        <p:nvPicPr>
          <p:cNvPr id="8" name="Content Placeholder 7">
            <a:extLst>
              <a:ext uri="{FF2B5EF4-FFF2-40B4-BE49-F238E27FC236}">
                <a16:creationId xmlns:a16="http://schemas.microsoft.com/office/drawing/2014/main" id="{652669AC-52F1-4CB3-A73F-BE6C3ED975BE}"/>
              </a:ext>
            </a:extLst>
          </p:cNvPr>
          <p:cNvPicPr>
            <a:picLocks noGrp="1" noChangeAspect="1"/>
          </p:cNvPicPr>
          <p:nvPr>
            <p:ph idx="1"/>
          </p:nvPr>
        </p:nvPicPr>
        <p:blipFill>
          <a:blip r:embed="rId3"/>
          <a:stretch>
            <a:fillRect/>
          </a:stretch>
        </p:blipFill>
        <p:spPr>
          <a:xfrm>
            <a:off x="2097024" y="1225549"/>
            <a:ext cx="6982037" cy="5383915"/>
          </a:xfrm>
        </p:spPr>
      </p:pic>
    </p:spTree>
    <p:extLst>
      <p:ext uri="{BB962C8B-B14F-4D97-AF65-F5344CB8AC3E}">
        <p14:creationId xmlns:p14="http://schemas.microsoft.com/office/powerpoint/2010/main" val="31209484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C49A48E-F260-64A4-687A-7927A8E63461}"/>
              </a:ext>
            </a:extLst>
          </p:cNvPr>
          <p:cNvSpPr>
            <a:spLocks noGrp="1"/>
          </p:cNvSpPr>
          <p:nvPr>
            <p:ph type="title"/>
          </p:nvPr>
        </p:nvSpPr>
        <p:spPr>
          <a:xfrm>
            <a:off x="1981200" y="67374"/>
            <a:ext cx="8229600" cy="749490"/>
          </a:xfrm>
        </p:spPr>
        <p:txBody>
          <a:bodyPr>
            <a:normAutofit fontScale="90000"/>
          </a:bodyPr>
          <a:lstStyle/>
          <a:p>
            <a:r>
              <a:rPr lang="en-US" dirty="0"/>
              <a:t>Visualizing the </a:t>
            </a:r>
            <a:r>
              <a:rPr lang="en-US" dirty="0" err="1"/>
              <a:t>Gridset</a:t>
            </a:r>
            <a:r>
              <a:rPr lang="en-US" dirty="0"/>
              <a:t> in DSS file</a:t>
            </a:r>
          </a:p>
        </p:txBody>
      </p:sp>
      <p:sp>
        <p:nvSpPr>
          <p:cNvPr id="5" name="TextBox 4">
            <a:extLst>
              <a:ext uri="{FF2B5EF4-FFF2-40B4-BE49-F238E27FC236}">
                <a16:creationId xmlns:a16="http://schemas.microsoft.com/office/drawing/2014/main" id="{FBD16E7B-8C7E-456A-873F-76EB8E46AE6B}"/>
              </a:ext>
            </a:extLst>
          </p:cNvPr>
          <p:cNvSpPr txBox="1"/>
          <p:nvPr/>
        </p:nvSpPr>
        <p:spPr>
          <a:xfrm>
            <a:off x="2051304" y="816864"/>
            <a:ext cx="8089392" cy="738664"/>
          </a:xfrm>
          <a:prstGeom prst="rect">
            <a:avLst/>
          </a:prstGeom>
          <a:noFill/>
        </p:spPr>
        <p:txBody>
          <a:bodyPr wrap="square" rtlCol="0">
            <a:spAutoFit/>
          </a:bodyPr>
          <a:lstStyle/>
          <a:p>
            <a:pPr marL="285750" indent="-285750">
              <a:buFont typeface="Arial" panose="020B0604020202020204" pitchFamily="34" charset="0"/>
              <a:buChar char="•"/>
            </a:pPr>
            <a:r>
              <a:rPr lang="en-US" sz="2400" dirty="0">
                <a:solidFill>
                  <a:srgbClr val="172B4D"/>
                </a:solidFill>
                <a:latin typeface="-apple-system"/>
              </a:rPr>
              <a:t>The grided data can now be visualized in HEC-</a:t>
            </a:r>
            <a:r>
              <a:rPr lang="en-US" sz="2400" dirty="0" err="1">
                <a:solidFill>
                  <a:srgbClr val="172B4D"/>
                </a:solidFill>
                <a:latin typeface="-apple-system"/>
              </a:rPr>
              <a:t>DSSVue</a:t>
            </a:r>
            <a:endParaRPr lang="en-US" sz="2400" dirty="0">
              <a:solidFill>
                <a:srgbClr val="172B4D"/>
              </a:solidFill>
              <a:latin typeface="-apple-system"/>
            </a:endParaRPr>
          </a:p>
          <a:p>
            <a:pPr marL="742950" lvl="1" indent="-285750">
              <a:buFont typeface="Arial" panose="020B0604020202020204" pitchFamily="34" charset="0"/>
              <a:buChar char="•"/>
            </a:pPr>
            <a:r>
              <a:rPr lang="en-US" dirty="0">
                <a:hlinkClick r:id="rId3"/>
              </a:rPr>
              <a:t>https://www.hec.usace.army.mil/software/hec-dssvue/downloads.aspx</a:t>
            </a:r>
            <a:r>
              <a:rPr lang="en-US" dirty="0">
                <a:solidFill>
                  <a:srgbClr val="172B4D"/>
                </a:solidFill>
                <a:latin typeface="-apple-system"/>
              </a:rPr>
              <a:t> </a:t>
            </a:r>
            <a:endParaRPr lang="en-US" dirty="0"/>
          </a:p>
        </p:txBody>
      </p:sp>
      <p:pic>
        <p:nvPicPr>
          <p:cNvPr id="6" name="Picture 2">
            <a:extLst>
              <a:ext uri="{FF2B5EF4-FFF2-40B4-BE49-F238E27FC236}">
                <a16:creationId xmlns:a16="http://schemas.microsoft.com/office/drawing/2014/main" id="{F6A55442-F5A4-9CBB-5A3D-D6C0EC3422A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27127"/>
          <a:stretch/>
        </p:blipFill>
        <p:spPr bwMode="auto">
          <a:xfrm>
            <a:off x="2051304" y="2003322"/>
            <a:ext cx="7223760" cy="3831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829819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B1478-AF18-5FAE-5E78-702529F3C6BD}"/>
              </a:ext>
            </a:extLst>
          </p:cNvPr>
          <p:cNvSpPr>
            <a:spLocks noGrp="1"/>
          </p:cNvSpPr>
          <p:nvPr>
            <p:ph type="title"/>
          </p:nvPr>
        </p:nvSpPr>
        <p:spPr>
          <a:xfrm>
            <a:off x="1981200" y="160338"/>
            <a:ext cx="8229600" cy="665162"/>
          </a:xfrm>
        </p:spPr>
        <p:txBody>
          <a:bodyPr>
            <a:normAutofit fontScale="90000"/>
          </a:bodyPr>
          <a:lstStyle/>
          <a:p>
            <a:r>
              <a:rPr lang="en-US" dirty="0"/>
              <a:t>Step 6. Add Gridded Data to HMS</a:t>
            </a:r>
          </a:p>
        </p:txBody>
      </p:sp>
      <p:pic>
        <p:nvPicPr>
          <p:cNvPr id="1030" name="Picture 6">
            <a:extLst>
              <a:ext uri="{FF2B5EF4-FFF2-40B4-BE49-F238E27FC236}">
                <a16:creationId xmlns:a16="http://schemas.microsoft.com/office/drawing/2014/main" id="{C4DB42B7-A099-35BA-28E8-74CD7CA217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7337" y="2218531"/>
            <a:ext cx="5448300" cy="261937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F3CD145-1E4D-4273-5656-F985DECF11FF}"/>
              </a:ext>
            </a:extLst>
          </p:cNvPr>
          <p:cNvSpPr txBox="1"/>
          <p:nvPr/>
        </p:nvSpPr>
        <p:spPr>
          <a:xfrm>
            <a:off x="2311400" y="1177130"/>
            <a:ext cx="8356600" cy="523220"/>
          </a:xfrm>
          <a:prstGeom prst="rect">
            <a:avLst/>
          </a:prstGeom>
          <a:noFill/>
        </p:spPr>
        <p:txBody>
          <a:bodyPr wrap="square" rtlCol="0">
            <a:spAutoFit/>
          </a:bodyPr>
          <a:lstStyle/>
          <a:p>
            <a:pPr marL="285750" indent="-285750">
              <a:buFont typeface="Arial" panose="020B0604020202020204" pitchFamily="34" charset="0"/>
              <a:buChar char="•"/>
            </a:pPr>
            <a:r>
              <a:rPr lang="en-US" sz="2800" dirty="0"/>
              <a:t>Link to previously created HEC-DSS file</a:t>
            </a:r>
          </a:p>
        </p:txBody>
      </p:sp>
    </p:spTree>
    <p:extLst>
      <p:ext uri="{BB962C8B-B14F-4D97-AF65-F5344CB8AC3E}">
        <p14:creationId xmlns:p14="http://schemas.microsoft.com/office/powerpoint/2010/main" val="49012510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B1478-AF18-5FAE-5E78-702529F3C6BD}"/>
              </a:ext>
            </a:extLst>
          </p:cNvPr>
          <p:cNvSpPr>
            <a:spLocks noGrp="1"/>
          </p:cNvSpPr>
          <p:nvPr>
            <p:ph type="title"/>
          </p:nvPr>
        </p:nvSpPr>
        <p:spPr>
          <a:xfrm>
            <a:off x="1981200" y="109538"/>
            <a:ext cx="8229600" cy="665162"/>
          </a:xfrm>
        </p:spPr>
        <p:txBody>
          <a:bodyPr>
            <a:normAutofit fontScale="90000"/>
          </a:bodyPr>
          <a:lstStyle/>
          <a:p>
            <a:r>
              <a:rPr lang="en-US" dirty="0"/>
              <a:t>Add Gridded Data to HMS</a:t>
            </a:r>
          </a:p>
        </p:txBody>
      </p:sp>
      <p:sp>
        <p:nvSpPr>
          <p:cNvPr id="5" name="TextBox 4">
            <a:extLst>
              <a:ext uri="{FF2B5EF4-FFF2-40B4-BE49-F238E27FC236}">
                <a16:creationId xmlns:a16="http://schemas.microsoft.com/office/drawing/2014/main" id="{DF3CD145-1E4D-4273-5656-F985DECF11FF}"/>
              </a:ext>
            </a:extLst>
          </p:cNvPr>
          <p:cNvSpPr txBox="1"/>
          <p:nvPr/>
        </p:nvSpPr>
        <p:spPr>
          <a:xfrm>
            <a:off x="7283450" y="1177131"/>
            <a:ext cx="3384550" cy="1384995"/>
          </a:xfrm>
          <a:prstGeom prst="rect">
            <a:avLst/>
          </a:prstGeom>
          <a:noFill/>
        </p:spPr>
        <p:txBody>
          <a:bodyPr wrap="square" rtlCol="0">
            <a:spAutoFit/>
          </a:bodyPr>
          <a:lstStyle/>
          <a:p>
            <a:pPr marL="285750" indent="-285750">
              <a:buFont typeface="Arial" panose="020B0604020202020204" pitchFamily="34" charset="0"/>
              <a:buChar char="•"/>
            </a:pPr>
            <a:r>
              <a:rPr lang="en-US" sz="2800" dirty="0"/>
              <a:t>Link </a:t>
            </a:r>
            <a:r>
              <a:rPr lang="en-US" sz="2800" dirty="0" err="1"/>
              <a:t>gridset</a:t>
            </a:r>
            <a:r>
              <a:rPr lang="en-US" sz="2800" dirty="0"/>
              <a:t> to a Meteorological Model</a:t>
            </a:r>
          </a:p>
        </p:txBody>
      </p:sp>
      <p:pic>
        <p:nvPicPr>
          <p:cNvPr id="2050" name="Picture 2">
            <a:extLst>
              <a:ext uri="{FF2B5EF4-FFF2-40B4-BE49-F238E27FC236}">
                <a16:creationId xmlns:a16="http://schemas.microsoft.com/office/drawing/2014/main" id="{C23F1932-132F-E21E-0157-20ABF6514F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4200" y="774701"/>
            <a:ext cx="5429250" cy="35718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426EB279-2B63-145C-8284-4365ADDCCE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73564" y="3758405"/>
            <a:ext cx="4886325" cy="236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806919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A8162A3-CB77-46C6-B225-0FA90E24135C}"/>
              </a:ext>
            </a:extLst>
          </p:cNvPr>
          <p:cNvSpPr>
            <a:spLocks noGrp="1"/>
          </p:cNvSpPr>
          <p:nvPr>
            <p:ph type="title"/>
          </p:nvPr>
        </p:nvSpPr>
        <p:spPr>
          <a:xfrm>
            <a:off x="609600" y="0"/>
            <a:ext cx="10972800" cy="858128"/>
          </a:xfrm>
        </p:spPr>
        <p:txBody>
          <a:bodyPr/>
          <a:lstStyle/>
          <a:p>
            <a:r>
              <a:rPr lang="en-US" dirty="0"/>
              <a:t>Helpful Resources</a:t>
            </a:r>
          </a:p>
        </p:txBody>
      </p:sp>
      <p:sp>
        <p:nvSpPr>
          <p:cNvPr id="7" name="Text Placeholder 4">
            <a:extLst>
              <a:ext uri="{FF2B5EF4-FFF2-40B4-BE49-F238E27FC236}">
                <a16:creationId xmlns:a16="http://schemas.microsoft.com/office/drawing/2014/main" id="{80BEFAC0-CB94-4E02-B82D-EDC8C7C940AC}"/>
              </a:ext>
            </a:extLst>
          </p:cNvPr>
          <p:cNvSpPr txBox="1">
            <a:spLocks/>
          </p:cNvSpPr>
          <p:nvPr/>
        </p:nvSpPr>
        <p:spPr>
          <a:xfrm>
            <a:off x="1324732" y="707884"/>
            <a:ext cx="10867268" cy="61501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HEC-HMS user’s manual: </a:t>
            </a:r>
            <a:r>
              <a:rPr lang="en-US" sz="2000" dirty="0">
                <a:hlinkClick r:id="rId3"/>
              </a:rPr>
              <a:t>https://www.hec.usace.army.mil/confluence/hmsdocs/hmsum/latest</a:t>
            </a:r>
            <a:r>
              <a:rPr lang="en-US" sz="2000" dirty="0"/>
              <a:t> </a:t>
            </a:r>
          </a:p>
          <a:p>
            <a:endParaRPr lang="en-US" sz="2000" dirty="0"/>
          </a:p>
          <a:p>
            <a:r>
              <a:rPr lang="en-US" dirty="0"/>
              <a:t>USGS national water dashboard:</a:t>
            </a:r>
          </a:p>
          <a:p>
            <a:pPr marL="0" indent="0">
              <a:buNone/>
            </a:pPr>
            <a:r>
              <a:rPr lang="en-US" sz="2000" dirty="0">
                <a:hlinkClick r:id="rId4"/>
              </a:rPr>
              <a:t>https://dashboard.waterdata.usgs.gov/app/nwd/lang-en/?aoi=default</a:t>
            </a:r>
            <a:r>
              <a:rPr lang="en-US" sz="2000" dirty="0"/>
              <a:t> </a:t>
            </a:r>
          </a:p>
          <a:p>
            <a:pPr marL="0" indent="0">
              <a:buNone/>
            </a:pPr>
            <a:endParaRPr lang="en-US" sz="2000" dirty="0"/>
          </a:p>
          <a:p>
            <a:r>
              <a:rPr lang="en-US" dirty="0"/>
              <a:t>NCEI link to 15-min and hourly historical </a:t>
            </a:r>
            <a:r>
              <a:rPr lang="en-US" dirty="0" err="1"/>
              <a:t>precip</a:t>
            </a:r>
            <a:r>
              <a:rPr lang="en-US" dirty="0"/>
              <a:t>: </a:t>
            </a:r>
            <a:r>
              <a:rPr lang="en-US" sz="2000" dirty="0">
                <a:hlinkClick r:id="rId5"/>
              </a:rPr>
              <a:t>https://www.ncei.noaa.gov/access/metadata/landing-page/bin/iso?id=gov.noaa.ncdc:C00313</a:t>
            </a:r>
            <a:r>
              <a:rPr lang="en-US" sz="2000" dirty="0"/>
              <a:t> </a:t>
            </a:r>
          </a:p>
          <a:p>
            <a:pPr marL="0" indent="0">
              <a:buNone/>
            </a:pPr>
            <a:endParaRPr lang="en-US" sz="2000" dirty="0"/>
          </a:p>
          <a:p>
            <a:r>
              <a:rPr lang="en-US" dirty="0"/>
              <a:t>HEC-HMS guide: working with gridded data: </a:t>
            </a:r>
            <a:r>
              <a:rPr lang="en-US" sz="2000" dirty="0">
                <a:hlinkClick r:id="rId6"/>
              </a:rPr>
              <a:t>https://www.hec.usace.army.mil/confluence/hmsdocs/hmsguides/working-with-gridded-boundary-condition-data</a:t>
            </a:r>
            <a:r>
              <a:rPr lang="en-US" sz="2000" dirty="0"/>
              <a:t> </a:t>
            </a:r>
          </a:p>
          <a:p>
            <a:r>
              <a:rPr lang="en-US" dirty="0"/>
              <a:t>Vortex tools: </a:t>
            </a:r>
            <a:r>
              <a:rPr lang="en-US" sz="2000" dirty="0">
                <a:hlinkClick r:id="rId7"/>
              </a:rPr>
              <a:t>https://github.com/HydrologicEngineeringCenter/Vortex</a:t>
            </a:r>
            <a:r>
              <a:rPr lang="en-US" sz="2000" dirty="0"/>
              <a:t> </a:t>
            </a:r>
          </a:p>
        </p:txBody>
      </p:sp>
    </p:spTree>
    <p:extLst>
      <p:ext uri="{BB962C8B-B14F-4D97-AF65-F5344CB8AC3E}">
        <p14:creationId xmlns:p14="http://schemas.microsoft.com/office/powerpoint/2010/main" val="268629016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83AF4-93CF-452E-86FE-4FBC5C7DE1A2}"/>
              </a:ext>
            </a:extLst>
          </p:cNvPr>
          <p:cNvSpPr>
            <a:spLocks noGrp="1"/>
          </p:cNvSpPr>
          <p:nvPr>
            <p:ph type="title"/>
          </p:nvPr>
        </p:nvSpPr>
        <p:spPr>
          <a:xfrm>
            <a:off x="609599" y="652026"/>
            <a:ext cx="10972800" cy="858128"/>
          </a:xfrm>
        </p:spPr>
        <p:txBody>
          <a:bodyPr/>
          <a:lstStyle/>
          <a:p>
            <a:r>
              <a:rPr lang="en-US" dirty="0"/>
              <a:t>Precipitation-Frequency Importer</a:t>
            </a:r>
          </a:p>
        </p:txBody>
      </p:sp>
      <p:pic>
        <p:nvPicPr>
          <p:cNvPr id="4" name="Picture 3">
            <a:extLst>
              <a:ext uri="{FF2B5EF4-FFF2-40B4-BE49-F238E27FC236}">
                <a16:creationId xmlns:a16="http://schemas.microsoft.com/office/drawing/2014/main" id="{64A8B9FD-DE69-425B-B1D9-2DBC8E831F20}"/>
              </a:ext>
            </a:extLst>
          </p:cNvPr>
          <p:cNvPicPr>
            <a:picLocks noChangeAspect="1"/>
          </p:cNvPicPr>
          <p:nvPr/>
        </p:nvPicPr>
        <p:blipFill>
          <a:blip r:embed="rId2"/>
          <a:stretch>
            <a:fillRect/>
          </a:stretch>
        </p:blipFill>
        <p:spPr>
          <a:xfrm>
            <a:off x="3372190" y="1510154"/>
            <a:ext cx="5447619" cy="4733333"/>
          </a:xfrm>
          <a:prstGeom prst="rect">
            <a:avLst/>
          </a:prstGeom>
        </p:spPr>
      </p:pic>
    </p:spTree>
    <p:extLst>
      <p:ext uri="{BB962C8B-B14F-4D97-AF65-F5344CB8AC3E}">
        <p14:creationId xmlns:p14="http://schemas.microsoft.com/office/powerpoint/2010/main" val="1053078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B3C61-0427-4DE5-8842-F9AE31678701}"/>
              </a:ext>
            </a:extLst>
          </p:cNvPr>
          <p:cNvSpPr>
            <a:spLocks noGrp="1"/>
          </p:cNvSpPr>
          <p:nvPr>
            <p:ph type="title"/>
          </p:nvPr>
        </p:nvSpPr>
        <p:spPr/>
        <p:txBody>
          <a:bodyPr/>
          <a:lstStyle/>
          <a:p>
            <a:r>
              <a:rPr lang="en-US" dirty="0"/>
              <a:t>Precipitation-Frequency Importer</a:t>
            </a:r>
          </a:p>
        </p:txBody>
      </p:sp>
      <p:pic>
        <p:nvPicPr>
          <p:cNvPr id="4" name="Picture 3">
            <a:extLst>
              <a:ext uri="{FF2B5EF4-FFF2-40B4-BE49-F238E27FC236}">
                <a16:creationId xmlns:a16="http://schemas.microsoft.com/office/drawing/2014/main" id="{57FFE93B-A27D-47C0-9EB0-A9AC2FC2053E}"/>
              </a:ext>
            </a:extLst>
          </p:cNvPr>
          <p:cNvPicPr>
            <a:picLocks noChangeAspect="1"/>
          </p:cNvPicPr>
          <p:nvPr/>
        </p:nvPicPr>
        <p:blipFill>
          <a:blip r:embed="rId2"/>
          <a:stretch>
            <a:fillRect/>
          </a:stretch>
        </p:blipFill>
        <p:spPr>
          <a:xfrm>
            <a:off x="82500" y="1801791"/>
            <a:ext cx="7486334" cy="3488876"/>
          </a:xfrm>
          <a:prstGeom prst="rect">
            <a:avLst/>
          </a:prstGeom>
        </p:spPr>
      </p:pic>
      <p:pic>
        <p:nvPicPr>
          <p:cNvPr id="6" name="Picture 5">
            <a:extLst>
              <a:ext uri="{FF2B5EF4-FFF2-40B4-BE49-F238E27FC236}">
                <a16:creationId xmlns:a16="http://schemas.microsoft.com/office/drawing/2014/main" id="{7043F69C-1E8C-4EE9-9E87-1A894A17399A}"/>
              </a:ext>
            </a:extLst>
          </p:cNvPr>
          <p:cNvPicPr>
            <a:picLocks noChangeAspect="1"/>
          </p:cNvPicPr>
          <p:nvPr/>
        </p:nvPicPr>
        <p:blipFill>
          <a:blip r:embed="rId3"/>
          <a:stretch>
            <a:fillRect/>
          </a:stretch>
        </p:blipFill>
        <p:spPr>
          <a:xfrm>
            <a:off x="7666070" y="2091619"/>
            <a:ext cx="4337922" cy="2909221"/>
          </a:xfrm>
          <a:prstGeom prst="rect">
            <a:avLst/>
          </a:prstGeom>
        </p:spPr>
      </p:pic>
    </p:spTree>
    <p:extLst>
      <p:ext uri="{BB962C8B-B14F-4D97-AF65-F5344CB8AC3E}">
        <p14:creationId xmlns:p14="http://schemas.microsoft.com/office/powerpoint/2010/main" val="1722096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2133931" y="9372"/>
            <a:ext cx="7118224" cy="1325563"/>
          </a:xfrm>
        </p:spPr>
        <p:txBody>
          <a:bodyPr>
            <a:normAutofit/>
          </a:bodyPr>
          <a:lstStyle/>
          <a:p>
            <a:r>
              <a:rPr lang="en-US" sz="4900" i="1"/>
              <a:t>Time-Series</a:t>
            </a:r>
            <a:r>
              <a:rPr lang="en-US" i="1"/>
              <a:t> Data</a:t>
            </a:r>
            <a:endParaRPr lang="en-US" i="1" dirty="0"/>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617036" y="2231781"/>
            <a:ext cx="6685934" cy="2394437"/>
          </a:xfrm>
        </p:spPr>
        <p:txBody>
          <a:bodyPr>
            <a:normAutofit/>
          </a:bodyPr>
          <a:lstStyle/>
          <a:p>
            <a:pPr>
              <a:lnSpc>
                <a:spcPct val="100000"/>
              </a:lnSpc>
              <a:spcAft>
                <a:spcPts val="1000"/>
              </a:spcAft>
            </a:pPr>
            <a:r>
              <a:rPr lang="en-US" dirty="0"/>
              <a:t>Observations of a variable that are indexed by time </a:t>
            </a:r>
          </a:p>
          <a:p>
            <a:pPr>
              <a:lnSpc>
                <a:spcPct val="100000"/>
              </a:lnSpc>
              <a:spcAft>
                <a:spcPts val="1000"/>
              </a:spcAft>
            </a:pPr>
            <a:r>
              <a:rPr lang="en-US" dirty="0"/>
              <a:t>Frequently used as hydrologic model boundary conditions.</a:t>
            </a:r>
          </a:p>
        </p:txBody>
      </p:sp>
      <p:pic>
        <p:nvPicPr>
          <p:cNvPr id="6" name="Picture 5">
            <a:extLst>
              <a:ext uri="{FF2B5EF4-FFF2-40B4-BE49-F238E27FC236}">
                <a16:creationId xmlns:a16="http://schemas.microsoft.com/office/drawing/2014/main" id="{CBC856A5-F233-CEB4-7475-3277ACDA7E31}"/>
              </a:ext>
            </a:extLst>
          </p:cNvPr>
          <p:cNvPicPr>
            <a:picLocks noChangeAspect="1"/>
          </p:cNvPicPr>
          <p:nvPr/>
        </p:nvPicPr>
        <p:blipFill>
          <a:blip r:embed="rId3"/>
          <a:stretch>
            <a:fillRect/>
          </a:stretch>
        </p:blipFill>
        <p:spPr>
          <a:xfrm>
            <a:off x="7424563" y="1464125"/>
            <a:ext cx="4252328" cy="4275190"/>
          </a:xfrm>
          <a:prstGeom prst="rect">
            <a:avLst/>
          </a:prstGeom>
        </p:spPr>
      </p:pic>
    </p:spTree>
    <p:extLst>
      <p:ext uri="{BB962C8B-B14F-4D97-AF65-F5344CB8AC3E}">
        <p14:creationId xmlns:p14="http://schemas.microsoft.com/office/powerpoint/2010/main" val="571136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0FD83DE-1B9A-918A-11AE-E58EFA6870A0}"/>
              </a:ext>
            </a:extLst>
          </p:cNvPr>
          <p:cNvPicPr>
            <a:picLocks noChangeAspect="1"/>
          </p:cNvPicPr>
          <p:nvPr/>
        </p:nvPicPr>
        <p:blipFill rotWithShape="1">
          <a:blip r:embed="rId3">
            <a:alphaModFix amt="85000"/>
          </a:blip>
          <a:srcRect l="12758" t="26067" b="4014"/>
          <a:stretch/>
        </p:blipFill>
        <p:spPr>
          <a:xfrm>
            <a:off x="1160205" y="2790176"/>
            <a:ext cx="8563897" cy="3835646"/>
          </a:xfrm>
          <a:prstGeom prst="rect">
            <a:avLst/>
          </a:prstGeom>
        </p:spPr>
      </p:pic>
      <p:sp>
        <p:nvSpPr>
          <p:cNvPr id="3" name="Content Placeholder 2">
            <a:extLst>
              <a:ext uri="{FF2B5EF4-FFF2-40B4-BE49-F238E27FC236}">
                <a16:creationId xmlns:a16="http://schemas.microsoft.com/office/drawing/2014/main" id="{48A5B6FA-18AF-E0B6-6EEC-8FF802183789}"/>
              </a:ext>
            </a:extLst>
          </p:cNvPr>
          <p:cNvSpPr>
            <a:spLocks noGrp="1"/>
          </p:cNvSpPr>
          <p:nvPr>
            <p:ph idx="1"/>
          </p:nvPr>
        </p:nvSpPr>
        <p:spPr>
          <a:xfrm>
            <a:off x="874088" y="662781"/>
            <a:ext cx="10972800" cy="3215148"/>
          </a:xfrm>
        </p:spPr>
        <p:txBody>
          <a:bodyPr>
            <a:normAutofit/>
          </a:bodyPr>
          <a:lstStyle/>
          <a:p>
            <a:pPr marL="0" indent="0">
              <a:buNone/>
            </a:pPr>
            <a:endParaRPr lang="en-US" b="0" i="0" dirty="0">
              <a:solidFill>
                <a:srgbClr val="172B4D"/>
              </a:solidFill>
              <a:effectLst/>
              <a:latin typeface="-apple-system"/>
            </a:endParaRPr>
          </a:p>
          <a:p>
            <a:r>
              <a:rPr lang="en-US" b="0" i="0" dirty="0">
                <a:solidFill>
                  <a:srgbClr val="172B4D"/>
                </a:solidFill>
                <a:effectLst/>
                <a:latin typeface="Lato" panose="020B0604020202020204" pitchFamily="34" charset="0"/>
                <a:ea typeface="Lato" panose="020B0604020202020204" pitchFamily="34" charset="0"/>
                <a:cs typeface="Lato" panose="020B0604020202020204" pitchFamily="34" charset="0"/>
              </a:rPr>
              <a:t>NOAA online climate data </a:t>
            </a:r>
          </a:p>
          <a:p>
            <a:pPr lvl="1"/>
            <a:r>
              <a:rPr lang="en-US" b="0" i="0" dirty="0">
                <a:solidFill>
                  <a:srgbClr val="172B4D"/>
                </a:solidFill>
                <a:effectLst/>
                <a:latin typeface="-apple-system"/>
              </a:rPr>
              <a:t>Historical temperature and precipitation data </a:t>
            </a:r>
            <a:r>
              <a:rPr lang="en-US" b="0" i="0" dirty="0">
                <a:solidFill>
                  <a:srgbClr val="0052CC"/>
                </a:solidFill>
                <a:effectLst/>
                <a:latin typeface="Lato" panose="020B0604020202020204" pitchFamily="34" charset="0"/>
                <a:ea typeface="Lato" panose="020B0604020202020204" pitchFamily="34" charset="0"/>
                <a:cs typeface="Lato" panose="020B0604020202020204" pitchFamily="34" charset="0"/>
                <a:hlinkClick r:id="rId4"/>
              </a:rPr>
              <a:t>https://www.ncdc.noaa.gov/cdo-web/</a:t>
            </a:r>
            <a:endParaRPr lang="en-US" b="0" i="0" dirty="0">
              <a:solidFill>
                <a:srgbClr val="0052CC"/>
              </a:solidFill>
              <a:effectLst/>
              <a:latin typeface="Lato" panose="020B0604020202020204" pitchFamily="34" charset="0"/>
              <a:ea typeface="Lato" panose="020B0604020202020204" pitchFamily="34" charset="0"/>
              <a:cs typeface="Lato" panose="020B0604020202020204" pitchFamily="34" charset="0"/>
            </a:endParaRPr>
          </a:p>
          <a:p>
            <a:endParaRPr lang="en-US" dirty="0">
              <a:solidFill>
                <a:srgbClr val="0052CC"/>
              </a:solidFill>
              <a:latin typeface="-apple-system"/>
            </a:endParaRPr>
          </a:p>
          <a:p>
            <a:endParaRPr lang="en-US" dirty="0"/>
          </a:p>
        </p:txBody>
      </p:sp>
      <p:sp>
        <p:nvSpPr>
          <p:cNvPr id="6" name="Title 1">
            <a:extLst>
              <a:ext uri="{FF2B5EF4-FFF2-40B4-BE49-F238E27FC236}">
                <a16:creationId xmlns:a16="http://schemas.microsoft.com/office/drawing/2014/main" id="{A8B8896F-CB9D-AD9E-2ABF-A5E7DC5FA239}"/>
              </a:ext>
            </a:extLst>
          </p:cNvPr>
          <p:cNvSpPr txBox="1">
            <a:spLocks/>
          </p:cNvSpPr>
          <p:nvPr/>
        </p:nvSpPr>
        <p:spPr>
          <a:xfrm>
            <a:off x="717755" y="59557"/>
            <a:ext cx="9064205" cy="132556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a:lstStyle>
          <a:p>
            <a:r>
              <a:rPr lang="en-US" i="1"/>
              <a:t>Some Sources of Time-Series Data</a:t>
            </a:r>
            <a:endParaRPr lang="en-US" i="1" dirty="0"/>
          </a:p>
        </p:txBody>
      </p:sp>
    </p:spTree>
    <p:extLst>
      <p:ext uri="{BB962C8B-B14F-4D97-AF65-F5344CB8AC3E}">
        <p14:creationId xmlns:p14="http://schemas.microsoft.com/office/powerpoint/2010/main" val="21051829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982DE42-1E83-3695-6AA0-556FCADB1E22}"/>
              </a:ext>
            </a:extLst>
          </p:cNvPr>
          <p:cNvPicPr>
            <a:picLocks noChangeAspect="1"/>
          </p:cNvPicPr>
          <p:nvPr/>
        </p:nvPicPr>
        <p:blipFill>
          <a:blip r:embed="rId3">
            <a:alphaModFix amt="20000"/>
          </a:blip>
          <a:stretch>
            <a:fillRect/>
          </a:stretch>
        </p:blipFill>
        <p:spPr>
          <a:xfrm>
            <a:off x="114526" y="-106117"/>
            <a:ext cx="11962947" cy="6544325"/>
          </a:xfrm>
          <a:prstGeom prst="rect">
            <a:avLst/>
          </a:prstGeom>
        </p:spPr>
      </p:pic>
      <p:sp>
        <p:nvSpPr>
          <p:cNvPr id="8" name="TextBox 7">
            <a:extLst>
              <a:ext uri="{FF2B5EF4-FFF2-40B4-BE49-F238E27FC236}">
                <a16:creationId xmlns:a16="http://schemas.microsoft.com/office/drawing/2014/main" id="{B5FEC5BB-6A32-84DC-6512-8C342AE2033B}"/>
              </a:ext>
            </a:extLst>
          </p:cNvPr>
          <p:cNvSpPr txBox="1"/>
          <p:nvPr/>
        </p:nvSpPr>
        <p:spPr>
          <a:xfrm>
            <a:off x="953728" y="1652383"/>
            <a:ext cx="8377084" cy="3539430"/>
          </a:xfrm>
          <a:prstGeom prst="rect">
            <a:avLst/>
          </a:prstGeom>
          <a:noFill/>
        </p:spPr>
        <p:txBody>
          <a:bodyPr wrap="square">
            <a:spAutoFit/>
          </a:bodyPr>
          <a:lstStyle/>
          <a:p>
            <a:pPr lvl="1"/>
            <a:r>
              <a:rPr lang="en-US" sz="3600" dirty="0"/>
              <a:t>USGS National Water Dashboard</a:t>
            </a:r>
          </a:p>
          <a:p>
            <a:pPr lvl="1"/>
            <a:endParaRPr lang="en-US" sz="3600" i="1" dirty="0"/>
          </a:p>
          <a:p>
            <a:pPr marL="914400" lvl="1" indent="-457200">
              <a:buFont typeface="Arial" panose="020B0604020202020204" pitchFamily="34" charset="0"/>
              <a:buChar char="•"/>
            </a:pPr>
            <a:r>
              <a:rPr lang="en-US" sz="3200" dirty="0">
                <a:ea typeface="Lato" panose="020B0604020202020204" pitchFamily="34" charset="0"/>
                <a:cs typeface="Lato" panose="020B0604020202020204" pitchFamily="34" charset="0"/>
              </a:rPr>
              <a:t>Precipitation, flow, water quality and other data at USGS observation stations</a:t>
            </a:r>
          </a:p>
          <a:p>
            <a:pPr lvl="1"/>
            <a:endParaRPr lang="en-US" sz="3200" dirty="0">
              <a:ea typeface="Lato" panose="020B0604020202020204" pitchFamily="34" charset="0"/>
              <a:cs typeface="Lato" panose="020B0604020202020204" pitchFamily="34" charset="0"/>
            </a:endParaRPr>
          </a:p>
          <a:p>
            <a:pPr lvl="1"/>
            <a:r>
              <a:rPr lang="en-US" sz="2800" dirty="0">
                <a:hlinkClick r:id="rId4"/>
              </a:rPr>
              <a:t>https://dashboard.waterdata.usgs.gov/app/nwd/en/?aoi=default</a:t>
            </a:r>
            <a:r>
              <a:rPr lang="en-US" sz="2800" dirty="0"/>
              <a:t> </a:t>
            </a:r>
          </a:p>
        </p:txBody>
      </p:sp>
      <p:sp>
        <p:nvSpPr>
          <p:cNvPr id="9" name="Title 1">
            <a:extLst>
              <a:ext uri="{FF2B5EF4-FFF2-40B4-BE49-F238E27FC236}">
                <a16:creationId xmlns:a16="http://schemas.microsoft.com/office/drawing/2014/main" id="{FFD9A504-21FF-1CCF-0038-830230BB5A1A}"/>
              </a:ext>
            </a:extLst>
          </p:cNvPr>
          <p:cNvSpPr>
            <a:spLocks noGrp="1"/>
          </p:cNvSpPr>
          <p:nvPr>
            <p:ph type="title"/>
          </p:nvPr>
        </p:nvSpPr>
        <p:spPr>
          <a:xfrm>
            <a:off x="717755" y="59557"/>
            <a:ext cx="9064205" cy="1325563"/>
          </a:xfrm>
        </p:spPr>
        <p:txBody>
          <a:bodyPr>
            <a:normAutofit/>
          </a:bodyPr>
          <a:lstStyle/>
          <a:p>
            <a:r>
              <a:rPr lang="en-US" i="1" dirty="0"/>
              <a:t>Some Sources of Time-Series Data</a:t>
            </a:r>
          </a:p>
        </p:txBody>
      </p:sp>
    </p:spTree>
    <p:extLst>
      <p:ext uri="{BB962C8B-B14F-4D97-AF65-F5344CB8AC3E}">
        <p14:creationId xmlns:p14="http://schemas.microsoft.com/office/powerpoint/2010/main" val="3796312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42782" y="365125"/>
            <a:ext cx="4366846" cy="1325563"/>
          </a:xfrm>
        </p:spPr>
        <p:txBody>
          <a:bodyPr>
            <a:normAutofit fontScale="90000"/>
          </a:bodyPr>
          <a:lstStyle/>
          <a:p>
            <a:r>
              <a:rPr lang="en-US" i="1" dirty="0"/>
              <a:t>Time-Series Data</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42782" y="1825625"/>
            <a:ext cx="4762264" cy="4351338"/>
          </a:xfrm>
        </p:spPr>
        <p:txBody>
          <a:bodyPr>
            <a:normAutofit/>
          </a:bodyPr>
          <a:lstStyle/>
          <a:p>
            <a:r>
              <a:rPr lang="en-US" dirty="0"/>
              <a:t>Common examples:</a:t>
            </a:r>
          </a:p>
          <a:p>
            <a:pPr lvl="1"/>
            <a:r>
              <a:rPr lang="en-US" dirty="0"/>
              <a:t>Discharge</a:t>
            </a:r>
          </a:p>
          <a:p>
            <a:pPr lvl="1"/>
            <a:r>
              <a:rPr lang="en-US" dirty="0"/>
              <a:t>Stage</a:t>
            </a:r>
          </a:p>
          <a:p>
            <a:pPr lvl="1"/>
            <a:r>
              <a:rPr lang="en-US" dirty="0"/>
              <a:t>Precipitation</a:t>
            </a:r>
          </a:p>
          <a:p>
            <a:pPr lvl="1"/>
            <a:r>
              <a:rPr lang="en-US" dirty="0"/>
              <a:t>Temperature</a:t>
            </a:r>
          </a:p>
          <a:p>
            <a:pPr lvl="1"/>
            <a:endParaRPr lang="en-US" dirty="0"/>
          </a:p>
        </p:txBody>
      </p:sp>
      <p:sp>
        <p:nvSpPr>
          <p:cNvPr id="5" name="Content Placeholder 2">
            <a:extLst>
              <a:ext uri="{FF2B5EF4-FFF2-40B4-BE49-F238E27FC236}">
                <a16:creationId xmlns:a16="http://schemas.microsoft.com/office/drawing/2014/main" id="{E088C131-151B-44E0-AB4C-00557A041603}"/>
              </a:ext>
            </a:extLst>
          </p:cNvPr>
          <p:cNvSpPr txBox="1">
            <a:spLocks/>
          </p:cNvSpPr>
          <p:nvPr/>
        </p:nvSpPr>
        <p:spPr>
          <a:xfrm>
            <a:off x="442782" y="5218176"/>
            <a:ext cx="11749218" cy="16398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a:p>
            <a:pPr lvl="1"/>
            <a:endParaRPr lang="en-US" dirty="0"/>
          </a:p>
        </p:txBody>
      </p:sp>
      <p:sp>
        <p:nvSpPr>
          <p:cNvPr id="6" name="Content Placeholder 2">
            <a:extLst>
              <a:ext uri="{FF2B5EF4-FFF2-40B4-BE49-F238E27FC236}">
                <a16:creationId xmlns:a16="http://schemas.microsoft.com/office/drawing/2014/main" id="{C288C4B2-51B5-44F2-BBF8-4A9541823513}"/>
              </a:ext>
            </a:extLst>
          </p:cNvPr>
          <p:cNvSpPr txBox="1">
            <a:spLocks/>
          </p:cNvSpPr>
          <p:nvPr/>
        </p:nvSpPr>
        <p:spPr>
          <a:xfrm>
            <a:off x="3936259" y="1825625"/>
            <a:ext cx="476226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None/>
            </a:pPr>
            <a:endParaRPr lang="en-US" dirty="0"/>
          </a:p>
        </p:txBody>
      </p:sp>
      <p:pic>
        <p:nvPicPr>
          <p:cNvPr id="4" name="Picture 3">
            <a:extLst>
              <a:ext uri="{FF2B5EF4-FFF2-40B4-BE49-F238E27FC236}">
                <a16:creationId xmlns:a16="http://schemas.microsoft.com/office/drawing/2014/main" id="{4AD10C9B-3A29-BE1C-0037-FCB3D1B10784}"/>
              </a:ext>
            </a:extLst>
          </p:cNvPr>
          <p:cNvPicPr>
            <a:picLocks noChangeAspect="1"/>
          </p:cNvPicPr>
          <p:nvPr/>
        </p:nvPicPr>
        <p:blipFill>
          <a:blip r:embed="rId3"/>
          <a:stretch>
            <a:fillRect/>
          </a:stretch>
        </p:blipFill>
        <p:spPr>
          <a:xfrm>
            <a:off x="5292111" y="365125"/>
            <a:ext cx="5471530" cy="475128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459958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2986</TotalTime>
  <Words>4643</Words>
  <Application>Microsoft Office PowerPoint</Application>
  <PresentationFormat>Widescreen</PresentationFormat>
  <Paragraphs>408</Paragraphs>
  <Slides>56</Slides>
  <Notes>51</Notes>
  <HiddenSlides>2</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56</vt:i4>
      </vt:variant>
    </vt:vector>
  </HeadingPairs>
  <TitlesOfParts>
    <vt:vector size="64" baseType="lpstr">
      <vt:lpstr>-apple-system</vt:lpstr>
      <vt:lpstr>Arial</vt:lpstr>
      <vt:lpstr>Calibri</vt:lpstr>
      <vt:lpstr>Consolas</vt:lpstr>
      <vt:lpstr>Lao UI</vt:lpstr>
      <vt:lpstr>Lato</vt:lpstr>
      <vt:lpstr>Wingdings</vt:lpstr>
      <vt:lpstr>Office Theme</vt:lpstr>
      <vt:lpstr>Shared Data Components</vt:lpstr>
      <vt:lpstr>Overview</vt:lpstr>
      <vt:lpstr>Example of shared data use in HEC-HMS</vt:lpstr>
      <vt:lpstr>PowerPoint Presentation</vt:lpstr>
      <vt:lpstr>PowerPoint Presentation</vt:lpstr>
      <vt:lpstr>Time-Series Data</vt:lpstr>
      <vt:lpstr>PowerPoint Presentation</vt:lpstr>
      <vt:lpstr>Some Sources of Time-Series Data</vt:lpstr>
      <vt:lpstr>Time-Series Data</vt:lpstr>
      <vt:lpstr>Time-Series Data: Discharge Gage</vt:lpstr>
      <vt:lpstr>Time-Series Data: Precipitation Gage</vt:lpstr>
      <vt:lpstr>PowerPoint Presentation</vt:lpstr>
      <vt:lpstr>PowerPoint Presentation</vt:lpstr>
      <vt:lpstr>PowerPoint Presentation</vt:lpstr>
      <vt:lpstr>Time-Series Data Manager</vt:lpstr>
      <vt:lpstr>Adding Time-Series Data </vt:lpstr>
      <vt:lpstr>Time-Series Manual Entry</vt:lpstr>
      <vt:lpstr>Time-Series Manual Entry</vt:lpstr>
      <vt:lpstr>Time-Series Manual Entry</vt:lpstr>
      <vt:lpstr>Time-Series Manual Entry</vt:lpstr>
      <vt:lpstr>Time-Series from DSS-File</vt:lpstr>
      <vt:lpstr>DSS-File Structure</vt:lpstr>
      <vt:lpstr>Reference Time-Series Gage in Met Model</vt:lpstr>
      <vt:lpstr>Paired Data</vt:lpstr>
      <vt:lpstr>Paired Data</vt:lpstr>
      <vt:lpstr>Important Examples</vt:lpstr>
      <vt:lpstr>Percentage Curve</vt:lpstr>
      <vt:lpstr>Cross-Section</vt:lpstr>
      <vt:lpstr>PowerPoint Presentation</vt:lpstr>
      <vt:lpstr>PowerPoint Presentation</vt:lpstr>
      <vt:lpstr>PowerPoint Presentation</vt:lpstr>
      <vt:lpstr>Paired Data Manager</vt:lpstr>
      <vt:lpstr>Data Sources</vt:lpstr>
      <vt:lpstr>Manual Entry</vt:lpstr>
      <vt:lpstr>HEC-DSS File</vt:lpstr>
      <vt:lpstr>Gridded Data</vt:lpstr>
      <vt:lpstr>What’s a Grid?</vt:lpstr>
      <vt:lpstr>Two Grid Approaches in HEC-HMS</vt:lpstr>
      <vt:lpstr>Gridded Data Sources</vt:lpstr>
      <vt:lpstr>PowerPoint Presentation</vt:lpstr>
      <vt:lpstr>PowerPoint Presentation</vt:lpstr>
      <vt:lpstr>Data Sources</vt:lpstr>
      <vt:lpstr>Gridset Workflow</vt:lpstr>
      <vt:lpstr>Grid Data Importer</vt:lpstr>
      <vt:lpstr>Export Subbasins Layer</vt:lpstr>
      <vt:lpstr>Step 1. File Selection</vt:lpstr>
      <vt:lpstr>Step 2. Variable Selection</vt:lpstr>
      <vt:lpstr>Step 3. Clipping, Projection, and Resampling</vt:lpstr>
      <vt:lpstr>Step 4. DSS Output Selection</vt:lpstr>
      <vt:lpstr>Step 5. Add grid data in HEC-HMS</vt:lpstr>
      <vt:lpstr>Visualizing the Gridset in DSS file</vt:lpstr>
      <vt:lpstr>Step 6. Add Gridded Data to HMS</vt:lpstr>
      <vt:lpstr>Add Gridded Data to HMS</vt:lpstr>
      <vt:lpstr>Helpful Resources</vt:lpstr>
      <vt:lpstr>Precipitation-Frequency Importer</vt:lpstr>
      <vt:lpstr>Precipitation-Frequency Importer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Michael</cp:lastModifiedBy>
  <cp:revision>125</cp:revision>
  <dcterms:created xsi:type="dcterms:W3CDTF">2022-02-24T15:47:34Z</dcterms:created>
  <dcterms:modified xsi:type="dcterms:W3CDTF">2024-01-19T22:46:42Z</dcterms:modified>
</cp:coreProperties>
</file>