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364" r:id="rId3"/>
    <p:sldId id="517" r:id="rId4"/>
    <p:sldId id="495" r:id="rId5"/>
    <p:sldId id="501" r:id="rId6"/>
    <p:sldId id="519" r:id="rId7"/>
    <p:sldId id="496" r:id="rId8"/>
    <p:sldId id="494" r:id="rId9"/>
    <p:sldId id="499" r:id="rId10"/>
    <p:sldId id="452" r:id="rId11"/>
    <p:sldId id="456" r:id="rId12"/>
    <p:sldId id="403" r:id="rId13"/>
    <p:sldId id="420" r:id="rId14"/>
    <p:sldId id="417" r:id="rId15"/>
    <p:sldId id="418" r:id="rId16"/>
    <p:sldId id="419" r:id="rId17"/>
    <p:sldId id="415" r:id="rId18"/>
    <p:sldId id="389" r:id="rId19"/>
    <p:sldId id="520" r:id="rId20"/>
    <p:sldId id="404" r:id="rId21"/>
    <p:sldId id="407" r:id="rId22"/>
    <p:sldId id="405" r:id="rId23"/>
    <p:sldId id="397" r:id="rId24"/>
    <p:sldId id="423" r:id="rId25"/>
    <p:sldId id="431" r:id="rId26"/>
    <p:sldId id="422" r:id="rId27"/>
    <p:sldId id="409" r:id="rId28"/>
    <p:sldId id="424" r:id="rId29"/>
    <p:sldId id="425" r:id="rId30"/>
    <p:sldId id="427" r:id="rId31"/>
    <p:sldId id="429" r:id="rId32"/>
    <p:sldId id="413" r:id="rId33"/>
    <p:sldId id="410" r:id="rId34"/>
    <p:sldId id="411" r:id="rId35"/>
    <p:sldId id="412" r:id="rId36"/>
    <p:sldId id="430" r:id="rId37"/>
    <p:sldId id="408" r:id="rId38"/>
    <p:sldId id="399" r:id="rId39"/>
    <p:sldId id="400" r:id="rId40"/>
    <p:sldId id="401" r:id="rId41"/>
    <p:sldId id="402" r:id="rId42"/>
    <p:sldId id="428" r:id="rId43"/>
    <p:sldId id="52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0" autoAdjust="0"/>
    <p:restoredTop sz="85714" autoAdjust="0"/>
  </p:normalViewPr>
  <p:slideViewPr>
    <p:cSldViewPr snapToGrid="0">
      <p:cViewPr varScale="1">
        <p:scale>
          <a:sx n="70" d="100"/>
          <a:sy n="70" d="100"/>
        </p:scale>
        <p:origin x="1056" y="66"/>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1/23/2024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1</a:t>
            </a:fld>
            <a:endParaRPr lang="en-US"/>
          </a:p>
        </p:txBody>
      </p:sp>
    </p:spTree>
    <p:extLst>
      <p:ext uri="{BB962C8B-B14F-4D97-AF65-F5344CB8AC3E}">
        <p14:creationId xmlns:p14="http://schemas.microsoft.com/office/powerpoint/2010/main" val="318821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None/>
            </a:pPr>
            <a:endParaRPr lang="en-US" dirty="0"/>
          </a:p>
        </p:txBody>
      </p:sp>
      <p:sp>
        <p:nvSpPr>
          <p:cNvPr id="44036" name="Slide Number Placeholder 3"/>
          <p:cNvSpPr txBox="1">
            <a:spLocks noGrp="1"/>
          </p:cNvSpPr>
          <p:nvPr/>
        </p:nvSpPr>
        <p:spPr bwMode="auto">
          <a:xfrm>
            <a:off x="3970734" y="8830660"/>
            <a:ext cx="3038145" cy="464205"/>
          </a:xfrm>
          <a:prstGeom prst="rect">
            <a:avLst/>
          </a:prstGeom>
          <a:noFill/>
          <a:ln w="9525">
            <a:noFill/>
            <a:miter lim="800000"/>
            <a:headEnd/>
            <a:tailEnd/>
          </a:ln>
        </p:spPr>
        <p:txBody>
          <a:bodyPr lIns="93051" tIns="46527" rIns="93051" bIns="46527" anchor="b"/>
          <a:lstStyle/>
          <a:p>
            <a:pPr algn="r" defTabSz="928691"/>
            <a:fld id="{3755B70E-70DA-4B14-9D9C-C26BD6F0B557}" type="slidenum">
              <a:rPr lang="en-US" sz="1200"/>
              <a:pPr algn="r" defTabSz="928691"/>
              <a:t>10</a:t>
            </a:fld>
            <a:endParaRPr lang="en-US" sz="1200"/>
          </a:p>
        </p:txBody>
      </p:sp>
      <p:sp>
        <p:nvSpPr>
          <p:cNvPr id="2" name="Date Placeholder 1"/>
          <p:cNvSpPr>
            <a:spLocks noGrp="1"/>
          </p:cNvSpPr>
          <p:nvPr>
            <p:ph type="dt" idx="10"/>
          </p:nvPr>
        </p:nvSpPr>
        <p:spPr/>
        <p:txBody>
          <a:bodyPr/>
          <a:lstStyle/>
          <a:p>
            <a:r>
              <a:rPr lang="en-US"/>
              <a:t>1.1, L1</a:t>
            </a:r>
            <a:endParaRPr lang="en-US" dirty="0"/>
          </a:p>
        </p:txBody>
      </p:sp>
      <p:sp>
        <p:nvSpPr>
          <p:cNvPr id="4" name="Footer Placeholder 3"/>
          <p:cNvSpPr>
            <a:spLocks noGrp="1"/>
          </p:cNvSpPr>
          <p:nvPr>
            <p:ph type="ftr" sz="quarter" idx="11"/>
          </p:nvPr>
        </p:nvSpPr>
        <p:spPr/>
        <p:txBody>
          <a:bodyPr/>
          <a:lstStyle/>
          <a:p>
            <a:r>
              <a:rPr lang="en-US"/>
              <a:t>L-1/155/22/Modini </a:t>
            </a:r>
            <a:endParaRPr lang="en-US" dirty="0"/>
          </a:p>
        </p:txBody>
      </p:sp>
      <p:sp>
        <p:nvSpPr>
          <p:cNvPr id="5" name="Header Placeholder 4"/>
          <p:cNvSpPr>
            <a:spLocks noGrp="1"/>
          </p:cNvSpPr>
          <p:nvPr>
            <p:ph type="hdr" sz="quarter" idx="12"/>
          </p:nvPr>
        </p:nvSpPr>
        <p:spPr/>
        <p:txBody>
          <a:bodyPr/>
          <a:lstStyle/>
          <a:p>
            <a:r>
              <a:rPr lang="en-US"/>
              <a:t>CWMS Overview</a:t>
            </a:r>
            <a:endParaRPr lang="en-US" dirty="0"/>
          </a:p>
        </p:txBody>
      </p:sp>
      <p:sp>
        <p:nvSpPr>
          <p:cNvPr id="10" name="Slide Image Placeholder 9"/>
          <p:cNvSpPr>
            <a:spLocks noGrp="1" noRot="1" noChangeAspect="1"/>
          </p:cNvSpPr>
          <p:nvPr>
            <p:ph type="sldImg"/>
          </p:nvPr>
        </p:nvSpPr>
        <p:spPr/>
      </p:sp>
      <p:sp>
        <p:nvSpPr>
          <p:cNvPr id="11" name="Slide Number Placeholder 10"/>
          <p:cNvSpPr>
            <a:spLocks noGrp="1"/>
          </p:cNvSpPr>
          <p:nvPr>
            <p:ph type="sldNum" sz="quarter" idx="13"/>
          </p:nvPr>
        </p:nvSpPr>
        <p:spPr/>
        <p:txBody>
          <a:bodyPr/>
          <a:lstStyle/>
          <a:p>
            <a:pPr>
              <a:defRPr/>
            </a:pPr>
            <a:fld id="{63DB2278-8DAD-499A-8E9C-76888458FEF8}" type="slidenum">
              <a:rPr lang="en-US" smtClean="0"/>
              <a:pPr>
                <a:defRPr/>
              </a:pPr>
              <a:t>10</a:t>
            </a:fld>
            <a:endParaRPr lang="en-US"/>
          </a:p>
        </p:txBody>
      </p:sp>
    </p:spTree>
    <p:extLst>
      <p:ext uri="{BB962C8B-B14F-4D97-AF65-F5344CB8AC3E}">
        <p14:creationId xmlns:p14="http://schemas.microsoft.com/office/powerpoint/2010/main" val="2873573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1">
              <a:buNone/>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11</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142090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You can do really cool stuff within the CAVI.  Things as simple as viewing precipitation distributions are incredibly useful.</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2438029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However, the real meat of the tools are the actual modeling applications.</a:t>
            </a:r>
          </a:p>
          <a:p>
            <a:pPr>
              <a:buFont typeface="Arial" pitchFamily="34" charset="0"/>
              <a:buChar char="•"/>
            </a:pPr>
            <a:endParaRPr lang="en-US" baseline="0" dirty="0"/>
          </a:p>
          <a:p>
            <a:pPr>
              <a:buFont typeface="Arial" pitchFamily="34" charset="0"/>
              <a:buChar char="•"/>
            </a:pPr>
            <a:r>
              <a:rPr lang="en-US" baseline="0" dirty="0"/>
              <a:t> In this case, a forecast simulation was created for the same time frame as a historical event to demonstrate the model’s ability to accurately predict </a:t>
            </a:r>
            <a:r>
              <a:rPr lang="en-US" baseline="0" dirty="0" err="1"/>
              <a:t>streamflow</a:t>
            </a:r>
            <a:r>
              <a:rPr lang="en-US" baseline="0" dirty="0"/>
              <a:t> when there is data to compare against.  This is a sample of the output from the HMS portion of the forecast.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1603337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Here’s a sample of the output from the </a:t>
            </a:r>
            <a:r>
              <a:rPr lang="en-US" baseline="0" dirty="0" err="1"/>
              <a:t>ResSim</a:t>
            </a:r>
            <a:r>
              <a:rPr lang="en-US" baseline="0" dirty="0"/>
              <a:t> model which uses the input from the HMS model to simulate reservoir operations.  In this case, the operations at Whitney Point Dam are shown here for a high flow event.  Notice the gate closing and expected opening points/dates.  This will help the reservoir operators to better predict when they should close/open the gates.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493507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Here’s a sample of the output from the RAS portion of the model which uses output from the HMS and </a:t>
            </a:r>
            <a:r>
              <a:rPr lang="en-US" baseline="0" dirty="0" err="1"/>
              <a:t>ResSim</a:t>
            </a:r>
            <a:r>
              <a:rPr lang="en-US" baseline="0" dirty="0"/>
              <a:t> portions.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2103521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The components of a forecast are as follows:</a:t>
            </a:r>
          </a:p>
          <a:p>
            <a:pPr>
              <a:buFont typeface="Arial" pitchFamily="34" charset="0"/>
              <a:buChar char="•"/>
            </a:pPr>
            <a:r>
              <a:rPr lang="en-US" baseline="0" dirty="0"/>
              <a:t> </a:t>
            </a:r>
            <a:r>
              <a:rPr lang="en-US" b="1" baseline="0" dirty="0"/>
              <a:t>Simulation start</a:t>
            </a:r>
            <a:r>
              <a:rPr lang="en-US" baseline="0" dirty="0"/>
              <a:t>: the start date/time of the simulation.  This is usually the same as the start of the extract.</a:t>
            </a:r>
          </a:p>
          <a:p>
            <a:pPr>
              <a:buFont typeface="Arial" pitchFamily="34" charset="0"/>
              <a:buChar char="•"/>
            </a:pPr>
            <a:r>
              <a:rPr lang="en-US" b="1" baseline="0" dirty="0"/>
              <a:t>Time of forecast</a:t>
            </a:r>
            <a:r>
              <a:rPr lang="en-US" baseline="0" dirty="0"/>
              <a:t>: the date/time of the forecast simulation.  This is usually slightly behind the actual time (for instance, if it is 12:00 now, you should give yourself a little leeway and use a time of forecast of 09:00 to ensure there is data for the entirety of the </a:t>
            </a:r>
            <a:r>
              <a:rPr lang="en-US" baseline="0" dirty="0" err="1"/>
              <a:t>lookback</a:t>
            </a:r>
            <a:r>
              <a:rPr lang="en-US" baseline="0" dirty="0"/>
              <a:t> period.</a:t>
            </a:r>
          </a:p>
          <a:p>
            <a:pPr>
              <a:buFont typeface="Arial" pitchFamily="34" charset="0"/>
              <a:buChar char="•"/>
            </a:pPr>
            <a:r>
              <a:rPr lang="en-US" b="1" baseline="0" dirty="0" err="1"/>
              <a:t>Lookback</a:t>
            </a:r>
            <a:r>
              <a:rPr lang="en-US" baseline="0" dirty="0"/>
              <a:t>: this is the time between the simulation start and the time of forecast.  There should be observed data for this entire length of time.</a:t>
            </a:r>
          </a:p>
          <a:p>
            <a:pPr>
              <a:buFont typeface="Arial" pitchFamily="34" charset="0"/>
              <a:buChar char="•"/>
            </a:pPr>
            <a:r>
              <a:rPr lang="en-US" b="1" baseline="0" dirty="0"/>
              <a:t>Simulation end</a:t>
            </a:r>
            <a:r>
              <a:rPr lang="en-US" baseline="0" dirty="0"/>
              <a:t>: the date/time of the end of the simulation.  The end date/time is dependent upon the boundary conditions (how long / how much is it going to rain?) and the watershed in question.  Some watersheds will need a longer forecast time than others to ensure the flood wave travels to the critical points in the watershed.</a:t>
            </a:r>
          </a:p>
          <a:p>
            <a:pPr>
              <a:buFont typeface="Arial" pitchFamily="34" charset="0"/>
              <a:buChar char="•"/>
            </a:pPr>
            <a:r>
              <a:rPr lang="en-US" b="1" baseline="0" dirty="0"/>
              <a:t>Forecast</a:t>
            </a:r>
            <a:r>
              <a:rPr lang="en-US" baseline="0" dirty="0"/>
              <a:t>: this is the time between the simulation end and the time of forecast.  There will not be observed data for this length of time since this is in the future.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480681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Char char="•"/>
            </a:pPr>
            <a:r>
              <a:rPr lang="en-US" sz="1000" baseline="0" dirty="0"/>
              <a:t> The first (and arguably the most important) component in this process is the hydrologic model, which usually is an HEC-HMS model.  If this model doesn’t perform well, the rest of the CWMS models won’t because error is transferred from this point on.</a:t>
            </a:r>
          </a:p>
          <a:p>
            <a:pPr>
              <a:buFont typeface="Arial" pitchFamily="34" charset="0"/>
              <a:buChar char="•"/>
            </a:pPr>
            <a:endParaRPr lang="en-US" sz="1000" baseline="0" dirty="0"/>
          </a:p>
          <a:p>
            <a:pPr>
              <a:buFont typeface="Arial" pitchFamily="34" charset="0"/>
              <a:buChar char="•"/>
            </a:pPr>
            <a:r>
              <a:rPr lang="en-US" sz="1000" baseline="0" dirty="0"/>
              <a:t> The process to build an HEC-HMS model from scratch starts with HEC-</a:t>
            </a:r>
            <a:r>
              <a:rPr lang="en-US" sz="1000" baseline="0" dirty="0" err="1"/>
              <a:t>GeoHMS</a:t>
            </a:r>
            <a:r>
              <a:rPr lang="en-US" sz="1000" baseline="0" dirty="0"/>
              <a:t>.  </a:t>
            </a:r>
            <a:r>
              <a:rPr lang="en-US" sz="1000" baseline="0" dirty="0" err="1"/>
              <a:t>GeoHMS</a:t>
            </a:r>
            <a:r>
              <a:rPr lang="en-US" sz="1000" baseline="0" dirty="0"/>
              <a:t> allows the user to delineate subbasins, set up element names, develop initial parameter estimates, and a whole bunch of other geospatial functions.</a:t>
            </a:r>
          </a:p>
        </p:txBody>
      </p:sp>
    </p:spTree>
    <p:extLst>
      <p:ext uri="{BB962C8B-B14F-4D97-AF65-F5344CB8AC3E}">
        <p14:creationId xmlns:p14="http://schemas.microsoft.com/office/powerpoint/2010/main" val="1437496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r>
              <a:rPr lang="en-US" altLang="en-US" sz="1000" dirty="0">
                <a:latin typeface="Arial" panose="020B0604020202020204" pitchFamily="34" charset="0"/>
              </a:rPr>
              <a:t>Calibration – using historic precipitation and </a:t>
            </a:r>
            <a:r>
              <a:rPr lang="en-US" altLang="en-US" sz="1000" dirty="0" err="1">
                <a:latin typeface="Arial" panose="020B0604020202020204" pitchFamily="34" charset="0"/>
              </a:rPr>
              <a:t>streamflow</a:t>
            </a:r>
            <a:r>
              <a:rPr lang="en-US" altLang="en-US" sz="1000" dirty="0">
                <a:latin typeface="Arial" panose="020B0604020202020204" pitchFamily="34" charset="0"/>
              </a:rPr>
              <a:t> (pool elevation) to develop hydrologic parameters, such as loss rate and unit hydrograph.</a:t>
            </a:r>
          </a:p>
          <a:p>
            <a:pPr marL="220348" indent="-220348" eaLnBrk="1" hangingPunct="1"/>
            <a:r>
              <a:rPr lang="en-US" altLang="en-US" sz="1000" dirty="0">
                <a:latin typeface="Arial" panose="020B0604020202020204" pitchFamily="34" charset="0"/>
              </a:rPr>
              <a:t>Validation – testing the calibrated model.  </a:t>
            </a:r>
          </a:p>
          <a:p>
            <a:pPr marL="220348" indent="-220348" eaLnBrk="1" hangingPunct="1"/>
            <a:endParaRPr lang="en-US" altLang="en-US" sz="1000" dirty="0">
              <a:latin typeface="Arial" panose="020B0604020202020204" pitchFamily="34" charset="0"/>
            </a:endParaRPr>
          </a:p>
          <a:p>
            <a:pPr marL="220348" indent="-220348" eaLnBrk="1" hangingPunct="1"/>
            <a:r>
              <a:rPr lang="en-US" altLang="en-US" sz="1000" dirty="0">
                <a:latin typeface="Arial" panose="020B0604020202020204" pitchFamily="34" charset="0"/>
              </a:rPr>
              <a:t>Strategy</a:t>
            </a:r>
          </a:p>
          <a:p>
            <a:pPr marL="220348" indent="-220348" eaLnBrk="1" hangingPunct="1">
              <a:buFontTx/>
              <a:buAutoNum type="arabicPeriod"/>
            </a:pPr>
            <a:r>
              <a:rPr lang="en-US" altLang="en-US" sz="1000" dirty="0">
                <a:latin typeface="Arial" panose="020B0604020202020204" pitchFamily="34" charset="0"/>
              </a:rPr>
              <a:t>Calibrate headwater basins first</a:t>
            </a:r>
          </a:p>
          <a:p>
            <a:pPr marL="220348" indent="-220348" eaLnBrk="1" hangingPunct="1">
              <a:buFontTx/>
              <a:buAutoNum type="arabicPeriod"/>
            </a:pPr>
            <a:r>
              <a:rPr lang="en-US" altLang="en-US" sz="1000" dirty="0">
                <a:latin typeface="Arial" panose="020B0604020202020204" pitchFamily="34" charset="0"/>
              </a:rPr>
              <a:t>Adjust as few parameters as possible</a:t>
            </a:r>
          </a:p>
          <a:p>
            <a:pPr marL="220348" indent="-220348" eaLnBrk="1" hangingPunct="1">
              <a:buFontTx/>
              <a:buAutoNum type="arabicPeriod"/>
            </a:pPr>
            <a:r>
              <a:rPr lang="en-US" altLang="en-US" sz="1000" dirty="0">
                <a:latin typeface="Arial" panose="020B0604020202020204" pitchFamily="34" charset="0"/>
              </a:rPr>
              <a:t>Understand the process – prevent unreasonable parameter values</a:t>
            </a:r>
          </a:p>
          <a:p>
            <a:pPr marL="220348" indent="-220348" eaLnBrk="1" hangingPunct="1">
              <a:buFontTx/>
              <a:buAutoNum type="arabicPeriod"/>
            </a:pPr>
            <a:r>
              <a:rPr lang="en-US" altLang="en-US" sz="1000" dirty="0">
                <a:latin typeface="Arial" panose="020B0604020202020204" pitchFamily="34" charset="0"/>
              </a:rPr>
              <a:t>Manual calibration, then automatic</a:t>
            </a:r>
          </a:p>
        </p:txBody>
      </p:sp>
    </p:spTree>
    <p:extLst>
      <p:ext uri="{BB962C8B-B14F-4D97-AF65-F5344CB8AC3E}">
        <p14:creationId xmlns:p14="http://schemas.microsoft.com/office/powerpoint/2010/main" val="1272468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5261" indent="-165261" eaLnBrk="1" hangingPunct="1">
              <a:buFont typeface="Arial" panose="020B0604020202020204" pitchFamily="34" charset="0"/>
              <a:buChar char="•"/>
            </a:pPr>
            <a:r>
              <a:rPr lang="en-US" altLang="en-US" sz="1000" dirty="0">
                <a:latin typeface="Arial" panose="020B0604020202020204" pitchFamily="34" charset="0"/>
              </a:rPr>
              <a:t>A reservoir routing option was added to the program that allows the user to specify a known/gaged outflow from the reservoir.  This can be useful when calibrating the model.  The program will compute storage and elevation given the gaged outflow and elevation-storage curve.  The computed elevation could be compared with observed elevation.  </a:t>
            </a:r>
          </a:p>
          <a:p>
            <a:pPr marL="165261" indent="-165261" eaLnBrk="1" hangingPunct="1">
              <a:buFont typeface="Arial" panose="020B0604020202020204" pitchFamily="34" charset="0"/>
              <a:buChar char="•"/>
            </a:pP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r>
              <a:rPr lang="en-US" altLang="en-US" sz="1000" dirty="0">
                <a:latin typeface="Arial" panose="020B0604020202020204" pitchFamily="34" charset="0"/>
              </a:rPr>
              <a:t>If there are no records of outflow from the reservoir, you can model it using a storage-discharge curve or specify outlets (culverts) and let the program compute outflow. </a:t>
            </a:r>
          </a:p>
          <a:p>
            <a:pPr marL="165261" indent="-165261" eaLnBrk="1" hangingPunct="1">
              <a:buFont typeface="Arial" panose="020B0604020202020204" pitchFamily="34" charset="0"/>
              <a:buChar char="•"/>
            </a:pP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r>
              <a:rPr lang="en-US" altLang="en-US" sz="1000" dirty="0">
                <a:latin typeface="Arial" panose="020B0604020202020204" pitchFamily="34" charset="0"/>
              </a:rPr>
              <a:t>Ensure</a:t>
            </a:r>
            <a:r>
              <a:rPr lang="en-US" altLang="en-US" sz="1000" baseline="0" dirty="0">
                <a:latin typeface="Arial" panose="020B0604020202020204" pitchFamily="34" charset="0"/>
              </a:rPr>
              <a:t> your elevation-storage or elevation-area (or elevation-discharge) curves go high enough.  HMS will not extrapolate for you.</a:t>
            </a: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endParaRPr lang="en-US" altLang="en-US" dirty="0"/>
          </a:p>
        </p:txBody>
      </p:sp>
    </p:spTree>
    <p:extLst>
      <p:ext uri="{BB962C8B-B14F-4D97-AF65-F5344CB8AC3E}">
        <p14:creationId xmlns:p14="http://schemas.microsoft.com/office/powerpoint/2010/main" val="2707189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1210831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5261" indent="-165261" eaLnBrk="1" hangingPunct="1">
              <a:buFont typeface="Arial" panose="020B0604020202020204" pitchFamily="34" charset="0"/>
              <a:buChar char="•"/>
            </a:pPr>
            <a:r>
              <a:rPr lang="en-US" altLang="en-US" sz="1000" dirty="0">
                <a:latin typeface="Arial" panose="020B0604020202020204" pitchFamily="34" charset="0"/>
              </a:rPr>
              <a:t>A reservoir routing option was added to the program that allows the user to specify a known/gaged outflow from the reservoir.  This can be useful when calibrating the model.  The program will compute storage and elevation given the gaged outflow and elevation-storage curve.  The computed elevation could be compared with observed elevation.  </a:t>
            </a:r>
          </a:p>
          <a:p>
            <a:pPr marL="165261" indent="-165261" eaLnBrk="1" hangingPunct="1">
              <a:buFont typeface="Arial" panose="020B0604020202020204" pitchFamily="34" charset="0"/>
              <a:buChar char="•"/>
            </a:pP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r>
              <a:rPr lang="en-US" altLang="en-US" sz="1000" dirty="0">
                <a:latin typeface="Arial" panose="020B0604020202020204" pitchFamily="34" charset="0"/>
              </a:rPr>
              <a:t>If there are no records of outflow from the reservoir, you can model it using a storage-discharge curve or specify outlets (culverts) and let the program compute outflow. </a:t>
            </a:r>
          </a:p>
          <a:p>
            <a:pPr marL="165261" indent="-165261" eaLnBrk="1" hangingPunct="1">
              <a:buFont typeface="Arial" panose="020B0604020202020204" pitchFamily="34" charset="0"/>
              <a:buChar char="•"/>
            </a:pP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r>
              <a:rPr lang="en-US" altLang="en-US" sz="1000" dirty="0">
                <a:latin typeface="Arial" panose="020B0604020202020204" pitchFamily="34" charset="0"/>
              </a:rPr>
              <a:t>Ensure</a:t>
            </a:r>
            <a:r>
              <a:rPr lang="en-US" altLang="en-US" sz="1000" baseline="0" dirty="0">
                <a:latin typeface="Arial" panose="020B0604020202020204" pitchFamily="34" charset="0"/>
              </a:rPr>
              <a:t> your elevation-storage or elevation-area (or elevation-discharge) curves go high enough.  HMS will not extrapolate for you.</a:t>
            </a:r>
            <a:endParaRPr lang="en-US" altLang="en-US" sz="1000" dirty="0">
              <a:latin typeface="Arial" panose="020B0604020202020204" pitchFamily="34" charset="0"/>
            </a:endParaRPr>
          </a:p>
          <a:p>
            <a:pPr marL="165261" indent="-165261" eaLnBrk="1" hangingPunct="1">
              <a:buFont typeface="Arial" panose="020B0604020202020204" pitchFamily="34" charset="0"/>
              <a:buChar char="•"/>
            </a:pPr>
            <a:endParaRPr lang="en-US" altLang="en-US" dirty="0"/>
          </a:p>
        </p:txBody>
      </p:sp>
    </p:spTree>
    <p:extLst>
      <p:ext uri="{BB962C8B-B14F-4D97-AF65-F5344CB8AC3E}">
        <p14:creationId xmlns:p14="http://schemas.microsoft.com/office/powerpoint/2010/main" val="2049782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5261" indent="-165261" eaLnBrk="1" hangingPunct="1">
              <a:buFont typeface="Arial" panose="020B0604020202020204" pitchFamily="34" charset="0"/>
              <a:buChar char="•"/>
            </a:pPr>
            <a:r>
              <a:rPr lang="en-US" altLang="en-US" sz="1000" dirty="0">
                <a:latin typeface="Arial" panose="020B0604020202020204" pitchFamily="34" charset="0"/>
              </a:rPr>
              <a:t>Ensure your storage-outflow curves go high enough.  You don’t want to extrapolate</a:t>
            </a:r>
            <a:r>
              <a:rPr lang="en-US" altLang="en-US" sz="1000" baseline="0" dirty="0">
                <a:latin typeface="Arial" panose="020B0604020202020204" pitchFamily="34" charset="0"/>
              </a:rPr>
              <a:t> these curves during an extreme flood event when speed is essential.</a:t>
            </a:r>
            <a:endParaRPr lang="en-US" altLang="en-US" dirty="0"/>
          </a:p>
        </p:txBody>
      </p:sp>
    </p:spTree>
    <p:extLst>
      <p:ext uri="{BB962C8B-B14F-4D97-AF65-F5344CB8AC3E}">
        <p14:creationId xmlns:p14="http://schemas.microsoft.com/office/powerpoint/2010/main" val="38977737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buFont typeface="Arial" panose="020B0604020202020204" pitchFamily="34" charset="0"/>
              <a:buChar char="•"/>
            </a:pPr>
            <a:r>
              <a:rPr lang="en-US" altLang="en-US" sz="1000" dirty="0">
                <a:latin typeface="Arial" panose="020B0604020202020204" pitchFamily="34" charset="0"/>
              </a:rPr>
              <a:t>The</a:t>
            </a:r>
            <a:r>
              <a:rPr lang="en-US" altLang="en-US" sz="1000" baseline="0" dirty="0">
                <a:latin typeface="Arial" panose="020B0604020202020204" pitchFamily="34" charset="0"/>
              </a:rPr>
              <a:t> strategy for calibrating an HEC-HMS model during a forecast run is essentially the same as a simulation run for an historical event.</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Start in the headwaters and work downstream.</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Use Zones.</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Use slider bars.</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Adjust as few parameters as possible.</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Record your changes!  Forecast alternatives will not store anything to memory unless you change parameter values within a specific element.</a:t>
            </a:r>
          </a:p>
          <a:p>
            <a:pPr marL="220348" indent="-220348" eaLnBrk="1" hangingPunct="1">
              <a:buFont typeface="Arial" panose="020B0604020202020204" pitchFamily="34" charset="0"/>
              <a:buChar char="•"/>
            </a:pPr>
            <a:r>
              <a:rPr lang="en-US" altLang="en-US" sz="1000" baseline="0" dirty="0">
                <a:latin typeface="Arial" panose="020B0604020202020204" pitchFamily="34" charset="0"/>
              </a:rPr>
              <a:t>For reservoirs, use the specified release option.</a:t>
            </a:r>
            <a:endParaRPr lang="en-US" altLang="en-US" sz="1000" dirty="0">
              <a:latin typeface="Arial" panose="020B0604020202020204" pitchFamily="34" charset="0"/>
            </a:endParaRPr>
          </a:p>
        </p:txBody>
      </p:sp>
    </p:spTree>
    <p:extLst>
      <p:ext uri="{BB962C8B-B14F-4D97-AF65-F5344CB8AC3E}">
        <p14:creationId xmlns:p14="http://schemas.microsoft.com/office/powerpoint/2010/main" val="300903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26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a:buFont typeface="Arial" pitchFamily="34" charset="0"/>
              <a:buChar char="•"/>
            </a:pPr>
            <a:endParaRPr lang="en-US" sz="1200" kern="1200" baseline="0" dirty="0">
              <a:solidFill>
                <a:schemeClr val="tx1"/>
              </a:solidFill>
              <a:latin typeface="Arial" charset="0"/>
              <a:ea typeface="+mn-ea"/>
              <a:cs typeface="+mn-cs"/>
            </a:endParaRPr>
          </a:p>
        </p:txBody>
      </p:sp>
    </p:spTree>
    <p:extLst>
      <p:ext uri="{BB962C8B-B14F-4D97-AF65-F5344CB8AC3E}">
        <p14:creationId xmlns:p14="http://schemas.microsoft.com/office/powerpoint/2010/main" val="2302010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2151744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28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baseline="0" dirty="0"/>
              <a:t> Within the global editors, use the drop down menu in the upper left corner to select the zone in question.  It will be designated with a “Z:”.</a:t>
            </a:r>
          </a:p>
          <a:p>
            <a:pPr eaLnBrk="1" hangingPunct="1">
              <a:buFont typeface="Arial" pitchFamily="34" charset="0"/>
              <a:buNone/>
            </a:pPr>
            <a:endParaRPr lang="en-US" baseline="0" dirty="0"/>
          </a:p>
          <a:p>
            <a:pPr eaLnBrk="1" hangingPunct="1">
              <a:buFont typeface="Arial" pitchFamily="34" charset="0"/>
              <a:buChar char="•"/>
            </a:pPr>
            <a:r>
              <a:rPr lang="en-US" baseline="0" dirty="0"/>
              <a:t> Similarly, if routing reaches were selected for use within the zone, these elements and parameters are available for adjustment on a “zonal” basis.</a:t>
            </a:r>
            <a:endParaRPr lang="en-US" dirty="0"/>
          </a:p>
        </p:txBody>
      </p:sp>
    </p:spTree>
    <p:extLst>
      <p:ext uri="{BB962C8B-B14F-4D97-AF65-F5344CB8AC3E}">
        <p14:creationId xmlns:p14="http://schemas.microsoft.com/office/powerpoint/2010/main" val="34781467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29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When</a:t>
            </a:r>
            <a:r>
              <a:rPr lang="en-US" baseline="0" dirty="0"/>
              <a:t> you are in a simulating a forecast, you can bring up an additional global parameter editor.  Your zones must be associated with the Forecast Alternative.  To change these within HMS, you can open the Forecast Alternative Manager, Edit, and change the zones that are associated with each modeling process.  You can associate different zone configurations with each process.</a:t>
            </a:r>
          </a:p>
        </p:txBody>
      </p:sp>
    </p:spTree>
    <p:extLst>
      <p:ext uri="{BB962C8B-B14F-4D97-AF65-F5344CB8AC3E}">
        <p14:creationId xmlns:p14="http://schemas.microsoft.com/office/powerpoint/2010/main" val="1583618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30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a:t>
            </a:r>
            <a:r>
              <a:rPr lang="en-US" baseline="0" dirty="0"/>
              <a:t>Then, using the zone configuration you specified, you can globally adjust the parameters for a given zone.  “+” values adjust upwards by the given value and “–” values adjust downwards.  These are increments, NOT multipliers.  You can also override and paste parameter values into this editor by clicking the radio buttons on the left and changing the desired value for the desired element.</a:t>
            </a:r>
          </a:p>
        </p:txBody>
      </p:sp>
    </p:spTree>
    <p:extLst>
      <p:ext uri="{BB962C8B-B14F-4D97-AF65-F5344CB8AC3E}">
        <p14:creationId xmlns:p14="http://schemas.microsoft.com/office/powerpoint/2010/main" val="1177932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6893724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670729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r>
              <a:rPr lang="en-US"/>
              <a:t>1.1, L1</a:t>
            </a:r>
            <a:endParaRPr lang="en-US" dirty="0"/>
          </a:p>
        </p:txBody>
      </p:sp>
      <p:sp>
        <p:nvSpPr>
          <p:cNvPr id="6" name="Footer Placeholder 5"/>
          <p:cNvSpPr>
            <a:spLocks noGrp="1"/>
          </p:cNvSpPr>
          <p:nvPr>
            <p:ph type="ftr" sz="quarter" idx="12"/>
          </p:nvPr>
        </p:nvSpPr>
        <p:spPr/>
        <p:txBody>
          <a:bodyPr/>
          <a:lstStyle/>
          <a:p>
            <a:pPr>
              <a:defRPr/>
            </a:pPr>
            <a:r>
              <a:rPr lang="en-US"/>
              <a:t>L-1/155/22/Modini </a:t>
            </a: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3</a:t>
            </a:fld>
            <a:endParaRPr lang="en-US"/>
          </a:p>
        </p:txBody>
      </p:sp>
    </p:spTree>
    <p:extLst>
      <p:ext uri="{BB962C8B-B14F-4D97-AF65-F5344CB8AC3E}">
        <p14:creationId xmlns:p14="http://schemas.microsoft.com/office/powerpoint/2010/main" val="16948753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31420090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16416007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34321925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endParaRPr lang="en-US" altLang="en-US" sz="1000" dirty="0">
              <a:latin typeface="Arial" panose="020B0604020202020204" pitchFamily="34" charset="0"/>
            </a:endParaRPr>
          </a:p>
        </p:txBody>
      </p:sp>
    </p:spTree>
    <p:extLst>
      <p:ext uri="{BB962C8B-B14F-4D97-AF65-F5344CB8AC3E}">
        <p14:creationId xmlns:p14="http://schemas.microsoft.com/office/powerpoint/2010/main" val="16387551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90402" y="4416098"/>
            <a:ext cx="50843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348" indent="-220348" eaLnBrk="1" hangingPunct="1"/>
            <a:r>
              <a:rPr lang="en-US" altLang="en-US" sz="1000" dirty="0">
                <a:latin typeface="Arial" panose="020B0604020202020204" pitchFamily="34" charset="0"/>
              </a:rPr>
              <a:t>Blending can be used to mimic complex gated operations at a</a:t>
            </a:r>
            <a:r>
              <a:rPr lang="en-US" altLang="en-US" sz="1000" baseline="0" dirty="0">
                <a:latin typeface="Arial" panose="020B0604020202020204" pitchFamily="34" charset="0"/>
              </a:rPr>
              <a:t> dam during the </a:t>
            </a:r>
            <a:r>
              <a:rPr lang="en-US" altLang="en-US" sz="1000" baseline="0" dirty="0" err="1">
                <a:latin typeface="Arial" panose="020B0604020202020204" pitchFamily="34" charset="0"/>
              </a:rPr>
              <a:t>lookback</a:t>
            </a:r>
            <a:r>
              <a:rPr lang="en-US" altLang="en-US" sz="1000" baseline="0" dirty="0">
                <a:latin typeface="Arial" panose="020B0604020202020204" pitchFamily="34" charset="0"/>
              </a:rPr>
              <a:t> period.  However, it is best to not “over use” this option.  Do not replace calibration with blending!</a:t>
            </a:r>
            <a:endParaRPr lang="en-US" altLang="en-US" sz="1000" dirty="0">
              <a:latin typeface="Arial" panose="020B0604020202020204" pitchFamily="34" charset="0"/>
            </a:endParaRPr>
          </a:p>
        </p:txBody>
      </p:sp>
    </p:spTree>
    <p:extLst>
      <p:ext uri="{BB962C8B-B14F-4D97-AF65-F5344CB8AC3E}">
        <p14:creationId xmlns:p14="http://schemas.microsoft.com/office/powerpoint/2010/main" val="13374625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38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Forecast</a:t>
            </a:r>
            <a:r>
              <a:rPr lang="en-US" baseline="0" dirty="0"/>
              <a:t> blending is used to overwrite the computed results during the </a:t>
            </a:r>
            <a:r>
              <a:rPr lang="en-US" baseline="0" dirty="0" err="1"/>
              <a:t>lookback</a:t>
            </a:r>
            <a:r>
              <a:rPr lang="en-US" baseline="0" dirty="0"/>
              <a:t> period.  This comes in handy at dams/reservoirs where HMS has a hard time recreating the complicated outflow from a gated structure.  For instance, HMS computes a smooth outflow hydrograph during the </a:t>
            </a:r>
            <a:r>
              <a:rPr lang="en-US" baseline="0" dirty="0" err="1"/>
              <a:t>lookback</a:t>
            </a:r>
            <a:r>
              <a:rPr lang="en-US" baseline="0" dirty="0"/>
              <a:t> period from Ball Mountain Dam.  However, the gates were being adjusted during the </a:t>
            </a:r>
            <a:r>
              <a:rPr lang="en-US" baseline="0" dirty="0" err="1"/>
              <a:t>lookback</a:t>
            </a:r>
            <a:r>
              <a:rPr lang="en-US" baseline="0" dirty="0"/>
              <a:t> period resulting in the observed, “stepped” hydrograph.  We’d like to simply use the observed results during the </a:t>
            </a:r>
            <a:r>
              <a:rPr lang="en-US" baseline="0" dirty="0" err="1"/>
              <a:t>lookback</a:t>
            </a:r>
            <a:r>
              <a:rPr lang="en-US" baseline="0" dirty="0"/>
              <a:t> period and then revert to the computed results during the forecast period.</a:t>
            </a:r>
          </a:p>
          <a:p>
            <a:pPr eaLnBrk="1" hangingPunct="1">
              <a:buFont typeface="Arial" pitchFamily="34" charset="0"/>
              <a:buChar char="•"/>
            </a:pPr>
            <a:endParaRPr lang="en-US" baseline="0" dirty="0"/>
          </a:p>
          <a:p>
            <a:pPr eaLnBrk="1" hangingPunct="1">
              <a:buFont typeface="Arial" pitchFamily="34" charset="0"/>
              <a:buChar char="•"/>
            </a:pPr>
            <a:r>
              <a:rPr lang="en-US" baseline="0" dirty="0"/>
              <a:t> HMS contains three options for blending the computed and observed results: None, Taper, and Step.  Each have their own implications and uses.</a:t>
            </a:r>
          </a:p>
          <a:p>
            <a:pPr eaLnBrk="1" hangingPunct="1">
              <a:buFont typeface="Arial" pitchFamily="34" charset="0"/>
              <a:buNone/>
            </a:pPr>
            <a:endParaRPr lang="en-US" dirty="0"/>
          </a:p>
          <a:p>
            <a:pPr eaLnBrk="1" hangingPunct="1">
              <a:buFont typeface="Arial" pitchFamily="34" charset="0"/>
              <a:buChar char="•"/>
            </a:pPr>
            <a:r>
              <a:rPr lang="en-US" dirty="0"/>
              <a:t> When the blending method is set</a:t>
            </a:r>
            <a:r>
              <a:rPr lang="en-US" baseline="0" dirty="0"/>
              <a:t> to </a:t>
            </a:r>
            <a:r>
              <a:rPr lang="en-US" dirty="0"/>
              <a:t>“None”, no blending is performed between the </a:t>
            </a:r>
            <a:r>
              <a:rPr lang="en-US" dirty="0" err="1"/>
              <a:t>lookback</a:t>
            </a:r>
            <a:r>
              <a:rPr lang="en-US" dirty="0"/>
              <a:t> period and the forecast period,</a:t>
            </a:r>
            <a:r>
              <a:rPr lang="en-US" baseline="0" dirty="0"/>
              <a:t> as the name suggests.  This is the default and should probably be used at all locations that don’t correspond to the outflow from a dam.</a:t>
            </a:r>
            <a:endParaRPr lang="en-US" dirty="0"/>
          </a:p>
        </p:txBody>
      </p:sp>
    </p:spTree>
    <p:extLst>
      <p:ext uri="{BB962C8B-B14F-4D97-AF65-F5344CB8AC3E}">
        <p14:creationId xmlns:p14="http://schemas.microsoft.com/office/powerpoint/2010/main" val="32746587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39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When “Taper” is selected, the observed</a:t>
            </a:r>
            <a:r>
              <a:rPr lang="en-US" baseline="0" dirty="0"/>
              <a:t> flow will be used during the </a:t>
            </a:r>
            <a:r>
              <a:rPr lang="en-US" baseline="0" dirty="0" err="1"/>
              <a:t>lookback</a:t>
            </a:r>
            <a:r>
              <a:rPr lang="en-US" baseline="0" dirty="0"/>
              <a:t> period but the </a:t>
            </a:r>
            <a:r>
              <a:rPr lang="en-US" dirty="0"/>
              <a:t>computed results will completely</a:t>
            </a:r>
            <a:r>
              <a:rPr lang="en-US" baseline="0" dirty="0"/>
              <a:t> take over at some point in the forecast time period.  That’s where the length of taper comes in play; the shorter then length, the faster the results will switch from the observed results to the forecasted results.  Using a taper of “0” hours results in an instantaneous switch.</a:t>
            </a:r>
            <a:endParaRPr lang="en-US" dirty="0"/>
          </a:p>
        </p:txBody>
      </p:sp>
    </p:spTree>
    <p:extLst>
      <p:ext uri="{BB962C8B-B14F-4D97-AF65-F5344CB8AC3E}">
        <p14:creationId xmlns:p14="http://schemas.microsoft.com/office/powerpoint/2010/main" val="19589304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40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When the “Taper” time</a:t>
            </a:r>
            <a:r>
              <a:rPr lang="en-US" baseline="0" dirty="0"/>
              <a:t> is increased, the time in which the results are merged/smoothed with the observed flow is lengthened.  This results in a more gradual transition from the observed data that’s used during the </a:t>
            </a:r>
            <a:r>
              <a:rPr lang="en-US" baseline="0" dirty="0" err="1"/>
              <a:t>lookback</a:t>
            </a:r>
            <a:r>
              <a:rPr lang="en-US" baseline="0" dirty="0"/>
              <a:t> period to the computed results during the forecast time.</a:t>
            </a:r>
            <a:endParaRPr lang="en-US" dirty="0"/>
          </a:p>
        </p:txBody>
      </p:sp>
    </p:spTree>
    <p:extLst>
      <p:ext uri="{BB962C8B-B14F-4D97-AF65-F5344CB8AC3E}">
        <p14:creationId xmlns:p14="http://schemas.microsoft.com/office/powerpoint/2010/main" val="36916524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FDAA389-52CC-459E-AFBA-46FBEC91E29D}" type="slidenum">
              <a:rPr lang="en-US" smtClean="0"/>
              <a:pPr/>
              <a:t>41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 typeface="Arial" pitchFamily="34" charset="0"/>
              <a:buChar char="•"/>
            </a:pPr>
            <a:r>
              <a:rPr lang="en-US" dirty="0"/>
              <a:t> When “Step” is selected, the difference between the observed and computed discharge</a:t>
            </a:r>
            <a:r>
              <a:rPr lang="en-US" baseline="0" dirty="0"/>
              <a:t> at the time of forecast is maintained throughout the remainder of the simulation.  Therefore, if your computed results are 100 </a:t>
            </a:r>
            <a:r>
              <a:rPr lang="en-US" baseline="0" dirty="0" err="1"/>
              <a:t>cfs</a:t>
            </a:r>
            <a:r>
              <a:rPr lang="en-US" baseline="0" dirty="0"/>
              <a:t> below the observed flow at the time of forecast, then you’re going to maintain a difference of 100 </a:t>
            </a:r>
            <a:r>
              <a:rPr lang="en-US" baseline="0" dirty="0" err="1"/>
              <a:t>cfs</a:t>
            </a:r>
            <a:r>
              <a:rPr lang="en-US" baseline="0" dirty="0"/>
              <a:t> throughout the remainder of the simulation.</a:t>
            </a:r>
          </a:p>
          <a:p>
            <a:pPr eaLnBrk="1" hangingPunct="1">
              <a:buFont typeface="Arial" pitchFamily="34" charset="0"/>
              <a:buChar char="•"/>
            </a:pPr>
            <a:endParaRPr lang="en-US" baseline="0" dirty="0"/>
          </a:p>
          <a:p>
            <a:pPr eaLnBrk="1" hangingPunct="1">
              <a:buFont typeface="Arial" pitchFamily="34" charset="0"/>
              <a:buChar char="•"/>
            </a:pPr>
            <a:r>
              <a:rPr lang="en-US" baseline="0" dirty="0"/>
              <a:t> In general, you should only be using the blending option for reservoir outflows.  Be wary of using blending though; do not assume that you don’t need to calibrate the model during the </a:t>
            </a:r>
            <a:r>
              <a:rPr lang="en-US" baseline="0" dirty="0" err="1"/>
              <a:t>lookback</a:t>
            </a:r>
            <a:r>
              <a:rPr lang="en-US" baseline="0" dirty="0"/>
              <a:t> period.</a:t>
            </a:r>
            <a:endParaRPr lang="en-US" dirty="0"/>
          </a:p>
        </p:txBody>
      </p:sp>
    </p:spTree>
    <p:extLst>
      <p:ext uri="{BB962C8B-B14F-4D97-AF65-F5344CB8AC3E}">
        <p14:creationId xmlns:p14="http://schemas.microsoft.com/office/powerpoint/2010/main" val="23165345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144983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None/>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4</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5125366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722518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None/>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5</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4141737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CWMS Overview</a:t>
            </a:r>
            <a:endParaRPr lang="en-US" dirty="0"/>
          </a:p>
        </p:txBody>
      </p:sp>
      <p:sp>
        <p:nvSpPr>
          <p:cNvPr id="5" name="Date Placeholder 4"/>
          <p:cNvSpPr>
            <a:spLocks noGrp="1"/>
          </p:cNvSpPr>
          <p:nvPr>
            <p:ph type="dt" idx="11"/>
          </p:nvPr>
        </p:nvSpPr>
        <p:spPr/>
        <p:txBody>
          <a:bodyPr/>
          <a:lstStyle/>
          <a:p>
            <a:pPr>
              <a:defRPr/>
            </a:pPr>
            <a:r>
              <a:rPr lang="en-US"/>
              <a:t>1.1, L1</a:t>
            </a:r>
            <a:endParaRPr lang="en-US" dirty="0"/>
          </a:p>
        </p:txBody>
      </p:sp>
      <p:sp>
        <p:nvSpPr>
          <p:cNvPr id="6" name="Footer Placeholder 5"/>
          <p:cNvSpPr>
            <a:spLocks noGrp="1"/>
          </p:cNvSpPr>
          <p:nvPr>
            <p:ph type="ftr" sz="quarter" idx="12"/>
          </p:nvPr>
        </p:nvSpPr>
        <p:spPr/>
        <p:txBody>
          <a:bodyPr/>
          <a:lstStyle/>
          <a:p>
            <a:pPr>
              <a:defRPr/>
            </a:pPr>
            <a:r>
              <a:rPr lang="en-US"/>
              <a:t>L-1/155/22/Modini </a:t>
            </a:r>
            <a:endParaRPr lang="en-US" dirty="0"/>
          </a:p>
        </p:txBody>
      </p:sp>
      <p:sp>
        <p:nvSpPr>
          <p:cNvPr id="7" name="Slide Number Placeholder 6"/>
          <p:cNvSpPr>
            <a:spLocks noGrp="1"/>
          </p:cNvSpPr>
          <p:nvPr>
            <p:ph type="sldNum" sz="quarter" idx="13"/>
          </p:nvPr>
        </p:nvSpPr>
        <p:spPr/>
        <p:txBody>
          <a:bodyPr/>
          <a:lstStyle/>
          <a:p>
            <a:pPr>
              <a:defRPr/>
            </a:pPr>
            <a:fld id="{63DB2278-8DAD-499A-8E9C-76888458FEF8}" type="slidenum">
              <a:rPr lang="en-US" smtClean="0"/>
              <a:pPr>
                <a:defRPr/>
              </a:pPr>
              <a:t>6</a:t>
            </a:fld>
            <a:endParaRPr lang="en-US"/>
          </a:p>
        </p:txBody>
      </p:sp>
    </p:spTree>
    <p:extLst>
      <p:ext uri="{BB962C8B-B14F-4D97-AF65-F5344CB8AC3E}">
        <p14:creationId xmlns:p14="http://schemas.microsoft.com/office/powerpoint/2010/main" val="1287965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None/>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7</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1340853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buFont typeface="+mj-lt"/>
              <a:buNone/>
            </a:pPr>
            <a:endParaRPr lang="en-US" b="0"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8</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604409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1">
              <a:buNone/>
            </a:pPr>
            <a:endParaRPr lang="en-US" dirty="0"/>
          </a:p>
        </p:txBody>
      </p:sp>
      <p:sp>
        <p:nvSpPr>
          <p:cNvPr id="4" name="Slide Number Placeholder 3"/>
          <p:cNvSpPr>
            <a:spLocks noGrp="1"/>
          </p:cNvSpPr>
          <p:nvPr>
            <p:ph type="sldNum" sz="quarter" idx="10"/>
          </p:nvPr>
        </p:nvSpPr>
        <p:spPr/>
        <p:txBody>
          <a:bodyPr/>
          <a:lstStyle/>
          <a:p>
            <a:fld id="{63DB2278-8DAD-499A-8E9C-76888458FEF8}" type="slidenum">
              <a:rPr lang="en-US" smtClean="0"/>
              <a:pPr/>
              <a:t>9</a:t>
            </a:fld>
            <a:endParaRPr lang="en-US"/>
          </a:p>
        </p:txBody>
      </p:sp>
      <p:sp>
        <p:nvSpPr>
          <p:cNvPr id="5" name="Date Placeholder 4"/>
          <p:cNvSpPr>
            <a:spLocks noGrp="1"/>
          </p:cNvSpPr>
          <p:nvPr>
            <p:ph type="dt" idx="11"/>
          </p:nvPr>
        </p:nvSpPr>
        <p:spPr/>
        <p:txBody>
          <a:bodyPr/>
          <a:lstStyle/>
          <a:p>
            <a:r>
              <a:rPr lang="en-US"/>
              <a:t>1.1, L1</a:t>
            </a:r>
            <a:endParaRPr lang="en-US" dirty="0"/>
          </a:p>
        </p:txBody>
      </p:sp>
      <p:sp>
        <p:nvSpPr>
          <p:cNvPr id="6" name="Footer Placeholder 5"/>
          <p:cNvSpPr>
            <a:spLocks noGrp="1"/>
          </p:cNvSpPr>
          <p:nvPr>
            <p:ph type="ftr" sz="quarter" idx="12"/>
          </p:nvPr>
        </p:nvSpPr>
        <p:spPr/>
        <p:txBody>
          <a:bodyPr/>
          <a:lstStyle/>
          <a:p>
            <a:r>
              <a:rPr lang="en-US"/>
              <a:t>L-1/155/22/Modini </a:t>
            </a:r>
            <a:endParaRPr lang="en-US" dirty="0"/>
          </a:p>
        </p:txBody>
      </p:sp>
      <p:sp>
        <p:nvSpPr>
          <p:cNvPr id="7" name="Header Placeholder 6"/>
          <p:cNvSpPr>
            <a:spLocks noGrp="1"/>
          </p:cNvSpPr>
          <p:nvPr>
            <p:ph type="hdr" sz="quarter" idx="13"/>
          </p:nvPr>
        </p:nvSpPr>
        <p:spPr/>
        <p:txBody>
          <a:bodyPr/>
          <a:lstStyle/>
          <a:p>
            <a:r>
              <a:rPr lang="en-US"/>
              <a:t>CWMS Overview</a:t>
            </a:r>
            <a:endParaRPr 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32702411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1/23/2024</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1/23/2024</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1/23/2024</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838200" y="104465"/>
            <a:ext cx="10515600" cy="9233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119963"/>
            <a:ext cx="10515600" cy="5057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1/23/2024</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1/23/2024</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6"/>
            <a:ext cx="10515600" cy="923544"/>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119500"/>
            <a:ext cx="5181600" cy="505746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119500"/>
            <a:ext cx="5181600" cy="5057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1/23/2024</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1/23/2024</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1/23/2024</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1/23/2024</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1/23/2024</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1/23/2024</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1/23/2024</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hyperlink" Target="https://www.hec.usace.army.mil/software/hec-rt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0" i="0" u="none" strike="noStrike" kern="1200" cap="none" spc="0" normalizeH="0" baseline="0" noProof="0" dirty="0">
                <a:ln>
                  <a:noFill/>
                </a:ln>
                <a:solidFill>
                  <a:schemeClr val="tx1"/>
                </a:solidFill>
                <a:effectLst/>
                <a:uLnTx/>
                <a:uFillTx/>
                <a:latin typeface="+mj-lt"/>
                <a:ea typeface="+mj-ea"/>
                <a:cs typeface="+mj-cs"/>
              </a:rPr>
              <a:t>Flood Forecasting with </a:t>
            </a:r>
            <a:br>
              <a:rPr kumimoji="0" lang="en-US" sz="5400" b="0" i="0" u="none" strike="noStrike" kern="1200" cap="none" spc="0" normalizeH="0" baseline="0" noProof="0" dirty="0">
                <a:ln>
                  <a:noFill/>
                </a:ln>
                <a:solidFill>
                  <a:schemeClr val="tx1"/>
                </a:solidFill>
                <a:effectLst/>
                <a:uLnTx/>
                <a:uFillTx/>
                <a:latin typeface="+mj-lt"/>
                <a:ea typeface="+mj-ea"/>
                <a:cs typeface="+mj-cs"/>
              </a:rPr>
            </a:br>
            <a:r>
              <a:rPr kumimoji="0" lang="en-US" sz="5400" b="0" i="0" u="none" strike="noStrike" kern="1200" cap="none" spc="0" normalizeH="0" baseline="0" noProof="0" dirty="0">
                <a:ln>
                  <a:noFill/>
                </a:ln>
                <a:solidFill>
                  <a:schemeClr val="tx1"/>
                </a:solidFill>
                <a:effectLst/>
                <a:uLnTx/>
                <a:uFillTx/>
                <a:latin typeface="+mj-lt"/>
                <a:ea typeface="+mj-ea"/>
                <a:cs typeface="+mj-cs"/>
              </a:rPr>
              <a:t>HEC-HMS</a:t>
            </a: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p:txBody>
          <a:bodyPr>
            <a:noAutofit/>
          </a:bodyPr>
          <a:lstStyle/>
          <a:p>
            <a:r>
              <a:rPr lang="en-US" sz="2000" dirty="0"/>
              <a:t>Hydrologic Modeling with HEC-HMS</a:t>
            </a:r>
          </a:p>
          <a:p>
            <a:r>
              <a:rPr lang="en-US" sz="2000" dirty="0"/>
              <a:t>02 February 2024</a:t>
            </a:r>
          </a:p>
          <a:p>
            <a:endParaRPr lang="en-US" sz="2000" dirty="0"/>
          </a:p>
          <a:p>
            <a:r>
              <a:rPr lang="en-US" sz="2000" dirty="0"/>
              <a:t>Mike Bartles</a:t>
            </a:r>
            <a:br>
              <a:rPr lang="en-US" sz="2000" dirty="0"/>
            </a:br>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AutoShape 1"/>
          <p:cNvSpPr>
            <a:spLocks noChangeAspect="1" noChangeArrowheads="1"/>
          </p:cNvSpPr>
          <p:nvPr/>
        </p:nvSpPr>
        <p:spPr bwMode="auto">
          <a:xfrm>
            <a:off x="1524000" y="3500438"/>
            <a:ext cx="3733800" cy="3357562"/>
          </a:xfrm>
          <a:prstGeom prst="rect">
            <a:avLst/>
          </a:prstGeom>
          <a:noFill/>
          <a:ln w="9525">
            <a:noFill/>
            <a:miter lim="800000"/>
            <a:headEnd/>
            <a:tailEnd/>
          </a:ln>
        </p:spPr>
        <p:txBody>
          <a:bodyPr/>
          <a:lstStyle/>
          <a:p>
            <a:endParaRPr lang="en-US"/>
          </a:p>
        </p:txBody>
      </p:sp>
      <p:sp>
        <p:nvSpPr>
          <p:cNvPr id="2" name="Title 1">
            <a:extLst>
              <a:ext uri="{FF2B5EF4-FFF2-40B4-BE49-F238E27FC236}">
                <a16:creationId xmlns:a16="http://schemas.microsoft.com/office/drawing/2014/main" id="{B5F56101-F307-3082-04DC-7812345F74D9}"/>
              </a:ext>
            </a:extLst>
          </p:cNvPr>
          <p:cNvSpPr>
            <a:spLocks noGrp="1"/>
          </p:cNvSpPr>
          <p:nvPr>
            <p:ph type="title"/>
          </p:nvPr>
        </p:nvSpPr>
        <p:spPr/>
        <p:txBody>
          <a:bodyPr/>
          <a:lstStyle/>
          <a:p>
            <a:r>
              <a:rPr lang="en-US" dirty="0"/>
              <a:t>River Hydraulics: HEC-RAS</a:t>
            </a:r>
          </a:p>
        </p:txBody>
      </p:sp>
      <p:sp>
        <p:nvSpPr>
          <p:cNvPr id="6" name="Content Placeholder 5">
            <a:extLst>
              <a:ext uri="{FF2B5EF4-FFF2-40B4-BE49-F238E27FC236}">
                <a16:creationId xmlns:a16="http://schemas.microsoft.com/office/drawing/2014/main" id="{0661C73B-EB1A-E18E-C5F9-8049C5E03D09}"/>
              </a:ext>
            </a:extLst>
          </p:cNvPr>
          <p:cNvSpPr>
            <a:spLocks noGrp="1"/>
          </p:cNvSpPr>
          <p:nvPr>
            <p:ph sz="half" idx="1"/>
          </p:nvPr>
        </p:nvSpPr>
        <p:spPr/>
        <p:txBody>
          <a:bodyPr>
            <a:normAutofit/>
          </a:bodyPr>
          <a:lstStyle/>
          <a:p>
            <a:pPr eaLnBrk="0" hangingPunct="0">
              <a:spcAft>
                <a:spcPts val="1800"/>
              </a:spcAft>
              <a:buClr>
                <a:srgbClr val="000000"/>
              </a:buClr>
              <a:buSzPct val="85000"/>
              <a:defRPr/>
            </a:pPr>
            <a:r>
              <a:rPr lang="en-US" sz="2800" dirty="0">
                <a:solidFill>
                  <a:srgbClr val="000000"/>
                </a:solidFill>
                <a:latin typeface="Arial"/>
              </a:rPr>
              <a:t>Given flow hydrographs, compute water surface profiles</a:t>
            </a:r>
          </a:p>
          <a:p>
            <a:pPr eaLnBrk="0" hangingPunct="0">
              <a:spcAft>
                <a:spcPts val="1800"/>
              </a:spcAft>
              <a:buClr>
                <a:srgbClr val="000000"/>
              </a:buClr>
              <a:buSzPct val="85000"/>
              <a:defRPr/>
            </a:pPr>
            <a:r>
              <a:rPr lang="en-US" sz="2800" dirty="0">
                <a:solidFill>
                  <a:srgbClr val="000000"/>
                </a:solidFill>
                <a:latin typeface="Arial"/>
              </a:rPr>
              <a:t>Predict hydraulic variables (depths, WSEL, inundation extents, velocities, etc.)</a:t>
            </a:r>
          </a:p>
          <a:p>
            <a:pPr eaLnBrk="0" hangingPunct="0">
              <a:spcAft>
                <a:spcPts val="1800"/>
              </a:spcAft>
              <a:buClr>
                <a:srgbClr val="000000"/>
              </a:buClr>
              <a:buSzPct val="85000"/>
              <a:defRPr/>
            </a:pPr>
            <a:r>
              <a:rPr lang="en-US" sz="2800" dirty="0">
                <a:solidFill>
                  <a:srgbClr val="000000"/>
                </a:solidFill>
                <a:latin typeface="Arial"/>
              </a:rPr>
              <a:t>Model output used as input to consequences models</a:t>
            </a:r>
          </a:p>
        </p:txBody>
      </p:sp>
      <p:pic>
        <p:nvPicPr>
          <p:cNvPr id="12" name="Content Placeholder 11">
            <a:extLst>
              <a:ext uri="{FF2B5EF4-FFF2-40B4-BE49-F238E27FC236}">
                <a16:creationId xmlns:a16="http://schemas.microsoft.com/office/drawing/2014/main" id="{BDDB30CB-C496-6B68-86A8-F0585A77A415}"/>
              </a:ext>
            </a:extLst>
          </p:cNvPr>
          <p:cNvPicPr>
            <a:picLocks noGrp="1" noChangeAspect="1"/>
          </p:cNvPicPr>
          <p:nvPr>
            <p:ph sz="half" idx="2"/>
          </p:nvPr>
        </p:nvPicPr>
        <p:blipFill>
          <a:blip r:embed="rId3"/>
          <a:stretch>
            <a:fillRect/>
          </a:stretch>
        </p:blipFill>
        <p:spPr>
          <a:xfrm>
            <a:off x="6096000" y="941347"/>
            <a:ext cx="3779196" cy="2841501"/>
          </a:xfrm>
        </p:spPr>
      </p:pic>
      <p:pic>
        <p:nvPicPr>
          <p:cNvPr id="14" name="Picture 13">
            <a:extLst>
              <a:ext uri="{FF2B5EF4-FFF2-40B4-BE49-F238E27FC236}">
                <a16:creationId xmlns:a16="http://schemas.microsoft.com/office/drawing/2014/main" id="{4D1897AF-6F6B-0F94-5A87-5F46DE0DF368}"/>
              </a:ext>
            </a:extLst>
          </p:cNvPr>
          <p:cNvPicPr>
            <a:picLocks noChangeAspect="1"/>
          </p:cNvPicPr>
          <p:nvPr/>
        </p:nvPicPr>
        <p:blipFill>
          <a:blip r:embed="rId4"/>
          <a:stretch>
            <a:fillRect/>
          </a:stretch>
        </p:blipFill>
        <p:spPr>
          <a:xfrm>
            <a:off x="7742017" y="3091875"/>
            <a:ext cx="3535583" cy="3357562"/>
          </a:xfrm>
          <a:prstGeom prst="rect">
            <a:avLst/>
          </a:prstGeom>
        </p:spPr>
      </p:pic>
      <p:sp>
        <p:nvSpPr>
          <p:cNvPr id="15" name="Slide Number Placeholder 6">
            <a:extLst>
              <a:ext uri="{FF2B5EF4-FFF2-40B4-BE49-F238E27FC236}">
                <a16:creationId xmlns:a16="http://schemas.microsoft.com/office/drawing/2014/main" id="{448E03E4-5577-17D1-D279-E923E95EB20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14C31-11B0-C445-79CA-09C3CFDFC40F}"/>
              </a:ext>
            </a:extLst>
          </p:cNvPr>
          <p:cNvSpPr>
            <a:spLocks noGrp="1"/>
          </p:cNvSpPr>
          <p:nvPr>
            <p:ph type="title"/>
          </p:nvPr>
        </p:nvSpPr>
        <p:spPr/>
        <p:txBody>
          <a:bodyPr>
            <a:normAutofit/>
          </a:bodyPr>
          <a:lstStyle/>
          <a:p>
            <a:r>
              <a:rPr lang="en-US" dirty="0"/>
              <a:t>Consequences: HEC-FIA</a:t>
            </a:r>
          </a:p>
        </p:txBody>
      </p:sp>
      <p:sp>
        <p:nvSpPr>
          <p:cNvPr id="3" name="Content Placeholder 2">
            <a:extLst>
              <a:ext uri="{FF2B5EF4-FFF2-40B4-BE49-F238E27FC236}">
                <a16:creationId xmlns:a16="http://schemas.microsoft.com/office/drawing/2014/main" id="{24056DD6-138D-CD0E-1A0B-4D0407F72E5D}"/>
              </a:ext>
            </a:extLst>
          </p:cNvPr>
          <p:cNvSpPr>
            <a:spLocks noGrp="1"/>
          </p:cNvSpPr>
          <p:nvPr>
            <p:ph sz="half" idx="1"/>
          </p:nvPr>
        </p:nvSpPr>
        <p:spPr/>
        <p:txBody>
          <a:bodyPr>
            <a:normAutofit lnSpcReduction="10000"/>
          </a:bodyPr>
          <a:lstStyle/>
          <a:p>
            <a:pPr eaLnBrk="0" hangingPunct="0">
              <a:spcAft>
                <a:spcPts val="1200"/>
              </a:spcAft>
              <a:buClr>
                <a:schemeClr val="tx1"/>
              </a:buClr>
              <a:buSzPct val="85000"/>
              <a:defRPr/>
            </a:pPr>
            <a:r>
              <a:rPr lang="en-US" sz="2800" dirty="0"/>
              <a:t>HEC-FIA (Flood Impact Analysis) identifies the consequences from a flood event</a:t>
            </a:r>
          </a:p>
          <a:p>
            <a:pPr eaLnBrk="0" hangingPunct="0">
              <a:spcAft>
                <a:spcPts val="1200"/>
              </a:spcAft>
              <a:buClr>
                <a:schemeClr val="tx1"/>
              </a:buClr>
              <a:buSzPct val="85000"/>
              <a:defRPr/>
            </a:pPr>
            <a:r>
              <a:rPr lang="en-US" sz="2800" dirty="0"/>
              <a:t>Given river stages and damage data, computes damages to structures and estimates life loss</a:t>
            </a:r>
          </a:p>
          <a:p>
            <a:pPr eaLnBrk="0" hangingPunct="0">
              <a:spcAft>
                <a:spcPts val="1200"/>
              </a:spcAft>
              <a:buClr>
                <a:schemeClr val="tx1"/>
              </a:buClr>
              <a:buSzPct val="85000"/>
              <a:defRPr/>
            </a:pPr>
            <a:r>
              <a:rPr lang="en-US" sz="2800" dirty="0"/>
              <a:t>Computes project benefits </a:t>
            </a:r>
          </a:p>
          <a:p>
            <a:pPr eaLnBrk="0" hangingPunct="0">
              <a:spcAft>
                <a:spcPts val="1200"/>
              </a:spcAft>
              <a:buClr>
                <a:schemeClr val="tx1"/>
              </a:buClr>
              <a:buSzPct val="85000"/>
              <a:defRPr/>
            </a:pPr>
            <a:r>
              <a:rPr lang="en-US" sz="2800" dirty="0"/>
              <a:t>Response tables provide a list and of actions to take during an event, based on forecasted stages</a:t>
            </a:r>
          </a:p>
        </p:txBody>
      </p:sp>
      <p:pic>
        <p:nvPicPr>
          <p:cNvPr id="5" name="Content Placeholder 4" descr="house_flood">
            <a:extLst>
              <a:ext uri="{FF2B5EF4-FFF2-40B4-BE49-F238E27FC236}">
                <a16:creationId xmlns:a16="http://schemas.microsoft.com/office/drawing/2014/main" id="{F3EA3A74-82C9-3447-67D9-BF11EC23DD4D}"/>
              </a:ext>
            </a:extLst>
          </p:cNvPr>
          <p:cNvPicPr>
            <a:picLocks noGrp="1" noChangeAspect="1" noChangeArrowheads="1"/>
          </p:cNvPicPr>
          <p:nvPr>
            <p:ph sz="half" idx="2"/>
          </p:nvPr>
        </p:nvPicPr>
        <p:blipFill>
          <a:blip r:embed="rId3" cstate="print"/>
          <a:srcRect r="16216" b="5588"/>
          <a:stretch>
            <a:fillRect/>
          </a:stretch>
        </p:blipFill>
        <p:spPr bwMode="auto">
          <a:xfrm>
            <a:off x="6677606" y="1119500"/>
            <a:ext cx="4054056" cy="3246380"/>
          </a:xfrm>
          <a:prstGeom prst="rect">
            <a:avLst/>
          </a:prstGeom>
          <a:noFill/>
          <a:ln w="9525">
            <a:noFill/>
            <a:miter lim="800000"/>
            <a:headEnd/>
            <a:tailEnd/>
          </a:ln>
        </p:spPr>
      </p:pic>
      <p:pic>
        <p:nvPicPr>
          <p:cNvPr id="27653" name="Picture 7" descr="Picture2.png"/>
          <p:cNvPicPr>
            <a:picLocks noChangeAspect="1"/>
          </p:cNvPicPr>
          <p:nvPr/>
        </p:nvPicPr>
        <p:blipFill>
          <a:blip r:embed="rId4" cstate="print"/>
          <a:srcRect/>
          <a:stretch>
            <a:fillRect/>
          </a:stretch>
        </p:blipFill>
        <p:spPr bwMode="auto">
          <a:xfrm>
            <a:off x="8020455" y="3999654"/>
            <a:ext cx="3369013" cy="2538245"/>
          </a:xfrm>
          <a:prstGeom prst="rect">
            <a:avLst/>
          </a:prstGeom>
          <a:noFill/>
          <a:ln w="9525">
            <a:noFill/>
            <a:miter lim="800000"/>
            <a:headEnd/>
            <a:tailEnd/>
          </a:ln>
        </p:spPr>
      </p:pic>
      <p:sp>
        <p:nvSpPr>
          <p:cNvPr id="6" name="Slide Number Placeholder 6">
            <a:extLst>
              <a:ext uri="{FF2B5EF4-FFF2-40B4-BE49-F238E27FC236}">
                <a16:creationId xmlns:a16="http://schemas.microsoft.com/office/drawing/2014/main" id="{B2F17711-1A30-6B47-2F18-7FAFFA2DCF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CWMS National Implementation</a:t>
            </a:r>
          </a:p>
        </p:txBody>
      </p:sp>
      <p:pic>
        <p:nvPicPr>
          <p:cNvPr id="5" name="Content Placeholder 4">
            <a:extLst>
              <a:ext uri="{FF2B5EF4-FFF2-40B4-BE49-F238E27FC236}">
                <a16:creationId xmlns:a16="http://schemas.microsoft.com/office/drawing/2014/main" id="{87A45E34-D3AB-9D07-1706-6248AD48B49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7719" y="1119188"/>
            <a:ext cx="7816561" cy="5057775"/>
          </a:xfrm>
          <a:prstGeom prst="rect">
            <a:avLst/>
          </a:prstGeom>
        </p:spPr>
      </p:pic>
      <p:sp>
        <p:nvSpPr>
          <p:cNvPr id="6" name="Slide Number Placeholder 6">
            <a:extLst>
              <a:ext uri="{FF2B5EF4-FFF2-40B4-BE49-F238E27FC236}">
                <a16:creationId xmlns:a16="http://schemas.microsoft.com/office/drawing/2014/main" id="{18746677-E77C-CA4B-C112-AB6E1D48EF8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2394488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a:t>HEC-HMS Within CWMS</a:t>
            </a:r>
          </a:p>
        </p:txBody>
      </p:sp>
      <p:pic>
        <p:nvPicPr>
          <p:cNvPr id="4" name="Content Placeholder 3">
            <a:extLst>
              <a:ext uri="{FF2B5EF4-FFF2-40B4-BE49-F238E27FC236}">
                <a16:creationId xmlns:a16="http://schemas.microsoft.com/office/drawing/2014/main" id="{7FC63D46-FA00-F230-0B3C-2FF94252C2B7}"/>
              </a:ext>
            </a:extLst>
          </p:cNvPr>
          <p:cNvPicPr>
            <a:picLocks noGrp="1" noChangeAspect="1"/>
          </p:cNvPicPr>
          <p:nvPr>
            <p:ph idx="1"/>
          </p:nvPr>
        </p:nvPicPr>
        <p:blipFill>
          <a:blip r:embed="rId3"/>
          <a:stretch>
            <a:fillRect/>
          </a:stretch>
        </p:blipFill>
        <p:spPr>
          <a:xfrm>
            <a:off x="2350882" y="1119188"/>
            <a:ext cx="7490235" cy="5057775"/>
          </a:xfrm>
          <a:prstGeom prst="rect">
            <a:avLst/>
          </a:prstGeom>
        </p:spPr>
      </p:pic>
      <p:sp>
        <p:nvSpPr>
          <p:cNvPr id="5" name="Slide Number Placeholder 6">
            <a:extLst>
              <a:ext uri="{FF2B5EF4-FFF2-40B4-BE49-F238E27FC236}">
                <a16:creationId xmlns:a16="http://schemas.microsoft.com/office/drawing/2014/main" id="{194D91C4-30DC-3A69-C661-B6878A503AB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243519647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8"/>
          <p:cNvSpPr>
            <a:spLocks noGrp="1"/>
          </p:cNvSpPr>
          <p:nvPr>
            <p:ph type="title"/>
          </p:nvPr>
        </p:nvSpPr>
        <p:spPr/>
        <p:txBody>
          <a:bodyPr>
            <a:normAutofit/>
          </a:bodyPr>
          <a:lstStyle/>
          <a:p>
            <a:r>
              <a:rPr lang="en-US" dirty="0"/>
              <a:t>HEC-HMS Within CWMS</a:t>
            </a:r>
          </a:p>
        </p:txBody>
      </p:sp>
      <p:pic>
        <p:nvPicPr>
          <p:cNvPr id="3" name="Picture 2"/>
          <p:cNvPicPr>
            <a:picLocks noChangeAspect="1"/>
          </p:cNvPicPr>
          <p:nvPr/>
        </p:nvPicPr>
        <p:blipFill>
          <a:blip r:embed="rId3"/>
          <a:stretch>
            <a:fillRect/>
          </a:stretch>
        </p:blipFill>
        <p:spPr>
          <a:xfrm>
            <a:off x="1981200" y="1219201"/>
            <a:ext cx="8077200" cy="5454127"/>
          </a:xfrm>
          <a:prstGeom prst="rect">
            <a:avLst/>
          </a:prstGeom>
        </p:spPr>
      </p:pic>
      <p:pic>
        <p:nvPicPr>
          <p:cNvPr id="4" name="Picture 3"/>
          <p:cNvPicPr>
            <a:picLocks noChangeAspect="1"/>
          </p:cNvPicPr>
          <p:nvPr/>
        </p:nvPicPr>
        <p:blipFill>
          <a:blip r:embed="rId4"/>
          <a:stretch>
            <a:fillRect/>
          </a:stretch>
        </p:blipFill>
        <p:spPr>
          <a:xfrm>
            <a:off x="2057400" y="1295400"/>
            <a:ext cx="3497222" cy="2914352"/>
          </a:xfrm>
          <a:prstGeom prst="rect">
            <a:avLst/>
          </a:prstGeom>
          <a:ln>
            <a:solidFill>
              <a:schemeClr val="tx1"/>
            </a:solidFill>
          </a:ln>
        </p:spPr>
      </p:pic>
      <p:sp>
        <p:nvSpPr>
          <p:cNvPr id="13" name="Rectangle 12"/>
          <p:cNvSpPr/>
          <p:nvPr/>
        </p:nvSpPr>
        <p:spPr>
          <a:xfrm>
            <a:off x="7924800" y="3581401"/>
            <a:ext cx="533400" cy="5334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flipV="1">
            <a:off x="5554622" y="1295400"/>
            <a:ext cx="2903578" cy="228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057400" y="4114802"/>
            <a:ext cx="5867400" cy="949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lide Number Placeholder 6">
            <a:extLst>
              <a:ext uri="{FF2B5EF4-FFF2-40B4-BE49-F238E27FC236}">
                <a16:creationId xmlns:a16="http://schemas.microsoft.com/office/drawing/2014/main" id="{C43934C7-6435-312E-4898-3BBF8280F0C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1318257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8"/>
          <p:cNvSpPr>
            <a:spLocks noGrp="1"/>
          </p:cNvSpPr>
          <p:nvPr>
            <p:ph type="title"/>
          </p:nvPr>
        </p:nvSpPr>
        <p:spPr/>
        <p:txBody>
          <a:bodyPr>
            <a:normAutofit/>
          </a:bodyPr>
          <a:lstStyle/>
          <a:p>
            <a:r>
              <a:rPr lang="en-US" dirty="0"/>
              <a:t>HEC-HMS Within CWMS</a:t>
            </a:r>
          </a:p>
        </p:txBody>
      </p:sp>
      <p:pic>
        <p:nvPicPr>
          <p:cNvPr id="3" name="Picture 2"/>
          <p:cNvPicPr>
            <a:picLocks noChangeAspect="1"/>
          </p:cNvPicPr>
          <p:nvPr/>
        </p:nvPicPr>
        <p:blipFill>
          <a:blip r:embed="rId3"/>
          <a:stretch>
            <a:fillRect/>
          </a:stretch>
        </p:blipFill>
        <p:spPr>
          <a:xfrm>
            <a:off x="1981200" y="1219201"/>
            <a:ext cx="8077200" cy="5454127"/>
          </a:xfrm>
          <a:prstGeom prst="rect">
            <a:avLst/>
          </a:prstGeom>
        </p:spPr>
      </p:pic>
      <p:sp>
        <p:nvSpPr>
          <p:cNvPr id="13" name="Rectangle 12"/>
          <p:cNvSpPr/>
          <p:nvPr/>
        </p:nvSpPr>
        <p:spPr>
          <a:xfrm>
            <a:off x="6705600" y="3429001"/>
            <a:ext cx="533400" cy="5334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flipV="1">
            <a:off x="6972300" y="1114436"/>
            <a:ext cx="266700" cy="23145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575586" y="3962403"/>
            <a:ext cx="5130014" cy="30066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4"/>
          <a:stretch>
            <a:fillRect/>
          </a:stretch>
        </p:blipFill>
        <p:spPr>
          <a:xfrm>
            <a:off x="1575587" y="1062663"/>
            <a:ext cx="5404867" cy="3229394"/>
          </a:xfrm>
          <a:prstGeom prst="rect">
            <a:avLst/>
          </a:prstGeom>
          <a:ln>
            <a:solidFill>
              <a:schemeClr val="tx1"/>
            </a:solidFill>
          </a:ln>
        </p:spPr>
      </p:pic>
      <p:sp>
        <p:nvSpPr>
          <p:cNvPr id="5" name="Slide Number Placeholder 6">
            <a:extLst>
              <a:ext uri="{FF2B5EF4-FFF2-40B4-BE49-F238E27FC236}">
                <a16:creationId xmlns:a16="http://schemas.microsoft.com/office/drawing/2014/main" id="{82AA1E43-9574-4756-E7D1-F47131423F6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2425358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8"/>
          <p:cNvSpPr>
            <a:spLocks noGrp="1"/>
          </p:cNvSpPr>
          <p:nvPr>
            <p:ph type="title"/>
          </p:nvPr>
        </p:nvSpPr>
        <p:spPr/>
        <p:txBody>
          <a:bodyPr>
            <a:normAutofit/>
          </a:bodyPr>
          <a:lstStyle/>
          <a:p>
            <a:r>
              <a:rPr lang="en-US" dirty="0"/>
              <a:t>HEC-HMS Within CWMS</a:t>
            </a:r>
          </a:p>
        </p:txBody>
      </p:sp>
      <p:pic>
        <p:nvPicPr>
          <p:cNvPr id="3" name="Picture 2"/>
          <p:cNvPicPr>
            <a:picLocks noChangeAspect="1"/>
          </p:cNvPicPr>
          <p:nvPr/>
        </p:nvPicPr>
        <p:blipFill>
          <a:blip r:embed="rId3"/>
          <a:stretch>
            <a:fillRect/>
          </a:stretch>
        </p:blipFill>
        <p:spPr>
          <a:xfrm>
            <a:off x="1981200" y="1219201"/>
            <a:ext cx="8077200" cy="5454127"/>
          </a:xfrm>
          <a:prstGeom prst="rect">
            <a:avLst/>
          </a:prstGeom>
        </p:spPr>
      </p:pic>
      <p:sp>
        <p:nvSpPr>
          <p:cNvPr id="13" name="Rectangle 12"/>
          <p:cNvSpPr/>
          <p:nvPr/>
        </p:nvSpPr>
        <p:spPr>
          <a:xfrm>
            <a:off x="6705600" y="3810000"/>
            <a:ext cx="533400" cy="5334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V="1">
            <a:off x="7239001" y="1062663"/>
            <a:ext cx="1570563" cy="27473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133600" y="4343401"/>
            <a:ext cx="4572000" cy="17304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a:stretch>
            <a:fillRect/>
          </a:stretch>
        </p:blipFill>
        <p:spPr>
          <a:xfrm>
            <a:off x="2057401" y="1044683"/>
            <a:ext cx="6752163" cy="5029200"/>
          </a:xfrm>
          <a:prstGeom prst="rect">
            <a:avLst/>
          </a:prstGeom>
          <a:ln>
            <a:solidFill>
              <a:schemeClr val="tx1"/>
            </a:solidFill>
          </a:ln>
        </p:spPr>
      </p:pic>
      <p:sp>
        <p:nvSpPr>
          <p:cNvPr id="4" name="Slide Number Placeholder 6">
            <a:extLst>
              <a:ext uri="{FF2B5EF4-FFF2-40B4-BE49-F238E27FC236}">
                <a16:creationId xmlns:a16="http://schemas.microsoft.com/office/drawing/2014/main" id="{C376E065-E6F7-452A-3469-BE1EA9654C6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29994717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a:t>Forecast Simulation Time Window</a:t>
            </a:r>
          </a:p>
        </p:txBody>
      </p:sp>
      <p:pic>
        <p:nvPicPr>
          <p:cNvPr id="26" name="Picture 25">
            <a:extLst>
              <a:ext uri="{FF2B5EF4-FFF2-40B4-BE49-F238E27FC236}">
                <a16:creationId xmlns:a16="http://schemas.microsoft.com/office/drawing/2014/main" id="{41BFFB4E-DF8E-9D21-EB73-4DD784E44529}"/>
              </a:ext>
            </a:extLst>
          </p:cNvPr>
          <p:cNvPicPr>
            <a:picLocks noChangeAspect="1"/>
          </p:cNvPicPr>
          <p:nvPr/>
        </p:nvPicPr>
        <p:blipFill>
          <a:blip r:embed="rId3"/>
          <a:stretch>
            <a:fillRect/>
          </a:stretch>
        </p:blipFill>
        <p:spPr>
          <a:xfrm>
            <a:off x="2930065" y="1027814"/>
            <a:ext cx="6331864" cy="5276553"/>
          </a:xfrm>
          <a:prstGeom prst="rect">
            <a:avLst/>
          </a:prstGeom>
        </p:spPr>
      </p:pic>
      <p:sp>
        <p:nvSpPr>
          <p:cNvPr id="27" name="TextBox 26">
            <a:extLst>
              <a:ext uri="{FF2B5EF4-FFF2-40B4-BE49-F238E27FC236}">
                <a16:creationId xmlns:a16="http://schemas.microsoft.com/office/drawing/2014/main" id="{5C5424FC-759C-D18E-3BBB-98A16B882820}"/>
              </a:ext>
            </a:extLst>
          </p:cNvPr>
          <p:cNvSpPr txBox="1"/>
          <p:nvPr/>
        </p:nvSpPr>
        <p:spPr>
          <a:xfrm>
            <a:off x="3340169" y="5462655"/>
            <a:ext cx="1720984" cy="276999"/>
          </a:xfrm>
          <a:prstGeom prst="rect">
            <a:avLst/>
          </a:prstGeom>
          <a:solidFill>
            <a:sysClr val="window" lastClr="FFFFFF"/>
          </a:solidFill>
          <a:ln>
            <a:solidFill>
              <a:sysClr val="windowText" lastClr="000000"/>
            </a:solidFill>
          </a:ln>
        </p:spPr>
        <p:txBody>
          <a:bodyPr wrap="none" lIns="45720" tIns="0" rIns="45720" bIns="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charset="0"/>
              </a:rPr>
              <a:t>Simulation Start</a:t>
            </a:r>
          </a:p>
        </p:txBody>
      </p:sp>
      <p:sp>
        <p:nvSpPr>
          <p:cNvPr id="28" name="TextBox 27">
            <a:extLst>
              <a:ext uri="{FF2B5EF4-FFF2-40B4-BE49-F238E27FC236}">
                <a16:creationId xmlns:a16="http://schemas.microsoft.com/office/drawing/2014/main" id="{6130F2AA-4FE7-960E-88FF-41B87AC918C2}"/>
              </a:ext>
            </a:extLst>
          </p:cNvPr>
          <p:cNvSpPr txBox="1"/>
          <p:nvPr/>
        </p:nvSpPr>
        <p:spPr>
          <a:xfrm>
            <a:off x="8032613" y="5475215"/>
            <a:ext cx="1644040" cy="276999"/>
          </a:xfrm>
          <a:prstGeom prst="rect">
            <a:avLst/>
          </a:prstGeom>
          <a:solidFill>
            <a:sysClr val="window" lastClr="FFFFFF"/>
          </a:solidFill>
          <a:ln>
            <a:solidFill>
              <a:sysClr val="windowText" lastClr="000000"/>
            </a:solidFill>
          </a:ln>
        </p:spPr>
        <p:txBody>
          <a:bodyPr wrap="none" lIns="45720" tIns="0" rIns="45720" bIns="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charset="0"/>
              </a:rPr>
              <a:t>Simulation End</a:t>
            </a:r>
          </a:p>
        </p:txBody>
      </p:sp>
      <p:sp>
        <p:nvSpPr>
          <p:cNvPr id="29" name="Rectangle 28">
            <a:extLst>
              <a:ext uri="{FF2B5EF4-FFF2-40B4-BE49-F238E27FC236}">
                <a16:creationId xmlns:a16="http://schemas.microsoft.com/office/drawing/2014/main" id="{1221B603-8DA6-AA78-CF6A-CB7D813A8438}"/>
              </a:ext>
            </a:extLst>
          </p:cNvPr>
          <p:cNvSpPr/>
          <p:nvPr/>
        </p:nvSpPr>
        <p:spPr>
          <a:xfrm>
            <a:off x="4149265" y="1637414"/>
            <a:ext cx="2256896" cy="3048000"/>
          </a:xfrm>
          <a:prstGeom prst="rect">
            <a:avLst/>
          </a:prstGeom>
          <a:solidFill>
            <a:srgbClr val="9BBB59">
              <a:alpha val="25000"/>
            </a:srgbClr>
          </a:solidFill>
          <a:ln w="31750" cap="flat" cmpd="sng" algn="ctr">
            <a:solidFill>
              <a:srgbClr val="9BBB59"/>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30" name="TextBox 29">
            <a:extLst>
              <a:ext uri="{FF2B5EF4-FFF2-40B4-BE49-F238E27FC236}">
                <a16:creationId xmlns:a16="http://schemas.microsoft.com/office/drawing/2014/main" id="{DE5844F8-D76D-5484-B410-E9551BC8AA87}"/>
              </a:ext>
            </a:extLst>
          </p:cNvPr>
          <p:cNvSpPr txBox="1"/>
          <p:nvPr/>
        </p:nvSpPr>
        <p:spPr>
          <a:xfrm>
            <a:off x="4375013" y="2094614"/>
            <a:ext cx="1079783" cy="276999"/>
          </a:xfrm>
          <a:prstGeom prst="rect">
            <a:avLst/>
          </a:prstGeom>
          <a:solidFill>
            <a:sysClr val="window" lastClr="FFFFFF"/>
          </a:solidFill>
          <a:ln>
            <a:solidFill>
              <a:sysClr val="windowText" lastClr="000000"/>
            </a:solidFill>
          </a:ln>
        </p:spPr>
        <p:txBody>
          <a:bodyPr wrap="none" lIns="45720" tIns="0" rIns="45720" bIns="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err="1">
                <a:ln>
                  <a:noFill/>
                </a:ln>
                <a:solidFill>
                  <a:srgbClr val="00B050"/>
                </a:solidFill>
                <a:effectLst/>
                <a:uLnTx/>
                <a:uFillTx/>
                <a:latin typeface="Arial" charset="0"/>
              </a:rPr>
              <a:t>Lookback</a:t>
            </a:r>
            <a:endParaRPr kumimoji="0" lang="en-US" sz="1800" b="0" i="0" u="none" strike="noStrike" kern="0" cap="none" spc="0" normalizeH="0" baseline="0" noProof="0" dirty="0">
              <a:ln>
                <a:noFill/>
              </a:ln>
              <a:solidFill>
                <a:srgbClr val="00B050"/>
              </a:solidFill>
              <a:effectLst/>
              <a:uLnTx/>
              <a:uFillTx/>
              <a:latin typeface="Arial" charset="0"/>
            </a:endParaRPr>
          </a:p>
        </p:txBody>
      </p:sp>
      <p:sp>
        <p:nvSpPr>
          <p:cNvPr id="31" name="Rectangle 30">
            <a:extLst>
              <a:ext uri="{FF2B5EF4-FFF2-40B4-BE49-F238E27FC236}">
                <a16:creationId xmlns:a16="http://schemas.microsoft.com/office/drawing/2014/main" id="{29FCF989-2C95-BE06-0125-8A46DF5F3C12}"/>
              </a:ext>
            </a:extLst>
          </p:cNvPr>
          <p:cNvSpPr/>
          <p:nvPr/>
        </p:nvSpPr>
        <p:spPr>
          <a:xfrm>
            <a:off x="6425134" y="1637414"/>
            <a:ext cx="2448531" cy="3048000"/>
          </a:xfrm>
          <a:prstGeom prst="rect">
            <a:avLst/>
          </a:prstGeom>
          <a:solidFill>
            <a:srgbClr val="FF0000">
              <a:alpha val="25000"/>
            </a:srgbClr>
          </a:solidFill>
          <a:ln w="31750" cap="flat" cmpd="sng" algn="ctr">
            <a:solidFill>
              <a:srgbClr val="FF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ea typeface="+mn-ea"/>
              <a:cs typeface="+mn-cs"/>
            </a:endParaRPr>
          </a:p>
        </p:txBody>
      </p:sp>
      <p:sp>
        <p:nvSpPr>
          <p:cNvPr id="32" name="TextBox 31">
            <a:extLst>
              <a:ext uri="{FF2B5EF4-FFF2-40B4-BE49-F238E27FC236}">
                <a16:creationId xmlns:a16="http://schemas.microsoft.com/office/drawing/2014/main" id="{8FDFC0C4-0847-4795-3E90-DE6EBAD2C6C3}"/>
              </a:ext>
            </a:extLst>
          </p:cNvPr>
          <p:cNvSpPr txBox="1"/>
          <p:nvPr/>
        </p:nvSpPr>
        <p:spPr>
          <a:xfrm>
            <a:off x="7730665" y="1866014"/>
            <a:ext cx="990015" cy="276999"/>
          </a:xfrm>
          <a:prstGeom prst="rect">
            <a:avLst/>
          </a:prstGeom>
          <a:solidFill>
            <a:sysClr val="window" lastClr="FFFFFF"/>
          </a:solidFill>
          <a:ln>
            <a:solidFill>
              <a:sysClr val="windowText" lastClr="000000"/>
            </a:solidFill>
          </a:ln>
        </p:spPr>
        <p:txBody>
          <a:bodyPr wrap="none" lIns="45720" tIns="0" rIns="45720" bIns="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rgbClr val="FF0000"/>
                </a:solidFill>
                <a:effectLst/>
                <a:uLnTx/>
                <a:uFillTx/>
                <a:latin typeface="Arial" charset="0"/>
              </a:rPr>
              <a:t>Forecast</a:t>
            </a:r>
          </a:p>
        </p:txBody>
      </p:sp>
      <p:cxnSp>
        <p:nvCxnSpPr>
          <p:cNvPr id="33" name="Straight Arrow Connector 32">
            <a:extLst>
              <a:ext uri="{FF2B5EF4-FFF2-40B4-BE49-F238E27FC236}">
                <a16:creationId xmlns:a16="http://schemas.microsoft.com/office/drawing/2014/main" id="{2DF1D82F-919C-466E-05F5-C961F9755338}"/>
              </a:ext>
            </a:extLst>
          </p:cNvPr>
          <p:cNvCxnSpPr>
            <a:stCxn id="27" idx="0"/>
          </p:cNvCxnSpPr>
          <p:nvPr/>
        </p:nvCxnSpPr>
        <p:spPr>
          <a:xfrm flipH="1" flipV="1">
            <a:off x="4149265" y="4685414"/>
            <a:ext cx="51396" cy="777241"/>
          </a:xfrm>
          <a:prstGeom prst="straightConnector1">
            <a:avLst/>
          </a:prstGeom>
          <a:noFill/>
          <a:ln w="31750" cap="flat" cmpd="sng" algn="ctr">
            <a:solidFill>
              <a:sysClr val="windowText" lastClr="000000"/>
            </a:solidFill>
            <a:prstDash val="solid"/>
            <a:tailEnd type="triangle"/>
          </a:ln>
          <a:effectLst/>
        </p:spPr>
      </p:cxnSp>
      <p:sp>
        <p:nvSpPr>
          <p:cNvPr id="34" name="TextBox 33">
            <a:extLst>
              <a:ext uri="{FF2B5EF4-FFF2-40B4-BE49-F238E27FC236}">
                <a16:creationId xmlns:a16="http://schemas.microsoft.com/office/drawing/2014/main" id="{FDB26B4F-4765-B6AB-4170-922BA17824E6}"/>
              </a:ext>
            </a:extLst>
          </p:cNvPr>
          <p:cNvSpPr txBox="1"/>
          <p:nvPr/>
        </p:nvSpPr>
        <p:spPr>
          <a:xfrm>
            <a:off x="5597065" y="5538855"/>
            <a:ext cx="1814984" cy="276999"/>
          </a:xfrm>
          <a:prstGeom prst="rect">
            <a:avLst/>
          </a:prstGeom>
          <a:solidFill>
            <a:sysClr val="window" lastClr="FFFFFF"/>
          </a:solidFill>
          <a:ln>
            <a:solidFill>
              <a:sysClr val="windowText" lastClr="000000"/>
            </a:solidFill>
          </a:ln>
        </p:spPr>
        <p:txBody>
          <a:bodyPr wrap="none" lIns="45720" tIns="0" rIns="45720" bIns="0"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charset="0"/>
              </a:rPr>
              <a:t>Time of Forecast</a:t>
            </a:r>
          </a:p>
        </p:txBody>
      </p:sp>
      <p:cxnSp>
        <p:nvCxnSpPr>
          <p:cNvPr id="35" name="Straight Arrow Connector 34">
            <a:extLst>
              <a:ext uri="{FF2B5EF4-FFF2-40B4-BE49-F238E27FC236}">
                <a16:creationId xmlns:a16="http://schemas.microsoft.com/office/drawing/2014/main" id="{6C52B507-FAC2-BBFF-9409-2F1EC9F2B465}"/>
              </a:ext>
            </a:extLst>
          </p:cNvPr>
          <p:cNvCxnSpPr>
            <a:stCxn id="34" idx="0"/>
          </p:cNvCxnSpPr>
          <p:nvPr/>
        </p:nvCxnSpPr>
        <p:spPr>
          <a:xfrm flipH="1" flipV="1">
            <a:off x="6406161" y="4761615"/>
            <a:ext cx="98396" cy="777240"/>
          </a:xfrm>
          <a:prstGeom prst="straightConnector1">
            <a:avLst/>
          </a:prstGeom>
          <a:noFill/>
          <a:ln w="31750" cap="flat" cmpd="sng" algn="ctr">
            <a:solidFill>
              <a:sysClr val="windowText" lastClr="000000"/>
            </a:solidFill>
            <a:prstDash val="solid"/>
            <a:tailEnd type="triangle"/>
          </a:ln>
          <a:effectLst/>
        </p:spPr>
      </p:cxnSp>
      <p:cxnSp>
        <p:nvCxnSpPr>
          <p:cNvPr id="36" name="Straight Arrow Connector 35">
            <a:extLst>
              <a:ext uri="{FF2B5EF4-FFF2-40B4-BE49-F238E27FC236}">
                <a16:creationId xmlns:a16="http://schemas.microsoft.com/office/drawing/2014/main" id="{9D5D5764-35CE-CCA2-F17A-3F892F0ECE15}"/>
              </a:ext>
            </a:extLst>
          </p:cNvPr>
          <p:cNvCxnSpPr>
            <a:stCxn id="28" idx="0"/>
          </p:cNvCxnSpPr>
          <p:nvPr/>
        </p:nvCxnSpPr>
        <p:spPr>
          <a:xfrm flipV="1">
            <a:off x="8854633" y="4761615"/>
            <a:ext cx="19032" cy="713600"/>
          </a:xfrm>
          <a:prstGeom prst="straightConnector1">
            <a:avLst/>
          </a:prstGeom>
          <a:noFill/>
          <a:ln w="31750" cap="flat" cmpd="sng" algn="ctr">
            <a:solidFill>
              <a:sysClr val="windowText" lastClr="000000"/>
            </a:solidFill>
            <a:prstDash val="solid"/>
            <a:tailEnd type="triangle"/>
          </a:ln>
          <a:effectLst/>
        </p:spPr>
      </p:cxnSp>
      <p:sp>
        <p:nvSpPr>
          <p:cNvPr id="37" name="Slide Number Placeholder 6">
            <a:extLst>
              <a:ext uri="{FF2B5EF4-FFF2-40B4-BE49-F238E27FC236}">
                <a16:creationId xmlns:a16="http://schemas.microsoft.com/office/drawing/2014/main" id="{3AA82363-4592-27B1-9C53-B6AD4E96260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64662822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a:spLocks noGrp="1"/>
          </p:cNvSpPr>
          <p:nvPr>
            <p:ph type="title"/>
          </p:nvPr>
        </p:nvSpPr>
        <p:spPr/>
        <p:txBody>
          <a:bodyPr/>
          <a:lstStyle/>
          <a:p>
            <a:r>
              <a:rPr lang="en-US" b="0" dirty="0"/>
              <a:t>Considerations for Forecasting</a:t>
            </a:r>
          </a:p>
        </p:txBody>
      </p:sp>
      <p:sp>
        <p:nvSpPr>
          <p:cNvPr id="8" name="Content Placeholder 2"/>
          <p:cNvSpPr>
            <a:spLocks noGrp="1"/>
          </p:cNvSpPr>
          <p:nvPr>
            <p:ph idx="1"/>
          </p:nvPr>
        </p:nvSpPr>
        <p:spPr/>
        <p:txBody>
          <a:bodyPr>
            <a:normAutofit/>
          </a:bodyPr>
          <a:lstStyle/>
          <a:p>
            <a:r>
              <a:rPr lang="en-US" dirty="0"/>
              <a:t>Computational Speed</a:t>
            </a:r>
          </a:p>
          <a:p>
            <a:pPr lvl="1"/>
            <a:r>
              <a:rPr lang="en-US" dirty="0"/>
              <a:t>As the number of elements increases, the longer the computations take to complete</a:t>
            </a:r>
          </a:p>
          <a:p>
            <a:pPr lvl="2"/>
            <a:r>
              <a:rPr lang="en-US" dirty="0"/>
              <a:t>Nonlinear relationship</a:t>
            </a:r>
          </a:p>
          <a:p>
            <a:pPr lvl="1"/>
            <a:r>
              <a:rPr lang="en-US" dirty="0"/>
              <a:t>Computational Time Step</a:t>
            </a:r>
          </a:p>
          <a:p>
            <a:pPr lvl="2"/>
            <a:r>
              <a:rPr lang="en-US" dirty="0"/>
              <a:t>Normally one hour within CWMS models</a:t>
            </a:r>
          </a:p>
          <a:p>
            <a:pPr lvl="2"/>
            <a:r>
              <a:rPr lang="en-US" dirty="0"/>
              <a:t>Some models may need smaller time steps</a:t>
            </a:r>
          </a:p>
          <a:p>
            <a:pPr lvl="1"/>
            <a:r>
              <a:rPr lang="en-US" dirty="0"/>
              <a:t>Use of gridded vs. gage/subbasin average data</a:t>
            </a:r>
          </a:p>
          <a:p>
            <a:pPr lvl="2"/>
            <a:r>
              <a:rPr lang="en-US" dirty="0"/>
              <a:t>Normally gridded computes are used within CWMS models</a:t>
            </a:r>
          </a:p>
          <a:p>
            <a:pPr lvl="2"/>
            <a:r>
              <a:rPr lang="en-US" dirty="0"/>
              <a:t>Gridded computes require more data handling</a:t>
            </a:r>
          </a:p>
          <a:p>
            <a:pPr lvl="1"/>
            <a:r>
              <a:rPr lang="en-US" dirty="0"/>
              <a:t>Not all elements are equal</a:t>
            </a:r>
          </a:p>
          <a:p>
            <a:pPr lvl="2"/>
            <a:r>
              <a:rPr lang="en-US" dirty="0"/>
              <a:t>Subbasins can take more time to compute than junctions or routing reaches</a:t>
            </a:r>
          </a:p>
        </p:txBody>
      </p:sp>
      <p:sp>
        <p:nvSpPr>
          <p:cNvPr id="4" name="Slide Number Placeholder 6">
            <a:extLst>
              <a:ext uri="{FF2B5EF4-FFF2-40B4-BE49-F238E27FC236}">
                <a16:creationId xmlns:a16="http://schemas.microsoft.com/office/drawing/2014/main" id="{52040B8B-A97B-C73B-A658-8C844B0063A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918173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a:spLocks noGrp="1"/>
          </p:cNvSpPr>
          <p:nvPr>
            <p:ph type="title"/>
          </p:nvPr>
        </p:nvSpPr>
        <p:spPr/>
        <p:txBody>
          <a:bodyPr/>
          <a:lstStyle/>
          <a:p>
            <a:r>
              <a:rPr lang="en-US" b="0" dirty="0"/>
              <a:t>Considerations for Forecasting</a:t>
            </a:r>
          </a:p>
        </p:txBody>
      </p:sp>
      <p:sp>
        <p:nvSpPr>
          <p:cNvPr id="8" name="Content Placeholder 2"/>
          <p:cNvSpPr>
            <a:spLocks noGrp="1"/>
          </p:cNvSpPr>
          <p:nvPr>
            <p:ph sz="half" idx="1"/>
          </p:nvPr>
        </p:nvSpPr>
        <p:spPr/>
        <p:txBody>
          <a:bodyPr/>
          <a:lstStyle/>
          <a:p>
            <a:r>
              <a:rPr lang="en-US" dirty="0"/>
              <a:t>Calibrate to appropriate events</a:t>
            </a:r>
          </a:p>
          <a:p>
            <a:pPr lvl="1"/>
            <a:r>
              <a:rPr lang="en-US" dirty="0"/>
              <a:t>Choose events that are the same as the eventual use of the model</a:t>
            </a:r>
          </a:p>
          <a:p>
            <a:r>
              <a:rPr lang="en-US" dirty="0"/>
              <a:t>Develop ranges of parameters that can be used in future forecasts</a:t>
            </a:r>
          </a:p>
        </p:txBody>
      </p:sp>
      <p:pic>
        <p:nvPicPr>
          <p:cNvPr id="5" name="Picture 4"/>
          <p:cNvPicPr>
            <a:picLocks noChangeAspect="1"/>
          </p:cNvPicPr>
          <p:nvPr/>
        </p:nvPicPr>
        <p:blipFill>
          <a:blip r:embed="rId3"/>
          <a:stretch>
            <a:fillRect/>
          </a:stretch>
        </p:blipFill>
        <p:spPr>
          <a:xfrm>
            <a:off x="6108782" y="1219200"/>
            <a:ext cx="3200400" cy="2667000"/>
          </a:xfrm>
          <a:prstGeom prst="rect">
            <a:avLst/>
          </a:prstGeom>
        </p:spPr>
      </p:pic>
      <p:pic>
        <p:nvPicPr>
          <p:cNvPr id="6" name="Picture 5"/>
          <p:cNvPicPr>
            <a:picLocks noChangeAspect="1"/>
          </p:cNvPicPr>
          <p:nvPr/>
        </p:nvPicPr>
        <p:blipFill>
          <a:blip r:embed="rId4"/>
          <a:stretch>
            <a:fillRect/>
          </a:stretch>
        </p:blipFill>
        <p:spPr>
          <a:xfrm>
            <a:off x="7251782" y="3467100"/>
            <a:ext cx="3239863" cy="3017520"/>
          </a:xfrm>
          <a:prstGeom prst="rect">
            <a:avLst/>
          </a:prstGeom>
          <a:ln>
            <a:solidFill>
              <a:schemeClr val="tx1"/>
            </a:solidFill>
          </a:ln>
        </p:spPr>
      </p:pic>
      <p:sp>
        <p:nvSpPr>
          <p:cNvPr id="2" name="TextBox 1"/>
          <p:cNvSpPr txBox="1"/>
          <p:nvPr/>
        </p:nvSpPr>
        <p:spPr>
          <a:xfrm>
            <a:off x="8382000" y="1524000"/>
            <a:ext cx="1110304" cy="369332"/>
          </a:xfrm>
          <a:prstGeom prst="rect">
            <a:avLst/>
          </a:prstGeom>
          <a:solidFill>
            <a:schemeClr val="bg1"/>
          </a:solidFill>
        </p:spPr>
        <p:txBody>
          <a:bodyPr wrap="none" rtlCol="0">
            <a:spAutoFit/>
          </a:bodyPr>
          <a:lstStyle/>
          <a:p>
            <a:r>
              <a:rPr lang="en-US" dirty="0"/>
              <a:t>High Flow</a:t>
            </a:r>
          </a:p>
        </p:txBody>
      </p:sp>
      <p:sp>
        <p:nvSpPr>
          <p:cNvPr id="9" name="TextBox 8"/>
          <p:cNvSpPr txBox="1"/>
          <p:nvPr/>
        </p:nvSpPr>
        <p:spPr>
          <a:xfrm>
            <a:off x="8001000" y="5867400"/>
            <a:ext cx="2236638" cy="369332"/>
          </a:xfrm>
          <a:prstGeom prst="rect">
            <a:avLst/>
          </a:prstGeom>
          <a:solidFill>
            <a:schemeClr val="bg1"/>
          </a:solidFill>
        </p:spPr>
        <p:txBody>
          <a:bodyPr wrap="none" rtlCol="0">
            <a:spAutoFit/>
          </a:bodyPr>
          <a:lstStyle/>
          <a:p>
            <a:r>
              <a:rPr lang="en-US" dirty="0"/>
              <a:t>Low Flow / Long Term</a:t>
            </a:r>
          </a:p>
        </p:txBody>
      </p:sp>
      <p:sp>
        <p:nvSpPr>
          <p:cNvPr id="3" name="Slide Number Placeholder 6">
            <a:extLst>
              <a:ext uri="{FF2B5EF4-FFF2-40B4-BE49-F238E27FC236}">
                <a16:creationId xmlns:a16="http://schemas.microsoft.com/office/drawing/2014/main" id="{59CBC5C6-D9AD-A75A-9158-50846AB6499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766610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Overview</a:t>
            </a:r>
            <a:endParaRPr lang="en-US" sz="3600" i="1" dirty="0"/>
          </a:p>
        </p:txBody>
      </p:sp>
      <p:sp>
        <p:nvSpPr>
          <p:cNvPr id="6" name="Rectangle 3"/>
          <p:cNvSpPr>
            <a:spLocks noGrp="1" noChangeArrowheads="1"/>
          </p:cNvSpPr>
          <p:nvPr>
            <p:ph sz="half" idx="1"/>
          </p:nvPr>
        </p:nvSpPr>
        <p:spPr/>
        <p:txBody>
          <a:bodyPr/>
          <a:lstStyle/>
          <a:p>
            <a:pPr marL="609600" indent="-609600"/>
            <a:r>
              <a:rPr lang="en-US" dirty="0"/>
              <a:t>Corps Water Management System (CWMS) / HEC-RTS overview</a:t>
            </a:r>
          </a:p>
          <a:p>
            <a:pPr marL="609600" indent="-609600"/>
            <a:r>
              <a:rPr lang="en-US" dirty="0"/>
              <a:t>Purpose of HEC-HMS in the forecast sequence</a:t>
            </a:r>
          </a:p>
          <a:p>
            <a:pPr marL="609600" indent="-609600"/>
            <a:r>
              <a:rPr lang="en-US" dirty="0"/>
              <a:t>Forecast terminology</a:t>
            </a:r>
          </a:p>
          <a:p>
            <a:pPr marL="609600" indent="-609600"/>
            <a:r>
              <a:rPr lang="en-US" dirty="0"/>
              <a:t>Tips for forecasting application model construction</a:t>
            </a:r>
          </a:p>
          <a:p>
            <a:pPr marL="609600" indent="-609600"/>
            <a:r>
              <a:rPr lang="en-US" dirty="0"/>
              <a:t>HEC-HMS forecasting features</a:t>
            </a:r>
          </a:p>
        </p:txBody>
      </p:sp>
      <p:pic>
        <p:nvPicPr>
          <p:cNvPr id="4" name="Content Placeholder 3" descr="A picture containing grass, mountain, outdoor, nature&#10;&#10;Description automatically generated">
            <a:extLst>
              <a:ext uri="{FF2B5EF4-FFF2-40B4-BE49-F238E27FC236}">
                <a16:creationId xmlns:a16="http://schemas.microsoft.com/office/drawing/2014/main" id="{CCCEA51F-52DC-73CB-F6B8-9378373041B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199" y="1591525"/>
            <a:ext cx="5700995" cy="3797598"/>
          </a:xfrm>
        </p:spPr>
      </p:pic>
      <p:sp>
        <p:nvSpPr>
          <p:cNvPr id="5" name="Slide Number Placeholder 6">
            <a:extLst>
              <a:ext uri="{FF2B5EF4-FFF2-40B4-BE49-F238E27FC236}">
                <a16:creationId xmlns:a16="http://schemas.microsoft.com/office/drawing/2014/main" id="{B08622D2-226F-6892-CA87-3D90A7F2A1A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23407438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0" dirty="0"/>
              <a:t>Reservoir Elements</a:t>
            </a:r>
          </a:p>
        </p:txBody>
      </p:sp>
      <p:sp>
        <p:nvSpPr>
          <p:cNvPr id="4" name="Content Placeholder 3">
            <a:extLst>
              <a:ext uri="{FF2B5EF4-FFF2-40B4-BE49-F238E27FC236}">
                <a16:creationId xmlns:a16="http://schemas.microsoft.com/office/drawing/2014/main" id="{86D17111-E481-4438-B293-F88F42CA3747}"/>
              </a:ext>
            </a:extLst>
          </p:cNvPr>
          <p:cNvSpPr>
            <a:spLocks noGrp="1"/>
          </p:cNvSpPr>
          <p:nvPr>
            <p:ph sz="half" idx="2"/>
          </p:nvPr>
        </p:nvSpPr>
        <p:spPr/>
        <p:txBody>
          <a:bodyPr/>
          <a:lstStyle/>
          <a:p>
            <a:r>
              <a:rPr lang="en-US" sz="2800" kern="0" dirty="0"/>
              <a:t>DO NOT USE SOURCES/SINKS!</a:t>
            </a:r>
          </a:p>
          <a:p>
            <a:r>
              <a:rPr lang="en-US" sz="2800" kern="0" dirty="0"/>
              <a:t>Use an actual reservoir element</a:t>
            </a:r>
          </a:p>
          <a:p>
            <a:r>
              <a:rPr lang="en-US" sz="2800" kern="0" dirty="0"/>
              <a:t>This allows you to calibration to pool elevation in addition to computed inflow</a:t>
            </a:r>
          </a:p>
          <a:p>
            <a:endParaRPr lang="en-US" dirty="0"/>
          </a:p>
        </p:txBody>
      </p:sp>
      <p:pic>
        <p:nvPicPr>
          <p:cNvPr id="5" name="Content Placeholder 4">
            <a:extLst>
              <a:ext uri="{FF2B5EF4-FFF2-40B4-BE49-F238E27FC236}">
                <a16:creationId xmlns:a16="http://schemas.microsoft.com/office/drawing/2014/main" id="{DEB89BA7-E8E6-0FC3-9E46-91E171DB8113}"/>
              </a:ext>
            </a:extLst>
          </p:cNvPr>
          <p:cNvPicPr>
            <a:picLocks noGrp="1" noChangeAspect="1"/>
          </p:cNvPicPr>
          <p:nvPr>
            <p:ph sz="half" idx="1"/>
          </p:nvPr>
        </p:nvPicPr>
        <p:blipFill>
          <a:blip r:embed="rId3"/>
          <a:stretch>
            <a:fillRect/>
          </a:stretch>
        </p:blipFill>
        <p:spPr>
          <a:xfrm>
            <a:off x="838200" y="1489075"/>
            <a:ext cx="5181600" cy="4318000"/>
          </a:xfrm>
          <a:prstGeom prst="rect">
            <a:avLst/>
          </a:prstGeom>
          <a:ln>
            <a:solidFill>
              <a:schemeClr val="tx1"/>
            </a:solidFill>
          </a:ln>
        </p:spPr>
      </p:pic>
      <p:sp>
        <p:nvSpPr>
          <p:cNvPr id="6" name="Slide Number Placeholder 6">
            <a:extLst>
              <a:ext uri="{FF2B5EF4-FFF2-40B4-BE49-F238E27FC236}">
                <a16:creationId xmlns:a16="http://schemas.microsoft.com/office/drawing/2014/main" id="{AEA051EA-8880-032A-B9C1-703139D6B3E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2095643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487020" y="3544109"/>
            <a:ext cx="3952381" cy="2809524"/>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6487020" y="877109"/>
            <a:ext cx="3938539" cy="2667000"/>
          </a:xfrm>
          <a:prstGeom prst="rect">
            <a:avLst/>
          </a:prstGeom>
          <a:ln>
            <a:solidFill>
              <a:schemeClr val="tx1"/>
            </a:solidFill>
          </a:ln>
        </p:spPr>
      </p:pic>
      <p:sp>
        <p:nvSpPr>
          <p:cNvPr id="9" name="Title 8"/>
          <p:cNvSpPr>
            <a:spLocks noGrp="1"/>
          </p:cNvSpPr>
          <p:nvPr>
            <p:ph type="title"/>
          </p:nvPr>
        </p:nvSpPr>
        <p:spPr/>
        <p:txBody>
          <a:bodyPr/>
          <a:lstStyle/>
          <a:p>
            <a:r>
              <a:rPr lang="en-US" b="0" dirty="0"/>
              <a:t>Reservoir Elements</a:t>
            </a:r>
          </a:p>
        </p:txBody>
      </p:sp>
      <p:sp>
        <p:nvSpPr>
          <p:cNvPr id="3" name="Content Placeholder 2">
            <a:extLst>
              <a:ext uri="{FF2B5EF4-FFF2-40B4-BE49-F238E27FC236}">
                <a16:creationId xmlns:a16="http://schemas.microsoft.com/office/drawing/2014/main" id="{F83B7412-E28F-1219-EBC4-C19A8E819941}"/>
              </a:ext>
            </a:extLst>
          </p:cNvPr>
          <p:cNvSpPr>
            <a:spLocks noGrp="1"/>
          </p:cNvSpPr>
          <p:nvPr>
            <p:ph sz="half" idx="1"/>
          </p:nvPr>
        </p:nvSpPr>
        <p:spPr/>
        <p:txBody>
          <a:bodyPr/>
          <a:lstStyle/>
          <a:p>
            <a:r>
              <a:rPr lang="en-US" sz="2400" kern="0" dirty="0"/>
              <a:t>Use the specified release option for reservoirs with known outflow</a:t>
            </a:r>
          </a:p>
          <a:p>
            <a:r>
              <a:rPr lang="en-US" sz="2400" kern="0" dirty="0"/>
              <a:t>Ensure your elevation-area, elevation-storage, and/or elevation-discharge curves go high enough</a:t>
            </a:r>
          </a:p>
          <a:p>
            <a:pPr lvl="1"/>
            <a:r>
              <a:rPr lang="en-US" sz="2000" kern="0" dirty="0"/>
              <a:t>HEC-HMS will not extrapolate!</a:t>
            </a:r>
          </a:p>
          <a:p>
            <a:endParaRPr lang="en-US" dirty="0"/>
          </a:p>
        </p:txBody>
      </p:sp>
      <p:sp>
        <p:nvSpPr>
          <p:cNvPr id="5" name="Rectangle 4"/>
          <p:cNvSpPr/>
          <p:nvPr/>
        </p:nvSpPr>
        <p:spPr>
          <a:xfrm>
            <a:off x="6563219" y="4647119"/>
            <a:ext cx="365760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563219" y="5677709"/>
            <a:ext cx="365760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563219" y="4848287"/>
            <a:ext cx="3657600" cy="448422"/>
          </a:xfrm>
          <a:prstGeom prst="rect">
            <a:avLst/>
          </a:prstGeom>
          <a:solidFill>
            <a:schemeClr val="accent6">
              <a:alpha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61C4CF43-D90E-0732-259B-A1D6D3CE104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1440583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0" dirty="0"/>
              <a:t>Reach Elements</a:t>
            </a:r>
          </a:p>
        </p:txBody>
      </p:sp>
      <p:sp>
        <p:nvSpPr>
          <p:cNvPr id="3" name="Content Placeholder 2">
            <a:extLst>
              <a:ext uri="{FF2B5EF4-FFF2-40B4-BE49-F238E27FC236}">
                <a16:creationId xmlns:a16="http://schemas.microsoft.com/office/drawing/2014/main" id="{AA69D426-4CD5-B8A5-5F1C-CC3BDA862D8F}"/>
              </a:ext>
            </a:extLst>
          </p:cNvPr>
          <p:cNvSpPr>
            <a:spLocks noGrp="1"/>
          </p:cNvSpPr>
          <p:nvPr>
            <p:ph sz="half" idx="1"/>
          </p:nvPr>
        </p:nvSpPr>
        <p:spPr/>
        <p:txBody>
          <a:bodyPr/>
          <a:lstStyle/>
          <a:p>
            <a:r>
              <a:rPr lang="en-US" sz="2800" kern="0" dirty="0"/>
              <a:t>Modified </a:t>
            </a:r>
            <a:r>
              <a:rPr lang="en-US" sz="2800" kern="0" dirty="0" err="1"/>
              <a:t>Puls</a:t>
            </a:r>
            <a:r>
              <a:rPr lang="en-US" sz="2800" kern="0" dirty="0"/>
              <a:t> &gt; Muskingum </a:t>
            </a:r>
            <a:r>
              <a:rPr lang="en-US" sz="2800" kern="0" dirty="0" err="1"/>
              <a:t>Cunge</a:t>
            </a:r>
            <a:r>
              <a:rPr lang="en-US" sz="2800" kern="0" dirty="0"/>
              <a:t> &gt; Muskingum</a:t>
            </a:r>
          </a:p>
          <a:p>
            <a:r>
              <a:rPr lang="en-US" sz="2800" kern="0" dirty="0"/>
              <a:t>Convert as many reaches to Modified </a:t>
            </a:r>
            <a:r>
              <a:rPr lang="en-US" sz="2800" kern="0" dirty="0" err="1"/>
              <a:t>Puls</a:t>
            </a:r>
            <a:r>
              <a:rPr lang="en-US" sz="2800" kern="0" dirty="0"/>
              <a:t> as possible</a:t>
            </a:r>
          </a:p>
          <a:p>
            <a:pPr lvl="1"/>
            <a:r>
              <a:rPr lang="en-US" sz="1600" kern="0" dirty="0"/>
              <a:t>Use output from HEC-RAS model</a:t>
            </a:r>
          </a:p>
          <a:p>
            <a:r>
              <a:rPr lang="en-US" sz="2000" kern="0" dirty="0"/>
              <a:t>Ensure your storage-outflow curves go high enough</a:t>
            </a:r>
          </a:p>
          <a:p>
            <a:pPr lvl="1"/>
            <a:r>
              <a:rPr lang="en-US" sz="1600" kern="0" dirty="0"/>
              <a:t>HEC-HMS will not extrapolate!</a:t>
            </a:r>
          </a:p>
          <a:p>
            <a:endParaRPr lang="en-US" dirty="0"/>
          </a:p>
        </p:txBody>
      </p:sp>
      <p:pic>
        <p:nvPicPr>
          <p:cNvPr id="6" name="Content Placeholder 5">
            <a:extLst>
              <a:ext uri="{FF2B5EF4-FFF2-40B4-BE49-F238E27FC236}">
                <a16:creationId xmlns:a16="http://schemas.microsoft.com/office/drawing/2014/main" id="{FE7734AF-BBF7-2E9A-5AC0-9CB34C3BFE6E}"/>
              </a:ext>
            </a:extLst>
          </p:cNvPr>
          <p:cNvPicPr>
            <a:picLocks noGrp="1" noChangeAspect="1"/>
          </p:cNvPicPr>
          <p:nvPr>
            <p:ph sz="half" idx="2"/>
          </p:nvPr>
        </p:nvPicPr>
        <p:blipFill>
          <a:blip r:embed="rId3"/>
          <a:stretch>
            <a:fillRect/>
          </a:stretch>
        </p:blipFill>
        <p:spPr>
          <a:xfrm>
            <a:off x="6888317" y="2097271"/>
            <a:ext cx="3749365" cy="3101609"/>
          </a:xfrm>
          <a:prstGeom prst="rect">
            <a:avLst/>
          </a:prstGeom>
          <a:ln>
            <a:solidFill>
              <a:schemeClr val="tx1"/>
            </a:solidFill>
          </a:ln>
        </p:spPr>
      </p:pic>
      <p:sp>
        <p:nvSpPr>
          <p:cNvPr id="7" name="Slide Number Placeholder 6">
            <a:extLst>
              <a:ext uri="{FF2B5EF4-FFF2-40B4-BE49-F238E27FC236}">
                <a16:creationId xmlns:a16="http://schemas.microsoft.com/office/drawing/2014/main" id="{56FF46D7-C350-C0AF-F4E0-6B9CA6B9DB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552447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a:spLocks noGrp="1"/>
          </p:cNvSpPr>
          <p:nvPr>
            <p:ph type="title"/>
          </p:nvPr>
        </p:nvSpPr>
        <p:spPr/>
        <p:txBody>
          <a:bodyPr>
            <a:normAutofit/>
          </a:bodyPr>
          <a:lstStyle/>
          <a:p>
            <a:r>
              <a:rPr lang="en-US" dirty="0"/>
              <a:t>Forecast HEC-HMS Model Calibration</a:t>
            </a:r>
          </a:p>
        </p:txBody>
      </p:sp>
      <p:sp>
        <p:nvSpPr>
          <p:cNvPr id="8" name="Content Placeholder 2"/>
          <p:cNvSpPr>
            <a:spLocks noGrp="1"/>
          </p:cNvSpPr>
          <p:nvPr>
            <p:ph sz="half" idx="1"/>
          </p:nvPr>
        </p:nvSpPr>
        <p:spPr/>
        <p:txBody>
          <a:bodyPr>
            <a:normAutofit/>
          </a:bodyPr>
          <a:lstStyle/>
          <a:p>
            <a:r>
              <a:rPr lang="en-US" sz="2400" dirty="0"/>
              <a:t>Start in the headwaters, then move downstream</a:t>
            </a:r>
          </a:p>
          <a:p>
            <a:r>
              <a:rPr lang="en-US" sz="2400" dirty="0"/>
              <a:t>Adjust as few parameters as possible</a:t>
            </a:r>
          </a:p>
          <a:p>
            <a:r>
              <a:rPr lang="en-US" sz="2400" u="sng" dirty="0"/>
              <a:t>Use Computation Points</a:t>
            </a:r>
          </a:p>
          <a:p>
            <a:r>
              <a:rPr lang="en-US" sz="2400" u="sng" dirty="0"/>
              <a:t>Use Zones</a:t>
            </a:r>
          </a:p>
          <a:p>
            <a:r>
              <a:rPr lang="en-US" sz="2400" u="sng" dirty="0"/>
              <a:t>Use Compute to Point</a:t>
            </a:r>
          </a:p>
          <a:p>
            <a:r>
              <a:rPr lang="en-US" sz="2400" u="sng" dirty="0"/>
              <a:t>Use Calibration Aids</a:t>
            </a:r>
          </a:p>
          <a:p>
            <a:r>
              <a:rPr lang="en-US" sz="2400" dirty="0"/>
              <a:t>Keep records of your changes!</a:t>
            </a:r>
          </a:p>
        </p:txBody>
      </p:sp>
      <p:pic>
        <p:nvPicPr>
          <p:cNvPr id="4" name="Content Placeholder 3">
            <a:extLst>
              <a:ext uri="{FF2B5EF4-FFF2-40B4-BE49-F238E27FC236}">
                <a16:creationId xmlns:a16="http://schemas.microsoft.com/office/drawing/2014/main" id="{33A3B44D-1045-E25B-BC47-155C7178EAD0}"/>
              </a:ext>
            </a:extLst>
          </p:cNvPr>
          <p:cNvPicPr>
            <a:picLocks noGrp="1" noChangeAspect="1"/>
          </p:cNvPicPr>
          <p:nvPr>
            <p:ph sz="half" idx="2"/>
          </p:nvPr>
        </p:nvPicPr>
        <p:blipFill>
          <a:blip r:embed="rId3"/>
          <a:stretch>
            <a:fillRect/>
          </a:stretch>
        </p:blipFill>
        <p:spPr>
          <a:xfrm>
            <a:off x="7143609" y="1350446"/>
            <a:ext cx="3238781" cy="4595258"/>
          </a:xfrm>
          <a:prstGeom prst="rect">
            <a:avLst/>
          </a:prstGeom>
          <a:ln>
            <a:solidFill>
              <a:schemeClr val="tx1"/>
            </a:solidFill>
          </a:ln>
        </p:spPr>
      </p:pic>
      <p:sp>
        <p:nvSpPr>
          <p:cNvPr id="5" name="Slide Number Placeholder 6">
            <a:extLst>
              <a:ext uri="{FF2B5EF4-FFF2-40B4-BE49-F238E27FC236}">
                <a16:creationId xmlns:a16="http://schemas.microsoft.com/office/drawing/2014/main" id="{E31D03FE-3E6C-0A51-CB29-2545C25F61A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2825538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a:spLocks noGrp="1"/>
          </p:cNvSpPr>
          <p:nvPr>
            <p:ph type="title"/>
          </p:nvPr>
        </p:nvSpPr>
        <p:spPr/>
        <p:txBody>
          <a:bodyPr>
            <a:normAutofit/>
          </a:bodyPr>
          <a:lstStyle/>
          <a:p>
            <a:r>
              <a:rPr lang="en-US" dirty="0"/>
              <a:t>Computation Points</a:t>
            </a:r>
          </a:p>
        </p:txBody>
      </p:sp>
      <p:sp>
        <p:nvSpPr>
          <p:cNvPr id="3" name="Content Placeholder 2"/>
          <p:cNvSpPr>
            <a:spLocks noGrp="1"/>
          </p:cNvSpPr>
          <p:nvPr>
            <p:ph sz="half" idx="1"/>
          </p:nvPr>
        </p:nvSpPr>
        <p:spPr/>
        <p:txBody>
          <a:bodyPr>
            <a:normAutofit/>
          </a:bodyPr>
          <a:lstStyle/>
          <a:p>
            <a:r>
              <a:rPr lang="en-US" sz="2400" dirty="0"/>
              <a:t>Any element in the basin model can be designated a computation point</a:t>
            </a:r>
          </a:p>
          <a:p>
            <a:r>
              <a:rPr lang="en-US" sz="2400" dirty="0"/>
              <a:t>A special highlight color is used in the Basin Map</a:t>
            </a:r>
          </a:p>
          <a:p>
            <a:r>
              <a:rPr lang="en-US" sz="2400" dirty="0"/>
              <a:t>The highlight color is customized in the Program Settings, accessible from the Help menu</a:t>
            </a:r>
            <a:endParaRPr lang="en-US" sz="2000" dirty="0"/>
          </a:p>
          <a:p>
            <a:r>
              <a:rPr lang="en-US" sz="2400" dirty="0"/>
              <a:t>Observed data is the most common reason for designation</a:t>
            </a:r>
          </a:p>
          <a:p>
            <a:r>
              <a:rPr lang="en-US" sz="2400" dirty="0"/>
              <a:t>A slider editor and custom results can be configured for each computation point</a:t>
            </a:r>
          </a:p>
        </p:txBody>
      </p:sp>
      <p:pic>
        <p:nvPicPr>
          <p:cNvPr id="4" name="Picture 2">
            <a:extLst>
              <a:ext uri="{FF2B5EF4-FFF2-40B4-BE49-F238E27FC236}">
                <a16:creationId xmlns:a16="http://schemas.microsoft.com/office/drawing/2014/main" id="{26165E99-F418-7E9C-6950-8B5AB060BDF5}"/>
              </a:ext>
            </a:extLst>
          </p:cNvPr>
          <p:cNvPicPr>
            <a:picLocks noGrp="1" noChangeAspect="1" noChangeArrowheads="1"/>
          </p:cNvPicPr>
          <p:nvPr>
            <p:ph sz="half" idx="2"/>
          </p:nvPr>
        </p:nvPicPr>
        <p:blipFill>
          <a:blip r:embed="rId2" cstate="print"/>
          <a:srcRect/>
          <a:stretch>
            <a:fillRect/>
          </a:stretch>
        </p:blipFill>
        <p:spPr bwMode="auto">
          <a:xfrm>
            <a:off x="6172200" y="1486474"/>
            <a:ext cx="5181600" cy="4323202"/>
          </a:xfrm>
          <a:prstGeom prst="rect">
            <a:avLst/>
          </a:prstGeom>
          <a:noFill/>
          <a:ln w="9525">
            <a:noFill/>
            <a:miter lim="800000"/>
            <a:headEnd/>
            <a:tailEnd/>
          </a:ln>
        </p:spPr>
      </p:pic>
      <p:sp>
        <p:nvSpPr>
          <p:cNvPr id="6" name="Slide Number Placeholder 6">
            <a:extLst>
              <a:ext uri="{FF2B5EF4-FFF2-40B4-BE49-F238E27FC236}">
                <a16:creationId xmlns:a16="http://schemas.microsoft.com/office/drawing/2014/main" id="{8E6FC610-3E44-7235-D303-40E3DD0ED7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7963130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a:spLocks noGrp="1"/>
          </p:cNvSpPr>
          <p:nvPr>
            <p:ph type="title"/>
          </p:nvPr>
        </p:nvSpPr>
        <p:spPr/>
        <p:txBody>
          <a:bodyPr>
            <a:normAutofit/>
          </a:bodyPr>
          <a:lstStyle/>
          <a:p>
            <a:r>
              <a:rPr lang="en-US" dirty="0"/>
              <a:t>Compute to a Point</a:t>
            </a:r>
          </a:p>
        </p:txBody>
      </p:sp>
      <p:sp>
        <p:nvSpPr>
          <p:cNvPr id="3" name="Content Placeholder 2"/>
          <p:cNvSpPr>
            <a:spLocks noGrp="1"/>
          </p:cNvSpPr>
          <p:nvPr>
            <p:ph sz="half" idx="1"/>
          </p:nvPr>
        </p:nvSpPr>
        <p:spPr/>
        <p:txBody>
          <a:bodyPr/>
          <a:lstStyle/>
          <a:p>
            <a:r>
              <a:rPr lang="en-US" dirty="0"/>
              <a:t>Compute only the elements upstream (that have been changed)</a:t>
            </a:r>
          </a:p>
          <a:p>
            <a:r>
              <a:rPr lang="en-US" dirty="0"/>
              <a:t>Any computation point can be used</a:t>
            </a:r>
          </a:p>
          <a:p>
            <a:r>
              <a:rPr lang="en-US" dirty="0"/>
              <a:t>Incredibly useful feature!</a:t>
            </a:r>
          </a:p>
        </p:txBody>
      </p:sp>
      <p:pic>
        <p:nvPicPr>
          <p:cNvPr id="2" name="Picture 1"/>
          <p:cNvPicPr>
            <a:picLocks noChangeAspect="1"/>
          </p:cNvPicPr>
          <p:nvPr/>
        </p:nvPicPr>
        <p:blipFill>
          <a:blip r:embed="rId2"/>
          <a:stretch>
            <a:fillRect/>
          </a:stretch>
        </p:blipFill>
        <p:spPr>
          <a:xfrm>
            <a:off x="6553201" y="1066801"/>
            <a:ext cx="3452159" cy="4953429"/>
          </a:xfrm>
          <a:prstGeom prst="rect">
            <a:avLst/>
          </a:prstGeom>
          <a:ln>
            <a:solidFill>
              <a:schemeClr val="tx1"/>
            </a:solidFill>
          </a:ln>
        </p:spPr>
      </p:pic>
      <p:pic>
        <p:nvPicPr>
          <p:cNvPr id="4" name="Picture 3"/>
          <p:cNvPicPr>
            <a:picLocks noChangeAspect="1"/>
          </p:cNvPicPr>
          <p:nvPr/>
        </p:nvPicPr>
        <p:blipFill>
          <a:blip r:embed="rId3"/>
          <a:stretch>
            <a:fillRect/>
          </a:stretch>
        </p:blipFill>
        <p:spPr>
          <a:xfrm>
            <a:off x="8763000" y="4519617"/>
            <a:ext cx="1826728" cy="2127684"/>
          </a:xfrm>
          <a:prstGeom prst="rect">
            <a:avLst/>
          </a:prstGeom>
          <a:ln w="25400">
            <a:solidFill>
              <a:srgbClr val="FF0000"/>
            </a:solidFill>
          </a:ln>
        </p:spPr>
      </p:pic>
      <p:sp>
        <p:nvSpPr>
          <p:cNvPr id="6" name="Rectangle 5"/>
          <p:cNvSpPr/>
          <p:nvPr/>
        </p:nvSpPr>
        <p:spPr>
          <a:xfrm>
            <a:off x="7848601" y="5334000"/>
            <a:ext cx="251759" cy="3048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7848600" y="4519618"/>
            <a:ext cx="914400" cy="81438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848600" y="5638801"/>
            <a:ext cx="914400" cy="10085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Slide Number Placeholder 6">
            <a:extLst>
              <a:ext uri="{FF2B5EF4-FFF2-40B4-BE49-F238E27FC236}">
                <a16:creationId xmlns:a16="http://schemas.microsoft.com/office/drawing/2014/main" id="{58B140AA-60D3-3A8E-4E8B-4B478714DAD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3013177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8"/>
          <p:cNvSpPr>
            <a:spLocks noGrp="1"/>
          </p:cNvSpPr>
          <p:nvPr>
            <p:ph type="title"/>
          </p:nvPr>
        </p:nvSpPr>
        <p:spPr/>
        <p:txBody>
          <a:bodyPr>
            <a:normAutofit/>
          </a:bodyPr>
          <a:lstStyle/>
          <a:p>
            <a:r>
              <a:rPr lang="en-US" dirty="0"/>
              <a:t>Zones</a:t>
            </a:r>
          </a:p>
        </p:txBody>
      </p:sp>
      <p:pic>
        <p:nvPicPr>
          <p:cNvPr id="4" name="Content Placeholder 3" descr="RAS_Hartford_inundation.jpg">
            <a:extLst>
              <a:ext uri="{FF2B5EF4-FFF2-40B4-BE49-F238E27FC236}">
                <a16:creationId xmlns:a16="http://schemas.microsoft.com/office/drawing/2014/main" id="{5905BAD5-C02A-67AF-890A-AA4C47C5679D}"/>
              </a:ext>
            </a:extLst>
          </p:cNvPr>
          <p:cNvPicPr>
            <a:picLocks noGrp="1" noChangeAspect="1"/>
          </p:cNvPicPr>
          <p:nvPr>
            <p:ph sz="half" idx="1"/>
          </p:nvPr>
        </p:nvPicPr>
        <p:blipFill>
          <a:blip r:embed="rId3" cstate="print"/>
          <a:stretch>
            <a:fillRect/>
          </a:stretch>
        </p:blipFill>
        <p:spPr>
          <a:xfrm>
            <a:off x="1474860" y="1119188"/>
            <a:ext cx="3908280" cy="5057775"/>
          </a:xfrm>
          <a:prstGeom prst="rect">
            <a:avLst/>
          </a:prstGeom>
          <a:ln>
            <a:solidFill>
              <a:schemeClr val="tx1"/>
            </a:solidFill>
          </a:ln>
        </p:spPr>
      </p:pic>
      <p:pic>
        <p:nvPicPr>
          <p:cNvPr id="5" name="Content Placeholder 4" descr="RAS_Hartford_inundation.jpg">
            <a:extLst>
              <a:ext uri="{FF2B5EF4-FFF2-40B4-BE49-F238E27FC236}">
                <a16:creationId xmlns:a16="http://schemas.microsoft.com/office/drawing/2014/main" id="{81AD85FD-DCC0-31A4-A7F7-3DA47B34D383}"/>
              </a:ext>
            </a:extLst>
          </p:cNvPr>
          <p:cNvPicPr>
            <a:picLocks noGrp="1" noChangeAspect="1"/>
          </p:cNvPicPr>
          <p:nvPr>
            <p:ph sz="half" idx="2"/>
          </p:nvPr>
        </p:nvPicPr>
        <p:blipFill>
          <a:blip r:embed="rId4" cstate="print"/>
          <a:stretch>
            <a:fillRect/>
          </a:stretch>
        </p:blipFill>
        <p:spPr>
          <a:xfrm>
            <a:off x="6808860" y="1119188"/>
            <a:ext cx="3908280" cy="5057775"/>
          </a:xfrm>
          <a:prstGeom prst="rect">
            <a:avLst/>
          </a:prstGeom>
          <a:ln>
            <a:solidFill>
              <a:schemeClr val="tx1"/>
            </a:solidFill>
          </a:ln>
        </p:spPr>
      </p:pic>
      <p:sp>
        <p:nvSpPr>
          <p:cNvPr id="7" name="Slide Number Placeholder 6">
            <a:extLst>
              <a:ext uri="{FF2B5EF4-FFF2-40B4-BE49-F238E27FC236}">
                <a16:creationId xmlns:a16="http://schemas.microsoft.com/office/drawing/2014/main" id="{459CA900-58A6-6500-4CF4-F34CE178A5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245236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stretch>
            <a:fillRect/>
          </a:stretch>
        </p:blipFill>
        <p:spPr>
          <a:xfrm>
            <a:off x="7381674" y="4712204"/>
            <a:ext cx="3733800" cy="1380995"/>
          </a:xfrm>
          <a:prstGeom prst="rect">
            <a:avLst/>
          </a:prstGeom>
          <a:ln w="25400">
            <a:solidFill>
              <a:schemeClr val="accent6"/>
            </a:solidFill>
          </a:ln>
        </p:spPr>
      </p:pic>
      <p:pic>
        <p:nvPicPr>
          <p:cNvPr id="4" name="Picture 3"/>
          <p:cNvPicPr>
            <a:picLocks noChangeAspect="1"/>
          </p:cNvPicPr>
          <p:nvPr/>
        </p:nvPicPr>
        <p:blipFill>
          <a:blip r:embed="rId4"/>
          <a:stretch>
            <a:fillRect/>
          </a:stretch>
        </p:blipFill>
        <p:spPr>
          <a:xfrm>
            <a:off x="6772075" y="1219200"/>
            <a:ext cx="2662599" cy="2142894"/>
          </a:xfrm>
          <a:prstGeom prst="rect">
            <a:avLst/>
          </a:prstGeom>
          <a:ln w="25400">
            <a:solidFill>
              <a:schemeClr val="tx1"/>
            </a:solidFill>
          </a:ln>
        </p:spPr>
      </p:pic>
      <p:pic>
        <p:nvPicPr>
          <p:cNvPr id="11" name="Picture 10"/>
          <p:cNvPicPr>
            <a:picLocks noChangeAspect="1"/>
          </p:cNvPicPr>
          <p:nvPr/>
        </p:nvPicPr>
        <p:blipFill>
          <a:blip r:embed="rId5"/>
          <a:stretch>
            <a:fillRect/>
          </a:stretch>
        </p:blipFill>
        <p:spPr>
          <a:xfrm>
            <a:off x="8208678" y="2362185"/>
            <a:ext cx="2220997" cy="2138738"/>
          </a:xfrm>
          <a:prstGeom prst="rect">
            <a:avLst/>
          </a:prstGeom>
          <a:ln w="25400">
            <a:solidFill>
              <a:srgbClr val="FF0000"/>
            </a:solidFill>
          </a:ln>
        </p:spPr>
      </p:pic>
      <p:sp>
        <p:nvSpPr>
          <p:cNvPr id="19" name="Title 8"/>
          <p:cNvSpPr>
            <a:spLocks noGrp="1"/>
          </p:cNvSpPr>
          <p:nvPr>
            <p:ph type="title"/>
          </p:nvPr>
        </p:nvSpPr>
        <p:spPr/>
        <p:txBody>
          <a:bodyPr>
            <a:normAutofit/>
          </a:bodyPr>
          <a:lstStyle/>
          <a:p>
            <a:r>
              <a:rPr lang="en-US" dirty="0"/>
              <a:t>Zones</a:t>
            </a:r>
          </a:p>
        </p:txBody>
      </p:sp>
      <p:sp>
        <p:nvSpPr>
          <p:cNvPr id="16" name="Content Placeholder 2"/>
          <p:cNvSpPr>
            <a:spLocks noGrp="1"/>
          </p:cNvSpPr>
          <p:nvPr>
            <p:ph sz="half" idx="1"/>
          </p:nvPr>
        </p:nvSpPr>
        <p:spPr/>
        <p:txBody>
          <a:bodyPr>
            <a:normAutofit/>
          </a:bodyPr>
          <a:lstStyle/>
          <a:p>
            <a:pPr marL="0" indent="0">
              <a:buNone/>
            </a:pPr>
            <a:r>
              <a:rPr lang="en-US" sz="2600" dirty="0"/>
              <a:t>Steps to create/setup:</a:t>
            </a:r>
          </a:p>
          <a:p>
            <a:pPr marL="514350" indent="-514350">
              <a:buFont typeface="+mj-lt"/>
              <a:buAutoNum type="arabicPeriod"/>
            </a:pPr>
            <a:r>
              <a:rPr lang="en-US" sz="2600" dirty="0"/>
              <a:t>Create a zone configuration</a:t>
            </a:r>
          </a:p>
          <a:p>
            <a:pPr marL="914400" lvl="1" indent="-514350"/>
            <a:r>
              <a:rPr lang="en-US" sz="2200" dirty="0"/>
              <a:t>Select either </a:t>
            </a:r>
            <a:r>
              <a:rPr lang="en-US" sz="2200" dirty="0" err="1"/>
              <a:t>subbasins</a:t>
            </a:r>
            <a:r>
              <a:rPr lang="en-US" sz="2200" dirty="0"/>
              <a:t> or reaches</a:t>
            </a:r>
          </a:p>
          <a:p>
            <a:pPr marL="514350" indent="-514350">
              <a:buFont typeface="+mj-lt"/>
              <a:buAutoNum type="arabicPeriod"/>
            </a:pPr>
            <a:r>
              <a:rPr lang="en-US" sz="2600" dirty="0"/>
              <a:t>Create zones</a:t>
            </a:r>
          </a:p>
          <a:p>
            <a:pPr marL="914400" lvl="1" indent="-514350"/>
            <a:r>
              <a:rPr lang="en-US" sz="2200" dirty="0"/>
              <a:t>Can use multiple zones</a:t>
            </a:r>
          </a:p>
          <a:p>
            <a:pPr marL="514350" indent="-514350">
              <a:buFont typeface="+mj-lt"/>
              <a:buAutoNum type="arabicPeriod"/>
            </a:pPr>
            <a:r>
              <a:rPr lang="en-US" sz="2600" dirty="0"/>
              <a:t>Populate zones with elements</a:t>
            </a:r>
          </a:p>
          <a:p>
            <a:pPr marL="914400" lvl="1" indent="-514350"/>
            <a:r>
              <a:rPr lang="en-US" sz="2200" dirty="0"/>
              <a:t>Can also right-click add elements to zones</a:t>
            </a:r>
          </a:p>
        </p:txBody>
      </p:sp>
      <p:cxnSp>
        <p:nvCxnSpPr>
          <p:cNvPr id="20" name="Straight Connector 19"/>
          <p:cNvCxnSpPr>
            <a:stCxn id="18" idx="3"/>
          </p:cNvCxnSpPr>
          <p:nvPr/>
        </p:nvCxnSpPr>
        <p:spPr>
          <a:xfrm>
            <a:off x="7686474" y="2174387"/>
            <a:ext cx="2743200" cy="18779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8" idx="1"/>
          </p:cNvCxnSpPr>
          <p:nvPr/>
        </p:nvCxnSpPr>
        <p:spPr>
          <a:xfrm>
            <a:off x="6924474" y="2174387"/>
            <a:ext cx="1278390" cy="232653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296074" y="2819400"/>
            <a:ext cx="762000" cy="152404"/>
          </a:xfrm>
          <a:prstGeom prst="rect">
            <a:avLst/>
          </a:prstGeom>
          <a:solidFill>
            <a:schemeClr val="accent6">
              <a:alpha val="25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a:cxnSpLocks/>
            <a:stCxn id="26" idx="3"/>
          </p:cNvCxnSpPr>
          <p:nvPr/>
        </p:nvCxnSpPr>
        <p:spPr>
          <a:xfrm>
            <a:off x="9058074" y="2895602"/>
            <a:ext cx="2057401" cy="1793119"/>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6" idx="1"/>
          </p:cNvCxnSpPr>
          <p:nvPr/>
        </p:nvCxnSpPr>
        <p:spPr>
          <a:xfrm flipH="1">
            <a:off x="7381674" y="2895603"/>
            <a:ext cx="914400" cy="1816601"/>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924474" y="2098185"/>
            <a:ext cx="762000" cy="152404"/>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6">
            <a:extLst>
              <a:ext uri="{FF2B5EF4-FFF2-40B4-BE49-F238E27FC236}">
                <a16:creationId xmlns:a16="http://schemas.microsoft.com/office/drawing/2014/main" id="{759EE97F-EC02-AA86-D680-41E659B5714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36548289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p:cNvSpPr>
            <a:spLocks noGrp="1"/>
          </p:cNvSpPr>
          <p:nvPr>
            <p:ph type="title"/>
          </p:nvPr>
        </p:nvSpPr>
        <p:spPr/>
        <p:txBody>
          <a:bodyPr>
            <a:normAutofit/>
          </a:bodyPr>
          <a:lstStyle/>
          <a:p>
            <a:r>
              <a:rPr lang="en-US" dirty="0"/>
              <a:t>Zones</a:t>
            </a:r>
          </a:p>
        </p:txBody>
      </p:sp>
      <p:sp>
        <p:nvSpPr>
          <p:cNvPr id="4" name="Content Placeholder 3">
            <a:extLst>
              <a:ext uri="{FF2B5EF4-FFF2-40B4-BE49-F238E27FC236}">
                <a16:creationId xmlns:a16="http://schemas.microsoft.com/office/drawing/2014/main" id="{49E8A8F9-7F58-593A-EF6D-5B9B704FE3B1}"/>
              </a:ext>
            </a:extLst>
          </p:cNvPr>
          <p:cNvSpPr>
            <a:spLocks noGrp="1"/>
          </p:cNvSpPr>
          <p:nvPr>
            <p:ph idx="1"/>
          </p:nvPr>
        </p:nvSpPr>
        <p:spPr/>
        <p:txBody>
          <a:bodyPr/>
          <a:lstStyle/>
          <a:p>
            <a:r>
              <a:rPr lang="en-US" kern="0" dirty="0"/>
              <a:t>Allow for the global adjustment of parameters in a </a:t>
            </a:r>
            <a:r>
              <a:rPr lang="en-US" b="1" kern="0" dirty="0">
                <a:solidFill>
                  <a:srgbClr val="FF0000"/>
                </a:solidFill>
              </a:rPr>
              <a:t>Simulation Run</a:t>
            </a:r>
            <a:r>
              <a:rPr lang="en-US" kern="0" dirty="0"/>
              <a:t>:</a:t>
            </a:r>
            <a:endParaRPr lang="en-US" sz="2400" kern="0" dirty="0"/>
          </a:p>
        </p:txBody>
      </p:sp>
      <p:pic>
        <p:nvPicPr>
          <p:cNvPr id="3" name="Picture 2"/>
          <p:cNvPicPr>
            <a:picLocks noChangeAspect="1"/>
          </p:cNvPicPr>
          <p:nvPr/>
        </p:nvPicPr>
        <p:blipFill>
          <a:blip r:embed="rId3"/>
          <a:stretch>
            <a:fillRect/>
          </a:stretch>
        </p:blipFill>
        <p:spPr>
          <a:xfrm>
            <a:off x="2860295" y="2051908"/>
            <a:ext cx="6471411" cy="4111148"/>
          </a:xfrm>
          <a:prstGeom prst="rect">
            <a:avLst/>
          </a:prstGeom>
        </p:spPr>
      </p:pic>
      <p:sp>
        <p:nvSpPr>
          <p:cNvPr id="9" name="Rectangle 8"/>
          <p:cNvSpPr/>
          <p:nvPr/>
        </p:nvSpPr>
        <p:spPr>
          <a:xfrm>
            <a:off x="3733800" y="2438400"/>
            <a:ext cx="1371600" cy="16002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93822" y="5729790"/>
            <a:ext cx="2135378" cy="366211"/>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6">
            <a:extLst>
              <a:ext uri="{FF2B5EF4-FFF2-40B4-BE49-F238E27FC236}">
                <a16:creationId xmlns:a16="http://schemas.microsoft.com/office/drawing/2014/main" id="{F4A166B8-B867-8EBA-2EEA-3F1B66C50C5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476001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140E9B-C936-FE81-DD0C-AFC36CBC3370}"/>
              </a:ext>
            </a:extLst>
          </p:cNvPr>
          <p:cNvPicPr>
            <a:picLocks noChangeAspect="1"/>
          </p:cNvPicPr>
          <p:nvPr/>
        </p:nvPicPr>
        <p:blipFill>
          <a:blip r:embed="rId3"/>
          <a:stretch>
            <a:fillRect/>
          </a:stretch>
        </p:blipFill>
        <p:spPr>
          <a:xfrm>
            <a:off x="6452921" y="1801717"/>
            <a:ext cx="3714750" cy="4919758"/>
          </a:xfrm>
          <a:prstGeom prst="rect">
            <a:avLst/>
          </a:prstGeom>
        </p:spPr>
      </p:pic>
      <p:sp>
        <p:nvSpPr>
          <p:cNvPr id="9" name="Title 8"/>
          <p:cNvSpPr>
            <a:spLocks noGrp="1"/>
          </p:cNvSpPr>
          <p:nvPr>
            <p:ph type="title"/>
          </p:nvPr>
        </p:nvSpPr>
        <p:spPr/>
        <p:txBody>
          <a:bodyPr>
            <a:normAutofit/>
          </a:bodyPr>
          <a:lstStyle/>
          <a:p>
            <a:r>
              <a:rPr lang="en-US" dirty="0"/>
              <a:t>Zones</a:t>
            </a:r>
          </a:p>
        </p:txBody>
      </p:sp>
      <p:sp>
        <p:nvSpPr>
          <p:cNvPr id="3" name="Content Placeholder 2">
            <a:extLst>
              <a:ext uri="{FF2B5EF4-FFF2-40B4-BE49-F238E27FC236}">
                <a16:creationId xmlns:a16="http://schemas.microsoft.com/office/drawing/2014/main" id="{24C58D83-89E5-30D2-37E8-97571396C90E}"/>
              </a:ext>
            </a:extLst>
          </p:cNvPr>
          <p:cNvSpPr>
            <a:spLocks noGrp="1"/>
          </p:cNvSpPr>
          <p:nvPr>
            <p:ph idx="1"/>
          </p:nvPr>
        </p:nvSpPr>
        <p:spPr/>
        <p:txBody>
          <a:bodyPr/>
          <a:lstStyle/>
          <a:p>
            <a:r>
              <a:rPr lang="en-US" kern="0" dirty="0"/>
              <a:t>Allow for the global adjustment of parameters in a </a:t>
            </a:r>
            <a:r>
              <a:rPr lang="en-US" kern="0" dirty="0">
                <a:solidFill>
                  <a:srgbClr val="0070C0"/>
                </a:solidFill>
              </a:rPr>
              <a:t>Forecast</a:t>
            </a:r>
            <a:r>
              <a:rPr lang="en-US" kern="0" dirty="0"/>
              <a:t>:</a:t>
            </a:r>
            <a:endParaRPr lang="en-US" sz="2400" kern="0" dirty="0"/>
          </a:p>
        </p:txBody>
      </p:sp>
      <p:pic>
        <p:nvPicPr>
          <p:cNvPr id="10" name="Picture 9">
            <a:extLst>
              <a:ext uri="{FF2B5EF4-FFF2-40B4-BE49-F238E27FC236}">
                <a16:creationId xmlns:a16="http://schemas.microsoft.com/office/drawing/2014/main" id="{D1D219D3-D000-B207-722A-5D36A3C3C460}"/>
              </a:ext>
            </a:extLst>
          </p:cNvPr>
          <p:cNvPicPr>
            <a:picLocks noChangeAspect="1"/>
          </p:cNvPicPr>
          <p:nvPr/>
        </p:nvPicPr>
        <p:blipFill>
          <a:blip r:embed="rId4"/>
          <a:stretch>
            <a:fillRect/>
          </a:stretch>
        </p:blipFill>
        <p:spPr>
          <a:xfrm>
            <a:off x="1777264" y="2287699"/>
            <a:ext cx="3580952" cy="2885714"/>
          </a:xfrm>
          <a:prstGeom prst="rect">
            <a:avLst/>
          </a:prstGeom>
        </p:spPr>
      </p:pic>
      <p:cxnSp>
        <p:nvCxnSpPr>
          <p:cNvPr id="7" name="Straight Arrow Connector 6"/>
          <p:cNvCxnSpPr/>
          <p:nvPr/>
        </p:nvCxnSpPr>
        <p:spPr>
          <a:xfrm>
            <a:off x="5029200" y="4267200"/>
            <a:ext cx="15240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6">
            <a:extLst>
              <a:ext uri="{FF2B5EF4-FFF2-40B4-BE49-F238E27FC236}">
                <a16:creationId xmlns:a16="http://schemas.microsoft.com/office/drawing/2014/main" id="{11961F60-2BDB-3131-5902-D41865F578A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340018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Corps Water Management System (CWMS)</a:t>
            </a:r>
          </a:p>
        </p:txBody>
      </p:sp>
      <p:sp>
        <p:nvSpPr>
          <p:cNvPr id="3" name="Content Placeholder 2"/>
          <p:cNvSpPr>
            <a:spLocks noGrp="1"/>
          </p:cNvSpPr>
          <p:nvPr>
            <p:ph sz="half" idx="1"/>
          </p:nvPr>
        </p:nvSpPr>
        <p:spPr>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p>
            <a:pPr marL="342900" lvl="2" indent="-342900"/>
            <a:r>
              <a:rPr lang="en-US" sz="2400" dirty="0"/>
              <a:t>CWMS is the USACE tool to help water managers</a:t>
            </a:r>
          </a:p>
          <a:p>
            <a:pPr marL="342900" lvl="2" indent="-342900"/>
            <a:r>
              <a:rPr lang="en-US" sz="2400" dirty="0"/>
              <a:t>Automated Information System (AIS) to collect, process, and store real-time data</a:t>
            </a:r>
          </a:p>
          <a:p>
            <a:pPr marL="342900" lvl="2" indent="-342900"/>
            <a:r>
              <a:rPr lang="en-US" sz="2400" dirty="0"/>
              <a:t>Suite of modeling tools to run real-time forecast simulations and help achieve a wide range of reservoir authorized purposes</a:t>
            </a:r>
          </a:p>
          <a:p>
            <a:pPr marL="342900" lvl="2" indent="-342900"/>
            <a:r>
              <a:rPr lang="en-US" sz="2400" dirty="0"/>
              <a:t>Designed to meet USACE initiatives, the WM mission, and other legislative requirements</a:t>
            </a:r>
          </a:p>
          <a:p>
            <a:pPr marL="342900" lvl="2" indent="-342900"/>
            <a:r>
              <a:rPr lang="en-US" sz="2400" dirty="0"/>
              <a:t>Real Time Simulation (HEC-RTS) is the public version of CWMS</a:t>
            </a:r>
          </a:p>
          <a:p>
            <a:pPr marL="800100" lvl="3" indent="-342900"/>
            <a:r>
              <a:rPr lang="en-US" sz="2200" dirty="0">
                <a:hlinkClick r:id="rId3"/>
              </a:rPr>
              <a:t>https://www.hec.usace.army.mil/software/hec-rts/</a:t>
            </a:r>
            <a:endParaRPr lang="en-US" sz="2200" dirty="0"/>
          </a:p>
        </p:txBody>
      </p:sp>
      <p:pic>
        <p:nvPicPr>
          <p:cNvPr id="7" name="Content Placeholder 6">
            <a:extLst>
              <a:ext uri="{FF2B5EF4-FFF2-40B4-BE49-F238E27FC236}">
                <a16:creationId xmlns:a16="http://schemas.microsoft.com/office/drawing/2014/main" id="{A4553002-4559-E627-4049-6B208A200F46}"/>
              </a:ext>
            </a:extLst>
          </p:cNvPr>
          <p:cNvPicPr>
            <a:picLocks noGrp="1" noChangeAspect="1"/>
          </p:cNvPicPr>
          <p:nvPr>
            <p:ph sz="half" idx="2"/>
          </p:nvPr>
        </p:nvPicPr>
        <p:blipFill>
          <a:blip r:embed="rId4"/>
          <a:stretch>
            <a:fillRect/>
          </a:stretch>
        </p:blipFill>
        <p:spPr>
          <a:xfrm>
            <a:off x="6279206" y="2088733"/>
            <a:ext cx="5181600" cy="3118684"/>
          </a:xfrm>
          <a:prstGeom prst="rect">
            <a:avLst/>
          </a:prstGeom>
        </p:spPr>
      </p:pic>
      <p:sp>
        <p:nvSpPr>
          <p:cNvPr id="8" name="Slide Number Placeholder 6">
            <a:extLst>
              <a:ext uri="{FF2B5EF4-FFF2-40B4-BE49-F238E27FC236}">
                <a16:creationId xmlns:a16="http://schemas.microsoft.com/office/drawing/2014/main" id="{A2238CFF-96E0-9866-C950-41E3815941D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2619238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8"/>
          <p:cNvSpPr>
            <a:spLocks noGrp="1"/>
          </p:cNvSpPr>
          <p:nvPr>
            <p:ph type="title"/>
          </p:nvPr>
        </p:nvSpPr>
        <p:spPr/>
        <p:txBody>
          <a:bodyPr>
            <a:normAutofit/>
          </a:bodyPr>
          <a:lstStyle/>
          <a:p>
            <a:r>
              <a:rPr lang="en-US" dirty="0"/>
              <a:t>Zones</a:t>
            </a:r>
          </a:p>
        </p:txBody>
      </p:sp>
      <p:pic>
        <p:nvPicPr>
          <p:cNvPr id="4" name="Content Placeholder 3">
            <a:extLst>
              <a:ext uri="{FF2B5EF4-FFF2-40B4-BE49-F238E27FC236}">
                <a16:creationId xmlns:a16="http://schemas.microsoft.com/office/drawing/2014/main" id="{E0EFAD43-9DF4-DEE1-1C20-8473CE107B0B}"/>
              </a:ext>
            </a:extLst>
          </p:cNvPr>
          <p:cNvPicPr>
            <a:picLocks noGrp="1" noChangeAspect="1"/>
          </p:cNvPicPr>
          <p:nvPr>
            <p:ph idx="1"/>
          </p:nvPr>
        </p:nvPicPr>
        <p:blipFill>
          <a:blip r:embed="rId3"/>
          <a:stretch>
            <a:fillRect/>
          </a:stretch>
        </p:blipFill>
        <p:spPr>
          <a:xfrm>
            <a:off x="1786647" y="1303704"/>
            <a:ext cx="8618706" cy="4692615"/>
          </a:xfrm>
          <a:prstGeom prst="rect">
            <a:avLst/>
          </a:prstGeom>
          <a:ln>
            <a:solidFill>
              <a:schemeClr val="tx1"/>
            </a:solidFill>
          </a:ln>
        </p:spPr>
      </p:pic>
      <p:sp>
        <p:nvSpPr>
          <p:cNvPr id="8" name="Rectangle 7"/>
          <p:cNvSpPr/>
          <p:nvPr/>
        </p:nvSpPr>
        <p:spPr>
          <a:xfrm>
            <a:off x="1864467" y="5554296"/>
            <a:ext cx="2289243" cy="366211"/>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6">
            <a:extLst>
              <a:ext uri="{FF2B5EF4-FFF2-40B4-BE49-F238E27FC236}">
                <a16:creationId xmlns:a16="http://schemas.microsoft.com/office/drawing/2014/main" id="{88AD505C-4A2C-1884-958D-2F6352806BE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3613155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313133" y="1151720"/>
            <a:ext cx="4617164" cy="4129230"/>
          </a:xfrm>
          <a:prstGeom prst="rect">
            <a:avLst/>
          </a:prstGeom>
        </p:spPr>
      </p:pic>
      <p:sp>
        <p:nvSpPr>
          <p:cNvPr id="19" name="Title 8"/>
          <p:cNvSpPr>
            <a:spLocks noGrp="1"/>
          </p:cNvSpPr>
          <p:nvPr>
            <p:ph type="title"/>
          </p:nvPr>
        </p:nvSpPr>
        <p:spPr/>
        <p:txBody>
          <a:bodyPr>
            <a:normAutofit/>
          </a:bodyPr>
          <a:lstStyle/>
          <a:p>
            <a:r>
              <a:rPr lang="en-US" dirty="0"/>
              <a:t>Forecast Slider Adjustments</a:t>
            </a:r>
          </a:p>
        </p:txBody>
      </p:sp>
      <p:sp>
        <p:nvSpPr>
          <p:cNvPr id="16" name="Content Placeholder 2"/>
          <p:cNvSpPr>
            <a:spLocks noGrp="1"/>
          </p:cNvSpPr>
          <p:nvPr>
            <p:ph sz="half" idx="1"/>
          </p:nvPr>
        </p:nvSpPr>
        <p:spPr/>
        <p:txBody>
          <a:bodyPr/>
          <a:lstStyle/>
          <a:p>
            <a:pPr marL="0" indent="0">
              <a:buNone/>
            </a:pPr>
            <a:r>
              <a:rPr lang="en-US" sz="2600" dirty="0"/>
              <a:t>Steps to create/setup:</a:t>
            </a:r>
          </a:p>
          <a:p>
            <a:pPr marL="514350" indent="-514350">
              <a:buFont typeface="+mj-lt"/>
              <a:buAutoNum type="arabicPeriod"/>
            </a:pPr>
            <a:r>
              <a:rPr lang="en-US" sz="2600" dirty="0"/>
              <a:t>Select Processes and Parameters using previously-defined zones</a:t>
            </a:r>
          </a:p>
          <a:p>
            <a:pPr marL="514350" indent="-514350">
              <a:buFont typeface="+mj-lt"/>
              <a:buAutoNum type="arabicPeriod"/>
            </a:pPr>
            <a:r>
              <a:rPr lang="en-US" sz="2600" dirty="0"/>
              <a:t>Set Adjustment Types and Ranges</a:t>
            </a:r>
          </a:p>
        </p:txBody>
      </p:sp>
      <p:sp>
        <p:nvSpPr>
          <p:cNvPr id="18" name="Rectangle 17"/>
          <p:cNvSpPr/>
          <p:nvPr/>
        </p:nvSpPr>
        <p:spPr>
          <a:xfrm>
            <a:off x="6389454" y="1752600"/>
            <a:ext cx="1260643" cy="22179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9132653" y="1524000"/>
            <a:ext cx="1676400" cy="228600"/>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89454" y="4921696"/>
            <a:ext cx="1828801" cy="291893"/>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9304509" y="4921696"/>
            <a:ext cx="533400" cy="291893"/>
          </a:xfrm>
          <a:prstGeom prst="rect">
            <a:avLst/>
          </a:prstGeom>
          <a:solidFill>
            <a:schemeClr val="tx1">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6">
            <a:extLst>
              <a:ext uri="{FF2B5EF4-FFF2-40B4-BE49-F238E27FC236}">
                <a16:creationId xmlns:a16="http://schemas.microsoft.com/office/drawing/2014/main" id="{A0060CB3-9F9C-3B30-CE7C-B7458431BB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Tree>
    <p:extLst>
      <p:ext uri="{BB962C8B-B14F-4D97-AF65-F5344CB8AC3E}">
        <p14:creationId xmlns:p14="http://schemas.microsoft.com/office/powerpoint/2010/main" val="42823479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p:txBody>
          <a:bodyPr>
            <a:normAutofit/>
          </a:bodyPr>
          <a:lstStyle/>
          <a:p>
            <a:pPr eaLnBrk="1" hangingPunct="1"/>
            <a:r>
              <a:rPr lang="en-US" dirty="0"/>
              <a:t>Automatic Initialization – Subbasin Baseflow</a:t>
            </a:r>
            <a:endParaRPr lang="en-US" sz="3200" dirty="0"/>
          </a:p>
        </p:txBody>
      </p:sp>
      <p:grpSp>
        <p:nvGrpSpPr>
          <p:cNvPr id="5" name="Group 4">
            <a:extLst>
              <a:ext uri="{FF2B5EF4-FFF2-40B4-BE49-F238E27FC236}">
                <a16:creationId xmlns:a16="http://schemas.microsoft.com/office/drawing/2014/main" id="{8678A649-0903-CEE0-6D91-48E136FCC87A}"/>
              </a:ext>
            </a:extLst>
          </p:cNvPr>
          <p:cNvGrpSpPr/>
          <p:nvPr/>
        </p:nvGrpSpPr>
        <p:grpSpPr>
          <a:xfrm>
            <a:off x="400164" y="2169268"/>
            <a:ext cx="6613480" cy="2753381"/>
            <a:chOff x="2559704" y="1737102"/>
            <a:chExt cx="7117697" cy="2987299"/>
          </a:xfrm>
        </p:grpSpPr>
        <p:pic>
          <p:nvPicPr>
            <p:cNvPr id="2" name="Picture 1"/>
            <p:cNvPicPr>
              <a:picLocks noChangeAspect="1"/>
            </p:cNvPicPr>
            <p:nvPr/>
          </p:nvPicPr>
          <p:blipFill>
            <a:blip r:embed="rId3"/>
            <a:stretch>
              <a:fillRect/>
            </a:stretch>
          </p:blipFill>
          <p:spPr>
            <a:xfrm>
              <a:off x="2559704" y="1737102"/>
              <a:ext cx="7117697" cy="2987299"/>
            </a:xfrm>
            <a:prstGeom prst="rect">
              <a:avLst/>
            </a:prstGeom>
            <a:ln>
              <a:solidFill>
                <a:schemeClr val="accent6"/>
              </a:solidFill>
            </a:ln>
          </p:spPr>
        </p:pic>
        <p:sp>
          <p:nvSpPr>
            <p:cNvPr id="3" name="Rectangle 2"/>
            <p:cNvSpPr/>
            <p:nvPr/>
          </p:nvSpPr>
          <p:spPr>
            <a:xfrm>
              <a:off x="3773395" y="2393256"/>
              <a:ext cx="1737359" cy="1676400"/>
            </a:xfrm>
            <a:prstGeom prst="rect">
              <a:avLst/>
            </a:prstGeom>
            <a:solidFill>
              <a:schemeClr val="accent1">
                <a:alpha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510754" y="2395977"/>
              <a:ext cx="1728246" cy="16764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239000" y="2393256"/>
              <a:ext cx="557754" cy="1676400"/>
            </a:xfrm>
            <a:prstGeom prst="rect">
              <a:avLst/>
            </a:prstGeom>
            <a:solidFill>
              <a:srgbClr val="92D050">
                <a:alpha val="25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96754" y="2393256"/>
              <a:ext cx="813846" cy="1676400"/>
            </a:xfrm>
            <a:prstGeom prst="rect">
              <a:avLst/>
            </a:prstGeom>
            <a:solidFill>
              <a:schemeClr val="accent6">
                <a:alpha val="2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610600" y="2393256"/>
              <a:ext cx="850392" cy="1676400"/>
            </a:xfrm>
            <a:prstGeom prst="rect">
              <a:avLst/>
            </a:prstGeom>
            <a:solidFill>
              <a:schemeClr val="accent4">
                <a:alpha val="25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0800" y="2049227"/>
              <a:ext cx="1737360" cy="276680"/>
            </a:xfrm>
            <a:prstGeom prst="rect">
              <a:avLst/>
            </a:prstGeom>
            <a:solidFill>
              <a:schemeClr val="tx1">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590800" y="4335148"/>
              <a:ext cx="1905000" cy="313052"/>
            </a:xfrm>
            <a:prstGeom prst="rect">
              <a:avLst/>
            </a:prstGeom>
            <a:solidFill>
              <a:schemeClr val="accent5">
                <a:alpha val="25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B5249422-E5A6-A134-C10F-8F33F318F447}"/>
              </a:ext>
            </a:extLst>
          </p:cNvPr>
          <p:cNvPicPr>
            <a:picLocks noChangeAspect="1"/>
          </p:cNvPicPr>
          <p:nvPr/>
        </p:nvPicPr>
        <p:blipFill>
          <a:blip r:embed="rId4"/>
          <a:stretch>
            <a:fillRect/>
          </a:stretch>
        </p:blipFill>
        <p:spPr>
          <a:xfrm>
            <a:off x="7301451" y="1435634"/>
            <a:ext cx="4738790" cy="3986730"/>
          </a:xfrm>
          <a:prstGeom prst="rect">
            <a:avLst/>
          </a:prstGeom>
        </p:spPr>
      </p:pic>
      <p:cxnSp>
        <p:nvCxnSpPr>
          <p:cNvPr id="17" name="Straight Arrow Connector 16">
            <a:extLst>
              <a:ext uri="{FF2B5EF4-FFF2-40B4-BE49-F238E27FC236}">
                <a16:creationId xmlns:a16="http://schemas.microsoft.com/office/drawing/2014/main" id="{34E2B99F-B97F-ACA2-82A6-4595B2D8B543}"/>
              </a:ext>
            </a:extLst>
          </p:cNvPr>
          <p:cNvCxnSpPr>
            <a:cxnSpLocks/>
          </p:cNvCxnSpPr>
          <p:nvPr/>
        </p:nvCxnSpPr>
        <p:spPr>
          <a:xfrm flipH="1">
            <a:off x="8064230" y="3428999"/>
            <a:ext cx="321013" cy="76848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Slide Number Placeholder 6">
            <a:extLst>
              <a:ext uri="{FF2B5EF4-FFF2-40B4-BE49-F238E27FC236}">
                <a16:creationId xmlns:a16="http://schemas.microsoft.com/office/drawing/2014/main" id="{6ADA76CD-91C5-94DE-1862-E9FC0E5A810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40096563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438401" y="1715678"/>
            <a:ext cx="7164115" cy="3618322"/>
          </a:xfrm>
          <a:prstGeom prst="rect">
            <a:avLst/>
          </a:prstGeom>
        </p:spPr>
      </p:pic>
      <p:sp>
        <p:nvSpPr>
          <p:cNvPr id="9" name="Rectangle 2"/>
          <p:cNvSpPr>
            <a:spLocks noGrp="1" noChangeArrowheads="1"/>
          </p:cNvSpPr>
          <p:nvPr>
            <p:ph type="title"/>
          </p:nvPr>
        </p:nvSpPr>
        <p:spPr/>
        <p:txBody>
          <a:bodyPr>
            <a:normAutofit/>
          </a:bodyPr>
          <a:lstStyle/>
          <a:p>
            <a:pPr eaLnBrk="1" hangingPunct="1"/>
            <a:r>
              <a:rPr lang="en-US" dirty="0"/>
              <a:t>Automatic Initialization – Reservoir Elevation</a:t>
            </a:r>
            <a:endParaRPr lang="en-US" sz="3200" dirty="0"/>
          </a:p>
        </p:txBody>
      </p:sp>
      <p:cxnSp>
        <p:nvCxnSpPr>
          <p:cNvPr id="8" name="Straight Connector 7"/>
          <p:cNvCxnSpPr>
            <a:cxnSpLocks/>
          </p:cNvCxnSpPr>
          <p:nvPr/>
        </p:nvCxnSpPr>
        <p:spPr>
          <a:xfrm flipV="1">
            <a:off x="4495801" y="2270804"/>
            <a:ext cx="1593131" cy="122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4"/>
          <a:stretch>
            <a:fillRect/>
          </a:stretch>
        </p:blipFill>
        <p:spPr>
          <a:xfrm>
            <a:off x="6103069" y="1905001"/>
            <a:ext cx="1684521" cy="731563"/>
          </a:xfrm>
          <a:prstGeom prst="rect">
            <a:avLst/>
          </a:prstGeom>
          <a:ln w="12700">
            <a:solidFill>
              <a:schemeClr val="tx1"/>
            </a:solidFill>
          </a:ln>
        </p:spPr>
      </p:pic>
      <p:sp>
        <p:nvSpPr>
          <p:cNvPr id="15" name="Slide Number Placeholder 6">
            <a:extLst>
              <a:ext uri="{FF2B5EF4-FFF2-40B4-BE49-F238E27FC236}">
                <a16:creationId xmlns:a16="http://schemas.microsoft.com/office/drawing/2014/main" id="{6C29D3F6-E619-BE0E-4E05-BBEA117CD67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13437496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12522" y="2036318"/>
            <a:ext cx="7617278" cy="2286000"/>
          </a:xfrm>
          <a:prstGeom prst="rect">
            <a:avLst/>
          </a:prstGeom>
        </p:spPr>
      </p:pic>
      <p:sp>
        <p:nvSpPr>
          <p:cNvPr id="9" name="Rectangle 2"/>
          <p:cNvSpPr>
            <a:spLocks noGrp="1" noChangeArrowheads="1"/>
          </p:cNvSpPr>
          <p:nvPr>
            <p:ph type="title"/>
          </p:nvPr>
        </p:nvSpPr>
        <p:spPr/>
        <p:txBody>
          <a:bodyPr>
            <a:normAutofit/>
          </a:bodyPr>
          <a:lstStyle/>
          <a:p>
            <a:pPr eaLnBrk="1" hangingPunct="1"/>
            <a:r>
              <a:rPr lang="en-US" dirty="0"/>
              <a:t>Automatic Initialization – Reach Outflow</a:t>
            </a:r>
            <a:endParaRPr lang="en-US" sz="3200" dirty="0"/>
          </a:p>
        </p:txBody>
      </p:sp>
      <p:sp>
        <p:nvSpPr>
          <p:cNvPr id="5" name="Slide Number Placeholder 6">
            <a:extLst>
              <a:ext uri="{FF2B5EF4-FFF2-40B4-BE49-F238E27FC236}">
                <a16:creationId xmlns:a16="http://schemas.microsoft.com/office/drawing/2014/main" id="{477BEBBF-D511-563D-A562-64EF61A6E31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526390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p:txBody>
          <a:bodyPr>
            <a:normAutofit/>
          </a:bodyPr>
          <a:lstStyle/>
          <a:p>
            <a:pPr eaLnBrk="1" hangingPunct="1"/>
            <a:r>
              <a:rPr lang="en-US" dirty="0"/>
              <a:t>Forecast State Change – Reservoir Elevation</a:t>
            </a:r>
            <a:endParaRPr lang="en-US" sz="3200" dirty="0"/>
          </a:p>
        </p:txBody>
      </p:sp>
      <p:pic>
        <p:nvPicPr>
          <p:cNvPr id="3" name="Picture 2"/>
          <p:cNvPicPr>
            <a:picLocks noChangeAspect="1"/>
          </p:cNvPicPr>
          <p:nvPr/>
        </p:nvPicPr>
        <p:blipFill>
          <a:blip r:embed="rId3"/>
          <a:stretch>
            <a:fillRect/>
          </a:stretch>
        </p:blipFill>
        <p:spPr>
          <a:xfrm>
            <a:off x="2149895" y="1697704"/>
            <a:ext cx="7892210" cy="3856790"/>
          </a:xfrm>
          <a:prstGeom prst="rect">
            <a:avLst/>
          </a:prstGeom>
        </p:spPr>
      </p:pic>
      <p:sp>
        <p:nvSpPr>
          <p:cNvPr id="11" name="Slide Number Placeholder 6">
            <a:extLst>
              <a:ext uri="{FF2B5EF4-FFF2-40B4-BE49-F238E27FC236}">
                <a16:creationId xmlns:a16="http://schemas.microsoft.com/office/drawing/2014/main" id="{B76F1D42-89EB-2EF5-8B20-6DBEB896D98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1724873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p:txBody>
          <a:bodyPr>
            <a:normAutofit/>
          </a:bodyPr>
          <a:lstStyle/>
          <a:p>
            <a:pPr eaLnBrk="1" hangingPunct="1"/>
            <a:r>
              <a:rPr lang="en-US" dirty="0"/>
              <a:t>Forecast State Change – Reservoir Elevation</a:t>
            </a:r>
            <a:endParaRPr lang="en-US" sz="3200" dirty="0"/>
          </a:p>
        </p:txBody>
      </p:sp>
      <p:pic>
        <p:nvPicPr>
          <p:cNvPr id="2" name="Picture 1"/>
          <p:cNvPicPr>
            <a:picLocks noChangeAspect="1"/>
          </p:cNvPicPr>
          <p:nvPr/>
        </p:nvPicPr>
        <p:blipFill>
          <a:blip r:embed="rId3"/>
          <a:stretch>
            <a:fillRect/>
          </a:stretch>
        </p:blipFill>
        <p:spPr>
          <a:xfrm>
            <a:off x="3066233" y="1577108"/>
            <a:ext cx="6059535" cy="4595093"/>
          </a:xfrm>
          <a:prstGeom prst="rect">
            <a:avLst/>
          </a:prstGeom>
        </p:spPr>
      </p:pic>
      <p:cxnSp>
        <p:nvCxnSpPr>
          <p:cNvPr id="5" name="Straight Arrow Connector 4"/>
          <p:cNvCxnSpPr>
            <a:stCxn id="6" idx="1"/>
          </p:cNvCxnSpPr>
          <p:nvPr/>
        </p:nvCxnSpPr>
        <p:spPr>
          <a:xfrm flipH="1" flipV="1">
            <a:off x="6172200" y="3124200"/>
            <a:ext cx="1219200" cy="870466"/>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391401" y="3810000"/>
            <a:ext cx="1267911" cy="369332"/>
          </a:xfrm>
          <a:prstGeom prst="rect">
            <a:avLst/>
          </a:prstGeom>
          <a:solidFill>
            <a:schemeClr val="bg1"/>
          </a:solidFill>
          <a:ln>
            <a:solidFill>
              <a:srgbClr val="FF0000"/>
            </a:solidFill>
          </a:ln>
        </p:spPr>
        <p:txBody>
          <a:bodyPr wrap="none" rtlCol="0">
            <a:spAutoFit/>
          </a:bodyPr>
          <a:lstStyle/>
          <a:p>
            <a:r>
              <a:rPr lang="en-US" dirty="0"/>
              <a:t>Stage Reset</a:t>
            </a:r>
          </a:p>
        </p:txBody>
      </p:sp>
      <p:sp>
        <p:nvSpPr>
          <p:cNvPr id="4" name="Slide Number Placeholder 6">
            <a:extLst>
              <a:ext uri="{FF2B5EF4-FFF2-40B4-BE49-F238E27FC236}">
                <a16:creationId xmlns:a16="http://schemas.microsoft.com/office/drawing/2014/main" id="{9BA73BBB-E0A1-4ACE-7C9A-8FC1946D516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30983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p:txBody>
          <a:bodyPr/>
          <a:lstStyle/>
          <a:p>
            <a:pPr eaLnBrk="1" hangingPunct="1"/>
            <a:r>
              <a:rPr lang="en-US" dirty="0"/>
              <a:t>Forecast Blending</a:t>
            </a:r>
          </a:p>
        </p:txBody>
      </p:sp>
      <p:sp>
        <p:nvSpPr>
          <p:cNvPr id="8" name="Content Placeholder 2"/>
          <p:cNvSpPr>
            <a:spLocks noGrp="1"/>
          </p:cNvSpPr>
          <p:nvPr>
            <p:ph sz="half" idx="1"/>
          </p:nvPr>
        </p:nvSpPr>
        <p:spPr/>
        <p:txBody>
          <a:bodyPr>
            <a:normAutofit/>
          </a:bodyPr>
          <a:lstStyle/>
          <a:p>
            <a:r>
              <a:rPr lang="en-US" dirty="0"/>
              <a:t>Replaces the computed results with observed results during the lookback period</a:t>
            </a:r>
          </a:p>
          <a:p>
            <a:r>
              <a:rPr lang="en-US" dirty="0"/>
              <a:t>Do not replace </a:t>
            </a:r>
            <a:r>
              <a:rPr lang="en-US" u="sng" dirty="0"/>
              <a:t>calibration </a:t>
            </a:r>
            <a:r>
              <a:rPr lang="en-US" dirty="0"/>
              <a:t>with </a:t>
            </a:r>
            <a:r>
              <a:rPr lang="en-US" u="sng" dirty="0"/>
              <a:t>blending</a:t>
            </a:r>
          </a:p>
          <a:p>
            <a:r>
              <a:rPr lang="en-US" dirty="0"/>
              <a:t>If you use the specified release option, then this </a:t>
            </a:r>
            <a:r>
              <a:rPr lang="en-US" u="sng" dirty="0"/>
              <a:t>IS NOT</a:t>
            </a:r>
            <a:r>
              <a:rPr lang="en-US" dirty="0"/>
              <a:t> necessary</a:t>
            </a:r>
          </a:p>
          <a:p>
            <a:r>
              <a:rPr lang="en-US" dirty="0"/>
              <a:t>If you use junctions in lieu of reservoir elements, then this </a:t>
            </a:r>
            <a:r>
              <a:rPr lang="en-US" u="sng" dirty="0"/>
              <a:t>IS </a:t>
            </a:r>
            <a:r>
              <a:rPr lang="en-US" dirty="0"/>
              <a:t>necessary</a:t>
            </a:r>
          </a:p>
        </p:txBody>
      </p:sp>
      <p:pic>
        <p:nvPicPr>
          <p:cNvPr id="11" name="Content Placeholder 10">
            <a:extLst>
              <a:ext uri="{FF2B5EF4-FFF2-40B4-BE49-F238E27FC236}">
                <a16:creationId xmlns:a16="http://schemas.microsoft.com/office/drawing/2014/main" id="{E0F30C8E-C948-62E0-70D1-25E32783F07D}"/>
              </a:ext>
            </a:extLst>
          </p:cNvPr>
          <p:cNvPicPr>
            <a:picLocks noGrp="1" noChangeAspect="1"/>
          </p:cNvPicPr>
          <p:nvPr>
            <p:ph sz="half" idx="2"/>
          </p:nvPr>
        </p:nvPicPr>
        <p:blipFill>
          <a:blip r:embed="rId3"/>
          <a:stretch>
            <a:fillRect/>
          </a:stretch>
        </p:blipFill>
        <p:spPr>
          <a:xfrm>
            <a:off x="6546716" y="996311"/>
            <a:ext cx="4533088" cy="5188475"/>
          </a:xfrm>
          <a:prstGeom prst="rect">
            <a:avLst/>
          </a:prstGeom>
          <a:ln>
            <a:solidFill>
              <a:schemeClr val="tx1"/>
            </a:solidFill>
          </a:ln>
        </p:spPr>
      </p:pic>
      <p:sp>
        <p:nvSpPr>
          <p:cNvPr id="12" name="Slide Number Placeholder 6">
            <a:extLst>
              <a:ext uri="{FF2B5EF4-FFF2-40B4-BE49-F238E27FC236}">
                <a16:creationId xmlns:a16="http://schemas.microsoft.com/office/drawing/2014/main" id="{7657457F-2C4D-6709-1713-5510E05B24B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5427691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cstate="print"/>
          <a:srcRect/>
          <a:stretch>
            <a:fillRect/>
          </a:stretch>
        </p:blipFill>
        <p:spPr bwMode="auto">
          <a:xfrm>
            <a:off x="6527973" y="2179320"/>
            <a:ext cx="4608576" cy="3840480"/>
          </a:xfrm>
          <a:prstGeom prst="rect">
            <a:avLst/>
          </a:prstGeom>
          <a:noFill/>
          <a:ln w="9525">
            <a:noFill/>
            <a:miter lim="800000"/>
            <a:headEnd/>
            <a:tailEnd/>
          </a:ln>
        </p:spPr>
      </p:pic>
      <p:sp>
        <p:nvSpPr>
          <p:cNvPr id="5122" name="Rectangle 2"/>
          <p:cNvSpPr>
            <a:spLocks noGrp="1" noChangeArrowheads="1"/>
          </p:cNvSpPr>
          <p:nvPr>
            <p:ph type="title"/>
          </p:nvPr>
        </p:nvSpPr>
        <p:spPr/>
        <p:txBody>
          <a:bodyPr/>
          <a:lstStyle/>
          <a:p>
            <a:pPr eaLnBrk="1" hangingPunct="1"/>
            <a:r>
              <a:rPr lang="en-US" dirty="0"/>
              <a:t>Forecast Blending – None</a:t>
            </a:r>
          </a:p>
        </p:txBody>
      </p:sp>
      <p:grpSp>
        <p:nvGrpSpPr>
          <p:cNvPr id="3" name="Group 2">
            <a:extLst>
              <a:ext uri="{FF2B5EF4-FFF2-40B4-BE49-F238E27FC236}">
                <a16:creationId xmlns:a16="http://schemas.microsoft.com/office/drawing/2014/main" id="{60AD5EFA-F8FE-4E7B-80C0-C0DCBFB1D4B2}"/>
              </a:ext>
            </a:extLst>
          </p:cNvPr>
          <p:cNvGrpSpPr/>
          <p:nvPr/>
        </p:nvGrpSpPr>
        <p:grpSpPr>
          <a:xfrm>
            <a:off x="1126673" y="2179320"/>
            <a:ext cx="4176522" cy="3840480"/>
            <a:chOff x="1690878" y="2179320"/>
            <a:chExt cx="4176522" cy="3840480"/>
          </a:xfrm>
        </p:grpSpPr>
        <p:pic>
          <p:nvPicPr>
            <p:cNvPr id="10242" name="Picture 2"/>
            <p:cNvPicPr>
              <a:picLocks noChangeAspect="1" noChangeArrowheads="1"/>
            </p:cNvPicPr>
            <p:nvPr/>
          </p:nvPicPr>
          <p:blipFill>
            <a:blip r:embed="rId4" cstate="print"/>
            <a:srcRect/>
            <a:stretch>
              <a:fillRect/>
            </a:stretch>
          </p:blipFill>
          <p:spPr bwMode="auto">
            <a:xfrm>
              <a:off x="1690878" y="2179320"/>
              <a:ext cx="4176522" cy="3840480"/>
            </a:xfrm>
            <a:prstGeom prst="rect">
              <a:avLst/>
            </a:prstGeom>
            <a:noFill/>
            <a:ln w="9525">
              <a:noFill/>
              <a:miter lim="800000"/>
              <a:headEnd/>
              <a:tailEnd/>
            </a:ln>
          </p:spPr>
        </p:pic>
        <p:sp>
          <p:nvSpPr>
            <p:cNvPr id="8" name="Rectangle 7"/>
            <p:cNvSpPr/>
            <p:nvPr/>
          </p:nvSpPr>
          <p:spPr>
            <a:xfrm>
              <a:off x="1859280" y="3099816"/>
              <a:ext cx="347472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6">
            <a:extLst>
              <a:ext uri="{FF2B5EF4-FFF2-40B4-BE49-F238E27FC236}">
                <a16:creationId xmlns:a16="http://schemas.microsoft.com/office/drawing/2014/main" id="{107AE332-8B1A-A29D-A4CD-3B0ABAC62D2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21846871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t>Forecast Blending – Taper (0 hours)</a:t>
            </a:r>
          </a:p>
        </p:txBody>
      </p:sp>
      <p:grpSp>
        <p:nvGrpSpPr>
          <p:cNvPr id="7" name="Group 6">
            <a:extLst>
              <a:ext uri="{FF2B5EF4-FFF2-40B4-BE49-F238E27FC236}">
                <a16:creationId xmlns:a16="http://schemas.microsoft.com/office/drawing/2014/main" id="{75B1FC7E-59AE-8F70-F3E1-CA38C6F8E5D5}"/>
              </a:ext>
            </a:extLst>
          </p:cNvPr>
          <p:cNvGrpSpPr/>
          <p:nvPr/>
        </p:nvGrpSpPr>
        <p:grpSpPr>
          <a:xfrm>
            <a:off x="6527977" y="2179320"/>
            <a:ext cx="4608576" cy="3840480"/>
            <a:chOff x="6527977" y="2179320"/>
            <a:chExt cx="4608576" cy="3840480"/>
          </a:xfrm>
        </p:grpSpPr>
        <p:pic>
          <p:nvPicPr>
            <p:cNvPr id="11267" name="Picture 3"/>
            <p:cNvPicPr>
              <a:picLocks noChangeAspect="1" noChangeArrowheads="1"/>
            </p:cNvPicPr>
            <p:nvPr/>
          </p:nvPicPr>
          <p:blipFill>
            <a:blip r:embed="rId3" cstate="print"/>
            <a:srcRect/>
            <a:stretch>
              <a:fillRect/>
            </a:stretch>
          </p:blipFill>
          <p:spPr bwMode="auto">
            <a:xfrm>
              <a:off x="6527977" y="2179320"/>
              <a:ext cx="4608576" cy="3840480"/>
            </a:xfrm>
            <a:prstGeom prst="rect">
              <a:avLst/>
            </a:prstGeom>
            <a:noFill/>
            <a:ln w="9525">
              <a:noFill/>
              <a:miter lim="800000"/>
              <a:headEnd/>
              <a:tailEnd/>
            </a:ln>
          </p:spPr>
        </p:pic>
        <p:cxnSp>
          <p:nvCxnSpPr>
            <p:cNvPr id="16" name="Straight Arrow Connector 15"/>
            <p:cNvCxnSpPr/>
            <p:nvPr/>
          </p:nvCxnSpPr>
          <p:spPr>
            <a:xfrm>
              <a:off x="8317153" y="3352800"/>
              <a:ext cx="838200" cy="1524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C49C6A82-6AB8-85A7-74D5-E5C9FA66A3BC}"/>
              </a:ext>
            </a:extLst>
          </p:cNvPr>
          <p:cNvGrpSpPr/>
          <p:nvPr/>
        </p:nvGrpSpPr>
        <p:grpSpPr>
          <a:xfrm>
            <a:off x="1126672" y="2179320"/>
            <a:ext cx="4176522" cy="3840480"/>
            <a:chOff x="1690878" y="2179320"/>
            <a:chExt cx="4176522" cy="3840480"/>
          </a:xfrm>
        </p:grpSpPr>
        <p:pic>
          <p:nvPicPr>
            <p:cNvPr id="11266" name="Picture 2"/>
            <p:cNvPicPr>
              <a:picLocks noChangeAspect="1" noChangeArrowheads="1"/>
            </p:cNvPicPr>
            <p:nvPr/>
          </p:nvPicPr>
          <p:blipFill>
            <a:blip r:embed="rId4" cstate="print"/>
            <a:srcRect/>
            <a:stretch>
              <a:fillRect/>
            </a:stretch>
          </p:blipFill>
          <p:spPr bwMode="auto">
            <a:xfrm>
              <a:off x="1690878" y="2179320"/>
              <a:ext cx="4176522" cy="3840480"/>
            </a:xfrm>
            <a:prstGeom prst="rect">
              <a:avLst/>
            </a:prstGeom>
            <a:noFill/>
            <a:ln w="9525">
              <a:noFill/>
              <a:miter lim="800000"/>
              <a:headEnd/>
              <a:tailEnd/>
            </a:ln>
          </p:spPr>
        </p:pic>
        <p:sp>
          <p:nvSpPr>
            <p:cNvPr id="9" name="Rectangle 8"/>
            <p:cNvSpPr/>
            <p:nvPr/>
          </p:nvSpPr>
          <p:spPr>
            <a:xfrm>
              <a:off x="1859280" y="3099816"/>
              <a:ext cx="347472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Slide Number Placeholder 6">
            <a:extLst>
              <a:ext uri="{FF2B5EF4-FFF2-40B4-BE49-F238E27FC236}">
                <a16:creationId xmlns:a16="http://schemas.microsoft.com/office/drawing/2014/main" id="{A1F8253D-7B08-EE09-751E-5B8B6B3ACEC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852831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451725" y="4087532"/>
            <a:ext cx="1444877" cy="1444877"/>
          </a:xfrm>
          <a:prstGeom prst="rect">
            <a:avLst/>
          </a:prstGeom>
        </p:spPr>
      </p:pic>
      <p:pic>
        <p:nvPicPr>
          <p:cNvPr id="6" name="Picture 5"/>
          <p:cNvPicPr>
            <a:picLocks noChangeAspect="1"/>
          </p:cNvPicPr>
          <p:nvPr/>
        </p:nvPicPr>
        <p:blipFill>
          <a:blip r:embed="rId4"/>
          <a:stretch>
            <a:fillRect/>
          </a:stretch>
        </p:blipFill>
        <p:spPr>
          <a:xfrm>
            <a:off x="6417336" y="3889394"/>
            <a:ext cx="1877731" cy="1841152"/>
          </a:xfrm>
          <a:prstGeom prst="rect">
            <a:avLst/>
          </a:prstGeom>
        </p:spPr>
      </p:pic>
      <p:cxnSp>
        <p:nvCxnSpPr>
          <p:cNvPr id="16" name="Straight Arrow Connector 15"/>
          <p:cNvCxnSpPr/>
          <p:nvPr/>
        </p:nvCxnSpPr>
        <p:spPr bwMode="auto">
          <a:xfrm flipV="1">
            <a:off x="7356200" y="3109198"/>
            <a:ext cx="533400"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cxnSp>
        <p:nvCxnSpPr>
          <p:cNvPr id="110" name="Straight Arrow Connector 109"/>
          <p:cNvCxnSpPr/>
          <p:nvPr/>
        </p:nvCxnSpPr>
        <p:spPr bwMode="auto">
          <a:xfrm flipH="1" flipV="1">
            <a:off x="9642343" y="3109198"/>
            <a:ext cx="492258" cy="780196"/>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920081" y="1584946"/>
            <a:ext cx="1607425" cy="1607425"/>
          </a:xfrm>
          <a:prstGeom prst="rect">
            <a:avLst/>
          </a:prstGeom>
        </p:spPr>
      </p:pic>
      <p:sp>
        <p:nvSpPr>
          <p:cNvPr id="10" name="Text Box 35"/>
          <p:cNvSpPr txBox="1">
            <a:spLocks noChangeArrowheads="1"/>
          </p:cNvSpPr>
          <p:nvPr/>
        </p:nvSpPr>
        <p:spPr bwMode="auto">
          <a:xfrm>
            <a:off x="7648885" y="1083013"/>
            <a:ext cx="2149814" cy="646331"/>
          </a:xfrm>
          <a:prstGeom prst="rect">
            <a:avLst/>
          </a:prstGeom>
          <a:noFill/>
          <a:ln w="9525">
            <a:noFill/>
            <a:miter lim="800000"/>
            <a:headEnd/>
            <a:tailEnd/>
          </a:ln>
          <a:effectLst/>
        </p:spPr>
        <p:txBody>
          <a:bodyPr wrap="square">
            <a:spAutoFit/>
          </a:bodyPr>
          <a:lstStyle/>
          <a:p>
            <a:pPr algn="ctr" eaLnBrk="0" hangingPunct="0">
              <a:spcBef>
                <a:spcPct val="50000"/>
              </a:spcBef>
            </a:pPr>
            <a:r>
              <a:rPr lang="en-US" b="1" dirty="0">
                <a:latin typeface="Trebuchet MS" panose="020B0603020202020204" pitchFamily="34" charset="0"/>
              </a:rPr>
              <a:t>CWMS Server/Database</a:t>
            </a:r>
            <a:endParaRPr lang="en-US" sz="1100" b="1" dirty="0">
              <a:latin typeface="Trebuchet MS" panose="020B0603020202020204" pitchFamily="34" charset="0"/>
            </a:endParaRPr>
          </a:p>
        </p:txBody>
      </p:sp>
      <p:sp>
        <p:nvSpPr>
          <p:cNvPr id="14" name="Title 13">
            <a:extLst>
              <a:ext uri="{FF2B5EF4-FFF2-40B4-BE49-F238E27FC236}">
                <a16:creationId xmlns:a16="http://schemas.microsoft.com/office/drawing/2014/main" id="{638320F1-F520-1565-2FD4-0C2202E0F09A}"/>
              </a:ext>
            </a:extLst>
          </p:cNvPr>
          <p:cNvSpPr>
            <a:spLocks noGrp="1"/>
          </p:cNvSpPr>
          <p:nvPr>
            <p:ph type="title"/>
          </p:nvPr>
        </p:nvSpPr>
        <p:spPr/>
        <p:txBody>
          <a:bodyPr/>
          <a:lstStyle/>
          <a:p>
            <a:r>
              <a:rPr lang="en-US" dirty="0"/>
              <a:t>Real-Time Data Acquisition</a:t>
            </a:r>
          </a:p>
        </p:txBody>
      </p:sp>
      <p:sp>
        <p:nvSpPr>
          <p:cNvPr id="15" name="Content Placeholder 14">
            <a:extLst>
              <a:ext uri="{FF2B5EF4-FFF2-40B4-BE49-F238E27FC236}">
                <a16:creationId xmlns:a16="http://schemas.microsoft.com/office/drawing/2014/main" id="{B6908822-F7F6-4C7A-95B9-C4A3BDE3A249}"/>
              </a:ext>
            </a:extLst>
          </p:cNvPr>
          <p:cNvSpPr>
            <a:spLocks noGrp="1"/>
          </p:cNvSpPr>
          <p:nvPr>
            <p:ph sz="half" idx="1"/>
          </p:nvPr>
        </p:nvSpPr>
        <p:spPr/>
        <p:txBody>
          <a:bodyPr>
            <a:normAutofit/>
          </a:bodyPr>
          <a:lstStyle/>
          <a:p>
            <a:pPr>
              <a:lnSpc>
                <a:spcPct val="90000"/>
              </a:lnSpc>
              <a:spcBef>
                <a:spcPct val="20000"/>
              </a:spcBef>
              <a:buSzPct val="70000"/>
              <a:defRPr/>
            </a:pPr>
            <a:r>
              <a:rPr lang="en-US" kern="0" dirty="0"/>
              <a:t>Collect</a:t>
            </a:r>
          </a:p>
          <a:p>
            <a:pPr>
              <a:lnSpc>
                <a:spcPct val="90000"/>
              </a:lnSpc>
              <a:spcBef>
                <a:spcPct val="20000"/>
              </a:spcBef>
              <a:buSzPct val="70000"/>
              <a:defRPr/>
            </a:pPr>
            <a:r>
              <a:rPr lang="en-US" kern="0" dirty="0"/>
              <a:t>Decode</a:t>
            </a:r>
          </a:p>
          <a:p>
            <a:pPr>
              <a:lnSpc>
                <a:spcPct val="90000"/>
              </a:lnSpc>
              <a:spcBef>
                <a:spcPct val="20000"/>
              </a:spcBef>
              <a:buSzPct val="70000"/>
              <a:defRPr/>
            </a:pPr>
            <a:r>
              <a:rPr lang="en-US" kern="0" dirty="0"/>
              <a:t>Transform</a:t>
            </a:r>
          </a:p>
          <a:p>
            <a:pPr>
              <a:lnSpc>
                <a:spcPct val="90000"/>
              </a:lnSpc>
              <a:spcBef>
                <a:spcPct val="20000"/>
              </a:spcBef>
              <a:buSzPct val="70000"/>
              <a:defRPr/>
            </a:pPr>
            <a:r>
              <a:rPr lang="en-US" kern="0" dirty="0"/>
              <a:t>Validate</a:t>
            </a:r>
          </a:p>
          <a:p>
            <a:pPr>
              <a:lnSpc>
                <a:spcPct val="90000"/>
              </a:lnSpc>
              <a:spcBef>
                <a:spcPct val="20000"/>
              </a:spcBef>
              <a:buSzPct val="70000"/>
              <a:defRPr/>
            </a:pPr>
            <a:r>
              <a:rPr lang="en-US" kern="0" dirty="0"/>
              <a:t>Make corrections</a:t>
            </a:r>
          </a:p>
          <a:p>
            <a:pPr>
              <a:lnSpc>
                <a:spcPct val="90000"/>
              </a:lnSpc>
              <a:spcBef>
                <a:spcPct val="20000"/>
              </a:spcBef>
              <a:buSzPct val="70000"/>
              <a:defRPr/>
            </a:pPr>
            <a:r>
              <a:rPr lang="en-US" kern="0" dirty="0"/>
              <a:t>Use data for monitoring and forecasting</a:t>
            </a:r>
          </a:p>
        </p:txBody>
      </p:sp>
      <p:sp>
        <p:nvSpPr>
          <p:cNvPr id="19" name="Slide Number Placeholder 6">
            <a:extLst>
              <a:ext uri="{FF2B5EF4-FFF2-40B4-BE49-F238E27FC236}">
                <a16:creationId xmlns:a16="http://schemas.microsoft.com/office/drawing/2014/main" id="{9F1AF230-7076-EA7E-F067-559C9D7773E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110"/>
                                        </p:tgtEl>
                                        <p:attrNameLst>
                                          <p:attrName>style.visibility</p:attrName>
                                        </p:attrNameLst>
                                      </p:cBhvr>
                                      <p:to>
                                        <p:strVal val="visible"/>
                                      </p:to>
                                    </p:set>
                                    <p:animEffect transition="in" filter="wipe(down)">
                                      <p:cBhvr>
                                        <p:cTn id="10" dur="1000"/>
                                        <p:tgtEl>
                                          <p:spTgt spid="110"/>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1000"/>
                                        <p:tgtEl>
                                          <p:spTgt spid="16"/>
                                        </p:tgtEl>
                                      </p:cBhvr>
                                    </p:animEffect>
                                  </p:childTnLst>
                                </p:cTn>
                              </p:par>
                              <p:par>
                                <p:cTn id="15" presetID="22" presetClass="entr" presetSubtype="4" fill="hold" nodeType="with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wipe(down)">
                                      <p:cBhvr>
                                        <p:cTn id="17" dur="1000"/>
                                        <p:tgtEl>
                                          <p:spTgt spid="110"/>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1000"/>
                                        <p:tgtEl>
                                          <p:spTgt spid="16"/>
                                        </p:tgtEl>
                                      </p:cBhvr>
                                    </p:animEffect>
                                  </p:childTnLst>
                                </p:cTn>
                              </p:par>
                              <p:par>
                                <p:cTn id="22" presetID="22" presetClass="entr" presetSubtype="4" fill="hold" nodeType="with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down)">
                                      <p:cBhvr>
                                        <p:cTn id="24"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t>Forecast Blending – Taper (10 hours)</a:t>
            </a:r>
          </a:p>
        </p:txBody>
      </p:sp>
      <p:grpSp>
        <p:nvGrpSpPr>
          <p:cNvPr id="13" name="Group 12">
            <a:extLst>
              <a:ext uri="{FF2B5EF4-FFF2-40B4-BE49-F238E27FC236}">
                <a16:creationId xmlns:a16="http://schemas.microsoft.com/office/drawing/2014/main" id="{56C51F65-9662-3389-E10F-04769B337D9D}"/>
              </a:ext>
            </a:extLst>
          </p:cNvPr>
          <p:cNvGrpSpPr/>
          <p:nvPr/>
        </p:nvGrpSpPr>
        <p:grpSpPr>
          <a:xfrm>
            <a:off x="6527976" y="2179320"/>
            <a:ext cx="4608576" cy="3840480"/>
            <a:chOff x="5983224" y="2179320"/>
            <a:chExt cx="4608576" cy="3840480"/>
          </a:xfrm>
        </p:grpSpPr>
        <p:pic>
          <p:nvPicPr>
            <p:cNvPr id="12291" name="Picture 3"/>
            <p:cNvPicPr>
              <a:picLocks noChangeAspect="1" noChangeArrowheads="1"/>
            </p:cNvPicPr>
            <p:nvPr/>
          </p:nvPicPr>
          <p:blipFill>
            <a:blip r:embed="rId3" cstate="print"/>
            <a:srcRect/>
            <a:stretch>
              <a:fillRect/>
            </a:stretch>
          </p:blipFill>
          <p:spPr bwMode="auto">
            <a:xfrm>
              <a:off x="5983224" y="2179320"/>
              <a:ext cx="4608576" cy="3840480"/>
            </a:xfrm>
            <a:prstGeom prst="rect">
              <a:avLst/>
            </a:prstGeom>
            <a:noFill/>
            <a:ln w="9525">
              <a:noFill/>
              <a:miter lim="800000"/>
              <a:headEnd/>
              <a:tailEnd/>
            </a:ln>
          </p:spPr>
        </p:pic>
        <p:cxnSp>
          <p:nvCxnSpPr>
            <p:cNvPr id="16" name="Straight Arrow Connector 15"/>
            <p:cNvCxnSpPr/>
            <p:nvPr/>
          </p:nvCxnSpPr>
          <p:spPr>
            <a:xfrm>
              <a:off x="8077200" y="3200400"/>
              <a:ext cx="533400" cy="16002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8D6E117C-BA36-9CBF-98C6-3690BE104D7A}"/>
              </a:ext>
            </a:extLst>
          </p:cNvPr>
          <p:cNvGrpSpPr/>
          <p:nvPr/>
        </p:nvGrpSpPr>
        <p:grpSpPr>
          <a:xfrm>
            <a:off x="1126673" y="2179320"/>
            <a:ext cx="4176522" cy="3840480"/>
            <a:chOff x="1690878" y="2179320"/>
            <a:chExt cx="4176522" cy="3840480"/>
          </a:xfrm>
        </p:grpSpPr>
        <p:pic>
          <p:nvPicPr>
            <p:cNvPr id="12290" name="Picture 2"/>
            <p:cNvPicPr>
              <a:picLocks noChangeAspect="1" noChangeArrowheads="1"/>
            </p:cNvPicPr>
            <p:nvPr/>
          </p:nvPicPr>
          <p:blipFill>
            <a:blip r:embed="rId4" cstate="print"/>
            <a:srcRect/>
            <a:stretch>
              <a:fillRect/>
            </a:stretch>
          </p:blipFill>
          <p:spPr bwMode="auto">
            <a:xfrm>
              <a:off x="1690878" y="2179320"/>
              <a:ext cx="4176522" cy="3840480"/>
            </a:xfrm>
            <a:prstGeom prst="rect">
              <a:avLst/>
            </a:prstGeom>
            <a:noFill/>
            <a:ln w="9525">
              <a:noFill/>
              <a:miter lim="800000"/>
              <a:headEnd/>
              <a:tailEnd/>
            </a:ln>
          </p:spPr>
        </p:pic>
        <p:sp>
          <p:nvSpPr>
            <p:cNvPr id="9" name="Rectangle 8"/>
            <p:cNvSpPr/>
            <p:nvPr/>
          </p:nvSpPr>
          <p:spPr>
            <a:xfrm>
              <a:off x="1859280" y="3099816"/>
              <a:ext cx="347472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Slide Number Placeholder 6">
            <a:extLst>
              <a:ext uri="{FF2B5EF4-FFF2-40B4-BE49-F238E27FC236}">
                <a16:creationId xmlns:a16="http://schemas.microsoft.com/office/drawing/2014/main" id="{1128ABAD-B1BE-7F59-8216-30BECD7EB3A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36518972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t>Forecast Blending - Step</a:t>
            </a:r>
          </a:p>
        </p:txBody>
      </p:sp>
      <p:grpSp>
        <p:nvGrpSpPr>
          <p:cNvPr id="16" name="Group 15">
            <a:extLst>
              <a:ext uri="{FF2B5EF4-FFF2-40B4-BE49-F238E27FC236}">
                <a16:creationId xmlns:a16="http://schemas.microsoft.com/office/drawing/2014/main" id="{42458E3B-5412-ADE3-DB1D-558AE1A4435F}"/>
              </a:ext>
            </a:extLst>
          </p:cNvPr>
          <p:cNvGrpSpPr/>
          <p:nvPr/>
        </p:nvGrpSpPr>
        <p:grpSpPr>
          <a:xfrm>
            <a:off x="6527974" y="1524000"/>
            <a:ext cx="4608576" cy="4495800"/>
            <a:chOff x="5983224" y="1524000"/>
            <a:chExt cx="4608576" cy="4495800"/>
          </a:xfrm>
        </p:grpSpPr>
        <p:pic>
          <p:nvPicPr>
            <p:cNvPr id="9220" name="Picture 4"/>
            <p:cNvPicPr>
              <a:picLocks noChangeAspect="1" noChangeArrowheads="1"/>
            </p:cNvPicPr>
            <p:nvPr/>
          </p:nvPicPr>
          <p:blipFill>
            <a:blip r:embed="rId3" cstate="print"/>
            <a:srcRect/>
            <a:stretch>
              <a:fillRect/>
            </a:stretch>
          </p:blipFill>
          <p:spPr bwMode="auto">
            <a:xfrm>
              <a:off x="5983224" y="2179320"/>
              <a:ext cx="4608576" cy="3840480"/>
            </a:xfrm>
            <a:prstGeom prst="rect">
              <a:avLst/>
            </a:prstGeom>
            <a:noFill/>
            <a:ln w="9525">
              <a:noFill/>
              <a:miter lim="800000"/>
              <a:headEnd/>
              <a:tailEnd/>
            </a:ln>
          </p:spPr>
        </p:pic>
        <p:cxnSp>
          <p:nvCxnSpPr>
            <p:cNvPr id="13" name="Straight Arrow Connector 12"/>
            <p:cNvCxnSpPr/>
            <p:nvPr/>
          </p:nvCxnSpPr>
          <p:spPr>
            <a:xfrm>
              <a:off x="7772400" y="3276600"/>
              <a:ext cx="762000" cy="1524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8839200" y="1524000"/>
              <a:ext cx="304800" cy="1371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9601200" y="2971800"/>
              <a:ext cx="304800" cy="1752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A0AC204D-ED46-B499-4F61-5A8A0A3AE41C}"/>
              </a:ext>
            </a:extLst>
          </p:cNvPr>
          <p:cNvGrpSpPr/>
          <p:nvPr/>
        </p:nvGrpSpPr>
        <p:grpSpPr>
          <a:xfrm>
            <a:off x="1126671" y="2179320"/>
            <a:ext cx="4176522" cy="3840480"/>
            <a:chOff x="1690878" y="2179320"/>
            <a:chExt cx="4176522" cy="3840480"/>
          </a:xfrm>
        </p:grpSpPr>
        <p:pic>
          <p:nvPicPr>
            <p:cNvPr id="9218" name="Picture 2"/>
            <p:cNvPicPr>
              <a:picLocks noChangeAspect="1" noChangeArrowheads="1"/>
            </p:cNvPicPr>
            <p:nvPr/>
          </p:nvPicPr>
          <p:blipFill>
            <a:blip r:embed="rId4" cstate="print"/>
            <a:srcRect/>
            <a:stretch>
              <a:fillRect/>
            </a:stretch>
          </p:blipFill>
          <p:spPr bwMode="auto">
            <a:xfrm>
              <a:off x="1690878" y="2179320"/>
              <a:ext cx="4176522" cy="3840480"/>
            </a:xfrm>
            <a:prstGeom prst="rect">
              <a:avLst/>
            </a:prstGeom>
            <a:noFill/>
            <a:ln w="9525">
              <a:noFill/>
              <a:miter lim="800000"/>
              <a:headEnd/>
              <a:tailEnd/>
            </a:ln>
          </p:spPr>
        </p:pic>
        <p:sp>
          <p:nvSpPr>
            <p:cNvPr id="11" name="Rectangle 10"/>
            <p:cNvSpPr/>
            <p:nvPr/>
          </p:nvSpPr>
          <p:spPr>
            <a:xfrm>
              <a:off x="1859280" y="3099816"/>
              <a:ext cx="3474720" cy="201168"/>
            </a:xfrm>
            <a:prstGeom prst="rect">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Slide Number Placeholder 6">
            <a:extLst>
              <a:ext uri="{FF2B5EF4-FFF2-40B4-BE49-F238E27FC236}">
                <a16:creationId xmlns:a16="http://schemas.microsoft.com/office/drawing/2014/main" id="{89BE9E71-1672-2FB3-390B-AFF6CCE06A7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Tree>
    <p:extLst>
      <p:ext uri="{BB962C8B-B14F-4D97-AF65-F5344CB8AC3E}">
        <p14:creationId xmlns:p14="http://schemas.microsoft.com/office/powerpoint/2010/main" val="1229510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Upcoming Forecasting Features</a:t>
            </a:r>
            <a:endParaRPr lang="en-US" sz="3600" i="1" dirty="0"/>
          </a:p>
        </p:txBody>
      </p:sp>
      <p:sp>
        <p:nvSpPr>
          <p:cNvPr id="6" name="Rectangle 3"/>
          <p:cNvSpPr>
            <a:spLocks noGrp="1" noChangeArrowheads="1"/>
          </p:cNvSpPr>
          <p:nvPr>
            <p:ph sz="half" idx="1"/>
          </p:nvPr>
        </p:nvSpPr>
        <p:spPr/>
        <p:txBody>
          <a:bodyPr>
            <a:normAutofit/>
          </a:bodyPr>
          <a:lstStyle/>
          <a:p>
            <a:pPr marL="609600" indent="-609600"/>
            <a:r>
              <a:rPr lang="en-US" sz="3200" dirty="0"/>
              <a:t>Nested Optimization</a:t>
            </a:r>
          </a:p>
          <a:p>
            <a:pPr marL="609600" indent="-609600"/>
            <a:r>
              <a:rPr lang="en-US" sz="3200" dirty="0"/>
              <a:t>Ensembles</a:t>
            </a:r>
          </a:p>
          <a:p>
            <a:pPr marL="1066800" lvl="1" indent="-609600"/>
            <a:r>
              <a:rPr lang="en-US" sz="2800" dirty="0"/>
              <a:t>Meteorologic boundary conditions</a:t>
            </a:r>
          </a:p>
          <a:p>
            <a:pPr marL="1066800" lvl="1" indent="-609600"/>
            <a:r>
              <a:rPr lang="en-US" sz="2800" dirty="0"/>
              <a:t>Land surface processes</a:t>
            </a:r>
          </a:p>
          <a:p>
            <a:pPr marL="1066800" lvl="1" indent="-609600"/>
            <a:r>
              <a:rPr lang="en-US" sz="2800" dirty="0"/>
              <a:t>Combinations</a:t>
            </a:r>
          </a:p>
        </p:txBody>
      </p:sp>
      <p:pic>
        <p:nvPicPr>
          <p:cNvPr id="5" name="Content Placeholder 4">
            <a:extLst>
              <a:ext uri="{FF2B5EF4-FFF2-40B4-BE49-F238E27FC236}">
                <a16:creationId xmlns:a16="http://schemas.microsoft.com/office/drawing/2014/main" id="{E340D651-AF99-43B5-4411-E11673F3F10F}"/>
              </a:ext>
            </a:extLst>
          </p:cNvPr>
          <p:cNvPicPr>
            <a:picLocks noGrp="1" noChangeAspect="1"/>
          </p:cNvPicPr>
          <p:nvPr>
            <p:ph sz="half" idx="2"/>
          </p:nvPr>
        </p:nvPicPr>
        <p:blipFill>
          <a:blip r:embed="rId3"/>
          <a:stretch>
            <a:fillRect/>
          </a:stretch>
        </p:blipFill>
        <p:spPr>
          <a:xfrm>
            <a:off x="6172200" y="1474970"/>
            <a:ext cx="5181600" cy="4346210"/>
          </a:xfrm>
        </p:spPr>
      </p:pic>
      <p:sp>
        <p:nvSpPr>
          <p:cNvPr id="2" name="Slide Number Placeholder 6">
            <a:extLst>
              <a:ext uri="{FF2B5EF4-FFF2-40B4-BE49-F238E27FC236}">
                <a16:creationId xmlns:a16="http://schemas.microsoft.com/office/drawing/2014/main" id="{9D039BBC-825E-E91A-C4D8-8045CD0FA40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182112405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Review</a:t>
            </a:r>
            <a:endParaRPr lang="en-US" sz="3600" i="1" dirty="0"/>
          </a:p>
        </p:txBody>
      </p:sp>
      <p:sp>
        <p:nvSpPr>
          <p:cNvPr id="6" name="Rectangle 3"/>
          <p:cNvSpPr>
            <a:spLocks noGrp="1" noChangeArrowheads="1"/>
          </p:cNvSpPr>
          <p:nvPr>
            <p:ph idx="1"/>
          </p:nvPr>
        </p:nvSpPr>
        <p:spPr/>
        <p:txBody>
          <a:bodyPr>
            <a:normAutofit/>
          </a:bodyPr>
          <a:lstStyle/>
          <a:p>
            <a:pPr marL="609600" indent="-609600"/>
            <a:r>
              <a:rPr lang="en-US" sz="3200" dirty="0"/>
              <a:t>Discussed CWMS/HEC-RTS and the CWMS National Implementation</a:t>
            </a:r>
          </a:p>
          <a:p>
            <a:pPr marL="609600" indent="-609600"/>
            <a:r>
              <a:rPr lang="en-US" sz="3200" dirty="0"/>
              <a:t>Described the purpose of HEC-HMS within the forecast sequence</a:t>
            </a:r>
          </a:p>
          <a:p>
            <a:pPr marL="609600" indent="-609600"/>
            <a:r>
              <a:rPr lang="en-US" sz="3200" dirty="0"/>
              <a:t>Summarized Forecast terminology</a:t>
            </a:r>
          </a:p>
          <a:p>
            <a:pPr marL="609600" indent="-609600"/>
            <a:r>
              <a:rPr lang="en-US" sz="3200" dirty="0"/>
              <a:t>Provided some considerations when using models for forecasting applications</a:t>
            </a:r>
          </a:p>
          <a:p>
            <a:pPr marL="609600" indent="-609600"/>
            <a:r>
              <a:rPr lang="en-US" sz="3200" dirty="0"/>
              <a:t>Detailed several HEC-HMS forecasting features</a:t>
            </a:r>
          </a:p>
        </p:txBody>
      </p:sp>
      <p:sp>
        <p:nvSpPr>
          <p:cNvPr id="2" name="Slide Number Placeholder 6">
            <a:extLst>
              <a:ext uri="{FF2B5EF4-FFF2-40B4-BE49-F238E27FC236}">
                <a16:creationId xmlns:a16="http://schemas.microsoft.com/office/drawing/2014/main" id="{9D039BBC-825E-E91A-C4D8-8045CD0FA40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100809428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AC364-3C6B-303B-AD76-343B0F7DF4B2}"/>
              </a:ext>
            </a:extLst>
          </p:cNvPr>
          <p:cNvSpPr>
            <a:spLocks noGrp="1"/>
          </p:cNvSpPr>
          <p:nvPr>
            <p:ph type="title"/>
          </p:nvPr>
        </p:nvSpPr>
        <p:spPr/>
        <p:txBody>
          <a:bodyPr>
            <a:normAutofit/>
          </a:bodyPr>
          <a:lstStyle/>
          <a:p>
            <a:r>
              <a:rPr lang="en-US" sz="4400" kern="0" dirty="0">
                <a:latin typeface="+mj-lt"/>
                <a:ea typeface="+mj-ea"/>
                <a:cs typeface="+mj-cs"/>
              </a:rPr>
              <a:t>Observed and Forecasted Met Data</a:t>
            </a:r>
            <a:endParaRPr lang="en-US" dirty="0"/>
          </a:p>
        </p:txBody>
      </p:sp>
      <p:sp>
        <p:nvSpPr>
          <p:cNvPr id="3" name="Content Placeholder 2">
            <a:extLst>
              <a:ext uri="{FF2B5EF4-FFF2-40B4-BE49-F238E27FC236}">
                <a16:creationId xmlns:a16="http://schemas.microsoft.com/office/drawing/2014/main" id="{13377296-5A17-844B-2A55-BE6245701B41}"/>
              </a:ext>
            </a:extLst>
          </p:cNvPr>
          <p:cNvSpPr>
            <a:spLocks noGrp="1"/>
          </p:cNvSpPr>
          <p:nvPr>
            <p:ph sz="half" idx="1"/>
          </p:nvPr>
        </p:nvSpPr>
        <p:spPr/>
        <p:txBody>
          <a:bodyPr/>
          <a:lstStyle/>
          <a:p>
            <a:pPr eaLnBrk="0" hangingPunct="0">
              <a:spcBef>
                <a:spcPct val="20000"/>
              </a:spcBef>
              <a:defRPr/>
            </a:pPr>
            <a:r>
              <a:rPr lang="en-US" sz="2400" kern="0" dirty="0"/>
              <a:t>NOAA/NWS Support:</a:t>
            </a:r>
          </a:p>
          <a:p>
            <a:pPr lvl="1" eaLnBrk="0" hangingPunct="0">
              <a:spcBef>
                <a:spcPct val="20000"/>
              </a:spcBef>
              <a:buSzPct val="75000"/>
              <a:defRPr/>
            </a:pPr>
            <a:r>
              <a:rPr lang="en-US" sz="2400" kern="0" dirty="0"/>
              <a:t>Quantitative Precipitation Estimates (QPEs) </a:t>
            </a:r>
          </a:p>
          <a:p>
            <a:pPr lvl="1" eaLnBrk="0" hangingPunct="0">
              <a:spcBef>
                <a:spcPct val="20000"/>
              </a:spcBef>
              <a:buSzPct val="75000"/>
              <a:defRPr/>
            </a:pPr>
            <a:r>
              <a:rPr lang="en-US" sz="2400" kern="0" dirty="0"/>
              <a:t>Provides Quantitative Forecast Precipitation (QPFs)</a:t>
            </a:r>
          </a:p>
          <a:p>
            <a:pPr lvl="1" eaLnBrk="0" hangingPunct="0">
              <a:spcBef>
                <a:spcPct val="20000"/>
              </a:spcBef>
              <a:buSzPct val="75000"/>
              <a:defRPr/>
            </a:pPr>
            <a:r>
              <a:rPr lang="en-US" sz="2400" kern="0" dirty="0"/>
              <a:t>RFCs provide river stage/flow forecasts</a:t>
            </a:r>
            <a:endParaRPr lang="en-US" sz="3200" kern="0" dirty="0"/>
          </a:p>
        </p:txBody>
      </p:sp>
      <p:pic>
        <p:nvPicPr>
          <p:cNvPr id="5" name="Content Placeholder 4" descr="p120i.gif">
            <a:extLst>
              <a:ext uri="{FF2B5EF4-FFF2-40B4-BE49-F238E27FC236}">
                <a16:creationId xmlns:a16="http://schemas.microsoft.com/office/drawing/2014/main" id="{41609065-DBE6-8D35-EEB6-24A44057C419}"/>
              </a:ext>
            </a:extLst>
          </p:cNvPr>
          <p:cNvPicPr>
            <a:picLocks noGrp="1" noChangeAspect="1"/>
          </p:cNvPicPr>
          <p:nvPr>
            <p:ph sz="half" idx="2"/>
          </p:nvPr>
        </p:nvPicPr>
        <p:blipFill>
          <a:blip r:embed="rId3" cstate="print"/>
          <a:stretch>
            <a:fillRect/>
          </a:stretch>
        </p:blipFill>
        <p:spPr bwMode="auto">
          <a:xfrm>
            <a:off x="6172200" y="1706703"/>
            <a:ext cx="5181600" cy="3882745"/>
          </a:xfrm>
          <a:prstGeom prst="rect">
            <a:avLst/>
          </a:prstGeom>
          <a:noFill/>
          <a:ln w="9525">
            <a:noFill/>
            <a:miter lim="800000"/>
            <a:headEnd/>
            <a:tailEnd/>
          </a:ln>
        </p:spPr>
      </p:pic>
      <p:sp>
        <p:nvSpPr>
          <p:cNvPr id="8" name="Slide Number Placeholder 6">
            <a:extLst>
              <a:ext uri="{FF2B5EF4-FFF2-40B4-BE49-F238E27FC236}">
                <a16:creationId xmlns:a16="http://schemas.microsoft.com/office/drawing/2014/main" id="{272034CF-794C-DB25-4B77-3A73229092C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E8858-A1EF-92A8-D361-FEE0C5FC644A}"/>
              </a:ext>
            </a:extLst>
          </p:cNvPr>
          <p:cNvSpPr>
            <a:spLocks noGrp="1"/>
          </p:cNvSpPr>
          <p:nvPr>
            <p:ph type="title"/>
          </p:nvPr>
        </p:nvSpPr>
        <p:spPr/>
        <p:txBody>
          <a:bodyPr/>
          <a:lstStyle/>
          <a:p>
            <a:r>
              <a:rPr lang="en-US" dirty="0"/>
              <a:t>CAVI</a:t>
            </a:r>
          </a:p>
        </p:txBody>
      </p:sp>
      <p:sp>
        <p:nvSpPr>
          <p:cNvPr id="5" name="Content Placeholder 4">
            <a:extLst>
              <a:ext uri="{FF2B5EF4-FFF2-40B4-BE49-F238E27FC236}">
                <a16:creationId xmlns:a16="http://schemas.microsoft.com/office/drawing/2014/main" id="{99E6B93E-24DD-CAA0-8357-3BA16D4C264D}"/>
              </a:ext>
            </a:extLst>
          </p:cNvPr>
          <p:cNvSpPr>
            <a:spLocks noGrp="1"/>
          </p:cNvSpPr>
          <p:nvPr>
            <p:ph sz="half" idx="1"/>
          </p:nvPr>
        </p:nvSpPr>
        <p:spPr/>
        <p:txBody>
          <a:bodyPr/>
          <a:lstStyle/>
          <a:p>
            <a:pPr marL="342900" indent="-342900" algn="l">
              <a:buFont typeface="Wingdings" panose="05000000000000000000" pitchFamily="2" charset="2"/>
              <a:buChar char="§"/>
            </a:pPr>
            <a:r>
              <a:rPr lang="en-US" sz="2400" b="1" dirty="0"/>
              <a:t>C</a:t>
            </a:r>
            <a:r>
              <a:rPr lang="en-US" sz="2400" dirty="0"/>
              <a:t>ontrol</a:t>
            </a:r>
            <a:r>
              <a:rPr lang="en-US" sz="2400" b="1" dirty="0"/>
              <a:t> </a:t>
            </a:r>
            <a:r>
              <a:rPr lang="en-US" sz="2400" dirty="0"/>
              <a:t>and</a:t>
            </a:r>
            <a:r>
              <a:rPr lang="en-US" sz="2400" b="1" dirty="0"/>
              <a:t> V</a:t>
            </a:r>
            <a:r>
              <a:rPr lang="en-US" sz="2400" dirty="0"/>
              <a:t>isualization</a:t>
            </a:r>
            <a:r>
              <a:rPr lang="en-US" sz="2400" b="1" dirty="0"/>
              <a:t> I</a:t>
            </a:r>
            <a:r>
              <a:rPr lang="en-US" sz="2400" dirty="0"/>
              <a:t>nterface</a:t>
            </a:r>
          </a:p>
          <a:p>
            <a:pPr marL="800100" lvl="1" indent="-342900" algn="l">
              <a:buSzPct val="75000"/>
              <a:buFont typeface="Arial" panose="020B0604020202020204" pitchFamily="34" charset="0"/>
              <a:buChar char="►"/>
            </a:pPr>
            <a:r>
              <a:rPr lang="en-US" sz="2400" dirty="0">
                <a:latin typeface="+mn-lt"/>
              </a:rPr>
              <a:t>Integrates real-time data acquisition, data visualization and modeling tools</a:t>
            </a:r>
          </a:p>
        </p:txBody>
      </p:sp>
      <p:pic>
        <p:nvPicPr>
          <p:cNvPr id="8" name="Content Placeholder 7">
            <a:extLst>
              <a:ext uri="{FF2B5EF4-FFF2-40B4-BE49-F238E27FC236}">
                <a16:creationId xmlns:a16="http://schemas.microsoft.com/office/drawing/2014/main" id="{12AD79C3-10F4-F9C3-FF37-D04A29FFF09F}"/>
              </a:ext>
            </a:extLst>
          </p:cNvPr>
          <p:cNvPicPr>
            <a:picLocks noGrp="1" noChangeAspect="1"/>
          </p:cNvPicPr>
          <p:nvPr>
            <p:ph sz="half" idx="2"/>
          </p:nvPr>
        </p:nvPicPr>
        <p:blipFill>
          <a:blip r:embed="rId3"/>
          <a:stretch>
            <a:fillRect/>
          </a:stretch>
        </p:blipFill>
        <p:spPr>
          <a:xfrm>
            <a:off x="6172200" y="1723421"/>
            <a:ext cx="5181600" cy="3849308"/>
          </a:xfrm>
          <a:prstGeom prst="rect">
            <a:avLst/>
          </a:prstGeom>
        </p:spPr>
      </p:pic>
      <p:sp>
        <p:nvSpPr>
          <p:cNvPr id="9" name="Slide Number Placeholder 6">
            <a:extLst>
              <a:ext uri="{FF2B5EF4-FFF2-40B4-BE49-F238E27FC236}">
                <a16:creationId xmlns:a16="http://schemas.microsoft.com/office/drawing/2014/main" id="{623FDA5C-CE01-E1A5-14C0-BF90ABA3D1B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3182381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ircular Arrow 85"/>
          <p:cNvSpPr/>
          <p:nvPr/>
        </p:nvSpPr>
        <p:spPr>
          <a:xfrm rot="15740523" flipH="1">
            <a:off x="3189133" y="3219087"/>
            <a:ext cx="2146185" cy="2235123"/>
          </a:xfrm>
          <a:prstGeom prst="circularArrow">
            <a:avLst>
              <a:gd name="adj1" fmla="val 10980"/>
              <a:gd name="adj2" fmla="val 1142322"/>
              <a:gd name="adj3" fmla="val 4500000"/>
              <a:gd name="adj4" fmla="val 15257088"/>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grpSp>
        <p:nvGrpSpPr>
          <p:cNvPr id="87" name="Group 86"/>
          <p:cNvGrpSpPr/>
          <p:nvPr/>
        </p:nvGrpSpPr>
        <p:grpSpPr>
          <a:xfrm>
            <a:off x="3375278" y="3780890"/>
            <a:ext cx="1843209" cy="1907477"/>
            <a:chOff x="495455" y="3695649"/>
            <a:chExt cx="2702082" cy="2683850"/>
          </a:xfrm>
        </p:grpSpPr>
        <p:sp>
          <p:nvSpPr>
            <p:cNvPr id="88" name="Freeform 87"/>
            <p:cNvSpPr/>
            <p:nvPr/>
          </p:nvSpPr>
          <p:spPr>
            <a:xfrm>
              <a:off x="495455" y="5803153"/>
              <a:ext cx="2702082" cy="576346"/>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Hydrology</a:t>
              </a:r>
            </a:p>
          </p:txBody>
        </p:sp>
        <p:pic>
          <p:nvPicPr>
            <p:cNvPr id="89" name="Picture 88"/>
            <p:cNvPicPr>
              <a:picLocks noChangeAspect="1"/>
            </p:cNvPicPr>
            <p:nvPr/>
          </p:nvPicPr>
          <p:blipFill>
            <a:blip r:embed="rId3"/>
            <a:stretch>
              <a:fillRect/>
            </a:stretch>
          </p:blipFill>
          <p:spPr>
            <a:xfrm>
              <a:off x="920075" y="3695649"/>
              <a:ext cx="1751233" cy="16459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
        <p:nvSpPr>
          <p:cNvPr id="91" name="Shape 90"/>
          <p:cNvSpPr/>
          <p:nvPr/>
        </p:nvSpPr>
        <p:spPr>
          <a:xfrm rot="6526134" flipV="1">
            <a:off x="4810799" y="2499163"/>
            <a:ext cx="2690578" cy="2592749"/>
          </a:xfrm>
          <a:prstGeom prst="leftCircularArrow">
            <a:avLst>
              <a:gd name="adj1" fmla="val 8898"/>
              <a:gd name="adj2" fmla="val 1142322"/>
              <a:gd name="adj3" fmla="val 6156582"/>
              <a:gd name="adj4" fmla="val 17641163"/>
              <a:gd name="adj5" fmla="val 11722"/>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sp>
      <p:sp>
        <p:nvSpPr>
          <p:cNvPr id="92" name="Freeform 91"/>
          <p:cNvSpPr/>
          <p:nvPr/>
        </p:nvSpPr>
        <p:spPr>
          <a:xfrm>
            <a:off x="5218487" y="1958155"/>
            <a:ext cx="2058308"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Reservoir Operations</a:t>
            </a:r>
          </a:p>
        </p:txBody>
      </p:sp>
      <p:pic>
        <p:nvPicPr>
          <p:cNvPr id="93" name="Picture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6460" y="2874731"/>
            <a:ext cx="1586160" cy="1392469"/>
          </a:xfrm>
          <a:prstGeom prst="rect">
            <a:avLst/>
          </a:prstGeom>
        </p:spPr>
      </p:pic>
      <p:sp>
        <p:nvSpPr>
          <p:cNvPr id="95" name="Circular Arrow 94"/>
          <p:cNvSpPr/>
          <p:nvPr/>
        </p:nvSpPr>
        <p:spPr>
          <a:xfrm rot="14846255" flipH="1">
            <a:off x="6745189" y="3294483"/>
            <a:ext cx="2388894" cy="2315865"/>
          </a:xfrm>
          <a:prstGeom prst="circularArrow">
            <a:avLst>
              <a:gd name="adj1" fmla="val 10980"/>
              <a:gd name="adj2" fmla="val 1053268"/>
              <a:gd name="adj3" fmla="val 4500000"/>
              <a:gd name="adj4" fmla="val 14453223"/>
              <a:gd name="adj5" fmla="val 1250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6930461"/>
              <a:satOff val="-31979"/>
              <a:lumOff val="1177"/>
              <a:alphaOff val="0"/>
            </a:schemeClr>
          </a:fillRef>
          <a:effectRef idx="0">
            <a:schemeClr val="accent4">
              <a:hueOff val="6930461"/>
              <a:satOff val="-31979"/>
              <a:lumOff val="1177"/>
              <a:alphaOff val="0"/>
            </a:schemeClr>
          </a:effectRef>
          <a:fontRef idx="minor">
            <a:schemeClr val="lt1"/>
          </a:fontRef>
        </p:style>
      </p:sp>
      <p:sp>
        <p:nvSpPr>
          <p:cNvPr id="96" name="Freeform 95"/>
          <p:cNvSpPr/>
          <p:nvPr/>
        </p:nvSpPr>
        <p:spPr>
          <a:xfrm>
            <a:off x="7097127" y="5513377"/>
            <a:ext cx="1834326"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Hydraulics</a:t>
            </a:r>
          </a:p>
        </p:txBody>
      </p:sp>
      <p:pic>
        <p:nvPicPr>
          <p:cNvPr id="97" name="Picture 96"/>
          <p:cNvPicPr>
            <a:picLocks noChangeAspect="1"/>
          </p:cNvPicPr>
          <p:nvPr/>
        </p:nvPicPr>
        <p:blipFill>
          <a:blip r:embed="rId5"/>
          <a:stretch>
            <a:fillRect/>
          </a:stretch>
        </p:blipFill>
        <p:spPr>
          <a:xfrm>
            <a:off x="7522943" y="4264869"/>
            <a:ext cx="1118865" cy="805807"/>
          </a:xfrm>
          <a:prstGeom prst="rect">
            <a:avLst/>
          </a:prstGeom>
        </p:spPr>
      </p:pic>
      <p:sp>
        <p:nvSpPr>
          <p:cNvPr id="99" name="Block Arc 98"/>
          <p:cNvSpPr/>
          <p:nvPr/>
        </p:nvSpPr>
        <p:spPr>
          <a:xfrm rot="9403818">
            <a:off x="8702749" y="2679559"/>
            <a:ext cx="1847426" cy="1739794"/>
          </a:xfrm>
          <a:prstGeom prst="blockArc">
            <a:avLst>
              <a:gd name="adj1" fmla="val 0"/>
              <a:gd name="adj2" fmla="val 18900000"/>
              <a:gd name="adj3" fmla="val 1274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00" name="Freeform 99"/>
          <p:cNvSpPr/>
          <p:nvPr/>
        </p:nvSpPr>
        <p:spPr>
          <a:xfrm>
            <a:off x="7876488" y="2263675"/>
            <a:ext cx="2785026" cy="39149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Consequences</a:t>
            </a:r>
          </a:p>
        </p:txBody>
      </p:sp>
      <p:pic>
        <p:nvPicPr>
          <p:cNvPr id="101" name="Picture 10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3032" y="3039216"/>
            <a:ext cx="1186960" cy="99992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Picture 1"/>
          <p:cNvPicPr>
            <a:picLocks noChangeAspect="1"/>
          </p:cNvPicPr>
          <p:nvPr/>
        </p:nvPicPr>
        <p:blipFill>
          <a:blip r:embed="rId7"/>
          <a:stretch>
            <a:fillRect/>
          </a:stretch>
        </p:blipFill>
        <p:spPr>
          <a:xfrm>
            <a:off x="2048695" y="2844250"/>
            <a:ext cx="1305042" cy="13050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4" name="Shape 103"/>
          <p:cNvSpPr/>
          <p:nvPr/>
        </p:nvSpPr>
        <p:spPr>
          <a:xfrm rot="6526134" flipV="1">
            <a:off x="1428572" y="2523129"/>
            <a:ext cx="2450297" cy="2217330"/>
          </a:xfrm>
          <a:prstGeom prst="leftCircularArrow">
            <a:avLst>
              <a:gd name="adj1" fmla="val 10738"/>
              <a:gd name="adj2" fmla="val 1142322"/>
              <a:gd name="adj3" fmla="val 6200276"/>
              <a:gd name="adj4" fmla="val 18652348"/>
              <a:gd name="adj5" fmla="val 10710"/>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3465231"/>
              <a:satOff val="-15989"/>
              <a:lumOff val="588"/>
              <a:alphaOff val="0"/>
            </a:schemeClr>
          </a:fillRef>
          <a:effectRef idx="0">
            <a:schemeClr val="accent4">
              <a:hueOff val="3465231"/>
              <a:satOff val="-15989"/>
              <a:lumOff val="588"/>
              <a:alphaOff val="0"/>
            </a:schemeClr>
          </a:effectRef>
          <a:fontRef idx="minor">
            <a:schemeClr val="lt1"/>
          </a:fontRef>
        </p:style>
      </p:sp>
      <p:sp>
        <p:nvSpPr>
          <p:cNvPr id="105" name="Freeform 104"/>
          <p:cNvSpPr/>
          <p:nvPr/>
        </p:nvSpPr>
        <p:spPr>
          <a:xfrm>
            <a:off x="1669320" y="2076869"/>
            <a:ext cx="2216880" cy="409623"/>
          </a:xfrm>
          <a:custGeom>
            <a:avLst/>
            <a:gdLst>
              <a:gd name="connsiteX0" fmla="*/ 0 w 1152811"/>
              <a:gd name="connsiteY0" fmla="*/ 0 h 576346"/>
              <a:gd name="connsiteX1" fmla="*/ 1152811 w 1152811"/>
              <a:gd name="connsiteY1" fmla="*/ 0 h 576346"/>
              <a:gd name="connsiteX2" fmla="*/ 1152811 w 1152811"/>
              <a:gd name="connsiteY2" fmla="*/ 576346 h 576346"/>
              <a:gd name="connsiteX3" fmla="*/ 0 w 1152811"/>
              <a:gd name="connsiteY3" fmla="*/ 576346 h 576346"/>
              <a:gd name="connsiteX4" fmla="*/ 0 w 1152811"/>
              <a:gd name="connsiteY4" fmla="*/ 0 h 576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811" h="576346">
                <a:moveTo>
                  <a:pt x="0" y="0"/>
                </a:moveTo>
                <a:lnTo>
                  <a:pt x="1152811" y="0"/>
                </a:lnTo>
                <a:lnTo>
                  <a:pt x="1152811" y="576346"/>
                </a:lnTo>
                <a:lnTo>
                  <a:pt x="0" y="5763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algn="ctr" defTabSz="1333500">
              <a:lnSpc>
                <a:spcPct val="90000"/>
              </a:lnSpc>
              <a:spcBef>
                <a:spcPct val="0"/>
              </a:spcBef>
              <a:spcAft>
                <a:spcPct val="35000"/>
              </a:spcAft>
            </a:pPr>
            <a:r>
              <a:rPr lang="en-US" sz="3000" dirty="0"/>
              <a:t>Meteorology</a:t>
            </a:r>
          </a:p>
        </p:txBody>
      </p:sp>
      <p:sp>
        <p:nvSpPr>
          <p:cNvPr id="6" name="Title 5">
            <a:extLst>
              <a:ext uri="{FF2B5EF4-FFF2-40B4-BE49-F238E27FC236}">
                <a16:creationId xmlns:a16="http://schemas.microsoft.com/office/drawing/2014/main" id="{87F4383F-EE58-340B-AEB2-FA81590A876C}"/>
              </a:ext>
            </a:extLst>
          </p:cNvPr>
          <p:cNvSpPr>
            <a:spLocks noGrp="1"/>
          </p:cNvSpPr>
          <p:nvPr>
            <p:ph type="title"/>
          </p:nvPr>
        </p:nvSpPr>
        <p:spPr/>
        <p:txBody>
          <a:bodyPr>
            <a:normAutofit/>
          </a:bodyPr>
          <a:lstStyle/>
          <a:p>
            <a:r>
              <a:rPr lang="en-US" dirty="0"/>
              <a:t>CWMS Modeling Tools</a:t>
            </a:r>
          </a:p>
        </p:txBody>
      </p:sp>
      <p:sp>
        <p:nvSpPr>
          <p:cNvPr id="8" name="Slide Number Placeholder 6">
            <a:extLst>
              <a:ext uri="{FF2B5EF4-FFF2-40B4-BE49-F238E27FC236}">
                <a16:creationId xmlns:a16="http://schemas.microsoft.com/office/drawing/2014/main" id="{BCB41CF5-6ED4-EE14-D0AF-8DC79D836A1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edge">
                                      <p:cBhvr>
                                        <p:cTn id="7" dur="2000"/>
                                        <p:tgtEl>
                                          <p:spTgt spid="104"/>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wedge">
                                      <p:cBhvr>
                                        <p:cTn id="11" dur="2000"/>
                                        <p:tgtEl>
                                          <p:spTgt spid="86"/>
                                        </p:tgtEl>
                                      </p:cBhvr>
                                    </p:animEffect>
                                  </p:childTnLst>
                                </p:cTn>
                              </p:par>
                            </p:childTnLst>
                          </p:cTn>
                        </p:par>
                        <p:par>
                          <p:cTn id="12" fill="hold">
                            <p:stCondLst>
                              <p:cond delay="4000"/>
                            </p:stCondLst>
                            <p:childTnLst>
                              <p:par>
                                <p:cTn id="13" presetID="20" presetClass="entr" presetSubtype="0" fill="hold" nodeType="afterEffect">
                                  <p:stCondLst>
                                    <p:cond delay="0"/>
                                  </p:stCondLst>
                                  <p:childTnLst>
                                    <p:set>
                                      <p:cBhvr>
                                        <p:cTn id="14" dur="1" fill="hold">
                                          <p:stCondLst>
                                            <p:cond delay="0"/>
                                          </p:stCondLst>
                                        </p:cTn>
                                        <p:tgtEl>
                                          <p:spTgt spid="91"/>
                                        </p:tgtEl>
                                        <p:attrNameLst>
                                          <p:attrName>style.visibility</p:attrName>
                                        </p:attrNameLst>
                                      </p:cBhvr>
                                      <p:to>
                                        <p:strVal val="visible"/>
                                      </p:to>
                                    </p:set>
                                    <p:animEffect transition="in" filter="wedge">
                                      <p:cBhvr>
                                        <p:cTn id="15" dur="2000"/>
                                        <p:tgtEl>
                                          <p:spTgt spid="91"/>
                                        </p:tgtEl>
                                      </p:cBhvr>
                                    </p:animEffect>
                                  </p:childTnLst>
                                </p:cTn>
                              </p:par>
                            </p:childTnLst>
                          </p:cTn>
                        </p:par>
                        <p:par>
                          <p:cTn id="16" fill="hold">
                            <p:stCondLst>
                              <p:cond delay="6000"/>
                            </p:stCondLst>
                            <p:childTnLst>
                              <p:par>
                                <p:cTn id="17" presetID="20" presetClass="entr" presetSubtype="0"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wedge">
                                      <p:cBhvr>
                                        <p:cTn id="19" dur="2000"/>
                                        <p:tgtEl>
                                          <p:spTgt spid="95"/>
                                        </p:tgtEl>
                                      </p:cBhvr>
                                    </p:animEffect>
                                  </p:childTnLst>
                                </p:cTn>
                              </p:par>
                            </p:childTnLst>
                          </p:cTn>
                        </p:par>
                        <p:par>
                          <p:cTn id="20" fill="hold">
                            <p:stCondLst>
                              <p:cond delay="8000"/>
                            </p:stCondLst>
                            <p:childTnLst>
                              <p:par>
                                <p:cTn id="21" presetID="2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wedge">
                                      <p:cBhvr>
                                        <p:cTn id="23" dur="2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C1E2C-E4C9-9C9D-C14E-434E134FD0BF}"/>
              </a:ext>
            </a:extLst>
          </p:cNvPr>
          <p:cNvSpPr>
            <a:spLocks noGrp="1"/>
          </p:cNvSpPr>
          <p:nvPr>
            <p:ph type="title"/>
          </p:nvPr>
        </p:nvSpPr>
        <p:spPr/>
        <p:txBody>
          <a:bodyPr>
            <a:normAutofit/>
          </a:bodyPr>
          <a:lstStyle/>
          <a:p>
            <a:r>
              <a:rPr lang="en-US" dirty="0"/>
              <a:t>Hydrologic Modeling: HEC-HMS</a:t>
            </a:r>
          </a:p>
        </p:txBody>
      </p:sp>
      <p:sp>
        <p:nvSpPr>
          <p:cNvPr id="4" name="Content Placeholder 3">
            <a:extLst>
              <a:ext uri="{FF2B5EF4-FFF2-40B4-BE49-F238E27FC236}">
                <a16:creationId xmlns:a16="http://schemas.microsoft.com/office/drawing/2014/main" id="{C14FBD47-055B-2994-B4E1-89525AAA4AB2}"/>
              </a:ext>
            </a:extLst>
          </p:cNvPr>
          <p:cNvSpPr>
            <a:spLocks noGrp="1"/>
          </p:cNvSpPr>
          <p:nvPr>
            <p:ph sz="half" idx="1"/>
          </p:nvPr>
        </p:nvSpPr>
        <p:spPr/>
        <p:txBody>
          <a:bodyPr/>
          <a:lstStyle/>
          <a:p>
            <a:pPr eaLnBrk="0" hangingPunct="0">
              <a:spcAft>
                <a:spcPts val="1800"/>
              </a:spcAft>
              <a:buClr>
                <a:schemeClr val="tx1"/>
              </a:buClr>
              <a:buSzPct val="85000"/>
              <a:defRPr/>
            </a:pPr>
            <a:r>
              <a:rPr lang="en-US" sz="2800" dirty="0"/>
              <a:t>Compute runoff and uncontrolled flows given input meteorological data</a:t>
            </a:r>
          </a:p>
          <a:p>
            <a:pPr eaLnBrk="0" hangingPunct="0">
              <a:spcAft>
                <a:spcPts val="1800"/>
              </a:spcAft>
              <a:buClr>
                <a:schemeClr val="tx1"/>
              </a:buClr>
              <a:buSzPct val="85000"/>
              <a:defRPr/>
            </a:pPr>
            <a:r>
              <a:rPr lang="en-US" sz="2800" dirty="0"/>
              <a:t>Predict inflows to reservoirs and locations downstream of reservoirs</a:t>
            </a:r>
          </a:p>
          <a:p>
            <a:pPr eaLnBrk="0" hangingPunct="0">
              <a:spcAft>
                <a:spcPts val="1800"/>
              </a:spcAft>
              <a:buClr>
                <a:schemeClr val="tx1"/>
              </a:buClr>
              <a:buSzPct val="85000"/>
              <a:defRPr/>
            </a:pPr>
            <a:r>
              <a:rPr lang="en-US" sz="2800" dirty="0"/>
              <a:t>Model output used as input to reservoir operations and hydraulics models</a:t>
            </a:r>
          </a:p>
        </p:txBody>
      </p:sp>
      <p:pic>
        <p:nvPicPr>
          <p:cNvPr id="9" name="Content Placeholder 8">
            <a:extLst>
              <a:ext uri="{FF2B5EF4-FFF2-40B4-BE49-F238E27FC236}">
                <a16:creationId xmlns:a16="http://schemas.microsoft.com/office/drawing/2014/main" id="{BCA9BCAA-F61A-A27B-DE88-D1EC6D199773}"/>
              </a:ext>
            </a:extLst>
          </p:cNvPr>
          <p:cNvPicPr>
            <a:picLocks noGrp="1" noChangeAspect="1"/>
          </p:cNvPicPr>
          <p:nvPr>
            <p:ph sz="half" idx="2"/>
          </p:nvPr>
        </p:nvPicPr>
        <p:blipFill>
          <a:blip r:embed="rId3"/>
          <a:stretch>
            <a:fillRect/>
          </a:stretch>
        </p:blipFill>
        <p:spPr>
          <a:xfrm>
            <a:off x="6172200" y="1468443"/>
            <a:ext cx="5181600" cy="4359264"/>
          </a:xfrm>
        </p:spPr>
      </p:pic>
      <p:sp>
        <p:nvSpPr>
          <p:cNvPr id="10" name="Slide Number Placeholder 6">
            <a:extLst>
              <a:ext uri="{FF2B5EF4-FFF2-40B4-BE49-F238E27FC236}">
                <a16:creationId xmlns:a16="http://schemas.microsoft.com/office/drawing/2014/main" id="{9BE5B2F0-312F-B658-87FB-D582A4CF57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4" descr="Dworshak"/>
          <p:cNvPicPr>
            <a:picLocks noChangeAspect="1" noChangeArrowheads="1"/>
          </p:cNvPicPr>
          <p:nvPr/>
        </p:nvPicPr>
        <p:blipFill rotWithShape="1">
          <a:blip r:embed="rId3" cstate="print"/>
          <a:srcRect l="26530" r="15306" b="19299"/>
          <a:stretch/>
        </p:blipFill>
        <p:spPr bwMode="auto">
          <a:xfrm>
            <a:off x="6628041" y="1246762"/>
            <a:ext cx="3733800" cy="2971800"/>
          </a:xfrm>
          <a:prstGeom prst="rect">
            <a:avLst/>
          </a:prstGeom>
          <a:noFill/>
          <a:ln w="12700">
            <a:solidFill>
              <a:schemeClr val="tx1"/>
            </a:solidFill>
            <a:miter lim="800000"/>
            <a:headEnd/>
            <a:tailEnd/>
          </a:ln>
        </p:spPr>
      </p:pic>
      <p:pic>
        <p:nvPicPr>
          <p:cNvPr id="7" name="Picture 6"/>
          <p:cNvPicPr>
            <a:picLocks noChangeAspect="1"/>
          </p:cNvPicPr>
          <p:nvPr/>
        </p:nvPicPr>
        <p:blipFill rotWithShape="1">
          <a:blip r:embed="rId4"/>
          <a:srcRect b="34986"/>
          <a:stretch/>
        </p:blipFill>
        <p:spPr>
          <a:xfrm>
            <a:off x="7383293" y="4292532"/>
            <a:ext cx="4188282" cy="1944671"/>
          </a:xfrm>
          <a:prstGeom prst="rect">
            <a:avLst/>
          </a:prstGeom>
        </p:spPr>
      </p:pic>
      <p:pic>
        <p:nvPicPr>
          <p:cNvPr id="8" name="Picture 7"/>
          <p:cNvPicPr>
            <a:picLocks noChangeAspect="1"/>
          </p:cNvPicPr>
          <p:nvPr/>
        </p:nvPicPr>
        <p:blipFill>
          <a:blip r:embed="rId5"/>
          <a:stretch>
            <a:fillRect/>
          </a:stretch>
        </p:blipFill>
        <p:spPr>
          <a:xfrm>
            <a:off x="9395298" y="1402987"/>
            <a:ext cx="2402470" cy="1471280"/>
          </a:xfrm>
          <a:prstGeom prst="rect">
            <a:avLst/>
          </a:prstGeom>
          <a:ln w="12700">
            <a:solidFill>
              <a:schemeClr val="tx1"/>
            </a:solidFill>
          </a:ln>
        </p:spPr>
      </p:pic>
      <p:sp>
        <p:nvSpPr>
          <p:cNvPr id="2" name="Title 1">
            <a:extLst>
              <a:ext uri="{FF2B5EF4-FFF2-40B4-BE49-F238E27FC236}">
                <a16:creationId xmlns:a16="http://schemas.microsoft.com/office/drawing/2014/main" id="{4017A22B-6AF6-1A49-BD0D-86CF33E52517}"/>
              </a:ext>
            </a:extLst>
          </p:cNvPr>
          <p:cNvSpPr>
            <a:spLocks noGrp="1"/>
          </p:cNvSpPr>
          <p:nvPr>
            <p:ph type="title"/>
          </p:nvPr>
        </p:nvSpPr>
        <p:spPr/>
        <p:txBody>
          <a:bodyPr/>
          <a:lstStyle/>
          <a:p>
            <a:r>
              <a:rPr lang="en-US" dirty="0"/>
              <a:t>Reservoir Operations: HEC-</a:t>
            </a:r>
            <a:r>
              <a:rPr lang="en-US" dirty="0" err="1"/>
              <a:t>ResSim</a:t>
            </a:r>
            <a:endParaRPr lang="en-US" dirty="0"/>
          </a:p>
        </p:txBody>
      </p:sp>
      <p:sp>
        <p:nvSpPr>
          <p:cNvPr id="3" name="Content Placeholder 2">
            <a:extLst>
              <a:ext uri="{FF2B5EF4-FFF2-40B4-BE49-F238E27FC236}">
                <a16:creationId xmlns:a16="http://schemas.microsoft.com/office/drawing/2014/main" id="{3D08FD9F-0924-4288-0756-87A6C54B9348}"/>
              </a:ext>
            </a:extLst>
          </p:cNvPr>
          <p:cNvSpPr>
            <a:spLocks noGrp="1"/>
          </p:cNvSpPr>
          <p:nvPr>
            <p:ph sz="half" idx="1"/>
          </p:nvPr>
        </p:nvSpPr>
        <p:spPr/>
        <p:txBody>
          <a:bodyPr/>
          <a:lstStyle/>
          <a:p>
            <a:pPr eaLnBrk="0" hangingPunct="0">
              <a:spcAft>
                <a:spcPts val="1800"/>
              </a:spcAft>
              <a:buClr>
                <a:schemeClr val="tx1"/>
              </a:buClr>
              <a:buSzPct val="85000"/>
              <a:defRPr/>
            </a:pPr>
            <a:r>
              <a:rPr lang="en-US" sz="2800" dirty="0"/>
              <a:t>Given stream flows and water control rules, simulate reservoir operations </a:t>
            </a:r>
          </a:p>
          <a:p>
            <a:pPr eaLnBrk="0" hangingPunct="0">
              <a:spcAft>
                <a:spcPts val="1800"/>
              </a:spcAft>
              <a:buClr>
                <a:schemeClr val="tx1"/>
              </a:buClr>
              <a:buSzPct val="85000"/>
              <a:defRPr/>
            </a:pPr>
            <a:r>
              <a:rPr lang="en-US" sz="2800" dirty="0"/>
              <a:t>Override operations to test operating plan scenarios</a:t>
            </a:r>
          </a:p>
          <a:p>
            <a:pPr eaLnBrk="0" hangingPunct="0">
              <a:spcAft>
                <a:spcPts val="1800"/>
              </a:spcAft>
              <a:buClr>
                <a:schemeClr val="tx1"/>
              </a:buClr>
              <a:buSzPct val="85000"/>
              <a:defRPr/>
            </a:pPr>
            <a:r>
              <a:rPr lang="en-US" sz="2800" dirty="0"/>
              <a:t>Model output used as input to hydraulics and consequences models</a:t>
            </a:r>
          </a:p>
        </p:txBody>
      </p:sp>
      <p:sp>
        <p:nvSpPr>
          <p:cNvPr id="9" name="Slide Number Placeholder 6">
            <a:extLst>
              <a:ext uri="{FF2B5EF4-FFF2-40B4-BE49-F238E27FC236}">
                <a16:creationId xmlns:a16="http://schemas.microsoft.com/office/drawing/2014/main" id="{DC2A298B-F8BE-24CC-D802-6C53DF96433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4403</TotalTime>
  <Words>2628</Words>
  <Application>Microsoft Office PowerPoint</Application>
  <PresentationFormat>Widescreen</PresentationFormat>
  <Paragraphs>317</Paragraphs>
  <Slides>43</Slides>
  <Notes>40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Calibri Light</vt:lpstr>
      <vt:lpstr>Trebuchet MS</vt:lpstr>
      <vt:lpstr>Wingdings</vt:lpstr>
      <vt:lpstr>Office Theme</vt:lpstr>
      <vt:lpstr>Flood Forecasting with  HEC-HMS</vt:lpstr>
      <vt:lpstr>Overview</vt:lpstr>
      <vt:lpstr>Corps Water Management System (CWMS)</vt:lpstr>
      <vt:lpstr>Real-Time Data Acquisition</vt:lpstr>
      <vt:lpstr>Observed and Forecasted Met Data</vt:lpstr>
      <vt:lpstr>CAVI</vt:lpstr>
      <vt:lpstr>CWMS Modeling Tools</vt:lpstr>
      <vt:lpstr>Hydrologic Modeling: HEC-HMS</vt:lpstr>
      <vt:lpstr>Reservoir Operations: HEC-ResSim</vt:lpstr>
      <vt:lpstr>River Hydraulics: HEC-RAS</vt:lpstr>
      <vt:lpstr>Consequences: HEC-FIA</vt:lpstr>
      <vt:lpstr>CWMS National Implementation</vt:lpstr>
      <vt:lpstr>HEC-HMS Within CWMS</vt:lpstr>
      <vt:lpstr>HEC-HMS Within CWMS</vt:lpstr>
      <vt:lpstr>HEC-HMS Within CWMS</vt:lpstr>
      <vt:lpstr>HEC-HMS Within CWMS</vt:lpstr>
      <vt:lpstr>Forecast Simulation Time Window</vt:lpstr>
      <vt:lpstr>Considerations for Forecasting</vt:lpstr>
      <vt:lpstr>Considerations for Forecasting</vt:lpstr>
      <vt:lpstr>Reservoir Elements</vt:lpstr>
      <vt:lpstr>Reservoir Elements</vt:lpstr>
      <vt:lpstr>Reach Elements</vt:lpstr>
      <vt:lpstr>Forecast HEC-HMS Model Calibration</vt:lpstr>
      <vt:lpstr>Computation Points</vt:lpstr>
      <vt:lpstr>Compute to a Point</vt:lpstr>
      <vt:lpstr>Zones</vt:lpstr>
      <vt:lpstr>Zones</vt:lpstr>
      <vt:lpstr>Zones</vt:lpstr>
      <vt:lpstr>Zones</vt:lpstr>
      <vt:lpstr>Zones</vt:lpstr>
      <vt:lpstr>Forecast Slider Adjustments</vt:lpstr>
      <vt:lpstr>Automatic Initialization – Subbasin Baseflow</vt:lpstr>
      <vt:lpstr>Automatic Initialization – Reservoir Elevation</vt:lpstr>
      <vt:lpstr>Automatic Initialization – Reach Outflow</vt:lpstr>
      <vt:lpstr>Forecast State Change – Reservoir Elevation</vt:lpstr>
      <vt:lpstr>Forecast State Change – Reservoir Elevation</vt:lpstr>
      <vt:lpstr>Forecast Blending</vt:lpstr>
      <vt:lpstr>Forecast Blending – None</vt:lpstr>
      <vt:lpstr>Forecast Blending – Taper (0 hours)</vt:lpstr>
      <vt:lpstr>Forecast Blending – Taper (10 hours)</vt:lpstr>
      <vt:lpstr>Forecast Blending - Step</vt:lpstr>
      <vt:lpstr>Upcoming Forecasting Features</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Bartles, Michael D CIV USARMY CEIWR (USA)</cp:lastModifiedBy>
  <cp:revision>77</cp:revision>
  <dcterms:created xsi:type="dcterms:W3CDTF">2021-01-11T17:14:50Z</dcterms:created>
  <dcterms:modified xsi:type="dcterms:W3CDTF">2024-01-23T22:27:27Z</dcterms:modified>
</cp:coreProperties>
</file>