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258" r:id="rId3"/>
    <p:sldId id="257" r:id="rId4"/>
    <p:sldId id="259" r:id="rId5"/>
    <p:sldId id="1041" r:id="rId6"/>
    <p:sldId id="272" r:id="rId7"/>
    <p:sldId id="262" r:id="rId8"/>
    <p:sldId id="282" r:id="rId9"/>
    <p:sldId id="263" r:id="rId10"/>
    <p:sldId id="273" r:id="rId11"/>
    <p:sldId id="274" r:id="rId12"/>
    <p:sldId id="281" r:id="rId13"/>
    <p:sldId id="280" r:id="rId14"/>
    <p:sldId id="285" r:id="rId15"/>
    <p:sldId id="1038" r:id="rId16"/>
    <p:sldId id="264" r:id="rId17"/>
    <p:sldId id="275" r:id="rId18"/>
    <p:sldId id="283" r:id="rId19"/>
    <p:sldId id="284" r:id="rId20"/>
    <p:sldId id="276" r:id="rId21"/>
    <p:sldId id="260" r:id="rId22"/>
    <p:sldId id="265" r:id="rId23"/>
    <p:sldId id="279" r:id="rId24"/>
    <p:sldId id="266" r:id="rId25"/>
    <p:sldId id="269" r:id="rId26"/>
    <p:sldId id="267" r:id="rId27"/>
    <p:sldId id="268" r:id="rId28"/>
    <p:sldId id="270" r:id="rId29"/>
    <p:sldId id="271" r:id="rId30"/>
    <p:sldId id="278" r:id="rId31"/>
    <p:sldId id="1040" r:id="rId32"/>
    <p:sldId id="261" r:id="rId33"/>
    <p:sldId id="277" r:id="rId34"/>
    <p:sldId id="998" r:id="rId35"/>
    <p:sldId id="1034" r:id="rId36"/>
    <p:sldId id="999" r:id="rId37"/>
    <p:sldId id="1008" r:id="rId38"/>
    <p:sldId id="1006" r:id="rId39"/>
    <p:sldId id="1000" r:id="rId40"/>
    <p:sldId id="1035" r:id="rId41"/>
    <p:sldId id="1036" r:id="rId42"/>
    <p:sldId id="1001" r:id="rId43"/>
    <p:sldId id="1002" r:id="rId44"/>
    <p:sldId id="1003" r:id="rId45"/>
    <p:sldId id="1004" r:id="rId46"/>
    <p:sldId id="1005" r:id="rId47"/>
    <p:sldId id="1009" r:id="rId48"/>
    <p:sldId id="1010" r:id="rId49"/>
    <p:sldId id="1033" r:id="rId50"/>
    <p:sldId id="1017" r:id="rId51"/>
    <p:sldId id="1019" r:id="rId52"/>
    <p:sldId id="1020" r:id="rId53"/>
    <p:sldId id="1018" r:id="rId54"/>
    <p:sldId id="1021" r:id="rId55"/>
    <p:sldId id="1023" r:id="rId56"/>
    <p:sldId id="1037" r:id="rId57"/>
    <p:sldId id="1011" r:id="rId58"/>
    <p:sldId id="1012" r:id="rId59"/>
    <p:sldId id="1039"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FFD1F9B-4CF8-4C4B-A5B2-C558911DF7A2}">
          <p14:sldIdLst>
            <p14:sldId id="256"/>
            <p14:sldId id="258"/>
            <p14:sldId id="257"/>
            <p14:sldId id="259"/>
            <p14:sldId id="1041"/>
            <p14:sldId id="272"/>
            <p14:sldId id="262"/>
            <p14:sldId id="282"/>
            <p14:sldId id="263"/>
            <p14:sldId id="273"/>
            <p14:sldId id="274"/>
            <p14:sldId id="281"/>
            <p14:sldId id="280"/>
            <p14:sldId id="285"/>
            <p14:sldId id="1038"/>
            <p14:sldId id="264"/>
            <p14:sldId id="275"/>
            <p14:sldId id="283"/>
            <p14:sldId id="284"/>
            <p14:sldId id="276"/>
            <p14:sldId id="260"/>
            <p14:sldId id="265"/>
            <p14:sldId id="279"/>
            <p14:sldId id="266"/>
            <p14:sldId id="269"/>
            <p14:sldId id="267"/>
            <p14:sldId id="268"/>
            <p14:sldId id="270"/>
            <p14:sldId id="271"/>
            <p14:sldId id="278"/>
            <p14:sldId id="1040"/>
            <p14:sldId id="261"/>
            <p14:sldId id="277"/>
            <p14:sldId id="998"/>
            <p14:sldId id="1034"/>
            <p14:sldId id="999"/>
            <p14:sldId id="1008"/>
            <p14:sldId id="1006"/>
            <p14:sldId id="1000"/>
            <p14:sldId id="1035"/>
            <p14:sldId id="1036"/>
            <p14:sldId id="1001"/>
            <p14:sldId id="1002"/>
            <p14:sldId id="1003"/>
            <p14:sldId id="1004"/>
            <p14:sldId id="1005"/>
            <p14:sldId id="1009"/>
            <p14:sldId id="1010"/>
            <p14:sldId id="1033"/>
            <p14:sldId id="1017"/>
            <p14:sldId id="1019"/>
            <p14:sldId id="1020"/>
            <p14:sldId id="1018"/>
            <p14:sldId id="1021"/>
            <p14:sldId id="1023"/>
            <p14:sldId id="1037"/>
            <p14:sldId id="1011"/>
            <p14:sldId id="1012"/>
            <p14:sldId id="103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85920" autoAdjust="0"/>
  </p:normalViewPr>
  <p:slideViewPr>
    <p:cSldViewPr snapToGrid="0">
      <p:cViewPr varScale="1">
        <p:scale>
          <a:sx n="139" d="100"/>
          <a:sy n="139" d="100"/>
        </p:scale>
        <p:origin x="99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F32E4C-B9C0-4669-8333-B865B072F92C}" type="datetimeFigureOut">
              <a:rPr lang="en-US" smtClean="0"/>
              <a:t>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C3C799-0DF9-49AE-8345-B2A5B9E15C49}" type="slidenum">
              <a:rPr lang="en-US" smtClean="0"/>
              <a:t>‹#›</a:t>
            </a:fld>
            <a:endParaRPr lang="en-US"/>
          </a:p>
        </p:txBody>
      </p:sp>
    </p:spTree>
    <p:extLst>
      <p:ext uri="{BB962C8B-B14F-4D97-AF65-F5344CB8AC3E}">
        <p14:creationId xmlns:p14="http://schemas.microsoft.com/office/powerpoint/2010/main" val="371770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ok are you (or is your institution) with this structure failing?</a:t>
            </a:r>
          </a:p>
        </p:txBody>
      </p:sp>
      <p:sp>
        <p:nvSpPr>
          <p:cNvPr id="4" name="Slide Number Placeholder 3"/>
          <p:cNvSpPr>
            <a:spLocks noGrp="1"/>
          </p:cNvSpPr>
          <p:nvPr>
            <p:ph type="sldNum" sz="quarter" idx="5"/>
          </p:nvPr>
        </p:nvSpPr>
        <p:spPr/>
        <p:txBody>
          <a:bodyPr/>
          <a:lstStyle/>
          <a:p>
            <a:fld id="{52C3C799-0DF9-49AE-8345-B2A5B9E15C49}" type="slidenum">
              <a:rPr lang="en-US" smtClean="0"/>
              <a:t>7</a:t>
            </a:fld>
            <a:endParaRPr lang="en-US"/>
          </a:p>
        </p:txBody>
      </p:sp>
    </p:spTree>
    <p:extLst>
      <p:ext uri="{BB962C8B-B14F-4D97-AF65-F5344CB8AC3E}">
        <p14:creationId xmlns:p14="http://schemas.microsoft.com/office/powerpoint/2010/main" val="4003275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same principles are applied for developing precipitation and flow frequency using stochastic storm transposition.</a:t>
            </a:r>
          </a:p>
        </p:txBody>
      </p:sp>
      <p:sp>
        <p:nvSpPr>
          <p:cNvPr id="4" name="Slide Number Placeholder 3"/>
          <p:cNvSpPr>
            <a:spLocks noGrp="1"/>
          </p:cNvSpPr>
          <p:nvPr>
            <p:ph type="sldNum" sz="quarter" idx="5"/>
          </p:nvPr>
        </p:nvSpPr>
        <p:spPr/>
        <p:txBody>
          <a:bodyPr/>
          <a:lstStyle/>
          <a:p>
            <a:fld id="{52C3C799-0DF9-49AE-8345-B2A5B9E15C49}" type="slidenum">
              <a:rPr lang="en-US" smtClean="0"/>
              <a:t>19</a:t>
            </a:fld>
            <a:endParaRPr lang="en-US"/>
          </a:p>
        </p:txBody>
      </p:sp>
    </p:spTree>
    <p:extLst>
      <p:ext uri="{BB962C8B-B14F-4D97-AF65-F5344CB8AC3E}">
        <p14:creationId xmlns:p14="http://schemas.microsoft.com/office/powerpoint/2010/main" val="1386137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Produce a single approach for the entire United States instead of piecemeal documents with different workflows.</a:t>
            </a:r>
          </a:p>
          <a:p>
            <a:r>
              <a:rPr lang="en-US" dirty="0"/>
              <a:t>Start using numerical weather prediction (NWP) models such as WRF for estimating physical limits to rainfall.</a:t>
            </a:r>
          </a:p>
          <a:p>
            <a:endParaRPr lang="en-US" dirty="0"/>
          </a:p>
        </p:txBody>
      </p:sp>
      <p:sp>
        <p:nvSpPr>
          <p:cNvPr id="4" name="Slide Number Placeholder 3"/>
          <p:cNvSpPr>
            <a:spLocks noGrp="1"/>
          </p:cNvSpPr>
          <p:nvPr>
            <p:ph type="sldNum" sz="quarter" idx="5"/>
          </p:nvPr>
        </p:nvSpPr>
        <p:spPr/>
        <p:txBody>
          <a:bodyPr/>
          <a:lstStyle/>
          <a:p>
            <a:fld id="{52C3C799-0DF9-49AE-8345-B2A5B9E15C49}" type="slidenum">
              <a:rPr lang="en-US" smtClean="0"/>
              <a:t>20</a:t>
            </a:fld>
            <a:endParaRPr lang="en-US"/>
          </a:p>
        </p:txBody>
      </p:sp>
    </p:spTree>
    <p:extLst>
      <p:ext uri="{BB962C8B-B14F-4D97-AF65-F5344CB8AC3E}">
        <p14:creationId xmlns:p14="http://schemas.microsoft.com/office/powerpoint/2010/main" val="3351041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Supersedes HMR-43</a:t>
            </a:r>
          </a:p>
          <a:p>
            <a:r>
              <a:rPr lang="en-US" dirty="0"/>
              <a:t>One of the first studies to really take advantage of computer processing of storms data</a:t>
            </a:r>
          </a:p>
        </p:txBody>
      </p:sp>
      <p:sp>
        <p:nvSpPr>
          <p:cNvPr id="4" name="Slide Number Placeholder 3"/>
          <p:cNvSpPr>
            <a:spLocks noGrp="1"/>
          </p:cNvSpPr>
          <p:nvPr>
            <p:ph type="sldNum" sz="quarter" idx="5"/>
          </p:nvPr>
        </p:nvSpPr>
        <p:spPr/>
        <p:txBody>
          <a:bodyPr/>
          <a:lstStyle/>
          <a:p>
            <a:fld id="{52C3C799-0DF9-49AE-8345-B2A5B9E15C49}" type="slidenum">
              <a:rPr lang="en-US" smtClean="0"/>
              <a:t>28</a:t>
            </a:fld>
            <a:endParaRPr lang="en-US"/>
          </a:p>
        </p:txBody>
      </p:sp>
    </p:spTree>
    <p:extLst>
      <p:ext uri="{BB962C8B-B14F-4D97-AF65-F5344CB8AC3E}">
        <p14:creationId xmlns:p14="http://schemas.microsoft.com/office/powerpoint/2010/main" val="2177856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Supersedes HMR-36 and HMR-49</a:t>
            </a:r>
          </a:p>
          <a:p>
            <a:pPr marL="228600" indent="-228600">
              <a:buAutoNum type="arabicParenR"/>
            </a:pPr>
            <a:r>
              <a:rPr lang="en-US" dirty="0"/>
              <a:t>Drainage outline</a:t>
            </a:r>
          </a:p>
          <a:p>
            <a:pPr marL="228600" indent="-228600">
              <a:buAutoNum type="arabicParenR"/>
            </a:pPr>
            <a:r>
              <a:rPr lang="en-US" dirty="0"/>
              <a:t>All-season or seasonal PMP?</a:t>
            </a:r>
          </a:p>
          <a:p>
            <a:pPr marL="228600" indent="-228600">
              <a:buAutoNum type="arabicParenR"/>
            </a:pPr>
            <a:r>
              <a:rPr lang="en-US" dirty="0"/>
              <a:t>All-season PMP estimate from index maps (24 </a:t>
            </a:r>
            <a:r>
              <a:rPr lang="en-US" dirty="0" err="1"/>
              <a:t>hr</a:t>
            </a:r>
            <a:r>
              <a:rPr lang="en-US" dirty="0"/>
              <a:t> 10 sq mi)</a:t>
            </a:r>
          </a:p>
          <a:p>
            <a:pPr marL="228600" indent="-228600">
              <a:buAutoNum type="arabicParenR"/>
            </a:pPr>
            <a:r>
              <a:rPr lang="en-US" dirty="0"/>
              <a:t>Seasonal PMP estimates from index maps (only if decision in 2 says so)</a:t>
            </a:r>
          </a:p>
          <a:p>
            <a:pPr marL="228600" indent="-228600">
              <a:buAutoNum type="arabicParenR"/>
            </a:pPr>
            <a:r>
              <a:rPr lang="en-US" dirty="0"/>
              <a:t>Depth-duration relations by subregions</a:t>
            </a:r>
          </a:p>
          <a:p>
            <a:pPr marL="228600" indent="-228600">
              <a:buAutoNum type="arabicParenR"/>
            </a:pPr>
            <a:r>
              <a:rPr lang="en-US" dirty="0"/>
              <a:t>Area reduction factors</a:t>
            </a:r>
          </a:p>
          <a:p>
            <a:pPr marL="228600" indent="-228600">
              <a:buAutoNum type="arabicParenR"/>
            </a:pPr>
            <a:r>
              <a:rPr lang="en-US" dirty="0"/>
              <a:t>Incremental depths</a:t>
            </a:r>
          </a:p>
          <a:p>
            <a:pPr marL="228600" indent="-228600">
              <a:buAutoNum type="arabicParenR"/>
            </a:pPr>
            <a:r>
              <a:rPr lang="en-US" dirty="0"/>
              <a:t>Snowmelt, temporal/areal distributions</a:t>
            </a:r>
          </a:p>
        </p:txBody>
      </p:sp>
      <p:sp>
        <p:nvSpPr>
          <p:cNvPr id="4" name="Slide Number Placeholder 3"/>
          <p:cNvSpPr>
            <a:spLocks noGrp="1"/>
          </p:cNvSpPr>
          <p:nvPr>
            <p:ph type="sldNum" sz="quarter" idx="5"/>
          </p:nvPr>
        </p:nvSpPr>
        <p:spPr/>
        <p:txBody>
          <a:bodyPr/>
          <a:lstStyle/>
          <a:p>
            <a:fld id="{52C3C799-0DF9-49AE-8345-B2A5B9E15C49}" type="slidenum">
              <a:rPr lang="en-US" smtClean="0"/>
              <a:t>29</a:t>
            </a:fld>
            <a:endParaRPr lang="en-US"/>
          </a:p>
        </p:txBody>
      </p:sp>
    </p:spTree>
    <p:extLst>
      <p:ext uri="{BB962C8B-B14F-4D97-AF65-F5344CB8AC3E}">
        <p14:creationId xmlns:p14="http://schemas.microsoft.com/office/powerpoint/2010/main" val="384622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This slide shows five important factors to consider when developing the PMP hyetograph for a specific project. HMR 52 (Eastern US) contains guidelines that aid the user in applying PMP depth estimates from HMR 51 to a specific drainage area of interest.  We will look at storm area, which is needed for depth-area reduction, how the storm varies in space and time, and how to orient and center the storm to produce the PMF inflow into the reservoir.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34</a:t>
            </a:fld>
            <a:endParaRPr lang="en-US" altLang="en-US"/>
          </a:p>
        </p:txBody>
      </p:sp>
    </p:spTree>
    <p:extLst>
      <p:ext uri="{BB962C8B-B14F-4D97-AF65-F5344CB8AC3E}">
        <p14:creationId xmlns:p14="http://schemas.microsoft.com/office/powerpoint/2010/main" val="2055606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Chapter 7 of HMR 52 lists procedural steps (30+ steps) and example applications to help explain and simplify some of the PMP storm methodology explained in earlier chapters.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35</a:t>
            </a:fld>
            <a:endParaRPr lang="en-US" altLang="en-US"/>
          </a:p>
        </p:txBody>
      </p:sp>
    </p:spTree>
    <p:extLst>
      <p:ext uri="{BB962C8B-B14F-4D97-AF65-F5344CB8AC3E}">
        <p14:creationId xmlns:p14="http://schemas.microsoft.com/office/powerpoint/2010/main" val="3214185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Storm area – think of this as the area of maximum intensity.  This is necessary because rainfall for contributing areas downstream of the point of interest (reservoir) is also important.  Storm area is selected to produce the PMF for project area; however, residual rainfall is needed to compute stream flow from downstream areas.  </a:t>
            </a:r>
          </a:p>
          <a:p>
            <a:pPr eaLnBrk="1" hangingPunct="1"/>
            <a:endParaRPr lang="en-US" altLang="en-US" b="1" dirty="0"/>
          </a:p>
          <a:p>
            <a:pPr eaLnBrk="1" hangingPunct="1"/>
            <a:r>
              <a:rPr lang="en-US" altLang="en-US" dirty="0"/>
              <a:t>The figure on this slide shows depth-area PMP values for different durations.  The values were found using Figures 18 – 47 in HMR 51.  For the Eastern US, it is important to find the storm area that maximizes runoff into the reservoir.  The storm center and orientation are needed to determine storm area.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36</a:t>
            </a:fld>
            <a:endParaRPr lang="en-US" altLang="en-US"/>
          </a:p>
        </p:txBody>
      </p:sp>
    </p:spTree>
    <p:extLst>
      <p:ext uri="{BB962C8B-B14F-4D97-AF65-F5344CB8AC3E}">
        <p14:creationId xmlns:p14="http://schemas.microsoft.com/office/powerpoint/2010/main" val="2589706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This figure shows another example of how the incremental precipitation is computed using the depth-area-duration curves.  The first graph is used to determine the cumulative depth-area-duration information for a specific storm area.  Then the incremental precipitation is computed by taking successive differences from the cumulative curve.  The final step would be to arrange the incremental precipitation by assuming a temporal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37</a:t>
            </a:fld>
            <a:endParaRPr lang="en-US" altLang="en-US"/>
          </a:p>
        </p:txBody>
      </p:sp>
    </p:spTree>
    <p:extLst>
      <p:ext uri="{BB962C8B-B14F-4D97-AF65-F5344CB8AC3E}">
        <p14:creationId xmlns:p14="http://schemas.microsoft.com/office/powerpoint/2010/main" val="1541707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Recommended guidance for distributing the PMP depths in time can be found in HMR 52.  The guidance is based on examining 28 storms.  HMR 52 recommends arranging individual 6-hr increments such that they decrease progressively to either side of the greatest 6-hr increment and placing the four greatest 6-hr increments at any position in the sequence except within the first 24-hr period of the storm sequence. </a:t>
            </a:r>
          </a:p>
          <a:p>
            <a:pPr eaLnBrk="1" hangingPunct="1"/>
            <a:endParaRPr lang="en-US" altLang="en-US" dirty="0"/>
          </a:p>
          <a:p>
            <a:pPr eaLnBrk="1" hangingPunct="1"/>
            <a:r>
              <a:rPr lang="en-US" altLang="en-US" dirty="0"/>
              <a:t>Following these guidelines, the goal is to develop a time pattern that maximizes runoff.  It makes sense to place the more intense precipitation toward the end of the 72-hour event.  You can maximum runoff by applying the most intense rainfall when the watershed is saturated.  Additionally, historic storms in your area could be used as a source for developing the temporal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38</a:t>
            </a:fld>
            <a:endParaRPr lang="en-US" altLang="en-US"/>
          </a:p>
        </p:txBody>
      </p:sp>
    </p:spTree>
    <p:extLst>
      <p:ext uri="{BB962C8B-B14F-4D97-AF65-F5344CB8AC3E}">
        <p14:creationId xmlns:p14="http://schemas.microsoft.com/office/powerpoint/2010/main" val="109014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For the eastern US, an idealized elliptical pattern was developed, as shown on this slide.  The PMP depth decreases as the elliptical area increases.  This pattern is overlaid on top of the watershed delineation to compute a subbasin average PMP.  Tables in HMR 52 contain multipliers for each ellipse.  These tables are broken up into 6-hour increments.  The 6-hour increments are referred to based on intensity.  The 1</a:t>
            </a:r>
            <a:r>
              <a:rPr lang="en-US" altLang="en-US" baseline="30000" dirty="0"/>
              <a:t>st</a:t>
            </a:r>
            <a:r>
              <a:rPr lang="en-US" altLang="en-US" dirty="0"/>
              <a:t> 6-hour increment contains the most intense 6-hour precipitation depth.  This increment contains the most spatial variability.  No spatial variability is observed for the 4-12 6-hour increments.  </a:t>
            </a:r>
          </a:p>
          <a:p>
            <a:pPr eaLnBrk="1" hangingPunct="1">
              <a:spcBef>
                <a:spcPct val="50000"/>
              </a:spcBef>
            </a:pPr>
            <a:endParaRPr lang="en-US" altLang="en-US" dirty="0"/>
          </a:p>
          <a:p>
            <a:pPr eaLnBrk="1" hangingPunct="1">
              <a:spcBef>
                <a:spcPct val="50000"/>
              </a:spcBef>
            </a:pPr>
            <a:r>
              <a:rPr lang="en-US" altLang="en-US" dirty="0"/>
              <a:t>Spatially, major storm </a:t>
            </a:r>
            <a:r>
              <a:rPr lang="en-US" altLang="en-US" dirty="0" err="1"/>
              <a:t>isohyetal</a:t>
            </a:r>
            <a:r>
              <a:rPr lang="en-US" altLang="en-US" dirty="0"/>
              <a:t> patterns were analyzed for statistics on pattern shape and a major-minor axis ratio of 2.5:1 was adopted.</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39</a:t>
            </a:fld>
            <a:endParaRPr lang="en-US" altLang="en-US"/>
          </a:p>
        </p:txBody>
      </p:sp>
    </p:spTree>
    <p:extLst>
      <p:ext uri="{BB962C8B-B14F-4D97-AF65-F5344CB8AC3E}">
        <p14:creationId xmlns:p14="http://schemas.microsoft.com/office/powerpoint/2010/main" val="1552786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Cloud condensation nucleus: if there’s nothing in the atmosphere to condense upon, you can’t get rain.  This is where the principle of “cloud seeding” comes from.  Aerosols (little particles suspended in air) give water vapor somewhere to condense.  Dust and sea salt are two examples.</a:t>
            </a:r>
          </a:p>
          <a:p>
            <a:r>
              <a:rPr lang="en-US" dirty="0"/>
              <a:t>As the droplets get heavier and heavier due to condensation, they begin to fall out of the atmosphere.  There is also a component of the collision of these particles causing them to split, or to grow, as well.  The growing process by collision is called “collision-coalescence”.</a:t>
            </a:r>
          </a:p>
        </p:txBody>
      </p:sp>
      <p:sp>
        <p:nvSpPr>
          <p:cNvPr id="4" name="Slide Number Placeholder 3"/>
          <p:cNvSpPr>
            <a:spLocks noGrp="1"/>
          </p:cNvSpPr>
          <p:nvPr>
            <p:ph type="sldNum" sz="quarter" idx="5"/>
          </p:nvPr>
        </p:nvSpPr>
        <p:spPr/>
        <p:txBody>
          <a:bodyPr/>
          <a:lstStyle/>
          <a:p>
            <a:fld id="{52C3C799-0DF9-49AE-8345-B2A5B9E15C49}" type="slidenum">
              <a:rPr lang="en-US" smtClean="0"/>
              <a:t>9</a:t>
            </a:fld>
            <a:endParaRPr lang="en-US"/>
          </a:p>
        </p:txBody>
      </p:sp>
    </p:spTree>
    <p:extLst>
      <p:ext uri="{BB962C8B-B14F-4D97-AF65-F5344CB8AC3E}">
        <p14:creationId xmlns:p14="http://schemas.microsoft.com/office/powerpoint/2010/main" val="1394213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The general idea of the spatial pattern is to place and orient the </a:t>
            </a:r>
            <a:r>
              <a:rPr lang="en-US" altLang="en-US" dirty="0" err="1"/>
              <a:t>isohyetal</a:t>
            </a:r>
            <a:r>
              <a:rPr lang="en-US" altLang="en-US" dirty="0"/>
              <a:t> ellipses to the center of the basin. Try to place the greatest number of whole isohyets completely within the drainage, since the isohyets that enclose smaller area sizes contain proportionately higher rain amounts. </a:t>
            </a:r>
          </a:p>
          <a:p>
            <a:pPr eaLnBrk="1" hangingPunct="1">
              <a:spcBef>
                <a:spcPct val="50000"/>
              </a:spcBef>
            </a:pPr>
            <a:endParaRPr lang="en-US" altLang="en-US" dirty="0"/>
          </a:p>
          <a:p>
            <a:pPr eaLnBrk="1" hangingPunct="1">
              <a:spcBef>
                <a:spcPct val="50000"/>
              </a:spcBef>
            </a:pPr>
            <a:r>
              <a:rPr lang="en-US" altLang="en-US" dirty="0"/>
              <a:t>Emphasize PMP Area (Largest solid isohyet completely within the watershed boundary) vs Residual Area (the largest dashed isohyet needed to completely cover the watershed with rainfall). </a:t>
            </a:r>
          </a:p>
          <a:p>
            <a:pPr eaLnBrk="1" hangingPunct="1">
              <a:spcBef>
                <a:spcPct val="50000"/>
              </a:spcBef>
            </a:pPr>
            <a:endParaRPr lang="en-US" altLang="en-US" dirty="0"/>
          </a:p>
          <a:p>
            <a:pPr eaLnBrk="1" hangingPunct="1">
              <a:spcBef>
                <a:spcPct val="50000"/>
              </a:spcBef>
            </a:pPr>
            <a:r>
              <a:rPr lang="en-US" altLang="en-US" dirty="0"/>
              <a:t>Only the first through the third most intense 6-hour blocks of PMP rainfall have spatial variability (top image). No spatial variability is observed for the 4-12 6-hour increments, a uniform PMP depth is applied (bottom image). Residual rainfall (dashed lines) is the rainfall that falls outside of the PMP area. Residual rainfall is needed to cover the remainder of the watershed that is not covered by the elliptical pattern for the area of the PMP. </a:t>
            </a:r>
          </a:p>
          <a:p>
            <a:pPr eaLnBrk="1" hangingPunct="1">
              <a:spcBef>
                <a:spcPct val="50000"/>
              </a:spcBef>
            </a:pPr>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40</a:t>
            </a:fld>
            <a:endParaRPr lang="en-US" altLang="en-US"/>
          </a:p>
        </p:txBody>
      </p:sp>
    </p:spTree>
    <p:extLst>
      <p:ext uri="{BB962C8B-B14F-4D97-AF65-F5344CB8AC3E}">
        <p14:creationId xmlns:p14="http://schemas.microsoft.com/office/powerpoint/2010/main" val="1434666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Only the first through the third most intense 6-hour blocks of PMP rainfall have spatial variability (top image). No spatial variability is observed for the 4-12 6-hour increments, a uniform PMP depth is applied (bottom image). Residual rainfall (dashed lines) is the rainfall that falls outside of the PMP area. Residual rainfall is needed to cover the remainder of the watershed that is not covered by the elliptical pattern for the area of the PMP. </a:t>
            </a:r>
          </a:p>
          <a:p>
            <a:pPr eaLnBrk="1" hangingPunct="1">
              <a:spcBef>
                <a:spcPct val="50000"/>
              </a:spcBef>
            </a:pPr>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41</a:t>
            </a:fld>
            <a:endParaRPr lang="en-US" altLang="en-US"/>
          </a:p>
        </p:txBody>
      </p:sp>
    </p:spTree>
    <p:extLst>
      <p:ext uri="{BB962C8B-B14F-4D97-AF65-F5344CB8AC3E}">
        <p14:creationId xmlns:p14="http://schemas.microsoft.com/office/powerpoint/2010/main" val="2537276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table on this slide shows the multiplier used for each ellipse for storm areas from 450 to 3800 square miles.  These multipliers are used to create the spatial pattern for the most intense 6-hour increment.  Separate tables were developed for the 2, 3, and 4-12 6-hour increments.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42</a:t>
            </a:fld>
            <a:endParaRPr lang="en-US" altLang="en-US"/>
          </a:p>
        </p:txBody>
      </p:sp>
    </p:spTree>
    <p:extLst>
      <p:ext uri="{BB962C8B-B14F-4D97-AF65-F5344CB8AC3E}">
        <p14:creationId xmlns:p14="http://schemas.microsoft.com/office/powerpoint/2010/main" val="37603921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figure on this slide shows a 3D view of the spatial pattern for the most intense 6-hour increment.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43</a:t>
            </a:fld>
            <a:endParaRPr lang="en-US" altLang="en-US"/>
          </a:p>
        </p:txBody>
      </p:sp>
    </p:spTree>
    <p:extLst>
      <p:ext uri="{BB962C8B-B14F-4D97-AF65-F5344CB8AC3E}">
        <p14:creationId xmlns:p14="http://schemas.microsoft.com/office/powerpoint/2010/main" val="4234862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table on this slide shows the multiplier used for each ellipse for storm areas from 450 to 3800 square miles.  These multipliers are used to create the spatial pattern for the 2</a:t>
            </a:r>
            <a:r>
              <a:rPr lang="en-US" altLang="en-US" baseline="30000" dirty="0"/>
              <a:t>nd</a:t>
            </a:r>
            <a:r>
              <a:rPr lang="en-US" altLang="en-US" dirty="0"/>
              <a:t> most intense 6-hour increment. These multiplier values are smaller and lead to a less drastic spatial distribution when compared to the most intense 6-hour increment.</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44</a:t>
            </a:fld>
            <a:endParaRPr lang="en-US" altLang="en-US"/>
          </a:p>
        </p:txBody>
      </p:sp>
    </p:spTree>
    <p:extLst>
      <p:ext uri="{BB962C8B-B14F-4D97-AF65-F5344CB8AC3E}">
        <p14:creationId xmlns:p14="http://schemas.microsoft.com/office/powerpoint/2010/main" val="3972929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figure on this slide shows a 3D view of the spatial pattern for the 2</a:t>
            </a:r>
            <a:r>
              <a:rPr lang="en-US" altLang="en-US" baseline="30000" dirty="0"/>
              <a:t>nd</a:t>
            </a:r>
            <a:r>
              <a:rPr lang="en-US" altLang="en-US" dirty="0"/>
              <a:t> most intense 6-hour increment.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45</a:t>
            </a:fld>
            <a:endParaRPr lang="en-US" altLang="en-US"/>
          </a:p>
        </p:txBody>
      </p:sp>
    </p:spTree>
    <p:extLst>
      <p:ext uri="{BB962C8B-B14F-4D97-AF65-F5344CB8AC3E}">
        <p14:creationId xmlns:p14="http://schemas.microsoft.com/office/powerpoint/2010/main" val="1155880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This slide shows an example calculation of the spatial distribution for a storm that has an area of 1000 square miles – for the 1</a:t>
            </a:r>
            <a:r>
              <a:rPr lang="en-US" altLang="en-US" baseline="30000" dirty="0"/>
              <a:t>st</a:t>
            </a:r>
            <a:r>
              <a:rPr lang="en-US" altLang="en-US" dirty="0"/>
              <a:t> 6-hour duration.  The average PMP for this storm area is 30 inches.  The elliptical pattern on this slide shows how the PMP varies in space for the most intense 6-hour increment.  For ellipse A (area is 10 sq miles) the PMP depth is 44.7 inches and for ellipse I (area is 1000 square miles – the incremental area is 300 sq miles) the PMP depth is 25.7 inches.  Even though the PMP depths vary for each ellipse (PMP depth decreases with increasing area) the area-average value is 30 inches.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46</a:t>
            </a:fld>
            <a:endParaRPr lang="en-US" altLang="en-US"/>
          </a:p>
        </p:txBody>
      </p:sp>
    </p:spTree>
    <p:extLst>
      <p:ext uri="{BB962C8B-B14F-4D97-AF65-F5344CB8AC3E}">
        <p14:creationId xmlns:p14="http://schemas.microsoft.com/office/powerpoint/2010/main" val="23993083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r>
              <a:rPr lang="en-US" altLang="en-US" dirty="0"/>
              <a:t>An initial storm location is the basin centroid.  This results in the PMP over the upstream watershed.  The goal is to compute the PMF flowing into a reservoir.  Due to watershed characteristics, such as impervious land, the PMP storm center might not be the watershed centroid.  The result is that you no longer have the PMP over the upstream watershed; however, you are still using the PMP storm to produce the PMF.  An iterative process is needed to generate maximum inflow into reservoir.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47</a:t>
            </a:fld>
            <a:endParaRPr lang="en-US" altLang="en-US"/>
          </a:p>
        </p:txBody>
      </p:sp>
    </p:spTree>
    <p:extLst>
      <p:ext uri="{BB962C8B-B14F-4D97-AF65-F5344CB8AC3E}">
        <p14:creationId xmlns:p14="http://schemas.microsoft.com/office/powerpoint/2010/main" val="13804028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By examining historic storm events, preferred storm orientations were developed for the eastern US.  The map on this slide shows the preferred storm orientation (direction from north of the major axis) and location of some of the storms used to develop this map.  Figure 10 in HMR 52 contains an adjustment factor if the storm orientation differs by more than 40 degrees from the preferred storm orientation.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48</a:t>
            </a:fld>
            <a:endParaRPr lang="en-US" altLang="en-US"/>
          </a:p>
        </p:txBody>
      </p:sp>
    </p:spTree>
    <p:extLst>
      <p:ext uri="{BB962C8B-B14F-4D97-AF65-F5344CB8AC3E}">
        <p14:creationId xmlns:p14="http://schemas.microsoft.com/office/powerpoint/2010/main" val="12074995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By examining historic storm events, preferred storm orientations were developed for the eastern US.  The map on this slide shows the preferred storm orientation (direction from north of the major axis) and location of some of the storms used to develop this map.  </a:t>
            </a:r>
            <a:r>
              <a:rPr lang="en-US" altLang="en-US" b="1" dirty="0"/>
              <a:t>Figure 10 in HMR 52</a:t>
            </a:r>
            <a:r>
              <a:rPr lang="en-US" altLang="en-US" dirty="0"/>
              <a:t> contains an adjustment factor if the storm orientation differs by more than 40 degrees from the preferred storm orientation.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49</a:t>
            </a:fld>
            <a:endParaRPr lang="en-US" altLang="en-US"/>
          </a:p>
        </p:txBody>
      </p:sp>
    </p:spTree>
    <p:extLst>
      <p:ext uri="{BB962C8B-B14F-4D97-AF65-F5344CB8AC3E}">
        <p14:creationId xmlns:p14="http://schemas.microsoft.com/office/powerpoint/2010/main" val="3629087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Dew point is the best way to understand how nasty it is outside in hot, humid climates.  The relative humidity doesn’t tell you a lot if it’s also really warm outside, but the dew point communicates the combination of the two.</a:t>
            </a:r>
          </a:p>
          <a:p>
            <a:r>
              <a:rPr lang="en-US" dirty="0"/>
              <a:t>For example, 80 degrees with a 70 degree dew point has a RH of about 72%, but is very nasty outside.</a:t>
            </a:r>
          </a:p>
          <a:p>
            <a:r>
              <a:rPr lang="en-US" dirty="0"/>
              <a:t>68 degrees at 100% RH has a dew point of 68, and is sticky but much more comfortable.</a:t>
            </a:r>
          </a:p>
          <a:p>
            <a:r>
              <a:rPr lang="en-US" dirty="0"/>
              <a:t>Since the dewpoint really can’t be higher than the temperature, if the dewpoint equals the dry bulb temperature, the air is considered saturated.</a:t>
            </a:r>
          </a:p>
        </p:txBody>
      </p:sp>
      <p:sp>
        <p:nvSpPr>
          <p:cNvPr id="4" name="Slide Number Placeholder 3"/>
          <p:cNvSpPr>
            <a:spLocks noGrp="1"/>
          </p:cNvSpPr>
          <p:nvPr>
            <p:ph type="sldNum" sz="quarter" idx="5"/>
          </p:nvPr>
        </p:nvSpPr>
        <p:spPr/>
        <p:txBody>
          <a:bodyPr/>
          <a:lstStyle/>
          <a:p>
            <a:fld id="{52C3C799-0DF9-49AE-8345-B2A5B9E15C49}" type="slidenum">
              <a:rPr lang="en-US" smtClean="0"/>
              <a:t>10</a:t>
            </a:fld>
            <a:endParaRPr lang="en-US"/>
          </a:p>
        </p:txBody>
      </p:sp>
    </p:spTree>
    <p:extLst>
      <p:ext uri="{BB962C8B-B14F-4D97-AF65-F5344CB8AC3E}">
        <p14:creationId xmlns:p14="http://schemas.microsoft.com/office/powerpoint/2010/main" val="32048716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50</a:t>
            </a:fld>
            <a:endParaRPr lang="en-US" altLang="en-US"/>
          </a:p>
        </p:txBody>
      </p:sp>
    </p:spTree>
    <p:extLst>
      <p:ext uri="{BB962C8B-B14F-4D97-AF65-F5344CB8AC3E}">
        <p14:creationId xmlns:p14="http://schemas.microsoft.com/office/powerpoint/2010/main" val="34672155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Refer to index maps in HMR 51 to determine subbasin average PMP depths for durations 1, 6, 12, 24, 48, and 72 hours and storm areas from 10-20000 sq miles (30 maps, Figures 18 - 47).  It a good idea to plot the PMP depths to eliminate errors when reading values from the figures.  These index maps implicitly contain depth-area and depth-duration information.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51</a:t>
            </a:fld>
            <a:endParaRPr lang="en-US" altLang="en-US"/>
          </a:p>
        </p:txBody>
      </p:sp>
    </p:spTree>
    <p:extLst>
      <p:ext uri="{BB962C8B-B14F-4D97-AF65-F5344CB8AC3E}">
        <p14:creationId xmlns:p14="http://schemas.microsoft.com/office/powerpoint/2010/main" val="37303774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It a good idea to plot the PMP depths to eliminate errors when reading values from the figures.  These index maps implicitly contain depth-area and depth-duration information.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52</a:t>
            </a:fld>
            <a:endParaRPr lang="en-US" altLang="en-US"/>
          </a:p>
        </p:txBody>
      </p:sp>
    </p:spTree>
    <p:extLst>
      <p:ext uri="{BB962C8B-B14F-4D97-AF65-F5344CB8AC3E}">
        <p14:creationId xmlns:p14="http://schemas.microsoft.com/office/powerpoint/2010/main" val="39928489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X and Y Coordinates – start with centroid of basin.</a:t>
            </a:r>
          </a:p>
          <a:p>
            <a:pPr eaLnBrk="1" hangingPunct="1"/>
            <a:endParaRPr lang="en-US" altLang="en-US" dirty="0"/>
          </a:p>
          <a:p>
            <a:pPr eaLnBrk="1" hangingPunct="1"/>
            <a:r>
              <a:rPr lang="en-US" altLang="en-US" dirty="0"/>
              <a:t>Refer to HMR51</a:t>
            </a:r>
            <a:r>
              <a:rPr lang="en-US" altLang="en-US" baseline="0" dirty="0"/>
              <a:t> </a:t>
            </a:r>
            <a:r>
              <a:rPr lang="en-US" altLang="en-US" dirty="0"/>
              <a:t>to find the preferred storm orientation.</a:t>
            </a:r>
          </a:p>
          <a:p>
            <a:pPr eaLnBrk="1" hangingPunct="1"/>
            <a:endParaRPr lang="en-US" altLang="en-US" dirty="0"/>
          </a:p>
          <a:p>
            <a:pPr eaLnBrk="1" hangingPunct="1"/>
            <a:r>
              <a:rPr lang="en-US" altLang="en-US" dirty="0"/>
              <a:t>The Temporal Distribution (ST) card is used to define the time-pattern and time-step for the PMP event.  The first variable on the ST card is the time interval. The second variable is the ratio of 1-hr to 6-hr precipitation for isohyet A of a 20000 sq mile storm.  Refer to Figure 39 in HMR 52 for the 1 to 6 hour ratio.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53</a:t>
            </a:fld>
            <a:endParaRPr lang="en-US" altLang="en-US"/>
          </a:p>
        </p:txBody>
      </p:sp>
    </p:spTree>
    <p:extLst>
      <p:ext uri="{BB962C8B-B14F-4D97-AF65-F5344CB8AC3E}">
        <p14:creationId xmlns:p14="http://schemas.microsoft.com/office/powerpoint/2010/main" val="7274998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X and Y Coordinates – start with centroid of basin.</a:t>
            </a:r>
          </a:p>
          <a:p>
            <a:pPr eaLnBrk="1" hangingPunct="1"/>
            <a:endParaRPr lang="en-US" altLang="en-US" dirty="0"/>
          </a:p>
          <a:p>
            <a:pPr eaLnBrk="1" hangingPunct="1"/>
            <a:r>
              <a:rPr lang="en-US" altLang="en-US" dirty="0"/>
              <a:t>Refer to HMR52</a:t>
            </a:r>
            <a:r>
              <a:rPr lang="en-US" altLang="en-US" baseline="0" dirty="0"/>
              <a:t> </a:t>
            </a:r>
            <a:r>
              <a:rPr lang="en-US" altLang="en-US" dirty="0"/>
              <a:t>to find the preferred storm orientation.</a:t>
            </a:r>
          </a:p>
          <a:p>
            <a:pPr eaLnBrk="1" hangingPunct="1"/>
            <a:endParaRPr lang="en-US" altLang="en-US" dirty="0"/>
          </a:p>
          <a:p>
            <a:pPr eaLnBrk="1" hangingPunct="1"/>
            <a:r>
              <a:rPr lang="en-US" altLang="en-US" dirty="0"/>
              <a:t>The Temporal Distribution (ST) card is used to define the time-pattern and time-step for the PMP event.  The first variable on the ST card is the time interval. The second variable is the ratio of 1-hr to 6-hr precipitation for isohyet A of a 20000 sq mile storm.  Refer to Figure 39 in HMR 52 for the 1 to 6 hour ratio. </a:t>
            </a:r>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54</a:t>
            </a:fld>
            <a:endParaRPr lang="en-US" altLang="en-US"/>
          </a:p>
        </p:txBody>
      </p:sp>
    </p:spTree>
    <p:extLst>
      <p:ext uri="{BB962C8B-B14F-4D97-AF65-F5344CB8AC3E}">
        <p14:creationId xmlns:p14="http://schemas.microsoft.com/office/powerpoint/2010/main" val="11294009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Optimization trial results show how the storm parameters</a:t>
            </a:r>
            <a:r>
              <a:rPr lang="en-US" altLang="en-US" baseline="0" dirty="0"/>
              <a:t> changes during the maximization search.  </a:t>
            </a:r>
            <a:r>
              <a:rPr lang="en-US" altLang="en-US" baseline="0"/>
              <a:t>There are plots and summary tables.  </a:t>
            </a:r>
            <a:endParaRPr lang="en-US" altLang="en-US"/>
          </a:p>
          <a:p>
            <a:pPr eaLnBrk="1" hangingPunct="1"/>
            <a:endParaRPr lang="en-US" alt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55</a:t>
            </a:fld>
            <a:endParaRPr lang="en-US" altLang="en-US"/>
          </a:p>
        </p:txBody>
      </p:sp>
    </p:spTree>
    <p:extLst>
      <p:ext uri="{BB962C8B-B14F-4D97-AF65-F5344CB8AC3E}">
        <p14:creationId xmlns:p14="http://schemas.microsoft.com/office/powerpoint/2010/main" val="5016096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altLang="en-US" dirty="0"/>
              <a:t>HMRs 49, 55A, 57, and 59 contain procedures for developing PMP hyetographs in the western states.  The following steps are a brief description of the procedure. </a:t>
            </a:r>
          </a:p>
          <a:p>
            <a:pPr marL="228600" indent="-228600" eaLnBrk="1" hangingPunct="1">
              <a:buFontTx/>
              <a:buAutoNum type="arabicPeriod"/>
            </a:pPr>
            <a:r>
              <a:rPr lang="en-US" altLang="en-US" dirty="0"/>
              <a:t>Develop a map of the watershed boundary at a scale of 1:1,000,000. </a:t>
            </a:r>
          </a:p>
          <a:p>
            <a:pPr marL="228600" indent="-228600" eaLnBrk="1" hangingPunct="1">
              <a:buFontTx/>
              <a:buAutoNum type="arabicPeriod"/>
            </a:pPr>
            <a:r>
              <a:rPr lang="en-US" altLang="en-US" dirty="0"/>
              <a:t>Overlay PMP index maps from HMRs and compute basin average PMP (10 square mile – 24 hour).</a:t>
            </a:r>
          </a:p>
          <a:p>
            <a:pPr marL="228600" indent="-228600" eaLnBrk="1" hangingPunct="1">
              <a:buFontTx/>
              <a:buAutoNum type="arabicPeriod"/>
            </a:pPr>
            <a:r>
              <a:rPr lang="en-US" altLang="en-US" dirty="0"/>
              <a:t>Use depth-duration relationships, developed from historic events, to distribute PMP from step 2 for the entire storm duration (cumulative curve).</a:t>
            </a:r>
          </a:p>
          <a:p>
            <a:pPr marL="228600" indent="-228600" eaLnBrk="1" hangingPunct="1">
              <a:buFontTx/>
              <a:buAutoNum type="arabicPeriod"/>
            </a:pPr>
            <a:r>
              <a:rPr lang="en-US" altLang="en-US" dirty="0"/>
              <a:t>Use area-reductions factors, developed from historic events, to reduce the depth-duration PMP curve for storm area. </a:t>
            </a:r>
          </a:p>
          <a:p>
            <a:pPr marL="228600" indent="-228600" eaLnBrk="1" hangingPunct="1">
              <a:buFontTx/>
              <a:buAutoNum type="arabicPeriod"/>
            </a:pPr>
            <a:r>
              <a:rPr lang="en-US" altLang="en-US" dirty="0"/>
              <a:t>Draw a smooth Depth-Duration curve and compute the incremental PMP depths. </a:t>
            </a:r>
          </a:p>
          <a:p>
            <a:pPr marL="228600" indent="-228600" eaLnBrk="1" hangingPunct="1">
              <a:buFontTx/>
              <a:buAutoNum type="arabicPeriod"/>
            </a:pPr>
            <a:r>
              <a:rPr lang="en-US" altLang="en-US" dirty="0"/>
              <a:t>Arrange the incremental values into an appropriate storm pattern.  HMRs contain some guidance. </a:t>
            </a:r>
          </a:p>
          <a:p>
            <a:pPr marL="228600" indent="-228600" eaLnBrk="1" hangingPunct="1">
              <a:buFontTx/>
              <a:buAutoNum type="arabicPeriod"/>
            </a:pPr>
            <a:r>
              <a:rPr lang="en-US" altLang="en-US" dirty="0"/>
              <a:t>If necessary, develop a spatial pattern.  This is needed if the basin is subdivided into smaller subbasins and precipitation varies spatially across the basin.  The HMRs provide elliptical patterns for storms less than 500 square miles.  For larger storms, guidelines state that you could use maps of 1% rainfall (TP 40) or historic events to develop a spatial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56</a:t>
            </a:fld>
            <a:endParaRPr lang="en-US" altLang="en-US"/>
          </a:p>
        </p:txBody>
      </p:sp>
    </p:spTree>
    <p:extLst>
      <p:ext uri="{BB962C8B-B14F-4D97-AF65-F5344CB8AC3E}">
        <p14:creationId xmlns:p14="http://schemas.microsoft.com/office/powerpoint/2010/main" val="14083356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altLang="en-US" dirty="0"/>
              <a:t>HMRs 49, 55A, 57, and 59 contain procedures for developing PMP hyetographs in the western states.  The following steps are a brief description of the procedure. </a:t>
            </a:r>
          </a:p>
          <a:p>
            <a:pPr marL="228600" indent="-228600" eaLnBrk="1" hangingPunct="1">
              <a:buFontTx/>
              <a:buAutoNum type="arabicPeriod"/>
            </a:pPr>
            <a:r>
              <a:rPr lang="en-US" altLang="en-US" dirty="0"/>
              <a:t>Develop a map of the watershed boundary at a scale of 1:1,000,000. </a:t>
            </a:r>
          </a:p>
          <a:p>
            <a:pPr marL="228600" indent="-228600" eaLnBrk="1" hangingPunct="1">
              <a:buFontTx/>
              <a:buAutoNum type="arabicPeriod"/>
            </a:pPr>
            <a:r>
              <a:rPr lang="en-US" altLang="en-US" dirty="0"/>
              <a:t>Overlay PMP index maps from HMRs and compute basin average PMP (10 square mile – 24 hour).</a:t>
            </a:r>
          </a:p>
          <a:p>
            <a:pPr marL="228600" indent="-228600" eaLnBrk="1" hangingPunct="1">
              <a:buFontTx/>
              <a:buAutoNum type="arabicPeriod"/>
            </a:pPr>
            <a:r>
              <a:rPr lang="en-US" altLang="en-US" dirty="0"/>
              <a:t>Use depth-duration relationships, developed from historic events, to distribute PMP from step 2 for the entire storm duration (cumulative curve).</a:t>
            </a:r>
          </a:p>
          <a:p>
            <a:pPr marL="228600" indent="-228600" eaLnBrk="1" hangingPunct="1">
              <a:buFontTx/>
              <a:buAutoNum type="arabicPeriod"/>
            </a:pPr>
            <a:r>
              <a:rPr lang="en-US" altLang="en-US" dirty="0"/>
              <a:t>Use area-reductions factors, developed from historic events, to reduce the depth-duration PMP curve for storm area. </a:t>
            </a:r>
          </a:p>
          <a:p>
            <a:pPr marL="228600" indent="-228600" eaLnBrk="1" hangingPunct="1">
              <a:buFontTx/>
              <a:buAutoNum type="arabicPeriod"/>
            </a:pPr>
            <a:r>
              <a:rPr lang="en-US" altLang="en-US" dirty="0"/>
              <a:t>Draw a smooth Depth-Duration curve and compute the incremental PMP depths. </a:t>
            </a:r>
          </a:p>
          <a:p>
            <a:pPr marL="228600" indent="-228600" eaLnBrk="1" hangingPunct="1">
              <a:buFontTx/>
              <a:buAutoNum type="arabicPeriod"/>
            </a:pPr>
            <a:r>
              <a:rPr lang="en-US" altLang="en-US" dirty="0"/>
              <a:t>Arrange the incremental values into an appropriate storm pattern.  HMRs contain some guidance. </a:t>
            </a:r>
          </a:p>
          <a:p>
            <a:pPr marL="228600" indent="-228600" eaLnBrk="1" hangingPunct="1">
              <a:buFontTx/>
              <a:buAutoNum type="arabicPeriod"/>
            </a:pPr>
            <a:r>
              <a:rPr lang="en-US" altLang="en-US" dirty="0"/>
              <a:t>If necessary, develop a spatial pattern.  This is needed if the basin is subdivided into smaller subbasins and precipitation varies spatially across the basin.  The HMRs provide elliptical patterns for storms less than 500 square miles.  For larger storms, guidelines state that you could use maps of 1% rainfall (TP 40) or historic events to develop a spatial pattern.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57</a:t>
            </a:fld>
            <a:endParaRPr lang="en-US" altLang="en-US"/>
          </a:p>
        </p:txBody>
      </p:sp>
    </p:spTree>
    <p:extLst>
      <p:ext uri="{BB962C8B-B14F-4D97-AF65-F5344CB8AC3E}">
        <p14:creationId xmlns:p14="http://schemas.microsoft.com/office/powerpoint/2010/main" val="2402314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r>
              <a:rPr lang="en-US" altLang="en-US" dirty="0"/>
              <a:t>The figures on this slide show two spatial patterns.  These were created using ArcGIS tools.</a:t>
            </a:r>
          </a:p>
          <a:p>
            <a:pPr marL="228600" indent="-228600" eaLnBrk="1" hangingPunct="1">
              <a:buFontTx/>
              <a:buAutoNum type="arabicParenR"/>
            </a:pPr>
            <a:r>
              <a:rPr lang="en-US" altLang="en-US" dirty="0"/>
              <a:t>Create a RASTER historic storm and the 1% precipitation. </a:t>
            </a:r>
          </a:p>
          <a:p>
            <a:pPr marL="228600" indent="-228600" eaLnBrk="1" hangingPunct="1">
              <a:buFontTx/>
              <a:buAutoNum type="arabicParenR"/>
            </a:pPr>
            <a:r>
              <a:rPr lang="en-US" altLang="en-US" dirty="0"/>
              <a:t>Use Zonal Statistics to compute the basin average precipitation. </a:t>
            </a:r>
          </a:p>
          <a:p>
            <a:pPr marL="228600" indent="-228600" eaLnBrk="1" hangingPunct="1">
              <a:buFontTx/>
              <a:buAutoNum type="arabicParenR"/>
            </a:pPr>
            <a:r>
              <a:rPr lang="en-US" altLang="en-US" dirty="0"/>
              <a:t>Divide raster by the basin average to create a normalized grid.  </a:t>
            </a:r>
          </a:p>
          <a:p>
            <a:pPr marL="228600" indent="-228600" eaLnBrk="1" hangingPunct="1">
              <a:buFontTx/>
              <a:buAutoNum type="arabicParenR"/>
            </a:pPr>
            <a:r>
              <a:rPr lang="en-US" altLang="en-US" dirty="0"/>
              <a:t>Multiply PMP by normalized grid to compute spatial distribution of PMP.</a:t>
            </a:r>
          </a:p>
          <a:p>
            <a:pPr marL="228600" indent="-228600" eaLnBrk="1" hangingPunct="1">
              <a:buFontTx/>
              <a:buAutoNum type="arabicParenR"/>
            </a:pPr>
            <a:r>
              <a:rPr lang="en-US" altLang="en-US" dirty="0"/>
              <a:t>Use Zonal Statistics to compute average PMP for each subbasin. </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58</a:t>
            </a:fld>
            <a:endParaRPr lang="en-US" altLang="en-US"/>
          </a:p>
        </p:txBody>
      </p:sp>
    </p:spTree>
    <p:extLst>
      <p:ext uri="{BB962C8B-B14F-4D97-AF65-F5344CB8AC3E}">
        <p14:creationId xmlns:p14="http://schemas.microsoft.com/office/powerpoint/2010/main" val="3090496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three primary processes considered in the PMP documents, with a heavy focus on the first two.  You might see fronts and cyclones under “convergence” or “non-orographic” PMP.</a:t>
            </a:r>
          </a:p>
        </p:txBody>
      </p:sp>
      <p:sp>
        <p:nvSpPr>
          <p:cNvPr id="4" name="Slide Number Placeholder 3"/>
          <p:cNvSpPr>
            <a:spLocks noGrp="1"/>
          </p:cNvSpPr>
          <p:nvPr>
            <p:ph type="sldNum" sz="quarter" idx="5"/>
          </p:nvPr>
        </p:nvSpPr>
        <p:spPr/>
        <p:txBody>
          <a:bodyPr/>
          <a:lstStyle/>
          <a:p>
            <a:fld id="{52C3C799-0DF9-49AE-8345-B2A5B9E15C49}" type="slidenum">
              <a:rPr lang="en-US" smtClean="0"/>
              <a:t>11</a:t>
            </a:fld>
            <a:endParaRPr lang="en-US"/>
          </a:p>
        </p:txBody>
      </p:sp>
    </p:spTree>
    <p:extLst>
      <p:ext uri="{BB962C8B-B14F-4D97-AF65-F5344CB8AC3E}">
        <p14:creationId xmlns:p14="http://schemas.microsoft.com/office/powerpoint/2010/main" val="2802359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Synoptic scale meteorology</a:t>
            </a:r>
          </a:p>
          <a:p>
            <a:r>
              <a:rPr lang="en-US" dirty="0"/>
              <a:t>Remember – warmer air is less dense, so when a cold air mass and warm air mass meet, there is vertical stratification in the atmosphere</a:t>
            </a:r>
          </a:p>
          <a:p>
            <a:endParaRPr lang="en-US" dirty="0"/>
          </a:p>
          <a:p>
            <a:r>
              <a:rPr lang="en-US" dirty="0"/>
              <a:t>The right side is from a surface map.  The colored lines are front, the lines are isobars (same pressure)</a:t>
            </a:r>
          </a:p>
          <a:p>
            <a:r>
              <a:rPr lang="en-US" dirty="0"/>
              <a:t>The little nodes on the front show which way the front is moving</a:t>
            </a:r>
          </a:p>
          <a:p>
            <a:r>
              <a:rPr lang="en-US" dirty="0"/>
              <a:t>Cyclones obey the right hand rule in the northern hemisphere – air is rising (thumb) and the rotation is counterclockwise (fingers curled).  Cooler air is typically found in the north, warmer in the south, so the circulation often brings a cold front which catches up with a warm air mass.</a:t>
            </a:r>
          </a:p>
          <a:p>
            <a:r>
              <a:rPr lang="en-US" dirty="0"/>
              <a:t>Occlusion causes a “trough of warm air aloft” aka TROWAL – the bottom of the warm front is not at the surface since it has climbed up the cold front</a:t>
            </a:r>
          </a:p>
        </p:txBody>
      </p:sp>
      <p:sp>
        <p:nvSpPr>
          <p:cNvPr id="4" name="Slide Number Placeholder 3"/>
          <p:cNvSpPr>
            <a:spLocks noGrp="1"/>
          </p:cNvSpPr>
          <p:nvPr>
            <p:ph type="sldNum" sz="quarter" idx="5"/>
          </p:nvPr>
        </p:nvSpPr>
        <p:spPr/>
        <p:txBody>
          <a:bodyPr/>
          <a:lstStyle/>
          <a:p>
            <a:fld id="{52C3C799-0DF9-49AE-8345-B2A5B9E15C49}" type="slidenum">
              <a:rPr lang="en-US" smtClean="0"/>
              <a:t>12</a:t>
            </a:fld>
            <a:endParaRPr lang="en-US"/>
          </a:p>
        </p:txBody>
      </p:sp>
    </p:spTree>
    <p:extLst>
      <p:ext uri="{BB962C8B-B14F-4D97-AF65-F5344CB8AC3E}">
        <p14:creationId xmlns:p14="http://schemas.microsoft.com/office/powerpoint/2010/main" val="2305076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same mechanics of cooling and condensation happen for all the lifting types – but it’s easiest to see here on orographic effects.</a:t>
            </a:r>
          </a:p>
          <a:p>
            <a:endParaRPr lang="en-US" dirty="0"/>
          </a:p>
          <a:p>
            <a:r>
              <a:rPr lang="en-US" dirty="0"/>
              <a:t>As the air parcel cools and creates precipitation, the humidity drops.  Then, once the parcel is pushed over the mountain and sinks on the other side, the air is much drier than on the windward side of the mountain.  This is called a “rain shadow”.</a:t>
            </a:r>
          </a:p>
        </p:txBody>
      </p:sp>
      <p:sp>
        <p:nvSpPr>
          <p:cNvPr id="4" name="Slide Number Placeholder 3"/>
          <p:cNvSpPr>
            <a:spLocks noGrp="1"/>
          </p:cNvSpPr>
          <p:nvPr>
            <p:ph type="sldNum" sz="quarter" idx="5"/>
          </p:nvPr>
        </p:nvSpPr>
        <p:spPr/>
        <p:txBody>
          <a:bodyPr/>
          <a:lstStyle/>
          <a:p>
            <a:fld id="{52C3C799-0DF9-49AE-8345-B2A5B9E15C49}" type="slidenum">
              <a:rPr lang="en-US" smtClean="0"/>
              <a:t>13</a:t>
            </a:fld>
            <a:endParaRPr lang="en-US"/>
          </a:p>
        </p:txBody>
      </p:sp>
    </p:spTree>
    <p:extLst>
      <p:ext uri="{BB962C8B-B14F-4D97-AF65-F5344CB8AC3E}">
        <p14:creationId xmlns:p14="http://schemas.microsoft.com/office/powerpoint/2010/main" val="2472857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Mesoscale meteorology – this can happen at a scale as small as a single cloud (ordinary thunderstorms)</a:t>
            </a:r>
          </a:p>
        </p:txBody>
      </p:sp>
      <p:sp>
        <p:nvSpPr>
          <p:cNvPr id="4" name="Slide Number Placeholder 3"/>
          <p:cNvSpPr>
            <a:spLocks noGrp="1"/>
          </p:cNvSpPr>
          <p:nvPr>
            <p:ph type="sldNum" sz="quarter" idx="5"/>
          </p:nvPr>
        </p:nvSpPr>
        <p:spPr/>
        <p:txBody>
          <a:bodyPr/>
          <a:lstStyle/>
          <a:p>
            <a:fld id="{52C3C799-0DF9-49AE-8345-B2A5B9E15C49}" type="slidenum">
              <a:rPr lang="en-US" smtClean="0"/>
              <a:t>14</a:t>
            </a:fld>
            <a:endParaRPr lang="en-US"/>
          </a:p>
        </p:txBody>
      </p:sp>
    </p:spTree>
    <p:extLst>
      <p:ext uri="{BB962C8B-B14F-4D97-AF65-F5344CB8AC3E}">
        <p14:creationId xmlns:p14="http://schemas.microsoft.com/office/powerpoint/2010/main" val="2493869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discussion in PMP documents, especially when mountains come into play, is barriers.  If there are places where moisture flow can be interrupted, then the PMP is likely to not be as high if the location could be continuously connected to moisture.</a:t>
            </a:r>
          </a:p>
          <a:p>
            <a:r>
              <a:rPr lang="en-US" dirty="0"/>
              <a:t>Locations with ample access to warm moist air (such as near the ocean) with nothing in the way to interrupt the flow (like mountains) can produce the highest PMP estimates.</a:t>
            </a:r>
          </a:p>
        </p:txBody>
      </p:sp>
      <p:sp>
        <p:nvSpPr>
          <p:cNvPr id="4" name="Slide Number Placeholder 3"/>
          <p:cNvSpPr>
            <a:spLocks noGrp="1"/>
          </p:cNvSpPr>
          <p:nvPr>
            <p:ph type="sldNum" sz="quarter" idx="5"/>
          </p:nvPr>
        </p:nvSpPr>
        <p:spPr/>
        <p:txBody>
          <a:bodyPr/>
          <a:lstStyle/>
          <a:p>
            <a:fld id="{52C3C799-0DF9-49AE-8345-B2A5B9E15C49}" type="slidenum">
              <a:rPr lang="en-US" smtClean="0"/>
              <a:t>15</a:t>
            </a:fld>
            <a:endParaRPr lang="en-US"/>
          </a:p>
        </p:txBody>
      </p:sp>
    </p:spTree>
    <p:extLst>
      <p:ext uri="{BB962C8B-B14F-4D97-AF65-F5344CB8AC3E}">
        <p14:creationId xmlns:p14="http://schemas.microsoft.com/office/powerpoint/2010/main" val="683884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considerations for the moisture adjustment might be included, like elevation and barriers</a:t>
            </a:r>
          </a:p>
        </p:txBody>
      </p:sp>
      <p:sp>
        <p:nvSpPr>
          <p:cNvPr id="4" name="Slide Number Placeholder 3"/>
          <p:cNvSpPr>
            <a:spLocks noGrp="1"/>
          </p:cNvSpPr>
          <p:nvPr>
            <p:ph type="sldNum" sz="quarter" idx="5"/>
          </p:nvPr>
        </p:nvSpPr>
        <p:spPr/>
        <p:txBody>
          <a:bodyPr/>
          <a:lstStyle/>
          <a:p>
            <a:fld id="{52C3C799-0DF9-49AE-8345-B2A5B9E15C49}" type="slidenum">
              <a:rPr lang="en-US" smtClean="0"/>
              <a:t>18</a:t>
            </a:fld>
            <a:endParaRPr lang="en-US"/>
          </a:p>
        </p:txBody>
      </p:sp>
    </p:spTree>
    <p:extLst>
      <p:ext uri="{BB962C8B-B14F-4D97-AF65-F5344CB8AC3E}">
        <p14:creationId xmlns:p14="http://schemas.microsoft.com/office/powerpoint/2010/main" val="5609158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9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8683A-86D6-00D0-5F18-6D8B950024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7501094-6C35-0546-078A-C596234027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C34AD3-0AB8-C966-0FA0-8BEEF01AF8DE}"/>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5" name="Footer Placeholder 4">
            <a:extLst>
              <a:ext uri="{FF2B5EF4-FFF2-40B4-BE49-F238E27FC236}">
                <a16:creationId xmlns:a16="http://schemas.microsoft.com/office/drawing/2014/main" id="{88944EDA-B34F-FA21-03BE-3F2CAD816A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C15899-2728-E5D4-41EB-D77C311C4F67}"/>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4132734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A217A-9FAE-3E30-4D55-EE544F0CBE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D2FBDB-8794-2F15-4790-660A8F55CC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C294E-11DF-0427-91C2-C47778FBFEED}"/>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5" name="Footer Placeholder 4">
            <a:extLst>
              <a:ext uri="{FF2B5EF4-FFF2-40B4-BE49-F238E27FC236}">
                <a16:creationId xmlns:a16="http://schemas.microsoft.com/office/drawing/2014/main" id="{4308A8A9-3D15-B754-C3A5-0202DFDAF9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61DD35-29BB-ED40-0D5E-BF0A87ED14B7}"/>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3138166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26FA90-3406-AF0A-5C7F-1F8EF722B07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C9207CA-9111-07B7-4EF6-FFC641C3A8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850179-12A9-E884-435C-D8F7588DFCB1}"/>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5" name="Footer Placeholder 4">
            <a:extLst>
              <a:ext uri="{FF2B5EF4-FFF2-40B4-BE49-F238E27FC236}">
                <a16:creationId xmlns:a16="http://schemas.microsoft.com/office/drawing/2014/main" id="{5F61E189-E4E5-5E41-0F2D-E7BAEC8FA0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D5F01-3DAF-4D59-33C9-D0814EFAC0A0}"/>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1615531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50294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B5E95-6D6E-2AA1-7857-9409D2A12B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2109B4-50A5-3CCB-15E3-837074315E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14710-2790-32CC-CB3F-EF17B035F9FA}"/>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5" name="Footer Placeholder 4">
            <a:extLst>
              <a:ext uri="{FF2B5EF4-FFF2-40B4-BE49-F238E27FC236}">
                <a16:creationId xmlns:a16="http://schemas.microsoft.com/office/drawing/2014/main" id="{65C6C32C-9F4E-8D63-86DA-0755399224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1FA51C-E6A8-78C9-D08F-85D5231D3DBD}"/>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410452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BFBCD-F1E2-3200-675A-89F554AEE3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816F52-E22A-3945-0752-AF82F9521B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DB4F2B-716D-D879-B33C-81C45D2604C6}"/>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5" name="Footer Placeholder 4">
            <a:extLst>
              <a:ext uri="{FF2B5EF4-FFF2-40B4-BE49-F238E27FC236}">
                <a16:creationId xmlns:a16="http://schemas.microsoft.com/office/drawing/2014/main" id="{44CE24B2-611D-EEDD-FBDE-F97B30D191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EA226F-824E-8F9A-90ED-B35DE5315C29}"/>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5444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F3FF-7C55-298A-5947-0FA2813AA3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E20380-05B1-278A-F02F-A4DC183D58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4E6A58-EC7D-45DD-DE51-D3D112899E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3012B4-9038-DFA4-734F-CDE601000471}"/>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6" name="Footer Placeholder 5">
            <a:extLst>
              <a:ext uri="{FF2B5EF4-FFF2-40B4-BE49-F238E27FC236}">
                <a16:creationId xmlns:a16="http://schemas.microsoft.com/office/drawing/2014/main" id="{CA514A6D-7551-5FDB-9AB0-73743EA3D0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2DFFB0-72D7-B639-FC1E-08597BF10486}"/>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3666204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21BAB-CB47-40FA-0D20-2E82D18DC4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87BCC6-0C29-2E1A-3E3B-73E75FFE79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67E2BF-EFDC-5B7F-3315-E624C55713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A8B9F5-023C-96F7-7EA2-9B23B47AF9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B756FB-CFF0-E8D9-98E7-0D34FD844E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4E50D2-5BE2-FA13-F11E-9261057E2818}"/>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8" name="Footer Placeholder 7">
            <a:extLst>
              <a:ext uri="{FF2B5EF4-FFF2-40B4-BE49-F238E27FC236}">
                <a16:creationId xmlns:a16="http://schemas.microsoft.com/office/drawing/2014/main" id="{4B683897-6E5F-AACC-B117-5788B47F84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88EE5FF-E247-1963-8CEE-BCEEFAF8109F}"/>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685566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A9C94-773E-7ACE-5851-1974B7C8FD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2C0E87-B3D5-903B-D69E-2E1D955D78D6}"/>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4" name="Footer Placeholder 3">
            <a:extLst>
              <a:ext uri="{FF2B5EF4-FFF2-40B4-BE49-F238E27FC236}">
                <a16:creationId xmlns:a16="http://schemas.microsoft.com/office/drawing/2014/main" id="{E8D044AB-0BF1-368C-FA78-7D2EDA4AC3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212592-FFE5-DAE5-B7EC-FE18C7E1503C}"/>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1292701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249EAE-4660-7858-8585-07650B721BDE}"/>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3" name="Footer Placeholder 2">
            <a:extLst>
              <a:ext uri="{FF2B5EF4-FFF2-40B4-BE49-F238E27FC236}">
                <a16:creationId xmlns:a16="http://schemas.microsoft.com/office/drawing/2014/main" id="{9D0D30D5-44C3-748A-45B2-E4F9515802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ACA9F0-8E68-58E1-1AEA-F22C9C52EB31}"/>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3208966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8AEB6-1FAA-02B1-E883-4CDCB488F6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64DFEA-2230-D95B-B446-3631A67467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BC61654-BDB7-12FD-FED9-24750BFF0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95C1C6-87D9-DECB-4B70-25F46F0DD60A}"/>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6" name="Footer Placeholder 5">
            <a:extLst>
              <a:ext uri="{FF2B5EF4-FFF2-40B4-BE49-F238E27FC236}">
                <a16:creationId xmlns:a16="http://schemas.microsoft.com/office/drawing/2014/main" id="{5110DA22-A699-42DB-698B-2AB338008B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531301-E14D-FDEB-71F0-3D5A5E789E56}"/>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3867177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50232-502D-2F4F-0EE3-6D23A4652E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4CD0CD4-E7E1-930B-490C-5A844289C7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46140B-4DF8-D6EF-A724-4D45034F67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8FBE72-F5C4-8A17-9C11-CE4F6675E5F6}"/>
              </a:ext>
            </a:extLst>
          </p:cNvPr>
          <p:cNvSpPr>
            <a:spLocks noGrp="1"/>
          </p:cNvSpPr>
          <p:nvPr>
            <p:ph type="dt" sz="half" idx="10"/>
          </p:nvPr>
        </p:nvSpPr>
        <p:spPr/>
        <p:txBody>
          <a:bodyPr/>
          <a:lstStyle/>
          <a:p>
            <a:fld id="{07E10223-97E4-4A26-A2E9-170F61936521}" type="datetimeFigureOut">
              <a:rPr lang="en-US" smtClean="0"/>
              <a:t>3/1/2024</a:t>
            </a:fld>
            <a:endParaRPr lang="en-US"/>
          </a:p>
        </p:txBody>
      </p:sp>
      <p:sp>
        <p:nvSpPr>
          <p:cNvPr id="6" name="Footer Placeholder 5">
            <a:extLst>
              <a:ext uri="{FF2B5EF4-FFF2-40B4-BE49-F238E27FC236}">
                <a16:creationId xmlns:a16="http://schemas.microsoft.com/office/drawing/2014/main" id="{891238F6-C020-7EAF-7A07-E10DB6855D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039B66-E4F0-56C5-4BED-72ACAECCF248}"/>
              </a:ext>
            </a:extLst>
          </p:cNvPr>
          <p:cNvSpPr>
            <a:spLocks noGrp="1"/>
          </p:cNvSpPr>
          <p:nvPr>
            <p:ph type="sldNum" sz="quarter" idx="12"/>
          </p:nvPr>
        </p:nvSpPr>
        <p:spPr/>
        <p:txBody>
          <a:bodyPr/>
          <a:lstStyle/>
          <a:p>
            <a:fld id="{ADDA94DF-A59B-4674-9990-18161286D7C6}" type="slidenum">
              <a:rPr lang="en-US" smtClean="0"/>
              <a:t>‹#›</a:t>
            </a:fld>
            <a:endParaRPr lang="en-US"/>
          </a:p>
        </p:txBody>
      </p:sp>
    </p:spTree>
    <p:extLst>
      <p:ext uri="{BB962C8B-B14F-4D97-AF65-F5344CB8AC3E}">
        <p14:creationId xmlns:p14="http://schemas.microsoft.com/office/powerpoint/2010/main" val="4261664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0042CC-CE7C-51EC-B977-6A6CE8216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58A406-98AB-A833-FE00-54782C15A7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4F28FD-C18A-B0B4-BB4B-21E67C22B2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07E10223-97E4-4A26-A2E9-170F61936521}" type="datetimeFigureOut">
              <a:rPr lang="en-US" smtClean="0"/>
              <a:pPr/>
              <a:t>3/1/2024</a:t>
            </a:fld>
            <a:endParaRPr lang="en-US"/>
          </a:p>
        </p:txBody>
      </p:sp>
      <p:sp>
        <p:nvSpPr>
          <p:cNvPr id="5" name="Footer Placeholder 4">
            <a:extLst>
              <a:ext uri="{FF2B5EF4-FFF2-40B4-BE49-F238E27FC236}">
                <a16:creationId xmlns:a16="http://schemas.microsoft.com/office/drawing/2014/main" id="{1B1D86D9-EFF8-B7E4-46ED-C0EFE23F70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98BA9042-3A12-8E9D-5420-AB2345B6D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ADDA94DF-A59B-4674-9990-18161286D7C6}" type="slidenum">
              <a:rPr lang="en-US" smtClean="0"/>
              <a:pPr/>
              <a:t>‹#›</a:t>
            </a:fld>
            <a:endParaRPr lang="en-US"/>
          </a:p>
        </p:txBody>
      </p:sp>
    </p:spTree>
    <p:extLst>
      <p:ext uri="{BB962C8B-B14F-4D97-AF65-F5344CB8AC3E}">
        <p14:creationId xmlns:p14="http://schemas.microsoft.com/office/powerpoint/2010/main" val="893793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gif"/></Relationships>
</file>

<file path=ppt/slides/_rels/slide1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21.png"/><Relationship Id="rId12" Type="http://schemas.openxmlformats.org/officeDocument/2006/relationships/image" Target="../media/image14.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svg"/><Relationship Id="rId11" Type="http://schemas.openxmlformats.org/officeDocument/2006/relationships/image" Target="../media/image13.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6.svg"/><Relationship Id="rId9" Type="http://schemas.openxmlformats.org/officeDocument/2006/relationships/image" Target="../media/image23.png"/><Relationship Id="rId14" Type="http://schemas.openxmlformats.org/officeDocument/2006/relationships/image" Target="../media/image26.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67.emf"/></Relationships>
</file>

<file path=ppt/slides/_rels/slide48.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9F37D-8496-8376-A94F-2BC575DB8149}"/>
              </a:ext>
            </a:extLst>
          </p:cNvPr>
          <p:cNvSpPr>
            <a:spLocks noGrp="1"/>
          </p:cNvSpPr>
          <p:nvPr>
            <p:ph type="ctrTitle"/>
          </p:nvPr>
        </p:nvSpPr>
        <p:spPr/>
        <p:txBody>
          <a:bodyPr/>
          <a:lstStyle/>
          <a:p>
            <a:r>
              <a:rPr lang="en-US" b="1" dirty="0">
                <a:solidFill>
                  <a:schemeClr val="accent4"/>
                </a:solidFill>
                <a:effectLst>
                  <a:outerShdw blurRad="38100" dist="38100" dir="2700000" algn="tl">
                    <a:srgbClr val="000000">
                      <a:alpha val="43137"/>
                    </a:srgbClr>
                  </a:outerShdw>
                </a:effectLst>
              </a:rPr>
              <a:t>Probable Maximum Precipitation</a:t>
            </a:r>
          </a:p>
        </p:txBody>
      </p:sp>
      <p:sp>
        <p:nvSpPr>
          <p:cNvPr id="3" name="Subtitle 2">
            <a:extLst>
              <a:ext uri="{FF2B5EF4-FFF2-40B4-BE49-F238E27FC236}">
                <a16:creationId xmlns:a16="http://schemas.microsoft.com/office/drawing/2014/main" id="{6BAF079A-2530-32EA-7E94-0C8EA9E7FDBD}"/>
              </a:ext>
            </a:extLst>
          </p:cNvPr>
          <p:cNvSpPr>
            <a:spLocks noGrp="1"/>
          </p:cNvSpPr>
          <p:nvPr>
            <p:ph type="subTitle" idx="1"/>
          </p:nvPr>
        </p:nvSpPr>
        <p:spPr>
          <a:xfrm>
            <a:off x="1524000" y="3602038"/>
            <a:ext cx="9144000" cy="3056494"/>
          </a:xfrm>
        </p:spPr>
        <p:txBody>
          <a:bodyPr>
            <a:normAutofit lnSpcReduction="10000"/>
          </a:bodyPr>
          <a:lstStyle/>
          <a:p>
            <a:r>
              <a:rPr lang="en-US" b="1" dirty="0">
                <a:solidFill>
                  <a:schemeClr val="accent4"/>
                </a:solidFill>
                <a:effectLst>
                  <a:outerShdw blurRad="38100" dist="38100" dir="2700000" algn="tl">
                    <a:srgbClr val="000000">
                      <a:alpha val="43137"/>
                    </a:srgbClr>
                  </a:outerShdw>
                </a:effectLst>
              </a:rPr>
              <a:t>H&amp;H for Dam Safety</a:t>
            </a:r>
          </a:p>
          <a:p>
            <a:r>
              <a:rPr lang="en-US" dirty="0">
                <a:solidFill>
                  <a:schemeClr val="accent4"/>
                </a:solidFill>
                <a:effectLst>
                  <a:outerShdw blurRad="38100" dist="38100" dir="2700000" algn="tl">
                    <a:srgbClr val="000000">
                      <a:alpha val="43137"/>
                    </a:srgbClr>
                  </a:outerShdw>
                </a:effectLst>
              </a:rPr>
              <a:t>March 2024</a:t>
            </a:r>
          </a:p>
          <a:p>
            <a:endParaRPr lang="en-US" b="1" dirty="0">
              <a:solidFill>
                <a:schemeClr val="accent4"/>
              </a:solidFill>
              <a:effectLst>
                <a:outerShdw blurRad="38100" dist="38100" dir="2700000" algn="tl">
                  <a:srgbClr val="000000">
                    <a:alpha val="43137"/>
                  </a:srgbClr>
                </a:outerShdw>
              </a:effectLst>
            </a:endParaRPr>
          </a:p>
          <a:p>
            <a:r>
              <a:rPr lang="en-US" b="1" dirty="0">
                <a:solidFill>
                  <a:schemeClr val="accent4"/>
                </a:solidFill>
                <a:effectLst>
                  <a:outerShdw blurRad="38100" dist="38100" dir="2700000" algn="tl">
                    <a:srgbClr val="000000">
                      <a:alpha val="43137"/>
                    </a:srgbClr>
                  </a:outerShdw>
                </a:effectLst>
              </a:rPr>
              <a:t>Gregory S. Karlovits, P.E., PH, CFM</a:t>
            </a:r>
          </a:p>
          <a:p>
            <a:r>
              <a:rPr lang="en-US" dirty="0">
                <a:solidFill>
                  <a:schemeClr val="accent4"/>
                </a:solidFill>
                <a:effectLst>
                  <a:outerShdw blurRad="38100" dist="38100" dir="2700000" algn="tl">
                    <a:srgbClr val="000000">
                      <a:alpha val="43137"/>
                    </a:srgbClr>
                  </a:outerShdw>
                </a:effectLst>
              </a:rPr>
              <a:t>Hydrology and Statistics Division</a:t>
            </a:r>
          </a:p>
          <a:p>
            <a:r>
              <a:rPr lang="en-US" dirty="0">
                <a:solidFill>
                  <a:schemeClr val="accent4"/>
                </a:solidFill>
                <a:effectLst>
                  <a:outerShdw blurRad="38100" dist="38100" dir="2700000" algn="tl">
                    <a:srgbClr val="000000">
                      <a:alpha val="43137"/>
                    </a:srgbClr>
                  </a:outerShdw>
                </a:effectLst>
              </a:rPr>
              <a:t>US Army Corps of Engineers</a:t>
            </a:r>
          </a:p>
          <a:p>
            <a:r>
              <a:rPr lang="en-US" dirty="0">
                <a:solidFill>
                  <a:schemeClr val="accent4"/>
                </a:solidFill>
                <a:effectLst>
                  <a:outerShdw blurRad="38100" dist="38100" dir="2700000" algn="tl">
                    <a:srgbClr val="000000">
                      <a:alpha val="43137"/>
                    </a:srgbClr>
                  </a:outerShdw>
                </a:effectLst>
              </a:rPr>
              <a:t>Hydrologic Engineering Center</a:t>
            </a:r>
          </a:p>
        </p:txBody>
      </p:sp>
      <p:pic>
        <p:nvPicPr>
          <p:cNvPr id="5" name="Picture 4" descr="Text, qr code&#10;&#10;Description automatically generated">
            <a:extLst>
              <a:ext uri="{FF2B5EF4-FFF2-40B4-BE49-F238E27FC236}">
                <a16:creationId xmlns:a16="http://schemas.microsoft.com/office/drawing/2014/main" id="{9DD181C5-3261-4577-4557-121D1CF13715}"/>
              </a:ext>
            </a:extLst>
          </p:cNvPr>
          <p:cNvPicPr>
            <a:picLocks noChangeAspect="1"/>
          </p:cNvPicPr>
          <p:nvPr/>
        </p:nvPicPr>
        <p:blipFill>
          <a:blip r:embed="rId2">
            <a:clrChange>
              <a:clrFrom>
                <a:srgbClr val="FFFFFF"/>
              </a:clrFrom>
              <a:clrTo>
                <a:srgbClr val="FFFFFF">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1937" y="5257800"/>
            <a:ext cx="1828800" cy="1400732"/>
          </a:xfrm>
          <a:prstGeom prst="rect">
            <a:avLst/>
          </a:prstGeom>
        </p:spPr>
      </p:pic>
    </p:spTree>
    <p:extLst>
      <p:ext uri="{BB962C8B-B14F-4D97-AF65-F5344CB8AC3E}">
        <p14:creationId xmlns:p14="http://schemas.microsoft.com/office/powerpoint/2010/main" val="1606405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F5F33-8FD2-D0F0-6DFB-EC63315E4E8C}"/>
              </a:ext>
            </a:extLst>
          </p:cNvPr>
          <p:cNvSpPr>
            <a:spLocks noGrp="1"/>
          </p:cNvSpPr>
          <p:nvPr>
            <p:ph type="title"/>
          </p:nvPr>
        </p:nvSpPr>
        <p:spPr/>
        <p:txBody>
          <a:bodyPr/>
          <a:lstStyle/>
          <a:p>
            <a:r>
              <a:rPr lang="en-US" dirty="0"/>
              <a:t>Humidity and Dewpoint</a:t>
            </a:r>
          </a:p>
        </p:txBody>
      </p:sp>
      <p:sp>
        <p:nvSpPr>
          <p:cNvPr id="3" name="Content Placeholder 2">
            <a:extLst>
              <a:ext uri="{FF2B5EF4-FFF2-40B4-BE49-F238E27FC236}">
                <a16:creationId xmlns:a16="http://schemas.microsoft.com/office/drawing/2014/main" id="{4F2B8266-6345-A84C-54DD-5122FFF58176}"/>
              </a:ext>
            </a:extLst>
          </p:cNvPr>
          <p:cNvSpPr>
            <a:spLocks noGrp="1"/>
          </p:cNvSpPr>
          <p:nvPr>
            <p:ph idx="1"/>
          </p:nvPr>
        </p:nvSpPr>
        <p:spPr/>
        <p:txBody>
          <a:bodyPr/>
          <a:lstStyle/>
          <a:p>
            <a:r>
              <a:rPr lang="en-US" dirty="0"/>
              <a:t>Air is a combination of various gases</a:t>
            </a:r>
          </a:p>
          <a:p>
            <a:r>
              <a:rPr lang="en-US" dirty="0"/>
              <a:t>Humidity is the concentration of water vapor</a:t>
            </a:r>
          </a:p>
          <a:p>
            <a:endParaRPr lang="en-US" dirty="0"/>
          </a:p>
          <a:p>
            <a:r>
              <a:rPr lang="en-US" dirty="0"/>
              <a:t>Relative humidity = percent saturation at temperature</a:t>
            </a:r>
          </a:p>
          <a:p>
            <a:r>
              <a:rPr lang="en-US" dirty="0"/>
              <a:t>Specific humidity = mass ratio of water</a:t>
            </a:r>
          </a:p>
          <a:p>
            <a:r>
              <a:rPr lang="en-US" dirty="0"/>
              <a:t>Dew point = cooling temperature for saturation</a:t>
            </a:r>
          </a:p>
          <a:p>
            <a:endParaRPr lang="en-US" dirty="0"/>
          </a:p>
          <a:p>
            <a:r>
              <a:rPr lang="en-US" dirty="0"/>
              <a:t>Rain happens when an air parcel exceeds saturation</a:t>
            </a:r>
          </a:p>
        </p:txBody>
      </p:sp>
    </p:spTree>
    <p:extLst>
      <p:ext uri="{BB962C8B-B14F-4D97-AF65-F5344CB8AC3E}">
        <p14:creationId xmlns:p14="http://schemas.microsoft.com/office/powerpoint/2010/main" val="423254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ED710-F5A0-6AEF-825A-67229E4A166B}"/>
              </a:ext>
            </a:extLst>
          </p:cNvPr>
          <p:cNvSpPr>
            <a:spLocks noGrp="1"/>
          </p:cNvSpPr>
          <p:nvPr>
            <p:ph type="title"/>
          </p:nvPr>
        </p:nvSpPr>
        <p:spPr/>
        <p:txBody>
          <a:bodyPr/>
          <a:lstStyle/>
          <a:p>
            <a:r>
              <a:rPr lang="en-US" dirty="0"/>
              <a:t>Lifting Forces</a:t>
            </a:r>
          </a:p>
        </p:txBody>
      </p:sp>
      <p:sp>
        <p:nvSpPr>
          <p:cNvPr id="3" name="Content Placeholder 2">
            <a:extLst>
              <a:ext uri="{FF2B5EF4-FFF2-40B4-BE49-F238E27FC236}">
                <a16:creationId xmlns:a16="http://schemas.microsoft.com/office/drawing/2014/main" id="{3DA970A4-63BA-4F9F-02EE-25C5C1373DB3}"/>
              </a:ext>
            </a:extLst>
          </p:cNvPr>
          <p:cNvSpPr>
            <a:spLocks noGrp="1"/>
          </p:cNvSpPr>
          <p:nvPr>
            <p:ph idx="1"/>
          </p:nvPr>
        </p:nvSpPr>
        <p:spPr/>
        <p:txBody>
          <a:bodyPr/>
          <a:lstStyle/>
          <a:p>
            <a:r>
              <a:rPr lang="en-US" dirty="0"/>
              <a:t>Fronts/cyclones</a:t>
            </a:r>
          </a:p>
          <a:p>
            <a:r>
              <a:rPr lang="en-US" dirty="0"/>
              <a:t>Orography</a:t>
            </a:r>
          </a:p>
          <a:p>
            <a:r>
              <a:rPr lang="en-US" dirty="0"/>
              <a:t>Convection</a:t>
            </a:r>
          </a:p>
        </p:txBody>
      </p:sp>
      <p:pic>
        <p:nvPicPr>
          <p:cNvPr id="5" name="Picture 4">
            <a:extLst>
              <a:ext uri="{FF2B5EF4-FFF2-40B4-BE49-F238E27FC236}">
                <a16:creationId xmlns:a16="http://schemas.microsoft.com/office/drawing/2014/main" id="{6101B912-8E4C-C93D-64A7-F318564E8408}"/>
              </a:ext>
            </a:extLst>
          </p:cNvPr>
          <p:cNvPicPr>
            <a:picLocks noChangeAspect="1"/>
          </p:cNvPicPr>
          <p:nvPr/>
        </p:nvPicPr>
        <p:blipFill>
          <a:blip r:embed="rId3"/>
          <a:stretch>
            <a:fillRect/>
          </a:stretch>
        </p:blipFill>
        <p:spPr>
          <a:xfrm>
            <a:off x="5114925" y="1998465"/>
            <a:ext cx="6513261" cy="4005657"/>
          </a:xfrm>
          <a:prstGeom prst="rect">
            <a:avLst/>
          </a:prstGeom>
        </p:spPr>
      </p:pic>
    </p:spTree>
    <p:extLst>
      <p:ext uri="{BB962C8B-B14F-4D97-AF65-F5344CB8AC3E}">
        <p14:creationId xmlns:p14="http://schemas.microsoft.com/office/powerpoint/2010/main" val="1679829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88806-4FD0-5A2B-969B-EEDB308E5F77}"/>
              </a:ext>
            </a:extLst>
          </p:cNvPr>
          <p:cNvSpPr>
            <a:spLocks noGrp="1"/>
          </p:cNvSpPr>
          <p:nvPr>
            <p:ph type="title"/>
          </p:nvPr>
        </p:nvSpPr>
        <p:spPr/>
        <p:txBody>
          <a:bodyPr/>
          <a:lstStyle/>
          <a:p>
            <a:r>
              <a:rPr lang="en-US" dirty="0"/>
              <a:t>Frontal Rainfall and Cyclones</a:t>
            </a:r>
          </a:p>
        </p:txBody>
      </p:sp>
      <p:pic>
        <p:nvPicPr>
          <p:cNvPr id="6" name="Picture 5" descr="Diagram&#10;&#10;Description automatically generated">
            <a:extLst>
              <a:ext uri="{FF2B5EF4-FFF2-40B4-BE49-F238E27FC236}">
                <a16:creationId xmlns:a16="http://schemas.microsoft.com/office/drawing/2014/main" id="{D3FB968B-3A28-C83B-0067-BF72C287D5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773" y="2053531"/>
            <a:ext cx="4209390" cy="3262277"/>
          </a:xfrm>
          <a:prstGeom prst="rect">
            <a:avLst/>
          </a:prstGeom>
        </p:spPr>
      </p:pic>
      <p:sp>
        <p:nvSpPr>
          <p:cNvPr id="8" name="TextBox 7">
            <a:extLst>
              <a:ext uri="{FF2B5EF4-FFF2-40B4-BE49-F238E27FC236}">
                <a16:creationId xmlns:a16="http://schemas.microsoft.com/office/drawing/2014/main" id="{BCD8E4B4-52F4-3579-07B4-D9F89DD209B3}"/>
              </a:ext>
            </a:extLst>
          </p:cNvPr>
          <p:cNvSpPr txBox="1"/>
          <p:nvPr/>
        </p:nvSpPr>
        <p:spPr>
          <a:xfrm>
            <a:off x="7687431" y="5195812"/>
            <a:ext cx="2640073" cy="369332"/>
          </a:xfrm>
          <a:prstGeom prst="rect">
            <a:avLst/>
          </a:prstGeom>
          <a:noFill/>
        </p:spPr>
        <p:txBody>
          <a:bodyPr wrap="square" rtlCol="0">
            <a:spAutoFit/>
          </a:bodyPr>
          <a:lstStyle/>
          <a:p>
            <a:pPr algn="ctr"/>
            <a:r>
              <a:rPr lang="en-US" dirty="0">
                <a:latin typeface="Lato" panose="020F0502020204030203" pitchFamily="34" charset="0"/>
              </a:rPr>
              <a:t>Cyclone with occlusion</a:t>
            </a:r>
          </a:p>
        </p:txBody>
      </p:sp>
      <p:pic>
        <p:nvPicPr>
          <p:cNvPr id="10" name="Picture 9" descr="Diagram&#10;&#10;Description automatically generated">
            <a:extLst>
              <a:ext uri="{FF2B5EF4-FFF2-40B4-BE49-F238E27FC236}">
                <a16:creationId xmlns:a16="http://schemas.microsoft.com/office/drawing/2014/main" id="{8EE67D07-F06F-AA4A-E8DB-9F21FAA8A3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2582173"/>
            <a:ext cx="4803971" cy="2982971"/>
          </a:xfrm>
          <a:prstGeom prst="rect">
            <a:avLst/>
          </a:prstGeom>
        </p:spPr>
      </p:pic>
    </p:spTree>
    <p:extLst>
      <p:ext uri="{BB962C8B-B14F-4D97-AF65-F5344CB8AC3E}">
        <p14:creationId xmlns:p14="http://schemas.microsoft.com/office/powerpoint/2010/main" val="3236470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85FFE2C1-7791-B91D-B009-3D0A03BC4D0C}"/>
              </a:ext>
            </a:extLst>
          </p:cNvPr>
          <p:cNvCxnSpPr>
            <a:cxnSpLocks/>
          </p:cNvCxnSpPr>
          <p:nvPr/>
        </p:nvCxnSpPr>
        <p:spPr>
          <a:xfrm>
            <a:off x="2700997" y="3193366"/>
            <a:ext cx="8652803" cy="0"/>
          </a:xfrm>
          <a:prstGeom prst="line">
            <a:avLst/>
          </a:prstGeom>
          <a:ln w="254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D837561-E73C-0467-2CE4-8BA748278D55}"/>
              </a:ext>
            </a:extLst>
          </p:cNvPr>
          <p:cNvSpPr>
            <a:spLocks noGrp="1"/>
          </p:cNvSpPr>
          <p:nvPr>
            <p:ph type="title"/>
          </p:nvPr>
        </p:nvSpPr>
        <p:spPr/>
        <p:txBody>
          <a:bodyPr/>
          <a:lstStyle/>
          <a:p>
            <a:r>
              <a:rPr lang="en-US" dirty="0"/>
              <a:t>Orographic Rainfall</a:t>
            </a:r>
          </a:p>
        </p:txBody>
      </p:sp>
      <p:pic>
        <p:nvPicPr>
          <p:cNvPr id="5" name="Graphic 4" descr="Mountains with solid fill">
            <a:extLst>
              <a:ext uri="{FF2B5EF4-FFF2-40B4-BE49-F238E27FC236}">
                <a16:creationId xmlns:a16="http://schemas.microsoft.com/office/drawing/2014/main" id="{79189AAC-622D-D374-9440-636FFA1C8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30012" y="491735"/>
            <a:ext cx="7922455" cy="7922455"/>
          </a:xfrm>
          <a:prstGeom prst="rect">
            <a:avLst/>
          </a:prstGeom>
        </p:spPr>
      </p:pic>
      <p:pic>
        <p:nvPicPr>
          <p:cNvPr id="11" name="Graphic 10" descr="Rain with solid fill">
            <a:extLst>
              <a:ext uri="{FF2B5EF4-FFF2-40B4-BE49-F238E27FC236}">
                <a16:creationId xmlns:a16="http://schemas.microsoft.com/office/drawing/2014/main" id="{69D1C429-4AC0-4A84-E4E5-BDD9F875DB9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038599" y="1623046"/>
            <a:ext cx="2743200" cy="2743200"/>
          </a:xfrm>
          <a:prstGeom prst="rect">
            <a:avLst/>
          </a:prstGeom>
        </p:spPr>
      </p:pic>
      <p:pic>
        <p:nvPicPr>
          <p:cNvPr id="13" name="Graphic 12" descr="Cloud with solid fill">
            <a:extLst>
              <a:ext uri="{FF2B5EF4-FFF2-40B4-BE49-F238E27FC236}">
                <a16:creationId xmlns:a16="http://schemas.microsoft.com/office/drawing/2014/main" id="{34B3FC7E-62DC-E141-6576-0F71485D9EF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8200" y="4666957"/>
            <a:ext cx="2286000" cy="2286000"/>
          </a:xfrm>
          <a:prstGeom prst="rect">
            <a:avLst/>
          </a:prstGeom>
        </p:spPr>
      </p:pic>
      <p:pic>
        <p:nvPicPr>
          <p:cNvPr id="15" name="Graphic 14" descr="Arrow: Counter-clockwise curve outline">
            <a:extLst>
              <a:ext uri="{FF2B5EF4-FFF2-40B4-BE49-F238E27FC236}">
                <a16:creationId xmlns:a16="http://schemas.microsoft.com/office/drawing/2014/main" id="{53C5E67C-6EA2-EAA0-62EA-B3FF6DC637D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4747761">
            <a:off x="3490093" y="4124635"/>
            <a:ext cx="1828800" cy="1828800"/>
          </a:xfrm>
          <a:prstGeom prst="rect">
            <a:avLst/>
          </a:prstGeom>
        </p:spPr>
      </p:pic>
      <p:sp>
        <p:nvSpPr>
          <p:cNvPr id="16" name="TextBox 15">
            <a:extLst>
              <a:ext uri="{FF2B5EF4-FFF2-40B4-BE49-F238E27FC236}">
                <a16:creationId xmlns:a16="http://schemas.microsoft.com/office/drawing/2014/main" id="{1550EE5A-CCBD-C255-0FB7-76282C863B75}"/>
              </a:ext>
            </a:extLst>
          </p:cNvPr>
          <p:cNvSpPr txBox="1"/>
          <p:nvPr/>
        </p:nvSpPr>
        <p:spPr>
          <a:xfrm>
            <a:off x="4450079" y="2464429"/>
            <a:ext cx="1920240" cy="646331"/>
          </a:xfrm>
          <a:prstGeom prst="rect">
            <a:avLst/>
          </a:prstGeom>
          <a:noFill/>
        </p:spPr>
        <p:txBody>
          <a:bodyPr wrap="square" rtlCol="0">
            <a:spAutoFit/>
          </a:bodyPr>
          <a:lstStyle/>
          <a:p>
            <a:pPr algn="ctr"/>
            <a:r>
              <a:rPr lang="en-US" b="1" dirty="0">
                <a:solidFill>
                  <a:schemeClr val="bg1"/>
                </a:solidFill>
                <a:effectLst>
                  <a:outerShdw blurRad="38100" dist="38100" dir="2700000" algn="tl">
                    <a:srgbClr val="000000">
                      <a:alpha val="43137"/>
                    </a:srgbClr>
                  </a:outerShdw>
                </a:effectLst>
                <a:latin typeface="Lato" panose="020F0502020204030203" pitchFamily="34" charset="0"/>
              </a:rPr>
              <a:t>T = 62.7°F</a:t>
            </a:r>
          </a:p>
          <a:p>
            <a:pPr algn="ctr"/>
            <a:r>
              <a:rPr lang="en-US" b="1" dirty="0">
                <a:solidFill>
                  <a:schemeClr val="bg1"/>
                </a:solidFill>
                <a:effectLst>
                  <a:outerShdw blurRad="38100" dist="38100" dir="2700000" algn="tl">
                    <a:srgbClr val="000000">
                      <a:alpha val="43137"/>
                    </a:srgbClr>
                  </a:outerShdw>
                </a:effectLst>
                <a:latin typeface="Lato" panose="020F0502020204030203" pitchFamily="34" charset="0"/>
              </a:rPr>
              <a:t>T</a:t>
            </a:r>
            <a:r>
              <a:rPr lang="en-US" b="1" baseline="-25000" dirty="0">
                <a:solidFill>
                  <a:schemeClr val="bg1"/>
                </a:solidFill>
                <a:effectLst>
                  <a:outerShdw blurRad="38100" dist="38100" dir="2700000" algn="tl">
                    <a:srgbClr val="000000">
                      <a:alpha val="43137"/>
                    </a:srgbClr>
                  </a:outerShdw>
                </a:effectLst>
                <a:latin typeface="Lato" panose="020F0502020204030203" pitchFamily="34" charset="0"/>
              </a:rPr>
              <a:t>d</a:t>
            </a:r>
            <a:r>
              <a:rPr lang="en-US" b="1" dirty="0">
                <a:solidFill>
                  <a:schemeClr val="bg1"/>
                </a:solidFill>
                <a:effectLst>
                  <a:outerShdw blurRad="38100" dist="38100" dir="2700000" algn="tl">
                    <a:srgbClr val="000000">
                      <a:alpha val="43137"/>
                    </a:srgbClr>
                  </a:outerShdw>
                </a:effectLst>
                <a:latin typeface="Lato" panose="020F0502020204030203" pitchFamily="34" charset="0"/>
              </a:rPr>
              <a:t> = 62.7°F</a:t>
            </a:r>
          </a:p>
        </p:txBody>
      </p:sp>
      <p:sp>
        <p:nvSpPr>
          <p:cNvPr id="17" name="TextBox 16">
            <a:extLst>
              <a:ext uri="{FF2B5EF4-FFF2-40B4-BE49-F238E27FC236}">
                <a16:creationId xmlns:a16="http://schemas.microsoft.com/office/drawing/2014/main" id="{89239BF3-B76A-1088-109E-0D7A227C0627}"/>
              </a:ext>
            </a:extLst>
          </p:cNvPr>
          <p:cNvSpPr txBox="1"/>
          <p:nvPr/>
        </p:nvSpPr>
        <p:spPr>
          <a:xfrm>
            <a:off x="1021080" y="5596511"/>
            <a:ext cx="1920240" cy="646331"/>
          </a:xfrm>
          <a:prstGeom prst="rect">
            <a:avLst/>
          </a:prstGeom>
          <a:noFill/>
        </p:spPr>
        <p:txBody>
          <a:bodyPr wrap="square" rtlCol="0">
            <a:spAutoFit/>
          </a:bodyPr>
          <a:lstStyle/>
          <a:p>
            <a:pPr algn="ctr"/>
            <a:r>
              <a:rPr lang="en-US" b="1" dirty="0">
                <a:solidFill>
                  <a:schemeClr val="bg1"/>
                </a:solidFill>
                <a:effectLst>
                  <a:outerShdw blurRad="38100" dist="38100" dir="2700000" algn="tl">
                    <a:srgbClr val="000000">
                      <a:alpha val="43137"/>
                    </a:srgbClr>
                  </a:outerShdw>
                </a:effectLst>
                <a:latin typeface="Lato" panose="020F0502020204030203" pitchFamily="34" charset="0"/>
              </a:rPr>
              <a:t>T = 75°F</a:t>
            </a:r>
          </a:p>
          <a:p>
            <a:pPr algn="ctr"/>
            <a:r>
              <a:rPr lang="en-US" b="1" dirty="0">
                <a:solidFill>
                  <a:schemeClr val="bg1"/>
                </a:solidFill>
                <a:effectLst>
                  <a:outerShdw blurRad="38100" dist="38100" dir="2700000" algn="tl">
                    <a:srgbClr val="000000">
                      <a:alpha val="43137"/>
                    </a:srgbClr>
                  </a:outerShdw>
                </a:effectLst>
                <a:latin typeface="Lato" panose="020F0502020204030203" pitchFamily="34" charset="0"/>
              </a:rPr>
              <a:t>T</a:t>
            </a:r>
            <a:r>
              <a:rPr lang="en-US" b="1" baseline="-25000" dirty="0">
                <a:solidFill>
                  <a:schemeClr val="bg1"/>
                </a:solidFill>
                <a:effectLst>
                  <a:outerShdw blurRad="38100" dist="38100" dir="2700000" algn="tl">
                    <a:srgbClr val="000000">
                      <a:alpha val="43137"/>
                    </a:srgbClr>
                  </a:outerShdw>
                </a:effectLst>
                <a:latin typeface="Lato" panose="020F0502020204030203" pitchFamily="34" charset="0"/>
              </a:rPr>
              <a:t>d</a:t>
            </a:r>
            <a:r>
              <a:rPr lang="en-US" b="1" dirty="0">
                <a:solidFill>
                  <a:schemeClr val="bg1"/>
                </a:solidFill>
                <a:effectLst>
                  <a:outerShdw blurRad="38100" dist="38100" dir="2700000" algn="tl">
                    <a:srgbClr val="000000">
                      <a:alpha val="43137"/>
                    </a:srgbClr>
                  </a:outerShdw>
                </a:effectLst>
                <a:latin typeface="Lato" panose="020F0502020204030203" pitchFamily="34" charset="0"/>
              </a:rPr>
              <a:t> = 65°F</a:t>
            </a:r>
          </a:p>
        </p:txBody>
      </p:sp>
      <p:sp>
        <p:nvSpPr>
          <p:cNvPr id="22" name="TextBox 21">
            <a:extLst>
              <a:ext uri="{FF2B5EF4-FFF2-40B4-BE49-F238E27FC236}">
                <a16:creationId xmlns:a16="http://schemas.microsoft.com/office/drawing/2014/main" id="{65B7E4EF-BB0F-FF33-6199-C1D1F4930DA2}"/>
              </a:ext>
            </a:extLst>
          </p:cNvPr>
          <p:cNvSpPr txBox="1"/>
          <p:nvPr/>
        </p:nvSpPr>
        <p:spPr>
          <a:xfrm>
            <a:off x="8592103" y="2824034"/>
            <a:ext cx="2967437" cy="369332"/>
          </a:xfrm>
          <a:prstGeom prst="rect">
            <a:avLst/>
          </a:prstGeom>
          <a:noFill/>
        </p:spPr>
        <p:txBody>
          <a:bodyPr wrap="square" rtlCol="0">
            <a:spAutoFit/>
          </a:bodyPr>
          <a:lstStyle/>
          <a:p>
            <a:r>
              <a:rPr lang="en-US" dirty="0">
                <a:solidFill>
                  <a:schemeClr val="bg1">
                    <a:lumMod val="50000"/>
                  </a:schemeClr>
                </a:solidFill>
                <a:latin typeface="Lato" panose="020F0502020204030203" pitchFamily="34" charset="0"/>
              </a:rPr>
              <a:t>Lifting Condensation Level</a:t>
            </a:r>
          </a:p>
        </p:txBody>
      </p:sp>
      <p:sp>
        <p:nvSpPr>
          <p:cNvPr id="23" name="TextBox 22">
            <a:extLst>
              <a:ext uri="{FF2B5EF4-FFF2-40B4-BE49-F238E27FC236}">
                <a16:creationId xmlns:a16="http://schemas.microsoft.com/office/drawing/2014/main" id="{99A45B9B-0DBB-FDCA-7AD0-0F6D99C15764}"/>
              </a:ext>
            </a:extLst>
          </p:cNvPr>
          <p:cNvSpPr txBox="1"/>
          <p:nvPr/>
        </p:nvSpPr>
        <p:spPr>
          <a:xfrm>
            <a:off x="1313377" y="3963066"/>
            <a:ext cx="2775239" cy="923330"/>
          </a:xfrm>
          <a:prstGeom prst="rect">
            <a:avLst/>
          </a:prstGeom>
          <a:noFill/>
        </p:spPr>
        <p:txBody>
          <a:bodyPr wrap="square" rtlCol="0">
            <a:spAutoFit/>
          </a:bodyPr>
          <a:lstStyle/>
          <a:p>
            <a:pPr algn="r"/>
            <a:r>
              <a:rPr lang="en-US" dirty="0">
                <a:latin typeface="Lato" panose="020F0502020204030203" pitchFamily="34" charset="0"/>
              </a:rPr>
              <a:t>Lapse Rates (°F / 1,000 ft)</a:t>
            </a:r>
          </a:p>
          <a:p>
            <a:pPr algn="r"/>
            <a:r>
              <a:rPr lang="en-US" dirty="0">
                <a:latin typeface="Lato" panose="020F0502020204030203" pitchFamily="34" charset="0"/>
              </a:rPr>
              <a:t>Dry adiabatic = -5.4</a:t>
            </a:r>
          </a:p>
          <a:p>
            <a:pPr algn="r"/>
            <a:r>
              <a:rPr lang="en-US" dirty="0">
                <a:latin typeface="Lato" panose="020F0502020204030203" pitchFamily="34" charset="0"/>
              </a:rPr>
              <a:t>Dew point = -1.0</a:t>
            </a:r>
          </a:p>
        </p:txBody>
      </p:sp>
    </p:spTree>
    <p:extLst>
      <p:ext uri="{BB962C8B-B14F-4D97-AF65-F5344CB8AC3E}">
        <p14:creationId xmlns:p14="http://schemas.microsoft.com/office/powerpoint/2010/main" val="244294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Cloud with solid fill">
            <a:extLst>
              <a:ext uri="{FF2B5EF4-FFF2-40B4-BE49-F238E27FC236}">
                <a16:creationId xmlns:a16="http://schemas.microsoft.com/office/drawing/2014/main" id="{079FA424-E7DD-BFF0-A1F1-E26F550A92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80696" y="4091624"/>
            <a:ext cx="2286000" cy="2286000"/>
          </a:xfrm>
          <a:prstGeom prst="rect">
            <a:avLst/>
          </a:prstGeom>
        </p:spPr>
      </p:pic>
      <p:sp>
        <p:nvSpPr>
          <p:cNvPr id="2" name="Title 1">
            <a:extLst>
              <a:ext uri="{FF2B5EF4-FFF2-40B4-BE49-F238E27FC236}">
                <a16:creationId xmlns:a16="http://schemas.microsoft.com/office/drawing/2014/main" id="{A0E4904A-1C3F-C028-1686-A35960855DC3}"/>
              </a:ext>
            </a:extLst>
          </p:cNvPr>
          <p:cNvSpPr>
            <a:spLocks noGrp="1"/>
          </p:cNvSpPr>
          <p:nvPr>
            <p:ph type="title"/>
          </p:nvPr>
        </p:nvSpPr>
        <p:spPr/>
        <p:txBody>
          <a:bodyPr/>
          <a:lstStyle/>
          <a:p>
            <a:r>
              <a:rPr lang="en-US" dirty="0"/>
              <a:t>Convection</a:t>
            </a:r>
          </a:p>
        </p:txBody>
      </p:sp>
      <p:pic>
        <p:nvPicPr>
          <p:cNvPr id="5" name="Graphic 4" descr="Dim (Medium Sun) with solid fill">
            <a:extLst>
              <a:ext uri="{FF2B5EF4-FFF2-40B4-BE49-F238E27FC236}">
                <a16:creationId xmlns:a16="http://schemas.microsoft.com/office/drawing/2014/main" id="{FD724C5B-3DE7-5E96-CC6A-2897907A260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61572" y="1208283"/>
            <a:ext cx="2743200" cy="2743200"/>
          </a:xfrm>
          <a:prstGeom prst="rect">
            <a:avLst/>
          </a:prstGeom>
        </p:spPr>
      </p:pic>
      <p:pic>
        <p:nvPicPr>
          <p:cNvPr id="9" name="Graphic 8" descr="Paragraph Squiggle outline">
            <a:extLst>
              <a:ext uri="{FF2B5EF4-FFF2-40B4-BE49-F238E27FC236}">
                <a16:creationId xmlns:a16="http://schemas.microsoft.com/office/drawing/2014/main" id="{ECB7D029-0455-C048-DC85-D3BF16DC26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9276947">
            <a:off x="5971636" y="4336573"/>
            <a:ext cx="1828800" cy="1828800"/>
          </a:xfrm>
          <a:prstGeom prst="rect">
            <a:avLst/>
          </a:prstGeom>
        </p:spPr>
      </p:pic>
      <p:pic>
        <p:nvPicPr>
          <p:cNvPr id="10" name="Graphic 9" descr="Paragraph Squiggle outline">
            <a:extLst>
              <a:ext uri="{FF2B5EF4-FFF2-40B4-BE49-F238E27FC236}">
                <a16:creationId xmlns:a16="http://schemas.microsoft.com/office/drawing/2014/main" id="{DBDF4B6E-6BF3-C509-3C4A-6DB4F2FF38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9276947">
            <a:off x="7332350" y="3718922"/>
            <a:ext cx="1828800" cy="1828800"/>
          </a:xfrm>
          <a:prstGeom prst="rect">
            <a:avLst/>
          </a:prstGeom>
        </p:spPr>
      </p:pic>
      <p:pic>
        <p:nvPicPr>
          <p:cNvPr id="11" name="Graphic 10" descr="Paragraph Squiggle outline">
            <a:extLst>
              <a:ext uri="{FF2B5EF4-FFF2-40B4-BE49-F238E27FC236}">
                <a16:creationId xmlns:a16="http://schemas.microsoft.com/office/drawing/2014/main" id="{D643D11A-57A4-23AF-E5E1-3371E49248E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9276947">
            <a:off x="7332349" y="2829727"/>
            <a:ext cx="1828800" cy="1828800"/>
          </a:xfrm>
          <a:prstGeom prst="rect">
            <a:avLst/>
          </a:prstGeom>
        </p:spPr>
      </p:pic>
      <p:sp>
        <p:nvSpPr>
          <p:cNvPr id="12" name="TextBox 11">
            <a:extLst>
              <a:ext uri="{FF2B5EF4-FFF2-40B4-BE49-F238E27FC236}">
                <a16:creationId xmlns:a16="http://schemas.microsoft.com/office/drawing/2014/main" id="{462D307C-98CF-DB21-C98B-A953D53F83D3}"/>
              </a:ext>
            </a:extLst>
          </p:cNvPr>
          <p:cNvSpPr txBox="1"/>
          <p:nvPr/>
        </p:nvSpPr>
        <p:spPr>
          <a:xfrm rot="18880945">
            <a:off x="5661755" y="4037311"/>
            <a:ext cx="2967437" cy="369332"/>
          </a:xfrm>
          <a:prstGeom prst="rect">
            <a:avLst/>
          </a:prstGeom>
          <a:noFill/>
        </p:spPr>
        <p:txBody>
          <a:bodyPr wrap="square" rtlCol="0">
            <a:spAutoFit/>
          </a:bodyPr>
          <a:lstStyle/>
          <a:p>
            <a:pPr algn="ctr"/>
            <a:r>
              <a:rPr lang="en-US" b="1" dirty="0">
                <a:solidFill>
                  <a:srgbClr val="FFC000"/>
                </a:solidFill>
                <a:effectLst>
                  <a:outerShdw blurRad="38100" dist="38100" dir="2700000" algn="tl">
                    <a:srgbClr val="000000">
                      <a:alpha val="43137"/>
                    </a:srgbClr>
                  </a:outerShdw>
                </a:effectLst>
                <a:latin typeface="Lato" panose="020F0502020204030203" pitchFamily="34" charset="0"/>
              </a:rPr>
              <a:t>Solar Radiation</a:t>
            </a:r>
          </a:p>
        </p:txBody>
      </p:sp>
      <p:sp>
        <p:nvSpPr>
          <p:cNvPr id="14" name="Arrow: Up 13">
            <a:extLst>
              <a:ext uri="{FF2B5EF4-FFF2-40B4-BE49-F238E27FC236}">
                <a16:creationId xmlns:a16="http://schemas.microsoft.com/office/drawing/2014/main" id="{518BE485-9F77-3066-F71B-4D1BD1355771}"/>
              </a:ext>
            </a:extLst>
          </p:cNvPr>
          <p:cNvSpPr/>
          <p:nvPr/>
        </p:nvSpPr>
        <p:spPr>
          <a:xfrm>
            <a:off x="4216075" y="2977674"/>
            <a:ext cx="1175608" cy="1518015"/>
          </a:xfrm>
          <a:prstGeom prst="up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1600" dirty="0">
                <a:latin typeface="Lato" panose="020F0502020204030203" pitchFamily="34" charset="0"/>
              </a:rPr>
              <a:t>Increased Buoyancy</a:t>
            </a:r>
          </a:p>
        </p:txBody>
      </p:sp>
      <p:sp>
        <p:nvSpPr>
          <p:cNvPr id="17" name="TextBox 16">
            <a:extLst>
              <a:ext uri="{FF2B5EF4-FFF2-40B4-BE49-F238E27FC236}">
                <a16:creationId xmlns:a16="http://schemas.microsoft.com/office/drawing/2014/main" id="{81283D16-D554-40F6-D6D7-FA3E92294A66}"/>
              </a:ext>
            </a:extLst>
          </p:cNvPr>
          <p:cNvSpPr txBox="1"/>
          <p:nvPr/>
        </p:nvSpPr>
        <p:spPr>
          <a:xfrm>
            <a:off x="3661378" y="6374883"/>
            <a:ext cx="2463755" cy="369332"/>
          </a:xfrm>
          <a:prstGeom prst="rect">
            <a:avLst/>
          </a:prstGeom>
          <a:noFill/>
        </p:spPr>
        <p:txBody>
          <a:bodyPr wrap="square" rtlCol="0">
            <a:spAutoFit/>
          </a:bodyPr>
          <a:lstStyle/>
          <a:p>
            <a:pPr algn="ctr"/>
            <a:r>
              <a:rPr lang="en-US" b="1" dirty="0">
                <a:solidFill>
                  <a:srgbClr val="FF0000"/>
                </a:solidFill>
                <a:effectLst>
                  <a:outerShdw blurRad="38100" dist="38100" dir="2700000" algn="tl">
                    <a:srgbClr val="000000">
                      <a:alpha val="43137"/>
                    </a:srgbClr>
                  </a:outerShdw>
                </a:effectLst>
                <a:latin typeface="Lato" panose="020F0502020204030203" pitchFamily="34" charset="0"/>
              </a:rPr>
              <a:t>Thermal Energy</a:t>
            </a:r>
          </a:p>
        </p:txBody>
      </p:sp>
      <p:pic>
        <p:nvPicPr>
          <p:cNvPr id="18" name="Graphic 17" descr="Paragraph Squiggle outline">
            <a:extLst>
              <a:ext uri="{FF2B5EF4-FFF2-40B4-BE49-F238E27FC236}">
                <a16:creationId xmlns:a16="http://schemas.microsoft.com/office/drawing/2014/main" id="{10314A5C-3E84-6483-E759-391E36EDAD1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4138015" y="5949528"/>
            <a:ext cx="457200" cy="457200"/>
          </a:xfrm>
          <a:prstGeom prst="rect">
            <a:avLst/>
          </a:prstGeom>
        </p:spPr>
      </p:pic>
      <p:pic>
        <p:nvPicPr>
          <p:cNvPr id="19" name="Graphic 18" descr="Paragraph Squiggle outline">
            <a:extLst>
              <a:ext uri="{FF2B5EF4-FFF2-40B4-BE49-F238E27FC236}">
                <a16:creationId xmlns:a16="http://schemas.microsoft.com/office/drawing/2014/main" id="{A89F451C-577A-995F-CD4D-8FB1DBC6D79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6200000">
            <a:off x="5084320" y="5973560"/>
            <a:ext cx="457200" cy="457200"/>
          </a:xfrm>
          <a:prstGeom prst="rect">
            <a:avLst/>
          </a:prstGeom>
        </p:spPr>
      </p:pic>
      <p:pic>
        <p:nvPicPr>
          <p:cNvPr id="20" name="Graphic 19" descr="Rain with solid fill">
            <a:extLst>
              <a:ext uri="{FF2B5EF4-FFF2-40B4-BE49-F238E27FC236}">
                <a16:creationId xmlns:a16="http://schemas.microsoft.com/office/drawing/2014/main" id="{9CF0F46F-3A26-9E20-17B8-568D2D457D8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450202" y="604731"/>
            <a:ext cx="2743200" cy="2743200"/>
          </a:xfrm>
          <a:prstGeom prst="rect">
            <a:avLst/>
          </a:prstGeom>
        </p:spPr>
      </p:pic>
      <p:sp>
        <p:nvSpPr>
          <p:cNvPr id="22" name="TextBox 21">
            <a:extLst>
              <a:ext uri="{FF2B5EF4-FFF2-40B4-BE49-F238E27FC236}">
                <a16:creationId xmlns:a16="http://schemas.microsoft.com/office/drawing/2014/main" id="{6C1C078D-753E-3732-0482-BA9BE9C79EC0}"/>
              </a:ext>
            </a:extLst>
          </p:cNvPr>
          <p:cNvSpPr txBox="1"/>
          <p:nvPr/>
        </p:nvSpPr>
        <p:spPr>
          <a:xfrm>
            <a:off x="3861682" y="1549559"/>
            <a:ext cx="1920240" cy="369332"/>
          </a:xfrm>
          <a:prstGeom prst="rect">
            <a:avLst/>
          </a:prstGeom>
          <a:noFill/>
        </p:spPr>
        <p:txBody>
          <a:bodyPr wrap="square" rtlCol="0">
            <a:spAutoFit/>
          </a:bodyPr>
          <a:lstStyle/>
          <a:p>
            <a:pPr algn="ctr"/>
            <a:r>
              <a:rPr lang="en-US" b="1" dirty="0">
                <a:solidFill>
                  <a:schemeClr val="bg1"/>
                </a:solidFill>
                <a:effectLst>
                  <a:outerShdw blurRad="38100" dist="38100" dir="2700000" algn="tl">
                    <a:srgbClr val="000000">
                      <a:alpha val="43137"/>
                    </a:srgbClr>
                  </a:outerShdw>
                </a:effectLst>
                <a:latin typeface="Lato" panose="020F0502020204030203" pitchFamily="34" charset="0"/>
              </a:rPr>
              <a:t>Saturation</a:t>
            </a:r>
          </a:p>
        </p:txBody>
      </p:sp>
      <p:sp>
        <p:nvSpPr>
          <p:cNvPr id="23" name="TextBox 22">
            <a:extLst>
              <a:ext uri="{FF2B5EF4-FFF2-40B4-BE49-F238E27FC236}">
                <a16:creationId xmlns:a16="http://schemas.microsoft.com/office/drawing/2014/main" id="{8C372E8B-209D-85C6-DFAC-7C6EA8DF1BE3}"/>
              </a:ext>
            </a:extLst>
          </p:cNvPr>
          <p:cNvSpPr txBox="1"/>
          <p:nvPr/>
        </p:nvSpPr>
        <p:spPr>
          <a:xfrm>
            <a:off x="3863576" y="4938335"/>
            <a:ext cx="1920240" cy="830997"/>
          </a:xfrm>
          <a:prstGeom prst="rect">
            <a:avLst/>
          </a:prstGeom>
          <a:noFill/>
        </p:spPr>
        <p:txBody>
          <a:bodyPr wrap="square" rtlCol="0">
            <a:spAutoFit/>
          </a:bodyPr>
          <a:lstStyle/>
          <a:p>
            <a:pPr algn="ctr"/>
            <a:r>
              <a:rPr lang="en-US" sz="1600" b="1" dirty="0">
                <a:solidFill>
                  <a:schemeClr val="bg1"/>
                </a:solidFill>
                <a:effectLst>
                  <a:outerShdw blurRad="38100" dist="38100" dir="2700000" algn="tl">
                    <a:srgbClr val="000000">
                      <a:alpha val="43137"/>
                    </a:srgbClr>
                  </a:outerShdw>
                </a:effectLst>
                <a:latin typeface="Lato" panose="020F0502020204030203" pitchFamily="34" charset="0"/>
              </a:rPr>
              <a:t>Evaporation</a:t>
            </a:r>
          </a:p>
          <a:p>
            <a:pPr algn="ctr"/>
            <a:r>
              <a:rPr lang="en-US" sz="1600" b="1" dirty="0">
                <a:solidFill>
                  <a:schemeClr val="bg1"/>
                </a:solidFill>
                <a:effectLst>
                  <a:outerShdw blurRad="38100" dist="38100" dir="2700000" algn="tl">
                    <a:srgbClr val="000000">
                      <a:alpha val="43137"/>
                    </a:srgbClr>
                  </a:outerShdw>
                </a:effectLst>
                <a:latin typeface="Lato" panose="020F0502020204030203" pitchFamily="34" charset="0"/>
              </a:rPr>
              <a:t>Near-Surface Moisture</a:t>
            </a:r>
          </a:p>
        </p:txBody>
      </p:sp>
      <p:pic>
        <p:nvPicPr>
          <p:cNvPr id="25" name="Graphic 24" descr="Sunglasses face outline with solid fill">
            <a:extLst>
              <a:ext uri="{FF2B5EF4-FFF2-40B4-BE49-F238E27FC236}">
                <a16:creationId xmlns:a16="http://schemas.microsoft.com/office/drawing/2014/main" id="{367B6369-0485-A056-FB38-D61832E1B44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493092" y="1939803"/>
            <a:ext cx="1280160" cy="1280160"/>
          </a:xfrm>
          <a:prstGeom prst="rect">
            <a:avLst/>
          </a:prstGeom>
        </p:spPr>
      </p:pic>
    </p:spTree>
    <p:extLst>
      <p:ext uri="{BB962C8B-B14F-4D97-AF65-F5344CB8AC3E}">
        <p14:creationId xmlns:p14="http://schemas.microsoft.com/office/powerpoint/2010/main" val="365177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7"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2FCA5-8194-5776-A92A-EF8F005E447D}"/>
              </a:ext>
            </a:extLst>
          </p:cNvPr>
          <p:cNvSpPr>
            <a:spLocks noGrp="1"/>
          </p:cNvSpPr>
          <p:nvPr>
            <p:ph type="title"/>
          </p:nvPr>
        </p:nvSpPr>
        <p:spPr/>
        <p:txBody>
          <a:bodyPr/>
          <a:lstStyle/>
          <a:p>
            <a:r>
              <a:rPr lang="en-US" dirty="0"/>
              <a:t>Maximum Precipitation</a:t>
            </a:r>
          </a:p>
        </p:txBody>
      </p:sp>
      <p:sp>
        <p:nvSpPr>
          <p:cNvPr id="3" name="Content Placeholder 2">
            <a:extLst>
              <a:ext uri="{FF2B5EF4-FFF2-40B4-BE49-F238E27FC236}">
                <a16:creationId xmlns:a16="http://schemas.microsoft.com/office/drawing/2014/main" id="{3A474F67-FF66-C6ED-0318-7B21D6D9C690}"/>
              </a:ext>
            </a:extLst>
          </p:cNvPr>
          <p:cNvSpPr>
            <a:spLocks noGrp="1"/>
          </p:cNvSpPr>
          <p:nvPr>
            <p:ph idx="1"/>
          </p:nvPr>
        </p:nvSpPr>
        <p:spPr/>
        <p:txBody>
          <a:bodyPr/>
          <a:lstStyle/>
          <a:p>
            <a:r>
              <a:rPr lang="en-US" dirty="0"/>
              <a:t>The heaviest rainfall has:</a:t>
            </a:r>
          </a:p>
          <a:p>
            <a:pPr lvl="1"/>
            <a:r>
              <a:rPr lang="en-US" dirty="0"/>
              <a:t>Plentiful moisture</a:t>
            </a:r>
          </a:p>
          <a:p>
            <a:pPr lvl="1"/>
            <a:r>
              <a:rPr lang="en-US" dirty="0"/>
              <a:t>Strong, sustained source of uplift</a:t>
            </a:r>
          </a:p>
          <a:p>
            <a:pPr lvl="1"/>
            <a:r>
              <a:rPr lang="en-US" dirty="0"/>
              <a:t>Continued feed of moist air</a:t>
            </a:r>
          </a:p>
          <a:p>
            <a:pPr lvl="1"/>
            <a:endParaRPr lang="en-US" dirty="0"/>
          </a:p>
          <a:p>
            <a:r>
              <a:rPr lang="en-US" dirty="0"/>
              <a:t>We use historical observations of the most severe rainfall to estimate the limits of these ingredients</a:t>
            </a:r>
          </a:p>
          <a:p>
            <a:pPr lvl="1"/>
            <a:r>
              <a:rPr lang="en-US" dirty="0"/>
              <a:t>Basic thermodynamic relationships let us “maximize” the storms</a:t>
            </a:r>
          </a:p>
        </p:txBody>
      </p:sp>
    </p:spTree>
    <p:extLst>
      <p:ext uri="{BB962C8B-B14F-4D97-AF65-F5344CB8AC3E}">
        <p14:creationId xmlns:p14="http://schemas.microsoft.com/office/powerpoint/2010/main" val="3732833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DB78A-2881-3453-DB47-4D68850A137E}"/>
              </a:ext>
            </a:extLst>
          </p:cNvPr>
          <p:cNvSpPr>
            <a:spLocks noGrp="1"/>
          </p:cNvSpPr>
          <p:nvPr>
            <p:ph type="title"/>
          </p:nvPr>
        </p:nvSpPr>
        <p:spPr/>
        <p:txBody>
          <a:bodyPr/>
          <a:lstStyle/>
          <a:p>
            <a:r>
              <a:rPr lang="en-US" dirty="0"/>
              <a:t>Simplified PMP Development Workflow</a:t>
            </a:r>
          </a:p>
        </p:txBody>
      </p:sp>
      <p:sp>
        <p:nvSpPr>
          <p:cNvPr id="3" name="Content Placeholder 2">
            <a:extLst>
              <a:ext uri="{FF2B5EF4-FFF2-40B4-BE49-F238E27FC236}">
                <a16:creationId xmlns:a16="http://schemas.microsoft.com/office/drawing/2014/main" id="{E9AD1C42-2808-55DD-18CA-9DB61AC10590}"/>
              </a:ext>
            </a:extLst>
          </p:cNvPr>
          <p:cNvSpPr>
            <a:spLocks noGrp="1"/>
          </p:cNvSpPr>
          <p:nvPr>
            <p:ph idx="1"/>
          </p:nvPr>
        </p:nvSpPr>
        <p:spPr/>
        <p:txBody>
          <a:bodyPr/>
          <a:lstStyle/>
          <a:p>
            <a:pPr marL="514350" indent="-514350">
              <a:buFont typeface="+mj-lt"/>
              <a:buAutoNum type="arabicPeriod"/>
            </a:pPr>
            <a:r>
              <a:rPr lang="en-US" dirty="0"/>
              <a:t>Identify controlling storms in a region</a:t>
            </a:r>
          </a:p>
          <a:p>
            <a:pPr marL="514350" indent="-514350">
              <a:buFont typeface="+mj-lt"/>
              <a:buAutoNum type="arabicPeriod"/>
            </a:pPr>
            <a:r>
              <a:rPr lang="en-US" dirty="0"/>
              <a:t>Maximize their precipitation</a:t>
            </a:r>
          </a:p>
          <a:p>
            <a:pPr marL="514350" indent="-514350">
              <a:buFont typeface="+mj-lt"/>
              <a:buAutoNum type="arabicPeriod"/>
            </a:pPr>
            <a:r>
              <a:rPr lang="en-US" dirty="0"/>
              <a:t>Transpose them to the target location</a:t>
            </a:r>
          </a:p>
          <a:p>
            <a:pPr marL="514350" indent="-514350">
              <a:buFont typeface="+mj-lt"/>
              <a:buAutoNum type="arabicPeriod"/>
            </a:pPr>
            <a:r>
              <a:rPr lang="en-US" dirty="0"/>
              <a:t>Adjust for the transposition</a:t>
            </a:r>
          </a:p>
          <a:p>
            <a:pPr marL="514350" indent="-514350">
              <a:buFont typeface="+mj-lt"/>
              <a:buAutoNum type="arabicPeriod"/>
            </a:pPr>
            <a:r>
              <a:rPr lang="en-US" dirty="0"/>
              <a:t>Create envelope curves</a:t>
            </a:r>
          </a:p>
          <a:p>
            <a:pPr marL="514350" indent="-514350">
              <a:buFont typeface="+mj-lt"/>
              <a:buAutoNum type="arabicPeriod"/>
            </a:pPr>
            <a:endParaRPr lang="en-US" dirty="0"/>
          </a:p>
          <a:p>
            <a:pPr marL="514350" indent="-514350">
              <a:buFont typeface="+mj-lt"/>
              <a:buAutoNum type="arabicPeriod"/>
            </a:pPr>
            <a:endParaRPr lang="en-US" dirty="0"/>
          </a:p>
          <a:p>
            <a:r>
              <a:rPr lang="en-US" i="1" dirty="0"/>
              <a:t>Generalized</a:t>
            </a:r>
            <a:r>
              <a:rPr lang="en-US" dirty="0"/>
              <a:t> PMP (HMRs) are maps at a small scale (e.g. 10 mi</a:t>
            </a:r>
            <a:r>
              <a:rPr lang="en-US" baseline="30000" dirty="0"/>
              <a:t>2</a:t>
            </a:r>
            <a:r>
              <a:rPr lang="en-US" dirty="0"/>
              <a:t>)</a:t>
            </a:r>
            <a:endParaRPr lang="en-US" i="1" dirty="0"/>
          </a:p>
          <a:p>
            <a:pPr marL="514350" indent="-514350">
              <a:buFont typeface="+mj-lt"/>
              <a:buAutoNum type="arabicPeriod"/>
            </a:pPr>
            <a:endParaRPr lang="en-US" dirty="0"/>
          </a:p>
        </p:txBody>
      </p:sp>
      <p:pic>
        <p:nvPicPr>
          <p:cNvPr id="5" name="Picture 4">
            <a:extLst>
              <a:ext uri="{FF2B5EF4-FFF2-40B4-BE49-F238E27FC236}">
                <a16:creationId xmlns:a16="http://schemas.microsoft.com/office/drawing/2014/main" id="{4946179B-E7AA-4A73-D743-B1B7B33380AD}"/>
              </a:ext>
            </a:extLst>
          </p:cNvPr>
          <p:cNvPicPr>
            <a:picLocks noChangeAspect="1"/>
          </p:cNvPicPr>
          <p:nvPr/>
        </p:nvPicPr>
        <p:blipFill>
          <a:blip r:embed="rId2"/>
          <a:stretch>
            <a:fillRect/>
          </a:stretch>
        </p:blipFill>
        <p:spPr>
          <a:xfrm>
            <a:off x="7604067" y="2433816"/>
            <a:ext cx="4258713" cy="2724908"/>
          </a:xfrm>
          <a:prstGeom prst="rect">
            <a:avLst/>
          </a:prstGeom>
        </p:spPr>
      </p:pic>
    </p:spTree>
    <p:extLst>
      <p:ext uri="{BB962C8B-B14F-4D97-AF65-F5344CB8AC3E}">
        <p14:creationId xmlns:p14="http://schemas.microsoft.com/office/powerpoint/2010/main" val="300070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C49FF-B90D-FB4D-873D-4990377881D2}"/>
              </a:ext>
            </a:extLst>
          </p:cNvPr>
          <p:cNvSpPr>
            <a:spLocks noGrp="1"/>
          </p:cNvSpPr>
          <p:nvPr>
            <p:ph type="title"/>
          </p:nvPr>
        </p:nvSpPr>
        <p:spPr/>
        <p:txBody>
          <a:bodyPr/>
          <a:lstStyle/>
          <a:p>
            <a:r>
              <a:rPr lang="en-US" dirty="0"/>
              <a:t>Storm Catalog</a:t>
            </a:r>
          </a:p>
        </p:txBody>
      </p:sp>
      <p:sp>
        <p:nvSpPr>
          <p:cNvPr id="3" name="Content Placeholder 2">
            <a:extLst>
              <a:ext uri="{FF2B5EF4-FFF2-40B4-BE49-F238E27FC236}">
                <a16:creationId xmlns:a16="http://schemas.microsoft.com/office/drawing/2014/main" id="{0C1423DD-0C40-7543-5854-5CB49DFA63AE}"/>
              </a:ext>
            </a:extLst>
          </p:cNvPr>
          <p:cNvSpPr>
            <a:spLocks noGrp="1"/>
          </p:cNvSpPr>
          <p:nvPr>
            <p:ph idx="1"/>
          </p:nvPr>
        </p:nvSpPr>
        <p:spPr/>
        <p:txBody>
          <a:bodyPr/>
          <a:lstStyle/>
          <a:p>
            <a:r>
              <a:rPr lang="en-US" dirty="0"/>
              <a:t>Collection of the most severe storms on record</a:t>
            </a:r>
          </a:p>
          <a:p>
            <a:r>
              <a:rPr lang="en-US" dirty="0"/>
              <a:t>USACE Extreme Storms database</a:t>
            </a:r>
          </a:p>
        </p:txBody>
      </p:sp>
      <p:pic>
        <p:nvPicPr>
          <p:cNvPr id="5" name="Picture 4">
            <a:extLst>
              <a:ext uri="{FF2B5EF4-FFF2-40B4-BE49-F238E27FC236}">
                <a16:creationId xmlns:a16="http://schemas.microsoft.com/office/drawing/2014/main" id="{CE0BC668-7D5D-D306-4ABD-3366FD6148E9}"/>
              </a:ext>
            </a:extLst>
          </p:cNvPr>
          <p:cNvPicPr>
            <a:picLocks noChangeAspect="1"/>
          </p:cNvPicPr>
          <p:nvPr/>
        </p:nvPicPr>
        <p:blipFill>
          <a:blip r:embed="rId2"/>
          <a:stretch>
            <a:fillRect/>
          </a:stretch>
        </p:blipFill>
        <p:spPr>
          <a:xfrm>
            <a:off x="659793" y="3333819"/>
            <a:ext cx="5029200" cy="3371222"/>
          </a:xfrm>
          <a:prstGeom prst="rect">
            <a:avLst/>
          </a:prstGeom>
        </p:spPr>
      </p:pic>
      <p:pic>
        <p:nvPicPr>
          <p:cNvPr id="9" name="Picture 8">
            <a:extLst>
              <a:ext uri="{FF2B5EF4-FFF2-40B4-BE49-F238E27FC236}">
                <a16:creationId xmlns:a16="http://schemas.microsoft.com/office/drawing/2014/main" id="{0DABAD16-CF2D-21C9-625D-E61190A92535}"/>
              </a:ext>
            </a:extLst>
          </p:cNvPr>
          <p:cNvPicPr>
            <a:picLocks noChangeAspect="1"/>
          </p:cNvPicPr>
          <p:nvPr/>
        </p:nvPicPr>
        <p:blipFill>
          <a:blip r:embed="rId3"/>
          <a:stretch>
            <a:fillRect/>
          </a:stretch>
        </p:blipFill>
        <p:spPr>
          <a:xfrm>
            <a:off x="6503008" y="3333819"/>
            <a:ext cx="5029200" cy="3372293"/>
          </a:xfrm>
          <a:prstGeom prst="rect">
            <a:avLst/>
          </a:prstGeom>
        </p:spPr>
      </p:pic>
    </p:spTree>
    <p:extLst>
      <p:ext uri="{BB962C8B-B14F-4D97-AF65-F5344CB8AC3E}">
        <p14:creationId xmlns:p14="http://schemas.microsoft.com/office/powerpoint/2010/main" val="815761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A6A52-E516-0FA2-D701-60BFA91483B7}"/>
              </a:ext>
            </a:extLst>
          </p:cNvPr>
          <p:cNvSpPr>
            <a:spLocks noGrp="1"/>
          </p:cNvSpPr>
          <p:nvPr>
            <p:ph type="title"/>
          </p:nvPr>
        </p:nvSpPr>
        <p:spPr/>
        <p:txBody>
          <a:bodyPr/>
          <a:lstStyle/>
          <a:p>
            <a:r>
              <a:rPr lang="en-US" dirty="0"/>
              <a:t>Precipitation Maximization</a:t>
            </a:r>
          </a:p>
        </p:txBody>
      </p:sp>
      <p:sp>
        <p:nvSpPr>
          <p:cNvPr id="3" name="Content Placeholder 2">
            <a:extLst>
              <a:ext uri="{FF2B5EF4-FFF2-40B4-BE49-F238E27FC236}">
                <a16:creationId xmlns:a16="http://schemas.microsoft.com/office/drawing/2014/main" id="{09056879-5143-0A7D-9A8E-838625FD3C6F}"/>
              </a:ext>
            </a:extLst>
          </p:cNvPr>
          <p:cNvSpPr>
            <a:spLocks noGrp="1"/>
          </p:cNvSpPr>
          <p:nvPr>
            <p:ph idx="1"/>
          </p:nvPr>
        </p:nvSpPr>
        <p:spPr/>
        <p:txBody>
          <a:bodyPr>
            <a:normAutofit/>
          </a:bodyPr>
          <a:lstStyle/>
          <a:p>
            <a:r>
              <a:rPr lang="en-US" dirty="0"/>
              <a:t>Atmospheric moisture data not available for many storms</a:t>
            </a:r>
          </a:p>
          <a:p>
            <a:r>
              <a:rPr lang="en-US" i="1" dirty="0"/>
              <a:t>Persisting</a:t>
            </a:r>
            <a:r>
              <a:rPr lang="en-US" dirty="0"/>
              <a:t> surface dew point used as an index</a:t>
            </a:r>
          </a:p>
          <a:p>
            <a:pPr lvl="1"/>
            <a:r>
              <a:rPr lang="en-US" dirty="0"/>
              <a:t>e.g. maximum 12-hour minimum</a:t>
            </a:r>
          </a:p>
          <a:p>
            <a:pPr lvl="1"/>
            <a:r>
              <a:rPr lang="en-US" dirty="0"/>
              <a:t>Precipitable water (</a:t>
            </a:r>
            <a:r>
              <a:rPr lang="en-US" i="1" dirty="0"/>
              <a:t>w</a:t>
            </a:r>
            <a:r>
              <a:rPr lang="en-US" i="1" baseline="-25000" dirty="0"/>
              <a:t>p</a:t>
            </a:r>
            <a:r>
              <a:rPr lang="en-US" dirty="0"/>
              <a:t>) computed from dew point</a:t>
            </a:r>
          </a:p>
          <a:p>
            <a:endParaRPr lang="en-US" dirty="0"/>
          </a:p>
          <a:p>
            <a:r>
              <a:rPr lang="en-US" dirty="0"/>
              <a:t>Compare </a:t>
            </a:r>
            <a:r>
              <a:rPr lang="en-US" i="1" dirty="0"/>
              <a:t>w</a:t>
            </a:r>
            <a:r>
              <a:rPr lang="en-US" i="1" baseline="-25000" dirty="0"/>
              <a:t>p</a:t>
            </a:r>
            <a:r>
              <a:rPr lang="en-US" dirty="0"/>
              <a:t> at storm’s inflow</a:t>
            </a:r>
            <a:br>
              <a:rPr lang="en-US" dirty="0"/>
            </a:br>
            <a:r>
              <a:rPr lang="en-US" dirty="0"/>
              <a:t>to climatology</a:t>
            </a:r>
          </a:p>
          <a:p>
            <a:r>
              <a:rPr lang="en-US" dirty="0"/>
              <a:t>Adjust rainfall by ratio of</a:t>
            </a:r>
            <a:br>
              <a:rPr lang="en-US" dirty="0"/>
            </a:br>
            <a:r>
              <a:rPr lang="en-US" dirty="0"/>
              <a:t>storm </a:t>
            </a:r>
            <a:r>
              <a:rPr lang="en-US" i="1" dirty="0"/>
              <a:t>w</a:t>
            </a:r>
            <a:r>
              <a:rPr lang="en-US" i="1" baseline="-25000" dirty="0"/>
              <a:t>p</a:t>
            </a:r>
            <a:r>
              <a:rPr lang="en-US" dirty="0"/>
              <a:t> to maximum </a:t>
            </a:r>
            <a:r>
              <a:rPr lang="en-US" i="1" dirty="0"/>
              <a:t>w</a:t>
            </a:r>
            <a:r>
              <a:rPr lang="en-US" i="1" baseline="-25000" dirty="0"/>
              <a:t>p</a:t>
            </a:r>
            <a:endParaRPr lang="en-US" dirty="0"/>
          </a:p>
        </p:txBody>
      </p:sp>
      <p:pic>
        <p:nvPicPr>
          <p:cNvPr id="5" name="Picture 4">
            <a:extLst>
              <a:ext uri="{FF2B5EF4-FFF2-40B4-BE49-F238E27FC236}">
                <a16:creationId xmlns:a16="http://schemas.microsoft.com/office/drawing/2014/main" id="{4825C553-5F8E-670D-7957-72691AB990A6}"/>
              </a:ext>
            </a:extLst>
          </p:cNvPr>
          <p:cNvPicPr>
            <a:picLocks noChangeAspect="1"/>
          </p:cNvPicPr>
          <p:nvPr/>
        </p:nvPicPr>
        <p:blipFill>
          <a:blip r:embed="rId3"/>
          <a:stretch>
            <a:fillRect/>
          </a:stretch>
        </p:blipFill>
        <p:spPr>
          <a:xfrm>
            <a:off x="6215170" y="4269426"/>
            <a:ext cx="5372297" cy="1598088"/>
          </a:xfrm>
          <a:prstGeom prst="rect">
            <a:avLst/>
          </a:prstGeom>
        </p:spPr>
      </p:pic>
    </p:spTree>
    <p:extLst>
      <p:ext uri="{BB962C8B-B14F-4D97-AF65-F5344CB8AC3E}">
        <p14:creationId xmlns:p14="http://schemas.microsoft.com/office/powerpoint/2010/main" val="639718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C5ACF-CF9E-63F0-1B73-97CAC31E605C}"/>
              </a:ext>
            </a:extLst>
          </p:cNvPr>
          <p:cNvSpPr>
            <a:spLocks noGrp="1"/>
          </p:cNvSpPr>
          <p:nvPr>
            <p:ph type="title"/>
          </p:nvPr>
        </p:nvSpPr>
        <p:spPr/>
        <p:txBody>
          <a:bodyPr/>
          <a:lstStyle/>
          <a:p>
            <a:r>
              <a:rPr lang="en-US" dirty="0"/>
              <a:t>Transposition</a:t>
            </a:r>
          </a:p>
        </p:txBody>
      </p:sp>
      <p:sp>
        <p:nvSpPr>
          <p:cNvPr id="3" name="Content Placeholder 2">
            <a:extLst>
              <a:ext uri="{FF2B5EF4-FFF2-40B4-BE49-F238E27FC236}">
                <a16:creationId xmlns:a16="http://schemas.microsoft.com/office/drawing/2014/main" id="{4F2935E7-734C-C991-C261-EA20BD0A3B85}"/>
              </a:ext>
            </a:extLst>
          </p:cNvPr>
          <p:cNvSpPr>
            <a:spLocks noGrp="1"/>
          </p:cNvSpPr>
          <p:nvPr>
            <p:ph idx="1"/>
          </p:nvPr>
        </p:nvSpPr>
        <p:spPr/>
        <p:txBody>
          <a:bodyPr/>
          <a:lstStyle/>
          <a:p>
            <a:r>
              <a:rPr lang="en-US" dirty="0"/>
              <a:t>Translation/movement in </a:t>
            </a:r>
            <a:r>
              <a:rPr lang="en-US" i="1" dirty="0"/>
              <a:t>x</a:t>
            </a:r>
            <a:r>
              <a:rPr lang="en-US" dirty="0"/>
              <a:t> and </a:t>
            </a:r>
            <a:r>
              <a:rPr lang="en-US" i="1" dirty="0"/>
              <a:t>y</a:t>
            </a:r>
            <a:r>
              <a:rPr lang="en-US" dirty="0"/>
              <a:t> only</a:t>
            </a:r>
          </a:p>
          <a:p>
            <a:r>
              <a:rPr lang="en-US" dirty="0"/>
              <a:t>Only allowed within a defined </a:t>
            </a:r>
            <a:r>
              <a:rPr lang="en-US" i="1" dirty="0"/>
              <a:t>transposition domain</a:t>
            </a:r>
            <a:endParaRPr lang="en-US" dirty="0"/>
          </a:p>
          <a:p>
            <a:r>
              <a:rPr lang="en-US" dirty="0"/>
              <a:t>Second moisture adjustment</a:t>
            </a:r>
          </a:p>
          <a:p>
            <a:pPr lvl="1"/>
            <a:r>
              <a:rPr lang="en-US" dirty="0"/>
              <a:t>Ratio of new location max </a:t>
            </a:r>
            <a:r>
              <a:rPr lang="en-US" i="1" dirty="0"/>
              <a:t>w</a:t>
            </a:r>
            <a:r>
              <a:rPr lang="en-US" i="1" baseline="-25000" dirty="0"/>
              <a:t>p</a:t>
            </a:r>
            <a:br>
              <a:rPr lang="en-US" i="1" baseline="-25000" dirty="0"/>
            </a:br>
            <a:r>
              <a:rPr lang="en-US" dirty="0"/>
              <a:t>to observed location max </a:t>
            </a:r>
            <a:r>
              <a:rPr lang="en-US" i="1" dirty="0"/>
              <a:t>w</a:t>
            </a:r>
            <a:r>
              <a:rPr lang="en-US" i="1" baseline="-25000" dirty="0"/>
              <a:t>p</a:t>
            </a:r>
            <a:endParaRPr lang="en-US" dirty="0"/>
          </a:p>
        </p:txBody>
      </p:sp>
      <p:pic>
        <p:nvPicPr>
          <p:cNvPr id="9" name="Picture 8">
            <a:extLst>
              <a:ext uri="{FF2B5EF4-FFF2-40B4-BE49-F238E27FC236}">
                <a16:creationId xmlns:a16="http://schemas.microsoft.com/office/drawing/2014/main" id="{7E1046FA-8B8B-E786-D1A9-60CCBEAB78CB}"/>
              </a:ext>
            </a:extLst>
          </p:cNvPr>
          <p:cNvPicPr>
            <a:picLocks noChangeAspect="1"/>
          </p:cNvPicPr>
          <p:nvPr/>
        </p:nvPicPr>
        <p:blipFill>
          <a:blip r:embed="rId3"/>
          <a:stretch>
            <a:fillRect/>
          </a:stretch>
        </p:blipFill>
        <p:spPr>
          <a:xfrm>
            <a:off x="6035032" y="2970080"/>
            <a:ext cx="5973706" cy="3772557"/>
          </a:xfrm>
          <a:prstGeom prst="rect">
            <a:avLst/>
          </a:prstGeom>
        </p:spPr>
      </p:pic>
    </p:spTree>
    <p:extLst>
      <p:ext uri="{BB962C8B-B14F-4D97-AF65-F5344CB8AC3E}">
        <p14:creationId xmlns:p14="http://schemas.microsoft.com/office/powerpoint/2010/main" val="3781430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A5149-36E2-D1D1-B644-B0ADDCD341D9}"/>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7E3EFD77-563E-42CA-7B3F-DCA97F418777}"/>
              </a:ext>
            </a:extLst>
          </p:cNvPr>
          <p:cNvSpPr>
            <a:spLocks noGrp="1"/>
          </p:cNvSpPr>
          <p:nvPr>
            <p:ph idx="1"/>
          </p:nvPr>
        </p:nvSpPr>
        <p:spPr/>
        <p:txBody>
          <a:bodyPr/>
          <a:lstStyle/>
          <a:p>
            <a:r>
              <a:rPr lang="en-US" dirty="0"/>
              <a:t>Understand the role of probable maximum precipitation in infrastructure risk assessment</a:t>
            </a:r>
          </a:p>
          <a:p>
            <a:r>
              <a:rPr lang="en-US" dirty="0"/>
              <a:t>Advance understanding of heavy precipitation mechanics</a:t>
            </a:r>
          </a:p>
          <a:p>
            <a:r>
              <a:rPr lang="en-US" dirty="0"/>
              <a:t>Know which HMR document affects your project</a:t>
            </a:r>
          </a:p>
          <a:p>
            <a:r>
              <a:rPr lang="en-US" dirty="0"/>
              <a:t>Apply a PMP procedure in software using HMR-52</a:t>
            </a:r>
          </a:p>
        </p:txBody>
      </p:sp>
    </p:spTree>
    <p:extLst>
      <p:ext uri="{BB962C8B-B14F-4D97-AF65-F5344CB8AC3E}">
        <p14:creationId xmlns:p14="http://schemas.microsoft.com/office/powerpoint/2010/main" val="3612152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AE85A-CD18-5614-D670-AA906CB37B64}"/>
              </a:ext>
            </a:extLst>
          </p:cNvPr>
          <p:cNvSpPr>
            <a:spLocks noGrp="1"/>
          </p:cNvSpPr>
          <p:nvPr>
            <p:ph type="title"/>
          </p:nvPr>
        </p:nvSpPr>
        <p:spPr/>
        <p:txBody>
          <a:bodyPr/>
          <a:lstStyle/>
          <a:p>
            <a:r>
              <a:rPr lang="en-US" dirty="0"/>
              <a:t>Physics-Based Modeling of PMP</a:t>
            </a:r>
          </a:p>
        </p:txBody>
      </p:sp>
      <p:pic>
        <p:nvPicPr>
          <p:cNvPr id="5" name="Content Placeholder 4">
            <a:extLst>
              <a:ext uri="{FF2B5EF4-FFF2-40B4-BE49-F238E27FC236}">
                <a16:creationId xmlns:a16="http://schemas.microsoft.com/office/drawing/2014/main" id="{C6214D48-8BBF-BB28-9AC8-21B180762713}"/>
              </a:ext>
            </a:extLst>
          </p:cNvPr>
          <p:cNvPicPr>
            <a:picLocks noGrp="1" noChangeAspect="1"/>
          </p:cNvPicPr>
          <p:nvPr>
            <p:ph idx="1"/>
          </p:nvPr>
        </p:nvPicPr>
        <p:blipFill>
          <a:blip r:embed="rId3"/>
          <a:stretch>
            <a:fillRect/>
          </a:stretch>
        </p:blipFill>
        <p:spPr>
          <a:xfrm>
            <a:off x="1038172" y="1825625"/>
            <a:ext cx="10115656" cy="4351338"/>
          </a:xfrm>
        </p:spPr>
      </p:pic>
    </p:spTree>
    <p:extLst>
      <p:ext uri="{BB962C8B-B14F-4D97-AF65-F5344CB8AC3E}">
        <p14:creationId xmlns:p14="http://schemas.microsoft.com/office/powerpoint/2010/main" val="1734715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t="-9000" b="-9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55409D-C11D-6B70-AFDA-AB157CF69978}"/>
              </a:ext>
            </a:extLst>
          </p:cNvPr>
          <p:cNvSpPr>
            <a:spLocks noGrp="1"/>
          </p:cNvSpPr>
          <p:nvPr>
            <p:ph type="title"/>
          </p:nvPr>
        </p:nvSpPr>
        <p:spPr/>
        <p:txBody>
          <a:bodyPr/>
          <a:lstStyle/>
          <a:p>
            <a:r>
              <a:rPr lang="en-US" b="1" dirty="0">
                <a:solidFill>
                  <a:schemeClr val="accent4"/>
                </a:solidFill>
                <a:effectLst>
                  <a:outerShdw blurRad="38100" dist="38100" dir="2700000" algn="tl">
                    <a:srgbClr val="000000">
                      <a:alpha val="43137"/>
                    </a:srgbClr>
                  </a:outerShdw>
                </a:effectLst>
              </a:rPr>
              <a:t>PMP Documents</a:t>
            </a:r>
          </a:p>
        </p:txBody>
      </p:sp>
      <p:sp>
        <p:nvSpPr>
          <p:cNvPr id="5" name="Text Placeholder 4">
            <a:extLst>
              <a:ext uri="{FF2B5EF4-FFF2-40B4-BE49-F238E27FC236}">
                <a16:creationId xmlns:a16="http://schemas.microsoft.com/office/drawing/2014/main" id="{7E2728DA-C17B-9EE1-DA46-1704FFFA4D99}"/>
              </a:ext>
            </a:extLst>
          </p:cNvPr>
          <p:cNvSpPr>
            <a:spLocks noGrp="1"/>
          </p:cNvSpPr>
          <p:nvPr>
            <p:ph type="body" idx="1"/>
          </p:nvPr>
        </p:nvSpPr>
        <p:spPr/>
        <p:txBody>
          <a:bodyPr/>
          <a:lstStyle/>
          <a:p>
            <a:r>
              <a:rPr lang="en-US" b="1" dirty="0">
                <a:solidFill>
                  <a:schemeClr val="accent4"/>
                </a:solidFill>
                <a:effectLst>
                  <a:outerShdw blurRad="38100" dist="38100" dir="2700000" algn="tl">
                    <a:srgbClr val="000000">
                      <a:alpha val="43137"/>
                    </a:srgbClr>
                  </a:outerShdw>
                </a:effectLst>
              </a:rPr>
              <a:t>NOAA Hydrometeorological Reports</a:t>
            </a:r>
          </a:p>
        </p:txBody>
      </p:sp>
    </p:spTree>
    <p:extLst>
      <p:ext uri="{BB962C8B-B14F-4D97-AF65-F5344CB8AC3E}">
        <p14:creationId xmlns:p14="http://schemas.microsoft.com/office/powerpoint/2010/main" val="2129505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2E28F8-5544-A4A5-83F5-A906D6D0F195}"/>
              </a:ext>
            </a:extLst>
          </p:cNvPr>
          <p:cNvSpPr>
            <a:spLocks noGrp="1"/>
          </p:cNvSpPr>
          <p:nvPr>
            <p:ph type="title"/>
          </p:nvPr>
        </p:nvSpPr>
        <p:spPr/>
        <p:txBody>
          <a:bodyPr/>
          <a:lstStyle/>
          <a:p>
            <a:r>
              <a:rPr lang="en-US" dirty="0"/>
              <a:t>PMP Documents Across the US</a:t>
            </a:r>
          </a:p>
        </p:txBody>
      </p:sp>
      <p:pic>
        <p:nvPicPr>
          <p:cNvPr id="6" name="Picture 5" descr="Map&#10;&#10;Description automatically generated">
            <a:extLst>
              <a:ext uri="{FF2B5EF4-FFF2-40B4-BE49-F238E27FC236}">
                <a16:creationId xmlns:a16="http://schemas.microsoft.com/office/drawing/2014/main" id="{7A777274-EABA-2C79-EEB8-5880E1B32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3366" y="1911472"/>
            <a:ext cx="7985267" cy="4798014"/>
          </a:xfrm>
          <a:prstGeom prst="rect">
            <a:avLst/>
          </a:prstGeom>
        </p:spPr>
      </p:pic>
      <p:sp>
        <p:nvSpPr>
          <p:cNvPr id="8" name="TextBox 7">
            <a:extLst>
              <a:ext uri="{FF2B5EF4-FFF2-40B4-BE49-F238E27FC236}">
                <a16:creationId xmlns:a16="http://schemas.microsoft.com/office/drawing/2014/main" id="{22DA73CC-97E7-30BC-8E48-21BECD85F737}"/>
              </a:ext>
            </a:extLst>
          </p:cNvPr>
          <p:cNvSpPr txBox="1"/>
          <p:nvPr/>
        </p:nvSpPr>
        <p:spPr>
          <a:xfrm>
            <a:off x="5232567" y="6323598"/>
            <a:ext cx="4018311" cy="338554"/>
          </a:xfrm>
          <a:prstGeom prst="rect">
            <a:avLst/>
          </a:prstGeom>
          <a:noFill/>
        </p:spPr>
        <p:txBody>
          <a:bodyPr wrap="square">
            <a:spAutoFit/>
          </a:bodyPr>
          <a:lstStyle/>
          <a:p>
            <a:pPr algn="ctr"/>
            <a:r>
              <a:rPr lang="en-US" sz="1600" b="1" dirty="0">
                <a:effectLst>
                  <a:outerShdw blurRad="38100" dist="38100" dir="2700000" algn="tl">
                    <a:srgbClr val="000000">
                      <a:alpha val="43137"/>
                    </a:srgbClr>
                  </a:outerShdw>
                </a:effectLst>
                <a:latin typeface="Lato" panose="020F0502020204030203" pitchFamily="34" charset="0"/>
              </a:rPr>
              <a:t>https://www.weather.gov/owp/hdsc_pmp</a:t>
            </a:r>
          </a:p>
        </p:txBody>
      </p:sp>
    </p:spTree>
    <p:extLst>
      <p:ext uri="{BB962C8B-B14F-4D97-AF65-F5344CB8AC3E}">
        <p14:creationId xmlns:p14="http://schemas.microsoft.com/office/powerpoint/2010/main" val="2240931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3ED10-4B95-D81E-0F4A-66B1653BA770}"/>
              </a:ext>
            </a:extLst>
          </p:cNvPr>
          <p:cNvSpPr>
            <a:spLocks noGrp="1"/>
          </p:cNvSpPr>
          <p:nvPr>
            <p:ph type="title"/>
          </p:nvPr>
        </p:nvSpPr>
        <p:spPr/>
        <p:txBody>
          <a:bodyPr/>
          <a:lstStyle/>
          <a:p>
            <a:r>
              <a:rPr lang="en-US" dirty="0"/>
              <a:t>Document Contents</a:t>
            </a:r>
          </a:p>
        </p:txBody>
      </p:sp>
      <p:sp>
        <p:nvSpPr>
          <p:cNvPr id="3" name="Content Placeholder 2">
            <a:extLst>
              <a:ext uri="{FF2B5EF4-FFF2-40B4-BE49-F238E27FC236}">
                <a16:creationId xmlns:a16="http://schemas.microsoft.com/office/drawing/2014/main" id="{9AC2085F-1116-4C47-0020-F6811C826C14}"/>
              </a:ext>
            </a:extLst>
          </p:cNvPr>
          <p:cNvSpPr>
            <a:spLocks noGrp="1"/>
          </p:cNvSpPr>
          <p:nvPr>
            <p:ph idx="1"/>
          </p:nvPr>
        </p:nvSpPr>
        <p:spPr/>
        <p:txBody>
          <a:bodyPr/>
          <a:lstStyle/>
          <a:p>
            <a:r>
              <a:rPr lang="en-US" dirty="0"/>
              <a:t>Inventory of storms used in analysis</a:t>
            </a:r>
          </a:p>
          <a:p>
            <a:r>
              <a:rPr lang="en-US" dirty="0"/>
              <a:t>Description of analysis procedure</a:t>
            </a:r>
          </a:p>
          <a:p>
            <a:endParaRPr lang="en-US" dirty="0"/>
          </a:p>
          <a:p>
            <a:r>
              <a:rPr lang="en-US" dirty="0"/>
              <a:t>Index maps</a:t>
            </a:r>
          </a:p>
          <a:p>
            <a:r>
              <a:rPr lang="en-US" u="sng" dirty="0"/>
              <a:t>Application procedure</a:t>
            </a:r>
          </a:p>
          <a:p>
            <a:pPr lvl="1"/>
            <a:r>
              <a:rPr lang="en-US" dirty="0"/>
              <a:t>Adjustments for local conditions</a:t>
            </a:r>
          </a:p>
          <a:p>
            <a:pPr lvl="1"/>
            <a:r>
              <a:rPr lang="en-US" dirty="0"/>
              <a:t>Spatial pattern</a:t>
            </a:r>
          </a:p>
          <a:p>
            <a:pPr lvl="1"/>
            <a:r>
              <a:rPr lang="en-US" dirty="0"/>
              <a:t>Temporal pattern</a:t>
            </a:r>
          </a:p>
        </p:txBody>
      </p:sp>
      <p:pic>
        <p:nvPicPr>
          <p:cNvPr id="5" name="Picture 4">
            <a:extLst>
              <a:ext uri="{FF2B5EF4-FFF2-40B4-BE49-F238E27FC236}">
                <a16:creationId xmlns:a16="http://schemas.microsoft.com/office/drawing/2014/main" id="{63E92E60-3FD2-A558-6521-74C26AEF121F}"/>
              </a:ext>
            </a:extLst>
          </p:cNvPr>
          <p:cNvPicPr>
            <a:picLocks noChangeAspect="1"/>
          </p:cNvPicPr>
          <p:nvPr/>
        </p:nvPicPr>
        <p:blipFill>
          <a:blip r:embed="rId2"/>
          <a:stretch>
            <a:fillRect/>
          </a:stretch>
        </p:blipFill>
        <p:spPr>
          <a:xfrm>
            <a:off x="6398890" y="2759361"/>
            <a:ext cx="5793110" cy="4098639"/>
          </a:xfrm>
          <a:prstGeom prst="rect">
            <a:avLst/>
          </a:prstGeom>
        </p:spPr>
      </p:pic>
      <p:sp>
        <p:nvSpPr>
          <p:cNvPr id="4" name="TextBox 3">
            <a:extLst>
              <a:ext uri="{FF2B5EF4-FFF2-40B4-BE49-F238E27FC236}">
                <a16:creationId xmlns:a16="http://schemas.microsoft.com/office/drawing/2014/main" id="{C5E056C6-8492-1B2E-015C-5692D36A63CC}"/>
              </a:ext>
            </a:extLst>
          </p:cNvPr>
          <p:cNvSpPr txBox="1"/>
          <p:nvPr/>
        </p:nvSpPr>
        <p:spPr>
          <a:xfrm>
            <a:off x="3493169" y="3007988"/>
            <a:ext cx="2905721" cy="369332"/>
          </a:xfrm>
          <a:prstGeom prst="rect">
            <a:avLst/>
          </a:prstGeom>
          <a:noFill/>
        </p:spPr>
        <p:txBody>
          <a:bodyPr wrap="square" rtlCol="0">
            <a:spAutoFit/>
          </a:bodyPr>
          <a:lstStyle/>
          <a:p>
            <a:r>
              <a:rPr lang="en-US" b="1" dirty="0">
                <a:solidFill>
                  <a:srgbClr val="FF0000"/>
                </a:solidFill>
                <a:effectLst>
                  <a:outerShdw blurRad="38100" dist="38100" dir="2700000" algn="tl">
                    <a:srgbClr val="000000">
                      <a:alpha val="43137"/>
                    </a:srgbClr>
                  </a:outerShdw>
                </a:effectLst>
                <a:latin typeface="Lato" panose="020F0502020204030203" pitchFamily="34" charset="0"/>
              </a:rPr>
              <a:t>This is where you come in!</a:t>
            </a:r>
          </a:p>
        </p:txBody>
      </p:sp>
      <p:cxnSp>
        <p:nvCxnSpPr>
          <p:cNvPr id="14" name="Straight Arrow Connector 13">
            <a:extLst>
              <a:ext uri="{FF2B5EF4-FFF2-40B4-BE49-F238E27FC236}">
                <a16:creationId xmlns:a16="http://schemas.microsoft.com/office/drawing/2014/main" id="{888C1B11-82B2-3C2E-2310-05A8A97F92AF}"/>
              </a:ext>
            </a:extLst>
          </p:cNvPr>
          <p:cNvCxnSpPr>
            <a:cxnSpLocks/>
          </p:cNvCxnSpPr>
          <p:nvPr/>
        </p:nvCxnSpPr>
        <p:spPr>
          <a:xfrm flipH="1">
            <a:off x="3203838" y="3327591"/>
            <a:ext cx="391885" cy="598141"/>
          </a:xfrm>
          <a:prstGeom prst="straightConnector1">
            <a:avLst/>
          </a:prstGeom>
          <a:ln>
            <a:solidFill>
              <a:srgbClr val="FF00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4980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2DDC5-A7D1-1F32-63F3-F0399ED165CB}"/>
              </a:ext>
            </a:extLst>
          </p:cNvPr>
          <p:cNvSpPr>
            <a:spLocks noGrp="1"/>
          </p:cNvSpPr>
          <p:nvPr>
            <p:ph type="title"/>
          </p:nvPr>
        </p:nvSpPr>
        <p:spPr/>
        <p:txBody>
          <a:bodyPr/>
          <a:lstStyle/>
          <a:p>
            <a:r>
              <a:rPr lang="en-US" dirty="0"/>
              <a:t>HMR-48 (1973)</a:t>
            </a:r>
          </a:p>
        </p:txBody>
      </p:sp>
      <p:sp>
        <p:nvSpPr>
          <p:cNvPr id="3" name="Content Placeholder 2">
            <a:extLst>
              <a:ext uri="{FF2B5EF4-FFF2-40B4-BE49-F238E27FC236}">
                <a16:creationId xmlns:a16="http://schemas.microsoft.com/office/drawing/2014/main" id="{82DE93D6-43AE-BCAC-AF04-644CA1A896C8}"/>
              </a:ext>
            </a:extLst>
          </p:cNvPr>
          <p:cNvSpPr>
            <a:spLocks noGrp="1"/>
          </p:cNvSpPr>
          <p:nvPr>
            <p:ph idx="1"/>
          </p:nvPr>
        </p:nvSpPr>
        <p:spPr>
          <a:xfrm>
            <a:off x="838200" y="1825625"/>
            <a:ext cx="10515600" cy="4351338"/>
          </a:xfrm>
        </p:spPr>
        <p:txBody>
          <a:bodyPr/>
          <a:lstStyle/>
          <a:p>
            <a:r>
              <a:rPr lang="en-US" dirty="0"/>
              <a:t>PMP and Snowmelt Criteria For Red River of the North Above Pembina, and Souris River Above Minot, ND</a:t>
            </a:r>
          </a:p>
          <a:p>
            <a:pPr lvl="1"/>
            <a:r>
              <a:rPr lang="en-US" dirty="0"/>
              <a:t>PMP index tables for multiple durations</a:t>
            </a:r>
          </a:p>
          <a:p>
            <a:pPr lvl="1"/>
            <a:r>
              <a:rPr lang="en-US" dirty="0"/>
              <a:t>Geographic/seasonal adjustments</a:t>
            </a:r>
          </a:p>
          <a:p>
            <a:pPr lvl="1"/>
            <a:r>
              <a:rPr lang="en-US" dirty="0"/>
              <a:t>Temporal patterns and isohyets</a:t>
            </a:r>
          </a:p>
          <a:p>
            <a:pPr lvl="2"/>
            <a:r>
              <a:rPr lang="en-US" dirty="0"/>
              <a:t>72-hour storm in 6-hour blocks</a:t>
            </a:r>
          </a:p>
          <a:p>
            <a:r>
              <a:rPr lang="en-US" dirty="0"/>
              <a:t>Snowmelt procedures</a:t>
            </a:r>
          </a:p>
          <a:p>
            <a:pPr lvl="1"/>
            <a:r>
              <a:rPr lang="en-US" dirty="0"/>
              <a:t>Initial snowpack</a:t>
            </a:r>
          </a:p>
          <a:p>
            <a:pPr lvl="1"/>
            <a:r>
              <a:rPr lang="en-US" dirty="0"/>
              <a:t>Meteorological data</a:t>
            </a:r>
          </a:p>
          <a:p>
            <a:pPr lvl="2"/>
            <a:r>
              <a:rPr lang="en-US" dirty="0"/>
              <a:t>Wind, temperature, dewpoint</a:t>
            </a:r>
          </a:p>
        </p:txBody>
      </p:sp>
      <p:pic>
        <p:nvPicPr>
          <p:cNvPr id="5" name="Picture 4">
            <a:extLst>
              <a:ext uri="{FF2B5EF4-FFF2-40B4-BE49-F238E27FC236}">
                <a16:creationId xmlns:a16="http://schemas.microsoft.com/office/drawing/2014/main" id="{FA7722C2-6C8F-1AEC-7360-2EF094119368}"/>
              </a:ext>
            </a:extLst>
          </p:cNvPr>
          <p:cNvPicPr>
            <a:picLocks noChangeAspect="1"/>
          </p:cNvPicPr>
          <p:nvPr/>
        </p:nvPicPr>
        <p:blipFill>
          <a:blip r:embed="rId2"/>
          <a:stretch>
            <a:fillRect/>
          </a:stretch>
        </p:blipFill>
        <p:spPr>
          <a:xfrm>
            <a:off x="7338849" y="2990151"/>
            <a:ext cx="4685971" cy="3502724"/>
          </a:xfrm>
          <a:prstGeom prst="rect">
            <a:avLst/>
          </a:prstGeom>
        </p:spPr>
      </p:pic>
    </p:spTree>
    <p:extLst>
      <p:ext uri="{BB962C8B-B14F-4D97-AF65-F5344CB8AC3E}">
        <p14:creationId xmlns:p14="http://schemas.microsoft.com/office/powerpoint/2010/main" val="23978128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4A83C-8618-8EE2-18E4-E681398D8AA9}"/>
              </a:ext>
            </a:extLst>
          </p:cNvPr>
          <p:cNvSpPr>
            <a:spLocks noGrp="1"/>
          </p:cNvSpPr>
          <p:nvPr>
            <p:ph type="title"/>
          </p:nvPr>
        </p:nvSpPr>
        <p:spPr/>
        <p:txBody>
          <a:bodyPr/>
          <a:lstStyle/>
          <a:p>
            <a:r>
              <a:rPr lang="en-US" dirty="0"/>
              <a:t>HMR-49 (1977)</a:t>
            </a:r>
          </a:p>
        </p:txBody>
      </p:sp>
      <p:sp>
        <p:nvSpPr>
          <p:cNvPr id="3" name="Content Placeholder 2">
            <a:extLst>
              <a:ext uri="{FF2B5EF4-FFF2-40B4-BE49-F238E27FC236}">
                <a16:creationId xmlns:a16="http://schemas.microsoft.com/office/drawing/2014/main" id="{5F4AB9BA-4A96-38AF-368D-05290188A72F}"/>
              </a:ext>
            </a:extLst>
          </p:cNvPr>
          <p:cNvSpPr>
            <a:spLocks noGrp="1"/>
          </p:cNvSpPr>
          <p:nvPr>
            <p:ph idx="1"/>
          </p:nvPr>
        </p:nvSpPr>
        <p:spPr/>
        <p:txBody>
          <a:bodyPr/>
          <a:lstStyle/>
          <a:p>
            <a:r>
              <a:rPr lang="en-US" dirty="0"/>
              <a:t>PMP Estimates, Colorado River and Great Basin Drainages</a:t>
            </a:r>
          </a:p>
          <a:p>
            <a:r>
              <a:rPr lang="en-US" dirty="0"/>
              <a:t>Generates estimates of orographic and</a:t>
            </a:r>
            <a:br>
              <a:rPr lang="en-US" dirty="0"/>
            </a:br>
            <a:r>
              <a:rPr lang="en-US" dirty="0"/>
              <a:t>non-orographic (convergence) precipitation</a:t>
            </a:r>
          </a:p>
          <a:p>
            <a:r>
              <a:rPr lang="en-US" dirty="0"/>
              <a:t>Application is a weighted average of the</a:t>
            </a:r>
            <a:br>
              <a:rPr lang="en-US" dirty="0"/>
            </a:br>
            <a:r>
              <a:rPr lang="en-US" dirty="0"/>
              <a:t>two components</a:t>
            </a:r>
          </a:p>
        </p:txBody>
      </p:sp>
      <p:pic>
        <p:nvPicPr>
          <p:cNvPr id="5" name="Picture 4">
            <a:extLst>
              <a:ext uri="{FF2B5EF4-FFF2-40B4-BE49-F238E27FC236}">
                <a16:creationId xmlns:a16="http://schemas.microsoft.com/office/drawing/2014/main" id="{4AE8073D-F846-DE03-5BDE-FC81F7A49A9A}"/>
              </a:ext>
            </a:extLst>
          </p:cNvPr>
          <p:cNvPicPr>
            <a:picLocks noChangeAspect="1"/>
          </p:cNvPicPr>
          <p:nvPr/>
        </p:nvPicPr>
        <p:blipFill>
          <a:blip r:embed="rId2"/>
          <a:stretch>
            <a:fillRect/>
          </a:stretch>
        </p:blipFill>
        <p:spPr>
          <a:xfrm>
            <a:off x="8298756" y="2798725"/>
            <a:ext cx="3466193" cy="3312942"/>
          </a:xfrm>
          <a:prstGeom prst="rect">
            <a:avLst/>
          </a:prstGeom>
        </p:spPr>
      </p:pic>
      <p:pic>
        <p:nvPicPr>
          <p:cNvPr id="7" name="Picture 6">
            <a:extLst>
              <a:ext uri="{FF2B5EF4-FFF2-40B4-BE49-F238E27FC236}">
                <a16:creationId xmlns:a16="http://schemas.microsoft.com/office/drawing/2014/main" id="{98D6ABF7-B152-EE6D-1D47-B40AAD0239E3}"/>
              </a:ext>
            </a:extLst>
          </p:cNvPr>
          <p:cNvPicPr>
            <a:picLocks noChangeAspect="1"/>
          </p:cNvPicPr>
          <p:nvPr/>
        </p:nvPicPr>
        <p:blipFill>
          <a:blip r:embed="rId3"/>
          <a:stretch>
            <a:fillRect/>
          </a:stretch>
        </p:blipFill>
        <p:spPr>
          <a:xfrm>
            <a:off x="8379021" y="6056262"/>
            <a:ext cx="3305661" cy="255638"/>
          </a:xfrm>
          <a:prstGeom prst="rect">
            <a:avLst/>
          </a:prstGeom>
        </p:spPr>
      </p:pic>
    </p:spTree>
    <p:extLst>
      <p:ext uri="{BB962C8B-B14F-4D97-AF65-F5344CB8AC3E}">
        <p14:creationId xmlns:p14="http://schemas.microsoft.com/office/powerpoint/2010/main" val="18758511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F20A4-5CBA-1D91-AE36-377F5B368C83}"/>
              </a:ext>
            </a:extLst>
          </p:cNvPr>
          <p:cNvSpPr>
            <a:spLocks noGrp="1"/>
          </p:cNvSpPr>
          <p:nvPr>
            <p:ph type="title"/>
          </p:nvPr>
        </p:nvSpPr>
        <p:spPr/>
        <p:txBody>
          <a:bodyPr/>
          <a:lstStyle/>
          <a:p>
            <a:r>
              <a:rPr lang="en-US" dirty="0"/>
              <a:t>HMR-51, 52, 53</a:t>
            </a:r>
          </a:p>
        </p:txBody>
      </p:sp>
      <p:sp>
        <p:nvSpPr>
          <p:cNvPr id="3" name="Content Placeholder 2">
            <a:extLst>
              <a:ext uri="{FF2B5EF4-FFF2-40B4-BE49-F238E27FC236}">
                <a16:creationId xmlns:a16="http://schemas.microsoft.com/office/drawing/2014/main" id="{1E4C448A-EC61-77D5-0ACF-DBF5B553F93B}"/>
              </a:ext>
            </a:extLst>
          </p:cNvPr>
          <p:cNvSpPr>
            <a:spLocks noGrp="1"/>
          </p:cNvSpPr>
          <p:nvPr>
            <p:ph idx="1"/>
          </p:nvPr>
        </p:nvSpPr>
        <p:spPr/>
        <p:txBody>
          <a:bodyPr/>
          <a:lstStyle/>
          <a:p>
            <a:r>
              <a:rPr lang="en-US" dirty="0"/>
              <a:t>General PMP approach for the entire US east of 105°W</a:t>
            </a:r>
          </a:p>
          <a:p>
            <a:pPr lvl="1"/>
            <a:r>
              <a:rPr lang="en-US" dirty="0"/>
              <a:t>HMR-51: development of PMP estimates</a:t>
            </a:r>
          </a:p>
          <a:p>
            <a:pPr lvl="1"/>
            <a:r>
              <a:rPr lang="en-US" dirty="0"/>
              <a:t>HMR-52: application of PMP</a:t>
            </a:r>
          </a:p>
          <a:p>
            <a:pPr lvl="1"/>
            <a:r>
              <a:rPr lang="en-US" dirty="0"/>
              <a:t>HMR-53: seasonality analysis</a:t>
            </a:r>
          </a:p>
          <a:p>
            <a:r>
              <a:rPr lang="en-US" dirty="0"/>
              <a:t>Key: non-orographic rainfall</a:t>
            </a:r>
          </a:p>
          <a:p>
            <a:r>
              <a:rPr lang="en-US" dirty="0"/>
              <a:t>Procedure is (relatively) straight-</a:t>
            </a:r>
            <a:br>
              <a:rPr lang="en-US" dirty="0"/>
            </a:br>
            <a:r>
              <a:rPr lang="en-US" dirty="0"/>
              <a:t>forward to apply</a:t>
            </a:r>
          </a:p>
        </p:txBody>
      </p:sp>
      <p:pic>
        <p:nvPicPr>
          <p:cNvPr id="5" name="Picture 4">
            <a:extLst>
              <a:ext uri="{FF2B5EF4-FFF2-40B4-BE49-F238E27FC236}">
                <a16:creationId xmlns:a16="http://schemas.microsoft.com/office/drawing/2014/main" id="{C8CD294C-601F-1404-14B0-02E2FB5F5999}"/>
              </a:ext>
            </a:extLst>
          </p:cNvPr>
          <p:cNvPicPr>
            <a:picLocks noChangeAspect="1"/>
          </p:cNvPicPr>
          <p:nvPr/>
        </p:nvPicPr>
        <p:blipFill>
          <a:blip r:embed="rId2"/>
          <a:stretch>
            <a:fillRect/>
          </a:stretch>
        </p:blipFill>
        <p:spPr>
          <a:xfrm>
            <a:off x="7162613" y="2385109"/>
            <a:ext cx="5029387" cy="3495822"/>
          </a:xfrm>
          <a:prstGeom prst="rect">
            <a:avLst/>
          </a:prstGeom>
        </p:spPr>
      </p:pic>
      <p:pic>
        <p:nvPicPr>
          <p:cNvPr id="7" name="Picture 6">
            <a:extLst>
              <a:ext uri="{FF2B5EF4-FFF2-40B4-BE49-F238E27FC236}">
                <a16:creationId xmlns:a16="http://schemas.microsoft.com/office/drawing/2014/main" id="{39079527-2504-038A-21EC-280F4F49F527}"/>
              </a:ext>
            </a:extLst>
          </p:cNvPr>
          <p:cNvPicPr>
            <a:picLocks noChangeAspect="1"/>
          </p:cNvPicPr>
          <p:nvPr/>
        </p:nvPicPr>
        <p:blipFill>
          <a:blip r:embed="rId3"/>
          <a:stretch>
            <a:fillRect/>
          </a:stretch>
        </p:blipFill>
        <p:spPr>
          <a:xfrm>
            <a:off x="4013551" y="4574539"/>
            <a:ext cx="2928855" cy="2111379"/>
          </a:xfrm>
          <a:prstGeom prst="rect">
            <a:avLst/>
          </a:prstGeom>
        </p:spPr>
      </p:pic>
    </p:spTree>
    <p:extLst>
      <p:ext uri="{BB962C8B-B14F-4D97-AF65-F5344CB8AC3E}">
        <p14:creationId xmlns:p14="http://schemas.microsoft.com/office/powerpoint/2010/main" val="3750300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3007C-E51E-53CA-3565-53EC85352A58}"/>
              </a:ext>
            </a:extLst>
          </p:cNvPr>
          <p:cNvSpPr>
            <a:spLocks noGrp="1"/>
          </p:cNvSpPr>
          <p:nvPr>
            <p:ph type="title"/>
          </p:nvPr>
        </p:nvSpPr>
        <p:spPr/>
        <p:txBody>
          <a:bodyPr/>
          <a:lstStyle/>
          <a:p>
            <a:r>
              <a:rPr lang="en-US" dirty="0"/>
              <a:t>HMR-55a</a:t>
            </a:r>
          </a:p>
        </p:txBody>
      </p:sp>
      <p:sp>
        <p:nvSpPr>
          <p:cNvPr id="3" name="Content Placeholder 2">
            <a:extLst>
              <a:ext uri="{FF2B5EF4-FFF2-40B4-BE49-F238E27FC236}">
                <a16:creationId xmlns:a16="http://schemas.microsoft.com/office/drawing/2014/main" id="{BA3A0102-53DF-5C9E-B3C0-E9990EF3BD65}"/>
              </a:ext>
            </a:extLst>
          </p:cNvPr>
          <p:cNvSpPr>
            <a:spLocks noGrp="1"/>
          </p:cNvSpPr>
          <p:nvPr>
            <p:ph idx="1"/>
          </p:nvPr>
        </p:nvSpPr>
        <p:spPr>
          <a:xfrm>
            <a:off x="838200" y="1825625"/>
            <a:ext cx="7036962" cy="4351338"/>
          </a:xfrm>
        </p:spPr>
        <p:txBody>
          <a:bodyPr/>
          <a:lstStyle/>
          <a:p>
            <a:r>
              <a:rPr lang="en-US" dirty="0"/>
              <a:t>PMP Estimates – US Between the Continental Divide and the 103</a:t>
            </a:r>
            <a:r>
              <a:rPr lang="en-US" baseline="30000" dirty="0"/>
              <a:t>rd</a:t>
            </a:r>
            <a:r>
              <a:rPr lang="en-US" dirty="0"/>
              <a:t> Meridian</a:t>
            </a:r>
          </a:p>
          <a:p>
            <a:r>
              <a:rPr lang="en-US" dirty="0"/>
              <a:t>Wrestles with the transition from non-orographic to orographic rainfall</a:t>
            </a:r>
          </a:p>
          <a:p>
            <a:r>
              <a:rPr lang="en-US" dirty="0"/>
              <a:t>Produces a depth-duration curve from 4 index maps and ARFs</a:t>
            </a:r>
          </a:p>
          <a:p>
            <a:r>
              <a:rPr lang="en-US" dirty="0"/>
              <a:t>Like HMR-49, weighted average of two processes</a:t>
            </a:r>
          </a:p>
          <a:p>
            <a:pPr lvl="1"/>
            <a:endParaRPr lang="en-US" dirty="0"/>
          </a:p>
        </p:txBody>
      </p:sp>
      <p:pic>
        <p:nvPicPr>
          <p:cNvPr id="5" name="Picture 4">
            <a:extLst>
              <a:ext uri="{FF2B5EF4-FFF2-40B4-BE49-F238E27FC236}">
                <a16:creationId xmlns:a16="http://schemas.microsoft.com/office/drawing/2014/main" id="{92678565-5958-B89A-E916-45A80739FC8D}"/>
              </a:ext>
            </a:extLst>
          </p:cNvPr>
          <p:cNvPicPr>
            <a:picLocks noChangeAspect="1"/>
          </p:cNvPicPr>
          <p:nvPr/>
        </p:nvPicPr>
        <p:blipFill>
          <a:blip r:embed="rId2"/>
          <a:stretch>
            <a:fillRect/>
          </a:stretch>
        </p:blipFill>
        <p:spPr>
          <a:xfrm>
            <a:off x="7875163" y="0"/>
            <a:ext cx="4316838" cy="6858000"/>
          </a:xfrm>
          <a:prstGeom prst="rect">
            <a:avLst/>
          </a:prstGeom>
        </p:spPr>
      </p:pic>
    </p:spTree>
    <p:extLst>
      <p:ext uri="{BB962C8B-B14F-4D97-AF65-F5344CB8AC3E}">
        <p14:creationId xmlns:p14="http://schemas.microsoft.com/office/powerpoint/2010/main" val="3547836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4AD24-A3CE-F5DA-3F7B-AABABF524971}"/>
              </a:ext>
            </a:extLst>
          </p:cNvPr>
          <p:cNvSpPr>
            <a:spLocks noGrp="1"/>
          </p:cNvSpPr>
          <p:nvPr>
            <p:ph type="title"/>
          </p:nvPr>
        </p:nvSpPr>
        <p:spPr/>
        <p:txBody>
          <a:bodyPr/>
          <a:lstStyle/>
          <a:p>
            <a:r>
              <a:rPr lang="en-US" dirty="0"/>
              <a:t>HMR-57</a:t>
            </a:r>
          </a:p>
        </p:txBody>
      </p:sp>
      <p:sp>
        <p:nvSpPr>
          <p:cNvPr id="3" name="Content Placeholder 2">
            <a:extLst>
              <a:ext uri="{FF2B5EF4-FFF2-40B4-BE49-F238E27FC236}">
                <a16:creationId xmlns:a16="http://schemas.microsoft.com/office/drawing/2014/main" id="{6CDBCDEB-D274-45C5-EE15-E9EA71868D77}"/>
              </a:ext>
            </a:extLst>
          </p:cNvPr>
          <p:cNvSpPr>
            <a:spLocks noGrp="1"/>
          </p:cNvSpPr>
          <p:nvPr>
            <p:ph idx="1"/>
          </p:nvPr>
        </p:nvSpPr>
        <p:spPr/>
        <p:txBody>
          <a:bodyPr/>
          <a:lstStyle/>
          <a:p>
            <a:r>
              <a:rPr lang="en-US" dirty="0"/>
              <a:t>PMP – Pacific Northwest States</a:t>
            </a:r>
          </a:p>
          <a:p>
            <a:r>
              <a:rPr lang="en-US" dirty="0"/>
              <a:t>Another area with significant orographic influence</a:t>
            </a:r>
          </a:p>
          <a:p>
            <a:r>
              <a:rPr lang="en-US" dirty="0"/>
              <a:t>Uses a storm separation method to allow</a:t>
            </a:r>
            <a:br>
              <a:rPr lang="en-US" dirty="0"/>
            </a:br>
            <a:r>
              <a:rPr lang="en-US" dirty="0"/>
              <a:t>non-orographic precipitation to be transposed</a:t>
            </a:r>
          </a:p>
          <a:p>
            <a:r>
              <a:rPr lang="en-US" dirty="0"/>
              <a:t>Orographic component like HMR-55a</a:t>
            </a:r>
          </a:p>
          <a:p>
            <a:r>
              <a:rPr lang="en-US" dirty="0"/>
              <a:t>Still uses temporal distribution from HMR-43</a:t>
            </a:r>
          </a:p>
          <a:p>
            <a:r>
              <a:rPr lang="en-US" dirty="0"/>
              <a:t>Considerations for snowmelt</a:t>
            </a:r>
          </a:p>
          <a:p>
            <a:endParaRPr lang="en-US" dirty="0"/>
          </a:p>
        </p:txBody>
      </p:sp>
      <p:pic>
        <p:nvPicPr>
          <p:cNvPr id="5" name="Picture 4">
            <a:extLst>
              <a:ext uri="{FF2B5EF4-FFF2-40B4-BE49-F238E27FC236}">
                <a16:creationId xmlns:a16="http://schemas.microsoft.com/office/drawing/2014/main" id="{3172A499-9D16-4D81-9127-BF88691FE71B}"/>
              </a:ext>
            </a:extLst>
          </p:cNvPr>
          <p:cNvPicPr>
            <a:picLocks noChangeAspect="1"/>
          </p:cNvPicPr>
          <p:nvPr/>
        </p:nvPicPr>
        <p:blipFill>
          <a:blip r:embed="rId3"/>
          <a:stretch>
            <a:fillRect/>
          </a:stretch>
        </p:blipFill>
        <p:spPr>
          <a:xfrm>
            <a:off x="8408622" y="2990707"/>
            <a:ext cx="3213752" cy="3083522"/>
          </a:xfrm>
          <a:prstGeom prst="rect">
            <a:avLst/>
          </a:prstGeom>
        </p:spPr>
      </p:pic>
    </p:spTree>
    <p:extLst>
      <p:ext uri="{BB962C8B-B14F-4D97-AF65-F5344CB8AC3E}">
        <p14:creationId xmlns:p14="http://schemas.microsoft.com/office/powerpoint/2010/main" val="27299586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17A88-6C69-DBDC-1501-1F2A6573D1C1}"/>
              </a:ext>
            </a:extLst>
          </p:cNvPr>
          <p:cNvSpPr>
            <a:spLocks noGrp="1"/>
          </p:cNvSpPr>
          <p:nvPr>
            <p:ph type="title"/>
          </p:nvPr>
        </p:nvSpPr>
        <p:spPr/>
        <p:txBody>
          <a:bodyPr/>
          <a:lstStyle/>
          <a:p>
            <a:r>
              <a:rPr lang="en-US" dirty="0"/>
              <a:t>HMR-58, 59</a:t>
            </a:r>
          </a:p>
        </p:txBody>
      </p:sp>
      <p:sp>
        <p:nvSpPr>
          <p:cNvPr id="3" name="Content Placeholder 2">
            <a:extLst>
              <a:ext uri="{FF2B5EF4-FFF2-40B4-BE49-F238E27FC236}">
                <a16:creationId xmlns:a16="http://schemas.microsoft.com/office/drawing/2014/main" id="{FEEAFE43-1855-1166-261B-F1475754B5F1}"/>
              </a:ext>
            </a:extLst>
          </p:cNvPr>
          <p:cNvSpPr>
            <a:spLocks noGrp="1"/>
          </p:cNvSpPr>
          <p:nvPr>
            <p:ph idx="1"/>
          </p:nvPr>
        </p:nvSpPr>
        <p:spPr>
          <a:xfrm>
            <a:off x="838200" y="1825625"/>
            <a:ext cx="7114927" cy="4351338"/>
          </a:xfrm>
        </p:spPr>
        <p:txBody>
          <a:bodyPr/>
          <a:lstStyle/>
          <a:p>
            <a:r>
              <a:rPr lang="en-US" dirty="0"/>
              <a:t>PMP for California</a:t>
            </a:r>
          </a:p>
          <a:p>
            <a:r>
              <a:rPr lang="en-US" dirty="0"/>
              <a:t>First HMR to produce all figures/results as digital data</a:t>
            </a:r>
          </a:p>
          <a:p>
            <a:r>
              <a:rPr lang="en-US" dirty="0"/>
              <a:t>Procedure is straightforward despite complexity of meteorology</a:t>
            </a:r>
          </a:p>
          <a:p>
            <a:r>
              <a:rPr lang="en-US" dirty="0"/>
              <a:t>Includes snowmelt (from HMR-36)</a:t>
            </a:r>
          </a:p>
        </p:txBody>
      </p:sp>
      <p:pic>
        <p:nvPicPr>
          <p:cNvPr id="5" name="Picture 4">
            <a:extLst>
              <a:ext uri="{FF2B5EF4-FFF2-40B4-BE49-F238E27FC236}">
                <a16:creationId xmlns:a16="http://schemas.microsoft.com/office/drawing/2014/main" id="{1AE579E4-9B98-18D3-C64F-27886499E71A}"/>
              </a:ext>
            </a:extLst>
          </p:cNvPr>
          <p:cNvPicPr>
            <a:picLocks noChangeAspect="1"/>
          </p:cNvPicPr>
          <p:nvPr/>
        </p:nvPicPr>
        <p:blipFill>
          <a:blip r:embed="rId3"/>
          <a:stretch>
            <a:fillRect/>
          </a:stretch>
        </p:blipFill>
        <p:spPr>
          <a:xfrm>
            <a:off x="7953127" y="1227222"/>
            <a:ext cx="4096945" cy="4403556"/>
          </a:xfrm>
          <a:prstGeom prst="rect">
            <a:avLst/>
          </a:prstGeom>
        </p:spPr>
      </p:pic>
    </p:spTree>
    <p:extLst>
      <p:ext uri="{BB962C8B-B14F-4D97-AF65-F5344CB8AC3E}">
        <p14:creationId xmlns:p14="http://schemas.microsoft.com/office/powerpoint/2010/main" val="3729961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F825F-1C37-CF1C-1C70-E81355C81B4F}"/>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A94B5534-5E14-D7B3-A05E-ACDE36F83EF4}"/>
              </a:ext>
            </a:extLst>
          </p:cNvPr>
          <p:cNvSpPr>
            <a:spLocks noGrp="1"/>
          </p:cNvSpPr>
          <p:nvPr>
            <p:ph idx="1"/>
          </p:nvPr>
        </p:nvSpPr>
        <p:spPr/>
        <p:txBody>
          <a:bodyPr/>
          <a:lstStyle/>
          <a:p>
            <a:pPr marL="514350" indent="-514350">
              <a:buFont typeface="+mj-lt"/>
              <a:buAutoNum type="arabicPeriod"/>
            </a:pPr>
            <a:r>
              <a:rPr lang="en-US" dirty="0"/>
              <a:t>Background on PMP and meteorology</a:t>
            </a:r>
          </a:p>
          <a:p>
            <a:pPr marL="514350" indent="-514350">
              <a:buFont typeface="+mj-lt"/>
              <a:buAutoNum type="arabicPeriod"/>
            </a:pPr>
            <a:r>
              <a:rPr lang="en-US" dirty="0"/>
              <a:t>PMP Documents</a:t>
            </a:r>
          </a:p>
          <a:p>
            <a:pPr marL="514350" indent="-514350">
              <a:buFont typeface="+mj-lt"/>
              <a:buAutoNum type="arabicPeriod"/>
            </a:pPr>
            <a:r>
              <a:rPr lang="en-US" dirty="0"/>
              <a:t>HMR-52 in HEC-HMS</a:t>
            </a:r>
          </a:p>
        </p:txBody>
      </p:sp>
    </p:spTree>
    <p:extLst>
      <p:ext uri="{BB962C8B-B14F-4D97-AF65-F5344CB8AC3E}">
        <p14:creationId xmlns:p14="http://schemas.microsoft.com/office/powerpoint/2010/main" val="7781920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8BF52-A4A8-8F85-9818-D13D1F2213D8}"/>
              </a:ext>
            </a:extLst>
          </p:cNvPr>
          <p:cNvSpPr>
            <a:spLocks noGrp="1"/>
          </p:cNvSpPr>
          <p:nvPr>
            <p:ph type="title"/>
          </p:nvPr>
        </p:nvSpPr>
        <p:spPr/>
        <p:txBody>
          <a:bodyPr/>
          <a:lstStyle/>
          <a:p>
            <a:r>
              <a:rPr lang="en-US" dirty="0"/>
              <a:t>Others</a:t>
            </a:r>
          </a:p>
        </p:txBody>
      </p:sp>
      <p:sp>
        <p:nvSpPr>
          <p:cNvPr id="3" name="Content Placeholder 2">
            <a:extLst>
              <a:ext uri="{FF2B5EF4-FFF2-40B4-BE49-F238E27FC236}">
                <a16:creationId xmlns:a16="http://schemas.microsoft.com/office/drawing/2014/main" id="{0CFFF377-4D3D-8AC7-E912-C756BD99D7CF}"/>
              </a:ext>
            </a:extLst>
          </p:cNvPr>
          <p:cNvSpPr>
            <a:spLocks noGrp="1"/>
          </p:cNvSpPr>
          <p:nvPr>
            <p:ph idx="1"/>
          </p:nvPr>
        </p:nvSpPr>
        <p:spPr/>
        <p:txBody>
          <a:bodyPr>
            <a:normAutofit fontScale="92500" lnSpcReduction="20000"/>
          </a:bodyPr>
          <a:lstStyle/>
          <a:p>
            <a:r>
              <a:rPr lang="en-US" dirty="0"/>
              <a:t>HMR-39: Hawaii</a:t>
            </a:r>
          </a:p>
          <a:p>
            <a:r>
              <a:rPr lang="en-US" dirty="0"/>
              <a:t>HMR-41, 56: TVA - 41: &gt;3,000 mi</a:t>
            </a:r>
            <a:r>
              <a:rPr lang="en-US" baseline="30000" dirty="0"/>
              <a:t>2</a:t>
            </a:r>
            <a:r>
              <a:rPr lang="en-US" dirty="0"/>
              <a:t>; 56: &lt;3,000 mi</a:t>
            </a:r>
            <a:r>
              <a:rPr lang="en-US" baseline="30000" dirty="0"/>
              <a:t>2</a:t>
            </a:r>
            <a:endParaRPr lang="en-US" dirty="0"/>
          </a:p>
          <a:p>
            <a:r>
              <a:rPr lang="en-US" dirty="0"/>
              <a:t>HMR-46: Mekong River Basin</a:t>
            </a:r>
          </a:p>
          <a:p>
            <a:r>
              <a:rPr lang="en-US" dirty="0"/>
              <a:t>HMR-47: Subbasins in the Tennessee/Cumberland watersheds</a:t>
            </a:r>
          </a:p>
          <a:p>
            <a:r>
              <a:rPr lang="en-US" dirty="0"/>
              <a:t>HMR-54: Southeast Alaska</a:t>
            </a:r>
          </a:p>
          <a:p>
            <a:r>
              <a:rPr lang="en-US" dirty="0"/>
              <a:t>HMR-56: TVA small basins (&lt;3,000 mi</a:t>
            </a:r>
            <a:r>
              <a:rPr lang="en-US" baseline="30000" dirty="0"/>
              <a:t>2</a:t>
            </a:r>
            <a:r>
              <a:rPr lang="en-US" dirty="0"/>
              <a:t>)</a:t>
            </a:r>
          </a:p>
          <a:p>
            <a:r>
              <a:rPr lang="en-US" dirty="0"/>
              <a:t>HYDRO-39: Upper Deerfield River (MA/VT)</a:t>
            </a:r>
          </a:p>
          <a:p>
            <a:r>
              <a:rPr lang="en-US" dirty="0"/>
              <a:t>HYDRO-41: Dewey Dam, KY</a:t>
            </a:r>
          </a:p>
          <a:p>
            <a:r>
              <a:rPr lang="en-US" dirty="0"/>
              <a:t>TP-42: Puerto Rico and Virgin Islands</a:t>
            </a:r>
          </a:p>
          <a:p>
            <a:r>
              <a:rPr lang="en-US" dirty="0"/>
              <a:t>TP-47: Alaska</a:t>
            </a:r>
          </a:p>
        </p:txBody>
      </p:sp>
    </p:spTree>
    <p:extLst>
      <p:ext uri="{BB962C8B-B14F-4D97-AF65-F5344CB8AC3E}">
        <p14:creationId xmlns:p14="http://schemas.microsoft.com/office/powerpoint/2010/main" val="11593662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1F639-E4B9-1FCA-4250-A6F8594E0838}"/>
              </a:ext>
            </a:extLst>
          </p:cNvPr>
          <p:cNvSpPr>
            <a:spLocks noGrp="1"/>
          </p:cNvSpPr>
          <p:nvPr>
            <p:ph type="title"/>
          </p:nvPr>
        </p:nvSpPr>
        <p:spPr/>
        <p:txBody>
          <a:bodyPr/>
          <a:lstStyle/>
          <a:p>
            <a:r>
              <a:rPr lang="en-US" dirty="0"/>
              <a:t>The Bottom Line</a:t>
            </a:r>
          </a:p>
        </p:txBody>
      </p:sp>
      <p:sp>
        <p:nvSpPr>
          <p:cNvPr id="3" name="Content Placeholder 2">
            <a:extLst>
              <a:ext uri="{FF2B5EF4-FFF2-40B4-BE49-F238E27FC236}">
                <a16:creationId xmlns:a16="http://schemas.microsoft.com/office/drawing/2014/main" id="{9AF1027C-C68B-686C-6321-20A1E7532DA9}"/>
              </a:ext>
            </a:extLst>
          </p:cNvPr>
          <p:cNvSpPr>
            <a:spLocks noGrp="1"/>
          </p:cNvSpPr>
          <p:nvPr>
            <p:ph idx="1"/>
          </p:nvPr>
        </p:nvSpPr>
        <p:spPr/>
        <p:txBody>
          <a:bodyPr/>
          <a:lstStyle/>
          <a:p>
            <a:r>
              <a:rPr lang="en-US" dirty="0"/>
              <a:t>Read the documents! They are very clear and helpful.</a:t>
            </a:r>
          </a:p>
          <a:p>
            <a:r>
              <a:rPr lang="en-US" dirty="0"/>
              <a:t>PMP is a recipe meant to be consistently applied</a:t>
            </a:r>
          </a:p>
        </p:txBody>
      </p:sp>
      <p:pic>
        <p:nvPicPr>
          <p:cNvPr id="5" name="Graphic 4" descr="Chef female outline">
            <a:extLst>
              <a:ext uri="{FF2B5EF4-FFF2-40B4-BE49-F238E27FC236}">
                <a16:creationId xmlns:a16="http://schemas.microsoft.com/office/drawing/2014/main" id="{03D6A5B7-E862-0312-0BC0-F8ADB16E29C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42581" y="3429000"/>
            <a:ext cx="2648093" cy="2648093"/>
          </a:xfrm>
          <a:prstGeom prst="rect">
            <a:avLst/>
          </a:prstGeom>
        </p:spPr>
      </p:pic>
      <p:grpSp>
        <p:nvGrpSpPr>
          <p:cNvPr id="10" name="Group 9">
            <a:extLst>
              <a:ext uri="{FF2B5EF4-FFF2-40B4-BE49-F238E27FC236}">
                <a16:creationId xmlns:a16="http://schemas.microsoft.com/office/drawing/2014/main" id="{12BE85A7-FD37-DE1C-E414-DCD2A42201C2}"/>
              </a:ext>
            </a:extLst>
          </p:cNvPr>
          <p:cNvGrpSpPr/>
          <p:nvPr/>
        </p:nvGrpSpPr>
        <p:grpSpPr>
          <a:xfrm>
            <a:off x="6601328" y="3005031"/>
            <a:ext cx="2068286" cy="3072062"/>
            <a:chOff x="5931570" y="3294934"/>
            <a:chExt cx="2068286" cy="3072062"/>
          </a:xfrm>
        </p:grpSpPr>
        <p:pic>
          <p:nvPicPr>
            <p:cNvPr id="7" name="Graphic 6" descr="Cloud With Lightning And Rain outline">
              <a:extLst>
                <a:ext uri="{FF2B5EF4-FFF2-40B4-BE49-F238E27FC236}">
                  <a16:creationId xmlns:a16="http://schemas.microsoft.com/office/drawing/2014/main" id="{778A09A0-F7A2-01B7-D3D4-B96971EE9F6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31570" y="3294934"/>
              <a:ext cx="2068286" cy="2068286"/>
            </a:xfrm>
            <a:prstGeom prst="rect">
              <a:avLst/>
            </a:prstGeom>
          </p:spPr>
        </p:pic>
        <p:pic>
          <p:nvPicPr>
            <p:cNvPr id="9" name="Graphic 8" descr="Bowl outline">
              <a:extLst>
                <a:ext uri="{FF2B5EF4-FFF2-40B4-BE49-F238E27FC236}">
                  <a16:creationId xmlns:a16="http://schemas.microsoft.com/office/drawing/2014/main" id="{DB7767EA-ED3A-EDA9-A276-492FDCBA4AF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58738" y="4753046"/>
              <a:ext cx="1613950" cy="1613950"/>
            </a:xfrm>
            <a:prstGeom prst="rect">
              <a:avLst/>
            </a:prstGeom>
          </p:spPr>
        </p:pic>
      </p:grpSp>
    </p:spTree>
    <p:extLst>
      <p:ext uri="{BB962C8B-B14F-4D97-AF65-F5344CB8AC3E}">
        <p14:creationId xmlns:p14="http://schemas.microsoft.com/office/powerpoint/2010/main" val="13228121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t="-8000" b="-8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55409D-C11D-6B70-AFDA-AB157CF69978}"/>
              </a:ext>
            </a:extLst>
          </p:cNvPr>
          <p:cNvSpPr>
            <a:spLocks noGrp="1"/>
          </p:cNvSpPr>
          <p:nvPr>
            <p:ph type="title"/>
          </p:nvPr>
        </p:nvSpPr>
        <p:spPr/>
        <p:txBody>
          <a:bodyPr/>
          <a:lstStyle/>
          <a:p>
            <a:r>
              <a:rPr lang="en-US" b="1" dirty="0">
                <a:solidFill>
                  <a:schemeClr val="accent4"/>
                </a:solidFill>
                <a:effectLst>
                  <a:outerShdw blurRad="38100" dist="38100" dir="2700000" algn="tl">
                    <a:srgbClr val="000000">
                      <a:alpha val="43137"/>
                    </a:srgbClr>
                  </a:outerShdw>
                </a:effectLst>
              </a:rPr>
              <a:t>HMR-52 in HEC-HMS</a:t>
            </a:r>
          </a:p>
        </p:txBody>
      </p:sp>
      <p:sp>
        <p:nvSpPr>
          <p:cNvPr id="5" name="Text Placeholder 4">
            <a:extLst>
              <a:ext uri="{FF2B5EF4-FFF2-40B4-BE49-F238E27FC236}">
                <a16:creationId xmlns:a16="http://schemas.microsoft.com/office/drawing/2014/main" id="{7E2728DA-C17B-9EE1-DA46-1704FFFA4D99}"/>
              </a:ext>
            </a:extLst>
          </p:cNvPr>
          <p:cNvSpPr>
            <a:spLocks noGrp="1"/>
          </p:cNvSpPr>
          <p:nvPr>
            <p:ph type="body" idx="1"/>
          </p:nvPr>
        </p:nvSpPr>
        <p:spPr/>
        <p:txBody>
          <a:bodyPr/>
          <a:lstStyle/>
          <a:p>
            <a:r>
              <a:rPr lang="en-US" b="1" dirty="0">
                <a:solidFill>
                  <a:schemeClr val="accent4"/>
                </a:solidFill>
                <a:effectLst>
                  <a:outerShdw blurRad="38100" dist="38100" dir="2700000" algn="tl">
                    <a:srgbClr val="000000">
                      <a:alpha val="43137"/>
                    </a:srgbClr>
                  </a:outerShdw>
                </a:effectLst>
              </a:rPr>
              <a:t>Using the HMR-52 Meteorologic Model</a:t>
            </a:r>
          </a:p>
          <a:p>
            <a:r>
              <a:rPr lang="en-US" b="1" i="1" dirty="0">
                <a:solidFill>
                  <a:schemeClr val="accent4"/>
                </a:solidFill>
                <a:effectLst>
                  <a:outerShdw blurRad="38100" dist="38100" dir="2700000" algn="tl">
                    <a:srgbClr val="000000">
                      <a:alpha val="43137"/>
                    </a:srgbClr>
                  </a:outerShdw>
                </a:effectLst>
              </a:rPr>
              <a:t>With slides from Josh Willis, Matt Fleming, and others </a:t>
            </a:r>
          </a:p>
        </p:txBody>
      </p:sp>
    </p:spTree>
    <p:extLst>
      <p:ext uri="{BB962C8B-B14F-4D97-AF65-F5344CB8AC3E}">
        <p14:creationId xmlns:p14="http://schemas.microsoft.com/office/powerpoint/2010/main" val="3365515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AA08C2-73C3-0317-C433-DC7E650DF629}"/>
              </a:ext>
            </a:extLst>
          </p:cNvPr>
          <p:cNvSpPr>
            <a:spLocks noGrp="1"/>
          </p:cNvSpPr>
          <p:nvPr>
            <p:ph type="title"/>
          </p:nvPr>
        </p:nvSpPr>
        <p:spPr/>
        <p:txBody>
          <a:bodyPr/>
          <a:lstStyle/>
          <a:p>
            <a:r>
              <a:rPr lang="en-US" dirty="0"/>
              <a:t>Why HMR-52?</a:t>
            </a:r>
          </a:p>
        </p:txBody>
      </p:sp>
      <p:pic>
        <p:nvPicPr>
          <p:cNvPr id="8" name="Picture 7">
            <a:extLst>
              <a:ext uri="{FF2B5EF4-FFF2-40B4-BE49-F238E27FC236}">
                <a16:creationId xmlns:a16="http://schemas.microsoft.com/office/drawing/2014/main" id="{11D1467A-C8E2-BBE4-87C5-01B08E85C87C}"/>
              </a:ext>
            </a:extLst>
          </p:cNvPr>
          <p:cNvPicPr>
            <a:picLocks noChangeAspect="1"/>
          </p:cNvPicPr>
          <p:nvPr/>
        </p:nvPicPr>
        <p:blipFill>
          <a:blip r:embed="rId2"/>
          <a:stretch>
            <a:fillRect/>
          </a:stretch>
        </p:blipFill>
        <p:spPr>
          <a:xfrm>
            <a:off x="130897" y="1884912"/>
            <a:ext cx="7315200" cy="4772594"/>
          </a:xfrm>
          <a:prstGeom prst="rect">
            <a:avLst/>
          </a:prstGeom>
        </p:spPr>
      </p:pic>
      <p:pic>
        <p:nvPicPr>
          <p:cNvPr id="6" name="Picture 5" descr="Map&#10;&#10;Description automatically generated">
            <a:extLst>
              <a:ext uri="{FF2B5EF4-FFF2-40B4-BE49-F238E27FC236}">
                <a16:creationId xmlns:a16="http://schemas.microsoft.com/office/drawing/2014/main" id="{31F422B2-E61D-6C91-8071-86DDA8F0E3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1903" y="3112991"/>
            <a:ext cx="5029200" cy="3021838"/>
          </a:xfrm>
          <a:prstGeom prst="rect">
            <a:avLst/>
          </a:prstGeom>
        </p:spPr>
      </p:pic>
      <p:sp>
        <p:nvSpPr>
          <p:cNvPr id="9" name="TextBox 8">
            <a:extLst>
              <a:ext uri="{FF2B5EF4-FFF2-40B4-BE49-F238E27FC236}">
                <a16:creationId xmlns:a16="http://schemas.microsoft.com/office/drawing/2014/main" id="{01C054F8-4EDB-5477-07E4-58835A5D8F96}"/>
              </a:ext>
            </a:extLst>
          </p:cNvPr>
          <p:cNvSpPr txBox="1"/>
          <p:nvPr/>
        </p:nvSpPr>
        <p:spPr>
          <a:xfrm>
            <a:off x="130897" y="5910529"/>
            <a:ext cx="1786597" cy="646331"/>
          </a:xfrm>
          <a:prstGeom prst="rect">
            <a:avLst/>
          </a:prstGeom>
          <a:noFill/>
        </p:spPr>
        <p:txBody>
          <a:bodyPr wrap="square" rtlCol="0">
            <a:spAutoFit/>
          </a:bodyPr>
          <a:lstStyle/>
          <a:p>
            <a:r>
              <a:rPr lang="en-US" b="1" dirty="0">
                <a:effectLst>
                  <a:outerShdw blurRad="38100" dist="38100" dir="2700000" algn="tl">
                    <a:srgbClr val="000000">
                      <a:alpha val="43137"/>
                    </a:srgbClr>
                  </a:outerShdw>
                </a:effectLst>
                <a:latin typeface="Lato" panose="020F0502020204030203" pitchFamily="34" charset="0"/>
              </a:rPr>
              <a:t>USACE Dams (748) from NID</a:t>
            </a:r>
          </a:p>
        </p:txBody>
      </p:sp>
    </p:spTree>
    <p:extLst>
      <p:ext uri="{BB962C8B-B14F-4D97-AF65-F5344CB8AC3E}">
        <p14:creationId xmlns:p14="http://schemas.microsoft.com/office/powerpoint/2010/main" val="1610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 for a Project Area</a:t>
            </a:r>
          </a:p>
        </p:txBody>
      </p:sp>
      <p:sp>
        <p:nvSpPr>
          <p:cNvPr id="7" name="Content Placeholder 6">
            <a:extLst>
              <a:ext uri="{FF2B5EF4-FFF2-40B4-BE49-F238E27FC236}">
                <a16:creationId xmlns:a16="http://schemas.microsoft.com/office/drawing/2014/main" id="{9FC5991B-B965-4C9E-A05D-8F7BCAEEF946}"/>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Storm Area</a:t>
            </a:r>
          </a:p>
          <a:p>
            <a:pPr marL="342900" indent="-342900">
              <a:lnSpc>
                <a:spcPct val="80000"/>
              </a:lnSpc>
              <a:buFont typeface="Arial" panose="020B0604020202020204" pitchFamily="34" charset="0"/>
              <a:buChar char="•"/>
            </a:pPr>
            <a:r>
              <a:rPr lang="en-US" altLang="en-US" dirty="0">
                <a:effectLst/>
              </a:rPr>
              <a:t>Temporal Pattern</a:t>
            </a:r>
          </a:p>
          <a:p>
            <a:pPr marL="342900" indent="-342900">
              <a:lnSpc>
                <a:spcPct val="80000"/>
              </a:lnSpc>
              <a:buFont typeface="Arial" panose="020B0604020202020204" pitchFamily="34" charset="0"/>
              <a:buChar char="•"/>
            </a:pPr>
            <a:r>
              <a:rPr lang="en-US" altLang="en-US" dirty="0"/>
              <a:t>Spatial Pattern</a:t>
            </a:r>
          </a:p>
          <a:p>
            <a:pPr marL="342900" indent="-342900">
              <a:lnSpc>
                <a:spcPct val="80000"/>
              </a:lnSpc>
              <a:buFont typeface="Arial" panose="020B0604020202020204" pitchFamily="34" charset="0"/>
              <a:buChar char="•"/>
            </a:pPr>
            <a:r>
              <a:rPr lang="en-US" altLang="en-US" dirty="0">
                <a:effectLst/>
              </a:rPr>
              <a:t>Storm Location</a:t>
            </a:r>
          </a:p>
          <a:p>
            <a:pPr marL="342900" indent="-342900">
              <a:lnSpc>
                <a:spcPct val="80000"/>
              </a:lnSpc>
              <a:buFont typeface="Arial" panose="020B0604020202020204" pitchFamily="34" charset="0"/>
              <a:buChar char="•"/>
            </a:pPr>
            <a:r>
              <a:rPr lang="en-US" altLang="en-US" dirty="0"/>
              <a:t>Storm Orientation</a:t>
            </a:r>
            <a:endParaRPr lang="en-US" altLang="en-US" dirty="0">
              <a:effectLst/>
            </a:endParaRPr>
          </a:p>
          <a:p>
            <a:pPr marL="857250" lvl="1" indent="-342900">
              <a:lnSpc>
                <a:spcPct val="80000"/>
              </a:lnSpc>
            </a:pPr>
            <a:endParaRPr lang="en-US" altLang="en-US" dirty="0">
              <a:effectLst/>
            </a:endParaRPr>
          </a:p>
          <a:p>
            <a:endParaRPr lang="en-US" dirty="0"/>
          </a:p>
        </p:txBody>
      </p:sp>
      <p:pic>
        <p:nvPicPr>
          <p:cNvPr id="3" name="Picture 2">
            <a:extLst>
              <a:ext uri="{FF2B5EF4-FFF2-40B4-BE49-F238E27FC236}">
                <a16:creationId xmlns:a16="http://schemas.microsoft.com/office/drawing/2014/main" id="{2450C4CC-3155-4D05-8B02-48A63906A3D2}"/>
              </a:ext>
            </a:extLst>
          </p:cNvPr>
          <p:cNvPicPr>
            <a:picLocks noChangeAspect="1"/>
          </p:cNvPicPr>
          <p:nvPr/>
        </p:nvPicPr>
        <p:blipFill>
          <a:blip r:embed="rId3"/>
          <a:stretch>
            <a:fillRect/>
          </a:stretch>
        </p:blipFill>
        <p:spPr>
          <a:xfrm>
            <a:off x="6829292" y="1360320"/>
            <a:ext cx="5029636" cy="3798137"/>
          </a:xfrm>
          <a:prstGeom prst="rect">
            <a:avLst/>
          </a:prstGeom>
        </p:spPr>
      </p:pic>
      <p:pic>
        <p:nvPicPr>
          <p:cNvPr id="4" name="Picture 3">
            <a:extLst>
              <a:ext uri="{FF2B5EF4-FFF2-40B4-BE49-F238E27FC236}">
                <a16:creationId xmlns:a16="http://schemas.microsoft.com/office/drawing/2014/main" id="{3468B04B-9BCC-4E4B-915E-37EE1114A6B0}"/>
              </a:ext>
            </a:extLst>
          </p:cNvPr>
          <p:cNvPicPr>
            <a:picLocks noChangeAspect="1"/>
          </p:cNvPicPr>
          <p:nvPr/>
        </p:nvPicPr>
        <p:blipFill>
          <a:blip r:embed="rId4"/>
          <a:stretch>
            <a:fillRect/>
          </a:stretch>
        </p:blipFill>
        <p:spPr>
          <a:xfrm>
            <a:off x="4503030" y="4001294"/>
            <a:ext cx="3185939" cy="2628400"/>
          </a:xfrm>
          <a:prstGeom prst="rect">
            <a:avLst/>
          </a:prstGeom>
        </p:spPr>
      </p:pic>
    </p:spTree>
    <p:extLst>
      <p:ext uri="{BB962C8B-B14F-4D97-AF65-F5344CB8AC3E}">
        <p14:creationId xmlns:p14="http://schemas.microsoft.com/office/powerpoint/2010/main" val="42717399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 for a Project Area</a:t>
            </a:r>
          </a:p>
        </p:txBody>
      </p:sp>
      <p:pic>
        <p:nvPicPr>
          <p:cNvPr id="10" name="Picture 9">
            <a:extLst>
              <a:ext uri="{FF2B5EF4-FFF2-40B4-BE49-F238E27FC236}">
                <a16:creationId xmlns:a16="http://schemas.microsoft.com/office/drawing/2014/main" id="{AE90BFD0-5F38-4BB7-9A2A-9FB9F1278E01}"/>
              </a:ext>
            </a:extLst>
          </p:cNvPr>
          <p:cNvPicPr>
            <a:picLocks noChangeAspect="1"/>
          </p:cNvPicPr>
          <p:nvPr/>
        </p:nvPicPr>
        <p:blipFill>
          <a:blip r:embed="rId3"/>
          <a:stretch>
            <a:fillRect/>
          </a:stretch>
        </p:blipFill>
        <p:spPr>
          <a:xfrm>
            <a:off x="3276207" y="1475619"/>
            <a:ext cx="5639587" cy="5001323"/>
          </a:xfrm>
          <a:prstGeom prst="rect">
            <a:avLst/>
          </a:prstGeom>
        </p:spPr>
      </p:pic>
    </p:spTree>
    <p:extLst>
      <p:ext uri="{BB962C8B-B14F-4D97-AF65-F5344CB8AC3E}">
        <p14:creationId xmlns:p14="http://schemas.microsoft.com/office/powerpoint/2010/main" val="3947111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Storm Area -</a:t>
            </a:r>
          </a:p>
        </p:txBody>
      </p:sp>
      <p:pic>
        <p:nvPicPr>
          <p:cNvPr id="11" name="Picture 10">
            <a:extLst>
              <a:ext uri="{FF2B5EF4-FFF2-40B4-BE49-F238E27FC236}">
                <a16:creationId xmlns:a16="http://schemas.microsoft.com/office/drawing/2014/main" id="{496CA35B-B149-4AE4-A6B8-BEAEAF8B0FE4}"/>
              </a:ext>
            </a:extLst>
          </p:cNvPr>
          <p:cNvPicPr>
            <a:picLocks noChangeAspect="1"/>
          </p:cNvPicPr>
          <p:nvPr/>
        </p:nvPicPr>
        <p:blipFill>
          <a:blip r:embed="rId3"/>
          <a:stretch>
            <a:fillRect/>
          </a:stretch>
        </p:blipFill>
        <p:spPr>
          <a:xfrm>
            <a:off x="3417841" y="1694596"/>
            <a:ext cx="5356317" cy="4844316"/>
          </a:xfrm>
          <a:prstGeom prst="rect">
            <a:avLst/>
          </a:prstGeom>
        </p:spPr>
      </p:pic>
    </p:spTree>
    <p:extLst>
      <p:ext uri="{BB962C8B-B14F-4D97-AF65-F5344CB8AC3E}">
        <p14:creationId xmlns:p14="http://schemas.microsoft.com/office/powerpoint/2010/main" val="2749494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Temporal Pattern -</a:t>
            </a:r>
          </a:p>
        </p:txBody>
      </p:sp>
      <p:pic>
        <p:nvPicPr>
          <p:cNvPr id="4" name="Picture 3">
            <a:extLst>
              <a:ext uri="{FF2B5EF4-FFF2-40B4-BE49-F238E27FC236}">
                <a16:creationId xmlns:a16="http://schemas.microsoft.com/office/drawing/2014/main" id="{8719DC95-80E3-41F1-988E-78F3F9A8F212}"/>
              </a:ext>
            </a:extLst>
          </p:cNvPr>
          <p:cNvPicPr>
            <a:picLocks noChangeAspect="1"/>
          </p:cNvPicPr>
          <p:nvPr/>
        </p:nvPicPr>
        <p:blipFill>
          <a:blip r:embed="rId3"/>
          <a:stretch>
            <a:fillRect/>
          </a:stretch>
        </p:blipFill>
        <p:spPr>
          <a:xfrm>
            <a:off x="1725289" y="2036767"/>
            <a:ext cx="8741422" cy="4202108"/>
          </a:xfrm>
          <a:prstGeom prst="rect">
            <a:avLst/>
          </a:prstGeom>
        </p:spPr>
      </p:pic>
    </p:spTree>
    <p:extLst>
      <p:ext uri="{BB962C8B-B14F-4D97-AF65-F5344CB8AC3E}">
        <p14:creationId xmlns:p14="http://schemas.microsoft.com/office/powerpoint/2010/main" val="11923469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Temporal Pattern -</a:t>
            </a:r>
          </a:p>
        </p:txBody>
      </p:sp>
      <p:pic>
        <p:nvPicPr>
          <p:cNvPr id="5" name="Picture 4">
            <a:extLst>
              <a:ext uri="{FF2B5EF4-FFF2-40B4-BE49-F238E27FC236}">
                <a16:creationId xmlns:a16="http://schemas.microsoft.com/office/drawing/2014/main" id="{3000185A-B2AC-4053-82A7-D6797263967B}"/>
              </a:ext>
            </a:extLst>
          </p:cNvPr>
          <p:cNvPicPr>
            <a:picLocks noChangeAspect="1"/>
          </p:cNvPicPr>
          <p:nvPr/>
        </p:nvPicPr>
        <p:blipFill>
          <a:blip r:embed="rId3"/>
          <a:stretch>
            <a:fillRect/>
          </a:stretch>
        </p:blipFill>
        <p:spPr>
          <a:xfrm>
            <a:off x="2924885" y="1623509"/>
            <a:ext cx="6342229" cy="4986782"/>
          </a:xfrm>
          <a:prstGeom prst="rect">
            <a:avLst/>
          </a:prstGeom>
        </p:spPr>
      </p:pic>
    </p:spTree>
    <p:extLst>
      <p:ext uri="{BB962C8B-B14F-4D97-AF65-F5344CB8AC3E}">
        <p14:creationId xmlns:p14="http://schemas.microsoft.com/office/powerpoint/2010/main" val="3225279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Spatial Pattern -</a:t>
            </a:r>
          </a:p>
        </p:txBody>
      </p:sp>
      <p:pic>
        <p:nvPicPr>
          <p:cNvPr id="4" name="Picture 3">
            <a:extLst>
              <a:ext uri="{FF2B5EF4-FFF2-40B4-BE49-F238E27FC236}">
                <a16:creationId xmlns:a16="http://schemas.microsoft.com/office/drawing/2014/main" id="{68AAABD6-B308-4A9C-AB1B-8DCE7F75D048}"/>
              </a:ext>
            </a:extLst>
          </p:cNvPr>
          <p:cNvPicPr>
            <a:picLocks noChangeAspect="1"/>
          </p:cNvPicPr>
          <p:nvPr/>
        </p:nvPicPr>
        <p:blipFill>
          <a:blip r:embed="rId3"/>
          <a:stretch>
            <a:fillRect/>
          </a:stretch>
        </p:blipFill>
        <p:spPr>
          <a:xfrm>
            <a:off x="2471738" y="1651387"/>
            <a:ext cx="7248524" cy="5206613"/>
          </a:xfrm>
          <a:prstGeom prst="rect">
            <a:avLst/>
          </a:prstGeom>
        </p:spPr>
      </p:pic>
    </p:spTree>
    <p:extLst>
      <p:ext uri="{BB962C8B-B14F-4D97-AF65-F5344CB8AC3E}">
        <p14:creationId xmlns:p14="http://schemas.microsoft.com/office/powerpoint/2010/main" val="1295083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t="-7000" b="-7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55409D-C11D-6B70-AFDA-AB157CF69978}"/>
              </a:ext>
            </a:extLst>
          </p:cNvPr>
          <p:cNvSpPr>
            <a:spLocks noGrp="1"/>
          </p:cNvSpPr>
          <p:nvPr>
            <p:ph type="title"/>
          </p:nvPr>
        </p:nvSpPr>
        <p:spPr/>
        <p:txBody>
          <a:bodyPr/>
          <a:lstStyle/>
          <a:p>
            <a:r>
              <a:rPr lang="en-US" b="1" dirty="0">
                <a:solidFill>
                  <a:schemeClr val="accent4"/>
                </a:solidFill>
                <a:effectLst>
                  <a:outerShdw blurRad="38100" dist="38100" dir="2700000" algn="tl">
                    <a:srgbClr val="000000">
                      <a:alpha val="43137"/>
                    </a:srgbClr>
                  </a:outerShdw>
                </a:effectLst>
              </a:rPr>
              <a:t>Background</a:t>
            </a:r>
          </a:p>
        </p:txBody>
      </p:sp>
      <p:sp>
        <p:nvSpPr>
          <p:cNvPr id="5" name="Text Placeholder 4">
            <a:extLst>
              <a:ext uri="{FF2B5EF4-FFF2-40B4-BE49-F238E27FC236}">
                <a16:creationId xmlns:a16="http://schemas.microsoft.com/office/drawing/2014/main" id="{7E2728DA-C17B-9EE1-DA46-1704FFFA4D99}"/>
              </a:ext>
            </a:extLst>
          </p:cNvPr>
          <p:cNvSpPr>
            <a:spLocks noGrp="1"/>
          </p:cNvSpPr>
          <p:nvPr>
            <p:ph type="body" idx="1"/>
          </p:nvPr>
        </p:nvSpPr>
        <p:spPr/>
        <p:txBody>
          <a:bodyPr/>
          <a:lstStyle/>
          <a:p>
            <a:r>
              <a:rPr lang="en-US" b="1" dirty="0">
                <a:solidFill>
                  <a:schemeClr val="accent4"/>
                </a:solidFill>
                <a:effectLst>
                  <a:outerShdw blurRad="38100" dist="38100" dir="2700000" algn="tl">
                    <a:srgbClr val="000000">
                      <a:alpha val="43137"/>
                    </a:srgbClr>
                  </a:outerShdw>
                </a:effectLst>
              </a:rPr>
              <a:t>Probable Maximum Precipitation</a:t>
            </a:r>
            <a:br>
              <a:rPr lang="en-US" b="1" dirty="0">
                <a:solidFill>
                  <a:schemeClr val="accent4"/>
                </a:solidFill>
                <a:effectLst>
                  <a:outerShdw blurRad="38100" dist="38100" dir="2700000" algn="tl">
                    <a:srgbClr val="000000">
                      <a:alpha val="43137"/>
                    </a:srgbClr>
                  </a:outerShdw>
                </a:effectLst>
              </a:rPr>
            </a:br>
            <a:r>
              <a:rPr lang="en-US" b="1" dirty="0">
                <a:solidFill>
                  <a:schemeClr val="accent4"/>
                </a:solidFill>
                <a:effectLst>
                  <a:outerShdw blurRad="38100" dist="38100" dir="2700000" algn="tl">
                    <a:srgbClr val="000000">
                      <a:alpha val="43137"/>
                    </a:srgbClr>
                  </a:outerShdw>
                </a:effectLst>
              </a:rPr>
              <a:t>Probable Maximum Flood</a:t>
            </a:r>
            <a:br>
              <a:rPr lang="en-US" b="1" dirty="0">
                <a:solidFill>
                  <a:schemeClr val="accent4"/>
                </a:solidFill>
                <a:effectLst>
                  <a:outerShdw blurRad="38100" dist="38100" dir="2700000" algn="tl">
                    <a:srgbClr val="000000">
                      <a:alpha val="43137"/>
                    </a:srgbClr>
                  </a:outerShdw>
                </a:effectLst>
              </a:rPr>
            </a:br>
            <a:r>
              <a:rPr lang="en-US" b="1" dirty="0">
                <a:solidFill>
                  <a:schemeClr val="accent4"/>
                </a:solidFill>
                <a:effectLst>
                  <a:outerShdw blurRad="38100" dist="38100" dir="2700000" algn="tl">
                    <a:srgbClr val="000000">
                      <a:alpha val="43137"/>
                    </a:srgbClr>
                  </a:outerShdw>
                </a:effectLst>
              </a:rPr>
              <a:t>Meteorology of Precipitation</a:t>
            </a:r>
          </a:p>
        </p:txBody>
      </p:sp>
    </p:spTree>
    <p:extLst>
      <p:ext uri="{BB962C8B-B14F-4D97-AF65-F5344CB8AC3E}">
        <p14:creationId xmlns:p14="http://schemas.microsoft.com/office/powerpoint/2010/main" val="22810606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Spatial Pattern -</a:t>
            </a:r>
          </a:p>
        </p:txBody>
      </p:sp>
      <p:pic>
        <p:nvPicPr>
          <p:cNvPr id="5" name="Picture 4">
            <a:extLst>
              <a:ext uri="{FF2B5EF4-FFF2-40B4-BE49-F238E27FC236}">
                <a16:creationId xmlns:a16="http://schemas.microsoft.com/office/drawing/2014/main" id="{6795AE5E-7679-490A-A38C-B47DEB0B7238}"/>
              </a:ext>
            </a:extLst>
          </p:cNvPr>
          <p:cNvPicPr>
            <a:picLocks noChangeAspect="1"/>
          </p:cNvPicPr>
          <p:nvPr/>
        </p:nvPicPr>
        <p:blipFill>
          <a:blip r:embed="rId3"/>
          <a:stretch>
            <a:fillRect/>
          </a:stretch>
        </p:blipFill>
        <p:spPr>
          <a:xfrm>
            <a:off x="4105740" y="1665346"/>
            <a:ext cx="3980520" cy="5192654"/>
          </a:xfrm>
          <a:prstGeom prst="rect">
            <a:avLst/>
          </a:prstGeom>
        </p:spPr>
      </p:pic>
    </p:spTree>
    <p:extLst>
      <p:ext uri="{BB962C8B-B14F-4D97-AF65-F5344CB8AC3E}">
        <p14:creationId xmlns:p14="http://schemas.microsoft.com/office/powerpoint/2010/main" val="37721642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Spatial Pattern -</a:t>
            </a:r>
          </a:p>
        </p:txBody>
      </p:sp>
      <p:pic>
        <p:nvPicPr>
          <p:cNvPr id="7" name="Picture 6">
            <a:extLst>
              <a:ext uri="{FF2B5EF4-FFF2-40B4-BE49-F238E27FC236}">
                <a16:creationId xmlns:a16="http://schemas.microsoft.com/office/drawing/2014/main" id="{B440DA80-799A-426A-A3E4-5C2CF2FCF668}"/>
              </a:ext>
            </a:extLst>
          </p:cNvPr>
          <p:cNvPicPr>
            <a:picLocks noChangeAspect="1"/>
          </p:cNvPicPr>
          <p:nvPr/>
        </p:nvPicPr>
        <p:blipFill>
          <a:blip r:embed="rId3"/>
          <a:stretch>
            <a:fillRect/>
          </a:stretch>
        </p:blipFill>
        <p:spPr>
          <a:xfrm>
            <a:off x="4001083" y="1615471"/>
            <a:ext cx="4189833" cy="5242529"/>
          </a:xfrm>
          <a:prstGeom prst="rect">
            <a:avLst/>
          </a:prstGeom>
        </p:spPr>
      </p:pic>
    </p:spTree>
    <p:extLst>
      <p:ext uri="{BB962C8B-B14F-4D97-AF65-F5344CB8AC3E}">
        <p14:creationId xmlns:p14="http://schemas.microsoft.com/office/powerpoint/2010/main" val="39952698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Spatial Pattern -</a:t>
            </a:r>
          </a:p>
        </p:txBody>
      </p:sp>
      <p:pic>
        <p:nvPicPr>
          <p:cNvPr id="5" name="Picture 4">
            <a:extLst>
              <a:ext uri="{FF2B5EF4-FFF2-40B4-BE49-F238E27FC236}">
                <a16:creationId xmlns:a16="http://schemas.microsoft.com/office/drawing/2014/main" id="{BAA9E8AC-73A3-45A9-8345-3F13DDDB89EC}"/>
              </a:ext>
            </a:extLst>
          </p:cNvPr>
          <p:cNvPicPr>
            <a:picLocks noChangeAspect="1"/>
          </p:cNvPicPr>
          <p:nvPr/>
        </p:nvPicPr>
        <p:blipFill>
          <a:blip r:embed="rId3"/>
          <a:stretch>
            <a:fillRect/>
          </a:stretch>
        </p:blipFill>
        <p:spPr>
          <a:xfrm>
            <a:off x="2707110" y="1847851"/>
            <a:ext cx="6777779" cy="4532347"/>
          </a:xfrm>
          <a:prstGeom prst="rect">
            <a:avLst/>
          </a:prstGeom>
        </p:spPr>
      </p:pic>
    </p:spTree>
    <p:extLst>
      <p:ext uri="{BB962C8B-B14F-4D97-AF65-F5344CB8AC3E}">
        <p14:creationId xmlns:p14="http://schemas.microsoft.com/office/powerpoint/2010/main" val="11537505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Spatial Pattern -</a:t>
            </a:r>
          </a:p>
        </p:txBody>
      </p:sp>
      <p:pic>
        <p:nvPicPr>
          <p:cNvPr id="3" name="Picture 2">
            <a:extLst>
              <a:ext uri="{FF2B5EF4-FFF2-40B4-BE49-F238E27FC236}">
                <a16:creationId xmlns:a16="http://schemas.microsoft.com/office/drawing/2014/main" id="{19390FE3-73B1-4444-91BF-6E3BE9BEB658}"/>
              </a:ext>
            </a:extLst>
          </p:cNvPr>
          <p:cNvPicPr>
            <a:picLocks noChangeAspect="1"/>
          </p:cNvPicPr>
          <p:nvPr/>
        </p:nvPicPr>
        <p:blipFill>
          <a:blip r:embed="rId3"/>
          <a:stretch>
            <a:fillRect/>
          </a:stretch>
        </p:blipFill>
        <p:spPr>
          <a:xfrm>
            <a:off x="2432599" y="1690688"/>
            <a:ext cx="7326801" cy="4463974"/>
          </a:xfrm>
          <a:prstGeom prst="rect">
            <a:avLst/>
          </a:prstGeom>
        </p:spPr>
      </p:pic>
    </p:spTree>
    <p:extLst>
      <p:ext uri="{BB962C8B-B14F-4D97-AF65-F5344CB8AC3E}">
        <p14:creationId xmlns:p14="http://schemas.microsoft.com/office/powerpoint/2010/main" val="2716503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828800" y="274638"/>
            <a:ext cx="8382000" cy="1192213"/>
          </a:xfrm>
        </p:spPr>
        <p:txBody>
          <a:bodyPr/>
          <a:lstStyle/>
          <a:p>
            <a:pPr algn="ctr"/>
            <a:r>
              <a:rPr lang="en-US" sz="3600" dirty="0"/>
              <a:t>Developing the PMP Storm</a:t>
            </a:r>
            <a:br>
              <a:rPr lang="en-US" sz="3600" dirty="0"/>
            </a:br>
            <a:r>
              <a:rPr lang="en-US" sz="3600" dirty="0"/>
              <a:t>- Spatial Pattern -</a:t>
            </a:r>
          </a:p>
        </p:txBody>
      </p:sp>
      <p:pic>
        <p:nvPicPr>
          <p:cNvPr id="5" name="Picture 4">
            <a:extLst>
              <a:ext uri="{FF2B5EF4-FFF2-40B4-BE49-F238E27FC236}">
                <a16:creationId xmlns:a16="http://schemas.microsoft.com/office/drawing/2014/main" id="{63FABAD7-D2E9-44FD-A953-349DD0999676}"/>
              </a:ext>
            </a:extLst>
          </p:cNvPr>
          <p:cNvPicPr>
            <a:picLocks noChangeAspect="1"/>
          </p:cNvPicPr>
          <p:nvPr/>
        </p:nvPicPr>
        <p:blipFill>
          <a:blip r:embed="rId3"/>
          <a:stretch>
            <a:fillRect/>
          </a:stretch>
        </p:blipFill>
        <p:spPr>
          <a:xfrm>
            <a:off x="2655927" y="1674269"/>
            <a:ext cx="6727746" cy="4631281"/>
          </a:xfrm>
          <a:prstGeom prst="rect">
            <a:avLst/>
          </a:prstGeom>
        </p:spPr>
      </p:pic>
    </p:spTree>
    <p:extLst>
      <p:ext uri="{BB962C8B-B14F-4D97-AF65-F5344CB8AC3E}">
        <p14:creationId xmlns:p14="http://schemas.microsoft.com/office/powerpoint/2010/main" val="17255862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828800" y="274638"/>
            <a:ext cx="8382000" cy="1192213"/>
          </a:xfrm>
        </p:spPr>
        <p:txBody>
          <a:bodyPr/>
          <a:lstStyle/>
          <a:p>
            <a:pPr algn="ctr"/>
            <a:r>
              <a:rPr lang="en-US" sz="3600" dirty="0"/>
              <a:t>Developing the PMP Storm</a:t>
            </a:r>
            <a:br>
              <a:rPr lang="en-US" sz="3600" dirty="0"/>
            </a:br>
            <a:r>
              <a:rPr lang="en-US" sz="3600" dirty="0"/>
              <a:t>- Spatial Pattern -</a:t>
            </a:r>
          </a:p>
        </p:txBody>
      </p:sp>
      <p:pic>
        <p:nvPicPr>
          <p:cNvPr id="3" name="Picture 2">
            <a:extLst>
              <a:ext uri="{FF2B5EF4-FFF2-40B4-BE49-F238E27FC236}">
                <a16:creationId xmlns:a16="http://schemas.microsoft.com/office/drawing/2014/main" id="{1224DCA3-8F14-4082-A6BB-FBE757338850}"/>
              </a:ext>
            </a:extLst>
          </p:cNvPr>
          <p:cNvPicPr>
            <a:picLocks noChangeAspect="1"/>
          </p:cNvPicPr>
          <p:nvPr/>
        </p:nvPicPr>
        <p:blipFill>
          <a:blip r:embed="rId3"/>
          <a:stretch>
            <a:fillRect/>
          </a:stretch>
        </p:blipFill>
        <p:spPr>
          <a:xfrm>
            <a:off x="2402986" y="1710051"/>
            <a:ext cx="7386027" cy="4403099"/>
          </a:xfrm>
          <a:prstGeom prst="rect">
            <a:avLst/>
          </a:prstGeom>
        </p:spPr>
      </p:pic>
    </p:spTree>
    <p:extLst>
      <p:ext uri="{BB962C8B-B14F-4D97-AF65-F5344CB8AC3E}">
        <p14:creationId xmlns:p14="http://schemas.microsoft.com/office/powerpoint/2010/main" val="25325155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828800" y="274638"/>
            <a:ext cx="8382000" cy="1192213"/>
          </a:xfrm>
        </p:spPr>
        <p:txBody>
          <a:bodyPr/>
          <a:lstStyle/>
          <a:p>
            <a:pPr algn="ctr"/>
            <a:r>
              <a:rPr lang="en-US" sz="3600" dirty="0"/>
              <a:t>Developing the PMP Storm</a:t>
            </a:r>
            <a:br>
              <a:rPr lang="en-US" sz="3600" dirty="0"/>
            </a:br>
            <a:r>
              <a:rPr lang="en-US" sz="3600" dirty="0"/>
              <a:t>- Spatial Pattern Example -</a:t>
            </a:r>
          </a:p>
        </p:txBody>
      </p:sp>
      <p:sp>
        <p:nvSpPr>
          <p:cNvPr id="7" name="Oval 5">
            <a:extLst>
              <a:ext uri="{FF2B5EF4-FFF2-40B4-BE49-F238E27FC236}">
                <a16:creationId xmlns:a16="http://schemas.microsoft.com/office/drawing/2014/main" id="{9D71E09C-DB5C-4C5F-887E-FFBC2C16E328}"/>
              </a:ext>
            </a:extLst>
          </p:cNvPr>
          <p:cNvSpPr>
            <a:spLocks noChangeArrowheads="1"/>
          </p:cNvSpPr>
          <p:nvPr/>
        </p:nvSpPr>
        <p:spPr bwMode="auto">
          <a:xfrm>
            <a:off x="5565721" y="4731733"/>
            <a:ext cx="919217" cy="495905"/>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9" name="Oval 7">
            <a:extLst>
              <a:ext uri="{FF2B5EF4-FFF2-40B4-BE49-F238E27FC236}">
                <a16:creationId xmlns:a16="http://schemas.microsoft.com/office/drawing/2014/main" id="{B3C1E31F-1BC5-4363-B14A-2ADDC09ACF34}"/>
              </a:ext>
            </a:extLst>
          </p:cNvPr>
          <p:cNvSpPr>
            <a:spLocks noChangeArrowheads="1"/>
          </p:cNvSpPr>
          <p:nvPr/>
        </p:nvSpPr>
        <p:spPr bwMode="auto">
          <a:xfrm>
            <a:off x="5266683" y="4523090"/>
            <a:ext cx="1530993" cy="923623"/>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0" name="Oval 8">
            <a:extLst>
              <a:ext uri="{FF2B5EF4-FFF2-40B4-BE49-F238E27FC236}">
                <a16:creationId xmlns:a16="http://schemas.microsoft.com/office/drawing/2014/main" id="{B0F4EEA9-0AAF-448E-9861-05CF04587B38}"/>
              </a:ext>
            </a:extLst>
          </p:cNvPr>
          <p:cNvSpPr>
            <a:spLocks noChangeArrowheads="1"/>
          </p:cNvSpPr>
          <p:nvPr/>
        </p:nvSpPr>
        <p:spPr bwMode="auto">
          <a:xfrm>
            <a:off x="4967644" y="4385545"/>
            <a:ext cx="2142769" cy="1207219"/>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1" name="Oval 9">
            <a:extLst>
              <a:ext uri="{FF2B5EF4-FFF2-40B4-BE49-F238E27FC236}">
                <a16:creationId xmlns:a16="http://schemas.microsoft.com/office/drawing/2014/main" id="{3CE057C3-F88D-40BA-A4CC-1312C0329A85}"/>
              </a:ext>
            </a:extLst>
          </p:cNvPr>
          <p:cNvSpPr>
            <a:spLocks noChangeArrowheads="1"/>
          </p:cNvSpPr>
          <p:nvPr/>
        </p:nvSpPr>
        <p:spPr bwMode="auto">
          <a:xfrm>
            <a:off x="4442208" y="4176864"/>
            <a:ext cx="3136517" cy="1633386"/>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2" name="Oval 10">
            <a:extLst>
              <a:ext uri="{FF2B5EF4-FFF2-40B4-BE49-F238E27FC236}">
                <a16:creationId xmlns:a16="http://schemas.microsoft.com/office/drawing/2014/main" id="{9D391B51-9E61-4017-91E8-AB7686D454BD}"/>
              </a:ext>
            </a:extLst>
          </p:cNvPr>
          <p:cNvSpPr>
            <a:spLocks noChangeArrowheads="1"/>
          </p:cNvSpPr>
          <p:nvPr/>
        </p:nvSpPr>
        <p:spPr bwMode="auto">
          <a:xfrm>
            <a:off x="3994445" y="4041020"/>
            <a:ext cx="4054180" cy="1986718"/>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3" name="Oval 11">
            <a:extLst>
              <a:ext uri="{FF2B5EF4-FFF2-40B4-BE49-F238E27FC236}">
                <a16:creationId xmlns:a16="http://schemas.microsoft.com/office/drawing/2014/main" id="{A14D67E8-FB8D-4C20-BF11-81678E3AD579}"/>
              </a:ext>
            </a:extLst>
          </p:cNvPr>
          <p:cNvSpPr>
            <a:spLocks noChangeArrowheads="1"/>
          </p:cNvSpPr>
          <p:nvPr/>
        </p:nvSpPr>
        <p:spPr bwMode="auto">
          <a:xfrm>
            <a:off x="3470747" y="3901924"/>
            <a:ext cx="5125566" cy="2271864"/>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4" name="Oval 12">
            <a:extLst>
              <a:ext uri="{FF2B5EF4-FFF2-40B4-BE49-F238E27FC236}">
                <a16:creationId xmlns:a16="http://schemas.microsoft.com/office/drawing/2014/main" id="{4C57C271-BEDB-44F6-B6B2-393D904F8EC1}"/>
              </a:ext>
            </a:extLst>
          </p:cNvPr>
          <p:cNvSpPr>
            <a:spLocks noChangeArrowheads="1"/>
          </p:cNvSpPr>
          <p:nvPr/>
        </p:nvSpPr>
        <p:spPr bwMode="auto">
          <a:xfrm>
            <a:off x="2872670" y="3762830"/>
            <a:ext cx="6349118" cy="2557009"/>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5" name="Oval 13">
            <a:extLst>
              <a:ext uri="{FF2B5EF4-FFF2-40B4-BE49-F238E27FC236}">
                <a16:creationId xmlns:a16="http://schemas.microsoft.com/office/drawing/2014/main" id="{5AA55186-0B4C-4C18-A667-031146322CB0}"/>
              </a:ext>
            </a:extLst>
          </p:cNvPr>
          <p:cNvSpPr>
            <a:spLocks noChangeArrowheads="1"/>
          </p:cNvSpPr>
          <p:nvPr/>
        </p:nvSpPr>
        <p:spPr bwMode="auto">
          <a:xfrm>
            <a:off x="2350677" y="3625245"/>
            <a:ext cx="7496586" cy="2839055"/>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6" name="Oval 14">
            <a:extLst>
              <a:ext uri="{FF2B5EF4-FFF2-40B4-BE49-F238E27FC236}">
                <a16:creationId xmlns:a16="http://schemas.microsoft.com/office/drawing/2014/main" id="{FDD7F475-1990-4E36-97B1-4E5777518A00}"/>
              </a:ext>
            </a:extLst>
          </p:cNvPr>
          <p:cNvSpPr>
            <a:spLocks noChangeArrowheads="1"/>
          </p:cNvSpPr>
          <p:nvPr/>
        </p:nvSpPr>
        <p:spPr bwMode="auto">
          <a:xfrm>
            <a:off x="1752600" y="3486150"/>
            <a:ext cx="8720138" cy="3124200"/>
          </a:xfrm>
          <a:prstGeom prst="ellipse">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0"/>
              </a:spcBef>
              <a:buClrTx/>
              <a:buSzTx/>
              <a:buFontTx/>
              <a:buNone/>
            </a:pPr>
            <a:endParaRPr lang="en-US" altLang="en-US" sz="2400"/>
          </a:p>
        </p:txBody>
      </p:sp>
      <p:sp>
        <p:nvSpPr>
          <p:cNvPr id="17" name="Text Box 17">
            <a:extLst>
              <a:ext uri="{FF2B5EF4-FFF2-40B4-BE49-F238E27FC236}">
                <a16:creationId xmlns:a16="http://schemas.microsoft.com/office/drawing/2014/main" id="{614B0A4B-E24C-47D1-955A-FE4286347B5F}"/>
              </a:ext>
            </a:extLst>
          </p:cNvPr>
          <p:cNvSpPr txBox="1">
            <a:spLocks noChangeArrowheads="1"/>
          </p:cNvSpPr>
          <p:nvPr/>
        </p:nvSpPr>
        <p:spPr bwMode="auto">
          <a:xfrm rot="-5400000">
            <a:off x="6335461" y="4812985"/>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43.4</a:t>
            </a:r>
          </a:p>
        </p:txBody>
      </p:sp>
      <p:sp>
        <p:nvSpPr>
          <p:cNvPr id="18" name="Text Box 18">
            <a:extLst>
              <a:ext uri="{FF2B5EF4-FFF2-40B4-BE49-F238E27FC236}">
                <a16:creationId xmlns:a16="http://schemas.microsoft.com/office/drawing/2014/main" id="{577DB374-E96A-4643-8D51-81D8AD0E1ACB}"/>
              </a:ext>
            </a:extLst>
          </p:cNvPr>
          <p:cNvSpPr txBox="1">
            <a:spLocks noChangeArrowheads="1"/>
          </p:cNvSpPr>
          <p:nvPr/>
        </p:nvSpPr>
        <p:spPr bwMode="auto">
          <a:xfrm>
            <a:off x="5790788" y="4813598"/>
            <a:ext cx="8415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44.7</a:t>
            </a:r>
          </a:p>
        </p:txBody>
      </p:sp>
      <p:sp>
        <p:nvSpPr>
          <p:cNvPr id="19" name="Text Box 24">
            <a:extLst>
              <a:ext uri="{FF2B5EF4-FFF2-40B4-BE49-F238E27FC236}">
                <a16:creationId xmlns:a16="http://schemas.microsoft.com/office/drawing/2014/main" id="{9CCB310A-18C0-4374-B535-DE8306E675FD}"/>
              </a:ext>
            </a:extLst>
          </p:cNvPr>
          <p:cNvSpPr txBox="1">
            <a:spLocks noChangeArrowheads="1"/>
          </p:cNvSpPr>
          <p:nvPr/>
        </p:nvSpPr>
        <p:spPr bwMode="auto">
          <a:xfrm rot="-5400000">
            <a:off x="6648198" y="4812985"/>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40.7</a:t>
            </a:r>
          </a:p>
        </p:txBody>
      </p:sp>
      <p:sp>
        <p:nvSpPr>
          <p:cNvPr id="20" name="Text Box 25">
            <a:extLst>
              <a:ext uri="{FF2B5EF4-FFF2-40B4-BE49-F238E27FC236}">
                <a16:creationId xmlns:a16="http://schemas.microsoft.com/office/drawing/2014/main" id="{36327A86-DBAF-4664-AA51-7AE626C9BA5C}"/>
              </a:ext>
            </a:extLst>
          </p:cNvPr>
          <p:cNvSpPr txBox="1">
            <a:spLocks noChangeArrowheads="1"/>
          </p:cNvSpPr>
          <p:nvPr/>
        </p:nvSpPr>
        <p:spPr bwMode="auto">
          <a:xfrm rot="-5400000">
            <a:off x="7038723" y="4812985"/>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38.0</a:t>
            </a:r>
          </a:p>
        </p:txBody>
      </p:sp>
      <p:sp>
        <p:nvSpPr>
          <p:cNvPr id="21" name="Text Box 26">
            <a:extLst>
              <a:ext uri="{FF2B5EF4-FFF2-40B4-BE49-F238E27FC236}">
                <a16:creationId xmlns:a16="http://schemas.microsoft.com/office/drawing/2014/main" id="{DAA6C49A-CCF2-4CBD-9A6A-637C77A6CFDA}"/>
              </a:ext>
            </a:extLst>
          </p:cNvPr>
          <p:cNvSpPr txBox="1">
            <a:spLocks noChangeArrowheads="1"/>
          </p:cNvSpPr>
          <p:nvPr/>
        </p:nvSpPr>
        <p:spPr bwMode="auto">
          <a:xfrm rot="-5400000">
            <a:off x="7508623" y="4812985"/>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35.3</a:t>
            </a:r>
          </a:p>
        </p:txBody>
      </p:sp>
      <p:sp>
        <p:nvSpPr>
          <p:cNvPr id="22" name="Text Box 27">
            <a:extLst>
              <a:ext uri="{FF2B5EF4-FFF2-40B4-BE49-F238E27FC236}">
                <a16:creationId xmlns:a16="http://schemas.microsoft.com/office/drawing/2014/main" id="{FB9351AE-B2AE-4F27-8B0F-DDF11E4727B0}"/>
              </a:ext>
            </a:extLst>
          </p:cNvPr>
          <p:cNvSpPr txBox="1">
            <a:spLocks noChangeArrowheads="1"/>
          </p:cNvSpPr>
          <p:nvPr/>
        </p:nvSpPr>
        <p:spPr bwMode="auto">
          <a:xfrm rot="-5400000">
            <a:off x="8134098" y="4816160"/>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32.6</a:t>
            </a:r>
          </a:p>
        </p:txBody>
      </p:sp>
      <p:sp>
        <p:nvSpPr>
          <p:cNvPr id="23" name="Text Box 28">
            <a:extLst>
              <a:ext uri="{FF2B5EF4-FFF2-40B4-BE49-F238E27FC236}">
                <a16:creationId xmlns:a16="http://schemas.microsoft.com/office/drawing/2014/main" id="{F3E2EF52-1AA4-4E40-96E6-025A63E34049}"/>
              </a:ext>
            </a:extLst>
          </p:cNvPr>
          <p:cNvSpPr txBox="1">
            <a:spLocks noChangeArrowheads="1"/>
          </p:cNvSpPr>
          <p:nvPr/>
        </p:nvSpPr>
        <p:spPr bwMode="auto">
          <a:xfrm rot="-5400000">
            <a:off x="8681786" y="4816160"/>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30.2</a:t>
            </a:r>
          </a:p>
        </p:txBody>
      </p:sp>
      <p:sp>
        <p:nvSpPr>
          <p:cNvPr id="24" name="Text Box 29">
            <a:extLst>
              <a:ext uri="{FF2B5EF4-FFF2-40B4-BE49-F238E27FC236}">
                <a16:creationId xmlns:a16="http://schemas.microsoft.com/office/drawing/2014/main" id="{07A105AB-E6BB-4F63-B19F-798B249FD185}"/>
              </a:ext>
            </a:extLst>
          </p:cNvPr>
          <p:cNvSpPr txBox="1">
            <a:spLocks noChangeArrowheads="1"/>
          </p:cNvSpPr>
          <p:nvPr/>
        </p:nvSpPr>
        <p:spPr bwMode="auto">
          <a:xfrm rot="-5400000">
            <a:off x="9227886" y="4816160"/>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27.9</a:t>
            </a:r>
          </a:p>
        </p:txBody>
      </p:sp>
      <p:sp>
        <p:nvSpPr>
          <p:cNvPr id="25" name="Text Box 30">
            <a:extLst>
              <a:ext uri="{FF2B5EF4-FFF2-40B4-BE49-F238E27FC236}">
                <a16:creationId xmlns:a16="http://schemas.microsoft.com/office/drawing/2014/main" id="{0B579402-90B6-4CE7-B128-222EA46D87F8}"/>
              </a:ext>
            </a:extLst>
          </p:cNvPr>
          <p:cNvSpPr txBox="1">
            <a:spLocks noChangeArrowheads="1"/>
          </p:cNvSpPr>
          <p:nvPr/>
        </p:nvSpPr>
        <p:spPr bwMode="auto">
          <a:xfrm rot="-5400000">
            <a:off x="9851773" y="4814572"/>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a:t>25.7</a:t>
            </a:r>
          </a:p>
        </p:txBody>
      </p:sp>
      <p:pic>
        <p:nvPicPr>
          <p:cNvPr id="4" name="Picture 3">
            <a:extLst>
              <a:ext uri="{FF2B5EF4-FFF2-40B4-BE49-F238E27FC236}">
                <a16:creationId xmlns:a16="http://schemas.microsoft.com/office/drawing/2014/main" id="{C7AE3EBD-2DF4-4CA4-AAC0-04082BC01712}"/>
              </a:ext>
            </a:extLst>
          </p:cNvPr>
          <p:cNvPicPr>
            <a:picLocks noChangeAspect="1"/>
          </p:cNvPicPr>
          <p:nvPr/>
        </p:nvPicPr>
        <p:blipFill>
          <a:blip r:embed="rId3"/>
          <a:stretch>
            <a:fillRect/>
          </a:stretch>
        </p:blipFill>
        <p:spPr>
          <a:xfrm>
            <a:off x="2845149" y="1456052"/>
            <a:ext cx="6330634" cy="1878088"/>
          </a:xfrm>
          <a:prstGeom prst="rect">
            <a:avLst/>
          </a:prstGeom>
          <a:ln w="28575">
            <a:solidFill>
              <a:schemeClr val="tx1"/>
            </a:solidFill>
          </a:ln>
        </p:spPr>
      </p:pic>
      <p:sp>
        <p:nvSpPr>
          <p:cNvPr id="26" name="Text Box 17">
            <a:extLst>
              <a:ext uri="{FF2B5EF4-FFF2-40B4-BE49-F238E27FC236}">
                <a16:creationId xmlns:a16="http://schemas.microsoft.com/office/drawing/2014/main" id="{531B3FB3-230E-49BB-B90B-B33331FE0DE9}"/>
              </a:ext>
            </a:extLst>
          </p:cNvPr>
          <p:cNvSpPr txBox="1">
            <a:spLocks noChangeArrowheads="1"/>
          </p:cNvSpPr>
          <p:nvPr/>
        </p:nvSpPr>
        <p:spPr bwMode="auto">
          <a:xfrm rot="-5400000">
            <a:off x="5128106" y="4835265"/>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B</a:t>
            </a:r>
          </a:p>
        </p:txBody>
      </p:sp>
      <p:sp>
        <p:nvSpPr>
          <p:cNvPr id="27" name="Text Box 18">
            <a:extLst>
              <a:ext uri="{FF2B5EF4-FFF2-40B4-BE49-F238E27FC236}">
                <a16:creationId xmlns:a16="http://schemas.microsoft.com/office/drawing/2014/main" id="{85EF75BC-D11A-48AF-9DD2-CA53C6213BB9}"/>
              </a:ext>
            </a:extLst>
          </p:cNvPr>
          <p:cNvSpPr txBox="1">
            <a:spLocks noChangeArrowheads="1"/>
          </p:cNvSpPr>
          <p:nvPr/>
        </p:nvSpPr>
        <p:spPr bwMode="auto">
          <a:xfrm>
            <a:off x="5436800" y="4813598"/>
            <a:ext cx="8415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A</a:t>
            </a:r>
          </a:p>
        </p:txBody>
      </p:sp>
      <p:sp>
        <p:nvSpPr>
          <p:cNvPr id="28" name="Text Box 17">
            <a:extLst>
              <a:ext uri="{FF2B5EF4-FFF2-40B4-BE49-F238E27FC236}">
                <a16:creationId xmlns:a16="http://schemas.microsoft.com/office/drawing/2014/main" id="{88D4179F-74B0-46B7-8B50-294CF2E5186D}"/>
              </a:ext>
            </a:extLst>
          </p:cNvPr>
          <p:cNvSpPr txBox="1">
            <a:spLocks noChangeArrowheads="1"/>
          </p:cNvSpPr>
          <p:nvPr/>
        </p:nvSpPr>
        <p:spPr bwMode="auto">
          <a:xfrm rot="-5400000">
            <a:off x="4804402" y="4841712"/>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C</a:t>
            </a:r>
          </a:p>
        </p:txBody>
      </p:sp>
      <p:sp>
        <p:nvSpPr>
          <p:cNvPr id="29" name="Text Box 17">
            <a:extLst>
              <a:ext uri="{FF2B5EF4-FFF2-40B4-BE49-F238E27FC236}">
                <a16:creationId xmlns:a16="http://schemas.microsoft.com/office/drawing/2014/main" id="{1E61ACE5-DCFA-473D-B0CC-24AC48060055}"/>
              </a:ext>
            </a:extLst>
          </p:cNvPr>
          <p:cNvSpPr txBox="1">
            <a:spLocks noChangeArrowheads="1"/>
          </p:cNvSpPr>
          <p:nvPr/>
        </p:nvSpPr>
        <p:spPr bwMode="auto">
          <a:xfrm rot="-5400000">
            <a:off x="4442560" y="4852427"/>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D</a:t>
            </a:r>
          </a:p>
        </p:txBody>
      </p:sp>
      <p:sp>
        <p:nvSpPr>
          <p:cNvPr id="30" name="Text Box 17">
            <a:extLst>
              <a:ext uri="{FF2B5EF4-FFF2-40B4-BE49-F238E27FC236}">
                <a16:creationId xmlns:a16="http://schemas.microsoft.com/office/drawing/2014/main" id="{F2C350AB-A898-4578-B7A3-6B0BA41A8CE0}"/>
              </a:ext>
            </a:extLst>
          </p:cNvPr>
          <p:cNvSpPr txBox="1">
            <a:spLocks noChangeArrowheads="1"/>
          </p:cNvSpPr>
          <p:nvPr/>
        </p:nvSpPr>
        <p:spPr bwMode="auto">
          <a:xfrm rot="-5400000">
            <a:off x="3918009" y="4853333"/>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B</a:t>
            </a:r>
          </a:p>
        </p:txBody>
      </p:sp>
      <p:sp>
        <p:nvSpPr>
          <p:cNvPr id="31" name="Text Box 17">
            <a:extLst>
              <a:ext uri="{FF2B5EF4-FFF2-40B4-BE49-F238E27FC236}">
                <a16:creationId xmlns:a16="http://schemas.microsoft.com/office/drawing/2014/main" id="{31C902ED-6E0D-4A94-B923-D1249AD29732}"/>
              </a:ext>
            </a:extLst>
          </p:cNvPr>
          <p:cNvSpPr txBox="1">
            <a:spLocks noChangeArrowheads="1"/>
          </p:cNvSpPr>
          <p:nvPr/>
        </p:nvSpPr>
        <p:spPr bwMode="auto">
          <a:xfrm rot="-5400000">
            <a:off x="3423337" y="4852427"/>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F</a:t>
            </a:r>
          </a:p>
        </p:txBody>
      </p:sp>
      <p:sp>
        <p:nvSpPr>
          <p:cNvPr id="32" name="Text Box 17">
            <a:extLst>
              <a:ext uri="{FF2B5EF4-FFF2-40B4-BE49-F238E27FC236}">
                <a16:creationId xmlns:a16="http://schemas.microsoft.com/office/drawing/2014/main" id="{2E507BC5-1961-469D-9D4F-F3AA63C8BFA6}"/>
              </a:ext>
            </a:extLst>
          </p:cNvPr>
          <p:cNvSpPr txBox="1">
            <a:spLocks noChangeArrowheads="1"/>
          </p:cNvSpPr>
          <p:nvPr/>
        </p:nvSpPr>
        <p:spPr bwMode="auto">
          <a:xfrm rot="-5400000">
            <a:off x="2867763" y="4875124"/>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G</a:t>
            </a:r>
          </a:p>
        </p:txBody>
      </p:sp>
      <p:sp>
        <p:nvSpPr>
          <p:cNvPr id="33" name="Text Box 17">
            <a:extLst>
              <a:ext uri="{FF2B5EF4-FFF2-40B4-BE49-F238E27FC236}">
                <a16:creationId xmlns:a16="http://schemas.microsoft.com/office/drawing/2014/main" id="{C6E66F0C-57AE-44FF-BFC9-ADB4B6877F5C}"/>
              </a:ext>
            </a:extLst>
          </p:cNvPr>
          <p:cNvSpPr txBox="1">
            <a:spLocks noChangeArrowheads="1"/>
          </p:cNvSpPr>
          <p:nvPr/>
        </p:nvSpPr>
        <p:spPr bwMode="auto">
          <a:xfrm rot="-5400000">
            <a:off x="2267805" y="4875123"/>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H</a:t>
            </a:r>
          </a:p>
        </p:txBody>
      </p:sp>
      <p:sp>
        <p:nvSpPr>
          <p:cNvPr id="34" name="Text Box 17">
            <a:extLst>
              <a:ext uri="{FF2B5EF4-FFF2-40B4-BE49-F238E27FC236}">
                <a16:creationId xmlns:a16="http://schemas.microsoft.com/office/drawing/2014/main" id="{092F74B9-270B-4C95-8B0C-213EB13DB7E4}"/>
              </a:ext>
            </a:extLst>
          </p:cNvPr>
          <p:cNvSpPr txBox="1">
            <a:spLocks noChangeArrowheads="1"/>
          </p:cNvSpPr>
          <p:nvPr/>
        </p:nvSpPr>
        <p:spPr bwMode="auto">
          <a:xfrm rot="-5400000">
            <a:off x="1736147" y="4874878"/>
            <a:ext cx="6167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a:spcBef>
                <a:spcPct val="20000"/>
              </a:spcBef>
              <a:buClr>
                <a:srgbClr val="FFFF66"/>
              </a:buClr>
              <a:buSzPct val="75000"/>
              <a:buFont typeface="Wingdings" panose="05000000000000000000" pitchFamily="2" charset="2"/>
              <a:buChar char="v"/>
              <a:defRPr sz="2800" b="1">
                <a:solidFill>
                  <a:schemeClr val="tx1"/>
                </a:solidFill>
                <a:latin typeface="Garamond" panose="02020404030301010803" pitchFamily="18" charset="0"/>
              </a:defRPr>
            </a:lvl1pPr>
            <a:lvl2pPr marL="742950" indent="-285750">
              <a:spcBef>
                <a:spcPct val="20000"/>
              </a:spcBef>
              <a:buClr>
                <a:srgbClr val="66FF33"/>
              </a:buClr>
              <a:buSzPct val="75000"/>
              <a:buFont typeface="Wingdings" panose="05000000000000000000" pitchFamily="2" charset="2"/>
              <a:buChar char="Ø"/>
              <a:defRPr sz="2400" b="1">
                <a:solidFill>
                  <a:schemeClr val="tx1"/>
                </a:solidFill>
                <a:latin typeface="Garamond" panose="02020404030301010803" pitchFamily="18" charset="0"/>
              </a:defRPr>
            </a:lvl2pPr>
            <a:lvl3pPr marL="1143000" indent="-228600">
              <a:spcBef>
                <a:spcPct val="20000"/>
              </a:spcBef>
              <a:buClr>
                <a:schemeClr val="tx2"/>
              </a:buClr>
              <a:buChar char="•"/>
              <a:defRPr sz="2000" b="1">
                <a:solidFill>
                  <a:schemeClr val="tx1"/>
                </a:solidFill>
                <a:latin typeface="Garamond" panose="02020404030301010803" pitchFamily="18" charset="0"/>
              </a:defRPr>
            </a:lvl3pPr>
            <a:lvl4pPr marL="1600200" indent="-228600">
              <a:spcBef>
                <a:spcPct val="20000"/>
              </a:spcBef>
              <a:buClr>
                <a:schemeClr val="tx1"/>
              </a:buClr>
              <a:buSzPct val="100000"/>
              <a:buChar char="•"/>
              <a:defRPr sz="2000" b="1">
                <a:solidFill>
                  <a:schemeClr val="tx1"/>
                </a:solidFill>
                <a:latin typeface="Garamond" panose="02020404030301010803" pitchFamily="18" charset="0"/>
              </a:defRPr>
            </a:lvl4pPr>
            <a:lvl5pPr marL="2057400" indent="-228600">
              <a:spcBef>
                <a:spcPct val="20000"/>
              </a:spcBef>
              <a:buClr>
                <a:schemeClr val="tx1"/>
              </a:buClr>
              <a:buSzPct val="100000"/>
              <a:buChar char="–"/>
              <a:defRPr sz="2000" b="1">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1"/>
              </a:buClr>
              <a:buSzPct val="100000"/>
              <a:buChar char="–"/>
              <a:defRPr sz="2000" b="1">
                <a:solidFill>
                  <a:schemeClr val="tx1"/>
                </a:solidFill>
                <a:latin typeface="Garamond" panose="02020404030301010803" pitchFamily="18" charset="0"/>
              </a:defRPr>
            </a:lvl9pPr>
          </a:lstStyle>
          <a:p>
            <a:pPr algn="ctr" eaLnBrk="1" hangingPunct="1">
              <a:spcBef>
                <a:spcPct val="50000"/>
              </a:spcBef>
              <a:buClrTx/>
              <a:buSzTx/>
              <a:buFontTx/>
              <a:buNone/>
            </a:pPr>
            <a:r>
              <a:rPr lang="en-US" altLang="en-US" sz="1400" dirty="0"/>
              <a:t>I</a:t>
            </a:r>
          </a:p>
        </p:txBody>
      </p:sp>
    </p:spTree>
    <p:extLst>
      <p:ext uri="{BB962C8B-B14F-4D97-AF65-F5344CB8AC3E}">
        <p14:creationId xmlns:p14="http://schemas.microsoft.com/office/powerpoint/2010/main" val="36244707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Storm Location-</a:t>
            </a:r>
          </a:p>
        </p:txBody>
      </p:sp>
      <p:pic>
        <p:nvPicPr>
          <p:cNvPr id="7" name="Picture 6">
            <a:extLst>
              <a:ext uri="{FF2B5EF4-FFF2-40B4-BE49-F238E27FC236}">
                <a16:creationId xmlns:a16="http://schemas.microsoft.com/office/drawing/2014/main" id="{BFE0A417-D497-4965-9B28-5A7D2C247C4E}"/>
              </a:ext>
            </a:extLst>
          </p:cNvPr>
          <p:cNvPicPr>
            <a:picLocks noChangeAspect="1"/>
          </p:cNvPicPr>
          <p:nvPr/>
        </p:nvPicPr>
        <p:blipFill>
          <a:blip r:embed="rId3"/>
          <a:stretch>
            <a:fillRect/>
          </a:stretch>
        </p:blipFill>
        <p:spPr>
          <a:xfrm>
            <a:off x="5244535" y="2210908"/>
            <a:ext cx="5194812" cy="4448596"/>
          </a:xfrm>
          <a:prstGeom prst="rect">
            <a:avLst/>
          </a:prstGeom>
        </p:spPr>
      </p:pic>
      <p:pic>
        <p:nvPicPr>
          <p:cNvPr id="10" name="Picture 9">
            <a:extLst>
              <a:ext uri="{FF2B5EF4-FFF2-40B4-BE49-F238E27FC236}">
                <a16:creationId xmlns:a16="http://schemas.microsoft.com/office/drawing/2014/main" id="{9730C86D-810D-44C1-BEC9-463CA050D482}"/>
              </a:ext>
            </a:extLst>
          </p:cNvPr>
          <p:cNvPicPr>
            <a:picLocks noChangeAspect="1"/>
          </p:cNvPicPr>
          <p:nvPr/>
        </p:nvPicPr>
        <p:blipFill>
          <a:blip r:embed="rId4"/>
          <a:stretch>
            <a:fillRect/>
          </a:stretch>
        </p:blipFill>
        <p:spPr>
          <a:xfrm>
            <a:off x="1752654" y="1466851"/>
            <a:ext cx="4711921" cy="4116387"/>
          </a:xfrm>
          <a:prstGeom prst="rect">
            <a:avLst/>
          </a:prstGeom>
        </p:spPr>
      </p:pic>
    </p:spTree>
    <p:extLst>
      <p:ext uri="{BB962C8B-B14F-4D97-AF65-F5344CB8AC3E}">
        <p14:creationId xmlns:p14="http://schemas.microsoft.com/office/powerpoint/2010/main" val="3360701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Storm Orientation-</a:t>
            </a:r>
          </a:p>
        </p:txBody>
      </p:sp>
      <p:pic>
        <p:nvPicPr>
          <p:cNvPr id="4" name="Picture 3">
            <a:extLst>
              <a:ext uri="{FF2B5EF4-FFF2-40B4-BE49-F238E27FC236}">
                <a16:creationId xmlns:a16="http://schemas.microsoft.com/office/drawing/2014/main" id="{0F3C6B2B-57A9-48F8-BF95-1633218B1C8B}"/>
              </a:ext>
            </a:extLst>
          </p:cNvPr>
          <p:cNvPicPr>
            <a:picLocks noChangeAspect="1"/>
          </p:cNvPicPr>
          <p:nvPr/>
        </p:nvPicPr>
        <p:blipFill>
          <a:blip r:embed="rId3"/>
          <a:stretch>
            <a:fillRect/>
          </a:stretch>
        </p:blipFill>
        <p:spPr>
          <a:xfrm>
            <a:off x="2796458" y="1560571"/>
            <a:ext cx="6599083" cy="5297429"/>
          </a:xfrm>
          <a:prstGeom prst="rect">
            <a:avLst/>
          </a:prstGeom>
        </p:spPr>
      </p:pic>
    </p:spTree>
    <p:extLst>
      <p:ext uri="{BB962C8B-B14F-4D97-AF65-F5344CB8AC3E}">
        <p14:creationId xmlns:p14="http://schemas.microsoft.com/office/powerpoint/2010/main" val="27159716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 Storm Orientation-</a:t>
            </a:r>
          </a:p>
        </p:txBody>
      </p:sp>
      <p:pic>
        <p:nvPicPr>
          <p:cNvPr id="6" name="Picture 5">
            <a:extLst>
              <a:ext uri="{FF2B5EF4-FFF2-40B4-BE49-F238E27FC236}">
                <a16:creationId xmlns:a16="http://schemas.microsoft.com/office/drawing/2014/main" id="{C63FE769-DB66-4DE6-9FF0-59629E9F7A09}"/>
              </a:ext>
            </a:extLst>
          </p:cNvPr>
          <p:cNvPicPr>
            <a:picLocks noChangeAspect="1"/>
          </p:cNvPicPr>
          <p:nvPr/>
        </p:nvPicPr>
        <p:blipFill>
          <a:blip r:embed="rId3"/>
          <a:stretch>
            <a:fillRect/>
          </a:stretch>
        </p:blipFill>
        <p:spPr>
          <a:xfrm>
            <a:off x="4126665" y="1582581"/>
            <a:ext cx="3938670" cy="5134132"/>
          </a:xfrm>
          <a:prstGeom prst="rect">
            <a:avLst/>
          </a:prstGeom>
        </p:spPr>
      </p:pic>
    </p:spTree>
    <p:extLst>
      <p:ext uri="{BB962C8B-B14F-4D97-AF65-F5344CB8AC3E}">
        <p14:creationId xmlns:p14="http://schemas.microsoft.com/office/powerpoint/2010/main" val="4120775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1570B4-CA68-AAC8-857E-6A16F0BE880C}"/>
              </a:ext>
            </a:extLst>
          </p:cNvPr>
          <p:cNvSpPr>
            <a:spLocks noGrp="1"/>
          </p:cNvSpPr>
          <p:nvPr>
            <p:ph type="title"/>
          </p:nvPr>
        </p:nvSpPr>
        <p:spPr/>
        <p:txBody>
          <a:bodyPr/>
          <a:lstStyle/>
          <a:p>
            <a:r>
              <a:rPr lang="en-US" dirty="0"/>
              <a:t>PMP Definition</a:t>
            </a:r>
          </a:p>
        </p:txBody>
      </p:sp>
      <p:sp>
        <p:nvSpPr>
          <p:cNvPr id="5" name="Content Placeholder 4">
            <a:extLst>
              <a:ext uri="{FF2B5EF4-FFF2-40B4-BE49-F238E27FC236}">
                <a16:creationId xmlns:a16="http://schemas.microsoft.com/office/drawing/2014/main" id="{376CA492-37CC-AC84-3A01-D8ADCBA49971}"/>
              </a:ext>
            </a:extLst>
          </p:cNvPr>
          <p:cNvSpPr>
            <a:spLocks noGrp="1"/>
          </p:cNvSpPr>
          <p:nvPr>
            <p:ph idx="1"/>
          </p:nvPr>
        </p:nvSpPr>
        <p:spPr/>
        <p:txBody>
          <a:bodyPr/>
          <a:lstStyle/>
          <a:p>
            <a:pPr marL="0" indent="0">
              <a:buNone/>
            </a:pPr>
            <a:r>
              <a:rPr lang="en-US" dirty="0"/>
              <a:t>The WMO defines Probable Maximum Precipitation (PMP) as:</a:t>
            </a:r>
          </a:p>
          <a:p>
            <a:pPr marL="0" indent="0">
              <a:buNone/>
            </a:pPr>
            <a:endParaRPr lang="en-US" dirty="0"/>
          </a:p>
          <a:p>
            <a:pPr marL="0" indent="0">
              <a:buNone/>
            </a:pPr>
            <a:r>
              <a:rPr lang="en-US" dirty="0"/>
              <a:t>“... the greatest depth of precipitation for a given duration meteorologically possible for a given size storm area at a particular location at a particular time of year, with no allowance made for long-time climatic trends.” (WMO, 1986).</a:t>
            </a:r>
          </a:p>
        </p:txBody>
      </p:sp>
    </p:spTree>
    <p:extLst>
      <p:ext uri="{BB962C8B-B14F-4D97-AF65-F5344CB8AC3E}">
        <p14:creationId xmlns:p14="http://schemas.microsoft.com/office/powerpoint/2010/main" val="30171652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Computing the Optimized PMP Storm – HEC-HMS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838200" y="1825625"/>
            <a:ext cx="8258175" cy="4351338"/>
          </a:xfrm>
        </p:spPr>
        <p:txBody>
          <a:bodyPr>
            <a:normAutofit/>
          </a:bodyPr>
          <a:lstStyle/>
          <a:p>
            <a:pPr eaLnBrk="1" hangingPunct="1">
              <a:spcBef>
                <a:spcPct val="50000"/>
              </a:spcBef>
              <a:buClrTx/>
              <a:buSzTx/>
              <a:buFontTx/>
              <a:buAutoNum type="arabicParenR"/>
            </a:pPr>
            <a:r>
              <a:rPr lang="en-US" altLang="en-US" dirty="0"/>
              <a:t> </a:t>
            </a:r>
            <a:r>
              <a:rPr lang="en-US" altLang="en-US" sz="2400" dirty="0"/>
              <a:t>The basin model needs to be geo-referenced</a:t>
            </a:r>
          </a:p>
          <a:p>
            <a:pPr lvl="1">
              <a:spcBef>
                <a:spcPct val="50000"/>
              </a:spcBef>
              <a:buFont typeface="Arial" panose="020B0604020202020204" pitchFamily="34" charset="0"/>
              <a:buChar char="•"/>
            </a:pPr>
            <a:r>
              <a:rPr lang="en-US" altLang="en-US" sz="2000" dirty="0">
                <a:sym typeface="Wingdings" panose="05000000000000000000" pitchFamily="2" charset="2"/>
              </a:rPr>
              <a:t>Perform the GIS workflow in HEC-HMS</a:t>
            </a:r>
          </a:p>
          <a:p>
            <a:pPr lvl="2">
              <a:spcBef>
                <a:spcPct val="50000"/>
              </a:spcBef>
            </a:pPr>
            <a:r>
              <a:rPr lang="en-US" altLang="en-US" sz="1800" dirty="0">
                <a:sym typeface="Wingdings" panose="05000000000000000000" pitchFamily="2" charset="2"/>
              </a:rPr>
              <a:t>Associate a terrain file with the basin model</a:t>
            </a:r>
          </a:p>
          <a:p>
            <a:pPr lvl="2">
              <a:spcBef>
                <a:spcPct val="50000"/>
              </a:spcBef>
            </a:pPr>
            <a:r>
              <a:rPr lang="en-US" altLang="en-US" sz="1800" dirty="0">
                <a:sym typeface="Wingdings" panose="05000000000000000000" pitchFamily="2" charset="2"/>
              </a:rPr>
              <a:t>Preprocess sinks, preprocess drainage, identify streams, add breakpoint(s), delineate elements</a:t>
            </a:r>
          </a:p>
          <a:p>
            <a:pPr lvl="1">
              <a:spcBef>
                <a:spcPct val="50000"/>
              </a:spcBef>
              <a:buFont typeface="Arial" panose="020B0604020202020204" pitchFamily="34" charset="0"/>
              <a:buChar char="•"/>
            </a:pPr>
            <a:r>
              <a:rPr lang="en-US" altLang="en-US" sz="2000" dirty="0"/>
              <a:t>Or use the GIS </a:t>
            </a:r>
            <a:r>
              <a:rPr lang="en-US" altLang="en-US" sz="2000" dirty="0">
                <a:sym typeface="Wingdings" panose="05000000000000000000" pitchFamily="2" charset="2"/>
              </a:rPr>
              <a:t>| Import Georeferenced Elements menu to import a subbasin shapefile and add GIS elements</a:t>
            </a:r>
            <a:endParaRPr lang="en-US" altLang="en-US" sz="2000" dirty="0"/>
          </a:p>
        </p:txBody>
      </p:sp>
      <p:pic>
        <p:nvPicPr>
          <p:cNvPr id="9" name="Picture 8">
            <a:extLst>
              <a:ext uri="{FF2B5EF4-FFF2-40B4-BE49-F238E27FC236}">
                <a16:creationId xmlns:a16="http://schemas.microsoft.com/office/drawing/2014/main" id="{29F3B9EA-7D1D-4BDA-81F9-23E55AE5F633}"/>
              </a:ext>
            </a:extLst>
          </p:cNvPr>
          <p:cNvPicPr>
            <a:picLocks noChangeAspect="1"/>
          </p:cNvPicPr>
          <p:nvPr/>
        </p:nvPicPr>
        <p:blipFill>
          <a:blip r:embed="rId3"/>
          <a:stretch>
            <a:fillRect/>
          </a:stretch>
        </p:blipFill>
        <p:spPr>
          <a:xfrm>
            <a:off x="9339600" y="1690688"/>
            <a:ext cx="2490451" cy="3799535"/>
          </a:xfrm>
          <a:prstGeom prst="rect">
            <a:avLst/>
          </a:prstGeom>
        </p:spPr>
      </p:pic>
    </p:spTree>
    <p:extLst>
      <p:ext uri="{BB962C8B-B14F-4D97-AF65-F5344CB8AC3E}">
        <p14:creationId xmlns:p14="http://schemas.microsoft.com/office/powerpoint/2010/main" val="19195741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Computing the Optimized PMP Storm – HEC-HMS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838200" y="1825625"/>
            <a:ext cx="7258050" cy="4351338"/>
          </a:xfrm>
        </p:spPr>
        <p:txBody>
          <a:bodyPr>
            <a:normAutofit/>
          </a:bodyPr>
          <a:lstStyle/>
          <a:p>
            <a:pPr marL="457200" indent="-457200" eaLnBrk="1" hangingPunct="1">
              <a:spcBef>
                <a:spcPct val="50000"/>
              </a:spcBef>
              <a:buClrTx/>
              <a:buSzTx/>
              <a:buFont typeface="+mj-lt"/>
              <a:buAutoNum type="arabicParenR" startAt="2"/>
            </a:pPr>
            <a:r>
              <a:rPr lang="en-US" altLang="en-US" sz="2400" dirty="0"/>
              <a:t>Use index maps in HMR 51 to determine depth-area-duration values (or GIS datasets), add Duration-Precipitation Curves to HEC-HMS</a:t>
            </a:r>
          </a:p>
        </p:txBody>
      </p:sp>
      <p:pic>
        <p:nvPicPr>
          <p:cNvPr id="4" name="Picture 3">
            <a:extLst>
              <a:ext uri="{FF2B5EF4-FFF2-40B4-BE49-F238E27FC236}">
                <a16:creationId xmlns:a16="http://schemas.microsoft.com/office/drawing/2014/main" id="{9C728B9B-B9A2-4C10-BFDB-CF5D7FF27372}"/>
              </a:ext>
            </a:extLst>
          </p:cNvPr>
          <p:cNvPicPr>
            <a:picLocks noChangeAspect="1"/>
          </p:cNvPicPr>
          <p:nvPr/>
        </p:nvPicPr>
        <p:blipFill>
          <a:blip r:embed="rId3"/>
          <a:stretch>
            <a:fillRect/>
          </a:stretch>
        </p:blipFill>
        <p:spPr>
          <a:xfrm>
            <a:off x="8217955" y="1690688"/>
            <a:ext cx="3528490" cy="3967481"/>
          </a:xfrm>
          <a:prstGeom prst="rect">
            <a:avLst/>
          </a:prstGeom>
          <a:ln w="19050">
            <a:solidFill>
              <a:schemeClr val="tx1"/>
            </a:solidFill>
          </a:ln>
        </p:spPr>
      </p:pic>
    </p:spTree>
    <p:extLst>
      <p:ext uri="{BB962C8B-B14F-4D97-AF65-F5344CB8AC3E}">
        <p14:creationId xmlns:p14="http://schemas.microsoft.com/office/powerpoint/2010/main" val="28008702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Computing the Optimized PMP Storm – HEC-HMS</a:t>
            </a:r>
          </a:p>
        </p:txBody>
      </p:sp>
      <p:pic>
        <p:nvPicPr>
          <p:cNvPr id="3" name="Picture 2">
            <a:extLst>
              <a:ext uri="{FF2B5EF4-FFF2-40B4-BE49-F238E27FC236}">
                <a16:creationId xmlns:a16="http://schemas.microsoft.com/office/drawing/2014/main" id="{376847C3-CE74-4BF1-AD4D-7A83C8F26A72}"/>
              </a:ext>
            </a:extLst>
          </p:cNvPr>
          <p:cNvPicPr>
            <a:picLocks noChangeAspect="1"/>
          </p:cNvPicPr>
          <p:nvPr/>
        </p:nvPicPr>
        <p:blipFill>
          <a:blip r:embed="rId3"/>
          <a:stretch>
            <a:fillRect/>
          </a:stretch>
        </p:blipFill>
        <p:spPr>
          <a:xfrm>
            <a:off x="2763734" y="1690688"/>
            <a:ext cx="6664531" cy="4458798"/>
          </a:xfrm>
          <a:prstGeom prst="rect">
            <a:avLst/>
          </a:prstGeom>
        </p:spPr>
      </p:pic>
    </p:spTree>
    <p:extLst>
      <p:ext uri="{BB962C8B-B14F-4D97-AF65-F5344CB8AC3E}">
        <p14:creationId xmlns:p14="http://schemas.microsoft.com/office/powerpoint/2010/main" val="3024959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Computing the Optimized PMP Storm – HEC-HMS</a:t>
            </a:r>
          </a:p>
        </p:txBody>
      </p:sp>
      <p:sp>
        <p:nvSpPr>
          <p:cNvPr id="5" name="Content Placeholder 4">
            <a:extLst>
              <a:ext uri="{FF2B5EF4-FFF2-40B4-BE49-F238E27FC236}">
                <a16:creationId xmlns:a16="http://schemas.microsoft.com/office/drawing/2014/main" id="{0E01FFD2-F1CA-44F8-BA27-FF7A5EAF923B}"/>
              </a:ext>
            </a:extLst>
          </p:cNvPr>
          <p:cNvSpPr>
            <a:spLocks noGrp="1"/>
          </p:cNvSpPr>
          <p:nvPr>
            <p:ph idx="1"/>
          </p:nvPr>
        </p:nvSpPr>
        <p:spPr>
          <a:xfrm>
            <a:off x="838200" y="1825625"/>
            <a:ext cx="7162800" cy="4351338"/>
          </a:xfrm>
        </p:spPr>
        <p:txBody>
          <a:bodyPr>
            <a:normAutofit/>
          </a:bodyPr>
          <a:lstStyle/>
          <a:p>
            <a:pPr marL="342900" indent="-342900" eaLnBrk="1" hangingPunct="1">
              <a:spcBef>
                <a:spcPct val="50000"/>
              </a:spcBef>
              <a:buClrTx/>
              <a:buSzTx/>
              <a:buFont typeface="+mj-lt"/>
              <a:buAutoNum type="arabicParenR" startAt="3"/>
            </a:pPr>
            <a:r>
              <a:rPr lang="en-US" altLang="en-US" sz="2400" dirty="0"/>
              <a:t>Complete the HMR52 Storm Component Editor</a:t>
            </a:r>
          </a:p>
        </p:txBody>
      </p:sp>
      <p:pic>
        <p:nvPicPr>
          <p:cNvPr id="3" name="Picture 2">
            <a:extLst>
              <a:ext uri="{FF2B5EF4-FFF2-40B4-BE49-F238E27FC236}">
                <a16:creationId xmlns:a16="http://schemas.microsoft.com/office/drawing/2014/main" id="{1BF9ED95-A90B-4D67-937C-0E1E04927304}"/>
              </a:ext>
            </a:extLst>
          </p:cNvPr>
          <p:cNvPicPr>
            <a:picLocks noChangeAspect="1"/>
          </p:cNvPicPr>
          <p:nvPr/>
        </p:nvPicPr>
        <p:blipFill>
          <a:blip r:embed="rId3"/>
          <a:stretch>
            <a:fillRect/>
          </a:stretch>
        </p:blipFill>
        <p:spPr>
          <a:xfrm>
            <a:off x="8247737" y="1870075"/>
            <a:ext cx="3468925" cy="3432345"/>
          </a:xfrm>
          <a:prstGeom prst="rect">
            <a:avLst/>
          </a:prstGeom>
        </p:spPr>
      </p:pic>
    </p:spTree>
    <p:extLst>
      <p:ext uri="{BB962C8B-B14F-4D97-AF65-F5344CB8AC3E}">
        <p14:creationId xmlns:p14="http://schemas.microsoft.com/office/powerpoint/2010/main" val="18885253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Computing the Optimized PMP Storm – HEC-HMS</a:t>
            </a:r>
          </a:p>
        </p:txBody>
      </p:sp>
      <p:pic>
        <p:nvPicPr>
          <p:cNvPr id="3" name="Picture 2">
            <a:extLst>
              <a:ext uri="{FF2B5EF4-FFF2-40B4-BE49-F238E27FC236}">
                <a16:creationId xmlns:a16="http://schemas.microsoft.com/office/drawing/2014/main" id="{1BF9ED95-A90B-4D67-937C-0E1E04927304}"/>
              </a:ext>
            </a:extLst>
          </p:cNvPr>
          <p:cNvPicPr>
            <a:picLocks noChangeAspect="1"/>
          </p:cNvPicPr>
          <p:nvPr/>
        </p:nvPicPr>
        <p:blipFill>
          <a:blip r:embed="rId3"/>
          <a:stretch>
            <a:fillRect/>
          </a:stretch>
        </p:blipFill>
        <p:spPr>
          <a:xfrm>
            <a:off x="6096001" y="1626149"/>
            <a:ext cx="4267200" cy="4222202"/>
          </a:xfrm>
          <a:prstGeom prst="rect">
            <a:avLst/>
          </a:prstGeom>
        </p:spPr>
      </p:pic>
      <p:sp>
        <p:nvSpPr>
          <p:cNvPr id="7" name="TextBox 6">
            <a:extLst>
              <a:ext uri="{FF2B5EF4-FFF2-40B4-BE49-F238E27FC236}">
                <a16:creationId xmlns:a16="http://schemas.microsoft.com/office/drawing/2014/main" id="{2BBFF6E7-9A9B-497C-9D25-BD7161047B14}"/>
              </a:ext>
            </a:extLst>
          </p:cNvPr>
          <p:cNvSpPr txBox="1"/>
          <p:nvPr/>
        </p:nvSpPr>
        <p:spPr>
          <a:xfrm>
            <a:off x="2038350" y="2162967"/>
            <a:ext cx="3048000" cy="369332"/>
          </a:xfrm>
          <a:prstGeom prst="rect">
            <a:avLst/>
          </a:prstGeom>
          <a:noFill/>
        </p:spPr>
        <p:txBody>
          <a:bodyPr wrap="square" rtlCol="0">
            <a:spAutoFit/>
          </a:bodyPr>
          <a:lstStyle/>
          <a:p>
            <a:r>
              <a:rPr lang="en-US" dirty="0">
                <a:latin typeface="Lato" panose="020F0502020204030203" pitchFamily="34" charset="0"/>
              </a:rPr>
              <a:t>Start with the basin centroid</a:t>
            </a:r>
          </a:p>
        </p:txBody>
      </p:sp>
      <p:sp>
        <p:nvSpPr>
          <p:cNvPr id="9" name="TextBox 8">
            <a:extLst>
              <a:ext uri="{FF2B5EF4-FFF2-40B4-BE49-F238E27FC236}">
                <a16:creationId xmlns:a16="http://schemas.microsoft.com/office/drawing/2014/main" id="{09C8FA71-6122-46CE-BF7E-BA6A85267B1F}"/>
              </a:ext>
            </a:extLst>
          </p:cNvPr>
          <p:cNvSpPr txBox="1"/>
          <p:nvPr/>
        </p:nvSpPr>
        <p:spPr>
          <a:xfrm>
            <a:off x="1295660" y="2722517"/>
            <a:ext cx="3409950" cy="369332"/>
          </a:xfrm>
          <a:prstGeom prst="rect">
            <a:avLst/>
          </a:prstGeom>
          <a:noFill/>
        </p:spPr>
        <p:txBody>
          <a:bodyPr wrap="square" rtlCol="0">
            <a:spAutoFit/>
          </a:bodyPr>
          <a:lstStyle/>
          <a:p>
            <a:r>
              <a:rPr lang="en-US" dirty="0">
                <a:latin typeface="Lato" panose="020F0502020204030203" pitchFamily="34" charset="0"/>
              </a:rPr>
              <a:t>HMR 52, Section 4 and Figure 8</a:t>
            </a:r>
          </a:p>
        </p:txBody>
      </p:sp>
      <p:sp>
        <p:nvSpPr>
          <p:cNvPr id="10" name="TextBox 9">
            <a:extLst>
              <a:ext uri="{FF2B5EF4-FFF2-40B4-BE49-F238E27FC236}">
                <a16:creationId xmlns:a16="http://schemas.microsoft.com/office/drawing/2014/main" id="{F2C488DD-0461-41FD-9DE2-24DDBB045C4D}"/>
              </a:ext>
            </a:extLst>
          </p:cNvPr>
          <p:cNvSpPr txBox="1"/>
          <p:nvPr/>
        </p:nvSpPr>
        <p:spPr>
          <a:xfrm>
            <a:off x="1237993" y="3414664"/>
            <a:ext cx="3190875" cy="369332"/>
          </a:xfrm>
          <a:prstGeom prst="rect">
            <a:avLst/>
          </a:prstGeom>
          <a:noFill/>
        </p:spPr>
        <p:txBody>
          <a:bodyPr wrap="square" rtlCol="0">
            <a:spAutoFit/>
          </a:bodyPr>
          <a:lstStyle/>
          <a:p>
            <a:r>
              <a:rPr lang="en-US" dirty="0">
                <a:latin typeface="Lato" panose="020F0502020204030203" pitchFamily="34" charset="0"/>
              </a:rPr>
              <a:t>HMR 52, Section 2.3, Figure 3</a:t>
            </a:r>
          </a:p>
        </p:txBody>
      </p:sp>
      <p:sp>
        <p:nvSpPr>
          <p:cNvPr id="11" name="TextBox 10">
            <a:extLst>
              <a:ext uri="{FF2B5EF4-FFF2-40B4-BE49-F238E27FC236}">
                <a16:creationId xmlns:a16="http://schemas.microsoft.com/office/drawing/2014/main" id="{87B41AEA-C249-4558-BC83-AA86C3ED91A2}"/>
              </a:ext>
            </a:extLst>
          </p:cNvPr>
          <p:cNvSpPr txBox="1"/>
          <p:nvPr/>
        </p:nvSpPr>
        <p:spPr>
          <a:xfrm>
            <a:off x="1142743" y="4143467"/>
            <a:ext cx="3381375" cy="369332"/>
          </a:xfrm>
          <a:prstGeom prst="rect">
            <a:avLst/>
          </a:prstGeom>
          <a:noFill/>
        </p:spPr>
        <p:txBody>
          <a:bodyPr wrap="square" rtlCol="0">
            <a:spAutoFit/>
          </a:bodyPr>
          <a:lstStyle/>
          <a:p>
            <a:r>
              <a:rPr lang="en-US" dirty="0">
                <a:latin typeface="Lato" panose="020F0502020204030203" pitchFamily="34" charset="0"/>
              </a:rPr>
              <a:t>HMR 52, Section 6.5, Figure 39</a:t>
            </a:r>
          </a:p>
        </p:txBody>
      </p:sp>
      <p:sp>
        <p:nvSpPr>
          <p:cNvPr id="12" name="TextBox 11">
            <a:extLst>
              <a:ext uri="{FF2B5EF4-FFF2-40B4-BE49-F238E27FC236}">
                <a16:creationId xmlns:a16="http://schemas.microsoft.com/office/drawing/2014/main" id="{A2589DC2-FC44-49FE-9917-897711482279}"/>
              </a:ext>
            </a:extLst>
          </p:cNvPr>
          <p:cNvSpPr txBox="1"/>
          <p:nvPr/>
        </p:nvSpPr>
        <p:spPr>
          <a:xfrm>
            <a:off x="2038350" y="4791254"/>
            <a:ext cx="3048000" cy="369332"/>
          </a:xfrm>
          <a:prstGeom prst="rect">
            <a:avLst/>
          </a:prstGeom>
          <a:noFill/>
        </p:spPr>
        <p:txBody>
          <a:bodyPr wrap="square" rtlCol="0">
            <a:spAutoFit/>
          </a:bodyPr>
          <a:lstStyle/>
          <a:p>
            <a:r>
              <a:rPr lang="en-US" dirty="0">
                <a:latin typeface="Lato" panose="020F0502020204030203" pitchFamily="34" charset="0"/>
              </a:rPr>
              <a:t>Start with the basin area</a:t>
            </a:r>
          </a:p>
        </p:txBody>
      </p:sp>
      <p:sp>
        <p:nvSpPr>
          <p:cNvPr id="13" name="TextBox 12">
            <a:extLst>
              <a:ext uri="{FF2B5EF4-FFF2-40B4-BE49-F238E27FC236}">
                <a16:creationId xmlns:a16="http://schemas.microsoft.com/office/drawing/2014/main" id="{29FA8B27-931A-4FC1-B662-3821469199CD}"/>
              </a:ext>
            </a:extLst>
          </p:cNvPr>
          <p:cNvSpPr txBox="1"/>
          <p:nvPr/>
        </p:nvSpPr>
        <p:spPr>
          <a:xfrm>
            <a:off x="2111850" y="5204947"/>
            <a:ext cx="3048000" cy="369332"/>
          </a:xfrm>
          <a:prstGeom prst="rect">
            <a:avLst/>
          </a:prstGeom>
          <a:noFill/>
        </p:spPr>
        <p:txBody>
          <a:bodyPr wrap="square" rtlCol="0">
            <a:spAutoFit/>
          </a:bodyPr>
          <a:lstStyle/>
          <a:p>
            <a:r>
              <a:rPr lang="en-US" dirty="0">
                <a:latin typeface="Lato" panose="020F0502020204030203" pitchFamily="34" charset="0"/>
              </a:rPr>
              <a:t>HMR 51, Figures 18 - 47</a:t>
            </a:r>
          </a:p>
        </p:txBody>
      </p:sp>
      <p:cxnSp>
        <p:nvCxnSpPr>
          <p:cNvPr id="15" name="Straight Arrow Connector 14">
            <a:extLst>
              <a:ext uri="{FF2B5EF4-FFF2-40B4-BE49-F238E27FC236}">
                <a16:creationId xmlns:a16="http://schemas.microsoft.com/office/drawing/2014/main" id="{EFA27D57-5623-41E0-9BF1-2D9A18A66B10}"/>
              </a:ext>
            </a:extLst>
          </p:cNvPr>
          <p:cNvCxnSpPr>
            <a:cxnSpLocks/>
          </p:cNvCxnSpPr>
          <p:nvPr/>
        </p:nvCxnSpPr>
        <p:spPr>
          <a:xfrm>
            <a:off x="5086350" y="2375416"/>
            <a:ext cx="1862266" cy="184666"/>
          </a:xfrm>
          <a:prstGeom prst="straightConnector1">
            <a:avLst/>
          </a:prstGeom>
          <a:ln>
            <a:tailEnd type="triangle" w="lg" len="med"/>
          </a:ln>
          <a:effectLst>
            <a:outerShdw blurRad="50800" dist="38100" dir="5400000" algn="t" rotWithShape="0">
              <a:prstClr val="black">
                <a:alpha val="40000"/>
              </a:prstClr>
            </a:outerShdw>
          </a:effectLst>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4CFA8449-87F9-45CA-9CC1-6ECE85339D48}"/>
              </a:ext>
            </a:extLst>
          </p:cNvPr>
          <p:cNvCxnSpPr>
            <a:cxnSpLocks/>
          </p:cNvCxnSpPr>
          <p:nvPr/>
        </p:nvCxnSpPr>
        <p:spPr>
          <a:xfrm>
            <a:off x="4631211" y="2921519"/>
            <a:ext cx="1415105" cy="0"/>
          </a:xfrm>
          <a:prstGeom prst="straightConnector1">
            <a:avLst/>
          </a:prstGeom>
          <a:ln>
            <a:tailEnd type="triangle" w="lg" len="med"/>
          </a:ln>
          <a:effectLst>
            <a:outerShdw blurRad="50800" dist="38100" dir="5400000" algn="t" rotWithShape="0">
              <a:prstClr val="black">
                <a:alpha val="40000"/>
              </a:prstClr>
            </a:outerShdw>
          </a:effectLst>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2ED5916C-990F-4253-A804-A94C58F00D6D}"/>
              </a:ext>
            </a:extLst>
          </p:cNvPr>
          <p:cNvCxnSpPr>
            <a:cxnSpLocks/>
          </p:cNvCxnSpPr>
          <p:nvPr/>
        </p:nvCxnSpPr>
        <p:spPr>
          <a:xfrm flipV="1">
            <a:off x="4378798" y="3429001"/>
            <a:ext cx="2433895" cy="163903"/>
          </a:xfrm>
          <a:prstGeom prst="straightConnector1">
            <a:avLst/>
          </a:prstGeom>
          <a:ln>
            <a:tailEnd type="triangle" w="lg" len="med"/>
          </a:ln>
          <a:effectLst>
            <a:outerShdw blurRad="50800" dist="38100" dir="5400000" algn="t" rotWithShape="0">
              <a:prstClr val="black">
                <a:alpha val="40000"/>
              </a:prstClr>
            </a:outerShdw>
          </a:effectLst>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3E4F7B9E-79A6-4E04-A516-8367E5688B72}"/>
              </a:ext>
            </a:extLst>
          </p:cNvPr>
          <p:cNvCxnSpPr>
            <a:cxnSpLocks/>
          </p:cNvCxnSpPr>
          <p:nvPr/>
        </p:nvCxnSpPr>
        <p:spPr>
          <a:xfrm flipV="1">
            <a:off x="4428868" y="3737250"/>
            <a:ext cx="2519749" cy="559988"/>
          </a:xfrm>
          <a:prstGeom prst="straightConnector1">
            <a:avLst/>
          </a:prstGeom>
          <a:ln>
            <a:tailEnd type="triangle" w="lg" len="med"/>
          </a:ln>
          <a:effectLst>
            <a:outerShdw blurRad="50800" dist="38100" dir="5400000" algn="t" rotWithShape="0">
              <a:prstClr val="black">
                <a:alpha val="40000"/>
              </a:prstClr>
            </a:outerShdw>
          </a:effectLst>
        </p:spPr>
        <p:style>
          <a:lnRef idx="3">
            <a:schemeClr val="dk1"/>
          </a:lnRef>
          <a:fillRef idx="0">
            <a:schemeClr val="dk1"/>
          </a:fillRef>
          <a:effectRef idx="2">
            <a:schemeClr val="dk1"/>
          </a:effectRef>
          <a:fontRef idx="minor">
            <a:schemeClr val="tx1"/>
          </a:fontRef>
        </p:style>
      </p:cxnSp>
      <p:cxnSp>
        <p:nvCxnSpPr>
          <p:cNvPr id="23" name="Straight Arrow Connector 22">
            <a:extLst>
              <a:ext uri="{FF2B5EF4-FFF2-40B4-BE49-F238E27FC236}">
                <a16:creationId xmlns:a16="http://schemas.microsoft.com/office/drawing/2014/main" id="{BE53F807-6A7E-4634-A7D6-43A90BA2488C}"/>
              </a:ext>
            </a:extLst>
          </p:cNvPr>
          <p:cNvCxnSpPr>
            <a:cxnSpLocks/>
          </p:cNvCxnSpPr>
          <p:nvPr/>
        </p:nvCxnSpPr>
        <p:spPr>
          <a:xfrm flipV="1">
            <a:off x="4656568" y="4017245"/>
            <a:ext cx="2514471" cy="955763"/>
          </a:xfrm>
          <a:prstGeom prst="straightConnector1">
            <a:avLst/>
          </a:prstGeom>
          <a:ln>
            <a:tailEnd type="triangle" w="lg" len="med"/>
          </a:ln>
          <a:effectLst>
            <a:outerShdw blurRad="50800" dist="38100" dir="5400000" algn="t" rotWithShape="0">
              <a:prstClr val="black">
                <a:alpha val="40000"/>
              </a:prstClr>
            </a:outerShdw>
          </a:effectLst>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BE23E092-5604-4423-BF2B-AC0D85A8427D}"/>
              </a:ext>
            </a:extLst>
          </p:cNvPr>
          <p:cNvCxnSpPr>
            <a:cxnSpLocks/>
          </p:cNvCxnSpPr>
          <p:nvPr/>
        </p:nvCxnSpPr>
        <p:spPr>
          <a:xfrm flipV="1">
            <a:off x="4705610" y="4418660"/>
            <a:ext cx="4491937" cy="877164"/>
          </a:xfrm>
          <a:prstGeom prst="straightConnector1">
            <a:avLst/>
          </a:prstGeom>
          <a:ln>
            <a:tailEnd type="triangle" w="lg" len="med"/>
          </a:ln>
          <a:effectLst>
            <a:outerShdw blurRad="50800" dist="38100" dir="5400000" algn="t" rotWithShape="0">
              <a:prstClr val="black">
                <a:alpha val="40000"/>
              </a:prstClr>
            </a:outerShdw>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4237082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828800" y="274637"/>
            <a:ext cx="8382000" cy="1201738"/>
          </a:xfrm>
        </p:spPr>
        <p:txBody>
          <a:bodyPr/>
          <a:lstStyle/>
          <a:p>
            <a:pPr algn="ctr"/>
            <a:r>
              <a:rPr lang="en-US" sz="3600" dirty="0"/>
              <a:t>Computing the Optimized PMP Storm – HEC-HMS</a:t>
            </a:r>
          </a:p>
        </p:txBody>
      </p:sp>
      <p:pic>
        <p:nvPicPr>
          <p:cNvPr id="3" name="Picture 2" descr="Graphical user interface, text, application, email&#10;&#10;Description automatically generated">
            <a:extLst>
              <a:ext uri="{FF2B5EF4-FFF2-40B4-BE49-F238E27FC236}">
                <a16:creationId xmlns:a16="http://schemas.microsoft.com/office/drawing/2014/main" id="{DDE01AF7-5603-866B-53C1-BCE140B878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028" y="1476375"/>
            <a:ext cx="4114800" cy="1407505"/>
          </a:xfrm>
          <a:prstGeom prst="rect">
            <a:avLst/>
          </a:prstGeom>
        </p:spPr>
      </p:pic>
      <p:pic>
        <p:nvPicPr>
          <p:cNvPr id="7" name="Picture 6">
            <a:extLst>
              <a:ext uri="{FF2B5EF4-FFF2-40B4-BE49-F238E27FC236}">
                <a16:creationId xmlns:a16="http://schemas.microsoft.com/office/drawing/2014/main" id="{34169D82-7C94-A20A-B12E-C0099506BAEC}"/>
              </a:ext>
            </a:extLst>
          </p:cNvPr>
          <p:cNvPicPr>
            <a:picLocks noChangeAspect="1"/>
          </p:cNvPicPr>
          <p:nvPr/>
        </p:nvPicPr>
        <p:blipFill>
          <a:blip r:embed="rId4"/>
          <a:stretch>
            <a:fillRect/>
          </a:stretch>
        </p:blipFill>
        <p:spPr>
          <a:xfrm>
            <a:off x="400028" y="2953155"/>
            <a:ext cx="4114800" cy="1489842"/>
          </a:xfrm>
          <a:prstGeom prst="rect">
            <a:avLst/>
          </a:prstGeom>
        </p:spPr>
      </p:pic>
      <p:pic>
        <p:nvPicPr>
          <p:cNvPr id="10" name="Picture 9">
            <a:extLst>
              <a:ext uri="{FF2B5EF4-FFF2-40B4-BE49-F238E27FC236}">
                <a16:creationId xmlns:a16="http://schemas.microsoft.com/office/drawing/2014/main" id="{02E0606C-C60D-9801-64BF-2BB5774EE77D}"/>
              </a:ext>
            </a:extLst>
          </p:cNvPr>
          <p:cNvPicPr>
            <a:picLocks noChangeAspect="1"/>
          </p:cNvPicPr>
          <p:nvPr/>
        </p:nvPicPr>
        <p:blipFill>
          <a:blip r:embed="rId5"/>
          <a:stretch>
            <a:fillRect/>
          </a:stretch>
        </p:blipFill>
        <p:spPr>
          <a:xfrm>
            <a:off x="400028" y="4512273"/>
            <a:ext cx="4114800" cy="2283844"/>
          </a:xfrm>
          <a:prstGeom prst="rect">
            <a:avLst/>
          </a:prstGeom>
        </p:spPr>
      </p:pic>
      <p:pic>
        <p:nvPicPr>
          <p:cNvPr id="12" name="Picture 11">
            <a:extLst>
              <a:ext uri="{FF2B5EF4-FFF2-40B4-BE49-F238E27FC236}">
                <a16:creationId xmlns:a16="http://schemas.microsoft.com/office/drawing/2014/main" id="{567CBC18-88C7-6A1C-FDE3-EA7BCB564039}"/>
              </a:ext>
            </a:extLst>
          </p:cNvPr>
          <p:cNvPicPr>
            <a:picLocks noChangeAspect="1"/>
          </p:cNvPicPr>
          <p:nvPr/>
        </p:nvPicPr>
        <p:blipFill>
          <a:blip r:embed="rId6"/>
          <a:stretch>
            <a:fillRect/>
          </a:stretch>
        </p:blipFill>
        <p:spPr>
          <a:xfrm>
            <a:off x="6019800" y="1720773"/>
            <a:ext cx="5580952" cy="4695238"/>
          </a:xfrm>
          <a:prstGeom prst="rect">
            <a:avLst/>
          </a:prstGeom>
        </p:spPr>
      </p:pic>
    </p:spTree>
    <p:extLst>
      <p:ext uri="{BB962C8B-B14F-4D97-AF65-F5344CB8AC3E}">
        <p14:creationId xmlns:p14="http://schemas.microsoft.com/office/powerpoint/2010/main" val="18926635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 in the Western U.S.</a:t>
            </a:r>
          </a:p>
        </p:txBody>
      </p:sp>
      <p:sp>
        <p:nvSpPr>
          <p:cNvPr id="3" name="Content Placeholder 2">
            <a:extLst>
              <a:ext uri="{FF2B5EF4-FFF2-40B4-BE49-F238E27FC236}">
                <a16:creationId xmlns:a16="http://schemas.microsoft.com/office/drawing/2014/main" id="{49823CCC-79F1-B7AF-6611-3D8988FD2113}"/>
              </a:ext>
            </a:extLst>
          </p:cNvPr>
          <p:cNvSpPr>
            <a:spLocks noGrp="1"/>
          </p:cNvSpPr>
          <p:nvPr>
            <p:ph idx="1"/>
          </p:nvPr>
        </p:nvSpPr>
        <p:spPr/>
        <p:txBody>
          <a:bodyPr>
            <a:noAutofit/>
          </a:bodyPr>
          <a:lstStyle/>
          <a:p>
            <a:pPr marL="0" indent="0">
              <a:buNone/>
            </a:pPr>
            <a:r>
              <a:rPr lang="en-US" sz="1800" dirty="0"/>
              <a:t>HMRs 49, 55A, 57, and 59 contain procedures for developing PMP hyetographs in the western states.  The following steps are a brief description of the procedure. </a:t>
            </a:r>
          </a:p>
          <a:p>
            <a:pPr marL="342900" indent="-342900">
              <a:buFont typeface="+mj-lt"/>
              <a:buAutoNum type="arabicPeriod"/>
            </a:pPr>
            <a:r>
              <a:rPr lang="en-US" sz="1800" dirty="0"/>
              <a:t>Develop a map of the watershed boundary at a scale of 1:1,000,000. </a:t>
            </a:r>
          </a:p>
          <a:p>
            <a:pPr marL="342900" indent="-342900">
              <a:buFont typeface="+mj-lt"/>
              <a:buAutoNum type="arabicPeriod"/>
            </a:pPr>
            <a:r>
              <a:rPr lang="en-US" sz="1800" dirty="0"/>
              <a:t>Overlay PMP index maps from HMRs and compute basin average PMP (10 square mile – 24 hour).</a:t>
            </a:r>
          </a:p>
          <a:p>
            <a:pPr marL="342900" indent="-342900">
              <a:buFont typeface="+mj-lt"/>
              <a:buAutoNum type="arabicPeriod"/>
            </a:pPr>
            <a:r>
              <a:rPr lang="en-US" sz="1800" dirty="0"/>
              <a:t>Use depth-duration relationships, developed from historic events, to distribute PMP from step 2 for the entire storm duration (cumulative curve).</a:t>
            </a:r>
          </a:p>
          <a:p>
            <a:pPr marL="342900" indent="-342900">
              <a:buFont typeface="+mj-lt"/>
              <a:buAutoNum type="arabicPeriod"/>
            </a:pPr>
            <a:r>
              <a:rPr lang="en-US" sz="1800" dirty="0"/>
              <a:t>Use area-reductions factors, developed from historic events, to reduce the depth-duration PMP curve for storm area. </a:t>
            </a:r>
          </a:p>
          <a:p>
            <a:pPr marL="342900" indent="-342900">
              <a:buFont typeface="+mj-lt"/>
              <a:buAutoNum type="arabicPeriod"/>
            </a:pPr>
            <a:r>
              <a:rPr lang="en-US" sz="1800" dirty="0"/>
              <a:t>Draw a smooth Depth-Duration curve and compute the incremental PMP depths. </a:t>
            </a:r>
          </a:p>
          <a:p>
            <a:pPr marL="342900" indent="-342900">
              <a:buFont typeface="+mj-lt"/>
              <a:buAutoNum type="arabicPeriod"/>
            </a:pPr>
            <a:r>
              <a:rPr lang="en-US" sz="1800" dirty="0"/>
              <a:t>Arrange the incremental values into an appropriate storm pattern.  HMRs contain some guidance. </a:t>
            </a:r>
          </a:p>
          <a:p>
            <a:pPr marL="342900" indent="-342900">
              <a:buFont typeface="+mj-lt"/>
              <a:buAutoNum type="arabicPeriod"/>
            </a:pPr>
            <a:r>
              <a:rPr lang="en-US" sz="1800" dirty="0"/>
              <a:t>If necessary, develop a spatial pattern. This is needed if the basin is subdivided into smaller subbasins and precipitation varies spatially across the basin.  The HMRs provide elliptical patterns for storms less than 500 square miles.  For larger storms, guidelines state that you could use maps of 1% rainfall (TP 40) or historic events to develop a spatial pattern. </a:t>
            </a:r>
          </a:p>
          <a:p>
            <a:pPr marL="0" indent="0">
              <a:buNone/>
            </a:pPr>
            <a:endParaRPr lang="en-US" sz="1800" dirty="0"/>
          </a:p>
        </p:txBody>
      </p:sp>
    </p:spTree>
    <p:extLst>
      <p:ext uri="{BB962C8B-B14F-4D97-AF65-F5344CB8AC3E}">
        <p14:creationId xmlns:p14="http://schemas.microsoft.com/office/powerpoint/2010/main" val="40258887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dirty="0"/>
              <a:t>Developing the PMP Storm</a:t>
            </a:r>
            <a:br>
              <a:rPr lang="en-US" sz="3600" dirty="0"/>
            </a:br>
            <a:r>
              <a:rPr lang="en-US" sz="3600" dirty="0"/>
              <a:t>in the Western U.S.</a:t>
            </a:r>
          </a:p>
        </p:txBody>
      </p:sp>
      <p:pic>
        <p:nvPicPr>
          <p:cNvPr id="3" name="Picture 2">
            <a:extLst>
              <a:ext uri="{FF2B5EF4-FFF2-40B4-BE49-F238E27FC236}">
                <a16:creationId xmlns:a16="http://schemas.microsoft.com/office/drawing/2014/main" id="{22CCB814-ABF7-4209-9F8B-A198B98B1FC6}"/>
              </a:ext>
            </a:extLst>
          </p:cNvPr>
          <p:cNvPicPr>
            <a:picLocks noChangeAspect="1"/>
          </p:cNvPicPr>
          <p:nvPr/>
        </p:nvPicPr>
        <p:blipFill>
          <a:blip r:embed="rId3"/>
          <a:stretch>
            <a:fillRect/>
          </a:stretch>
        </p:blipFill>
        <p:spPr>
          <a:xfrm>
            <a:off x="2288571" y="1689895"/>
            <a:ext cx="7614859" cy="4381441"/>
          </a:xfrm>
          <a:prstGeom prst="rect">
            <a:avLst/>
          </a:prstGeom>
        </p:spPr>
      </p:pic>
    </p:spTree>
    <p:extLst>
      <p:ext uri="{BB962C8B-B14F-4D97-AF65-F5344CB8AC3E}">
        <p14:creationId xmlns:p14="http://schemas.microsoft.com/office/powerpoint/2010/main" val="12628887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3600"/>
              <a:t>Developing the PMP Storm</a:t>
            </a:r>
            <a:br>
              <a:rPr lang="en-US" sz="3600"/>
            </a:br>
            <a:r>
              <a:rPr lang="en-US" sz="3600"/>
              <a:t>in the Western U.S.</a:t>
            </a:r>
            <a:endParaRPr lang="en-US" sz="3600" dirty="0"/>
          </a:p>
        </p:txBody>
      </p:sp>
      <p:pic>
        <p:nvPicPr>
          <p:cNvPr id="3" name="Picture 2">
            <a:extLst>
              <a:ext uri="{FF2B5EF4-FFF2-40B4-BE49-F238E27FC236}">
                <a16:creationId xmlns:a16="http://schemas.microsoft.com/office/drawing/2014/main" id="{2C01EAFE-B855-4A4B-85BC-FCCE5B019699}"/>
              </a:ext>
            </a:extLst>
          </p:cNvPr>
          <p:cNvPicPr>
            <a:picLocks noChangeAspect="1"/>
          </p:cNvPicPr>
          <p:nvPr/>
        </p:nvPicPr>
        <p:blipFill>
          <a:blip r:embed="rId3"/>
          <a:stretch>
            <a:fillRect/>
          </a:stretch>
        </p:blipFill>
        <p:spPr>
          <a:xfrm>
            <a:off x="3720332" y="1601104"/>
            <a:ext cx="4751336" cy="5144184"/>
          </a:xfrm>
          <a:prstGeom prst="rect">
            <a:avLst/>
          </a:prstGeom>
        </p:spPr>
      </p:pic>
    </p:spTree>
    <p:extLst>
      <p:ext uri="{BB962C8B-B14F-4D97-AF65-F5344CB8AC3E}">
        <p14:creationId xmlns:p14="http://schemas.microsoft.com/office/powerpoint/2010/main" val="31207240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t="-9000" b="-9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8BBA49F-FFA7-CC93-CACC-BDB1D2152D34}"/>
              </a:ext>
            </a:extLst>
          </p:cNvPr>
          <p:cNvSpPr>
            <a:spLocks noGrp="1"/>
          </p:cNvSpPr>
          <p:nvPr>
            <p:ph type="title"/>
          </p:nvPr>
        </p:nvSpPr>
        <p:spPr/>
        <p:txBody>
          <a:bodyPr/>
          <a:lstStyle/>
          <a:p>
            <a:r>
              <a:rPr lang="en-US" b="1" dirty="0">
                <a:solidFill>
                  <a:schemeClr val="accent4"/>
                </a:solidFill>
                <a:effectLst>
                  <a:outerShdw blurRad="38100" dist="38100" dir="2700000" algn="tl">
                    <a:srgbClr val="000000">
                      <a:alpha val="43137"/>
                    </a:srgbClr>
                  </a:outerShdw>
                </a:effectLst>
              </a:rPr>
              <a:t>Questions?</a:t>
            </a:r>
          </a:p>
        </p:txBody>
      </p:sp>
    </p:spTree>
    <p:extLst>
      <p:ext uri="{BB962C8B-B14F-4D97-AF65-F5344CB8AC3E}">
        <p14:creationId xmlns:p14="http://schemas.microsoft.com/office/powerpoint/2010/main" val="3488322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B16BC94-140B-0F3D-D0F1-27D833E6FEFC}"/>
              </a:ext>
            </a:extLst>
          </p:cNvPr>
          <p:cNvSpPr>
            <a:spLocks noGrp="1"/>
          </p:cNvSpPr>
          <p:nvPr>
            <p:ph type="title"/>
          </p:nvPr>
        </p:nvSpPr>
        <p:spPr/>
        <p:txBody>
          <a:bodyPr/>
          <a:lstStyle/>
          <a:p>
            <a:r>
              <a:rPr lang="en-US" dirty="0"/>
              <a:t>PMP: What’s it Good For?</a:t>
            </a:r>
          </a:p>
        </p:txBody>
      </p:sp>
      <p:sp>
        <p:nvSpPr>
          <p:cNvPr id="5" name="Content Placeholder 4">
            <a:extLst>
              <a:ext uri="{FF2B5EF4-FFF2-40B4-BE49-F238E27FC236}">
                <a16:creationId xmlns:a16="http://schemas.microsoft.com/office/drawing/2014/main" id="{DFB002F1-7E0A-73B6-0184-63C09942419E}"/>
              </a:ext>
            </a:extLst>
          </p:cNvPr>
          <p:cNvSpPr>
            <a:spLocks noGrp="1"/>
          </p:cNvSpPr>
          <p:nvPr>
            <p:ph idx="1"/>
          </p:nvPr>
        </p:nvSpPr>
        <p:spPr/>
        <p:txBody>
          <a:bodyPr/>
          <a:lstStyle/>
          <a:p>
            <a:r>
              <a:rPr lang="en-US" dirty="0"/>
              <a:t>The PMP is a combination of science, engineering, and politics</a:t>
            </a:r>
          </a:p>
          <a:p>
            <a:endParaRPr lang="en-US" dirty="0"/>
          </a:p>
          <a:p>
            <a:r>
              <a:rPr lang="en-US" dirty="0"/>
              <a:t>It is an:</a:t>
            </a:r>
          </a:p>
          <a:p>
            <a:pPr lvl="1"/>
            <a:r>
              <a:rPr lang="en-US" dirty="0"/>
              <a:t>engineering procedure</a:t>
            </a:r>
          </a:p>
          <a:p>
            <a:pPr lvl="1"/>
            <a:r>
              <a:rPr lang="en-US" dirty="0"/>
              <a:t>to approximate real science</a:t>
            </a:r>
          </a:p>
          <a:p>
            <a:pPr lvl="1"/>
            <a:r>
              <a:rPr lang="en-US" dirty="0"/>
              <a:t>to estimate an </a:t>
            </a:r>
            <a:r>
              <a:rPr lang="en-US" u="sng" dirty="0"/>
              <a:t>institutional limit</a:t>
            </a:r>
          </a:p>
          <a:p>
            <a:pPr lvl="1"/>
            <a:endParaRPr lang="en-US" dirty="0"/>
          </a:p>
          <a:p>
            <a:r>
              <a:rPr lang="en-US" dirty="0"/>
              <a:t>It tries to answer the question,</a:t>
            </a:r>
            <a:br>
              <a:rPr lang="en-US" dirty="0"/>
            </a:br>
            <a:r>
              <a:rPr lang="en-US" dirty="0"/>
              <a:t>	</a:t>
            </a:r>
            <a:r>
              <a:rPr lang="en-US" sz="2400" i="1" dirty="0"/>
              <a:t>When do we stop design/risk analysis of a significant hazard structure?</a:t>
            </a:r>
            <a:endParaRPr lang="en-US" i="1" dirty="0"/>
          </a:p>
        </p:txBody>
      </p:sp>
    </p:spTree>
    <p:extLst>
      <p:ext uri="{BB962C8B-B14F-4D97-AF65-F5344CB8AC3E}">
        <p14:creationId xmlns:p14="http://schemas.microsoft.com/office/powerpoint/2010/main" val="3069011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DE8A7F-4F3E-CA94-B24D-93AF6D81B016}"/>
              </a:ext>
            </a:extLst>
          </p:cNvPr>
          <p:cNvSpPr>
            <a:spLocks noGrp="1"/>
          </p:cNvSpPr>
          <p:nvPr>
            <p:ph type="title"/>
          </p:nvPr>
        </p:nvSpPr>
        <p:spPr/>
        <p:txBody>
          <a:bodyPr/>
          <a:lstStyle/>
          <a:p>
            <a:r>
              <a:rPr lang="en-US" dirty="0"/>
              <a:t>Estimated Limiting Value (ELV)</a:t>
            </a:r>
          </a:p>
        </p:txBody>
      </p:sp>
      <p:sp>
        <p:nvSpPr>
          <p:cNvPr id="5" name="Content Placeholder 4">
            <a:extLst>
              <a:ext uri="{FF2B5EF4-FFF2-40B4-BE49-F238E27FC236}">
                <a16:creationId xmlns:a16="http://schemas.microsoft.com/office/drawing/2014/main" id="{E78009DE-EF45-0C6B-8336-F1188344F97C}"/>
              </a:ext>
            </a:extLst>
          </p:cNvPr>
          <p:cNvSpPr>
            <a:spLocks noGrp="1"/>
          </p:cNvSpPr>
          <p:nvPr>
            <p:ph idx="1"/>
          </p:nvPr>
        </p:nvSpPr>
        <p:spPr>
          <a:xfrm>
            <a:off x="4515620" y="1825625"/>
            <a:ext cx="6838179" cy="4351338"/>
          </a:xfrm>
        </p:spPr>
        <p:txBody>
          <a:bodyPr/>
          <a:lstStyle/>
          <a:p>
            <a:r>
              <a:rPr lang="en-US" dirty="0"/>
              <a:t>“</a:t>
            </a:r>
            <a:r>
              <a:rPr lang="en-US" i="1" dirty="0"/>
              <a:t>…the largest magnitude possible for a hydrologic event at a given location, based on the best available hydrologic information.</a:t>
            </a:r>
            <a:r>
              <a:rPr lang="en-US" dirty="0"/>
              <a:t>”</a:t>
            </a:r>
          </a:p>
        </p:txBody>
      </p:sp>
      <p:pic>
        <p:nvPicPr>
          <p:cNvPr id="3" name="Picture 2">
            <a:extLst>
              <a:ext uri="{FF2B5EF4-FFF2-40B4-BE49-F238E27FC236}">
                <a16:creationId xmlns:a16="http://schemas.microsoft.com/office/drawing/2014/main" id="{72DD9082-4FC5-06EF-2024-616E3E1D9D53}"/>
              </a:ext>
            </a:extLst>
          </p:cNvPr>
          <p:cNvPicPr>
            <a:picLocks noChangeAspect="1"/>
          </p:cNvPicPr>
          <p:nvPr/>
        </p:nvPicPr>
        <p:blipFill>
          <a:blip r:embed="rId3"/>
          <a:stretch>
            <a:fillRect/>
          </a:stretch>
        </p:blipFill>
        <p:spPr>
          <a:xfrm>
            <a:off x="170040" y="1581461"/>
            <a:ext cx="4345581" cy="5035239"/>
          </a:xfrm>
          <a:prstGeom prst="rect">
            <a:avLst/>
          </a:prstGeom>
        </p:spPr>
      </p:pic>
      <p:pic>
        <p:nvPicPr>
          <p:cNvPr id="7" name="Picture 6">
            <a:extLst>
              <a:ext uri="{FF2B5EF4-FFF2-40B4-BE49-F238E27FC236}">
                <a16:creationId xmlns:a16="http://schemas.microsoft.com/office/drawing/2014/main" id="{4A1C20E5-9828-4E0F-CA37-DD175B4EFCAF}"/>
              </a:ext>
            </a:extLst>
          </p:cNvPr>
          <p:cNvPicPr>
            <a:picLocks noChangeAspect="1"/>
          </p:cNvPicPr>
          <p:nvPr/>
        </p:nvPicPr>
        <p:blipFill rotWithShape="1">
          <a:blip r:embed="rId4"/>
          <a:srcRect t="21255" b="40556"/>
          <a:stretch/>
        </p:blipFill>
        <p:spPr>
          <a:xfrm>
            <a:off x="6992325" y="3538468"/>
            <a:ext cx="4515619" cy="2858363"/>
          </a:xfrm>
          <a:prstGeom prst="rect">
            <a:avLst/>
          </a:prstGeom>
        </p:spPr>
      </p:pic>
      <p:pic>
        <p:nvPicPr>
          <p:cNvPr id="2" name="Picture 1">
            <a:extLst>
              <a:ext uri="{FF2B5EF4-FFF2-40B4-BE49-F238E27FC236}">
                <a16:creationId xmlns:a16="http://schemas.microsoft.com/office/drawing/2014/main" id="{820568FF-8980-4DBD-CF6D-3D3D89AA92AE}"/>
              </a:ext>
            </a:extLst>
          </p:cNvPr>
          <p:cNvPicPr>
            <a:picLocks noChangeAspect="1"/>
          </p:cNvPicPr>
          <p:nvPr/>
        </p:nvPicPr>
        <p:blipFill rotWithShape="1">
          <a:blip r:embed="rId4"/>
          <a:srcRect b="78877"/>
          <a:stretch/>
        </p:blipFill>
        <p:spPr>
          <a:xfrm>
            <a:off x="13157190" y="303609"/>
            <a:ext cx="4137576" cy="1448594"/>
          </a:xfrm>
          <a:prstGeom prst="rect">
            <a:avLst/>
          </a:prstGeom>
        </p:spPr>
      </p:pic>
      <p:pic>
        <p:nvPicPr>
          <p:cNvPr id="6" name="Picture 5">
            <a:extLst>
              <a:ext uri="{FF2B5EF4-FFF2-40B4-BE49-F238E27FC236}">
                <a16:creationId xmlns:a16="http://schemas.microsoft.com/office/drawing/2014/main" id="{1CB3375B-0810-E87C-46C4-1EB3D714FCED}"/>
              </a:ext>
            </a:extLst>
          </p:cNvPr>
          <p:cNvPicPr>
            <a:picLocks noChangeAspect="1"/>
          </p:cNvPicPr>
          <p:nvPr/>
        </p:nvPicPr>
        <p:blipFill rotWithShape="1">
          <a:blip r:embed="rId4"/>
          <a:srcRect t="71528"/>
          <a:stretch/>
        </p:blipFill>
        <p:spPr>
          <a:xfrm>
            <a:off x="13157190" y="1752203"/>
            <a:ext cx="4137576" cy="1952625"/>
          </a:xfrm>
          <a:prstGeom prst="rect">
            <a:avLst/>
          </a:prstGeom>
        </p:spPr>
      </p:pic>
    </p:spTree>
    <p:extLst>
      <p:ext uri="{BB962C8B-B14F-4D97-AF65-F5344CB8AC3E}">
        <p14:creationId xmlns:p14="http://schemas.microsoft.com/office/powerpoint/2010/main" val="3040934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34BA-6E64-AAEB-1AA7-771173408E41}"/>
              </a:ext>
            </a:extLst>
          </p:cNvPr>
          <p:cNvSpPr>
            <a:spLocks noGrp="1"/>
          </p:cNvSpPr>
          <p:nvPr>
            <p:ph type="title"/>
          </p:nvPr>
        </p:nvSpPr>
        <p:spPr/>
        <p:txBody>
          <a:bodyPr/>
          <a:lstStyle/>
          <a:p>
            <a:r>
              <a:rPr lang="en-US" dirty="0"/>
              <a:t>PMP and PMF</a:t>
            </a:r>
          </a:p>
        </p:txBody>
      </p:sp>
      <p:sp>
        <p:nvSpPr>
          <p:cNvPr id="3" name="Content Placeholder 2">
            <a:extLst>
              <a:ext uri="{FF2B5EF4-FFF2-40B4-BE49-F238E27FC236}">
                <a16:creationId xmlns:a16="http://schemas.microsoft.com/office/drawing/2014/main" id="{4F6B05C7-919C-AF87-A278-50F726C88DA0}"/>
              </a:ext>
            </a:extLst>
          </p:cNvPr>
          <p:cNvSpPr>
            <a:spLocks noGrp="1"/>
          </p:cNvSpPr>
          <p:nvPr>
            <p:ph idx="1"/>
          </p:nvPr>
        </p:nvSpPr>
        <p:spPr/>
        <p:txBody>
          <a:bodyPr/>
          <a:lstStyle/>
          <a:p>
            <a:r>
              <a:rPr lang="en-US" dirty="0"/>
              <a:t>The PMP is part of a procedure used to develop the</a:t>
            </a:r>
            <a:br>
              <a:rPr lang="en-US" dirty="0"/>
            </a:br>
            <a:r>
              <a:rPr lang="en-US" i="1" dirty="0"/>
              <a:t>probable maximum flood</a:t>
            </a:r>
            <a:endParaRPr lang="en-US" dirty="0"/>
          </a:p>
          <a:p>
            <a:r>
              <a:rPr lang="en-US" dirty="0"/>
              <a:t>The “general” or “all-season” PMP may not produce the PMF</a:t>
            </a:r>
          </a:p>
          <a:p>
            <a:r>
              <a:rPr lang="en-US" dirty="0"/>
              <a:t>Special considerations for hydrologic interactions such as snow and soil moisture</a:t>
            </a:r>
          </a:p>
          <a:p>
            <a:r>
              <a:rPr lang="en-US" dirty="0"/>
              <a:t>More to come on PMF modeling</a:t>
            </a:r>
          </a:p>
        </p:txBody>
      </p:sp>
    </p:spTree>
    <p:extLst>
      <p:ext uri="{BB962C8B-B14F-4D97-AF65-F5344CB8AC3E}">
        <p14:creationId xmlns:p14="http://schemas.microsoft.com/office/powerpoint/2010/main" val="4182612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16055-5E22-271C-CEBA-F08BD4F5368B}"/>
              </a:ext>
            </a:extLst>
          </p:cNvPr>
          <p:cNvSpPr>
            <a:spLocks noGrp="1"/>
          </p:cNvSpPr>
          <p:nvPr>
            <p:ph type="title"/>
          </p:nvPr>
        </p:nvSpPr>
        <p:spPr/>
        <p:txBody>
          <a:bodyPr/>
          <a:lstStyle/>
          <a:p>
            <a:r>
              <a:rPr lang="en-US" dirty="0"/>
              <a:t>Precipitation in a Nutshell</a:t>
            </a:r>
          </a:p>
        </p:txBody>
      </p:sp>
      <p:sp>
        <p:nvSpPr>
          <p:cNvPr id="4" name="Cloud 3">
            <a:extLst>
              <a:ext uri="{FF2B5EF4-FFF2-40B4-BE49-F238E27FC236}">
                <a16:creationId xmlns:a16="http://schemas.microsoft.com/office/drawing/2014/main" id="{AD04B819-3E7C-8958-C928-32208A2A531B}"/>
              </a:ext>
            </a:extLst>
          </p:cNvPr>
          <p:cNvSpPr/>
          <p:nvPr/>
        </p:nvSpPr>
        <p:spPr>
          <a:xfrm>
            <a:off x="4334799" y="5184551"/>
            <a:ext cx="3105397" cy="1413164"/>
          </a:xfrm>
          <a:prstGeom prst="cloud">
            <a:avLst/>
          </a:prstGeom>
          <a:solidFill>
            <a:schemeClr val="accent1">
              <a:lumMod val="20000"/>
              <a:lumOff val="8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effectLst>
                  <a:outerShdw blurRad="38100" dist="38100" dir="2700000" algn="tl">
                    <a:srgbClr val="000000">
                      <a:alpha val="43137"/>
                    </a:srgbClr>
                  </a:outerShdw>
                </a:effectLst>
                <a:latin typeface="Lato" panose="020F0502020204030203" pitchFamily="34" charset="0"/>
              </a:rPr>
              <a:t>Warm, Moist, Unsaturated Air</a:t>
            </a:r>
          </a:p>
        </p:txBody>
      </p:sp>
      <p:sp>
        <p:nvSpPr>
          <p:cNvPr id="5" name="Arrow: Up 4">
            <a:extLst>
              <a:ext uri="{FF2B5EF4-FFF2-40B4-BE49-F238E27FC236}">
                <a16:creationId xmlns:a16="http://schemas.microsoft.com/office/drawing/2014/main" id="{78AEC0FE-6835-9E39-971A-C58078DCD74D}"/>
              </a:ext>
            </a:extLst>
          </p:cNvPr>
          <p:cNvSpPr/>
          <p:nvPr/>
        </p:nvSpPr>
        <p:spPr>
          <a:xfrm>
            <a:off x="5438213" y="3429000"/>
            <a:ext cx="898566" cy="1629888"/>
          </a:xfrm>
          <a:prstGeom prst="up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dirty="0">
                <a:latin typeface="Lato" panose="020F0502020204030203" pitchFamily="34" charset="0"/>
              </a:rPr>
              <a:t>Lifting Force</a:t>
            </a:r>
          </a:p>
        </p:txBody>
      </p:sp>
      <p:sp>
        <p:nvSpPr>
          <p:cNvPr id="6" name="Cloud 5">
            <a:extLst>
              <a:ext uri="{FF2B5EF4-FFF2-40B4-BE49-F238E27FC236}">
                <a16:creationId xmlns:a16="http://schemas.microsoft.com/office/drawing/2014/main" id="{30AE8FA3-88C1-8199-BE73-950FF7799B45}"/>
              </a:ext>
            </a:extLst>
          </p:cNvPr>
          <p:cNvSpPr/>
          <p:nvPr/>
        </p:nvSpPr>
        <p:spPr>
          <a:xfrm>
            <a:off x="4334797" y="1690688"/>
            <a:ext cx="3105397" cy="1413164"/>
          </a:xfrm>
          <a:prstGeom prst="cloud">
            <a:avLst/>
          </a:prstGeom>
          <a:solidFill>
            <a:schemeClr val="accent1">
              <a:lumMod val="7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effectLst>
                  <a:outerShdw blurRad="38100" dist="38100" dir="2700000" algn="tl">
                    <a:srgbClr val="000000">
                      <a:alpha val="43137"/>
                    </a:srgbClr>
                  </a:outerShdw>
                </a:effectLst>
                <a:latin typeface="Lato" panose="020F0502020204030203" pitchFamily="34" charset="0"/>
              </a:rPr>
              <a:t>Cool, </a:t>
            </a:r>
            <a:br>
              <a:rPr lang="en-US" b="1" dirty="0">
                <a:effectLst>
                  <a:outerShdw blurRad="38100" dist="38100" dir="2700000" algn="tl">
                    <a:srgbClr val="000000">
                      <a:alpha val="43137"/>
                    </a:srgbClr>
                  </a:outerShdw>
                </a:effectLst>
                <a:latin typeface="Lato" panose="020F0502020204030203" pitchFamily="34" charset="0"/>
              </a:rPr>
            </a:br>
            <a:r>
              <a:rPr lang="en-US" b="1" dirty="0">
                <a:effectLst>
                  <a:outerShdw blurRad="38100" dist="38100" dir="2700000" algn="tl">
                    <a:srgbClr val="000000">
                      <a:alpha val="43137"/>
                    </a:srgbClr>
                  </a:outerShdw>
                </a:effectLst>
                <a:latin typeface="Lato" panose="020F0502020204030203" pitchFamily="34" charset="0"/>
              </a:rPr>
              <a:t>Saturated Air</a:t>
            </a:r>
          </a:p>
        </p:txBody>
      </p:sp>
      <p:pic>
        <p:nvPicPr>
          <p:cNvPr id="9" name="Picture 8" descr="A picture containing pool ball&#10;&#10;Description automatically generated">
            <a:extLst>
              <a:ext uri="{FF2B5EF4-FFF2-40B4-BE49-F238E27FC236}">
                <a16:creationId xmlns:a16="http://schemas.microsoft.com/office/drawing/2014/main" id="{5D284F3C-3E8A-CEE8-FC66-985D6079A2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1513" y="3521445"/>
            <a:ext cx="4525932" cy="1238161"/>
          </a:xfrm>
          <a:prstGeom prst="rect">
            <a:avLst/>
          </a:prstGeom>
        </p:spPr>
      </p:pic>
      <p:pic>
        <p:nvPicPr>
          <p:cNvPr id="12" name="Picture 11">
            <a:extLst>
              <a:ext uri="{FF2B5EF4-FFF2-40B4-BE49-F238E27FC236}">
                <a16:creationId xmlns:a16="http://schemas.microsoft.com/office/drawing/2014/main" id="{59A16D9B-9D63-D893-C7F3-98E71079C564}"/>
              </a:ext>
            </a:extLst>
          </p:cNvPr>
          <p:cNvPicPr>
            <a:picLocks noChangeAspect="1"/>
          </p:cNvPicPr>
          <p:nvPr/>
        </p:nvPicPr>
        <p:blipFill>
          <a:blip r:embed="rId4"/>
          <a:stretch>
            <a:fillRect/>
          </a:stretch>
        </p:blipFill>
        <p:spPr>
          <a:xfrm>
            <a:off x="199381" y="2598821"/>
            <a:ext cx="3404578" cy="2816412"/>
          </a:xfrm>
          <a:prstGeom prst="rect">
            <a:avLst/>
          </a:prstGeom>
        </p:spPr>
      </p:pic>
      <p:sp>
        <p:nvSpPr>
          <p:cNvPr id="3" name="Rectangle 2">
            <a:extLst>
              <a:ext uri="{FF2B5EF4-FFF2-40B4-BE49-F238E27FC236}">
                <a16:creationId xmlns:a16="http://schemas.microsoft.com/office/drawing/2014/main" id="{EE213D7F-644B-D28E-AA83-8D93C7D2C6BB}"/>
              </a:ext>
            </a:extLst>
          </p:cNvPr>
          <p:cNvSpPr/>
          <p:nvPr/>
        </p:nvSpPr>
        <p:spPr>
          <a:xfrm>
            <a:off x="522513" y="4833257"/>
            <a:ext cx="2516319" cy="295633"/>
          </a:xfrm>
          <a:prstGeom prst="rect">
            <a:avLst/>
          </a:prstGeom>
          <a:noFill/>
          <a:ln w="38100">
            <a:solidFill>
              <a:srgbClr val="FF0000"/>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175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1406</TotalTime>
  <Words>4616</Words>
  <Application>Microsoft Office PowerPoint</Application>
  <PresentationFormat>Widescreen</PresentationFormat>
  <Paragraphs>409</Paragraphs>
  <Slides>59</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59</vt:i4>
      </vt:variant>
    </vt:vector>
  </HeadingPairs>
  <TitlesOfParts>
    <vt:vector size="64" baseType="lpstr">
      <vt:lpstr>Arial</vt:lpstr>
      <vt:lpstr>Calibri</vt:lpstr>
      <vt:lpstr>Garamond</vt:lpstr>
      <vt:lpstr>Lato</vt:lpstr>
      <vt:lpstr>Office Theme</vt:lpstr>
      <vt:lpstr>Probable Maximum Precipitation</vt:lpstr>
      <vt:lpstr>Objectives</vt:lpstr>
      <vt:lpstr>Lecture Outline</vt:lpstr>
      <vt:lpstr>Background</vt:lpstr>
      <vt:lpstr>PMP Definition</vt:lpstr>
      <vt:lpstr>PMP: What’s it Good For?</vt:lpstr>
      <vt:lpstr>Estimated Limiting Value (ELV)</vt:lpstr>
      <vt:lpstr>PMP and PMF</vt:lpstr>
      <vt:lpstr>Precipitation in a Nutshell</vt:lpstr>
      <vt:lpstr>Humidity and Dewpoint</vt:lpstr>
      <vt:lpstr>Lifting Forces</vt:lpstr>
      <vt:lpstr>Frontal Rainfall and Cyclones</vt:lpstr>
      <vt:lpstr>Orographic Rainfall</vt:lpstr>
      <vt:lpstr>Convection</vt:lpstr>
      <vt:lpstr>Maximum Precipitation</vt:lpstr>
      <vt:lpstr>Simplified PMP Development Workflow</vt:lpstr>
      <vt:lpstr>Storm Catalog</vt:lpstr>
      <vt:lpstr>Precipitation Maximization</vt:lpstr>
      <vt:lpstr>Transposition</vt:lpstr>
      <vt:lpstr>Physics-Based Modeling of PMP</vt:lpstr>
      <vt:lpstr>PMP Documents</vt:lpstr>
      <vt:lpstr>PMP Documents Across the US</vt:lpstr>
      <vt:lpstr>Document Contents</vt:lpstr>
      <vt:lpstr>HMR-48 (1973)</vt:lpstr>
      <vt:lpstr>HMR-49 (1977)</vt:lpstr>
      <vt:lpstr>HMR-51, 52, 53</vt:lpstr>
      <vt:lpstr>HMR-55a</vt:lpstr>
      <vt:lpstr>HMR-57</vt:lpstr>
      <vt:lpstr>HMR-58, 59</vt:lpstr>
      <vt:lpstr>Others</vt:lpstr>
      <vt:lpstr>The Bottom Line</vt:lpstr>
      <vt:lpstr>HMR-52 in HEC-HMS</vt:lpstr>
      <vt:lpstr>Why HMR-52?</vt:lpstr>
      <vt:lpstr>Developing the PMP Storm for a Project Area</vt:lpstr>
      <vt:lpstr>Developing the PMP Storm for a Project Area</vt:lpstr>
      <vt:lpstr>Developing the PMP Storm - Storm Area -</vt:lpstr>
      <vt:lpstr>Developing the PMP Storm - Temporal Pattern -</vt:lpstr>
      <vt:lpstr>Developing the PMP Storm - Temporal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vt:lpstr>
      <vt:lpstr>Developing the PMP Storm - Spatial Pattern Example -</vt:lpstr>
      <vt:lpstr>Developing the PMP Storm - Storm Location-</vt:lpstr>
      <vt:lpstr>Developing the PMP Storm - Storm Orientation-</vt:lpstr>
      <vt:lpstr>Developing the PMP Storm - Storm Orientation-</vt:lpstr>
      <vt:lpstr>Computing the Optimized PMP Storm – HEC-HMS</vt:lpstr>
      <vt:lpstr>Computing the Optimized PMP Storm – HEC-HMS</vt:lpstr>
      <vt:lpstr>Computing the Optimized PMP Storm – HEC-HMS</vt:lpstr>
      <vt:lpstr>Computing the Optimized PMP Storm – HEC-HMS</vt:lpstr>
      <vt:lpstr>Computing the Optimized PMP Storm – HEC-HMS</vt:lpstr>
      <vt:lpstr>Computing the Optimized PMP Storm – HEC-HMS</vt:lpstr>
      <vt:lpstr>Developing the PMP Storm in the Western U.S.</vt:lpstr>
      <vt:lpstr>Developing the PMP Storm in the Western U.S.</vt:lpstr>
      <vt:lpstr>Developing the PMP Storm in the Western U.S.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Karlovits, Gregory S CIV USARMY CEIWR (USA)</cp:lastModifiedBy>
  <cp:revision>62</cp:revision>
  <dcterms:created xsi:type="dcterms:W3CDTF">2024-02-06T14:32:35Z</dcterms:created>
  <dcterms:modified xsi:type="dcterms:W3CDTF">2024-03-01T16:01:31Z</dcterms:modified>
</cp:coreProperties>
</file>