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1.jpg" ContentType="image/pn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15" r:id="rId2"/>
    <p:sldMasterId id="2147483657" r:id="rId3"/>
    <p:sldMasterId id="2147483669" r:id="rId4"/>
    <p:sldMasterId id="2147483683" r:id="rId5"/>
  </p:sldMasterIdLst>
  <p:notesMasterIdLst>
    <p:notesMasterId r:id="rId47"/>
  </p:notesMasterIdLst>
  <p:handoutMasterIdLst>
    <p:handoutMasterId r:id="rId48"/>
  </p:handoutMasterIdLst>
  <p:sldIdLst>
    <p:sldId id="258" r:id="rId6"/>
    <p:sldId id="259" r:id="rId7"/>
    <p:sldId id="260" r:id="rId8"/>
    <p:sldId id="317" r:id="rId9"/>
    <p:sldId id="262" r:id="rId10"/>
    <p:sldId id="263" r:id="rId11"/>
    <p:sldId id="265" r:id="rId12"/>
    <p:sldId id="313" r:id="rId13"/>
    <p:sldId id="304" r:id="rId14"/>
    <p:sldId id="305" r:id="rId15"/>
    <p:sldId id="306" r:id="rId16"/>
    <p:sldId id="266" r:id="rId17"/>
    <p:sldId id="290" r:id="rId18"/>
    <p:sldId id="303" r:id="rId19"/>
    <p:sldId id="298" r:id="rId20"/>
    <p:sldId id="299" r:id="rId21"/>
    <p:sldId id="300" r:id="rId22"/>
    <p:sldId id="302" r:id="rId23"/>
    <p:sldId id="301" r:id="rId24"/>
    <p:sldId id="286" r:id="rId25"/>
    <p:sldId id="277" r:id="rId26"/>
    <p:sldId id="282" r:id="rId27"/>
    <p:sldId id="297" r:id="rId28"/>
    <p:sldId id="273" r:id="rId29"/>
    <p:sldId id="261" r:id="rId30"/>
    <p:sldId id="275" r:id="rId31"/>
    <p:sldId id="292" r:id="rId32"/>
    <p:sldId id="283" r:id="rId33"/>
    <p:sldId id="291" r:id="rId34"/>
    <p:sldId id="307" r:id="rId35"/>
    <p:sldId id="308" r:id="rId36"/>
    <p:sldId id="310" r:id="rId37"/>
    <p:sldId id="309" r:id="rId38"/>
    <p:sldId id="296" r:id="rId39"/>
    <p:sldId id="311" r:id="rId40"/>
    <p:sldId id="268" r:id="rId41"/>
    <p:sldId id="281" r:id="rId42"/>
    <p:sldId id="293" r:id="rId43"/>
    <p:sldId id="295" r:id="rId44"/>
    <p:sldId id="315" r:id="rId45"/>
    <p:sldId id="276" r:id="rId4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12" autoAdjust="0"/>
    <p:restoredTop sz="89975" autoAdjust="0"/>
  </p:normalViewPr>
  <p:slideViewPr>
    <p:cSldViewPr>
      <p:cViewPr varScale="1">
        <p:scale>
          <a:sx n="111" d="100"/>
          <a:sy n="111" d="100"/>
        </p:scale>
        <p:origin x="98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864" y="1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99702AE7-905E-4373-9EA0-3C05460CF325}" type="datetimeFigureOut">
              <a:rPr lang="en-US" smtClean="0"/>
              <a:pPr/>
              <a:t>5/15/2024</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r>
              <a:rPr lang="en-US"/>
              <a:t>L - 1.2/369/Scharffenberg</a:t>
            </a:r>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72620814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D2884BC3-5FC2-400F-9CF4-E3D2CF087CA6}" type="datetimeFigureOut">
              <a:rPr lang="en-US" smtClean="0"/>
              <a:pPr/>
              <a:t>5/15/2024</a:t>
            </a:fld>
            <a:endParaRPr lang="en-US"/>
          </a:p>
        </p:txBody>
      </p:sp>
      <p:sp>
        <p:nvSpPr>
          <p:cNvPr id="4" name="Slide Image Placeholder 3"/>
          <p:cNvSpPr>
            <a:spLocks noGrp="1" noRot="1" noChangeAspect="1"/>
          </p:cNvSpPr>
          <p:nvPr>
            <p:ph type="sldImg" idx="2"/>
          </p:nvPr>
        </p:nvSpPr>
        <p:spPr>
          <a:xfrm>
            <a:off x="873125" y="576263"/>
            <a:ext cx="5519738" cy="414020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829056" y="4800600"/>
            <a:ext cx="5559552" cy="4320540"/>
          </a:xfrm>
          <a:prstGeom prst="rect">
            <a:avLst/>
          </a:prstGeom>
        </p:spPr>
        <p:txBody>
          <a:bodyPr vert="horz" lIns="96661" tIns="48331" rIns="96661" bIns="48331"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367341196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873125" y="576263"/>
            <a:ext cx="5521325" cy="4141787"/>
          </a:xfrm>
          <a:ln/>
        </p:spPr>
      </p:sp>
      <p:sp>
        <p:nvSpPr>
          <p:cNvPr id="122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10796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474188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231610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73125" y="576263"/>
            <a:ext cx="5521325" cy="4141787"/>
          </a:xfrm>
          <a:ln/>
        </p:spPr>
      </p:sp>
      <p:sp>
        <p:nvSpPr>
          <p:cNvPr id="82947" name="Rectangle 3"/>
          <p:cNvSpPr>
            <a:spLocks noGrp="1" noChangeArrowheads="1"/>
          </p:cNvSpPr>
          <p:nvPr>
            <p:ph type="body" idx="1"/>
          </p:nvPr>
        </p:nvSpPr>
        <p:spPr/>
        <p:txBody>
          <a:bodyPr/>
          <a:lstStyle/>
          <a:p>
            <a:pPr>
              <a:lnSpc>
                <a:spcPct val="90000"/>
              </a:lnSpc>
            </a:pPr>
            <a:r>
              <a:rPr lang="en-US" dirty="0"/>
              <a:t>The Monthly Average ET method computes a constant potential evapotranspiration rate for each time-step in a month by scaling the monthly values entered in the component editor (shown on this slide).  The Coefficient is used to adjust the monthly rate.   Within the meteorologic component editor, the monthly average rate is simply multiplied by the coefficient.  Monthly average ET rates and Coefficients must be entered for each subbasin in the basin model.  Some methods for estimating evapotranspiration, like evaporation pans, require this pan coefficient to relate evaporation from a water body to crop transpiration.  The pan coefficient can be used to reduce or increase the monthly rate to account for vegetation and environmental characteristics such as plants not actively transpiring or disease.  </a:t>
            </a:r>
          </a:p>
        </p:txBody>
      </p:sp>
    </p:spTree>
    <p:extLst>
      <p:ext uri="{BB962C8B-B14F-4D97-AF65-F5344CB8AC3E}">
        <p14:creationId xmlns:p14="http://schemas.microsoft.com/office/powerpoint/2010/main" val="2263613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873125" y="576263"/>
            <a:ext cx="5521325" cy="4141787"/>
          </a:xfrm>
          <a:ln/>
        </p:spPr>
      </p:sp>
      <p:sp>
        <p:nvSpPr>
          <p:cNvPr id="95235" name="Rectangle 3"/>
          <p:cNvSpPr>
            <a:spLocks noGrp="1" noChangeArrowheads="1"/>
          </p:cNvSpPr>
          <p:nvPr>
            <p:ph type="body" idx="1"/>
          </p:nvPr>
        </p:nvSpPr>
        <p:spPr/>
        <p:txBody>
          <a:bodyPr/>
          <a:lstStyle/>
          <a:p>
            <a:r>
              <a:rPr lang="en-US" dirty="0"/>
              <a:t>Two separate simulations were created to illustrate differences in Monthly Average ET when applied to the deficit constant and SMA loss methods.  Notice Potential ET is a constant value over the entire month.  The figure on the left shows potential ET, actual soil ET and moisture deficit.  The moisture deficit decreases at the potential ET rate unless it there</a:t>
            </a:r>
            <a:r>
              <a:rPr lang="en-US" baseline="0" dirty="0"/>
              <a:t> is precipitation for the time period or moisture deficit = </a:t>
            </a:r>
            <a:r>
              <a:rPr lang="en-US" i="1" baseline="0" dirty="0"/>
              <a:t>Maximum Deficit</a:t>
            </a:r>
            <a:r>
              <a:rPr lang="en-US" dirty="0"/>
              <a:t>.  In this simulation the maximum deficit (6.5 inches) is reached in mid-September.  The figure on the right shows potential ET, actual soil ET, and Soil Storage.  Notice in April and May how the soil storage decreases due to ET.  In late May enough precipitation falls to fill tension storage. </a:t>
            </a:r>
          </a:p>
        </p:txBody>
      </p:sp>
    </p:spTree>
    <p:extLst>
      <p:ext uri="{BB962C8B-B14F-4D97-AF65-F5344CB8AC3E}">
        <p14:creationId xmlns:p14="http://schemas.microsoft.com/office/powerpoint/2010/main" val="567607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73125" y="576263"/>
            <a:ext cx="5521325" cy="4141787"/>
          </a:xfrm>
          <a:ln/>
        </p:spPr>
      </p:sp>
      <p:sp>
        <p:nvSpPr>
          <p:cNvPr id="82947" name="Rectangle 3"/>
          <p:cNvSpPr>
            <a:spLocks noGrp="1" noChangeArrowheads="1"/>
          </p:cNvSpPr>
          <p:nvPr>
            <p:ph type="body" idx="1"/>
          </p:nvPr>
        </p:nvSpPr>
        <p:spPr/>
        <p:txBody>
          <a:bodyPr/>
          <a:lstStyle/>
          <a:p>
            <a:pPr>
              <a:lnSpc>
                <a:spcPct val="90000"/>
              </a:lnSpc>
            </a:pPr>
            <a:r>
              <a:rPr lang="en-US" dirty="0"/>
              <a:t>Reference </a:t>
            </a:r>
            <a:r>
              <a:rPr lang="en-US" dirty="0" err="1"/>
              <a:t>Hamon</a:t>
            </a:r>
            <a:r>
              <a:rPr lang="en-US" baseline="0" dirty="0"/>
              <a:t> 1960, 1961, 1963.</a:t>
            </a:r>
            <a:endParaRPr lang="en-US" dirty="0"/>
          </a:p>
        </p:txBody>
      </p:sp>
    </p:spTree>
    <p:extLst>
      <p:ext uri="{BB962C8B-B14F-4D97-AF65-F5344CB8AC3E}">
        <p14:creationId xmlns:p14="http://schemas.microsoft.com/office/powerpoint/2010/main" val="2485105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73125" y="576263"/>
            <a:ext cx="5521325" cy="4141787"/>
          </a:xfrm>
          <a:ln/>
        </p:spPr>
      </p:sp>
      <p:sp>
        <p:nvSpPr>
          <p:cNvPr id="82947" name="Rectangle 3"/>
          <p:cNvSpPr>
            <a:spLocks noGrp="1" noChangeArrowheads="1"/>
          </p:cNvSpPr>
          <p:nvPr>
            <p:ph type="body" idx="1"/>
          </p:nvPr>
        </p:nvSpPr>
        <p:spPr/>
        <p:txBody>
          <a:bodyPr/>
          <a:lstStyle/>
          <a:p>
            <a:pPr>
              <a:lnSpc>
                <a:spcPct val="90000"/>
              </a:lnSpc>
            </a:pPr>
            <a:endParaRPr lang="en-US" dirty="0"/>
          </a:p>
        </p:txBody>
      </p:sp>
    </p:spTree>
    <p:extLst>
      <p:ext uri="{BB962C8B-B14F-4D97-AF65-F5344CB8AC3E}">
        <p14:creationId xmlns:p14="http://schemas.microsoft.com/office/powerpoint/2010/main" val="3715920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873125" y="576263"/>
            <a:ext cx="5521325" cy="4141787"/>
          </a:xfrm>
          <a:ln/>
        </p:spPr>
      </p:sp>
      <p:sp>
        <p:nvSpPr>
          <p:cNvPr id="952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444108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73125" y="576263"/>
            <a:ext cx="5521325" cy="4141787"/>
          </a:xfrm>
          <a:ln/>
        </p:spPr>
      </p:sp>
      <p:sp>
        <p:nvSpPr>
          <p:cNvPr id="82947" name="Rectangle 3"/>
          <p:cNvSpPr>
            <a:spLocks noGrp="1" noChangeArrowheads="1"/>
          </p:cNvSpPr>
          <p:nvPr>
            <p:ph type="body" idx="1"/>
          </p:nvPr>
        </p:nvSpPr>
        <p:spPr/>
        <p:txBody>
          <a:bodyPr/>
          <a:lstStyle/>
          <a:p>
            <a:pPr>
              <a:lnSpc>
                <a:spcPct val="90000"/>
              </a:lnSpc>
            </a:pPr>
            <a:r>
              <a:rPr lang="en-US" dirty="0"/>
              <a:t>Reference</a:t>
            </a:r>
            <a:r>
              <a:rPr lang="en-US" baseline="0" dirty="0"/>
              <a:t> Hargreaves and Allen, 2003.</a:t>
            </a:r>
            <a:endParaRPr lang="en-US" dirty="0"/>
          </a:p>
        </p:txBody>
      </p:sp>
    </p:spTree>
    <p:extLst>
      <p:ext uri="{BB962C8B-B14F-4D97-AF65-F5344CB8AC3E}">
        <p14:creationId xmlns:p14="http://schemas.microsoft.com/office/powerpoint/2010/main" val="3670719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873125" y="576263"/>
            <a:ext cx="5521325" cy="4141787"/>
          </a:xfrm>
          <a:ln/>
        </p:spPr>
      </p:sp>
      <p:sp>
        <p:nvSpPr>
          <p:cNvPr id="82947" name="Rectangle 3"/>
          <p:cNvSpPr>
            <a:spLocks noGrp="1" noChangeArrowheads="1"/>
          </p:cNvSpPr>
          <p:nvPr>
            <p:ph type="body" idx="1"/>
          </p:nvPr>
        </p:nvSpPr>
        <p:spPr/>
        <p:txBody>
          <a:bodyPr/>
          <a:lstStyle/>
          <a:p>
            <a:pPr>
              <a:lnSpc>
                <a:spcPct val="90000"/>
              </a:lnSpc>
            </a:pPr>
            <a:endParaRPr lang="en-US" dirty="0"/>
          </a:p>
        </p:txBody>
      </p:sp>
    </p:spTree>
    <p:extLst>
      <p:ext uri="{BB962C8B-B14F-4D97-AF65-F5344CB8AC3E}">
        <p14:creationId xmlns:p14="http://schemas.microsoft.com/office/powerpoint/2010/main" val="3778019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873125" y="576263"/>
            <a:ext cx="5521325" cy="4141787"/>
          </a:xfrm>
          <a:ln/>
        </p:spPr>
      </p:sp>
      <p:sp>
        <p:nvSpPr>
          <p:cNvPr id="952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16559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73125" y="576263"/>
            <a:ext cx="5521325" cy="4141787"/>
          </a:xfrm>
          <a:ln/>
        </p:spPr>
      </p:sp>
      <p:sp>
        <p:nvSpPr>
          <p:cNvPr id="133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38533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2431551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ET</a:t>
            </a:r>
            <a:r>
              <a:rPr lang="en-US" sz="1200" b="0" i="0" u="none" strike="noStrike" kern="1200" baseline="-25000" dirty="0" err="1">
                <a:solidFill>
                  <a:schemeClr val="tx1"/>
                </a:solidFill>
                <a:latin typeface="+mn-lt"/>
                <a:ea typeface="+mn-ea"/>
                <a:cs typeface="+mn-cs"/>
              </a:rPr>
              <a:t>o</a:t>
            </a:r>
            <a:r>
              <a:rPr lang="en-US" sz="1200" b="0" i="0" u="none" strike="noStrike" kern="1200" baseline="-2500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can be computed from meteorological data. As a result of an Expert Consultation held in May 1990, the FAO Penman-</a:t>
            </a:r>
            <a:r>
              <a:rPr lang="en-US" sz="1200" b="0" i="0" u="none" strike="noStrike" kern="1200" baseline="0" dirty="0" err="1">
                <a:solidFill>
                  <a:schemeClr val="tx1"/>
                </a:solidFill>
                <a:latin typeface="+mn-lt"/>
                <a:ea typeface="+mn-ea"/>
                <a:cs typeface="+mn-cs"/>
              </a:rPr>
              <a:t>Monteith</a:t>
            </a:r>
            <a:r>
              <a:rPr lang="en-US" sz="1200" b="0" i="0" u="none" strike="noStrike" kern="1200" baseline="0" dirty="0">
                <a:solidFill>
                  <a:schemeClr val="tx1"/>
                </a:solidFill>
                <a:latin typeface="+mn-lt"/>
                <a:ea typeface="+mn-ea"/>
                <a:cs typeface="+mn-cs"/>
              </a:rPr>
              <a:t> method is now recommended as the sole standard method for the definition and computation of the reference evapotranspiration. The FAO Penman-</a:t>
            </a:r>
            <a:r>
              <a:rPr lang="en-US" sz="1200" b="0" i="0" u="none" strike="noStrike" kern="1200" baseline="0" dirty="0" err="1">
                <a:solidFill>
                  <a:schemeClr val="tx1"/>
                </a:solidFill>
                <a:latin typeface="+mn-lt"/>
                <a:ea typeface="+mn-ea"/>
                <a:cs typeface="+mn-cs"/>
              </a:rPr>
              <a:t>Monteith</a:t>
            </a:r>
            <a:r>
              <a:rPr lang="en-US" sz="1200" b="0" i="0" u="none" strike="noStrike" kern="1200" baseline="0" dirty="0">
                <a:solidFill>
                  <a:schemeClr val="tx1"/>
                </a:solidFill>
                <a:latin typeface="+mn-lt"/>
                <a:ea typeface="+mn-ea"/>
                <a:cs typeface="+mn-cs"/>
              </a:rPr>
              <a:t> method requires radiation, air temperature, air humidity and wind speed data.” –FAO56</a:t>
            </a:r>
            <a:endParaRPr lang="en-US" b="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740512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873125" y="576263"/>
            <a:ext cx="5521325" cy="4141787"/>
          </a:xfrm>
          <a:ln/>
        </p:spPr>
      </p:sp>
      <p:sp>
        <p:nvSpPr>
          <p:cNvPr id="95235" name="Rectangle 3"/>
          <p:cNvSpPr>
            <a:spLocks noGrp="1" noChangeArrowheads="1"/>
          </p:cNvSpPr>
          <p:nvPr>
            <p:ph type="body" idx="1"/>
          </p:nvPr>
        </p:nvSpPr>
        <p:spPr/>
        <p:txBody>
          <a:bodyPr/>
          <a:lstStyle/>
          <a:p>
            <a:r>
              <a:rPr lang="en-US" dirty="0"/>
              <a:t>The first thing you notice on this slide is that the Potential ET is not a constant value, like that computed by the monthly average method.  You can see how the potential ET varies from day-to-day and how the overall pattern increases from winter to summer. Notice in April and May how the soil storage decreases due to ET.  In late May enough precipitation falls to fill tension storage. </a:t>
            </a:r>
          </a:p>
        </p:txBody>
      </p:sp>
    </p:spTree>
    <p:extLst>
      <p:ext uri="{BB962C8B-B14F-4D97-AF65-F5344CB8AC3E}">
        <p14:creationId xmlns:p14="http://schemas.microsoft.com/office/powerpoint/2010/main" val="1707535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FAO56 Equation 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Crop Coefficient is used to adjust the potential ET from that computed for a reference vegetation to a vegetation typically found in the watershed.  A constant value or one that changes throughout the year can be used to model the growing season. A discussion of crop coefficient can be found in FAO</a:t>
            </a:r>
            <a:r>
              <a:rPr lang="en-US" baseline="0" dirty="0"/>
              <a:t>56 Chapter 5: Introduction to crop evapotranspiration (</a:t>
            </a:r>
            <a:r>
              <a:rPr lang="en-US" baseline="0" dirty="0" err="1"/>
              <a:t>Et</a:t>
            </a:r>
            <a:r>
              <a:rPr lang="en-US" baseline="-25000" dirty="0" err="1"/>
              <a:t>c</a:t>
            </a:r>
            <a:r>
              <a:rPr lang="en-US" baseline="0" dirty="0"/>
              <a:t>)</a:t>
            </a:r>
            <a:endParaRPr lang="en-US" dirty="0"/>
          </a:p>
        </p:txBody>
      </p:sp>
      <p:sp>
        <p:nvSpPr>
          <p:cNvPr id="5" name="Slide Number Placeholder 4"/>
          <p:cNvSpPr>
            <a:spLocks noGrp="1"/>
          </p:cNvSpPr>
          <p:nvPr>
            <p:ph type="sldNum" sz="quarter" idx="11"/>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390369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873125" y="576263"/>
            <a:ext cx="5521325" cy="4141787"/>
          </a:xfrm>
          <a:ln/>
        </p:spPr>
      </p:sp>
      <p:sp>
        <p:nvSpPr>
          <p:cNvPr id="110595" name="Rectangle 3"/>
          <p:cNvSpPr>
            <a:spLocks noGrp="1" noChangeArrowheads="1"/>
          </p:cNvSpPr>
          <p:nvPr>
            <p:ph type="body" idx="1"/>
          </p:nvPr>
        </p:nvSpPr>
        <p:spPr/>
        <p:txBody>
          <a:bodyPr/>
          <a:lstStyle/>
          <a:p>
            <a:r>
              <a:rPr lang="en-US" dirty="0"/>
              <a:t>The crop coefficient can be set as a constant or specified as a time-series.  You can quickly create the crop coefficient time-series using the </a:t>
            </a:r>
            <a:r>
              <a:rPr lang="en-US" b="1" dirty="0"/>
              <a:t>Fill</a:t>
            </a:r>
            <a:r>
              <a:rPr lang="en-US" dirty="0"/>
              <a:t> option in an HEC-HMS table. </a:t>
            </a:r>
          </a:p>
          <a:p>
            <a:endParaRPr lang="en-US" dirty="0"/>
          </a:p>
        </p:txBody>
      </p:sp>
    </p:spTree>
    <p:extLst>
      <p:ext uri="{BB962C8B-B14F-4D97-AF65-F5344CB8AC3E}">
        <p14:creationId xmlns:p14="http://schemas.microsoft.com/office/powerpoint/2010/main" val="3790713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873125" y="576263"/>
            <a:ext cx="5521325" cy="4141787"/>
          </a:xfrm>
          <a:ln/>
        </p:spPr>
      </p:sp>
      <p:sp>
        <p:nvSpPr>
          <p:cNvPr id="84995" name="Rectangle 3"/>
          <p:cNvSpPr>
            <a:spLocks noGrp="1" noChangeArrowheads="1"/>
          </p:cNvSpPr>
          <p:nvPr>
            <p:ph type="body" idx="1"/>
          </p:nvPr>
        </p:nvSpPr>
        <p:spPr/>
        <p:txBody>
          <a:bodyPr>
            <a:normAutofit/>
          </a:bodyPr>
          <a:lstStyle/>
          <a:p>
            <a:pPr>
              <a:lnSpc>
                <a:spcPct val="80000"/>
              </a:lnSpc>
            </a:pPr>
            <a:r>
              <a:rPr lang="en-US" sz="1100" b="0" dirty="0"/>
              <a:t>ET losses are applied consistently to the canopy and surface, regardless of loss method.</a:t>
            </a:r>
          </a:p>
          <a:p>
            <a:pPr>
              <a:lnSpc>
                <a:spcPct val="80000"/>
              </a:lnSpc>
            </a:pPr>
            <a:endParaRPr lang="en-US" sz="1100" b="0" dirty="0"/>
          </a:p>
          <a:p>
            <a:pPr>
              <a:lnSpc>
                <a:spcPct val="80000"/>
              </a:lnSpc>
            </a:pPr>
            <a:r>
              <a:rPr lang="en-US" sz="1100" b="0" dirty="0"/>
              <a:t>Evapotranspiration calculations, like precipitation calculations, begin at the canopy layer.  First, an attempt is made to satisfy the entire potential evapotranspiration from the canopy storage.  In the first case, the canopy storage exceeds potential evapotranspiration.  The result is that the canopy storage is reduced by the potential evapotranspiration and there is no evapotranspiration from any of the other layers.  In the second case, the canopy storage is less than potential evapotranspiration.  The result is that the canopy storage goes to zero and the remaining evapotranspiration is applied to the surface layer.  In the third case, the canopy storage is already empty so all of the potential evapotranspiration is applied to the surface layer.</a:t>
            </a:r>
          </a:p>
          <a:p>
            <a:pPr>
              <a:lnSpc>
                <a:spcPct val="80000"/>
              </a:lnSpc>
            </a:pPr>
            <a:endParaRPr lang="en-US" sz="1100" b="0" dirty="0"/>
          </a:p>
          <a:p>
            <a:pPr>
              <a:lnSpc>
                <a:spcPct val="80000"/>
              </a:lnSpc>
            </a:pPr>
            <a:r>
              <a:rPr lang="en-US" sz="1100" b="0" dirty="0"/>
              <a:t>Once the canopy storage is empty, the potential evapotranspiration is applied to the surface layer.  If there is storage in the surface, it is reduced by the evapotranspiration amount.  If there is not enough surface storage to satisfy the potential demand, the remaining amount is applied to the soil layer.  It is often the case that there is no evapotranspiration from the surface since that storage often infiltrates while the evapotranspiration is being applied to the canopy.  When the surface layer is empty, any portion of the potential evapotranspiration that still remains is applied to the soil.</a:t>
            </a:r>
          </a:p>
          <a:p>
            <a:pPr>
              <a:lnSpc>
                <a:spcPct val="80000"/>
              </a:lnSpc>
            </a:pPr>
            <a:endParaRPr lang="en-US" sz="1100" b="0" dirty="0"/>
          </a:p>
          <a:p>
            <a:pPr>
              <a:lnSpc>
                <a:spcPct val="80000"/>
              </a:lnSpc>
            </a:pPr>
            <a:r>
              <a:rPr lang="en-US" sz="1100" b="0" u="sng" dirty="0"/>
              <a:t>Deficit and Constant</a:t>
            </a:r>
            <a:r>
              <a:rPr lang="en-US" sz="1100" b="0" dirty="0"/>
              <a:t>:</a:t>
            </a:r>
          </a:p>
          <a:p>
            <a:pPr>
              <a:lnSpc>
                <a:spcPct val="80000"/>
              </a:lnSpc>
            </a:pPr>
            <a:r>
              <a:rPr lang="en-US" sz="1100" b="0" dirty="0"/>
              <a:t>Evapotranspiration happens during intervals when there is no precipitation.  The moisture deficit increases each time interval by an amount equal to the potential evapotranspiration rate computed by the meteorologic model.  There is no actual evapotranspiration once the moisture deficit reaches the maximum deficit value.  This could result in some amount of evapotranspiration greater than zero but less that the potential occurring in the time step when the maximum deficit is reached.</a:t>
            </a:r>
          </a:p>
          <a:p>
            <a:pPr>
              <a:lnSpc>
                <a:spcPct val="80000"/>
              </a:lnSpc>
            </a:pPr>
            <a:endParaRPr lang="en-US" sz="1100" b="0" dirty="0"/>
          </a:p>
          <a:p>
            <a:pPr>
              <a:lnSpc>
                <a:spcPct val="80000"/>
              </a:lnSpc>
            </a:pPr>
            <a:r>
              <a:rPr lang="en-US" sz="1100" b="0" u="sng" dirty="0"/>
              <a:t>SMA</a:t>
            </a:r>
            <a:r>
              <a:rPr lang="en-US" sz="1100" b="0" dirty="0"/>
              <a:t>:</a:t>
            </a:r>
          </a:p>
          <a:p>
            <a:pPr marL="0" marR="0" lvl="0" indent="0" algn="l" defTabSz="914400" rtl="0" eaLnBrk="1" fontAlgn="auto" latinLnBrk="0" hangingPunct="1">
              <a:lnSpc>
                <a:spcPct val="80000"/>
              </a:lnSpc>
              <a:spcBef>
                <a:spcPts val="0"/>
              </a:spcBef>
              <a:spcAft>
                <a:spcPts val="0"/>
              </a:spcAft>
              <a:buClrTx/>
              <a:buSzTx/>
              <a:buFontTx/>
              <a:buNone/>
              <a:tabLst/>
              <a:defRPr/>
            </a:pPr>
            <a:r>
              <a:rPr lang="en-US" sz="1100" b="0" dirty="0"/>
              <a:t>Evapotranspiration removes water from the soil layer at the potential rate while the current storage exceeds the tension storage.  During this phase the soil water will also be percolating to groundwater.  Evapotranspiration from the soil layer while in the tension zone is controlled by the canopy’s tension reduction method.  If tension reduction is selected the amount of evapotranspiration from the tension zone is a function of the storage. Tension reduction represents the fact that water is increasingly difficult for plants to remove from the soil as the soil dries out. If the simple uptake method is used, water is extracted from the tension zone at the rate of actual evapotranspiration, that is potential evapotranspiration factored by the crop coefficient and limited by available water.</a:t>
            </a:r>
          </a:p>
          <a:p>
            <a:pPr>
              <a:lnSpc>
                <a:spcPct val="80000"/>
              </a:lnSpc>
            </a:pPr>
            <a:endParaRPr lang="en-US" sz="1100" b="0" dirty="0"/>
          </a:p>
          <a:p>
            <a:pPr>
              <a:lnSpc>
                <a:spcPct val="80000"/>
              </a:lnSpc>
            </a:pPr>
            <a:r>
              <a:rPr lang="en-US" sz="1100" b="0" u="sng" dirty="0"/>
              <a:t>Layered Green and </a:t>
            </a:r>
            <a:r>
              <a:rPr lang="en-US" sz="1100" b="0" u="sng" dirty="0" err="1"/>
              <a:t>Ampt</a:t>
            </a:r>
            <a:r>
              <a:rPr lang="en-US" sz="1100" b="0" dirty="0"/>
              <a:t>:</a:t>
            </a:r>
          </a:p>
          <a:p>
            <a:pPr>
              <a:lnSpc>
                <a:spcPct val="80000"/>
              </a:lnSpc>
            </a:pPr>
            <a:r>
              <a:rPr lang="en-US" sz="1100" b="0" dirty="0"/>
              <a:t>Evapotranspiration removes soil moisture from the conceptual soil layers at the rate of actual evapotranspiration when soil moisture amount is greater than the wilting point. Evapotranspiration demands are applied to the first soil moisture layer, before applying to the second.</a:t>
            </a:r>
          </a:p>
          <a:p>
            <a:pPr>
              <a:lnSpc>
                <a:spcPct val="80000"/>
              </a:lnSpc>
            </a:pPr>
            <a:endParaRPr lang="en-US" sz="1100" b="0" dirty="0"/>
          </a:p>
          <a:p>
            <a:pPr>
              <a:lnSpc>
                <a:spcPct val="80000"/>
              </a:lnSpc>
            </a:pPr>
            <a:endParaRPr lang="en-US" sz="1000" b="0" dirty="0"/>
          </a:p>
        </p:txBody>
      </p:sp>
    </p:spTree>
    <p:extLst>
      <p:ext uri="{BB962C8B-B14F-4D97-AF65-F5344CB8AC3E}">
        <p14:creationId xmlns:p14="http://schemas.microsoft.com/office/powerpoint/2010/main" val="4019143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873125" y="576263"/>
            <a:ext cx="5521325" cy="4141787"/>
          </a:xfrm>
          <a:ln/>
        </p:spPr>
      </p:sp>
      <p:sp>
        <p:nvSpPr>
          <p:cNvPr id="101379" name="Rectangle 3"/>
          <p:cNvSpPr>
            <a:spLocks noGrp="1" noChangeArrowheads="1"/>
          </p:cNvSpPr>
          <p:nvPr>
            <p:ph type="body" idx="1"/>
          </p:nvPr>
        </p:nvSpPr>
        <p:spPr/>
        <p:txBody>
          <a:bodyPr/>
          <a:lstStyle/>
          <a:p>
            <a:pPr>
              <a:lnSpc>
                <a:spcPct val="90000"/>
              </a:lnSpc>
            </a:pPr>
            <a:r>
              <a:rPr lang="en-US" dirty="0"/>
              <a:t>This graphic show the soil moisture state over the entire water year 2005 using the deficit and constant loss method. You can see evapotranspiration is computed differently between monthly average (RED), Priestley-Taylor (LIGHT BLUE), and Penman-Monteith (GREEN), but the soil moisture state tracks closely regardless of the ET method employed.</a:t>
            </a:r>
          </a:p>
        </p:txBody>
      </p:sp>
    </p:spTree>
    <p:extLst>
      <p:ext uri="{BB962C8B-B14F-4D97-AF65-F5344CB8AC3E}">
        <p14:creationId xmlns:p14="http://schemas.microsoft.com/office/powerpoint/2010/main" val="18280810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873125" y="576263"/>
            <a:ext cx="5521325" cy="4141787"/>
          </a:xfrm>
          <a:ln/>
        </p:spPr>
      </p:sp>
      <p:sp>
        <p:nvSpPr>
          <p:cNvPr id="101379" name="Rectangle 3"/>
          <p:cNvSpPr>
            <a:spLocks noGrp="1" noChangeArrowheads="1"/>
          </p:cNvSpPr>
          <p:nvPr>
            <p:ph type="body" idx="1"/>
          </p:nvPr>
        </p:nvSpPr>
        <p:spPr/>
        <p:txBody>
          <a:bodyPr/>
          <a:lstStyle/>
          <a:p>
            <a:pPr>
              <a:lnSpc>
                <a:spcPct val="90000"/>
              </a:lnSpc>
            </a:pPr>
            <a:r>
              <a:rPr lang="en-US" dirty="0"/>
              <a:t>This graphic show the soil moisture state over the month of May 2005 using the deficit and constant loss method. You can see evapotranspiration is computed differently between monthly average (RED), Priestley-Taylor (LIGHT BLUE), and Penman-Monteith (GREEN), but the soil moisture state tracks closely regardless of the ET method employed. You can see the diurnal ET cycle in the Priestley-Taylor and Penman-Monteith calculations, and how that effects soil moisture state. Monthly Average ET has a linear effect on soil moisture state that likely overestimates at the beginning of the month and underestimates at the end of the month.</a:t>
            </a:r>
          </a:p>
        </p:txBody>
      </p:sp>
    </p:spTree>
    <p:extLst>
      <p:ext uri="{BB962C8B-B14F-4D97-AF65-F5344CB8AC3E}">
        <p14:creationId xmlns:p14="http://schemas.microsoft.com/office/powerpoint/2010/main" val="24893334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873125" y="576263"/>
            <a:ext cx="5521325" cy="4141787"/>
          </a:xfrm>
          <a:ln/>
        </p:spPr>
      </p:sp>
      <p:sp>
        <p:nvSpPr>
          <p:cNvPr id="101379" name="Rectangle 3"/>
          <p:cNvSpPr>
            <a:spLocks noGrp="1" noChangeArrowheads="1"/>
          </p:cNvSpPr>
          <p:nvPr>
            <p:ph type="body" idx="1"/>
          </p:nvPr>
        </p:nvSpPr>
        <p:spPr/>
        <p:txBody>
          <a:bodyPr/>
          <a:lstStyle/>
          <a:p>
            <a:pPr>
              <a:lnSpc>
                <a:spcPct val="90000"/>
              </a:lnSpc>
            </a:pPr>
            <a:r>
              <a:rPr lang="en-US" dirty="0"/>
              <a:t>This graphic show the soil moisture state over the entire water year 2005 using the soil moisture accounting loss method with tension reduction. You can see evapotranspiration is computed differently between monthly average (RED), Priestley-Taylor (LIGHT BLUE), and Penman-Monteith (GREEN), but the soil moisture state tracks closely regardless of the ET method employed. Notice the shape of the soil moisture curve as the soil dries out. Tension reduction yields and exponentially decreasing function while the simple uptake method would result in a linear function.</a:t>
            </a:r>
          </a:p>
        </p:txBody>
      </p:sp>
    </p:spTree>
    <p:extLst>
      <p:ext uri="{BB962C8B-B14F-4D97-AF65-F5344CB8AC3E}">
        <p14:creationId xmlns:p14="http://schemas.microsoft.com/office/powerpoint/2010/main" val="21172841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873125" y="576263"/>
            <a:ext cx="5521325" cy="4141787"/>
          </a:xfrm>
          <a:ln/>
        </p:spPr>
      </p:sp>
      <p:sp>
        <p:nvSpPr>
          <p:cNvPr id="101379" name="Rectangle 3"/>
          <p:cNvSpPr>
            <a:spLocks noGrp="1" noChangeArrowheads="1"/>
          </p:cNvSpPr>
          <p:nvPr>
            <p:ph type="body" idx="1"/>
          </p:nvPr>
        </p:nvSpPr>
        <p:spPr/>
        <p:txBody>
          <a:bodyPr/>
          <a:lstStyle/>
          <a:p>
            <a:pPr>
              <a:lnSpc>
                <a:spcPct val="90000"/>
              </a:lnSpc>
            </a:pPr>
            <a:r>
              <a:rPr lang="en-US" dirty="0"/>
              <a:t>This graphic show the soil moisture state over the month of May 2005 using the soil moisture accounting loss method. You can see evapotranspiration is computed differently between monthly average (RED), Priestley-Taylor (LIGHT BLUE), and Penman-Monteith (GREEN), but the soil moisture state tracks closely regardless of the ET method employed. You can see the diurnal ET cycle in the Priestley-Taylor and Penman-Monteith calculations, and how that effects soil moisture state. Monthly Average ET has a linear effect on soil moisture state that likely overestimates at the beginning of the month and underestimates at the end of the month.</a:t>
            </a:r>
          </a:p>
        </p:txBody>
      </p:sp>
    </p:spTree>
    <p:extLst>
      <p:ext uri="{BB962C8B-B14F-4D97-AF65-F5344CB8AC3E}">
        <p14:creationId xmlns:p14="http://schemas.microsoft.com/office/powerpoint/2010/main" val="1655335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xfrm>
            <a:off x="873125" y="576263"/>
            <a:ext cx="5521325" cy="4141787"/>
          </a:xfrm>
          <a:ln/>
        </p:spPr>
      </p:sp>
      <p:sp>
        <p:nvSpPr>
          <p:cNvPr id="80899" name="Rectangle 3"/>
          <p:cNvSpPr>
            <a:spLocks noGrp="1" noChangeArrowheads="1"/>
          </p:cNvSpPr>
          <p:nvPr>
            <p:ph type="body" idx="1"/>
          </p:nvPr>
        </p:nvSpPr>
        <p:spPr/>
        <p:txBody>
          <a:bodyPr/>
          <a:lstStyle/>
          <a:p>
            <a:pPr>
              <a:spcBef>
                <a:spcPct val="50000"/>
              </a:spcBef>
            </a:pPr>
            <a:r>
              <a:rPr lang="en-US" b="0" dirty="0"/>
              <a:t>Why do the large precipitation events in June, July, and August not trigger a runoff response?</a:t>
            </a:r>
          </a:p>
          <a:p>
            <a:pPr>
              <a:spcBef>
                <a:spcPct val="50000"/>
              </a:spcBef>
            </a:pPr>
            <a:endParaRPr lang="en-US" b="0" dirty="0"/>
          </a:p>
          <a:p>
            <a:pPr>
              <a:spcBef>
                <a:spcPct val="50000"/>
              </a:spcBef>
            </a:pPr>
            <a:r>
              <a:rPr lang="en-US" b="0" dirty="0"/>
              <a:t>This is a good figure to show the importance of ET in the water cycle.  This figure shows a hydrograph and precipitation hyetograph from a gage just upstream of the stream flow gage.  Most of the runoff from the upstream watershed is observed in the winter and early spring months (when ET is at its smallest), whereas 43.0 percent of the total rainfall and 7.9 percent of the total stream is observed in the summer and fall months.</a:t>
            </a:r>
          </a:p>
        </p:txBody>
      </p:sp>
    </p:spTree>
    <p:extLst>
      <p:ext uri="{BB962C8B-B14F-4D97-AF65-F5344CB8AC3E}">
        <p14:creationId xmlns:p14="http://schemas.microsoft.com/office/powerpoint/2010/main" val="731326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5430797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CIMIS provides</a:t>
            </a:r>
            <a:r>
              <a:rPr lang="en-US" baseline="0" dirty="0"/>
              <a:t> station data for California (</a:t>
            </a:r>
            <a:r>
              <a:rPr lang="en-US" dirty="0"/>
              <a:t>https://cimis.water.ca.gov/). See if there is a similar network in your area.</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19942192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http://ameriflux.lbl.gov/</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41463325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https://daac.ornl.gov/cgi-bin/dataset_lister.pl?p=9</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25321393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https://modis.gsfc.nasa.gov/data/dataprod/mod16.php</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19984838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MODIS ET analyzed from Google Earth Engine.</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16040949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873125" y="576263"/>
            <a:ext cx="5521325" cy="4141787"/>
          </a:xfrm>
          <a:ln/>
        </p:spPr>
      </p:sp>
      <p:sp>
        <p:nvSpPr>
          <p:cNvPr id="91139" name="Rectangle 3"/>
          <p:cNvSpPr>
            <a:spLocks noGrp="1" noChangeArrowheads="1"/>
          </p:cNvSpPr>
          <p:nvPr>
            <p:ph type="body" idx="1"/>
          </p:nvPr>
        </p:nvSpPr>
        <p:spPr/>
        <p:txBody>
          <a:bodyPr>
            <a:normAutofit/>
          </a:bodyPr>
          <a:lstStyle/>
          <a:p>
            <a:r>
              <a:rPr lang="en-US" dirty="0"/>
              <a:t>https://www.cpc.ncep.noaa.gov/products/Soilmst_Monitoring/US/Evap/Evaporation.shtml</a:t>
            </a:r>
          </a:p>
        </p:txBody>
      </p:sp>
    </p:spTree>
    <p:extLst>
      <p:ext uri="{BB962C8B-B14F-4D97-AF65-F5344CB8AC3E}">
        <p14:creationId xmlns:p14="http://schemas.microsoft.com/office/powerpoint/2010/main" val="445631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873125" y="576263"/>
            <a:ext cx="5521325" cy="4141787"/>
          </a:xfrm>
          <a:ln/>
        </p:spPr>
      </p:sp>
      <p:sp>
        <p:nvSpPr>
          <p:cNvPr id="97283" name="Rectangle 3"/>
          <p:cNvSpPr>
            <a:spLocks noGrp="1" noChangeArrowheads="1"/>
          </p:cNvSpPr>
          <p:nvPr>
            <p:ph type="body" idx="1"/>
          </p:nvPr>
        </p:nvSpPr>
        <p:spPr/>
        <p:txBody>
          <a:bodyPr/>
          <a:lstStyle/>
          <a:p>
            <a:pPr>
              <a:spcBef>
                <a:spcPct val="50000"/>
              </a:spcBef>
            </a:pPr>
            <a:r>
              <a:rPr lang="en-US" dirty="0"/>
              <a:t>https://climate.af.mil/</a:t>
            </a:r>
          </a:p>
          <a:p>
            <a:pPr>
              <a:spcBef>
                <a:spcPct val="50000"/>
              </a:spcBef>
            </a:pPr>
            <a:endParaRPr lang="en-US" dirty="0"/>
          </a:p>
          <a:p>
            <a:pPr>
              <a:spcBef>
                <a:spcPct val="50000"/>
              </a:spcBef>
            </a:pPr>
            <a:r>
              <a:rPr lang="en-US" dirty="0"/>
              <a:t>Temperature,</a:t>
            </a:r>
            <a:r>
              <a:rPr lang="en-US" baseline="0" dirty="0"/>
              <a:t> </a:t>
            </a:r>
            <a:r>
              <a:rPr lang="en-US" baseline="0" dirty="0" err="1"/>
              <a:t>windspeed</a:t>
            </a:r>
            <a:r>
              <a:rPr lang="en-US" baseline="0" dirty="0"/>
              <a:t>, humidity, and radiation </a:t>
            </a:r>
            <a:r>
              <a:rPr lang="en-US" dirty="0"/>
              <a:t>data can be gathered for locations around</a:t>
            </a:r>
            <a:r>
              <a:rPr lang="en-US" baseline="0" dirty="0"/>
              <a:t> the world by submitting a support request (SAR) to the USAF 14</a:t>
            </a:r>
            <a:r>
              <a:rPr lang="en-US" baseline="30000" dirty="0"/>
              <a:t>th</a:t>
            </a:r>
            <a:r>
              <a:rPr lang="en-US" baseline="0" dirty="0"/>
              <a:t> Weather Squadron (https://climate.af.mil/).</a:t>
            </a:r>
            <a:endParaRPr lang="en-US" dirty="0"/>
          </a:p>
          <a:p>
            <a:pPr>
              <a:lnSpc>
                <a:spcPct val="90000"/>
              </a:lnSpc>
            </a:pPr>
            <a:endParaRPr lang="en-US" dirty="0"/>
          </a:p>
        </p:txBody>
      </p:sp>
    </p:spTree>
    <p:extLst>
      <p:ext uri="{BB962C8B-B14F-4D97-AF65-F5344CB8AC3E}">
        <p14:creationId xmlns:p14="http://schemas.microsoft.com/office/powerpoint/2010/main" val="7637581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USAF product locator </a:t>
            </a:r>
            <a:r>
              <a:rPr lang="en-US" dirty="0" err="1"/>
              <a:t>kml</a:t>
            </a:r>
            <a:endParaRPr lang="en-US" dirty="0"/>
          </a:p>
        </p:txBody>
      </p:sp>
      <p:sp>
        <p:nvSpPr>
          <p:cNvPr id="5" name="Slide Number Placeholder 4"/>
          <p:cNvSpPr>
            <a:spLocks noGrp="1"/>
          </p:cNvSpPr>
          <p:nvPr>
            <p:ph type="sldNum" sz="quarter" idx="11"/>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17978244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https://solardata.uoregon.edu/</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283395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can we expect runoff events to occur?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12787506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xfrm>
            <a:off x="873125" y="576263"/>
            <a:ext cx="5521325" cy="4141787"/>
          </a:xfrm>
          <a:ln/>
        </p:spPr>
      </p:sp>
      <p:sp>
        <p:nvSpPr>
          <p:cNvPr id="133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689042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873125" y="576263"/>
            <a:ext cx="5521325" cy="4141787"/>
          </a:xfrm>
          <a:ln/>
        </p:spPr>
      </p:sp>
      <p:sp>
        <p:nvSpPr>
          <p:cNvPr id="112643" name="Rectangle 3"/>
          <p:cNvSpPr>
            <a:spLocks noGrp="1" noChangeArrowheads="1"/>
          </p:cNvSpPr>
          <p:nvPr>
            <p:ph type="body" idx="1"/>
          </p:nvPr>
        </p:nvSpPr>
        <p:spPr/>
        <p:txBody>
          <a:bodyPr/>
          <a:lstStyle/>
          <a:p>
            <a:pPr>
              <a:lnSpc>
                <a:spcPct val="90000"/>
              </a:lnSpc>
            </a:pPr>
            <a:endParaRPr lang="en-US" dirty="0"/>
          </a:p>
        </p:txBody>
      </p:sp>
    </p:spTree>
    <p:extLst>
      <p:ext uri="{BB962C8B-B14F-4D97-AF65-F5344CB8AC3E}">
        <p14:creationId xmlns:p14="http://schemas.microsoft.com/office/powerpoint/2010/main" val="55235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873125" y="576263"/>
            <a:ext cx="5521325" cy="4141787"/>
          </a:xfrm>
          <a:ln/>
        </p:spPr>
      </p:sp>
      <p:sp>
        <p:nvSpPr>
          <p:cNvPr id="72707" name="Rectangle 3"/>
          <p:cNvSpPr>
            <a:spLocks noGrp="1" noChangeArrowheads="1"/>
          </p:cNvSpPr>
          <p:nvPr>
            <p:ph type="body" idx="1"/>
          </p:nvPr>
        </p:nvSpPr>
        <p:spPr/>
        <p:txBody>
          <a:bodyPr/>
          <a:lstStyle/>
          <a:p>
            <a:pPr>
              <a:lnSpc>
                <a:spcPct val="90000"/>
              </a:lnSpc>
            </a:pPr>
            <a:r>
              <a:rPr lang="en-US" b="0" dirty="0"/>
              <a:t>Evaporation is the process by which water changes from a liquid to a gas or vapor. Evaporation is the primary pathway through which water moves from the liquid state back into the water cycle as atmospheric water vapor. Studies have shown that the oceans, seas, lakes, and rivers provide nearly 90 percent of the moisture in the atmosphere via evaporation, with the remaining 10 percent being contributed by plant transpiration. The figure on this page shows annual evaporation from water surfaces as measured by evaporation pans.</a:t>
            </a:r>
          </a:p>
          <a:p>
            <a:pPr>
              <a:lnSpc>
                <a:spcPct val="90000"/>
              </a:lnSpc>
            </a:pPr>
            <a:endParaRPr lang="en-US" b="0" dirty="0"/>
          </a:p>
          <a:p>
            <a:pPr>
              <a:lnSpc>
                <a:spcPct val="90000"/>
              </a:lnSpc>
            </a:pPr>
            <a:r>
              <a:rPr lang="en-US" b="0" dirty="0"/>
              <a:t>Factors effecting evaporation include solar radiation, wind, temperature, and humidity.  </a:t>
            </a:r>
          </a:p>
          <a:p>
            <a:pPr>
              <a:lnSpc>
                <a:spcPct val="90000"/>
              </a:lnSpc>
            </a:pPr>
            <a:r>
              <a:rPr lang="en-US" b="0" dirty="0"/>
              <a:t>Solar</a:t>
            </a:r>
            <a:r>
              <a:rPr lang="en-US" b="0" baseline="0" dirty="0"/>
              <a:t> radiation: the higher the solar radiation, the more evaporation</a:t>
            </a:r>
            <a:endParaRPr lang="en-US" b="0" dirty="0"/>
          </a:p>
          <a:p>
            <a:r>
              <a:rPr lang="en-US" b="0" dirty="0"/>
              <a:t>Wind speed: the higher the wind speed, the more evaporation</a:t>
            </a:r>
          </a:p>
          <a:p>
            <a:r>
              <a:rPr lang="en-US" b="0" dirty="0"/>
              <a:t>Temperature: the higher the temperature, the more evaporation</a:t>
            </a:r>
          </a:p>
          <a:p>
            <a:r>
              <a:rPr lang="en-US" b="0" dirty="0"/>
              <a:t>Humidity: the lower the humidity, the more evaporation </a:t>
            </a:r>
          </a:p>
        </p:txBody>
      </p:sp>
    </p:spTree>
    <p:extLst>
      <p:ext uri="{BB962C8B-B14F-4D97-AF65-F5344CB8AC3E}">
        <p14:creationId xmlns:p14="http://schemas.microsoft.com/office/powerpoint/2010/main" val="2597897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873125" y="576263"/>
            <a:ext cx="5521325" cy="4141787"/>
          </a:xfrm>
          <a:ln/>
        </p:spPr>
      </p:sp>
      <p:sp>
        <p:nvSpPr>
          <p:cNvPr id="70659" name="Rectangle 3"/>
          <p:cNvSpPr>
            <a:spLocks noGrp="1" noChangeArrowheads="1"/>
          </p:cNvSpPr>
          <p:nvPr>
            <p:ph type="body" idx="1"/>
          </p:nvPr>
        </p:nvSpPr>
        <p:spPr/>
        <p:txBody>
          <a:bodyPr>
            <a:normAutofit fontScale="77500" lnSpcReduction="20000"/>
          </a:bodyPr>
          <a:lstStyle/>
          <a:p>
            <a:r>
              <a:rPr lang="en-US" b="0" dirty="0"/>
              <a:t>Plants extract water from the soil in a process called transpiration.  Water is not pumped up from the roots, but in fact begins in the leaves with structures called stomata.  Stomata are almost always located on the underside of leaves.  The picture above shows a plant leaf with cell boundaries visible and, prominently, two stomata openings.  The stomata are actually shaped like bowls with the open part facing the surface of the leaf.</a:t>
            </a:r>
          </a:p>
          <a:p>
            <a:endParaRPr lang="en-US" b="0" dirty="0"/>
          </a:p>
          <a:p>
            <a:r>
              <a:rPr lang="en-US" b="0" dirty="0"/>
              <a:t>Each stomata opening is formed by two guard cells.  The guard cells open when the water pressure inside the cells is increased.  When the pressure is decreased, the cells relax and the opening closes.  The plant controls the degree of opening and closing through bio-chemical feedback mechanisms.  In general the stomata are closed at night and open during the day.  Many factors affect stomata opening: air temperature, amount of solar radiation, plant growth stage, availability of water and nutrients, interior plant temperature, disease, and others.</a:t>
            </a:r>
          </a:p>
          <a:p>
            <a:endParaRPr lang="en-US" b="0" dirty="0"/>
          </a:p>
          <a:p>
            <a:r>
              <a:rPr lang="en-US" b="0" dirty="0"/>
              <a:t>The structure inside the plant leaf is not solid.  There are gaps between individual cells that create a sponge-like structure.  In a plant that is alive, the gaps are filled with water.  When the stomata are open, water will evaporate from the surfaces on the inside of the stomata.</a:t>
            </a:r>
          </a:p>
          <a:p>
            <a:endParaRPr lang="en-US" b="0" dirty="0"/>
          </a:p>
          <a:p>
            <a:r>
              <a:rPr lang="en-US" b="0" dirty="0"/>
              <a:t>There are gaps between the cells that form the interior surface of the stomata.  These gaps act like a capillary space.  Water in the capillaries forms a concave meniscus, which exerts a negative pressure force on the water.  It is not intuitive that water can support a negative pressure force, since this is a tensile or suction force.  However, the unique structure of the water molecule leads to hydrogen bonding.  Hydrogen bonding is strong enough to support the negative pressure force.  In fact it can be transmitted to a vertical height of 100m, the height of giant redwood trees. </a:t>
            </a:r>
          </a:p>
          <a:p>
            <a:endParaRPr lang="en-US" b="0" dirty="0"/>
          </a:p>
          <a:p>
            <a:r>
              <a:rPr lang="en-US" b="0" dirty="0"/>
              <a:t>The vascular system of the plant begins just below the stomata and runs throughout the plant.  The pressure force developed in the stomata is transmitted to water in the vascular system.  From there, the force is transmitted throughout the plant, including down into the root system.  Hairs on the roots have small openings in them.  The pressure force is transmitted through the root hair openings and into water in the adjacent soil pore space.  This acts as a suction force to bring water into the plant.  As water continues to evaporate in the stomata, water will move throughout the plant and eventually leave through the stomata opening.</a:t>
            </a:r>
          </a:p>
          <a:p>
            <a:endParaRPr lang="en-US" b="0" dirty="0"/>
          </a:p>
          <a:p>
            <a:r>
              <a:rPr lang="en-US" b="0" dirty="0"/>
              <a:t>In this whole process, the plant does not exert any energy to move water.  The water movement is achieved through the properties of water and solar-driven evaporation in the stomata.  The plant uses the moving water to transmit minerals and organic molecules throughout the plant.  However, just as important as obtaining water for life processes, transpiration cools the plant.  Without transpiration, plants could not produce enough energy through photosynthesis to obtain water or cool themselves.</a:t>
            </a:r>
          </a:p>
          <a:p>
            <a:endParaRPr lang="en-US" b="0" dirty="0"/>
          </a:p>
          <a:p>
            <a:endParaRPr lang="en-US" b="0" dirty="0"/>
          </a:p>
        </p:txBody>
      </p:sp>
    </p:spTree>
    <p:extLst>
      <p:ext uri="{BB962C8B-B14F-4D97-AF65-F5344CB8AC3E}">
        <p14:creationId xmlns:p14="http://schemas.microsoft.com/office/powerpoint/2010/main" val="3931539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873125" y="576263"/>
            <a:ext cx="5521325" cy="4141787"/>
          </a:xfrm>
          <a:ln/>
        </p:spPr>
      </p:sp>
      <p:sp>
        <p:nvSpPr>
          <p:cNvPr id="78851" name="Rectangle 3"/>
          <p:cNvSpPr>
            <a:spLocks noGrp="1" noChangeArrowheads="1"/>
          </p:cNvSpPr>
          <p:nvPr>
            <p:ph type="body" idx="1"/>
          </p:nvPr>
        </p:nvSpPr>
        <p:spPr/>
        <p:txBody>
          <a:bodyPr/>
          <a:lstStyle/>
          <a:p>
            <a:r>
              <a:rPr lang="en-US" b="0" dirty="0"/>
              <a:t>Evaporation and transpiration occur simultaneously.  The figure on this slide shows the seasonal fluctuations of evaporation and transpiration.  When plants are small in size or dormant, water is lost mainly due to evaporation.  As they grow and become active, transpiration dominates.   </a:t>
            </a:r>
          </a:p>
          <a:p>
            <a:endParaRPr lang="en-US" b="0" dirty="0"/>
          </a:p>
          <a:p>
            <a:r>
              <a:rPr lang="en-US" b="0" dirty="0"/>
              <a:t>Factors affecting evapotranspiration (ET) include weather, vegetation characteristics, and environmental factors.</a:t>
            </a:r>
          </a:p>
          <a:p>
            <a:r>
              <a:rPr lang="en-US" b="0" dirty="0"/>
              <a:t>The main weather characteristics affecting ET are radiation, temperature, humidity, and wind speed.  Many equations for estimating ET use these parameters. </a:t>
            </a:r>
          </a:p>
          <a:p>
            <a:r>
              <a:rPr lang="en-US" b="0" dirty="0"/>
              <a:t>Vegetation characteristics affecting ET include vegetation type and stage of development.</a:t>
            </a:r>
          </a:p>
          <a:p>
            <a:r>
              <a:rPr lang="en-US" b="0" dirty="0"/>
              <a:t>Salinity, soil characteristics, the use of fertilizers, and disease are some of the many environmental factors affecting ET.</a:t>
            </a:r>
          </a:p>
          <a:p>
            <a:endParaRPr lang="en-US" b="0" dirty="0"/>
          </a:p>
          <a:p>
            <a:r>
              <a:rPr lang="en-US" sz="1200" b="0" i="0" u="none" strike="noStrike" kern="1200" baseline="0" dirty="0">
                <a:solidFill>
                  <a:schemeClr val="tx1"/>
                </a:solidFill>
                <a:latin typeface="+mn-lt"/>
                <a:ea typeface="+mn-ea"/>
                <a:cs typeface="+mn-cs"/>
              </a:rPr>
              <a:t>The Leaf Area Index (LAI), a dimensionless quantity, is the leaf area (upper side only) per unit area of soil below it.</a:t>
            </a:r>
            <a:endParaRPr lang="en-US" b="0" dirty="0"/>
          </a:p>
        </p:txBody>
      </p:sp>
    </p:spTree>
    <p:extLst>
      <p:ext uri="{BB962C8B-B14F-4D97-AF65-F5344CB8AC3E}">
        <p14:creationId xmlns:p14="http://schemas.microsoft.com/office/powerpoint/2010/main" val="3604904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873125" y="576263"/>
            <a:ext cx="5521325" cy="4141787"/>
          </a:xfrm>
          <a:ln/>
        </p:spPr>
      </p:sp>
      <p:sp>
        <p:nvSpPr>
          <p:cNvPr id="78851" name="Rectangle 3"/>
          <p:cNvSpPr>
            <a:spLocks noGrp="1" noChangeArrowheads="1"/>
          </p:cNvSpPr>
          <p:nvPr>
            <p:ph type="body" idx="1"/>
          </p:nvPr>
        </p:nvSpPr>
        <p:spPr/>
        <p:txBody>
          <a:bodyPr/>
          <a:lstStyle/>
          <a:p>
            <a:r>
              <a:rPr lang="en-US" sz="2000" dirty="0"/>
              <a:t>The amount of evapotranspiration depends on multiple factors:</a:t>
            </a:r>
          </a:p>
          <a:p>
            <a:pPr marL="285750" lvl="0" indent="-285750">
              <a:buFont typeface="Arial" panose="020B0604020202020204" pitchFamily="34" charset="0"/>
              <a:buChar char="•"/>
            </a:pPr>
            <a:r>
              <a:rPr lang="en-US" sz="1600" dirty="0"/>
              <a:t>Atmospheric conditions</a:t>
            </a:r>
          </a:p>
          <a:p>
            <a:pPr marL="742950" lvl="1" indent="-285750">
              <a:buFont typeface="Arial" panose="020B0604020202020204" pitchFamily="34" charset="0"/>
              <a:buChar char="•"/>
            </a:pPr>
            <a:r>
              <a:rPr lang="en-US" sz="1600" dirty="0"/>
              <a:t>Temperature</a:t>
            </a:r>
          </a:p>
          <a:p>
            <a:pPr marL="742950" lvl="1" indent="-285750">
              <a:buFont typeface="Arial" panose="020B0604020202020204" pitchFamily="34" charset="0"/>
              <a:buChar char="•"/>
            </a:pPr>
            <a:r>
              <a:rPr lang="en-US" sz="1600" dirty="0"/>
              <a:t>Solar radiation</a:t>
            </a:r>
          </a:p>
          <a:p>
            <a:pPr marL="742950" lvl="1" indent="-285750">
              <a:buFont typeface="Arial" panose="020B0604020202020204" pitchFamily="34" charset="0"/>
              <a:buChar char="•"/>
            </a:pPr>
            <a:r>
              <a:rPr lang="en-US" sz="1600" dirty="0"/>
              <a:t>Windspeed</a:t>
            </a:r>
          </a:p>
          <a:p>
            <a:pPr marL="742950" lvl="1" indent="-285750">
              <a:buFont typeface="Arial" panose="020B0604020202020204" pitchFamily="34" charset="0"/>
              <a:buChar char="•"/>
            </a:pPr>
            <a:r>
              <a:rPr lang="en-US" sz="1600" dirty="0"/>
              <a:t>Relative humidity</a:t>
            </a:r>
          </a:p>
          <a:p>
            <a:pPr marL="285750" lvl="0" indent="-285750">
              <a:buFont typeface="Arial" panose="020B0604020202020204" pitchFamily="34" charset="0"/>
              <a:buChar char="•"/>
            </a:pPr>
            <a:r>
              <a:rPr lang="en-US" sz="1600" dirty="0"/>
              <a:t>Plant species and density</a:t>
            </a:r>
          </a:p>
          <a:p>
            <a:pPr marL="285750" lvl="0" indent="-285750">
              <a:buFont typeface="Arial" panose="020B0604020202020204" pitchFamily="34" charset="0"/>
              <a:buChar char="•"/>
            </a:pPr>
            <a:r>
              <a:rPr lang="en-US" sz="1600" dirty="0"/>
              <a:t>Life stage of the plants</a:t>
            </a:r>
          </a:p>
          <a:p>
            <a:pPr marL="285750" lvl="0" indent="-285750">
              <a:buFont typeface="Arial" panose="020B0604020202020204" pitchFamily="34" charset="0"/>
              <a:buChar char="•"/>
            </a:pPr>
            <a:r>
              <a:rPr lang="en-US" sz="1600" dirty="0"/>
              <a:t>Available water</a:t>
            </a:r>
          </a:p>
          <a:p>
            <a:endParaRPr lang="en-US" b="0" dirty="0"/>
          </a:p>
        </p:txBody>
      </p:sp>
    </p:spTree>
    <p:extLst>
      <p:ext uri="{BB962C8B-B14F-4D97-AF65-F5344CB8AC3E}">
        <p14:creationId xmlns:p14="http://schemas.microsoft.com/office/powerpoint/2010/main" val="3195138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a:t>
            </a:r>
            <a:endParaRPr lang="en-US" dirty="0"/>
          </a:p>
        </p:txBody>
      </p:sp>
      <p:sp>
        <p:nvSpPr>
          <p:cNvPr id="5" name="Slide Number Placeholder 4"/>
          <p:cNvSpPr>
            <a:spLocks noGrp="1"/>
          </p:cNvSpPr>
          <p:nvPr>
            <p:ph type="sldNum" sz="quarter" idx="11"/>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29636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15080711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803122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559329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58042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444466"/>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6382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4603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00025" y="2286001"/>
            <a:ext cx="8743950" cy="1285874"/>
          </a:xfrm>
          <a:prstGeom prst="rect">
            <a:avLst/>
          </a:prstGeom>
          <a:noFill/>
          <a:ln w="9525">
            <a:noFill/>
            <a:miter lim="800000"/>
            <a:headEnd/>
            <a:tailEnd/>
          </a:ln>
        </p:spPr>
        <p:txBody>
          <a:bodyPr anchor="b"/>
          <a:lstStyle>
            <a:lvl1pPr>
              <a:defRPr sz="2400" baseline="0">
                <a:solidFill>
                  <a:schemeClr val="tx1">
                    <a:lumMod val="75000"/>
                    <a:lumOff val="25000"/>
                  </a:schemeClr>
                </a:solidFill>
              </a:defRPr>
            </a:lvl1pPr>
          </a:lstStyle>
          <a:p>
            <a:pPr lvl="0"/>
            <a:r>
              <a:rPr lang="en-US" dirty="0"/>
              <a:t>Click to edit Master title style</a:t>
            </a:r>
          </a:p>
        </p:txBody>
      </p:sp>
      <p:sp>
        <p:nvSpPr>
          <p:cNvPr id="3" name="Footer Placeholder 5">
            <a:extLst>
              <a:ext uri="{FF2B5EF4-FFF2-40B4-BE49-F238E27FC236}">
                <a16:creationId xmlns:a16="http://schemas.microsoft.com/office/drawing/2014/main" id="{E7AAC633-4B74-43F4-AC07-39B33C59C570}"/>
              </a:ext>
            </a:extLst>
          </p:cNvPr>
          <p:cNvSpPr>
            <a:spLocks noGrp="1"/>
          </p:cNvSpPr>
          <p:nvPr>
            <p:ph type="ftr" sz="quarter" idx="3"/>
          </p:nvPr>
        </p:nvSpPr>
        <p:spPr>
          <a:xfrm>
            <a:off x="1067529" y="6467292"/>
            <a:ext cx="3207544" cy="304800"/>
          </a:xfrm>
          <a:prstGeom prst="rect">
            <a:avLst/>
          </a:prstGeom>
        </p:spPr>
        <p:txBody>
          <a:bodyPr vert="horz" lIns="91440" tIns="45720" rIns="91440" bIns="45720" rtlCol="0" anchor="ctr"/>
          <a:lstStyle>
            <a:lvl1pPr algn="l">
              <a:defRPr sz="788" i="1">
                <a:solidFill>
                  <a:schemeClr val="tx1">
                    <a:lumMod val="85000"/>
                    <a:lumOff val="15000"/>
                  </a:schemeClr>
                </a:solidFill>
                <a:latin typeface="+mj-lt"/>
              </a:defRPr>
            </a:lvl1pPr>
          </a:lstStyle>
          <a:p>
            <a:r>
              <a:rPr lang="en-US" dirty="0"/>
              <a:t>Planning Associates – Flood Risk Management Course</a:t>
            </a:r>
          </a:p>
        </p:txBody>
      </p:sp>
    </p:spTree>
    <p:extLst>
      <p:ext uri="{BB962C8B-B14F-4D97-AF65-F5344CB8AC3E}">
        <p14:creationId xmlns:p14="http://schemas.microsoft.com/office/powerpoint/2010/main" val="36557837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00025" y="1028700"/>
            <a:ext cx="874395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88024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149860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4827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7972845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43062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43773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6269634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18631587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76176755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9021470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3428823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4669249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1939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40762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7523277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12104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09547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183417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8823886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989991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840685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42802240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0056536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7414853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68672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972178032"/>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018934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65429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00025" y="1028700"/>
            <a:ext cx="874395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770328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6" name="Content Placeholder 5"/>
          <p:cNvSpPr>
            <a:spLocks noGrp="1"/>
          </p:cNvSpPr>
          <p:nvPr>
            <p:ph sz="quarter" idx="10"/>
          </p:nvPr>
        </p:nvSpPr>
        <p:spPr>
          <a:xfrm>
            <a:off x="608028" y="1028700"/>
            <a:ext cx="7886700"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66231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3657600" y="6245225"/>
            <a:ext cx="2133600" cy="476250"/>
          </a:xfrm>
          <a:prstGeom prst="rect">
            <a:avLst/>
          </a:prstGeom>
          <a:ln/>
        </p:spPr>
        <p:txBody>
          <a:bodyPr/>
          <a:lstStyle>
            <a:lvl1pPr>
              <a:defRPr/>
            </a:lvl1pPr>
          </a:lstStyle>
          <a:p>
            <a:pPr>
              <a:defRPr/>
            </a:pPr>
            <a:fld id="{1A4FB5BE-F24E-4E79-827C-9FD75C69A848}" type="slidenum">
              <a:rPr lang="en-US"/>
              <a:pPr>
                <a:defRPr/>
              </a:pPr>
              <a:t>‹#›</a:t>
            </a:fld>
            <a:endParaRPr lang="en-US" dirty="0"/>
          </a:p>
        </p:txBody>
      </p:sp>
    </p:spTree>
    <p:extLst>
      <p:ext uri="{BB962C8B-B14F-4D97-AF65-F5344CB8AC3E}">
        <p14:creationId xmlns:p14="http://schemas.microsoft.com/office/powerpoint/2010/main" val="31123108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3657600" y="6245225"/>
            <a:ext cx="2133600" cy="476250"/>
          </a:xfrm>
          <a:prstGeom prst="rect">
            <a:avLst/>
          </a:prstGeom>
        </p:spPr>
        <p:txBody>
          <a:bodyPr/>
          <a:lstStyle>
            <a:lvl1pPr>
              <a:defRPr/>
            </a:lvl1pPr>
          </a:lstStyle>
          <a:p>
            <a:fld id="{4833BD63-8EED-4225-87D0-0BF72C88D3A5}" type="slidenum">
              <a:rPr lang="en-US"/>
              <a:pPr/>
              <a:t>‹#›</a:t>
            </a:fld>
            <a:endParaRPr lang="en-US" dirty="0"/>
          </a:p>
        </p:txBody>
      </p:sp>
    </p:spTree>
    <p:extLst>
      <p:ext uri="{BB962C8B-B14F-4D97-AF65-F5344CB8AC3E}">
        <p14:creationId xmlns:p14="http://schemas.microsoft.com/office/powerpoint/2010/main" val="40482378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100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670884286"/>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hf hd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hf hd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77997658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28136" y="6464739"/>
            <a:ext cx="28956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29911797"/>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56044725"/>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28136" y="6464739"/>
            <a:ext cx="28956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181880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image" Target="../media/image3.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4.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3.xml"/><Relationship Id="rId2" Type="http://schemas.openxmlformats.org/officeDocument/2006/relationships/slideLayout" Target="../slideLayouts/slideLayout47.xml"/><Relationship Id="rId16" Type="http://schemas.openxmlformats.org/officeDocument/2006/relationships/image" Target="../media/image7.png"/><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6.pn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6" Type="http://schemas.openxmlformats.org/officeDocument/2006/relationships/image" Target="../media/image9.pn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8.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6" Type="http://schemas.openxmlformats.org/officeDocument/2006/relationships/image" Target="../media/image9.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8.pn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9"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20"/>
          <a:srcRect/>
          <a:stretch>
            <a:fillRect/>
          </a:stretch>
        </p:blipFill>
        <p:spPr bwMode="auto">
          <a:xfrm>
            <a:off x="4559300" y="3416300"/>
            <a:ext cx="19050" cy="3175"/>
          </a:xfrm>
          <a:prstGeom prst="rect">
            <a:avLst/>
          </a:prstGeom>
          <a:noFill/>
          <a:ln w="9525">
            <a:noFill/>
            <a:miter lim="800000"/>
            <a:headEnd/>
            <a:tailEnd/>
          </a:ln>
        </p:spPr>
      </p:pic>
      <p:pic>
        <p:nvPicPr>
          <p:cNvPr id="40" name="Picture 10" descr="USACE_logo">
            <a:extLst>
              <a:ext uri="{FF2B5EF4-FFF2-40B4-BE49-F238E27FC236}">
                <a16:creationId xmlns:a16="http://schemas.microsoft.com/office/drawing/2014/main" id="{F99DE7DF-B0E6-4AFF-8051-A30E5845016F}"/>
              </a:ext>
            </a:extLst>
          </p:cNvPr>
          <p:cNvPicPr>
            <a:picLocks noChangeAspect="1" noChangeArrowheads="1"/>
          </p:cNvPicPr>
          <p:nvPr userDrawn="1"/>
        </p:nvPicPr>
        <p:blipFill>
          <a:blip r:embed="rId21" cstate="print"/>
          <a:srcRect/>
          <a:stretch>
            <a:fillRect/>
          </a:stretch>
        </p:blipFill>
        <p:spPr bwMode="auto">
          <a:xfrm>
            <a:off x="8138355" y="6096036"/>
            <a:ext cx="834390" cy="561059"/>
          </a:xfrm>
          <a:prstGeom prst="rect">
            <a:avLst/>
          </a:prstGeom>
          <a:noFill/>
          <a:ln w="9525">
            <a:noFill/>
            <a:miter lim="800000"/>
            <a:headEnd/>
            <a:tailEnd/>
          </a:ln>
        </p:spPr>
      </p:pic>
    </p:spTree>
    <p:extLst>
      <p:ext uri="{BB962C8B-B14F-4D97-AF65-F5344CB8AC3E}">
        <p14:creationId xmlns:p14="http://schemas.microsoft.com/office/powerpoint/2010/main" val="78372879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30"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31"/>
          <a:srcRect/>
          <a:stretch>
            <a:fillRect/>
          </a:stretch>
        </p:blipFill>
        <p:spPr bwMode="auto">
          <a:xfrm>
            <a:off x="4559300" y="3416300"/>
            <a:ext cx="19050" cy="3175"/>
          </a:xfrm>
          <a:prstGeom prst="rect">
            <a:avLst/>
          </a:prstGeom>
          <a:noFill/>
          <a:ln w="9525">
            <a:noFill/>
            <a:miter lim="800000"/>
            <a:headEnd/>
            <a:tailEnd/>
          </a:ln>
        </p:spPr>
      </p:pic>
      <p:pic>
        <p:nvPicPr>
          <p:cNvPr id="10" name="Picture 10" descr="USACE_logo">
            <a:extLst>
              <a:ext uri="{FF2B5EF4-FFF2-40B4-BE49-F238E27FC236}">
                <a16:creationId xmlns:a16="http://schemas.microsoft.com/office/drawing/2014/main" id="{D7AEFD57-4169-483E-B988-34E2D2BAFFE0}"/>
              </a:ext>
            </a:extLst>
          </p:cNvPr>
          <p:cNvPicPr>
            <a:picLocks noChangeAspect="1" noChangeArrowheads="1"/>
          </p:cNvPicPr>
          <p:nvPr userDrawn="1"/>
        </p:nvPicPr>
        <p:blipFill>
          <a:blip r:embed="rId32" cstate="print"/>
          <a:srcRect/>
          <a:stretch>
            <a:fillRect/>
          </a:stretch>
        </p:blipFill>
        <p:spPr bwMode="auto">
          <a:xfrm>
            <a:off x="304800" y="6033008"/>
            <a:ext cx="834390" cy="561059"/>
          </a:xfrm>
          <a:prstGeom prst="rect">
            <a:avLst/>
          </a:prstGeom>
          <a:noFill/>
          <a:ln w="9525">
            <a:noFill/>
            <a:miter lim="800000"/>
            <a:headEnd/>
            <a:tailEnd/>
          </a:ln>
        </p:spPr>
      </p:pic>
    </p:spTree>
    <p:extLst>
      <p:ext uri="{BB962C8B-B14F-4D97-AF65-F5344CB8AC3E}">
        <p14:creationId xmlns:p14="http://schemas.microsoft.com/office/powerpoint/2010/main" val="232815262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6" r:id="rId21"/>
    <p:sldLayoutId id="2147483737" r:id="rId22"/>
    <p:sldLayoutId id="2147483738" r:id="rId23"/>
    <p:sldLayoutId id="2147483739" r:id="rId24"/>
    <p:sldLayoutId id="2147483740" r:id="rId25"/>
    <p:sldLayoutId id="2147483741" r:id="rId26"/>
    <p:sldLayoutId id="2147483742" r:id="rId27"/>
    <p:sldLayoutId id="2147483743" r:id="rId28"/>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33601" y="1600200"/>
            <a:ext cx="7010399" cy="5257800"/>
          </a:xfrm>
          <a:prstGeom prst="rect">
            <a:avLst/>
          </a:prstGeom>
        </p:spPr>
      </p:pic>
      <p:sp>
        <p:nvSpPr>
          <p:cNvPr id="2052"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p:nvSpPr>
        <p:spPr bwMode="auto">
          <a:xfrm>
            <a:off x="136525" y="6096000"/>
            <a:ext cx="3597275"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b="1"/>
              <a:t>BUILDING STRONG</a:t>
            </a:r>
            <a:r>
              <a:rPr lang="en-US" sz="1400" b="1" baseline="-25000"/>
              <a:t>®</a:t>
            </a:r>
          </a:p>
        </p:txBody>
      </p:sp>
      <p:grpSp>
        <p:nvGrpSpPr>
          <p:cNvPr id="2" name="Group 68"/>
          <p:cNvGrpSpPr>
            <a:grpSpLocks/>
          </p:cNvGrpSpPr>
          <p:nvPr/>
        </p:nvGrpSpPr>
        <p:grpSpPr bwMode="auto">
          <a:xfrm>
            <a:off x="-454" y="-3175"/>
            <a:ext cx="9147176" cy="6861175"/>
            <a:chOff x="-1194" y="-243"/>
            <a:chExt cx="5762" cy="4322"/>
          </a:xfrm>
        </p:grpSpPr>
        <p:grpSp>
          <p:nvGrpSpPr>
            <p:cNvPr id="3" name="Group 69"/>
            <p:cNvGrpSpPr>
              <a:grpSpLocks/>
            </p:cNvGrpSpPr>
            <p:nvPr userDrawn="1"/>
          </p:nvGrpSpPr>
          <p:grpSpPr bwMode="auto">
            <a:xfrm>
              <a:off x="-1194" y="-243"/>
              <a:ext cx="5762" cy="4322"/>
              <a:chOff x="-1194" y="-243"/>
              <a:chExt cx="5762" cy="4322"/>
            </a:xfrm>
          </p:grpSpPr>
          <p:pic>
            <p:nvPicPr>
              <p:cNvPr id="2058" name="Picture 70" descr="ppt_camo_bkgrnd-03"/>
              <p:cNvPicPr>
                <a:picLocks noChangeAspect="1" noChangeArrowheads="1"/>
              </p:cNvPicPr>
              <p:nvPr userDrawn="1"/>
            </p:nvPicPr>
            <p:blipFill>
              <a:blip r:embed="rId14" cstate="print"/>
              <a:srcRect/>
              <a:stretch>
                <a:fillRect/>
              </a:stretch>
            </p:blipFill>
            <p:spPr bwMode="auto">
              <a:xfrm>
                <a:off x="-1194" y="-243"/>
                <a:ext cx="5760" cy="4322"/>
              </a:xfrm>
              <a:prstGeom prst="rect">
                <a:avLst/>
              </a:prstGeom>
              <a:noFill/>
              <a:ln w="9525">
                <a:noFill/>
                <a:miter lim="800000"/>
                <a:headEnd/>
                <a:tailEnd/>
              </a:ln>
            </p:spPr>
          </p:pic>
          <p:pic>
            <p:nvPicPr>
              <p:cNvPr id="2059" name="Picture 71" descr="white_curve"/>
              <p:cNvPicPr>
                <a:picLocks noChangeAspect="1" noChangeArrowheads="1"/>
              </p:cNvPicPr>
              <p:nvPr userDrawn="1"/>
            </p:nvPicPr>
            <p:blipFill>
              <a:blip r:embed="rId15" cstate="print"/>
              <a:srcRect/>
              <a:stretch>
                <a:fillRect/>
              </a:stretch>
            </p:blipFill>
            <p:spPr bwMode="auto">
              <a:xfrm>
                <a:off x="1310" y="749"/>
                <a:ext cx="3258" cy="3330"/>
              </a:xfrm>
              <a:prstGeom prst="rect">
                <a:avLst/>
              </a:prstGeom>
              <a:noFill/>
              <a:ln w="9525">
                <a:noFill/>
                <a:miter lim="800000"/>
                <a:headEnd/>
                <a:tailEnd/>
              </a:ln>
            </p:spPr>
          </p:pic>
        </p:grpSp>
        <p:pic>
          <p:nvPicPr>
            <p:cNvPr id="2057" name="Picture 72" descr="USACE_logo"/>
            <p:cNvPicPr>
              <a:picLocks noChangeAspect="1" noChangeArrowheads="1"/>
            </p:cNvPicPr>
            <p:nvPr userDrawn="1"/>
          </p:nvPicPr>
          <p:blipFill>
            <a:blip r:embed="rId16" cstate="print"/>
            <a:srcRect/>
            <a:stretch>
              <a:fillRect/>
            </a:stretch>
          </p:blipFill>
          <p:spPr bwMode="auto">
            <a:xfrm>
              <a:off x="-1050" y="2927"/>
              <a:ext cx="864" cy="591"/>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hdr="0" dt="0"/>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8004175" y="5638800"/>
            <a:ext cx="758825" cy="519113"/>
          </a:xfrm>
          <a:prstGeom prst="rect">
            <a:avLst/>
          </a:prstGeom>
          <a:noFill/>
          <a:ln w="9525">
            <a:noFill/>
            <a:miter lim="800000"/>
            <a:headEnd/>
            <a:tailEnd/>
          </a:ln>
        </p:spPr>
      </p:pic>
      <p:sp>
        <p:nvSpPr>
          <p:cNvPr id="3081" name="Text Box 9"/>
          <p:cNvSpPr txBox="1">
            <a:spLocks noChangeArrowheads="1"/>
          </p:cNvSpPr>
          <p:nvPr/>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8004175" y="5638800"/>
            <a:ext cx="758825" cy="519113"/>
          </a:xfrm>
          <a:prstGeom prst="rect">
            <a:avLst/>
          </a:prstGeom>
          <a:noFill/>
          <a:ln w="9525">
            <a:noFill/>
            <a:miter lim="800000"/>
            <a:headEnd/>
            <a:tailEnd/>
          </a:ln>
        </p:spPr>
      </p:pic>
      <p:sp>
        <p:nvSpPr>
          <p:cNvPr id="3081" name="Text Box 9"/>
          <p:cNvSpPr txBox="1">
            <a:spLocks noChangeArrowheads="1"/>
          </p:cNvSpPr>
          <p:nvPr/>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8.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8.xm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2ABA66-D4D8-075D-D8FD-CC4C0DBC1DF5}"/>
              </a:ext>
            </a:extLst>
          </p:cNvPr>
          <p:cNvSpPr>
            <a:spLocks noGrp="1"/>
          </p:cNvSpPr>
          <p:nvPr>
            <p:ph type="body" sz="quarter" idx="12"/>
          </p:nvPr>
        </p:nvSpPr>
        <p:spPr/>
        <p:txBody>
          <a:bodyPr/>
          <a:lstStyle/>
          <a:p>
            <a:r>
              <a:rPr lang="en-US" sz="2000" dirty="0"/>
              <a:t>Thomas Brauer, P.E.</a:t>
            </a:r>
          </a:p>
          <a:p>
            <a:r>
              <a:rPr lang="en-US" sz="2000" dirty="0"/>
              <a:t>Hydrologic Engineering Center</a:t>
            </a:r>
          </a:p>
        </p:txBody>
      </p:sp>
      <p:sp>
        <p:nvSpPr>
          <p:cNvPr id="10" name="Title 1"/>
          <p:cNvSpPr>
            <a:spLocks noGrp="1"/>
          </p:cNvSpPr>
          <p:nvPr>
            <p:ph type="title"/>
          </p:nvPr>
        </p:nvSpPr>
        <p:spPr/>
        <p:txBody>
          <a:bodyPr/>
          <a:lstStyle/>
          <a:p>
            <a:r>
              <a:rPr lang="en-US" dirty="0"/>
              <a:t>Evapotranspiration</a:t>
            </a:r>
          </a:p>
        </p:txBody>
      </p:sp>
      <p:sp>
        <p:nvSpPr>
          <p:cNvPr id="6" name="Slide Number Placeholder 5"/>
          <p:cNvSpPr>
            <a:spLocks noGrp="1"/>
          </p:cNvSpPr>
          <p:nvPr>
            <p:ph type="sldNum" sz="quarter" idx="10"/>
          </p:nvPr>
        </p:nvSpPr>
        <p:spPr>
          <a:prstGeom prst="rect">
            <a:avLst/>
          </a:prstGeom>
        </p:spPr>
        <p:txBody>
          <a:bodyPr/>
          <a:lstStyle/>
          <a:p>
            <a:fld id="{F94B30C2-7A9A-47E4-84D2-C1FFA8FBFE28}" type="slidenum">
              <a:rPr lang="en-US"/>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Configuration Requirements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84975893"/>
              </p:ext>
            </p:extLst>
          </p:nvPr>
        </p:nvGraphicFramePr>
        <p:xfrm>
          <a:off x="304800" y="1225550"/>
          <a:ext cx="8382000" cy="1854200"/>
        </p:xfrm>
        <a:graphic>
          <a:graphicData uri="http://schemas.openxmlformats.org/drawingml/2006/table">
            <a:tbl>
              <a:tblPr firstRow="1" bandRow="1">
                <a:tableStyleId>{7E9639D4-E3E2-4D34-9284-5A2195B3D0D7}</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3781606634"/>
                    </a:ext>
                  </a:extLst>
                </a:gridCol>
                <a:gridCol w="209550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tblGrid>
              <a:tr h="370840">
                <a:tc>
                  <a:txBody>
                    <a:bodyPr/>
                    <a:lstStyle/>
                    <a:p>
                      <a:r>
                        <a:rPr lang="en-US" dirty="0">
                          <a:solidFill>
                            <a:schemeClr val="tx2"/>
                          </a:solidFill>
                        </a:rPr>
                        <a:t>Method</a:t>
                      </a:r>
                    </a:p>
                  </a:txBody>
                  <a:tcPr/>
                </a:tc>
                <a:tc>
                  <a:txBody>
                    <a:bodyPr/>
                    <a:lstStyle/>
                    <a:p>
                      <a:r>
                        <a:rPr lang="en-US" dirty="0">
                          <a:solidFill>
                            <a:schemeClr val="tx2"/>
                          </a:solidFill>
                        </a:rPr>
                        <a:t>Temperature</a:t>
                      </a:r>
                    </a:p>
                  </a:txBody>
                  <a:tcPr/>
                </a:tc>
                <a:tc>
                  <a:txBody>
                    <a:bodyPr/>
                    <a:lstStyle/>
                    <a:p>
                      <a:r>
                        <a:rPr lang="en-US" dirty="0">
                          <a:solidFill>
                            <a:schemeClr val="tx2"/>
                          </a:solidFill>
                        </a:rPr>
                        <a:t>Shortwave</a:t>
                      </a:r>
                    </a:p>
                  </a:txBody>
                  <a:tcPr/>
                </a:tc>
                <a:tc>
                  <a:txBody>
                    <a:bodyPr/>
                    <a:lstStyle/>
                    <a:p>
                      <a:r>
                        <a:rPr lang="en-US" dirty="0">
                          <a:solidFill>
                            <a:schemeClr val="tx2"/>
                          </a:solidFill>
                        </a:rPr>
                        <a:t>Longwave</a:t>
                      </a:r>
                    </a:p>
                  </a:txBody>
                  <a:tcPr/>
                </a:tc>
                <a:extLst>
                  <a:ext uri="{0D108BD9-81ED-4DB2-BD59-A6C34878D82A}">
                    <a16:rowId xmlns:a16="http://schemas.microsoft.com/office/drawing/2014/main" val="10000"/>
                  </a:ext>
                </a:extLst>
              </a:tr>
              <a:tr h="370840">
                <a:tc>
                  <a:txBody>
                    <a:bodyPr/>
                    <a:lstStyle/>
                    <a:p>
                      <a:r>
                        <a:rPr lang="en-US" dirty="0"/>
                        <a:t>Monthly Average</a:t>
                      </a:r>
                    </a:p>
                  </a:txBody>
                  <a:tcPr/>
                </a:tc>
                <a:tc>
                  <a:txBody>
                    <a:bodyPr/>
                    <a:lstStyle/>
                    <a:p>
                      <a:r>
                        <a:rPr lang="en-US" dirty="0"/>
                        <a:t>No</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1"/>
                  </a:ext>
                </a:extLst>
              </a:tr>
              <a:tr h="370840">
                <a:tc>
                  <a:txBody>
                    <a:bodyPr/>
                    <a:lstStyle/>
                    <a:p>
                      <a:r>
                        <a:rPr lang="en-US" dirty="0" err="1"/>
                        <a:t>Hamon</a:t>
                      </a:r>
                      <a:endParaRPr lang="en-US" dirty="0"/>
                    </a:p>
                  </a:txBody>
                  <a:tcPr/>
                </a:tc>
                <a:tc>
                  <a:txBody>
                    <a:bodyPr/>
                    <a:lstStyle/>
                    <a:p>
                      <a:r>
                        <a:rPr lang="en-US" dirty="0"/>
                        <a:t>Yes</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2"/>
                  </a:ext>
                </a:extLst>
              </a:tr>
              <a:tr h="370840">
                <a:tc>
                  <a:txBody>
                    <a:bodyPr/>
                    <a:lstStyle/>
                    <a:p>
                      <a:r>
                        <a:rPr lang="en-US" dirty="0"/>
                        <a:t>Hargreaves</a:t>
                      </a:r>
                    </a:p>
                  </a:txBody>
                  <a:tcPr/>
                </a:tc>
                <a:tc>
                  <a:txBody>
                    <a:bodyPr/>
                    <a:lstStyle/>
                    <a:p>
                      <a:r>
                        <a:rPr lang="en-US" dirty="0"/>
                        <a:t>Yes</a:t>
                      </a:r>
                    </a:p>
                  </a:txBody>
                  <a:tcPr/>
                </a:tc>
                <a:tc>
                  <a:txBody>
                    <a:bodyPr/>
                    <a:lstStyle/>
                    <a:p>
                      <a:r>
                        <a:rPr lang="en-US" dirty="0"/>
                        <a:t>Yes</a:t>
                      </a:r>
                      <a:r>
                        <a:rPr lang="en-US" baseline="30000" dirty="0"/>
                        <a:t>1</a:t>
                      </a:r>
                    </a:p>
                  </a:txBody>
                  <a:tcPr/>
                </a:tc>
                <a:tc>
                  <a:txBody>
                    <a:bodyPr/>
                    <a:lstStyle/>
                    <a:p>
                      <a:r>
                        <a:rPr lang="en-US" dirty="0"/>
                        <a:t>No</a:t>
                      </a:r>
                    </a:p>
                  </a:txBody>
                  <a:tcPr/>
                </a:tc>
                <a:extLst>
                  <a:ext uri="{0D108BD9-81ED-4DB2-BD59-A6C34878D82A}">
                    <a16:rowId xmlns:a16="http://schemas.microsoft.com/office/drawing/2014/main" val="10003"/>
                  </a:ext>
                </a:extLst>
              </a:tr>
              <a:tr h="370840">
                <a:tc>
                  <a:txBody>
                    <a:bodyPr/>
                    <a:lstStyle/>
                    <a:p>
                      <a:r>
                        <a:rPr lang="en-US" dirty="0"/>
                        <a:t>Penman-</a:t>
                      </a:r>
                      <a:r>
                        <a:rPr lang="en-US" dirty="0" err="1"/>
                        <a:t>Monteith</a:t>
                      </a:r>
                      <a:endParaRPr lang="en-US" dirty="0"/>
                    </a:p>
                  </a:txBody>
                  <a:tcPr/>
                </a:tc>
                <a:tc>
                  <a:txBody>
                    <a:bodyPr/>
                    <a:lstStyle/>
                    <a:p>
                      <a:r>
                        <a:rPr lang="en-US" dirty="0"/>
                        <a:t>Yes</a:t>
                      </a:r>
                    </a:p>
                  </a:txBody>
                  <a:tcPr/>
                </a:tc>
                <a:tc>
                  <a:txBody>
                    <a:bodyPr/>
                    <a:lstStyle/>
                    <a:p>
                      <a:r>
                        <a:rPr lang="en-US" dirty="0"/>
                        <a:t>Yes</a:t>
                      </a:r>
                      <a:r>
                        <a:rPr lang="en-US" baseline="30000" dirty="0"/>
                        <a:t>2</a:t>
                      </a:r>
                    </a:p>
                  </a:txBody>
                  <a:tcPr/>
                </a:tc>
                <a:tc>
                  <a:txBody>
                    <a:bodyPr/>
                    <a:lstStyle/>
                    <a:p>
                      <a:r>
                        <a:rPr lang="en-US" dirty="0"/>
                        <a:t>Yes</a:t>
                      </a:r>
                      <a:r>
                        <a:rPr lang="en-US" baseline="30000" dirty="0"/>
                        <a:t>3</a:t>
                      </a:r>
                    </a:p>
                  </a:txBody>
                  <a:tcPr/>
                </a:tc>
                <a:extLst>
                  <a:ext uri="{0D108BD9-81ED-4DB2-BD59-A6C34878D82A}">
                    <a16:rowId xmlns:a16="http://schemas.microsoft.com/office/drawing/2014/main" val="10004"/>
                  </a:ext>
                </a:extLst>
              </a:tr>
            </a:tbl>
          </a:graphicData>
        </a:graphic>
      </p:graphicFrame>
      <p:sp>
        <p:nvSpPr>
          <p:cNvPr id="10" name="TextBox 9"/>
          <p:cNvSpPr txBox="1"/>
          <p:nvPr/>
        </p:nvSpPr>
        <p:spPr>
          <a:xfrm>
            <a:off x="2133600" y="5486400"/>
            <a:ext cx="5181600" cy="923330"/>
          </a:xfrm>
          <a:prstGeom prst="rect">
            <a:avLst/>
          </a:prstGeom>
          <a:noFill/>
        </p:spPr>
        <p:txBody>
          <a:bodyPr wrap="square" rtlCol="0">
            <a:spAutoFit/>
          </a:bodyPr>
          <a:lstStyle/>
          <a:p>
            <a:r>
              <a:rPr lang="en-US" sz="1200" dirty="0"/>
              <a:t>1 Hargreaves Shortwave recommended</a:t>
            </a:r>
          </a:p>
          <a:p>
            <a:r>
              <a:rPr lang="en-US" sz="1200" dirty="0"/>
              <a:t>2 Specified </a:t>
            </a:r>
            <a:r>
              <a:rPr lang="en-US" sz="1200" dirty="0" err="1"/>
              <a:t>Pyranograph</a:t>
            </a:r>
            <a:r>
              <a:rPr lang="en-US" sz="1200" dirty="0"/>
              <a:t> or Hargreaves Shortwave recommended</a:t>
            </a:r>
          </a:p>
          <a:p>
            <a:r>
              <a:rPr lang="en-US" sz="1200" dirty="0"/>
              <a:t>3 FAO56 Longwave recommended</a:t>
            </a:r>
          </a:p>
          <a:p>
            <a:endParaRPr lang="en-US" dirty="0"/>
          </a:p>
        </p:txBody>
      </p:sp>
      <p:graphicFrame>
        <p:nvGraphicFramePr>
          <p:cNvPr id="3" name="Content Placeholder 7">
            <a:extLst>
              <a:ext uri="{FF2B5EF4-FFF2-40B4-BE49-F238E27FC236}">
                <a16:creationId xmlns:a16="http://schemas.microsoft.com/office/drawing/2014/main" id="{804AC58A-0AC5-2CE8-6F36-F822BBEA7701}"/>
              </a:ext>
            </a:extLst>
          </p:cNvPr>
          <p:cNvGraphicFramePr>
            <a:graphicFrameLocks/>
          </p:cNvGraphicFramePr>
          <p:nvPr>
            <p:extLst>
              <p:ext uri="{D42A27DB-BD31-4B8C-83A1-F6EECF244321}">
                <p14:modId xmlns:p14="http://schemas.microsoft.com/office/powerpoint/2010/main" val="2117448896"/>
              </p:ext>
            </p:extLst>
          </p:nvPr>
        </p:nvGraphicFramePr>
        <p:xfrm>
          <a:off x="1428750" y="3313112"/>
          <a:ext cx="6286500" cy="1854200"/>
        </p:xfrm>
        <a:graphic>
          <a:graphicData uri="http://schemas.openxmlformats.org/drawingml/2006/table">
            <a:tbl>
              <a:tblPr firstRow="1" bandRow="1">
                <a:tableStyleId>{7E9639D4-E3E2-4D34-9284-5A2195B3D0D7}</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3781606634"/>
                    </a:ext>
                  </a:extLst>
                </a:gridCol>
                <a:gridCol w="2095500">
                  <a:extLst>
                    <a:ext uri="{9D8B030D-6E8A-4147-A177-3AD203B41FA5}">
                      <a16:colId xmlns:a16="http://schemas.microsoft.com/office/drawing/2014/main" val="20002"/>
                    </a:ext>
                  </a:extLst>
                </a:gridCol>
              </a:tblGrid>
              <a:tr h="370840">
                <a:tc>
                  <a:txBody>
                    <a:bodyPr/>
                    <a:lstStyle/>
                    <a:p>
                      <a:r>
                        <a:rPr lang="en-US" dirty="0">
                          <a:solidFill>
                            <a:schemeClr val="tx2"/>
                          </a:solidFill>
                        </a:rPr>
                        <a:t>Method</a:t>
                      </a:r>
                    </a:p>
                  </a:txBody>
                  <a:tcPr/>
                </a:tc>
                <a:tc>
                  <a:txBody>
                    <a:bodyPr/>
                    <a:lstStyle/>
                    <a:p>
                      <a:r>
                        <a:rPr lang="en-US" dirty="0">
                          <a:solidFill>
                            <a:schemeClr val="tx2"/>
                          </a:solidFill>
                        </a:rPr>
                        <a:t>Humidity</a:t>
                      </a:r>
                    </a:p>
                  </a:txBody>
                  <a:tcPr/>
                </a:tc>
                <a:tc>
                  <a:txBody>
                    <a:bodyPr/>
                    <a:lstStyle/>
                    <a:p>
                      <a:r>
                        <a:rPr lang="en-US" dirty="0" err="1">
                          <a:solidFill>
                            <a:schemeClr val="tx2"/>
                          </a:solidFill>
                        </a:rPr>
                        <a:t>Windpseed</a:t>
                      </a:r>
                      <a:endParaRPr lang="en-US" dirty="0">
                        <a:solidFill>
                          <a:schemeClr val="tx2"/>
                        </a:solidFill>
                      </a:endParaRPr>
                    </a:p>
                  </a:txBody>
                  <a:tcPr/>
                </a:tc>
                <a:extLst>
                  <a:ext uri="{0D108BD9-81ED-4DB2-BD59-A6C34878D82A}">
                    <a16:rowId xmlns:a16="http://schemas.microsoft.com/office/drawing/2014/main" val="10000"/>
                  </a:ext>
                </a:extLst>
              </a:tr>
              <a:tr h="370840">
                <a:tc>
                  <a:txBody>
                    <a:bodyPr/>
                    <a:lstStyle/>
                    <a:p>
                      <a:r>
                        <a:rPr lang="en-US" dirty="0"/>
                        <a:t>Monthly Average</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1"/>
                  </a:ext>
                </a:extLst>
              </a:tr>
              <a:tr h="370840">
                <a:tc>
                  <a:txBody>
                    <a:bodyPr/>
                    <a:lstStyle/>
                    <a:p>
                      <a:r>
                        <a:rPr lang="en-US" dirty="0" err="1"/>
                        <a:t>Hamon</a:t>
                      </a:r>
                      <a:endParaRPr lang="en-US" dirty="0"/>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2"/>
                  </a:ext>
                </a:extLst>
              </a:tr>
              <a:tr h="370840">
                <a:tc>
                  <a:txBody>
                    <a:bodyPr/>
                    <a:lstStyle/>
                    <a:p>
                      <a:r>
                        <a:rPr lang="en-US" dirty="0"/>
                        <a:t>Hargreaves</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3"/>
                  </a:ext>
                </a:extLst>
              </a:tr>
              <a:tr h="370840">
                <a:tc>
                  <a:txBody>
                    <a:bodyPr/>
                    <a:lstStyle/>
                    <a:p>
                      <a:r>
                        <a:rPr lang="en-US" dirty="0"/>
                        <a:t>Penman-</a:t>
                      </a:r>
                      <a:r>
                        <a:rPr lang="en-US" dirty="0" err="1"/>
                        <a:t>Monteith</a:t>
                      </a:r>
                      <a:endParaRPr lang="en-US" dirty="0"/>
                    </a:p>
                  </a:txBody>
                  <a:tcPr/>
                </a:tc>
                <a:tc>
                  <a:txBody>
                    <a:bodyPr/>
                    <a:lstStyle/>
                    <a:p>
                      <a:r>
                        <a:rPr lang="en-US" dirty="0"/>
                        <a:t>Yes</a:t>
                      </a:r>
                    </a:p>
                  </a:txBody>
                  <a:tcPr/>
                </a:tc>
                <a:tc>
                  <a:txBody>
                    <a:bodyPr/>
                    <a:lstStyle/>
                    <a:p>
                      <a:r>
                        <a:rPr lang="en-US" dirty="0"/>
                        <a:t>Yes</a:t>
                      </a:r>
                      <a:endParaRPr lang="en-US" baseline="300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16528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Requirements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42743483"/>
              </p:ext>
            </p:extLst>
          </p:nvPr>
        </p:nvGraphicFramePr>
        <p:xfrm>
          <a:off x="304800" y="1225550"/>
          <a:ext cx="8382000" cy="2438398"/>
        </p:xfrm>
        <a:graphic>
          <a:graphicData uri="http://schemas.openxmlformats.org/drawingml/2006/table">
            <a:tbl>
              <a:tblPr firstRow="1" bandRow="1">
                <a:tableStyleId>{7E9639D4-E3E2-4D34-9284-5A2195B3D0D7}</a:tableStyleId>
              </a:tblPr>
              <a:tblGrid>
                <a:gridCol w="16764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1676400">
                  <a:extLst>
                    <a:ext uri="{9D8B030D-6E8A-4147-A177-3AD203B41FA5}">
                      <a16:colId xmlns:a16="http://schemas.microsoft.com/office/drawing/2014/main" val="20004"/>
                    </a:ext>
                  </a:extLst>
                </a:gridCol>
              </a:tblGrid>
              <a:tr h="375138">
                <a:tc>
                  <a:txBody>
                    <a:bodyPr/>
                    <a:lstStyle/>
                    <a:p>
                      <a:r>
                        <a:rPr lang="en-US" dirty="0">
                          <a:solidFill>
                            <a:schemeClr val="tx2"/>
                          </a:solidFill>
                        </a:rPr>
                        <a:t>Method</a:t>
                      </a:r>
                    </a:p>
                  </a:txBody>
                  <a:tcPr/>
                </a:tc>
                <a:tc>
                  <a:txBody>
                    <a:bodyPr/>
                    <a:lstStyle/>
                    <a:p>
                      <a:r>
                        <a:rPr lang="en-US" dirty="0">
                          <a:solidFill>
                            <a:schemeClr val="tx2"/>
                          </a:solidFill>
                        </a:rPr>
                        <a:t>Temperature</a:t>
                      </a:r>
                    </a:p>
                  </a:txBody>
                  <a:tcPr/>
                </a:tc>
                <a:tc>
                  <a:txBody>
                    <a:bodyPr/>
                    <a:lstStyle/>
                    <a:p>
                      <a:r>
                        <a:rPr lang="en-US" dirty="0" err="1">
                          <a:solidFill>
                            <a:schemeClr val="tx2"/>
                          </a:solidFill>
                        </a:rPr>
                        <a:t>Windspeed</a:t>
                      </a:r>
                      <a:endParaRPr lang="en-US" dirty="0">
                        <a:solidFill>
                          <a:schemeClr val="tx2"/>
                        </a:solidFill>
                      </a:endParaRPr>
                    </a:p>
                  </a:txBody>
                  <a:tcPr/>
                </a:tc>
                <a:tc>
                  <a:txBody>
                    <a:bodyPr/>
                    <a:lstStyle/>
                    <a:p>
                      <a:r>
                        <a:rPr lang="en-US" dirty="0">
                          <a:solidFill>
                            <a:schemeClr val="tx2"/>
                          </a:solidFill>
                        </a:rPr>
                        <a:t>Humidity</a:t>
                      </a:r>
                    </a:p>
                  </a:txBody>
                  <a:tcPr/>
                </a:tc>
                <a:tc>
                  <a:txBody>
                    <a:bodyPr/>
                    <a:lstStyle/>
                    <a:p>
                      <a:r>
                        <a:rPr lang="en-US" dirty="0">
                          <a:solidFill>
                            <a:schemeClr val="tx2"/>
                          </a:solidFill>
                        </a:rPr>
                        <a:t>Shortwave</a:t>
                      </a:r>
                    </a:p>
                  </a:txBody>
                  <a:tcPr/>
                </a:tc>
                <a:extLst>
                  <a:ext uri="{0D108BD9-81ED-4DB2-BD59-A6C34878D82A}">
                    <a16:rowId xmlns:a16="http://schemas.microsoft.com/office/drawing/2014/main" val="10000"/>
                  </a:ext>
                </a:extLst>
              </a:tr>
              <a:tr h="656492">
                <a:tc>
                  <a:txBody>
                    <a:bodyPr/>
                    <a:lstStyle/>
                    <a:p>
                      <a:pPr algn="l"/>
                      <a:r>
                        <a:rPr lang="en-US" dirty="0"/>
                        <a:t>Monthly Average</a:t>
                      </a:r>
                    </a:p>
                  </a:txBody>
                  <a:tcPr anchor="ctr"/>
                </a:tc>
                <a:tc>
                  <a:txBody>
                    <a:bodyPr/>
                    <a:lstStyle/>
                    <a:p>
                      <a:pPr algn="l"/>
                      <a:r>
                        <a:rPr lang="en-US" dirty="0"/>
                        <a:t>No</a:t>
                      </a:r>
                    </a:p>
                  </a:txBody>
                  <a:tcPr anchor="ctr"/>
                </a:tc>
                <a:tc>
                  <a:txBody>
                    <a:bodyPr/>
                    <a:lstStyle/>
                    <a:p>
                      <a:pPr algn="l"/>
                      <a:r>
                        <a:rPr lang="en-US" dirty="0"/>
                        <a:t>No</a:t>
                      </a:r>
                    </a:p>
                  </a:txBody>
                  <a:tcPr anchor="ctr"/>
                </a:tc>
                <a:tc>
                  <a:txBody>
                    <a:bodyPr/>
                    <a:lstStyle/>
                    <a:p>
                      <a:pPr algn="l"/>
                      <a:r>
                        <a:rPr lang="en-US" dirty="0"/>
                        <a:t>No</a:t>
                      </a:r>
                    </a:p>
                  </a:txBody>
                  <a:tcPr anchor="ctr"/>
                </a:tc>
                <a:tc>
                  <a:txBody>
                    <a:bodyPr/>
                    <a:lstStyle/>
                    <a:p>
                      <a:pPr algn="l"/>
                      <a:r>
                        <a:rPr lang="en-US" dirty="0"/>
                        <a:t>No</a:t>
                      </a:r>
                    </a:p>
                  </a:txBody>
                  <a:tcPr anchor="ctr"/>
                </a:tc>
                <a:extLst>
                  <a:ext uri="{0D108BD9-81ED-4DB2-BD59-A6C34878D82A}">
                    <a16:rowId xmlns:a16="http://schemas.microsoft.com/office/drawing/2014/main" val="10001"/>
                  </a:ext>
                </a:extLst>
              </a:tr>
              <a:tr h="375138">
                <a:tc>
                  <a:txBody>
                    <a:bodyPr/>
                    <a:lstStyle/>
                    <a:p>
                      <a:pPr algn="l"/>
                      <a:r>
                        <a:rPr lang="en-US" dirty="0" err="1"/>
                        <a:t>Hamon</a:t>
                      </a:r>
                      <a:endParaRPr lang="en-US" dirty="0"/>
                    </a:p>
                  </a:txBody>
                  <a:tcPr anchor="ctr"/>
                </a:tc>
                <a:tc>
                  <a:txBody>
                    <a:bodyPr/>
                    <a:lstStyle/>
                    <a:p>
                      <a:pPr algn="l"/>
                      <a:r>
                        <a:rPr lang="en-US" dirty="0"/>
                        <a:t>Yes</a:t>
                      </a:r>
                    </a:p>
                  </a:txBody>
                  <a:tcPr anchor="ctr"/>
                </a:tc>
                <a:tc>
                  <a:txBody>
                    <a:bodyPr/>
                    <a:lstStyle/>
                    <a:p>
                      <a:pPr algn="l"/>
                      <a:r>
                        <a:rPr lang="en-US" dirty="0"/>
                        <a:t>No</a:t>
                      </a:r>
                    </a:p>
                  </a:txBody>
                  <a:tcPr anchor="ctr"/>
                </a:tc>
                <a:tc>
                  <a:txBody>
                    <a:bodyPr/>
                    <a:lstStyle/>
                    <a:p>
                      <a:pPr algn="l"/>
                      <a:r>
                        <a:rPr lang="en-US" dirty="0"/>
                        <a:t>No</a:t>
                      </a:r>
                    </a:p>
                  </a:txBody>
                  <a:tcPr anchor="ctr"/>
                </a:tc>
                <a:tc>
                  <a:txBody>
                    <a:bodyPr/>
                    <a:lstStyle/>
                    <a:p>
                      <a:pPr algn="l"/>
                      <a:r>
                        <a:rPr lang="en-US" dirty="0"/>
                        <a:t>No</a:t>
                      </a:r>
                    </a:p>
                  </a:txBody>
                  <a:tcPr anchor="ctr"/>
                </a:tc>
                <a:extLst>
                  <a:ext uri="{0D108BD9-81ED-4DB2-BD59-A6C34878D82A}">
                    <a16:rowId xmlns:a16="http://schemas.microsoft.com/office/drawing/2014/main" val="10002"/>
                  </a:ext>
                </a:extLst>
              </a:tr>
              <a:tr h="375138">
                <a:tc>
                  <a:txBody>
                    <a:bodyPr/>
                    <a:lstStyle/>
                    <a:p>
                      <a:pPr algn="l"/>
                      <a:r>
                        <a:rPr lang="en-US" dirty="0"/>
                        <a:t>Hargreaves</a:t>
                      </a:r>
                    </a:p>
                  </a:txBody>
                  <a:tcPr anchor="ctr"/>
                </a:tc>
                <a:tc>
                  <a:txBody>
                    <a:bodyPr/>
                    <a:lstStyle/>
                    <a:p>
                      <a:pPr algn="l"/>
                      <a:r>
                        <a:rPr lang="en-US" dirty="0"/>
                        <a:t>Yes</a:t>
                      </a:r>
                      <a:endParaRPr lang="en-US" baseline="30000" dirty="0"/>
                    </a:p>
                  </a:txBody>
                  <a:tcPr anchor="ctr"/>
                </a:tc>
                <a:tc>
                  <a:txBody>
                    <a:bodyPr/>
                    <a:lstStyle/>
                    <a:p>
                      <a:pPr algn="l"/>
                      <a:r>
                        <a:rPr lang="en-US" dirty="0"/>
                        <a:t>No</a:t>
                      </a:r>
                    </a:p>
                  </a:txBody>
                  <a:tcPr anchor="ctr"/>
                </a:tc>
                <a:tc>
                  <a:txBody>
                    <a:bodyPr/>
                    <a:lstStyle/>
                    <a:p>
                      <a:pPr algn="l"/>
                      <a:r>
                        <a:rPr lang="en-US" dirty="0"/>
                        <a:t>No</a:t>
                      </a:r>
                    </a:p>
                  </a:txBody>
                  <a:tcPr anchor="ctr"/>
                </a:tc>
                <a:tc>
                  <a:txBody>
                    <a:bodyPr/>
                    <a:lstStyle/>
                    <a:p>
                      <a:pPr algn="l"/>
                      <a:r>
                        <a:rPr lang="en-US" dirty="0"/>
                        <a:t>No</a:t>
                      </a:r>
                    </a:p>
                  </a:txBody>
                  <a:tcPr anchor="ctr"/>
                </a:tc>
                <a:extLst>
                  <a:ext uri="{0D108BD9-81ED-4DB2-BD59-A6C34878D82A}">
                    <a16:rowId xmlns:a16="http://schemas.microsoft.com/office/drawing/2014/main" val="10003"/>
                  </a:ext>
                </a:extLst>
              </a:tr>
              <a:tr h="656492">
                <a:tc>
                  <a:txBody>
                    <a:bodyPr/>
                    <a:lstStyle/>
                    <a:p>
                      <a:pPr algn="l"/>
                      <a:r>
                        <a:rPr lang="en-US" dirty="0"/>
                        <a:t>Penman-</a:t>
                      </a:r>
                      <a:r>
                        <a:rPr lang="en-US" dirty="0" err="1"/>
                        <a:t>Monteith</a:t>
                      </a:r>
                      <a:endParaRPr lang="en-US" dirty="0"/>
                    </a:p>
                  </a:txBody>
                  <a:tcPr anchor="ctr"/>
                </a:tc>
                <a:tc>
                  <a:txBody>
                    <a:bodyPr/>
                    <a:lstStyle/>
                    <a:p>
                      <a:pPr algn="l"/>
                      <a:r>
                        <a:rPr lang="en-US" dirty="0"/>
                        <a:t>Yes</a:t>
                      </a:r>
                      <a:endParaRPr lang="en-US" baseline="30000" dirty="0"/>
                    </a:p>
                  </a:txBody>
                  <a:tcPr anchor="ctr"/>
                </a:tc>
                <a:tc>
                  <a:txBody>
                    <a:bodyPr/>
                    <a:lstStyle/>
                    <a:p>
                      <a:pPr algn="l"/>
                      <a:r>
                        <a:rPr lang="en-US" dirty="0"/>
                        <a:t>Yes</a:t>
                      </a:r>
                      <a:endParaRPr lang="en-US" baseline="30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Yes</a:t>
                      </a:r>
                      <a:endParaRPr lang="en-US" baseline="30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Yes</a:t>
                      </a:r>
                      <a:endParaRPr lang="en-US" baseline="30000" dirty="0"/>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05085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a:t>Monthly Average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12</a:t>
            </a:fld>
            <a:endParaRPr lang="en-US"/>
          </a:p>
        </p:txBody>
      </p:sp>
      <p:pic>
        <p:nvPicPr>
          <p:cNvPr id="3" name="Picture 2"/>
          <p:cNvPicPr>
            <a:picLocks noChangeAspect="1"/>
          </p:cNvPicPr>
          <p:nvPr/>
        </p:nvPicPr>
        <p:blipFill>
          <a:blip r:embed="rId3"/>
          <a:stretch>
            <a:fillRect/>
          </a:stretch>
        </p:blipFill>
        <p:spPr>
          <a:xfrm>
            <a:off x="2755234" y="1219200"/>
            <a:ext cx="3633531" cy="487112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Monthly Average ET</a:t>
            </a:r>
          </a:p>
        </p:txBody>
      </p:sp>
      <p:pic>
        <p:nvPicPr>
          <p:cNvPr id="13"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8014" y="1225550"/>
            <a:ext cx="5955571" cy="4718050"/>
          </a:xfrm>
        </p:spPr>
      </p:pic>
      <p:sp>
        <p:nvSpPr>
          <p:cNvPr id="7" name="Slide Number Placeholder 5"/>
          <p:cNvSpPr>
            <a:spLocks noGrp="1"/>
          </p:cNvSpPr>
          <p:nvPr>
            <p:ph type="sldNum" sz="quarter" idx="11"/>
          </p:nvPr>
        </p:nvSpPr>
        <p:spPr>
          <a:prstGeom prst="rect">
            <a:avLst/>
          </a:prstGeom>
        </p:spPr>
        <p:txBody>
          <a:bodyPr/>
          <a:lstStyle/>
          <a:p>
            <a:fld id="{AD5AC2D4-6748-4DED-9FAA-D5725C516E43}" type="slidenum">
              <a:rPr lang="en-US"/>
              <a:pPr/>
              <a:t>13</a:t>
            </a:fld>
            <a:endParaRPr lang="en-US" dirty="0"/>
          </a:p>
        </p:txBody>
      </p:sp>
    </p:spTree>
    <p:extLst>
      <p:ext uri="{BB962C8B-B14F-4D97-AF65-F5344CB8AC3E}">
        <p14:creationId xmlns:p14="http://schemas.microsoft.com/office/powerpoint/2010/main" val="3467719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err="1"/>
              <a:t>Hamon</a:t>
            </a:r>
            <a:r>
              <a:rPr lang="en-US" dirty="0"/>
              <a:t>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14</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3606318" y="1963045"/>
                <a:ext cx="1931363"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𝐶𝐷</m:t>
                      </m:r>
                      <m:sSub>
                        <m:sSubPr>
                          <m:ctrlPr>
                            <a:rPr lang="en-US" sz="2800" b="0" i="1" smtClean="0">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𝜌</m:t>
                          </m:r>
                        </m:e>
                        <m:sub>
                          <m:r>
                            <a:rPr lang="en-US" sz="2800" b="0" i="1" smtClean="0">
                              <a:latin typeface="Cambria Math" panose="02040503050406030204" pitchFamily="18" charset="0"/>
                              <a:ea typeface="Cambria Math" panose="02040503050406030204" pitchFamily="18" charset="0"/>
                            </a:rPr>
                            <m:t>𝑡</m:t>
                          </m:r>
                        </m:sub>
                      </m:sSub>
                    </m:oMath>
                  </m:oMathPara>
                </a14:m>
                <a:endParaRPr lang="en-US" sz="2800" dirty="0"/>
              </a:p>
            </p:txBody>
          </p:sp>
        </mc:Choice>
        <mc:Fallback xmlns="">
          <p:sp>
            <p:nvSpPr>
              <p:cNvPr id="6" name="TextBox 5"/>
              <p:cNvSpPr txBox="1">
                <a:spLocks noRot="1" noChangeAspect="1" noMove="1" noResize="1" noEditPoints="1" noAdjustHandles="1" noChangeArrowheads="1" noChangeShapeType="1" noTextEdit="1"/>
              </p:cNvSpPr>
              <p:nvPr/>
            </p:nvSpPr>
            <p:spPr>
              <a:xfrm>
                <a:off x="3606318" y="1963045"/>
                <a:ext cx="1931363" cy="430887"/>
              </a:xfrm>
              <a:prstGeom prst="rect">
                <a:avLst/>
              </a:prstGeom>
              <a:blipFill rotWithShape="0">
                <a:blip r:embed="rId3"/>
                <a:stretch>
                  <a:fillRect/>
                </a:stretch>
              </a:blipFill>
            </p:spPr>
            <p:txBody>
              <a:bodyPr/>
              <a:lstStyle/>
              <a:p>
                <a:r>
                  <a:rPr lang="en-US">
                    <a:noFill/>
                  </a:rPr>
                  <a:t> </a:t>
                </a:r>
              </a:p>
            </p:txBody>
          </p:sp>
        </mc:Fallback>
      </mc:AlternateContent>
      <p:sp>
        <p:nvSpPr>
          <p:cNvPr id="7" name="TextBox 6"/>
          <p:cNvSpPr txBox="1"/>
          <p:nvPr/>
        </p:nvSpPr>
        <p:spPr>
          <a:xfrm>
            <a:off x="2037187" y="2983677"/>
            <a:ext cx="5374425" cy="1477328"/>
          </a:xfrm>
          <a:prstGeom prst="rect">
            <a:avLst/>
          </a:prstGeom>
          <a:noFill/>
        </p:spPr>
        <p:txBody>
          <a:bodyPr wrap="square" rtlCol="0">
            <a:spAutoFit/>
          </a:bodyPr>
          <a:lstStyle/>
          <a:p>
            <a:r>
              <a:rPr lang="en-US" dirty="0" err="1"/>
              <a:t>ET</a:t>
            </a:r>
            <a:r>
              <a:rPr lang="en-US" baseline="-25000" dirty="0" err="1"/>
              <a:t>o</a:t>
            </a:r>
            <a:r>
              <a:rPr lang="en-US" dirty="0"/>
              <a:t> 	reference evapotranspiration </a:t>
            </a:r>
          </a:p>
          <a:p>
            <a:r>
              <a:rPr lang="en-US" dirty="0"/>
              <a:t>C	</a:t>
            </a:r>
            <a:r>
              <a:rPr lang="en-US" dirty="0" err="1"/>
              <a:t>Hamon</a:t>
            </a:r>
            <a:r>
              <a:rPr lang="en-US" dirty="0"/>
              <a:t> evapotranspiration coefficient</a:t>
            </a:r>
          </a:p>
          <a:p>
            <a:r>
              <a:rPr lang="en-US" dirty="0"/>
              <a:t>D 	possible hours of daylight in units of 12 h</a:t>
            </a:r>
          </a:p>
          <a:p>
            <a:r>
              <a:rPr lang="el-GR" dirty="0"/>
              <a:t>ρ</a:t>
            </a:r>
            <a:r>
              <a:rPr lang="en-US" baseline="-25000" dirty="0"/>
              <a:t>t</a:t>
            </a:r>
            <a:r>
              <a:rPr lang="en-US" dirty="0"/>
              <a:t>	saturated water vapor density at daily 	mean temperature</a:t>
            </a:r>
            <a:endParaRPr lang="en-US" sz="2000" baseline="-25000" dirty="0"/>
          </a:p>
        </p:txBody>
      </p:sp>
    </p:spTree>
    <p:extLst>
      <p:ext uri="{BB962C8B-B14F-4D97-AF65-F5344CB8AC3E}">
        <p14:creationId xmlns:p14="http://schemas.microsoft.com/office/powerpoint/2010/main" val="1941566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err="1"/>
              <a:t>Hamon</a:t>
            </a:r>
            <a:r>
              <a:rPr lang="en-US" dirty="0"/>
              <a:t>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15</a:t>
            </a:fld>
            <a:endParaRPr lang="en-US"/>
          </a:p>
        </p:txBody>
      </p:sp>
      <p:pic>
        <p:nvPicPr>
          <p:cNvPr id="5" name="Picture 4"/>
          <p:cNvPicPr>
            <a:picLocks noChangeAspect="1"/>
          </p:cNvPicPr>
          <p:nvPr/>
        </p:nvPicPr>
        <p:blipFill>
          <a:blip r:embed="rId3"/>
          <a:stretch>
            <a:fillRect/>
          </a:stretch>
        </p:blipFill>
        <p:spPr>
          <a:xfrm>
            <a:off x="2057400" y="1679246"/>
            <a:ext cx="5029200" cy="4304371"/>
          </a:xfrm>
          <a:prstGeom prst="rect">
            <a:avLst/>
          </a:prstGeom>
        </p:spPr>
      </p:pic>
    </p:spTree>
    <p:extLst>
      <p:ext uri="{BB962C8B-B14F-4D97-AF65-F5344CB8AC3E}">
        <p14:creationId xmlns:p14="http://schemas.microsoft.com/office/powerpoint/2010/main" val="1248003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err="1"/>
              <a:t>Hamon</a:t>
            </a:r>
            <a:r>
              <a:rPr lang="en-US" dirty="0"/>
              <a:t> ET</a:t>
            </a:r>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8014" y="1225550"/>
            <a:ext cx="5955571" cy="4718050"/>
          </a:xfrm>
        </p:spPr>
      </p:pic>
      <p:sp>
        <p:nvSpPr>
          <p:cNvPr id="7" name="Slide Number Placeholder 5"/>
          <p:cNvSpPr>
            <a:spLocks noGrp="1"/>
          </p:cNvSpPr>
          <p:nvPr>
            <p:ph type="sldNum" sz="quarter" idx="11"/>
          </p:nvPr>
        </p:nvSpPr>
        <p:spPr>
          <a:prstGeom prst="rect">
            <a:avLst/>
          </a:prstGeom>
        </p:spPr>
        <p:txBody>
          <a:bodyPr/>
          <a:lstStyle/>
          <a:p>
            <a:fld id="{AD5AC2D4-6748-4DED-9FAA-D5725C516E43}" type="slidenum">
              <a:rPr lang="en-US"/>
              <a:pPr/>
              <a:t>16</a:t>
            </a:fld>
            <a:endParaRPr lang="en-US" dirty="0"/>
          </a:p>
        </p:txBody>
      </p:sp>
    </p:spTree>
    <p:extLst>
      <p:ext uri="{BB962C8B-B14F-4D97-AF65-F5344CB8AC3E}">
        <p14:creationId xmlns:p14="http://schemas.microsoft.com/office/powerpoint/2010/main" val="179046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a:t>Hargreaves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17</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2397975" y="1859361"/>
                <a:ext cx="3976025"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𝐾</m:t>
                      </m:r>
                      <m:r>
                        <a:rPr lang="en-US" sz="2800" b="0" i="1" baseline="-25000" smtClean="0">
                          <a:latin typeface="Cambria Math" panose="02040503050406030204" pitchFamily="18" charset="0"/>
                          <a:ea typeface="Cambria Math" panose="02040503050406030204" pitchFamily="18" charset="0"/>
                        </a:rPr>
                        <m:t>𝐸𝑇</m:t>
                      </m:r>
                      <m:r>
                        <a:rPr lang="en-US" sz="2800" b="0" i="1" smtClean="0">
                          <a:latin typeface="Cambria Math" panose="02040503050406030204" pitchFamily="18" charset="0"/>
                          <a:ea typeface="Cambria Math" panose="02040503050406030204" pitchFamily="18" charset="0"/>
                        </a:rPr>
                        <m:t> </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𝑆</m:t>
                          </m:r>
                        </m:sub>
                      </m:sSub>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𝑇</m:t>
                      </m:r>
                      <m:r>
                        <a:rPr lang="en-US" sz="2800" b="0" i="1" smtClean="0">
                          <a:latin typeface="Cambria Math" panose="02040503050406030204" pitchFamily="18" charset="0"/>
                          <a:ea typeface="Cambria Math" panose="02040503050406030204" pitchFamily="18" charset="0"/>
                        </a:rPr>
                        <m:t>+17.8)</m:t>
                      </m:r>
                    </m:oMath>
                  </m:oMathPara>
                </a14:m>
                <a:endParaRPr lang="en-US" sz="2800" dirty="0"/>
              </a:p>
            </p:txBody>
          </p:sp>
        </mc:Choice>
        <mc:Fallback xmlns="">
          <p:sp>
            <p:nvSpPr>
              <p:cNvPr id="6" name="TextBox 5"/>
              <p:cNvSpPr txBox="1">
                <a:spLocks noRot="1" noChangeAspect="1" noMove="1" noResize="1" noEditPoints="1" noAdjustHandles="1" noChangeArrowheads="1" noChangeShapeType="1" noTextEdit="1"/>
              </p:cNvSpPr>
              <p:nvPr/>
            </p:nvSpPr>
            <p:spPr>
              <a:xfrm>
                <a:off x="2397975" y="1859361"/>
                <a:ext cx="3976025" cy="430887"/>
              </a:xfrm>
              <a:prstGeom prst="rect">
                <a:avLst/>
              </a:prstGeom>
              <a:blipFill rotWithShape="0">
                <a:blip r:embed="rId3"/>
                <a:stretch>
                  <a:fillRect b="-1408"/>
                </a:stretch>
              </a:blipFill>
            </p:spPr>
            <p:txBody>
              <a:bodyPr/>
              <a:lstStyle/>
              <a:p>
                <a:r>
                  <a:rPr lang="en-US">
                    <a:noFill/>
                  </a:rPr>
                  <a:t> </a:t>
                </a:r>
              </a:p>
            </p:txBody>
          </p:sp>
        </mc:Fallback>
      </mc:AlternateContent>
      <p:sp>
        <p:nvSpPr>
          <p:cNvPr id="7" name="TextBox 6"/>
          <p:cNvSpPr txBox="1"/>
          <p:nvPr/>
        </p:nvSpPr>
        <p:spPr>
          <a:xfrm>
            <a:off x="1884787" y="2585277"/>
            <a:ext cx="5374425" cy="1200329"/>
          </a:xfrm>
          <a:prstGeom prst="rect">
            <a:avLst/>
          </a:prstGeom>
          <a:noFill/>
        </p:spPr>
        <p:txBody>
          <a:bodyPr wrap="square" rtlCol="0">
            <a:spAutoFit/>
          </a:bodyPr>
          <a:lstStyle/>
          <a:p>
            <a:r>
              <a:rPr lang="en-US" dirty="0" err="1"/>
              <a:t>ET</a:t>
            </a:r>
            <a:r>
              <a:rPr lang="en-US" baseline="-25000" dirty="0" err="1"/>
              <a:t>o</a:t>
            </a:r>
            <a:r>
              <a:rPr lang="en-US" dirty="0"/>
              <a:t> 	reference evapotranspiration </a:t>
            </a:r>
          </a:p>
          <a:p>
            <a:r>
              <a:rPr lang="en-US" dirty="0"/>
              <a:t>K</a:t>
            </a:r>
            <a:r>
              <a:rPr lang="en-US" baseline="-25000" dirty="0"/>
              <a:t>ET	</a:t>
            </a:r>
            <a:r>
              <a:rPr lang="en-US" dirty="0"/>
              <a:t>evapotranspiration coefficient</a:t>
            </a:r>
          </a:p>
          <a:p>
            <a:r>
              <a:rPr lang="en-US" dirty="0"/>
              <a:t>R</a:t>
            </a:r>
            <a:r>
              <a:rPr lang="en-US" baseline="-25000" dirty="0"/>
              <a:t>S</a:t>
            </a:r>
            <a:r>
              <a:rPr lang="en-US" dirty="0"/>
              <a:t> 	solar radiation at the crop surface</a:t>
            </a:r>
          </a:p>
          <a:p>
            <a:r>
              <a:rPr lang="en-US" dirty="0"/>
              <a:t>T 	mean daily air temperature at 2 m height</a:t>
            </a:r>
            <a:endParaRPr lang="en-US" sz="2000" baseline="-25000" dirty="0"/>
          </a:p>
        </p:txBody>
      </p:sp>
      <mc:AlternateContent xmlns:mc="http://schemas.openxmlformats.org/markup-compatibility/2006" xmlns:a14="http://schemas.microsoft.com/office/drawing/2010/main">
        <mc:Choice Requires="a14">
          <p:sp>
            <p:nvSpPr>
              <p:cNvPr id="8" name="TextBox 7"/>
              <p:cNvSpPr txBox="1"/>
              <p:nvPr/>
            </p:nvSpPr>
            <p:spPr>
              <a:xfrm>
                <a:off x="3053537" y="3941641"/>
                <a:ext cx="2892780" cy="43576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𝑆</m:t>
                          </m:r>
                        </m:sub>
                      </m:sSub>
                      <m:r>
                        <a:rPr lang="en-US" sz="280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𝐾</m:t>
                          </m:r>
                        </m:e>
                        <m:sub>
                          <m:r>
                            <a:rPr lang="en-US" sz="2800" b="0" i="1" smtClean="0">
                              <a:latin typeface="Cambria Math" panose="02040503050406030204" pitchFamily="18" charset="0"/>
                              <a:ea typeface="Cambria Math" panose="02040503050406030204" pitchFamily="18" charset="0"/>
                            </a:rPr>
                            <m:t>𝑅𝑆</m:t>
                          </m:r>
                        </m:sub>
                      </m:sSub>
                      <m:r>
                        <a:rPr lang="en-US" sz="2800" b="0" i="1" smtClean="0">
                          <a:latin typeface="Cambria Math" panose="02040503050406030204" pitchFamily="18" charset="0"/>
                          <a:ea typeface="Cambria Math" panose="02040503050406030204" pitchFamily="18" charset="0"/>
                        </a:rPr>
                        <m:t> </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𝑎</m:t>
                          </m:r>
                        </m:sub>
                      </m:sSub>
                      <m:r>
                        <a:rPr lang="en-US" sz="2800" b="0" i="1" smtClean="0">
                          <a:latin typeface="Cambria Math" panose="02040503050406030204" pitchFamily="18" charset="0"/>
                          <a:ea typeface="Cambria Math" panose="02040503050406030204" pitchFamily="18" charset="0"/>
                        </a:rPr>
                        <m:t> </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𝑇𝑅</m:t>
                          </m:r>
                        </m:e>
                        <m:sup>
                          <m:r>
                            <a:rPr lang="en-US" sz="2800" b="0" i="1" smtClean="0">
                              <a:latin typeface="Cambria Math" panose="02040503050406030204" pitchFamily="18" charset="0"/>
                              <a:ea typeface="Cambria Math" panose="02040503050406030204" pitchFamily="18" charset="0"/>
                            </a:rPr>
                            <m:t>0.5</m:t>
                          </m:r>
                        </m:sup>
                      </m:sSup>
                    </m:oMath>
                  </m:oMathPara>
                </a14:m>
                <a:endParaRPr lang="en-US" sz="2800" dirty="0"/>
              </a:p>
            </p:txBody>
          </p:sp>
        </mc:Choice>
        <mc:Fallback xmlns="">
          <p:sp>
            <p:nvSpPr>
              <p:cNvPr id="8" name="TextBox 7"/>
              <p:cNvSpPr txBox="1">
                <a:spLocks noRot="1" noChangeAspect="1" noMove="1" noResize="1" noEditPoints="1" noAdjustHandles="1" noChangeArrowheads="1" noChangeShapeType="1" noTextEdit="1"/>
              </p:cNvSpPr>
              <p:nvPr/>
            </p:nvSpPr>
            <p:spPr>
              <a:xfrm>
                <a:off x="3053537" y="3941641"/>
                <a:ext cx="2892780" cy="435760"/>
              </a:xfrm>
              <a:prstGeom prst="rect">
                <a:avLst/>
              </a:prstGeom>
              <a:blipFill rotWithShape="0">
                <a:blip r:embed="rId4"/>
                <a:stretch>
                  <a:fillRect/>
                </a:stretch>
              </a:blipFill>
            </p:spPr>
            <p:txBody>
              <a:bodyPr/>
              <a:lstStyle/>
              <a:p>
                <a:r>
                  <a:rPr lang="en-US">
                    <a:noFill/>
                  </a:rPr>
                  <a:t> </a:t>
                </a:r>
              </a:p>
            </p:txBody>
          </p:sp>
        </mc:Fallback>
      </mc:AlternateContent>
      <p:sp>
        <p:nvSpPr>
          <p:cNvPr id="9" name="TextBox 8"/>
          <p:cNvSpPr txBox="1"/>
          <p:nvPr/>
        </p:nvSpPr>
        <p:spPr>
          <a:xfrm>
            <a:off x="1634385" y="4670981"/>
            <a:ext cx="5731085" cy="1200329"/>
          </a:xfrm>
          <a:prstGeom prst="rect">
            <a:avLst/>
          </a:prstGeom>
          <a:noFill/>
        </p:spPr>
        <p:txBody>
          <a:bodyPr wrap="square" rtlCol="0">
            <a:spAutoFit/>
          </a:bodyPr>
          <a:lstStyle/>
          <a:p>
            <a:r>
              <a:rPr lang="en-US" dirty="0"/>
              <a:t>R</a:t>
            </a:r>
            <a:r>
              <a:rPr lang="en-US" baseline="-25000" dirty="0"/>
              <a:t>S</a:t>
            </a:r>
            <a:r>
              <a:rPr lang="en-US" dirty="0"/>
              <a:t> 	solar radiation at the crop surface</a:t>
            </a:r>
          </a:p>
          <a:p>
            <a:r>
              <a:rPr lang="en-US" dirty="0"/>
              <a:t>K</a:t>
            </a:r>
            <a:r>
              <a:rPr lang="en-US" baseline="-25000" dirty="0"/>
              <a:t>RS	</a:t>
            </a:r>
            <a:r>
              <a:rPr lang="en-US" dirty="0"/>
              <a:t>solar radiation coefficient</a:t>
            </a:r>
          </a:p>
          <a:p>
            <a:r>
              <a:rPr lang="en-US" dirty="0"/>
              <a:t>R</a:t>
            </a:r>
            <a:r>
              <a:rPr lang="en-US" baseline="-25000" dirty="0"/>
              <a:t>S</a:t>
            </a:r>
            <a:r>
              <a:rPr lang="en-US" dirty="0"/>
              <a:t> 	extraterrestrial radiation at the crop surface</a:t>
            </a:r>
            <a:endParaRPr lang="en-US" baseline="-25000" dirty="0"/>
          </a:p>
          <a:p>
            <a:r>
              <a:rPr lang="en-US" dirty="0"/>
              <a:t>TR 	temperature range (</a:t>
            </a:r>
            <a:r>
              <a:rPr lang="en-US" dirty="0" err="1"/>
              <a:t>T</a:t>
            </a:r>
            <a:r>
              <a:rPr lang="en-US" baseline="-25000" dirty="0" err="1"/>
              <a:t>max</a:t>
            </a:r>
            <a:r>
              <a:rPr lang="en-US" dirty="0"/>
              <a:t> – </a:t>
            </a:r>
            <a:r>
              <a:rPr lang="en-US" dirty="0" err="1"/>
              <a:t>T</a:t>
            </a:r>
            <a:r>
              <a:rPr lang="en-US" baseline="-25000" dirty="0" err="1"/>
              <a:t>min</a:t>
            </a:r>
            <a:r>
              <a:rPr lang="en-US" dirty="0"/>
              <a:t>) for day</a:t>
            </a:r>
            <a:endParaRPr lang="en-US" sz="2000" baseline="-25000" dirty="0"/>
          </a:p>
        </p:txBody>
      </p:sp>
    </p:spTree>
    <p:extLst>
      <p:ext uri="{BB962C8B-B14F-4D97-AF65-F5344CB8AC3E}">
        <p14:creationId xmlns:p14="http://schemas.microsoft.com/office/powerpoint/2010/main" val="3095028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a:t>Hargreaves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18</a:t>
            </a:fld>
            <a:endParaRPr lang="en-US"/>
          </a:p>
        </p:txBody>
      </p:sp>
      <p:pic>
        <p:nvPicPr>
          <p:cNvPr id="2" name="Picture 1"/>
          <p:cNvPicPr>
            <a:picLocks noChangeAspect="1"/>
          </p:cNvPicPr>
          <p:nvPr/>
        </p:nvPicPr>
        <p:blipFill>
          <a:blip r:embed="rId3"/>
          <a:stretch>
            <a:fillRect/>
          </a:stretch>
        </p:blipFill>
        <p:spPr>
          <a:xfrm>
            <a:off x="2209800" y="1652858"/>
            <a:ext cx="5029200" cy="4357147"/>
          </a:xfrm>
          <a:prstGeom prst="rect">
            <a:avLst/>
          </a:prstGeom>
        </p:spPr>
      </p:pic>
    </p:spTree>
    <p:extLst>
      <p:ext uri="{BB962C8B-B14F-4D97-AF65-F5344CB8AC3E}">
        <p14:creationId xmlns:p14="http://schemas.microsoft.com/office/powerpoint/2010/main" val="2295385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Hargreaves ET</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8014" y="1225550"/>
            <a:ext cx="5955571" cy="4718050"/>
          </a:xfrm>
        </p:spPr>
      </p:pic>
      <p:sp>
        <p:nvSpPr>
          <p:cNvPr id="7" name="Slide Number Placeholder 5"/>
          <p:cNvSpPr>
            <a:spLocks noGrp="1"/>
          </p:cNvSpPr>
          <p:nvPr>
            <p:ph type="sldNum" sz="quarter" idx="11"/>
          </p:nvPr>
        </p:nvSpPr>
        <p:spPr>
          <a:prstGeom prst="rect">
            <a:avLst/>
          </a:prstGeom>
        </p:spPr>
        <p:txBody>
          <a:bodyPr/>
          <a:lstStyle/>
          <a:p>
            <a:fld id="{AD5AC2D4-6748-4DED-9FAA-D5725C516E43}" type="slidenum">
              <a:rPr lang="en-US"/>
              <a:pPr/>
              <a:t>19</a:t>
            </a:fld>
            <a:endParaRPr lang="en-US" dirty="0"/>
          </a:p>
        </p:txBody>
      </p:sp>
    </p:spTree>
    <p:extLst>
      <p:ext uri="{BB962C8B-B14F-4D97-AF65-F5344CB8AC3E}">
        <p14:creationId xmlns:p14="http://schemas.microsoft.com/office/powerpoint/2010/main" val="335038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Objectives</a:t>
            </a:r>
          </a:p>
        </p:txBody>
      </p:sp>
      <p:sp>
        <p:nvSpPr>
          <p:cNvPr id="3075" name="Rectangle 3"/>
          <p:cNvSpPr>
            <a:spLocks noGrp="1" noChangeArrowheads="1"/>
          </p:cNvSpPr>
          <p:nvPr>
            <p:ph idx="1"/>
          </p:nvPr>
        </p:nvSpPr>
        <p:spPr/>
        <p:txBody>
          <a:bodyPr/>
          <a:lstStyle/>
          <a:p>
            <a:pPr marL="342900" indent="-342900">
              <a:buFont typeface="Arial" panose="020B0604020202020204" pitchFamily="34" charset="0"/>
              <a:buChar char="•"/>
            </a:pPr>
            <a:r>
              <a:rPr lang="en-US" dirty="0"/>
              <a:t>Summarize evapotranspiration physical processes</a:t>
            </a:r>
          </a:p>
          <a:p>
            <a:pPr marL="342900" indent="-342900">
              <a:buFont typeface="Arial" panose="020B0604020202020204" pitchFamily="34" charset="0"/>
              <a:buChar char="•"/>
            </a:pPr>
            <a:r>
              <a:rPr lang="en-US" dirty="0"/>
              <a:t>Compare evapotranspiration methods in HEC-HMS</a:t>
            </a:r>
          </a:p>
          <a:p>
            <a:pPr lvl="1"/>
            <a:endParaRPr lang="en-US" dirty="0"/>
          </a:p>
        </p:txBody>
      </p:sp>
      <p:sp>
        <p:nvSpPr>
          <p:cNvPr id="4" name="Slide Number Placeholder 5"/>
          <p:cNvSpPr>
            <a:spLocks noGrp="1"/>
          </p:cNvSpPr>
          <p:nvPr>
            <p:ph type="sldNum" sz="quarter" idx="11"/>
          </p:nvPr>
        </p:nvSpPr>
        <p:spPr>
          <a:prstGeom prst="rect">
            <a:avLst/>
          </a:prstGeom>
        </p:spPr>
        <p:txBody>
          <a:bodyPr/>
          <a:lstStyle/>
          <a:p>
            <a:fld id="{40547653-230D-4A9E-8953-AED010A726F7}" type="slidenum">
              <a:rPr lang="en-US"/>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Penman-</a:t>
            </a:r>
            <a:r>
              <a:rPr lang="en-US" dirty="0" err="1"/>
              <a:t>Monteith</a:t>
            </a:r>
            <a:r>
              <a:rPr lang="en-US" dirty="0"/>
              <a:t> ET</a:t>
            </a:r>
          </a:p>
        </p:txBody>
      </p:sp>
      <mc:AlternateContent xmlns:mc="http://schemas.openxmlformats.org/markup-compatibility/2006" xmlns:a14="http://schemas.microsoft.com/office/drawing/2010/main">
        <mc:Choice Requires="a14">
          <p:sp>
            <p:nvSpPr>
              <p:cNvPr id="7" name="TextBox 6"/>
              <p:cNvSpPr txBox="1"/>
              <p:nvPr/>
            </p:nvSpPr>
            <p:spPr>
              <a:xfrm>
                <a:off x="898364" y="1873063"/>
                <a:ext cx="7347268" cy="1174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𝐸𝑇</m:t>
                          </m:r>
                        </m:e>
                        <m:sub>
                          <m:r>
                            <a:rPr lang="en-US" sz="2800" b="0" i="1" smtClean="0">
                              <a:latin typeface="Cambria Math" panose="02040503050406030204" pitchFamily="18" charset="0"/>
                            </a:rPr>
                            <m:t>𝑜</m:t>
                          </m:r>
                        </m:sub>
                      </m:sSub>
                      <m:r>
                        <a:rPr lang="en-US" sz="2800" i="1" smtClean="0">
                          <a:latin typeface="Cambria Math" panose="02040503050406030204" pitchFamily="18" charset="0"/>
                          <a:ea typeface="Cambria Math" panose="02040503050406030204" pitchFamily="18" charset="0"/>
                        </a:rPr>
                        <m:t>=</m:t>
                      </m:r>
                      <m:f>
                        <m:fPr>
                          <m:ctrlPr>
                            <a:rPr lang="en-US" sz="280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0.408∆</m:t>
                          </m:r>
                          <m:d>
                            <m:dPr>
                              <m:ctrlPr>
                                <a:rPr lang="en-US" sz="2800" b="0" i="1" smtClean="0">
                                  <a:latin typeface="Cambria Math" panose="02040503050406030204" pitchFamily="18" charset="0"/>
                                  <a:ea typeface="Cambria Math" panose="02040503050406030204" pitchFamily="18" charset="0"/>
                                </a:rPr>
                              </m:ctrlPr>
                            </m:dPr>
                            <m:e>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𝑅</m:t>
                                  </m:r>
                                </m:e>
                                <m:sub>
                                  <m:r>
                                    <a:rPr lang="en-US" sz="2800" b="0" i="1" smtClean="0">
                                      <a:latin typeface="Cambria Math" panose="02040503050406030204" pitchFamily="18" charset="0"/>
                                      <a:ea typeface="Cambria Math" panose="02040503050406030204" pitchFamily="18" charset="0"/>
                                    </a:rPr>
                                    <m:t>𝑛</m:t>
                                  </m:r>
                                </m:sub>
                              </m:sSub>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𝐺</m:t>
                              </m:r>
                            </m:e>
                          </m:d>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𝛾</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900</m:t>
                              </m:r>
                            </m:num>
                            <m:den>
                              <m:r>
                                <a:rPr lang="en-US" sz="2800" b="0" i="1" smtClean="0">
                                  <a:latin typeface="Cambria Math" panose="02040503050406030204" pitchFamily="18" charset="0"/>
                                  <a:ea typeface="Cambria Math" panose="02040503050406030204" pitchFamily="18" charset="0"/>
                                </a:rPr>
                                <m:t>𝑇</m:t>
                              </m:r>
                              <m:r>
                                <a:rPr lang="en-US" sz="2800" b="0" i="1" smtClean="0">
                                  <a:latin typeface="Cambria Math" panose="02040503050406030204" pitchFamily="18" charset="0"/>
                                  <a:ea typeface="Cambria Math" panose="02040503050406030204" pitchFamily="18" charset="0"/>
                                </a:rPr>
                                <m:t>+273</m:t>
                              </m:r>
                            </m:den>
                          </m:f>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𝑢</m:t>
                              </m:r>
                            </m:e>
                            <m:sub>
                              <m:r>
                                <a:rPr lang="en-US" sz="2800" b="0" i="1" smtClean="0">
                                  <a:latin typeface="Cambria Math" panose="02040503050406030204" pitchFamily="18" charset="0"/>
                                  <a:ea typeface="Cambria Math" panose="02040503050406030204" pitchFamily="18" charset="0"/>
                                </a:rPr>
                                <m:t>2</m:t>
                              </m:r>
                            </m:sub>
                          </m:sSub>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𝑒</m:t>
                              </m:r>
                            </m:e>
                            <m:sub>
                              <m:r>
                                <a:rPr lang="en-US" sz="2800" b="0" i="1" smtClean="0">
                                  <a:latin typeface="Cambria Math" panose="02040503050406030204" pitchFamily="18" charset="0"/>
                                  <a:ea typeface="Cambria Math" panose="02040503050406030204" pitchFamily="18" charset="0"/>
                                </a:rPr>
                                <m:t>𝑠</m:t>
                              </m:r>
                            </m:sub>
                          </m:sSub>
                          <m:r>
                            <a:rPr lang="en-US" sz="2800" b="0" i="1" smtClean="0">
                              <a:latin typeface="Cambria Math" panose="02040503050406030204" pitchFamily="18" charset="0"/>
                              <a:ea typeface="Cambria Math" panose="02040503050406030204" pitchFamily="18" charset="0"/>
                            </a:rPr>
                            <m:t>−</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𝑒</m:t>
                              </m:r>
                            </m:e>
                            <m:sub>
                              <m:r>
                                <a:rPr lang="en-US" sz="2800" b="0" i="1" smtClean="0">
                                  <a:latin typeface="Cambria Math" panose="02040503050406030204" pitchFamily="18" charset="0"/>
                                  <a:ea typeface="Cambria Math" panose="02040503050406030204" pitchFamily="18" charset="0"/>
                                </a:rPr>
                                <m:t>𝑎</m:t>
                              </m:r>
                            </m:sub>
                          </m:sSub>
                          <m:r>
                            <a:rPr lang="en-US" sz="2800" b="0" i="1" smtClean="0">
                              <a:latin typeface="Cambria Math" panose="02040503050406030204" pitchFamily="18" charset="0"/>
                              <a:ea typeface="Cambria Math" panose="02040503050406030204" pitchFamily="18" charset="0"/>
                            </a:rPr>
                            <m:t>)</m:t>
                          </m:r>
                        </m:num>
                        <m:den>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𝛾</m:t>
                          </m:r>
                          <m:r>
                            <a:rPr lang="en-US" sz="2800" b="0" i="1" smtClean="0">
                              <a:latin typeface="Cambria Math" panose="02040503050406030204" pitchFamily="18" charset="0"/>
                              <a:ea typeface="Cambria Math" panose="02040503050406030204" pitchFamily="18" charset="0"/>
                            </a:rPr>
                            <m:t>(1+0.34</m:t>
                          </m:r>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𝑢</m:t>
                              </m:r>
                            </m:e>
                            <m:sub>
                              <m:r>
                                <a:rPr lang="en-US" sz="2800" b="0" i="1" smtClean="0">
                                  <a:latin typeface="Cambria Math" panose="02040503050406030204" pitchFamily="18" charset="0"/>
                                  <a:ea typeface="Cambria Math" panose="02040503050406030204" pitchFamily="18" charset="0"/>
                                </a:rPr>
                                <m:t>2</m:t>
                              </m:r>
                            </m:sub>
                          </m:sSub>
                          <m:r>
                            <a:rPr lang="en-US" sz="2800" b="0" i="1" smtClean="0">
                              <a:latin typeface="Cambria Math" panose="02040503050406030204" pitchFamily="18" charset="0"/>
                              <a:ea typeface="Cambria Math" panose="02040503050406030204" pitchFamily="18" charset="0"/>
                            </a:rPr>
                            <m:t>)</m:t>
                          </m:r>
                        </m:den>
                      </m:f>
                    </m:oMath>
                  </m:oMathPara>
                </a14:m>
                <a:endParaRPr lang="en-US"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898364" y="1873063"/>
                <a:ext cx="7347268" cy="1174937"/>
              </a:xfrm>
              <a:prstGeom prst="rect">
                <a:avLst/>
              </a:prstGeom>
              <a:blipFill rotWithShape="0">
                <a:blip r:embed="rId3"/>
                <a:stretch>
                  <a:fillRect/>
                </a:stretch>
              </a:blipFill>
            </p:spPr>
            <p:txBody>
              <a:bodyPr/>
              <a:lstStyle/>
              <a:p>
                <a:r>
                  <a:rPr lang="en-US">
                    <a:noFill/>
                  </a:rPr>
                  <a:t> </a:t>
                </a:r>
              </a:p>
            </p:txBody>
          </p:sp>
        </mc:Fallback>
      </mc:AlternateContent>
      <p:sp>
        <p:nvSpPr>
          <p:cNvPr id="8" name="TextBox 7"/>
          <p:cNvSpPr txBox="1"/>
          <p:nvPr/>
        </p:nvSpPr>
        <p:spPr>
          <a:xfrm>
            <a:off x="1371598" y="3200400"/>
            <a:ext cx="6400800" cy="2893100"/>
          </a:xfrm>
          <a:prstGeom prst="rect">
            <a:avLst/>
          </a:prstGeom>
          <a:noFill/>
        </p:spPr>
        <p:txBody>
          <a:bodyPr wrap="square" rtlCol="0">
            <a:spAutoFit/>
          </a:bodyPr>
          <a:lstStyle/>
          <a:p>
            <a:r>
              <a:rPr lang="en-US" dirty="0" err="1"/>
              <a:t>ET</a:t>
            </a:r>
            <a:r>
              <a:rPr lang="en-US" baseline="-25000" dirty="0" err="1"/>
              <a:t>o</a:t>
            </a:r>
            <a:r>
              <a:rPr lang="en-US" dirty="0"/>
              <a:t> 	reference evapotranspiration [mm day</a:t>
            </a:r>
            <a:r>
              <a:rPr lang="en-US" baseline="30000" dirty="0"/>
              <a:t>-1</a:t>
            </a:r>
            <a:r>
              <a:rPr lang="en-US" dirty="0"/>
              <a:t>],</a:t>
            </a:r>
          </a:p>
          <a:p>
            <a:r>
              <a:rPr lang="en-US" dirty="0"/>
              <a:t>R</a:t>
            </a:r>
            <a:r>
              <a:rPr lang="en-US" baseline="-25000" dirty="0"/>
              <a:t>n</a:t>
            </a:r>
            <a:r>
              <a:rPr lang="en-US" dirty="0"/>
              <a:t> 	net radiation at the crop surface [MJ m</a:t>
            </a:r>
            <a:r>
              <a:rPr lang="en-US" baseline="30000" dirty="0"/>
              <a:t>-2</a:t>
            </a:r>
            <a:r>
              <a:rPr lang="en-US" dirty="0"/>
              <a:t> day</a:t>
            </a:r>
            <a:r>
              <a:rPr lang="en-US" baseline="30000" dirty="0"/>
              <a:t>-1</a:t>
            </a:r>
            <a:r>
              <a:rPr lang="en-US" dirty="0"/>
              <a:t>],</a:t>
            </a:r>
          </a:p>
          <a:p>
            <a:r>
              <a:rPr lang="en-US" dirty="0"/>
              <a:t>G 	soil heat flux density [MJ m</a:t>
            </a:r>
            <a:r>
              <a:rPr lang="en-US" baseline="30000" dirty="0"/>
              <a:t>-2</a:t>
            </a:r>
            <a:r>
              <a:rPr lang="en-US" dirty="0"/>
              <a:t> day</a:t>
            </a:r>
            <a:r>
              <a:rPr lang="en-US" baseline="30000" dirty="0"/>
              <a:t>-1</a:t>
            </a:r>
            <a:r>
              <a:rPr lang="en-US" dirty="0"/>
              <a:t>],</a:t>
            </a:r>
          </a:p>
          <a:p>
            <a:r>
              <a:rPr lang="en-US" dirty="0"/>
              <a:t>T 	mean daily air temperature at 2 m height [°C],</a:t>
            </a:r>
          </a:p>
          <a:p>
            <a:r>
              <a:rPr lang="en-US" dirty="0"/>
              <a:t>u2 	wind speed at 2 m height [m s</a:t>
            </a:r>
            <a:r>
              <a:rPr lang="en-US" baseline="30000" dirty="0"/>
              <a:t>-1</a:t>
            </a:r>
            <a:r>
              <a:rPr lang="en-US" dirty="0"/>
              <a:t>],</a:t>
            </a:r>
          </a:p>
          <a:p>
            <a:r>
              <a:rPr lang="fr-FR" dirty="0"/>
              <a:t>e</a:t>
            </a:r>
            <a:r>
              <a:rPr lang="fr-FR" baseline="-25000" dirty="0"/>
              <a:t>s</a:t>
            </a:r>
            <a:r>
              <a:rPr lang="fr-FR" dirty="0"/>
              <a:t> 	saturation </a:t>
            </a:r>
            <a:r>
              <a:rPr lang="fr-FR" dirty="0" err="1"/>
              <a:t>vapour</a:t>
            </a:r>
            <a:r>
              <a:rPr lang="fr-FR" dirty="0"/>
              <a:t> pressure [kPa],</a:t>
            </a:r>
          </a:p>
          <a:p>
            <a:r>
              <a:rPr lang="en-US" dirty="0" err="1"/>
              <a:t>e</a:t>
            </a:r>
            <a:r>
              <a:rPr lang="en-US" baseline="-25000" dirty="0" err="1"/>
              <a:t>a</a:t>
            </a:r>
            <a:r>
              <a:rPr lang="en-US" dirty="0"/>
              <a:t> 	actual </a:t>
            </a:r>
            <a:r>
              <a:rPr lang="en-US" dirty="0" err="1"/>
              <a:t>vapour</a:t>
            </a:r>
            <a:r>
              <a:rPr lang="en-US" dirty="0"/>
              <a:t> pressure [</a:t>
            </a:r>
            <a:r>
              <a:rPr lang="en-US" dirty="0" err="1"/>
              <a:t>kPa</a:t>
            </a:r>
            <a:r>
              <a:rPr lang="en-US" dirty="0"/>
              <a:t>],</a:t>
            </a:r>
          </a:p>
          <a:p>
            <a:r>
              <a:rPr lang="fr-FR" dirty="0"/>
              <a:t>e</a:t>
            </a:r>
            <a:r>
              <a:rPr lang="fr-FR" baseline="-25000" dirty="0"/>
              <a:t>s</a:t>
            </a:r>
            <a:r>
              <a:rPr lang="fr-FR" dirty="0"/>
              <a:t>-</a:t>
            </a:r>
            <a:r>
              <a:rPr lang="fr-FR" dirty="0" err="1"/>
              <a:t>e</a:t>
            </a:r>
            <a:r>
              <a:rPr lang="fr-FR" baseline="-25000" dirty="0" err="1"/>
              <a:t>a</a:t>
            </a:r>
            <a:r>
              <a:rPr lang="fr-FR" dirty="0"/>
              <a:t> 	saturation </a:t>
            </a:r>
            <a:r>
              <a:rPr lang="fr-FR" dirty="0" err="1"/>
              <a:t>vapour</a:t>
            </a:r>
            <a:r>
              <a:rPr lang="fr-FR" dirty="0"/>
              <a:t> pressure </a:t>
            </a:r>
            <a:r>
              <a:rPr lang="fr-FR" dirty="0" err="1"/>
              <a:t>deficit</a:t>
            </a:r>
            <a:r>
              <a:rPr lang="fr-FR" dirty="0"/>
              <a:t> [kPa],</a:t>
            </a:r>
          </a:p>
          <a:p>
            <a:r>
              <a:rPr lang="fr-FR" dirty="0"/>
              <a:t>Δ 	</a:t>
            </a:r>
            <a:r>
              <a:rPr lang="fr-FR" dirty="0" err="1"/>
              <a:t>slope</a:t>
            </a:r>
            <a:r>
              <a:rPr lang="fr-FR" dirty="0"/>
              <a:t> </a:t>
            </a:r>
            <a:r>
              <a:rPr lang="fr-FR" dirty="0" err="1"/>
              <a:t>vapour</a:t>
            </a:r>
            <a:r>
              <a:rPr lang="fr-FR" dirty="0"/>
              <a:t> pressure </a:t>
            </a:r>
            <a:r>
              <a:rPr lang="fr-FR" dirty="0" err="1"/>
              <a:t>curve</a:t>
            </a:r>
            <a:r>
              <a:rPr lang="fr-FR" dirty="0"/>
              <a:t> [kPa °C</a:t>
            </a:r>
            <a:r>
              <a:rPr lang="fr-FR" baseline="30000" dirty="0"/>
              <a:t>-1</a:t>
            </a:r>
            <a:r>
              <a:rPr lang="fr-FR" dirty="0"/>
              <a:t>],</a:t>
            </a:r>
          </a:p>
          <a:p>
            <a:r>
              <a:rPr lang="fr-FR" dirty="0"/>
              <a:t>γ 	</a:t>
            </a:r>
            <a:r>
              <a:rPr lang="fr-FR" dirty="0" err="1"/>
              <a:t>psychrometric</a:t>
            </a:r>
            <a:r>
              <a:rPr lang="fr-FR" dirty="0"/>
              <a:t> constant [kPa °C</a:t>
            </a:r>
            <a:r>
              <a:rPr lang="fr-FR" baseline="30000" dirty="0"/>
              <a:t>-1</a:t>
            </a:r>
            <a:r>
              <a:rPr lang="fr-FR" dirty="0"/>
              <a:t>].</a:t>
            </a:r>
            <a:r>
              <a:rPr lang="en-US" sz="2000" dirty="0"/>
              <a:t>	</a:t>
            </a:r>
            <a:endParaRPr lang="en-US" sz="2000" baseline="-25000" dirty="0"/>
          </a:p>
        </p:txBody>
      </p:sp>
    </p:spTree>
    <p:extLst>
      <p:ext uri="{BB962C8B-B14F-4D97-AF65-F5344CB8AC3E}">
        <p14:creationId xmlns:p14="http://schemas.microsoft.com/office/powerpoint/2010/main" val="21166233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Penman-</a:t>
            </a:r>
            <a:r>
              <a:rPr lang="en-US" dirty="0" err="1"/>
              <a:t>Monteith</a:t>
            </a:r>
            <a:r>
              <a:rPr lang="en-US" dirty="0"/>
              <a:t> ET</a:t>
            </a:r>
          </a:p>
        </p:txBody>
      </p:sp>
      <p:sp>
        <p:nvSpPr>
          <p:cNvPr id="5" name="Slide Number Placeholder 4"/>
          <p:cNvSpPr>
            <a:spLocks noGrp="1"/>
          </p:cNvSpPr>
          <p:nvPr>
            <p:ph type="sldNum" sz="quarter" idx="11"/>
          </p:nvPr>
        </p:nvSpPr>
        <p:spPr>
          <a:prstGeom prst="rect">
            <a:avLst/>
          </a:prstGeom>
        </p:spPr>
        <p:txBody>
          <a:bodyPr/>
          <a:lstStyle/>
          <a:p>
            <a:fld id="{866D7F9A-4F93-4AD8-A546-1A6497458D76}" type="slidenum">
              <a:rPr lang="en-US" smtClean="0"/>
              <a:pPr/>
              <a:t>21</a:t>
            </a:fld>
            <a:endParaRPr lang="en-US"/>
          </a:p>
        </p:txBody>
      </p:sp>
      <p:pic>
        <p:nvPicPr>
          <p:cNvPr id="3" name="Picture 2"/>
          <p:cNvPicPr>
            <a:picLocks noChangeAspect="1"/>
          </p:cNvPicPr>
          <p:nvPr/>
        </p:nvPicPr>
        <p:blipFill>
          <a:blip r:embed="rId3"/>
          <a:stretch>
            <a:fillRect/>
          </a:stretch>
        </p:blipFill>
        <p:spPr>
          <a:xfrm>
            <a:off x="2057400" y="1417638"/>
            <a:ext cx="5029200" cy="4560849"/>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Penman-</a:t>
            </a:r>
            <a:r>
              <a:rPr lang="en-US" dirty="0" err="1"/>
              <a:t>Monteith</a:t>
            </a:r>
            <a:r>
              <a:rPr lang="en-US" dirty="0"/>
              <a:t> ET</a:t>
            </a:r>
          </a:p>
        </p:txBody>
      </p:sp>
      <p:pic>
        <p:nvPicPr>
          <p:cNvPr id="15" name="Content Placeholder 1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8014" y="1225550"/>
            <a:ext cx="5955571" cy="4718050"/>
          </a:xfrm>
        </p:spPr>
      </p:pic>
      <p:sp>
        <p:nvSpPr>
          <p:cNvPr id="7" name="Slide Number Placeholder 5"/>
          <p:cNvSpPr>
            <a:spLocks noGrp="1"/>
          </p:cNvSpPr>
          <p:nvPr>
            <p:ph type="sldNum" sz="quarter" idx="11"/>
          </p:nvPr>
        </p:nvSpPr>
        <p:spPr>
          <a:prstGeom prst="rect">
            <a:avLst/>
          </a:prstGeom>
        </p:spPr>
        <p:txBody>
          <a:bodyPr/>
          <a:lstStyle/>
          <a:p>
            <a:fld id="{AD5AC2D4-6748-4DED-9FAA-D5725C516E43}" type="slidenum">
              <a:rPr lang="en-US"/>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Crop Coefficient</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US" sz="3600" i="1" smtClean="0">
                              <a:latin typeface="Cambria Math" panose="02040503050406030204" pitchFamily="18" charset="0"/>
                            </a:rPr>
                          </m:ctrlPr>
                        </m:sSubPr>
                        <m:e>
                          <m:r>
                            <a:rPr lang="en-US" sz="3600" b="0" i="1" smtClean="0">
                              <a:latin typeface="Cambria Math" panose="02040503050406030204" pitchFamily="18" charset="0"/>
                            </a:rPr>
                            <m:t>𝐸𝑇</m:t>
                          </m:r>
                        </m:e>
                        <m:sub>
                          <m:r>
                            <a:rPr lang="en-US" sz="3600" b="0" i="1" smtClean="0">
                              <a:latin typeface="Cambria Math" panose="02040503050406030204" pitchFamily="18" charset="0"/>
                            </a:rPr>
                            <m:t>𝑐</m:t>
                          </m:r>
                        </m:sub>
                      </m:sSub>
                      <m:r>
                        <a:rPr lang="en-US" sz="3600" i="1">
                          <a:latin typeface="Cambria Math" panose="02040503050406030204" pitchFamily="18" charset="0"/>
                          <a:ea typeface="Cambria Math" panose="02040503050406030204" pitchFamily="18" charset="0"/>
                        </a:rPr>
                        <m:t>=</m:t>
                      </m:r>
                      <m:r>
                        <a:rPr lang="en-US" sz="3600" b="0" i="1" smtClean="0">
                          <a:latin typeface="Cambria Math" panose="02040503050406030204" pitchFamily="18" charset="0"/>
                          <a:ea typeface="Cambria Math" panose="02040503050406030204" pitchFamily="18" charset="0"/>
                        </a:rPr>
                        <m:t> </m:t>
                      </m:r>
                      <m:sSub>
                        <m:sSubPr>
                          <m:ctrlPr>
                            <a:rPr lang="en-US" sz="3600" b="0" i="1" smtClean="0">
                              <a:latin typeface="Cambria Math" panose="02040503050406030204" pitchFamily="18" charset="0"/>
                              <a:ea typeface="Cambria Math" panose="02040503050406030204" pitchFamily="18" charset="0"/>
                            </a:rPr>
                          </m:ctrlPr>
                        </m:sSubPr>
                        <m:e>
                          <m:r>
                            <a:rPr lang="en-US" sz="3600" b="0" i="1" smtClean="0">
                              <a:latin typeface="Cambria Math" panose="02040503050406030204" pitchFamily="18" charset="0"/>
                              <a:ea typeface="Cambria Math" panose="02040503050406030204" pitchFamily="18" charset="0"/>
                            </a:rPr>
                            <m:t>𝐾</m:t>
                          </m:r>
                        </m:e>
                        <m:sub>
                          <m:r>
                            <a:rPr lang="en-US" sz="3600" b="0" i="1" smtClean="0">
                              <a:latin typeface="Cambria Math" panose="02040503050406030204" pitchFamily="18" charset="0"/>
                              <a:ea typeface="Cambria Math" panose="02040503050406030204" pitchFamily="18" charset="0"/>
                            </a:rPr>
                            <m:t>𝑐</m:t>
                          </m:r>
                        </m:sub>
                      </m:sSub>
                      <m:sSub>
                        <m:sSubPr>
                          <m:ctrlPr>
                            <a:rPr lang="en-US" sz="3600" b="0" i="1" smtClean="0">
                              <a:latin typeface="Cambria Math" panose="02040503050406030204" pitchFamily="18" charset="0"/>
                              <a:ea typeface="Cambria Math" panose="02040503050406030204" pitchFamily="18" charset="0"/>
                            </a:rPr>
                          </m:ctrlPr>
                        </m:sSubPr>
                        <m:e>
                          <m:r>
                            <a:rPr lang="en-US" sz="3600" b="0" i="1" smtClean="0">
                              <a:latin typeface="Cambria Math" panose="02040503050406030204" pitchFamily="18" charset="0"/>
                              <a:ea typeface="Cambria Math" panose="02040503050406030204" pitchFamily="18" charset="0"/>
                            </a:rPr>
                            <m:t>𝐸𝑇</m:t>
                          </m:r>
                        </m:e>
                        <m:sub>
                          <m:r>
                            <a:rPr lang="en-US" sz="3600" b="0" i="1" smtClean="0">
                              <a:latin typeface="Cambria Math" panose="02040503050406030204" pitchFamily="18" charset="0"/>
                              <a:ea typeface="Cambria Math" panose="02040503050406030204" pitchFamily="18" charset="0"/>
                            </a:rPr>
                            <m:t>𝑜</m:t>
                          </m:r>
                        </m:sub>
                      </m:sSub>
                    </m:oMath>
                  </m:oMathPara>
                </a14:m>
                <a:endParaRPr lang="en-US" sz="3600" dirty="0"/>
              </a:p>
              <a:p>
                <a:pPr marL="0" indent="0">
                  <a:buNone/>
                </a:pPr>
                <a:endParaRPr lang="en-US" dirty="0"/>
              </a:p>
              <a:p>
                <a:pPr marL="0" indent="0">
                  <a:buNone/>
                </a:pPr>
                <a:r>
                  <a:rPr lang="en-US" sz="2800" dirty="0" err="1"/>
                  <a:t>ET</a:t>
                </a:r>
                <a:r>
                  <a:rPr lang="en-US" sz="2800" baseline="-25000" dirty="0" err="1"/>
                  <a:t>c</a:t>
                </a:r>
                <a:r>
                  <a:rPr lang="en-US" sz="2800" dirty="0"/>
                  <a:t> 	crop evapotranspiration</a:t>
                </a:r>
              </a:p>
              <a:p>
                <a:pPr marL="0" indent="0">
                  <a:buNone/>
                </a:pPr>
                <a:r>
                  <a:rPr lang="en-US" sz="2800" dirty="0"/>
                  <a:t>K</a:t>
                </a:r>
                <a:r>
                  <a:rPr lang="en-US" sz="2800" baseline="-25000" dirty="0"/>
                  <a:t>c</a:t>
                </a:r>
                <a:r>
                  <a:rPr lang="en-US" sz="2800" dirty="0"/>
                  <a:t> 	crop coefficient</a:t>
                </a:r>
              </a:p>
              <a:p>
                <a:pPr marL="0" indent="0">
                  <a:buNone/>
                </a:pPr>
                <a:r>
                  <a:rPr lang="en-US" sz="2800" dirty="0" err="1"/>
                  <a:t>ET</a:t>
                </a:r>
                <a:r>
                  <a:rPr lang="en-US" sz="2800" baseline="-25000" dirty="0" err="1"/>
                  <a:t>o</a:t>
                </a:r>
                <a:r>
                  <a:rPr lang="en-US" sz="2800" dirty="0"/>
                  <a:t> 	reference crop evapotranspiration</a:t>
                </a:r>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blipFill>
                <a:blip r:embed="rId3"/>
                <a:stretch>
                  <a:fillRect l="-1455"/>
                </a:stretch>
              </a:blipFill>
            </p:spPr>
            <p:txBody>
              <a:bodyPr/>
              <a:lstStyle/>
              <a:p>
                <a:r>
                  <a:rPr lang="en-US">
                    <a:noFill/>
                  </a:rPr>
                  <a:t> </a:t>
                </a:r>
              </a:p>
            </p:txBody>
          </p:sp>
        </mc:Fallback>
      </mc:AlternateContent>
    </p:spTree>
    <p:extLst>
      <p:ext uri="{BB962C8B-B14F-4D97-AF65-F5344CB8AC3E}">
        <p14:creationId xmlns:p14="http://schemas.microsoft.com/office/powerpoint/2010/main" val="1949088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normAutofit/>
          </a:bodyPr>
          <a:lstStyle/>
          <a:p>
            <a:r>
              <a:rPr lang="en-US" dirty="0"/>
              <a:t>Crop Coefficient</a:t>
            </a:r>
          </a:p>
        </p:txBody>
      </p:sp>
      <p:sp>
        <p:nvSpPr>
          <p:cNvPr id="6" name="Slide Number Placeholder 5"/>
          <p:cNvSpPr>
            <a:spLocks noGrp="1"/>
          </p:cNvSpPr>
          <p:nvPr>
            <p:ph type="sldNum" sz="quarter" idx="11"/>
          </p:nvPr>
        </p:nvSpPr>
        <p:spPr>
          <a:prstGeom prst="rect">
            <a:avLst/>
          </a:prstGeom>
        </p:spPr>
        <p:txBody>
          <a:bodyPr/>
          <a:lstStyle/>
          <a:p>
            <a:fld id="{C862BCF5-E1E8-4E15-BF6F-BAEFAED896EF}" type="slidenum">
              <a:rPr lang="en-US"/>
              <a:pPr/>
              <a:t>24</a:t>
            </a:fld>
            <a:endParaRPr lang="en-US"/>
          </a:p>
        </p:txBody>
      </p:sp>
      <p:pic>
        <p:nvPicPr>
          <p:cNvPr id="1027" name="Picture 3"/>
          <p:cNvPicPr>
            <a:picLocks noChangeAspect="1" noChangeArrowheads="1"/>
          </p:cNvPicPr>
          <p:nvPr/>
        </p:nvPicPr>
        <p:blipFill>
          <a:blip r:embed="rId3" cstate="print"/>
          <a:srcRect/>
          <a:stretch>
            <a:fillRect/>
          </a:stretch>
        </p:blipFill>
        <p:spPr bwMode="auto">
          <a:xfrm>
            <a:off x="437866" y="1828800"/>
            <a:ext cx="4297680" cy="3475891"/>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4933666" y="1828800"/>
            <a:ext cx="3847241" cy="347472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dirty="0"/>
              <a:t>Evapotranspiration LOSSES</a:t>
            </a:r>
          </a:p>
        </p:txBody>
      </p:sp>
      <p:sp>
        <p:nvSpPr>
          <p:cNvPr id="5" name="Slide Number Placeholder 5"/>
          <p:cNvSpPr>
            <a:spLocks noGrp="1"/>
          </p:cNvSpPr>
          <p:nvPr>
            <p:ph type="sldNum" sz="quarter" idx="11"/>
          </p:nvPr>
        </p:nvSpPr>
        <p:spPr>
          <a:prstGeom prst="rect">
            <a:avLst/>
          </a:prstGeom>
        </p:spPr>
        <p:txBody>
          <a:bodyPr/>
          <a:lstStyle/>
          <a:p>
            <a:fld id="{A221FDA7-63D6-41F1-B813-1755B392E16E}" type="slidenum">
              <a:rPr lang="en-US"/>
              <a:pPr/>
              <a:t>25</a:t>
            </a:fld>
            <a:endParaRPr lang="en-US"/>
          </a:p>
        </p:txBody>
      </p:sp>
      <p:pic>
        <p:nvPicPr>
          <p:cNvPr id="22" name="Picture 21">
            <a:extLst>
              <a:ext uri="{FF2B5EF4-FFF2-40B4-BE49-F238E27FC236}">
                <a16:creationId xmlns:a16="http://schemas.microsoft.com/office/drawing/2014/main" id="{780F3749-6C03-6842-FC47-32F08C365239}"/>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4325" y="1296174"/>
            <a:ext cx="2739253" cy="3481134"/>
          </a:xfrm>
          <a:prstGeom prst="rect">
            <a:avLst/>
          </a:prstGeom>
        </p:spPr>
      </p:pic>
      <p:pic>
        <p:nvPicPr>
          <p:cNvPr id="24" name="Picture 23">
            <a:extLst>
              <a:ext uri="{FF2B5EF4-FFF2-40B4-BE49-F238E27FC236}">
                <a16:creationId xmlns:a16="http://schemas.microsoft.com/office/drawing/2014/main" id="{8FD31C91-0400-3F89-B00C-01DCD7990ED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3103" y="1291024"/>
            <a:ext cx="3129677" cy="5136931"/>
          </a:xfrm>
          <a:prstGeom prst="rect">
            <a:avLst/>
          </a:prstGeom>
        </p:spPr>
      </p:pic>
      <p:pic>
        <p:nvPicPr>
          <p:cNvPr id="26" name="Picture 25">
            <a:extLst>
              <a:ext uri="{FF2B5EF4-FFF2-40B4-BE49-F238E27FC236}">
                <a16:creationId xmlns:a16="http://schemas.microsoft.com/office/drawing/2014/main" id="{B34FA013-2BFF-D0AA-FC01-BF36A5C42059}"/>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73730" y="1295400"/>
            <a:ext cx="2677507" cy="4954190"/>
          </a:xfrm>
          <a:prstGeom prst="rect">
            <a:avLst/>
          </a:prstGeom>
        </p:spPr>
      </p:pic>
      <p:sp>
        <p:nvSpPr>
          <p:cNvPr id="27" name="TextBox 26">
            <a:extLst>
              <a:ext uri="{FF2B5EF4-FFF2-40B4-BE49-F238E27FC236}">
                <a16:creationId xmlns:a16="http://schemas.microsoft.com/office/drawing/2014/main" id="{B6D62BFA-DED0-FA3C-23ED-F3D3B6A65D23}"/>
              </a:ext>
            </a:extLst>
          </p:cNvPr>
          <p:cNvSpPr txBox="1"/>
          <p:nvPr/>
        </p:nvSpPr>
        <p:spPr>
          <a:xfrm>
            <a:off x="3063103" y="986224"/>
            <a:ext cx="2057400" cy="276999"/>
          </a:xfrm>
          <a:prstGeom prst="rect">
            <a:avLst/>
          </a:prstGeom>
          <a:noFill/>
        </p:spPr>
        <p:txBody>
          <a:bodyPr wrap="square" rtlCol="0">
            <a:spAutoFit/>
          </a:bodyPr>
          <a:lstStyle/>
          <a:p>
            <a:r>
              <a:rPr lang="en-US" sz="1200" dirty="0"/>
              <a:t>Soil Moisture Accounting</a:t>
            </a:r>
          </a:p>
        </p:txBody>
      </p:sp>
      <p:sp>
        <p:nvSpPr>
          <p:cNvPr id="28" name="TextBox 27">
            <a:extLst>
              <a:ext uri="{FF2B5EF4-FFF2-40B4-BE49-F238E27FC236}">
                <a16:creationId xmlns:a16="http://schemas.microsoft.com/office/drawing/2014/main" id="{B20694FB-B757-8658-4ACA-0ABAD15FE708}"/>
              </a:ext>
            </a:extLst>
          </p:cNvPr>
          <p:cNvSpPr txBox="1"/>
          <p:nvPr/>
        </p:nvSpPr>
        <p:spPr>
          <a:xfrm>
            <a:off x="314325" y="1014799"/>
            <a:ext cx="2057400" cy="276999"/>
          </a:xfrm>
          <a:prstGeom prst="rect">
            <a:avLst/>
          </a:prstGeom>
          <a:noFill/>
        </p:spPr>
        <p:txBody>
          <a:bodyPr wrap="square" rtlCol="0">
            <a:spAutoFit/>
          </a:bodyPr>
          <a:lstStyle/>
          <a:p>
            <a:r>
              <a:rPr lang="en-US" sz="1200" dirty="0"/>
              <a:t>Deficit and Constant</a:t>
            </a:r>
          </a:p>
        </p:txBody>
      </p:sp>
      <p:sp>
        <p:nvSpPr>
          <p:cNvPr id="29" name="TextBox 28">
            <a:extLst>
              <a:ext uri="{FF2B5EF4-FFF2-40B4-BE49-F238E27FC236}">
                <a16:creationId xmlns:a16="http://schemas.microsoft.com/office/drawing/2014/main" id="{BD50FED8-03E4-F9A8-A70B-697AB12D696C}"/>
              </a:ext>
            </a:extLst>
          </p:cNvPr>
          <p:cNvSpPr txBox="1"/>
          <p:nvPr/>
        </p:nvSpPr>
        <p:spPr>
          <a:xfrm>
            <a:off x="6173730" y="1014025"/>
            <a:ext cx="2057400" cy="276999"/>
          </a:xfrm>
          <a:prstGeom prst="rect">
            <a:avLst/>
          </a:prstGeom>
          <a:noFill/>
        </p:spPr>
        <p:txBody>
          <a:bodyPr wrap="square" rtlCol="0">
            <a:spAutoFit/>
          </a:bodyPr>
          <a:lstStyle/>
          <a:p>
            <a:r>
              <a:rPr lang="en-US" sz="1200" dirty="0"/>
              <a:t>Layered Green and </a:t>
            </a:r>
            <a:r>
              <a:rPr lang="en-US" sz="1200" dirty="0" err="1"/>
              <a:t>Ampt</a:t>
            </a:r>
            <a:endParaRPr lang="en-US"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a:t>Comparison of Methods</a:t>
            </a:r>
            <a:br>
              <a:rPr lang="en-US" sz="4000" dirty="0"/>
            </a:br>
            <a:r>
              <a:rPr lang="en-US" sz="3600" dirty="0"/>
              <a:t>Deficit and Constant Loss</a:t>
            </a:r>
          </a:p>
        </p:txBody>
      </p:sp>
      <p:sp>
        <p:nvSpPr>
          <p:cNvPr id="7" name="Slide Number Placeholder 5"/>
          <p:cNvSpPr>
            <a:spLocks noGrp="1"/>
          </p:cNvSpPr>
          <p:nvPr>
            <p:ph type="sldNum" sz="quarter" idx="11"/>
          </p:nvPr>
        </p:nvSpPr>
        <p:spPr>
          <a:prstGeom prst="rect">
            <a:avLst/>
          </a:prstGeom>
        </p:spPr>
        <p:txBody>
          <a:bodyPr/>
          <a:lstStyle/>
          <a:p>
            <a:fld id="{BAA97DB6-22B7-4940-8EE5-0243EFF1C4D8}" type="slidenum">
              <a:rPr lang="en-US"/>
              <a:pPr/>
              <a:t>26</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76400"/>
            <a:ext cx="8229600" cy="448770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a:t>Comparison of Methods</a:t>
            </a:r>
            <a:br>
              <a:rPr lang="en-US" sz="4000" dirty="0"/>
            </a:br>
            <a:r>
              <a:rPr lang="en-US" sz="3600" dirty="0"/>
              <a:t>Deficit and Constant Loss</a:t>
            </a:r>
          </a:p>
        </p:txBody>
      </p:sp>
      <p:sp>
        <p:nvSpPr>
          <p:cNvPr id="7" name="Slide Number Placeholder 5"/>
          <p:cNvSpPr>
            <a:spLocks noGrp="1"/>
          </p:cNvSpPr>
          <p:nvPr>
            <p:ph type="sldNum" sz="quarter" idx="11"/>
          </p:nvPr>
        </p:nvSpPr>
        <p:spPr>
          <a:prstGeom prst="rect">
            <a:avLst/>
          </a:prstGeom>
        </p:spPr>
        <p:txBody>
          <a:bodyPr/>
          <a:lstStyle/>
          <a:p>
            <a:fld id="{BAA97DB6-22B7-4940-8EE5-0243EFF1C4D8}" type="slidenum">
              <a:rPr lang="en-US"/>
              <a:pPr/>
              <a:t>27</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97117"/>
            <a:ext cx="8229600" cy="4487704"/>
          </a:xfrm>
          <a:prstGeom prst="rect">
            <a:avLst/>
          </a:prstGeom>
        </p:spPr>
      </p:pic>
    </p:spTree>
    <p:extLst>
      <p:ext uri="{BB962C8B-B14F-4D97-AF65-F5344CB8AC3E}">
        <p14:creationId xmlns:p14="http://schemas.microsoft.com/office/powerpoint/2010/main" val="36160858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a:t>Comparison of Methods</a:t>
            </a:r>
            <a:br>
              <a:rPr lang="en-US" sz="4000" dirty="0"/>
            </a:br>
            <a:r>
              <a:rPr lang="en-US" sz="3600" dirty="0"/>
              <a:t>Soil Moisture Accounting Loss</a:t>
            </a:r>
          </a:p>
        </p:txBody>
      </p:sp>
      <p:sp>
        <p:nvSpPr>
          <p:cNvPr id="7" name="Slide Number Placeholder 5"/>
          <p:cNvSpPr>
            <a:spLocks noGrp="1"/>
          </p:cNvSpPr>
          <p:nvPr>
            <p:ph type="sldNum" sz="quarter" idx="11"/>
          </p:nvPr>
        </p:nvSpPr>
        <p:spPr>
          <a:prstGeom prst="rect">
            <a:avLst/>
          </a:prstGeom>
        </p:spPr>
        <p:txBody>
          <a:bodyPr/>
          <a:lstStyle/>
          <a:p>
            <a:fld id="{BAA97DB6-22B7-4940-8EE5-0243EFF1C4D8}" type="slidenum">
              <a:rPr lang="en-US"/>
              <a:pPr/>
              <a:t>28</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97117"/>
            <a:ext cx="8229600" cy="448770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en-US" dirty="0"/>
              <a:t>Comparison of Methods</a:t>
            </a:r>
            <a:br>
              <a:rPr lang="en-US" sz="4000" dirty="0"/>
            </a:br>
            <a:r>
              <a:rPr lang="en-US" sz="3600" dirty="0"/>
              <a:t>Soil Moisture Accounting Loss</a:t>
            </a:r>
          </a:p>
        </p:txBody>
      </p:sp>
      <p:sp>
        <p:nvSpPr>
          <p:cNvPr id="7" name="Slide Number Placeholder 5"/>
          <p:cNvSpPr>
            <a:spLocks noGrp="1"/>
          </p:cNvSpPr>
          <p:nvPr>
            <p:ph type="sldNum" sz="quarter" idx="11"/>
          </p:nvPr>
        </p:nvSpPr>
        <p:spPr>
          <a:prstGeom prst="rect">
            <a:avLst/>
          </a:prstGeom>
        </p:spPr>
        <p:txBody>
          <a:bodyPr/>
          <a:lstStyle/>
          <a:p>
            <a:fld id="{BAA97DB6-22B7-4940-8EE5-0243EFF1C4D8}" type="slidenum">
              <a:rPr lang="en-US"/>
              <a:pPr/>
              <a:t>29</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97117"/>
            <a:ext cx="8229600" cy="4487704"/>
          </a:xfrm>
          <a:prstGeom prst="rect">
            <a:avLst/>
          </a:prstGeom>
        </p:spPr>
      </p:pic>
    </p:spTree>
    <p:extLst>
      <p:ext uri="{BB962C8B-B14F-4D97-AF65-F5344CB8AC3E}">
        <p14:creationId xmlns:p14="http://schemas.microsoft.com/office/powerpoint/2010/main" val="1515548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a:t>Importance of Evapotranspiration</a:t>
            </a:r>
          </a:p>
        </p:txBody>
      </p:sp>
      <p:sp>
        <p:nvSpPr>
          <p:cNvPr id="4" name="Slide Number Placeholder 5"/>
          <p:cNvSpPr>
            <a:spLocks noGrp="1"/>
          </p:cNvSpPr>
          <p:nvPr>
            <p:ph type="sldNum" sz="quarter" idx="11"/>
          </p:nvPr>
        </p:nvSpPr>
        <p:spPr>
          <a:prstGeom prst="rect">
            <a:avLst/>
          </a:prstGeom>
        </p:spPr>
        <p:txBody>
          <a:bodyPr/>
          <a:lstStyle/>
          <a:p>
            <a:fld id="{E5FCAC4E-93CA-426B-B19D-4C59F46C8A6B}" type="slidenum">
              <a:rPr lang="en-US"/>
              <a:pPr/>
              <a:t>3</a:t>
            </a:fld>
            <a:endParaRPr 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9471" y="1379538"/>
            <a:ext cx="6925058" cy="473770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a:t>
            </a:r>
          </a:p>
        </p:txBody>
      </p:sp>
      <p:sp>
        <p:nvSpPr>
          <p:cNvPr id="3" name="Content Placeholder 2"/>
          <p:cNvSpPr>
            <a:spLocks noGrp="1"/>
          </p:cNvSpPr>
          <p:nvPr>
            <p:ph idx="1"/>
          </p:nvPr>
        </p:nvSpPr>
        <p:spPr/>
        <p:txBody>
          <a:bodyPr/>
          <a:lstStyle/>
          <a:p>
            <a:r>
              <a:rPr lang="en-US" dirty="0"/>
              <a:t>Options:</a:t>
            </a:r>
          </a:p>
          <a:p>
            <a:pPr lvl="1"/>
            <a:r>
              <a:rPr lang="en-US" dirty="0"/>
              <a:t>Calibrate to a station (e.g. CIMIS)</a:t>
            </a:r>
          </a:p>
          <a:p>
            <a:pPr lvl="1"/>
            <a:r>
              <a:rPr lang="en-US" dirty="0"/>
              <a:t>Calibrate to ET products (e.g. MODIS)</a:t>
            </a:r>
          </a:p>
          <a:p>
            <a:pPr lvl="1"/>
            <a:r>
              <a:rPr lang="en-US" dirty="0"/>
              <a:t>Calibrate to published values</a:t>
            </a:r>
          </a:p>
          <a:p>
            <a:pPr lvl="1"/>
            <a:r>
              <a:rPr lang="en-US" dirty="0"/>
              <a:t>Calibrate to water balance</a:t>
            </a:r>
          </a:p>
        </p:txBody>
      </p:sp>
    </p:spTree>
    <p:extLst>
      <p:ext uri="{BB962C8B-B14F-4D97-AF65-F5344CB8AC3E}">
        <p14:creationId xmlns:p14="http://schemas.microsoft.com/office/powerpoint/2010/main" val="22573023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CIMIS</a:t>
            </a:r>
          </a:p>
        </p:txBody>
      </p:sp>
      <p:pic>
        <p:nvPicPr>
          <p:cNvPr id="3" name="Picture 2"/>
          <p:cNvPicPr>
            <a:picLocks noChangeAspect="1"/>
          </p:cNvPicPr>
          <p:nvPr/>
        </p:nvPicPr>
        <p:blipFill>
          <a:blip r:embed="rId3"/>
          <a:stretch>
            <a:fillRect/>
          </a:stretch>
        </p:blipFill>
        <p:spPr>
          <a:xfrm>
            <a:off x="1182875" y="1417638"/>
            <a:ext cx="6778249" cy="4428835"/>
          </a:xfrm>
          <a:prstGeom prst="rect">
            <a:avLst/>
          </a:prstGeom>
        </p:spPr>
      </p:pic>
    </p:spTree>
    <p:extLst>
      <p:ext uri="{BB962C8B-B14F-4D97-AF65-F5344CB8AC3E}">
        <p14:creationId xmlns:p14="http://schemas.microsoft.com/office/powerpoint/2010/main" val="1598763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a:t>
            </a:r>
            <a:r>
              <a:rPr lang="en-US" dirty="0" err="1"/>
              <a:t>Ameriflux</a:t>
            </a:r>
            <a:endParaRPr lang="en-US" dirty="0"/>
          </a:p>
        </p:txBody>
      </p:sp>
      <p:pic>
        <p:nvPicPr>
          <p:cNvPr id="4" name="Picture 3"/>
          <p:cNvPicPr>
            <a:picLocks noChangeAspect="1"/>
          </p:cNvPicPr>
          <p:nvPr/>
        </p:nvPicPr>
        <p:blipFill>
          <a:blip r:embed="rId3"/>
          <a:stretch>
            <a:fillRect/>
          </a:stretch>
        </p:blipFill>
        <p:spPr>
          <a:xfrm>
            <a:off x="1327771" y="1417638"/>
            <a:ext cx="6488457" cy="4239487"/>
          </a:xfrm>
          <a:prstGeom prst="rect">
            <a:avLst/>
          </a:prstGeom>
        </p:spPr>
      </p:pic>
    </p:spTree>
    <p:extLst>
      <p:ext uri="{BB962C8B-B14F-4D97-AF65-F5344CB8AC3E}">
        <p14:creationId xmlns:p14="http://schemas.microsoft.com/office/powerpoint/2010/main" val="13588810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a:t>
            </a:r>
            <a:r>
              <a:rPr lang="en-US" dirty="0" err="1"/>
              <a:t>Fluxnet</a:t>
            </a:r>
            <a:endParaRPr lang="en-US" dirty="0"/>
          </a:p>
        </p:txBody>
      </p:sp>
      <p:pic>
        <p:nvPicPr>
          <p:cNvPr id="4" name="Picture 3"/>
          <p:cNvPicPr>
            <a:picLocks noChangeAspect="1"/>
          </p:cNvPicPr>
          <p:nvPr/>
        </p:nvPicPr>
        <p:blipFill>
          <a:blip r:embed="rId3"/>
          <a:stretch>
            <a:fillRect/>
          </a:stretch>
        </p:blipFill>
        <p:spPr>
          <a:xfrm>
            <a:off x="1401649" y="1417638"/>
            <a:ext cx="6340701" cy="4142946"/>
          </a:xfrm>
          <a:prstGeom prst="rect">
            <a:avLst/>
          </a:prstGeom>
        </p:spPr>
      </p:pic>
    </p:spTree>
    <p:extLst>
      <p:ext uri="{BB962C8B-B14F-4D97-AF65-F5344CB8AC3E}">
        <p14:creationId xmlns:p14="http://schemas.microsoft.com/office/powerpoint/2010/main" val="1203910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MODIS ET</a:t>
            </a:r>
          </a:p>
        </p:txBody>
      </p:sp>
      <p:pic>
        <p:nvPicPr>
          <p:cNvPr id="4" name="Picture 3"/>
          <p:cNvPicPr>
            <a:picLocks noChangeAspect="1"/>
          </p:cNvPicPr>
          <p:nvPr/>
        </p:nvPicPr>
        <p:blipFill>
          <a:blip r:embed="rId3"/>
          <a:stretch>
            <a:fillRect/>
          </a:stretch>
        </p:blipFill>
        <p:spPr>
          <a:xfrm>
            <a:off x="1257300" y="1603717"/>
            <a:ext cx="6629400" cy="4555660"/>
          </a:xfrm>
          <a:prstGeom prst="rect">
            <a:avLst/>
          </a:prstGeom>
        </p:spPr>
      </p:pic>
    </p:spTree>
    <p:extLst>
      <p:ext uri="{BB962C8B-B14F-4D97-AF65-F5344CB8AC3E}">
        <p14:creationId xmlns:p14="http://schemas.microsoft.com/office/powerpoint/2010/main" val="37796003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MODIS ET</a:t>
            </a:r>
          </a:p>
        </p:txBody>
      </p:sp>
      <p:pic>
        <p:nvPicPr>
          <p:cNvPr id="3" name="Picture 2"/>
          <p:cNvPicPr>
            <a:picLocks noChangeAspect="1"/>
          </p:cNvPicPr>
          <p:nvPr/>
        </p:nvPicPr>
        <p:blipFill>
          <a:blip r:embed="rId3"/>
          <a:stretch>
            <a:fillRect/>
          </a:stretch>
        </p:blipFill>
        <p:spPr>
          <a:xfrm>
            <a:off x="759069" y="1417638"/>
            <a:ext cx="7625861" cy="4130675"/>
          </a:xfrm>
          <a:prstGeom prst="rect">
            <a:avLst/>
          </a:prstGeom>
        </p:spPr>
      </p:pic>
    </p:spTree>
    <p:extLst>
      <p:ext uri="{BB962C8B-B14F-4D97-AF65-F5344CB8AC3E}">
        <p14:creationId xmlns:p14="http://schemas.microsoft.com/office/powerpoint/2010/main" val="3603112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normAutofit/>
          </a:bodyPr>
          <a:lstStyle/>
          <a:p>
            <a:r>
              <a:rPr lang="en-US" dirty="0"/>
              <a:t>Data – Climate Prediction Center</a:t>
            </a:r>
            <a:endParaRPr lang="en-US" sz="3600" dirty="0"/>
          </a:p>
        </p:txBody>
      </p:sp>
      <p:sp>
        <p:nvSpPr>
          <p:cNvPr id="6" name="Slide Number Placeholder 5"/>
          <p:cNvSpPr>
            <a:spLocks noGrp="1"/>
          </p:cNvSpPr>
          <p:nvPr>
            <p:ph type="sldNum" sz="quarter" idx="11"/>
          </p:nvPr>
        </p:nvSpPr>
        <p:spPr>
          <a:prstGeom prst="rect">
            <a:avLst/>
          </a:prstGeom>
        </p:spPr>
        <p:txBody>
          <a:bodyPr/>
          <a:lstStyle/>
          <a:p>
            <a:fld id="{6ED1D9C6-816C-4141-A8BE-7DB7FCAF7C33}" type="slidenum">
              <a:rPr lang="en-US"/>
              <a:pPr/>
              <a:t>36</a:t>
            </a:fld>
            <a:endParaRPr lang="en-US"/>
          </a:p>
        </p:txBody>
      </p:sp>
      <p:pic>
        <p:nvPicPr>
          <p:cNvPr id="3" name="Picture 2"/>
          <p:cNvPicPr>
            <a:picLocks noChangeAspect="1"/>
          </p:cNvPicPr>
          <p:nvPr/>
        </p:nvPicPr>
        <p:blipFill>
          <a:blip r:embed="rId3"/>
          <a:stretch>
            <a:fillRect/>
          </a:stretch>
        </p:blipFill>
        <p:spPr>
          <a:xfrm>
            <a:off x="1257300" y="1417638"/>
            <a:ext cx="6629400" cy="455566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a:bodyPr>
          <a:lstStyle/>
          <a:p>
            <a:r>
              <a:rPr lang="en-US" dirty="0">
                <a:solidFill>
                  <a:schemeClr val="tx1"/>
                </a:solidFill>
              </a:rPr>
              <a:t>Data - USAF</a:t>
            </a:r>
          </a:p>
        </p:txBody>
      </p:sp>
      <p:sp>
        <p:nvSpPr>
          <p:cNvPr id="6" name="Slide Number Placeholder 5"/>
          <p:cNvSpPr>
            <a:spLocks noGrp="1"/>
          </p:cNvSpPr>
          <p:nvPr>
            <p:ph type="sldNum" sz="quarter" idx="11"/>
          </p:nvPr>
        </p:nvSpPr>
        <p:spPr>
          <a:prstGeom prst="rect">
            <a:avLst/>
          </a:prstGeom>
        </p:spPr>
        <p:txBody>
          <a:bodyPr/>
          <a:lstStyle/>
          <a:p>
            <a:fld id="{F8181BD7-3C77-4402-BED8-60C1457D604D}" type="slidenum">
              <a:rPr lang="en-US"/>
              <a:pPr/>
              <a:t>37</a:t>
            </a:fld>
            <a:endParaRPr lang="en-US"/>
          </a:p>
        </p:txBody>
      </p:sp>
      <p:sp>
        <p:nvSpPr>
          <p:cNvPr id="96259" name="Text Box 3"/>
          <p:cNvSpPr txBox="1">
            <a:spLocks noChangeArrowheads="1"/>
          </p:cNvSpPr>
          <p:nvPr/>
        </p:nvSpPr>
        <p:spPr bwMode="auto">
          <a:xfrm>
            <a:off x="381000" y="2362200"/>
            <a:ext cx="3505200" cy="366713"/>
          </a:xfrm>
          <a:prstGeom prst="rect">
            <a:avLst/>
          </a:prstGeom>
          <a:noFill/>
          <a:ln w="9525" algn="ctr">
            <a:noFill/>
            <a:miter lim="800000"/>
            <a:headEnd/>
            <a:tailEnd/>
          </a:ln>
          <a:effectLst/>
        </p:spPr>
        <p:txBody>
          <a:bodyPr>
            <a:spAutoFit/>
          </a:bodyPr>
          <a:lstStyle/>
          <a:p>
            <a:pPr>
              <a:spcBef>
                <a:spcPct val="50000"/>
              </a:spcBef>
            </a:pPr>
            <a:endParaRPr lang="en-US">
              <a:solidFill>
                <a:schemeClr val="bg1"/>
              </a:solidFill>
            </a:endParaRPr>
          </a:p>
        </p:txBody>
      </p:sp>
      <p:pic>
        <p:nvPicPr>
          <p:cNvPr id="2" name="Picture 1"/>
          <p:cNvPicPr>
            <a:picLocks noChangeAspect="1"/>
          </p:cNvPicPr>
          <p:nvPr/>
        </p:nvPicPr>
        <p:blipFill>
          <a:blip r:embed="rId3"/>
          <a:stretch>
            <a:fillRect/>
          </a:stretch>
        </p:blipFill>
        <p:spPr>
          <a:xfrm>
            <a:off x="1257300" y="1417638"/>
            <a:ext cx="6629400" cy="4555659"/>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USAF</a:t>
            </a:r>
          </a:p>
        </p:txBody>
      </p:sp>
      <p:pic>
        <p:nvPicPr>
          <p:cNvPr id="4" name="Picture 2"/>
          <p:cNvPicPr>
            <a:picLocks noChangeAspect="1" noChangeArrowheads="1"/>
          </p:cNvPicPr>
          <p:nvPr/>
        </p:nvPicPr>
        <p:blipFill>
          <a:blip r:embed="rId3" cstate="print"/>
          <a:srcRect/>
          <a:stretch>
            <a:fillRect/>
          </a:stretch>
        </p:blipFill>
        <p:spPr bwMode="auto">
          <a:xfrm>
            <a:off x="1866900" y="1417638"/>
            <a:ext cx="5410200" cy="4005544"/>
          </a:xfrm>
          <a:prstGeom prst="rect">
            <a:avLst/>
          </a:prstGeom>
          <a:noFill/>
          <a:ln w="9525">
            <a:noFill/>
            <a:miter lim="800000"/>
            <a:headEnd/>
            <a:tailEnd/>
          </a:ln>
        </p:spPr>
      </p:pic>
      <p:sp>
        <p:nvSpPr>
          <p:cNvPr id="5" name="TextBox 4"/>
          <p:cNvSpPr txBox="1"/>
          <p:nvPr/>
        </p:nvSpPr>
        <p:spPr>
          <a:xfrm>
            <a:off x="3165204" y="5562600"/>
            <a:ext cx="2813591" cy="369332"/>
          </a:xfrm>
          <a:prstGeom prst="rect">
            <a:avLst/>
          </a:prstGeom>
          <a:noFill/>
        </p:spPr>
        <p:txBody>
          <a:bodyPr wrap="none" rtlCol="0">
            <a:spAutoFit/>
          </a:bodyPr>
          <a:lstStyle/>
          <a:p>
            <a:r>
              <a:rPr lang="en-US" dirty="0"/>
              <a:t>USAF product locator </a:t>
            </a:r>
            <a:r>
              <a:rPr lang="en-US" dirty="0" err="1"/>
              <a:t>kml</a:t>
            </a:r>
            <a:endParaRPr lang="en-US" dirty="0"/>
          </a:p>
        </p:txBody>
      </p:sp>
    </p:spTree>
    <p:extLst>
      <p:ext uri="{BB962C8B-B14F-4D97-AF65-F5344CB8AC3E}">
        <p14:creationId xmlns:p14="http://schemas.microsoft.com/office/powerpoint/2010/main" val="580564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 U. Oregon</a:t>
            </a:r>
          </a:p>
        </p:txBody>
      </p:sp>
      <p:pic>
        <p:nvPicPr>
          <p:cNvPr id="4" name="Content Placeholder 3"/>
          <p:cNvPicPr>
            <a:picLocks noGrp="1" noChangeAspect="1"/>
          </p:cNvPicPr>
          <p:nvPr>
            <p:ph idx="1"/>
          </p:nvPr>
        </p:nvPicPr>
        <p:blipFill>
          <a:blip r:embed="rId3"/>
          <a:stretch>
            <a:fillRect/>
          </a:stretch>
        </p:blipFill>
        <p:spPr>
          <a:xfrm>
            <a:off x="1062945" y="1225550"/>
            <a:ext cx="6865710" cy="4718050"/>
          </a:xfrm>
          <a:prstGeom prst="rect">
            <a:avLst/>
          </a:prstGeom>
        </p:spPr>
      </p:pic>
    </p:spTree>
    <p:extLst>
      <p:ext uri="{BB962C8B-B14F-4D97-AF65-F5344CB8AC3E}">
        <p14:creationId xmlns:p14="http://schemas.microsoft.com/office/powerpoint/2010/main" val="1676852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44A06-9B59-0506-625D-D2B674BFE368}"/>
              </a:ext>
            </a:extLst>
          </p:cNvPr>
          <p:cNvSpPr>
            <a:spLocks noGrp="1"/>
          </p:cNvSpPr>
          <p:nvPr>
            <p:ph type="title"/>
          </p:nvPr>
        </p:nvSpPr>
        <p:spPr/>
        <p:txBody>
          <a:bodyPr/>
          <a:lstStyle/>
          <a:p>
            <a:r>
              <a:rPr lang="en-US" dirty="0"/>
              <a:t>Annual water balance</a:t>
            </a:r>
          </a:p>
        </p:txBody>
      </p:sp>
      <p:pic>
        <p:nvPicPr>
          <p:cNvPr id="6" name="Content Placeholder 5">
            <a:extLst>
              <a:ext uri="{FF2B5EF4-FFF2-40B4-BE49-F238E27FC236}">
                <a16:creationId xmlns:a16="http://schemas.microsoft.com/office/drawing/2014/main" id="{D91B2CD6-CB49-C8BC-A1FF-4A69DC26B24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06148" y="1081088"/>
            <a:ext cx="7248525" cy="4664268"/>
          </a:xfrm>
        </p:spPr>
      </p:pic>
      <p:sp>
        <p:nvSpPr>
          <p:cNvPr id="4" name="Slide Number Placeholder 3">
            <a:extLst>
              <a:ext uri="{FF2B5EF4-FFF2-40B4-BE49-F238E27FC236}">
                <a16:creationId xmlns:a16="http://schemas.microsoft.com/office/drawing/2014/main" id="{395A3732-8DD4-8FB6-8E54-7A32BF965D9F}"/>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TextBox 7">
            <a:extLst>
              <a:ext uri="{FF2B5EF4-FFF2-40B4-BE49-F238E27FC236}">
                <a16:creationId xmlns:a16="http://schemas.microsoft.com/office/drawing/2014/main" id="{CDEB04E7-5570-EDCF-874B-2F042F3F9B97}"/>
              </a:ext>
            </a:extLst>
          </p:cNvPr>
          <p:cNvSpPr txBox="1"/>
          <p:nvPr/>
        </p:nvSpPr>
        <p:spPr>
          <a:xfrm>
            <a:off x="3048000" y="6048158"/>
            <a:ext cx="4572000" cy="246221"/>
          </a:xfrm>
          <a:prstGeom prst="rect">
            <a:avLst/>
          </a:prstGeom>
          <a:noFill/>
        </p:spPr>
        <p:txBody>
          <a:bodyPr wrap="square">
            <a:spAutoFit/>
          </a:bodyPr>
          <a:lstStyle/>
          <a:p>
            <a:r>
              <a:rPr lang="en-US" sz="1000" dirty="0"/>
              <a:t>Source: https://www.groundwatergovernance.org/</a:t>
            </a:r>
          </a:p>
        </p:txBody>
      </p:sp>
    </p:spTree>
    <p:extLst>
      <p:ext uri="{BB962C8B-B14F-4D97-AF65-F5344CB8AC3E}">
        <p14:creationId xmlns:p14="http://schemas.microsoft.com/office/powerpoint/2010/main" val="35863883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a:t>Review</a:t>
            </a:r>
          </a:p>
        </p:txBody>
      </p:sp>
      <p:sp>
        <p:nvSpPr>
          <p:cNvPr id="3075" name="Rectangle 3"/>
          <p:cNvSpPr>
            <a:spLocks noGrp="1" noChangeArrowheads="1"/>
          </p:cNvSpPr>
          <p:nvPr>
            <p:ph idx="1"/>
          </p:nvPr>
        </p:nvSpPr>
        <p:spPr/>
        <p:txBody>
          <a:bodyPr/>
          <a:lstStyle/>
          <a:p>
            <a:pPr marL="342900" indent="-342900">
              <a:buFont typeface="Arial" panose="020B0604020202020204" pitchFamily="34" charset="0"/>
              <a:buChar char="•"/>
            </a:pPr>
            <a:r>
              <a:rPr lang="en-US" dirty="0"/>
              <a:t>Summarized evapotranspiration physical processes</a:t>
            </a:r>
          </a:p>
          <a:p>
            <a:pPr marL="342900" indent="-342900">
              <a:buFont typeface="Arial" panose="020B0604020202020204" pitchFamily="34" charset="0"/>
              <a:buChar char="•"/>
            </a:pPr>
            <a:r>
              <a:rPr lang="en-US" dirty="0"/>
              <a:t>Compared evapotranspiration methods in HEC-HMS</a:t>
            </a:r>
          </a:p>
          <a:p>
            <a:pPr lvl="1"/>
            <a:endParaRPr lang="en-US" dirty="0"/>
          </a:p>
        </p:txBody>
      </p:sp>
      <p:sp>
        <p:nvSpPr>
          <p:cNvPr id="4" name="Slide Number Placeholder 5"/>
          <p:cNvSpPr>
            <a:spLocks noGrp="1"/>
          </p:cNvSpPr>
          <p:nvPr>
            <p:ph type="sldNum" sz="quarter" idx="11"/>
          </p:nvPr>
        </p:nvSpPr>
        <p:spPr>
          <a:prstGeom prst="rect">
            <a:avLst/>
          </a:prstGeom>
        </p:spPr>
        <p:txBody>
          <a:bodyPr/>
          <a:lstStyle/>
          <a:p>
            <a:fld id="{40547653-230D-4A9E-8953-AED010A726F7}" type="slidenum">
              <a:rPr lang="en-US"/>
              <a:pPr/>
              <a:t>40</a:t>
            </a:fld>
            <a:endParaRPr lang="en-US" dirty="0"/>
          </a:p>
        </p:txBody>
      </p:sp>
    </p:spTree>
    <p:extLst>
      <p:ext uri="{BB962C8B-B14F-4D97-AF65-F5344CB8AC3E}">
        <p14:creationId xmlns:p14="http://schemas.microsoft.com/office/powerpoint/2010/main" val="3951320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sz="2400" dirty="0"/>
              <a:t>Allen, R.G., Pereira, L.S., </a:t>
            </a:r>
            <a:r>
              <a:rPr lang="en-US" sz="2400" dirty="0" err="1"/>
              <a:t>Raes</a:t>
            </a:r>
            <a:r>
              <a:rPr lang="en-US" sz="2400" dirty="0"/>
              <a:t>, D., Smith, M. 1998. Crop evapotranspiration —guidelines for computing crop water requirements. FAO Irrigation and drainage paper 56. Food and Agriculture Organization, Rome.</a:t>
            </a:r>
          </a:p>
          <a:p>
            <a:r>
              <a:rPr lang="en-US" sz="2400" dirty="0" err="1"/>
              <a:t>Hamon</a:t>
            </a:r>
            <a:r>
              <a:rPr lang="en-US" sz="2400" dirty="0"/>
              <a:t>, W.R. 1961. "Estimating Potential Evapotranspiration," Journal of the Hydraulics Division, ASCE. 87(HY3):107-120.</a:t>
            </a:r>
          </a:p>
          <a:p>
            <a:r>
              <a:rPr lang="en-US" sz="2400" dirty="0"/>
              <a:t>Hargreaves, G.H., and Z.A. </a:t>
            </a:r>
            <a:r>
              <a:rPr lang="en-US" sz="2400" dirty="0" err="1"/>
              <a:t>Samani</a:t>
            </a:r>
            <a:r>
              <a:rPr lang="en-US" sz="2400" dirty="0"/>
              <a:t>. 1985. Reference crop evapotranspiration from temperature. Applied </a:t>
            </a:r>
            <a:r>
              <a:rPr lang="en-US" sz="2400" dirty="0" err="1"/>
              <a:t>Engrg</a:t>
            </a:r>
            <a:r>
              <a:rPr lang="en-US" sz="2400" dirty="0"/>
              <a:t>. in Agric. 1:96-99.</a:t>
            </a:r>
          </a:p>
        </p:txBody>
      </p:sp>
      <p:sp>
        <p:nvSpPr>
          <p:cNvPr id="4" name="Slide Number Placeholder 5"/>
          <p:cNvSpPr>
            <a:spLocks noGrp="1"/>
          </p:cNvSpPr>
          <p:nvPr>
            <p:ph type="sldNum" sz="quarter" idx="11"/>
          </p:nvPr>
        </p:nvSpPr>
        <p:spPr>
          <a:prstGeom prst="rect">
            <a:avLst/>
          </a:prstGeom>
        </p:spPr>
        <p:txBody>
          <a:bodyPr/>
          <a:lstStyle/>
          <a:p>
            <a:fld id="{E0D286FA-CD49-4819-8615-41989D08FACF}" type="slidenum">
              <a:rPr lang="en-US"/>
              <a:pPr/>
              <a:t>41</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dirty="0"/>
              <a:t>Evaporation Basics</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55800" y="1679575"/>
            <a:ext cx="5080000" cy="3810000"/>
          </a:xfrm>
        </p:spPr>
      </p:pic>
      <p:sp>
        <p:nvSpPr>
          <p:cNvPr id="4" name="Slide Number Placeholder 5"/>
          <p:cNvSpPr>
            <a:spLocks noGrp="1"/>
          </p:cNvSpPr>
          <p:nvPr>
            <p:ph type="sldNum" sz="quarter" idx="11"/>
          </p:nvPr>
        </p:nvSpPr>
        <p:spPr>
          <a:prstGeom prst="rect">
            <a:avLst/>
          </a:prstGeom>
        </p:spPr>
        <p:txBody>
          <a:bodyPr/>
          <a:lstStyle/>
          <a:p>
            <a:fld id="{FE4AAA80-8F8C-47B3-9E2E-4C4CF0C02E1C}" type="slidenum">
              <a:rPr lang="en-US"/>
              <a:pPr/>
              <a:t>5</a:t>
            </a:fld>
            <a:endParaRPr lang="en-US"/>
          </a:p>
        </p:txBody>
      </p:sp>
      <p:sp>
        <p:nvSpPr>
          <p:cNvPr id="3" name="TextBox 2"/>
          <p:cNvSpPr txBox="1"/>
          <p:nvPr/>
        </p:nvSpPr>
        <p:spPr>
          <a:xfrm>
            <a:off x="2639644" y="5679300"/>
            <a:ext cx="3949671" cy="276999"/>
          </a:xfrm>
          <a:prstGeom prst="rect">
            <a:avLst/>
          </a:prstGeom>
          <a:noFill/>
        </p:spPr>
        <p:txBody>
          <a:bodyPr wrap="none" rtlCol="0">
            <a:spAutoFit/>
          </a:bodyPr>
          <a:lstStyle/>
          <a:p>
            <a:r>
              <a:rPr lang="en-US" sz="1200" dirty="0"/>
              <a:t>Source: Iowa State University Department of Agronomy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t>Transpiration Basics</a:t>
            </a: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62405" y="1612042"/>
            <a:ext cx="5619189" cy="3633916"/>
          </a:xfrm>
        </p:spPr>
      </p:pic>
      <p:sp>
        <p:nvSpPr>
          <p:cNvPr id="5" name="Slide Number Placeholder 5"/>
          <p:cNvSpPr>
            <a:spLocks noGrp="1"/>
          </p:cNvSpPr>
          <p:nvPr>
            <p:ph type="sldNum" sz="quarter" idx="11"/>
          </p:nvPr>
        </p:nvSpPr>
        <p:spPr>
          <a:prstGeom prst="rect">
            <a:avLst/>
          </a:prstGeom>
        </p:spPr>
        <p:txBody>
          <a:bodyPr/>
          <a:lstStyle/>
          <a:p>
            <a:fld id="{F093F91C-2A74-4029-ABBE-0751D22748EB}" type="slidenum">
              <a:rPr lang="en-US"/>
              <a:pPr/>
              <a:t>6</a:t>
            </a:fld>
            <a:endParaRPr lang="en-US"/>
          </a:p>
        </p:txBody>
      </p:sp>
      <p:sp>
        <p:nvSpPr>
          <p:cNvPr id="7" name="TextBox 6"/>
          <p:cNvSpPr txBox="1"/>
          <p:nvPr/>
        </p:nvSpPr>
        <p:spPr>
          <a:xfrm>
            <a:off x="3363944" y="5707446"/>
            <a:ext cx="2416111" cy="369332"/>
          </a:xfrm>
          <a:prstGeom prst="rect">
            <a:avLst/>
          </a:prstGeom>
          <a:noFill/>
        </p:spPr>
        <p:txBody>
          <a:bodyPr wrap="none" rtlCol="0">
            <a:spAutoFit/>
          </a:bodyPr>
          <a:lstStyle/>
          <a:p>
            <a:r>
              <a:rPr lang="en-US" dirty="0"/>
              <a:t>Source: WMO FAO56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a:t>Evapotranspiration Basics</a:t>
            </a:r>
          </a:p>
        </p:txBody>
      </p:sp>
      <p:sp>
        <p:nvSpPr>
          <p:cNvPr id="4" name="Slide Number Placeholder 5"/>
          <p:cNvSpPr>
            <a:spLocks noGrp="1"/>
          </p:cNvSpPr>
          <p:nvPr>
            <p:ph type="sldNum" sz="quarter" idx="11"/>
          </p:nvPr>
        </p:nvSpPr>
        <p:spPr>
          <a:prstGeom prst="rect">
            <a:avLst/>
          </a:prstGeom>
        </p:spPr>
        <p:txBody>
          <a:bodyPr/>
          <a:lstStyle/>
          <a:p>
            <a:fld id="{E88769B8-7239-4DC8-8719-7151EDE4D4DF}" type="slidenum">
              <a:rPr lang="en-US"/>
              <a:pPr/>
              <a:t>7</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3074" y="1600200"/>
            <a:ext cx="6277851" cy="4134427"/>
          </a:xfrm>
          <a:prstGeom prst="rect">
            <a:avLst/>
          </a:prstGeom>
        </p:spPr>
      </p:pic>
      <p:sp>
        <p:nvSpPr>
          <p:cNvPr id="8" name="TextBox 7"/>
          <p:cNvSpPr txBox="1"/>
          <p:nvPr/>
        </p:nvSpPr>
        <p:spPr>
          <a:xfrm>
            <a:off x="3363943" y="5741554"/>
            <a:ext cx="2416111" cy="369332"/>
          </a:xfrm>
          <a:prstGeom prst="rect">
            <a:avLst/>
          </a:prstGeom>
          <a:noFill/>
        </p:spPr>
        <p:txBody>
          <a:bodyPr wrap="none" rtlCol="0">
            <a:spAutoFit/>
          </a:bodyPr>
          <a:lstStyle/>
          <a:p>
            <a:r>
              <a:rPr lang="en-US" dirty="0"/>
              <a:t>Source: WMO FAO56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Evapotranspiration Basics</a:t>
            </a:r>
          </a:p>
        </p:txBody>
      </p:sp>
      <p:sp>
        <p:nvSpPr>
          <p:cNvPr id="4" name="Slide Number Placeholder 5"/>
          <p:cNvSpPr>
            <a:spLocks noGrp="1"/>
          </p:cNvSpPr>
          <p:nvPr>
            <p:ph type="sldNum" sz="quarter" idx="11"/>
          </p:nvPr>
        </p:nvSpPr>
        <p:spPr>
          <a:prstGeom prst="rect">
            <a:avLst/>
          </a:prstGeom>
        </p:spPr>
        <p:txBody>
          <a:bodyPr/>
          <a:lstStyle/>
          <a:p>
            <a:fld id="{E88769B8-7239-4DC8-8719-7151EDE4D4DF}" type="slidenum">
              <a:rPr lang="en-US"/>
              <a:pPr/>
              <a:t>8</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379538"/>
            <a:ext cx="5514975" cy="4073203"/>
          </a:xfrm>
          <a:prstGeom prst="rect">
            <a:avLst/>
          </a:prstGeom>
        </p:spPr>
      </p:pic>
      <p:sp>
        <p:nvSpPr>
          <p:cNvPr id="3" name="TextBox 2"/>
          <p:cNvSpPr txBox="1"/>
          <p:nvPr/>
        </p:nvSpPr>
        <p:spPr>
          <a:xfrm>
            <a:off x="2009775" y="5558410"/>
            <a:ext cx="5638800" cy="400110"/>
          </a:xfrm>
          <a:prstGeom prst="rect">
            <a:avLst/>
          </a:prstGeom>
          <a:noFill/>
        </p:spPr>
        <p:txBody>
          <a:bodyPr wrap="square" rtlCol="0">
            <a:spAutoFit/>
          </a:bodyPr>
          <a:lstStyle/>
          <a:p>
            <a:r>
              <a:rPr lang="en-US" sz="1000" i="1" dirty="0"/>
              <a:t>Credit: Figure drawn by Gigi Richard, adapted from Bates, R.L. &amp;</a:t>
            </a:r>
            <a:r>
              <a:rPr lang="en-US" sz="1000" i="1" dirty="0" err="1"/>
              <a:t>amp;amp</a:t>
            </a:r>
            <a:r>
              <a:rPr lang="en-US" sz="1000" i="1" dirty="0"/>
              <a:t>; </a:t>
            </a:r>
            <a:r>
              <a:rPr lang="en-US" sz="1000" i="1" dirty="0" err="1"/>
              <a:t>J.A.Jackson</a:t>
            </a:r>
            <a:r>
              <a:rPr lang="en-US" sz="1000" i="1" dirty="0"/>
              <a:t>, Glossary of Geology, Second Edition, American Geology Institute, 1980</a:t>
            </a:r>
            <a:endParaRPr lang="en-US" sz="1000" dirty="0"/>
          </a:p>
        </p:txBody>
      </p:sp>
    </p:spTree>
    <p:extLst>
      <p:ext uri="{BB962C8B-B14F-4D97-AF65-F5344CB8AC3E}">
        <p14:creationId xmlns:p14="http://schemas.microsoft.com/office/powerpoint/2010/main" val="2296311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913DECE-F53F-BFFE-983F-037C083CC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812" y="2495232"/>
            <a:ext cx="7572375" cy="2286000"/>
          </a:xfrm>
          <a:prstGeom prst="rect">
            <a:avLst/>
          </a:prstGeom>
        </p:spPr>
      </p:pic>
      <p:sp>
        <p:nvSpPr>
          <p:cNvPr id="2" name="Title 1"/>
          <p:cNvSpPr>
            <a:spLocks noGrp="1"/>
          </p:cNvSpPr>
          <p:nvPr>
            <p:ph type="title"/>
          </p:nvPr>
        </p:nvSpPr>
        <p:spPr/>
        <p:txBody>
          <a:bodyPr/>
          <a:lstStyle/>
          <a:p>
            <a:r>
              <a:rPr lang="en-US" dirty="0"/>
              <a:t>ET methods – a spectrum of Complexity</a:t>
            </a:r>
          </a:p>
        </p:txBody>
      </p:sp>
      <p:sp>
        <p:nvSpPr>
          <p:cNvPr id="8" name="TextBox 7"/>
          <p:cNvSpPr txBox="1"/>
          <p:nvPr/>
        </p:nvSpPr>
        <p:spPr>
          <a:xfrm>
            <a:off x="914400" y="2202050"/>
            <a:ext cx="1905000" cy="369332"/>
          </a:xfrm>
          <a:prstGeom prst="rect">
            <a:avLst/>
          </a:prstGeom>
          <a:noFill/>
        </p:spPr>
        <p:txBody>
          <a:bodyPr wrap="square" rtlCol="0">
            <a:spAutoFit/>
          </a:bodyPr>
          <a:lstStyle/>
          <a:p>
            <a:r>
              <a:rPr lang="en-US" dirty="0"/>
              <a:t>Monthly Average</a:t>
            </a:r>
          </a:p>
        </p:txBody>
      </p:sp>
      <p:sp>
        <p:nvSpPr>
          <p:cNvPr id="9" name="TextBox 8"/>
          <p:cNvSpPr txBox="1"/>
          <p:nvPr/>
        </p:nvSpPr>
        <p:spPr>
          <a:xfrm>
            <a:off x="2781300" y="4682858"/>
            <a:ext cx="1066800" cy="369332"/>
          </a:xfrm>
          <a:prstGeom prst="rect">
            <a:avLst/>
          </a:prstGeom>
          <a:noFill/>
        </p:spPr>
        <p:txBody>
          <a:bodyPr wrap="square" rtlCol="0">
            <a:spAutoFit/>
          </a:bodyPr>
          <a:lstStyle/>
          <a:p>
            <a:r>
              <a:rPr lang="en-US" dirty="0" err="1"/>
              <a:t>Hamon</a:t>
            </a:r>
            <a:endParaRPr lang="en-US" dirty="0"/>
          </a:p>
        </p:txBody>
      </p:sp>
      <p:sp>
        <p:nvSpPr>
          <p:cNvPr id="10" name="TextBox 9"/>
          <p:cNvSpPr txBox="1"/>
          <p:nvPr/>
        </p:nvSpPr>
        <p:spPr>
          <a:xfrm>
            <a:off x="3777503" y="2186174"/>
            <a:ext cx="1447800" cy="369332"/>
          </a:xfrm>
          <a:prstGeom prst="rect">
            <a:avLst/>
          </a:prstGeom>
          <a:noFill/>
        </p:spPr>
        <p:txBody>
          <a:bodyPr wrap="square" rtlCol="0">
            <a:spAutoFit/>
          </a:bodyPr>
          <a:lstStyle/>
          <a:p>
            <a:r>
              <a:rPr lang="en-US" dirty="0"/>
              <a:t>Hargreaves</a:t>
            </a:r>
          </a:p>
        </p:txBody>
      </p:sp>
      <p:sp>
        <p:nvSpPr>
          <p:cNvPr id="11" name="TextBox 10"/>
          <p:cNvSpPr txBox="1"/>
          <p:nvPr/>
        </p:nvSpPr>
        <p:spPr>
          <a:xfrm>
            <a:off x="5204012" y="4682858"/>
            <a:ext cx="1752600" cy="369332"/>
          </a:xfrm>
          <a:prstGeom prst="rect">
            <a:avLst/>
          </a:prstGeom>
          <a:noFill/>
        </p:spPr>
        <p:txBody>
          <a:bodyPr wrap="square" rtlCol="0">
            <a:spAutoFit/>
          </a:bodyPr>
          <a:lstStyle/>
          <a:p>
            <a:r>
              <a:rPr lang="en-US" dirty="0"/>
              <a:t>Priestly-Taylor</a:t>
            </a:r>
          </a:p>
        </p:txBody>
      </p:sp>
      <p:sp>
        <p:nvSpPr>
          <p:cNvPr id="12" name="TextBox 11"/>
          <p:cNvSpPr txBox="1"/>
          <p:nvPr/>
        </p:nvSpPr>
        <p:spPr>
          <a:xfrm>
            <a:off x="6183406" y="2202050"/>
            <a:ext cx="2046194" cy="369332"/>
          </a:xfrm>
          <a:prstGeom prst="rect">
            <a:avLst/>
          </a:prstGeom>
          <a:noFill/>
        </p:spPr>
        <p:txBody>
          <a:bodyPr wrap="square" rtlCol="0">
            <a:spAutoFit/>
          </a:bodyPr>
          <a:lstStyle/>
          <a:p>
            <a:r>
              <a:rPr lang="en-US" dirty="0"/>
              <a:t>Penman-</a:t>
            </a:r>
            <a:r>
              <a:rPr lang="en-US" dirty="0" err="1"/>
              <a:t>Monteith</a:t>
            </a:r>
            <a:endParaRPr lang="en-US" dirty="0"/>
          </a:p>
        </p:txBody>
      </p:sp>
      <p:sp>
        <p:nvSpPr>
          <p:cNvPr id="6" name="TextBox 5"/>
          <p:cNvSpPr txBox="1"/>
          <p:nvPr/>
        </p:nvSpPr>
        <p:spPr>
          <a:xfrm>
            <a:off x="1600200" y="3442454"/>
            <a:ext cx="914400" cy="369332"/>
          </a:xfrm>
          <a:prstGeom prst="rect">
            <a:avLst/>
          </a:prstGeom>
          <a:noFill/>
        </p:spPr>
        <p:txBody>
          <a:bodyPr wrap="square" rtlCol="0">
            <a:spAutoFit/>
          </a:bodyPr>
          <a:lstStyle/>
          <a:p>
            <a:r>
              <a:rPr lang="en-US" dirty="0">
                <a:solidFill>
                  <a:schemeClr val="tx2"/>
                </a:solidFill>
              </a:rPr>
              <a:t>Simple</a:t>
            </a:r>
          </a:p>
        </p:txBody>
      </p:sp>
      <p:sp>
        <p:nvSpPr>
          <p:cNvPr id="15" name="TextBox 14">
            <a:extLst>
              <a:ext uri="{FF2B5EF4-FFF2-40B4-BE49-F238E27FC236}">
                <a16:creationId xmlns:a16="http://schemas.microsoft.com/office/drawing/2014/main" id="{532CDCD9-C8B9-5CE4-ECBA-0F36F8567971}"/>
              </a:ext>
            </a:extLst>
          </p:cNvPr>
          <p:cNvSpPr txBox="1"/>
          <p:nvPr/>
        </p:nvSpPr>
        <p:spPr>
          <a:xfrm>
            <a:off x="6457948" y="3491641"/>
            <a:ext cx="1143002" cy="369332"/>
          </a:xfrm>
          <a:prstGeom prst="rect">
            <a:avLst/>
          </a:prstGeom>
          <a:noFill/>
        </p:spPr>
        <p:txBody>
          <a:bodyPr wrap="square" rtlCol="0">
            <a:spAutoFit/>
          </a:bodyPr>
          <a:lstStyle/>
          <a:p>
            <a:r>
              <a:rPr lang="en-US" dirty="0">
                <a:solidFill>
                  <a:schemeClr val="tx2"/>
                </a:solidFill>
              </a:rPr>
              <a:t>Complex</a:t>
            </a:r>
          </a:p>
        </p:txBody>
      </p:sp>
    </p:spTree>
    <p:extLst>
      <p:ext uri="{BB962C8B-B14F-4D97-AF65-F5344CB8AC3E}">
        <p14:creationId xmlns:p14="http://schemas.microsoft.com/office/powerpoint/2010/main" val="2625813542"/>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USACE_FY15</Template>
  <TotalTime>12056</TotalTime>
  <Words>3282</Words>
  <Application>Microsoft Office PowerPoint</Application>
  <PresentationFormat>On-screen Show (4:3)</PresentationFormat>
  <Paragraphs>287</Paragraphs>
  <Slides>41</Slides>
  <Notes>41</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41</vt:i4>
      </vt:variant>
    </vt:vector>
  </HeadingPairs>
  <TitlesOfParts>
    <vt:vector size="51" baseType="lpstr">
      <vt:lpstr>Arial</vt:lpstr>
      <vt:lpstr>Calibri</vt:lpstr>
      <vt:lpstr>Cambria Math</vt:lpstr>
      <vt:lpstr>Wingdings</vt:lpstr>
      <vt:lpstr>Wingdings 3</vt:lpstr>
      <vt:lpstr>Title Slide Templates</vt:lpstr>
      <vt:lpstr>Content Templates</vt:lpstr>
      <vt:lpstr>USACE_FY15</vt:lpstr>
      <vt:lpstr>Custom Design</vt:lpstr>
      <vt:lpstr>1_Custom Design</vt:lpstr>
      <vt:lpstr>Evapotranspiration</vt:lpstr>
      <vt:lpstr>Objectives</vt:lpstr>
      <vt:lpstr>Importance of Evapotranspiration</vt:lpstr>
      <vt:lpstr>Annual water balance</vt:lpstr>
      <vt:lpstr>Evaporation Basics</vt:lpstr>
      <vt:lpstr>Transpiration Basics</vt:lpstr>
      <vt:lpstr>Evapotranspiration Basics</vt:lpstr>
      <vt:lpstr>Evapotranspiration Basics</vt:lpstr>
      <vt:lpstr>ET methods – a spectrum of Complexity</vt:lpstr>
      <vt:lpstr>Configuration Requirements</vt:lpstr>
      <vt:lpstr>Data Requirements</vt:lpstr>
      <vt:lpstr>Monthly Average ET</vt:lpstr>
      <vt:lpstr>Monthly Average ET</vt:lpstr>
      <vt:lpstr>Hamon ET</vt:lpstr>
      <vt:lpstr>Hamon ET</vt:lpstr>
      <vt:lpstr>Hamon ET</vt:lpstr>
      <vt:lpstr>Hargreaves ET</vt:lpstr>
      <vt:lpstr>Hargreaves ET</vt:lpstr>
      <vt:lpstr>Hargreaves ET</vt:lpstr>
      <vt:lpstr>Penman-Monteith ET</vt:lpstr>
      <vt:lpstr>Penman-Monteith ET</vt:lpstr>
      <vt:lpstr>Penman-Monteith ET</vt:lpstr>
      <vt:lpstr>Crop Coefficient</vt:lpstr>
      <vt:lpstr>Crop Coefficient</vt:lpstr>
      <vt:lpstr>Evapotranspiration LOSSES</vt:lpstr>
      <vt:lpstr>Comparison of Methods Deficit and Constant Loss</vt:lpstr>
      <vt:lpstr>Comparison of Methods Deficit and Constant Loss</vt:lpstr>
      <vt:lpstr>Comparison of Methods Soil Moisture Accounting Loss</vt:lpstr>
      <vt:lpstr>Comparison of Methods Soil Moisture Accounting Loss</vt:lpstr>
      <vt:lpstr>Calibration</vt:lpstr>
      <vt:lpstr>Data – CIMIS</vt:lpstr>
      <vt:lpstr>Data – Ameriflux</vt:lpstr>
      <vt:lpstr>Data – Fluxnet</vt:lpstr>
      <vt:lpstr>Data – MODIS ET</vt:lpstr>
      <vt:lpstr>Data – MODIS ET</vt:lpstr>
      <vt:lpstr>Data – Climate Prediction Center</vt:lpstr>
      <vt:lpstr>Data - USAF</vt:lpstr>
      <vt:lpstr>Data - USAF</vt:lpstr>
      <vt:lpstr>Data – U. Oregon</vt:lpstr>
      <vt:lpstr>Review</vt:lpstr>
      <vt:lpstr>References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Tom Brauer</cp:lastModifiedBy>
  <cp:revision>254</cp:revision>
  <cp:lastPrinted>2016-04-11T17:31:42Z</cp:lastPrinted>
  <dcterms:created xsi:type="dcterms:W3CDTF">2010-06-16T18:06:37Z</dcterms:created>
  <dcterms:modified xsi:type="dcterms:W3CDTF">2024-05-15T21:40:29Z</dcterms:modified>
</cp:coreProperties>
</file>