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6" r:id="rId1"/>
    <p:sldMasterId id="2147483700" r:id="rId2"/>
    <p:sldMasterId id="2147483725" r:id="rId3"/>
  </p:sldMasterIdLst>
  <p:notesMasterIdLst>
    <p:notesMasterId r:id="rId21"/>
  </p:notesMasterIdLst>
  <p:handoutMasterIdLst>
    <p:handoutMasterId r:id="rId22"/>
  </p:handoutMasterIdLst>
  <p:sldIdLst>
    <p:sldId id="435" r:id="rId4"/>
    <p:sldId id="1025" r:id="rId5"/>
    <p:sldId id="1023" r:id="rId6"/>
    <p:sldId id="1039" r:id="rId7"/>
    <p:sldId id="1040" r:id="rId8"/>
    <p:sldId id="1026" r:id="rId9"/>
    <p:sldId id="1027" r:id="rId10"/>
    <p:sldId id="1031" r:id="rId11"/>
    <p:sldId id="1042" r:id="rId12"/>
    <p:sldId id="1033" r:id="rId13"/>
    <p:sldId id="1035" r:id="rId14"/>
    <p:sldId id="1034" r:id="rId15"/>
    <p:sldId id="1041" r:id="rId16"/>
    <p:sldId id="1032" r:id="rId17"/>
    <p:sldId id="1036" r:id="rId18"/>
    <p:sldId id="1037" r:id="rId19"/>
    <p:sldId id="1030" r:id="rId20"/>
  </p:sldIdLst>
  <p:sldSz cx="9144000" cy="6858000" type="screen4x3"/>
  <p:notesSz cx="7010400" cy="9296400"/>
  <p:embeddedFontLst>
    <p:embeddedFont>
      <p:font typeface="Calibri" panose="020F0502020204030204" pitchFamily="34" charset="0"/>
      <p:regular r:id="rId23"/>
      <p:bold r:id="rId24"/>
      <p:italic r:id="rId25"/>
      <p:boldItalic r:id="rId26"/>
    </p:embeddedFont>
    <p:embeddedFont>
      <p:font typeface="Comic Sans MS" panose="030F0702030302020204" pitchFamily="66" charset="0"/>
      <p:regular r:id="rId27"/>
      <p:bold r:id="rId28"/>
      <p:italic r:id="rId29"/>
      <p:boldItalic r:id="rId30"/>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arson, Carolyn J CIV USARMY CEIWR (USA)" initials="PCJCUC(" lastIdx="1" clrIdx="0">
    <p:extLst>
      <p:ext uri="{19B8F6BF-5375-455C-9EA6-DF929625EA0E}">
        <p15:presenceInfo xmlns:p15="http://schemas.microsoft.com/office/powerpoint/2012/main" userId="S-1-5-21-2529041731-3216289933-3429742253-1206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8DAD4"/>
    <a:srgbClr val="C40C94"/>
    <a:srgbClr val="000099"/>
    <a:srgbClr val="0066FF"/>
    <a:srgbClr val="FF6600"/>
    <a:srgbClr val="336699"/>
    <a:srgbClr val="00B050"/>
    <a:srgbClr val="FF5050"/>
    <a:srgbClr val="00B0F0"/>
    <a:srgbClr val="007A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64223" autoAdjust="0"/>
  </p:normalViewPr>
  <p:slideViewPr>
    <p:cSldViewPr snapToGrid="0">
      <p:cViewPr varScale="1">
        <p:scale>
          <a:sx n="63" d="100"/>
          <a:sy n="63" d="100"/>
        </p:scale>
        <p:origin x="1963" y="5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4194"/>
    </p:cViewPr>
  </p:sorterViewPr>
  <p:notesViewPr>
    <p:cSldViewPr snapToGrid="0">
      <p:cViewPr varScale="1">
        <p:scale>
          <a:sx n="93" d="100"/>
          <a:sy n="93" d="100"/>
        </p:scale>
        <p:origin x="3576"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4.fntdata"/><Relationship Id="rId3" Type="http://schemas.openxmlformats.org/officeDocument/2006/relationships/slideMaster" Target="slideMasters/slideMaster3.xml"/><Relationship Id="rId21" Type="http://schemas.openxmlformats.org/officeDocument/2006/relationships/notesMaster" Target="notesMasters/notesMaster1.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3.fntdata"/><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2.fntdata"/><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handoutMaster" Target="handoutMasters/handout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tableStyles" Target="tableStyles.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fld id="{E4586EDE-5683-408B-90F5-7924A3E99550}" type="datetimeFigureOut">
              <a:rPr lang="en-US" smtClean="0"/>
              <a:pPr/>
              <a:t>6/27/2024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6FB4CC65-75F0-47C1-A3A1-7BCE43188ACB}" type="slidenum">
              <a:rPr lang="en-US" smtClean="0"/>
              <a:pPr/>
              <a:t>‹#›</a:t>
            </a:fld>
            <a:endParaRPr lang="en-US"/>
          </a:p>
        </p:txBody>
      </p:sp>
    </p:spTree>
    <p:extLst>
      <p:ext uri="{BB962C8B-B14F-4D97-AF65-F5344CB8AC3E}">
        <p14:creationId xmlns:p14="http://schemas.microsoft.com/office/powerpoint/2010/main" val="74530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defRPr sz="1200"/>
            </a:lvl1pPr>
          </a:lstStyle>
          <a:p>
            <a:pPr>
              <a:defRPr/>
            </a:pPr>
            <a:endParaRPr lang="en-US"/>
          </a:p>
        </p:txBody>
      </p:sp>
      <p:sp>
        <p:nvSpPr>
          <p:cNvPr id="111619"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lgn="r">
              <a:defRPr sz="12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11621"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1622"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defRPr sz="1200"/>
            </a:lvl1pPr>
          </a:lstStyle>
          <a:p>
            <a:pPr>
              <a:defRPr/>
            </a:pPr>
            <a:endParaRPr lang="en-US"/>
          </a:p>
        </p:txBody>
      </p:sp>
      <p:sp>
        <p:nvSpPr>
          <p:cNvPr id="111623"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lgn="r">
              <a:defRPr sz="1200"/>
            </a:lvl1pPr>
          </a:lstStyle>
          <a:p>
            <a:pPr>
              <a:defRPr/>
            </a:pPr>
            <a:fld id="{FB5A420C-DF32-4BFB-BB4C-1FAE9754F1B1}" type="slidenum">
              <a:rPr lang="en-US"/>
              <a:pPr>
                <a:defRPr/>
              </a:pPr>
              <a:t>‹#›</a:t>
            </a:fld>
            <a:endParaRPr lang="en-US"/>
          </a:p>
        </p:txBody>
      </p:sp>
    </p:spTree>
    <p:extLst>
      <p:ext uri="{BB962C8B-B14F-4D97-AF65-F5344CB8AC3E}">
        <p14:creationId xmlns:p14="http://schemas.microsoft.com/office/powerpoint/2010/main" val="628182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ensemble analysis simulation is the newest compute type in HEC-HMS. It was implemented in HMSv4.11. This presentation will provide a general overview of the ensemble analysis and its application within HEC-HMS.</a:t>
            </a:r>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1</a:t>
            </a:fld>
            <a:endParaRPr lang="en-US"/>
          </a:p>
        </p:txBody>
      </p:sp>
    </p:spTree>
    <p:extLst>
      <p:ext uri="{BB962C8B-B14F-4D97-AF65-F5344CB8AC3E}">
        <p14:creationId xmlns:p14="http://schemas.microsoft.com/office/powerpoint/2010/main" val="4075511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Now let’s talk about the second main consideration in performing an ensemble analysis…how to aggregate each individual member result into a single ensemble model result</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10</a:t>
            </a:fld>
            <a:endParaRPr lang="en-US"/>
          </a:p>
        </p:txBody>
      </p:sp>
    </p:spTree>
    <p:extLst>
      <p:ext uri="{BB962C8B-B14F-4D97-AF65-F5344CB8AC3E}">
        <p14:creationId xmlns:p14="http://schemas.microsoft.com/office/powerpoint/2010/main" val="7517104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Again, the current aggregation capabilities in HEC-HMS include mean, plus and minus one standard deviations, maximum, and the minimum</a:t>
            </a:r>
          </a:p>
          <a:p>
            <a:pPr marL="171450" indent="-171450">
              <a:buFont typeface="Arial" panose="020B0604020202020204" pitchFamily="34" charset="0"/>
              <a:buChar char="•"/>
            </a:pPr>
            <a:r>
              <a:rPr lang="en-US" dirty="0"/>
              <a:t>There are plans to add more aggregation options though in the very near future</a:t>
            </a:r>
          </a:p>
          <a:p>
            <a:pPr marL="171450" indent="-171450">
              <a:buFont typeface="Arial" panose="020B0604020202020204" pitchFamily="34" charset="0"/>
              <a:buChar char="•"/>
            </a:pPr>
            <a:r>
              <a:rPr lang="en-US" b="0" i="0" dirty="0">
                <a:solidFill>
                  <a:srgbClr val="172B4D"/>
                </a:solidFill>
                <a:effectLst/>
                <a:latin typeface="-apple-system"/>
              </a:rPr>
              <a:t>There are many advanced statistical techniques that can be used for bias correction with observed data, each having the same end goal of leveraging the ensemble members that perform best historically.</a:t>
            </a:r>
          </a:p>
          <a:p>
            <a:pPr marL="171450" indent="-171450">
              <a:buFont typeface="Arial" panose="020B0604020202020204" pitchFamily="34" charset="0"/>
              <a:buChar char="•"/>
            </a:pPr>
            <a:r>
              <a:rPr lang="en-US" b="0" i="0" dirty="0">
                <a:solidFill>
                  <a:srgbClr val="172B4D"/>
                </a:solidFill>
                <a:effectLst/>
                <a:latin typeface="-apple-system"/>
              </a:rPr>
              <a:t>Weighted average techniques can also be applied by assigning weights to favor the strongest ensemble members and to disfavor the weakest. </a:t>
            </a:r>
            <a:endParaRPr lang="en-US" dirty="0"/>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11</a:t>
            </a:fld>
            <a:endParaRPr lang="en-US"/>
          </a:p>
        </p:txBody>
      </p:sp>
    </p:spTree>
    <p:extLst>
      <p:ext uri="{BB962C8B-B14F-4D97-AF65-F5344CB8AC3E}">
        <p14:creationId xmlns:p14="http://schemas.microsoft.com/office/powerpoint/2010/main" val="521604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figure shows a plot generated in HEC-HMS after computing an ensemble analysis</a:t>
            </a:r>
          </a:p>
          <a:p>
            <a:pPr marL="628650" lvl="1" indent="-171450">
              <a:buFont typeface="Arial" panose="020B0604020202020204" pitchFamily="34" charset="0"/>
              <a:buChar char="•"/>
            </a:pPr>
            <a:r>
              <a:rPr lang="en-US" dirty="0"/>
              <a:t>In this example, each ensemble member used a different boundary condition data source (precipitation) to model the same event period</a:t>
            </a:r>
          </a:p>
          <a:p>
            <a:pPr marL="628650" lvl="1" indent="-171450">
              <a:buFont typeface="Arial" panose="020B0604020202020204" pitchFamily="34" charset="0"/>
              <a:buChar char="•"/>
            </a:pPr>
            <a:r>
              <a:rPr lang="en-US" dirty="0"/>
              <a:t>The colored lines represent SWE computations for each ensemble member (there were 6 in this example)</a:t>
            </a:r>
          </a:p>
          <a:p>
            <a:pPr marL="628650" lvl="1" indent="-171450">
              <a:buFont typeface="Arial" panose="020B0604020202020204" pitchFamily="34" charset="0"/>
              <a:buChar char="•"/>
            </a:pPr>
            <a:r>
              <a:rPr lang="en-US" dirty="0"/>
              <a:t>The black, dotted lines represent different aggregations of the ensemble member results</a:t>
            </a:r>
          </a:p>
          <a:p>
            <a:pPr marL="1085850" lvl="2" indent="-171450">
              <a:buFont typeface="Arial" panose="020B0604020202020204" pitchFamily="34" charset="0"/>
              <a:buChar char="•"/>
            </a:pPr>
            <a:r>
              <a:rPr lang="en-US" dirty="0"/>
              <a:t>The highlighted black line (in bold) represents the mean SWE result of all the ensemble member runs</a:t>
            </a:r>
          </a:p>
          <a:p>
            <a:pPr marL="1085850" lvl="2" indent="-171450">
              <a:buFont typeface="Arial" panose="020B0604020202020204" pitchFamily="34" charset="0"/>
              <a:buChar char="•"/>
            </a:pPr>
            <a:r>
              <a:rPr lang="en-US" dirty="0"/>
              <a:t>The other dotted black lines represent other types of aggregations (minimum, maximum, and + and – one standard deviation</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12</a:t>
            </a:fld>
            <a:endParaRPr lang="en-US"/>
          </a:p>
        </p:txBody>
      </p:sp>
    </p:spTree>
    <p:extLst>
      <p:ext uri="{BB962C8B-B14F-4D97-AF65-F5344CB8AC3E}">
        <p14:creationId xmlns:p14="http://schemas.microsoft.com/office/powerpoint/2010/main" val="41325441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have now talked about what ensemble analyses are, why they are beneficial, and how to perform them</a:t>
            </a:r>
          </a:p>
          <a:p>
            <a:pPr marL="171450" indent="-171450">
              <a:buFont typeface="Arial" panose="020B0604020202020204" pitchFamily="34" charset="0"/>
              <a:buChar char="•"/>
            </a:pPr>
            <a:r>
              <a:rPr lang="en-US" dirty="0"/>
              <a:t>Are there any questions at this point on what we have covered thus far?</a:t>
            </a:r>
          </a:p>
          <a:p>
            <a:pPr marL="171450" indent="-171450">
              <a:buFont typeface="Arial" panose="020B0604020202020204" pitchFamily="34" charset="0"/>
              <a:buChar char="•"/>
            </a:pPr>
            <a:r>
              <a:rPr lang="en-US" dirty="0"/>
              <a:t>Now let’s give some general examples on how ensembles can be set up in HEC-HMS and how the ensemble member results can be aggregated to achieve different objectives</a:t>
            </a:r>
          </a:p>
          <a:p>
            <a:pPr marL="171450" indent="-171450">
              <a:buFont typeface="Arial" panose="020B0604020202020204" pitchFamily="34" charset="0"/>
              <a:buChar char="•"/>
            </a:pPr>
            <a:r>
              <a:rPr lang="en-US" dirty="0"/>
              <a:t>Then we’ll dive into the software and do some live HMS demos</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13</a:t>
            </a:fld>
            <a:endParaRPr lang="en-US"/>
          </a:p>
        </p:txBody>
      </p:sp>
    </p:spTree>
    <p:extLst>
      <p:ext uri="{BB962C8B-B14F-4D97-AF65-F5344CB8AC3E}">
        <p14:creationId xmlns:p14="http://schemas.microsoft.com/office/powerpoint/2010/main" val="10763569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could help to capture the range of outcomes with different calibration events.</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16</a:t>
            </a:fld>
            <a:endParaRPr lang="en-US"/>
          </a:p>
        </p:txBody>
      </p:sp>
    </p:spTree>
    <p:extLst>
      <p:ext uri="{BB962C8B-B14F-4D97-AF65-F5344CB8AC3E}">
        <p14:creationId xmlns:p14="http://schemas.microsoft.com/office/powerpoint/2010/main" val="19840323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is the tutorial and guide page on our website</a:t>
            </a:r>
          </a:p>
          <a:p>
            <a:pPr marL="171450" indent="-171450">
              <a:buFont typeface="Arial" panose="020B0604020202020204" pitchFamily="34" charset="0"/>
              <a:buChar char="•"/>
            </a:pPr>
            <a:r>
              <a:rPr lang="en-US" dirty="0"/>
              <a:t>There are several guides specifically geared towards ensemble analyses</a:t>
            </a:r>
          </a:p>
          <a:p>
            <a:pPr marL="171450" indent="-171450">
              <a:buFont typeface="Arial" panose="020B0604020202020204" pitchFamily="34" charset="0"/>
              <a:buChar char="•"/>
            </a:pPr>
            <a:r>
              <a:rPr lang="en-US" dirty="0"/>
              <a:t>I will now be doing a live demo and will walk you through the “Applying the Ensemble Compute to Flood Forecasting” tutorial and guide</a:t>
            </a:r>
          </a:p>
          <a:p>
            <a:pPr marL="628650" lvl="1" indent="-171450">
              <a:buFont typeface="Arial" panose="020B0604020202020204" pitchFamily="34" charset="0"/>
              <a:buChar char="•"/>
            </a:pPr>
            <a:r>
              <a:rPr lang="en-US" dirty="0"/>
              <a:t>You may watch me perform the demo, or you may download the tutorial and follow along with me on your own computer if you prefer</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17</a:t>
            </a:fld>
            <a:endParaRPr lang="en-US"/>
          </a:p>
        </p:txBody>
      </p:sp>
    </p:spTree>
    <p:extLst>
      <p:ext uri="{BB962C8B-B14F-4D97-AF65-F5344CB8AC3E}">
        <p14:creationId xmlns:p14="http://schemas.microsoft.com/office/powerpoint/2010/main" val="2184870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We’ll begin by talking about what an ensemble analysis (or model) is and how it can be applied in HEC-HMS</a:t>
            </a:r>
          </a:p>
          <a:p>
            <a:pPr marL="171450" indent="-171450">
              <a:buFont typeface="Arial" panose="020B0604020202020204" pitchFamily="34" charset="0"/>
              <a:buChar char="•"/>
            </a:pPr>
            <a:r>
              <a:rPr lang="en-US" dirty="0"/>
              <a:t>Then we’ll talk the advantages of performing an ensemble analysis and how to actually set one up</a:t>
            </a:r>
          </a:p>
          <a:p>
            <a:pPr marL="171450" indent="-171450">
              <a:buFont typeface="Arial" panose="020B0604020202020204" pitchFamily="34" charset="0"/>
              <a:buChar char="•"/>
            </a:pPr>
            <a:r>
              <a:rPr lang="en-US" dirty="0"/>
              <a:t>Next I’ll provide a few different examples of applying the ensemble analysis in HEC-HMS in different ways to achieve different goals</a:t>
            </a:r>
          </a:p>
          <a:p>
            <a:pPr marL="171450" indent="-171450">
              <a:buFont typeface="Arial" panose="020B0604020202020204" pitchFamily="34" charset="0"/>
              <a:buChar char="•"/>
            </a:pPr>
            <a:r>
              <a:rPr lang="en-US" dirty="0"/>
              <a:t>Lastly, I’ll talk about some future enhancements that are planned for the ensemble analysis, and then we will jump into some live demos</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2</a:t>
            </a:fld>
            <a:endParaRPr lang="en-US"/>
          </a:p>
        </p:txBody>
      </p:sp>
    </p:spTree>
    <p:extLst>
      <p:ext uri="{BB962C8B-B14F-4D97-AF65-F5344CB8AC3E}">
        <p14:creationId xmlns:p14="http://schemas.microsoft.com/office/powerpoint/2010/main" val="3921316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When I think of the word “ensemble”, I think of a collection of members or parts, each of which are unique but also related</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An ensemble model is a collection of multiple, diverse models that are created to predict an outcome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Ensemble learning methods are often used in the fields of machine learning and statistics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In the illustration on this slide, the ensemble model is made up of everything within the dotted rectangle</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This ensemble is made up of 4 members (or base models)</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Although different, each base model is designed to accurately predict the same end goal</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In this example, ensemble member 1 and member 2 each predicted an outcome of 1000, member 3 1500, and member 4 1200</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There are different ways to aggregate each of the member predictions (results) into an ensemble prediction (result)</a:t>
            </a:r>
          </a:p>
          <a:p>
            <a:pPr marL="1085850" marR="0" lvl="2"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In this example, majority vote was used, and the ensemble result is 1000 since it was most frequently predicted by the member models</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dirty="0"/>
          </a:p>
          <a:p>
            <a:endParaRPr lang="en-US" dirty="0"/>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3</a:t>
            </a:fld>
            <a:endParaRPr lang="en-US"/>
          </a:p>
        </p:txBody>
      </p:sp>
    </p:spTree>
    <p:extLst>
      <p:ext uri="{BB962C8B-B14F-4D97-AF65-F5344CB8AC3E}">
        <p14:creationId xmlns:p14="http://schemas.microsoft.com/office/powerpoint/2010/main" val="3487930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Let’s talk about ensemble analyses specifically as the apply to HEC-HMS</a:t>
            </a:r>
          </a:p>
          <a:p>
            <a:pPr marL="171450" indent="-171450">
              <a:buFont typeface="Arial" panose="020B0604020202020204" pitchFamily="34" charset="0"/>
              <a:buChar char="•"/>
            </a:pPr>
            <a:r>
              <a:rPr lang="en-US" dirty="0"/>
              <a:t>This is, again, the newest compute type in the HEC-HMS software, and it is extremely useful for combining multiple runs</a:t>
            </a:r>
          </a:p>
          <a:p>
            <a:pPr marL="628650" lvl="1" indent="-171450">
              <a:buFont typeface="Arial" panose="020B0604020202020204" pitchFamily="34" charset="0"/>
              <a:buChar char="•"/>
            </a:pPr>
            <a:r>
              <a:rPr lang="en-US" dirty="0"/>
              <a:t>There are two types of runs that can currently be added to an ensemble analysis: traditional simulation runs and forecast alternatives</a:t>
            </a:r>
          </a:p>
          <a:p>
            <a:pPr marL="171450" lvl="0" indent="-171450">
              <a:buFont typeface="Arial" panose="020B0604020202020204" pitchFamily="34" charset="0"/>
              <a:buChar char="•"/>
            </a:pPr>
            <a:r>
              <a:rPr lang="en-US" dirty="0"/>
              <a:t>The ensemble analysis can be used to analyze different configurations of two central components: boundary conditions and basin models</a:t>
            </a:r>
          </a:p>
          <a:p>
            <a:pPr marL="171450" lvl="0" indent="-171450">
              <a:buFont typeface="Arial" panose="020B0604020202020204" pitchFamily="34" charset="0"/>
              <a:buChar char="•"/>
            </a:pPr>
            <a:r>
              <a:rPr lang="en-US" dirty="0"/>
              <a:t>For boundary conditions, an example of an ensemble analysis application might be to analyze the effect that different precipitation or temperature data sources can have on the computed rainfall runoff for a subbasin</a:t>
            </a:r>
          </a:p>
          <a:p>
            <a:pPr marL="628650" lvl="1" indent="-171450">
              <a:buFont typeface="Arial" panose="020B0604020202020204" pitchFamily="34" charset="0"/>
              <a:buChar char="•"/>
            </a:pPr>
            <a:r>
              <a:rPr lang="en-US" dirty="0"/>
              <a:t>It could also be used to analyze the uncertainty in different weather forecasts and in different climate model projections</a:t>
            </a:r>
          </a:p>
          <a:p>
            <a:pPr marL="171450" lvl="0" indent="-171450">
              <a:buFont typeface="Arial" panose="020B0604020202020204" pitchFamily="34" charset="0"/>
              <a:buChar char="•"/>
            </a:pPr>
            <a:r>
              <a:rPr lang="en-US" dirty="0"/>
              <a:t>In HMS, basin models represent the physical processes of the watershed</a:t>
            </a:r>
          </a:p>
          <a:p>
            <a:pPr marL="628650" lvl="1" indent="-171450">
              <a:buFont typeface="Arial" panose="020B0604020202020204" pitchFamily="34" charset="0"/>
              <a:buChar char="•"/>
            </a:pPr>
            <a:r>
              <a:rPr lang="en-US" dirty="0"/>
              <a:t>To measure uncertainty in antecedent conditions, different basin models could be set up with differing amounts of initial baseflow, initial losses, and even different starting reservoir elevations</a:t>
            </a:r>
          </a:p>
          <a:p>
            <a:pPr marL="628650" lvl="1" indent="-171450">
              <a:buFont typeface="Arial" panose="020B0604020202020204" pitchFamily="34" charset="0"/>
              <a:buChar char="•"/>
            </a:pPr>
            <a:r>
              <a:rPr lang="en-US" dirty="0"/>
              <a:t>To measure the impacts of structures, an “as-is” basin model configuration could be set up and then other basin model configurations could be added to represent the addition or removal of structures such as reservoirs or diversions</a:t>
            </a:r>
          </a:p>
          <a:p>
            <a:pPr marL="628650" lvl="1" indent="-171450">
              <a:buFont typeface="Arial" panose="020B0604020202020204" pitchFamily="34" charset="0"/>
              <a:buChar char="•"/>
            </a:pPr>
            <a:r>
              <a:rPr lang="en-US" dirty="0"/>
              <a:t>HEC-HMS is a unique and powerful hydrologic modeling software in that it allows the users to choose the individual methods that they would like to use for key operations such as transform, baseflow, losses, etc.</a:t>
            </a:r>
          </a:p>
          <a:p>
            <a:pPr marL="1085850" lvl="2" indent="-171450">
              <a:buFont typeface="Arial" panose="020B0604020202020204" pitchFamily="34" charset="0"/>
              <a:buChar char="•"/>
            </a:pPr>
            <a:r>
              <a:rPr lang="en-US" dirty="0"/>
              <a:t>A particularly insightful application of the ensemble analysis that I am excited about is using ensembles to analyze the uncertainty introduced from choosing different modeling methods</a:t>
            </a:r>
          </a:p>
          <a:p>
            <a:pPr marL="1543050" lvl="3" indent="-171450">
              <a:buFont typeface="Arial" panose="020B0604020202020204" pitchFamily="34" charset="0"/>
              <a:buChar char="•"/>
            </a:pPr>
            <a:r>
              <a:rPr lang="en-US" dirty="0"/>
              <a:t>i.e. set up one basin model with </a:t>
            </a:r>
            <a:r>
              <a:rPr lang="en-US" dirty="0" err="1"/>
              <a:t>muskingum</a:t>
            </a:r>
            <a:r>
              <a:rPr lang="en-US" dirty="0"/>
              <a:t> routing reaches, another with </a:t>
            </a:r>
            <a:r>
              <a:rPr lang="en-US" dirty="0" err="1"/>
              <a:t>muskingum-cunge</a:t>
            </a:r>
            <a:r>
              <a:rPr lang="en-US" dirty="0"/>
              <a:t>, and a third with mod-</a:t>
            </a:r>
            <a:r>
              <a:rPr lang="en-US" dirty="0" err="1"/>
              <a:t>puls</a:t>
            </a:r>
            <a:r>
              <a:rPr lang="en-US" dirty="0"/>
              <a:t> and then analyze their impacts on the timing and peak of outflow hydrographs</a:t>
            </a:r>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4</a:t>
            </a:fld>
            <a:endParaRPr lang="en-US"/>
          </a:p>
        </p:txBody>
      </p:sp>
    </p:spTree>
    <p:extLst>
      <p:ext uri="{BB962C8B-B14F-4D97-AF65-F5344CB8AC3E}">
        <p14:creationId xmlns:p14="http://schemas.microsoft.com/office/powerpoint/2010/main" val="2125953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have given a few definitions of what ensemble models or analyses are and some very general applications of what they can be used for in HEC-HMS</a:t>
            </a:r>
          </a:p>
          <a:p>
            <a:pPr marL="171450" indent="-171450">
              <a:buFont typeface="Arial" panose="020B0604020202020204" pitchFamily="34" charset="0"/>
              <a:buChar char="•"/>
            </a:pPr>
            <a:r>
              <a:rPr lang="en-US" dirty="0"/>
              <a:t>Are there any questions at this point on what we have covered thus far?</a:t>
            </a:r>
          </a:p>
          <a:p>
            <a:pPr marL="171450" indent="-171450">
              <a:buFont typeface="Arial" panose="020B0604020202020204" pitchFamily="34" charset="0"/>
              <a:buChar char="•"/>
            </a:pPr>
            <a:r>
              <a:rPr lang="en-US" dirty="0"/>
              <a:t>Now let’s talk about performing an ensemble analysis, both the “why” and the “how”</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5</a:t>
            </a:fld>
            <a:endParaRPr lang="en-US"/>
          </a:p>
        </p:txBody>
      </p:sp>
    </p:spTree>
    <p:extLst>
      <p:ext uri="{BB962C8B-B14F-4D97-AF65-F5344CB8AC3E}">
        <p14:creationId xmlns:p14="http://schemas.microsoft.com/office/powerpoint/2010/main" val="2892493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So why is it important to perform an ensemble analysis? The main reason is that it can help to reduce the uncertainty in the modelled predictions.</a:t>
            </a:r>
          </a:p>
          <a:p>
            <a:pPr marL="628650" lvl="1" indent="-171450">
              <a:buFont typeface="Arial" panose="020B0604020202020204" pitchFamily="34" charset="0"/>
              <a:buChar char="•"/>
            </a:pPr>
            <a:r>
              <a:rPr lang="en-US" dirty="0"/>
              <a:t>There are many different research papers and studies that seem to show that an ensemble model (made up of multiple member models) usually outperforms a single model</a:t>
            </a:r>
          </a:p>
          <a:p>
            <a:pPr marL="171450" lvl="0" indent="-171450">
              <a:buFont typeface="Arial" panose="020B0604020202020204" pitchFamily="34" charset="0"/>
              <a:buChar char="•"/>
            </a:pPr>
            <a:r>
              <a:rPr lang="en-US" dirty="0"/>
              <a:t>Combining the predictions of multiple, independent models (and we’ll talk about what independent means specifically a few slides from now) can produce a more accurate prediction overall</a:t>
            </a:r>
          </a:p>
          <a:p>
            <a:pPr marL="171450" lvl="0" indent="-171450">
              <a:buFont typeface="Arial" panose="020B0604020202020204" pitchFamily="34" charset="0"/>
              <a:buChar char="•"/>
            </a:pPr>
            <a:r>
              <a:rPr lang="en-US" dirty="0"/>
              <a:t>Let’s talk about the image on this slide…</a:t>
            </a:r>
          </a:p>
          <a:p>
            <a:pPr marL="628650" lvl="1" indent="-171450">
              <a:buFont typeface="Arial" panose="020B0604020202020204" pitchFamily="34" charset="0"/>
              <a:buChar char="•"/>
            </a:pPr>
            <a:r>
              <a:rPr lang="en-US" dirty="0"/>
              <a:t>Let’s pretend for a second that we live near Mobile, Alabama and that we have a hurricane forming in the Gulf of Mexico</a:t>
            </a:r>
          </a:p>
          <a:p>
            <a:pPr marL="628650" lvl="1" indent="-171450">
              <a:buFont typeface="Arial" panose="020B0604020202020204" pitchFamily="34" charset="0"/>
              <a:buChar char="•"/>
            </a:pPr>
            <a:r>
              <a:rPr lang="en-US" dirty="0"/>
              <a:t>Based on the current projected paths for the hurricane, how confident can we be that we can avoid evacuating further inland?</a:t>
            </a:r>
          </a:p>
          <a:p>
            <a:pPr marL="628650" lvl="1" indent="-171450">
              <a:buFont typeface="Arial" panose="020B0604020202020204" pitchFamily="34" charset="0"/>
              <a:buChar char="•"/>
            </a:pPr>
            <a:r>
              <a:rPr lang="en-US" dirty="0"/>
              <a:t>If we look at a single model result, it appears that the hurricane is predicted to cross through Mobile (click once)</a:t>
            </a:r>
          </a:p>
          <a:p>
            <a:pPr marL="1085850" lvl="2" indent="-171450">
              <a:buFont typeface="Arial" panose="020B0604020202020204" pitchFamily="34" charset="0"/>
              <a:buChar char="•"/>
            </a:pPr>
            <a:r>
              <a:rPr lang="en-US" dirty="0"/>
              <a:t>But we know that there are many different factors that determine the paths that hurricanes ultimately take, so how sure can we be?</a:t>
            </a:r>
          </a:p>
          <a:p>
            <a:pPr marL="1085850" lvl="2" indent="-171450">
              <a:buFont typeface="Arial" panose="020B0604020202020204" pitchFamily="34" charset="0"/>
              <a:buChar char="•"/>
            </a:pPr>
            <a:r>
              <a:rPr lang="en-US" dirty="0"/>
              <a:t>Let’s look at additional models to see if they can shed some additional light or consensus (click a second time and a third time)</a:t>
            </a:r>
          </a:p>
          <a:p>
            <a:pPr marL="1085850" lvl="2" indent="-171450">
              <a:buFont typeface="Arial" panose="020B0604020202020204" pitchFamily="34" charset="0"/>
              <a:buChar char="•"/>
            </a:pPr>
            <a:r>
              <a:rPr lang="en-US" dirty="0"/>
              <a:t>It now appears that most of the models agree that the hurricane will make landfall further west near the Texas border</a:t>
            </a:r>
          </a:p>
          <a:p>
            <a:pPr marL="1085850" lvl="2" indent="-171450">
              <a:buFont typeface="Arial" panose="020B0604020202020204" pitchFamily="34" charset="0"/>
              <a:buChar char="•"/>
            </a:pPr>
            <a:r>
              <a:rPr lang="en-US" dirty="0"/>
              <a:t>Although we can’t be sure that the hurricane will not cross through Mobile, looking at different models (each with their own set of assumptions) certainly helped to reduce the uncertainty on where the hurricane will likely land</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6</a:t>
            </a:fld>
            <a:endParaRPr lang="en-US"/>
          </a:p>
        </p:txBody>
      </p:sp>
    </p:spTree>
    <p:extLst>
      <p:ext uri="{BB962C8B-B14F-4D97-AF65-F5344CB8AC3E}">
        <p14:creationId xmlns:p14="http://schemas.microsoft.com/office/powerpoint/2010/main" val="1510728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have briefly discussed some of the advantages of ensemble modeling, now let’s look at some of the tradeoffs</a:t>
            </a:r>
          </a:p>
          <a:p>
            <a:pPr marL="171450" indent="-171450">
              <a:buFont typeface="Arial" panose="020B0604020202020204" pitchFamily="34" charset="0"/>
              <a:buChar char="•"/>
            </a:pPr>
            <a:r>
              <a:rPr lang="en-US" dirty="0"/>
              <a:t>Time and Money do need to be considered when weighing the benefits of an ensemble analysis</a:t>
            </a:r>
          </a:p>
          <a:p>
            <a:pPr marL="171450" indent="-171450">
              <a:buFont typeface="Arial" panose="020B0604020202020204" pitchFamily="34" charset="0"/>
              <a:buChar char="•"/>
            </a:pPr>
            <a:r>
              <a:rPr lang="en-US" dirty="0"/>
              <a:t>Unfortunately, most USACE studies/forecasts need to be performed quickly and typically have very little flexibility in analyzing the uncertainty of using different boundary condition data and/or different basin model configurations or parameterizations</a:t>
            </a:r>
          </a:p>
          <a:p>
            <a:pPr marL="171450" indent="-171450">
              <a:buFont typeface="Arial" panose="020B0604020202020204" pitchFamily="34" charset="0"/>
              <a:buChar char="•"/>
            </a:pPr>
            <a:r>
              <a:rPr lang="en-US" dirty="0"/>
              <a:t>For this reason, the principle of Occam’s razor (also sometimes referred to as the law of parsimony) typically governs our choices as H&amp;H modelers</a:t>
            </a:r>
          </a:p>
          <a:p>
            <a:pPr marL="628650" lvl="1" indent="-171450">
              <a:buFont typeface="Arial" panose="020B0604020202020204" pitchFamily="34" charset="0"/>
              <a:buChar char="•"/>
            </a:pPr>
            <a:r>
              <a:rPr lang="en-US" dirty="0"/>
              <a:t>The modeling methods that are simple, with parameters that are few in number and simple to calibrate, that still produce generally acceptable results are the ones that are often chosen</a:t>
            </a:r>
          </a:p>
          <a:p>
            <a:pPr marL="171450" lvl="0" indent="-171450">
              <a:buFont typeface="Arial" panose="020B0604020202020204" pitchFamily="34" charset="0"/>
              <a:buChar char="•"/>
            </a:pPr>
            <a:r>
              <a:rPr lang="en-US" dirty="0"/>
              <a:t>“When faced with two equally good models, choose the simpler one.”</a:t>
            </a:r>
          </a:p>
          <a:p>
            <a:pPr marL="628650" lvl="1" indent="-171450">
              <a:buFont typeface="Arial" panose="020B0604020202020204" pitchFamily="34" charset="0"/>
              <a:buChar char="•"/>
            </a:pPr>
            <a:r>
              <a:rPr lang="en-US" dirty="0"/>
              <a:t>My argument to this quote would be ‘do we for sure know that one model, or assumption, is equally as good as another without some initial investigation first’?</a:t>
            </a:r>
          </a:p>
          <a:p>
            <a:pPr marL="628650" lvl="1" indent="-171450">
              <a:buFont typeface="Arial" panose="020B0604020202020204" pitchFamily="34" charset="0"/>
              <a:buChar char="•"/>
            </a:pPr>
            <a:r>
              <a:rPr lang="en-US" dirty="0"/>
              <a:t>While creating the multiple boundary conditions and/or basin model configurations needed to perform an ensemble analysis in HEC-HMS does take time, I think there are cases where it is absolutely warranted and where you as a modeler can gain a significant amount of additional insight and confidence for only a nominal amount of extra burden</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7</a:t>
            </a:fld>
            <a:endParaRPr lang="en-US"/>
          </a:p>
        </p:txBody>
      </p:sp>
    </p:spTree>
    <p:extLst>
      <p:ext uri="{BB962C8B-B14F-4D97-AF65-F5344CB8AC3E}">
        <p14:creationId xmlns:p14="http://schemas.microsoft.com/office/powerpoint/2010/main" val="18003463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performing an ensemble analysis, there are two main steps to perform</a:t>
            </a:r>
          </a:p>
          <a:p>
            <a:pPr marL="628650" lvl="1" indent="-171450">
              <a:buFont typeface="Arial" panose="020B0604020202020204" pitchFamily="34" charset="0"/>
              <a:buChar char="•"/>
            </a:pPr>
            <a:r>
              <a:rPr lang="en-US" dirty="0"/>
              <a:t>1) the selection of ensemble members</a:t>
            </a:r>
          </a:p>
          <a:p>
            <a:pPr marL="628650" lvl="1" indent="-171450">
              <a:buFont typeface="Arial" panose="020B0604020202020204" pitchFamily="34" charset="0"/>
              <a:buChar char="•"/>
            </a:pPr>
            <a:r>
              <a:rPr lang="en-US" dirty="0"/>
              <a:t>2) the aggregation of individual ensemble member results</a:t>
            </a:r>
          </a:p>
          <a:p>
            <a:pPr marL="171450" lvl="0" indent="-171450">
              <a:buFont typeface="Arial" panose="020B0604020202020204" pitchFamily="34" charset="0"/>
              <a:buChar char="•"/>
            </a:pPr>
            <a:r>
              <a:rPr lang="en-US" dirty="0"/>
              <a:t>Let’s talk about things to consider when selecting which ensemble members to include in an ensemble analysis</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8</a:t>
            </a:fld>
            <a:endParaRPr lang="en-US"/>
          </a:p>
        </p:txBody>
      </p:sp>
    </p:spTree>
    <p:extLst>
      <p:ext uri="{BB962C8B-B14F-4D97-AF65-F5344CB8AC3E}">
        <p14:creationId xmlns:p14="http://schemas.microsoft.com/office/powerpoint/2010/main" val="4018312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figure shows a plot generated in HEC-HMS after computing an ensemble analysis</a:t>
            </a:r>
          </a:p>
          <a:p>
            <a:pPr marL="628650" lvl="1" indent="-171450">
              <a:buFont typeface="Arial" panose="020B0604020202020204" pitchFamily="34" charset="0"/>
              <a:buChar char="•"/>
            </a:pPr>
            <a:r>
              <a:rPr lang="en-US" dirty="0"/>
              <a:t>In this example, each ensemble member used a different boundary condition data source (precipitation) to model the same event period</a:t>
            </a:r>
          </a:p>
          <a:p>
            <a:pPr marL="628650" lvl="1" indent="-171450">
              <a:buFont typeface="Arial" panose="020B0604020202020204" pitchFamily="34" charset="0"/>
              <a:buChar char="•"/>
            </a:pPr>
            <a:r>
              <a:rPr lang="en-US" dirty="0"/>
              <a:t>The colored lines represent SWE computations for each ensemble member (there were 6 in this example)</a:t>
            </a:r>
          </a:p>
          <a:p>
            <a:pPr marL="628650" lvl="1" indent="-171450">
              <a:buFont typeface="Arial" panose="020B0604020202020204" pitchFamily="34" charset="0"/>
              <a:buChar char="•"/>
            </a:pPr>
            <a:r>
              <a:rPr lang="en-US" dirty="0"/>
              <a:t>The black, dotted lines represent different aggregations of the ensemble member results</a:t>
            </a:r>
          </a:p>
          <a:p>
            <a:pPr marL="1085850" lvl="2" indent="-171450">
              <a:buFont typeface="Arial" panose="020B0604020202020204" pitchFamily="34" charset="0"/>
              <a:buChar char="•"/>
            </a:pPr>
            <a:r>
              <a:rPr lang="en-US" dirty="0"/>
              <a:t>The highlighted black line (in bold) represents the mean SWE result of all the ensemble member runs</a:t>
            </a:r>
          </a:p>
          <a:p>
            <a:pPr marL="1085850" lvl="2" indent="-171450">
              <a:buFont typeface="Arial" panose="020B0604020202020204" pitchFamily="34" charset="0"/>
              <a:buChar char="•"/>
            </a:pPr>
            <a:r>
              <a:rPr lang="en-US" dirty="0"/>
              <a:t>The other dotted black lines represent other types of aggregations (minimum, maximum, and + and – one standard deviation</a:t>
            </a:r>
          </a:p>
        </p:txBody>
      </p:sp>
      <p:sp>
        <p:nvSpPr>
          <p:cNvPr id="4" name="Slide Number Placeholder 3"/>
          <p:cNvSpPr>
            <a:spLocks noGrp="1"/>
          </p:cNvSpPr>
          <p:nvPr>
            <p:ph type="sldNum" sz="quarter" idx="5"/>
          </p:nvPr>
        </p:nvSpPr>
        <p:spPr/>
        <p:txBody>
          <a:bodyPr/>
          <a:lstStyle/>
          <a:p>
            <a:pPr>
              <a:defRPr/>
            </a:pPr>
            <a:fld id="{FB5A420C-DF32-4BFB-BB4C-1FAE9754F1B1}" type="slidenum">
              <a:rPr lang="en-US" smtClean="0"/>
              <a:pPr>
                <a:defRPr/>
              </a:pPr>
              <a:t>9</a:t>
            </a:fld>
            <a:endParaRPr lang="en-US"/>
          </a:p>
        </p:txBody>
      </p:sp>
    </p:spTree>
    <p:extLst>
      <p:ext uri="{BB962C8B-B14F-4D97-AF65-F5344CB8AC3E}">
        <p14:creationId xmlns:p14="http://schemas.microsoft.com/office/powerpoint/2010/main" val="2405087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a:solidFill>
                  <a:srgbClr val="FFFFFF"/>
                </a:solidFill>
              </a:rPr>
              <a:t>File Name</a:t>
            </a:r>
            <a:endParaRPr lang="en-US" dirty="0">
              <a:solidFill>
                <a:srgbClr val="FFFFFF"/>
              </a:solidFill>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7624621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553801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1673843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672720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7336780"/>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244924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48317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270450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94234387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792823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12988158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dirty="0">
                <a:solidFill>
                  <a:srgbClr val="FFFFFF"/>
                </a:solidFill>
              </a:rPr>
              <a:t>File Name</a:t>
            </a:r>
          </a:p>
        </p:txBody>
      </p:sp>
    </p:spTree>
    <p:extLst>
      <p:ext uri="{BB962C8B-B14F-4D97-AF65-F5344CB8AC3E}">
        <p14:creationId xmlns:p14="http://schemas.microsoft.com/office/powerpoint/2010/main" val="10737111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307216819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6373081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3190647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217224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89089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388509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273902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64399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7369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09937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2" name="TextBox 11"/>
          <p:cNvSpPr txBox="1"/>
          <p:nvPr userDrawn="1"/>
        </p:nvSpPr>
        <p:spPr>
          <a:xfrm>
            <a:off x="457200" y="5516644"/>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30338351"/>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32462262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19304804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3279701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8264185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2551581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3499098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3233546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95531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643007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3904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75505313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40138280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37180638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58122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9336533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20730268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4963187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2999535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1506560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4585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8253292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3427973529"/>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687169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371901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30772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5777222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27561501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9977597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49271236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19913335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3532702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480006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4099800998"/>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21535882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lvl1pPr algn="l">
              <a:defRPr sz="2800" b="1"/>
            </a:lvl1p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042FAA1D-E6A5-497E-869D-21A075CF69C3}" type="slidenum">
              <a:rPr lang="en-US" altLang="en-US"/>
              <a:pPr>
                <a:defRPr/>
              </a:pPr>
              <a:t>‹#›</a:t>
            </a:fld>
            <a:endParaRPr lang="en-US" altLang="en-US"/>
          </a:p>
        </p:txBody>
      </p:sp>
    </p:spTree>
    <p:extLst>
      <p:ext uri="{BB962C8B-B14F-4D97-AF65-F5344CB8AC3E}">
        <p14:creationId xmlns:p14="http://schemas.microsoft.com/office/powerpoint/2010/main" val="3959063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01507645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25693164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203004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image" Target="../media/image1.png"/><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29"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image" Target="../media/image2.png"/><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image" Target="../media/image1.png"/><Relationship Id="rId3" Type="http://schemas.openxmlformats.org/officeDocument/2006/relationships/slideLayout" Target="../slideLayouts/slideLayout40.xml"/><Relationship Id="rId21" Type="http://schemas.openxmlformats.org/officeDocument/2006/relationships/slideLayout" Target="../slideLayouts/slideLayout58.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theme" Target="../theme/theme3.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image" Target="../media/image6.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image" Target="../media/image2.png"/><Relationship Id="rId10" Type="http://schemas.openxmlformats.org/officeDocument/2006/relationships/slideLayout" Target="../slideLayouts/slideLayout47.xml"/><Relationship Id="rId19" Type="http://schemas.openxmlformats.org/officeDocument/2006/relationships/slideLayout" Target="../slideLayouts/slideLayout56.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5"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fld id="{0D0E9D3B-CB56-40AE-B0A9-8DA5E1AEFDB7}" type="slidenum">
              <a:rPr lang="en-US" smtClean="0">
                <a:solidFill>
                  <a:srgbClr val="FFFFFF"/>
                </a:solidFill>
                <a:latin typeface="Arial" pitchFamily="34" charset="0"/>
                <a:ea typeface="ＭＳ Ｐゴシック" pitchFamily="34" charset="-128"/>
              </a:rPr>
              <a:pPr/>
              <a:t>‹#›</a:t>
            </a:fld>
            <a:endParaRPr lang="en-US" dirty="0">
              <a:solidFill>
                <a:srgbClr val="FFFFFF"/>
              </a:solidFill>
              <a:latin typeface="Arial" pitchFamily="34" charset="0"/>
              <a:ea typeface="ＭＳ Ｐゴシック" pitchFamily="34" charset="-128"/>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23825" y="6356350"/>
            <a:ext cx="3160713" cy="365125"/>
          </a:xfrm>
          <a:prstGeom prst="rect">
            <a:avLst/>
          </a:prstGeom>
        </p:spPr>
        <p:txBody>
          <a:bodyPr vert="horz" lIns="91440" tIns="45720" rIns="91440" bIns="45720" rtlCol="0" anchor="ctr"/>
          <a:lstStyle>
            <a:lvl1pPr algn="l">
              <a:defRPr sz="1000">
                <a:solidFill>
                  <a:schemeClr val="bg1"/>
                </a:solidFill>
              </a:defRPr>
            </a:lvl1pPr>
          </a:lstStyle>
          <a:p>
            <a:r>
              <a:rPr lang="en-US">
                <a:solidFill>
                  <a:srgbClr val="FFFFFF"/>
                </a:solidFill>
                <a:latin typeface="Arial" pitchFamily="34" charset="0"/>
                <a:ea typeface="ＭＳ Ｐゴシック" pitchFamily="34" charset="-128"/>
              </a:rPr>
              <a:t>File Name</a:t>
            </a:r>
            <a:endParaRPr lang="en-US" dirty="0">
              <a:solidFill>
                <a:srgbClr val="FFFFFF"/>
              </a:solidFill>
              <a:latin typeface="Arial" pitchFamily="34" charset="0"/>
              <a:ea typeface="ＭＳ Ｐゴシック" pitchFamily="34" charset="-128"/>
            </a:endParaRP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217</a:t>
            </a:r>
          </a:p>
          <a:p>
            <a:pPr algn="ctr">
              <a:defRPr/>
            </a:pPr>
            <a:r>
              <a:rPr lang="en-US" sz="1000" dirty="0">
                <a:solidFill>
                  <a:srgbClr val="000000"/>
                </a:solidFill>
              </a:rPr>
              <a:t>217</a:t>
            </a:r>
          </a:p>
          <a:p>
            <a:pPr algn="ctr">
              <a:defRPr/>
            </a:pPr>
            <a:r>
              <a:rPr lang="en-US" sz="1000" dirty="0">
                <a:solidFill>
                  <a:srgbClr val="000000"/>
                </a:solidFill>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200</a:t>
            </a:r>
          </a:p>
          <a:p>
            <a:pPr algn="ctr">
              <a:defRPr/>
            </a:pPr>
            <a:r>
              <a:rPr lang="en-US" sz="1000" dirty="0">
                <a:solidFill>
                  <a:srgbClr val="000000"/>
                </a:solidFill>
              </a:rPr>
              <a:t>200</a:t>
            </a:r>
          </a:p>
          <a:p>
            <a:pPr algn="ctr">
              <a:defRPr/>
            </a:pPr>
            <a:r>
              <a:rPr lang="en-US" sz="1000" dirty="0">
                <a:solidFill>
                  <a:srgbClr val="000000"/>
                </a:solidFill>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255</a:t>
            </a:r>
          </a:p>
          <a:p>
            <a:pPr algn="ctr">
              <a:defRPr/>
            </a:pPr>
            <a:r>
              <a:rPr lang="en-US" sz="1000" dirty="0">
                <a:solidFill>
                  <a:srgbClr val="000000"/>
                </a:solidFill>
              </a:rPr>
              <a:t>255</a:t>
            </a:r>
          </a:p>
          <a:p>
            <a:pPr algn="ctr">
              <a:defRPr/>
            </a:pPr>
            <a:r>
              <a:rPr lang="en-US" sz="1000" dirty="0">
                <a:solidFill>
                  <a:srgbClr val="000000"/>
                </a:solidFill>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0</a:t>
            </a:r>
          </a:p>
          <a:p>
            <a:pPr algn="ctr">
              <a:defRPr/>
            </a:pPr>
            <a:r>
              <a:rPr lang="en-US" sz="1000" dirty="0">
                <a:solidFill>
                  <a:srgbClr val="FFFFFF"/>
                </a:solidFill>
              </a:rPr>
              <a:t>0</a:t>
            </a:r>
          </a:p>
          <a:p>
            <a:pPr algn="ctr">
              <a:defRPr/>
            </a:pPr>
            <a:r>
              <a:rPr lang="en-US" sz="1000" dirty="0">
                <a:solidFill>
                  <a:srgbClr val="FFFFFF"/>
                </a:solidFill>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163</a:t>
            </a:r>
          </a:p>
          <a:p>
            <a:pPr algn="ctr">
              <a:defRPr/>
            </a:pPr>
            <a:r>
              <a:rPr lang="en-US" sz="1000" dirty="0">
                <a:solidFill>
                  <a:srgbClr val="000000"/>
                </a:solidFill>
              </a:rPr>
              <a:t>163</a:t>
            </a:r>
          </a:p>
          <a:p>
            <a:pPr algn="ctr">
              <a:defRPr/>
            </a:pPr>
            <a:r>
              <a:rPr lang="en-US" sz="1000" dirty="0">
                <a:solidFill>
                  <a:srgbClr val="000000"/>
                </a:solidFill>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131</a:t>
            </a:r>
          </a:p>
          <a:p>
            <a:pPr algn="ctr">
              <a:defRPr/>
            </a:pPr>
            <a:r>
              <a:rPr lang="en-US" sz="1000" dirty="0">
                <a:solidFill>
                  <a:srgbClr val="FFFFFF"/>
                </a:solidFill>
              </a:rPr>
              <a:t>132</a:t>
            </a:r>
          </a:p>
          <a:p>
            <a:pPr algn="ctr">
              <a:defRPr/>
            </a:pPr>
            <a:r>
              <a:rPr lang="en-US" sz="1000" dirty="0">
                <a:solidFill>
                  <a:srgbClr val="FFFFFF"/>
                </a:solidFill>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239</a:t>
            </a:r>
          </a:p>
          <a:p>
            <a:pPr algn="ctr">
              <a:defRPr/>
            </a:pPr>
            <a:r>
              <a:rPr lang="en-US" sz="1000" dirty="0">
                <a:solidFill>
                  <a:srgbClr val="000000"/>
                </a:solidFill>
              </a:rPr>
              <a:t>65</a:t>
            </a:r>
          </a:p>
          <a:p>
            <a:pPr algn="ctr">
              <a:defRPr/>
            </a:pPr>
            <a:r>
              <a:rPr lang="en-US" sz="1000" dirty="0">
                <a:solidFill>
                  <a:srgbClr val="000000"/>
                </a:solidFill>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110</a:t>
            </a:r>
          </a:p>
          <a:p>
            <a:pPr algn="ctr">
              <a:defRPr/>
            </a:pPr>
            <a:r>
              <a:rPr lang="en-US" sz="1000" dirty="0">
                <a:solidFill>
                  <a:srgbClr val="000000"/>
                </a:solidFill>
              </a:rPr>
              <a:t>135</a:t>
            </a:r>
          </a:p>
          <a:p>
            <a:pPr algn="ctr">
              <a:defRPr/>
            </a:pPr>
            <a:r>
              <a:rPr lang="en-US" sz="1000" dirty="0">
                <a:solidFill>
                  <a:srgbClr val="000000"/>
                </a:solidFill>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112</a:t>
            </a:r>
          </a:p>
          <a:p>
            <a:pPr algn="ctr">
              <a:defRPr/>
            </a:pPr>
            <a:r>
              <a:rPr lang="en-US" sz="1000" dirty="0">
                <a:solidFill>
                  <a:srgbClr val="000000"/>
                </a:solidFill>
              </a:rPr>
              <a:t>92</a:t>
            </a:r>
          </a:p>
          <a:p>
            <a:pPr algn="ctr">
              <a:defRPr/>
            </a:pPr>
            <a:r>
              <a:rPr lang="en-US" sz="1000" dirty="0">
                <a:solidFill>
                  <a:srgbClr val="000000"/>
                </a:solidFill>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62</a:t>
            </a:r>
          </a:p>
          <a:p>
            <a:pPr algn="ctr">
              <a:defRPr/>
            </a:pPr>
            <a:r>
              <a:rPr lang="en-US" sz="1000" dirty="0">
                <a:solidFill>
                  <a:srgbClr val="000000"/>
                </a:solidFill>
              </a:rPr>
              <a:t>102</a:t>
            </a:r>
          </a:p>
          <a:p>
            <a:pPr algn="ctr">
              <a:defRPr/>
            </a:pPr>
            <a:r>
              <a:rPr lang="en-US" sz="1000" dirty="0">
                <a:solidFill>
                  <a:srgbClr val="000000"/>
                </a:solidFill>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102</a:t>
            </a:r>
          </a:p>
          <a:p>
            <a:pPr algn="ctr">
              <a:defRPr/>
            </a:pPr>
            <a:r>
              <a:rPr lang="en-US" sz="1000" dirty="0">
                <a:solidFill>
                  <a:srgbClr val="FFFFFF"/>
                </a:solidFill>
              </a:rPr>
              <a:t>56</a:t>
            </a:r>
          </a:p>
          <a:p>
            <a:pPr algn="ctr">
              <a:defRPr/>
            </a:pPr>
            <a:r>
              <a:rPr lang="en-US" sz="1000" dirty="0">
                <a:solidFill>
                  <a:srgbClr val="FFFFFF"/>
                </a:solidFill>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130</a:t>
            </a:r>
          </a:p>
          <a:p>
            <a:pPr algn="ctr">
              <a:defRPr/>
            </a:pPr>
            <a:r>
              <a:rPr lang="en-US" sz="1000" dirty="0">
                <a:solidFill>
                  <a:srgbClr val="000000"/>
                </a:solidFill>
              </a:rPr>
              <a:t>120</a:t>
            </a:r>
          </a:p>
          <a:p>
            <a:pPr algn="ctr">
              <a:defRPr/>
            </a:pPr>
            <a:r>
              <a:rPr lang="en-US" sz="1000" dirty="0">
                <a:solidFill>
                  <a:srgbClr val="000000"/>
                </a:solidFill>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237</a:t>
            </a:r>
          </a:p>
          <a:p>
            <a:pPr algn="ctr">
              <a:defRPr/>
            </a:pPr>
            <a:r>
              <a:rPr lang="en-US" sz="1000" dirty="0">
                <a:solidFill>
                  <a:srgbClr val="000000"/>
                </a:solidFill>
              </a:rPr>
              <a:t>237</a:t>
            </a:r>
          </a:p>
          <a:p>
            <a:pPr algn="ctr">
              <a:defRPr/>
            </a:pPr>
            <a:r>
              <a:rPr lang="en-US" sz="1000" dirty="0">
                <a:solidFill>
                  <a:srgbClr val="000000"/>
                </a:solidFill>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80</a:t>
            </a:r>
          </a:p>
          <a:p>
            <a:pPr algn="ctr">
              <a:defRPr/>
            </a:pPr>
            <a:r>
              <a:rPr lang="en-US" sz="1000" dirty="0">
                <a:solidFill>
                  <a:srgbClr val="000000"/>
                </a:solidFill>
              </a:rPr>
              <a:t>119</a:t>
            </a:r>
          </a:p>
          <a:p>
            <a:pPr algn="ctr">
              <a:defRPr/>
            </a:pPr>
            <a:r>
              <a:rPr lang="en-US" sz="1000" dirty="0">
                <a:solidFill>
                  <a:srgbClr val="000000"/>
                </a:solidFill>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252</a:t>
            </a:r>
          </a:p>
          <a:p>
            <a:pPr algn="ctr">
              <a:defRPr/>
            </a:pPr>
            <a:r>
              <a:rPr lang="en-US" sz="1000" dirty="0">
                <a:solidFill>
                  <a:srgbClr val="000000"/>
                </a:solidFill>
              </a:rPr>
              <a:t>174</a:t>
            </a:r>
          </a:p>
          <a:p>
            <a:pPr algn="ctr">
              <a:defRPr/>
            </a:pPr>
            <a:r>
              <a:rPr lang="en-US" sz="1000" dirty="0">
                <a:solidFill>
                  <a:srgbClr val="000000"/>
                </a:solidFill>
              </a:rPr>
              <a:t>.59</a:t>
            </a:r>
          </a:p>
        </p:txBody>
      </p:sp>
      <p:pic>
        <p:nvPicPr>
          <p:cNvPr id="58" name="Picture 6"/>
          <p:cNvPicPr>
            <a:picLocks noChangeAspect="1"/>
          </p:cNvPicPr>
          <p:nvPr userDrawn="1"/>
        </p:nvPicPr>
        <p:blipFill>
          <a:blip r:embed="rId16"/>
          <a:srcRect/>
          <a:stretch>
            <a:fillRect/>
          </a:stretch>
        </p:blipFill>
        <p:spPr bwMode="auto">
          <a:xfrm>
            <a:off x="4559300" y="3416300"/>
            <a:ext cx="19050" cy="3175"/>
          </a:xfrm>
          <a:prstGeom prst="rect">
            <a:avLst/>
          </a:prstGeom>
          <a:noFill/>
          <a:ln w="9525">
            <a:noFill/>
            <a:miter lim="800000"/>
            <a:headEnd/>
            <a:tailEnd/>
          </a:ln>
        </p:spPr>
      </p:pic>
      <p:pic>
        <p:nvPicPr>
          <p:cNvPr id="24" name="Picture 18"/>
          <p:cNvPicPr>
            <a:picLocks noChangeAspect="1"/>
          </p:cNvPicPr>
          <p:nvPr userDrawn="1"/>
        </p:nvPicPr>
        <p:blipFill rotWithShape="1">
          <a:blip r:embed="rId17"/>
          <a:srcRect l="3193" r="3193"/>
          <a:stretch/>
        </p:blipFill>
        <p:spPr bwMode="auto">
          <a:xfrm>
            <a:off x="7672388" y="5328673"/>
            <a:ext cx="1595437" cy="1482725"/>
          </a:xfrm>
          <a:prstGeom prst="rect">
            <a:avLst/>
          </a:prstGeom>
          <a:noFill/>
          <a:ln w="9525">
            <a:noFill/>
            <a:miter lim="800000"/>
            <a:headEnd/>
            <a:tailEnd/>
          </a:ln>
        </p:spPr>
      </p:pic>
      <p:pic>
        <p:nvPicPr>
          <p:cNvPr id="39" name="Picture 38"/>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730843" y="5631127"/>
            <a:ext cx="1197513" cy="907785"/>
          </a:xfrm>
          <a:prstGeom prst="rect">
            <a:avLst/>
          </a:prstGeom>
        </p:spPr>
      </p:pic>
    </p:spTree>
    <p:extLst>
      <p:ext uri="{BB962C8B-B14F-4D97-AF65-F5344CB8AC3E}">
        <p14:creationId xmlns:p14="http://schemas.microsoft.com/office/powerpoint/2010/main" val="127277021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413889808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96437233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 id="2147483748" r:id="rId23"/>
    <p:sldLayoutId id="2147483749"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3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38.xml"/></Relationships>
</file>

<file path=ppt/slides/_rels/slide13.xml.rels><?xml version="1.0" encoding="UTF-8" standalone="yes"?>
<Relationships xmlns="http://schemas.openxmlformats.org/package/2006/relationships"><Relationship Id="rId3" Type="http://schemas.openxmlformats.org/officeDocument/2006/relationships/hyperlink" Target="https://www.hec.usace.army.mil/confluence/hmsdocs/hmsguides/ensemble-analysis-simulations-in-hec-hms/creating-an-ensemble-analysis-compute" TargetMode="External"/><Relationship Id="rId2" Type="http://schemas.openxmlformats.org/officeDocument/2006/relationships/notesSlide" Target="../notesSlides/notesSlide13.xml"/><Relationship Id="rId1" Type="http://schemas.openxmlformats.org/officeDocument/2006/relationships/slideLayout" Target="../slideLayouts/slideLayout38.xml"/><Relationship Id="rId5" Type="http://schemas.openxmlformats.org/officeDocument/2006/relationships/hyperlink" Target="https://www.hec.usace.army.mil/confluence/hmsdocs/hmsguides/ensemble-analysis-simulations-in-hec-hms/applying-the-ensemble-compute-option-to-downscaled-climate-model-datasets" TargetMode="External"/><Relationship Id="rId4" Type="http://schemas.openxmlformats.org/officeDocument/2006/relationships/hyperlink" Target="https://www.hec.usace.army.mil/confluence/hmsdocs/hmsguides/ensemble-analysis-simulations-in-hec-hms/applying-the-ensemble-compute-to-flood-forecasting"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38.xml"/><Relationship Id="rId4" Type="http://schemas.openxmlformats.org/officeDocument/2006/relationships/hyperlink" Target="https://www.hec.usace.army.mil/confluence/display/WPD/.Ensemble+Viewer+Users+Guide+v1.0"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hec.usace.army.mil/confluence/hmsdocs/hmsguides/ensemble-analysis-simulations-in-hec-hms/creating-an-ensemble-analysis-compute" TargetMode="External"/><Relationship Id="rId2" Type="http://schemas.openxmlformats.org/officeDocument/2006/relationships/notesSlide" Target="../notesSlides/notesSlide2.xml"/><Relationship Id="rId1" Type="http://schemas.openxmlformats.org/officeDocument/2006/relationships/slideLayout" Target="../slideLayouts/slideLayout38.xml"/><Relationship Id="rId5" Type="http://schemas.openxmlformats.org/officeDocument/2006/relationships/hyperlink" Target="https://www.hec.usace.army.mil/confluence/hmsdocs/hmsguides/ensemble-analysis-simulations-in-hec-hms/applying-the-ensemble-compute-option-to-downscaled-climate-model-datasets" TargetMode="External"/><Relationship Id="rId4" Type="http://schemas.openxmlformats.org/officeDocument/2006/relationships/hyperlink" Target="https://www.hec.usace.army.mil/confluence/hmsdocs/hmsguides/ensemble-analysis-simulations-in-hec-hms/applying-the-ensemble-compute-to-flood-forecastin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8.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hyperlink" Target="https://www.hec.usace.army.mil/confluence/hmsdocs/hmsguides/ensemble-analysis-simulations-in-hec-hms/creating-an-ensemble-analysis-compute" TargetMode="External"/><Relationship Id="rId2" Type="http://schemas.openxmlformats.org/officeDocument/2006/relationships/notesSlide" Target="../notesSlides/notesSlide5.xml"/><Relationship Id="rId1" Type="http://schemas.openxmlformats.org/officeDocument/2006/relationships/slideLayout" Target="../slideLayouts/slideLayout38.xml"/><Relationship Id="rId5" Type="http://schemas.openxmlformats.org/officeDocument/2006/relationships/hyperlink" Target="https://www.hec.usace.army.mil/confluence/hmsdocs/hmsguides/ensemble-analysis-simulations-in-hec-hms/applying-the-ensemble-compute-option-to-downscaled-climate-model-datasets" TargetMode="External"/><Relationship Id="rId4" Type="http://schemas.openxmlformats.org/officeDocument/2006/relationships/hyperlink" Target="https://www.hec.usace.army.mil/confluence/hmsdocs/hmsguides/ensemble-analysis-simulations-in-hec-hms/applying-the-ensemble-compute-to-flood-forecastin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svg"/><Relationship Id="rId2" Type="http://schemas.openxmlformats.org/officeDocument/2006/relationships/notesSlide" Target="../notesSlides/notesSlide7.xml"/><Relationship Id="rId1" Type="http://schemas.openxmlformats.org/officeDocument/2006/relationships/slideLayout" Target="../slideLayouts/slideLayout38.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18.sv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0"/>
          </p:nvPr>
        </p:nvSpPr>
        <p:spPr/>
        <p:txBody>
          <a:bodyPr/>
          <a:lstStyle/>
          <a:p>
            <a:pPr>
              <a:defRPr/>
            </a:pPr>
            <a:fld id="{FCC56DF7-367E-4811-9330-C007CC4274B2}" type="slidenum">
              <a:rPr lang="en-US" smtClean="0"/>
              <a:pPr>
                <a:defRPr/>
              </a:pPr>
              <a:t>1</a:t>
            </a:fld>
            <a:endParaRPr lang="en-US"/>
          </a:p>
        </p:txBody>
      </p:sp>
      <p:sp>
        <p:nvSpPr>
          <p:cNvPr id="9" name="Text Placeholder 2"/>
          <p:cNvSpPr txBox="1">
            <a:spLocks/>
          </p:cNvSpPr>
          <p:nvPr/>
        </p:nvSpPr>
        <p:spPr>
          <a:xfrm>
            <a:off x="457199" y="4104166"/>
            <a:ext cx="7660258" cy="124747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1600" dirty="0">
                <a:solidFill>
                  <a:srgbClr val="FFFFFF"/>
                </a:solidFill>
              </a:rPr>
              <a:t>Lauren Coe, P.E.</a:t>
            </a:r>
          </a:p>
          <a:p>
            <a:pPr fontAlgn="auto">
              <a:spcAft>
                <a:spcPts val="0"/>
              </a:spcAft>
            </a:pPr>
            <a:endParaRPr lang="en-US" sz="1600" dirty="0">
              <a:solidFill>
                <a:srgbClr val="FFFFFF"/>
              </a:solidFill>
            </a:endParaRPr>
          </a:p>
          <a:p>
            <a:pPr fontAlgn="auto">
              <a:spcAft>
                <a:spcPts val="0"/>
              </a:spcAft>
            </a:pPr>
            <a:r>
              <a:rPr lang="en-US" sz="1600" dirty="0">
                <a:solidFill>
                  <a:srgbClr val="FFFFFF"/>
                </a:solidFill>
              </a:rPr>
              <a:t>Slides by Josh Willis, P.E.</a:t>
            </a:r>
          </a:p>
        </p:txBody>
      </p:sp>
      <p:sp>
        <p:nvSpPr>
          <p:cNvPr id="10" name="Title 1"/>
          <p:cNvSpPr txBox="1">
            <a:spLocks/>
          </p:cNvSpPr>
          <p:nvPr/>
        </p:nvSpPr>
        <p:spPr>
          <a:xfrm>
            <a:off x="457199" y="1376203"/>
            <a:ext cx="7848600" cy="2200506"/>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3200" dirty="0"/>
              <a:t>Ensemble Analysis Simulation in HEC-HMS</a:t>
            </a:r>
          </a:p>
          <a:p>
            <a:pPr fontAlgn="auto">
              <a:spcAft>
                <a:spcPts val="0"/>
              </a:spcAft>
            </a:pPr>
            <a:endParaRPr lang="en-US" sz="3200" cap="none" dirty="0"/>
          </a:p>
          <a:p>
            <a:pPr fontAlgn="auto">
              <a:spcAft>
                <a:spcPts val="0"/>
              </a:spcAft>
            </a:pPr>
            <a:r>
              <a:rPr lang="en-US" sz="3200" cap="none" dirty="0"/>
              <a:t>June 2024</a:t>
            </a:r>
            <a:endParaRPr lang="en-US" sz="4800" cap="none" dirty="0"/>
          </a:p>
        </p:txBody>
      </p:sp>
      <p:sp>
        <p:nvSpPr>
          <p:cNvPr id="15" name="Title 1"/>
          <p:cNvSpPr txBox="1">
            <a:spLocks/>
          </p:cNvSpPr>
          <p:nvPr/>
        </p:nvSpPr>
        <p:spPr>
          <a:xfrm>
            <a:off x="534837" y="349850"/>
            <a:ext cx="7152070" cy="942922"/>
          </a:xfrm>
          <a:prstGeom prst="rect">
            <a:avLst/>
          </a:prstGeom>
        </p:spPr>
        <p:txBody>
          <a:bodyPr vert="horz" lIns="91440" tIns="45720" rIns="91440" bIns="45720" rtlCol="0" anchor="t">
            <a:normAutofit fontScale="37500" lnSpcReduction="20000"/>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7100" dirty="0"/>
              <a:t>U.S. Army corps of engineers</a:t>
            </a:r>
            <a:br>
              <a:rPr lang="en-US" dirty="0"/>
            </a:br>
            <a:br>
              <a:rPr lang="en-US" sz="3100" dirty="0"/>
            </a:br>
            <a:br>
              <a:rPr lang="en-US" dirty="0"/>
            </a:br>
            <a:endParaRPr lang="en-US" dirty="0"/>
          </a:p>
        </p:txBody>
      </p:sp>
      <p:pic>
        <p:nvPicPr>
          <p:cNvPr id="4" name="Picture 3">
            <a:extLst>
              <a:ext uri="{FF2B5EF4-FFF2-40B4-BE49-F238E27FC236}">
                <a16:creationId xmlns:a16="http://schemas.microsoft.com/office/drawing/2014/main" id="{8BE2478D-2C4A-0079-C777-806BD118FC46}"/>
              </a:ext>
            </a:extLst>
          </p:cNvPr>
          <p:cNvPicPr>
            <a:picLocks noChangeAspect="1"/>
          </p:cNvPicPr>
          <p:nvPr/>
        </p:nvPicPr>
        <p:blipFill>
          <a:blip r:embed="rId3"/>
          <a:stretch>
            <a:fillRect/>
          </a:stretch>
        </p:blipFill>
        <p:spPr>
          <a:xfrm>
            <a:off x="3577133" y="2115322"/>
            <a:ext cx="4348276" cy="2860220"/>
          </a:xfrm>
          <a:prstGeom prst="rect">
            <a:avLst/>
          </a:prstGeom>
          <a:effectLst>
            <a:outerShdw blurRad="50800" dist="50800" dir="5400000" algn="ctr" rotWithShape="0">
              <a:schemeClr val="tx1"/>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Aggregating Ensemble Member Results</a:t>
            </a:r>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a:xfrm>
            <a:off x="304800" y="1225550"/>
            <a:ext cx="7807325" cy="5068829"/>
          </a:xfrm>
        </p:spPr>
        <p:txBody>
          <a:bodyPr/>
          <a:lstStyle/>
          <a:p>
            <a:pPr marL="457200" indent="-457200">
              <a:buFont typeface="Arial" panose="020B0604020202020204" pitchFamily="34" charset="0"/>
              <a:buChar char="•"/>
            </a:pPr>
            <a:r>
              <a:rPr lang="en-US" sz="1800" dirty="0"/>
              <a:t>How do I aggregate each member’s results into a single ensemble result?</a:t>
            </a:r>
          </a:p>
          <a:p>
            <a:pPr marL="971550" lvl="1" indent="-457200">
              <a:buFont typeface="Arial" panose="020B0604020202020204" pitchFamily="34" charset="0"/>
              <a:buChar char="•"/>
            </a:pPr>
            <a:r>
              <a:rPr lang="en-US" sz="1800" dirty="0"/>
              <a:t>There are a few main categories for aggregating predictions</a:t>
            </a:r>
          </a:p>
          <a:p>
            <a:pPr marL="1371600" lvl="2" indent="-457200"/>
            <a:r>
              <a:rPr lang="en-US" sz="1400" dirty="0"/>
              <a:t>Averaging: take each member prediction and calculate the overall average</a:t>
            </a:r>
          </a:p>
          <a:p>
            <a:pPr marL="1371600" lvl="2" indent="-457200"/>
            <a:r>
              <a:rPr lang="en-US" sz="1400" dirty="0"/>
              <a:t>Weighted Average: assign weights to favor the strongest ensemble members and to disfavor the weakest</a:t>
            </a:r>
          </a:p>
          <a:p>
            <a:pPr marL="1371600" lvl="2" indent="-457200"/>
            <a:r>
              <a:rPr lang="en-US" sz="1400" dirty="0"/>
              <a:t>Bias correction models</a:t>
            </a:r>
          </a:p>
          <a:p>
            <a:pPr marL="1828800" lvl="3" indent="-457200"/>
            <a:r>
              <a:rPr lang="en-US" sz="1400" dirty="0"/>
              <a:t>Adjust mean/variance to correct bias with observed data</a:t>
            </a:r>
          </a:p>
          <a:p>
            <a:pPr marL="1828800" lvl="3" indent="-457200"/>
            <a:r>
              <a:rPr lang="en-US" sz="1400" dirty="0"/>
              <a:t>Quantile mapping</a:t>
            </a:r>
          </a:p>
          <a:p>
            <a:pPr marL="1828800" lvl="3" indent="-457200"/>
            <a:r>
              <a:rPr lang="en-US" sz="1400" dirty="0"/>
              <a:t>Binomial coefficient ensemble method - method for assigning weights to ensemble members (based on performance)</a:t>
            </a:r>
          </a:p>
          <a:p>
            <a:pPr marL="1828800" lvl="3" indent="-457200"/>
            <a:r>
              <a:rPr lang="en-US" sz="1400" dirty="0"/>
              <a:t>Multi-variable linear regression during the calibration period</a:t>
            </a:r>
          </a:p>
          <a:p>
            <a:pPr marL="1828800" lvl="3" indent="-457200"/>
            <a:r>
              <a:rPr lang="en-US" sz="1400" dirty="0"/>
              <a:t>Multivariable probability functions - copula functions.</a:t>
            </a:r>
          </a:p>
          <a:p>
            <a:pPr marL="1828800" lvl="3" indent="-457200"/>
            <a:r>
              <a:rPr lang="en-US" sz="1400" dirty="0"/>
              <a:t>Normal quantile transform (NQT) </a:t>
            </a:r>
          </a:p>
          <a:p>
            <a:pPr marL="1828800" lvl="3" indent="-457200"/>
            <a:r>
              <a:rPr lang="en-US" sz="1400" dirty="0"/>
              <a:t>General Linear Model Post-Processor (GLMPP)</a:t>
            </a:r>
          </a:p>
          <a:p>
            <a:pPr marL="1828800" lvl="3" indent="-457200"/>
            <a:r>
              <a:rPr lang="en-US" sz="1400" dirty="0"/>
              <a:t>Granger-Ramanathan average variant C (GRC)</a:t>
            </a:r>
          </a:p>
          <a:p>
            <a:pPr marL="1828800" lvl="3" indent="-457200"/>
            <a:r>
              <a:rPr lang="en-US" sz="1400" dirty="0"/>
              <a:t>Bayesian model</a:t>
            </a:r>
          </a:p>
          <a:p>
            <a:pPr marL="1828800" lvl="3" indent="-457200"/>
            <a:r>
              <a:rPr lang="en-US" sz="1400" dirty="0"/>
              <a:t>BP neural network</a:t>
            </a:r>
          </a:p>
          <a:p>
            <a:pPr marL="1828800" lvl="3" indent="-457200"/>
            <a:endParaRPr lang="en-US" sz="1400" dirty="0"/>
          </a:p>
          <a:p>
            <a:pPr marL="971550" lvl="1" indent="-457200">
              <a:buFont typeface="Arial" panose="020B0604020202020204" pitchFamily="34" charset="0"/>
              <a:buChar char="•"/>
            </a:pPr>
            <a:endParaRPr lang="en-US" sz="1800" dirty="0"/>
          </a:p>
          <a:p>
            <a:pPr marL="971550" lvl="1" indent="-457200">
              <a:buFont typeface="Arial" panose="020B0604020202020204" pitchFamily="34" charset="0"/>
              <a:buChar char="•"/>
            </a:pPr>
            <a:endParaRPr lang="en-US" sz="1800" dirty="0"/>
          </a:p>
          <a:p>
            <a:pPr marL="85725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1"/>
          </p:nvPr>
        </p:nvSpPr>
        <p:spPr/>
        <p:txBody>
          <a:bodyPr/>
          <a:lstStyle/>
          <a:p>
            <a:fld id="{9A257827-C34C-4251-B995-96C9C233CCC8}" type="slidenum">
              <a:rPr lang="en-US" smtClean="0"/>
              <a:pPr/>
              <a:t>10</a:t>
            </a:fld>
            <a:endParaRPr lang="en-US"/>
          </a:p>
        </p:txBody>
      </p:sp>
      <p:pic>
        <p:nvPicPr>
          <p:cNvPr id="5" name="Picture 4">
            <a:extLst>
              <a:ext uri="{FF2B5EF4-FFF2-40B4-BE49-F238E27FC236}">
                <a16:creationId xmlns:a16="http://schemas.microsoft.com/office/drawing/2014/main" id="{9E346D93-E6F8-D715-BBAF-30DB4BBE1C6B}"/>
              </a:ext>
            </a:extLst>
          </p:cNvPr>
          <p:cNvPicPr>
            <a:picLocks noChangeAspect="1"/>
          </p:cNvPicPr>
          <p:nvPr/>
        </p:nvPicPr>
        <p:blipFill rotWithShape="1">
          <a:blip r:embed="rId3"/>
          <a:srcRect l="23645"/>
          <a:stretch/>
        </p:blipFill>
        <p:spPr>
          <a:xfrm>
            <a:off x="6362301" y="4668556"/>
            <a:ext cx="2545626" cy="1990948"/>
          </a:xfrm>
          <a:prstGeom prst="rect">
            <a:avLst/>
          </a:prstGeom>
          <a:solidFill>
            <a:schemeClr val="tx2"/>
          </a:solidFill>
        </p:spPr>
      </p:pic>
    </p:spTree>
    <p:extLst>
      <p:ext uri="{BB962C8B-B14F-4D97-AF65-F5344CB8AC3E}">
        <p14:creationId xmlns:p14="http://schemas.microsoft.com/office/powerpoint/2010/main" val="3057795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Aggregating Ensemble Member Results</a:t>
            </a:r>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a:xfrm>
            <a:off x="304800" y="1225550"/>
            <a:ext cx="7807325" cy="5068829"/>
          </a:xfrm>
        </p:spPr>
        <p:txBody>
          <a:bodyPr/>
          <a:lstStyle/>
          <a:p>
            <a:pPr marL="457200" indent="-457200">
              <a:buFont typeface="Arial" panose="020B0604020202020204" pitchFamily="34" charset="0"/>
              <a:buChar char="•"/>
            </a:pPr>
            <a:r>
              <a:rPr lang="en-US" sz="1800" dirty="0"/>
              <a:t>Current Prediction Aggregation Options in HEC-HMS</a:t>
            </a:r>
          </a:p>
          <a:p>
            <a:pPr marL="971550" lvl="1" indent="-457200">
              <a:buFont typeface="Arial" panose="020B0604020202020204" pitchFamily="34" charset="0"/>
              <a:buChar char="•"/>
            </a:pPr>
            <a:r>
              <a:rPr lang="en-US" sz="1400" dirty="0"/>
              <a:t>Mean, + and – 1 Standard Deviation, Maximum, and Minimum</a:t>
            </a:r>
          </a:p>
          <a:p>
            <a:pPr marL="457200" indent="-457200">
              <a:buFont typeface="Arial" panose="020B0604020202020204" pitchFamily="34" charset="0"/>
              <a:buChar char="•"/>
            </a:pPr>
            <a:r>
              <a:rPr lang="en-US" sz="1800" dirty="0"/>
              <a:t>Future Prediction Aggregation Options in HEC-HMS</a:t>
            </a:r>
          </a:p>
          <a:p>
            <a:pPr marL="971550" lvl="1" indent="-457200">
              <a:buFont typeface="Arial" panose="020B0604020202020204" pitchFamily="34" charset="0"/>
              <a:buChar char="•"/>
            </a:pPr>
            <a:r>
              <a:rPr lang="en-US" sz="1400" dirty="0"/>
              <a:t>Weighting Schemes</a:t>
            </a:r>
          </a:p>
          <a:p>
            <a:pPr marL="1371600" lvl="2" indent="-457200"/>
            <a:r>
              <a:rPr lang="en-US" sz="1200" dirty="0"/>
              <a:t>User assigned weights</a:t>
            </a:r>
          </a:p>
          <a:p>
            <a:pPr marL="1371600" lvl="2" indent="-457200"/>
            <a:r>
              <a:rPr lang="en-US" sz="1200" dirty="0"/>
              <a:t>Computed weights</a:t>
            </a:r>
          </a:p>
          <a:p>
            <a:pPr marL="971550" lvl="1" indent="-457200">
              <a:buFont typeface="Arial" panose="020B0604020202020204" pitchFamily="34" charset="0"/>
              <a:buChar char="•"/>
            </a:pPr>
            <a:r>
              <a:rPr lang="en-US" sz="1400" dirty="0"/>
              <a:t>Bias Correction Options</a:t>
            </a:r>
          </a:p>
          <a:p>
            <a:pPr marL="1371600" lvl="2" indent="-457200"/>
            <a:r>
              <a:rPr lang="en-US" sz="1200" dirty="0"/>
              <a:t>Adjusted mean/variance to correct bias with observed data</a:t>
            </a:r>
          </a:p>
          <a:p>
            <a:pPr marL="1828800" lvl="3" indent="-457200"/>
            <a:r>
              <a:rPr lang="en-US" sz="1200" dirty="0"/>
              <a:t>Assume a normal distribution for each set of data</a:t>
            </a:r>
          </a:p>
          <a:p>
            <a:pPr marL="1828800" lvl="3" indent="-457200"/>
            <a:r>
              <a:rPr lang="en-US" sz="1200" dirty="0"/>
              <a:t>Link observed and simulated data by percentile</a:t>
            </a:r>
          </a:p>
          <a:p>
            <a:pPr marL="1371600" lvl="2" indent="-457200"/>
            <a:r>
              <a:rPr lang="en-US" sz="1200" dirty="0"/>
              <a:t>Quantile mapping</a:t>
            </a:r>
          </a:p>
          <a:p>
            <a:pPr marL="1828800" lvl="3" indent="-457200"/>
            <a:r>
              <a:rPr lang="en-US" sz="1200" dirty="0"/>
              <a:t>Assume an empirical CDF for each set of data</a:t>
            </a:r>
          </a:p>
          <a:p>
            <a:pPr marL="1828800" lvl="3" indent="-457200"/>
            <a:r>
              <a:rPr lang="en-US" sz="1200" dirty="0"/>
              <a:t>Link observed and simulated data by percentile</a:t>
            </a:r>
          </a:p>
          <a:p>
            <a:pPr marL="1828800" lvl="3" indent="-457200"/>
            <a:r>
              <a:rPr lang="en-US" sz="1200" dirty="0"/>
              <a:t>paired data of </a:t>
            </a:r>
            <a:r>
              <a:rPr lang="en-US" sz="1200" dirty="0" err="1"/>
              <a:t>cdfs</a:t>
            </a:r>
            <a:r>
              <a:rPr lang="en-US" sz="1200" dirty="0"/>
              <a:t> is generated</a:t>
            </a:r>
          </a:p>
          <a:p>
            <a:pPr marL="1371600" lvl="2" indent="-457200"/>
            <a:r>
              <a:rPr lang="en-US" sz="1200" dirty="0"/>
              <a:t>Linear model</a:t>
            </a:r>
          </a:p>
          <a:p>
            <a:pPr marL="1828800" lvl="3" indent="-457200"/>
            <a:r>
              <a:rPr lang="en-US" sz="1200" dirty="0"/>
              <a:t>Assume pairwise relationship between simulated and observed is related linearly</a:t>
            </a:r>
          </a:p>
          <a:p>
            <a:pPr lvl="1" indent="0">
              <a:buNone/>
            </a:pPr>
            <a:endParaRPr lang="en-US" sz="1800" dirty="0"/>
          </a:p>
          <a:p>
            <a:pPr marL="971550" lvl="1" indent="-457200">
              <a:buFont typeface="Arial" panose="020B0604020202020204" pitchFamily="34" charset="0"/>
              <a:buChar char="•"/>
            </a:pPr>
            <a:endParaRPr lang="en-US" sz="1800" dirty="0"/>
          </a:p>
          <a:p>
            <a:pPr marL="971550" lvl="1" indent="-457200">
              <a:buFont typeface="Arial" panose="020B0604020202020204" pitchFamily="34" charset="0"/>
              <a:buChar char="•"/>
            </a:pPr>
            <a:endParaRPr lang="en-US" sz="1400" dirty="0"/>
          </a:p>
          <a:p>
            <a:pPr marL="1828800" lvl="3" indent="-457200"/>
            <a:endParaRPr lang="en-US" sz="1400" dirty="0"/>
          </a:p>
          <a:p>
            <a:pPr marL="971550" lvl="1" indent="-457200">
              <a:buFont typeface="Arial" panose="020B0604020202020204" pitchFamily="34" charset="0"/>
              <a:buChar char="•"/>
            </a:pPr>
            <a:endParaRPr lang="en-US" sz="1800" dirty="0"/>
          </a:p>
          <a:p>
            <a:pPr marL="971550" lvl="1" indent="-457200">
              <a:buFont typeface="Arial" panose="020B0604020202020204" pitchFamily="34" charset="0"/>
              <a:buChar char="•"/>
            </a:pPr>
            <a:endParaRPr lang="en-US" sz="1800" dirty="0"/>
          </a:p>
          <a:p>
            <a:pPr marL="85725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1"/>
          </p:nvPr>
        </p:nvSpPr>
        <p:spPr/>
        <p:txBody>
          <a:bodyPr/>
          <a:lstStyle/>
          <a:p>
            <a:fld id="{9A257827-C34C-4251-B995-96C9C233CCC8}" type="slidenum">
              <a:rPr lang="en-US" smtClean="0"/>
              <a:pPr/>
              <a:t>11</a:t>
            </a:fld>
            <a:endParaRPr lang="en-US"/>
          </a:p>
        </p:txBody>
      </p:sp>
    </p:spTree>
    <p:extLst>
      <p:ext uri="{BB962C8B-B14F-4D97-AF65-F5344CB8AC3E}">
        <p14:creationId xmlns:p14="http://schemas.microsoft.com/office/powerpoint/2010/main" val="3627267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Aggregating Ensemble Member Results</a:t>
            </a:r>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a:xfrm>
            <a:off x="304800" y="1225550"/>
            <a:ext cx="7807325" cy="5068829"/>
          </a:xfrm>
        </p:spPr>
        <p:txBody>
          <a:bodyPr/>
          <a:lstStyle/>
          <a:p>
            <a:pPr marL="457200" indent="-457200">
              <a:buFont typeface="Arial" panose="020B0604020202020204" pitchFamily="34" charset="0"/>
              <a:buChar char="•"/>
            </a:pPr>
            <a:r>
              <a:rPr lang="en-US" sz="1800" dirty="0"/>
              <a:t>Current Prediction Aggregation Options in HEC-HMS</a:t>
            </a:r>
          </a:p>
          <a:p>
            <a:pPr marL="971550" lvl="1" indent="-457200">
              <a:buFont typeface="Arial" panose="020B0604020202020204" pitchFamily="34" charset="0"/>
              <a:buChar char="•"/>
            </a:pPr>
            <a:r>
              <a:rPr lang="en-US" sz="1400" dirty="0"/>
              <a:t>Mean, + and – 1 Standard Deviation, Maximum, and Minimum</a:t>
            </a:r>
          </a:p>
          <a:p>
            <a:pPr lvl="1" indent="0">
              <a:buNone/>
            </a:pPr>
            <a:endParaRPr lang="en-US" sz="1800" dirty="0"/>
          </a:p>
          <a:p>
            <a:pPr marL="971550" lvl="1" indent="-457200">
              <a:buFont typeface="Arial" panose="020B0604020202020204" pitchFamily="34" charset="0"/>
              <a:buChar char="•"/>
            </a:pPr>
            <a:endParaRPr lang="en-US" sz="1800" dirty="0"/>
          </a:p>
          <a:p>
            <a:pPr marL="971550" lvl="1" indent="-457200">
              <a:buFont typeface="Arial" panose="020B0604020202020204" pitchFamily="34" charset="0"/>
              <a:buChar char="•"/>
            </a:pPr>
            <a:endParaRPr lang="en-US" sz="1400" dirty="0"/>
          </a:p>
          <a:p>
            <a:pPr marL="1828800" lvl="3" indent="-457200"/>
            <a:endParaRPr lang="en-US" sz="1400" dirty="0"/>
          </a:p>
          <a:p>
            <a:pPr marL="971550" lvl="1" indent="-457200">
              <a:buFont typeface="Arial" panose="020B0604020202020204" pitchFamily="34" charset="0"/>
              <a:buChar char="•"/>
            </a:pPr>
            <a:endParaRPr lang="en-US" sz="1800" dirty="0"/>
          </a:p>
          <a:p>
            <a:pPr marL="971550" lvl="1" indent="-457200">
              <a:buFont typeface="Arial" panose="020B0604020202020204" pitchFamily="34" charset="0"/>
              <a:buChar char="•"/>
            </a:pPr>
            <a:endParaRPr lang="en-US" sz="1800" dirty="0"/>
          </a:p>
          <a:p>
            <a:pPr marL="85725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1"/>
          </p:nvPr>
        </p:nvSpPr>
        <p:spPr/>
        <p:txBody>
          <a:bodyPr/>
          <a:lstStyle/>
          <a:p>
            <a:fld id="{9A257827-C34C-4251-B995-96C9C233CCC8}" type="slidenum">
              <a:rPr lang="en-US" smtClean="0"/>
              <a:pPr/>
              <a:t>12</a:t>
            </a:fld>
            <a:endParaRPr lang="en-US"/>
          </a:p>
        </p:txBody>
      </p:sp>
      <p:pic>
        <p:nvPicPr>
          <p:cNvPr id="6" name="Picture 5">
            <a:extLst>
              <a:ext uri="{FF2B5EF4-FFF2-40B4-BE49-F238E27FC236}">
                <a16:creationId xmlns:a16="http://schemas.microsoft.com/office/drawing/2014/main" id="{2A70FBCB-C867-A971-156F-BE3BE6D1F6A4}"/>
              </a:ext>
            </a:extLst>
          </p:cNvPr>
          <p:cNvPicPr>
            <a:picLocks noChangeAspect="1"/>
          </p:cNvPicPr>
          <p:nvPr/>
        </p:nvPicPr>
        <p:blipFill>
          <a:blip r:embed="rId3"/>
          <a:stretch>
            <a:fillRect/>
          </a:stretch>
        </p:blipFill>
        <p:spPr>
          <a:xfrm>
            <a:off x="304800" y="1926600"/>
            <a:ext cx="8534401" cy="4656763"/>
          </a:xfrm>
          <a:prstGeom prst="rect">
            <a:avLst/>
          </a:prstGeom>
        </p:spPr>
      </p:pic>
    </p:spTree>
    <p:extLst>
      <p:ext uri="{BB962C8B-B14F-4D97-AF65-F5344CB8AC3E}">
        <p14:creationId xmlns:p14="http://schemas.microsoft.com/office/powerpoint/2010/main" val="2615865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1960B-28E4-BC73-1D36-BE5E7EFB1E66}"/>
              </a:ext>
            </a:extLst>
          </p:cNvPr>
          <p:cNvSpPr>
            <a:spLocks noGrp="1"/>
          </p:cNvSpPr>
          <p:nvPr>
            <p:ph type="title"/>
          </p:nvPr>
        </p:nvSpPr>
        <p:spPr/>
        <p:txBody>
          <a:bodyPr/>
          <a:lstStyle/>
          <a:p>
            <a:r>
              <a:rPr lang="en-US" dirty="0"/>
              <a:t>Objectives</a:t>
            </a:r>
          </a:p>
        </p:txBody>
      </p:sp>
      <p:sp>
        <p:nvSpPr>
          <p:cNvPr id="3" name="Content Placeholder 2">
            <a:extLst>
              <a:ext uri="{FF2B5EF4-FFF2-40B4-BE49-F238E27FC236}">
                <a16:creationId xmlns:a16="http://schemas.microsoft.com/office/drawing/2014/main" id="{3E1F0911-DFCB-ADE8-708C-DC5DA83966B9}"/>
              </a:ext>
            </a:extLst>
          </p:cNvPr>
          <p:cNvSpPr>
            <a:spLocks noGrp="1"/>
          </p:cNvSpPr>
          <p:nvPr>
            <p:ph idx="1"/>
          </p:nvPr>
        </p:nvSpPr>
        <p:spPr/>
        <p:txBody>
          <a:bodyPr/>
          <a:lstStyle/>
          <a:p>
            <a:pPr marL="342900" indent="-342900">
              <a:lnSpc>
                <a:spcPct val="80000"/>
              </a:lnSpc>
              <a:buFont typeface="Arial" panose="020B0604020202020204" pitchFamily="34" charset="0"/>
              <a:buChar char="•"/>
            </a:pPr>
            <a:r>
              <a:rPr lang="en-US" altLang="en-US" dirty="0">
                <a:effectLst/>
              </a:rPr>
              <a:t>What is an Ensemble Analysis?</a:t>
            </a:r>
          </a:p>
          <a:p>
            <a:pPr marL="857250" lvl="1" indent="-342900">
              <a:lnSpc>
                <a:spcPct val="80000"/>
              </a:lnSpc>
              <a:buFont typeface="Arial" panose="020B0604020202020204" pitchFamily="34" charset="0"/>
              <a:buChar char="•"/>
            </a:pPr>
            <a:r>
              <a:rPr lang="en-US" altLang="en-US" dirty="0"/>
              <a:t>Definition</a:t>
            </a:r>
          </a:p>
          <a:p>
            <a:pPr marL="857250" lvl="1" indent="-342900">
              <a:lnSpc>
                <a:spcPct val="80000"/>
              </a:lnSpc>
              <a:buFont typeface="Arial" panose="020B0604020202020204" pitchFamily="34" charset="0"/>
              <a:buChar char="•"/>
            </a:pPr>
            <a:r>
              <a:rPr lang="en-US" altLang="en-US" dirty="0"/>
              <a:t>Application within HEC-HMS</a:t>
            </a:r>
            <a:endParaRPr lang="en-US" altLang="en-US" dirty="0">
              <a:effectLst/>
            </a:endParaRPr>
          </a:p>
          <a:p>
            <a:pPr marL="342900" indent="-342900">
              <a:lnSpc>
                <a:spcPct val="80000"/>
              </a:lnSpc>
              <a:buFont typeface="Arial" panose="020B0604020202020204" pitchFamily="34" charset="0"/>
              <a:buChar char="•"/>
            </a:pPr>
            <a:r>
              <a:rPr lang="en-US" altLang="en-US" dirty="0"/>
              <a:t>Performing an Ensemble Analysis</a:t>
            </a:r>
          </a:p>
          <a:p>
            <a:pPr marL="857250" lvl="1" indent="-342900">
              <a:lnSpc>
                <a:spcPct val="80000"/>
              </a:lnSpc>
              <a:buFont typeface="Arial" panose="020B0604020202020204" pitchFamily="34" charset="0"/>
              <a:buChar char="•"/>
            </a:pPr>
            <a:r>
              <a:rPr lang="en-US" altLang="en-US" dirty="0">
                <a:effectLst/>
              </a:rPr>
              <a:t>Why perform an ensemble analysis?</a:t>
            </a:r>
            <a:endParaRPr lang="en-US" altLang="en-US" dirty="0"/>
          </a:p>
          <a:p>
            <a:pPr marL="857250" lvl="1" indent="-342900">
              <a:lnSpc>
                <a:spcPct val="80000"/>
              </a:lnSpc>
              <a:buFont typeface="Arial" panose="020B0604020202020204" pitchFamily="34" charset="0"/>
              <a:buChar char="•"/>
            </a:pPr>
            <a:r>
              <a:rPr lang="en-US" altLang="en-US" dirty="0"/>
              <a:t>Selecting ensemble members</a:t>
            </a:r>
          </a:p>
          <a:p>
            <a:pPr marL="857250" lvl="1" indent="-342900">
              <a:lnSpc>
                <a:spcPct val="80000"/>
              </a:lnSpc>
              <a:buFont typeface="Arial" panose="020B0604020202020204" pitchFamily="34" charset="0"/>
              <a:buChar char="•"/>
            </a:pPr>
            <a:r>
              <a:rPr lang="en-US" altLang="en-US" dirty="0"/>
              <a:t>Aggregating ensemble member results</a:t>
            </a:r>
            <a:endParaRPr lang="en-US" altLang="en-US" dirty="0">
              <a:effectLst/>
            </a:endParaRPr>
          </a:p>
          <a:p>
            <a:pPr marL="342900" indent="-342900">
              <a:lnSpc>
                <a:spcPct val="80000"/>
              </a:lnSpc>
              <a:buFont typeface="Arial" panose="020B0604020202020204" pitchFamily="34" charset="0"/>
              <a:buChar char="•"/>
            </a:pPr>
            <a:r>
              <a:rPr lang="en-US" altLang="en-US" b="1" dirty="0">
                <a:effectLst/>
              </a:rPr>
              <a:t>Examples of Ensemble Analysis Configurations</a:t>
            </a:r>
          </a:p>
          <a:p>
            <a:pPr marL="342900" indent="-342900">
              <a:lnSpc>
                <a:spcPct val="80000"/>
              </a:lnSpc>
              <a:buFont typeface="Arial" panose="020B0604020202020204" pitchFamily="34" charset="0"/>
              <a:buChar char="•"/>
            </a:pPr>
            <a:r>
              <a:rPr lang="en-US" altLang="en-US" dirty="0"/>
              <a:t>Future Ensemble Enhancements in HEC-HMS</a:t>
            </a:r>
            <a:endParaRPr lang="en-US" altLang="en-US" dirty="0">
              <a:effectLst/>
            </a:endParaRPr>
          </a:p>
          <a:p>
            <a:pPr marL="342900" indent="-342900">
              <a:lnSpc>
                <a:spcPct val="80000"/>
              </a:lnSpc>
              <a:buFont typeface="Arial" panose="020B0604020202020204" pitchFamily="34" charset="0"/>
              <a:buChar char="•"/>
            </a:pPr>
            <a:r>
              <a:rPr lang="en-US" altLang="en-US" dirty="0">
                <a:effectLst/>
              </a:rPr>
              <a:t>Ensemble Analysis Demos in HEC-HMS</a:t>
            </a:r>
          </a:p>
          <a:p>
            <a:pPr marL="857250" lvl="1" indent="-342900">
              <a:lnSpc>
                <a:spcPct val="80000"/>
              </a:lnSpc>
              <a:buFont typeface="Arial" panose="020B0604020202020204" pitchFamily="34" charset="0"/>
              <a:buChar char="•"/>
            </a:pPr>
            <a:r>
              <a:rPr lang="en-US" altLang="en-US" dirty="0">
                <a:hlinkClick r:id="rId3"/>
              </a:rPr>
              <a:t>Creating an Ensemble Analysis Compute</a:t>
            </a:r>
            <a:endParaRPr lang="en-US" altLang="en-US" dirty="0"/>
          </a:p>
          <a:p>
            <a:pPr marL="857250" lvl="1" indent="-342900">
              <a:lnSpc>
                <a:spcPct val="80000"/>
              </a:lnSpc>
              <a:buFont typeface="Arial" panose="020B0604020202020204" pitchFamily="34" charset="0"/>
              <a:buChar char="•"/>
            </a:pPr>
            <a:r>
              <a:rPr lang="en-US" altLang="en-US" dirty="0">
                <a:effectLst/>
                <a:hlinkClick r:id="rId4"/>
              </a:rPr>
              <a:t>Applying the </a:t>
            </a:r>
            <a:r>
              <a:rPr lang="en-US" altLang="en-US" dirty="0">
                <a:hlinkClick r:id="rId4"/>
              </a:rPr>
              <a:t>Ensemble Compute to Flood Forecasting</a:t>
            </a:r>
            <a:endParaRPr lang="en-US" altLang="en-US" dirty="0"/>
          </a:p>
          <a:p>
            <a:pPr marL="857250" lvl="1" indent="-342900">
              <a:lnSpc>
                <a:spcPct val="80000"/>
              </a:lnSpc>
              <a:buFont typeface="Arial" panose="020B0604020202020204" pitchFamily="34" charset="0"/>
              <a:buChar char="•"/>
            </a:pPr>
            <a:r>
              <a:rPr lang="en-US" altLang="en-US" dirty="0">
                <a:effectLst/>
                <a:hlinkClick r:id="rId5"/>
              </a:rPr>
              <a:t>Applying the Ensemble Compute to Downscaled Climate Model Datasets</a:t>
            </a:r>
            <a:endParaRPr lang="en-US" altLang="en-US" dirty="0">
              <a:effectLst/>
            </a:endParaRPr>
          </a:p>
        </p:txBody>
      </p:sp>
      <p:sp>
        <p:nvSpPr>
          <p:cNvPr id="4" name="Slide Number Placeholder 3">
            <a:extLst>
              <a:ext uri="{FF2B5EF4-FFF2-40B4-BE49-F238E27FC236}">
                <a16:creationId xmlns:a16="http://schemas.microsoft.com/office/drawing/2014/main" id="{F50EE501-FBE0-D40A-FDBA-F8297A634500}"/>
              </a:ext>
            </a:extLst>
          </p:cNvPr>
          <p:cNvSpPr>
            <a:spLocks noGrp="1"/>
          </p:cNvSpPr>
          <p:nvPr>
            <p:ph type="sldNum" sz="quarter" idx="11"/>
          </p:nvPr>
        </p:nvSpPr>
        <p:spPr/>
        <p:txBody>
          <a:bodyPr/>
          <a:lstStyle/>
          <a:p>
            <a:fld id="{9A257827-C34C-4251-B995-96C9C233CCC8}" type="slidenum">
              <a:rPr lang="en-US" smtClean="0"/>
              <a:pPr/>
              <a:t>13</a:t>
            </a:fld>
            <a:endParaRPr lang="en-US"/>
          </a:p>
        </p:txBody>
      </p:sp>
    </p:spTree>
    <p:extLst>
      <p:ext uri="{BB962C8B-B14F-4D97-AF65-F5344CB8AC3E}">
        <p14:creationId xmlns:p14="http://schemas.microsoft.com/office/powerpoint/2010/main" val="27661736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HEC-HMS Ensemble Analysis Example 1</a:t>
            </a:r>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p:txBody>
          <a:bodyPr/>
          <a:lstStyle/>
          <a:p>
            <a:pPr marL="342900" indent="-342900">
              <a:buFont typeface="Arial" panose="020B0604020202020204" pitchFamily="34" charset="0"/>
              <a:buChar char="•"/>
            </a:pPr>
            <a:r>
              <a:rPr lang="en-US" dirty="0"/>
              <a:t>Modeling Objective: capture uncertainty in historic rainfall data sources</a:t>
            </a:r>
          </a:p>
          <a:p>
            <a:pPr marL="342900" indent="-342900">
              <a:buFont typeface="Arial" panose="020B0604020202020204" pitchFamily="34" charset="0"/>
              <a:buChar char="•"/>
            </a:pPr>
            <a:r>
              <a:rPr lang="en-US" dirty="0"/>
              <a:t>Ensemble Configuration: setup simulation runs that use different meteorologic models</a:t>
            </a:r>
          </a:p>
          <a:p>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1"/>
          </p:nvPr>
        </p:nvSpPr>
        <p:spPr/>
        <p:txBody>
          <a:bodyPr/>
          <a:lstStyle/>
          <a:p>
            <a:fld id="{9A257827-C34C-4251-B995-96C9C233CCC8}" type="slidenum">
              <a:rPr lang="en-US" smtClean="0"/>
              <a:pPr/>
              <a:t>14</a:t>
            </a:fld>
            <a:endParaRPr lang="en-US"/>
          </a:p>
        </p:txBody>
      </p:sp>
      <p:pic>
        <p:nvPicPr>
          <p:cNvPr id="6" name="Picture 5">
            <a:extLst>
              <a:ext uri="{FF2B5EF4-FFF2-40B4-BE49-F238E27FC236}">
                <a16:creationId xmlns:a16="http://schemas.microsoft.com/office/drawing/2014/main" id="{53AC06EE-090D-3EA6-C269-54E9075C1E25}"/>
              </a:ext>
            </a:extLst>
          </p:cNvPr>
          <p:cNvPicPr>
            <a:picLocks noChangeAspect="1"/>
          </p:cNvPicPr>
          <p:nvPr/>
        </p:nvPicPr>
        <p:blipFill>
          <a:blip r:embed="rId2"/>
          <a:stretch>
            <a:fillRect/>
          </a:stretch>
        </p:blipFill>
        <p:spPr>
          <a:xfrm>
            <a:off x="1075335" y="2891236"/>
            <a:ext cx="5501030" cy="3403143"/>
          </a:xfrm>
          <a:prstGeom prst="rect">
            <a:avLst/>
          </a:prstGeom>
        </p:spPr>
      </p:pic>
    </p:spTree>
    <p:extLst>
      <p:ext uri="{BB962C8B-B14F-4D97-AF65-F5344CB8AC3E}">
        <p14:creationId xmlns:p14="http://schemas.microsoft.com/office/powerpoint/2010/main" val="21211588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HEC-HMS Ensemble Analysis Example 2</a:t>
            </a:r>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p:txBody>
          <a:bodyPr/>
          <a:lstStyle/>
          <a:p>
            <a:pPr marL="342900" indent="-342900">
              <a:buFont typeface="Arial" panose="020B0604020202020204" pitchFamily="34" charset="0"/>
              <a:buChar char="•"/>
            </a:pPr>
            <a:r>
              <a:rPr lang="en-US" dirty="0"/>
              <a:t>Modeling Objective: capture model uncertainty in different transform methods with respect to subbasin outflow</a:t>
            </a:r>
          </a:p>
          <a:p>
            <a:pPr marL="342900" indent="-342900">
              <a:buFont typeface="Arial" panose="020B0604020202020204" pitchFamily="34" charset="0"/>
              <a:buChar char="•"/>
            </a:pPr>
            <a:r>
              <a:rPr lang="en-US" dirty="0"/>
              <a:t>Ensemble Configuration: setup simulation runs that use different basin models (with different transform methods)</a:t>
            </a:r>
          </a:p>
          <a:p>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1"/>
          </p:nvPr>
        </p:nvSpPr>
        <p:spPr/>
        <p:txBody>
          <a:bodyPr/>
          <a:lstStyle/>
          <a:p>
            <a:fld id="{9A257827-C34C-4251-B995-96C9C233CCC8}" type="slidenum">
              <a:rPr lang="en-US" smtClean="0"/>
              <a:pPr/>
              <a:t>15</a:t>
            </a:fld>
            <a:endParaRPr lang="en-US"/>
          </a:p>
        </p:txBody>
      </p:sp>
      <p:pic>
        <p:nvPicPr>
          <p:cNvPr id="7" name="Picture 6">
            <a:extLst>
              <a:ext uri="{FF2B5EF4-FFF2-40B4-BE49-F238E27FC236}">
                <a16:creationId xmlns:a16="http://schemas.microsoft.com/office/drawing/2014/main" id="{6DA2C47D-8866-9E12-A5A9-5D5C6D878CA0}"/>
              </a:ext>
            </a:extLst>
          </p:cNvPr>
          <p:cNvPicPr>
            <a:picLocks noChangeAspect="1"/>
          </p:cNvPicPr>
          <p:nvPr/>
        </p:nvPicPr>
        <p:blipFill>
          <a:blip r:embed="rId2"/>
          <a:stretch>
            <a:fillRect/>
          </a:stretch>
        </p:blipFill>
        <p:spPr>
          <a:xfrm>
            <a:off x="1433780" y="2920969"/>
            <a:ext cx="4821144" cy="3662394"/>
          </a:xfrm>
          <a:prstGeom prst="rect">
            <a:avLst/>
          </a:prstGeom>
        </p:spPr>
      </p:pic>
    </p:spTree>
    <p:extLst>
      <p:ext uri="{BB962C8B-B14F-4D97-AF65-F5344CB8AC3E}">
        <p14:creationId xmlns:p14="http://schemas.microsoft.com/office/powerpoint/2010/main" val="40508040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HEC-HMS Ensemble Analysis Example 3</a:t>
            </a:r>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p:txBody>
          <a:bodyPr/>
          <a:lstStyle/>
          <a:p>
            <a:pPr marL="342900" indent="-342900">
              <a:buFont typeface="Arial" panose="020B0604020202020204" pitchFamily="34" charset="0"/>
              <a:buChar char="•"/>
            </a:pPr>
            <a:r>
              <a:rPr lang="en-US" dirty="0"/>
              <a:t>Modeling Objective: capture model uncertainty in different initial antecedent moisture conditions</a:t>
            </a:r>
          </a:p>
          <a:p>
            <a:pPr marL="342900" indent="-342900">
              <a:buFont typeface="Arial" panose="020B0604020202020204" pitchFamily="34" charset="0"/>
              <a:buChar char="•"/>
            </a:pPr>
            <a:r>
              <a:rPr lang="en-US" dirty="0"/>
              <a:t>Ensemble Configuration: setup simulation runs that use basin models with different baseflow and loss parameters and different starting reservoir elevations</a:t>
            </a:r>
          </a:p>
          <a:p>
            <a:endParaRPr lang="en-US"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1"/>
          </p:nvPr>
        </p:nvSpPr>
        <p:spPr/>
        <p:txBody>
          <a:bodyPr/>
          <a:lstStyle/>
          <a:p>
            <a:fld id="{9A257827-C34C-4251-B995-96C9C233CCC8}" type="slidenum">
              <a:rPr lang="en-US" smtClean="0"/>
              <a:pPr/>
              <a:t>16</a:t>
            </a:fld>
            <a:endParaRPr lang="en-US"/>
          </a:p>
        </p:txBody>
      </p:sp>
      <p:pic>
        <p:nvPicPr>
          <p:cNvPr id="6" name="Picture 5">
            <a:extLst>
              <a:ext uri="{FF2B5EF4-FFF2-40B4-BE49-F238E27FC236}">
                <a16:creationId xmlns:a16="http://schemas.microsoft.com/office/drawing/2014/main" id="{DFF83D81-EC67-6319-937C-0177C3739661}"/>
              </a:ext>
            </a:extLst>
          </p:cNvPr>
          <p:cNvPicPr>
            <a:picLocks noChangeAspect="1"/>
          </p:cNvPicPr>
          <p:nvPr/>
        </p:nvPicPr>
        <p:blipFill>
          <a:blip r:embed="rId3"/>
          <a:stretch>
            <a:fillRect/>
          </a:stretch>
        </p:blipFill>
        <p:spPr>
          <a:xfrm>
            <a:off x="1689810" y="3252823"/>
            <a:ext cx="4842663" cy="3406681"/>
          </a:xfrm>
          <a:prstGeom prst="rect">
            <a:avLst/>
          </a:prstGeom>
        </p:spPr>
      </p:pic>
    </p:spTree>
    <p:extLst>
      <p:ext uri="{BB962C8B-B14F-4D97-AF65-F5344CB8AC3E}">
        <p14:creationId xmlns:p14="http://schemas.microsoft.com/office/powerpoint/2010/main" val="26148436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Ensemble Analysis Demos</a:t>
            </a:r>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1"/>
          </p:nvPr>
        </p:nvSpPr>
        <p:spPr/>
        <p:txBody>
          <a:bodyPr/>
          <a:lstStyle/>
          <a:p>
            <a:fld id="{9A257827-C34C-4251-B995-96C9C233CCC8}" type="slidenum">
              <a:rPr lang="en-US" smtClean="0"/>
              <a:pPr/>
              <a:t>17</a:t>
            </a:fld>
            <a:endParaRPr lang="en-US"/>
          </a:p>
        </p:txBody>
      </p:sp>
      <p:pic>
        <p:nvPicPr>
          <p:cNvPr id="6" name="Picture 5">
            <a:extLst>
              <a:ext uri="{FF2B5EF4-FFF2-40B4-BE49-F238E27FC236}">
                <a16:creationId xmlns:a16="http://schemas.microsoft.com/office/drawing/2014/main" id="{9578C51C-B7FC-CC55-DABC-8F2F038D1DC7}"/>
              </a:ext>
            </a:extLst>
          </p:cNvPr>
          <p:cNvPicPr>
            <a:picLocks noChangeAspect="1"/>
          </p:cNvPicPr>
          <p:nvPr/>
        </p:nvPicPr>
        <p:blipFill>
          <a:blip r:embed="rId3"/>
          <a:stretch>
            <a:fillRect/>
          </a:stretch>
        </p:blipFill>
        <p:spPr>
          <a:xfrm>
            <a:off x="830430" y="988595"/>
            <a:ext cx="6617632" cy="4382408"/>
          </a:xfrm>
          <a:prstGeom prst="rect">
            <a:avLst/>
          </a:prstGeom>
          <a:effectLst>
            <a:outerShdw blurRad="50800" dist="50800" dir="5400000" algn="ctr" rotWithShape="0">
              <a:schemeClr val="tx1"/>
            </a:outerShdw>
          </a:effectLst>
        </p:spPr>
      </p:pic>
      <p:sp>
        <p:nvSpPr>
          <p:cNvPr id="5" name="TextBox 4">
            <a:extLst>
              <a:ext uri="{FF2B5EF4-FFF2-40B4-BE49-F238E27FC236}">
                <a16:creationId xmlns:a16="http://schemas.microsoft.com/office/drawing/2014/main" id="{A2E77606-21E1-8769-6713-BC3695F16DEC}"/>
              </a:ext>
            </a:extLst>
          </p:cNvPr>
          <p:cNvSpPr txBox="1"/>
          <p:nvPr/>
        </p:nvSpPr>
        <p:spPr>
          <a:xfrm>
            <a:off x="769815" y="5553611"/>
            <a:ext cx="6303108" cy="646331"/>
          </a:xfrm>
          <a:prstGeom prst="rect">
            <a:avLst/>
          </a:prstGeom>
          <a:noFill/>
        </p:spPr>
        <p:txBody>
          <a:bodyPr wrap="square">
            <a:spAutoFit/>
          </a:bodyPr>
          <a:lstStyle/>
          <a:p>
            <a:r>
              <a:rPr lang="fr-FR" dirty="0">
                <a:hlinkClick r:id="rId4"/>
              </a:rPr>
              <a:t>Ensemble Viewer </a:t>
            </a:r>
            <a:r>
              <a:rPr lang="fr-FR" dirty="0" err="1">
                <a:hlinkClick r:id="rId4"/>
              </a:rPr>
              <a:t>Users</a:t>
            </a:r>
            <a:r>
              <a:rPr lang="fr-FR" dirty="0">
                <a:hlinkClick r:id="rId4"/>
              </a:rPr>
              <a:t> Guide - HEC-WAT Plugin Documentation - HEC Confluence (army.mil)</a:t>
            </a:r>
            <a:endParaRPr lang="en-US" dirty="0"/>
          </a:p>
        </p:txBody>
      </p:sp>
    </p:spTree>
    <p:extLst>
      <p:ext uri="{BB962C8B-B14F-4D97-AF65-F5344CB8AC3E}">
        <p14:creationId xmlns:p14="http://schemas.microsoft.com/office/powerpoint/2010/main" val="3085224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1960B-28E4-BC73-1D36-BE5E7EFB1E66}"/>
              </a:ext>
            </a:extLst>
          </p:cNvPr>
          <p:cNvSpPr>
            <a:spLocks noGrp="1"/>
          </p:cNvSpPr>
          <p:nvPr>
            <p:ph type="title"/>
          </p:nvPr>
        </p:nvSpPr>
        <p:spPr/>
        <p:txBody>
          <a:bodyPr/>
          <a:lstStyle/>
          <a:p>
            <a:r>
              <a:rPr lang="en-US" dirty="0"/>
              <a:t>Objectives</a:t>
            </a:r>
          </a:p>
        </p:txBody>
      </p:sp>
      <p:sp>
        <p:nvSpPr>
          <p:cNvPr id="3" name="Content Placeholder 2">
            <a:extLst>
              <a:ext uri="{FF2B5EF4-FFF2-40B4-BE49-F238E27FC236}">
                <a16:creationId xmlns:a16="http://schemas.microsoft.com/office/drawing/2014/main" id="{3E1F0911-DFCB-ADE8-708C-DC5DA83966B9}"/>
              </a:ext>
            </a:extLst>
          </p:cNvPr>
          <p:cNvSpPr>
            <a:spLocks noGrp="1"/>
          </p:cNvSpPr>
          <p:nvPr>
            <p:ph idx="1"/>
          </p:nvPr>
        </p:nvSpPr>
        <p:spPr/>
        <p:txBody>
          <a:bodyPr/>
          <a:lstStyle/>
          <a:p>
            <a:pPr marL="342900" indent="-342900">
              <a:lnSpc>
                <a:spcPct val="80000"/>
              </a:lnSpc>
              <a:buFont typeface="Arial" panose="020B0604020202020204" pitchFamily="34" charset="0"/>
              <a:buChar char="•"/>
            </a:pPr>
            <a:r>
              <a:rPr lang="en-US" altLang="en-US" b="1" dirty="0">
                <a:effectLst/>
              </a:rPr>
              <a:t>What is an Ensemble Analysis?</a:t>
            </a:r>
          </a:p>
          <a:p>
            <a:pPr marL="857250" lvl="1" indent="-342900">
              <a:lnSpc>
                <a:spcPct val="80000"/>
              </a:lnSpc>
              <a:buFont typeface="Arial" panose="020B0604020202020204" pitchFamily="34" charset="0"/>
              <a:buChar char="•"/>
            </a:pPr>
            <a:r>
              <a:rPr lang="en-US" altLang="en-US" dirty="0"/>
              <a:t>Definition</a:t>
            </a:r>
          </a:p>
          <a:p>
            <a:pPr marL="857250" lvl="1" indent="-342900">
              <a:lnSpc>
                <a:spcPct val="80000"/>
              </a:lnSpc>
              <a:buFont typeface="Arial" panose="020B0604020202020204" pitchFamily="34" charset="0"/>
              <a:buChar char="•"/>
            </a:pPr>
            <a:r>
              <a:rPr lang="en-US" altLang="en-US" dirty="0"/>
              <a:t>Application within HEC-HMS</a:t>
            </a:r>
            <a:endParaRPr lang="en-US" altLang="en-US" dirty="0">
              <a:effectLst/>
            </a:endParaRPr>
          </a:p>
          <a:p>
            <a:pPr marL="342900" indent="-342900">
              <a:lnSpc>
                <a:spcPct val="80000"/>
              </a:lnSpc>
              <a:buFont typeface="Arial" panose="020B0604020202020204" pitchFamily="34" charset="0"/>
              <a:buChar char="•"/>
            </a:pPr>
            <a:r>
              <a:rPr lang="en-US" altLang="en-US" dirty="0"/>
              <a:t>Performing an Ensemble Analysis</a:t>
            </a:r>
          </a:p>
          <a:p>
            <a:pPr marL="857250" lvl="1" indent="-342900">
              <a:lnSpc>
                <a:spcPct val="80000"/>
              </a:lnSpc>
              <a:buFont typeface="Arial" panose="020B0604020202020204" pitchFamily="34" charset="0"/>
              <a:buChar char="•"/>
            </a:pPr>
            <a:r>
              <a:rPr lang="en-US" altLang="en-US" dirty="0">
                <a:effectLst/>
              </a:rPr>
              <a:t>Why perform an ensemble analysis?</a:t>
            </a:r>
            <a:endParaRPr lang="en-US" altLang="en-US" dirty="0"/>
          </a:p>
          <a:p>
            <a:pPr marL="857250" lvl="1" indent="-342900">
              <a:lnSpc>
                <a:spcPct val="80000"/>
              </a:lnSpc>
              <a:buFont typeface="Arial" panose="020B0604020202020204" pitchFamily="34" charset="0"/>
              <a:buChar char="•"/>
            </a:pPr>
            <a:r>
              <a:rPr lang="en-US" altLang="en-US" dirty="0"/>
              <a:t>Selecting ensemble members</a:t>
            </a:r>
          </a:p>
          <a:p>
            <a:pPr marL="857250" lvl="1" indent="-342900">
              <a:lnSpc>
                <a:spcPct val="80000"/>
              </a:lnSpc>
              <a:buFont typeface="Arial" panose="020B0604020202020204" pitchFamily="34" charset="0"/>
              <a:buChar char="•"/>
            </a:pPr>
            <a:r>
              <a:rPr lang="en-US" altLang="en-US" dirty="0"/>
              <a:t>Aggregating ensemble member results</a:t>
            </a:r>
            <a:endParaRPr lang="en-US" altLang="en-US" dirty="0">
              <a:effectLst/>
            </a:endParaRPr>
          </a:p>
          <a:p>
            <a:pPr marL="342900" indent="-342900">
              <a:lnSpc>
                <a:spcPct val="80000"/>
              </a:lnSpc>
              <a:buFont typeface="Arial" panose="020B0604020202020204" pitchFamily="34" charset="0"/>
              <a:buChar char="•"/>
            </a:pPr>
            <a:r>
              <a:rPr lang="en-US" altLang="en-US" dirty="0">
                <a:effectLst/>
              </a:rPr>
              <a:t>Examples of Ensemble Analysis Configurations</a:t>
            </a:r>
          </a:p>
          <a:p>
            <a:pPr marL="342900" indent="-342900">
              <a:lnSpc>
                <a:spcPct val="80000"/>
              </a:lnSpc>
              <a:buFont typeface="Arial" panose="020B0604020202020204" pitchFamily="34" charset="0"/>
              <a:buChar char="•"/>
            </a:pPr>
            <a:r>
              <a:rPr lang="en-US" altLang="en-US" dirty="0"/>
              <a:t>Future Ensemble Enhancements in HEC-HMS</a:t>
            </a:r>
            <a:endParaRPr lang="en-US" altLang="en-US" dirty="0">
              <a:effectLst/>
            </a:endParaRPr>
          </a:p>
          <a:p>
            <a:pPr marL="342900" indent="-342900">
              <a:lnSpc>
                <a:spcPct val="80000"/>
              </a:lnSpc>
              <a:buFont typeface="Arial" panose="020B0604020202020204" pitchFamily="34" charset="0"/>
              <a:buChar char="•"/>
            </a:pPr>
            <a:r>
              <a:rPr lang="en-US" altLang="en-US" dirty="0">
                <a:effectLst/>
              </a:rPr>
              <a:t>Ensemble Analysis Demos in HEC-HMS</a:t>
            </a:r>
          </a:p>
          <a:p>
            <a:pPr marL="857250" lvl="1" indent="-342900">
              <a:lnSpc>
                <a:spcPct val="80000"/>
              </a:lnSpc>
              <a:buFont typeface="Arial" panose="020B0604020202020204" pitchFamily="34" charset="0"/>
              <a:buChar char="•"/>
            </a:pPr>
            <a:r>
              <a:rPr lang="en-US" altLang="en-US" dirty="0">
                <a:hlinkClick r:id="rId3"/>
              </a:rPr>
              <a:t>Creating an Ensemble Analysis Compute</a:t>
            </a:r>
            <a:endParaRPr lang="en-US" altLang="en-US" dirty="0"/>
          </a:p>
          <a:p>
            <a:pPr marL="857250" lvl="1" indent="-342900">
              <a:lnSpc>
                <a:spcPct val="80000"/>
              </a:lnSpc>
              <a:buFont typeface="Arial" panose="020B0604020202020204" pitchFamily="34" charset="0"/>
              <a:buChar char="•"/>
            </a:pPr>
            <a:r>
              <a:rPr lang="en-US" altLang="en-US" dirty="0">
                <a:effectLst/>
                <a:hlinkClick r:id="rId4"/>
              </a:rPr>
              <a:t>Applying the </a:t>
            </a:r>
            <a:r>
              <a:rPr lang="en-US" altLang="en-US" dirty="0">
                <a:hlinkClick r:id="rId4"/>
              </a:rPr>
              <a:t>Ensemble Compute to Flood Forecasting</a:t>
            </a:r>
            <a:endParaRPr lang="en-US" altLang="en-US" dirty="0"/>
          </a:p>
          <a:p>
            <a:pPr marL="857250" lvl="1" indent="-342900">
              <a:lnSpc>
                <a:spcPct val="80000"/>
              </a:lnSpc>
              <a:buFont typeface="Arial" panose="020B0604020202020204" pitchFamily="34" charset="0"/>
              <a:buChar char="•"/>
            </a:pPr>
            <a:r>
              <a:rPr lang="en-US" altLang="en-US" dirty="0">
                <a:effectLst/>
                <a:hlinkClick r:id="rId5"/>
              </a:rPr>
              <a:t>Applying the Ensemble Compute to Downscaled Climate Model Datasets</a:t>
            </a:r>
            <a:endParaRPr lang="en-US" altLang="en-US" dirty="0">
              <a:effectLst/>
            </a:endParaRPr>
          </a:p>
        </p:txBody>
      </p:sp>
      <p:sp>
        <p:nvSpPr>
          <p:cNvPr id="4" name="Slide Number Placeholder 3">
            <a:extLst>
              <a:ext uri="{FF2B5EF4-FFF2-40B4-BE49-F238E27FC236}">
                <a16:creationId xmlns:a16="http://schemas.microsoft.com/office/drawing/2014/main" id="{F50EE501-FBE0-D40A-FDBA-F8297A634500}"/>
              </a:ext>
            </a:extLst>
          </p:cNvPr>
          <p:cNvSpPr>
            <a:spLocks noGrp="1"/>
          </p:cNvSpPr>
          <p:nvPr>
            <p:ph type="sldNum" sz="quarter" idx="11"/>
          </p:nvPr>
        </p:nvSpPr>
        <p:spPr/>
        <p:txBody>
          <a:bodyPr/>
          <a:lstStyle/>
          <a:p>
            <a:fld id="{9A257827-C34C-4251-B995-96C9C233CCC8}" type="slidenum">
              <a:rPr lang="en-US" smtClean="0"/>
              <a:pPr/>
              <a:t>2</a:t>
            </a:fld>
            <a:endParaRPr lang="en-US"/>
          </a:p>
        </p:txBody>
      </p:sp>
    </p:spTree>
    <p:extLst>
      <p:ext uri="{BB962C8B-B14F-4D97-AF65-F5344CB8AC3E}">
        <p14:creationId xmlns:p14="http://schemas.microsoft.com/office/powerpoint/2010/main" val="15504648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What is an Ensemble Analysis?</a:t>
            </a:r>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p:txBody>
          <a:bodyPr/>
          <a:lstStyle/>
          <a:p>
            <a:pPr marL="342900" indent="-342900">
              <a:buFont typeface="Arial" panose="020B0604020202020204" pitchFamily="34" charset="0"/>
              <a:buChar char="•"/>
            </a:pPr>
            <a:r>
              <a:rPr lang="en-US" dirty="0"/>
              <a:t>An ensemble model is a collection of multiple, diverse models that are created to predict an outcome</a:t>
            </a:r>
          </a:p>
          <a:p>
            <a:pPr marL="342900" indent="-342900">
              <a:buFont typeface="Arial" panose="020B0604020202020204" pitchFamily="34" charset="0"/>
              <a:buChar char="•"/>
            </a:pPr>
            <a:r>
              <a:rPr lang="en-US" dirty="0"/>
              <a:t>An ensemble model is a way to pool predictions from several base models </a:t>
            </a:r>
          </a:p>
          <a:p>
            <a:pPr marL="857250" lvl="1" indent="-342900">
              <a:buFont typeface="Arial" panose="020B0604020202020204" pitchFamily="34" charset="0"/>
              <a:buChar char="•"/>
            </a:pPr>
            <a:r>
              <a:rPr lang="en-US" dirty="0"/>
              <a:t>These other base models are often called “ensemble members”</a:t>
            </a:r>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1"/>
          </p:nvPr>
        </p:nvSpPr>
        <p:spPr/>
        <p:txBody>
          <a:bodyPr/>
          <a:lstStyle/>
          <a:p>
            <a:fld id="{9A257827-C34C-4251-B995-96C9C233CCC8}" type="slidenum">
              <a:rPr lang="en-US" smtClean="0"/>
              <a:pPr/>
              <a:t>3</a:t>
            </a:fld>
            <a:endParaRPr lang="en-US"/>
          </a:p>
        </p:txBody>
      </p:sp>
      <p:pic>
        <p:nvPicPr>
          <p:cNvPr id="38" name="Picture 37">
            <a:extLst>
              <a:ext uri="{FF2B5EF4-FFF2-40B4-BE49-F238E27FC236}">
                <a16:creationId xmlns:a16="http://schemas.microsoft.com/office/drawing/2014/main" id="{95EB1EED-479A-0421-B9E1-7C23EE03D6CB}"/>
              </a:ext>
            </a:extLst>
          </p:cNvPr>
          <p:cNvPicPr>
            <a:picLocks noChangeAspect="1"/>
          </p:cNvPicPr>
          <p:nvPr/>
        </p:nvPicPr>
        <p:blipFill>
          <a:blip r:embed="rId3"/>
          <a:stretch>
            <a:fillRect/>
          </a:stretch>
        </p:blipFill>
        <p:spPr>
          <a:xfrm>
            <a:off x="1779785" y="3359021"/>
            <a:ext cx="5175855" cy="3091567"/>
          </a:xfrm>
          <a:prstGeom prst="rect">
            <a:avLst/>
          </a:prstGeom>
        </p:spPr>
      </p:pic>
    </p:spTree>
    <p:extLst>
      <p:ext uri="{BB962C8B-B14F-4D97-AF65-F5344CB8AC3E}">
        <p14:creationId xmlns:p14="http://schemas.microsoft.com/office/powerpoint/2010/main" val="3128228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C3A2C-8576-9277-434D-7F193F7C44CE}"/>
              </a:ext>
            </a:extLst>
          </p:cNvPr>
          <p:cNvSpPr>
            <a:spLocks noGrp="1"/>
          </p:cNvSpPr>
          <p:nvPr>
            <p:ph type="title"/>
          </p:nvPr>
        </p:nvSpPr>
        <p:spPr/>
        <p:txBody>
          <a:bodyPr/>
          <a:lstStyle/>
          <a:p>
            <a:r>
              <a:rPr lang="en-US" dirty="0"/>
              <a:t>Application within HEC-HMS</a:t>
            </a:r>
          </a:p>
        </p:txBody>
      </p:sp>
      <p:sp>
        <p:nvSpPr>
          <p:cNvPr id="3" name="Content Placeholder 2">
            <a:extLst>
              <a:ext uri="{FF2B5EF4-FFF2-40B4-BE49-F238E27FC236}">
                <a16:creationId xmlns:a16="http://schemas.microsoft.com/office/drawing/2014/main" id="{ECA2C067-B1EE-E1C1-2EA9-8206E3C7DAA7}"/>
              </a:ext>
            </a:extLst>
          </p:cNvPr>
          <p:cNvSpPr>
            <a:spLocks noGrp="1"/>
          </p:cNvSpPr>
          <p:nvPr>
            <p:ph idx="1"/>
          </p:nvPr>
        </p:nvSpPr>
        <p:spPr>
          <a:xfrm>
            <a:off x="304799" y="1225550"/>
            <a:ext cx="4786580" cy="5433954"/>
          </a:xfrm>
        </p:spPr>
        <p:txBody>
          <a:bodyPr/>
          <a:lstStyle/>
          <a:p>
            <a:pPr marL="342900" indent="-342900">
              <a:buFont typeface="Arial" panose="020B0604020202020204" pitchFamily="34" charset="0"/>
              <a:buChar char="•"/>
            </a:pPr>
            <a:r>
              <a:rPr lang="en-US" sz="2000" dirty="0"/>
              <a:t>The ensemble analysis compute within HEC-HMS is a useful tool for combining multiple simulation runs / forecast alternatives</a:t>
            </a:r>
          </a:p>
          <a:p>
            <a:pPr marL="342900" indent="-342900">
              <a:buFont typeface="Arial" panose="020B0604020202020204" pitchFamily="34" charset="0"/>
              <a:buChar char="•"/>
            </a:pPr>
            <a:r>
              <a:rPr lang="en-US" sz="2000" dirty="0"/>
              <a:t>This new compute type can be applied to analyze different configurations of…</a:t>
            </a:r>
          </a:p>
          <a:p>
            <a:pPr marL="857250" lvl="1" indent="-342900">
              <a:buFont typeface="Arial" panose="020B0604020202020204" pitchFamily="34" charset="0"/>
              <a:buChar char="•"/>
            </a:pPr>
            <a:r>
              <a:rPr lang="en-US" sz="2000" dirty="0"/>
              <a:t>Boundary conditions</a:t>
            </a:r>
          </a:p>
          <a:p>
            <a:pPr marL="1257300" lvl="2" indent="-342900"/>
            <a:r>
              <a:rPr lang="en-US" sz="1800" dirty="0"/>
              <a:t>Forecast models</a:t>
            </a:r>
          </a:p>
          <a:p>
            <a:pPr marL="1257300" lvl="2" indent="-342900"/>
            <a:r>
              <a:rPr lang="en-US" sz="1800" dirty="0"/>
              <a:t>Climate model projections</a:t>
            </a:r>
          </a:p>
          <a:p>
            <a:pPr marL="857250" lvl="1" indent="-342900">
              <a:buFont typeface="Arial" panose="020B0604020202020204" pitchFamily="34" charset="0"/>
              <a:buChar char="•"/>
            </a:pPr>
            <a:r>
              <a:rPr lang="en-US" sz="2000" dirty="0"/>
              <a:t>Basin models</a:t>
            </a:r>
          </a:p>
          <a:p>
            <a:pPr marL="1257300" lvl="2" indent="-342900"/>
            <a:r>
              <a:rPr lang="en-US" sz="1800" dirty="0"/>
              <a:t>Antecedent conditions</a:t>
            </a:r>
          </a:p>
          <a:p>
            <a:pPr marL="1257300" lvl="2" indent="-342900"/>
            <a:r>
              <a:rPr lang="en-US" sz="1800" dirty="0"/>
              <a:t>Parameterizations</a:t>
            </a:r>
          </a:p>
          <a:p>
            <a:pPr marL="1257300" lvl="2" indent="-342900"/>
            <a:r>
              <a:rPr lang="en-US" sz="1800" dirty="0"/>
              <a:t>Structures</a:t>
            </a:r>
          </a:p>
          <a:p>
            <a:pPr marL="1257300" lvl="2" indent="-342900"/>
            <a:r>
              <a:rPr lang="en-US" sz="1800" dirty="0"/>
              <a:t>Modeling methods</a:t>
            </a:r>
          </a:p>
          <a:p>
            <a:pPr marL="1257300" lvl="2" indent="-342900"/>
            <a:endParaRPr lang="en-US" dirty="0"/>
          </a:p>
        </p:txBody>
      </p:sp>
      <p:sp>
        <p:nvSpPr>
          <p:cNvPr id="4" name="Slide Number Placeholder 3">
            <a:extLst>
              <a:ext uri="{FF2B5EF4-FFF2-40B4-BE49-F238E27FC236}">
                <a16:creationId xmlns:a16="http://schemas.microsoft.com/office/drawing/2014/main" id="{9F1A550E-E995-00CF-0CC3-306490D3A4A7}"/>
              </a:ext>
            </a:extLst>
          </p:cNvPr>
          <p:cNvSpPr>
            <a:spLocks noGrp="1"/>
          </p:cNvSpPr>
          <p:nvPr>
            <p:ph type="sldNum" sz="quarter" idx="11"/>
          </p:nvPr>
        </p:nvSpPr>
        <p:spPr/>
        <p:txBody>
          <a:bodyPr/>
          <a:lstStyle/>
          <a:p>
            <a:fld id="{9A257827-C34C-4251-B995-96C9C233CCC8}" type="slidenum">
              <a:rPr lang="en-US" smtClean="0"/>
              <a:pPr/>
              <a:t>4</a:t>
            </a:fld>
            <a:endParaRPr lang="en-US"/>
          </a:p>
        </p:txBody>
      </p:sp>
      <p:pic>
        <p:nvPicPr>
          <p:cNvPr id="7" name="Picture 6">
            <a:extLst>
              <a:ext uri="{FF2B5EF4-FFF2-40B4-BE49-F238E27FC236}">
                <a16:creationId xmlns:a16="http://schemas.microsoft.com/office/drawing/2014/main" id="{04289CE4-83A2-D53E-6BBD-4EE82B925855}"/>
              </a:ext>
            </a:extLst>
          </p:cNvPr>
          <p:cNvPicPr>
            <a:picLocks noChangeAspect="1"/>
          </p:cNvPicPr>
          <p:nvPr/>
        </p:nvPicPr>
        <p:blipFill>
          <a:blip r:embed="rId3"/>
          <a:stretch>
            <a:fillRect/>
          </a:stretch>
        </p:blipFill>
        <p:spPr>
          <a:xfrm>
            <a:off x="4926489" y="1229232"/>
            <a:ext cx="3912712" cy="2270210"/>
          </a:xfrm>
          <a:prstGeom prst="rect">
            <a:avLst/>
          </a:prstGeom>
          <a:effectLst>
            <a:outerShdw blurRad="50800" dist="50800" dir="5400000" algn="ctr" rotWithShape="0">
              <a:schemeClr val="tx1"/>
            </a:outerShdw>
          </a:effectLst>
        </p:spPr>
      </p:pic>
      <p:pic>
        <p:nvPicPr>
          <p:cNvPr id="9" name="Picture 8">
            <a:extLst>
              <a:ext uri="{FF2B5EF4-FFF2-40B4-BE49-F238E27FC236}">
                <a16:creationId xmlns:a16="http://schemas.microsoft.com/office/drawing/2014/main" id="{4EEEDCE9-56DE-D30D-7994-74C11C4857A2}"/>
              </a:ext>
            </a:extLst>
          </p:cNvPr>
          <p:cNvPicPr>
            <a:picLocks noChangeAspect="1"/>
          </p:cNvPicPr>
          <p:nvPr/>
        </p:nvPicPr>
        <p:blipFill>
          <a:blip r:embed="rId4"/>
          <a:stretch>
            <a:fillRect/>
          </a:stretch>
        </p:blipFill>
        <p:spPr>
          <a:xfrm>
            <a:off x="5610759" y="3576808"/>
            <a:ext cx="2940146" cy="3006556"/>
          </a:xfrm>
          <a:prstGeom prst="rect">
            <a:avLst/>
          </a:prstGeom>
          <a:effectLst>
            <a:outerShdw blurRad="50800" dist="50800" dir="5400000" algn="ctr" rotWithShape="0">
              <a:schemeClr val="tx1"/>
            </a:outerShdw>
          </a:effectLst>
        </p:spPr>
      </p:pic>
    </p:spTree>
    <p:extLst>
      <p:ext uri="{BB962C8B-B14F-4D97-AF65-F5344CB8AC3E}">
        <p14:creationId xmlns:p14="http://schemas.microsoft.com/office/powerpoint/2010/main" val="3956488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1960B-28E4-BC73-1D36-BE5E7EFB1E66}"/>
              </a:ext>
            </a:extLst>
          </p:cNvPr>
          <p:cNvSpPr>
            <a:spLocks noGrp="1"/>
          </p:cNvSpPr>
          <p:nvPr>
            <p:ph type="title"/>
          </p:nvPr>
        </p:nvSpPr>
        <p:spPr/>
        <p:txBody>
          <a:bodyPr/>
          <a:lstStyle/>
          <a:p>
            <a:r>
              <a:rPr lang="en-US" dirty="0"/>
              <a:t>Objectives</a:t>
            </a:r>
          </a:p>
        </p:txBody>
      </p:sp>
      <p:sp>
        <p:nvSpPr>
          <p:cNvPr id="3" name="Content Placeholder 2">
            <a:extLst>
              <a:ext uri="{FF2B5EF4-FFF2-40B4-BE49-F238E27FC236}">
                <a16:creationId xmlns:a16="http://schemas.microsoft.com/office/drawing/2014/main" id="{3E1F0911-DFCB-ADE8-708C-DC5DA83966B9}"/>
              </a:ext>
            </a:extLst>
          </p:cNvPr>
          <p:cNvSpPr>
            <a:spLocks noGrp="1"/>
          </p:cNvSpPr>
          <p:nvPr>
            <p:ph idx="1"/>
          </p:nvPr>
        </p:nvSpPr>
        <p:spPr/>
        <p:txBody>
          <a:bodyPr/>
          <a:lstStyle/>
          <a:p>
            <a:pPr marL="342900" indent="-342900">
              <a:lnSpc>
                <a:spcPct val="80000"/>
              </a:lnSpc>
              <a:buFont typeface="Arial" panose="020B0604020202020204" pitchFamily="34" charset="0"/>
              <a:buChar char="•"/>
            </a:pPr>
            <a:r>
              <a:rPr lang="en-US" altLang="en-US" dirty="0">
                <a:effectLst/>
              </a:rPr>
              <a:t>What is an Ensemble Analysis?</a:t>
            </a:r>
          </a:p>
          <a:p>
            <a:pPr marL="857250" lvl="1" indent="-342900">
              <a:lnSpc>
                <a:spcPct val="80000"/>
              </a:lnSpc>
              <a:buFont typeface="Arial" panose="020B0604020202020204" pitchFamily="34" charset="0"/>
              <a:buChar char="•"/>
            </a:pPr>
            <a:r>
              <a:rPr lang="en-US" altLang="en-US" dirty="0"/>
              <a:t>Definition</a:t>
            </a:r>
          </a:p>
          <a:p>
            <a:pPr marL="857250" lvl="1" indent="-342900">
              <a:lnSpc>
                <a:spcPct val="80000"/>
              </a:lnSpc>
              <a:buFont typeface="Arial" panose="020B0604020202020204" pitchFamily="34" charset="0"/>
              <a:buChar char="•"/>
            </a:pPr>
            <a:r>
              <a:rPr lang="en-US" altLang="en-US" dirty="0"/>
              <a:t>Application within HEC-HMS</a:t>
            </a:r>
            <a:endParaRPr lang="en-US" altLang="en-US" dirty="0">
              <a:effectLst/>
            </a:endParaRPr>
          </a:p>
          <a:p>
            <a:pPr marL="342900" indent="-342900">
              <a:lnSpc>
                <a:spcPct val="80000"/>
              </a:lnSpc>
              <a:buFont typeface="Arial" panose="020B0604020202020204" pitchFamily="34" charset="0"/>
              <a:buChar char="•"/>
            </a:pPr>
            <a:r>
              <a:rPr lang="en-US" altLang="en-US" b="1" dirty="0"/>
              <a:t>Performing an Ensemble Analysis</a:t>
            </a:r>
          </a:p>
          <a:p>
            <a:pPr marL="857250" lvl="1" indent="-342900">
              <a:lnSpc>
                <a:spcPct val="80000"/>
              </a:lnSpc>
              <a:buFont typeface="Arial" panose="020B0604020202020204" pitchFamily="34" charset="0"/>
              <a:buChar char="•"/>
            </a:pPr>
            <a:r>
              <a:rPr lang="en-US" altLang="en-US" dirty="0">
                <a:effectLst/>
              </a:rPr>
              <a:t>Why perform an ensemble analysis?</a:t>
            </a:r>
            <a:endParaRPr lang="en-US" altLang="en-US" dirty="0"/>
          </a:p>
          <a:p>
            <a:pPr marL="857250" lvl="1" indent="-342900">
              <a:lnSpc>
                <a:spcPct val="80000"/>
              </a:lnSpc>
              <a:buFont typeface="Arial" panose="020B0604020202020204" pitchFamily="34" charset="0"/>
              <a:buChar char="•"/>
            </a:pPr>
            <a:r>
              <a:rPr lang="en-US" altLang="en-US" dirty="0"/>
              <a:t>Selecting ensemble members</a:t>
            </a:r>
          </a:p>
          <a:p>
            <a:pPr marL="857250" lvl="1" indent="-342900">
              <a:lnSpc>
                <a:spcPct val="80000"/>
              </a:lnSpc>
              <a:buFont typeface="Arial" panose="020B0604020202020204" pitchFamily="34" charset="0"/>
              <a:buChar char="•"/>
            </a:pPr>
            <a:r>
              <a:rPr lang="en-US" altLang="en-US" dirty="0"/>
              <a:t>Aggregating ensemble member results</a:t>
            </a:r>
            <a:endParaRPr lang="en-US" altLang="en-US" dirty="0">
              <a:effectLst/>
            </a:endParaRPr>
          </a:p>
          <a:p>
            <a:pPr marL="342900" indent="-342900">
              <a:lnSpc>
                <a:spcPct val="80000"/>
              </a:lnSpc>
              <a:buFont typeface="Arial" panose="020B0604020202020204" pitchFamily="34" charset="0"/>
              <a:buChar char="•"/>
            </a:pPr>
            <a:r>
              <a:rPr lang="en-US" altLang="en-US" dirty="0">
                <a:effectLst/>
              </a:rPr>
              <a:t>Examples of Ensemble Analysis Configurations</a:t>
            </a:r>
          </a:p>
          <a:p>
            <a:pPr marL="342900" indent="-342900">
              <a:lnSpc>
                <a:spcPct val="80000"/>
              </a:lnSpc>
              <a:buFont typeface="Arial" panose="020B0604020202020204" pitchFamily="34" charset="0"/>
              <a:buChar char="•"/>
            </a:pPr>
            <a:r>
              <a:rPr lang="en-US" altLang="en-US" dirty="0"/>
              <a:t>Future Ensemble Enhancements in HEC-HMS</a:t>
            </a:r>
            <a:endParaRPr lang="en-US" altLang="en-US" dirty="0">
              <a:effectLst/>
            </a:endParaRPr>
          </a:p>
          <a:p>
            <a:pPr marL="342900" indent="-342900">
              <a:lnSpc>
                <a:spcPct val="80000"/>
              </a:lnSpc>
              <a:buFont typeface="Arial" panose="020B0604020202020204" pitchFamily="34" charset="0"/>
              <a:buChar char="•"/>
            </a:pPr>
            <a:r>
              <a:rPr lang="en-US" altLang="en-US" dirty="0">
                <a:effectLst/>
              </a:rPr>
              <a:t>Ensemble Analysis Demos in HEC-HMS</a:t>
            </a:r>
          </a:p>
          <a:p>
            <a:pPr marL="857250" lvl="1" indent="-342900">
              <a:lnSpc>
                <a:spcPct val="80000"/>
              </a:lnSpc>
              <a:buFont typeface="Arial" panose="020B0604020202020204" pitchFamily="34" charset="0"/>
              <a:buChar char="•"/>
            </a:pPr>
            <a:r>
              <a:rPr lang="en-US" altLang="en-US" dirty="0">
                <a:hlinkClick r:id="rId3"/>
              </a:rPr>
              <a:t>Creating an Ensemble Analysis Compute</a:t>
            </a:r>
            <a:endParaRPr lang="en-US" altLang="en-US" dirty="0"/>
          </a:p>
          <a:p>
            <a:pPr marL="857250" lvl="1" indent="-342900">
              <a:lnSpc>
                <a:spcPct val="80000"/>
              </a:lnSpc>
              <a:buFont typeface="Arial" panose="020B0604020202020204" pitchFamily="34" charset="0"/>
              <a:buChar char="•"/>
            </a:pPr>
            <a:r>
              <a:rPr lang="en-US" altLang="en-US" dirty="0">
                <a:effectLst/>
                <a:hlinkClick r:id="rId4"/>
              </a:rPr>
              <a:t>Applying the </a:t>
            </a:r>
            <a:r>
              <a:rPr lang="en-US" altLang="en-US" dirty="0">
                <a:hlinkClick r:id="rId4"/>
              </a:rPr>
              <a:t>Ensemble Compute to Flood Forecasting</a:t>
            </a:r>
            <a:endParaRPr lang="en-US" altLang="en-US" dirty="0"/>
          </a:p>
          <a:p>
            <a:pPr marL="857250" lvl="1" indent="-342900">
              <a:lnSpc>
                <a:spcPct val="80000"/>
              </a:lnSpc>
              <a:buFont typeface="Arial" panose="020B0604020202020204" pitchFamily="34" charset="0"/>
              <a:buChar char="•"/>
            </a:pPr>
            <a:r>
              <a:rPr lang="en-US" altLang="en-US" dirty="0">
                <a:effectLst/>
                <a:hlinkClick r:id="rId5"/>
              </a:rPr>
              <a:t>Applying the Ensemble Compute to Downscaled Climate Model Datasets</a:t>
            </a:r>
            <a:endParaRPr lang="en-US" altLang="en-US" dirty="0">
              <a:effectLst/>
            </a:endParaRPr>
          </a:p>
        </p:txBody>
      </p:sp>
      <p:sp>
        <p:nvSpPr>
          <p:cNvPr id="4" name="Slide Number Placeholder 3">
            <a:extLst>
              <a:ext uri="{FF2B5EF4-FFF2-40B4-BE49-F238E27FC236}">
                <a16:creationId xmlns:a16="http://schemas.microsoft.com/office/drawing/2014/main" id="{F50EE501-FBE0-D40A-FDBA-F8297A634500}"/>
              </a:ext>
            </a:extLst>
          </p:cNvPr>
          <p:cNvSpPr>
            <a:spLocks noGrp="1"/>
          </p:cNvSpPr>
          <p:nvPr>
            <p:ph type="sldNum" sz="quarter" idx="11"/>
          </p:nvPr>
        </p:nvSpPr>
        <p:spPr/>
        <p:txBody>
          <a:bodyPr/>
          <a:lstStyle/>
          <a:p>
            <a:fld id="{9A257827-C34C-4251-B995-96C9C233CCC8}" type="slidenum">
              <a:rPr lang="en-US" smtClean="0"/>
              <a:pPr/>
              <a:t>5</a:t>
            </a:fld>
            <a:endParaRPr lang="en-US"/>
          </a:p>
        </p:txBody>
      </p:sp>
    </p:spTree>
    <p:extLst>
      <p:ext uri="{BB962C8B-B14F-4D97-AF65-F5344CB8AC3E}">
        <p14:creationId xmlns:p14="http://schemas.microsoft.com/office/powerpoint/2010/main" val="2277189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3C8252D-BD61-8D50-1342-774C41CD4FFF}"/>
              </a:ext>
            </a:extLst>
          </p:cNvPr>
          <p:cNvPicPr>
            <a:picLocks noChangeAspect="1"/>
          </p:cNvPicPr>
          <p:nvPr/>
        </p:nvPicPr>
        <p:blipFill rotWithShape="1">
          <a:blip r:embed="rId3"/>
          <a:srcRect t="11094"/>
          <a:stretch/>
        </p:blipFill>
        <p:spPr>
          <a:xfrm>
            <a:off x="1763572" y="2908215"/>
            <a:ext cx="5066524" cy="3179846"/>
          </a:xfrm>
          <a:prstGeom prst="rect">
            <a:avLst/>
          </a:prstGeom>
        </p:spPr>
      </p:pic>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Why Perform An Ensemble Analysis?</a:t>
            </a:r>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p:txBody>
          <a:bodyPr/>
          <a:lstStyle/>
          <a:p>
            <a:pPr marL="342900" indent="-342900">
              <a:buFont typeface="Arial" panose="020B0604020202020204" pitchFamily="34" charset="0"/>
              <a:buChar char="•"/>
            </a:pPr>
            <a:r>
              <a:rPr lang="en-US" dirty="0"/>
              <a:t>One of the key aims of the ensemble analysis approach is to reduce uncertainty in the modelled predictions</a:t>
            </a:r>
          </a:p>
          <a:p>
            <a:pPr marL="342900" indent="-342900">
              <a:buFont typeface="Arial" panose="020B0604020202020204" pitchFamily="34" charset="0"/>
              <a:buChar char="•"/>
            </a:pPr>
            <a:r>
              <a:rPr lang="en-US" dirty="0"/>
              <a:t>Combining the predictions of multiple, independent models can produce a more accurate prediction overall</a:t>
            </a:r>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1"/>
          </p:nvPr>
        </p:nvSpPr>
        <p:spPr/>
        <p:txBody>
          <a:bodyPr/>
          <a:lstStyle/>
          <a:p>
            <a:fld id="{9A257827-C34C-4251-B995-96C9C233CCC8}" type="slidenum">
              <a:rPr lang="en-US" smtClean="0"/>
              <a:pPr/>
              <a:t>6</a:t>
            </a:fld>
            <a:endParaRPr lang="en-US"/>
          </a:p>
        </p:txBody>
      </p:sp>
      <p:sp>
        <p:nvSpPr>
          <p:cNvPr id="6" name="Freeform: Shape 5">
            <a:extLst>
              <a:ext uri="{FF2B5EF4-FFF2-40B4-BE49-F238E27FC236}">
                <a16:creationId xmlns:a16="http://schemas.microsoft.com/office/drawing/2014/main" id="{F8B7DC49-4858-30C5-79BF-391BACA6DB0B}"/>
              </a:ext>
            </a:extLst>
          </p:cNvPr>
          <p:cNvSpPr/>
          <p:nvPr/>
        </p:nvSpPr>
        <p:spPr>
          <a:xfrm>
            <a:off x="4433789" y="3816220"/>
            <a:ext cx="698048" cy="1604866"/>
          </a:xfrm>
          <a:custGeom>
            <a:avLst/>
            <a:gdLst>
              <a:gd name="connsiteX0" fmla="*/ 26244 w 698048"/>
              <a:gd name="connsiteY0" fmla="*/ 1604866 h 1604866"/>
              <a:gd name="connsiteX1" fmla="*/ 54235 w 698048"/>
              <a:gd name="connsiteY1" fmla="*/ 485192 h 1604866"/>
              <a:gd name="connsiteX2" fmla="*/ 511435 w 698048"/>
              <a:gd name="connsiteY2" fmla="*/ 93307 h 1604866"/>
              <a:gd name="connsiteX3" fmla="*/ 698048 w 698048"/>
              <a:gd name="connsiteY3" fmla="*/ 0 h 1604866"/>
            </a:gdLst>
            <a:ahLst/>
            <a:cxnLst>
              <a:cxn ang="0">
                <a:pos x="connsiteX0" y="connsiteY0"/>
              </a:cxn>
              <a:cxn ang="0">
                <a:pos x="connsiteX1" y="connsiteY1"/>
              </a:cxn>
              <a:cxn ang="0">
                <a:pos x="connsiteX2" y="connsiteY2"/>
              </a:cxn>
              <a:cxn ang="0">
                <a:pos x="connsiteX3" y="connsiteY3"/>
              </a:cxn>
            </a:cxnLst>
            <a:rect l="l" t="t" r="r" b="b"/>
            <a:pathLst>
              <a:path w="698048" h="1604866">
                <a:moveTo>
                  <a:pt x="26244" y="1604866"/>
                </a:moveTo>
                <a:cubicBezTo>
                  <a:pt x="-193" y="1170992"/>
                  <a:pt x="-26630" y="737118"/>
                  <a:pt x="54235" y="485192"/>
                </a:cubicBezTo>
                <a:cubicBezTo>
                  <a:pt x="135100" y="233266"/>
                  <a:pt x="404133" y="174172"/>
                  <a:pt x="511435" y="93307"/>
                </a:cubicBezTo>
                <a:cubicBezTo>
                  <a:pt x="618737" y="12442"/>
                  <a:pt x="658392" y="6221"/>
                  <a:pt x="698048" y="0"/>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FB0CED27-5250-30FB-0139-D27355134D79}"/>
              </a:ext>
            </a:extLst>
          </p:cNvPr>
          <p:cNvSpPr/>
          <p:nvPr/>
        </p:nvSpPr>
        <p:spPr>
          <a:xfrm rot="589884">
            <a:off x="4636633" y="3962095"/>
            <a:ext cx="653143" cy="1539551"/>
          </a:xfrm>
          <a:custGeom>
            <a:avLst/>
            <a:gdLst>
              <a:gd name="connsiteX0" fmla="*/ 65314 w 653143"/>
              <a:gd name="connsiteY0" fmla="*/ 1539551 h 1539551"/>
              <a:gd name="connsiteX1" fmla="*/ 46653 w 653143"/>
              <a:gd name="connsiteY1" fmla="*/ 1492898 h 1539551"/>
              <a:gd name="connsiteX2" fmla="*/ 37322 w 653143"/>
              <a:gd name="connsiteY2" fmla="*/ 1446245 h 1539551"/>
              <a:gd name="connsiteX3" fmla="*/ 18661 w 653143"/>
              <a:gd name="connsiteY3" fmla="*/ 1334278 h 1539551"/>
              <a:gd name="connsiteX4" fmla="*/ 0 w 653143"/>
              <a:gd name="connsiteY4" fmla="*/ 1259633 h 1539551"/>
              <a:gd name="connsiteX5" fmla="*/ 18661 w 653143"/>
              <a:gd name="connsiteY5" fmla="*/ 905070 h 1539551"/>
              <a:gd name="connsiteX6" fmla="*/ 27992 w 653143"/>
              <a:gd name="connsiteY6" fmla="*/ 867747 h 1539551"/>
              <a:gd name="connsiteX7" fmla="*/ 46653 w 653143"/>
              <a:gd name="connsiteY7" fmla="*/ 755780 h 1539551"/>
              <a:gd name="connsiteX8" fmla="*/ 121298 w 653143"/>
              <a:gd name="connsiteY8" fmla="*/ 625151 h 1539551"/>
              <a:gd name="connsiteX9" fmla="*/ 149290 w 653143"/>
              <a:gd name="connsiteY9" fmla="*/ 578498 h 1539551"/>
              <a:gd name="connsiteX10" fmla="*/ 167951 w 653143"/>
              <a:gd name="connsiteY10" fmla="*/ 541176 h 1539551"/>
              <a:gd name="connsiteX11" fmla="*/ 195943 w 653143"/>
              <a:gd name="connsiteY11" fmla="*/ 494523 h 1539551"/>
              <a:gd name="connsiteX12" fmla="*/ 279918 w 653143"/>
              <a:gd name="connsiteY12" fmla="*/ 354563 h 1539551"/>
              <a:gd name="connsiteX13" fmla="*/ 382555 w 653143"/>
              <a:gd name="connsiteY13" fmla="*/ 251927 h 1539551"/>
              <a:gd name="connsiteX14" fmla="*/ 410547 w 653143"/>
              <a:gd name="connsiteY14" fmla="*/ 223935 h 1539551"/>
              <a:gd name="connsiteX15" fmla="*/ 485192 w 653143"/>
              <a:gd name="connsiteY15" fmla="*/ 139959 h 1539551"/>
              <a:gd name="connsiteX16" fmla="*/ 559837 w 653143"/>
              <a:gd name="connsiteY16" fmla="*/ 74645 h 1539551"/>
              <a:gd name="connsiteX17" fmla="*/ 653143 w 653143"/>
              <a:gd name="connsiteY17" fmla="*/ 0 h 1539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53143" h="1539551">
                <a:moveTo>
                  <a:pt x="65314" y="1539551"/>
                </a:moveTo>
                <a:cubicBezTo>
                  <a:pt x="59094" y="1524000"/>
                  <a:pt x="51466" y="1508941"/>
                  <a:pt x="46653" y="1492898"/>
                </a:cubicBezTo>
                <a:cubicBezTo>
                  <a:pt x="42096" y="1477708"/>
                  <a:pt x="40078" y="1461863"/>
                  <a:pt x="37322" y="1446245"/>
                </a:cubicBezTo>
                <a:cubicBezTo>
                  <a:pt x="30746" y="1408984"/>
                  <a:pt x="26081" y="1371380"/>
                  <a:pt x="18661" y="1334278"/>
                </a:cubicBezTo>
                <a:cubicBezTo>
                  <a:pt x="13631" y="1309129"/>
                  <a:pt x="6220" y="1284515"/>
                  <a:pt x="0" y="1259633"/>
                </a:cubicBezTo>
                <a:cubicBezTo>
                  <a:pt x="6220" y="1141445"/>
                  <a:pt x="10229" y="1023120"/>
                  <a:pt x="18661" y="905070"/>
                </a:cubicBezTo>
                <a:cubicBezTo>
                  <a:pt x="19575" y="892279"/>
                  <a:pt x="26042" y="880422"/>
                  <a:pt x="27992" y="867747"/>
                </a:cubicBezTo>
                <a:cubicBezTo>
                  <a:pt x="31474" y="845116"/>
                  <a:pt x="30837" y="785654"/>
                  <a:pt x="46653" y="755780"/>
                </a:cubicBezTo>
                <a:cubicBezTo>
                  <a:pt x="70118" y="711457"/>
                  <a:pt x="96171" y="668553"/>
                  <a:pt x="121298" y="625151"/>
                </a:cubicBezTo>
                <a:cubicBezTo>
                  <a:pt x="130385" y="609456"/>
                  <a:pt x="141180" y="594719"/>
                  <a:pt x="149290" y="578498"/>
                </a:cubicBezTo>
                <a:cubicBezTo>
                  <a:pt x="155510" y="566057"/>
                  <a:pt x="161196" y="553335"/>
                  <a:pt x="167951" y="541176"/>
                </a:cubicBezTo>
                <a:cubicBezTo>
                  <a:pt x="176758" y="525323"/>
                  <a:pt x="187136" y="510376"/>
                  <a:pt x="195943" y="494523"/>
                </a:cubicBezTo>
                <a:cubicBezTo>
                  <a:pt x="224108" y="443826"/>
                  <a:pt x="232300" y="402181"/>
                  <a:pt x="279918" y="354563"/>
                </a:cubicBezTo>
                <a:lnTo>
                  <a:pt x="382555" y="251927"/>
                </a:lnTo>
                <a:lnTo>
                  <a:pt x="410547" y="223935"/>
                </a:lnTo>
                <a:cubicBezTo>
                  <a:pt x="442722" y="159583"/>
                  <a:pt x="413893" y="204776"/>
                  <a:pt x="485192" y="139959"/>
                </a:cubicBezTo>
                <a:cubicBezTo>
                  <a:pt x="560243" y="71731"/>
                  <a:pt x="503109" y="112463"/>
                  <a:pt x="559837" y="74645"/>
                </a:cubicBezTo>
                <a:cubicBezTo>
                  <a:pt x="594774" y="22239"/>
                  <a:pt x="568989" y="52596"/>
                  <a:pt x="653143" y="0"/>
                </a:cubicBezTo>
              </a:path>
            </a:pathLst>
          </a:custGeom>
          <a:no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7531A3FD-136A-12C2-5F90-ABD9F2DB0ECA}"/>
              </a:ext>
            </a:extLst>
          </p:cNvPr>
          <p:cNvSpPr/>
          <p:nvPr/>
        </p:nvSpPr>
        <p:spPr>
          <a:xfrm>
            <a:off x="4303059" y="3918857"/>
            <a:ext cx="268941" cy="1540649"/>
          </a:xfrm>
          <a:custGeom>
            <a:avLst/>
            <a:gdLst>
              <a:gd name="connsiteX0" fmla="*/ 289112 w 289112"/>
              <a:gd name="connsiteY0" fmla="*/ 1378324 h 1378324"/>
              <a:gd name="connsiteX1" fmla="*/ 262217 w 289112"/>
              <a:gd name="connsiteY1" fmla="*/ 1290918 h 1378324"/>
              <a:gd name="connsiteX2" fmla="*/ 181535 w 289112"/>
              <a:gd name="connsiteY2" fmla="*/ 1163171 h 1378324"/>
              <a:gd name="connsiteX3" fmla="*/ 161365 w 289112"/>
              <a:gd name="connsiteY3" fmla="*/ 1082489 h 1378324"/>
              <a:gd name="connsiteX4" fmla="*/ 127747 w 289112"/>
              <a:gd name="connsiteY4" fmla="*/ 995083 h 1378324"/>
              <a:gd name="connsiteX5" fmla="*/ 114300 w 289112"/>
              <a:gd name="connsiteY5" fmla="*/ 941294 h 1378324"/>
              <a:gd name="connsiteX6" fmla="*/ 87406 w 289112"/>
              <a:gd name="connsiteY6" fmla="*/ 887506 h 1378324"/>
              <a:gd name="connsiteX7" fmla="*/ 73959 w 289112"/>
              <a:gd name="connsiteY7" fmla="*/ 847165 h 1378324"/>
              <a:gd name="connsiteX8" fmla="*/ 67235 w 289112"/>
              <a:gd name="connsiteY8" fmla="*/ 820271 h 1378324"/>
              <a:gd name="connsiteX9" fmla="*/ 40341 w 289112"/>
              <a:gd name="connsiteY9" fmla="*/ 766483 h 1378324"/>
              <a:gd name="connsiteX10" fmla="*/ 26894 w 289112"/>
              <a:gd name="connsiteY10" fmla="*/ 719418 h 1378324"/>
              <a:gd name="connsiteX11" fmla="*/ 6723 w 289112"/>
              <a:gd name="connsiteY11" fmla="*/ 625289 h 1378324"/>
              <a:gd name="connsiteX12" fmla="*/ 0 w 289112"/>
              <a:gd name="connsiteY12" fmla="*/ 598394 h 1378324"/>
              <a:gd name="connsiteX13" fmla="*/ 13447 w 289112"/>
              <a:gd name="connsiteY13" fmla="*/ 114300 h 1378324"/>
              <a:gd name="connsiteX14" fmla="*/ 20170 w 289112"/>
              <a:gd name="connsiteY14" fmla="*/ 47065 h 1378324"/>
              <a:gd name="connsiteX15" fmla="*/ 33617 w 289112"/>
              <a:gd name="connsiteY15" fmla="*/ 0 h 137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9112" h="1378324">
                <a:moveTo>
                  <a:pt x="289112" y="1378324"/>
                </a:moveTo>
                <a:cubicBezTo>
                  <a:pt x="280147" y="1349189"/>
                  <a:pt x="275408" y="1318399"/>
                  <a:pt x="262217" y="1290918"/>
                </a:cubicBezTo>
                <a:cubicBezTo>
                  <a:pt x="228705" y="1221102"/>
                  <a:pt x="207528" y="1223821"/>
                  <a:pt x="181535" y="1163171"/>
                </a:cubicBezTo>
                <a:cubicBezTo>
                  <a:pt x="151466" y="1093009"/>
                  <a:pt x="180731" y="1140586"/>
                  <a:pt x="161365" y="1082489"/>
                </a:cubicBezTo>
                <a:cubicBezTo>
                  <a:pt x="151494" y="1052875"/>
                  <a:pt x="137619" y="1024697"/>
                  <a:pt x="127747" y="995083"/>
                </a:cubicBezTo>
                <a:cubicBezTo>
                  <a:pt x="116022" y="959910"/>
                  <a:pt x="126876" y="968961"/>
                  <a:pt x="114300" y="941294"/>
                </a:cubicBezTo>
                <a:cubicBezTo>
                  <a:pt x="106005" y="923045"/>
                  <a:pt x="95302" y="905931"/>
                  <a:pt x="87406" y="887506"/>
                </a:cubicBezTo>
                <a:cubicBezTo>
                  <a:pt x="81822" y="874478"/>
                  <a:pt x="78032" y="860742"/>
                  <a:pt x="73959" y="847165"/>
                </a:cubicBezTo>
                <a:cubicBezTo>
                  <a:pt x="71304" y="838314"/>
                  <a:pt x="70789" y="828801"/>
                  <a:pt x="67235" y="820271"/>
                </a:cubicBezTo>
                <a:cubicBezTo>
                  <a:pt x="59525" y="801767"/>
                  <a:pt x="47786" y="785095"/>
                  <a:pt x="40341" y="766483"/>
                </a:cubicBezTo>
                <a:cubicBezTo>
                  <a:pt x="34281" y="751334"/>
                  <a:pt x="30851" y="735247"/>
                  <a:pt x="26894" y="719418"/>
                </a:cubicBezTo>
                <a:cubicBezTo>
                  <a:pt x="7427" y="641550"/>
                  <a:pt x="19458" y="682597"/>
                  <a:pt x="6723" y="625289"/>
                </a:cubicBezTo>
                <a:cubicBezTo>
                  <a:pt x="4718" y="616268"/>
                  <a:pt x="2241" y="607359"/>
                  <a:pt x="0" y="598394"/>
                </a:cubicBezTo>
                <a:cubicBezTo>
                  <a:pt x="4482" y="437029"/>
                  <a:pt x="7545" y="275619"/>
                  <a:pt x="13447" y="114300"/>
                </a:cubicBezTo>
                <a:cubicBezTo>
                  <a:pt x="14270" y="91792"/>
                  <a:pt x="15753" y="69151"/>
                  <a:pt x="20170" y="47065"/>
                </a:cubicBezTo>
                <a:cubicBezTo>
                  <a:pt x="35282" y="-28496"/>
                  <a:pt x="33617" y="39547"/>
                  <a:pt x="33617" y="0"/>
                </a:cubicBezTo>
              </a:path>
            </a:pathLst>
          </a:custGeom>
          <a:no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68005B8A-E5DE-F5A1-DD33-DD7DD075E460}"/>
              </a:ext>
            </a:extLst>
          </p:cNvPr>
          <p:cNvSpPr/>
          <p:nvPr/>
        </p:nvSpPr>
        <p:spPr>
          <a:xfrm rot="20507778">
            <a:off x="4069142" y="4002000"/>
            <a:ext cx="268941" cy="1540649"/>
          </a:xfrm>
          <a:custGeom>
            <a:avLst/>
            <a:gdLst>
              <a:gd name="connsiteX0" fmla="*/ 289112 w 289112"/>
              <a:gd name="connsiteY0" fmla="*/ 1378324 h 1378324"/>
              <a:gd name="connsiteX1" fmla="*/ 262217 w 289112"/>
              <a:gd name="connsiteY1" fmla="*/ 1290918 h 1378324"/>
              <a:gd name="connsiteX2" fmla="*/ 181535 w 289112"/>
              <a:gd name="connsiteY2" fmla="*/ 1163171 h 1378324"/>
              <a:gd name="connsiteX3" fmla="*/ 161365 w 289112"/>
              <a:gd name="connsiteY3" fmla="*/ 1082489 h 1378324"/>
              <a:gd name="connsiteX4" fmla="*/ 127747 w 289112"/>
              <a:gd name="connsiteY4" fmla="*/ 995083 h 1378324"/>
              <a:gd name="connsiteX5" fmla="*/ 114300 w 289112"/>
              <a:gd name="connsiteY5" fmla="*/ 941294 h 1378324"/>
              <a:gd name="connsiteX6" fmla="*/ 87406 w 289112"/>
              <a:gd name="connsiteY6" fmla="*/ 887506 h 1378324"/>
              <a:gd name="connsiteX7" fmla="*/ 73959 w 289112"/>
              <a:gd name="connsiteY7" fmla="*/ 847165 h 1378324"/>
              <a:gd name="connsiteX8" fmla="*/ 67235 w 289112"/>
              <a:gd name="connsiteY8" fmla="*/ 820271 h 1378324"/>
              <a:gd name="connsiteX9" fmla="*/ 40341 w 289112"/>
              <a:gd name="connsiteY9" fmla="*/ 766483 h 1378324"/>
              <a:gd name="connsiteX10" fmla="*/ 26894 w 289112"/>
              <a:gd name="connsiteY10" fmla="*/ 719418 h 1378324"/>
              <a:gd name="connsiteX11" fmla="*/ 6723 w 289112"/>
              <a:gd name="connsiteY11" fmla="*/ 625289 h 1378324"/>
              <a:gd name="connsiteX12" fmla="*/ 0 w 289112"/>
              <a:gd name="connsiteY12" fmla="*/ 598394 h 1378324"/>
              <a:gd name="connsiteX13" fmla="*/ 13447 w 289112"/>
              <a:gd name="connsiteY13" fmla="*/ 114300 h 1378324"/>
              <a:gd name="connsiteX14" fmla="*/ 20170 w 289112"/>
              <a:gd name="connsiteY14" fmla="*/ 47065 h 1378324"/>
              <a:gd name="connsiteX15" fmla="*/ 33617 w 289112"/>
              <a:gd name="connsiteY15" fmla="*/ 0 h 137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9112" h="1378324">
                <a:moveTo>
                  <a:pt x="289112" y="1378324"/>
                </a:moveTo>
                <a:cubicBezTo>
                  <a:pt x="280147" y="1349189"/>
                  <a:pt x="275408" y="1318399"/>
                  <a:pt x="262217" y="1290918"/>
                </a:cubicBezTo>
                <a:cubicBezTo>
                  <a:pt x="228705" y="1221102"/>
                  <a:pt x="207528" y="1223821"/>
                  <a:pt x="181535" y="1163171"/>
                </a:cubicBezTo>
                <a:cubicBezTo>
                  <a:pt x="151466" y="1093009"/>
                  <a:pt x="180731" y="1140586"/>
                  <a:pt x="161365" y="1082489"/>
                </a:cubicBezTo>
                <a:cubicBezTo>
                  <a:pt x="151494" y="1052875"/>
                  <a:pt x="137619" y="1024697"/>
                  <a:pt x="127747" y="995083"/>
                </a:cubicBezTo>
                <a:cubicBezTo>
                  <a:pt x="116022" y="959910"/>
                  <a:pt x="126876" y="968961"/>
                  <a:pt x="114300" y="941294"/>
                </a:cubicBezTo>
                <a:cubicBezTo>
                  <a:pt x="106005" y="923045"/>
                  <a:pt x="95302" y="905931"/>
                  <a:pt x="87406" y="887506"/>
                </a:cubicBezTo>
                <a:cubicBezTo>
                  <a:pt x="81822" y="874478"/>
                  <a:pt x="78032" y="860742"/>
                  <a:pt x="73959" y="847165"/>
                </a:cubicBezTo>
                <a:cubicBezTo>
                  <a:pt x="71304" y="838314"/>
                  <a:pt x="70789" y="828801"/>
                  <a:pt x="67235" y="820271"/>
                </a:cubicBezTo>
                <a:cubicBezTo>
                  <a:pt x="59525" y="801767"/>
                  <a:pt x="47786" y="785095"/>
                  <a:pt x="40341" y="766483"/>
                </a:cubicBezTo>
                <a:cubicBezTo>
                  <a:pt x="34281" y="751334"/>
                  <a:pt x="30851" y="735247"/>
                  <a:pt x="26894" y="719418"/>
                </a:cubicBezTo>
                <a:cubicBezTo>
                  <a:pt x="7427" y="641550"/>
                  <a:pt x="19458" y="682597"/>
                  <a:pt x="6723" y="625289"/>
                </a:cubicBezTo>
                <a:cubicBezTo>
                  <a:pt x="4718" y="616268"/>
                  <a:pt x="2241" y="607359"/>
                  <a:pt x="0" y="598394"/>
                </a:cubicBezTo>
                <a:cubicBezTo>
                  <a:pt x="4482" y="437029"/>
                  <a:pt x="7545" y="275619"/>
                  <a:pt x="13447" y="114300"/>
                </a:cubicBezTo>
                <a:cubicBezTo>
                  <a:pt x="14270" y="91792"/>
                  <a:pt x="15753" y="69151"/>
                  <a:pt x="20170" y="47065"/>
                </a:cubicBezTo>
                <a:cubicBezTo>
                  <a:pt x="35282" y="-28496"/>
                  <a:pt x="33617" y="39547"/>
                  <a:pt x="33617" y="0"/>
                </a:cubicBezTo>
              </a:path>
            </a:pathLst>
          </a:custGeom>
          <a:no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A86275BB-2AA4-40CA-6B07-A8114E43D2DF}"/>
              </a:ext>
            </a:extLst>
          </p:cNvPr>
          <p:cNvSpPr/>
          <p:nvPr/>
        </p:nvSpPr>
        <p:spPr>
          <a:xfrm>
            <a:off x="3966882" y="4047565"/>
            <a:ext cx="605118" cy="1411941"/>
          </a:xfrm>
          <a:custGeom>
            <a:avLst/>
            <a:gdLst>
              <a:gd name="connsiteX0" fmla="*/ 605118 w 605118"/>
              <a:gd name="connsiteY0" fmla="*/ 1411941 h 1411941"/>
              <a:gd name="connsiteX1" fmla="*/ 524436 w 605118"/>
              <a:gd name="connsiteY1" fmla="*/ 1351429 h 1411941"/>
              <a:gd name="connsiteX2" fmla="*/ 504265 w 605118"/>
              <a:gd name="connsiteY2" fmla="*/ 1317811 h 1411941"/>
              <a:gd name="connsiteX3" fmla="*/ 484094 w 605118"/>
              <a:gd name="connsiteY3" fmla="*/ 1297641 h 1411941"/>
              <a:gd name="connsiteX4" fmla="*/ 470647 w 605118"/>
              <a:gd name="connsiteY4" fmla="*/ 1237129 h 1411941"/>
              <a:gd name="connsiteX5" fmla="*/ 457200 w 605118"/>
              <a:gd name="connsiteY5" fmla="*/ 1190064 h 1411941"/>
              <a:gd name="connsiteX6" fmla="*/ 437030 w 605118"/>
              <a:gd name="connsiteY6" fmla="*/ 1122829 h 1411941"/>
              <a:gd name="connsiteX7" fmla="*/ 416859 w 605118"/>
              <a:gd name="connsiteY7" fmla="*/ 1035423 h 1411941"/>
              <a:gd name="connsiteX8" fmla="*/ 389965 w 605118"/>
              <a:gd name="connsiteY8" fmla="*/ 968188 h 1411941"/>
              <a:gd name="connsiteX9" fmla="*/ 356347 w 605118"/>
              <a:gd name="connsiteY9" fmla="*/ 853888 h 1411941"/>
              <a:gd name="connsiteX10" fmla="*/ 342900 w 605118"/>
              <a:gd name="connsiteY10" fmla="*/ 806823 h 1411941"/>
              <a:gd name="connsiteX11" fmla="*/ 336177 w 605118"/>
              <a:gd name="connsiteY11" fmla="*/ 779929 h 1411941"/>
              <a:gd name="connsiteX12" fmla="*/ 302559 w 605118"/>
              <a:gd name="connsiteY12" fmla="*/ 692523 h 1411941"/>
              <a:gd name="connsiteX13" fmla="*/ 289112 w 605118"/>
              <a:gd name="connsiteY13" fmla="*/ 652182 h 1411941"/>
              <a:gd name="connsiteX14" fmla="*/ 262218 w 605118"/>
              <a:gd name="connsiteY14" fmla="*/ 611841 h 1411941"/>
              <a:gd name="connsiteX15" fmla="*/ 248771 w 605118"/>
              <a:gd name="connsiteY15" fmla="*/ 584947 h 1411941"/>
              <a:gd name="connsiteX16" fmla="*/ 221877 w 605118"/>
              <a:gd name="connsiteY16" fmla="*/ 544606 h 1411941"/>
              <a:gd name="connsiteX17" fmla="*/ 208430 w 605118"/>
              <a:gd name="connsiteY17" fmla="*/ 510988 h 1411941"/>
              <a:gd name="connsiteX18" fmla="*/ 188259 w 605118"/>
              <a:gd name="connsiteY18" fmla="*/ 484094 h 1411941"/>
              <a:gd name="connsiteX19" fmla="*/ 154642 w 605118"/>
              <a:gd name="connsiteY19" fmla="*/ 430306 h 1411941"/>
              <a:gd name="connsiteX20" fmla="*/ 141194 w 605118"/>
              <a:gd name="connsiteY20" fmla="*/ 396688 h 1411941"/>
              <a:gd name="connsiteX21" fmla="*/ 107577 w 605118"/>
              <a:gd name="connsiteY21" fmla="*/ 329453 h 1411941"/>
              <a:gd name="connsiteX22" fmla="*/ 87406 w 605118"/>
              <a:gd name="connsiteY22" fmla="*/ 275664 h 1411941"/>
              <a:gd name="connsiteX23" fmla="*/ 67236 w 605118"/>
              <a:gd name="connsiteY23" fmla="*/ 221876 h 1411941"/>
              <a:gd name="connsiteX24" fmla="*/ 60512 w 605118"/>
              <a:gd name="connsiteY24" fmla="*/ 194982 h 1411941"/>
              <a:gd name="connsiteX25" fmla="*/ 26894 w 605118"/>
              <a:gd name="connsiteY25" fmla="*/ 107576 h 1411941"/>
              <a:gd name="connsiteX26" fmla="*/ 13447 w 605118"/>
              <a:gd name="connsiteY26" fmla="*/ 33617 h 1411941"/>
              <a:gd name="connsiteX27" fmla="*/ 6724 w 605118"/>
              <a:gd name="connsiteY27" fmla="*/ 6723 h 1411941"/>
              <a:gd name="connsiteX28" fmla="*/ 0 w 605118"/>
              <a:gd name="connsiteY28" fmla="*/ 0 h 1411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05118" h="1411941">
                <a:moveTo>
                  <a:pt x="605118" y="1411941"/>
                </a:moveTo>
                <a:cubicBezTo>
                  <a:pt x="571288" y="1391643"/>
                  <a:pt x="553743" y="1383667"/>
                  <a:pt x="524436" y="1351429"/>
                </a:cubicBezTo>
                <a:cubicBezTo>
                  <a:pt x="515645" y="1341759"/>
                  <a:pt x="512106" y="1328266"/>
                  <a:pt x="504265" y="1317811"/>
                </a:cubicBezTo>
                <a:cubicBezTo>
                  <a:pt x="498560" y="1310204"/>
                  <a:pt x="490818" y="1304364"/>
                  <a:pt x="484094" y="1297641"/>
                </a:cubicBezTo>
                <a:cubicBezTo>
                  <a:pt x="478492" y="1269627"/>
                  <a:pt x="477771" y="1263252"/>
                  <a:pt x="470647" y="1237129"/>
                </a:cubicBezTo>
                <a:cubicBezTo>
                  <a:pt x="466354" y="1221388"/>
                  <a:pt x="460869" y="1205962"/>
                  <a:pt x="457200" y="1190064"/>
                </a:cubicBezTo>
                <a:cubicBezTo>
                  <a:pt x="442850" y="1127877"/>
                  <a:pt x="460970" y="1170709"/>
                  <a:pt x="437030" y="1122829"/>
                </a:cubicBezTo>
                <a:cubicBezTo>
                  <a:pt x="429889" y="1072845"/>
                  <a:pt x="433897" y="1080859"/>
                  <a:pt x="416859" y="1035423"/>
                </a:cubicBezTo>
                <a:cubicBezTo>
                  <a:pt x="408384" y="1012822"/>
                  <a:pt x="389965" y="968188"/>
                  <a:pt x="389965" y="968188"/>
                </a:cubicBezTo>
                <a:cubicBezTo>
                  <a:pt x="377563" y="893772"/>
                  <a:pt x="390530" y="956436"/>
                  <a:pt x="356347" y="853888"/>
                </a:cubicBezTo>
                <a:cubicBezTo>
                  <a:pt x="351187" y="838409"/>
                  <a:pt x="347193" y="822564"/>
                  <a:pt x="342900" y="806823"/>
                </a:cubicBezTo>
                <a:cubicBezTo>
                  <a:pt x="340469" y="797908"/>
                  <a:pt x="339252" y="788643"/>
                  <a:pt x="336177" y="779929"/>
                </a:cubicBezTo>
                <a:cubicBezTo>
                  <a:pt x="325788" y="750493"/>
                  <a:pt x="313351" y="721814"/>
                  <a:pt x="302559" y="692523"/>
                </a:cubicBezTo>
                <a:cubicBezTo>
                  <a:pt x="297659" y="679223"/>
                  <a:pt x="295451" y="664860"/>
                  <a:pt x="289112" y="652182"/>
                </a:cubicBezTo>
                <a:cubicBezTo>
                  <a:pt x="281884" y="637727"/>
                  <a:pt x="269446" y="626296"/>
                  <a:pt x="262218" y="611841"/>
                </a:cubicBezTo>
                <a:cubicBezTo>
                  <a:pt x="257736" y="602876"/>
                  <a:pt x="253928" y="593541"/>
                  <a:pt x="248771" y="584947"/>
                </a:cubicBezTo>
                <a:cubicBezTo>
                  <a:pt x="240456" y="571089"/>
                  <a:pt x="229616" y="558794"/>
                  <a:pt x="221877" y="544606"/>
                </a:cubicBezTo>
                <a:cubicBezTo>
                  <a:pt x="216098" y="534010"/>
                  <a:pt x="214291" y="521538"/>
                  <a:pt x="208430" y="510988"/>
                </a:cubicBezTo>
                <a:cubicBezTo>
                  <a:pt x="202988" y="501192"/>
                  <a:pt x="194475" y="493418"/>
                  <a:pt x="188259" y="484094"/>
                </a:cubicBezTo>
                <a:cubicBezTo>
                  <a:pt x="176531" y="466502"/>
                  <a:pt x="164666" y="448922"/>
                  <a:pt x="154642" y="430306"/>
                </a:cubicBezTo>
                <a:cubicBezTo>
                  <a:pt x="148920" y="419679"/>
                  <a:pt x="146298" y="407625"/>
                  <a:pt x="141194" y="396688"/>
                </a:cubicBezTo>
                <a:cubicBezTo>
                  <a:pt x="130598" y="373982"/>
                  <a:pt x="113655" y="353762"/>
                  <a:pt x="107577" y="329453"/>
                </a:cubicBezTo>
                <a:cubicBezTo>
                  <a:pt x="98422" y="292835"/>
                  <a:pt x="104985" y="310824"/>
                  <a:pt x="87406" y="275664"/>
                </a:cubicBezTo>
                <a:cubicBezTo>
                  <a:pt x="70152" y="206641"/>
                  <a:pt x="93602" y="292184"/>
                  <a:pt x="67236" y="221876"/>
                </a:cubicBezTo>
                <a:cubicBezTo>
                  <a:pt x="63991" y="213224"/>
                  <a:pt x="63230" y="203814"/>
                  <a:pt x="60512" y="194982"/>
                </a:cubicBezTo>
                <a:cubicBezTo>
                  <a:pt x="41838" y="134292"/>
                  <a:pt x="47652" y="149088"/>
                  <a:pt x="26894" y="107576"/>
                </a:cubicBezTo>
                <a:cubicBezTo>
                  <a:pt x="22412" y="82923"/>
                  <a:pt x="18361" y="58188"/>
                  <a:pt x="13447" y="33617"/>
                </a:cubicBezTo>
                <a:cubicBezTo>
                  <a:pt x="11635" y="24556"/>
                  <a:pt x="10156" y="15303"/>
                  <a:pt x="6724" y="6723"/>
                </a:cubicBezTo>
                <a:cubicBezTo>
                  <a:pt x="5547" y="3780"/>
                  <a:pt x="2241" y="2241"/>
                  <a:pt x="0" y="0"/>
                </a:cubicBezTo>
              </a:path>
            </a:pathLst>
          </a:custGeom>
          <a:no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BCDDFD50-F71C-81FD-FA72-11FB124651AB}"/>
              </a:ext>
            </a:extLst>
          </p:cNvPr>
          <p:cNvSpPr/>
          <p:nvPr/>
        </p:nvSpPr>
        <p:spPr>
          <a:xfrm>
            <a:off x="4194576" y="4067735"/>
            <a:ext cx="377424" cy="1391771"/>
          </a:xfrm>
          <a:custGeom>
            <a:avLst/>
            <a:gdLst>
              <a:gd name="connsiteX0" fmla="*/ 377424 w 377424"/>
              <a:gd name="connsiteY0" fmla="*/ 1391771 h 1391771"/>
              <a:gd name="connsiteX1" fmla="*/ 363977 w 377424"/>
              <a:gd name="connsiteY1" fmla="*/ 1358153 h 1391771"/>
              <a:gd name="connsiteX2" fmla="*/ 337083 w 377424"/>
              <a:gd name="connsiteY2" fmla="*/ 1297641 h 1391771"/>
              <a:gd name="connsiteX3" fmla="*/ 316912 w 377424"/>
              <a:gd name="connsiteY3" fmla="*/ 1237130 h 1391771"/>
              <a:gd name="connsiteX4" fmla="*/ 242953 w 377424"/>
              <a:gd name="connsiteY4" fmla="*/ 1116106 h 1391771"/>
              <a:gd name="connsiteX5" fmla="*/ 229506 w 377424"/>
              <a:gd name="connsiteY5" fmla="*/ 1082489 h 1391771"/>
              <a:gd name="connsiteX6" fmla="*/ 216059 w 377424"/>
              <a:gd name="connsiteY6" fmla="*/ 1062318 h 1391771"/>
              <a:gd name="connsiteX7" fmla="*/ 182442 w 377424"/>
              <a:gd name="connsiteY7" fmla="*/ 1001806 h 1391771"/>
              <a:gd name="connsiteX8" fmla="*/ 162271 w 377424"/>
              <a:gd name="connsiteY8" fmla="*/ 927847 h 1391771"/>
              <a:gd name="connsiteX9" fmla="*/ 148824 w 377424"/>
              <a:gd name="connsiteY9" fmla="*/ 887506 h 1391771"/>
              <a:gd name="connsiteX10" fmla="*/ 142100 w 377424"/>
              <a:gd name="connsiteY10" fmla="*/ 860612 h 1391771"/>
              <a:gd name="connsiteX11" fmla="*/ 128653 w 377424"/>
              <a:gd name="connsiteY11" fmla="*/ 833718 h 1391771"/>
              <a:gd name="connsiteX12" fmla="*/ 81589 w 377424"/>
              <a:gd name="connsiteY12" fmla="*/ 753036 h 1391771"/>
              <a:gd name="connsiteX13" fmla="*/ 68142 w 377424"/>
              <a:gd name="connsiteY13" fmla="*/ 705971 h 1391771"/>
              <a:gd name="connsiteX14" fmla="*/ 54695 w 377424"/>
              <a:gd name="connsiteY14" fmla="*/ 652183 h 1391771"/>
              <a:gd name="connsiteX15" fmla="*/ 47971 w 377424"/>
              <a:gd name="connsiteY15" fmla="*/ 605118 h 1391771"/>
              <a:gd name="connsiteX16" fmla="*/ 34524 w 377424"/>
              <a:gd name="connsiteY16" fmla="*/ 558053 h 1391771"/>
              <a:gd name="connsiteX17" fmla="*/ 14353 w 377424"/>
              <a:gd name="connsiteY17" fmla="*/ 477371 h 1391771"/>
              <a:gd name="connsiteX18" fmla="*/ 906 w 377424"/>
              <a:gd name="connsiteY18" fmla="*/ 410136 h 1391771"/>
              <a:gd name="connsiteX19" fmla="*/ 906 w 377424"/>
              <a:gd name="connsiteY19" fmla="*/ 0 h 13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7424" h="1391771">
                <a:moveTo>
                  <a:pt x="377424" y="1391771"/>
                </a:moveTo>
                <a:cubicBezTo>
                  <a:pt x="372942" y="1380565"/>
                  <a:pt x="368731" y="1369246"/>
                  <a:pt x="363977" y="1358153"/>
                </a:cubicBezTo>
                <a:cubicBezTo>
                  <a:pt x="355282" y="1337865"/>
                  <a:pt x="345083" y="1318213"/>
                  <a:pt x="337083" y="1297641"/>
                </a:cubicBezTo>
                <a:cubicBezTo>
                  <a:pt x="329377" y="1277825"/>
                  <a:pt x="326053" y="1256326"/>
                  <a:pt x="316912" y="1237130"/>
                </a:cubicBezTo>
                <a:cubicBezTo>
                  <a:pt x="235199" y="1065532"/>
                  <a:pt x="300878" y="1222298"/>
                  <a:pt x="242953" y="1116106"/>
                </a:cubicBezTo>
                <a:cubicBezTo>
                  <a:pt x="237174" y="1105511"/>
                  <a:pt x="234903" y="1093284"/>
                  <a:pt x="229506" y="1082489"/>
                </a:cubicBezTo>
                <a:cubicBezTo>
                  <a:pt x="225892" y="1075261"/>
                  <a:pt x="220342" y="1069171"/>
                  <a:pt x="216059" y="1062318"/>
                </a:cubicBezTo>
                <a:cubicBezTo>
                  <a:pt x="204468" y="1043772"/>
                  <a:pt x="191199" y="1022237"/>
                  <a:pt x="182442" y="1001806"/>
                </a:cubicBezTo>
                <a:cubicBezTo>
                  <a:pt x="174560" y="983415"/>
                  <a:pt x="165215" y="938150"/>
                  <a:pt x="162271" y="927847"/>
                </a:cubicBezTo>
                <a:cubicBezTo>
                  <a:pt x="158377" y="914218"/>
                  <a:pt x="152897" y="901083"/>
                  <a:pt x="148824" y="887506"/>
                </a:cubicBezTo>
                <a:cubicBezTo>
                  <a:pt x="146169" y="878655"/>
                  <a:pt x="145345" y="869264"/>
                  <a:pt x="142100" y="860612"/>
                </a:cubicBezTo>
                <a:cubicBezTo>
                  <a:pt x="138581" y="851227"/>
                  <a:pt x="133567" y="842454"/>
                  <a:pt x="128653" y="833718"/>
                </a:cubicBezTo>
                <a:cubicBezTo>
                  <a:pt x="113389" y="806581"/>
                  <a:pt x="97277" y="779930"/>
                  <a:pt x="81589" y="753036"/>
                </a:cubicBezTo>
                <a:cubicBezTo>
                  <a:pt x="77107" y="737348"/>
                  <a:pt x="72099" y="721800"/>
                  <a:pt x="68142" y="705971"/>
                </a:cubicBezTo>
                <a:lnTo>
                  <a:pt x="54695" y="652183"/>
                </a:lnTo>
                <a:cubicBezTo>
                  <a:pt x="52454" y="636495"/>
                  <a:pt x="50806" y="620710"/>
                  <a:pt x="47971" y="605118"/>
                </a:cubicBezTo>
                <a:cubicBezTo>
                  <a:pt x="41373" y="568831"/>
                  <a:pt x="42756" y="588921"/>
                  <a:pt x="34524" y="558053"/>
                </a:cubicBezTo>
                <a:cubicBezTo>
                  <a:pt x="27381" y="531267"/>
                  <a:pt x="21077" y="504265"/>
                  <a:pt x="14353" y="477371"/>
                </a:cubicBezTo>
                <a:cubicBezTo>
                  <a:pt x="9734" y="458895"/>
                  <a:pt x="1168" y="427661"/>
                  <a:pt x="906" y="410136"/>
                </a:cubicBezTo>
                <a:cubicBezTo>
                  <a:pt x="-1134" y="273439"/>
                  <a:pt x="906" y="136712"/>
                  <a:pt x="906" y="0"/>
                </a:cubicBezTo>
              </a:path>
            </a:pathLst>
          </a:custGeom>
          <a:no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32415DAB-C178-7548-B756-D3C866FCCF3A}"/>
              </a:ext>
            </a:extLst>
          </p:cNvPr>
          <p:cNvSpPr/>
          <p:nvPr/>
        </p:nvSpPr>
        <p:spPr>
          <a:xfrm rot="21259992">
            <a:off x="4108122" y="4044167"/>
            <a:ext cx="377424" cy="1391771"/>
          </a:xfrm>
          <a:custGeom>
            <a:avLst/>
            <a:gdLst>
              <a:gd name="connsiteX0" fmla="*/ 377424 w 377424"/>
              <a:gd name="connsiteY0" fmla="*/ 1391771 h 1391771"/>
              <a:gd name="connsiteX1" fmla="*/ 363977 w 377424"/>
              <a:gd name="connsiteY1" fmla="*/ 1358153 h 1391771"/>
              <a:gd name="connsiteX2" fmla="*/ 337083 w 377424"/>
              <a:gd name="connsiteY2" fmla="*/ 1297641 h 1391771"/>
              <a:gd name="connsiteX3" fmla="*/ 316912 w 377424"/>
              <a:gd name="connsiteY3" fmla="*/ 1237130 h 1391771"/>
              <a:gd name="connsiteX4" fmla="*/ 242953 w 377424"/>
              <a:gd name="connsiteY4" fmla="*/ 1116106 h 1391771"/>
              <a:gd name="connsiteX5" fmla="*/ 229506 w 377424"/>
              <a:gd name="connsiteY5" fmla="*/ 1082489 h 1391771"/>
              <a:gd name="connsiteX6" fmla="*/ 216059 w 377424"/>
              <a:gd name="connsiteY6" fmla="*/ 1062318 h 1391771"/>
              <a:gd name="connsiteX7" fmla="*/ 182442 w 377424"/>
              <a:gd name="connsiteY7" fmla="*/ 1001806 h 1391771"/>
              <a:gd name="connsiteX8" fmla="*/ 162271 w 377424"/>
              <a:gd name="connsiteY8" fmla="*/ 927847 h 1391771"/>
              <a:gd name="connsiteX9" fmla="*/ 148824 w 377424"/>
              <a:gd name="connsiteY9" fmla="*/ 887506 h 1391771"/>
              <a:gd name="connsiteX10" fmla="*/ 142100 w 377424"/>
              <a:gd name="connsiteY10" fmla="*/ 860612 h 1391771"/>
              <a:gd name="connsiteX11" fmla="*/ 128653 w 377424"/>
              <a:gd name="connsiteY11" fmla="*/ 833718 h 1391771"/>
              <a:gd name="connsiteX12" fmla="*/ 81589 w 377424"/>
              <a:gd name="connsiteY12" fmla="*/ 753036 h 1391771"/>
              <a:gd name="connsiteX13" fmla="*/ 68142 w 377424"/>
              <a:gd name="connsiteY13" fmla="*/ 705971 h 1391771"/>
              <a:gd name="connsiteX14" fmla="*/ 54695 w 377424"/>
              <a:gd name="connsiteY14" fmla="*/ 652183 h 1391771"/>
              <a:gd name="connsiteX15" fmla="*/ 47971 w 377424"/>
              <a:gd name="connsiteY15" fmla="*/ 605118 h 1391771"/>
              <a:gd name="connsiteX16" fmla="*/ 34524 w 377424"/>
              <a:gd name="connsiteY16" fmla="*/ 558053 h 1391771"/>
              <a:gd name="connsiteX17" fmla="*/ 14353 w 377424"/>
              <a:gd name="connsiteY17" fmla="*/ 477371 h 1391771"/>
              <a:gd name="connsiteX18" fmla="*/ 906 w 377424"/>
              <a:gd name="connsiteY18" fmla="*/ 410136 h 1391771"/>
              <a:gd name="connsiteX19" fmla="*/ 906 w 377424"/>
              <a:gd name="connsiteY19" fmla="*/ 0 h 13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7424" h="1391771">
                <a:moveTo>
                  <a:pt x="377424" y="1391771"/>
                </a:moveTo>
                <a:cubicBezTo>
                  <a:pt x="372942" y="1380565"/>
                  <a:pt x="368731" y="1369246"/>
                  <a:pt x="363977" y="1358153"/>
                </a:cubicBezTo>
                <a:cubicBezTo>
                  <a:pt x="355282" y="1337865"/>
                  <a:pt x="345083" y="1318213"/>
                  <a:pt x="337083" y="1297641"/>
                </a:cubicBezTo>
                <a:cubicBezTo>
                  <a:pt x="329377" y="1277825"/>
                  <a:pt x="326053" y="1256326"/>
                  <a:pt x="316912" y="1237130"/>
                </a:cubicBezTo>
                <a:cubicBezTo>
                  <a:pt x="235199" y="1065532"/>
                  <a:pt x="300878" y="1222298"/>
                  <a:pt x="242953" y="1116106"/>
                </a:cubicBezTo>
                <a:cubicBezTo>
                  <a:pt x="237174" y="1105511"/>
                  <a:pt x="234903" y="1093284"/>
                  <a:pt x="229506" y="1082489"/>
                </a:cubicBezTo>
                <a:cubicBezTo>
                  <a:pt x="225892" y="1075261"/>
                  <a:pt x="220342" y="1069171"/>
                  <a:pt x="216059" y="1062318"/>
                </a:cubicBezTo>
                <a:cubicBezTo>
                  <a:pt x="204468" y="1043772"/>
                  <a:pt x="191199" y="1022237"/>
                  <a:pt x="182442" y="1001806"/>
                </a:cubicBezTo>
                <a:cubicBezTo>
                  <a:pt x="174560" y="983415"/>
                  <a:pt x="165215" y="938150"/>
                  <a:pt x="162271" y="927847"/>
                </a:cubicBezTo>
                <a:cubicBezTo>
                  <a:pt x="158377" y="914218"/>
                  <a:pt x="152897" y="901083"/>
                  <a:pt x="148824" y="887506"/>
                </a:cubicBezTo>
                <a:cubicBezTo>
                  <a:pt x="146169" y="878655"/>
                  <a:pt x="145345" y="869264"/>
                  <a:pt x="142100" y="860612"/>
                </a:cubicBezTo>
                <a:cubicBezTo>
                  <a:pt x="138581" y="851227"/>
                  <a:pt x="133567" y="842454"/>
                  <a:pt x="128653" y="833718"/>
                </a:cubicBezTo>
                <a:cubicBezTo>
                  <a:pt x="113389" y="806581"/>
                  <a:pt x="97277" y="779930"/>
                  <a:pt x="81589" y="753036"/>
                </a:cubicBezTo>
                <a:cubicBezTo>
                  <a:pt x="77107" y="737348"/>
                  <a:pt x="72099" y="721800"/>
                  <a:pt x="68142" y="705971"/>
                </a:cubicBezTo>
                <a:lnTo>
                  <a:pt x="54695" y="652183"/>
                </a:lnTo>
                <a:cubicBezTo>
                  <a:pt x="52454" y="636495"/>
                  <a:pt x="50806" y="620710"/>
                  <a:pt x="47971" y="605118"/>
                </a:cubicBezTo>
                <a:cubicBezTo>
                  <a:pt x="41373" y="568831"/>
                  <a:pt x="42756" y="588921"/>
                  <a:pt x="34524" y="558053"/>
                </a:cubicBezTo>
                <a:cubicBezTo>
                  <a:pt x="27381" y="531267"/>
                  <a:pt x="21077" y="504265"/>
                  <a:pt x="14353" y="477371"/>
                </a:cubicBezTo>
                <a:cubicBezTo>
                  <a:pt x="9734" y="458895"/>
                  <a:pt x="1168" y="427661"/>
                  <a:pt x="906" y="410136"/>
                </a:cubicBezTo>
                <a:cubicBezTo>
                  <a:pt x="-1134" y="273439"/>
                  <a:pt x="906" y="136712"/>
                  <a:pt x="906" y="0"/>
                </a:cubicBezTo>
              </a:path>
            </a:pathLst>
          </a:custGeom>
          <a:no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6853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8"/>
                                        </p:tgtEl>
                                        <p:attrNameLst>
                                          <p:attrName>r</p:attrName>
                                        </p:attrNameLst>
                                      </p:cBhvr>
                                    </p:animRot>
                                    <p:animRot by="-240000">
                                      <p:cBhvr>
                                        <p:cTn id="7" dur="200" fill="hold">
                                          <p:stCondLst>
                                            <p:cond delay="200"/>
                                          </p:stCondLst>
                                        </p:cTn>
                                        <p:tgtEl>
                                          <p:spTgt spid="8"/>
                                        </p:tgtEl>
                                        <p:attrNameLst>
                                          <p:attrName>r</p:attrName>
                                        </p:attrNameLst>
                                      </p:cBhvr>
                                    </p:animRot>
                                    <p:animRot by="240000">
                                      <p:cBhvr>
                                        <p:cTn id="8" dur="200" fill="hold">
                                          <p:stCondLst>
                                            <p:cond delay="400"/>
                                          </p:stCondLst>
                                        </p:cTn>
                                        <p:tgtEl>
                                          <p:spTgt spid="8"/>
                                        </p:tgtEl>
                                        <p:attrNameLst>
                                          <p:attrName>r</p:attrName>
                                        </p:attrNameLst>
                                      </p:cBhvr>
                                    </p:animRot>
                                    <p:animRot by="-240000">
                                      <p:cBhvr>
                                        <p:cTn id="9" dur="200" fill="hold">
                                          <p:stCondLst>
                                            <p:cond delay="600"/>
                                          </p:stCondLst>
                                        </p:cTn>
                                        <p:tgtEl>
                                          <p:spTgt spid="8"/>
                                        </p:tgtEl>
                                        <p:attrNameLst>
                                          <p:attrName>r</p:attrName>
                                        </p:attrNameLst>
                                      </p:cBhvr>
                                    </p:animRot>
                                    <p:animRot by="120000">
                                      <p:cBhvr>
                                        <p:cTn id="10" dur="200" fill="hold">
                                          <p:stCondLst>
                                            <p:cond delay="800"/>
                                          </p:stCondLst>
                                        </p:cTn>
                                        <p:tgtEl>
                                          <p:spTgt spid="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Ensemble Analysis Tradeoffs</a:t>
            </a:r>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p:txBody>
          <a:bodyPr/>
          <a:lstStyle/>
          <a:p>
            <a:pPr marL="342900" indent="-342900">
              <a:buFont typeface="Arial" panose="020B0604020202020204" pitchFamily="34" charset="0"/>
              <a:buChar char="•"/>
            </a:pPr>
            <a:r>
              <a:rPr lang="en-US" dirty="0"/>
              <a:t>Creating and running multiple models to improve prediction accuracy is good in theory, but at what cost?</a:t>
            </a:r>
          </a:p>
          <a:p>
            <a:pPr marL="857250" lvl="1" indent="-342900">
              <a:buFont typeface="Arial" panose="020B0604020202020204" pitchFamily="34" charset="0"/>
              <a:buChar char="•"/>
            </a:pPr>
            <a:r>
              <a:rPr lang="en-US" dirty="0"/>
              <a:t>Time and money are </a:t>
            </a:r>
            <a:r>
              <a:rPr lang="en-US" strike="sngStrike" dirty="0"/>
              <a:t>often</a:t>
            </a:r>
            <a:r>
              <a:rPr lang="en-US" dirty="0"/>
              <a:t> ALWAYS constraints</a:t>
            </a:r>
          </a:p>
          <a:p>
            <a:pPr marL="342900" indent="-342900">
              <a:buFont typeface="Arial" panose="020B0604020202020204" pitchFamily="34" charset="0"/>
              <a:buChar char="•"/>
            </a:pPr>
            <a:r>
              <a:rPr lang="en-US" dirty="0"/>
              <a:t>Occam’s razor (law of parsimony) typically governs our choices as H&amp;H modelers</a:t>
            </a:r>
          </a:p>
          <a:p>
            <a:pPr marL="857250" lvl="1" indent="-342900">
              <a:buFont typeface="Arial" panose="020B0604020202020204" pitchFamily="34" charset="0"/>
              <a:buChar char="•"/>
            </a:pPr>
            <a:r>
              <a:rPr lang="en-US" dirty="0"/>
              <a:t>The modeling methods that are the simplest with the fewest parameters (while still producing generally acceptable results) are often favored</a:t>
            </a:r>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1"/>
          </p:nvPr>
        </p:nvSpPr>
        <p:spPr/>
        <p:txBody>
          <a:bodyPr/>
          <a:lstStyle/>
          <a:p>
            <a:fld id="{9A257827-C34C-4251-B995-96C9C233CCC8}" type="slidenum">
              <a:rPr lang="en-US" smtClean="0"/>
              <a:pPr/>
              <a:t>7</a:t>
            </a:fld>
            <a:endParaRPr lang="en-US"/>
          </a:p>
        </p:txBody>
      </p:sp>
      <p:grpSp>
        <p:nvGrpSpPr>
          <p:cNvPr id="5" name="Group 4">
            <a:extLst>
              <a:ext uri="{FF2B5EF4-FFF2-40B4-BE49-F238E27FC236}">
                <a16:creationId xmlns:a16="http://schemas.microsoft.com/office/drawing/2014/main" id="{B24DFF5C-045A-7004-DD10-AC4D08F81415}"/>
              </a:ext>
            </a:extLst>
          </p:cNvPr>
          <p:cNvGrpSpPr/>
          <p:nvPr/>
        </p:nvGrpSpPr>
        <p:grpSpPr>
          <a:xfrm>
            <a:off x="1190421" y="4532482"/>
            <a:ext cx="3381579" cy="1761897"/>
            <a:chOff x="5099306" y="1899107"/>
            <a:chExt cx="3381579" cy="1761897"/>
          </a:xfrm>
        </p:grpSpPr>
        <p:pic>
          <p:nvPicPr>
            <p:cNvPr id="6" name="Picture 5">
              <a:extLst>
                <a:ext uri="{FF2B5EF4-FFF2-40B4-BE49-F238E27FC236}">
                  <a16:creationId xmlns:a16="http://schemas.microsoft.com/office/drawing/2014/main" id="{5EA8D58E-FB7E-54B3-F3AF-4F11CECD42B6}"/>
                </a:ext>
              </a:extLst>
            </p:cNvPr>
            <p:cNvPicPr>
              <a:picLocks noChangeAspect="1"/>
            </p:cNvPicPr>
            <p:nvPr/>
          </p:nvPicPr>
          <p:blipFill>
            <a:blip r:embed="rId3"/>
            <a:stretch>
              <a:fillRect/>
            </a:stretch>
          </p:blipFill>
          <p:spPr>
            <a:xfrm>
              <a:off x="5099306" y="1899107"/>
              <a:ext cx="2091109" cy="1761897"/>
            </a:xfrm>
            <a:prstGeom prst="rect">
              <a:avLst/>
            </a:prstGeom>
          </p:spPr>
        </p:pic>
        <p:pic>
          <p:nvPicPr>
            <p:cNvPr id="7" name="Graphic 6" descr="Thought outline">
              <a:extLst>
                <a:ext uri="{FF2B5EF4-FFF2-40B4-BE49-F238E27FC236}">
                  <a16:creationId xmlns:a16="http://schemas.microsoft.com/office/drawing/2014/main" id="{0026FC99-E313-901D-3882-21CAF097700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21838" y="1930554"/>
              <a:ext cx="2059047" cy="1730450"/>
            </a:xfrm>
            <a:prstGeom prst="rect">
              <a:avLst/>
            </a:prstGeom>
          </p:spPr>
        </p:pic>
        <p:sp>
          <p:nvSpPr>
            <p:cNvPr id="8" name="TextBox 7">
              <a:extLst>
                <a:ext uri="{FF2B5EF4-FFF2-40B4-BE49-F238E27FC236}">
                  <a16:creationId xmlns:a16="http://schemas.microsoft.com/office/drawing/2014/main" id="{5CC8AA65-C5D9-D5E8-DC38-F5B31D4F0187}"/>
                </a:ext>
              </a:extLst>
            </p:cNvPr>
            <p:cNvSpPr txBox="1"/>
            <p:nvPr/>
          </p:nvSpPr>
          <p:spPr>
            <a:xfrm>
              <a:off x="7157405" y="2347917"/>
              <a:ext cx="293670"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4472C4">
                      <a:lumMod val="75000"/>
                    </a:srgbClr>
                  </a:solidFill>
                  <a:effectLst/>
                  <a:uLnTx/>
                  <a:uFillTx/>
                  <a:latin typeface="Calibri" panose="020F0502020204030204"/>
                </a:rPr>
                <a:t>A</a:t>
              </a:r>
            </a:p>
          </p:txBody>
        </p:sp>
        <p:sp>
          <p:nvSpPr>
            <p:cNvPr id="9" name="TextBox 8">
              <a:extLst>
                <a:ext uri="{FF2B5EF4-FFF2-40B4-BE49-F238E27FC236}">
                  <a16:creationId xmlns:a16="http://schemas.microsoft.com/office/drawing/2014/main" id="{7B58C5C8-116F-EAAB-6F2D-E7038CD8D5F8}"/>
                </a:ext>
              </a:extLst>
            </p:cNvPr>
            <p:cNvSpPr txBox="1"/>
            <p:nvPr/>
          </p:nvSpPr>
          <p:spPr>
            <a:xfrm>
              <a:off x="7819145" y="2142907"/>
              <a:ext cx="288862"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4472C4">
                      <a:lumMod val="75000"/>
                    </a:srgbClr>
                  </a:solidFill>
                  <a:effectLst/>
                  <a:uLnTx/>
                  <a:uFillTx/>
                  <a:latin typeface="Calibri" panose="020F0502020204030204"/>
                </a:rPr>
                <a:t>B</a:t>
              </a:r>
            </a:p>
          </p:txBody>
        </p:sp>
        <p:cxnSp>
          <p:nvCxnSpPr>
            <p:cNvPr id="10" name="Straight Arrow Connector 9">
              <a:extLst>
                <a:ext uri="{FF2B5EF4-FFF2-40B4-BE49-F238E27FC236}">
                  <a16:creationId xmlns:a16="http://schemas.microsoft.com/office/drawing/2014/main" id="{53C16608-E301-9050-FBB9-13DD3E9DD88F}"/>
                </a:ext>
              </a:extLst>
            </p:cNvPr>
            <p:cNvCxnSpPr>
              <a:cxnSpLocks/>
            </p:cNvCxnSpPr>
            <p:nvPr/>
          </p:nvCxnSpPr>
          <p:spPr>
            <a:xfrm flipV="1">
              <a:off x="7431334" y="2347917"/>
              <a:ext cx="447896" cy="153889"/>
            </a:xfrm>
            <a:prstGeom prst="straightConnector1">
              <a:avLst/>
            </a:prstGeom>
            <a:noFill/>
            <a:ln w="25400" cap="flat" cmpd="sng" algn="ctr">
              <a:solidFill>
                <a:srgbClr val="E7E6E6">
                  <a:lumMod val="50000"/>
                </a:srgbClr>
              </a:solidFill>
              <a:prstDash val="sysDash"/>
              <a:miter lim="800000"/>
              <a:tailEnd type="triangle" w="lg" len="med"/>
            </a:ln>
            <a:effectLst/>
          </p:spPr>
        </p:cxnSp>
        <p:sp>
          <p:nvSpPr>
            <p:cNvPr id="11" name="TextBox 10">
              <a:extLst>
                <a:ext uri="{FF2B5EF4-FFF2-40B4-BE49-F238E27FC236}">
                  <a16:creationId xmlns:a16="http://schemas.microsoft.com/office/drawing/2014/main" id="{74FACC75-847B-A476-53A6-908F5FF3D8D9}"/>
                </a:ext>
              </a:extLst>
            </p:cNvPr>
            <p:cNvSpPr txBox="1"/>
            <p:nvPr/>
          </p:nvSpPr>
          <p:spPr>
            <a:xfrm>
              <a:off x="5392028" y="2296795"/>
              <a:ext cx="293670"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4472C4">
                      <a:lumMod val="75000"/>
                    </a:srgbClr>
                  </a:solidFill>
                  <a:effectLst/>
                  <a:uLnTx/>
                  <a:uFillTx/>
                  <a:latin typeface="Calibri" panose="020F0502020204030204"/>
                </a:rPr>
                <a:t>A</a:t>
              </a:r>
            </a:p>
          </p:txBody>
        </p:sp>
        <p:sp>
          <p:nvSpPr>
            <p:cNvPr id="12" name="TextBox 11">
              <a:extLst>
                <a:ext uri="{FF2B5EF4-FFF2-40B4-BE49-F238E27FC236}">
                  <a16:creationId xmlns:a16="http://schemas.microsoft.com/office/drawing/2014/main" id="{63187611-E794-5B1F-F419-DF87E7C4094F}"/>
                </a:ext>
              </a:extLst>
            </p:cNvPr>
            <p:cNvSpPr txBox="1"/>
            <p:nvPr/>
          </p:nvSpPr>
          <p:spPr>
            <a:xfrm>
              <a:off x="6179003" y="2068060"/>
              <a:ext cx="288862"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4472C4">
                      <a:lumMod val="75000"/>
                    </a:srgbClr>
                  </a:solidFill>
                  <a:effectLst/>
                  <a:uLnTx/>
                  <a:uFillTx/>
                  <a:latin typeface="Calibri" panose="020F0502020204030204"/>
                </a:rPr>
                <a:t>B</a:t>
              </a:r>
            </a:p>
          </p:txBody>
        </p:sp>
        <p:cxnSp>
          <p:nvCxnSpPr>
            <p:cNvPr id="13" name="Connector: Curved 12">
              <a:extLst>
                <a:ext uri="{FF2B5EF4-FFF2-40B4-BE49-F238E27FC236}">
                  <a16:creationId xmlns:a16="http://schemas.microsoft.com/office/drawing/2014/main" id="{B6F81C1E-AD6C-BB5F-CCC2-F2E8BF3C99F5}"/>
                </a:ext>
              </a:extLst>
            </p:cNvPr>
            <p:cNvCxnSpPr>
              <a:cxnSpLocks/>
            </p:cNvCxnSpPr>
            <p:nvPr/>
          </p:nvCxnSpPr>
          <p:spPr>
            <a:xfrm rot="5400000" flipH="1" flipV="1">
              <a:off x="6154443" y="2409757"/>
              <a:ext cx="230832" cy="107151"/>
            </a:xfrm>
            <a:prstGeom prst="curvedConnector4">
              <a:avLst>
                <a:gd name="adj1" fmla="val 16667"/>
                <a:gd name="adj2" fmla="val 313344"/>
              </a:avLst>
            </a:prstGeom>
            <a:noFill/>
            <a:ln w="25400" cap="flat" cmpd="sng" algn="ctr">
              <a:solidFill>
                <a:sysClr val="windowText" lastClr="000000">
                  <a:lumMod val="50000"/>
                  <a:lumOff val="50000"/>
                </a:sysClr>
              </a:solidFill>
              <a:prstDash val="sysDash"/>
              <a:miter lim="800000"/>
              <a:tailEnd type="triangle" w="lg" len="med"/>
            </a:ln>
            <a:effectLst/>
          </p:spPr>
        </p:cxnSp>
        <p:sp>
          <p:nvSpPr>
            <p:cNvPr id="14" name="Freeform: Shape 13">
              <a:extLst>
                <a:ext uri="{FF2B5EF4-FFF2-40B4-BE49-F238E27FC236}">
                  <a16:creationId xmlns:a16="http://schemas.microsoft.com/office/drawing/2014/main" id="{04B07CEA-3D1D-BB8B-50C2-485958235200}"/>
                </a:ext>
              </a:extLst>
            </p:cNvPr>
            <p:cNvSpPr/>
            <p:nvPr/>
          </p:nvSpPr>
          <p:spPr>
            <a:xfrm rot="20078786">
              <a:off x="5689183" y="2342391"/>
              <a:ext cx="414297" cy="241883"/>
            </a:xfrm>
            <a:custGeom>
              <a:avLst/>
              <a:gdLst>
                <a:gd name="connsiteX0" fmla="*/ 0 w 477152"/>
                <a:gd name="connsiteY0" fmla="*/ 0 h 279206"/>
                <a:gd name="connsiteX1" fmla="*/ 467670 w 477152"/>
                <a:gd name="connsiteY1" fmla="*/ 104702 h 279206"/>
                <a:gd name="connsiteX2" fmla="*/ 314107 w 477152"/>
                <a:gd name="connsiteY2" fmla="*/ 181484 h 279206"/>
                <a:gd name="connsiteX3" fmla="*/ 314107 w 477152"/>
                <a:gd name="connsiteY3" fmla="*/ 279206 h 279206"/>
              </a:gdLst>
              <a:ahLst/>
              <a:cxnLst>
                <a:cxn ang="0">
                  <a:pos x="connsiteX0" y="connsiteY0"/>
                </a:cxn>
                <a:cxn ang="0">
                  <a:pos x="connsiteX1" y="connsiteY1"/>
                </a:cxn>
                <a:cxn ang="0">
                  <a:pos x="connsiteX2" y="connsiteY2"/>
                </a:cxn>
                <a:cxn ang="0">
                  <a:pos x="connsiteX3" y="connsiteY3"/>
                </a:cxn>
              </a:cxnLst>
              <a:rect l="l" t="t" r="r" b="b"/>
              <a:pathLst>
                <a:path w="477152" h="279206">
                  <a:moveTo>
                    <a:pt x="0" y="0"/>
                  </a:moveTo>
                  <a:cubicBezTo>
                    <a:pt x="207659" y="37227"/>
                    <a:pt x="415319" y="74455"/>
                    <a:pt x="467670" y="104702"/>
                  </a:cubicBezTo>
                  <a:cubicBezTo>
                    <a:pt x="520021" y="134949"/>
                    <a:pt x="339701" y="152400"/>
                    <a:pt x="314107" y="181484"/>
                  </a:cubicBezTo>
                  <a:cubicBezTo>
                    <a:pt x="288513" y="210568"/>
                    <a:pt x="301310" y="244887"/>
                    <a:pt x="314107" y="279206"/>
                  </a:cubicBezTo>
                </a:path>
              </a:pathLst>
            </a:custGeom>
            <a:noFill/>
            <a:ln w="25400" cap="flat" cmpd="sng" algn="ctr">
              <a:solidFill>
                <a:sysClr val="windowText" lastClr="000000">
                  <a:lumMod val="50000"/>
                  <a:lumOff val="50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5" name="Graphic 14" descr="Beaker outline">
              <a:extLst>
                <a:ext uri="{FF2B5EF4-FFF2-40B4-BE49-F238E27FC236}">
                  <a16:creationId xmlns:a16="http://schemas.microsoft.com/office/drawing/2014/main" id="{FE9FEFE3-F20D-0CE4-1BE0-28CF216CF8A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944051" y="2360504"/>
              <a:ext cx="307777" cy="307777"/>
            </a:xfrm>
            <a:prstGeom prst="rect">
              <a:avLst/>
            </a:prstGeom>
          </p:spPr>
        </p:pic>
        <p:pic>
          <p:nvPicPr>
            <p:cNvPr id="16" name="Graphic 15" descr="Space Saucer with solid fill">
              <a:extLst>
                <a:ext uri="{FF2B5EF4-FFF2-40B4-BE49-F238E27FC236}">
                  <a16:creationId xmlns:a16="http://schemas.microsoft.com/office/drawing/2014/main" id="{F2114B11-011F-D6CD-B55D-8D7F346E45D5}"/>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708114" y="2142907"/>
              <a:ext cx="307777" cy="307777"/>
            </a:xfrm>
            <a:prstGeom prst="rect">
              <a:avLst/>
            </a:prstGeom>
          </p:spPr>
        </p:pic>
      </p:grpSp>
      <p:sp>
        <p:nvSpPr>
          <p:cNvPr id="17" name="TextBox 16">
            <a:extLst>
              <a:ext uri="{FF2B5EF4-FFF2-40B4-BE49-F238E27FC236}">
                <a16:creationId xmlns:a16="http://schemas.microsoft.com/office/drawing/2014/main" id="{CABC1292-4F31-6832-F22F-3E4755730DDB}"/>
              </a:ext>
            </a:extLst>
          </p:cNvPr>
          <p:cNvSpPr txBox="1"/>
          <p:nvPr/>
        </p:nvSpPr>
        <p:spPr>
          <a:xfrm>
            <a:off x="4959811" y="4857474"/>
            <a:ext cx="3022332" cy="923330"/>
          </a:xfrm>
          <a:prstGeom prst="rect">
            <a:avLst/>
          </a:prstGeom>
          <a:noFill/>
        </p:spPr>
        <p:txBody>
          <a:bodyPr wrap="square" rtlCol="0">
            <a:spAutoFit/>
          </a:bodyPr>
          <a:lstStyle/>
          <a:p>
            <a:r>
              <a:rPr lang="en-US" i="1" dirty="0">
                <a:latin typeface="Comic Sans MS" panose="030F0702030302020204" pitchFamily="66" charset="0"/>
              </a:rPr>
              <a:t>“When faced with two equally good models, choose the simpler one.”</a:t>
            </a:r>
          </a:p>
        </p:txBody>
      </p:sp>
    </p:spTree>
    <p:extLst>
      <p:ext uri="{BB962C8B-B14F-4D97-AF65-F5344CB8AC3E}">
        <p14:creationId xmlns:p14="http://schemas.microsoft.com/office/powerpoint/2010/main" val="4010487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Selecting Ensemble Members</a:t>
            </a:r>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a:xfrm>
            <a:off x="304800" y="1225550"/>
            <a:ext cx="6278880" cy="5203825"/>
          </a:xfrm>
        </p:spPr>
        <p:txBody>
          <a:bodyPr/>
          <a:lstStyle/>
          <a:p>
            <a:pPr marL="457200" indent="-457200">
              <a:buFont typeface="Arial" panose="020B0604020202020204" pitchFamily="34" charset="0"/>
              <a:buChar char="•"/>
            </a:pPr>
            <a:r>
              <a:rPr lang="en-US" sz="1800" dirty="0"/>
              <a:t>How do I select Ensemble Model Members?</a:t>
            </a:r>
          </a:p>
          <a:p>
            <a:pPr marL="971550" lvl="1" indent="-457200">
              <a:buFont typeface="Arial" panose="020B0604020202020204" pitchFamily="34" charset="0"/>
              <a:buChar char="•"/>
            </a:pPr>
            <a:r>
              <a:rPr lang="en-US" sz="1800" dirty="0"/>
              <a:t>Each member should be performant</a:t>
            </a:r>
          </a:p>
          <a:p>
            <a:pPr marL="1371600" lvl="2" indent="-457200"/>
            <a:r>
              <a:rPr lang="en-US" sz="1600" dirty="0"/>
              <a:t>It should be designed and equipped to accurately model the intended outcome/goal of the ensemble analysis</a:t>
            </a:r>
          </a:p>
          <a:p>
            <a:pPr marL="1371600" lvl="2" indent="-457200"/>
            <a:r>
              <a:rPr lang="en-US" sz="1600" dirty="0"/>
              <a:t>I.e., if the study goal is to model the 100-year event, do not include models that were only designed/calibrated to predict relatively common, low-flow events</a:t>
            </a:r>
          </a:p>
          <a:p>
            <a:pPr marL="971550" lvl="1" indent="-457200">
              <a:buFont typeface="Arial" panose="020B0604020202020204" pitchFamily="34" charset="0"/>
              <a:buChar char="•"/>
            </a:pPr>
            <a:r>
              <a:rPr lang="en-US" sz="1800" dirty="0"/>
              <a:t>Each member should be independent</a:t>
            </a:r>
          </a:p>
          <a:p>
            <a:pPr marL="1371600" lvl="2" indent="-457200"/>
            <a:r>
              <a:rPr lang="en-US" sz="1400" dirty="0"/>
              <a:t>It is desirable to use a suite of models that are constructed in different ways and that make different assumptions</a:t>
            </a:r>
          </a:p>
          <a:p>
            <a:pPr marL="1371600" lvl="2" indent="-457200"/>
            <a:r>
              <a:rPr lang="en-US" sz="1400" dirty="0"/>
              <a:t>Independent models lead to less correlated prediction errors</a:t>
            </a:r>
          </a:p>
          <a:p>
            <a:pPr marL="1371600" lvl="2" indent="-457200"/>
            <a:r>
              <a:rPr lang="en-US" sz="1400" dirty="0"/>
              <a:t>I.e., for hydrologic modeling…</a:t>
            </a:r>
          </a:p>
          <a:p>
            <a:pPr marL="1828800" lvl="3" indent="-457200"/>
            <a:r>
              <a:rPr lang="en-US" sz="1400" dirty="0"/>
              <a:t>an ensemble model might include member models that each use different boundary condition datasets</a:t>
            </a:r>
          </a:p>
          <a:p>
            <a:pPr marL="1828800" lvl="3" indent="-457200"/>
            <a:r>
              <a:rPr lang="en-US" sz="1400" dirty="0"/>
              <a:t>an ensemble model might include member models that each have different HEC-HMS basin model configurations and parameter sets, including initial conditions</a:t>
            </a:r>
            <a:endParaRPr lang="en-US" sz="1800" dirty="0"/>
          </a:p>
          <a:p>
            <a:pPr lvl="1" indent="0">
              <a:buNone/>
            </a:pPr>
            <a:endParaRPr lang="en-US" sz="1800" dirty="0"/>
          </a:p>
          <a:p>
            <a:pPr marL="971550" lvl="1" indent="-457200">
              <a:buFont typeface="Arial" panose="020B0604020202020204" pitchFamily="34" charset="0"/>
              <a:buChar char="•"/>
            </a:pPr>
            <a:endParaRPr lang="en-US" sz="1800" dirty="0"/>
          </a:p>
          <a:p>
            <a:pPr marL="85725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1"/>
          </p:nvPr>
        </p:nvSpPr>
        <p:spPr/>
        <p:txBody>
          <a:bodyPr/>
          <a:lstStyle/>
          <a:p>
            <a:fld id="{9A257827-C34C-4251-B995-96C9C233CCC8}" type="slidenum">
              <a:rPr lang="en-US" smtClean="0"/>
              <a:pPr/>
              <a:t>8</a:t>
            </a:fld>
            <a:endParaRPr lang="en-US"/>
          </a:p>
        </p:txBody>
      </p:sp>
      <p:pic>
        <p:nvPicPr>
          <p:cNvPr id="5" name="Picture 4">
            <a:extLst>
              <a:ext uri="{FF2B5EF4-FFF2-40B4-BE49-F238E27FC236}">
                <a16:creationId xmlns:a16="http://schemas.microsoft.com/office/drawing/2014/main" id="{9E346D93-E6F8-D715-BBAF-30DB4BBE1C6B}"/>
              </a:ext>
            </a:extLst>
          </p:cNvPr>
          <p:cNvPicPr>
            <a:picLocks noChangeAspect="1"/>
          </p:cNvPicPr>
          <p:nvPr/>
        </p:nvPicPr>
        <p:blipFill rotWithShape="1">
          <a:blip r:embed="rId3"/>
          <a:srcRect l="23645"/>
          <a:stretch/>
        </p:blipFill>
        <p:spPr>
          <a:xfrm>
            <a:off x="6360564" y="4668253"/>
            <a:ext cx="2546013" cy="1991251"/>
          </a:xfrm>
          <a:prstGeom prst="rect">
            <a:avLst/>
          </a:prstGeom>
          <a:solidFill>
            <a:schemeClr val="tx2"/>
          </a:solidFill>
        </p:spPr>
      </p:pic>
    </p:spTree>
    <p:extLst>
      <p:ext uri="{BB962C8B-B14F-4D97-AF65-F5344CB8AC3E}">
        <p14:creationId xmlns:p14="http://schemas.microsoft.com/office/powerpoint/2010/main" val="3175915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2FDEB-3E5D-FCB3-C6D7-F58ED1490825}"/>
              </a:ext>
            </a:extLst>
          </p:cNvPr>
          <p:cNvSpPr>
            <a:spLocks noGrp="1"/>
          </p:cNvSpPr>
          <p:nvPr>
            <p:ph type="title"/>
          </p:nvPr>
        </p:nvSpPr>
        <p:spPr/>
        <p:txBody>
          <a:bodyPr/>
          <a:lstStyle/>
          <a:p>
            <a:r>
              <a:rPr lang="en-US" dirty="0"/>
              <a:t>AGGREGATION TIME-SERIES in HEC-HMS</a:t>
            </a:r>
          </a:p>
        </p:txBody>
      </p:sp>
      <p:sp>
        <p:nvSpPr>
          <p:cNvPr id="3" name="Content Placeholder 2">
            <a:extLst>
              <a:ext uri="{FF2B5EF4-FFF2-40B4-BE49-F238E27FC236}">
                <a16:creationId xmlns:a16="http://schemas.microsoft.com/office/drawing/2014/main" id="{31915E7D-FF28-0D60-5F59-6B8E24B6DB39}"/>
              </a:ext>
            </a:extLst>
          </p:cNvPr>
          <p:cNvSpPr>
            <a:spLocks noGrp="1"/>
          </p:cNvSpPr>
          <p:nvPr>
            <p:ph idx="1"/>
          </p:nvPr>
        </p:nvSpPr>
        <p:spPr>
          <a:xfrm>
            <a:off x="304800" y="1225550"/>
            <a:ext cx="7807325" cy="5068829"/>
          </a:xfrm>
        </p:spPr>
        <p:txBody>
          <a:bodyPr/>
          <a:lstStyle/>
          <a:p>
            <a:pPr marL="457200" indent="-457200">
              <a:buFont typeface="Arial" panose="020B0604020202020204" pitchFamily="34" charset="0"/>
              <a:buChar char="•"/>
            </a:pPr>
            <a:r>
              <a:rPr lang="en-US" sz="1800" dirty="0"/>
              <a:t>Incremental Precipitation</a:t>
            </a:r>
          </a:p>
          <a:p>
            <a:pPr marL="457200" indent="-457200">
              <a:buFont typeface="Arial" panose="020B0604020202020204" pitchFamily="34" charset="0"/>
              <a:buChar char="•"/>
            </a:pPr>
            <a:r>
              <a:rPr lang="en-US" sz="1800" dirty="0"/>
              <a:t>Cumulative Precipitation</a:t>
            </a:r>
          </a:p>
          <a:p>
            <a:pPr marL="457200" indent="-457200">
              <a:buFont typeface="Arial" panose="020B0604020202020204" pitchFamily="34" charset="0"/>
              <a:buChar char="•"/>
            </a:pPr>
            <a:r>
              <a:rPr lang="en-US" sz="1800" dirty="0"/>
              <a:t>Outflow</a:t>
            </a:r>
          </a:p>
          <a:p>
            <a:pPr marL="457200" indent="-457200">
              <a:buFont typeface="Arial" panose="020B0604020202020204" pitchFamily="34" charset="0"/>
              <a:buChar char="•"/>
            </a:pPr>
            <a:r>
              <a:rPr lang="en-US" sz="1800" dirty="0"/>
              <a:t>Cumulative Outflow</a:t>
            </a:r>
          </a:p>
          <a:p>
            <a:pPr marL="457200" indent="-457200">
              <a:buFont typeface="Arial" panose="020B0604020202020204" pitchFamily="34" charset="0"/>
              <a:buChar char="•"/>
            </a:pPr>
            <a:r>
              <a:rPr lang="en-US" sz="1800" dirty="0"/>
              <a:t>Reservoir Elevation</a:t>
            </a:r>
          </a:p>
          <a:p>
            <a:pPr marL="457200" indent="-457200">
              <a:buFont typeface="Arial" panose="020B0604020202020204" pitchFamily="34" charset="0"/>
              <a:buChar char="•"/>
            </a:pPr>
            <a:r>
              <a:rPr lang="en-US" sz="1800" dirty="0"/>
              <a:t>Moisture Deficit</a:t>
            </a:r>
          </a:p>
          <a:p>
            <a:pPr marL="457200" indent="-457200">
              <a:buFont typeface="Arial" panose="020B0604020202020204" pitchFamily="34" charset="0"/>
              <a:buChar char="•"/>
            </a:pPr>
            <a:r>
              <a:rPr lang="en-US" sz="1800" dirty="0"/>
              <a:t>SWE (snow-water equivalent)</a:t>
            </a:r>
          </a:p>
          <a:p>
            <a:pPr marL="457200" indent="-457200">
              <a:buFont typeface="Arial" panose="020B0604020202020204" pitchFamily="34" charset="0"/>
              <a:buChar char="•"/>
            </a:pPr>
            <a:r>
              <a:rPr lang="en-US" sz="1800" dirty="0"/>
              <a:t>LWASS (liquid-water at soil surface)</a:t>
            </a:r>
          </a:p>
          <a:p>
            <a:pPr marL="457200" indent="-457200">
              <a:buFont typeface="Arial" panose="020B0604020202020204" pitchFamily="34" charset="0"/>
              <a:buChar char="•"/>
            </a:pPr>
            <a:r>
              <a:rPr lang="en-US" sz="1800" dirty="0"/>
              <a:t>Air Temperature</a:t>
            </a:r>
          </a:p>
          <a:p>
            <a:pPr marL="457200" indent="-457200">
              <a:buFont typeface="Arial" panose="020B0604020202020204" pitchFamily="34" charset="0"/>
              <a:buChar char="•"/>
            </a:pPr>
            <a:r>
              <a:rPr lang="en-US" sz="1800" dirty="0"/>
              <a:t>Sediment Load (total amounts and individual amounts for clay, silt, sand, gravel, cobble and boulder)</a:t>
            </a:r>
          </a:p>
          <a:p>
            <a:pPr marL="457200" indent="-457200">
              <a:buFont typeface="Arial" panose="020B0604020202020204" pitchFamily="34" charset="0"/>
              <a:buChar char="•"/>
            </a:pPr>
            <a:r>
              <a:rPr lang="en-US" sz="1800" dirty="0"/>
              <a:t>Sediment Volume (total amounts and individual amounts for clay, silt, sand, gravel, cobble and boulder).</a:t>
            </a:r>
            <a:endParaRPr lang="en-US" sz="1400" dirty="0"/>
          </a:p>
          <a:p>
            <a:pPr marL="1828800" lvl="3" indent="-457200"/>
            <a:endParaRPr lang="en-US" sz="1400" dirty="0"/>
          </a:p>
          <a:p>
            <a:pPr marL="971550" lvl="1" indent="-457200">
              <a:buFont typeface="Arial" panose="020B0604020202020204" pitchFamily="34" charset="0"/>
              <a:buChar char="•"/>
            </a:pPr>
            <a:endParaRPr lang="en-US" sz="1800" dirty="0"/>
          </a:p>
          <a:p>
            <a:pPr marL="971550" lvl="1" indent="-457200">
              <a:buFont typeface="Arial" panose="020B0604020202020204" pitchFamily="34" charset="0"/>
              <a:buChar char="•"/>
            </a:pPr>
            <a:endParaRPr lang="en-US" sz="1800" dirty="0"/>
          </a:p>
          <a:p>
            <a:pPr marL="857250" lvl="1" indent="-342900">
              <a:buFont typeface="Arial" panose="020B0604020202020204" pitchFamily="34" charset="0"/>
              <a:buChar char="•"/>
            </a:pPr>
            <a:endParaRPr lang="en-US" sz="1800" dirty="0"/>
          </a:p>
        </p:txBody>
      </p:sp>
      <p:sp>
        <p:nvSpPr>
          <p:cNvPr id="4" name="Slide Number Placeholder 3">
            <a:extLst>
              <a:ext uri="{FF2B5EF4-FFF2-40B4-BE49-F238E27FC236}">
                <a16:creationId xmlns:a16="http://schemas.microsoft.com/office/drawing/2014/main" id="{648322CF-9AAF-3CD0-603B-3E9198C8778D}"/>
              </a:ext>
            </a:extLst>
          </p:cNvPr>
          <p:cNvSpPr>
            <a:spLocks noGrp="1"/>
          </p:cNvSpPr>
          <p:nvPr>
            <p:ph type="sldNum" sz="quarter" idx="11"/>
          </p:nvPr>
        </p:nvSpPr>
        <p:spPr/>
        <p:txBody>
          <a:bodyPr/>
          <a:lstStyle/>
          <a:p>
            <a:fld id="{9A257827-C34C-4251-B995-96C9C233CCC8}" type="slidenum">
              <a:rPr lang="en-US" smtClean="0"/>
              <a:pPr/>
              <a:t>9</a:t>
            </a:fld>
            <a:endParaRPr lang="en-US"/>
          </a:p>
        </p:txBody>
      </p:sp>
    </p:spTree>
    <p:extLst>
      <p:ext uri="{BB962C8B-B14F-4D97-AF65-F5344CB8AC3E}">
        <p14:creationId xmlns:p14="http://schemas.microsoft.com/office/powerpoint/2010/main" val="4164212148"/>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1_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40923</TotalTime>
  <Words>2789</Words>
  <Application>Microsoft Office PowerPoint</Application>
  <PresentationFormat>On-screen Show (4:3)</PresentationFormat>
  <Paragraphs>272</Paragraphs>
  <Slides>17</Slides>
  <Notes>15</Notes>
  <HiddenSlides>1</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17</vt:i4>
      </vt:variant>
    </vt:vector>
  </HeadingPairs>
  <TitlesOfParts>
    <vt:vector size="24" baseType="lpstr">
      <vt:lpstr>Comic Sans MS</vt:lpstr>
      <vt:lpstr>-apple-system</vt:lpstr>
      <vt:lpstr>Arial</vt:lpstr>
      <vt:lpstr>Calibri</vt:lpstr>
      <vt:lpstr>Title Slide Templates</vt:lpstr>
      <vt:lpstr>Content Templates</vt:lpstr>
      <vt:lpstr>1_Content Templates</vt:lpstr>
      <vt:lpstr>PowerPoint Presentation</vt:lpstr>
      <vt:lpstr>Objectives</vt:lpstr>
      <vt:lpstr>What is an Ensemble Analysis?</vt:lpstr>
      <vt:lpstr>Application within HEC-HMS</vt:lpstr>
      <vt:lpstr>Objectives</vt:lpstr>
      <vt:lpstr>Why Perform An Ensemble Analysis?</vt:lpstr>
      <vt:lpstr>Ensemble Analysis Tradeoffs</vt:lpstr>
      <vt:lpstr>Selecting Ensemble Members</vt:lpstr>
      <vt:lpstr>AGGREGATION TIME-SERIES in HEC-HMS</vt:lpstr>
      <vt:lpstr>Aggregating Ensemble Member Results</vt:lpstr>
      <vt:lpstr>Aggregating Ensemble Member Results</vt:lpstr>
      <vt:lpstr>Aggregating Ensemble Member Results</vt:lpstr>
      <vt:lpstr>Objectives</vt:lpstr>
      <vt:lpstr>HEC-HMS Ensemble Analysis Example 1</vt:lpstr>
      <vt:lpstr>HEC-HMS Ensemble Analysis Example 2</vt:lpstr>
      <vt:lpstr>HEC-HMS Ensemble Analysis Example 3</vt:lpstr>
      <vt:lpstr>Ensemble Analysis Demos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Coe, Lauren A CIV USARMY CESPL (USA)</cp:lastModifiedBy>
  <cp:revision>1168</cp:revision>
  <cp:lastPrinted>2019-06-24T00:23:09Z</cp:lastPrinted>
  <dcterms:created xsi:type="dcterms:W3CDTF">2009-05-21T17:19:18Z</dcterms:created>
  <dcterms:modified xsi:type="dcterms:W3CDTF">2024-06-27T17:04:00Z</dcterms:modified>
</cp:coreProperties>
</file>