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10.jpg" ContentType="image/png"/>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04" r:id="rId4"/>
  </p:sldMasterIdLst>
  <p:notesMasterIdLst>
    <p:notesMasterId r:id="rId65"/>
  </p:notesMasterIdLst>
  <p:handoutMasterIdLst>
    <p:handoutMasterId r:id="rId66"/>
  </p:handoutMasterIdLst>
  <p:sldIdLst>
    <p:sldId id="256" r:id="rId5"/>
    <p:sldId id="257" r:id="rId6"/>
    <p:sldId id="304" r:id="rId7"/>
    <p:sldId id="308" r:id="rId8"/>
    <p:sldId id="305" r:id="rId9"/>
    <p:sldId id="307" r:id="rId10"/>
    <p:sldId id="303" r:id="rId11"/>
    <p:sldId id="318" r:id="rId12"/>
    <p:sldId id="306" r:id="rId13"/>
    <p:sldId id="297" r:id="rId14"/>
    <p:sldId id="291" r:id="rId15"/>
    <p:sldId id="292" r:id="rId16"/>
    <p:sldId id="319" r:id="rId17"/>
    <p:sldId id="293" r:id="rId18"/>
    <p:sldId id="294" r:id="rId19"/>
    <p:sldId id="295" r:id="rId20"/>
    <p:sldId id="296" r:id="rId21"/>
    <p:sldId id="298" r:id="rId22"/>
    <p:sldId id="299" r:id="rId23"/>
    <p:sldId id="300" r:id="rId24"/>
    <p:sldId id="301" r:id="rId25"/>
    <p:sldId id="258" r:id="rId26"/>
    <p:sldId id="259" r:id="rId27"/>
    <p:sldId id="260" r:id="rId28"/>
    <p:sldId id="261" r:id="rId29"/>
    <p:sldId id="263" r:id="rId30"/>
    <p:sldId id="262" r:id="rId31"/>
    <p:sldId id="265" r:id="rId32"/>
    <p:sldId id="273" r:id="rId33"/>
    <p:sldId id="286" r:id="rId34"/>
    <p:sldId id="287" r:id="rId35"/>
    <p:sldId id="288" r:id="rId36"/>
    <p:sldId id="289" r:id="rId37"/>
    <p:sldId id="320" r:id="rId38"/>
    <p:sldId id="312" r:id="rId39"/>
    <p:sldId id="313" r:id="rId40"/>
    <p:sldId id="314" r:id="rId41"/>
    <p:sldId id="264" r:id="rId42"/>
    <p:sldId id="266" r:id="rId43"/>
    <p:sldId id="322" r:id="rId44"/>
    <p:sldId id="267" r:id="rId45"/>
    <p:sldId id="323" r:id="rId46"/>
    <p:sldId id="268" r:id="rId47"/>
    <p:sldId id="324" r:id="rId48"/>
    <p:sldId id="269" r:id="rId49"/>
    <p:sldId id="325" r:id="rId50"/>
    <p:sldId id="270" r:id="rId51"/>
    <p:sldId id="328" r:id="rId52"/>
    <p:sldId id="317" r:id="rId53"/>
    <p:sldId id="329" r:id="rId54"/>
    <p:sldId id="327" r:id="rId55"/>
    <p:sldId id="274" r:id="rId56"/>
    <p:sldId id="275" r:id="rId57"/>
    <p:sldId id="277" r:id="rId58"/>
    <p:sldId id="321" r:id="rId59"/>
    <p:sldId id="326" r:id="rId60"/>
    <p:sldId id="276" r:id="rId61"/>
    <p:sldId id="316" r:id="rId62"/>
    <p:sldId id="272" r:id="rId63"/>
    <p:sldId id="302" r:id="rId6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256"/>
            <p14:sldId id="257"/>
            <p14:sldId id="304"/>
            <p14:sldId id="308"/>
            <p14:sldId id="305"/>
            <p14:sldId id="307"/>
            <p14:sldId id="303"/>
            <p14:sldId id="318"/>
            <p14:sldId id="306"/>
            <p14:sldId id="297"/>
            <p14:sldId id="291"/>
            <p14:sldId id="292"/>
            <p14:sldId id="319"/>
            <p14:sldId id="293"/>
            <p14:sldId id="294"/>
            <p14:sldId id="295"/>
            <p14:sldId id="296"/>
            <p14:sldId id="298"/>
            <p14:sldId id="299"/>
            <p14:sldId id="300"/>
            <p14:sldId id="301"/>
            <p14:sldId id="258"/>
            <p14:sldId id="259"/>
            <p14:sldId id="260"/>
            <p14:sldId id="261"/>
            <p14:sldId id="263"/>
            <p14:sldId id="262"/>
            <p14:sldId id="265"/>
            <p14:sldId id="273"/>
            <p14:sldId id="286"/>
            <p14:sldId id="287"/>
            <p14:sldId id="288"/>
            <p14:sldId id="289"/>
            <p14:sldId id="320"/>
            <p14:sldId id="312"/>
            <p14:sldId id="313"/>
            <p14:sldId id="314"/>
            <p14:sldId id="264"/>
            <p14:sldId id="266"/>
            <p14:sldId id="322"/>
            <p14:sldId id="267"/>
            <p14:sldId id="323"/>
            <p14:sldId id="268"/>
            <p14:sldId id="324"/>
            <p14:sldId id="269"/>
            <p14:sldId id="325"/>
            <p14:sldId id="270"/>
            <p14:sldId id="328"/>
            <p14:sldId id="317"/>
            <p14:sldId id="329"/>
            <p14:sldId id="327"/>
            <p14:sldId id="274"/>
            <p14:sldId id="275"/>
            <p14:sldId id="277"/>
            <p14:sldId id="321"/>
            <p14:sldId id="326"/>
            <p14:sldId id="276"/>
            <p14:sldId id="316"/>
            <p14:sldId id="272"/>
            <p14:sldId id="30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91" autoAdjust="0"/>
    <p:restoredTop sz="73944" autoAdjust="0"/>
  </p:normalViewPr>
  <p:slideViewPr>
    <p:cSldViewPr snapToGrid="0">
      <p:cViewPr varScale="1">
        <p:scale>
          <a:sx n="104" d="100"/>
          <a:sy n="104" d="100"/>
        </p:scale>
        <p:origin x="960"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rts/_rels/chart1.xml.rels><?xml version="1.0" encoding="UTF-8" standalone="yes"?>
<Relationships xmlns="http://schemas.openxmlformats.org/package/2006/relationships"><Relationship Id="rId3" Type="http://schemas.openxmlformats.org/officeDocument/2006/relationships/oleObject" Target="file:///C:\D%20Drive\Class\Advanced%20HMS\2024\coefficient_of_determination.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4666624011159462"/>
                  <c:y val="-1.9058001978580756E-2"/>
                </c:manualLayout>
              </c:layout>
              <c:numFmt formatCode="General" sourceLinked="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rendlineLbl>
          </c:trendline>
          <c:xVal>
            <c:numRef>
              <c:f>Sheet1!$C$6:$C$1494</c:f>
              <c:numCache>
                <c:formatCode>General</c:formatCode>
                <c:ptCount val="1489"/>
                <c:pt idx="0">
                  <c:v>63</c:v>
                </c:pt>
                <c:pt idx="1">
                  <c:v>63</c:v>
                </c:pt>
                <c:pt idx="2">
                  <c:v>63</c:v>
                </c:pt>
                <c:pt idx="3">
                  <c:v>63</c:v>
                </c:pt>
                <c:pt idx="4">
                  <c:v>63</c:v>
                </c:pt>
                <c:pt idx="5">
                  <c:v>63</c:v>
                </c:pt>
                <c:pt idx="6">
                  <c:v>63</c:v>
                </c:pt>
                <c:pt idx="7">
                  <c:v>63</c:v>
                </c:pt>
                <c:pt idx="8">
                  <c:v>62</c:v>
                </c:pt>
                <c:pt idx="9">
                  <c:v>62</c:v>
                </c:pt>
                <c:pt idx="10">
                  <c:v>62</c:v>
                </c:pt>
                <c:pt idx="11">
                  <c:v>62</c:v>
                </c:pt>
                <c:pt idx="12">
                  <c:v>62</c:v>
                </c:pt>
                <c:pt idx="13">
                  <c:v>62</c:v>
                </c:pt>
                <c:pt idx="14">
                  <c:v>62</c:v>
                </c:pt>
                <c:pt idx="15">
                  <c:v>62</c:v>
                </c:pt>
                <c:pt idx="16">
                  <c:v>62</c:v>
                </c:pt>
                <c:pt idx="17">
                  <c:v>62</c:v>
                </c:pt>
                <c:pt idx="18">
                  <c:v>62</c:v>
                </c:pt>
                <c:pt idx="19">
                  <c:v>62</c:v>
                </c:pt>
                <c:pt idx="20">
                  <c:v>62</c:v>
                </c:pt>
                <c:pt idx="21">
                  <c:v>62</c:v>
                </c:pt>
                <c:pt idx="22">
                  <c:v>62</c:v>
                </c:pt>
                <c:pt idx="23">
                  <c:v>62</c:v>
                </c:pt>
                <c:pt idx="24">
                  <c:v>62</c:v>
                </c:pt>
                <c:pt idx="25">
                  <c:v>62</c:v>
                </c:pt>
                <c:pt idx="26">
                  <c:v>62</c:v>
                </c:pt>
                <c:pt idx="27">
                  <c:v>62</c:v>
                </c:pt>
                <c:pt idx="28">
                  <c:v>62</c:v>
                </c:pt>
                <c:pt idx="29">
                  <c:v>62</c:v>
                </c:pt>
                <c:pt idx="30">
                  <c:v>62</c:v>
                </c:pt>
                <c:pt idx="31">
                  <c:v>62</c:v>
                </c:pt>
                <c:pt idx="32">
                  <c:v>62</c:v>
                </c:pt>
                <c:pt idx="33">
                  <c:v>62</c:v>
                </c:pt>
                <c:pt idx="34">
                  <c:v>62</c:v>
                </c:pt>
                <c:pt idx="35">
                  <c:v>62</c:v>
                </c:pt>
                <c:pt idx="36">
                  <c:v>62</c:v>
                </c:pt>
                <c:pt idx="37">
                  <c:v>62</c:v>
                </c:pt>
                <c:pt idx="38">
                  <c:v>62</c:v>
                </c:pt>
                <c:pt idx="39">
                  <c:v>60</c:v>
                </c:pt>
                <c:pt idx="40">
                  <c:v>60</c:v>
                </c:pt>
                <c:pt idx="41">
                  <c:v>60</c:v>
                </c:pt>
                <c:pt idx="42">
                  <c:v>60</c:v>
                </c:pt>
                <c:pt idx="43">
                  <c:v>59</c:v>
                </c:pt>
                <c:pt idx="44">
                  <c:v>59</c:v>
                </c:pt>
                <c:pt idx="45">
                  <c:v>59</c:v>
                </c:pt>
                <c:pt idx="46">
                  <c:v>59</c:v>
                </c:pt>
                <c:pt idx="47">
                  <c:v>59</c:v>
                </c:pt>
                <c:pt idx="48">
                  <c:v>59</c:v>
                </c:pt>
                <c:pt idx="49">
                  <c:v>59</c:v>
                </c:pt>
                <c:pt idx="50">
                  <c:v>59</c:v>
                </c:pt>
                <c:pt idx="51">
                  <c:v>59</c:v>
                </c:pt>
                <c:pt idx="52">
                  <c:v>59</c:v>
                </c:pt>
                <c:pt idx="53">
                  <c:v>59</c:v>
                </c:pt>
                <c:pt idx="54">
                  <c:v>59</c:v>
                </c:pt>
                <c:pt idx="55">
                  <c:v>59</c:v>
                </c:pt>
                <c:pt idx="56">
                  <c:v>59</c:v>
                </c:pt>
                <c:pt idx="57">
                  <c:v>59</c:v>
                </c:pt>
                <c:pt idx="58">
                  <c:v>59</c:v>
                </c:pt>
                <c:pt idx="59">
                  <c:v>59</c:v>
                </c:pt>
                <c:pt idx="60">
                  <c:v>59</c:v>
                </c:pt>
                <c:pt idx="61">
                  <c:v>59</c:v>
                </c:pt>
                <c:pt idx="62">
                  <c:v>59</c:v>
                </c:pt>
                <c:pt idx="63">
                  <c:v>59</c:v>
                </c:pt>
                <c:pt idx="64">
                  <c:v>59</c:v>
                </c:pt>
                <c:pt idx="65">
                  <c:v>59</c:v>
                </c:pt>
                <c:pt idx="66">
                  <c:v>59</c:v>
                </c:pt>
                <c:pt idx="67">
                  <c:v>59</c:v>
                </c:pt>
                <c:pt idx="68">
                  <c:v>59</c:v>
                </c:pt>
                <c:pt idx="69">
                  <c:v>59</c:v>
                </c:pt>
                <c:pt idx="70">
                  <c:v>59</c:v>
                </c:pt>
                <c:pt idx="71">
                  <c:v>59</c:v>
                </c:pt>
                <c:pt idx="72">
                  <c:v>59</c:v>
                </c:pt>
                <c:pt idx="73">
                  <c:v>59</c:v>
                </c:pt>
                <c:pt idx="74">
                  <c:v>59</c:v>
                </c:pt>
                <c:pt idx="75">
                  <c:v>59</c:v>
                </c:pt>
                <c:pt idx="76">
                  <c:v>59</c:v>
                </c:pt>
                <c:pt idx="77">
                  <c:v>59</c:v>
                </c:pt>
                <c:pt idx="78">
                  <c:v>59</c:v>
                </c:pt>
                <c:pt idx="79">
                  <c:v>59</c:v>
                </c:pt>
                <c:pt idx="80">
                  <c:v>59</c:v>
                </c:pt>
                <c:pt idx="81">
                  <c:v>59</c:v>
                </c:pt>
                <c:pt idx="82">
                  <c:v>59</c:v>
                </c:pt>
                <c:pt idx="83">
                  <c:v>59</c:v>
                </c:pt>
                <c:pt idx="84">
                  <c:v>59</c:v>
                </c:pt>
                <c:pt idx="85">
                  <c:v>60</c:v>
                </c:pt>
                <c:pt idx="86">
                  <c:v>62</c:v>
                </c:pt>
                <c:pt idx="87">
                  <c:v>63</c:v>
                </c:pt>
                <c:pt idx="88">
                  <c:v>66</c:v>
                </c:pt>
                <c:pt idx="89">
                  <c:v>69</c:v>
                </c:pt>
                <c:pt idx="90">
                  <c:v>72</c:v>
                </c:pt>
                <c:pt idx="91">
                  <c:v>75</c:v>
                </c:pt>
                <c:pt idx="92">
                  <c:v>76</c:v>
                </c:pt>
                <c:pt idx="93">
                  <c:v>79</c:v>
                </c:pt>
                <c:pt idx="94">
                  <c:v>81</c:v>
                </c:pt>
                <c:pt idx="95">
                  <c:v>82</c:v>
                </c:pt>
                <c:pt idx="96">
                  <c:v>87</c:v>
                </c:pt>
                <c:pt idx="97">
                  <c:v>88</c:v>
                </c:pt>
                <c:pt idx="98">
                  <c:v>93</c:v>
                </c:pt>
                <c:pt idx="99">
                  <c:v>96</c:v>
                </c:pt>
                <c:pt idx="100">
                  <c:v>100</c:v>
                </c:pt>
                <c:pt idx="101">
                  <c:v>108</c:v>
                </c:pt>
                <c:pt idx="102">
                  <c:v>115</c:v>
                </c:pt>
                <c:pt idx="103">
                  <c:v>119</c:v>
                </c:pt>
                <c:pt idx="104">
                  <c:v>124</c:v>
                </c:pt>
                <c:pt idx="105">
                  <c:v>129</c:v>
                </c:pt>
                <c:pt idx="106">
                  <c:v>132</c:v>
                </c:pt>
                <c:pt idx="107">
                  <c:v>133</c:v>
                </c:pt>
                <c:pt idx="108">
                  <c:v>135</c:v>
                </c:pt>
                <c:pt idx="109">
                  <c:v>135</c:v>
                </c:pt>
                <c:pt idx="110">
                  <c:v>137</c:v>
                </c:pt>
                <c:pt idx="111">
                  <c:v>137</c:v>
                </c:pt>
                <c:pt idx="112">
                  <c:v>137</c:v>
                </c:pt>
                <c:pt idx="113">
                  <c:v>137</c:v>
                </c:pt>
                <c:pt idx="114">
                  <c:v>137</c:v>
                </c:pt>
                <c:pt idx="115">
                  <c:v>137</c:v>
                </c:pt>
                <c:pt idx="116">
                  <c:v>137</c:v>
                </c:pt>
                <c:pt idx="117">
                  <c:v>137</c:v>
                </c:pt>
                <c:pt idx="118">
                  <c:v>137</c:v>
                </c:pt>
                <c:pt idx="119">
                  <c:v>135</c:v>
                </c:pt>
                <c:pt idx="120">
                  <c:v>135</c:v>
                </c:pt>
                <c:pt idx="121">
                  <c:v>133</c:v>
                </c:pt>
                <c:pt idx="122">
                  <c:v>138</c:v>
                </c:pt>
                <c:pt idx="123">
                  <c:v>164</c:v>
                </c:pt>
                <c:pt idx="124">
                  <c:v>188</c:v>
                </c:pt>
                <c:pt idx="125">
                  <c:v>212</c:v>
                </c:pt>
                <c:pt idx="126">
                  <c:v>235</c:v>
                </c:pt>
                <c:pt idx="127">
                  <c:v>264</c:v>
                </c:pt>
                <c:pt idx="128">
                  <c:v>301</c:v>
                </c:pt>
                <c:pt idx="129">
                  <c:v>357</c:v>
                </c:pt>
                <c:pt idx="130">
                  <c:v>411</c:v>
                </c:pt>
                <c:pt idx="131">
                  <c:v>456</c:v>
                </c:pt>
                <c:pt idx="132">
                  <c:v>501</c:v>
                </c:pt>
                <c:pt idx="133">
                  <c:v>573</c:v>
                </c:pt>
                <c:pt idx="134">
                  <c:v>651</c:v>
                </c:pt>
                <c:pt idx="135">
                  <c:v>723</c:v>
                </c:pt>
                <c:pt idx="136">
                  <c:v>791</c:v>
                </c:pt>
                <c:pt idx="137">
                  <c:v>873</c:v>
                </c:pt>
                <c:pt idx="138">
                  <c:v>994</c:v>
                </c:pt>
                <c:pt idx="139" formatCode="#,##0.00">
                  <c:v>1080</c:v>
                </c:pt>
                <c:pt idx="140" formatCode="#,##0.00">
                  <c:v>1180</c:v>
                </c:pt>
                <c:pt idx="141" formatCode="#,##0.00">
                  <c:v>1260</c:v>
                </c:pt>
                <c:pt idx="142" formatCode="#,##0.00">
                  <c:v>1290</c:v>
                </c:pt>
                <c:pt idx="143" formatCode="#,##0.00">
                  <c:v>1280</c:v>
                </c:pt>
                <c:pt idx="144" formatCode="#,##0.00">
                  <c:v>1240</c:v>
                </c:pt>
                <c:pt idx="145" formatCode="#,##0.00">
                  <c:v>1170</c:v>
                </c:pt>
                <c:pt idx="146" formatCode="#,##0.00">
                  <c:v>1080</c:v>
                </c:pt>
                <c:pt idx="147">
                  <c:v>978</c:v>
                </c:pt>
                <c:pt idx="148">
                  <c:v>871</c:v>
                </c:pt>
                <c:pt idx="149">
                  <c:v>784</c:v>
                </c:pt>
                <c:pt idx="150">
                  <c:v>719</c:v>
                </c:pt>
                <c:pt idx="151">
                  <c:v>667</c:v>
                </c:pt>
                <c:pt idx="152">
                  <c:v>637</c:v>
                </c:pt>
                <c:pt idx="153">
                  <c:v>605</c:v>
                </c:pt>
                <c:pt idx="154">
                  <c:v>576</c:v>
                </c:pt>
                <c:pt idx="155">
                  <c:v>548</c:v>
                </c:pt>
                <c:pt idx="156">
                  <c:v>528</c:v>
                </c:pt>
                <c:pt idx="157">
                  <c:v>510</c:v>
                </c:pt>
                <c:pt idx="158">
                  <c:v>495</c:v>
                </c:pt>
                <c:pt idx="159">
                  <c:v>475</c:v>
                </c:pt>
                <c:pt idx="160">
                  <c:v>461</c:v>
                </c:pt>
                <c:pt idx="161">
                  <c:v>444</c:v>
                </c:pt>
                <c:pt idx="162">
                  <c:v>429</c:v>
                </c:pt>
                <c:pt idx="163">
                  <c:v>415</c:v>
                </c:pt>
                <c:pt idx="164">
                  <c:v>413</c:v>
                </c:pt>
                <c:pt idx="165">
                  <c:v>427</c:v>
                </c:pt>
                <c:pt idx="166">
                  <c:v>458</c:v>
                </c:pt>
                <c:pt idx="167">
                  <c:v>517</c:v>
                </c:pt>
                <c:pt idx="168">
                  <c:v>612</c:v>
                </c:pt>
                <c:pt idx="169">
                  <c:v>698</c:v>
                </c:pt>
                <c:pt idx="170">
                  <c:v>771</c:v>
                </c:pt>
                <c:pt idx="171">
                  <c:v>844</c:v>
                </c:pt>
                <c:pt idx="172">
                  <c:v>922</c:v>
                </c:pt>
                <c:pt idx="173">
                  <c:v>997</c:v>
                </c:pt>
                <c:pt idx="174" formatCode="#,##0.00">
                  <c:v>1050</c:v>
                </c:pt>
                <c:pt idx="175" formatCode="#,##0.00">
                  <c:v>1090</c:v>
                </c:pt>
                <c:pt idx="176" formatCode="#,##0.00">
                  <c:v>1090</c:v>
                </c:pt>
                <c:pt idx="177" formatCode="#,##0.00">
                  <c:v>1080</c:v>
                </c:pt>
                <c:pt idx="178" formatCode="#,##0.00">
                  <c:v>1040</c:v>
                </c:pt>
                <c:pt idx="179">
                  <c:v>992</c:v>
                </c:pt>
                <c:pt idx="180">
                  <c:v>924</c:v>
                </c:pt>
                <c:pt idx="181">
                  <c:v>846</c:v>
                </c:pt>
                <c:pt idx="182">
                  <c:v>775</c:v>
                </c:pt>
                <c:pt idx="183">
                  <c:v>717</c:v>
                </c:pt>
                <c:pt idx="184">
                  <c:v>672</c:v>
                </c:pt>
                <c:pt idx="185">
                  <c:v>637</c:v>
                </c:pt>
                <c:pt idx="186">
                  <c:v>601</c:v>
                </c:pt>
                <c:pt idx="187">
                  <c:v>573</c:v>
                </c:pt>
                <c:pt idx="188">
                  <c:v>562</c:v>
                </c:pt>
                <c:pt idx="189">
                  <c:v>559</c:v>
                </c:pt>
                <c:pt idx="190">
                  <c:v>566</c:v>
                </c:pt>
                <c:pt idx="191">
                  <c:v>596</c:v>
                </c:pt>
                <c:pt idx="192">
                  <c:v>635</c:v>
                </c:pt>
                <c:pt idx="193">
                  <c:v>711</c:v>
                </c:pt>
                <c:pt idx="194">
                  <c:v>782</c:v>
                </c:pt>
                <c:pt idx="195">
                  <c:v>846</c:v>
                </c:pt>
                <c:pt idx="196">
                  <c:v>938</c:v>
                </c:pt>
                <c:pt idx="197" formatCode="#,##0.00">
                  <c:v>1060</c:v>
                </c:pt>
                <c:pt idx="198" formatCode="#,##0.00">
                  <c:v>1190</c:v>
                </c:pt>
                <c:pt idx="199" formatCode="#,##0.00">
                  <c:v>1310</c:v>
                </c:pt>
                <c:pt idx="200" formatCode="#,##0.00">
                  <c:v>1460</c:v>
                </c:pt>
                <c:pt idx="201" formatCode="#,##0.00">
                  <c:v>1530</c:v>
                </c:pt>
                <c:pt idx="202" formatCode="#,##0.00">
                  <c:v>1580</c:v>
                </c:pt>
                <c:pt idx="203" formatCode="#,##0.00">
                  <c:v>1610</c:v>
                </c:pt>
                <c:pt idx="204" formatCode="#,##0.00">
                  <c:v>1580</c:v>
                </c:pt>
                <c:pt idx="205" formatCode="#,##0.00">
                  <c:v>1550</c:v>
                </c:pt>
                <c:pt idx="206" formatCode="#,##0.00">
                  <c:v>1510</c:v>
                </c:pt>
                <c:pt idx="207" formatCode="#,##0.00">
                  <c:v>1480</c:v>
                </c:pt>
                <c:pt idx="208" formatCode="#,##0.00">
                  <c:v>1440</c:v>
                </c:pt>
                <c:pt idx="209" formatCode="#,##0.00">
                  <c:v>1410</c:v>
                </c:pt>
                <c:pt idx="210" formatCode="#,##0.00">
                  <c:v>1390</c:v>
                </c:pt>
                <c:pt idx="211" formatCode="#,##0.00">
                  <c:v>1360</c:v>
                </c:pt>
                <c:pt idx="212" formatCode="#,##0.00">
                  <c:v>1330</c:v>
                </c:pt>
                <c:pt idx="213" formatCode="#,##0.00">
                  <c:v>1290</c:v>
                </c:pt>
                <c:pt idx="214" formatCode="#,##0.00">
                  <c:v>1260</c:v>
                </c:pt>
                <c:pt idx="215" formatCode="#,##0.00">
                  <c:v>1210</c:v>
                </c:pt>
                <c:pt idx="216" formatCode="#,##0.00">
                  <c:v>1170</c:v>
                </c:pt>
                <c:pt idx="217" formatCode="#,##0.00">
                  <c:v>1110</c:v>
                </c:pt>
                <c:pt idx="218" formatCode="#,##0.00">
                  <c:v>1060</c:v>
                </c:pt>
                <c:pt idx="219">
                  <c:v>994</c:v>
                </c:pt>
                <c:pt idx="220">
                  <c:v>931</c:v>
                </c:pt>
                <c:pt idx="221">
                  <c:v>864</c:v>
                </c:pt>
                <c:pt idx="222">
                  <c:v>806</c:v>
                </c:pt>
                <c:pt idx="223">
                  <c:v>753</c:v>
                </c:pt>
                <c:pt idx="224">
                  <c:v>708</c:v>
                </c:pt>
                <c:pt idx="225">
                  <c:v>660</c:v>
                </c:pt>
                <c:pt idx="226">
                  <c:v>623</c:v>
                </c:pt>
                <c:pt idx="227">
                  <c:v>589</c:v>
                </c:pt>
                <c:pt idx="228">
                  <c:v>562</c:v>
                </c:pt>
                <c:pt idx="229">
                  <c:v>537</c:v>
                </c:pt>
                <c:pt idx="230">
                  <c:v>512</c:v>
                </c:pt>
                <c:pt idx="231">
                  <c:v>490</c:v>
                </c:pt>
                <c:pt idx="232">
                  <c:v>471</c:v>
                </c:pt>
                <c:pt idx="233">
                  <c:v>456</c:v>
                </c:pt>
                <c:pt idx="234">
                  <c:v>439</c:v>
                </c:pt>
                <c:pt idx="235">
                  <c:v>425</c:v>
                </c:pt>
                <c:pt idx="236">
                  <c:v>411</c:v>
                </c:pt>
                <c:pt idx="237">
                  <c:v>399</c:v>
                </c:pt>
                <c:pt idx="238">
                  <c:v>386</c:v>
                </c:pt>
                <c:pt idx="239">
                  <c:v>374</c:v>
                </c:pt>
                <c:pt idx="240">
                  <c:v>363</c:v>
                </c:pt>
                <c:pt idx="241">
                  <c:v>355</c:v>
                </c:pt>
                <c:pt idx="242">
                  <c:v>345</c:v>
                </c:pt>
                <c:pt idx="243">
                  <c:v>336</c:v>
                </c:pt>
                <c:pt idx="244">
                  <c:v>329</c:v>
                </c:pt>
                <c:pt idx="245">
                  <c:v>325</c:v>
                </c:pt>
                <c:pt idx="246">
                  <c:v>318</c:v>
                </c:pt>
                <c:pt idx="247">
                  <c:v>314</c:v>
                </c:pt>
                <c:pt idx="248">
                  <c:v>312</c:v>
                </c:pt>
                <c:pt idx="249">
                  <c:v>309</c:v>
                </c:pt>
                <c:pt idx="250">
                  <c:v>309</c:v>
                </c:pt>
                <c:pt idx="251">
                  <c:v>312</c:v>
                </c:pt>
                <c:pt idx="252">
                  <c:v>320</c:v>
                </c:pt>
                <c:pt idx="253">
                  <c:v>345</c:v>
                </c:pt>
                <c:pt idx="254">
                  <c:v>406</c:v>
                </c:pt>
                <c:pt idx="255">
                  <c:v>482</c:v>
                </c:pt>
                <c:pt idx="256">
                  <c:v>598</c:v>
                </c:pt>
                <c:pt idx="257">
                  <c:v>708</c:v>
                </c:pt>
                <c:pt idx="258">
                  <c:v>799</c:v>
                </c:pt>
                <c:pt idx="259">
                  <c:v>901</c:v>
                </c:pt>
                <c:pt idx="260" formatCode="#,##0.00">
                  <c:v>1060</c:v>
                </c:pt>
                <c:pt idx="261" formatCode="#,##0.00">
                  <c:v>1250</c:v>
                </c:pt>
                <c:pt idx="262" formatCode="#,##0.00">
                  <c:v>1630</c:v>
                </c:pt>
                <c:pt idx="263" formatCode="#,##0.00">
                  <c:v>2050</c:v>
                </c:pt>
                <c:pt idx="264" formatCode="#,##0.00">
                  <c:v>2560</c:v>
                </c:pt>
                <c:pt idx="265" formatCode="#,##0.00">
                  <c:v>7000</c:v>
                </c:pt>
                <c:pt idx="266" formatCode="#,##0.00">
                  <c:v>8880</c:v>
                </c:pt>
                <c:pt idx="267" formatCode="#,##0.00">
                  <c:v>10900</c:v>
                </c:pt>
                <c:pt idx="268" formatCode="#,##0.00">
                  <c:v>12800</c:v>
                </c:pt>
                <c:pt idx="269" formatCode="#,##0.00">
                  <c:v>15000</c:v>
                </c:pt>
                <c:pt idx="270" formatCode="#,##0.00">
                  <c:v>16900</c:v>
                </c:pt>
                <c:pt idx="271" formatCode="#,##0.00">
                  <c:v>18400</c:v>
                </c:pt>
                <c:pt idx="272" formatCode="#,##0.00">
                  <c:v>19700</c:v>
                </c:pt>
                <c:pt idx="273" formatCode="#,##0.00">
                  <c:v>20700</c:v>
                </c:pt>
                <c:pt idx="274" formatCode="#,##0.00">
                  <c:v>21400</c:v>
                </c:pt>
                <c:pt idx="275" formatCode="#,##0.00">
                  <c:v>22100</c:v>
                </c:pt>
                <c:pt idx="276" formatCode="#,##0.00">
                  <c:v>23000</c:v>
                </c:pt>
                <c:pt idx="277" formatCode="#,##0.00">
                  <c:v>23600</c:v>
                </c:pt>
                <c:pt idx="278" formatCode="#,##0.00">
                  <c:v>24100</c:v>
                </c:pt>
                <c:pt idx="279" formatCode="#,##0.00">
                  <c:v>24100</c:v>
                </c:pt>
                <c:pt idx="280" formatCode="#,##0.00">
                  <c:v>23900</c:v>
                </c:pt>
                <c:pt idx="281" formatCode="#,##0.00">
                  <c:v>23300</c:v>
                </c:pt>
                <c:pt idx="282" formatCode="#,##0.00">
                  <c:v>23000</c:v>
                </c:pt>
                <c:pt idx="283" formatCode="#,##0.00">
                  <c:v>22300</c:v>
                </c:pt>
                <c:pt idx="284" formatCode="#,##0.00">
                  <c:v>21600</c:v>
                </c:pt>
                <c:pt idx="285" formatCode="#,##0.00">
                  <c:v>21100</c:v>
                </c:pt>
                <c:pt idx="286" formatCode="#,##0.00">
                  <c:v>20700</c:v>
                </c:pt>
                <c:pt idx="287" formatCode="#,##0.00">
                  <c:v>20400</c:v>
                </c:pt>
                <c:pt idx="288" formatCode="#,##0.00">
                  <c:v>20100</c:v>
                </c:pt>
                <c:pt idx="289" formatCode="#,##0.00">
                  <c:v>20000</c:v>
                </c:pt>
                <c:pt idx="290" formatCode="#,##0.00">
                  <c:v>19700</c:v>
                </c:pt>
                <c:pt idx="291" formatCode="#,##0.00">
                  <c:v>19500</c:v>
                </c:pt>
                <c:pt idx="292" formatCode="#,##0.00">
                  <c:v>19200</c:v>
                </c:pt>
                <c:pt idx="293" formatCode="#,##0.00">
                  <c:v>19000</c:v>
                </c:pt>
                <c:pt idx="294" formatCode="#,##0.00">
                  <c:v>18800</c:v>
                </c:pt>
                <c:pt idx="295" formatCode="#,##0.00">
                  <c:v>18600</c:v>
                </c:pt>
                <c:pt idx="296" formatCode="#,##0.00">
                  <c:v>18300</c:v>
                </c:pt>
                <c:pt idx="297" formatCode="#,##0.00">
                  <c:v>17900</c:v>
                </c:pt>
                <c:pt idx="298" formatCode="#,##0.00">
                  <c:v>17300</c:v>
                </c:pt>
                <c:pt idx="299" formatCode="#,##0.00">
                  <c:v>16900</c:v>
                </c:pt>
                <c:pt idx="300" formatCode="#,##0.00">
                  <c:v>16700</c:v>
                </c:pt>
                <c:pt idx="301" formatCode="#,##0.00">
                  <c:v>16600</c:v>
                </c:pt>
                <c:pt idx="302" formatCode="#,##0.00">
                  <c:v>16600</c:v>
                </c:pt>
                <c:pt idx="303" formatCode="#,##0.00">
                  <c:v>16700</c:v>
                </c:pt>
                <c:pt idx="304" formatCode="#,##0.00">
                  <c:v>16900</c:v>
                </c:pt>
                <c:pt idx="305" formatCode="#,##0.00">
                  <c:v>16900</c:v>
                </c:pt>
                <c:pt idx="306" formatCode="#,##0.00">
                  <c:v>17000</c:v>
                </c:pt>
                <c:pt idx="307" formatCode="#,##0.00">
                  <c:v>17000</c:v>
                </c:pt>
                <c:pt idx="308" formatCode="#,##0.00">
                  <c:v>16900</c:v>
                </c:pt>
                <c:pt idx="309" formatCode="#,##0.00">
                  <c:v>16900</c:v>
                </c:pt>
                <c:pt idx="310" formatCode="#,##0.00">
                  <c:v>16900</c:v>
                </c:pt>
                <c:pt idx="311" formatCode="#,##0.00">
                  <c:v>16800</c:v>
                </c:pt>
                <c:pt idx="312" formatCode="#,##0.00">
                  <c:v>16600</c:v>
                </c:pt>
                <c:pt idx="313" formatCode="#,##0.00">
                  <c:v>16200</c:v>
                </c:pt>
                <c:pt idx="314" formatCode="#,##0.00">
                  <c:v>15400</c:v>
                </c:pt>
                <c:pt idx="315" formatCode="#,##0.00">
                  <c:v>14300</c:v>
                </c:pt>
                <c:pt idx="316" formatCode="#,##0.00">
                  <c:v>12600</c:v>
                </c:pt>
                <c:pt idx="317" formatCode="#,##0.00">
                  <c:v>11500</c:v>
                </c:pt>
                <c:pt idx="318" formatCode="#,##0.00">
                  <c:v>10000</c:v>
                </c:pt>
                <c:pt idx="319" formatCode="#,##0.00">
                  <c:v>7920</c:v>
                </c:pt>
                <c:pt idx="320" formatCode="#,##0.00">
                  <c:v>6530</c:v>
                </c:pt>
                <c:pt idx="321" formatCode="#,##0.00">
                  <c:v>5640</c:v>
                </c:pt>
                <c:pt idx="322" formatCode="#,##0.00">
                  <c:v>4890</c:v>
                </c:pt>
                <c:pt idx="323" formatCode="#,##0.00">
                  <c:v>4130</c:v>
                </c:pt>
                <c:pt idx="324" formatCode="#,##0.00">
                  <c:v>3510</c:v>
                </c:pt>
                <c:pt idx="325" formatCode="#,##0.00">
                  <c:v>3010</c:v>
                </c:pt>
                <c:pt idx="326" formatCode="#,##0.00">
                  <c:v>2680</c:v>
                </c:pt>
                <c:pt idx="327" formatCode="#,##0.00">
                  <c:v>2360</c:v>
                </c:pt>
                <c:pt idx="328" formatCode="#,##0.00">
                  <c:v>2110</c:v>
                </c:pt>
                <c:pt idx="329" formatCode="#,##0.00">
                  <c:v>1920</c:v>
                </c:pt>
                <c:pt idx="330" formatCode="#,##0.00">
                  <c:v>1780</c:v>
                </c:pt>
                <c:pt idx="331" formatCode="#,##0.00">
                  <c:v>1650</c:v>
                </c:pt>
                <c:pt idx="332" formatCode="#,##0.00">
                  <c:v>1530</c:v>
                </c:pt>
                <c:pt idx="333" formatCode="#,##0.00">
                  <c:v>1420</c:v>
                </c:pt>
                <c:pt idx="334" formatCode="#,##0.00">
                  <c:v>1320</c:v>
                </c:pt>
                <c:pt idx="335" formatCode="#,##0.00">
                  <c:v>1230</c:v>
                </c:pt>
                <c:pt idx="336" formatCode="#,##0.00">
                  <c:v>1140</c:v>
                </c:pt>
                <c:pt idx="337" formatCode="#,##0.00">
                  <c:v>1050</c:v>
                </c:pt>
                <c:pt idx="338">
                  <c:v>966</c:v>
                </c:pt>
                <c:pt idx="339">
                  <c:v>894</c:v>
                </c:pt>
                <c:pt idx="340">
                  <c:v>837</c:v>
                </c:pt>
                <c:pt idx="341">
                  <c:v>788</c:v>
                </c:pt>
                <c:pt idx="342">
                  <c:v>734</c:v>
                </c:pt>
                <c:pt idx="343">
                  <c:v>695</c:v>
                </c:pt>
                <c:pt idx="344">
                  <c:v>651</c:v>
                </c:pt>
                <c:pt idx="345">
                  <c:v>625</c:v>
                </c:pt>
                <c:pt idx="346">
                  <c:v>605</c:v>
                </c:pt>
                <c:pt idx="347">
                  <c:v>580</c:v>
                </c:pt>
                <c:pt idx="348">
                  <c:v>557</c:v>
                </c:pt>
                <c:pt idx="349">
                  <c:v>539</c:v>
                </c:pt>
                <c:pt idx="350">
                  <c:v>523</c:v>
                </c:pt>
                <c:pt idx="351">
                  <c:v>510</c:v>
                </c:pt>
                <c:pt idx="352">
                  <c:v>497</c:v>
                </c:pt>
                <c:pt idx="353">
                  <c:v>484</c:v>
                </c:pt>
                <c:pt idx="354">
                  <c:v>473</c:v>
                </c:pt>
                <c:pt idx="355">
                  <c:v>463</c:v>
                </c:pt>
                <c:pt idx="356">
                  <c:v>456</c:v>
                </c:pt>
                <c:pt idx="357">
                  <c:v>448</c:v>
                </c:pt>
                <c:pt idx="358">
                  <c:v>439</c:v>
                </c:pt>
                <c:pt idx="359">
                  <c:v>432</c:v>
                </c:pt>
                <c:pt idx="360">
                  <c:v>425</c:v>
                </c:pt>
                <c:pt idx="361">
                  <c:v>418</c:v>
                </c:pt>
                <c:pt idx="362">
                  <c:v>411</c:v>
                </c:pt>
                <c:pt idx="363">
                  <c:v>401</c:v>
                </c:pt>
                <c:pt idx="364">
                  <c:v>395</c:v>
                </c:pt>
                <c:pt idx="365">
                  <c:v>386</c:v>
                </c:pt>
                <c:pt idx="366">
                  <c:v>386</c:v>
                </c:pt>
                <c:pt idx="367">
                  <c:v>390</c:v>
                </c:pt>
                <c:pt idx="368">
                  <c:v>392</c:v>
                </c:pt>
                <c:pt idx="369">
                  <c:v>392</c:v>
                </c:pt>
                <c:pt idx="370">
                  <c:v>392</c:v>
                </c:pt>
                <c:pt idx="371">
                  <c:v>388</c:v>
                </c:pt>
                <c:pt idx="372">
                  <c:v>383</c:v>
                </c:pt>
                <c:pt idx="373">
                  <c:v>377</c:v>
                </c:pt>
                <c:pt idx="374">
                  <c:v>361</c:v>
                </c:pt>
                <c:pt idx="375">
                  <c:v>355</c:v>
                </c:pt>
                <c:pt idx="376">
                  <c:v>348</c:v>
                </c:pt>
                <c:pt idx="377">
                  <c:v>341</c:v>
                </c:pt>
                <c:pt idx="378">
                  <c:v>336</c:v>
                </c:pt>
                <c:pt idx="379">
                  <c:v>332</c:v>
                </c:pt>
                <c:pt idx="380">
                  <c:v>329</c:v>
                </c:pt>
                <c:pt idx="381">
                  <c:v>327</c:v>
                </c:pt>
                <c:pt idx="382">
                  <c:v>327</c:v>
                </c:pt>
                <c:pt idx="383">
                  <c:v>327</c:v>
                </c:pt>
                <c:pt idx="384">
                  <c:v>325</c:v>
                </c:pt>
                <c:pt idx="385">
                  <c:v>325</c:v>
                </c:pt>
                <c:pt idx="386">
                  <c:v>320</c:v>
                </c:pt>
                <c:pt idx="387">
                  <c:v>318</c:v>
                </c:pt>
                <c:pt idx="388">
                  <c:v>316</c:v>
                </c:pt>
                <c:pt idx="389">
                  <c:v>314</c:v>
                </c:pt>
                <c:pt idx="390">
                  <c:v>312</c:v>
                </c:pt>
                <c:pt idx="391">
                  <c:v>309</c:v>
                </c:pt>
                <c:pt idx="392">
                  <c:v>307</c:v>
                </c:pt>
                <c:pt idx="393">
                  <c:v>305</c:v>
                </c:pt>
                <c:pt idx="394">
                  <c:v>303</c:v>
                </c:pt>
                <c:pt idx="395">
                  <c:v>303</c:v>
                </c:pt>
                <c:pt idx="396">
                  <c:v>301</c:v>
                </c:pt>
                <c:pt idx="397">
                  <c:v>299</c:v>
                </c:pt>
                <c:pt idx="398">
                  <c:v>297</c:v>
                </c:pt>
                <c:pt idx="399">
                  <c:v>294</c:v>
                </c:pt>
                <c:pt idx="400">
                  <c:v>292</c:v>
                </c:pt>
                <c:pt idx="401">
                  <c:v>290</c:v>
                </c:pt>
                <c:pt idx="402">
                  <c:v>288</c:v>
                </c:pt>
                <c:pt idx="403">
                  <c:v>286</c:v>
                </c:pt>
                <c:pt idx="404">
                  <c:v>284</c:v>
                </c:pt>
                <c:pt idx="405">
                  <c:v>282</c:v>
                </c:pt>
                <c:pt idx="406">
                  <c:v>280</c:v>
                </c:pt>
                <c:pt idx="407">
                  <c:v>278</c:v>
                </c:pt>
                <c:pt idx="408">
                  <c:v>276</c:v>
                </c:pt>
                <c:pt idx="409">
                  <c:v>274</c:v>
                </c:pt>
                <c:pt idx="410">
                  <c:v>272</c:v>
                </c:pt>
                <c:pt idx="411">
                  <c:v>270</c:v>
                </c:pt>
                <c:pt idx="412">
                  <c:v>268</c:v>
                </c:pt>
                <c:pt idx="413">
                  <c:v>266</c:v>
                </c:pt>
                <c:pt idx="414">
                  <c:v>264</c:v>
                </c:pt>
                <c:pt idx="415">
                  <c:v>264</c:v>
                </c:pt>
                <c:pt idx="416">
                  <c:v>262</c:v>
                </c:pt>
                <c:pt idx="417">
                  <c:v>260</c:v>
                </c:pt>
                <c:pt idx="418">
                  <c:v>258</c:v>
                </c:pt>
                <c:pt idx="419">
                  <c:v>256</c:v>
                </c:pt>
                <c:pt idx="420">
                  <c:v>254</c:v>
                </c:pt>
                <c:pt idx="421">
                  <c:v>252</c:v>
                </c:pt>
                <c:pt idx="422">
                  <c:v>252</c:v>
                </c:pt>
                <c:pt idx="423">
                  <c:v>250</c:v>
                </c:pt>
                <c:pt idx="424">
                  <c:v>248</c:v>
                </c:pt>
                <c:pt idx="425">
                  <c:v>243</c:v>
                </c:pt>
                <c:pt idx="426">
                  <c:v>243</c:v>
                </c:pt>
                <c:pt idx="427">
                  <c:v>241</c:v>
                </c:pt>
                <c:pt idx="428">
                  <c:v>239</c:v>
                </c:pt>
                <c:pt idx="429">
                  <c:v>239</c:v>
                </c:pt>
                <c:pt idx="430">
                  <c:v>237</c:v>
                </c:pt>
                <c:pt idx="431">
                  <c:v>235</c:v>
                </c:pt>
                <c:pt idx="432">
                  <c:v>235</c:v>
                </c:pt>
                <c:pt idx="433">
                  <c:v>232</c:v>
                </c:pt>
                <c:pt idx="434">
                  <c:v>232</c:v>
                </c:pt>
                <c:pt idx="435">
                  <c:v>230</c:v>
                </c:pt>
                <c:pt idx="436">
                  <c:v>230</c:v>
                </c:pt>
                <c:pt idx="437">
                  <c:v>226</c:v>
                </c:pt>
                <c:pt idx="438">
                  <c:v>226</c:v>
                </c:pt>
                <c:pt idx="439">
                  <c:v>226</c:v>
                </c:pt>
                <c:pt idx="440">
                  <c:v>226</c:v>
                </c:pt>
                <c:pt idx="441">
                  <c:v>226</c:v>
                </c:pt>
                <c:pt idx="442">
                  <c:v>228</c:v>
                </c:pt>
                <c:pt idx="443">
                  <c:v>232</c:v>
                </c:pt>
                <c:pt idx="444">
                  <c:v>239</c:v>
                </c:pt>
                <c:pt idx="445">
                  <c:v>254</c:v>
                </c:pt>
                <c:pt idx="446">
                  <c:v>274</c:v>
                </c:pt>
                <c:pt idx="447">
                  <c:v>292</c:v>
                </c:pt>
                <c:pt idx="448">
                  <c:v>309</c:v>
                </c:pt>
                <c:pt idx="449">
                  <c:v>334</c:v>
                </c:pt>
                <c:pt idx="450">
                  <c:v>372</c:v>
                </c:pt>
                <c:pt idx="451">
                  <c:v>415</c:v>
                </c:pt>
                <c:pt idx="452">
                  <c:v>451</c:v>
                </c:pt>
                <c:pt idx="453">
                  <c:v>482</c:v>
                </c:pt>
                <c:pt idx="454">
                  <c:v>508</c:v>
                </c:pt>
                <c:pt idx="455">
                  <c:v>528</c:v>
                </c:pt>
                <c:pt idx="456">
                  <c:v>550</c:v>
                </c:pt>
                <c:pt idx="457">
                  <c:v>612</c:v>
                </c:pt>
                <c:pt idx="458">
                  <c:v>690</c:v>
                </c:pt>
                <c:pt idx="459">
                  <c:v>758</c:v>
                </c:pt>
                <c:pt idx="460">
                  <c:v>851</c:v>
                </c:pt>
                <c:pt idx="461">
                  <c:v>947</c:v>
                </c:pt>
                <c:pt idx="462" formatCode="#,##0.00">
                  <c:v>1050</c:v>
                </c:pt>
                <c:pt idx="463" formatCode="#,##0.00">
                  <c:v>1190</c:v>
                </c:pt>
                <c:pt idx="464" formatCode="#,##0.00">
                  <c:v>1310</c:v>
                </c:pt>
                <c:pt idx="465" formatCode="#,##0.00">
                  <c:v>1480</c:v>
                </c:pt>
                <c:pt idx="466" formatCode="#,##0.00">
                  <c:v>1630</c:v>
                </c:pt>
                <c:pt idx="467" formatCode="#,##0.00">
                  <c:v>1770</c:v>
                </c:pt>
                <c:pt idx="468" formatCode="#,##0.00">
                  <c:v>1900</c:v>
                </c:pt>
                <c:pt idx="469" formatCode="#,##0.00">
                  <c:v>1960</c:v>
                </c:pt>
                <c:pt idx="470" formatCode="#,##0.00">
                  <c:v>1980</c:v>
                </c:pt>
                <c:pt idx="471" formatCode="#,##0.00">
                  <c:v>1960</c:v>
                </c:pt>
                <c:pt idx="472" formatCode="#,##0.00">
                  <c:v>1910</c:v>
                </c:pt>
                <c:pt idx="473" formatCode="#,##0.00">
                  <c:v>1850</c:v>
                </c:pt>
                <c:pt idx="474" formatCode="#,##0.00">
                  <c:v>1790</c:v>
                </c:pt>
                <c:pt idx="475" formatCode="#,##0.00">
                  <c:v>1700</c:v>
                </c:pt>
                <c:pt idx="476" formatCode="#,##0.00">
                  <c:v>1610</c:v>
                </c:pt>
                <c:pt idx="477" formatCode="#,##0.00">
                  <c:v>1500</c:v>
                </c:pt>
                <c:pt idx="478" formatCode="#,##0.00">
                  <c:v>1400</c:v>
                </c:pt>
                <c:pt idx="479" formatCode="#,##0.00">
                  <c:v>1300</c:v>
                </c:pt>
                <c:pt idx="480" formatCode="#,##0.00">
                  <c:v>1200</c:v>
                </c:pt>
                <c:pt idx="481" formatCode="#,##0.00">
                  <c:v>1100</c:v>
                </c:pt>
                <c:pt idx="482" formatCode="#,##0.00">
                  <c:v>1010</c:v>
                </c:pt>
                <c:pt idx="483">
                  <c:v>933</c:v>
                </c:pt>
                <c:pt idx="484">
                  <c:v>864</c:v>
                </c:pt>
                <c:pt idx="485">
                  <c:v>793</c:v>
                </c:pt>
                <c:pt idx="486">
                  <c:v>736</c:v>
                </c:pt>
                <c:pt idx="487">
                  <c:v>688</c:v>
                </c:pt>
                <c:pt idx="488">
                  <c:v>644</c:v>
                </c:pt>
                <c:pt idx="489">
                  <c:v>610</c:v>
                </c:pt>
                <c:pt idx="490">
                  <c:v>585</c:v>
                </c:pt>
                <c:pt idx="491">
                  <c:v>557</c:v>
                </c:pt>
                <c:pt idx="492">
                  <c:v>537</c:v>
                </c:pt>
                <c:pt idx="493">
                  <c:v>517</c:v>
                </c:pt>
                <c:pt idx="494">
                  <c:v>503</c:v>
                </c:pt>
                <c:pt idx="495">
                  <c:v>486</c:v>
                </c:pt>
                <c:pt idx="496">
                  <c:v>473</c:v>
                </c:pt>
                <c:pt idx="497">
                  <c:v>456</c:v>
                </c:pt>
                <c:pt idx="498">
                  <c:v>441</c:v>
                </c:pt>
                <c:pt idx="499">
                  <c:v>427</c:v>
                </c:pt>
                <c:pt idx="500">
                  <c:v>415</c:v>
                </c:pt>
                <c:pt idx="501">
                  <c:v>401</c:v>
                </c:pt>
                <c:pt idx="502">
                  <c:v>390</c:v>
                </c:pt>
                <c:pt idx="503">
                  <c:v>381</c:v>
                </c:pt>
                <c:pt idx="504">
                  <c:v>374</c:v>
                </c:pt>
                <c:pt idx="505">
                  <c:v>368</c:v>
                </c:pt>
                <c:pt idx="506">
                  <c:v>361</c:v>
                </c:pt>
                <c:pt idx="507">
                  <c:v>355</c:v>
                </c:pt>
                <c:pt idx="508">
                  <c:v>350</c:v>
                </c:pt>
                <c:pt idx="509">
                  <c:v>343</c:v>
                </c:pt>
                <c:pt idx="510">
                  <c:v>338</c:v>
                </c:pt>
                <c:pt idx="511">
                  <c:v>334</c:v>
                </c:pt>
                <c:pt idx="512">
                  <c:v>327</c:v>
                </c:pt>
                <c:pt idx="513">
                  <c:v>320</c:v>
                </c:pt>
                <c:pt idx="514">
                  <c:v>312</c:v>
                </c:pt>
                <c:pt idx="515">
                  <c:v>305</c:v>
                </c:pt>
                <c:pt idx="516">
                  <c:v>299</c:v>
                </c:pt>
                <c:pt idx="517">
                  <c:v>297</c:v>
                </c:pt>
                <c:pt idx="518">
                  <c:v>292</c:v>
                </c:pt>
                <c:pt idx="519">
                  <c:v>288</c:v>
                </c:pt>
                <c:pt idx="520">
                  <c:v>286</c:v>
                </c:pt>
                <c:pt idx="521">
                  <c:v>282</c:v>
                </c:pt>
                <c:pt idx="522">
                  <c:v>280</c:v>
                </c:pt>
                <c:pt idx="523">
                  <c:v>276</c:v>
                </c:pt>
                <c:pt idx="524">
                  <c:v>274</c:v>
                </c:pt>
                <c:pt idx="525">
                  <c:v>270</c:v>
                </c:pt>
                <c:pt idx="526">
                  <c:v>266</c:v>
                </c:pt>
                <c:pt idx="527">
                  <c:v>264</c:v>
                </c:pt>
                <c:pt idx="528">
                  <c:v>260</c:v>
                </c:pt>
                <c:pt idx="529">
                  <c:v>258</c:v>
                </c:pt>
                <c:pt idx="530">
                  <c:v>256</c:v>
                </c:pt>
                <c:pt idx="531">
                  <c:v>254</c:v>
                </c:pt>
                <c:pt idx="532">
                  <c:v>250</c:v>
                </c:pt>
                <c:pt idx="533">
                  <c:v>248</c:v>
                </c:pt>
                <c:pt idx="534">
                  <c:v>243</c:v>
                </c:pt>
                <c:pt idx="535">
                  <c:v>243</c:v>
                </c:pt>
                <c:pt idx="536">
                  <c:v>241</c:v>
                </c:pt>
                <c:pt idx="537">
                  <c:v>239</c:v>
                </c:pt>
                <c:pt idx="538">
                  <c:v>237</c:v>
                </c:pt>
                <c:pt idx="539">
                  <c:v>237</c:v>
                </c:pt>
                <c:pt idx="540">
                  <c:v>235</c:v>
                </c:pt>
                <c:pt idx="541">
                  <c:v>235</c:v>
                </c:pt>
                <c:pt idx="542">
                  <c:v>235</c:v>
                </c:pt>
                <c:pt idx="543">
                  <c:v>235</c:v>
                </c:pt>
                <c:pt idx="544">
                  <c:v>232</c:v>
                </c:pt>
                <c:pt idx="545">
                  <c:v>232</c:v>
                </c:pt>
                <c:pt idx="546">
                  <c:v>232</c:v>
                </c:pt>
                <c:pt idx="547">
                  <c:v>232</c:v>
                </c:pt>
                <c:pt idx="548">
                  <c:v>232</c:v>
                </c:pt>
                <c:pt idx="549">
                  <c:v>230</c:v>
                </c:pt>
                <c:pt idx="550">
                  <c:v>230</c:v>
                </c:pt>
                <c:pt idx="551">
                  <c:v>230</c:v>
                </c:pt>
                <c:pt idx="552">
                  <c:v>230</c:v>
                </c:pt>
                <c:pt idx="553">
                  <c:v>228</c:v>
                </c:pt>
                <c:pt idx="554">
                  <c:v>226</c:v>
                </c:pt>
                <c:pt idx="555">
                  <c:v>226</c:v>
                </c:pt>
                <c:pt idx="556">
                  <c:v>224</c:v>
                </c:pt>
                <c:pt idx="557">
                  <c:v>224</c:v>
                </c:pt>
                <c:pt idx="558">
                  <c:v>222</c:v>
                </c:pt>
                <c:pt idx="559">
                  <c:v>222</c:v>
                </c:pt>
                <c:pt idx="560">
                  <c:v>220</c:v>
                </c:pt>
                <c:pt idx="561">
                  <c:v>218</c:v>
                </c:pt>
                <c:pt idx="562">
                  <c:v>218</c:v>
                </c:pt>
                <c:pt idx="563">
                  <c:v>216</c:v>
                </c:pt>
                <c:pt idx="564">
                  <c:v>214</c:v>
                </c:pt>
                <c:pt idx="565">
                  <c:v>214</c:v>
                </c:pt>
                <c:pt idx="566">
                  <c:v>212</c:v>
                </c:pt>
                <c:pt idx="567">
                  <c:v>210</c:v>
                </c:pt>
                <c:pt idx="568">
                  <c:v>210</c:v>
                </c:pt>
                <c:pt idx="569">
                  <c:v>208</c:v>
                </c:pt>
                <c:pt idx="570">
                  <c:v>208</c:v>
                </c:pt>
                <c:pt idx="571">
                  <c:v>206</c:v>
                </c:pt>
                <c:pt idx="572">
                  <c:v>204</c:v>
                </c:pt>
                <c:pt idx="573">
                  <c:v>204</c:v>
                </c:pt>
                <c:pt idx="574">
                  <c:v>202</c:v>
                </c:pt>
                <c:pt idx="575">
                  <c:v>202</c:v>
                </c:pt>
                <c:pt idx="576">
                  <c:v>200</c:v>
                </c:pt>
                <c:pt idx="577">
                  <c:v>198</c:v>
                </c:pt>
                <c:pt idx="578">
                  <c:v>196</c:v>
                </c:pt>
                <c:pt idx="579">
                  <c:v>196</c:v>
                </c:pt>
                <c:pt idx="580">
                  <c:v>194</c:v>
                </c:pt>
                <c:pt idx="581">
                  <c:v>192</c:v>
                </c:pt>
                <c:pt idx="582">
                  <c:v>192</c:v>
                </c:pt>
                <c:pt idx="583">
                  <c:v>190</c:v>
                </c:pt>
                <c:pt idx="584">
                  <c:v>190</c:v>
                </c:pt>
                <c:pt idx="585">
                  <c:v>188</c:v>
                </c:pt>
                <c:pt idx="586">
                  <c:v>188</c:v>
                </c:pt>
                <c:pt idx="587">
                  <c:v>186</c:v>
                </c:pt>
                <c:pt idx="588">
                  <c:v>186</c:v>
                </c:pt>
                <c:pt idx="589">
                  <c:v>186</c:v>
                </c:pt>
                <c:pt idx="590">
                  <c:v>184</c:v>
                </c:pt>
                <c:pt idx="591">
                  <c:v>184</c:v>
                </c:pt>
                <c:pt idx="592">
                  <c:v>184</c:v>
                </c:pt>
                <c:pt idx="593">
                  <c:v>183</c:v>
                </c:pt>
                <c:pt idx="594">
                  <c:v>183</c:v>
                </c:pt>
                <c:pt idx="595">
                  <c:v>183</c:v>
                </c:pt>
                <c:pt idx="596">
                  <c:v>181</c:v>
                </c:pt>
                <c:pt idx="597">
                  <c:v>181</c:v>
                </c:pt>
                <c:pt idx="598">
                  <c:v>179</c:v>
                </c:pt>
                <c:pt idx="599">
                  <c:v>179</c:v>
                </c:pt>
                <c:pt idx="600">
                  <c:v>179</c:v>
                </c:pt>
                <c:pt idx="601">
                  <c:v>177</c:v>
                </c:pt>
                <c:pt idx="602">
                  <c:v>177</c:v>
                </c:pt>
                <c:pt idx="603">
                  <c:v>177</c:v>
                </c:pt>
                <c:pt idx="604">
                  <c:v>175</c:v>
                </c:pt>
                <c:pt idx="605">
                  <c:v>175</c:v>
                </c:pt>
                <c:pt idx="606">
                  <c:v>175</c:v>
                </c:pt>
                <c:pt idx="607">
                  <c:v>174</c:v>
                </c:pt>
                <c:pt idx="608">
                  <c:v>174</c:v>
                </c:pt>
                <c:pt idx="609">
                  <c:v>170</c:v>
                </c:pt>
                <c:pt idx="610">
                  <c:v>170</c:v>
                </c:pt>
                <c:pt idx="611">
                  <c:v>168</c:v>
                </c:pt>
                <c:pt idx="612">
                  <c:v>168</c:v>
                </c:pt>
                <c:pt idx="613">
                  <c:v>166</c:v>
                </c:pt>
                <c:pt idx="614">
                  <c:v>166</c:v>
                </c:pt>
                <c:pt idx="615">
                  <c:v>164</c:v>
                </c:pt>
                <c:pt idx="616">
                  <c:v>164</c:v>
                </c:pt>
                <c:pt idx="617">
                  <c:v>163</c:v>
                </c:pt>
                <c:pt idx="618">
                  <c:v>163</c:v>
                </c:pt>
                <c:pt idx="619">
                  <c:v>161</c:v>
                </c:pt>
                <c:pt idx="620">
                  <c:v>159</c:v>
                </c:pt>
                <c:pt idx="621">
                  <c:v>159</c:v>
                </c:pt>
                <c:pt idx="622">
                  <c:v>157</c:v>
                </c:pt>
                <c:pt idx="623">
                  <c:v>157</c:v>
                </c:pt>
                <c:pt idx="624">
                  <c:v>155</c:v>
                </c:pt>
                <c:pt idx="625">
                  <c:v>155</c:v>
                </c:pt>
                <c:pt idx="626">
                  <c:v>154</c:v>
                </c:pt>
                <c:pt idx="627">
                  <c:v>154</c:v>
                </c:pt>
                <c:pt idx="628">
                  <c:v>154</c:v>
                </c:pt>
                <c:pt idx="629">
                  <c:v>152</c:v>
                </c:pt>
                <c:pt idx="630">
                  <c:v>152</c:v>
                </c:pt>
                <c:pt idx="631">
                  <c:v>150</c:v>
                </c:pt>
                <c:pt idx="632">
                  <c:v>150</c:v>
                </c:pt>
                <c:pt idx="633">
                  <c:v>150</c:v>
                </c:pt>
                <c:pt idx="634">
                  <c:v>150</c:v>
                </c:pt>
                <c:pt idx="635">
                  <c:v>148</c:v>
                </c:pt>
                <c:pt idx="636">
                  <c:v>148</c:v>
                </c:pt>
                <c:pt idx="637">
                  <c:v>148</c:v>
                </c:pt>
                <c:pt idx="638">
                  <c:v>148</c:v>
                </c:pt>
                <c:pt idx="639">
                  <c:v>147</c:v>
                </c:pt>
                <c:pt idx="640">
                  <c:v>147</c:v>
                </c:pt>
                <c:pt idx="641">
                  <c:v>148</c:v>
                </c:pt>
                <c:pt idx="642">
                  <c:v>148</c:v>
                </c:pt>
                <c:pt idx="643">
                  <c:v>148</c:v>
                </c:pt>
                <c:pt idx="644">
                  <c:v>148</c:v>
                </c:pt>
                <c:pt idx="645">
                  <c:v>148</c:v>
                </c:pt>
                <c:pt idx="646">
                  <c:v>148</c:v>
                </c:pt>
                <c:pt idx="647">
                  <c:v>148</c:v>
                </c:pt>
                <c:pt idx="648">
                  <c:v>150</c:v>
                </c:pt>
                <c:pt idx="649">
                  <c:v>150</c:v>
                </c:pt>
                <c:pt idx="650">
                  <c:v>150</c:v>
                </c:pt>
                <c:pt idx="651">
                  <c:v>150</c:v>
                </c:pt>
                <c:pt idx="652">
                  <c:v>150</c:v>
                </c:pt>
                <c:pt idx="653">
                  <c:v>150</c:v>
                </c:pt>
                <c:pt idx="654">
                  <c:v>150</c:v>
                </c:pt>
                <c:pt idx="655">
                  <c:v>150</c:v>
                </c:pt>
                <c:pt idx="656">
                  <c:v>150</c:v>
                </c:pt>
                <c:pt idx="657">
                  <c:v>150</c:v>
                </c:pt>
                <c:pt idx="658">
                  <c:v>150</c:v>
                </c:pt>
                <c:pt idx="659">
                  <c:v>150</c:v>
                </c:pt>
                <c:pt idx="660">
                  <c:v>148</c:v>
                </c:pt>
                <c:pt idx="661">
                  <c:v>148</c:v>
                </c:pt>
                <c:pt idx="662">
                  <c:v>148</c:v>
                </c:pt>
                <c:pt idx="663">
                  <c:v>148</c:v>
                </c:pt>
                <c:pt idx="664">
                  <c:v>148</c:v>
                </c:pt>
                <c:pt idx="665">
                  <c:v>147</c:v>
                </c:pt>
                <c:pt idx="666">
                  <c:v>147</c:v>
                </c:pt>
                <c:pt idx="667">
                  <c:v>147</c:v>
                </c:pt>
                <c:pt idx="668">
                  <c:v>147</c:v>
                </c:pt>
                <c:pt idx="669">
                  <c:v>145</c:v>
                </c:pt>
                <c:pt idx="670">
                  <c:v>145</c:v>
                </c:pt>
                <c:pt idx="671">
                  <c:v>143</c:v>
                </c:pt>
                <c:pt idx="672">
                  <c:v>143</c:v>
                </c:pt>
                <c:pt idx="673">
                  <c:v>143</c:v>
                </c:pt>
                <c:pt idx="674">
                  <c:v>142</c:v>
                </c:pt>
                <c:pt idx="675">
                  <c:v>142</c:v>
                </c:pt>
                <c:pt idx="676">
                  <c:v>142</c:v>
                </c:pt>
                <c:pt idx="677">
                  <c:v>142</c:v>
                </c:pt>
                <c:pt idx="678">
                  <c:v>140</c:v>
                </c:pt>
                <c:pt idx="679">
                  <c:v>140</c:v>
                </c:pt>
                <c:pt idx="680">
                  <c:v>140</c:v>
                </c:pt>
                <c:pt idx="681">
                  <c:v>138</c:v>
                </c:pt>
                <c:pt idx="682">
                  <c:v>138</c:v>
                </c:pt>
                <c:pt idx="683">
                  <c:v>138</c:v>
                </c:pt>
                <c:pt idx="684">
                  <c:v>137</c:v>
                </c:pt>
                <c:pt idx="685">
                  <c:v>137</c:v>
                </c:pt>
                <c:pt idx="686">
                  <c:v>137</c:v>
                </c:pt>
                <c:pt idx="687">
                  <c:v>135</c:v>
                </c:pt>
                <c:pt idx="688">
                  <c:v>135</c:v>
                </c:pt>
                <c:pt idx="689">
                  <c:v>135</c:v>
                </c:pt>
                <c:pt idx="690">
                  <c:v>135</c:v>
                </c:pt>
                <c:pt idx="691">
                  <c:v>135</c:v>
                </c:pt>
                <c:pt idx="692">
                  <c:v>135</c:v>
                </c:pt>
                <c:pt idx="693">
                  <c:v>135</c:v>
                </c:pt>
                <c:pt idx="694">
                  <c:v>135</c:v>
                </c:pt>
                <c:pt idx="695">
                  <c:v>135</c:v>
                </c:pt>
                <c:pt idx="696">
                  <c:v>135</c:v>
                </c:pt>
                <c:pt idx="697">
                  <c:v>135</c:v>
                </c:pt>
                <c:pt idx="698">
                  <c:v>135</c:v>
                </c:pt>
                <c:pt idx="699">
                  <c:v>135</c:v>
                </c:pt>
                <c:pt idx="700">
                  <c:v>135</c:v>
                </c:pt>
                <c:pt idx="701">
                  <c:v>133</c:v>
                </c:pt>
                <c:pt idx="702">
                  <c:v>133</c:v>
                </c:pt>
                <c:pt idx="703">
                  <c:v>133</c:v>
                </c:pt>
                <c:pt idx="704">
                  <c:v>133</c:v>
                </c:pt>
                <c:pt idx="705">
                  <c:v>133</c:v>
                </c:pt>
                <c:pt idx="706">
                  <c:v>133</c:v>
                </c:pt>
                <c:pt idx="707">
                  <c:v>133</c:v>
                </c:pt>
                <c:pt idx="708">
                  <c:v>133</c:v>
                </c:pt>
                <c:pt idx="709">
                  <c:v>132</c:v>
                </c:pt>
                <c:pt idx="710">
                  <c:v>132</c:v>
                </c:pt>
                <c:pt idx="711">
                  <c:v>132</c:v>
                </c:pt>
                <c:pt idx="712">
                  <c:v>132</c:v>
                </c:pt>
                <c:pt idx="713">
                  <c:v>132</c:v>
                </c:pt>
                <c:pt idx="714">
                  <c:v>132</c:v>
                </c:pt>
                <c:pt idx="715">
                  <c:v>130</c:v>
                </c:pt>
                <c:pt idx="716">
                  <c:v>130</c:v>
                </c:pt>
                <c:pt idx="717">
                  <c:v>130</c:v>
                </c:pt>
                <c:pt idx="718">
                  <c:v>130</c:v>
                </c:pt>
                <c:pt idx="719">
                  <c:v>129</c:v>
                </c:pt>
                <c:pt idx="720">
                  <c:v>129</c:v>
                </c:pt>
                <c:pt idx="721">
                  <c:v>129</c:v>
                </c:pt>
                <c:pt idx="722">
                  <c:v>127</c:v>
                </c:pt>
                <c:pt idx="723">
                  <c:v>127</c:v>
                </c:pt>
                <c:pt idx="724">
                  <c:v>127</c:v>
                </c:pt>
                <c:pt idx="725">
                  <c:v>127</c:v>
                </c:pt>
                <c:pt idx="726">
                  <c:v>127</c:v>
                </c:pt>
                <c:pt idx="727">
                  <c:v>127</c:v>
                </c:pt>
                <c:pt idx="728">
                  <c:v>125</c:v>
                </c:pt>
                <c:pt idx="729">
                  <c:v>125</c:v>
                </c:pt>
                <c:pt idx="730">
                  <c:v>125</c:v>
                </c:pt>
                <c:pt idx="731">
                  <c:v>125</c:v>
                </c:pt>
                <c:pt idx="732">
                  <c:v>125</c:v>
                </c:pt>
                <c:pt idx="733">
                  <c:v>125</c:v>
                </c:pt>
                <c:pt idx="734">
                  <c:v>125</c:v>
                </c:pt>
                <c:pt idx="735">
                  <c:v>125</c:v>
                </c:pt>
                <c:pt idx="736">
                  <c:v>125</c:v>
                </c:pt>
                <c:pt idx="737">
                  <c:v>125</c:v>
                </c:pt>
                <c:pt idx="738">
                  <c:v>125</c:v>
                </c:pt>
                <c:pt idx="739">
                  <c:v>125</c:v>
                </c:pt>
                <c:pt idx="740">
                  <c:v>125</c:v>
                </c:pt>
                <c:pt idx="741">
                  <c:v>125</c:v>
                </c:pt>
                <c:pt idx="742">
                  <c:v>125</c:v>
                </c:pt>
                <c:pt idx="743">
                  <c:v>125</c:v>
                </c:pt>
                <c:pt idx="744">
                  <c:v>125</c:v>
                </c:pt>
                <c:pt idx="745">
                  <c:v>125</c:v>
                </c:pt>
                <c:pt idx="746">
                  <c:v>125</c:v>
                </c:pt>
                <c:pt idx="747">
                  <c:v>127</c:v>
                </c:pt>
                <c:pt idx="748">
                  <c:v>127</c:v>
                </c:pt>
                <c:pt idx="749">
                  <c:v>129</c:v>
                </c:pt>
                <c:pt idx="750">
                  <c:v>129</c:v>
                </c:pt>
                <c:pt idx="751">
                  <c:v>127</c:v>
                </c:pt>
                <c:pt idx="752">
                  <c:v>127</c:v>
                </c:pt>
                <c:pt idx="753">
                  <c:v>127</c:v>
                </c:pt>
                <c:pt idx="754">
                  <c:v>125</c:v>
                </c:pt>
                <c:pt idx="755">
                  <c:v>125</c:v>
                </c:pt>
                <c:pt idx="756">
                  <c:v>125</c:v>
                </c:pt>
                <c:pt idx="757">
                  <c:v>125</c:v>
                </c:pt>
                <c:pt idx="758">
                  <c:v>125</c:v>
                </c:pt>
                <c:pt idx="759">
                  <c:v>125</c:v>
                </c:pt>
                <c:pt idx="760">
                  <c:v>124</c:v>
                </c:pt>
                <c:pt idx="761">
                  <c:v>124</c:v>
                </c:pt>
                <c:pt idx="762">
                  <c:v>124</c:v>
                </c:pt>
                <c:pt idx="763">
                  <c:v>124</c:v>
                </c:pt>
                <c:pt idx="764">
                  <c:v>124</c:v>
                </c:pt>
                <c:pt idx="765">
                  <c:v>122</c:v>
                </c:pt>
                <c:pt idx="766">
                  <c:v>122</c:v>
                </c:pt>
                <c:pt idx="767">
                  <c:v>122</c:v>
                </c:pt>
                <c:pt idx="768">
                  <c:v>122</c:v>
                </c:pt>
                <c:pt idx="769">
                  <c:v>121</c:v>
                </c:pt>
                <c:pt idx="770">
                  <c:v>121</c:v>
                </c:pt>
                <c:pt idx="771">
                  <c:v>121</c:v>
                </c:pt>
                <c:pt idx="772">
                  <c:v>121</c:v>
                </c:pt>
                <c:pt idx="773">
                  <c:v>121</c:v>
                </c:pt>
                <c:pt idx="774">
                  <c:v>121</c:v>
                </c:pt>
                <c:pt idx="775">
                  <c:v>121</c:v>
                </c:pt>
                <c:pt idx="776">
                  <c:v>121</c:v>
                </c:pt>
                <c:pt idx="777">
                  <c:v>121</c:v>
                </c:pt>
                <c:pt idx="778">
                  <c:v>121</c:v>
                </c:pt>
                <c:pt idx="779">
                  <c:v>121</c:v>
                </c:pt>
                <c:pt idx="780">
                  <c:v>121</c:v>
                </c:pt>
                <c:pt idx="781">
                  <c:v>121</c:v>
                </c:pt>
                <c:pt idx="782">
                  <c:v>121</c:v>
                </c:pt>
                <c:pt idx="783">
                  <c:v>119</c:v>
                </c:pt>
                <c:pt idx="784">
                  <c:v>119</c:v>
                </c:pt>
                <c:pt idx="785">
                  <c:v>119</c:v>
                </c:pt>
                <c:pt idx="786">
                  <c:v>119</c:v>
                </c:pt>
                <c:pt idx="787">
                  <c:v>119</c:v>
                </c:pt>
                <c:pt idx="788">
                  <c:v>119</c:v>
                </c:pt>
                <c:pt idx="789">
                  <c:v>119</c:v>
                </c:pt>
                <c:pt idx="790">
                  <c:v>119</c:v>
                </c:pt>
                <c:pt idx="791">
                  <c:v>119</c:v>
                </c:pt>
                <c:pt idx="792">
                  <c:v>119</c:v>
                </c:pt>
                <c:pt idx="793">
                  <c:v>119</c:v>
                </c:pt>
                <c:pt idx="794">
                  <c:v>119</c:v>
                </c:pt>
                <c:pt idx="795">
                  <c:v>119</c:v>
                </c:pt>
                <c:pt idx="796">
                  <c:v>119</c:v>
                </c:pt>
                <c:pt idx="797">
                  <c:v>118</c:v>
                </c:pt>
                <c:pt idx="798">
                  <c:v>118</c:v>
                </c:pt>
                <c:pt idx="799">
                  <c:v>118</c:v>
                </c:pt>
                <c:pt idx="800">
                  <c:v>118</c:v>
                </c:pt>
                <c:pt idx="801">
                  <c:v>118</c:v>
                </c:pt>
                <c:pt idx="802">
                  <c:v>118</c:v>
                </c:pt>
                <c:pt idx="803">
                  <c:v>116</c:v>
                </c:pt>
                <c:pt idx="804">
                  <c:v>116</c:v>
                </c:pt>
                <c:pt idx="805">
                  <c:v>116</c:v>
                </c:pt>
                <c:pt idx="806">
                  <c:v>116</c:v>
                </c:pt>
                <c:pt idx="807">
                  <c:v>116</c:v>
                </c:pt>
                <c:pt idx="808">
                  <c:v>116</c:v>
                </c:pt>
                <c:pt idx="809">
                  <c:v>116</c:v>
                </c:pt>
                <c:pt idx="810">
                  <c:v>116</c:v>
                </c:pt>
                <c:pt idx="811">
                  <c:v>116</c:v>
                </c:pt>
                <c:pt idx="812">
                  <c:v>116</c:v>
                </c:pt>
                <c:pt idx="813">
                  <c:v>115</c:v>
                </c:pt>
                <c:pt idx="814">
                  <c:v>115</c:v>
                </c:pt>
                <c:pt idx="815">
                  <c:v>115</c:v>
                </c:pt>
                <c:pt idx="816">
                  <c:v>113</c:v>
                </c:pt>
                <c:pt idx="817">
                  <c:v>113</c:v>
                </c:pt>
                <c:pt idx="818">
                  <c:v>113</c:v>
                </c:pt>
                <c:pt idx="819">
                  <c:v>113</c:v>
                </c:pt>
                <c:pt idx="820">
                  <c:v>113</c:v>
                </c:pt>
                <c:pt idx="821">
                  <c:v>113</c:v>
                </c:pt>
                <c:pt idx="822">
                  <c:v>116</c:v>
                </c:pt>
                <c:pt idx="823">
                  <c:v>122</c:v>
                </c:pt>
                <c:pt idx="824">
                  <c:v>129</c:v>
                </c:pt>
                <c:pt idx="825">
                  <c:v>133</c:v>
                </c:pt>
                <c:pt idx="826">
                  <c:v>135</c:v>
                </c:pt>
                <c:pt idx="827">
                  <c:v>140</c:v>
                </c:pt>
                <c:pt idx="828">
                  <c:v>143</c:v>
                </c:pt>
                <c:pt idx="829">
                  <c:v>150</c:v>
                </c:pt>
                <c:pt idx="830">
                  <c:v>155</c:v>
                </c:pt>
                <c:pt idx="831">
                  <c:v>161</c:v>
                </c:pt>
                <c:pt idx="832">
                  <c:v>164</c:v>
                </c:pt>
                <c:pt idx="833">
                  <c:v>174</c:v>
                </c:pt>
                <c:pt idx="834">
                  <c:v>179</c:v>
                </c:pt>
                <c:pt idx="835">
                  <c:v>181</c:v>
                </c:pt>
                <c:pt idx="836">
                  <c:v>181</c:v>
                </c:pt>
                <c:pt idx="837">
                  <c:v>181</c:v>
                </c:pt>
                <c:pt idx="838">
                  <c:v>181</c:v>
                </c:pt>
                <c:pt idx="839">
                  <c:v>181</c:v>
                </c:pt>
                <c:pt idx="840">
                  <c:v>181</c:v>
                </c:pt>
                <c:pt idx="841">
                  <c:v>179</c:v>
                </c:pt>
                <c:pt idx="842">
                  <c:v>177</c:v>
                </c:pt>
                <c:pt idx="843">
                  <c:v>174</c:v>
                </c:pt>
                <c:pt idx="844">
                  <c:v>170</c:v>
                </c:pt>
                <c:pt idx="845">
                  <c:v>166</c:v>
                </c:pt>
                <c:pt idx="846">
                  <c:v>164</c:v>
                </c:pt>
                <c:pt idx="847">
                  <c:v>161</c:v>
                </c:pt>
                <c:pt idx="848">
                  <c:v>157</c:v>
                </c:pt>
                <c:pt idx="849">
                  <c:v>154</c:v>
                </c:pt>
                <c:pt idx="850">
                  <c:v>152</c:v>
                </c:pt>
                <c:pt idx="851">
                  <c:v>150</c:v>
                </c:pt>
                <c:pt idx="852">
                  <c:v>148</c:v>
                </c:pt>
                <c:pt idx="853">
                  <c:v>145</c:v>
                </c:pt>
                <c:pt idx="854">
                  <c:v>143</c:v>
                </c:pt>
                <c:pt idx="855">
                  <c:v>142</c:v>
                </c:pt>
                <c:pt idx="856">
                  <c:v>140</c:v>
                </c:pt>
                <c:pt idx="857">
                  <c:v>138</c:v>
                </c:pt>
                <c:pt idx="858">
                  <c:v>137</c:v>
                </c:pt>
                <c:pt idx="859">
                  <c:v>135</c:v>
                </c:pt>
                <c:pt idx="860">
                  <c:v>135</c:v>
                </c:pt>
                <c:pt idx="861">
                  <c:v>133</c:v>
                </c:pt>
                <c:pt idx="862">
                  <c:v>132</c:v>
                </c:pt>
                <c:pt idx="863">
                  <c:v>132</c:v>
                </c:pt>
                <c:pt idx="864">
                  <c:v>130</c:v>
                </c:pt>
                <c:pt idx="865">
                  <c:v>130</c:v>
                </c:pt>
                <c:pt idx="866">
                  <c:v>129</c:v>
                </c:pt>
                <c:pt idx="867">
                  <c:v>129</c:v>
                </c:pt>
                <c:pt idx="868">
                  <c:v>129</c:v>
                </c:pt>
                <c:pt idx="869">
                  <c:v>127</c:v>
                </c:pt>
                <c:pt idx="870">
                  <c:v>127</c:v>
                </c:pt>
                <c:pt idx="871">
                  <c:v>125</c:v>
                </c:pt>
                <c:pt idx="872">
                  <c:v>125</c:v>
                </c:pt>
                <c:pt idx="873">
                  <c:v>125</c:v>
                </c:pt>
                <c:pt idx="874">
                  <c:v>125</c:v>
                </c:pt>
                <c:pt idx="875">
                  <c:v>124</c:v>
                </c:pt>
                <c:pt idx="876">
                  <c:v>122</c:v>
                </c:pt>
                <c:pt idx="877">
                  <c:v>122</c:v>
                </c:pt>
                <c:pt idx="878">
                  <c:v>122</c:v>
                </c:pt>
                <c:pt idx="879">
                  <c:v>122</c:v>
                </c:pt>
                <c:pt idx="880">
                  <c:v>122</c:v>
                </c:pt>
                <c:pt idx="881">
                  <c:v>124</c:v>
                </c:pt>
                <c:pt idx="882">
                  <c:v>130</c:v>
                </c:pt>
                <c:pt idx="883">
                  <c:v>135</c:v>
                </c:pt>
                <c:pt idx="884">
                  <c:v>137</c:v>
                </c:pt>
                <c:pt idx="885">
                  <c:v>142</c:v>
                </c:pt>
                <c:pt idx="886">
                  <c:v>147</c:v>
                </c:pt>
                <c:pt idx="887">
                  <c:v>150</c:v>
                </c:pt>
                <c:pt idx="888">
                  <c:v>155</c:v>
                </c:pt>
                <c:pt idx="889">
                  <c:v>161</c:v>
                </c:pt>
                <c:pt idx="890">
                  <c:v>163</c:v>
                </c:pt>
                <c:pt idx="891">
                  <c:v>166</c:v>
                </c:pt>
                <c:pt idx="892">
                  <c:v>170</c:v>
                </c:pt>
                <c:pt idx="893">
                  <c:v>174</c:v>
                </c:pt>
                <c:pt idx="894">
                  <c:v>175</c:v>
                </c:pt>
                <c:pt idx="895">
                  <c:v>177</c:v>
                </c:pt>
                <c:pt idx="896">
                  <c:v>177</c:v>
                </c:pt>
                <c:pt idx="897">
                  <c:v>175</c:v>
                </c:pt>
                <c:pt idx="898">
                  <c:v>174</c:v>
                </c:pt>
                <c:pt idx="899">
                  <c:v>168</c:v>
                </c:pt>
                <c:pt idx="900">
                  <c:v>164</c:v>
                </c:pt>
                <c:pt idx="901">
                  <c:v>161</c:v>
                </c:pt>
                <c:pt idx="902">
                  <c:v>159</c:v>
                </c:pt>
                <c:pt idx="903">
                  <c:v>155</c:v>
                </c:pt>
                <c:pt idx="904">
                  <c:v>150</c:v>
                </c:pt>
                <c:pt idx="905">
                  <c:v>147</c:v>
                </c:pt>
                <c:pt idx="906">
                  <c:v>145</c:v>
                </c:pt>
                <c:pt idx="907">
                  <c:v>142</c:v>
                </c:pt>
                <c:pt idx="908">
                  <c:v>140</c:v>
                </c:pt>
                <c:pt idx="909">
                  <c:v>138</c:v>
                </c:pt>
                <c:pt idx="910">
                  <c:v>137</c:v>
                </c:pt>
                <c:pt idx="911">
                  <c:v>137</c:v>
                </c:pt>
                <c:pt idx="912">
                  <c:v>135</c:v>
                </c:pt>
                <c:pt idx="913">
                  <c:v>135</c:v>
                </c:pt>
                <c:pt idx="914">
                  <c:v>133</c:v>
                </c:pt>
                <c:pt idx="915">
                  <c:v>132</c:v>
                </c:pt>
                <c:pt idx="916">
                  <c:v>130</c:v>
                </c:pt>
                <c:pt idx="917">
                  <c:v>129</c:v>
                </c:pt>
                <c:pt idx="918">
                  <c:v>127</c:v>
                </c:pt>
                <c:pt idx="919">
                  <c:v>125</c:v>
                </c:pt>
                <c:pt idx="920">
                  <c:v>125</c:v>
                </c:pt>
                <c:pt idx="921">
                  <c:v>125</c:v>
                </c:pt>
                <c:pt idx="922">
                  <c:v>124</c:v>
                </c:pt>
                <c:pt idx="923">
                  <c:v>122</c:v>
                </c:pt>
                <c:pt idx="924">
                  <c:v>121</c:v>
                </c:pt>
                <c:pt idx="925">
                  <c:v>119</c:v>
                </c:pt>
                <c:pt idx="926">
                  <c:v>119</c:v>
                </c:pt>
                <c:pt idx="927">
                  <c:v>119</c:v>
                </c:pt>
                <c:pt idx="928">
                  <c:v>119</c:v>
                </c:pt>
                <c:pt idx="929">
                  <c:v>119</c:v>
                </c:pt>
                <c:pt idx="930">
                  <c:v>119</c:v>
                </c:pt>
                <c:pt idx="931">
                  <c:v>119</c:v>
                </c:pt>
                <c:pt idx="932">
                  <c:v>118</c:v>
                </c:pt>
                <c:pt idx="933">
                  <c:v>118</c:v>
                </c:pt>
                <c:pt idx="934">
                  <c:v>116</c:v>
                </c:pt>
                <c:pt idx="935">
                  <c:v>116</c:v>
                </c:pt>
                <c:pt idx="936">
                  <c:v>116</c:v>
                </c:pt>
                <c:pt idx="937">
                  <c:v>116</c:v>
                </c:pt>
                <c:pt idx="938">
                  <c:v>116</c:v>
                </c:pt>
                <c:pt idx="939">
                  <c:v>116</c:v>
                </c:pt>
                <c:pt idx="940">
                  <c:v>116</c:v>
                </c:pt>
                <c:pt idx="941">
                  <c:v>116</c:v>
                </c:pt>
                <c:pt idx="942">
                  <c:v>116</c:v>
                </c:pt>
                <c:pt idx="943">
                  <c:v>116</c:v>
                </c:pt>
                <c:pt idx="944">
                  <c:v>116</c:v>
                </c:pt>
                <c:pt idx="945">
                  <c:v>116</c:v>
                </c:pt>
                <c:pt idx="946">
                  <c:v>116</c:v>
                </c:pt>
                <c:pt idx="947">
                  <c:v>116</c:v>
                </c:pt>
                <c:pt idx="948">
                  <c:v>116</c:v>
                </c:pt>
                <c:pt idx="949">
                  <c:v>116</c:v>
                </c:pt>
                <c:pt idx="950">
                  <c:v>116</c:v>
                </c:pt>
                <c:pt idx="951">
                  <c:v>116</c:v>
                </c:pt>
                <c:pt idx="952">
                  <c:v>116</c:v>
                </c:pt>
                <c:pt idx="953">
                  <c:v>116</c:v>
                </c:pt>
                <c:pt idx="954">
                  <c:v>116</c:v>
                </c:pt>
                <c:pt idx="955">
                  <c:v>116</c:v>
                </c:pt>
                <c:pt idx="956">
                  <c:v>116</c:v>
                </c:pt>
                <c:pt idx="957">
                  <c:v>116</c:v>
                </c:pt>
                <c:pt idx="958">
                  <c:v>116</c:v>
                </c:pt>
                <c:pt idx="959">
                  <c:v>116</c:v>
                </c:pt>
                <c:pt idx="960">
                  <c:v>115</c:v>
                </c:pt>
                <c:pt idx="961">
                  <c:v>115</c:v>
                </c:pt>
                <c:pt idx="962">
                  <c:v>115</c:v>
                </c:pt>
                <c:pt idx="963">
                  <c:v>115</c:v>
                </c:pt>
                <c:pt idx="964">
                  <c:v>115</c:v>
                </c:pt>
                <c:pt idx="965">
                  <c:v>115</c:v>
                </c:pt>
                <c:pt idx="966">
                  <c:v>113</c:v>
                </c:pt>
                <c:pt idx="967">
                  <c:v>113</c:v>
                </c:pt>
                <c:pt idx="968">
                  <c:v>113</c:v>
                </c:pt>
                <c:pt idx="969">
                  <c:v>113</c:v>
                </c:pt>
                <c:pt idx="970">
                  <c:v>113</c:v>
                </c:pt>
                <c:pt idx="971">
                  <c:v>113</c:v>
                </c:pt>
                <c:pt idx="972">
                  <c:v>113</c:v>
                </c:pt>
                <c:pt idx="973">
                  <c:v>112</c:v>
                </c:pt>
                <c:pt idx="974">
                  <c:v>112</c:v>
                </c:pt>
                <c:pt idx="975">
                  <c:v>112</c:v>
                </c:pt>
                <c:pt idx="976">
                  <c:v>112</c:v>
                </c:pt>
                <c:pt idx="977">
                  <c:v>112</c:v>
                </c:pt>
                <c:pt idx="978">
                  <c:v>112</c:v>
                </c:pt>
                <c:pt idx="979">
                  <c:v>112</c:v>
                </c:pt>
                <c:pt idx="980">
                  <c:v>111</c:v>
                </c:pt>
                <c:pt idx="981">
                  <c:v>111</c:v>
                </c:pt>
                <c:pt idx="982">
                  <c:v>111</c:v>
                </c:pt>
                <c:pt idx="983">
                  <c:v>111</c:v>
                </c:pt>
                <c:pt idx="984">
                  <c:v>111</c:v>
                </c:pt>
                <c:pt idx="985">
                  <c:v>111</c:v>
                </c:pt>
                <c:pt idx="986">
                  <c:v>111</c:v>
                </c:pt>
                <c:pt idx="987">
                  <c:v>111</c:v>
                </c:pt>
                <c:pt idx="988">
                  <c:v>111</c:v>
                </c:pt>
                <c:pt idx="989">
                  <c:v>109</c:v>
                </c:pt>
                <c:pt idx="990">
                  <c:v>109</c:v>
                </c:pt>
                <c:pt idx="991">
                  <c:v>109</c:v>
                </c:pt>
                <c:pt idx="992">
                  <c:v>109</c:v>
                </c:pt>
                <c:pt idx="993">
                  <c:v>109</c:v>
                </c:pt>
                <c:pt idx="994">
                  <c:v>109</c:v>
                </c:pt>
                <c:pt idx="995">
                  <c:v>109</c:v>
                </c:pt>
                <c:pt idx="996">
                  <c:v>108</c:v>
                </c:pt>
                <c:pt idx="997">
                  <c:v>108</c:v>
                </c:pt>
                <c:pt idx="998">
                  <c:v>108</c:v>
                </c:pt>
                <c:pt idx="999">
                  <c:v>108</c:v>
                </c:pt>
                <c:pt idx="1000">
                  <c:v>108</c:v>
                </c:pt>
                <c:pt idx="1001">
                  <c:v>108</c:v>
                </c:pt>
                <c:pt idx="1002">
                  <c:v>108</c:v>
                </c:pt>
                <c:pt idx="1003">
                  <c:v>108</c:v>
                </c:pt>
                <c:pt idx="1004">
                  <c:v>108</c:v>
                </c:pt>
                <c:pt idx="1005">
                  <c:v>108</c:v>
                </c:pt>
                <c:pt idx="1006">
                  <c:v>106</c:v>
                </c:pt>
                <c:pt idx="1007">
                  <c:v>106</c:v>
                </c:pt>
                <c:pt idx="1008">
                  <c:v>106</c:v>
                </c:pt>
                <c:pt idx="1009">
                  <c:v>106</c:v>
                </c:pt>
                <c:pt idx="1010">
                  <c:v>106</c:v>
                </c:pt>
                <c:pt idx="1011">
                  <c:v>106</c:v>
                </c:pt>
                <c:pt idx="1012">
                  <c:v>106</c:v>
                </c:pt>
                <c:pt idx="1013">
                  <c:v>105</c:v>
                </c:pt>
                <c:pt idx="1014">
                  <c:v>105</c:v>
                </c:pt>
                <c:pt idx="1015">
                  <c:v>105</c:v>
                </c:pt>
                <c:pt idx="1016">
                  <c:v>105</c:v>
                </c:pt>
                <c:pt idx="1017">
                  <c:v>105</c:v>
                </c:pt>
                <c:pt idx="1018">
                  <c:v>105</c:v>
                </c:pt>
                <c:pt idx="1019">
                  <c:v>105</c:v>
                </c:pt>
                <c:pt idx="1020">
                  <c:v>105</c:v>
                </c:pt>
                <c:pt idx="1021">
                  <c:v>105</c:v>
                </c:pt>
                <c:pt idx="1022">
                  <c:v>105</c:v>
                </c:pt>
                <c:pt idx="1023">
                  <c:v>105</c:v>
                </c:pt>
                <c:pt idx="1024">
                  <c:v>105</c:v>
                </c:pt>
                <c:pt idx="1025">
                  <c:v>105</c:v>
                </c:pt>
                <c:pt idx="1026">
                  <c:v>105</c:v>
                </c:pt>
                <c:pt idx="1027">
                  <c:v>105</c:v>
                </c:pt>
                <c:pt idx="1028">
                  <c:v>105</c:v>
                </c:pt>
                <c:pt idx="1029">
                  <c:v>105</c:v>
                </c:pt>
                <c:pt idx="1030">
                  <c:v>105</c:v>
                </c:pt>
                <c:pt idx="1031">
                  <c:v>105</c:v>
                </c:pt>
                <c:pt idx="1032">
                  <c:v>105</c:v>
                </c:pt>
                <c:pt idx="1033">
                  <c:v>105</c:v>
                </c:pt>
                <c:pt idx="1034">
                  <c:v>105</c:v>
                </c:pt>
                <c:pt idx="1035">
                  <c:v>105</c:v>
                </c:pt>
                <c:pt idx="1036">
                  <c:v>105</c:v>
                </c:pt>
                <c:pt idx="1037">
                  <c:v>105</c:v>
                </c:pt>
                <c:pt idx="1038">
                  <c:v>105</c:v>
                </c:pt>
                <c:pt idx="1039">
                  <c:v>105</c:v>
                </c:pt>
                <c:pt idx="1040">
                  <c:v>103</c:v>
                </c:pt>
                <c:pt idx="1041">
                  <c:v>103</c:v>
                </c:pt>
                <c:pt idx="1042">
                  <c:v>103</c:v>
                </c:pt>
                <c:pt idx="1043">
                  <c:v>103</c:v>
                </c:pt>
                <c:pt idx="1044">
                  <c:v>103</c:v>
                </c:pt>
                <c:pt idx="1045">
                  <c:v>103</c:v>
                </c:pt>
                <c:pt idx="1046">
                  <c:v>103</c:v>
                </c:pt>
                <c:pt idx="1047">
                  <c:v>103</c:v>
                </c:pt>
                <c:pt idx="1048">
                  <c:v>103</c:v>
                </c:pt>
                <c:pt idx="1049">
                  <c:v>103</c:v>
                </c:pt>
                <c:pt idx="1050">
                  <c:v>103</c:v>
                </c:pt>
                <c:pt idx="1051">
                  <c:v>103</c:v>
                </c:pt>
                <c:pt idx="1052">
                  <c:v>103</c:v>
                </c:pt>
                <c:pt idx="1053">
                  <c:v>103</c:v>
                </c:pt>
                <c:pt idx="1054">
                  <c:v>102</c:v>
                </c:pt>
                <c:pt idx="1055">
                  <c:v>102</c:v>
                </c:pt>
                <c:pt idx="1056">
                  <c:v>102</c:v>
                </c:pt>
                <c:pt idx="1057">
                  <c:v>102</c:v>
                </c:pt>
                <c:pt idx="1058">
                  <c:v>102</c:v>
                </c:pt>
                <c:pt idx="1059">
                  <c:v>102</c:v>
                </c:pt>
                <c:pt idx="1060">
                  <c:v>102</c:v>
                </c:pt>
                <c:pt idx="1061">
                  <c:v>102</c:v>
                </c:pt>
                <c:pt idx="1062">
                  <c:v>102</c:v>
                </c:pt>
                <c:pt idx="1063">
                  <c:v>102</c:v>
                </c:pt>
                <c:pt idx="1064">
                  <c:v>102</c:v>
                </c:pt>
                <c:pt idx="1065">
                  <c:v>102</c:v>
                </c:pt>
                <c:pt idx="1066">
                  <c:v>102</c:v>
                </c:pt>
                <c:pt idx="1067">
                  <c:v>102</c:v>
                </c:pt>
                <c:pt idx="1068">
                  <c:v>102</c:v>
                </c:pt>
                <c:pt idx="1069">
                  <c:v>102</c:v>
                </c:pt>
                <c:pt idx="1070">
                  <c:v>102</c:v>
                </c:pt>
                <c:pt idx="1071">
                  <c:v>102</c:v>
                </c:pt>
                <c:pt idx="1072">
                  <c:v>100</c:v>
                </c:pt>
                <c:pt idx="1073">
                  <c:v>100</c:v>
                </c:pt>
                <c:pt idx="1074">
                  <c:v>100</c:v>
                </c:pt>
                <c:pt idx="1075">
                  <c:v>100</c:v>
                </c:pt>
                <c:pt idx="1076">
                  <c:v>100</c:v>
                </c:pt>
                <c:pt idx="1077">
                  <c:v>100</c:v>
                </c:pt>
                <c:pt idx="1078">
                  <c:v>100</c:v>
                </c:pt>
                <c:pt idx="1079">
                  <c:v>100</c:v>
                </c:pt>
                <c:pt idx="1080">
                  <c:v>100</c:v>
                </c:pt>
                <c:pt idx="1081">
                  <c:v>100</c:v>
                </c:pt>
                <c:pt idx="1082">
                  <c:v>100</c:v>
                </c:pt>
                <c:pt idx="1083">
                  <c:v>100</c:v>
                </c:pt>
                <c:pt idx="1084">
                  <c:v>100</c:v>
                </c:pt>
                <c:pt idx="1085">
                  <c:v>100</c:v>
                </c:pt>
                <c:pt idx="1086">
                  <c:v>100</c:v>
                </c:pt>
                <c:pt idx="1087">
                  <c:v>100</c:v>
                </c:pt>
                <c:pt idx="1088">
                  <c:v>100</c:v>
                </c:pt>
                <c:pt idx="1089">
                  <c:v>100</c:v>
                </c:pt>
                <c:pt idx="1090">
                  <c:v>99</c:v>
                </c:pt>
                <c:pt idx="1091">
                  <c:v>99</c:v>
                </c:pt>
                <c:pt idx="1092">
                  <c:v>99</c:v>
                </c:pt>
                <c:pt idx="1093">
                  <c:v>99</c:v>
                </c:pt>
                <c:pt idx="1094">
                  <c:v>99</c:v>
                </c:pt>
                <c:pt idx="1095">
                  <c:v>99</c:v>
                </c:pt>
                <c:pt idx="1096">
                  <c:v>97</c:v>
                </c:pt>
                <c:pt idx="1097">
                  <c:v>97</c:v>
                </c:pt>
                <c:pt idx="1098">
                  <c:v>97</c:v>
                </c:pt>
                <c:pt idx="1099">
                  <c:v>97</c:v>
                </c:pt>
                <c:pt idx="1100">
                  <c:v>97</c:v>
                </c:pt>
                <c:pt idx="1101">
                  <c:v>97</c:v>
                </c:pt>
                <c:pt idx="1102">
                  <c:v>96</c:v>
                </c:pt>
                <c:pt idx="1103">
                  <c:v>96</c:v>
                </c:pt>
                <c:pt idx="1104">
                  <c:v>96</c:v>
                </c:pt>
                <c:pt idx="1105">
                  <c:v>96</c:v>
                </c:pt>
                <c:pt idx="1106">
                  <c:v>96</c:v>
                </c:pt>
                <c:pt idx="1107">
                  <c:v>96</c:v>
                </c:pt>
                <c:pt idx="1108">
                  <c:v>96</c:v>
                </c:pt>
                <c:pt idx="1109">
                  <c:v>96</c:v>
                </c:pt>
                <c:pt idx="1110">
                  <c:v>96</c:v>
                </c:pt>
                <c:pt idx="1111">
                  <c:v>96</c:v>
                </c:pt>
                <c:pt idx="1112">
                  <c:v>96</c:v>
                </c:pt>
                <c:pt idx="1113">
                  <c:v>96</c:v>
                </c:pt>
                <c:pt idx="1114">
                  <c:v>94</c:v>
                </c:pt>
                <c:pt idx="1115">
                  <c:v>94</c:v>
                </c:pt>
                <c:pt idx="1116">
                  <c:v>94</c:v>
                </c:pt>
                <c:pt idx="1117">
                  <c:v>94</c:v>
                </c:pt>
                <c:pt idx="1118">
                  <c:v>94</c:v>
                </c:pt>
                <c:pt idx="1119">
                  <c:v>94</c:v>
                </c:pt>
                <c:pt idx="1120">
                  <c:v>94</c:v>
                </c:pt>
                <c:pt idx="1121">
                  <c:v>94</c:v>
                </c:pt>
                <c:pt idx="1122">
                  <c:v>94</c:v>
                </c:pt>
                <c:pt idx="1123">
                  <c:v>94</c:v>
                </c:pt>
                <c:pt idx="1124">
                  <c:v>94</c:v>
                </c:pt>
                <c:pt idx="1125">
                  <c:v>94</c:v>
                </c:pt>
                <c:pt idx="1126">
                  <c:v>94</c:v>
                </c:pt>
                <c:pt idx="1127">
                  <c:v>94</c:v>
                </c:pt>
                <c:pt idx="1128">
                  <c:v>93</c:v>
                </c:pt>
                <c:pt idx="1129">
                  <c:v>93</c:v>
                </c:pt>
                <c:pt idx="1130">
                  <c:v>93</c:v>
                </c:pt>
                <c:pt idx="1131">
                  <c:v>93</c:v>
                </c:pt>
                <c:pt idx="1132">
                  <c:v>93</c:v>
                </c:pt>
                <c:pt idx="1133">
                  <c:v>93</c:v>
                </c:pt>
                <c:pt idx="1134">
                  <c:v>93</c:v>
                </c:pt>
                <c:pt idx="1135">
                  <c:v>93</c:v>
                </c:pt>
                <c:pt idx="1136">
                  <c:v>93</c:v>
                </c:pt>
                <c:pt idx="1137">
                  <c:v>93</c:v>
                </c:pt>
                <c:pt idx="1138">
                  <c:v>93</c:v>
                </c:pt>
                <c:pt idx="1139">
                  <c:v>93</c:v>
                </c:pt>
                <c:pt idx="1140">
                  <c:v>94</c:v>
                </c:pt>
                <c:pt idx="1141">
                  <c:v>94</c:v>
                </c:pt>
                <c:pt idx="1142">
                  <c:v>94</c:v>
                </c:pt>
                <c:pt idx="1143">
                  <c:v>94</c:v>
                </c:pt>
                <c:pt idx="1144">
                  <c:v>94</c:v>
                </c:pt>
                <c:pt idx="1145">
                  <c:v>94</c:v>
                </c:pt>
                <c:pt idx="1146">
                  <c:v>94</c:v>
                </c:pt>
                <c:pt idx="1147">
                  <c:v>94</c:v>
                </c:pt>
                <c:pt idx="1148">
                  <c:v>94</c:v>
                </c:pt>
                <c:pt idx="1149">
                  <c:v>94</c:v>
                </c:pt>
                <c:pt idx="1150">
                  <c:v>94</c:v>
                </c:pt>
                <c:pt idx="1151">
                  <c:v>94</c:v>
                </c:pt>
                <c:pt idx="1152">
                  <c:v>94</c:v>
                </c:pt>
                <c:pt idx="1153">
                  <c:v>94</c:v>
                </c:pt>
                <c:pt idx="1154">
                  <c:v>94</c:v>
                </c:pt>
                <c:pt idx="1155">
                  <c:v>94</c:v>
                </c:pt>
                <c:pt idx="1156">
                  <c:v>94</c:v>
                </c:pt>
                <c:pt idx="1157">
                  <c:v>94</c:v>
                </c:pt>
                <c:pt idx="1158">
                  <c:v>94</c:v>
                </c:pt>
                <c:pt idx="1159">
                  <c:v>94</c:v>
                </c:pt>
                <c:pt idx="1160">
                  <c:v>94</c:v>
                </c:pt>
                <c:pt idx="1161">
                  <c:v>94</c:v>
                </c:pt>
                <c:pt idx="1162">
                  <c:v>94</c:v>
                </c:pt>
                <c:pt idx="1163">
                  <c:v>94</c:v>
                </c:pt>
                <c:pt idx="1164">
                  <c:v>94</c:v>
                </c:pt>
                <c:pt idx="1165">
                  <c:v>94</c:v>
                </c:pt>
                <c:pt idx="1166">
                  <c:v>93</c:v>
                </c:pt>
                <c:pt idx="1167">
                  <c:v>93</c:v>
                </c:pt>
                <c:pt idx="1168">
                  <c:v>93</c:v>
                </c:pt>
                <c:pt idx="1169">
                  <c:v>93</c:v>
                </c:pt>
                <c:pt idx="1170">
                  <c:v>93</c:v>
                </c:pt>
                <c:pt idx="1171">
                  <c:v>93</c:v>
                </c:pt>
                <c:pt idx="1172">
                  <c:v>93</c:v>
                </c:pt>
                <c:pt idx="1173">
                  <c:v>93</c:v>
                </c:pt>
                <c:pt idx="1174">
                  <c:v>93</c:v>
                </c:pt>
                <c:pt idx="1175">
                  <c:v>93</c:v>
                </c:pt>
                <c:pt idx="1176">
                  <c:v>93</c:v>
                </c:pt>
                <c:pt idx="1177">
                  <c:v>93</c:v>
                </c:pt>
                <c:pt idx="1178">
                  <c:v>93</c:v>
                </c:pt>
                <c:pt idx="1179">
                  <c:v>93</c:v>
                </c:pt>
                <c:pt idx="1180">
                  <c:v>93</c:v>
                </c:pt>
                <c:pt idx="1181">
                  <c:v>93</c:v>
                </c:pt>
                <c:pt idx="1182">
                  <c:v>93</c:v>
                </c:pt>
                <c:pt idx="1183">
                  <c:v>93</c:v>
                </c:pt>
                <c:pt idx="1184">
                  <c:v>93</c:v>
                </c:pt>
                <c:pt idx="1185">
                  <c:v>93</c:v>
                </c:pt>
                <c:pt idx="1186">
                  <c:v>93</c:v>
                </c:pt>
                <c:pt idx="1187">
                  <c:v>91</c:v>
                </c:pt>
                <c:pt idx="1188">
                  <c:v>91</c:v>
                </c:pt>
                <c:pt idx="1189">
                  <c:v>91</c:v>
                </c:pt>
                <c:pt idx="1190">
                  <c:v>91</c:v>
                </c:pt>
                <c:pt idx="1191">
                  <c:v>91</c:v>
                </c:pt>
                <c:pt idx="1192">
                  <c:v>91</c:v>
                </c:pt>
                <c:pt idx="1193">
                  <c:v>91</c:v>
                </c:pt>
                <c:pt idx="1194">
                  <c:v>91</c:v>
                </c:pt>
                <c:pt idx="1195">
                  <c:v>91</c:v>
                </c:pt>
                <c:pt idx="1196">
                  <c:v>91</c:v>
                </c:pt>
                <c:pt idx="1197">
                  <c:v>91</c:v>
                </c:pt>
                <c:pt idx="1198">
                  <c:v>91</c:v>
                </c:pt>
                <c:pt idx="1199">
                  <c:v>91</c:v>
                </c:pt>
                <c:pt idx="1200">
                  <c:v>91</c:v>
                </c:pt>
                <c:pt idx="1201">
                  <c:v>91</c:v>
                </c:pt>
                <c:pt idx="1202">
                  <c:v>91</c:v>
                </c:pt>
                <c:pt idx="1203">
                  <c:v>91</c:v>
                </c:pt>
                <c:pt idx="1204">
                  <c:v>91</c:v>
                </c:pt>
                <c:pt idx="1205">
                  <c:v>93</c:v>
                </c:pt>
                <c:pt idx="1206">
                  <c:v>93</c:v>
                </c:pt>
                <c:pt idx="1207">
                  <c:v>93</c:v>
                </c:pt>
                <c:pt idx="1208">
                  <c:v>93</c:v>
                </c:pt>
                <c:pt idx="1209">
                  <c:v>93</c:v>
                </c:pt>
                <c:pt idx="1210">
                  <c:v>93</c:v>
                </c:pt>
                <c:pt idx="1211">
                  <c:v>93</c:v>
                </c:pt>
                <c:pt idx="1212">
                  <c:v>93</c:v>
                </c:pt>
                <c:pt idx="1213">
                  <c:v>93</c:v>
                </c:pt>
                <c:pt idx="1214">
                  <c:v>93</c:v>
                </c:pt>
                <c:pt idx="1215">
                  <c:v>93</c:v>
                </c:pt>
                <c:pt idx="1216">
                  <c:v>93</c:v>
                </c:pt>
                <c:pt idx="1217">
                  <c:v>93</c:v>
                </c:pt>
                <c:pt idx="1218">
                  <c:v>93</c:v>
                </c:pt>
                <c:pt idx="1219">
                  <c:v>93</c:v>
                </c:pt>
                <c:pt idx="1220">
                  <c:v>93</c:v>
                </c:pt>
                <c:pt idx="1221">
                  <c:v>91</c:v>
                </c:pt>
                <c:pt idx="1222">
                  <c:v>91</c:v>
                </c:pt>
                <c:pt idx="1223">
                  <c:v>91</c:v>
                </c:pt>
                <c:pt idx="1224">
                  <c:v>91</c:v>
                </c:pt>
                <c:pt idx="1225">
                  <c:v>91</c:v>
                </c:pt>
                <c:pt idx="1226">
                  <c:v>91</c:v>
                </c:pt>
                <c:pt idx="1227">
                  <c:v>91</c:v>
                </c:pt>
                <c:pt idx="1228">
                  <c:v>91</c:v>
                </c:pt>
                <c:pt idx="1229">
                  <c:v>91</c:v>
                </c:pt>
                <c:pt idx="1230">
                  <c:v>91</c:v>
                </c:pt>
                <c:pt idx="1231">
                  <c:v>91</c:v>
                </c:pt>
                <c:pt idx="1232">
                  <c:v>91</c:v>
                </c:pt>
                <c:pt idx="1233">
                  <c:v>91</c:v>
                </c:pt>
                <c:pt idx="1234">
                  <c:v>91</c:v>
                </c:pt>
                <c:pt idx="1235">
                  <c:v>91</c:v>
                </c:pt>
                <c:pt idx="1236">
                  <c:v>91</c:v>
                </c:pt>
                <c:pt idx="1237">
                  <c:v>91</c:v>
                </c:pt>
                <c:pt idx="1238">
                  <c:v>91</c:v>
                </c:pt>
                <c:pt idx="1239">
                  <c:v>91</c:v>
                </c:pt>
                <c:pt idx="1240">
                  <c:v>91</c:v>
                </c:pt>
                <c:pt idx="1241">
                  <c:v>91</c:v>
                </c:pt>
                <c:pt idx="1242">
                  <c:v>91</c:v>
                </c:pt>
                <c:pt idx="1243">
                  <c:v>91</c:v>
                </c:pt>
                <c:pt idx="1244">
                  <c:v>91</c:v>
                </c:pt>
                <c:pt idx="1245">
                  <c:v>91</c:v>
                </c:pt>
                <c:pt idx="1246">
                  <c:v>90</c:v>
                </c:pt>
                <c:pt idx="1247">
                  <c:v>88</c:v>
                </c:pt>
                <c:pt idx="1248">
                  <c:v>87</c:v>
                </c:pt>
                <c:pt idx="1249">
                  <c:v>85</c:v>
                </c:pt>
                <c:pt idx="1250">
                  <c:v>85</c:v>
                </c:pt>
                <c:pt idx="1251">
                  <c:v>84</c:v>
                </c:pt>
                <c:pt idx="1252">
                  <c:v>82</c:v>
                </c:pt>
                <c:pt idx="1253">
                  <c:v>82</c:v>
                </c:pt>
                <c:pt idx="1254">
                  <c:v>82</c:v>
                </c:pt>
                <c:pt idx="1255">
                  <c:v>82</c:v>
                </c:pt>
                <c:pt idx="1256">
                  <c:v>82</c:v>
                </c:pt>
                <c:pt idx="1257">
                  <c:v>82</c:v>
                </c:pt>
                <c:pt idx="1258">
                  <c:v>82</c:v>
                </c:pt>
                <c:pt idx="1259">
                  <c:v>82</c:v>
                </c:pt>
                <c:pt idx="1260">
                  <c:v>82</c:v>
                </c:pt>
                <c:pt idx="1261">
                  <c:v>82</c:v>
                </c:pt>
                <c:pt idx="1262">
                  <c:v>82</c:v>
                </c:pt>
                <c:pt idx="1263">
                  <c:v>82</c:v>
                </c:pt>
                <c:pt idx="1264">
                  <c:v>82</c:v>
                </c:pt>
                <c:pt idx="1265">
                  <c:v>82</c:v>
                </c:pt>
                <c:pt idx="1266">
                  <c:v>81</c:v>
                </c:pt>
                <c:pt idx="1267">
                  <c:v>81</c:v>
                </c:pt>
                <c:pt idx="1268">
                  <c:v>81</c:v>
                </c:pt>
                <c:pt idx="1269">
                  <c:v>81</c:v>
                </c:pt>
                <c:pt idx="1270">
                  <c:v>81</c:v>
                </c:pt>
                <c:pt idx="1271">
                  <c:v>81</c:v>
                </c:pt>
                <c:pt idx="1272">
                  <c:v>81</c:v>
                </c:pt>
                <c:pt idx="1273">
                  <c:v>81</c:v>
                </c:pt>
                <c:pt idx="1274">
                  <c:v>81</c:v>
                </c:pt>
                <c:pt idx="1275">
                  <c:v>81</c:v>
                </c:pt>
                <c:pt idx="1276">
                  <c:v>81</c:v>
                </c:pt>
                <c:pt idx="1277">
                  <c:v>81</c:v>
                </c:pt>
                <c:pt idx="1278">
                  <c:v>81</c:v>
                </c:pt>
                <c:pt idx="1279">
                  <c:v>81</c:v>
                </c:pt>
                <c:pt idx="1280">
                  <c:v>81</c:v>
                </c:pt>
                <c:pt idx="1281">
                  <c:v>81</c:v>
                </c:pt>
                <c:pt idx="1282">
                  <c:v>81</c:v>
                </c:pt>
                <c:pt idx="1283">
                  <c:v>81</c:v>
                </c:pt>
                <c:pt idx="1284">
                  <c:v>81</c:v>
                </c:pt>
                <c:pt idx="1285">
                  <c:v>81</c:v>
                </c:pt>
                <c:pt idx="1286">
                  <c:v>81</c:v>
                </c:pt>
                <c:pt idx="1287">
                  <c:v>81</c:v>
                </c:pt>
                <c:pt idx="1288">
                  <c:v>81</c:v>
                </c:pt>
                <c:pt idx="1289">
                  <c:v>81</c:v>
                </c:pt>
                <c:pt idx="1290">
                  <c:v>81</c:v>
                </c:pt>
                <c:pt idx="1291">
                  <c:v>81</c:v>
                </c:pt>
                <c:pt idx="1292">
                  <c:v>81</c:v>
                </c:pt>
                <c:pt idx="1293">
                  <c:v>81</c:v>
                </c:pt>
                <c:pt idx="1294">
                  <c:v>81</c:v>
                </c:pt>
                <c:pt idx="1295">
                  <c:v>82</c:v>
                </c:pt>
                <c:pt idx="1296">
                  <c:v>82</c:v>
                </c:pt>
                <c:pt idx="1297">
                  <c:v>82</c:v>
                </c:pt>
                <c:pt idx="1298">
                  <c:v>82</c:v>
                </c:pt>
                <c:pt idx="1299">
                  <c:v>82</c:v>
                </c:pt>
                <c:pt idx="1300">
                  <c:v>81</c:v>
                </c:pt>
                <c:pt idx="1301">
                  <c:v>81</c:v>
                </c:pt>
                <c:pt idx="1302">
                  <c:v>81</c:v>
                </c:pt>
                <c:pt idx="1303">
                  <c:v>81</c:v>
                </c:pt>
                <c:pt idx="1304">
                  <c:v>81</c:v>
                </c:pt>
                <c:pt idx="1305">
                  <c:v>79</c:v>
                </c:pt>
                <c:pt idx="1306">
                  <c:v>79</c:v>
                </c:pt>
                <c:pt idx="1307">
                  <c:v>79</c:v>
                </c:pt>
                <c:pt idx="1308">
                  <c:v>78</c:v>
                </c:pt>
                <c:pt idx="1309">
                  <c:v>78</c:v>
                </c:pt>
                <c:pt idx="1310">
                  <c:v>76</c:v>
                </c:pt>
                <c:pt idx="1311">
                  <c:v>78</c:v>
                </c:pt>
                <c:pt idx="1312">
                  <c:v>78</c:v>
                </c:pt>
                <c:pt idx="1313">
                  <c:v>78</c:v>
                </c:pt>
                <c:pt idx="1314">
                  <c:v>78</c:v>
                </c:pt>
                <c:pt idx="1315">
                  <c:v>78</c:v>
                </c:pt>
                <c:pt idx="1316">
                  <c:v>78</c:v>
                </c:pt>
                <c:pt idx="1317">
                  <c:v>78</c:v>
                </c:pt>
                <c:pt idx="1318">
                  <c:v>78</c:v>
                </c:pt>
                <c:pt idx="1319">
                  <c:v>78</c:v>
                </c:pt>
                <c:pt idx="1320">
                  <c:v>78</c:v>
                </c:pt>
                <c:pt idx="1321">
                  <c:v>78</c:v>
                </c:pt>
                <c:pt idx="1322">
                  <c:v>78</c:v>
                </c:pt>
                <c:pt idx="1323">
                  <c:v>78</c:v>
                </c:pt>
                <c:pt idx="1324">
                  <c:v>78</c:v>
                </c:pt>
                <c:pt idx="1325">
                  <c:v>78</c:v>
                </c:pt>
                <c:pt idx="1326">
                  <c:v>78</c:v>
                </c:pt>
                <c:pt idx="1327">
                  <c:v>78</c:v>
                </c:pt>
                <c:pt idx="1328">
                  <c:v>78</c:v>
                </c:pt>
                <c:pt idx="1329">
                  <c:v>78</c:v>
                </c:pt>
                <c:pt idx="1330">
                  <c:v>78</c:v>
                </c:pt>
                <c:pt idx="1331">
                  <c:v>78</c:v>
                </c:pt>
                <c:pt idx="1332">
                  <c:v>78</c:v>
                </c:pt>
                <c:pt idx="1333">
                  <c:v>78</c:v>
                </c:pt>
                <c:pt idx="1334">
                  <c:v>78</c:v>
                </c:pt>
                <c:pt idx="1335">
                  <c:v>78</c:v>
                </c:pt>
                <c:pt idx="1336">
                  <c:v>78</c:v>
                </c:pt>
                <c:pt idx="1337">
                  <c:v>78</c:v>
                </c:pt>
                <c:pt idx="1338">
                  <c:v>78</c:v>
                </c:pt>
                <c:pt idx="1339">
                  <c:v>78</c:v>
                </c:pt>
                <c:pt idx="1340">
                  <c:v>78</c:v>
                </c:pt>
                <c:pt idx="1341">
                  <c:v>78</c:v>
                </c:pt>
                <c:pt idx="1342">
                  <c:v>78</c:v>
                </c:pt>
                <c:pt idx="1343">
                  <c:v>78</c:v>
                </c:pt>
                <c:pt idx="1344">
                  <c:v>78</c:v>
                </c:pt>
                <c:pt idx="1345">
                  <c:v>78</c:v>
                </c:pt>
                <c:pt idx="1346">
                  <c:v>78</c:v>
                </c:pt>
                <c:pt idx="1347">
                  <c:v>78</c:v>
                </c:pt>
                <c:pt idx="1348">
                  <c:v>78</c:v>
                </c:pt>
                <c:pt idx="1349">
                  <c:v>78</c:v>
                </c:pt>
                <c:pt idx="1350">
                  <c:v>78</c:v>
                </c:pt>
                <c:pt idx="1351">
                  <c:v>78</c:v>
                </c:pt>
                <c:pt idx="1352">
                  <c:v>78</c:v>
                </c:pt>
                <c:pt idx="1353">
                  <c:v>78</c:v>
                </c:pt>
                <c:pt idx="1354">
                  <c:v>78</c:v>
                </c:pt>
                <c:pt idx="1355">
                  <c:v>78</c:v>
                </c:pt>
                <c:pt idx="1356">
                  <c:v>78</c:v>
                </c:pt>
                <c:pt idx="1357">
                  <c:v>78</c:v>
                </c:pt>
                <c:pt idx="1358">
                  <c:v>78</c:v>
                </c:pt>
                <c:pt idx="1359">
                  <c:v>78</c:v>
                </c:pt>
                <c:pt idx="1360">
                  <c:v>78</c:v>
                </c:pt>
                <c:pt idx="1361">
                  <c:v>78</c:v>
                </c:pt>
                <c:pt idx="1362">
                  <c:v>78</c:v>
                </c:pt>
                <c:pt idx="1363">
                  <c:v>78</c:v>
                </c:pt>
                <c:pt idx="1364">
                  <c:v>78</c:v>
                </c:pt>
                <c:pt idx="1365">
                  <c:v>78</c:v>
                </c:pt>
                <c:pt idx="1366">
                  <c:v>78</c:v>
                </c:pt>
                <c:pt idx="1367">
                  <c:v>78</c:v>
                </c:pt>
                <c:pt idx="1368">
                  <c:v>78</c:v>
                </c:pt>
                <c:pt idx="1369">
                  <c:v>76</c:v>
                </c:pt>
                <c:pt idx="1370">
                  <c:v>76</c:v>
                </c:pt>
                <c:pt idx="1371">
                  <c:v>76</c:v>
                </c:pt>
                <c:pt idx="1372">
                  <c:v>76</c:v>
                </c:pt>
                <c:pt idx="1373">
                  <c:v>78</c:v>
                </c:pt>
                <c:pt idx="1374">
                  <c:v>82</c:v>
                </c:pt>
                <c:pt idx="1375">
                  <c:v>109</c:v>
                </c:pt>
                <c:pt idx="1376">
                  <c:v>130</c:v>
                </c:pt>
                <c:pt idx="1377">
                  <c:v>138</c:v>
                </c:pt>
                <c:pt idx="1378">
                  <c:v>145</c:v>
                </c:pt>
                <c:pt idx="1379">
                  <c:v>157</c:v>
                </c:pt>
                <c:pt idx="1380">
                  <c:v>177</c:v>
                </c:pt>
                <c:pt idx="1381">
                  <c:v>194</c:v>
                </c:pt>
                <c:pt idx="1382">
                  <c:v>210</c:v>
                </c:pt>
                <c:pt idx="1383">
                  <c:v>230</c:v>
                </c:pt>
                <c:pt idx="1384">
                  <c:v>239</c:v>
                </c:pt>
                <c:pt idx="1385">
                  <c:v>248</c:v>
                </c:pt>
                <c:pt idx="1386">
                  <c:v>248</c:v>
                </c:pt>
                <c:pt idx="1387">
                  <c:v>237</c:v>
                </c:pt>
                <c:pt idx="1388">
                  <c:v>230</c:v>
                </c:pt>
                <c:pt idx="1389">
                  <c:v>226</c:v>
                </c:pt>
                <c:pt idx="1390">
                  <c:v>248</c:v>
                </c:pt>
                <c:pt idx="1391">
                  <c:v>290</c:v>
                </c:pt>
                <c:pt idx="1392">
                  <c:v>350</c:v>
                </c:pt>
                <c:pt idx="1393">
                  <c:v>411</c:v>
                </c:pt>
                <c:pt idx="1394">
                  <c:v>471</c:v>
                </c:pt>
                <c:pt idx="1395">
                  <c:v>517</c:v>
                </c:pt>
                <c:pt idx="1396">
                  <c:v>548</c:v>
                </c:pt>
                <c:pt idx="1397">
                  <c:v>562</c:v>
                </c:pt>
                <c:pt idx="1398">
                  <c:v>548</c:v>
                </c:pt>
                <c:pt idx="1399">
                  <c:v>521</c:v>
                </c:pt>
                <c:pt idx="1400">
                  <c:v>495</c:v>
                </c:pt>
                <c:pt idx="1401">
                  <c:v>463</c:v>
                </c:pt>
                <c:pt idx="1402">
                  <c:v>434</c:v>
                </c:pt>
                <c:pt idx="1403">
                  <c:v>408</c:v>
                </c:pt>
                <c:pt idx="1404">
                  <c:v>383</c:v>
                </c:pt>
                <c:pt idx="1405">
                  <c:v>363</c:v>
                </c:pt>
                <c:pt idx="1406">
                  <c:v>350</c:v>
                </c:pt>
                <c:pt idx="1407">
                  <c:v>336</c:v>
                </c:pt>
                <c:pt idx="1408">
                  <c:v>325</c:v>
                </c:pt>
                <c:pt idx="1409">
                  <c:v>312</c:v>
                </c:pt>
                <c:pt idx="1410">
                  <c:v>303</c:v>
                </c:pt>
                <c:pt idx="1411">
                  <c:v>294</c:v>
                </c:pt>
                <c:pt idx="1412">
                  <c:v>288</c:v>
                </c:pt>
                <c:pt idx="1413">
                  <c:v>278</c:v>
                </c:pt>
                <c:pt idx="1414">
                  <c:v>270</c:v>
                </c:pt>
                <c:pt idx="1415">
                  <c:v>262</c:v>
                </c:pt>
                <c:pt idx="1416">
                  <c:v>252</c:v>
                </c:pt>
                <c:pt idx="1417">
                  <c:v>241</c:v>
                </c:pt>
                <c:pt idx="1418">
                  <c:v>232</c:v>
                </c:pt>
                <c:pt idx="1419">
                  <c:v>226</c:v>
                </c:pt>
                <c:pt idx="1420">
                  <c:v>220</c:v>
                </c:pt>
                <c:pt idx="1421">
                  <c:v>216</c:v>
                </c:pt>
                <c:pt idx="1422">
                  <c:v>212</c:v>
                </c:pt>
                <c:pt idx="1423">
                  <c:v>210</c:v>
                </c:pt>
                <c:pt idx="1424">
                  <c:v>208</c:v>
                </c:pt>
                <c:pt idx="1425">
                  <c:v>202</c:v>
                </c:pt>
                <c:pt idx="1426">
                  <c:v>198</c:v>
                </c:pt>
                <c:pt idx="1427">
                  <c:v>194</c:v>
                </c:pt>
                <c:pt idx="1428">
                  <c:v>190</c:v>
                </c:pt>
                <c:pt idx="1429">
                  <c:v>186</c:v>
                </c:pt>
                <c:pt idx="1430">
                  <c:v>183</c:v>
                </c:pt>
                <c:pt idx="1431">
                  <c:v>179</c:v>
                </c:pt>
                <c:pt idx="1432">
                  <c:v>177</c:v>
                </c:pt>
                <c:pt idx="1433">
                  <c:v>174</c:v>
                </c:pt>
                <c:pt idx="1434">
                  <c:v>170</c:v>
                </c:pt>
                <c:pt idx="1435">
                  <c:v>166</c:v>
                </c:pt>
                <c:pt idx="1436">
                  <c:v>164</c:v>
                </c:pt>
                <c:pt idx="1437">
                  <c:v>163</c:v>
                </c:pt>
                <c:pt idx="1438">
                  <c:v>159</c:v>
                </c:pt>
                <c:pt idx="1439">
                  <c:v>157</c:v>
                </c:pt>
                <c:pt idx="1440">
                  <c:v>154</c:v>
                </c:pt>
                <c:pt idx="1441">
                  <c:v>152</c:v>
                </c:pt>
                <c:pt idx="1442">
                  <c:v>148</c:v>
                </c:pt>
                <c:pt idx="1443">
                  <c:v>147</c:v>
                </c:pt>
                <c:pt idx="1444">
                  <c:v>143</c:v>
                </c:pt>
                <c:pt idx="1445">
                  <c:v>142</c:v>
                </c:pt>
                <c:pt idx="1446">
                  <c:v>140</c:v>
                </c:pt>
                <c:pt idx="1447">
                  <c:v>138</c:v>
                </c:pt>
                <c:pt idx="1448">
                  <c:v>137</c:v>
                </c:pt>
                <c:pt idx="1449">
                  <c:v>135</c:v>
                </c:pt>
                <c:pt idx="1450">
                  <c:v>135</c:v>
                </c:pt>
                <c:pt idx="1451">
                  <c:v>133</c:v>
                </c:pt>
                <c:pt idx="1452">
                  <c:v>133</c:v>
                </c:pt>
                <c:pt idx="1453">
                  <c:v>132</c:v>
                </c:pt>
                <c:pt idx="1454">
                  <c:v>130</c:v>
                </c:pt>
                <c:pt idx="1455">
                  <c:v>130</c:v>
                </c:pt>
                <c:pt idx="1456">
                  <c:v>129</c:v>
                </c:pt>
                <c:pt idx="1457">
                  <c:v>129</c:v>
                </c:pt>
                <c:pt idx="1458">
                  <c:v>129</c:v>
                </c:pt>
                <c:pt idx="1459">
                  <c:v>127</c:v>
                </c:pt>
                <c:pt idx="1460">
                  <c:v>127</c:v>
                </c:pt>
                <c:pt idx="1461">
                  <c:v>127</c:v>
                </c:pt>
                <c:pt idx="1462">
                  <c:v>127</c:v>
                </c:pt>
                <c:pt idx="1463">
                  <c:v>125</c:v>
                </c:pt>
                <c:pt idx="1464">
                  <c:v>125</c:v>
                </c:pt>
                <c:pt idx="1465">
                  <c:v>125</c:v>
                </c:pt>
                <c:pt idx="1466">
                  <c:v>125</c:v>
                </c:pt>
                <c:pt idx="1467">
                  <c:v>124</c:v>
                </c:pt>
                <c:pt idx="1468">
                  <c:v>122</c:v>
                </c:pt>
                <c:pt idx="1469">
                  <c:v>122</c:v>
                </c:pt>
                <c:pt idx="1470">
                  <c:v>121</c:v>
                </c:pt>
                <c:pt idx="1471">
                  <c:v>121</c:v>
                </c:pt>
                <c:pt idx="1472">
                  <c:v>119</c:v>
                </c:pt>
                <c:pt idx="1473">
                  <c:v>119</c:v>
                </c:pt>
                <c:pt idx="1474">
                  <c:v>118</c:v>
                </c:pt>
                <c:pt idx="1475">
                  <c:v>116</c:v>
                </c:pt>
                <c:pt idx="1476">
                  <c:v>116</c:v>
                </c:pt>
                <c:pt idx="1477">
                  <c:v>116</c:v>
                </c:pt>
                <c:pt idx="1478">
                  <c:v>116</c:v>
                </c:pt>
                <c:pt idx="1479">
                  <c:v>115</c:v>
                </c:pt>
                <c:pt idx="1480">
                  <c:v>115</c:v>
                </c:pt>
                <c:pt idx="1481">
                  <c:v>113</c:v>
                </c:pt>
                <c:pt idx="1482">
                  <c:v>113</c:v>
                </c:pt>
                <c:pt idx="1483">
                  <c:v>112</c:v>
                </c:pt>
                <c:pt idx="1484">
                  <c:v>111</c:v>
                </c:pt>
                <c:pt idx="1485">
                  <c:v>111</c:v>
                </c:pt>
                <c:pt idx="1486">
                  <c:v>109</c:v>
                </c:pt>
                <c:pt idx="1487">
                  <c:v>109</c:v>
                </c:pt>
                <c:pt idx="1488">
                  <c:v>109</c:v>
                </c:pt>
              </c:numCache>
            </c:numRef>
          </c:xVal>
          <c:yVal>
            <c:numRef>
              <c:f>Sheet1!$D$6:$D$1494</c:f>
              <c:numCache>
                <c:formatCode>General</c:formatCode>
                <c:ptCount val="1489"/>
                <c:pt idx="0">
                  <c:v>0</c:v>
                </c:pt>
                <c:pt idx="1">
                  <c:v>0.329849</c:v>
                </c:pt>
                <c:pt idx="2">
                  <c:v>12.295019</c:v>
                </c:pt>
                <c:pt idx="3">
                  <c:v>25.114470000000001</c:v>
                </c:pt>
                <c:pt idx="4">
                  <c:v>34.520755999999999</c:v>
                </c:pt>
                <c:pt idx="5">
                  <c:v>42.425621</c:v>
                </c:pt>
                <c:pt idx="6">
                  <c:v>48.285331999999997</c:v>
                </c:pt>
                <c:pt idx="7">
                  <c:v>52.565472</c:v>
                </c:pt>
                <c:pt idx="8">
                  <c:v>55.625388999999998</c:v>
                </c:pt>
                <c:pt idx="9">
                  <c:v>57.820168000000002</c:v>
                </c:pt>
                <c:pt idx="10">
                  <c:v>59.365161999999998</c:v>
                </c:pt>
                <c:pt idx="11">
                  <c:v>60.424892</c:v>
                </c:pt>
                <c:pt idx="12">
                  <c:v>61.152920000000002</c:v>
                </c:pt>
                <c:pt idx="13">
                  <c:v>61.653606000000003</c:v>
                </c:pt>
                <c:pt idx="14">
                  <c:v>61.999523000000003</c:v>
                </c:pt>
                <c:pt idx="15">
                  <c:v>62.236465000000003</c:v>
                </c:pt>
                <c:pt idx="16">
                  <c:v>62.396720999999999</c:v>
                </c:pt>
                <c:pt idx="17">
                  <c:v>62.503143000000001</c:v>
                </c:pt>
                <c:pt idx="18">
                  <c:v>62.571846000000001</c:v>
                </c:pt>
                <c:pt idx="19">
                  <c:v>62.614078999999997</c:v>
                </c:pt>
                <c:pt idx="20">
                  <c:v>62.637748999999999</c:v>
                </c:pt>
                <c:pt idx="21">
                  <c:v>62.648403000000002</c:v>
                </c:pt>
                <c:pt idx="22">
                  <c:v>62.649932999999997</c:v>
                </c:pt>
                <c:pt idx="23">
                  <c:v>62.645060999999998</c:v>
                </c:pt>
                <c:pt idx="24">
                  <c:v>62.635696000000003</c:v>
                </c:pt>
                <c:pt idx="25">
                  <c:v>62.623179999999998</c:v>
                </c:pt>
                <c:pt idx="26">
                  <c:v>62.608452</c:v>
                </c:pt>
                <c:pt idx="27">
                  <c:v>62.592171</c:v>
                </c:pt>
                <c:pt idx="28">
                  <c:v>62.574790999999998</c:v>
                </c:pt>
                <c:pt idx="29">
                  <c:v>62.556643999999999</c:v>
                </c:pt>
                <c:pt idx="30">
                  <c:v>62.537951999999997</c:v>
                </c:pt>
                <c:pt idx="31">
                  <c:v>62.518878999999998</c:v>
                </c:pt>
                <c:pt idx="32">
                  <c:v>62.499535000000002</c:v>
                </c:pt>
                <c:pt idx="33">
                  <c:v>62.48</c:v>
                </c:pt>
                <c:pt idx="34">
                  <c:v>62.460335000000001</c:v>
                </c:pt>
                <c:pt idx="35">
                  <c:v>62.440575000000003</c:v>
                </c:pt>
                <c:pt idx="36">
                  <c:v>62.420752999999998</c:v>
                </c:pt>
                <c:pt idx="37">
                  <c:v>62.400886999999997</c:v>
                </c:pt>
                <c:pt idx="38">
                  <c:v>62.380989</c:v>
                </c:pt>
                <c:pt idx="39">
                  <c:v>62.361075999999997</c:v>
                </c:pt>
                <c:pt idx="40">
                  <c:v>62.341147999999997</c:v>
                </c:pt>
                <c:pt idx="41">
                  <c:v>62.321216999999997</c:v>
                </c:pt>
                <c:pt idx="42">
                  <c:v>62.301276999999999</c:v>
                </c:pt>
                <c:pt idx="43">
                  <c:v>62.281342000000002</c:v>
                </c:pt>
                <c:pt idx="44">
                  <c:v>62.261406000000001</c:v>
                </c:pt>
                <c:pt idx="45">
                  <c:v>62.241473999999997</c:v>
                </c:pt>
                <c:pt idx="46">
                  <c:v>62.221545999999996</c:v>
                </c:pt>
                <c:pt idx="47">
                  <c:v>62.201622</c:v>
                </c:pt>
                <c:pt idx="48">
                  <c:v>62.181702000000001</c:v>
                </c:pt>
                <c:pt idx="49">
                  <c:v>62.161788999999999</c:v>
                </c:pt>
                <c:pt idx="50">
                  <c:v>62.141883999999997</c:v>
                </c:pt>
                <c:pt idx="51">
                  <c:v>62.121983</c:v>
                </c:pt>
                <c:pt idx="52">
                  <c:v>62.102085000000002</c:v>
                </c:pt>
                <c:pt idx="53">
                  <c:v>62.082194999999999</c:v>
                </c:pt>
                <c:pt idx="54">
                  <c:v>62.062313000000003</c:v>
                </c:pt>
                <c:pt idx="55">
                  <c:v>62.042434999999998</c:v>
                </c:pt>
                <c:pt idx="56">
                  <c:v>62.022564000000003</c:v>
                </c:pt>
                <c:pt idx="57">
                  <c:v>62.002701000000002</c:v>
                </c:pt>
                <c:pt idx="58">
                  <c:v>61.982841000000001</c:v>
                </c:pt>
                <c:pt idx="59">
                  <c:v>61.962989999999998</c:v>
                </c:pt>
                <c:pt idx="60">
                  <c:v>61.943145999999999</c:v>
                </c:pt>
                <c:pt idx="61">
                  <c:v>41.757171999999997</c:v>
                </c:pt>
                <c:pt idx="62">
                  <c:v>46.622585000000001</c:v>
                </c:pt>
                <c:pt idx="63">
                  <c:v>50.599212999999999</c:v>
                </c:pt>
                <c:pt idx="64">
                  <c:v>53.707714000000003</c:v>
                </c:pt>
                <c:pt idx="65">
                  <c:v>55.640633000000001</c:v>
                </c:pt>
                <c:pt idx="66">
                  <c:v>57.026038999999997</c:v>
                </c:pt>
                <c:pt idx="67">
                  <c:v>58.080520999999997</c:v>
                </c:pt>
                <c:pt idx="68">
                  <c:v>58.892212000000001</c:v>
                </c:pt>
                <c:pt idx="69">
                  <c:v>59.521552999999997</c:v>
                </c:pt>
                <c:pt idx="70">
                  <c:v>60.006577</c:v>
                </c:pt>
                <c:pt idx="71">
                  <c:v>60.377791999999999</c:v>
                </c:pt>
                <c:pt idx="72">
                  <c:v>60.663086</c:v>
                </c:pt>
                <c:pt idx="73">
                  <c:v>60.882133000000003</c:v>
                </c:pt>
                <c:pt idx="74">
                  <c:v>61.048912000000001</c:v>
                </c:pt>
                <c:pt idx="75">
                  <c:v>61.174202000000001</c:v>
                </c:pt>
                <c:pt idx="76">
                  <c:v>61.270119000000001</c:v>
                </c:pt>
                <c:pt idx="77">
                  <c:v>61.340477</c:v>
                </c:pt>
                <c:pt idx="78">
                  <c:v>61.390835000000003</c:v>
                </c:pt>
                <c:pt idx="79">
                  <c:v>61.425514</c:v>
                </c:pt>
                <c:pt idx="80">
                  <c:v>61.447906000000003</c:v>
                </c:pt>
                <c:pt idx="81">
                  <c:v>61.473117999999999</c:v>
                </c:pt>
                <c:pt idx="82">
                  <c:v>61.492249000000001</c:v>
                </c:pt>
                <c:pt idx="83">
                  <c:v>61.502524999999999</c:v>
                </c:pt>
                <c:pt idx="84">
                  <c:v>61.505566000000002</c:v>
                </c:pt>
                <c:pt idx="85">
                  <c:v>61.496020999999999</c:v>
                </c:pt>
                <c:pt idx="86">
                  <c:v>61.483756999999997</c:v>
                </c:pt>
                <c:pt idx="87">
                  <c:v>61.469634999999997</c:v>
                </c:pt>
                <c:pt idx="88">
                  <c:v>61.453719999999997</c:v>
                </c:pt>
                <c:pt idx="89">
                  <c:v>49.607773000000002</c:v>
                </c:pt>
                <c:pt idx="90">
                  <c:v>55.620460999999999</c:v>
                </c:pt>
                <c:pt idx="91">
                  <c:v>52.053764000000001</c:v>
                </c:pt>
                <c:pt idx="92">
                  <c:v>53.27187</c:v>
                </c:pt>
                <c:pt idx="93">
                  <c:v>54.400241999999999</c:v>
                </c:pt>
                <c:pt idx="94">
                  <c:v>55.591361999999997</c:v>
                </c:pt>
                <c:pt idx="95">
                  <c:v>56.708019</c:v>
                </c:pt>
                <c:pt idx="96">
                  <c:v>57.616135</c:v>
                </c:pt>
                <c:pt idx="97">
                  <c:v>58.346905</c:v>
                </c:pt>
                <c:pt idx="98">
                  <c:v>58.938003999999999</c:v>
                </c:pt>
                <c:pt idx="99">
                  <c:v>59.412384000000003</c:v>
                </c:pt>
                <c:pt idx="100">
                  <c:v>59.793365000000001</c:v>
                </c:pt>
                <c:pt idx="101">
                  <c:v>60.094486000000003</c:v>
                </c:pt>
                <c:pt idx="102">
                  <c:v>60.335464000000002</c:v>
                </c:pt>
                <c:pt idx="103">
                  <c:v>60.527168000000003</c:v>
                </c:pt>
                <c:pt idx="104">
                  <c:v>60.677554999999998</c:v>
                </c:pt>
                <c:pt idx="105">
                  <c:v>61.194572000000001</c:v>
                </c:pt>
                <c:pt idx="106">
                  <c:v>61.819698000000002</c:v>
                </c:pt>
                <c:pt idx="107">
                  <c:v>62.193756</c:v>
                </c:pt>
                <c:pt idx="108">
                  <c:v>62.499687000000002</c:v>
                </c:pt>
                <c:pt idx="109">
                  <c:v>62.309897999999997</c:v>
                </c:pt>
                <c:pt idx="110">
                  <c:v>62.192123000000002</c:v>
                </c:pt>
                <c:pt idx="111">
                  <c:v>62.235123000000002</c:v>
                </c:pt>
                <c:pt idx="112">
                  <c:v>62.186473999999997</c:v>
                </c:pt>
                <c:pt idx="113">
                  <c:v>62.144095999999998</c:v>
                </c:pt>
                <c:pt idx="114">
                  <c:v>62.138016</c:v>
                </c:pt>
                <c:pt idx="115">
                  <c:v>62.137332999999998</c:v>
                </c:pt>
                <c:pt idx="116">
                  <c:v>62.168491000000003</c:v>
                </c:pt>
                <c:pt idx="117">
                  <c:v>62.987800999999997</c:v>
                </c:pt>
                <c:pt idx="118">
                  <c:v>63.689605999999998</c:v>
                </c:pt>
                <c:pt idx="119">
                  <c:v>61.726779999999998</c:v>
                </c:pt>
                <c:pt idx="120">
                  <c:v>63.900489999999998</c:v>
                </c:pt>
                <c:pt idx="121">
                  <c:v>66.177314999999993</c:v>
                </c:pt>
                <c:pt idx="122">
                  <c:v>68.532791000000003</c:v>
                </c:pt>
                <c:pt idx="123">
                  <c:v>70.790290999999996</c:v>
                </c:pt>
                <c:pt idx="124">
                  <c:v>72.824218999999999</c:v>
                </c:pt>
                <c:pt idx="125">
                  <c:v>72.919501999999994</c:v>
                </c:pt>
                <c:pt idx="126">
                  <c:v>74.531914</c:v>
                </c:pt>
                <c:pt idx="127">
                  <c:v>77.101280000000003</c:v>
                </c:pt>
                <c:pt idx="128">
                  <c:v>79.776909000000003</c:v>
                </c:pt>
                <c:pt idx="129">
                  <c:v>88.601203999999996</c:v>
                </c:pt>
                <c:pt idx="130">
                  <c:v>98.541977000000003</c:v>
                </c:pt>
                <c:pt idx="131">
                  <c:v>108.582565</c:v>
                </c:pt>
                <c:pt idx="132">
                  <c:v>131.82360800000001</c:v>
                </c:pt>
                <c:pt idx="133">
                  <c:v>167.73422199999999</c:v>
                </c:pt>
                <c:pt idx="134">
                  <c:v>198.443039</c:v>
                </c:pt>
                <c:pt idx="135">
                  <c:v>239.398529</c:v>
                </c:pt>
                <c:pt idx="136">
                  <c:v>303.10183699999999</c:v>
                </c:pt>
                <c:pt idx="137">
                  <c:v>385.11251800000002</c:v>
                </c:pt>
                <c:pt idx="138">
                  <c:v>478.76916499999999</c:v>
                </c:pt>
                <c:pt idx="139">
                  <c:v>576.500854</c:v>
                </c:pt>
                <c:pt idx="140">
                  <c:v>666.25561500000003</c:v>
                </c:pt>
                <c:pt idx="141">
                  <c:v>735.98443599999996</c:v>
                </c:pt>
                <c:pt idx="142">
                  <c:v>784.68579099999999</c:v>
                </c:pt>
                <c:pt idx="143">
                  <c:v>818.05627400000003</c:v>
                </c:pt>
                <c:pt idx="144">
                  <c:v>838.53228799999999</c:v>
                </c:pt>
                <c:pt idx="145">
                  <c:v>850.70056199999999</c:v>
                </c:pt>
                <c:pt idx="146">
                  <c:v>857.08575399999995</c:v>
                </c:pt>
                <c:pt idx="147">
                  <c:v>861.08483899999999</c:v>
                </c:pt>
                <c:pt idx="148">
                  <c:v>866.99249299999997</c:v>
                </c:pt>
                <c:pt idx="149">
                  <c:v>877.07751499999995</c:v>
                </c:pt>
                <c:pt idx="150">
                  <c:v>891.03521699999999</c:v>
                </c:pt>
                <c:pt idx="151">
                  <c:v>907.48223900000005</c:v>
                </c:pt>
                <c:pt idx="152">
                  <c:v>923.837402</c:v>
                </c:pt>
                <c:pt idx="153">
                  <c:v>938.18469200000004</c:v>
                </c:pt>
                <c:pt idx="154">
                  <c:v>954.70556599999998</c:v>
                </c:pt>
                <c:pt idx="155">
                  <c:v>966.09112500000003</c:v>
                </c:pt>
                <c:pt idx="156">
                  <c:v>971.89855999999997</c:v>
                </c:pt>
                <c:pt idx="157">
                  <c:v>973.04022199999997</c:v>
                </c:pt>
                <c:pt idx="158">
                  <c:v>973.83459500000004</c:v>
                </c:pt>
                <c:pt idx="159">
                  <c:v>968.898865</c:v>
                </c:pt>
                <c:pt idx="160">
                  <c:v>959.58673099999999</c:v>
                </c:pt>
                <c:pt idx="161">
                  <c:v>951.399719</c:v>
                </c:pt>
                <c:pt idx="162">
                  <c:v>944.89239499999996</c:v>
                </c:pt>
                <c:pt idx="163">
                  <c:v>947.79870600000004</c:v>
                </c:pt>
                <c:pt idx="164">
                  <c:v>959.34802200000001</c:v>
                </c:pt>
                <c:pt idx="165">
                  <c:v>982.45648200000005</c:v>
                </c:pt>
                <c:pt idx="166" formatCode="#,##0.00">
                  <c:v>1010.359497</c:v>
                </c:pt>
                <c:pt idx="167" formatCode="#,##0.00">
                  <c:v>1042.373169</c:v>
                </c:pt>
                <c:pt idx="168" formatCode="#,##0.00">
                  <c:v>1080.2177730000001</c:v>
                </c:pt>
                <c:pt idx="169" formatCode="#,##0.00">
                  <c:v>1120.5902100000001</c:v>
                </c:pt>
                <c:pt idx="170" formatCode="#,##0.00">
                  <c:v>1159.190918</c:v>
                </c:pt>
                <c:pt idx="171" formatCode="#,##0.00">
                  <c:v>1194.5036620000001</c:v>
                </c:pt>
                <c:pt idx="172" formatCode="#,##0.00">
                  <c:v>1228.753784</c:v>
                </c:pt>
                <c:pt idx="173" formatCode="#,##0.00">
                  <c:v>1259.2148440000001</c:v>
                </c:pt>
                <c:pt idx="174" formatCode="#,##0.00">
                  <c:v>1284.3330080000001</c:v>
                </c:pt>
                <c:pt idx="175" formatCode="#,##0.00">
                  <c:v>1305.135986</c:v>
                </c:pt>
                <c:pt idx="176" formatCode="#,##0.00">
                  <c:v>1321.5048830000001</c:v>
                </c:pt>
                <c:pt idx="177" formatCode="#,##0.00">
                  <c:v>1330.1770019999999</c:v>
                </c:pt>
                <c:pt idx="178" formatCode="#,##0.00">
                  <c:v>1336.924683</c:v>
                </c:pt>
                <c:pt idx="179" formatCode="#,##0.00">
                  <c:v>1345.0546879999999</c:v>
                </c:pt>
                <c:pt idx="180" formatCode="#,##0.00">
                  <c:v>1350.370361</c:v>
                </c:pt>
                <c:pt idx="181" formatCode="#,##0.00">
                  <c:v>1350.1832280000001</c:v>
                </c:pt>
                <c:pt idx="182" formatCode="#,##0.00">
                  <c:v>1339.6263429999999</c:v>
                </c:pt>
                <c:pt idx="183" formatCode="#,##0.00">
                  <c:v>1327.623169</c:v>
                </c:pt>
                <c:pt idx="184" formatCode="#,##0.00">
                  <c:v>1314.0035399999999</c:v>
                </c:pt>
                <c:pt idx="185" formatCode="#,##0.00">
                  <c:v>1301.071533</c:v>
                </c:pt>
                <c:pt idx="186" formatCode="#,##0.00">
                  <c:v>1290.404297</c:v>
                </c:pt>
                <c:pt idx="187" formatCode="#,##0.00">
                  <c:v>1283.3242190000001</c:v>
                </c:pt>
                <c:pt idx="188" formatCode="#,##0.00">
                  <c:v>1279.8630370000001</c:v>
                </c:pt>
                <c:pt idx="189" formatCode="#,##0.00">
                  <c:v>1284.2076420000001</c:v>
                </c:pt>
                <c:pt idx="190" formatCode="#,##0.00">
                  <c:v>1307.62085</c:v>
                </c:pt>
                <c:pt idx="191" formatCode="#,##0.00">
                  <c:v>1333.114746</c:v>
                </c:pt>
                <c:pt idx="192" formatCode="#,##0.00">
                  <c:v>1381.0485839999999</c:v>
                </c:pt>
                <c:pt idx="193" formatCode="#,##0.00">
                  <c:v>1440.221313</c:v>
                </c:pt>
                <c:pt idx="194" formatCode="#,##0.00">
                  <c:v>1500.644409</c:v>
                </c:pt>
                <c:pt idx="195" formatCode="#,##0.00">
                  <c:v>1568.9957280000001</c:v>
                </c:pt>
                <c:pt idx="196" formatCode="#,##0.00">
                  <c:v>1643.270264</c:v>
                </c:pt>
                <c:pt idx="197" formatCode="#,##0.00">
                  <c:v>1719.580078</c:v>
                </c:pt>
                <c:pt idx="198" formatCode="#,##0.00">
                  <c:v>1788.4537350000001</c:v>
                </c:pt>
                <c:pt idx="199" formatCode="#,##0.00">
                  <c:v>1847.3258060000001</c:v>
                </c:pt>
                <c:pt idx="200" formatCode="#,##0.00">
                  <c:v>1890.608154</c:v>
                </c:pt>
                <c:pt idx="201" formatCode="#,##0.00">
                  <c:v>1917.309814</c:v>
                </c:pt>
                <c:pt idx="202" formatCode="#,##0.00">
                  <c:v>1931.0604249999999</c:v>
                </c:pt>
                <c:pt idx="203" formatCode="#,##0.00">
                  <c:v>1926.9654539999999</c:v>
                </c:pt>
                <c:pt idx="204" formatCode="#,##0.00">
                  <c:v>1917.3005370000001</c:v>
                </c:pt>
                <c:pt idx="205" formatCode="#,##0.00">
                  <c:v>1902.7358400000001</c:v>
                </c:pt>
                <c:pt idx="206" formatCode="#,##0.00">
                  <c:v>1885.388672</c:v>
                </c:pt>
                <c:pt idx="207" formatCode="#,##0.00">
                  <c:v>1866.666504</c:v>
                </c:pt>
                <c:pt idx="208" formatCode="#,##0.00">
                  <c:v>1846.8435059999999</c:v>
                </c:pt>
                <c:pt idx="209" formatCode="#,##0.00">
                  <c:v>1825.8614500000001</c:v>
                </c:pt>
                <c:pt idx="210" formatCode="#,##0.00">
                  <c:v>1804.1103519999999</c:v>
                </c:pt>
                <c:pt idx="211" formatCode="#,##0.00">
                  <c:v>1778.0501710000001</c:v>
                </c:pt>
                <c:pt idx="212" formatCode="#,##0.00">
                  <c:v>1761.8604740000001</c:v>
                </c:pt>
                <c:pt idx="213" formatCode="#,##0.00">
                  <c:v>1740.7971190000001</c:v>
                </c:pt>
                <c:pt idx="214" formatCode="#,##0.00">
                  <c:v>1714.607422</c:v>
                </c:pt>
                <c:pt idx="215" formatCode="#,##0.00">
                  <c:v>1686.5230710000001</c:v>
                </c:pt>
                <c:pt idx="216" formatCode="#,##0.00">
                  <c:v>1655.911865</c:v>
                </c:pt>
                <c:pt idx="217" formatCode="#,##0.00">
                  <c:v>1620.642578</c:v>
                </c:pt>
                <c:pt idx="218" formatCode="#,##0.00">
                  <c:v>1589.3304439999999</c:v>
                </c:pt>
                <c:pt idx="219" formatCode="#,##0.00">
                  <c:v>1559.022461</c:v>
                </c:pt>
                <c:pt idx="220" formatCode="#,##0.00">
                  <c:v>1529.7210689999999</c:v>
                </c:pt>
                <c:pt idx="221" formatCode="#,##0.00">
                  <c:v>1501.785889</c:v>
                </c:pt>
                <c:pt idx="222" formatCode="#,##0.00">
                  <c:v>1474.7230219999999</c:v>
                </c:pt>
                <c:pt idx="223" formatCode="#,##0.00">
                  <c:v>1447.931519</c:v>
                </c:pt>
                <c:pt idx="224" formatCode="#,##0.00">
                  <c:v>1405.817139</c:v>
                </c:pt>
                <c:pt idx="225" formatCode="#,##0.00">
                  <c:v>1370.2651370000001</c:v>
                </c:pt>
                <c:pt idx="226" formatCode="#,##0.00">
                  <c:v>1345.4438479999999</c:v>
                </c:pt>
                <c:pt idx="227" formatCode="#,##0.00">
                  <c:v>1322.659302</c:v>
                </c:pt>
                <c:pt idx="228" formatCode="#,##0.00">
                  <c:v>1299.0928960000001</c:v>
                </c:pt>
                <c:pt idx="229" formatCode="#,##0.00">
                  <c:v>1275.9327390000001</c:v>
                </c:pt>
                <c:pt idx="230" formatCode="#,##0.00">
                  <c:v>1254.5483400000001</c:v>
                </c:pt>
                <c:pt idx="231" formatCode="#,##0.00">
                  <c:v>1232.283081</c:v>
                </c:pt>
                <c:pt idx="232" formatCode="#,##0.00">
                  <c:v>1205.966797</c:v>
                </c:pt>
                <c:pt idx="233" formatCode="#,##0.00">
                  <c:v>1176.5039059999999</c:v>
                </c:pt>
                <c:pt idx="234" formatCode="#,##0.00">
                  <c:v>1145.6204829999999</c:v>
                </c:pt>
                <c:pt idx="235" formatCode="#,##0.00">
                  <c:v>1114.3717039999999</c:v>
                </c:pt>
                <c:pt idx="236" formatCode="#,##0.00">
                  <c:v>1083.6260990000001</c:v>
                </c:pt>
                <c:pt idx="237" formatCode="#,##0.00">
                  <c:v>1053.878418</c:v>
                </c:pt>
                <c:pt idx="238" formatCode="#,##0.00">
                  <c:v>1025.562134</c:v>
                </c:pt>
                <c:pt idx="239">
                  <c:v>998.55413799999997</c:v>
                </c:pt>
                <c:pt idx="240">
                  <c:v>972.82086200000003</c:v>
                </c:pt>
                <c:pt idx="241">
                  <c:v>948.23113999999998</c:v>
                </c:pt>
                <c:pt idx="242">
                  <c:v>925.12683100000004</c:v>
                </c:pt>
                <c:pt idx="243">
                  <c:v>904.168274</c:v>
                </c:pt>
                <c:pt idx="244">
                  <c:v>885.10412599999995</c:v>
                </c:pt>
                <c:pt idx="245">
                  <c:v>868.61627199999998</c:v>
                </c:pt>
                <c:pt idx="246">
                  <c:v>854.50561500000003</c:v>
                </c:pt>
                <c:pt idx="247">
                  <c:v>843.57653800000003</c:v>
                </c:pt>
                <c:pt idx="248">
                  <c:v>838.82116699999995</c:v>
                </c:pt>
                <c:pt idx="249">
                  <c:v>839.95275900000001</c:v>
                </c:pt>
                <c:pt idx="250">
                  <c:v>848.33953899999995</c:v>
                </c:pt>
                <c:pt idx="251">
                  <c:v>861.621216</c:v>
                </c:pt>
                <c:pt idx="252">
                  <c:v>879.61859100000004</c:v>
                </c:pt>
                <c:pt idx="253">
                  <c:v>901.20715299999995</c:v>
                </c:pt>
                <c:pt idx="254">
                  <c:v>926.32550000000003</c:v>
                </c:pt>
                <c:pt idx="255">
                  <c:v>957.28814699999998</c:v>
                </c:pt>
                <c:pt idx="256">
                  <c:v>994.07122800000002</c:v>
                </c:pt>
                <c:pt idx="257" formatCode="#,##0.00">
                  <c:v>1043.610596</c:v>
                </c:pt>
                <c:pt idx="258" formatCode="#,##0.00">
                  <c:v>1135.4038089999999</c:v>
                </c:pt>
                <c:pt idx="259" formatCode="#,##0.00">
                  <c:v>1239.5314940000001</c:v>
                </c:pt>
                <c:pt idx="260" formatCode="#,##0.00">
                  <c:v>1379.2248540000001</c:v>
                </c:pt>
                <c:pt idx="261" formatCode="#,##0.00">
                  <c:v>1564.09375</c:v>
                </c:pt>
                <c:pt idx="262" formatCode="#,##0.00">
                  <c:v>1852.4951169999999</c:v>
                </c:pt>
                <c:pt idx="263" formatCode="#,##0.00">
                  <c:v>2156.2985840000001</c:v>
                </c:pt>
                <c:pt idx="264" formatCode="#,##0.00">
                  <c:v>2497.2719729999999</c:v>
                </c:pt>
                <c:pt idx="265" formatCode="#,##0.00">
                  <c:v>2948.7148440000001</c:v>
                </c:pt>
                <c:pt idx="266" formatCode="#,##0.00">
                  <c:v>3591.6660160000001</c:v>
                </c:pt>
                <c:pt idx="267" formatCode="#,##0.00">
                  <c:v>4284.9990230000003</c:v>
                </c:pt>
                <c:pt idx="268" formatCode="#,##0.00">
                  <c:v>5062.0322269999997</c:v>
                </c:pt>
                <c:pt idx="269" formatCode="#,##0.00">
                  <c:v>5896.203125</c:v>
                </c:pt>
                <c:pt idx="270" formatCode="#,##0.00">
                  <c:v>6806.1118159999996</c:v>
                </c:pt>
                <c:pt idx="271" formatCode="#,##0.00">
                  <c:v>7656.5673829999996</c:v>
                </c:pt>
                <c:pt idx="272" formatCode="#,##0.00">
                  <c:v>8676.2578119999998</c:v>
                </c:pt>
                <c:pt idx="273" formatCode="#,##0.00">
                  <c:v>9262.6064449999994</c:v>
                </c:pt>
                <c:pt idx="274" formatCode="#,##0.00">
                  <c:v>9922.7646480000003</c:v>
                </c:pt>
                <c:pt idx="275" formatCode="#,##0.00">
                  <c:v>10619.165039</c:v>
                </c:pt>
                <c:pt idx="276" formatCode="#,##0.00">
                  <c:v>11225.024414</c:v>
                </c:pt>
                <c:pt idx="277" formatCode="#,##0.00">
                  <c:v>11827.124023</c:v>
                </c:pt>
                <c:pt idx="278" formatCode="#,##0.00">
                  <c:v>12298.872069999999</c:v>
                </c:pt>
                <c:pt idx="279" formatCode="#,##0.00">
                  <c:v>12593.581055000001</c:v>
                </c:pt>
                <c:pt idx="280" formatCode="#,##0.00">
                  <c:v>12683.758789</c:v>
                </c:pt>
                <c:pt idx="281" formatCode="#,##0.00">
                  <c:v>12700.436523</c:v>
                </c:pt>
                <c:pt idx="282" formatCode="#,##0.00">
                  <c:v>12644.359375</c:v>
                </c:pt>
                <c:pt idx="283" formatCode="#,##0.00">
                  <c:v>12535.191406</c:v>
                </c:pt>
                <c:pt idx="284" formatCode="#,##0.00">
                  <c:v>12410.219727</c:v>
                </c:pt>
                <c:pt idx="285" formatCode="#,##0.00">
                  <c:v>12270.203125</c:v>
                </c:pt>
                <c:pt idx="286" formatCode="#,##0.00">
                  <c:v>12107.835938</c:v>
                </c:pt>
                <c:pt idx="287" formatCode="#,##0.00">
                  <c:v>11913.323242</c:v>
                </c:pt>
                <c:pt idx="288" formatCode="#,##0.00">
                  <c:v>11731.347656</c:v>
                </c:pt>
                <c:pt idx="289" formatCode="#,##0.00">
                  <c:v>11551.787109000001</c:v>
                </c:pt>
                <c:pt idx="290" formatCode="#,##0.00">
                  <c:v>11369.316406</c:v>
                </c:pt>
                <c:pt idx="291" formatCode="#,##0.00">
                  <c:v>11178.865234000001</c:v>
                </c:pt>
                <c:pt idx="292" formatCode="#,##0.00">
                  <c:v>10987.420898</c:v>
                </c:pt>
                <c:pt idx="293" formatCode="#,##0.00">
                  <c:v>10794.133789</c:v>
                </c:pt>
                <c:pt idx="294" formatCode="#,##0.00">
                  <c:v>10679.155273</c:v>
                </c:pt>
                <c:pt idx="295" formatCode="#,##0.00">
                  <c:v>10429.425781</c:v>
                </c:pt>
                <c:pt idx="296" formatCode="#,##0.00">
                  <c:v>10171.574219</c:v>
                </c:pt>
                <c:pt idx="297" formatCode="#,##0.00">
                  <c:v>9936.1396480000003</c:v>
                </c:pt>
                <c:pt idx="298" formatCode="#,##0.00">
                  <c:v>9724.0664059999999</c:v>
                </c:pt>
                <c:pt idx="299" formatCode="#,##0.00">
                  <c:v>9551.375</c:v>
                </c:pt>
                <c:pt idx="300" formatCode="#,##0.00">
                  <c:v>9414.0292969999991</c:v>
                </c:pt>
                <c:pt idx="301" formatCode="#,##0.00">
                  <c:v>9289.6845699999994</c:v>
                </c:pt>
                <c:pt idx="302" formatCode="#,##0.00">
                  <c:v>9161.9257809999999</c:v>
                </c:pt>
                <c:pt idx="303" formatCode="#,##0.00">
                  <c:v>9022.7382809999999</c:v>
                </c:pt>
                <c:pt idx="304" formatCode="#,##0.00">
                  <c:v>8844.7822269999997</c:v>
                </c:pt>
                <c:pt idx="305" formatCode="#,##0.00">
                  <c:v>8685.2363280000009</c:v>
                </c:pt>
                <c:pt idx="306" formatCode="#,##0.00">
                  <c:v>8575.8701170000004</c:v>
                </c:pt>
                <c:pt idx="307" formatCode="#,##0.00">
                  <c:v>8343.6025389999995</c:v>
                </c:pt>
                <c:pt idx="308" formatCode="#,##0.00">
                  <c:v>8125.8291019999997</c:v>
                </c:pt>
                <c:pt idx="309" formatCode="#,##0.00">
                  <c:v>7957.1245120000003</c:v>
                </c:pt>
                <c:pt idx="310" formatCode="#,##0.00">
                  <c:v>7686.53125</c:v>
                </c:pt>
                <c:pt idx="311" formatCode="#,##0.00">
                  <c:v>7491.5502930000002</c:v>
                </c:pt>
                <c:pt idx="312" formatCode="#,##0.00">
                  <c:v>7237.2880859999996</c:v>
                </c:pt>
                <c:pt idx="313" formatCode="#,##0.00">
                  <c:v>7013.9409180000002</c:v>
                </c:pt>
                <c:pt idx="314" formatCode="#,##0.00">
                  <c:v>6814.8881840000004</c:v>
                </c:pt>
                <c:pt idx="315" formatCode="#,##0.00">
                  <c:v>6549.3339839999999</c:v>
                </c:pt>
                <c:pt idx="316" formatCode="#,##0.00">
                  <c:v>6252.3642579999996</c:v>
                </c:pt>
                <c:pt idx="317" formatCode="#,##0.00">
                  <c:v>5994.4282229999999</c:v>
                </c:pt>
                <c:pt idx="318" formatCode="#,##0.00">
                  <c:v>5741.2109380000002</c:v>
                </c:pt>
                <c:pt idx="319" formatCode="#,##0.00">
                  <c:v>5517.7900390000004</c:v>
                </c:pt>
                <c:pt idx="320" formatCode="#,##0.00">
                  <c:v>5281.6796880000002</c:v>
                </c:pt>
                <c:pt idx="321" formatCode="#,##0.00">
                  <c:v>4940.0981449999999</c:v>
                </c:pt>
                <c:pt idx="322" formatCode="#,##0.00">
                  <c:v>4743.6254879999997</c:v>
                </c:pt>
                <c:pt idx="323" formatCode="#,##0.00">
                  <c:v>4542.4951170000004</c:v>
                </c:pt>
                <c:pt idx="324" formatCode="#,##0.00">
                  <c:v>4347.5888670000004</c:v>
                </c:pt>
                <c:pt idx="325" formatCode="#,##0.00">
                  <c:v>4134.1401370000003</c:v>
                </c:pt>
                <c:pt idx="326" formatCode="#,##0.00">
                  <c:v>3930.7863769999999</c:v>
                </c:pt>
                <c:pt idx="327" formatCode="#,##0.00">
                  <c:v>3750.7907709999999</c:v>
                </c:pt>
                <c:pt idx="328" formatCode="#,##0.00">
                  <c:v>3585.803711</c:v>
                </c:pt>
                <c:pt idx="329" formatCode="#,##0.00">
                  <c:v>3419.4011230000001</c:v>
                </c:pt>
                <c:pt idx="330" formatCode="#,##0.00">
                  <c:v>3239.157471</c:v>
                </c:pt>
                <c:pt idx="331" formatCode="#,##0.00">
                  <c:v>3073.858643</c:v>
                </c:pt>
                <c:pt idx="332" formatCode="#,##0.00">
                  <c:v>2919.0600589999999</c:v>
                </c:pt>
                <c:pt idx="333" formatCode="#,##0.00">
                  <c:v>2783.6652829999998</c:v>
                </c:pt>
                <c:pt idx="334" formatCode="#,##0.00">
                  <c:v>2658.9338379999999</c:v>
                </c:pt>
                <c:pt idx="335" formatCode="#,##0.00">
                  <c:v>2547.1838379999999</c:v>
                </c:pt>
                <c:pt idx="336" formatCode="#,##0.00">
                  <c:v>2447.578857</c:v>
                </c:pt>
                <c:pt idx="337" formatCode="#,##0.00">
                  <c:v>2354.0417480000001</c:v>
                </c:pt>
                <c:pt idx="338" formatCode="#,##0.00">
                  <c:v>2261.9235840000001</c:v>
                </c:pt>
                <c:pt idx="339" formatCode="#,##0.00">
                  <c:v>2173.1374510000001</c:v>
                </c:pt>
                <c:pt idx="340" formatCode="#,##0.00">
                  <c:v>2091.7133789999998</c:v>
                </c:pt>
                <c:pt idx="341" formatCode="#,##0.00">
                  <c:v>2016.872192</c:v>
                </c:pt>
                <c:pt idx="342" formatCode="#,##0.00">
                  <c:v>1945.137207</c:v>
                </c:pt>
                <c:pt idx="343" formatCode="#,##0.00">
                  <c:v>1878.26062</c:v>
                </c:pt>
                <c:pt idx="344" formatCode="#,##0.00">
                  <c:v>1816.1707759999999</c:v>
                </c:pt>
                <c:pt idx="345" formatCode="#,##0.00">
                  <c:v>1761.3405760000001</c:v>
                </c:pt>
                <c:pt idx="346" formatCode="#,##0.00">
                  <c:v>1708.4521480000001</c:v>
                </c:pt>
                <c:pt idx="347" formatCode="#,##0.00">
                  <c:v>1653.621216</c:v>
                </c:pt>
                <c:pt idx="348" formatCode="#,##0.00">
                  <c:v>1599.0230710000001</c:v>
                </c:pt>
                <c:pt idx="349" formatCode="#,##0.00">
                  <c:v>1544.5673830000001</c:v>
                </c:pt>
                <c:pt idx="350" formatCode="#,##0.00">
                  <c:v>1491.108154</c:v>
                </c:pt>
                <c:pt idx="351" formatCode="#,##0.00">
                  <c:v>1438.2910159999999</c:v>
                </c:pt>
                <c:pt idx="352" formatCode="#,##0.00">
                  <c:v>1386.755981</c:v>
                </c:pt>
                <c:pt idx="353" formatCode="#,##0.00">
                  <c:v>1337.8474120000001</c:v>
                </c:pt>
                <c:pt idx="354" formatCode="#,##0.00">
                  <c:v>1291.262939</c:v>
                </c:pt>
                <c:pt idx="355" formatCode="#,##0.00">
                  <c:v>1247.217163</c:v>
                </c:pt>
                <c:pt idx="356" formatCode="#,##0.00">
                  <c:v>1205.1705320000001</c:v>
                </c:pt>
                <c:pt idx="357" formatCode="#,##0.00">
                  <c:v>1150.4610600000001</c:v>
                </c:pt>
                <c:pt idx="358" formatCode="#,##0.00">
                  <c:v>1101.7164310000001</c:v>
                </c:pt>
                <c:pt idx="359" formatCode="#,##0.00">
                  <c:v>1068.724731</c:v>
                </c:pt>
                <c:pt idx="360" formatCode="#,##0.00">
                  <c:v>1039.795654</c:v>
                </c:pt>
                <c:pt idx="361" formatCode="#,##0.00">
                  <c:v>1012.084961</c:v>
                </c:pt>
                <c:pt idx="362">
                  <c:v>985.21887200000003</c:v>
                </c:pt>
                <c:pt idx="363">
                  <c:v>959.15417500000001</c:v>
                </c:pt>
                <c:pt idx="364">
                  <c:v>933.32250999999997</c:v>
                </c:pt>
                <c:pt idx="365">
                  <c:v>908.02099599999997</c:v>
                </c:pt>
                <c:pt idx="366">
                  <c:v>884.06054700000004</c:v>
                </c:pt>
                <c:pt idx="367">
                  <c:v>861.07965100000001</c:v>
                </c:pt>
                <c:pt idx="368">
                  <c:v>839.17553699999996</c:v>
                </c:pt>
                <c:pt idx="369">
                  <c:v>818.512878</c:v>
                </c:pt>
                <c:pt idx="370">
                  <c:v>798.42730700000004</c:v>
                </c:pt>
                <c:pt idx="371">
                  <c:v>778.72589100000005</c:v>
                </c:pt>
                <c:pt idx="372">
                  <c:v>759.38391100000001</c:v>
                </c:pt>
                <c:pt idx="373">
                  <c:v>740.72265600000003</c:v>
                </c:pt>
                <c:pt idx="374">
                  <c:v>722.59246800000005</c:v>
                </c:pt>
                <c:pt idx="375">
                  <c:v>705.15081799999996</c:v>
                </c:pt>
                <c:pt idx="376">
                  <c:v>689.17639199999996</c:v>
                </c:pt>
                <c:pt idx="377">
                  <c:v>681.30011000000002</c:v>
                </c:pt>
                <c:pt idx="378">
                  <c:v>668.780396</c:v>
                </c:pt>
                <c:pt idx="379">
                  <c:v>654.10497999999995</c:v>
                </c:pt>
                <c:pt idx="380">
                  <c:v>639.03912400000002</c:v>
                </c:pt>
                <c:pt idx="381">
                  <c:v>623.68347200000005</c:v>
                </c:pt>
                <c:pt idx="382">
                  <c:v>608.169983</c:v>
                </c:pt>
                <c:pt idx="383">
                  <c:v>592.81640600000003</c:v>
                </c:pt>
                <c:pt idx="384">
                  <c:v>577.88311799999997</c:v>
                </c:pt>
                <c:pt idx="385">
                  <c:v>563.56701699999996</c:v>
                </c:pt>
                <c:pt idx="386">
                  <c:v>577.66925000000003</c:v>
                </c:pt>
                <c:pt idx="387">
                  <c:v>551.90185499999995</c:v>
                </c:pt>
                <c:pt idx="388">
                  <c:v>533.33288600000003</c:v>
                </c:pt>
                <c:pt idx="389">
                  <c:v>518.05792199999996</c:v>
                </c:pt>
                <c:pt idx="390">
                  <c:v>504.96337899999997</c:v>
                </c:pt>
                <c:pt idx="391">
                  <c:v>493.62228399999998</c:v>
                </c:pt>
                <c:pt idx="392">
                  <c:v>483.30746499999998</c:v>
                </c:pt>
                <c:pt idx="393">
                  <c:v>475.77667200000002</c:v>
                </c:pt>
                <c:pt idx="394">
                  <c:v>471.59594700000002</c:v>
                </c:pt>
                <c:pt idx="395">
                  <c:v>460.66677900000002</c:v>
                </c:pt>
                <c:pt idx="396">
                  <c:v>450.91922</c:v>
                </c:pt>
                <c:pt idx="397">
                  <c:v>441.84176600000001</c:v>
                </c:pt>
                <c:pt idx="398">
                  <c:v>433.23144500000001</c:v>
                </c:pt>
                <c:pt idx="399">
                  <c:v>424.87548800000002</c:v>
                </c:pt>
                <c:pt idx="400">
                  <c:v>416.75210600000003</c:v>
                </c:pt>
                <c:pt idx="401">
                  <c:v>408.969696</c:v>
                </c:pt>
                <c:pt idx="402">
                  <c:v>401.42465199999998</c:v>
                </c:pt>
                <c:pt idx="403">
                  <c:v>394.18585200000001</c:v>
                </c:pt>
                <c:pt idx="404">
                  <c:v>387.20092799999998</c:v>
                </c:pt>
                <c:pt idx="405">
                  <c:v>380.56607100000002</c:v>
                </c:pt>
                <c:pt idx="406">
                  <c:v>398.70751999999999</c:v>
                </c:pt>
                <c:pt idx="407">
                  <c:v>381.71844499999997</c:v>
                </c:pt>
                <c:pt idx="408">
                  <c:v>367.30783100000002</c:v>
                </c:pt>
                <c:pt idx="409">
                  <c:v>357.97824100000003</c:v>
                </c:pt>
                <c:pt idx="410">
                  <c:v>350.45849600000003</c:v>
                </c:pt>
                <c:pt idx="411">
                  <c:v>343.85955799999999</c:v>
                </c:pt>
                <c:pt idx="412">
                  <c:v>337.19863900000001</c:v>
                </c:pt>
                <c:pt idx="413">
                  <c:v>328.19580100000002</c:v>
                </c:pt>
                <c:pt idx="414">
                  <c:v>320.29617300000001</c:v>
                </c:pt>
                <c:pt idx="415">
                  <c:v>314.688873</c:v>
                </c:pt>
                <c:pt idx="416">
                  <c:v>310.47488399999997</c:v>
                </c:pt>
                <c:pt idx="417">
                  <c:v>306.84533699999997</c:v>
                </c:pt>
                <c:pt idx="418">
                  <c:v>303.34097300000002</c:v>
                </c:pt>
                <c:pt idx="419">
                  <c:v>299.76403800000003</c:v>
                </c:pt>
                <c:pt idx="420">
                  <c:v>296.06381199999998</c:v>
                </c:pt>
                <c:pt idx="421">
                  <c:v>292.272491</c:v>
                </c:pt>
                <c:pt idx="422">
                  <c:v>288.47738600000002</c:v>
                </c:pt>
                <c:pt idx="423">
                  <c:v>284.73190299999999</c:v>
                </c:pt>
                <c:pt idx="424">
                  <c:v>281.09670999999997</c:v>
                </c:pt>
                <c:pt idx="425">
                  <c:v>277.58520499999997</c:v>
                </c:pt>
                <c:pt idx="426">
                  <c:v>274.16000400000001</c:v>
                </c:pt>
                <c:pt idx="427">
                  <c:v>270.821259</c:v>
                </c:pt>
                <c:pt idx="428">
                  <c:v>267.57162499999998</c:v>
                </c:pt>
                <c:pt idx="429">
                  <c:v>264.42077599999999</c:v>
                </c:pt>
                <c:pt idx="430">
                  <c:v>261.359711</c:v>
                </c:pt>
                <c:pt idx="431">
                  <c:v>258.37051400000001</c:v>
                </c:pt>
                <c:pt idx="432">
                  <c:v>255.438751</c:v>
                </c:pt>
                <c:pt idx="433">
                  <c:v>252.54714999999999</c:v>
                </c:pt>
                <c:pt idx="434">
                  <c:v>249.68412799999999</c:v>
                </c:pt>
                <c:pt idx="435">
                  <c:v>246.87112400000001</c:v>
                </c:pt>
                <c:pt idx="436">
                  <c:v>243.88511700000001</c:v>
                </c:pt>
                <c:pt idx="437">
                  <c:v>241.29420500000001</c:v>
                </c:pt>
                <c:pt idx="438">
                  <c:v>240.591263</c:v>
                </c:pt>
                <c:pt idx="439">
                  <c:v>240.979095</c:v>
                </c:pt>
                <c:pt idx="440">
                  <c:v>239.91883899999999</c:v>
                </c:pt>
                <c:pt idx="441">
                  <c:v>238.85644500000001</c:v>
                </c:pt>
                <c:pt idx="442">
                  <c:v>239.114304</c:v>
                </c:pt>
                <c:pt idx="443">
                  <c:v>240.00204500000001</c:v>
                </c:pt>
                <c:pt idx="444">
                  <c:v>241.029709</c:v>
                </c:pt>
                <c:pt idx="445">
                  <c:v>244.274811</c:v>
                </c:pt>
                <c:pt idx="446">
                  <c:v>243.48819</c:v>
                </c:pt>
                <c:pt idx="447">
                  <c:v>247.54505900000001</c:v>
                </c:pt>
                <c:pt idx="448">
                  <c:v>239.420074</c:v>
                </c:pt>
                <c:pt idx="449">
                  <c:v>246.123886</c:v>
                </c:pt>
                <c:pt idx="450">
                  <c:v>260.78558299999997</c:v>
                </c:pt>
                <c:pt idx="451">
                  <c:v>274.91568000000001</c:v>
                </c:pt>
                <c:pt idx="452">
                  <c:v>289.26400799999999</c:v>
                </c:pt>
                <c:pt idx="453">
                  <c:v>306.94287100000003</c:v>
                </c:pt>
                <c:pt idx="454">
                  <c:v>327.99246199999999</c:v>
                </c:pt>
                <c:pt idx="455">
                  <c:v>353.408661</c:v>
                </c:pt>
                <c:pt idx="456">
                  <c:v>380.38070699999997</c:v>
                </c:pt>
                <c:pt idx="457">
                  <c:v>409.858856</c:v>
                </c:pt>
                <c:pt idx="458">
                  <c:v>443.84298699999999</c:v>
                </c:pt>
                <c:pt idx="459">
                  <c:v>482.54428100000001</c:v>
                </c:pt>
                <c:pt idx="460">
                  <c:v>524.07959000000005</c:v>
                </c:pt>
                <c:pt idx="461">
                  <c:v>563.81555200000003</c:v>
                </c:pt>
                <c:pt idx="462">
                  <c:v>602.06750499999998</c:v>
                </c:pt>
                <c:pt idx="463">
                  <c:v>637.36377000000005</c:v>
                </c:pt>
                <c:pt idx="464">
                  <c:v>672.824341</c:v>
                </c:pt>
                <c:pt idx="465">
                  <c:v>706.145264</c:v>
                </c:pt>
                <c:pt idx="466">
                  <c:v>736.00555399999996</c:v>
                </c:pt>
                <c:pt idx="467">
                  <c:v>760.97277799999995</c:v>
                </c:pt>
                <c:pt idx="468">
                  <c:v>781.95220900000004</c:v>
                </c:pt>
                <c:pt idx="469">
                  <c:v>801.14111300000002</c:v>
                </c:pt>
                <c:pt idx="470">
                  <c:v>817.44042999999999</c:v>
                </c:pt>
                <c:pt idx="471">
                  <c:v>830.93176300000005</c:v>
                </c:pt>
                <c:pt idx="472">
                  <c:v>841.53857400000004</c:v>
                </c:pt>
                <c:pt idx="473">
                  <c:v>849.55084199999999</c:v>
                </c:pt>
                <c:pt idx="474">
                  <c:v>855.40801999999996</c:v>
                </c:pt>
                <c:pt idx="475">
                  <c:v>861.17169200000001</c:v>
                </c:pt>
                <c:pt idx="476">
                  <c:v>866.16284199999996</c:v>
                </c:pt>
                <c:pt idx="477">
                  <c:v>868.20434599999999</c:v>
                </c:pt>
                <c:pt idx="478">
                  <c:v>869.63067599999999</c:v>
                </c:pt>
                <c:pt idx="479">
                  <c:v>870.24108899999999</c:v>
                </c:pt>
                <c:pt idx="480">
                  <c:v>870.83306900000002</c:v>
                </c:pt>
                <c:pt idx="481">
                  <c:v>871.68402100000003</c:v>
                </c:pt>
                <c:pt idx="482">
                  <c:v>872.82324200000005</c:v>
                </c:pt>
                <c:pt idx="483">
                  <c:v>874.36053500000003</c:v>
                </c:pt>
                <c:pt idx="484">
                  <c:v>876.21093800000006</c:v>
                </c:pt>
                <c:pt idx="485">
                  <c:v>878.10992399999998</c:v>
                </c:pt>
                <c:pt idx="486">
                  <c:v>880.121399</c:v>
                </c:pt>
                <c:pt idx="487">
                  <c:v>883.66619900000001</c:v>
                </c:pt>
                <c:pt idx="488">
                  <c:v>888.94988999999998</c:v>
                </c:pt>
                <c:pt idx="489">
                  <c:v>893.48217799999998</c:v>
                </c:pt>
                <c:pt idx="490">
                  <c:v>895.103027</c:v>
                </c:pt>
                <c:pt idx="491">
                  <c:v>893.44281000000001</c:v>
                </c:pt>
                <c:pt idx="492">
                  <c:v>889.11535600000002</c:v>
                </c:pt>
                <c:pt idx="493">
                  <c:v>882.84313999999995</c:v>
                </c:pt>
                <c:pt idx="494">
                  <c:v>875.25347899999997</c:v>
                </c:pt>
                <c:pt idx="495">
                  <c:v>866.75677499999995</c:v>
                </c:pt>
                <c:pt idx="496">
                  <c:v>857.48681599999998</c:v>
                </c:pt>
                <c:pt idx="497">
                  <c:v>847.520264</c:v>
                </c:pt>
                <c:pt idx="498">
                  <c:v>836.82165499999996</c:v>
                </c:pt>
                <c:pt idx="499">
                  <c:v>825.41473399999995</c:v>
                </c:pt>
                <c:pt idx="500">
                  <c:v>812.831726</c:v>
                </c:pt>
                <c:pt idx="501">
                  <c:v>798.59234600000002</c:v>
                </c:pt>
                <c:pt idx="502">
                  <c:v>783.55175799999995</c:v>
                </c:pt>
                <c:pt idx="503">
                  <c:v>769.011169</c:v>
                </c:pt>
                <c:pt idx="504">
                  <c:v>755.21545400000002</c:v>
                </c:pt>
                <c:pt idx="505">
                  <c:v>742.14685099999997</c:v>
                </c:pt>
                <c:pt idx="506">
                  <c:v>729.56494099999998</c:v>
                </c:pt>
                <c:pt idx="507">
                  <c:v>717.38256799999999</c:v>
                </c:pt>
                <c:pt idx="508">
                  <c:v>705.32495100000006</c:v>
                </c:pt>
                <c:pt idx="509">
                  <c:v>693.38922100000002</c:v>
                </c:pt>
                <c:pt idx="510">
                  <c:v>681.85675000000003</c:v>
                </c:pt>
                <c:pt idx="511">
                  <c:v>670.08685300000002</c:v>
                </c:pt>
                <c:pt idx="512">
                  <c:v>657.91394000000003</c:v>
                </c:pt>
                <c:pt idx="513">
                  <c:v>646.34258999999997</c:v>
                </c:pt>
                <c:pt idx="514">
                  <c:v>636.22796600000004</c:v>
                </c:pt>
                <c:pt idx="515">
                  <c:v>626.88952600000005</c:v>
                </c:pt>
                <c:pt idx="516">
                  <c:v>617.08947799999999</c:v>
                </c:pt>
                <c:pt idx="517">
                  <c:v>606.05578600000001</c:v>
                </c:pt>
                <c:pt idx="518">
                  <c:v>593.86981200000002</c:v>
                </c:pt>
                <c:pt idx="519">
                  <c:v>581.06182899999999</c:v>
                </c:pt>
                <c:pt idx="520">
                  <c:v>602.16375700000003</c:v>
                </c:pt>
                <c:pt idx="521">
                  <c:v>575.363159</c:v>
                </c:pt>
                <c:pt idx="522">
                  <c:v>555.23364300000003</c:v>
                </c:pt>
                <c:pt idx="523">
                  <c:v>539.31286599999999</c:v>
                </c:pt>
                <c:pt idx="524">
                  <c:v>525.33783000000005</c:v>
                </c:pt>
                <c:pt idx="525">
                  <c:v>512.449341</c:v>
                </c:pt>
                <c:pt idx="526">
                  <c:v>500.59039300000001</c:v>
                </c:pt>
                <c:pt idx="527">
                  <c:v>489.78653000000003</c:v>
                </c:pt>
                <c:pt idx="528">
                  <c:v>482.07119799999998</c:v>
                </c:pt>
                <c:pt idx="529">
                  <c:v>476.56655899999998</c:v>
                </c:pt>
                <c:pt idx="530">
                  <c:v>465.06912199999999</c:v>
                </c:pt>
                <c:pt idx="531">
                  <c:v>454.80282599999998</c:v>
                </c:pt>
                <c:pt idx="532">
                  <c:v>445.31310999999999</c:v>
                </c:pt>
                <c:pt idx="533">
                  <c:v>436.29663099999999</c:v>
                </c:pt>
                <c:pt idx="534">
                  <c:v>427.78204299999999</c:v>
                </c:pt>
                <c:pt idx="535">
                  <c:v>419.560272</c:v>
                </c:pt>
                <c:pt idx="536">
                  <c:v>411.78100599999999</c:v>
                </c:pt>
                <c:pt idx="537">
                  <c:v>404.31720000000001</c:v>
                </c:pt>
                <c:pt idx="538">
                  <c:v>397.17117300000001</c:v>
                </c:pt>
                <c:pt idx="539">
                  <c:v>390.34887700000002</c:v>
                </c:pt>
                <c:pt idx="540">
                  <c:v>385.675476</c:v>
                </c:pt>
                <c:pt idx="541">
                  <c:v>380.01910400000003</c:v>
                </c:pt>
                <c:pt idx="542">
                  <c:v>373.29806500000001</c:v>
                </c:pt>
                <c:pt idx="543">
                  <c:v>366.67938199999998</c:v>
                </c:pt>
                <c:pt idx="544">
                  <c:v>360.29422</c:v>
                </c:pt>
                <c:pt idx="545">
                  <c:v>353.20541400000002</c:v>
                </c:pt>
                <c:pt idx="546">
                  <c:v>346.873627</c:v>
                </c:pt>
                <c:pt idx="547">
                  <c:v>356.67828400000002</c:v>
                </c:pt>
                <c:pt idx="548">
                  <c:v>340.00045799999998</c:v>
                </c:pt>
                <c:pt idx="549">
                  <c:v>331.38827500000002</c:v>
                </c:pt>
                <c:pt idx="550">
                  <c:v>324.54150399999997</c:v>
                </c:pt>
                <c:pt idx="551">
                  <c:v>318.57775900000001</c:v>
                </c:pt>
                <c:pt idx="552">
                  <c:v>313.14340199999998</c:v>
                </c:pt>
                <c:pt idx="553">
                  <c:v>308.121399</c:v>
                </c:pt>
                <c:pt idx="554">
                  <c:v>303.39996300000001</c:v>
                </c:pt>
                <c:pt idx="555">
                  <c:v>298.94836400000003</c:v>
                </c:pt>
                <c:pt idx="556">
                  <c:v>294.69451900000001</c:v>
                </c:pt>
                <c:pt idx="557">
                  <c:v>290.54760700000003</c:v>
                </c:pt>
                <c:pt idx="558">
                  <c:v>286.482574</c:v>
                </c:pt>
                <c:pt idx="559">
                  <c:v>282.50500499999998</c:v>
                </c:pt>
                <c:pt idx="560">
                  <c:v>278.63037100000003</c:v>
                </c:pt>
                <c:pt idx="561">
                  <c:v>274.85064699999998</c:v>
                </c:pt>
                <c:pt idx="562">
                  <c:v>271.15551799999997</c:v>
                </c:pt>
                <c:pt idx="563">
                  <c:v>267.53359999999998</c:v>
                </c:pt>
                <c:pt idx="564">
                  <c:v>263.98696899999999</c:v>
                </c:pt>
                <c:pt idx="565">
                  <c:v>260.536652</c:v>
                </c:pt>
                <c:pt idx="566">
                  <c:v>257.18344100000002</c:v>
                </c:pt>
                <c:pt idx="567">
                  <c:v>253.92901599999999</c:v>
                </c:pt>
                <c:pt idx="568">
                  <c:v>250.76319899999999</c:v>
                </c:pt>
                <c:pt idx="569">
                  <c:v>247.659119</c:v>
                </c:pt>
                <c:pt idx="570">
                  <c:v>244.63850400000001</c:v>
                </c:pt>
                <c:pt idx="571">
                  <c:v>241.696945</c:v>
                </c:pt>
                <c:pt idx="572">
                  <c:v>238.78654499999999</c:v>
                </c:pt>
                <c:pt idx="573">
                  <c:v>235.901917</c:v>
                </c:pt>
                <c:pt idx="574">
                  <c:v>233.05651900000001</c:v>
                </c:pt>
                <c:pt idx="575">
                  <c:v>230.26985199999999</c:v>
                </c:pt>
                <c:pt idx="576">
                  <c:v>227.555588</c:v>
                </c:pt>
                <c:pt idx="577">
                  <c:v>224.90342699999999</c:v>
                </c:pt>
                <c:pt idx="578">
                  <c:v>222.30815100000001</c:v>
                </c:pt>
                <c:pt idx="579">
                  <c:v>219.773438</c:v>
                </c:pt>
                <c:pt idx="580">
                  <c:v>217.30697599999999</c:v>
                </c:pt>
                <c:pt idx="581">
                  <c:v>214.91871599999999</c:v>
                </c:pt>
                <c:pt idx="582">
                  <c:v>212.586197</c:v>
                </c:pt>
                <c:pt idx="583">
                  <c:v>210.29379299999999</c:v>
                </c:pt>
                <c:pt idx="584">
                  <c:v>208.08322100000001</c:v>
                </c:pt>
                <c:pt idx="585">
                  <c:v>206.09364299999999</c:v>
                </c:pt>
                <c:pt idx="586">
                  <c:v>204.07081600000001</c:v>
                </c:pt>
                <c:pt idx="587">
                  <c:v>201.98886100000001</c:v>
                </c:pt>
                <c:pt idx="588">
                  <c:v>199.87892199999999</c:v>
                </c:pt>
                <c:pt idx="589">
                  <c:v>197.76779199999999</c:v>
                </c:pt>
                <c:pt idx="590">
                  <c:v>195.67469800000001</c:v>
                </c:pt>
                <c:pt idx="591">
                  <c:v>193.60394299999999</c:v>
                </c:pt>
                <c:pt idx="592">
                  <c:v>191.560349</c:v>
                </c:pt>
                <c:pt idx="593">
                  <c:v>189.551727</c:v>
                </c:pt>
                <c:pt idx="594">
                  <c:v>187.58883700000001</c:v>
                </c:pt>
                <c:pt idx="595">
                  <c:v>185.67163099999999</c:v>
                </c:pt>
                <c:pt idx="596">
                  <c:v>183.81158400000001</c:v>
                </c:pt>
                <c:pt idx="597">
                  <c:v>182.00230400000001</c:v>
                </c:pt>
                <c:pt idx="598">
                  <c:v>180.16064499999999</c:v>
                </c:pt>
                <c:pt idx="599">
                  <c:v>178.27638200000001</c:v>
                </c:pt>
                <c:pt idx="600">
                  <c:v>176.35986299999999</c:v>
                </c:pt>
                <c:pt idx="601">
                  <c:v>174.481628</c:v>
                </c:pt>
                <c:pt idx="602">
                  <c:v>172.689987</c:v>
                </c:pt>
                <c:pt idx="603">
                  <c:v>170.99542199999999</c:v>
                </c:pt>
                <c:pt idx="604">
                  <c:v>169.383835</c:v>
                </c:pt>
                <c:pt idx="605">
                  <c:v>167.83372499999999</c:v>
                </c:pt>
                <c:pt idx="606">
                  <c:v>166.345901</c:v>
                </c:pt>
                <c:pt idx="607">
                  <c:v>164.90077199999999</c:v>
                </c:pt>
                <c:pt idx="608">
                  <c:v>163.51603700000001</c:v>
                </c:pt>
                <c:pt idx="609">
                  <c:v>162.18521100000001</c:v>
                </c:pt>
                <c:pt idx="610">
                  <c:v>160.90438800000001</c:v>
                </c:pt>
                <c:pt idx="611">
                  <c:v>159.66990699999999</c:v>
                </c:pt>
                <c:pt idx="612">
                  <c:v>158.469559</c:v>
                </c:pt>
                <c:pt idx="613">
                  <c:v>157.27363600000001</c:v>
                </c:pt>
                <c:pt idx="614">
                  <c:v>156.108215</c:v>
                </c:pt>
                <c:pt idx="615">
                  <c:v>154.945953</c:v>
                </c:pt>
                <c:pt idx="616">
                  <c:v>154.36668399999999</c:v>
                </c:pt>
                <c:pt idx="617">
                  <c:v>153.46523999999999</c:v>
                </c:pt>
                <c:pt idx="618">
                  <c:v>152.451324</c:v>
                </c:pt>
                <c:pt idx="619">
                  <c:v>151.358566</c:v>
                </c:pt>
                <c:pt idx="620">
                  <c:v>150.19615200000001</c:v>
                </c:pt>
                <c:pt idx="621">
                  <c:v>148.994415</c:v>
                </c:pt>
                <c:pt idx="622">
                  <c:v>147.81442300000001</c:v>
                </c:pt>
                <c:pt idx="623">
                  <c:v>146.69241299999999</c:v>
                </c:pt>
                <c:pt idx="624">
                  <c:v>145.628906</c:v>
                </c:pt>
                <c:pt idx="625">
                  <c:v>144.62101699999999</c:v>
                </c:pt>
                <c:pt idx="626">
                  <c:v>143.65420499999999</c:v>
                </c:pt>
                <c:pt idx="627">
                  <c:v>142.70871</c:v>
                </c:pt>
                <c:pt idx="628">
                  <c:v>141.769577</c:v>
                </c:pt>
                <c:pt idx="629">
                  <c:v>140.83374000000001</c:v>
                </c:pt>
                <c:pt idx="630">
                  <c:v>139.90441899999999</c:v>
                </c:pt>
                <c:pt idx="631">
                  <c:v>138.98320000000001</c:v>
                </c:pt>
                <c:pt idx="632">
                  <c:v>138.069962</c:v>
                </c:pt>
                <c:pt idx="633">
                  <c:v>137.16430700000001</c:v>
                </c:pt>
                <c:pt idx="634">
                  <c:v>136.26683</c:v>
                </c:pt>
                <c:pt idx="635">
                  <c:v>135.38063</c:v>
                </c:pt>
                <c:pt idx="636">
                  <c:v>134.49546799999999</c:v>
                </c:pt>
                <c:pt idx="637">
                  <c:v>133.62228400000001</c:v>
                </c:pt>
                <c:pt idx="638">
                  <c:v>132.762787</c:v>
                </c:pt>
                <c:pt idx="639">
                  <c:v>131.91104100000001</c:v>
                </c:pt>
                <c:pt idx="640">
                  <c:v>131.06622300000001</c:v>
                </c:pt>
                <c:pt idx="641">
                  <c:v>130.22886700000001</c:v>
                </c:pt>
                <c:pt idx="642">
                  <c:v>129.40051299999999</c:v>
                </c:pt>
                <c:pt idx="643">
                  <c:v>128.581909</c:v>
                </c:pt>
                <c:pt idx="644">
                  <c:v>127.77413199999999</c:v>
                </c:pt>
                <c:pt idx="645">
                  <c:v>126.97801200000001</c:v>
                </c:pt>
                <c:pt idx="646">
                  <c:v>126.19476299999999</c:v>
                </c:pt>
                <c:pt idx="647">
                  <c:v>125.42383599999999</c:v>
                </c:pt>
                <c:pt idx="648">
                  <c:v>124.649261</c:v>
                </c:pt>
                <c:pt idx="649">
                  <c:v>123.828323</c:v>
                </c:pt>
                <c:pt idx="650">
                  <c:v>122.97779800000001</c:v>
                </c:pt>
                <c:pt idx="651">
                  <c:v>122.160805</c:v>
                </c:pt>
                <c:pt idx="652">
                  <c:v>121.412361</c:v>
                </c:pt>
                <c:pt idx="653">
                  <c:v>120.833549</c:v>
                </c:pt>
                <c:pt idx="654">
                  <c:v>120.27771799999999</c:v>
                </c:pt>
                <c:pt idx="655">
                  <c:v>119.71286000000001</c:v>
                </c:pt>
                <c:pt idx="656">
                  <c:v>119.144218</c:v>
                </c:pt>
                <c:pt idx="657">
                  <c:v>118.572372</c:v>
                </c:pt>
                <c:pt idx="658">
                  <c:v>117.999405</c:v>
                </c:pt>
                <c:pt idx="659">
                  <c:v>117.42963399999999</c:v>
                </c:pt>
                <c:pt idx="660">
                  <c:v>116.86983499999999</c:v>
                </c:pt>
                <c:pt idx="661">
                  <c:v>116.31913</c:v>
                </c:pt>
                <c:pt idx="662">
                  <c:v>115.774612</c:v>
                </c:pt>
                <c:pt idx="663">
                  <c:v>115.23387099999999</c:v>
                </c:pt>
                <c:pt idx="664">
                  <c:v>114.697678</c:v>
                </c:pt>
                <c:pt idx="665">
                  <c:v>114.16400899999999</c:v>
                </c:pt>
                <c:pt idx="666">
                  <c:v>113.617851</c:v>
                </c:pt>
                <c:pt idx="667">
                  <c:v>113.07163199999999</c:v>
                </c:pt>
                <c:pt idx="668">
                  <c:v>112.52750399999999</c:v>
                </c:pt>
                <c:pt idx="669">
                  <c:v>111.946304</c:v>
                </c:pt>
                <c:pt idx="670">
                  <c:v>111.177689</c:v>
                </c:pt>
                <c:pt idx="671">
                  <c:v>110.338745</c:v>
                </c:pt>
                <c:pt idx="672">
                  <c:v>109.671173</c:v>
                </c:pt>
                <c:pt idx="673">
                  <c:v>109.20517700000001</c:v>
                </c:pt>
                <c:pt idx="674">
                  <c:v>108.870819</c:v>
                </c:pt>
                <c:pt idx="675">
                  <c:v>108.603279</c:v>
                </c:pt>
                <c:pt idx="676">
                  <c:v>108.360283</c:v>
                </c:pt>
                <c:pt idx="677">
                  <c:v>108.118286</c:v>
                </c:pt>
                <c:pt idx="678">
                  <c:v>107.865814</c:v>
                </c:pt>
                <c:pt idx="679">
                  <c:v>107.59865600000001</c:v>
                </c:pt>
                <c:pt idx="680">
                  <c:v>107.31607099999999</c:v>
                </c:pt>
                <c:pt idx="681">
                  <c:v>107.018745</c:v>
                </c:pt>
                <c:pt idx="682">
                  <c:v>106.70819899999999</c:v>
                </c:pt>
                <c:pt idx="683">
                  <c:v>106.385437</c:v>
                </c:pt>
                <c:pt idx="684">
                  <c:v>106.052483</c:v>
                </c:pt>
                <c:pt idx="685">
                  <c:v>105.71302799999999</c:v>
                </c:pt>
                <c:pt idx="686">
                  <c:v>105.366539</c:v>
                </c:pt>
                <c:pt idx="687">
                  <c:v>105.014526</c:v>
                </c:pt>
                <c:pt idx="688">
                  <c:v>104.658325</c:v>
                </c:pt>
                <c:pt idx="689">
                  <c:v>104.29985000000001</c:v>
                </c:pt>
                <c:pt idx="690">
                  <c:v>103.94148300000001</c:v>
                </c:pt>
                <c:pt idx="691">
                  <c:v>103.594933</c:v>
                </c:pt>
                <c:pt idx="692">
                  <c:v>103.258324</c:v>
                </c:pt>
                <c:pt idx="693">
                  <c:v>102.947014</c:v>
                </c:pt>
                <c:pt idx="694">
                  <c:v>102.684196</c:v>
                </c:pt>
                <c:pt idx="695">
                  <c:v>102.47659299999999</c:v>
                </c:pt>
                <c:pt idx="696">
                  <c:v>102.302834</c:v>
                </c:pt>
                <c:pt idx="697">
                  <c:v>102.123665</c:v>
                </c:pt>
                <c:pt idx="698">
                  <c:v>101.902191</c:v>
                </c:pt>
                <c:pt idx="699">
                  <c:v>101.61891900000001</c:v>
                </c:pt>
                <c:pt idx="700">
                  <c:v>101.273415</c:v>
                </c:pt>
                <c:pt idx="701">
                  <c:v>100.878838</c:v>
                </c:pt>
                <c:pt idx="702">
                  <c:v>100.453125</c:v>
                </c:pt>
                <c:pt idx="703">
                  <c:v>100.752182</c:v>
                </c:pt>
                <c:pt idx="704">
                  <c:v>100.382042</c:v>
                </c:pt>
                <c:pt idx="705">
                  <c:v>100.04033699999999</c:v>
                </c:pt>
                <c:pt idx="706">
                  <c:v>99.494086999999993</c:v>
                </c:pt>
                <c:pt idx="707">
                  <c:v>98.931045999999995</c:v>
                </c:pt>
                <c:pt idx="708">
                  <c:v>98.237358</c:v>
                </c:pt>
                <c:pt idx="709">
                  <c:v>97.003021000000004</c:v>
                </c:pt>
                <c:pt idx="710">
                  <c:v>96.301910000000007</c:v>
                </c:pt>
                <c:pt idx="711">
                  <c:v>95.966042000000002</c:v>
                </c:pt>
                <c:pt idx="712">
                  <c:v>95.756279000000006</c:v>
                </c:pt>
                <c:pt idx="713">
                  <c:v>95.578445000000002</c:v>
                </c:pt>
                <c:pt idx="714">
                  <c:v>95.404053000000005</c:v>
                </c:pt>
                <c:pt idx="715">
                  <c:v>95.223090999999997</c:v>
                </c:pt>
                <c:pt idx="716">
                  <c:v>95.032570000000007</c:v>
                </c:pt>
                <c:pt idx="717">
                  <c:v>94.830214999999995</c:v>
                </c:pt>
                <c:pt idx="718">
                  <c:v>94.615157999999994</c:v>
                </c:pt>
                <c:pt idx="719">
                  <c:v>94.391829999999999</c:v>
                </c:pt>
                <c:pt idx="720">
                  <c:v>94.194762999999995</c:v>
                </c:pt>
                <c:pt idx="721">
                  <c:v>94.115561999999997</c:v>
                </c:pt>
                <c:pt idx="722">
                  <c:v>94.207595999999995</c:v>
                </c:pt>
                <c:pt idx="723">
                  <c:v>94.391777000000005</c:v>
                </c:pt>
                <c:pt idx="724">
                  <c:v>94.518089000000003</c:v>
                </c:pt>
                <c:pt idx="725">
                  <c:v>94.478240999999997</c:v>
                </c:pt>
                <c:pt idx="726">
                  <c:v>94.249634</c:v>
                </c:pt>
                <c:pt idx="727">
                  <c:v>93.872596999999999</c:v>
                </c:pt>
                <c:pt idx="728">
                  <c:v>93.408974000000001</c:v>
                </c:pt>
                <c:pt idx="729">
                  <c:v>92.913184999999999</c:v>
                </c:pt>
                <c:pt idx="730">
                  <c:v>92.601050999999998</c:v>
                </c:pt>
                <c:pt idx="731">
                  <c:v>93.912353999999993</c:v>
                </c:pt>
                <c:pt idx="732">
                  <c:v>94.989693000000003</c:v>
                </c:pt>
                <c:pt idx="733">
                  <c:v>94.887527000000006</c:v>
                </c:pt>
                <c:pt idx="734">
                  <c:v>94.177704000000006</c:v>
                </c:pt>
                <c:pt idx="735">
                  <c:v>93.270263999999997</c:v>
                </c:pt>
                <c:pt idx="736">
                  <c:v>92.462990000000005</c:v>
                </c:pt>
                <c:pt idx="737">
                  <c:v>91.737099000000001</c:v>
                </c:pt>
                <c:pt idx="738">
                  <c:v>91.059157999999996</c:v>
                </c:pt>
                <c:pt idx="739">
                  <c:v>90.456619000000003</c:v>
                </c:pt>
                <c:pt idx="740">
                  <c:v>89.938537999999994</c:v>
                </c:pt>
                <c:pt idx="741">
                  <c:v>89.484656999999999</c:v>
                </c:pt>
                <c:pt idx="742">
                  <c:v>89.078438000000006</c:v>
                </c:pt>
                <c:pt idx="743">
                  <c:v>88.710380999999998</c:v>
                </c:pt>
                <c:pt idx="744">
                  <c:v>88.371230999999995</c:v>
                </c:pt>
                <c:pt idx="745">
                  <c:v>88.054955000000007</c:v>
                </c:pt>
                <c:pt idx="746">
                  <c:v>87.757118000000006</c:v>
                </c:pt>
                <c:pt idx="747">
                  <c:v>87.473740000000006</c:v>
                </c:pt>
                <c:pt idx="748">
                  <c:v>87.201408000000001</c:v>
                </c:pt>
                <c:pt idx="749">
                  <c:v>86.937363000000005</c:v>
                </c:pt>
                <c:pt idx="750">
                  <c:v>86.679503999999994</c:v>
                </c:pt>
                <c:pt idx="751">
                  <c:v>86.425910999999999</c:v>
                </c:pt>
                <c:pt idx="752">
                  <c:v>86.175415000000001</c:v>
                </c:pt>
                <c:pt idx="753">
                  <c:v>85.927429000000004</c:v>
                </c:pt>
                <c:pt idx="754">
                  <c:v>85.680854999999994</c:v>
                </c:pt>
                <c:pt idx="755">
                  <c:v>85.435424999999995</c:v>
                </c:pt>
                <c:pt idx="756">
                  <c:v>85.192383000000007</c:v>
                </c:pt>
                <c:pt idx="757">
                  <c:v>84.952049000000002</c:v>
                </c:pt>
                <c:pt idx="758">
                  <c:v>84.711913999999993</c:v>
                </c:pt>
                <c:pt idx="759">
                  <c:v>84.439194000000001</c:v>
                </c:pt>
                <c:pt idx="760">
                  <c:v>84.078238999999996</c:v>
                </c:pt>
                <c:pt idx="761">
                  <c:v>83.633751000000004</c:v>
                </c:pt>
                <c:pt idx="762">
                  <c:v>83.176460000000006</c:v>
                </c:pt>
                <c:pt idx="763">
                  <c:v>82.777717999999993</c:v>
                </c:pt>
                <c:pt idx="764">
                  <c:v>82.473395999999994</c:v>
                </c:pt>
                <c:pt idx="765">
                  <c:v>82.260033000000007</c:v>
                </c:pt>
                <c:pt idx="766">
                  <c:v>82.111732000000003</c:v>
                </c:pt>
                <c:pt idx="767">
                  <c:v>81.997307000000006</c:v>
                </c:pt>
                <c:pt idx="768">
                  <c:v>81.893332999999998</c:v>
                </c:pt>
                <c:pt idx="769">
                  <c:v>81.787170000000003</c:v>
                </c:pt>
                <c:pt idx="770">
                  <c:v>81.673714000000004</c:v>
                </c:pt>
                <c:pt idx="771">
                  <c:v>81.551613000000003</c:v>
                </c:pt>
                <c:pt idx="772">
                  <c:v>81.421424999999999</c:v>
                </c:pt>
                <c:pt idx="773">
                  <c:v>81.284148999999999</c:v>
                </c:pt>
                <c:pt idx="774">
                  <c:v>81.140450000000001</c:v>
                </c:pt>
                <c:pt idx="775">
                  <c:v>80.990798999999996</c:v>
                </c:pt>
                <c:pt idx="776">
                  <c:v>80.835701</c:v>
                </c:pt>
                <c:pt idx="777">
                  <c:v>80.675865000000002</c:v>
                </c:pt>
                <c:pt idx="778">
                  <c:v>80.511818000000005</c:v>
                </c:pt>
                <c:pt idx="779">
                  <c:v>80.344627000000003</c:v>
                </c:pt>
                <c:pt idx="780">
                  <c:v>80.175949000000003</c:v>
                </c:pt>
                <c:pt idx="781">
                  <c:v>80.007003999999995</c:v>
                </c:pt>
                <c:pt idx="782">
                  <c:v>79.838493</c:v>
                </c:pt>
                <c:pt idx="783">
                  <c:v>79.670653999999999</c:v>
                </c:pt>
                <c:pt idx="784">
                  <c:v>79.503517000000002</c:v>
                </c:pt>
                <c:pt idx="785">
                  <c:v>79.336905999999999</c:v>
                </c:pt>
                <c:pt idx="786">
                  <c:v>79.170670000000001</c:v>
                </c:pt>
                <c:pt idx="787">
                  <c:v>79.004608000000005</c:v>
                </c:pt>
                <c:pt idx="788">
                  <c:v>78.838561999999996</c:v>
                </c:pt>
                <c:pt idx="789">
                  <c:v>78.672461999999996</c:v>
                </c:pt>
                <c:pt idx="790">
                  <c:v>78.506386000000006</c:v>
                </c:pt>
                <c:pt idx="791">
                  <c:v>78.340508</c:v>
                </c:pt>
                <c:pt idx="792">
                  <c:v>78.175078999999997</c:v>
                </c:pt>
                <c:pt idx="793">
                  <c:v>78.010306999999997</c:v>
                </c:pt>
                <c:pt idx="794">
                  <c:v>77.846344000000002</c:v>
                </c:pt>
                <c:pt idx="795">
                  <c:v>77.683266000000003</c:v>
                </c:pt>
                <c:pt idx="796">
                  <c:v>77.521095000000003</c:v>
                </c:pt>
                <c:pt idx="797">
                  <c:v>77.359939999999995</c:v>
                </c:pt>
                <c:pt idx="798">
                  <c:v>89.155533000000005</c:v>
                </c:pt>
                <c:pt idx="799">
                  <c:v>86.956612000000007</c:v>
                </c:pt>
                <c:pt idx="800">
                  <c:v>83.871727000000007</c:v>
                </c:pt>
                <c:pt idx="801">
                  <c:v>81.581023999999999</c:v>
                </c:pt>
                <c:pt idx="802">
                  <c:v>79.953224000000006</c:v>
                </c:pt>
                <c:pt idx="803">
                  <c:v>78.798537999999994</c:v>
                </c:pt>
                <c:pt idx="804">
                  <c:v>77.969795000000005</c:v>
                </c:pt>
                <c:pt idx="805">
                  <c:v>77.361992000000001</c:v>
                </c:pt>
                <c:pt idx="806">
                  <c:v>76.901595999999998</c:v>
                </c:pt>
                <c:pt idx="807">
                  <c:v>76.538291999999998</c:v>
                </c:pt>
                <c:pt idx="808">
                  <c:v>76.238311999999993</c:v>
                </c:pt>
                <c:pt idx="809">
                  <c:v>75.979347000000004</c:v>
                </c:pt>
                <c:pt idx="810">
                  <c:v>75.747307000000006</c:v>
                </c:pt>
                <c:pt idx="811">
                  <c:v>75.532157999999995</c:v>
                </c:pt>
                <c:pt idx="812">
                  <c:v>75.328620999999998</c:v>
                </c:pt>
                <c:pt idx="813">
                  <c:v>75.133156</c:v>
                </c:pt>
                <c:pt idx="814">
                  <c:v>74.944114999999996</c:v>
                </c:pt>
                <c:pt idx="815">
                  <c:v>74.760627999999997</c:v>
                </c:pt>
                <c:pt idx="816">
                  <c:v>74.582024000000004</c:v>
                </c:pt>
                <c:pt idx="817">
                  <c:v>74.407805999999994</c:v>
                </c:pt>
                <c:pt idx="818">
                  <c:v>74.237762000000004</c:v>
                </c:pt>
                <c:pt idx="819">
                  <c:v>74.071770000000001</c:v>
                </c:pt>
                <c:pt idx="820">
                  <c:v>73.909760000000006</c:v>
                </c:pt>
                <c:pt idx="821">
                  <c:v>73.751694000000001</c:v>
                </c:pt>
                <c:pt idx="822">
                  <c:v>73.597426999999996</c:v>
                </c:pt>
                <c:pt idx="823">
                  <c:v>73.446631999999994</c:v>
                </c:pt>
                <c:pt idx="824">
                  <c:v>73.298935</c:v>
                </c:pt>
                <c:pt idx="825">
                  <c:v>73.153998999999999</c:v>
                </c:pt>
                <c:pt idx="826">
                  <c:v>73.011596999999995</c:v>
                </c:pt>
                <c:pt idx="827">
                  <c:v>72.871589999999998</c:v>
                </c:pt>
                <c:pt idx="828">
                  <c:v>72.734116</c:v>
                </c:pt>
                <c:pt idx="829">
                  <c:v>72.600395000000006</c:v>
                </c:pt>
                <c:pt idx="830">
                  <c:v>72.468238999999997</c:v>
                </c:pt>
                <c:pt idx="831">
                  <c:v>72.337753000000006</c:v>
                </c:pt>
                <c:pt idx="832">
                  <c:v>72.208884999999995</c:v>
                </c:pt>
                <c:pt idx="833">
                  <c:v>72.081496999999999</c:v>
                </c:pt>
                <c:pt idx="834">
                  <c:v>71.955451999999994</c:v>
                </c:pt>
                <c:pt idx="835">
                  <c:v>71.830619999999996</c:v>
                </c:pt>
                <c:pt idx="836">
                  <c:v>71.706894000000005</c:v>
                </c:pt>
                <c:pt idx="837">
                  <c:v>71.584145000000007</c:v>
                </c:pt>
                <c:pt idx="838">
                  <c:v>71.462265000000002</c:v>
                </c:pt>
                <c:pt idx="839">
                  <c:v>71.34111</c:v>
                </c:pt>
                <c:pt idx="840">
                  <c:v>71.220626999999993</c:v>
                </c:pt>
                <c:pt idx="841">
                  <c:v>71.100891000000004</c:v>
                </c:pt>
                <c:pt idx="842">
                  <c:v>70.982071000000005</c:v>
                </c:pt>
                <c:pt idx="843">
                  <c:v>70.864318999999995</c:v>
                </c:pt>
                <c:pt idx="844">
                  <c:v>70.747765000000001</c:v>
                </c:pt>
                <c:pt idx="845">
                  <c:v>70.632453999999996</c:v>
                </c:pt>
                <c:pt idx="846">
                  <c:v>70.518416999999999</c:v>
                </c:pt>
                <c:pt idx="847">
                  <c:v>70.405685000000005</c:v>
                </c:pt>
                <c:pt idx="848">
                  <c:v>70.294242999999994</c:v>
                </c:pt>
                <c:pt idx="849">
                  <c:v>70.184028999999995</c:v>
                </c:pt>
                <c:pt idx="850">
                  <c:v>70.074905000000001</c:v>
                </c:pt>
                <c:pt idx="851">
                  <c:v>69.966826999999995</c:v>
                </c:pt>
                <c:pt idx="852">
                  <c:v>69.859984999999995</c:v>
                </c:pt>
                <c:pt idx="853">
                  <c:v>69.753997999999996</c:v>
                </c:pt>
                <c:pt idx="854">
                  <c:v>69.648064000000005</c:v>
                </c:pt>
                <c:pt idx="855">
                  <c:v>69.541801000000007</c:v>
                </c:pt>
                <c:pt idx="856">
                  <c:v>69.435294999999996</c:v>
                </c:pt>
                <c:pt idx="857">
                  <c:v>69.328879999999998</c:v>
                </c:pt>
                <c:pt idx="858">
                  <c:v>69.222899999999996</c:v>
                </c:pt>
                <c:pt idx="859">
                  <c:v>69.117621999999997</c:v>
                </c:pt>
                <c:pt idx="860">
                  <c:v>69.013183999999995</c:v>
                </c:pt>
                <c:pt idx="861">
                  <c:v>68.909569000000005</c:v>
                </c:pt>
                <c:pt idx="862">
                  <c:v>68.806670999999994</c:v>
                </c:pt>
                <c:pt idx="863">
                  <c:v>68.704361000000006</c:v>
                </c:pt>
                <c:pt idx="864">
                  <c:v>68.602538999999993</c:v>
                </c:pt>
                <c:pt idx="865">
                  <c:v>68.501143999999996</c:v>
                </c:pt>
                <c:pt idx="866">
                  <c:v>68.400101000000006</c:v>
                </c:pt>
                <c:pt idx="867">
                  <c:v>68.299323999999999</c:v>
                </c:pt>
                <c:pt idx="868">
                  <c:v>68.198677000000004</c:v>
                </c:pt>
                <c:pt idx="869">
                  <c:v>68.098052999999993</c:v>
                </c:pt>
                <c:pt idx="870">
                  <c:v>67.997375000000005</c:v>
                </c:pt>
                <c:pt idx="871">
                  <c:v>67.896584000000004</c:v>
                </c:pt>
                <c:pt idx="872">
                  <c:v>67.795692000000003</c:v>
                </c:pt>
                <c:pt idx="873">
                  <c:v>67.695282000000006</c:v>
                </c:pt>
                <c:pt idx="874">
                  <c:v>67.594147000000007</c:v>
                </c:pt>
                <c:pt idx="875">
                  <c:v>67.492744000000002</c:v>
                </c:pt>
                <c:pt idx="876">
                  <c:v>67.392944</c:v>
                </c:pt>
                <c:pt idx="877">
                  <c:v>67.295174000000003</c:v>
                </c:pt>
                <c:pt idx="878">
                  <c:v>67.199173000000002</c:v>
                </c:pt>
                <c:pt idx="879">
                  <c:v>67.104613999999998</c:v>
                </c:pt>
                <c:pt idx="880">
                  <c:v>67.011330000000001</c:v>
                </c:pt>
                <c:pt idx="881">
                  <c:v>66.919372999999993</c:v>
                </c:pt>
                <c:pt idx="882">
                  <c:v>66.829070999999999</c:v>
                </c:pt>
                <c:pt idx="883">
                  <c:v>66.740807000000004</c:v>
                </c:pt>
                <c:pt idx="884">
                  <c:v>66.654899999999998</c:v>
                </c:pt>
                <c:pt idx="885">
                  <c:v>66.571449000000001</c:v>
                </c:pt>
                <c:pt idx="886">
                  <c:v>66.490334000000004</c:v>
                </c:pt>
                <c:pt idx="887">
                  <c:v>66.411406999999997</c:v>
                </c:pt>
                <c:pt idx="888">
                  <c:v>66.334868999999998</c:v>
                </c:pt>
                <c:pt idx="889">
                  <c:v>66.261123999999995</c:v>
                </c:pt>
                <c:pt idx="890">
                  <c:v>66.190124999999995</c:v>
                </c:pt>
                <c:pt idx="891">
                  <c:v>66.121100999999996</c:v>
                </c:pt>
                <c:pt idx="892">
                  <c:v>66.052741999999995</c:v>
                </c:pt>
                <c:pt idx="893">
                  <c:v>65.983635000000007</c:v>
                </c:pt>
                <c:pt idx="894">
                  <c:v>65.912711999999999</c:v>
                </c:pt>
                <c:pt idx="895">
                  <c:v>65.839478</c:v>
                </c:pt>
                <c:pt idx="896">
                  <c:v>65.764090999999993</c:v>
                </c:pt>
                <c:pt idx="897">
                  <c:v>65.687179999999998</c:v>
                </c:pt>
                <c:pt idx="898">
                  <c:v>65.609572999999997</c:v>
                </c:pt>
                <c:pt idx="899">
                  <c:v>65.532073999999994</c:v>
                </c:pt>
                <c:pt idx="900">
                  <c:v>65.455062999999996</c:v>
                </c:pt>
                <c:pt idx="901">
                  <c:v>65.263603000000003</c:v>
                </c:pt>
                <c:pt idx="902">
                  <c:v>64.868506999999994</c:v>
                </c:pt>
                <c:pt idx="903">
                  <c:v>64.946381000000002</c:v>
                </c:pt>
                <c:pt idx="904">
                  <c:v>65.551986999999997</c:v>
                </c:pt>
                <c:pt idx="905">
                  <c:v>66.207695000000001</c:v>
                </c:pt>
                <c:pt idx="906">
                  <c:v>66.615662</c:v>
                </c:pt>
                <c:pt idx="907">
                  <c:v>66.723701000000005</c:v>
                </c:pt>
                <c:pt idx="908">
                  <c:v>66.593018000000001</c:v>
                </c:pt>
                <c:pt idx="909">
                  <c:v>66.312004000000002</c:v>
                </c:pt>
                <c:pt idx="910">
                  <c:v>65.959243999999998</c:v>
                </c:pt>
                <c:pt idx="911">
                  <c:v>65.594855999999993</c:v>
                </c:pt>
                <c:pt idx="912">
                  <c:v>65.259711999999993</c:v>
                </c:pt>
                <c:pt idx="913">
                  <c:v>64.976753000000002</c:v>
                </c:pt>
                <c:pt idx="914">
                  <c:v>64.753585999999999</c:v>
                </c:pt>
                <c:pt idx="915">
                  <c:v>64.586121000000006</c:v>
                </c:pt>
                <c:pt idx="916">
                  <c:v>64.463149999999999</c:v>
                </c:pt>
                <c:pt idx="917">
                  <c:v>64.370743000000004</c:v>
                </c:pt>
                <c:pt idx="918">
                  <c:v>64.295815000000005</c:v>
                </c:pt>
                <c:pt idx="919">
                  <c:v>64.228217999999998</c:v>
                </c:pt>
                <c:pt idx="920">
                  <c:v>64.161468999999997</c:v>
                </c:pt>
                <c:pt idx="921">
                  <c:v>64.092360999999997</c:v>
                </c:pt>
                <c:pt idx="922">
                  <c:v>64.020225999999994</c:v>
                </c:pt>
                <c:pt idx="923">
                  <c:v>63.949387000000002</c:v>
                </c:pt>
                <c:pt idx="924">
                  <c:v>63.882984</c:v>
                </c:pt>
                <c:pt idx="925">
                  <c:v>63.818728999999998</c:v>
                </c:pt>
                <c:pt idx="926">
                  <c:v>63.754738000000003</c:v>
                </c:pt>
                <c:pt idx="927">
                  <c:v>63.690036999999997</c:v>
                </c:pt>
                <c:pt idx="928">
                  <c:v>63.624355000000001</c:v>
                </c:pt>
                <c:pt idx="929">
                  <c:v>63.557518000000002</c:v>
                </c:pt>
                <c:pt idx="930">
                  <c:v>63.489821999999997</c:v>
                </c:pt>
                <c:pt idx="931">
                  <c:v>63.421593000000001</c:v>
                </c:pt>
                <c:pt idx="932">
                  <c:v>63.353122999999997</c:v>
                </c:pt>
                <c:pt idx="933">
                  <c:v>63.284641000000001</c:v>
                </c:pt>
                <c:pt idx="934">
                  <c:v>63.216338999999998</c:v>
                </c:pt>
                <c:pt idx="935">
                  <c:v>63.148342</c:v>
                </c:pt>
                <c:pt idx="936">
                  <c:v>63.080855999999997</c:v>
                </c:pt>
                <c:pt idx="937">
                  <c:v>63.014141000000002</c:v>
                </c:pt>
                <c:pt idx="938">
                  <c:v>62.947899</c:v>
                </c:pt>
                <c:pt idx="939">
                  <c:v>62.881560999999998</c:v>
                </c:pt>
                <c:pt idx="940">
                  <c:v>62.814715999999997</c:v>
                </c:pt>
                <c:pt idx="941">
                  <c:v>62.747214999999997</c:v>
                </c:pt>
                <c:pt idx="942">
                  <c:v>62.679133999999998</c:v>
                </c:pt>
                <c:pt idx="943">
                  <c:v>62.610584000000003</c:v>
                </c:pt>
                <c:pt idx="944">
                  <c:v>62.541705999999998</c:v>
                </c:pt>
                <c:pt idx="945">
                  <c:v>62.472878000000001</c:v>
                </c:pt>
                <c:pt idx="946">
                  <c:v>62.404361999999999</c:v>
                </c:pt>
                <c:pt idx="947">
                  <c:v>62.336323</c:v>
                </c:pt>
                <c:pt idx="948">
                  <c:v>62.268799000000001</c:v>
                </c:pt>
                <c:pt idx="949">
                  <c:v>62.201729</c:v>
                </c:pt>
                <c:pt idx="950">
                  <c:v>62.134838000000002</c:v>
                </c:pt>
                <c:pt idx="951">
                  <c:v>62.06765</c:v>
                </c:pt>
                <c:pt idx="952">
                  <c:v>62.000584000000003</c:v>
                </c:pt>
                <c:pt idx="953">
                  <c:v>61.933619999999998</c:v>
                </c:pt>
                <c:pt idx="954">
                  <c:v>61.866421000000003</c:v>
                </c:pt>
                <c:pt idx="955">
                  <c:v>61.79842</c:v>
                </c:pt>
                <c:pt idx="956">
                  <c:v>61.728938999999997</c:v>
                </c:pt>
                <c:pt idx="957">
                  <c:v>61.657463</c:v>
                </c:pt>
                <c:pt idx="958">
                  <c:v>61.583945999999997</c:v>
                </c:pt>
                <c:pt idx="959">
                  <c:v>61.508975999999997</c:v>
                </c:pt>
                <c:pt idx="960">
                  <c:v>61.433700999999999</c:v>
                </c:pt>
                <c:pt idx="961">
                  <c:v>61.359591999999999</c:v>
                </c:pt>
                <c:pt idx="962">
                  <c:v>61.288040000000002</c:v>
                </c:pt>
                <c:pt idx="963">
                  <c:v>61.220073999999997</c:v>
                </c:pt>
                <c:pt idx="964">
                  <c:v>61.156188999999998</c:v>
                </c:pt>
                <c:pt idx="965">
                  <c:v>61.096255999999997</c:v>
                </c:pt>
                <c:pt idx="966">
                  <c:v>61.039603999999997</c:v>
                </c:pt>
                <c:pt idx="967">
                  <c:v>60.985152999999997</c:v>
                </c:pt>
                <c:pt idx="968">
                  <c:v>60.931598999999999</c:v>
                </c:pt>
                <c:pt idx="969">
                  <c:v>60.877685999999997</c:v>
                </c:pt>
                <c:pt idx="970">
                  <c:v>60.822361000000001</c:v>
                </c:pt>
                <c:pt idx="971">
                  <c:v>60.764918999999999</c:v>
                </c:pt>
                <c:pt idx="972">
                  <c:v>60.705086000000001</c:v>
                </c:pt>
                <c:pt idx="973">
                  <c:v>60.643002000000003</c:v>
                </c:pt>
                <c:pt idx="974">
                  <c:v>60.579197000000001</c:v>
                </c:pt>
                <c:pt idx="975">
                  <c:v>60.514449999999997</c:v>
                </c:pt>
                <c:pt idx="976">
                  <c:v>60.449677000000001</c:v>
                </c:pt>
                <c:pt idx="977">
                  <c:v>60.385769000000003</c:v>
                </c:pt>
                <c:pt idx="978">
                  <c:v>60.323456</c:v>
                </c:pt>
                <c:pt idx="979">
                  <c:v>60.263190999999999</c:v>
                </c:pt>
                <c:pt idx="980">
                  <c:v>60.205105000000003</c:v>
                </c:pt>
                <c:pt idx="981">
                  <c:v>60.148991000000002</c:v>
                </c:pt>
                <c:pt idx="982">
                  <c:v>60.094360000000002</c:v>
                </c:pt>
                <c:pt idx="983">
                  <c:v>60.040545999999999</c:v>
                </c:pt>
                <c:pt idx="984">
                  <c:v>59.986815999999997</c:v>
                </c:pt>
                <c:pt idx="985">
                  <c:v>59.932471999999997</c:v>
                </c:pt>
                <c:pt idx="986">
                  <c:v>59.876883999999997</c:v>
                </c:pt>
                <c:pt idx="987">
                  <c:v>59.819927</c:v>
                </c:pt>
                <c:pt idx="988">
                  <c:v>59.761668999999998</c:v>
                </c:pt>
                <c:pt idx="989">
                  <c:v>59.702334999999998</c:v>
                </c:pt>
                <c:pt idx="990">
                  <c:v>59.642325999999997</c:v>
                </c:pt>
                <c:pt idx="991">
                  <c:v>59.582394000000001</c:v>
                </c:pt>
                <c:pt idx="992">
                  <c:v>59.523502000000001</c:v>
                </c:pt>
                <c:pt idx="993">
                  <c:v>59.466636999999999</c:v>
                </c:pt>
                <c:pt idx="994">
                  <c:v>59.412593999999999</c:v>
                </c:pt>
                <c:pt idx="995">
                  <c:v>59.361786000000002</c:v>
                </c:pt>
                <c:pt idx="996">
                  <c:v>59.314121</c:v>
                </c:pt>
                <c:pt idx="997">
                  <c:v>59.269001000000003</c:v>
                </c:pt>
                <c:pt idx="998">
                  <c:v>59.225990000000003</c:v>
                </c:pt>
                <c:pt idx="999">
                  <c:v>59.185535000000002</c:v>
                </c:pt>
                <c:pt idx="1000">
                  <c:v>59.147990999999998</c:v>
                </c:pt>
                <c:pt idx="1001">
                  <c:v>59.113041000000003</c:v>
                </c:pt>
                <c:pt idx="1002">
                  <c:v>59.079971</c:v>
                </c:pt>
                <c:pt idx="1003">
                  <c:v>59.047919999999998</c:v>
                </c:pt>
                <c:pt idx="1004">
                  <c:v>59.01614</c:v>
                </c:pt>
                <c:pt idx="1005">
                  <c:v>58.984039000000003</c:v>
                </c:pt>
                <c:pt idx="1006">
                  <c:v>58.951191000000001</c:v>
                </c:pt>
                <c:pt idx="1007">
                  <c:v>58.917319999999997</c:v>
                </c:pt>
                <c:pt idx="1008">
                  <c:v>58.882275</c:v>
                </c:pt>
                <c:pt idx="1009">
                  <c:v>58.846012000000002</c:v>
                </c:pt>
                <c:pt idx="1010">
                  <c:v>58.808566999999996</c:v>
                </c:pt>
                <c:pt idx="1011">
                  <c:v>58.769813999999997</c:v>
                </c:pt>
                <c:pt idx="1012">
                  <c:v>58.730235999999998</c:v>
                </c:pt>
                <c:pt idx="1013">
                  <c:v>58.690269000000001</c:v>
                </c:pt>
                <c:pt idx="1014">
                  <c:v>58.650149999999996</c:v>
                </c:pt>
                <c:pt idx="1015">
                  <c:v>58.610027000000002</c:v>
                </c:pt>
                <c:pt idx="1016">
                  <c:v>58.569935000000001</c:v>
                </c:pt>
                <c:pt idx="1017">
                  <c:v>58.529797000000002</c:v>
                </c:pt>
                <c:pt idx="1018">
                  <c:v>58.489455999999997</c:v>
                </c:pt>
                <c:pt idx="1019">
                  <c:v>58.448718999999997</c:v>
                </c:pt>
                <c:pt idx="1020">
                  <c:v>58.407383000000003</c:v>
                </c:pt>
                <c:pt idx="1021">
                  <c:v>58.365279999999998</c:v>
                </c:pt>
                <c:pt idx="1022">
                  <c:v>58.322285000000001</c:v>
                </c:pt>
                <c:pt idx="1023">
                  <c:v>58.278339000000003</c:v>
                </c:pt>
                <c:pt idx="1024">
                  <c:v>58.233418</c:v>
                </c:pt>
                <c:pt idx="1025">
                  <c:v>58.187576</c:v>
                </c:pt>
                <c:pt idx="1026">
                  <c:v>58.140895999999998</c:v>
                </c:pt>
                <c:pt idx="1027">
                  <c:v>58.093505999999998</c:v>
                </c:pt>
                <c:pt idx="1028">
                  <c:v>58.045546999999999</c:v>
                </c:pt>
                <c:pt idx="1029">
                  <c:v>57.997188999999999</c:v>
                </c:pt>
                <c:pt idx="1030">
                  <c:v>57.948563</c:v>
                </c:pt>
                <c:pt idx="1031">
                  <c:v>57.899796000000002</c:v>
                </c:pt>
                <c:pt idx="1032">
                  <c:v>57.850985999999999</c:v>
                </c:pt>
                <c:pt idx="1033">
                  <c:v>57.802204000000003</c:v>
                </c:pt>
                <c:pt idx="1034">
                  <c:v>57.753494000000003</c:v>
                </c:pt>
                <c:pt idx="1035">
                  <c:v>57.704884</c:v>
                </c:pt>
                <c:pt idx="1036">
                  <c:v>57.656379999999999</c:v>
                </c:pt>
                <c:pt idx="1037">
                  <c:v>57.607979</c:v>
                </c:pt>
                <c:pt idx="1038">
                  <c:v>57.559691999999998</c:v>
                </c:pt>
                <c:pt idx="1039">
                  <c:v>57.511532000000003</c:v>
                </c:pt>
                <c:pt idx="1040">
                  <c:v>57.463515999999998</c:v>
                </c:pt>
                <c:pt idx="1041">
                  <c:v>57.415667999999997</c:v>
                </c:pt>
                <c:pt idx="1042">
                  <c:v>57.368011000000003</c:v>
                </c:pt>
                <c:pt idx="1043">
                  <c:v>57.320576000000003</c:v>
                </c:pt>
                <c:pt idx="1044">
                  <c:v>57.273406999999999</c:v>
                </c:pt>
                <c:pt idx="1045">
                  <c:v>57.226546999999997</c:v>
                </c:pt>
                <c:pt idx="1046">
                  <c:v>57.180038000000003</c:v>
                </c:pt>
                <c:pt idx="1047">
                  <c:v>57.133915000000002</c:v>
                </c:pt>
                <c:pt idx="1048">
                  <c:v>57.088203</c:v>
                </c:pt>
                <c:pt idx="1049">
                  <c:v>57.042912000000001</c:v>
                </c:pt>
                <c:pt idx="1050">
                  <c:v>56.998027999999998</c:v>
                </c:pt>
                <c:pt idx="1051">
                  <c:v>56.953536999999997</c:v>
                </c:pt>
                <c:pt idx="1052">
                  <c:v>56.909405</c:v>
                </c:pt>
                <c:pt idx="1053">
                  <c:v>56.865600999999998</c:v>
                </c:pt>
                <c:pt idx="1054">
                  <c:v>56.822082999999999</c:v>
                </c:pt>
                <c:pt idx="1055">
                  <c:v>56.778801000000001</c:v>
                </c:pt>
                <c:pt idx="1056">
                  <c:v>56.735771</c:v>
                </c:pt>
                <c:pt idx="1057">
                  <c:v>56.693012000000003</c:v>
                </c:pt>
                <c:pt idx="1058">
                  <c:v>56.650517000000001</c:v>
                </c:pt>
                <c:pt idx="1059">
                  <c:v>56.608142999999998</c:v>
                </c:pt>
                <c:pt idx="1060">
                  <c:v>56.565627999999997</c:v>
                </c:pt>
                <c:pt idx="1061">
                  <c:v>56.522846000000001</c:v>
                </c:pt>
                <c:pt idx="1062">
                  <c:v>56.479874000000002</c:v>
                </c:pt>
                <c:pt idx="1063">
                  <c:v>56.436774999999997</c:v>
                </c:pt>
                <c:pt idx="1064">
                  <c:v>56.393650000000001</c:v>
                </c:pt>
                <c:pt idx="1065">
                  <c:v>56.350563000000001</c:v>
                </c:pt>
                <c:pt idx="1066">
                  <c:v>56.307568000000003</c:v>
                </c:pt>
                <c:pt idx="1067">
                  <c:v>56.264687000000002</c:v>
                </c:pt>
                <c:pt idx="1068">
                  <c:v>56.221947</c:v>
                </c:pt>
                <c:pt idx="1069">
                  <c:v>56.179336999999997</c:v>
                </c:pt>
                <c:pt idx="1070">
                  <c:v>56.136870999999999</c:v>
                </c:pt>
                <c:pt idx="1071">
                  <c:v>56.094546999999999</c:v>
                </c:pt>
                <c:pt idx="1072">
                  <c:v>56.052363999999997</c:v>
                </c:pt>
                <c:pt idx="1073">
                  <c:v>56.010314999999999</c:v>
                </c:pt>
                <c:pt idx="1074">
                  <c:v>55.968395000000001</c:v>
                </c:pt>
                <c:pt idx="1075">
                  <c:v>55.926586</c:v>
                </c:pt>
                <c:pt idx="1076">
                  <c:v>55.884856999999997</c:v>
                </c:pt>
                <c:pt idx="1077">
                  <c:v>55.843197000000004</c:v>
                </c:pt>
                <c:pt idx="1078">
                  <c:v>55.801594000000001</c:v>
                </c:pt>
                <c:pt idx="1079">
                  <c:v>55.760055999999999</c:v>
                </c:pt>
                <c:pt idx="1080">
                  <c:v>55.718589999999999</c:v>
                </c:pt>
                <c:pt idx="1081">
                  <c:v>55.678466999999998</c:v>
                </c:pt>
                <c:pt idx="1082">
                  <c:v>55.640059999999998</c:v>
                </c:pt>
                <c:pt idx="1083">
                  <c:v>55.600948000000002</c:v>
                </c:pt>
                <c:pt idx="1084">
                  <c:v>55.561439999999997</c:v>
                </c:pt>
                <c:pt idx="1085">
                  <c:v>55.521667000000001</c:v>
                </c:pt>
                <c:pt idx="1086">
                  <c:v>55.481731000000003</c:v>
                </c:pt>
                <c:pt idx="1087">
                  <c:v>55.441676999999999</c:v>
                </c:pt>
                <c:pt idx="1088">
                  <c:v>55.401558000000001</c:v>
                </c:pt>
                <c:pt idx="1089">
                  <c:v>55.361396999999997</c:v>
                </c:pt>
                <c:pt idx="1090">
                  <c:v>55.321219999999997</c:v>
                </c:pt>
                <c:pt idx="1091">
                  <c:v>55.281044000000001</c:v>
                </c:pt>
                <c:pt idx="1092">
                  <c:v>55.240870999999999</c:v>
                </c:pt>
                <c:pt idx="1093">
                  <c:v>55.200713999999998</c:v>
                </c:pt>
                <c:pt idx="1094">
                  <c:v>55.160575999999999</c:v>
                </c:pt>
                <c:pt idx="1095">
                  <c:v>55.120457000000002</c:v>
                </c:pt>
                <c:pt idx="1096">
                  <c:v>55.080368</c:v>
                </c:pt>
                <c:pt idx="1097">
                  <c:v>55.040314000000002</c:v>
                </c:pt>
                <c:pt idx="1098">
                  <c:v>55.000293999999997</c:v>
                </c:pt>
                <c:pt idx="1099">
                  <c:v>54.960293</c:v>
                </c:pt>
                <c:pt idx="1100">
                  <c:v>54.920310999999998</c:v>
                </c:pt>
                <c:pt idx="1101">
                  <c:v>54.880336999999997</c:v>
                </c:pt>
                <c:pt idx="1102">
                  <c:v>54.840381999999998</c:v>
                </c:pt>
                <c:pt idx="1103">
                  <c:v>54.800457000000002</c:v>
                </c:pt>
                <c:pt idx="1104">
                  <c:v>54.760581999999999</c:v>
                </c:pt>
                <c:pt idx="1105">
                  <c:v>54.720837000000003</c:v>
                </c:pt>
                <c:pt idx="1106">
                  <c:v>54.681229000000002</c:v>
                </c:pt>
                <c:pt idx="1107">
                  <c:v>54.641734999999997</c:v>
                </c:pt>
                <c:pt idx="1108">
                  <c:v>54.602345</c:v>
                </c:pt>
                <c:pt idx="1109">
                  <c:v>54.563057000000001</c:v>
                </c:pt>
                <c:pt idx="1110">
                  <c:v>54.523879999999998</c:v>
                </c:pt>
                <c:pt idx="1111">
                  <c:v>54.484856000000001</c:v>
                </c:pt>
                <c:pt idx="1112">
                  <c:v>54.445965000000001</c:v>
                </c:pt>
                <c:pt idx="1113">
                  <c:v>54.407207</c:v>
                </c:pt>
                <c:pt idx="1114">
                  <c:v>54.368586999999998</c:v>
                </c:pt>
                <c:pt idx="1115">
                  <c:v>54.330100999999999</c:v>
                </c:pt>
                <c:pt idx="1116">
                  <c:v>54.291739999999997</c:v>
                </c:pt>
                <c:pt idx="1117">
                  <c:v>54.253512999999998</c:v>
                </c:pt>
                <c:pt idx="1118">
                  <c:v>54.215378000000001</c:v>
                </c:pt>
                <c:pt idx="1119">
                  <c:v>54.177151000000002</c:v>
                </c:pt>
                <c:pt idx="1120">
                  <c:v>54.138759999999998</c:v>
                </c:pt>
                <c:pt idx="1121">
                  <c:v>54.10033</c:v>
                </c:pt>
                <c:pt idx="1122">
                  <c:v>54.061976999999999</c:v>
                </c:pt>
                <c:pt idx="1123">
                  <c:v>54.023766000000002</c:v>
                </c:pt>
                <c:pt idx="1124">
                  <c:v>53.985737</c:v>
                </c:pt>
                <c:pt idx="1125">
                  <c:v>53.947918000000001</c:v>
                </c:pt>
                <c:pt idx="1126">
                  <c:v>53.910319999999999</c:v>
                </c:pt>
                <c:pt idx="1127">
                  <c:v>53.873375000000003</c:v>
                </c:pt>
                <c:pt idx="1128">
                  <c:v>53.836151000000001</c:v>
                </c:pt>
                <c:pt idx="1129">
                  <c:v>53.799140999999999</c:v>
                </c:pt>
                <c:pt idx="1130">
                  <c:v>53.762309999999999</c:v>
                </c:pt>
                <c:pt idx="1131">
                  <c:v>53.725650999999999</c:v>
                </c:pt>
                <c:pt idx="1132">
                  <c:v>53.689137000000002</c:v>
                </c:pt>
                <c:pt idx="1133">
                  <c:v>53.652755999999997</c:v>
                </c:pt>
                <c:pt idx="1134">
                  <c:v>53.616492999999998</c:v>
                </c:pt>
                <c:pt idx="1135">
                  <c:v>53.580337999999998</c:v>
                </c:pt>
                <c:pt idx="1136">
                  <c:v>53.544285000000002</c:v>
                </c:pt>
                <c:pt idx="1137">
                  <c:v>53.508324000000002</c:v>
                </c:pt>
                <c:pt idx="1138">
                  <c:v>53.472442999999998</c:v>
                </c:pt>
                <c:pt idx="1139">
                  <c:v>53.436641999999999</c:v>
                </c:pt>
                <c:pt idx="1140">
                  <c:v>53.400913000000003</c:v>
                </c:pt>
                <c:pt idx="1141">
                  <c:v>53.365260999999997</c:v>
                </c:pt>
                <c:pt idx="1142">
                  <c:v>53.32967</c:v>
                </c:pt>
                <c:pt idx="1143">
                  <c:v>53.294150999999999</c:v>
                </c:pt>
                <c:pt idx="1144">
                  <c:v>53.258738999999998</c:v>
                </c:pt>
                <c:pt idx="1145">
                  <c:v>53.223376999999999</c:v>
                </c:pt>
                <c:pt idx="1146">
                  <c:v>53.188079999999999</c:v>
                </c:pt>
                <c:pt idx="1147">
                  <c:v>53.152821000000003</c:v>
                </c:pt>
                <c:pt idx="1148">
                  <c:v>53.117496000000003</c:v>
                </c:pt>
                <c:pt idx="1149">
                  <c:v>53.082042999999999</c:v>
                </c:pt>
                <c:pt idx="1150">
                  <c:v>53.046531999999999</c:v>
                </c:pt>
                <c:pt idx="1151">
                  <c:v>53.011035999999997</c:v>
                </c:pt>
                <c:pt idx="1152">
                  <c:v>52.975624000000003</c:v>
                </c:pt>
                <c:pt idx="1153">
                  <c:v>52.940342000000001</c:v>
                </c:pt>
                <c:pt idx="1154">
                  <c:v>52.905205000000002</c:v>
                </c:pt>
                <c:pt idx="1155">
                  <c:v>52.870224</c:v>
                </c:pt>
                <c:pt idx="1156">
                  <c:v>52.8354</c:v>
                </c:pt>
                <c:pt idx="1157">
                  <c:v>52.800735000000003</c:v>
                </c:pt>
                <c:pt idx="1158">
                  <c:v>52.766227999999998</c:v>
                </c:pt>
                <c:pt idx="1159">
                  <c:v>52.731892000000002</c:v>
                </c:pt>
                <c:pt idx="1160">
                  <c:v>52.697723000000003</c:v>
                </c:pt>
                <c:pt idx="1161">
                  <c:v>52.663708</c:v>
                </c:pt>
                <c:pt idx="1162">
                  <c:v>52.629837000000002</c:v>
                </c:pt>
                <c:pt idx="1163">
                  <c:v>52.596088000000002</c:v>
                </c:pt>
                <c:pt idx="1164">
                  <c:v>52.562446999999999</c:v>
                </c:pt>
                <c:pt idx="1165">
                  <c:v>52.528892999999997</c:v>
                </c:pt>
                <c:pt idx="1166">
                  <c:v>52.495410999999997</c:v>
                </c:pt>
                <c:pt idx="1167">
                  <c:v>52.46199</c:v>
                </c:pt>
                <c:pt idx="1168">
                  <c:v>52.428623000000002</c:v>
                </c:pt>
                <c:pt idx="1169">
                  <c:v>52.395302000000001</c:v>
                </c:pt>
                <c:pt idx="1170">
                  <c:v>52.362029999999997</c:v>
                </c:pt>
                <c:pt idx="1171">
                  <c:v>52.328800000000001</c:v>
                </c:pt>
                <c:pt idx="1172">
                  <c:v>52.29562</c:v>
                </c:pt>
                <c:pt idx="1173">
                  <c:v>52.262486000000003</c:v>
                </c:pt>
                <c:pt idx="1174">
                  <c:v>52.229401000000003</c:v>
                </c:pt>
                <c:pt idx="1175">
                  <c:v>52.196365</c:v>
                </c:pt>
                <c:pt idx="1176">
                  <c:v>52.163296000000003</c:v>
                </c:pt>
                <c:pt idx="1177">
                  <c:v>52.13015</c:v>
                </c:pt>
                <c:pt idx="1178">
                  <c:v>52.097054</c:v>
                </c:pt>
                <c:pt idx="1179">
                  <c:v>52.064048999999997</c:v>
                </c:pt>
                <c:pt idx="1180">
                  <c:v>52.031139000000003</c:v>
                </c:pt>
                <c:pt idx="1181">
                  <c:v>51.998317999999998</c:v>
                </c:pt>
                <c:pt idx="1182">
                  <c:v>51.965569000000002</c:v>
                </c:pt>
                <c:pt idx="1183">
                  <c:v>51.932873000000001</c:v>
                </c:pt>
                <c:pt idx="1184">
                  <c:v>51.900219</c:v>
                </c:pt>
                <c:pt idx="1185">
                  <c:v>51.867603000000003</c:v>
                </c:pt>
                <c:pt idx="1186">
                  <c:v>51.835014000000001</c:v>
                </c:pt>
                <c:pt idx="1187">
                  <c:v>51.802464000000001</c:v>
                </c:pt>
                <c:pt idx="1188">
                  <c:v>51.769962</c:v>
                </c:pt>
                <c:pt idx="1189">
                  <c:v>51.737510999999998</c:v>
                </c:pt>
                <c:pt idx="1190">
                  <c:v>51.705109</c:v>
                </c:pt>
                <c:pt idx="1191">
                  <c:v>51.672767999999998</c:v>
                </c:pt>
                <c:pt idx="1192">
                  <c:v>51.640498999999998</c:v>
                </c:pt>
                <c:pt idx="1193">
                  <c:v>51.608069999999998</c:v>
                </c:pt>
                <c:pt idx="1194">
                  <c:v>51.575710000000001</c:v>
                </c:pt>
                <c:pt idx="1195">
                  <c:v>51.543495</c:v>
                </c:pt>
                <c:pt idx="1196">
                  <c:v>51.511398</c:v>
                </c:pt>
                <c:pt idx="1197">
                  <c:v>51.479407999999999</c:v>
                </c:pt>
                <c:pt idx="1198">
                  <c:v>51.447513999999998</c:v>
                </c:pt>
                <c:pt idx="1199">
                  <c:v>51.415714000000001</c:v>
                </c:pt>
                <c:pt idx="1200">
                  <c:v>51.384003</c:v>
                </c:pt>
                <c:pt idx="1201">
                  <c:v>51.352383000000003</c:v>
                </c:pt>
                <c:pt idx="1202">
                  <c:v>51.320908000000003</c:v>
                </c:pt>
                <c:pt idx="1203">
                  <c:v>51.289622999999999</c:v>
                </c:pt>
                <c:pt idx="1204">
                  <c:v>51.258491999999997</c:v>
                </c:pt>
                <c:pt idx="1205">
                  <c:v>51.227469999999997</c:v>
                </c:pt>
                <c:pt idx="1206">
                  <c:v>51.196536999999999</c:v>
                </c:pt>
                <c:pt idx="1207">
                  <c:v>51.165657000000003</c:v>
                </c:pt>
                <c:pt idx="1208">
                  <c:v>51.134833999999998</c:v>
                </c:pt>
                <c:pt idx="1209">
                  <c:v>51.104056999999997</c:v>
                </c:pt>
                <c:pt idx="1210">
                  <c:v>51.073340999999999</c:v>
                </c:pt>
                <c:pt idx="1211">
                  <c:v>51.042675000000003</c:v>
                </c:pt>
                <c:pt idx="1212">
                  <c:v>51.012065999999997</c:v>
                </c:pt>
                <c:pt idx="1213">
                  <c:v>50.981521999999998</c:v>
                </c:pt>
                <c:pt idx="1214">
                  <c:v>50.951037999999997</c:v>
                </c:pt>
                <c:pt idx="1215">
                  <c:v>50.92062</c:v>
                </c:pt>
                <c:pt idx="1216">
                  <c:v>50.890262999999997</c:v>
                </c:pt>
                <c:pt idx="1217">
                  <c:v>50.859969999999997</c:v>
                </c:pt>
                <c:pt idx="1218">
                  <c:v>50.829707999999997</c:v>
                </c:pt>
                <c:pt idx="1219">
                  <c:v>50.799129000000001</c:v>
                </c:pt>
                <c:pt idx="1220">
                  <c:v>50.768676999999997</c:v>
                </c:pt>
                <c:pt idx="1221">
                  <c:v>50.738312000000001</c:v>
                </c:pt>
                <c:pt idx="1222">
                  <c:v>50.70805</c:v>
                </c:pt>
                <c:pt idx="1223">
                  <c:v>50.677799</c:v>
                </c:pt>
                <c:pt idx="1224">
                  <c:v>50.647606000000003</c:v>
                </c:pt>
                <c:pt idx="1225">
                  <c:v>50.617477000000001</c:v>
                </c:pt>
                <c:pt idx="1226">
                  <c:v>50.587432999999997</c:v>
                </c:pt>
                <c:pt idx="1227">
                  <c:v>50.557471999999997</c:v>
                </c:pt>
                <c:pt idx="1228">
                  <c:v>50.527596000000003</c:v>
                </c:pt>
                <c:pt idx="1229">
                  <c:v>50.497810000000001</c:v>
                </c:pt>
                <c:pt idx="1230">
                  <c:v>50.468120999999996</c:v>
                </c:pt>
                <c:pt idx="1231">
                  <c:v>50.438533999999997</c:v>
                </c:pt>
                <c:pt idx="1232">
                  <c:v>50.409058000000002</c:v>
                </c:pt>
                <c:pt idx="1233">
                  <c:v>50.379665000000003</c:v>
                </c:pt>
                <c:pt idx="1234">
                  <c:v>50.350200999999998</c:v>
                </c:pt>
                <c:pt idx="1235">
                  <c:v>50.320926999999998</c:v>
                </c:pt>
                <c:pt idx="1236">
                  <c:v>50.291828000000002</c:v>
                </c:pt>
                <c:pt idx="1237">
                  <c:v>50.262886000000002</c:v>
                </c:pt>
                <c:pt idx="1238">
                  <c:v>50.234096999999998</c:v>
                </c:pt>
                <c:pt idx="1239">
                  <c:v>50.205444</c:v>
                </c:pt>
                <c:pt idx="1240">
                  <c:v>50.176929000000001</c:v>
                </c:pt>
                <c:pt idx="1241">
                  <c:v>50.148533</c:v>
                </c:pt>
                <c:pt idx="1242">
                  <c:v>50.120251000000003</c:v>
                </c:pt>
                <c:pt idx="1243">
                  <c:v>50.092078999999998</c:v>
                </c:pt>
                <c:pt idx="1244">
                  <c:v>50.064003</c:v>
                </c:pt>
                <c:pt idx="1245">
                  <c:v>50.036017999999999</c:v>
                </c:pt>
                <c:pt idx="1246">
                  <c:v>50.008128999999997</c:v>
                </c:pt>
                <c:pt idx="1247">
                  <c:v>49.980316000000002</c:v>
                </c:pt>
                <c:pt idx="1248">
                  <c:v>49.952582999999997</c:v>
                </c:pt>
                <c:pt idx="1249">
                  <c:v>49.924934</c:v>
                </c:pt>
                <c:pt idx="1250">
                  <c:v>49.897368999999998</c:v>
                </c:pt>
                <c:pt idx="1251">
                  <c:v>49.869880999999999</c:v>
                </c:pt>
                <c:pt idx="1252">
                  <c:v>49.842472000000001</c:v>
                </c:pt>
                <c:pt idx="1253">
                  <c:v>49.81514</c:v>
                </c:pt>
                <c:pt idx="1254">
                  <c:v>49.787872</c:v>
                </c:pt>
                <c:pt idx="1255">
                  <c:v>49.760666000000001</c:v>
                </c:pt>
                <c:pt idx="1256">
                  <c:v>49.733383000000003</c:v>
                </c:pt>
                <c:pt idx="1257">
                  <c:v>49.706023999999999</c:v>
                </c:pt>
                <c:pt idx="1258">
                  <c:v>49.678589000000002</c:v>
                </c:pt>
                <c:pt idx="1259">
                  <c:v>49.651096000000003</c:v>
                </c:pt>
                <c:pt idx="1260">
                  <c:v>49.623595999999999</c:v>
                </c:pt>
                <c:pt idx="1261">
                  <c:v>49.596153000000001</c:v>
                </c:pt>
                <c:pt idx="1262">
                  <c:v>49.568787</c:v>
                </c:pt>
                <c:pt idx="1263">
                  <c:v>49.541522999999998</c:v>
                </c:pt>
                <c:pt idx="1264">
                  <c:v>49.514358999999999</c:v>
                </c:pt>
                <c:pt idx="1265">
                  <c:v>49.487293000000001</c:v>
                </c:pt>
                <c:pt idx="1266">
                  <c:v>49.460320000000003</c:v>
                </c:pt>
                <c:pt idx="1267">
                  <c:v>49.433411</c:v>
                </c:pt>
                <c:pt idx="1268">
                  <c:v>49.406551</c:v>
                </c:pt>
                <c:pt idx="1269">
                  <c:v>49.379742</c:v>
                </c:pt>
                <c:pt idx="1270">
                  <c:v>49.352989000000001</c:v>
                </c:pt>
                <c:pt idx="1271">
                  <c:v>49.326286000000003</c:v>
                </c:pt>
                <c:pt idx="1272">
                  <c:v>49.299641000000001</c:v>
                </c:pt>
                <c:pt idx="1273">
                  <c:v>49.273071000000002</c:v>
                </c:pt>
                <c:pt idx="1274">
                  <c:v>49.246597000000001</c:v>
                </c:pt>
                <c:pt idx="1275">
                  <c:v>49.220188</c:v>
                </c:pt>
                <c:pt idx="1276">
                  <c:v>49.193817000000003</c:v>
                </c:pt>
                <c:pt idx="1277">
                  <c:v>49.167487999999999</c:v>
                </c:pt>
                <c:pt idx="1278">
                  <c:v>49.141190000000002</c:v>
                </c:pt>
                <c:pt idx="1279">
                  <c:v>49.114928999999997</c:v>
                </c:pt>
                <c:pt idx="1280">
                  <c:v>49.088703000000002</c:v>
                </c:pt>
                <c:pt idx="1281">
                  <c:v>49.062511000000001</c:v>
                </c:pt>
                <c:pt idx="1282">
                  <c:v>49.036354000000003</c:v>
                </c:pt>
                <c:pt idx="1283">
                  <c:v>49.010230999999997</c:v>
                </c:pt>
                <c:pt idx="1284">
                  <c:v>48.984135000000002</c:v>
                </c:pt>
                <c:pt idx="1285">
                  <c:v>48.958083999999999</c:v>
                </c:pt>
                <c:pt idx="1286">
                  <c:v>48.932063999999997</c:v>
                </c:pt>
                <c:pt idx="1287">
                  <c:v>48.906081999999998</c:v>
                </c:pt>
                <c:pt idx="1288">
                  <c:v>48.880135000000003</c:v>
                </c:pt>
                <c:pt idx="1289">
                  <c:v>48.854225</c:v>
                </c:pt>
                <c:pt idx="1290">
                  <c:v>48.828353999999997</c:v>
                </c:pt>
                <c:pt idx="1291">
                  <c:v>48.802520999999999</c:v>
                </c:pt>
                <c:pt idx="1292">
                  <c:v>48.776725999999996</c:v>
                </c:pt>
                <c:pt idx="1293">
                  <c:v>48.750968999999998</c:v>
                </c:pt>
                <c:pt idx="1294">
                  <c:v>48.725245999999999</c:v>
                </c:pt>
                <c:pt idx="1295">
                  <c:v>48.699553999999999</c:v>
                </c:pt>
                <c:pt idx="1296">
                  <c:v>48.673896999999997</c:v>
                </c:pt>
                <c:pt idx="1297">
                  <c:v>48.648269999999997</c:v>
                </c:pt>
                <c:pt idx="1298">
                  <c:v>48.622669000000002</c:v>
                </c:pt>
                <c:pt idx="1299">
                  <c:v>48.597099</c:v>
                </c:pt>
                <c:pt idx="1300">
                  <c:v>48.571564000000002</c:v>
                </c:pt>
                <c:pt idx="1301">
                  <c:v>48.546059</c:v>
                </c:pt>
                <c:pt idx="1302">
                  <c:v>48.520592000000001</c:v>
                </c:pt>
                <c:pt idx="1303">
                  <c:v>48.495154999999997</c:v>
                </c:pt>
                <c:pt idx="1304">
                  <c:v>48.469752999999997</c:v>
                </c:pt>
                <c:pt idx="1305">
                  <c:v>48.444392999999998</c:v>
                </c:pt>
                <c:pt idx="1306">
                  <c:v>48.419074999999999</c:v>
                </c:pt>
                <c:pt idx="1307">
                  <c:v>48.393787000000003</c:v>
                </c:pt>
                <c:pt idx="1308">
                  <c:v>48.368499999999997</c:v>
                </c:pt>
                <c:pt idx="1309">
                  <c:v>48.343215999999998</c:v>
                </c:pt>
                <c:pt idx="1310">
                  <c:v>48.31794</c:v>
                </c:pt>
                <c:pt idx="1311">
                  <c:v>48.29269</c:v>
                </c:pt>
                <c:pt idx="1312">
                  <c:v>48.267487000000003</c:v>
                </c:pt>
                <c:pt idx="1313">
                  <c:v>48.242325000000001</c:v>
                </c:pt>
                <c:pt idx="1314">
                  <c:v>48.217219999999998</c:v>
                </c:pt>
                <c:pt idx="1315">
                  <c:v>48.192169</c:v>
                </c:pt>
                <c:pt idx="1316">
                  <c:v>48.167183000000001</c:v>
                </c:pt>
                <c:pt idx="1317">
                  <c:v>48.142254000000001</c:v>
                </c:pt>
                <c:pt idx="1318">
                  <c:v>48.117393</c:v>
                </c:pt>
                <c:pt idx="1319">
                  <c:v>48.092593999999998</c:v>
                </c:pt>
                <c:pt idx="1320">
                  <c:v>48.067867</c:v>
                </c:pt>
                <c:pt idx="1321">
                  <c:v>48.043201000000003</c:v>
                </c:pt>
                <c:pt idx="1322">
                  <c:v>48.018611999999997</c:v>
                </c:pt>
                <c:pt idx="1323">
                  <c:v>47.994083000000003</c:v>
                </c:pt>
                <c:pt idx="1324">
                  <c:v>47.969624000000003</c:v>
                </c:pt>
                <c:pt idx="1325">
                  <c:v>47.945228999999998</c:v>
                </c:pt>
                <c:pt idx="1326">
                  <c:v>47.920890999999997</c:v>
                </c:pt>
                <c:pt idx="1327">
                  <c:v>47.896617999999997</c:v>
                </c:pt>
                <c:pt idx="1328">
                  <c:v>47.872397999999997</c:v>
                </c:pt>
                <c:pt idx="1329">
                  <c:v>47.848224999999999</c:v>
                </c:pt>
                <c:pt idx="1330">
                  <c:v>47.824103999999998</c:v>
                </c:pt>
                <c:pt idx="1331">
                  <c:v>47.800026000000003</c:v>
                </c:pt>
                <c:pt idx="1332">
                  <c:v>47.775986000000003</c:v>
                </c:pt>
                <c:pt idx="1333">
                  <c:v>47.751980000000003</c:v>
                </c:pt>
                <c:pt idx="1334">
                  <c:v>47.728008000000003</c:v>
                </c:pt>
                <c:pt idx="1335">
                  <c:v>47.704067000000002</c:v>
                </c:pt>
                <c:pt idx="1336">
                  <c:v>47.680152999999997</c:v>
                </c:pt>
                <c:pt idx="1337">
                  <c:v>47.656258000000001</c:v>
                </c:pt>
                <c:pt idx="1338">
                  <c:v>47.632381000000002</c:v>
                </c:pt>
                <c:pt idx="1339">
                  <c:v>47.608528</c:v>
                </c:pt>
                <c:pt idx="1340">
                  <c:v>47.584690000000002</c:v>
                </c:pt>
                <c:pt idx="1341">
                  <c:v>47.560867000000002</c:v>
                </c:pt>
                <c:pt idx="1342">
                  <c:v>47.537044999999999</c:v>
                </c:pt>
                <c:pt idx="1343">
                  <c:v>47.513092</c:v>
                </c:pt>
                <c:pt idx="1344">
                  <c:v>47.489223000000003</c:v>
                </c:pt>
                <c:pt idx="1345">
                  <c:v>47.465389000000002</c:v>
                </c:pt>
                <c:pt idx="1346">
                  <c:v>47.441586000000001</c:v>
                </c:pt>
                <c:pt idx="1347">
                  <c:v>47.417800999999997</c:v>
                </c:pt>
                <c:pt idx="1348">
                  <c:v>47.394035000000002</c:v>
                </c:pt>
                <c:pt idx="1349">
                  <c:v>47.370289</c:v>
                </c:pt>
                <c:pt idx="1350">
                  <c:v>47.346558000000002</c:v>
                </c:pt>
                <c:pt idx="1351">
                  <c:v>47.322837999999997</c:v>
                </c:pt>
                <c:pt idx="1352">
                  <c:v>47.299137000000002</c:v>
                </c:pt>
                <c:pt idx="1353">
                  <c:v>47.275455000000001</c:v>
                </c:pt>
                <c:pt idx="1354">
                  <c:v>47.251804</c:v>
                </c:pt>
                <c:pt idx="1355">
                  <c:v>47.228188000000003</c:v>
                </c:pt>
                <c:pt idx="1356">
                  <c:v>47.204613000000002</c:v>
                </c:pt>
                <c:pt idx="1357">
                  <c:v>47.181064999999997</c:v>
                </c:pt>
                <c:pt idx="1358">
                  <c:v>47.157539</c:v>
                </c:pt>
                <c:pt idx="1359">
                  <c:v>47.134028999999998</c:v>
                </c:pt>
                <c:pt idx="1360">
                  <c:v>47.110531000000002</c:v>
                </c:pt>
                <c:pt idx="1361">
                  <c:v>47.087035999999998</c:v>
                </c:pt>
                <c:pt idx="1362">
                  <c:v>47.063544999999998</c:v>
                </c:pt>
                <c:pt idx="1363">
                  <c:v>47.040058000000002</c:v>
                </c:pt>
                <c:pt idx="1364">
                  <c:v>47.016579</c:v>
                </c:pt>
                <c:pt idx="1365">
                  <c:v>46.993107000000002</c:v>
                </c:pt>
                <c:pt idx="1366">
                  <c:v>46.969639000000001</c:v>
                </c:pt>
                <c:pt idx="1367">
                  <c:v>46.946174999999997</c:v>
                </c:pt>
                <c:pt idx="1368">
                  <c:v>46.922725999999997</c:v>
                </c:pt>
                <c:pt idx="1369">
                  <c:v>46.899292000000003</c:v>
                </c:pt>
                <c:pt idx="1370">
                  <c:v>46.875869999999999</c:v>
                </c:pt>
                <c:pt idx="1371">
                  <c:v>46.852469999999997</c:v>
                </c:pt>
                <c:pt idx="1372">
                  <c:v>46.829093999999998</c:v>
                </c:pt>
                <c:pt idx="1373">
                  <c:v>46.805748000000001</c:v>
                </c:pt>
                <c:pt idx="1374">
                  <c:v>46.782401999999998</c:v>
                </c:pt>
                <c:pt idx="1375">
                  <c:v>46.759025999999999</c:v>
                </c:pt>
                <c:pt idx="1376">
                  <c:v>46.735615000000003</c:v>
                </c:pt>
                <c:pt idx="1377">
                  <c:v>46.712181000000001</c:v>
                </c:pt>
                <c:pt idx="1378">
                  <c:v>46.688758999999997</c:v>
                </c:pt>
                <c:pt idx="1379">
                  <c:v>46.665371</c:v>
                </c:pt>
                <c:pt idx="1380">
                  <c:v>46.642029000000001</c:v>
                </c:pt>
                <c:pt idx="1381">
                  <c:v>46.618580000000001</c:v>
                </c:pt>
                <c:pt idx="1382">
                  <c:v>46.595267999999997</c:v>
                </c:pt>
                <c:pt idx="1383">
                  <c:v>46.572071000000001</c:v>
                </c:pt>
                <c:pt idx="1384">
                  <c:v>46.548969</c:v>
                </c:pt>
                <c:pt idx="1385">
                  <c:v>46.525962999999997</c:v>
                </c:pt>
                <c:pt idx="1386">
                  <c:v>46.503039999999999</c:v>
                </c:pt>
                <c:pt idx="1387">
                  <c:v>46.480206000000003</c:v>
                </c:pt>
                <c:pt idx="1388">
                  <c:v>46.457442999999998</c:v>
                </c:pt>
                <c:pt idx="1389">
                  <c:v>46.434761000000002</c:v>
                </c:pt>
                <c:pt idx="1390">
                  <c:v>46.412143999999998</c:v>
                </c:pt>
                <c:pt idx="1391">
                  <c:v>46.389603000000001</c:v>
                </c:pt>
                <c:pt idx="1392">
                  <c:v>46.367119000000002</c:v>
                </c:pt>
                <c:pt idx="1393">
                  <c:v>46.344700000000003</c:v>
                </c:pt>
                <c:pt idx="1394">
                  <c:v>46.322333999999998</c:v>
                </c:pt>
                <c:pt idx="1395">
                  <c:v>46.300026000000003</c:v>
                </c:pt>
                <c:pt idx="1396">
                  <c:v>46.277766999999997</c:v>
                </c:pt>
                <c:pt idx="1397">
                  <c:v>46.255549999999999</c:v>
                </c:pt>
                <c:pt idx="1398">
                  <c:v>46.233376</c:v>
                </c:pt>
                <c:pt idx="1399">
                  <c:v>46.211243000000003</c:v>
                </c:pt>
                <c:pt idx="1400">
                  <c:v>46.189140000000002</c:v>
                </c:pt>
                <c:pt idx="1401">
                  <c:v>46.167068</c:v>
                </c:pt>
                <c:pt idx="1402">
                  <c:v>46.145026999999999</c:v>
                </c:pt>
                <c:pt idx="1403">
                  <c:v>46.123004999999999</c:v>
                </c:pt>
                <c:pt idx="1404">
                  <c:v>46.101008999999998</c:v>
                </c:pt>
                <c:pt idx="1405">
                  <c:v>46.079033000000003</c:v>
                </c:pt>
                <c:pt idx="1406">
                  <c:v>46.057068000000001</c:v>
                </c:pt>
                <c:pt idx="1407">
                  <c:v>46.035122000000001</c:v>
                </c:pt>
                <c:pt idx="1408">
                  <c:v>46.013187000000002</c:v>
                </c:pt>
                <c:pt idx="1409">
                  <c:v>45.991267999999998</c:v>
                </c:pt>
                <c:pt idx="1410">
                  <c:v>45.969357000000002</c:v>
                </c:pt>
                <c:pt idx="1411">
                  <c:v>45.947346000000003</c:v>
                </c:pt>
                <c:pt idx="1412">
                  <c:v>45.925246999999999</c:v>
                </c:pt>
                <c:pt idx="1413">
                  <c:v>45.903233</c:v>
                </c:pt>
                <c:pt idx="1414">
                  <c:v>45.881270999999998</c:v>
                </c:pt>
                <c:pt idx="1415">
                  <c:v>45.859360000000002</c:v>
                </c:pt>
                <c:pt idx="1416">
                  <c:v>45.837490000000003</c:v>
                </c:pt>
                <c:pt idx="1417">
                  <c:v>45.815658999999997</c:v>
                </c:pt>
                <c:pt idx="1418">
                  <c:v>45.793861</c:v>
                </c:pt>
                <c:pt idx="1419">
                  <c:v>45.772101999999997</c:v>
                </c:pt>
                <c:pt idx="1420">
                  <c:v>45.750380999999997</c:v>
                </c:pt>
                <c:pt idx="1421">
                  <c:v>45.728690999999998</c:v>
                </c:pt>
                <c:pt idx="1422">
                  <c:v>45.707042999999999</c:v>
                </c:pt>
                <c:pt idx="1423">
                  <c:v>45.685428999999999</c:v>
                </c:pt>
                <c:pt idx="1424">
                  <c:v>45.663853000000003</c:v>
                </c:pt>
                <c:pt idx="1425">
                  <c:v>45.642319000000001</c:v>
                </c:pt>
                <c:pt idx="1426">
                  <c:v>45.620818999999997</c:v>
                </c:pt>
                <c:pt idx="1427">
                  <c:v>45.599358000000002</c:v>
                </c:pt>
                <c:pt idx="1428">
                  <c:v>45.577930000000002</c:v>
                </c:pt>
                <c:pt idx="1429">
                  <c:v>45.556538000000003</c:v>
                </c:pt>
                <c:pt idx="1430">
                  <c:v>45.535172000000003</c:v>
                </c:pt>
                <c:pt idx="1431">
                  <c:v>45.513832000000001</c:v>
                </c:pt>
                <c:pt idx="1432">
                  <c:v>45.492516000000002</c:v>
                </c:pt>
                <c:pt idx="1433">
                  <c:v>45.471221999999997</c:v>
                </c:pt>
                <c:pt idx="1434">
                  <c:v>45.449939999999998</c:v>
                </c:pt>
                <c:pt idx="1435">
                  <c:v>45.428673000000003</c:v>
                </c:pt>
                <c:pt idx="1436">
                  <c:v>45.407383000000003</c:v>
                </c:pt>
                <c:pt idx="1437">
                  <c:v>45.386077999999998</c:v>
                </c:pt>
                <c:pt idx="1438">
                  <c:v>45.364784</c:v>
                </c:pt>
                <c:pt idx="1439">
                  <c:v>45.343521000000003</c:v>
                </c:pt>
                <c:pt idx="1440">
                  <c:v>45.322308</c:v>
                </c:pt>
                <c:pt idx="1441">
                  <c:v>45.301155000000001</c:v>
                </c:pt>
                <c:pt idx="1442">
                  <c:v>45.280071</c:v>
                </c:pt>
                <c:pt idx="1443">
                  <c:v>45.259059999999998</c:v>
                </c:pt>
                <c:pt idx="1444">
                  <c:v>45.238117000000003</c:v>
                </c:pt>
                <c:pt idx="1445">
                  <c:v>45.217238999999999</c:v>
                </c:pt>
                <c:pt idx="1446">
                  <c:v>45.196426000000002</c:v>
                </c:pt>
                <c:pt idx="1447">
                  <c:v>45.175671000000001</c:v>
                </c:pt>
                <c:pt idx="1448">
                  <c:v>45.154967999999997</c:v>
                </c:pt>
                <c:pt idx="1449">
                  <c:v>45.134315000000001</c:v>
                </c:pt>
                <c:pt idx="1450">
                  <c:v>45.113705000000003</c:v>
                </c:pt>
                <c:pt idx="1451">
                  <c:v>45.093131999999997</c:v>
                </c:pt>
                <c:pt idx="1452">
                  <c:v>45.072589999999998</c:v>
                </c:pt>
                <c:pt idx="1453">
                  <c:v>45.052078000000002</c:v>
                </c:pt>
                <c:pt idx="1454">
                  <c:v>45.031593000000001</c:v>
                </c:pt>
                <c:pt idx="1455">
                  <c:v>45.011139</c:v>
                </c:pt>
                <c:pt idx="1456">
                  <c:v>44.990704000000001</c:v>
                </c:pt>
                <c:pt idx="1457">
                  <c:v>44.970286999999999</c:v>
                </c:pt>
                <c:pt idx="1458">
                  <c:v>44.949894</c:v>
                </c:pt>
                <c:pt idx="1459">
                  <c:v>44.929523000000003</c:v>
                </c:pt>
                <c:pt idx="1460">
                  <c:v>44.909171999999998</c:v>
                </c:pt>
                <c:pt idx="1461">
                  <c:v>44.888840000000002</c:v>
                </c:pt>
                <c:pt idx="1462">
                  <c:v>44.86853</c:v>
                </c:pt>
                <c:pt idx="1463">
                  <c:v>44.848232000000003</c:v>
                </c:pt>
                <c:pt idx="1464">
                  <c:v>44.827956999999998</c:v>
                </c:pt>
                <c:pt idx="1465">
                  <c:v>44.807693</c:v>
                </c:pt>
                <c:pt idx="1466">
                  <c:v>44.787449000000002</c:v>
                </c:pt>
                <c:pt idx="1467">
                  <c:v>44.767215999999998</c:v>
                </c:pt>
                <c:pt idx="1468">
                  <c:v>44.746997999999998</c:v>
                </c:pt>
                <c:pt idx="1469">
                  <c:v>44.726799</c:v>
                </c:pt>
                <c:pt idx="1470">
                  <c:v>44.706612</c:v>
                </c:pt>
                <c:pt idx="1471">
                  <c:v>44.686447000000001</c:v>
                </c:pt>
                <c:pt idx="1472">
                  <c:v>44.666297999999998</c:v>
                </c:pt>
                <c:pt idx="1473">
                  <c:v>44.646163999999999</c:v>
                </c:pt>
                <c:pt idx="1474">
                  <c:v>44.626052999999999</c:v>
                </c:pt>
                <c:pt idx="1475">
                  <c:v>44.605956999999997</c:v>
                </c:pt>
                <c:pt idx="1476">
                  <c:v>44.585869000000002</c:v>
                </c:pt>
                <c:pt idx="1477">
                  <c:v>44.565784000000001</c:v>
                </c:pt>
                <c:pt idx="1478">
                  <c:v>44.545707999999998</c:v>
                </c:pt>
                <c:pt idx="1479">
                  <c:v>44.525649999999999</c:v>
                </c:pt>
                <c:pt idx="1480">
                  <c:v>44.505608000000002</c:v>
                </c:pt>
                <c:pt idx="1481">
                  <c:v>44.485588</c:v>
                </c:pt>
                <c:pt idx="1482">
                  <c:v>44.465587999999997</c:v>
                </c:pt>
                <c:pt idx="1483">
                  <c:v>44.445613999999999</c:v>
                </c:pt>
                <c:pt idx="1484">
                  <c:v>44.425629000000001</c:v>
                </c:pt>
                <c:pt idx="1485">
                  <c:v>44.405636000000001</c:v>
                </c:pt>
                <c:pt idx="1486">
                  <c:v>44.385646999999999</c:v>
                </c:pt>
                <c:pt idx="1487">
                  <c:v>44.365681000000002</c:v>
                </c:pt>
                <c:pt idx="1488">
                  <c:v>44.345745000000001</c:v>
                </c:pt>
              </c:numCache>
            </c:numRef>
          </c:yVal>
          <c:smooth val="0"/>
          <c:extLst>
            <c:ext xmlns:c16="http://schemas.microsoft.com/office/drawing/2014/chart" uri="{C3380CC4-5D6E-409C-BE32-E72D297353CC}">
              <c16:uniqueId val="{00000001-8255-42D5-8452-DF41C7203E53}"/>
            </c:ext>
          </c:extLst>
        </c:ser>
        <c:ser>
          <c:idx val="1"/>
          <c:order val="1"/>
          <c:tx>
            <c:v>1:01</c:v>
          </c:tx>
          <c:spPr>
            <a:ln w="25400" cap="rnd">
              <a:solidFill>
                <a:schemeClr val="tx1"/>
              </a:solidFill>
              <a:prstDash val="sysDash"/>
              <a:round/>
            </a:ln>
            <a:effectLst/>
          </c:spPr>
          <c:marker>
            <c:symbol val="circle"/>
            <c:size val="5"/>
            <c:spPr>
              <a:solidFill>
                <a:schemeClr val="accent2"/>
              </a:solidFill>
              <a:ln w="9525">
                <a:solidFill>
                  <a:schemeClr val="accent2"/>
                </a:solidFill>
                <a:prstDash val="sysDash"/>
              </a:ln>
              <a:effectLst/>
            </c:spPr>
          </c:marker>
          <c:xVal>
            <c:numRef>
              <c:f>Sheet1!$F$6:$F$31</c:f>
              <c:numCache>
                <c:formatCode>General</c:formatCode>
                <c:ptCount val="26"/>
                <c:pt idx="0">
                  <c:v>0</c:v>
                </c:pt>
                <c:pt idx="1">
                  <c:v>500</c:v>
                </c:pt>
                <c:pt idx="2">
                  <c:v>1000</c:v>
                </c:pt>
                <c:pt idx="3">
                  <c:v>1500</c:v>
                </c:pt>
                <c:pt idx="4">
                  <c:v>2000</c:v>
                </c:pt>
                <c:pt idx="5">
                  <c:v>2500</c:v>
                </c:pt>
                <c:pt idx="6">
                  <c:v>3000</c:v>
                </c:pt>
                <c:pt idx="7">
                  <c:v>3500</c:v>
                </c:pt>
                <c:pt idx="8">
                  <c:v>4000</c:v>
                </c:pt>
                <c:pt idx="9">
                  <c:v>4500</c:v>
                </c:pt>
                <c:pt idx="10">
                  <c:v>5000</c:v>
                </c:pt>
                <c:pt idx="11">
                  <c:v>5500</c:v>
                </c:pt>
                <c:pt idx="12">
                  <c:v>6000</c:v>
                </c:pt>
                <c:pt idx="13">
                  <c:v>6500</c:v>
                </c:pt>
                <c:pt idx="14">
                  <c:v>7000</c:v>
                </c:pt>
                <c:pt idx="15">
                  <c:v>7500</c:v>
                </c:pt>
                <c:pt idx="16">
                  <c:v>8000</c:v>
                </c:pt>
                <c:pt idx="17">
                  <c:v>8500</c:v>
                </c:pt>
                <c:pt idx="18">
                  <c:v>9000</c:v>
                </c:pt>
                <c:pt idx="19">
                  <c:v>9500</c:v>
                </c:pt>
                <c:pt idx="20">
                  <c:v>10000</c:v>
                </c:pt>
                <c:pt idx="21">
                  <c:v>10500</c:v>
                </c:pt>
                <c:pt idx="22">
                  <c:v>11000</c:v>
                </c:pt>
                <c:pt idx="23">
                  <c:v>11500</c:v>
                </c:pt>
                <c:pt idx="24">
                  <c:v>12000</c:v>
                </c:pt>
                <c:pt idx="25">
                  <c:v>12500</c:v>
                </c:pt>
              </c:numCache>
            </c:numRef>
          </c:xVal>
          <c:yVal>
            <c:numRef>
              <c:f>Sheet1!$G$6:$G$31</c:f>
              <c:numCache>
                <c:formatCode>General</c:formatCode>
                <c:ptCount val="26"/>
                <c:pt idx="0">
                  <c:v>0</c:v>
                </c:pt>
                <c:pt idx="1">
                  <c:v>500</c:v>
                </c:pt>
                <c:pt idx="2">
                  <c:v>1000</c:v>
                </c:pt>
                <c:pt idx="3">
                  <c:v>1500</c:v>
                </c:pt>
                <c:pt idx="4">
                  <c:v>2000</c:v>
                </c:pt>
                <c:pt idx="5">
                  <c:v>2500</c:v>
                </c:pt>
                <c:pt idx="6">
                  <c:v>3000</c:v>
                </c:pt>
                <c:pt idx="7">
                  <c:v>3500</c:v>
                </c:pt>
                <c:pt idx="8">
                  <c:v>4000</c:v>
                </c:pt>
                <c:pt idx="9">
                  <c:v>4500</c:v>
                </c:pt>
                <c:pt idx="10">
                  <c:v>5000</c:v>
                </c:pt>
                <c:pt idx="11">
                  <c:v>5500</c:v>
                </c:pt>
                <c:pt idx="12">
                  <c:v>6000</c:v>
                </c:pt>
                <c:pt idx="13">
                  <c:v>6500</c:v>
                </c:pt>
                <c:pt idx="14">
                  <c:v>7000</c:v>
                </c:pt>
                <c:pt idx="15">
                  <c:v>7500</c:v>
                </c:pt>
                <c:pt idx="16">
                  <c:v>8000</c:v>
                </c:pt>
                <c:pt idx="17">
                  <c:v>8500</c:v>
                </c:pt>
                <c:pt idx="18">
                  <c:v>9000</c:v>
                </c:pt>
                <c:pt idx="19">
                  <c:v>9500</c:v>
                </c:pt>
                <c:pt idx="20">
                  <c:v>10000</c:v>
                </c:pt>
                <c:pt idx="21">
                  <c:v>10500</c:v>
                </c:pt>
                <c:pt idx="22">
                  <c:v>11000</c:v>
                </c:pt>
                <c:pt idx="23">
                  <c:v>11500</c:v>
                </c:pt>
                <c:pt idx="24">
                  <c:v>12000</c:v>
                </c:pt>
                <c:pt idx="25">
                  <c:v>12500</c:v>
                </c:pt>
              </c:numCache>
            </c:numRef>
          </c:yVal>
          <c:smooth val="0"/>
          <c:extLst>
            <c:ext xmlns:c16="http://schemas.microsoft.com/office/drawing/2014/chart" uri="{C3380CC4-5D6E-409C-BE32-E72D297353CC}">
              <c16:uniqueId val="{00000002-8255-42D5-8452-DF41C7203E53}"/>
            </c:ext>
          </c:extLst>
        </c:ser>
        <c:dLbls>
          <c:showLegendKey val="0"/>
          <c:showVal val="0"/>
          <c:showCatName val="0"/>
          <c:showSerName val="0"/>
          <c:showPercent val="0"/>
          <c:showBubbleSize val="0"/>
        </c:dLbls>
        <c:axId val="1523166112"/>
        <c:axId val="161879952"/>
      </c:scatterChart>
      <c:valAx>
        <c:axId val="1523166112"/>
        <c:scaling>
          <c:orientation val="minMax"/>
          <c:max val="25000"/>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a:t>Observe</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61879952"/>
        <c:crosses val="autoZero"/>
        <c:crossBetween val="midCat"/>
      </c:valAx>
      <c:valAx>
        <c:axId val="161879952"/>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a:t>Sim</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52316611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6/21/2024</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6/21/2024</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2817103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700746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729139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2644245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33714217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distinction applies primarily to models of infiltration, surface runoff, and baseflow.  An event model simulates a single storm.  The duration of the storm may range from a few hours to a few days.  The key identifying feature is that the model is only capable of representing watershed response during and immediately after a storm.  Event infiltration models do not include redistribution of the wetting front between storms and do not account for drying of the soil through evaporation and transpiration.  Often but not always, event infiltration models use a function of cumulative loss to compute infiltration capacity.  Some baseflow models are classified as event because they compute receding flow based on the peak flow rate computed during a storm event.  These same methods must include a capability to reset between storms to begin the next recession; nevertheless they remain event models.</a:t>
            </a:r>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792710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767047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distinction applies mostly to models of infiltration and surface runoff.  A distributed model is one in which the spatial (geographic) variations of characteristics and processes are considered explicitly, while in a spatially-averaged model, these spatial variations are averaged or ignored.  While not always true, it is often the case that distributed models represent the watershed as a set of grid cells.  Calculations are carried out separately for each grid cell.  Depending on the complexity of the model, a grid cell may interact with its neighbor cells by exchanging water either above or below the ground surface.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 is important that note that even distributed models perform spatial averaging.  As we will see later in detail, most of the models included in HEC-HMS are based on differential equations.  These equations are written at the so-called point scale.  By point scale we mean that the equation applies over a length ∆x that is very small (differential) compared to the size of the watershed.  In a spatially-averaged model, the equation is assumed to apply at the scale of a </a:t>
            </a:r>
            <a:r>
              <a:rPr lang="en-US" sz="1200" kern="1200" dirty="0" err="1">
                <a:solidFill>
                  <a:schemeClr val="tx1"/>
                </a:solidFill>
                <a:effectLst/>
                <a:latin typeface="+mn-lt"/>
                <a:ea typeface="+mn-ea"/>
                <a:cs typeface="+mn-cs"/>
              </a:rPr>
              <a:t>subbasin</a:t>
            </a:r>
            <a:r>
              <a:rPr lang="en-US" sz="1200" kern="1200" dirty="0">
                <a:solidFill>
                  <a:schemeClr val="tx1"/>
                </a:solidFill>
                <a:effectLst/>
                <a:latin typeface="+mn-lt"/>
                <a:ea typeface="+mn-ea"/>
                <a:cs typeface="+mn-cs"/>
              </a:rPr>
              <a:t>.  Conversely, in a distributed model the equation is typically assumed to apply at the scale of a grid cell.  Therefore it is accurate to say that distributed models also perform spatial averaging but generally do so over a much smaller scale than typical spatially-averaged models.  HEC-HMS includes primarily spatially-averaged models.</a:t>
            </a:r>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9644451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Illustration.  In our class, you will work with both lumped and distributed modeling</a:t>
            </a:r>
          </a:p>
        </p:txBody>
      </p:sp>
      <p:sp>
        <p:nvSpPr>
          <p:cNvPr id="4" name="Slide Number Placeholder 3"/>
          <p:cNvSpPr>
            <a:spLocks noGrp="1"/>
          </p:cNvSpPr>
          <p:nvPr>
            <p:ph type="sldNum" sz="quarter" idx="10"/>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31501244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Conceptual models are built on the knowledge of the physical process.  The way a conceptual model is typically created is using a control volume approach and using the conservation of mass or momentum to determine what is coming out of the control volume.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1893613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An empirical model is built upon observation of input and output, without seeking to represent explicitly the process of conversion.  These types of models are sometimes called "black box" models because they convert input to output without any details of the actual physical process involved.  A common way to develop empirical models is to collect field data with observations of input and resulting output.  The data is analyzed statistically and a mathematical relationship is sought between input and output.  Once the relationship is established, output can be predicted for an observed input.  For example, observations of inflow to a river reach and resulting flow at a downstream location could be used to develop a relationship for travel time and attenuation of a flood peak through the reach.  These empirical models can be very effective so long as they are applied under the same conditions for which they were originally developed.  HEC-HMS includes both empirical and conceptual models.</a:t>
            </a:r>
          </a:p>
        </p:txBody>
      </p:sp>
      <p:sp>
        <p:nvSpPr>
          <p:cNvPr id="4" name="Slide Number Placeholder 3"/>
          <p:cNvSpPr>
            <a:spLocks noGrp="1"/>
          </p:cNvSpPr>
          <p:nvPr>
            <p:ph type="sldNum" sz="quarter" idx="10"/>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2465302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a:t>
            </a:fld>
            <a:endParaRPr lang="en-US"/>
          </a:p>
        </p:txBody>
      </p:sp>
    </p:spTree>
    <p:extLst>
      <p:ext uri="{BB962C8B-B14F-4D97-AF65-F5344CB8AC3E}">
        <p14:creationId xmlns:p14="http://schemas.microsoft.com/office/powerpoint/2010/main" val="21391792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deterministic model assumes that the input is exactly known.  Further, it assumes that the process described by the model is free from random variation.  In reality there is always some variation.  For example, you could collect a large sample of soil in the field and take it into a laboratory.  Next you could divide the large sample into 10 equal small samples and estimate the porosity of each one.  You would find a slightly different value for the porosity of each small sample even though the large sample was collected from a single hole dug in the field.  This is one example of natural variation in model input.  Process variation is somewhat different.  Suppose a flood with a specific peak flow enters a section of river.  The flood will move down through the reach and the resulting outflow hydrograph will show evidence of translation and attenuation.  However, the bed of the river is constantly moving in response to both floods and inter-flood channel flows.  The movement of the bed means that the exact same flood with the same specific peak flow could happen again, but the outflow hydrograph would be slightly different.  While you might try to describe the reach carefully enough to eliminate the natural variation in the process, it is not practically possible to do so.</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Deterministic models essentially ignore variation in input by assuming fixed input.  The input may be changed for different scenarios or historical periods, but the input still takes on a single value.  Such an assumption may seem too significant for the resulting model to produce meaningful results.  However, deterministic models nevertheless are valuable tools because of the difficulty of characterizing watersheds and the hydrologic environment in the first place.  Stochastic models, on the other hand, embrace random variation by attempting to explicitly describe it.  For example, many floods in a particular river reach may be examined to determine the bed slope during each flood.  Given enough floods to examine, you could estimate the mean bed slope, its standard deviation, and perhaps infer a complete probability distribution.  Instead of using a single input like deterministic models, stochastic models include the statistics of variation both of the input and process.  </a:t>
            </a:r>
          </a:p>
        </p:txBody>
      </p:sp>
      <p:sp>
        <p:nvSpPr>
          <p:cNvPr id="4" name="Slide Number Placeholder 3"/>
          <p:cNvSpPr>
            <a:spLocks noGrp="1"/>
          </p:cNvSpPr>
          <p:nvPr>
            <p:ph type="sldNum" sz="quarter" idx="10"/>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1306236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distinction between measured and fitted parameters is critical in selecting models for application when observations of input and output are unavailable.  A measured-parameter model is one in which model parameters can be determined from system properties, either by direct measurement or by indirect methods that are based upon the measurements.  The Green and </a:t>
            </a:r>
            <a:r>
              <a:rPr lang="en-US" sz="1200" kern="1200" dirty="0" err="1">
                <a:solidFill>
                  <a:schemeClr val="tx1"/>
                </a:solidFill>
                <a:effectLst/>
                <a:latin typeface="+mn-lt"/>
                <a:ea typeface="+mn-ea"/>
                <a:cs typeface="+mn-cs"/>
              </a:rPr>
              <a:t>Ampt</a:t>
            </a:r>
            <a:r>
              <a:rPr lang="en-US" sz="1200" kern="1200" dirty="0">
                <a:solidFill>
                  <a:schemeClr val="tx1"/>
                </a:solidFill>
                <a:effectLst/>
                <a:latin typeface="+mn-lt"/>
                <a:ea typeface="+mn-ea"/>
                <a:cs typeface="+mn-cs"/>
              </a:rPr>
              <a:t> infiltration model is an example of a measured parameter model.  It includes hydraulic conductivity and wetting front suction as parameters.  Both parameters can be measured directly using appropriate instruments imbedded in the soil during a wetting-drying cycle.  Many other parameters used in infiltration models can be reliably estimated if the soil texture is known; texture can be determined by direct visual examination of the soil.</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fitted-parameter model, on the other hand, includes parameters that cannot be measured.  Instead, the parameters must be found by fitting the model with observed values of the input and the output.  The Muskingum routing model is an example of a fitted parameter model.  The K parameter can be directly estimated as the travel time of the reach.  However, the X parameter is a qualitative estimate of the amount of attenuation in the reach.  Low values of X indicate significant attenuation while high values indicate pure translation.  The only way to estimate the value of X for a particular reach is to examine the upstream hydrograph and the resulting outflow hydrograph.  HEC-HMS includes both measured-parameter models and fitted-parameter models.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35937413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defTabSz="966529">
              <a:defRPr/>
            </a:pPr>
            <a:r>
              <a:rPr lang="en-US" dirty="0"/>
              <a:t>A definition</a:t>
            </a:r>
            <a:r>
              <a:rPr lang="en-US" baseline="0" dirty="0"/>
              <a:t> of calibration from </a:t>
            </a:r>
            <a:r>
              <a:rPr lang="en-US" dirty="0" err="1"/>
              <a:t>Rykiel</a:t>
            </a:r>
            <a:r>
              <a:rPr lang="en-US" dirty="0"/>
              <a:t> (1996).</a:t>
            </a:r>
          </a:p>
          <a:p>
            <a:endParaRPr lang="en-US" dirty="0"/>
          </a:p>
          <a:p>
            <a:r>
              <a:rPr lang="en-US" dirty="0"/>
              <a:t>If we use the example of flow, you are trying to match your simulated flow to your observed flow by adjusting your model parameters.  </a:t>
            </a:r>
          </a:p>
        </p:txBody>
      </p:sp>
      <p:sp>
        <p:nvSpPr>
          <p:cNvPr id="4" name="Slide Number Placeholder 3"/>
          <p:cNvSpPr>
            <a:spLocks noGrp="1"/>
          </p:cNvSpPr>
          <p:nvPr>
            <p:ph type="sldNum" sz="quarter" idx="10"/>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321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This slide</a:t>
            </a:r>
            <a:r>
              <a:rPr lang="en-US" baseline="0" dirty="0"/>
              <a:t> illustrates calibration for a single event. The blue line is the simulation result. The black line is the observed flow. The calibration process reduces the discrepancy between the simulated flows and the observed.</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37833982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The</a:t>
            </a:r>
            <a:r>
              <a:rPr lang="en-US" baseline="0" dirty="0"/>
              <a:t> purpose of this flow chart is not to illustrate a step-by-step procedure of a hydrologic study or the hydrologic modelling process but rather emphasize where calibration comes into the modelling process. </a:t>
            </a:r>
          </a:p>
          <a:p>
            <a:endParaRPr lang="en-US" baseline="0" dirty="0"/>
          </a:p>
          <a:p>
            <a:r>
              <a:rPr lang="en-US" dirty="0"/>
              <a:t>Calibration is necessary to generate a useful</a:t>
            </a:r>
            <a:r>
              <a:rPr lang="en-US" baseline="0" dirty="0"/>
              <a:t> model and is often an iterative process. In the modelling process the modeler first collects raw data. This may include precipitation, </a:t>
            </a:r>
            <a:r>
              <a:rPr lang="en-US" baseline="0" dirty="0" err="1"/>
              <a:t>hydrometeorolgical</a:t>
            </a:r>
            <a:r>
              <a:rPr lang="en-US" baseline="0" dirty="0"/>
              <a:t>, and discharge records as well as elevation, soil, land use, and field survey data. The modeler then selects modelling methods that are appropriate for the study area and capable of being modelled given the data available. The modeler then generates the model inputs required by the modelling methods selected. Some model inputs require more processing from their raw data form than others. Model inputs form the initial and boundary conditions for the model. The model is run and output is generated. The model outputs are evaluated against observed data using performance metrics. If the performance metrics yield an acceptable result then the is considered calibrated. If the performance metrics are beyond acceptable then the model must be adjusted to achieve the desired performance. Raw data sources, model methods, and model inputs should be considered when calibrating a model. </a:t>
            </a:r>
          </a:p>
          <a:p>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3127293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defTabSz="966529">
              <a:defRPr/>
            </a:pPr>
            <a:r>
              <a:rPr lang="en-US" baseline="0" dirty="0"/>
              <a:t>The accuracy of raw data should also be considered during calibration. Calibration can reveal bad data sources that should be eliminated or replaced; e.g. a rain gage with consistently low </a:t>
            </a:r>
            <a:r>
              <a:rPr lang="en-US" baseline="0" dirty="0" err="1"/>
              <a:t>precip</a:t>
            </a:r>
            <a:r>
              <a:rPr lang="en-US" baseline="0" dirty="0"/>
              <a:t> values could indicate a regional anomaly or it could reveal a recording instrument that was out of calibration – in the latter case the data should probably be removed, and the basin supplemented with data from a nearby gage. </a:t>
            </a:r>
          </a:p>
          <a:p>
            <a:pPr defTabSz="966529">
              <a:defRPr/>
            </a:pPr>
            <a:endParaRPr lang="en-US" baseline="0" dirty="0"/>
          </a:p>
          <a:p>
            <a:pPr defTabSz="966529">
              <a:defRPr/>
            </a:pPr>
            <a:r>
              <a:rPr lang="en-US" baseline="0" dirty="0"/>
              <a:t>The modeler should consider the spatial and temporal extent of data when setting up the model, nonetheless, it is worth reviewing during the model calibration process.</a:t>
            </a:r>
          </a:p>
          <a:p>
            <a:endParaRPr lang="en-US" dirty="0"/>
          </a:p>
          <a:p>
            <a:r>
              <a:rPr lang="en-US" dirty="0"/>
              <a:t>The modeler must consider the spatial and temporal extent of raw data.</a:t>
            </a:r>
            <a:r>
              <a:rPr lang="en-US" baseline="0" dirty="0"/>
              <a:t> Time-series data should be available for the time period being modeled and adequately cover the spatial extent of the modelling domain. Spatial data should be relevant to the temporal extent of the modelling domain; e.g. if the study is based on a 1995 event then land use data from 1995 is probably more applicable than the latest available. In the case of missing data – sometimes approximations can be made using appropriate techniques; e.g. using climatic norms for evapotranspiration inputs when hydrometeorological data is not defined. </a:t>
            </a:r>
          </a:p>
          <a:p>
            <a:endParaRPr lang="en-US" baseline="0" dirty="0"/>
          </a:p>
          <a:p>
            <a:r>
              <a:rPr lang="en-US" baseline="0" dirty="0"/>
              <a:t>The resolution of raw data should also be considered. Spatial data should be at an appropriate resolution for the area of the project; e.g. is a 30m DEM enough resolution to properly capture watershed divides? Time-series data should be at a resolution fine enough to meet the objectives of the project; e.g. will you be calibrating to a daily peak flow or 15 minute discharge data?</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35085895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The</a:t>
            </a:r>
            <a:r>
              <a:rPr lang="en-US" baseline="0" dirty="0"/>
              <a:t> modeler selects modelling methods appropriate for the study during the initial model setup. Modelling methods include the precipitation method (e.g. gaged, spatially distributed), the loss method (e.g. SCS, Green &amp; </a:t>
            </a:r>
            <a:r>
              <a:rPr lang="en-US" baseline="0" dirty="0" err="1"/>
              <a:t>Ampt</a:t>
            </a:r>
            <a:r>
              <a:rPr lang="en-US" baseline="0" dirty="0"/>
              <a:t>, Initial &amp; Constant, Soil Moisture Accounting), the transform method (e.g. Clark UH, Snyder UH, SCS UH), the </a:t>
            </a:r>
            <a:r>
              <a:rPr lang="en-US" baseline="0" dirty="0" err="1"/>
              <a:t>baseflow</a:t>
            </a:r>
            <a:r>
              <a:rPr lang="en-US" baseline="0" dirty="0"/>
              <a:t> method (e.g. Nonlinear, </a:t>
            </a:r>
            <a:r>
              <a:rPr lang="en-US" baseline="0" dirty="0" err="1"/>
              <a:t>Boussinesq</a:t>
            </a:r>
            <a:r>
              <a:rPr lang="en-US" baseline="0" dirty="0"/>
              <a:t>, Recession), the routing method (e.g. Muskingum-</a:t>
            </a:r>
            <a:r>
              <a:rPr lang="en-US" baseline="0" dirty="0" err="1"/>
              <a:t>Cunge</a:t>
            </a:r>
            <a:r>
              <a:rPr lang="en-US" baseline="0" dirty="0"/>
              <a:t>, Modified </a:t>
            </a:r>
            <a:r>
              <a:rPr lang="en-US" baseline="0" dirty="0" err="1"/>
              <a:t>Puls</a:t>
            </a:r>
            <a:r>
              <a:rPr lang="en-US" baseline="0" dirty="0"/>
              <a:t>), etc. While modelling methods are initially selected during model setup, calibration may reveal that alternate modelling methods perform better. </a:t>
            </a:r>
          </a:p>
          <a:p>
            <a:endParaRPr lang="en-US" baseline="0" dirty="0"/>
          </a:p>
          <a:p>
            <a:r>
              <a:rPr lang="en-US" baseline="0" dirty="0"/>
              <a:t>Regional performance: Some methods were developed for certain areas or certain types of terrain. </a:t>
            </a:r>
          </a:p>
          <a:p>
            <a:endParaRPr lang="en-US" baseline="0" dirty="0"/>
          </a:p>
          <a:p>
            <a:r>
              <a:rPr lang="en-US" baseline="0" dirty="0"/>
              <a:t>Physical basis: Physically based methods usually based more on measured data and less on coefficients.</a:t>
            </a:r>
          </a:p>
          <a:p>
            <a:endParaRPr lang="en-US" baseline="0" dirty="0"/>
          </a:p>
          <a:p>
            <a:r>
              <a:rPr lang="en-US" baseline="0" dirty="0"/>
              <a:t>Time step: The time step selected should capture the level of detail of the observed data.</a:t>
            </a:r>
          </a:p>
          <a:p>
            <a:endParaRPr lang="en-US" baseline="0" dirty="0"/>
          </a:p>
          <a:p>
            <a:r>
              <a:rPr lang="en-US" baseline="0" dirty="0"/>
              <a:t>Example of methods that can be adjusted during calibration: SCS Peak Rate Factor, sediment transport potential method</a:t>
            </a:r>
          </a:p>
          <a:p>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33131915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defTabSz="966529">
              <a:defRPr/>
            </a:pPr>
            <a:r>
              <a:rPr lang="en-US" dirty="0"/>
              <a:t>Once you’ve settled on your boundary condition and modeling methods, you can move onto parameter adjustments.  </a:t>
            </a:r>
          </a:p>
          <a:p>
            <a:pPr defTabSz="966529">
              <a:defRPr/>
            </a:pPr>
            <a:endParaRPr lang="en-US" dirty="0"/>
          </a:p>
          <a:p>
            <a:pPr defTabSz="966529">
              <a:defRPr/>
            </a:pPr>
            <a:r>
              <a:rPr lang="en-US" dirty="0"/>
              <a:t>Parameter adjustment is the part of the modelling process that is typically identified</a:t>
            </a:r>
            <a:r>
              <a:rPr lang="en-US" baseline="0" dirty="0"/>
              <a:t> as “calibration”. </a:t>
            </a:r>
            <a:r>
              <a:rPr lang="en-US" dirty="0"/>
              <a:t>Parameter adjustment is the fine tuning portion where parameters are adjusted to improve model output</a:t>
            </a:r>
            <a:r>
              <a:rPr lang="en-US" baseline="0" dirty="0"/>
              <a:t>. Initial parameter estimates are made based on previous modelling experience, geospatial analysis, and regression analysis. Parameters are first initialized during model setup and then adjusted during calibration to achieve an acceptable level of performance. When calibrating, it is important to identify, first, which parameters can be adjusted, and second, how much these parameters can be adjusted – do the parameters make sense physically?</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11008450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Can also consider optimization to help with fine tuning your parameter values.  </a:t>
            </a:r>
          </a:p>
          <a:p>
            <a:endParaRPr lang="en-US" dirty="0"/>
          </a:p>
          <a:p>
            <a:r>
              <a:rPr lang="en-US" dirty="0"/>
              <a:t>These are recommendations to follow when you are calibrating a model.</a:t>
            </a:r>
          </a:p>
          <a:p>
            <a:endParaRPr lang="en-US" dirty="0"/>
          </a:p>
          <a:p>
            <a:r>
              <a:rPr lang="en-US" dirty="0"/>
              <a:t>Adjusting 1 parameter is a manual “replication” of the </a:t>
            </a:r>
            <a:r>
              <a:rPr lang="en-US" dirty="0" err="1"/>
              <a:t>univariate</a:t>
            </a:r>
            <a:r>
              <a:rPr lang="en-US" dirty="0"/>
              <a:t> search approach employed by the HMS optimization computations. If you adjust more than one at a time then it is difficult to determine the impact of each parameter separately.</a:t>
            </a:r>
          </a:p>
          <a:p>
            <a:endParaRPr lang="en-US" dirty="0"/>
          </a:p>
          <a:p>
            <a:r>
              <a:rPr lang="en-US" dirty="0"/>
              <a:t>When adjusting parameters to fit a frequency curve it is important that you don’t adjust parameters outside of their physically possible range.</a:t>
            </a:r>
          </a:p>
          <a:p>
            <a:endParaRPr lang="en-US" dirty="0"/>
          </a:p>
          <a:p>
            <a:r>
              <a:rPr lang="en-US" dirty="0"/>
              <a:t>Look for physical evidence to support or motivate parameter adjustments</a:t>
            </a:r>
          </a:p>
          <a:p>
            <a:endParaRPr lang="en-US" dirty="0"/>
          </a:p>
          <a:p>
            <a:r>
              <a:rPr lang="en-US" dirty="0"/>
              <a:t>Take care in adjusting loss rate parameters. Initially make changes to match volume. Losses during the first part of the event are indicative of antecedent conditions and can have a major impact on the computed peak. </a:t>
            </a:r>
          </a:p>
          <a:p>
            <a:endParaRPr lang="en-US" dirty="0"/>
          </a:p>
          <a:p>
            <a:r>
              <a:rPr lang="en-US" dirty="0"/>
              <a:t>Don’t just adjust parameters that have the greatest impact on the results. This could lead to unrealistic parameters</a:t>
            </a:r>
          </a:p>
          <a:p>
            <a:endParaRPr lang="en-US" dirty="0"/>
          </a:p>
          <a:p>
            <a:r>
              <a:rPr lang="en-US" dirty="0"/>
              <a:t>Manual calibration is useful since it helps you understand the impact of the parameters you are adjusting.</a:t>
            </a:r>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25788395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Other than knowing that event based and continuous based simulations are different in their time scale, the strategy for calibration is different.  </a:t>
            </a:r>
          </a:p>
          <a:p>
            <a:endParaRPr lang="en-US" dirty="0"/>
          </a:p>
          <a:p>
            <a:r>
              <a:rPr lang="en-US" dirty="0"/>
              <a:t>Runoff signatures are statistical metrics used to described the behavior and response of a river or watershed area to rainfall events.</a:t>
            </a:r>
          </a:p>
          <a:p>
            <a:endParaRPr lang="en-US" dirty="0"/>
          </a:p>
          <a:p>
            <a:r>
              <a:rPr lang="en-US" dirty="0"/>
              <a:t>The focus of event calibration is to simulate</a:t>
            </a:r>
            <a:r>
              <a:rPr lang="en-US" baseline="0" dirty="0"/>
              <a:t> the peak, timing, and volume of the event being modelled. </a:t>
            </a:r>
          </a:p>
          <a:p>
            <a:endParaRPr lang="en-US" baseline="0" dirty="0"/>
          </a:p>
          <a:p>
            <a:r>
              <a:rPr lang="en-US" baseline="0" dirty="0"/>
              <a:t>The focus of event calibration is to capture the behavior of the hydrologic system over time – this includes peak and volume but with less emphasis on single events. The modeler should evaluate performance metrics as a part of the continuous calibration process. </a:t>
            </a:r>
          </a:p>
          <a:p>
            <a:endParaRPr lang="en-US" baseline="0" dirty="0"/>
          </a:p>
          <a:p>
            <a:r>
              <a:rPr lang="en-US" baseline="0" dirty="0"/>
              <a:t>In both cases performance metrics should be used to quantify calibration.</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3438412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16287357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Volume too much.</a:t>
            </a:r>
          </a:p>
        </p:txBody>
      </p:sp>
      <p:sp>
        <p:nvSpPr>
          <p:cNvPr id="4" name="Slide Number Placeholder 3"/>
          <p:cNvSpPr>
            <a:spLocks noGrp="1"/>
          </p:cNvSpPr>
          <p:nvPr>
            <p:ph type="sldNum" sz="quarter" idx="10"/>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11436672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Volume too little.</a:t>
            </a:r>
          </a:p>
        </p:txBody>
      </p:sp>
      <p:sp>
        <p:nvSpPr>
          <p:cNvPr id="4" name="Slide Number Placeholder 3"/>
          <p:cNvSpPr>
            <a:spLocks noGrp="1"/>
          </p:cNvSpPr>
          <p:nvPr>
            <p:ph type="sldNum" sz="quarter" idx="10"/>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35450553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Timing</a:t>
            </a:r>
            <a:r>
              <a:rPr lang="en-US" baseline="0" dirty="0"/>
              <a:t> too late.</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37406055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Timing too</a:t>
            </a:r>
            <a:r>
              <a:rPr lang="en-US" baseline="0" dirty="0"/>
              <a:t> soon.</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33</a:t>
            </a:fld>
            <a:endParaRPr lang="en-US"/>
          </a:p>
        </p:txBody>
      </p:sp>
    </p:spTree>
    <p:extLst>
      <p:ext uri="{BB962C8B-B14F-4D97-AF65-F5344CB8AC3E}">
        <p14:creationId xmlns:p14="http://schemas.microsoft.com/office/powerpoint/2010/main" val="14699722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34490266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Next, you move onto snow accumulation and melt if your system requires snowmelt</a:t>
            </a:r>
          </a:p>
          <a:p>
            <a:pPr marL="171450" indent="-171450">
              <a:buFont typeface="Arial" panose="020B0604020202020204" pitchFamily="34" charset="0"/>
              <a:buChar char="•"/>
            </a:pPr>
            <a:r>
              <a:rPr lang="en-US" dirty="0"/>
              <a:t>The parameters would just be the snowmelt parameters.  Try not to adjust Met model or Basin model.  </a:t>
            </a:r>
          </a:p>
          <a:p>
            <a:pPr marL="171450" indent="-171450">
              <a:buFont typeface="Arial" panose="020B0604020202020204" pitchFamily="34" charset="0"/>
              <a:buChar char="•"/>
            </a:pPr>
            <a:r>
              <a:rPr lang="en-US" dirty="0"/>
              <a:t>You will have a presentation on snowmelt processes and where to obtain simulated results for comparison.  </a:t>
            </a:r>
          </a:p>
          <a:p>
            <a:pPr marL="171450" indent="-171450">
              <a:buFont typeface="Arial" panose="020B0604020202020204" pitchFamily="34" charset="0"/>
              <a:buChar char="•"/>
            </a:pPr>
            <a:r>
              <a:rPr lang="en-US" dirty="0"/>
              <a:t>If you are just looking at a few years, you can look at the simulated and observed time series and make your parameter adjustments to match your observe values.  When you are looking at decades of simulations, it would be easier to calibrate based on the months.  This would be performing a cyclic analysis and estimating the average SWE per month.  </a:t>
            </a:r>
          </a:p>
          <a:p>
            <a:pPr marL="171450" indent="-171450">
              <a:buFont typeface="Arial" panose="020B0604020202020204" pitchFamily="34" charset="0"/>
              <a:buChar char="•"/>
            </a:pPr>
            <a:r>
              <a:rPr lang="en-US" dirty="0"/>
              <a:t>Other variables to calibrate can be snow covered area.  </a:t>
            </a:r>
          </a:p>
          <a:p>
            <a:pPr marL="171450" indent="-171450">
              <a:buFont typeface="Arial" panose="020B0604020202020204" pitchFamily="34" charset="0"/>
              <a:buChar char="•"/>
            </a:pPr>
            <a:r>
              <a:rPr lang="en-US" dirty="0"/>
              <a:t>Use DSSVue and convert HEC model results to monthly average value. Then average the monthly values over the calibration period.</a:t>
            </a:r>
          </a:p>
          <a:p>
            <a:endParaRPr lang="en-US" b="1" dirty="0"/>
          </a:p>
        </p:txBody>
      </p:sp>
      <p:sp>
        <p:nvSpPr>
          <p:cNvPr id="4" name="Slide Number Placeholder 3"/>
          <p:cNvSpPr>
            <a:spLocks noGrp="1"/>
          </p:cNvSpPr>
          <p:nvPr>
            <p:ph type="sldNum" sz="quarter" idx="10"/>
          </p:nvPr>
        </p:nvSpPr>
        <p:spPr/>
        <p:txBody>
          <a:bodyPr/>
          <a:lstStyle/>
          <a:p>
            <a:fld id="{16E1912A-B902-460F-99AC-A8ECA3C8CF43}" type="slidenum">
              <a:rPr lang="en-US" smtClean="0"/>
              <a:t>35</a:t>
            </a:fld>
            <a:endParaRPr lang="en-US"/>
          </a:p>
        </p:txBody>
      </p:sp>
    </p:spTree>
    <p:extLst>
      <p:ext uri="{BB962C8B-B14F-4D97-AF65-F5344CB8AC3E}">
        <p14:creationId xmlns:p14="http://schemas.microsoft.com/office/powerpoint/2010/main" val="25796224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Lastly, evaluate flow at locations with observed flow.</a:t>
            </a:r>
          </a:p>
          <a:p>
            <a:pPr marL="171450" indent="-171450">
              <a:buFont typeface="Arial" panose="020B0604020202020204" pitchFamily="34" charset="0"/>
              <a:buChar char="•"/>
            </a:pPr>
            <a:r>
              <a:rPr lang="en-US" dirty="0"/>
              <a:t>Similar to snow, when modeling decades of simulations results, you should look at the monthly average volumes between your simulated and observe.  </a:t>
            </a:r>
          </a:p>
          <a:p>
            <a:pPr marL="171450" indent="-171450">
              <a:buFont typeface="Arial" panose="020B0604020202020204" pitchFamily="34" charset="0"/>
              <a:buChar char="•"/>
            </a:pPr>
            <a:r>
              <a:rPr lang="en-US" dirty="0"/>
              <a:t>Here, you would start adjusting your soil loss, transform, and baseflow.  Ideally, you don’t need to adjust your ET or snowmelt parameters.  Not a hard a fast rule though.  </a:t>
            </a:r>
          </a:p>
          <a:p>
            <a:pPr marL="171450" indent="-171450">
              <a:buFont typeface="Arial" panose="020B0604020202020204" pitchFamily="34" charset="0"/>
              <a:buChar char="•"/>
            </a:pPr>
            <a:r>
              <a:rPr lang="en-US" dirty="0"/>
              <a:t>Use DSSVue and convert HEC model results to monthly average value. Then average the monthly values over the calibration period. You can compute metrics as well.</a:t>
            </a:r>
          </a:p>
        </p:txBody>
      </p:sp>
      <p:sp>
        <p:nvSpPr>
          <p:cNvPr id="4" name="Slide Number Placeholder 3"/>
          <p:cNvSpPr>
            <a:spLocks noGrp="1"/>
          </p:cNvSpPr>
          <p:nvPr>
            <p:ph type="sldNum" sz="quarter" idx="10"/>
          </p:nvPr>
        </p:nvSpPr>
        <p:spPr/>
        <p:txBody>
          <a:bodyPr/>
          <a:lstStyle/>
          <a:p>
            <a:fld id="{16E1912A-B902-460F-99AC-A8ECA3C8CF43}" type="slidenum">
              <a:rPr lang="en-US" smtClean="0"/>
              <a:t>36</a:t>
            </a:fld>
            <a:endParaRPr lang="en-US"/>
          </a:p>
        </p:txBody>
      </p:sp>
    </p:spTree>
    <p:extLst>
      <p:ext uri="{BB962C8B-B14F-4D97-AF65-F5344CB8AC3E}">
        <p14:creationId xmlns:p14="http://schemas.microsoft.com/office/powerpoint/2010/main" val="26852219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Extract annual maximum flows and use HEC-SSP to perform a flow frequency analysis. </a:t>
            </a:r>
          </a:p>
        </p:txBody>
      </p:sp>
      <p:sp>
        <p:nvSpPr>
          <p:cNvPr id="4" name="Slide Number Placeholder 3"/>
          <p:cNvSpPr>
            <a:spLocks noGrp="1"/>
          </p:cNvSpPr>
          <p:nvPr>
            <p:ph type="sldNum" sz="quarter" idx="10"/>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22037865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defTabSz="966529">
              <a:defRPr/>
            </a:pPr>
            <a:r>
              <a:rPr lang="en-US" dirty="0"/>
              <a:t>In general, the modeler should try to reproduce observed peaks,</a:t>
            </a:r>
            <a:r>
              <a:rPr lang="en-US" baseline="0" dirty="0"/>
              <a:t> timing, and</a:t>
            </a:r>
            <a:r>
              <a:rPr lang="en-US" dirty="0"/>
              <a:t> volume.</a:t>
            </a:r>
            <a:r>
              <a:rPr lang="en-US" baseline="0" dirty="0"/>
              <a:t> </a:t>
            </a:r>
            <a:r>
              <a:rPr lang="en-US" dirty="0"/>
              <a:t>The objective of calibration is to minimize the difference between simulated values and observed (measured) values.  In addition to visual assessments of you </a:t>
            </a:r>
            <a:r>
              <a:rPr lang="en-US" dirty="0" err="1"/>
              <a:t>rsimulation</a:t>
            </a:r>
            <a:r>
              <a:rPr lang="en-US" dirty="0"/>
              <a:t>, Statistical methods are used to quantify how simulated values compare to observed values.  These are also used to help assess your volumes but they boil down the performance to a single value.  </a:t>
            </a:r>
          </a:p>
          <a:p>
            <a:pPr defTabSz="966529">
              <a:defRPr/>
            </a:pPr>
            <a:endParaRPr lang="en-US" dirty="0"/>
          </a:p>
          <a:p>
            <a:pPr defTabSz="966529">
              <a:defRPr/>
            </a:pPr>
            <a:r>
              <a:rPr lang="en-US" dirty="0"/>
              <a:t>There are other statistic metrics out there that can be relevant to your basin but these are the basic ones we provide in HMS.  </a:t>
            </a:r>
          </a:p>
          <a:p>
            <a:pPr defTabSz="966529">
              <a:defRPr/>
            </a:pPr>
            <a:endParaRPr lang="en-US" dirty="0"/>
          </a:p>
          <a:p>
            <a:pPr defTabSz="966529">
              <a:defRPr/>
            </a:pPr>
            <a:r>
              <a:rPr lang="en-US" dirty="0"/>
              <a:t>While</a:t>
            </a:r>
            <a:r>
              <a:rPr lang="en-US" baseline="0" dirty="0"/>
              <a:t> a visual inspection is often a first pass in calibration there is more than meets the eye. Calibration must be quantified using statistical analyses. </a:t>
            </a:r>
            <a:endParaRPr lang="en-US" dirty="0"/>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15200520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b="1" dirty="0"/>
                  <a:t>Coefficient of Determination (R</a:t>
                </a:r>
                <a:r>
                  <a:rPr lang="en-US" b="1" baseline="30000" dirty="0"/>
                  <a:t>2</a:t>
                </a:r>
                <a:r>
                  <a:rPr lang="en-US" b="1" dirty="0"/>
                  <a:t>).</a:t>
                </a:r>
                <a:r>
                  <a:rPr lang="en-US" dirty="0"/>
                  <a:t> The coefficient of determination (R</a:t>
                </a:r>
                <a:r>
                  <a:rPr lang="en-US" baseline="30000" dirty="0"/>
                  <a:t>2</a:t>
                </a:r>
                <a:r>
                  <a:rPr lang="en-US" dirty="0"/>
                  <a:t>) describes the degree of </a:t>
                </a:r>
                <a:r>
                  <a:rPr lang="en-US" dirty="0" err="1"/>
                  <a:t>collinearity</a:t>
                </a:r>
                <a:r>
                  <a:rPr lang="en-US" dirty="0"/>
                  <a:t> between simulated and observed data. R</a:t>
                </a:r>
                <a:r>
                  <a:rPr lang="en-US" baseline="30000" dirty="0"/>
                  <a:t>2</a:t>
                </a:r>
                <a:r>
                  <a:rPr lang="en-US" dirty="0"/>
                  <a:t> describes the proportion of the variance in measured data explained by the model. R</a:t>
                </a:r>
                <a:r>
                  <a:rPr lang="en-US" baseline="30000" dirty="0"/>
                  <a:t>2</a:t>
                </a:r>
                <a:r>
                  <a:rPr lang="en-US" dirty="0"/>
                  <a:t> is oversensitive to outliers and insensitive to additive and proportional differences between model predictions and measured data (</a:t>
                </a:r>
                <a:r>
                  <a:rPr lang="en-US" b="0" i="0" dirty="0">
                    <a:solidFill>
                      <a:srgbClr val="D1D5DB"/>
                    </a:solidFill>
                    <a:effectLst/>
                    <a:latin typeface="Söhne"/>
                  </a:rPr>
                  <a:t>may not effectively capture differences in the absolute or relative values between the predictions generated by the model and the actual data)</a:t>
                </a:r>
                <a:r>
                  <a:rPr lang="en-US" dirty="0"/>
                  <a:t>.</a:t>
                </a:r>
              </a:p>
              <a:p>
                <a:endParaRPr lang="en-US" dirty="0"/>
              </a:p>
              <a:p>
                <a14:m>
                  <m:oMath xmlns:m="http://schemas.openxmlformats.org/officeDocument/2006/math">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𝑜𝑏𝑠</m:t>
                        </m:r>
                      </m:sup>
                    </m:sSubSup>
                  </m:oMath>
                </a14:m>
                <a:r>
                  <a:rPr lang="en-US" dirty="0"/>
                  <a:t> is the </a:t>
                </a:r>
                <a:r>
                  <a:rPr lang="en-US" i="1" dirty="0" err="1"/>
                  <a:t>i</a:t>
                </a:r>
                <a:r>
                  <a:rPr lang="en-US" dirty="0" err="1"/>
                  <a:t>th</a:t>
                </a:r>
                <a:r>
                  <a:rPr lang="en-US" dirty="0"/>
                  <a:t> observation for the constituent being evaluated, </a:t>
                </a:r>
                <a14:m>
                  <m:oMath xmlns:m="http://schemas.openxmlformats.org/officeDocument/2006/math">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𝑠𝑖𝑚</m:t>
                        </m:r>
                      </m:sup>
                    </m:sSubSup>
                  </m:oMath>
                </a14:m>
                <a:r>
                  <a:rPr lang="en-US" dirty="0"/>
                  <a:t> is the </a:t>
                </a:r>
                <a:r>
                  <a:rPr lang="en-US" i="1" dirty="0" err="1"/>
                  <a:t>i</a:t>
                </a:r>
                <a:r>
                  <a:rPr lang="en-US" dirty="0" err="1"/>
                  <a:t>th</a:t>
                </a:r>
                <a:r>
                  <a:rPr lang="en-US" dirty="0"/>
                  <a:t> simulated value for the constituent being evaluated,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𝑜𝑏𝑠</m:t>
                        </m:r>
                      </m:sup>
                    </m:sSup>
                  </m:oMath>
                </a14:m>
                <a:r>
                  <a:rPr lang="en-US" dirty="0"/>
                  <a:t> is the mean of observed data for the constituent being evaluated,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𝑠𝑖𝑚</m:t>
                        </m:r>
                      </m:sup>
                    </m:sSup>
                  </m:oMath>
                </a14:m>
                <a:r>
                  <a:rPr lang="en-US" dirty="0"/>
                  <a:t> is the mean of simulated data for the constituent being evaluated, and </a:t>
                </a:r>
                <a:r>
                  <a:rPr lang="en-US" i="1" dirty="0"/>
                  <a:t>n </a:t>
                </a:r>
                <a:r>
                  <a:rPr lang="en-US" dirty="0"/>
                  <a:t>is the total number of observations. It is the square of the Pearson correlation coefficient between the simulated and observed data. </a:t>
                </a:r>
              </a:p>
              <a:p>
                <a:endParaRPr lang="en-US" dirty="0"/>
              </a:p>
              <a:p>
                <a:r>
                  <a:rPr lang="en-US" b="0" i="0" dirty="0">
                    <a:solidFill>
                      <a:srgbClr val="D1D5DB"/>
                    </a:solidFill>
                    <a:effectLst/>
                    <a:latin typeface="Söhne"/>
                  </a:rPr>
                  <a:t>R^2 quantifies how much of the spread (or variability) in the response variable (observed data) can be accounted for or explained by the independent variable(s) (simulated data) in the model</a:t>
                </a:r>
                <a:endParaRPr lang="en-US" dirty="0"/>
              </a:p>
            </p:txBody>
          </p:sp>
        </mc:Choice>
        <mc:Fallback xmlns="">
          <p:sp>
            <p:nvSpPr>
              <p:cNvPr id="3" name="Notes Placeholder 2"/>
              <p:cNvSpPr>
                <a:spLocks noGrp="1"/>
              </p:cNvSpPr>
              <p:nvPr>
                <p:ph type="body" idx="1"/>
              </p:nvPr>
            </p:nvSpPr>
            <p:spPr/>
            <p:txBody>
              <a:bodyPr/>
              <a:lstStyle/>
              <a:p>
                <a:r>
                  <a:rPr lang="en-US" b="1" dirty="0" smtClean="0"/>
                  <a:t>Coefficient of Determination (R</a:t>
                </a:r>
                <a:r>
                  <a:rPr lang="en-US" b="1" baseline="30000" dirty="0" smtClean="0"/>
                  <a:t>2</a:t>
                </a:r>
                <a:r>
                  <a:rPr lang="en-US" b="1" dirty="0" smtClean="0"/>
                  <a:t>).</a:t>
                </a:r>
                <a:r>
                  <a:rPr lang="en-US" dirty="0" smtClean="0"/>
                  <a:t> The coefficient of determination (R</a:t>
                </a:r>
                <a:r>
                  <a:rPr lang="en-US" baseline="30000" dirty="0" smtClean="0"/>
                  <a:t>2</a:t>
                </a:r>
                <a:r>
                  <a:rPr lang="en-US" dirty="0" smtClean="0"/>
                  <a:t>) describes the degree of </a:t>
                </a:r>
                <a:r>
                  <a:rPr lang="en-US" dirty="0" err="1" smtClean="0"/>
                  <a:t>collinearity</a:t>
                </a:r>
                <a:r>
                  <a:rPr lang="en-US" dirty="0" smtClean="0"/>
                  <a:t> between simulated and observed data. R</a:t>
                </a:r>
                <a:r>
                  <a:rPr lang="en-US" baseline="30000" dirty="0" smtClean="0"/>
                  <a:t>2</a:t>
                </a:r>
                <a:r>
                  <a:rPr lang="en-US" dirty="0" smtClean="0"/>
                  <a:t> describes the proportion of the variance in measured data explained by the model. R</a:t>
                </a:r>
                <a:r>
                  <a:rPr lang="en-US" baseline="30000" dirty="0" smtClean="0"/>
                  <a:t>2</a:t>
                </a:r>
                <a:r>
                  <a:rPr lang="en-US" dirty="0" smtClean="0"/>
                  <a:t> is oversensitive to outliers and insensitive to additive and proportional differences between model predictions and measured data.</a:t>
                </a:r>
              </a:p>
              <a:p>
                <a:endParaRPr lang="en-US" dirty="0" smtClean="0"/>
              </a:p>
              <a:p>
                <a:r>
                  <a:rPr lang="en-US" sz="1200" i="0">
                    <a:latin typeface="Cambria Math" panose="02040503050406030204" pitchFamily="18" charset="0"/>
                    <a:ea typeface="Cambria Math" panose="02040503050406030204" pitchFamily="18" charset="0"/>
                  </a:rPr>
                  <a:t>𝑌</a:t>
                </a:r>
                <a:r>
                  <a:rPr lang="en-US" sz="1200" i="0" smtClean="0">
                    <a:latin typeface="Cambria Math" panose="02040503050406030204" pitchFamily="18" charset="0"/>
                    <a:ea typeface="Cambria Math" panose="02040503050406030204" pitchFamily="18" charset="0"/>
                  </a:rPr>
                  <a:t>_</a:t>
                </a:r>
                <a:r>
                  <a:rPr lang="en-US" sz="1200" i="0">
                    <a:latin typeface="Cambria Math" panose="02040503050406030204" pitchFamily="18" charset="0"/>
                    <a:ea typeface="Cambria Math" panose="02040503050406030204" pitchFamily="18" charset="0"/>
                  </a:rPr>
                  <a:t>𝑖^𝑜𝑏𝑠</a:t>
                </a:r>
                <a:r>
                  <a:rPr lang="en-US" sz="1200" b="0" i="0" u="none" strike="noStrike" kern="1200" baseline="0" dirty="0" smtClean="0">
                    <a:solidFill>
                      <a:schemeClr val="tx1"/>
                    </a:solidFill>
                    <a:latin typeface="+mn-lt"/>
                    <a:ea typeface="+mn-ea"/>
                    <a:cs typeface="+mn-cs"/>
                  </a:rPr>
                  <a:t> is the </a:t>
                </a:r>
                <a:r>
                  <a:rPr lang="en-US" sz="1200" b="0" i="1" u="none" strike="noStrike" kern="1200" baseline="0" dirty="0" err="1" smtClean="0">
                    <a:solidFill>
                      <a:schemeClr val="tx1"/>
                    </a:solidFill>
                    <a:latin typeface="+mn-lt"/>
                    <a:ea typeface="+mn-ea"/>
                    <a:cs typeface="+mn-cs"/>
                  </a:rPr>
                  <a:t>i</a:t>
                </a:r>
                <a:r>
                  <a:rPr lang="en-US" sz="1200" b="0" i="0" u="none" strike="noStrike" kern="1200" baseline="0" dirty="0" err="1" smtClean="0">
                    <a:solidFill>
                      <a:schemeClr val="tx1"/>
                    </a:solidFill>
                    <a:latin typeface="+mn-lt"/>
                    <a:ea typeface="+mn-ea"/>
                    <a:cs typeface="+mn-cs"/>
                  </a:rPr>
                  <a:t>th</a:t>
                </a:r>
                <a:r>
                  <a:rPr lang="en-US" sz="1200" b="0" i="0" u="none" strike="noStrike" kern="1200" baseline="0" dirty="0" smtClean="0">
                    <a:solidFill>
                      <a:schemeClr val="tx1"/>
                    </a:solidFill>
                    <a:latin typeface="+mn-lt"/>
                    <a:ea typeface="+mn-ea"/>
                    <a:cs typeface="+mn-cs"/>
                  </a:rPr>
                  <a:t> observation for the constituent being evaluated, </a:t>
                </a:r>
                <a:r>
                  <a:rPr lang="en-US" sz="1200" i="0">
                    <a:latin typeface="Cambria Math" panose="02040503050406030204" pitchFamily="18" charset="0"/>
                    <a:ea typeface="Cambria Math" panose="02040503050406030204" pitchFamily="18" charset="0"/>
                  </a:rPr>
                  <a:t>𝑌</a:t>
                </a:r>
                <a:r>
                  <a:rPr lang="en-US" sz="1200" i="0" smtClean="0">
                    <a:latin typeface="Cambria Math" panose="02040503050406030204" pitchFamily="18" charset="0"/>
                    <a:ea typeface="Cambria Math" panose="02040503050406030204" pitchFamily="18" charset="0"/>
                  </a:rPr>
                  <a:t>_</a:t>
                </a:r>
                <a:r>
                  <a:rPr lang="en-US" sz="1200" i="0">
                    <a:latin typeface="Cambria Math" panose="02040503050406030204" pitchFamily="18" charset="0"/>
                    <a:ea typeface="Cambria Math" panose="02040503050406030204" pitchFamily="18" charset="0"/>
                  </a:rPr>
                  <a:t>𝑖^𝑠𝑖𝑚</a:t>
                </a:r>
                <a:r>
                  <a:rPr lang="en-US" sz="1200" b="0" i="0" u="none" strike="noStrike" kern="1200" baseline="0" dirty="0" smtClean="0">
                    <a:solidFill>
                      <a:schemeClr val="tx1"/>
                    </a:solidFill>
                    <a:latin typeface="+mn-lt"/>
                    <a:ea typeface="+mn-ea"/>
                    <a:cs typeface="+mn-cs"/>
                  </a:rPr>
                  <a:t> is the </a:t>
                </a:r>
                <a:r>
                  <a:rPr lang="en-US" sz="1200" b="0" i="1" u="none" strike="noStrike" kern="1200" baseline="0" dirty="0" err="1" smtClean="0">
                    <a:solidFill>
                      <a:schemeClr val="tx1"/>
                    </a:solidFill>
                    <a:latin typeface="+mn-lt"/>
                    <a:ea typeface="+mn-ea"/>
                    <a:cs typeface="+mn-cs"/>
                  </a:rPr>
                  <a:t>i</a:t>
                </a:r>
                <a:r>
                  <a:rPr lang="en-US" sz="1200" b="0" i="0" u="none" strike="noStrike" kern="1200" baseline="0" dirty="0" err="1" smtClean="0">
                    <a:solidFill>
                      <a:schemeClr val="tx1"/>
                    </a:solidFill>
                    <a:latin typeface="+mn-lt"/>
                    <a:ea typeface="+mn-ea"/>
                    <a:cs typeface="+mn-cs"/>
                  </a:rPr>
                  <a:t>th</a:t>
                </a:r>
                <a:r>
                  <a:rPr lang="en-US" sz="1200" b="0" i="0" u="none" strike="noStrike" kern="1200" baseline="0" dirty="0" smtClean="0">
                    <a:solidFill>
                      <a:schemeClr val="tx1"/>
                    </a:solidFill>
                    <a:latin typeface="+mn-lt"/>
                    <a:ea typeface="+mn-ea"/>
                    <a:cs typeface="+mn-cs"/>
                  </a:rPr>
                  <a:t> simulated value for the constituent being evaluated, </a:t>
                </a:r>
                <a:r>
                  <a:rPr lang="en-US" sz="1200" i="0">
                    <a:latin typeface="Cambria Math" panose="02040503050406030204" pitchFamily="18" charset="0"/>
                    <a:ea typeface="Cambria Math" panose="02040503050406030204" pitchFamily="18" charset="0"/>
                  </a:rPr>
                  <a:t>𝑌 ̅</a:t>
                </a:r>
                <a:r>
                  <a:rPr lang="en-US" sz="1200" i="0" smtClean="0">
                    <a:latin typeface="Cambria Math" panose="02040503050406030204" pitchFamily="18" charset="0"/>
                    <a:ea typeface="Cambria Math" panose="02040503050406030204" pitchFamily="18" charset="0"/>
                  </a:rPr>
                  <a:t>^</a:t>
                </a:r>
                <a:r>
                  <a:rPr lang="en-US" sz="1200" i="0">
                    <a:latin typeface="Cambria Math" panose="02040503050406030204" pitchFamily="18" charset="0"/>
                    <a:ea typeface="Cambria Math" panose="02040503050406030204" pitchFamily="18" charset="0"/>
                  </a:rPr>
                  <a:t>𝑜𝑏𝑠</a:t>
                </a:r>
                <a:r>
                  <a:rPr lang="en-US" sz="1200" b="0" i="0" u="none" strike="noStrike" kern="1200" baseline="0" dirty="0" smtClean="0">
                    <a:solidFill>
                      <a:schemeClr val="tx1"/>
                    </a:solidFill>
                    <a:latin typeface="+mn-lt"/>
                    <a:ea typeface="+mn-ea"/>
                    <a:cs typeface="+mn-cs"/>
                  </a:rPr>
                  <a:t> is the mean of observed data for the constituent being evaluated, </a:t>
                </a:r>
                <a:r>
                  <a:rPr lang="en-US" sz="1200" i="0">
                    <a:latin typeface="Cambria Math" panose="02040503050406030204" pitchFamily="18" charset="0"/>
                    <a:ea typeface="Cambria Math" panose="02040503050406030204" pitchFamily="18" charset="0"/>
                  </a:rPr>
                  <a:t>𝑌 ̅</a:t>
                </a:r>
                <a:r>
                  <a:rPr lang="en-US" sz="1200" i="0" smtClean="0">
                    <a:latin typeface="Cambria Math" panose="02040503050406030204" pitchFamily="18" charset="0"/>
                    <a:ea typeface="Cambria Math" panose="02040503050406030204" pitchFamily="18" charset="0"/>
                  </a:rPr>
                  <a:t>^</a:t>
                </a:r>
                <a:r>
                  <a:rPr lang="en-US" sz="1200" i="0">
                    <a:latin typeface="Cambria Math" panose="02040503050406030204" pitchFamily="18" charset="0"/>
                    <a:ea typeface="Cambria Math" panose="02040503050406030204" pitchFamily="18" charset="0"/>
                  </a:rPr>
                  <a:t>𝑠𝑖𝑚</a:t>
                </a:r>
                <a:r>
                  <a:rPr lang="en-US" sz="1200" b="0" i="0" u="none" strike="noStrike" kern="1200" baseline="0" dirty="0" smtClean="0">
                    <a:solidFill>
                      <a:schemeClr val="tx1"/>
                    </a:solidFill>
                    <a:latin typeface="+mn-lt"/>
                    <a:ea typeface="+mn-ea"/>
                    <a:cs typeface="+mn-cs"/>
                  </a:rPr>
                  <a:t> is the mean of simulated data for the constituent being evaluated, and </a:t>
                </a:r>
                <a:r>
                  <a:rPr lang="en-US" sz="1200" b="0" i="1" u="none" strike="noStrike" kern="1200" baseline="0" dirty="0" smtClean="0">
                    <a:solidFill>
                      <a:schemeClr val="tx1"/>
                    </a:solidFill>
                    <a:latin typeface="+mn-lt"/>
                    <a:ea typeface="+mn-ea"/>
                    <a:cs typeface="+mn-cs"/>
                  </a:rPr>
                  <a:t>n </a:t>
                </a:r>
                <a:r>
                  <a:rPr lang="en-US" sz="1200" b="0" i="0" u="none" strike="noStrike" kern="1200" baseline="0" dirty="0" smtClean="0">
                    <a:solidFill>
                      <a:schemeClr val="tx1"/>
                    </a:solidFill>
                    <a:latin typeface="+mn-lt"/>
                    <a:ea typeface="+mn-ea"/>
                    <a:cs typeface="+mn-cs"/>
                  </a:rPr>
                  <a:t>is the total number of observations. It is the square of the Pearson correlation coefficient between the simulated and observed data. </a:t>
                </a:r>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2934873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1663270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b="1" dirty="0"/>
              <a:t>Nash-Sutcliffe Efficiency (NSE). </a:t>
            </a:r>
            <a:r>
              <a:rPr lang="en-US" dirty="0"/>
              <a:t>The Nash-Sutcliffe Efficiency (NSE) measures the relative magnitude of the residual variance compared to the measured data variance. NSE ranges between -∞ and 1.0 (1 inclusive), where NSE = 1 is optimal. Values of NSE ≤0.0 indicate the mean observed value is a better predictor than the simulated value, meaning that the performance is unacceptable. </a:t>
            </a:r>
          </a:p>
          <a:p>
            <a:endParaRPr lang="en-US" dirty="0"/>
          </a:p>
          <a:p>
            <a:r>
              <a:rPr lang="en-US" dirty="0"/>
              <a:t>Measurement of residual variance. Residuals are the difference between your observed and your simulated.  The variance is measuring how spread out your residuals are.  Closer to zero means low variance.  NSE normalizes the residuals based on the differences in mean values.  Outliers will again have a sizable affect on the NSE value</a:t>
            </a:r>
          </a:p>
        </p:txBody>
      </p:sp>
      <p:sp>
        <p:nvSpPr>
          <p:cNvPr id="4" name="Slide Number Placeholder 3"/>
          <p:cNvSpPr>
            <a:spLocks noGrp="1"/>
          </p:cNvSpPr>
          <p:nvPr>
            <p:ph type="sldNum" sz="quarter" idx="10"/>
          </p:nvPr>
        </p:nvSpPr>
        <p:spPr/>
        <p:txBody>
          <a:bodyPr/>
          <a:lstStyle/>
          <a:p>
            <a:fld id="{16E1912A-B902-460F-99AC-A8ECA3C8CF43}" type="slidenum">
              <a:rPr lang="en-US" smtClean="0"/>
              <a:t>41</a:t>
            </a:fld>
            <a:endParaRPr lang="en-US"/>
          </a:p>
        </p:txBody>
      </p:sp>
    </p:spTree>
    <p:extLst>
      <p:ext uri="{BB962C8B-B14F-4D97-AF65-F5344CB8AC3E}">
        <p14:creationId xmlns:p14="http://schemas.microsoft.com/office/powerpoint/2010/main" val="28581528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b="1" dirty="0"/>
              <a:t>Root Mean Square Error –Observed Standard Deviation Ratio (RSR). </a:t>
            </a:r>
            <a:r>
              <a:rPr lang="en-US" dirty="0"/>
              <a:t>The root mean square error (RMSE) is valuable because it indicates the error in the units of the constituent of interest, where the lower the RMSE the better the model performance. The RMSE –Observed Standard Deviation Ratio (RSR) normalizes the root mean square error by using the standard deviation of the observations, incorporating the benefits of error index statistics so that the resulting statistic can be applied to various constituents. </a:t>
            </a:r>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13500141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benefits is reducing error through optimization.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11574121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b="1" dirty="0"/>
              <a:t>Percent Bias (PBIAS). </a:t>
            </a:r>
            <a:r>
              <a:rPr lang="en-US" dirty="0"/>
              <a:t>Percent bias (PBIAS) measures the average tendency of the simulated data to be larger or smaller than the observed data. The optimal value for PBIAS is 0.0, with low absolute percent bias indicating accurate model simulation. Positive values mean the model underestimation bias when compared to the observed, whereas negative values indicate the model overestimation bias. </a:t>
            </a:r>
          </a:p>
          <a:p>
            <a:endParaRPr lang="en-US" dirty="0"/>
          </a:p>
          <a:p>
            <a:r>
              <a:rPr lang="en-US" dirty="0"/>
              <a:t>The negative positive sign can be confusing (positive is underestimation, negative is overestimation) but this is because Observation is first in the equation.  If you switch it to simulated, then the signs get switched.</a:t>
            </a:r>
          </a:p>
        </p:txBody>
      </p:sp>
      <p:sp>
        <p:nvSpPr>
          <p:cNvPr id="4" name="Slide Number Placeholder 3"/>
          <p:cNvSpPr>
            <a:spLocks noGrp="1"/>
          </p:cNvSpPr>
          <p:nvPr>
            <p:ph type="sldNum" sz="quarter" idx="10"/>
          </p:nvPr>
        </p:nvSpPr>
        <p:spPr/>
        <p:txBody>
          <a:bodyPr/>
          <a:lstStyle/>
          <a:p>
            <a:fld id="{16E1912A-B902-460F-99AC-A8ECA3C8CF43}" type="slidenum">
              <a:rPr lang="en-US" smtClean="0"/>
              <a:t>45</a:t>
            </a:fld>
            <a:endParaRPr lang="en-US"/>
          </a:p>
        </p:txBody>
      </p:sp>
    </p:spTree>
    <p:extLst>
      <p:ext uri="{BB962C8B-B14F-4D97-AF65-F5344CB8AC3E}">
        <p14:creationId xmlns:p14="http://schemas.microsoft.com/office/powerpoint/2010/main" val="27860715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Once the</a:t>
            </a:r>
            <a:r>
              <a:rPr lang="en-US" baseline="0" dirty="0"/>
              <a:t> performance metrics are calculated, the model is a assigned a performance rating for each metric based on the chart above. It is recommended that model performance is presented in the study report along with stud</a:t>
            </a:r>
          </a:p>
        </p:txBody>
      </p:sp>
      <p:sp>
        <p:nvSpPr>
          <p:cNvPr id="4" name="Slide Number Placeholder 3"/>
          <p:cNvSpPr>
            <a:spLocks noGrp="1"/>
          </p:cNvSpPr>
          <p:nvPr>
            <p:ph type="sldNum" sz="quarter" idx="10"/>
          </p:nvPr>
        </p:nvSpPr>
        <p:spPr/>
        <p:txBody>
          <a:bodyPr/>
          <a:lstStyle/>
          <a:p>
            <a:fld id="{16E1912A-B902-460F-99AC-A8ECA3C8CF43}" type="slidenum">
              <a:rPr lang="en-US" smtClean="0"/>
              <a:t>47</a:t>
            </a:fld>
            <a:endParaRPr lang="en-US"/>
          </a:p>
        </p:txBody>
      </p:sp>
    </p:spTree>
    <p:extLst>
      <p:ext uri="{BB962C8B-B14F-4D97-AF65-F5344CB8AC3E}">
        <p14:creationId xmlns:p14="http://schemas.microsoft.com/office/powerpoint/2010/main" val="26636758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You can now visualize metrics from the spatial results toolbar (for SWE and flow).</a:t>
            </a:r>
          </a:p>
          <a:p>
            <a:endParaRPr lang="en-US" dirty="0"/>
          </a:p>
          <a:p>
            <a:r>
              <a:rPr lang="en-US" dirty="0"/>
              <a:t>You can make changes to your performance metrics.  </a:t>
            </a:r>
          </a:p>
        </p:txBody>
      </p:sp>
      <p:sp>
        <p:nvSpPr>
          <p:cNvPr id="4" name="Slide Number Placeholder 3"/>
          <p:cNvSpPr>
            <a:spLocks noGrp="1"/>
          </p:cNvSpPr>
          <p:nvPr>
            <p:ph type="sldNum" sz="quarter" idx="10"/>
          </p:nvPr>
        </p:nvSpPr>
        <p:spPr/>
        <p:txBody>
          <a:bodyPr/>
          <a:lstStyle/>
          <a:p>
            <a:fld id="{16E1912A-B902-460F-99AC-A8ECA3C8CF43}" type="slidenum">
              <a:rPr lang="en-US" smtClean="0"/>
              <a:t>49</a:t>
            </a:fld>
            <a:endParaRPr lang="en-US"/>
          </a:p>
        </p:txBody>
      </p:sp>
    </p:spTree>
    <p:extLst>
      <p:ext uri="{BB962C8B-B14F-4D97-AF65-F5344CB8AC3E}">
        <p14:creationId xmlns:p14="http://schemas.microsoft.com/office/powerpoint/2010/main" val="4340249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A</a:t>
            </a:r>
            <a:r>
              <a:rPr lang="en-US" baseline="0" dirty="0"/>
              <a:t> definition from Bevan and Young (2003). </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29362009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performed after the model has been calibrated. </a:t>
            </a:r>
          </a:p>
        </p:txBody>
      </p:sp>
      <p:sp>
        <p:nvSpPr>
          <p:cNvPr id="4" name="Slide Number Placeholder 3"/>
          <p:cNvSpPr>
            <a:spLocks noGrp="1"/>
          </p:cNvSpPr>
          <p:nvPr>
            <p:ph type="sldNum" sz="quarter" idx="10"/>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34075894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Sometimes</a:t>
            </a:r>
            <a:r>
              <a:rPr lang="en-US" baseline="0" dirty="0"/>
              <a:t> calibration performance will decrease to achieve an acceptable validation.</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54</a:t>
            </a:fld>
            <a:endParaRPr lang="en-US"/>
          </a:p>
        </p:txBody>
      </p:sp>
    </p:spTree>
    <p:extLst>
      <p:ext uri="{BB962C8B-B14F-4D97-AF65-F5344CB8AC3E}">
        <p14:creationId xmlns:p14="http://schemas.microsoft.com/office/powerpoint/2010/main" val="14420871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objectives of the presentation</a:t>
            </a:r>
          </a:p>
        </p:txBody>
      </p:sp>
      <p:sp>
        <p:nvSpPr>
          <p:cNvPr id="4" name="Slide Number Placeholder 3"/>
          <p:cNvSpPr>
            <a:spLocks noGrp="1"/>
          </p:cNvSpPr>
          <p:nvPr>
            <p:ph type="sldNum" sz="quarter" idx="10"/>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930203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34296573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8713745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hiding this</a:t>
            </a:r>
          </a:p>
          <a:p>
            <a:endParaRPr lang="en-US" dirty="0"/>
          </a:p>
          <a:p>
            <a:r>
              <a:rPr lang="en-US" dirty="0"/>
              <a:t>The relationship </a:t>
            </a:r>
            <a:r>
              <a:rPr lang="en-US" dirty="0" err="1"/>
              <a:t>Ia</a:t>
            </a:r>
            <a:r>
              <a:rPr lang="en-US" dirty="0"/>
              <a:t> = 0.2S  is based on data from small (less than 10 acres) agricultural watersheds in the mid-western US (</a:t>
            </a:r>
            <a:r>
              <a:rPr lang="en-US" dirty="0" err="1"/>
              <a:t>Mockus</a:t>
            </a:r>
            <a:r>
              <a:rPr lang="en-US" dirty="0"/>
              <a:t> 1964).  Notice the large scatter in the </a:t>
            </a:r>
            <a:r>
              <a:rPr lang="en-US" dirty="0" err="1"/>
              <a:t>Ia</a:t>
            </a:r>
            <a:r>
              <a:rPr lang="en-US" dirty="0"/>
              <a:t> vs. S graph.  In HMS, the SCS method sets the initial abstraction (</a:t>
            </a:r>
            <a:r>
              <a:rPr lang="en-US" dirty="0" err="1"/>
              <a:t>Ia</a:t>
            </a:r>
            <a:r>
              <a:rPr lang="en-US" dirty="0"/>
              <a:t>) at the default value of (0.2S).  HMS currently allows for the overriding of this initial abstraction term.  However, since the relationship between initial abstraction and watershed retention was critical to the reported CN calibration, the uncertainties and limitations in specifying values of initial abstractions should be considered.</a:t>
            </a:r>
          </a:p>
          <a:p>
            <a:endParaRPr lang="en-US" dirty="0"/>
          </a:p>
          <a:p>
            <a:r>
              <a:rPr lang="en-US" dirty="0"/>
              <a:t>The curve numbers have been related to readily measurable soil and land use characteristics.  Watersheds with single cover and soil types were used to develop these relationships.  The total rainfall vs. runoff volumes were used to determine the appropriate CN for the cover and soil types for each watershed.  </a:t>
            </a:r>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5769511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The figure on the left shows</a:t>
            </a:r>
            <a:r>
              <a:rPr lang="en-US" baseline="0" dirty="0"/>
              <a:t> an event being modelled over the course of 6 days. The figure on the right shows a continuous simulation over a 60yr period.</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27720010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the parts of the model that users need to set up.  </a:t>
            </a:r>
          </a:p>
          <a:p>
            <a:endParaRPr lang="en-US" dirty="0"/>
          </a:p>
          <a:p>
            <a:r>
              <a:rPr lang="en-US" dirty="0"/>
              <a:t>These constituents are important to know when you start your calibration.  </a:t>
            </a:r>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4188592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3846612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483695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1388698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even simpler representation of the watershed</a:t>
            </a:r>
            <a:r>
              <a:rPr lang="en-US" baseline="0" dirty="0"/>
              <a:t> processes where we break down the cycle into individual processes.  We are tracking the water volume once precipitation falls either on vegetation, land surface, or a water body.  From each location, we continue to track where the water volume moves. We are looking to account for where all of this water is going.  </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3292620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2"/>
            <a:ext cx="2152650" cy="5973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152402"/>
            <a:ext cx="630555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38862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2"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2" y="1980640"/>
            <a:ext cx="7772977"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28136" y="6464741"/>
            <a:ext cx="28956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6655352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2197921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6/21/2024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5812146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6586861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6/21/2024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888957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6/21/2024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6830665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6/21/2024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1791790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386232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7253933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4721330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95224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9576294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5124071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6/21/2024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3640369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6/21/2024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492057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9925886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9585778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E4397-B638-9885-F637-E69032FA54FF}"/>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DA7453F3-5B37-A9F2-76C9-A11A1B90233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EB2B9F5-375F-110C-32D4-5E1DFCDFD575}"/>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5" name="Footer Placeholder 4">
            <a:extLst>
              <a:ext uri="{FF2B5EF4-FFF2-40B4-BE49-F238E27FC236}">
                <a16:creationId xmlns:a16="http://schemas.microsoft.com/office/drawing/2014/main" id="{D7C474D0-8830-D44B-CBC9-069A1BC388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D10B3D-47A7-998B-CAEB-F71BC8840348}"/>
              </a:ext>
            </a:extLst>
          </p:cNvPr>
          <p:cNvSpPr>
            <a:spLocks noGrp="1"/>
          </p:cNvSpPr>
          <p:nvPr>
            <p:ph type="sldNum" sz="quarter" idx="12"/>
          </p:nvPr>
        </p:nvSpPr>
        <p:spPr/>
        <p:txBody>
          <a:bodyPr/>
          <a:lstStyle/>
          <a:p>
            <a:pPr>
              <a:defRPr/>
            </a:pPr>
            <a:fld id="{0093DC64-74E0-4A49-9888-59622548030D}" type="slidenum">
              <a:rPr lang="en-US" smtClean="0"/>
              <a:pPr>
                <a:defRPr/>
              </a:pPr>
              <a:t>‹#›</a:t>
            </a:fld>
            <a:endParaRPr lang="en-US"/>
          </a:p>
        </p:txBody>
      </p:sp>
    </p:spTree>
    <p:extLst>
      <p:ext uri="{BB962C8B-B14F-4D97-AF65-F5344CB8AC3E}">
        <p14:creationId xmlns:p14="http://schemas.microsoft.com/office/powerpoint/2010/main" val="25802748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9541D-1F16-5BE2-4BEA-8B887AC157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8FBE36-1B03-D562-24E1-04CB60F97A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F0C50D-8A4B-3035-DE58-E5635D8339D0}"/>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5" name="Footer Placeholder 4">
            <a:extLst>
              <a:ext uri="{FF2B5EF4-FFF2-40B4-BE49-F238E27FC236}">
                <a16:creationId xmlns:a16="http://schemas.microsoft.com/office/drawing/2014/main" id="{6B9E391B-ECF7-D956-E209-BF6F309B78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58F245-114C-5744-0007-D4127CD2059E}"/>
              </a:ext>
            </a:extLst>
          </p:cNvPr>
          <p:cNvSpPr>
            <a:spLocks noGrp="1"/>
          </p:cNvSpPr>
          <p:nvPr>
            <p:ph type="sldNum" sz="quarter" idx="12"/>
          </p:nvPr>
        </p:nvSpPr>
        <p:spPr/>
        <p:txBody>
          <a:bodyPr/>
          <a:lstStyle/>
          <a:p>
            <a:pPr>
              <a:defRPr/>
            </a:pPr>
            <a:fld id="{FF2031BD-0E64-4A86-9567-1E14D3ADF6F3}" type="slidenum">
              <a:rPr lang="en-US" smtClean="0"/>
              <a:pPr>
                <a:defRPr/>
              </a:pPr>
              <a:t>‹#›</a:t>
            </a:fld>
            <a:endParaRPr lang="en-US"/>
          </a:p>
        </p:txBody>
      </p:sp>
    </p:spTree>
    <p:extLst>
      <p:ext uri="{BB962C8B-B14F-4D97-AF65-F5344CB8AC3E}">
        <p14:creationId xmlns:p14="http://schemas.microsoft.com/office/powerpoint/2010/main" val="28022915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6AE91-59A9-A251-0D53-8A6C50A45A09}"/>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F8D5E0C6-70B2-A6EC-7317-6482BBC0A60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CFC68EE-E787-E9E5-E13C-187C040E8B37}"/>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5" name="Footer Placeholder 4">
            <a:extLst>
              <a:ext uri="{FF2B5EF4-FFF2-40B4-BE49-F238E27FC236}">
                <a16:creationId xmlns:a16="http://schemas.microsoft.com/office/drawing/2014/main" id="{0AE8E362-028D-79A7-1FA2-607143EFA1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F663E-FECA-5B5E-0077-A265BAD48893}"/>
              </a:ext>
            </a:extLst>
          </p:cNvPr>
          <p:cNvSpPr>
            <a:spLocks noGrp="1"/>
          </p:cNvSpPr>
          <p:nvPr>
            <p:ph type="sldNum" sz="quarter" idx="12"/>
          </p:nvPr>
        </p:nvSpPr>
        <p:spPr/>
        <p:txBody>
          <a:bodyPr/>
          <a:lstStyle/>
          <a:p>
            <a:pPr>
              <a:defRPr/>
            </a:pPr>
            <a:fld id="{FCC56DF7-367E-4811-9330-C007CC4274B2}" type="slidenum">
              <a:rPr lang="en-US" smtClean="0"/>
              <a:pPr>
                <a:defRPr/>
              </a:pPr>
              <a:t>‹#›</a:t>
            </a:fld>
            <a:endParaRPr lang="en-US"/>
          </a:p>
        </p:txBody>
      </p:sp>
    </p:spTree>
    <p:extLst>
      <p:ext uri="{BB962C8B-B14F-4D97-AF65-F5344CB8AC3E}">
        <p14:creationId xmlns:p14="http://schemas.microsoft.com/office/powerpoint/2010/main" val="11332573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0A5B3-6778-2972-3DDF-D2792A57716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0EC3AFD-12A8-94C1-EECD-D559FB5FAFA9}"/>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F65368F-FA08-024E-A309-DA4D68DC84F1}"/>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4DEF126-957E-7664-DC92-BA72A191D6F3}"/>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6" name="Footer Placeholder 5">
            <a:extLst>
              <a:ext uri="{FF2B5EF4-FFF2-40B4-BE49-F238E27FC236}">
                <a16:creationId xmlns:a16="http://schemas.microsoft.com/office/drawing/2014/main" id="{52825524-93DB-CD84-DA75-FE63EF8BC6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AFF7CF-FDF8-3691-67B6-8FAC7DC493A5}"/>
              </a:ext>
            </a:extLst>
          </p:cNvPr>
          <p:cNvSpPr>
            <a:spLocks noGrp="1"/>
          </p:cNvSpPr>
          <p:nvPr>
            <p:ph type="sldNum" sz="quarter" idx="12"/>
          </p:nvPr>
        </p:nvSpPr>
        <p:spPr/>
        <p:txBody>
          <a:bodyPr/>
          <a:lstStyle/>
          <a:p>
            <a:pPr>
              <a:defRPr/>
            </a:pPr>
            <a:fld id="{2AA03D6C-86EA-469A-A1ED-623BCE881FDB}" type="slidenum">
              <a:rPr lang="en-US" smtClean="0"/>
              <a:pPr>
                <a:defRPr/>
              </a:pPr>
              <a:t>‹#›</a:t>
            </a:fld>
            <a:endParaRPr lang="en-US"/>
          </a:p>
        </p:txBody>
      </p:sp>
    </p:spTree>
    <p:extLst>
      <p:ext uri="{BB962C8B-B14F-4D97-AF65-F5344CB8AC3E}">
        <p14:creationId xmlns:p14="http://schemas.microsoft.com/office/powerpoint/2010/main" val="19946831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011B4-15A2-3F54-27CF-38A20F7B9E06}"/>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EF5B393-B065-0D10-8746-C89EEF3A7C0B}"/>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27173FC4-2939-1729-5915-6F09833381BD}"/>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F38E162-F880-372B-FD7C-75B119F1F676}"/>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9A62A-DF20-4B14-2F3F-EDBC4856D320}"/>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41D96B6-2BA3-FC27-8C93-F956B9FB7470}"/>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8" name="Footer Placeholder 7">
            <a:extLst>
              <a:ext uri="{FF2B5EF4-FFF2-40B4-BE49-F238E27FC236}">
                <a16:creationId xmlns:a16="http://schemas.microsoft.com/office/drawing/2014/main" id="{D041353B-55AD-435F-675E-538D5E3861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485FC4-AD2F-3F7A-3BEC-C801FBC5F31B}"/>
              </a:ext>
            </a:extLst>
          </p:cNvPr>
          <p:cNvSpPr>
            <a:spLocks noGrp="1"/>
          </p:cNvSpPr>
          <p:nvPr>
            <p:ph type="sldNum" sz="quarter" idx="12"/>
          </p:nvPr>
        </p:nvSpPr>
        <p:spPr/>
        <p:txBody>
          <a:bodyPr/>
          <a:lstStyle/>
          <a:p>
            <a:pPr>
              <a:defRPr/>
            </a:pPr>
            <a:fld id="{D3079902-D6AF-40F8-AC34-14AC154F54A9}" type="slidenum">
              <a:rPr lang="en-US" smtClean="0"/>
              <a:pPr>
                <a:defRPr/>
              </a:pPr>
              <a:t>‹#›</a:t>
            </a:fld>
            <a:endParaRPr lang="en-US"/>
          </a:p>
        </p:txBody>
      </p:sp>
    </p:spTree>
    <p:extLst>
      <p:ext uri="{BB962C8B-B14F-4D97-AF65-F5344CB8AC3E}">
        <p14:creationId xmlns:p14="http://schemas.microsoft.com/office/powerpoint/2010/main" val="167425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699E1-EA4B-0E65-FBEB-1CAA1F6CA20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1D15D3B-57CB-2CD0-4598-4E6845416C67}"/>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4" name="Footer Placeholder 3">
            <a:extLst>
              <a:ext uri="{FF2B5EF4-FFF2-40B4-BE49-F238E27FC236}">
                <a16:creationId xmlns:a16="http://schemas.microsoft.com/office/drawing/2014/main" id="{949DCB4C-A05E-D645-48D7-31813FDBDF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BDB720A-83EC-FD9E-CDD8-64289AA3AD05}"/>
              </a:ext>
            </a:extLst>
          </p:cNvPr>
          <p:cNvSpPr>
            <a:spLocks noGrp="1"/>
          </p:cNvSpPr>
          <p:nvPr>
            <p:ph type="sldNum" sz="quarter" idx="12"/>
          </p:nvPr>
        </p:nvSpPr>
        <p:spPr/>
        <p:txBody>
          <a:bodyPr/>
          <a:lstStyle/>
          <a:p>
            <a:pPr>
              <a:defRPr/>
            </a:pPr>
            <a:fld id="{9F794631-A7C0-40A3-90C7-BFD6F6F83EAC}" type="slidenum">
              <a:rPr lang="en-US" smtClean="0"/>
              <a:pPr>
                <a:defRPr/>
              </a:pPr>
              <a:t>‹#›</a:t>
            </a:fld>
            <a:endParaRPr lang="en-US"/>
          </a:p>
        </p:txBody>
      </p:sp>
    </p:spTree>
    <p:extLst>
      <p:ext uri="{BB962C8B-B14F-4D97-AF65-F5344CB8AC3E}">
        <p14:creationId xmlns:p14="http://schemas.microsoft.com/office/powerpoint/2010/main" val="11075243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98B443-21F7-4DDA-9FF2-540D673FD6F6}"/>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3" name="Footer Placeholder 2">
            <a:extLst>
              <a:ext uri="{FF2B5EF4-FFF2-40B4-BE49-F238E27FC236}">
                <a16:creationId xmlns:a16="http://schemas.microsoft.com/office/drawing/2014/main" id="{508FD3F0-663B-BD3C-DB1A-A5FF53A07D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86683-D99C-E514-D6BC-40180F92A923}"/>
              </a:ext>
            </a:extLst>
          </p:cNvPr>
          <p:cNvSpPr>
            <a:spLocks noGrp="1"/>
          </p:cNvSpPr>
          <p:nvPr>
            <p:ph type="sldNum" sz="quarter" idx="12"/>
          </p:nvPr>
        </p:nvSpPr>
        <p:spPr/>
        <p:txBody>
          <a:bodyPr/>
          <a:lstStyle/>
          <a:p>
            <a:pPr>
              <a:defRPr/>
            </a:pPr>
            <a:fld id="{30FCD627-44FF-47A1-8CF2-DCEAA2411CCA}" type="slidenum">
              <a:rPr lang="en-US" smtClean="0"/>
              <a:pPr>
                <a:defRPr/>
              </a:pPr>
              <a:t>‹#›</a:t>
            </a:fld>
            <a:endParaRPr lang="en-US"/>
          </a:p>
        </p:txBody>
      </p:sp>
    </p:spTree>
    <p:extLst>
      <p:ext uri="{BB962C8B-B14F-4D97-AF65-F5344CB8AC3E}">
        <p14:creationId xmlns:p14="http://schemas.microsoft.com/office/powerpoint/2010/main" val="1500044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9538A-7055-17FF-2AC2-5457E2C17CF5}"/>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4B832A43-0F1A-D043-3137-4361D37D03AD}"/>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54CEA6-B63B-2545-4BBA-53089ADB27D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9DB1762-BD98-E3A7-E0C3-54E5E897D50D}"/>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6" name="Footer Placeholder 5">
            <a:extLst>
              <a:ext uri="{FF2B5EF4-FFF2-40B4-BE49-F238E27FC236}">
                <a16:creationId xmlns:a16="http://schemas.microsoft.com/office/drawing/2014/main" id="{3A58C0F6-6909-BE3E-859D-8E3E3412D5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BFD0C4-A873-6369-D89C-F91C1E88EF01}"/>
              </a:ext>
            </a:extLst>
          </p:cNvPr>
          <p:cNvSpPr>
            <a:spLocks noGrp="1"/>
          </p:cNvSpPr>
          <p:nvPr>
            <p:ph type="sldNum" sz="quarter" idx="12"/>
          </p:nvPr>
        </p:nvSpPr>
        <p:spPr/>
        <p:txBody>
          <a:bodyPr/>
          <a:lstStyle/>
          <a:p>
            <a:pPr>
              <a:defRPr/>
            </a:pPr>
            <a:fld id="{4E56EF66-862A-4D1C-AE83-5C85B6C6A35E}" type="slidenum">
              <a:rPr lang="en-US" smtClean="0"/>
              <a:pPr>
                <a:defRPr/>
              </a:pPr>
              <a:t>‹#›</a:t>
            </a:fld>
            <a:endParaRPr lang="en-US"/>
          </a:p>
        </p:txBody>
      </p:sp>
    </p:spTree>
    <p:extLst>
      <p:ext uri="{BB962C8B-B14F-4D97-AF65-F5344CB8AC3E}">
        <p14:creationId xmlns:p14="http://schemas.microsoft.com/office/powerpoint/2010/main" val="194844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5FFF7-CA54-6D3F-F9FC-7AF634D124E3}"/>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E5483A6C-61F5-357B-7A54-C3DCD0EE3E5B}"/>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94E9543B-5652-1B69-89DB-9007D5D3351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2ADD510A-2B42-B00C-A8EF-EBEC939349F9}"/>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6" name="Footer Placeholder 5">
            <a:extLst>
              <a:ext uri="{FF2B5EF4-FFF2-40B4-BE49-F238E27FC236}">
                <a16:creationId xmlns:a16="http://schemas.microsoft.com/office/drawing/2014/main" id="{33C1888F-0F4E-DBE5-B26B-580F319481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0C2438-31D8-7D80-27F0-56B635CBB40B}"/>
              </a:ext>
            </a:extLst>
          </p:cNvPr>
          <p:cNvSpPr>
            <a:spLocks noGrp="1"/>
          </p:cNvSpPr>
          <p:nvPr>
            <p:ph type="sldNum" sz="quarter" idx="12"/>
          </p:nvPr>
        </p:nvSpPr>
        <p:spPr/>
        <p:txBody>
          <a:bodyPr/>
          <a:lstStyle/>
          <a:p>
            <a:pPr>
              <a:defRPr/>
            </a:pPr>
            <a:fld id="{6048A792-5A51-42A6-A3C0-D1ADEBB7B141}" type="slidenum">
              <a:rPr lang="en-US" smtClean="0"/>
              <a:pPr>
                <a:defRPr/>
              </a:pPr>
              <a:t>‹#›</a:t>
            </a:fld>
            <a:endParaRPr lang="en-US"/>
          </a:p>
        </p:txBody>
      </p:sp>
    </p:spTree>
    <p:extLst>
      <p:ext uri="{BB962C8B-B14F-4D97-AF65-F5344CB8AC3E}">
        <p14:creationId xmlns:p14="http://schemas.microsoft.com/office/powerpoint/2010/main" val="29536685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128FA-09A1-CDF0-4A1D-5C5F76D358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7CD017-E52E-1B8E-2CC1-12C092B81D8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1A118C-5768-B1FA-0C0E-7C515515AB54}"/>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5" name="Footer Placeholder 4">
            <a:extLst>
              <a:ext uri="{FF2B5EF4-FFF2-40B4-BE49-F238E27FC236}">
                <a16:creationId xmlns:a16="http://schemas.microsoft.com/office/drawing/2014/main" id="{02AF17B7-FF89-0C8D-1481-423435BCDC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CD0E4B-BE8C-3FFC-D933-486A39A009C5}"/>
              </a:ext>
            </a:extLst>
          </p:cNvPr>
          <p:cNvSpPr>
            <a:spLocks noGrp="1"/>
          </p:cNvSpPr>
          <p:nvPr>
            <p:ph type="sldNum" sz="quarter" idx="12"/>
          </p:nvPr>
        </p:nvSpPr>
        <p:spPr/>
        <p:txBody>
          <a:bodyPr/>
          <a:lstStyle/>
          <a:p>
            <a:pPr>
              <a:defRPr/>
            </a:pPr>
            <a:fld id="{7D21AE95-B06E-4192-B107-53B7680115E1}" type="slidenum">
              <a:rPr lang="en-US" smtClean="0"/>
              <a:pPr>
                <a:defRPr/>
              </a:pPr>
              <a:t>‹#›</a:t>
            </a:fld>
            <a:endParaRPr lang="en-US"/>
          </a:p>
        </p:txBody>
      </p:sp>
    </p:spTree>
    <p:extLst>
      <p:ext uri="{BB962C8B-B14F-4D97-AF65-F5344CB8AC3E}">
        <p14:creationId xmlns:p14="http://schemas.microsoft.com/office/powerpoint/2010/main" val="35472245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1DE68C-0D96-CD47-108E-2F70EBF16775}"/>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6841B9-70AE-A56A-E19D-28F6091980F0}"/>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ED660C-2C92-CD12-79FD-25EA8B9F8E5E}"/>
              </a:ext>
            </a:extLst>
          </p:cNvPr>
          <p:cNvSpPr>
            <a:spLocks noGrp="1"/>
          </p:cNvSpPr>
          <p:nvPr>
            <p:ph type="dt" sz="half" idx="10"/>
          </p:nvPr>
        </p:nvSpPr>
        <p:spPr/>
        <p:txBody>
          <a:bodyPr/>
          <a:lstStyle/>
          <a:p>
            <a:fld id="{6322502E-874B-431F-9F4F-0344306D1709}" type="datetimeFigureOut">
              <a:rPr lang="en-US" smtClean="0"/>
              <a:t>6/21/2024</a:t>
            </a:fld>
            <a:endParaRPr lang="en-US"/>
          </a:p>
        </p:txBody>
      </p:sp>
      <p:sp>
        <p:nvSpPr>
          <p:cNvPr id="5" name="Footer Placeholder 4">
            <a:extLst>
              <a:ext uri="{FF2B5EF4-FFF2-40B4-BE49-F238E27FC236}">
                <a16:creationId xmlns:a16="http://schemas.microsoft.com/office/drawing/2014/main" id="{11CA8700-CF19-247D-B4D1-E82213A466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5C3191-F7DC-CA33-26C7-3DBDE1B69B6D}"/>
              </a:ext>
            </a:extLst>
          </p:cNvPr>
          <p:cNvSpPr>
            <a:spLocks noGrp="1"/>
          </p:cNvSpPr>
          <p:nvPr>
            <p:ph type="sldNum" sz="quarter" idx="12"/>
          </p:nvPr>
        </p:nvSpPr>
        <p:spPr/>
        <p:txBody>
          <a:bodyPr/>
          <a:lstStyle/>
          <a:p>
            <a:pPr>
              <a:defRPr/>
            </a:pPr>
            <a:fld id="{F289FB03-3883-4F24-8E9C-8EB611F4303E}" type="slidenum">
              <a:rPr lang="en-US" smtClean="0"/>
              <a:pPr>
                <a:defRPr/>
              </a:pPr>
              <a:t>‹#›</a:t>
            </a:fld>
            <a:endParaRPr lang="en-US"/>
          </a:p>
        </p:txBody>
      </p:sp>
    </p:spTree>
    <p:extLst>
      <p:ext uri="{BB962C8B-B14F-4D97-AF65-F5344CB8AC3E}">
        <p14:creationId xmlns:p14="http://schemas.microsoft.com/office/powerpoint/2010/main" val="1544595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2"/>
            <a:ext cx="5111750" cy="5853113"/>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5.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image" Target="../media/image1.jp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image" Target="../media/image7.pn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13">
            <a:extLst>
              <a:ext uri="{28A0092B-C50C-407E-A947-70E740481C1C}">
                <a14:useLocalDpi xmlns:a14="http://schemas.microsoft.com/office/drawing/2010/main" val="0"/>
              </a:ext>
            </a:extLst>
          </a:blip>
          <a:srcRect r="49974" b="13967"/>
          <a:stretch/>
        </p:blipFill>
        <p:spPr>
          <a:xfrm>
            <a:off x="3576106" y="1824076"/>
            <a:ext cx="5567894" cy="4787822"/>
          </a:xfrm>
          <a:prstGeom prst="rect">
            <a:avLst/>
          </a:prstGeom>
        </p:spPr>
      </p:pic>
      <p:sp>
        <p:nvSpPr>
          <p:cNvPr id="2052" name="Rectangle 2"/>
          <p:cNvSpPr>
            <a:spLocks noGrp="1" noChangeArrowheads="1"/>
          </p:cNvSpPr>
          <p:nvPr>
            <p:ph type="title"/>
          </p:nvPr>
        </p:nvSpPr>
        <p:spPr bwMode="auto">
          <a:xfrm>
            <a:off x="76200" y="152400"/>
            <a:ext cx="6324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PRESENTATION TITLE</a:t>
            </a:r>
          </a:p>
        </p:txBody>
      </p:sp>
      <p:grpSp>
        <p:nvGrpSpPr>
          <p:cNvPr id="2055" name="Group 68"/>
          <p:cNvGrpSpPr>
            <a:grpSpLocks/>
          </p:cNvGrpSpPr>
          <p:nvPr/>
        </p:nvGrpSpPr>
        <p:grpSpPr bwMode="auto">
          <a:xfrm>
            <a:off x="-1" y="0"/>
            <a:ext cx="9144001" cy="6861175"/>
            <a:chOff x="-931" y="-53"/>
            <a:chExt cx="5760" cy="4322"/>
          </a:xfrm>
        </p:grpSpPr>
        <p:grpSp>
          <p:nvGrpSpPr>
            <p:cNvPr id="2056" name="Group 69"/>
            <p:cNvGrpSpPr>
              <a:grpSpLocks/>
            </p:cNvGrpSpPr>
            <p:nvPr userDrawn="1"/>
          </p:nvGrpSpPr>
          <p:grpSpPr bwMode="auto">
            <a:xfrm>
              <a:off x="-931" y="-53"/>
              <a:ext cx="5760" cy="4322"/>
              <a:chOff x="-931" y="-53"/>
              <a:chExt cx="5760" cy="4322"/>
            </a:xfrm>
          </p:grpSpPr>
          <p:pic>
            <p:nvPicPr>
              <p:cNvPr id="2058" name="Picture 70" descr="ppt_camo_bkgrnd-03"/>
              <p:cNvPicPr>
                <a:picLocks noChangeAspect="1" noChangeArrowheads="1"/>
              </p:cNvPicPr>
              <p:nvPr userDrawn="1"/>
            </p:nvPicPr>
            <p:blipFill>
              <a:blip r:embed="rId14" cstate="print"/>
              <a:srcRect/>
              <a:stretch>
                <a:fillRect/>
              </a:stretch>
            </p:blipFill>
            <p:spPr bwMode="auto">
              <a:xfrm>
                <a:off x="-931" y="-53"/>
                <a:ext cx="5760" cy="4322"/>
              </a:xfrm>
              <a:prstGeom prst="rect">
                <a:avLst/>
              </a:prstGeom>
              <a:noFill/>
              <a:ln w="9525">
                <a:noFill/>
                <a:miter lim="800000"/>
                <a:headEnd/>
                <a:tailEnd/>
              </a:ln>
            </p:spPr>
          </p:pic>
          <p:pic>
            <p:nvPicPr>
              <p:cNvPr id="2059" name="Picture 71" descr="white_curve"/>
              <p:cNvPicPr>
                <a:picLocks noChangeAspect="1" noChangeArrowheads="1"/>
              </p:cNvPicPr>
              <p:nvPr userDrawn="1"/>
            </p:nvPicPr>
            <p:blipFill>
              <a:blip r:embed="rId15" cstate="print"/>
              <a:srcRect/>
              <a:stretch>
                <a:fillRect/>
              </a:stretch>
            </p:blipFill>
            <p:spPr bwMode="auto">
              <a:xfrm>
                <a:off x="1571" y="939"/>
                <a:ext cx="3258" cy="3330"/>
              </a:xfrm>
              <a:prstGeom prst="rect">
                <a:avLst/>
              </a:prstGeom>
              <a:noFill/>
              <a:ln w="9525">
                <a:noFill/>
                <a:miter lim="800000"/>
                <a:headEnd/>
                <a:tailEnd/>
              </a:ln>
            </p:spPr>
          </p:pic>
        </p:grpSp>
        <p:pic>
          <p:nvPicPr>
            <p:cNvPr id="2057" name="Picture 72" descr="USACE_logo"/>
            <p:cNvPicPr>
              <a:picLocks noChangeAspect="1" noChangeArrowheads="1"/>
            </p:cNvPicPr>
            <p:nvPr userDrawn="1"/>
          </p:nvPicPr>
          <p:blipFill>
            <a:blip r:embed="rId16" cstate="print"/>
            <a:srcRect/>
            <a:stretch>
              <a:fillRect/>
            </a:stretch>
          </p:blipFill>
          <p:spPr bwMode="auto">
            <a:xfrm>
              <a:off x="-793" y="3198"/>
              <a:ext cx="864" cy="591"/>
            </a:xfrm>
            <a:prstGeom prst="rect">
              <a:avLst/>
            </a:prstGeom>
            <a:noFill/>
            <a:ln w="9525">
              <a:noFill/>
              <a:miter lim="800000"/>
              <a:headEnd/>
              <a:tailEnd/>
            </a:ln>
          </p:spPr>
        </p:pic>
      </p:grpSp>
      <p:sp>
        <p:nvSpPr>
          <p:cNvPr id="1033" name="Text Box 9"/>
          <p:cNvSpPr txBox="1">
            <a:spLocks noChangeArrowheads="1"/>
          </p:cNvSpPr>
          <p:nvPr/>
        </p:nvSpPr>
        <p:spPr bwMode="auto">
          <a:xfrm>
            <a:off x="136526" y="6096001"/>
            <a:ext cx="3597275" cy="438582"/>
          </a:xfrm>
          <a:prstGeom prst="rect">
            <a:avLst/>
          </a:prstGeom>
          <a:noFill/>
          <a:ln w="9525">
            <a:noFill/>
            <a:miter lim="800000"/>
            <a:headEnd/>
            <a:tailEnd/>
          </a:ln>
          <a:effectLst/>
        </p:spPr>
        <p:txBody>
          <a:bodyPr>
            <a:spAutoFit/>
          </a:bodyPr>
          <a:lstStyle/>
          <a:p>
            <a:pPr>
              <a:defRPr/>
            </a:pPr>
            <a:r>
              <a:rPr lang="en-US" sz="900" b="1" dirty="0"/>
              <a:t>US Army Corps of Engineers</a:t>
            </a:r>
          </a:p>
          <a:p>
            <a:pPr>
              <a:defRPr/>
            </a:pPr>
            <a:r>
              <a:rPr lang="en-US" sz="1350" b="1" dirty="0"/>
              <a:t>BUILDING STRONG</a:t>
            </a:r>
            <a:r>
              <a:rPr lang="en-US" sz="1050" b="1" baseline="-25000" dirty="0"/>
              <a:t>®</a:t>
            </a:r>
          </a:p>
        </p:txBody>
      </p:sp>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700" b="1">
          <a:solidFill>
            <a:schemeClr val="tx2"/>
          </a:solidFill>
          <a:latin typeface="+mj-lt"/>
          <a:ea typeface="+mj-ea"/>
          <a:cs typeface="+mj-cs"/>
        </a:defRPr>
      </a:lvl1pPr>
      <a:lvl2pPr algn="l" rtl="0" eaLnBrk="1" fontAlgn="base" hangingPunct="1">
        <a:spcBef>
          <a:spcPct val="0"/>
        </a:spcBef>
        <a:spcAft>
          <a:spcPct val="0"/>
        </a:spcAft>
        <a:defRPr sz="2700" b="1">
          <a:solidFill>
            <a:schemeClr val="tx2"/>
          </a:solidFill>
          <a:latin typeface="Arial" charset="0"/>
        </a:defRPr>
      </a:lvl2pPr>
      <a:lvl3pPr algn="l" rtl="0" eaLnBrk="1" fontAlgn="base" hangingPunct="1">
        <a:spcBef>
          <a:spcPct val="0"/>
        </a:spcBef>
        <a:spcAft>
          <a:spcPct val="0"/>
        </a:spcAft>
        <a:defRPr sz="2700" b="1">
          <a:solidFill>
            <a:schemeClr val="tx2"/>
          </a:solidFill>
          <a:latin typeface="Arial" charset="0"/>
        </a:defRPr>
      </a:lvl3pPr>
      <a:lvl4pPr algn="l" rtl="0" eaLnBrk="1" fontAlgn="base" hangingPunct="1">
        <a:spcBef>
          <a:spcPct val="0"/>
        </a:spcBef>
        <a:spcAft>
          <a:spcPct val="0"/>
        </a:spcAft>
        <a:defRPr sz="2700" b="1">
          <a:solidFill>
            <a:schemeClr val="tx2"/>
          </a:solidFill>
          <a:latin typeface="Arial" charset="0"/>
        </a:defRPr>
      </a:lvl4pPr>
      <a:lvl5pPr algn="l" rtl="0" eaLnBrk="1" fontAlgn="base" hangingPunct="1">
        <a:spcBef>
          <a:spcPct val="0"/>
        </a:spcBef>
        <a:spcAft>
          <a:spcPct val="0"/>
        </a:spcAft>
        <a:defRPr sz="2700" b="1">
          <a:solidFill>
            <a:schemeClr val="tx2"/>
          </a:solidFill>
          <a:latin typeface="Arial" charset="0"/>
        </a:defRPr>
      </a:lvl5pPr>
      <a:lvl6pPr marL="342900" algn="l" rtl="0" eaLnBrk="1" fontAlgn="base" hangingPunct="1">
        <a:spcBef>
          <a:spcPct val="0"/>
        </a:spcBef>
        <a:spcAft>
          <a:spcPct val="0"/>
        </a:spcAft>
        <a:defRPr sz="2700" b="1">
          <a:solidFill>
            <a:schemeClr val="tx2"/>
          </a:solidFill>
          <a:latin typeface="Arial" charset="0"/>
        </a:defRPr>
      </a:lvl6pPr>
      <a:lvl7pPr marL="685800" algn="l" rtl="0" eaLnBrk="1" fontAlgn="base" hangingPunct="1">
        <a:spcBef>
          <a:spcPct val="0"/>
        </a:spcBef>
        <a:spcAft>
          <a:spcPct val="0"/>
        </a:spcAft>
        <a:defRPr sz="2700" b="1">
          <a:solidFill>
            <a:schemeClr val="tx2"/>
          </a:solidFill>
          <a:latin typeface="Arial" charset="0"/>
        </a:defRPr>
      </a:lvl7pPr>
      <a:lvl8pPr marL="1028700" algn="l" rtl="0" eaLnBrk="1" fontAlgn="base" hangingPunct="1">
        <a:spcBef>
          <a:spcPct val="0"/>
        </a:spcBef>
        <a:spcAft>
          <a:spcPct val="0"/>
        </a:spcAft>
        <a:defRPr sz="2700" b="1">
          <a:solidFill>
            <a:schemeClr val="tx2"/>
          </a:solidFill>
          <a:latin typeface="Arial" charset="0"/>
        </a:defRPr>
      </a:lvl8pPr>
      <a:lvl9pPr marL="1371600" algn="l" rtl="0" eaLnBrk="1" fontAlgn="base" hangingPunct="1">
        <a:spcBef>
          <a:spcPct val="0"/>
        </a:spcBef>
        <a:spcAft>
          <a:spcPct val="0"/>
        </a:spcAft>
        <a:defRPr sz="2700" b="1">
          <a:solidFill>
            <a:schemeClr val="tx2"/>
          </a:solidFill>
          <a:latin typeface="Arial" charset="0"/>
        </a:defRPr>
      </a:lvl9pPr>
    </p:titleStyle>
    <p:bodyStyle>
      <a:lvl1pPr marL="257175" indent="-257175" algn="l" rtl="0" eaLnBrk="1" fontAlgn="base" hangingPunct="1">
        <a:spcBef>
          <a:spcPct val="20000"/>
        </a:spcBef>
        <a:spcAft>
          <a:spcPct val="0"/>
        </a:spcAft>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9144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36576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5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8004176" y="5638802"/>
            <a:ext cx="758825" cy="519113"/>
          </a:xfrm>
          <a:prstGeom prst="rect">
            <a:avLst/>
          </a:prstGeom>
          <a:noFill/>
          <a:ln w="9525">
            <a:noFill/>
            <a:miter lim="800000"/>
            <a:headEnd/>
            <a:tailEnd/>
          </a:ln>
        </p:spPr>
      </p:pic>
      <p:sp>
        <p:nvSpPr>
          <p:cNvPr id="3081" name="Text Box 9"/>
          <p:cNvSpPr txBox="1">
            <a:spLocks noChangeArrowheads="1"/>
          </p:cNvSpPr>
          <p:nvPr/>
        </p:nvSpPr>
        <p:spPr bwMode="auto">
          <a:xfrm>
            <a:off x="6223001" y="6340476"/>
            <a:ext cx="2606675" cy="161583"/>
          </a:xfrm>
          <a:prstGeom prst="rect">
            <a:avLst/>
          </a:prstGeom>
          <a:noFill/>
          <a:ln w="9525">
            <a:noFill/>
            <a:miter lim="800000"/>
            <a:headEnd/>
            <a:tailEnd/>
          </a:ln>
          <a:effectLst/>
        </p:spPr>
        <p:txBody>
          <a:bodyPr lIns="0" tIns="0" rIns="0" bIns="0">
            <a:spAutoFit/>
          </a:bodyPr>
          <a:lstStyle/>
          <a:p>
            <a:pPr algn="r">
              <a:defRPr/>
            </a:pPr>
            <a:r>
              <a:rPr lang="en-US" sz="1050" b="1"/>
              <a:t>BUILDING STRONG</a:t>
            </a:r>
            <a:r>
              <a:rPr lang="en-US" sz="1050" b="1" baseline="-25000"/>
              <a:t>®</a:t>
            </a:r>
          </a:p>
        </p:txBody>
      </p:sp>
      <p:sp>
        <p:nvSpPr>
          <p:cNvPr id="3082" name="Line 10"/>
          <p:cNvSpPr>
            <a:spLocks noChangeShapeType="1"/>
          </p:cNvSpPr>
          <p:nvPr/>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350"/>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3300">
          <a:solidFill>
            <a:schemeClr val="tx2"/>
          </a:solidFill>
          <a:latin typeface="+mj-lt"/>
          <a:ea typeface="+mj-ea"/>
          <a:cs typeface="+mj-cs"/>
        </a:defRPr>
      </a:lvl1pPr>
      <a:lvl2pPr algn="ctr" rtl="0" eaLnBrk="1" fontAlgn="base" hangingPunct="1">
        <a:spcBef>
          <a:spcPct val="0"/>
        </a:spcBef>
        <a:spcAft>
          <a:spcPct val="0"/>
        </a:spcAft>
        <a:defRPr sz="3300">
          <a:solidFill>
            <a:schemeClr val="tx2"/>
          </a:solidFill>
          <a:latin typeface="Arial" charset="0"/>
        </a:defRPr>
      </a:lvl2pPr>
      <a:lvl3pPr algn="ctr" rtl="0" eaLnBrk="1" fontAlgn="base" hangingPunct="1">
        <a:spcBef>
          <a:spcPct val="0"/>
        </a:spcBef>
        <a:spcAft>
          <a:spcPct val="0"/>
        </a:spcAft>
        <a:defRPr sz="3300">
          <a:solidFill>
            <a:schemeClr val="tx2"/>
          </a:solidFill>
          <a:latin typeface="Arial" charset="0"/>
        </a:defRPr>
      </a:lvl3pPr>
      <a:lvl4pPr algn="ctr" rtl="0" eaLnBrk="1" fontAlgn="base" hangingPunct="1">
        <a:spcBef>
          <a:spcPct val="0"/>
        </a:spcBef>
        <a:spcAft>
          <a:spcPct val="0"/>
        </a:spcAft>
        <a:defRPr sz="3300">
          <a:solidFill>
            <a:schemeClr val="tx2"/>
          </a:solidFill>
          <a:latin typeface="Arial" charset="0"/>
        </a:defRPr>
      </a:lvl4pPr>
      <a:lvl5pPr algn="ctr" rtl="0" eaLnBrk="1" fontAlgn="base" hangingPunct="1">
        <a:spcBef>
          <a:spcPct val="0"/>
        </a:spcBef>
        <a:spcAft>
          <a:spcPct val="0"/>
        </a:spcAft>
        <a:defRPr sz="3300">
          <a:solidFill>
            <a:schemeClr val="tx2"/>
          </a:solidFill>
          <a:latin typeface="Arial" charset="0"/>
        </a:defRPr>
      </a:lvl5pPr>
      <a:lvl6pPr marL="342900" algn="ctr" rtl="0" eaLnBrk="1" fontAlgn="base" hangingPunct="1">
        <a:spcBef>
          <a:spcPct val="0"/>
        </a:spcBef>
        <a:spcAft>
          <a:spcPct val="0"/>
        </a:spcAft>
        <a:defRPr sz="3300">
          <a:solidFill>
            <a:schemeClr val="tx2"/>
          </a:solidFill>
          <a:latin typeface="Arial" charset="0"/>
        </a:defRPr>
      </a:lvl6pPr>
      <a:lvl7pPr marL="685800" algn="ctr" rtl="0" eaLnBrk="1" fontAlgn="base" hangingPunct="1">
        <a:spcBef>
          <a:spcPct val="0"/>
        </a:spcBef>
        <a:spcAft>
          <a:spcPct val="0"/>
        </a:spcAft>
        <a:defRPr sz="3300">
          <a:solidFill>
            <a:schemeClr val="tx2"/>
          </a:solidFill>
          <a:latin typeface="Arial" charset="0"/>
        </a:defRPr>
      </a:lvl7pPr>
      <a:lvl8pPr marL="1028700" algn="ctr" rtl="0" eaLnBrk="1" fontAlgn="base" hangingPunct="1">
        <a:spcBef>
          <a:spcPct val="0"/>
        </a:spcBef>
        <a:spcAft>
          <a:spcPct val="0"/>
        </a:spcAft>
        <a:defRPr sz="3300">
          <a:solidFill>
            <a:schemeClr val="tx2"/>
          </a:solidFill>
          <a:latin typeface="Arial" charset="0"/>
        </a:defRPr>
      </a:lvl8pPr>
      <a:lvl9pPr marL="1371600" algn="ctr" rtl="0" eaLnBrk="1" fontAlgn="base" hangingPunct="1">
        <a:spcBef>
          <a:spcPct val="0"/>
        </a:spcBef>
        <a:spcAft>
          <a:spcPct val="0"/>
        </a:spcAft>
        <a:defRPr sz="3300">
          <a:solidFill>
            <a:schemeClr val="tx2"/>
          </a:solidFill>
          <a:latin typeface="Arial" charset="0"/>
        </a:defRPr>
      </a:lvl9pPr>
    </p:titleStyle>
    <p:body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6/21/2024</a:t>
            </a:fld>
            <a:endParaRPr lang="en-US" dirty="0"/>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pic>
        <p:nvPicPr>
          <p:cNvPr id="7" name="Picture 6">
            <a:extLst>
              <a:ext uri="{FF2B5EF4-FFF2-40B4-BE49-F238E27FC236}">
                <a16:creationId xmlns:a16="http://schemas.microsoft.com/office/drawing/2014/main" id="{5D36B2CB-E368-252B-0C98-067D806538FD}"/>
              </a:ext>
            </a:extLst>
          </p:cNvPr>
          <p:cNvPicPr>
            <a:picLocks noChangeAspect="1"/>
          </p:cNvPicPr>
          <p:nvPr userDrawn="1"/>
        </p:nvPicPr>
        <p:blipFill rotWithShape="1">
          <a:blip r:embed="rId20">
            <a:extLst>
              <a:ext uri="{28A0092B-C50C-407E-A947-70E740481C1C}">
                <a14:useLocalDpi xmlns:a14="http://schemas.microsoft.com/office/drawing/2010/main" val="0"/>
              </a:ext>
            </a:extLst>
          </a:blip>
          <a:srcRect r="49974" b="13967"/>
          <a:stretch/>
        </p:blipFill>
        <p:spPr>
          <a:xfrm>
            <a:off x="3576106" y="1824076"/>
            <a:ext cx="5567894" cy="4787822"/>
          </a:xfrm>
          <a:prstGeom prst="rect">
            <a:avLst/>
          </a:prstGeom>
        </p:spPr>
      </p:pic>
    </p:spTree>
    <p:extLst>
      <p:ext uri="{BB962C8B-B14F-4D97-AF65-F5344CB8AC3E}">
        <p14:creationId xmlns:p14="http://schemas.microsoft.com/office/powerpoint/2010/main" val="395261970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D33F27-84DA-4C00-65C2-D08A9043BFDC}"/>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C12572-4EEE-5787-F642-7BD6CB44BA1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62A269-0694-7596-FA0B-F7714479601B}"/>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322502E-874B-431F-9F4F-0344306D1709}" type="datetimeFigureOut">
              <a:rPr lang="en-US" smtClean="0"/>
              <a:t>6/21/2024</a:t>
            </a:fld>
            <a:endParaRPr lang="en-US"/>
          </a:p>
        </p:txBody>
      </p:sp>
      <p:sp>
        <p:nvSpPr>
          <p:cNvPr id="5" name="Footer Placeholder 4">
            <a:extLst>
              <a:ext uri="{FF2B5EF4-FFF2-40B4-BE49-F238E27FC236}">
                <a16:creationId xmlns:a16="http://schemas.microsoft.com/office/drawing/2014/main" id="{AB49C774-647F-61CF-BBB0-F3A342AC43F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7588B9-86A9-A1B1-2C29-62E115D5E6E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1D6990F-1795-479C-8D37-9BAAA4839729}" type="slidenum">
              <a:rPr lang="en-US" smtClean="0"/>
              <a:t>‹#›</a:t>
            </a:fld>
            <a:endParaRPr lang="en-US"/>
          </a:p>
        </p:txBody>
      </p:sp>
    </p:spTree>
    <p:extLst>
      <p:ext uri="{BB962C8B-B14F-4D97-AF65-F5344CB8AC3E}">
        <p14:creationId xmlns:p14="http://schemas.microsoft.com/office/powerpoint/2010/main" val="2471795786"/>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43.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43.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46.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4.xml"/><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43.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43.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43.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43.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4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43.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7.xml"/><Relationship Id="rId1" Type="http://schemas.openxmlformats.org/officeDocument/2006/relationships/slideLayout" Target="../slideLayouts/slideLayout4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3.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9.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3.xml"/></Relationships>
</file>

<file path=ppt/slides/_rels/slide4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2.png"/><Relationship Id="rId1" Type="http://schemas.openxmlformats.org/officeDocument/2006/relationships/slideLayout" Target="../slideLayouts/slideLayout43.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0.xml"/><Relationship Id="rId1" Type="http://schemas.openxmlformats.org/officeDocument/2006/relationships/slideLayout" Target="../slideLayouts/slideLayout4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3.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41.xml"/><Relationship Id="rId1" Type="http://schemas.openxmlformats.org/officeDocument/2006/relationships/slideLayout" Target="../slideLayouts/slideLayout4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3.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3.xml"/><Relationship Id="rId1" Type="http://schemas.openxmlformats.org/officeDocument/2006/relationships/slideLayout" Target="../slideLayouts/slideLayout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4.xml"/><Relationship Id="rId1" Type="http://schemas.openxmlformats.org/officeDocument/2006/relationships/slideLayout" Target="../slideLayouts/slideLayout43.xml"/><Relationship Id="rId4" Type="http://schemas.openxmlformats.org/officeDocument/2006/relationships/image" Target="../media/image4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5.xml"/><Relationship Id="rId1" Type="http://schemas.openxmlformats.org/officeDocument/2006/relationships/slideLayout" Target="../slideLayouts/slideLayout43.xml"/><Relationship Id="rId5" Type="http://schemas.openxmlformats.org/officeDocument/2006/relationships/image" Target="../media/image49.png"/><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5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3.xml"/><Relationship Id="rId4" Type="http://schemas.openxmlformats.org/officeDocument/2006/relationships/image" Target="../media/image5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3.xml"/></Relationships>
</file>

<file path=ppt/slides/_rels/slide53.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47.xml"/><Relationship Id="rId1" Type="http://schemas.openxmlformats.org/officeDocument/2006/relationships/slideLayout" Target="../slideLayouts/slideLayout4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3.xml"/></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3.xml"/><Relationship Id="rId5" Type="http://schemas.openxmlformats.org/officeDocument/2006/relationships/image" Target="../media/image57.png"/><Relationship Id="rId4" Type="http://schemas.openxmlformats.org/officeDocument/2006/relationships/image" Target="../media/image56.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3.xml"/></Relationships>
</file>

<file path=ppt/slides/_rels/slide5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1.xml"/><Relationship Id="rId1" Type="http://schemas.openxmlformats.org/officeDocument/2006/relationships/slideLayout" Target="../slideLayouts/slideLayout43.xml"/><Relationship Id="rId6" Type="http://schemas.openxmlformats.org/officeDocument/2006/relationships/image" Target="../media/image60.png"/><Relationship Id="rId5" Type="http://schemas.openxmlformats.org/officeDocument/2006/relationships/image" Target="../media/image59.wmf"/><Relationship Id="rId4" Type="http://schemas.openxmlformats.org/officeDocument/2006/relationships/oleObject" Target="../embeddings/oleObject1.bin"/></Relationships>
</file>

<file path=ppt/slides/_rels/slide5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2.xml"/><Relationship Id="rId1" Type="http://schemas.openxmlformats.org/officeDocument/2006/relationships/slideLayout" Target="../slideLayouts/slideLayout46.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43.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945" y="912303"/>
            <a:ext cx="8513064" cy="1102519"/>
          </a:xfrm>
        </p:spPr>
        <p:txBody>
          <a:bodyPr/>
          <a:lstStyle/>
          <a:p>
            <a:r>
              <a:rPr lang="en-US" sz="3600" dirty="0"/>
              <a:t>Model Calibration and Validation</a:t>
            </a:r>
            <a:br>
              <a:rPr lang="en-US" sz="3600" dirty="0"/>
            </a:br>
            <a:r>
              <a:rPr lang="en-US" sz="3600" dirty="0"/>
              <a:t>2024 Advanced HEC-HMS Class</a:t>
            </a:r>
          </a:p>
        </p:txBody>
      </p:sp>
      <p:sp>
        <p:nvSpPr>
          <p:cNvPr id="4" name="TextBox 3"/>
          <p:cNvSpPr txBox="1"/>
          <p:nvPr/>
        </p:nvSpPr>
        <p:spPr>
          <a:xfrm>
            <a:off x="137945" y="3712221"/>
            <a:ext cx="3683844" cy="1015663"/>
          </a:xfrm>
          <a:prstGeom prst="rect">
            <a:avLst/>
          </a:prstGeom>
          <a:noFill/>
        </p:spPr>
        <p:txBody>
          <a:bodyPr wrap="square" rtlCol="0">
            <a:spAutoFit/>
          </a:bodyPr>
          <a:lstStyle/>
          <a:p>
            <a:r>
              <a:rPr lang="en-US" sz="2000" dirty="0"/>
              <a:t>Hydrologic Engineering Center</a:t>
            </a:r>
          </a:p>
          <a:p>
            <a:r>
              <a:rPr lang="en-US" sz="2000" dirty="0"/>
              <a:t>Presented by: David Ho</a:t>
            </a:r>
          </a:p>
          <a:p>
            <a:r>
              <a:rPr lang="en-US" sz="2000" dirty="0"/>
              <a:t>Original Slides: Matt Fleming</a:t>
            </a:r>
          </a:p>
        </p:txBody>
      </p:sp>
    </p:spTree>
    <p:extLst>
      <p:ext uri="{BB962C8B-B14F-4D97-AF65-F5344CB8AC3E}">
        <p14:creationId xmlns:p14="http://schemas.microsoft.com/office/powerpoint/2010/main" val="1405940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mathematical model?</a:t>
            </a: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10843" y="2019826"/>
            <a:ext cx="3122313" cy="3962936"/>
          </a:xfrm>
        </p:spPr>
      </p:pic>
    </p:spTree>
    <p:extLst>
      <p:ext uri="{BB962C8B-B14F-4D97-AF65-F5344CB8AC3E}">
        <p14:creationId xmlns:p14="http://schemas.microsoft.com/office/powerpoint/2010/main" val="1002122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mathematical model?</a:t>
            </a:r>
          </a:p>
        </p:txBody>
      </p:sp>
      <p:sp>
        <p:nvSpPr>
          <p:cNvPr id="3" name="Content Placeholder 2"/>
          <p:cNvSpPr>
            <a:spLocks noGrp="1"/>
          </p:cNvSpPr>
          <p:nvPr>
            <p:ph idx="1"/>
          </p:nvPr>
        </p:nvSpPr>
        <p:spPr>
          <a:xfrm>
            <a:off x="438651" y="1756610"/>
            <a:ext cx="8266697" cy="4660984"/>
          </a:xfrm>
        </p:spPr>
        <p:txBody>
          <a:bodyPr>
            <a:normAutofit/>
          </a:bodyPr>
          <a:lstStyle/>
          <a:p>
            <a:r>
              <a:rPr lang="en-US" sz="2000" dirty="0"/>
              <a:t>…a </a:t>
            </a:r>
            <a:r>
              <a:rPr lang="en-US" sz="2000" u="sng" dirty="0"/>
              <a:t>quantitative expression</a:t>
            </a:r>
            <a:r>
              <a:rPr lang="en-US" sz="2000" dirty="0"/>
              <a:t> of a process or phenomenon one is observing, analyzing, or predicting  (Overton and Meadows, 1976)</a:t>
            </a:r>
          </a:p>
          <a:p>
            <a:r>
              <a:rPr lang="en-US" sz="2000" dirty="0"/>
              <a:t>…</a:t>
            </a:r>
            <a:r>
              <a:rPr lang="en-US" sz="2000" u="sng" dirty="0"/>
              <a:t>simplified systems </a:t>
            </a:r>
            <a:r>
              <a:rPr lang="en-US" sz="2000" dirty="0"/>
              <a:t>that are used to represent </a:t>
            </a:r>
            <a:r>
              <a:rPr lang="en-US" sz="2000" u="sng" dirty="0"/>
              <a:t>real-life systems</a:t>
            </a:r>
            <a:r>
              <a:rPr lang="en-US" sz="2000" dirty="0"/>
              <a:t> and may be substitutes of the real systems for certain purposes.  The models express formalized concepts of the real systems.  (</a:t>
            </a:r>
            <a:r>
              <a:rPr lang="en-US" sz="2000" dirty="0" err="1"/>
              <a:t>Diskin</a:t>
            </a:r>
            <a:r>
              <a:rPr lang="en-US" sz="2000" dirty="0"/>
              <a:t>, 1970)</a:t>
            </a:r>
          </a:p>
          <a:p>
            <a:r>
              <a:rPr lang="en-US" sz="2000" dirty="0"/>
              <a:t> …a symbolic, usually mathematical representation of an </a:t>
            </a:r>
            <a:r>
              <a:rPr lang="en-US" sz="2000" u="sng" dirty="0"/>
              <a:t>idealized situation </a:t>
            </a:r>
            <a:r>
              <a:rPr lang="en-US" sz="2000" dirty="0"/>
              <a:t>that has the </a:t>
            </a:r>
            <a:r>
              <a:rPr lang="en-US" sz="2000" u="sng" dirty="0"/>
              <a:t>important structural properties of the real system</a:t>
            </a:r>
            <a:r>
              <a:rPr lang="en-US" sz="2000" dirty="0"/>
              <a:t>.  A theoretical model includes a set of general laws or theoretical principles and a set of statements of empirical circumstances.  An empirical model omits the general laws and is in reality a representation of the data.  (</a:t>
            </a:r>
            <a:r>
              <a:rPr lang="en-US" sz="2000" dirty="0" err="1"/>
              <a:t>Woolhiser</a:t>
            </a:r>
            <a:r>
              <a:rPr lang="en-US" sz="2000" dirty="0"/>
              <a:t> and </a:t>
            </a:r>
            <a:r>
              <a:rPr lang="en-US" sz="2000" dirty="0" err="1"/>
              <a:t>Brakensiek</a:t>
            </a:r>
            <a:r>
              <a:rPr lang="en-US" sz="2000" dirty="0"/>
              <a:t>, 1982)</a:t>
            </a:r>
          </a:p>
          <a:p>
            <a:r>
              <a:rPr lang="en-US" sz="2000" dirty="0"/>
              <a:t>…</a:t>
            </a:r>
            <a:r>
              <a:rPr lang="en-US" sz="2000" u="sng" dirty="0"/>
              <a:t>idealized representations</a:t>
            </a:r>
            <a:r>
              <a:rPr lang="en-US" sz="2000" dirty="0"/>
              <a:t>…They consist of </a:t>
            </a:r>
            <a:r>
              <a:rPr lang="en-US" sz="2000" u="sng" dirty="0"/>
              <a:t>mathematical relationships </a:t>
            </a:r>
            <a:r>
              <a:rPr lang="en-US" sz="2000" dirty="0"/>
              <a:t>that state a theory or hypothesis.  (Meta Systems, 1971)</a:t>
            </a:r>
          </a:p>
        </p:txBody>
      </p:sp>
    </p:spTree>
    <p:extLst>
      <p:ext uri="{BB962C8B-B14F-4D97-AF65-F5344CB8AC3E}">
        <p14:creationId xmlns:p14="http://schemas.microsoft.com/office/powerpoint/2010/main" val="1836759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Classification</a:t>
            </a:r>
          </a:p>
        </p:txBody>
      </p:sp>
      <p:sp>
        <p:nvSpPr>
          <p:cNvPr id="3" name="Content Placeholder 2"/>
          <p:cNvSpPr>
            <a:spLocks noGrp="1"/>
          </p:cNvSpPr>
          <p:nvPr>
            <p:ph idx="1"/>
          </p:nvPr>
        </p:nvSpPr>
        <p:spPr/>
        <p:txBody>
          <a:bodyPr/>
          <a:lstStyle/>
          <a:p>
            <a:r>
              <a:rPr lang="en-US" dirty="0"/>
              <a:t>Mathematical models can be classified using several different criteria</a:t>
            </a:r>
          </a:p>
          <a:p>
            <a:r>
              <a:rPr lang="en-US" dirty="0"/>
              <a:t>Classifications focus on the mechanics of the model: how it deals with time, how it addresses randomness, etc.</a:t>
            </a:r>
          </a:p>
          <a:p>
            <a:r>
              <a:rPr lang="en-US" dirty="0"/>
              <a:t>Helpful in deciding which of the models to use for various applications</a:t>
            </a:r>
          </a:p>
          <a:p>
            <a:endParaRPr lang="en-US" dirty="0"/>
          </a:p>
          <a:p>
            <a:r>
              <a:rPr lang="en-US" u="sng" dirty="0"/>
              <a:t>Question</a:t>
            </a:r>
            <a:r>
              <a:rPr lang="en-US" dirty="0"/>
              <a:t>: Is HEC-HMS a model or a program?</a:t>
            </a:r>
          </a:p>
          <a:p>
            <a:endParaRPr lang="en-US" dirty="0"/>
          </a:p>
        </p:txBody>
      </p:sp>
    </p:spTree>
    <p:extLst>
      <p:ext uri="{BB962C8B-B14F-4D97-AF65-F5344CB8AC3E}">
        <p14:creationId xmlns:p14="http://schemas.microsoft.com/office/powerpoint/2010/main" val="2007846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B2BDF-A97E-6582-8385-F94AB0FDEFC6}"/>
              </a:ext>
            </a:extLst>
          </p:cNvPr>
          <p:cNvSpPr>
            <a:spLocks noGrp="1"/>
          </p:cNvSpPr>
          <p:nvPr>
            <p:ph type="title"/>
          </p:nvPr>
        </p:nvSpPr>
        <p:spPr/>
        <p:txBody>
          <a:bodyPr/>
          <a:lstStyle/>
          <a:p>
            <a:r>
              <a:rPr lang="en-US" dirty="0"/>
              <a:t>Model Classification</a:t>
            </a:r>
          </a:p>
        </p:txBody>
      </p:sp>
      <p:sp>
        <p:nvSpPr>
          <p:cNvPr id="3" name="Content Placeholder 2">
            <a:extLst>
              <a:ext uri="{FF2B5EF4-FFF2-40B4-BE49-F238E27FC236}">
                <a16:creationId xmlns:a16="http://schemas.microsoft.com/office/drawing/2014/main" id="{D3DD23EB-D217-FCA5-346B-4C85893464B7}"/>
              </a:ext>
            </a:extLst>
          </p:cNvPr>
          <p:cNvSpPr>
            <a:spLocks noGrp="1"/>
          </p:cNvSpPr>
          <p:nvPr>
            <p:ph idx="1"/>
          </p:nvPr>
        </p:nvSpPr>
        <p:spPr/>
        <p:txBody>
          <a:bodyPr/>
          <a:lstStyle/>
          <a:p>
            <a:r>
              <a:rPr lang="en-US" dirty="0"/>
              <a:t>Event or Continuous</a:t>
            </a:r>
          </a:p>
          <a:p>
            <a:r>
              <a:rPr lang="en-US" dirty="0"/>
              <a:t>Spatially Averaged (lumped) or Distributed</a:t>
            </a:r>
          </a:p>
          <a:p>
            <a:r>
              <a:rPr lang="en-US" dirty="0"/>
              <a:t>Empirical or Conceptual </a:t>
            </a:r>
          </a:p>
          <a:p>
            <a:r>
              <a:rPr lang="en-US" dirty="0"/>
              <a:t>Deterministic or Stochastic</a:t>
            </a:r>
          </a:p>
          <a:p>
            <a:r>
              <a:rPr lang="en-US" dirty="0"/>
              <a:t>Measured Parameter or Fitted Parameter</a:t>
            </a:r>
          </a:p>
        </p:txBody>
      </p:sp>
    </p:spTree>
    <p:extLst>
      <p:ext uri="{BB962C8B-B14F-4D97-AF65-F5344CB8AC3E}">
        <p14:creationId xmlns:p14="http://schemas.microsoft.com/office/powerpoint/2010/main" val="165758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Event or Continuous</a:t>
            </a:r>
          </a:p>
        </p:txBody>
      </p:sp>
      <p:sp>
        <p:nvSpPr>
          <p:cNvPr id="3" name="Content Placeholder 2"/>
          <p:cNvSpPr>
            <a:spLocks noGrp="1"/>
          </p:cNvSpPr>
          <p:nvPr>
            <p:ph idx="1"/>
          </p:nvPr>
        </p:nvSpPr>
        <p:spPr>
          <a:xfrm>
            <a:off x="628650" y="1825625"/>
            <a:ext cx="4015539" cy="4351338"/>
          </a:xfrm>
        </p:spPr>
        <p:txBody>
          <a:bodyPr/>
          <a:lstStyle/>
          <a:p>
            <a:r>
              <a:rPr lang="en-US" dirty="0"/>
              <a:t>An event model simulates a single storm</a:t>
            </a:r>
          </a:p>
          <a:p>
            <a:pPr lvl="1"/>
            <a:r>
              <a:rPr lang="en-US" dirty="0"/>
              <a:t>Does not include redistribution of the wetting front between storms and therefore does not account for drying of the soil through evaporation and transpiration (i.e. Green &amp; </a:t>
            </a:r>
            <a:r>
              <a:rPr lang="en-US" dirty="0" err="1"/>
              <a:t>Ampt</a:t>
            </a:r>
            <a:r>
              <a:rPr lang="en-US" dirty="0"/>
              <a:t>)</a:t>
            </a:r>
          </a:p>
          <a:p>
            <a:pPr lvl="1"/>
            <a:r>
              <a:rPr lang="en-US" dirty="0"/>
              <a:t>Some baseflow models are classified as event because they compute receding flow based on the peak flow rate computed during a storm event (i.e. Recession)</a:t>
            </a:r>
          </a:p>
        </p:txBody>
      </p:sp>
      <p:pic>
        <p:nvPicPr>
          <p:cNvPr id="1026" name="Picture 2" descr="Figure 1.  Conceptual Representation of the Green and Ampt Method, Reproduced from (U.S. Army Corps of Engineers, 1994)">
            <a:extLst>
              <a:ext uri="{FF2B5EF4-FFF2-40B4-BE49-F238E27FC236}">
                <a16:creationId xmlns:a16="http://schemas.microsoft.com/office/drawing/2014/main" id="{B1CDDFE2-7A74-CED1-DA57-4E2591DD32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0216" y="1915279"/>
            <a:ext cx="3038475" cy="376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454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or Continuous</a:t>
            </a:r>
          </a:p>
        </p:txBody>
      </p:sp>
      <p:sp>
        <p:nvSpPr>
          <p:cNvPr id="3" name="Content Placeholder 2"/>
          <p:cNvSpPr>
            <a:spLocks noGrp="1"/>
          </p:cNvSpPr>
          <p:nvPr>
            <p:ph idx="1"/>
          </p:nvPr>
        </p:nvSpPr>
        <p:spPr/>
        <p:txBody>
          <a:bodyPr/>
          <a:lstStyle/>
          <a:p>
            <a:r>
              <a:rPr lang="en-US" dirty="0"/>
              <a:t>A continuous model simulates multiple events</a:t>
            </a:r>
          </a:p>
          <a:p>
            <a:pPr lvl="1"/>
            <a:r>
              <a:rPr lang="en-US" dirty="0"/>
              <a:t>Infiltration models must consider the drying processes that occur in the soil between precipitation events</a:t>
            </a:r>
          </a:p>
          <a:p>
            <a:pPr lvl="1"/>
            <a:r>
              <a:rPr lang="en-US" dirty="0" err="1"/>
              <a:t>Baseflow</a:t>
            </a:r>
            <a:r>
              <a:rPr lang="en-US" dirty="0"/>
              <a:t> methods are increasingly important because the vast majority of the hydrograph is defined by inter-storm flow characteristics</a:t>
            </a:r>
          </a:p>
          <a:p>
            <a:pPr lvl="1"/>
            <a:endParaRPr lang="en-US" dirty="0"/>
          </a:p>
          <a:p>
            <a:r>
              <a:rPr lang="en-US" u="sng" dirty="0"/>
              <a:t>Question</a:t>
            </a:r>
            <a:r>
              <a:rPr lang="en-US" dirty="0"/>
              <a:t>: Does HEC-HMS contain event or continuous models?</a:t>
            </a:r>
            <a:endParaRPr lang="en-US" u="sng" dirty="0"/>
          </a:p>
          <a:p>
            <a:r>
              <a:rPr lang="en-US" u="sng" dirty="0"/>
              <a:t>Question</a:t>
            </a:r>
            <a:r>
              <a:rPr lang="en-US" dirty="0"/>
              <a:t>: What are the requirements for continuous simulation modeling in HEC-HMS?</a:t>
            </a:r>
          </a:p>
          <a:p>
            <a:endParaRPr lang="en-US" dirty="0"/>
          </a:p>
          <a:p>
            <a:endParaRPr lang="en-US" dirty="0"/>
          </a:p>
        </p:txBody>
      </p:sp>
      <p:pic>
        <p:nvPicPr>
          <p:cNvPr id="4" name="Content Placeholder 11">
            <a:extLst>
              <a:ext uri="{FF2B5EF4-FFF2-40B4-BE49-F238E27FC236}">
                <a16:creationId xmlns:a16="http://schemas.microsoft.com/office/drawing/2014/main" id="{DAAA22D6-61B7-6875-7901-632F849A37ED}"/>
              </a:ext>
            </a:extLst>
          </p:cNvPr>
          <p:cNvPicPr>
            <a:picLocks noChangeAspect="1"/>
          </p:cNvPicPr>
          <p:nvPr/>
        </p:nvPicPr>
        <p:blipFill>
          <a:blip r:embed="rId3"/>
          <a:stretch>
            <a:fillRect/>
          </a:stretch>
        </p:blipFill>
        <p:spPr>
          <a:xfrm>
            <a:off x="4063118" y="4710679"/>
            <a:ext cx="2390290" cy="1991909"/>
          </a:xfrm>
          <a:prstGeom prst="rect">
            <a:avLst/>
          </a:prstGeom>
        </p:spPr>
      </p:pic>
      <p:pic>
        <p:nvPicPr>
          <p:cNvPr id="5" name="Content Placeholder 12">
            <a:extLst>
              <a:ext uri="{FF2B5EF4-FFF2-40B4-BE49-F238E27FC236}">
                <a16:creationId xmlns:a16="http://schemas.microsoft.com/office/drawing/2014/main" id="{9330917B-D7F2-FFE1-D9AA-CE3747192F97}"/>
              </a:ext>
            </a:extLst>
          </p:cNvPr>
          <p:cNvPicPr>
            <a:picLocks noChangeAspect="1"/>
          </p:cNvPicPr>
          <p:nvPr/>
        </p:nvPicPr>
        <p:blipFill>
          <a:blip r:embed="rId4"/>
          <a:stretch>
            <a:fillRect/>
          </a:stretch>
        </p:blipFill>
        <p:spPr>
          <a:xfrm>
            <a:off x="6541414" y="4710679"/>
            <a:ext cx="2390290" cy="1991909"/>
          </a:xfrm>
          <a:prstGeom prst="rect">
            <a:avLst/>
          </a:prstGeom>
        </p:spPr>
      </p:pic>
    </p:spTree>
    <p:extLst>
      <p:ext uri="{BB962C8B-B14F-4D97-AF65-F5344CB8AC3E}">
        <p14:creationId xmlns:p14="http://schemas.microsoft.com/office/powerpoint/2010/main" val="708770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Spatially-Averaged or Distributed</a:t>
            </a:r>
          </a:p>
        </p:txBody>
      </p:sp>
      <p:sp>
        <p:nvSpPr>
          <p:cNvPr id="3" name="Content Placeholder 2"/>
          <p:cNvSpPr>
            <a:spLocks noGrp="1"/>
          </p:cNvSpPr>
          <p:nvPr>
            <p:ph idx="1"/>
          </p:nvPr>
        </p:nvSpPr>
        <p:spPr/>
        <p:txBody>
          <a:bodyPr/>
          <a:lstStyle/>
          <a:p>
            <a:r>
              <a:rPr lang="en-US" dirty="0"/>
              <a:t>Distributed model: </a:t>
            </a:r>
          </a:p>
          <a:p>
            <a:pPr lvl="1"/>
            <a:r>
              <a:rPr lang="en-US" dirty="0"/>
              <a:t>Spatial (geographic) variations of characteristics and processes are considered explicitly</a:t>
            </a:r>
          </a:p>
          <a:p>
            <a:pPr lvl="1"/>
            <a:r>
              <a:rPr lang="en-US" dirty="0"/>
              <a:t>Often distributed models represent the watershed as a set of grid cells</a:t>
            </a:r>
          </a:p>
          <a:p>
            <a:r>
              <a:rPr lang="en-US" dirty="0"/>
              <a:t>Spatially-averaged model (lumped):</a:t>
            </a:r>
          </a:p>
          <a:p>
            <a:pPr lvl="1"/>
            <a:r>
              <a:rPr lang="en-US" dirty="0"/>
              <a:t>Spatial variations are averaged or ignored</a:t>
            </a:r>
          </a:p>
          <a:p>
            <a:pPr lvl="1"/>
            <a:endParaRPr lang="en-US" dirty="0"/>
          </a:p>
          <a:p>
            <a:r>
              <a:rPr lang="en-US" u="sng" dirty="0"/>
              <a:t>Question</a:t>
            </a:r>
            <a:r>
              <a:rPr lang="en-US" dirty="0"/>
              <a:t>: Is a multi-</a:t>
            </a:r>
            <a:r>
              <a:rPr lang="en-US" dirty="0" err="1"/>
              <a:t>subbasin</a:t>
            </a:r>
            <a:r>
              <a:rPr lang="en-US" dirty="0"/>
              <a:t> model spatially-averaged or distributed?  </a:t>
            </a:r>
          </a:p>
          <a:p>
            <a:r>
              <a:rPr lang="en-US" u="sng" dirty="0"/>
              <a:t>Question</a:t>
            </a:r>
            <a:r>
              <a:rPr lang="en-US" dirty="0"/>
              <a:t>: Is a gridded model spatially-averaged or distributed?</a:t>
            </a:r>
          </a:p>
        </p:txBody>
      </p:sp>
    </p:spTree>
    <p:extLst>
      <p:ext uri="{BB962C8B-B14F-4D97-AF65-F5344CB8AC3E}">
        <p14:creationId xmlns:p14="http://schemas.microsoft.com/office/powerpoint/2010/main" val="3119097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Spatially-Averaged or Distributed</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76207" y="2186528"/>
            <a:ext cx="4191585" cy="3629532"/>
          </a:xfr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1305125"/>
            <a:ext cx="3200400" cy="2768444"/>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6400" y="3434644"/>
            <a:ext cx="3200400" cy="2764972"/>
          </a:xfrm>
          <a:prstGeom prst="rect">
            <a:avLst/>
          </a:prstGeom>
        </p:spPr>
      </p:pic>
    </p:spTree>
    <p:extLst>
      <p:ext uri="{BB962C8B-B14F-4D97-AF65-F5344CB8AC3E}">
        <p14:creationId xmlns:p14="http://schemas.microsoft.com/office/powerpoint/2010/main" val="2883795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Empirical or Conceptual</a:t>
            </a:r>
          </a:p>
        </p:txBody>
      </p:sp>
      <p:sp>
        <p:nvSpPr>
          <p:cNvPr id="3" name="Content Placeholder 2"/>
          <p:cNvSpPr>
            <a:spLocks noGrp="1"/>
          </p:cNvSpPr>
          <p:nvPr>
            <p:ph idx="1"/>
          </p:nvPr>
        </p:nvSpPr>
        <p:spPr/>
        <p:txBody>
          <a:bodyPr/>
          <a:lstStyle/>
          <a:p>
            <a:r>
              <a:rPr lang="en-US" dirty="0"/>
              <a:t>Conceptual model </a:t>
            </a:r>
          </a:p>
          <a:p>
            <a:pPr lvl="1"/>
            <a:r>
              <a:rPr lang="en-US" dirty="0"/>
              <a:t>Built on knowledge of the physical processes that act on the input to produce the output</a:t>
            </a:r>
          </a:p>
          <a:p>
            <a:pPr lvl="1"/>
            <a:r>
              <a:rPr lang="en-US" dirty="0"/>
              <a:t>A control volume is established and equations for the conservation of mass and either momentum or energy are written for the control volume</a:t>
            </a:r>
          </a:p>
        </p:txBody>
      </p:sp>
    </p:spTree>
    <p:extLst>
      <p:ext uri="{BB962C8B-B14F-4D97-AF65-F5344CB8AC3E}">
        <p14:creationId xmlns:p14="http://schemas.microsoft.com/office/powerpoint/2010/main" val="7867143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Empirical or Conceptual</a:t>
            </a:r>
          </a:p>
        </p:txBody>
      </p:sp>
      <p:sp>
        <p:nvSpPr>
          <p:cNvPr id="3" name="Content Placeholder 2"/>
          <p:cNvSpPr>
            <a:spLocks noGrp="1"/>
          </p:cNvSpPr>
          <p:nvPr>
            <p:ph idx="1"/>
          </p:nvPr>
        </p:nvSpPr>
        <p:spPr/>
        <p:txBody>
          <a:bodyPr/>
          <a:lstStyle/>
          <a:p>
            <a:r>
              <a:rPr lang="en-US" kern="1200" dirty="0"/>
              <a:t>Empirical model </a:t>
            </a:r>
          </a:p>
          <a:p>
            <a:pPr lvl="1"/>
            <a:r>
              <a:rPr lang="en-US" kern="1200" dirty="0"/>
              <a:t>Built upon observation of input and output, without necessarily seeking out the physical process</a:t>
            </a:r>
          </a:p>
          <a:p>
            <a:pPr lvl="1"/>
            <a:r>
              <a:rPr lang="en-US" dirty="0"/>
              <a:t>Sometimes called "black box" models because they convert input to output without any details of the actual physical process involved</a:t>
            </a:r>
          </a:p>
          <a:p>
            <a:pPr lvl="1"/>
            <a:r>
              <a:rPr lang="en-US" dirty="0"/>
              <a:t>Data is analyzed statistically and a mathematical relationship is sought between input and output</a:t>
            </a:r>
          </a:p>
          <a:p>
            <a:pPr lvl="1"/>
            <a:r>
              <a:rPr lang="en-US" dirty="0"/>
              <a:t>Can be very effective so long as they are applied under the same conditions for which they were originally developed</a:t>
            </a:r>
          </a:p>
          <a:p>
            <a:pPr lvl="1"/>
            <a:r>
              <a:rPr lang="en-US" dirty="0"/>
              <a:t>Example in HMS</a:t>
            </a:r>
          </a:p>
          <a:p>
            <a:pPr lvl="2"/>
            <a:r>
              <a:rPr lang="en-US" dirty="0"/>
              <a:t>Curve Number loss method</a:t>
            </a:r>
          </a:p>
        </p:txBody>
      </p:sp>
    </p:spTree>
    <p:extLst>
      <p:ext uri="{BB962C8B-B14F-4D97-AF65-F5344CB8AC3E}">
        <p14:creationId xmlns:p14="http://schemas.microsoft.com/office/powerpoint/2010/main" val="570863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Objectives</a:t>
            </a:r>
          </a:p>
        </p:txBody>
      </p:sp>
      <p:sp>
        <p:nvSpPr>
          <p:cNvPr id="3" name="Content Placeholder 2"/>
          <p:cNvSpPr>
            <a:spLocks noGrp="1"/>
          </p:cNvSpPr>
          <p:nvPr>
            <p:ph idx="1"/>
          </p:nvPr>
        </p:nvSpPr>
        <p:spPr/>
        <p:txBody>
          <a:bodyPr>
            <a:normAutofit/>
          </a:bodyPr>
          <a:lstStyle/>
          <a:p>
            <a:r>
              <a:rPr lang="en-US" sz="2400" dirty="0"/>
              <a:t>Discuss modeling theory</a:t>
            </a:r>
          </a:p>
          <a:p>
            <a:r>
              <a:rPr lang="en-US" sz="2400" dirty="0"/>
              <a:t>Discuss Model Classification</a:t>
            </a:r>
          </a:p>
          <a:p>
            <a:r>
              <a:rPr lang="en-US" sz="2400" dirty="0"/>
              <a:t>Overview of calibration in the modelling process</a:t>
            </a:r>
          </a:p>
          <a:p>
            <a:r>
              <a:rPr lang="en-US" sz="2400" dirty="0"/>
              <a:t>Discuss event vs continuous simulation</a:t>
            </a:r>
          </a:p>
          <a:p>
            <a:r>
              <a:rPr lang="en-US" sz="2400" dirty="0"/>
              <a:t>Quantify model accuracy through performance metrics</a:t>
            </a:r>
          </a:p>
          <a:p>
            <a:pPr lvl="1"/>
            <a:r>
              <a:rPr lang="en-US" sz="2100" dirty="0"/>
              <a:t>Recommendations for reporting calibration results</a:t>
            </a:r>
          </a:p>
          <a:p>
            <a:r>
              <a:rPr lang="en-US" sz="2400" dirty="0"/>
              <a:t>Discuss model validation</a:t>
            </a:r>
          </a:p>
        </p:txBody>
      </p:sp>
    </p:spTree>
    <p:extLst>
      <p:ext uri="{BB962C8B-B14F-4D97-AF65-F5344CB8AC3E}">
        <p14:creationId xmlns:p14="http://schemas.microsoft.com/office/powerpoint/2010/main" val="27170994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Deterministic or Stochastic</a:t>
            </a:r>
          </a:p>
        </p:txBody>
      </p:sp>
      <p:sp>
        <p:nvSpPr>
          <p:cNvPr id="3" name="Content Placeholder 2"/>
          <p:cNvSpPr>
            <a:spLocks noGrp="1"/>
          </p:cNvSpPr>
          <p:nvPr>
            <p:ph idx="1"/>
          </p:nvPr>
        </p:nvSpPr>
        <p:spPr/>
        <p:txBody>
          <a:bodyPr/>
          <a:lstStyle/>
          <a:p>
            <a:r>
              <a:rPr lang="en-US" dirty="0"/>
              <a:t>Deterministic</a:t>
            </a:r>
          </a:p>
          <a:p>
            <a:pPr lvl="1"/>
            <a:r>
              <a:rPr lang="en-US" dirty="0"/>
              <a:t>Assumes that the input is exactly known</a:t>
            </a:r>
          </a:p>
          <a:p>
            <a:pPr lvl="1"/>
            <a:r>
              <a:rPr lang="en-US" dirty="0"/>
              <a:t>Assumes that the process described by the model is free from random variation</a:t>
            </a:r>
          </a:p>
          <a:p>
            <a:r>
              <a:rPr lang="en-US" dirty="0"/>
              <a:t>Stochastic</a:t>
            </a:r>
          </a:p>
          <a:p>
            <a:pPr lvl="1"/>
            <a:r>
              <a:rPr lang="en-US" dirty="0"/>
              <a:t>Attempts to explicitly describe random variation</a:t>
            </a:r>
          </a:p>
          <a:p>
            <a:pPr lvl="1"/>
            <a:r>
              <a:rPr lang="en-US" dirty="0"/>
              <a:t>Includes the statistics of variation in both the input and processes</a:t>
            </a:r>
          </a:p>
        </p:txBody>
      </p:sp>
    </p:spTree>
    <p:extLst>
      <p:ext uri="{BB962C8B-B14F-4D97-AF65-F5344CB8AC3E}">
        <p14:creationId xmlns:p14="http://schemas.microsoft.com/office/powerpoint/2010/main" val="1386053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Measured-Parameter or Fitted-Parameter</a:t>
            </a:r>
          </a:p>
        </p:txBody>
      </p:sp>
      <p:sp>
        <p:nvSpPr>
          <p:cNvPr id="3" name="Content Placeholder 2"/>
          <p:cNvSpPr>
            <a:spLocks noGrp="1"/>
          </p:cNvSpPr>
          <p:nvPr>
            <p:ph idx="1"/>
          </p:nvPr>
        </p:nvSpPr>
        <p:spPr/>
        <p:txBody>
          <a:bodyPr/>
          <a:lstStyle/>
          <a:p>
            <a:r>
              <a:rPr lang="en-US" dirty="0"/>
              <a:t>Measured-parameter</a:t>
            </a:r>
          </a:p>
          <a:p>
            <a:pPr lvl="1"/>
            <a:r>
              <a:rPr lang="en-US" dirty="0"/>
              <a:t>Model parameters can be determined from system properties, either by direct measurement or by indirect methods that are based upon the measurements</a:t>
            </a:r>
          </a:p>
          <a:p>
            <a:pPr lvl="1"/>
            <a:r>
              <a:rPr lang="en-US" dirty="0"/>
              <a:t>Example: Green &amp; </a:t>
            </a:r>
            <a:r>
              <a:rPr lang="en-US" dirty="0" err="1"/>
              <a:t>Ampt</a:t>
            </a:r>
            <a:r>
              <a:rPr lang="en-US" dirty="0"/>
              <a:t> loss parameters</a:t>
            </a:r>
          </a:p>
          <a:p>
            <a:r>
              <a:rPr lang="en-US" dirty="0"/>
              <a:t>Fitted-parameter</a:t>
            </a:r>
          </a:p>
          <a:p>
            <a:pPr lvl="1"/>
            <a:r>
              <a:rPr lang="en-US" dirty="0"/>
              <a:t>Parameters cannot be measured</a:t>
            </a:r>
          </a:p>
          <a:p>
            <a:pPr lvl="1"/>
            <a:r>
              <a:rPr lang="en-US" dirty="0"/>
              <a:t>Parameters must be found by fitting the model with observed values of the input and the output</a:t>
            </a:r>
          </a:p>
          <a:p>
            <a:pPr lvl="1"/>
            <a:r>
              <a:rPr lang="en-US" dirty="0"/>
              <a:t>Example: Muskingum “X” parameter</a:t>
            </a:r>
          </a:p>
        </p:txBody>
      </p:sp>
    </p:spTree>
    <p:extLst>
      <p:ext uri="{BB962C8B-B14F-4D97-AF65-F5344CB8AC3E}">
        <p14:creationId xmlns:p14="http://schemas.microsoft.com/office/powerpoint/2010/main" val="3164818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Defined</a:t>
            </a:r>
          </a:p>
        </p:txBody>
      </p:sp>
      <p:sp>
        <p:nvSpPr>
          <p:cNvPr id="3" name="Content Placeholder 2"/>
          <p:cNvSpPr>
            <a:spLocks noGrp="1"/>
          </p:cNvSpPr>
          <p:nvPr>
            <p:ph idx="1"/>
          </p:nvPr>
        </p:nvSpPr>
        <p:spPr/>
        <p:txBody>
          <a:bodyPr/>
          <a:lstStyle/>
          <a:p>
            <a:pPr marL="0" indent="0">
              <a:buNone/>
            </a:pPr>
            <a:r>
              <a:rPr lang="en-US" dirty="0"/>
              <a:t>“Calibration is the estimation and adjustment of model parameters and constants to improve the agreement between model output and a data set.” -</a:t>
            </a:r>
            <a:r>
              <a:rPr lang="en-US" dirty="0" err="1"/>
              <a:t>Rykiel</a:t>
            </a:r>
            <a:r>
              <a:rPr lang="en-US" dirty="0"/>
              <a:t> (1996)</a:t>
            </a:r>
          </a:p>
        </p:txBody>
      </p:sp>
    </p:spTree>
    <p:extLst>
      <p:ext uri="{BB962C8B-B14F-4D97-AF65-F5344CB8AC3E}">
        <p14:creationId xmlns:p14="http://schemas.microsoft.com/office/powerpoint/2010/main" val="38662016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Illustrated</a:t>
            </a:r>
          </a:p>
        </p:txBody>
      </p:sp>
      <p:sp>
        <p:nvSpPr>
          <p:cNvPr id="10" name="Text Placeholder 9"/>
          <p:cNvSpPr>
            <a:spLocks noGrp="1"/>
          </p:cNvSpPr>
          <p:nvPr>
            <p:ph type="body" idx="1"/>
          </p:nvPr>
        </p:nvSpPr>
        <p:spPr/>
        <p:txBody>
          <a:bodyPr/>
          <a:lstStyle/>
          <a:p>
            <a:pPr algn="ctr"/>
            <a:r>
              <a:rPr lang="en-US" dirty="0"/>
              <a:t>Pre-calibration</a:t>
            </a:r>
          </a:p>
        </p:txBody>
      </p:sp>
      <p:pic>
        <p:nvPicPr>
          <p:cNvPr id="6" name="Content Placeholder 5"/>
          <p:cNvPicPr>
            <a:picLocks noGrp="1" noChangeAspect="1"/>
          </p:cNvPicPr>
          <p:nvPr>
            <p:ph sz="half" idx="2"/>
          </p:nvPr>
        </p:nvPicPr>
        <p:blipFill>
          <a:blip r:embed="rId3"/>
          <a:stretch>
            <a:fillRect/>
          </a:stretch>
        </p:blipFill>
        <p:spPr>
          <a:xfrm>
            <a:off x="457200" y="2286893"/>
            <a:ext cx="4040188" cy="3366823"/>
          </a:xfrm>
          <a:prstGeom prst="rect">
            <a:avLst/>
          </a:prstGeom>
        </p:spPr>
      </p:pic>
      <p:sp>
        <p:nvSpPr>
          <p:cNvPr id="12" name="Text Placeholder 11"/>
          <p:cNvSpPr>
            <a:spLocks noGrp="1"/>
          </p:cNvSpPr>
          <p:nvPr>
            <p:ph type="body" sz="quarter" idx="3"/>
          </p:nvPr>
        </p:nvSpPr>
        <p:spPr/>
        <p:txBody>
          <a:bodyPr/>
          <a:lstStyle/>
          <a:p>
            <a:pPr algn="ctr"/>
            <a:r>
              <a:rPr lang="en-US" dirty="0"/>
              <a:t>Post-calibration</a:t>
            </a:r>
          </a:p>
        </p:txBody>
      </p:sp>
      <p:pic>
        <p:nvPicPr>
          <p:cNvPr id="8" name="Content Placeholder 7"/>
          <p:cNvPicPr>
            <a:picLocks noGrp="1" noChangeAspect="1"/>
          </p:cNvPicPr>
          <p:nvPr>
            <p:ph sz="quarter" idx="4"/>
          </p:nvPr>
        </p:nvPicPr>
        <p:blipFill>
          <a:blip r:embed="rId4"/>
          <a:stretch>
            <a:fillRect/>
          </a:stretch>
        </p:blipFill>
        <p:spPr>
          <a:xfrm>
            <a:off x="4645027" y="2286231"/>
            <a:ext cx="4040188" cy="3366823"/>
          </a:xfrm>
          <a:prstGeom prst="rect">
            <a:avLst/>
          </a:prstGeom>
        </p:spPr>
      </p:pic>
    </p:spTree>
    <p:extLst>
      <p:ext uri="{BB962C8B-B14F-4D97-AF65-F5344CB8AC3E}">
        <p14:creationId xmlns:p14="http://schemas.microsoft.com/office/powerpoint/2010/main" val="1911098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in the Modelling Process</a:t>
            </a:r>
          </a:p>
        </p:txBody>
      </p:sp>
      <p:pic>
        <p:nvPicPr>
          <p:cNvPr id="9" name="Picture 8"/>
          <p:cNvPicPr>
            <a:picLocks noChangeAspect="1"/>
          </p:cNvPicPr>
          <p:nvPr/>
        </p:nvPicPr>
        <p:blipFill>
          <a:blip r:embed="rId3"/>
          <a:stretch>
            <a:fillRect/>
          </a:stretch>
        </p:blipFill>
        <p:spPr>
          <a:xfrm>
            <a:off x="738487" y="1301750"/>
            <a:ext cx="7667026" cy="4254500"/>
          </a:xfrm>
          <a:prstGeom prst="rect">
            <a:avLst/>
          </a:prstGeom>
        </p:spPr>
      </p:pic>
    </p:spTree>
    <p:extLst>
      <p:ext uri="{BB962C8B-B14F-4D97-AF65-F5344CB8AC3E}">
        <p14:creationId xmlns:p14="http://schemas.microsoft.com/office/powerpoint/2010/main" val="6658046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Raw Data</a:t>
            </a:r>
          </a:p>
        </p:txBody>
      </p:sp>
      <p:sp>
        <p:nvSpPr>
          <p:cNvPr id="5" name="Content Placeholder 4"/>
          <p:cNvSpPr>
            <a:spLocks noGrp="1"/>
          </p:cNvSpPr>
          <p:nvPr>
            <p:ph idx="1"/>
          </p:nvPr>
        </p:nvSpPr>
        <p:spPr/>
        <p:txBody>
          <a:bodyPr/>
          <a:lstStyle/>
          <a:p>
            <a:r>
              <a:rPr lang="en-US" dirty="0"/>
              <a:t>Data sources should be the first consideration during calibration</a:t>
            </a:r>
          </a:p>
          <a:p>
            <a:pPr lvl="1"/>
            <a:r>
              <a:rPr lang="en-US" dirty="0"/>
              <a:t> Bad precipitation data is frequently the source of bad model performance</a:t>
            </a:r>
          </a:p>
          <a:p>
            <a:r>
              <a:rPr lang="en-US" dirty="0"/>
              <a:t>Question to ask yourself:</a:t>
            </a:r>
          </a:p>
          <a:p>
            <a:pPr lvl="1"/>
            <a:r>
              <a:rPr lang="en-US" dirty="0"/>
              <a:t>Is raw data the source of any discrepancies between simulation and observation?</a:t>
            </a:r>
          </a:p>
          <a:p>
            <a:pPr lvl="1"/>
            <a:r>
              <a:rPr lang="en-US" dirty="0"/>
              <a:t>Example: Adjusting parameters outside reasonable bounds to get matching results.</a:t>
            </a:r>
          </a:p>
          <a:p>
            <a:r>
              <a:rPr lang="en-US" dirty="0"/>
              <a:t>Consider:</a:t>
            </a:r>
          </a:p>
          <a:p>
            <a:pPr lvl="1"/>
            <a:r>
              <a:rPr lang="en-US" dirty="0"/>
              <a:t>Accuracy</a:t>
            </a:r>
          </a:p>
          <a:p>
            <a:pPr lvl="1"/>
            <a:r>
              <a:rPr lang="en-US" dirty="0"/>
              <a:t>Spatial and Temporal Extent</a:t>
            </a:r>
          </a:p>
          <a:p>
            <a:pPr lvl="1"/>
            <a:r>
              <a:rPr lang="en-US" dirty="0"/>
              <a:t>Spatial and Temporal Resolution</a:t>
            </a:r>
          </a:p>
          <a:p>
            <a:endParaRPr lang="en-US" dirty="0"/>
          </a:p>
        </p:txBody>
      </p:sp>
    </p:spTree>
    <p:extLst>
      <p:ext uri="{BB962C8B-B14F-4D97-AF65-F5344CB8AC3E}">
        <p14:creationId xmlns:p14="http://schemas.microsoft.com/office/powerpoint/2010/main" val="16623675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Model Methods</a:t>
            </a:r>
          </a:p>
        </p:txBody>
      </p:sp>
      <p:sp>
        <p:nvSpPr>
          <p:cNvPr id="3" name="Content Placeholder 2"/>
          <p:cNvSpPr>
            <a:spLocks noGrp="1"/>
          </p:cNvSpPr>
          <p:nvPr>
            <p:ph idx="1"/>
          </p:nvPr>
        </p:nvSpPr>
        <p:spPr/>
        <p:txBody>
          <a:bodyPr/>
          <a:lstStyle/>
          <a:p>
            <a:r>
              <a:rPr lang="en-US" dirty="0"/>
              <a:t>While modelling methods are initially selected during model setup, calibration may reveal that alternate modelling methods perform better </a:t>
            </a:r>
          </a:p>
          <a:p>
            <a:r>
              <a:rPr lang="en-US" dirty="0"/>
              <a:t>Question to ask yourself:</a:t>
            </a:r>
          </a:p>
          <a:p>
            <a:pPr lvl="1"/>
            <a:r>
              <a:rPr lang="en-US" dirty="0"/>
              <a:t>Are the selected modeling methods properly modelling the system?</a:t>
            </a:r>
          </a:p>
          <a:p>
            <a:pPr lvl="1"/>
            <a:r>
              <a:rPr lang="en-US" dirty="0"/>
              <a:t>Example: Standard Clark UH to Variable Clark UH, Temp Index to RTI or Energy Balance</a:t>
            </a:r>
          </a:p>
          <a:p>
            <a:r>
              <a:rPr lang="en-US" dirty="0"/>
              <a:t>Consider:</a:t>
            </a:r>
          </a:p>
          <a:p>
            <a:pPr lvl="1"/>
            <a:r>
              <a:rPr lang="en-US" dirty="0"/>
              <a:t>Regional performance of modelling method</a:t>
            </a:r>
          </a:p>
          <a:p>
            <a:pPr lvl="1"/>
            <a:r>
              <a:rPr lang="en-US" dirty="0"/>
              <a:t>Physical basis of the modelling method</a:t>
            </a:r>
          </a:p>
        </p:txBody>
      </p:sp>
    </p:spTree>
    <p:extLst>
      <p:ext uri="{BB962C8B-B14F-4D97-AF65-F5344CB8AC3E}">
        <p14:creationId xmlns:p14="http://schemas.microsoft.com/office/powerpoint/2010/main" val="750659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Parameter Adjustment</a:t>
            </a:r>
          </a:p>
        </p:txBody>
      </p:sp>
      <p:sp>
        <p:nvSpPr>
          <p:cNvPr id="3" name="Content Placeholder 2"/>
          <p:cNvSpPr>
            <a:spLocks noGrp="1"/>
          </p:cNvSpPr>
          <p:nvPr>
            <p:ph idx="1"/>
          </p:nvPr>
        </p:nvSpPr>
        <p:spPr/>
        <p:txBody>
          <a:bodyPr/>
          <a:lstStyle/>
          <a:p>
            <a:r>
              <a:rPr lang="en-US" dirty="0"/>
              <a:t>Parameter adjustment is fine-tuning parameters to improve model output</a:t>
            </a:r>
          </a:p>
          <a:p>
            <a:r>
              <a:rPr lang="en-US" dirty="0"/>
              <a:t>Find parameter sets that do reasonably well across events </a:t>
            </a:r>
          </a:p>
          <a:p>
            <a:r>
              <a:rPr lang="en-US" dirty="0"/>
              <a:t>Questions to ask yourself:</a:t>
            </a:r>
          </a:p>
          <a:p>
            <a:pPr lvl="1"/>
            <a:r>
              <a:rPr lang="en-US" dirty="0"/>
              <a:t>Which parameters can be adjusted?</a:t>
            </a:r>
          </a:p>
          <a:p>
            <a:pPr lvl="1"/>
            <a:r>
              <a:rPr lang="en-US" dirty="0"/>
              <a:t>How much can a parameter be adjusted?</a:t>
            </a:r>
          </a:p>
          <a:p>
            <a:r>
              <a:rPr lang="en-US" dirty="0"/>
              <a:t>Consider:</a:t>
            </a:r>
          </a:p>
          <a:p>
            <a:pPr lvl="1"/>
            <a:r>
              <a:rPr lang="en-US" dirty="0"/>
              <a:t>Physically reasonable range</a:t>
            </a:r>
          </a:p>
          <a:p>
            <a:pPr lvl="1"/>
            <a:r>
              <a:rPr lang="en-US" dirty="0"/>
              <a:t>Error bounds on parameter estimates</a:t>
            </a:r>
          </a:p>
          <a:p>
            <a:pPr lvl="1"/>
            <a:r>
              <a:rPr lang="en-US" dirty="0"/>
              <a:t>Sensitivity of parameters </a:t>
            </a:r>
          </a:p>
        </p:txBody>
      </p:sp>
    </p:spTree>
    <p:extLst>
      <p:ext uri="{BB962C8B-B14F-4D97-AF65-F5344CB8AC3E}">
        <p14:creationId xmlns:p14="http://schemas.microsoft.com/office/powerpoint/2010/main" val="1729369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Parameter Adjustment Guidelines</a:t>
            </a:r>
          </a:p>
        </p:txBody>
      </p:sp>
      <p:sp>
        <p:nvSpPr>
          <p:cNvPr id="3" name="Content Placeholder 2"/>
          <p:cNvSpPr>
            <a:spLocks noGrp="1"/>
          </p:cNvSpPr>
          <p:nvPr>
            <p:ph idx="1"/>
          </p:nvPr>
        </p:nvSpPr>
        <p:spPr/>
        <p:txBody>
          <a:bodyPr/>
          <a:lstStyle/>
          <a:p>
            <a:r>
              <a:rPr lang="en-US" dirty="0">
                <a:cs typeface="Times New Roman" pitchFamily="18" charset="0"/>
              </a:rPr>
              <a:t>Work from upstream to downstream</a:t>
            </a:r>
          </a:p>
          <a:p>
            <a:r>
              <a:rPr lang="en-US" dirty="0">
                <a:cs typeface="Times New Roman" pitchFamily="18" charset="0"/>
              </a:rPr>
              <a:t>Adjust one parameter at a time</a:t>
            </a:r>
          </a:p>
          <a:p>
            <a:r>
              <a:rPr lang="en-US" dirty="0">
                <a:cs typeface="Times New Roman" pitchFamily="18" charset="0"/>
              </a:rPr>
              <a:t>Adjust uncertain parameters (sensitivity analysis)</a:t>
            </a:r>
          </a:p>
          <a:p>
            <a:r>
              <a:rPr lang="en-US" dirty="0">
                <a:cs typeface="Times New Roman" pitchFamily="18" charset="0"/>
              </a:rPr>
              <a:t>Look for physical evidence</a:t>
            </a:r>
          </a:p>
          <a:p>
            <a:r>
              <a:rPr lang="en-US" dirty="0">
                <a:cs typeface="Times New Roman" pitchFamily="18" charset="0"/>
              </a:rPr>
              <a:t>Beware of tendency to adjust only parameters with higher individual impacts</a:t>
            </a:r>
          </a:p>
          <a:p>
            <a:endParaRPr lang="en-US" dirty="0">
              <a:cs typeface="Times New Roman" pitchFamily="18" charset="0"/>
            </a:endParaRPr>
          </a:p>
          <a:p>
            <a:endParaRPr lang="en-US" dirty="0"/>
          </a:p>
        </p:txBody>
      </p:sp>
    </p:spTree>
    <p:extLst>
      <p:ext uri="{BB962C8B-B14F-4D97-AF65-F5344CB8AC3E}">
        <p14:creationId xmlns:p14="http://schemas.microsoft.com/office/powerpoint/2010/main" val="22317442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vs. Continuous - Calibration</a:t>
            </a:r>
          </a:p>
        </p:txBody>
      </p:sp>
      <p:sp>
        <p:nvSpPr>
          <p:cNvPr id="3" name="Content Placeholder 2"/>
          <p:cNvSpPr>
            <a:spLocks noGrp="1"/>
          </p:cNvSpPr>
          <p:nvPr>
            <p:ph idx="1"/>
          </p:nvPr>
        </p:nvSpPr>
        <p:spPr/>
        <p:txBody>
          <a:bodyPr/>
          <a:lstStyle/>
          <a:p>
            <a:r>
              <a:rPr lang="en-US" dirty="0"/>
              <a:t>Event calibration</a:t>
            </a:r>
          </a:p>
          <a:p>
            <a:pPr lvl="1"/>
            <a:r>
              <a:rPr lang="en-US" dirty="0"/>
              <a:t>Focus: peak, timing, volume for event</a:t>
            </a:r>
          </a:p>
          <a:p>
            <a:r>
              <a:rPr lang="en-US" dirty="0"/>
              <a:t>Continuous calibration</a:t>
            </a:r>
          </a:p>
          <a:p>
            <a:pPr lvl="1"/>
            <a:r>
              <a:rPr lang="en-US" dirty="0"/>
              <a:t>Focus: volume, performance metrics, runoff signatures such as flow-frequency</a:t>
            </a:r>
          </a:p>
          <a:p>
            <a:r>
              <a:rPr lang="en-US" dirty="0"/>
              <a:t>In both cases performance metrics will be used to quantify performance</a:t>
            </a:r>
          </a:p>
        </p:txBody>
      </p:sp>
    </p:spTree>
    <p:extLst>
      <p:ext uri="{BB962C8B-B14F-4D97-AF65-F5344CB8AC3E}">
        <p14:creationId xmlns:p14="http://schemas.microsoft.com/office/powerpoint/2010/main" val="113498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do we model?</a:t>
            </a: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10843" y="2019826"/>
            <a:ext cx="3122313" cy="3962936"/>
          </a:xfrm>
        </p:spPr>
      </p:pic>
    </p:spTree>
    <p:extLst>
      <p:ext uri="{BB962C8B-B14F-4D97-AF65-F5344CB8AC3E}">
        <p14:creationId xmlns:p14="http://schemas.microsoft.com/office/powerpoint/2010/main" val="17402016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Event Example</a:t>
            </a:r>
          </a:p>
        </p:txBody>
      </p:sp>
      <p:pic>
        <p:nvPicPr>
          <p:cNvPr id="6" name="Picture 5"/>
          <p:cNvPicPr>
            <a:picLocks noChangeAspect="1"/>
          </p:cNvPicPr>
          <p:nvPr/>
        </p:nvPicPr>
        <p:blipFill>
          <a:blip r:embed="rId3"/>
          <a:stretch>
            <a:fillRect/>
          </a:stretch>
        </p:blipFill>
        <p:spPr>
          <a:xfrm>
            <a:off x="1828800" y="1417638"/>
            <a:ext cx="5486400" cy="4572000"/>
          </a:xfrm>
          <a:prstGeom prst="rect">
            <a:avLst/>
          </a:prstGeom>
        </p:spPr>
      </p:pic>
    </p:spTree>
    <p:extLst>
      <p:ext uri="{BB962C8B-B14F-4D97-AF65-F5344CB8AC3E}">
        <p14:creationId xmlns:p14="http://schemas.microsoft.com/office/powerpoint/2010/main" val="41141615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Event Example</a:t>
            </a:r>
          </a:p>
        </p:txBody>
      </p:sp>
      <p:pic>
        <p:nvPicPr>
          <p:cNvPr id="4" name="Picture 3"/>
          <p:cNvPicPr>
            <a:picLocks noChangeAspect="1"/>
          </p:cNvPicPr>
          <p:nvPr/>
        </p:nvPicPr>
        <p:blipFill>
          <a:blip r:embed="rId3"/>
          <a:stretch>
            <a:fillRect/>
          </a:stretch>
        </p:blipFill>
        <p:spPr>
          <a:xfrm>
            <a:off x="1828800" y="1417638"/>
            <a:ext cx="5486400" cy="4572000"/>
          </a:xfrm>
          <a:prstGeom prst="rect">
            <a:avLst/>
          </a:prstGeom>
        </p:spPr>
      </p:pic>
    </p:spTree>
    <p:extLst>
      <p:ext uri="{BB962C8B-B14F-4D97-AF65-F5344CB8AC3E}">
        <p14:creationId xmlns:p14="http://schemas.microsoft.com/office/powerpoint/2010/main" val="31640391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Event Example</a:t>
            </a:r>
          </a:p>
        </p:txBody>
      </p:sp>
      <p:pic>
        <p:nvPicPr>
          <p:cNvPr id="4" name="Picture 3"/>
          <p:cNvPicPr>
            <a:picLocks noChangeAspect="1"/>
          </p:cNvPicPr>
          <p:nvPr/>
        </p:nvPicPr>
        <p:blipFill>
          <a:blip r:embed="rId3"/>
          <a:stretch>
            <a:fillRect/>
          </a:stretch>
        </p:blipFill>
        <p:spPr>
          <a:xfrm>
            <a:off x="1828800" y="1417638"/>
            <a:ext cx="5486400" cy="4572000"/>
          </a:xfrm>
          <a:prstGeom prst="rect">
            <a:avLst/>
          </a:prstGeom>
        </p:spPr>
      </p:pic>
    </p:spTree>
    <p:extLst>
      <p:ext uri="{BB962C8B-B14F-4D97-AF65-F5344CB8AC3E}">
        <p14:creationId xmlns:p14="http://schemas.microsoft.com/office/powerpoint/2010/main" val="4060869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Event Example</a:t>
            </a:r>
          </a:p>
        </p:txBody>
      </p:sp>
      <p:pic>
        <p:nvPicPr>
          <p:cNvPr id="4" name="Picture 3"/>
          <p:cNvPicPr>
            <a:picLocks noChangeAspect="1"/>
          </p:cNvPicPr>
          <p:nvPr/>
        </p:nvPicPr>
        <p:blipFill>
          <a:blip r:embed="rId3"/>
          <a:stretch>
            <a:fillRect/>
          </a:stretch>
        </p:blipFill>
        <p:spPr>
          <a:xfrm>
            <a:off x="1828800" y="1417638"/>
            <a:ext cx="5486400" cy="4572000"/>
          </a:xfrm>
          <a:prstGeom prst="rect">
            <a:avLst/>
          </a:prstGeom>
        </p:spPr>
      </p:pic>
    </p:spTree>
    <p:extLst>
      <p:ext uri="{BB962C8B-B14F-4D97-AF65-F5344CB8AC3E}">
        <p14:creationId xmlns:p14="http://schemas.microsoft.com/office/powerpoint/2010/main" val="38288292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CE97B-1D99-4E7E-6CBC-2BEC47BAB248}"/>
              </a:ext>
            </a:extLst>
          </p:cNvPr>
          <p:cNvSpPr>
            <a:spLocks noGrp="1"/>
          </p:cNvSpPr>
          <p:nvPr>
            <p:ph type="title"/>
          </p:nvPr>
        </p:nvSpPr>
        <p:spPr/>
        <p:txBody>
          <a:bodyPr/>
          <a:lstStyle/>
          <a:p>
            <a:r>
              <a:rPr lang="en-US" dirty="0"/>
              <a:t>Calibration – Continuous Simulation Example</a:t>
            </a:r>
          </a:p>
        </p:txBody>
      </p:sp>
      <p:pic>
        <p:nvPicPr>
          <p:cNvPr id="5" name="Content Placeholder 4">
            <a:extLst>
              <a:ext uri="{FF2B5EF4-FFF2-40B4-BE49-F238E27FC236}">
                <a16:creationId xmlns:a16="http://schemas.microsoft.com/office/drawing/2014/main" id="{404CFC63-5612-12F0-E9E4-50F8A1B8ACAE}"/>
              </a:ext>
            </a:extLst>
          </p:cNvPr>
          <p:cNvPicPr>
            <a:picLocks noGrp="1" noChangeAspect="1"/>
          </p:cNvPicPr>
          <p:nvPr>
            <p:ph idx="1"/>
          </p:nvPr>
        </p:nvPicPr>
        <p:blipFill>
          <a:blip r:embed="rId3"/>
          <a:stretch>
            <a:fillRect/>
          </a:stretch>
        </p:blipFill>
        <p:spPr>
          <a:xfrm>
            <a:off x="5039297" y="1334341"/>
            <a:ext cx="3252987" cy="2736728"/>
          </a:xfrm>
        </p:spPr>
      </p:pic>
      <p:sp>
        <p:nvSpPr>
          <p:cNvPr id="6" name="TextBox 5">
            <a:extLst>
              <a:ext uri="{FF2B5EF4-FFF2-40B4-BE49-F238E27FC236}">
                <a16:creationId xmlns:a16="http://schemas.microsoft.com/office/drawing/2014/main" id="{B6EC2D20-EC8A-83F4-EC27-0DACE75E6F72}"/>
              </a:ext>
            </a:extLst>
          </p:cNvPr>
          <p:cNvSpPr txBox="1"/>
          <p:nvPr/>
        </p:nvSpPr>
        <p:spPr>
          <a:xfrm>
            <a:off x="417915" y="1690689"/>
            <a:ext cx="3244132" cy="3970318"/>
          </a:xfrm>
          <a:prstGeom prst="rect">
            <a:avLst/>
          </a:prstGeom>
          <a:noFill/>
        </p:spPr>
        <p:txBody>
          <a:bodyPr wrap="square" rtlCol="0">
            <a:spAutoFit/>
          </a:bodyPr>
          <a:lstStyle/>
          <a:p>
            <a:pPr marL="285750" indent="-285750">
              <a:buFont typeface="Arial" panose="020B0604020202020204" pitchFamily="34" charset="0"/>
              <a:buChar char="•"/>
            </a:pPr>
            <a:r>
              <a:rPr lang="en-US" dirty="0"/>
              <a:t>Evapotranspiration</a:t>
            </a:r>
          </a:p>
          <a:p>
            <a:pPr marL="742950" lvl="1" indent="-285750">
              <a:buFont typeface="Arial" panose="020B0604020202020204" pitchFamily="34" charset="0"/>
              <a:buChar char="•"/>
            </a:pPr>
            <a:r>
              <a:rPr lang="en-US" dirty="0"/>
              <a:t>Point measurements</a:t>
            </a:r>
          </a:p>
          <a:p>
            <a:pPr marL="1200150" lvl="2" indent="-285750">
              <a:buFont typeface="Arial" panose="020B0604020202020204" pitchFamily="34" charset="0"/>
              <a:buChar char="•"/>
            </a:pPr>
            <a:r>
              <a:rPr lang="en-US" dirty="0"/>
              <a:t>Pan estimates</a:t>
            </a:r>
          </a:p>
          <a:p>
            <a:pPr marL="1200150" lvl="2" indent="-285750">
              <a:buFont typeface="Arial" panose="020B0604020202020204" pitchFamily="34" charset="0"/>
              <a:buChar char="•"/>
            </a:pPr>
            <a:r>
              <a:rPr lang="en-US" dirty="0"/>
              <a:t>Eddy covariance systems</a:t>
            </a:r>
          </a:p>
          <a:p>
            <a:pPr marL="742950" lvl="1" indent="-285750">
              <a:buFont typeface="Arial" panose="020B0604020202020204" pitchFamily="34" charset="0"/>
              <a:buChar char="•"/>
            </a:pPr>
            <a:r>
              <a:rPr lang="en-US" dirty="0"/>
              <a:t>Moderate Resolution Imaging Spectroradiometer (MODIS16) PET </a:t>
            </a:r>
          </a:p>
          <a:p>
            <a:pPr marL="742950" lvl="1" indent="-285750">
              <a:buFont typeface="Arial" panose="020B0604020202020204" pitchFamily="34" charset="0"/>
              <a:buChar char="•"/>
            </a:pPr>
            <a:r>
              <a:rPr lang="en-US" dirty="0"/>
              <a:t>Land Data Assimilation System (LDAS)</a:t>
            </a:r>
          </a:p>
          <a:p>
            <a:pPr marL="1200150" lvl="2" indent="-285750">
              <a:buFont typeface="Arial" panose="020B0604020202020204" pitchFamily="34" charset="0"/>
              <a:buChar char="•"/>
            </a:pPr>
            <a:endParaRPr lang="en-US" dirty="0"/>
          </a:p>
          <a:p>
            <a:pPr marL="1200150" lvl="2"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p:txBody>
      </p:sp>
      <p:pic>
        <p:nvPicPr>
          <p:cNvPr id="8" name="Picture 7">
            <a:extLst>
              <a:ext uri="{FF2B5EF4-FFF2-40B4-BE49-F238E27FC236}">
                <a16:creationId xmlns:a16="http://schemas.microsoft.com/office/drawing/2014/main" id="{95206C81-E2C9-B203-8F25-AED66BD2E36B}"/>
              </a:ext>
            </a:extLst>
          </p:cNvPr>
          <p:cNvPicPr>
            <a:picLocks noChangeAspect="1"/>
          </p:cNvPicPr>
          <p:nvPr/>
        </p:nvPicPr>
        <p:blipFill>
          <a:blip r:embed="rId4"/>
          <a:stretch>
            <a:fillRect/>
          </a:stretch>
        </p:blipFill>
        <p:spPr>
          <a:xfrm>
            <a:off x="4572000" y="4243722"/>
            <a:ext cx="4475631" cy="2249152"/>
          </a:xfrm>
          <a:prstGeom prst="rect">
            <a:avLst/>
          </a:prstGeom>
        </p:spPr>
      </p:pic>
      <p:sp>
        <p:nvSpPr>
          <p:cNvPr id="10" name="TextBox 9">
            <a:extLst>
              <a:ext uri="{FF2B5EF4-FFF2-40B4-BE49-F238E27FC236}">
                <a16:creationId xmlns:a16="http://schemas.microsoft.com/office/drawing/2014/main" id="{642A0E72-97C2-398C-9BBC-D84775CC4D24}"/>
              </a:ext>
            </a:extLst>
          </p:cNvPr>
          <p:cNvSpPr txBox="1"/>
          <p:nvPr/>
        </p:nvSpPr>
        <p:spPr>
          <a:xfrm>
            <a:off x="4816233" y="6492874"/>
            <a:ext cx="4572000" cy="261610"/>
          </a:xfrm>
          <a:prstGeom prst="rect">
            <a:avLst/>
          </a:prstGeom>
          <a:noFill/>
        </p:spPr>
        <p:txBody>
          <a:bodyPr wrap="square">
            <a:spAutoFit/>
          </a:bodyPr>
          <a:lstStyle/>
          <a:p>
            <a:r>
              <a:rPr lang="en-US" sz="1100" dirty="0"/>
              <a:t>https://www.waterdatafortexas.org/lake-evaporation-rainfall</a:t>
            </a:r>
          </a:p>
        </p:txBody>
      </p:sp>
    </p:spTree>
    <p:extLst>
      <p:ext uri="{BB962C8B-B14F-4D97-AF65-F5344CB8AC3E}">
        <p14:creationId xmlns:p14="http://schemas.microsoft.com/office/powerpoint/2010/main" val="5343045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a:t>Calibration – Continuous Simulation Example</a:t>
            </a:r>
          </a:p>
        </p:txBody>
      </p:sp>
      <p:pic>
        <p:nvPicPr>
          <p:cNvPr id="5" name="Picture 4">
            <a:extLst>
              <a:ext uri="{FF2B5EF4-FFF2-40B4-BE49-F238E27FC236}">
                <a16:creationId xmlns:a16="http://schemas.microsoft.com/office/drawing/2014/main" id="{3716A138-0E91-6956-AF75-0C86CABDD8E9}"/>
              </a:ext>
            </a:extLst>
          </p:cNvPr>
          <p:cNvPicPr>
            <a:picLocks noChangeAspect="1"/>
          </p:cNvPicPr>
          <p:nvPr/>
        </p:nvPicPr>
        <p:blipFill>
          <a:blip r:embed="rId3"/>
          <a:stretch>
            <a:fillRect/>
          </a:stretch>
        </p:blipFill>
        <p:spPr>
          <a:xfrm>
            <a:off x="333567" y="2130664"/>
            <a:ext cx="3187001" cy="3980078"/>
          </a:xfrm>
          <a:prstGeom prst="rect">
            <a:avLst/>
          </a:prstGeom>
          <a:ln>
            <a:solidFill>
              <a:schemeClr val="tx1"/>
            </a:solidFill>
          </a:ln>
        </p:spPr>
      </p:pic>
      <p:pic>
        <p:nvPicPr>
          <p:cNvPr id="7" name="Picture 6">
            <a:extLst>
              <a:ext uri="{FF2B5EF4-FFF2-40B4-BE49-F238E27FC236}">
                <a16:creationId xmlns:a16="http://schemas.microsoft.com/office/drawing/2014/main" id="{9BAF8C03-9344-75D5-B4C5-CE5FEF7974C7}"/>
              </a:ext>
            </a:extLst>
          </p:cNvPr>
          <p:cNvPicPr>
            <a:picLocks noChangeAspect="1"/>
          </p:cNvPicPr>
          <p:nvPr/>
        </p:nvPicPr>
        <p:blipFill>
          <a:blip r:embed="rId4"/>
          <a:stretch>
            <a:fillRect/>
          </a:stretch>
        </p:blipFill>
        <p:spPr>
          <a:xfrm>
            <a:off x="333567" y="1641432"/>
            <a:ext cx="3187001" cy="489232"/>
          </a:xfrm>
          <a:prstGeom prst="rect">
            <a:avLst/>
          </a:prstGeom>
          <a:ln>
            <a:solidFill>
              <a:schemeClr val="tx1"/>
            </a:solidFill>
          </a:ln>
        </p:spPr>
      </p:pic>
      <p:pic>
        <p:nvPicPr>
          <p:cNvPr id="9" name="Picture 8">
            <a:extLst>
              <a:ext uri="{FF2B5EF4-FFF2-40B4-BE49-F238E27FC236}">
                <a16:creationId xmlns:a16="http://schemas.microsoft.com/office/drawing/2014/main" id="{F7FC1D74-B802-27D4-6811-5159A5E1B46C}"/>
              </a:ext>
            </a:extLst>
          </p:cNvPr>
          <p:cNvPicPr>
            <a:picLocks noChangeAspect="1"/>
          </p:cNvPicPr>
          <p:nvPr/>
        </p:nvPicPr>
        <p:blipFill>
          <a:blip r:embed="rId5"/>
          <a:stretch>
            <a:fillRect/>
          </a:stretch>
        </p:blipFill>
        <p:spPr>
          <a:xfrm>
            <a:off x="3909871" y="1122883"/>
            <a:ext cx="4900562" cy="2771070"/>
          </a:xfrm>
          <a:prstGeom prst="rect">
            <a:avLst/>
          </a:prstGeom>
          <a:ln>
            <a:solidFill>
              <a:schemeClr val="tx1"/>
            </a:solidFill>
          </a:ln>
        </p:spPr>
      </p:pic>
      <p:pic>
        <p:nvPicPr>
          <p:cNvPr id="14" name="Picture 13">
            <a:extLst>
              <a:ext uri="{FF2B5EF4-FFF2-40B4-BE49-F238E27FC236}">
                <a16:creationId xmlns:a16="http://schemas.microsoft.com/office/drawing/2014/main" id="{C892F0FC-FE9C-2C87-9ECF-365CD41866DF}"/>
              </a:ext>
            </a:extLst>
          </p:cNvPr>
          <p:cNvPicPr>
            <a:picLocks noChangeAspect="1"/>
          </p:cNvPicPr>
          <p:nvPr/>
        </p:nvPicPr>
        <p:blipFill>
          <a:blip r:embed="rId6"/>
          <a:stretch>
            <a:fillRect/>
          </a:stretch>
        </p:blipFill>
        <p:spPr>
          <a:xfrm>
            <a:off x="3909871" y="3939942"/>
            <a:ext cx="4900562" cy="2184044"/>
          </a:xfrm>
          <a:prstGeom prst="rect">
            <a:avLst/>
          </a:prstGeom>
          <a:solidFill>
            <a:schemeClr val="bg1"/>
          </a:solidFill>
          <a:ln>
            <a:solidFill>
              <a:schemeClr val="tx1"/>
            </a:solidFill>
          </a:ln>
        </p:spPr>
      </p:pic>
    </p:spTree>
    <p:extLst>
      <p:ext uri="{BB962C8B-B14F-4D97-AF65-F5344CB8AC3E}">
        <p14:creationId xmlns:p14="http://schemas.microsoft.com/office/powerpoint/2010/main" val="13934688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a:t>Calibration – Continuous Simulation Example</a:t>
            </a:r>
          </a:p>
        </p:txBody>
      </p:sp>
      <p:pic>
        <p:nvPicPr>
          <p:cNvPr id="4" name="Picture 3">
            <a:extLst>
              <a:ext uri="{FF2B5EF4-FFF2-40B4-BE49-F238E27FC236}">
                <a16:creationId xmlns:a16="http://schemas.microsoft.com/office/drawing/2014/main" id="{7D94DC60-DE1B-6B1C-7AE1-5BC67A1D5617}"/>
              </a:ext>
            </a:extLst>
          </p:cNvPr>
          <p:cNvPicPr>
            <a:picLocks noChangeAspect="1"/>
          </p:cNvPicPr>
          <p:nvPr/>
        </p:nvPicPr>
        <p:blipFill>
          <a:blip r:embed="rId3"/>
          <a:stretch>
            <a:fillRect/>
          </a:stretch>
        </p:blipFill>
        <p:spPr>
          <a:xfrm>
            <a:off x="3914897" y="1124712"/>
            <a:ext cx="4901184" cy="2758456"/>
          </a:xfrm>
          <a:prstGeom prst="rect">
            <a:avLst/>
          </a:prstGeom>
          <a:ln>
            <a:solidFill>
              <a:schemeClr val="tx1"/>
            </a:solidFill>
          </a:ln>
        </p:spPr>
      </p:pic>
      <p:pic>
        <p:nvPicPr>
          <p:cNvPr id="6" name="Picture 5">
            <a:extLst>
              <a:ext uri="{FF2B5EF4-FFF2-40B4-BE49-F238E27FC236}">
                <a16:creationId xmlns:a16="http://schemas.microsoft.com/office/drawing/2014/main" id="{A4DD4ABC-14ED-CD5F-87B1-CA131A133DA2}"/>
              </a:ext>
            </a:extLst>
          </p:cNvPr>
          <p:cNvPicPr>
            <a:picLocks noChangeAspect="1"/>
          </p:cNvPicPr>
          <p:nvPr/>
        </p:nvPicPr>
        <p:blipFill>
          <a:blip r:embed="rId4"/>
          <a:stretch>
            <a:fillRect/>
          </a:stretch>
        </p:blipFill>
        <p:spPr>
          <a:xfrm>
            <a:off x="338328" y="2154486"/>
            <a:ext cx="3191256" cy="3821938"/>
          </a:xfrm>
          <a:prstGeom prst="rect">
            <a:avLst/>
          </a:prstGeom>
          <a:ln>
            <a:solidFill>
              <a:schemeClr val="tx1"/>
            </a:solidFill>
          </a:ln>
        </p:spPr>
      </p:pic>
      <p:pic>
        <p:nvPicPr>
          <p:cNvPr id="8" name="Picture 7">
            <a:extLst>
              <a:ext uri="{FF2B5EF4-FFF2-40B4-BE49-F238E27FC236}">
                <a16:creationId xmlns:a16="http://schemas.microsoft.com/office/drawing/2014/main" id="{CB0F230A-13B8-03D3-B0FB-48327EF9D8F6}"/>
              </a:ext>
            </a:extLst>
          </p:cNvPr>
          <p:cNvPicPr>
            <a:picLocks noChangeAspect="1"/>
          </p:cNvPicPr>
          <p:nvPr/>
        </p:nvPicPr>
        <p:blipFill>
          <a:blip r:embed="rId5"/>
          <a:stretch>
            <a:fillRect/>
          </a:stretch>
        </p:blipFill>
        <p:spPr>
          <a:xfrm>
            <a:off x="338328" y="1645920"/>
            <a:ext cx="3191256" cy="508566"/>
          </a:xfrm>
          <a:prstGeom prst="rect">
            <a:avLst/>
          </a:prstGeom>
          <a:ln>
            <a:solidFill>
              <a:schemeClr val="tx1"/>
            </a:solidFill>
          </a:ln>
        </p:spPr>
      </p:pic>
      <p:pic>
        <p:nvPicPr>
          <p:cNvPr id="10" name="Picture 9">
            <a:extLst>
              <a:ext uri="{FF2B5EF4-FFF2-40B4-BE49-F238E27FC236}">
                <a16:creationId xmlns:a16="http://schemas.microsoft.com/office/drawing/2014/main" id="{60FC1A0E-5EE9-5578-D676-1F6CA33CE676}"/>
              </a:ext>
            </a:extLst>
          </p:cNvPr>
          <p:cNvPicPr>
            <a:picLocks noChangeAspect="1"/>
          </p:cNvPicPr>
          <p:nvPr/>
        </p:nvPicPr>
        <p:blipFill>
          <a:blip r:embed="rId6"/>
          <a:stretch>
            <a:fillRect/>
          </a:stretch>
        </p:blipFill>
        <p:spPr>
          <a:xfrm>
            <a:off x="3904488" y="4092585"/>
            <a:ext cx="4901184" cy="2019923"/>
          </a:xfrm>
          <a:prstGeom prst="rect">
            <a:avLst/>
          </a:prstGeom>
          <a:ln>
            <a:solidFill>
              <a:schemeClr val="tx1"/>
            </a:solidFill>
          </a:ln>
        </p:spPr>
      </p:pic>
    </p:spTree>
    <p:extLst>
      <p:ext uri="{BB962C8B-B14F-4D97-AF65-F5344CB8AC3E}">
        <p14:creationId xmlns:p14="http://schemas.microsoft.com/office/powerpoint/2010/main" val="4951585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a:t>Calibration – Continuous Simulation Example</a:t>
            </a:r>
          </a:p>
        </p:txBody>
      </p:sp>
      <p:pic>
        <p:nvPicPr>
          <p:cNvPr id="4" name="Picture 3">
            <a:extLst>
              <a:ext uri="{FF2B5EF4-FFF2-40B4-BE49-F238E27FC236}">
                <a16:creationId xmlns:a16="http://schemas.microsoft.com/office/drawing/2014/main" id="{D10B4DEF-785A-B83C-88A6-4FB75EA9F55E}"/>
              </a:ext>
            </a:extLst>
          </p:cNvPr>
          <p:cNvPicPr>
            <a:picLocks noChangeAspect="1"/>
          </p:cNvPicPr>
          <p:nvPr/>
        </p:nvPicPr>
        <p:blipFill>
          <a:blip r:embed="rId3"/>
          <a:stretch>
            <a:fillRect/>
          </a:stretch>
        </p:blipFill>
        <p:spPr>
          <a:xfrm>
            <a:off x="1160345" y="1146048"/>
            <a:ext cx="6823310" cy="4997719"/>
          </a:xfrm>
          <a:prstGeom prst="rect">
            <a:avLst/>
          </a:prstGeom>
        </p:spPr>
      </p:pic>
    </p:spTree>
    <p:extLst>
      <p:ext uri="{BB962C8B-B14F-4D97-AF65-F5344CB8AC3E}">
        <p14:creationId xmlns:p14="http://schemas.microsoft.com/office/powerpoint/2010/main" val="37567169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Evaluating Model Output</a:t>
            </a:r>
          </a:p>
        </p:txBody>
      </p:sp>
      <p:sp>
        <p:nvSpPr>
          <p:cNvPr id="3" name="Content Placeholder 2"/>
          <p:cNvSpPr>
            <a:spLocks noGrp="1"/>
          </p:cNvSpPr>
          <p:nvPr>
            <p:ph idx="1"/>
          </p:nvPr>
        </p:nvSpPr>
        <p:spPr>
          <a:xfrm>
            <a:off x="457200" y="2057400"/>
            <a:ext cx="8229600" cy="3124200"/>
          </a:xfrm>
        </p:spPr>
        <p:txBody>
          <a:bodyPr/>
          <a:lstStyle/>
          <a:p>
            <a:r>
              <a:rPr lang="en-US" dirty="0"/>
              <a:t>In general, the modeler should try to reproduce observed peaks, timing, and volume</a:t>
            </a:r>
          </a:p>
          <a:p>
            <a:r>
              <a:rPr lang="en-US" dirty="0"/>
              <a:t>Statistics used for model evaluation:</a:t>
            </a:r>
          </a:p>
          <a:p>
            <a:pPr lvl="1"/>
            <a:r>
              <a:rPr lang="en-US" dirty="0"/>
              <a:t>Coefficient of Determination (R</a:t>
            </a:r>
            <a:r>
              <a:rPr lang="en-US" baseline="30000" dirty="0"/>
              <a:t>2</a:t>
            </a:r>
            <a:r>
              <a:rPr lang="en-US" dirty="0"/>
              <a:t>)</a:t>
            </a:r>
          </a:p>
          <a:p>
            <a:pPr lvl="1"/>
            <a:r>
              <a:rPr lang="en-US" dirty="0"/>
              <a:t>Nash-Sutcliffe Efficiency (NSE)</a:t>
            </a:r>
          </a:p>
          <a:p>
            <a:pPr lvl="1"/>
            <a:r>
              <a:rPr lang="en-US" dirty="0"/>
              <a:t>Root Mean Square Error (RSR)</a:t>
            </a:r>
          </a:p>
          <a:p>
            <a:pPr lvl="1"/>
            <a:r>
              <a:rPr lang="en-US" dirty="0"/>
              <a:t>Percent Bias (PBIAS)</a:t>
            </a:r>
          </a:p>
          <a:p>
            <a:pPr marL="342900" lvl="1" indent="0">
              <a:buNone/>
            </a:pPr>
            <a:endParaRPr lang="en-US" dirty="0"/>
          </a:p>
        </p:txBody>
      </p:sp>
    </p:spTree>
    <p:extLst>
      <p:ext uri="{BB962C8B-B14F-4D97-AF65-F5344CB8AC3E}">
        <p14:creationId xmlns:p14="http://schemas.microsoft.com/office/powerpoint/2010/main" val="36290122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Statistics - Coefficient of Determination (R</a:t>
            </a:r>
            <a:r>
              <a:rPr lang="en-US" baseline="30000" dirty="0"/>
              <a:t>2</a:t>
            </a:r>
            <a:r>
              <a:rPr lang="en-US" dirty="0"/>
              <a:t>)</a:t>
            </a:r>
          </a:p>
        </p:txBody>
      </p:sp>
      <p:sp>
        <p:nvSpPr>
          <p:cNvPr id="3" name="Content Placeholder 2"/>
          <p:cNvSpPr>
            <a:spLocks noGrp="1"/>
          </p:cNvSpPr>
          <p:nvPr>
            <p:ph idx="1"/>
          </p:nvPr>
        </p:nvSpPr>
        <p:spPr>
          <a:xfrm>
            <a:off x="628650" y="1494086"/>
            <a:ext cx="7886700" cy="4351338"/>
          </a:xfrm>
        </p:spPr>
        <p:txBody>
          <a:bodyPr/>
          <a:lstStyle/>
          <a:p>
            <a:r>
              <a:rPr lang="en-US" dirty="0"/>
              <a:t>Measures the strength and direction of a linear relationship between simulated and observed values</a:t>
            </a:r>
          </a:p>
          <a:p>
            <a:r>
              <a:rPr lang="en-US" dirty="0"/>
              <a:t>Indicates the proportion of the variance in observed data that can be explained by the model </a:t>
            </a:r>
          </a:p>
          <a:p>
            <a:pPr lvl="1"/>
            <a:r>
              <a:rPr lang="en-US" dirty="0"/>
              <a:t>R</a:t>
            </a:r>
            <a:r>
              <a:rPr lang="en-US" baseline="30000" dirty="0"/>
              <a:t>2 </a:t>
            </a:r>
            <a:r>
              <a:rPr lang="en-US" dirty="0"/>
              <a:t>= 0, model cannot explain any of the variability in the measured data</a:t>
            </a:r>
          </a:p>
          <a:p>
            <a:pPr lvl="1"/>
            <a:r>
              <a:rPr lang="en-US" dirty="0"/>
              <a:t>R</a:t>
            </a:r>
            <a:r>
              <a:rPr lang="en-US" baseline="30000" dirty="0"/>
              <a:t>2 </a:t>
            </a:r>
            <a:r>
              <a:rPr lang="en-US" dirty="0"/>
              <a:t>= 1, model accounts for all of the variability in the measured data</a:t>
            </a:r>
          </a:p>
          <a:p>
            <a:pPr lvl="1"/>
            <a:r>
              <a:rPr lang="en-US" dirty="0"/>
              <a:t>0 &lt; R</a:t>
            </a:r>
            <a:r>
              <a:rPr lang="en-US" baseline="30000" dirty="0"/>
              <a:t>2 </a:t>
            </a:r>
            <a:r>
              <a:rPr lang="en-US" dirty="0"/>
              <a:t>&lt; 1, extent to which model reproduces observations </a:t>
            </a:r>
          </a:p>
          <a:p>
            <a:pPr lvl="1"/>
            <a:endParaRPr lang="en-US" baseline="30000" dirty="0"/>
          </a:p>
        </p:txBody>
      </p:sp>
      <mc:AlternateContent xmlns:mc="http://schemas.openxmlformats.org/markup-compatibility/2006">
        <mc:Choice xmlns:a14="http://schemas.microsoft.com/office/drawing/2010/main" Requires="a14">
          <p:sp>
            <p:nvSpPr>
              <p:cNvPr id="5" name="Rectangle 4"/>
              <p:cNvSpPr/>
              <p:nvPr/>
            </p:nvSpPr>
            <p:spPr>
              <a:xfrm>
                <a:off x="200139" y="4173031"/>
                <a:ext cx="8046223" cy="106913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d>
                            <m:dPr>
                              <m:begChr m:val="["/>
                              <m:endChr m:val="]"/>
                              <m:ctrlPr>
                                <a:rPr lang="en-US" i="1">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ea typeface="Cambria Math" panose="02040503050406030204" pitchFamily="18" charset="0"/>
                                    </a:rPr>
                                  </m:ctrlPr>
                                </m:fPr>
                                <m:num>
                                  <m:sSubSup>
                                    <m:sSubSupPr>
                                      <m:ctrlPr>
                                        <a:rPr lang="en-US" i="1">
                                          <a:latin typeface="Cambria Math" panose="02040503050406030204" pitchFamily="18" charset="0"/>
                                          <a:ea typeface="Cambria Math" panose="02040503050406030204" pitchFamily="18" charset="0"/>
                                        </a:rPr>
                                      </m:ctrlPr>
                                    </m:sSubSup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ea typeface="Cambria Math" panose="02040503050406030204" pitchFamily="18" charset="0"/>
                                        </a:rPr>
                                        <m:t>𝑖</m:t>
                                      </m:r>
                                      <m:r>
                                        <a:rPr lang="en-US" i="1">
                                          <a:latin typeface="Cambria Math" panose="02040503050406030204" pitchFamily="18" charset="0"/>
                                          <a:ea typeface="Cambria Math" panose="02040503050406030204" pitchFamily="18" charset="0"/>
                                        </a:rPr>
                                        <m:t>=1</m:t>
                                      </m:r>
                                    </m:sub>
                                    <m:sup>
                                      <m:r>
                                        <a:rPr lang="en-US" i="1">
                                          <a:latin typeface="Cambria Math" panose="02040503050406030204" pitchFamily="18" charset="0"/>
                                          <a:ea typeface="Cambria Math" panose="02040503050406030204" pitchFamily="18" charset="0"/>
                                        </a:rPr>
                                        <m:t>𝑛</m:t>
                                      </m:r>
                                    </m:sup>
                                  </m:sSubSup>
                                  <m:r>
                                    <a:rPr lang="en-US" i="1">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𝑜𝑏𝑠</m:t>
                                      </m:r>
                                    </m:sup>
                                  </m:sSubSup>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𝑜𝑏𝑠</m:t>
                                      </m:r>
                                    </m:sup>
                                  </m:sSup>
                                  <m:r>
                                    <a:rPr lang="en-US" i="1">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𝑠𝑖𝑚</m:t>
                                      </m:r>
                                    </m:sup>
                                  </m:sSubSup>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𝑠𝑖𝑚</m:t>
                                      </m:r>
                                    </m:sup>
                                  </m:sSup>
                                  <m:r>
                                    <a:rPr lang="en-US" i="1">
                                      <a:latin typeface="Cambria Math" panose="02040503050406030204" pitchFamily="18" charset="0"/>
                                      <a:ea typeface="Cambria Math" panose="02040503050406030204" pitchFamily="18" charset="0"/>
                                    </a:rPr>
                                    <m:t>)</m:t>
                                  </m:r>
                                </m:num>
                                <m:den>
                                  <m:rad>
                                    <m:radPr>
                                      <m:degHide m:val="on"/>
                                      <m:ctrlPr>
                                        <a:rPr lang="en-US" i="1">
                                          <a:latin typeface="Cambria Math" panose="02040503050406030204" pitchFamily="18" charset="0"/>
                                          <a:ea typeface="Cambria Math" panose="02040503050406030204" pitchFamily="18" charset="0"/>
                                        </a:rPr>
                                      </m:ctrlPr>
                                    </m:radPr>
                                    <m:deg/>
                                    <m:e>
                                      <m:sSup>
                                        <m:sSupPr>
                                          <m:ctrlPr>
                                            <a:rPr lang="en-US" i="1">
                                              <a:latin typeface="Cambria Math" panose="02040503050406030204" pitchFamily="18" charset="0"/>
                                              <a:ea typeface="Cambria Math" panose="02040503050406030204" pitchFamily="18" charset="0"/>
                                            </a:rPr>
                                          </m:ctrlPr>
                                        </m:sSupPr>
                                        <m:e>
                                          <m:sSubSup>
                                            <m:sSubSupPr>
                                              <m:ctrlPr>
                                                <a:rPr lang="en-US" i="1">
                                                  <a:latin typeface="Cambria Math" panose="02040503050406030204" pitchFamily="18" charset="0"/>
                                                  <a:ea typeface="Cambria Math" panose="02040503050406030204" pitchFamily="18" charset="0"/>
                                                </a:rPr>
                                              </m:ctrlPr>
                                            </m:sSubSup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ea typeface="Cambria Math" panose="02040503050406030204" pitchFamily="18" charset="0"/>
                                                </a:rPr>
                                                <m:t>𝑖</m:t>
                                              </m:r>
                                              <m:r>
                                                <a:rPr lang="en-US" i="1">
                                                  <a:latin typeface="Cambria Math" panose="02040503050406030204" pitchFamily="18" charset="0"/>
                                                  <a:ea typeface="Cambria Math" panose="02040503050406030204" pitchFamily="18" charset="0"/>
                                                </a:rPr>
                                                <m:t>=1</m:t>
                                              </m:r>
                                            </m:sub>
                                            <m:sup>
                                              <m:r>
                                                <a:rPr lang="en-US" i="1">
                                                  <a:latin typeface="Cambria Math" panose="02040503050406030204" pitchFamily="18" charset="0"/>
                                                  <a:ea typeface="Cambria Math" panose="02040503050406030204" pitchFamily="18" charset="0"/>
                                                </a:rPr>
                                                <m:t>𝑛</m:t>
                                              </m:r>
                                            </m:sup>
                                          </m:sSubSup>
                                          <m:r>
                                            <a:rPr lang="en-US" i="1">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𝑜𝑏𝑠</m:t>
                                              </m:r>
                                            </m:sup>
                                          </m:sSubSup>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𝑜𝑏𝑠</m:t>
                                              </m:r>
                                            </m:sup>
                                          </m:sSup>
                                          <m:r>
                                            <a:rPr lang="en-US" i="1">
                                              <a:latin typeface="Cambria Math" panose="02040503050406030204" pitchFamily="18" charset="0"/>
                                              <a:ea typeface="Cambria Math" panose="02040503050406030204" pitchFamily="18" charset="0"/>
                                            </a:rPr>
                                            <m:t>)</m:t>
                                          </m:r>
                                        </m:e>
                                        <m:sup>
                                          <m:r>
                                            <a:rPr lang="en-US" i="1">
                                              <a:latin typeface="Cambria Math" panose="02040503050406030204" pitchFamily="18" charset="0"/>
                                              <a:ea typeface="Cambria Math" panose="02040503050406030204" pitchFamily="18" charset="0"/>
                                            </a:rPr>
                                            <m:t>2</m:t>
                                          </m:r>
                                        </m:sup>
                                      </m:sSup>
                                    </m:e>
                                  </m:rad>
                                  <m:rad>
                                    <m:radPr>
                                      <m:degHide m:val="on"/>
                                      <m:ctrlPr>
                                        <a:rPr lang="en-US" i="1">
                                          <a:latin typeface="Cambria Math" panose="02040503050406030204" pitchFamily="18" charset="0"/>
                                          <a:ea typeface="Cambria Math" panose="02040503050406030204" pitchFamily="18" charset="0"/>
                                        </a:rPr>
                                      </m:ctrlPr>
                                    </m:radPr>
                                    <m:deg/>
                                    <m:e>
                                      <m:sSup>
                                        <m:sSupPr>
                                          <m:ctrlPr>
                                            <a:rPr lang="en-US" i="1">
                                              <a:latin typeface="Cambria Math" panose="02040503050406030204" pitchFamily="18" charset="0"/>
                                              <a:ea typeface="Cambria Math" panose="02040503050406030204" pitchFamily="18" charset="0"/>
                                            </a:rPr>
                                          </m:ctrlPr>
                                        </m:sSupPr>
                                        <m:e>
                                          <m:sSubSup>
                                            <m:sSubSupPr>
                                              <m:ctrlPr>
                                                <a:rPr lang="en-US" i="1">
                                                  <a:latin typeface="Cambria Math" panose="02040503050406030204" pitchFamily="18" charset="0"/>
                                                  <a:ea typeface="Cambria Math" panose="02040503050406030204" pitchFamily="18" charset="0"/>
                                                </a:rPr>
                                              </m:ctrlPr>
                                            </m:sSubSup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ea typeface="Cambria Math" panose="02040503050406030204" pitchFamily="18" charset="0"/>
                                                </a:rPr>
                                                <m:t>𝑖</m:t>
                                              </m:r>
                                              <m:r>
                                                <a:rPr lang="en-US" i="1">
                                                  <a:latin typeface="Cambria Math" panose="02040503050406030204" pitchFamily="18" charset="0"/>
                                                  <a:ea typeface="Cambria Math" panose="02040503050406030204" pitchFamily="18" charset="0"/>
                                                </a:rPr>
                                                <m:t>=1</m:t>
                                              </m:r>
                                            </m:sub>
                                            <m:sup>
                                              <m:r>
                                                <a:rPr lang="en-US" i="1">
                                                  <a:latin typeface="Cambria Math" panose="02040503050406030204" pitchFamily="18" charset="0"/>
                                                  <a:ea typeface="Cambria Math" panose="02040503050406030204" pitchFamily="18" charset="0"/>
                                                </a:rPr>
                                                <m:t>𝑛</m:t>
                                              </m:r>
                                            </m:sup>
                                          </m:sSubSup>
                                          <m:r>
                                            <a:rPr lang="en-US" i="1">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𝑠𝑖𝑚</m:t>
                                              </m:r>
                                            </m:sup>
                                          </m:sSubSup>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𝑠𝑖𝑚</m:t>
                                              </m:r>
                                            </m:sup>
                                          </m:sSup>
                                          <m:r>
                                            <a:rPr lang="en-US" i="1">
                                              <a:latin typeface="Cambria Math" panose="02040503050406030204" pitchFamily="18" charset="0"/>
                                              <a:ea typeface="Cambria Math" panose="02040503050406030204" pitchFamily="18" charset="0"/>
                                            </a:rPr>
                                            <m:t>)</m:t>
                                          </m:r>
                                        </m:e>
                                        <m:sup>
                                          <m:r>
                                            <a:rPr lang="en-US" i="1">
                                              <a:latin typeface="Cambria Math" panose="02040503050406030204" pitchFamily="18" charset="0"/>
                                              <a:ea typeface="Cambria Math" panose="02040503050406030204" pitchFamily="18" charset="0"/>
                                            </a:rPr>
                                            <m:t>2</m:t>
                                          </m:r>
                                        </m:sup>
                                      </m:sSup>
                                    </m:e>
                                  </m:rad>
                                </m:den>
                              </m:f>
                            </m:e>
                          </m:d>
                        </m:e>
                        <m:sup>
                          <m:r>
                            <a:rPr lang="en-US" i="1">
                              <a:latin typeface="Cambria Math" panose="02040503050406030204" pitchFamily="18" charset="0"/>
                              <a:ea typeface="Cambria Math" panose="02040503050406030204" pitchFamily="18" charset="0"/>
                            </a:rPr>
                            <m:t>2</m:t>
                          </m:r>
                        </m:sup>
                      </m:sSup>
                    </m:oMath>
                  </m:oMathPara>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200139" y="4173031"/>
                <a:ext cx="8046223" cy="1069139"/>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15350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do we model?</a:t>
            </a:r>
          </a:p>
        </p:txBody>
      </p:sp>
      <p:sp>
        <p:nvSpPr>
          <p:cNvPr id="3" name="Content Placeholder 2"/>
          <p:cNvSpPr>
            <a:spLocks noGrp="1"/>
          </p:cNvSpPr>
          <p:nvPr>
            <p:ph idx="1"/>
          </p:nvPr>
        </p:nvSpPr>
        <p:spPr/>
        <p:txBody>
          <a:bodyPr>
            <a:normAutofit/>
          </a:bodyPr>
          <a:lstStyle/>
          <a:p>
            <a:r>
              <a:rPr lang="en-US" sz="2800" dirty="0"/>
              <a:t>Modeling allows us to estimate the behavior of a system that is not otherwise captured in time or in space</a:t>
            </a:r>
          </a:p>
          <a:p>
            <a:r>
              <a:rPr lang="en-US" sz="2800" dirty="0"/>
              <a:t>Examples:</a:t>
            </a:r>
          </a:p>
          <a:p>
            <a:pPr lvl="1"/>
            <a:r>
              <a:rPr lang="en-US" sz="2400" dirty="0"/>
              <a:t>What will flow in a river be 3 days from now?</a:t>
            </a:r>
          </a:p>
          <a:p>
            <a:pPr lvl="1"/>
            <a:r>
              <a:rPr lang="en-US" sz="2400" dirty="0"/>
              <a:t>How will runoff response change if we build a project?</a:t>
            </a:r>
          </a:p>
          <a:p>
            <a:pPr lvl="1"/>
            <a:r>
              <a:rPr lang="en-US" sz="2400" dirty="0"/>
              <a:t>How much water will be in a reservoir 3 months from now?</a:t>
            </a:r>
          </a:p>
          <a:p>
            <a:pPr lvl="1"/>
            <a:r>
              <a:rPr lang="en-US" sz="2400" dirty="0"/>
              <a:t>How would damages change under different operations?</a:t>
            </a:r>
          </a:p>
        </p:txBody>
      </p:sp>
    </p:spTree>
    <p:extLst>
      <p:ext uri="{BB962C8B-B14F-4D97-AF65-F5344CB8AC3E}">
        <p14:creationId xmlns:p14="http://schemas.microsoft.com/office/powerpoint/2010/main" val="37961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E41CB-0EA5-628C-AA24-6B99E3F4D092}"/>
              </a:ext>
            </a:extLst>
          </p:cNvPr>
          <p:cNvSpPr>
            <a:spLocks noGrp="1"/>
          </p:cNvSpPr>
          <p:nvPr>
            <p:ph type="title"/>
          </p:nvPr>
        </p:nvSpPr>
        <p:spPr/>
        <p:txBody>
          <a:bodyPr/>
          <a:lstStyle/>
          <a:p>
            <a:r>
              <a:rPr lang="en-US" dirty="0"/>
              <a:t>Statistics - Coefficient of Determination (R</a:t>
            </a:r>
            <a:r>
              <a:rPr lang="en-US" baseline="30000" dirty="0"/>
              <a:t>2</a:t>
            </a:r>
            <a:r>
              <a:rPr lang="en-US" dirty="0"/>
              <a:t>)</a:t>
            </a:r>
          </a:p>
        </p:txBody>
      </p:sp>
      <p:sp>
        <p:nvSpPr>
          <p:cNvPr id="7" name="Content Placeholder 6">
            <a:extLst>
              <a:ext uri="{FF2B5EF4-FFF2-40B4-BE49-F238E27FC236}">
                <a16:creationId xmlns:a16="http://schemas.microsoft.com/office/drawing/2014/main" id="{827A4E8C-7A63-1E3B-192F-A3852BDA0D2B}"/>
              </a:ext>
            </a:extLst>
          </p:cNvPr>
          <p:cNvSpPr>
            <a:spLocks noGrp="1"/>
          </p:cNvSpPr>
          <p:nvPr>
            <p:ph idx="1"/>
          </p:nvPr>
        </p:nvSpPr>
        <p:spPr/>
        <p:txBody>
          <a:bodyPr/>
          <a:lstStyle/>
          <a:p>
            <a:r>
              <a:rPr lang="en-US" dirty="0"/>
              <a:t>Advantages</a:t>
            </a:r>
          </a:p>
          <a:p>
            <a:pPr lvl="1"/>
            <a:r>
              <a:rPr lang="en-US" dirty="0"/>
              <a:t> Widely used in hydrological modeling</a:t>
            </a:r>
          </a:p>
          <a:p>
            <a:r>
              <a:rPr lang="en-US" dirty="0"/>
              <a:t>Disadvantage</a:t>
            </a:r>
          </a:p>
          <a:p>
            <a:pPr lvl="1"/>
            <a:r>
              <a:rPr lang="en-US" dirty="0"/>
              <a:t>Overly sensitive to extreme values</a:t>
            </a:r>
          </a:p>
          <a:p>
            <a:pPr lvl="1"/>
            <a:r>
              <a:rPr lang="en-US" dirty="0"/>
              <a:t>Insensitive to additive and proportional differences</a:t>
            </a:r>
          </a:p>
        </p:txBody>
      </p:sp>
      <p:pic>
        <p:nvPicPr>
          <p:cNvPr id="8" name="Picture 7">
            <a:extLst>
              <a:ext uri="{FF2B5EF4-FFF2-40B4-BE49-F238E27FC236}">
                <a16:creationId xmlns:a16="http://schemas.microsoft.com/office/drawing/2014/main" id="{A66AAA87-AC3F-3999-0E88-7A373C92F18C}"/>
              </a:ext>
            </a:extLst>
          </p:cNvPr>
          <p:cNvPicPr>
            <a:picLocks noChangeAspect="1"/>
          </p:cNvPicPr>
          <p:nvPr/>
        </p:nvPicPr>
        <p:blipFill>
          <a:blip r:embed="rId2"/>
          <a:stretch>
            <a:fillRect/>
          </a:stretch>
        </p:blipFill>
        <p:spPr>
          <a:xfrm>
            <a:off x="524787" y="3864454"/>
            <a:ext cx="3222369" cy="2711220"/>
          </a:xfrm>
          <a:prstGeom prst="rect">
            <a:avLst/>
          </a:prstGeom>
        </p:spPr>
      </p:pic>
      <p:graphicFrame>
        <p:nvGraphicFramePr>
          <p:cNvPr id="9" name="Chart 8">
            <a:extLst>
              <a:ext uri="{FF2B5EF4-FFF2-40B4-BE49-F238E27FC236}">
                <a16:creationId xmlns:a16="http://schemas.microsoft.com/office/drawing/2014/main" id="{037A9FFE-7458-140E-D86D-076C0EFAC7B5}"/>
              </a:ext>
            </a:extLst>
          </p:cNvPr>
          <p:cNvGraphicFramePr>
            <a:graphicFrameLocks/>
          </p:cNvGraphicFramePr>
          <p:nvPr>
            <p:extLst>
              <p:ext uri="{D42A27DB-BD31-4B8C-83A1-F6EECF244321}">
                <p14:modId xmlns:p14="http://schemas.microsoft.com/office/powerpoint/2010/main" val="2944975249"/>
              </p:ext>
            </p:extLst>
          </p:nvPr>
        </p:nvGraphicFramePr>
        <p:xfrm>
          <a:off x="4420529" y="3910127"/>
          <a:ext cx="4094821" cy="26655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764246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Statistics - Nash-Sutcliffe Efficiency (NSE)</a:t>
            </a:r>
          </a:p>
        </p:txBody>
      </p:sp>
      <p:sp>
        <p:nvSpPr>
          <p:cNvPr id="3" name="Content Placeholder 2"/>
          <p:cNvSpPr>
            <a:spLocks noGrp="1"/>
          </p:cNvSpPr>
          <p:nvPr>
            <p:ph idx="1"/>
          </p:nvPr>
        </p:nvSpPr>
        <p:spPr/>
        <p:txBody>
          <a:bodyPr/>
          <a:lstStyle/>
          <a:p>
            <a:r>
              <a:rPr lang="en-US" dirty="0"/>
              <a:t>Indicates a correlation of computed values and agreement of the means</a:t>
            </a:r>
          </a:p>
          <a:p>
            <a:pPr lvl="1"/>
            <a:r>
              <a:rPr lang="en-US" dirty="0"/>
              <a:t>NSE=1, perfect model match computed to observed</a:t>
            </a:r>
          </a:p>
          <a:p>
            <a:pPr lvl="1"/>
            <a:r>
              <a:rPr lang="en-US" dirty="0"/>
              <a:t>NSE=0, computed values as precise as mean of observed data</a:t>
            </a:r>
          </a:p>
          <a:p>
            <a:pPr lvl="1"/>
            <a:r>
              <a:rPr lang="en-US" dirty="0"/>
              <a:t>NSE&lt;0, mean of observations better predictor than model predicted</a:t>
            </a:r>
          </a:p>
          <a:p>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2072272" y="4001294"/>
                <a:ext cx="4389856" cy="8752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𝑁𝑆𝐸</m:t>
                      </m:r>
                      <m:r>
                        <a:rPr lang="en-US" sz="2400" i="1">
                          <a:latin typeface="Cambria Math" panose="02040503050406030204" pitchFamily="18" charset="0"/>
                          <a:ea typeface="Cambria Math" panose="02040503050406030204" pitchFamily="18" charset="0"/>
                        </a:rPr>
                        <m:t>=1−</m:t>
                      </m:r>
                      <m:d>
                        <m:dPr>
                          <m:begChr m:val="["/>
                          <m:endChr m:val="]"/>
                          <m:ctrlPr>
                            <a:rPr lang="en-US" sz="2400" i="1">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ea typeface="Cambria Math" panose="02040503050406030204" pitchFamily="18" charset="0"/>
                                </a:rPr>
                              </m:ctrlPr>
                            </m:fPr>
                            <m:num>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num>
                            <m:den>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p>
                                      <m:r>
                                        <a:rPr lang="en-US" sz="2400" i="1">
                                          <a:latin typeface="Cambria Math" panose="02040503050406030204" pitchFamily="18" charset="0"/>
                                          <a:ea typeface="Cambria Math" panose="02040503050406030204" pitchFamily="18" charset="0"/>
                                        </a:rPr>
                                        <m:t>𝑜𝑏𝑠</m:t>
                                      </m:r>
                                    </m:sup>
                                  </m:s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den>
                          </m:f>
                        </m:e>
                      </m:d>
                    </m:oMath>
                  </m:oMathPara>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2072272" y="4001294"/>
                <a:ext cx="4389856" cy="87524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194259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A999A5-D23F-BEC1-B9C7-3EF77EA3D915}"/>
              </a:ext>
            </a:extLst>
          </p:cNvPr>
          <p:cNvSpPr>
            <a:spLocks noGrp="1"/>
          </p:cNvSpPr>
          <p:nvPr>
            <p:ph idx="1"/>
          </p:nvPr>
        </p:nvSpPr>
        <p:spPr/>
        <p:txBody>
          <a:bodyPr/>
          <a:lstStyle/>
          <a:p>
            <a:r>
              <a:rPr lang="en-US" dirty="0"/>
              <a:t>Advantages:</a:t>
            </a:r>
          </a:p>
          <a:p>
            <a:pPr lvl="1"/>
            <a:r>
              <a:rPr lang="en-US" dirty="0"/>
              <a:t>Good for use with continuous simulation and how well the model simulates trends</a:t>
            </a:r>
          </a:p>
          <a:p>
            <a:pPr lvl="1"/>
            <a:r>
              <a:rPr lang="en-US" dirty="0"/>
              <a:t>Robust, can be used for various output responses: flow, sediment, nutrients</a:t>
            </a:r>
          </a:p>
          <a:p>
            <a:pPr lvl="1"/>
            <a:r>
              <a:rPr lang="en-US" dirty="0"/>
              <a:t>Commonly used</a:t>
            </a:r>
          </a:p>
          <a:p>
            <a:r>
              <a:rPr lang="en-US" dirty="0"/>
              <a:t>Disadvantage:</a:t>
            </a:r>
          </a:p>
          <a:p>
            <a:pPr lvl="1"/>
            <a:r>
              <a:rPr lang="en-US" dirty="0"/>
              <a:t>Cannot identify model bias</a:t>
            </a:r>
          </a:p>
          <a:p>
            <a:pPr lvl="1"/>
            <a:r>
              <a:rPr lang="en-US" dirty="0"/>
              <a:t>Cannot identify differences in timing, magnitude, and shape of recession</a:t>
            </a:r>
          </a:p>
          <a:p>
            <a:pPr lvl="1"/>
            <a:r>
              <a:rPr lang="en-US" dirty="0"/>
              <a:t>Sensitive to extremes</a:t>
            </a:r>
          </a:p>
          <a:p>
            <a:pPr lvl="1"/>
            <a:endParaRPr lang="en-US" dirty="0"/>
          </a:p>
        </p:txBody>
      </p:sp>
      <p:sp>
        <p:nvSpPr>
          <p:cNvPr id="4" name="Title 1">
            <a:extLst>
              <a:ext uri="{FF2B5EF4-FFF2-40B4-BE49-F238E27FC236}">
                <a16:creationId xmlns:a16="http://schemas.microsoft.com/office/drawing/2014/main" id="{44D560B8-8235-D016-E614-30AB7A991455}"/>
              </a:ext>
            </a:extLst>
          </p:cNvPr>
          <p:cNvSpPr>
            <a:spLocks noGrp="1"/>
          </p:cNvSpPr>
          <p:nvPr>
            <p:ph type="title"/>
          </p:nvPr>
        </p:nvSpPr>
        <p:spPr>
          <a:xfrm>
            <a:off x="628650" y="365125"/>
            <a:ext cx="7886700" cy="1325563"/>
          </a:xfrm>
        </p:spPr>
        <p:txBody>
          <a:bodyPr/>
          <a:lstStyle/>
          <a:p>
            <a:r>
              <a:rPr lang="en-US" dirty="0"/>
              <a:t>Statistics - Nash-Sutcliffe Efficiency (NSE)</a:t>
            </a:r>
          </a:p>
        </p:txBody>
      </p:sp>
    </p:spTree>
    <p:extLst>
      <p:ext uri="{BB962C8B-B14F-4D97-AF65-F5344CB8AC3E}">
        <p14:creationId xmlns:p14="http://schemas.microsoft.com/office/powerpoint/2010/main" val="39492452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Statistics - Root Mean Square Error (RSR)</a:t>
            </a:r>
          </a:p>
        </p:txBody>
      </p:sp>
      <p:sp>
        <p:nvSpPr>
          <p:cNvPr id="3" name="Content Placeholder 2"/>
          <p:cNvSpPr>
            <a:spLocks noGrp="1"/>
          </p:cNvSpPr>
          <p:nvPr>
            <p:ph idx="1"/>
          </p:nvPr>
        </p:nvSpPr>
        <p:spPr/>
        <p:txBody>
          <a:bodyPr/>
          <a:lstStyle/>
          <a:p>
            <a:r>
              <a:rPr lang="en-US" dirty="0"/>
              <a:t>Standardizes the root mean square error (RMSE) using the observation standard deviation</a:t>
            </a:r>
          </a:p>
          <a:p>
            <a:pPr lvl="1"/>
            <a:r>
              <a:rPr lang="en-US" dirty="0"/>
              <a:t>The optimal value of RSR is 0.0 which presents zero RMSE for perfect model simulation</a:t>
            </a:r>
          </a:p>
          <a:p>
            <a:pPr lvl="1"/>
            <a:r>
              <a:rPr lang="en-US" dirty="0"/>
              <a:t>Lower RSR values present better model performance</a:t>
            </a:r>
          </a:p>
          <a:p>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1695924" y="3972151"/>
                <a:ext cx="5752152" cy="16968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𝑅𝑆𝑅</m:t>
                      </m:r>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𝑅𝑆𝑀𝐸</m:t>
                          </m:r>
                        </m:num>
                        <m:den>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𝑆𝑇𝐷𝐸𝑉</m:t>
                              </m:r>
                            </m:e>
                            <m:sub>
                              <m:r>
                                <a:rPr lang="en-US" sz="2400" i="1">
                                  <a:latin typeface="Cambria Math" panose="02040503050406030204" pitchFamily="18" charset="0"/>
                                  <a:ea typeface="Cambria Math" panose="02040503050406030204" pitchFamily="18" charset="0"/>
                                </a:rPr>
                                <m:t>𝑜𝑏𝑠</m:t>
                              </m:r>
                            </m:sub>
                          </m:sSub>
                        </m:den>
                      </m:f>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d>
                            <m:dPr>
                              <m:begChr m:val="["/>
                              <m:endChr m:val="]"/>
                              <m:ctrlPr>
                                <a:rPr lang="en-US" sz="2400" i="1">
                                  <a:latin typeface="Cambria Math" panose="02040503050406030204" pitchFamily="18" charset="0"/>
                                  <a:ea typeface="Cambria Math" panose="02040503050406030204" pitchFamily="18" charset="0"/>
                                </a:rPr>
                              </m:ctrlPr>
                            </m:dPr>
                            <m:e>
                              <m:rad>
                                <m:radPr>
                                  <m:degHide m:val="on"/>
                                  <m:ctrlPr>
                                    <a:rPr lang="en-US" sz="2400" i="1">
                                      <a:latin typeface="Cambria Math" panose="02040503050406030204" pitchFamily="18" charset="0"/>
                                      <a:ea typeface="Cambria Math" panose="02040503050406030204" pitchFamily="18" charset="0"/>
                                    </a:rPr>
                                  </m:ctrlPr>
                                </m:radPr>
                                <m:deg/>
                                <m:e>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e>
                              </m:rad>
                            </m:e>
                          </m:d>
                        </m:num>
                        <m:den>
                          <m:d>
                            <m:dPr>
                              <m:begChr m:val="["/>
                              <m:endChr m:val="]"/>
                              <m:ctrlPr>
                                <a:rPr lang="en-US" sz="2400" i="1">
                                  <a:latin typeface="Cambria Math" panose="02040503050406030204" pitchFamily="18" charset="0"/>
                                  <a:ea typeface="Cambria Math" panose="02040503050406030204" pitchFamily="18" charset="0"/>
                                </a:rPr>
                              </m:ctrlPr>
                            </m:dPr>
                            <m:e>
                              <m:rad>
                                <m:radPr>
                                  <m:degHide m:val="on"/>
                                  <m:ctrlPr>
                                    <a:rPr lang="en-US" sz="2400" i="1">
                                      <a:latin typeface="Cambria Math" panose="02040503050406030204" pitchFamily="18" charset="0"/>
                                      <a:ea typeface="Cambria Math" panose="02040503050406030204" pitchFamily="18" charset="0"/>
                                    </a:rPr>
                                  </m:ctrlPr>
                                </m:radPr>
                                <m:deg/>
                                <m:e>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e>
                              </m:rad>
                            </m:e>
                          </m:d>
                        </m:den>
                      </m:f>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1695924" y="3972151"/>
                <a:ext cx="5752152" cy="1696811"/>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631030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9FC113-5F4C-9EE7-A28C-9FD84A86C87C}"/>
              </a:ext>
            </a:extLst>
          </p:cNvPr>
          <p:cNvSpPr>
            <a:spLocks noGrp="1"/>
          </p:cNvSpPr>
          <p:nvPr>
            <p:ph idx="1"/>
          </p:nvPr>
        </p:nvSpPr>
        <p:spPr/>
        <p:txBody>
          <a:bodyPr/>
          <a:lstStyle/>
          <a:p>
            <a:r>
              <a:rPr lang="en-US" dirty="0"/>
              <a:t>Advantage</a:t>
            </a:r>
          </a:p>
          <a:p>
            <a:pPr lvl="1"/>
            <a:r>
              <a:rPr lang="en-US" dirty="0"/>
              <a:t>Incorporates error index statistics and includes scaling/normalization factor</a:t>
            </a:r>
          </a:p>
          <a:p>
            <a:r>
              <a:rPr lang="en-US" dirty="0"/>
              <a:t>Disadvantage</a:t>
            </a:r>
          </a:p>
          <a:p>
            <a:pPr lvl="1"/>
            <a:r>
              <a:rPr lang="en-US" dirty="0"/>
              <a:t>Give more weight to high values due to square difference</a:t>
            </a:r>
          </a:p>
          <a:p>
            <a:pPr lvl="1"/>
            <a:r>
              <a:rPr lang="en-US" dirty="0"/>
              <a:t>Not commonly used</a:t>
            </a:r>
          </a:p>
        </p:txBody>
      </p:sp>
      <p:sp>
        <p:nvSpPr>
          <p:cNvPr id="4" name="Title 1">
            <a:extLst>
              <a:ext uri="{FF2B5EF4-FFF2-40B4-BE49-F238E27FC236}">
                <a16:creationId xmlns:a16="http://schemas.microsoft.com/office/drawing/2014/main" id="{16F931E1-4004-A0FA-F625-44D592AEB1E1}"/>
              </a:ext>
            </a:extLst>
          </p:cNvPr>
          <p:cNvSpPr>
            <a:spLocks noGrp="1"/>
          </p:cNvSpPr>
          <p:nvPr>
            <p:ph type="title"/>
          </p:nvPr>
        </p:nvSpPr>
        <p:spPr>
          <a:xfrm>
            <a:off x="628650" y="365125"/>
            <a:ext cx="7886700" cy="1325563"/>
          </a:xfrm>
        </p:spPr>
        <p:txBody>
          <a:bodyPr/>
          <a:lstStyle/>
          <a:p>
            <a:r>
              <a:rPr lang="en-US" dirty="0"/>
              <a:t>Statistics - Root Mean Square Error (RSR)</a:t>
            </a:r>
          </a:p>
        </p:txBody>
      </p:sp>
    </p:spTree>
    <p:extLst>
      <p:ext uri="{BB962C8B-B14F-4D97-AF65-F5344CB8AC3E}">
        <p14:creationId xmlns:p14="http://schemas.microsoft.com/office/powerpoint/2010/main" val="18794457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Statistics - Percent Bias (PBIAS)</a:t>
            </a:r>
          </a:p>
        </p:txBody>
      </p:sp>
      <p:sp>
        <p:nvSpPr>
          <p:cNvPr id="3" name="Content Placeholder 2"/>
          <p:cNvSpPr>
            <a:spLocks noGrp="1"/>
          </p:cNvSpPr>
          <p:nvPr>
            <p:ph idx="1"/>
          </p:nvPr>
        </p:nvSpPr>
        <p:spPr/>
        <p:txBody>
          <a:bodyPr/>
          <a:lstStyle/>
          <a:p>
            <a:r>
              <a:rPr lang="en-US" dirty="0"/>
              <a:t>Measures the average tendency of simulated values to be larger or smaller than observed values</a:t>
            </a:r>
          </a:p>
          <a:p>
            <a:pPr lvl="1"/>
            <a:r>
              <a:rPr lang="en-US" dirty="0"/>
              <a:t>The optimal value of PBIAS is 0.0</a:t>
            </a:r>
          </a:p>
          <a:p>
            <a:pPr lvl="1"/>
            <a:r>
              <a:rPr lang="en-US" dirty="0"/>
              <a:t>Positive values present model underestimation bias</a:t>
            </a:r>
          </a:p>
          <a:p>
            <a:pPr lvl="1"/>
            <a:r>
              <a:rPr lang="en-US" dirty="0"/>
              <a:t>Negative values present model overestimation bias</a:t>
            </a:r>
          </a:p>
          <a:p>
            <a:r>
              <a:rPr lang="en-US" dirty="0"/>
              <a:t>Some have separated PBIAS into Volume (V) and Peak (P)</a:t>
            </a:r>
          </a:p>
        </p:txBody>
      </p:sp>
      <mc:AlternateContent xmlns:mc="http://schemas.openxmlformats.org/markup-compatibility/2006" xmlns:a14="http://schemas.microsoft.com/office/drawing/2010/main">
        <mc:Choice Requires="a14">
          <p:sp>
            <p:nvSpPr>
              <p:cNvPr id="4" name="TextBox 3"/>
              <p:cNvSpPr txBox="1"/>
              <p:nvPr/>
            </p:nvSpPr>
            <p:spPr>
              <a:xfrm>
                <a:off x="1730786" y="4324092"/>
                <a:ext cx="4858381" cy="8752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𝑃𝐵𝐼𝐴𝑆</m:t>
                      </m:r>
                      <m:r>
                        <a:rPr lang="en-US" sz="2400" i="1">
                          <a:latin typeface="Cambria Math" panose="02040503050406030204" pitchFamily="18" charset="0"/>
                          <a:ea typeface="Cambria Math" panose="02040503050406030204" pitchFamily="18" charset="0"/>
                        </a:rPr>
                        <m:t>=</m:t>
                      </m:r>
                      <m:d>
                        <m:dPr>
                          <m:begChr m:val="["/>
                          <m:endChr m:val="]"/>
                          <m:ctrlPr>
                            <a:rPr lang="en-US" sz="2400" i="1">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ea typeface="Cambria Math" panose="02040503050406030204" pitchFamily="18" charset="0"/>
                                </a:rPr>
                              </m:ctrlPr>
                            </m:fPr>
                            <m:num>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)×100</m:t>
                              </m:r>
                            </m:num>
                            <m:den>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den>
                          </m:f>
                        </m:e>
                      </m:d>
                    </m:oMath>
                  </m:oMathPara>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1730786" y="4324092"/>
                <a:ext cx="4858381" cy="87524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510126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3959F-E1D4-88F8-FAAE-2D1A3B3CC553}"/>
              </a:ext>
            </a:extLst>
          </p:cNvPr>
          <p:cNvSpPr>
            <a:spLocks noGrp="1"/>
          </p:cNvSpPr>
          <p:nvPr>
            <p:ph type="title"/>
          </p:nvPr>
        </p:nvSpPr>
        <p:spPr/>
        <p:txBody>
          <a:bodyPr/>
          <a:lstStyle/>
          <a:p>
            <a:r>
              <a:rPr lang="en-US" dirty="0"/>
              <a:t>Statistics - Percent Bias (PBIAS)</a:t>
            </a:r>
          </a:p>
        </p:txBody>
      </p:sp>
      <p:sp>
        <p:nvSpPr>
          <p:cNvPr id="3" name="Content Placeholder 2">
            <a:extLst>
              <a:ext uri="{FF2B5EF4-FFF2-40B4-BE49-F238E27FC236}">
                <a16:creationId xmlns:a16="http://schemas.microsoft.com/office/drawing/2014/main" id="{A8DB598C-F3D2-DBE4-BBC5-16A0E7574B2C}"/>
              </a:ext>
            </a:extLst>
          </p:cNvPr>
          <p:cNvSpPr>
            <a:spLocks noGrp="1"/>
          </p:cNvSpPr>
          <p:nvPr>
            <p:ph idx="1"/>
          </p:nvPr>
        </p:nvSpPr>
        <p:spPr/>
        <p:txBody>
          <a:bodyPr/>
          <a:lstStyle/>
          <a:p>
            <a:r>
              <a:rPr lang="en-US" dirty="0"/>
              <a:t>Advantages</a:t>
            </a:r>
          </a:p>
          <a:p>
            <a:pPr lvl="1"/>
            <a:r>
              <a:rPr lang="en-US" dirty="0"/>
              <a:t>Useful for continuous simulations</a:t>
            </a:r>
          </a:p>
          <a:p>
            <a:pPr lvl="1"/>
            <a:r>
              <a:rPr lang="en-US" dirty="0"/>
              <a:t>Robust and commonly used</a:t>
            </a:r>
          </a:p>
          <a:p>
            <a:pPr lvl="1"/>
            <a:r>
              <a:rPr lang="en-US" dirty="0"/>
              <a:t>Identify average model bias of overprediction or underprediction</a:t>
            </a:r>
          </a:p>
          <a:p>
            <a:r>
              <a:rPr lang="en-US" dirty="0"/>
              <a:t>Disadvantages</a:t>
            </a:r>
          </a:p>
          <a:p>
            <a:pPr lvl="1"/>
            <a:r>
              <a:rPr lang="en-US" dirty="0"/>
              <a:t>Cannot be used for differences in timing, peak magnitude, and shape</a:t>
            </a:r>
          </a:p>
          <a:p>
            <a:pPr marL="342900" lvl="1" indent="0">
              <a:buNone/>
            </a:pPr>
            <a:endParaRPr lang="en-US" dirty="0"/>
          </a:p>
        </p:txBody>
      </p:sp>
    </p:spTree>
    <p:extLst>
      <p:ext uri="{BB962C8B-B14F-4D97-AF65-F5344CB8AC3E}">
        <p14:creationId xmlns:p14="http://schemas.microsoft.com/office/powerpoint/2010/main" val="10796550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Statistics – Performance Ratings</a:t>
            </a:r>
          </a:p>
        </p:txBody>
      </p:sp>
      <p:pic>
        <p:nvPicPr>
          <p:cNvPr id="4" name="Picture 3">
            <a:extLst>
              <a:ext uri="{FF2B5EF4-FFF2-40B4-BE49-F238E27FC236}">
                <a16:creationId xmlns:a16="http://schemas.microsoft.com/office/drawing/2014/main" id="{600198FB-77D8-40F1-CB70-4BE6C9614730}"/>
              </a:ext>
            </a:extLst>
          </p:cNvPr>
          <p:cNvPicPr>
            <a:picLocks noChangeAspect="1"/>
          </p:cNvPicPr>
          <p:nvPr/>
        </p:nvPicPr>
        <p:blipFill>
          <a:blip r:embed="rId3"/>
          <a:stretch>
            <a:fillRect/>
          </a:stretch>
        </p:blipFill>
        <p:spPr>
          <a:xfrm>
            <a:off x="508883" y="1440215"/>
            <a:ext cx="8257510" cy="3171542"/>
          </a:xfrm>
          <a:prstGeom prst="rect">
            <a:avLst/>
          </a:prstGeom>
        </p:spPr>
      </p:pic>
      <p:pic>
        <p:nvPicPr>
          <p:cNvPr id="6" name="Picture 5">
            <a:extLst>
              <a:ext uri="{FF2B5EF4-FFF2-40B4-BE49-F238E27FC236}">
                <a16:creationId xmlns:a16="http://schemas.microsoft.com/office/drawing/2014/main" id="{88929BB8-092F-30B9-E189-0D8E0796D56F}"/>
              </a:ext>
            </a:extLst>
          </p:cNvPr>
          <p:cNvPicPr>
            <a:picLocks noChangeAspect="1"/>
          </p:cNvPicPr>
          <p:nvPr/>
        </p:nvPicPr>
        <p:blipFill>
          <a:blip r:embed="rId4"/>
          <a:stretch>
            <a:fillRect/>
          </a:stretch>
        </p:blipFill>
        <p:spPr>
          <a:xfrm>
            <a:off x="628650" y="4953774"/>
            <a:ext cx="8257510" cy="1466144"/>
          </a:xfrm>
          <a:prstGeom prst="rect">
            <a:avLst/>
          </a:prstGeom>
        </p:spPr>
      </p:pic>
      <p:sp>
        <p:nvSpPr>
          <p:cNvPr id="7" name="TextBox 6">
            <a:extLst>
              <a:ext uri="{FF2B5EF4-FFF2-40B4-BE49-F238E27FC236}">
                <a16:creationId xmlns:a16="http://schemas.microsoft.com/office/drawing/2014/main" id="{B24FC82B-2187-CFBE-EE13-3ED9429AFAD1}"/>
              </a:ext>
            </a:extLst>
          </p:cNvPr>
          <p:cNvSpPr txBox="1"/>
          <p:nvPr/>
        </p:nvSpPr>
        <p:spPr>
          <a:xfrm>
            <a:off x="377607" y="4611757"/>
            <a:ext cx="1389291" cy="276999"/>
          </a:xfrm>
          <a:prstGeom prst="rect">
            <a:avLst/>
          </a:prstGeom>
          <a:noFill/>
        </p:spPr>
        <p:txBody>
          <a:bodyPr wrap="none" rtlCol="0">
            <a:spAutoFit/>
          </a:bodyPr>
          <a:lstStyle/>
          <a:p>
            <a:r>
              <a:rPr lang="en-US" sz="1200" dirty="0" err="1"/>
              <a:t>Moriasi</a:t>
            </a:r>
            <a:r>
              <a:rPr lang="en-US" sz="1200" dirty="0"/>
              <a:t> et al., 2015</a:t>
            </a:r>
          </a:p>
        </p:txBody>
      </p:sp>
      <p:sp>
        <p:nvSpPr>
          <p:cNvPr id="8" name="TextBox 7">
            <a:extLst>
              <a:ext uri="{FF2B5EF4-FFF2-40B4-BE49-F238E27FC236}">
                <a16:creationId xmlns:a16="http://schemas.microsoft.com/office/drawing/2014/main" id="{8B0B6FE8-7A38-DB86-247C-17179A34E4C0}"/>
              </a:ext>
            </a:extLst>
          </p:cNvPr>
          <p:cNvSpPr txBox="1"/>
          <p:nvPr/>
        </p:nvSpPr>
        <p:spPr>
          <a:xfrm>
            <a:off x="377607" y="6308208"/>
            <a:ext cx="1389291" cy="276999"/>
          </a:xfrm>
          <a:prstGeom prst="rect">
            <a:avLst/>
          </a:prstGeom>
          <a:noFill/>
        </p:spPr>
        <p:txBody>
          <a:bodyPr wrap="none" rtlCol="0">
            <a:spAutoFit/>
          </a:bodyPr>
          <a:lstStyle/>
          <a:p>
            <a:r>
              <a:rPr lang="en-US" sz="1200" dirty="0" err="1"/>
              <a:t>Moriasi</a:t>
            </a:r>
            <a:r>
              <a:rPr lang="en-US" sz="1200" dirty="0"/>
              <a:t> et al., 2007</a:t>
            </a:r>
          </a:p>
        </p:txBody>
      </p:sp>
    </p:spTree>
    <p:extLst>
      <p:ext uri="{BB962C8B-B14F-4D97-AF65-F5344CB8AC3E}">
        <p14:creationId xmlns:p14="http://schemas.microsoft.com/office/powerpoint/2010/main" val="21180400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67DEC3-2ECD-B2D9-4CEA-F7EC60A9474E}"/>
              </a:ext>
            </a:extLst>
          </p:cNvPr>
          <p:cNvSpPr>
            <a:spLocks noGrp="1"/>
          </p:cNvSpPr>
          <p:nvPr>
            <p:ph idx="1"/>
          </p:nvPr>
        </p:nvSpPr>
        <p:spPr/>
        <p:txBody>
          <a:bodyPr/>
          <a:lstStyle/>
          <a:p>
            <a:r>
              <a:rPr lang="en-US" dirty="0"/>
              <a:t>Performance evaluation criteria can be adjusted based on:</a:t>
            </a:r>
          </a:p>
          <a:p>
            <a:pPr lvl="1"/>
            <a:r>
              <a:rPr lang="en-US" dirty="0"/>
              <a:t>Data availability</a:t>
            </a:r>
          </a:p>
          <a:p>
            <a:pPr lvl="1"/>
            <a:r>
              <a:rPr lang="en-US" dirty="0"/>
              <a:t>Quality and quantity of the data</a:t>
            </a:r>
          </a:p>
          <a:p>
            <a:pPr lvl="1"/>
            <a:r>
              <a:rPr lang="en-US" dirty="0"/>
              <a:t>Spatial and temporal scale of the data</a:t>
            </a:r>
          </a:p>
          <a:p>
            <a:pPr lvl="1"/>
            <a:r>
              <a:rPr lang="en-US" dirty="0"/>
              <a:t>Project scope and magnitude</a:t>
            </a:r>
          </a:p>
          <a:p>
            <a:pPr marL="342900" lvl="1" indent="0">
              <a:buNone/>
            </a:pPr>
            <a:endParaRPr lang="en-US" dirty="0"/>
          </a:p>
        </p:txBody>
      </p:sp>
      <p:sp>
        <p:nvSpPr>
          <p:cNvPr id="4" name="Title 1">
            <a:extLst>
              <a:ext uri="{FF2B5EF4-FFF2-40B4-BE49-F238E27FC236}">
                <a16:creationId xmlns:a16="http://schemas.microsoft.com/office/drawing/2014/main" id="{354FFE83-1ADF-66F9-A3CF-26A72AF4F7E6}"/>
              </a:ext>
            </a:extLst>
          </p:cNvPr>
          <p:cNvSpPr>
            <a:spLocks noGrp="1"/>
          </p:cNvSpPr>
          <p:nvPr>
            <p:ph type="title"/>
          </p:nvPr>
        </p:nvSpPr>
        <p:spPr>
          <a:xfrm>
            <a:off x="628650" y="365125"/>
            <a:ext cx="7886700" cy="1325563"/>
          </a:xfrm>
        </p:spPr>
        <p:txBody>
          <a:bodyPr/>
          <a:lstStyle/>
          <a:p>
            <a:r>
              <a:rPr lang="en-US" dirty="0"/>
              <a:t>Statistics – Performance Ratings</a:t>
            </a:r>
          </a:p>
        </p:txBody>
      </p:sp>
    </p:spTree>
    <p:extLst>
      <p:ext uri="{BB962C8B-B14F-4D97-AF65-F5344CB8AC3E}">
        <p14:creationId xmlns:p14="http://schemas.microsoft.com/office/powerpoint/2010/main" val="20284021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pPr defTabSz="914400"/>
            <a:r>
              <a:rPr lang="en-US" sz="4200" dirty="0"/>
              <a:t>Statistics – Performance Ratings</a:t>
            </a:r>
          </a:p>
        </p:txBody>
      </p:sp>
      <p:sp>
        <p:nvSpPr>
          <p:cNvPr id="4" name="Content Placeholder 3">
            <a:extLst>
              <a:ext uri="{FF2B5EF4-FFF2-40B4-BE49-F238E27FC236}">
                <a16:creationId xmlns:a16="http://schemas.microsoft.com/office/drawing/2014/main" id="{CF599660-8F20-2C59-533A-83244A5D53EC}"/>
              </a:ext>
            </a:extLst>
          </p:cNvPr>
          <p:cNvSpPr>
            <a:spLocks noGrp="1"/>
          </p:cNvSpPr>
          <p:nvPr>
            <p:ph idx="1"/>
          </p:nvPr>
        </p:nvSpPr>
        <p:spPr/>
        <p:txBody>
          <a:bodyPr/>
          <a:lstStyle/>
          <a:p>
            <a:endParaRPr lang="en-US"/>
          </a:p>
        </p:txBody>
      </p:sp>
      <p:pic>
        <p:nvPicPr>
          <p:cNvPr id="3" name="Picture 2">
            <a:extLst>
              <a:ext uri="{FF2B5EF4-FFF2-40B4-BE49-F238E27FC236}">
                <a16:creationId xmlns:a16="http://schemas.microsoft.com/office/drawing/2014/main" id="{1A454789-E12E-0A3A-D215-2BABD50C8517}"/>
              </a:ext>
            </a:extLst>
          </p:cNvPr>
          <p:cNvPicPr>
            <a:picLocks noChangeAspect="1"/>
          </p:cNvPicPr>
          <p:nvPr/>
        </p:nvPicPr>
        <p:blipFill>
          <a:blip r:embed="rId3"/>
          <a:stretch>
            <a:fillRect/>
          </a:stretch>
        </p:blipFill>
        <p:spPr>
          <a:xfrm>
            <a:off x="383308" y="1825625"/>
            <a:ext cx="4491994" cy="2908565"/>
          </a:xfrm>
          <a:prstGeom prst="rect">
            <a:avLst/>
          </a:prstGeom>
        </p:spPr>
      </p:pic>
      <p:pic>
        <p:nvPicPr>
          <p:cNvPr id="6" name="Picture 5">
            <a:extLst>
              <a:ext uri="{FF2B5EF4-FFF2-40B4-BE49-F238E27FC236}">
                <a16:creationId xmlns:a16="http://schemas.microsoft.com/office/drawing/2014/main" id="{ECA5FEBA-848F-ECBF-18DB-8DA8950B3C84}"/>
              </a:ext>
            </a:extLst>
          </p:cNvPr>
          <p:cNvPicPr>
            <a:picLocks noChangeAspect="1"/>
          </p:cNvPicPr>
          <p:nvPr/>
        </p:nvPicPr>
        <p:blipFill>
          <a:blip r:embed="rId4"/>
          <a:stretch>
            <a:fillRect/>
          </a:stretch>
        </p:blipFill>
        <p:spPr>
          <a:xfrm>
            <a:off x="5070114" y="3188472"/>
            <a:ext cx="4378188" cy="3502550"/>
          </a:xfrm>
          <a:prstGeom prst="rect">
            <a:avLst/>
          </a:prstGeom>
        </p:spPr>
      </p:pic>
      <p:pic>
        <p:nvPicPr>
          <p:cNvPr id="5" name="Picture 4">
            <a:extLst>
              <a:ext uri="{FF2B5EF4-FFF2-40B4-BE49-F238E27FC236}">
                <a16:creationId xmlns:a16="http://schemas.microsoft.com/office/drawing/2014/main" id="{1DA6ACA8-A99F-929B-8FB1-BB9A2DF60F41}"/>
              </a:ext>
            </a:extLst>
          </p:cNvPr>
          <p:cNvPicPr>
            <a:picLocks noChangeAspect="1"/>
          </p:cNvPicPr>
          <p:nvPr/>
        </p:nvPicPr>
        <p:blipFill>
          <a:blip r:embed="rId5"/>
          <a:stretch>
            <a:fillRect/>
          </a:stretch>
        </p:blipFill>
        <p:spPr>
          <a:xfrm>
            <a:off x="188496" y="3883592"/>
            <a:ext cx="2153412" cy="1701195"/>
          </a:xfrm>
          <a:prstGeom prst="rect">
            <a:avLst/>
          </a:prstGeom>
        </p:spPr>
      </p:pic>
    </p:spTree>
    <p:extLst>
      <p:ext uri="{BB962C8B-B14F-4D97-AF65-F5344CB8AC3E}">
        <p14:creationId xmlns:p14="http://schemas.microsoft.com/office/powerpoint/2010/main" val="2090460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we modeling?</a:t>
            </a: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10843" y="2019826"/>
            <a:ext cx="3122313" cy="3962936"/>
          </a:xfrm>
        </p:spPr>
      </p:pic>
    </p:spTree>
    <p:extLst>
      <p:ext uri="{BB962C8B-B14F-4D97-AF65-F5344CB8AC3E}">
        <p14:creationId xmlns:p14="http://schemas.microsoft.com/office/powerpoint/2010/main" val="36965333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C98A213-5994-475E-B327-DC6EC27FBA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358B68-5289-435D-503F-18E1904F2CFF}"/>
              </a:ext>
            </a:extLst>
          </p:cNvPr>
          <p:cNvSpPr>
            <a:spLocks noGrp="1"/>
          </p:cNvSpPr>
          <p:nvPr>
            <p:ph type="title"/>
          </p:nvPr>
        </p:nvSpPr>
        <p:spPr>
          <a:xfrm>
            <a:off x="479160" y="670218"/>
            <a:ext cx="8182230" cy="1065836"/>
          </a:xfrm>
        </p:spPr>
        <p:txBody>
          <a:bodyPr vert="horz" lIns="91440" tIns="45720" rIns="91440" bIns="45720" rtlCol="0" anchor="ctr">
            <a:normAutofit/>
          </a:bodyPr>
          <a:lstStyle/>
          <a:p>
            <a:pPr algn="ctr" defTabSz="914400"/>
            <a:r>
              <a:rPr lang="en-US" sz="5700"/>
              <a:t>Calibration-App</a:t>
            </a:r>
          </a:p>
        </p:txBody>
      </p:sp>
      <p:sp>
        <p:nvSpPr>
          <p:cNvPr id="16" name="sketch line">
            <a:extLst>
              <a:ext uri="{FF2B5EF4-FFF2-40B4-BE49-F238E27FC236}">
                <a16:creationId xmlns:a16="http://schemas.microsoft.com/office/drawing/2014/main" id="{4B030A0D-0DAD-4A99-89BB-419527D6A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42032" y="1800088"/>
            <a:ext cx="4057650" cy="18288"/>
          </a:xfrm>
          <a:custGeom>
            <a:avLst/>
            <a:gdLst>
              <a:gd name="connsiteX0" fmla="*/ 0 w 4057650"/>
              <a:gd name="connsiteY0" fmla="*/ 0 h 18288"/>
              <a:gd name="connsiteX1" fmla="*/ 757428 w 4057650"/>
              <a:gd name="connsiteY1" fmla="*/ 0 h 18288"/>
              <a:gd name="connsiteX2" fmla="*/ 1474279 w 4057650"/>
              <a:gd name="connsiteY2" fmla="*/ 0 h 18288"/>
              <a:gd name="connsiteX3" fmla="*/ 2191131 w 4057650"/>
              <a:gd name="connsiteY3" fmla="*/ 0 h 18288"/>
              <a:gd name="connsiteX4" fmla="*/ 2745676 w 4057650"/>
              <a:gd name="connsiteY4" fmla="*/ 0 h 18288"/>
              <a:gd name="connsiteX5" fmla="*/ 3340798 w 4057650"/>
              <a:gd name="connsiteY5" fmla="*/ 0 h 18288"/>
              <a:gd name="connsiteX6" fmla="*/ 4057650 w 4057650"/>
              <a:gd name="connsiteY6" fmla="*/ 0 h 18288"/>
              <a:gd name="connsiteX7" fmla="*/ 4057650 w 4057650"/>
              <a:gd name="connsiteY7" fmla="*/ 18288 h 18288"/>
              <a:gd name="connsiteX8" fmla="*/ 3381375 w 4057650"/>
              <a:gd name="connsiteY8" fmla="*/ 18288 h 18288"/>
              <a:gd name="connsiteX9" fmla="*/ 2826830 w 4057650"/>
              <a:gd name="connsiteY9" fmla="*/ 18288 h 18288"/>
              <a:gd name="connsiteX10" fmla="*/ 2272284 w 4057650"/>
              <a:gd name="connsiteY10" fmla="*/ 18288 h 18288"/>
              <a:gd name="connsiteX11" fmla="*/ 1555432 w 4057650"/>
              <a:gd name="connsiteY11" fmla="*/ 18288 h 18288"/>
              <a:gd name="connsiteX12" fmla="*/ 960310 w 4057650"/>
              <a:gd name="connsiteY12" fmla="*/ 18288 h 18288"/>
              <a:gd name="connsiteX13" fmla="*/ 0 w 4057650"/>
              <a:gd name="connsiteY13" fmla="*/ 18288 h 18288"/>
              <a:gd name="connsiteX14" fmla="*/ 0 w 4057650"/>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7650" h="18288" fill="none" extrusionOk="0">
                <a:moveTo>
                  <a:pt x="0" y="0"/>
                </a:moveTo>
                <a:cubicBezTo>
                  <a:pt x="371182" y="3227"/>
                  <a:pt x="494372" y="9222"/>
                  <a:pt x="757428" y="0"/>
                </a:cubicBezTo>
                <a:cubicBezTo>
                  <a:pt x="1020484" y="-9222"/>
                  <a:pt x="1116719" y="-4357"/>
                  <a:pt x="1474279" y="0"/>
                </a:cubicBezTo>
                <a:cubicBezTo>
                  <a:pt x="1831839" y="4357"/>
                  <a:pt x="1920973" y="-11809"/>
                  <a:pt x="2191131" y="0"/>
                </a:cubicBezTo>
                <a:cubicBezTo>
                  <a:pt x="2461289" y="11809"/>
                  <a:pt x="2589480" y="-22604"/>
                  <a:pt x="2745676" y="0"/>
                </a:cubicBezTo>
                <a:cubicBezTo>
                  <a:pt x="2901872" y="22604"/>
                  <a:pt x="3136452" y="-12306"/>
                  <a:pt x="3340798" y="0"/>
                </a:cubicBezTo>
                <a:cubicBezTo>
                  <a:pt x="3545144" y="12306"/>
                  <a:pt x="3766934" y="-21556"/>
                  <a:pt x="4057650" y="0"/>
                </a:cubicBezTo>
                <a:cubicBezTo>
                  <a:pt x="4057150" y="8855"/>
                  <a:pt x="4057759" y="14521"/>
                  <a:pt x="4057650" y="18288"/>
                </a:cubicBezTo>
                <a:cubicBezTo>
                  <a:pt x="3743404" y="40125"/>
                  <a:pt x="3625516" y="-14923"/>
                  <a:pt x="3381375" y="18288"/>
                </a:cubicBezTo>
                <a:cubicBezTo>
                  <a:pt x="3137235" y="51499"/>
                  <a:pt x="2946571" y="1"/>
                  <a:pt x="2826830" y="18288"/>
                </a:cubicBezTo>
                <a:cubicBezTo>
                  <a:pt x="2707090" y="36575"/>
                  <a:pt x="2402756" y="1432"/>
                  <a:pt x="2272284" y="18288"/>
                </a:cubicBezTo>
                <a:cubicBezTo>
                  <a:pt x="2141812" y="35144"/>
                  <a:pt x="1895935" y="18199"/>
                  <a:pt x="1555432" y="18288"/>
                </a:cubicBezTo>
                <a:cubicBezTo>
                  <a:pt x="1214929" y="18377"/>
                  <a:pt x="1103072" y="14503"/>
                  <a:pt x="960310" y="18288"/>
                </a:cubicBezTo>
                <a:cubicBezTo>
                  <a:pt x="817548" y="22073"/>
                  <a:pt x="402272" y="-29359"/>
                  <a:pt x="0" y="18288"/>
                </a:cubicBezTo>
                <a:cubicBezTo>
                  <a:pt x="683" y="12014"/>
                  <a:pt x="724" y="5908"/>
                  <a:pt x="0" y="0"/>
                </a:cubicBezTo>
                <a:close/>
              </a:path>
              <a:path w="4057650" h="18288" stroke="0" extrusionOk="0">
                <a:moveTo>
                  <a:pt x="0" y="0"/>
                </a:moveTo>
                <a:cubicBezTo>
                  <a:pt x="248348" y="13145"/>
                  <a:pt x="486117" y="25042"/>
                  <a:pt x="635698" y="0"/>
                </a:cubicBezTo>
                <a:cubicBezTo>
                  <a:pt x="785279" y="-25042"/>
                  <a:pt x="917762" y="-5537"/>
                  <a:pt x="1190244" y="0"/>
                </a:cubicBezTo>
                <a:cubicBezTo>
                  <a:pt x="1462726" y="5537"/>
                  <a:pt x="1667120" y="-21232"/>
                  <a:pt x="1947672" y="0"/>
                </a:cubicBezTo>
                <a:cubicBezTo>
                  <a:pt x="2228224" y="21232"/>
                  <a:pt x="2280631" y="-21698"/>
                  <a:pt x="2583370" y="0"/>
                </a:cubicBezTo>
                <a:cubicBezTo>
                  <a:pt x="2886109" y="21698"/>
                  <a:pt x="3022941" y="19647"/>
                  <a:pt x="3219069" y="0"/>
                </a:cubicBezTo>
                <a:cubicBezTo>
                  <a:pt x="3415197" y="-19647"/>
                  <a:pt x="3747500" y="26991"/>
                  <a:pt x="4057650" y="0"/>
                </a:cubicBezTo>
                <a:cubicBezTo>
                  <a:pt x="4056752" y="7180"/>
                  <a:pt x="4057819" y="13790"/>
                  <a:pt x="4057650" y="18288"/>
                </a:cubicBezTo>
                <a:cubicBezTo>
                  <a:pt x="3865148" y="-3313"/>
                  <a:pt x="3702543" y="49468"/>
                  <a:pt x="3381375" y="18288"/>
                </a:cubicBezTo>
                <a:cubicBezTo>
                  <a:pt x="3060208" y="-12892"/>
                  <a:pt x="2956571" y="-8678"/>
                  <a:pt x="2826830" y="18288"/>
                </a:cubicBezTo>
                <a:cubicBezTo>
                  <a:pt x="2697089" y="45254"/>
                  <a:pt x="2411031" y="43154"/>
                  <a:pt x="2150555" y="18288"/>
                </a:cubicBezTo>
                <a:cubicBezTo>
                  <a:pt x="1890080" y="-6578"/>
                  <a:pt x="1741827" y="-615"/>
                  <a:pt x="1474280" y="18288"/>
                </a:cubicBezTo>
                <a:cubicBezTo>
                  <a:pt x="1206734" y="37191"/>
                  <a:pt x="998203" y="33335"/>
                  <a:pt x="838581" y="18288"/>
                </a:cubicBezTo>
                <a:cubicBezTo>
                  <a:pt x="678959" y="3241"/>
                  <a:pt x="187101" y="-13212"/>
                  <a:pt x="0" y="18288"/>
                </a:cubicBezTo>
                <a:cubicBezTo>
                  <a:pt x="571" y="10093"/>
                  <a:pt x="-125" y="840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A0A07E61-E5CE-1FFF-2B96-D2FD547F1A54}"/>
              </a:ext>
            </a:extLst>
          </p:cNvPr>
          <p:cNvPicPr>
            <a:picLocks noGrp="1" noChangeAspect="1"/>
          </p:cNvPicPr>
          <p:nvPr>
            <p:ph idx="1"/>
          </p:nvPr>
        </p:nvPicPr>
        <p:blipFill>
          <a:blip r:embed="rId2"/>
          <a:stretch>
            <a:fillRect/>
          </a:stretch>
        </p:blipFill>
        <p:spPr>
          <a:xfrm>
            <a:off x="4382842" y="2135963"/>
            <a:ext cx="4433679" cy="2582617"/>
          </a:xfrm>
          <a:prstGeom prst="rect">
            <a:avLst/>
          </a:prstGeom>
        </p:spPr>
      </p:pic>
      <p:pic>
        <p:nvPicPr>
          <p:cNvPr id="7" name="Picture 6">
            <a:extLst>
              <a:ext uri="{FF2B5EF4-FFF2-40B4-BE49-F238E27FC236}">
                <a16:creationId xmlns:a16="http://schemas.microsoft.com/office/drawing/2014/main" id="{D8F63AB5-93EC-16D2-F607-0D3F186549C5}"/>
              </a:ext>
            </a:extLst>
          </p:cNvPr>
          <p:cNvPicPr>
            <a:picLocks noChangeAspect="1"/>
          </p:cNvPicPr>
          <p:nvPr/>
        </p:nvPicPr>
        <p:blipFill>
          <a:blip r:embed="rId3"/>
          <a:stretch>
            <a:fillRect/>
          </a:stretch>
        </p:blipFill>
        <p:spPr>
          <a:xfrm>
            <a:off x="173161" y="4496981"/>
            <a:ext cx="3883143" cy="2261930"/>
          </a:xfrm>
          <a:prstGeom prst="rect">
            <a:avLst/>
          </a:prstGeom>
        </p:spPr>
      </p:pic>
      <p:pic>
        <p:nvPicPr>
          <p:cNvPr id="9" name="Picture 8">
            <a:extLst>
              <a:ext uri="{FF2B5EF4-FFF2-40B4-BE49-F238E27FC236}">
                <a16:creationId xmlns:a16="http://schemas.microsoft.com/office/drawing/2014/main" id="{A2FB7472-BA1E-EA91-B061-6E1D72CA9E02}"/>
              </a:ext>
            </a:extLst>
          </p:cNvPr>
          <p:cNvPicPr>
            <a:picLocks noChangeAspect="1"/>
          </p:cNvPicPr>
          <p:nvPr/>
        </p:nvPicPr>
        <p:blipFill>
          <a:blip r:embed="rId4"/>
          <a:stretch>
            <a:fillRect/>
          </a:stretch>
        </p:blipFill>
        <p:spPr>
          <a:xfrm>
            <a:off x="173162" y="2135963"/>
            <a:ext cx="3883143" cy="2261930"/>
          </a:xfrm>
          <a:prstGeom prst="rect">
            <a:avLst/>
          </a:prstGeom>
        </p:spPr>
      </p:pic>
    </p:spTree>
    <p:extLst>
      <p:ext uri="{BB962C8B-B14F-4D97-AF65-F5344CB8AC3E}">
        <p14:creationId xmlns:p14="http://schemas.microsoft.com/office/powerpoint/2010/main" val="9867507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1B8C2-0380-1F72-E49E-D611E3C02174}"/>
              </a:ext>
            </a:extLst>
          </p:cNvPr>
          <p:cNvSpPr>
            <a:spLocks noGrp="1"/>
          </p:cNvSpPr>
          <p:nvPr>
            <p:ph type="title"/>
          </p:nvPr>
        </p:nvSpPr>
        <p:spPr/>
        <p:txBody>
          <a:bodyPr/>
          <a:lstStyle/>
          <a:p>
            <a:r>
              <a:rPr lang="en-US" dirty="0"/>
              <a:t>Reporting Model Performance (flow)</a:t>
            </a:r>
          </a:p>
        </p:txBody>
      </p:sp>
      <p:sp>
        <p:nvSpPr>
          <p:cNvPr id="3" name="Content Placeholder 2">
            <a:extLst>
              <a:ext uri="{FF2B5EF4-FFF2-40B4-BE49-F238E27FC236}">
                <a16:creationId xmlns:a16="http://schemas.microsoft.com/office/drawing/2014/main" id="{207BB961-0EE6-5F32-F2D5-115C9A408871}"/>
              </a:ext>
            </a:extLst>
          </p:cNvPr>
          <p:cNvSpPr>
            <a:spLocks noGrp="1"/>
          </p:cNvSpPr>
          <p:nvPr>
            <p:ph idx="1"/>
          </p:nvPr>
        </p:nvSpPr>
        <p:spPr/>
        <p:txBody>
          <a:bodyPr/>
          <a:lstStyle/>
          <a:p>
            <a:r>
              <a:rPr lang="en-US" dirty="0"/>
              <a:t>Event modeling</a:t>
            </a:r>
          </a:p>
          <a:p>
            <a:pPr lvl="1"/>
            <a:r>
              <a:rPr lang="en-US" b="1" dirty="0"/>
              <a:t>Graphical comparison between simulated and observe time series</a:t>
            </a:r>
          </a:p>
          <a:p>
            <a:pPr lvl="1"/>
            <a:r>
              <a:rPr lang="en-US" b="1" dirty="0"/>
              <a:t>Peak magnitude and timing</a:t>
            </a:r>
          </a:p>
          <a:p>
            <a:pPr lvl="1"/>
            <a:r>
              <a:rPr lang="en-US" b="1" dirty="0"/>
              <a:t>Performance metrics and Performance rating</a:t>
            </a:r>
          </a:p>
          <a:p>
            <a:r>
              <a:rPr lang="en-US" dirty="0"/>
              <a:t>Continuous Modeling</a:t>
            </a:r>
          </a:p>
          <a:p>
            <a:pPr lvl="1"/>
            <a:r>
              <a:rPr lang="en-US" b="1" dirty="0"/>
              <a:t>Runoff signatures</a:t>
            </a:r>
          </a:p>
          <a:p>
            <a:pPr lvl="2"/>
            <a:r>
              <a:rPr lang="en-US" b="1" dirty="0"/>
              <a:t>Monthly volumes</a:t>
            </a:r>
          </a:p>
          <a:p>
            <a:pPr lvl="2"/>
            <a:r>
              <a:rPr lang="en-US" dirty="0"/>
              <a:t>% AEP</a:t>
            </a:r>
          </a:p>
          <a:p>
            <a:pPr lvl="1"/>
            <a:r>
              <a:rPr lang="en-US" dirty="0"/>
              <a:t>Graphs</a:t>
            </a:r>
          </a:p>
          <a:p>
            <a:pPr lvl="2"/>
            <a:r>
              <a:rPr lang="en-US" dirty="0"/>
              <a:t>Scatter plots (R^2 linear regression line)</a:t>
            </a:r>
          </a:p>
          <a:p>
            <a:pPr lvl="2"/>
            <a:r>
              <a:rPr lang="en-US" dirty="0"/>
              <a:t>Cumulative distributions</a:t>
            </a:r>
          </a:p>
          <a:p>
            <a:pPr lvl="2"/>
            <a:r>
              <a:rPr lang="en-US" dirty="0"/>
              <a:t>Flow duration curves</a:t>
            </a:r>
          </a:p>
          <a:p>
            <a:pPr lvl="1"/>
            <a:r>
              <a:rPr lang="en-US" b="1" dirty="0"/>
              <a:t>Performance metrics and Performance rating</a:t>
            </a:r>
          </a:p>
          <a:p>
            <a:pPr lvl="2"/>
            <a:endParaRPr lang="en-US" dirty="0"/>
          </a:p>
          <a:p>
            <a:pPr lvl="2"/>
            <a:endParaRPr lang="en-US" dirty="0"/>
          </a:p>
          <a:p>
            <a:pPr lvl="2"/>
            <a:endParaRPr lang="en-US" dirty="0"/>
          </a:p>
        </p:txBody>
      </p:sp>
    </p:spTree>
    <p:extLst>
      <p:ext uri="{BB962C8B-B14F-4D97-AF65-F5344CB8AC3E}">
        <p14:creationId xmlns:p14="http://schemas.microsoft.com/office/powerpoint/2010/main" val="34947537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Validation - Defined</a:t>
            </a:r>
          </a:p>
        </p:txBody>
      </p:sp>
      <p:sp>
        <p:nvSpPr>
          <p:cNvPr id="3" name="Content Placeholder 2"/>
          <p:cNvSpPr>
            <a:spLocks noGrp="1"/>
          </p:cNvSpPr>
          <p:nvPr>
            <p:ph idx="1"/>
          </p:nvPr>
        </p:nvSpPr>
        <p:spPr/>
        <p:txBody>
          <a:bodyPr/>
          <a:lstStyle/>
          <a:p>
            <a:pPr marL="0" indent="0">
              <a:buNone/>
            </a:pPr>
            <a:r>
              <a:rPr lang="en-US" dirty="0"/>
              <a:t>“(Validation is) when a model that has been calibrated for one data set is evaluated against a different data set of the same variables, at the same site as used in the calibration (the classical ‘split-record test’).” –Bevan and Young (2003)</a:t>
            </a:r>
          </a:p>
        </p:txBody>
      </p:sp>
      <p:graphicFrame>
        <p:nvGraphicFramePr>
          <p:cNvPr id="4" name="Table 4">
            <a:extLst>
              <a:ext uri="{FF2B5EF4-FFF2-40B4-BE49-F238E27FC236}">
                <a16:creationId xmlns:a16="http://schemas.microsoft.com/office/drawing/2014/main" id="{B4AE3283-827F-F056-4560-774B504C515C}"/>
              </a:ext>
            </a:extLst>
          </p:cNvPr>
          <p:cNvGraphicFramePr>
            <a:graphicFrameLocks noGrp="1"/>
          </p:cNvGraphicFramePr>
          <p:nvPr>
            <p:extLst>
              <p:ext uri="{D42A27DB-BD31-4B8C-83A1-F6EECF244321}">
                <p14:modId xmlns:p14="http://schemas.microsoft.com/office/powerpoint/2010/main" val="2426933686"/>
              </p:ext>
            </p:extLst>
          </p:nvPr>
        </p:nvGraphicFramePr>
        <p:xfrm>
          <a:off x="1524000" y="3659549"/>
          <a:ext cx="6096000" cy="185420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445207055"/>
                    </a:ext>
                  </a:extLst>
                </a:gridCol>
                <a:gridCol w="3048000">
                  <a:extLst>
                    <a:ext uri="{9D8B030D-6E8A-4147-A177-3AD203B41FA5}">
                      <a16:colId xmlns:a16="http://schemas.microsoft.com/office/drawing/2014/main" val="1132788636"/>
                    </a:ext>
                  </a:extLst>
                </a:gridCol>
              </a:tblGrid>
              <a:tr h="370840">
                <a:tc>
                  <a:txBody>
                    <a:bodyPr/>
                    <a:lstStyle/>
                    <a:p>
                      <a:r>
                        <a:rPr lang="en-US" dirty="0"/>
                        <a:t>Calibration Event</a:t>
                      </a:r>
                    </a:p>
                  </a:txBody>
                  <a:tcPr/>
                </a:tc>
                <a:tc>
                  <a:txBody>
                    <a:bodyPr/>
                    <a:lstStyle/>
                    <a:p>
                      <a:r>
                        <a:rPr lang="en-US" dirty="0"/>
                        <a:t>Validation Events</a:t>
                      </a:r>
                    </a:p>
                  </a:txBody>
                  <a:tcPr/>
                </a:tc>
                <a:extLst>
                  <a:ext uri="{0D108BD9-81ED-4DB2-BD59-A6C34878D82A}">
                    <a16:rowId xmlns:a16="http://schemas.microsoft.com/office/drawing/2014/main" val="1526546034"/>
                  </a:ext>
                </a:extLst>
              </a:tr>
              <a:tr h="370840">
                <a:tc>
                  <a:txBody>
                    <a:bodyPr/>
                    <a:lstStyle/>
                    <a:p>
                      <a:r>
                        <a:rPr lang="en-US" dirty="0"/>
                        <a:t>Jan 2004</a:t>
                      </a:r>
                    </a:p>
                  </a:txBody>
                  <a:tcPr/>
                </a:tc>
                <a:tc>
                  <a:txBody>
                    <a:bodyPr/>
                    <a:lstStyle/>
                    <a:p>
                      <a:r>
                        <a:rPr lang="en-US" dirty="0"/>
                        <a:t>Jan 1997</a:t>
                      </a:r>
                    </a:p>
                  </a:txBody>
                  <a:tcPr/>
                </a:tc>
                <a:extLst>
                  <a:ext uri="{0D108BD9-81ED-4DB2-BD59-A6C34878D82A}">
                    <a16:rowId xmlns:a16="http://schemas.microsoft.com/office/drawing/2014/main" val="4022468049"/>
                  </a:ext>
                </a:extLst>
              </a:tr>
              <a:tr h="370840">
                <a:tc>
                  <a:txBody>
                    <a:bodyPr/>
                    <a:lstStyle/>
                    <a:p>
                      <a:r>
                        <a:rPr lang="en-US" dirty="0"/>
                        <a:t>August 2017</a:t>
                      </a:r>
                    </a:p>
                  </a:txBody>
                  <a:tcPr/>
                </a:tc>
                <a:tc>
                  <a:txBody>
                    <a:bodyPr/>
                    <a:lstStyle/>
                    <a:p>
                      <a:r>
                        <a:rPr lang="en-US" dirty="0"/>
                        <a:t>December 2010</a:t>
                      </a:r>
                    </a:p>
                  </a:txBody>
                  <a:tcPr/>
                </a:tc>
                <a:extLst>
                  <a:ext uri="{0D108BD9-81ED-4DB2-BD59-A6C34878D82A}">
                    <a16:rowId xmlns:a16="http://schemas.microsoft.com/office/drawing/2014/main" val="2523836009"/>
                  </a:ext>
                </a:extLst>
              </a:tr>
              <a:tr h="370840">
                <a:tc>
                  <a:txBody>
                    <a:bodyPr/>
                    <a:lstStyle/>
                    <a:p>
                      <a:r>
                        <a:rPr lang="en-US" dirty="0"/>
                        <a:t>December 2020</a:t>
                      </a:r>
                    </a:p>
                  </a:txBody>
                  <a:tcPr/>
                </a:tc>
                <a:tc>
                  <a:txBody>
                    <a:bodyPr/>
                    <a:lstStyle/>
                    <a:p>
                      <a:endParaRPr lang="en-US"/>
                    </a:p>
                  </a:txBody>
                  <a:tcPr/>
                </a:tc>
                <a:extLst>
                  <a:ext uri="{0D108BD9-81ED-4DB2-BD59-A6C34878D82A}">
                    <a16:rowId xmlns:a16="http://schemas.microsoft.com/office/drawing/2014/main" val="2779337153"/>
                  </a:ext>
                </a:extLst>
              </a:tr>
              <a:tr h="370840">
                <a:tc>
                  <a:txBody>
                    <a:bodyPr/>
                    <a:lstStyle/>
                    <a:p>
                      <a:r>
                        <a:rPr lang="en-US" dirty="0"/>
                        <a:t>November 2024</a:t>
                      </a:r>
                    </a:p>
                  </a:txBody>
                  <a:tcPr/>
                </a:tc>
                <a:tc>
                  <a:txBody>
                    <a:bodyPr/>
                    <a:lstStyle/>
                    <a:p>
                      <a:endParaRPr lang="en-US" dirty="0"/>
                    </a:p>
                  </a:txBody>
                  <a:tcPr/>
                </a:tc>
                <a:extLst>
                  <a:ext uri="{0D108BD9-81ED-4DB2-BD59-A6C34878D82A}">
                    <a16:rowId xmlns:a16="http://schemas.microsoft.com/office/drawing/2014/main" val="3476553765"/>
                  </a:ext>
                </a:extLst>
              </a:tr>
            </a:tbl>
          </a:graphicData>
        </a:graphic>
      </p:graphicFrame>
    </p:spTree>
    <p:extLst>
      <p:ext uri="{BB962C8B-B14F-4D97-AF65-F5344CB8AC3E}">
        <p14:creationId xmlns:p14="http://schemas.microsoft.com/office/powerpoint/2010/main" val="354350580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88035"/>
            <a:ext cx="7886700" cy="1325563"/>
          </a:xfrm>
        </p:spPr>
        <p:txBody>
          <a:bodyPr/>
          <a:lstStyle/>
          <a:p>
            <a:r>
              <a:rPr lang="en-US" dirty="0"/>
              <a:t>Validation in the Modelling Process</a:t>
            </a:r>
          </a:p>
        </p:txBody>
      </p:sp>
      <p:pic>
        <p:nvPicPr>
          <p:cNvPr id="8" name="Picture 7"/>
          <p:cNvPicPr>
            <a:picLocks noChangeAspect="1"/>
          </p:cNvPicPr>
          <p:nvPr/>
        </p:nvPicPr>
        <p:blipFill>
          <a:blip r:embed="rId3"/>
          <a:stretch>
            <a:fillRect/>
          </a:stretch>
        </p:blipFill>
        <p:spPr>
          <a:xfrm>
            <a:off x="154151" y="1413598"/>
            <a:ext cx="8835698" cy="4501499"/>
          </a:xfrm>
          <a:prstGeom prst="rect">
            <a:avLst/>
          </a:prstGeom>
        </p:spPr>
      </p:pic>
    </p:spTree>
    <p:extLst>
      <p:ext uri="{BB962C8B-B14F-4D97-AF65-F5344CB8AC3E}">
        <p14:creationId xmlns:p14="http://schemas.microsoft.com/office/powerpoint/2010/main" val="42710528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Validation</a:t>
            </a:r>
          </a:p>
        </p:txBody>
      </p:sp>
      <p:sp>
        <p:nvSpPr>
          <p:cNvPr id="4" name="Content Placeholder 3"/>
          <p:cNvSpPr>
            <a:spLocks noGrp="1"/>
          </p:cNvSpPr>
          <p:nvPr>
            <p:ph idx="1"/>
          </p:nvPr>
        </p:nvSpPr>
        <p:spPr/>
        <p:txBody>
          <a:bodyPr/>
          <a:lstStyle/>
          <a:p>
            <a:r>
              <a:rPr lang="en-US" dirty="0"/>
              <a:t>Validation events or period should of same or similar duration with similar behavior to calibration period (e.g. wet/dry cycles)</a:t>
            </a:r>
          </a:p>
          <a:p>
            <a:r>
              <a:rPr lang="en-US" dirty="0"/>
              <a:t>Boundary conditions will change, Model parameters will remain unchanged from calibrated model (</a:t>
            </a:r>
            <a:r>
              <a:rPr lang="en-US" u="sng" dirty="0">
                <a:solidFill>
                  <a:srgbClr val="FF0000"/>
                </a:solidFill>
              </a:rPr>
              <a:t>except for initial condition, initial conditions are event specific!</a:t>
            </a:r>
            <a:r>
              <a:rPr lang="en-US" dirty="0"/>
              <a:t>)</a:t>
            </a:r>
          </a:p>
          <a:p>
            <a:r>
              <a:rPr lang="en-US" dirty="0"/>
              <a:t>Define your performance criteria up front</a:t>
            </a:r>
          </a:p>
          <a:p>
            <a:pPr lvl="1"/>
            <a:r>
              <a:rPr lang="en-US" dirty="0"/>
              <a:t>If validation fails go back to calibration – reconsider processes and parameterization </a:t>
            </a:r>
          </a:p>
          <a:p>
            <a:r>
              <a:rPr lang="en-US" dirty="0"/>
              <a:t>EM-1110-2-1417 suggests 2 validation events</a:t>
            </a:r>
          </a:p>
        </p:txBody>
      </p:sp>
    </p:spTree>
    <p:extLst>
      <p:ext uri="{BB962C8B-B14F-4D97-AF65-F5344CB8AC3E}">
        <p14:creationId xmlns:p14="http://schemas.microsoft.com/office/powerpoint/2010/main" val="6296852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645952E-F1B0-3BB2-65C5-54B08F8CB1CA}"/>
              </a:ext>
            </a:extLst>
          </p:cNvPr>
          <p:cNvPicPr>
            <a:picLocks noChangeAspect="1"/>
          </p:cNvPicPr>
          <p:nvPr/>
        </p:nvPicPr>
        <p:blipFill>
          <a:blip r:embed="rId2"/>
          <a:stretch>
            <a:fillRect/>
          </a:stretch>
        </p:blipFill>
        <p:spPr>
          <a:xfrm>
            <a:off x="6450594" y="1525468"/>
            <a:ext cx="1858830" cy="2743200"/>
          </a:xfrm>
          <a:prstGeom prst="rect">
            <a:avLst/>
          </a:prstGeom>
        </p:spPr>
      </p:pic>
      <p:pic>
        <p:nvPicPr>
          <p:cNvPr id="7" name="Picture 6">
            <a:extLst>
              <a:ext uri="{FF2B5EF4-FFF2-40B4-BE49-F238E27FC236}">
                <a16:creationId xmlns:a16="http://schemas.microsoft.com/office/drawing/2014/main" id="{544C1159-6140-AD5C-3672-1C51897ABBE0}"/>
              </a:ext>
            </a:extLst>
          </p:cNvPr>
          <p:cNvPicPr>
            <a:picLocks noChangeAspect="1"/>
          </p:cNvPicPr>
          <p:nvPr/>
        </p:nvPicPr>
        <p:blipFill>
          <a:blip r:embed="rId3"/>
          <a:stretch>
            <a:fillRect/>
          </a:stretch>
        </p:blipFill>
        <p:spPr>
          <a:xfrm>
            <a:off x="4455011" y="1525468"/>
            <a:ext cx="1848390" cy="2743200"/>
          </a:xfrm>
          <a:prstGeom prst="rect">
            <a:avLst/>
          </a:prstGeom>
        </p:spPr>
      </p:pic>
      <p:pic>
        <p:nvPicPr>
          <p:cNvPr id="9" name="Picture 8">
            <a:extLst>
              <a:ext uri="{FF2B5EF4-FFF2-40B4-BE49-F238E27FC236}">
                <a16:creationId xmlns:a16="http://schemas.microsoft.com/office/drawing/2014/main" id="{F8532795-188C-E786-16BA-CD1115CCD9BB}"/>
              </a:ext>
            </a:extLst>
          </p:cNvPr>
          <p:cNvPicPr>
            <a:picLocks noChangeAspect="1"/>
          </p:cNvPicPr>
          <p:nvPr/>
        </p:nvPicPr>
        <p:blipFill>
          <a:blip r:embed="rId4"/>
          <a:stretch>
            <a:fillRect/>
          </a:stretch>
        </p:blipFill>
        <p:spPr>
          <a:xfrm>
            <a:off x="2532457" y="1525468"/>
            <a:ext cx="1840650" cy="2743200"/>
          </a:xfrm>
          <a:prstGeom prst="rect">
            <a:avLst/>
          </a:prstGeom>
        </p:spPr>
      </p:pic>
      <p:pic>
        <p:nvPicPr>
          <p:cNvPr id="11" name="Picture 10">
            <a:extLst>
              <a:ext uri="{FF2B5EF4-FFF2-40B4-BE49-F238E27FC236}">
                <a16:creationId xmlns:a16="http://schemas.microsoft.com/office/drawing/2014/main" id="{29F6FF84-6BB8-9655-B7B0-DCDEAAE8A628}"/>
              </a:ext>
            </a:extLst>
          </p:cNvPr>
          <p:cNvPicPr>
            <a:picLocks noChangeAspect="1"/>
          </p:cNvPicPr>
          <p:nvPr/>
        </p:nvPicPr>
        <p:blipFill>
          <a:blip r:embed="rId5"/>
          <a:stretch>
            <a:fillRect/>
          </a:stretch>
        </p:blipFill>
        <p:spPr>
          <a:xfrm>
            <a:off x="572278" y="1525468"/>
            <a:ext cx="1852650" cy="2743200"/>
          </a:xfrm>
          <a:prstGeom prst="rect">
            <a:avLst/>
          </a:prstGeom>
        </p:spPr>
      </p:pic>
      <p:sp>
        <p:nvSpPr>
          <p:cNvPr id="12" name="TextBox 11">
            <a:extLst>
              <a:ext uri="{FF2B5EF4-FFF2-40B4-BE49-F238E27FC236}">
                <a16:creationId xmlns:a16="http://schemas.microsoft.com/office/drawing/2014/main" id="{21C97069-CE21-C593-78FB-2C5687E2C703}"/>
              </a:ext>
            </a:extLst>
          </p:cNvPr>
          <p:cNvSpPr txBox="1"/>
          <p:nvPr/>
        </p:nvSpPr>
        <p:spPr>
          <a:xfrm>
            <a:off x="2587769" y="4992739"/>
            <a:ext cx="1867242" cy="365760"/>
          </a:xfrm>
          <a:prstGeom prst="rect">
            <a:avLst/>
          </a:prstGeom>
          <a:noFill/>
        </p:spPr>
        <p:txBody>
          <a:bodyPr wrap="none" rtlCol="0">
            <a:spAutoFit/>
          </a:bodyPr>
          <a:lstStyle/>
          <a:p>
            <a:r>
              <a:rPr lang="en-US" dirty="0"/>
              <a:t>Calibration Events</a:t>
            </a:r>
          </a:p>
        </p:txBody>
      </p:sp>
      <p:sp>
        <p:nvSpPr>
          <p:cNvPr id="13" name="TextBox 12">
            <a:extLst>
              <a:ext uri="{FF2B5EF4-FFF2-40B4-BE49-F238E27FC236}">
                <a16:creationId xmlns:a16="http://schemas.microsoft.com/office/drawing/2014/main" id="{FD408D7D-C810-7038-2A00-299119590D7F}"/>
              </a:ext>
            </a:extLst>
          </p:cNvPr>
          <p:cNvSpPr txBox="1"/>
          <p:nvPr/>
        </p:nvSpPr>
        <p:spPr>
          <a:xfrm>
            <a:off x="6522396" y="4213734"/>
            <a:ext cx="1697260" cy="369332"/>
          </a:xfrm>
          <a:prstGeom prst="rect">
            <a:avLst/>
          </a:prstGeom>
          <a:noFill/>
        </p:spPr>
        <p:txBody>
          <a:bodyPr wrap="none" rtlCol="0">
            <a:spAutoFit/>
          </a:bodyPr>
          <a:lstStyle/>
          <a:p>
            <a:r>
              <a:rPr lang="en-US" dirty="0"/>
              <a:t>Validation Event</a:t>
            </a:r>
          </a:p>
        </p:txBody>
      </p:sp>
      <p:sp>
        <p:nvSpPr>
          <p:cNvPr id="14" name="Left Brace 13">
            <a:extLst>
              <a:ext uri="{FF2B5EF4-FFF2-40B4-BE49-F238E27FC236}">
                <a16:creationId xmlns:a16="http://schemas.microsoft.com/office/drawing/2014/main" id="{F4286EEF-87FD-5D5B-33FB-E35066F99487}"/>
              </a:ext>
            </a:extLst>
          </p:cNvPr>
          <p:cNvSpPr/>
          <p:nvPr/>
        </p:nvSpPr>
        <p:spPr>
          <a:xfrm rot="16200000">
            <a:off x="3237293" y="2101324"/>
            <a:ext cx="526577" cy="5080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741103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Summary</a:t>
            </a:r>
          </a:p>
        </p:txBody>
      </p:sp>
      <p:sp>
        <p:nvSpPr>
          <p:cNvPr id="3" name="Content Placeholder 2"/>
          <p:cNvSpPr>
            <a:spLocks noGrp="1"/>
          </p:cNvSpPr>
          <p:nvPr>
            <p:ph idx="1"/>
          </p:nvPr>
        </p:nvSpPr>
        <p:spPr/>
        <p:txBody>
          <a:bodyPr>
            <a:normAutofit/>
          </a:bodyPr>
          <a:lstStyle/>
          <a:p>
            <a:r>
              <a:rPr lang="en-US" sz="2400" dirty="0"/>
              <a:t>Discuss modeling theory</a:t>
            </a:r>
          </a:p>
          <a:p>
            <a:r>
              <a:rPr lang="en-US" sz="2400" dirty="0"/>
              <a:t>Discuss Model Classification</a:t>
            </a:r>
          </a:p>
          <a:p>
            <a:r>
              <a:rPr lang="en-US" sz="2400" dirty="0"/>
              <a:t>Overview of calibration in the modelling process</a:t>
            </a:r>
          </a:p>
          <a:p>
            <a:r>
              <a:rPr lang="en-US" sz="2400" dirty="0"/>
              <a:t>Discuss event vs continuous simulation</a:t>
            </a:r>
          </a:p>
          <a:p>
            <a:r>
              <a:rPr lang="en-US" sz="2400" dirty="0"/>
              <a:t>Quantify model accuracy through performance metrics</a:t>
            </a:r>
          </a:p>
          <a:p>
            <a:pPr lvl="1"/>
            <a:r>
              <a:rPr lang="en-US" sz="2100" dirty="0"/>
              <a:t>Recommendations for reporting calibration results</a:t>
            </a:r>
          </a:p>
          <a:p>
            <a:r>
              <a:rPr lang="en-US" sz="2400" dirty="0"/>
              <a:t>Discuss model validation</a:t>
            </a:r>
          </a:p>
        </p:txBody>
      </p:sp>
    </p:spTree>
    <p:extLst>
      <p:ext uri="{BB962C8B-B14F-4D97-AF65-F5344CB8AC3E}">
        <p14:creationId xmlns:p14="http://schemas.microsoft.com/office/powerpoint/2010/main" val="35656141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References</a:t>
            </a:r>
          </a:p>
        </p:txBody>
      </p:sp>
      <p:sp>
        <p:nvSpPr>
          <p:cNvPr id="4" name="Content Placeholder 3"/>
          <p:cNvSpPr>
            <a:spLocks noGrp="1"/>
          </p:cNvSpPr>
          <p:nvPr>
            <p:ph idx="1"/>
          </p:nvPr>
        </p:nvSpPr>
        <p:spPr/>
        <p:txBody>
          <a:bodyPr/>
          <a:lstStyle/>
          <a:p>
            <a:pPr marL="0" indent="0">
              <a:buNone/>
            </a:pPr>
            <a:r>
              <a:rPr lang="en-US" sz="1800" dirty="0" err="1"/>
              <a:t>Moriasi</a:t>
            </a:r>
            <a:r>
              <a:rPr lang="en-US" sz="1800" dirty="0"/>
              <a:t>, D. N., Gitau, M. W., Pai, N., &amp; </a:t>
            </a:r>
            <a:r>
              <a:rPr lang="en-US" sz="1800" dirty="0" err="1"/>
              <a:t>Daggupati</a:t>
            </a:r>
            <a:r>
              <a:rPr lang="en-US" sz="1800" dirty="0"/>
              <a:t>, P. (2015). Hydrologic and Water Quality Models: Performance Measures and Evaluation Criteria. Transactions of the American Society of Agricultural and Biological Engineers, 58(6), 1763-1785.</a:t>
            </a:r>
          </a:p>
          <a:p>
            <a:pPr marL="0" indent="0">
              <a:buNone/>
            </a:pPr>
            <a:endParaRPr lang="en-US" sz="1800" dirty="0"/>
          </a:p>
          <a:p>
            <a:pPr marL="0" indent="0">
              <a:buNone/>
            </a:pPr>
            <a:r>
              <a:rPr lang="en-US" sz="1800" dirty="0" err="1"/>
              <a:t>Beven</a:t>
            </a:r>
            <a:r>
              <a:rPr lang="en-US" sz="1800" dirty="0"/>
              <a:t>, K., and P. Young (2013), A guide to good practice in modeling semantics for authors and referees, Water </a:t>
            </a:r>
            <a:r>
              <a:rPr lang="en-US" sz="1800" dirty="0" err="1"/>
              <a:t>Resour</a:t>
            </a:r>
            <a:r>
              <a:rPr lang="en-US" sz="1800" dirty="0"/>
              <a:t>. Res., 49, 5092–5098, doi:10.1002/wrcr.20393.</a:t>
            </a:r>
          </a:p>
          <a:p>
            <a:pPr marL="0" indent="0">
              <a:buNone/>
            </a:pPr>
            <a:endParaRPr lang="en-US" sz="1800" dirty="0"/>
          </a:p>
          <a:p>
            <a:pPr marL="0" indent="0">
              <a:buNone/>
            </a:pPr>
            <a:r>
              <a:rPr lang="en-US" sz="1800" dirty="0" err="1"/>
              <a:t>Moriasi</a:t>
            </a:r>
            <a:r>
              <a:rPr lang="en-US" sz="1800" dirty="0"/>
              <a:t>, D. N., J.G. Arnold, M.W. Van </a:t>
            </a:r>
            <a:r>
              <a:rPr lang="en-US" sz="1800" dirty="0" err="1"/>
              <a:t>Liew</a:t>
            </a:r>
            <a:r>
              <a:rPr lang="en-US" sz="1800" dirty="0"/>
              <a:t>, R.L. </a:t>
            </a:r>
            <a:r>
              <a:rPr lang="en-US" sz="1800" dirty="0" err="1"/>
              <a:t>Bingner</a:t>
            </a:r>
            <a:r>
              <a:rPr lang="en-US" sz="1800" dirty="0"/>
              <a:t>, R.D. </a:t>
            </a:r>
            <a:r>
              <a:rPr lang="en-US" sz="1800" dirty="0" err="1"/>
              <a:t>Harmel</a:t>
            </a:r>
            <a:r>
              <a:rPr lang="en-US" sz="1800" dirty="0"/>
              <a:t>, and T.L. </a:t>
            </a:r>
            <a:r>
              <a:rPr lang="en-US" sz="1800" dirty="0" err="1"/>
              <a:t>Veith</a:t>
            </a:r>
            <a:r>
              <a:rPr lang="en-US" sz="1800" dirty="0"/>
              <a:t>, Model evaluation guidelines for systematic quantification of accuracy in watershed simulations, Transactions of the ASABE 50 (3), 885-900, 2007</a:t>
            </a:r>
          </a:p>
          <a:p>
            <a:pPr marL="0" indent="0">
              <a:buNone/>
            </a:pPr>
            <a:endParaRPr lang="en-US" sz="1800" dirty="0"/>
          </a:p>
          <a:p>
            <a:pPr marL="0" indent="0">
              <a:buNone/>
            </a:pPr>
            <a:r>
              <a:rPr lang="en-US" sz="1800" dirty="0" err="1"/>
              <a:t>Rykiel</a:t>
            </a:r>
            <a:r>
              <a:rPr lang="en-US" sz="1800" dirty="0"/>
              <a:t>, E.J., Jr. 1996. Testing ecological models: the meaning of validation. </a:t>
            </a:r>
            <a:r>
              <a:rPr lang="en-US" sz="1800" i="1" dirty="0"/>
              <a:t>Ecological Modeling</a:t>
            </a:r>
            <a:r>
              <a:rPr lang="en-US" sz="1800" dirty="0"/>
              <a:t>, 90:229-244.</a:t>
            </a:r>
          </a:p>
          <a:p>
            <a:pPr marL="0" indent="0">
              <a:buNone/>
            </a:pPr>
            <a:endParaRPr lang="en-US" sz="1800" dirty="0"/>
          </a:p>
        </p:txBody>
      </p:sp>
    </p:spTree>
    <p:extLst>
      <p:ext uri="{BB962C8B-B14F-4D97-AF65-F5344CB8AC3E}">
        <p14:creationId xmlns:p14="http://schemas.microsoft.com/office/powerpoint/2010/main" val="17860281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Model</a:t>
            </a:r>
          </a:p>
        </p:txBody>
      </p:sp>
      <p:pic>
        <p:nvPicPr>
          <p:cNvPr id="4" name="Picture 3" descr="scsc3">
            <a:extLst>
              <a:ext uri="{FF2B5EF4-FFF2-40B4-BE49-F238E27FC236}">
                <a16:creationId xmlns:a16="http://schemas.microsoft.com/office/drawing/2014/main" id="{5DA8F521-51CF-EF8C-A6B4-5B5EDD1E41E9}"/>
              </a:ext>
            </a:extLst>
          </p:cNvPr>
          <p:cNvPicPr>
            <a:picLocks noChangeAspect="1" noChangeArrowheads="1"/>
          </p:cNvPicPr>
          <p:nvPr/>
        </p:nvPicPr>
        <p:blipFill>
          <a:blip r:embed="rId3" cstate="print"/>
          <a:srcRect l="2759" t="1784" r="4056" b="7355"/>
          <a:stretch>
            <a:fillRect/>
          </a:stretch>
        </p:blipFill>
        <p:spPr bwMode="auto">
          <a:xfrm>
            <a:off x="457200" y="1731335"/>
            <a:ext cx="5618163" cy="4230688"/>
          </a:xfrm>
          <a:prstGeom prst="rect">
            <a:avLst/>
          </a:prstGeom>
          <a:noFill/>
          <a:ln w="9525">
            <a:solidFill>
              <a:schemeClr val="bg2"/>
            </a:solidFill>
            <a:miter lim="800000"/>
            <a:headEnd/>
            <a:tailEnd/>
          </a:ln>
        </p:spPr>
      </p:pic>
      <p:graphicFrame>
        <p:nvGraphicFramePr>
          <p:cNvPr id="5" name="Object 4">
            <a:extLst>
              <a:ext uri="{FF2B5EF4-FFF2-40B4-BE49-F238E27FC236}">
                <a16:creationId xmlns:a16="http://schemas.microsoft.com/office/drawing/2014/main" id="{F4C723EE-9A89-826E-16D2-59A2383587D6}"/>
              </a:ext>
            </a:extLst>
          </p:cNvPr>
          <p:cNvGraphicFramePr>
            <a:graphicFrameLocks noChangeAspect="1"/>
          </p:cNvGraphicFramePr>
          <p:nvPr>
            <p:extLst>
              <p:ext uri="{D42A27DB-BD31-4B8C-83A1-F6EECF244321}">
                <p14:modId xmlns:p14="http://schemas.microsoft.com/office/powerpoint/2010/main" val="1355223749"/>
              </p:ext>
            </p:extLst>
          </p:nvPr>
        </p:nvGraphicFramePr>
        <p:xfrm>
          <a:off x="1447800" y="3179135"/>
          <a:ext cx="1077913" cy="431800"/>
        </p:xfrm>
        <a:graphic>
          <a:graphicData uri="http://schemas.openxmlformats.org/presentationml/2006/ole">
            <mc:AlternateContent xmlns:mc="http://schemas.openxmlformats.org/markup-compatibility/2006">
              <mc:Choice xmlns:v="urn:schemas-microsoft-com:vml" Requires="v">
                <p:oleObj name="Equation" r:id="rId4" imgW="1015920" imgH="419040" progId="Equation.3">
                  <p:embed/>
                </p:oleObj>
              </mc:Choice>
              <mc:Fallback>
                <p:oleObj name="Equation" r:id="rId4" imgW="1015920" imgH="419040" progId="Equation.3">
                  <p:embed/>
                  <p:pic>
                    <p:nvPicPr>
                      <p:cNvPr id="717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179135"/>
                        <a:ext cx="1077913" cy="431800"/>
                      </a:xfrm>
                      <a:prstGeom prst="rect">
                        <a:avLst/>
                      </a:prstGeom>
                      <a:noFill/>
                      <a:extLst>
                        <a:ext uri="{909E8E84-426E-40DD-AFC4-6F175D3DCCD1}">
                          <a14:hiddenFill xmlns:a14="http://schemas.microsoft.com/office/drawing/2010/main">
                            <a:solidFill>
                              <a:schemeClr val="bg1"/>
                            </a:solidFill>
                          </a14:hiddenFill>
                        </a:ext>
                      </a:extLst>
                    </p:spPr>
                  </p:pic>
                </p:oleObj>
              </mc:Fallback>
            </mc:AlternateContent>
          </a:graphicData>
        </a:graphic>
      </p:graphicFrame>
      <p:pic>
        <p:nvPicPr>
          <p:cNvPr id="6" name="Picture 9">
            <a:extLst>
              <a:ext uri="{FF2B5EF4-FFF2-40B4-BE49-F238E27FC236}">
                <a16:creationId xmlns:a16="http://schemas.microsoft.com/office/drawing/2014/main" id="{896E779F-52DF-A409-A418-701BE11CBEE6}"/>
              </a:ext>
            </a:extLst>
          </p:cNvPr>
          <p:cNvPicPr>
            <a:picLocks noChangeAspect="1" noChangeArrowheads="1"/>
          </p:cNvPicPr>
          <p:nvPr/>
        </p:nvPicPr>
        <p:blipFill>
          <a:blip r:embed="rId6" cstate="print"/>
          <a:srcRect l="27592" t="12483" r="13011" b="15535"/>
          <a:stretch>
            <a:fillRect/>
          </a:stretch>
        </p:blipFill>
        <p:spPr bwMode="auto">
          <a:xfrm>
            <a:off x="4828954" y="1070343"/>
            <a:ext cx="3857846" cy="3686599"/>
          </a:xfrm>
          <a:prstGeom prst="rect">
            <a:avLst/>
          </a:prstGeom>
          <a:noFill/>
          <a:ln w="9525">
            <a:solidFill>
              <a:schemeClr val="bg2"/>
            </a:solidFill>
            <a:miter lim="800000"/>
            <a:headEnd/>
            <a:tailEnd/>
          </a:ln>
        </p:spPr>
      </p:pic>
    </p:spTree>
    <p:extLst>
      <p:ext uri="{BB962C8B-B14F-4D97-AF65-F5344CB8AC3E}">
        <p14:creationId xmlns:p14="http://schemas.microsoft.com/office/powerpoint/2010/main" val="7218566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or Continuous</a:t>
            </a:r>
          </a:p>
        </p:txBody>
      </p:sp>
      <p:sp>
        <p:nvSpPr>
          <p:cNvPr id="8" name="Text Placeholder 7"/>
          <p:cNvSpPr>
            <a:spLocks noGrp="1"/>
          </p:cNvSpPr>
          <p:nvPr>
            <p:ph type="body" idx="1"/>
          </p:nvPr>
        </p:nvSpPr>
        <p:spPr/>
        <p:txBody>
          <a:bodyPr/>
          <a:lstStyle/>
          <a:p>
            <a:pPr algn="ctr"/>
            <a:r>
              <a:rPr lang="en-US" dirty="0"/>
              <a:t>Event(s)</a:t>
            </a:r>
          </a:p>
        </p:txBody>
      </p:sp>
      <p:pic>
        <p:nvPicPr>
          <p:cNvPr id="12" name="Content Placeholder 11"/>
          <p:cNvPicPr>
            <a:picLocks noGrp="1" noChangeAspect="1"/>
          </p:cNvPicPr>
          <p:nvPr>
            <p:ph sz="half" idx="2"/>
          </p:nvPr>
        </p:nvPicPr>
        <p:blipFill>
          <a:blip r:embed="rId3"/>
          <a:stretch>
            <a:fillRect/>
          </a:stretch>
        </p:blipFill>
        <p:spPr>
          <a:xfrm>
            <a:off x="457199" y="2174875"/>
            <a:ext cx="4040188" cy="3366824"/>
          </a:xfrm>
          <a:prstGeom prst="rect">
            <a:avLst/>
          </a:prstGeom>
        </p:spPr>
      </p:pic>
      <p:sp>
        <p:nvSpPr>
          <p:cNvPr id="10" name="Text Placeholder 9"/>
          <p:cNvSpPr>
            <a:spLocks noGrp="1"/>
          </p:cNvSpPr>
          <p:nvPr>
            <p:ph type="body" sz="quarter" idx="3"/>
          </p:nvPr>
        </p:nvSpPr>
        <p:spPr/>
        <p:txBody>
          <a:bodyPr/>
          <a:lstStyle/>
          <a:p>
            <a:pPr algn="ctr"/>
            <a:r>
              <a:rPr lang="en-US" dirty="0"/>
              <a:t>Continuous</a:t>
            </a:r>
          </a:p>
        </p:txBody>
      </p:sp>
      <p:pic>
        <p:nvPicPr>
          <p:cNvPr id="13" name="Content Placeholder 12"/>
          <p:cNvPicPr>
            <a:picLocks noGrp="1" noChangeAspect="1"/>
          </p:cNvPicPr>
          <p:nvPr>
            <p:ph sz="quarter" idx="4"/>
          </p:nvPr>
        </p:nvPicPr>
        <p:blipFill>
          <a:blip r:embed="rId4"/>
          <a:stretch>
            <a:fillRect/>
          </a:stretch>
        </p:blipFill>
        <p:spPr>
          <a:xfrm>
            <a:off x="4645026" y="2174875"/>
            <a:ext cx="4040188" cy="3366824"/>
          </a:xfrm>
          <a:prstGeom prst="rect">
            <a:avLst/>
          </a:prstGeom>
        </p:spPr>
      </p:pic>
    </p:spTree>
    <p:extLst>
      <p:ext uri="{BB962C8B-B14F-4D97-AF65-F5344CB8AC3E}">
        <p14:creationId xmlns:p14="http://schemas.microsoft.com/office/powerpoint/2010/main" val="132110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9144000" cy="6890876"/>
          </a:xfrm>
        </p:spPr>
      </p:pic>
      <p:sp>
        <p:nvSpPr>
          <p:cNvPr id="2" name="Title 1"/>
          <p:cNvSpPr>
            <a:spLocks noGrp="1"/>
          </p:cNvSpPr>
          <p:nvPr>
            <p:ph type="title"/>
          </p:nvPr>
        </p:nvSpPr>
        <p:spPr>
          <a:xfrm>
            <a:off x="628650" y="124495"/>
            <a:ext cx="7886700" cy="1325563"/>
          </a:xfrm>
        </p:spPr>
        <p:txBody>
          <a:bodyPr/>
          <a:lstStyle/>
          <a:p>
            <a:r>
              <a:rPr lang="en-US"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Watershed Processes</a:t>
            </a:r>
          </a:p>
        </p:txBody>
      </p:sp>
    </p:spTree>
    <p:extLst>
      <p:ext uri="{BB962C8B-B14F-4D97-AF65-F5344CB8AC3E}">
        <p14:creationId xmlns:p14="http://schemas.microsoft.com/office/powerpoint/2010/main" val="18038020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Constituents of a Model</a:t>
            </a:r>
          </a:p>
        </p:txBody>
      </p:sp>
      <p:sp>
        <p:nvSpPr>
          <p:cNvPr id="3" name="Content Placeholder 2"/>
          <p:cNvSpPr>
            <a:spLocks noGrp="1"/>
          </p:cNvSpPr>
          <p:nvPr>
            <p:ph idx="1"/>
          </p:nvPr>
        </p:nvSpPr>
        <p:spPr/>
        <p:txBody>
          <a:bodyPr/>
          <a:lstStyle/>
          <a:p>
            <a:r>
              <a:rPr lang="en-US" dirty="0"/>
              <a:t>Initial conditions - knowledge about the state of the system at the beginning of the simulation</a:t>
            </a:r>
          </a:p>
          <a:p>
            <a:r>
              <a:rPr lang="en-US" dirty="0"/>
              <a:t>Boundary conditions - values of the system input—the forces that act on the hydrologic system and cause it to change</a:t>
            </a:r>
          </a:p>
          <a:p>
            <a:r>
              <a:rPr lang="en-US" dirty="0"/>
              <a:t>Parameters - numerical measures of the properties of the real-world system</a:t>
            </a:r>
          </a:p>
          <a:p>
            <a:r>
              <a:rPr lang="en-US" dirty="0"/>
              <a:t>State variables - represent the state of the hydrologic system at a particular time and location</a:t>
            </a:r>
          </a:p>
        </p:txBody>
      </p:sp>
    </p:spTree>
    <p:extLst>
      <p:ext uri="{BB962C8B-B14F-4D97-AF65-F5344CB8AC3E}">
        <p14:creationId xmlns:p14="http://schemas.microsoft.com/office/powerpoint/2010/main" val="1548307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Watershed Processes</a:t>
            </a:r>
          </a:p>
        </p:txBody>
      </p:sp>
      <p:pic>
        <p:nvPicPr>
          <p:cNvPr id="18" name="Content Placeholder 1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03590" y="1278094"/>
            <a:ext cx="5736819" cy="4301811"/>
          </a:xfrm>
        </p:spPr>
      </p:pic>
    </p:spTree>
    <p:extLst>
      <p:ext uri="{BB962C8B-B14F-4D97-AF65-F5344CB8AC3E}">
        <p14:creationId xmlns:p14="http://schemas.microsoft.com/office/powerpoint/2010/main" val="1771781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n educational illustration of the hydrologic cycle, depicting the following stages and fluxes in a vibrant, clear manner: 1. Precipitation as rain from clouds onto a mountain and forest. 2. Surface water flow with rivers flowing into an ocean. 3. Groundwater flow shown in cross-section beneath the landscape. 4. Interception with water droplets on tree leaves. 5. Evapotranspiration with water vapor rising from plants and soil. The cycle is shown in a circular layout with arrows indicating flow and labels for each process, enhancing understanding of the water cycle's dynamics.">
            <a:extLst>
              <a:ext uri="{FF2B5EF4-FFF2-40B4-BE49-F238E27FC236}">
                <a16:creationId xmlns:a16="http://schemas.microsoft.com/office/drawing/2014/main" id="{1C8882CA-173B-FA1D-9561-262EE1BB79D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60726" y="155805"/>
            <a:ext cx="6546389" cy="654638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A simplified educational illustration of the hydrologic cycle, focusing on core elements in a clear manner: 1. Precipitation as rain falling from clouds. 2. Surface water flow with a river flowing into a small lake. 3. Evaporation with water vapor rising from the lake back into the clouds. The diagram is designed in a circular layout with arrows indicating the flow and labels for each process, using correct spelling and enhanced readability.">
            <a:extLst>
              <a:ext uri="{FF2B5EF4-FFF2-40B4-BE49-F238E27FC236}">
                <a16:creationId xmlns:a16="http://schemas.microsoft.com/office/drawing/2014/main" id="{5D7A15CA-43F4-74B9-4F6C-B6681A408B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7958" y="364790"/>
            <a:ext cx="6128084" cy="612808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 simplified educational illustration of the hydrologic cycle, focusing on core elements with correct spelling: 1. Precipitation as rain falling from clouds. 2. Surface water flow with a river flowing into a small lake. 3. Evaporation with water vapor rising from the lake back into the clouds. The diagram is designed in a circular layout with arrows indicating the flow and labels for each process, ensuring clarity and readability.">
            <a:extLst>
              <a:ext uri="{FF2B5EF4-FFF2-40B4-BE49-F238E27FC236}">
                <a16:creationId xmlns:a16="http://schemas.microsoft.com/office/drawing/2014/main" id="{A83615CC-D541-89E5-9C1C-A63EC5E762E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274" y="513950"/>
            <a:ext cx="6184232" cy="618423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5298ABD-23C1-C9A2-D10A-2B3FA7E15A0E}"/>
              </a:ext>
            </a:extLst>
          </p:cNvPr>
          <p:cNvSpPr>
            <a:spLocks noGrp="1"/>
          </p:cNvSpPr>
          <p:nvPr>
            <p:ph type="title"/>
          </p:nvPr>
        </p:nvSpPr>
        <p:spPr/>
        <p:txBody>
          <a:bodyPr/>
          <a:lstStyle/>
          <a:p>
            <a:r>
              <a:rPr lang="en-US" dirty="0"/>
              <a:t>OpenAI DALL-E version!</a:t>
            </a:r>
          </a:p>
        </p:txBody>
      </p:sp>
    </p:spTree>
    <p:extLst>
      <p:ext uri="{BB962C8B-B14F-4D97-AF65-F5344CB8AC3E}">
        <p14:creationId xmlns:p14="http://schemas.microsoft.com/office/powerpoint/2010/main" val="159186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fade">
                                      <p:cBhvr>
                                        <p:cTn id="12"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Watershed Processes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32888" y="1690689"/>
            <a:ext cx="5878224" cy="4046221"/>
          </a:xfrm>
        </p:spPr>
      </p:pic>
    </p:spTree>
    <p:extLst>
      <p:ext uri="{BB962C8B-B14F-4D97-AF65-F5344CB8AC3E}">
        <p14:creationId xmlns:p14="http://schemas.microsoft.com/office/powerpoint/2010/main" val="256658151"/>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USACE_FY15</Template>
  <TotalTime>12639</TotalTime>
  <Words>6094</Words>
  <Application>Microsoft Office PowerPoint</Application>
  <PresentationFormat>On-screen Show (4:3)</PresentationFormat>
  <Paragraphs>453</Paragraphs>
  <Slides>60</Slides>
  <Notes>53</Notes>
  <HiddenSlides>3</HiddenSlides>
  <MMClips>0</MMClips>
  <ScaleCrop>false</ScaleCrop>
  <HeadingPairs>
    <vt:vector size="8" baseType="variant">
      <vt:variant>
        <vt:lpstr>Fonts Used</vt:lpstr>
      </vt:variant>
      <vt:variant>
        <vt:i4>8</vt:i4>
      </vt:variant>
      <vt:variant>
        <vt:lpstr>Theme</vt:lpstr>
      </vt:variant>
      <vt:variant>
        <vt:i4>4</vt:i4>
      </vt:variant>
      <vt:variant>
        <vt:lpstr>Embedded OLE Servers</vt:lpstr>
      </vt:variant>
      <vt:variant>
        <vt:i4>1</vt:i4>
      </vt:variant>
      <vt:variant>
        <vt:lpstr>Slide Titles</vt:lpstr>
      </vt:variant>
      <vt:variant>
        <vt:i4>60</vt:i4>
      </vt:variant>
    </vt:vector>
  </HeadingPairs>
  <TitlesOfParts>
    <vt:vector size="73" baseType="lpstr">
      <vt:lpstr>Arial</vt:lpstr>
      <vt:lpstr>Calibri</vt:lpstr>
      <vt:lpstr>Calibri Light</vt:lpstr>
      <vt:lpstr>Cambria Math</vt:lpstr>
      <vt:lpstr>Söhne</vt:lpstr>
      <vt:lpstr>Tw Cen MT</vt:lpstr>
      <vt:lpstr>Wingdings</vt:lpstr>
      <vt:lpstr>Wingdings 3</vt:lpstr>
      <vt:lpstr>USACE_FY15</vt:lpstr>
      <vt:lpstr>Custom Design</vt:lpstr>
      <vt:lpstr>Droplet</vt:lpstr>
      <vt:lpstr>Office Theme</vt:lpstr>
      <vt:lpstr>Equation</vt:lpstr>
      <vt:lpstr>Model Calibration and Validation 2024 Advanced HEC-HMS Class</vt:lpstr>
      <vt:lpstr>Objectives</vt:lpstr>
      <vt:lpstr>Why do we model?</vt:lpstr>
      <vt:lpstr>Why do we model?</vt:lpstr>
      <vt:lpstr>What are we modeling?</vt:lpstr>
      <vt:lpstr>Watershed Processes</vt:lpstr>
      <vt:lpstr>Watershed Processes</vt:lpstr>
      <vt:lpstr>OpenAI DALL-E version!</vt:lpstr>
      <vt:lpstr>Watershed Processes</vt:lpstr>
      <vt:lpstr>What is a mathematical model?</vt:lpstr>
      <vt:lpstr>What is a mathematical model?</vt:lpstr>
      <vt:lpstr>Model Classification</vt:lpstr>
      <vt:lpstr>Model Classification</vt:lpstr>
      <vt:lpstr>Classification: Event or Continuous</vt:lpstr>
      <vt:lpstr>Event or Continuous</vt:lpstr>
      <vt:lpstr>Classification: Spatially-Averaged or Distributed</vt:lpstr>
      <vt:lpstr>Spatially-Averaged or Distributed</vt:lpstr>
      <vt:lpstr>Classification: Empirical or Conceptual</vt:lpstr>
      <vt:lpstr>Empirical or Conceptual</vt:lpstr>
      <vt:lpstr>Classification: Deterministic or Stochastic</vt:lpstr>
      <vt:lpstr>Classification: Measured-Parameter or Fitted-Parameter</vt:lpstr>
      <vt:lpstr>Calibration - Defined</vt:lpstr>
      <vt:lpstr>Calibration - Illustrated</vt:lpstr>
      <vt:lpstr>Calibration in the Modelling Process</vt:lpstr>
      <vt:lpstr>Calibration – Raw Data</vt:lpstr>
      <vt:lpstr>Calibration – Model Methods</vt:lpstr>
      <vt:lpstr>Calibration – Parameter Adjustment</vt:lpstr>
      <vt:lpstr>Calibration – Parameter Adjustment Guidelines</vt:lpstr>
      <vt:lpstr>Event vs. Continuous - Calibration</vt:lpstr>
      <vt:lpstr>Calibration – Event Example</vt:lpstr>
      <vt:lpstr>Calibration – Event Example</vt:lpstr>
      <vt:lpstr>Calibration – Event Example</vt:lpstr>
      <vt:lpstr>Calibration – Event Example</vt:lpstr>
      <vt:lpstr>Calibration – Continuous Simulation Example</vt:lpstr>
      <vt:lpstr>Calibration – Continuous Simulation Example</vt:lpstr>
      <vt:lpstr>Calibration – Continuous Simulation Example</vt:lpstr>
      <vt:lpstr>Calibration – Continuous Simulation Example</vt:lpstr>
      <vt:lpstr>Evaluating Model Output</vt:lpstr>
      <vt:lpstr>Statistics - Coefficient of Determination (R2)</vt:lpstr>
      <vt:lpstr>Statistics - Coefficient of Determination (R2)</vt:lpstr>
      <vt:lpstr>Statistics - Nash-Sutcliffe Efficiency (NSE)</vt:lpstr>
      <vt:lpstr>Statistics - Nash-Sutcliffe Efficiency (NSE)</vt:lpstr>
      <vt:lpstr>Statistics - Root Mean Square Error (RSR)</vt:lpstr>
      <vt:lpstr>Statistics - Root Mean Square Error (RSR)</vt:lpstr>
      <vt:lpstr>Statistics - Percent Bias (PBIAS)</vt:lpstr>
      <vt:lpstr>Statistics - Percent Bias (PBIAS)</vt:lpstr>
      <vt:lpstr>Statistics – Performance Ratings</vt:lpstr>
      <vt:lpstr>Statistics – Performance Ratings</vt:lpstr>
      <vt:lpstr>Statistics – Performance Ratings</vt:lpstr>
      <vt:lpstr>Calibration-App</vt:lpstr>
      <vt:lpstr>Reporting Model Performance (flow)</vt:lpstr>
      <vt:lpstr>Validation - Defined</vt:lpstr>
      <vt:lpstr>Validation in the Modelling Process</vt:lpstr>
      <vt:lpstr>Validation</vt:lpstr>
      <vt:lpstr>PowerPoint Presentation</vt:lpstr>
      <vt:lpstr>Summary</vt:lpstr>
      <vt:lpstr>References</vt:lpstr>
      <vt:lpstr>Example Model</vt:lpstr>
      <vt:lpstr>Event or Continuous</vt:lpstr>
      <vt:lpstr>Constituents of a Model</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Ho, David CIV USARMY CEIWR (USA)</cp:lastModifiedBy>
  <cp:revision>212</cp:revision>
  <cp:lastPrinted>2017-11-01T18:43:27Z</cp:lastPrinted>
  <dcterms:created xsi:type="dcterms:W3CDTF">2015-11-30T16:18:04Z</dcterms:created>
  <dcterms:modified xsi:type="dcterms:W3CDTF">2024-06-21T21:35:52Z</dcterms:modified>
</cp:coreProperties>
</file>