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60"/>
  </p:notesMasterIdLst>
  <p:sldIdLst>
    <p:sldId id="256" r:id="rId3"/>
    <p:sldId id="257" r:id="rId4"/>
    <p:sldId id="258" r:id="rId5"/>
    <p:sldId id="260" r:id="rId6"/>
    <p:sldId id="643" r:id="rId7"/>
    <p:sldId id="261" r:id="rId8"/>
    <p:sldId id="270" r:id="rId9"/>
    <p:sldId id="273" r:id="rId10"/>
    <p:sldId id="278" r:id="rId11"/>
    <p:sldId id="279" r:id="rId12"/>
    <p:sldId id="271" r:id="rId13"/>
    <p:sldId id="272" r:id="rId14"/>
    <p:sldId id="263" r:id="rId15"/>
    <p:sldId id="262" r:id="rId16"/>
    <p:sldId id="274" r:id="rId17"/>
    <p:sldId id="275" r:id="rId18"/>
    <p:sldId id="265" r:id="rId19"/>
    <p:sldId id="264" r:id="rId20"/>
    <p:sldId id="277" r:id="rId21"/>
    <p:sldId id="280" r:id="rId22"/>
    <p:sldId id="276" r:id="rId23"/>
    <p:sldId id="266" r:id="rId24"/>
    <p:sldId id="267" r:id="rId25"/>
    <p:sldId id="281" r:id="rId26"/>
    <p:sldId id="282" r:id="rId27"/>
    <p:sldId id="286" r:id="rId28"/>
    <p:sldId id="283" r:id="rId29"/>
    <p:sldId id="284" r:id="rId30"/>
    <p:sldId id="285" r:id="rId31"/>
    <p:sldId id="302" r:id="rId32"/>
    <p:sldId id="268" r:id="rId33"/>
    <p:sldId id="616" r:id="rId34"/>
    <p:sldId id="269" r:id="rId35"/>
    <p:sldId id="287" r:id="rId36"/>
    <p:sldId id="289" r:id="rId37"/>
    <p:sldId id="295" r:id="rId38"/>
    <p:sldId id="290" r:id="rId39"/>
    <p:sldId id="288" r:id="rId40"/>
    <p:sldId id="617" r:id="rId41"/>
    <p:sldId id="299" r:id="rId42"/>
    <p:sldId id="304" r:id="rId43"/>
    <p:sldId id="296" r:id="rId44"/>
    <p:sldId id="300" r:id="rId45"/>
    <p:sldId id="293" r:id="rId46"/>
    <p:sldId id="294" r:id="rId47"/>
    <p:sldId id="305" r:id="rId48"/>
    <p:sldId id="303" r:id="rId49"/>
    <p:sldId id="615" r:id="rId50"/>
    <p:sldId id="640" r:id="rId51"/>
    <p:sldId id="641" r:id="rId52"/>
    <p:sldId id="570" r:id="rId53"/>
    <p:sldId id="638" r:id="rId54"/>
    <p:sldId id="639" r:id="rId55"/>
    <p:sldId id="642" r:id="rId56"/>
    <p:sldId id="608" r:id="rId57"/>
    <p:sldId id="614" r:id="rId58"/>
    <p:sldId id="259"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7"/>
            <p14:sldId id="258"/>
          </p14:sldIdLst>
        </p14:section>
        <p14:section name="Section 1" id="{E1863C31-BC10-463C-A44F-40A7FDF0F802}">
          <p14:sldIdLst>
            <p14:sldId id="260"/>
            <p14:sldId id="643"/>
            <p14:sldId id="261"/>
            <p14:sldId id="270"/>
            <p14:sldId id="273"/>
            <p14:sldId id="278"/>
            <p14:sldId id="279"/>
            <p14:sldId id="271"/>
            <p14:sldId id="272"/>
          </p14:sldIdLst>
        </p14:section>
        <p14:section name="Section 2" id="{0386305E-48DF-4A52-AB20-42376A86CBBF}">
          <p14:sldIdLst>
            <p14:sldId id="263"/>
            <p14:sldId id="262"/>
            <p14:sldId id="274"/>
            <p14:sldId id="275"/>
          </p14:sldIdLst>
        </p14:section>
        <p14:section name="Section 3" id="{827A5D3A-E915-483B-AC03-93F21696C528}">
          <p14:sldIdLst>
            <p14:sldId id="265"/>
            <p14:sldId id="264"/>
            <p14:sldId id="277"/>
            <p14:sldId id="280"/>
            <p14:sldId id="276"/>
          </p14:sldIdLst>
        </p14:section>
        <p14:section name="Section 4" id="{3E254B52-F8C0-431A-90A8-CC507EF54F7E}">
          <p14:sldIdLst>
            <p14:sldId id="266"/>
            <p14:sldId id="267"/>
            <p14:sldId id="281"/>
            <p14:sldId id="282"/>
            <p14:sldId id="286"/>
            <p14:sldId id="283"/>
            <p14:sldId id="284"/>
            <p14:sldId id="285"/>
            <p14:sldId id="302"/>
          </p14:sldIdLst>
        </p14:section>
        <p14:section name="Section 5" id="{115B2087-E561-40A0-8FEE-0278133BB22C}">
          <p14:sldIdLst>
            <p14:sldId id="268"/>
            <p14:sldId id="616"/>
            <p14:sldId id="269"/>
            <p14:sldId id="287"/>
            <p14:sldId id="289"/>
            <p14:sldId id="295"/>
            <p14:sldId id="290"/>
            <p14:sldId id="288"/>
            <p14:sldId id="617"/>
            <p14:sldId id="299"/>
            <p14:sldId id="304"/>
            <p14:sldId id="296"/>
            <p14:sldId id="300"/>
            <p14:sldId id="293"/>
            <p14:sldId id="294"/>
            <p14:sldId id="305"/>
            <p14:sldId id="303"/>
          </p14:sldIdLst>
        </p14:section>
        <p14:section name="Section 6" id="{2B01B355-FD74-4DF3-AE42-576C39C10B13}">
          <p14:sldIdLst>
            <p14:sldId id="615"/>
            <p14:sldId id="640"/>
            <p14:sldId id="641"/>
            <p14:sldId id="570"/>
            <p14:sldId id="638"/>
            <p14:sldId id="639"/>
            <p14:sldId id="642"/>
            <p14:sldId id="608"/>
            <p14:sldId id="614"/>
          </p14:sldIdLst>
        </p14:section>
        <p14:section name="End" id="{7EBE2B09-AB6E-440A-AF9C-0F0F5C3BF444}">
          <p14:sldIdLst>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3" autoAdjust="0"/>
    <p:restoredTop sz="82624" autoAdjust="0"/>
  </p:normalViewPr>
  <p:slideViewPr>
    <p:cSldViewPr snapToGrid="0">
      <p:cViewPr varScale="1">
        <p:scale>
          <a:sx n="130" d="100"/>
          <a:sy n="130" d="100"/>
        </p:scale>
        <p:origin x="1494" y="120"/>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454696211481864"/>
          <c:y val="3.9532794249775384E-2"/>
          <c:w val="0.84558636657316855"/>
          <c:h val="0.84282172208499695"/>
        </c:manualLayout>
      </c:layout>
      <c:scatterChart>
        <c:scatterStyle val="lineMarker"/>
        <c:varyColors val="0"/>
        <c:ser>
          <c:idx val="1"/>
          <c:order val="0"/>
          <c:tx>
            <c:v>Measured 1972 to 1983</c:v>
          </c:tx>
          <c:spPr>
            <a:ln w="19050" cap="rnd">
              <a:solidFill>
                <a:schemeClr val="accent6"/>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Change'!$L$3:$L$171</c:f>
              <c:numCache>
                <c:formatCode>General</c:formatCode>
                <c:ptCount val="169"/>
                <c:pt idx="0">
                  <c:v>0</c:v>
                </c:pt>
                <c:pt idx="1">
                  <c:v>210</c:v>
                </c:pt>
                <c:pt idx="2">
                  <c:v>409</c:v>
                </c:pt>
                <c:pt idx="3">
                  <c:v>614</c:v>
                </c:pt>
                <c:pt idx="4">
                  <c:v>839</c:v>
                </c:pt>
                <c:pt idx="5">
                  <c:v>1100</c:v>
                </c:pt>
                <c:pt idx="6">
                  <c:v>1317</c:v>
                </c:pt>
                <c:pt idx="7">
                  <c:v>1559</c:v>
                </c:pt>
                <c:pt idx="8">
                  <c:v>1827</c:v>
                </c:pt>
                <c:pt idx="9">
                  <c:v>2121</c:v>
                </c:pt>
                <c:pt idx="10">
                  <c:v>2442</c:v>
                </c:pt>
                <c:pt idx="11">
                  <c:v>2816</c:v>
                </c:pt>
                <c:pt idx="12">
                  <c:v>3242</c:v>
                </c:pt>
                <c:pt idx="13">
                  <c:v>3682</c:v>
                </c:pt>
                <c:pt idx="14">
                  <c:v>4095</c:v>
                </c:pt>
                <c:pt idx="15">
                  <c:v>4443</c:v>
                </c:pt>
                <c:pt idx="16">
                  <c:v>4677</c:v>
                </c:pt>
                <c:pt idx="17">
                  <c:v>4823</c:v>
                </c:pt>
                <c:pt idx="18">
                  <c:v>4955</c:v>
                </c:pt>
                <c:pt idx="19">
                  <c:v>5145</c:v>
                </c:pt>
                <c:pt idx="20">
                  <c:v>5463</c:v>
                </c:pt>
                <c:pt idx="21">
                  <c:v>5921</c:v>
                </c:pt>
                <c:pt idx="22">
                  <c:v>6470</c:v>
                </c:pt>
                <c:pt idx="23">
                  <c:v>7096</c:v>
                </c:pt>
                <c:pt idx="24">
                  <c:v>7783</c:v>
                </c:pt>
                <c:pt idx="25">
                  <c:v>8521</c:v>
                </c:pt>
                <c:pt idx="26">
                  <c:v>9316</c:v>
                </c:pt>
                <c:pt idx="27">
                  <c:v>10179</c:v>
                </c:pt>
                <c:pt idx="28">
                  <c:v>11095</c:v>
                </c:pt>
                <c:pt idx="29">
                  <c:v>12051</c:v>
                </c:pt>
                <c:pt idx="30">
                  <c:v>13033</c:v>
                </c:pt>
                <c:pt idx="31">
                  <c:v>14098</c:v>
                </c:pt>
                <c:pt idx="32">
                  <c:v>15254</c:v>
                </c:pt>
                <c:pt idx="33">
                  <c:v>16418</c:v>
                </c:pt>
                <c:pt idx="34">
                  <c:v>17504</c:v>
                </c:pt>
                <c:pt idx="35">
                  <c:v>18430</c:v>
                </c:pt>
                <c:pt idx="36">
                  <c:v>19130</c:v>
                </c:pt>
                <c:pt idx="37">
                  <c:v>19659</c:v>
                </c:pt>
                <c:pt idx="38">
                  <c:v>20116</c:v>
                </c:pt>
                <c:pt idx="39">
                  <c:v>20598</c:v>
                </c:pt>
                <c:pt idx="40">
                  <c:v>21203</c:v>
                </c:pt>
                <c:pt idx="41">
                  <c:v>21942</c:v>
                </c:pt>
                <c:pt idx="42">
                  <c:v>22752</c:v>
                </c:pt>
                <c:pt idx="43">
                  <c:v>23613</c:v>
                </c:pt>
                <c:pt idx="44">
                  <c:v>24506</c:v>
                </c:pt>
                <c:pt idx="45">
                  <c:v>25415</c:v>
                </c:pt>
                <c:pt idx="46">
                  <c:v>26302</c:v>
                </c:pt>
                <c:pt idx="47">
                  <c:v>27182</c:v>
                </c:pt>
                <c:pt idx="48">
                  <c:v>28105</c:v>
                </c:pt>
                <c:pt idx="49">
                  <c:v>29125</c:v>
                </c:pt>
                <c:pt idx="50">
                  <c:v>30295</c:v>
                </c:pt>
                <c:pt idx="51">
                  <c:v>31644</c:v>
                </c:pt>
                <c:pt idx="52">
                  <c:v>33138</c:v>
                </c:pt>
                <c:pt idx="53">
                  <c:v>34731</c:v>
                </c:pt>
                <c:pt idx="54">
                  <c:v>36377</c:v>
                </c:pt>
                <c:pt idx="55">
                  <c:v>38032</c:v>
                </c:pt>
                <c:pt idx="56">
                  <c:v>39741</c:v>
                </c:pt>
                <c:pt idx="57">
                  <c:v>41535</c:v>
                </c:pt>
                <c:pt idx="58">
                  <c:v>43343</c:v>
                </c:pt>
                <c:pt idx="59">
                  <c:v>45098</c:v>
                </c:pt>
                <c:pt idx="60">
                  <c:v>46729</c:v>
                </c:pt>
                <c:pt idx="61">
                  <c:v>48182</c:v>
                </c:pt>
                <c:pt idx="62">
                  <c:v>49502</c:v>
                </c:pt>
                <c:pt idx="63">
                  <c:v>50773</c:v>
                </c:pt>
                <c:pt idx="64">
                  <c:v>52077</c:v>
                </c:pt>
                <c:pt idx="65">
                  <c:v>53498</c:v>
                </c:pt>
                <c:pt idx="66">
                  <c:v>55127</c:v>
                </c:pt>
                <c:pt idx="67">
                  <c:v>56910</c:v>
                </c:pt>
                <c:pt idx="68">
                  <c:v>58708</c:v>
                </c:pt>
                <c:pt idx="69">
                  <c:v>60382</c:v>
                </c:pt>
                <c:pt idx="70">
                  <c:v>61793</c:v>
                </c:pt>
                <c:pt idx="71">
                  <c:v>62923</c:v>
                </c:pt>
                <c:pt idx="72">
                  <c:v>63866</c:v>
                </c:pt>
                <c:pt idx="73">
                  <c:v>64647</c:v>
                </c:pt>
                <c:pt idx="74">
                  <c:v>65295</c:v>
                </c:pt>
                <c:pt idx="75">
                  <c:v>65837</c:v>
                </c:pt>
                <c:pt idx="76">
                  <c:v>66218</c:v>
                </c:pt>
                <c:pt idx="77">
                  <c:v>66420</c:v>
                </c:pt>
                <c:pt idx="78">
                  <c:v>66524</c:v>
                </c:pt>
                <c:pt idx="79">
                  <c:v>66614</c:v>
                </c:pt>
                <c:pt idx="80">
                  <c:v>66771</c:v>
                </c:pt>
                <c:pt idx="81">
                  <c:v>67008</c:v>
                </c:pt>
                <c:pt idx="82">
                  <c:v>67271</c:v>
                </c:pt>
                <c:pt idx="83">
                  <c:v>67540</c:v>
                </c:pt>
                <c:pt idx="84">
                  <c:v>67795</c:v>
                </c:pt>
                <c:pt idx="85">
                  <c:v>68018</c:v>
                </c:pt>
                <c:pt idx="86">
                  <c:v>68213</c:v>
                </c:pt>
                <c:pt idx="87">
                  <c:v>68392</c:v>
                </c:pt>
                <c:pt idx="88">
                  <c:v>68549</c:v>
                </c:pt>
                <c:pt idx="89">
                  <c:v>68679</c:v>
                </c:pt>
                <c:pt idx="90">
                  <c:v>68773</c:v>
                </c:pt>
                <c:pt idx="91">
                  <c:v>68821</c:v>
                </c:pt>
                <c:pt idx="92">
                  <c:v>68827</c:v>
                </c:pt>
                <c:pt idx="93">
                  <c:v>68809</c:v>
                </c:pt>
                <c:pt idx="94">
                  <c:v>68785</c:v>
                </c:pt>
                <c:pt idx="95">
                  <c:v>68773</c:v>
                </c:pt>
                <c:pt idx="96">
                  <c:v>68773</c:v>
                </c:pt>
                <c:pt idx="97">
                  <c:v>68773</c:v>
                </c:pt>
                <c:pt idx="98">
                  <c:v>68773</c:v>
                </c:pt>
                <c:pt idx="99">
                  <c:v>68773</c:v>
                </c:pt>
                <c:pt idx="100">
                  <c:v>68773</c:v>
                </c:pt>
                <c:pt idx="101">
                  <c:v>68773</c:v>
                </c:pt>
                <c:pt idx="102">
                  <c:v>68773</c:v>
                </c:pt>
                <c:pt idx="103">
                  <c:v>68773</c:v>
                </c:pt>
                <c:pt idx="104">
                  <c:v>68773</c:v>
                </c:pt>
                <c:pt idx="105">
                  <c:v>68773</c:v>
                </c:pt>
                <c:pt idx="106">
                  <c:v>68773</c:v>
                </c:pt>
                <c:pt idx="107">
                  <c:v>68773</c:v>
                </c:pt>
                <c:pt idx="108">
                  <c:v>68773</c:v>
                </c:pt>
                <c:pt idx="109">
                  <c:v>68773</c:v>
                </c:pt>
                <c:pt idx="110">
                  <c:v>68773</c:v>
                </c:pt>
                <c:pt idx="111">
                  <c:v>68773</c:v>
                </c:pt>
                <c:pt idx="112">
                  <c:v>68773</c:v>
                </c:pt>
                <c:pt idx="113">
                  <c:v>68773</c:v>
                </c:pt>
                <c:pt idx="114">
                  <c:v>68773</c:v>
                </c:pt>
                <c:pt idx="115">
                  <c:v>68773</c:v>
                </c:pt>
                <c:pt idx="116">
                  <c:v>68773</c:v>
                </c:pt>
                <c:pt idx="117">
                  <c:v>68773</c:v>
                </c:pt>
                <c:pt idx="118">
                  <c:v>68773</c:v>
                </c:pt>
                <c:pt idx="119">
                  <c:v>68773</c:v>
                </c:pt>
                <c:pt idx="120">
                  <c:v>68773</c:v>
                </c:pt>
                <c:pt idx="121">
                  <c:v>68773</c:v>
                </c:pt>
                <c:pt idx="122">
                  <c:v>68771</c:v>
                </c:pt>
                <c:pt idx="123">
                  <c:v>68771</c:v>
                </c:pt>
                <c:pt idx="124">
                  <c:v>68771</c:v>
                </c:pt>
                <c:pt idx="125">
                  <c:v>68773</c:v>
                </c:pt>
                <c:pt idx="126">
                  <c:v>68779</c:v>
                </c:pt>
                <c:pt idx="127">
                  <c:v>68787</c:v>
                </c:pt>
                <c:pt idx="128">
                  <c:v>68796</c:v>
                </c:pt>
                <c:pt idx="129">
                  <c:v>68803</c:v>
                </c:pt>
                <c:pt idx="130">
                  <c:v>68806</c:v>
                </c:pt>
                <c:pt idx="131">
                  <c:v>68803</c:v>
                </c:pt>
                <c:pt idx="132">
                  <c:v>68796</c:v>
                </c:pt>
                <c:pt idx="133">
                  <c:v>68787</c:v>
                </c:pt>
                <c:pt idx="134">
                  <c:v>68779</c:v>
                </c:pt>
                <c:pt idx="135">
                  <c:v>68773</c:v>
                </c:pt>
                <c:pt idx="136">
                  <c:v>68771</c:v>
                </c:pt>
                <c:pt idx="137">
                  <c:v>68770</c:v>
                </c:pt>
                <c:pt idx="138">
                  <c:v>68771</c:v>
                </c:pt>
                <c:pt idx="139">
                  <c:v>68773</c:v>
                </c:pt>
                <c:pt idx="140">
                  <c:v>68773</c:v>
                </c:pt>
                <c:pt idx="141">
                  <c:v>68773</c:v>
                </c:pt>
                <c:pt idx="142">
                  <c:v>68773</c:v>
                </c:pt>
                <c:pt idx="143">
                  <c:v>68773</c:v>
                </c:pt>
                <c:pt idx="144">
                  <c:v>68773</c:v>
                </c:pt>
                <c:pt idx="145">
                  <c:v>68773</c:v>
                </c:pt>
                <c:pt idx="146">
                  <c:v>68773</c:v>
                </c:pt>
                <c:pt idx="147">
                  <c:v>68658</c:v>
                </c:pt>
                <c:pt idx="148">
                  <c:v>#N/A</c:v>
                </c:pt>
                <c:pt idx="149">
                  <c:v>68426</c:v>
                </c:pt>
                <c:pt idx="150">
                  <c:v>68254</c:v>
                </c:pt>
                <c:pt idx="151">
                  <c:v>68311</c:v>
                </c:pt>
                <c:pt idx="152">
                  <c:v>68773</c:v>
                </c:pt>
              </c:numCache>
            </c:numRef>
          </c:yVal>
          <c:smooth val="0"/>
          <c:extLst>
            <c:ext xmlns:c16="http://schemas.microsoft.com/office/drawing/2014/chart" uri="{C3380CC4-5D6E-409C-BE32-E72D297353CC}">
              <c16:uniqueId val="{00000000-B6A1-40D4-9D9E-F699541286E9}"/>
            </c:ext>
          </c:extLst>
        </c:ser>
        <c:ser>
          <c:idx val="2"/>
          <c:order val="1"/>
          <c:tx>
            <c:v>Measured 1972 to 1993</c:v>
          </c:tx>
          <c:spPr>
            <a:ln w="19050" cap="rnd">
              <a:solidFill>
                <a:schemeClr val="accent4"/>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Change'!$M$3:$M$171</c:f>
              <c:numCache>
                <c:formatCode>General</c:formatCode>
                <c:ptCount val="169"/>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4234</c:v>
                </c:pt>
                <c:pt idx="14">
                  <c:v>4543</c:v>
                </c:pt>
                <c:pt idx="15">
                  <c:v>5152</c:v>
                </c:pt>
                <c:pt idx="16">
                  <c:v>5767</c:v>
                </c:pt>
                <c:pt idx="17">
                  <c:v>6179</c:v>
                </c:pt>
                <c:pt idx="18">
                  <c:v>6513</c:v>
                </c:pt>
                <c:pt idx="19">
                  <c:v>6792</c:v>
                </c:pt>
                <c:pt idx="20">
                  <c:v>6996</c:v>
                </c:pt>
                <c:pt idx="21">
                  <c:v>7210</c:v>
                </c:pt>
                <c:pt idx="22">
                  <c:v>7528</c:v>
                </c:pt>
                <c:pt idx="23">
                  <c:v>8158</c:v>
                </c:pt>
                <c:pt idx="24">
                  <c:v>9209</c:v>
                </c:pt>
                <c:pt idx="25">
                  <c:v>10666</c:v>
                </c:pt>
                <c:pt idx="26">
                  <c:v>12341</c:v>
                </c:pt>
                <c:pt idx="27">
                  <c:v>13902</c:v>
                </c:pt>
                <c:pt idx="28">
                  <c:v>15530</c:v>
                </c:pt>
                <c:pt idx="29">
                  <c:v>17017</c:v>
                </c:pt>
                <c:pt idx="30">
                  <c:v>18521</c:v>
                </c:pt>
                <c:pt idx="31">
                  <c:v>19690</c:v>
                </c:pt>
                <c:pt idx="32">
                  <c:v>21322</c:v>
                </c:pt>
                <c:pt idx="33">
                  <c:v>22981</c:v>
                </c:pt>
                <c:pt idx="34">
                  <c:v>24855</c:v>
                </c:pt>
                <c:pt idx="35">
                  <c:v>26772</c:v>
                </c:pt>
                <c:pt idx="36">
                  <c:v>28412</c:v>
                </c:pt>
                <c:pt idx="37">
                  <c:v>29749</c:v>
                </c:pt>
                <c:pt idx="38">
                  <c:v>30954</c:v>
                </c:pt>
                <c:pt idx="39">
                  <c:v>32221</c:v>
                </c:pt>
                <c:pt idx="40">
                  <c:v>33573</c:v>
                </c:pt>
                <c:pt idx="41">
                  <c:v>34209</c:v>
                </c:pt>
                <c:pt idx="42">
                  <c:v>35041</c:v>
                </c:pt>
                <c:pt idx="43">
                  <c:v>36526</c:v>
                </c:pt>
                <c:pt idx="44">
                  <c:v>38134</c:v>
                </c:pt>
                <c:pt idx="45">
                  <c:v>39897</c:v>
                </c:pt>
                <c:pt idx="46">
                  <c:v>41763</c:v>
                </c:pt>
                <c:pt idx="47">
                  <c:v>43367</c:v>
                </c:pt>
                <c:pt idx="48">
                  <c:v>44985</c:v>
                </c:pt>
                <c:pt idx="49">
                  <c:v>46820</c:v>
                </c:pt>
                <c:pt idx="50">
                  <c:v>48998</c:v>
                </c:pt>
                <c:pt idx="51">
                  <c:v>50893</c:v>
                </c:pt>
                <c:pt idx="52">
                  <c:v>52804</c:v>
                </c:pt>
                <c:pt idx="53">
                  <c:v>54858</c:v>
                </c:pt>
                <c:pt idx="54">
                  <c:v>57170</c:v>
                </c:pt>
                <c:pt idx="55">
                  <c:v>59749</c:v>
                </c:pt>
                <c:pt idx="56">
                  <c:v>62691</c:v>
                </c:pt>
                <c:pt idx="57">
                  <c:v>66106</c:v>
                </c:pt>
                <c:pt idx="58">
                  <c:v>69556</c:v>
                </c:pt>
                <c:pt idx="59">
                  <c:v>73376</c:v>
                </c:pt>
                <c:pt idx="60">
                  <c:v>77231</c:v>
                </c:pt>
                <c:pt idx="61">
                  <c:v>79800</c:v>
                </c:pt>
                <c:pt idx="62">
                  <c:v>82437</c:v>
                </c:pt>
                <c:pt idx="63">
                  <c:v>85010</c:v>
                </c:pt>
                <c:pt idx="64">
                  <c:v>87373</c:v>
                </c:pt>
                <c:pt idx="65">
                  <c:v>89715</c:v>
                </c:pt>
                <c:pt idx="66">
                  <c:v>92402</c:v>
                </c:pt>
                <c:pt idx="67">
                  <c:v>95182</c:v>
                </c:pt>
                <c:pt idx="68">
                  <c:v>97872</c:v>
                </c:pt>
                <c:pt idx="69">
                  <c:v>100602</c:v>
                </c:pt>
                <c:pt idx="70">
                  <c:v>103289</c:v>
                </c:pt>
                <c:pt idx="71">
                  <c:v>105397</c:v>
                </c:pt>
                <c:pt idx="72">
                  <c:v>107493</c:v>
                </c:pt>
                <c:pt idx="73">
                  <c:v>109151</c:v>
                </c:pt>
                <c:pt idx="74">
                  <c:v>110593</c:v>
                </c:pt>
                <c:pt idx="75">
                  <c:v>111785</c:v>
                </c:pt>
                <c:pt idx="76">
                  <c:v>112659</c:v>
                </c:pt>
                <c:pt idx="77">
                  <c:v>113365</c:v>
                </c:pt>
                <c:pt idx="78">
                  <c:v>114067</c:v>
                </c:pt>
                <c:pt idx="79">
                  <c:v>114814</c:v>
                </c:pt>
                <c:pt idx="80">
                  <c:v>115530</c:v>
                </c:pt>
                <c:pt idx="81">
                  <c:v>116143</c:v>
                </c:pt>
                <c:pt idx="82">
                  <c:v>116873</c:v>
                </c:pt>
                <c:pt idx="83">
                  <c:v>117427</c:v>
                </c:pt>
                <c:pt idx="84">
                  <c:v>117940</c:v>
                </c:pt>
                <c:pt idx="85">
                  <c:v>118265</c:v>
                </c:pt>
                <c:pt idx="86">
                  <c:v>118402</c:v>
                </c:pt>
                <c:pt idx="87">
                  <c:v>118354</c:v>
                </c:pt>
                <c:pt idx="88">
                  <c:v>118271</c:v>
                </c:pt>
                <c:pt idx="89">
                  <c:v>118084</c:v>
                </c:pt>
                <c:pt idx="90">
                  <c:v>117883</c:v>
                </c:pt>
                <c:pt idx="91">
                  <c:v>117068</c:v>
                </c:pt>
                <c:pt idx="92">
                  <c:v>117706</c:v>
                </c:pt>
                <c:pt idx="93">
                  <c:v>117758</c:v>
                </c:pt>
                <c:pt idx="94">
                  <c:v>117795</c:v>
                </c:pt>
                <c:pt idx="95">
                  <c:v>117848</c:v>
                </c:pt>
                <c:pt idx="96">
                  <c:v>117996</c:v>
                </c:pt>
                <c:pt idx="97">
                  <c:v>118212</c:v>
                </c:pt>
                <c:pt idx="98">
                  <c:v>118201</c:v>
                </c:pt>
                <c:pt idx="99">
                  <c:v>118021</c:v>
                </c:pt>
                <c:pt idx="100">
                  <c:v>117842</c:v>
                </c:pt>
                <c:pt idx="101">
                  <c:v>117850</c:v>
                </c:pt>
                <c:pt idx="102">
                  <c:v>118040</c:v>
                </c:pt>
                <c:pt idx="103">
                  <c:v>118658</c:v>
                </c:pt>
                <c:pt idx="104">
                  <c:v>119569</c:v>
                </c:pt>
                <c:pt idx="105">
                  <c:v>120490</c:v>
                </c:pt>
                <c:pt idx="106">
                  <c:v>121346</c:v>
                </c:pt>
                <c:pt idx="107">
                  <c:v>122207</c:v>
                </c:pt>
                <c:pt idx="108">
                  <c:v>123276</c:v>
                </c:pt>
                <c:pt idx="109">
                  <c:v>124312</c:v>
                </c:pt>
                <c:pt idx="110">
                  <c:v>124832</c:v>
                </c:pt>
                <c:pt idx="111">
                  <c:v>125084</c:v>
                </c:pt>
                <c:pt idx="112">
                  <c:v>125351</c:v>
                </c:pt>
                <c:pt idx="113">
                  <c:v>125591</c:v>
                </c:pt>
                <c:pt idx="114">
                  <c:v>125842</c:v>
                </c:pt>
                <c:pt idx="115">
                  <c:v>126090</c:v>
                </c:pt>
                <c:pt idx="116">
                  <c:v>126364</c:v>
                </c:pt>
                <c:pt idx="117">
                  <c:v>126645</c:v>
                </c:pt>
                <c:pt idx="118">
                  <c:v>127077</c:v>
                </c:pt>
                <c:pt idx="119">
                  <c:v>127383</c:v>
                </c:pt>
                <c:pt idx="120">
                  <c:v>127648</c:v>
                </c:pt>
                <c:pt idx="121">
                  <c:v>127884</c:v>
                </c:pt>
                <c:pt idx="122">
                  <c:v>128385</c:v>
                </c:pt>
                <c:pt idx="123">
                  <c:v>128990</c:v>
                </c:pt>
                <c:pt idx="124">
                  <c:v>129654</c:v>
                </c:pt>
                <c:pt idx="125">
                  <c:v>130442</c:v>
                </c:pt>
                <c:pt idx="126">
                  <c:v>131253</c:v>
                </c:pt>
                <c:pt idx="127">
                  <c:v>131303</c:v>
                </c:pt>
                <c:pt idx="128">
                  <c:v>131275</c:v>
                </c:pt>
                <c:pt idx="129">
                  <c:v>131203</c:v>
                </c:pt>
                <c:pt idx="130">
                  <c:v>131123</c:v>
                </c:pt>
                <c:pt idx="131">
                  <c:v>131086</c:v>
                </c:pt>
                <c:pt idx="132">
                  <c:v>131098</c:v>
                </c:pt>
                <c:pt idx="133">
                  <c:v>131126</c:v>
                </c:pt>
                <c:pt idx="134">
                  <c:v>131134</c:v>
                </c:pt>
                <c:pt idx="135">
                  <c:v>131090</c:v>
                </c:pt>
                <c:pt idx="136">
                  <c:v>130988</c:v>
                </c:pt>
                <c:pt idx="137">
                  <c:v>130884</c:v>
                </c:pt>
                <c:pt idx="138">
                  <c:v>130830</c:v>
                </c:pt>
                <c:pt idx="139">
                  <c:v>130881</c:v>
                </c:pt>
                <c:pt idx="140">
                  <c:v>131090</c:v>
                </c:pt>
                <c:pt idx="141">
                  <c:v>131333</c:v>
                </c:pt>
                <c:pt idx="142">
                  <c:v>131438</c:v>
                </c:pt>
                <c:pt idx="143">
                  <c:v>131611</c:v>
                </c:pt>
                <c:pt idx="144">
                  <c:v>#N/A</c:v>
                </c:pt>
                <c:pt idx="145">
                  <c:v>#N/A</c:v>
                </c:pt>
                <c:pt idx="146">
                  <c:v>#N/A</c:v>
                </c:pt>
                <c:pt idx="147">
                  <c:v>#N/A</c:v>
                </c:pt>
                <c:pt idx="148">
                  <c:v>#N/A</c:v>
                </c:pt>
                <c:pt idx="149">
                  <c:v>#N/A</c:v>
                </c:pt>
                <c:pt idx="150">
                  <c:v>#N/A</c:v>
                </c:pt>
                <c:pt idx="151">
                  <c:v>131149</c:v>
                </c:pt>
                <c:pt idx="152">
                  <c:v>#N/A</c:v>
                </c:pt>
              </c:numCache>
            </c:numRef>
          </c:yVal>
          <c:smooth val="0"/>
          <c:extLst>
            <c:ext xmlns:c16="http://schemas.microsoft.com/office/drawing/2014/chart" uri="{C3380CC4-5D6E-409C-BE32-E72D297353CC}">
              <c16:uniqueId val="{00000001-B6A1-40D4-9D9E-F699541286E9}"/>
            </c:ext>
          </c:extLst>
        </c:ser>
        <c:ser>
          <c:idx val="3"/>
          <c:order val="2"/>
          <c:tx>
            <c:v>Measured 1972 to 2000</c:v>
          </c:tx>
          <c:spPr>
            <a:ln w="19050" cap="rnd">
              <a:solidFill>
                <a:schemeClr val="accent3"/>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extLst xmlns:c15="http://schemas.microsoft.com/office/drawing/2012/chart"/>
            </c:numRef>
          </c:xVal>
          <c:yVal>
            <c:numRef>
              <c:f>'Measured Change'!$N$3:$N$171</c:f>
              <c:numCache>
                <c:formatCode>General</c:formatCode>
                <c:ptCount val="169"/>
                <c:pt idx="0">
                  <c:v>0</c:v>
                </c:pt>
                <c:pt idx="1">
                  <c:v>210</c:v>
                </c:pt>
                <c:pt idx="2">
                  <c:v>409</c:v>
                </c:pt>
                <c:pt idx="3">
                  <c:v>614</c:v>
                </c:pt>
                <c:pt idx="4">
                  <c:v>839</c:v>
                </c:pt>
                <c:pt idx="5">
                  <c:v>1100</c:v>
                </c:pt>
                <c:pt idx="6">
                  <c:v>1379</c:v>
                </c:pt>
                <c:pt idx="7">
                  <c:v>1666</c:v>
                </c:pt>
                <c:pt idx="8">
                  <c:v>1987</c:v>
                </c:pt>
                <c:pt idx="9">
                  <c:v>2370</c:v>
                </c:pt>
                <c:pt idx="10">
                  <c:v>2842</c:v>
                </c:pt>
                <c:pt idx="11">
                  <c:v>3266</c:v>
                </c:pt>
                <c:pt idx="12">
                  <c:v>3708</c:v>
                </c:pt>
                <c:pt idx="13">
                  <c:v>4250</c:v>
                </c:pt>
                <c:pt idx="14">
                  <c:v>4942</c:v>
                </c:pt>
                <c:pt idx="15">
                  <c:v>5863</c:v>
                </c:pt>
                <c:pt idx="16">
                  <c:v>7001</c:v>
                </c:pt>
                <c:pt idx="17">
                  <c:v>8288</c:v>
                </c:pt>
                <c:pt idx="18">
                  <c:v>9716</c:v>
                </c:pt>
                <c:pt idx="19">
                  <c:v>11281</c:v>
                </c:pt>
                <c:pt idx="20">
                  <c:v>12969</c:v>
                </c:pt>
                <c:pt idx="21">
                  <c:v>14716</c:v>
                </c:pt>
                <c:pt idx="22">
                  <c:v>16414</c:v>
                </c:pt>
                <c:pt idx="23">
                  <c:v>18031</c:v>
                </c:pt>
                <c:pt idx="24">
                  <c:v>19699</c:v>
                </c:pt>
                <c:pt idx="25">
                  <c:v>21486</c:v>
                </c:pt>
                <c:pt idx="26">
                  <c:v>23366</c:v>
                </c:pt>
                <c:pt idx="27">
                  <c:v>25231</c:v>
                </c:pt>
                <c:pt idx="28">
                  <c:v>27027</c:v>
                </c:pt>
                <c:pt idx="29">
                  <c:v>28811</c:v>
                </c:pt>
                <c:pt idx="30">
                  <c:v>30642</c:v>
                </c:pt>
                <c:pt idx="31">
                  <c:v>32522</c:v>
                </c:pt>
                <c:pt idx="32">
                  <c:v>34445</c:v>
                </c:pt>
                <c:pt idx="33">
                  <c:v>36378</c:v>
                </c:pt>
                <c:pt idx="34">
                  <c:v>38291</c:v>
                </c:pt>
                <c:pt idx="35">
                  <c:v>40155</c:v>
                </c:pt>
                <c:pt idx="36">
                  <c:v>42005</c:v>
                </c:pt>
                <c:pt idx="37">
                  <c:v>43900</c:v>
                </c:pt>
                <c:pt idx="38">
                  <c:v>45829</c:v>
                </c:pt>
                <c:pt idx="39">
                  <c:v>47726</c:v>
                </c:pt>
                <c:pt idx="40">
                  <c:v>49589</c:v>
                </c:pt>
                <c:pt idx="41">
                  <c:v>51383</c:v>
                </c:pt>
                <c:pt idx="42">
                  <c:v>53169</c:v>
                </c:pt>
                <c:pt idx="43">
                  <c:v>54945</c:v>
                </c:pt>
                <c:pt idx="44">
                  <c:v>56691</c:v>
                </c:pt>
                <c:pt idx="45">
                  <c:v>58468</c:v>
                </c:pt>
                <c:pt idx="46">
                  <c:v>60182</c:v>
                </c:pt>
                <c:pt idx="47">
                  <c:v>61833</c:v>
                </c:pt>
                <c:pt idx="48">
                  <c:v>63515</c:v>
                </c:pt>
                <c:pt idx="49">
                  <c:v>65325</c:v>
                </c:pt>
                <c:pt idx="50">
                  <c:v>67349</c:v>
                </c:pt>
                <c:pt idx="51">
                  <c:v>69613</c:v>
                </c:pt>
                <c:pt idx="52">
                  <c:v>72050</c:v>
                </c:pt>
                <c:pt idx="53">
                  <c:v>74618</c:v>
                </c:pt>
                <c:pt idx="54">
                  <c:v>77298</c:v>
                </c:pt>
                <c:pt idx="55">
                  <c:v>80099</c:v>
                </c:pt>
                <c:pt idx="56">
                  <c:v>83088</c:v>
                </c:pt>
                <c:pt idx="57">
                  <c:v>86270</c:v>
                </c:pt>
                <c:pt idx="58">
                  <c:v>89547</c:v>
                </c:pt>
                <c:pt idx="59">
                  <c:v>92819</c:v>
                </c:pt>
                <c:pt idx="60">
                  <c:v>95961</c:v>
                </c:pt>
                <c:pt idx="61">
                  <c:v>98835</c:v>
                </c:pt>
                <c:pt idx="62">
                  <c:v>101445</c:v>
                </c:pt>
                <c:pt idx="63">
                  <c:v>103887</c:v>
                </c:pt>
                <c:pt idx="64">
                  <c:v>106194</c:v>
                </c:pt>
                <c:pt idx="65">
                  <c:v>108461</c:v>
                </c:pt>
                <c:pt idx="66">
                  <c:v>110549</c:v>
                </c:pt>
                <c:pt idx="67">
                  <c:v>111616</c:v>
                </c:pt>
                <c:pt idx="68">
                  <c:v>112454</c:v>
                </c:pt>
                <c:pt idx="69">
                  <c:v>113010</c:v>
                </c:pt>
                <c:pt idx="70">
                  <c:v>113192</c:v>
                </c:pt>
                <c:pt idx="71">
                  <c:v>113040</c:v>
                </c:pt>
                <c:pt idx="72">
                  <c:v>112935</c:v>
                </c:pt>
                <c:pt idx="73">
                  <c:v>112862</c:v>
                </c:pt>
                <c:pt idx="74">
                  <c:v>112823</c:v>
                </c:pt>
                <c:pt idx="75">
                  <c:v>112787</c:v>
                </c:pt>
                <c:pt idx="76">
                  <c:v>112664</c:v>
                </c:pt>
                <c:pt idx="77">
                  <c:v>112445</c:v>
                </c:pt>
                <c:pt idx="78">
                  <c:v>112271</c:v>
                </c:pt>
                <c:pt idx="79">
                  <c:v>112190</c:v>
                </c:pt>
                <c:pt idx="80">
                  <c:v>112043</c:v>
                </c:pt>
                <c:pt idx="81">
                  <c:v>111805</c:v>
                </c:pt>
                <c:pt idx="82">
                  <c:v>111684</c:v>
                </c:pt>
                <c:pt idx="83">
                  <c:v>111639</c:v>
                </c:pt>
                <c:pt idx="84">
                  <c:v>111735</c:v>
                </c:pt>
                <c:pt idx="85">
                  <c:v>111988</c:v>
                </c:pt>
                <c:pt idx="86">
                  <c:v>112365</c:v>
                </c:pt>
                <c:pt idx="87">
                  <c:v>112866</c:v>
                </c:pt>
                <c:pt idx="88">
                  <c:v>113526</c:v>
                </c:pt>
                <c:pt idx="89">
                  <c:v>114301</c:v>
                </c:pt>
                <c:pt idx="90">
                  <c:v>115017</c:v>
                </c:pt>
                <c:pt idx="91">
                  <c:v>115474</c:v>
                </c:pt>
                <c:pt idx="92">
                  <c:v>115868</c:v>
                </c:pt>
                <c:pt idx="93">
                  <c:v>116252</c:v>
                </c:pt>
                <c:pt idx="94">
                  <c:v>116747</c:v>
                </c:pt>
                <c:pt idx="95">
                  <c:v>117401</c:v>
                </c:pt>
                <c:pt idx="96">
                  <c:v>118195</c:v>
                </c:pt>
                <c:pt idx="97">
                  <c:v>119112</c:v>
                </c:pt>
                <c:pt idx="98">
                  <c:v>120200</c:v>
                </c:pt>
                <c:pt idx="99">
                  <c:v>121446</c:v>
                </c:pt>
                <c:pt idx="100">
                  <c:v>122734</c:v>
                </c:pt>
                <c:pt idx="101">
                  <c:v>123807</c:v>
                </c:pt>
                <c:pt idx="102">
                  <c:v>124771</c:v>
                </c:pt>
                <c:pt idx="103">
                  <c:v>125760</c:v>
                </c:pt>
                <c:pt idx="104">
                  <c:v>126884</c:v>
                </c:pt>
                <c:pt idx="105">
                  <c:v>128198</c:v>
                </c:pt>
                <c:pt idx="106">
                  <c:v>129655</c:v>
                </c:pt>
                <c:pt idx="107">
                  <c:v>131230</c:v>
                </c:pt>
                <c:pt idx="108">
                  <c:v>132965</c:v>
                </c:pt>
                <c:pt idx="109">
                  <c:v>134844</c:v>
                </c:pt>
                <c:pt idx="110">
                  <c:v>136723</c:v>
                </c:pt>
                <c:pt idx="111">
                  <c:v>138386</c:v>
                </c:pt>
                <c:pt idx="112">
                  <c:v>140104</c:v>
                </c:pt>
                <c:pt idx="113">
                  <c:v>141939</c:v>
                </c:pt>
                <c:pt idx="114">
                  <c:v>143948</c:v>
                </c:pt>
                <c:pt idx="115">
                  <c:v>146162</c:v>
                </c:pt>
                <c:pt idx="116">
                  <c:v>148593</c:v>
                </c:pt>
                <c:pt idx="117">
                  <c:v>151288</c:v>
                </c:pt>
                <c:pt idx="118">
                  <c:v>154197</c:v>
                </c:pt>
                <c:pt idx="119">
                  <c:v>157219</c:v>
                </c:pt>
                <c:pt idx="120">
                  <c:v>160163</c:v>
                </c:pt>
                <c:pt idx="121">
                  <c:v>162717</c:v>
                </c:pt>
                <c:pt idx="122">
                  <c:v>165084</c:v>
                </c:pt>
                <c:pt idx="123">
                  <c:v>167442</c:v>
                </c:pt>
                <c:pt idx="124">
                  <c:v>169938</c:v>
                </c:pt>
                <c:pt idx="125">
                  <c:v>172687</c:v>
                </c:pt>
                <c:pt idx="126">
                  <c:v>175092</c:v>
                </c:pt>
                <c:pt idx="127">
                  <c:v>176235</c:v>
                </c:pt>
                <c:pt idx="128">
                  <c:v>177551</c:v>
                </c:pt>
                <c:pt idx="129">
                  <c:v>179034</c:v>
                </c:pt>
                <c:pt idx="130">
                  <c:v>180562</c:v>
                </c:pt>
                <c:pt idx="131">
                  <c:v>181815</c:v>
                </c:pt>
                <c:pt idx="132">
                  <c:v>182981</c:v>
                </c:pt>
                <c:pt idx="133">
                  <c:v>184137</c:v>
                </c:pt>
                <c:pt idx="134">
                  <c:v>185295</c:v>
                </c:pt>
                <c:pt idx="135">
                  <c:v>186486</c:v>
                </c:pt>
                <c:pt idx="136">
                  <c:v>187717</c:v>
                </c:pt>
                <c:pt idx="137">
                  <c:v>189003</c:v>
                </c:pt>
                <c:pt idx="138">
                  <c:v>190340</c:v>
                </c:pt>
                <c:pt idx="139">
                  <c:v>191641</c:v>
                </c:pt>
                <c:pt idx="140">
                  <c:v>190483</c:v>
                </c:pt>
                <c:pt idx="141">
                  <c:v>193102</c:v>
                </c:pt>
                <c:pt idx="142">
                  <c:v>193184</c:v>
                </c:pt>
                <c:pt idx="143">
                  <c:v>210698</c:v>
                </c:pt>
                <c:pt idx="144">
                  <c:v>#N/A</c:v>
                </c:pt>
                <c:pt idx="145">
                  <c:v>#N/A</c:v>
                </c:pt>
                <c:pt idx="146">
                  <c:v>#N/A</c:v>
                </c:pt>
                <c:pt idx="147">
                  <c:v>#N/A</c:v>
                </c:pt>
                <c:pt idx="148">
                  <c:v>#N/A</c:v>
                </c:pt>
                <c:pt idx="149">
                  <c:v>#N/A</c:v>
                </c:pt>
                <c:pt idx="150">
                  <c:v>#N/A</c:v>
                </c:pt>
                <c:pt idx="151">
                  <c:v>#N/A</c:v>
                </c:pt>
                <c:pt idx="152">
                  <c:v>#N/A</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2-B6A1-40D4-9D9E-F699541286E9}"/>
            </c:ext>
          </c:extLst>
        </c:ser>
        <c:ser>
          <c:idx val="4"/>
          <c:order val="3"/>
          <c:tx>
            <c:v>Measured 1972 to 2009</c:v>
          </c:tx>
          <c:spPr>
            <a:ln w="19050" cap="rnd">
              <a:solidFill>
                <a:schemeClr val="accent5"/>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Change'!$O$3:$O$171</c:f>
              <c:numCache>
                <c:formatCode>General</c:formatCode>
                <c:ptCount val="169"/>
                <c:pt idx="0">
                  <c:v>0</c:v>
                </c:pt>
                <c:pt idx="1">
                  <c:v>210</c:v>
                </c:pt>
                <c:pt idx="2">
                  <c:v>409</c:v>
                </c:pt>
                <c:pt idx="3">
                  <c:v>614</c:v>
                </c:pt>
                <c:pt idx="4">
                  <c:v>839</c:v>
                </c:pt>
                <c:pt idx="5">
                  <c:v>1100</c:v>
                </c:pt>
                <c:pt idx="6">
                  <c:v>1378</c:v>
                </c:pt>
                <c:pt idx="7">
                  <c:v>1664</c:v>
                </c:pt>
                <c:pt idx="8">
                  <c:v>1982</c:v>
                </c:pt>
                <c:pt idx="9">
                  <c:v>2361</c:v>
                </c:pt>
                <c:pt idx="10">
                  <c:v>2827</c:v>
                </c:pt>
                <c:pt idx="11">
                  <c:v>3326</c:v>
                </c:pt>
                <c:pt idx="12">
                  <c:v>3836</c:v>
                </c:pt>
                <c:pt idx="13">
                  <c:v>4417</c:v>
                </c:pt>
                <c:pt idx="14">
                  <c:v>5155</c:v>
                </c:pt>
                <c:pt idx="15">
                  <c:v>6124</c:v>
                </c:pt>
                <c:pt idx="16">
                  <c:v>7306</c:v>
                </c:pt>
                <c:pt idx="17">
                  <c:v>8653</c:v>
                </c:pt>
                <c:pt idx="18">
                  <c:v>10173</c:v>
                </c:pt>
                <c:pt idx="19">
                  <c:v>11838</c:v>
                </c:pt>
                <c:pt idx="20">
                  <c:v>13658</c:v>
                </c:pt>
                <c:pt idx="21">
                  <c:v>15605</c:v>
                </c:pt>
                <c:pt idx="22">
                  <c:v>17632</c:v>
                </c:pt>
                <c:pt idx="23">
                  <c:v>19753</c:v>
                </c:pt>
                <c:pt idx="24">
                  <c:v>22043</c:v>
                </c:pt>
                <c:pt idx="25">
                  <c:v>24475</c:v>
                </c:pt>
                <c:pt idx="26">
                  <c:v>26895</c:v>
                </c:pt>
                <c:pt idx="27">
                  <c:v>29355</c:v>
                </c:pt>
                <c:pt idx="28">
                  <c:v>31860</c:v>
                </c:pt>
                <c:pt idx="29">
                  <c:v>34361</c:v>
                </c:pt>
                <c:pt idx="30">
                  <c:v>36761</c:v>
                </c:pt>
                <c:pt idx="31">
                  <c:v>39057</c:v>
                </c:pt>
                <c:pt idx="32">
                  <c:v>41334</c:v>
                </c:pt>
                <c:pt idx="33">
                  <c:v>43689</c:v>
                </c:pt>
                <c:pt idx="34">
                  <c:v>46041</c:v>
                </c:pt>
                <c:pt idx="35">
                  <c:v>48344</c:v>
                </c:pt>
                <c:pt idx="36">
                  <c:v>50612</c:v>
                </c:pt>
                <c:pt idx="37">
                  <c:v>52840</c:v>
                </c:pt>
                <c:pt idx="38">
                  <c:v>55004</c:v>
                </c:pt>
                <c:pt idx="39">
                  <c:v>57148</c:v>
                </c:pt>
                <c:pt idx="40">
                  <c:v>59263</c:v>
                </c:pt>
                <c:pt idx="41">
                  <c:v>61340</c:v>
                </c:pt>
                <c:pt idx="42">
                  <c:v>63379</c:v>
                </c:pt>
                <c:pt idx="43">
                  <c:v>65360</c:v>
                </c:pt>
                <c:pt idx="44">
                  <c:v>67300</c:v>
                </c:pt>
                <c:pt idx="45">
                  <c:v>69237</c:v>
                </c:pt>
                <c:pt idx="46">
                  <c:v>71180</c:v>
                </c:pt>
                <c:pt idx="47">
                  <c:v>73055</c:v>
                </c:pt>
                <c:pt idx="48">
                  <c:v>74982</c:v>
                </c:pt>
                <c:pt idx="49">
                  <c:v>77036</c:v>
                </c:pt>
                <c:pt idx="50">
                  <c:v>79292</c:v>
                </c:pt>
                <c:pt idx="51">
                  <c:v>81811</c:v>
                </c:pt>
                <c:pt idx="52">
                  <c:v>84568</c:v>
                </c:pt>
                <c:pt idx="53">
                  <c:v>87531</c:v>
                </c:pt>
                <c:pt idx="54">
                  <c:v>90691</c:v>
                </c:pt>
                <c:pt idx="55">
                  <c:v>94044</c:v>
                </c:pt>
                <c:pt idx="56">
                  <c:v>97628</c:v>
                </c:pt>
                <c:pt idx="57">
                  <c:v>101433</c:v>
                </c:pt>
                <c:pt idx="58">
                  <c:v>105373</c:v>
                </c:pt>
                <c:pt idx="59">
                  <c:v>109361</c:v>
                </c:pt>
                <c:pt idx="60">
                  <c:v>113280</c:v>
                </c:pt>
                <c:pt idx="61">
                  <c:v>116997</c:v>
                </c:pt>
                <c:pt idx="62">
                  <c:v>120568</c:v>
                </c:pt>
                <c:pt idx="63">
                  <c:v>124158</c:v>
                </c:pt>
                <c:pt idx="64">
                  <c:v>127869</c:v>
                </c:pt>
                <c:pt idx="65">
                  <c:v>131584</c:v>
                </c:pt>
                <c:pt idx="66">
                  <c:v>135779</c:v>
                </c:pt>
                <c:pt idx="67">
                  <c:v>139996</c:v>
                </c:pt>
                <c:pt idx="68">
                  <c:v>143989</c:v>
                </c:pt>
                <c:pt idx="69">
                  <c:v>148059</c:v>
                </c:pt>
                <c:pt idx="70">
                  <c:v>151518</c:v>
                </c:pt>
                <c:pt idx="71">
                  <c:v>154623</c:v>
                </c:pt>
                <c:pt idx="72">
                  <c:v>157559</c:v>
                </c:pt>
                <c:pt idx="73">
                  <c:v>160277</c:v>
                </c:pt>
                <c:pt idx="74">
                  <c:v>162699</c:v>
                </c:pt>
                <c:pt idx="75">
                  <c:v>164839</c:v>
                </c:pt>
                <c:pt idx="76">
                  <c:v>166645</c:v>
                </c:pt>
                <c:pt idx="77">
                  <c:v>168131</c:v>
                </c:pt>
                <c:pt idx="78">
                  <c:v>169409</c:v>
                </c:pt>
                <c:pt idx="79">
                  <c:v>170646</c:v>
                </c:pt>
                <c:pt idx="80">
                  <c:v>171943</c:v>
                </c:pt>
                <c:pt idx="81">
                  <c:v>173285</c:v>
                </c:pt>
                <c:pt idx="82">
                  <c:v>174600</c:v>
                </c:pt>
                <c:pt idx="83">
                  <c:v>175900</c:v>
                </c:pt>
                <c:pt idx="84">
                  <c:v>177167</c:v>
                </c:pt>
                <c:pt idx="85">
                  <c:v>178406</c:v>
                </c:pt>
                <c:pt idx="86">
                  <c:v>179576</c:v>
                </c:pt>
                <c:pt idx="87">
                  <c:v>180657</c:v>
                </c:pt>
                <c:pt idx="88">
                  <c:v>181679</c:v>
                </c:pt>
                <c:pt idx="89">
                  <c:v>182640</c:v>
                </c:pt>
                <c:pt idx="90">
                  <c:v>183506</c:v>
                </c:pt>
                <c:pt idx="91">
                  <c:v>184183</c:v>
                </c:pt>
                <c:pt idx="92">
                  <c:v>184640</c:v>
                </c:pt>
                <c:pt idx="93">
                  <c:v>184977</c:v>
                </c:pt>
                <c:pt idx="94">
                  <c:v>185270</c:v>
                </c:pt>
                <c:pt idx="95">
                  <c:v>185593</c:v>
                </c:pt>
                <c:pt idx="96">
                  <c:v>185885</c:v>
                </c:pt>
                <c:pt idx="97">
                  <c:v>186098</c:v>
                </c:pt>
                <c:pt idx="98">
                  <c:v>186211</c:v>
                </c:pt>
                <c:pt idx="99">
                  <c:v>186265</c:v>
                </c:pt>
                <c:pt idx="100">
                  <c:v>186280</c:v>
                </c:pt>
                <c:pt idx="101">
                  <c:v>186141</c:v>
                </c:pt>
                <c:pt idx="102">
                  <c:v>185829</c:v>
                </c:pt>
                <c:pt idx="103">
                  <c:v>185427</c:v>
                </c:pt>
                <c:pt idx="104">
                  <c:v>184993</c:v>
                </c:pt>
                <c:pt idx="105">
                  <c:v>184566</c:v>
                </c:pt>
                <c:pt idx="106">
                  <c:v>184149</c:v>
                </c:pt>
                <c:pt idx="107">
                  <c:v>183728</c:v>
                </c:pt>
                <c:pt idx="108">
                  <c:v>183351</c:v>
                </c:pt>
                <c:pt idx="109">
                  <c:v>183050</c:v>
                </c:pt>
                <c:pt idx="110">
                  <c:v>182858</c:v>
                </c:pt>
                <c:pt idx="111">
                  <c:v>182762</c:v>
                </c:pt>
                <c:pt idx="112">
                  <c:v>182746</c:v>
                </c:pt>
                <c:pt idx="113">
                  <c:v>182810</c:v>
                </c:pt>
                <c:pt idx="114">
                  <c:v>182926</c:v>
                </c:pt>
                <c:pt idx="115">
                  <c:v>183071</c:v>
                </c:pt>
                <c:pt idx="116">
                  <c:v>183248</c:v>
                </c:pt>
                <c:pt idx="117">
                  <c:v>183439</c:v>
                </c:pt>
                <c:pt idx="118">
                  <c:v>183640</c:v>
                </c:pt>
                <c:pt idx="119">
                  <c:v>183885</c:v>
                </c:pt>
                <c:pt idx="120">
                  <c:v>184154</c:v>
                </c:pt>
                <c:pt idx="121">
                  <c:v>184360</c:v>
                </c:pt>
                <c:pt idx="122">
                  <c:v>184463</c:v>
                </c:pt>
                <c:pt idx="123">
                  <c:v>184489</c:v>
                </c:pt>
                <c:pt idx="124">
                  <c:v>184510</c:v>
                </c:pt>
                <c:pt idx="125">
                  <c:v>184601</c:v>
                </c:pt>
                <c:pt idx="126">
                  <c:v>184638</c:v>
                </c:pt>
                <c:pt idx="127">
                  <c:v>184558</c:v>
                </c:pt>
                <c:pt idx="128">
                  <c:v>184487</c:v>
                </c:pt>
                <c:pt idx="129">
                  <c:v>184515</c:v>
                </c:pt>
                <c:pt idx="130">
                  <c:v>184721</c:v>
                </c:pt>
                <c:pt idx="131">
                  <c:v>185073</c:v>
                </c:pt>
                <c:pt idx="132">
                  <c:v>185468</c:v>
                </c:pt>
                <c:pt idx="133">
                  <c:v>185847</c:v>
                </c:pt>
                <c:pt idx="134">
                  <c:v>186066</c:v>
                </c:pt>
                <c:pt idx="135">
                  <c:v>186065</c:v>
                </c:pt>
                <c:pt idx="136">
                  <c:v>185842</c:v>
                </c:pt>
                <c:pt idx="137">
                  <c:v>185438</c:v>
                </c:pt>
                <c:pt idx="138">
                  <c:v>184865</c:v>
                </c:pt>
                <c:pt idx="139">
                  <c:v>184175</c:v>
                </c:pt>
                <c:pt idx="140">
                  <c:v>183422</c:v>
                </c:pt>
                <c:pt idx="141">
                  <c:v>182583</c:v>
                </c:pt>
                <c:pt idx="142">
                  <c:v>#N/A</c:v>
                </c:pt>
                <c:pt idx="143">
                  <c:v>181599</c:v>
                </c:pt>
                <c:pt idx="144">
                  <c:v>180468</c:v>
                </c:pt>
                <c:pt idx="145">
                  <c:v>179223</c:v>
                </c:pt>
                <c:pt idx="146">
                  <c:v>177879</c:v>
                </c:pt>
                <c:pt idx="147">
                  <c:v>176383</c:v>
                </c:pt>
                <c:pt idx="148">
                  <c:v>#N/A</c:v>
                </c:pt>
                <c:pt idx="149">
                  <c:v>174666</c:v>
                </c:pt>
                <c:pt idx="150">
                  <c:v>172725</c:v>
                </c:pt>
                <c:pt idx="151">
                  <c:v>170611</c:v>
                </c:pt>
                <c:pt idx="152">
                  <c:v>168395</c:v>
                </c:pt>
              </c:numCache>
            </c:numRef>
          </c:yVal>
          <c:smooth val="0"/>
          <c:extLst>
            <c:ext xmlns:c16="http://schemas.microsoft.com/office/drawing/2014/chart" uri="{C3380CC4-5D6E-409C-BE32-E72D297353CC}">
              <c16:uniqueId val="{00000003-B6A1-40D4-9D9E-F699541286E9}"/>
            </c:ext>
          </c:extLst>
        </c:ser>
        <c:ser>
          <c:idx val="10"/>
          <c:order val="4"/>
          <c:tx>
            <c:v>Measured 1972 to 2020</c:v>
          </c:tx>
          <c:spPr>
            <a:ln w="19050" cap="rnd">
              <a:solidFill>
                <a:srgbClr val="997300"/>
              </a:solidFill>
              <a:prstDash val="solid"/>
              <a:round/>
            </a:ln>
            <a:effectLst/>
          </c:spPr>
          <c:marker>
            <c:symbol val="none"/>
          </c:marker>
          <c:xVal>
            <c:numRef>
              <c:f>'Measured Change'!$J$3:$J$155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Change'!$P$3:$P$155</c:f>
              <c:numCache>
                <c:formatCode>General</c:formatCode>
                <c:ptCount val="153"/>
                <c:pt idx="0">
                  <c:v>0</c:v>
                </c:pt>
                <c:pt idx="1">
                  <c:v>210</c:v>
                </c:pt>
                <c:pt idx="2">
                  <c:v>409</c:v>
                </c:pt>
                <c:pt idx="3">
                  <c:v>614</c:v>
                </c:pt>
                <c:pt idx="4">
                  <c:v>839</c:v>
                </c:pt>
                <c:pt idx="5">
                  <c:v>1100</c:v>
                </c:pt>
                <c:pt idx="6">
                  <c:v>1379</c:v>
                </c:pt>
                <c:pt idx="7">
                  <c:v>1666</c:v>
                </c:pt>
                <c:pt idx="8">
                  <c:v>1987</c:v>
                </c:pt>
                <c:pt idx="9">
                  <c:v>2369.9838479999999</c:v>
                </c:pt>
                <c:pt idx="10">
                  <c:v>2841.7424930000002</c:v>
                </c:pt>
                <c:pt idx="11">
                  <c:v>3348.8344430000002</c:v>
                </c:pt>
                <c:pt idx="12">
                  <c:v>3872.5785799999999</c:v>
                </c:pt>
                <c:pt idx="13">
                  <c:v>4490.1718440000004</c:v>
                </c:pt>
                <c:pt idx="14">
                  <c:v>5278.2249700000002</c:v>
                </c:pt>
                <c:pt idx="15">
                  <c:v>6304.2787900000003</c:v>
                </c:pt>
                <c:pt idx="16">
                  <c:v>7553.8253999999997</c:v>
                </c:pt>
                <c:pt idx="17">
                  <c:v>8980.1813999999995</c:v>
                </c:pt>
                <c:pt idx="18">
                  <c:v>10575.5705</c:v>
                </c:pt>
                <c:pt idx="19">
                  <c:v>12360.009900000001</c:v>
                </c:pt>
                <c:pt idx="20">
                  <c:v>14340.9211</c:v>
                </c:pt>
                <c:pt idx="21">
                  <c:v>16458.4031</c:v>
                </c:pt>
                <c:pt idx="22">
                  <c:v>18684.546999999999</c:v>
                </c:pt>
                <c:pt idx="23">
                  <c:v>21073.966</c:v>
                </c:pt>
                <c:pt idx="24">
                  <c:v>23675.41</c:v>
                </c:pt>
                <c:pt idx="25">
                  <c:v>26519.755000000001</c:v>
                </c:pt>
                <c:pt idx="26">
                  <c:v>29565.052</c:v>
                </c:pt>
                <c:pt idx="27">
                  <c:v>32676.519</c:v>
                </c:pt>
                <c:pt idx="28">
                  <c:v>35770.091999999997</c:v>
                </c:pt>
                <c:pt idx="29">
                  <c:v>38908.479999999996</c:v>
                </c:pt>
                <c:pt idx="30">
                  <c:v>42080.404999999999</c:v>
                </c:pt>
                <c:pt idx="31">
                  <c:v>45246.43</c:v>
                </c:pt>
                <c:pt idx="32">
                  <c:v>48356.83</c:v>
                </c:pt>
                <c:pt idx="33">
                  <c:v>51373.62</c:v>
                </c:pt>
                <c:pt idx="34">
                  <c:v>54304.03</c:v>
                </c:pt>
                <c:pt idx="35">
                  <c:v>57194.82</c:v>
                </c:pt>
                <c:pt idx="36">
                  <c:v>60059.69</c:v>
                </c:pt>
                <c:pt idx="37">
                  <c:v>62880.29</c:v>
                </c:pt>
                <c:pt idx="38">
                  <c:v>65633.08</c:v>
                </c:pt>
                <c:pt idx="39">
                  <c:v>68240.760000000009</c:v>
                </c:pt>
                <c:pt idx="40">
                  <c:v>70702.48000000001</c:v>
                </c:pt>
                <c:pt idx="41">
                  <c:v>73100.679999999993</c:v>
                </c:pt>
                <c:pt idx="42">
                  <c:v>75474.83</c:v>
                </c:pt>
                <c:pt idx="43">
                  <c:v>77862.38</c:v>
                </c:pt>
                <c:pt idx="44">
                  <c:v>80257.2</c:v>
                </c:pt>
                <c:pt idx="45">
                  <c:v>82682.06</c:v>
                </c:pt>
                <c:pt idx="46">
                  <c:v>85122.67</c:v>
                </c:pt>
                <c:pt idx="47">
                  <c:v>87583.81</c:v>
                </c:pt>
                <c:pt idx="48">
                  <c:v>90137.17</c:v>
                </c:pt>
                <c:pt idx="49">
                  <c:v>92885</c:v>
                </c:pt>
                <c:pt idx="50">
                  <c:v>95850.3</c:v>
                </c:pt>
                <c:pt idx="51">
                  <c:v>99033.2</c:v>
                </c:pt>
                <c:pt idx="52">
                  <c:v>102392.8</c:v>
                </c:pt>
                <c:pt idx="53">
                  <c:v>105914.8</c:v>
                </c:pt>
                <c:pt idx="54">
                  <c:v>109621.5</c:v>
                </c:pt>
                <c:pt idx="55">
                  <c:v>113509.5</c:v>
                </c:pt>
                <c:pt idx="56">
                  <c:v>117645.5</c:v>
                </c:pt>
                <c:pt idx="57">
                  <c:v>122052.70000000001</c:v>
                </c:pt>
                <c:pt idx="58">
                  <c:v>126642</c:v>
                </c:pt>
                <c:pt idx="59">
                  <c:v>131324.1</c:v>
                </c:pt>
                <c:pt idx="60">
                  <c:v>135999.70000000001</c:v>
                </c:pt>
                <c:pt idx="61">
                  <c:v>140542.79999999999</c:v>
                </c:pt>
                <c:pt idx="62">
                  <c:v>145022.6</c:v>
                </c:pt>
                <c:pt idx="63">
                  <c:v>149580.29999999999</c:v>
                </c:pt>
                <c:pt idx="64">
                  <c:v>154078.79999999999</c:v>
                </c:pt>
                <c:pt idx="65">
                  <c:v>161146</c:v>
                </c:pt>
              </c:numCache>
            </c:numRef>
          </c:yVal>
          <c:smooth val="0"/>
          <c:extLst>
            <c:ext xmlns:c16="http://schemas.microsoft.com/office/drawing/2014/chart" uri="{C3380CC4-5D6E-409C-BE32-E72D297353CC}">
              <c16:uniqueId val="{00000004-B6A1-40D4-9D9E-F699541286E9}"/>
            </c:ext>
          </c:extLst>
        </c:ser>
        <c:ser>
          <c:idx val="5"/>
          <c:order val="5"/>
          <c:tx>
            <c:v>HMS 1972 to 1983</c:v>
          </c:tx>
          <c:spPr>
            <a:ln w="19050" cap="rnd">
              <a:solidFill>
                <a:schemeClr val="accent6"/>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hr_HMS2916'!$M$3:$M$155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6585</c:v>
                </c:pt>
                <c:pt idx="17">
                  <c:v>6717</c:v>
                </c:pt>
                <c:pt idx="18">
                  <c:v>6866</c:v>
                </c:pt>
                <c:pt idx="19">
                  <c:v>7035</c:v>
                </c:pt>
                <c:pt idx="20">
                  <c:v>7223</c:v>
                </c:pt>
                <c:pt idx="21">
                  <c:v>7428</c:v>
                </c:pt>
                <c:pt idx="22">
                  <c:v>7649</c:v>
                </c:pt>
                <c:pt idx="23">
                  <c:v>7891</c:v>
                </c:pt>
                <c:pt idx="24">
                  <c:v>8159</c:v>
                </c:pt>
                <c:pt idx="25">
                  <c:v>8456</c:v>
                </c:pt>
                <c:pt idx="26">
                  <c:v>8784</c:v>
                </c:pt>
                <c:pt idx="27">
                  <c:v>9140</c:v>
                </c:pt>
                <c:pt idx="28">
                  <c:v>9522</c:v>
                </c:pt>
                <c:pt idx="29">
                  <c:v>9931</c:v>
                </c:pt>
                <c:pt idx="30">
                  <c:v>10364</c:v>
                </c:pt>
                <c:pt idx="31">
                  <c:v>10824</c:v>
                </c:pt>
                <c:pt idx="32">
                  <c:v>11310</c:v>
                </c:pt>
                <c:pt idx="33">
                  <c:v>11821</c:v>
                </c:pt>
                <c:pt idx="34">
                  <c:v>12356</c:v>
                </c:pt>
                <c:pt idx="35">
                  <c:v>12912</c:v>
                </c:pt>
                <c:pt idx="36">
                  <c:v>13492</c:v>
                </c:pt>
                <c:pt idx="37">
                  <c:v>14098</c:v>
                </c:pt>
                <c:pt idx="38">
                  <c:v>14725</c:v>
                </c:pt>
                <c:pt idx="39">
                  <c:v>15370</c:v>
                </c:pt>
                <c:pt idx="40">
                  <c:v>16029</c:v>
                </c:pt>
                <c:pt idx="41">
                  <c:v>16701</c:v>
                </c:pt>
                <c:pt idx="42">
                  <c:v>17388</c:v>
                </c:pt>
                <c:pt idx="43">
                  <c:v>18093</c:v>
                </c:pt>
                <c:pt idx="44">
                  <c:v>18818</c:v>
                </c:pt>
                <c:pt idx="45">
                  <c:v>19565</c:v>
                </c:pt>
                <c:pt idx="46">
                  <c:v>20329</c:v>
                </c:pt>
                <c:pt idx="47">
                  <c:v>21109</c:v>
                </c:pt>
                <c:pt idx="48">
                  <c:v>21912</c:v>
                </c:pt>
                <c:pt idx="49">
                  <c:v>22745</c:v>
                </c:pt>
                <c:pt idx="50">
                  <c:v>23616</c:v>
                </c:pt>
                <c:pt idx="51">
                  <c:v>24524</c:v>
                </c:pt>
                <c:pt idx="52">
                  <c:v>25466</c:v>
                </c:pt>
                <c:pt idx="53">
                  <c:v>26440</c:v>
                </c:pt>
                <c:pt idx="54">
                  <c:v>27444</c:v>
                </c:pt>
                <c:pt idx="55">
                  <c:v>28477</c:v>
                </c:pt>
                <c:pt idx="56">
                  <c:v>29544</c:v>
                </c:pt>
                <c:pt idx="57">
                  <c:v>30646</c:v>
                </c:pt>
                <c:pt idx="58">
                  <c:v>31775</c:v>
                </c:pt>
                <c:pt idx="59">
                  <c:v>32923</c:v>
                </c:pt>
                <c:pt idx="60">
                  <c:v>34083</c:v>
                </c:pt>
                <c:pt idx="61">
                  <c:v>35243</c:v>
                </c:pt>
                <c:pt idx="62">
                  <c:v>36409</c:v>
                </c:pt>
                <c:pt idx="63">
                  <c:v>37595</c:v>
                </c:pt>
                <c:pt idx="64">
                  <c:v>38817</c:v>
                </c:pt>
                <c:pt idx="65">
                  <c:v>40080</c:v>
                </c:pt>
                <c:pt idx="66">
                  <c:v>41345</c:v>
                </c:pt>
                <c:pt idx="67">
                  <c:v>42562</c:v>
                </c:pt>
                <c:pt idx="68">
                  <c:v>43713</c:v>
                </c:pt>
                <c:pt idx="69">
                  <c:v>44775</c:v>
                </c:pt>
                <c:pt idx="70">
                  <c:v>45744</c:v>
                </c:pt>
                <c:pt idx="71">
                  <c:v>46600</c:v>
                </c:pt>
                <c:pt idx="72">
                  <c:v>47339</c:v>
                </c:pt>
                <c:pt idx="73">
                  <c:v>47980</c:v>
                </c:pt>
                <c:pt idx="74">
                  <c:v>48550</c:v>
                </c:pt>
                <c:pt idx="75">
                  <c:v>49056</c:v>
                </c:pt>
                <c:pt idx="76">
                  <c:v>49504</c:v>
                </c:pt>
                <c:pt idx="77">
                  <c:v>49916</c:v>
                </c:pt>
                <c:pt idx="78">
                  <c:v>50309</c:v>
                </c:pt>
                <c:pt idx="79">
                  <c:v>50698</c:v>
                </c:pt>
                <c:pt idx="80">
                  <c:v>51077</c:v>
                </c:pt>
                <c:pt idx="81">
                  <c:v>51445</c:v>
                </c:pt>
                <c:pt idx="82">
                  <c:v>51784</c:v>
                </c:pt>
                <c:pt idx="83">
                  <c:v>52087</c:v>
                </c:pt>
                <c:pt idx="84">
                  <c:v>52371</c:v>
                </c:pt>
                <c:pt idx="85">
                  <c:v>52642</c:v>
                </c:pt>
                <c:pt idx="86">
                  <c:v>52901</c:v>
                </c:pt>
                <c:pt idx="87">
                  <c:v>53128</c:v>
                </c:pt>
                <c:pt idx="88">
                  <c:v>53293</c:v>
                </c:pt>
                <c:pt idx="89">
                  <c:v>53424</c:v>
                </c:pt>
                <c:pt idx="90">
                  <c:v>53540</c:v>
                </c:pt>
                <c:pt idx="91">
                  <c:v>53647</c:v>
                </c:pt>
                <c:pt idx="92">
                  <c:v>53746</c:v>
                </c:pt>
                <c:pt idx="93">
                  <c:v>53831</c:v>
                </c:pt>
                <c:pt idx="94">
                  <c:v>53902</c:v>
                </c:pt>
                <c:pt idx="95">
                  <c:v>53966</c:v>
                </c:pt>
                <c:pt idx="96">
                  <c:v>54026</c:v>
                </c:pt>
                <c:pt idx="97">
                  <c:v>54078</c:v>
                </c:pt>
                <c:pt idx="98">
                  <c:v>54121</c:v>
                </c:pt>
                <c:pt idx="99">
                  <c:v>54158</c:v>
                </c:pt>
                <c:pt idx="100">
                  <c:v>54194</c:v>
                </c:pt>
                <c:pt idx="101">
                  <c:v>54228</c:v>
                </c:pt>
                <c:pt idx="102">
                  <c:v>54263</c:v>
                </c:pt>
                <c:pt idx="103">
                  <c:v>54299</c:v>
                </c:pt>
                <c:pt idx="104">
                  <c:v>54332</c:v>
                </c:pt>
                <c:pt idx="105">
                  <c:v>54366</c:v>
                </c:pt>
                <c:pt idx="106">
                  <c:v>54400</c:v>
                </c:pt>
                <c:pt idx="107">
                  <c:v>54433</c:v>
                </c:pt>
                <c:pt idx="108">
                  <c:v>54465</c:v>
                </c:pt>
                <c:pt idx="109">
                  <c:v>54498</c:v>
                </c:pt>
                <c:pt idx="110">
                  <c:v>54529</c:v>
                </c:pt>
                <c:pt idx="111">
                  <c:v>54560</c:v>
                </c:pt>
                <c:pt idx="112">
                  <c:v>54590</c:v>
                </c:pt>
                <c:pt idx="113">
                  <c:v>54618</c:v>
                </c:pt>
                <c:pt idx="114">
                  <c:v>54646</c:v>
                </c:pt>
                <c:pt idx="115">
                  <c:v>54672</c:v>
                </c:pt>
                <c:pt idx="116">
                  <c:v>54695</c:v>
                </c:pt>
                <c:pt idx="117">
                  <c:v>54714</c:v>
                </c:pt>
                <c:pt idx="118">
                  <c:v>54728</c:v>
                </c:pt>
                <c:pt idx="119">
                  <c:v>54729</c:v>
                </c:pt>
                <c:pt idx="120">
                  <c:v>54729</c:v>
                </c:pt>
                <c:pt idx="121">
                  <c:v>54729</c:v>
                </c:pt>
                <c:pt idx="122">
                  <c:v>54729</c:v>
                </c:pt>
                <c:pt idx="123">
                  <c:v>54729</c:v>
                </c:pt>
                <c:pt idx="124">
                  <c:v>54730</c:v>
                </c:pt>
                <c:pt idx="125">
                  <c:v>54729</c:v>
                </c:pt>
                <c:pt idx="126">
                  <c:v>54730</c:v>
                </c:pt>
                <c:pt idx="127">
                  <c:v>54730</c:v>
                </c:pt>
                <c:pt idx="128">
                  <c:v>54729</c:v>
                </c:pt>
                <c:pt idx="129">
                  <c:v>54730</c:v>
                </c:pt>
                <c:pt idx="130">
                  <c:v>54730</c:v>
                </c:pt>
                <c:pt idx="131">
                  <c:v>54729</c:v>
                </c:pt>
                <c:pt idx="132">
                  <c:v>54730</c:v>
                </c:pt>
                <c:pt idx="133">
                  <c:v>54730</c:v>
                </c:pt>
                <c:pt idx="134">
                  <c:v>54729</c:v>
                </c:pt>
                <c:pt idx="135">
                  <c:v>54729</c:v>
                </c:pt>
                <c:pt idx="136">
                  <c:v>54730</c:v>
                </c:pt>
                <c:pt idx="137">
                  <c:v>54730</c:v>
                </c:pt>
                <c:pt idx="138">
                  <c:v>54730</c:v>
                </c:pt>
                <c:pt idx="139">
                  <c:v>54730</c:v>
                </c:pt>
                <c:pt idx="140">
                  <c:v>54729</c:v>
                </c:pt>
                <c:pt idx="141">
                  <c:v>54729</c:v>
                </c:pt>
                <c:pt idx="142">
                  <c:v>54730</c:v>
                </c:pt>
                <c:pt idx="143">
                  <c:v>54729</c:v>
                </c:pt>
                <c:pt idx="144">
                  <c:v>54729</c:v>
                </c:pt>
                <c:pt idx="145">
                  <c:v>54729</c:v>
                </c:pt>
                <c:pt idx="146">
                  <c:v>54730</c:v>
                </c:pt>
                <c:pt idx="147">
                  <c:v>54730</c:v>
                </c:pt>
                <c:pt idx="148">
                  <c:v>54729</c:v>
                </c:pt>
                <c:pt idx="149">
                  <c:v>54730</c:v>
                </c:pt>
                <c:pt idx="150">
                  <c:v>53766</c:v>
                </c:pt>
                <c:pt idx="151">
                  <c:v>53766</c:v>
                </c:pt>
                <c:pt idx="152">
                  <c:v>53766</c:v>
                </c:pt>
              </c:numCache>
            </c:numRef>
          </c:yVal>
          <c:smooth val="0"/>
          <c:extLst>
            <c:ext xmlns:c16="http://schemas.microsoft.com/office/drawing/2014/chart" uri="{C3380CC4-5D6E-409C-BE32-E72D297353CC}">
              <c16:uniqueId val="{00000005-B6A1-40D4-9D9E-F699541286E9}"/>
            </c:ext>
          </c:extLst>
        </c:ser>
        <c:ser>
          <c:idx val="6"/>
          <c:order val="6"/>
          <c:tx>
            <c:v>HMS 1972 to 1993</c:v>
          </c:tx>
          <c:spPr>
            <a:ln w="19050" cap="rnd">
              <a:solidFill>
                <a:schemeClr val="accent4"/>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hr_HMS2916'!$N$3:$N$155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16284</c:v>
                </c:pt>
                <c:pt idx="22">
                  <c:v>16775</c:v>
                </c:pt>
                <c:pt idx="23">
                  <c:v>17313</c:v>
                </c:pt>
                <c:pt idx="24">
                  <c:v>17907</c:v>
                </c:pt>
                <c:pt idx="25">
                  <c:v>18567</c:v>
                </c:pt>
                <c:pt idx="26">
                  <c:v>19296</c:v>
                </c:pt>
                <c:pt idx="27">
                  <c:v>20086</c:v>
                </c:pt>
                <c:pt idx="28">
                  <c:v>20935</c:v>
                </c:pt>
                <c:pt idx="29">
                  <c:v>21842</c:v>
                </c:pt>
                <c:pt idx="30">
                  <c:v>22804</c:v>
                </c:pt>
                <c:pt idx="31">
                  <c:v>23825</c:v>
                </c:pt>
                <c:pt idx="32">
                  <c:v>24905</c:v>
                </c:pt>
                <c:pt idx="33">
                  <c:v>26041</c:v>
                </c:pt>
                <c:pt idx="34">
                  <c:v>27228</c:v>
                </c:pt>
                <c:pt idx="35">
                  <c:v>28463</c:v>
                </c:pt>
                <c:pt idx="36">
                  <c:v>29752</c:v>
                </c:pt>
                <c:pt idx="37">
                  <c:v>31096</c:v>
                </c:pt>
                <c:pt idx="38">
                  <c:v>32489</c:v>
                </c:pt>
                <c:pt idx="39">
                  <c:v>33921</c:v>
                </c:pt>
                <c:pt idx="40">
                  <c:v>35385</c:v>
                </c:pt>
                <c:pt idx="41">
                  <c:v>36877</c:v>
                </c:pt>
                <c:pt idx="42">
                  <c:v>38404</c:v>
                </c:pt>
                <c:pt idx="43">
                  <c:v>39969</c:v>
                </c:pt>
                <c:pt idx="44">
                  <c:v>41579</c:v>
                </c:pt>
                <c:pt idx="45">
                  <c:v>43237</c:v>
                </c:pt>
                <c:pt idx="46">
                  <c:v>44934</c:v>
                </c:pt>
                <c:pt idx="47">
                  <c:v>46667</c:v>
                </c:pt>
                <c:pt idx="48">
                  <c:v>48450</c:v>
                </c:pt>
                <c:pt idx="49">
                  <c:v>50300</c:v>
                </c:pt>
                <c:pt idx="50">
                  <c:v>52233</c:v>
                </c:pt>
                <c:pt idx="51">
                  <c:v>54251</c:v>
                </c:pt>
                <c:pt idx="52">
                  <c:v>56343</c:v>
                </c:pt>
                <c:pt idx="53">
                  <c:v>58505</c:v>
                </c:pt>
                <c:pt idx="54">
                  <c:v>60735</c:v>
                </c:pt>
                <c:pt idx="55">
                  <c:v>63029</c:v>
                </c:pt>
                <c:pt idx="56">
                  <c:v>65399</c:v>
                </c:pt>
                <c:pt idx="57">
                  <c:v>67846</c:v>
                </c:pt>
                <c:pt idx="58">
                  <c:v>70353</c:v>
                </c:pt>
                <c:pt idx="59">
                  <c:v>72903</c:v>
                </c:pt>
                <c:pt idx="60">
                  <c:v>75479</c:v>
                </c:pt>
                <c:pt idx="61">
                  <c:v>78057</c:v>
                </c:pt>
                <c:pt idx="62">
                  <c:v>80644</c:v>
                </c:pt>
                <c:pt idx="63">
                  <c:v>83265</c:v>
                </c:pt>
                <c:pt idx="64">
                  <c:v>85949</c:v>
                </c:pt>
                <c:pt idx="65">
                  <c:v>88707</c:v>
                </c:pt>
                <c:pt idx="66">
                  <c:v>91485</c:v>
                </c:pt>
                <c:pt idx="67">
                  <c:v>94192</c:v>
                </c:pt>
                <c:pt idx="68">
                  <c:v>96802</c:v>
                </c:pt>
                <c:pt idx="69">
                  <c:v>99246</c:v>
                </c:pt>
                <c:pt idx="70">
                  <c:v>101498</c:v>
                </c:pt>
                <c:pt idx="71">
                  <c:v>103535</c:v>
                </c:pt>
                <c:pt idx="72">
                  <c:v>105380</c:v>
                </c:pt>
                <c:pt idx="73">
                  <c:v>107058</c:v>
                </c:pt>
                <c:pt idx="74">
                  <c:v>108614</c:v>
                </c:pt>
                <c:pt idx="75">
                  <c:v>110045</c:v>
                </c:pt>
                <c:pt idx="76">
                  <c:v>111349</c:v>
                </c:pt>
                <c:pt idx="77">
                  <c:v>112540</c:v>
                </c:pt>
                <c:pt idx="78">
                  <c:v>113670</c:v>
                </c:pt>
                <c:pt idx="79">
                  <c:v>114779</c:v>
                </c:pt>
                <c:pt idx="80">
                  <c:v>115855</c:v>
                </c:pt>
                <c:pt idx="81">
                  <c:v>116889</c:v>
                </c:pt>
                <c:pt idx="82">
                  <c:v>117866</c:v>
                </c:pt>
                <c:pt idx="83">
                  <c:v>118768</c:v>
                </c:pt>
                <c:pt idx="84">
                  <c:v>119596</c:v>
                </c:pt>
                <c:pt idx="85">
                  <c:v>120356</c:v>
                </c:pt>
                <c:pt idx="86">
                  <c:v>121062</c:v>
                </c:pt>
                <c:pt idx="87">
                  <c:v>121703</c:v>
                </c:pt>
                <c:pt idx="88">
                  <c:v>122241</c:v>
                </c:pt>
                <c:pt idx="89">
                  <c:v>122717</c:v>
                </c:pt>
                <c:pt idx="90">
                  <c:v>123168</c:v>
                </c:pt>
                <c:pt idx="91">
                  <c:v>123601</c:v>
                </c:pt>
                <c:pt idx="92">
                  <c:v>124026</c:v>
                </c:pt>
                <c:pt idx="93">
                  <c:v>124431</c:v>
                </c:pt>
                <c:pt idx="94">
                  <c:v>124820</c:v>
                </c:pt>
                <c:pt idx="95">
                  <c:v>125193</c:v>
                </c:pt>
                <c:pt idx="96">
                  <c:v>125551</c:v>
                </c:pt>
                <c:pt idx="97">
                  <c:v>125893</c:v>
                </c:pt>
                <c:pt idx="98">
                  <c:v>126221</c:v>
                </c:pt>
                <c:pt idx="99">
                  <c:v>126531</c:v>
                </c:pt>
                <c:pt idx="100">
                  <c:v>126823</c:v>
                </c:pt>
                <c:pt idx="101">
                  <c:v>127080</c:v>
                </c:pt>
                <c:pt idx="102">
                  <c:v>127312</c:v>
                </c:pt>
                <c:pt idx="103">
                  <c:v>127527</c:v>
                </c:pt>
                <c:pt idx="104">
                  <c:v>127720</c:v>
                </c:pt>
                <c:pt idx="105">
                  <c:v>127908</c:v>
                </c:pt>
                <c:pt idx="106">
                  <c:v>128094</c:v>
                </c:pt>
                <c:pt idx="107">
                  <c:v>128276</c:v>
                </c:pt>
                <c:pt idx="108">
                  <c:v>128454</c:v>
                </c:pt>
                <c:pt idx="109">
                  <c:v>128634</c:v>
                </c:pt>
                <c:pt idx="110">
                  <c:v>128811</c:v>
                </c:pt>
                <c:pt idx="111">
                  <c:v>128987</c:v>
                </c:pt>
                <c:pt idx="112">
                  <c:v>129162</c:v>
                </c:pt>
                <c:pt idx="113">
                  <c:v>129333</c:v>
                </c:pt>
                <c:pt idx="114">
                  <c:v>129500</c:v>
                </c:pt>
                <c:pt idx="115">
                  <c:v>129660</c:v>
                </c:pt>
                <c:pt idx="116">
                  <c:v>129812</c:v>
                </c:pt>
                <c:pt idx="117">
                  <c:v>129959</c:v>
                </c:pt>
                <c:pt idx="118">
                  <c:v>130097</c:v>
                </c:pt>
                <c:pt idx="119">
                  <c:v>130221</c:v>
                </c:pt>
                <c:pt idx="120">
                  <c:v>130340</c:v>
                </c:pt>
                <c:pt idx="121">
                  <c:v>130452</c:v>
                </c:pt>
                <c:pt idx="122">
                  <c:v>130558</c:v>
                </c:pt>
                <c:pt idx="123">
                  <c:v>130657</c:v>
                </c:pt>
                <c:pt idx="124">
                  <c:v>130751</c:v>
                </c:pt>
                <c:pt idx="125">
                  <c:v>130837</c:v>
                </c:pt>
                <c:pt idx="126">
                  <c:v>130911</c:v>
                </c:pt>
                <c:pt idx="127">
                  <c:v>130944</c:v>
                </c:pt>
                <c:pt idx="128">
                  <c:v>130949</c:v>
                </c:pt>
                <c:pt idx="129">
                  <c:v>130948</c:v>
                </c:pt>
                <c:pt idx="130">
                  <c:v>130948</c:v>
                </c:pt>
                <c:pt idx="131">
                  <c:v>130949</c:v>
                </c:pt>
                <c:pt idx="132">
                  <c:v>130948</c:v>
                </c:pt>
                <c:pt idx="133">
                  <c:v>130948</c:v>
                </c:pt>
                <c:pt idx="134">
                  <c:v>130949</c:v>
                </c:pt>
                <c:pt idx="135">
                  <c:v>130949</c:v>
                </c:pt>
                <c:pt idx="136">
                  <c:v>130948</c:v>
                </c:pt>
                <c:pt idx="137">
                  <c:v>130948</c:v>
                </c:pt>
                <c:pt idx="138">
                  <c:v>130948</c:v>
                </c:pt>
                <c:pt idx="139">
                  <c:v>130948</c:v>
                </c:pt>
                <c:pt idx="140">
                  <c:v>130949</c:v>
                </c:pt>
                <c:pt idx="141">
                  <c:v>130949</c:v>
                </c:pt>
                <c:pt idx="142">
                  <c:v>130948</c:v>
                </c:pt>
                <c:pt idx="143">
                  <c:v>130949</c:v>
                </c:pt>
                <c:pt idx="144">
                  <c:v>130949</c:v>
                </c:pt>
                <c:pt idx="145">
                  <c:v>130949</c:v>
                </c:pt>
                <c:pt idx="146">
                  <c:v>130948</c:v>
                </c:pt>
                <c:pt idx="147">
                  <c:v>130948</c:v>
                </c:pt>
                <c:pt idx="148">
                  <c:v>130949</c:v>
                </c:pt>
                <c:pt idx="149">
                  <c:v>130948</c:v>
                </c:pt>
                <c:pt idx="150">
                  <c:v>130949</c:v>
                </c:pt>
                <c:pt idx="151">
                  <c:v>130948</c:v>
                </c:pt>
                <c:pt idx="152">
                  <c:v>130949</c:v>
                </c:pt>
              </c:numCache>
            </c:numRef>
          </c:yVal>
          <c:smooth val="0"/>
          <c:extLst>
            <c:ext xmlns:c16="http://schemas.microsoft.com/office/drawing/2014/chart" uri="{C3380CC4-5D6E-409C-BE32-E72D297353CC}">
              <c16:uniqueId val="{00000006-B6A1-40D4-9D9E-F699541286E9}"/>
            </c:ext>
          </c:extLst>
        </c:ser>
        <c:ser>
          <c:idx val="0"/>
          <c:order val="7"/>
          <c:tx>
            <c:v>HMS 1972 to 2000</c:v>
          </c:tx>
          <c:spPr>
            <a:ln w="19050" cap="rnd">
              <a:solidFill>
                <a:schemeClr val="accent3"/>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hr_HMS2916'!$O$3:$O$155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20716</c:v>
                </c:pt>
                <c:pt idx="24">
                  <c:v>21455</c:v>
                </c:pt>
                <c:pt idx="25">
                  <c:v>22277</c:v>
                </c:pt>
                <c:pt idx="26">
                  <c:v>23183</c:v>
                </c:pt>
                <c:pt idx="27">
                  <c:v>24166</c:v>
                </c:pt>
                <c:pt idx="28">
                  <c:v>25222</c:v>
                </c:pt>
                <c:pt idx="29">
                  <c:v>26350</c:v>
                </c:pt>
                <c:pt idx="30">
                  <c:v>27547</c:v>
                </c:pt>
                <c:pt idx="31">
                  <c:v>28816</c:v>
                </c:pt>
                <c:pt idx="32">
                  <c:v>30159</c:v>
                </c:pt>
                <c:pt idx="33">
                  <c:v>31572</c:v>
                </c:pt>
                <c:pt idx="34">
                  <c:v>33048</c:v>
                </c:pt>
                <c:pt idx="35">
                  <c:v>34585</c:v>
                </c:pt>
                <c:pt idx="36">
                  <c:v>36188</c:v>
                </c:pt>
                <c:pt idx="37">
                  <c:v>37860</c:v>
                </c:pt>
                <c:pt idx="38">
                  <c:v>39592</c:v>
                </c:pt>
                <c:pt idx="39">
                  <c:v>41373</c:v>
                </c:pt>
                <c:pt idx="40">
                  <c:v>43194</c:v>
                </c:pt>
                <c:pt idx="41">
                  <c:v>45050</c:v>
                </c:pt>
                <c:pt idx="42">
                  <c:v>46949</c:v>
                </c:pt>
                <c:pt idx="43">
                  <c:v>48896</c:v>
                </c:pt>
                <c:pt idx="44">
                  <c:v>50897</c:v>
                </c:pt>
                <c:pt idx="45">
                  <c:v>52960</c:v>
                </c:pt>
                <c:pt idx="46">
                  <c:v>55071</c:v>
                </c:pt>
                <c:pt idx="47">
                  <c:v>57226</c:v>
                </c:pt>
                <c:pt idx="48">
                  <c:v>59444</c:v>
                </c:pt>
                <c:pt idx="49">
                  <c:v>61745</c:v>
                </c:pt>
                <c:pt idx="50">
                  <c:v>64149</c:v>
                </c:pt>
                <c:pt idx="51">
                  <c:v>66659</c:v>
                </c:pt>
                <c:pt idx="52">
                  <c:v>69261</c:v>
                </c:pt>
                <c:pt idx="53">
                  <c:v>71951</c:v>
                </c:pt>
                <c:pt idx="54">
                  <c:v>74724</c:v>
                </c:pt>
                <c:pt idx="55">
                  <c:v>77577</c:v>
                </c:pt>
                <c:pt idx="56">
                  <c:v>80524</c:v>
                </c:pt>
                <c:pt idx="57">
                  <c:v>83568</c:v>
                </c:pt>
                <c:pt idx="58">
                  <c:v>86686</c:v>
                </c:pt>
                <c:pt idx="59">
                  <c:v>89858</c:v>
                </c:pt>
                <c:pt idx="60">
                  <c:v>93062</c:v>
                </c:pt>
                <c:pt idx="61">
                  <c:v>96268</c:v>
                </c:pt>
                <c:pt idx="62">
                  <c:v>99487</c:v>
                </c:pt>
                <c:pt idx="63">
                  <c:v>102753</c:v>
                </c:pt>
                <c:pt idx="64">
                  <c:v>106101</c:v>
                </c:pt>
                <c:pt idx="65">
                  <c:v>109543</c:v>
                </c:pt>
                <c:pt idx="66">
                  <c:v>113012</c:v>
                </c:pt>
                <c:pt idx="67">
                  <c:v>116393</c:v>
                </c:pt>
                <c:pt idx="68">
                  <c:v>119642</c:v>
                </c:pt>
                <c:pt idx="69">
                  <c:v>122684</c:v>
                </c:pt>
                <c:pt idx="70">
                  <c:v>125505</c:v>
                </c:pt>
                <c:pt idx="71">
                  <c:v>128080</c:v>
                </c:pt>
                <c:pt idx="72">
                  <c:v>130425</c:v>
                </c:pt>
                <c:pt idx="73">
                  <c:v>132567</c:v>
                </c:pt>
                <c:pt idx="74">
                  <c:v>134533</c:v>
                </c:pt>
                <c:pt idx="75">
                  <c:v>136334</c:v>
                </c:pt>
                <c:pt idx="76">
                  <c:v>137969</c:v>
                </c:pt>
                <c:pt idx="77">
                  <c:v>139453</c:v>
                </c:pt>
                <c:pt idx="78">
                  <c:v>140840</c:v>
                </c:pt>
                <c:pt idx="79">
                  <c:v>142158</c:v>
                </c:pt>
                <c:pt idx="80">
                  <c:v>143397</c:v>
                </c:pt>
                <c:pt idx="81">
                  <c:v>144576</c:v>
                </c:pt>
                <c:pt idx="82">
                  <c:v>145686</c:v>
                </c:pt>
                <c:pt idx="83">
                  <c:v>146713</c:v>
                </c:pt>
                <c:pt idx="84">
                  <c:v>147659</c:v>
                </c:pt>
                <c:pt idx="85">
                  <c:v>148529</c:v>
                </c:pt>
                <c:pt idx="86">
                  <c:v>149337</c:v>
                </c:pt>
                <c:pt idx="87">
                  <c:v>150063</c:v>
                </c:pt>
                <c:pt idx="88">
                  <c:v>150672</c:v>
                </c:pt>
                <c:pt idx="89">
                  <c:v>151207</c:v>
                </c:pt>
                <c:pt idx="90">
                  <c:v>151712</c:v>
                </c:pt>
                <c:pt idx="91">
                  <c:v>152197</c:v>
                </c:pt>
                <c:pt idx="92">
                  <c:v>152669</c:v>
                </c:pt>
                <c:pt idx="93">
                  <c:v>153118</c:v>
                </c:pt>
                <c:pt idx="94">
                  <c:v>153542</c:v>
                </c:pt>
                <c:pt idx="95">
                  <c:v>153940</c:v>
                </c:pt>
                <c:pt idx="96">
                  <c:v>154303</c:v>
                </c:pt>
                <c:pt idx="97">
                  <c:v>154646</c:v>
                </c:pt>
                <c:pt idx="98">
                  <c:v>154973</c:v>
                </c:pt>
                <c:pt idx="99">
                  <c:v>155283</c:v>
                </c:pt>
                <c:pt idx="100">
                  <c:v>155575</c:v>
                </c:pt>
                <c:pt idx="101">
                  <c:v>155832</c:v>
                </c:pt>
                <c:pt idx="102">
                  <c:v>156065</c:v>
                </c:pt>
                <c:pt idx="103">
                  <c:v>156279</c:v>
                </c:pt>
                <c:pt idx="104">
                  <c:v>156472</c:v>
                </c:pt>
                <c:pt idx="105">
                  <c:v>156660</c:v>
                </c:pt>
                <c:pt idx="106">
                  <c:v>156846</c:v>
                </c:pt>
                <c:pt idx="107">
                  <c:v>157028</c:v>
                </c:pt>
                <c:pt idx="108">
                  <c:v>157207</c:v>
                </c:pt>
                <c:pt idx="109">
                  <c:v>157386</c:v>
                </c:pt>
                <c:pt idx="110">
                  <c:v>157564</c:v>
                </c:pt>
                <c:pt idx="111">
                  <c:v>157739</c:v>
                </c:pt>
                <c:pt idx="112">
                  <c:v>157914</c:v>
                </c:pt>
                <c:pt idx="113">
                  <c:v>158085</c:v>
                </c:pt>
                <c:pt idx="114">
                  <c:v>158252</c:v>
                </c:pt>
                <c:pt idx="115">
                  <c:v>158412</c:v>
                </c:pt>
                <c:pt idx="116">
                  <c:v>158565</c:v>
                </c:pt>
                <c:pt idx="117">
                  <c:v>158711</c:v>
                </c:pt>
                <c:pt idx="118">
                  <c:v>158849</c:v>
                </c:pt>
                <c:pt idx="119">
                  <c:v>158973</c:v>
                </c:pt>
                <c:pt idx="120">
                  <c:v>159092</c:v>
                </c:pt>
                <c:pt idx="121">
                  <c:v>159205</c:v>
                </c:pt>
                <c:pt idx="122">
                  <c:v>159310</c:v>
                </c:pt>
                <c:pt idx="123">
                  <c:v>159409</c:v>
                </c:pt>
                <c:pt idx="124">
                  <c:v>159503</c:v>
                </c:pt>
                <c:pt idx="125">
                  <c:v>159589</c:v>
                </c:pt>
                <c:pt idx="126">
                  <c:v>159663</c:v>
                </c:pt>
                <c:pt idx="127">
                  <c:v>159697</c:v>
                </c:pt>
                <c:pt idx="128">
                  <c:v>159701</c:v>
                </c:pt>
                <c:pt idx="129">
                  <c:v>159701</c:v>
                </c:pt>
                <c:pt idx="130">
                  <c:v>159701</c:v>
                </c:pt>
                <c:pt idx="131">
                  <c:v>159701</c:v>
                </c:pt>
                <c:pt idx="132">
                  <c:v>159701</c:v>
                </c:pt>
                <c:pt idx="133">
                  <c:v>159701</c:v>
                </c:pt>
                <c:pt idx="134">
                  <c:v>159701</c:v>
                </c:pt>
                <c:pt idx="135">
                  <c:v>159701</c:v>
                </c:pt>
                <c:pt idx="136">
                  <c:v>159701</c:v>
                </c:pt>
                <c:pt idx="137">
                  <c:v>159701</c:v>
                </c:pt>
                <c:pt idx="138">
                  <c:v>159701</c:v>
                </c:pt>
                <c:pt idx="139">
                  <c:v>159701</c:v>
                </c:pt>
                <c:pt idx="140">
                  <c:v>159701</c:v>
                </c:pt>
                <c:pt idx="141">
                  <c:v>159701</c:v>
                </c:pt>
                <c:pt idx="142">
                  <c:v>159701</c:v>
                </c:pt>
                <c:pt idx="143">
                  <c:v>159701</c:v>
                </c:pt>
                <c:pt idx="144">
                  <c:v>159701</c:v>
                </c:pt>
                <c:pt idx="145">
                  <c:v>159701</c:v>
                </c:pt>
                <c:pt idx="146">
                  <c:v>159701</c:v>
                </c:pt>
                <c:pt idx="147">
                  <c:v>159701</c:v>
                </c:pt>
                <c:pt idx="148">
                  <c:v>159701</c:v>
                </c:pt>
                <c:pt idx="149">
                  <c:v>159701</c:v>
                </c:pt>
                <c:pt idx="150">
                  <c:v>159701</c:v>
                </c:pt>
                <c:pt idx="151">
                  <c:v>159701</c:v>
                </c:pt>
                <c:pt idx="152">
                  <c:v>159701</c:v>
                </c:pt>
              </c:numCache>
            </c:numRef>
          </c:yVal>
          <c:smooth val="0"/>
          <c:extLst>
            <c:ext xmlns:c16="http://schemas.microsoft.com/office/drawing/2014/chart" uri="{C3380CC4-5D6E-409C-BE32-E72D297353CC}">
              <c16:uniqueId val="{00000007-B6A1-40D4-9D9E-F699541286E9}"/>
            </c:ext>
          </c:extLst>
        </c:ser>
        <c:ser>
          <c:idx val="7"/>
          <c:order val="8"/>
          <c:tx>
            <c:v>HMS 1972 to 2009</c:v>
          </c:tx>
          <c:spPr>
            <a:ln w="19050" cap="rnd">
              <a:solidFill>
                <a:schemeClr val="accent1"/>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hr_HMS2916'!$P$3:$P$155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22486</c:v>
                </c:pt>
                <c:pt idx="24">
                  <c:v>25419</c:v>
                </c:pt>
                <c:pt idx="25">
                  <c:v>26424</c:v>
                </c:pt>
                <c:pt idx="26">
                  <c:v>27532</c:v>
                </c:pt>
                <c:pt idx="27">
                  <c:v>28733</c:v>
                </c:pt>
                <c:pt idx="28">
                  <c:v>30025</c:v>
                </c:pt>
                <c:pt idx="29">
                  <c:v>31404</c:v>
                </c:pt>
                <c:pt idx="30">
                  <c:v>32867</c:v>
                </c:pt>
                <c:pt idx="31">
                  <c:v>34419</c:v>
                </c:pt>
                <c:pt idx="32">
                  <c:v>36061</c:v>
                </c:pt>
                <c:pt idx="33">
                  <c:v>37788</c:v>
                </c:pt>
                <c:pt idx="34">
                  <c:v>39593</c:v>
                </c:pt>
                <c:pt idx="35">
                  <c:v>41472</c:v>
                </c:pt>
                <c:pt idx="36">
                  <c:v>43431</c:v>
                </c:pt>
                <c:pt idx="37">
                  <c:v>45475</c:v>
                </c:pt>
                <c:pt idx="38">
                  <c:v>47593</c:v>
                </c:pt>
                <c:pt idx="39">
                  <c:v>49770</c:v>
                </c:pt>
                <c:pt idx="40">
                  <c:v>51997</c:v>
                </c:pt>
                <c:pt idx="41">
                  <c:v>54266</c:v>
                </c:pt>
                <c:pt idx="42">
                  <c:v>56587</c:v>
                </c:pt>
                <c:pt idx="43">
                  <c:v>58967</c:v>
                </c:pt>
                <c:pt idx="44">
                  <c:v>61415</c:v>
                </c:pt>
                <c:pt idx="45">
                  <c:v>63937</c:v>
                </c:pt>
                <c:pt idx="46">
                  <c:v>66517</c:v>
                </c:pt>
                <c:pt idx="47">
                  <c:v>69152</c:v>
                </c:pt>
                <c:pt idx="48">
                  <c:v>71864</c:v>
                </c:pt>
                <c:pt idx="49">
                  <c:v>74677</c:v>
                </c:pt>
                <c:pt idx="50">
                  <c:v>77616</c:v>
                </c:pt>
                <c:pt idx="51">
                  <c:v>80684</c:v>
                </c:pt>
                <c:pt idx="52">
                  <c:v>83865</c:v>
                </c:pt>
                <c:pt idx="53">
                  <c:v>87154</c:v>
                </c:pt>
                <c:pt idx="54">
                  <c:v>90545</c:v>
                </c:pt>
                <c:pt idx="55">
                  <c:v>94033</c:v>
                </c:pt>
                <c:pt idx="56">
                  <c:v>97635</c:v>
                </c:pt>
                <c:pt idx="57">
                  <c:v>101356</c:v>
                </c:pt>
                <c:pt idx="58">
                  <c:v>105169</c:v>
                </c:pt>
                <c:pt idx="59">
                  <c:v>109047</c:v>
                </c:pt>
                <c:pt idx="60">
                  <c:v>112964</c:v>
                </c:pt>
                <c:pt idx="61">
                  <c:v>116883</c:v>
                </c:pt>
                <c:pt idx="62">
                  <c:v>120817</c:v>
                </c:pt>
                <c:pt idx="63">
                  <c:v>124807</c:v>
                </c:pt>
                <c:pt idx="64">
                  <c:v>128896</c:v>
                </c:pt>
                <c:pt idx="65">
                  <c:v>133106</c:v>
                </c:pt>
                <c:pt idx="66">
                  <c:v>137368</c:v>
                </c:pt>
                <c:pt idx="67">
                  <c:v>141546</c:v>
                </c:pt>
                <c:pt idx="68">
                  <c:v>145579</c:v>
                </c:pt>
                <c:pt idx="69">
                  <c:v>149384</c:v>
                </c:pt>
                <c:pt idx="70">
                  <c:v>152924</c:v>
                </c:pt>
                <c:pt idx="71">
                  <c:v>156171</c:v>
                </c:pt>
                <c:pt idx="72">
                  <c:v>159122</c:v>
                </c:pt>
                <c:pt idx="73">
                  <c:v>161796</c:v>
                </c:pt>
                <c:pt idx="74">
                  <c:v>164206</c:v>
                </c:pt>
                <c:pt idx="75">
                  <c:v>166376</c:v>
                </c:pt>
                <c:pt idx="76">
                  <c:v>168316</c:v>
                </c:pt>
                <c:pt idx="77">
                  <c:v>170048</c:v>
                </c:pt>
                <c:pt idx="78">
                  <c:v>171633</c:v>
                </c:pt>
                <c:pt idx="79">
                  <c:v>173118</c:v>
                </c:pt>
                <c:pt idx="80">
                  <c:v>174499</c:v>
                </c:pt>
                <c:pt idx="81">
                  <c:v>175811</c:v>
                </c:pt>
                <c:pt idx="82">
                  <c:v>177047</c:v>
                </c:pt>
                <c:pt idx="83">
                  <c:v>178189</c:v>
                </c:pt>
                <c:pt idx="84">
                  <c:v>179241</c:v>
                </c:pt>
                <c:pt idx="85">
                  <c:v>180202</c:v>
                </c:pt>
                <c:pt idx="86">
                  <c:v>181089</c:v>
                </c:pt>
                <c:pt idx="87">
                  <c:v>181878</c:v>
                </c:pt>
                <c:pt idx="88">
                  <c:v>182538</c:v>
                </c:pt>
                <c:pt idx="89">
                  <c:v>183107</c:v>
                </c:pt>
                <c:pt idx="90">
                  <c:v>183630</c:v>
                </c:pt>
                <c:pt idx="91">
                  <c:v>184123</c:v>
                </c:pt>
                <c:pt idx="92">
                  <c:v>184598</c:v>
                </c:pt>
                <c:pt idx="93">
                  <c:v>185047</c:v>
                </c:pt>
                <c:pt idx="94">
                  <c:v>185471</c:v>
                </c:pt>
                <c:pt idx="95">
                  <c:v>185869</c:v>
                </c:pt>
                <c:pt idx="96">
                  <c:v>186232</c:v>
                </c:pt>
                <c:pt idx="97">
                  <c:v>186574</c:v>
                </c:pt>
                <c:pt idx="98">
                  <c:v>186902</c:v>
                </c:pt>
                <c:pt idx="99">
                  <c:v>187212</c:v>
                </c:pt>
                <c:pt idx="100">
                  <c:v>187504</c:v>
                </c:pt>
                <c:pt idx="101">
                  <c:v>187761</c:v>
                </c:pt>
                <c:pt idx="102">
                  <c:v>187993</c:v>
                </c:pt>
                <c:pt idx="103">
                  <c:v>188208</c:v>
                </c:pt>
                <c:pt idx="104">
                  <c:v>188401</c:v>
                </c:pt>
                <c:pt idx="105">
                  <c:v>188589</c:v>
                </c:pt>
                <c:pt idx="106">
                  <c:v>188775</c:v>
                </c:pt>
                <c:pt idx="107">
                  <c:v>188956</c:v>
                </c:pt>
                <c:pt idx="108">
                  <c:v>189135</c:v>
                </c:pt>
                <c:pt idx="109">
                  <c:v>189314</c:v>
                </c:pt>
                <c:pt idx="110">
                  <c:v>189492</c:v>
                </c:pt>
                <c:pt idx="111">
                  <c:v>189668</c:v>
                </c:pt>
                <c:pt idx="112">
                  <c:v>189843</c:v>
                </c:pt>
                <c:pt idx="113">
                  <c:v>190014</c:v>
                </c:pt>
                <c:pt idx="114">
                  <c:v>190181</c:v>
                </c:pt>
                <c:pt idx="115">
                  <c:v>190341</c:v>
                </c:pt>
                <c:pt idx="116">
                  <c:v>190493</c:v>
                </c:pt>
                <c:pt idx="117">
                  <c:v>190640</c:v>
                </c:pt>
                <c:pt idx="118">
                  <c:v>190778</c:v>
                </c:pt>
                <c:pt idx="119">
                  <c:v>190902</c:v>
                </c:pt>
                <c:pt idx="120">
                  <c:v>191020</c:v>
                </c:pt>
                <c:pt idx="121">
                  <c:v>191133</c:v>
                </c:pt>
                <c:pt idx="122">
                  <c:v>191238</c:v>
                </c:pt>
                <c:pt idx="123">
                  <c:v>191338</c:v>
                </c:pt>
                <c:pt idx="124">
                  <c:v>191432</c:v>
                </c:pt>
                <c:pt idx="125">
                  <c:v>191518</c:v>
                </c:pt>
                <c:pt idx="126">
                  <c:v>191592</c:v>
                </c:pt>
                <c:pt idx="127">
                  <c:v>191625</c:v>
                </c:pt>
                <c:pt idx="128">
                  <c:v>191629</c:v>
                </c:pt>
                <c:pt idx="129">
                  <c:v>191629</c:v>
                </c:pt>
                <c:pt idx="130">
                  <c:v>191629</c:v>
                </c:pt>
                <c:pt idx="131">
                  <c:v>191629</c:v>
                </c:pt>
                <c:pt idx="132">
                  <c:v>191629</c:v>
                </c:pt>
                <c:pt idx="133">
                  <c:v>191629</c:v>
                </c:pt>
                <c:pt idx="134">
                  <c:v>191629</c:v>
                </c:pt>
                <c:pt idx="135">
                  <c:v>191629</c:v>
                </c:pt>
                <c:pt idx="136">
                  <c:v>191629</c:v>
                </c:pt>
                <c:pt idx="137">
                  <c:v>191629</c:v>
                </c:pt>
                <c:pt idx="138">
                  <c:v>191629</c:v>
                </c:pt>
                <c:pt idx="139">
                  <c:v>191629</c:v>
                </c:pt>
                <c:pt idx="140">
                  <c:v>191629</c:v>
                </c:pt>
                <c:pt idx="141">
                  <c:v>191629</c:v>
                </c:pt>
                <c:pt idx="142">
                  <c:v>191629</c:v>
                </c:pt>
                <c:pt idx="143">
                  <c:v>191629</c:v>
                </c:pt>
                <c:pt idx="144">
                  <c:v>191629</c:v>
                </c:pt>
                <c:pt idx="145">
                  <c:v>191629</c:v>
                </c:pt>
                <c:pt idx="146">
                  <c:v>191629</c:v>
                </c:pt>
                <c:pt idx="147">
                  <c:v>191629</c:v>
                </c:pt>
                <c:pt idx="148">
                  <c:v>191629</c:v>
                </c:pt>
                <c:pt idx="149">
                  <c:v>191629</c:v>
                </c:pt>
                <c:pt idx="150">
                  <c:v>191629</c:v>
                </c:pt>
                <c:pt idx="151">
                  <c:v>191629</c:v>
                </c:pt>
                <c:pt idx="152">
                  <c:v>191629</c:v>
                </c:pt>
              </c:numCache>
            </c:numRef>
          </c:yVal>
          <c:smooth val="0"/>
          <c:extLst>
            <c:ext xmlns:c16="http://schemas.microsoft.com/office/drawing/2014/chart" uri="{C3380CC4-5D6E-409C-BE32-E72D297353CC}">
              <c16:uniqueId val="{00000008-B6A1-40D4-9D9E-F699541286E9}"/>
            </c:ext>
          </c:extLst>
        </c:ser>
        <c:ser>
          <c:idx val="9"/>
          <c:order val="9"/>
          <c:tx>
            <c:v>HMS 1972 to 2020</c:v>
          </c:tx>
          <c:spPr>
            <a:ln w="19050" cap="rnd">
              <a:solidFill>
                <a:schemeClr val="accent4">
                  <a:lumMod val="60000"/>
                </a:schemeClr>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hr_HMS2916'!$Q$3:$Q$155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22486</c:v>
                </c:pt>
                <c:pt idx="24">
                  <c:v>25524</c:v>
                </c:pt>
                <c:pt idx="25">
                  <c:v>28905</c:v>
                </c:pt>
                <c:pt idx="26">
                  <c:v>32634</c:v>
                </c:pt>
                <c:pt idx="27">
                  <c:v>35826</c:v>
                </c:pt>
                <c:pt idx="28">
                  <c:v>37386</c:v>
                </c:pt>
                <c:pt idx="29">
                  <c:v>39051</c:v>
                </c:pt>
                <c:pt idx="30">
                  <c:v>40819</c:v>
                </c:pt>
                <c:pt idx="31">
                  <c:v>42693</c:v>
                </c:pt>
                <c:pt idx="32">
                  <c:v>44676</c:v>
                </c:pt>
                <c:pt idx="33">
                  <c:v>46761</c:v>
                </c:pt>
                <c:pt idx="34">
                  <c:v>48942</c:v>
                </c:pt>
                <c:pt idx="35">
                  <c:v>51210</c:v>
                </c:pt>
                <c:pt idx="36">
                  <c:v>53577</c:v>
                </c:pt>
                <c:pt idx="37">
                  <c:v>56046</c:v>
                </c:pt>
                <c:pt idx="38">
                  <c:v>58603</c:v>
                </c:pt>
                <c:pt idx="39">
                  <c:v>61233</c:v>
                </c:pt>
                <c:pt idx="40">
                  <c:v>63922</c:v>
                </c:pt>
                <c:pt idx="41">
                  <c:v>66663</c:v>
                </c:pt>
                <c:pt idx="42">
                  <c:v>69466</c:v>
                </c:pt>
                <c:pt idx="43">
                  <c:v>72340</c:v>
                </c:pt>
                <c:pt idx="44">
                  <c:v>75296</c:v>
                </c:pt>
                <c:pt idx="45">
                  <c:v>78342</c:v>
                </c:pt>
                <c:pt idx="46">
                  <c:v>81459</c:v>
                </c:pt>
                <c:pt idx="47">
                  <c:v>84640</c:v>
                </c:pt>
                <c:pt idx="48">
                  <c:v>87915</c:v>
                </c:pt>
                <c:pt idx="49">
                  <c:v>91313</c:v>
                </c:pt>
                <c:pt idx="50">
                  <c:v>94863</c:v>
                </c:pt>
                <c:pt idx="51">
                  <c:v>98568</c:v>
                </c:pt>
                <c:pt idx="52">
                  <c:v>102409</c:v>
                </c:pt>
                <c:pt idx="53">
                  <c:v>106381</c:v>
                </c:pt>
                <c:pt idx="54">
                  <c:v>110476</c:v>
                </c:pt>
                <c:pt idx="55">
                  <c:v>114689</c:v>
                </c:pt>
                <c:pt idx="56">
                  <c:v>119040</c:v>
                </c:pt>
                <c:pt idx="57">
                  <c:v>123534</c:v>
                </c:pt>
                <c:pt idx="58">
                  <c:v>128138</c:v>
                </c:pt>
                <c:pt idx="59">
                  <c:v>132821</c:v>
                </c:pt>
                <c:pt idx="60">
                  <c:v>137550</c:v>
                </c:pt>
                <c:pt idx="61">
                  <c:v>142282</c:v>
                </c:pt>
                <c:pt idx="62">
                  <c:v>147031</c:v>
                </c:pt>
                <c:pt idx="63">
                  <c:v>151854</c:v>
                </c:pt>
                <c:pt idx="64">
                  <c:v>156803</c:v>
                </c:pt>
                <c:pt idx="65">
                  <c:v>161913</c:v>
                </c:pt>
                <c:pt idx="66">
                  <c:v>167118</c:v>
                </c:pt>
                <c:pt idx="67">
                  <c:v>172281</c:v>
                </c:pt>
                <c:pt idx="68">
                  <c:v>177321</c:v>
                </c:pt>
                <c:pt idx="69">
                  <c:v>182141</c:v>
                </c:pt>
                <c:pt idx="70">
                  <c:v>186700</c:v>
                </c:pt>
                <c:pt idx="71">
                  <c:v>190959</c:v>
                </c:pt>
                <c:pt idx="72">
                  <c:v>194889</c:v>
                </c:pt>
                <c:pt idx="73">
                  <c:v>198489</c:v>
                </c:pt>
                <c:pt idx="74">
                  <c:v>201794</c:v>
                </c:pt>
                <c:pt idx="75">
                  <c:v>204832</c:v>
                </c:pt>
                <c:pt idx="76">
                  <c:v>207595</c:v>
                </c:pt>
                <c:pt idx="77">
                  <c:v>210104</c:v>
                </c:pt>
                <c:pt idx="78">
                  <c:v>212422</c:v>
                </c:pt>
                <c:pt idx="79">
                  <c:v>214608</c:v>
                </c:pt>
                <c:pt idx="80">
                  <c:v>216665</c:v>
                </c:pt>
                <c:pt idx="81">
                  <c:v>218625</c:v>
                </c:pt>
                <c:pt idx="82">
                  <c:v>220458</c:v>
                </c:pt>
                <c:pt idx="83">
                  <c:v>222184</c:v>
                </c:pt>
                <c:pt idx="84">
                  <c:v>223803</c:v>
                </c:pt>
                <c:pt idx="85">
                  <c:v>225316</c:v>
                </c:pt>
                <c:pt idx="86">
                  <c:v>226736</c:v>
                </c:pt>
                <c:pt idx="87">
                  <c:v>228044</c:v>
                </c:pt>
                <c:pt idx="88">
                  <c:v>229209</c:v>
                </c:pt>
                <c:pt idx="89">
                  <c:v>230274</c:v>
                </c:pt>
                <c:pt idx="90">
                  <c:v>231278</c:v>
                </c:pt>
                <c:pt idx="91">
                  <c:v>232233</c:v>
                </c:pt>
                <c:pt idx="92">
                  <c:v>233159</c:v>
                </c:pt>
                <c:pt idx="93">
                  <c:v>234051</c:v>
                </c:pt>
                <c:pt idx="94">
                  <c:v>234909</c:v>
                </c:pt>
                <c:pt idx="95">
                  <c:v>235733</c:v>
                </c:pt>
                <c:pt idx="96">
                  <c:v>236512</c:v>
                </c:pt>
                <c:pt idx="97">
                  <c:v>237264</c:v>
                </c:pt>
                <c:pt idx="98">
                  <c:v>237986</c:v>
                </c:pt>
                <c:pt idx="99">
                  <c:v>238676</c:v>
                </c:pt>
                <c:pt idx="100">
                  <c:v>239329</c:v>
                </c:pt>
                <c:pt idx="101">
                  <c:v>239931</c:v>
                </c:pt>
                <c:pt idx="102">
                  <c:v>240499</c:v>
                </c:pt>
                <c:pt idx="103">
                  <c:v>241029</c:v>
                </c:pt>
                <c:pt idx="104">
                  <c:v>241520</c:v>
                </c:pt>
                <c:pt idx="105">
                  <c:v>242004</c:v>
                </c:pt>
                <c:pt idx="106">
                  <c:v>242481</c:v>
                </c:pt>
                <c:pt idx="107">
                  <c:v>242943</c:v>
                </c:pt>
                <c:pt idx="108">
                  <c:v>243363</c:v>
                </c:pt>
                <c:pt idx="109">
                  <c:v>243752</c:v>
                </c:pt>
                <c:pt idx="110">
                  <c:v>244131</c:v>
                </c:pt>
                <c:pt idx="111">
                  <c:v>244501</c:v>
                </c:pt>
                <c:pt idx="112">
                  <c:v>244857</c:v>
                </c:pt>
                <c:pt idx="113">
                  <c:v>245198</c:v>
                </c:pt>
                <c:pt idx="114">
                  <c:v>245528</c:v>
                </c:pt>
                <c:pt idx="115">
                  <c:v>245851</c:v>
                </c:pt>
                <c:pt idx="116">
                  <c:v>246163</c:v>
                </c:pt>
                <c:pt idx="117">
                  <c:v>246467</c:v>
                </c:pt>
                <c:pt idx="118">
                  <c:v>246761</c:v>
                </c:pt>
                <c:pt idx="119">
                  <c:v>247038</c:v>
                </c:pt>
                <c:pt idx="120">
                  <c:v>247304</c:v>
                </c:pt>
                <c:pt idx="121">
                  <c:v>247534</c:v>
                </c:pt>
                <c:pt idx="122">
                  <c:v>247738</c:v>
                </c:pt>
                <c:pt idx="123">
                  <c:v>247920</c:v>
                </c:pt>
                <c:pt idx="124">
                  <c:v>248074</c:v>
                </c:pt>
                <c:pt idx="125">
                  <c:v>248191</c:v>
                </c:pt>
                <c:pt idx="126">
                  <c:v>248271</c:v>
                </c:pt>
                <c:pt idx="127">
                  <c:v>248305</c:v>
                </c:pt>
                <c:pt idx="128">
                  <c:v>248309</c:v>
                </c:pt>
                <c:pt idx="129">
                  <c:v>248309</c:v>
                </c:pt>
                <c:pt idx="130">
                  <c:v>248309</c:v>
                </c:pt>
                <c:pt idx="131">
                  <c:v>248309</c:v>
                </c:pt>
                <c:pt idx="132">
                  <c:v>248309</c:v>
                </c:pt>
                <c:pt idx="133">
                  <c:v>248309</c:v>
                </c:pt>
                <c:pt idx="134">
                  <c:v>248309</c:v>
                </c:pt>
                <c:pt idx="135">
                  <c:v>248309</c:v>
                </c:pt>
                <c:pt idx="136">
                  <c:v>248309</c:v>
                </c:pt>
                <c:pt idx="137">
                  <c:v>248309</c:v>
                </c:pt>
                <c:pt idx="138">
                  <c:v>248309</c:v>
                </c:pt>
                <c:pt idx="139">
                  <c:v>248309</c:v>
                </c:pt>
                <c:pt idx="140">
                  <c:v>248309</c:v>
                </c:pt>
                <c:pt idx="141">
                  <c:v>248309</c:v>
                </c:pt>
                <c:pt idx="142">
                  <c:v>248309</c:v>
                </c:pt>
                <c:pt idx="143">
                  <c:v>248309</c:v>
                </c:pt>
                <c:pt idx="144">
                  <c:v>248309</c:v>
                </c:pt>
                <c:pt idx="145">
                  <c:v>248309</c:v>
                </c:pt>
                <c:pt idx="146">
                  <c:v>248309</c:v>
                </c:pt>
                <c:pt idx="147">
                  <c:v>248309</c:v>
                </c:pt>
                <c:pt idx="148">
                  <c:v>248309</c:v>
                </c:pt>
                <c:pt idx="149">
                  <c:v>248309</c:v>
                </c:pt>
                <c:pt idx="150">
                  <c:v>248309</c:v>
                </c:pt>
                <c:pt idx="151">
                  <c:v>248309</c:v>
                </c:pt>
                <c:pt idx="152">
                  <c:v>248309</c:v>
                </c:pt>
              </c:numCache>
            </c:numRef>
          </c:yVal>
          <c:smooth val="0"/>
          <c:extLst>
            <c:ext xmlns:c16="http://schemas.microsoft.com/office/drawing/2014/chart" uri="{C3380CC4-5D6E-409C-BE32-E72D297353CC}">
              <c16:uniqueId val="{00000009-B6A1-40D4-9D9E-F699541286E9}"/>
            </c:ext>
          </c:extLst>
        </c:ser>
        <c:ser>
          <c:idx val="8"/>
          <c:order val="10"/>
          <c:tx>
            <c:v>MPP Elevation</c:v>
          </c:tx>
          <c:spPr>
            <a:ln w="25400" cap="rnd">
              <a:solidFill>
                <a:schemeClr val="tx1"/>
              </a:solidFill>
              <a:prstDash val="dash"/>
              <a:round/>
            </a:ln>
            <a:effectLst/>
          </c:spPr>
          <c:marker>
            <c:symbol val="none"/>
          </c:marker>
          <c:xVal>
            <c:numRef>
              <c:f>'Elong Chen Calib 12 hr_HMS2916'!$Y$20:$Y$21</c:f>
              <c:numCache>
                <c:formatCode>General</c:formatCode>
                <c:ptCount val="2"/>
                <c:pt idx="0">
                  <c:v>1075</c:v>
                </c:pt>
                <c:pt idx="1">
                  <c:v>1075</c:v>
                </c:pt>
              </c:numCache>
            </c:numRef>
          </c:xVal>
          <c:yVal>
            <c:numRef>
              <c:f>'Elong Chen Calib 12 hr_HMS2916'!$Z$20:$Z$21</c:f>
              <c:numCache>
                <c:formatCode>General</c:formatCode>
                <c:ptCount val="2"/>
                <c:pt idx="0">
                  <c:v>0</c:v>
                </c:pt>
                <c:pt idx="1">
                  <c:v>300000</c:v>
                </c:pt>
              </c:numCache>
            </c:numRef>
          </c:yVal>
          <c:smooth val="0"/>
          <c:extLst>
            <c:ext xmlns:c16="http://schemas.microsoft.com/office/drawing/2014/chart" uri="{C3380CC4-5D6E-409C-BE32-E72D297353CC}">
              <c16:uniqueId val="{0000000A-B6A1-40D4-9D9E-F699541286E9}"/>
            </c:ext>
          </c:extLst>
        </c:ser>
        <c:dLbls>
          <c:showLegendKey val="0"/>
          <c:showVal val="0"/>
          <c:showCatName val="0"/>
          <c:showSerName val="0"/>
          <c:showPercent val="0"/>
          <c:showBubbleSize val="0"/>
        </c:dLbls>
        <c:axId val="375202144"/>
        <c:axId val="375199232"/>
      </c:scatterChart>
      <c:valAx>
        <c:axId val="375202144"/>
        <c:scaling>
          <c:orientation val="minMax"/>
          <c:max val="1170"/>
          <c:min val="101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Elevation (ft, NVGD29)</a:t>
                </a:r>
              </a:p>
            </c:rich>
          </c:tx>
          <c:layout>
            <c:manualLayout>
              <c:xMode val="edge"/>
              <c:yMode val="edge"/>
              <c:x val="0.43780244396904155"/>
              <c:y val="0.9304677834863986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199232"/>
        <c:crosses val="autoZero"/>
        <c:crossBetween val="midCat"/>
      </c:valAx>
      <c:valAx>
        <c:axId val="375199232"/>
        <c:scaling>
          <c:orientation val="minMax"/>
          <c:max val="250000"/>
          <c:min val="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Cumulative</a:t>
                </a:r>
                <a:r>
                  <a:rPr lang="en-US" baseline="0"/>
                  <a:t> </a:t>
                </a:r>
                <a:r>
                  <a:rPr lang="en-US"/>
                  <a:t>Volume Change (ac-ft)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202144"/>
        <c:crosses val="autoZero"/>
        <c:crossBetween val="midCat"/>
        <c:majorUnit val="50000"/>
      </c:valAx>
      <c:spPr>
        <a:noFill/>
        <a:ln>
          <a:noFill/>
        </a:ln>
        <a:effectLst/>
      </c:spPr>
    </c:plotArea>
    <c:legend>
      <c:legendPos val="r"/>
      <c:layout>
        <c:manualLayout>
          <c:xMode val="edge"/>
          <c:yMode val="edge"/>
          <c:x val="0.12680892416586748"/>
          <c:y val="4.6777854471046813E-2"/>
          <c:w val="0.24426717126737377"/>
          <c:h val="0.49935049566757073"/>
        </c:manualLayout>
      </c:layout>
      <c:overlay val="0"/>
      <c:spPr>
        <a:solidFill>
          <a:schemeClr val="bg1"/>
        </a:solidFill>
        <a:ln>
          <a:solidFill>
            <a:schemeClr val="bg1">
              <a:lumMod val="85000"/>
            </a:schemeClr>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12700" cap="flat" cmpd="sng" algn="ctr">
      <a:solidFill>
        <a:srgbClr val="A3A3A3"/>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6/25/2024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gets quite a bit of use for detention basin design – most have simple geometry and outflow relationships that makes modeling them very easy.</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3049809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“Primary” setting just determines the interpolation scheme.  The Outflow Curve method builds a big table for all the geometry variables involved, and the one set as “primary” determines the initial configuration of the table (what rows the other tables are interpolated to.)</a:t>
            </a:r>
          </a:p>
        </p:txBody>
      </p:sp>
      <p:sp>
        <p:nvSpPr>
          <p:cNvPr id="4" name="Slide Number Placeholder 3"/>
          <p:cNvSpPr>
            <a:spLocks noGrp="1"/>
          </p:cNvSpPr>
          <p:nvPr>
            <p:ph type="sldNum" sz="quarter" idx="5"/>
          </p:nvPr>
        </p:nvSpPr>
        <p:spPr/>
        <p:txBody>
          <a:bodyPr/>
          <a:lstStyle/>
          <a:p>
            <a:fld id="{78AF3204-0D06-4E77-ABDE-F4433C802620}" type="slidenum">
              <a:rPr lang="en-US" smtClean="0"/>
              <a:t>19</a:t>
            </a:fld>
            <a:endParaRPr lang="en-US"/>
          </a:p>
        </p:txBody>
      </p:sp>
    </p:spTree>
    <p:extLst>
      <p:ext uri="{BB962C8B-B14F-4D97-AF65-F5344CB8AC3E}">
        <p14:creationId xmlns:p14="http://schemas.microsoft.com/office/powerpoint/2010/main" val="39456402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2577909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3607186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5056703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 only control method is “Fixed Opening” – the gates do not move during the simulation.  This will compute the hydraulics through a gate at a fixed setting.</a:t>
            </a:r>
          </a:p>
        </p:txBody>
      </p:sp>
      <p:sp>
        <p:nvSpPr>
          <p:cNvPr id="4" name="Slide Number Placeholder 3"/>
          <p:cNvSpPr>
            <a:spLocks noGrp="1"/>
          </p:cNvSpPr>
          <p:nvPr>
            <p:ph type="sldNum" sz="quarter" idx="5"/>
          </p:nvPr>
        </p:nvSpPr>
        <p:spPr/>
        <p:txBody>
          <a:bodyPr/>
          <a:lstStyle/>
          <a:p>
            <a:fld id="{78AF3204-0D06-4E77-ABDE-F4433C802620}" type="slidenum">
              <a:rPr lang="en-US" smtClean="0"/>
              <a:t>26</a:t>
            </a:fld>
            <a:endParaRPr lang="en-US"/>
          </a:p>
        </p:txBody>
      </p:sp>
    </p:spTree>
    <p:extLst>
      <p:ext uri="{BB962C8B-B14F-4D97-AF65-F5344CB8AC3E}">
        <p14:creationId xmlns:p14="http://schemas.microsoft.com/office/powerpoint/2010/main" val="39481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31</a:t>
            </a:fld>
            <a:endParaRPr lang="en-US"/>
          </a:p>
        </p:txBody>
      </p:sp>
    </p:spTree>
    <p:extLst>
      <p:ext uri="{BB962C8B-B14F-4D97-AF65-F5344CB8AC3E}">
        <p14:creationId xmlns:p14="http://schemas.microsoft.com/office/powerpoint/2010/main" val="12513582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three states in guide curve ops.</a:t>
            </a:r>
          </a:p>
          <a:p>
            <a:endParaRPr lang="en-US" dirty="0"/>
          </a:p>
          <a:p>
            <a:r>
              <a:rPr lang="en-US" dirty="0"/>
              <a:t>You can be right on the guide curve (see the yellow dot.)  For the day of the year, the reservoir has the desired storage.</a:t>
            </a:r>
          </a:p>
          <a:p>
            <a:endParaRPr lang="en-US" dirty="0"/>
          </a:p>
          <a:p>
            <a:r>
              <a:rPr lang="en-US" dirty="0"/>
              <a:t>You can be above the guide curve (see the blue dot.)  For the day of the year, the reservoir is storing more than desired.</a:t>
            </a:r>
          </a:p>
          <a:p>
            <a:endParaRPr lang="en-US" dirty="0"/>
          </a:p>
          <a:p>
            <a:r>
              <a:rPr lang="en-US" dirty="0"/>
              <a:t>You can be below the guide curve (see the orange dot.)  For the day of the year, the reservoir is storing less than desired.</a:t>
            </a:r>
          </a:p>
        </p:txBody>
      </p:sp>
      <p:sp>
        <p:nvSpPr>
          <p:cNvPr id="4" name="Slide Number Placeholder 3"/>
          <p:cNvSpPr>
            <a:spLocks noGrp="1"/>
          </p:cNvSpPr>
          <p:nvPr>
            <p:ph type="sldNum" sz="quarter" idx="5"/>
          </p:nvPr>
        </p:nvSpPr>
        <p:spPr/>
        <p:txBody>
          <a:bodyPr/>
          <a:lstStyle/>
          <a:p>
            <a:fld id="{78AF3204-0D06-4E77-ABDE-F4433C802620}" type="slidenum">
              <a:rPr lang="en-US" smtClean="0"/>
              <a:t>32</a:t>
            </a:fld>
            <a:endParaRPr lang="en-US"/>
          </a:p>
        </p:txBody>
      </p:sp>
    </p:spTree>
    <p:extLst>
      <p:ext uri="{BB962C8B-B14F-4D97-AF65-F5344CB8AC3E}">
        <p14:creationId xmlns:p14="http://schemas.microsoft.com/office/powerpoint/2010/main" val="502289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13917812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2963610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3413308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example on the right, a regulation manual calls its basic flood operations “Schedule A”.  The dam has the potential to cause agricultural damages, so maximum releases are limited during the growing season compared to the non-growing season, so despite these having the same overall elevation (707 ft) the rules they contain would be different.</a:t>
            </a:r>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1018906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21349064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40</a:t>
            </a:fld>
            <a:endParaRPr lang="en-US"/>
          </a:p>
        </p:txBody>
      </p:sp>
    </p:spTree>
    <p:extLst>
      <p:ext uri="{BB962C8B-B14F-4D97-AF65-F5344CB8AC3E}">
        <p14:creationId xmlns:p14="http://schemas.microsoft.com/office/powerpoint/2010/main" val="29344960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42</a:t>
            </a:fld>
            <a:endParaRPr lang="en-US"/>
          </a:p>
        </p:txBody>
      </p:sp>
    </p:spTree>
    <p:extLst>
      <p:ext uri="{BB962C8B-B14F-4D97-AF65-F5344CB8AC3E}">
        <p14:creationId xmlns:p14="http://schemas.microsoft.com/office/powerpoint/2010/main" val="35934395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56</a:t>
            </a:fld>
            <a:endParaRPr lang="en-US"/>
          </a:p>
        </p:txBody>
      </p:sp>
    </p:spTree>
    <p:extLst>
      <p:ext uri="{BB962C8B-B14F-4D97-AF65-F5344CB8AC3E}">
        <p14:creationId xmlns:p14="http://schemas.microsoft.com/office/powerpoint/2010/main" val="3910137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2178711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1793684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Discharge method is available for outflow curves – since storage and outflow are 1:1 related, the initial storage can be determined</a:t>
            </a:r>
          </a:p>
          <a:p>
            <a:endParaRPr lang="en-US" dirty="0"/>
          </a:p>
          <a:p>
            <a:r>
              <a:rPr lang="en-US" dirty="0"/>
              <a:t>The Inflow = Outflow method takes the inflow to the reservoir at the beginning of the simulation and determines the pool elevation necessary to cause that outflow through the outlet structures. The pool elevation is then used in the elevation-storage curve to determine the matching storage. </a:t>
            </a:r>
          </a:p>
        </p:txBody>
      </p:sp>
      <p:sp>
        <p:nvSpPr>
          <p:cNvPr id="4" name="Slide Number Placeholder 3"/>
          <p:cNvSpPr>
            <a:spLocks noGrp="1"/>
          </p:cNvSpPr>
          <p:nvPr>
            <p:ph type="sldNum" sz="quarter" idx="5"/>
          </p:nvPr>
        </p:nvSpPr>
        <p:spPr/>
        <p:txBody>
          <a:bodyPr/>
          <a:lstStyle/>
          <a:p>
            <a:fld id="{78AF3204-0D06-4E77-ABDE-F4433C802620}" type="slidenum">
              <a:rPr lang="en-US" smtClean="0"/>
              <a:t>8</a:t>
            </a:fld>
            <a:endParaRPr lang="en-US"/>
          </a:p>
        </p:txBody>
      </p:sp>
    </p:spTree>
    <p:extLst>
      <p:ext uri="{BB962C8B-B14F-4D97-AF65-F5344CB8AC3E}">
        <p14:creationId xmlns:p14="http://schemas.microsoft.com/office/powerpoint/2010/main" val="4291020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top plot is for geometry – it shows the reservoir’s storage and elevation for the simulation. Not all routing methods will have an elevation plot, but all of them must compute storage.</a:t>
            </a:r>
          </a:p>
          <a:p>
            <a:r>
              <a:rPr lang="en-US" dirty="0"/>
              <a:t>The bottom is for flow – the reservoir inflow is dashed, and outflow is solid.</a:t>
            </a:r>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279089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outflow allows you to set a discharge gage as an observed flow series that you can compare your results to</a:t>
            </a:r>
          </a:p>
          <a:p>
            <a:endParaRPr lang="en-US" dirty="0"/>
          </a:p>
          <a:p>
            <a:r>
              <a:rPr lang="en-US" dirty="0"/>
              <a:t>Observed tailwater stage lets you set a stage gage as an observed stage time series that you can compare computed tailwater stages to (requires a tailwater rating curve)</a:t>
            </a:r>
          </a:p>
          <a:p>
            <a:endParaRPr lang="en-US" dirty="0"/>
          </a:p>
          <a:p>
            <a:r>
              <a:rPr lang="en-US" dirty="0"/>
              <a:t>Observed pool elevation is pretty self-explanatory</a:t>
            </a:r>
          </a:p>
          <a:p>
            <a:endParaRPr lang="en-US" dirty="0"/>
          </a:p>
          <a:p>
            <a:r>
              <a:rPr lang="en-US" dirty="0"/>
              <a:t>Tailwater stage-discharge lets you set a rating curve for the tailwater – this can be important for computing hydraulic structure submergence.</a:t>
            </a:r>
          </a:p>
          <a:p>
            <a:endParaRPr lang="en-US" dirty="0"/>
          </a:p>
          <a:p>
            <a:r>
              <a:rPr lang="en-US" dirty="0"/>
              <a:t>The reference flow and label are for making a nice label on your simulation results graph.</a:t>
            </a:r>
          </a:p>
        </p:txBody>
      </p:sp>
      <p:sp>
        <p:nvSpPr>
          <p:cNvPr id="4" name="Slide Number Placeholder 3"/>
          <p:cNvSpPr>
            <a:spLocks noGrp="1"/>
          </p:cNvSpPr>
          <p:nvPr>
            <p:ph type="sldNum" sz="quarter" idx="5"/>
          </p:nvPr>
        </p:nvSpPr>
        <p:spPr/>
        <p:txBody>
          <a:bodyPr/>
          <a:lstStyle/>
          <a:p>
            <a:fld id="{78AF3204-0D06-4E77-ABDE-F4433C802620}" type="slidenum">
              <a:rPr lang="en-US" smtClean="0"/>
              <a:t>10</a:t>
            </a:fld>
            <a:endParaRPr lang="en-US"/>
          </a:p>
        </p:txBody>
      </p:sp>
    </p:spTree>
    <p:extLst>
      <p:ext uri="{BB962C8B-B14F-4D97-AF65-F5344CB8AC3E}">
        <p14:creationId xmlns:p14="http://schemas.microsoft.com/office/powerpoint/2010/main" val="2936808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14</a:t>
            </a:fld>
            <a:endParaRPr lang="en-US"/>
          </a:p>
        </p:txBody>
      </p:sp>
    </p:spTree>
    <p:extLst>
      <p:ext uri="{BB962C8B-B14F-4D97-AF65-F5344CB8AC3E}">
        <p14:creationId xmlns:p14="http://schemas.microsoft.com/office/powerpoint/2010/main" val="2738323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16</a:t>
            </a:fld>
            <a:endParaRPr lang="en-US"/>
          </a:p>
        </p:txBody>
      </p:sp>
    </p:spTree>
    <p:extLst>
      <p:ext uri="{BB962C8B-B14F-4D97-AF65-F5344CB8AC3E}">
        <p14:creationId xmlns:p14="http://schemas.microsoft.com/office/powerpoint/2010/main" val="1254413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6/25/2024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6/25/2024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6/25/2024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19758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24409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39063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13208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323478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91865750"/>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702089795"/>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4041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6/25/2024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8162395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92851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40100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171710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1820532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9522279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604870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33895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306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90426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6/25/2024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17336324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0102602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2625471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4962789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275478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118487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6682173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6642827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dirty="0"/>
          </a:p>
        </p:txBody>
      </p:sp>
      <p:sp>
        <p:nvSpPr>
          <p:cNvPr id="6" name="Date Placeholder 5"/>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23251932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1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805773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6/25/2024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22802968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12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0047531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19661630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231998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2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55379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3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07344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4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6634596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5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446676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6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78258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1_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173832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6/25/2024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xfrm>
            <a:off x="609600" y="6245225"/>
            <a:ext cx="2844800" cy="476250"/>
          </a:xfrm>
          <a:prstGeom prst="rect">
            <a:avLst/>
          </a:prstGeom>
          <a:ln/>
        </p:spPr>
        <p:txBody>
          <a:bodyPr/>
          <a:lstStyle>
            <a:lvl1pPr>
              <a:defRPr/>
            </a:lvl1pPr>
          </a:lstStyle>
          <a:p>
            <a:pPr>
              <a:defRPr/>
            </a:pPr>
            <a:endParaRPr lang="en-US"/>
          </a:p>
        </p:txBody>
      </p:sp>
      <p:sp>
        <p:nvSpPr>
          <p:cNvPr id="4" name="Rectangle 5"/>
          <p:cNvSpPr>
            <a:spLocks noGrp="1" noChangeArrowheads="1"/>
          </p:cNvSpPr>
          <p:nvPr>
            <p:ph type="ftr" sz="quarter" idx="11"/>
          </p:nvPr>
        </p:nvSpPr>
        <p:spPr>
          <a:xfrm>
            <a:off x="4165600" y="6245225"/>
            <a:ext cx="3860800" cy="476250"/>
          </a:xfrm>
          <a:prstGeom prst="rect">
            <a:avLst/>
          </a:prstGeom>
          <a:ln/>
        </p:spPr>
        <p:txBody>
          <a:bodyPr/>
          <a:lstStyle>
            <a:lvl1pPr>
              <a:defRPr/>
            </a:lvl1pPr>
          </a:lstStyle>
          <a:p>
            <a:pPr>
              <a:defRPr/>
            </a:pPr>
            <a:r>
              <a:rPr lang="en-US"/>
              <a:t>File Name</a:t>
            </a:r>
          </a:p>
        </p:txBody>
      </p:sp>
      <p:sp>
        <p:nvSpPr>
          <p:cNvPr id="5" name="Rectangle 6"/>
          <p:cNvSpPr>
            <a:spLocks noGrp="1" noChangeArrowheads="1"/>
          </p:cNvSpPr>
          <p:nvPr>
            <p:ph type="sldNum" sz="quarter" idx="12"/>
          </p:nvPr>
        </p:nvSpPr>
        <p:spPr>
          <a:ln/>
        </p:spPr>
        <p:txBody>
          <a:bodyPr/>
          <a:lstStyle>
            <a:lvl1pPr>
              <a:defRPr/>
            </a:lvl1pPr>
          </a:lstStyle>
          <a:p>
            <a:pPr>
              <a:defRPr/>
            </a:pPr>
            <a:fld id="{3F5803BC-F95D-43DE-89A7-306A78A38A91}" type="slidenum">
              <a:rPr lang="en-US" altLang="en-US"/>
              <a:pPr>
                <a:defRPr/>
              </a:pPr>
              <a:t>‹#›</a:t>
            </a:fld>
            <a:endParaRPr lang="en-US" altLang="en-US"/>
          </a:p>
        </p:txBody>
      </p:sp>
    </p:spTree>
    <p:extLst>
      <p:ext uri="{BB962C8B-B14F-4D97-AF65-F5344CB8AC3E}">
        <p14:creationId xmlns:p14="http://schemas.microsoft.com/office/powerpoint/2010/main" val="295289017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6/25/2024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6/25/2024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6/25/2024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6/25/2024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9" Type="http://schemas.openxmlformats.org/officeDocument/2006/relationships/theme" Target="../theme/theme2.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42" Type="http://schemas.openxmlformats.org/officeDocument/2006/relationships/image" Target="../media/image4.wmf"/><Relationship Id="rId7" Type="http://schemas.openxmlformats.org/officeDocument/2006/relationships/slideLayout" Target="../slideLayouts/slideLayout1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41"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37" Type="http://schemas.openxmlformats.org/officeDocument/2006/relationships/slideLayout" Target="../slideLayouts/slideLayout49.xml"/><Relationship Id="rId40" Type="http://schemas.openxmlformats.org/officeDocument/2006/relationships/image" Target="../media/image2.png"/><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slideLayout" Target="../slideLayouts/slideLayout48.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8" Type="http://schemas.openxmlformats.org/officeDocument/2006/relationships/slideLayout" Target="../slideLayouts/slideLayout20.xml"/><Relationship Id="rId3" Type="http://schemas.openxmlformats.org/officeDocument/2006/relationships/slideLayout" Target="../slideLayouts/slideLayout15.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38"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6/25/2024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40"/>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41"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42">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33545759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4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40.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66.png"/><Relationship Id="rId2" Type="http://schemas.openxmlformats.org/officeDocument/2006/relationships/image" Target="../media/image201.png"/><Relationship Id="rId1" Type="http://schemas.openxmlformats.org/officeDocument/2006/relationships/slideLayout" Target="../slideLayouts/slideLayout40.xml"/><Relationship Id="rId6" Type="http://schemas.openxmlformats.org/officeDocument/2006/relationships/image" Target="../media/image65.wmf"/><Relationship Id="rId5" Type="http://schemas.openxmlformats.org/officeDocument/2006/relationships/oleObject" Target="../embeddings/oleObject2.bin"/><Relationship Id="rId4" Type="http://schemas.openxmlformats.org/officeDocument/2006/relationships/image" Target="../media/image64.wmf"/></Relationships>
</file>

<file path=ppt/slides/_rels/slide52.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190.png"/><Relationship Id="rId1" Type="http://schemas.openxmlformats.org/officeDocument/2006/relationships/slideLayout" Target="../slideLayouts/slideLayout40.xml"/><Relationship Id="rId4" Type="http://schemas.openxmlformats.org/officeDocument/2006/relationships/image" Target="../media/image67.png"/></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68.wmf"/><Relationship Id="rId7" Type="http://schemas.openxmlformats.org/officeDocument/2006/relationships/image" Target="../media/image70.wmf"/><Relationship Id="rId2" Type="http://schemas.openxmlformats.org/officeDocument/2006/relationships/oleObject" Target="../embeddings/oleObject3.bin"/><Relationship Id="rId1" Type="http://schemas.openxmlformats.org/officeDocument/2006/relationships/slideLayout" Target="../slideLayouts/slideLayout40.xml"/><Relationship Id="rId6" Type="http://schemas.openxmlformats.org/officeDocument/2006/relationships/oleObject" Target="../embeddings/oleObject5.bin"/><Relationship Id="rId5" Type="http://schemas.openxmlformats.org/officeDocument/2006/relationships/image" Target="../media/image69.wmf"/><Relationship Id="rId4" Type="http://schemas.openxmlformats.org/officeDocument/2006/relationships/oleObject" Target="../embeddings/oleObject4.bin"/><Relationship Id="rId9" Type="http://schemas.openxmlformats.org/officeDocument/2006/relationships/image" Target="../media/image71.wmf"/></Relationships>
</file>

<file path=ppt/slides/_rels/slide54.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image" Target="../media/image72.jpeg"/><Relationship Id="rId1" Type="http://schemas.openxmlformats.org/officeDocument/2006/relationships/slideLayout" Target="../slideLayouts/slideLayout40.xml"/><Relationship Id="rId5" Type="http://schemas.openxmlformats.org/officeDocument/2006/relationships/image" Target="../media/image73.wmf"/><Relationship Id="rId4" Type="http://schemas.openxmlformats.org/officeDocument/2006/relationships/oleObject" Target="../embeddings/oleObject7.bin"/></Relationships>
</file>

<file path=ppt/slides/_rels/slide5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5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chart" Target="../charts/char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Reservoir Modeling Methodologies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Advanced Applications of HEC-HMS</a:t>
            </a:r>
          </a:p>
          <a:p>
            <a:r>
              <a:rPr lang="en-US" sz="2000" dirty="0"/>
              <a:t>June 2024</a:t>
            </a:r>
          </a:p>
          <a:p>
            <a:endParaRPr lang="en-US" dirty="0"/>
          </a:p>
          <a:p>
            <a:r>
              <a:rPr lang="en-US" dirty="0"/>
              <a:t>Jay H. Pak,</a:t>
            </a:r>
            <a:r>
              <a:rPr lang="en-US" i="1" dirty="0"/>
              <a:t> Ph.D., P.E.</a:t>
            </a:r>
          </a:p>
          <a:p>
            <a:r>
              <a:rPr lang="en-US" sz="2000" dirty="0"/>
              <a:t>Sr. Research Hydraulic Engineer</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54123-1F81-4DFE-9AC7-E6B32B282DC1}"/>
              </a:ext>
            </a:extLst>
          </p:cNvPr>
          <p:cNvSpPr>
            <a:spLocks noGrp="1"/>
          </p:cNvSpPr>
          <p:nvPr>
            <p:ph type="title"/>
          </p:nvPr>
        </p:nvSpPr>
        <p:spPr/>
        <p:txBody>
          <a:bodyPr/>
          <a:lstStyle/>
          <a:p>
            <a:r>
              <a:rPr lang="en-US" dirty="0"/>
              <a:t>Reservoir Options Tab</a:t>
            </a:r>
          </a:p>
        </p:txBody>
      </p:sp>
      <p:pic>
        <p:nvPicPr>
          <p:cNvPr id="5" name="Picture 4">
            <a:extLst>
              <a:ext uri="{FF2B5EF4-FFF2-40B4-BE49-F238E27FC236}">
                <a16:creationId xmlns:a16="http://schemas.microsoft.com/office/drawing/2014/main" id="{76FF6AEF-9C98-FF62-81F4-DBCE1291BDA3}"/>
              </a:ext>
            </a:extLst>
          </p:cNvPr>
          <p:cNvPicPr>
            <a:picLocks noChangeAspect="1"/>
          </p:cNvPicPr>
          <p:nvPr/>
        </p:nvPicPr>
        <p:blipFill>
          <a:blip r:embed="rId3"/>
          <a:stretch>
            <a:fillRect/>
          </a:stretch>
        </p:blipFill>
        <p:spPr>
          <a:xfrm>
            <a:off x="2410931" y="2622614"/>
            <a:ext cx="7370138" cy="2757359"/>
          </a:xfrm>
          <a:prstGeom prst="rect">
            <a:avLst/>
          </a:prstGeom>
        </p:spPr>
      </p:pic>
    </p:spTree>
    <p:extLst>
      <p:ext uri="{BB962C8B-B14F-4D97-AF65-F5344CB8AC3E}">
        <p14:creationId xmlns:p14="http://schemas.microsoft.com/office/powerpoint/2010/main" val="1905123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5853B-9FEB-FD13-BF2D-9C8E98262746}"/>
              </a:ext>
            </a:extLst>
          </p:cNvPr>
          <p:cNvSpPr>
            <a:spLocks noGrp="1"/>
          </p:cNvSpPr>
          <p:nvPr>
            <p:ph type="title"/>
          </p:nvPr>
        </p:nvSpPr>
        <p:spPr/>
        <p:txBody>
          <a:bodyPr/>
          <a:lstStyle/>
          <a:p>
            <a:r>
              <a:rPr lang="en-US" dirty="0"/>
              <a:t>Best Practices</a:t>
            </a:r>
          </a:p>
        </p:txBody>
      </p:sp>
      <p:sp>
        <p:nvSpPr>
          <p:cNvPr id="3" name="Content Placeholder 2">
            <a:extLst>
              <a:ext uri="{FF2B5EF4-FFF2-40B4-BE49-F238E27FC236}">
                <a16:creationId xmlns:a16="http://schemas.microsoft.com/office/drawing/2014/main" id="{1047C797-9E53-6716-471B-80C1FA3CCCC3}"/>
              </a:ext>
            </a:extLst>
          </p:cNvPr>
          <p:cNvSpPr>
            <a:spLocks noGrp="1"/>
          </p:cNvSpPr>
          <p:nvPr>
            <p:ph idx="1"/>
          </p:nvPr>
        </p:nvSpPr>
        <p:spPr/>
        <p:txBody>
          <a:bodyPr/>
          <a:lstStyle/>
          <a:p>
            <a:r>
              <a:rPr lang="en-US" dirty="0"/>
              <a:t>Use a junction upstream and downstream of your reservoir</a:t>
            </a:r>
          </a:p>
          <a:p>
            <a:r>
              <a:rPr lang="en-US" dirty="0"/>
              <a:t>Calibrate/validate your model isolating out the reservoir first</a:t>
            </a:r>
          </a:p>
          <a:p>
            <a:pPr lvl="1"/>
            <a:r>
              <a:rPr lang="en-US" dirty="0"/>
              <a:t>Use Specified Release method to pass the right flows downstream</a:t>
            </a:r>
          </a:p>
          <a:p>
            <a:r>
              <a:rPr lang="en-US" dirty="0"/>
              <a:t>Keep it simple</a:t>
            </a:r>
          </a:p>
          <a:p>
            <a:pPr lvl="1"/>
            <a:r>
              <a:rPr lang="en-US" dirty="0"/>
              <a:t>HMS is not </a:t>
            </a:r>
            <a:r>
              <a:rPr lang="en-US" dirty="0" err="1"/>
              <a:t>ResSim</a:t>
            </a:r>
            <a:endParaRPr lang="en-US" dirty="0"/>
          </a:p>
        </p:txBody>
      </p:sp>
    </p:spTree>
    <p:extLst>
      <p:ext uri="{BB962C8B-B14F-4D97-AF65-F5344CB8AC3E}">
        <p14:creationId xmlns:p14="http://schemas.microsoft.com/office/powerpoint/2010/main" val="1498770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4801B-4E1B-472E-DE67-8F4A5A4321B4}"/>
              </a:ext>
            </a:extLst>
          </p:cNvPr>
          <p:cNvSpPr>
            <a:spLocks noGrp="1"/>
          </p:cNvSpPr>
          <p:nvPr>
            <p:ph type="title"/>
          </p:nvPr>
        </p:nvSpPr>
        <p:spPr/>
        <p:txBody>
          <a:bodyPr/>
          <a:lstStyle/>
          <a:p>
            <a:r>
              <a:rPr lang="en-US" dirty="0"/>
              <a:t>“None” Routing Method</a:t>
            </a:r>
          </a:p>
        </p:txBody>
      </p:sp>
      <p:sp>
        <p:nvSpPr>
          <p:cNvPr id="3" name="Content Placeholder 2">
            <a:extLst>
              <a:ext uri="{FF2B5EF4-FFF2-40B4-BE49-F238E27FC236}">
                <a16:creationId xmlns:a16="http://schemas.microsoft.com/office/drawing/2014/main" id="{D2F98F7C-965D-4B82-37F5-0B236C5EAAAD}"/>
              </a:ext>
            </a:extLst>
          </p:cNvPr>
          <p:cNvSpPr>
            <a:spLocks noGrp="1"/>
          </p:cNvSpPr>
          <p:nvPr>
            <p:ph idx="1"/>
          </p:nvPr>
        </p:nvSpPr>
        <p:spPr/>
        <p:txBody>
          <a:bodyPr/>
          <a:lstStyle/>
          <a:p>
            <a:r>
              <a:rPr lang="en-US" dirty="0"/>
              <a:t>“--None--” will pass flow downstream with no routing</a:t>
            </a:r>
          </a:p>
        </p:txBody>
      </p:sp>
      <p:pic>
        <p:nvPicPr>
          <p:cNvPr id="5" name="Picture 4">
            <a:extLst>
              <a:ext uri="{FF2B5EF4-FFF2-40B4-BE49-F238E27FC236}">
                <a16:creationId xmlns:a16="http://schemas.microsoft.com/office/drawing/2014/main" id="{835E65A1-2422-6806-898C-5D1EF88ADE86}"/>
              </a:ext>
            </a:extLst>
          </p:cNvPr>
          <p:cNvPicPr>
            <a:picLocks noChangeAspect="1"/>
          </p:cNvPicPr>
          <p:nvPr/>
        </p:nvPicPr>
        <p:blipFill>
          <a:blip r:embed="rId2"/>
          <a:stretch>
            <a:fillRect/>
          </a:stretch>
        </p:blipFill>
        <p:spPr>
          <a:xfrm>
            <a:off x="2285704" y="2757513"/>
            <a:ext cx="7620592" cy="1945116"/>
          </a:xfrm>
          <a:prstGeom prst="rect">
            <a:avLst/>
          </a:prstGeom>
        </p:spPr>
      </p:pic>
    </p:spTree>
    <p:extLst>
      <p:ext uri="{BB962C8B-B14F-4D97-AF65-F5344CB8AC3E}">
        <p14:creationId xmlns:p14="http://schemas.microsoft.com/office/powerpoint/2010/main" val="4230215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Specified Release</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18915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Used when the outflow from a reservoir is known</a:t>
            </a:r>
          </a:p>
          <a:p>
            <a:r>
              <a:rPr lang="en-US" dirty="0"/>
              <a:t>Elevation/storage computed from simulated inflow and </a:t>
            </a:r>
            <a:r>
              <a:rPr lang="en-US" b="1" dirty="0"/>
              <a:t>specified outflows</a:t>
            </a:r>
          </a:p>
        </p:txBody>
      </p:sp>
      <p:pic>
        <p:nvPicPr>
          <p:cNvPr id="5" name="Picture 4">
            <a:extLst>
              <a:ext uri="{FF2B5EF4-FFF2-40B4-BE49-F238E27FC236}">
                <a16:creationId xmlns:a16="http://schemas.microsoft.com/office/drawing/2014/main" id="{28F66366-02C1-AEDD-5A41-00A187471DB2}"/>
              </a:ext>
            </a:extLst>
          </p:cNvPr>
          <p:cNvPicPr>
            <a:picLocks noChangeAspect="1"/>
          </p:cNvPicPr>
          <p:nvPr/>
        </p:nvPicPr>
        <p:blipFill>
          <a:blip r:embed="rId3"/>
          <a:stretch>
            <a:fillRect/>
          </a:stretch>
        </p:blipFill>
        <p:spPr>
          <a:xfrm>
            <a:off x="2909053" y="2917120"/>
            <a:ext cx="6889035" cy="3697436"/>
          </a:xfrm>
          <a:prstGeom prst="rect">
            <a:avLst/>
          </a:prstGeom>
        </p:spPr>
      </p:pic>
      <p:sp>
        <p:nvSpPr>
          <p:cNvPr id="6" name="Rectangle 5">
            <a:extLst>
              <a:ext uri="{FF2B5EF4-FFF2-40B4-BE49-F238E27FC236}">
                <a16:creationId xmlns:a16="http://schemas.microsoft.com/office/drawing/2014/main" id="{6E936691-34E2-4FE1-3D2C-5211B972BE51}"/>
              </a:ext>
            </a:extLst>
          </p:cNvPr>
          <p:cNvSpPr/>
          <p:nvPr/>
        </p:nvSpPr>
        <p:spPr>
          <a:xfrm>
            <a:off x="3111335" y="5700156"/>
            <a:ext cx="6686753" cy="34438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6097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728C-E3ED-16E4-6FD7-D690A18DE768}"/>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48E3071E-BE36-0679-BFF8-490BF29A6738}"/>
              </a:ext>
            </a:extLst>
          </p:cNvPr>
          <p:cNvSpPr>
            <a:spLocks noGrp="1"/>
          </p:cNvSpPr>
          <p:nvPr>
            <p:ph idx="1"/>
          </p:nvPr>
        </p:nvSpPr>
        <p:spPr/>
        <p:txBody>
          <a:bodyPr/>
          <a:lstStyle/>
          <a:p>
            <a:r>
              <a:rPr lang="en-US" dirty="0"/>
              <a:t>Outflow specified as a discharge gage</a:t>
            </a:r>
          </a:p>
          <a:p>
            <a:r>
              <a:rPr lang="en-US" dirty="0"/>
              <a:t>Optional settings: Max Release, Max Capacity</a:t>
            </a:r>
          </a:p>
          <a:p>
            <a:pPr lvl="1"/>
            <a:r>
              <a:rPr lang="en-US" dirty="0"/>
              <a:t>Settings do not alter outflows, only produce warnings</a:t>
            </a:r>
          </a:p>
        </p:txBody>
      </p:sp>
      <p:pic>
        <p:nvPicPr>
          <p:cNvPr id="5" name="Picture 4">
            <a:extLst>
              <a:ext uri="{FF2B5EF4-FFF2-40B4-BE49-F238E27FC236}">
                <a16:creationId xmlns:a16="http://schemas.microsoft.com/office/drawing/2014/main" id="{8B21FF3F-E263-20B3-F3C8-CA418A75393C}"/>
              </a:ext>
            </a:extLst>
          </p:cNvPr>
          <p:cNvPicPr>
            <a:picLocks noChangeAspect="1"/>
          </p:cNvPicPr>
          <p:nvPr/>
        </p:nvPicPr>
        <p:blipFill>
          <a:blip r:embed="rId2"/>
          <a:stretch>
            <a:fillRect/>
          </a:stretch>
        </p:blipFill>
        <p:spPr>
          <a:xfrm>
            <a:off x="338104" y="3542570"/>
            <a:ext cx="8760081" cy="1415090"/>
          </a:xfrm>
          <a:prstGeom prst="rect">
            <a:avLst/>
          </a:prstGeom>
        </p:spPr>
      </p:pic>
      <p:pic>
        <p:nvPicPr>
          <p:cNvPr id="4" name="Picture 3">
            <a:extLst>
              <a:ext uri="{FF2B5EF4-FFF2-40B4-BE49-F238E27FC236}">
                <a16:creationId xmlns:a16="http://schemas.microsoft.com/office/drawing/2014/main" id="{E1221B71-D6BC-E4A1-6492-90B681413644}"/>
              </a:ext>
            </a:extLst>
          </p:cNvPr>
          <p:cNvPicPr>
            <a:picLocks noChangeAspect="1"/>
          </p:cNvPicPr>
          <p:nvPr/>
        </p:nvPicPr>
        <p:blipFill>
          <a:blip r:embed="rId3"/>
          <a:stretch>
            <a:fillRect/>
          </a:stretch>
        </p:blipFill>
        <p:spPr>
          <a:xfrm>
            <a:off x="7868265" y="4476376"/>
            <a:ext cx="4230572" cy="2270604"/>
          </a:xfrm>
          <a:prstGeom prst="rect">
            <a:avLst/>
          </a:prstGeom>
        </p:spPr>
      </p:pic>
      <p:sp>
        <p:nvSpPr>
          <p:cNvPr id="6" name="Rectangle 5">
            <a:extLst>
              <a:ext uri="{FF2B5EF4-FFF2-40B4-BE49-F238E27FC236}">
                <a16:creationId xmlns:a16="http://schemas.microsoft.com/office/drawing/2014/main" id="{58143A38-C229-A417-DB9F-27F6C1879FD2}"/>
              </a:ext>
            </a:extLst>
          </p:cNvPr>
          <p:cNvSpPr/>
          <p:nvPr/>
        </p:nvSpPr>
        <p:spPr>
          <a:xfrm>
            <a:off x="7868265" y="6387797"/>
            <a:ext cx="4041058" cy="359183"/>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892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8BF6A-FFC8-A87E-E50F-16B29E82B337}"/>
              </a:ext>
            </a:extLst>
          </p:cNvPr>
          <p:cNvSpPr>
            <a:spLocks noGrp="1"/>
          </p:cNvSpPr>
          <p:nvPr>
            <p:ph type="title"/>
          </p:nvPr>
        </p:nvSpPr>
        <p:spPr/>
        <p:txBody>
          <a:bodyPr/>
          <a:lstStyle/>
          <a:p>
            <a:r>
              <a:rPr lang="en-US" dirty="0"/>
              <a:t>Specified Release – When to Use?</a:t>
            </a:r>
          </a:p>
        </p:txBody>
      </p:sp>
      <p:sp>
        <p:nvSpPr>
          <p:cNvPr id="3" name="Content Placeholder 2">
            <a:extLst>
              <a:ext uri="{FF2B5EF4-FFF2-40B4-BE49-F238E27FC236}">
                <a16:creationId xmlns:a16="http://schemas.microsoft.com/office/drawing/2014/main" id="{96BB4499-10BC-A878-69E5-950F37A06DFD}"/>
              </a:ext>
            </a:extLst>
          </p:cNvPr>
          <p:cNvSpPr>
            <a:spLocks noGrp="1"/>
          </p:cNvSpPr>
          <p:nvPr>
            <p:ph idx="1"/>
          </p:nvPr>
        </p:nvSpPr>
        <p:spPr/>
        <p:txBody>
          <a:bodyPr/>
          <a:lstStyle/>
          <a:p>
            <a:r>
              <a:rPr lang="en-US" dirty="0"/>
              <a:t>Calibration/validation phase of model construction</a:t>
            </a:r>
          </a:p>
          <a:p>
            <a:r>
              <a:rPr lang="en-US" dirty="0"/>
              <a:t>Releases are determined by something external to HMS</a:t>
            </a:r>
          </a:p>
        </p:txBody>
      </p:sp>
    </p:spTree>
    <p:extLst>
      <p:ext uri="{BB962C8B-B14F-4D97-AF65-F5344CB8AC3E}">
        <p14:creationId xmlns:p14="http://schemas.microsoft.com/office/powerpoint/2010/main" val="2758232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Curves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215459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Curves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a:xfrm>
            <a:off x="838200" y="1825625"/>
            <a:ext cx="6346371" cy="4351338"/>
          </a:xfrm>
        </p:spPr>
        <p:txBody>
          <a:bodyPr/>
          <a:lstStyle/>
          <a:p>
            <a:r>
              <a:rPr lang="en-US" dirty="0"/>
              <a:t>Reservoir outflow is determined solely by storage</a:t>
            </a:r>
          </a:p>
          <a:p>
            <a:r>
              <a:rPr lang="en-US" dirty="0"/>
              <a:t>Ideal for reservoirs with no gates/operations</a:t>
            </a:r>
          </a:p>
          <a:p>
            <a:r>
              <a:rPr lang="en-US" dirty="0"/>
              <a:t>Can be “calibrated” to represent more complex reservoirs</a:t>
            </a:r>
          </a:p>
        </p:txBody>
      </p:sp>
      <p:pic>
        <p:nvPicPr>
          <p:cNvPr id="5" name="Picture 4">
            <a:extLst>
              <a:ext uri="{FF2B5EF4-FFF2-40B4-BE49-F238E27FC236}">
                <a16:creationId xmlns:a16="http://schemas.microsoft.com/office/drawing/2014/main" id="{F72B0B4E-B873-45F9-053D-39E5FCFF9DAC}"/>
              </a:ext>
            </a:extLst>
          </p:cNvPr>
          <p:cNvPicPr>
            <a:picLocks noChangeAspect="1"/>
          </p:cNvPicPr>
          <p:nvPr/>
        </p:nvPicPr>
        <p:blipFill>
          <a:blip r:embed="rId3"/>
          <a:stretch>
            <a:fillRect/>
          </a:stretch>
        </p:blipFill>
        <p:spPr>
          <a:xfrm>
            <a:off x="7531189" y="1825625"/>
            <a:ext cx="4415388" cy="4068023"/>
          </a:xfrm>
          <a:prstGeom prst="rect">
            <a:avLst/>
          </a:prstGeom>
        </p:spPr>
      </p:pic>
    </p:spTree>
    <p:extLst>
      <p:ext uri="{BB962C8B-B14F-4D97-AF65-F5344CB8AC3E}">
        <p14:creationId xmlns:p14="http://schemas.microsoft.com/office/powerpoint/2010/main" val="2223971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D1567-D2B7-10B9-876F-BD40C13B2C24}"/>
              </a:ext>
            </a:extLst>
          </p:cNvPr>
          <p:cNvSpPr>
            <a:spLocks noGrp="1"/>
          </p:cNvSpPr>
          <p:nvPr>
            <p:ph type="title"/>
          </p:nvPr>
        </p:nvSpPr>
        <p:spPr/>
        <p:txBody>
          <a:bodyPr/>
          <a:lstStyle/>
          <a:p>
            <a:r>
              <a:rPr lang="en-US" dirty="0"/>
              <a:t>Outflow Curves – Storage Method</a:t>
            </a:r>
          </a:p>
        </p:txBody>
      </p:sp>
      <p:sp>
        <p:nvSpPr>
          <p:cNvPr id="3" name="Content Placeholder 2">
            <a:extLst>
              <a:ext uri="{FF2B5EF4-FFF2-40B4-BE49-F238E27FC236}">
                <a16:creationId xmlns:a16="http://schemas.microsoft.com/office/drawing/2014/main" id="{2C7FDB17-4B95-2D47-18B7-F6D3110E5AAF}"/>
              </a:ext>
            </a:extLst>
          </p:cNvPr>
          <p:cNvSpPr>
            <a:spLocks noGrp="1"/>
          </p:cNvSpPr>
          <p:nvPr>
            <p:ph idx="1"/>
          </p:nvPr>
        </p:nvSpPr>
        <p:spPr/>
        <p:txBody>
          <a:bodyPr/>
          <a:lstStyle/>
          <a:p>
            <a:r>
              <a:rPr lang="en-US" dirty="0"/>
              <a:t>Simplest option is the Storage-Discharge storage method</a:t>
            </a:r>
          </a:p>
          <a:p>
            <a:r>
              <a:rPr lang="en-US" dirty="0"/>
              <a:t>Other methods will compute elevation</a:t>
            </a:r>
          </a:p>
        </p:txBody>
      </p:sp>
      <p:pic>
        <p:nvPicPr>
          <p:cNvPr id="5" name="Picture 4">
            <a:extLst>
              <a:ext uri="{FF2B5EF4-FFF2-40B4-BE49-F238E27FC236}">
                <a16:creationId xmlns:a16="http://schemas.microsoft.com/office/drawing/2014/main" id="{CD9024A4-48DC-C710-5DA1-0E26B9980F32}"/>
              </a:ext>
            </a:extLst>
          </p:cNvPr>
          <p:cNvPicPr>
            <a:picLocks noChangeAspect="1"/>
          </p:cNvPicPr>
          <p:nvPr/>
        </p:nvPicPr>
        <p:blipFill>
          <a:blip r:embed="rId3"/>
          <a:stretch>
            <a:fillRect/>
          </a:stretch>
        </p:blipFill>
        <p:spPr>
          <a:xfrm>
            <a:off x="2702595" y="2930360"/>
            <a:ext cx="6786809" cy="3381540"/>
          </a:xfrm>
          <a:prstGeom prst="rect">
            <a:avLst/>
          </a:prstGeom>
        </p:spPr>
      </p:pic>
    </p:spTree>
    <p:extLst>
      <p:ext uri="{BB962C8B-B14F-4D97-AF65-F5344CB8AC3E}">
        <p14:creationId xmlns:p14="http://schemas.microsoft.com/office/powerpoint/2010/main" val="3769080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b="1" dirty="0"/>
              <a:t>Understand</a:t>
            </a:r>
            <a:r>
              <a:rPr lang="en-US" dirty="0"/>
              <a:t> and </a:t>
            </a:r>
            <a:r>
              <a:rPr lang="en-US" b="1" dirty="0"/>
              <a:t>apply</a:t>
            </a:r>
            <a:r>
              <a:rPr lang="en-US" dirty="0"/>
              <a:t> appropriate reservoir modeling techniques in HEC-HMS</a:t>
            </a:r>
          </a:p>
        </p:txBody>
      </p:sp>
    </p:spTree>
    <p:extLst>
      <p:ext uri="{BB962C8B-B14F-4D97-AF65-F5344CB8AC3E}">
        <p14:creationId xmlns:p14="http://schemas.microsoft.com/office/powerpoint/2010/main" val="415377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26E1-A6B7-0A00-1153-67BA931BBAAF}"/>
              </a:ext>
            </a:extLst>
          </p:cNvPr>
          <p:cNvSpPr>
            <a:spLocks noGrp="1"/>
          </p:cNvSpPr>
          <p:nvPr>
            <p:ph type="title"/>
          </p:nvPr>
        </p:nvSpPr>
        <p:spPr/>
        <p:txBody>
          <a:bodyPr/>
          <a:lstStyle/>
          <a:p>
            <a:r>
              <a:rPr lang="en-US" dirty="0"/>
              <a:t>Outflow Curve Calibration</a:t>
            </a:r>
          </a:p>
        </p:txBody>
      </p:sp>
      <p:sp>
        <p:nvSpPr>
          <p:cNvPr id="3" name="Content Placeholder 2">
            <a:extLst>
              <a:ext uri="{FF2B5EF4-FFF2-40B4-BE49-F238E27FC236}">
                <a16:creationId xmlns:a16="http://schemas.microsoft.com/office/drawing/2014/main" id="{344D35EF-32D7-3903-19B4-F36914305D3E}"/>
              </a:ext>
            </a:extLst>
          </p:cNvPr>
          <p:cNvSpPr>
            <a:spLocks noGrp="1"/>
          </p:cNvSpPr>
          <p:nvPr>
            <p:ph idx="1"/>
          </p:nvPr>
        </p:nvSpPr>
        <p:spPr/>
        <p:txBody>
          <a:bodyPr/>
          <a:lstStyle/>
          <a:p>
            <a:r>
              <a:rPr lang="en-US" dirty="0"/>
              <a:t>Works best when operations are simple</a:t>
            </a:r>
          </a:p>
          <a:p>
            <a:r>
              <a:rPr lang="en-US" dirty="0"/>
              <a:t>Iterative process</a:t>
            </a:r>
          </a:p>
          <a:p>
            <a:pPr marL="914400" lvl="1" indent="-457200">
              <a:buFont typeface="+mj-lt"/>
              <a:buAutoNum type="arabicPeriod"/>
            </a:pPr>
            <a:r>
              <a:rPr lang="en-US" dirty="0"/>
              <a:t>Build curve</a:t>
            </a:r>
          </a:p>
          <a:p>
            <a:pPr marL="914400" lvl="1" indent="-457200">
              <a:buFont typeface="+mj-lt"/>
              <a:buAutoNum type="arabicPeriod"/>
            </a:pPr>
            <a:r>
              <a:rPr lang="en-US" dirty="0"/>
              <a:t>Run simulation</a:t>
            </a:r>
          </a:p>
          <a:p>
            <a:pPr marL="914400" lvl="1" indent="-457200">
              <a:buFont typeface="+mj-lt"/>
              <a:buAutoNum type="arabicPeriod"/>
            </a:pPr>
            <a:r>
              <a:rPr lang="en-US" dirty="0"/>
              <a:t>Check stage/storage/</a:t>
            </a:r>
            <a:br>
              <a:rPr lang="en-US" dirty="0"/>
            </a:br>
            <a:r>
              <a:rPr lang="en-US" dirty="0"/>
              <a:t>outflow</a:t>
            </a:r>
          </a:p>
          <a:p>
            <a:pPr marL="914400" lvl="1" indent="-457200">
              <a:buFont typeface="+mj-lt"/>
              <a:buAutoNum type="arabicPeriod"/>
            </a:pPr>
            <a:r>
              <a:rPr lang="en-US" dirty="0"/>
              <a:t>Modify curve</a:t>
            </a:r>
          </a:p>
        </p:txBody>
      </p:sp>
      <p:pic>
        <p:nvPicPr>
          <p:cNvPr id="9" name="Picture 8">
            <a:extLst>
              <a:ext uri="{FF2B5EF4-FFF2-40B4-BE49-F238E27FC236}">
                <a16:creationId xmlns:a16="http://schemas.microsoft.com/office/drawing/2014/main" id="{89130EFE-06CF-41D5-744A-32BC9CDE90EE}"/>
              </a:ext>
            </a:extLst>
          </p:cNvPr>
          <p:cNvPicPr>
            <a:picLocks noChangeAspect="1"/>
          </p:cNvPicPr>
          <p:nvPr/>
        </p:nvPicPr>
        <p:blipFill>
          <a:blip r:embed="rId2"/>
          <a:stretch>
            <a:fillRect/>
          </a:stretch>
        </p:blipFill>
        <p:spPr>
          <a:xfrm>
            <a:off x="5082639" y="2593072"/>
            <a:ext cx="6983213" cy="4113488"/>
          </a:xfrm>
          <a:prstGeom prst="rect">
            <a:avLst/>
          </a:prstGeom>
        </p:spPr>
      </p:pic>
    </p:spTree>
    <p:extLst>
      <p:ext uri="{BB962C8B-B14F-4D97-AF65-F5344CB8AC3E}">
        <p14:creationId xmlns:p14="http://schemas.microsoft.com/office/powerpoint/2010/main" val="312099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A2C9B-89AD-EDDD-E2D4-54F7FD95FC10}"/>
              </a:ext>
            </a:extLst>
          </p:cNvPr>
          <p:cNvSpPr>
            <a:spLocks noGrp="1"/>
          </p:cNvSpPr>
          <p:nvPr>
            <p:ph type="title"/>
          </p:nvPr>
        </p:nvSpPr>
        <p:spPr/>
        <p:txBody>
          <a:bodyPr/>
          <a:lstStyle/>
          <a:p>
            <a:r>
              <a:rPr lang="en-US" dirty="0"/>
              <a:t>Outflow Curves – When to Use?</a:t>
            </a:r>
          </a:p>
        </p:txBody>
      </p:sp>
      <p:sp>
        <p:nvSpPr>
          <p:cNvPr id="3" name="Content Placeholder 2">
            <a:extLst>
              <a:ext uri="{FF2B5EF4-FFF2-40B4-BE49-F238E27FC236}">
                <a16:creationId xmlns:a16="http://schemas.microsoft.com/office/drawing/2014/main" id="{CF2B7D42-224E-0118-F576-3F6AD6AF393C}"/>
              </a:ext>
            </a:extLst>
          </p:cNvPr>
          <p:cNvSpPr>
            <a:spLocks noGrp="1"/>
          </p:cNvSpPr>
          <p:nvPr>
            <p:ph idx="1"/>
          </p:nvPr>
        </p:nvSpPr>
        <p:spPr/>
        <p:txBody>
          <a:bodyPr/>
          <a:lstStyle/>
          <a:p>
            <a:r>
              <a:rPr lang="en-US" dirty="0"/>
              <a:t>Outflow is always the same for a given storage</a:t>
            </a:r>
          </a:p>
          <a:p>
            <a:pPr lvl="1"/>
            <a:r>
              <a:rPr lang="en-US" dirty="0"/>
              <a:t>Ungated outlets/spillways, dam tops, etc.</a:t>
            </a:r>
          </a:p>
          <a:p>
            <a:r>
              <a:rPr lang="en-US" dirty="0"/>
              <a:t>Operations can be reasonably simplified to a single curve</a:t>
            </a:r>
          </a:p>
          <a:p>
            <a:r>
              <a:rPr lang="en-US" dirty="0"/>
              <a:t>Long Term Reservoir Volume Reduction Analysis</a:t>
            </a:r>
          </a:p>
        </p:txBody>
      </p:sp>
    </p:spTree>
    <p:extLst>
      <p:ext uri="{BB962C8B-B14F-4D97-AF65-F5344CB8AC3E}">
        <p14:creationId xmlns:p14="http://schemas.microsoft.com/office/powerpoint/2010/main" val="439421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Structures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656504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Structures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Outflow computed by a collection of hydraulic structures</a:t>
            </a:r>
          </a:p>
          <a:p>
            <a:pPr lvl="1"/>
            <a:r>
              <a:rPr lang="en-US" dirty="0"/>
              <a:t>Outlets</a:t>
            </a:r>
          </a:p>
          <a:p>
            <a:pPr lvl="1"/>
            <a:r>
              <a:rPr lang="en-US" dirty="0"/>
              <a:t>Spillways</a:t>
            </a:r>
          </a:p>
          <a:p>
            <a:pPr lvl="1"/>
            <a:r>
              <a:rPr lang="en-US" dirty="0"/>
              <a:t>Dam tops</a:t>
            </a:r>
          </a:p>
          <a:p>
            <a:pPr lvl="1"/>
            <a:r>
              <a:rPr lang="en-US" dirty="0"/>
              <a:t>Pumps</a:t>
            </a:r>
          </a:p>
          <a:p>
            <a:r>
              <a:rPr lang="en-US" dirty="0"/>
              <a:t>Simulate other kinds of outflows</a:t>
            </a:r>
          </a:p>
          <a:p>
            <a:pPr lvl="1"/>
            <a:r>
              <a:rPr lang="en-US" dirty="0"/>
              <a:t>Dam breaks</a:t>
            </a:r>
          </a:p>
          <a:p>
            <a:pPr lvl="1"/>
            <a:r>
              <a:rPr lang="en-US" dirty="0"/>
              <a:t>Dam seepage</a:t>
            </a:r>
          </a:p>
          <a:p>
            <a:pPr lvl="1"/>
            <a:r>
              <a:rPr lang="en-US" dirty="0"/>
              <a:t>Time-series releases</a:t>
            </a:r>
          </a:p>
          <a:p>
            <a:pPr lvl="1"/>
            <a:r>
              <a:rPr lang="en-US" dirty="0"/>
              <a:t>Monthly Evaporation </a:t>
            </a:r>
          </a:p>
        </p:txBody>
      </p:sp>
      <p:pic>
        <p:nvPicPr>
          <p:cNvPr id="5" name="Picture 4">
            <a:extLst>
              <a:ext uri="{FF2B5EF4-FFF2-40B4-BE49-F238E27FC236}">
                <a16:creationId xmlns:a16="http://schemas.microsoft.com/office/drawing/2014/main" id="{95E1D4A1-9931-542D-5B0E-FCABFFB1C877}"/>
              </a:ext>
            </a:extLst>
          </p:cNvPr>
          <p:cNvPicPr>
            <a:picLocks noChangeAspect="1"/>
          </p:cNvPicPr>
          <p:nvPr/>
        </p:nvPicPr>
        <p:blipFill>
          <a:blip r:embed="rId3"/>
          <a:stretch>
            <a:fillRect/>
          </a:stretch>
        </p:blipFill>
        <p:spPr>
          <a:xfrm>
            <a:off x="6980723" y="2328532"/>
            <a:ext cx="4997922" cy="4351338"/>
          </a:xfrm>
          <a:prstGeom prst="rect">
            <a:avLst/>
          </a:prstGeom>
        </p:spPr>
      </p:pic>
    </p:spTree>
    <p:extLst>
      <p:ext uri="{BB962C8B-B14F-4D97-AF65-F5344CB8AC3E}">
        <p14:creationId xmlns:p14="http://schemas.microsoft.com/office/powerpoint/2010/main" val="3595338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87935-9901-04F9-E9F7-31FF8FC56F81}"/>
              </a:ext>
            </a:extLst>
          </p:cNvPr>
          <p:cNvSpPr>
            <a:spLocks noGrp="1"/>
          </p:cNvSpPr>
          <p:nvPr>
            <p:ph type="title"/>
          </p:nvPr>
        </p:nvSpPr>
        <p:spPr/>
        <p:txBody>
          <a:bodyPr/>
          <a:lstStyle/>
          <a:p>
            <a:r>
              <a:rPr lang="en-US" dirty="0"/>
              <a:t>Outlets</a:t>
            </a:r>
          </a:p>
        </p:txBody>
      </p:sp>
      <p:sp>
        <p:nvSpPr>
          <p:cNvPr id="4" name="Text Placeholder 3">
            <a:extLst>
              <a:ext uri="{FF2B5EF4-FFF2-40B4-BE49-F238E27FC236}">
                <a16:creationId xmlns:a16="http://schemas.microsoft.com/office/drawing/2014/main" id="{41F72139-F294-C4E6-7EFA-28407278FDED}"/>
              </a:ext>
            </a:extLst>
          </p:cNvPr>
          <p:cNvSpPr>
            <a:spLocks noGrp="1"/>
          </p:cNvSpPr>
          <p:nvPr>
            <p:ph type="body" idx="1"/>
          </p:nvPr>
        </p:nvSpPr>
        <p:spPr/>
        <p:txBody>
          <a:bodyPr/>
          <a:lstStyle/>
          <a:p>
            <a:r>
              <a:rPr lang="en-US" dirty="0"/>
              <a:t>Orifice Outlet</a:t>
            </a:r>
          </a:p>
        </p:txBody>
      </p:sp>
      <p:pic>
        <p:nvPicPr>
          <p:cNvPr id="12" name="Content Placeholder 11">
            <a:extLst>
              <a:ext uri="{FF2B5EF4-FFF2-40B4-BE49-F238E27FC236}">
                <a16:creationId xmlns:a16="http://schemas.microsoft.com/office/drawing/2014/main" id="{56B45B51-56AA-7B38-AF0A-9703C88B4C88}"/>
              </a:ext>
            </a:extLst>
          </p:cNvPr>
          <p:cNvPicPr>
            <a:picLocks noGrp="1" noChangeAspect="1"/>
          </p:cNvPicPr>
          <p:nvPr>
            <p:ph sz="half" idx="2"/>
          </p:nvPr>
        </p:nvPicPr>
        <p:blipFill>
          <a:blip r:embed="rId3"/>
          <a:stretch>
            <a:fillRect/>
          </a:stretch>
        </p:blipFill>
        <p:spPr>
          <a:xfrm>
            <a:off x="839788" y="2505075"/>
            <a:ext cx="5157787" cy="1920644"/>
          </a:xfrm>
        </p:spPr>
      </p:pic>
      <p:sp>
        <p:nvSpPr>
          <p:cNvPr id="5" name="Text Placeholder 4">
            <a:extLst>
              <a:ext uri="{FF2B5EF4-FFF2-40B4-BE49-F238E27FC236}">
                <a16:creationId xmlns:a16="http://schemas.microsoft.com/office/drawing/2014/main" id="{806063DE-1E63-0612-63AE-5051879E06C7}"/>
              </a:ext>
            </a:extLst>
          </p:cNvPr>
          <p:cNvSpPr>
            <a:spLocks noGrp="1"/>
          </p:cNvSpPr>
          <p:nvPr>
            <p:ph type="body" sz="quarter" idx="3"/>
          </p:nvPr>
        </p:nvSpPr>
        <p:spPr/>
        <p:txBody>
          <a:bodyPr/>
          <a:lstStyle/>
          <a:p>
            <a:r>
              <a:rPr lang="en-US" dirty="0"/>
              <a:t>Culvert Outlet</a:t>
            </a:r>
          </a:p>
        </p:txBody>
      </p:sp>
      <p:pic>
        <p:nvPicPr>
          <p:cNvPr id="8" name="Content Placeholder 7">
            <a:extLst>
              <a:ext uri="{FF2B5EF4-FFF2-40B4-BE49-F238E27FC236}">
                <a16:creationId xmlns:a16="http://schemas.microsoft.com/office/drawing/2014/main" id="{D4C2862A-0FDC-BEDC-080C-3B8FEA082575}"/>
              </a:ext>
            </a:extLst>
          </p:cNvPr>
          <p:cNvPicPr>
            <a:picLocks noGrp="1" noChangeAspect="1"/>
          </p:cNvPicPr>
          <p:nvPr>
            <p:ph sz="quarter" idx="4"/>
          </p:nvPr>
        </p:nvPicPr>
        <p:blipFill>
          <a:blip r:embed="rId4"/>
          <a:stretch>
            <a:fillRect/>
          </a:stretch>
        </p:blipFill>
        <p:spPr>
          <a:xfrm>
            <a:off x="6266656" y="2505075"/>
            <a:ext cx="4994275" cy="3684588"/>
          </a:xfrm>
        </p:spPr>
      </p:pic>
      <p:sp>
        <p:nvSpPr>
          <p:cNvPr id="13" name="TextBox 12">
            <a:extLst>
              <a:ext uri="{FF2B5EF4-FFF2-40B4-BE49-F238E27FC236}">
                <a16:creationId xmlns:a16="http://schemas.microsoft.com/office/drawing/2014/main" id="{5336F390-3FBB-00C1-AEC5-D07395702288}"/>
              </a:ext>
            </a:extLst>
          </p:cNvPr>
          <p:cNvSpPr txBox="1"/>
          <p:nvPr/>
        </p:nvSpPr>
        <p:spPr>
          <a:xfrm>
            <a:off x="2224504" y="4425719"/>
            <a:ext cx="2388353" cy="369332"/>
          </a:xfrm>
          <a:prstGeom prst="rect">
            <a:avLst/>
          </a:prstGeom>
          <a:noFill/>
        </p:spPr>
        <p:txBody>
          <a:bodyPr wrap="square" rtlCol="0">
            <a:spAutoFit/>
          </a:bodyPr>
          <a:lstStyle/>
          <a:p>
            <a:pPr algn="ctr"/>
            <a:r>
              <a:rPr lang="en-US" dirty="0">
                <a:latin typeface="Lato" panose="020F0502020204030203" pitchFamily="34" charset="0"/>
              </a:rPr>
              <a:t>Always submerged</a:t>
            </a:r>
          </a:p>
        </p:txBody>
      </p:sp>
      <p:sp>
        <p:nvSpPr>
          <p:cNvPr id="14" name="TextBox 13">
            <a:extLst>
              <a:ext uri="{FF2B5EF4-FFF2-40B4-BE49-F238E27FC236}">
                <a16:creationId xmlns:a16="http://schemas.microsoft.com/office/drawing/2014/main" id="{4BB99C11-3338-3CD7-C6CA-83615EF00550}"/>
              </a:ext>
            </a:extLst>
          </p:cNvPr>
          <p:cNvSpPr txBox="1"/>
          <p:nvPr/>
        </p:nvSpPr>
        <p:spPr>
          <a:xfrm>
            <a:off x="7236824" y="6189663"/>
            <a:ext cx="3053938" cy="369332"/>
          </a:xfrm>
          <a:prstGeom prst="rect">
            <a:avLst/>
          </a:prstGeom>
          <a:noFill/>
        </p:spPr>
        <p:txBody>
          <a:bodyPr wrap="square" rtlCol="0">
            <a:spAutoFit/>
          </a:bodyPr>
          <a:lstStyle/>
          <a:p>
            <a:pPr algn="ctr"/>
            <a:r>
              <a:rPr lang="en-US" dirty="0">
                <a:latin typeface="Lato" panose="020F0502020204030203" pitchFamily="34" charset="0"/>
              </a:rPr>
              <a:t>Can flow partially full</a:t>
            </a:r>
          </a:p>
        </p:txBody>
      </p:sp>
      <p:pic>
        <p:nvPicPr>
          <p:cNvPr id="2050" name="Picture 2">
            <a:extLst>
              <a:ext uri="{FF2B5EF4-FFF2-40B4-BE49-F238E27FC236}">
                <a16:creationId xmlns:a16="http://schemas.microsoft.com/office/drawing/2014/main" id="{B7328096-7A39-2019-DFEF-1D9FE6FD64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6753" y="299005"/>
            <a:ext cx="4335348" cy="174491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CB86A3C-F306-7C21-DC5F-D0ED5312DE7E}"/>
              </a:ext>
            </a:extLst>
          </p:cNvPr>
          <p:cNvSpPr txBox="1"/>
          <p:nvPr/>
        </p:nvSpPr>
        <p:spPr>
          <a:xfrm>
            <a:off x="2036618" y="6531029"/>
            <a:ext cx="8805359" cy="369332"/>
          </a:xfrm>
          <a:prstGeom prst="rect">
            <a:avLst/>
          </a:prstGeom>
          <a:noFill/>
        </p:spPr>
        <p:txBody>
          <a:bodyPr wrap="none" rtlCol="0">
            <a:spAutoFit/>
          </a:bodyPr>
          <a:lstStyle/>
          <a:p>
            <a:r>
              <a:rPr lang="en-US" dirty="0"/>
              <a:t>https://www.hec.usace.army.mil/confluence/hmsdocs/hmstrm/modeling-reservoirs/outlets</a:t>
            </a:r>
          </a:p>
        </p:txBody>
      </p:sp>
    </p:spTree>
    <p:extLst>
      <p:ext uri="{BB962C8B-B14F-4D97-AF65-F5344CB8AC3E}">
        <p14:creationId xmlns:p14="http://schemas.microsoft.com/office/powerpoint/2010/main" val="4286230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4C6B-EEF0-655B-DC65-E20B5869CADB}"/>
              </a:ext>
            </a:extLst>
          </p:cNvPr>
          <p:cNvSpPr>
            <a:spLocks noGrp="1"/>
          </p:cNvSpPr>
          <p:nvPr>
            <p:ph type="title"/>
          </p:nvPr>
        </p:nvSpPr>
        <p:spPr/>
        <p:txBody>
          <a:bodyPr/>
          <a:lstStyle/>
          <a:p>
            <a:r>
              <a:rPr lang="en-US" dirty="0"/>
              <a:t>Spillways</a:t>
            </a:r>
          </a:p>
        </p:txBody>
      </p:sp>
      <p:sp>
        <p:nvSpPr>
          <p:cNvPr id="3" name="Text Placeholder 2">
            <a:extLst>
              <a:ext uri="{FF2B5EF4-FFF2-40B4-BE49-F238E27FC236}">
                <a16:creationId xmlns:a16="http://schemas.microsoft.com/office/drawing/2014/main" id="{62C0F872-91BC-2358-213D-B17D82B8CF84}"/>
              </a:ext>
            </a:extLst>
          </p:cNvPr>
          <p:cNvSpPr>
            <a:spLocks noGrp="1"/>
          </p:cNvSpPr>
          <p:nvPr>
            <p:ph type="body" idx="1"/>
          </p:nvPr>
        </p:nvSpPr>
        <p:spPr>
          <a:xfrm>
            <a:off x="839788" y="2322430"/>
            <a:ext cx="5157787" cy="823912"/>
          </a:xfrm>
        </p:spPr>
        <p:txBody>
          <a:bodyPr/>
          <a:lstStyle/>
          <a:p>
            <a:r>
              <a:rPr lang="en-US" dirty="0"/>
              <a:t>Broad-Crested</a:t>
            </a:r>
          </a:p>
        </p:txBody>
      </p:sp>
      <p:pic>
        <p:nvPicPr>
          <p:cNvPr id="8" name="Content Placeholder 7">
            <a:extLst>
              <a:ext uri="{FF2B5EF4-FFF2-40B4-BE49-F238E27FC236}">
                <a16:creationId xmlns:a16="http://schemas.microsoft.com/office/drawing/2014/main" id="{9215596B-7F35-C32A-F809-AA292527E6A0}"/>
              </a:ext>
            </a:extLst>
          </p:cNvPr>
          <p:cNvPicPr>
            <a:picLocks noGrp="1" noChangeAspect="1"/>
          </p:cNvPicPr>
          <p:nvPr>
            <p:ph sz="half" idx="2"/>
          </p:nvPr>
        </p:nvPicPr>
        <p:blipFill>
          <a:blip r:embed="rId2"/>
          <a:stretch>
            <a:fillRect/>
          </a:stretch>
        </p:blipFill>
        <p:spPr>
          <a:xfrm>
            <a:off x="450684" y="1542484"/>
            <a:ext cx="5157787" cy="1938678"/>
          </a:xfrm>
        </p:spPr>
      </p:pic>
      <p:sp>
        <p:nvSpPr>
          <p:cNvPr id="5" name="Text Placeholder 4">
            <a:extLst>
              <a:ext uri="{FF2B5EF4-FFF2-40B4-BE49-F238E27FC236}">
                <a16:creationId xmlns:a16="http://schemas.microsoft.com/office/drawing/2014/main" id="{3FC98C2F-8CBF-53F8-53CB-41D9F80D0782}"/>
              </a:ext>
            </a:extLst>
          </p:cNvPr>
          <p:cNvSpPr>
            <a:spLocks noGrp="1"/>
          </p:cNvSpPr>
          <p:nvPr>
            <p:ph type="body" sz="quarter" idx="3"/>
          </p:nvPr>
        </p:nvSpPr>
        <p:spPr>
          <a:xfrm>
            <a:off x="6172200" y="2322430"/>
            <a:ext cx="5183188" cy="823912"/>
          </a:xfrm>
        </p:spPr>
        <p:txBody>
          <a:bodyPr/>
          <a:lstStyle/>
          <a:p>
            <a:r>
              <a:rPr lang="en-US" dirty="0"/>
              <a:t>Ogee</a:t>
            </a:r>
          </a:p>
        </p:txBody>
      </p:sp>
      <p:pic>
        <p:nvPicPr>
          <p:cNvPr id="10" name="Content Placeholder 9">
            <a:extLst>
              <a:ext uri="{FF2B5EF4-FFF2-40B4-BE49-F238E27FC236}">
                <a16:creationId xmlns:a16="http://schemas.microsoft.com/office/drawing/2014/main" id="{92763247-0907-00F7-FDCE-CDE657ACF950}"/>
              </a:ext>
            </a:extLst>
          </p:cNvPr>
          <p:cNvPicPr>
            <a:picLocks noGrp="1" noChangeAspect="1"/>
          </p:cNvPicPr>
          <p:nvPr>
            <p:ph sz="quarter" idx="4"/>
          </p:nvPr>
        </p:nvPicPr>
        <p:blipFill>
          <a:blip r:embed="rId3"/>
          <a:stretch>
            <a:fillRect/>
          </a:stretch>
        </p:blipFill>
        <p:spPr>
          <a:xfrm>
            <a:off x="6194427" y="3146342"/>
            <a:ext cx="5183188" cy="3189654"/>
          </a:xfrm>
        </p:spPr>
      </p:pic>
      <p:pic>
        <p:nvPicPr>
          <p:cNvPr id="12" name="Picture 11">
            <a:extLst>
              <a:ext uri="{FF2B5EF4-FFF2-40B4-BE49-F238E27FC236}">
                <a16:creationId xmlns:a16="http://schemas.microsoft.com/office/drawing/2014/main" id="{046E7571-E39A-C0F8-C610-63AA80CE99FA}"/>
              </a:ext>
            </a:extLst>
          </p:cNvPr>
          <p:cNvPicPr>
            <a:picLocks noChangeAspect="1"/>
          </p:cNvPicPr>
          <p:nvPr/>
        </p:nvPicPr>
        <p:blipFill>
          <a:blip r:embed="rId4"/>
          <a:stretch>
            <a:fillRect/>
          </a:stretch>
        </p:blipFill>
        <p:spPr>
          <a:xfrm>
            <a:off x="6194428" y="867401"/>
            <a:ext cx="5183188" cy="1350166"/>
          </a:xfrm>
          <a:prstGeom prst="rect">
            <a:avLst/>
          </a:prstGeom>
        </p:spPr>
      </p:pic>
      <p:sp>
        <p:nvSpPr>
          <p:cNvPr id="14" name="Text Placeholder 4">
            <a:extLst>
              <a:ext uri="{FF2B5EF4-FFF2-40B4-BE49-F238E27FC236}">
                <a16:creationId xmlns:a16="http://schemas.microsoft.com/office/drawing/2014/main" id="{74E2131E-568E-4DC5-F0A8-BED96BB3D46B}"/>
              </a:ext>
            </a:extLst>
          </p:cNvPr>
          <p:cNvSpPr txBox="1">
            <a:spLocks/>
          </p:cNvSpPr>
          <p:nvPr/>
        </p:nvSpPr>
        <p:spPr>
          <a:xfrm>
            <a:off x="6194427" y="43489"/>
            <a:ext cx="5183188"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Lato" panose="020F0502020204030203"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Lato" panose="020F0502020204030203"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Specified</a:t>
            </a:r>
          </a:p>
        </p:txBody>
      </p:sp>
      <p:pic>
        <p:nvPicPr>
          <p:cNvPr id="1026" name="Picture 2">
            <a:extLst>
              <a:ext uri="{FF2B5EF4-FFF2-40B4-BE49-F238E27FC236}">
                <a16:creationId xmlns:a16="http://schemas.microsoft.com/office/drawing/2014/main" id="{63825598-85DB-BDF5-B327-0275DA91F2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779" y="3778084"/>
            <a:ext cx="3224298" cy="12785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6466E8E-53FB-6536-8B4B-BD417D43224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65069" y="4879253"/>
            <a:ext cx="3790325" cy="159225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AD539D6D-1751-E086-A9F1-7AD6F231B3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89667" y="867401"/>
            <a:ext cx="3151650" cy="217407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82EA7C9-DECC-6A27-60D2-C9814E0E7F27}"/>
              </a:ext>
            </a:extLst>
          </p:cNvPr>
          <p:cNvSpPr txBox="1"/>
          <p:nvPr/>
        </p:nvSpPr>
        <p:spPr>
          <a:xfrm>
            <a:off x="1895302" y="6525053"/>
            <a:ext cx="8981498" cy="369332"/>
          </a:xfrm>
          <a:prstGeom prst="rect">
            <a:avLst/>
          </a:prstGeom>
          <a:noFill/>
        </p:spPr>
        <p:txBody>
          <a:bodyPr wrap="none" rtlCol="0">
            <a:spAutoFit/>
          </a:bodyPr>
          <a:lstStyle/>
          <a:p>
            <a:r>
              <a:rPr lang="en-US" dirty="0"/>
              <a:t>https://www.hec.usace.army.mil/confluence/hmsdocs/hmstrm/modeling-reservoirs/spillways</a:t>
            </a:r>
          </a:p>
        </p:txBody>
      </p:sp>
    </p:spTree>
    <p:extLst>
      <p:ext uri="{BB962C8B-B14F-4D97-AF65-F5344CB8AC3E}">
        <p14:creationId xmlns:p14="http://schemas.microsoft.com/office/powerpoint/2010/main" val="40318451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ED91F2F-06F1-F358-61CE-CDA1EFE26ADC}"/>
              </a:ext>
            </a:extLst>
          </p:cNvPr>
          <p:cNvSpPr>
            <a:spLocks noGrp="1"/>
          </p:cNvSpPr>
          <p:nvPr>
            <p:ph type="title"/>
          </p:nvPr>
        </p:nvSpPr>
        <p:spPr/>
        <p:txBody>
          <a:bodyPr/>
          <a:lstStyle/>
          <a:p>
            <a:r>
              <a:rPr lang="en-US" dirty="0"/>
              <a:t>Spillway Gates</a:t>
            </a:r>
          </a:p>
        </p:txBody>
      </p:sp>
      <p:sp>
        <p:nvSpPr>
          <p:cNvPr id="9" name="Text Placeholder 8">
            <a:extLst>
              <a:ext uri="{FF2B5EF4-FFF2-40B4-BE49-F238E27FC236}">
                <a16:creationId xmlns:a16="http://schemas.microsoft.com/office/drawing/2014/main" id="{12A49646-03C7-72F2-640F-0FD06B7F7D8D}"/>
              </a:ext>
            </a:extLst>
          </p:cNvPr>
          <p:cNvSpPr>
            <a:spLocks noGrp="1"/>
          </p:cNvSpPr>
          <p:nvPr>
            <p:ph type="body" idx="1"/>
          </p:nvPr>
        </p:nvSpPr>
        <p:spPr/>
        <p:txBody>
          <a:bodyPr/>
          <a:lstStyle/>
          <a:p>
            <a:r>
              <a:rPr lang="en-US" dirty="0"/>
              <a:t>Sluice Gate</a:t>
            </a:r>
          </a:p>
        </p:txBody>
      </p:sp>
      <p:pic>
        <p:nvPicPr>
          <p:cNvPr id="14" name="Content Placeholder 13">
            <a:extLst>
              <a:ext uri="{FF2B5EF4-FFF2-40B4-BE49-F238E27FC236}">
                <a16:creationId xmlns:a16="http://schemas.microsoft.com/office/drawing/2014/main" id="{3C997451-B1A0-564C-25BD-725BC193E37E}"/>
              </a:ext>
            </a:extLst>
          </p:cNvPr>
          <p:cNvPicPr>
            <a:picLocks noGrp="1" noChangeAspect="1"/>
          </p:cNvPicPr>
          <p:nvPr>
            <p:ph sz="half" idx="2"/>
          </p:nvPr>
        </p:nvPicPr>
        <p:blipFill>
          <a:blip r:embed="rId3"/>
          <a:stretch>
            <a:fillRect/>
          </a:stretch>
        </p:blipFill>
        <p:spPr>
          <a:xfrm>
            <a:off x="836612" y="2505075"/>
            <a:ext cx="5157787" cy="2290346"/>
          </a:xfrm>
        </p:spPr>
      </p:pic>
      <p:sp>
        <p:nvSpPr>
          <p:cNvPr id="11" name="Text Placeholder 10">
            <a:extLst>
              <a:ext uri="{FF2B5EF4-FFF2-40B4-BE49-F238E27FC236}">
                <a16:creationId xmlns:a16="http://schemas.microsoft.com/office/drawing/2014/main" id="{5F781343-D2AD-648E-7299-92D601D0B302}"/>
              </a:ext>
            </a:extLst>
          </p:cNvPr>
          <p:cNvSpPr>
            <a:spLocks noGrp="1"/>
          </p:cNvSpPr>
          <p:nvPr>
            <p:ph type="body" sz="quarter" idx="3"/>
          </p:nvPr>
        </p:nvSpPr>
        <p:spPr/>
        <p:txBody>
          <a:bodyPr/>
          <a:lstStyle/>
          <a:p>
            <a:r>
              <a:rPr lang="en-US" dirty="0"/>
              <a:t>Radial Gate</a:t>
            </a:r>
          </a:p>
        </p:txBody>
      </p:sp>
      <p:pic>
        <p:nvPicPr>
          <p:cNvPr id="16" name="Content Placeholder 15">
            <a:extLst>
              <a:ext uri="{FF2B5EF4-FFF2-40B4-BE49-F238E27FC236}">
                <a16:creationId xmlns:a16="http://schemas.microsoft.com/office/drawing/2014/main" id="{99E711EF-A8BB-F5A8-9069-73B82DF19F41}"/>
              </a:ext>
            </a:extLst>
          </p:cNvPr>
          <p:cNvPicPr>
            <a:picLocks noGrp="1" noChangeAspect="1"/>
          </p:cNvPicPr>
          <p:nvPr>
            <p:ph sz="quarter" idx="4"/>
          </p:nvPr>
        </p:nvPicPr>
        <p:blipFill>
          <a:blip r:embed="rId4"/>
          <a:stretch>
            <a:fillRect/>
          </a:stretch>
        </p:blipFill>
        <p:spPr>
          <a:xfrm>
            <a:off x="6172200" y="2505075"/>
            <a:ext cx="5183188" cy="3135284"/>
          </a:xfrm>
        </p:spPr>
      </p:pic>
      <p:pic>
        <p:nvPicPr>
          <p:cNvPr id="3074" name="Picture 2">
            <a:extLst>
              <a:ext uri="{FF2B5EF4-FFF2-40B4-BE49-F238E27FC236}">
                <a16:creationId xmlns:a16="http://schemas.microsoft.com/office/drawing/2014/main" id="{1C9CFB2F-0C4F-9067-122B-A509BBC378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3942" y="4936661"/>
            <a:ext cx="3477924" cy="134629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B4881A69-0284-52FA-B0CB-434986A5B92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35038" y="846511"/>
            <a:ext cx="3017174" cy="15085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9DB7947-F4CA-97BC-0D1B-0954F051BD23}"/>
              </a:ext>
            </a:extLst>
          </p:cNvPr>
          <p:cNvSpPr txBox="1"/>
          <p:nvPr/>
        </p:nvSpPr>
        <p:spPr>
          <a:xfrm>
            <a:off x="1895302" y="6525053"/>
            <a:ext cx="8981498" cy="369332"/>
          </a:xfrm>
          <a:prstGeom prst="rect">
            <a:avLst/>
          </a:prstGeom>
          <a:noFill/>
        </p:spPr>
        <p:txBody>
          <a:bodyPr wrap="none" rtlCol="0">
            <a:spAutoFit/>
          </a:bodyPr>
          <a:lstStyle/>
          <a:p>
            <a:r>
              <a:rPr lang="en-US" dirty="0"/>
              <a:t>https://www.hec.usace.army.mil/confluence/hmsdocs/hmstrm/modeling-reservoirs/spillways</a:t>
            </a:r>
          </a:p>
        </p:txBody>
      </p:sp>
    </p:spTree>
    <p:extLst>
      <p:ext uri="{BB962C8B-B14F-4D97-AF65-F5344CB8AC3E}">
        <p14:creationId xmlns:p14="http://schemas.microsoft.com/office/powerpoint/2010/main" val="740657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150A6-650A-B23F-6918-7BBADC7E7313}"/>
              </a:ext>
            </a:extLst>
          </p:cNvPr>
          <p:cNvSpPr>
            <a:spLocks noGrp="1"/>
          </p:cNvSpPr>
          <p:nvPr>
            <p:ph type="title"/>
          </p:nvPr>
        </p:nvSpPr>
        <p:spPr/>
        <p:txBody>
          <a:bodyPr/>
          <a:lstStyle/>
          <a:p>
            <a:r>
              <a:rPr lang="en-US" dirty="0"/>
              <a:t>Dam Tops</a:t>
            </a:r>
          </a:p>
        </p:txBody>
      </p:sp>
      <p:sp>
        <p:nvSpPr>
          <p:cNvPr id="3" name="Text Placeholder 2">
            <a:extLst>
              <a:ext uri="{FF2B5EF4-FFF2-40B4-BE49-F238E27FC236}">
                <a16:creationId xmlns:a16="http://schemas.microsoft.com/office/drawing/2014/main" id="{A07F8ED5-3821-7C06-15B9-0207D2E2A9AC}"/>
              </a:ext>
            </a:extLst>
          </p:cNvPr>
          <p:cNvSpPr>
            <a:spLocks noGrp="1"/>
          </p:cNvSpPr>
          <p:nvPr>
            <p:ph type="body" idx="1"/>
          </p:nvPr>
        </p:nvSpPr>
        <p:spPr/>
        <p:txBody>
          <a:bodyPr/>
          <a:lstStyle/>
          <a:p>
            <a:r>
              <a:rPr lang="en-US" dirty="0"/>
              <a:t>Level</a:t>
            </a:r>
          </a:p>
        </p:txBody>
      </p:sp>
      <p:pic>
        <p:nvPicPr>
          <p:cNvPr id="8" name="Content Placeholder 7">
            <a:extLst>
              <a:ext uri="{FF2B5EF4-FFF2-40B4-BE49-F238E27FC236}">
                <a16:creationId xmlns:a16="http://schemas.microsoft.com/office/drawing/2014/main" id="{238DAF4B-5B09-02E0-5EBB-35FA27153071}"/>
              </a:ext>
            </a:extLst>
          </p:cNvPr>
          <p:cNvPicPr>
            <a:picLocks noGrp="1" noChangeAspect="1"/>
          </p:cNvPicPr>
          <p:nvPr>
            <p:ph sz="half" idx="2"/>
          </p:nvPr>
        </p:nvPicPr>
        <p:blipFill>
          <a:blip r:embed="rId2"/>
          <a:stretch>
            <a:fillRect/>
          </a:stretch>
        </p:blipFill>
        <p:spPr>
          <a:xfrm>
            <a:off x="836612" y="2505075"/>
            <a:ext cx="5157787" cy="1740302"/>
          </a:xfrm>
        </p:spPr>
      </p:pic>
      <p:sp>
        <p:nvSpPr>
          <p:cNvPr id="5" name="Text Placeholder 4">
            <a:extLst>
              <a:ext uri="{FF2B5EF4-FFF2-40B4-BE49-F238E27FC236}">
                <a16:creationId xmlns:a16="http://schemas.microsoft.com/office/drawing/2014/main" id="{D54E2573-D39B-67CD-41AD-E81B0CA796F0}"/>
              </a:ext>
            </a:extLst>
          </p:cNvPr>
          <p:cNvSpPr>
            <a:spLocks noGrp="1"/>
          </p:cNvSpPr>
          <p:nvPr>
            <p:ph type="body" sz="quarter" idx="3"/>
          </p:nvPr>
        </p:nvSpPr>
        <p:spPr/>
        <p:txBody>
          <a:bodyPr/>
          <a:lstStyle/>
          <a:p>
            <a:r>
              <a:rPr lang="en-US" dirty="0"/>
              <a:t>Non-Level</a:t>
            </a:r>
          </a:p>
        </p:txBody>
      </p:sp>
      <p:pic>
        <p:nvPicPr>
          <p:cNvPr id="10" name="Content Placeholder 9">
            <a:extLst>
              <a:ext uri="{FF2B5EF4-FFF2-40B4-BE49-F238E27FC236}">
                <a16:creationId xmlns:a16="http://schemas.microsoft.com/office/drawing/2014/main" id="{CBE88386-3FD4-7C69-786A-123E50A10E20}"/>
              </a:ext>
            </a:extLst>
          </p:cNvPr>
          <p:cNvPicPr>
            <a:picLocks noGrp="1" noChangeAspect="1"/>
          </p:cNvPicPr>
          <p:nvPr>
            <p:ph sz="quarter" idx="4"/>
          </p:nvPr>
        </p:nvPicPr>
        <p:blipFill>
          <a:blip r:embed="rId3"/>
          <a:stretch>
            <a:fillRect/>
          </a:stretch>
        </p:blipFill>
        <p:spPr>
          <a:xfrm>
            <a:off x="6172200" y="2505075"/>
            <a:ext cx="5183188" cy="1540458"/>
          </a:xfrm>
        </p:spPr>
      </p:pic>
      <p:sp>
        <p:nvSpPr>
          <p:cNvPr id="4" name="TextBox 3">
            <a:extLst>
              <a:ext uri="{FF2B5EF4-FFF2-40B4-BE49-F238E27FC236}">
                <a16:creationId xmlns:a16="http://schemas.microsoft.com/office/drawing/2014/main" id="{B402C2FA-511C-7BDE-4407-9139397F7470}"/>
              </a:ext>
            </a:extLst>
          </p:cNvPr>
          <p:cNvSpPr txBox="1"/>
          <p:nvPr/>
        </p:nvSpPr>
        <p:spPr>
          <a:xfrm>
            <a:off x="1978429" y="6488668"/>
            <a:ext cx="9049209" cy="369332"/>
          </a:xfrm>
          <a:prstGeom prst="rect">
            <a:avLst/>
          </a:prstGeom>
          <a:noFill/>
        </p:spPr>
        <p:txBody>
          <a:bodyPr wrap="none" rtlCol="0">
            <a:spAutoFit/>
          </a:bodyPr>
          <a:lstStyle/>
          <a:p>
            <a:r>
              <a:rPr lang="en-US" dirty="0"/>
              <a:t>https://www.hec.usace.army.mil/confluence/hmsdocs/hmstrm/modeling-reservoirs/dam-tops</a:t>
            </a:r>
          </a:p>
        </p:txBody>
      </p:sp>
    </p:spTree>
    <p:extLst>
      <p:ext uri="{BB962C8B-B14F-4D97-AF65-F5344CB8AC3E}">
        <p14:creationId xmlns:p14="http://schemas.microsoft.com/office/powerpoint/2010/main" val="14802753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73216-61C8-79B0-2DE2-9E78C1F1E3BD}"/>
              </a:ext>
            </a:extLst>
          </p:cNvPr>
          <p:cNvSpPr>
            <a:spLocks noGrp="1"/>
          </p:cNvSpPr>
          <p:nvPr>
            <p:ph type="title"/>
          </p:nvPr>
        </p:nvSpPr>
        <p:spPr/>
        <p:txBody>
          <a:bodyPr/>
          <a:lstStyle/>
          <a:p>
            <a:r>
              <a:rPr lang="en-US" dirty="0"/>
              <a:t>Pumps</a:t>
            </a:r>
          </a:p>
        </p:txBody>
      </p:sp>
      <p:pic>
        <p:nvPicPr>
          <p:cNvPr id="11" name="Content Placeholder 10">
            <a:extLst>
              <a:ext uri="{FF2B5EF4-FFF2-40B4-BE49-F238E27FC236}">
                <a16:creationId xmlns:a16="http://schemas.microsoft.com/office/drawing/2014/main" id="{B7A3292C-895A-8DFD-7B0B-F55ED7527ADA}"/>
              </a:ext>
            </a:extLst>
          </p:cNvPr>
          <p:cNvPicPr>
            <a:picLocks noGrp="1" noChangeAspect="1"/>
          </p:cNvPicPr>
          <p:nvPr>
            <p:ph idx="1"/>
          </p:nvPr>
        </p:nvPicPr>
        <p:blipFill>
          <a:blip r:embed="rId2"/>
          <a:stretch>
            <a:fillRect/>
          </a:stretch>
        </p:blipFill>
        <p:spPr>
          <a:xfrm>
            <a:off x="200551" y="1477857"/>
            <a:ext cx="6088367" cy="3544452"/>
          </a:xfrm>
        </p:spPr>
      </p:pic>
      <p:pic>
        <p:nvPicPr>
          <p:cNvPr id="4098" name="Picture 2">
            <a:extLst>
              <a:ext uri="{FF2B5EF4-FFF2-40B4-BE49-F238E27FC236}">
                <a16:creationId xmlns:a16="http://schemas.microsoft.com/office/drawing/2014/main" id="{C37FCA6D-3D49-84AB-CAD4-51D4039DDA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3556" y="2292381"/>
            <a:ext cx="5424394" cy="26579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9076A6A-5B98-5674-78F6-8F31F3FBCF39}"/>
              </a:ext>
            </a:extLst>
          </p:cNvPr>
          <p:cNvSpPr txBox="1"/>
          <p:nvPr/>
        </p:nvSpPr>
        <p:spPr>
          <a:xfrm>
            <a:off x="2019993" y="6480990"/>
            <a:ext cx="8793369" cy="369332"/>
          </a:xfrm>
          <a:prstGeom prst="rect">
            <a:avLst/>
          </a:prstGeom>
          <a:noFill/>
        </p:spPr>
        <p:txBody>
          <a:bodyPr wrap="none" rtlCol="0">
            <a:spAutoFit/>
          </a:bodyPr>
          <a:lstStyle/>
          <a:p>
            <a:r>
              <a:rPr lang="en-US" dirty="0"/>
              <a:t>https://www.hec.usace.army.mil/confluence/hmsdocs/hmstrm/modeling-reservoirs/pumps</a:t>
            </a:r>
          </a:p>
        </p:txBody>
      </p:sp>
    </p:spTree>
    <p:extLst>
      <p:ext uri="{BB962C8B-B14F-4D97-AF65-F5344CB8AC3E}">
        <p14:creationId xmlns:p14="http://schemas.microsoft.com/office/powerpoint/2010/main" val="484928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3C038-555E-C7A5-72AA-B97C190B704D}"/>
              </a:ext>
            </a:extLst>
          </p:cNvPr>
          <p:cNvSpPr>
            <a:spLocks noGrp="1"/>
          </p:cNvSpPr>
          <p:nvPr>
            <p:ph type="title"/>
          </p:nvPr>
        </p:nvSpPr>
        <p:spPr>
          <a:xfrm>
            <a:off x="163286" y="365126"/>
            <a:ext cx="10515600" cy="781504"/>
          </a:xfrm>
        </p:spPr>
        <p:txBody>
          <a:bodyPr/>
          <a:lstStyle/>
          <a:p>
            <a:r>
              <a:rPr lang="en-US" dirty="0"/>
              <a:t>Tailwater</a:t>
            </a:r>
          </a:p>
        </p:txBody>
      </p:sp>
      <p:sp>
        <p:nvSpPr>
          <p:cNvPr id="3" name="Content Placeholder 2">
            <a:extLst>
              <a:ext uri="{FF2B5EF4-FFF2-40B4-BE49-F238E27FC236}">
                <a16:creationId xmlns:a16="http://schemas.microsoft.com/office/drawing/2014/main" id="{74AB3126-B3E6-81FF-F049-5339204990C7}"/>
              </a:ext>
            </a:extLst>
          </p:cNvPr>
          <p:cNvSpPr>
            <a:spLocks noGrp="1"/>
          </p:cNvSpPr>
          <p:nvPr>
            <p:ph idx="1"/>
          </p:nvPr>
        </p:nvSpPr>
        <p:spPr>
          <a:xfrm>
            <a:off x="163286" y="1484539"/>
            <a:ext cx="10515600" cy="4351338"/>
          </a:xfrm>
        </p:spPr>
        <p:txBody>
          <a:bodyPr/>
          <a:lstStyle/>
          <a:p>
            <a:r>
              <a:rPr lang="en-US" dirty="0"/>
              <a:t>Controls determination of submergence for structures</a:t>
            </a:r>
          </a:p>
          <a:p>
            <a:r>
              <a:rPr lang="en-US" dirty="0"/>
              <a:t>5 options:</a:t>
            </a:r>
          </a:p>
          <a:p>
            <a:pPr lvl="1"/>
            <a:r>
              <a:rPr lang="en-US" dirty="0"/>
              <a:t>Assume None</a:t>
            </a:r>
          </a:p>
          <a:p>
            <a:pPr lvl="1"/>
            <a:r>
              <a:rPr lang="en-US" dirty="0"/>
              <a:t>Reservoir Main Discharge</a:t>
            </a:r>
            <a:r>
              <a:rPr lang="en-US" dirty="0">
                <a:solidFill>
                  <a:srgbClr val="C00000"/>
                </a:solidFill>
              </a:rPr>
              <a:t> (requires rating curve)</a:t>
            </a:r>
          </a:p>
          <a:p>
            <a:pPr lvl="2"/>
            <a:r>
              <a:rPr lang="en-US" dirty="0"/>
              <a:t>Computed at outlet – no backwater</a:t>
            </a:r>
          </a:p>
          <a:p>
            <a:pPr lvl="1"/>
            <a:r>
              <a:rPr lang="en-US" dirty="0"/>
              <a:t>Downstream of Main Discharge</a:t>
            </a:r>
            <a:r>
              <a:rPr lang="en-US" dirty="0">
                <a:solidFill>
                  <a:srgbClr val="C00000"/>
                </a:solidFill>
              </a:rPr>
              <a:t> (requires rating curve, E-D)</a:t>
            </a:r>
          </a:p>
          <a:p>
            <a:pPr lvl="2"/>
            <a:r>
              <a:rPr lang="en-US" dirty="0"/>
              <a:t>Computed  (Elevation) at next element downstream</a:t>
            </a:r>
          </a:p>
          <a:p>
            <a:pPr lvl="1"/>
            <a:r>
              <a:rPr lang="en-US" dirty="0"/>
              <a:t>Specified Stage</a:t>
            </a:r>
            <a:r>
              <a:rPr lang="en-US" dirty="0">
                <a:solidFill>
                  <a:srgbClr val="C00000"/>
                </a:solidFill>
              </a:rPr>
              <a:t> (requires stage time series)</a:t>
            </a:r>
            <a:endParaRPr lang="en-US" dirty="0"/>
          </a:p>
          <a:p>
            <a:pPr lvl="1"/>
            <a:r>
              <a:rPr lang="en-US" dirty="0"/>
              <a:t>Fixed Stage</a:t>
            </a:r>
          </a:p>
        </p:txBody>
      </p:sp>
      <p:pic>
        <p:nvPicPr>
          <p:cNvPr id="5" name="Picture 4">
            <a:extLst>
              <a:ext uri="{FF2B5EF4-FFF2-40B4-BE49-F238E27FC236}">
                <a16:creationId xmlns:a16="http://schemas.microsoft.com/office/drawing/2014/main" id="{157FC72C-EBEE-E2AB-7FAD-69A24CE840A5}"/>
              </a:ext>
            </a:extLst>
          </p:cNvPr>
          <p:cNvPicPr>
            <a:picLocks noChangeAspect="1"/>
          </p:cNvPicPr>
          <p:nvPr/>
        </p:nvPicPr>
        <p:blipFill>
          <a:blip r:embed="rId2"/>
          <a:stretch>
            <a:fillRect/>
          </a:stretch>
        </p:blipFill>
        <p:spPr>
          <a:xfrm>
            <a:off x="8886533" y="3773714"/>
            <a:ext cx="3305468" cy="3084285"/>
          </a:xfrm>
          <a:prstGeom prst="rect">
            <a:avLst/>
          </a:prstGeom>
        </p:spPr>
      </p:pic>
    </p:spTree>
    <p:extLst>
      <p:ext uri="{BB962C8B-B14F-4D97-AF65-F5344CB8AC3E}">
        <p14:creationId xmlns:p14="http://schemas.microsoft.com/office/powerpoint/2010/main" val="3183363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Reservoir element overview</a:t>
            </a:r>
          </a:p>
          <a:p>
            <a:pPr marL="514350" indent="-514350">
              <a:buFont typeface="+mj-lt"/>
              <a:buAutoNum type="arabicPeriod"/>
            </a:pPr>
            <a:r>
              <a:rPr lang="en-US" dirty="0"/>
              <a:t>Specified release</a:t>
            </a:r>
          </a:p>
          <a:p>
            <a:pPr marL="514350" indent="-514350">
              <a:buFont typeface="+mj-lt"/>
              <a:buAutoNum type="arabicPeriod"/>
            </a:pPr>
            <a:r>
              <a:rPr lang="en-US" dirty="0"/>
              <a:t>Outflow curves</a:t>
            </a:r>
          </a:p>
          <a:p>
            <a:pPr marL="514350" indent="-514350">
              <a:buFont typeface="+mj-lt"/>
              <a:buAutoNum type="arabicPeriod"/>
            </a:pPr>
            <a:r>
              <a:rPr lang="en-US" dirty="0"/>
              <a:t>Outflow structures</a:t>
            </a:r>
          </a:p>
          <a:p>
            <a:pPr marL="514350" indent="-514350">
              <a:buFont typeface="+mj-lt"/>
              <a:buAutoNum type="arabicPeriod"/>
            </a:pPr>
            <a:r>
              <a:rPr lang="en-US" dirty="0"/>
              <a:t>Rule-based routing</a:t>
            </a:r>
          </a:p>
          <a:p>
            <a:pPr marL="514350" indent="-514350">
              <a:buFont typeface="+mj-lt"/>
              <a:buAutoNum type="arabicPeriod"/>
            </a:pPr>
            <a:r>
              <a:rPr lang="en-US" dirty="0"/>
              <a:t>Reservoir Sediment Routing</a:t>
            </a:r>
          </a:p>
        </p:txBody>
      </p:sp>
    </p:spTree>
    <p:extLst>
      <p:ext uri="{BB962C8B-B14F-4D97-AF65-F5344CB8AC3E}">
        <p14:creationId xmlns:p14="http://schemas.microsoft.com/office/powerpoint/2010/main" val="2523319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B27D8-D4D7-0C72-803F-F40C5F10A5F0}"/>
              </a:ext>
            </a:extLst>
          </p:cNvPr>
          <p:cNvSpPr>
            <a:spLocks noGrp="1"/>
          </p:cNvSpPr>
          <p:nvPr>
            <p:ph type="title"/>
          </p:nvPr>
        </p:nvSpPr>
        <p:spPr/>
        <p:txBody>
          <a:bodyPr/>
          <a:lstStyle/>
          <a:p>
            <a:r>
              <a:rPr lang="en-US" dirty="0"/>
              <a:t>Outflow Structures – When to Use?</a:t>
            </a:r>
          </a:p>
        </p:txBody>
      </p:sp>
      <p:sp>
        <p:nvSpPr>
          <p:cNvPr id="3" name="Content Placeholder 2">
            <a:extLst>
              <a:ext uri="{FF2B5EF4-FFF2-40B4-BE49-F238E27FC236}">
                <a16:creationId xmlns:a16="http://schemas.microsoft.com/office/drawing/2014/main" id="{85AD9F10-1E8F-449F-351E-5FC03A524F8F}"/>
              </a:ext>
            </a:extLst>
          </p:cNvPr>
          <p:cNvSpPr>
            <a:spLocks noGrp="1"/>
          </p:cNvSpPr>
          <p:nvPr>
            <p:ph idx="1"/>
          </p:nvPr>
        </p:nvSpPr>
        <p:spPr/>
        <p:txBody>
          <a:bodyPr/>
          <a:lstStyle/>
          <a:p>
            <a:r>
              <a:rPr lang="en-US" dirty="0"/>
              <a:t>Complex combination of </a:t>
            </a:r>
            <a:r>
              <a:rPr lang="en-US" b="1" dirty="0">
                <a:solidFill>
                  <a:srgbClr val="C00000"/>
                </a:solidFill>
              </a:rPr>
              <a:t>ungated</a:t>
            </a:r>
            <a:r>
              <a:rPr lang="en-US" dirty="0"/>
              <a:t> hydraulic structures</a:t>
            </a:r>
          </a:p>
          <a:p>
            <a:r>
              <a:rPr lang="en-US" dirty="0"/>
              <a:t>Need to compute dam breaks, seepage, or evaporation</a:t>
            </a:r>
          </a:p>
        </p:txBody>
      </p:sp>
    </p:spTree>
    <p:extLst>
      <p:ext uri="{BB962C8B-B14F-4D97-AF65-F5344CB8AC3E}">
        <p14:creationId xmlns:p14="http://schemas.microsoft.com/office/powerpoint/2010/main" val="14037442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Rule-Based Reservoir Routing</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240961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C8BE-8E52-E66E-1A69-BFF1FB5F366D}"/>
              </a:ext>
            </a:extLst>
          </p:cNvPr>
          <p:cNvSpPr>
            <a:spLocks noGrp="1"/>
          </p:cNvSpPr>
          <p:nvPr>
            <p:ph type="title"/>
          </p:nvPr>
        </p:nvSpPr>
        <p:spPr>
          <a:xfrm>
            <a:off x="499997" y="152794"/>
            <a:ext cx="10515600" cy="611905"/>
          </a:xfrm>
        </p:spPr>
        <p:txBody>
          <a:bodyPr>
            <a:normAutofit fontScale="90000"/>
          </a:bodyPr>
          <a:lstStyle/>
          <a:p>
            <a:r>
              <a:rPr lang="en-US" dirty="0"/>
              <a:t>Guide Curve Operations</a:t>
            </a:r>
          </a:p>
        </p:txBody>
      </p:sp>
      <p:pic>
        <p:nvPicPr>
          <p:cNvPr id="7" name="Content Placeholder 6" descr="Chart&#10;&#10;Description automatically generated">
            <a:extLst>
              <a:ext uri="{FF2B5EF4-FFF2-40B4-BE49-F238E27FC236}">
                <a16:creationId xmlns:a16="http://schemas.microsoft.com/office/drawing/2014/main" id="{FDDE426D-13AB-8C61-CE66-7E2B5AB72B5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961329"/>
            <a:ext cx="7827258" cy="4351338"/>
          </a:xfrm>
        </p:spPr>
      </p:pic>
      <p:sp>
        <p:nvSpPr>
          <p:cNvPr id="8" name="Oval 7">
            <a:extLst>
              <a:ext uri="{FF2B5EF4-FFF2-40B4-BE49-F238E27FC236}">
                <a16:creationId xmlns:a16="http://schemas.microsoft.com/office/drawing/2014/main" id="{B528D220-E756-01C3-AB7E-BFCE1B2D0A1D}"/>
              </a:ext>
            </a:extLst>
          </p:cNvPr>
          <p:cNvSpPr/>
          <p:nvPr/>
        </p:nvSpPr>
        <p:spPr>
          <a:xfrm>
            <a:off x="4891529" y="3390204"/>
            <a:ext cx="91440" cy="9144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5C92551-99B1-97F3-D031-C0781E0A8649}"/>
              </a:ext>
            </a:extLst>
          </p:cNvPr>
          <p:cNvSpPr/>
          <p:nvPr/>
        </p:nvSpPr>
        <p:spPr>
          <a:xfrm>
            <a:off x="3258309" y="4160301"/>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5151CF45-4AFC-4B59-AB80-FB81A8915F57}"/>
              </a:ext>
            </a:extLst>
          </p:cNvPr>
          <p:cNvCxnSpPr>
            <a:cxnSpLocks/>
            <a:stCxn id="8" idx="0"/>
          </p:cNvCxnSpPr>
          <p:nvPr/>
        </p:nvCxnSpPr>
        <p:spPr>
          <a:xfrm flipV="1">
            <a:off x="4937249" y="2983804"/>
            <a:ext cx="0" cy="406400"/>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6A40A75-8C9F-446A-893F-8213C1267280}"/>
              </a:ext>
            </a:extLst>
          </p:cNvPr>
          <p:cNvCxnSpPr>
            <a:cxnSpLocks/>
            <a:stCxn id="9" idx="4"/>
          </p:cNvCxnSpPr>
          <p:nvPr/>
        </p:nvCxnSpPr>
        <p:spPr>
          <a:xfrm>
            <a:off x="3304029" y="4251741"/>
            <a:ext cx="0" cy="31480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3F87B9B9-B26F-B32D-FF9F-9024232F6F00}"/>
              </a:ext>
            </a:extLst>
          </p:cNvPr>
          <p:cNvSpPr/>
          <p:nvPr/>
        </p:nvSpPr>
        <p:spPr>
          <a:xfrm>
            <a:off x="3970779" y="3730564"/>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3">
            <a:extLst>
              <a:ext uri="{FF2B5EF4-FFF2-40B4-BE49-F238E27FC236}">
                <a16:creationId xmlns:a16="http://schemas.microsoft.com/office/drawing/2014/main" id="{39B4C622-DDAF-4360-DFFB-5BA27EC494A5}"/>
              </a:ext>
            </a:extLst>
          </p:cNvPr>
          <p:cNvSpPr txBox="1">
            <a:spLocks noChangeArrowheads="1"/>
          </p:cNvSpPr>
          <p:nvPr/>
        </p:nvSpPr>
        <p:spPr>
          <a:xfrm>
            <a:off x="7781935" y="1049994"/>
            <a:ext cx="4185126" cy="5361140"/>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900"/>
              </a:lnSpc>
              <a:spcBef>
                <a:spcPct val="35000"/>
              </a:spcBef>
            </a:pPr>
            <a:r>
              <a:rPr lang="en-US" sz="2000" dirty="0"/>
              <a:t>Above the Guide Curve</a:t>
            </a:r>
          </a:p>
          <a:p>
            <a:pPr lvl="1">
              <a:lnSpc>
                <a:spcPts val="2900"/>
              </a:lnSpc>
              <a:spcBef>
                <a:spcPct val="35000"/>
              </a:spcBef>
            </a:pPr>
            <a:r>
              <a:rPr lang="en-US" sz="2000" dirty="0"/>
              <a:t>increase releases as necessary (or possible) to lower the pool elevation to the Guide Curve.</a:t>
            </a:r>
          </a:p>
          <a:p>
            <a:pPr>
              <a:lnSpc>
                <a:spcPts val="2900"/>
              </a:lnSpc>
              <a:spcBef>
                <a:spcPct val="35000"/>
              </a:spcBef>
            </a:pPr>
            <a:r>
              <a:rPr lang="en-US" sz="2000" dirty="0"/>
              <a:t>Below the Guide Curve</a:t>
            </a:r>
          </a:p>
          <a:p>
            <a:pPr lvl="1">
              <a:lnSpc>
                <a:spcPts val="2900"/>
              </a:lnSpc>
              <a:spcBef>
                <a:spcPct val="35000"/>
              </a:spcBef>
            </a:pPr>
            <a:r>
              <a:rPr lang="en-US" sz="2000" dirty="0"/>
              <a:t>reduce releases as necessary (or possible) to raise the pool elevation to the Guide Curve.</a:t>
            </a:r>
          </a:p>
          <a:p>
            <a:pPr>
              <a:lnSpc>
                <a:spcPts val="2900"/>
              </a:lnSpc>
              <a:spcBef>
                <a:spcPts val="1200"/>
              </a:spcBef>
            </a:pPr>
            <a:r>
              <a:rPr lang="en-US" sz="2000" dirty="0"/>
              <a:t>At the Guide Curve</a:t>
            </a:r>
          </a:p>
          <a:p>
            <a:pPr lvl="1">
              <a:lnSpc>
                <a:spcPts val="2900"/>
              </a:lnSpc>
              <a:spcBef>
                <a:spcPts val="1200"/>
              </a:spcBef>
            </a:pPr>
            <a:r>
              <a:rPr lang="en-US" sz="2000" dirty="0"/>
              <a:t>release “just enough” to maintain the pool elevation at the Guide Curve</a:t>
            </a:r>
          </a:p>
        </p:txBody>
      </p:sp>
    </p:spTree>
    <p:extLst>
      <p:ext uri="{BB962C8B-B14F-4D97-AF65-F5344CB8AC3E}">
        <p14:creationId xmlns:p14="http://schemas.microsoft.com/office/powerpoint/2010/main" val="29607768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Rule-Based Reservoir Routing</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Extension of Outflow Structures routing method</a:t>
            </a:r>
          </a:p>
          <a:p>
            <a:r>
              <a:rPr lang="en-US" dirty="0"/>
              <a:t>Uses rules and operable structures to determine releases</a:t>
            </a:r>
          </a:p>
          <a:p>
            <a:r>
              <a:rPr lang="en-US" dirty="0"/>
              <a:t>Zones determine what rules are applied</a:t>
            </a:r>
          </a:p>
          <a:p>
            <a:pPr lvl="1"/>
            <a:r>
              <a:rPr lang="en-US" dirty="0"/>
              <a:t>Reservoir elevation</a:t>
            </a:r>
          </a:p>
          <a:p>
            <a:pPr lvl="1"/>
            <a:r>
              <a:rPr lang="en-US" dirty="0"/>
              <a:t>Day of the year</a:t>
            </a:r>
          </a:p>
        </p:txBody>
      </p:sp>
      <p:pic>
        <p:nvPicPr>
          <p:cNvPr id="4" name="Picture 3">
            <a:extLst>
              <a:ext uri="{FF2B5EF4-FFF2-40B4-BE49-F238E27FC236}">
                <a16:creationId xmlns:a16="http://schemas.microsoft.com/office/drawing/2014/main" id="{7DAE6ADC-AC0A-1883-4BD8-55B25D74C302}"/>
              </a:ext>
            </a:extLst>
          </p:cNvPr>
          <p:cNvPicPr>
            <a:picLocks noChangeAspect="1"/>
          </p:cNvPicPr>
          <p:nvPr/>
        </p:nvPicPr>
        <p:blipFill>
          <a:blip r:embed="rId3"/>
          <a:stretch>
            <a:fillRect/>
          </a:stretch>
        </p:blipFill>
        <p:spPr>
          <a:xfrm>
            <a:off x="7656022" y="2756350"/>
            <a:ext cx="4423822" cy="4021656"/>
          </a:xfrm>
          <a:prstGeom prst="rect">
            <a:avLst/>
          </a:prstGeom>
        </p:spPr>
      </p:pic>
    </p:spTree>
    <p:extLst>
      <p:ext uri="{BB962C8B-B14F-4D97-AF65-F5344CB8AC3E}">
        <p14:creationId xmlns:p14="http://schemas.microsoft.com/office/powerpoint/2010/main" val="16889022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25DBF7F-75FD-87F9-F819-1F237F659A1A}"/>
              </a:ext>
            </a:extLst>
          </p:cNvPr>
          <p:cNvPicPr>
            <a:picLocks noChangeAspect="1"/>
          </p:cNvPicPr>
          <p:nvPr/>
        </p:nvPicPr>
        <p:blipFill>
          <a:blip r:embed="rId3"/>
          <a:stretch>
            <a:fillRect/>
          </a:stretch>
        </p:blipFill>
        <p:spPr>
          <a:xfrm>
            <a:off x="6744362" y="1912620"/>
            <a:ext cx="5212080" cy="3453428"/>
          </a:xfrm>
          <a:prstGeom prst="rect">
            <a:avLst/>
          </a:prstGeom>
        </p:spPr>
      </p:pic>
      <p:sp>
        <p:nvSpPr>
          <p:cNvPr id="2" name="Title 1">
            <a:extLst>
              <a:ext uri="{FF2B5EF4-FFF2-40B4-BE49-F238E27FC236}">
                <a16:creationId xmlns:a16="http://schemas.microsoft.com/office/drawing/2014/main" id="{A2BDB7D9-5854-80C0-0E03-067ED3D72933}"/>
              </a:ext>
            </a:extLst>
          </p:cNvPr>
          <p:cNvSpPr>
            <a:spLocks noGrp="1"/>
          </p:cNvSpPr>
          <p:nvPr>
            <p:ph type="title"/>
          </p:nvPr>
        </p:nvSpPr>
        <p:spPr/>
        <p:txBody>
          <a:bodyPr/>
          <a:lstStyle/>
          <a:p>
            <a:r>
              <a:rPr lang="en-US" dirty="0"/>
              <a:t>Zones</a:t>
            </a:r>
          </a:p>
        </p:txBody>
      </p:sp>
      <p:sp>
        <p:nvSpPr>
          <p:cNvPr id="3" name="Content Placeholder 2">
            <a:extLst>
              <a:ext uri="{FF2B5EF4-FFF2-40B4-BE49-F238E27FC236}">
                <a16:creationId xmlns:a16="http://schemas.microsoft.com/office/drawing/2014/main" id="{8D2F275A-482C-31DD-EA6F-D433074BECAD}"/>
              </a:ext>
            </a:extLst>
          </p:cNvPr>
          <p:cNvSpPr>
            <a:spLocks noGrp="1"/>
          </p:cNvSpPr>
          <p:nvPr>
            <p:ph idx="1"/>
          </p:nvPr>
        </p:nvSpPr>
        <p:spPr>
          <a:xfrm>
            <a:off x="838199" y="1825625"/>
            <a:ext cx="5761383" cy="4351338"/>
          </a:xfrm>
        </p:spPr>
        <p:txBody>
          <a:bodyPr/>
          <a:lstStyle/>
          <a:p>
            <a:r>
              <a:rPr lang="en-US" dirty="0"/>
              <a:t>A grouping of homogeneous rules</a:t>
            </a:r>
          </a:p>
          <a:p>
            <a:r>
              <a:rPr lang="en-US" dirty="0"/>
              <a:t>Defined by an elevation range and day of year </a:t>
            </a:r>
            <a:r>
              <a:rPr lang="en-US" dirty="0">
                <a:solidFill>
                  <a:srgbClr val="FF0000"/>
                </a:solidFill>
              </a:rPr>
              <a:t>for each zone</a:t>
            </a:r>
            <a:endParaRPr lang="en-US" dirty="0"/>
          </a:p>
          <a:p>
            <a:pPr lvl="1"/>
            <a:r>
              <a:rPr lang="en-US" dirty="0"/>
              <a:t>Finds first Maximum Elevation curve above the current elevation/day</a:t>
            </a:r>
          </a:p>
          <a:p>
            <a:r>
              <a:rPr lang="en-US" dirty="0"/>
              <a:t>Need at least one for operations to work</a:t>
            </a:r>
          </a:p>
        </p:txBody>
      </p:sp>
      <p:sp>
        <p:nvSpPr>
          <p:cNvPr id="4" name="Oval 3">
            <a:extLst>
              <a:ext uri="{FF2B5EF4-FFF2-40B4-BE49-F238E27FC236}">
                <a16:creationId xmlns:a16="http://schemas.microsoft.com/office/drawing/2014/main" id="{30651D04-FEBD-D056-2B0E-43B7C71B2161}"/>
              </a:ext>
            </a:extLst>
          </p:cNvPr>
          <p:cNvSpPr/>
          <p:nvPr/>
        </p:nvSpPr>
        <p:spPr>
          <a:xfrm>
            <a:off x="7766050" y="3429000"/>
            <a:ext cx="91440" cy="9144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0C053C6-3E1B-880F-6D4F-F4D210EDF7FF}"/>
              </a:ext>
            </a:extLst>
          </p:cNvPr>
          <p:cNvSpPr/>
          <p:nvPr/>
        </p:nvSpPr>
        <p:spPr>
          <a:xfrm>
            <a:off x="8752840" y="2827497"/>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F6365DCB-44B4-5754-8412-E37FFA212456}"/>
              </a:ext>
            </a:extLst>
          </p:cNvPr>
          <p:cNvSpPr/>
          <p:nvPr/>
        </p:nvSpPr>
        <p:spPr>
          <a:xfrm>
            <a:off x="9188450" y="3337560"/>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A047B4F-3411-D73D-CDC4-B103FF6D0880}"/>
              </a:ext>
            </a:extLst>
          </p:cNvPr>
          <p:cNvSpPr/>
          <p:nvPr/>
        </p:nvSpPr>
        <p:spPr>
          <a:xfrm>
            <a:off x="10523855" y="4584065"/>
            <a:ext cx="91440" cy="9144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7B191E7E-B041-EB82-8FD8-1C33F1FD7896}"/>
              </a:ext>
            </a:extLst>
          </p:cNvPr>
          <p:cNvCxnSpPr>
            <a:stCxn id="4" idx="0"/>
          </p:cNvCxnSpPr>
          <p:nvPr/>
        </p:nvCxnSpPr>
        <p:spPr>
          <a:xfrm flipV="1">
            <a:off x="7811770" y="3212306"/>
            <a:ext cx="0" cy="216694"/>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8E04E50-672A-5810-3FA5-BC90AF3A22C3}"/>
              </a:ext>
            </a:extLst>
          </p:cNvPr>
          <p:cNvCxnSpPr>
            <a:stCxn id="6" idx="0"/>
          </p:cNvCxnSpPr>
          <p:nvPr/>
        </p:nvCxnSpPr>
        <p:spPr>
          <a:xfrm flipH="1" flipV="1">
            <a:off x="8796338" y="2659856"/>
            <a:ext cx="2222" cy="16764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BB3DE5E-B89A-BCCE-155C-D4659DA888FE}"/>
              </a:ext>
            </a:extLst>
          </p:cNvPr>
          <p:cNvCxnSpPr>
            <a:stCxn id="7" idx="0"/>
          </p:cNvCxnSpPr>
          <p:nvPr/>
        </p:nvCxnSpPr>
        <p:spPr>
          <a:xfrm flipV="1">
            <a:off x="9234170" y="3212306"/>
            <a:ext cx="318" cy="125254"/>
          </a:xfrm>
          <a:prstGeom prst="straightConnector1">
            <a:avLst/>
          </a:prstGeom>
          <a:ln>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1E09483-C72C-825E-4F25-D8F0C69CC827}"/>
              </a:ext>
            </a:extLst>
          </p:cNvPr>
          <p:cNvCxnSpPr>
            <a:stCxn id="8" idx="0"/>
          </p:cNvCxnSpPr>
          <p:nvPr/>
        </p:nvCxnSpPr>
        <p:spPr>
          <a:xfrm flipV="1">
            <a:off x="10569575" y="4486275"/>
            <a:ext cx="794" cy="97790"/>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90454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C408D-0C2B-A45E-CBA6-3193E261E47A}"/>
              </a:ext>
            </a:extLst>
          </p:cNvPr>
          <p:cNvSpPr>
            <a:spLocks noGrp="1"/>
          </p:cNvSpPr>
          <p:nvPr>
            <p:ph type="title"/>
          </p:nvPr>
        </p:nvSpPr>
        <p:spPr/>
        <p:txBody>
          <a:bodyPr/>
          <a:lstStyle/>
          <a:p>
            <a:r>
              <a:rPr lang="en-US" dirty="0"/>
              <a:t>Maximum Elevation</a:t>
            </a:r>
          </a:p>
        </p:txBody>
      </p:sp>
      <p:pic>
        <p:nvPicPr>
          <p:cNvPr id="5" name="Picture 4">
            <a:extLst>
              <a:ext uri="{FF2B5EF4-FFF2-40B4-BE49-F238E27FC236}">
                <a16:creationId xmlns:a16="http://schemas.microsoft.com/office/drawing/2014/main" id="{581FDC67-B830-3699-3B85-687446018854}"/>
              </a:ext>
            </a:extLst>
          </p:cNvPr>
          <p:cNvPicPr>
            <a:picLocks noChangeAspect="1"/>
          </p:cNvPicPr>
          <p:nvPr/>
        </p:nvPicPr>
        <p:blipFill>
          <a:blip r:embed="rId2"/>
          <a:stretch>
            <a:fillRect/>
          </a:stretch>
        </p:blipFill>
        <p:spPr>
          <a:xfrm>
            <a:off x="533487" y="3561239"/>
            <a:ext cx="4819048" cy="1466667"/>
          </a:xfrm>
          <a:prstGeom prst="rect">
            <a:avLst/>
          </a:prstGeom>
        </p:spPr>
      </p:pic>
      <p:pic>
        <p:nvPicPr>
          <p:cNvPr id="7" name="Picture 6">
            <a:extLst>
              <a:ext uri="{FF2B5EF4-FFF2-40B4-BE49-F238E27FC236}">
                <a16:creationId xmlns:a16="http://schemas.microsoft.com/office/drawing/2014/main" id="{750E8F19-756B-508B-70E8-AFF9DBDE8392}"/>
              </a:ext>
            </a:extLst>
          </p:cNvPr>
          <p:cNvPicPr>
            <a:picLocks noChangeAspect="1"/>
          </p:cNvPicPr>
          <p:nvPr/>
        </p:nvPicPr>
        <p:blipFill>
          <a:blip r:embed="rId3"/>
          <a:stretch>
            <a:fillRect/>
          </a:stretch>
        </p:blipFill>
        <p:spPr>
          <a:xfrm>
            <a:off x="6530748" y="1524862"/>
            <a:ext cx="5523809" cy="5066667"/>
          </a:xfrm>
          <a:prstGeom prst="rect">
            <a:avLst/>
          </a:prstGeom>
        </p:spPr>
      </p:pic>
      <p:pic>
        <p:nvPicPr>
          <p:cNvPr id="9" name="Picture 8">
            <a:extLst>
              <a:ext uri="{FF2B5EF4-FFF2-40B4-BE49-F238E27FC236}">
                <a16:creationId xmlns:a16="http://schemas.microsoft.com/office/drawing/2014/main" id="{6CF2130C-0FC6-941A-82EF-5A8E2F665F3E}"/>
              </a:ext>
            </a:extLst>
          </p:cNvPr>
          <p:cNvPicPr>
            <a:picLocks noChangeAspect="1"/>
          </p:cNvPicPr>
          <p:nvPr/>
        </p:nvPicPr>
        <p:blipFill>
          <a:blip r:embed="rId4"/>
          <a:stretch>
            <a:fillRect/>
          </a:stretch>
        </p:blipFill>
        <p:spPr>
          <a:xfrm>
            <a:off x="533487" y="1792630"/>
            <a:ext cx="5485714" cy="1400000"/>
          </a:xfrm>
          <a:prstGeom prst="rect">
            <a:avLst/>
          </a:prstGeom>
        </p:spPr>
      </p:pic>
      <p:sp>
        <p:nvSpPr>
          <p:cNvPr id="10" name="Rectangle 9">
            <a:extLst>
              <a:ext uri="{FF2B5EF4-FFF2-40B4-BE49-F238E27FC236}">
                <a16:creationId xmlns:a16="http://schemas.microsoft.com/office/drawing/2014/main" id="{D3A54E73-96E4-AD81-F67B-60ECB6F982F5}"/>
              </a:ext>
            </a:extLst>
          </p:cNvPr>
          <p:cNvSpPr/>
          <p:nvPr/>
        </p:nvSpPr>
        <p:spPr>
          <a:xfrm>
            <a:off x="407504" y="2633870"/>
            <a:ext cx="5611697" cy="34786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768AAB8-8D14-2565-E29A-9D3B9754B034}"/>
              </a:ext>
            </a:extLst>
          </p:cNvPr>
          <p:cNvSpPr txBox="1"/>
          <p:nvPr/>
        </p:nvSpPr>
        <p:spPr>
          <a:xfrm>
            <a:off x="2335877" y="5264313"/>
            <a:ext cx="4422371" cy="923330"/>
          </a:xfrm>
          <a:prstGeom prst="rect">
            <a:avLst/>
          </a:prstGeom>
          <a:noFill/>
        </p:spPr>
        <p:txBody>
          <a:bodyPr wrap="square" rtlCol="0">
            <a:spAutoFit/>
          </a:bodyPr>
          <a:lstStyle/>
          <a:p>
            <a:pPr marL="285750" indent="-285750">
              <a:buFont typeface="Arial" panose="020B0604020202020204" pitchFamily="34" charset="0"/>
              <a:buChar char="•"/>
            </a:pPr>
            <a:r>
              <a:rPr lang="en-US" b="0" i="0" dirty="0">
                <a:solidFill>
                  <a:srgbClr val="000C34"/>
                </a:solidFill>
                <a:effectLst/>
                <a:latin typeface="roboto-regular"/>
              </a:rPr>
              <a:t>Each Zone is defined by a maximum elevation, which is a Daily Elevation Pattern Paired Data curve.</a:t>
            </a:r>
            <a:endParaRPr lang="en-US" dirty="0"/>
          </a:p>
        </p:txBody>
      </p:sp>
    </p:spTree>
    <p:extLst>
      <p:ext uri="{BB962C8B-B14F-4D97-AF65-F5344CB8AC3E}">
        <p14:creationId xmlns:p14="http://schemas.microsoft.com/office/powerpoint/2010/main" val="10164842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F807F-3536-5A04-EA1A-DB32DC7D173B}"/>
              </a:ext>
            </a:extLst>
          </p:cNvPr>
          <p:cNvSpPr>
            <a:spLocks noGrp="1"/>
          </p:cNvSpPr>
          <p:nvPr>
            <p:ph type="title"/>
          </p:nvPr>
        </p:nvSpPr>
        <p:spPr/>
        <p:txBody>
          <a:bodyPr/>
          <a:lstStyle/>
          <a:p>
            <a:r>
              <a:rPr lang="en-US" dirty="0"/>
              <a:t>Maximum Elevation</a:t>
            </a:r>
          </a:p>
        </p:txBody>
      </p:sp>
      <p:sp>
        <p:nvSpPr>
          <p:cNvPr id="3" name="Content Placeholder 2">
            <a:extLst>
              <a:ext uri="{FF2B5EF4-FFF2-40B4-BE49-F238E27FC236}">
                <a16:creationId xmlns:a16="http://schemas.microsoft.com/office/drawing/2014/main" id="{C8C9A683-0BC2-C1EC-822F-02EB37DC9B8D}"/>
              </a:ext>
            </a:extLst>
          </p:cNvPr>
          <p:cNvSpPr>
            <a:spLocks noGrp="1"/>
          </p:cNvSpPr>
          <p:nvPr>
            <p:ph idx="1"/>
          </p:nvPr>
        </p:nvSpPr>
        <p:spPr>
          <a:xfrm>
            <a:off x="838200" y="1825625"/>
            <a:ext cx="6506817" cy="4351338"/>
          </a:xfrm>
        </p:spPr>
        <p:txBody>
          <a:bodyPr/>
          <a:lstStyle/>
          <a:p>
            <a:r>
              <a:rPr lang="en-US" dirty="0"/>
              <a:t>Daily Elevation Pattern Paired Data</a:t>
            </a:r>
          </a:p>
          <a:p>
            <a:r>
              <a:rPr lang="en-US" dirty="0"/>
              <a:t>Top zone should cover entire range of elevations and dates</a:t>
            </a:r>
          </a:p>
          <a:p>
            <a:r>
              <a:rPr lang="en-US" dirty="0"/>
              <a:t>Curve does not need to be defined for every day of the year</a:t>
            </a:r>
          </a:p>
          <a:p>
            <a:pPr lvl="1"/>
            <a:r>
              <a:rPr lang="en-US" dirty="0"/>
              <a:t>If nothing defined, zone will not be used for that day</a:t>
            </a:r>
          </a:p>
        </p:txBody>
      </p:sp>
      <p:pic>
        <p:nvPicPr>
          <p:cNvPr id="5" name="Picture 4">
            <a:extLst>
              <a:ext uri="{FF2B5EF4-FFF2-40B4-BE49-F238E27FC236}">
                <a16:creationId xmlns:a16="http://schemas.microsoft.com/office/drawing/2014/main" id="{AEB06E11-13E6-5A37-497D-59D5AA2A2EC0}"/>
              </a:ext>
            </a:extLst>
          </p:cNvPr>
          <p:cNvPicPr>
            <a:picLocks noChangeAspect="1"/>
          </p:cNvPicPr>
          <p:nvPr/>
        </p:nvPicPr>
        <p:blipFill>
          <a:blip r:embed="rId3"/>
          <a:stretch>
            <a:fillRect/>
          </a:stretch>
        </p:blipFill>
        <p:spPr>
          <a:xfrm>
            <a:off x="8256934" y="3627782"/>
            <a:ext cx="3657600" cy="3146797"/>
          </a:xfrm>
          <a:prstGeom prst="rect">
            <a:avLst/>
          </a:prstGeom>
        </p:spPr>
      </p:pic>
      <p:pic>
        <p:nvPicPr>
          <p:cNvPr id="7" name="Picture 6">
            <a:extLst>
              <a:ext uri="{FF2B5EF4-FFF2-40B4-BE49-F238E27FC236}">
                <a16:creationId xmlns:a16="http://schemas.microsoft.com/office/drawing/2014/main" id="{52084205-A470-ABDD-7B7E-CEB5F6D9C58E}"/>
              </a:ext>
            </a:extLst>
          </p:cNvPr>
          <p:cNvPicPr>
            <a:picLocks noChangeAspect="1"/>
          </p:cNvPicPr>
          <p:nvPr/>
        </p:nvPicPr>
        <p:blipFill>
          <a:blip r:embed="rId4"/>
          <a:stretch>
            <a:fillRect/>
          </a:stretch>
        </p:blipFill>
        <p:spPr>
          <a:xfrm>
            <a:off x="8256934" y="313055"/>
            <a:ext cx="3657600" cy="3146798"/>
          </a:xfrm>
          <a:prstGeom prst="rect">
            <a:avLst/>
          </a:prstGeom>
        </p:spPr>
      </p:pic>
      <p:sp>
        <p:nvSpPr>
          <p:cNvPr id="8" name="TextBox 7">
            <a:extLst>
              <a:ext uri="{FF2B5EF4-FFF2-40B4-BE49-F238E27FC236}">
                <a16:creationId xmlns:a16="http://schemas.microsoft.com/office/drawing/2014/main" id="{6BD67F7A-4C47-5D2A-8E37-29982158F927}"/>
              </a:ext>
            </a:extLst>
          </p:cNvPr>
          <p:cNvSpPr txBox="1"/>
          <p:nvPr/>
        </p:nvSpPr>
        <p:spPr>
          <a:xfrm>
            <a:off x="8857182" y="805156"/>
            <a:ext cx="2457104"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Schedule A Non-Growing Season</a:t>
            </a:r>
          </a:p>
        </p:txBody>
      </p:sp>
      <p:sp>
        <p:nvSpPr>
          <p:cNvPr id="9" name="TextBox 8">
            <a:extLst>
              <a:ext uri="{FF2B5EF4-FFF2-40B4-BE49-F238E27FC236}">
                <a16:creationId xmlns:a16="http://schemas.microsoft.com/office/drawing/2014/main" id="{23715701-3F0D-F34D-691D-0547FEA78352}"/>
              </a:ext>
            </a:extLst>
          </p:cNvPr>
          <p:cNvSpPr txBox="1"/>
          <p:nvPr/>
        </p:nvSpPr>
        <p:spPr>
          <a:xfrm>
            <a:off x="8996329" y="4105234"/>
            <a:ext cx="2178809"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Schedule A Growing Season</a:t>
            </a:r>
          </a:p>
        </p:txBody>
      </p:sp>
    </p:spTree>
    <p:extLst>
      <p:ext uri="{BB962C8B-B14F-4D97-AF65-F5344CB8AC3E}">
        <p14:creationId xmlns:p14="http://schemas.microsoft.com/office/powerpoint/2010/main" val="2385691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A40A2-4562-237D-5C51-8E6B195FB022}"/>
              </a:ext>
            </a:extLst>
          </p:cNvPr>
          <p:cNvSpPr>
            <a:spLocks noGrp="1"/>
          </p:cNvSpPr>
          <p:nvPr>
            <p:ph type="title"/>
          </p:nvPr>
        </p:nvSpPr>
        <p:spPr>
          <a:xfrm>
            <a:off x="443132" y="310783"/>
            <a:ext cx="10515600" cy="451357"/>
          </a:xfrm>
        </p:spPr>
        <p:txBody>
          <a:bodyPr>
            <a:normAutofit fontScale="90000"/>
          </a:bodyPr>
          <a:lstStyle/>
          <a:p>
            <a:r>
              <a:rPr lang="en-US" dirty="0"/>
              <a:t>Storage Objective (Guide Curve)</a:t>
            </a:r>
          </a:p>
        </p:txBody>
      </p:sp>
      <p:sp>
        <p:nvSpPr>
          <p:cNvPr id="3" name="Content Placeholder 2">
            <a:extLst>
              <a:ext uri="{FF2B5EF4-FFF2-40B4-BE49-F238E27FC236}">
                <a16:creationId xmlns:a16="http://schemas.microsoft.com/office/drawing/2014/main" id="{F77338E2-0B84-A380-1042-E89E10666C22}"/>
              </a:ext>
            </a:extLst>
          </p:cNvPr>
          <p:cNvSpPr>
            <a:spLocks noGrp="1"/>
          </p:cNvSpPr>
          <p:nvPr>
            <p:ph idx="1"/>
          </p:nvPr>
        </p:nvSpPr>
        <p:spPr>
          <a:xfrm>
            <a:off x="526143" y="1111005"/>
            <a:ext cx="5443330" cy="4351338"/>
          </a:xfrm>
        </p:spPr>
        <p:txBody>
          <a:bodyPr>
            <a:normAutofit lnSpcReduction="10000"/>
          </a:bodyPr>
          <a:lstStyle/>
          <a:p>
            <a:r>
              <a:rPr lang="en-US" dirty="0"/>
              <a:t>For every day of the year, what is the desired storage?</a:t>
            </a:r>
          </a:p>
          <a:p>
            <a:r>
              <a:rPr lang="en-US" dirty="0"/>
              <a:t>Currently able to be defined for each zone</a:t>
            </a:r>
          </a:p>
          <a:p>
            <a:pPr lvl="1"/>
            <a:r>
              <a:rPr lang="en-US" dirty="0"/>
              <a:t>May change to a single guide curve for the Dam in the future</a:t>
            </a:r>
          </a:p>
          <a:p>
            <a:pPr lvl="1"/>
            <a:r>
              <a:rPr lang="en-US" dirty="0"/>
              <a:t>Recommend using only one for all zones unless you have really specific needs</a:t>
            </a:r>
          </a:p>
          <a:p>
            <a:r>
              <a:rPr lang="en-US" dirty="0"/>
              <a:t>Interpolates between points</a:t>
            </a:r>
          </a:p>
          <a:p>
            <a:r>
              <a:rPr lang="en-US" dirty="0"/>
              <a:t>Needs to cover entire year</a:t>
            </a:r>
          </a:p>
          <a:p>
            <a:endParaRPr lang="en-US" dirty="0"/>
          </a:p>
        </p:txBody>
      </p:sp>
      <p:grpSp>
        <p:nvGrpSpPr>
          <p:cNvPr id="4" name="Group 3">
            <a:extLst>
              <a:ext uri="{FF2B5EF4-FFF2-40B4-BE49-F238E27FC236}">
                <a16:creationId xmlns:a16="http://schemas.microsoft.com/office/drawing/2014/main" id="{F18FFD2E-551A-803B-1256-B2C9B766FD93}"/>
              </a:ext>
            </a:extLst>
          </p:cNvPr>
          <p:cNvGrpSpPr/>
          <p:nvPr/>
        </p:nvGrpSpPr>
        <p:grpSpPr>
          <a:xfrm>
            <a:off x="7932057" y="536462"/>
            <a:ext cx="4259943" cy="3464832"/>
            <a:chOff x="6668191" y="1825625"/>
            <a:chExt cx="5523809" cy="4752381"/>
          </a:xfrm>
        </p:grpSpPr>
        <p:pic>
          <p:nvPicPr>
            <p:cNvPr id="5" name="Picture 4">
              <a:extLst>
                <a:ext uri="{FF2B5EF4-FFF2-40B4-BE49-F238E27FC236}">
                  <a16:creationId xmlns:a16="http://schemas.microsoft.com/office/drawing/2014/main" id="{094751CB-3FD7-C6A6-6F0D-ECFF508FC347}"/>
                </a:ext>
              </a:extLst>
            </p:cNvPr>
            <p:cNvPicPr>
              <a:picLocks noChangeAspect="1"/>
            </p:cNvPicPr>
            <p:nvPr/>
          </p:nvPicPr>
          <p:blipFill>
            <a:blip r:embed="rId2"/>
            <a:stretch>
              <a:fillRect/>
            </a:stretch>
          </p:blipFill>
          <p:spPr>
            <a:xfrm>
              <a:off x="6668191" y="1825625"/>
              <a:ext cx="5523809" cy="4752381"/>
            </a:xfrm>
            <a:prstGeom prst="rect">
              <a:avLst/>
            </a:prstGeom>
          </p:spPr>
        </p:pic>
        <p:sp>
          <p:nvSpPr>
            <p:cNvPr id="6" name="TextBox 5">
              <a:extLst>
                <a:ext uri="{FF2B5EF4-FFF2-40B4-BE49-F238E27FC236}">
                  <a16:creationId xmlns:a16="http://schemas.microsoft.com/office/drawing/2014/main" id="{F057E05E-8AEC-BA3E-03DA-554E949EBD1A}"/>
                </a:ext>
              </a:extLst>
            </p:cNvPr>
            <p:cNvSpPr txBox="1"/>
            <p:nvPr/>
          </p:nvSpPr>
          <p:spPr>
            <a:xfrm>
              <a:off x="8018739" y="3327912"/>
              <a:ext cx="1411356"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Flood Pool</a:t>
              </a:r>
            </a:p>
          </p:txBody>
        </p:sp>
        <p:sp>
          <p:nvSpPr>
            <p:cNvPr id="7" name="TextBox 6">
              <a:extLst>
                <a:ext uri="{FF2B5EF4-FFF2-40B4-BE49-F238E27FC236}">
                  <a16:creationId xmlns:a16="http://schemas.microsoft.com/office/drawing/2014/main" id="{97A41FC2-D3B6-C3C4-4959-19EF6DF605FA}"/>
                </a:ext>
              </a:extLst>
            </p:cNvPr>
            <p:cNvSpPr txBox="1"/>
            <p:nvPr/>
          </p:nvSpPr>
          <p:spPr>
            <a:xfrm>
              <a:off x="9430095" y="5199531"/>
              <a:ext cx="2325487"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Conservation Pool</a:t>
              </a:r>
            </a:p>
          </p:txBody>
        </p:sp>
      </p:grpSp>
      <p:pic>
        <p:nvPicPr>
          <p:cNvPr id="8" name="Picture 7">
            <a:extLst>
              <a:ext uri="{FF2B5EF4-FFF2-40B4-BE49-F238E27FC236}">
                <a16:creationId xmlns:a16="http://schemas.microsoft.com/office/drawing/2014/main" id="{EE2D6E47-9523-045B-14BA-D6C80A9D5FCE}"/>
              </a:ext>
            </a:extLst>
          </p:cNvPr>
          <p:cNvPicPr>
            <a:picLocks noChangeAspect="1"/>
          </p:cNvPicPr>
          <p:nvPr/>
        </p:nvPicPr>
        <p:blipFill>
          <a:blip r:embed="rId3"/>
          <a:stretch>
            <a:fillRect/>
          </a:stretch>
        </p:blipFill>
        <p:spPr>
          <a:xfrm>
            <a:off x="6567714" y="4109605"/>
            <a:ext cx="5624286" cy="2705476"/>
          </a:xfrm>
          <a:prstGeom prst="rect">
            <a:avLst/>
          </a:prstGeom>
        </p:spPr>
      </p:pic>
    </p:spTree>
    <p:extLst>
      <p:ext uri="{BB962C8B-B14F-4D97-AF65-F5344CB8AC3E}">
        <p14:creationId xmlns:p14="http://schemas.microsoft.com/office/powerpoint/2010/main" val="2739642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8AD29-8327-2C6C-C117-AD08A9544F61}"/>
              </a:ext>
            </a:extLst>
          </p:cNvPr>
          <p:cNvSpPr>
            <a:spLocks noGrp="1"/>
          </p:cNvSpPr>
          <p:nvPr>
            <p:ph type="title"/>
          </p:nvPr>
        </p:nvSpPr>
        <p:spPr/>
        <p:txBody>
          <a:bodyPr/>
          <a:lstStyle/>
          <a:p>
            <a:r>
              <a:rPr lang="en-US" dirty="0"/>
              <a:t>Rules</a:t>
            </a:r>
          </a:p>
        </p:txBody>
      </p:sp>
      <p:pic>
        <p:nvPicPr>
          <p:cNvPr id="5" name="Picture 4">
            <a:extLst>
              <a:ext uri="{FF2B5EF4-FFF2-40B4-BE49-F238E27FC236}">
                <a16:creationId xmlns:a16="http://schemas.microsoft.com/office/drawing/2014/main" id="{93B29916-30F7-05AB-5230-DB422C16F4A0}"/>
              </a:ext>
            </a:extLst>
          </p:cNvPr>
          <p:cNvPicPr>
            <a:picLocks noChangeAspect="1"/>
          </p:cNvPicPr>
          <p:nvPr/>
        </p:nvPicPr>
        <p:blipFill>
          <a:blip r:embed="rId3"/>
          <a:stretch>
            <a:fillRect/>
          </a:stretch>
        </p:blipFill>
        <p:spPr>
          <a:xfrm>
            <a:off x="5134132" y="1365802"/>
            <a:ext cx="6952126" cy="4811161"/>
          </a:xfrm>
          <a:prstGeom prst="rect">
            <a:avLst/>
          </a:prstGeom>
        </p:spPr>
      </p:pic>
      <p:sp>
        <p:nvSpPr>
          <p:cNvPr id="3" name="Content Placeholder 2">
            <a:extLst>
              <a:ext uri="{FF2B5EF4-FFF2-40B4-BE49-F238E27FC236}">
                <a16:creationId xmlns:a16="http://schemas.microsoft.com/office/drawing/2014/main" id="{245823AD-B723-BB67-3658-D75135349AB9}"/>
              </a:ext>
            </a:extLst>
          </p:cNvPr>
          <p:cNvSpPr>
            <a:spLocks noGrp="1"/>
          </p:cNvSpPr>
          <p:nvPr>
            <p:ph idx="1"/>
          </p:nvPr>
        </p:nvSpPr>
        <p:spPr>
          <a:xfrm>
            <a:off x="1205459" y="1825625"/>
            <a:ext cx="3928672" cy="4351338"/>
          </a:xfrm>
        </p:spPr>
        <p:txBody>
          <a:bodyPr/>
          <a:lstStyle/>
          <a:p>
            <a:r>
              <a:rPr lang="en-US" dirty="0"/>
              <a:t>Added via Zone</a:t>
            </a:r>
          </a:p>
          <a:p>
            <a:r>
              <a:rPr lang="en-US" dirty="0"/>
              <a:t>Rules are specific to a single zone</a:t>
            </a:r>
          </a:p>
        </p:txBody>
      </p:sp>
    </p:spTree>
    <p:extLst>
      <p:ext uri="{BB962C8B-B14F-4D97-AF65-F5344CB8AC3E}">
        <p14:creationId xmlns:p14="http://schemas.microsoft.com/office/powerpoint/2010/main" val="32408360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91D50-338D-1690-BCFA-64FD88A341DA}"/>
              </a:ext>
            </a:extLst>
          </p:cNvPr>
          <p:cNvSpPr>
            <a:spLocks noGrp="1"/>
          </p:cNvSpPr>
          <p:nvPr>
            <p:ph type="title"/>
          </p:nvPr>
        </p:nvSpPr>
        <p:spPr/>
        <p:txBody>
          <a:bodyPr/>
          <a:lstStyle/>
          <a:p>
            <a:r>
              <a:rPr lang="en-US" dirty="0"/>
              <a:t>Rule Types (10)</a:t>
            </a:r>
          </a:p>
        </p:txBody>
      </p:sp>
      <p:graphicFrame>
        <p:nvGraphicFramePr>
          <p:cNvPr id="4" name="Table 4">
            <a:extLst>
              <a:ext uri="{FF2B5EF4-FFF2-40B4-BE49-F238E27FC236}">
                <a16:creationId xmlns:a16="http://schemas.microsoft.com/office/drawing/2014/main" id="{EB60F73C-B416-4505-F33E-18F5D35A4E65}"/>
              </a:ext>
            </a:extLst>
          </p:cNvPr>
          <p:cNvGraphicFramePr>
            <a:graphicFrameLocks noGrp="1"/>
          </p:cNvGraphicFramePr>
          <p:nvPr>
            <p:ph idx="1"/>
            <p:extLst>
              <p:ext uri="{D42A27DB-BD31-4B8C-83A1-F6EECF244321}">
                <p14:modId xmlns:p14="http://schemas.microsoft.com/office/powerpoint/2010/main" val="3521254808"/>
              </p:ext>
            </p:extLst>
          </p:nvPr>
        </p:nvGraphicFramePr>
        <p:xfrm>
          <a:off x="838200" y="1825625"/>
          <a:ext cx="10812693" cy="2286000"/>
        </p:xfrm>
        <a:graphic>
          <a:graphicData uri="http://schemas.openxmlformats.org/drawingml/2006/table">
            <a:tbl>
              <a:tblPr firstRow="1" bandRow="1">
                <a:tableStyleId>{5C22544A-7EE6-4342-B048-85BDC9FD1C3A}</a:tableStyleId>
              </a:tblPr>
              <a:tblGrid>
                <a:gridCol w="2531724">
                  <a:extLst>
                    <a:ext uri="{9D8B030D-6E8A-4147-A177-3AD203B41FA5}">
                      <a16:colId xmlns:a16="http://schemas.microsoft.com/office/drawing/2014/main" val="1070773275"/>
                    </a:ext>
                  </a:extLst>
                </a:gridCol>
                <a:gridCol w="2599361">
                  <a:extLst>
                    <a:ext uri="{9D8B030D-6E8A-4147-A177-3AD203B41FA5}">
                      <a16:colId xmlns:a16="http://schemas.microsoft.com/office/drawing/2014/main" val="1360177557"/>
                    </a:ext>
                  </a:extLst>
                </a:gridCol>
                <a:gridCol w="5681608">
                  <a:extLst>
                    <a:ext uri="{9D8B030D-6E8A-4147-A177-3AD203B41FA5}">
                      <a16:colId xmlns:a16="http://schemas.microsoft.com/office/drawing/2014/main" val="2424635042"/>
                    </a:ext>
                  </a:extLst>
                </a:gridCol>
              </a:tblGrid>
              <a:tr h="370840">
                <a:tc>
                  <a:txBody>
                    <a:bodyPr/>
                    <a:lstStyle/>
                    <a:p>
                      <a:r>
                        <a:rPr lang="en-US" sz="2000" dirty="0">
                          <a:latin typeface="Lato" panose="020F0502020204030203" pitchFamily="34" charset="0"/>
                        </a:rPr>
                        <a:t>Type</a:t>
                      </a:r>
                    </a:p>
                  </a:txBody>
                  <a:tcPr/>
                </a:tc>
                <a:tc>
                  <a:txBody>
                    <a:bodyPr/>
                    <a:lstStyle/>
                    <a:p>
                      <a:r>
                        <a:rPr lang="en-US" sz="2000" dirty="0">
                          <a:latin typeface="Lato" panose="020F0502020204030203" pitchFamily="34" charset="0"/>
                        </a:rPr>
                        <a:t>Limits</a:t>
                      </a:r>
                    </a:p>
                  </a:txBody>
                  <a:tcPr/>
                </a:tc>
                <a:tc>
                  <a:txBody>
                    <a:bodyPr/>
                    <a:lstStyle/>
                    <a:p>
                      <a:r>
                        <a:rPr lang="en-US" sz="2000" dirty="0">
                          <a:latin typeface="Lato" panose="020F0502020204030203" pitchFamily="34" charset="0"/>
                        </a:rPr>
                        <a:t>Operation</a:t>
                      </a:r>
                    </a:p>
                  </a:txBody>
                  <a:tcPr/>
                </a:tc>
                <a:extLst>
                  <a:ext uri="{0D108BD9-81ED-4DB2-BD59-A6C34878D82A}">
                    <a16:rowId xmlns:a16="http://schemas.microsoft.com/office/drawing/2014/main" val="1434151011"/>
                  </a:ext>
                </a:extLst>
              </a:tr>
              <a:tr h="370840">
                <a:tc>
                  <a:txBody>
                    <a:bodyPr/>
                    <a:lstStyle/>
                    <a:p>
                      <a:r>
                        <a:rPr lang="en-US" sz="2000" dirty="0">
                          <a:latin typeface="Lato" panose="020F0502020204030203" pitchFamily="34" charset="0"/>
                        </a:rPr>
                        <a:t>Main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main direction</a:t>
                      </a:r>
                    </a:p>
                  </a:txBody>
                  <a:tcPr/>
                </a:tc>
                <a:extLst>
                  <a:ext uri="{0D108BD9-81ED-4DB2-BD59-A6C34878D82A}">
                    <a16:rowId xmlns:a16="http://schemas.microsoft.com/office/drawing/2014/main" val="1263293333"/>
                  </a:ext>
                </a:extLst>
              </a:tr>
              <a:tr h="370840">
                <a:tc>
                  <a:txBody>
                    <a:bodyPr/>
                    <a:lstStyle/>
                    <a:p>
                      <a:r>
                        <a:rPr lang="en-US" sz="2000" dirty="0">
                          <a:latin typeface="Lato" panose="020F0502020204030203" pitchFamily="34" charset="0"/>
                        </a:rPr>
                        <a:t>Auxiliary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auxiliary direction</a:t>
                      </a:r>
                    </a:p>
                  </a:txBody>
                  <a:tcPr/>
                </a:tc>
                <a:extLst>
                  <a:ext uri="{0D108BD9-81ED-4DB2-BD59-A6C34878D82A}">
                    <a16:rowId xmlns:a16="http://schemas.microsoft.com/office/drawing/2014/main" val="3514817899"/>
                  </a:ext>
                </a:extLst>
              </a:tr>
              <a:tr h="370840">
                <a:tc>
                  <a:txBody>
                    <a:bodyPr/>
                    <a:lstStyle/>
                    <a:p>
                      <a:r>
                        <a:rPr lang="en-US" sz="2000" dirty="0">
                          <a:latin typeface="Lato" panose="020F0502020204030203" pitchFamily="34" charset="0"/>
                        </a:rPr>
                        <a:t>Downstream Flow</a:t>
                      </a:r>
                      <a:r>
                        <a:rPr lang="en-US" sz="2000" dirty="0">
                          <a:solidFill>
                            <a:srgbClr val="C00000"/>
                          </a:solidFill>
                          <a:latin typeface="Lato" panose="020F0502020204030203" pitchFamily="34" charset="0"/>
                        </a:rPr>
                        <a:t>*</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an element downstream</a:t>
                      </a:r>
                    </a:p>
                  </a:txBody>
                  <a:tcPr/>
                </a:tc>
                <a:extLst>
                  <a:ext uri="{0D108BD9-81ED-4DB2-BD59-A6C34878D82A}">
                    <a16:rowId xmlns:a16="http://schemas.microsoft.com/office/drawing/2014/main" val="2755959477"/>
                  </a:ext>
                </a:extLst>
              </a:tr>
              <a:tr h="370840">
                <a:tc>
                  <a:txBody>
                    <a:bodyPr/>
                    <a:lstStyle/>
                    <a:p>
                      <a:r>
                        <a:rPr lang="en-US" sz="2000" dirty="0">
                          <a:latin typeface="Lato" panose="020F0502020204030203" pitchFamily="34" charset="0"/>
                        </a:rPr>
                        <a:t>Rate of Flow Change</a:t>
                      </a:r>
                    </a:p>
                  </a:txBody>
                  <a:tcPr/>
                </a:tc>
                <a:tc>
                  <a:txBody>
                    <a:bodyPr/>
                    <a:lstStyle/>
                    <a:p>
                      <a:r>
                        <a:rPr lang="en-US" sz="2000" dirty="0">
                          <a:latin typeface="Lato" panose="020F0502020204030203" pitchFamily="34" charset="0"/>
                        </a:rPr>
                        <a:t>Max</a:t>
                      </a:r>
                    </a:p>
                  </a:txBody>
                  <a:tcPr/>
                </a:tc>
                <a:tc>
                  <a:txBody>
                    <a:bodyPr/>
                    <a:lstStyle/>
                    <a:p>
                      <a:r>
                        <a:rPr lang="en-US" sz="2000" dirty="0">
                          <a:latin typeface="Lato" panose="020F0502020204030203" pitchFamily="34" charset="0"/>
                        </a:rPr>
                        <a:t>Limits how much releases can change per each time</a:t>
                      </a:r>
                    </a:p>
                  </a:txBody>
                  <a:tcPr/>
                </a:tc>
                <a:extLst>
                  <a:ext uri="{0D108BD9-81ED-4DB2-BD59-A6C34878D82A}">
                    <a16:rowId xmlns:a16="http://schemas.microsoft.com/office/drawing/2014/main" val="211028530"/>
                  </a:ext>
                </a:extLst>
              </a:tr>
            </a:tbl>
          </a:graphicData>
        </a:graphic>
      </p:graphicFrame>
      <p:sp>
        <p:nvSpPr>
          <p:cNvPr id="5" name="TextBox 4">
            <a:extLst>
              <a:ext uri="{FF2B5EF4-FFF2-40B4-BE49-F238E27FC236}">
                <a16:creationId xmlns:a16="http://schemas.microsoft.com/office/drawing/2014/main" id="{DDA57D5C-06CD-73F0-667B-A570B546F6A8}"/>
              </a:ext>
            </a:extLst>
          </p:cNvPr>
          <p:cNvSpPr txBox="1"/>
          <p:nvPr/>
        </p:nvSpPr>
        <p:spPr>
          <a:xfrm>
            <a:off x="6750120" y="6092765"/>
            <a:ext cx="4458985"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*requires iterative trial releases</a:t>
            </a:r>
          </a:p>
        </p:txBody>
      </p:sp>
    </p:spTree>
    <p:extLst>
      <p:ext uri="{BB962C8B-B14F-4D97-AF65-F5344CB8AC3E}">
        <p14:creationId xmlns:p14="http://schemas.microsoft.com/office/powerpoint/2010/main" val="3770257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Reservoir Element Overview</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953506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CC22E-9071-4834-971E-834FA6656EF3}"/>
              </a:ext>
            </a:extLst>
          </p:cNvPr>
          <p:cNvSpPr>
            <a:spLocks noGrp="1"/>
          </p:cNvSpPr>
          <p:nvPr>
            <p:ph type="title"/>
          </p:nvPr>
        </p:nvSpPr>
        <p:spPr/>
        <p:txBody>
          <a:bodyPr/>
          <a:lstStyle/>
          <a:p>
            <a:r>
              <a:rPr lang="en-US" dirty="0"/>
              <a:t>Rules</a:t>
            </a:r>
          </a:p>
        </p:txBody>
      </p:sp>
      <p:sp>
        <p:nvSpPr>
          <p:cNvPr id="3" name="Content Placeholder 2">
            <a:extLst>
              <a:ext uri="{FF2B5EF4-FFF2-40B4-BE49-F238E27FC236}">
                <a16:creationId xmlns:a16="http://schemas.microsoft.com/office/drawing/2014/main" id="{4C346077-BF67-591E-B995-33B42B6511C9}"/>
              </a:ext>
            </a:extLst>
          </p:cNvPr>
          <p:cNvSpPr>
            <a:spLocks noGrp="1"/>
          </p:cNvSpPr>
          <p:nvPr>
            <p:ph idx="1"/>
          </p:nvPr>
        </p:nvSpPr>
        <p:spPr>
          <a:xfrm>
            <a:off x="838200" y="1825625"/>
            <a:ext cx="5447619" cy="4351338"/>
          </a:xfrm>
        </p:spPr>
        <p:txBody>
          <a:bodyPr/>
          <a:lstStyle/>
          <a:p>
            <a:r>
              <a:rPr lang="en-US" dirty="0"/>
              <a:t>No limit to what you can specify</a:t>
            </a:r>
          </a:p>
          <a:p>
            <a:r>
              <a:rPr lang="en-US" dirty="0"/>
              <a:t>Try not to make them conflict</a:t>
            </a:r>
          </a:p>
        </p:txBody>
      </p:sp>
      <p:pic>
        <p:nvPicPr>
          <p:cNvPr id="5" name="Picture 4">
            <a:extLst>
              <a:ext uri="{FF2B5EF4-FFF2-40B4-BE49-F238E27FC236}">
                <a16:creationId xmlns:a16="http://schemas.microsoft.com/office/drawing/2014/main" id="{74E923DF-9E76-5FEE-2FB3-ABF24A291BBB}"/>
              </a:ext>
            </a:extLst>
          </p:cNvPr>
          <p:cNvPicPr>
            <a:picLocks noChangeAspect="1"/>
          </p:cNvPicPr>
          <p:nvPr/>
        </p:nvPicPr>
        <p:blipFill>
          <a:blip r:embed="rId3"/>
          <a:stretch>
            <a:fillRect/>
          </a:stretch>
        </p:blipFill>
        <p:spPr>
          <a:xfrm>
            <a:off x="6096000" y="3234158"/>
            <a:ext cx="5943600" cy="1257300"/>
          </a:xfrm>
          <a:prstGeom prst="rect">
            <a:avLst/>
          </a:prstGeom>
        </p:spPr>
      </p:pic>
      <p:pic>
        <p:nvPicPr>
          <p:cNvPr id="7" name="Picture 6">
            <a:extLst>
              <a:ext uri="{FF2B5EF4-FFF2-40B4-BE49-F238E27FC236}">
                <a16:creationId xmlns:a16="http://schemas.microsoft.com/office/drawing/2014/main" id="{570AC00D-E4D6-6474-CD19-EAA21A38B5F6}"/>
              </a:ext>
            </a:extLst>
          </p:cNvPr>
          <p:cNvPicPr>
            <a:picLocks noChangeAspect="1"/>
          </p:cNvPicPr>
          <p:nvPr/>
        </p:nvPicPr>
        <p:blipFill>
          <a:blip r:embed="rId4"/>
          <a:stretch>
            <a:fillRect/>
          </a:stretch>
        </p:blipFill>
        <p:spPr>
          <a:xfrm>
            <a:off x="6096000" y="4819866"/>
            <a:ext cx="5943600" cy="1787236"/>
          </a:xfrm>
          <a:prstGeom prst="rect">
            <a:avLst/>
          </a:prstGeom>
          <a:ln w="76200">
            <a:noFill/>
          </a:ln>
        </p:spPr>
      </p:pic>
      <p:pic>
        <p:nvPicPr>
          <p:cNvPr id="9" name="Picture 8">
            <a:extLst>
              <a:ext uri="{FF2B5EF4-FFF2-40B4-BE49-F238E27FC236}">
                <a16:creationId xmlns:a16="http://schemas.microsoft.com/office/drawing/2014/main" id="{8A04608C-F873-683E-9820-D453C055F366}"/>
              </a:ext>
            </a:extLst>
          </p:cNvPr>
          <p:cNvPicPr>
            <a:picLocks noChangeAspect="1"/>
          </p:cNvPicPr>
          <p:nvPr/>
        </p:nvPicPr>
        <p:blipFill>
          <a:blip r:embed="rId5"/>
          <a:stretch>
            <a:fillRect/>
          </a:stretch>
        </p:blipFill>
        <p:spPr>
          <a:xfrm>
            <a:off x="6591981" y="1724798"/>
            <a:ext cx="5447619" cy="1180952"/>
          </a:xfrm>
          <a:prstGeom prst="rect">
            <a:avLst/>
          </a:prstGeom>
        </p:spPr>
      </p:pic>
    </p:spTree>
    <p:extLst>
      <p:ext uri="{BB962C8B-B14F-4D97-AF65-F5344CB8AC3E}">
        <p14:creationId xmlns:p14="http://schemas.microsoft.com/office/powerpoint/2010/main" val="40222389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B9B93-79AD-8FB5-C416-F76141DFF3EC}"/>
              </a:ext>
            </a:extLst>
          </p:cNvPr>
          <p:cNvSpPr>
            <a:spLocks noGrp="1"/>
          </p:cNvSpPr>
          <p:nvPr>
            <p:ph type="title"/>
          </p:nvPr>
        </p:nvSpPr>
        <p:spPr/>
        <p:txBody>
          <a:bodyPr/>
          <a:lstStyle/>
          <a:p>
            <a:r>
              <a:rPr lang="en-US" dirty="0"/>
              <a:t>Downstream Controls</a:t>
            </a:r>
          </a:p>
        </p:txBody>
      </p:sp>
      <p:sp>
        <p:nvSpPr>
          <p:cNvPr id="3" name="Content Placeholder 2">
            <a:extLst>
              <a:ext uri="{FF2B5EF4-FFF2-40B4-BE49-F238E27FC236}">
                <a16:creationId xmlns:a16="http://schemas.microsoft.com/office/drawing/2014/main" id="{DBF596BD-BB6A-B6B9-2B41-BE67283A380F}"/>
              </a:ext>
            </a:extLst>
          </p:cNvPr>
          <p:cNvSpPr>
            <a:spLocks noGrp="1"/>
          </p:cNvSpPr>
          <p:nvPr>
            <p:ph idx="1"/>
          </p:nvPr>
        </p:nvSpPr>
        <p:spPr>
          <a:xfrm>
            <a:off x="838200" y="1825625"/>
            <a:ext cx="3853721" cy="4351338"/>
          </a:xfrm>
        </p:spPr>
        <p:txBody>
          <a:bodyPr/>
          <a:lstStyle/>
          <a:p>
            <a:r>
              <a:rPr lang="en-US" dirty="0"/>
              <a:t>Require iterative trial releases</a:t>
            </a:r>
          </a:p>
          <a:p>
            <a:r>
              <a:rPr lang="en-US" dirty="0"/>
              <a:t>Significantly add to simulation time</a:t>
            </a:r>
          </a:p>
          <a:p>
            <a:r>
              <a:rPr lang="en-US" dirty="0"/>
              <a:t>Keep them as simple as possible</a:t>
            </a:r>
          </a:p>
        </p:txBody>
      </p:sp>
      <p:grpSp>
        <p:nvGrpSpPr>
          <p:cNvPr id="7" name="Group 6">
            <a:extLst>
              <a:ext uri="{FF2B5EF4-FFF2-40B4-BE49-F238E27FC236}">
                <a16:creationId xmlns:a16="http://schemas.microsoft.com/office/drawing/2014/main" id="{A85EBCB3-4844-6325-1F37-03E1D898D10F}"/>
              </a:ext>
            </a:extLst>
          </p:cNvPr>
          <p:cNvGrpSpPr/>
          <p:nvPr/>
        </p:nvGrpSpPr>
        <p:grpSpPr>
          <a:xfrm>
            <a:off x="4988621" y="1555261"/>
            <a:ext cx="6561905" cy="4257143"/>
            <a:chOff x="4988621" y="1555261"/>
            <a:chExt cx="6561905" cy="4257143"/>
          </a:xfrm>
        </p:grpSpPr>
        <p:pic>
          <p:nvPicPr>
            <p:cNvPr id="5" name="Picture 4">
              <a:extLst>
                <a:ext uri="{FF2B5EF4-FFF2-40B4-BE49-F238E27FC236}">
                  <a16:creationId xmlns:a16="http://schemas.microsoft.com/office/drawing/2014/main" id="{B2113413-D454-C301-E284-657ECEDE1C5F}"/>
                </a:ext>
              </a:extLst>
            </p:cNvPr>
            <p:cNvPicPr>
              <a:picLocks noChangeAspect="1"/>
            </p:cNvPicPr>
            <p:nvPr/>
          </p:nvPicPr>
          <p:blipFill>
            <a:blip r:embed="rId2"/>
            <a:stretch>
              <a:fillRect/>
            </a:stretch>
          </p:blipFill>
          <p:spPr>
            <a:xfrm>
              <a:off x="4988621" y="1555261"/>
              <a:ext cx="6561905" cy="4257143"/>
            </a:xfrm>
            <a:prstGeom prst="rect">
              <a:avLst/>
            </a:prstGeom>
          </p:spPr>
        </p:pic>
        <p:sp>
          <p:nvSpPr>
            <p:cNvPr id="6" name="Rectangle 5">
              <a:extLst>
                <a:ext uri="{FF2B5EF4-FFF2-40B4-BE49-F238E27FC236}">
                  <a16:creationId xmlns:a16="http://schemas.microsoft.com/office/drawing/2014/main" id="{1048395D-BA14-F7C4-F0CE-7F6B59E53BA1}"/>
                </a:ext>
              </a:extLst>
            </p:cNvPr>
            <p:cNvSpPr/>
            <p:nvPr/>
          </p:nvSpPr>
          <p:spPr>
            <a:xfrm>
              <a:off x="7143750" y="4073525"/>
              <a:ext cx="69850" cy="136525"/>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ectangle 7">
            <a:extLst>
              <a:ext uri="{FF2B5EF4-FFF2-40B4-BE49-F238E27FC236}">
                <a16:creationId xmlns:a16="http://schemas.microsoft.com/office/drawing/2014/main" id="{66865AA1-9918-08A4-DBC1-F84B55042680}"/>
              </a:ext>
            </a:extLst>
          </p:cNvPr>
          <p:cNvSpPr/>
          <p:nvPr/>
        </p:nvSpPr>
        <p:spPr>
          <a:xfrm>
            <a:off x="4988621" y="3862387"/>
            <a:ext cx="6561905" cy="569503"/>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1587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386F2-B442-7607-AE99-0F0AE1EA67E3}"/>
              </a:ext>
            </a:extLst>
          </p:cNvPr>
          <p:cNvSpPr>
            <a:spLocks noGrp="1"/>
          </p:cNvSpPr>
          <p:nvPr>
            <p:ph type="title"/>
          </p:nvPr>
        </p:nvSpPr>
        <p:spPr>
          <a:xfrm>
            <a:off x="206826" y="-229961"/>
            <a:ext cx="10515600" cy="1325563"/>
          </a:xfrm>
        </p:spPr>
        <p:txBody>
          <a:bodyPr/>
          <a:lstStyle/>
          <a:p>
            <a:r>
              <a:rPr lang="en-US" dirty="0"/>
              <a:t>Outflow Structures</a:t>
            </a:r>
          </a:p>
        </p:txBody>
      </p:sp>
      <p:sp>
        <p:nvSpPr>
          <p:cNvPr id="3" name="Content Placeholder 2">
            <a:extLst>
              <a:ext uri="{FF2B5EF4-FFF2-40B4-BE49-F238E27FC236}">
                <a16:creationId xmlns:a16="http://schemas.microsoft.com/office/drawing/2014/main" id="{8684F82A-D70A-D900-B160-E79462BE0B4A}"/>
              </a:ext>
            </a:extLst>
          </p:cNvPr>
          <p:cNvSpPr>
            <a:spLocks noGrp="1"/>
          </p:cNvSpPr>
          <p:nvPr>
            <p:ph idx="1"/>
          </p:nvPr>
        </p:nvSpPr>
        <p:spPr>
          <a:xfrm>
            <a:off x="206826" y="1230539"/>
            <a:ext cx="10515600" cy="4351338"/>
          </a:xfrm>
        </p:spPr>
        <p:txBody>
          <a:bodyPr/>
          <a:lstStyle/>
          <a:p>
            <a:r>
              <a:rPr lang="en-US" dirty="0"/>
              <a:t>All features of Outflow Structures method available</a:t>
            </a:r>
          </a:p>
          <a:p>
            <a:r>
              <a:rPr lang="en-US" dirty="0"/>
              <a:t>Only some structures have parts that can be operated</a:t>
            </a:r>
          </a:p>
          <a:p>
            <a:pPr lvl="1"/>
            <a:r>
              <a:rPr lang="en-US" dirty="0"/>
              <a:t>Outlets</a:t>
            </a:r>
          </a:p>
          <a:p>
            <a:pPr lvl="2"/>
            <a:r>
              <a:rPr lang="en-US" dirty="0"/>
              <a:t>General Outlet</a:t>
            </a:r>
          </a:p>
          <a:p>
            <a:pPr lvl="2"/>
            <a:r>
              <a:rPr lang="en-US" dirty="0"/>
              <a:t>Gated Orifice</a:t>
            </a:r>
          </a:p>
          <a:p>
            <a:pPr lvl="1"/>
            <a:r>
              <a:rPr lang="en-US" dirty="0"/>
              <a:t>Broad-Crested and Ogee Spillways</a:t>
            </a:r>
          </a:p>
          <a:p>
            <a:pPr lvl="2"/>
            <a:r>
              <a:rPr lang="en-US" dirty="0"/>
              <a:t>Radial Gates</a:t>
            </a:r>
          </a:p>
          <a:p>
            <a:pPr lvl="2"/>
            <a:r>
              <a:rPr lang="en-US" dirty="0"/>
              <a:t>Sluice Gates</a:t>
            </a:r>
          </a:p>
          <a:p>
            <a:endParaRPr lang="en-US" dirty="0"/>
          </a:p>
        </p:txBody>
      </p:sp>
      <p:pic>
        <p:nvPicPr>
          <p:cNvPr id="5" name="Picture 4">
            <a:extLst>
              <a:ext uri="{FF2B5EF4-FFF2-40B4-BE49-F238E27FC236}">
                <a16:creationId xmlns:a16="http://schemas.microsoft.com/office/drawing/2014/main" id="{34666A8B-1198-C6F5-4496-F849DAAB2D1B}"/>
              </a:ext>
            </a:extLst>
          </p:cNvPr>
          <p:cNvPicPr>
            <a:picLocks noChangeAspect="1"/>
          </p:cNvPicPr>
          <p:nvPr/>
        </p:nvPicPr>
        <p:blipFill>
          <a:blip r:embed="rId3"/>
          <a:stretch>
            <a:fillRect/>
          </a:stretch>
        </p:blipFill>
        <p:spPr>
          <a:xfrm>
            <a:off x="7042788" y="2207789"/>
            <a:ext cx="5123809" cy="2295238"/>
          </a:xfrm>
          <a:prstGeom prst="rect">
            <a:avLst/>
          </a:prstGeom>
        </p:spPr>
      </p:pic>
      <p:pic>
        <p:nvPicPr>
          <p:cNvPr id="7" name="Picture 6">
            <a:extLst>
              <a:ext uri="{FF2B5EF4-FFF2-40B4-BE49-F238E27FC236}">
                <a16:creationId xmlns:a16="http://schemas.microsoft.com/office/drawing/2014/main" id="{17156D2E-9D59-A4B0-9375-7DD52A86390C}"/>
              </a:ext>
            </a:extLst>
          </p:cNvPr>
          <p:cNvPicPr>
            <a:picLocks noChangeAspect="1"/>
          </p:cNvPicPr>
          <p:nvPr/>
        </p:nvPicPr>
        <p:blipFill>
          <a:blip r:embed="rId4"/>
          <a:stretch>
            <a:fillRect/>
          </a:stretch>
        </p:blipFill>
        <p:spPr>
          <a:xfrm>
            <a:off x="7042788" y="4584604"/>
            <a:ext cx="5114286" cy="2085714"/>
          </a:xfrm>
          <a:prstGeom prst="rect">
            <a:avLst/>
          </a:prstGeom>
        </p:spPr>
      </p:pic>
      <p:sp>
        <p:nvSpPr>
          <p:cNvPr id="8" name="Rectangle 7">
            <a:extLst>
              <a:ext uri="{FF2B5EF4-FFF2-40B4-BE49-F238E27FC236}">
                <a16:creationId xmlns:a16="http://schemas.microsoft.com/office/drawing/2014/main" id="{031CBB59-56B5-CFA3-232B-64CAB16F166D}"/>
              </a:ext>
            </a:extLst>
          </p:cNvPr>
          <p:cNvSpPr/>
          <p:nvPr/>
        </p:nvSpPr>
        <p:spPr>
          <a:xfrm>
            <a:off x="9165771" y="3272971"/>
            <a:ext cx="2663372" cy="2902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C0065F4A-0594-8241-AC58-BC6518AE9CD4}"/>
              </a:ext>
            </a:extLst>
          </p:cNvPr>
          <p:cNvSpPr/>
          <p:nvPr/>
        </p:nvSpPr>
        <p:spPr>
          <a:xfrm>
            <a:off x="8403770" y="5512934"/>
            <a:ext cx="3635829" cy="2902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89849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8960D-29D9-8C7E-4ECB-0EC6F3498FF1}"/>
              </a:ext>
            </a:extLst>
          </p:cNvPr>
          <p:cNvSpPr>
            <a:spLocks noGrp="1"/>
          </p:cNvSpPr>
          <p:nvPr>
            <p:ph type="title"/>
          </p:nvPr>
        </p:nvSpPr>
        <p:spPr>
          <a:xfrm>
            <a:off x="294472" y="457347"/>
            <a:ext cx="12030532" cy="1021251"/>
          </a:xfrm>
        </p:spPr>
        <p:txBody>
          <a:bodyPr>
            <a:normAutofit/>
          </a:bodyPr>
          <a:lstStyle/>
          <a:p>
            <a:r>
              <a:rPr lang="en-US" dirty="0"/>
              <a:t>       General Outlet</a:t>
            </a:r>
          </a:p>
        </p:txBody>
      </p:sp>
      <p:pic>
        <p:nvPicPr>
          <p:cNvPr id="4" name="Picture 3">
            <a:extLst>
              <a:ext uri="{FF2B5EF4-FFF2-40B4-BE49-F238E27FC236}">
                <a16:creationId xmlns:a16="http://schemas.microsoft.com/office/drawing/2014/main" id="{1BCEF7EC-EB3F-0B54-6720-835125C9E386}"/>
              </a:ext>
            </a:extLst>
          </p:cNvPr>
          <p:cNvPicPr>
            <a:picLocks noChangeAspect="1"/>
          </p:cNvPicPr>
          <p:nvPr/>
        </p:nvPicPr>
        <p:blipFill>
          <a:blip r:embed="rId2"/>
          <a:stretch>
            <a:fillRect/>
          </a:stretch>
        </p:blipFill>
        <p:spPr>
          <a:xfrm>
            <a:off x="6603831" y="2454880"/>
            <a:ext cx="5152381" cy="2342857"/>
          </a:xfrm>
          <a:prstGeom prst="rect">
            <a:avLst/>
          </a:prstGeom>
        </p:spPr>
      </p:pic>
      <p:pic>
        <p:nvPicPr>
          <p:cNvPr id="7" name="Picture 6">
            <a:extLst>
              <a:ext uri="{FF2B5EF4-FFF2-40B4-BE49-F238E27FC236}">
                <a16:creationId xmlns:a16="http://schemas.microsoft.com/office/drawing/2014/main" id="{49723B1A-757B-29CD-34FB-BDBF4B31DC54}"/>
              </a:ext>
            </a:extLst>
          </p:cNvPr>
          <p:cNvPicPr>
            <a:picLocks noChangeAspect="1"/>
          </p:cNvPicPr>
          <p:nvPr/>
        </p:nvPicPr>
        <p:blipFill>
          <a:blip r:embed="rId3"/>
          <a:stretch>
            <a:fillRect/>
          </a:stretch>
        </p:blipFill>
        <p:spPr>
          <a:xfrm>
            <a:off x="506773" y="2453064"/>
            <a:ext cx="5142857" cy="2314286"/>
          </a:xfrm>
          <a:prstGeom prst="rect">
            <a:avLst/>
          </a:prstGeom>
        </p:spPr>
      </p:pic>
      <p:sp>
        <p:nvSpPr>
          <p:cNvPr id="8" name="Rectangle 7">
            <a:extLst>
              <a:ext uri="{FF2B5EF4-FFF2-40B4-BE49-F238E27FC236}">
                <a16:creationId xmlns:a16="http://schemas.microsoft.com/office/drawing/2014/main" id="{66D68952-7A2E-A0A1-8839-651E0BC7A871}"/>
              </a:ext>
            </a:extLst>
          </p:cNvPr>
          <p:cNvSpPr/>
          <p:nvPr/>
        </p:nvSpPr>
        <p:spPr>
          <a:xfrm>
            <a:off x="2111433" y="3160652"/>
            <a:ext cx="3233650" cy="23275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01D58D9-0A55-9B3B-463D-94F95FE4B9CA}"/>
              </a:ext>
            </a:extLst>
          </p:cNvPr>
          <p:cNvSpPr/>
          <p:nvPr/>
        </p:nvSpPr>
        <p:spPr>
          <a:xfrm>
            <a:off x="8695112" y="4060243"/>
            <a:ext cx="2745971" cy="6276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B51A1B7E-399D-1151-0A87-5D15E37D3A22}"/>
              </a:ext>
            </a:extLst>
          </p:cNvPr>
          <p:cNvSpPr txBox="1"/>
          <p:nvPr/>
        </p:nvSpPr>
        <p:spPr>
          <a:xfrm>
            <a:off x="8044357" y="4797737"/>
            <a:ext cx="2271327" cy="369332"/>
          </a:xfrm>
          <a:prstGeom prst="rect">
            <a:avLst/>
          </a:prstGeom>
          <a:noFill/>
        </p:spPr>
        <p:txBody>
          <a:bodyPr wrap="none" rtlCol="0">
            <a:spAutoFit/>
          </a:bodyPr>
          <a:lstStyle/>
          <a:p>
            <a:r>
              <a:rPr lang="en-US" dirty="0"/>
              <a:t>Gate Control Methods</a:t>
            </a:r>
          </a:p>
        </p:txBody>
      </p:sp>
    </p:spTree>
    <p:extLst>
      <p:ext uri="{BB962C8B-B14F-4D97-AF65-F5344CB8AC3E}">
        <p14:creationId xmlns:p14="http://schemas.microsoft.com/office/powerpoint/2010/main" val="34506514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21133-2B5F-AE97-6332-FCBDE590FF1B}"/>
              </a:ext>
            </a:extLst>
          </p:cNvPr>
          <p:cNvSpPr>
            <a:spLocks noGrp="1"/>
          </p:cNvSpPr>
          <p:nvPr>
            <p:ph type="title"/>
          </p:nvPr>
        </p:nvSpPr>
        <p:spPr/>
        <p:txBody>
          <a:bodyPr/>
          <a:lstStyle/>
          <a:p>
            <a:r>
              <a:rPr lang="en-US" dirty="0"/>
              <a:t>Gated Orifice Outlet</a:t>
            </a:r>
          </a:p>
        </p:txBody>
      </p:sp>
      <p:pic>
        <p:nvPicPr>
          <p:cNvPr id="5" name="Content Placeholder 4">
            <a:extLst>
              <a:ext uri="{FF2B5EF4-FFF2-40B4-BE49-F238E27FC236}">
                <a16:creationId xmlns:a16="http://schemas.microsoft.com/office/drawing/2014/main" id="{9160DB23-1C34-665B-E274-190798A7400C}"/>
              </a:ext>
            </a:extLst>
          </p:cNvPr>
          <p:cNvPicPr>
            <a:picLocks noGrp="1" noChangeAspect="1"/>
          </p:cNvPicPr>
          <p:nvPr>
            <p:ph idx="1"/>
          </p:nvPr>
        </p:nvPicPr>
        <p:blipFill>
          <a:blip r:embed="rId2"/>
          <a:stretch>
            <a:fillRect/>
          </a:stretch>
        </p:blipFill>
        <p:spPr>
          <a:xfrm>
            <a:off x="2209800" y="1690688"/>
            <a:ext cx="7772400" cy="4456900"/>
          </a:xfrm>
        </p:spPr>
      </p:pic>
      <p:sp>
        <p:nvSpPr>
          <p:cNvPr id="3" name="Rectangle 2">
            <a:extLst>
              <a:ext uri="{FF2B5EF4-FFF2-40B4-BE49-F238E27FC236}">
                <a16:creationId xmlns:a16="http://schemas.microsoft.com/office/drawing/2014/main" id="{ACF85B31-E1C6-1A9A-2034-82AEA752D55C}"/>
              </a:ext>
            </a:extLst>
          </p:cNvPr>
          <p:cNvSpPr/>
          <p:nvPr/>
        </p:nvSpPr>
        <p:spPr>
          <a:xfrm>
            <a:off x="4479175" y="2711765"/>
            <a:ext cx="5379720" cy="239253"/>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81398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CB9CE-A685-FC84-1C0A-0AFA21EB5690}"/>
              </a:ext>
            </a:extLst>
          </p:cNvPr>
          <p:cNvSpPr>
            <a:spLocks noGrp="1"/>
          </p:cNvSpPr>
          <p:nvPr>
            <p:ph type="title"/>
          </p:nvPr>
        </p:nvSpPr>
        <p:spPr/>
        <p:txBody>
          <a:bodyPr/>
          <a:lstStyle/>
          <a:p>
            <a:r>
              <a:rPr lang="en-US" dirty="0"/>
              <a:t>Gated Spillway</a:t>
            </a:r>
          </a:p>
        </p:txBody>
      </p:sp>
      <p:sp>
        <p:nvSpPr>
          <p:cNvPr id="3" name="Content Placeholder 2">
            <a:extLst>
              <a:ext uri="{FF2B5EF4-FFF2-40B4-BE49-F238E27FC236}">
                <a16:creationId xmlns:a16="http://schemas.microsoft.com/office/drawing/2014/main" id="{BB3E9EDD-9BD0-36CA-60CB-65F7FED448E4}"/>
              </a:ext>
            </a:extLst>
          </p:cNvPr>
          <p:cNvSpPr>
            <a:spLocks noGrp="1"/>
          </p:cNvSpPr>
          <p:nvPr>
            <p:ph idx="1"/>
          </p:nvPr>
        </p:nvSpPr>
        <p:spPr>
          <a:xfrm>
            <a:off x="838199" y="1825625"/>
            <a:ext cx="10515599" cy="4351338"/>
          </a:xfrm>
        </p:spPr>
        <p:txBody>
          <a:bodyPr/>
          <a:lstStyle/>
          <a:p>
            <a:r>
              <a:rPr lang="en-US" dirty="0"/>
              <a:t>Operable sluice and radial gates for Broad-Crested and Ogee spillways</a:t>
            </a:r>
          </a:p>
        </p:txBody>
      </p:sp>
      <p:pic>
        <p:nvPicPr>
          <p:cNvPr id="7" name="Picture 6">
            <a:extLst>
              <a:ext uri="{FF2B5EF4-FFF2-40B4-BE49-F238E27FC236}">
                <a16:creationId xmlns:a16="http://schemas.microsoft.com/office/drawing/2014/main" id="{DA40F72A-1B25-99B3-8955-AEF67596C603}"/>
              </a:ext>
            </a:extLst>
          </p:cNvPr>
          <p:cNvPicPr>
            <a:picLocks noChangeAspect="1"/>
          </p:cNvPicPr>
          <p:nvPr/>
        </p:nvPicPr>
        <p:blipFill>
          <a:blip r:embed="rId2"/>
          <a:stretch>
            <a:fillRect/>
          </a:stretch>
        </p:blipFill>
        <p:spPr>
          <a:xfrm>
            <a:off x="779947" y="2841158"/>
            <a:ext cx="5142857" cy="2066667"/>
          </a:xfrm>
          <a:prstGeom prst="rect">
            <a:avLst/>
          </a:prstGeom>
        </p:spPr>
      </p:pic>
      <p:pic>
        <p:nvPicPr>
          <p:cNvPr id="11" name="Picture 10">
            <a:extLst>
              <a:ext uri="{FF2B5EF4-FFF2-40B4-BE49-F238E27FC236}">
                <a16:creationId xmlns:a16="http://schemas.microsoft.com/office/drawing/2014/main" id="{C98F7594-BBE9-AC0E-4E24-1D5967CB648C}"/>
              </a:ext>
            </a:extLst>
          </p:cNvPr>
          <p:cNvPicPr>
            <a:picLocks noChangeAspect="1"/>
          </p:cNvPicPr>
          <p:nvPr/>
        </p:nvPicPr>
        <p:blipFill>
          <a:blip r:embed="rId3"/>
          <a:stretch>
            <a:fillRect/>
          </a:stretch>
        </p:blipFill>
        <p:spPr>
          <a:xfrm>
            <a:off x="6524255" y="2841158"/>
            <a:ext cx="5161905" cy="3314286"/>
          </a:xfrm>
          <a:prstGeom prst="rect">
            <a:avLst/>
          </a:prstGeom>
        </p:spPr>
      </p:pic>
    </p:spTree>
    <p:extLst>
      <p:ext uri="{BB962C8B-B14F-4D97-AF65-F5344CB8AC3E}">
        <p14:creationId xmlns:p14="http://schemas.microsoft.com/office/powerpoint/2010/main" val="20126724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0C218-B313-0FD3-38CB-6F613CE35990}"/>
              </a:ext>
            </a:extLst>
          </p:cNvPr>
          <p:cNvSpPr>
            <a:spLocks noGrp="1"/>
          </p:cNvSpPr>
          <p:nvPr>
            <p:ph type="title"/>
          </p:nvPr>
        </p:nvSpPr>
        <p:spPr/>
        <p:txBody>
          <a:bodyPr/>
          <a:lstStyle/>
          <a:p>
            <a:r>
              <a:rPr lang="en-US" dirty="0"/>
              <a:t>Calibration</a:t>
            </a:r>
          </a:p>
        </p:txBody>
      </p:sp>
      <p:sp>
        <p:nvSpPr>
          <p:cNvPr id="3" name="Content Placeholder 2">
            <a:extLst>
              <a:ext uri="{FF2B5EF4-FFF2-40B4-BE49-F238E27FC236}">
                <a16:creationId xmlns:a16="http://schemas.microsoft.com/office/drawing/2014/main" id="{CB0E7B0F-20AF-EA17-7051-4BD8305C738C}"/>
              </a:ext>
            </a:extLst>
          </p:cNvPr>
          <p:cNvSpPr>
            <a:spLocks noGrp="1"/>
          </p:cNvSpPr>
          <p:nvPr>
            <p:ph idx="1"/>
          </p:nvPr>
        </p:nvSpPr>
        <p:spPr/>
        <p:txBody>
          <a:bodyPr/>
          <a:lstStyle/>
          <a:p>
            <a:r>
              <a:rPr lang="en-US" dirty="0"/>
              <a:t>Isolate reservoir by using a source element with a timeseries gage</a:t>
            </a:r>
          </a:p>
          <a:p>
            <a:r>
              <a:rPr lang="en-US" dirty="0"/>
              <a:t>Calibration by adjusting rules</a:t>
            </a:r>
          </a:p>
          <a:p>
            <a:pPr lvl="1"/>
            <a:r>
              <a:rPr lang="en-US" dirty="0"/>
              <a:t>These may deviate from the regulation manual</a:t>
            </a:r>
          </a:p>
          <a:p>
            <a:pPr lvl="1"/>
            <a:r>
              <a:rPr lang="en-US" dirty="0"/>
              <a:t>Add other rules or settings for stability</a:t>
            </a:r>
          </a:p>
          <a:p>
            <a:pPr lvl="2"/>
            <a:r>
              <a:rPr lang="en-US" dirty="0"/>
              <a:t>Rate of change rules help even if not included in WCM</a:t>
            </a:r>
          </a:p>
          <a:p>
            <a:r>
              <a:rPr lang="en-US" dirty="0"/>
              <a:t>Calibration by adjusting structures</a:t>
            </a:r>
          </a:p>
          <a:p>
            <a:pPr lvl="1"/>
            <a:r>
              <a:rPr lang="en-US" dirty="0"/>
              <a:t>Adjust rating curves for outlets or spillways using simple methods</a:t>
            </a:r>
          </a:p>
        </p:txBody>
      </p:sp>
    </p:spTree>
    <p:extLst>
      <p:ext uri="{BB962C8B-B14F-4D97-AF65-F5344CB8AC3E}">
        <p14:creationId xmlns:p14="http://schemas.microsoft.com/office/powerpoint/2010/main" val="10195326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BB1DA-0979-0396-BB1E-A9E542BA79D8}"/>
              </a:ext>
            </a:extLst>
          </p:cNvPr>
          <p:cNvSpPr>
            <a:spLocks noGrp="1"/>
          </p:cNvSpPr>
          <p:nvPr>
            <p:ph type="title"/>
          </p:nvPr>
        </p:nvSpPr>
        <p:spPr/>
        <p:txBody>
          <a:bodyPr/>
          <a:lstStyle/>
          <a:p>
            <a:r>
              <a:rPr lang="en-US" dirty="0"/>
              <a:t>Rule-Based Reservoir Routing –</a:t>
            </a:r>
            <a:br>
              <a:rPr lang="en-US" dirty="0"/>
            </a:br>
            <a:r>
              <a:rPr lang="en-US" dirty="0"/>
              <a:t>When to Use?</a:t>
            </a:r>
          </a:p>
        </p:txBody>
      </p:sp>
      <p:sp>
        <p:nvSpPr>
          <p:cNvPr id="3" name="Content Placeholder 2">
            <a:extLst>
              <a:ext uri="{FF2B5EF4-FFF2-40B4-BE49-F238E27FC236}">
                <a16:creationId xmlns:a16="http://schemas.microsoft.com/office/drawing/2014/main" id="{75CBC1BA-D186-7074-23E4-F460042D861F}"/>
              </a:ext>
            </a:extLst>
          </p:cNvPr>
          <p:cNvSpPr>
            <a:spLocks noGrp="1"/>
          </p:cNvSpPr>
          <p:nvPr>
            <p:ph idx="1"/>
          </p:nvPr>
        </p:nvSpPr>
        <p:spPr/>
        <p:txBody>
          <a:bodyPr/>
          <a:lstStyle/>
          <a:p>
            <a:r>
              <a:rPr lang="en-US" dirty="0"/>
              <a:t>Storage target and releases vary seasonally</a:t>
            </a:r>
          </a:p>
          <a:p>
            <a:r>
              <a:rPr lang="en-US" dirty="0"/>
              <a:t>Complex rules and operable structures determine releases</a:t>
            </a:r>
          </a:p>
          <a:p>
            <a:endParaRPr lang="en-US" dirty="0"/>
          </a:p>
          <a:p>
            <a:r>
              <a:rPr lang="en-US" b="0" i="0" dirty="0">
                <a:solidFill>
                  <a:srgbClr val="0D0D0D"/>
                </a:solidFill>
                <a:effectLst/>
                <a:latin typeface="ui-sans-serif"/>
              </a:rPr>
              <a:t>You might be surprised how effective simple guide curve operations can be for many models!</a:t>
            </a:r>
            <a:br>
              <a:rPr lang="en-US" dirty="0"/>
            </a:br>
            <a:endParaRPr lang="en-US" dirty="0"/>
          </a:p>
        </p:txBody>
      </p:sp>
    </p:spTree>
    <p:extLst>
      <p:ext uri="{BB962C8B-B14F-4D97-AF65-F5344CB8AC3E}">
        <p14:creationId xmlns:p14="http://schemas.microsoft.com/office/powerpoint/2010/main" val="37810244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CA92FB-24B4-1546-B1C2-2EA8FBE68E67}"/>
              </a:ext>
            </a:extLst>
          </p:cNvPr>
          <p:cNvSpPr>
            <a:spLocks noGrp="1"/>
          </p:cNvSpPr>
          <p:nvPr>
            <p:ph type="title"/>
          </p:nvPr>
        </p:nvSpPr>
        <p:spPr/>
        <p:txBody>
          <a:bodyPr/>
          <a:lstStyle/>
          <a:p>
            <a:r>
              <a:rPr lang="en-US" dirty="0"/>
              <a:t>Reservoir Sediment Routing</a:t>
            </a:r>
          </a:p>
        </p:txBody>
      </p:sp>
      <p:sp>
        <p:nvSpPr>
          <p:cNvPr id="5" name="Text Placeholder 4">
            <a:extLst>
              <a:ext uri="{FF2B5EF4-FFF2-40B4-BE49-F238E27FC236}">
                <a16:creationId xmlns:a16="http://schemas.microsoft.com/office/drawing/2014/main" id="{7558AF58-7B1B-C0D9-0D76-2E2922B61E68}"/>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81200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0482" y="39688"/>
            <a:ext cx="9656012" cy="1143000"/>
          </a:xfrm>
        </p:spPr>
        <p:txBody>
          <a:bodyPr/>
          <a:lstStyle/>
          <a:p>
            <a:r>
              <a:rPr lang="en-US" altLang="en-US" dirty="0"/>
              <a:t>RESERVOIR sediment ROUTING PROCESSES</a:t>
            </a:r>
          </a:p>
        </p:txBody>
      </p:sp>
      <p:sp>
        <p:nvSpPr>
          <p:cNvPr id="8195" name="Text Box 4"/>
          <p:cNvSpPr txBox="1">
            <a:spLocks noChangeArrowheads="1"/>
          </p:cNvSpPr>
          <p:nvPr/>
        </p:nvSpPr>
        <p:spPr bwMode="auto">
          <a:xfrm>
            <a:off x="4205289" y="1668463"/>
            <a:ext cx="2439987"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Reservoir</a:t>
            </a:r>
          </a:p>
        </p:txBody>
      </p:sp>
      <p:sp>
        <p:nvSpPr>
          <p:cNvPr id="8196" name="Text Box 5"/>
          <p:cNvSpPr txBox="1">
            <a:spLocks noChangeArrowheads="1"/>
          </p:cNvSpPr>
          <p:nvPr/>
        </p:nvSpPr>
        <p:spPr bwMode="auto">
          <a:xfrm>
            <a:off x="7043739" y="1668463"/>
            <a:ext cx="1893887"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Reservoir Outlet</a:t>
            </a:r>
          </a:p>
        </p:txBody>
      </p:sp>
      <p:sp>
        <p:nvSpPr>
          <p:cNvPr id="8197" name="Text Box 6"/>
          <p:cNvSpPr txBox="1">
            <a:spLocks noChangeArrowheads="1"/>
          </p:cNvSpPr>
          <p:nvPr/>
        </p:nvSpPr>
        <p:spPr bwMode="auto">
          <a:xfrm>
            <a:off x="1689100" y="1655764"/>
            <a:ext cx="2027238" cy="941387"/>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Watershed Outlet/Channel Outlet</a:t>
            </a:r>
          </a:p>
        </p:txBody>
      </p:sp>
      <p:sp>
        <p:nvSpPr>
          <p:cNvPr id="8199" name="Text Box 13"/>
          <p:cNvSpPr txBox="1">
            <a:spLocks noChangeArrowheads="1"/>
          </p:cNvSpPr>
          <p:nvPr/>
        </p:nvSpPr>
        <p:spPr bwMode="auto">
          <a:xfrm>
            <a:off x="4217989" y="2312402"/>
            <a:ext cx="24653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err="1">
                <a:ln>
                  <a:noFill/>
                </a:ln>
                <a:solidFill>
                  <a:srgbClr val="00B0F0"/>
                </a:solidFill>
                <a:effectLst/>
                <a:uLnTx/>
                <a:uFillTx/>
                <a:latin typeface="Tahoma" panose="020B0604030504040204" pitchFamily="34" charset="0"/>
                <a:ea typeface="+mn-ea"/>
                <a:cs typeface="+mn-cs"/>
              </a:rPr>
              <a:t>Brune</a:t>
            </a: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 Sediment Trap</a:t>
            </a:r>
          </a:p>
        </p:txBody>
      </p:sp>
      <p:sp>
        <p:nvSpPr>
          <p:cNvPr id="8200" name="Text Box 14"/>
          <p:cNvSpPr txBox="1">
            <a:spLocks noChangeArrowheads="1"/>
          </p:cNvSpPr>
          <p:nvPr/>
        </p:nvSpPr>
        <p:spPr bwMode="auto">
          <a:xfrm>
            <a:off x="4230688" y="3352483"/>
            <a:ext cx="2439987" cy="36988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100% Sediment Trap</a:t>
            </a:r>
          </a:p>
        </p:txBody>
      </p:sp>
      <p:sp>
        <p:nvSpPr>
          <p:cNvPr id="8201" name="Text Box 20"/>
          <p:cNvSpPr txBox="1">
            <a:spLocks noChangeArrowheads="1"/>
          </p:cNvSpPr>
          <p:nvPr/>
        </p:nvSpPr>
        <p:spPr bwMode="auto">
          <a:xfrm>
            <a:off x="7043739" y="2203450"/>
            <a:ext cx="19065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Volume Ratio</a:t>
            </a:r>
          </a:p>
        </p:txBody>
      </p:sp>
      <p:sp>
        <p:nvSpPr>
          <p:cNvPr id="8202" name="AutoShape 24"/>
          <p:cNvSpPr>
            <a:spLocks noChangeArrowheads="1"/>
          </p:cNvSpPr>
          <p:nvPr/>
        </p:nvSpPr>
        <p:spPr bwMode="auto">
          <a:xfrm>
            <a:off x="3836988" y="1719263"/>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3" name="AutoShape 25"/>
          <p:cNvSpPr>
            <a:spLocks noChangeArrowheads="1"/>
          </p:cNvSpPr>
          <p:nvPr/>
        </p:nvSpPr>
        <p:spPr bwMode="auto">
          <a:xfrm>
            <a:off x="6735763" y="1704975"/>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4" name="Text Box 27"/>
          <p:cNvSpPr txBox="1">
            <a:spLocks noChangeArrowheads="1"/>
          </p:cNvSpPr>
          <p:nvPr/>
        </p:nvSpPr>
        <p:spPr bwMode="auto">
          <a:xfrm>
            <a:off x="4065588" y="5531762"/>
            <a:ext cx="2751417" cy="1200329"/>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Dynamic Reservoir Volume Reduction (Updating E-A &amp; E-S curves)</a:t>
            </a:r>
          </a:p>
        </p:txBody>
      </p:sp>
      <p:sp>
        <p:nvSpPr>
          <p:cNvPr id="8205" name="Text Box 28"/>
          <p:cNvSpPr txBox="1">
            <a:spLocks noChangeArrowheads="1"/>
          </p:cNvSpPr>
          <p:nvPr/>
        </p:nvSpPr>
        <p:spPr bwMode="auto">
          <a:xfrm>
            <a:off x="1725613" y="2714626"/>
            <a:ext cx="2000250" cy="286232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342900" marR="0" lvl="0" indent="-342900" algn="l"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Fall Velocities:</a:t>
            </a: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Rubey</a:t>
            </a:r>
            <a:endPar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endParaRP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Van Rijn</a:t>
            </a: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Toffaleti</a:t>
            </a:r>
            <a:endPar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endParaRP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Report 12</a:t>
            </a: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Richardson and </a:t>
            </a:r>
            <a:r>
              <a:rPr kumimoji="0" lang="en-US" altLang="en-US" sz="1800" b="0" i="0" u="none" strike="noStrike" kern="1200" cap="none" spc="0" normalizeH="0" baseline="0" noProof="0" dirty="0" err="1">
                <a:ln>
                  <a:noFill/>
                </a:ln>
                <a:solidFill>
                  <a:srgbClr val="00B0F0"/>
                </a:solidFill>
                <a:effectLst/>
                <a:uLnTx/>
                <a:uFillTx/>
                <a:latin typeface="Tahoma" panose="020B0604030504040204" pitchFamily="34" charset="0"/>
                <a:ea typeface="+mn-ea"/>
                <a:cs typeface="+mn-cs"/>
              </a:rPr>
              <a:t>Zaki</a:t>
            </a: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 (1954) </a:t>
            </a: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Kumbhakar (2017)</a:t>
            </a:r>
          </a:p>
        </p:txBody>
      </p:sp>
      <p:sp>
        <p:nvSpPr>
          <p:cNvPr id="8206" name="AutoShape 33"/>
          <p:cNvSpPr>
            <a:spLocks noChangeArrowheads="1"/>
          </p:cNvSpPr>
          <p:nvPr/>
        </p:nvSpPr>
        <p:spPr bwMode="auto">
          <a:xfrm>
            <a:off x="5278437" y="5251474"/>
            <a:ext cx="344487" cy="234950"/>
          </a:xfrm>
          <a:prstGeom prst="down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7" name="AutoShape 34"/>
          <p:cNvSpPr>
            <a:spLocks noChangeArrowheads="1"/>
          </p:cNvSpPr>
          <p:nvPr/>
        </p:nvSpPr>
        <p:spPr bwMode="auto">
          <a:xfrm>
            <a:off x="3781294" y="2752726"/>
            <a:ext cx="228600" cy="315913"/>
          </a:xfrm>
          <a:prstGeom prst="rightArrow">
            <a:avLst>
              <a:gd name="adj1" fmla="val 50000"/>
              <a:gd name="adj2" fmla="val 25002"/>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8" name="Text Box 35"/>
          <p:cNvSpPr txBox="1">
            <a:spLocks noChangeArrowheads="1"/>
          </p:cNvSpPr>
          <p:nvPr/>
        </p:nvSpPr>
        <p:spPr bwMode="auto">
          <a:xfrm>
            <a:off x="9340850" y="1665288"/>
            <a:ext cx="1149350"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Channel</a:t>
            </a:r>
          </a:p>
        </p:txBody>
      </p:sp>
      <p:sp>
        <p:nvSpPr>
          <p:cNvPr id="8209" name="AutoShape 36"/>
          <p:cNvSpPr>
            <a:spLocks noChangeArrowheads="1"/>
          </p:cNvSpPr>
          <p:nvPr/>
        </p:nvSpPr>
        <p:spPr bwMode="auto">
          <a:xfrm>
            <a:off x="9010650" y="17018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10" name="Text Box 37"/>
          <p:cNvSpPr txBox="1">
            <a:spLocks noChangeArrowheads="1"/>
          </p:cNvSpPr>
          <p:nvPr/>
        </p:nvSpPr>
        <p:spPr bwMode="auto">
          <a:xfrm>
            <a:off x="4230688" y="3872587"/>
            <a:ext cx="2439987"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0% Sediment Trap</a:t>
            </a:r>
          </a:p>
        </p:txBody>
      </p:sp>
      <p:sp>
        <p:nvSpPr>
          <p:cNvPr id="8214" name="Text Box 37"/>
          <p:cNvSpPr txBox="1">
            <a:spLocks noChangeArrowheads="1"/>
          </p:cNvSpPr>
          <p:nvPr/>
        </p:nvSpPr>
        <p:spPr bwMode="auto">
          <a:xfrm>
            <a:off x="4234182" y="4405288"/>
            <a:ext cx="2439987" cy="6477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Specified </a:t>
            </a:r>
            <a:b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b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Sediment Trap</a:t>
            </a:r>
          </a:p>
        </p:txBody>
      </p:sp>
      <p:sp>
        <p:nvSpPr>
          <p:cNvPr id="2" name="Text Box 13">
            <a:extLst>
              <a:ext uri="{FF2B5EF4-FFF2-40B4-BE49-F238E27FC236}">
                <a16:creationId xmlns:a16="http://schemas.microsoft.com/office/drawing/2014/main" id="{92D4DB63-1898-853C-8072-5BAD7A7EF309}"/>
              </a:ext>
            </a:extLst>
          </p:cNvPr>
          <p:cNvSpPr txBox="1">
            <a:spLocks noChangeArrowheads="1"/>
          </p:cNvSpPr>
          <p:nvPr/>
        </p:nvSpPr>
        <p:spPr bwMode="auto">
          <a:xfrm>
            <a:off x="4217986" y="2831951"/>
            <a:ext cx="24653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Chen Sediment Trap</a:t>
            </a:r>
          </a:p>
        </p:txBody>
      </p:sp>
      <p:sp>
        <p:nvSpPr>
          <p:cNvPr id="3" name="Rectangle 2">
            <a:extLst>
              <a:ext uri="{FF2B5EF4-FFF2-40B4-BE49-F238E27FC236}">
                <a16:creationId xmlns:a16="http://schemas.microsoft.com/office/drawing/2014/main" id="{C00CEE77-CF9A-4411-D2BA-91C761C34D5F}"/>
              </a:ext>
            </a:extLst>
          </p:cNvPr>
          <p:cNvSpPr/>
          <p:nvPr/>
        </p:nvSpPr>
        <p:spPr>
          <a:xfrm>
            <a:off x="4065588" y="2203450"/>
            <a:ext cx="2751418" cy="2949575"/>
          </a:xfrm>
          <a:prstGeom prst="rect">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5" name="Text Box 27">
            <a:extLst>
              <a:ext uri="{FF2B5EF4-FFF2-40B4-BE49-F238E27FC236}">
                <a16:creationId xmlns:a16="http://schemas.microsoft.com/office/drawing/2014/main" id="{264A97A4-B7AC-3975-7724-B98D4FCB8E64}"/>
              </a:ext>
            </a:extLst>
          </p:cNvPr>
          <p:cNvSpPr txBox="1">
            <a:spLocks noChangeArrowheads="1"/>
          </p:cNvSpPr>
          <p:nvPr/>
        </p:nvSpPr>
        <p:spPr bwMode="auto">
          <a:xfrm>
            <a:off x="7226303" y="5535172"/>
            <a:ext cx="2838922" cy="1200329"/>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0B0F0"/>
                </a:solidFill>
                <a:effectLst/>
                <a:uLnTx/>
                <a:uFillTx/>
                <a:latin typeface="Tahoma" panose="020B0604030504040204" pitchFamily="34" charset="0"/>
                <a:ea typeface="Tahoma" panose="020B0604030504040204" pitchFamily="34" charset="0"/>
                <a:cs typeface="Tahoma" panose="020B0604030504040204" pitchFamily="34" charset="0"/>
              </a:rPr>
              <a:t>2-Deposition Shape Option for Each Grain Size (V-Shape or Elongated Taper)</a:t>
            </a:r>
            <a:endPar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6" name="AutoShape 33">
            <a:extLst>
              <a:ext uri="{FF2B5EF4-FFF2-40B4-BE49-F238E27FC236}">
                <a16:creationId xmlns:a16="http://schemas.microsoft.com/office/drawing/2014/main" id="{EA707DB7-E16C-DAA0-F39C-4050E4C1DBD5}"/>
              </a:ext>
            </a:extLst>
          </p:cNvPr>
          <p:cNvSpPr>
            <a:spLocks noChangeArrowheads="1"/>
          </p:cNvSpPr>
          <p:nvPr/>
        </p:nvSpPr>
        <p:spPr bwMode="auto">
          <a:xfrm rot="5400000">
            <a:off x="6851310" y="6014451"/>
            <a:ext cx="344487" cy="234950"/>
          </a:xfrm>
          <a:prstGeom prst="down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Reservoir Routing</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p:txBody>
          <a:bodyPr>
            <a:normAutofit/>
          </a:bodyPr>
          <a:lstStyle/>
          <a:p>
            <a:r>
              <a:rPr lang="en-US" dirty="0"/>
              <a:t>A hydrological process used to predict the temporal changes in water storage, inflow, and outflow of a reservoir. This process relies on elevation-area and elevation-storage curves to understand the relationship between the water level (elevation) and both the surface area and volume of the reservoir.</a:t>
            </a:r>
          </a:p>
        </p:txBody>
      </p:sp>
    </p:spTree>
    <p:extLst>
      <p:ext uri="{BB962C8B-B14F-4D97-AF65-F5344CB8AC3E}">
        <p14:creationId xmlns:p14="http://schemas.microsoft.com/office/powerpoint/2010/main" val="2434226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6FA8-0B89-4853-AEA0-1BC66EF557C8}"/>
              </a:ext>
            </a:extLst>
          </p:cNvPr>
          <p:cNvSpPr>
            <a:spLocks noGrp="1"/>
          </p:cNvSpPr>
          <p:nvPr>
            <p:ph type="title"/>
          </p:nvPr>
        </p:nvSpPr>
        <p:spPr/>
        <p:txBody>
          <a:bodyPr/>
          <a:lstStyle/>
          <a:p>
            <a:r>
              <a:rPr lang="en-US" dirty="0"/>
              <a:t>Reservoir Volume Reduction Process</a:t>
            </a:r>
          </a:p>
        </p:txBody>
      </p:sp>
      <p:pic>
        <p:nvPicPr>
          <p:cNvPr id="6" name="Content Placeholder 5">
            <a:extLst>
              <a:ext uri="{FF2B5EF4-FFF2-40B4-BE49-F238E27FC236}">
                <a16:creationId xmlns:a16="http://schemas.microsoft.com/office/drawing/2014/main" id="{A03B6426-3B81-411C-958B-5885469DEA88}"/>
              </a:ext>
            </a:extLst>
          </p:cNvPr>
          <p:cNvPicPr>
            <a:picLocks noGrp="1" noRot="1" noChangeAspect="1" noMove="1" noResize="1" noEditPoints="1" noAdjustHandles="1" noChangeArrowheads="1" noChangeShapeType="1" noCrop="1"/>
          </p:cNvPicPr>
          <p:nvPr>
            <p:ph idx="1"/>
          </p:nvPr>
        </p:nvPicPr>
        <p:blipFill>
          <a:blip r:embed="rId2"/>
          <a:stretch>
            <a:fillRect/>
          </a:stretch>
        </p:blipFill>
        <p:spPr>
          <a:xfrm>
            <a:off x="266700" y="893111"/>
            <a:ext cx="11658600" cy="5076010"/>
          </a:xfrm>
          <a:prstGeom prst="rect">
            <a:avLst/>
          </a:prstGeom>
        </p:spPr>
      </p:pic>
      <p:sp>
        <p:nvSpPr>
          <p:cNvPr id="3" name="TextBox 2">
            <a:extLst>
              <a:ext uri="{FF2B5EF4-FFF2-40B4-BE49-F238E27FC236}">
                <a16:creationId xmlns:a16="http://schemas.microsoft.com/office/drawing/2014/main" id="{398D3613-A98B-DD7B-0155-CD1E4615CC89}"/>
              </a:ext>
            </a:extLst>
          </p:cNvPr>
          <p:cNvSpPr txBox="1"/>
          <p:nvPr/>
        </p:nvSpPr>
        <p:spPr>
          <a:xfrm>
            <a:off x="4944065" y="5964889"/>
            <a:ext cx="695171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Clay, Slit, Sand &amp; Gravel: 2-Optopn (V-Shape or Elongated Taper)</a:t>
            </a:r>
          </a:p>
        </p:txBody>
      </p:sp>
      <p:cxnSp>
        <p:nvCxnSpPr>
          <p:cNvPr id="5" name="Straight Arrow Connector 4">
            <a:extLst>
              <a:ext uri="{FF2B5EF4-FFF2-40B4-BE49-F238E27FC236}">
                <a16:creationId xmlns:a16="http://schemas.microsoft.com/office/drawing/2014/main" id="{E7516215-D3FA-7C99-75BA-4CB22B096841}"/>
              </a:ext>
            </a:extLst>
          </p:cNvPr>
          <p:cNvCxnSpPr>
            <a:cxnSpLocks/>
          </p:cNvCxnSpPr>
          <p:nvPr/>
        </p:nvCxnSpPr>
        <p:spPr>
          <a:xfrm flipV="1">
            <a:off x="5978236" y="3020291"/>
            <a:ext cx="0" cy="67194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76F3BDF-D1CF-EC09-6D4D-0F0F468BCE69}"/>
              </a:ext>
            </a:extLst>
          </p:cNvPr>
          <p:cNvCxnSpPr/>
          <p:nvPr/>
        </p:nvCxnSpPr>
        <p:spPr>
          <a:xfrm flipH="1">
            <a:off x="10702636" y="1974273"/>
            <a:ext cx="595746" cy="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AD59F89-E49E-00F1-9FFB-6122C93B7503}"/>
              </a:ext>
            </a:extLst>
          </p:cNvPr>
          <p:cNvCxnSpPr>
            <a:cxnSpLocks/>
          </p:cNvCxnSpPr>
          <p:nvPr/>
        </p:nvCxnSpPr>
        <p:spPr>
          <a:xfrm flipV="1">
            <a:off x="10148454" y="5230091"/>
            <a:ext cx="0" cy="47798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CC9452D-9FAF-E19C-003F-58ADDA33E6D7}"/>
              </a:ext>
            </a:extLst>
          </p:cNvPr>
          <p:cNvCxnSpPr>
            <a:cxnSpLocks/>
          </p:cNvCxnSpPr>
          <p:nvPr/>
        </p:nvCxnSpPr>
        <p:spPr>
          <a:xfrm flipH="1">
            <a:off x="7578436" y="4405746"/>
            <a:ext cx="464128" cy="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67932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438" y="241154"/>
            <a:ext cx="10217333" cy="737041"/>
          </a:xfrm>
        </p:spPr>
        <p:txBody>
          <a:bodyPr/>
          <a:lstStyle/>
          <a:p>
            <a:r>
              <a:rPr lang="en-US" dirty="0"/>
              <a:t>Chen’s Sediment Trap (Chen 1975)</a:t>
            </a:r>
          </a:p>
        </p:txBody>
      </p:sp>
      <p:sp>
        <p:nvSpPr>
          <p:cNvPr id="3" name="Content Placeholder 2"/>
          <p:cNvSpPr>
            <a:spLocks noGrp="1"/>
          </p:cNvSpPr>
          <p:nvPr>
            <p:ph idx="1"/>
          </p:nvPr>
        </p:nvSpPr>
        <p:spPr>
          <a:xfrm>
            <a:off x="354986" y="1132696"/>
            <a:ext cx="11658600" cy="5481084"/>
          </a:xfrm>
        </p:spPr>
        <p:txBody>
          <a:bodyPr/>
          <a:lstStyle/>
          <a:p>
            <a:pPr marL="342900" indent="-342900">
              <a:buFont typeface="Arial" panose="020B0604020202020204" pitchFamily="34" charset="0"/>
              <a:buChar char="•"/>
            </a:pPr>
            <a:r>
              <a:rPr lang="en-US" dirty="0"/>
              <a:t>Critical settling velocity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Trapping Efficiency</a:t>
            </a:r>
          </a:p>
          <a:p>
            <a:pPr lvl="2"/>
            <a:r>
              <a:rPr lang="en-US" dirty="0"/>
              <a:t>Stratified (quiescent) reservoir (upper bound)</a:t>
            </a:r>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lvl="2"/>
            <a:r>
              <a:rPr lang="en-US" dirty="0"/>
              <a:t>Mixed (turbulent) reservoir (lower bound): Chen, 1975 </a:t>
            </a:r>
          </a:p>
          <a:p>
            <a:pPr lvl="2"/>
            <a:endParaRPr lang="en-US" dirty="0"/>
          </a:p>
          <a:p>
            <a:pPr lvl="2"/>
            <a:endParaRPr lang="en-US" dirty="0"/>
          </a:p>
          <a:p>
            <a:pPr lvl="2"/>
            <a:endParaRPr lang="en-US" dirty="0"/>
          </a:p>
          <a:p>
            <a:pPr lvl="2"/>
            <a:endParaRPr lang="en-US" dirty="0"/>
          </a:p>
          <a:p>
            <a:pPr lvl="2"/>
            <a:endParaRPr lang="en-US" dirty="0"/>
          </a:p>
          <a:p>
            <a:pPr lvl="2"/>
            <a:endParaRPr lang="en-US" dirty="0"/>
          </a:p>
          <a:p>
            <a:pPr lvl="3"/>
            <a:r>
              <a:rPr lang="en-US" b="0" i="0" dirty="0">
                <a:solidFill>
                  <a:srgbClr val="172B4D"/>
                </a:solidFill>
                <a:effectLst/>
                <a:latin typeface="-apple-system"/>
              </a:rPr>
              <a:t>The settling velocity is computed using the method selected for the Basin Model. </a:t>
            </a:r>
          </a:p>
          <a:p>
            <a:pPr lvl="3"/>
            <a:r>
              <a:rPr lang="en-US" b="0" i="0" dirty="0">
                <a:solidFill>
                  <a:srgbClr val="172B4D"/>
                </a:solidFill>
                <a:effectLst/>
                <a:latin typeface="-apple-system"/>
              </a:rPr>
              <a:t>The critical settling velocity is computed as the discharge rate (Q) from the reservoir divided by the surface area (A). The computations are performed separately for each grain size class or subclass.</a:t>
            </a:r>
            <a:endParaRPr lang="en-US" dirty="0"/>
          </a:p>
        </p:txBody>
      </p:sp>
      <mc:AlternateContent xmlns:mc="http://schemas.openxmlformats.org/markup-compatibility/2006" xmlns:a14="http://schemas.microsoft.com/office/drawing/2010/main">
        <mc:Choice Requires="a14">
          <p:sp>
            <p:nvSpPr>
              <p:cNvPr id="6" name="Object 8"/>
              <p:cNvSpPr txBox="1"/>
              <p:nvPr/>
            </p:nvSpPr>
            <p:spPr bwMode="auto">
              <a:xfrm>
                <a:off x="2941638" y="1593850"/>
                <a:ext cx="2776537" cy="636588"/>
              </a:xfrm>
              <a:prstGeom prst="rect">
                <a:avLst/>
              </a:prstGeom>
              <a:noFill/>
              <a:ln>
                <a:noFill/>
              </a:ln>
            </p:spPr>
            <p:txBody>
              <a:bodyP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𝑣</m:t>
                          </m:r>
                        </m:e>
                        <m:sub>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𝑐</m:t>
                          </m:r>
                        </m:sub>
                      </m:sSub>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num>
                        <m:den>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𝑇</m:t>
                          </m:r>
                        </m:den>
                      </m:f>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𝑄</m:t>
                          </m:r>
                        </m:num>
                        <m:den>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𝐴</m:t>
                          </m:r>
                        </m:den>
                      </m:f>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𝑜𝑣𝑒𝑟𝑓𝑙𝑜𝑤𝑟𝑎𝑡𝑒</m:t>
                      </m:r>
                    </m:oMath>
                  </m:oMathPara>
                </a14:m>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mc:Choice>
        <mc:Fallback xmlns="">
          <p:sp>
            <p:nvSpPr>
              <p:cNvPr id="6" name="Object 8"/>
              <p:cNvSpPr txBox="1">
                <a:spLocks noRot="1" noChangeAspect="1" noMove="1" noResize="1" noEditPoints="1" noAdjustHandles="1" noChangeArrowheads="1" noChangeShapeType="1" noTextEdit="1"/>
              </p:cNvSpPr>
              <p:nvPr/>
            </p:nvSpPr>
            <p:spPr bwMode="auto">
              <a:xfrm>
                <a:off x="2941638" y="1593850"/>
                <a:ext cx="2776537" cy="636588"/>
              </a:xfrm>
              <a:prstGeom prst="rect">
                <a:avLst/>
              </a:prstGeom>
              <a:blipFill>
                <a:blip r:embed="rId2"/>
                <a:stretch>
                  <a:fillRect/>
                </a:stretch>
              </a:blipFill>
              <a:ln>
                <a:noFill/>
              </a:ln>
            </p:spPr>
            <p:txBody>
              <a:bodyPr/>
              <a:lstStyle/>
              <a:p>
                <a:r>
                  <a:rPr lang="en-US">
                    <a:noFill/>
                  </a:rPr>
                  <a:t> </a:t>
                </a:r>
              </a:p>
            </p:txBody>
          </p:sp>
        </mc:Fallback>
      </mc:AlternateContent>
      <p:graphicFrame>
        <p:nvGraphicFramePr>
          <p:cNvPr id="7" name="Object 10"/>
          <p:cNvGraphicFramePr>
            <a:graphicFrameLocks noChangeAspect="1"/>
          </p:cNvGraphicFramePr>
          <p:nvPr/>
        </p:nvGraphicFramePr>
        <p:xfrm>
          <a:off x="2941934" y="3176070"/>
          <a:ext cx="2293937" cy="712788"/>
        </p:xfrm>
        <a:graphic>
          <a:graphicData uri="http://schemas.openxmlformats.org/presentationml/2006/ole">
            <mc:AlternateContent xmlns:mc="http://schemas.openxmlformats.org/markup-compatibility/2006">
              <mc:Choice xmlns:v="urn:schemas-microsoft-com:vml" Requires="v">
                <p:oleObj name="Equation" r:id="rId3" imgW="1396800" imgH="431640" progId="Equation.DSMT4">
                  <p:embed/>
                </p:oleObj>
              </mc:Choice>
              <mc:Fallback>
                <p:oleObj name="Equation" r:id="rId3" imgW="1396800" imgH="431640" progId="Equation.DSMT4">
                  <p:embed/>
                  <p:pic>
                    <p:nvPicPr>
                      <p:cNvPr id="7" name="Object 10"/>
                      <p:cNvPicPr>
                        <a:picLocks noChangeAspect="1" noChangeArrowheads="1"/>
                      </p:cNvPicPr>
                      <p:nvPr/>
                    </p:nvPicPr>
                    <p:blipFill>
                      <a:blip r:embed="rId4"/>
                      <a:srcRect/>
                      <a:stretch>
                        <a:fillRect/>
                      </a:stretch>
                    </p:blipFill>
                    <p:spPr bwMode="auto">
                      <a:xfrm>
                        <a:off x="2941934" y="3176070"/>
                        <a:ext cx="2293937" cy="712788"/>
                      </a:xfrm>
                      <a:prstGeom prst="rect">
                        <a:avLst/>
                      </a:prstGeom>
                      <a:noFill/>
                      <a:ln>
                        <a:noFill/>
                      </a:ln>
                    </p:spPr>
                  </p:pic>
                </p:oleObj>
              </mc:Fallback>
            </mc:AlternateContent>
          </a:graphicData>
        </a:graphic>
      </p:graphicFrame>
      <p:graphicFrame>
        <p:nvGraphicFramePr>
          <p:cNvPr id="8" name="Object 12"/>
          <p:cNvGraphicFramePr>
            <a:graphicFrameLocks noChangeAspect="1"/>
          </p:cNvGraphicFramePr>
          <p:nvPr/>
        </p:nvGraphicFramePr>
        <p:xfrm>
          <a:off x="2941934" y="4627267"/>
          <a:ext cx="1933575" cy="896938"/>
        </p:xfrm>
        <a:graphic>
          <a:graphicData uri="http://schemas.openxmlformats.org/presentationml/2006/ole">
            <mc:AlternateContent xmlns:mc="http://schemas.openxmlformats.org/markup-compatibility/2006">
              <mc:Choice xmlns:v="urn:schemas-microsoft-com:vml" Requires="v">
                <p:oleObj name="Equation" r:id="rId5" imgW="1155600" imgH="533160" progId="Equation.DSMT4">
                  <p:embed/>
                </p:oleObj>
              </mc:Choice>
              <mc:Fallback>
                <p:oleObj name="Equation" r:id="rId5" imgW="1155600" imgH="533160" progId="Equation.DSMT4">
                  <p:embed/>
                  <p:pic>
                    <p:nvPicPr>
                      <p:cNvPr id="8" name="Object 12"/>
                      <p:cNvPicPr>
                        <a:picLocks noChangeAspect="1" noChangeArrowheads="1"/>
                      </p:cNvPicPr>
                      <p:nvPr/>
                    </p:nvPicPr>
                    <p:blipFill>
                      <a:blip r:embed="rId6"/>
                      <a:srcRect/>
                      <a:stretch>
                        <a:fillRect/>
                      </a:stretch>
                    </p:blipFill>
                    <p:spPr bwMode="auto">
                      <a:xfrm>
                        <a:off x="2941934" y="4627267"/>
                        <a:ext cx="1933575" cy="896938"/>
                      </a:xfrm>
                      <a:prstGeom prst="rect">
                        <a:avLst/>
                      </a:prstGeom>
                      <a:noFill/>
                      <a:ln w="25400">
                        <a:solidFill>
                          <a:srgbClr val="FF0000"/>
                        </a:solidFill>
                        <a:miter lim="800000"/>
                        <a:headEnd/>
                        <a:tailEnd/>
                      </a:ln>
                    </p:spPr>
                  </p:pic>
                </p:oleObj>
              </mc:Fallback>
            </mc:AlternateContent>
          </a:graphicData>
        </a:graphic>
      </p:graphicFrame>
      <p:pic>
        <p:nvPicPr>
          <p:cNvPr id="5" name="Picture 4">
            <a:extLst>
              <a:ext uri="{FF2B5EF4-FFF2-40B4-BE49-F238E27FC236}">
                <a16:creationId xmlns:a16="http://schemas.microsoft.com/office/drawing/2014/main" id="{DD4C2FFE-8DB4-19C1-69C3-033DDD6DE384}"/>
              </a:ext>
            </a:extLst>
          </p:cNvPr>
          <p:cNvPicPr>
            <a:picLocks noChangeAspect="1"/>
          </p:cNvPicPr>
          <p:nvPr/>
        </p:nvPicPr>
        <p:blipFill>
          <a:blip r:embed="rId7"/>
          <a:stretch>
            <a:fillRect/>
          </a:stretch>
        </p:blipFill>
        <p:spPr>
          <a:xfrm>
            <a:off x="6293854" y="1115121"/>
            <a:ext cx="5056062" cy="4491324"/>
          </a:xfrm>
          <a:prstGeom prst="rect">
            <a:avLst/>
          </a:prstGeom>
        </p:spPr>
      </p:pic>
      <p:sp>
        <p:nvSpPr>
          <p:cNvPr id="11" name="TextBox 10">
            <a:extLst>
              <a:ext uri="{FF2B5EF4-FFF2-40B4-BE49-F238E27FC236}">
                <a16:creationId xmlns:a16="http://schemas.microsoft.com/office/drawing/2014/main" id="{40183686-9F85-8B70-1916-6BABCC5E51E9}"/>
              </a:ext>
            </a:extLst>
          </p:cNvPr>
          <p:cNvSpPr txBox="1"/>
          <p:nvPr/>
        </p:nvSpPr>
        <p:spPr>
          <a:xfrm>
            <a:off x="354986" y="6552077"/>
            <a:ext cx="11658600" cy="3847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a:ea typeface="+mn-ea"/>
                <a:cs typeface="+mn-cs"/>
              </a:rPr>
              <a:t>Source: </a:t>
            </a:r>
            <a:r>
              <a:rPr kumimoji="0" lang="en-US" sz="900" b="0" i="0" u="none" strike="noStrike" kern="1200" cap="none" spc="0" normalizeH="0" baseline="0" noProof="0" dirty="0" err="1">
                <a:ln>
                  <a:noFill/>
                </a:ln>
                <a:solidFill>
                  <a:srgbClr val="000000"/>
                </a:solidFill>
                <a:effectLst/>
                <a:uLnTx/>
                <a:uFillTx/>
                <a:latin typeface="Arial"/>
                <a:ea typeface="+mn-ea"/>
                <a:cs typeface="+mn-cs"/>
              </a:rPr>
              <a:t>Verstraeten</a:t>
            </a:r>
            <a:r>
              <a:rPr kumimoji="0" lang="en-US" sz="900" b="0" i="0" u="none" strike="noStrike" kern="1200" cap="none" spc="0" normalizeH="0" baseline="0" noProof="0" dirty="0">
                <a:ln>
                  <a:noFill/>
                </a:ln>
                <a:solidFill>
                  <a:srgbClr val="000000"/>
                </a:solidFill>
                <a:effectLst/>
                <a:uLnTx/>
                <a:uFillTx/>
                <a:latin typeface="Arial"/>
                <a:ea typeface="+mn-ea"/>
                <a:cs typeface="+mn-cs"/>
              </a:rPr>
              <a:t>, G and </a:t>
            </a:r>
            <a:r>
              <a:rPr kumimoji="0" lang="en-US" sz="900" b="0" i="0" u="none" strike="noStrike" kern="1200" cap="none" spc="0" normalizeH="0" baseline="0" noProof="0" dirty="0" err="1">
                <a:ln>
                  <a:noFill/>
                </a:ln>
                <a:solidFill>
                  <a:srgbClr val="000000"/>
                </a:solidFill>
                <a:effectLst/>
                <a:uLnTx/>
                <a:uFillTx/>
                <a:latin typeface="Arial"/>
                <a:ea typeface="+mn-ea"/>
                <a:cs typeface="+mn-cs"/>
              </a:rPr>
              <a:t>Poesen</a:t>
            </a:r>
            <a:r>
              <a:rPr kumimoji="0" lang="en-US" sz="900" b="0" i="0" u="none" strike="noStrike" kern="1200" cap="none" spc="0" normalizeH="0" baseline="0" noProof="0" dirty="0">
                <a:ln>
                  <a:noFill/>
                </a:ln>
                <a:solidFill>
                  <a:srgbClr val="000000"/>
                </a:solidFill>
                <a:effectLst/>
                <a:uLnTx/>
                <a:uFillTx/>
                <a:latin typeface="Arial"/>
                <a:ea typeface="+mn-ea"/>
                <a:cs typeface="+mn-cs"/>
              </a:rPr>
              <a:t>, J., Estimating trap efficiency of small reservoirs and ponds: methods and implications for the assessment of sediment yield, Progress in Physical Geography 24, 2 (2000), pp. 219-251.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144498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438" y="241154"/>
            <a:ext cx="10217333" cy="737041"/>
          </a:xfrm>
        </p:spPr>
        <p:txBody>
          <a:bodyPr/>
          <a:lstStyle/>
          <a:p>
            <a:r>
              <a:rPr lang="en-US" dirty="0"/>
              <a:t>Brune’s Sediment Trap (</a:t>
            </a:r>
            <a:r>
              <a:rPr lang="en-US" dirty="0" err="1"/>
              <a:t>Brune</a:t>
            </a:r>
            <a:r>
              <a:rPr lang="en-US" dirty="0"/>
              <a:t> 1953)</a:t>
            </a:r>
          </a:p>
        </p:txBody>
      </p:sp>
      <p:sp>
        <p:nvSpPr>
          <p:cNvPr id="3" name="Content Placeholder 2"/>
          <p:cNvSpPr>
            <a:spLocks noGrp="1"/>
          </p:cNvSpPr>
          <p:nvPr>
            <p:ph idx="1"/>
          </p:nvPr>
        </p:nvSpPr>
        <p:spPr>
          <a:xfrm>
            <a:off x="266700" y="1148316"/>
            <a:ext cx="11658600" cy="5481084"/>
          </a:xfrm>
        </p:spPr>
        <p:txBody>
          <a:bodyPr/>
          <a:lstStyle/>
          <a:p>
            <a:pPr marL="342900" indent="-342900">
              <a:buFont typeface="Arial" panose="020B0604020202020204" pitchFamily="34" charset="0"/>
              <a:buChar char="•"/>
            </a:pPr>
            <a:r>
              <a:rPr lang="en-US" dirty="0"/>
              <a:t>Capacity/Annual Inflow Ratio</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1030288" lvl="3" indent="-342900"/>
            <a:endParaRPr lang="en-US" dirty="0"/>
          </a:p>
          <a:p>
            <a:pPr marL="1030288" lvl="3" indent="-342900">
              <a:buFont typeface="Arial" panose="020B0604020202020204" pitchFamily="34" charset="0"/>
              <a:buChar char="•"/>
            </a:pPr>
            <a:r>
              <a:rPr lang="en-US" i="1" dirty="0" err="1"/>
              <a:t>V</a:t>
            </a:r>
            <a:r>
              <a:rPr lang="en-US" i="1" baseline="-25000" dirty="0" err="1"/>
              <a:t>res</a:t>
            </a:r>
            <a:r>
              <a:rPr lang="en-US" i="1" baseline="-25000" dirty="0"/>
              <a:t> </a:t>
            </a:r>
            <a:r>
              <a:rPr lang="en-US" i="1" dirty="0"/>
              <a:t>= </a:t>
            </a:r>
            <a:r>
              <a:rPr lang="en-US" i="1" baseline="-25000" dirty="0"/>
              <a:t> </a:t>
            </a:r>
            <a:r>
              <a:rPr lang="en-US" i="1" dirty="0"/>
              <a:t>Reservoir Capacity</a:t>
            </a:r>
          </a:p>
          <a:p>
            <a:pPr marL="1030288" lvl="3" indent="-342900">
              <a:buFont typeface="Arial" panose="020B0604020202020204" pitchFamily="34" charset="0"/>
              <a:buChar char="•"/>
            </a:pPr>
            <a:r>
              <a:rPr lang="en-US" i="1" dirty="0" err="1"/>
              <a:t>V</a:t>
            </a:r>
            <a:r>
              <a:rPr lang="en-US" i="1" baseline="-25000" dirty="0" err="1"/>
              <a:t>inflow</a:t>
            </a:r>
            <a:r>
              <a:rPr lang="en-US" i="1" baseline="-25000" dirty="0"/>
              <a:t> </a:t>
            </a:r>
            <a:r>
              <a:rPr lang="en-US" i="1" dirty="0"/>
              <a:t>= Annual Inflow (A user specified initial value is required)</a:t>
            </a:r>
          </a:p>
          <a:p>
            <a:pPr marL="1030288" lvl="3" indent="-342900">
              <a:buFont typeface="Arial" panose="020B0604020202020204" pitchFamily="34" charset="0"/>
              <a:buChar char="•"/>
            </a:pPr>
            <a:endParaRPr lang="en-US" i="1" dirty="0"/>
          </a:p>
          <a:p>
            <a:pPr marL="1030288" lvl="3" indent="-342900"/>
            <a:endParaRPr lang="en-US" i="1" dirty="0"/>
          </a:p>
          <a:p>
            <a:pPr marL="1030288" lvl="3" indent="-342900"/>
            <a:endParaRPr lang="en-US" baseline="-25000" dirty="0"/>
          </a:p>
          <a:p>
            <a:pPr marL="342900" indent="-342900">
              <a:buFont typeface="Arial" panose="020B0604020202020204" pitchFamily="34" charset="0"/>
              <a:buChar char="•"/>
            </a:pPr>
            <a:r>
              <a:rPr lang="en-US" dirty="0"/>
              <a:t>Trapping Efficiency</a:t>
            </a:r>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marL="1030288" lvl="3" indent="-342900">
              <a:buFont typeface="Arial" panose="020B0604020202020204" pitchFamily="34" charset="0"/>
              <a:buChar char="•"/>
            </a:pPr>
            <a:r>
              <a:rPr lang="en-US" i="1" dirty="0"/>
              <a:t>a</a:t>
            </a:r>
            <a:r>
              <a:rPr lang="en-US" i="1" baseline="-25000" dirty="0"/>
              <a:t> </a:t>
            </a:r>
            <a:r>
              <a:rPr lang="en-US" i="1" dirty="0"/>
              <a:t>= </a:t>
            </a:r>
            <a:r>
              <a:rPr lang="en-US" i="1" baseline="-25000" dirty="0"/>
              <a:t> </a:t>
            </a:r>
            <a:r>
              <a:rPr lang="en-US" i="1" dirty="0"/>
              <a:t>Coefficient (Low=95, Medium=97, High=100)</a:t>
            </a:r>
          </a:p>
          <a:p>
            <a:pPr marL="1030288" lvl="3" indent="-342900">
              <a:buFont typeface="Arial" panose="020B0604020202020204" pitchFamily="34" charset="0"/>
              <a:buChar char="•"/>
            </a:pPr>
            <a:r>
              <a:rPr lang="en-US" i="1" dirty="0"/>
              <a:t>b</a:t>
            </a:r>
            <a:r>
              <a:rPr lang="en-US" i="1" baseline="-25000" dirty="0"/>
              <a:t> </a:t>
            </a:r>
            <a:r>
              <a:rPr lang="en-US" i="1" dirty="0"/>
              <a:t>= </a:t>
            </a:r>
            <a:r>
              <a:rPr lang="en-US" i="1" baseline="-25000" dirty="0"/>
              <a:t> </a:t>
            </a:r>
            <a:r>
              <a:rPr lang="en-US" i="1" dirty="0"/>
              <a:t>Coefficient (Low=5.37, 6.42, High=7.71)</a:t>
            </a:r>
          </a:p>
        </p:txBody>
      </p:sp>
      <mc:AlternateContent xmlns:mc="http://schemas.openxmlformats.org/markup-compatibility/2006" xmlns:a14="http://schemas.microsoft.com/office/drawing/2010/main">
        <mc:Choice Requires="a14">
          <p:sp>
            <p:nvSpPr>
              <p:cNvPr id="6" name="Object 8"/>
              <p:cNvSpPr txBox="1"/>
              <p:nvPr/>
            </p:nvSpPr>
            <p:spPr bwMode="auto">
              <a:xfrm>
                <a:off x="1826769" y="1624029"/>
                <a:ext cx="2776537" cy="636588"/>
              </a:xfrm>
              <a:prstGeom prst="rect">
                <a:avLst/>
              </a:prstGeom>
              <a:noFill/>
              <a:ln>
                <a:noFill/>
              </a:ln>
            </p:spPr>
            <p:txBody>
              <a:bodyP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ub>
                      </m:sSub>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𝑟𝑒𝑠</m:t>
                              </m:r>
                            </m:sub>
                          </m:sSub>
                        </m:num>
                        <m:den>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𝑖𝑛𝑓𝑙𝑜𝑤</m:t>
                              </m:r>
                            </m:sub>
                          </m:sSub>
                        </m:den>
                      </m:f>
                    </m:oMath>
                  </m:oMathPara>
                </a14:m>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mc:Choice>
        <mc:Fallback xmlns="">
          <p:sp>
            <p:nvSpPr>
              <p:cNvPr id="6" name="Object 8"/>
              <p:cNvSpPr txBox="1">
                <a:spLocks noRot="1" noChangeAspect="1" noMove="1" noResize="1" noEditPoints="1" noAdjustHandles="1" noChangeArrowheads="1" noChangeShapeType="1" noTextEdit="1"/>
              </p:cNvSpPr>
              <p:nvPr/>
            </p:nvSpPr>
            <p:spPr bwMode="auto">
              <a:xfrm>
                <a:off x="1826769" y="1624029"/>
                <a:ext cx="2776537" cy="636588"/>
              </a:xfrm>
              <a:prstGeom prst="rect">
                <a:avLst/>
              </a:prstGeom>
              <a:blipFill>
                <a:blip r:embed="rId2"/>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bject 12"/>
              <p:cNvSpPr txBox="1"/>
              <p:nvPr/>
            </p:nvSpPr>
            <p:spPr bwMode="auto">
              <a:xfrm>
                <a:off x="1665265" y="4148915"/>
                <a:ext cx="2373335" cy="448469"/>
              </a:xfrm>
              <a:prstGeom prst="rect">
                <a:avLst/>
              </a:prstGeom>
              <a:noFill/>
              <a:ln w="25400">
                <a:solidFill>
                  <a:srgbClr val="FF0000"/>
                </a:solidFill>
                <a:miter lim="800000"/>
                <a:headEnd/>
                <a:tailEnd/>
              </a:ln>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𝑇𝐸</m:t>
                      </m:r>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𝑎</m:t>
                      </m:r>
                      <m:d>
                        <m:dPr>
                          <m:begChr m:val="["/>
                          <m:endChr m:val="]"/>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1−2</m:t>
                          </m:r>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𝑒</m:t>
                              </m:r>
                            </m:e>
                            <m:sup>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𝑏</m:t>
                              </m:r>
                              <m:sSubSup>
                                <m:sSub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Sup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ub>
                                <m:sup>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0.35</m:t>
                                  </m:r>
                                </m:sup>
                              </m:sSubSup>
                            </m:sup>
                          </m:sSup>
                        </m:e>
                      </m:d>
                    </m:oMath>
                  </m:oMathPara>
                </a14:m>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mc:Choice>
        <mc:Fallback xmlns="">
          <p:sp>
            <p:nvSpPr>
              <p:cNvPr id="8" name="Object 12"/>
              <p:cNvSpPr txBox="1">
                <a:spLocks noRot="1" noChangeAspect="1" noMove="1" noResize="1" noEditPoints="1" noAdjustHandles="1" noChangeArrowheads="1" noChangeShapeType="1" noTextEdit="1"/>
              </p:cNvSpPr>
              <p:nvPr/>
            </p:nvSpPr>
            <p:spPr bwMode="auto">
              <a:xfrm>
                <a:off x="1665265" y="4148915"/>
                <a:ext cx="2373335" cy="448469"/>
              </a:xfrm>
              <a:prstGeom prst="rect">
                <a:avLst/>
              </a:prstGeom>
              <a:blipFill>
                <a:blip r:embed="rId3"/>
                <a:stretch>
                  <a:fillRect/>
                </a:stretch>
              </a:blipFill>
              <a:ln w="25400">
                <a:solidFill>
                  <a:srgbClr val="FF0000"/>
                </a:solidFill>
                <a:miter lim="800000"/>
                <a:headEnd/>
                <a:tailEnd/>
              </a:ln>
            </p:spPr>
            <p:txBody>
              <a:bodyPr/>
              <a:lstStyle/>
              <a:p>
                <a:r>
                  <a:rPr lang="en-US">
                    <a:noFill/>
                  </a:rPr>
                  <a:t> </a:t>
                </a:r>
              </a:p>
            </p:txBody>
          </p:sp>
        </mc:Fallback>
      </mc:AlternateContent>
      <p:pic>
        <p:nvPicPr>
          <p:cNvPr id="12" name="Picture 11">
            <a:extLst>
              <a:ext uri="{FF2B5EF4-FFF2-40B4-BE49-F238E27FC236}">
                <a16:creationId xmlns:a16="http://schemas.microsoft.com/office/drawing/2014/main" id="{4E0BA07B-E0EB-B035-9504-AB7DFD98CD87}"/>
              </a:ext>
            </a:extLst>
          </p:cNvPr>
          <p:cNvPicPr>
            <a:picLocks noChangeAspect="1"/>
          </p:cNvPicPr>
          <p:nvPr/>
        </p:nvPicPr>
        <p:blipFill>
          <a:blip r:embed="rId4"/>
          <a:stretch>
            <a:fillRect/>
          </a:stretch>
        </p:blipFill>
        <p:spPr>
          <a:xfrm>
            <a:off x="5684973" y="2968565"/>
            <a:ext cx="6240327" cy="3660835"/>
          </a:xfrm>
          <a:prstGeom prst="rect">
            <a:avLst/>
          </a:prstGeom>
        </p:spPr>
      </p:pic>
    </p:spTree>
    <p:extLst>
      <p:ext uri="{BB962C8B-B14F-4D97-AF65-F5344CB8AC3E}">
        <p14:creationId xmlns:p14="http://schemas.microsoft.com/office/powerpoint/2010/main" val="2016882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981" y="17883"/>
            <a:ext cx="8229600" cy="1143000"/>
          </a:xfrm>
        </p:spPr>
        <p:txBody>
          <a:bodyPr/>
          <a:lstStyle/>
          <a:p>
            <a:r>
              <a:rPr lang="en-US" dirty="0"/>
              <a:t>Methodology</a:t>
            </a:r>
          </a:p>
        </p:txBody>
      </p:sp>
      <p:sp>
        <p:nvSpPr>
          <p:cNvPr id="3" name="Content Placeholder 2"/>
          <p:cNvSpPr>
            <a:spLocks noGrp="1"/>
          </p:cNvSpPr>
          <p:nvPr>
            <p:ph idx="1"/>
          </p:nvPr>
        </p:nvSpPr>
        <p:spPr>
          <a:xfrm>
            <a:off x="949842" y="949841"/>
            <a:ext cx="9937898" cy="5771635"/>
          </a:xfrm>
        </p:spPr>
        <p:txBody>
          <a:bodyPr/>
          <a:lstStyle/>
          <a:p>
            <a:pPr marL="342900" indent="-342900">
              <a:buFont typeface="Arial" panose="020B0604020202020204" pitchFamily="34" charset="0"/>
              <a:buChar char="•"/>
            </a:pPr>
            <a:r>
              <a:rPr lang="en-US" dirty="0"/>
              <a:t>Sediment deposition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Suspended sediment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Outflow sediment</a:t>
            </a:r>
          </a:p>
        </p:txBody>
      </p:sp>
      <p:graphicFrame>
        <p:nvGraphicFramePr>
          <p:cNvPr id="7" name="Object 10"/>
          <p:cNvGraphicFramePr>
            <a:graphicFrameLocks noChangeAspect="1"/>
          </p:cNvGraphicFramePr>
          <p:nvPr/>
        </p:nvGraphicFramePr>
        <p:xfrm>
          <a:off x="6916038" y="2365875"/>
          <a:ext cx="3335337" cy="1597025"/>
        </p:xfrm>
        <a:graphic>
          <a:graphicData uri="http://schemas.openxmlformats.org/presentationml/2006/ole">
            <mc:AlternateContent xmlns:mc="http://schemas.openxmlformats.org/markup-compatibility/2006">
              <mc:Choice xmlns:v="urn:schemas-microsoft-com:vml" Requires="v">
                <p:oleObj name="Equation" r:id="rId2" imgW="2031840" imgH="965160" progId="Equation.DSMT4">
                  <p:embed/>
                </p:oleObj>
              </mc:Choice>
              <mc:Fallback>
                <p:oleObj name="Equation" r:id="rId2" imgW="2031840" imgH="965160" progId="Equation.DSMT4">
                  <p:embed/>
                  <p:pic>
                    <p:nvPicPr>
                      <p:cNvPr id="7" name="Object 10"/>
                      <p:cNvPicPr>
                        <a:picLocks noChangeAspect="1" noChangeArrowheads="1"/>
                      </p:cNvPicPr>
                      <p:nvPr/>
                    </p:nvPicPr>
                    <p:blipFill>
                      <a:blip r:embed="rId3"/>
                      <a:srcRect/>
                      <a:stretch>
                        <a:fillRect/>
                      </a:stretch>
                    </p:blipFill>
                    <p:spPr bwMode="auto">
                      <a:xfrm>
                        <a:off x="6916038" y="2365875"/>
                        <a:ext cx="3335337" cy="1597025"/>
                      </a:xfrm>
                      <a:prstGeom prst="rect">
                        <a:avLst/>
                      </a:prstGeom>
                      <a:noFill/>
                      <a:ln>
                        <a:noFill/>
                      </a:ln>
                    </p:spPr>
                  </p:pic>
                </p:oleObj>
              </mc:Fallback>
            </mc:AlternateContent>
          </a:graphicData>
        </a:graphic>
      </p:graphicFrame>
      <p:graphicFrame>
        <p:nvGraphicFramePr>
          <p:cNvPr id="8" name="Object 10"/>
          <p:cNvGraphicFramePr>
            <a:graphicFrameLocks noChangeAspect="1"/>
          </p:cNvGraphicFramePr>
          <p:nvPr/>
        </p:nvGraphicFramePr>
        <p:xfrm>
          <a:off x="3345564" y="1436472"/>
          <a:ext cx="1930400" cy="787400"/>
        </p:xfrm>
        <a:graphic>
          <a:graphicData uri="http://schemas.openxmlformats.org/presentationml/2006/ole">
            <mc:AlternateContent xmlns:mc="http://schemas.openxmlformats.org/markup-compatibility/2006">
              <mc:Choice xmlns:v="urn:schemas-microsoft-com:vml" Requires="v">
                <p:oleObj name="Equation" r:id="rId4" imgW="965160" imgH="393480" progId="Equation.DSMT4">
                  <p:embed/>
                </p:oleObj>
              </mc:Choice>
              <mc:Fallback>
                <p:oleObj name="Equation" r:id="rId4" imgW="965160" imgH="393480" progId="Equation.DSMT4">
                  <p:embed/>
                  <p:pic>
                    <p:nvPicPr>
                      <p:cNvPr id="8" name="Object 10"/>
                      <p:cNvPicPr>
                        <a:picLocks noChangeAspect="1" noChangeArrowheads="1"/>
                      </p:cNvPicPr>
                      <p:nvPr/>
                    </p:nvPicPr>
                    <p:blipFill>
                      <a:blip r:embed="rId5"/>
                      <a:srcRect/>
                      <a:stretch>
                        <a:fillRect/>
                      </a:stretch>
                    </p:blipFill>
                    <p:spPr bwMode="auto">
                      <a:xfrm>
                        <a:off x="3345564" y="1436472"/>
                        <a:ext cx="1930400" cy="787400"/>
                      </a:xfrm>
                      <a:prstGeom prst="rect">
                        <a:avLst/>
                      </a:prstGeom>
                      <a:noFill/>
                      <a:ln>
                        <a:noFill/>
                      </a:ln>
                    </p:spPr>
                  </p:pic>
                </p:oleObj>
              </mc:Fallback>
            </mc:AlternateContent>
          </a:graphicData>
        </a:graphic>
      </p:graphicFrame>
      <p:graphicFrame>
        <p:nvGraphicFramePr>
          <p:cNvPr id="9" name="Object 10"/>
          <p:cNvGraphicFramePr>
            <a:graphicFrameLocks noChangeAspect="1"/>
          </p:cNvGraphicFramePr>
          <p:nvPr/>
        </p:nvGraphicFramePr>
        <p:xfrm>
          <a:off x="3422558" y="2821337"/>
          <a:ext cx="1776412" cy="482600"/>
        </p:xfrm>
        <a:graphic>
          <a:graphicData uri="http://schemas.openxmlformats.org/presentationml/2006/ole">
            <mc:AlternateContent xmlns:mc="http://schemas.openxmlformats.org/markup-compatibility/2006">
              <mc:Choice xmlns:v="urn:schemas-microsoft-com:vml" Requires="v">
                <p:oleObj name="Equation" r:id="rId6" imgW="888840" imgH="241200" progId="Equation.DSMT4">
                  <p:embed/>
                </p:oleObj>
              </mc:Choice>
              <mc:Fallback>
                <p:oleObj name="Equation" r:id="rId6" imgW="888840" imgH="241200" progId="Equation.DSMT4">
                  <p:embed/>
                  <p:pic>
                    <p:nvPicPr>
                      <p:cNvPr id="9" name="Object 10"/>
                      <p:cNvPicPr>
                        <a:picLocks noChangeAspect="1" noChangeArrowheads="1"/>
                      </p:cNvPicPr>
                      <p:nvPr/>
                    </p:nvPicPr>
                    <p:blipFill>
                      <a:blip r:embed="rId7"/>
                      <a:srcRect/>
                      <a:stretch>
                        <a:fillRect/>
                      </a:stretch>
                    </p:blipFill>
                    <p:spPr bwMode="auto">
                      <a:xfrm>
                        <a:off x="3422558" y="2821337"/>
                        <a:ext cx="1776412" cy="482600"/>
                      </a:xfrm>
                      <a:prstGeom prst="rect">
                        <a:avLst/>
                      </a:prstGeom>
                      <a:noFill/>
                      <a:ln>
                        <a:noFill/>
                      </a:ln>
                    </p:spPr>
                  </p:pic>
                </p:oleObj>
              </mc:Fallback>
            </mc:AlternateContent>
          </a:graphicData>
        </a:graphic>
      </p:graphicFrame>
      <p:graphicFrame>
        <p:nvGraphicFramePr>
          <p:cNvPr id="10" name="Object 2"/>
          <p:cNvGraphicFramePr>
            <a:graphicFrameLocks noChangeAspect="1"/>
          </p:cNvGraphicFramePr>
          <p:nvPr/>
        </p:nvGraphicFramePr>
        <p:xfrm>
          <a:off x="3474151" y="3962900"/>
          <a:ext cx="1801813" cy="863600"/>
        </p:xfrm>
        <a:graphic>
          <a:graphicData uri="http://schemas.openxmlformats.org/presentationml/2006/ole">
            <mc:AlternateContent xmlns:mc="http://schemas.openxmlformats.org/markup-compatibility/2006">
              <mc:Choice xmlns:v="urn:schemas-microsoft-com:vml" Requires="v">
                <p:oleObj name="Equation" r:id="rId8" imgW="901440" imgH="431640" progId="Equation.DSMT4">
                  <p:embed/>
                </p:oleObj>
              </mc:Choice>
              <mc:Fallback>
                <p:oleObj name="Equation" r:id="rId8" imgW="901440" imgH="431640" progId="Equation.DSMT4">
                  <p:embed/>
                  <p:pic>
                    <p:nvPicPr>
                      <p:cNvPr id="10" name="Object 2"/>
                      <p:cNvPicPr>
                        <a:picLocks noChangeAspect="1" noChangeArrowheads="1"/>
                      </p:cNvPicPr>
                      <p:nvPr/>
                    </p:nvPicPr>
                    <p:blipFill>
                      <a:blip r:embed="rId9"/>
                      <a:srcRect/>
                      <a:stretch>
                        <a:fillRect/>
                      </a:stretch>
                    </p:blipFill>
                    <p:spPr bwMode="auto">
                      <a:xfrm>
                        <a:off x="3474151" y="3962900"/>
                        <a:ext cx="1801813" cy="863600"/>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686229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2"/>
          <p:cNvSpPr>
            <a:spLocks/>
          </p:cNvSpPr>
          <p:nvPr/>
        </p:nvSpPr>
        <p:spPr bwMode="auto">
          <a:xfrm>
            <a:off x="2695576" y="2420939"/>
            <a:ext cx="7102475" cy="4371975"/>
          </a:xfrm>
          <a:custGeom>
            <a:avLst/>
            <a:gdLst>
              <a:gd name="T0" fmla="*/ 0 w 4474"/>
              <a:gd name="T1" fmla="*/ 0 h 2754"/>
              <a:gd name="T2" fmla="*/ 2147483646 w 4474"/>
              <a:gd name="T3" fmla="*/ 2147483646 h 2754"/>
              <a:gd name="T4" fmla="*/ 2147483646 w 4474"/>
              <a:gd name="T5" fmla="*/ 2147483646 h 2754"/>
              <a:gd name="T6" fmla="*/ 2147483646 w 4474"/>
              <a:gd name="T7" fmla="*/ 2147483646 h 2754"/>
              <a:gd name="T8" fmla="*/ 2147483646 w 4474"/>
              <a:gd name="T9" fmla="*/ 2147483646 h 2754"/>
              <a:gd name="T10" fmla="*/ 2147483646 w 4474"/>
              <a:gd name="T11" fmla="*/ 2147483646 h 2754"/>
              <a:gd name="T12" fmla="*/ 0 w 4474"/>
              <a:gd name="T13" fmla="*/ 0 h 2754"/>
              <a:gd name="T14" fmla="*/ 0 60000 65536"/>
              <a:gd name="T15" fmla="*/ 0 60000 65536"/>
              <a:gd name="T16" fmla="*/ 0 60000 65536"/>
              <a:gd name="T17" fmla="*/ 0 60000 65536"/>
              <a:gd name="T18" fmla="*/ 0 60000 65536"/>
              <a:gd name="T19" fmla="*/ 0 60000 65536"/>
              <a:gd name="T20" fmla="*/ 0 60000 65536"/>
              <a:gd name="T21" fmla="*/ 0 w 4474"/>
              <a:gd name="T22" fmla="*/ 0 h 2754"/>
              <a:gd name="T23" fmla="*/ 4474 w 4474"/>
              <a:gd name="T24" fmla="*/ 2754 h 27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4" h="2754">
                <a:moveTo>
                  <a:pt x="0" y="0"/>
                </a:moveTo>
                <a:lnTo>
                  <a:pt x="203" y="1559"/>
                </a:lnTo>
                <a:lnTo>
                  <a:pt x="913" y="2747"/>
                </a:lnTo>
                <a:lnTo>
                  <a:pt x="3870" y="2754"/>
                </a:lnTo>
                <a:lnTo>
                  <a:pt x="4291" y="1545"/>
                </a:lnTo>
                <a:lnTo>
                  <a:pt x="4474" y="7"/>
                </a:lnTo>
                <a:lnTo>
                  <a:pt x="0" y="0"/>
                </a:lnTo>
                <a:close/>
              </a:path>
            </a:pathLst>
          </a:custGeom>
          <a:solidFill>
            <a:schemeClr val="accent1">
              <a:alpha val="65881"/>
            </a:schemeClr>
          </a:solidFill>
          <a:ln w="9525" cap="flat" cmpd="sng">
            <a:solidFill>
              <a:schemeClr val="tx1"/>
            </a:solidFill>
            <a:prstDash val="solid"/>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1267" name="Freeform 3" descr="Granite"/>
          <p:cNvSpPr>
            <a:spLocks/>
          </p:cNvSpPr>
          <p:nvPr/>
        </p:nvSpPr>
        <p:spPr bwMode="auto">
          <a:xfrm>
            <a:off x="3452813" y="5621338"/>
            <a:ext cx="5776912" cy="1160462"/>
          </a:xfrm>
          <a:custGeom>
            <a:avLst/>
            <a:gdLst>
              <a:gd name="T0" fmla="*/ 0 w 3639"/>
              <a:gd name="T1" fmla="*/ 0 h 731"/>
              <a:gd name="T2" fmla="*/ 2147483646 w 3639"/>
              <a:gd name="T3" fmla="*/ 2147483646 h 731"/>
              <a:gd name="T4" fmla="*/ 2147483646 w 3639"/>
              <a:gd name="T5" fmla="*/ 2147483646 h 731"/>
              <a:gd name="T6" fmla="*/ 2147483646 w 3639"/>
              <a:gd name="T7" fmla="*/ 2147483646 h 731"/>
              <a:gd name="T8" fmla="*/ 0 w 3639"/>
              <a:gd name="T9" fmla="*/ 0 h 731"/>
              <a:gd name="T10" fmla="*/ 0 60000 65536"/>
              <a:gd name="T11" fmla="*/ 0 60000 65536"/>
              <a:gd name="T12" fmla="*/ 0 60000 65536"/>
              <a:gd name="T13" fmla="*/ 0 60000 65536"/>
              <a:gd name="T14" fmla="*/ 0 60000 65536"/>
              <a:gd name="T15" fmla="*/ 0 w 3639"/>
              <a:gd name="T16" fmla="*/ 0 h 731"/>
              <a:gd name="T17" fmla="*/ 3639 w 3639"/>
              <a:gd name="T18" fmla="*/ 731 h 731"/>
            </a:gdLst>
            <a:ahLst/>
            <a:cxnLst>
              <a:cxn ang="T10">
                <a:pos x="T0" y="T1"/>
              </a:cxn>
              <a:cxn ang="T11">
                <a:pos x="T2" y="T3"/>
              </a:cxn>
              <a:cxn ang="T12">
                <a:pos x="T4" y="T5"/>
              </a:cxn>
              <a:cxn ang="T13">
                <a:pos x="T6" y="T7"/>
              </a:cxn>
              <a:cxn ang="T14">
                <a:pos x="T8" y="T9"/>
              </a:cxn>
            </a:cxnLst>
            <a:rect l="T15" t="T16" r="T17" b="T18"/>
            <a:pathLst>
              <a:path w="3639" h="731">
                <a:moveTo>
                  <a:pt x="0" y="0"/>
                </a:moveTo>
                <a:lnTo>
                  <a:pt x="436" y="731"/>
                </a:lnTo>
                <a:lnTo>
                  <a:pt x="3386" y="731"/>
                </a:lnTo>
                <a:lnTo>
                  <a:pt x="3639" y="21"/>
                </a:lnTo>
                <a:lnTo>
                  <a:pt x="0" y="0"/>
                </a:lnTo>
                <a:close/>
              </a:path>
            </a:pathLst>
          </a:custGeom>
          <a:blipFill dpi="0" rotWithShape="1">
            <a:blip r:embed="rId2"/>
            <a:srcRect/>
            <a:tile tx="0" ty="0" sx="100000" sy="100000" flip="none" algn="tl"/>
          </a:blipFill>
          <a:ln w="9525" cap="flat" cmpd="sng">
            <a:solidFill>
              <a:schemeClr val="tx1"/>
            </a:solidFill>
            <a:prstDash val="solid"/>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1268" name="Text Box 4"/>
          <p:cNvSpPr txBox="1">
            <a:spLocks noChangeArrowheads="1"/>
          </p:cNvSpPr>
          <p:nvPr/>
        </p:nvSpPr>
        <p:spPr bwMode="auto">
          <a:xfrm>
            <a:off x="7389813" y="6303963"/>
            <a:ext cx="15351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6E8778"/>
                </a:solidFill>
                <a:effectLst/>
                <a:uLnTx/>
                <a:uFillTx/>
                <a:latin typeface="Tahoma" panose="020B0604030504040204" pitchFamily="34" charset="0"/>
                <a:ea typeface="+mn-ea"/>
                <a:cs typeface="+mn-cs"/>
              </a:rPr>
              <a:t>Bottom Layer</a:t>
            </a:r>
          </a:p>
        </p:txBody>
      </p:sp>
      <p:sp>
        <p:nvSpPr>
          <p:cNvPr id="11269" name="Text Box 10"/>
          <p:cNvSpPr txBox="1">
            <a:spLocks noChangeArrowheads="1"/>
          </p:cNvSpPr>
          <p:nvPr/>
        </p:nvSpPr>
        <p:spPr bwMode="auto">
          <a:xfrm>
            <a:off x="1652589" y="2632076"/>
            <a:ext cx="1495425" cy="974725"/>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a:ln>
                  <a:noFill/>
                </a:ln>
                <a:solidFill>
                  <a:srgbClr val="000000"/>
                </a:solidFill>
                <a:effectLst/>
                <a:uLnTx/>
                <a:uFillTx/>
                <a:latin typeface="Tahoma" panose="020B0604030504040204" pitchFamily="34" charset="0"/>
                <a:ea typeface="+mn-ea"/>
                <a:cs typeface="+mn-cs"/>
              </a:rPr>
              <a:t>Sediment Inflow</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Clay = 200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Silt = 70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Sand = 1 T/d</a:t>
            </a:r>
          </a:p>
        </p:txBody>
      </p:sp>
      <p:sp>
        <p:nvSpPr>
          <p:cNvPr id="11270" name="Text Box 11"/>
          <p:cNvSpPr txBox="1">
            <a:spLocks noChangeArrowheads="1"/>
          </p:cNvSpPr>
          <p:nvPr/>
        </p:nvSpPr>
        <p:spPr bwMode="auto">
          <a:xfrm>
            <a:off x="3384550" y="2633663"/>
            <a:ext cx="1765300" cy="971550"/>
          </a:xfrm>
          <a:prstGeom prst="rect">
            <a:avLst/>
          </a:prstGeom>
          <a:noFill/>
          <a:ln w="285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a:ln>
                  <a:noFill/>
                </a:ln>
                <a:solidFill>
                  <a:srgbClr val="000000"/>
                </a:solidFill>
                <a:effectLst/>
                <a:uLnTx/>
                <a:uFillTx/>
                <a:latin typeface="Tahoma" panose="020B0604030504040204" pitchFamily="34" charset="0"/>
                <a:ea typeface="+mn-ea"/>
                <a:cs typeface="+mn-cs"/>
              </a:rPr>
              <a:t>Trap Efficiency (TE)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Clay = 0.7</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Silt = 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Sand = 1</a:t>
            </a:r>
          </a:p>
        </p:txBody>
      </p:sp>
      <p:sp>
        <p:nvSpPr>
          <p:cNvPr id="11271" name="Text Box 12"/>
          <p:cNvSpPr txBox="1">
            <a:spLocks noChangeArrowheads="1"/>
          </p:cNvSpPr>
          <p:nvPr/>
        </p:nvSpPr>
        <p:spPr bwMode="auto">
          <a:xfrm>
            <a:off x="4089401" y="5675313"/>
            <a:ext cx="4754563" cy="109855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600" b="1" i="0" u="sng" strike="noStrike" kern="1200" cap="none" spc="0" normalizeH="0" baseline="0" noProof="0" dirty="0">
                <a:ln>
                  <a:noFill/>
                </a:ln>
                <a:solidFill>
                  <a:srgbClr val="000000"/>
                </a:solidFill>
                <a:effectLst/>
                <a:uLnTx/>
                <a:uFillTx/>
                <a:latin typeface="Tahoma" panose="020B0604030504040204" pitchFamily="34" charset="0"/>
                <a:ea typeface="+mn-ea"/>
                <a:cs typeface="+mn-cs"/>
              </a:rPr>
              <a:t>Sediment Deposit=Sediment Inflow X TE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Silt = 140 T/d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Sand = 70 T/d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Gravel = 1 T/d </a:t>
            </a:r>
          </a:p>
        </p:txBody>
      </p:sp>
      <p:sp>
        <p:nvSpPr>
          <p:cNvPr id="11272" name="Text Box 13"/>
          <p:cNvSpPr txBox="1">
            <a:spLocks noChangeArrowheads="1"/>
          </p:cNvSpPr>
          <p:nvPr/>
        </p:nvSpPr>
        <p:spPr bwMode="auto">
          <a:xfrm>
            <a:off x="3095625" y="2800351"/>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rPr>
              <a:t>X</a:t>
            </a:r>
          </a:p>
        </p:txBody>
      </p:sp>
      <p:sp>
        <p:nvSpPr>
          <p:cNvPr id="11273" name="Text Box 14"/>
          <p:cNvSpPr txBox="1">
            <a:spLocks noChangeArrowheads="1"/>
          </p:cNvSpPr>
          <p:nvPr/>
        </p:nvSpPr>
        <p:spPr bwMode="auto">
          <a:xfrm>
            <a:off x="5481639" y="2603500"/>
            <a:ext cx="2936875" cy="1187450"/>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dirty="0">
                <a:ln>
                  <a:noFill/>
                </a:ln>
                <a:solidFill>
                  <a:srgbClr val="000000"/>
                </a:solidFill>
                <a:effectLst/>
                <a:uLnTx/>
                <a:uFillTx/>
                <a:latin typeface="Tahoma" panose="020B0604030504040204" pitchFamily="34" charset="0"/>
                <a:ea typeface="+mn-ea"/>
                <a:cs typeface="+mn-cs"/>
              </a:rPr>
              <a:t>Suspended Sediment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dirty="0">
                <a:ln>
                  <a:noFill/>
                </a:ln>
                <a:solidFill>
                  <a:srgbClr val="000000"/>
                </a:solidFill>
                <a:effectLst/>
                <a:uLnTx/>
                <a:uFillTx/>
                <a:latin typeface="Tahoma" panose="020B0604030504040204" pitchFamily="34" charset="0"/>
                <a:ea typeface="+mn-ea"/>
                <a:cs typeface="+mn-cs"/>
              </a:rPr>
              <a:t>Sediment Inflow-Sediment Deposit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Clay = 60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Silt = 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Sand = 0 T/d</a:t>
            </a:r>
          </a:p>
        </p:txBody>
      </p:sp>
      <p:sp>
        <p:nvSpPr>
          <p:cNvPr id="11275" name="AutoShape 16"/>
          <p:cNvSpPr>
            <a:spLocks noChangeArrowheads="1"/>
          </p:cNvSpPr>
          <p:nvPr/>
        </p:nvSpPr>
        <p:spPr bwMode="auto">
          <a:xfrm rot="3096812">
            <a:off x="4137026" y="4410076"/>
            <a:ext cx="2435225" cy="457200"/>
          </a:xfrm>
          <a:prstGeom prst="rightArrow">
            <a:avLst>
              <a:gd name="adj1" fmla="val 50000"/>
              <a:gd name="adj2" fmla="val 13316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276" name="AutoShape 17"/>
          <p:cNvSpPr>
            <a:spLocks noChangeArrowheads="1"/>
          </p:cNvSpPr>
          <p:nvPr/>
        </p:nvSpPr>
        <p:spPr bwMode="auto">
          <a:xfrm>
            <a:off x="8450264" y="2662238"/>
            <a:ext cx="477837" cy="468312"/>
          </a:xfrm>
          <a:prstGeom prst="rightArrow">
            <a:avLst>
              <a:gd name="adj1" fmla="val 50000"/>
              <a:gd name="adj2" fmla="val 25508"/>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277" name="Text Box 18"/>
          <p:cNvSpPr txBox="1">
            <a:spLocks noChangeArrowheads="1"/>
          </p:cNvSpPr>
          <p:nvPr/>
        </p:nvSpPr>
        <p:spPr bwMode="auto">
          <a:xfrm>
            <a:off x="8963025" y="2595564"/>
            <a:ext cx="1612900" cy="974725"/>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a:ln>
                  <a:noFill/>
                </a:ln>
                <a:solidFill>
                  <a:srgbClr val="000000"/>
                </a:solidFill>
                <a:effectLst/>
                <a:uLnTx/>
                <a:uFillTx/>
                <a:latin typeface="Tahoma" panose="020B0604030504040204" pitchFamily="34" charset="0"/>
                <a:ea typeface="+mn-ea"/>
                <a:cs typeface="+mn-cs"/>
              </a:rPr>
              <a:t>Sediment Outflow</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Clay = 60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By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Volume Ratio</a:t>
            </a:r>
          </a:p>
        </p:txBody>
      </p:sp>
      <mc:AlternateContent xmlns:mc="http://schemas.openxmlformats.org/markup-compatibility/2006" xmlns:a14="http://schemas.microsoft.com/office/drawing/2010/main">
        <mc:Choice Requires="a14">
          <p:sp>
            <p:nvSpPr>
              <p:cNvPr id="11278" name="Object 19"/>
              <p:cNvSpPr txBox="1"/>
              <p:nvPr/>
            </p:nvSpPr>
            <p:spPr bwMode="auto">
              <a:xfrm>
                <a:off x="278262" y="1943363"/>
                <a:ext cx="4244078" cy="357719"/>
              </a:xfrm>
              <a:prstGeom prst="rect">
                <a:avLst/>
              </a:prstGeom>
              <a:solidFill>
                <a:schemeClr val="bg1"/>
              </a:solidFill>
              <a:ln>
                <a:noFill/>
              </a:ln>
            </p:spPr>
            <p:txBody>
              <a:bodyP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Trap</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Efficiency</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d>
                        <m:d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TE</m:t>
                          </m:r>
                        </m:e>
                      </m:d>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by</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Chen</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or</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Brune</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Methods</m:t>
                      </m:r>
                    </m:oMath>
                  </m:oMathPara>
                </a14:m>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mc:Choice>
        <mc:Fallback xmlns="">
          <p:sp>
            <p:nvSpPr>
              <p:cNvPr id="11278" name="Object 19"/>
              <p:cNvSpPr txBox="1">
                <a:spLocks noRot="1" noChangeAspect="1" noMove="1" noResize="1" noEditPoints="1" noAdjustHandles="1" noChangeArrowheads="1" noChangeShapeType="1" noTextEdit="1"/>
              </p:cNvSpPr>
              <p:nvPr/>
            </p:nvSpPr>
            <p:spPr bwMode="auto">
              <a:xfrm>
                <a:off x="278262" y="1943363"/>
                <a:ext cx="4244078" cy="357719"/>
              </a:xfrm>
              <a:prstGeom prst="rect">
                <a:avLst/>
              </a:prstGeom>
              <a:blipFill>
                <a:blip r:embed="rId3"/>
                <a:stretch>
                  <a:fillRect b="-1724"/>
                </a:stretch>
              </a:blipFill>
              <a:ln>
                <a:noFill/>
              </a:ln>
            </p:spPr>
            <p:txBody>
              <a:bodyPr/>
              <a:lstStyle/>
              <a:p>
                <a:r>
                  <a:rPr lang="en-US">
                    <a:noFill/>
                  </a:rPr>
                  <a:t> </a:t>
                </a:r>
              </a:p>
            </p:txBody>
          </p:sp>
        </mc:Fallback>
      </mc:AlternateContent>
      <p:graphicFrame>
        <p:nvGraphicFramePr>
          <p:cNvPr id="11279" name="Object 22"/>
          <p:cNvGraphicFramePr>
            <a:graphicFrameLocks noChangeAspect="1"/>
          </p:cNvGraphicFramePr>
          <p:nvPr/>
        </p:nvGraphicFramePr>
        <p:xfrm>
          <a:off x="7885114" y="1462089"/>
          <a:ext cx="2782887" cy="915987"/>
        </p:xfrm>
        <a:graphic>
          <a:graphicData uri="http://schemas.openxmlformats.org/presentationml/2006/ole">
            <mc:AlternateContent xmlns:mc="http://schemas.openxmlformats.org/markup-compatibility/2006">
              <mc:Choice xmlns:v="urn:schemas-microsoft-com:vml" Requires="v">
                <p:oleObj name="Equation" r:id="rId4" imgW="2565400" imgH="850900" progId="Equation.3">
                  <p:embed/>
                </p:oleObj>
              </mc:Choice>
              <mc:Fallback>
                <p:oleObj name="Equation" r:id="rId4" imgW="2565400" imgH="850900" progId="Equation.3">
                  <p:embed/>
                  <p:pic>
                    <p:nvPicPr>
                      <p:cNvPr id="11279"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114" y="1462089"/>
                        <a:ext cx="2782887" cy="9159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80" name="AutoShape 23"/>
          <p:cNvSpPr>
            <a:spLocks noChangeArrowheads="1"/>
          </p:cNvSpPr>
          <p:nvPr/>
        </p:nvSpPr>
        <p:spPr bwMode="auto">
          <a:xfrm flipV="1">
            <a:off x="6523038" y="2209801"/>
            <a:ext cx="266700" cy="182563"/>
          </a:xfrm>
          <a:prstGeom prst="triangle">
            <a:avLst>
              <a:gd name="adj" fmla="val 50000"/>
            </a:avLst>
          </a:prstGeom>
          <a:noFill/>
          <a:ln w="38100">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11281" name="Group 24"/>
          <p:cNvGrpSpPr>
            <a:grpSpLocks/>
          </p:cNvGrpSpPr>
          <p:nvPr/>
        </p:nvGrpSpPr>
        <p:grpSpPr bwMode="auto">
          <a:xfrm>
            <a:off x="6545264" y="2435226"/>
            <a:ext cx="219075" cy="74613"/>
            <a:chOff x="4409" y="2227"/>
            <a:chExt cx="291" cy="68"/>
          </a:xfrm>
        </p:grpSpPr>
        <p:sp>
          <p:nvSpPr>
            <p:cNvPr id="11283" name="Line 25"/>
            <p:cNvSpPr>
              <a:spLocks noChangeShapeType="1"/>
            </p:cNvSpPr>
            <p:nvPr/>
          </p:nvSpPr>
          <p:spPr bwMode="auto">
            <a:xfrm>
              <a:off x="4409" y="2227"/>
              <a:ext cx="291"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1284" name="Line 26"/>
            <p:cNvSpPr>
              <a:spLocks noChangeShapeType="1"/>
            </p:cNvSpPr>
            <p:nvPr/>
          </p:nvSpPr>
          <p:spPr bwMode="auto">
            <a:xfrm>
              <a:off x="4477" y="2263"/>
              <a:ext cx="156"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1285" name="Line 27"/>
            <p:cNvSpPr>
              <a:spLocks noChangeShapeType="1"/>
            </p:cNvSpPr>
            <p:nvPr/>
          </p:nvSpPr>
          <p:spPr bwMode="auto">
            <a:xfrm>
              <a:off x="4527" y="2295"/>
              <a:ext cx="48"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grpSp>
      <p:sp>
        <p:nvSpPr>
          <p:cNvPr id="11282" name="AutoShape 28"/>
          <p:cNvSpPr>
            <a:spLocks noChangeArrowheads="1"/>
          </p:cNvSpPr>
          <p:nvPr/>
        </p:nvSpPr>
        <p:spPr bwMode="auto">
          <a:xfrm>
            <a:off x="5191125" y="2859089"/>
            <a:ext cx="254000" cy="312737"/>
          </a:xfrm>
          <a:prstGeom prst="right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 name="Title 1">
            <a:extLst>
              <a:ext uri="{FF2B5EF4-FFF2-40B4-BE49-F238E27FC236}">
                <a16:creationId xmlns:a16="http://schemas.microsoft.com/office/drawing/2014/main" id="{5BB902B4-A8A9-9D8E-C8CD-AEC757262C71}"/>
              </a:ext>
            </a:extLst>
          </p:cNvPr>
          <p:cNvSpPr>
            <a:spLocks noGrp="1"/>
          </p:cNvSpPr>
          <p:nvPr>
            <p:ph type="title"/>
          </p:nvPr>
        </p:nvSpPr>
        <p:spPr>
          <a:xfrm>
            <a:off x="863950" y="17883"/>
            <a:ext cx="10222361" cy="1143000"/>
          </a:xfrm>
        </p:spPr>
        <p:txBody>
          <a:bodyPr/>
          <a:lstStyle/>
          <a:p>
            <a:r>
              <a:rPr lang="en-US" dirty="0"/>
              <a:t>Reservoir volume reduction calculation process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63CD62CD-283C-FBAA-84D4-4126DE48AF9E}"/>
              </a:ext>
            </a:extLst>
          </p:cNvPr>
          <p:cNvPicPr>
            <a:picLocks noChangeAspect="1"/>
          </p:cNvPicPr>
          <p:nvPr/>
        </p:nvPicPr>
        <p:blipFill>
          <a:blip r:embed="rId2"/>
          <a:stretch>
            <a:fillRect/>
          </a:stretch>
        </p:blipFill>
        <p:spPr>
          <a:xfrm>
            <a:off x="1228093" y="1773210"/>
            <a:ext cx="2458380" cy="3498246"/>
          </a:xfrm>
          <a:prstGeom prst="rect">
            <a:avLst/>
          </a:prstGeom>
          <a:ln w="25400">
            <a:solidFill>
              <a:schemeClr val="accent1"/>
            </a:solidFill>
          </a:ln>
        </p:spPr>
      </p:pic>
      <p:sp>
        <p:nvSpPr>
          <p:cNvPr id="2" name="Title 1"/>
          <p:cNvSpPr>
            <a:spLocks noGrp="1"/>
          </p:cNvSpPr>
          <p:nvPr>
            <p:ph type="title"/>
          </p:nvPr>
        </p:nvSpPr>
        <p:spPr>
          <a:xfrm>
            <a:off x="756212" y="302472"/>
            <a:ext cx="11197489" cy="994172"/>
          </a:xfrm>
        </p:spPr>
        <p:txBody>
          <a:bodyPr>
            <a:normAutofit fontScale="90000"/>
          </a:bodyPr>
          <a:lstStyle/>
          <a:p>
            <a:r>
              <a:rPr lang="en-US" b="1" dirty="0"/>
              <a:t>HEC-HMS </a:t>
            </a:r>
            <a:r>
              <a:rPr lang="en-US" dirty="0"/>
              <a:t>GUI for two sediment trap efficiency Methods</a:t>
            </a:r>
          </a:p>
        </p:txBody>
      </p:sp>
      <p:grpSp>
        <p:nvGrpSpPr>
          <p:cNvPr id="5" name="Group 4"/>
          <p:cNvGrpSpPr/>
          <p:nvPr/>
        </p:nvGrpSpPr>
        <p:grpSpPr>
          <a:xfrm>
            <a:off x="2671534" y="2877618"/>
            <a:ext cx="1480395" cy="2361825"/>
            <a:chOff x="1530042" y="3036106"/>
            <a:chExt cx="1973860" cy="3149100"/>
          </a:xfrm>
        </p:grpSpPr>
        <p:cxnSp>
          <p:nvCxnSpPr>
            <p:cNvPr id="13" name="Straight Arrow Connector 12"/>
            <p:cNvCxnSpPr>
              <a:cxnSpLocks/>
            </p:cNvCxnSpPr>
            <p:nvPr/>
          </p:nvCxnSpPr>
          <p:spPr>
            <a:xfrm flipV="1">
              <a:off x="1530042" y="3036106"/>
              <a:ext cx="1955814" cy="263722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p:cNvCxnSpPr>
            <p:nvPr/>
          </p:nvCxnSpPr>
          <p:spPr>
            <a:xfrm>
              <a:off x="1530042" y="5796194"/>
              <a:ext cx="1973860" cy="38901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28" name="Picture 27">
            <a:extLst>
              <a:ext uri="{FF2B5EF4-FFF2-40B4-BE49-F238E27FC236}">
                <a16:creationId xmlns:a16="http://schemas.microsoft.com/office/drawing/2014/main" id="{AE2BF15C-8A15-B5C6-4CA8-0E19793C18B7}"/>
              </a:ext>
            </a:extLst>
          </p:cNvPr>
          <p:cNvPicPr>
            <a:picLocks noChangeAspect="1"/>
          </p:cNvPicPr>
          <p:nvPr/>
        </p:nvPicPr>
        <p:blipFill>
          <a:blip r:embed="rId3"/>
          <a:stretch>
            <a:fillRect/>
          </a:stretch>
        </p:blipFill>
        <p:spPr>
          <a:xfrm>
            <a:off x="7924407" y="4117204"/>
            <a:ext cx="3861193" cy="2055689"/>
          </a:xfrm>
          <a:prstGeom prst="rect">
            <a:avLst/>
          </a:prstGeom>
          <a:ln w="12700">
            <a:solidFill>
              <a:schemeClr val="bg2"/>
            </a:solidFill>
          </a:ln>
        </p:spPr>
      </p:pic>
      <p:pic>
        <p:nvPicPr>
          <p:cNvPr id="29" name="Picture 28">
            <a:extLst>
              <a:ext uri="{FF2B5EF4-FFF2-40B4-BE49-F238E27FC236}">
                <a16:creationId xmlns:a16="http://schemas.microsoft.com/office/drawing/2014/main" id="{5611E33A-3392-7561-C176-74B44CC1E6C4}"/>
              </a:ext>
            </a:extLst>
          </p:cNvPr>
          <p:cNvPicPr>
            <a:picLocks noChangeAspect="1"/>
          </p:cNvPicPr>
          <p:nvPr/>
        </p:nvPicPr>
        <p:blipFill>
          <a:blip r:embed="rId4"/>
          <a:stretch>
            <a:fillRect/>
          </a:stretch>
        </p:blipFill>
        <p:spPr>
          <a:xfrm>
            <a:off x="7913088" y="1629843"/>
            <a:ext cx="3861193" cy="2154162"/>
          </a:xfrm>
          <a:prstGeom prst="rect">
            <a:avLst/>
          </a:prstGeom>
          <a:ln w="12700">
            <a:solidFill>
              <a:schemeClr val="bg2"/>
            </a:solidFill>
          </a:ln>
        </p:spPr>
      </p:pic>
      <p:pic>
        <p:nvPicPr>
          <p:cNvPr id="7" name="Picture 6">
            <a:extLst>
              <a:ext uri="{FF2B5EF4-FFF2-40B4-BE49-F238E27FC236}">
                <a16:creationId xmlns:a16="http://schemas.microsoft.com/office/drawing/2014/main" id="{D532345F-030D-F3B0-D774-E477B348C2B6}"/>
              </a:ext>
            </a:extLst>
          </p:cNvPr>
          <p:cNvPicPr>
            <a:picLocks noChangeAspect="1"/>
          </p:cNvPicPr>
          <p:nvPr/>
        </p:nvPicPr>
        <p:blipFill>
          <a:blip r:embed="rId5"/>
          <a:stretch>
            <a:fillRect/>
          </a:stretch>
        </p:blipFill>
        <p:spPr>
          <a:xfrm>
            <a:off x="4170225" y="4326695"/>
            <a:ext cx="3317707" cy="1846198"/>
          </a:xfrm>
          <a:prstGeom prst="rect">
            <a:avLst/>
          </a:prstGeom>
          <a:ln w="19050">
            <a:solidFill>
              <a:schemeClr val="tx1">
                <a:lumMod val="65000"/>
                <a:lumOff val="35000"/>
              </a:schemeClr>
            </a:solidFill>
          </a:ln>
        </p:spPr>
      </p:pic>
      <p:pic>
        <p:nvPicPr>
          <p:cNvPr id="9" name="Picture 8">
            <a:extLst>
              <a:ext uri="{FF2B5EF4-FFF2-40B4-BE49-F238E27FC236}">
                <a16:creationId xmlns:a16="http://schemas.microsoft.com/office/drawing/2014/main" id="{EE7831D6-8D2C-96BD-95BD-F37999B22230}"/>
              </a:ext>
            </a:extLst>
          </p:cNvPr>
          <p:cNvPicPr>
            <a:picLocks noChangeAspect="1"/>
          </p:cNvPicPr>
          <p:nvPr/>
        </p:nvPicPr>
        <p:blipFill>
          <a:blip r:embed="rId6"/>
          <a:stretch>
            <a:fillRect/>
          </a:stretch>
        </p:blipFill>
        <p:spPr>
          <a:xfrm>
            <a:off x="4173315" y="1629843"/>
            <a:ext cx="3287851" cy="2297453"/>
          </a:xfrm>
          <a:prstGeom prst="rect">
            <a:avLst/>
          </a:prstGeom>
          <a:ln w="19050">
            <a:solidFill>
              <a:schemeClr val="tx1">
                <a:lumMod val="65000"/>
                <a:lumOff val="35000"/>
              </a:schemeClr>
            </a:solidFill>
          </a:ln>
        </p:spPr>
      </p:pic>
    </p:spTree>
    <p:extLst>
      <p:ext uri="{BB962C8B-B14F-4D97-AF65-F5344CB8AC3E}">
        <p14:creationId xmlns:p14="http://schemas.microsoft.com/office/powerpoint/2010/main" val="19735413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34E1CA-AD0A-4138-880F-BA4ABCA1D58B}"/>
              </a:ext>
            </a:extLst>
          </p:cNvPr>
          <p:cNvSpPr>
            <a:spLocks noGrp="1"/>
          </p:cNvSpPr>
          <p:nvPr>
            <p:ph type="dt" sz="half" idx="11"/>
          </p:nvPr>
        </p:nvSpPr>
        <p:spPr>
          <a:xfrm>
            <a:off x="9182100" y="6640512"/>
            <a:ext cx="2743200" cy="182880"/>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3" name="Footer Placeholder 2">
            <a:extLst>
              <a:ext uri="{FF2B5EF4-FFF2-40B4-BE49-F238E27FC236}">
                <a16:creationId xmlns:a16="http://schemas.microsoft.com/office/drawing/2014/main" id="{DFF2CA50-9BFD-40A7-BF62-9B1C2D68931C}"/>
              </a:ext>
            </a:extLst>
          </p:cNvPr>
          <p:cNvSpPr>
            <a:spLocks noGrp="1"/>
          </p:cNvSpPr>
          <p:nvPr>
            <p:ph type="ftr" sz="quarter" idx="12"/>
          </p:nvPr>
        </p:nvSpPr>
        <p:spPr>
          <a:xfrm>
            <a:off x="276225" y="6640512"/>
            <a:ext cx="4114800" cy="182880"/>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Title 4">
            <a:extLst>
              <a:ext uri="{FF2B5EF4-FFF2-40B4-BE49-F238E27FC236}">
                <a16:creationId xmlns:a16="http://schemas.microsoft.com/office/drawing/2014/main" id="{6E179496-303B-4F55-9A42-3BD4074D6C8C}"/>
              </a:ext>
            </a:extLst>
          </p:cNvPr>
          <p:cNvSpPr>
            <a:spLocks noGrp="1"/>
          </p:cNvSpPr>
          <p:nvPr>
            <p:ph type="title"/>
          </p:nvPr>
        </p:nvSpPr>
        <p:spPr>
          <a:xfrm>
            <a:off x="276224" y="206725"/>
            <a:ext cx="11649075" cy="1325563"/>
          </a:xfrm>
        </p:spPr>
        <p:txBody>
          <a:bodyPr/>
          <a:lstStyle/>
          <a:p>
            <a:r>
              <a:rPr lang="en-US" dirty="0"/>
              <a:t>Tuttle Creek Results with Reservoir Volume Reduction</a:t>
            </a:r>
          </a:p>
        </p:txBody>
      </p:sp>
      <p:pic>
        <p:nvPicPr>
          <p:cNvPr id="4" name="Picture 3">
            <a:extLst>
              <a:ext uri="{FF2B5EF4-FFF2-40B4-BE49-F238E27FC236}">
                <a16:creationId xmlns:a16="http://schemas.microsoft.com/office/drawing/2014/main" id="{CF09EEA4-FF50-463D-97D2-FB42DC2D7987}"/>
              </a:ext>
            </a:extLst>
          </p:cNvPr>
          <p:cNvPicPr>
            <a:picLocks noChangeAspect="1"/>
          </p:cNvPicPr>
          <p:nvPr/>
        </p:nvPicPr>
        <p:blipFill>
          <a:blip r:embed="rId3"/>
          <a:stretch>
            <a:fillRect/>
          </a:stretch>
        </p:blipFill>
        <p:spPr>
          <a:xfrm>
            <a:off x="0" y="2730782"/>
            <a:ext cx="8595528" cy="4127218"/>
          </a:xfrm>
          <a:prstGeom prst="rect">
            <a:avLst/>
          </a:prstGeom>
        </p:spPr>
      </p:pic>
      <p:graphicFrame>
        <p:nvGraphicFramePr>
          <p:cNvPr id="7" name="Chart 6">
            <a:extLst>
              <a:ext uri="{FF2B5EF4-FFF2-40B4-BE49-F238E27FC236}">
                <a16:creationId xmlns:a16="http://schemas.microsoft.com/office/drawing/2014/main" id="{04A9D049-30AD-5152-FFDC-462B783A3550}"/>
              </a:ext>
            </a:extLst>
          </p:cNvPr>
          <p:cNvGraphicFramePr>
            <a:graphicFrameLocks/>
          </p:cNvGraphicFramePr>
          <p:nvPr>
            <p:extLst>
              <p:ext uri="{D42A27DB-BD31-4B8C-83A1-F6EECF244321}">
                <p14:modId xmlns:p14="http://schemas.microsoft.com/office/powerpoint/2010/main" val="3596461491"/>
              </p:ext>
            </p:extLst>
          </p:nvPr>
        </p:nvGraphicFramePr>
        <p:xfrm>
          <a:off x="7489766" y="1424718"/>
          <a:ext cx="4510077" cy="311403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262829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59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Reservoir Element</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p:txBody>
          <a:bodyPr/>
          <a:lstStyle/>
          <a:p>
            <a:r>
              <a:rPr lang="en-US" dirty="0"/>
              <a:t>One of the seven basin model element types</a:t>
            </a:r>
          </a:p>
          <a:p>
            <a:r>
              <a:rPr lang="en-US" dirty="0"/>
              <a:t>One upstream element</a:t>
            </a:r>
          </a:p>
          <a:p>
            <a:r>
              <a:rPr lang="en-US" dirty="0"/>
              <a:t>Up to two downstream elements</a:t>
            </a:r>
          </a:p>
          <a:p>
            <a:pPr lvl="1"/>
            <a:r>
              <a:rPr lang="en-US" dirty="0"/>
              <a:t>Main</a:t>
            </a:r>
          </a:p>
          <a:p>
            <a:pPr lvl="1"/>
            <a:r>
              <a:rPr lang="en-US" dirty="0"/>
              <a:t>Auxiliary</a:t>
            </a:r>
          </a:p>
          <a:p>
            <a:r>
              <a:rPr lang="en-US" dirty="0"/>
              <a:t>Five routing methods</a:t>
            </a:r>
          </a:p>
          <a:p>
            <a:pPr lvl="1"/>
            <a:r>
              <a:rPr lang="en-US" dirty="0"/>
              <a:t>None, Outflow Curve, Outflow Structures, Rule-Based Operations, Specified Release</a:t>
            </a:r>
          </a:p>
        </p:txBody>
      </p:sp>
      <p:pic>
        <p:nvPicPr>
          <p:cNvPr id="3" name="Picture 2">
            <a:extLst>
              <a:ext uri="{FF2B5EF4-FFF2-40B4-BE49-F238E27FC236}">
                <a16:creationId xmlns:a16="http://schemas.microsoft.com/office/drawing/2014/main" id="{C5AD73EA-E567-FCB7-6D82-B8263A6F1276}"/>
              </a:ext>
            </a:extLst>
          </p:cNvPr>
          <p:cNvPicPr>
            <a:picLocks noChangeAspect="1"/>
          </p:cNvPicPr>
          <p:nvPr/>
        </p:nvPicPr>
        <p:blipFill>
          <a:blip r:embed="rId3"/>
          <a:stretch>
            <a:fillRect/>
          </a:stretch>
        </p:blipFill>
        <p:spPr>
          <a:xfrm>
            <a:off x="5902874" y="365125"/>
            <a:ext cx="6034803" cy="1024777"/>
          </a:xfrm>
          <a:prstGeom prst="rect">
            <a:avLst/>
          </a:prstGeom>
        </p:spPr>
      </p:pic>
    </p:spTree>
    <p:extLst>
      <p:ext uri="{BB962C8B-B14F-4D97-AF65-F5344CB8AC3E}">
        <p14:creationId xmlns:p14="http://schemas.microsoft.com/office/powerpoint/2010/main" val="3943644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D9D62-C6A5-0251-BC3E-C1FA2100C5DB}"/>
              </a:ext>
            </a:extLst>
          </p:cNvPr>
          <p:cNvSpPr>
            <a:spLocks noGrp="1"/>
          </p:cNvSpPr>
          <p:nvPr>
            <p:ph type="title"/>
          </p:nvPr>
        </p:nvSpPr>
        <p:spPr>
          <a:xfrm>
            <a:off x="838200" y="253"/>
            <a:ext cx="10515600" cy="1110090"/>
          </a:xfrm>
        </p:spPr>
        <p:txBody>
          <a:bodyPr/>
          <a:lstStyle/>
          <a:p>
            <a:r>
              <a:rPr lang="en-US" dirty="0">
                <a:highlight>
                  <a:srgbClr val="FFFFFF"/>
                </a:highlight>
              </a:rPr>
              <a:t>Geometry (Storage Method)</a:t>
            </a:r>
          </a:p>
        </p:txBody>
      </p:sp>
      <p:sp>
        <p:nvSpPr>
          <p:cNvPr id="3" name="Content Placeholder 2">
            <a:extLst>
              <a:ext uri="{FF2B5EF4-FFF2-40B4-BE49-F238E27FC236}">
                <a16:creationId xmlns:a16="http://schemas.microsoft.com/office/drawing/2014/main" id="{285572D0-ECE4-01B8-0D74-31C6C8904E41}"/>
              </a:ext>
            </a:extLst>
          </p:cNvPr>
          <p:cNvSpPr>
            <a:spLocks noGrp="1"/>
          </p:cNvSpPr>
          <p:nvPr>
            <p:ph idx="1"/>
          </p:nvPr>
        </p:nvSpPr>
        <p:spPr>
          <a:xfrm>
            <a:off x="838200" y="993706"/>
            <a:ext cx="10515600" cy="445661"/>
          </a:xfrm>
        </p:spPr>
        <p:txBody>
          <a:bodyPr>
            <a:normAutofit lnSpcReduction="10000"/>
          </a:bodyPr>
          <a:lstStyle/>
          <a:p>
            <a:r>
              <a:rPr lang="en-US" dirty="0"/>
              <a:t>Reservoir computes the continuity equation</a:t>
            </a:r>
          </a:p>
        </p:txBody>
      </p:sp>
      <p:graphicFrame>
        <p:nvGraphicFramePr>
          <p:cNvPr id="4" name="Table 4">
            <a:extLst>
              <a:ext uri="{FF2B5EF4-FFF2-40B4-BE49-F238E27FC236}">
                <a16:creationId xmlns:a16="http://schemas.microsoft.com/office/drawing/2014/main" id="{4DE78B76-706C-6661-B427-CCEEBEDBF8A0}"/>
              </a:ext>
            </a:extLst>
          </p:cNvPr>
          <p:cNvGraphicFramePr>
            <a:graphicFrameLocks noGrp="1"/>
          </p:cNvGraphicFramePr>
          <p:nvPr>
            <p:extLst>
              <p:ext uri="{D42A27DB-BD31-4B8C-83A1-F6EECF244321}">
                <p14:modId xmlns:p14="http://schemas.microsoft.com/office/powerpoint/2010/main" val="3483944878"/>
              </p:ext>
            </p:extLst>
          </p:nvPr>
        </p:nvGraphicFramePr>
        <p:xfrm>
          <a:off x="2137512" y="1447975"/>
          <a:ext cx="9629192" cy="3844046"/>
        </p:xfrm>
        <a:graphic>
          <a:graphicData uri="http://schemas.openxmlformats.org/drawingml/2006/table">
            <a:tbl>
              <a:tblPr firstRow="1">
                <a:tableStyleId>{073A0DAA-6AF3-43AB-8588-CEC1D06C72B9}</a:tableStyleId>
              </a:tblPr>
              <a:tblGrid>
                <a:gridCol w="2407298">
                  <a:extLst>
                    <a:ext uri="{9D8B030D-6E8A-4147-A177-3AD203B41FA5}">
                      <a16:colId xmlns:a16="http://schemas.microsoft.com/office/drawing/2014/main" val="3497861445"/>
                    </a:ext>
                  </a:extLst>
                </a:gridCol>
                <a:gridCol w="2407298">
                  <a:extLst>
                    <a:ext uri="{9D8B030D-6E8A-4147-A177-3AD203B41FA5}">
                      <a16:colId xmlns:a16="http://schemas.microsoft.com/office/drawing/2014/main" val="1862846730"/>
                    </a:ext>
                  </a:extLst>
                </a:gridCol>
                <a:gridCol w="2407298">
                  <a:extLst>
                    <a:ext uri="{9D8B030D-6E8A-4147-A177-3AD203B41FA5}">
                      <a16:colId xmlns:a16="http://schemas.microsoft.com/office/drawing/2014/main" val="3136178350"/>
                    </a:ext>
                  </a:extLst>
                </a:gridCol>
                <a:gridCol w="2407298">
                  <a:extLst>
                    <a:ext uri="{9D8B030D-6E8A-4147-A177-3AD203B41FA5}">
                      <a16:colId xmlns:a16="http://schemas.microsoft.com/office/drawing/2014/main" val="2028719202"/>
                    </a:ext>
                  </a:extLst>
                </a:gridCol>
              </a:tblGrid>
              <a:tr h="808176">
                <a:tc>
                  <a:txBody>
                    <a:bodyPr/>
                    <a:lstStyle/>
                    <a:p>
                      <a:r>
                        <a:rPr lang="en-US" sz="2000" dirty="0"/>
                        <a:t>Outflow Curve</a:t>
                      </a:r>
                    </a:p>
                  </a:txBody>
                  <a:tcPr/>
                </a:tc>
                <a:tc>
                  <a:txBody>
                    <a:bodyPr/>
                    <a:lstStyle/>
                    <a:p>
                      <a:r>
                        <a:rPr lang="en-US" sz="2000" dirty="0"/>
                        <a:t>Outflow Structures</a:t>
                      </a:r>
                    </a:p>
                  </a:txBody>
                  <a:tcPr/>
                </a:tc>
                <a:tc>
                  <a:txBody>
                    <a:bodyPr/>
                    <a:lstStyle/>
                    <a:p>
                      <a:r>
                        <a:rPr lang="en-US" sz="2000" dirty="0"/>
                        <a:t>Rule-Based Operations</a:t>
                      </a:r>
                    </a:p>
                  </a:txBody>
                  <a:tcPr/>
                </a:tc>
                <a:tc>
                  <a:txBody>
                    <a:bodyPr/>
                    <a:lstStyle/>
                    <a:p>
                      <a:r>
                        <a:rPr lang="en-US" sz="2000" dirty="0"/>
                        <a:t>Specified Release</a:t>
                      </a:r>
                    </a:p>
                  </a:txBody>
                  <a:tcPr/>
                </a:tc>
                <a:extLst>
                  <a:ext uri="{0D108BD9-81ED-4DB2-BD59-A6C34878D82A}">
                    <a16:rowId xmlns:a16="http://schemas.microsoft.com/office/drawing/2014/main" val="1995864386"/>
                  </a:ext>
                </a:extLst>
              </a:tr>
              <a:tr h="718478">
                <a:tc>
                  <a:txBody>
                    <a:bodyPr/>
                    <a:lstStyle/>
                    <a:p>
                      <a:r>
                        <a:rPr lang="en-US" sz="2000" dirty="0"/>
                        <a:t>Elevation-Area-Discharge</a:t>
                      </a:r>
                    </a:p>
                  </a:txBody>
                  <a:tcPr>
                    <a:solidFill>
                      <a:schemeClr val="accent2">
                        <a:lumMod val="40000"/>
                        <a:lumOff val="60000"/>
                      </a:schemeClr>
                    </a:solidFill>
                  </a:tcPr>
                </a:tc>
                <a:tc>
                  <a:txBody>
                    <a:bodyPr/>
                    <a:lstStyle/>
                    <a:p>
                      <a:r>
                        <a:rPr lang="en-US" sz="2000" kern="1200" dirty="0">
                          <a:solidFill>
                            <a:schemeClr val="dk1"/>
                          </a:solidFill>
                          <a:latin typeface="+mn-lt"/>
                          <a:ea typeface="+mn-ea"/>
                          <a:cs typeface="+mn-cs"/>
                        </a:rPr>
                        <a:t>Elevation-Area</a:t>
                      </a:r>
                    </a:p>
                  </a:txBody>
                  <a:tcPr>
                    <a:solidFill>
                      <a:schemeClr val="accent2">
                        <a:lumMod val="40000"/>
                        <a:lumOff val="60000"/>
                      </a:schemeClr>
                    </a:solidFill>
                  </a:tcPr>
                </a:tc>
                <a:tc>
                  <a:txBody>
                    <a:bodyPr/>
                    <a:lstStyle/>
                    <a:p>
                      <a:r>
                        <a:rPr lang="en-US" sz="2000" dirty="0"/>
                        <a:t>Elevation-Area</a:t>
                      </a:r>
                    </a:p>
                  </a:txBody>
                  <a:tcPr>
                    <a:solidFill>
                      <a:schemeClr val="accent2">
                        <a:lumMod val="40000"/>
                        <a:lumOff val="60000"/>
                      </a:schemeClr>
                    </a:solidFill>
                  </a:tcPr>
                </a:tc>
                <a:tc>
                  <a:txBody>
                    <a:bodyPr/>
                    <a:lstStyle/>
                    <a:p>
                      <a:r>
                        <a:rPr lang="en-US" sz="2000" dirty="0"/>
                        <a:t>Elevation-Area</a:t>
                      </a:r>
                    </a:p>
                  </a:txBody>
                  <a:tcPr>
                    <a:solidFill>
                      <a:schemeClr val="accent2">
                        <a:lumMod val="40000"/>
                        <a:lumOff val="60000"/>
                      </a:schemeClr>
                    </a:solidFill>
                  </a:tcPr>
                </a:tc>
                <a:extLst>
                  <a:ext uri="{0D108BD9-81ED-4DB2-BD59-A6C34878D82A}">
                    <a16:rowId xmlns:a16="http://schemas.microsoft.com/office/drawing/2014/main" val="2543320818"/>
                  </a:ext>
                </a:extLst>
              </a:tr>
              <a:tr h="808176">
                <a:tc>
                  <a:txBody>
                    <a:bodyPr/>
                    <a:lstStyle/>
                    <a:p>
                      <a:r>
                        <a:rPr lang="en-US" sz="2000" dirty="0"/>
                        <a:t>Elevation-Storage-Area-Discharge</a:t>
                      </a:r>
                    </a:p>
                  </a:txBody>
                  <a:tcPr>
                    <a:solidFill>
                      <a:schemeClr val="accent2">
                        <a:lumMod val="40000"/>
                        <a:lumOff val="60000"/>
                      </a:schemeClr>
                    </a:solidFill>
                  </a:tcPr>
                </a:tc>
                <a:tc>
                  <a:txBody>
                    <a:bodyPr/>
                    <a:lstStyle/>
                    <a:p>
                      <a:r>
                        <a:rPr lang="en-US" sz="2000" dirty="0"/>
                        <a:t>Elevation-Storage</a:t>
                      </a:r>
                    </a:p>
                  </a:txBody>
                  <a:tcPr/>
                </a:tc>
                <a:tc>
                  <a:txBody>
                    <a:bodyPr/>
                    <a:lstStyle/>
                    <a:p>
                      <a:r>
                        <a:rPr lang="en-US" sz="2000" dirty="0"/>
                        <a:t>Elevation-Storage</a:t>
                      </a:r>
                    </a:p>
                  </a:txBody>
                  <a:tcPr/>
                </a:tc>
                <a:tc>
                  <a:txBody>
                    <a:bodyPr/>
                    <a:lstStyle/>
                    <a:p>
                      <a:r>
                        <a:rPr lang="en-US" sz="2000" dirty="0"/>
                        <a:t>Elevation-Storage</a:t>
                      </a:r>
                    </a:p>
                  </a:txBody>
                  <a:tcPr/>
                </a:tc>
                <a:extLst>
                  <a:ext uri="{0D108BD9-81ED-4DB2-BD59-A6C34878D82A}">
                    <a16:rowId xmlns:a16="http://schemas.microsoft.com/office/drawing/2014/main" val="4212986352"/>
                  </a:ext>
                </a:extLst>
              </a:tr>
              <a:tr h="808176">
                <a:tc>
                  <a:txBody>
                    <a:bodyPr/>
                    <a:lstStyle/>
                    <a:p>
                      <a:r>
                        <a:rPr lang="en-US" sz="2000" dirty="0"/>
                        <a:t>Elevation-Storage-Discharge</a:t>
                      </a:r>
                    </a:p>
                  </a:txBody>
                  <a:tcPr/>
                </a:tc>
                <a:tc>
                  <a:txBody>
                    <a:bodyPr/>
                    <a:lstStyle/>
                    <a:p>
                      <a:r>
                        <a:rPr lang="en-US" sz="2000" dirty="0"/>
                        <a:t>Elevation-Storage-Area</a:t>
                      </a:r>
                    </a:p>
                  </a:txBody>
                  <a:tcPr>
                    <a:solidFill>
                      <a:schemeClr val="accent2">
                        <a:lumMod val="40000"/>
                        <a:lumOff val="60000"/>
                      </a:schemeClr>
                    </a:solidFill>
                  </a:tcPr>
                </a:tc>
                <a:tc>
                  <a:txBody>
                    <a:bodyPr/>
                    <a:lstStyle/>
                    <a:p>
                      <a:r>
                        <a:rPr lang="en-US" sz="2000" dirty="0"/>
                        <a:t>Elevation-Storage-Area</a:t>
                      </a:r>
                    </a:p>
                  </a:txBody>
                  <a:tcPr>
                    <a:solidFill>
                      <a:schemeClr val="accent2">
                        <a:lumMod val="40000"/>
                        <a:lumOff val="60000"/>
                      </a:schemeClr>
                    </a:solidFill>
                  </a:tcPr>
                </a:tc>
                <a:tc>
                  <a:txBody>
                    <a:bodyPr/>
                    <a:lstStyle/>
                    <a:p>
                      <a:endParaRPr lang="en-US" sz="2000" dirty="0"/>
                    </a:p>
                  </a:txBody>
                  <a:tcPr/>
                </a:tc>
                <a:extLst>
                  <a:ext uri="{0D108BD9-81ED-4DB2-BD59-A6C34878D82A}">
                    <a16:rowId xmlns:a16="http://schemas.microsoft.com/office/drawing/2014/main" val="2231702199"/>
                  </a:ext>
                </a:extLst>
              </a:tr>
              <a:tr h="563274">
                <a:tc>
                  <a:txBody>
                    <a:bodyPr/>
                    <a:lstStyle/>
                    <a:p>
                      <a:r>
                        <a:rPr lang="en-US" sz="2000" dirty="0"/>
                        <a:t>Storage-Discharge</a:t>
                      </a:r>
                    </a:p>
                    <a:p>
                      <a:r>
                        <a:rPr lang="en-US" sz="2000" dirty="0"/>
                        <a:t>(</a:t>
                      </a:r>
                      <a:r>
                        <a:rPr lang="en-US" sz="2000" dirty="0">
                          <a:solidFill>
                            <a:srgbClr val="FF0000"/>
                          </a:solidFill>
                        </a:rPr>
                        <a:t>Simplest Option</a:t>
                      </a:r>
                      <a:r>
                        <a:rPr lang="en-US" sz="2000" dirty="0"/>
                        <a:t>)</a:t>
                      </a:r>
                    </a:p>
                  </a:txBody>
                  <a:tcPr/>
                </a:tc>
                <a:tc>
                  <a:txBody>
                    <a:bodyPr/>
                    <a:lstStyle/>
                    <a:p>
                      <a:endParaRPr lang="en-US" sz="2000"/>
                    </a:p>
                  </a:txBody>
                  <a:tcPr/>
                </a:tc>
                <a:tc>
                  <a:txBody>
                    <a:bodyPr/>
                    <a:lstStyle/>
                    <a:p>
                      <a:endParaRPr lang="en-US" sz="2000"/>
                    </a:p>
                  </a:txBody>
                  <a:tcPr/>
                </a:tc>
                <a:tc>
                  <a:txBody>
                    <a:bodyPr/>
                    <a:lstStyle/>
                    <a:p>
                      <a:endParaRPr lang="en-US" sz="2000" dirty="0"/>
                    </a:p>
                  </a:txBody>
                  <a:tcPr/>
                </a:tc>
                <a:extLst>
                  <a:ext uri="{0D108BD9-81ED-4DB2-BD59-A6C34878D82A}">
                    <a16:rowId xmlns:a16="http://schemas.microsoft.com/office/drawing/2014/main" val="17305606"/>
                  </a:ext>
                </a:extLst>
              </a:tr>
            </a:tbl>
          </a:graphicData>
        </a:graphic>
      </p:graphicFrame>
      <p:pic>
        <p:nvPicPr>
          <p:cNvPr id="8" name="Picture 7">
            <a:extLst>
              <a:ext uri="{FF2B5EF4-FFF2-40B4-BE49-F238E27FC236}">
                <a16:creationId xmlns:a16="http://schemas.microsoft.com/office/drawing/2014/main" id="{0D26A6BB-E82E-B448-63B5-F71090C82B46}"/>
              </a:ext>
            </a:extLst>
          </p:cNvPr>
          <p:cNvPicPr>
            <a:picLocks noChangeAspect="1"/>
          </p:cNvPicPr>
          <p:nvPr/>
        </p:nvPicPr>
        <p:blipFill>
          <a:blip r:embed="rId3"/>
          <a:stretch>
            <a:fillRect/>
          </a:stretch>
        </p:blipFill>
        <p:spPr>
          <a:xfrm>
            <a:off x="2137511" y="5351918"/>
            <a:ext cx="2403319" cy="1440765"/>
          </a:xfrm>
          <a:prstGeom prst="rect">
            <a:avLst/>
          </a:prstGeom>
        </p:spPr>
      </p:pic>
      <p:pic>
        <p:nvPicPr>
          <p:cNvPr id="10" name="Picture 9">
            <a:extLst>
              <a:ext uri="{FF2B5EF4-FFF2-40B4-BE49-F238E27FC236}">
                <a16:creationId xmlns:a16="http://schemas.microsoft.com/office/drawing/2014/main" id="{0EAA3057-6DDA-65E7-F94A-8C6899212D2B}"/>
              </a:ext>
            </a:extLst>
          </p:cNvPr>
          <p:cNvPicPr>
            <a:picLocks noChangeAspect="1"/>
          </p:cNvPicPr>
          <p:nvPr/>
        </p:nvPicPr>
        <p:blipFill>
          <a:blip r:embed="rId4"/>
          <a:stretch>
            <a:fillRect/>
          </a:stretch>
        </p:blipFill>
        <p:spPr>
          <a:xfrm>
            <a:off x="4540830" y="5351917"/>
            <a:ext cx="2403319" cy="1432158"/>
          </a:xfrm>
          <a:prstGeom prst="rect">
            <a:avLst/>
          </a:prstGeom>
        </p:spPr>
      </p:pic>
      <p:pic>
        <p:nvPicPr>
          <p:cNvPr id="12" name="Picture 11">
            <a:extLst>
              <a:ext uri="{FF2B5EF4-FFF2-40B4-BE49-F238E27FC236}">
                <a16:creationId xmlns:a16="http://schemas.microsoft.com/office/drawing/2014/main" id="{861984D6-37EC-26A5-2BCB-641F6FACF24B}"/>
              </a:ext>
            </a:extLst>
          </p:cNvPr>
          <p:cNvPicPr>
            <a:picLocks noChangeAspect="1"/>
          </p:cNvPicPr>
          <p:nvPr/>
        </p:nvPicPr>
        <p:blipFill>
          <a:blip r:embed="rId5"/>
          <a:stretch>
            <a:fillRect/>
          </a:stretch>
        </p:blipFill>
        <p:spPr>
          <a:xfrm>
            <a:off x="6944148" y="5351917"/>
            <a:ext cx="2403319" cy="1438303"/>
          </a:xfrm>
          <a:prstGeom prst="rect">
            <a:avLst/>
          </a:prstGeom>
        </p:spPr>
      </p:pic>
      <p:pic>
        <p:nvPicPr>
          <p:cNvPr id="14" name="Picture 13">
            <a:extLst>
              <a:ext uri="{FF2B5EF4-FFF2-40B4-BE49-F238E27FC236}">
                <a16:creationId xmlns:a16="http://schemas.microsoft.com/office/drawing/2014/main" id="{7A21C621-B45C-04AE-998A-FEC8A87BE28A}"/>
              </a:ext>
            </a:extLst>
          </p:cNvPr>
          <p:cNvPicPr>
            <a:picLocks noChangeAspect="1"/>
          </p:cNvPicPr>
          <p:nvPr/>
        </p:nvPicPr>
        <p:blipFill>
          <a:blip r:embed="rId6"/>
          <a:stretch>
            <a:fillRect/>
          </a:stretch>
        </p:blipFill>
        <p:spPr>
          <a:xfrm>
            <a:off x="9347467" y="5357177"/>
            <a:ext cx="2403318" cy="1435506"/>
          </a:xfrm>
          <a:prstGeom prst="rect">
            <a:avLst/>
          </a:prstGeom>
        </p:spPr>
      </p:pic>
      <p:sp>
        <p:nvSpPr>
          <p:cNvPr id="6" name="TextBox 5">
            <a:extLst>
              <a:ext uri="{FF2B5EF4-FFF2-40B4-BE49-F238E27FC236}">
                <a16:creationId xmlns:a16="http://schemas.microsoft.com/office/drawing/2014/main" id="{F68A12C9-5168-F3DD-46C4-6E515403517A}"/>
              </a:ext>
            </a:extLst>
          </p:cNvPr>
          <p:cNvSpPr txBox="1"/>
          <p:nvPr/>
        </p:nvSpPr>
        <p:spPr>
          <a:xfrm>
            <a:off x="85520" y="4507924"/>
            <a:ext cx="1861692" cy="646331"/>
          </a:xfrm>
          <a:prstGeom prst="rect">
            <a:avLst/>
          </a:prstGeom>
          <a:solidFill>
            <a:schemeClr val="accent2">
              <a:lumMod val="40000"/>
              <a:lumOff val="60000"/>
            </a:schemeClr>
          </a:solidFill>
        </p:spPr>
        <p:txBody>
          <a:bodyPr wrap="square" rtlCol="0">
            <a:spAutoFit/>
          </a:bodyPr>
          <a:lstStyle/>
          <a:p>
            <a:r>
              <a:rPr lang="en-US" dirty="0"/>
              <a:t>Sediment Routing Available Method</a:t>
            </a:r>
          </a:p>
        </p:txBody>
      </p:sp>
    </p:spTree>
    <p:extLst>
      <p:ext uri="{BB962C8B-B14F-4D97-AF65-F5344CB8AC3E}">
        <p14:creationId xmlns:p14="http://schemas.microsoft.com/office/powerpoint/2010/main" val="2239108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CDFB1-7667-4F49-E42A-8213B2C94C1A}"/>
              </a:ext>
            </a:extLst>
          </p:cNvPr>
          <p:cNvSpPr>
            <a:spLocks noGrp="1"/>
          </p:cNvSpPr>
          <p:nvPr>
            <p:ph type="title"/>
          </p:nvPr>
        </p:nvSpPr>
        <p:spPr/>
        <p:txBody>
          <a:bodyPr/>
          <a:lstStyle/>
          <a:p>
            <a:r>
              <a:rPr lang="en-US"/>
              <a:t>Initial Conditions</a:t>
            </a:r>
            <a:endParaRPr lang="en-US" dirty="0"/>
          </a:p>
        </p:txBody>
      </p:sp>
      <p:sp>
        <p:nvSpPr>
          <p:cNvPr id="3" name="Content Placeholder 2">
            <a:extLst>
              <a:ext uri="{FF2B5EF4-FFF2-40B4-BE49-F238E27FC236}">
                <a16:creationId xmlns:a16="http://schemas.microsoft.com/office/drawing/2014/main" id="{4E85B03B-E55D-592F-A683-854993E12B72}"/>
              </a:ext>
            </a:extLst>
          </p:cNvPr>
          <p:cNvSpPr>
            <a:spLocks noGrp="1"/>
          </p:cNvSpPr>
          <p:nvPr>
            <p:ph idx="1"/>
          </p:nvPr>
        </p:nvSpPr>
        <p:spPr/>
        <p:txBody>
          <a:bodyPr/>
          <a:lstStyle/>
          <a:p>
            <a:r>
              <a:rPr lang="en-US" dirty="0"/>
              <a:t>State information required for simulation start</a:t>
            </a:r>
          </a:p>
          <a:p>
            <a:r>
              <a:rPr lang="en-US" dirty="0"/>
              <a:t>Available options depend on selected storage method</a:t>
            </a:r>
          </a:p>
          <a:p>
            <a:pPr lvl="1"/>
            <a:r>
              <a:rPr lang="en-US" dirty="0"/>
              <a:t>Storage </a:t>
            </a:r>
            <a:r>
              <a:rPr lang="en-US" dirty="0">
                <a:solidFill>
                  <a:srgbClr val="C00000"/>
                </a:solidFill>
              </a:rPr>
              <a:t>(simplest)</a:t>
            </a:r>
          </a:p>
          <a:p>
            <a:pPr lvl="1"/>
            <a:r>
              <a:rPr lang="en-US" dirty="0"/>
              <a:t>Elevation</a:t>
            </a:r>
          </a:p>
          <a:p>
            <a:pPr lvl="1"/>
            <a:r>
              <a:rPr lang="en-US" dirty="0"/>
              <a:t>Discharge</a:t>
            </a:r>
          </a:p>
          <a:p>
            <a:pPr lvl="1"/>
            <a:r>
              <a:rPr lang="en-US" dirty="0"/>
              <a:t>Inflow = Outflow</a:t>
            </a:r>
          </a:p>
        </p:txBody>
      </p:sp>
      <p:pic>
        <p:nvPicPr>
          <p:cNvPr id="5" name="Picture 4">
            <a:extLst>
              <a:ext uri="{FF2B5EF4-FFF2-40B4-BE49-F238E27FC236}">
                <a16:creationId xmlns:a16="http://schemas.microsoft.com/office/drawing/2014/main" id="{DDD30546-1DDE-D6AA-1C71-57AFB0FF170D}"/>
              </a:ext>
            </a:extLst>
          </p:cNvPr>
          <p:cNvPicPr>
            <a:picLocks noChangeAspect="1"/>
          </p:cNvPicPr>
          <p:nvPr/>
        </p:nvPicPr>
        <p:blipFill>
          <a:blip r:embed="rId3"/>
          <a:stretch>
            <a:fillRect/>
          </a:stretch>
        </p:blipFill>
        <p:spPr>
          <a:xfrm>
            <a:off x="4508142" y="3122450"/>
            <a:ext cx="7384637" cy="1561871"/>
          </a:xfrm>
          <a:prstGeom prst="rect">
            <a:avLst/>
          </a:prstGeom>
        </p:spPr>
      </p:pic>
    </p:spTree>
    <p:extLst>
      <p:ext uri="{BB962C8B-B14F-4D97-AF65-F5344CB8AC3E}">
        <p14:creationId xmlns:p14="http://schemas.microsoft.com/office/powerpoint/2010/main" val="819166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7822E-E74D-9969-165B-6CC08BA4A2B8}"/>
              </a:ext>
            </a:extLst>
          </p:cNvPr>
          <p:cNvSpPr>
            <a:spLocks noGrp="1"/>
          </p:cNvSpPr>
          <p:nvPr>
            <p:ph type="title"/>
          </p:nvPr>
        </p:nvSpPr>
        <p:spPr/>
        <p:txBody>
          <a:bodyPr/>
          <a:lstStyle/>
          <a:p>
            <a:r>
              <a:rPr lang="en-US" dirty="0"/>
              <a:t>Simulation Results</a:t>
            </a:r>
          </a:p>
        </p:txBody>
      </p:sp>
      <p:pic>
        <p:nvPicPr>
          <p:cNvPr id="5" name="Picture 4">
            <a:extLst>
              <a:ext uri="{FF2B5EF4-FFF2-40B4-BE49-F238E27FC236}">
                <a16:creationId xmlns:a16="http://schemas.microsoft.com/office/drawing/2014/main" id="{AE64D0FC-EC3F-19DA-2546-72F83E640C4F}"/>
              </a:ext>
            </a:extLst>
          </p:cNvPr>
          <p:cNvPicPr>
            <a:picLocks noChangeAspect="1"/>
          </p:cNvPicPr>
          <p:nvPr/>
        </p:nvPicPr>
        <p:blipFill>
          <a:blip r:embed="rId3"/>
          <a:stretch>
            <a:fillRect/>
          </a:stretch>
        </p:blipFill>
        <p:spPr>
          <a:xfrm>
            <a:off x="2586476" y="1466156"/>
            <a:ext cx="7019048" cy="5000000"/>
          </a:xfrm>
          <a:prstGeom prst="rect">
            <a:avLst/>
          </a:prstGeom>
        </p:spPr>
      </p:pic>
    </p:spTree>
    <p:extLst>
      <p:ext uri="{BB962C8B-B14F-4D97-AF65-F5344CB8AC3E}">
        <p14:creationId xmlns:p14="http://schemas.microsoft.com/office/powerpoint/2010/main" val="3072696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5354</TotalTime>
  <Words>2183</Words>
  <Application>Microsoft Office PowerPoint</Application>
  <PresentationFormat>Widescreen</PresentationFormat>
  <Paragraphs>387</Paragraphs>
  <Slides>57</Slides>
  <Notes>24</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57</vt:i4>
      </vt:variant>
    </vt:vector>
  </HeadingPairs>
  <TitlesOfParts>
    <vt:vector size="68" baseType="lpstr">
      <vt:lpstr>-apple-system</vt:lpstr>
      <vt:lpstr>roboto-regular</vt:lpstr>
      <vt:lpstr>ui-sans-serif</vt:lpstr>
      <vt:lpstr>Arial</vt:lpstr>
      <vt:lpstr>Calibri</vt:lpstr>
      <vt:lpstr>Cambria Math</vt:lpstr>
      <vt:lpstr>Lato</vt:lpstr>
      <vt:lpstr>Tahoma</vt:lpstr>
      <vt:lpstr>Office Theme</vt:lpstr>
      <vt:lpstr>ThemeHEC_Town_Hall_PPT</vt:lpstr>
      <vt:lpstr>Equation</vt:lpstr>
      <vt:lpstr>Reservoir Modeling Methodologies</vt:lpstr>
      <vt:lpstr>Purpose</vt:lpstr>
      <vt:lpstr>Outline</vt:lpstr>
      <vt:lpstr>Reservoir Element Overview</vt:lpstr>
      <vt:lpstr>Reservoir Routing</vt:lpstr>
      <vt:lpstr>Reservoir Element</vt:lpstr>
      <vt:lpstr>Geometry (Storage Method)</vt:lpstr>
      <vt:lpstr>Initial Conditions</vt:lpstr>
      <vt:lpstr>Simulation Results</vt:lpstr>
      <vt:lpstr>Reservoir Options Tab</vt:lpstr>
      <vt:lpstr>Best Practices</vt:lpstr>
      <vt:lpstr>“None” Routing Method</vt:lpstr>
      <vt:lpstr>Specified Release</vt:lpstr>
      <vt:lpstr>Specified Release</vt:lpstr>
      <vt:lpstr>Specified Release</vt:lpstr>
      <vt:lpstr>Specified Release – When to Use?</vt:lpstr>
      <vt:lpstr>Outflow Curves</vt:lpstr>
      <vt:lpstr>Outflow Curves</vt:lpstr>
      <vt:lpstr>Outflow Curves – Storage Method</vt:lpstr>
      <vt:lpstr>Outflow Curve Calibration</vt:lpstr>
      <vt:lpstr>Outflow Curves – When to Use?</vt:lpstr>
      <vt:lpstr>Outflow Structures</vt:lpstr>
      <vt:lpstr>Outflow Structures</vt:lpstr>
      <vt:lpstr>Outlets</vt:lpstr>
      <vt:lpstr>Spillways</vt:lpstr>
      <vt:lpstr>Spillway Gates</vt:lpstr>
      <vt:lpstr>Dam Tops</vt:lpstr>
      <vt:lpstr>Pumps</vt:lpstr>
      <vt:lpstr>Tailwater</vt:lpstr>
      <vt:lpstr>Outflow Structures – When to Use?</vt:lpstr>
      <vt:lpstr>Rule-Based Reservoir Routing</vt:lpstr>
      <vt:lpstr>Guide Curve Operations</vt:lpstr>
      <vt:lpstr>Rule-Based Reservoir Routing</vt:lpstr>
      <vt:lpstr>Zones</vt:lpstr>
      <vt:lpstr>Maximum Elevation</vt:lpstr>
      <vt:lpstr>Maximum Elevation</vt:lpstr>
      <vt:lpstr>Storage Objective (Guide Curve)</vt:lpstr>
      <vt:lpstr>Rules</vt:lpstr>
      <vt:lpstr>Rule Types (10)</vt:lpstr>
      <vt:lpstr>Rules</vt:lpstr>
      <vt:lpstr>Downstream Controls</vt:lpstr>
      <vt:lpstr>Outflow Structures</vt:lpstr>
      <vt:lpstr>       General Outlet</vt:lpstr>
      <vt:lpstr>Gated Orifice Outlet</vt:lpstr>
      <vt:lpstr>Gated Spillway</vt:lpstr>
      <vt:lpstr>Calibration</vt:lpstr>
      <vt:lpstr>Rule-Based Reservoir Routing – When to Use?</vt:lpstr>
      <vt:lpstr>Reservoir Sediment Routing</vt:lpstr>
      <vt:lpstr>RESERVOIR sediment ROUTING PROCESSES</vt:lpstr>
      <vt:lpstr>Reservoir Volume Reduction Process</vt:lpstr>
      <vt:lpstr>Chen’s Sediment Trap (Chen 1975)</vt:lpstr>
      <vt:lpstr>Brune’s Sediment Trap (Brune 1953)</vt:lpstr>
      <vt:lpstr>Methodology</vt:lpstr>
      <vt:lpstr>Reservoir volume reduction calculation process</vt:lpstr>
      <vt:lpstr>HEC-HMS GUI for two sediment trap efficiency Methods</vt:lpstr>
      <vt:lpstr>Tuttle Creek Results with Reservoir Volume Reduction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Jang</cp:lastModifiedBy>
  <cp:revision>310</cp:revision>
  <dcterms:created xsi:type="dcterms:W3CDTF">2022-03-09T16:42:08Z</dcterms:created>
  <dcterms:modified xsi:type="dcterms:W3CDTF">2024-06-25T17:40:55Z</dcterms:modified>
</cp:coreProperties>
</file>