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60" r:id="rId5"/>
    <p:sldId id="261" r:id="rId6"/>
    <p:sldId id="270" r:id="rId7"/>
    <p:sldId id="271" r:id="rId8"/>
    <p:sldId id="278" r:id="rId9"/>
    <p:sldId id="276" r:id="rId10"/>
    <p:sldId id="277" r:id="rId11"/>
    <p:sldId id="283" r:id="rId12"/>
    <p:sldId id="285" r:id="rId13"/>
    <p:sldId id="290" r:id="rId14"/>
    <p:sldId id="286" r:id="rId15"/>
    <p:sldId id="275" r:id="rId16"/>
    <p:sldId id="263" r:id="rId17"/>
    <p:sldId id="262" r:id="rId18"/>
    <p:sldId id="272" r:id="rId19"/>
    <p:sldId id="280" r:id="rId20"/>
    <p:sldId id="265" r:id="rId21"/>
    <p:sldId id="264" r:id="rId22"/>
    <p:sldId id="273" r:id="rId23"/>
    <p:sldId id="284" r:id="rId24"/>
    <p:sldId id="279" r:id="rId25"/>
    <p:sldId id="296" r:id="rId26"/>
    <p:sldId id="266" r:id="rId27"/>
    <p:sldId id="291" r:id="rId28"/>
    <p:sldId id="295" r:id="rId29"/>
    <p:sldId id="267" r:id="rId30"/>
    <p:sldId id="293" r:id="rId31"/>
    <p:sldId id="289" r:id="rId32"/>
    <p:sldId id="287" r:id="rId33"/>
    <p:sldId id="294" r:id="rId34"/>
    <p:sldId id="288" r:id="rId35"/>
    <p:sldId id="292" r:id="rId36"/>
    <p:sldId id="268" r:id="rId37"/>
    <p:sldId id="281" r:id="rId38"/>
    <p:sldId id="282" r:id="rId39"/>
    <p:sldId id="25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44A4102-BB7A-4694-8B70-7BB0AD095B63}">
          <p14:sldIdLst>
            <p14:sldId id="256"/>
            <p14:sldId id="257"/>
            <p14:sldId id="258"/>
          </p14:sldIdLst>
        </p14:section>
        <p14:section name="Section 1" id="{E1863C31-BC10-463C-A44F-40A7FDF0F802}">
          <p14:sldIdLst>
            <p14:sldId id="260"/>
            <p14:sldId id="261"/>
            <p14:sldId id="270"/>
            <p14:sldId id="271"/>
            <p14:sldId id="278"/>
            <p14:sldId id="276"/>
            <p14:sldId id="277"/>
            <p14:sldId id="283"/>
            <p14:sldId id="285"/>
            <p14:sldId id="290"/>
            <p14:sldId id="286"/>
            <p14:sldId id="275"/>
          </p14:sldIdLst>
        </p14:section>
        <p14:section name="Section 2" id="{0386305E-48DF-4A52-AB20-42376A86CBBF}">
          <p14:sldIdLst>
            <p14:sldId id="263"/>
            <p14:sldId id="262"/>
            <p14:sldId id="272"/>
            <p14:sldId id="280"/>
          </p14:sldIdLst>
        </p14:section>
        <p14:section name="Section 3" id="{827A5D3A-E915-483B-AC03-93F21696C528}">
          <p14:sldIdLst>
            <p14:sldId id="265"/>
            <p14:sldId id="264"/>
            <p14:sldId id="273"/>
            <p14:sldId id="284"/>
            <p14:sldId id="279"/>
            <p14:sldId id="296"/>
          </p14:sldIdLst>
        </p14:section>
        <p14:section name="Section 4" id="{3E254B52-F8C0-431A-90A8-CC507EF54F7E}">
          <p14:sldIdLst>
            <p14:sldId id="266"/>
            <p14:sldId id="291"/>
            <p14:sldId id="295"/>
            <p14:sldId id="267"/>
            <p14:sldId id="293"/>
            <p14:sldId id="289"/>
            <p14:sldId id="287"/>
            <p14:sldId id="294"/>
            <p14:sldId id="288"/>
            <p14:sldId id="292"/>
          </p14:sldIdLst>
        </p14:section>
        <p14:section name="Section 5" id="{115B2087-E561-40A0-8FEE-0278133BB22C}">
          <p14:sldIdLst>
            <p14:sldId id="268"/>
            <p14:sldId id="281"/>
            <p14:sldId id="282"/>
          </p14:sldIdLst>
        </p14:section>
        <p14:section name="End" id="{7EBE2B09-AB6E-440A-AF9C-0F0F5C3BF444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0657" autoAdjust="0"/>
  </p:normalViewPr>
  <p:slideViewPr>
    <p:cSldViewPr snapToGrid="0">
      <p:cViewPr varScale="1">
        <p:scale>
          <a:sx n="131" d="100"/>
          <a:sy n="131" d="100"/>
        </p:scale>
        <p:origin x="14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1938" y="108"/>
      </p:cViewPr>
      <p:guideLst/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38C6-9EAD-4C88-94C3-DFA2DCCC54F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F3204-0D06-4E77-ABDE-F4433C802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79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more a smaller tolerance or a higher value for Min Iterations (for Differential Evolution)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2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Simplex search has been in HMS for a long time, but it has received tweaks and improvements to make its performance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93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lines in the figure on the right show contours of the objective function (lines of equal model performance)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Simplex has n+1 vertices, where is the number of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Line segment for 1 parameter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Triangle for 2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Tetrahedron for 3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method alters the simplex vertices so it approaches the optimum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worst vertex is replaces with each iteration (reflection, expansion, contraction)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85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Differential Evolution is the newer search method in HMS.  It is considered a “global” search method, meaning it will span the entire range of all the parameters during the search, trying to find an optimum.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02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typical value for p is 30, although literature suggests 10n where n is the number of parameters.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talk later briefly about an advanced strategy to combine the two.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60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84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searcher (DE), tolerance (0.01), window, parameters, etc.  Just varying the objective function.  Each of these three describes the error in a slightly different way.  The sum of square residuals (SSR) has no extra weighting that emphasizes the peak.  Peak-weighted RMSE (PWRMSE) has a linear weight factor for flows close to the maximum.  Peak-weighted variable power (PWVP) has the most emphasis on the peak but significantly de-emphasizes low flows.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21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9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Extrema: maximum or minimum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hydrologic model is reduced to a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3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essentially turns the hydrologic model into a function – given a number of parameters with specific values, you get a single number to describe the model’s performance.</a:t>
            </a:r>
          </a:p>
          <a:p>
            <a:r>
              <a:rPr lang="en-US" dirty="0"/>
              <a:t>Model performance can have a couple of meanings.  </a:t>
            </a:r>
          </a:p>
          <a:p>
            <a:r>
              <a:rPr lang="en-US" dirty="0"/>
              <a:t>One of them is in the “goodness of fit” context – how well do the modeled results agree with reality?  </a:t>
            </a:r>
          </a:p>
          <a:p>
            <a:r>
              <a:rPr lang="en-US" dirty="0"/>
              <a:t>The other is for some kind of response – e.g. peak discharge, discharge volume,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8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Optimization Trial Component Editor has 3 tabs: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actual simulation setup, which is common to all simulation types (except simulation run)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search, which controls the engine that drives evaluation of the parameter sets.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Objective, which tells the search how it’s doing.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33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are available for discharge, a smaller set is available for SWE.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an objective function has the word error or residual in it, we want to minimize it!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give more weight to the peaks because we don’t want to weight baseflow as heavily in continuous simulations and/or because we are more concerned with simulating floods.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 want to draw your attention to the </a:t>
            </a:r>
            <a:r>
              <a:rPr lang="en-US" b="1" dirty="0"/>
              <a:t>peak-weighted variable power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Sum of squared error but instead of the exponent always equal to 2, it varies between 1 (minimum observed) and 2 (maximum maximum)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Most severe penalty for missing the peaks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59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Maximization goal has two functions in the optimization trial.  One is to maximize objective functions which are defined to express a better goodness of fit with a larger value.  The other is to maximize some kind of response variable (usually for design or risk analysis.)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Normalized Nash Sutcliffe has a range of 0 to 1 where 1 indicates perfect model performance. Nash Sutcliffe has a range of –inf to 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Minimum and Maximum Parameter Values default to the allowable range within HMS.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range is much larger than is physically realistic and will result in poor optimization results (i.e. the trial may find a local rather than global optimum or the trial will not reach convergence).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want to narrow this range down based on your knowledge of the watershed, past calibration efforts, and engineering judgement.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4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DB7B-F9E7-42C3-B381-4BE16552B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E1BFB-1C06-4F2B-B81B-3D3BD012B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A104B-01E6-4562-92DC-7EF686D8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2A05B-1B2B-4C7A-845C-B280763F8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CE1C-D815-4C14-AB99-9E50BCF4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3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4950-AE9B-4B1E-8837-C81499396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A334E8-6904-4568-B4C3-8E69DB91F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AAEB-87DD-443E-823B-79C5DBCD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D384-97D6-4694-A369-C99F68BC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91E26-2EE3-409D-9732-4D596A17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2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858244-A57E-45FE-B9EA-B647EF0DA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55066-F0E1-4BAF-B4D3-C6EA7F977E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EDE26-D754-4511-A9A3-B49EEAE4A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83980-D1B4-4775-80C7-B90AF2FE2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6F3C3-1065-45FB-A4D4-E8CD08F0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A8C4-3A97-4829-B975-6B3D07ED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D2B10-78FC-4A1E-8F42-FA10513E0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D4FE-E2C0-46A7-AAE3-5CE90E7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F712A-236E-4053-A752-831A5D450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0F756-9FB3-4184-862B-27A1209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3C9A-69DF-47EC-991F-71CEBE66E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9855C-89F3-4F00-A76D-6DC275654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76D9-1154-47E0-8712-1CBD148B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AFA8-AC9F-495A-95C5-AA460440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C26B-3A74-4046-8E19-03163624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2213-4B0B-4AA8-AEC6-9EDB919E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498D4-9A54-4862-ADD0-E0969E528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0D0BC-9053-4DFE-BEAA-CC802190E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0E189-1F88-4BF2-B721-1DA74E20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B67BD-5536-4B9C-BE73-3B06ED332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53106-8B27-4845-8617-6DA176C6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FDE5F-E5E0-40CA-B8DA-6764094B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24F8-7E48-4821-8779-E2DFC6B56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7B8EC-B5C3-444D-8061-289787268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0C851-4F07-4E21-B62A-495DD9FC6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D32FE-D6DE-4CBC-98CF-B435DBCC7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BA138-2032-43BA-A268-C81829B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CD544-69D3-492A-81D2-B1FE6720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E57AD4-3948-428D-B6A1-004D3AB9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67ADE-E713-4E86-B32E-3E921E69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8D4BC-4068-4EDB-A40F-1B36C592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3E92B-3D80-4146-A5D5-C56EF825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719C3-AF96-4528-8B89-54544A85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8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CE16C9-8E5A-4126-A43B-BFF9D14C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AF97E-AF2F-4936-8D1A-3A8098E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97DF4-1FDB-4C47-88EC-DA73AD4A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7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E7A-8A76-42D6-BED5-4B31B2F2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B0DA-11DD-4A37-9D29-80E49E052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B1B31-F078-45BB-BCBD-1061350A3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EEEAE-EFD3-462B-AC21-CC00778B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B0F39-C70F-4A68-9177-B5B2ADC93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B1827-C189-4469-BA56-BD3CF994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F454-4D19-4EA0-87EF-A38686F2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DFDB9-AE77-4AAD-8954-5CAA00D6B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13696-7CD7-47B5-B6E5-5C3B63EC7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F8C39-947B-469D-A5AC-CC24B8276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CE271-796F-48E0-BA72-C4E4973A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C4B38-726F-49E3-87C0-0ED93A1F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1E39B6-6F0C-40BD-ADA3-0EDB25AC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4E4E2-52C2-4D64-9272-82E054B5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61EA2-E59F-4549-84CA-93EC219D0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889CE354-065D-4F8F-AC81-84AFEF488A04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1F447-4AEE-4FC6-8F32-E1C2803C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D91E-8B23-454D-91F9-7AC997AA8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5F6E19EC-C981-4348-A588-FAD292F64A4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34098-A903-486C-A230-75D62AA80A9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8" y="5268436"/>
            <a:ext cx="179076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1254-442B-4940-91C3-2FCEFE0B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5138"/>
            <a:ext cx="12192000" cy="2387600"/>
          </a:xfrm>
        </p:spPr>
        <p:txBody>
          <a:bodyPr/>
          <a:lstStyle/>
          <a:p>
            <a:r>
              <a:rPr lang="en-US" dirty="0"/>
              <a:t>Model Optimization Methodologies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1B375-7BAE-4D83-895C-77226FA0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4813"/>
            <a:ext cx="9144000" cy="30654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Advanced Applications of HEC-HMS</a:t>
            </a:r>
          </a:p>
          <a:p>
            <a:r>
              <a:rPr lang="en-US" sz="2000" dirty="0"/>
              <a:t>June 2024</a:t>
            </a:r>
          </a:p>
          <a:p>
            <a:r>
              <a:rPr lang="en-US" dirty="0"/>
              <a:t>Avital Breverman,</a:t>
            </a:r>
            <a:r>
              <a:rPr lang="en-US" i="1" dirty="0"/>
              <a:t> P.E.</a:t>
            </a:r>
          </a:p>
          <a:p>
            <a:endParaRPr lang="en-US" i="1" dirty="0"/>
          </a:p>
          <a:p>
            <a:r>
              <a:rPr lang="en-US" sz="2000" b="1" dirty="0"/>
              <a:t>Slides mostly borrowed from:</a:t>
            </a:r>
          </a:p>
          <a:p>
            <a:r>
              <a:rPr lang="en-US" sz="2000" b="1" dirty="0"/>
              <a:t>Gregory S. Karlovits,</a:t>
            </a:r>
            <a:r>
              <a:rPr lang="en-US" sz="2000" b="1" i="1" dirty="0"/>
              <a:t> P.E., PH, CFM</a:t>
            </a:r>
          </a:p>
          <a:p>
            <a:r>
              <a:rPr lang="en-US" sz="2000" dirty="0"/>
              <a:t>US Army Corps of Engineers</a:t>
            </a:r>
          </a:p>
          <a:p>
            <a:r>
              <a:rPr lang="en-US" sz="20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193113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Maximization Goal Objective Functions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8BA399-6006-A122-F80E-7283D247B3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Goodness-of-Fit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numCol="1">
            <a:normAutofit/>
          </a:bodyPr>
          <a:lstStyle/>
          <a:p>
            <a:r>
              <a:rPr lang="en-US" sz="2400" dirty="0"/>
              <a:t>Coefficient of Determination (R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r>
              <a:rPr lang="en-US" sz="2400" dirty="0"/>
              <a:t>Index of Agreement</a:t>
            </a:r>
          </a:p>
          <a:p>
            <a:r>
              <a:rPr lang="en-US" sz="2400" dirty="0"/>
              <a:t>Normalized Nash-Sutcliffe</a:t>
            </a:r>
          </a:p>
          <a:p>
            <a:r>
              <a:rPr lang="en-US" sz="2400" dirty="0"/>
              <a:t>Modified Kling-Gupta Efficiency</a:t>
            </a:r>
          </a:p>
          <a:p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8BFDE-2C87-FAB7-5F84-AF506595E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D433F-1471-58B1-A260-1BE3C6754C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Discharge volume</a:t>
            </a:r>
          </a:p>
          <a:p>
            <a:r>
              <a:rPr lang="en-US" sz="2400" dirty="0"/>
              <a:t>Peak discharge</a:t>
            </a:r>
          </a:p>
          <a:p>
            <a:r>
              <a:rPr lang="en-US" sz="2400" dirty="0"/>
              <a:t>Peak pool elevation (reservoir)</a:t>
            </a:r>
          </a:p>
          <a:p>
            <a:r>
              <a:rPr lang="en-US" sz="2400" dirty="0"/>
              <a:t>Total precipitation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1142646" y="4399542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Higher value means better goodness-of-fit</a:t>
            </a:r>
          </a:p>
        </p:txBody>
      </p:sp>
      <p:pic>
        <p:nvPicPr>
          <p:cNvPr id="6" name="Picture 5" descr="A person with his mouth open&#10;&#10;Description automatically generated with medium confidence">
            <a:extLst>
              <a:ext uri="{FF2B5EF4-FFF2-40B4-BE49-F238E27FC236}">
                <a16:creationId xmlns:a16="http://schemas.microsoft.com/office/drawing/2014/main" id="{29FBC708-58C4-7053-D59D-AA16665EE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59" y="4492293"/>
            <a:ext cx="4225070" cy="2081468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A1A8D9FC-4677-F771-3926-9980221EB55C}"/>
              </a:ext>
            </a:extLst>
          </p:cNvPr>
          <p:cNvSpPr/>
          <p:nvPr/>
        </p:nvSpPr>
        <p:spPr>
          <a:xfrm>
            <a:off x="370027" y="3348533"/>
            <a:ext cx="468173" cy="374904"/>
          </a:xfrm>
          <a:prstGeom prst="star5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5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7538417-9AED-83F8-76C7-CA0884B0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62DED-5BBD-B162-FF93-8290257C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37" y="2017343"/>
            <a:ext cx="4759300" cy="2823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59DA3B-78F8-6FE8-C7DD-25DC416E1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040" y="1521066"/>
            <a:ext cx="5782760" cy="2447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5962DB-FF3C-6F28-758D-5612E90A2223}"/>
              </a:ext>
            </a:extLst>
          </p:cNvPr>
          <p:cNvSpPr/>
          <p:nvPr/>
        </p:nvSpPr>
        <p:spPr>
          <a:xfrm>
            <a:off x="5713171" y="3240634"/>
            <a:ext cx="5640629" cy="7168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Just Don't Do It - Imgflip">
            <a:extLst>
              <a:ext uri="{FF2B5EF4-FFF2-40B4-BE49-F238E27FC236}">
                <a16:creationId xmlns:a16="http://schemas.microsoft.com/office/drawing/2014/main" id="{D9093D5E-EB82-77EE-F396-3CA19194E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875" y="275906"/>
            <a:ext cx="2361437" cy="11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7B5B19-C74D-D90A-F3CF-18969D59D1A3}"/>
              </a:ext>
            </a:extLst>
          </p:cNvPr>
          <p:cNvCxnSpPr/>
          <p:nvPr/>
        </p:nvCxnSpPr>
        <p:spPr>
          <a:xfrm flipH="1">
            <a:off x="7988198" y="1389888"/>
            <a:ext cx="885140" cy="18397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5646B9C-00C1-7337-846E-2A253D3C7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1038" y="4173963"/>
            <a:ext cx="5782759" cy="249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D95A-7BC4-8A90-EF07-180D36399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FC2980-03F3-9139-F5AE-2AAC6A8A9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211" y="1121154"/>
            <a:ext cx="5486400" cy="4615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456200-CFAD-1369-3239-F0886F9AE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1505795"/>
            <a:ext cx="4572000" cy="38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3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6EF8-9821-1534-3871-AF147918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4B342-9F1C-47FC-FDA1-253E9CBDB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5" y="1775044"/>
            <a:ext cx="3931920" cy="3307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EC28AA-84DE-5023-5D79-6E7D1841F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175" y="1775044"/>
            <a:ext cx="3931920" cy="33079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CB48C-3BB3-C199-52E4-29C6960A2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040" y="1775044"/>
            <a:ext cx="3931920" cy="330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6C02-4428-635E-5483-AB17B5CB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5EFDA-455F-4666-3B57-1296E9DC1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60" y="2041817"/>
            <a:ext cx="5308135" cy="298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98C16-2A9A-BF30-A159-3557A66B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1817"/>
            <a:ext cx="5753265" cy="40968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A44579-496F-1118-93A0-C9BD3847E6C4}"/>
              </a:ext>
            </a:extLst>
          </p:cNvPr>
          <p:cNvSpPr/>
          <p:nvPr/>
        </p:nvSpPr>
        <p:spPr>
          <a:xfrm>
            <a:off x="10681064" y="3087014"/>
            <a:ext cx="1116994" cy="294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D2BB6E6-916D-AF16-21A5-909766234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476" y="67259"/>
            <a:ext cx="2884266" cy="192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2E893-838C-1B86-5F37-B1727570676A}"/>
              </a:ext>
            </a:extLst>
          </p:cNvPr>
          <p:cNvSpPr txBox="1"/>
          <p:nvPr/>
        </p:nvSpPr>
        <p:spPr>
          <a:xfrm>
            <a:off x="6096000" y="489296"/>
            <a:ext cx="2884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Deterministic Optimization</a:t>
            </a:r>
          </a:p>
        </p:txBody>
      </p:sp>
    </p:spTree>
    <p:extLst>
      <p:ext uri="{BB962C8B-B14F-4D97-AF65-F5344CB8AC3E}">
        <p14:creationId xmlns:p14="http://schemas.microsoft.com/office/powerpoint/2010/main" val="1154438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4D1B42-C77A-04ED-9802-5BF3095A5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Optimization?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4A3253-0AAB-72AF-A511-4820219F9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Probable maximum flood (PMF) modeling</a:t>
            </a:r>
          </a:p>
          <a:p>
            <a:r>
              <a:rPr lang="en-US" dirty="0"/>
              <a:t>What-if? scenario hypothetical modeling</a:t>
            </a:r>
          </a:p>
          <a:p>
            <a:endParaRPr lang="en-US" dirty="0"/>
          </a:p>
          <a:p>
            <a:r>
              <a:rPr lang="en-US" dirty="0"/>
              <a:t>Getting started on a calibration</a:t>
            </a:r>
          </a:p>
          <a:p>
            <a:r>
              <a:rPr lang="en-US" dirty="0"/>
              <a:t>Iteratively in a calibration exercise</a:t>
            </a:r>
          </a:p>
          <a:p>
            <a:r>
              <a:rPr lang="en-US" dirty="0"/>
              <a:t>Putting finishing touches on a calibration</a:t>
            </a:r>
          </a:p>
        </p:txBody>
      </p:sp>
    </p:spTree>
    <p:extLst>
      <p:ext uri="{BB962C8B-B14F-4D97-AF65-F5344CB8AC3E}">
        <p14:creationId xmlns:p14="http://schemas.microsoft.com/office/powerpoint/2010/main" val="2449027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A11E8-17D6-450D-A20E-992D5972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A8064-030D-4067-9C88-DAD6BA69F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5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63F2F-A48A-489C-AE1C-273107373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Nelder-Mead Simplex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9A743-6E4D-42DA-A8E1-65D177B9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Deterministic search method</a:t>
            </a:r>
          </a:p>
          <a:p>
            <a:r>
              <a:rPr lang="en-US" dirty="0"/>
              <a:t>Compares objective function across n+1 parameter sets</a:t>
            </a:r>
          </a:p>
          <a:p>
            <a:pPr lvl="1"/>
            <a:r>
              <a:rPr lang="en-US" dirty="0"/>
              <a:t>n is the number of input parameters</a:t>
            </a:r>
          </a:p>
          <a:p>
            <a:r>
              <a:rPr lang="en-US" dirty="0"/>
              <a:t>Sensitive to initial state</a:t>
            </a:r>
          </a:p>
          <a:p>
            <a:r>
              <a:rPr lang="en-US" dirty="0"/>
              <a:t>Very fast with a good initial guess</a:t>
            </a:r>
          </a:p>
          <a:p>
            <a:r>
              <a:rPr lang="en-US" dirty="0"/>
              <a:t>No bounds on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9C90CD-048F-9A1B-C92D-56E21790A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64" y="3290045"/>
            <a:ext cx="4683535" cy="320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97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A3609C93-FD68-E266-9386-CF19C475F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762001"/>
            <a:ext cx="6096000" cy="6096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9A5C95-55CD-4314-0496-D64BD8385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Nelder-Mead Simplex</a:t>
            </a:r>
          </a:p>
        </p:txBody>
      </p:sp>
      <p:pic>
        <p:nvPicPr>
          <p:cNvPr id="7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CDBF3FE1-0FB1-3C62-AC75-3F1B575CF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8" y="2002230"/>
            <a:ext cx="4760680" cy="285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37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EB35A-97F6-A4E5-EA62-85E774947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D832B-110C-9A2D-2FD2-0C0E42883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 objective function value at all n+1 nodes of the simplex is within the tolerance, the search stops</a:t>
            </a:r>
          </a:p>
          <a:p>
            <a:r>
              <a:rPr lang="en-US" dirty="0"/>
              <a:t>The best node is reported</a:t>
            </a:r>
          </a:p>
          <a:p>
            <a:r>
              <a:rPr lang="en-US" dirty="0"/>
              <a:t>Lower tolerance means values have a smaller difference</a:t>
            </a:r>
          </a:p>
          <a:p>
            <a:pPr lvl="1"/>
            <a:r>
              <a:rPr lang="en-US" dirty="0"/>
              <a:t>Absolute tolerance: difference between largest and smallest</a:t>
            </a:r>
          </a:p>
          <a:p>
            <a:pPr lvl="1"/>
            <a:r>
              <a:rPr lang="en-US" dirty="0"/>
              <a:t>Relative tolerance: percent difference between largest and smallest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215AC-B29D-B7E7-ACFF-6355A37DF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20" y="4719819"/>
            <a:ext cx="5852160" cy="17730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FA6CA1-458C-281E-A6AA-1E29E5EC9739}"/>
              </a:ext>
            </a:extLst>
          </p:cNvPr>
          <p:cNvSpPr/>
          <p:nvPr/>
        </p:nvSpPr>
        <p:spPr>
          <a:xfrm>
            <a:off x="3169920" y="5895191"/>
            <a:ext cx="5852160" cy="5976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6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2A6FB-FDEB-4684-B9E6-4C9CAAAD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B251-1A7F-407B-8A8F-054266C10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role of the HEC-HMS Optimization Trial</a:t>
            </a:r>
          </a:p>
          <a:p>
            <a:r>
              <a:rPr lang="en-US" dirty="0"/>
              <a:t>Apply the Optimization Trial appropriately</a:t>
            </a:r>
          </a:p>
        </p:txBody>
      </p:sp>
    </p:spTree>
    <p:extLst>
      <p:ext uri="{BB962C8B-B14F-4D97-AF65-F5344CB8AC3E}">
        <p14:creationId xmlns:p14="http://schemas.microsoft.com/office/powerpoint/2010/main" val="4153775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 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45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Stochastic search method</a:t>
            </a:r>
          </a:p>
          <a:p>
            <a:r>
              <a:rPr lang="en-US" dirty="0"/>
              <a:t>Compares objective function value across </a:t>
            </a:r>
            <a:r>
              <a:rPr lang="en-US" i="1" dirty="0"/>
              <a:t>p</a:t>
            </a:r>
            <a:r>
              <a:rPr lang="en-US" dirty="0"/>
              <a:t> parameter sets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 is user-selected population size</a:t>
            </a:r>
          </a:p>
          <a:p>
            <a:r>
              <a:rPr lang="en-US" dirty="0"/>
              <a:t>Insensitive to initial guess</a:t>
            </a:r>
          </a:p>
          <a:p>
            <a:r>
              <a:rPr lang="en-US" dirty="0"/>
              <a:t>Much slower than Simplex</a:t>
            </a:r>
          </a:p>
          <a:p>
            <a:r>
              <a:rPr lang="en-US" dirty="0"/>
              <a:t>Bounded search by nature</a:t>
            </a:r>
          </a:p>
        </p:txBody>
      </p:sp>
    </p:spTree>
    <p:extLst>
      <p:ext uri="{BB962C8B-B14F-4D97-AF65-F5344CB8AC3E}">
        <p14:creationId xmlns:p14="http://schemas.microsoft.com/office/powerpoint/2010/main" val="2223971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0C2A-EC4A-B893-460B-1F7A58E15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Evolution</a:t>
            </a:r>
          </a:p>
        </p:txBody>
      </p:sp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64A90A94-7986-AAEA-97A0-2A3AEC9C6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975" y="2148681"/>
            <a:ext cx="5734050" cy="3705225"/>
          </a:xfrm>
        </p:spPr>
      </p:pic>
    </p:spTree>
    <p:extLst>
      <p:ext uri="{BB962C8B-B14F-4D97-AF65-F5344CB8AC3E}">
        <p14:creationId xmlns:p14="http://schemas.microsoft.com/office/powerpoint/2010/main" val="3520298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EE2FB-3C78-7606-AEBC-D6409F90E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When the variability in the population’s objective function values gets sufficiently small, the search stops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&lt; </a:t>
                </a:r>
                <a:r>
                  <a:rPr lang="en-US" i="1" dirty="0"/>
                  <a:t>t</a:t>
                </a:r>
                <a:r>
                  <a:rPr lang="en-US" dirty="0"/>
                  <a:t> (1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marL="457200" lvl="1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the standard deviation of the objective function values, </a:t>
                </a:r>
                <a:r>
                  <a:rPr lang="en-US" i="1" dirty="0"/>
                  <a:t>t</a:t>
                </a:r>
                <a:r>
                  <a:rPr lang="en-US" dirty="0"/>
                  <a:t> is the tolerance, and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the mean of the objective function values</a:t>
                </a:r>
              </a:p>
              <a:p>
                <a:r>
                  <a:rPr lang="en-US" dirty="0"/>
                  <a:t>The best agent over the entire search history is reported</a:t>
                </a:r>
              </a:p>
              <a:p>
                <a:r>
                  <a:rPr lang="en-US" dirty="0"/>
                  <a:t>Lower tolerance means values have a smaller difference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4362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7E75-F53D-2D06-9730-912C59BA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E0263-45E5-3844-FFA0-9F9FE83E8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initial guess and small parameter ranges?</a:t>
            </a:r>
          </a:p>
          <a:p>
            <a:pPr lvl="1"/>
            <a:r>
              <a:rPr lang="en-US" dirty="0"/>
              <a:t>Simplex is always more performant</a:t>
            </a:r>
          </a:p>
          <a:p>
            <a:r>
              <a:rPr lang="en-US" dirty="0"/>
              <a:t>DE becomes favorable with less and less available information</a:t>
            </a:r>
          </a:p>
          <a:p>
            <a:pPr lvl="1"/>
            <a:r>
              <a:rPr lang="en-US" dirty="0"/>
              <a:t>More parameters</a:t>
            </a:r>
          </a:p>
          <a:p>
            <a:pPr lvl="1"/>
            <a:r>
              <a:rPr lang="en-US" dirty="0"/>
              <a:t>Wider ranges</a:t>
            </a:r>
          </a:p>
          <a:p>
            <a:pPr lvl="1"/>
            <a:r>
              <a:rPr lang="en-US" dirty="0"/>
              <a:t>More uncertain initial guess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D5770-5217-202F-7BF4-1BC599EF96DF}"/>
              </a:ext>
            </a:extLst>
          </p:cNvPr>
          <p:cNvSpPr txBox="1"/>
          <p:nvPr/>
        </p:nvSpPr>
        <p:spPr>
          <a:xfrm>
            <a:off x="5217459" y="5099745"/>
            <a:ext cx="6050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Simplex is faster but has a more limited range it can search!</a:t>
            </a:r>
          </a:p>
        </p:txBody>
      </p:sp>
    </p:spTree>
    <p:extLst>
      <p:ext uri="{BB962C8B-B14F-4D97-AF65-F5344CB8AC3E}">
        <p14:creationId xmlns:p14="http://schemas.microsoft.com/office/powerpoint/2010/main" val="2292047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Simplex vs. Differential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B46C-2067-F194-0896-DD7C42D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043" y="1753347"/>
            <a:ext cx="1517294" cy="4640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/>
              <a:t>Simplex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F88C1C-DBEE-A7D8-A189-62DEC4F3BBBF}"/>
              </a:ext>
            </a:extLst>
          </p:cNvPr>
          <p:cNvSpPr txBox="1">
            <a:spLocks/>
          </p:cNvSpPr>
          <p:nvPr/>
        </p:nvSpPr>
        <p:spPr>
          <a:xfrm>
            <a:off x="7390789" y="1758155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/>
              <a:t>Differential Evolution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4BE600-1C56-BB40-B70A-C404E1C7124C}"/>
              </a:ext>
            </a:extLst>
          </p:cNvPr>
          <p:cNvSpPr txBox="1">
            <a:spLocks/>
          </p:cNvSpPr>
          <p:nvPr/>
        </p:nvSpPr>
        <p:spPr>
          <a:xfrm>
            <a:off x="1103986" y="2222188"/>
            <a:ext cx="528462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Deterministic search</a:t>
            </a:r>
          </a:p>
          <a:p>
            <a:r>
              <a:rPr lang="en-US" dirty="0"/>
              <a:t>Unbounded search</a:t>
            </a:r>
          </a:p>
          <a:p>
            <a:r>
              <a:rPr lang="en-US" dirty="0"/>
              <a:t>Tolerance criterion: absolute or relative</a:t>
            </a:r>
          </a:p>
          <a:p>
            <a:pPr lvl="1"/>
            <a:r>
              <a:rPr lang="en-US" dirty="0"/>
              <a:t>Compute differences in OF between nodes</a:t>
            </a:r>
          </a:p>
          <a:p>
            <a:r>
              <a:rPr lang="en-US" dirty="0"/>
              <a:t># evaluations per iteration =             n + 1</a:t>
            </a:r>
          </a:p>
          <a:p>
            <a:r>
              <a:rPr lang="en-US" dirty="0"/>
              <a:t>Sensitive to initial value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5EA469-3221-BD32-E87E-0DC56A6C4FC1}"/>
              </a:ext>
            </a:extLst>
          </p:cNvPr>
          <p:cNvSpPr txBox="1">
            <a:spLocks/>
          </p:cNvSpPr>
          <p:nvPr/>
        </p:nvSpPr>
        <p:spPr>
          <a:xfrm>
            <a:off x="6564172" y="2289655"/>
            <a:ext cx="57692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Stochastic search</a:t>
            </a:r>
          </a:p>
          <a:p>
            <a:r>
              <a:rPr lang="en-US" dirty="0"/>
              <a:t>Bounded search</a:t>
            </a:r>
          </a:p>
          <a:p>
            <a:r>
              <a:rPr lang="en-US" dirty="0"/>
              <a:t>Tolerance criterion: absolute</a:t>
            </a:r>
          </a:p>
          <a:p>
            <a:pPr lvl="1"/>
            <a:r>
              <a:rPr lang="en-US" dirty="0"/>
              <a:t>Variability in population’s OF value must be sufficiently small</a:t>
            </a:r>
          </a:p>
          <a:p>
            <a:r>
              <a:rPr lang="en-US" dirty="0"/>
              <a:t># evaluations per iteration =             n * Population Size</a:t>
            </a:r>
          </a:p>
          <a:p>
            <a:r>
              <a:rPr lang="en-US" dirty="0"/>
              <a:t>Insensitive to initial value</a:t>
            </a:r>
          </a:p>
        </p:txBody>
      </p:sp>
    </p:spTree>
    <p:extLst>
      <p:ext uri="{BB962C8B-B14F-4D97-AF65-F5344CB8AC3E}">
        <p14:creationId xmlns:p14="http://schemas.microsoft.com/office/powerpoint/2010/main" val="3691343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Strategies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50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D5DBF4-0316-A2F2-0E01-55DBA071E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Factors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291D11-D66E-049F-15C2-0F5F69CFA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Useful for multi-subbasin models</a:t>
            </a:r>
          </a:p>
          <a:p>
            <a:r>
              <a:rPr lang="en-US" dirty="0"/>
              <a:t>Preserves relative parameter magnitude across elements</a:t>
            </a:r>
          </a:p>
          <a:p>
            <a:r>
              <a:rPr lang="en-US" dirty="0"/>
              <a:t>Scales all elements of a type by a multiplier (1.0 = no change)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F59128-8729-AD8D-EAE5-E48359972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155" y="1825625"/>
            <a:ext cx="5570892" cy="22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29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729C-C61C-0A55-8206-AE371D0D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654D7-316E-3BBB-2AC1-E7F885908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Initial parameter estimates from soils data, regression, etc.</a:t>
            </a:r>
          </a:p>
          <a:p>
            <a:r>
              <a:rPr lang="en-US" dirty="0"/>
              <a:t>Want to avoid search moving parameters in opposite directions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DEB372-AF2F-3C20-B80F-C1FDA2A1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371" y="681725"/>
            <a:ext cx="4971429" cy="5495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E4CCFE-B4E5-A3CC-1727-0ED46BA658CC}"/>
              </a:ext>
            </a:extLst>
          </p:cNvPr>
          <p:cNvSpPr txBox="1"/>
          <p:nvPr/>
        </p:nvSpPr>
        <p:spPr>
          <a:xfrm>
            <a:off x="5949538" y="2279208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8.8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481105-51B0-AA7B-CC06-CF729A772CB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818817" y="2802428"/>
            <a:ext cx="1339531" cy="102142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FB4975-D374-75BE-DB8F-F037916EF13C}"/>
              </a:ext>
            </a:extLst>
          </p:cNvPr>
          <p:cNvSpPr txBox="1"/>
          <p:nvPr/>
        </p:nvSpPr>
        <p:spPr>
          <a:xfrm>
            <a:off x="10051689" y="3300635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6.5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3119EB-1E34-BFD0-9D67-37F79B7E0046}"/>
              </a:ext>
            </a:extLst>
          </p:cNvPr>
          <p:cNvCxnSpPr/>
          <p:nvPr/>
        </p:nvCxnSpPr>
        <p:spPr>
          <a:xfrm flipH="1">
            <a:off x="8996363" y="3567113"/>
            <a:ext cx="1055326" cy="10953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FB808D7-3BAD-BACD-FC73-2989CC9424AB}"/>
              </a:ext>
            </a:extLst>
          </p:cNvPr>
          <p:cNvSpPr/>
          <p:nvPr/>
        </p:nvSpPr>
        <p:spPr>
          <a:xfrm>
            <a:off x="8385478" y="4097049"/>
            <a:ext cx="457200" cy="457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AB39A1-18B8-B350-2AF5-E88195B89900}"/>
              </a:ext>
            </a:extLst>
          </p:cNvPr>
          <p:cNvSpPr txBox="1"/>
          <p:nvPr/>
        </p:nvSpPr>
        <p:spPr>
          <a:xfrm>
            <a:off x="6438736" y="952916"/>
            <a:ext cx="2099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SF = 1.2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5033ED-B5E6-69BD-BDC5-4A9633509832}"/>
              </a:ext>
            </a:extLst>
          </p:cNvPr>
          <p:cNvSpPr txBox="1"/>
          <p:nvPr/>
        </p:nvSpPr>
        <p:spPr>
          <a:xfrm>
            <a:off x="5875114" y="2279208"/>
            <a:ext cx="1887403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10.6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DC1296-3F42-73EA-4566-A2D9145F4937}"/>
              </a:ext>
            </a:extLst>
          </p:cNvPr>
          <p:cNvSpPr txBox="1"/>
          <p:nvPr/>
        </p:nvSpPr>
        <p:spPr>
          <a:xfrm>
            <a:off x="10051689" y="3313141"/>
            <a:ext cx="1738557" cy="523220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R = 7.8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hr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2" grpId="0"/>
      <p:bldP spid="23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Helpful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1842" cy="4351338"/>
          </a:xfrm>
        </p:spPr>
        <p:txBody>
          <a:bodyPr/>
          <a:lstStyle/>
          <a:p>
            <a:r>
              <a:rPr lang="en-US" dirty="0"/>
              <a:t>Parameter locking</a:t>
            </a:r>
          </a:p>
          <a:p>
            <a:r>
              <a:rPr lang="en-US" dirty="0"/>
              <a:t>Objective function time window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4FF27-AC66-B21E-C7EE-0B4459C3B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296" y="1449925"/>
            <a:ext cx="5486400" cy="18799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D7F309-A02B-6FD0-B6B8-AD4B85F4E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296" y="3941506"/>
            <a:ext cx="5486400" cy="2551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F1619A-1101-2535-D317-3F17A1A92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059" y="2967121"/>
            <a:ext cx="4003102" cy="336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3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A2A06-809F-4533-926E-90DB293E6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Model optimization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Simplex search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Differential Evolution search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Optimization strategies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Advanced optimization</a:t>
            </a:r>
          </a:p>
        </p:txBody>
      </p:sp>
    </p:spTree>
    <p:extLst>
      <p:ext uri="{BB962C8B-B14F-4D97-AF65-F5344CB8AC3E}">
        <p14:creationId xmlns:p14="http://schemas.microsoft.com/office/powerpoint/2010/main" val="2523319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EAF75-181A-E32F-0332-17ABF4B1B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 Objective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7B26F-0EF8-AC69-C1D5-E02C62924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43" y="1794274"/>
            <a:ext cx="3886200" cy="32694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CD477-983C-3B49-FFB8-1969DAE7A5A4}"/>
              </a:ext>
            </a:extLst>
          </p:cNvPr>
          <p:cNvSpPr txBox="1"/>
          <p:nvPr/>
        </p:nvSpPr>
        <p:spPr>
          <a:xfrm>
            <a:off x="1862217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PWRMSE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BA9FC9-4826-74EA-FA17-921871FBD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00" y="1794275"/>
            <a:ext cx="3886200" cy="3269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E778A4-54BA-9DC3-85D8-BCBD0288DCC5}"/>
              </a:ext>
            </a:extLst>
          </p:cNvPr>
          <p:cNvSpPr txBox="1"/>
          <p:nvPr/>
        </p:nvSpPr>
        <p:spPr>
          <a:xfrm>
            <a:off x="5898374" y="17577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SSR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2B0FE3-50DC-BBB4-5A57-DC6986E4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057" y="1794275"/>
            <a:ext cx="3886200" cy="32694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2AF13A-AA72-8B5A-71FA-D5E00165BCC9}"/>
              </a:ext>
            </a:extLst>
          </p:cNvPr>
          <p:cNvSpPr txBox="1"/>
          <p:nvPr/>
        </p:nvSpPr>
        <p:spPr>
          <a:xfrm>
            <a:off x="9784574" y="1756694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PWVP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09FDA0-12EF-FDBA-000F-6A59BBF7C1CA}"/>
              </a:ext>
            </a:extLst>
          </p:cNvPr>
          <p:cNvSpPr txBox="1"/>
          <p:nvPr/>
        </p:nvSpPr>
        <p:spPr>
          <a:xfrm>
            <a:off x="8844077" y="5088279"/>
            <a:ext cx="2687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Trying really hard to match the peak!</a:t>
            </a:r>
          </a:p>
        </p:txBody>
      </p:sp>
    </p:spTree>
    <p:extLst>
      <p:ext uri="{BB962C8B-B14F-4D97-AF65-F5344CB8AC3E}">
        <p14:creationId xmlns:p14="http://schemas.microsoft.com/office/powerpoint/2010/main" val="2766576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777B-E15F-89BB-2842-B51940EE0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a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72F2D-7296-580D-3BC3-0ECA0FC97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out of iterations before reaching tolerance?</a:t>
            </a:r>
          </a:p>
          <a:p>
            <a:pPr lvl="1"/>
            <a:r>
              <a:rPr lang="en-US" dirty="0"/>
              <a:t>Only change max iterations and run search</a:t>
            </a:r>
          </a:p>
          <a:p>
            <a:r>
              <a:rPr lang="en-US" dirty="0"/>
              <a:t>Reach tolerance before running out of iterations?</a:t>
            </a:r>
          </a:p>
          <a:p>
            <a:pPr lvl="1"/>
            <a:r>
              <a:rPr lang="en-US" dirty="0"/>
              <a:t>Only lower tolerance and run 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3D3B2-240F-974C-F13D-67F028FE1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826" y="3776498"/>
            <a:ext cx="6232347" cy="22442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579F91-1B01-B3BD-C781-A080C43E9655}"/>
              </a:ext>
            </a:extLst>
          </p:cNvPr>
          <p:cNvSpPr/>
          <p:nvPr/>
        </p:nvSpPr>
        <p:spPr>
          <a:xfrm>
            <a:off x="3182587" y="4940135"/>
            <a:ext cx="4453247" cy="3800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DDEDF7-D57A-19E1-690D-FE7BDF8434E1}"/>
              </a:ext>
            </a:extLst>
          </p:cNvPr>
          <p:cNvSpPr txBox="1"/>
          <p:nvPr/>
        </p:nvSpPr>
        <p:spPr>
          <a:xfrm>
            <a:off x="7635834" y="4930085"/>
            <a:ext cx="2141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Turn this off!</a:t>
            </a:r>
          </a:p>
        </p:txBody>
      </p:sp>
    </p:spTree>
    <p:extLst>
      <p:ext uri="{BB962C8B-B14F-4D97-AF65-F5344CB8AC3E}">
        <p14:creationId xmlns:p14="http://schemas.microsoft.com/office/powerpoint/2010/main" val="3261360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B218F-F31E-A27D-31E3-E27A6C1FF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C26A-E8B8-A313-EB1A-0460CC4B3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8156" y="1555668"/>
            <a:ext cx="10225643" cy="4621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If you are using the tool correctly you will not run it once and be done.  You should plan for making several kinds of adjustments to your optimization trial: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Initial parameter values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Parameter minimum and maximum values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Which parameters are included in the 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Objective function time window (if applicable)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Locking parameters in place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Reducing search tolerance as you iterate towards a solution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2669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2933-285C-D740-8D58-A5A231858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BA915-6F6B-6C8C-14F2-B1B6906D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18220" cy="4351338"/>
          </a:xfrm>
        </p:spPr>
        <p:txBody>
          <a:bodyPr/>
          <a:lstStyle/>
          <a:p>
            <a:r>
              <a:rPr lang="en-US" dirty="0"/>
              <a:t>Treat optimization like you would manual calibration</a:t>
            </a:r>
          </a:p>
          <a:p>
            <a:r>
              <a:rPr lang="en-US" dirty="0"/>
              <a:t>Move upstream to downstream</a:t>
            </a:r>
          </a:p>
          <a:p>
            <a:r>
              <a:rPr lang="en-US" dirty="0"/>
              <a:t>Be careful of offsetting parameters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F000F6-E67A-FAA2-0831-6DB8B2029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718" y="1052937"/>
            <a:ext cx="6457282" cy="512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3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B1001-7E56-BBD9-01E5-787461D80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23B97-0322-1A43-D62E-3DF1FB369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a small set of parameters you think are sensitive, and a looser tolerance</a:t>
            </a:r>
          </a:p>
          <a:p>
            <a:pPr lvl="1"/>
            <a:r>
              <a:rPr lang="en-US" dirty="0"/>
              <a:t>You can use the Uncertainty Analysis to assess parameter sensitivity</a:t>
            </a:r>
          </a:p>
          <a:p>
            <a:r>
              <a:rPr lang="en-US" dirty="0"/>
              <a:t>Don't worry if your first searches don't converge</a:t>
            </a:r>
          </a:p>
          <a:p>
            <a:r>
              <a:rPr lang="en-US" dirty="0"/>
              <a:t>Pick a meaningful parameter range and initial guess for your search</a:t>
            </a:r>
          </a:p>
        </p:txBody>
      </p:sp>
    </p:spTree>
    <p:extLst>
      <p:ext uri="{BB962C8B-B14F-4D97-AF65-F5344CB8AC3E}">
        <p14:creationId xmlns:p14="http://schemas.microsoft.com/office/powerpoint/2010/main" val="3652653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B46C-2067-F194-0896-DD7C42D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/>
          <a:lstStyle/>
          <a:p>
            <a:r>
              <a:rPr lang="en-US" dirty="0"/>
              <a:t>Parameters that are associated with volume can be locked early in the iteration process after the right volumes are being achieved</a:t>
            </a:r>
          </a:p>
          <a:p>
            <a:r>
              <a:rPr lang="en-US" dirty="0"/>
              <a:t>Pay attention to parameters that move towards their bounds</a:t>
            </a:r>
          </a:p>
          <a:p>
            <a:r>
              <a:rPr lang="en-US" dirty="0"/>
              <a:t>Avoid optimizing initial conditions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864CE1-9869-26BB-82C1-53EBD9CA3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926" y="1832944"/>
            <a:ext cx="3794272" cy="319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50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Optimization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961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CCE75-DE24-8EDB-DC70-D5E58A17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File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795CB3-69C0-B445-6838-118B98E9F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668" y="1825625"/>
            <a:ext cx="9571408" cy="4139117"/>
          </a:xfrm>
        </p:spPr>
      </p:pic>
    </p:spTree>
    <p:extLst>
      <p:ext uri="{BB962C8B-B14F-4D97-AF65-F5344CB8AC3E}">
        <p14:creationId xmlns:p14="http://schemas.microsoft.com/office/powerpoint/2010/main" val="105747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1893A-1693-78F8-1940-87036E4C9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Feeding a Simplex Search with 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07E5-DC9F-958B-67E7-F668B7F6B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is great at initially narrowing the problem when you don’t have much information</a:t>
            </a:r>
          </a:p>
          <a:p>
            <a:r>
              <a:rPr lang="en-US" dirty="0"/>
              <a:t>However, DE is very slow to converge sometimes</a:t>
            </a:r>
          </a:p>
          <a:p>
            <a:r>
              <a:rPr lang="en-US" dirty="0"/>
              <a:t>Take advantage of positives of both DE and Simplex</a:t>
            </a:r>
          </a:p>
          <a:p>
            <a:r>
              <a:rPr lang="en-US" dirty="0"/>
              <a:t>Run a DE search to a very loose tolerance</a:t>
            </a:r>
          </a:p>
          <a:p>
            <a:r>
              <a:rPr lang="en-US" dirty="0"/>
              <a:t>Take best population member and narrowed parameter ranges from results file</a:t>
            </a:r>
          </a:p>
          <a:p>
            <a:pPr lvl="1"/>
            <a:r>
              <a:rPr lang="en-US" dirty="0"/>
              <a:t>Initialize a Simplex search with these settings</a:t>
            </a:r>
          </a:p>
        </p:txBody>
      </p:sp>
    </p:spTree>
    <p:extLst>
      <p:ext uri="{BB962C8B-B14F-4D97-AF65-F5344CB8AC3E}">
        <p14:creationId xmlns:p14="http://schemas.microsoft.com/office/powerpoint/2010/main" val="2883436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EC1BB9-3A88-41F1-8217-BA9BBBBD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596D0-AD12-4CCE-8D6D-CD1E65C9CE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0591B-8AC7-4D45-BD05-CCE206EE2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346661-58BA-4BE5-ACE6-5EE81C26E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Optimization?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EDF1D2-5842-4393-930A-73992147B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Numerical technique for finding extrema of a function</a:t>
            </a:r>
          </a:p>
          <a:p>
            <a:r>
              <a:rPr lang="en-US" dirty="0"/>
              <a:t>In a nutshell: vary a function’s parameters until you find a minimum or maximum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82BB0B-B5B6-CAA5-552B-9F8874EFC0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562" y="2826250"/>
            <a:ext cx="5039688" cy="403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4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011B-B1B2-BC45-38BE-5E4F034A5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Model Optimization?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60B88-174C-DE47-0AE1-833061E04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different outcomes: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Best model fit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Maximum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 hydrologic modeling, find the “best” parameter set</a:t>
            </a:r>
          </a:p>
          <a:p>
            <a:pPr lvl="1"/>
            <a:r>
              <a:rPr lang="en-US" dirty="0"/>
              <a:t>Goodness-of-fit measured using agreement with observed data</a:t>
            </a:r>
          </a:p>
          <a:p>
            <a:pPr lvl="1">
              <a:buFont typeface="Cambria Math" panose="02040503050406030204" pitchFamily="18" charset="0"/>
              <a:buChar char="→"/>
            </a:pPr>
            <a:r>
              <a:rPr lang="en-US" i="1" dirty="0"/>
              <a:t> Objective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Maximize a response variable</a:t>
            </a:r>
          </a:p>
          <a:p>
            <a:pPr lvl="1"/>
            <a:r>
              <a:rPr lang="en-US" dirty="0"/>
              <a:t>Peak discharge, discharge volume, maximum stage or reservoir elevation, etc.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02548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75349-FAAB-33E1-521F-AE11E26D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D1F3E-CAD0-3D33-EF13-03B7C344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Measure model performance in a single value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7BA82-9A64-740F-40E2-54A27DC06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4343"/>
            <a:ext cx="12192000" cy="22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1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20DE4-99D3-AB79-DFE3-DDEAB7FE7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HEC-HMS Optimization Trial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315E6-8530-EE57-2929-29A1CA08C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75396"/>
            <a:ext cx="5852160" cy="177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6CF94D-B26F-568F-712B-CE0E32248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655312"/>
            <a:ext cx="5852160" cy="30941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F8BC0C-B668-C349-82EE-699DB84BE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05" y="1906101"/>
            <a:ext cx="5249583" cy="304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92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Minimization Goal Objective Functions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Mean of absolute residuals</a:t>
            </a:r>
          </a:p>
          <a:p>
            <a:r>
              <a:rPr lang="en-US" dirty="0"/>
              <a:t>Mean of squared residuals</a:t>
            </a:r>
          </a:p>
          <a:p>
            <a:r>
              <a:rPr lang="en-US" dirty="0"/>
              <a:t>Peak-weighted RMSE</a:t>
            </a:r>
          </a:p>
          <a:p>
            <a:r>
              <a:rPr lang="en-US" dirty="0"/>
              <a:t>Peak-weighted variable power</a:t>
            </a:r>
          </a:p>
          <a:p>
            <a:r>
              <a:rPr lang="en-US" dirty="0"/>
              <a:t>Pct error in peak discharge</a:t>
            </a:r>
          </a:p>
          <a:p>
            <a:r>
              <a:rPr lang="en-US" dirty="0"/>
              <a:t>RMSE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Sum of absolute residuals</a:t>
            </a:r>
          </a:p>
          <a:p>
            <a:r>
              <a:rPr lang="en-US" dirty="0"/>
              <a:t>Sum of squared residuals</a:t>
            </a:r>
          </a:p>
          <a:p>
            <a:r>
              <a:rPr lang="en-US" dirty="0"/>
              <a:t>Time-weighted RMSE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6250195" y="4604273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Lower value means better goodness-of-fit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1D2B39C3-321E-7DBE-5E02-B18CA972B54C}"/>
              </a:ext>
            </a:extLst>
          </p:cNvPr>
          <p:cNvSpPr/>
          <p:nvPr/>
        </p:nvSpPr>
        <p:spPr>
          <a:xfrm>
            <a:off x="370027" y="3348533"/>
            <a:ext cx="468173" cy="374904"/>
          </a:xfrm>
          <a:prstGeom prst="star5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03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4691</TotalTime>
  <Words>1689</Words>
  <Application>Microsoft Office PowerPoint</Application>
  <PresentationFormat>Widescreen</PresentationFormat>
  <Paragraphs>235</Paragraphs>
  <Slides>39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Cambria Math</vt:lpstr>
      <vt:lpstr>Lato</vt:lpstr>
      <vt:lpstr>Office Theme</vt:lpstr>
      <vt:lpstr>Model Optimization Methodologies</vt:lpstr>
      <vt:lpstr>Purpose</vt:lpstr>
      <vt:lpstr>Outline</vt:lpstr>
      <vt:lpstr>Model Optimization</vt:lpstr>
      <vt:lpstr>What is Optimization?</vt:lpstr>
      <vt:lpstr>What is Model Optimization?</vt:lpstr>
      <vt:lpstr>Objective Functions</vt:lpstr>
      <vt:lpstr>HEC-HMS Optimization Trial</vt:lpstr>
      <vt:lpstr>Minimization Goal Objective Functions</vt:lpstr>
      <vt:lpstr>Maximization Goal Objective Functions</vt:lpstr>
      <vt:lpstr>Optimization Parameters</vt:lpstr>
      <vt:lpstr>Results</vt:lpstr>
      <vt:lpstr>Results</vt:lpstr>
      <vt:lpstr>Results</vt:lpstr>
      <vt:lpstr>When to use Optimization?</vt:lpstr>
      <vt:lpstr>Simplex Search</vt:lpstr>
      <vt:lpstr>Nelder-Mead Simplex</vt:lpstr>
      <vt:lpstr>Nelder-Mead Simplex</vt:lpstr>
      <vt:lpstr>Search Termination/Convergence</vt:lpstr>
      <vt:lpstr>Differential Evolution Search</vt:lpstr>
      <vt:lpstr>Differential Evolution</vt:lpstr>
      <vt:lpstr>Differential Evolution</vt:lpstr>
      <vt:lpstr>Search Termination/Convergence</vt:lpstr>
      <vt:lpstr>Simplex vs. Differential Evolution</vt:lpstr>
      <vt:lpstr>Simplex vs. Differential Evolution</vt:lpstr>
      <vt:lpstr>Optimization Strategies</vt:lpstr>
      <vt:lpstr>Scale Factors</vt:lpstr>
      <vt:lpstr>Scale Factors</vt:lpstr>
      <vt:lpstr>Additional Helpful Options</vt:lpstr>
      <vt:lpstr>Varying Objective Functions</vt:lpstr>
      <vt:lpstr>Continuing a Search</vt:lpstr>
      <vt:lpstr>Strategies</vt:lpstr>
      <vt:lpstr>Strategies</vt:lpstr>
      <vt:lpstr>Strategies</vt:lpstr>
      <vt:lpstr>Strategies</vt:lpstr>
      <vt:lpstr>Advanced Optimization</vt:lpstr>
      <vt:lpstr>Results File</vt:lpstr>
      <vt:lpstr>Feeding a Simplex Search with DE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Stochastic Storm Transposition</dc:title>
  <dc:creator>Karlovits, Gregory S CIV USARMY CEIWR (USA)</dc:creator>
  <cp:lastModifiedBy>Breverman, Avital L CIV USARMY CEIWR (USA)</cp:lastModifiedBy>
  <cp:revision>293</cp:revision>
  <dcterms:created xsi:type="dcterms:W3CDTF">2022-03-09T16:42:08Z</dcterms:created>
  <dcterms:modified xsi:type="dcterms:W3CDTF">2024-05-30T20:45:47Z</dcterms:modified>
</cp:coreProperties>
</file>