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256" r:id="rId2"/>
    <p:sldId id="257" r:id="rId3"/>
    <p:sldId id="258" r:id="rId4"/>
    <p:sldId id="260" r:id="rId5"/>
    <p:sldId id="267" r:id="rId6"/>
    <p:sldId id="361" r:id="rId7"/>
    <p:sldId id="362" r:id="rId8"/>
    <p:sldId id="363" r:id="rId9"/>
    <p:sldId id="364" r:id="rId10"/>
    <p:sldId id="365" r:id="rId11"/>
    <p:sldId id="367" r:id="rId12"/>
    <p:sldId id="366" r:id="rId13"/>
    <p:sldId id="360" r:id="rId14"/>
    <p:sldId id="343" r:id="rId15"/>
    <p:sldId id="344" r:id="rId16"/>
    <p:sldId id="346" r:id="rId17"/>
    <p:sldId id="345" r:id="rId18"/>
    <p:sldId id="350" r:id="rId19"/>
    <p:sldId id="349" r:id="rId20"/>
    <p:sldId id="348" r:id="rId21"/>
    <p:sldId id="347" r:id="rId22"/>
    <p:sldId id="351" r:id="rId23"/>
    <p:sldId id="339" r:id="rId24"/>
    <p:sldId id="352" r:id="rId25"/>
    <p:sldId id="340" r:id="rId26"/>
    <p:sldId id="341" r:id="rId27"/>
    <p:sldId id="342" r:id="rId28"/>
    <p:sldId id="373" r:id="rId29"/>
    <p:sldId id="265" r:id="rId30"/>
    <p:sldId id="269" r:id="rId31"/>
    <p:sldId id="371" r:id="rId32"/>
    <p:sldId id="370" r:id="rId33"/>
    <p:sldId id="270" r:id="rId34"/>
    <p:sldId id="356" r:id="rId35"/>
    <p:sldId id="368" r:id="rId36"/>
    <p:sldId id="310" r:id="rId37"/>
    <p:sldId id="332" r:id="rId38"/>
    <p:sldId id="313" r:id="rId39"/>
    <p:sldId id="311" r:id="rId40"/>
    <p:sldId id="353" r:id="rId41"/>
    <p:sldId id="334" r:id="rId42"/>
    <p:sldId id="312" r:id="rId43"/>
    <p:sldId id="315" r:id="rId44"/>
    <p:sldId id="336" r:id="rId45"/>
    <p:sldId id="357" r:id="rId46"/>
    <p:sldId id="337" r:id="rId47"/>
    <p:sldId id="358" r:id="rId48"/>
    <p:sldId id="359" r:id="rId49"/>
    <p:sldId id="354" r:id="rId50"/>
    <p:sldId id="355" r:id="rId51"/>
    <p:sldId id="335" r:id="rId52"/>
    <p:sldId id="314" r:id="rId53"/>
    <p:sldId id="369" r:id="rId54"/>
    <p:sldId id="259"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E44A4102-BB7A-4694-8B70-7BB0AD095B63}">
          <p14:sldIdLst>
            <p14:sldId id="256"/>
            <p14:sldId id="257"/>
            <p14:sldId id="258"/>
          </p14:sldIdLst>
        </p14:section>
        <p14:section name="Section 1" id="{E1863C31-BC10-463C-A44F-40A7FDF0F802}">
          <p14:sldIdLst>
            <p14:sldId id="260"/>
            <p14:sldId id="267"/>
            <p14:sldId id="361"/>
            <p14:sldId id="362"/>
            <p14:sldId id="363"/>
            <p14:sldId id="364"/>
            <p14:sldId id="365"/>
            <p14:sldId id="367"/>
            <p14:sldId id="366"/>
            <p14:sldId id="360"/>
            <p14:sldId id="343"/>
            <p14:sldId id="344"/>
            <p14:sldId id="346"/>
            <p14:sldId id="345"/>
            <p14:sldId id="350"/>
            <p14:sldId id="349"/>
            <p14:sldId id="348"/>
            <p14:sldId id="347"/>
            <p14:sldId id="351"/>
            <p14:sldId id="339"/>
            <p14:sldId id="352"/>
            <p14:sldId id="340"/>
            <p14:sldId id="341"/>
            <p14:sldId id="342"/>
            <p14:sldId id="373"/>
          </p14:sldIdLst>
        </p14:section>
        <p14:section name="Section 3" id="{827A5D3A-E915-483B-AC03-93F21696C528}">
          <p14:sldIdLst>
            <p14:sldId id="265"/>
            <p14:sldId id="269"/>
            <p14:sldId id="371"/>
            <p14:sldId id="370"/>
            <p14:sldId id="270"/>
            <p14:sldId id="356"/>
            <p14:sldId id="368"/>
            <p14:sldId id="310"/>
            <p14:sldId id="332"/>
            <p14:sldId id="313"/>
            <p14:sldId id="311"/>
            <p14:sldId id="353"/>
            <p14:sldId id="334"/>
            <p14:sldId id="312"/>
            <p14:sldId id="315"/>
            <p14:sldId id="336"/>
            <p14:sldId id="357"/>
            <p14:sldId id="337"/>
            <p14:sldId id="358"/>
            <p14:sldId id="359"/>
            <p14:sldId id="354"/>
            <p14:sldId id="355"/>
            <p14:sldId id="335"/>
            <p14:sldId id="314"/>
            <p14:sldId id="369"/>
          </p14:sldIdLst>
        </p14:section>
        <p14:section name="End" id="{7EBE2B09-AB6E-440A-AF9C-0F0F5C3BF444}">
          <p14:sldIdLst>
            <p14:sldId id="25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67" autoAdjust="0"/>
    <p:restoredTop sz="87397" autoAdjust="0"/>
  </p:normalViewPr>
  <p:slideViewPr>
    <p:cSldViewPr snapToGrid="0">
      <p:cViewPr varScale="1">
        <p:scale>
          <a:sx n="107" d="100"/>
          <a:sy n="107" d="100"/>
        </p:scale>
        <p:origin x="510" y="102"/>
      </p:cViewPr>
      <p:guideLst/>
    </p:cSldViewPr>
  </p:slideViewPr>
  <p:notesTextViewPr>
    <p:cViewPr>
      <p:scale>
        <a:sx n="1" d="1"/>
        <a:sy n="1" d="1"/>
      </p:scale>
      <p:origin x="0" y="0"/>
    </p:cViewPr>
  </p:notesTextViewPr>
  <p:notesViewPr>
    <p:cSldViewPr snapToGrid="0">
      <p:cViewPr varScale="1">
        <p:scale>
          <a:sx n="86" d="100"/>
          <a:sy n="86" d="100"/>
        </p:scale>
        <p:origin x="1938" y="108"/>
      </p:cViewPr>
      <p:guideLst/>
    </p:cSldViewPr>
  </p:notesViewPr>
  <p:gridSpacing cx="114300" cy="1143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F38C6-9EAD-4C88-94C3-DFA2DCCC54F9}" type="datetimeFigureOut">
              <a:rPr lang="en-US" smtClean="0"/>
              <a:t>6/26/2024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F3204-0D06-4E77-ABDE-F4433C802620}" type="slidenum">
              <a:rPr lang="en-US" smtClean="0"/>
              <a:t>‹#›</a:t>
            </a:fld>
            <a:endParaRPr lang="en-US"/>
          </a:p>
        </p:txBody>
      </p:sp>
    </p:spTree>
    <p:extLst>
      <p:ext uri="{BB962C8B-B14F-4D97-AF65-F5344CB8AC3E}">
        <p14:creationId xmlns:p14="http://schemas.microsoft.com/office/powerpoint/2010/main" val="54788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90557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53</a:t>
            </a:fld>
            <a:endParaRPr lang="en-US"/>
          </a:p>
        </p:txBody>
      </p:sp>
    </p:spTree>
    <p:extLst>
      <p:ext uri="{BB962C8B-B14F-4D97-AF65-F5344CB8AC3E}">
        <p14:creationId xmlns:p14="http://schemas.microsoft.com/office/powerpoint/2010/main" val="9004588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topics are two sides of the same coin – providing flood risk information for a watershed based on storms within a region.  One aims to understand the upper limiting behavior of floods and precipitation, and the other aims to develop a frequency relationship of precipitation and floods.</a:t>
            </a:r>
          </a:p>
        </p:txBody>
      </p:sp>
      <p:sp>
        <p:nvSpPr>
          <p:cNvPr id="4" name="Slide Number Placeholder 3"/>
          <p:cNvSpPr>
            <a:spLocks noGrp="1"/>
          </p:cNvSpPr>
          <p:nvPr>
            <p:ph type="sldNum" sz="quarter" idx="5"/>
          </p:nvPr>
        </p:nvSpPr>
        <p:spPr/>
        <p:txBody>
          <a:bodyPr/>
          <a:lstStyle/>
          <a:p>
            <a:fld id="{78AF3204-0D06-4E77-ABDE-F4433C802620}" type="slidenum">
              <a:rPr lang="en-US" smtClean="0"/>
              <a:t>3</a:t>
            </a:fld>
            <a:endParaRPr lang="en-US"/>
          </a:p>
        </p:txBody>
      </p:sp>
    </p:spTree>
    <p:extLst>
      <p:ext uri="{BB962C8B-B14F-4D97-AF65-F5344CB8AC3E}">
        <p14:creationId xmlns:p14="http://schemas.microsoft.com/office/powerpoint/2010/main" val="4246489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results and discussion we’re showing here are a specific application of the optimization tools in HMS that re-produce a study done in Ft. Worth district.</a:t>
            </a:r>
          </a:p>
        </p:txBody>
      </p:sp>
      <p:sp>
        <p:nvSpPr>
          <p:cNvPr id="4" name="Slide Number Placeholder 3"/>
          <p:cNvSpPr>
            <a:spLocks noGrp="1"/>
          </p:cNvSpPr>
          <p:nvPr>
            <p:ph type="sldNum" sz="quarter" idx="5"/>
          </p:nvPr>
        </p:nvSpPr>
        <p:spPr/>
        <p:txBody>
          <a:bodyPr/>
          <a:lstStyle/>
          <a:p>
            <a:fld id="{78AF3204-0D06-4E77-ABDE-F4433C802620}" type="slidenum">
              <a:rPr lang="en-US" smtClean="0"/>
              <a:t>5</a:t>
            </a:fld>
            <a:endParaRPr lang="en-US"/>
          </a:p>
        </p:txBody>
      </p:sp>
    </p:spTree>
    <p:extLst>
      <p:ext uri="{BB962C8B-B14F-4D97-AF65-F5344CB8AC3E}">
        <p14:creationId xmlns:p14="http://schemas.microsoft.com/office/powerpoint/2010/main" val="7103276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results and discussion we’re showing here are a specific application of the optimization tools in HMS that re-produce a study done in Ft. Worth district.</a:t>
            </a:r>
          </a:p>
        </p:txBody>
      </p:sp>
      <p:sp>
        <p:nvSpPr>
          <p:cNvPr id="4" name="Slide Number Placeholder 3"/>
          <p:cNvSpPr>
            <a:spLocks noGrp="1"/>
          </p:cNvSpPr>
          <p:nvPr>
            <p:ph type="sldNum" sz="quarter" idx="5"/>
          </p:nvPr>
        </p:nvSpPr>
        <p:spPr/>
        <p:txBody>
          <a:bodyPr/>
          <a:lstStyle/>
          <a:p>
            <a:fld id="{78AF3204-0D06-4E77-ABDE-F4433C802620}" type="slidenum">
              <a:rPr lang="en-US" smtClean="0"/>
              <a:t>13</a:t>
            </a:fld>
            <a:endParaRPr lang="en-US"/>
          </a:p>
        </p:txBody>
      </p:sp>
    </p:spTree>
    <p:extLst>
      <p:ext uri="{BB962C8B-B14F-4D97-AF65-F5344CB8AC3E}">
        <p14:creationId xmlns:p14="http://schemas.microsoft.com/office/powerpoint/2010/main" val="4208365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https://www.hec.usace.army.mil/confluence/hmsdocs/hmsguides/working-with-optimization-trials/optimizing-gridded-precipitation</a:t>
            </a:r>
          </a:p>
        </p:txBody>
      </p:sp>
      <p:sp>
        <p:nvSpPr>
          <p:cNvPr id="4" name="Slide Number Placeholder 3"/>
          <p:cNvSpPr>
            <a:spLocks noGrp="1"/>
          </p:cNvSpPr>
          <p:nvPr>
            <p:ph type="sldNum" sz="quarter" idx="5"/>
          </p:nvPr>
        </p:nvSpPr>
        <p:spPr/>
        <p:txBody>
          <a:bodyPr/>
          <a:lstStyle/>
          <a:p>
            <a:fld id="{78AF3204-0D06-4E77-ABDE-F4433C802620}" type="slidenum">
              <a:rPr lang="en-US" smtClean="0"/>
              <a:t>23</a:t>
            </a:fld>
            <a:endParaRPr lang="en-US"/>
          </a:p>
        </p:txBody>
      </p:sp>
    </p:spTree>
    <p:extLst>
      <p:ext uri="{BB962C8B-B14F-4D97-AF65-F5344CB8AC3E}">
        <p14:creationId xmlns:p14="http://schemas.microsoft.com/office/powerpoint/2010/main" val="30359427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28</a:t>
            </a:fld>
            <a:endParaRPr lang="en-US"/>
          </a:p>
        </p:txBody>
      </p:sp>
    </p:spTree>
    <p:extLst>
      <p:ext uri="{BB962C8B-B14F-4D97-AF65-F5344CB8AC3E}">
        <p14:creationId xmlns:p14="http://schemas.microsoft.com/office/powerpoint/2010/main" val="4011234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C34"/>
                </a:solidFill>
                <a:effectLst/>
                <a:latin typeface="roboto-regular"/>
              </a:rPr>
              <a:t>SST can be used to generate watershed-averaged precipitation frequency curves by selecting storms at random from the catalog, transposing them at random inside the transposition domain, and computing the watershed-averaged precipitation from each transposition. Each simulation year contains multiple transpositions, and an empirical annual maximum distribution is extracted from the largest transposition of each year.  The number of storms per year can vary, usually sampled from a Poisson distribution with a mean rate equal to the mean rate of storms per year in the storm catalog.  Storms are altered by transposition only, and the fields are not rotated or scaled in any way.</a:t>
            </a:r>
          </a:p>
          <a:p>
            <a:endParaRPr lang="en-US" b="0" i="0" dirty="0">
              <a:solidFill>
                <a:srgbClr val="000C34"/>
              </a:solidFill>
              <a:effectLst/>
              <a:latin typeface="roboto-regular"/>
            </a:endParaRPr>
          </a:p>
          <a:p>
            <a:r>
              <a:rPr lang="en-US" b="0" i="0" dirty="0">
                <a:solidFill>
                  <a:srgbClr val="000C34"/>
                </a:solidFill>
                <a:effectLst/>
                <a:latin typeface="roboto-regular"/>
              </a:rPr>
              <a:t>The structure of the simulation has more years than the rarest desired return interval.  For example, if an estimate for the 1/1,000 AEP event is desired, the simulation will have more than 1,000 years of transpositions.</a:t>
            </a:r>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39</a:t>
            </a:fld>
            <a:endParaRPr lang="en-US"/>
          </a:p>
        </p:txBody>
      </p:sp>
    </p:spTree>
    <p:extLst>
      <p:ext uri="{BB962C8B-B14F-4D97-AF65-F5344CB8AC3E}">
        <p14:creationId xmlns:p14="http://schemas.microsoft.com/office/powerpoint/2010/main" val="26287922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Step 1 is to generate the sample of (x, y) coordinate pairs inside the domain – for example, generate a huge number of them, pull them into GIS, select the ones inside the domain, and export them so you have enough for the simulation.</a:t>
            </a:r>
          </a:p>
          <a:p>
            <a:endParaRPr lang="en-US" dirty="0"/>
          </a:p>
          <a:p>
            <a:r>
              <a:rPr lang="en-US" dirty="0"/>
              <a:t>Step 2 is to import them into HMS – a separate set for X and Y.  You want to make sure the sequence keeps the pairs together – that the first X coordinate goes with the first Y coordinate, and so on.</a:t>
            </a:r>
          </a:p>
        </p:txBody>
      </p:sp>
      <p:sp>
        <p:nvSpPr>
          <p:cNvPr id="4" name="Slide Number Placeholder 3"/>
          <p:cNvSpPr>
            <a:spLocks noGrp="1"/>
          </p:cNvSpPr>
          <p:nvPr>
            <p:ph type="sldNum" sz="quarter" idx="5"/>
          </p:nvPr>
        </p:nvSpPr>
        <p:spPr/>
        <p:txBody>
          <a:bodyPr/>
          <a:lstStyle/>
          <a:p>
            <a:fld id="{78AF3204-0D06-4E77-ABDE-F4433C802620}" type="slidenum">
              <a:rPr lang="en-US" smtClean="0"/>
              <a:t>46</a:t>
            </a:fld>
            <a:endParaRPr lang="en-US"/>
          </a:p>
        </p:txBody>
      </p:sp>
    </p:spTree>
    <p:extLst>
      <p:ext uri="{BB962C8B-B14F-4D97-AF65-F5344CB8AC3E}">
        <p14:creationId xmlns:p14="http://schemas.microsoft.com/office/powerpoint/2010/main" val="10780019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52</a:t>
            </a:fld>
            <a:endParaRPr lang="en-US"/>
          </a:p>
        </p:txBody>
      </p:sp>
    </p:spTree>
    <p:extLst>
      <p:ext uri="{BB962C8B-B14F-4D97-AF65-F5344CB8AC3E}">
        <p14:creationId xmlns:p14="http://schemas.microsoft.com/office/powerpoint/2010/main" val="32949094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889CE354-065D-4F8F-AC81-84AFEF488A04}" type="datetimeFigureOut">
              <a:rPr lang="en-US" smtClean="0"/>
              <a:t>6/26/2024</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013530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4950-AE9B-4B1E-8837-C81499396E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A334E8-6904-4568-B4C3-8E69DB91F8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0AAEB-87DD-443E-823B-79C5DBCDBFCE}"/>
              </a:ext>
            </a:extLst>
          </p:cNvPr>
          <p:cNvSpPr>
            <a:spLocks noGrp="1"/>
          </p:cNvSpPr>
          <p:nvPr>
            <p:ph type="dt" sz="half" idx="10"/>
          </p:nvPr>
        </p:nvSpPr>
        <p:spPr/>
        <p:txBody>
          <a:bodyPr/>
          <a:lstStyle/>
          <a:p>
            <a:fld id="{889CE354-065D-4F8F-AC81-84AFEF488A04}" type="datetimeFigureOut">
              <a:rPr lang="en-US" smtClean="0"/>
              <a:t>6/26/2024</a:t>
            </a:fld>
            <a:endParaRPr lang="en-US"/>
          </a:p>
        </p:txBody>
      </p:sp>
      <p:sp>
        <p:nvSpPr>
          <p:cNvPr id="5" name="Footer Placeholder 4">
            <a:extLst>
              <a:ext uri="{FF2B5EF4-FFF2-40B4-BE49-F238E27FC236}">
                <a16:creationId xmlns:a16="http://schemas.microsoft.com/office/drawing/2014/main" id="{D71ED384-97D6-4694-A369-C99F68BC20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1E26-2EE3-409D-9732-4D596A1753B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632620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858244-A57E-45FE-B9EA-B647EF0DAF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A55066-F0E1-4BAF-B4D3-C6EA7F977E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EDE26-D754-4511-A9A3-B49EEAE4A1CE}"/>
              </a:ext>
            </a:extLst>
          </p:cNvPr>
          <p:cNvSpPr>
            <a:spLocks noGrp="1"/>
          </p:cNvSpPr>
          <p:nvPr>
            <p:ph type="dt" sz="half" idx="10"/>
          </p:nvPr>
        </p:nvSpPr>
        <p:spPr/>
        <p:txBody>
          <a:bodyPr/>
          <a:lstStyle/>
          <a:p>
            <a:fld id="{889CE354-065D-4F8F-AC81-84AFEF488A04}" type="datetimeFigureOut">
              <a:rPr lang="en-US" smtClean="0"/>
              <a:t>6/26/2024</a:t>
            </a:fld>
            <a:endParaRPr lang="en-US"/>
          </a:p>
        </p:txBody>
      </p:sp>
      <p:sp>
        <p:nvSpPr>
          <p:cNvPr id="5" name="Footer Placeholder 4">
            <a:extLst>
              <a:ext uri="{FF2B5EF4-FFF2-40B4-BE49-F238E27FC236}">
                <a16:creationId xmlns:a16="http://schemas.microsoft.com/office/drawing/2014/main" id="{13B83980-D1B4-4775-80C7-B90AF2FE25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66F3C3-1065-45FB-A4D4-E8CD08F022C7}"/>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968888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A8C4-3A97-4829-B975-6B3D07EDB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D2B10-78FC-4A1E-8F42-FA10513E0B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4D4FE-E2C0-46A7-AAE3-5CE90E7BC6B2}"/>
              </a:ext>
            </a:extLst>
          </p:cNvPr>
          <p:cNvSpPr>
            <a:spLocks noGrp="1"/>
          </p:cNvSpPr>
          <p:nvPr>
            <p:ph type="dt" sz="half" idx="10"/>
          </p:nvPr>
        </p:nvSpPr>
        <p:spPr/>
        <p:txBody>
          <a:bodyPr/>
          <a:lstStyle/>
          <a:p>
            <a:fld id="{889CE354-065D-4F8F-AC81-84AFEF488A04}" type="datetimeFigureOut">
              <a:rPr lang="en-US" smtClean="0"/>
              <a:t>6/26/2024</a:t>
            </a:fld>
            <a:endParaRPr lang="en-US"/>
          </a:p>
        </p:txBody>
      </p:sp>
      <p:sp>
        <p:nvSpPr>
          <p:cNvPr id="5" name="Footer Placeholder 4">
            <a:extLst>
              <a:ext uri="{FF2B5EF4-FFF2-40B4-BE49-F238E27FC236}">
                <a16:creationId xmlns:a16="http://schemas.microsoft.com/office/drawing/2014/main" id="{849F712A-236E-4053-A752-831A5D450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0F756-9FB3-4184-862B-27A12090CFD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48008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3C9A-69DF-47EC-991F-71CEBE66EC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49855C-89F3-4F00-A76D-6DC275654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0576D9-1154-47E0-8712-1CBD148BB963}"/>
              </a:ext>
            </a:extLst>
          </p:cNvPr>
          <p:cNvSpPr>
            <a:spLocks noGrp="1"/>
          </p:cNvSpPr>
          <p:nvPr>
            <p:ph type="dt" sz="half" idx="10"/>
          </p:nvPr>
        </p:nvSpPr>
        <p:spPr/>
        <p:txBody>
          <a:bodyPr/>
          <a:lstStyle/>
          <a:p>
            <a:fld id="{889CE354-065D-4F8F-AC81-84AFEF488A04}" type="datetimeFigureOut">
              <a:rPr lang="en-US" smtClean="0"/>
              <a:t>6/26/2024</a:t>
            </a:fld>
            <a:endParaRPr lang="en-US"/>
          </a:p>
        </p:txBody>
      </p:sp>
      <p:sp>
        <p:nvSpPr>
          <p:cNvPr id="5" name="Footer Placeholder 4">
            <a:extLst>
              <a:ext uri="{FF2B5EF4-FFF2-40B4-BE49-F238E27FC236}">
                <a16:creationId xmlns:a16="http://schemas.microsoft.com/office/drawing/2014/main" id="{4851AFA8-AC9F-495A-95C5-AA4604400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5C26B-3A74-4046-8E19-0316362442B6}"/>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78169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2213-4B0B-4AA8-AEC6-9EDB919EC1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0498D4-9A54-4862-ADD0-E0969E5288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0D0BC-9053-4DFE-BEAA-CC802190EF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90E189-1F88-4BF2-B721-1DA74E200C77}"/>
              </a:ext>
            </a:extLst>
          </p:cNvPr>
          <p:cNvSpPr>
            <a:spLocks noGrp="1"/>
          </p:cNvSpPr>
          <p:nvPr>
            <p:ph type="dt" sz="half" idx="10"/>
          </p:nvPr>
        </p:nvSpPr>
        <p:spPr/>
        <p:txBody>
          <a:bodyPr/>
          <a:lstStyle/>
          <a:p>
            <a:fld id="{889CE354-065D-4F8F-AC81-84AFEF488A04}" type="datetimeFigureOut">
              <a:rPr lang="en-US" smtClean="0"/>
              <a:t>6/26/2024</a:t>
            </a:fld>
            <a:endParaRPr lang="en-US"/>
          </a:p>
        </p:txBody>
      </p:sp>
      <p:sp>
        <p:nvSpPr>
          <p:cNvPr id="6" name="Footer Placeholder 5">
            <a:extLst>
              <a:ext uri="{FF2B5EF4-FFF2-40B4-BE49-F238E27FC236}">
                <a16:creationId xmlns:a16="http://schemas.microsoft.com/office/drawing/2014/main" id="{38EB67BD-5536-4B9C-BE73-3B06ED3323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953106-8B27-4845-8617-6DA176C6D072}"/>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789365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FDE5F-E5E0-40CA-B8DA-6764094B57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24F8-7E48-4821-8779-E2DFC6B567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7B8EC-B5C3-444D-8061-2897872680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D0C851-4F07-4E21-B62A-495DD9FC61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D32FE-D6DE-4CBC-98CF-B435DBCC75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4BA138-2032-43BA-A268-C81829BE157F}"/>
              </a:ext>
            </a:extLst>
          </p:cNvPr>
          <p:cNvSpPr>
            <a:spLocks noGrp="1"/>
          </p:cNvSpPr>
          <p:nvPr>
            <p:ph type="dt" sz="half" idx="10"/>
          </p:nvPr>
        </p:nvSpPr>
        <p:spPr/>
        <p:txBody>
          <a:bodyPr/>
          <a:lstStyle/>
          <a:p>
            <a:fld id="{889CE354-065D-4F8F-AC81-84AFEF488A04}" type="datetimeFigureOut">
              <a:rPr lang="en-US" smtClean="0"/>
              <a:t>6/26/2024</a:t>
            </a:fld>
            <a:endParaRPr lang="en-US"/>
          </a:p>
        </p:txBody>
      </p:sp>
      <p:sp>
        <p:nvSpPr>
          <p:cNvPr id="8" name="Footer Placeholder 7">
            <a:extLst>
              <a:ext uri="{FF2B5EF4-FFF2-40B4-BE49-F238E27FC236}">
                <a16:creationId xmlns:a16="http://schemas.microsoft.com/office/drawing/2014/main" id="{B75CD544-69D3-492A-81D2-B1FE672030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E57AD4-3948-428D-B6A1-004D3AB912B1}"/>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582701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ADE-E713-4E86-B32E-3E921E698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8D4BC-4068-4EDB-A40F-1B36C59211FD}"/>
              </a:ext>
            </a:extLst>
          </p:cNvPr>
          <p:cNvSpPr>
            <a:spLocks noGrp="1"/>
          </p:cNvSpPr>
          <p:nvPr>
            <p:ph type="dt" sz="half" idx="10"/>
          </p:nvPr>
        </p:nvSpPr>
        <p:spPr/>
        <p:txBody>
          <a:bodyPr/>
          <a:lstStyle/>
          <a:p>
            <a:fld id="{889CE354-065D-4F8F-AC81-84AFEF488A04}" type="datetimeFigureOut">
              <a:rPr lang="en-US" smtClean="0"/>
              <a:t>6/26/2024</a:t>
            </a:fld>
            <a:endParaRPr lang="en-US"/>
          </a:p>
        </p:txBody>
      </p:sp>
      <p:sp>
        <p:nvSpPr>
          <p:cNvPr id="4" name="Footer Placeholder 3">
            <a:extLst>
              <a:ext uri="{FF2B5EF4-FFF2-40B4-BE49-F238E27FC236}">
                <a16:creationId xmlns:a16="http://schemas.microsoft.com/office/drawing/2014/main" id="{F5E3E92B-3D80-4146-A5D5-C56EF825B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5719C3-AF96-4528-8B89-54544A85202A}"/>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17088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89CE354-065D-4F8F-AC81-84AFEF488A04}" type="datetimeFigureOut">
              <a:rPr lang="en-US" smtClean="0"/>
              <a:t>6/26/2024</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56307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E8E7A-8A76-42D6-BED5-4B31B2F2E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F5B0DA-11DD-4A37-9D29-80E49E0520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4B1B31-F078-45BB-BCBD-1061350A3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2EEEAE-EFD3-462B-AC21-CC00778B6347}"/>
              </a:ext>
            </a:extLst>
          </p:cNvPr>
          <p:cNvSpPr>
            <a:spLocks noGrp="1"/>
          </p:cNvSpPr>
          <p:nvPr>
            <p:ph type="dt" sz="half" idx="10"/>
          </p:nvPr>
        </p:nvSpPr>
        <p:spPr/>
        <p:txBody>
          <a:bodyPr/>
          <a:lstStyle/>
          <a:p>
            <a:fld id="{889CE354-065D-4F8F-AC81-84AFEF488A04}" type="datetimeFigureOut">
              <a:rPr lang="en-US" smtClean="0"/>
              <a:t>6/26/2024</a:t>
            </a:fld>
            <a:endParaRPr lang="en-US"/>
          </a:p>
        </p:txBody>
      </p:sp>
      <p:sp>
        <p:nvSpPr>
          <p:cNvPr id="6" name="Footer Placeholder 5">
            <a:extLst>
              <a:ext uri="{FF2B5EF4-FFF2-40B4-BE49-F238E27FC236}">
                <a16:creationId xmlns:a16="http://schemas.microsoft.com/office/drawing/2014/main" id="{09CB0F39-C70F-4A68-9177-B5B2ADC93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B1827-C189-4469-BA56-BD3CF994F70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414054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F454-4D19-4EA0-87EF-A38686F2F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5DFDB9-AE77-4AAD-8954-5CAA00D6B7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E13696-7CD7-47B5-B6E5-5C3B63EC74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F8C39-947B-469D-A5AC-CC24B8276D35}"/>
              </a:ext>
            </a:extLst>
          </p:cNvPr>
          <p:cNvSpPr>
            <a:spLocks noGrp="1"/>
          </p:cNvSpPr>
          <p:nvPr>
            <p:ph type="dt" sz="half" idx="10"/>
          </p:nvPr>
        </p:nvSpPr>
        <p:spPr/>
        <p:txBody>
          <a:bodyPr/>
          <a:lstStyle/>
          <a:p>
            <a:fld id="{889CE354-065D-4F8F-AC81-84AFEF488A04}" type="datetimeFigureOut">
              <a:rPr lang="en-US" smtClean="0"/>
              <a:t>6/26/2024</a:t>
            </a:fld>
            <a:endParaRPr lang="en-US"/>
          </a:p>
        </p:txBody>
      </p:sp>
      <p:sp>
        <p:nvSpPr>
          <p:cNvPr id="6" name="Footer Placeholder 5">
            <a:extLst>
              <a:ext uri="{FF2B5EF4-FFF2-40B4-BE49-F238E27FC236}">
                <a16:creationId xmlns:a16="http://schemas.microsoft.com/office/drawing/2014/main" id="{4EDCE271-796F-48E0-BA72-C4E4973AE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C4B38-726F-49E3-87C0-0ED93A1FD60C}"/>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14227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1E39B6-6F0C-40BD-ADA3-0EDB25AC0A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34E4E2-52C2-4D64-9272-82E054B54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961EA2-E59F-4549-84CA-93EC219D09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889CE354-065D-4F8F-AC81-84AFEF488A04}" type="datetimeFigureOut">
              <a:rPr lang="en-US" smtClean="0"/>
              <a:pPr/>
              <a:t>6/26/2024</a:t>
            </a:fld>
            <a:endParaRPr lang="en-US"/>
          </a:p>
        </p:txBody>
      </p:sp>
      <p:sp>
        <p:nvSpPr>
          <p:cNvPr id="5" name="Footer Placeholder 4">
            <a:extLst>
              <a:ext uri="{FF2B5EF4-FFF2-40B4-BE49-F238E27FC236}">
                <a16:creationId xmlns:a16="http://schemas.microsoft.com/office/drawing/2014/main" id="{DF11F447-4AEE-4FC6-8F32-E1C2803C4C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C404D91E-8B23-454D-91F9-7AC997AA8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5F6E19EC-C981-4348-A588-FAD292F64A47}" type="slidenum">
              <a:rPr lang="en-US" smtClean="0"/>
              <a:pPr/>
              <a:t>‹#›</a:t>
            </a:fld>
            <a:endParaRPr lang="en-US"/>
          </a:p>
        </p:txBody>
      </p:sp>
      <p:pic>
        <p:nvPicPr>
          <p:cNvPr id="8" name="Picture 7">
            <a:extLst>
              <a:ext uri="{FF2B5EF4-FFF2-40B4-BE49-F238E27FC236}">
                <a16:creationId xmlns:a16="http://schemas.microsoft.com/office/drawing/2014/main" id="{93434098-A903-486C-A230-75D62AA80A9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17826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tif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tif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tif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0.tif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1.tif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nctcog.org/getmedia/5a5afb4e-ce02-44c1-b46f-381a53522933/Report_Upper-Trinity-River-Storm-Shifting-Silver-Jackets-Study.pdf"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www.hec.usace.army.mil/confluence/hmsdocs/hmsguides/working-with-optimization-trials/optimizing-gridded-precipitation" TargetMode="External"/><Relationship Id="rId4" Type="http://schemas.openxmlformats.org/officeDocument/2006/relationships/hyperlink" Target="https://www.hec.usace.army.mil/confluence/hmsdocs/hmsguides/new-tutorials-to-check-out/transposing-gridded-precipitation"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4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61.png"/><Relationship Id="rId4" Type="http://schemas.openxmlformats.org/officeDocument/2006/relationships/image" Target="../media/image60.png"/></Relationships>
</file>

<file path=ppt/slides/_rels/slide53.xml.rels><?xml version="1.0" encoding="UTF-8" standalone="yes"?>
<Relationships xmlns="http://schemas.openxmlformats.org/package/2006/relationships"><Relationship Id="rId3" Type="http://schemas.openxmlformats.org/officeDocument/2006/relationships/hyperlink" Target="https://www.hec.usace.army.mil/confluence/hecnews/spring-2023/fema-s-future-of-flood-risk-data-initiative"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youtube.com/watch?v=vy1alePFTg4&amp;t=11s" TargetMode="External"/><Relationship Id="rId5" Type="http://schemas.openxmlformats.org/officeDocument/2006/relationships/hyperlink" Target="https://www.youtube.com/watch?v=AZMGbCK4d7w" TargetMode="External"/><Relationship Id="rId4" Type="http://schemas.openxmlformats.org/officeDocument/2006/relationships/hyperlink" Target="https://www.hec.usace.army.mil/confluence/hecnews/spring-2023/stochastic-storm-transposition-in-hec-hms" TargetMode="Externa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ctrTitle"/>
          </p:nvPr>
        </p:nvSpPr>
        <p:spPr>
          <a:xfrm>
            <a:off x="0" y="465138"/>
            <a:ext cx="12192000" cy="2387600"/>
          </a:xfrm>
        </p:spPr>
        <p:txBody>
          <a:bodyPr/>
          <a:lstStyle/>
          <a:p>
            <a:r>
              <a:rPr lang="en-US" dirty="0"/>
              <a:t>Optimization and Uncertainty Analysis Case Study</a:t>
            </a:r>
          </a:p>
        </p:txBody>
      </p:sp>
      <p:sp>
        <p:nvSpPr>
          <p:cNvPr id="3" name="Subtitle 2">
            <a:extLst>
              <a:ext uri="{FF2B5EF4-FFF2-40B4-BE49-F238E27FC236}">
                <a16:creationId xmlns:a16="http://schemas.microsoft.com/office/drawing/2014/main" id="{3C21B375-7BAE-4D83-895C-77226FA05B15}"/>
              </a:ext>
            </a:extLst>
          </p:cNvPr>
          <p:cNvSpPr>
            <a:spLocks noGrp="1"/>
          </p:cNvSpPr>
          <p:nvPr>
            <p:ph type="subTitle" idx="1"/>
          </p:nvPr>
        </p:nvSpPr>
        <p:spPr>
          <a:xfrm>
            <a:off x="1524000" y="2944813"/>
            <a:ext cx="9144000" cy="3065462"/>
          </a:xfrm>
        </p:spPr>
        <p:txBody>
          <a:bodyPr>
            <a:normAutofit/>
          </a:bodyPr>
          <a:lstStyle/>
          <a:p>
            <a:r>
              <a:rPr lang="en-US" dirty="0"/>
              <a:t>Advanced Applications of HEC-HMS</a:t>
            </a:r>
          </a:p>
          <a:p>
            <a:r>
              <a:rPr lang="en-US" sz="2000" dirty="0"/>
              <a:t>June 2024</a:t>
            </a:r>
          </a:p>
          <a:p>
            <a:endParaRPr lang="en-US" dirty="0"/>
          </a:p>
          <a:p>
            <a:r>
              <a:rPr lang="en-US" dirty="0"/>
              <a:t>Gregory S. Karlovits,</a:t>
            </a:r>
            <a:r>
              <a:rPr lang="en-US" i="1" dirty="0"/>
              <a:t> P.E., PH, CFM</a:t>
            </a:r>
          </a:p>
          <a:p>
            <a:r>
              <a:rPr lang="en-US" sz="2000" dirty="0"/>
              <a:t>Statistical Hydrologist</a:t>
            </a:r>
          </a:p>
          <a:p>
            <a:r>
              <a:rPr lang="en-US" sz="2000" dirty="0"/>
              <a:t>US Army Corps of Engineers</a:t>
            </a:r>
          </a:p>
          <a:p>
            <a:r>
              <a:rPr lang="en-US" sz="2000" dirty="0"/>
              <a:t>Hydrologic Engineering Center</a:t>
            </a:r>
          </a:p>
        </p:txBody>
      </p:sp>
    </p:spTree>
    <p:extLst>
      <p:ext uri="{BB962C8B-B14F-4D97-AF65-F5344CB8AC3E}">
        <p14:creationId xmlns:p14="http://schemas.microsoft.com/office/powerpoint/2010/main" val="193113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36D7EA-D099-1CA4-E1AC-FD7CDF942748}"/>
              </a:ext>
            </a:extLst>
          </p:cNvPr>
          <p:cNvSpPr>
            <a:spLocks noGrp="1"/>
          </p:cNvSpPr>
          <p:nvPr>
            <p:ph type="title"/>
          </p:nvPr>
        </p:nvSpPr>
        <p:spPr/>
        <p:txBody>
          <a:bodyPr/>
          <a:lstStyle/>
          <a:p>
            <a:r>
              <a:rPr lang="en-US" dirty="0"/>
              <a:t>Silver Jacket study results</a:t>
            </a:r>
          </a:p>
        </p:txBody>
      </p:sp>
      <p:pic>
        <p:nvPicPr>
          <p:cNvPr id="6" name="Picture 5">
            <a:extLst>
              <a:ext uri="{FF2B5EF4-FFF2-40B4-BE49-F238E27FC236}">
                <a16:creationId xmlns:a16="http://schemas.microsoft.com/office/drawing/2014/main" id="{94284067-C81A-6913-0FE1-4ACA3AFB01FB}"/>
              </a:ext>
            </a:extLst>
          </p:cNvPr>
          <p:cNvPicPr>
            <a:picLocks noChangeAspect="1"/>
          </p:cNvPicPr>
          <p:nvPr/>
        </p:nvPicPr>
        <p:blipFill>
          <a:blip r:embed="rId2"/>
          <a:stretch>
            <a:fillRect/>
          </a:stretch>
        </p:blipFill>
        <p:spPr>
          <a:xfrm>
            <a:off x="9979236" y="203760"/>
            <a:ext cx="1962439" cy="1962439"/>
          </a:xfrm>
          <a:prstGeom prst="rect">
            <a:avLst/>
          </a:prstGeom>
        </p:spPr>
      </p:pic>
      <p:pic>
        <p:nvPicPr>
          <p:cNvPr id="5" name="Picture 4">
            <a:extLst>
              <a:ext uri="{FF2B5EF4-FFF2-40B4-BE49-F238E27FC236}">
                <a16:creationId xmlns:a16="http://schemas.microsoft.com/office/drawing/2014/main" id="{5D2A0DF7-4263-41CA-43D4-B4373212A772}"/>
              </a:ext>
            </a:extLst>
          </p:cNvPr>
          <p:cNvPicPr>
            <a:picLocks noChangeAspect="1"/>
          </p:cNvPicPr>
          <p:nvPr/>
        </p:nvPicPr>
        <p:blipFill>
          <a:blip r:embed="rId3"/>
          <a:stretch>
            <a:fillRect/>
          </a:stretch>
        </p:blipFill>
        <p:spPr>
          <a:xfrm>
            <a:off x="3773103" y="1303524"/>
            <a:ext cx="6070392" cy="5554476"/>
          </a:xfrm>
          <a:prstGeom prst="rect">
            <a:avLst/>
          </a:prstGeom>
        </p:spPr>
      </p:pic>
    </p:spTree>
    <p:extLst>
      <p:ext uri="{BB962C8B-B14F-4D97-AF65-F5344CB8AC3E}">
        <p14:creationId xmlns:p14="http://schemas.microsoft.com/office/powerpoint/2010/main" val="4097900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36D7EA-D099-1CA4-E1AC-FD7CDF942748}"/>
              </a:ext>
            </a:extLst>
          </p:cNvPr>
          <p:cNvSpPr>
            <a:spLocks noGrp="1"/>
          </p:cNvSpPr>
          <p:nvPr>
            <p:ph type="title"/>
          </p:nvPr>
        </p:nvSpPr>
        <p:spPr/>
        <p:txBody>
          <a:bodyPr/>
          <a:lstStyle/>
          <a:p>
            <a:r>
              <a:rPr lang="en-US" dirty="0"/>
              <a:t>Silver Jacket study results</a:t>
            </a:r>
          </a:p>
        </p:txBody>
      </p:sp>
      <p:pic>
        <p:nvPicPr>
          <p:cNvPr id="6" name="Picture 5">
            <a:extLst>
              <a:ext uri="{FF2B5EF4-FFF2-40B4-BE49-F238E27FC236}">
                <a16:creationId xmlns:a16="http://schemas.microsoft.com/office/drawing/2014/main" id="{94284067-C81A-6913-0FE1-4ACA3AFB01FB}"/>
              </a:ext>
            </a:extLst>
          </p:cNvPr>
          <p:cNvPicPr>
            <a:picLocks noChangeAspect="1"/>
          </p:cNvPicPr>
          <p:nvPr/>
        </p:nvPicPr>
        <p:blipFill>
          <a:blip r:embed="rId2"/>
          <a:stretch>
            <a:fillRect/>
          </a:stretch>
        </p:blipFill>
        <p:spPr>
          <a:xfrm>
            <a:off x="9979236" y="203760"/>
            <a:ext cx="1962439" cy="1962439"/>
          </a:xfrm>
          <a:prstGeom prst="rect">
            <a:avLst/>
          </a:prstGeom>
        </p:spPr>
      </p:pic>
      <p:pic>
        <p:nvPicPr>
          <p:cNvPr id="4" name="Picture 3">
            <a:extLst>
              <a:ext uri="{FF2B5EF4-FFF2-40B4-BE49-F238E27FC236}">
                <a16:creationId xmlns:a16="http://schemas.microsoft.com/office/drawing/2014/main" id="{C78307E0-2CC0-C7F4-E6DB-776D69AE1BD6}"/>
              </a:ext>
            </a:extLst>
          </p:cNvPr>
          <p:cNvPicPr>
            <a:picLocks noChangeAspect="1"/>
          </p:cNvPicPr>
          <p:nvPr/>
        </p:nvPicPr>
        <p:blipFill>
          <a:blip r:embed="rId3"/>
          <a:stretch>
            <a:fillRect/>
          </a:stretch>
        </p:blipFill>
        <p:spPr>
          <a:xfrm>
            <a:off x="2060414" y="1498183"/>
            <a:ext cx="7918822" cy="4854316"/>
          </a:xfrm>
          <a:prstGeom prst="rect">
            <a:avLst/>
          </a:prstGeom>
        </p:spPr>
      </p:pic>
    </p:spTree>
    <p:extLst>
      <p:ext uri="{BB962C8B-B14F-4D97-AF65-F5344CB8AC3E}">
        <p14:creationId xmlns:p14="http://schemas.microsoft.com/office/powerpoint/2010/main" val="39423230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36D7EA-D099-1CA4-E1AC-FD7CDF942748}"/>
              </a:ext>
            </a:extLst>
          </p:cNvPr>
          <p:cNvSpPr>
            <a:spLocks noGrp="1"/>
          </p:cNvSpPr>
          <p:nvPr>
            <p:ph type="title"/>
          </p:nvPr>
        </p:nvSpPr>
        <p:spPr/>
        <p:txBody>
          <a:bodyPr/>
          <a:lstStyle/>
          <a:p>
            <a:r>
              <a:rPr lang="en-US" dirty="0"/>
              <a:t>Silver Jacket study results</a:t>
            </a:r>
          </a:p>
        </p:txBody>
      </p:sp>
      <p:pic>
        <p:nvPicPr>
          <p:cNvPr id="6" name="Picture 5">
            <a:extLst>
              <a:ext uri="{FF2B5EF4-FFF2-40B4-BE49-F238E27FC236}">
                <a16:creationId xmlns:a16="http://schemas.microsoft.com/office/drawing/2014/main" id="{94284067-C81A-6913-0FE1-4ACA3AFB01FB}"/>
              </a:ext>
            </a:extLst>
          </p:cNvPr>
          <p:cNvPicPr>
            <a:picLocks noChangeAspect="1"/>
          </p:cNvPicPr>
          <p:nvPr/>
        </p:nvPicPr>
        <p:blipFill>
          <a:blip r:embed="rId2"/>
          <a:stretch>
            <a:fillRect/>
          </a:stretch>
        </p:blipFill>
        <p:spPr>
          <a:xfrm>
            <a:off x="9979236" y="203760"/>
            <a:ext cx="1962439" cy="1962439"/>
          </a:xfrm>
          <a:prstGeom prst="rect">
            <a:avLst/>
          </a:prstGeom>
        </p:spPr>
      </p:pic>
      <p:pic>
        <p:nvPicPr>
          <p:cNvPr id="4" name="Picture 3">
            <a:extLst>
              <a:ext uri="{FF2B5EF4-FFF2-40B4-BE49-F238E27FC236}">
                <a16:creationId xmlns:a16="http://schemas.microsoft.com/office/drawing/2014/main" id="{C54B9445-A176-CC9A-B145-02F7B1623D81}"/>
              </a:ext>
            </a:extLst>
          </p:cNvPr>
          <p:cNvPicPr>
            <a:picLocks noChangeAspect="1"/>
          </p:cNvPicPr>
          <p:nvPr/>
        </p:nvPicPr>
        <p:blipFill>
          <a:blip r:embed="rId3"/>
          <a:stretch>
            <a:fillRect/>
          </a:stretch>
        </p:blipFill>
        <p:spPr>
          <a:xfrm>
            <a:off x="2127182" y="1329265"/>
            <a:ext cx="7852053" cy="4830017"/>
          </a:xfrm>
          <a:prstGeom prst="rect">
            <a:avLst/>
          </a:prstGeom>
        </p:spPr>
      </p:pic>
    </p:spTree>
    <p:extLst>
      <p:ext uri="{BB962C8B-B14F-4D97-AF65-F5344CB8AC3E}">
        <p14:creationId xmlns:p14="http://schemas.microsoft.com/office/powerpoint/2010/main" val="9051723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69FCD-B91B-2ACA-C3BA-E405C32344FD}"/>
              </a:ext>
            </a:extLst>
          </p:cNvPr>
          <p:cNvSpPr>
            <a:spLocks noGrp="1"/>
          </p:cNvSpPr>
          <p:nvPr>
            <p:ph type="title"/>
          </p:nvPr>
        </p:nvSpPr>
        <p:spPr/>
        <p:txBody>
          <a:bodyPr/>
          <a:lstStyle/>
          <a:p>
            <a:r>
              <a:rPr lang="en-US" dirty="0"/>
              <a:t>Silver Jackets study workflow</a:t>
            </a:r>
          </a:p>
        </p:txBody>
      </p:sp>
      <p:pic>
        <p:nvPicPr>
          <p:cNvPr id="4" name="Picture 3">
            <a:extLst>
              <a:ext uri="{FF2B5EF4-FFF2-40B4-BE49-F238E27FC236}">
                <a16:creationId xmlns:a16="http://schemas.microsoft.com/office/drawing/2014/main" id="{F8ADEB33-DB27-FB4D-C0E7-529606B7009E}"/>
              </a:ext>
            </a:extLst>
          </p:cNvPr>
          <p:cNvPicPr>
            <a:picLocks noChangeAspect="1"/>
          </p:cNvPicPr>
          <p:nvPr/>
        </p:nvPicPr>
        <p:blipFill>
          <a:blip r:embed="rId3"/>
          <a:stretch>
            <a:fillRect/>
          </a:stretch>
        </p:blipFill>
        <p:spPr>
          <a:xfrm>
            <a:off x="9979236" y="203760"/>
            <a:ext cx="1962439" cy="1962439"/>
          </a:xfrm>
          <a:prstGeom prst="rect">
            <a:avLst/>
          </a:prstGeom>
        </p:spPr>
      </p:pic>
      <p:sp>
        <p:nvSpPr>
          <p:cNvPr id="7" name="Content Placeholder 6">
            <a:extLst>
              <a:ext uri="{FF2B5EF4-FFF2-40B4-BE49-F238E27FC236}">
                <a16:creationId xmlns:a16="http://schemas.microsoft.com/office/drawing/2014/main" id="{2FCE8957-B4B7-4F98-4D85-CCD425B727F4}"/>
              </a:ext>
            </a:extLst>
          </p:cNvPr>
          <p:cNvSpPr>
            <a:spLocks noGrp="1"/>
          </p:cNvSpPr>
          <p:nvPr>
            <p:ph idx="1"/>
          </p:nvPr>
        </p:nvSpPr>
        <p:spPr>
          <a:xfrm>
            <a:off x="838200" y="1440614"/>
            <a:ext cx="9557084" cy="4351338"/>
          </a:xfrm>
        </p:spPr>
        <p:txBody>
          <a:bodyPr/>
          <a:lstStyle/>
          <a:p>
            <a:r>
              <a:rPr lang="en-US" dirty="0"/>
              <a:t>This study was performed prior to the gridded storm optimization capability being added to HEC-HMS</a:t>
            </a:r>
          </a:p>
          <a:p>
            <a:pPr marL="0" indent="0">
              <a:buNone/>
            </a:pPr>
            <a:endParaRPr lang="en-US" dirty="0"/>
          </a:p>
        </p:txBody>
      </p:sp>
      <p:pic>
        <p:nvPicPr>
          <p:cNvPr id="9" name="Picture 8">
            <a:extLst>
              <a:ext uri="{FF2B5EF4-FFF2-40B4-BE49-F238E27FC236}">
                <a16:creationId xmlns:a16="http://schemas.microsoft.com/office/drawing/2014/main" id="{093CE57B-ABD5-0519-8599-A5203FE4F713}"/>
              </a:ext>
            </a:extLst>
          </p:cNvPr>
          <p:cNvPicPr>
            <a:picLocks noChangeAspect="1"/>
          </p:cNvPicPr>
          <p:nvPr/>
        </p:nvPicPr>
        <p:blipFill>
          <a:blip r:embed="rId4"/>
          <a:stretch>
            <a:fillRect/>
          </a:stretch>
        </p:blipFill>
        <p:spPr>
          <a:xfrm>
            <a:off x="209506" y="2395407"/>
            <a:ext cx="10814471" cy="4472034"/>
          </a:xfrm>
          <a:prstGeom prst="rect">
            <a:avLst/>
          </a:prstGeom>
        </p:spPr>
      </p:pic>
    </p:spTree>
    <p:extLst>
      <p:ext uri="{BB962C8B-B14F-4D97-AF65-F5344CB8AC3E}">
        <p14:creationId xmlns:p14="http://schemas.microsoft.com/office/powerpoint/2010/main" val="18689990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ap&#10;&#10;Description automatically generated">
            <a:extLst>
              <a:ext uri="{FF2B5EF4-FFF2-40B4-BE49-F238E27FC236}">
                <a16:creationId xmlns:a16="http://schemas.microsoft.com/office/drawing/2014/main" id="{F22F547B-51D7-7258-5471-CF90044AD01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71485"/>
            <a:ext cx="10776891" cy="6286515"/>
          </a:xfrm>
          <a:prstGeom prst="rect">
            <a:avLst/>
          </a:prstGeom>
        </p:spPr>
      </p:pic>
      <p:sp>
        <p:nvSpPr>
          <p:cNvPr id="6" name="TextBox 5">
            <a:extLst>
              <a:ext uri="{FF2B5EF4-FFF2-40B4-BE49-F238E27FC236}">
                <a16:creationId xmlns:a16="http://schemas.microsoft.com/office/drawing/2014/main" id="{942A6BB1-8813-8A48-D785-44A278E3FD24}"/>
              </a:ext>
            </a:extLst>
          </p:cNvPr>
          <p:cNvSpPr txBox="1"/>
          <p:nvPr/>
        </p:nvSpPr>
        <p:spPr>
          <a:xfrm>
            <a:off x="-1" y="0"/>
            <a:ext cx="10776891" cy="571485"/>
          </a:xfrm>
          <a:prstGeom prst="rect">
            <a:avLst/>
          </a:prstGeom>
          <a:solidFill>
            <a:schemeClr val="accent5">
              <a:lumMod val="50000"/>
            </a:schemeClr>
          </a:solidFill>
        </p:spPr>
        <p:txBody>
          <a:bodyPr wrap="square" rtlCol="0" anchor="ctr">
            <a:spAutoFit/>
          </a:bodyPr>
          <a:lstStyle/>
          <a:p>
            <a:r>
              <a:rPr lang="en-US" sz="3127" dirty="0">
                <a:solidFill>
                  <a:schemeClr val="bg1">
                    <a:lumMod val="95000"/>
                  </a:schemeClr>
                </a:solidFill>
                <a:latin typeface="Franklin Gothic Medium" panose="020B0603020102020204" pitchFamily="34" charset="0"/>
              </a:rPr>
              <a:t>Joshua 1-9 Jun 2000</a:t>
            </a:r>
          </a:p>
        </p:txBody>
      </p:sp>
    </p:spTree>
    <p:extLst>
      <p:ext uri="{BB962C8B-B14F-4D97-AF65-F5344CB8AC3E}">
        <p14:creationId xmlns:p14="http://schemas.microsoft.com/office/powerpoint/2010/main" val="1844744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0217836-F157-0845-CB45-DBA364C8F3C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0" y="571484"/>
            <a:ext cx="10746448" cy="6286515"/>
          </a:xfrm>
          <a:prstGeom prst="rect">
            <a:avLst/>
          </a:prstGeom>
        </p:spPr>
      </p:pic>
      <p:sp>
        <p:nvSpPr>
          <p:cNvPr id="4" name="TextBox 3">
            <a:extLst>
              <a:ext uri="{FF2B5EF4-FFF2-40B4-BE49-F238E27FC236}">
                <a16:creationId xmlns:a16="http://schemas.microsoft.com/office/drawing/2014/main" id="{978FBCF2-E94B-B70E-FCCD-9B184CED1A5D}"/>
              </a:ext>
            </a:extLst>
          </p:cNvPr>
          <p:cNvSpPr txBox="1"/>
          <p:nvPr/>
        </p:nvSpPr>
        <p:spPr>
          <a:xfrm>
            <a:off x="0" y="0"/>
            <a:ext cx="10746448" cy="571485"/>
          </a:xfrm>
          <a:prstGeom prst="rect">
            <a:avLst/>
          </a:prstGeom>
          <a:solidFill>
            <a:schemeClr val="accent5">
              <a:lumMod val="50000"/>
            </a:schemeClr>
          </a:solidFill>
        </p:spPr>
        <p:txBody>
          <a:bodyPr wrap="square" rtlCol="0" anchor="ctr">
            <a:spAutoFit/>
          </a:bodyPr>
          <a:lstStyle/>
          <a:p>
            <a:r>
              <a:rPr lang="en-US" sz="3127" dirty="0">
                <a:solidFill>
                  <a:schemeClr val="bg1">
                    <a:lumMod val="95000"/>
                  </a:schemeClr>
                </a:solidFill>
                <a:latin typeface="Franklin Gothic Medium" panose="020B0603020102020204" pitchFamily="34" charset="0"/>
              </a:rPr>
              <a:t>Joshua Optimized</a:t>
            </a:r>
          </a:p>
        </p:txBody>
      </p:sp>
    </p:spTree>
    <p:extLst>
      <p:ext uri="{BB962C8B-B14F-4D97-AF65-F5344CB8AC3E}">
        <p14:creationId xmlns:p14="http://schemas.microsoft.com/office/powerpoint/2010/main" val="7665474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F27AEFC-783A-E8F8-11B5-ED2C392ADAE2}"/>
              </a:ext>
            </a:extLst>
          </p:cNvPr>
          <p:cNvSpPr txBox="1"/>
          <p:nvPr/>
        </p:nvSpPr>
        <p:spPr>
          <a:xfrm>
            <a:off x="0" y="0"/>
            <a:ext cx="10776882" cy="571485"/>
          </a:xfrm>
          <a:prstGeom prst="rect">
            <a:avLst/>
          </a:prstGeom>
          <a:solidFill>
            <a:schemeClr val="accent5">
              <a:lumMod val="50000"/>
            </a:schemeClr>
          </a:solidFill>
        </p:spPr>
        <p:txBody>
          <a:bodyPr wrap="square" rtlCol="0" anchor="ctr">
            <a:spAutoFit/>
          </a:bodyPr>
          <a:lstStyle/>
          <a:p>
            <a:r>
              <a:rPr lang="en-US" sz="3127" dirty="0">
                <a:solidFill>
                  <a:schemeClr val="bg1">
                    <a:lumMod val="95000"/>
                  </a:schemeClr>
                </a:solidFill>
                <a:latin typeface="Franklin Gothic Medium" panose="020B0603020102020204" pitchFamily="34" charset="0"/>
              </a:rPr>
              <a:t>Mansfield 26 Jul - 5 Aug 2004</a:t>
            </a:r>
          </a:p>
        </p:txBody>
      </p:sp>
      <p:pic>
        <p:nvPicPr>
          <p:cNvPr id="3" name="Picture 2" descr="Map&#10;&#10;Description automatically generated">
            <a:extLst>
              <a:ext uri="{FF2B5EF4-FFF2-40B4-BE49-F238E27FC236}">
                <a16:creationId xmlns:a16="http://schemas.microsoft.com/office/drawing/2014/main" id="{62796450-64CB-D722-5188-CF81C31E0CC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571485"/>
            <a:ext cx="10776883" cy="6286515"/>
          </a:xfrm>
          <a:prstGeom prst="rect">
            <a:avLst/>
          </a:prstGeom>
        </p:spPr>
      </p:pic>
    </p:spTree>
    <p:extLst>
      <p:ext uri="{BB962C8B-B14F-4D97-AF65-F5344CB8AC3E}">
        <p14:creationId xmlns:p14="http://schemas.microsoft.com/office/powerpoint/2010/main" val="28133625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15B2C1D-E3FD-72C9-BA67-E876550354C4}"/>
              </a:ext>
            </a:extLst>
          </p:cNvPr>
          <p:cNvSpPr txBox="1"/>
          <p:nvPr/>
        </p:nvSpPr>
        <p:spPr>
          <a:xfrm>
            <a:off x="0" y="0"/>
            <a:ext cx="10776882" cy="571485"/>
          </a:xfrm>
          <a:prstGeom prst="rect">
            <a:avLst/>
          </a:prstGeom>
          <a:solidFill>
            <a:schemeClr val="accent5">
              <a:lumMod val="50000"/>
            </a:schemeClr>
          </a:solidFill>
        </p:spPr>
        <p:txBody>
          <a:bodyPr wrap="square" rtlCol="0" anchor="ctr">
            <a:spAutoFit/>
          </a:bodyPr>
          <a:lstStyle/>
          <a:p>
            <a:r>
              <a:rPr lang="en-US" sz="3127" dirty="0">
                <a:solidFill>
                  <a:schemeClr val="bg1">
                    <a:lumMod val="95000"/>
                  </a:schemeClr>
                </a:solidFill>
                <a:latin typeface="Franklin Gothic Medium" panose="020B0603020102020204" pitchFamily="34" charset="0"/>
              </a:rPr>
              <a:t>Mansfield Optimized</a:t>
            </a:r>
          </a:p>
        </p:txBody>
      </p:sp>
      <p:pic>
        <p:nvPicPr>
          <p:cNvPr id="3" name="Picture 2">
            <a:extLst>
              <a:ext uri="{FF2B5EF4-FFF2-40B4-BE49-F238E27FC236}">
                <a16:creationId xmlns:a16="http://schemas.microsoft.com/office/drawing/2014/main" id="{4B24AD50-292C-E93A-E643-73E223A9F77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 y="571485"/>
            <a:ext cx="10776883" cy="6286515"/>
          </a:xfrm>
          <a:prstGeom prst="rect">
            <a:avLst/>
          </a:prstGeom>
        </p:spPr>
      </p:pic>
    </p:spTree>
    <p:extLst>
      <p:ext uri="{BB962C8B-B14F-4D97-AF65-F5344CB8AC3E}">
        <p14:creationId xmlns:p14="http://schemas.microsoft.com/office/powerpoint/2010/main" val="21693647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A2C9D9E-6D31-AB8D-6610-C1DCE1291A17}"/>
              </a:ext>
            </a:extLst>
          </p:cNvPr>
          <p:cNvSpPr txBox="1"/>
          <p:nvPr/>
        </p:nvSpPr>
        <p:spPr>
          <a:xfrm>
            <a:off x="0" y="0"/>
            <a:ext cx="10776883" cy="571485"/>
          </a:xfrm>
          <a:prstGeom prst="rect">
            <a:avLst/>
          </a:prstGeom>
          <a:solidFill>
            <a:schemeClr val="accent5">
              <a:lumMod val="50000"/>
            </a:schemeClr>
          </a:solidFill>
        </p:spPr>
        <p:txBody>
          <a:bodyPr wrap="square" rtlCol="0" anchor="ctr">
            <a:spAutoFit/>
          </a:bodyPr>
          <a:lstStyle/>
          <a:p>
            <a:r>
              <a:rPr lang="en-US" sz="3127" dirty="0">
                <a:solidFill>
                  <a:schemeClr val="bg1">
                    <a:lumMod val="95000"/>
                  </a:schemeClr>
                </a:solidFill>
                <a:latin typeface="Franklin Gothic Medium" panose="020B0603020102020204" pitchFamily="34" charset="0"/>
              </a:rPr>
              <a:t>TS Bill 15-24 Jun 2015</a:t>
            </a:r>
          </a:p>
        </p:txBody>
      </p:sp>
      <p:pic>
        <p:nvPicPr>
          <p:cNvPr id="3" name="Picture 2" descr="Map&#10;&#10;Description automatically generated">
            <a:extLst>
              <a:ext uri="{FF2B5EF4-FFF2-40B4-BE49-F238E27FC236}">
                <a16:creationId xmlns:a16="http://schemas.microsoft.com/office/drawing/2014/main" id="{A0EE973F-3727-D5AE-E7ED-0AAD086F042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71485"/>
            <a:ext cx="10776883" cy="6286515"/>
          </a:xfrm>
          <a:prstGeom prst="rect">
            <a:avLst/>
          </a:prstGeom>
        </p:spPr>
      </p:pic>
    </p:spTree>
    <p:extLst>
      <p:ext uri="{BB962C8B-B14F-4D97-AF65-F5344CB8AC3E}">
        <p14:creationId xmlns:p14="http://schemas.microsoft.com/office/powerpoint/2010/main" val="31435976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4CCD0F7-A260-8128-51E7-FE955AFA77D6}"/>
              </a:ext>
            </a:extLst>
          </p:cNvPr>
          <p:cNvSpPr txBox="1"/>
          <p:nvPr/>
        </p:nvSpPr>
        <p:spPr>
          <a:xfrm>
            <a:off x="0" y="0"/>
            <a:ext cx="10776882" cy="571485"/>
          </a:xfrm>
          <a:prstGeom prst="rect">
            <a:avLst/>
          </a:prstGeom>
          <a:solidFill>
            <a:schemeClr val="accent5">
              <a:lumMod val="50000"/>
            </a:schemeClr>
          </a:solidFill>
        </p:spPr>
        <p:txBody>
          <a:bodyPr wrap="square" rtlCol="0" anchor="ctr">
            <a:spAutoFit/>
          </a:bodyPr>
          <a:lstStyle/>
          <a:p>
            <a:r>
              <a:rPr lang="en-US" sz="3127" dirty="0">
                <a:solidFill>
                  <a:schemeClr val="bg1">
                    <a:lumMod val="95000"/>
                  </a:schemeClr>
                </a:solidFill>
                <a:latin typeface="Franklin Gothic Medium" panose="020B0603020102020204" pitchFamily="34" charset="0"/>
              </a:rPr>
              <a:t>TS Bill Optimized</a:t>
            </a:r>
          </a:p>
        </p:txBody>
      </p:sp>
      <p:pic>
        <p:nvPicPr>
          <p:cNvPr id="3" name="Picture 2">
            <a:extLst>
              <a:ext uri="{FF2B5EF4-FFF2-40B4-BE49-F238E27FC236}">
                <a16:creationId xmlns:a16="http://schemas.microsoft.com/office/drawing/2014/main" id="{10AE45FE-BA89-172C-98AE-30C28AAACD4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 y="571485"/>
            <a:ext cx="10776883" cy="6286515"/>
          </a:xfrm>
          <a:prstGeom prst="rect">
            <a:avLst/>
          </a:prstGeom>
        </p:spPr>
      </p:pic>
    </p:spTree>
    <p:extLst>
      <p:ext uri="{BB962C8B-B14F-4D97-AF65-F5344CB8AC3E}">
        <p14:creationId xmlns:p14="http://schemas.microsoft.com/office/powerpoint/2010/main" val="3754085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2A6FB-FDEB-4684-B9E6-4C9CAAAD3ABF}"/>
              </a:ext>
            </a:extLst>
          </p:cNvPr>
          <p:cNvSpPr>
            <a:spLocks noGrp="1"/>
          </p:cNvSpPr>
          <p:nvPr>
            <p:ph type="title"/>
          </p:nvPr>
        </p:nvSpPr>
        <p:spPr/>
        <p:txBody>
          <a:bodyPr/>
          <a:lstStyle/>
          <a:p>
            <a:r>
              <a:rPr lang="en-US" dirty="0"/>
              <a:t>Purpose</a:t>
            </a:r>
          </a:p>
        </p:txBody>
      </p:sp>
      <p:sp>
        <p:nvSpPr>
          <p:cNvPr id="3" name="Content Placeholder 2">
            <a:extLst>
              <a:ext uri="{FF2B5EF4-FFF2-40B4-BE49-F238E27FC236}">
                <a16:creationId xmlns:a16="http://schemas.microsoft.com/office/drawing/2014/main" id="{2E92B251-1A7F-407B-8A8F-054266C10694}"/>
              </a:ext>
            </a:extLst>
          </p:cNvPr>
          <p:cNvSpPr>
            <a:spLocks noGrp="1"/>
          </p:cNvSpPr>
          <p:nvPr>
            <p:ph idx="1"/>
          </p:nvPr>
        </p:nvSpPr>
        <p:spPr/>
        <p:txBody>
          <a:bodyPr/>
          <a:lstStyle/>
          <a:p>
            <a:r>
              <a:rPr lang="en-US" dirty="0"/>
              <a:t>Demonstrate application of the HEC-HMS optimization trial and uncertainty analysis computes</a:t>
            </a:r>
          </a:p>
        </p:txBody>
      </p:sp>
    </p:spTree>
    <p:extLst>
      <p:ext uri="{BB962C8B-B14F-4D97-AF65-F5344CB8AC3E}">
        <p14:creationId xmlns:p14="http://schemas.microsoft.com/office/powerpoint/2010/main" val="4153775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5213CD2-1952-7C1B-8F38-1045A88BF2B1}"/>
              </a:ext>
            </a:extLst>
          </p:cNvPr>
          <p:cNvSpPr txBox="1"/>
          <p:nvPr/>
        </p:nvSpPr>
        <p:spPr>
          <a:xfrm>
            <a:off x="0" y="0"/>
            <a:ext cx="10776882" cy="571485"/>
          </a:xfrm>
          <a:prstGeom prst="rect">
            <a:avLst/>
          </a:prstGeom>
          <a:solidFill>
            <a:schemeClr val="accent5">
              <a:lumMod val="50000"/>
            </a:schemeClr>
          </a:solidFill>
        </p:spPr>
        <p:txBody>
          <a:bodyPr wrap="square" rtlCol="0" anchor="ctr">
            <a:spAutoFit/>
          </a:bodyPr>
          <a:lstStyle/>
          <a:p>
            <a:r>
              <a:rPr lang="en-US" sz="3127" dirty="0">
                <a:solidFill>
                  <a:schemeClr val="bg1">
                    <a:lumMod val="95000"/>
                  </a:schemeClr>
                </a:solidFill>
                <a:latin typeface="Franklin Gothic Medium" panose="020B0603020102020204" pitchFamily="34" charset="0"/>
              </a:rPr>
              <a:t>TS Patricia 21-31 Oct 2015</a:t>
            </a:r>
          </a:p>
        </p:txBody>
      </p:sp>
      <p:pic>
        <p:nvPicPr>
          <p:cNvPr id="3" name="Picture 2" descr="Map&#10;&#10;Description automatically generated">
            <a:extLst>
              <a:ext uri="{FF2B5EF4-FFF2-40B4-BE49-F238E27FC236}">
                <a16:creationId xmlns:a16="http://schemas.microsoft.com/office/drawing/2014/main" id="{9F7F288E-AC4A-FFC8-49E4-7E802FA2514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571485"/>
            <a:ext cx="10776883" cy="6286515"/>
          </a:xfrm>
          <a:prstGeom prst="rect">
            <a:avLst/>
          </a:prstGeom>
        </p:spPr>
      </p:pic>
    </p:spTree>
    <p:extLst>
      <p:ext uri="{BB962C8B-B14F-4D97-AF65-F5344CB8AC3E}">
        <p14:creationId xmlns:p14="http://schemas.microsoft.com/office/powerpoint/2010/main" val="19001767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085CC89-BDD8-2794-1F7C-E06CCB7ECFBC}"/>
              </a:ext>
            </a:extLst>
          </p:cNvPr>
          <p:cNvSpPr txBox="1"/>
          <p:nvPr/>
        </p:nvSpPr>
        <p:spPr>
          <a:xfrm>
            <a:off x="0" y="0"/>
            <a:ext cx="10776882" cy="571485"/>
          </a:xfrm>
          <a:prstGeom prst="rect">
            <a:avLst/>
          </a:prstGeom>
          <a:solidFill>
            <a:schemeClr val="accent5">
              <a:lumMod val="50000"/>
            </a:schemeClr>
          </a:solidFill>
        </p:spPr>
        <p:txBody>
          <a:bodyPr wrap="square" rtlCol="0" anchor="ctr">
            <a:spAutoFit/>
          </a:bodyPr>
          <a:lstStyle/>
          <a:p>
            <a:r>
              <a:rPr lang="en-US" sz="3127" dirty="0">
                <a:solidFill>
                  <a:schemeClr val="bg1">
                    <a:lumMod val="95000"/>
                  </a:schemeClr>
                </a:solidFill>
                <a:latin typeface="Franklin Gothic Medium" panose="020B0603020102020204" pitchFamily="34" charset="0"/>
              </a:rPr>
              <a:t>TS Patricia Optimized</a:t>
            </a:r>
          </a:p>
        </p:txBody>
      </p:sp>
      <p:pic>
        <p:nvPicPr>
          <p:cNvPr id="3" name="Picture 2">
            <a:extLst>
              <a:ext uri="{FF2B5EF4-FFF2-40B4-BE49-F238E27FC236}">
                <a16:creationId xmlns:a16="http://schemas.microsoft.com/office/drawing/2014/main" id="{85D298FC-3074-FFB5-9EC2-07D0BF782C7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1" y="571485"/>
            <a:ext cx="10776883" cy="6286515"/>
          </a:xfrm>
          <a:prstGeom prst="rect">
            <a:avLst/>
          </a:prstGeom>
        </p:spPr>
      </p:pic>
    </p:spTree>
    <p:extLst>
      <p:ext uri="{BB962C8B-B14F-4D97-AF65-F5344CB8AC3E}">
        <p14:creationId xmlns:p14="http://schemas.microsoft.com/office/powerpoint/2010/main" val="3227160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p&#10;&#10;Description automatically generated">
            <a:extLst>
              <a:ext uri="{FF2B5EF4-FFF2-40B4-BE49-F238E27FC236}">
                <a16:creationId xmlns:a16="http://schemas.microsoft.com/office/drawing/2014/main" id="{87A70E00-EB9B-AED7-6C1B-3650E8E8A26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571485"/>
            <a:ext cx="10776883" cy="6286515"/>
          </a:xfrm>
          <a:prstGeom prst="rect">
            <a:avLst/>
          </a:prstGeom>
        </p:spPr>
      </p:pic>
      <p:sp>
        <p:nvSpPr>
          <p:cNvPr id="3" name="TextBox 2">
            <a:extLst>
              <a:ext uri="{FF2B5EF4-FFF2-40B4-BE49-F238E27FC236}">
                <a16:creationId xmlns:a16="http://schemas.microsoft.com/office/drawing/2014/main" id="{E8B11A0D-89C3-C4CE-71E9-B6BB5FBAC18B}"/>
              </a:ext>
            </a:extLst>
          </p:cNvPr>
          <p:cNvSpPr txBox="1"/>
          <p:nvPr/>
        </p:nvSpPr>
        <p:spPr>
          <a:xfrm>
            <a:off x="0" y="0"/>
            <a:ext cx="10776882" cy="571485"/>
          </a:xfrm>
          <a:prstGeom prst="rect">
            <a:avLst/>
          </a:prstGeom>
          <a:solidFill>
            <a:schemeClr val="accent5">
              <a:lumMod val="50000"/>
            </a:schemeClr>
          </a:solidFill>
        </p:spPr>
        <p:txBody>
          <a:bodyPr wrap="square" rtlCol="0" anchor="ctr">
            <a:spAutoFit/>
          </a:bodyPr>
          <a:lstStyle/>
          <a:p>
            <a:r>
              <a:rPr lang="en-US" sz="3127" dirty="0">
                <a:solidFill>
                  <a:schemeClr val="bg1">
                    <a:lumMod val="95000"/>
                  </a:schemeClr>
                </a:solidFill>
                <a:latin typeface="Franklin Gothic Medium" panose="020B0603020102020204" pitchFamily="34" charset="0"/>
              </a:rPr>
              <a:t>Optimized Storm Centers</a:t>
            </a:r>
          </a:p>
        </p:txBody>
      </p:sp>
    </p:spTree>
    <p:extLst>
      <p:ext uri="{BB962C8B-B14F-4D97-AF65-F5344CB8AC3E}">
        <p14:creationId xmlns:p14="http://schemas.microsoft.com/office/powerpoint/2010/main" val="18104031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305005-9BF1-D2F9-672E-D6C570EFD50E}"/>
              </a:ext>
            </a:extLst>
          </p:cNvPr>
          <p:cNvSpPr>
            <a:spLocks noGrp="1"/>
          </p:cNvSpPr>
          <p:nvPr>
            <p:ph type="title"/>
          </p:nvPr>
        </p:nvSpPr>
        <p:spPr/>
        <p:txBody>
          <a:bodyPr/>
          <a:lstStyle/>
          <a:p>
            <a:r>
              <a:rPr lang="en-US" dirty="0"/>
              <a:t>HEC-HMS Meteorology Setup</a:t>
            </a:r>
          </a:p>
        </p:txBody>
      </p:sp>
      <p:pic>
        <p:nvPicPr>
          <p:cNvPr id="4" name="Picture 3">
            <a:extLst>
              <a:ext uri="{FF2B5EF4-FFF2-40B4-BE49-F238E27FC236}">
                <a16:creationId xmlns:a16="http://schemas.microsoft.com/office/drawing/2014/main" id="{1A356CC7-509A-DC8D-4EC0-FA8294B44331}"/>
              </a:ext>
            </a:extLst>
          </p:cNvPr>
          <p:cNvPicPr>
            <a:picLocks noChangeAspect="1"/>
          </p:cNvPicPr>
          <p:nvPr/>
        </p:nvPicPr>
        <p:blipFill rotWithShape="1">
          <a:blip r:embed="rId3">
            <a:extLst>
              <a:ext uri="{28A0092B-C50C-407E-A947-70E740481C1C}">
                <a14:useLocalDpi xmlns:a14="http://schemas.microsoft.com/office/drawing/2010/main" val="0"/>
              </a:ext>
            </a:extLst>
          </a:blip>
          <a:srcRect b="1612"/>
          <a:stretch/>
        </p:blipFill>
        <p:spPr>
          <a:xfrm>
            <a:off x="2482171" y="1569924"/>
            <a:ext cx="4572000" cy="4699850"/>
          </a:xfrm>
          <a:prstGeom prst="rect">
            <a:avLst/>
          </a:prstGeom>
        </p:spPr>
      </p:pic>
      <p:pic>
        <p:nvPicPr>
          <p:cNvPr id="5" name="Picture 4">
            <a:extLst>
              <a:ext uri="{FF2B5EF4-FFF2-40B4-BE49-F238E27FC236}">
                <a16:creationId xmlns:a16="http://schemas.microsoft.com/office/drawing/2014/main" id="{9DB4D415-DE93-564D-32D1-CE34BF123FB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3829" y="1566678"/>
            <a:ext cx="4572000" cy="4703096"/>
          </a:xfrm>
          <a:prstGeom prst="rect">
            <a:avLst/>
          </a:prstGeom>
        </p:spPr>
      </p:pic>
    </p:spTree>
    <p:extLst>
      <p:ext uri="{BB962C8B-B14F-4D97-AF65-F5344CB8AC3E}">
        <p14:creationId xmlns:p14="http://schemas.microsoft.com/office/powerpoint/2010/main" val="30477423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B989-CE63-3FC2-BBB3-C1D9E7CFE80B}"/>
              </a:ext>
            </a:extLst>
          </p:cNvPr>
          <p:cNvSpPr>
            <a:spLocks noGrp="1"/>
          </p:cNvSpPr>
          <p:nvPr>
            <p:ph type="title"/>
          </p:nvPr>
        </p:nvSpPr>
        <p:spPr/>
        <p:txBody>
          <a:bodyPr/>
          <a:lstStyle/>
          <a:p>
            <a:r>
              <a:rPr lang="en-US" dirty="0"/>
              <a:t>Grid Transposition: Under the Hood</a:t>
            </a:r>
          </a:p>
        </p:txBody>
      </p:sp>
      <p:pic>
        <p:nvPicPr>
          <p:cNvPr id="4" name="Picture 3">
            <a:extLst>
              <a:ext uri="{FF2B5EF4-FFF2-40B4-BE49-F238E27FC236}">
                <a16:creationId xmlns:a16="http://schemas.microsoft.com/office/drawing/2014/main" id="{1E08FE30-D16F-9E1F-4E99-A9B5ED0142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3253" y="1942227"/>
            <a:ext cx="5334528" cy="2690538"/>
          </a:xfrm>
          <a:prstGeom prst="rect">
            <a:avLst/>
          </a:prstGeom>
        </p:spPr>
      </p:pic>
      <p:sp>
        <p:nvSpPr>
          <p:cNvPr id="6" name="TextBox 5">
            <a:extLst>
              <a:ext uri="{FF2B5EF4-FFF2-40B4-BE49-F238E27FC236}">
                <a16:creationId xmlns:a16="http://schemas.microsoft.com/office/drawing/2014/main" id="{FAAD5BF2-3526-65FB-9243-B63B6FA7106D}"/>
              </a:ext>
            </a:extLst>
          </p:cNvPr>
          <p:cNvSpPr txBox="1"/>
          <p:nvPr/>
        </p:nvSpPr>
        <p:spPr>
          <a:xfrm>
            <a:off x="4306188" y="1690688"/>
            <a:ext cx="1377661" cy="274272"/>
          </a:xfrm>
          <a:prstGeom prst="rect">
            <a:avLst/>
          </a:prstGeom>
          <a:noFill/>
          <a:ln>
            <a:noFill/>
          </a:ln>
        </p:spPr>
        <p:txBody>
          <a:bodyPr wrap="none" rtlCol="0" anchor="ctr">
            <a:noAutofit/>
          </a:bodyPr>
          <a:lstStyle/>
          <a:p>
            <a:r>
              <a:rPr lang="en-US" sz="1759" dirty="0">
                <a:latin typeface="Franklin Gothic Medium" panose="020B0603020102020204" pitchFamily="34" charset="0"/>
              </a:rPr>
              <a:t>X Coordinate</a:t>
            </a:r>
          </a:p>
        </p:txBody>
      </p:sp>
      <p:sp>
        <p:nvSpPr>
          <p:cNvPr id="7" name="TextBox 6">
            <a:extLst>
              <a:ext uri="{FF2B5EF4-FFF2-40B4-BE49-F238E27FC236}">
                <a16:creationId xmlns:a16="http://schemas.microsoft.com/office/drawing/2014/main" id="{38EEFCE5-53FD-E6F8-EB64-50BFE26FE334}"/>
              </a:ext>
            </a:extLst>
          </p:cNvPr>
          <p:cNvSpPr txBox="1"/>
          <p:nvPr/>
        </p:nvSpPr>
        <p:spPr>
          <a:xfrm rot="20104510">
            <a:off x="1752916" y="2083670"/>
            <a:ext cx="1377661" cy="274272"/>
          </a:xfrm>
          <a:prstGeom prst="rect">
            <a:avLst/>
          </a:prstGeom>
          <a:noFill/>
          <a:ln>
            <a:noFill/>
          </a:ln>
        </p:spPr>
        <p:txBody>
          <a:bodyPr wrap="none" rtlCol="0" anchor="ctr">
            <a:noAutofit/>
          </a:bodyPr>
          <a:lstStyle/>
          <a:p>
            <a:r>
              <a:rPr lang="en-US" sz="1759" dirty="0">
                <a:latin typeface="Franklin Gothic Medium" panose="020B0603020102020204" pitchFamily="34" charset="0"/>
              </a:rPr>
              <a:t>Y Coordinate</a:t>
            </a:r>
          </a:p>
        </p:txBody>
      </p:sp>
      <p:sp>
        <p:nvSpPr>
          <p:cNvPr id="8" name="TextBox 7">
            <a:extLst>
              <a:ext uri="{FF2B5EF4-FFF2-40B4-BE49-F238E27FC236}">
                <a16:creationId xmlns:a16="http://schemas.microsoft.com/office/drawing/2014/main" id="{765234DD-BDC5-A6E9-49A3-C0BF0BA039D5}"/>
              </a:ext>
            </a:extLst>
          </p:cNvPr>
          <p:cNvSpPr txBox="1"/>
          <p:nvPr/>
        </p:nvSpPr>
        <p:spPr>
          <a:xfrm rot="16200000">
            <a:off x="593797" y="3150303"/>
            <a:ext cx="1377661" cy="274272"/>
          </a:xfrm>
          <a:prstGeom prst="rect">
            <a:avLst/>
          </a:prstGeom>
          <a:noFill/>
          <a:ln>
            <a:noFill/>
          </a:ln>
        </p:spPr>
        <p:txBody>
          <a:bodyPr wrap="none" rtlCol="0" anchor="ctr">
            <a:noAutofit/>
          </a:bodyPr>
          <a:lstStyle/>
          <a:p>
            <a:r>
              <a:rPr lang="en-US" sz="1759" dirty="0">
                <a:latin typeface="Franklin Gothic Medium" panose="020B0603020102020204" pitchFamily="34" charset="0"/>
              </a:rPr>
              <a:t>Time</a:t>
            </a:r>
          </a:p>
        </p:txBody>
      </p:sp>
      <p:pic>
        <p:nvPicPr>
          <p:cNvPr id="9" name="Picture 8">
            <a:extLst>
              <a:ext uri="{FF2B5EF4-FFF2-40B4-BE49-F238E27FC236}">
                <a16:creationId xmlns:a16="http://schemas.microsoft.com/office/drawing/2014/main" id="{25624E7A-E6B8-2A3C-1BDD-E26D2C3FFB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73348" y="4202457"/>
            <a:ext cx="4094699" cy="1519577"/>
          </a:xfrm>
          <a:prstGeom prst="rect">
            <a:avLst/>
          </a:prstGeom>
        </p:spPr>
      </p:pic>
      <p:sp>
        <p:nvSpPr>
          <p:cNvPr id="10" name="Arrow: Right 9">
            <a:extLst>
              <a:ext uri="{FF2B5EF4-FFF2-40B4-BE49-F238E27FC236}">
                <a16:creationId xmlns:a16="http://schemas.microsoft.com/office/drawing/2014/main" id="{3CC1BDD0-AC8D-8838-45C0-D60A9ED492D3}"/>
              </a:ext>
            </a:extLst>
          </p:cNvPr>
          <p:cNvSpPr/>
          <p:nvPr/>
        </p:nvSpPr>
        <p:spPr>
          <a:xfrm>
            <a:off x="6789160" y="2507023"/>
            <a:ext cx="1869094" cy="613936"/>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444"/>
          </a:p>
        </p:txBody>
      </p:sp>
      <p:sp>
        <p:nvSpPr>
          <p:cNvPr id="11" name="Arrow: Right 10">
            <a:extLst>
              <a:ext uri="{FF2B5EF4-FFF2-40B4-BE49-F238E27FC236}">
                <a16:creationId xmlns:a16="http://schemas.microsoft.com/office/drawing/2014/main" id="{5E477921-B12B-ABA4-15E5-10232E7F4C90}"/>
              </a:ext>
            </a:extLst>
          </p:cNvPr>
          <p:cNvSpPr/>
          <p:nvPr/>
        </p:nvSpPr>
        <p:spPr>
          <a:xfrm rot="10800000">
            <a:off x="4887786" y="4943647"/>
            <a:ext cx="1869094" cy="613936"/>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444"/>
          </a:p>
        </p:txBody>
      </p:sp>
      <p:sp>
        <p:nvSpPr>
          <p:cNvPr id="12" name="TextBox 11">
            <a:extLst>
              <a:ext uri="{FF2B5EF4-FFF2-40B4-BE49-F238E27FC236}">
                <a16:creationId xmlns:a16="http://schemas.microsoft.com/office/drawing/2014/main" id="{98563776-C256-A369-9068-A363857F6555}"/>
              </a:ext>
            </a:extLst>
          </p:cNvPr>
          <p:cNvSpPr txBox="1"/>
          <p:nvPr/>
        </p:nvSpPr>
        <p:spPr>
          <a:xfrm>
            <a:off x="8702443" y="2317701"/>
            <a:ext cx="3012537" cy="992580"/>
          </a:xfrm>
          <a:prstGeom prst="rect">
            <a:avLst/>
          </a:prstGeom>
          <a:noFill/>
        </p:spPr>
        <p:txBody>
          <a:bodyPr wrap="square" rtlCol="0">
            <a:spAutoFit/>
          </a:bodyPr>
          <a:lstStyle/>
          <a:p>
            <a:r>
              <a:rPr lang="en-US" sz="1955" dirty="0"/>
              <a:t>Conceptually, precipitation is being transposed relative to the basin</a:t>
            </a:r>
          </a:p>
        </p:txBody>
      </p:sp>
      <p:sp>
        <p:nvSpPr>
          <p:cNvPr id="13" name="TextBox 12">
            <a:extLst>
              <a:ext uri="{FF2B5EF4-FFF2-40B4-BE49-F238E27FC236}">
                <a16:creationId xmlns:a16="http://schemas.microsoft.com/office/drawing/2014/main" id="{096D6C85-B87E-89E5-766A-4CF53DB71939}"/>
              </a:ext>
            </a:extLst>
          </p:cNvPr>
          <p:cNvSpPr txBox="1"/>
          <p:nvPr/>
        </p:nvSpPr>
        <p:spPr>
          <a:xfrm>
            <a:off x="1720867" y="4806948"/>
            <a:ext cx="3174471" cy="992580"/>
          </a:xfrm>
          <a:prstGeom prst="rect">
            <a:avLst/>
          </a:prstGeom>
          <a:noFill/>
        </p:spPr>
        <p:txBody>
          <a:bodyPr wrap="square" rtlCol="0">
            <a:spAutoFit/>
          </a:bodyPr>
          <a:lstStyle/>
          <a:p>
            <a:r>
              <a:rPr lang="en-US" sz="1955" dirty="0"/>
              <a:t>Computationally, the basin is being transposed relative to the precipitation</a:t>
            </a:r>
          </a:p>
        </p:txBody>
      </p:sp>
    </p:spTree>
    <p:extLst>
      <p:ext uri="{BB962C8B-B14F-4D97-AF65-F5344CB8AC3E}">
        <p14:creationId xmlns:p14="http://schemas.microsoft.com/office/powerpoint/2010/main" val="41443517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DFF60-D6B0-84BE-B432-99DEF728E7E7}"/>
              </a:ext>
            </a:extLst>
          </p:cNvPr>
          <p:cNvSpPr>
            <a:spLocks noGrp="1"/>
          </p:cNvSpPr>
          <p:nvPr>
            <p:ph type="title"/>
          </p:nvPr>
        </p:nvSpPr>
        <p:spPr/>
        <p:txBody>
          <a:bodyPr/>
          <a:lstStyle/>
          <a:p>
            <a:r>
              <a:rPr lang="en-US" dirty="0"/>
              <a:t>HEC-HMS Optimization Setup</a:t>
            </a:r>
          </a:p>
        </p:txBody>
      </p:sp>
      <p:pic>
        <p:nvPicPr>
          <p:cNvPr id="4" name="Picture 3" descr="Graphical user interface, text, application&#10;&#10;Description automatically generated">
            <a:extLst>
              <a:ext uri="{FF2B5EF4-FFF2-40B4-BE49-F238E27FC236}">
                <a16:creationId xmlns:a16="http://schemas.microsoft.com/office/drawing/2014/main" id="{8865ACE4-0A76-A8DA-86EA-7CE3CFADF1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0882" y="1690688"/>
            <a:ext cx="4572000" cy="4760452"/>
          </a:xfrm>
          <a:prstGeom prst="rect">
            <a:avLst/>
          </a:prstGeom>
        </p:spPr>
      </p:pic>
      <p:pic>
        <p:nvPicPr>
          <p:cNvPr id="5" name="Picture 4" descr="Graphical user interface&#10;&#10;Description automatically generated with medium confidence">
            <a:extLst>
              <a:ext uri="{FF2B5EF4-FFF2-40B4-BE49-F238E27FC236}">
                <a16:creationId xmlns:a16="http://schemas.microsoft.com/office/drawing/2014/main" id="{E57494D9-AD50-43B5-357D-8E2C85702A4D}"/>
              </a:ext>
            </a:extLst>
          </p:cNvPr>
          <p:cNvPicPr>
            <a:picLocks noChangeAspect="1"/>
          </p:cNvPicPr>
          <p:nvPr/>
        </p:nvPicPr>
        <p:blipFill rotWithShape="1">
          <a:blip r:embed="rId3">
            <a:extLst>
              <a:ext uri="{28A0092B-C50C-407E-A947-70E740481C1C}">
                <a14:useLocalDpi xmlns:a14="http://schemas.microsoft.com/office/drawing/2010/main" val="0"/>
              </a:ext>
            </a:extLst>
          </a:blip>
          <a:srcRect b="6918"/>
          <a:stretch/>
        </p:blipFill>
        <p:spPr>
          <a:xfrm>
            <a:off x="7264491" y="1690688"/>
            <a:ext cx="4572000" cy="4743792"/>
          </a:xfrm>
          <a:prstGeom prst="rect">
            <a:avLst/>
          </a:prstGeom>
        </p:spPr>
      </p:pic>
    </p:spTree>
    <p:extLst>
      <p:ext uri="{BB962C8B-B14F-4D97-AF65-F5344CB8AC3E}">
        <p14:creationId xmlns:p14="http://schemas.microsoft.com/office/powerpoint/2010/main" val="38713182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0CC0D-5DAB-6861-A8DD-D93BD36D6C7A}"/>
              </a:ext>
            </a:extLst>
          </p:cNvPr>
          <p:cNvSpPr>
            <a:spLocks noGrp="1"/>
          </p:cNvSpPr>
          <p:nvPr>
            <p:ph type="title"/>
          </p:nvPr>
        </p:nvSpPr>
        <p:spPr/>
        <p:txBody>
          <a:bodyPr/>
          <a:lstStyle/>
          <a:p>
            <a:r>
              <a:rPr lang="en-US" dirty="0"/>
              <a:t>Optimization</a:t>
            </a:r>
          </a:p>
        </p:txBody>
      </p:sp>
      <p:pic>
        <p:nvPicPr>
          <p:cNvPr id="4" name="Picture 3">
            <a:extLst>
              <a:ext uri="{FF2B5EF4-FFF2-40B4-BE49-F238E27FC236}">
                <a16:creationId xmlns:a16="http://schemas.microsoft.com/office/drawing/2014/main" id="{A3EEFEFD-F49E-8006-9861-949FF37302C3}"/>
              </a:ext>
            </a:extLst>
          </p:cNvPr>
          <p:cNvPicPr>
            <a:picLocks noChangeAspect="1"/>
          </p:cNvPicPr>
          <p:nvPr/>
        </p:nvPicPr>
        <p:blipFill rotWithShape="1">
          <a:blip r:embed="rId2">
            <a:extLst>
              <a:ext uri="{28A0092B-C50C-407E-A947-70E740481C1C}">
                <a14:useLocalDpi xmlns:a14="http://schemas.microsoft.com/office/drawing/2010/main" val="0"/>
              </a:ext>
            </a:extLst>
          </a:blip>
          <a:srcRect t="10009"/>
          <a:stretch/>
        </p:blipFill>
        <p:spPr>
          <a:xfrm>
            <a:off x="6879523" y="1982308"/>
            <a:ext cx="5138305" cy="3886927"/>
          </a:xfrm>
          <a:prstGeom prst="rect">
            <a:avLst/>
          </a:prstGeom>
        </p:spPr>
      </p:pic>
      <p:pic>
        <p:nvPicPr>
          <p:cNvPr id="5" name="Picture 4" descr="Chart, line chart&#10;&#10;Description automatically generated">
            <a:extLst>
              <a:ext uri="{FF2B5EF4-FFF2-40B4-BE49-F238E27FC236}">
                <a16:creationId xmlns:a16="http://schemas.microsoft.com/office/drawing/2014/main" id="{6224D094-868F-7859-C0AB-2AC4BF516060}"/>
              </a:ext>
            </a:extLst>
          </p:cNvPr>
          <p:cNvPicPr>
            <a:picLocks noChangeAspect="1"/>
          </p:cNvPicPr>
          <p:nvPr/>
        </p:nvPicPr>
        <p:blipFill rotWithShape="1">
          <a:blip r:embed="rId3">
            <a:extLst>
              <a:ext uri="{28A0092B-C50C-407E-A947-70E740481C1C}">
                <a14:useLocalDpi xmlns:a14="http://schemas.microsoft.com/office/drawing/2010/main" val="0"/>
              </a:ext>
            </a:extLst>
          </a:blip>
          <a:srcRect t="10380"/>
          <a:stretch/>
        </p:blipFill>
        <p:spPr>
          <a:xfrm>
            <a:off x="1306202" y="2014310"/>
            <a:ext cx="5138305" cy="3870931"/>
          </a:xfrm>
          <a:prstGeom prst="rect">
            <a:avLst/>
          </a:prstGeom>
        </p:spPr>
      </p:pic>
    </p:spTree>
    <p:extLst>
      <p:ext uri="{BB962C8B-B14F-4D97-AF65-F5344CB8AC3E}">
        <p14:creationId xmlns:p14="http://schemas.microsoft.com/office/powerpoint/2010/main" val="27146198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C6931-E087-E2D3-CADC-73092829D3C8}"/>
              </a:ext>
            </a:extLst>
          </p:cNvPr>
          <p:cNvSpPr>
            <a:spLocks noGrp="1"/>
          </p:cNvSpPr>
          <p:nvPr>
            <p:ph type="title"/>
          </p:nvPr>
        </p:nvSpPr>
        <p:spPr/>
        <p:txBody>
          <a:bodyPr/>
          <a:lstStyle/>
          <a:p>
            <a:r>
              <a:rPr lang="en-US" dirty="0"/>
              <a:t>Optimization</a:t>
            </a:r>
          </a:p>
        </p:txBody>
      </p:sp>
      <p:pic>
        <p:nvPicPr>
          <p:cNvPr id="4" name="Picture 3" descr="Chart, table, line chart&#10;&#10;Description automatically generated">
            <a:extLst>
              <a:ext uri="{FF2B5EF4-FFF2-40B4-BE49-F238E27FC236}">
                <a16:creationId xmlns:a16="http://schemas.microsoft.com/office/drawing/2014/main" id="{A606C140-6820-ADDA-5FA7-3C452F4C7C8C}"/>
              </a:ext>
            </a:extLst>
          </p:cNvPr>
          <p:cNvPicPr>
            <a:picLocks noChangeAspect="1"/>
          </p:cNvPicPr>
          <p:nvPr/>
        </p:nvPicPr>
        <p:blipFill rotWithShape="1">
          <a:blip r:embed="rId2">
            <a:extLst>
              <a:ext uri="{28A0092B-C50C-407E-A947-70E740481C1C}">
                <a14:useLocalDpi xmlns:a14="http://schemas.microsoft.com/office/drawing/2010/main" val="0"/>
              </a:ext>
            </a:extLst>
          </a:blip>
          <a:srcRect t="10126"/>
          <a:stretch/>
        </p:blipFill>
        <p:spPr>
          <a:xfrm>
            <a:off x="1394263" y="1987571"/>
            <a:ext cx="5138305" cy="3881888"/>
          </a:xfrm>
          <a:prstGeom prst="rect">
            <a:avLst/>
          </a:prstGeom>
        </p:spPr>
      </p:pic>
      <p:pic>
        <p:nvPicPr>
          <p:cNvPr id="5" name="Picture 4" descr="Chart, line chart&#10;&#10;Description automatically generated">
            <a:extLst>
              <a:ext uri="{FF2B5EF4-FFF2-40B4-BE49-F238E27FC236}">
                <a16:creationId xmlns:a16="http://schemas.microsoft.com/office/drawing/2014/main" id="{307CFEA8-EF77-5152-CD3B-BC264EFC87D0}"/>
              </a:ext>
            </a:extLst>
          </p:cNvPr>
          <p:cNvPicPr>
            <a:picLocks noChangeAspect="1"/>
          </p:cNvPicPr>
          <p:nvPr/>
        </p:nvPicPr>
        <p:blipFill rotWithShape="1">
          <a:blip r:embed="rId3">
            <a:extLst>
              <a:ext uri="{28A0092B-C50C-407E-A947-70E740481C1C}">
                <a14:useLocalDpi xmlns:a14="http://schemas.microsoft.com/office/drawing/2010/main" val="0"/>
              </a:ext>
            </a:extLst>
          </a:blip>
          <a:srcRect t="10126"/>
          <a:stretch/>
        </p:blipFill>
        <p:spPr>
          <a:xfrm>
            <a:off x="6939889" y="1978264"/>
            <a:ext cx="5138305" cy="3881888"/>
          </a:xfrm>
          <a:prstGeom prst="rect">
            <a:avLst/>
          </a:prstGeom>
        </p:spPr>
      </p:pic>
    </p:spTree>
    <p:extLst>
      <p:ext uri="{BB962C8B-B14F-4D97-AF65-F5344CB8AC3E}">
        <p14:creationId xmlns:p14="http://schemas.microsoft.com/office/powerpoint/2010/main" val="26717410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001CF-7364-4D2F-656C-B2A0CDAE6063}"/>
              </a:ext>
            </a:extLst>
          </p:cNvPr>
          <p:cNvSpPr>
            <a:spLocks noGrp="1"/>
          </p:cNvSpPr>
          <p:nvPr>
            <p:ph type="title"/>
          </p:nvPr>
        </p:nvSpPr>
        <p:spPr/>
        <p:txBody>
          <a:bodyPr/>
          <a:lstStyle/>
          <a:p>
            <a:r>
              <a:rPr lang="en-US" dirty="0"/>
              <a:t>Additional Gridded Storm Optimization Resources</a:t>
            </a:r>
          </a:p>
        </p:txBody>
      </p:sp>
      <p:sp>
        <p:nvSpPr>
          <p:cNvPr id="3" name="Content Placeholder 2">
            <a:extLst>
              <a:ext uri="{FF2B5EF4-FFF2-40B4-BE49-F238E27FC236}">
                <a16:creationId xmlns:a16="http://schemas.microsoft.com/office/drawing/2014/main" id="{E42714E1-18EF-6830-CD44-A31A519DF112}"/>
              </a:ext>
            </a:extLst>
          </p:cNvPr>
          <p:cNvSpPr>
            <a:spLocks noGrp="1"/>
          </p:cNvSpPr>
          <p:nvPr>
            <p:ph idx="1"/>
          </p:nvPr>
        </p:nvSpPr>
        <p:spPr>
          <a:xfrm>
            <a:off x="838200" y="1789766"/>
            <a:ext cx="10515600" cy="4082116"/>
          </a:xfrm>
        </p:spPr>
        <p:txBody>
          <a:bodyPr>
            <a:normAutofit/>
          </a:bodyPr>
          <a:lstStyle/>
          <a:p>
            <a:r>
              <a:rPr lang="en-US" dirty="0"/>
              <a:t>Silver Jacket Study Report</a:t>
            </a:r>
          </a:p>
          <a:p>
            <a:pPr lvl="1"/>
            <a:r>
              <a:rPr lang="en-US" dirty="0">
                <a:hlinkClick r:id="rId3"/>
              </a:rPr>
              <a:t>https://www.nctcog.org/getmedia/5a5afb4e-ce02-44c1-b46f-381a53522933/Report_Upper-Trinity-River-Storm-Shifting-Silver-Jackets-Study.pdf</a:t>
            </a:r>
            <a:r>
              <a:rPr lang="en-US" dirty="0"/>
              <a:t> </a:t>
            </a:r>
          </a:p>
          <a:p>
            <a:r>
              <a:rPr lang="en-US" dirty="0"/>
              <a:t>T&amp;G on Transposing Gridded Precipitation in HEC-HMS</a:t>
            </a:r>
          </a:p>
          <a:p>
            <a:pPr lvl="1"/>
            <a:r>
              <a:rPr lang="en-US" dirty="0">
                <a:hlinkClick r:id="rId4"/>
              </a:rPr>
              <a:t>https://www.hec.usace.army.mil/confluence/hmsdocs/hmsguides/new-tutorials-to-check-out/transposing-gridded-precipitation</a:t>
            </a:r>
            <a:endParaRPr lang="en-US" dirty="0"/>
          </a:p>
          <a:p>
            <a:r>
              <a:rPr lang="en-US" dirty="0"/>
              <a:t>T&amp;G on Optimizing Gridded Precipitation in HEC-HMS</a:t>
            </a:r>
          </a:p>
          <a:p>
            <a:pPr lvl="1"/>
            <a:r>
              <a:rPr lang="en-US" dirty="0">
                <a:hlinkClick r:id="rId5"/>
              </a:rPr>
              <a:t>https://www.hec.usace.army.mil/confluence/hmsdocs/hmsguides/working-with-optimization-trials/optimizing-gridded-precipitation</a:t>
            </a:r>
            <a:endParaRPr lang="en-US" dirty="0"/>
          </a:p>
          <a:p>
            <a:pPr marL="457200" lvl="1" indent="0">
              <a:buNone/>
            </a:pPr>
            <a:endParaRPr lang="en-US" dirty="0"/>
          </a:p>
        </p:txBody>
      </p:sp>
    </p:spTree>
    <p:extLst>
      <p:ext uri="{BB962C8B-B14F-4D97-AF65-F5344CB8AC3E}">
        <p14:creationId xmlns:p14="http://schemas.microsoft.com/office/powerpoint/2010/main" val="39356025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Stochastic Storm Transposition</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r>
              <a:rPr lang="en-US" dirty="0"/>
              <a:t>Future of Flood Risk Data (FFRD) Initiative</a:t>
            </a:r>
          </a:p>
        </p:txBody>
      </p:sp>
    </p:spTree>
    <p:extLst>
      <p:ext uri="{BB962C8B-B14F-4D97-AF65-F5344CB8AC3E}">
        <p14:creationId xmlns:p14="http://schemas.microsoft.com/office/powerpoint/2010/main" val="3321545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p:txBody>
          <a:bodyPr/>
          <a:lstStyle/>
          <a:p>
            <a:pPr marL="514350" indent="-514350">
              <a:buFont typeface="+mj-lt"/>
              <a:buAutoNum type="arabicPeriod"/>
            </a:pPr>
            <a:r>
              <a:rPr lang="en-US" dirty="0"/>
              <a:t>Optimization of historical storms</a:t>
            </a:r>
          </a:p>
          <a:p>
            <a:pPr marL="514350" indent="-514350">
              <a:buFont typeface="+mj-lt"/>
              <a:buAutoNum type="arabicPeriod"/>
            </a:pPr>
            <a:r>
              <a:rPr lang="en-US" dirty="0"/>
              <a:t>Stochastic storm transposition</a:t>
            </a:r>
          </a:p>
        </p:txBody>
      </p:sp>
      <p:pic>
        <p:nvPicPr>
          <p:cNvPr id="8" name="Picture 7" descr="Map&#10;&#10;Description automatically generated">
            <a:extLst>
              <a:ext uri="{FF2B5EF4-FFF2-40B4-BE49-F238E27FC236}">
                <a16:creationId xmlns:a16="http://schemas.microsoft.com/office/drawing/2014/main" id="{64F78D62-EA98-0B3C-774F-9339F04B53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4382" y="2543274"/>
            <a:ext cx="4325529" cy="4178901"/>
          </a:xfrm>
          <a:prstGeom prst="rect">
            <a:avLst/>
          </a:prstGeom>
        </p:spPr>
      </p:pic>
    </p:spTree>
    <p:extLst>
      <p:ext uri="{BB962C8B-B14F-4D97-AF65-F5344CB8AC3E}">
        <p14:creationId xmlns:p14="http://schemas.microsoft.com/office/powerpoint/2010/main" val="25233198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924384-EE32-AF31-4FEF-4968FAA8B67D}"/>
              </a:ext>
            </a:extLst>
          </p:cNvPr>
          <p:cNvSpPr>
            <a:spLocks noGrp="1"/>
          </p:cNvSpPr>
          <p:nvPr>
            <p:ph type="title"/>
          </p:nvPr>
        </p:nvSpPr>
        <p:spPr/>
        <p:txBody>
          <a:bodyPr/>
          <a:lstStyle/>
          <a:p>
            <a:r>
              <a:rPr lang="en-US" dirty="0"/>
              <a:t>Future of Flood Risk Data Background</a:t>
            </a:r>
          </a:p>
        </p:txBody>
      </p:sp>
      <p:sp>
        <p:nvSpPr>
          <p:cNvPr id="5" name="Content Placeholder 4">
            <a:extLst>
              <a:ext uri="{FF2B5EF4-FFF2-40B4-BE49-F238E27FC236}">
                <a16:creationId xmlns:a16="http://schemas.microsoft.com/office/drawing/2014/main" id="{C5A94928-327F-2132-9511-119C267327A9}"/>
              </a:ext>
            </a:extLst>
          </p:cNvPr>
          <p:cNvSpPr>
            <a:spLocks noGrp="1"/>
          </p:cNvSpPr>
          <p:nvPr>
            <p:ph idx="1"/>
          </p:nvPr>
        </p:nvSpPr>
        <p:spPr>
          <a:xfrm>
            <a:off x="838200" y="1584325"/>
            <a:ext cx="10515600" cy="4351338"/>
          </a:xfrm>
        </p:spPr>
        <p:txBody>
          <a:bodyPr>
            <a:normAutofit/>
          </a:bodyPr>
          <a:lstStyle/>
          <a:p>
            <a:r>
              <a:rPr lang="en-US" sz="2400" dirty="0"/>
              <a:t>The FFRD team is working on a methodology to shift from binary 100-year floodplains to probabilistic methods that produce graduated floodplains from approximately the 5-year to the 2000-year. </a:t>
            </a:r>
          </a:p>
          <a:p>
            <a:r>
              <a:rPr lang="en-US" sz="2400" dirty="0"/>
              <a:t>This methodology is being tested and refined in three ongoing pilot projects across the nation and being documented in Standard Operating Procedures to ensure consistency in the development and computation of models across the nation.</a:t>
            </a:r>
          </a:p>
        </p:txBody>
      </p:sp>
      <p:pic>
        <p:nvPicPr>
          <p:cNvPr id="9" name="Picture 8">
            <a:extLst>
              <a:ext uri="{FF2B5EF4-FFF2-40B4-BE49-F238E27FC236}">
                <a16:creationId xmlns:a16="http://schemas.microsoft.com/office/drawing/2014/main" id="{40A1230F-FA8E-CE43-74DA-ED1D2A07A929}"/>
              </a:ext>
            </a:extLst>
          </p:cNvPr>
          <p:cNvPicPr>
            <a:picLocks noChangeAspect="1"/>
          </p:cNvPicPr>
          <p:nvPr/>
        </p:nvPicPr>
        <p:blipFill>
          <a:blip r:embed="rId2"/>
          <a:stretch>
            <a:fillRect/>
          </a:stretch>
        </p:blipFill>
        <p:spPr>
          <a:xfrm>
            <a:off x="2892310" y="3937082"/>
            <a:ext cx="6124343" cy="2673185"/>
          </a:xfrm>
          <a:prstGeom prst="rect">
            <a:avLst/>
          </a:prstGeom>
        </p:spPr>
      </p:pic>
    </p:spTree>
    <p:extLst>
      <p:ext uri="{BB962C8B-B14F-4D97-AF65-F5344CB8AC3E}">
        <p14:creationId xmlns:p14="http://schemas.microsoft.com/office/powerpoint/2010/main" val="14141058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924384-EE32-AF31-4FEF-4968FAA8B67D}"/>
              </a:ext>
            </a:extLst>
          </p:cNvPr>
          <p:cNvSpPr>
            <a:spLocks noGrp="1"/>
          </p:cNvSpPr>
          <p:nvPr>
            <p:ph type="title"/>
          </p:nvPr>
        </p:nvSpPr>
        <p:spPr/>
        <p:txBody>
          <a:bodyPr/>
          <a:lstStyle/>
          <a:p>
            <a:r>
              <a:rPr lang="en-US" dirty="0"/>
              <a:t>Future of Flood Risk Data Background</a:t>
            </a:r>
          </a:p>
        </p:txBody>
      </p:sp>
      <p:sp>
        <p:nvSpPr>
          <p:cNvPr id="5" name="Content Placeholder 4">
            <a:extLst>
              <a:ext uri="{FF2B5EF4-FFF2-40B4-BE49-F238E27FC236}">
                <a16:creationId xmlns:a16="http://schemas.microsoft.com/office/drawing/2014/main" id="{C5A94928-327F-2132-9511-119C267327A9}"/>
              </a:ext>
            </a:extLst>
          </p:cNvPr>
          <p:cNvSpPr>
            <a:spLocks noGrp="1"/>
          </p:cNvSpPr>
          <p:nvPr>
            <p:ph idx="1"/>
          </p:nvPr>
        </p:nvSpPr>
        <p:spPr>
          <a:xfrm>
            <a:off x="838200" y="1584325"/>
            <a:ext cx="10515600" cy="4351338"/>
          </a:xfrm>
        </p:spPr>
        <p:txBody>
          <a:bodyPr>
            <a:normAutofit/>
          </a:bodyPr>
          <a:lstStyle/>
          <a:p>
            <a:r>
              <a:rPr lang="en-US" sz="2400" dirty="0"/>
              <a:t>For the hydrology portion of the FFRD modeling sequence, HEC-HMS and new Stochastic Storm Transposition Tools within the Uncertainty Analysis are being used to determine precipitation-frequency curves and flow-frequency curves</a:t>
            </a:r>
          </a:p>
        </p:txBody>
      </p:sp>
      <p:pic>
        <p:nvPicPr>
          <p:cNvPr id="3" name="Picture 2">
            <a:extLst>
              <a:ext uri="{FF2B5EF4-FFF2-40B4-BE49-F238E27FC236}">
                <a16:creationId xmlns:a16="http://schemas.microsoft.com/office/drawing/2014/main" id="{444600CD-68B6-CBFE-7883-4A90AAE93CD8}"/>
              </a:ext>
            </a:extLst>
          </p:cNvPr>
          <p:cNvPicPr>
            <a:picLocks noChangeAspect="1"/>
          </p:cNvPicPr>
          <p:nvPr/>
        </p:nvPicPr>
        <p:blipFill>
          <a:blip r:embed="rId2"/>
          <a:stretch>
            <a:fillRect/>
          </a:stretch>
        </p:blipFill>
        <p:spPr>
          <a:xfrm>
            <a:off x="94301" y="4112411"/>
            <a:ext cx="5334347" cy="2621968"/>
          </a:xfrm>
          <a:prstGeom prst="rect">
            <a:avLst/>
          </a:prstGeom>
        </p:spPr>
      </p:pic>
      <p:pic>
        <p:nvPicPr>
          <p:cNvPr id="7" name="Picture 6">
            <a:extLst>
              <a:ext uri="{FF2B5EF4-FFF2-40B4-BE49-F238E27FC236}">
                <a16:creationId xmlns:a16="http://schemas.microsoft.com/office/drawing/2014/main" id="{3E7B35A2-D720-6944-B11A-ADFD3B671323}"/>
              </a:ext>
            </a:extLst>
          </p:cNvPr>
          <p:cNvPicPr>
            <a:picLocks noChangeAspect="1"/>
          </p:cNvPicPr>
          <p:nvPr/>
        </p:nvPicPr>
        <p:blipFill>
          <a:blip r:embed="rId3"/>
          <a:stretch>
            <a:fillRect/>
          </a:stretch>
        </p:blipFill>
        <p:spPr>
          <a:xfrm>
            <a:off x="6598988" y="3759994"/>
            <a:ext cx="5334347" cy="2899747"/>
          </a:xfrm>
          <a:prstGeom prst="rect">
            <a:avLst/>
          </a:prstGeom>
        </p:spPr>
      </p:pic>
      <p:sp>
        <p:nvSpPr>
          <p:cNvPr id="8" name="TextBox 7">
            <a:extLst>
              <a:ext uri="{FF2B5EF4-FFF2-40B4-BE49-F238E27FC236}">
                <a16:creationId xmlns:a16="http://schemas.microsoft.com/office/drawing/2014/main" id="{D9B90736-362E-00BA-5EFA-9BF73BDAC530}"/>
              </a:ext>
            </a:extLst>
          </p:cNvPr>
          <p:cNvSpPr txBox="1"/>
          <p:nvPr/>
        </p:nvSpPr>
        <p:spPr>
          <a:xfrm>
            <a:off x="2069431" y="3244334"/>
            <a:ext cx="3503596" cy="369332"/>
          </a:xfrm>
          <a:prstGeom prst="rect">
            <a:avLst/>
          </a:prstGeom>
          <a:noFill/>
        </p:spPr>
        <p:txBody>
          <a:bodyPr wrap="square" rtlCol="0">
            <a:spAutoFit/>
          </a:bodyPr>
          <a:lstStyle/>
          <a:p>
            <a:r>
              <a:rPr lang="en-US" dirty="0"/>
              <a:t>FFRD Modeling Sequence</a:t>
            </a:r>
          </a:p>
        </p:txBody>
      </p:sp>
      <p:sp>
        <p:nvSpPr>
          <p:cNvPr id="10" name="TextBox 9">
            <a:extLst>
              <a:ext uri="{FF2B5EF4-FFF2-40B4-BE49-F238E27FC236}">
                <a16:creationId xmlns:a16="http://schemas.microsoft.com/office/drawing/2014/main" id="{2AEC453A-9D46-C5F4-5CD3-68F61D1A3402}"/>
              </a:ext>
            </a:extLst>
          </p:cNvPr>
          <p:cNvSpPr txBox="1"/>
          <p:nvPr/>
        </p:nvSpPr>
        <p:spPr>
          <a:xfrm>
            <a:off x="6456947" y="3244334"/>
            <a:ext cx="3503596" cy="369332"/>
          </a:xfrm>
          <a:prstGeom prst="rect">
            <a:avLst/>
          </a:prstGeom>
          <a:noFill/>
        </p:spPr>
        <p:txBody>
          <a:bodyPr wrap="square" rtlCol="0">
            <a:spAutoFit/>
          </a:bodyPr>
          <a:lstStyle/>
          <a:p>
            <a:r>
              <a:rPr lang="en-US" dirty="0"/>
              <a:t>Probabilistically-derived Results</a:t>
            </a:r>
          </a:p>
        </p:txBody>
      </p:sp>
      <p:cxnSp>
        <p:nvCxnSpPr>
          <p:cNvPr id="12" name="Straight Arrow Connector 11">
            <a:extLst>
              <a:ext uri="{FF2B5EF4-FFF2-40B4-BE49-F238E27FC236}">
                <a16:creationId xmlns:a16="http://schemas.microsoft.com/office/drawing/2014/main" id="{7549E9EF-CC08-156A-1561-845F90C46BEA}"/>
              </a:ext>
            </a:extLst>
          </p:cNvPr>
          <p:cNvCxnSpPr/>
          <p:nvPr/>
        </p:nvCxnSpPr>
        <p:spPr>
          <a:xfrm>
            <a:off x="5022783" y="3429000"/>
            <a:ext cx="1100488" cy="0"/>
          </a:xfrm>
          <a:prstGeom prst="straightConnector1">
            <a:avLst/>
          </a:prstGeom>
          <a:ln w="34925">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33874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924384-EE32-AF31-4FEF-4968FAA8B67D}"/>
              </a:ext>
            </a:extLst>
          </p:cNvPr>
          <p:cNvSpPr>
            <a:spLocks noGrp="1"/>
          </p:cNvSpPr>
          <p:nvPr>
            <p:ph type="title"/>
          </p:nvPr>
        </p:nvSpPr>
        <p:spPr/>
        <p:txBody>
          <a:bodyPr/>
          <a:lstStyle/>
          <a:p>
            <a:r>
              <a:rPr lang="en-US" dirty="0"/>
              <a:t>Overview of SST Method</a:t>
            </a:r>
          </a:p>
        </p:txBody>
      </p:sp>
      <p:sp>
        <p:nvSpPr>
          <p:cNvPr id="5" name="Content Placeholder 4">
            <a:extLst>
              <a:ext uri="{FF2B5EF4-FFF2-40B4-BE49-F238E27FC236}">
                <a16:creationId xmlns:a16="http://schemas.microsoft.com/office/drawing/2014/main" id="{C5A94928-327F-2132-9511-119C267327A9}"/>
              </a:ext>
            </a:extLst>
          </p:cNvPr>
          <p:cNvSpPr>
            <a:spLocks noGrp="1"/>
          </p:cNvSpPr>
          <p:nvPr>
            <p:ph idx="1"/>
          </p:nvPr>
        </p:nvSpPr>
        <p:spPr>
          <a:xfrm>
            <a:off x="838200" y="1584325"/>
            <a:ext cx="10515600" cy="4351338"/>
          </a:xfrm>
        </p:spPr>
        <p:txBody>
          <a:bodyPr/>
          <a:lstStyle/>
          <a:p>
            <a:r>
              <a:rPr lang="en-US" dirty="0"/>
              <a:t>Data-driven method for watershed precipitation frequency</a:t>
            </a:r>
          </a:p>
          <a:p>
            <a:r>
              <a:rPr lang="en-US" dirty="0"/>
              <a:t>Based on a “catalog” of severe storms</a:t>
            </a:r>
          </a:p>
          <a:p>
            <a:r>
              <a:rPr lang="en-US" dirty="0"/>
              <a:t>Simulated by random selection of storms and their position</a:t>
            </a:r>
          </a:p>
        </p:txBody>
      </p:sp>
      <p:pic>
        <p:nvPicPr>
          <p:cNvPr id="6" name="Picture 5">
            <a:extLst>
              <a:ext uri="{FF2B5EF4-FFF2-40B4-BE49-F238E27FC236}">
                <a16:creationId xmlns:a16="http://schemas.microsoft.com/office/drawing/2014/main" id="{8A603A13-276E-0303-9DA1-8F35CAA0D467}"/>
              </a:ext>
            </a:extLst>
          </p:cNvPr>
          <p:cNvPicPr>
            <a:picLocks noChangeAspect="1"/>
          </p:cNvPicPr>
          <p:nvPr/>
        </p:nvPicPr>
        <p:blipFill>
          <a:blip r:embed="rId2"/>
          <a:stretch>
            <a:fillRect/>
          </a:stretch>
        </p:blipFill>
        <p:spPr>
          <a:xfrm>
            <a:off x="7162284" y="3292475"/>
            <a:ext cx="4519864" cy="3200400"/>
          </a:xfrm>
          <a:prstGeom prst="rect">
            <a:avLst/>
          </a:prstGeom>
          <a:ln>
            <a:solidFill>
              <a:schemeClr val="tx1"/>
            </a:solidFill>
          </a:ln>
        </p:spPr>
      </p:pic>
      <p:pic>
        <p:nvPicPr>
          <p:cNvPr id="7" name="Picture 6">
            <a:extLst>
              <a:ext uri="{FF2B5EF4-FFF2-40B4-BE49-F238E27FC236}">
                <a16:creationId xmlns:a16="http://schemas.microsoft.com/office/drawing/2014/main" id="{6741DF40-15C0-064B-E573-4E8D6DBF9A72}"/>
              </a:ext>
            </a:extLst>
          </p:cNvPr>
          <p:cNvPicPr>
            <a:picLocks noChangeAspect="1"/>
          </p:cNvPicPr>
          <p:nvPr/>
        </p:nvPicPr>
        <p:blipFill>
          <a:blip r:embed="rId3"/>
          <a:stretch>
            <a:fillRect/>
          </a:stretch>
        </p:blipFill>
        <p:spPr>
          <a:xfrm>
            <a:off x="2306222" y="3292475"/>
            <a:ext cx="4494890" cy="3200400"/>
          </a:xfrm>
          <a:prstGeom prst="rect">
            <a:avLst/>
          </a:prstGeom>
        </p:spPr>
      </p:pic>
      <p:sp>
        <p:nvSpPr>
          <p:cNvPr id="2" name="TextBox 1">
            <a:extLst>
              <a:ext uri="{FF2B5EF4-FFF2-40B4-BE49-F238E27FC236}">
                <a16:creationId xmlns:a16="http://schemas.microsoft.com/office/drawing/2014/main" id="{39FA53F4-DE70-12CB-DCFA-2CC98BE2A6B4}"/>
              </a:ext>
            </a:extLst>
          </p:cNvPr>
          <p:cNvSpPr txBox="1"/>
          <p:nvPr/>
        </p:nvSpPr>
        <p:spPr>
          <a:xfrm>
            <a:off x="2724867" y="6496050"/>
            <a:ext cx="3657600" cy="369332"/>
          </a:xfrm>
          <a:prstGeom prst="rect">
            <a:avLst/>
          </a:prstGeom>
          <a:noFill/>
        </p:spPr>
        <p:txBody>
          <a:bodyPr wrap="square" rtlCol="0">
            <a:spAutoFit/>
          </a:bodyPr>
          <a:lstStyle/>
          <a:p>
            <a:pPr algn="ctr"/>
            <a:r>
              <a:rPr lang="en-US" dirty="0">
                <a:latin typeface="Lato" panose="020F0502020204030203" pitchFamily="34" charset="0"/>
              </a:rPr>
              <a:t>1 real storm…</a:t>
            </a:r>
          </a:p>
        </p:txBody>
      </p:sp>
      <p:sp>
        <p:nvSpPr>
          <p:cNvPr id="3" name="TextBox 2">
            <a:extLst>
              <a:ext uri="{FF2B5EF4-FFF2-40B4-BE49-F238E27FC236}">
                <a16:creationId xmlns:a16="http://schemas.microsoft.com/office/drawing/2014/main" id="{078A3BE0-C9FF-6C75-831E-089E3A86C348}"/>
              </a:ext>
            </a:extLst>
          </p:cNvPr>
          <p:cNvSpPr txBox="1"/>
          <p:nvPr/>
        </p:nvSpPr>
        <p:spPr>
          <a:xfrm>
            <a:off x="7593416" y="6488668"/>
            <a:ext cx="3657600" cy="369332"/>
          </a:xfrm>
          <a:prstGeom prst="rect">
            <a:avLst/>
          </a:prstGeom>
          <a:noFill/>
        </p:spPr>
        <p:txBody>
          <a:bodyPr wrap="square" rtlCol="0">
            <a:spAutoFit/>
          </a:bodyPr>
          <a:lstStyle/>
          <a:p>
            <a:pPr algn="ctr"/>
            <a:r>
              <a:rPr lang="en-US" dirty="0">
                <a:latin typeface="Lato" panose="020F0502020204030203" pitchFamily="34" charset="0"/>
              </a:rPr>
              <a:t>…out of a whole catalog of storms</a:t>
            </a:r>
          </a:p>
        </p:txBody>
      </p:sp>
    </p:spTree>
    <p:extLst>
      <p:ext uri="{BB962C8B-B14F-4D97-AF65-F5344CB8AC3E}">
        <p14:creationId xmlns:p14="http://schemas.microsoft.com/office/powerpoint/2010/main" val="36412736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653DA-5AED-A7C3-D77E-9DF032BCB30E}"/>
              </a:ext>
            </a:extLst>
          </p:cNvPr>
          <p:cNvSpPr>
            <a:spLocks noGrp="1"/>
          </p:cNvSpPr>
          <p:nvPr>
            <p:ph type="title"/>
          </p:nvPr>
        </p:nvSpPr>
        <p:spPr/>
        <p:txBody>
          <a:bodyPr/>
          <a:lstStyle/>
          <a:p>
            <a:r>
              <a:rPr lang="en-US" dirty="0"/>
              <a:t>Overview of SST Method</a:t>
            </a:r>
          </a:p>
        </p:txBody>
      </p:sp>
      <p:sp>
        <p:nvSpPr>
          <p:cNvPr id="3" name="Content Placeholder 2">
            <a:extLst>
              <a:ext uri="{FF2B5EF4-FFF2-40B4-BE49-F238E27FC236}">
                <a16:creationId xmlns:a16="http://schemas.microsoft.com/office/drawing/2014/main" id="{C53CC84D-C9CB-45AD-8287-38D272C1F314}"/>
              </a:ext>
            </a:extLst>
          </p:cNvPr>
          <p:cNvSpPr>
            <a:spLocks noGrp="1"/>
          </p:cNvSpPr>
          <p:nvPr>
            <p:ph idx="1"/>
          </p:nvPr>
        </p:nvSpPr>
        <p:spPr>
          <a:xfrm>
            <a:off x="838200" y="1825625"/>
            <a:ext cx="6534119" cy="4351338"/>
          </a:xfrm>
        </p:spPr>
        <p:txBody>
          <a:bodyPr>
            <a:normAutofit fontScale="92500"/>
          </a:bodyPr>
          <a:lstStyle/>
          <a:p>
            <a:r>
              <a:rPr lang="en-US" dirty="0"/>
              <a:t>Non-parametric space-for-time substitution</a:t>
            </a:r>
          </a:p>
          <a:p>
            <a:r>
              <a:rPr lang="en-US" dirty="0"/>
              <a:t>Resample severe storm events from a catalog</a:t>
            </a:r>
          </a:p>
          <a:p>
            <a:r>
              <a:rPr lang="en-US" dirty="0"/>
              <a:t>Preserve properties of real storms</a:t>
            </a:r>
          </a:p>
          <a:p>
            <a:r>
              <a:rPr lang="en-US" dirty="0"/>
              <a:t>Develop watershed-average precipitation-frequency</a:t>
            </a:r>
          </a:p>
          <a:p>
            <a:r>
              <a:rPr lang="en-US" dirty="0"/>
              <a:t>Transpose multiple storms per year</a:t>
            </a:r>
          </a:p>
          <a:p>
            <a:endParaRPr lang="en-US" dirty="0"/>
          </a:p>
          <a:p>
            <a:pPr lvl="1">
              <a:buFont typeface="Wingdings" panose="05000000000000000000" pitchFamily="2" charset="2"/>
              <a:buChar char="ü"/>
            </a:pPr>
            <a:r>
              <a:rPr lang="en-US" dirty="0"/>
              <a:t>Use a data-driven approach to reduce assumptions</a:t>
            </a:r>
          </a:p>
          <a:p>
            <a:endParaRPr lang="en-US" dirty="0"/>
          </a:p>
        </p:txBody>
      </p:sp>
      <p:pic>
        <p:nvPicPr>
          <p:cNvPr id="4" name="Content Placeholder 6">
            <a:extLst>
              <a:ext uri="{FF2B5EF4-FFF2-40B4-BE49-F238E27FC236}">
                <a16:creationId xmlns:a16="http://schemas.microsoft.com/office/drawing/2014/main" id="{0FFE3CB2-4569-E1B6-FAF9-6EEACF9E7FD9}"/>
              </a:ext>
            </a:extLst>
          </p:cNvPr>
          <p:cNvPicPr>
            <a:picLocks noChangeAspect="1"/>
          </p:cNvPicPr>
          <p:nvPr/>
        </p:nvPicPr>
        <p:blipFill>
          <a:blip r:embed="rId2"/>
          <a:stretch>
            <a:fillRect/>
          </a:stretch>
        </p:blipFill>
        <p:spPr>
          <a:xfrm>
            <a:off x="7372319" y="385907"/>
            <a:ext cx="4480560" cy="5191415"/>
          </a:xfrm>
          <a:prstGeom prst="rect">
            <a:avLst/>
          </a:prstGeom>
        </p:spPr>
      </p:pic>
      <p:sp>
        <p:nvSpPr>
          <p:cNvPr id="5" name="TextBox 4">
            <a:extLst>
              <a:ext uri="{FF2B5EF4-FFF2-40B4-BE49-F238E27FC236}">
                <a16:creationId xmlns:a16="http://schemas.microsoft.com/office/drawing/2014/main" id="{C1569E13-EDDD-6EAB-5161-49745E4F5EA2}"/>
              </a:ext>
            </a:extLst>
          </p:cNvPr>
          <p:cNvSpPr txBox="1"/>
          <p:nvPr/>
        </p:nvSpPr>
        <p:spPr>
          <a:xfrm>
            <a:off x="7783799" y="5577322"/>
            <a:ext cx="3657600" cy="369332"/>
          </a:xfrm>
          <a:prstGeom prst="rect">
            <a:avLst/>
          </a:prstGeom>
          <a:noFill/>
        </p:spPr>
        <p:txBody>
          <a:bodyPr wrap="square" rtlCol="0">
            <a:spAutoFit/>
          </a:bodyPr>
          <a:lstStyle/>
          <a:p>
            <a:pPr algn="ctr"/>
            <a:r>
              <a:rPr lang="en-US" dirty="0">
                <a:latin typeface="Lato" panose="020F0502020204030203" pitchFamily="34" charset="0"/>
              </a:rPr>
              <a:t>Wright, Smith, and </a:t>
            </a:r>
            <a:r>
              <a:rPr lang="en-US" dirty="0" err="1">
                <a:latin typeface="Lato" panose="020F0502020204030203" pitchFamily="34" charset="0"/>
              </a:rPr>
              <a:t>Baeck</a:t>
            </a:r>
            <a:r>
              <a:rPr lang="en-US" dirty="0">
                <a:latin typeface="Lato" panose="020F0502020204030203" pitchFamily="34" charset="0"/>
              </a:rPr>
              <a:t> (2013)</a:t>
            </a:r>
          </a:p>
        </p:txBody>
      </p:sp>
    </p:spTree>
    <p:extLst>
      <p:ext uri="{BB962C8B-B14F-4D97-AF65-F5344CB8AC3E}">
        <p14:creationId xmlns:p14="http://schemas.microsoft.com/office/powerpoint/2010/main" val="42488378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820428D8-C89C-C78B-C682-8AF13E371FA3}"/>
              </a:ext>
            </a:extLst>
          </p:cNvPr>
          <p:cNvSpPr>
            <a:spLocks noGrp="1"/>
          </p:cNvSpPr>
          <p:nvPr>
            <p:ph type="body" idx="1"/>
          </p:nvPr>
        </p:nvSpPr>
        <p:spPr>
          <a:xfrm>
            <a:off x="839788" y="365125"/>
            <a:ext cx="5157787" cy="981075"/>
          </a:xfrm>
        </p:spPr>
        <p:txBody>
          <a:bodyPr anchor="t">
            <a:noAutofit/>
          </a:bodyPr>
          <a:lstStyle/>
          <a:p>
            <a:r>
              <a:rPr lang="en-US" sz="3600" dirty="0"/>
              <a:t>Precipitation-Frequency</a:t>
            </a:r>
          </a:p>
        </p:txBody>
      </p:sp>
      <p:sp>
        <p:nvSpPr>
          <p:cNvPr id="6" name="Content Placeholder 5">
            <a:extLst>
              <a:ext uri="{FF2B5EF4-FFF2-40B4-BE49-F238E27FC236}">
                <a16:creationId xmlns:a16="http://schemas.microsoft.com/office/drawing/2014/main" id="{44FD134B-67C6-7F9D-6D23-9B88975576DE}"/>
              </a:ext>
            </a:extLst>
          </p:cNvPr>
          <p:cNvSpPr>
            <a:spLocks noGrp="1"/>
          </p:cNvSpPr>
          <p:nvPr>
            <p:ph sz="half" idx="2"/>
          </p:nvPr>
        </p:nvSpPr>
        <p:spPr>
          <a:xfrm>
            <a:off x="839788" y="1485900"/>
            <a:ext cx="5157787" cy="4216400"/>
          </a:xfrm>
        </p:spPr>
        <p:txBody>
          <a:bodyPr>
            <a:normAutofit/>
          </a:bodyPr>
          <a:lstStyle/>
          <a:p>
            <a:r>
              <a:rPr lang="en-US" dirty="0"/>
              <a:t>Regional analysis of point data</a:t>
            </a:r>
          </a:p>
          <a:p>
            <a:r>
              <a:rPr lang="en-US" dirty="0"/>
              <a:t>Assumed temporal and spatial pattern</a:t>
            </a:r>
          </a:p>
          <a:p>
            <a:r>
              <a:rPr lang="en-US" dirty="0"/>
              <a:t>Duration-area-reduction</a:t>
            </a:r>
          </a:p>
          <a:p>
            <a:r>
              <a:rPr lang="en-US" dirty="0"/>
              <a:t>One hydrology simulation per storm</a:t>
            </a:r>
          </a:p>
        </p:txBody>
      </p:sp>
      <p:sp>
        <p:nvSpPr>
          <p:cNvPr id="7" name="Text Placeholder 6">
            <a:extLst>
              <a:ext uri="{FF2B5EF4-FFF2-40B4-BE49-F238E27FC236}">
                <a16:creationId xmlns:a16="http://schemas.microsoft.com/office/drawing/2014/main" id="{59F87827-8739-4F8B-8D7B-D10D885DA0CF}"/>
              </a:ext>
            </a:extLst>
          </p:cNvPr>
          <p:cNvSpPr>
            <a:spLocks noGrp="1"/>
          </p:cNvSpPr>
          <p:nvPr>
            <p:ph type="body" sz="quarter" idx="3"/>
          </p:nvPr>
        </p:nvSpPr>
        <p:spPr>
          <a:xfrm>
            <a:off x="6172200" y="365125"/>
            <a:ext cx="5183188" cy="981075"/>
          </a:xfrm>
        </p:spPr>
        <p:txBody>
          <a:bodyPr>
            <a:normAutofit lnSpcReduction="10000"/>
          </a:bodyPr>
          <a:lstStyle/>
          <a:p>
            <a:r>
              <a:rPr lang="en-US" sz="3600" dirty="0"/>
              <a:t>Stochastic Storm Transposition</a:t>
            </a:r>
          </a:p>
        </p:txBody>
      </p:sp>
      <p:sp>
        <p:nvSpPr>
          <p:cNvPr id="8" name="Content Placeholder 7">
            <a:extLst>
              <a:ext uri="{FF2B5EF4-FFF2-40B4-BE49-F238E27FC236}">
                <a16:creationId xmlns:a16="http://schemas.microsoft.com/office/drawing/2014/main" id="{A64A40A4-763F-ADAB-25EF-8AAD72D21635}"/>
              </a:ext>
            </a:extLst>
          </p:cNvPr>
          <p:cNvSpPr>
            <a:spLocks noGrp="1"/>
          </p:cNvSpPr>
          <p:nvPr>
            <p:ph sz="quarter" idx="4"/>
          </p:nvPr>
        </p:nvSpPr>
        <p:spPr>
          <a:xfrm>
            <a:off x="6172200" y="1485900"/>
            <a:ext cx="5183188" cy="4216400"/>
          </a:xfrm>
        </p:spPr>
        <p:txBody>
          <a:bodyPr>
            <a:normAutofit/>
          </a:bodyPr>
          <a:lstStyle/>
          <a:p>
            <a:r>
              <a:rPr lang="en-US" dirty="0"/>
              <a:t>Regional analysis of grid data</a:t>
            </a:r>
          </a:p>
          <a:p>
            <a:r>
              <a:rPr lang="en-US" dirty="0"/>
              <a:t>Observed/varying temporal and spatial patterns</a:t>
            </a:r>
          </a:p>
          <a:p>
            <a:r>
              <a:rPr lang="en-US" dirty="0"/>
              <a:t>Explicit area averages</a:t>
            </a:r>
          </a:p>
          <a:p>
            <a:r>
              <a:rPr lang="en-US" dirty="0"/>
              <a:t>Large number of hydrology simulations</a:t>
            </a:r>
          </a:p>
        </p:txBody>
      </p:sp>
    </p:spTree>
    <p:extLst>
      <p:ext uri="{BB962C8B-B14F-4D97-AF65-F5344CB8AC3E}">
        <p14:creationId xmlns:p14="http://schemas.microsoft.com/office/powerpoint/2010/main" val="33835914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820428D8-C89C-C78B-C682-8AF13E371FA3}"/>
              </a:ext>
            </a:extLst>
          </p:cNvPr>
          <p:cNvSpPr>
            <a:spLocks noGrp="1"/>
          </p:cNvSpPr>
          <p:nvPr>
            <p:ph type="body" idx="1"/>
          </p:nvPr>
        </p:nvSpPr>
        <p:spPr>
          <a:xfrm>
            <a:off x="502913" y="365125"/>
            <a:ext cx="5157787" cy="981075"/>
          </a:xfrm>
        </p:spPr>
        <p:txBody>
          <a:bodyPr anchor="t">
            <a:noAutofit/>
          </a:bodyPr>
          <a:lstStyle/>
          <a:p>
            <a:r>
              <a:rPr lang="en-US" sz="3600" dirty="0"/>
              <a:t>Precipitation-Frequency</a:t>
            </a:r>
          </a:p>
        </p:txBody>
      </p:sp>
      <p:sp>
        <p:nvSpPr>
          <p:cNvPr id="6" name="Content Placeholder 5">
            <a:extLst>
              <a:ext uri="{FF2B5EF4-FFF2-40B4-BE49-F238E27FC236}">
                <a16:creationId xmlns:a16="http://schemas.microsoft.com/office/drawing/2014/main" id="{44FD134B-67C6-7F9D-6D23-9B88975576DE}"/>
              </a:ext>
            </a:extLst>
          </p:cNvPr>
          <p:cNvSpPr>
            <a:spLocks noGrp="1"/>
          </p:cNvSpPr>
          <p:nvPr>
            <p:ph sz="half" idx="2"/>
          </p:nvPr>
        </p:nvSpPr>
        <p:spPr>
          <a:xfrm>
            <a:off x="502913" y="1485900"/>
            <a:ext cx="5157787" cy="4216400"/>
          </a:xfrm>
        </p:spPr>
        <p:txBody>
          <a:bodyPr>
            <a:normAutofit/>
          </a:bodyPr>
          <a:lstStyle/>
          <a:p>
            <a:r>
              <a:rPr lang="en-US" dirty="0"/>
              <a:t>Regional analysis of point data</a:t>
            </a:r>
          </a:p>
          <a:p>
            <a:r>
              <a:rPr lang="en-US" dirty="0"/>
              <a:t>Assumed temporal and spatial pattern</a:t>
            </a:r>
          </a:p>
          <a:p>
            <a:r>
              <a:rPr lang="en-US" dirty="0"/>
              <a:t>Duration-area-reduction</a:t>
            </a:r>
          </a:p>
          <a:p>
            <a:r>
              <a:rPr lang="en-US" dirty="0"/>
              <a:t>One hydrology simulation per storm</a:t>
            </a:r>
          </a:p>
        </p:txBody>
      </p:sp>
      <p:sp>
        <p:nvSpPr>
          <p:cNvPr id="7" name="Text Placeholder 6">
            <a:extLst>
              <a:ext uri="{FF2B5EF4-FFF2-40B4-BE49-F238E27FC236}">
                <a16:creationId xmlns:a16="http://schemas.microsoft.com/office/drawing/2014/main" id="{59F87827-8739-4F8B-8D7B-D10D885DA0CF}"/>
              </a:ext>
            </a:extLst>
          </p:cNvPr>
          <p:cNvSpPr>
            <a:spLocks noGrp="1"/>
          </p:cNvSpPr>
          <p:nvPr>
            <p:ph type="body" sz="quarter" idx="3"/>
          </p:nvPr>
        </p:nvSpPr>
        <p:spPr>
          <a:xfrm>
            <a:off x="6172200" y="365125"/>
            <a:ext cx="5183188" cy="981075"/>
          </a:xfrm>
        </p:spPr>
        <p:txBody>
          <a:bodyPr>
            <a:normAutofit lnSpcReduction="10000"/>
          </a:bodyPr>
          <a:lstStyle/>
          <a:p>
            <a:r>
              <a:rPr lang="en-US" sz="3600" dirty="0"/>
              <a:t>Stochastic Storm Transposition</a:t>
            </a:r>
          </a:p>
        </p:txBody>
      </p:sp>
      <p:sp>
        <p:nvSpPr>
          <p:cNvPr id="8" name="Content Placeholder 7">
            <a:extLst>
              <a:ext uri="{FF2B5EF4-FFF2-40B4-BE49-F238E27FC236}">
                <a16:creationId xmlns:a16="http://schemas.microsoft.com/office/drawing/2014/main" id="{A64A40A4-763F-ADAB-25EF-8AAD72D21635}"/>
              </a:ext>
            </a:extLst>
          </p:cNvPr>
          <p:cNvSpPr>
            <a:spLocks noGrp="1"/>
          </p:cNvSpPr>
          <p:nvPr>
            <p:ph sz="quarter" idx="4"/>
          </p:nvPr>
        </p:nvSpPr>
        <p:spPr>
          <a:xfrm>
            <a:off x="6172200" y="1485900"/>
            <a:ext cx="5183188" cy="4216400"/>
          </a:xfrm>
        </p:spPr>
        <p:txBody>
          <a:bodyPr>
            <a:normAutofit/>
          </a:bodyPr>
          <a:lstStyle/>
          <a:p>
            <a:r>
              <a:rPr lang="en-US" dirty="0"/>
              <a:t>Regional analysis of grid data</a:t>
            </a:r>
          </a:p>
          <a:p>
            <a:r>
              <a:rPr lang="en-US" dirty="0"/>
              <a:t>Observed/varying temporal and spatial patterns</a:t>
            </a:r>
          </a:p>
          <a:p>
            <a:r>
              <a:rPr lang="en-US" dirty="0"/>
              <a:t>Explicit area averages</a:t>
            </a:r>
          </a:p>
          <a:p>
            <a:r>
              <a:rPr lang="en-US" dirty="0"/>
              <a:t>Large number of hydrology simulations</a:t>
            </a:r>
          </a:p>
        </p:txBody>
      </p:sp>
      <p:pic>
        <p:nvPicPr>
          <p:cNvPr id="3" name="Picture 2">
            <a:extLst>
              <a:ext uri="{FF2B5EF4-FFF2-40B4-BE49-F238E27FC236}">
                <a16:creationId xmlns:a16="http://schemas.microsoft.com/office/drawing/2014/main" id="{54A81270-CA78-2D7F-2A4F-E7D14001218A}"/>
              </a:ext>
            </a:extLst>
          </p:cNvPr>
          <p:cNvPicPr>
            <a:picLocks noChangeAspect="1"/>
          </p:cNvPicPr>
          <p:nvPr/>
        </p:nvPicPr>
        <p:blipFill>
          <a:blip r:embed="rId2"/>
          <a:stretch>
            <a:fillRect/>
          </a:stretch>
        </p:blipFill>
        <p:spPr>
          <a:xfrm>
            <a:off x="172971" y="4180373"/>
            <a:ext cx="5259025" cy="2588639"/>
          </a:xfrm>
          <a:prstGeom prst="rect">
            <a:avLst/>
          </a:prstGeom>
        </p:spPr>
      </p:pic>
      <p:pic>
        <p:nvPicPr>
          <p:cNvPr id="4" name="Picture 3">
            <a:extLst>
              <a:ext uri="{FF2B5EF4-FFF2-40B4-BE49-F238E27FC236}">
                <a16:creationId xmlns:a16="http://schemas.microsoft.com/office/drawing/2014/main" id="{8D094FF2-4CDA-6463-C150-C929BF6DDF48}"/>
              </a:ext>
            </a:extLst>
          </p:cNvPr>
          <p:cNvPicPr>
            <a:picLocks noChangeAspect="1"/>
          </p:cNvPicPr>
          <p:nvPr/>
        </p:nvPicPr>
        <p:blipFill>
          <a:blip r:embed="rId3"/>
          <a:stretch>
            <a:fillRect/>
          </a:stretch>
        </p:blipFill>
        <p:spPr>
          <a:xfrm>
            <a:off x="6925583" y="4215680"/>
            <a:ext cx="3676422" cy="2610381"/>
          </a:xfrm>
          <a:prstGeom prst="rect">
            <a:avLst/>
          </a:prstGeom>
        </p:spPr>
      </p:pic>
    </p:spTree>
    <p:extLst>
      <p:ext uri="{BB962C8B-B14F-4D97-AF65-F5344CB8AC3E}">
        <p14:creationId xmlns:p14="http://schemas.microsoft.com/office/powerpoint/2010/main" val="11282878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1AD20CA-E52E-4A25-9A00-6D4AE1A29771}"/>
              </a:ext>
            </a:extLst>
          </p:cNvPr>
          <p:cNvSpPr>
            <a:spLocks noGrp="1"/>
          </p:cNvSpPr>
          <p:nvPr>
            <p:ph type="title"/>
          </p:nvPr>
        </p:nvSpPr>
        <p:spPr/>
        <p:txBody>
          <a:bodyPr/>
          <a:lstStyle/>
          <a:p>
            <a:r>
              <a:rPr lang="en-US" dirty="0"/>
              <a:t>Building a Catalog</a:t>
            </a:r>
          </a:p>
        </p:txBody>
      </p:sp>
      <p:sp>
        <p:nvSpPr>
          <p:cNvPr id="5" name="Content Placeholder 4">
            <a:extLst>
              <a:ext uri="{FF2B5EF4-FFF2-40B4-BE49-F238E27FC236}">
                <a16:creationId xmlns:a16="http://schemas.microsoft.com/office/drawing/2014/main" id="{CCE0D3AB-372D-0581-9EE5-2888DFAE24DA}"/>
              </a:ext>
            </a:extLst>
          </p:cNvPr>
          <p:cNvSpPr>
            <a:spLocks noGrp="1"/>
          </p:cNvSpPr>
          <p:nvPr>
            <p:ph idx="1"/>
          </p:nvPr>
        </p:nvSpPr>
        <p:spPr>
          <a:xfrm>
            <a:off x="838200" y="1825625"/>
            <a:ext cx="5743575" cy="4351338"/>
          </a:xfrm>
        </p:spPr>
        <p:txBody>
          <a:bodyPr/>
          <a:lstStyle/>
          <a:p>
            <a:r>
              <a:rPr lang="en-US" dirty="0"/>
              <a:t>Determine a </a:t>
            </a:r>
            <a:r>
              <a:rPr lang="en-US" b="1" dirty="0"/>
              <a:t>transposition domain</a:t>
            </a:r>
            <a:endParaRPr lang="en-US" dirty="0"/>
          </a:p>
          <a:p>
            <a:r>
              <a:rPr lang="en-US" dirty="0"/>
              <a:t>Apply the severity criteria</a:t>
            </a:r>
          </a:p>
          <a:p>
            <a:r>
              <a:rPr lang="en-US" dirty="0"/>
              <a:t>Extract storm precipitation data</a:t>
            </a:r>
          </a:p>
          <a:p>
            <a:pPr lvl="1"/>
            <a:r>
              <a:rPr lang="en-US" dirty="0"/>
              <a:t>Sub-daily grids for entire duration</a:t>
            </a:r>
          </a:p>
        </p:txBody>
      </p:sp>
      <p:pic>
        <p:nvPicPr>
          <p:cNvPr id="7" name="Picture 6">
            <a:extLst>
              <a:ext uri="{FF2B5EF4-FFF2-40B4-BE49-F238E27FC236}">
                <a16:creationId xmlns:a16="http://schemas.microsoft.com/office/drawing/2014/main" id="{CF0317A0-A0FE-6AA2-3589-AC79A8C36953}"/>
              </a:ext>
            </a:extLst>
          </p:cNvPr>
          <p:cNvPicPr>
            <a:picLocks noChangeAspect="1"/>
          </p:cNvPicPr>
          <p:nvPr/>
        </p:nvPicPr>
        <p:blipFill>
          <a:blip r:embed="rId2"/>
          <a:stretch>
            <a:fillRect/>
          </a:stretch>
        </p:blipFill>
        <p:spPr>
          <a:xfrm>
            <a:off x="6581775" y="2050712"/>
            <a:ext cx="5509538" cy="3901163"/>
          </a:xfrm>
          <a:prstGeom prst="rect">
            <a:avLst/>
          </a:prstGeom>
          <a:ln>
            <a:solidFill>
              <a:schemeClr val="tx1"/>
            </a:solidFill>
          </a:ln>
        </p:spPr>
      </p:pic>
      <p:sp>
        <p:nvSpPr>
          <p:cNvPr id="2" name="TextBox 1">
            <a:extLst>
              <a:ext uri="{FF2B5EF4-FFF2-40B4-BE49-F238E27FC236}">
                <a16:creationId xmlns:a16="http://schemas.microsoft.com/office/drawing/2014/main" id="{2F312D46-05A7-5E46-E8D3-C33A9FA570C5}"/>
              </a:ext>
            </a:extLst>
          </p:cNvPr>
          <p:cNvSpPr txBox="1"/>
          <p:nvPr/>
        </p:nvSpPr>
        <p:spPr>
          <a:xfrm>
            <a:off x="7507744" y="5988733"/>
            <a:ext cx="3657600" cy="646331"/>
          </a:xfrm>
          <a:prstGeom prst="rect">
            <a:avLst/>
          </a:prstGeom>
          <a:noFill/>
        </p:spPr>
        <p:txBody>
          <a:bodyPr wrap="square" rtlCol="0">
            <a:spAutoFit/>
          </a:bodyPr>
          <a:lstStyle/>
          <a:p>
            <a:pPr algn="ctr"/>
            <a:r>
              <a:rPr lang="en-US" dirty="0">
                <a:latin typeface="Lato" panose="020F0502020204030203" pitchFamily="34" charset="0"/>
              </a:rPr>
              <a:t>440 storm centers for Iowa</a:t>
            </a:r>
          </a:p>
          <a:p>
            <a:pPr algn="ctr"/>
            <a:r>
              <a:rPr lang="en-US" dirty="0">
                <a:latin typeface="Lato" panose="020F0502020204030203" pitchFamily="34" charset="0"/>
              </a:rPr>
              <a:t>10 largest 72-hour 100 mi</a:t>
            </a:r>
            <a:r>
              <a:rPr lang="en-US" baseline="30000" dirty="0">
                <a:latin typeface="Lato" panose="020F0502020204030203" pitchFamily="34" charset="0"/>
              </a:rPr>
              <a:t>2</a:t>
            </a:r>
            <a:r>
              <a:rPr lang="en-US" dirty="0">
                <a:latin typeface="Lato" panose="020F0502020204030203" pitchFamily="34" charset="0"/>
              </a:rPr>
              <a:t> storms</a:t>
            </a:r>
          </a:p>
        </p:txBody>
      </p:sp>
    </p:spTree>
    <p:extLst>
      <p:ext uri="{BB962C8B-B14F-4D97-AF65-F5344CB8AC3E}">
        <p14:creationId xmlns:p14="http://schemas.microsoft.com/office/powerpoint/2010/main" val="15569388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B258C1-11DE-A844-A584-DD51D5DB2424}"/>
              </a:ext>
            </a:extLst>
          </p:cNvPr>
          <p:cNvSpPr>
            <a:spLocks noGrp="1"/>
          </p:cNvSpPr>
          <p:nvPr>
            <p:ph type="title"/>
          </p:nvPr>
        </p:nvSpPr>
        <p:spPr/>
        <p:txBody>
          <a:bodyPr/>
          <a:lstStyle/>
          <a:p>
            <a:r>
              <a:rPr lang="en-US" dirty="0"/>
              <a:t>Severity Criteria</a:t>
            </a:r>
          </a:p>
        </p:txBody>
      </p:sp>
      <p:sp>
        <p:nvSpPr>
          <p:cNvPr id="3" name="Content Placeholder 2">
            <a:extLst>
              <a:ext uri="{FF2B5EF4-FFF2-40B4-BE49-F238E27FC236}">
                <a16:creationId xmlns:a16="http://schemas.microsoft.com/office/drawing/2014/main" id="{63F119CB-C146-4A3B-B780-4F63B017AE1F}"/>
              </a:ext>
            </a:extLst>
          </p:cNvPr>
          <p:cNvSpPr>
            <a:spLocks noGrp="1"/>
          </p:cNvSpPr>
          <p:nvPr>
            <p:ph idx="1"/>
          </p:nvPr>
        </p:nvSpPr>
        <p:spPr>
          <a:xfrm>
            <a:off x="838200" y="1825625"/>
            <a:ext cx="7184128" cy="4351338"/>
          </a:xfrm>
        </p:spPr>
        <p:txBody>
          <a:bodyPr/>
          <a:lstStyle/>
          <a:p>
            <a:r>
              <a:rPr lang="en-US" dirty="0"/>
              <a:t>Decision metric for inclusion of storms in a catalog</a:t>
            </a:r>
          </a:p>
          <a:p>
            <a:r>
              <a:rPr lang="en-US" dirty="0"/>
              <a:t>Usually considers several traits:</a:t>
            </a:r>
          </a:p>
          <a:p>
            <a:pPr lvl="1"/>
            <a:r>
              <a:rPr lang="en-US" dirty="0"/>
              <a:t>Average depth of precipitation</a:t>
            </a:r>
          </a:p>
          <a:p>
            <a:pPr lvl="1"/>
            <a:r>
              <a:rPr lang="en-US" dirty="0"/>
              <a:t>Averaged over some area</a:t>
            </a:r>
          </a:p>
          <a:p>
            <a:pPr lvl="1"/>
            <a:r>
              <a:rPr lang="en-US" dirty="0"/>
              <a:t>Accumulated over some duration of time</a:t>
            </a:r>
          </a:p>
          <a:p>
            <a:pPr lvl="1"/>
            <a:endParaRPr lang="en-US" dirty="0"/>
          </a:p>
          <a:p>
            <a:endParaRPr lang="en-US" dirty="0"/>
          </a:p>
        </p:txBody>
      </p:sp>
      <p:pic>
        <p:nvPicPr>
          <p:cNvPr id="5" name="Picture 4" descr="Graphical user interface&#10;&#10;Description automatically generated with medium confidence">
            <a:extLst>
              <a:ext uri="{FF2B5EF4-FFF2-40B4-BE49-F238E27FC236}">
                <a16:creationId xmlns:a16="http://schemas.microsoft.com/office/drawing/2014/main" id="{3DF6DD08-8549-F96F-2D63-475EECFE29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22328" y="0"/>
            <a:ext cx="4169672" cy="3968504"/>
          </a:xfrm>
          <a:prstGeom prst="rect">
            <a:avLst/>
          </a:prstGeom>
        </p:spPr>
      </p:pic>
      <p:sp>
        <p:nvSpPr>
          <p:cNvPr id="7" name="TextBox 6">
            <a:extLst>
              <a:ext uri="{FF2B5EF4-FFF2-40B4-BE49-F238E27FC236}">
                <a16:creationId xmlns:a16="http://schemas.microsoft.com/office/drawing/2014/main" id="{92A81AB7-6559-6C22-094E-F3FA82D13E74}"/>
              </a:ext>
            </a:extLst>
          </p:cNvPr>
          <p:cNvSpPr txBox="1"/>
          <p:nvPr/>
        </p:nvSpPr>
        <p:spPr>
          <a:xfrm>
            <a:off x="3790433" y="5292546"/>
            <a:ext cx="8059695" cy="1200329"/>
          </a:xfrm>
          <a:prstGeom prst="rect">
            <a:avLst/>
          </a:prstGeom>
          <a:noFill/>
        </p:spPr>
        <p:txBody>
          <a:bodyPr wrap="square">
            <a:spAutoFit/>
          </a:bodyPr>
          <a:lstStyle/>
          <a:p>
            <a:r>
              <a:rPr lang="en-US" sz="2400" b="1" dirty="0">
                <a:solidFill>
                  <a:srgbClr val="C00000"/>
                </a:solidFill>
                <a:latin typeface="Lato" panose="020F0502020204030203" pitchFamily="34" charset="0"/>
              </a:rPr>
              <a:t>Example:</a:t>
            </a:r>
          </a:p>
          <a:p>
            <a:r>
              <a:rPr lang="en-US" sz="2400" i="1" dirty="0">
                <a:solidFill>
                  <a:srgbClr val="C00000"/>
                </a:solidFill>
                <a:latin typeface="Lato" panose="020F0502020204030203" pitchFamily="34" charset="0"/>
              </a:rPr>
              <a:t>The 10 largest 72-hour precipitation events per year, averaged over an area the size and shape of the target watershed</a:t>
            </a:r>
          </a:p>
        </p:txBody>
      </p:sp>
    </p:spTree>
    <p:extLst>
      <p:ext uri="{BB962C8B-B14F-4D97-AF65-F5344CB8AC3E}">
        <p14:creationId xmlns:p14="http://schemas.microsoft.com/office/powerpoint/2010/main" val="285233184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AA35C-87ED-A55E-CADC-1D3321E98B48}"/>
              </a:ext>
            </a:extLst>
          </p:cNvPr>
          <p:cNvSpPr>
            <a:spLocks noGrp="1"/>
          </p:cNvSpPr>
          <p:nvPr>
            <p:ph type="title"/>
          </p:nvPr>
        </p:nvSpPr>
        <p:spPr/>
        <p:txBody>
          <a:bodyPr/>
          <a:lstStyle/>
          <a:p>
            <a:r>
              <a:rPr lang="en-US" dirty="0"/>
              <a:t>Transposing Storms</a:t>
            </a:r>
          </a:p>
        </p:txBody>
      </p:sp>
      <p:pic>
        <p:nvPicPr>
          <p:cNvPr id="4" name="Picture 3">
            <a:extLst>
              <a:ext uri="{FF2B5EF4-FFF2-40B4-BE49-F238E27FC236}">
                <a16:creationId xmlns:a16="http://schemas.microsoft.com/office/drawing/2014/main" id="{6DCA2E20-932F-0040-1156-9C5BBF2A554C}"/>
              </a:ext>
            </a:extLst>
          </p:cNvPr>
          <p:cNvPicPr>
            <a:picLocks noChangeAspect="1"/>
          </p:cNvPicPr>
          <p:nvPr/>
        </p:nvPicPr>
        <p:blipFill>
          <a:blip r:embed="rId2"/>
          <a:stretch>
            <a:fillRect/>
          </a:stretch>
        </p:blipFill>
        <p:spPr>
          <a:xfrm>
            <a:off x="1364564" y="2005170"/>
            <a:ext cx="4623315" cy="3291840"/>
          </a:xfrm>
          <a:prstGeom prst="rect">
            <a:avLst/>
          </a:prstGeom>
        </p:spPr>
      </p:pic>
      <p:pic>
        <p:nvPicPr>
          <p:cNvPr id="5" name="Picture 4">
            <a:extLst>
              <a:ext uri="{FF2B5EF4-FFF2-40B4-BE49-F238E27FC236}">
                <a16:creationId xmlns:a16="http://schemas.microsoft.com/office/drawing/2014/main" id="{DAEFD16C-7F9B-265C-4661-6B19458D9706}"/>
              </a:ext>
            </a:extLst>
          </p:cNvPr>
          <p:cNvPicPr>
            <a:picLocks noChangeAspect="1"/>
          </p:cNvPicPr>
          <p:nvPr/>
        </p:nvPicPr>
        <p:blipFill>
          <a:blip r:embed="rId3"/>
          <a:stretch>
            <a:fillRect/>
          </a:stretch>
        </p:blipFill>
        <p:spPr>
          <a:xfrm>
            <a:off x="6311776" y="2005170"/>
            <a:ext cx="4618402" cy="3291840"/>
          </a:xfrm>
          <a:prstGeom prst="rect">
            <a:avLst/>
          </a:prstGeom>
        </p:spPr>
      </p:pic>
      <p:sp>
        <p:nvSpPr>
          <p:cNvPr id="6" name="TextBox 5">
            <a:extLst>
              <a:ext uri="{FF2B5EF4-FFF2-40B4-BE49-F238E27FC236}">
                <a16:creationId xmlns:a16="http://schemas.microsoft.com/office/drawing/2014/main" id="{20F934D1-60E7-3C65-56C4-39A6EBCEA438}"/>
              </a:ext>
            </a:extLst>
          </p:cNvPr>
          <p:cNvSpPr txBox="1"/>
          <p:nvPr/>
        </p:nvSpPr>
        <p:spPr>
          <a:xfrm>
            <a:off x="1330504" y="5297010"/>
            <a:ext cx="4572000" cy="461665"/>
          </a:xfrm>
          <a:prstGeom prst="rect">
            <a:avLst/>
          </a:prstGeom>
          <a:noFill/>
        </p:spPr>
        <p:txBody>
          <a:bodyPr wrap="square" rtlCol="0">
            <a:spAutoFit/>
          </a:bodyPr>
          <a:lstStyle/>
          <a:p>
            <a:pPr algn="ctr"/>
            <a:r>
              <a:rPr lang="en-US" sz="2400" b="1" dirty="0">
                <a:effectLst>
                  <a:outerShdw blurRad="38100" dist="38100" dir="2700000" algn="tl">
                    <a:srgbClr val="000000">
                      <a:alpha val="43137"/>
                    </a:srgbClr>
                  </a:outerShdw>
                </a:effectLst>
                <a:latin typeface="Lato" panose="020F0502020204030203" pitchFamily="34" charset="0"/>
              </a:rPr>
              <a:t>observed</a:t>
            </a:r>
          </a:p>
        </p:txBody>
      </p:sp>
      <p:sp>
        <p:nvSpPr>
          <p:cNvPr id="7" name="TextBox 6">
            <a:extLst>
              <a:ext uri="{FF2B5EF4-FFF2-40B4-BE49-F238E27FC236}">
                <a16:creationId xmlns:a16="http://schemas.microsoft.com/office/drawing/2014/main" id="{38F5AD03-698E-93EF-E613-D6E31587725B}"/>
              </a:ext>
            </a:extLst>
          </p:cNvPr>
          <p:cNvSpPr txBox="1"/>
          <p:nvPr/>
        </p:nvSpPr>
        <p:spPr>
          <a:xfrm>
            <a:off x="6334977" y="5297009"/>
            <a:ext cx="4572000" cy="461665"/>
          </a:xfrm>
          <a:prstGeom prst="rect">
            <a:avLst/>
          </a:prstGeom>
          <a:noFill/>
        </p:spPr>
        <p:txBody>
          <a:bodyPr wrap="square" rtlCol="0">
            <a:spAutoFit/>
          </a:bodyPr>
          <a:lstStyle/>
          <a:p>
            <a:pPr algn="ctr"/>
            <a:r>
              <a:rPr lang="en-US" sz="2400" b="1" dirty="0">
                <a:effectLst>
                  <a:outerShdw blurRad="38100" dist="38100" dir="2700000" algn="tl">
                    <a:srgbClr val="000000">
                      <a:alpha val="43137"/>
                    </a:srgbClr>
                  </a:outerShdw>
                </a:effectLst>
                <a:latin typeface="Lato" panose="020F0502020204030203" pitchFamily="34" charset="0"/>
              </a:rPr>
              <a:t>transposed</a:t>
            </a:r>
          </a:p>
        </p:txBody>
      </p:sp>
      <p:cxnSp>
        <p:nvCxnSpPr>
          <p:cNvPr id="10" name="Straight Arrow Connector 9">
            <a:extLst>
              <a:ext uri="{FF2B5EF4-FFF2-40B4-BE49-F238E27FC236}">
                <a16:creationId xmlns:a16="http://schemas.microsoft.com/office/drawing/2014/main" id="{83FAEB0B-1ABD-BBF3-2023-576CBE124DF7}"/>
              </a:ext>
            </a:extLst>
          </p:cNvPr>
          <p:cNvCxnSpPr/>
          <p:nvPr/>
        </p:nvCxnSpPr>
        <p:spPr>
          <a:xfrm flipV="1">
            <a:off x="3616504" y="3527886"/>
            <a:ext cx="6061752" cy="164387"/>
          </a:xfrm>
          <a:prstGeom prst="straightConnector1">
            <a:avLst/>
          </a:prstGeom>
          <a:ln w="38100">
            <a:solidFill>
              <a:schemeClr val="tx1"/>
            </a:solidFill>
            <a:tailEnd type="triangle"/>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C6D3E3FB-7F8E-0368-C32E-95E6ACDEB9FB}"/>
              </a:ext>
            </a:extLst>
          </p:cNvPr>
          <p:cNvSpPr txBox="1"/>
          <p:nvPr/>
        </p:nvSpPr>
        <p:spPr>
          <a:xfrm>
            <a:off x="1330504" y="1677845"/>
            <a:ext cx="4572000" cy="369332"/>
          </a:xfrm>
          <a:prstGeom prst="rect">
            <a:avLst/>
          </a:prstGeom>
          <a:noFill/>
        </p:spPr>
        <p:txBody>
          <a:bodyPr wrap="square" rtlCol="0">
            <a:spAutoFit/>
          </a:bodyPr>
          <a:lstStyle/>
          <a:p>
            <a:pPr algn="ctr"/>
            <a:r>
              <a:rPr lang="el-GR"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Δ</a:t>
            </a:r>
            <a:r>
              <a:rPr lang="en-US" b="1" dirty="0">
                <a:solidFill>
                  <a:srgbClr val="C00000"/>
                </a:solidFill>
                <a:effectLst>
                  <a:outerShdw blurRad="38100" dist="38100" dir="2700000" algn="tl">
                    <a:srgbClr val="000000">
                      <a:alpha val="43137"/>
                    </a:srgbClr>
                  </a:outerShdw>
                </a:effectLst>
                <a:latin typeface="Lato" panose="020F0502020204030203" pitchFamily="34" charset="0"/>
              </a:rPr>
              <a:t>x ~ uniform</a:t>
            </a:r>
          </a:p>
        </p:txBody>
      </p:sp>
      <p:sp>
        <p:nvSpPr>
          <p:cNvPr id="12" name="TextBox 11">
            <a:extLst>
              <a:ext uri="{FF2B5EF4-FFF2-40B4-BE49-F238E27FC236}">
                <a16:creationId xmlns:a16="http://schemas.microsoft.com/office/drawing/2014/main" id="{FA18E2AE-9267-3A5B-098D-50F4D0916F8D}"/>
              </a:ext>
            </a:extLst>
          </p:cNvPr>
          <p:cNvSpPr txBox="1"/>
          <p:nvPr/>
        </p:nvSpPr>
        <p:spPr>
          <a:xfrm rot="16200000">
            <a:off x="360063" y="3466424"/>
            <a:ext cx="1685109" cy="369332"/>
          </a:xfrm>
          <a:prstGeom prst="rect">
            <a:avLst/>
          </a:prstGeom>
          <a:noFill/>
        </p:spPr>
        <p:txBody>
          <a:bodyPr wrap="square" rtlCol="0">
            <a:spAutoFit/>
          </a:bodyPr>
          <a:lstStyle/>
          <a:p>
            <a:pPr algn="ctr"/>
            <a:r>
              <a:rPr lang="el-GR" b="1" dirty="0">
                <a:solidFill>
                  <a:srgbClr val="C00000"/>
                </a:solidFill>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a:t>Δ</a:t>
            </a:r>
            <a:r>
              <a:rPr lang="en-US" b="1" dirty="0">
                <a:solidFill>
                  <a:srgbClr val="C00000"/>
                </a:solidFill>
                <a:effectLst>
                  <a:outerShdw blurRad="38100" dist="38100" dir="2700000" algn="tl">
                    <a:srgbClr val="000000">
                      <a:alpha val="43137"/>
                    </a:srgbClr>
                  </a:outerShdw>
                </a:effectLst>
                <a:latin typeface="Lato" panose="020F0502020204030203" pitchFamily="34" charset="0"/>
              </a:rPr>
              <a:t>y ~ uniform</a:t>
            </a:r>
          </a:p>
        </p:txBody>
      </p:sp>
    </p:spTree>
    <p:extLst>
      <p:ext uri="{BB962C8B-B14F-4D97-AF65-F5344CB8AC3E}">
        <p14:creationId xmlns:p14="http://schemas.microsoft.com/office/powerpoint/2010/main" val="8391359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8C9A6-F71C-6380-168B-2588AB5905CC}"/>
              </a:ext>
            </a:extLst>
          </p:cNvPr>
          <p:cNvSpPr>
            <a:spLocks noGrp="1"/>
          </p:cNvSpPr>
          <p:nvPr>
            <p:ph type="title"/>
          </p:nvPr>
        </p:nvSpPr>
        <p:spPr/>
        <p:txBody>
          <a:bodyPr/>
          <a:lstStyle/>
          <a:p>
            <a:r>
              <a:rPr lang="en-US" dirty="0"/>
              <a:t>SST Precipitation-Frequency </a:t>
            </a:r>
          </a:p>
        </p:txBody>
      </p:sp>
      <p:sp>
        <p:nvSpPr>
          <p:cNvPr id="3" name="Content Placeholder 2">
            <a:extLst>
              <a:ext uri="{FF2B5EF4-FFF2-40B4-BE49-F238E27FC236}">
                <a16:creationId xmlns:a16="http://schemas.microsoft.com/office/drawing/2014/main" id="{E1481AB7-271E-36E0-AED6-ABC1AE3C3D8B}"/>
              </a:ext>
            </a:extLst>
          </p:cNvPr>
          <p:cNvSpPr>
            <a:spLocks noGrp="1"/>
          </p:cNvSpPr>
          <p:nvPr>
            <p:ph idx="1"/>
          </p:nvPr>
        </p:nvSpPr>
        <p:spPr>
          <a:xfrm>
            <a:off x="838200" y="1825625"/>
            <a:ext cx="5360469" cy="4351338"/>
          </a:xfrm>
        </p:spPr>
        <p:txBody>
          <a:bodyPr>
            <a:normAutofit/>
          </a:bodyPr>
          <a:lstStyle/>
          <a:p>
            <a:pPr marL="514350" indent="-514350">
              <a:buFont typeface="+mj-lt"/>
              <a:buAutoNum type="arabicPeriod"/>
            </a:pPr>
            <a:r>
              <a:rPr lang="en-US" sz="2400" dirty="0"/>
              <a:t>Sample number of storms for the year</a:t>
            </a:r>
          </a:p>
          <a:p>
            <a:pPr marL="514350" indent="-514350">
              <a:buFont typeface="+mj-lt"/>
              <a:buAutoNum type="arabicPeriod"/>
            </a:pPr>
            <a:r>
              <a:rPr lang="en-US" sz="2400" dirty="0"/>
              <a:t>For each storm:</a:t>
            </a:r>
          </a:p>
          <a:p>
            <a:pPr marL="971550" lvl="1" indent="-514350">
              <a:buFont typeface="+mj-lt"/>
              <a:buAutoNum type="arabicPeriod"/>
            </a:pPr>
            <a:r>
              <a:rPr lang="en-US" sz="2000" dirty="0"/>
              <a:t>Select one from the catalog</a:t>
            </a:r>
          </a:p>
          <a:p>
            <a:pPr marL="971550" lvl="1" indent="-514350">
              <a:buFont typeface="+mj-lt"/>
              <a:buAutoNum type="arabicPeriod"/>
            </a:pPr>
            <a:r>
              <a:rPr lang="en-US" sz="2000" dirty="0"/>
              <a:t>Transpose it uniformly within the domain</a:t>
            </a:r>
          </a:p>
          <a:p>
            <a:pPr marL="971550" lvl="1" indent="-514350">
              <a:buFont typeface="+mj-lt"/>
              <a:buAutoNum type="arabicPeriod"/>
            </a:pPr>
            <a:r>
              <a:rPr lang="en-US" sz="2000" dirty="0"/>
              <a:t>Compute area-average precipitation over watershed</a:t>
            </a:r>
          </a:p>
          <a:p>
            <a:pPr marL="514350" indent="-514350">
              <a:buFont typeface="+mj-lt"/>
              <a:buAutoNum type="arabicPeriod"/>
            </a:pPr>
            <a:r>
              <a:rPr lang="en-US" sz="2400" dirty="0"/>
              <a:t>Plot annual maximum storm totals as a frequency curve</a:t>
            </a:r>
          </a:p>
        </p:txBody>
      </p:sp>
      <p:sp>
        <p:nvSpPr>
          <p:cNvPr id="4" name="TextBox 3">
            <a:extLst>
              <a:ext uri="{FF2B5EF4-FFF2-40B4-BE49-F238E27FC236}">
                <a16:creationId xmlns:a16="http://schemas.microsoft.com/office/drawing/2014/main" id="{88FF8014-6509-05C4-522B-B041AAC1C6AD}"/>
              </a:ext>
            </a:extLst>
          </p:cNvPr>
          <p:cNvSpPr txBox="1"/>
          <p:nvPr/>
        </p:nvSpPr>
        <p:spPr>
          <a:xfrm>
            <a:off x="838200" y="1425515"/>
            <a:ext cx="5876818" cy="400110"/>
          </a:xfrm>
          <a:prstGeom prst="rect">
            <a:avLst/>
          </a:prstGeom>
          <a:noFill/>
        </p:spPr>
        <p:txBody>
          <a:bodyPr wrap="square" rtlCol="0">
            <a:spAutoFit/>
          </a:bodyPr>
          <a:lstStyle/>
          <a:p>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For some large number of years of storms:</a:t>
            </a:r>
          </a:p>
        </p:txBody>
      </p:sp>
      <p:pic>
        <p:nvPicPr>
          <p:cNvPr id="5" name="Picture 4">
            <a:extLst>
              <a:ext uri="{FF2B5EF4-FFF2-40B4-BE49-F238E27FC236}">
                <a16:creationId xmlns:a16="http://schemas.microsoft.com/office/drawing/2014/main" id="{232A9D75-C8C8-8F2F-9206-3FA22122C445}"/>
              </a:ext>
            </a:extLst>
          </p:cNvPr>
          <p:cNvPicPr>
            <a:picLocks noChangeAspect="1"/>
          </p:cNvPicPr>
          <p:nvPr/>
        </p:nvPicPr>
        <p:blipFill>
          <a:blip r:embed="rId3"/>
          <a:stretch>
            <a:fillRect/>
          </a:stretch>
        </p:blipFill>
        <p:spPr>
          <a:xfrm>
            <a:off x="6359665" y="1944304"/>
            <a:ext cx="5521119" cy="3691288"/>
          </a:xfrm>
          <a:prstGeom prst="rect">
            <a:avLst/>
          </a:prstGeom>
        </p:spPr>
      </p:pic>
    </p:spTree>
    <p:extLst>
      <p:ext uri="{BB962C8B-B14F-4D97-AF65-F5344CB8AC3E}">
        <p14:creationId xmlns:p14="http://schemas.microsoft.com/office/powerpoint/2010/main" val="16137136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D028F6D-1FF2-4F5B-B293-5A4CA4D478B8}"/>
              </a:ext>
            </a:extLst>
          </p:cNvPr>
          <p:cNvSpPr>
            <a:spLocks noGrp="1"/>
          </p:cNvSpPr>
          <p:nvPr>
            <p:ph type="title"/>
          </p:nvPr>
        </p:nvSpPr>
        <p:spPr/>
        <p:txBody>
          <a:bodyPr/>
          <a:lstStyle/>
          <a:p>
            <a:r>
              <a:rPr lang="en-US" dirty="0"/>
              <a:t>Optimization of Historical Storms</a:t>
            </a:r>
          </a:p>
        </p:txBody>
      </p:sp>
      <p:sp>
        <p:nvSpPr>
          <p:cNvPr id="5" name="Text Placeholder 4">
            <a:extLst>
              <a:ext uri="{FF2B5EF4-FFF2-40B4-BE49-F238E27FC236}">
                <a16:creationId xmlns:a16="http://schemas.microsoft.com/office/drawing/2014/main" id="{D1B0591B-8AC7-4D45-BD05-CCE206EE2512}"/>
              </a:ext>
            </a:extLst>
          </p:cNvPr>
          <p:cNvSpPr>
            <a:spLocks noGrp="1"/>
          </p:cNvSpPr>
          <p:nvPr>
            <p:ph type="body" idx="1"/>
          </p:nvPr>
        </p:nvSpPr>
        <p:spPr/>
        <p:txBody>
          <a:bodyPr/>
          <a:lstStyle/>
          <a:p>
            <a:r>
              <a:rPr lang="en-US" dirty="0"/>
              <a:t>Fort Worth Silver Jackets Study</a:t>
            </a:r>
          </a:p>
        </p:txBody>
      </p:sp>
    </p:spTree>
    <p:extLst>
      <p:ext uri="{BB962C8B-B14F-4D97-AF65-F5344CB8AC3E}">
        <p14:creationId xmlns:p14="http://schemas.microsoft.com/office/powerpoint/2010/main" val="33953506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75B5B-32DB-A697-2C69-84D5AC69069D}"/>
              </a:ext>
            </a:extLst>
          </p:cNvPr>
          <p:cNvSpPr>
            <a:spLocks noGrp="1"/>
          </p:cNvSpPr>
          <p:nvPr>
            <p:ph type="title"/>
          </p:nvPr>
        </p:nvSpPr>
        <p:spPr/>
        <p:txBody>
          <a:bodyPr/>
          <a:lstStyle/>
          <a:p>
            <a:r>
              <a:rPr lang="en-US" dirty="0"/>
              <a:t>Precipitation </a:t>
            </a:r>
            <a:r>
              <a:rPr lang="en-US" dirty="0">
                <a:latin typeface="Cambria Math" panose="02040503050406030204" pitchFamily="18" charset="0"/>
                <a:ea typeface="Cambria Math" panose="02040503050406030204" pitchFamily="18" charset="0"/>
              </a:rPr>
              <a:t>→</a:t>
            </a:r>
            <a:r>
              <a:rPr lang="en-US" dirty="0"/>
              <a:t> Flow</a:t>
            </a:r>
          </a:p>
        </p:txBody>
      </p:sp>
      <p:sp>
        <p:nvSpPr>
          <p:cNvPr id="3" name="Content Placeholder 2">
            <a:extLst>
              <a:ext uri="{FF2B5EF4-FFF2-40B4-BE49-F238E27FC236}">
                <a16:creationId xmlns:a16="http://schemas.microsoft.com/office/drawing/2014/main" id="{FC6B18E9-CE78-B5DB-98B8-8F0AA93CD16E}"/>
              </a:ext>
            </a:extLst>
          </p:cNvPr>
          <p:cNvSpPr>
            <a:spLocks noGrp="1"/>
          </p:cNvSpPr>
          <p:nvPr>
            <p:ph idx="1"/>
          </p:nvPr>
        </p:nvSpPr>
        <p:spPr/>
        <p:txBody>
          <a:bodyPr/>
          <a:lstStyle/>
          <a:p>
            <a:r>
              <a:rPr lang="en-US" dirty="0"/>
              <a:t>Option 1:</a:t>
            </a:r>
          </a:p>
          <a:p>
            <a:pPr lvl="1"/>
            <a:r>
              <a:rPr lang="en-US" dirty="0"/>
              <a:t>Use precipitation-frequency curve for traditional hypothetical storms</a:t>
            </a:r>
          </a:p>
          <a:p>
            <a:r>
              <a:rPr lang="en-US" dirty="0"/>
              <a:t>Option 2:</a:t>
            </a:r>
          </a:p>
          <a:p>
            <a:pPr lvl="1"/>
            <a:r>
              <a:rPr lang="en-US" dirty="0"/>
              <a:t>Couple in a hydrologic model and compute flows right away</a:t>
            </a:r>
          </a:p>
        </p:txBody>
      </p:sp>
    </p:spTree>
    <p:extLst>
      <p:ext uri="{BB962C8B-B14F-4D97-AF65-F5344CB8AC3E}">
        <p14:creationId xmlns:p14="http://schemas.microsoft.com/office/powerpoint/2010/main" val="12799405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28C9A6-F71C-6380-168B-2588AB5905CC}"/>
              </a:ext>
            </a:extLst>
          </p:cNvPr>
          <p:cNvSpPr>
            <a:spLocks noGrp="1"/>
          </p:cNvSpPr>
          <p:nvPr>
            <p:ph type="title"/>
          </p:nvPr>
        </p:nvSpPr>
        <p:spPr/>
        <p:txBody>
          <a:bodyPr/>
          <a:lstStyle/>
          <a:p>
            <a:r>
              <a:rPr lang="en-US" dirty="0"/>
              <a:t>SST Flow Frequency </a:t>
            </a:r>
          </a:p>
        </p:txBody>
      </p:sp>
      <p:sp>
        <p:nvSpPr>
          <p:cNvPr id="3" name="Content Placeholder 2">
            <a:extLst>
              <a:ext uri="{FF2B5EF4-FFF2-40B4-BE49-F238E27FC236}">
                <a16:creationId xmlns:a16="http://schemas.microsoft.com/office/drawing/2014/main" id="{E1481AB7-271E-36E0-AED6-ABC1AE3C3D8B}"/>
              </a:ext>
            </a:extLst>
          </p:cNvPr>
          <p:cNvSpPr>
            <a:spLocks noGrp="1"/>
          </p:cNvSpPr>
          <p:nvPr>
            <p:ph idx="1"/>
          </p:nvPr>
        </p:nvSpPr>
        <p:spPr>
          <a:xfrm>
            <a:off x="838200" y="1825625"/>
            <a:ext cx="5158339" cy="4351338"/>
          </a:xfrm>
        </p:spPr>
        <p:txBody>
          <a:bodyPr>
            <a:normAutofit/>
          </a:bodyPr>
          <a:lstStyle/>
          <a:p>
            <a:pPr marL="514350" indent="-514350">
              <a:buFont typeface="+mj-lt"/>
              <a:buAutoNum type="arabicPeriod"/>
            </a:pPr>
            <a:r>
              <a:rPr lang="en-US" sz="2400" dirty="0"/>
              <a:t>Sample number of storms for the year</a:t>
            </a:r>
          </a:p>
          <a:p>
            <a:pPr marL="514350" indent="-514350">
              <a:buFont typeface="+mj-lt"/>
              <a:buAutoNum type="arabicPeriod"/>
            </a:pPr>
            <a:r>
              <a:rPr lang="en-US" sz="2400" dirty="0"/>
              <a:t>For each storm:</a:t>
            </a:r>
          </a:p>
          <a:p>
            <a:pPr marL="971550" lvl="1" indent="-514350">
              <a:buFont typeface="+mj-lt"/>
              <a:buAutoNum type="arabicPeriod"/>
            </a:pPr>
            <a:r>
              <a:rPr lang="en-US" sz="2000" dirty="0"/>
              <a:t>Select one from the catalog</a:t>
            </a:r>
          </a:p>
          <a:p>
            <a:pPr marL="971550" lvl="1" indent="-514350">
              <a:buFont typeface="+mj-lt"/>
              <a:buAutoNum type="arabicPeriod"/>
            </a:pPr>
            <a:r>
              <a:rPr lang="en-US" sz="2000" dirty="0"/>
              <a:t>Transpose it uniformly within the domain</a:t>
            </a:r>
          </a:p>
          <a:p>
            <a:pPr marL="971550" lvl="1" indent="-514350">
              <a:buFont typeface="+mj-lt"/>
              <a:buAutoNum type="arabicPeriod"/>
            </a:pPr>
            <a:r>
              <a:rPr lang="en-US" sz="2000" dirty="0"/>
              <a:t>Initialize and run the hydrologic model</a:t>
            </a:r>
          </a:p>
          <a:p>
            <a:pPr marL="971550" lvl="1" indent="-514350">
              <a:buFont typeface="+mj-lt"/>
              <a:buAutoNum type="arabicPeriod"/>
            </a:pPr>
            <a:r>
              <a:rPr lang="en-US" sz="2000" dirty="0"/>
              <a:t>Extract peak discharge</a:t>
            </a:r>
          </a:p>
          <a:p>
            <a:pPr marL="514350" indent="-514350">
              <a:buFont typeface="+mj-lt"/>
              <a:buAutoNum type="arabicPeriod"/>
            </a:pPr>
            <a:r>
              <a:rPr lang="en-US" sz="2400" dirty="0"/>
              <a:t>Plot annual maximum flows as a frequency curve</a:t>
            </a:r>
          </a:p>
        </p:txBody>
      </p:sp>
      <p:sp>
        <p:nvSpPr>
          <p:cNvPr id="4" name="TextBox 3">
            <a:extLst>
              <a:ext uri="{FF2B5EF4-FFF2-40B4-BE49-F238E27FC236}">
                <a16:creationId xmlns:a16="http://schemas.microsoft.com/office/drawing/2014/main" id="{88FF8014-6509-05C4-522B-B041AAC1C6AD}"/>
              </a:ext>
            </a:extLst>
          </p:cNvPr>
          <p:cNvSpPr txBox="1"/>
          <p:nvPr/>
        </p:nvSpPr>
        <p:spPr>
          <a:xfrm>
            <a:off x="838200" y="1425515"/>
            <a:ext cx="5876818" cy="400110"/>
          </a:xfrm>
          <a:prstGeom prst="rect">
            <a:avLst/>
          </a:prstGeom>
          <a:noFill/>
        </p:spPr>
        <p:txBody>
          <a:bodyPr wrap="square" rtlCol="0">
            <a:spAutoFit/>
          </a:bodyPr>
          <a:lstStyle/>
          <a:p>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For some large number of years of storms:</a:t>
            </a:r>
          </a:p>
        </p:txBody>
      </p:sp>
      <p:pic>
        <p:nvPicPr>
          <p:cNvPr id="8" name="Picture 7">
            <a:extLst>
              <a:ext uri="{FF2B5EF4-FFF2-40B4-BE49-F238E27FC236}">
                <a16:creationId xmlns:a16="http://schemas.microsoft.com/office/drawing/2014/main" id="{6C343DFB-9A33-0FA7-E76F-2E6BE3159B99}"/>
              </a:ext>
            </a:extLst>
          </p:cNvPr>
          <p:cNvPicPr>
            <a:picLocks noChangeAspect="1"/>
          </p:cNvPicPr>
          <p:nvPr/>
        </p:nvPicPr>
        <p:blipFill>
          <a:blip r:embed="rId2"/>
          <a:stretch>
            <a:fillRect/>
          </a:stretch>
        </p:blipFill>
        <p:spPr>
          <a:xfrm>
            <a:off x="8017844" y="133274"/>
            <a:ext cx="2817920" cy="3114827"/>
          </a:xfrm>
          <a:prstGeom prst="rect">
            <a:avLst/>
          </a:prstGeom>
        </p:spPr>
      </p:pic>
      <p:pic>
        <p:nvPicPr>
          <p:cNvPr id="5" name="Picture 4">
            <a:extLst>
              <a:ext uri="{FF2B5EF4-FFF2-40B4-BE49-F238E27FC236}">
                <a16:creationId xmlns:a16="http://schemas.microsoft.com/office/drawing/2014/main" id="{F3A9F2D5-8F60-944E-FEE0-85A91DBF4ED4}"/>
              </a:ext>
            </a:extLst>
          </p:cNvPr>
          <p:cNvPicPr>
            <a:picLocks noChangeAspect="1"/>
          </p:cNvPicPr>
          <p:nvPr/>
        </p:nvPicPr>
        <p:blipFill>
          <a:blip r:embed="rId3"/>
          <a:stretch>
            <a:fillRect/>
          </a:stretch>
        </p:blipFill>
        <p:spPr>
          <a:xfrm>
            <a:off x="6615313" y="3307766"/>
            <a:ext cx="5158338" cy="3449219"/>
          </a:xfrm>
          <a:prstGeom prst="rect">
            <a:avLst/>
          </a:prstGeom>
        </p:spPr>
      </p:pic>
    </p:spTree>
    <p:extLst>
      <p:ext uri="{BB962C8B-B14F-4D97-AF65-F5344CB8AC3E}">
        <p14:creationId xmlns:p14="http://schemas.microsoft.com/office/powerpoint/2010/main" val="42538889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A5E21-8002-D881-93F8-F0F6A01D9251}"/>
              </a:ext>
            </a:extLst>
          </p:cNvPr>
          <p:cNvSpPr>
            <a:spLocks noGrp="1"/>
          </p:cNvSpPr>
          <p:nvPr>
            <p:ph type="title"/>
          </p:nvPr>
        </p:nvSpPr>
        <p:spPr/>
        <p:txBody>
          <a:bodyPr/>
          <a:lstStyle/>
          <a:p>
            <a:r>
              <a:rPr lang="en-US" dirty="0"/>
              <a:t>SST</a:t>
            </a:r>
          </a:p>
        </p:txBody>
      </p:sp>
      <p:sp>
        <p:nvSpPr>
          <p:cNvPr id="3" name="Content Placeholder 2">
            <a:extLst>
              <a:ext uri="{FF2B5EF4-FFF2-40B4-BE49-F238E27FC236}">
                <a16:creationId xmlns:a16="http://schemas.microsoft.com/office/drawing/2014/main" id="{9371F994-A44C-3FC5-8F2D-71A762C47848}"/>
              </a:ext>
            </a:extLst>
          </p:cNvPr>
          <p:cNvSpPr>
            <a:spLocks noGrp="1"/>
          </p:cNvSpPr>
          <p:nvPr>
            <p:ph idx="1"/>
          </p:nvPr>
        </p:nvSpPr>
        <p:spPr/>
        <p:txBody>
          <a:bodyPr/>
          <a:lstStyle/>
          <a:p>
            <a:r>
              <a:rPr lang="en-US" dirty="0"/>
              <a:t>Reduces assumptions</a:t>
            </a:r>
          </a:p>
          <a:p>
            <a:pPr lvl="1"/>
            <a:r>
              <a:rPr lang="en-US" dirty="0"/>
              <a:t>Uses space-time patterns of </a:t>
            </a:r>
            <a:r>
              <a:rPr lang="en-US" b="1" dirty="0"/>
              <a:t>real</a:t>
            </a:r>
            <a:r>
              <a:rPr lang="en-US" dirty="0"/>
              <a:t> storms</a:t>
            </a:r>
          </a:p>
          <a:p>
            <a:pPr lvl="1"/>
            <a:r>
              <a:rPr lang="en-US" dirty="0"/>
              <a:t>No need for area-reduction</a:t>
            </a:r>
          </a:p>
          <a:p>
            <a:r>
              <a:rPr lang="en-US" dirty="0"/>
              <a:t>Takes advantage of space-for-time substitution</a:t>
            </a:r>
          </a:p>
          <a:p>
            <a:r>
              <a:rPr lang="en-US" dirty="0"/>
              <a:t>Compute flow results at multiple locations in a single simulation</a:t>
            </a:r>
          </a:p>
          <a:p>
            <a:r>
              <a:rPr lang="en-US" dirty="0"/>
              <a:t>Reliant on a good catalog</a:t>
            </a:r>
          </a:p>
          <a:p>
            <a:r>
              <a:rPr lang="en-US" dirty="0"/>
              <a:t>Monte Carlo simulation can have long run-times</a:t>
            </a:r>
          </a:p>
        </p:txBody>
      </p:sp>
    </p:spTree>
    <p:extLst>
      <p:ext uri="{BB962C8B-B14F-4D97-AF65-F5344CB8AC3E}">
        <p14:creationId xmlns:p14="http://schemas.microsoft.com/office/powerpoint/2010/main" val="37336004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23B634-E911-6123-5DC6-C38FC6C2EE2C}"/>
              </a:ext>
            </a:extLst>
          </p:cNvPr>
          <p:cNvSpPr>
            <a:spLocks noGrp="1"/>
          </p:cNvSpPr>
          <p:nvPr>
            <p:ph type="title"/>
          </p:nvPr>
        </p:nvSpPr>
        <p:spPr/>
        <p:txBody>
          <a:bodyPr/>
          <a:lstStyle/>
          <a:p>
            <a:r>
              <a:rPr lang="en-US" dirty="0"/>
              <a:t>SST in HMS</a:t>
            </a:r>
          </a:p>
        </p:txBody>
      </p:sp>
      <p:sp>
        <p:nvSpPr>
          <p:cNvPr id="3" name="Content Placeholder 2">
            <a:extLst>
              <a:ext uri="{FF2B5EF4-FFF2-40B4-BE49-F238E27FC236}">
                <a16:creationId xmlns:a16="http://schemas.microsoft.com/office/drawing/2014/main" id="{11B9857F-6B3B-5875-08F6-B7EFC40254ED}"/>
              </a:ext>
            </a:extLst>
          </p:cNvPr>
          <p:cNvSpPr>
            <a:spLocks noGrp="1"/>
          </p:cNvSpPr>
          <p:nvPr>
            <p:ph idx="1"/>
          </p:nvPr>
        </p:nvSpPr>
        <p:spPr/>
        <p:txBody>
          <a:bodyPr/>
          <a:lstStyle/>
          <a:p>
            <a:r>
              <a:rPr lang="en-US" dirty="0"/>
              <a:t>New meteorologic model settings</a:t>
            </a:r>
          </a:p>
        </p:txBody>
      </p:sp>
      <p:pic>
        <p:nvPicPr>
          <p:cNvPr id="7" name="Picture 6">
            <a:extLst>
              <a:ext uri="{FF2B5EF4-FFF2-40B4-BE49-F238E27FC236}">
                <a16:creationId xmlns:a16="http://schemas.microsoft.com/office/drawing/2014/main" id="{504289C1-8F98-F5E3-235B-C521EB6386DD}"/>
              </a:ext>
            </a:extLst>
          </p:cNvPr>
          <p:cNvPicPr>
            <a:picLocks noChangeAspect="1"/>
          </p:cNvPicPr>
          <p:nvPr/>
        </p:nvPicPr>
        <p:blipFill>
          <a:blip r:embed="rId2"/>
          <a:stretch>
            <a:fillRect/>
          </a:stretch>
        </p:blipFill>
        <p:spPr>
          <a:xfrm>
            <a:off x="6158385" y="2486143"/>
            <a:ext cx="5860556" cy="2011680"/>
          </a:xfrm>
          <a:prstGeom prst="rect">
            <a:avLst/>
          </a:prstGeom>
        </p:spPr>
      </p:pic>
      <p:pic>
        <p:nvPicPr>
          <p:cNvPr id="6" name="Picture 5">
            <a:extLst>
              <a:ext uri="{FF2B5EF4-FFF2-40B4-BE49-F238E27FC236}">
                <a16:creationId xmlns:a16="http://schemas.microsoft.com/office/drawing/2014/main" id="{39EF9985-F311-2183-476E-F461A4502683}"/>
              </a:ext>
            </a:extLst>
          </p:cNvPr>
          <p:cNvPicPr>
            <a:picLocks noChangeAspect="1"/>
          </p:cNvPicPr>
          <p:nvPr/>
        </p:nvPicPr>
        <p:blipFill>
          <a:blip r:embed="rId3"/>
          <a:stretch>
            <a:fillRect/>
          </a:stretch>
        </p:blipFill>
        <p:spPr>
          <a:xfrm>
            <a:off x="140815" y="2486143"/>
            <a:ext cx="5892801" cy="2011680"/>
          </a:xfrm>
          <a:prstGeom prst="rect">
            <a:avLst/>
          </a:prstGeom>
        </p:spPr>
      </p:pic>
      <p:sp>
        <p:nvSpPr>
          <p:cNvPr id="8" name="Rectangle 7">
            <a:extLst>
              <a:ext uri="{FF2B5EF4-FFF2-40B4-BE49-F238E27FC236}">
                <a16:creationId xmlns:a16="http://schemas.microsoft.com/office/drawing/2014/main" id="{7681046C-414E-8900-E94C-AB4A9BA8E98B}"/>
              </a:ext>
            </a:extLst>
          </p:cNvPr>
          <p:cNvSpPr/>
          <p:nvPr/>
        </p:nvSpPr>
        <p:spPr>
          <a:xfrm>
            <a:off x="6158385" y="3286897"/>
            <a:ext cx="5592891" cy="259492"/>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821FD30-607B-0B2B-FA66-CD1D4341B0FF}"/>
              </a:ext>
            </a:extLst>
          </p:cNvPr>
          <p:cNvSpPr txBox="1"/>
          <p:nvPr/>
        </p:nvSpPr>
        <p:spPr>
          <a:xfrm>
            <a:off x="7259863" y="4512010"/>
            <a:ext cx="3657600" cy="646331"/>
          </a:xfrm>
          <a:prstGeom prst="rect">
            <a:avLst/>
          </a:prstGeom>
          <a:noFill/>
        </p:spPr>
        <p:txBody>
          <a:bodyPr wrap="square" rtlCol="0">
            <a:spAutoFit/>
          </a:bodyPr>
          <a:lstStyle/>
          <a:p>
            <a:pPr algn="ctr"/>
            <a:r>
              <a:rPr lang="en-US" b="1" dirty="0">
                <a:solidFill>
                  <a:srgbClr val="C00000"/>
                </a:solidFill>
                <a:effectLst>
                  <a:outerShdw blurRad="38100" dist="38100" dir="2700000" algn="tl">
                    <a:srgbClr val="000000">
                      <a:alpha val="43137"/>
                    </a:srgbClr>
                  </a:outerShdw>
                </a:effectLst>
                <a:latin typeface="Lato" panose="020F0502020204030203" pitchFamily="34" charset="0"/>
              </a:rPr>
              <a:t>Time shift snaps storm to the simulation time window start</a:t>
            </a:r>
          </a:p>
        </p:txBody>
      </p:sp>
    </p:spTree>
    <p:extLst>
      <p:ext uri="{BB962C8B-B14F-4D97-AF65-F5344CB8AC3E}">
        <p14:creationId xmlns:p14="http://schemas.microsoft.com/office/powerpoint/2010/main" val="36955393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387FC-0CCA-4FC9-9F46-D2834D467C87}"/>
              </a:ext>
            </a:extLst>
          </p:cNvPr>
          <p:cNvSpPr>
            <a:spLocks noGrp="1"/>
          </p:cNvSpPr>
          <p:nvPr>
            <p:ph type="title"/>
          </p:nvPr>
        </p:nvSpPr>
        <p:spPr/>
        <p:txBody>
          <a:bodyPr/>
          <a:lstStyle/>
          <a:p>
            <a:r>
              <a:rPr lang="en-US" dirty="0"/>
              <a:t>SST in HMS</a:t>
            </a:r>
          </a:p>
        </p:txBody>
      </p:sp>
      <p:sp>
        <p:nvSpPr>
          <p:cNvPr id="3" name="Content Placeholder 2">
            <a:extLst>
              <a:ext uri="{FF2B5EF4-FFF2-40B4-BE49-F238E27FC236}">
                <a16:creationId xmlns:a16="http://schemas.microsoft.com/office/drawing/2014/main" id="{D53B508C-5459-B36D-DE8C-EEA67E89582A}"/>
              </a:ext>
            </a:extLst>
          </p:cNvPr>
          <p:cNvSpPr>
            <a:spLocks noGrp="1"/>
          </p:cNvSpPr>
          <p:nvPr>
            <p:ph idx="1"/>
          </p:nvPr>
        </p:nvSpPr>
        <p:spPr/>
        <p:txBody>
          <a:bodyPr/>
          <a:lstStyle/>
          <a:p>
            <a:r>
              <a:rPr lang="en-US" dirty="0"/>
              <a:t>Simulation using Uncertainty Analysis</a:t>
            </a:r>
          </a:p>
        </p:txBody>
      </p:sp>
      <p:pic>
        <p:nvPicPr>
          <p:cNvPr id="4" name="Picture 3">
            <a:extLst>
              <a:ext uri="{FF2B5EF4-FFF2-40B4-BE49-F238E27FC236}">
                <a16:creationId xmlns:a16="http://schemas.microsoft.com/office/drawing/2014/main" id="{9732A110-F876-4B51-DB1A-153F0EB95673}"/>
              </a:ext>
            </a:extLst>
          </p:cNvPr>
          <p:cNvPicPr>
            <a:picLocks noChangeAspect="1"/>
          </p:cNvPicPr>
          <p:nvPr/>
        </p:nvPicPr>
        <p:blipFill>
          <a:blip r:embed="rId2"/>
          <a:stretch>
            <a:fillRect/>
          </a:stretch>
        </p:blipFill>
        <p:spPr>
          <a:xfrm>
            <a:off x="657905" y="2553675"/>
            <a:ext cx="5438095" cy="1447619"/>
          </a:xfrm>
          <a:prstGeom prst="rect">
            <a:avLst/>
          </a:prstGeom>
        </p:spPr>
      </p:pic>
      <p:pic>
        <p:nvPicPr>
          <p:cNvPr id="5" name="Picture 4">
            <a:extLst>
              <a:ext uri="{FF2B5EF4-FFF2-40B4-BE49-F238E27FC236}">
                <a16:creationId xmlns:a16="http://schemas.microsoft.com/office/drawing/2014/main" id="{6FA5572F-DB87-ECC6-5429-08B3B54BD576}"/>
              </a:ext>
            </a:extLst>
          </p:cNvPr>
          <p:cNvPicPr>
            <a:picLocks noChangeAspect="1"/>
          </p:cNvPicPr>
          <p:nvPr/>
        </p:nvPicPr>
        <p:blipFill>
          <a:blip r:embed="rId3"/>
          <a:stretch>
            <a:fillRect/>
          </a:stretch>
        </p:blipFill>
        <p:spPr>
          <a:xfrm>
            <a:off x="6405904" y="2553675"/>
            <a:ext cx="5447619" cy="2323809"/>
          </a:xfrm>
          <a:prstGeom prst="rect">
            <a:avLst/>
          </a:prstGeom>
        </p:spPr>
      </p:pic>
      <p:sp>
        <p:nvSpPr>
          <p:cNvPr id="6" name="TextBox 5">
            <a:extLst>
              <a:ext uri="{FF2B5EF4-FFF2-40B4-BE49-F238E27FC236}">
                <a16:creationId xmlns:a16="http://schemas.microsoft.com/office/drawing/2014/main" id="{98AC6B66-AF74-1B61-01B6-7DAE019BC414}"/>
              </a:ext>
            </a:extLst>
          </p:cNvPr>
          <p:cNvSpPr txBox="1"/>
          <p:nvPr/>
        </p:nvSpPr>
        <p:spPr>
          <a:xfrm>
            <a:off x="6893890" y="4909474"/>
            <a:ext cx="4471646" cy="830997"/>
          </a:xfrm>
          <a:prstGeom prst="rect">
            <a:avLst/>
          </a:prstGeom>
          <a:noFill/>
        </p:spPr>
        <p:txBody>
          <a:bodyPr wrap="square" rtlCol="0">
            <a:spAutoFit/>
          </a:bodyPr>
          <a:lstStyle/>
          <a:p>
            <a:pPr algn="ctr"/>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Uniform X and Y will always create a rectangle full of points</a:t>
            </a:r>
          </a:p>
        </p:txBody>
      </p:sp>
    </p:spTree>
    <p:extLst>
      <p:ext uri="{BB962C8B-B14F-4D97-AF65-F5344CB8AC3E}">
        <p14:creationId xmlns:p14="http://schemas.microsoft.com/office/powerpoint/2010/main" val="207302715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B5ECE-76E5-CD06-F917-B19CB492946D}"/>
              </a:ext>
            </a:extLst>
          </p:cNvPr>
          <p:cNvSpPr>
            <a:spLocks noGrp="1"/>
          </p:cNvSpPr>
          <p:nvPr>
            <p:ph type="title"/>
          </p:nvPr>
        </p:nvSpPr>
        <p:spPr/>
        <p:txBody>
          <a:bodyPr/>
          <a:lstStyle/>
          <a:p>
            <a:r>
              <a:rPr lang="en-US" dirty="0"/>
              <a:t>Restricted Points</a:t>
            </a:r>
          </a:p>
        </p:txBody>
      </p:sp>
      <p:sp>
        <p:nvSpPr>
          <p:cNvPr id="3" name="Content Placeholder 2">
            <a:extLst>
              <a:ext uri="{FF2B5EF4-FFF2-40B4-BE49-F238E27FC236}">
                <a16:creationId xmlns:a16="http://schemas.microsoft.com/office/drawing/2014/main" id="{B263E5FA-2135-FD68-AECE-AAA959C9364B}"/>
              </a:ext>
            </a:extLst>
          </p:cNvPr>
          <p:cNvSpPr>
            <a:spLocks noGrp="1"/>
          </p:cNvSpPr>
          <p:nvPr>
            <p:ph idx="1"/>
          </p:nvPr>
        </p:nvSpPr>
        <p:spPr>
          <a:xfrm>
            <a:off x="838200" y="1825625"/>
            <a:ext cx="5014428" cy="4351338"/>
          </a:xfrm>
        </p:spPr>
        <p:txBody>
          <a:bodyPr/>
          <a:lstStyle/>
          <a:p>
            <a:r>
              <a:rPr lang="en-US" dirty="0"/>
              <a:t>Fills a non-rectangular shape</a:t>
            </a:r>
          </a:p>
          <a:p>
            <a:r>
              <a:rPr lang="en-US" dirty="0"/>
              <a:t>QGIS*:</a:t>
            </a:r>
          </a:p>
          <a:p>
            <a:pPr lvl="1"/>
            <a:r>
              <a:rPr lang="en-US" dirty="0"/>
              <a:t>Vector &gt;</a:t>
            </a:r>
            <a:br>
              <a:rPr lang="en-US" dirty="0"/>
            </a:br>
            <a:r>
              <a:rPr lang="en-US" dirty="0"/>
              <a:t>Research Tools &gt;</a:t>
            </a:r>
            <a:br>
              <a:rPr lang="en-US" dirty="0"/>
            </a:br>
            <a:r>
              <a:rPr lang="en-US" dirty="0"/>
              <a:t>Random Points in Polygons</a:t>
            </a:r>
          </a:p>
        </p:txBody>
      </p:sp>
      <p:pic>
        <p:nvPicPr>
          <p:cNvPr id="5" name="Picture 4">
            <a:extLst>
              <a:ext uri="{FF2B5EF4-FFF2-40B4-BE49-F238E27FC236}">
                <a16:creationId xmlns:a16="http://schemas.microsoft.com/office/drawing/2014/main" id="{F68E9BF1-3F1F-A82C-9860-638B74EC5F0B}"/>
              </a:ext>
            </a:extLst>
          </p:cNvPr>
          <p:cNvPicPr>
            <a:picLocks noChangeAspect="1"/>
          </p:cNvPicPr>
          <p:nvPr/>
        </p:nvPicPr>
        <p:blipFill>
          <a:blip r:embed="rId2"/>
          <a:stretch>
            <a:fillRect/>
          </a:stretch>
        </p:blipFill>
        <p:spPr>
          <a:xfrm>
            <a:off x="5852628" y="617537"/>
            <a:ext cx="5864709" cy="4995863"/>
          </a:xfrm>
          <a:prstGeom prst="rect">
            <a:avLst/>
          </a:prstGeom>
        </p:spPr>
      </p:pic>
      <p:sp>
        <p:nvSpPr>
          <p:cNvPr id="6" name="TextBox 5">
            <a:extLst>
              <a:ext uri="{FF2B5EF4-FFF2-40B4-BE49-F238E27FC236}">
                <a16:creationId xmlns:a16="http://schemas.microsoft.com/office/drawing/2014/main" id="{66623528-CA86-02A8-3E89-C5765994A293}"/>
              </a:ext>
            </a:extLst>
          </p:cNvPr>
          <p:cNvSpPr txBox="1"/>
          <p:nvPr/>
        </p:nvSpPr>
        <p:spPr>
          <a:xfrm>
            <a:off x="5852627" y="5613400"/>
            <a:ext cx="5864709" cy="369332"/>
          </a:xfrm>
          <a:prstGeom prst="rect">
            <a:avLst/>
          </a:prstGeom>
          <a:noFill/>
        </p:spPr>
        <p:txBody>
          <a:bodyPr wrap="square" rtlCol="0">
            <a:spAutoFit/>
          </a:bodyPr>
          <a:lstStyle/>
          <a:p>
            <a:pPr algn="ctr"/>
            <a:r>
              <a:rPr lang="en-US" dirty="0">
                <a:latin typeface="Lato" panose="020F0502020204030203" pitchFamily="34" charset="0"/>
              </a:rPr>
              <a:t>10,000 points inside the transposition domain</a:t>
            </a:r>
          </a:p>
        </p:txBody>
      </p:sp>
      <p:sp>
        <p:nvSpPr>
          <p:cNvPr id="7" name="TextBox 6">
            <a:extLst>
              <a:ext uri="{FF2B5EF4-FFF2-40B4-BE49-F238E27FC236}">
                <a16:creationId xmlns:a16="http://schemas.microsoft.com/office/drawing/2014/main" id="{AA42BD77-2C58-E4F1-8D50-D8AC3FB97EEE}"/>
              </a:ext>
            </a:extLst>
          </p:cNvPr>
          <p:cNvSpPr txBox="1"/>
          <p:nvPr/>
        </p:nvSpPr>
        <p:spPr>
          <a:xfrm>
            <a:off x="3359150" y="6532662"/>
            <a:ext cx="5473700" cy="307777"/>
          </a:xfrm>
          <a:prstGeom prst="rect">
            <a:avLst/>
          </a:prstGeom>
          <a:noFill/>
        </p:spPr>
        <p:txBody>
          <a:bodyPr wrap="square" rtlCol="0">
            <a:spAutoFit/>
          </a:bodyPr>
          <a:lstStyle/>
          <a:p>
            <a:pPr algn="ctr"/>
            <a:r>
              <a:rPr lang="en-US" sz="1400" dirty="0"/>
              <a:t>*this does not constitute an official endorsement</a:t>
            </a:r>
          </a:p>
        </p:txBody>
      </p:sp>
    </p:spTree>
    <p:extLst>
      <p:ext uri="{BB962C8B-B14F-4D97-AF65-F5344CB8AC3E}">
        <p14:creationId xmlns:p14="http://schemas.microsoft.com/office/powerpoint/2010/main" val="34536462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F7B73-9ED0-5767-F6C4-D8901AB0CFCC}"/>
              </a:ext>
            </a:extLst>
          </p:cNvPr>
          <p:cNvSpPr>
            <a:spLocks noGrp="1"/>
          </p:cNvSpPr>
          <p:nvPr>
            <p:ph type="title"/>
          </p:nvPr>
        </p:nvSpPr>
        <p:spPr/>
        <p:txBody>
          <a:bodyPr/>
          <a:lstStyle/>
          <a:p>
            <a:r>
              <a:rPr lang="en-US" dirty="0"/>
              <a:t>SST in HMS –</a:t>
            </a:r>
            <a:br>
              <a:rPr lang="en-US" dirty="0"/>
            </a:br>
            <a:r>
              <a:rPr lang="en-US" dirty="0"/>
              <a:t>Restricting Transposition Points</a:t>
            </a:r>
          </a:p>
        </p:txBody>
      </p:sp>
      <p:pic>
        <p:nvPicPr>
          <p:cNvPr id="5" name="Picture 4">
            <a:extLst>
              <a:ext uri="{FF2B5EF4-FFF2-40B4-BE49-F238E27FC236}">
                <a16:creationId xmlns:a16="http://schemas.microsoft.com/office/drawing/2014/main" id="{27996320-08DE-82D4-7D87-E256307BC577}"/>
              </a:ext>
            </a:extLst>
          </p:cNvPr>
          <p:cNvPicPr>
            <a:picLocks noChangeAspect="1"/>
          </p:cNvPicPr>
          <p:nvPr/>
        </p:nvPicPr>
        <p:blipFill>
          <a:blip r:embed="rId3"/>
          <a:stretch>
            <a:fillRect/>
          </a:stretch>
        </p:blipFill>
        <p:spPr>
          <a:xfrm>
            <a:off x="218989" y="2368240"/>
            <a:ext cx="5180914" cy="1816918"/>
          </a:xfrm>
          <a:prstGeom prst="rect">
            <a:avLst/>
          </a:prstGeom>
        </p:spPr>
      </p:pic>
      <p:pic>
        <p:nvPicPr>
          <p:cNvPr id="7" name="Picture 6">
            <a:extLst>
              <a:ext uri="{FF2B5EF4-FFF2-40B4-BE49-F238E27FC236}">
                <a16:creationId xmlns:a16="http://schemas.microsoft.com/office/drawing/2014/main" id="{D15ADFDD-9228-0ABF-7FC0-8682D3FD09F0}"/>
              </a:ext>
            </a:extLst>
          </p:cNvPr>
          <p:cNvPicPr>
            <a:picLocks noChangeAspect="1"/>
          </p:cNvPicPr>
          <p:nvPr/>
        </p:nvPicPr>
        <p:blipFill>
          <a:blip r:embed="rId4"/>
          <a:stretch>
            <a:fillRect/>
          </a:stretch>
        </p:blipFill>
        <p:spPr>
          <a:xfrm>
            <a:off x="5523791" y="2368240"/>
            <a:ext cx="6708621" cy="1816918"/>
          </a:xfrm>
          <a:prstGeom prst="rect">
            <a:avLst/>
          </a:prstGeom>
        </p:spPr>
      </p:pic>
      <p:sp>
        <p:nvSpPr>
          <p:cNvPr id="10" name="Rectangle 9">
            <a:extLst>
              <a:ext uri="{FF2B5EF4-FFF2-40B4-BE49-F238E27FC236}">
                <a16:creationId xmlns:a16="http://schemas.microsoft.com/office/drawing/2014/main" id="{641FC92C-25E6-03B2-DBE2-40C97D01BCED}"/>
              </a:ext>
            </a:extLst>
          </p:cNvPr>
          <p:cNvSpPr/>
          <p:nvPr/>
        </p:nvSpPr>
        <p:spPr>
          <a:xfrm>
            <a:off x="5993027" y="3534032"/>
            <a:ext cx="5869459" cy="321276"/>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0366047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45E653-52B9-4411-9D93-8393D2100AAF}"/>
              </a:ext>
            </a:extLst>
          </p:cNvPr>
          <p:cNvSpPr>
            <a:spLocks noGrp="1"/>
          </p:cNvSpPr>
          <p:nvPr>
            <p:ph type="title"/>
          </p:nvPr>
        </p:nvSpPr>
        <p:spPr/>
        <p:txBody>
          <a:bodyPr/>
          <a:lstStyle/>
          <a:p>
            <a:r>
              <a:rPr lang="en-US" dirty="0"/>
              <a:t>Output and Results</a:t>
            </a:r>
          </a:p>
        </p:txBody>
      </p:sp>
      <p:pic>
        <p:nvPicPr>
          <p:cNvPr id="5" name="Picture 4">
            <a:extLst>
              <a:ext uri="{FF2B5EF4-FFF2-40B4-BE49-F238E27FC236}">
                <a16:creationId xmlns:a16="http://schemas.microsoft.com/office/drawing/2014/main" id="{42A58F85-5EDC-0868-F5C6-A0907A590D29}"/>
              </a:ext>
            </a:extLst>
          </p:cNvPr>
          <p:cNvPicPr>
            <a:picLocks noChangeAspect="1"/>
          </p:cNvPicPr>
          <p:nvPr/>
        </p:nvPicPr>
        <p:blipFill>
          <a:blip r:embed="rId2"/>
          <a:stretch>
            <a:fillRect/>
          </a:stretch>
        </p:blipFill>
        <p:spPr>
          <a:xfrm>
            <a:off x="636985" y="1512888"/>
            <a:ext cx="6371429" cy="3542857"/>
          </a:xfrm>
          <a:prstGeom prst="rect">
            <a:avLst/>
          </a:prstGeom>
        </p:spPr>
      </p:pic>
      <p:pic>
        <p:nvPicPr>
          <p:cNvPr id="7" name="Picture 6">
            <a:extLst>
              <a:ext uri="{FF2B5EF4-FFF2-40B4-BE49-F238E27FC236}">
                <a16:creationId xmlns:a16="http://schemas.microsoft.com/office/drawing/2014/main" id="{BD7BDC5F-9CA0-881B-08A8-33C329AC5E73}"/>
              </a:ext>
            </a:extLst>
          </p:cNvPr>
          <p:cNvPicPr>
            <a:picLocks noChangeAspect="1"/>
          </p:cNvPicPr>
          <p:nvPr/>
        </p:nvPicPr>
        <p:blipFill>
          <a:blip r:embed="rId3"/>
          <a:stretch>
            <a:fillRect/>
          </a:stretch>
        </p:blipFill>
        <p:spPr>
          <a:xfrm>
            <a:off x="7502824" y="377382"/>
            <a:ext cx="4367841" cy="5905500"/>
          </a:xfrm>
          <a:prstGeom prst="rect">
            <a:avLst/>
          </a:prstGeom>
        </p:spPr>
      </p:pic>
      <p:sp>
        <p:nvSpPr>
          <p:cNvPr id="8" name="Rectangle 7">
            <a:extLst>
              <a:ext uri="{FF2B5EF4-FFF2-40B4-BE49-F238E27FC236}">
                <a16:creationId xmlns:a16="http://schemas.microsoft.com/office/drawing/2014/main" id="{E3604013-2D4A-7E1F-ED78-C9CF022354C1}"/>
              </a:ext>
            </a:extLst>
          </p:cNvPr>
          <p:cNvSpPr/>
          <p:nvPr/>
        </p:nvSpPr>
        <p:spPr>
          <a:xfrm>
            <a:off x="719138" y="4029074"/>
            <a:ext cx="6189662" cy="225425"/>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6093427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9E4AD-C840-AD19-DC60-5A79015542DD}"/>
              </a:ext>
            </a:extLst>
          </p:cNvPr>
          <p:cNvSpPr>
            <a:spLocks noGrp="1"/>
          </p:cNvSpPr>
          <p:nvPr>
            <p:ph type="title"/>
          </p:nvPr>
        </p:nvSpPr>
        <p:spPr/>
        <p:txBody>
          <a:bodyPr/>
          <a:lstStyle/>
          <a:p>
            <a:r>
              <a:rPr lang="en-US" dirty="0"/>
              <a:t>Post-Processing for Frequency Curves</a:t>
            </a:r>
          </a:p>
        </p:txBody>
      </p:sp>
      <p:pic>
        <p:nvPicPr>
          <p:cNvPr id="5" name="Picture 4">
            <a:extLst>
              <a:ext uri="{FF2B5EF4-FFF2-40B4-BE49-F238E27FC236}">
                <a16:creationId xmlns:a16="http://schemas.microsoft.com/office/drawing/2014/main" id="{F5A09AE5-D2D0-A2D1-FFC5-7AAE5566A7D5}"/>
              </a:ext>
            </a:extLst>
          </p:cNvPr>
          <p:cNvPicPr>
            <a:picLocks noChangeAspect="1"/>
          </p:cNvPicPr>
          <p:nvPr/>
        </p:nvPicPr>
        <p:blipFill>
          <a:blip r:embed="rId2"/>
          <a:stretch>
            <a:fillRect/>
          </a:stretch>
        </p:blipFill>
        <p:spPr>
          <a:xfrm>
            <a:off x="2814900" y="1755806"/>
            <a:ext cx="6562199" cy="3490967"/>
          </a:xfrm>
          <a:prstGeom prst="rect">
            <a:avLst/>
          </a:prstGeom>
        </p:spPr>
      </p:pic>
      <p:sp>
        <p:nvSpPr>
          <p:cNvPr id="6" name="TextBox 5">
            <a:extLst>
              <a:ext uri="{FF2B5EF4-FFF2-40B4-BE49-F238E27FC236}">
                <a16:creationId xmlns:a16="http://schemas.microsoft.com/office/drawing/2014/main" id="{E4CF1E13-109D-E48B-511C-1A1CA70A088B}"/>
              </a:ext>
            </a:extLst>
          </p:cNvPr>
          <p:cNvSpPr txBox="1"/>
          <p:nvPr/>
        </p:nvSpPr>
        <p:spPr>
          <a:xfrm>
            <a:off x="3278909" y="5615708"/>
            <a:ext cx="6098190" cy="923330"/>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Lato" panose="020F0502020204030203" pitchFamily="34" charset="0"/>
              </a:rPr>
              <a:t>HMS only simulates a total number of transpositions</a:t>
            </a:r>
          </a:p>
          <a:p>
            <a:pPr marL="285750" indent="-285750">
              <a:buFont typeface="Arial" panose="020B0604020202020204" pitchFamily="34" charset="0"/>
              <a:buChar char="•"/>
            </a:pPr>
            <a:r>
              <a:rPr lang="en-US" dirty="0">
                <a:latin typeface="Lato" panose="020F0502020204030203" pitchFamily="34" charset="0"/>
              </a:rPr>
              <a:t>Need to transform them into annual maxima</a:t>
            </a:r>
          </a:p>
          <a:p>
            <a:pPr marL="285750" indent="-285750">
              <a:buFont typeface="Arial" panose="020B0604020202020204" pitchFamily="34" charset="0"/>
              <a:buChar char="•"/>
            </a:pPr>
            <a:r>
              <a:rPr lang="en-US" dirty="0">
                <a:latin typeface="Lato" panose="020F0502020204030203" pitchFamily="34" charset="0"/>
              </a:rPr>
              <a:t>Will be native support later</a:t>
            </a:r>
          </a:p>
        </p:txBody>
      </p:sp>
      <p:sp>
        <p:nvSpPr>
          <p:cNvPr id="7" name="Right Brace 6">
            <a:extLst>
              <a:ext uri="{FF2B5EF4-FFF2-40B4-BE49-F238E27FC236}">
                <a16:creationId xmlns:a16="http://schemas.microsoft.com/office/drawing/2014/main" id="{A49934BE-2476-8E64-3169-C4BDB0B67FB4}"/>
              </a:ext>
            </a:extLst>
          </p:cNvPr>
          <p:cNvSpPr/>
          <p:nvPr/>
        </p:nvSpPr>
        <p:spPr>
          <a:xfrm>
            <a:off x="5430982" y="1911927"/>
            <a:ext cx="221673" cy="2133600"/>
          </a:xfrm>
          <a:prstGeom prst="rightBrace">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2D6F56B2-2B63-278F-36D4-09A8A43CB43C}"/>
              </a:ext>
            </a:extLst>
          </p:cNvPr>
          <p:cNvCxnSpPr/>
          <p:nvPr/>
        </p:nvCxnSpPr>
        <p:spPr>
          <a:xfrm flipV="1">
            <a:off x="5828145" y="2161309"/>
            <a:ext cx="2382982" cy="803564"/>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ED8E33FC-E59A-FB83-61C7-4C0F36ABE952}"/>
              </a:ext>
            </a:extLst>
          </p:cNvPr>
          <p:cNvSpPr/>
          <p:nvPr/>
        </p:nvSpPr>
        <p:spPr>
          <a:xfrm>
            <a:off x="4802908" y="3574473"/>
            <a:ext cx="665018" cy="258618"/>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4147156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160E3F-88A0-BC0C-6702-D0DB8AD8F777}"/>
              </a:ext>
            </a:extLst>
          </p:cNvPr>
          <p:cNvSpPr>
            <a:spLocks noGrp="1"/>
          </p:cNvSpPr>
          <p:nvPr>
            <p:ph type="title"/>
          </p:nvPr>
        </p:nvSpPr>
        <p:spPr/>
        <p:txBody>
          <a:bodyPr/>
          <a:lstStyle/>
          <a:p>
            <a:r>
              <a:rPr lang="en-US" dirty="0"/>
              <a:t>Pilot Study Site</a:t>
            </a:r>
          </a:p>
        </p:txBody>
      </p:sp>
      <p:sp>
        <p:nvSpPr>
          <p:cNvPr id="3" name="Content Placeholder 2">
            <a:extLst>
              <a:ext uri="{FF2B5EF4-FFF2-40B4-BE49-F238E27FC236}">
                <a16:creationId xmlns:a16="http://schemas.microsoft.com/office/drawing/2014/main" id="{A8D151CE-C7F0-86A7-56DE-6D9C87A4C927}"/>
              </a:ext>
            </a:extLst>
          </p:cNvPr>
          <p:cNvSpPr>
            <a:spLocks noGrp="1"/>
          </p:cNvSpPr>
          <p:nvPr>
            <p:ph idx="1"/>
          </p:nvPr>
        </p:nvSpPr>
        <p:spPr>
          <a:xfrm>
            <a:off x="838200" y="1825625"/>
            <a:ext cx="5537200" cy="4351338"/>
          </a:xfrm>
        </p:spPr>
        <p:txBody>
          <a:bodyPr/>
          <a:lstStyle/>
          <a:p>
            <a:r>
              <a:rPr lang="en-US" dirty="0"/>
              <a:t>Indian Creek watershed near Cedar Rapids, IA</a:t>
            </a:r>
          </a:p>
          <a:p>
            <a:r>
              <a:rPr lang="en-US" dirty="0"/>
              <a:t>Mixed agricultural-urban</a:t>
            </a:r>
          </a:p>
          <a:p>
            <a:r>
              <a:rPr lang="en-US" dirty="0"/>
              <a:t>93 mi</a:t>
            </a:r>
            <a:r>
              <a:rPr lang="en-US" baseline="30000" dirty="0"/>
              <a:t>2</a:t>
            </a:r>
            <a:r>
              <a:rPr lang="en-US" dirty="0"/>
              <a:t> at outlet</a:t>
            </a:r>
          </a:p>
          <a:p>
            <a:r>
              <a:rPr lang="en-US" dirty="0"/>
              <a:t>Very limited USGS streamgage record</a:t>
            </a:r>
          </a:p>
          <a:p>
            <a:endParaRPr lang="en-US" dirty="0"/>
          </a:p>
        </p:txBody>
      </p:sp>
      <p:pic>
        <p:nvPicPr>
          <p:cNvPr id="7" name="Picture 6">
            <a:extLst>
              <a:ext uri="{FF2B5EF4-FFF2-40B4-BE49-F238E27FC236}">
                <a16:creationId xmlns:a16="http://schemas.microsoft.com/office/drawing/2014/main" id="{A936AFD5-237E-2089-5BE5-5564567F472B}"/>
              </a:ext>
            </a:extLst>
          </p:cNvPr>
          <p:cNvPicPr>
            <a:picLocks noChangeAspect="1"/>
          </p:cNvPicPr>
          <p:nvPr/>
        </p:nvPicPr>
        <p:blipFill>
          <a:blip r:embed="rId2"/>
          <a:stretch>
            <a:fillRect/>
          </a:stretch>
        </p:blipFill>
        <p:spPr>
          <a:xfrm>
            <a:off x="6485156" y="1825625"/>
            <a:ext cx="5401542" cy="3544094"/>
          </a:xfrm>
          <a:prstGeom prst="rect">
            <a:avLst/>
          </a:prstGeom>
          <a:ln w="12700">
            <a:solidFill>
              <a:schemeClr val="tx1"/>
            </a:solidFill>
          </a:ln>
        </p:spPr>
      </p:pic>
    </p:spTree>
    <p:extLst>
      <p:ext uri="{BB962C8B-B14F-4D97-AF65-F5344CB8AC3E}">
        <p14:creationId xmlns:p14="http://schemas.microsoft.com/office/powerpoint/2010/main" val="3135790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69FCD-B91B-2ACA-C3BA-E405C32344FD}"/>
              </a:ext>
            </a:extLst>
          </p:cNvPr>
          <p:cNvSpPr>
            <a:spLocks noGrp="1"/>
          </p:cNvSpPr>
          <p:nvPr>
            <p:ph type="title"/>
          </p:nvPr>
        </p:nvSpPr>
        <p:spPr/>
        <p:txBody>
          <a:bodyPr/>
          <a:lstStyle/>
          <a:p>
            <a:r>
              <a:rPr lang="en-US" dirty="0"/>
              <a:t>Purpose of Storm Optimization</a:t>
            </a:r>
          </a:p>
        </p:txBody>
      </p:sp>
      <p:sp>
        <p:nvSpPr>
          <p:cNvPr id="3" name="Content Placeholder 2">
            <a:extLst>
              <a:ext uri="{FF2B5EF4-FFF2-40B4-BE49-F238E27FC236}">
                <a16:creationId xmlns:a16="http://schemas.microsoft.com/office/drawing/2014/main" id="{ABB95C51-0846-1731-CDFD-946EEAE5FFFA}"/>
              </a:ext>
            </a:extLst>
          </p:cNvPr>
          <p:cNvSpPr>
            <a:spLocks noGrp="1"/>
          </p:cNvSpPr>
          <p:nvPr>
            <p:ph idx="1"/>
          </p:nvPr>
        </p:nvSpPr>
        <p:spPr>
          <a:xfrm>
            <a:off x="838200" y="1556683"/>
            <a:ext cx="6333565" cy="4351338"/>
          </a:xfrm>
        </p:spPr>
        <p:txBody>
          <a:bodyPr/>
          <a:lstStyle/>
          <a:p>
            <a:r>
              <a:rPr lang="en-US" dirty="0"/>
              <a:t>Silver Jackets study with Ft. Worth District and local entities</a:t>
            </a:r>
          </a:p>
          <a:p>
            <a:r>
              <a:rPr lang="en-US" dirty="0"/>
              <a:t>Look at near-miss events in the Upper Trinity watershed</a:t>
            </a:r>
          </a:p>
          <a:p>
            <a:r>
              <a:rPr lang="en-US" dirty="0"/>
              <a:t>Identify how regional storms could have impacted flooding</a:t>
            </a:r>
          </a:p>
          <a:p>
            <a:r>
              <a:rPr lang="en-US" dirty="0"/>
              <a:t>Evaluate impact of initial conditions on flow maximization</a:t>
            </a:r>
          </a:p>
          <a:p>
            <a:pPr lvl="1"/>
            <a:r>
              <a:rPr lang="en-US" dirty="0"/>
              <a:t>Reservoir storage, baseflow, soil moisture, etc.</a:t>
            </a:r>
          </a:p>
        </p:txBody>
      </p:sp>
      <p:pic>
        <p:nvPicPr>
          <p:cNvPr id="4" name="Picture 3">
            <a:extLst>
              <a:ext uri="{FF2B5EF4-FFF2-40B4-BE49-F238E27FC236}">
                <a16:creationId xmlns:a16="http://schemas.microsoft.com/office/drawing/2014/main" id="{F8ADEB33-DB27-FB4D-C0E7-529606B7009E}"/>
              </a:ext>
            </a:extLst>
          </p:cNvPr>
          <p:cNvPicPr>
            <a:picLocks noChangeAspect="1"/>
          </p:cNvPicPr>
          <p:nvPr/>
        </p:nvPicPr>
        <p:blipFill>
          <a:blip r:embed="rId3"/>
          <a:stretch>
            <a:fillRect/>
          </a:stretch>
        </p:blipFill>
        <p:spPr>
          <a:xfrm>
            <a:off x="9979236" y="203760"/>
            <a:ext cx="1962439" cy="1962439"/>
          </a:xfrm>
          <a:prstGeom prst="rect">
            <a:avLst/>
          </a:prstGeom>
        </p:spPr>
      </p:pic>
      <p:pic>
        <p:nvPicPr>
          <p:cNvPr id="6" name="Picture 5">
            <a:extLst>
              <a:ext uri="{FF2B5EF4-FFF2-40B4-BE49-F238E27FC236}">
                <a16:creationId xmlns:a16="http://schemas.microsoft.com/office/drawing/2014/main" id="{C5E8DA6E-E9CC-CDA1-73B3-9D3DC522E8D9}"/>
              </a:ext>
            </a:extLst>
          </p:cNvPr>
          <p:cNvPicPr>
            <a:picLocks noChangeAspect="1"/>
          </p:cNvPicPr>
          <p:nvPr/>
        </p:nvPicPr>
        <p:blipFill>
          <a:blip r:embed="rId4"/>
          <a:stretch>
            <a:fillRect/>
          </a:stretch>
        </p:blipFill>
        <p:spPr>
          <a:xfrm>
            <a:off x="7029423" y="2580190"/>
            <a:ext cx="4912252" cy="4074050"/>
          </a:xfrm>
          <a:prstGeom prst="rect">
            <a:avLst/>
          </a:prstGeom>
        </p:spPr>
      </p:pic>
    </p:spTree>
    <p:extLst>
      <p:ext uri="{BB962C8B-B14F-4D97-AF65-F5344CB8AC3E}">
        <p14:creationId xmlns:p14="http://schemas.microsoft.com/office/powerpoint/2010/main" val="422841298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91BA4-25A0-5845-F6B0-0DE90765ECAA}"/>
              </a:ext>
            </a:extLst>
          </p:cNvPr>
          <p:cNvSpPr>
            <a:spLocks noGrp="1"/>
          </p:cNvSpPr>
          <p:nvPr>
            <p:ph type="title"/>
          </p:nvPr>
        </p:nvSpPr>
        <p:spPr/>
        <p:txBody>
          <a:bodyPr/>
          <a:lstStyle/>
          <a:p>
            <a:r>
              <a:rPr lang="en-US" dirty="0"/>
              <a:t>Pilot Study Site</a:t>
            </a:r>
          </a:p>
        </p:txBody>
      </p:sp>
      <p:pic>
        <p:nvPicPr>
          <p:cNvPr id="4" name="Picture 3">
            <a:extLst>
              <a:ext uri="{FF2B5EF4-FFF2-40B4-BE49-F238E27FC236}">
                <a16:creationId xmlns:a16="http://schemas.microsoft.com/office/drawing/2014/main" id="{15876975-9D00-A6B5-7CDC-47CCC96AC4B0}"/>
              </a:ext>
            </a:extLst>
          </p:cNvPr>
          <p:cNvPicPr>
            <a:picLocks noChangeAspect="1"/>
          </p:cNvPicPr>
          <p:nvPr/>
        </p:nvPicPr>
        <p:blipFill>
          <a:blip r:embed="rId2"/>
          <a:stretch>
            <a:fillRect/>
          </a:stretch>
        </p:blipFill>
        <p:spPr>
          <a:xfrm>
            <a:off x="2268221" y="1587500"/>
            <a:ext cx="5453839" cy="4591242"/>
          </a:xfrm>
          <a:prstGeom prst="rect">
            <a:avLst/>
          </a:prstGeom>
        </p:spPr>
      </p:pic>
      <p:pic>
        <p:nvPicPr>
          <p:cNvPr id="5" name="Picture 4">
            <a:extLst>
              <a:ext uri="{FF2B5EF4-FFF2-40B4-BE49-F238E27FC236}">
                <a16:creationId xmlns:a16="http://schemas.microsoft.com/office/drawing/2014/main" id="{2E29205D-04E9-88AA-16D8-6ABCC401B262}"/>
              </a:ext>
            </a:extLst>
          </p:cNvPr>
          <p:cNvPicPr>
            <a:picLocks noChangeAspect="1"/>
          </p:cNvPicPr>
          <p:nvPr/>
        </p:nvPicPr>
        <p:blipFill>
          <a:blip r:embed="rId3"/>
          <a:stretch>
            <a:fillRect/>
          </a:stretch>
        </p:blipFill>
        <p:spPr>
          <a:xfrm>
            <a:off x="8358926" y="365125"/>
            <a:ext cx="3657600" cy="6071616"/>
          </a:xfrm>
          <a:prstGeom prst="rect">
            <a:avLst/>
          </a:prstGeom>
          <a:ln w="12700">
            <a:solidFill>
              <a:schemeClr val="tx1"/>
            </a:solidFill>
          </a:ln>
        </p:spPr>
      </p:pic>
      <p:sp>
        <p:nvSpPr>
          <p:cNvPr id="6" name="Oval 5">
            <a:extLst>
              <a:ext uri="{FF2B5EF4-FFF2-40B4-BE49-F238E27FC236}">
                <a16:creationId xmlns:a16="http://schemas.microsoft.com/office/drawing/2014/main" id="{C74A23D1-4075-886D-F979-3849A5AF35A5}"/>
              </a:ext>
            </a:extLst>
          </p:cNvPr>
          <p:cNvSpPr/>
          <p:nvPr/>
        </p:nvSpPr>
        <p:spPr>
          <a:xfrm>
            <a:off x="9740899" y="4869472"/>
            <a:ext cx="182880" cy="18288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D866D2DD-F6D9-287D-D97A-1B930E9036B8}"/>
              </a:ext>
            </a:extLst>
          </p:cNvPr>
          <p:cNvSpPr txBox="1"/>
          <p:nvPr/>
        </p:nvSpPr>
        <p:spPr>
          <a:xfrm>
            <a:off x="9717373" y="4951623"/>
            <a:ext cx="2080031" cy="369332"/>
          </a:xfrm>
          <a:prstGeom prst="rect">
            <a:avLst/>
          </a:prstGeom>
          <a:noFill/>
        </p:spPr>
        <p:txBody>
          <a:bodyPr wrap="square">
            <a:spAutoFit/>
          </a:bodyPr>
          <a:lstStyle/>
          <a:p>
            <a:pPr algn="ctr"/>
            <a:r>
              <a:rPr lang="en-US" sz="1800" b="1" dirty="0">
                <a:effectLst>
                  <a:outerShdw blurRad="38100" dist="38100" dir="2700000" algn="tl">
                    <a:srgbClr val="000000">
                      <a:alpha val="43137"/>
                    </a:srgbClr>
                  </a:outerShdw>
                </a:effectLst>
                <a:latin typeface="Lato" panose="020F0502020204030203" pitchFamily="34" charset="0"/>
              </a:rPr>
              <a:t>USGS 05464695</a:t>
            </a:r>
            <a:endParaRPr lang="en-US" dirty="0">
              <a:effectLst>
                <a:outerShdw blurRad="38100" dist="38100" dir="2700000" algn="tl">
                  <a:srgbClr val="000000">
                    <a:alpha val="43137"/>
                  </a:srgbClr>
                </a:outerShdw>
              </a:effectLst>
            </a:endParaRPr>
          </a:p>
        </p:txBody>
      </p:sp>
      <p:sp>
        <p:nvSpPr>
          <p:cNvPr id="8" name="TextBox 7">
            <a:extLst>
              <a:ext uri="{FF2B5EF4-FFF2-40B4-BE49-F238E27FC236}">
                <a16:creationId xmlns:a16="http://schemas.microsoft.com/office/drawing/2014/main" id="{8DB51693-2578-FC6F-3734-FE65E4975D67}"/>
              </a:ext>
            </a:extLst>
          </p:cNvPr>
          <p:cNvSpPr txBox="1"/>
          <p:nvPr/>
        </p:nvSpPr>
        <p:spPr>
          <a:xfrm>
            <a:off x="5316748" y="2447521"/>
            <a:ext cx="1993900" cy="830997"/>
          </a:xfrm>
          <a:prstGeom prst="rect">
            <a:avLst/>
          </a:prstGeom>
          <a:solidFill>
            <a:schemeClr val="bg1"/>
          </a:solidFill>
        </p:spPr>
        <p:txBody>
          <a:bodyPr wrap="square" rtlCol="0">
            <a:spAutoFit/>
          </a:bodyPr>
          <a:lstStyle/>
          <a:p>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About a 1/10 AEP event</a:t>
            </a:r>
          </a:p>
        </p:txBody>
      </p:sp>
      <p:cxnSp>
        <p:nvCxnSpPr>
          <p:cNvPr id="9" name="Straight Arrow Connector 8">
            <a:extLst>
              <a:ext uri="{FF2B5EF4-FFF2-40B4-BE49-F238E27FC236}">
                <a16:creationId xmlns:a16="http://schemas.microsoft.com/office/drawing/2014/main" id="{407FCEE7-6C36-0A8A-77F0-6E8B28CF551F}"/>
              </a:ext>
            </a:extLst>
          </p:cNvPr>
          <p:cNvCxnSpPr>
            <a:cxnSpLocks/>
            <a:stCxn id="8" idx="1"/>
          </p:cNvCxnSpPr>
          <p:nvPr/>
        </p:nvCxnSpPr>
        <p:spPr>
          <a:xfrm flipH="1" flipV="1">
            <a:off x="4584700" y="2641600"/>
            <a:ext cx="732048" cy="22142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4651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C24BF-207F-BA39-22AA-608E479B9A9E}"/>
              </a:ext>
            </a:extLst>
          </p:cNvPr>
          <p:cNvSpPr>
            <a:spLocks noGrp="1"/>
          </p:cNvSpPr>
          <p:nvPr>
            <p:ph type="title"/>
          </p:nvPr>
        </p:nvSpPr>
        <p:spPr/>
        <p:txBody>
          <a:bodyPr/>
          <a:lstStyle/>
          <a:p>
            <a:r>
              <a:rPr lang="en-US" dirty="0"/>
              <a:t>SST Precipitation Frequency Results</a:t>
            </a:r>
          </a:p>
        </p:txBody>
      </p:sp>
      <p:pic>
        <p:nvPicPr>
          <p:cNvPr id="5" name="Picture 4">
            <a:extLst>
              <a:ext uri="{FF2B5EF4-FFF2-40B4-BE49-F238E27FC236}">
                <a16:creationId xmlns:a16="http://schemas.microsoft.com/office/drawing/2014/main" id="{71A6531B-302E-81F1-AEA7-0B02C46F102F}"/>
              </a:ext>
            </a:extLst>
          </p:cNvPr>
          <p:cNvPicPr>
            <a:picLocks noChangeAspect="1"/>
          </p:cNvPicPr>
          <p:nvPr/>
        </p:nvPicPr>
        <p:blipFill>
          <a:blip r:embed="rId2"/>
          <a:stretch>
            <a:fillRect/>
          </a:stretch>
        </p:blipFill>
        <p:spPr>
          <a:xfrm>
            <a:off x="2368557" y="1690688"/>
            <a:ext cx="7454885" cy="4975432"/>
          </a:xfrm>
          <a:prstGeom prst="rect">
            <a:avLst/>
          </a:prstGeom>
        </p:spPr>
      </p:pic>
      <p:sp>
        <p:nvSpPr>
          <p:cNvPr id="6" name="TextBox 5">
            <a:extLst>
              <a:ext uri="{FF2B5EF4-FFF2-40B4-BE49-F238E27FC236}">
                <a16:creationId xmlns:a16="http://schemas.microsoft.com/office/drawing/2014/main" id="{59A98FE4-FF6A-65D0-B340-F47342C2FAF3}"/>
              </a:ext>
            </a:extLst>
          </p:cNvPr>
          <p:cNvSpPr txBox="1"/>
          <p:nvPr/>
        </p:nvSpPr>
        <p:spPr>
          <a:xfrm>
            <a:off x="9495048" y="1798355"/>
            <a:ext cx="1993900" cy="830997"/>
          </a:xfrm>
          <a:prstGeom prst="rect">
            <a:avLst/>
          </a:prstGeom>
          <a:solidFill>
            <a:schemeClr val="bg1"/>
          </a:solidFill>
        </p:spPr>
        <p:txBody>
          <a:bodyPr wrap="square" rtlCol="0">
            <a:spAutoFit/>
          </a:bodyPr>
          <a:lstStyle/>
          <a:p>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Area Reduction</a:t>
            </a:r>
          </a:p>
        </p:txBody>
      </p:sp>
      <p:sp>
        <p:nvSpPr>
          <p:cNvPr id="9" name="TextBox 8">
            <a:extLst>
              <a:ext uri="{FF2B5EF4-FFF2-40B4-BE49-F238E27FC236}">
                <a16:creationId xmlns:a16="http://schemas.microsoft.com/office/drawing/2014/main" id="{A4B96A7B-39C8-7EF7-69B5-D4F3C9372E7B}"/>
              </a:ext>
            </a:extLst>
          </p:cNvPr>
          <p:cNvSpPr txBox="1"/>
          <p:nvPr/>
        </p:nvSpPr>
        <p:spPr>
          <a:xfrm>
            <a:off x="6783859" y="4705647"/>
            <a:ext cx="2711189" cy="923330"/>
          </a:xfrm>
          <a:prstGeom prst="rect">
            <a:avLst/>
          </a:prstGeom>
          <a:solidFill>
            <a:schemeClr val="bg1"/>
          </a:solidFill>
        </p:spPr>
        <p:txBody>
          <a:bodyPr wrap="square" rtlCol="0">
            <a:spAutoFit/>
          </a:bodyPr>
          <a:lstStyle/>
          <a:p>
            <a:r>
              <a:rPr lang="en-US" b="1" dirty="0">
                <a:effectLst>
                  <a:outerShdw blurRad="38100" dist="38100" dir="2700000" algn="tl">
                    <a:srgbClr val="000000">
                      <a:alpha val="43137"/>
                    </a:srgbClr>
                  </a:outerShdw>
                </a:effectLst>
                <a:latin typeface="Lato" panose="020F0502020204030203" pitchFamily="34" charset="0"/>
              </a:rPr>
              <a:t>1,000 </a:t>
            </a:r>
            <a:r>
              <a:rPr lang="en-US" b="1" dirty="0" err="1">
                <a:effectLst>
                  <a:outerShdw blurRad="38100" dist="38100" dir="2700000" algn="tl">
                    <a:srgbClr val="000000">
                      <a:alpha val="43137"/>
                    </a:srgbClr>
                  </a:outerShdw>
                </a:effectLst>
                <a:latin typeface="Lato" panose="020F0502020204030203" pitchFamily="34" charset="0"/>
              </a:rPr>
              <a:t>yr</a:t>
            </a:r>
            <a:r>
              <a:rPr lang="en-US" b="1" dirty="0">
                <a:effectLst>
                  <a:outerShdw blurRad="38100" dist="38100" dir="2700000" algn="tl">
                    <a:srgbClr val="000000">
                      <a:alpha val="43137"/>
                    </a:srgbClr>
                  </a:outerShdw>
                </a:effectLst>
                <a:latin typeface="Lato" panose="020F0502020204030203" pitchFamily="34" charset="0"/>
              </a:rPr>
              <a:t> x</a:t>
            </a:r>
          </a:p>
          <a:p>
            <a:r>
              <a:rPr lang="en-US" b="1" dirty="0">
                <a:effectLst>
                  <a:outerShdw blurRad="38100" dist="38100" dir="2700000" algn="tl">
                    <a:srgbClr val="000000">
                      <a:alpha val="43137"/>
                    </a:srgbClr>
                  </a:outerShdw>
                </a:effectLst>
                <a:latin typeface="Lato" panose="020F0502020204030203" pitchFamily="34" charset="0"/>
              </a:rPr>
              <a:t>10 transpositions/</a:t>
            </a:r>
            <a:r>
              <a:rPr lang="en-US" b="1" dirty="0" err="1">
                <a:effectLst>
                  <a:outerShdw blurRad="38100" dist="38100" dir="2700000" algn="tl">
                    <a:srgbClr val="000000">
                      <a:alpha val="43137"/>
                    </a:srgbClr>
                  </a:outerShdw>
                </a:effectLst>
                <a:latin typeface="Lato" panose="020F0502020204030203" pitchFamily="34" charset="0"/>
              </a:rPr>
              <a:t>yr</a:t>
            </a:r>
            <a:r>
              <a:rPr lang="en-US" b="1" dirty="0">
                <a:effectLst>
                  <a:outerShdw blurRad="38100" dist="38100" dir="2700000" algn="tl">
                    <a:srgbClr val="000000">
                      <a:alpha val="43137"/>
                    </a:srgbClr>
                  </a:outerShdw>
                </a:effectLst>
                <a:latin typeface="Lato" panose="020F0502020204030203" pitchFamily="34" charset="0"/>
              </a:rPr>
              <a:t> -&gt; max transposition</a:t>
            </a:r>
          </a:p>
        </p:txBody>
      </p:sp>
      <p:cxnSp>
        <p:nvCxnSpPr>
          <p:cNvPr id="11" name="Straight Arrow Connector 10">
            <a:extLst>
              <a:ext uri="{FF2B5EF4-FFF2-40B4-BE49-F238E27FC236}">
                <a16:creationId xmlns:a16="http://schemas.microsoft.com/office/drawing/2014/main" id="{F6B7FF30-8C0D-0AD3-3A4F-823C15392016}"/>
              </a:ext>
            </a:extLst>
          </p:cNvPr>
          <p:cNvCxnSpPr>
            <a:cxnSpLocks/>
            <a:stCxn id="6" idx="1"/>
          </p:cNvCxnSpPr>
          <p:nvPr/>
        </p:nvCxnSpPr>
        <p:spPr>
          <a:xfrm flipH="1">
            <a:off x="8867775" y="2213854"/>
            <a:ext cx="627273" cy="50077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2349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001CF-7364-4D2F-656C-B2A0CDAE6063}"/>
              </a:ext>
            </a:extLst>
          </p:cNvPr>
          <p:cNvSpPr>
            <a:spLocks noGrp="1"/>
          </p:cNvSpPr>
          <p:nvPr>
            <p:ph type="title"/>
          </p:nvPr>
        </p:nvSpPr>
        <p:spPr/>
        <p:txBody>
          <a:bodyPr/>
          <a:lstStyle/>
          <a:p>
            <a:r>
              <a:rPr lang="en-US" dirty="0"/>
              <a:t>SST Flow Frequency Results</a:t>
            </a:r>
          </a:p>
        </p:txBody>
      </p:sp>
      <p:pic>
        <p:nvPicPr>
          <p:cNvPr id="4" name="Picture 3">
            <a:extLst>
              <a:ext uri="{FF2B5EF4-FFF2-40B4-BE49-F238E27FC236}">
                <a16:creationId xmlns:a16="http://schemas.microsoft.com/office/drawing/2014/main" id="{1F987DDD-12FD-E481-CE8F-CD2A84EE7FAB}"/>
              </a:ext>
            </a:extLst>
          </p:cNvPr>
          <p:cNvPicPr>
            <a:picLocks noChangeAspect="1"/>
          </p:cNvPicPr>
          <p:nvPr/>
        </p:nvPicPr>
        <p:blipFill>
          <a:blip r:embed="rId3"/>
          <a:stretch>
            <a:fillRect/>
          </a:stretch>
        </p:blipFill>
        <p:spPr>
          <a:xfrm>
            <a:off x="352379" y="1690688"/>
            <a:ext cx="5220518" cy="3503090"/>
          </a:xfrm>
          <a:prstGeom prst="rect">
            <a:avLst/>
          </a:prstGeom>
        </p:spPr>
      </p:pic>
      <p:pic>
        <p:nvPicPr>
          <p:cNvPr id="6" name="Picture 5">
            <a:extLst>
              <a:ext uri="{FF2B5EF4-FFF2-40B4-BE49-F238E27FC236}">
                <a16:creationId xmlns:a16="http://schemas.microsoft.com/office/drawing/2014/main" id="{36CE1024-A722-6FD6-5040-7CC7382DDBED}"/>
              </a:ext>
            </a:extLst>
          </p:cNvPr>
          <p:cNvPicPr>
            <a:picLocks noChangeAspect="1"/>
          </p:cNvPicPr>
          <p:nvPr/>
        </p:nvPicPr>
        <p:blipFill>
          <a:blip r:embed="rId4"/>
          <a:stretch>
            <a:fillRect/>
          </a:stretch>
        </p:blipFill>
        <p:spPr>
          <a:xfrm>
            <a:off x="352379" y="1690688"/>
            <a:ext cx="1248493" cy="1893547"/>
          </a:xfrm>
          <a:prstGeom prst="rect">
            <a:avLst/>
          </a:prstGeom>
        </p:spPr>
      </p:pic>
      <p:pic>
        <p:nvPicPr>
          <p:cNvPr id="7" name="Picture 6">
            <a:extLst>
              <a:ext uri="{FF2B5EF4-FFF2-40B4-BE49-F238E27FC236}">
                <a16:creationId xmlns:a16="http://schemas.microsoft.com/office/drawing/2014/main" id="{508C3865-23E0-5ADA-CF50-2F408D42CF8D}"/>
              </a:ext>
            </a:extLst>
          </p:cNvPr>
          <p:cNvPicPr>
            <a:picLocks noChangeAspect="1"/>
          </p:cNvPicPr>
          <p:nvPr/>
        </p:nvPicPr>
        <p:blipFill>
          <a:blip r:embed="rId5"/>
          <a:stretch>
            <a:fillRect/>
          </a:stretch>
        </p:blipFill>
        <p:spPr>
          <a:xfrm>
            <a:off x="6050280" y="1690688"/>
            <a:ext cx="6093729" cy="4066989"/>
          </a:xfrm>
          <a:prstGeom prst="rect">
            <a:avLst/>
          </a:prstGeom>
        </p:spPr>
      </p:pic>
      <p:sp>
        <p:nvSpPr>
          <p:cNvPr id="8" name="TextBox 7">
            <a:extLst>
              <a:ext uri="{FF2B5EF4-FFF2-40B4-BE49-F238E27FC236}">
                <a16:creationId xmlns:a16="http://schemas.microsoft.com/office/drawing/2014/main" id="{DCA824EA-DD01-0FFA-E2CD-73B08A14B861}"/>
              </a:ext>
            </a:extLst>
          </p:cNvPr>
          <p:cNvSpPr txBox="1"/>
          <p:nvPr/>
        </p:nvSpPr>
        <p:spPr>
          <a:xfrm>
            <a:off x="10018923" y="684824"/>
            <a:ext cx="1630152" cy="830997"/>
          </a:xfrm>
          <a:prstGeom prst="rect">
            <a:avLst/>
          </a:prstGeom>
          <a:solidFill>
            <a:schemeClr val="bg1"/>
          </a:solidFill>
        </p:spPr>
        <p:txBody>
          <a:bodyPr wrap="square" rtlCol="0">
            <a:spAutoFit/>
          </a:bodyPr>
          <a:lstStyle/>
          <a:p>
            <a:r>
              <a:rPr lang="en-US" sz="2400" b="1" dirty="0">
                <a:solidFill>
                  <a:srgbClr val="C00000"/>
                </a:solidFill>
                <a:effectLst>
                  <a:outerShdw blurRad="38100" dist="38100" dir="2700000" algn="tl">
                    <a:srgbClr val="000000">
                      <a:alpha val="43137"/>
                    </a:srgbClr>
                  </a:outerShdw>
                </a:effectLst>
                <a:latin typeface="Lato" panose="020F0502020204030203" pitchFamily="34" charset="0"/>
              </a:rPr>
              <a:t>Non-Linearity</a:t>
            </a:r>
          </a:p>
        </p:txBody>
      </p:sp>
      <p:cxnSp>
        <p:nvCxnSpPr>
          <p:cNvPr id="9" name="Straight Arrow Connector 8">
            <a:extLst>
              <a:ext uri="{FF2B5EF4-FFF2-40B4-BE49-F238E27FC236}">
                <a16:creationId xmlns:a16="http://schemas.microsoft.com/office/drawing/2014/main" id="{06BEC179-58CD-7541-0C89-845AC8C7861D}"/>
              </a:ext>
            </a:extLst>
          </p:cNvPr>
          <p:cNvCxnSpPr>
            <a:cxnSpLocks/>
            <a:stCxn id="8" idx="2"/>
          </p:cNvCxnSpPr>
          <p:nvPr/>
        </p:nvCxnSpPr>
        <p:spPr>
          <a:xfrm>
            <a:off x="10833999" y="1515821"/>
            <a:ext cx="341207" cy="1275004"/>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9058A80F-1C5A-A0F5-7D25-61D5E2412212}"/>
              </a:ext>
            </a:extLst>
          </p:cNvPr>
          <p:cNvSpPr txBox="1"/>
          <p:nvPr/>
        </p:nvSpPr>
        <p:spPr>
          <a:xfrm>
            <a:off x="9128432" y="3724182"/>
            <a:ext cx="2711189" cy="830997"/>
          </a:xfrm>
          <a:prstGeom prst="rect">
            <a:avLst/>
          </a:prstGeom>
          <a:solidFill>
            <a:schemeClr val="bg1"/>
          </a:solidFill>
        </p:spPr>
        <p:txBody>
          <a:bodyPr wrap="square" rtlCol="0">
            <a:spAutoFit/>
          </a:bodyPr>
          <a:lstStyle/>
          <a:p>
            <a:r>
              <a:rPr lang="en-US" sz="1600" b="1" dirty="0">
                <a:effectLst>
                  <a:outerShdw blurRad="38100" dist="38100" dir="2700000" algn="tl">
                    <a:srgbClr val="000000">
                      <a:alpha val="43137"/>
                    </a:srgbClr>
                  </a:outerShdw>
                </a:effectLst>
                <a:latin typeface="Lato" panose="020F0502020204030203" pitchFamily="34" charset="0"/>
              </a:rPr>
              <a:t>1,000 </a:t>
            </a:r>
            <a:r>
              <a:rPr lang="en-US" sz="1600" b="1" dirty="0" err="1">
                <a:effectLst>
                  <a:outerShdw blurRad="38100" dist="38100" dir="2700000" algn="tl">
                    <a:srgbClr val="000000">
                      <a:alpha val="43137"/>
                    </a:srgbClr>
                  </a:outerShdw>
                </a:effectLst>
                <a:latin typeface="Lato" panose="020F0502020204030203" pitchFamily="34" charset="0"/>
              </a:rPr>
              <a:t>yr</a:t>
            </a:r>
            <a:r>
              <a:rPr lang="en-US" sz="1600" b="1" dirty="0">
                <a:effectLst>
                  <a:outerShdw blurRad="38100" dist="38100" dir="2700000" algn="tl">
                    <a:srgbClr val="000000">
                      <a:alpha val="43137"/>
                    </a:srgbClr>
                  </a:outerShdw>
                </a:effectLst>
                <a:latin typeface="Lato" panose="020F0502020204030203" pitchFamily="34" charset="0"/>
              </a:rPr>
              <a:t> x</a:t>
            </a:r>
          </a:p>
          <a:p>
            <a:r>
              <a:rPr lang="en-US" sz="1600" b="1" dirty="0">
                <a:effectLst>
                  <a:outerShdw blurRad="38100" dist="38100" dir="2700000" algn="tl">
                    <a:srgbClr val="000000">
                      <a:alpha val="43137"/>
                    </a:srgbClr>
                  </a:outerShdw>
                </a:effectLst>
                <a:latin typeface="Lato" panose="020F0502020204030203" pitchFamily="34" charset="0"/>
              </a:rPr>
              <a:t>10 transpositions/</a:t>
            </a:r>
            <a:r>
              <a:rPr lang="en-US" sz="1600" b="1" dirty="0" err="1">
                <a:effectLst>
                  <a:outerShdw blurRad="38100" dist="38100" dir="2700000" algn="tl">
                    <a:srgbClr val="000000">
                      <a:alpha val="43137"/>
                    </a:srgbClr>
                  </a:outerShdw>
                </a:effectLst>
                <a:latin typeface="Lato" panose="020F0502020204030203" pitchFamily="34" charset="0"/>
              </a:rPr>
              <a:t>yr</a:t>
            </a:r>
            <a:r>
              <a:rPr lang="en-US" sz="1600" b="1" dirty="0">
                <a:effectLst>
                  <a:outerShdw blurRad="38100" dist="38100" dir="2700000" algn="tl">
                    <a:srgbClr val="000000">
                      <a:alpha val="43137"/>
                    </a:srgbClr>
                  </a:outerShdw>
                </a:effectLst>
                <a:latin typeface="Lato" panose="020F0502020204030203" pitchFamily="34" charset="0"/>
              </a:rPr>
              <a:t> -&gt;</a:t>
            </a:r>
            <a:br>
              <a:rPr lang="en-US" sz="1600" b="1" dirty="0">
                <a:effectLst>
                  <a:outerShdw blurRad="38100" dist="38100" dir="2700000" algn="tl">
                    <a:srgbClr val="000000">
                      <a:alpha val="43137"/>
                    </a:srgbClr>
                  </a:outerShdw>
                </a:effectLst>
                <a:latin typeface="Lato" panose="020F0502020204030203" pitchFamily="34" charset="0"/>
              </a:rPr>
            </a:br>
            <a:r>
              <a:rPr lang="en-US" sz="1600" b="1" dirty="0">
                <a:effectLst>
                  <a:outerShdw blurRad="38100" dist="38100" dir="2700000" algn="tl">
                    <a:srgbClr val="000000">
                      <a:alpha val="43137"/>
                    </a:srgbClr>
                  </a:outerShdw>
                </a:effectLst>
                <a:latin typeface="Lato" panose="020F0502020204030203" pitchFamily="34" charset="0"/>
              </a:rPr>
              <a:t>max transposition</a:t>
            </a:r>
          </a:p>
        </p:txBody>
      </p:sp>
      <p:sp>
        <p:nvSpPr>
          <p:cNvPr id="15" name="TextBox 14">
            <a:extLst>
              <a:ext uri="{FF2B5EF4-FFF2-40B4-BE49-F238E27FC236}">
                <a16:creationId xmlns:a16="http://schemas.microsoft.com/office/drawing/2014/main" id="{39F043F1-3D5B-8AB9-0A05-41DA6FEC452A}"/>
              </a:ext>
            </a:extLst>
          </p:cNvPr>
          <p:cNvSpPr txBox="1"/>
          <p:nvPr/>
        </p:nvSpPr>
        <p:spPr>
          <a:xfrm>
            <a:off x="1465405" y="5193778"/>
            <a:ext cx="3828092" cy="584775"/>
          </a:xfrm>
          <a:prstGeom prst="rect">
            <a:avLst/>
          </a:prstGeom>
          <a:solidFill>
            <a:schemeClr val="bg1"/>
          </a:solidFill>
        </p:spPr>
        <p:txBody>
          <a:bodyPr wrap="square" rtlCol="0">
            <a:spAutoFit/>
          </a:bodyPr>
          <a:lstStyle/>
          <a:p>
            <a:pPr algn="ctr"/>
            <a:r>
              <a:rPr lang="en-US" sz="1600" b="1" dirty="0">
                <a:effectLst>
                  <a:outerShdw blurRad="38100" dist="38100" dir="2700000" algn="tl">
                    <a:srgbClr val="000000">
                      <a:alpha val="43137"/>
                    </a:srgbClr>
                  </a:outerShdw>
                </a:effectLst>
                <a:latin typeface="Lato" panose="020F0502020204030203" pitchFamily="34" charset="0"/>
              </a:rPr>
              <a:t>10,000 transpositions showing those greater than 2,000 </a:t>
            </a:r>
            <a:r>
              <a:rPr lang="en-US" sz="1600" b="1" dirty="0" err="1">
                <a:effectLst>
                  <a:outerShdw blurRad="38100" dist="38100" dir="2700000" algn="tl">
                    <a:srgbClr val="000000">
                      <a:alpha val="43137"/>
                    </a:srgbClr>
                  </a:outerShdw>
                </a:effectLst>
                <a:latin typeface="Lato" panose="020F0502020204030203" pitchFamily="34" charset="0"/>
              </a:rPr>
              <a:t>cfs</a:t>
            </a:r>
            <a:r>
              <a:rPr lang="en-US" sz="1600" b="1" dirty="0">
                <a:effectLst>
                  <a:outerShdw blurRad="38100" dist="38100" dir="2700000" algn="tl">
                    <a:srgbClr val="000000">
                      <a:alpha val="43137"/>
                    </a:srgbClr>
                  </a:outerShdw>
                </a:effectLst>
                <a:latin typeface="Lato" panose="020F0502020204030203" pitchFamily="34" charset="0"/>
              </a:rPr>
              <a:t> at Marion</a:t>
            </a:r>
          </a:p>
        </p:txBody>
      </p:sp>
    </p:spTree>
    <p:extLst>
      <p:ext uri="{BB962C8B-B14F-4D97-AF65-F5344CB8AC3E}">
        <p14:creationId xmlns:p14="http://schemas.microsoft.com/office/powerpoint/2010/main" val="317994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001CF-7364-4D2F-656C-B2A0CDAE6063}"/>
              </a:ext>
            </a:extLst>
          </p:cNvPr>
          <p:cNvSpPr>
            <a:spLocks noGrp="1"/>
          </p:cNvSpPr>
          <p:nvPr>
            <p:ph type="title"/>
          </p:nvPr>
        </p:nvSpPr>
        <p:spPr/>
        <p:txBody>
          <a:bodyPr/>
          <a:lstStyle/>
          <a:p>
            <a:r>
              <a:rPr lang="en-US" dirty="0"/>
              <a:t>Additional SST Resources</a:t>
            </a:r>
          </a:p>
        </p:txBody>
      </p:sp>
      <p:sp>
        <p:nvSpPr>
          <p:cNvPr id="3" name="Content Placeholder 2">
            <a:extLst>
              <a:ext uri="{FF2B5EF4-FFF2-40B4-BE49-F238E27FC236}">
                <a16:creationId xmlns:a16="http://schemas.microsoft.com/office/drawing/2014/main" id="{E42714E1-18EF-6830-CD44-A31A519DF112}"/>
              </a:ext>
            </a:extLst>
          </p:cNvPr>
          <p:cNvSpPr>
            <a:spLocks noGrp="1"/>
          </p:cNvSpPr>
          <p:nvPr>
            <p:ph idx="1"/>
          </p:nvPr>
        </p:nvSpPr>
        <p:spPr>
          <a:xfrm>
            <a:off x="838200" y="1789766"/>
            <a:ext cx="10515600" cy="4082116"/>
          </a:xfrm>
        </p:spPr>
        <p:txBody>
          <a:bodyPr>
            <a:normAutofit fontScale="92500" lnSpcReduction="10000"/>
          </a:bodyPr>
          <a:lstStyle/>
          <a:p>
            <a:r>
              <a:rPr lang="en-US" dirty="0"/>
              <a:t>HEC Newsletter on FEMA’s FFRD Initiative</a:t>
            </a:r>
          </a:p>
          <a:p>
            <a:pPr lvl="1"/>
            <a:r>
              <a:rPr lang="en-US" dirty="0">
                <a:hlinkClick r:id="rId3"/>
              </a:rPr>
              <a:t>https://www.hec.usace.army.mil/confluence/hecnews/spring-2023/fema-s-future-of-flood-risk-data-initiative</a:t>
            </a:r>
            <a:r>
              <a:rPr lang="en-US" dirty="0"/>
              <a:t> </a:t>
            </a:r>
          </a:p>
          <a:p>
            <a:r>
              <a:rPr lang="en-US" dirty="0"/>
              <a:t>HEC Newsletter on Stochastic Storm Transposition in HEC-HMS</a:t>
            </a:r>
          </a:p>
          <a:p>
            <a:pPr lvl="1"/>
            <a:r>
              <a:rPr lang="en-US" dirty="0">
                <a:hlinkClick r:id="rId4"/>
              </a:rPr>
              <a:t>https://www.hec.usace.army.mil/confluence/hecnews/spring-2023/stochastic-storm-transposition-in-hec-hms</a:t>
            </a:r>
            <a:endParaRPr lang="en-US" dirty="0"/>
          </a:p>
          <a:p>
            <a:r>
              <a:rPr lang="en-US" dirty="0"/>
              <a:t>HEC Technical Seminar on Precipitation and Flow Frequency Analysis Using Stochastic Storm Transposition</a:t>
            </a:r>
          </a:p>
          <a:p>
            <a:pPr lvl="1"/>
            <a:r>
              <a:rPr lang="en-US" dirty="0">
                <a:hlinkClick r:id="rId5"/>
              </a:rPr>
              <a:t>https://www.youtube.com/watch?v=AZMGbCK4d7w</a:t>
            </a:r>
            <a:endParaRPr lang="en-US" dirty="0"/>
          </a:p>
          <a:p>
            <a:r>
              <a:rPr lang="en-US" dirty="0"/>
              <a:t>2023Q4 HEC-HMS Stochastic Storm Transposition Quarterly Webinar</a:t>
            </a:r>
          </a:p>
          <a:p>
            <a:pPr lvl="1"/>
            <a:r>
              <a:rPr lang="en-US" dirty="0">
                <a:hlinkClick r:id="rId6"/>
              </a:rPr>
              <a:t>https://www.youtube.com/watch?v=vy1alePFTg4&amp;t=11s</a:t>
            </a:r>
            <a:r>
              <a:rPr lang="en-US" dirty="0"/>
              <a:t> </a:t>
            </a:r>
          </a:p>
        </p:txBody>
      </p:sp>
    </p:spTree>
    <p:extLst>
      <p:ext uri="{BB962C8B-B14F-4D97-AF65-F5344CB8AC3E}">
        <p14:creationId xmlns:p14="http://schemas.microsoft.com/office/powerpoint/2010/main" val="2963517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EC1BB9-3A88-41F1-8217-BA9BBBBD8919}"/>
              </a:ext>
            </a:extLst>
          </p:cNvPr>
          <p:cNvSpPr>
            <a:spLocks noGrp="1"/>
          </p:cNvSpPr>
          <p:nvPr>
            <p:ph type="title"/>
          </p:nvPr>
        </p:nvSpPr>
        <p:spPr/>
        <p:txBody>
          <a:bodyPr/>
          <a:lstStyle/>
          <a:p>
            <a:r>
              <a:rPr lang="en-US" dirty="0"/>
              <a:t>Questions?</a:t>
            </a:r>
          </a:p>
        </p:txBody>
      </p:sp>
      <p:sp>
        <p:nvSpPr>
          <p:cNvPr id="5" name="Text Placeholder 4">
            <a:extLst>
              <a:ext uri="{FF2B5EF4-FFF2-40B4-BE49-F238E27FC236}">
                <a16:creationId xmlns:a16="http://schemas.microsoft.com/office/drawing/2014/main" id="{0B4596D0-AD12-4CCE-8D6D-CD1E65C9CE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62859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36D7EA-D099-1CA4-E1AC-FD7CDF942748}"/>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FC14CA7B-516C-3244-E098-74ABE7976442}"/>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BEBB1D26-FDDB-563C-54E3-667BB463EA43}"/>
              </a:ext>
            </a:extLst>
          </p:cNvPr>
          <p:cNvPicPr>
            <a:picLocks noChangeAspect="1"/>
          </p:cNvPicPr>
          <p:nvPr/>
        </p:nvPicPr>
        <p:blipFill>
          <a:blip r:embed="rId2"/>
          <a:stretch>
            <a:fillRect/>
          </a:stretch>
        </p:blipFill>
        <p:spPr>
          <a:xfrm>
            <a:off x="3646104" y="287358"/>
            <a:ext cx="5195374" cy="6488827"/>
          </a:xfrm>
          <a:prstGeom prst="rect">
            <a:avLst/>
          </a:prstGeom>
        </p:spPr>
      </p:pic>
      <p:pic>
        <p:nvPicPr>
          <p:cNvPr id="6" name="Picture 5">
            <a:extLst>
              <a:ext uri="{FF2B5EF4-FFF2-40B4-BE49-F238E27FC236}">
                <a16:creationId xmlns:a16="http://schemas.microsoft.com/office/drawing/2014/main" id="{94284067-C81A-6913-0FE1-4ACA3AFB01FB}"/>
              </a:ext>
            </a:extLst>
          </p:cNvPr>
          <p:cNvPicPr>
            <a:picLocks noChangeAspect="1"/>
          </p:cNvPicPr>
          <p:nvPr/>
        </p:nvPicPr>
        <p:blipFill>
          <a:blip r:embed="rId3"/>
          <a:stretch>
            <a:fillRect/>
          </a:stretch>
        </p:blipFill>
        <p:spPr>
          <a:xfrm>
            <a:off x="9979236" y="203760"/>
            <a:ext cx="1962439" cy="1962439"/>
          </a:xfrm>
          <a:prstGeom prst="rect">
            <a:avLst/>
          </a:prstGeom>
        </p:spPr>
      </p:pic>
    </p:spTree>
    <p:extLst>
      <p:ext uri="{BB962C8B-B14F-4D97-AF65-F5344CB8AC3E}">
        <p14:creationId xmlns:p14="http://schemas.microsoft.com/office/powerpoint/2010/main" val="8005020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36D7EA-D099-1CA4-E1AC-FD7CDF942748}"/>
              </a:ext>
            </a:extLst>
          </p:cNvPr>
          <p:cNvSpPr>
            <a:spLocks noGrp="1"/>
          </p:cNvSpPr>
          <p:nvPr>
            <p:ph type="title"/>
          </p:nvPr>
        </p:nvSpPr>
        <p:spPr/>
        <p:txBody>
          <a:bodyPr/>
          <a:lstStyle/>
          <a:p>
            <a:r>
              <a:rPr lang="en-US" dirty="0"/>
              <a:t>Hydrologic Scenarios</a:t>
            </a:r>
          </a:p>
        </p:txBody>
      </p:sp>
      <p:sp>
        <p:nvSpPr>
          <p:cNvPr id="3" name="Content Placeholder 2">
            <a:extLst>
              <a:ext uri="{FF2B5EF4-FFF2-40B4-BE49-F238E27FC236}">
                <a16:creationId xmlns:a16="http://schemas.microsoft.com/office/drawing/2014/main" id="{FC14CA7B-516C-3244-E098-74ABE7976442}"/>
              </a:ext>
            </a:extLst>
          </p:cNvPr>
          <p:cNvSpPr>
            <a:spLocks noGrp="1"/>
          </p:cNvSpPr>
          <p:nvPr>
            <p:ph idx="1"/>
          </p:nvPr>
        </p:nvSpPr>
        <p:spPr>
          <a:xfrm>
            <a:off x="838200" y="1825625"/>
            <a:ext cx="9239451" cy="4351338"/>
          </a:xfrm>
        </p:spPr>
        <p:txBody>
          <a:bodyPr/>
          <a:lstStyle/>
          <a:p>
            <a:r>
              <a:rPr lang="en-US" dirty="0"/>
              <a:t>Three different antecedent condition scenarios were analyzed</a:t>
            </a:r>
          </a:p>
        </p:txBody>
      </p:sp>
      <p:pic>
        <p:nvPicPr>
          <p:cNvPr id="6" name="Picture 5">
            <a:extLst>
              <a:ext uri="{FF2B5EF4-FFF2-40B4-BE49-F238E27FC236}">
                <a16:creationId xmlns:a16="http://schemas.microsoft.com/office/drawing/2014/main" id="{94284067-C81A-6913-0FE1-4ACA3AFB01FB}"/>
              </a:ext>
            </a:extLst>
          </p:cNvPr>
          <p:cNvPicPr>
            <a:picLocks noChangeAspect="1"/>
          </p:cNvPicPr>
          <p:nvPr/>
        </p:nvPicPr>
        <p:blipFill>
          <a:blip r:embed="rId2"/>
          <a:stretch>
            <a:fillRect/>
          </a:stretch>
        </p:blipFill>
        <p:spPr>
          <a:xfrm>
            <a:off x="9979236" y="203760"/>
            <a:ext cx="1962439" cy="1962439"/>
          </a:xfrm>
          <a:prstGeom prst="rect">
            <a:avLst/>
          </a:prstGeom>
        </p:spPr>
      </p:pic>
      <p:pic>
        <p:nvPicPr>
          <p:cNvPr id="7" name="Picture 6">
            <a:extLst>
              <a:ext uri="{FF2B5EF4-FFF2-40B4-BE49-F238E27FC236}">
                <a16:creationId xmlns:a16="http://schemas.microsoft.com/office/drawing/2014/main" id="{005A5627-7FA5-DBFA-4269-CE4E9345989B}"/>
              </a:ext>
            </a:extLst>
          </p:cNvPr>
          <p:cNvPicPr>
            <a:picLocks noChangeAspect="1"/>
          </p:cNvPicPr>
          <p:nvPr/>
        </p:nvPicPr>
        <p:blipFill>
          <a:blip r:embed="rId3"/>
          <a:stretch>
            <a:fillRect/>
          </a:stretch>
        </p:blipFill>
        <p:spPr>
          <a:xfrm>
            <a:off x="2556643" y="2720449"/>
            <a:ext cx="8869013" cy="3772426"/>
          </a:xfrm>
          <a:prstGeom prst="rect">
            <a:avLst/>
          </a:prstGeom>
        </p:spPr>
      </p:pic>
    </p:spTree>
    <p:extLst>
      <p:ext uri="{BB962C8B-B14F-4D97-AF65-F5344CB8AC3E}">
        <p14:creationId xmlns:p14="http://schemas.microsoft.com/office/powerpoint/2010/main" val="22460394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36D7EA-D099-1CA4-E1AC-FD7CDF942748}"/>
              </a:ext>
            </a:extLst>
          </p:cNvPr>
          <p:cNvSpPr>
            <a:spLocks noGrp="1"/>
          </p:cNvSpPr>
          <p:nvPr>
            <p:ph type="title"/>
          </p:nvPr>
        </p:nvSpPr>
        <p:spPr/>
        <p:txBody>
          <a:bodyPr/>
          <a:lstStyle/>
          <a:p>
            <a:r>
              <a:rPr lang="en-US" dirty="0"/>
              <a:t>Silver Jacket study results</a:t>
            </a:r>
          </a:p>
        </p:txBody>
      </p:sp>
      <p:pic>
        <p:nvPicPr>
          <p:cNvPr id="6" name="Picture 5">
            <a:extLst>
              <a:ext uri="{FF2B5EF4-FFF2-40B4-BE49-F238E27FC236}">
                <a16:creationId xmlns:a16="http://schemas.microsoft.com/office/drawing/2014/main" id="{94284067-C81A-6913-0FE1-4ACA3AFB01FB}"/>
              </a:ext>
            </a:extLst>
          </p:cNvPr>
          <p:cNvPicPr>
            <a:picLocks noChangeAspect="1"/>
          </p:cNvPicPr>
          <p:nvPr/>
        </p:nvPicPr>
        <p:blipFill>
          <a:blip r:embed="rId2"/>
          <a:stretch>
            <a:fillRect/>
          </a:stretch>
        </p:blipFill>
        <p:spPr>
          <a:xfrm>
            <a:off x="9979236" y="203760"/>
            <a:ext cx="1962439" cy="1962439"/>
          </a:xfrm>
          <a:prstGeom prst="rect">
            <a:avLst/>
          </a:prstGeom>
        </p:spPr>
      </p:pic>
      <p:pic>
        <p:nvPicPr>
          <p:cNvPr id="9" name="Picture 8">
            <a:extLst>
              <a:ext uri="{FF2B5EF4-FFF2-40B4-BE49-F238E27FC236}">
                <a16:creationId xmlns:a16="http://schemas.microsoft.com/office/drawing/2014/main" id="{DBC14734-E914-F190-C66D-9B53277DEBD9}"/>
              </a:ext>
            </a:extLst>
          </p:cNvPr>
          <p:cNvPicPr>
            <a:picLocks noChangeAspect="1"/>
          </p:cNvPicPr>
          <p:nvPr/>
        </p:nvPicPr>
        <p:blipFill>
          <a:blip r:embed="rId3"/>
          <a:stretch>
            <a:fillRect/>
          </a:stretch>
        </p:blipFill>
        <p:spPr>
          <a:xfrm>
            <a:off x="2083944" y="1756315"/>
            <a:ext cx="7895292" cy="5012086"/>
          </a:xfrm>
          <a:prstGeom prst="rect">
            <a:avLst/>
          </a:prstGeom>
        </p:spPr>
      </p:pic>
    </p:spTree>
    <p:extLst>
      <p:ext uri="{BB962C8B-B14F-4D97-AF65-F5344CB8AC3E}">
        <p14:creationId xmlns:p14="http://schemas.microsoft.com/office/powerpoint/2010/main" val="10448511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36D7EA-D099-1CA4-E1AC-FD7CDF942748}"/>
              </a:ext>
            </a:extLst>
          </p:cNvPr>
          <p:cNvSpPr>
            <a:spLocks noGrp="1"/>
          </p:cNvSpPr>
          <p:nvPr>
            <p:ph type="title"/>
          </p:nvPr>
        </p:nvSpPr>
        <p:spPr/>
        <p:txBody>
          <a:bodyPr/>
          <a:lstStyle/>
          <a:p>
            <a:r>
              <a:rPr lang="en-US" dirty="0"/>
              <a:t>Silver Jacket study results</a:t>
            </a:r>
          </a:p>
        </p:txBody>
      </p:sp>
      <p:pic>
        <p:nvPicPr>
          <p:cNvPr id="6" name="Picture 5">
            <a:extLst>
              <a:ext uri="{FF2B5EF4-FFF2-40B4-BE49-F238E27FC236}">
                <a16:creationId xmlns:a16="http://schemas.microsoft.com/office/drawing/2014/main" id="{94284067-C81A-6913-0FE1-4ACA3AFB01FB}"/>
              </a:ext>
            </a:extLst>
          </p:cNvPr>
          <p:cNvPicPr>
            <a:picLocks noChangeAspect="1"/>
          </p:cNvPicPr>
          <p:nvPr/>
        </p:nvPicPr>
        <p:blipFill>
          <a:blip r:embed="rId2"/>
          <a:stretch>
            <a:fillRect/>
          </a:stretch>
        </p:blipFill>
        <p:spPr>
          <a:xfrm>
            <a:off x="9979236" y="203760"/>
            <a:ext cx="1962439" cy="1962439"/>
          </a:xfrm>
          <a:prstGeom prst="rect">
            <a:avLst/>
          </a:prstGeom>
        </p:spPr>
      </p:pic>
      <p:pic>
        <p:nvPicPr>
          <p:cNvPr id="4" name="Picture 3">
            <a:extLst>
              <a:ext uri="{FF2B5EF4-FFF2-40B4-BE49-F238E27FC236}">
                <a16:creationId xmlns:a16="http://schemas.microsoft.com/office/drawing/2014/main" id="{BDCAA6FE-327E-29BD-6BA5-137E07C138A5}"/>
              </a:ext>
            </a:extLst>
          </p:cNvPr>
          <p:cNvPicPr>
            <a:picLocks noChangeAspect="1"/>
          </p:cNvPicPr>
          <p:nvPr/>
        </p:nvPicPr>
        <p:blipFill>
          <a:blip r:embed="rId3"/>
          <a:stretch>
            <a:fillRect/>
          </a:stretch>
        </p:blipFill>
        <p:spPr>
          <a:xfrm>
            <a:off x="2473534" y="1325450"/>
            <a:ext cx="7505702" cy="5437137"/>
          </a:xfrm>
          <a:prstGeom prst="rect">
            <a:avLst/>
          </a:prstGeom>
        </p:spPr>
      </p:pic>
    </p:spTree>
    <p:extLst>
      <p:ext uri="{BB962C8B-B14F-4D97-AF65-F5344CB8AC3E}">
        <p14:creationId xmlns:p14="http://schemas.microsoft.com/office/powerpoint/2010/main" val="42682384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4886</TotalTime>
  <Words>1541</Words>
  <Application>Microsoft Office PowerPoint</Application>
  <PresentationFormat>Widescreen</PresentationFormat>
  <Paragraphs>215</Paragraphs>
  <Slides>54</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54</vt:i4>
      </vt:variant>
    </vt:vector>
  </HeadingPairs>
  <TitlesOfParts>
    <vt:vector size="62" baseType="lpstr">
      <vt:lpstr>Arial</vt:lpstr>
      <vt:lpstr>Calibri</vt:lpstr>
      <vt:lpstr>Cambria Math</vt:lpstr>
      <vt:lpstr>Franklin Gothic Medium</vt:lpstr>
      <vt:lpstr>Lato</vt:lpstr>
      <vt:lpstr>roboto-regular</vt:lpstr>
      <vt:lpstr>Wingdings</vt:lpstr>
      <vt:lpstr>Office Theme</vt:lpstr>
      <vt:lpstr>Optimization and Uncertainty Analysis Case Study</vt:lpstr>
      <vt:lpstr>Purpose</vt:lpstr>
      <vt:lpstr>Outline</vt:lpstr>
      <vt:lpstr>Optimization of Historical Storms</vt:lpstr>
      <vt:lpstr>Purpose of Storm Optimization</vt:lpstr>
      <vt:lpstr>PowerPoint Presentation</vt:lpstr>
      <vt:lpstr>Hydrologic Scenarios</vt:lpstr>
      <vt:lpstr>Silver Jacket study results</vt:lpstr>
      <vt:lpstr>Silver Jacket study results</vt:lpstr>
      <vt:lpstr>Silver Jacket study results</vt:lpstr>
      <vt:lpstr>Silver Jacket study results</vt:lpstr>
      <vt:lpstr>Silver Jacket study results</vt:lpstr>
      <vt:lpstr>Silver Jackets study workflow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HEC-HMS Meteorology Setup</vt:lpstr>
      <vt:lpstr>Grid Transposition: Under the Hood</vt:lpstr>
      <vt:lpstr>HEC-HMS Optimization Setup</vt:lpstr>
      <vt:lpstr>Optimization</vt:lpstr>
      <vt:lpstr>Optimization</vt:lpstr>
      <vt:lpstr>Additional Gridded Storm Optimization Resources</vt:lpstr>
      <vt:lpstr>Stochastic Storm Transposition</vt:lpstr>
      <vt:lpstr>Future of Flood Risk Data Background</vt:lpstr>
      <vt:lpstr>Future of Flood Risk Data Background</vt:lpstr>
      <vt:lpstr>Overview of SST Method</vt:lpstr>
      <vt:lpstr>Overview of SST Method</vt:lpstr>
      <vt:lpstr>PowerPoint Presentation</vt:lpstr>
      <vt:lpstr>PowerPoint Presentation</vt:lpstr>
      <vt:lpstr>Building a Catalog</vt:lpstr>
      <vt:lpstr>Severity Criteria</vt:lpstr>
      <vt:lpstr>Transposing Storms</vt:lpstr>
      <vt:lpstr>SST Precipitation-Frequency </vt:lpstr>
      <vt:lpstr>Precipitation → Flow</vt:lpstr>
      <vt:lpstr>SST Flow Frequency </vt:lpstr>
      <vt:lpstr>SST</vt:lpstr>
      <vt:lpstr>SST in HMS</vt:lpstr>
      <vt:lpstr>SST in HMS</vt:lpstr>
      <vt:lpstr>Restricted Points</vt:lpstr>
      <vt:lpstr>SST in HMS – Restricting Transposition Points</vt:lpstr>
      <vt:lpstr>Output and Results</vt:lpstr>
      <vt:lpstr>Post-Processing for Frequency Curves</vt:lpstr>
      <vt:lpstr>Pilot Study Site</vt:lpstr>
      <vt:lpstr>Pilot Study Site</vt:lpstr>
      <vt:lpstr>SST Precipitation Frequency Results</vt:lpstr>
      <vt:lpstr>SST Flow Frequency Results</vt:lpstr>
      <vt:lpstr>Additional SST Resources</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Storm Transposition</dc:title>
  <dc:creator>Karlovits, Gregory S CIV USARMY CEIWR (USA)</dc:creator>
  <cp:lastModifiedBy>Willis, Joshua R CIV USARMY CEIWR (USA)</cp:lastModifiedBy>
  <cp:revision>381</cp:revision>
  <dcterms:created xsi:type="dcterms:W3CDTF">2022-03-09T16:42:08Z</dcterms:created>
  <dcterms:modified xsi:type="dcterms:W3CDTF">2024-06-26T18:19:27Z</dcterms:modified>
</cp:coreProperties>
</file>