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4"/>
  </p:notesMasterIdLst>
  <p:handoutMasterIdLst>
    <p:handoutMasterId r:id="rId75"/>
  </p:handoutMasterIdLst>
  <p:sldIdLst>
    <p:sldId id="337" r:id="rId2"/>
    <p:sldId id="339" r:id="rId3"/>
    <p:sldId id="303" r:id="rId4"/>
    <p:sldId id="329" r:id="rId5"/>
    <p:sldId id="333" r:id="rId6"/>
    <p:sldId id="334" r:id="rId7"/>
    <p:sldId id="304" r:id="rId8"/>
    <p:sldId id="330" r:id="rId9"/>
    <p:sldId id="331" r:id="rId10"/>
    <p:sldId id="335" r:id="rId11"/>
    <p:sldId id="336" r:id="rId12"/>
    <p:sldId id="340" r:id="rId13"/>
    <p:sldId id="320" r:id="rId14"/>
    <p:sldId id="360" r:id="rId15"/>
    <p:sldId id="262" r:id="rId16"/>
    <p:sldId id="264" r:id="rId17"/>
    <p:sldId id="361" r:id="rId18"/>
    <p:sldId id="265" r:id="rId19"/>
    <p:sldId id="266" r:id="rId20"/>
    <p:sldId id="267" r:id="rId21"/>
    <p:sldId id="338" r:id="rId22"/>
    <p:sldId id="268" r:id="rId23"/>
    <p:sldId id="357" r:id="rId24"/>
    <p:sldId id="263" r:id="rId25"/>
    <p:sldId id="341" r:id="rId26"/>
    <p:sldId id="321" r:id="rId27"/>
    <p:sldId id="362" r:id="rId28"/>
    <p:sldId id="363" r:id="rId29"/>
    <p:sldId id="364" r:id="rId30"/>
    <p:sldId id="342" r:id="rId31"/>
    <p:sldId id="354" r:id="rId32"/>
    <p:sldId id="306" r:id="rId33"/>
    <p:sldId id="307" r:id="rId34"/>
    <p:sldId id="365" r:id="rId35"/>
    <p:sldId id="353" r:id="rId36"/>
    <p:sldId id="366" r:id="rId37"/>
    <p:sldId id="367" r:id="rId38"/>
    <p:sldId id="355" r:id="rId39"/>
    <p:sldId id="343" r:id="rId40"/>
    <p:sldId id="308" r:id="rId41"/>
    <p:sldId id="275" r:id="rId42"/>
    <p:sldId id="369" r:id="rId43"/>
    <p:sldId id="278" r:id="rId44"/>
    <p:sldId id="310" r:id="rId45"/>
    <p:sldId id="311" r:id="rId46"/>
    <p:sldId id="312" r:id="rId47"/>
    <p:sldId id="317" r:id="rId48"/>
    <p:sldId id="313" r:id="rId49"/>
    <p:sldId id="314" r:id="rId50"/>
    <p:sldId id="315" r:id="rId51"/>
    <p:sldId id="344" r:id="rId52"/>
    <p:sldId id="309" r:id="rId53"/>
    <p:sldId id="383" r:id="rId54"/>
    <p:sldId id="373" r:id="rId55"/>
    <p:sldId id="280" r:id="rId56"/>
    <p:sldId id="318" r:id="rId57"/>
    <p:sldId id="319" r:id="rId58"/>
    <p:sldId id="345" r:id="rId59"/>
    <p:sldId id="374" r:id="rId60"/>
    <p:sldId id="375" r:id="rId61"/>
    <p:sldId id="370" r:id="rId62"/>
    <p:sldId id="316" r:id="rId63"/>
    <p:sldId id="377" r:id="rId64"/>
    <p:sldId id="346" r:id="rId65"/>
    <p:sldId id="347" r:id="rId66"/>
    <p:sldId id="371" r:id="rId67"/>
    <p:sldId id="286" r:id="rId68"/>
    <p:sldId id="378" r:id="rId69"/>
    <p:sldId id="348" r:id="rId70"/>
    <p:sldId id="349" r:id="rId71"/>
    <p:sldId id="379" r:id="rId72"/>
    <p:sldId id="380" r:id="rId7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E3D03FC-D232-D34A-BCE5-588910C66506}" name="Coe, Lauren A CIV IWR" initials="CLACI" userId="S::Lauren.A.Coe@usace.army.mil::395aa31e-6199-4afa-8d2d-5549bdb9445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623" autoAdjust="0"/>
    <p:restoredTop sz="87138" autoAdjust="0"/>
  </p:normalViewPr>
  <p:slideViewPr>
    <p:cSldViewPr>
      <p:cViewPr varScale="1">
        <p:scale>
          <a:sx n="137" d="100"/>
          <a:sy n="137" d="100"/>
        </p:scale>
        <p:origin x="2382"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10"/>
    </p:cViewPr>
  </p:sorterViewPr>
  <p:notesViewPr>
    <p:cSldViewPr>
      <p:cViewPr varScale="1">
        <p:scale>
          <a:sx n="65" d="100"/>
          <a:sy n="65" d="100"/>
        </p:scale>
        <p:origin x="3082" y="4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microsoft.com/office/2018/10/relationships/authors" Targe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F950DC1-7C49-4147-BAF7-4FF2D50C5F61}" type="datetimeFigureOut">
              <a:rPr lang="en-US" smtClean="0"/>
              <a:t>7/30/2024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4808D2-F5BF-4653-9DF4-2F50EA3CB19D}" type="slidenum">
              <a:rPr lang="en-US" smtClean="0"/>
              <a:t>‹#›</a:t>
            </a:fld>
            <a:endParaRPr lang="en-US"/>
          </a:p>
        </p:txBody>
      </p:sp>
    </p:spTree>
    <p:extLst>
      <p:ext uri="{BB962C8B-B14F-4D97-AF65-F5344CB8AC3E}">
        <p14:creationId xmlns:p14="http://schemas.microsoft.com/office/powerpoint/2010/main" val="38219713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884BC3-5FC2-400F-9CF4-E3D2CF087CA6}" type="datetimeFigureOut">
              <a:rPr lang="en-US" smtClean="0"/>
              <a:pPr/>
              <a:t>7/30/2024</a:t>
            </a:fld>
            <a:endParaRPr lang="en-US"/>
          </a:p>
        </p:txBody>
      </p:sp>
      <p:sp>
        <p:nvSpPr>
          <p:cNvPr id="4" name="Slide Image Placeholder 3"/>
          <p:cNvSpPr>
            <a:spLocks noGrp="1" noRot="1" noChangeAspect="1"/>
          </p:cNvSpPr>
          <p:nvPr>
            <p:ph type="sldImg" idx="2"/>
          </p:nvPr>
        </p:nvSpPr>
        <p:spPr>
          <a:xfrm>
            <a:off x="777240" y="548640"/>
            <a:ext cx="5257800" cy="3943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240" y="4572000"/>
            <a:ext cx="52578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FBC57C-89AC-4665-8D9E-F09DF8887FF4}" type="slidenum">
              <a:rPr lang="en-US" smtClean="0"/>
              <a:pPr/>
              <a:t>‹#›</a:t>
            </a:fld>
            <a:endParaRPr lang="en-US"/>
          </a:p>
        </p:txBody>
      </p:sp>
    </p:spTree>
    <p:extLst>
      <p:ext uri="{BB962C8B-B14F-4D97-AF65-F5344CB8AC3E}">
        <p14:creationId xmlns:p14="http://schemas.microsoft.com/office/powerpoint/2010/main" val="3233631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ftp://nhdftp.usgs.gov/SubRegions/"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a:t>
            </a:fld>
            <a:endParaRPr lang="en-US"/>
          </a:p>
        </p:txBody>
      </p:sp>
      <p:sp>
        <p:nvSpPr>
          <p:cNvPr id="62468" name="Rectangle 3"/>
          <p:cNvSpPr>
            <a:spLocks noGrp="1" noChangeArrowheads="1"/>
          </p:cNvSpPr>
          <p:nvPr>
            <p:ph type="body" idx="1"/>
          </p:nvPr>
        </p:nvSpPr>
        <p:spPr/>
        <p:txBody>
          <a:bodyPr>
            <a:normAutofit/>
          </a:bodyPr>
          <a:lstStyle/>
          <a:p>
            <a:pPr>
              <a:spcBef>
                <a:spcPct val="50000"/>
              </a:spcBef>
            </a:pPr>
            <a:r>
              <a:rPr lang="en-US" sz="1200" dirty="0"/>
              <a:t>Basin models can be created without Georeferenced elements. Element icons can be added to the basin model - a stick-figure representation. However, </a:t>
            </a:r>
          </a:p>
          <a:p>
            <a:pPr marL="342900" indent="-342900">
              <a:spcBef>
                <a:spcPct val="50000"/>
              </a:spcBef>
              <a:buFont typeface="Arial" panose="020B0604020202020204" pitchFamily="34" charset="0"/>
              <a:buChar char="•"/>
            </a:pPr>
            <a:r>
              <a:rPr lang="en-US" sz="1200" dirty="0"/>
              <a:t>Tools are available to convert existing elements to georeferenced elements using shapefiles </a:t>
            </a:r>
          </a:p>
          <a:p>
            <a:pPr marL="342900" indent="-342900">
              <a:spcBef>
                <a:spcPct val="50000"/>
              </a:spcBef>
              <a:buFont typeface="Arial" panose="020B0604020202020204" pitchFamily="34" charset="0"/>
              <a:buChar char="•"/>
            </a:pPr>
            <a:r>
              <a:rPr lang="en-US" sz="1200" dirty="0"/>
              <a:t>Tools are available to import georeferenced subbasin and reach elements using shapefiles</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057354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13</a:t>
            </a:fld>
            <a:endParaRPr lang="en-US"/>
          </a:p>
        </p:txBody>
      </p:sp>
      <p:sp>
        <p:nvSpPr>
          <p:cNvPr id="62468" name="Rectangle 3"/>
          <p:cNvSpPr>
            <a:spLocks noGrp="1" noChangeArrowheads="1"/>
          </p:cNvSpPr>
          <p:nvPr>
            <p:ph type="body" idx="1"/>
          </p:nvPr>
        </p:nvSpPr>
        <p:spPr/>
        <p:txBody>
          <a:bodyPr>
            <a:normAutofit/>
          </a:bodyPr>
          <a:lstStyle/>
          <a:p>
            <a:r>
              <a:rPr lang="en-US" dirty="0"/>
              <a:t>One</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1691932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14</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0497792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p:txBody>
          <a:bodyPr/>
          <a:lstStyle/>
          <a:p>
            <a:fld id="{7DA06DE9-D36D-4746-B51D-5BEDFDC192C1}" type="slidenum">
              <a:rPr lang="en-US" smtClean="0"/>
              <a:pPr/>
              <a:t>15</a:t>
            </a:fld>
            <a:endParaRPr lang="en-US"/>
          </a:p>
        </p:txBody>
      </p:sp>
      <p:sp>
        <p:nvSpPr>
          <p:cNvPr id="53252" name="Rectangle 3"/>
          <p:cNvSpPr>
            <a:spLocks noGrp="1" noChangeArrowheads="1"/>
          </p:cNvSpPr>
          <p:nvPr>
            <p:ph type="body" idx="1"/>
          </p:nvPr>
        </p:nvSpPr>
        <p:spPr/>
        <p:txBody>
          <a:bodyPr>
            <a:normAutofit/>
          </a:bodyPr>
          <a:lstStyle/>
          <a:p>
            <a:r>
              <a:rPr lang="en-US" dirty="0"/>
              <a:t>Most of the 30-meter and 10-meter DEMs derived from contour maps and mapped hydrography (some from IFSAR).</a:t>
            </a:r>
          </a:p>
          <a:p>
            <a:r>
              <a:rPr lang="en-US" dirty="0"/>
              <a:t>NED is continuously updated.</a:t>
            </a:r>
          </a:p>
          <a:p>
            <a:r>
              <a:rPr lang="en-US" dirty="0"/>
              <a:t>The vertical accuracy for older 30 meter data was +/- 7 meters (production goal).  Newer 10 and 30 meter data has a vertical accuracy of one-half a contour interval (1- 3 meters).  An analysis of 13305 control points showed that the NED RMSE was 2.44 meters (chapter 4 – The National Elevation Dataset, </a:t>
            </a:r>
            <a:r>
              <a:rPr lang="en-US" dirty="0" err="1"/>
              <a:t>Gesch</a:t>
            </a:r>
            <a:r>
              <a:rPr lang="en-US" dirty="0"/>
              <a:t>, D.B. 2007).</a:t>
            </a:r>
          </a:p>
          <a:p>
            <a:r>
              <a:rPr lang="en-US" dirty="0"/>
              <a:t>Can also download imagery, topographic maps, and landuse data.</a:t>
            </a:r>
          </a:p>
          <a:p>
            <a:endParaRPr lang="en-US" dirty="0"/>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3557468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p:txBody>
          <a:bodyPr/>
          <a:lstStyle/>
          <a:p>
            <a:fld id="{F280337D-AC57-40C6-A259-BD60DD49FE6E}" type="slidenum">
              <a:rPr lang="en-US" smtClean="0"/>
              <a:pPr/>
              <a:t>16</a:t>
            </a:fld>
            <a:endParaRPr lang="en-US"/>
          </a:p>
        </p:txBody>
      </p:sp>
      <p:sp>
        <p:nvSpPr>
          <p:cNvPr id="55300"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4975970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p:txBody>
          <a:bodyPr/>
          <a:lstStyle/>
          <a:p>
            <a:fld id="{F280337D-AC57-40C6-A259-BD60DD49FE6E}" type="slidenum">
              <a:rPr lang="en-US" smtClean="0"/>
              <a:pPr/>
              <a:t>17</a:t>
            </a:fld>
            <a:endParaRPr lang="en-US"/>
          </a:p>
        </p:txBody>
      </p:sp>
      <p:sp>
        <p:nvSpPr>
          <p:cNvPr id="55300" name="Rectangle 3"/>
          <p:cNvSpPr>
            <a:spLocks noGrp="1" noChangeArrowheads="1"/>
          </p:cNvSpPr>
          <p:nvPr>
            <p:ph type="body" idx="1"/>
          </p:nvPr>
        </p:nvSpPr>
        <p:spPr/>
        <p:txBody>
          <a:bodyPr>
            <a:normAutofit/>
          </a:bodyPr>
          <a:lstStyle/>
          <a:p>
            <a:r>
              <a:rPr lang="en-US" dirty="0"/>
              <a:t>NED data will be broken up into tiles if file size is too large.  The first step in preparing the data for delineation is to mosaic the tiles into one DEM. </a:t>
            </a:r>
          </a:p>
          <a:p>
            <a:r>
              <a:rPr lang="en-US" dirty="0"/>
              <a:t>Tools are available from ArcToolbox (Data Management </a:t>
            </a:r>
            <a:r>
              <a:rPr lang="en-US" dirty="0">
                <a:sym typeface="Wingdings" pitchFamily="2" charset="2"/>
              </a:rPr>
              <a:t> Raster toolbox)</a:t>
            </a:r>
            <a:r>
              <a:rPr lang="en-US" dirty="0"/>
              <a:t>.</a:t>
            </a:r>
          </a:p>
          <a:p>
            <a:r>
              <a:rPr lang="en-US" dirty="0"/>
              <a:t>If you want to use one raster in all areas and just fill in gaps with secondary or average raster values, this can be done with Mosaic Operator options</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5303188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p:txBody>
          <a:bodyPr/>
          <a:lstStyle/>
          <a:p>
            <a:fld id="{D1ACB84F-D3CE-4906-A1D8-AAB015D86F96}" type="slidenum">
              <a:rPr lang="en-US" smtClean="0"/>
              <a:pPr/>
              <a:t>18</a:t>
            </a:fld>
            <a:endParaRPr lang="en-US"/>
          </a:p>
        </p:txBody>
      </p:sp>
      <p:sp>
        <p:nvSpPr>
          <p:cNvPr id="56324" name="Rectangle 3"/>
          <p:cNvSpPr>
            <a:spLocks noGrp="1" noChangeArrowheads="1"/>
          </p:cNvSpPr>
          <p:nvPr>
            <p:ph type="body" idx="1"/>
          </p:nvPr>
        </p:nvSpPr>
        <p:spPr/>
        <p:txBody>
          <a:bodyPr>
            <a:normAutofit/>
          </a:bodyPr>
          <a:lstStyle/>
          <a:p>
            <a:r>
              <a:rPr lang="en-US" dirty="0"/>
              <a:t>The next step in preparing the DEM for delineation</a:t>
            </a:r>
            <a:r>
              <a:rPr lang="en-US" baseline="0" dirty="0"/>
              <a:t> </a:t>
            </a:r>
            <a:r>
              <a:rPr lang="en-US" dirty="0"/>
              <a:t>is to reproject the DEM to study coordinate system.  Tools are available from ArcToolbox (Data Management </a:t>
            </a:r>
            <a:r>
              <a:rPr lang="en-US" dirty="0">
                <a:sym typeface="Wingdings" pitchFamily="2" charset="2"/>
              </a:rPr>
              <a:t> Projections and Transformations  Raster)</a:t>
            </a:r>
            <a:r>
              <a:rPr lang="en-US" dirty="0"/>
              <a:t>. </a:t>
            </a:r>
          </a:p>
          <a:p>
            <a:endParaRPr lang="en-US" dirty="0"/>
          </a:p>
          <a:p>
            <a:r>
              <a:rPr lang="en-US" dirty="0"/>
              <a:t>All data should be in the same projection to ensure all spatial operations run correctly.  Recommended projections include: UTM, State Plane, and Albers-Equal Area.  Also, horizontal units should be same as vertical units.</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6114252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p:txBody>
          <a:bodyPr/>
          <a:lstStyle/>
          <a:p>
            <a:fld id="{4F2A180E-EC7E-4553-A623-4821CF8870C1}" type="slidenum">
              <a:rPr lang="en-US" smtClean="0"/>
              <a:pPr/>
              <a:t>19</a:t>
            </a:fld>
            <a:endParaRPr lang="en-US"/>
          </a:p>
        </p:txBody>
      </p:sp>
      <p:sp>
        <p:nvSpPr>
          <p:cNvPr id="57348" name="Rectangle 3"/>
          <p:cNvSpPr>
            <a:spLocks noGrp="1" noChangeArrowheads="1"/>
          </p:cNvSpPr>
          <p:nvPr>
            <p:ph type="body" idx="1"/>
          </p:nvPr>
        </p:nvSpPr>
        <p:spPr/>
        <p:txBody>
          <a:bodyPr>
            <a:normAutofit/>
          </a:bodyPr>
          <a:lstStyle/>
          <a:p>
            <a:r>
              <a:rPr lang="en-US" dirty="0"/>
              <a:t>Use the Raster Calculator to convert the vertical units to feet (only if horizontal units are feet).  </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9937934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p:txBody>
          <a:bodyPr/>
          <a:lstStyle/>
          <a:p>
            <a:fld id="{C68C6F26-7E86-495F-98D4-793208C80A7B}" type="slidenum">
              <a:rPr lang="en-US" smtClean="0"/>
              <a:pPr/>
              <a:t>20</a:t>
            </a:fld>
            <a:endParaRPr lang="en-US"/>
          </a:p>
        </p:txBody>
      </p:sp>
      <p:sp>
        <p:nvSpPr>
          <p:cNvPr id="58372" name="Rectangle 3"/>
          <p:cNvSpPr>
            <a:spLocks noGrp="1" noChangeArrowheads="1"/>
          </p:cNvSpPr>
          <p:nvPr>
            <p:ph type="body" idx="1"/>
          </p:nvPr>
        </p:nvSpPr>
        <p:spPr/>
        <p:txBody>
          <a:bodyPr>
            <a:normAutofit/>
          </a:bodyPr>
          <a:lstStyle/>
          <a:p>
            <a:r>
              <a:rPr lang="en-US" dirty="0"/>
              <a:t>This prevents any edge errors near the boundary of the watershed</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7681311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p:txBody>
          <a:bodyPr/>
          <a:lstStyle/>
          <a:p>
            <a:fld id="{C68C6F26-7E86-495F-98D4-793208C80A7B}" type="slidenum">
              <a:rPr lang="en-US" smtClean="0"/>
              <a:pPr/>
              <a:t>21</a:t>
            </a:fld>
            <a:endParaRPr lang="en-US"/>
          </a:p>
        </p:txBody>
      </p:sp>
      <p:sp>
        <p:nvSpPr>
          <p:cNvPr id="58372" name="Rectangle 3"/>
          <p:cNvSpPr>
            <a:spLocks noGrp="1" noChangeArrowheads="1"/>
          </p:cNvSpPr>
          <p:nvPr>
            <p:ph type="body" idx="1"/>
          </p:nvPr>
        </p:nvSpPr>
        <p:spPr/>
        <p:txBody>
          <a:bodyPr>
            <a:normAutofit/>
          </a:bodyPr>
          <a:lstStyle/>
          <a:p>
            <a:r>
              <a:rPr lang="en-US" dirty="0"/>
              <a:t>Clip the grid to speed up processing time.  This example uses the </a:t>
            </a:r>
            <a:r>
              <a:rPr lang="en-US" dirty="0" err="1"/>
              <a:t>Subwatershed</a:t>
            </a:r>
            <a:r>
              <a:rPr lang="en-US" dirty="0"/>
              <a:t> layer from the NHD dataset to set the bounds in the Clip tool (Data Management </a:t>
            </a:r>
            <a:r>
              <a:rPr lang="en-US" dirty="0">
                <a:sym typeface="Wingdings" pitchFamily="2" charset="2"/>
              </a:rPr>
              <a:t> Raster toolbox).  The clip operation reduced the file size from 295 to 152 mb.  The Mask tool is not the same as the clip tool.  Mask keeps the same number of grid cells as the parent raster.  It sets grid cell values outside of the mask to “no data”.  Clip will remove all grid cells outside of the region of interest. </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1588142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p:txBody>
          <a:bodyPr/>
          <a:lstStyle/>
          <a:p>
            <a:fld id="{520FA0C7-C608-40C2-8F77-301E6A7AA2D6}" type="slidenum">
              <a:rPr lang="en-US" smtClean="0"/>
              <a:pPr/>
              <a:t>22</a:t>
            </a:fld>
            <a:endParaRPr lang="en-US"/>
          </a:p>
        </p:txBody>
      </p:sp>
      <p:sp>
        <p:nvSpPr>
          <p:cNvPr id="59396" name="Rectangle 3"/>
          <p:cNvSpPr>
            <a:spLocks noGrp="1" noChangeArrowheads="1"/>
          </p:cNvSpPr>
          <p:nvPr>
            <p:ph type="body" idx="1"/>
          </p:nvPr>
        </p:nvSpPr>
        <p:spPr/>
        <p:txBody>
          <a:bodyPr>
            <a:normAutofit/>
          </a:bodyPr>
          <a:lstStyle/>
          <a:p>
            <a:r>
              <a:rPr lang="en-US" dirty="0"/>
              <a:t>No Data cells need to be removed before using automated delineation tools.  No data cells will prevent the tools from computing the drainage path.  </a:t>
            </a:r>
          </a:p>
          <a:p>
            <a:r>
              <a:rPr lang="en-US" dirty="0"/>
              <a:t>No Data cells could be left over after mosaicking tiles (edges did not exactly line up) or they were part of the NED data.</a:t>
            </a:r>
          </a:p>
          <a:p>
            <a:r>
              <a:rPr lang="en-US" dirty="0"/>
              <a:t>When using the raster calculator, the following equation can be used.  The statements tells the program to replace no data cells with the average grid cell value from a rectangle that is 3 grid cells by 3 grid cells and centered over the No Data grid cell. </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a:t>Con(</a:t>
            </a:r>
            <a:r>
              <a:rPr lang="en-US" b="1" dirty="0" err="1"/>
              <a:t>IsNull</a:t>
            </a:r>
            <a:r>
              <a:rPr lang="en-US" b="1" dirty="0"/>
              <a:t>(“dem”), </a:t>
            </a:r>
            <a:r>
              <a:rPr lang="en-US" b="1" dirty="0" err="1"/>
              <a:t>FocalStatistics</a:t>
            </a:r>
            <a:r>
              <a:rPr lang="en-US" b="1" dirty="0"/>
              <a:t>(‘dem’, </a:t>
            </a:r>
            <a:r>
              <a:rPr lang="en-US" b="1" dirty="0" err="1"/>
              <a:t>NbrRectangle</a:t>
            </a:r>
            <a:r>
              <a:rPr lang="en-US" b="1" dirty="0"/>
              <a:t>(3,3), “Mean”), “dem”) </a:t>
            </a:r>
          </a:p>
          <a:p>
            <a:endParaRPr lang="en-US" dirty="0"/>
          </a:p>
          <a:p>
            <a:endParaRPr lang="en-US" dirty="0"/>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378598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4</a:t>
            </a:fld>
            <a:endParaRPr lang="en-US"/>
          </a:p>
        </p:txBody>
      </p:sp>
      <p:sp>
        <p:nvSpPr>
          <p:cNvPr id="62468" name="Rectangle 3"/>
          <p:cNvSpPr>
            <a:spLocks noGrp="1" noChangeArrowheads="1"/>
          </p:cNvSpPr>
          <p:nvPr>
            <p:ph type="body" idx="1"/>
          </p:nvPr>
        </p:nvSpPr>
        <p:spPr/>
        <p:txBody>
          <a:bodyPr>
            <a:normAutofit/>
          </a:bodyPr>
          <a:lstStyle/>
          <a:p>
            <a:r>
              <a:rPr lang="en-US" dirty="0"/>
              <a:t>GIS</a:t>
            </a:r>
            <a:r>
              <a:rPr lang="en-US" baseline="0" dirty="0"/>
              <a:t> features, subbasins and reaches, can be added to the basin model, or existing elements can be geo-referenced using shapefiles.  The features must exist in a shapefile and have a name attribute in order to import them.  Part of the process of importing the elements is selecting the shapefile and then the attribute in the shapefile that contains the feature’s name.  The GIS feature will be drawn in the basin model using polygons and polylines, and the user can interact with the GIS features.  </a:t>
            </a:r>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973723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p:txBody>
          <a:bodyPr/>
          <a:lstStyle/>
          <a:p>
            <a:fld id="{520FA0C7-C608-40C2-8F77-301E6A7AA2D6}" type="slidenum">
              <a:rPr lang="en-US" smtClean="0"/>
              <a:pPr/>
              <a:t>23</a:t>
            </a:fld>
            <a:endParaRPr lang="en-US"/>
          </a:p>
        </p:txBody>
      </p:sp>
      <p:sp>
        <p:nvSpPr>
          <p:cNvPr id="59396" name="Rectangle 3"/>
          <p:cNvSpPr>
            <a:spLocks noGrp="1" noChangeArrowheads="1"/>
          </p:cNvSpPr>
          <p:nvPr>
            <p:ph type="body" idx="1"/>
          </p:nvPr>
        </p:nvSpPr>
        <p:spPr/>
        <p:txBody>
          <a:bodyPr>
            <a:normAutofit/>
          </a:bodyPr>
          <a:lstStyle/>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a:p>
            <a:endParaRPr lang="en-US" dirty="0"/>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45019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fld id="{E3CE49B2-C076-4B0E-B969-496B4D153411}" type="slidenum">
              <a:rPr lang="en-US" smtClean="0"/>
              <a:pPr/>
              <a:t>24</a:t>
            </a:fld>
            <a:endParaRPr lang="en-US"/>
          </a:p>
        </p:txBody>
      </p:sp>
      <p:sp>
        <p:nvSpPr>
          <p:cNvPr id="54276" name="Rectangle 3"/>
          <p:cNvSpPr>
            <a:spLocks noGrp="1" noChangeArrowheads="1"/>
          </p:cNvSpPr>
          <p:nvPr>
            <p:ph type="body" idx="1"/>
          </p:nvPr>
        </p:nvSpPr>
        <p:spPr/>
        <p:txBody>
          <a:bodyPr>
            <a:normAutofit/>
          </a:bodyPr>
          <a:lstStyle/>
          <a:p>
            <a:r>
              <a:rPr lang="en-US" dirty="0"/>
              <a:t>Can download data from the NHD Viewer or from ftp site (</a:t>
            </a:r>
            <a:r>
              <a:rPr lang="en-US" dirty="0">
                <a:hlinkClick r:id="rId3"/>
              </a:rPr>
              <a:t>ftp://nhdftp.usgs.gov/SubRegions/</a:t>
            </a:r>
            <a:r>
              <a:rPr lang="en-US" dirty="0"/>
              <a:t>) using 4-digit HUC</a:t>
            </a:r>
          </a:p>
          <a:p>
            <a:r>
              <a:rPr lang="en-US" dirty="0"/>
              <a:t>Data layers are in geographic coordinate system (unprojected)</a:t>
            </a:r>
          </a:p>
          <a:p>
            <a:r>
              <a:rPr lang="en-US" dirty="0"/>
              <a:t>NHD data can be used to edit DEM</a:t>
            </a:r>
          </a:p>
          <a:p>
            <a:r>
              <a:rPr lang="en-US" dirty="0"/>
              <a:t>Important Layer: NHD </a:t>
            </a:r>
            <a:r>
              <a:rPr lang="en-US" dirty="0" err="1"/>
              <a:t>Flowline</a:t>
            </a:r>
            <a:r>
              <a:rPr lang="en-US" dirty="0"/>
              <a:t> and Watershed</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2004541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26</a:t>
            </a:fld>
            <a:endParaRPr lang="en-US"/>
          </a:p>
        </p:txBody>
      </p:sp>
      <p:sp>
        <p:nvSpPr>
          <p:cNvPr id="62468" name="Rectangle 3"/>
          <p:cNvSpPr>
            <a:spLocks noGrp="1" noChangeArrowheads="1"/>
          </p:cNvSpPr>
          <p:nvPr>
            <p:ph type="body" idx="1"/>
          </p:nvPr>
        </p:nvSpPr>
        <p:spPr/>
        <p:txBody>
          <a:bodyPr>
            <a:normAutofit/>
          </a:bodyPr>
          <a:lstStyle/>
          <a:p>
            <a:r>
              <a:rPr lang="en-US" dirty="0"/>
              <a:t>One</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7724278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27</a:t>
            </a:fld>
            <a:endParaRPr lang="en-US"/>
          </a:p>
        </p:txBody>
      </p:sp>
      <p:sp>
        <p:nvSpPr>
          <p:cNvPr id="62468" name="Rectangle 3"/>
          <p:cNvSpPr>
            <a:spLocks noGrp="1" noChangeArrowheads="1"/>
          </p:cNvSpPr>
          <p:nvPr>
            <p:ph type="body" idx="1"/>
          </p:nvPr>
        </p:nvSpPr>
        <p:spPr/>
        <p:txBody>
          <a:bodyPr>
            <a:normAutofit/>
          </a:bodyPr>
          <a:lstStyle/>
          <a:p>
            <a:r>
              <a:rPr lang="en-US" dirty="0"/>
              <a:t>One</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285361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28</a:t>
            </a:fld>
            <a:endParaRPr lang="en-US"/>
          </a:p>
        </p:txBody>
      </p:sp>
      <p:sp>
        <p:nvSpPr>
          <p:cNvPr id="62468" name="Rectangle 3"/>
          <p:cNvSpPr>
            <a:spLocks noGrp="1" noChangeArrowheads="1"/>
          </p:cNvSpPr>
          <p:nvPr>
            <p:ph type="body" idx="1"/>
          </p:nvPr>
        </p:nvSpPr>
        <p:spPr/>
        <p:txBody>
          <a:bodyPr>
            <a:normAutofit/>
          </a:bodyPr>
          <a:lstStyle/>
          <a:p>
            <a:r>
              <a:rPr lang="en-US" dirty="0"/>
              <a:t>One</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5096729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29</a:t>
            </a:fld>
            <a:endParaRPr lang="en-US"/>
          </a:p>
        </p:txBody>
      </p:sp>
      <p:sp>
        <p:nvSpPr>
          <p:cNvPr id="62468" name="Rectangle 3"/>
          <p:cNvSpPr>
            <a:spLocks noGrp="1" noChangeArrowheads="1"/>
          </p:cNvSpPr>
          <p:nvPr>
            <p:ph type="body" idx="1"/>
          </p:nvPr>
        </p:nvSpPr>
        <p:spPr/>
        <p:txBody>
          <a:bodyPr>
            <a:normAutofit/>
          </a:bodyPr>
          <a:lstStyle/>
          <a:p>
            <a:r>
              <a:rPr lang="en-US" dirty="0"/>
              <a:t>One</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8087660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p:txBody>
          <a:bodyPr/>
          <a:lstStyle/>
          <a:p>
            <a:fld id="{FDC134FC-E0A1-4FD0-8D8A-616F6B76EC9A}" type="slidenum">
              <a:rPr lang="en-US" smtClean="0"/>
              <a:pPr/>
              <a:t>31</a:t>
            </a:fld>
            <a:endParaRPr lang="en-US"/>
          </a:p>
        </p:txBody>
      </p:sp>
      <p:sp>
        <p:nvSpPr>
          <p:cNvPr id="61444" name="Rectangle 3"/>
          <p:cNvSpPr>
            <a:spLocks noGrp="1" noChangeArrowheads="1"/>
          </p:cNvSpPr>
          <p:nvPr>
            <p:ph type="body" idx="1"/>
          </p:nvPr>
        </p:nvSpPr>
        <p:spPr/>
        <p:txBody>
          <a:bodyPr>
            <a:normAutofit/>
          </a:bodyPr>
          <a:lstStyle/>
          <a:p>
            <a:r>
              <a:rPr lang="en-US" dirty="0"/>
              <a:t>The Terrain </a:t>
            </a:r>
            <a:r>
              <a:rPr lang="en-US" dirty="0" err="1"/>
              <a:t>Reconditioner</a:t>
            </a:r>
            <a:r>
              <a:rPr lang="en-US" dirty="0"/>
              <a:t> consists of two steps. The first step is a build walls step and the second step is a burn streams step. The picture on the left represents an unaltered terrain dataset that is overlaid with two shapefile datasets. In this example the red shapefile represents HUC12 zones from the USGS’ watershed boundary dataset and it is used to build walls. The blue shapefile represents a stream network from the national hydrography dataset which is used for burning streams. The picture on the right represents what a reconditioned terrain might look like after using the Terrain </a:t>
            </a:r>
            <a:r>
              <a:rPr lang="en-US" dirty="0" err="1"/>
              <a:t>Reconditioner</a:t>
            </a:r>
            <a:r>
              <a:rPr lang="en-US" dirty="0"/>
              <a:t> tool. Notice how the elevations have been raised for the cells that intersected the red shapefile that was used to build walls. Also notice how the cell elevations that intersected the blue shapefile have been lowered to burn streams. Lastly, notice how the cells that were lowered for burn streams appear to transition smoothly to the unaltered cells. On the flip side, the cells that were raised for build walls appear to have a sharp transition. This is because a buffer was specified. More on that later. First let’s talk about a few scenarios where you might want to build walls and/or burn streams in your HMS model.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9093001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p:txBody>
          <a:bodyPr/>
          <a:lstStyle/>
          <a:p>
            <a:fld id="{FDC134FC-E0A1-4FD0-8D8A-616F6B76EC9A}" type="slidenum">
              <a:rPr lang="en-US" smtClean="0"/>
              <a:pPr/>
              <a:t>32</a:t>
            </a:fld>
            <a:endParaRPr lang="en-US"/>
          </a:p>
        </p:txBody>
      </p:sp>
      <p:sp>
        <p:nvSpPr>
          <p:cNvPr id="61444" name="Rectangle 3"/>
          <p:cNvSpPr>
            <a:spLocks noGrp="1" noChangeArrowheads="1"/>
          </p:cNvSpPr>
          <p:nvPr>
            <p:ph type="body" idx="1"/>
          </p:nvPr>
        </p:nvSpPr>
        <p:spPr/>
        <p:txBody>
          <a:bodyPr>
            <a:normAutofit/>
          </a:bodyPr>
          <a:lstStyle/>
          <a:p>
            <a:r>
              <a:rPr lang="en-US" dirty="0"/>
              <a:t>Let’s talk about a scenario where building walls might come in handy. In this picture, the subbasin delineations outlined in Red are published, </a:t>
            </a:r>
            <a:r>
              <a:rPr lang="en-US" dirty="0" err="1"/>
              <a:t>handdrawn</a:t>
            </a:r>
            <a:r>
              <a:rPr lang="en-US" dirty="0"/>
              <a:t> subbasin boundaries from the NRCS.  Those outlined in Black were generated by an automated GIS delineation tool using a 10meter digital elevation map.  Notice how the published boundaries differ in a few of the subbasins. Let’s say that the hydrologic study you are involved in requires that your subbasins perfectly match the published NRCS data shown in red. This is a scenario where you could use the Terrain </a:t>
            </a:r>
            <a:r>
              <a:rPr lang="en-US" dirty="0" err="1"/>
              <a:t>Reconditioner</a:t>
            </a:r>
            <a:r>
              <a:rPr lang="en-US" dirty="0"/>
              <a:t> Build walls step in HMS. You could input the published watershed boundary data as a shapefile, raise the cell elevations that intersect the shapefile, and thereby force the delineations in HMS to match the published ones. What about a scenario where you might want to burn streams? Let’s say you want to use the 2D diffusion wave transform method in HMS to model how runoff moves over the terrain and collects at a subbasin outlet. But let’s say you have a coarse terrain data set that doesn’t fully capture the channel bathymetry. What you could do in this scenario, is use the Terrain </a:t>
            </a:r>
            <a:r>
              <a:rPr lang="en-US" dirty="0" err="1"/>
              <a:t>Reconditioner</a:t>
            </a:r>
            <a:r>
              <a:rPr lang="en-US" dirty="0"/>
              <a:t> Burn streams step by inputting a shapefile that represents the stream network, specify a smooth buffer, and gradually lower the cells that fall under or near the intersection of the shapefile.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7671257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33</a:t>
            </a:fld>
            <a:endParaRPr lang="en-US"/>
          </a:p>
        </p:txBody>
      </p:sp>
      <p:sp>
        <p:nvSpPr>
          <p:cNvPr id="62468" name="Rectangle 3"/>
          <p:cNvSpPr>
            <a:spLocks noGrp="1" noChangeArrowheads="1"/>
          </p:cNvSpPr>
          <p:nvPr>
            <p:ph type="body" idx="1"/>
          </p:nvPr>
        </p:nvSpPr>
        <p:spPr/>
        <p:txBody>
          <a:bodyPr>
            <a:normAutofit/>
          </a:bodyPr>
          <a:lstStyle/>
          <a:p>
            <a:r>
              <a:rPr lang="en-US" sz="1200" b="0" i="0" kern="1200" dirty="0">
                <a:solidFill>
                  <a:schemeClr val="tx1"/>
                </a:solidFill>
                <a:effectLst/>
                <a:latin typeface="+mn-lt"/>
                <a:ea typeface="+mn-ea"/>
                <a:cs typeface="+mn-cs"/>
              </a:rPr>
              <a:t>The Terrain Reconditioning is part of the GIS workflow in HMS, but it is optional. It can often times be skipped altogether, but as we saw in the previous slide there are several scenarios where it can be useful. The first step of the Terrain Reconditioning wizard allows you to build walls. If you only desire to burn streams, you can leave the build walls inputs blank and skip to the second step of the wizard. Unless you desire to skip a step, a shapefile path must be specified. You can specify a smooth buffer and elevation adjustment, a sharp elevation adjustment or both. As we discussed earlier, if your goal is to force the HMS subbasin delineations to match an existing dataset, then only a sharp raise height is necessary when building walls. For many cases, buffering and smooth height elevation adjustments are most applicable if you wish to burn streams. Let’s take a closer at smooth elevation adjustments compared to sharp elevation adjustments.</a:t>
            </a:r>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9876360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34</a:t>
            </a:fld>
            <a:endParaRPr lang="en-US"/>
          </a:p>
        </p:txBody>
      </p:sp>
      <p:sp>
        <p:nvSpPr>
          <p:cNvPr id="62468" name="Rectangle 3"/>
          <p:cNvSpPr>
            <a:spLocks noGrp="1" noChangeArrowheads="1"/>
          </p:cNvSpPr>
          <p:nvPr>
            <p:ph type="body" idx="1"/>
          </p:nvPr>
        </p:nvSpPr>
        <p:spPr/>
        <p:txBody>
          <a:bodyPr>
            <a:normAutofit/>
          </a:bodyPr>
          <a:lstStyle/>
          <a:p>
            <a:r>
              <a:rPr lang="en-US" dirty="0"/>
              <a:t>This slide shows a cross-section of a terrain dataset near a channel. The black dot represents a stream shapefile going into the screen and the solid orange line represents the original unaltered elevations at this cross-section. The gridded blue rectangle represents the cells of a raster dataset. The picture on the right is an illustration of what happens with the terrain </a:t>
            </a:r>
            <a:r>
              <a:rPr lang="en-US" dirty="0" err="1"/>
              <a:t>reconditioner</a:t>
            </a:r>
            <a:r>
              <a:rPr lang="en-US" dirty="0"/>
              <a:t> burn streams step. In this case, the use has specified a streams shapefile, a smooth buffer of 2 cells, and a smooth drop of 5 feet. The program lowers the elevation of the cell directly below the stream line the 5 feet distance and then gradually lowers the other cells within the buffer so that there is a smooth transition to the existing grade of the cross section.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609289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5</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219777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35</a:t>
            </a:fld>
            <a:endParaRPr lang="en-US"/>
          </a:p>
        </p:txBody>
      </p:sp>
      <p:sp>
        <p:nvSpPr>
          <p:cNvPr id="62468" name="Rectangle 3"/>
          <p:cNvSpPr>
            <a:spLocks noGrp="1" noChangeArrowheads="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Again, this slide shows a cross-section of a terrain dataset near a channel. Only this time, the picture on the right is an illustration of what happens with the terrain </a:t>
            </a:r>
            <a:r>
              <a:rPr lang="en-US" dirty="0" err="1"/>
              <a:t>reconditioner</a:t>
            </a:r>
            <a:r>
              <a:rPr lang="en-US" dirty="0"/>
              <a:t> burn streams step when only a sharp drop is specified. The program lowers the elevation of the cell directly below the stream line the 5 feet distance and that’s it. No buffering operation is performed. </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2033066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36</a:t>
            </a:fld>
            <a:endParaRPr lang="en-US"/>
          </a:p>
        </p:txBody>
      </p:sp>
      <p:sp>
        <p:nvSpPr>
          <p:cNvPr id="62468" name="Rectangle 3"/>
          <p:cNvSpPr>
            <a:spLocks noGrp="1" noChangeArrowheads="1"/>
          </p:cNvSpPr>
          <p:nvPr>
            <p:ph type="body" idx="1"/>
          </p:nvPr>
        </p:nvSpPr>
        <p:spPr/>
        <p:txBody>
          <a:bodyPr>
            <a:normAutofit/>
          </a:bodyPr>
          <a:lstStyle/>
          <a:p>
            <a:r>
              <a:rPr lang="en-US" dirty="0"/>
              <a:t>If you wish, you can specify a smooth and a sharp elevation adjustment with the Terrain </a:t>
            </a:r>
            <a:r>
              <a:rPr lang="en-US" dirty="0" err="1"/>
              <a:t>Reconditioner</a:t>
            </a:r>
            <a:r>
              <a:rPr lang="en-US" dirty="0"/>
              <a:t> tool. The program will compute the smooth adjustment first, and then the sharp adjustment will be in addition to the smooth adjustment. So if you have a smooth drop of 5 feet and a sharp drop of 1 foot, the total drop underneath the stream line would be 6 feet.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6490633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37</a:t>
            </a:fld>
            <a:endParaRPr lang="en-US"/>
          </a:p>
        </p:txBody>
      </p:sp>
      <p:sp>
        <p:nvSpPr>
          <p:cNvPr id="62468" name="Rectangle 3"/>
          <p:cNvSpPr>
            <a:spLocks noGrp="1" noChangeArrowheads="1"/>
          </p:cNvSpPr>
          <p:nvPr>
            <p:ph type="body" idx="1"/>
          </p:nvPr>
        </p:nvSpPr>
        <p:spPr/>
        <p:txBody>
          <a:bodyPr>
            <a:normAutofit/>
          </a:bodyPr>
          <a:lstStyle/>
          <a:p>
            <a:r>
              <a:rPr lang="en-US" sz="1200" b="0" i="0" kern="1200" dirty="0">
                <a:solidFill>
                  <a:schemeClr val="tx1"/>
                </a:solidFill>
                <a:effectLst/>
                <a:latin typeface="+mn-lt"/>
                <a:ea typeface="+mn-ea"/>
                <a:cs typeface="+mn-cs"/>
              </a:rPr>
              <a:t>Let’s talk about what happens where walls and streams intersect. If both build walls and burn streams inputs are entered into the terrain reconditioning wizard, the burning of streams will breach the walls near intersections which is what you want to occur. This breaching operation ensures that all cells within the reconditioned terrain drain properly. If you desire to build walls but do not wish to burn streams, </a:t>
            </a:r>
            <a:r>
              <a:rPr lang="en-US" sz="1200" b="1" i="0" kern="1200" dirty="0">
                <a:solidFill>
                  <a:srgbClr val="FF0000"/>
                </a:solidFill>
                <a:effectLst/>
                <a:latin typeface="+mn-lt"/>
                <a:ea typeface="+mn-ea"/>
                <a:cs typeface="+mn-cs"/>
              </a:rPr>
              <a:t>I would highly recommend that you input a burn streams filename but leave the other burn streams inputs at 0 so that your walls are breached at the subbasin outlets.</a:t>
            </a:r>
            <a:r>
              <a:rPr lang="en-US" sz="1200" b="0" i="0" kern="1200" dirty="0">
                <a:solidFill>
                  <a:schemeClr val="tx1"/>
                </a:solidFill>
                <a:effectLst/>
                <a:latin typeface="+mn-lt"/>
                <a:ea typeface="+mn-ea"/>
                <a:cs typeface="+mn-cs"/>
              </a:rPr>
              <a:t> The reason being is that the next step in the HMS GIS workflow is filling sinks. If your walls are not breached, the fill sinks step will essentially backfill the elevations behind the walls until all the cells drain to the outlet. This will result in GIS computations that take longer and can possibly produce some erroneous results.  </a:t>
            </a:r>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0079615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38</a:t>
            </a:fld>
            <a:endParaRPr lang="en-US"/>
          </a:p>
        </p:txBody>
      </p:sp>
      <p:sp>
        <p:nvSpPr>
          <p:cNvPr id="62468" name="Rectangle 3"/>
          <p:cNvSpPr>
            <a:spLocks noGrp="1" noChangeArrowheads="1"/>
          </p:cNvSpPr>
          <p:nvPr>
            <p:ph type="body" idx="1"/>
          </p:nvPr>
        </p:nvSpPr>
        <p:spPr/>
        <p:txBody>
          <a:bodyPr>
            <a:normAutofit/>
          </a:bodyPr>
          <a:lstStyle/>
          <a:p>
            <a:r>
              <a:rPr lang="en-US" dirty="0"/>
              <a:t>This last slide highlights a few additional tips for building walls and burning streams. And really these apply to the whole GIS workflow in HMS. Smaller buffers result in faster run times. The program will allow you to input large buffers, but these are often not necessary. In the case of building walls, a buffer is not really needed at all. A sharp raise will suffice and is much quicker. Clip geospatial data to your modeling domain. This is very important for decreasing file sizes and GIS compute times in HMS. As demonstrated in this model image, it is recommended to create a buffered polygon slightly larger than your area of interest. Clip the terrain data to the buffered polygon as well as any shapefiles that you might use for building walls or burning streams. Lastly, take advantage of allowing HMS to utilize multiple cores. This can help to significantly decrease computation speeds. Alright. That wraps up this lecture on Building Walls and Burning Streams in HMS. Happy Modeling!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1458998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p:txBody>
          <a:bodyPr/>
          <a:lstStyle/>
          <a:p>
            <a:fld id="{CBB70995-6FF7-4399-8B5C-B2D09D3252EB}" type="slidenum">
              <a:rPr lang="en-US" smtClean="0"/>
              <a:pPr/>
              <a:t>40</a:t>
            </a:fld>
            <a:endParaRPr lang="en-US"/>
          </a:p>
        </p:txBody>
      </p:sp>
      <p:sp>
        <p:nvSpPr>
          <p:cNvPr id="52228" name="Rectangle 3"/>
          <p:cNvSpPr>
            <a:spLocks noGrp="1" noChangeArrowheads="1"/>
          </p:cNvSpPr>
          <p:nvPr>
            <p:ph type="body" idx="1"/>
          </p:nvPr>
        </p:nvSpPr>
        <p:spPr/>
        <p:txBody>
          <a:bodyPr>
            <a:normAutofit/>
          </a:bodyPr>
          <a:lstStyle/>
          <a:p>
            <a:r>
              <a:rPr lang="en-US" dirty="0"/>
              <a:t>This slide shows the</a:t>
            </a:r>
            <a:r>
              <a:rPr lang="en-US" baseline="0" dirty="0"/>
              <a:t> HEC-HMS GIS menu.  The delineation process is streamlined for the HEC-HMS workflow.  Using the DEM, the flow direction and accumulation are computed using </a:t>
            </a:r>
            <a:r>
              <a:rPr lang="en-US" baseline="0" dirty="0" err="1"/>
              <a:t>TauDEM</a:t>
            </a:r>
            <a:r>
              <a:rPr lang="en-US" baseline="0" dirty="0"/>
              <a:t>.  Then streams are identified based on a user defined threshold.  Elements are delineated based on the stream threshold and then split and merge options are available for customization. </a:t>
            </a:r>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8176030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Notes Placeholder 2"/>
          <p:cNvSpPr>
            <a:spLocks noGrp="1"/>
          </p:cNvSpPr>
          <p:nvPr>
            <p:ph type="body" idx="1"/>
          </p:nvPr>
        </p:nvSpPr>
        <p:spPr/>
        <p:txBody>
          <a:bodyPr>
            <a:normAutofit/>
          </a:bodyPr>
          <a:lstStyle/>
          <a:p>
            <a:r>
              <a:rPr lang="en-US" dirty="0"/>
              <a:t>The GIS analyzes the </a:t>
            </a:r>
            <a:r>
              <a:rPr lang="en-US" dirty="0" err="1"/>
              <a:t>depressionless</a:t>
            </a:r>
            <a:r>
              <a:rPr lang="en-US" dirty="0"/>
              <a:t> terrain data by applying the 8-point pour model, where water flows across the landscape from cell to cell based on the direction of the greatest elevation gradient.  </a:t>
            </a:r>
          </a:p>
          <a:p>
            <a:endParaRPr lang="en-US" dirty="0"/>
          </a:p>
        </p:txBody>
      </p:sp>
      <p:sp>
        <p:nvSpPr>
          <p:cNvPr id="66564" name="Slide Number Placeholder 3"/>
          <p:cNvSpPr>
            <a:spLocks noGrp="1"/>
          </p:cNvSpPr>
          <p:nvPr>
            <p:ph type="sldNum" sz="quarter" idx="5"/>
          </p:nvPr>
        </p:nvSpPr>
        <p:spPr/>
        <p:txBody>
          <a:bodyPr/>
          <a:lstStyle/>
          <a:p>
            <a:fld id="{0E2E7DF3-ED33-4845-B761-DE9C08FD5D19}" type="slidenum">
              <a:rPr lang="en-US" smtClean="0"/>
              <a:pPr/>
              <a:t>41</a:t>
            </a:fld>
            <a:endParaRPr lang="en-US"/>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49761252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Notes Placeholder 2"/>
          <p:cNvSpPr>
            <a:spLocks noGrp="1"/>
          </p:cNvSpPr>
          <p:nvPr>
            <p:ph type="body" idx="1"/>
          </p:nvPr>
        </p:nvSpPr>
        <p:spPr/>
        <p:txBody>
          <a:bodyPr>
            <a:normAutofit/>
          </a:bodyPr>
          <a:lstStyle/>
          <a:p>
            <a:endParaRPr lang="en-US" dirty="0"/>
          </a:p>
        </p:txBody>
      </p:sp>
      <p:sp>
        <p:nvSpPr>
          <p:cNvPr id="66564" name="Slide Number Placeholder 3"/>
          <p:cNvSpPr>
            <a:spLocks noGrp="1"/>
          </p:cNvSpPr>
          <p:nvPr>
            <p:ph type="sldNum" sz="quarter" idx="5"/>
          </p:nvPr>
        </p:nvSpPr>
        <p:spPr/>
        <p:txBody>
          <a:bodyPr/>
          <a:lstStyle/>
          <a:p>
            <a:fld id="{0E2E7DF3-ED33-4845-B761-DE9C08FD5D19}" type="slidenum">
              <a:rPr lang="en-US" smtClean="0"/>
              <a:pPr/>
              <a:t>42</a:t>
            </a:fld>
            <a:endParaRPr lang="en-US"/>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65166831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43</a:t>
            </a:fld>
            <a:endParaRPr lang="en-US"/>
          </a:p>
        </p:txBody>
      </p:sp>
      <p:sp>
        <p:nvSpPr>
          <p:cNvPr id="69636" name="Rectangle 3"/>
          <p:cNvSpPr>
            <a:spLocks noGrp="1" noChangeArrowheads="1"/>
          </p:cNvSpPr>
          <p:nvPr>
            <p:ph type="body" idx="1"/>
          </p:nvPr>
        </p:nvSpPr>
        <p:spPr/>
        <p:txBody>
          <a:bodyPr>
            <a:normAutofit/>
          </a:bodyPr>
          <a:lstStyle/>
          <a:p>
            <a:r>
              <a:rPr lang="en-US" dirty="0"/>
              <a:t>The source DEM  is the DEM raster that you have downloaded, projected and pre-processed in ArcMap, </a:t>
            </a:r>
            <a:r>
              <a:rPr lang="en-US" dirty="0" err="1"/>
              <a:t>ArcPro</a:t>
            </a:r>
            <a:r>
              <a:rPr lang="en-US" dirty="0"/>
              <a:t> or QGIS -&gt; save in \maps directory</a:t>
            </a:r>
          </a:p>
          <a:p>
            <a:r>
              <a:rPr lang="en-US" dirty="0"/>
              <a:t>The Terrain Dataset is the terrain file created by HMS -&gt; HMS will save in \terrain directory</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4960909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44</a:t>
            </a:fld>
            <a:endParaRPr lang="en-US"/>
          </a:p>
        </p:txBody>
      </p:sp>
      <p:sp>
        <p:nvSpPr>
          <p:cNvPr id="69636" name="Rectangle 3"/>
          <p:cNvSpPr>
            <a:spLocks noGrp="1" noChangeArrowheads="1"/>
          </p:cNvSpPr>
          <p:nvPr>
            <p:ph type="body" idx="1"/>
          </p:nvPr>
        </p:nvSpPr>
        <p:spPr/>
        <p:txBody>
          <a:bodyPr>
            <a:normAutofit/>
          </a:bodyPr>
          <a:lstStyle/>
          <a:p>
            <a:r>
              <a:rPr lang="en-US" dirty="0"/>
              <a:t>Standard Hydrologic Grid is the coordinate system developed by </a:t>
            </a:r>
            <a:r>
              <a:rPr lang="en-US" b="0" i="0" dirty="0">
                <a:solidFill>
                  <a:srgbClr val="111111"/>
                </a:solidFill>
                <a:effectLst/>
                <a:latin typeface="Roboto"/>
              </a:rPr>
              <a:t>Albers equal-area conic map projection on NAD83 datum commonly used for HMS models</a:t>
            </a:r>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51228429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45</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2179379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6</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99685388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46</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4591671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47</a:t>
            </a:fld>
            <a:endParaRPr lang="en-US"/>
          </a:p>
        </p:txBody>
      </p:sp>
      <p:sp>
        <p:nvSpPr>
          <p:cNvPr id="69636" name="Rectangle 3"/>
          <p:cNvSpPr>
            <a:spLocks noGrp="1" noChangeArrowheads="1"/>
          </p:cNvSpPr>
          <p:nvPr>
            <p:ph type="body" idx="1"/>
          </p:nvPr>
        </p:nvSpPr>
        <p:spPr/>
        <p:txBody>
          <a:bodyPr>
            <a:normAutofit/>
          </a:bodyPr>
          <a:lstStyle/>
          <a:p>
            <a:r>
              <a:rPr lang="en-US" dirty="0"/>
              <a:t>After</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2098057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48</a:t>
            </a:fld>
            <a:endParaRPr lang="en-US"/>
          </a:p>
        </p:txBody>
      </p:sp>
      <p:sp>
        <p:nvSpPr>
          <p:cNvPr id="69636" name="Rectangle 3"/>
          <p:cNvSpPr>
            <a:spLocks noGrp="1" noChangeArrowheads="1"/>
          </p:cNvSpPr>
          <p:nvPr>
            <p:ph type="body" idx="1"/>
          </p:nvPr>
        </p:nvSpPr>
        <p:spPr/>
        <p:txBody>
          <a:bodyPr>
            <a:normAutofit/>
          </a:bodyPr>
          <a:lstStyle/>
          <a:p>
            <a:r>
              <a:rPr lang="en-US" dirty="0"/>
              <a:t>After</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19299908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49</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07725994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50</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97295269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52</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15658104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549275"/>
            <a:ext cx="5257800" cy="3943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53</a:t>
            </a:fld>
            <a:endParaRPr lang="en-US"/>
          </a:p>
        </p:txBody>
      </p:sp>
    </p:spTree>
    <p:extLst>
      <p:ext uri="{BB962C8B-B14F-4D97-AF65-F5344CB8AC3E}">
        <p14:creationId xmlns:p14="http://schemas.microsoft.com/office/powerpoint/2010/main" val="286498130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54</a:t>
            </a:fld>
            <a:endParaRPr lang="en-US"/>
          </a:p>
        </p:txBody>
      </p:sp>
      <p:sp>
        <p:nvSpPr>
          <p:cNvPr id="69636"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99964499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55</a:t>
            </a:fld>
            <a:endParaRPr lang="en-US"/>
          </a:p>
        </p:txBody>
      </p:sp>
      <p:sp>
        <p:nvSpPr>
          <p:cNvPr id="71684" name="Rectangle 3"/>
          <p:cNvSpPr>
            <a:spLocks noGrp="1" noChangeArrowheads="1"/>
          </p:cNvSpPr>
          <p:nvPr>
            <p:ph type="body" idx="1"/>
          </p:nvPr>
        </p:nvSpPr>
        <p:spPr/>
        <p:txBody>
          <a:bodyPr>
            <a:normAutofit/>
          </a:bodyPr>
          <a:lstStyle/>
          <a:p>
            <a:r>
              <a:rPr lang="en-US" dirty="0"/>
              <a:t>Similar to placing break points, zoom into the basin model so that the split element location falls on a stream grid cell</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13762939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56</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724605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7</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18284744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57</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29393644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58</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06692602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59</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7340991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60</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96490019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62</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70955126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63</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4270706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64</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94128785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2"/>
          <p:cNvSpPr>
            <a:spLocks noGrp="1" noChangeArrowheads="1"/>
          </p:cNvSpPr>
          <p:nvPr>
            <p:ph type="sldNum" sz="quarter" idx="5"/>
          </p:nvPr>
        </p:nvSpPr>
        <p:spPr/>
        <p:txBody>
          <a:bodyPr/>
          <a:lstStyle/>
          <a:p>
            <a:fld id="{DAD78115-3EA0-4D1E-A4CE-E542FE02F38F}" type="slidenum">
              <a:rPr lang="en-US" smtClean="0"/>
              <a:pPr/>
              <a:t>65</a:t>
            </a:fld>
            <a:endParaRPr lang="en-US"/>
          </a:p>
        </p:txBody>
      </p:sp>
      <p:sp>
        <p:nvSpPr>
          <p:cNvPr id="7168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83291042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p:txBody>
          <a:bodyPr/>
          <a:lstStyle/>
          <a:p>
            <a:fld id="{E3578071-3BA5-4A32-9D65-B23D57A68664}" type="slidenum">
              <a:rPr lang="en-US" smtClean="0"/>
              <a:pPr/>
              <a:t>67</a:t>
            </a:fld>
            <a:endParaRPr lang="en-US"/>
          </a:p>
        </p:txBody>
      </p:sp>
      <p:sp>
        <p:nvSpPr>
          <p:cNvPr id="7782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43133013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p:txBody>
          <a:bodyPr/>
          <a:lstStyle/>
          <a:p>
            <a:fld id="{E3578071-3BA5-4A32-9D65-B23D57A68664}" type="slidenum">
              <a:rPr lang="en-US" smtClean="0"/>
              <a:pPr/>
              <a:t>68</a:t>
            </a:fld>
            <a:endParaRPr lang="en-US"/>
          </a:p>
        </p:txBody>
      </p:sp>
      <p:sp>
        <p:nvSpPr>
          <p:cNvPr id="77828" name="Rectangle 3"/>
          <p:cNvSpPr>
            <a:spLocks noGrp="1" noChangeArrowheads="1"/>
          </p:cNvSpPr>
          <p:nvPr>
            <p:ph type="body" idx="1"/>
          </p:nvPr>
        </p:nvSpPr>
        <p:spPr/>
        <p:txBody>
          <a:bodyPr>
            <a:normAutofit/>
          </a:bodyPr>
          <a:lstStyle/>
          <a:p>
            <a:r>
              <a:rPr lang="en-US" dirty="0"/>
              <a:t>For most applications- use Structured Discretization</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0318817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8</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51349695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p:txBody>
          <a:bodyPr/>
          <a:lstStyle/>
          <a:p>
            <a:fld id="{E3578071-3BA5-4A32-9D65-B23D57A68664}" type="slidenum">
              <a:rPr lang="en-US" smtClean="0"/>
              <a:pPr/>
              <a:t>69</a:t>
            </a:fld>
            <a:endParaRPr lang="en-US"/>
          </a:p>
        </p:txBody>
      </p:sp>
      <p:sp>
        <p:nvSpPr>
          <p:cNvPr id="77828" name="Rectangle 3"/>
          <p:cNvSpPr>
            <a:spLocks noGrp="1" noChangeArrowheads="1"/>
          </p:cNvSpPr>
          <p:nvPr>
            <p:ph type="body" idx="1"/>
          </p:nvPr>
        </p:nvSpPr>
        <p:spPr/>
        <p:txBody>
          <a:bodyPr>
            <a:normAutofit/>
          </a:bodyPr>
          <a:lstStyle/>
          <a:p>
            <a:r>
              <a:rPr lang="en-US" dirty="0"/>
              <a:t>2000 m is default</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72720527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p:txBody>
          <a:bodyPr/>
          <a:lstStyle/>
          <a:p>
            <a:fld id="{E3578071-3BA5-4A32-9D65-B23D57A68664}" type="slidenum">
              <a:rPr lang="en-US" smtClean="0"/>
              <a:pPr/>
              <a:t>70</a:t>
            </a:fld>
            <a:endParaRPr lang="en-US"/>
          </a:p>
        </p:txBody>
      </p:sp>
      <p:sp>
        <p:nvSpPr>
          <p:cNvPr id="7782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36350626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p:txBody>
          <a:bodyPr/>
          <a:lstStyle/>
          <a:p>
            <a:fld id="{E3578071-3BA5-4A32-9D65-B23D57A68664}" type="slidenum">
              <a:rPr lang="en-US" smtClean="0"/>
              <a:pPr/>
              <a:t>71</a:t>
            </a:fld>
            <a:endParaRPr lang="en-US"/>
          </a:p>
        </p:txBody>
      </p:sp>
      <p:sp>
        <p:nvSpPr>
          <p:cNvPr id="7782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0765180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9</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7968601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10</a:t>
            </a:fld>
            <a:endParaRPr lang="en-US"/>
          </a:p>
        </p:txBody>
      </p:sp>
      <p:sp>
        <p:nvSpPr>
          <p:cNvPr id="62468" name="Rectangle 3"/>
          <p:cNvSpPr>
            <a:spLocks noGrp="1" noChangeArrowheads="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Once the GIS</a:t>
            </a:r>
            <a:r>
              <a:rPr lang="en-US" baseline="0" dirty="0"/>
              <a:t> features are added to a basin model, they must be connected in hydrologic order.  Junctions, reservoirs and other elements must be added, and then all the elements connected from upstream to downstream to create the network.  If there is an existing basin model, then the GIS feature import will add subbasin polygons and reach polylines to existing elements that have matching names in the shapefiles. </a:t>
            </a:r>
            <a:endParaRPr lang="en-US" dirty="0"/>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5175650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11</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6335483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a:xfrm>
            <a:off x="28136" y="6629400"/>
            <a:ext cx="2895600" cy="200464"/>
          </a:xfrm>
        </p:spPr>
        <p:txBody>
          <a:bodyPr/>
          <a:lstStyle>
            <a:lvl1pPr>
              <a:defRPr sz="800">
                <a:solidFill>
                  <a:schemeClr val="tx1"/>
                </a:solidFill>
                <a:latin typeface="Arial" panose="020B0604020202020204" pitchFamily="34" charset="0"/>
                <a:cs typeface="Arial" panose="020B0604020202020204" pitchFamily="34" charset="0"/>
              </a:defRPr>
            </a:lvl1pPr>
          </a:lstStyle>
          <a:p>
            <a:r>
              <a:rPr lang="en-US" dirty="0"/>
              <a:t>Hydrologic Engineering Center</a:t>
            </a:r>
          </a:p>
        </p:txBody>
      </p:sp>
      <p:sp>
        <p:nvSpPr>
          <p:cNvPr id="6" name="Slide Number Placeholder 5"/>
          <p:cNvSpPr>
            <a:spLocks noGrp="1"/>
          </p:cNvSpPr>
          <p:nvPr>
            <p:ph type="sldNum" sz="quarter" idx="12"/>
          </p:nvPr>
        </p:nvSpPr>
        <p:spPr>
          <a:xfrm>
            <a:off x="6982264" y="6629400"/>
            <a:ext cx="2133600" cy="200464"/>
          </a:xfrm>
        </p:spPr>
        <p:txBody>
          <a:bodyPr/>
          <a:lstStyle>
            <a:lvl1pPr>
              <a:defRPr sz="800">
                <a:solidFill>
                  <a:schemeClr val="tx1"/>
                </a:solidFill>
                <a:latin typeface="Arial" panose="020B0604020202020204" pitchFamily="34" charset="0"/>
                <a:cs typeface="Arial" panose="020B0604020202020204" pitchFamily="34" charset="0"/>
              </a:defRPr>
            </a:lvl1pPr>
          </a:lstStyle>
          <a:p>
            <a:fld id="{866D7F9A-4F93-4AD8-A546-1A6497458D7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Hydrologic Engineering Center</a:t>
            </a:r>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2558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895600"/>
            <a:ext cx="4040188"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8200" y="224497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895600"/>
            <a:ext cx="4041775"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p:cNvSpPr>
            <a:spLocks noGrp="1"/>
          </p:cNvSpPr>
          <p:nvPr>
            <p:ph type="ftr" sz="quarter" idx="11"/>
          </p:nvPr>
        </p:nvSpPr>
        <p:spPr/>
        <p:txBody>
          <a:bodyPr/>
          <a:lstStyle/>
          <a:p>
            <a:r>
              <a:rPr lang="en-US"/>
              <a:t>Hydrologic Engineering Center</a:t>
            </a:r>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046872"/>
            <a:ext cx="8229600" cy="858128"/>
          </a:xfrm>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Hydrologic Engineering Center</a:t>
            </a:r>
          </a:p>
        </p:txBody>
      </p:sp>
      <p:sp>
        <p:nvSpPr>
          <p:cNvPr id="4" name="Slide Number Placeholder 3"/>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046872"/>
            <a:ext cx="8229600" cy="85812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209800"/>
            <a:ext cx="82296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28136" y="6464739"/>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Hydrologic Engineering Center</a:t>
            </a:r>
          </a:p>
        </p:txBody>
      </p:sp>
      <p:sp>
        <p:nvSpPr>
          <p:cNvPr id="6" name="Slide Number Placeholder 5"/>
          <p:cNvSpPr>
            <a:spLocks noGrp="1"/>
          </p:cNvSpPr>
          <p:nvPr>
            <p:ph type="sldNum" sz="quarter" idx="4"/>
          </p:nvPr>
        </p:nvSpPr>
        <p:spPr>
          <a:xfrm>
            <a:off x="6982264" y="6464739"/>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https://www.hec.usace.army.mil/confluence/hmsdocs/hmsguides/gis-tutorials-and-guides/preparing-terrain-data-for-hec-hms-using-arcmap" TargetMode="External"/><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hyperlink" Target="https://www.hec.usace.army.mil/confluence/hmsdocs/hmsguides/gis-tutorials-and-guides/preparing-terrain-data-for-hec-hms-using-qgis"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23.png"/><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26.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31.png"/><Relationship Id="rId5" Type="http://schemas.microsoft.com/office/2007/relationships/hdphoto" Target="../media/hdphoto1.wdp"/><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43.PNG"/></Relationships>
</file>

<file path=ppt/slides/_rels/slide3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6.xml"/><Relationship Id="rId5" Type="http://schemas.openxmlformats.org/officeDocument/2006/relationships/image" Target="../media/image46.png"/><Relationship Id="rId4" Type="http://schemas.openxmlformats.org/officeDocument/2006/relationships/image" Target="../media/image45.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3.xml"/><Relationship Id="rId1" Type="http://schemas.openxmlformats.org/officeDocument/2006/relationships/slideLayout" Target="../slideLayouts/slideLayout6.xml"/><Relationship Id="rId4" Type="http://schemas.openxmlformats.org/officeDocument/2006/relationships/image" Target="../media/image49.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7.xml"/><Relationship Id="rId1" Type="http://schemas.openxmlformats.org/officeDocument/2006/relationships/slideLayout" Target="../slideLayouts/slideLayout6.xml"/><Relationship Id="rId4" Type="http://schemas.openxmlformats.org/officeDocument/2006/relationships/image" Target="../media/image51.png"/></Relationships>
</file>

<file path=ppt/slides/_rels/slide4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8.xml"/><Relationship Id="rId1" Type="http://schemas.openxmlformats.org/officeDocument/2006/relationships/slideLayout" Target="../slideLayouts/slideLayout6.xml"/><Relationship Id="rId5" Type="http://schemas.openxmlformats.org/officeDocument/2006/relationships/image" Target="../media/image54.png"/><Relationship Id="rId4" Type="http://schemas.openxmlformats.org/officeDocument/2006/relationships/image" Target="../media/image53.png"/></Relationships>
</file>

<file path=ppt/slides/_rels/slide4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9.xml"/><Relationship Id="rId1" Type="http://schemas.openxmlformats.org/officeDocument/2006/relationships/slideLayout" Target="../slideLayouts/slideLayout6.xml"/><Relationship Id="rId4" Type="http://schemas.openxmlformats.org/officeDocument/2006/relationships/image" Target="../media/image56.png"/></Relationships>
</file>

<file path=ppt/slides/_rels/slide4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0.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4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1.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4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2.xml"/><Relationship Id="rId1" Type="http://schemas.openxmlformats.org/officeDocument/2006/relationships/slideLayout" Target="../slideLayouts/slideLayout6.xml"/><Relationship Id="rId4" Type="http://schemas.openxmlformats.org/officeDocument/2006/relationships/image" Target="../media/image60.png"/></Relationships>
</file>

<file path=ppt/slides/_rels/slide4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3.xml"/><Relationship Id="rId1" Type="http://schemas.openxmlformats.org/officeDocument/2006/relationships/slideLayout" Target="../slideLayouts/slideLayout6.xml"/><Relationship Id="rId5" Type="http://schemas.openxmlformats.org/officeDocument/2006/relationships/image" Target="../media/image7.png"/><Relationship Id="rId4" Type="http://schemas.openxmlformats.org/officeDocument/2006/relationships/image" Target="../media/image62.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4.xml"/><Relationship Id="rId1" Type="http://schemas.openxmlformats.org/officeDocument/2006/relationships/slideLayout" Target="../slideLayouts/slideLayout6.xml"/><Relationship Id="rId4" Type="http://schemas.openxmlformats.org/officeDocument/2006/relationships/image" Target="../media/image64.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5.xml"/><Relationship Id="rId1" Type="http://schemas.openxmlformats.org/officeDocument/2006/relationships/slideLayout" Target="../slideLayouts/slideLayout6.xml"/><Relationship Id="rId4" Type="http://schemas.openxmlformats.org/officeDocument/2006/relationships/image" Target="../media/image66.png"/></Relationships>
</file>

<file path=ppt/slides/_rels/slide5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6.xml"/><Relationship Id="rId1" Type="http://schemas.openxmlformats.org/officeDocument/2006/relationships/slideLayout" Target="../slideLayouts/slideLayout6.xml"/><Relationship Id="rId4" Type="http://schemas.openxmlformats.org/officeDocument/2006/relationships/image" Target="../media/image68.png"/></Relationships>
</file>

<file path=ppt/slides/_rels/slide5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8.xml"/><Relationship Id="rId1" Type="http://schemas.openxmlformats.org/officeDocument/2006/relationships/slideLayout" Target="../slideLayouts/slideLayout6.xml"/><Relationship Id="rId4" Type="http://schemas.openxmlformats.org/officeDocument/2006/relationships/image" Target="../media/image71.png"/></Relationships>
</file>

<file path=ppt/slides/_rels/slide5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51.xml"/><Relationship Id="rId1" Type="http://schemas.openxmlformats.org/officeDocument/2006/relationships/slideLayout" Target="../slideLayouts/slideLayout6.xml"/><Relationship Id="rId4" Type="http://schemas.openxmlformats.org/officeDocument/2006/relationships/image" Target="../media/image74.png"/></Relationships>
</file>

<file path=ppt/slides/_rels/slide5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52.xml"/><Relationship Id="rId1" Type="http://schemas.openxmlformats.org/officeDocument/2006/relationships/slideLayout" Target="../slideLayouts/slideLayout6.xml"/><Relationship Id="rId4" Type="http://schemas.openxmlformats.org/officeDocument/2006/relationships/image" Target="../media/image76.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55.xml"/><Relationship Id="rId1" Type="http://schemas.openxmlformats.org/officeDocument/2006/relationships/slideLayout" Target="../slideLayouts/slideLayout6.xml"/><Relationship Id="rId4" Type="http://schemas.openxmlformats.org/officeDocument/2006/relationships/image" Target="../media/image80.png"/></Relationships>
</file>

<file path=ppt/slides/_rels/slide6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56.xml"/><Relationship Id="rId1" Type="http://schemas.openxmlformats.org/officeDocument/2006/relationships/slideLayout" Target="../slideLayouts/slideLayout6.xml"/><Relationship Id="rId4" Type="http://schemas.openxmlformats.org/officeDocument/2006/relationships/image" Target="../media/image82.png"/></Relationships>
</file>

<file path=ppt/slides/_rels/slide6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57.xml"/><Relationship Id="rId1" Type="http://schemas.openxmlformats.org/officeDocument/2006/relationships/slideLayout" Target="../slideLayouts/slideLayout6.xml"/><Relationship Id="rId4" Type="http://schemas.openxmlformats.org/officeDocument/2006/relationships/image" Target="../media/image84.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60.xml"/><Relationship Id="rId1" Type="http://schemas.openxmlformats.org/officeDocument/2006/relationships/slideLayout" Target="../slideLayouts/slideLayout6.xml"/><Relationship Id="rId4" Type="http://schemas.openxmlformats.org/officeDocument/2006/relationships/image" Target="../media/image87.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62.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5D0C9-4726-4917-9DF8-5E6979924BC9}"/>
              </a:ext>
            </a:extLst>
          </p:cNvPr>
          <p:cNvSpPr>
            <a:spLocks noGrp="1"/>
          </p:cNvSpPr>
          <p:nvPr>
            <p:ph type="ctrTitle"/>
          </p:nvPr>
        </p:nvSpPr>
        <p:spPr/>
        <p:txBody>
          <a:bodyPr/>
          <a:lstStyle/>
          <a:p>
            <a:r>
              <a:rPr lang="en-US" dirty="0"/>
              <a:t>HEC-HMS GIS Delineation Tools</a:t>
            </a:r>
          </a:p>
        </p:txBody>
      </p:sp>
      <p:sp>
        <p:nvSpPr>
          <p:cNvPr id="3" name="Subtitle 2">
            <a:extLst>
              <a:ext uri="{FF2B5EF4-FFF2-40B4-BE49-F238E27FC236}">
                <a16:creationId xmlns:a16="http://schemas.microsoft.com/office/drawing/2014/main" id="{FA5F3D7F-8FA0-491D-B71F-A5C3DDD8AFD3}"/>
              </a:ext>
            </a:extLst>
          </p:cNvPr>
          <p:cNvSpPr>
            <a:spLocks noGrp="1"/>
          </p:cNvSpPr>
          <p:nvPr>
            <p:ph type="subTitle" idx="1"/>
          </p:nvPr>
        </p:nvSpPr>
        <p:spPr/>
        <p:txBody>
          <a:bodyPr/>
          <a:lstStyle/>
          <a:p>
            <a:endParaRPr lang="en-US" dirty="0"/>
          </a:p>
        </p:txBody>
      </p:sp>
      <p:sp>
        <p:nvSpPr>
          <p:cNvPr id="4" name="Footer Placeholder 3">
            <a:extLst>
              <a:ext uri="{FF2B5EF4-FFF2-40B4-BE49-F238E27FC236}">
                <a16:creationId xmlns:a16="http://schemas.microsoft.com/office/drawing/2014/main" id="{2F08CF0E-EE59-4385-9FE2-0B06AD7BEC08}"/>
              </a:ext>
            </a:extLst>
          </p:cNvPr>
          <p:cNvSpPr>
            <a:spLocks noGrp="1"/>
          </p:cNvSpPr>
          <p:nvPr>
            <p:ph type="ftr" sz="quarter" idx="11"/>
          </p:nvPr>
        </p:nvSpPr>
        <p:spPr/>
        <p:txBody>
          <a:bodyPr/>
          <a:lstStyle/>
          <a:p>
            <a:r>
              <a:rPr lang="en-US"/>
              <a:t>Hydrologic Engineering Center</a:t>
            </a:r>
            <a:endParaRPr lang="en-US" dirty="0"/>
          </a:p>
        </p:txBody>
      </p:sp>
      <p:sp>
        <p:nvSpPr>
          <p:cNvPr id="5" name="Slide Number Placeholder 4">
            <a:extLst>
              <a:ext uri="{FF2B5EF4-FFF2-40B4-BE49-F238E27FC236}">
                <a16:creationId xmlns:a16="http://schemas.microsoft.com/office/drawing/2014/main" id="{FBB0B01B-5222-4A04-94F8-2611B75FAD05}"/>
              </a:ext>
            </a:extLst>
          </p:cNvPr>
          <p:cNvSpPr>
            <a:spLocks noGrp="1"/>
          </p:cNvSpPr>
          <p:nvPr>
            <p:ph type="sldNum" sz="quarter" idx="12"/>
          </p:nvPr>
        </p:nvSpPr>
        <p:spPr/>
        <p:txBody>
          <a:bodyPr/>
          <a:lstStyle/>
          <a:p>
            <a:fld id="{866D7F9A-4F93-4AD8-A546-1A6497458D76}" type="slidenum">
              <a:rPr lang="en-US" smtClean="0"/>
              <a:pPr/>
              <a:t>1</a:t>
            </a:fld>
            <a:endParaRPr lang="en-US" dirty="0"/>
          </a:p>
        </p:txBody>
      </p:sp>
    </p:spTree>
    <p:extLst>
      <p:ext uri="{BB962C8B-B14F-4D97-AF65-F5344CB8AC3E}">
        <p14:creationId xmlns:p14="http://schemas.microsoft.com/office/powerpoint/2010/main" val="23367890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a:bodyPr>
          <a:lstStyle/>
          <a:p>
            <a:r>
              <a:rPr lang="en-US" sz="4000" dirty="0"/>
              <a:t>Linking Imported Georeferenced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10</a:t>
            </a:fld>
            <a:endParaRPr lang="en-US"/>
          </a:p>
        </p:txBody>
      </p:sp>
      <p:pic>
        <p:nvPicPr>
          <p:cNvPr id="2" name="Picture 1">
            <a:extLst>
              <a:ext uri="{FF2B5EF4-FFF2-40B4-BE49-F238E27FC236}">
                <a16:creationId xmlns:a16="http://schemas.microsoft.com/office/drawing/2014/main" id="{3C48A32D-B05F-4FA1-A2A4-A44046C9A330}"/>
              </a:ext>
            </a:extLst>
          </p:cNvPr>
          <p:cNvPicPr>
            <a:picLocks noChangeAspect="1"/>
          </p:cNvPicPr>
          <p:nvPr/>
        </p:nvPicPr>
        <p:blipFill>
          <a:blip r:embed="rId3"/>
          <a:stretch>
            <a:fillRect/>
          </a:stretch>
        </p:blipFill>
        <p:spPr>
          <a:xfrm>
            <a:off x="798662" y="1900749"/>
            <a:ext cx="8252528" cy="4746552"/>
          </a:xfrm>
          <a:prstGeom prst="rect">
            <a:avLst/>
          </a:prstGeom>
          <a:ln>
            <a:solidFill>
              <a:schemeClr val="tx1"/>
            </a:solidFill>
          </a:ln>
        </p:spPr>
      </p:pic>
      <p:sp>
        <p:nvSpPr>
          <p:cNvPr id="6" name="Text Box 5">
            <a:extLst>
              <a:ext uri="{FF2B5EF4-FFF2-40B4-BE49-F238E27FC236}">
                <a16:creationId xmlns:a16="http://schemas.microsoft.com/office/drawing/2014/main" id="{1E093911-362B-4916-9066-67700297578B}"/>
              </a:ext>
            </a:extLst>
          </p:cNvPr>
          <p:cNvSpPr txBox="1">
            <a:spLocks noChangeArrowheads="1"/>
          </p:cNvSpPr>
          <p:nvPr/>
        </p:nvSpPr>
        <p:spPr bwMode="auto">
          <a:xfrm>
            <a:off x="92810" y="2995504"/>
            <a:ext cx="2497990" cy="1631216"/>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spAutoFit/>
          </a:bodyPr>
          <a:lstStyle/>
          <a:p>
            <a:pPr>
              <a:spcBef>
                <a:spcPct val="50000"/>
              </a:spcBef>
            </a:pPr>
            <a:r>
              <a:rPr lang="en-US" sz="2000" dirty="0"/>
              <a:t>Add junction elements and start connecting the elements to form the hydrologic network</a:t>
            </a:r>
          </a:p>
        </p:txBody>
      </p:sp>
      <p:sp>
        <p:nvSpPr>
          <p:cNvPr id="3" name="Text Box 5">
            <a:extLst>
              <a:ext uri="{FF2B5EF4-FFF2-40B4-BE49-F238E27FC236}">
                <a16:creationId xmlns:a16="http://schemas.microsoft.com/office/drawing/2014/main" id="{6341EFD2-5A25-A482-E5C3-FE4AB9F29740}"/>
              </a:ext>
            </a:extLst>
          </p:cNvPr>
          <p:cNvSpPr txBox="1">
            <a:spLocks noChangeArrowheads="1"/>
          </p:cNvSpPr>
          <p:nvPr/>
        </p:nvSpPr>
        <p:spPr bwMode="auto">
          <a:xfrm>
            <a:off x="92810" y="2116123"/>
            <a:ext cx="3657600" cy="707886"/>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spAutoFit/>
          </a:bodyPr>
          <a:lstStyle/>
          <a:p>
            <a:pPr>
              <a:spcBef>
                <a:spcPct val="50000"/>
              </a:spcBef>
            </a:pPr>
            <a:r>
              <a:rPr lang="en-US" sz="2000" dirty="0">
                <a:solidFill>
                  <a:srgbClr val="FF0000"/>
                </a:solidFill>
              </a:rPr>
              <a:t>Elements are not automatically connected to one another</a:t>
            </a:r>
          </a:p>
        </p:txBody>
      </p:sp>
    </p:spTree>
    <p:extLst>
      <p:ext uri="{BB962C8B-B14F-4D97-AF65-F5344CB8AC3E}">
        <p14:creationId xmlns:p14="http://schemas.microsoft.com/office/powerpoint/2010/main" val="31000033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fontScale="90000"/>
          </a:bodyPr>
          <a:lstStyle/>
          <a:p>
            <a:r>
              <a:rPr lang="en-US" sz="4000" dirty="0"/>
              <a:t>Results from Importing Georeferenced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11</a:t>
            </a:fld>
            <a:endParaRPr lang="en-US"/>
          </a:p>
        </p:txBody>
      </p:sp>
      <p:pic>
        <p:nvPicPr>
          <p:cNvPr id="3" name="Picture 2">
            <a:extLst>
              <a:ext uri="{FF2B5EF4-FFF2-40B4-BE49-F238E27FC236}">
                <a16:creationId xmlns:a16="http://schemas.microsoft.com/office/drawing/2014/main" id="{BA70D2EF-5B2A-4397-9F85-E98E55C96F6D}"/>
              </a:ext>
            </a:extLst>
          </p:cNvPr>
          <p:cNvPicPr>
            <a:picLocks noChangeAspect="1"/>
          </p:cNvPicPr>
          <p:nvPr/>
        </p:nvPicPr>
        <p:blipFill>
          <a:blip r:embed="rId3"/>
          <a:stretch>
            <a:fillRect/>
          </a:stretch>
        </p:blipFill>
        <p:spPr>
          <a:xfrm>
            <a:off x="-62" y="1865449"/>
            <a:ext cx="9144000" cy="4112503"/>
          </a:xfrm>
          <a:prstGeom prst="rect">
            <a:avLst/>
          </a:prstGeom>
          <a:ln>
            <a:solidFill>
              <a:schemeClr val="tx1"/>
            </a:solidFill>
          </a:ln>
        </p:spPr>
      </p:pic>
      <p:sp>
        <p:nvSpPr>
          <p:cNvPr id="2" name="Rectangle 1">
            <a:extLst>
              <a:ext uri="{FF2B5EF4-FFF2-40B4-BE49-F238E27FC236}">
                <a16:creationId xmlns:a16="http://schemas.microsoft.com/office/drawing/2014/main" id="{5BD4064E-D300-4772-B803-A79C0D880734}"/>
              </a:ext>
            </a:extLst>
          </p:cNvPr>
          <p:cNvSpPr/>
          <p:nvPr/>
        </p:nvSpPr>
        <p:spPr>
          <a:xfrm>
            <a:off x="533400" y="3864115"/>
            <a:ext cx="2743200" cy="1631216"/>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a:spAutoFit/>
          </a:bodyPr>
          <a:lstStyle/>
          <a:p>
            <a:r>
              <a:rPr lang="en-US" sz="2000" dirty="0"/>
              <a:t>Basin Model Map and Watershed Explorer show elements connected upstream </a:t>
            </a:r>
            <a:r>
              <a:rPr lang="en-US" sz="2000" dirty="0">
                <a:sym typeface="Wingdings" panose="05000000000000000000" pitchFamily="2" charset="2"/>
              </a:rPr>
              <a:t></a:t>
            </a:r>
            <a:r>
              <a:rPr lang="en-US" sz="2000" dirty="0"/>
              <a:t> downstream</a:t>
            </a:r>
          </a:p>
        </p:txBody>
      </p:sp>
    </p:spTree>
    <p:extLst>
      <p:ext uri="{BB962C8B-B14F-4D97-AF65-F5344CB8AC3E}">
        <p14:creationId xmlns:p14="http://schemas.microsoft.com/office/powerpoint/2010/main" val="30082546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dirty="0" err="1"/>
              <a:t>Georeference</a:t>
            </a:r>
            <a:r>
              <a:rPr lang="en-US" dirty="0"/>
              <a:t> Elements using Shapefiles</a:t>
            </a:r>
          </a:p>
          <a:p>
            <a:r>
              <a:rPr lang="en-US" b="1" dirty="0"/>
              <a:t>Terrain Data and other Helpful GIS Datasets</a:t>
            </a:r>
          </a:p>
          <a:p>
            <a:r>
              <a:rPr lang="en-US" dirty="0"/>
              <a:t>HEC-HMS GIS Data Management</a:t>
            </a:r>
          </a:p>
          <a:p>
            <a:r>
              <a:rPr lang="en-US" dirty="0"/>
              <a:t>Building Walls and Burning Streams</a:t>
            </a:r>
          </a:p>
          <a:p>
            <a:r>
              <a:rPr lang="en-US" dirty="0"/>
              <a:t>Automated Subbasin and Reach Delineation</a:t>
            </a:r>
          </a:p>
          <a:p>
            <a:r>
              <a:rPr lang="en-US" dirty="0"/>
              <a:t>Customize Subbasin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12</a:t>
            </a:fld>
            <a:endParaRPr lang="en-US"/>
          </a:p>
        </p:txBody>
      </p:sp>
    </p:spTree>
    <p:extLst>
      <p:ext uri="{BB962C8B-B14F-4D97-AF65-F5344CB8AC3E}">
        <p14:creationId xmlns:p14="http://schemas.microsoft.com/office/powerpoint/2010/main" val="32568743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Datasets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13</a:t>
            </a:fld>
            <a:endParaRPr lang="en-US"/>
          </a:p>
        </p:txBody>
      </p:sp>
      <p:pic>
        <p:nvPicPr>
          <p:cNvPr id="3" name="Picture 2">
            <a:extLst>
              <a:ext uri="{FF2B5EF4-FFF2-40B4-BE49-F238E27FC236}">
                <a16:creationId xmlns:a16="http://schemas.microsoft.com/office/drawing/2014/main" id="{002AF979-360F-4FD5-A435-E5A44D0F4E5A}"/>
              </a:ext>
            </a:extLst>
          </p:cNvPr>
          <p:cNvPicPr>
            <a:picLocks noChangeAspect="1"/>
          </p:cNvPicPr>
          <p:nvPr/>
        </p:nvPicPr>
        <p:blipFill>
          <a:blip r:embed="rId3"/>
          <a:stretch>
            <a:fillRect/>
          </a:stretch>
        </p:blipFill>
        <p:spPr>
          <a:xfrm>
            <a:off x="4648200" y="2057399"/>
            <a:ext cx="4267200" cy="4294873"/>
          </a:xfrm>
          <a:prstGeom prst="rect">
            <a:avLst/>
          </a:prstGeom>
          <a:noFill/>
          <a:ln>
            <a:solidFill>
              <a:schemeClr val="tx1"/>
            </a:solidFill>
          </a:ln>
        </p:spPr>
      </p:pic>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228600" y="2057399"/>
            <a:ext cx="4591050" cy="3477875"/>
          </a:xfrm>
          <a:prstGeom prst="rect">
            <a:avLst/>
          </a:prstGeom>
          <a:noFill/>
          <a:ln w="9525">
            <a:noFill/>
            <a:miter lim="800000"/>
            <a:headEnd/>
            <a:tailEnd/>
          </a:ln>
        </p:spPr>
        <p:txBody>
          <a:bodyPr>
            <a:spAutoFit/>
          </a:bodyPr>
          <a:lstStyle/>
          <a:p>
            <a:r>
              <a:rPr lang="en-US" sz="2000" b="1" dirty="0"/>
              <a:t>Required Datasets for Delineation Tools</a:t>
            </a:r>
          </a:p>
          <a:p>
            <a:pPr marL="342900" indent="-342900">
              <a:buFont typeface="Arial" panose="020B0604020202020204" pitchFamily="34" charset="0"/>
              <a:buChar char="•"/>
            </a:pPr>
            <a:r>
              <a:rPr lang="en-US" sz="2000" dirty="0"/>
              <a:t>Terrain data</a:t>
            </a:r>
          </a:p>
          <a:p>
            <a:endParaRPr lang="en-US" sz="2000" b="1" dirty="0"/>
          </a:p>
          <a:p>
            <a:r>
              <a:rPr lang="en-US" sz="2000" b="1" dirty="0"/>
              <a:t>Helpful GIS Datasets</a:t>
            </a:r>
          </a:p>
          <a:p>
            <a:pPr marL="342900" indent="-342900">
              <a:buFont typeface="Arial" panose="020B0604020202020204" pitchFamily="34" charset="0"/>
              <a:buChar char="•"/>
            </a:pPr>
            <a:r>
              <a:rPr lang="en-US" sz="2000" dirty="0"/>
              <a:t>NHD (published streams and watersheds)</a:t>
            </a:r>
          </a:p>
          <a:p>
            <a:pPr marL="342900" indent="-342900">
              <a:buFont typeface="Arial" panose="020B0604020202020204" pitchFamily="34" charset="0"/>
              <a:buChar char="•"/>
            </a:pPr>
            <a:r>
              <a:rPr lang="en-US" sz="2000" dirty="0"/>
              <a:t>Gage locations</a:t>
            </a:r>
          </a:p>
          <a:p>
            <a:pPr marL="342900" indent="-342900">
              <a:buFont typeface="Arial" panose="020B0604020202020204" pitchFamily="34" charset="0"/>
              <a:buChar char="•"/>
            </a:pPr>
            <a:r>
              <a:rPr lang="en-US" sz="2000" dirty="0"/>
              <a:t>Reservoir locations</a:t>
            </a:r>
          </a:p>
          <a:p>
            <a:pPr marL="342900" indent="-342900">
              <a:buFont typeface="Arial" panose="020B0604020202020204" pitchFamily="34" charset="0"/>
              <a:buChar char="•"/>
            </a:pPr>
            <a:r>
              <a:rPr lang="en-US" sz="2000" dirty="0"/>
              <a:t>Landuse</a:t>
            </a:r>
          </a:p>
          <a:p>
            <a:pPr marL="342900" indent="-342900">
              <a:buFont typeface="Arial" panose="020B0604020202020204" pitchFamily="34" charset="0"/>
              <a:buChar char="•"/>
            </a:pPr>
            <a:r>
              <a:rPr lang="en-US" sz="2000" dirty="0"/>
              <a:t>Soil</a:t>
            </a:r>
          </a:p>
          <a:p>
            <a:pPr marL="342900" indent="-342900">
              <a:buFont typeface="Arial" panose="020B0604020202020204" pitchFamily="34" charset="0"/>
              <a:buChar char="•"/>
            </a:pPr>
            <a:r>
              <a:rPr lang="en-US" sz="2000" dirty="0"/>
              <a:t>Locations for linking to other models</a:t>
            </a:r>
          </a:p>
        </p:txBody>
      </p:sp>
    </p:spTree>
    <p:extLst>
      <p:ext uri="{BB962C8B-B14F-4D97-AF65-F5344CB8AC3E}">
        <p14:creationId xmlns:p14="http://schemas.microsoft.com/office/powerpoint/2010/main" val="37406352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Datasets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14</a:t>
            </a:fld>
            <a:endParaRPr lang="en-US"/>
          </a:p>
        </p:txBody>
      </p:sp>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28136" y="2093337"/>
            <a:ext cx="4267200" cy="2400657"/>
          </a:xfrm>
          <a:prstGeom prst="rect">
            <a:avLst/>
          </a:prstGeom>
          <a:noFill/>
          <a:ln w="9525">
            <a:noFill/>
            <a:miter lim="800000"/>
            <a:headEnd/>
            <a:tailEnd/>
          </a:ln>
        </p:spPr>
        <p:txBody>
          <a:bodyPr wrap="square">
            <a:spAutoFit/>
          </a:bodyPr>
          <a:lstStyle/>
          <a:p>
            <a:pPr marL="342900" indent="-342900">
              <a:spcAft>
                <a:spcPts val="600"/>
              </a:spcAft>
              <a:buFont typeface="Arial" panose="020B0604020202020204" pitchFamily="34" charset="0"/>
              <a:buChar char="•"/>
            </a:pPr>
            <a:r>
              <a:rPr lang="en-US" sz="2000" dirty="0"/>
              <a:t>Add GIS Datasets (shapefiles) to the Basin Model Map using the </a:t>
            </a:r>
            <a:r>
              <a:rPr lang="en-US" sz="2000" b="1" dirty="0"/>
              <a:t>Map Layers Editor</a:t>
            </a:r>
          </a:p>
          <a:p>
            <a:pPr marL="342900" indent="-342900">
              <a:spcAft>
                <a:spcPts val="600"/>
              </a:spcAft>
              <a:buFont typeface="Arial" panose="020B0604020202020204" pitchFamily="34" charset="0"/>
              <a:buChar char="•"/>
            </a:pPr>
            <a:r>
              <a:rPr lang="en-US" sz="2000" dirty="0"/>
              <a:t>GIS datasets should be in the same projection as the basin model</a:t>
            </a:r>
          </a:p>
          <a:p>
            <a:pPr marL="342900" indent="-342900">
              <a:spcAft>
                <a:spcPts val="600"/>
              </a:spcAft>
              <a:buFont typeface="Arial" panose="020B0604020202020204" pitchFamily="34" charset="0"/>
              <a:buChar char="•"/>
            </a:pPr>
            <a:r>
              <a:rPr lang="en-US" sz="2000" dirty="0"/>
              <a:t>Use the </a:t>
            </a:r>
            <a:r>
              <a:rPr lang="en-US" sz="2000" b="1" dirty="0"/>
              <a:t>Draw Properties Editor </a:t>
            </a:r>
            <a:r>
              <a:rPr lang="en-US" sz="2000" dirty="0"/>
              <a:t>to edit the display properties</a:t>
            </a:r>
          </a:p>
        </p:txBody>
      </p:sp>
      <p:pic>
        <p:nvPicPr>
          <p:cNvPr id="6" name="Picture 5">
            <a:extLst>
              <a:ext uri="{FF2B5EF4-FFF2-40B4-BE49-F238E27FC236}">
                <a16:creationId xmlns:a16="http://schemas.microsoft.com/office/drawing/2014/main" id="{01C68850-450C-4B00-B35C-6A0D4FE71B24}"/>
              </a:ext>
            </a:extLst>
          </p:cNvPr>
          <p:cNvPicPr>
            <a:picLocks noChangeAspect="1"/>
          </p:cNvPicPr>
          <p:nvPr/>
        </p:nvPicPr>
        <p:blipFill>
          <a:blip r:embed="rId3"/>
          <a:stretch>
            <a:fillRect/>
          </a:stretch>
        </p:blipFill>
        <p:spPr>
          <a:xfrm>
            <a:off x="4381277" y="1869060"/>
            <a:ext cx="4114801" cy="2695321"/>
          </a:xfrm>
          <a:prstGeom prst="rect">
            <a:avLst/>
          </a:prstGeom>
          <a:ln>
            <a:solidFill>
              <a:schemeClr val="tx1"/>
            </a:solidFill>
          </a:ln>
        </p:spPr>
      </p:pic>
      <p:pic>
        <p:nvPicPr>
          <p:cNvPr id="4" name="Picture 3">
            <a:extLst>
              <a:ext uri="{FF2B5EF4-FFF2-40B4-BE49-F238E27FC236}">
                <a16:creationId xmlns:a16="http://schemas.microsoft.com/office/drawing/2014/main" id="{5663AEF8-7FE9-48FC-99EA-92F84E7DB8FE}"/>
              </a:ext>
            </a:extLst>
          </p:cNvPr>
          <p:cNvPicPr>
            <a:picLocks noChangeAspect="1"/>
          </p:cNvPicPr>
          <p:nvPr/>
        </p:nvPicPr>
        <p:blipFill>
          <a:blip r:embed="rId4"/>
          <a:stretch>
            <a:fillRect/>
          </a:stretch>
        </p:blipFill>
        <p:spPr>
          <a:xfrm>
            <a:off x="4654317" y="3990158"/>
            <a:ext cx="3580952" cy="2657143"/>
          </a:xfrm>
          <a:prstGeom prst="rect">
            <a:avLst/>
          </a:prstGeom>
        </p:spPr>
      </p:pic>
      <p:sp>
        <p:nvSpPr>
          <p:cNvPr id="11" name="Rectangle 10">
            <a:extLst>
              <a:ext uri="{FF2B5EF4-FFF2-40B4-BE49-F238E27FC236}">
                <a16:creationId xmlns:a16="http://schemas.microsoft.com/office/drawing/2014/main" id="{B4F23EE8-A8AF-438A-8817-E86A849464C9}"/>
              </a:ext>
            </a:extLst>
          </p:cNvPr>
          <p:cNvSpPr/>
          <p:nvPr/>
        </p:nvSpPr>
        <p:spPr>
          <a:xfrm>
            <a:off x="7086600" y="3276600"/>
            <a:ext cx="1148669"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534170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a:bodyPr>
          <a:lstStyle/>
          <a:p>
            <a:pPr eaLnBrk="1" hangingPunct="1"/>
            <a:r>
              <a:rPr lang="en-US" sz="3600" dirty="0"/>
              <a:t>National Elevation Dataset (NED)</a:t>
            </a:r>
          </a:p>
        </p:txBody>
      </p:sp>
      <p:sp>
        <p:nvSpPr>
          <p:cNvPr id="10246" name="Footer Placeholder 10"/>
          <p:cNvSpPr>
            <a:spLocks noGrp="1"/>
          </p:cNvSpPr>
          <p:nvPr>
            <p:ph type="ftr" sz="quarter" idx="11"/>
          </p:nvPr>
        </p:nvSpPr>
        <p:spPr>
          <a:noFill/>
        </p:spPr>
        <p:txBody>
          <a:bodyPr/>
          <a:lstStyle/>
          <a:p>
            <a:r>
              <a:rPr lang="en-US"/>
              <a:t>Hydrologic Engineering Center</a:t>
            </a:r>
          </a:p>
        </p:txBody>
      </p:sp>
      <p:sp>
        <p:nvSpPr>
          <p:cNvPr id="10244" name="Slide Number Placeholder 5"/>
          <p:cNvSpPr>
            <a:spLocks noGrp="1"/>
          </p:cNvSpPr>
          <p:nvPr>
            <p:ph type="sldNum" sz="quarter" idx="12"/>
          </p:nvPr>
        </p:nvSpPr>
        <p:spPr>
          <a:prstGeom prst="rect">
            <a:avLst/>
          </a:prstGeom>
        </p:spPr>
        <p:txBody>
          <a:bodyPr/>
          <a:lstStyle/>
          <a:p>
            <a:fld id="{F20A518D-9692-455B-A18F-AB20ABAFC378}" type="slidenum">
              <a:rPr lang="en-US" smtClean="0"/>
              <a:pPr/>
              <a:t>15</a:t>
            </a:fld>
            <a:endParaRPr lang="en-US"/>
          </a:p>
        </p:txBody>
      </p:sp>
      <p:sp>
        <p:nvSpPr>
          <p:cNvPr id="10243" name="Rectangle 3"/>
          <p:cNvSpPr>
            <a:spLocks noGrp="1" noChangeArrowheads="1"/>
          </p:cNvSpPr>
          <p:nvPr>
            <p:ph sz="half" idx="4294967295"/>
          </p:nvPr>
        </p:nvSpPr>
        <p:spPr>
          <a:xfrm>
            <a:off x="188622" y="2008696"/>
            <a:ext cx="4381500" cy="4419600"/>
          </a:xfrm>
        </p:spPr>
        <p:txBody>
          <a:bodyPr>
            <a:normAutofit lnSpcReduction="10000"/>
          </a:bodyPr>
          <a:lstStyle/>
          <a:p>
            <a:pPr eaLnBrk="1" hangingPunct="1">
              <a:lnSpc>
                <a:spcPct val="80000"/>
              </a:lnSpc>
            </a:pPr>
            <a:r>
              <a:rPr lang="en-US" sz="1600" dirty="0"/>
              <a:t>A raster product assembled by the U.S. Geological Survey</a:t>
            </a:r>
          </a:p>
          <a:p>
            <a:pPr eaLnBrk="1" hangingPunct="1">
              <a:lnSpc>
                <a:spcPct val="80000"/>
              </a:lnSpc>
            </a:pPr>
            <a:r>
              <a:rPr lang="en-US" sz="1600" dirty="0"/>
              <a:t>Provide national elevation data in a seamless form with a consistent datum, elevation unit, and projection</a:t>
            </a:r>
          </a:p>
          <a:p>
            <a:pPr eaLnBrk="1" hangingPunct="1">
              <a:lnSpc>
                <a:spcPct val="80000"/>
              </a:lnSpc>
            </a:pPr>
            <a:r>
              <a:rPr lang="en-US" sz="1600" dirty="0"/>
              <a:t>Resolution</a:t>
            </a:r>
          </a:p>
          <a:p>
            <a:pPr lvl="1" eaLnBrk="1" hangingPunct="1">
              <a:lnSpc>
                <a:spcPct val="80000"/>
              </a:lnSpc>
            </a:pPr>
            <a:r>
              <a:rPr lang="en-US" sz="1600" dirty="0"/>
              <a:t>Nationally 1 arc-second (approx 30 meters) and 1/3 arc-second (approx 10 meters) are available (1/9 arc-second limited)</a:t>
            </a:r>
          </a:p>
          <a:p>
            <a:pPr eaLnBrk="1" hangingPunct="1">
              <a:lnSpc>
                <a:spcPct val="80000"/>
              </a:lnSpc>
            </a:pPr>
            <a:r>
              <a:rPr lang="en-US" sz="1600" dirty="0"/>
              <a:t>Coordinate System Info</a:t>
            </a:r>
          </a:p>
          <a:p>
            <a:pPr lvl="1" eaLnBrk="1" hangingPunct="1">
              <a:lnSpc>
                <a:spcPct val="80000"/>
              </a:lnSpc>
            </a:pPr>
            <a:r>
              <a:rPr lang="en-US" sz="1600" dirty="0"/>
              <a:t>Elevation values are in meters and are referenced to the North American Vertical Datum of 1988 </a:t>
            </a:r>
          </a:p>
          <a:p>
            <a:pPr lvl="1" eaLnBrk="1" hangingPunct="1">
              <a:lnSpc>
                <a:spcPct val="80000"/>
              </a:lnSpc>
            </a:pPr>
            <a:r>
              <a:rPr lang="en-US" sz="1600" dirty="0"/>
              <a:t>Data distributed in geographic coordinates with units of decimal degrees and in conformance with the North American Datum of 1983  </a:t>
            </a:r>
          </a:p>
          <a:p>
            <a:pPr eaLnBrk="1" hangingPunct="1">
              <a:lnSpc>
                <a:spcPct val="80000"/>
              </a:lnSpc>
            </a:pPr>
            <a:r>
              <a:rPr lang="en-US" sz="1600" dirty="0"/>
              <a:t>Data are distributed through the </a:t>
            </a:r>
            <a:r>
              <a:rPr lang="en-US" sz="1600" u="sng" dirty="0"/>
              <a:t>National Map Viewer: </a:t>
            </a:r>
            <a:r>
              <a:rPr lang="en-US" sz="1600" dirty="0"/>
              <a:t>https://apps.nationalmap.gov/downloader/</a:t>
            </a:r>
          </a:p>
        </p:txBody>
      </p:sp>
      <p:pic>
        <p:nvPicPr>
          <p:cNvPr id="10245" name="Picture 4" descr="10-28-2009 10-54-20 AM"/>
          <p:cNvPicPr>
            <a:picLocks noChangeAspect="1" noChangeArrowheads="1"/>
          </p:cNvPicPr>
          <p:nvPr/>
        </p:nvPicPr>
        <p:blipFill>
          <a:blip r:embed="rId3" cstate="print"/>
          <a:srcRect/>
          <a:stretch>
            <a:fillRect/>
          </a:stretch>
        </p:blipFill>
        <p:spPr bwMode="auto">
          <a:xfrm>
            <a:off x="4606565" y="1981200"/>
            <a:ext cx="4457700" cy="298132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1275472"/>
            <a:ext cx="9144000" cy="858128"/>
          </a:xfrm>
        </p:spPr>
        <p:txBody>
          <a:bodyPr>
            <a:noAutofit/>
          </a:bodyPr>
          <a:lstStyle/>
          <a:p>
            <a:r>
              <a:rPr lang="en-US" sz="3600" dirty="0"/>
              <a:t>Preparing the Terrain Dataset for Automated Delineation</a:t>
            </a:r>
          </a:p>
        </p:txBody>
      </p:sp>
      <p:sp>
        <p:nvSpPr>
          <p:cNvPr id="12292" name="Footer Placeholder 9"/>
          <p:cNvSpPr>
            <a:spLocks noGrp="1"/>
          </p:cNvSpPr>
          <p:nvPr>
            <p:ph type="ftr" sz="quarter" idx="11"/>
          </p:nvPr>
        </p:nvSpPr>
        <p:spPr>
          <a:noFill/>
        </p:spPr>
        <p:txBody>
          <a:bodyPr/>
          <a:lstStyle/>
          <a:p>
            <a:r>
              <a:rPr lang="en-US"/>
              <a:t>Hydrologic Engineering Center</a:t>
            </a:r>
          </a:p>
        </p:txBody>
      </p:sp>
      <p:sp>
        <p:nvSpPr>
          <p:cNvPr id="12291" name="Slide Number Placeholder 5"/>
          <p:cNvSpPr>
            <a:spLocks noGrp="1"/>
          </p:cNvSpPr>
          <p:nvPr>
            <p:ph type="sldNum" sz="quarter" idx="12"/>
          </p:nvPr>
        </p:nvSpPr>
        <p:spPr>
          <a:prstGeom prst="rect">
            <a:avLst/>
          </a:prstGeom>
        </p:spPr>
        <p:txBody>
          <a:bodyPr/>
          <a:lstStyle/>
          <a:p>
            <a:fld id="{D97E5EBF-191C-4B94-A167-023ED3A3E258}" type="slidenum">
              <a:rPr lang="en-US" smtClean="0"/>
              <a:pPr/>
              <a:t>16</a:t>
            </a:fld>
            <a:endParaRPr lang="en-US"/>
          </a:p>
        </p:txBody>
      </p:sp>
      <p:sp>
        <p:nvSpPr>
          <p:cNvPr id="2" name="TextBox 1">
            <a:extLst>
              <a:ext uri="{FF2B5EF4-FFF2-40B4-BE49-F238E27FC236}">
                <a16:creationId xmlns:a16="http://schemas.microsoft.com/office/drawing/2014/main" id="{9AB4A025-276F-4B23-B962-4C54274D870F}"/>
              </a:ext>
            </a:extLst>
          </p:cNvPr>
          <p:cNvSpPr txBox="1"/>
          <p:nvPr/>
        </p:nvSpPr>
        <p:spPr>
          <a:xfrm>
            <a:off x="1181100" y="2217212"/>
            <a:ext cx="7505700" cy="3416320"/>
          </a:xfrm>
          <a:prstGeom prst="rect">
            <a:avLst/>
          </a:prstGeom>
          <a:noFill/>
        </p:spPr>
        <p:txBody>
          <a:bodyPr wrap="square" rtlCol="0">
            <a:spAutoFit/>
          </a:bodyPr>
          <a:lstStyle/>
          <a:p>
            <a:pPr marL="342900" indent="-342900">
              <a:buAutoNum type="arabicParenR"/>
            </a:pPr>
            <a:r>
              <a:rPr lang="en-US" sz="2000" dirty="0"/>
              <a:t>Mosaic terrain tiles into one continuous terrain tile</a:t>
            </a:r>
          </a:p>
          <a:p>
            <a:pPr marL="342900" indent="-342900">
              <a:buAutoNum type="arabicParenR"/>
            </a:pPr>
            <a:r>
              <a:rPr lang="en-US" sz="2000" dirty="0"/>
              <a:t>Project the terrain dataset</a:t>
            </a:r>
          </a:p>
          <a:p>
            <a:pPr marL="342900" indent="-342900">
              <a:buAutoNum type="arabicParenR"/>
            </a:pPr>
            <a:r>
              <a:rPr lang="en-US" sz="2000" dirty="0"/>
              <a:t>Make sure the vertical units are the same as the horizontal units (determined by the projection)</a:t>
            </a:r>
          </a:p>
          <a:p>
            <a:pPr marL="342900" indent="-342900">
              <a:buAutoNum type="arabicParenR"/>
            </a:pPr>
            <a:r>
              <a:rPr lang="en-US" sz="2000" dirty="0"/>
              <a:t>Clip/Extract the terrain dataset</a:t>
            </a:r>
          </a:p>
          <a:p>
            <a:pPr marL="342900" indent="-342900">
              <a:buAutoNum type="arabicParenR"/>
            </a:pPr>
            <a:r>
              <a:rPr lang="en-US" sz="2000" dirty="0"/>
              <a:t>Check and remove missing values</a:t>
            </a:r>
          </a:p>
          <a:p>
            <a:pPr marL="342900" indent="-342900">
              <a:buAutoNum type="arabicParenR"/>
            </a:pPr>
            <a:r>
              <a:rPr lang="en-US" sz="2000" dirty="0"/>
              <a:t>Resample to a larger cell size or convert the grid to an integer grid if appropriate. Keep the terrain file size below 200 mb for most applications</a:t>
            </a:r>
            <a:r>
              <a:rPr lang="en-US" sz="1600" dirty="0"/>
              <a:t>. </a:t>
            </a:r>
          </a:p>
          <a:p>
            <a:pPr marL="342900" indent="-342900">
              <a:buAutoNum type="arabicParenR"/>
            </a:pPr>
            <a:endParaRPr lang="en-US" dirty="0"/>
          </a:p>
          <a:p>
            <a:pPr marL="342900" indent="-342900">
              <a:buAutoNum type="arabicParenR"/>
            </a:pPr>
            <a:endParaRPr lang="en-US" dirty="0"/>
          </a:p>
        </p:txBody>
      </p:sp>
      <p:sp>
        <p:nvSpPr>
          <p:cNvPr id="7" name="TextBox 6">
            <a:extLst>
              <a:ext uri="{FF2B5EF4-FFF2-40B4-BE49-F238E27FC236}">
                <a16:creationId xmlns:a16="http://schemas.microsoft.com/office/drawing/2014/main" id="{4E88B258-D6AC-4619-ADB5-CD640C07DB83}"/>
              </a:ext>
            </a:extLst>
          </p:cNvPr>
          <p:cNvSpPr txBox="1"/>
          <p:nvPr/>
        </p:nvSpPr>
        <p:spPr>
          <a:xfrm>
            <a:off x="457200" y="5438567"/>
            <a:ext cx="8255893" cy="369332"/>
          </a:xfrm>
          <a:prstGeom prst="rect">
            <a:avLst/>
          </a:prstGeom>
          <a:noFill/>
        </p:spPr>
        <p:txBody>
          <a:bodyPr wrap="square">
            <a:spAutoFit/>
          </a:bodyPr>
          <a:lstStyle/>
          <a:p>
            <a:r>
              <a:rPr lang="en-US" dirty="0">
                <a:hlinkClick r:id="rId3"/>
              </a:rPr>
              <a:t>Preparing Terrain Data for HEC-HMS using ArcMap</a:t>
            </a:r>
            <a:endParaRPr lang="en-US" dirty="0"/>
          </a:p>
        </p:txBody>
      </p:sp>
      <p:sp>
        <p:nvSpPr>
          <p:cNvPr id="9" name="TextBox 8">
            <a:extLst>
              <a:ext uri="{FF2B5EF4-FFF2-40B4-BE49-F238E27FC236}">
                <a16:creationId xmlns:a16="http://schemas.microsoft.com/office/drawing/2014/main" id="{7BE75825-0A40-493A-B832-A869AE7DDC9A}"/>
              </a:ext>
            </a:extLst>
          </p:cNvPr>
          <p:cNvSpPr txBox="1"/>
          <p:nvPr/>
        </p:nvSpPr>
        <p:spPr>
          <a:xfrm>
            <a:off x="444053" y="5807899"/>
            <a:ext cx="8242747" cy="369332"/>
          </a:xfrm>
          <a:prstGeom prst="rect">
            <a:avLst/>
          </a:prstGeom>
          <a:noFill/>
        </p:spPr>
        <p:txBody>
          <a:bodyPr wrap="square">
            <a:spAutoFit/>
          </a:bodyPr>
          <a:lstStyle/>
          <a:p>
            <a:r>
              <a:rPr lang="en-US" dirty="0">
                <a:hlinkClick r:id="rId4"/>
              </a:rPr>
              <a:t>Preparing Terrain Data for HEC-HMS using QGIS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1046872"/>
            <a:ext cx="9144000" cy="858128"/>
          </a:xfrm>
        </p:spPr>
        <p:txBody>
          <a:bodyPr>
            <a:normAutofit/>
          </a:bodyPr>
          <a:lstStyle/>
          <a:p>
            <a:r>
              <a:rPr lang="en-US" sz="4000" dirty="0"/>
              <a:t>Mosaic Terrain Tiles</a:t>
            </a:r>
          </a:p>
        </p:txBody>
      </p:sp>
      <p:sp>
        <p:nvSpPr>
          <p:cNvPr id="12292" name="Footer Placeholder 9"/>
          <p:cNvSpPr>
            <a:spLocks noGrp="1"/>
          </p:cNvSpPr>
          <p:nvPr>
            <p:ph type="ftr" sz="quarter" idx="11"/>
          </p:nvPr>
        </p:nvSpPr>
        <p:spPr>
          <a:noFill/>
        </p:spPr>
        <p:txBody>
          <a:bodyPr/>
          <a:lstStyle/>
          <a:p>
            <a:r>
              <a:rPr lang="en-US"/>
              <a:t>Hydrologic Engineering Center</a:t>
            </a:r>
          </a:p>
        </p:txBody>
      </p:sp>
      <p:sp>
        <p:nvSpPr>
          <p:cNvPr id="12291" name="Slide Number Placeholder 5"/>
          <p:cNvSpPr>
            <a:spLocks noGrp="1"/>
          </p:cNvSpPr>
          <p:nvPr>
            <p:ph type="sldNum" sz="quarter" idx="12"/>
          </p:nvPr>
        </p:nvSpPr>
        <p:spPr>
          <a:prstGeom prst="rect">
            <a:avLst/>
          </a:prstGeom>
        </p:spPr>
        <p:txBody>
          <a:bodyPr/>
          <a:lstStyle/>
          <a:p>
            <a:fld id="{D97E5EBF-191C-4B94-A167-023ED3A3E258}" type="slidenum">
              <a:rPr lang="en-US" smtClean="0"/>
              <a:pPr/>
              <a:t>17</a:t>
            </a:fld>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76200" y="1752600"/>
            <a:ext cx="2298164" cy="4724400"/>
          </a:xfrm>
          <a:prstGeom prst="rect">
            <a:avLst/>
          </a:prstGeom>
          <a:noFill/>
          <a:ln w="9525">
            <a:solidFill>
              <a:schemeClr val="tx1"/>
            </a:solidFill>
            <a:miter lim="800000"/>
            <a:headEnd/>
            <a:tailEnd/>
          </a:ln>
        </p:spPr>
      </p:pic>
      <p:sp>
        <p:nvSpPr>
          <p:cNvPr id="9" name="Rectangle 8">
            <a:extLst>
              <a:ext uri="{FF2B5EF4-FFF2-40B4-BE49-F238E27FC236}">
                <a16:creationId xmlns:a16="http://schemas.microsoft.com/office/drawing/2014/main" id="{A789165B-8080-4676-81BB-1C08C79EFBCF}"/>
              </a:ext>
            </a:extLst>
          </p:cNvPr>
          <p:cNvSpPr/>
          <p:nvPr/>
        </p:nvSpPr>
        <p:spPr>
          <a:xfrm>
            <a:off x="609600" y="5524368"/>
            <a:ext cx="1295400" cy="1906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3" name="Picture 4"/>
          <p:cNvPicPr>
            <a:picLocks noChangeAspect="1" noChangeArrowheads="1"/>
          </p:cNvPicPr>
          <p:nvPr/>
        </p:nvPicPr>
        <p:blipFill rotWithShape="1">
          <a:blip r:embed="rId4" cstate="print"/>
          <a:srcRect t="19108"/>
          <a:stretch/>
        </p:blipFill>
        <p:spPr bwMode="auto">
          <a:xfrm>
            <a:off x="2438400" y="1752600"/>
            <a:ext cx="5257800" cy="2739449"/>
          </a:xfrm>
          <a:prstGeom prst="rect">
            <a:avLst/>
          </a:prstGeom>
          <a:noFill/>
          <a:ln w="9525">
            <a:solidFill>
              <a:schemeClr val="tx1"/>
            </a:solidFill>
            <a:miter lim="800000"/>
            <a:headEnd/>
            <a:tailEnd/>
          </a:ln>
        </p:spPr>
      </p:pic>
      <p:pic>
        <p:nvPicPr>
          <p:cNvPr id="2" name="Picture 1">
            <a:extLst>
              <a:ext uri="{FF2B5EF4-FFF2-40B4-BE49-F238E27FC236}">
                <a16:creationId xmlns:a16="http://schemas.microsoft.com/office/drawing/2014/main" id="{A653029C-E1D6-4DB1-A041-559198974D7E}"/>
              </a:ext>
            </a:extLst>
          </p:cNvPr>
          <p:cNvPicPr>
            <a:picLocks noChangeAspect="1"/>
          </p:cNvPicPr>
          <p:nvPr/>
        </p:nvPicPr>
        <p:blipFill>
          <a:blip r:embed="rId5"/>
          <a:stretch>
            <a:fillRect/>
          </a:stretch>
        </p:blipFill>
        <p:spPr>
          <a:xfrm>
            <a:off x="4551947" y="3429000"/>
            <a:ext cx="4114800" cy="2631485"/>
          </a:xfrm>
          <a:prstGeom prst="rect">
            <a:avLst/>
          </a:prstGeom>
          <a:ln>
            <a:solidFill>
              <a:schemeClr val="tx1"/>
            </a:solidFill>
          </a:ln>
        </p:spPr>
      </p:pic>
      <p:sp>
        <p:nvSpPr>
          <p:cNvPr id="3" name="Speech Bubble: Rectangle 2">
            <a:extLst>
              <a:ext uri="{FF2B5EF4-FFF2-40B4-BE49-F238E27FC236}">
                <a16:creationId xmlns:a16="http://schemas.microsoft.com/office/drawing/2014/main" id="{7E14E064-BD74-33C6-1FA4-168D81B360A9}"/>
              </a:ext>
            </a:extLst>
          </p:cNvPr>
          <p:cNvSpPr/>
          <p:nvPr/>
        </p:nvSpPr>
        <p:spPr>
          <a:xfrm>
            <a:off x="1917095" y="5939447"/>
            <a:ext cx="3569306" cy="646331"/>
          </a:xfrm>
          <a:prstGeom prst="wedgeRectCallout">
            <a:avLst>
              <a:gd name="adj1" fmla="val 72924"/>
              <a:gd name="adj2" fmla="val -49191"/>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a:spAutoFit/>
          </a:bodyPr>
          <a:lstStyle/>
          <a:p>
            <a:r>
              <a:rPr lang="en-US" dirty="0">
                <a:solidFill>
                  <a:srgbClr val="FF0000"/>
                </a:solidFill>
              </a:rPr>
              <a:t>Consider </a:t>
            </a:r>
            <a:r>
              <a:rPr lang="en-US" b="1" dirty="0">
                <a:solidFill>
                  <a:srgbClr val="FF0000"/>
                </a:solidFill>
              </a:rPr>
              <a:t>Mosaic Operator </a:t>
            </a:r>
            <a:r>
              <a:rPr lang="en-US" dirty="0">
                <a:solidFill>
                  <a:srgbClr val="FF0000"/>
                </a:solidFill>
              </a:rPr>
              <a:t>options to choose overlapping rules</a:t>
            </a:r>
          </a:p>
        </p:txBody>
      </p:sp>
    </p:spTree>
    <p:extLst>
      <p:ext uri="{BB962C8B-B14F-4D97-AF65-F5344CB8AC3E}">
        <p14:creationId xmlns:p14="http://schemas.microsoft.com/office/powerpoint/2010/main" val="23038362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1046872"/>
            <a:ext cx="9144000" cy="858128"/>
          </a:xfrm>
        </p:spPr>
        <p:txBody>
          <a:bodyPr>
            <a:normAutofit/>
          </a:bodyPr>
          <a:lstStyle/>
          <a:p>
            <a:r>
              <a:rPr lang="en-US" sz="4000" dirty="0"/>
              <a:t>Project the Terrain Dataset</a:t>
            </a:r>
          </a:p>
        </p:txBody>
      </p:sp>
      <p:sp>
        <p:nvSpPr>
          <p:cNvPr id="13317" name="Footer Placeholder 10"/>
          <p:cNvSpPr>
            <a:spLocks noGrp="1"/>
          </p:cNvSpPr>
          <p:nvPr>
            <p:ph type="ftr" sz="quarter" idx="11"/>
          </p:nvPr>
        </p:nvSpPr>
        <p:spPr>
          <a:noFill/>
        </p:spPr>
        <p:txBody>
          <a:bodyPr/>
          <a:lstStyle/>
          <a:p>
            <a:r>
              <a:rPr lang="en-US"/>
              <a:t>Hydrologic Engineering Center</a:t>
            </a:r>
          </a:p>
        </p:txBody>
      </p:sp>
      <p:sp>
        <p:nvSpPr>
          <p:cNvPr id="13316" name="Slide Number Placeholder 5"/>
          <p:cNvSpPr>
            <a:spLocks noGrp="1"/>
          </p:cNvSpPr>
          <p:nvPr>
            <p:ph type="sldNum" sz="quarter" idx="12"/>
          </p:nvPr>
        </p:nvSpPr>
        <p:spPr>
          <a:prstGeom prst="rect">
            <a:avLst/>
          </a:prstGeom>
        </p:spPr>
        <p:txBody>
          <a:bodyPr/>
          <a:lstStyle/>
          <a:p>
            <a:fld id="{EB6491B5-EC73-4A2C-A11C-5D599EC16002}" type="slidenum">
              <a:rPr lang="en-US" smtClean="0"/>
              <a:pPr/>
              <a:t>18</a:t>
            </a:fld>
            <a:endParaRPr lang="en-US"/>
          </a:p>
        </p:txBody>
      </p:sp>
      <p:sp>
        <p:nvSpPr>
          <p:cNvPr id="13315" name="Rectangle 3"/>
          <p:cNvSpPr>
            <a:spLocks noGrp="1" noChangeArrowheads="1"/>
          </p:cNvSpPr>
          <p:nvPr>
            <p:ph idx="4294967295"/>
          </p:nvPr>
        </p:nvSpPr>
        <p:spPr>
          <a:xfrm>
            <a:off x="0" y="2209800"/>
            <a:ext cx="8229600" cy="4114800"/>
          </a:xfrm>
        </p:spPr>
        <p:txBody>
          <a:bodyPr/>
          <a:lstStyle/>
          <a:p>
            <a:pPr eaLnBrk="1" hangingPunct="1">
              <a:buFontTx/>
              <a:buNone/>
            </a:pPr>
            <a:br>
              <a:rPr lang="en-US"/>
            </a:br>
            <a:endParaRPr lang="en-US"/>
          </a:p>
        </p:txBody>
      </p:sp>
      <p:pic>
        <p:nvPicPr>
          <p:cNvPr id="9" name="Picture 8">
            <a:extLst>
              <a:ext uri="{FF2B5EF4-FFF2-40B4-BE49-F238E27FC236}">
                <a16:creationId xmlns:a16="http://schemas.microsoft.com/office/drawing/2014/main" id="{4AD0094C-8EB5-44CC-BE9D-3B072977BCD7}"/>
              </a:ext>
            </a:extLst>
          </p:cNvPr>
          <p:cNvPicPr/>
          <p:nvPr/>
        </p:nvPicPr>
        <p:blipFill>
          <a:blip r:embed="rId3"/>
          <a:stretch>
            <a:fillRect/>
          </a:stretch>
        </p:blipFill>
        <p:spPr>
          <a:xfrm>
            <a:off x="4062781" y="1828800"/>
            <a:ext cx="3505200" cy="3386772"/>
          </a:xfrm>
          <a:prstGeom prst="rect">
            <a:avLst/>
          </a:prstGeom>
          <a:ln>
            <a:solidFill>
              <a:schemeClr val="tx1"/>
            </a:solidFill>
          </a:ln>
        </p:spPr>
      </p:pic>
      <p:pic>
        <p:nvPicPr>
          <p:cNvPr id="2" name="Picture 1">
            <a:extLst>
              <a:ext uri="{FF2B5EF4-FFF2-40B4-BE49-F238E27FC236}">
                <a16:creationId xmlns:a16="http://schemas.microsoft.com/office/drawing/2014/main" id="{55CE9C78-9F6F-4BBB-A095-95D5B3B4FA35}"/>
              </a:ext>
            </a:extLst>
          </p:cNvPr>
          <p:cNvPicPr>
            <a:picLocks noChangeAspect="1"/>
          </p:cNvPicPr>
          <p:nvPr/>
        </p:nvPicPr>
        <p:blipFill>
          <a:blip r:embed="rId4"/>
          <a:stretch>
            <a:fillRect/>
          </a:stretch>
        </p:blipFill>
        <p:spPr>
          <a:xfrm>
            <a:off x="288476" y="1828800"/>
            <a:ext cx="2454724" cy="4635939"/>
          </a:xfrm>
          <a:prstGeom prst="rect">
            <a:avLst/>
          </a:prstGeom>
          <a:ln>
            <a:solidFill>
              <a:schemeClr val="tx1"/>
            </a:solidFill>
          </a:ln>
        </p:spPr>
      </p:pic>
      <p:pic>
        <p:nvPicPr>
          <p:cNvPr id="3" name="Picture 2">
            <a:extLst>
              <a:ext uri="{FF2B5EF4-FFF2-40B4-BE49-F238E27FC236}">
                <a16:creationId xmlns:a16="http://schemas.microsoft.com/office/drawing/2014/main" id="{5D825FBC-FD35-4ECE-B885-54F8F4B6F1C8}"/>
              </a:ext>
            </a:extLst>
          </p:cNvPr>
          <p:cNvPicPr>
            <a:picLocks noChangeAspect="1"/>
          </p:cNvPicPr>
          <p:nvPr/>
        </p:nvPicPr>
        <p:blipFill>
          <a:blip r:embed="rId5"/>
          <a:stretch>
            <a:fillRect/>
          </a:stretch>
        </p:blipFill>
        <p:spPr>
          <a:xfrm>
            <a:off x="2867762" y="4044437"/>
            <a:ext cx="5895238" cy="2476190"/>
          </a:xfrm>
          <a:prstGeom prst="rect">
            <a:avLst/>
          </a:prstGeom>
          <a:ln>
            <a:solidFill>
              <a:schemeClr val="tx1"/>
            </a:solidFill>
          </a:ln>
        </p:spPr>
      </p:pic>
      <p:sp>
        <p:nvSpPr>
          <p:cNvPr id="4" name="Rectangle 3">
            <a:extLst>
              <a:ext uri="{FF2B5EF4-FFF2-40B4-BE49-F238E27FC236}">
                <a16:creationId xmlns:a16="http://schemas.microsoft.com/office/drawing/2014/main" id="{33E2D2EE-7894-4926-8B83-FE91686A9205}"/>
              </a:ext>
            </a:extLst>
          </p:cNvPr>
          <p:cNvSpPr/>
          <p:nvPr/>
        </p:nvSpPr>
        <p:spPr>
          <a:xfrm>
            <a:off x="694372" y="4870039"/>
            <a:ext cx="1084179" cy="152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21EE133-9672-4EFD-8D37-EDAC8BBF8C02}"/>
              </a:ext>
            </a:extLst>
          </p:cNvPr>
          <p:cNvSpPr/>
          <p:nvPr/>
        </p:nvSpPr>
        <p:spPr>
          <a:xfrm>
            <a:off x="4062781" y="2466680"/>
            <a:ext cx="3505200" cy="49700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9761A5B-CE9C-4693-AF72-4251E045E7C2}"/>
              </a:ext>
            </a:extLst>
          </p:cNvPr>
          <p:cNvSpPr/>
          <p:nvPr/>
        </p:nvSpPr>
        <p:spPr>
          <a:xfrm>
            <a:off x="3039252" y="4946239"/>
            <a:ext cx="3505201" cy="14443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EE5B667B-87C0-6F91-9B71-B6714975B211}"/>
              </a:ext>
            </a:extLst>
          </p:cNvPr>
          <p:cNvSpPr txBox="1"/>
          <p:nvPr/>
        </p:nvSpPr>
        <p:spPr>
          <a:xfrm>
            <a:off x="2319804" y="6460532"/>
            <a:ext cx="6785697" cy="461665"/>
          </a:xfrm>
          <a:prstGeom prst="rect">
            <a:avLst/>
          </a:prstGeom>
          <a:noFill/>
        </p:spPr>
        <p:txBody>
          <a:bodyPr wrap="square" rtlCol="0">
            <a:spAutoFit/>
          </a:bodyPr>
          <a:lstStyle/>
          <a:p>
            <a:r>
              <a:rPr lang="en-US" sz="1200" dirty="0"/>
              <a:t>Recommended projections: UTM, State Plane, and Albers-Equal Area.  </a:t>
            </a:r>
          </a:p>
          <a:p>
            <a:r>
              <a:rPr lang="en-US" sz="1200" dirty="0"/>
              <a:t>Also, horizontal units should be same as vertical units.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0" y="1046872"/>
            <a:ext cx="9144000" cy="858128"/>
          </a:xfrm>
        </p:spPr>
        <p:txBody>
          <a:bodyPr>
            <a:normAutofit/>
          </a:bodyPr>
          <a:lstStyle/>
          <a:p>
            <a:r>
              <a:rPr lang="en-US" sz="4000" dirty="0"/>
              <a:t>Modify the Vertical Units</a:t>
            </a:r>
          </a:p>
        </p:txBody>
      </p:sp>
      <p:sp>
        <p:nvSpPr>
          <p:cNvPr id="14340" name="Footer Placeholder 8"/>
          <p:cNvSpPr>
            <a:spLocks noGrp="1"/>
          </p:cNvSpPr>
          <p:nvPr>
            <p:ph type="ftr" sz="quarter" idx="11"/>
          </p:nvPr>
        </p:nvSpPr>
        <p:spPr>
          <a:noFill/>
        </p:spPr>
        <p:txBody>
          <a:bodyPr/>
          <a:lstStyle/>
          <a:p>
            <a:r>
              <a:rPr lang="en-US"/>
              <a:t>Hydrologic Engineering Center</a:t>
            </a:r>
          </a:p>
        </p:txBody>
      </p:sp>
      <p:sp>
        <p:nvSpPr>
          <p:cNvPr id="14339" name="Slide Number Placeholder 5"/>
          <p:cNvSpPr>
            <a:spLocks noGrp="1"/>
          </p:cNvSpPr>
          <p:nvPr>
            <p:ph type="sldNum" sz="quarter" idx="12"/>
          </p:nvPr>
        </p:nvSpPr>
        <p:spPr>
          <a:prstGeom prst="rect">
            <a:avLst/>
          </a:prstGeom>
        </p:spPr>
        <p:txBody>
          <a:bodyPr/>
          <a:lstStyle/>
          <a:p>
            <a:fld id="{481613E0-4779-4D9A-B553-58950ED36961}" type="slidenum">
              <a:rPr lang="en-US" smtClean="0"/>
              <a:pPr/>
              <a:t>19</a:t>
            </a:fld>
            <a:endParaRPr lang="en-US"/>
          </a:p>
        </p:txBody>
      </p:sp>
      <p:pic>
        <p:nvPicPr>
          <p:cNvPr id="14341" name="Picture 6"/>
          <p:cNvPicPr>
            <a:picLocks noChangeAspect="1" noChangeArrowheads="1"/>
          </p:cNvPicPr>
          <p:nvPr/>
        </p:nvPicPr>
        <p:blipFill rotWithShape="1">
          <a:blip r:embed="rId3" cstate="print"/>
          <a:srcRect t="26787"/>
          <a:stretch/>
        </p:blipFill>
        <p:spPr bwMode="auto">
          <a:xfrm>
            <a:off x="2819400" y="1990502"/>
            <a:ext cx="6261114" cy="3632416"/>
          </a:xfrm>
          <a:prstGeom prst="rect">
            <a:avLst/>
          </a:prstGeom>
          <a:noFill/>
          <a:ln w="9525">
            <a:solidFill>
              <a:schemeClr val="tx1"/>
            </a:solidFill>
            <a:miter lim="800000"/>
            <a:headEnd/>
            <a:tailEnd/>
          </a:ln>
        </p:spPr>
      </p:pic>
      <p:pic>
        <p:nvPicPr>
          <p:cNvPr id="66562" name="Picture 2" descr="C:\Users\q0hecmjf\AppData\Local\Temp\2\SNAGHTML34b7712e.PNG"/>
          <p:cNvPicPr>
            <a:picLocks noChangeAspect="1" noChangeArrowheads="1"/>
          </p:cNvPicPr>
          <p:nvPr/>
        </p:nvPicPr>
        <p:blipFill>
          <a:blip r:embed="rId4" cstate="print"/>
          <a:srcRect/>
          <a:stretch>
            <a:fillRect/>
          </a:stretch>
        </p:blipFill>
        <p:spPr bwMode="auto">
          <a:xfrm>
            <a:off x="4337019" y="3429000"/>
            <a:ext cx="4156302" cy="3293674"/>
          </a:xfrm>
          <a:prstGeom prst="rect">
            <a:avLst/>
          </a:prstGeom>
          <a:noFill/>
          <a:ln>
            <a:solidFill>
              <a:schemeClr val="tx1"/>
            </a:solidFill>
          </a:ln>
        </p:spPr>
      </p:pic>
      <p:pic>
        <p:nvPicPr>
          <p:cNvPr id="2" name="Picture 1">
            <a:extLst>
              <a:ext uri="{FF2B5EF4-FFF2-40B4-BE49-F238E27FC236}">
                <a16:creationId xmlns:a16="http://schemas.microsoft.com/office/drawing/2014/main" id="{CA3BA830-C635-4076-9D5A-C379FA6C16B1}"/>
              </a:ext>
            </a:extLst>
          </p:cNvPr>
          <p:cNvPicPr>
            <a:picLocks noChangeAspect="1"/>
          </p:cNvPicPr>
          <p:nvPr/>
        </p:nvPicPr>
        <p:blipFill>
          <a:blip r:embed="rId5"/>
          <a:stretch>
            <a:fillRect/>
          </a:stretch>
        </p:blipFill>
        <p:spPr>
          <a:xfrm>
            <a:off x="49992" y="1990502"/>
            <a:ext cx="2628290" cy="3622025"/>
          </a:xfrm>
          <a:prstGeom prst="rect">
            <a:avLst/>
          </a:prstGeom>
          <a:noFill/>
          <a:ln>
            <a:solidFill>
              <a:schemeClr val="tx1"/>
            </a:solidFill>
          </a:ln>
        </p:spPr>
      </p:pic>
      <p:sp>
        <p:nvSpPr>
          <p:cNvPr id="8" name="Rectangle 7">
            <a:extLst>
              <a:ext uri="{FF2B5EF4-FFF2-40B4-BE49-F238E27FC236}">
                <a16:creationId xmlns:a16="http://schemas.microsoft.com/office/drawing/2014/main" id="{6B9468DE-0AC6-4EA8-B43F-602B66BD0453}"/>
              </a:ext>
            </a:extLst>
          </p:cNvPr>
          <p:cNvSpPr/>
          <p:nvPr/>
        </p:nvSpPr>
        <p:spPr>
          <a:xfrm>
            <a:off x="354050" y="3801514"/>
            <a:ext cx="1398550" cy="16088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peech Bubble: Rectangle 3">
            <a:extLst>
              <a:ext uri="{FF2B5EF4-FFF2-40B4-BE49-F238E27FC236}">
                <a16:creationId xmlns:a16="http://schemas.microsoft.com/office/drawing/2014/main" id="{36A5785B-E9E6-4729-3090-0F4D618427D7}"/>
              </a:ext>
            </a:extLst>
          </p:cNvPr>
          <p:cNvSpPr/>
          <p:nvPr/>
        </p:nvSpPr>
        <p:spPr>
          <a:xfrm>
            <a:off x="1295399" y="5029200"/>
            <a:ext cx="2417649" cy="1200329"/>
          </a:xfrm>
          <a:prstGeom prst="wedgeRectCallout">
            <a:avLst>
              <a:gd name="adj1" fmla="val 79233"/>
              <a:gd name="adj2" fmla="val -48991"/>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a:spAutoFit/>
          </a:bodyPr>
          <a:lstStyle/>
          <a:p>
            <a:r>
              <a:rPr lang="en-US" sz="1800" dirty="0"/>
              <a:t>Raster calculator only operates on elevation values, not horizontal units or cell size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b="1" dirty="0" err="1"/>
              <a:t>Georeference</a:t>
            </a:r>
            <a:r>
              <a:rPr lang="en-US" b="1" dirty="0"/>
              <a:t> Elements using Shapefiles</a:t>
            </a:r>
          </a:p>
          <a:p>
            <a:r>
              <a:rPr lang="en-US" dirty="0"/>
              <a:t>Terrain Data and other Helpful GIS Datasets</a:t>
            </a:r>
          </a:p>
          <a:p>
            <a:r>
              <a:rPr lang="en-US" dirty="0"/>
              <a:t>HEC-HMS GIS Data Management</a:t>
            </a:r>
          </a:p>
          <a:p>
            <a:r>
              <a:rPr lang="en-US" dirty="0"/>
              <a:t>Building Walls and Burning Streams</a:t>
            </a:r>
          </a:p>
          <a:p>
            <a:r>
              <a:rPr lang="en-US" dirty="0"/>
              <a:t>Automated Subbasin and Reach Delineation</a:t>
            </a:r>
          </a:p>
          <a:p>
            <a:r>
              <a:rPr lang="en-US" dirty="0"/>
              <a:t>Customize Subbasin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2</a:t>
            </a:fld>
            <a:endParaRPr lang="en-US"/>
          </a:p>
        </p:txBody>
      </p:sp>
    </p:spTree>
    <p:extLst>
      <p:ext uri="{BB962C8B-B14F-4D97-AF65-F5344CB8AC3E}">
        <p14:creationId xmlns:p14="http://schemas.microsoft.com/office/powerpoint/2010/main" val="31734827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1046872"/>
            <a:ext cx="9144000" cy="858128"/>
          </a:xfrm>
        </p:spPr>
        <p:txBody>
          <a:bodyPr>
            <a:normAutofit/>
          </a:bodyPr>
          <a:lstStyle/>
          <a:p>
            <a:r>
              <a:rPr lang="en-US" sz="4000" dirty="0"/>
              <a:t>Buffer Watershed Boundary</a:t>
            </a:r>
          </a:p>
        </p:txBody>
      </p:sp>
      <p:sp>
        <p:nvSpPr>
          <p:cNvPr id="15364" name="Footer Placeholder 10"/>
          <p:cNvSpPr>
            <a:spLocks noGrp="1"/>
          </p:cNvSpPr>
          <p:nvPr>
            <p:ph type="ftr" sz="quarter" idx="11"/>
          </p:nvPr>
        </p:nvSpPr>
        <p:spPr>
          <a:noFill/>
        </p:spPr>
        <p:txBody>
          <a:bodyPr/>
          <a:lstStyle/>
          <a:p>
            <a:r>
              <a:rPr lang="en-US"/>
              <a:t>Hydrologic Engineering Center</a:t>
            </a:r>
          </a:p>
        </p:txBody>
      </p:sp>
      <p:sp>
        <p:nvSpPr>
          <p:cNvPr id="15363" name="Slide Number Placeholder 5"/>
          <p:cNvSpPr>
            <a:spLocks noGrp="1"/>
          </p:cNvSpPr>
          <p:nvPr>
            <p:ph type="sldNum" sz="quarter" idx="12"/>
          </p:nvPr>
        </p:nvSpPr>
        <p:spPr>
          <a:prstGeom prst="rect">
            <a:avLst/>
          </a:prstGeom>
        </p:spPr>
        <p:txBody>
          <a:bodyPr/>
          <a:lstStyle/>
          <a:p>
            <a:fld id="{6FC27733-E90A-4E85-AD58-E7D6C7A045DD}" type="slidenum">
              <a:rPr lang="en-US" smtClean="0"/>
              <a:pPr/>
              <a:t>20</a:t>
            </a:fld>
            <a:endParaRPr lang="en-US"/>
          </a:p>
        </p:txBody>
      </p:sp>
      <p:pic>
        <p:nvPicPr>
          <p:cNvPr id="2" name="Picture 1">
            <a:extLst>
              <a:ext uri="{FF2B5EF4-FFF2-40B4-BE49-F238E27FC236}">
                <a16:creationId xmlns:a16="http://schemas.microsoft.com/office/drawing/2014/main" id="{362C9248-1BFD-45D5-83A3-F8BAAF4ED8EE}"/>
              </a:ext>
            </a:extLst>
          </p:cNvPr>
          <p:cNvPicPr>
            <a:picLocks noChangeAspect="1"/>
          </p:cNvPicPr>
          <p:nvPr/>
        </p:nvPicPr>
        <p:blipFill>
          <a:blip r:embed="rId3"/>
          <a:stretch>
            <a:fillRect/>
          </a:stretch>
        </p:blipFill>
        <p:spPr>
          <a:xfrm>
            <a:off x="4252126" y="2867319"/>
            <a:ext cx="4721406" cy="3505200"/>
          </a:xfrm>
          <a:prstGeom prst="rect">
            <a:avLst/>
          </a:prstGeom>
          <a:solidFill>
            <a:schemeClr val="accent1"/>
          </a:solidFill>
        </p:spPr>
      </p:pic>
      <p:pic>
        <p:nvPicPr>
          <p:cNvPr id="3" name="Picture 2">
            <a:extLst>
              <a:ext uri="{FF2B5EF4-FFF2-40B4-BE49-F238E27FC236}">
                <a16:creationId xmlns:a16="http://schemas.microsoft.com/office/drawing/2014/main" id="{30E24D33-CD7A-421D-B9BE-4571ED85172B}"/>
              </a:ext>
            </a:extLst>
          </p:cNvPr>
          <p:cNvPicPr>
            <a:picLocks noChangeAspect="1"/>
          </p:cNvPicPr>
          <p:nvPr/>
        </p:nvPicPr>
        <p:blipFill>
          <a:blip r:embed="rId4"/>
          <a:stretch>
            <a:fillRect/>
          </a:stretch>
        </p:blipFill>
        <p:spPr>
          <a:xfrm>
            <a:off x="152400" y="1886434"/>
            <a:ext cx="3886201" cy="4507074"/>
          </a:xfrm>
          <a:prstGeom prst="rect">
            <a:avLst/>
          </a:prstGeom>
          <a:ln>
            <a:solidFill>
              <a:schemeClr val="tx1"/>
            </a:solidFill>
          </a:ln>
        </p:spPr>
      </p:pic>
      <p:sp>
        <p:nvSpPr>
          <p:cNvPr id="7" name="Rectangle 6">
            <a:extLst>
              <a:ext uri="{FF2B5EF4-FFF2-40B4-BE49-F238E27FC236}">
                <a16:creationId xmlns:a16="http://schemas.microsoft.com/office/drawing/2014/main" id="{7A6BEC30-3578-43DB-AB09-98EAE939035A}"/>
              </a:ext>
            </a:extLst>
          </p:cNvPr>
          <p:cNvSpPr/>
          <p:nvPr/>
        </p:nvSpPr>
        <p:spPr>
          <a:xfrm>
            <a:off x="4343400" y="3553119"/>
            <a:ext cx="4495800" cy="457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11E2B696-87EA-4D2D-A49B-92BFA6725A58}"/>
              </a:ext>
            </a:extLst>
          </p:cNvPr>
          <p:cNvSpPr txBox="1"/>
          <p:nvPr/>
        </p:nvSpPr>
        <p:spPr>
          <a:xfrm>
            <a:off x="4252126" y="1822082"/>
            <a:ext cx="4721406" cy="1477328"/>
          </a:xfrm>
          <a:prstGeom prst="rect">
            <a:avLst/>
          </a:prstGeom>
          <a:noFill/>
        </p:spPr>
        <p:txBody>
          <a:bodyPr wrap="square" rtlCol="0">
            <a:spAutoFit/>
          </a:bodyPr>
          <a:lstStyle/>
          <a:p>
            <a:pPr marL="285750" indent="-285750">
              <a:buFont typeface="Arial" panose="020B0604020202020204" pitchFamily="34" charset="0"/>
              <a:buChar char="•"/>
            </a:pPr>
            <a:r>
              <a:rPr lang="en-US" dirty="0"/>
              <a:t>Use an existing watershed boundary and buffer before extracting the terrain data</a:t>
            </a:r>
          </a:p>
          <a:p>
            <a:pPr marL="285750" indent="-285750">
              <a:buFont typeface="Arial" panose="020B0604020202020204" pitchFamily="34" charset="0"/>
              <a:buChar char="•"/>
            </a:pPr>
            <a:r>
              <a:rPr lang="en-US" dirty="0"/>
              <a:t>Or use a bounding box </a:t>
            </a:r>
          </a:p>
          <a:p>
            <a:pPr marL="342900" indent="-342900">
              <a:buAutoNum type="arabicParenR"/>
            </a:pPr>
            <a:endParaRPr lang="en-US" dirty="0"/>
          </a:p>
          <a:p>
            <a:pPr marL="342900" indent="-342900">
              <a:buAutoNum type="arabicParenR"/>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1046872"/>
            <a:ext cx="9144000" cy="858128"/>
          </a:xfrm>
        </p:spPr>
        <p:txBody>
          <a:bodyPr>
            <a:normAutofit/>
          </a:bodyPr>
          <a:lstStyle/>
          <a:p>
            <a:r>
              <a:rPr lang="en-US" sz="4000" dirty="0"/>
              <a:t>Clip/Extract the Terrain Dataset</a:t>
            </a:r>
          </a:p>
        </p:txBody>
      </p:sp>
      <p:sp>
        <p:nvSpPr>
          <p:cNvPr id="15364" name="Footer Placeholder 10"/>
          <p:cNvSpPr>
            <a:spLocks noGrp="1"/>
          </p:cNvSpPr>
          <p:nvPr>
            <p:ph type="ftr" sz="quarter" idx="11"/>
          </p:nvPr>
        </p:nvSpPr>
        <p:spPr>
          <a:noFill/>
        </p:spPr>
        <p:txBody>
          <a:bodyPr/>
          <a:lstStyle/>
          <a:p>
            <a:r>
              <a:rPr lang="en-US"/>
              <a:t>Hydrologic Engineering Center</a:t>
            </a:r>
          </a:p>
        </p:txBody>
      </p:sp>
      <p:sp>
        <p:nvSpPr>
          <p:cNvPr id="15363" name="Slide Number Placeholder 5"/>
          <p:cNvSpPr>
            <a:spLocks noGrp="1"/>
          </p:cNvSpPr>
          <p:nvPr>
            <p:ph type="sldNum" sz="quarter" idx="12"/>
          </p:nvPr>
        </p:nvSpPr>
        <p:spPr>
          <a:prstGeom prst="rect">
            <a:avLst/>
          </a:prstGeom>
        </p:spPr>
        <p:txBody>
          <a:bodyPr/>
          <a:lstStyle/>
          <a:p>
            <a:fld id="{6FC27733-E90A-4E85-AD58-E7D6C7A045DD}" type="slidenum">
              <a:rPr lang="en-US" smtClean="0"/>
              <a:pPr/>
              <a:t>21</a:t>
            </a:fld>
            <a:endParaRPr lang="en-US"/>
          </a:p>
        </p:txBody>
      </p:sp>
      <p:pic>
        <p:nvPicPr>
          <p:cNvPr id="3" name="Picture 2">
            <a:extLst>
              <a:ext uri="{FF2B5EF4-FFF2-40B4-BE49-F238E27FC236}">
                <a16:creationId xmlns:a16="http://schemas.microsoft.com/office/drawing/2014/main" id="{F3477B0F-05EB-4348-8F2F-594D9263E845}"/>
              </a:ext>
            </a:extLst>
          </p:cNvPr>
          <p:cNvPicPr>
            <a:picLocks noChangeAspect="1"/>
          </p:cNvPicPr>
          <p:nvPr/>
        </p:nvPicPr>
        <p:blipFill>
          <a:blip r:embed="rId3"/>
          <a:stretch>
            <a:fillRect/>
          </a:stretch>
        </p:blipFill>
        <p:spPr>
          <a:xfrm rot="21446922">
            <a:off x="307884" y="1972259"/>
            <a:ext cx="3489105" cy="3965590"/>
          </a:xfrm>
          <a:prstGeom prst="rect">
            <a:avLst/>
          </a:prstGeom>
          <a:ln>
            <a:noFill/>
          </a:ln>
        </p:spPr>
      </p:pic>
      <p:sp>
        <p:nvSpPr>
          <p:cNvPr id="4" name="TextBox 3">
            <a:extLst>
              <a:ext uri="{FF2B5EF4-FFF2-40B4-BE49-F238E27FC236}">
                <a16:creationId xmlns:a16="http://schemas.microsoft.com/office/drawing/2014/main" id="{3AAD9344-2439-464B-B156-DC6C75E95653}"/>
              </a:ext>
            </a:extLst>
          </p:cNvPr>
          <p:cNvSpPr txBox="1"/>
          <p:nvPr/>
        </p:nvSpPr>
        <p:spPr>
          <a:xfrm>
            <a:off x="834252" y="4876800"/>
            <a:ext cx="2057400" cy="369332"/>
          </a:xfrm>
          <a:prstGeom prst="rect">
            <a:avLst/>
          </a:prstGeom>
          <a:solidFill>
            <a:schemeClr val="bg1"/>
          </a:solidFill>
        </p:spPr>
        <p:txBody>
          <a:bodyPr wrap="square" rtlCol="0">
            <a:spAutoFit/>
          </a:bodyPr>
          <a:lstStyle/>
          <a:p>
            <a:r>
              <a:rPr lang="en-US" dirty="0">
                <a:solidFill>
                  <a:srgbClr val="FF0000"/>
                </a:solidFill>
              </a:rPr>
              <a:t>446 MB Terrain File</a:t>
            </a:r>
          </a:p>
        </p:txBody>
      </p:sp>
      <p:grpSp>
        <p:nvGrpSpPr>
          <p:cNvPr id="8" name="Group 7">
            <a:extLst>
              <a:ext uri="{FF2B5EF4-FFF2-40B4-BE49-F238E27FC236}">
                <a16:creationId xmlns:a16="http://schemas.microsoft.com/office/drawing/2014/main" id="{24332657-4DDE-8584-071E-257DCB808939}"/>
              </a:ext>
            </a:extLst>
          </p:cNvPr>
          <p:cNvGrpSpPr/>
          <p:nvPr/>
        </p:nvGrpSpPr>
        <p:grpSpPr>
          <a:xfrm rot="21447067">
            <a:off x="4048688" y="2509567"/>
            <a:ext cx="2596649" cy="3382689"/>
            <a:chOff x="4073350" y="2490048"/>
            <a:chExt cx="2080506" cy="2710303"/>
          </a:xfrm>
        </p:grpSpPr>
        <p:sp>
          <p:nvSpPr>
            <p:cNvPr id="7" name="Rectangle 6">
              <a:extLst>
                <a:ext uri="{FF2B5EF4-FFF2-40B4-BE49-F238E27FC236}">
                  <a16:creationId xmlns:a16="http://schemas.microsoft.com/office/drawing/2014/main" id="{3805BC4C-B2D1-248C-DD4C-091621B99BE1}"/>
                </a:ext>
              </a:extLst>
            </p:cNvPr>
            <p:cNvSpPr/>
            <p:nvPr/>
          </p:nvSpPr>
          <p:spPr>
            <a:xfrm rot="879265">
              <a:off x="4073350" y="2490048"/>
              <a:ext cx="2080506" cy="2710303"/>
            </a:xfrm>
            <a:prstGeom prst="rect">
              <a:avLst/>
            </a:prstGeom>
            <a:pattFill prst="openDmnd">
              <a:fgClr>
                <a:schemeClr val="bg1">
                  <a:lumMod val="85000"/>
                </a:schemeClr>
              </a:fgClr>
              <a:bgClr>
                <a:schemeClr val="bg1">
                  <a:lumMod val="95000"/>
                </a:schemeClr>
              </a:bgClr>
            </a:patt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C6036E4F-33EC-4BF1-87A6-B0904CDC441C}"/>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4916" b="99017" l="2616" r="96790">
                          <a14:foregroundMark x1="86088" y1="53090" x2="86088" y2="53090"/>
                          <a14:foregroundMark x1="73960" y1="31180" x2="77765" y2="64326"/>
                          <a14:foregroundMark x1="58621" y1="9410" x2="92033" y2="47051"/>
                          <a14:foregroundMark x1="92033" y1="47051" x2="74554" y2="91573"/>
                          <a14:foregroundMark x1="57432" y1="4073" x2="96790" y2="39466"/>
                          <a14:foregroundMark x1="96790" y1="39466" x2="74078" y2="91011"/>
                          <a14:foregroundMark x1="74078" y1="91011" x2="28181" y2="96208"/>
                          <a14:foregroundMark x1="28181" y1="96208" x2="2616" y2="52949"/>
                          <a14:foregroundMark x1="2616" y1="52949" x2="10226" y2="30478"/>
                          <a14:foregroundMark x1="95006" y1="49298" x2="93698" y2="57584"/>
                          <a14:foregroundMark x1="95600" y1="56039" x2="96908" y2="69663"/>
                          <a14:foregroundMark x1="36385" y1="99017" x2="12128" y2="98315"/>
                          <a14:foregroundMark x1="56718" y1="4916" x2="77170" y2="7163"/>
                        </a14:backgroundRemoval>
                      </a14:imgEffect>
                    </a14:imgLayer>
                  </a14:imgProps>
                </a:ext>
              </a:extLst>
            </a:blip>
            <a:stretch>
              <a:fillRect/>
            </a:stretch>
          </p:blipFill>
          <p:spPr>
            <a:xfrm>
              <a:off x="4724400" y="2899877"/>
              <a:ext cx="1069691" cy="905612"/>
            </a:xfrm>
            <a:prstGeom prst="rect">
              <a:avLst/>
            </a:prstGeom>
            <a:ln>
              <a:noFill/>
            </a:ln>
          </p:spPr>
        </p:pic>
      </p:grpSp>
      <p:pic>
        <p:nvPicPr>
          <p:cNvPr id="10" name="Picture 9">
            <a:extLst>
              <a:ext uri="{FF2B5EF4-FFF2-40B4-BE49-F238E27FC236}">
                <a16:creationId xmlns:a16="http://schemas.microsoft.com/office/drawing/2014/main" id="{9922B17E-6C43-F5CD-C727-CD4234A4862A}"/>
              </a:ext>
            </a:extLst>
          </p:cNvPr>
          <p:cNvPicPr>
            <a:picLocks noChangeAspect="1"/>
          </p:cNvPicPr>
          <p:nvPr/>
        </p:nvPicPr>
        <p:blipFill>
          <a:blip r:embed="rId6"/>
          <a:stretch>
            <a:fillRect/>
          </a:stretch>
        </p:blipFill>
        <p:spPr>
          <a:xfrm>
            <a:off x="7288315" y="2863859"/>
            <a:ext cx="1335067" cy="1130282"/>
          </a:xfrm>
          <a:prstGeom prst="rect">
            <a:avLst/>
          </a:prstGeom>
          <a:ln>
            <a:noFill/>
          </a:ln>
        </p:spPr>
      </p:pic>
      <p:sp>
        <p:nvSpPr>
          <p:cNvPr id="18" name="Text Box 5">
            <a:extLst>
              <a:ext uri="{FF2B5EF4-FFF2-40B4-BE49-F238E27FC236}">
                <a16:creationId xmlns:a16="http://schemas.microsoft.com/office/drawing/2014/main" id="{4A1CD634-73A4-6DD9-EE87-27374117BE72}"/>
              </a:ext>
            </a:extLst>
          </p:cNvPr>
          <p:cNvSpPr txBox="1">
            <a:spLocks noChangeArrowheads="1"/>
          </p:cNvSpPr>
          <p:nvPr/>
        </p:nvSpPr>
        <p:spPr bwMode="auto">
          <a:xfrm>
            <a:off x="1108911" y="6266467"/>
            <a:ext cx="7696200" cy="400110"/>
          </a:xfrm>
          <a:prstGeom prst="rect">
            <a:avLst/>
          </a:prstGeom>
          <a:solidFill>
            <a:schemeClr val="bg1"/>
          </a:solidFill>
          <a:ln w="9525">
            <a:noFill/>
            <a:miter lim="800000"/>
            <a:headEnd/>
            <a:tailEnd/>
          </a:ln>
        </p:spPr>
        <p:txBody>
          <a:bodyPr wrap="square">
            <a:spAutoFit/>
          </a:bodyPr>
          <a:lstStyle/>
          <a:p>
            <a:pPr>
              <a:spcAft>
                <a:spcPts val="600"/>
              </a:spcAft>
            </a:pPr>
            <a:r>
              <a:rPr lang="en-US" sz="2000" b="1" dirty="0"/>
              <a:t>Original			  Extract by Mask			   Clip</a:t>
            </a:r>
          </a:p>
        </p:txBody>
      </p:sp>
    </p:spTree>
    <p:extLst>
      <p:ext uri="{BB962C8B-B14F-4D97-AF65-F5344CB8AC3E}">
        <p14:creationId xmlns:p14="http://schemas.microsoft.com/office/powerpoint/2010/main" val="24859745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1046872"/>
            <a:ext cx="9144000" cy="858128"/>
          </a:xfrm>
        </p:spPr>
        <p:txBody>
          <a:bodyPr>
            <a:normAutofit/>
          </a:bodyPr>
          <a:lstStyle/>
          <a:p>
            <a:r>
              <a:rPr lang="en-US" sz="4000" dirty="0"/>
              <a:t>Check and Remove Missing Data</a:t>
            </a:r>
          </a:p>
        </p:txBody>
      </p:sp>
      <p:sp>
        <p:nvSpPr>
          <p:cNvPr id="16388" name="Footer Placeholder 12"/>
          <p:cNvSpPr>
            <a:spLocks noGrp="1"/>
          </p:cNvSpPr>
          <p:nvPr>
            <p:ph type="ftr" sz="quarter" idx="11"/>
          </p:nvPr>
        </p:nvSpPr>
        <p:spPr>
          <a:noFill/>
        </p:spPr>
        <p:txBody>
          <a:bodyPr/>
          <a:lstStyle/>
          <a:p>
            <a:r>
              <a:rPr lang="en-US"/>
              <a:t>Hydrologic Engineering Center</a:t>
            </a:r>
          </a:p>
        </p:txBody>
      </p:sp>
      <p:sp>
        <p:nvSpPr>
          <p:cNvPr id="16387" name="Slide Number Placeholder 5"/>
          <p:cNvSpPr>
            <a:spLocks noGrp="1"/>
          </p:cNvSpPr>
          <p:nvPr>
            <p:ph type="sldNum" sz="quarter" idx="12"/>
          </p:nvPr>
        </p:nvSpPr>
        <p:spPr>
          <a:prstGeom prst="rect">
            <a:avLst/>
          </a:prstGeom>
        </p:spPr>
        <p:txBody>
          <a:bodyPr/>
          <a:lstStyle/>
          <a:p>
            <a:fld id="{E601E392-0C84-44B3-8A63-E376C974FFAA}" type="slidenum">
              <a:rPr lang="en-US" smtClean="0"/>
              <a:pPr/>
              <a:t>22</a:t>
            </a:fld>
            <a:endParaRPr lang="en-US"/>
          </a:p>
        </p:txBody>
      </p:sp>
      <p:pic>
        <p:nvPicPr>
          <p:cNvPr id="16389" name="Picture 6"/>
          <p:cNvPicPr>
            <a:picLocks noChangeAspect="1" noChangeArrowheads="1"/>
          </p:cNvPicPr>
          <p:nvPr/>
        </p:nvPicPr>
        <p:blipFill>
          <a:blip r:embed="rId3" cstate="print"/>
          <a:srcRect t="4805" b="6306"/>
          <a:stretch>
            <a:fillRect/>
          </a:stretch>
        </p:blipFill>
        <p:spPr bwMode="auto">
          <a:xfrm>
            <a:off x="3455341" y="1828800"/>
            <a:ext cx="4774259" cy="3733800"/>
          </a:xfrm>
          <a:prstGeom prst="rect">
            <a:avLst/>
          </a:prstGeom>
          <a:noFill/>
          <a:ln w="9525">
            <a:solidFill>
              <a:schemeClr val="tx1"/>
            </a:solidFill>
            <a:miter lim="800000"/>
            <a:headEnd/>
            <a:tailEnd/>
          </a:ln>
        </p:spPr>
      </p:pic>
      <p:sp>
        <p:nvSpPr>
          <p:cNvPr id="10" name="Rectangle 9"/>
          <p:cNvSpPr/>
          <p:nvPr/>
        </p:nvSpPr>
        <p:spPr>
          <a:xfrm>
            <a:off x="179919" y="5529482"/>
            <a:ext cx="7784710" cy="1200329"/>
          </a:xfrm>
          <a:prstGeom prst="rect">
            <a:avLst/>
          </a:prstGeom>
        </p:spPr>
        <p:txBody>
          <a:bodyPr wrap="square">
            <a:spAutoFit/>
          </a:bodyPr>
          <a:lstStyle/>
          <a:p>
            <a:r>
              <a:rPr lang="en-US" b="1" dirty="0">
                <a:solidFill>
                  <a:srgbClr val="FF0000"/>
                </a:solidFill>
              </a:rPr>
              <a:t>Fill no data cells: </a:t>
            </a:r>
          </a:p>
          <a:p>
            <a:r>
              <a:rPr lang="en-US" b="1" i="1" dirty="0"/>
              <a:t>Con(</a:t>
            </a:r>
            <a:r>
              <a:rPr lang="en-US" b="1" i="1" dirty="0" err="1"/>
              <a:t>IsNull</a:t>
            </a:r>
            <a:r>
              <a:rPr lang="en-US" b="1" i="1" dirty="0"/>
              <a:t>(“dem”), </a:t>
            </a:r>
            <a:r>
              <a:rPr lang="en-US" b="1" i="1" dirty="0" err="1"/>
              <a:t>FocalStatistics</a:t>
            </a:r>
            <a:r>
              <a:rPr lang="en-US" b="1" i="1" dirty="0"/>
              <a:t>(‘dem’, </a:t>
            </a:r>
            <a:r>
              <a:rPr lang="en-US" b="1" i="1" dirty="0" err="1"/>
              <a:t>NbrRectangle</a:t>
            </a:r>
            <a:r>
              <a:rPr lang="en-US" b="1" i="1" dirty="0"/>
              <a:t>(3,3), “Mean”), “dem”) </a:t>
            </a:r>
            <a:r>
              <a:rPr lang="en-US" dirty="0"/>
              <a:t>Fills in no data cells with the average of neighboring cells</a:t>
            </a:r>
          </a:p>
          <a:p>
            <a:endParaRPr lang="en-US" b="1" dirty="0"/>
          </a:p>
        </p:txBody>
      </p:sp>
      <p:cxnSp>
        <p:nvCxnSpPr>
          <p:cNvPr id="12" name="Straight Arrow Connector 11"/>
          <p:cNvCxnSpPr/>
          <p:nvPr/>
        </p:nvCxnSpPr>
        <p:spPr>
          <a:xfrm flipV="1">
            <a:off x="2236141" y="2286000"/>
            <a:ext cx="1737360" cy="228600"/>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sp>
        <p:nvSpPr>
          <p:cNvPr id="14" name="Rectangle 13"/>
          <p:cNvSpPr/>
          <p:nvPr/>
        </p:nvSpPr>
        <p:spPr>
          <a:xfrm>
            <a:off x="216291" y="2514600"/>
            <a:ext cx="3124200" cy="923330"/>
          </a:xfrm>
          <a:prstGeom prst="rect">
            <a:avLst/>
          </a:prstGeom>
        </p:spPr>
        <p:txBody>
          <a:bodyPr wrap="square">
            <a:spAutoFit/>
          </a:bodyPr>
          <a:lstStyle/>
          <a:p>
            <a:r>
              <a:rPr lang="en-US" dirty="0"/>
              <a:t>Fill in NoData cells with average value from neighboring cells with </a:t>
            </a:r>
            <a:r>
              <a:rPr lang="en-US" b="1" dirty="0"/>
              <a:t>Raster Calculator</a:t>
            </a:r>
          </a:p>
        </p:txBody>
      </p:sp>
      <p:sp>
        <p:nvSpPr>
          <p:cNvPr id="2" name="Rectangle 1">
            <a:extLst>
              <a:ext uri="{FF2B5EF4-FFF2-40B4-BE49-F238E27FC236}">
                <a16:creationId xmlns:a16="http://schemas.microsoft.com/office/drawing/2014/main" id="{E56F6D42-CC40-49F9-ABF6-E9517A85D6AD}"/>
              </a:ext>
            </a:extLst>
          </p:cNvPr>
          <p:cNvSpPr/>
          <p:nvPr/>
        </p:nvSpPr>
        <p:spPr>
          <a:xfrm>
            <a:off x="216291" y="3556642"/>
            <a:ext cx="3124200" cy="1477328"/>
          </a:xfrm>
          <a:prstGeom prst="rect">
            <a:avLst/>
          </a:prstGeom>
        </p:spPr>
        <p:txBody>
          <a:bodyPr wrap="square">
            <a:spAutoFit/>
          </a:bodyPr>
          <a:lstStyle/>
          <a:p>
            <a:r>
              <a:rPr lang="en-US" b="1" dirty="0">
                <a:solidFill>
                  <a:srgbClr val="FF0000"/>
                </a:solidFill>
              </a:rPr>
              <a:t>Identify no data cells: </a:t>
            </a:r>
            <a:r>
              <a:rPr lang="en-US" b="1" i="1" dirty="0"/>
              <a:t>Con(</a:t>
            </a:r>
            <a:r>
              <a:rPr lang="en-US" b="1" i="1" dirty="0" err="1"/>
              <a:t>IsNull</a:t>
            </a:r>
            <a:r>
              <a:rPr lang="en-US" b="1" i="1" dirty="0"/>
              <a:t> ("dem"), 1, 200)</a:t>
            </a:r>
          </a:p>
          <a:p>
            <a:r>
              <a:rPr lang="en-US" b="1" dirty="0"/>
              <a:t> </a:t>
            </a:r>
            <a:r>
              <a:rPr lang="en-US" dirty="0"/>
              <a:t>No data cells will have a value of 1, cells with a valid value will have a value of 200</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1046872"/>
            <a:ext cx="9144000" cy="858128"/>
          </a:xfrm>
        </p:spPr>
        <p:txBody>
          <a:bodyPr>
            <a:normAutofit/>
          </a:bodyPr>
          <a:lstStyle/>
          <a:p>
            <a:r>
              <a:rPr lang="en-US" sz="4000" dirty="0"/>
              <a:t>Modify the Terrain Dataset </a:t>
            </a:r>
          </a:p>
        </p:txBody>
      </p:sp>
      <p:sp>
        <p:nvSpPr>
          <p:cNvPr id="16388" name="Footer Placeholder 12"/>
          <p:cNvSpPr>
            <a:spLocks noGrp="1"/>
          </p:cNvSpPr>
          <p:nvPr>
            <p:ph type="ftr" sz="quarter" idx="11"/>
          </p:nvPr>
        </p:nvSpPr>
        <p:spPr>
          <a:noFill/>
        </p:spPr>
        <p:txBody>
          <a:bodyPr/>
          <a:lstStyle/>
          <a:p>
            <a:r>
              <a:rPr lang="en-US"/>
              <a:t>Hydrologic Engineering Center</a:t>
            </a:r>
          </a:p>
        </p:txBody>
      </p:sp>
      <p:sp>
        <p:nvSpPr>
          <p:cNvPr id="16387" name="Slide Number Placeholder 5"/>
          <p:cNvSpPr>
            <a:spLocks noGrp="1"/>
          </p:cNvSpPr>
          <p:nvPr>
            <p:ph type="sldNum" sz="quarter" idx="12"/>
          </p:nvPr>
        </p:nvSpPr>
        <p:spPr>
          <a:prstGeom prst="rect">
            <a:avLst/>
          </a:prstGeom>
        </p:spPr>
        <p:txBody>
          <a:bodyPr/>
          <a:lstStyle/>
          <a:p>
            <a:fld id="{E601E392-0C84-44B3-8A63-E376C974FFAA}" type="slidenum">
              <a:rPr lang="en-US" smtClean="0"/>
              <a:pPr/>
              <a:t>23</a:t>
            </a:fld>
            <a:endParaRPr lang="en-US"/>
          </a:p>
        </p:txBody>
      </p:sp>
      <p:pic>
        <p:nvPicPr>
          <p:cNvPr id="2" name="Picture 1">
            <a:extLst>
              <a:ext uri="{FF2B5EF4-FFF2-40B4-BE49-F238E27FC236}">
                <a16:creationId xmlns:a16="http://schemas.microsoft.com/office/drawing/2014/main" id="{AEC95DE0-92F3-46D3-82A9-2C4F45DCD18E}"/>
              </a:ext>
            </a:extLst>
          </p:cNvPr>
          <p:cNvPicPr>
            <a:picLocks noChangeAspect="1"/>
          </p:cNvPicPr>
          <p:nvPr/>
        </p:nvPicPr>
        <p:blipFill>
          <a:blip r:embed="rId3"/>
          <a:stretch>
            <a:fillRect/>
          </a:stretch>
        </p:blipFill>
        <p:spPr>
          <a:xfrm>
            <a:off x="2838475" y="3426574"/>
            <a:ext cx="5801045" cy="3141139"/>
          </a:xfrm>
          <a:prstGeom prst="rect">
            <a:avLst/>
          </a:prstGeom>
          <a:ln>
            <a:solidFill>
              <a:schemeClr val="tx1"/>
            </a:solidFill>
          </a:ln>
        </p:spPr>
      </p:pic>
      <p:pic>
        <p:nvPicPr>
          <p:cNvPr id="3" name="Picture 2">
            <a:extLst>
              <a:ext uri="{FF2B5EF4-FFF2-40B4-BE49-F238E27FC236}">
                <a16:creationId xmlns:a16="http://schemas.microsoft.com/office/drawing/2014/main" id="{4CCF5F9A-7FAB-4DB0-8625-798AB6C13777}"/>
              </a:ext>
            </a:extLst>
          </p:cNvPr>
          <p:cNvPicPr>
            <a:picLocks noChangeAspect="1"/>
          </p:cNvPicPr>
          <p:nvPr/>
        </p:nvPicPr>
        <p:blipFill>
          <a:blip r:embed="rId4"/>
          <a:stretch>
            <a:fillRect/>
          </a:stretch>
        </p:blipFill>
        <p:spPr>
          <a:xfrm>
            <a:off x="272581" y="1882926"/>
            <a:ext cx="2318219" cy="4694213"/>
          </a:xfrm>
          <a:prstGeom prst="rect">
            <a:avLst/>
          </a:prstGeom>
          <a:ln>
            <a:solidFill>
              <a:schemeClr val="tx1"/>
            </a:solidFill>
          </a:ln>
        </p:spPr>
      </p:pic>
      <p:sp>
        <p:nvSpPr>
          <p:cNvPr id="10" name="Rectangle 9"/>
          <p:cNvSpPr/>
          <p:nvPr/>
        </p:nvSpPr>
        <p:spPr>
          <a:xfrm>
            <a:off x="2797812" y="1752600"/>
            <a:ext cx="6318052" cy="1477328"/>
          </a:xfrm>
          <a:prstGeom prst="rect">
            <a:avLst/>
          </a:prstGeom>
        </p:spPr>
        <p:txBody>
          <a:bodyPr wrap="square">
            <a:spAutoFit/>
          </a:bodyPr>
          <a:lstStyle/>
          <a:p>
            <a:pPr marL="285750" indent="-285750">
              <a:buFont typeface="Arial" panose="020B0604020202020204" pitchFamily="34" charset="0"/>
              <a:buChar char="•"/>
            </a:pPr>
            <a:r>
              <a:rPr lang="en-US" dirty="0"/>
              <a:t>If the file size exceeds 200 MB after </a:t>
            </a:r>
            <a:r>
              <a:rPr lang="en-US" b="1" dirty="0"/>
              <a:t>Extracting by Mask or Clipping</a:t>
            </a:r>
            <a:r>
              <a:rPr lang="en-US" dirty="0"/>
              <a:t>, then consider resampling to a larger grid cell size or converting to an integer grid</a:t>
            </a:r>
          </a:p>
          <a:p>
            <a:pPr marL="285750" indent="-285750">
              <a:buFont typeface="Arial" panose="020B0604020202020204" pitchFamily="34" charset="0"/>
              <a:buChar char="•"/>
            </a:pPr>
            <a:r>
              <a:rPr lang="en-US" dirty="0"/>
              <a:t>After modifying the terrain, use the Burn Streams and Build Walls tools to enforce the correct drainage </a:t>
            </a:r>
          </a:p>
        </p:txBody>
      </p:sp>
      <p:sp>
        <p:nvSpPr>
          <p:cNvPr id="11" name="Rectangle 10">
            <a:extLst>
              <a:ext uri="{FF2B5EF4-FFF2-40B4-BE49-F238E27FC236}">
                <a16:creationId xmlns:a16="http://schemas.microsoft.com/office/drawing/2014/main" id="{C546BD9E-2B0F-4CD3-AFD9-72B2060DACC3}"/>
              </a:ext>
            </a:extLst>
          </p:cNvPr>
          <p:cNvSpPr/>
          <p:nvPr/>
        </p:nvSpPr>
        <p:spPr>
          <a:xfrm>
            <a:off x="833309" y="6236139"/>
            <a:ext cx="843091"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873403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pPr eaLnBrk="1" hangingPunct="1"/>
            <a:r>
              <a:rPr lang="en-US" sz="4000" dirty="0"/>
              <a:t>National Hydrography Dataset (NHD)</a:t>
            </a:r>
          </a:p>
        </p:txBody>
      </p:sp>
      <p:sp>
        <p:nvSpPr>
          <p:cNvPr id="11269" name="Footer Placeholder 7"/>
          <p:cNvSpPr>
            <a:spLocks noGrp="1"/>
          </p:cNvSpPr>
          <p:nvPr>
            <p:ph type="ftr" sz="quarter" idx="11"/>
          </p:nvPr>
        </p:nvSpPr>
        <p:spPr>
          <a:noFill/>
        </p:spPr>
        <p:txBody>
          <a:bodyPr/>
          <a:lstStyle/>
          <a:p>
            <a:r>
              <a:rPr lang="en-US"/>
              <a:t>Hydrologic Engineering Center</a:t>
            </a:r>
          </a:p>
        </p:txBody>
      </p:sp>
      <p:sp>
        <p:nvSpPr>
          <p:cNvPr id="11268" name="Slide Number Placeholder 5"/>
          <p:cNvSpPr>
            <a:spLocks noGrp="1"/>
          </p:cNvSpPr>
          <p:nvPr>
            <p:ph type="sldNum" sz="quarter" idx="12"/>
          </p:nvPr>
        </p:nvSpPr>
        <p:spPr>
          <a:prstGeom prst="rect">
            <a:avLst/>
          </a:prstGeom>
        </p:spPr>
        <p:txBody>
          <a:bodyPr/>
          <a:lstStyle/>
          <a:p>
            <a:fld id="{5D535FC1-8EF1-4C19-9E53-FE3932D08C97}" type="slidenum">
              <a:rPr lang="en-US" smtClean="0"/>
              <a:pPr/>
              <a:t>24</a:t>
            </a:fld>
            <a:endParaRPr lang="en-US"/>
          </a:p>
        </p:txBody>
      </p:sp>
      <p:sp>
        <p:nvSpPr>
          <p:cNvPr id="11267" name="Rectangle 3"/>
          <p:cNvSpPr>
            <a:spLocks noGrp="1" noChangeArrowheads="1"/>
          </p:cNvSpPr>
          <p:nvPr>
            <p:ph sz="half" idx="4294967295"/>
          </p:nvPr>
        </p:nvSpPr>
        <p:spPr>
          <a:xfrm>
            <a:off x="457200" y="2209800"/>
            <a:ext cx="4038600" cy="3916363"/>
          </a:xfrm>
          <a:prstGeom prst="rect">
            <a:avLst/>
          </a:prstGeom>
        </p:spPr>
        <p:txBody>
          <a:bodyPr/>
          <a:lstStyle/>
          <a:p>
            <a:pPr eaLnBrk="1" hangingPunct="1">
              <a:buFontTx/>
              <a:buNone/>
            </a:pPr>
            <a:br>
              <a:rPr lang="en-US"/>
            </a:br>
            <a:endParaRPr lang="en-US"/>
          </a:p>
        </p:txBody>
      </p:sp>
      <p:sp>
        <p:nvSpPr>
          <p:cNvPr id="11270" name="Text Box 5"/>
          <p:cNvSpPr txBox="1">
            <a:spLocks noChangeArrowheads="1"/>
          </p:cNvSpPr>
          <p:nvPr/>
        </p:nvSpPr>
        <p:spPr bwMode="auto">
          <a:xfrm>
            <a:off x="152400" y="2209800"/>
            <a:ext cx="4591050" cy="4401205"/>
          </a:xfrm>
          <a:prstGeom prst="rect">
            <a:avLst/>
          </a:prstGeom>
          <a:noFill/>
          <a:ln w="9525">
            <a:noFill/>
            <a:miter lim="800000"/>
            <a:headEnd/>
            <a:tailEnd/>
          </a:ln>
        </p:spPr>
        <p:txBody>
          <a:bodyPr>
            <a:spAutoFit/>
          </a:bodyPr>
          <a:lstStyle/>
          <a:p>
            <a:pPr>
              <a:spcBef>
                <a:spcPct val="50000"/>
              </a:spcBef>
            </a:pPr>
            <a:r>
              <a:rPr lang="en-US" sz="2000" dirty="0"/>
              <a:t>NHD contains digital spatial data for surface water</a:t>
            </a:r>
          </a:p>
          <a:p>
            <a:pPr>
              <a:spcBef>
                <a:spcPct val="50000"/>
              </a:spcBef>
            </a:pPr>
            <a:r>
              <a:rPr lang="en-US" sz="2000" dirty="0"/>
              <a:t>The data is contained in a geodatabase that has two feature datasets, one with </a:t>
            </a:r>
            <a:r>
              <a:rPr lang="en-US" sz="2000" b="1" dirty="0"/>
              <a:t>water bodies </a:t>
            </a:r>
            <a:r>
              <a:rPr lang="en-US" sz="2000" dirty="0"/>
              <a:t>and </a:t>
            </a:r>
            <a:r>
              <a:rPr lang="en-US" sz="2000" b="1" dirty="0"/>
              <a:t>flow lines (Hydrography) </a:t>
            </a:r>
            <a:r>
              <a:rPr lang="en-US" sz="2000" dirty="0"/>
              <a:t>and the other containing </a:t>
            </a:r>
            <a:r>
              <a:rPr lang="en-US" sz="2000" b="1" dirty="0"/>
              <a:t>basin boundaries (WBD) </a:t>
            </a:r>
          </a:p>
          <a:p>
            <a:pPr>
              <a:spcBef>
                <a:spcPct val="50000"/>
              </a:spcBef>
            </a:pPr>
            <a:r>
              <a:rPr lang="en-US" sz="2000" dirty="0"/>
              <a:t>Surface water obtained from topo maps (1:100k and 1:24k)</a:t>
            </a:r>
          </a:p>
          <a:p>
            <a:pPr>
              <a:spcBef>
                <a:spcPct val="50000"/>
              </a:spcBef>
            </a:pPr>
            <a:r>
              <a:rPr lang="en-US" sz="2000" dirty="0"/>
              <a:t>Use these layers </a:t>
            </a:r>
            <a:r>
              <a:rPr lang="en-US" sz="2000" b="1" dirty="0"/>
              <a:t>to burn streams</a:t>
            </a:r>
            <a:r>
              <a:rPr lang="en-US" sz="2000" dirty="0"/>
              <a:t> / </a:t>
            </a:r>
            <a:r>
              <a:rPr lang="en-US" sz="2000" b="1" dirty="0"/>
              <a:t>build walls</a:t>
            </a:r>
          </a:p>
          <a:p>
            <a:pPr>
              <a:spcBef>
                <a:spcPct val="50000"/>
              </a:spcBef>
            </a:pPr>
            <a:endParaRPr lang="en-US" sz="2000" dirty="0"/>
          </a:p>
        </p:txBody>
      </p:sp>
      <p:sp>
        <p:nvSpPr>
          <p:cNvPr id="11272" name="Rectangle 7"/>
          <p:cNvSpPr>
            <a:spLocks noChangeArrowheads="1"/>
          </p:cNvSpPr>
          <p:nvPr/>
        </p:nvSpPr>
        <p:spPr bwMode="auto">
          <a:xfrm>
            <a:off x="4829175" y="2495550"/>
            <a:ext cx="3219450" cy="366713"/>
          </a:xfrm>
          <a:prstGeom prst="rect">
            <a:avLst/>
          </a:prstGeom>
          <a:noFill/>
          <a:ln w="9525">
            <a:noFill/>
            <a:miter lim="800000"/>
            <a:headEnd/>
            <a:tailEnd/>
          </a:ln>
        </p:spPr>
        <p:txBody>
          <a:bodyPr wrap="none">
            <a:spAutoFit/>
          </a:bodyPr>
          <a:lstStyle/>
          <a:p>
            <a:r>
              <a:rPr lang="en-US" dirty="0"/>
              <a:t>http://nhd.usgs.gov/index.html</a:t>
            </a:r>
          </a:p>
        </p:txBody>
      </p:sp>
      <p:pic>
        <p:nvPicPr>
          <p:cNvPr id="2" name="Picture 6">
            <a:extLst>
              <a:ext uri="{FF2B5EF4-FFF2-40B4-BE49-F238E27FC236}">
                <a16:creationId xmlns:a16="http://schemas.microsoft.com/office/drawing/2014/main" id="{08D5C8A3-9829-4632-C29E-E59CE49E8100}"/>
              </a:ext>
            </a:extLst>
          </p:cNvPr>
          <p:cNvPicPr>
            <a:picLocks noChangeAspect="1" noChangeArrowheads="1"/>
          </p:cNvPicPr>
          <p:nvPr/>
        </p:nvPicPr>
        <p:blipFill>
          <a:blip r:embed="rId3" cstate="print"/>
          <a:srcRect t="17271" r="49336" b="9190"/>
          <a:stretch>
            <a:fillRect/>
          </a:stretch>
        </p:blipFill>
        <p:spPr bwMode="auto">
          <a:xfrm>
            <a:off x="4691061" y="2052555"/>
            <a:ext cx="4111625" cy="2676525"/>
          </a:xfrm>
          <a:prstGeom prst="rect">
            <a:avLst/>
          </a:prstGeom>
          <a:noFill/>
          <a:ln w="9525">
            <a:noFill/>
            <a:miter lim="800000"/>
            <a:headEnd/>
            <a:tailEnd/>
          </a:ln>
        </p:spPr>
      </p:pic>
      <p:sp>
        <p:nvSpPr>
          <p:cNvPr id="3" name="Rectangle 7">
            <a:extLst>
              <a:ext uri="{FF2B5EF4-FFF2-40B4-BE49-F238E27FC236}">
                <a16:creationId xmlns:a16="http://schemas.microsoft.com/office/drawing/2014/main" id="{05676F24-1CC8-D73F-53FC-9FD91DF247D3}"/>
              </a:ext>
            </a:extLst>
          </p:cNvPr>
          <p:cNvSpPr>
            <a:spLocks noChangeArrowheads="1"/>
          </p:cNvSpPr>
          <p:nvPr/>
        </p:nvSpPr>
        <p:spPr bwMode="auto">
          <a:xfrm>
            <a:off x="4792662" y="1861482"/>
            <a:ext cx="3219450" cy="366713"/>
          </a:xfrm>
          <a:prstGeom prst="rect">
            <a:avLst/>
          </a:prstGeom>
          <a:noFill/>
          <a:ln w="9525">
            <a:noFill/>
            <a:miter lim="800000"/>
            <a:headEnd/>
            <a:tailEnd/>
          </a:ln>
        </p:spPr>
        <p:txBody>
          <a:bodyPr wrap="none">
            <a:spAutoFit/>
          </a:bodyPr>
          <a:lstStyle/>
          <a:p>
            <a:r>
              <a:rPr lang="en-US" dirty="0"/>
              <a:t>http://nhd.usgs.gov/index.html</a:t>
            </a:r>
          </a:p>
        </p:txBody>
      </p:sp>
      <p:pic>
        <p:nvPicPr>
          <p:cNvPr id="4" name="Picture 3">
            <a:extLst>
              <a:ext uri="{FF2B5EF4-FFF2-40B4-BE49-F238E27FC236}">
                <a16:creationId xmlns:a16="http://schemas.microsoft.com/office/drawing/2014/main" id="{4F41C830-4F00-060A-3E3D-590B0DBD2625}"/>
              </a:ext>
            </a:extLst>
          </p:cNvPr>
          <p:cNvPicPr>
            <a:picLocks noChangeAspect="1"/>
          </p:cNvPicPr>
          <p:nvPr/>
        </p:nvPicPr>
        <p:blipFill>
          <a:blip r:embed="rId4"/>
          <a:stretch>
            <a:fillRect/>
          </a:stretch>
        </p:blipFill>
        <p:spPr>
          <a:xfrm>
            <a:off x="5334000" y="4766332"/>
            <a:ext cx="2857500" cy="2081978"/>
          </a:xfrm>
          <a:prstGeom prst="rect">
            <a:avLst/>
          </a:prstGeom>
          <a:ln>
            <a:solidFill>
              <a:schemeClr val="tx1"/>
            </a:solid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dirty="0" err="1"/>
              <a:t>Georeference</a:t>
            </a:r>
            <a:r>
              <a:rPr lang="en-US" dirty="0"/>
              <a:t> Elements using Shapefiles</a:t>
            </a:r>
          </a:p>
          <a:p>
            <a:r>
              <a:rPr lang="en-US" dirty="0"/>
              <a:t>Terrain Data and other Helpful GIS Datasets</a:t>
            </a:r>
          </a:p>
          <a:p>
            <a:r>
              <a:rPr lang="en-US" b="1" dirty="0"/>
              <a:t>HEC-HMS GIS Data Management</a:t>
            </a:r>
          </a:p>
          <a:p>
            <a:r>
              <a:rPr lang="en-US" dirty="0"/>
              <a:t>Building Walls and Burning Streams</a:t>
            </a:r>
          </a:p>
          <a:p>
            <a:r>
              <a:rPr lang="en-US" dirty="0"/>
              <a:t>Automated Subbasin and Reach Delineation</a:t>
            </a:r>
          </a:p>
          <a:p>
            <a:r>
              <a:rPr lang="en-US" dirty="0"/>
              <a:t>Customize Subbasin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25</a:t>
            </a:fld>
            <a:endParaRPr lang="en-US"/>
          </a:p>
        </p:txBody>
      </p:sp>
    </p:spTree>
    <p:extLst>
      <p:ext uri="{BB962C8B-B14F-4D97-AF65-F5344CB8AC3E}">
        <p14:creationId xmlns:p14="http://schemas.microsoft.com/office/powerpoint/2010/main" val="11830264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 Management</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26</a:t>
            </a:fld>
            <a:endParaRPr lang="en-US"/>
          </a:p>
        </p:txBody>
      </p:sp>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76200" y="1752600"/>
            <a:ext cx="3455709" cy="4862870"/>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Manually add background shapefiles to the </a:t>
            </a:r>
            <a:r>
              <a:rPr lang="en-US" sz="2000" b="1" dirty="0"/>
              <a:t>maps</a:t>
            </a:r>
            <a:r>
              <a:rPr lang="en-US" sz="2000" dirty="0"/>
              <a:t> folder before adding them to a basin model (makes the files relative to the project)</a:t>
            </a:r>
          </a:p>
          <a:p>
            <a:pPr marL="342900" indent="-342900">
              <a:spcBef>
                <a:spcPct val="50000"/>
              </a:spcBef>
              <a:buFont typeface="Arial" panose="020B0604020202020204" pitchFamily="34" charset="0"/>
              <a:buChar char="•"/>
            </a:pPr>
            <a:r>
              <a:rPr lang="en-US" sz="2000" dirty="0"/>
              <a:t>HEC-HMS will save GIS files created during automated delineation to the </a:t>
            </a:r>
            <a:r>
              <a:rPr lang="en-US" sz="2000" b="1" dirty="0" err="1"/>
              <a:t>gis</a:t>
            </a:r>
            <a:r>
              <a:rPr lang="en-US" sz="2000" dirty="0"/>
              <a:t> folder</a:t>
            </a:r>
          </a:p>
          <a:p>
            <a:pPr marL="342900" indent="-342900">
              <a:spcBef>
                <a:spcPct val="50000"/>
              </a:spcBef>
              <a:buFont typeface="Arial" panose="020B0604020202020204" pitchFamily="34" charset="0"/>
              <a:buChar char="•"/>
            </a:pPr>
            <a:r>
              <a:rPr lang="en-US" sz="2000" dirty="0"/>
              <a:t>HEC-HMS will save terrain files to the </a:t>
            </a:r>
            <a:r>
              <a:rPr lang="en-US" sz="2000" b="1" dirty="0"/>
              <a:t>terrain</a:t>
            </a:r>
            <a:r>
              <a:rPr lang="en-US" sz="2000" dirty="0"/>
              <a:t> folder </a:t>
            </a:r>
          </a:p>
          <a:p>
            <a:pPr marL="342900" indent="-342900">
              <a:spcBef>
                <a:spcPct val="50000"/>
              </a:spcBef>
              <a:buFont typeface="Arial" panose="020B0604020202020204" pitchFamily="34" charset="0"/>
              <a:buChar char="•"/>
            </a:pPr>
            <a:r>
              <a:rPr lang="en-US" sz="2000" dirty="0"/>
              <a:t>The *.</a:t>
            </a:r>
            <a:r>
              <a:rPr lang="en-US" sz="2000" dirty="0" err="1"/>
              <a:t>sqlite</a:t>
            </a:r>
            <a:r>
              <a:rPr lang="en-US" sz="2000" dirty="0"/>
              <a:t> file contains information for georeferenced elements, including discretization </a:t>
            </a:r>
          </a:p>
        </p:txBody>
      </p:sp>
      <p:pic>
        <p:nvPicPr>
          <p:cNvPr id="2" name="Picture 1">
            <a:extLst>
              <a:ext uri="{FF2B5EF4-FFF2-40B4-BE49-F238E27FC236}">
                <a16:creationId xmlns:a16="http://schemas.microsoft.com/office/drawing/2014/main" id="{3C3FCDE1-BE7A-45EA-99B0-DD0F22D8E283}"/>
              </a:ext>
            </a:extLst>
          </p:cNvPr>
          <p:cNvPicPr>
            <a:picLocks noChangeAspect="1"/>
          </p:cNvPicPr>
          <p:nvPr/>
        </p:nvPicPr>
        <p:blipFill>
          <a:blip r:embed="rId3"/>
          <a:stretch>
            <a:fillRect/>
          </a:stretch>
        </p:blipFill>
        <p:spPr>
          <a:xfrm>
            <a:off x="3506492" y="2305110"/>
            <a:ext cx="5389963" cy="3821415"/>
          </a:xfrm>
          <a:prstGeom prst="rect">
            <a:avLst/>
          </a:prstGeom>
          <a:ln>
            <a:solidFill>
              <a:schemeClr val="tx1"/>
            </a:solidFill>
          </a:ln>
        </p:spPr>
      </p:pic>
      <p:sp>
        <p:nvSpPr>
          <p:cNvPr id="8" name="Text Box 5">
            <a:extLst>
              <a:ext uri="{FF2B5EF4-FFF2-40B4-BE49-F238E27FC236}">
                <a16:creationId xmlns:a16="http://schemas.microsoft.com/office/drawing/2014/main" id="{6338A7A9-E33D-4F68-AD7D-7BC0877AEACB}"/>
              </a:ext>
            </a:extLst>
          </p:cNvPr>
          <p:cNvSpPr txBox="1">
            <a:spLocks noChangeArrowheads="1"/>
          </p:cNvSpPr>
          <p:nvPr/>
        </p:nvSpPr>
        <p:spPr bwMode="auto">
          <a:xfrm>
            <a:off x="3738144" y="1905000"/>
            <a:ext cx="4926660" cy="400110"/>
          </a:xfrm>
          <a:prstGeom prst="rect">
            <a:avLst/>
          </a:prstGeom>
          <a:noFill/>
          <a:ln w="9525">
            <a:noFill/>
            <a:miter lim="800000"/>
            <a:headEnd/>
            <a:tailEnd/>
          </a:ln>
        </p:spPr>
        <p:txBody>
          <a:bodyPr wrap="square">
            <a:spAutoFit/>
          </a:bodyPr>
          <a:lstStyle/>
          <a:p>
            <a:pPr algn="ctr">
              <a:spcBef>
                <a:spcPct val="50000"/>
              </a:spcBef>
            </a:pPr>
            <a:r>
              <a:rPr lang="en-US" sz="2000" dirty="0"/>
              <a:t>Typical HEC-HMS Project Directory</a:t>
            </a:r>
          </a:p>
        </p:txBody>
      </p:sp>
      <p:cxnSp>
        <p:nvCxnSpPr>
          <p:cNvPr id="4" name="Straight Arrow Connector 3">
            <a:extLst>
              <a:ext uri="{FF2B5EF4-FFF2-40B4-BE49-F238E27FC236}">
                <a16:creationId xmlns:a16="http://schemas.microsoft.com/office/drawing/2014/main" id="{6E7655F3-A7EB-4E0A-8228-2569556E2107}"/>
              </a:ext>
            </a:extLst>
          </p:cNvPr>
          <p:cNvCxnSpPr/>
          <p:nvPr/>
        </p:nvCxnSpPr>
        <p:spPr>
          <a:xfrm flipH="1">
            <a:off x="4478713" y="4689723"/>
            <a:ext cx="89535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4583001D-96AA-4291-93D9-C884519E877E}"/>
              </a:ext>
            </a:extLst>
          </p:cNvPr>
          <p:cNvCxnSpPr/>
          <p:nvPr/>
        </p:nvCxnSpPr>
        <p:spPr>
          <a:xfrm flipH="1">
            <a:off x="4479697" y="3880589"/>
            <a:ext cx="89535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94755EF1-D64B-41AF-A01B-145ECBEA942C}"/>
              </a:ext>
            </a:extLst>
          </p:cNvPr>
          <p:cNvCxnSpPr/>
          <p:nvPr/>
        </p:nvCxnSpPr>
        <p:spPr>
          <a:xfrm flipH="1">
            <a:off x="4479697" y="3728189"/>
            <a:ext cx="89535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B0ABC02A-B98D-4E07-94ED-9E891DBFA241}"/>
              </a:ext>
            </a:extLst>
          </p:cNvPr>
          <p:cNvCxnSpPr/>
          <p:nvPr/>
        </p:nvCxnSpPr>
        <p:spPr>
          <a:xfrm flipH="1">
            <a:off x="5114043" y="5161962"/>
            <a:ext cx="89535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24922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 Management</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27</a:t>
            </a:fld>
            <a:endParaRPr lang="en-US"/>
          </a:p>
        </p:txBody>
      </p:sp>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76200" y="2505209"/>
            <a:ext cx="3377485" cy="1631216"/>
          </a:xfrm>
          <a:prstGeom prst="rect">
            <a:avLst/>
          </a:prstGeom>
          <a:noFill/>
          <a:ln w="9525">
            <a:noFill/>
            <a:miter lim="800000"/>
            <a:headEnd/>
            <a:tailEnd/>
          </a:ln>
        </p:spPr>
        <p:txBody>
          <a:bodyPr wrap="square">
            <a:spAutoFit/>
          </a:bodyPr>
          <a:lstStyle/>
          <a:p>
            <a:pPr>
              <a:spcBef>
                <a:spcPct val="50000"/>
              </a:spcBef>
            </a:pPr>
            <a:r>
              <a:rPr lang="en-US" sz="2000" dirty="0"/>
              <a:t>The *.basin file contains information about the coordinate system, user settings for delineation, and background map files</a:t>
            </a:r>
          </a:p>
        </p:txBody>
      </p:sp>
      <p:pic>
        <p:nvPicPr>
          <p:cNvPr id="3" name="Picture 2">
            <a:extLst>
              <a:ext uri="{FF2B5EF4-FFF2-40B4-BE49-F238E27FC236}">
                <a16:creationId xmlns:a16="http://schemas.microsoft.com/office/drawing/2014/main" id="{DA2C7297-787B-43FD-B673-2611CE156320}"/>
              </a:ext>
            </a:extLst>
          </p:cNvPr>
          <p:cNvPicPr>
            <a:picLocks noChangeAspect="1"/>
          </p:cNvPicPr>
          <p:nvPr/>
        </p:nvPicPr>
        <p:blipFill>
          <a:blip r:embed="rId3"/>
          <a:stretch>
            <a:fillRect/>
          </a:stretch>
        </p:blipFill>
        <p:spPr>
          <a:xfrm>
            <a:off x="3484322" y="1830639"/>
            <a:ext cx="5533161" cy="4724174"/>
          </a:xfrm>
          <a:prstGeom prst="rect">
            <a:avLst/>
          </a:prstGeom>
          <a:ln>
            <a:solidFill>
              <a:schemeClr val="tx1"/>
            </a:solidFill>
          </a:ln>
        </p:spPr>
      </p:pic>
    </p:spTree>
    <p:extLst>
      <p:ext uri="{BB962C8B-B14F-4D97-AF65-F5344CB8AC3E}">
        <p14:creationId xmlns:p14="http://schemas.microsoft.com/office/powerpoint/2010/main" val="293766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 Management</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28</a:t>
            </a:fld>
            <a:endParaRPr lang="en-US"/>
          </a:p>
        </p:txBody>
      </p:sp>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152400" y="2395018"/>
            <a:ext cx="4667250" cy="3170099"/>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Information about the list of background layers added to the basin model map includes the </a:t>
            </a:r>
            <a:r>
              <a:rPr lang="en-US" sz="2000" b="1" dirty="0"/>
              <a:t>location of the file</a:t>
            </a:r>
          </a:p>
          <a:p>
            <a:pPr marL="342900" indent="-342900">
              <a:spcBef>
                <a:spcPct val="50000"/>
              </a:spcBef>
              <a:buFont typeface="Arial" panose="020B0604020202020204" pitchFamily="34" charset="0"/>
              <a:buChar char="•"/>
            </a:pPr>
            <a:r>
              <a:rPr lang="en-US" sz="2000" dirty="0"/>
              <a:t>Notice how </a:t>
            </a:r>
            <a:r>
              <a:rPr lang="en-US" sz="2000" b="1" dirty="0"/>
              <a:t>pathnames</a:t>
            </a:r>
            <a:r>
              <a:rPr lang="en-US" sz="2000" dirty="0"/>
              <a:t> for files located within the project directory are saved </a:t>
            </a:r>
          </a:p>
          <a:p>
            <a:pPr marL="342900" indent="-342900">
              <a:spcBef>
                <a:spcPct val="50000"/>
              </a:spcBef>
              <a:buFont typeface="Arial" panose="020B0604020202020204" pitchFamily="34" charset="0"/>
              <a:buChar char="•"/>
            </a:pPr>
            <a:r>
              <a:rPr lang="en-US" sz="2000" dirty="0"/>
              <a:t>Using relative pathnames helps when </a:t>
            </a:r>
            <a:r>
              <a:rPr lang="en-US" sz="2000" b="1" dirty="0"/>
              <a:t>transferring the project </a:t>
            </a:r>
            <a:r>
              <a:rPr lang="en-US" sz="2000" dirty="0"/>
              <a:t>from one computer to another</a:t>
            </a:r>
          </a:p>
        </p:txBody>
      </p:sp>
      <p:pic>
        <p:nvPicPr>
          <p:cNvPr id="2" name="Picture 1">
            <a:extLst>
              <a:ext uri="{FF2B5EF4-FFF2-40B4-BE49-F238E27FC236}">
                <a16:creationId xmlns:a16="http://schemas.microsoft.com/office/drawing/2014/main" id="{260ADFAB-A77A-4DD1-A430-CAA48DE05165}"/>
              </a:ext>
            </a:extLst>
          </p:cNvPr>
          <p:cNvPicPr>
            <a:picLocks noChangeAspect="1"/>
          </p:cNvPicPr>
          <p:nvPr/>
        </p:nvPicPr>
        <p:blipFill>
          <a:blip r:embed="rId3"/>
          <a:stretch>
            <a:fillRect/>
          </a:stretch>
        </p:blipFill>
        <p:spPr>
          <a:xfrm>
            <a:off x="4876800" y="1919140"/>
            <a:ext cx="3645034" cy="4676381"/>
          </a:xfrm>
          <a:prstGeom prst="rect">
            <a:avLst/>
          </a:prstGeom>
          <a:ln>
            <a:solidFill>
              <a:schemeClr val="tx1"/>
            </a:solidFill>
          </a:ln>
        </p:spPr>
      </p:pic>
      <p:sp>
        <p:nvSpPr>
          <p:cNvPr id="8" name="Rectangle 7">
            <a:extLst>
              <a:ext uri="{FF2B5EF4-FFF2-40B4-BE49-F238E27FC236}">
                <a16:creationId xmlns:a16="http://schemas.microsoft.com/office/drawing/2014/main" id="{72093C54-4C52-49D9-B5E8-B06828C1CBF9}"/>
              </a:ext>
            </a:extLst>
          </p:cNvPr>
          <p:cNvSpPr/>
          <p:nvPr/>
        </p:nvSpPr>
        <p:spPr>
          <a:xfrm>
            <a:off x="5048250" y="6172199"/>
            <a:ext cx="3105150" cy="40011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25778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GIS Data Management</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29</a:t>
            </a:fld>
            <a:endParaRPr lang="en-US"/>
          </a:p>
        </p:txBody>
      </p:sp>
      <p:sp>
        <p:nvSpPr>
          <p:cNvPr id="7" name="Text Box 5">
            <a:extLst>
              <a:ext uri="{FF2B5EF4-FFF2-40B4-BE49-F238E27FC236}">
                <a16:creationId xmlns:a16="http://schemas.microsoft.com/office/drawing/2014/main" id="{B81573D0-538B-4D1B-9789-D22A46E295B2}"/>
              </a:ext>
            </a:extLst>
          </p:cNvPr>
          <p:cNvSpPr txBox="1">
            <a:spLocks noChangeArrowheads="1"/>
          </p:cNvSpPr>
          <p:nvPr/>
        </p:nvSpPr>
        <p:spPr bwMode="auto">
          <a:xfrm>
            <a:off x="290732" y="2057400"/>
            <a:ext cx="2847536" cy="4093428"/>
          </a:xfrm>
          <a:prstGeom prst="rect">
            <a:avLst/>
          </a:prstGeom>
          <a:noFill/>
          <a:ln w="9525">
            <a:noFill/>
            <a:miter lim="800000"/>
            <a:headEnd/>
            <a:tailEnd/>
          </a:ln>
        </p:spPr>
        <p:txBody>
          <a:bodyPr wrap="square">
            <a:spAutoFit/>
          </a:bodyPr>
          <a:lstStyle/>
          <a:p>
            <a:pPr>
              <a:spcBef>
                <a:spcPct val="50000"/>
              </a:spcBef>
            </a:pPr>
            <a:r>
              <a:rPr lang="en-US" sz="2000" dirty="0"/>
              <a:t>The </a:t>
            </a:r>
            <a:r>
              <a:rPr lang="en-US" sz="2000" b="1" dirty="0" err="1"/>
              <a:t>gis</a:t>
            </a:r>
            <a:r>
              <a:rPr lang="en-US" sz="2000" dirty="0"/>
              <a:t> directory is where HEC-HMS saves files created during the delineation process</a:t>
            </a:r>
          </a:p>
          <a:p>
            <a:pPr>
              <a:spcBef>
                <a:spcPct val="50000"/>
              </a:spcBef>
            </a:pPr>
            <a:r>
              <a:rPr lang="en-US" sz="2000" b="1" dirty="0" err="1"/>
              <a:t>elevation.tif</a:t>
            </a:r>
            <a:r>
              <a:rPr lang="en-US" sz="2000" b="1" dirty="0"/>
              <a:t> </a:t>
            </a:r>
            <a:r>
              <a:rPr lang="en-US" sz="2000" dirty="0"/>
              <a:t>– terrain layer converted to basin model’s projection</a:t>
            </a:r>
          </a:p>
          <a:p>
            <a:pPr>
              <a:spcBef>
                <a:spcPct val="50000"/>
              </a:spcBef>
            </a:pPr>
            <a:r>
              <a:rPr lang="en-US" sz="2000" dirty="0"/>
              <a:t>Other files are created during the preprocessing sinks and drainage, identify streams, and delineate elements steps</a:t>
            </a:r>
          </a:p>
        </p:txBody>
      </p:sp>
      <p:pic>
        <p:nvPicPr>
          <p:cNvPr id="3" name="Picture 2">
            <a:extLst>
              <a:ext uri="{FF2B5EF4-FFF2-40B4-BE49-F238E27FC236}">
                <a16:creationId xmlns:a16="http://schemas.microsoft.com/office/drawing/2014/main" id="{C3F27D82-0FD3-43AD-B553-DB640FF75E7B}"/>
              </a:ext>
            </a:extLst>
          </p:cNvPr>
          <p:cNvPicPr>
            <a:picLocks noChangeAspect="1"/>
          </p:cNvPicPr>
          <p:nvPr/>
        </p:nvPicPr>
        <p:blipFill>
          <a:blip r:embed="rId3"/>
          <a:stretch>
            <a:fillRect/>
          </a:stretch>
        </p:blipFill>
        <p:spPr>
          <a:xfrm>
            <a:off x="3476884" y="1942851"/>
            <a:ext cx="5351831" cy="2402196"/>
          </a:xfrm>
          <a:prstGeom prst="rect">
            <a:avLst/>
          </a:prstGeom>
          <a:ln>
            <a:solidFill>
              <a:schemeClr val="tx1"/>
            </a:solidFill>
          </a:ln>
        </p:spPr>
      </p:pic>
      <p:pic>
        <p:nvPicPr>
          <p:cNvPr id="4" name="Picture 3">
            <a:extLst>
              <a:ext uri="{FF2B5EF4-FFF2-40B4-BE49-F238E27FC236}">
                <a16:creationId xmlns:a16="http://schemas.microsoft.com/office/drawing/2014/main" id="{7FDCF162-2F0B-4410-A24A-C676F50E9C5A}"/>
              </a:ext>
            </a:extLst>
          </p:cNvPr>
          <p:cNvPicPr>
            <a:picLocks noChangeAspect="1"/>
          </p:cNvPicPr>
          <p:nvPr/>
        </p:nvPicPr>
        <p:blipFill>
          <a:blip r:embed="rId4"/>
          <a:stretch>
            <a:fillRect/>
          </a:stretch>
        </p:blipFill>
        <p:spPr>
          <a:xfrm>
            <a:off x="3352800" y="3742188"/>
            <a:ext cx="5600000" cy="2752381"/>
          </a:xfrm>
          <a:prstGeom prst="rect">
            <a:avLst/>
          </a:prstGeom>
          <a:ln>
            <a:solidFill>
              <a:schemeClr val="tx1"/>
            </a:solidFill>
          </a:ln>
        </p:spPr>
      </p:pic>
    </p:spTree>
    <p:extLst>
      <p:ext uri="{BB962C8B-B14F-4D97-AF65-F5344CB8AC3E}">
        <p14:creationId xmlns:p14="http://schemas.microsoft.com/office/powerpoint/2010/main" val="39636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Georeference Basin Model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3</a:t>
            </a:fld>
            <a:endParaRPr lang="en-US"/>
          </a:p>
        </p:txBody>
      </p:sp>
      <p:pic>
        <p:nvPicPr>
          <p:cNvPr id="6" name="Picture 5">
            <a:extLst>
              <a:ext uri="{FF2B5EF4-FFF2-40B4-BE49-F238E27FC236}">
                <a16:creationId xmlns:a16="http://schemas.microsoft.com/office/drawing/2014/main" id="{B5C08638-F92E-42D6-BE7F-FC3EE3CBEED2}"/>
              </a:ext>
            </a:extLst>
          </p:cNvPr>
          <p:cNvPicPr>
            <a:picLocks noChangeAspect="1"/>
          </p:cNvPicPr>
          <p:nvPr/>
        </p:nvPicPr>
        <p:blipFill rotWithShape="1">
          <a:blip r:embed="rId3"/>
          <a:srcRect l="25282"/>
          <a:stretch/>
        </p:blipFill>
        <p:spPr>
          <a:xfrm>
            <a:off x="-21367" y="2189672"/>
            <a:ext cx="4879860" cy="3144328"/>
          </a:xfrm>
          <a:prstGeom prst="rect">
            <a:avLst/>
          </a:prstGeom>
          <a:ln>
            <a:solidFill>
              <a:schemeClr val="tx1"/>
            </a:solidFill>
          </a:ln>
        </p:spPr>
      </p:pic>
      <p:pic>
        <p:nvPicPr>
          <p:cNvPr id="2" name="Picture 1">
            <a:extLst>
              <a:ext uri="{FF2B5EF4-FFF2-40B4-BE49-F238E27FC236}">
                <a16:creationId xmlns:a16="http://schemas.microsoft.com/office/drawing/2014/main" id="{7EA0B34D-E0A4-D1CF-90D2-3631924CD20F}"/>
              </a:ext>
            </a:extLst>
          </p:cNvPr>
          <p:cNvPicPr>
            <a:picLocks noChangeAspect="1"/>
          </p:cNvPicPr>
          <p:nvPr/>
        </p:nvPicPr>
        <p:blipFill rotWithShape="1">
          <a:blip r:embed="rId4"/>
          <a:srcRect l="23314" r="10852"/>
          <a:stretch/>
        </p:blipFill>
        <p:spPr>
          <a:xfrm>
            <a:off x="4571089" y="2189672"/>
            <a:ext cx="4573824" cy="3144328"/>
          </a:xfrm>
          <a:prstGeom prst="rect">
            <a:avLst/>
          </a:prstGeom>
          <a:ln>
            <a:solidFill>
              <a:schemeClr val="tx1"/>
            </a:solidFill>
          </a:ln>
        </p:spPr>
      </p:pic>
      <p:sp>
        <p:nvSpPr>
          <p:cNvPr id="9" name="TextBox 8">
            <a:extLst>
              <a:ext uri="{FF2B5EF4-FFF2-40B4-BE49-F238E27FC236}">
                <a16:creationId xmlns:a16="http://schemas.microsoft.com/office/drawing/2014/main" id="{5A39E677-5714-472B-CBD3-26237809ED08}"/>
              </a:ext>
            </a:extLst>
          </p:cNvPr>
          <p:cNvSpPr txBox="1"/>
          <p:nvPr/>
        </p:nvSpPr>
        <p:spPr>
          <a:xfrm>
            <a:off x="300789" y="2590800"/>
            <a:ext cx="816570" cy="369332"/>
          </a:xfrm>
          <a:prstGeom prst="rect">
            <a:avLst/>
          </a:prstGeom>
          <a:noFill/>
        </p:spPr>
        <p:txBody>
          <a:bodyPr wrap="none" rtlCol="0">
            <a:spAutoFit/>
          </a:bodyPr>
          <a:lstStyle/>
          <a:p>
            <a:r>
              <a:rPr lang="en-US" b="1" dirty="0">
                <a:solidFill>
                  <a:srgbClr val="FF0000"/>
                </a:solidFill>
              </a:rPr>
              <a:t>Before</a:t>
            </a:r>
          </a:p>
        </p:txBody>
      </p:sp>
      <p:sp>
        <p:nvSpPr>
          <p:cNvPr id="10" name="TextBox 9">
            <a:extLst>
              <a:ext uri="{FF2B5EF4-FFF2-40B4-BE49-F238E27FC236}">
                <a16:creationId xmlns:a16="http://schemas.microsoft.com/office/drawing/2014/main" id="{7591F7B3-7EDC-B4BB-6143-7D3C5B28FB19}"/>
              </a:ext>
            </a:extLst>
          </p:cNvPr>
          <p:cNvSpPr txBox="1"/>
          <p:nvPr/>
        </p:nvSpPr>
        <p:spPr>
          <a:xfrm>
            <a:off x="5029200" y="2590800"/>
            <a:ext cx="672364" cy="369332"/>
          </a:xfrm>
          <a:prstGeom prst="rect">
            <a:avLst/>
          </a:prstGeom>
          <a:noFill/>
        </p:spPr>
        <p:txBody>
          <a:bodyPr wrap="none" rtlCol="0">
            <a:spAutoFit/>
          </a:bodyPr>
          <a:lstStyle/>
          <a:p>
            <a:r>
              <a:rPr lang="en-US" b="1" dirty="0">
                <a:solidFill>
                  <a:srgbClr val="FF0000"/>
                </a:solidFill>
              </a:rPr>
              <a:t>After</a:t>
            </a:r>
          </a:p>
        </p:txBody>
      </p:sp>
    </p:spTree>
    <p:extLst>
      <p:ext uri="{BB962C8B-B14F-4D97-AF65-F5344CB8AC3E}">
        <p14:creationId xmlns:p14="http://schemas.microsoft.com/office/powerpoint/2010/main" val="18054389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dirty="0" err="1"/>
              <a:t>Georeference</a:t>
            </a:r>
            <a:r>
              <a:rPr lang="en-US" dirty="0"/>
              <a:t> Elements using Shapefiles</a:t>
            </a:r>
          </a:p>
          <a:p>
            <a:r>
              <a:rPr lang="en-US" dirty="0"/>
              <a:t>Terrain Data and other Helpful GIS Datasets</a:t>
            </a:r>
          </a:p>
          <a:p>
            <a:r>
              <a:rPr lang="en-US" dirty="0"/>
              <a:t>HEC-HMS GIS Data Management</a:t>
            </a:r>
          </a:p>
          <a:p>
            <a:r>
              <a:rPr lang="en-US" b="1" dirty="0"/>
              <a:t>Building Walls and Burning Streams</a:t>
            </a:r>
          </a:p>
          <a:p>
            <a:r>
              <a:rPr lang="en-US" dirty="0"/>
              <a:t>Automated Subbasin and Reach Delineation</a:t>
            </a:r>
          </a:p>
          <a:p>
            <a:r>
              <a:rPr lang="en-US" dirty="0"/>
              <a:t>Customize Subbasin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30</a:t>
            </a:fld>
            <a:endParaRPr lang="en-US"/>
          </a:p>
        </p:txBody>
      </p:sp>
    </p:spTree>
    <p:extLst>
      <p:ext uri="{BB962C8B-B14F-4D97-AF65-F5344CB8AC3E}">
        <p14:creationId xmlns:p14="http://schemas.microsoft.com/office/powerpoint/2010/main" val="29018143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a:bodyPr>
          <a:lstStyle/>
          <a:p>
            <a:pPr eaLnBrk="1" hangingPunct="1"/>
            <a:r>
              <a:rPr lang="en-US" sz="4000" dirty="0"/>
              <a:t>Building Walls and Burning Streams</a:t>
            </a:r>
          </a:p>
        </p:txBody>
      </p:sp>
      <p:sp>
        <p:nvSpPr>
          <p:cNvPr id="18436" name="Footer Placeholder 15"/>
          <p:cNvSpPr>
            <a:spLocks noGrp="1"/>
          </p:cNvSpPr>
          <p:nvPr>
            <p:ph type="ftr" sz="quarter" idx="11"/>
          </p:nvPr>
        </p:nvSpPr>
        <p:spPr>
          <a:noFill/>
        </p:spPr>
        <p:txBody>
          <a:bodyPr/>
          <a:lstStyle/>
          <a:p>
            <a:r>
              <a:rPr lang="en-US"/>
              <a:t>Hydrologic Engineering Center</a:t>
            </a:r>
          </a:p>
        </p:txBody>
      </p:sp>
      <p:sp>
        <p:nvSpPr>
          <p:cNvPr id="18435" name="Slide Number Placeholder 5"/>
          <p:cNvSpPr>
            <a:spLocks noGrp="1"/>
          </p:cNvSpPr>
          <p:nvPr>
            <p:ph type="sldNum" sz="quarter" idx="12"/>
          </p:nvPr>
        </p:nvSpPr>
        <p:spPr>
          <a:prstGeom prst="rect">
            <a:avLst/>
          </a:prstGeom>
        </p:spPr>
        <p:txBody>
          <a:bodyPr/>
          <a:lstStyle/>
          <a:p>
            <a:fld id="{201E11B0-F895-43FA-8E5A-CE6AF4DF12DF}" type="slidenum">
              <a:rPr lang="en-US" smtClean="0"/>
              <a:pPr/>
              <a:t>31</a:t>
            </a:fld>
            <a:endParaRPr lang="en-US"/>
          </a:p>
        </p:txBody>
      </p:sp>
      <p:sp>
        <p:nvSpPr>
          <p:cNvPr id="17" name="Text Box 5">
            <a:extLst>
              <a:ext uri="{FF2B5EF4-FFF2-40B4-BE49-F238E27FC236}">
                <a16:creationId xmlns:a16="http://schemas.microsoft.com/office/drawing/2014/main" id="{3D03F2DE-E850-4ADA-8DF5-756F323D1546}"/>
              </a:ext>
            </a:extLst>
          </p:cNvPr>
          <p:cNvSpPr txBox="1">
            <a:spLocks noChangeArrowheads="1"/>
          </p:cNvSpPr>
          <p:nvPr/>
        </p:nvSpPr>
        <p:spPr bwMode="auto">
          <a:xfrm>
            <a:off x="548420" y="4901427"/>
            <a:ext cx="3423802" cy="1015663"/>
          </a:xfrm>
          <a:prstGeom prst="rect">
            <a:avLst/>
          </a:prstGeom>
          <a:noFill/>
          <a:ln w="9525">
            <a:noFill/>
            <a:miter lim="800000"/>
            <a:headEnd/>
            <a:tailEnd/>
          </a:ln>
        </p:spPr>
        <p:txBody>
          <a:bodyPr wrap="square">
            <a:spAutoFit/>
          </a:bodyPr>
          <a:lstStyle/>
          <a:p>
            <a:pPr>
              <a:spcBef>
                <a:spcPct val="50000"/>
              </a:spcBef>
            </a:pPr>
            <a:r>
              <a:rPr lang="en-US" sz="2000" dirty="0"/>
              <a:t>Original Terrain with desired subbasin boundaries (red) and a stream network (blue). </a:t>
            </a:r>
          </a:p>
        </p:txBody>
      </p:sp>
      <p:pic>
        <p:nvPicPr>
          <p:cNvPr id="5" name="Picture 4" descr="A close up of a map&#10;&#10;Description automatically generated">
            <a:extLst>
              <a:ext uri="{FF2B5EF4-FFF2-40B4-BE49-F238E27FC236}">
                <a16:creationId xmlns:a16="http://schemas.microsoft.com/office/drawing/2014/main" id="{FBF586C8-8791-48CF-B61D-4129CB7466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618" y="1836607"/>
            <a:ext cx="3337604" cy="3040193"/>
          </a:xfrm>
          <a:prstGeom prst="rect">
            <a:avLst/>
          </a:prstGeom>
        </p:spPr>
      </p:pic>
      <p:pic>
        <p:nvPicPr>
          <p:cNvPr id="7" name="Picture 6" descr="A close up of a map&#10;&#10;Description automatically generated">
            <a:extLst>
              <a:ext uri="{FF2B5EF4-FFF2-40B4-BE49-F238E27FC236}">
                <a16:creationId xmlns:a16="http://schemas.microsoft.com/office/drawing/2014/main" id="{06AB7D18-F844-46CF-ABAC-08FC09908F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3598" y="1836607"/>
            <a:ext cx="3457929" cy="3040193"/>
          </a:xfrm>
          <a:prstGeom prst="rect">
            <a:avLst/>
          </a:prstGeom>
        </p:spPr>
      </p:pic>
      <p:sp>
        <p:nvSpPr>
          <p:cNvPr id="22" name="Text Box 5">
            <a:extLst>
              <a:ext uri="{FF2B5EF4-FFF2-40B4-BE49-F238E27FC236}">
                <a16:creationId xmlns:a16="http://schemas.microsoft.com/office/drawing/2014/main" id="{BDEBC5AF-C6EE-4966-B21D-9EA0B223530A}"/>
              </a:ext>
            </a:extLst>
          </p:cNvPr>
          <p:cNvSpPr txBox="1">
            <a:spLocks noChangeArrowheads="1"/>
          </p:cNvSpPr>
          <p:nvPr/>
        </p:nvSpPr>
        <p:spPr bwMode="auto">
          <a:xfrm>
            <a:off x="4625262" y="4876800"/>
            <a:ext cx="3423802" cy="400110"/>
          </a:xfrm>
          <a:prstGeom prst="rect">
            <a:avLst/>
          </a:prstGeom>
          <a:noFill/>
          <a:ln w="9525">
            <a:noFill/>
            <a:miter lim="800000"/>
            <a:headEnd/>
            <a:tailEnd/>
          </a:ln>
        </p:spPr>
        <p:txBody>
          <a:bodyPr wrap="square">
            <a:spAutoFit/>
          </a:bodyPr>
          <a:lstStyle/>
          <a:p>
            <a:pPr>
              <a:spcBef>
                <a:spcPct val="50000"/>
              </a:spcBef>
            </a:pPr>
            <a:r>
              <a:rPr lang="en-US" sz="2000" dirty="0"/>
              <a:t>Reconditioned Terrain. </a:t>
            </a:r>
          </a:p>
        </p:txBody>
      </p:sp>
    </p:spTree>
    <p:extLst>
      <p:ext uri="{BB962C8B-B14F-4D97-AF65-F5344CB8AC3E}">
        <p14:creationId xmlns:p14="http://schemas.microsoft.com/office/powerpoint/2010/main" val="28709147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a:bodyPr>
          <a:lstStyle/>
          <a:p>
            <a:pPr eaLnBrk="1" hangingPunct="1"/>
            <a:r>
              <a:rPr lang="en-US" sz="4000" dirty="0"/>
              <a:t>Building Walls and Burning Streams</a:t>
            </a:r>
          </a:p>
        </p:txBody>
      </p:sp>
      <p:sp>
        <p:nvSpPr>
          <p:cNvPr id="18436" name="Footer Placeholder 15"/>
          <p:cNvSpPr>
            <a:spLocks noGrp="1"/>
          </p:cNvSpPr>
          <p:nvPr>
            <p:ph type="ftr" sz="quarter" idx="11"/>
          </p:nvPr>
        </p:nvSpPr>
        <p:spPr>
          <a:noFill/>
        </p:spPr>
        <p:txBody>
          <a:bodyPr/>
          <a:lstStyle/>
          <a:p>
            <a:r>
              <a:rPr lang="en-US"/>
              <a:t>Hydrologic Engineering Center</a:t>
            </a:r>
          </a:p>
        </p:txBody>
      </p:sp>
      <p:sp>
        <p:nvSpPr>
          <p:cNvPr id="18435" name="Slide Number Placeholder 5"/>
          <p:cNvSpPr>
            <a:spLocks noGrp="1"/>
          </p:cNvSpPr>
          <p:nvPr>
            <p:ph type="sldNum" sz="quarter" idx="12"/>
          </p:nvPr>
        </p:nvSpPr>
        <p:spPr>
          <a:prstGeom prst="rect">
            <a:avLst/>
          </a:prstGeom>
        </p:spPr>
        <p:txBody>
          <a:bodyPr/>
          <a:lstStyle/>
          <a:p>
            <a:fld id="{201E11B0-F895-43FA-8E5A-CE6AF4DF12DF}" type="slidenum">
              <a:rPr lang="en-US" smtClean="0"/>
              <a:pPr/>
              <a:t>32</a:t>
            </a:fld>
            <a:endParaRPr lang="en-US"/>
          </a:p>
        </p:txBody>
      </p:sp>
      <p:grpSp>
        <p:nvGrpSpPr>
          <p:cNvPr id="2" name="Group 1">
            <a:extLst>
              <a:ext uri="{FF2B5EF4-FFF2-40B4-BE49-F238E27FC236}">
                <a16:creationId xmlns:a16="http://schemas.microsoft.com/office/drawing/2014/main" id="{849AB4CF-AD40-47F7-BF98-1D41D833146F}"/>
              </a:ext>
            </a:extLst>
          </p:cNvPr>
          <p:cNvGrpSpPr/>
          <p:nvPr/>
        </p:nvGrpSpPr>
        <p:grpSpPr>
          <a:xfrm>
            <a:off x="3105150" y="1754031"/>
            <a:ext cx="5200650" cy="4933950"/>
            <a:chOff x="2108854" y="1754031"/>
            <a:chExt cx="5200650" cy="4933950"/>
          </a:xfrm>
        </p:grpSpPr>
        <p:grpSp>
          <p:nvGrpSpPr>
            <p:cNvPr id="3" name="Group 16"/>
            <p:cNvGrpSpPr>
              <a:grpSpLocks/>
            </p:cNvGrpSpPr>
            <p:nvPr/>
          </p:nvGrpSpPr>
          <p:grpSpPr bwMode="auto">
            <a:xfrm>
              <a:off x="2108854" y="1754031"/>
              <a:ext cx="5200650" cy="4933950"/>
              <a:chOff x="1724025" y="1066800"/>
              <a:chExt cx="6116120" cy="5551020"/>
            </a:xfrm>
          </p:grpSpPr>
          <p:pic>
            <p:nvPicPr>
              <p:cNvPr id="18440" name="Picture 10"/>
              <p:cNvPicPr>
                <a:picLocks noChangeAspect="1" noChangeArrowheads="1"/>
              </p:cNvPicPr>
              <p:nvPr/>
            </p:nvPicPr>
            <p:blipFill>
              <a:blip r:embed="rId3" cstate="print"/>
              <a:srcRect t="3220" b="1135"/>
              <a:stretch>
                <a:fillRect/>
              </a:stretch>
            </p:blipFill>
            <p:spPr bwMode="auto">
              <a:xfrm>
                <a:off x="1724025" y="1100144"/>
                <a:ext cx="5819775" cy="5517676"/>
              </a:xfrm>
              <a:prstGeom prst="rect">
                <a:avLst/>
              </a:prstGeom>
              <a:noFill/>
              <a:ln w="9525">
                <a:noFill/>
                <a:miter lim="800000"/>
                <a:headEnd/>
                <a:tailEnd/>
              </a:ln>
            </p:spPr>
          </p:pic>
          <p:sp>
            <p:nvSpPr>
              <p:cNvPr id="18442" name="Text Box 12"/>
              <p:cNvSpPr txBox="1">
                <a:spLocks noChangeArrowheads="1"/>
              </p:cNvSpPr>
              <p:nvPr/>
            </p:nvSpPr>
            <p:spPr bwMode="auto">
              <a:xfrm>
                <a:off x="1828800" y="3886200"/>
                <a:ext cx="1447800" cy="519404"/>
              </a:xfrm>
              <a:prstGeom prst="rect">
                <a:avLst/>
              </a:prstGeom>
              <a:noFill/>
              <a:ln w="9525">
                <a:noFill/>
                <a:miter lim="800000"/>
                <a:headEnd/>
                <a:tailEnd/>
              </a:ln>
            </p:spPr>
            <p:txBody>
              <a:bodyPr>
                <a:spAutoFit/>
              </a:bodyPr>
              <a:lstStyle/>
              <a:p>
                <a:r>
                  <a:rPr lang="en-US" sz="1200" b="1" dirty="0">
                    <a:solidFill>
                      <a:srgbClr val="000000"/>
                    </a:solidFill>
                  </a:rPr>
                  <a:t>Auto = 17.9</a:t>
                </a:r>
              </a:p>
              <a:p>
                <a:r>
                  <a:rPr lang="en-US" sz="1200" b="1" dirty="0">
                    <a:solidFill>
                      <a:srgbClr val="FF0000"/>
                    </a:solidFill>
                  </a:rPr>
                  <a:t>NRCS = 17.8</a:t>
                </a:r>
              </a:p>
            </p:txBody>
          </p:sp>
          <p:sp>
            <p:nvSpPr>
              <p:cNvPr id="18443" name="Text Box 13"/>
              <p:cNvSpPr txBox="1">
                <a:spLocks noChangeArrowheads="1"/>
              </p:cNvSpPr>
              <p:nvPr/>
            </p:nvSpPr>
            <p:spPr bwMode="auto">
              <a:xfrm>
                <a:off x="4938910" y="1066800"/>
                <a:ext cx="1461892" cy="519352"/>
              </a:xfrm>
              <a:prstGeom prst="rect">
                <a:avLst/>
              </a:prstGeom>
              <a:noFill/>
              <a:ln w="9525">
                <a:noFill/>
                <a:miter lim="800000"/>
                <a:headEnd/>
                <a:tailEnd/>
              </a:ln>
            </p:spPr>
            <p:txBody>
              <a:bodyPr>
                <a:spAutoFit/>
              </a:bodyPr>
              <a:lstStyle/>
              <a:p>
                <a:r>
                  <a:rPr lang="en-US" sz="1200" b="1" dirty="0">
                    <a:solidFill>
                      <a:srgbClr val="000000"/>
                    </a:solidFill>
                  </a:rPr>
                  <a:t>Auto = 35.7</a:t>
                </a:r>
              </a:p>
              <a:p>
                <a:r>
                  <a:rPr lang="en-US" sz="1200" b="1" dirty="0">
                    <a:solidFill>
                      <a:srgbClr val="FF0000"/>
                    </a:solidFill>
                  </a:rPr>
                  <a:t>NRCS = 35.7</a:t>
                </a:r>
              </a:p>
            </p:txBody>
          </p:sp>
          <p:sp>
            <p:nvSpPr>
              <p:cNvPr id="18444" name="Text Box 15"/>
              <p:cNvSpPr txBox="1">
                <a:spLocks noChangeArrowheads="1"/>
              </p:cNvSpPr>
              <p:nvPr/>
            </p:nvSpPr>
            <p:spPr bwMode="auto">
              <a:xfrm>
                <a:off x="6324600" y="3657600"/>
                <a:ext cx="1515545" cy="519352"/>
              </a:xfrm>
              <a:prstGeom prst="rect">
                <a:avLst/>
              </a:prstGeom>
              <a:noFill/>
              <a:ln w="9525">
                <a:noFill/>
                <a:miter lim="800000"/>
                <a:headEnd/>
                <a:tailEnd/>
              </a:ln>
            </p:spPr>
            <p:txBody>
              <a:bodyPr>
                <a:spAutoFit/>
              </a:bodyPr>
              <a:lstStyle/>
              <a:p>
                <a:r>
                  <a:rPr lang="en-US" sz="1200" b="1" dirty="0">
                    <a:solidFill>
                      <a:srgbClr val="000000"/>
                    </a:solidFill>
                  </a:rPr>
                  <a:t>Auto = 62.9</a:t>
                </a:r>
              </a:p>
              <a:p>
                <a:r>
                  <a:rPr lang="en-US" sz="1200" b="1" dirty="0">
                    <a:solidFill>
                      <a:srgbClr val="FF0000"/>
                    </a:solidFill>
                  </a:rPr>
                  <a:t>NRCS = 61.2</a:t>
                </a:r>
              </a:p>
            </p:txBody>
          </p:sp>
          <p:sp>
            <p:nvSpPr>
              <p:cNvPr id="18445" name="Text Box 16"/>
              <p:cNvSpPr txBox="1">
                <a:spLocks noChangeArrowheads="1"/>
              </p:cNvSpPr>
              <p:nvPr/>
            </p:nvSpPr>
            <p:spPr bwMode="auto">
              <a:xfrm>
                <a:off x="4419600" y="1905000"/>
                <a:ext cx="1524000" cy="727165"/>
              </a:xfrm>
              <a:prstGeom prst="rect">
                <a:avLst/>
              </a:prstGeom>
              <a:noFill/>
              <a:ln w="9525">
                <a:noFill/>
                <a:miter lim="800000"/>
                <a:headEnd/>
                <a:tailEnd/>
              </a:ln>
            </p:spPr>
            <p:txBody>
              <a:bodyPr>
                <a:spAutoFit/>
              </a:bodyPr>
              <a:lstStyle/>
              <a:p>
                <a:r>
                  <a:rPr lang="en-US" sz="1200" b="1" dirty="0">
                    <a:solidFill>
                      <a:srgbClr val="000000"/>
                    </a:solidFill>
                  </a:rPr>
                  <a:t>Total</a:t>
                </a:r>
              </a:p>
              <a:p>
                <a:r>
                  <a:rPr lang="en-US" sz="1200" b="1" dirty="0">
                    <a:solidFill>
                      <a:srgbClr val="000000"/>
                    </a:solidFill>
                  </a:rPr>
                  <a:t>Auto = 809</a:t>
                </a:r>
              </a:p>
              <a:p>
                <a:r>
                  <a:rPr lang="en-US" sz="1200" b="1" dirty="0">
                    <a:solidFill>
                      <a:srgbClr val="FF0000"/>
                    </a:solidFill>
                  </a:rPr>
                  <a:t>NRCS = 798</a:t>
                </a:r>
              </a:p>
            </p:txBody>
          </p:sp>
          <p:sp>
            <p:nvSpPr>
              <p:cNvPr id="18446" name="Line 17"/>
              <p:cNvSpPr>
                <a:spLocks noChangeShapeType="1"/>
              </p:cNvSpPr>
              <p:nvPr/>
            </p:nvSpPr>
            <p:spPr bwMode="auto">
              <a:xfrm flipV="1">
                <a:off x="2286000" y="3581400"/>
                <a:ext cx="838200" cy="304800"/>
              </a:xfrm>
              <a:prstGeom prst="line">
                <a:avLst/>
              </a:prstGeom>
              <a:noFill/>
              <a:ln w="28575">
                <a:solidFill>
                  <a:srgbClr val="000000"/>
                </a:solidFill>
                <a:round/>
                <a:headEnd/>
                <a:tailEnd type="triangle" w="med" len="med"/>
              </a:ln>
            </p:spPr>
            <p:txBody>
              <a:bodyPr/>
              <a:lstStyle/>
              <a:p>
                <a:endParaRPr lang="en-US"/>
              </a:p>
            </p:txBody>
          </p:sp>
          <p:sp>
            <p:nvSpPr>
              <p:cNvPr id="18447" name="Line 19"/>
              <p:cNvSpPr>
                <a:spLocks noChangeShapeType="1"/>
              </p:cNvSpPr>
              <p:nvPr/>
            </p:nvSpPr>
            <p:spPr bwMode="auto">
              <a:xfrm>
                <a:off x="5486400" y="1524000"/>
                <a:ext cx="609600" cy="533400"/>
              </a:xfrm>
              <a:prstGeom prst="line">
                <a:avLst/>
              </a:prstGeom>
              <a:noFill/>
              <a:ln w="28575">
                <a:solidFill>
                  <a:srgbClr val="000000"/>
                </a:solidFill>
                <a:round/>
                <a:headEnd/>
                <a:tailEnd type="triangle" w="med" len="med"/>
              </a:ln>
            </p:spPr>
            <p:txBody>
              <a:bodyPr/>
              <a:lstStyle/>
              <a:p>
                <a:endParaRPr lang="en-US"/>
              </a:p>
            </p:txBody>
          </p:sp>
          <p:sp>
            <p:nvSpPr>
              <p:cNvPr id="18448" name="Line 20"/>
              <p:cNvSpPr>
                <a:spLocks noChangeShapeType="1"/>
              </p:cNvSpPr>
              <p:nvPr/>
            </p:nvSpPr>
            <p:spPr bwMode="auto">
              <a:xfrm flipH="1">
                <a:off x="5867400" y="3886200"/>
                <a:ext cx="533400" cy="152400"/>
              </a:xfrm>
              <a:prstGeom prst="line">
                <a:avLst/>
              </a:prstGeom>
              <a:noFill/>
              <a:ln w="28575">
                <a:solidFill>
                  <a:srgbClr val="000000"/>
                </a:solidFill>
                <a:round/>
                <a:headEnd/>
                <a:tailEnd type="triangle" w="med" len="med"/>
              </a:ln>
            </p:spPr>
            <p:txBody>
              <a:bodyPr/>
              <a:lstStyle/>
              <a:p>
                <a:endParaRPr lang="en-US"/>
              </a:p>
            </p:txBody>
          </p:sp>
          <p:sp>
            <p:nvSpPr>
              <p:cNvPr id="18449" name="Line 21"/>
              <p:cNvSpPr>
                <a:spLocks noChangeShapeType="1"/>
              </p:cNvSpPr>
              <p:nvPr/>
            </p:nvSpPr>
            <p:spPr bwMode="auto">
              <a:xfrm flipH="1">
                <a:off x="5943600" y="5410200"/>
                <a:ext cx="381000" cy="381000"/>
              </a:xfrm>
              <a:prstGeom prst="line">
                <a:avLst/>
              </a:prstGeom>
              <a:noFill/>
              <a:ln w="28575">
                <a:solidFill>
                  <a:srgbClr val="000000"/>
                </a:solidFill>
                <a:round/>
                <a:headEnd/>
                <a:tailEnd type="triangle" w="med" len="med"/>
              </a:ln>
            </p:spPr>
            <p:txBody>
              <a:bodyPr/>
              <a:lstStyle/>
              <a:p>
                <a:endParaRPr lang="en-US"/>
              </a:p>
            </p:txBody>
          </p:sp>
        </p:grpSp>
        <p:sp>
          <p:nvSpPr>
            <p:cNvPr id="18439" name="Text Box 14"/>
            <p:cNvSpPr txBox="1">
              <a:spLocks noChangeArrowheads="1"/>
            </p:cNvSpPr>
            <p:nvPr/>
          </p:nvSpPr>
          <p:spPr bwMode="auto">
            <a:xfrm>
              <a:off x="5791200" y="5225160"/>
              <a:ext cx="1384978" cy="461665"/>
            </a:xfrm>
            <a:prstGeom prst="rect">
              <a:avLst/>
            </a:prstGeom>
            <a:noFill/>
            <a:ln w="9525">
              <a:noFill/>
              <a:miter lim="800000"/>
              <a:headEnd/>
              <a:tailEnd/>
            </a:ln>
          </p:spPr>
          <p:txBody>
            <a:bodyPr>
              <a:spAutoFit/>
            </a:bodyPr>
            <a:lstStyle/>
            <a:p>
              <a:r>
                <a:rPr lang="en-US" sz="1200" b="1" dirty="0">
                  <a:solidFill>
                    <a:srgbClr val="000000"/>
                  </a:solidFill>
                </a:rPr>
                <a:t>Auto = 69.6</a:t>
              </a:r>
            </a:p>
            <a:p>
              <a:r>
                <a:rPr lang="en-US" sz="1200" b="1" dirty="0">
                  <a:solidFill>
                    <a:srgbClr val="FF0000"/>
                  </a:solidFill>
                </a:rPr>
                <a:t>NRCS = 78.8</a:t>
              </a:r>
            </a:p>
          </p:txBody>
        </p:sp>
      </p:grpSp>
      <p:sp>
        <p:nvSpPr>
          <p:cNvPr id="17" name="Text Box 5">
            <a:extLst>
              <a:ext uri="{FF2B5EF4-FFF2-40B4-BE49-F238E27FC236}">
                <a16:creationId xmlns:a16="http://schemas.microsoft.com/office/drawing/2014/main" id="{3D03F2DE-E850-4ADA-8DF5-756F323D1546}"/>
              </a:ext>
            </a:extLst>
          </p:cNvPr>
          <p:cNvSpPr txBox="1">
            <a:spLocks noChangeArrowheads="1"/>
          </p:cNvSpPr>
          <p:nvPr/>
        </p:nvSpPr>
        <p:spPr bwMode="auto">
          <a:xfrm>
            <a:off x="134600" y="2217422"/>
            <a:ext cx="3329745" cy="440120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Automated delineation tools can result in subbasin boundaries and reach lines that do not match published information </a:t>
            </a:r>
          </a:p>
          <a:p>
            <a:pPr marL="342900" indent="-342900">
              <a:spcBef>
                <a:spcPct val="50000"/>
              </a:spcBef>
              <a:buFont typeface="Arial" panose="020B0604020202020204" pitchFamily="34" charset="0"/>
              <a:buChar char="•"/>
            </a:pPr>
            <a:r>
              <a:rPr lang="en-US" sz="2000" dirty="0"/>
              <a:t>The terrain reconditioning tool in HEC-HMS can be used to modify the terrain so subbasin and reach delineation better matches published information</a:t>
            </a:r>
          </a:p>
          <a:p>
            <a:pPr marL="342900" indent="-342900">
              <a:spcBef>
                <a:spcPct val="50000"/>
              </a:spcBef>
              <a:buFont typeface="Arial" panose="020B0604020202020204" pitchFamily="34" charset="0"/>
              <a:buChar char="•"/>
            </a:pPr>
            <a:r>
              <a:rPr lang="en-US" sz="2000" dirty="0"/>
              <a:t>This step is optional for delineation</a:t>
            </a:r>
          </a:p>
        </p:txBody>
      </p:sp>
    </p:spTree>
    <p:extLst>
      <p:ext uri="{BB962C8B-B14F-4D97-AF65-F5344CB8AC3E}">
        <p14:creationId xmlns:p14="http://schemas.microsoft.com/office/powerpoint/2010/main" val="34103567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a:bodyPr>
          <a:lstStyle/>
          <a:p>
            <a:r>
              <a:rPr lang="en-US" sz="4000" dirty="0"/>
              <a:t>Building Walls and Burning Streams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33</a:t>
            </a:fld>
            <a:endParaRPr lang="en-US"/>
          </a:p>
        </p:txBody>
      </p:sp>
      <p:pic>
        <p:nvPicPr>
          <p:cNvPr id="4098" name="Picture 2">
            <a:extLst>
              <a:ext uri="{FF2B5EF4-FFF2-40B4-BE49-F238E27FC236}">
                <a16:creationId xmlns:a16="http://schemas.microsoft.com/office/drawing/2014/main" id="{3813E80B-A6AF-4157-9653-0C051310D2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154" y="2076254"/>
            <a:ext cx="2162175" cy="40862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369E27E4-09F7-4BF7-9249-7C23F9FE52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8936" y="1905000"/>
            <a:ext cx="4543864" cy="317013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102" name="Picture 6">
            <a:extLst>
              <a:ext uri="{FF2B5EF4-FFF2-40B4-BE49-F238E27FC236}">
                <a16:creationId xmlns:a16="http://schemas.microsoft.com/office/drawing/2014/main" id="{D7E3CC5F-43E1-413E-90A2-A2E995756D5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9136" y="3270457"/>
            <a:ext cx="4543864" cy="319210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14EC9F92-4077-4575-9791-F22BC857152A}"/>
              </a:ext>
            </a:extLst>
          </p:cNvPr>
          <p:cNvSpPr/>
          <p:nvPr/>
        </p:nvSpPr>
        <p:spPr>
          <a:xfrm>
            <a:off x="346154" y="2471444"/>
            <a:ext cx="1996118" cy="40011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63847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a:bodyPr>
          <a:lstStyle/>
          <a:p>
            <a:r>
              <a:rPr lang="en-US" sz="4000" dirty="0"/>
              <a:t>Burning Streams with a Smooth Drop</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xfrm>
            <a:off x="7011545" y="6492875"/>
            <a:ext cx="2133600" cy="365125"/>
          </a:xfrm>
          <a:prstGeom prst="rect">
            <a:avLst/>
          </a:prstGeom>
        </p:spPr>
        <p:txBody>
          <a:bodyPr/>
          <a:lstStyle/>
          <a:p>
            <a:fld id="{10376EC9-4C9F-4F00-ABC5-3F2ADCD2C81E}" type="slidenum">
              <a:rPr lang="en-US" smtClean="0"/>
              <a:pPr/>
              <a:t>34</a:t>
            </a:fld>
            <a:endParaRPr lang="en-US"/>
          </a:p>
        </p:txBody>
      </p:sp>
      <p:sp>
        <p:nvSpPr>
          <p:cNvPr id="4" name="Oval 3">
            <a:extLst>
              <a:ext uri="{FF2B5EF4-FFF2-40B4-BE49-F238E27FC236}">
                <a16:creationId xmlns:a16="http://schemas.microsoft.com/office/drawing/2014/main" id="{89CF25F9-7078-4E7E-A4D9-E6B5BE796BC3}"/>
              </a:ext>
            </a:extLst>
          </p:cNvPr>
          <p:cNvSpPr/>
          <p:nvPr/>
        </p:nvSpPr>
        <p:spPr>
          <a:xfrm>
            <a:off x="2589839" y="2941439"/>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067BAE02-615A-470A-9FA2-5F8B85569410}"/>
              </a:ext>
            </a:extLst>
          </p:cNvPr>
          <p:cNvSpPr/>
          <p:nvPr/>
        </p:nvSpPr>
        <p:spPr>
          <a:xfrm>
            <a:off x="6606854" y="2941439"/>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AC9BCF25-2D7B-4BD9-97BA-6DB70061C886}"/>
              </a:ext>
            </a:extLst>
          </p:cNvPr>
          <p:cNvSpPr/>
          <p:nvPr/>
        </p:nvSpPr>
        <p:spPr>
          <a:xfrm>
            <a:off x="990600" y="2217955"/>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27C81AF1-67C6-43E0-B1A9-D08CA129E487}"/>
              </a:ext>
            </a:extLst>
          </p:cNvPr>
          <p:cNvSpPr/>
          <p:nvPr/>
        </p:nvSpPr>
        <p:spPr>
          <a:xfrm>
            <a:off x="5005316" y="2217957"/>
            <a:ext cx="2920620" cy="1442367"/>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 name="connsiteX0" fmla="*/ 0 w 2920620"/>
              <a:gd name="connsiteY0" fmla="*/ 187809 h 1280227"/>
              <a:gd name="connsiteX1" fmla="*/ 300250 w 2920620"/>
              <a:gd name="connsiteY1" fmla="*/ 276520 h 1280227"/>
              <a:gd name="connsiteX2" fmla="*/ 545910 w 2920620"/>
              <a:gd name="connsiteY2" fmla="*/ 692777 h 1280227"/>
              <a:gd name="connsiteX3" fmla="*/ 880280 w 2920620"/>
              <a:gd name="connsiteY3" fmla="*/ 1156800 h 1280227"/>
              <a:gd name="connsiteX4" fmla="*/ 1044053 w 2920620"/>
              <a:gd name="connsiteY4" fmla="*/ 1279630 h 1280227"/>
              <a:gd name="connsiteX5" fmla="*/ 1303361 w 2920620"/>
              <a:gd name="connsiteY5" fmla="*/ 1204568 h 1280227"/>
              <a:gd name="connsiteX6" fmla="*/ 1582998 w 2920620"/>
              <a:gd name="connsiteY6" fmla="*/ 1225750 h 1280227"/>
              <a:gd name="connsiteX7" fmla="*/ 1883391 w 2920620"/>
              <a:gd name="connsiteY7" fmla="*/ 965732 h 1280227"/>
              <a:gd name="connsiteX8" fmla="*/ 2094931 w 2920620"/>
              <a:gd name="connsiteY8" fmla="*/ 917965 h 1280227"/>
              <a:gd name="connsiteX9" fmla="*/ 2197289 w 2920620"/>
              <a:gd name="connsiteY9" fmla="*/ 733720 h 1280227"/>
              <a:gd name="connsiteX10" fmla="*/ 2490716 w 2920620"/>
              <a:gd name="connsiteY10" fmla="*/ 317463 h 1280227"/>
              <a:gd name="connsiteX11" fmla="*/ 2750023 w 2920620"/>
              <a:gd name="connsiteY11" fmla="*/ 37684 h 1280227"/>
              <a:gd name="connsiteX12" fmla="*/ 2920620 w 2920620"/>
              <a:gd name="connsiteY12" fmla="*/ 10388 h 1280227"/>
              <a:gd name="connsiteX0" fmla="*/ 0 w 2920620"/>
              <a:gd name="connsiteY0" fmla="*/ 187809 h 1280227"/>
              <a:gd name="connsiteX1" fmla="*/ 300250 w 2920620"/>
              <a:gd name="connsiteY1" fmla="*/ 276520 h 1280227"/>
              <a:gd name="connsiteX2" fmla="*/ 545910 w 2920620"/>
              <a:gd name="connsiteY2" fmla="*/ 692777 h 1280227"/>
              <a:gd name="connsiteX3" fmla="*/ 880280 w 2920620"/>
              <a:gd name="connsiteY3" fmla="*/ 1156800 h 1280227"/>
              <a:gd name="connsiteX4" fmla="*/ 1044053 w 2920620"/>
              <a:gd name="connsiteY4" fmla="*/ 1279630 h 1280227"/>
              <a:gd name="connsiteX5" fmla="*/ 1303361 w 2920620"/>
              <a:gd name="connsiteY5" fmla="*/ 1204568 h 1280227"/>
              <a:gd name="connsiteX6" fmla="*/ 1582998 w 2920620"/>
              <a:gd name="connsiteY6" fmla="*/ 1225750 h 1280227"/>
              <a:gd name="connsiteX7" fmla="*/ 1897679 w 2920620"/>
              <a:gd name="connsiteY7" fmla="*/ 1165757 h 1280227"/>
              <a:gd name="connsiteX8" fmla="*/ 2094931 w 2920620"/>
              <a:gd name="connsiteY8" fmla="*/ 917965 h 1280227"/>
              <a:gd name="connsiteX9" fmla="*/ 2197289 w 2920620"/>
              <a:gd name="connsiteY9" fmla="*/ 733720 h 1280227"/>
              <a:gd name="connsiteX10" fmla="*/ 2490716 w 2920620"/>
              <a:gd name="connsiteY10" fmla="*/ 317463 h 1280227"/>
              <a:gd name="connsiteX11" fmla="*/ 2750023 w 2920620"/>
              <a:gd name="connsiteY11" fmla="*/ 37684 h 1280227"/>
              <a:gd name="connsiteX12" fmla="*/ 2920620 w 2920620"/>
              <a:gd name="connsiteY12" fmla="*/ 10388 h 1280227"/>
              <a:gd name="connsiteX0" fmla="*/ 0 w 2920620"/>
              <a:gd name="connsiteY0" fmla="*/ 187809 h 1285481"/>
              <a:gd name="connsiteX1" fmla="*/ 300250 w 2920620"/>
              <a:gd name="connsiteY1" fmla="*/ 276520 h 1285481"/>
              <a:gd name="connsiteX2" fmla="*/ 545910 w 2920620"/>
              <a:gd name="connsiteY2" fmla="*/ 692777 h 1285481"/>
              <a:gd name="connsiteX3" fmla="*/ 880280 w 2920620"/>
              <a:gd name="connsiteY3" fmla="*/ 1156800 h 1285481"/>
              <a:gd name="connsiteX4" fmla="*/ 1044053 w 2920620"/>
              <a:gd name="connsiteY4" fmla="*/ 1279630 h 1285481"/>
              <a:gd name="connsiteX5" fmla="*/ 1341461 w 2920620"/>
              <a:gd name="connsiteY5" fmla="*/ 1261718 h 1285481"/>
              <a:gd name="connsiteX6" fmla="*/ 1582998 w 2920620"/>
              <a:gd name="connsiteY6" fmla="*/ 1225750 h 1285481"/>
              <a:gd name="connsiteX7" fmla="*/ 1897679 w 2920620"/>
              <a:gd name="connsiteY7" fmla="*/ 1165757 h 1285481"/>
              <a:gd name="connsiteX8" fmla="*/ 2094931 w 2920620"/>
              <a:gd name="connsiteY8" fmla="*/ 917965 h 1285481"/>
              <a:gd name="connsiteX9" fmla="*/ 2197289 w 2920620"/>
              <a:gd name="connsiteY9" fmla="*/ 733720 h 1285481"/>
              <a:gd name="connsiteX10" fmla="*/ 2490716 w 2920620"/>
              <a:gd name="connsiteY10" fmla="*/ 317463 h 1285481"/>
              <a:gd name="connsiteX11" fmla="*/ 2750023 w 2920620"/>
              <a:gd name="connsiteY11" fmla="*/ 37684 h 1285481"/>
              <a:gd name="connsiteX12" fmla="*/ 2920620 w 2920620"/>
              <a:gd name="connsiteY12" fmla="*/ 10388 h 1285481"/>
              <a:gd name="connsiteX0" fmla="*/ 0 w 2920620"/>
              <a:gd name="connsiteY0" fmla="*/ 187809 h 1294398"/>
              <a:gd name="connsiteX1" fmla="*/ 300250 w 2920620"/>
              <a:gd name="connsiteY1" fmla="*/ 276520 h 1294398"/>
              <a:gd name="connsiteX2" fmla="*/ 545910 w 2920620"/>
              <a:gd name="connsiteY2" fmla="*/ 692777 h 1294398"/>
              <a:gd name="connsiteX3" fmla="*/ 880280 w 2920620"/>
              <a:gd name="connsiteY3" fmla="*/ 1156800 h 1294398"/>
              <a:gd name="connsiteX4" fmla="*/ 1044053 w 2920620"/>
              <a:gd name="connsiteY4" fmla="*/ 1279630 h 1294398"/>
              <a:gd name="connsiteX5" fmla="*/ 1147763 w 2920620"/>
              <a:gd name="connsiteY5" fmla="*/ 1290223 h 1294398"/>
              <a:gd name="connsiteX6" fmla="*/ 1341461 w 2920620"/>
              <a:gd name="connsiteY6" fmla="*/ 1261718 h 1294398"/>
              <a:gd name="connsiteX7" fmla="*/ 1582998 w 2920620"/>
              <a:gd name="connsiteY7" fmla="*/ 1225750 h 1294398"/>
              <a:gd name="connsiteX8" fmla="*/ 1897679 w 2920620"/>
              <a:gd name="connsiteY8" fmla="*/ 1165757 h 1294398"/>
              <a:gd name="connsiteX9" fmla="*/ 2094931 w 2920620"/>
              <a:gd name="connsiteY9" fmla="*/ 917965 h 1294398"/>
              <a:gd name="connsiteX10" fmla="*/ 2197289 w 2920620"/>
              <a:gd name="connsiteY10" fmla="*/ 733720 h 1294398"/>
              <a:gd name="connsiteX11" fmla="*/ 2490716 w 2920620"/>
              <a:gd name="connsiteY11" fmla="*/ 317463 h 1294398"/>
              <a:gd name="connsiteX12" fmla="*/ 2750023 w 2920620"/>
              <a:gd name="connsiteY12" fmla="*/ 37684 h 1294398"/>
              <a:gd name="connsiteX13" fmla="*/ 2920620 w 2920620"/>
              <a:gd name="connsiteY13" fmla="*/ 10388 h 1294398"/>
              <a:gd name="connsiteX0" fmla="*/ 0 w 2920620"/>
              <a:gd name="connsiteY0" fmla="*/ 187809 h 1311510"/>
              <a:gd name="connsiteX1" fmla="*/ 300250 w 2920620"/>
              <a:gd name="connsiteY1" fmla="*/ 276520 h 1311510"/>
              <a:gd name="connsiteX2" fmla="*/ 545910 w 2920620"/>
              <a:gd name="connsiteY2" fmla="*/ 692777 h 1311510"/>
              <a:gd name="connsiteX3" fmla="*/ 880280 w 2920620"/>
              <a:gd name="connsiteY3" fmla="*/ 1156800 h 1311510"/>
              <a:gd name="connsiteX4" fmla="*/ 1044053 w 2920620"/>
              <a:gd name="connsiteY4" fmla="*/ 1279630 h 1311510"/>
              <a:gd name="connsiteX5" fmla="*/ 1147763 w 2920620"/>
              <a:gd name="connsiteY5" fmla="*/ 1290223 h 1311510"/>
              <a:gd name="connsiteX6" fmla="*/ 1336698 w 2920620"/>
              <a:gd name="connsiteY6" fmla="*/ 1309343 h 1311510"/>
              <a:gd name="connsiteX7" fmla="*/ 1582998 w 2920620"/>
              <a:gd name="connsiteY7" fmla="*/ 1225750 h 1311510"/>
              <a:gd name="connsiteX8" fmla="*/ 1897679 w 2920620"/>
              <a:gd name="connsiteY8" fmla="*/ 1165757 h 1311510"/>
              <a:gd name="connsiteX9" fmla="*/ 2094931 w 2920620"/>
              <a:gd name="connsiteY9" fmla="*/ 917965 h 1311510"/>
              <a:gd name="connsiteX10" fmla="*/ 2197289 w 2920620"/>
              <a:gd name="connsiteY10" fmla="*/ 733720 h 1311510"/>
              <a:gd name="connsiteX11" fmla="*/ 2490716 w 2920620"/>
              <a:gd name="connsiteY11" fmla="*/ 317463 h 1311510"/>
              <a:gd name="connsiteX12" fmla="*/ 2750023 w 2920620"/>
              <a:gd name="connsiteY12" fmla="*/ 37684 h 1311510"/>
              <a:gd name="connsiteX13" fmla="*/ 2920620 w 2920620"/>
              <a:gd name="connsiteY13" fmla="*/ 10388 h 1311510"/>
              <a:gd name="connsiteX0" fmla="*/ 0 w 2920620"/>
              <a:gd name="connsiteY0" fmla="*/ 187809 h 1309486"/>
              <a:gd name="connsiteX1" fmla="*/ 300250 w 2920620"/>
              <a:gd name="connsiteY1" fmla="*/ 276520 h 1309486"/>
              <a:gd name="connsiteX2" fmla="*/ 545910 w 2920620"/>
              <a:gd name="connsiteY2" fmla="*/ 692777 h 1309486"/>
              <a:gd name="connsiteX3" fmla="*/ 880280 w 2920620"/>
              <a:gd name="connsiteY3" fmla="*/ 1156800 h 1309486"/>
              <a:gd name="connsiteX4" fmla="*/ 1044053 w 2920620"/>
              <a:gd name="connsiteY4" fmla="*/ 1279630 h 1309486"/>
              <a:gd name="connsiteX5" fmla="*/ 1147763 w 2920620"/>
              <a:gd name="connsiteY5" fmla="*/ 1290223 h 1309486"/>
              <a:gd name="connsiteX6" fmla="*/ 1336698 w 2920620"/>
              <a:gd name="connsiteY6" fmla="*/ 1309343 h 1309486"/>
              <a:gd name="connsiteX7" fmla="*/ 1582998 w 2920620"/>
              <a:gd name="connsiteY7" fmla="*/ 1225750 h 1309486"/>
              <a:gd name="connsiteX8" fmla="*/ 1897679 w 2920620"/>
              <a:gd name="connsiteY8" fmla="*/ 1165757 h 1309486"/>
              <a:gd name="connsiteX9" fmla="*/ 2094931 w 2920620"/>
              <a:gd name="connsiteY9" fmla="*/ 917965 h 1309486"/>
              <a:gd name="connsiteX10" fmla="*/ 2197289 w 2920620"/>
              <a:gd name="connsiteY10" fmla="*/ 733720 h 1309486"/>
              <a:gd name="connsiteX11" fmla="*/ 2490716 w 2920620"/>
              <a:gd name="connsiteY11" fmla="*/ 317463 h 1309486"/>
              <a:gd name="connsiteX12" fmla="*/ 2750023 w 2920620"/>
              <a:gd name="connsiteY12" fmla="*/ 37684 h 1309486"/>
              <a:gd name="connsiteX13" fmla="*/ 2920620 w 2920620"/>
              <a:gd name="connsiteY13" fmla="*/ 10388 h 1309486"/>
              <a:gd name="connsiteX0" fmla="*/ 0 w 2920620"/>
              <a:gd name="connsiteY0" fmla="*/ 187809 h 1378109"/>
              <a:gd name="connsiteX1" fmla="*/ 300250 w 2920620"/>
              <a:gd name="connsiteY1" fmla="*/ 276520 h 1378109"/>
              <a:gd name="connsiteX2" fmla="*/ 545910 w 2920620"/>
              <a:gd name="connsiteY2" fmla="*/ 692777 h 1378109"/>
              <a:gd name="connsiteX3" fmla="*/ 880280 w 2920620"/>
              <a:gd name="connsiteY3" fmla="*/ 1156800 h 1378109"/>
              <a:gd name="connsiteX4" fmla="*/ 1044053 w 2920620"/>
              <a:gd name="connsiteY4" fmla="*/ 1279630 h 1378109"/>
              <a:gd name="connsiteX5" fmla="*/ 1147763 w 2920620"/>
              <a:gd name="connsiteY5" fmla="*/ 1290223 h 1378109"/>
              <a:gd name="connsiteX6" fmla="*/ 1336698 w 2920620"/>
              <a:gd name="connsiteY6" fmla="*/ 1309343 h 1378109"/>
              <a:gd name="connsiteX7" fmla="*/ 1621098 w 2920620"/>
              <a:gd name="connsiteY7" fmla="*/ 1373387 h 1378109"/>
              <a:gd name="connsiteX8" fmla="*/ 1897679 w 2920620"/>
              <a:gd name="connsiteY8" fmla="*/ 1165757 h 1378109"/>
              <a:gd name="connsiteX9" fmla="*/ 2094931 w 2920620"/>
              <a:gd name="connsiteY9" fmla="*/ 917965 h 1378109"/>
              <a:gd name="connsiteX10" fmla="*/ 2197289 w 2920620"/>
              <a:gd name="connsiteY10" fmla="*/ 733720 h 1378109"/>
              <a:gd name="connsiteX11" fmla="*/ 2490716 w 2920620"/>
              <a:gd name="connsiteY11" fmla="*/ 317463 h 1378109"/>
              <a:gd name="connsiteX12" fmla="*/ 2750023 w 2920620"/>
              <a:gd name="connsiteY12" fmla="*/ 37684 h 1378109"/>
              <a:gd name="connsiteX13" fmla="*/ 2920620 w 2920620"/>
              <a:gd name="connsiteY13" fmla="*/ 10388 h 1378109"/>
              <a:gd name="connsiteX0" fmla="*/ 0 w 2920620"/>
              <a:gd name="connsiteY0" fmla="*/ 187809 h 1373834"/>
              <a:gd name="connsiteX1" fmla="*/ 300250 w 2920620"/>
              <a:gd name="connsiteY1" fmla="*/ 276520 h 1373834"/>
              <a:gd name="connsiteX2" fmla="*/ 545910 w 2920620"/>
              <a:gd name="connsiteY2" fmla="*/ 692777 h 1373834"/>
              <a:gd name="connsiteX3" fmla="*/ 880280 w 2920620"/>
              <a:gd name="connsiteY3" fmla="*/ 1156800 h 1373834"/>
              <a:gd name="connsiteX4" fmla="*/ 1044053 w 2920620"/>
              <a:gd name="connsiteY4" fmla="*/ 1279630 h 1373834"/>
              <a:gd name="connsiteX5" fmla="*/ 1147763 w 2920620"/>
              <a:gd name="connsiteY5" fmla="*/ 1290223 h 1373834"/>
              <a:gd name="connsiteX6" fmla="*/ 1336698 w 2920620"/>
              <a:gd name="connsiteY6" fmla="*/ 1309343 h 1373834"/>
              <a:gd name="connsiteX7" fmla="*/ 1621098 w 2920620"/>
              <a:gd name="connsiteY7" fmla="*/ 1373387 h 1373834"/>
              <a:gd name="connsiteX8" fmla="*/ 1897679 w 2920620"/>
              <a:gd name="connsiteY8" fmla="*/ 1165757 h 1373834"/>
              <a:gd name="connsiteX9" fmla="*/ 2094931 w 2920620"/>
              <a:gd name="connsiteY9" fmla="*/ 917965 h 1373834"/>
              <a:gd name="connsiteX10" fmla="*/ 2197289 w 2920620"/>
              <a:gd name="connsiteY10" fmla="*/ 733720 h 1373834"/>
              <a:gd name="connsiteX11" fmla="*/ 2490716 w 2920620"/>
              <a:gd name="connsiteY11" fmla="*/ 317463 h 1373834"/>
              <a:gd name="connsiteX12" fmla="*/ 2750023 w 2920620"/>
              <a:gd name="connsiteY12" fmla="*/ 37684 h 1373834"/>
              <a:gd name="connsiteX13" fmla="*/ 2920620 w 2920620"/>
              <a:gd name="connsiteY13" fmla="*/ 10388 h 1373834"/>
              <a:gd name="connsiteX0" fmla="*/ 0 w 2920620"/>
              <a:gd name="connsiteY0" fmla="*/ 187809 h 1376935"/>
              <a:gd name="connsiteX1" fmla="*/ 300250 w 2920620"/>
              <a:gd name="connsiteY1" fmla="*/ 276520 h 1376935"/>
              <a:gd name="connsiteX2" fmla="*/ 545910 w 2920620"/>
              <a:gd name="connsiteY2" fmla="*/ 692777 h 1376935"/>
              <a:gd name="connsiteX3" fmla="*/ 880280 w 2920620"/>
              <a:gd name="connsiteY3" fmla="*/ 1156800 h 1376935"/>
              <a:gd name="connsiteX4" fmla="*/ 1044053 w 2920620"/>
              <a:gd name="connsiteY4" fmla="*/ 1279630 h 1376935"/>
              <a:gd name="connsiteX5" fmla="*/ 1147763 w 2920620"/>
              <a:gd name="connsiteY5" fmla="*/ 1290223 h 1376935"/>
              <a:gd name="connsiteX6" fmla="*/ 1336698 w 2920620"/>
              <a:gd name="connsiteY6" fmla="*/ 1309343 h 1376935"/>
              <a:gd name="connsiteX7" fmla="*/ 1621098 w 2920620"/>
              <a:gd name="connsiteY7" fmla="*/ 1373387 h 1376935"/>
              <a:gd name="connsiteX8" fmla="*/ 1926254 w 2920620"/>
              <a:gd name="connsiteY8" fmla="*/ 1189570 h 1376935"/>
              <a:gd name="connsiteX9" fmla="*/ 2094931 w 2920620"/>
              <a:gd name="connsiteY9" fmla="*/ 917965 h 1376935"/>
              <a:gd name="connsiteX10" fmla="*/ 2197289 w 2920620"/>
              <a:gd name="connsiteY10" fmla="*/ 733720 h 1376935"/>
              <a:gd name="connsiteX11" fmla="*/ 2490716 w 2920620"/>
              <a:gd name="connsiteY11" fmla="*/ 317463 h 1376935"/>
              <a:gd name="connsiteX12" fmla="*/ 2750023 w 2920620"/>
              <a:gd name="connsiteY12" fmla="*/ 37684 h 1376935"/>
              <a:gd name="connsiteX13" fmla="*/ 2920620 w 2920620"/>
              <a:gd name="connsiteY13" fmla="*/ 10388 h 1376935"/>
              <a:gd name="connsiteX0" fmla="*/ 0 w 2920620"/>
              <a:gd name="connsiteY0" fmla="*/ 187809 h 1404729"/>
              <a:gd name="connsiteX1" fmla="*/ 300250 w 2920620"/>
              <a:gd name="connsiteY1" fmla="*/ 276520 h 1404729"/>
              <a:gd name="connsiteX2" fmla="*/ 545910 w 2920620"/>
              <a:gd name="connsiteY2" fmla="*/ 692777 h 1404729"/>
              <a:gd name="connsiteX3" fmla="*/ 880280 w 2920620"/>
              <a:gd name="connsiteY3" fmla="*/ 1156800 h 1404729"/>
              <a:gd name="connsiteX4" fmla="*/ 1044053 w 2920620"/>
              <a:gd name="connsiteY4" fmla="*/ 1279630 h 1404729"/>
              <a:gd name="connsiteX5" fmla="*/ 1147763 w 2920620"/>
              <a:gd name="connsiteY5" fmla="*/ 1290223 h 1404729"/>
              <a:gd name="connsiteX6" fmla="*/ 1336698 w 2920620"/>
              <a:gd name="connsiteY6" fmla="*/ 1309343 h 1404729"/>
              <a:gd name="connsiteX7" fmla="*/ 1773498 w 2920620"/>
              <a:gd name="connsiteY7" fmla="*/ 1401962 h 1404729"/>
              <a:gd name="connsiteX8" fmla="*/ 1926254 w 2920620"/>
              <a:gd name="connsiteY8" fmla="*/ 1189570 h 1404729"/>
              <a:gd name="connsiteX9" fmla="*/ 2094931 w 2920620"/>
              <a:gd name="connsiteY9" fmla="*/ 917965 h 1404729"/>
              <a:gd name="connsiteX10" fmla="*/ 2197289 w 2920620"/>
              <a:gd name="connsiteY10" fmla="*/ 733720 h 1404729"/>
              <a:gd name="connsiteX11" fmla="*/ 2490716 w 2920620"/>
              <a:gd name="connsiteY11" fmla="*/ 317463 h 1404729"/>
              <a:gd name="connsiteX12" fmla="*/ 2750023 w 2920620"/>
              <a:gd name="connsiteY12" fmla="*/ 37684 h 1404729"/>
              <a:gd name="connsiteX13" fmla="*/ 2920620 w 2920620"/>
              <a:gd name="connsiteY13" fmla="*/ 10388 h 1404729"/>
              <a:gd name="connsiteX0" fmla="*/ 0 w 2920620"/>
              <a:gd name="connsiteY0" fmla="*/ 187809 h 1407002"/>
              <a:gd name="connsiteX1" fmla="*/ 300250 w 2920620"/>
              <a:gd name="connsiteY1" fmla="*/ 276520 h 1407002"/>
              <a:gd name="connsiteX2" fmla="*/ 545910 w 2920620"/>
              <a:gd name="connsiteY2" fmla="*/ 692777 h 1407002"/>
              <a:gd name="connsiteX3" fmla="*/ 880280 w 2920620"/>
              <a:gd name="connsiteY3" fmla="*/ 1156800 h 1407002"/>
              <a:gd name="connsiteX4" fmla="*/ 1044053 w 2920620"/>
              <a:gd name="connsiteY4" fmla="*/ 1279630 h 1407002"/>
              <a:gd name="connsiteX5" fmla="*/ 1147763 w 2920620"/>
              <a:gd name="connsiteY5" fmla="*/ 1290223 h 1407002"/>
              <a:gd name="connsiteX6" fmla="*/ 1336698 w 2920620"/>
              <a:gd name="connsiteY6" fmla="*/ 1309343 h 1407002"/>
              <a:gd name="connsiteX7" fmla="*/ 1452563 w 2920620"/>
              <a:gd name="connsiteY7" fmla="*/ 1337847 h 1407002"/>
              <a:gd name="connsiteX8" fmla="*/ 1773498 w 2920620"/>
              <a:gd name="connsiteY8" fmla="*/ 1401962 h 1407002"/>
              <a:gd name="connsiteX9" fmla="*/ 1926254 w 2920620"/>
              <a:gd name="connsiteY9" fmla="*/ 1189570 h 1407002"/>
              <a:gd name="connsiteX10" fmla="*/ 2094931 w 2920620"/>
              <a:gd name="connsiteY10" fmla="*/ 917965 h 1407002"/>
              <a:gd name="connsiteX11" fmla="*/ 2197289 w 2920620"/>
              <a:gd name="connsiteY11" fmla="*/ 733720 h 1407002"/>
              <a:gd name="connsiteX12" fmla="*/ 2490716 w 2920620"/>
              <a:gd name="connsiteY12" fmla="*/ 317463 h 1407002"/>
              <a:gd name="connsiteX13" fmla="*/ 2750023 w 2920620"/>
              <a:gd name="connsiteY13" fmla="*/ 37684 h 1407002"/>
              <a:gd name="connsiteX14" fmla="*/ 2920620 w 2920620"/>
              <a:gd name="connsiteY14" fmla="*/ 10388 h 1407002"/>
              <a:gd name="connsiteX0" fmla="*/ 0 w 2920620"/>
              <a:gd name="connsiteY0" fmla="*/ 187809 h 1412509"/>
              <a:gd name="connsiteX1" fmla="*/ 300250 w 2920620"/>
              <a:gd name="connsiteY1" fmla="*/ 276520 h 1412509"/>
              <a:gd name="connsiteX2" fmla="*/ 545910 w 2920620"/>
              <a:gd name="connsiteY2" fmla="*/ 692777 h 1412509"/>
              <a:gd name="connsiteX3" fmla="*/ 880280 w 2920620"/>
              <a:gd name="connsiteY3" fmla="*/ 1156800 h 1412509"/>
              <a:gd name="connsiteX4" fmla="*/ 1044053 w 2920620"/>
              <a:gd name="connsiteY4" fmla="*/ 1279630 h 1412509"/>
              <a:gd name="connsiteX5" fmla="*/ 1147763 w 2920620"/>
              <a:gd name="connsiteY5" fmla="*/ 1290223 h 1412509"/>
              <a:gd name="connsiteX6" fmla="*/ 1336698 w 2920620"/>
              <a:gd name="connsiteY6" fmla="*/ 1309343 h 1412509"/>
              <a:gd name="connsiteX7" fmla="*/ 1452563 w 2920620"/>
              <a:gd name="connsiteY7" fmla="*/ 1337847 h 1412509"/>
              <a:gd name="connsiteX8" fmla="*/ 1581150 w 2920620"/>
              <a:gd name="connsiteY8" fmla="*/ 1375946 h 1412509"/>
              <a:gd name="connsiteX9" fmla="*/ 1773498 w 2920620"/>
              <a:gd name="connsiteY9" fmla="*/ 1401962 h 1412509"/>
              <a:gd name="connsiteX10" fmla="*/ 1926254 w 2920620"/>
              <a:gd name="connsiteY10" fmla="*/ 1189570 h 1412509"/>
              <a:gd name="connsiteX11" fmla="*/ 2094931 w 2920620"/>
              <a:gd name="connsiteY11" fmla="*/ 917965 h 1412509"/>
              <a:gd name="connsiteX12" fmla="*/ 2197289 w 2920620"/>
              <a:gd name="connsiteY12" fmla="*/ 733720 h 1412509"/>
              <a:gd name="connsiteX13" fmla="*/ 2490716 w 2920620"/>
              <a:gd name="connsiteY13" fmla="*/ 317463 h 1412509"/>
              <a:gd name="connsiteX14" fmla="*/ 2750023 w 2920620"/>
              <a:gd name="connsiteY14" fmla="*/ 37684 h 1412509"/>
              <a:gd name="connsiteX15" fmla="*/ 2920620 w 2920620"/>
              <a:gd name="connsiteY15" fmla="*/ 10388 h 1412509"/>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09343 h 1419478"/>
              <a:gd name="connsiteX7" fmla="*/ 1452563 w 2920620"/>
              <a:gd name="connsiteY7" fmla="*/ 1337847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09343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452563 w 2920620"/>
              <a:gd name="connsiteY6" fmla="*/ 1380709 h 1419478"/>
              <a:gd name="connsiteX7" fmla="*/ 1624013 w 2920620"/>
              <a:gd name="connsiteY7" fmla="*/ 1399758 h 1419478"/>
              <a:gd name="connsiteX8" fmla="*/ 1773498 w 2920620"/>
              <a:gd name="connsiteY8" fmla="*/ 1401962 h 1419478"/>
              <a:gd name="connsiteX9" fmla="*/ 1926254 w 2920620"/>
              <a:gd name="connsiteY9" fmla="*/ 1189570 h 1419478"/>
              <a:gd name="connsiteX10" fmla="*/ 2094931 w 2920620"/>
              <a:gd name="connsiteY10" fmla="*/ 917965 h 1419478"/>
              <a:gd name="connsiteX11" fmla="*/ 2197289 w 2920620"/>
              <a:gd name="connsiteY11" fmla="*/ 733720 h 1419478"/>
              <a:gd name="connsiteX12" fmla="*/ 2490716 w 2920620"/>
              <a:gd name="connsiteY12" fmla="*/ 317463 h 1419478"/>
              <a:gd name="connsiteX13" fmla="*/ 2750023 w 2920620"/>
              <a:gd name="connsiteY13" fmla="*/ 37684 h 1419478"/>
              <a:gd name="connsiteX14" fmla="*/ 2920620 w 2920620"/>
              <a:gd name="connsiteY14" fmla="*/ 10388 h 1419478"/>
              <a:gd name="connsiteX0" fmla="*/ 0 w 2920620"/>
              <a:gd name="connsiteY0" fmla="*/ 187809 h 1435178"/>
              <a:gd name="connsiteX1" fmla="*/ 300250 w 2920620"/>
              <a:gd name="connsiteY1" fmla="*/ 276520 h 1435178"/>
              <a:gd name="connsiteX2" fmla="*/ 545910 w 2920620"/>
              <a:gd name="connsiteY2" fmla="*/ 692777 h 1435178"/>
              <a:gd name="connsiteX3" fmla="*/ 880280 w 2920620"/>
              <a:gd name="connsiteY3" fmla="*/ 1156800 h 1435178"/>
              <a:gd name="connsiteX4" fmla="*/ 1044053 w 2920620"/>
              <a:gd name="connsiteY4" fmla="*/ 1279630 h 1435178"/>
              <a:gd name="connsiteX5" fmla="*/ 1204913 w 2920620"/>
              <a:gd name="connsiteY5" fmla="*/ 1318798 h 1435178"/>
              <a:gd name="connsiteX6" fmla="*/ 1452563 w 2920620"/>
              <a:gd name="connsiteY6" fmla="*/ 1380709 h 1435178"/>
              <a:gd name="connsiteX7" fmla="*/ 1624013 w 2920620"/>
              <a:gd name="connsiteY7" fmla="*/ 1428333 h 1435178"/>
              <a:gd name="connsiteX8" fmla="*/ 1773498 w 2920620"/>
              <a:gd name="connsiteY8" fmla="*/ 1401962 h 1435178"/>
              <a:gd name="connsiteX9" fmla="*/ 1926254 w 2920620"/>
              <a:gd name="connsiteY9" fmla="*/ 1189570 h 1435178"/>
              <a:gd name="connsiteX10" fmla="*/ 2094931 w 2920620"/>
              <a:gd name="connsiteY10" fmla="*/ 917965 h 1435178"/>
              <a:gd name="connsiteX11" fmla="*/ 2197289 w 2920620"/>
              <a:gd name="connsiteY11" fmla="*/ 733720 h 1435178"/>
              <a:gd name="connsiteX12" fmla="*/ 2490716 w 2920620"/>
              <a:gd name="connsiteY12" fmla="*/ 317463 h 1435178"/>
              <a:gd name="connsiteX13" fmla="*/ 2750023 w 2920620"/>
              <a:gd name="connsiteY13" fmla="*/ 37684 h 1435178"/>
              <a:gd name="connsiteX14" fmla="*/ 2920620 w 2920620"/>
              <a:gd name="connsiteY14" fmla="*/ 10388 h 1435178"/>
              <a:gd name="connsiteX0" fmla="*/ 0 w 2920620"/>
              <a:gd name="connsiteY0" fmla="*/ 187809 h 1438879"/>
              <a:gd name="connsiteX1" fmla="*/ 300250 w 2920620"/>
              <a:gd name="connsiteY1" fmla="*/ 276520 h 1438879"/>
              <a:gd name="connsiteX2" fmla="*/ 545910 w 2920620"/>
              <a:gd name="connsiteY2" fmla="*/ 692777 h 1438879"/>
              <a:gd name="connsiteX3" fmla="*/ 880280 w 2920620"/>
              <a:gd name="connsiteY3" fmla="*/ 1156800 h 1438879"/>
              <a:gd name="connsiteX4" fmla="*/ 1044053 w 2920620"/>
              <a:gd name="connsiteY4" fmla="*/ 1279630 h 1438879"/>
              <a:gd name="connsiteX5" fmla="*/ 1204913 w 2920620"/>
              <a:gd name="connsiteY5" fmla="*/ 1318798 h 1438879"/>
              <a:gd name="connsiteX6" fmla="*/ 1452563 w 2920620"/>
              <a:gd name="connsiteY6" fmla="*/ 1380709 h 1438879"/>
              <a:gd name="connsiteX7" fmla="*/ 1624013 w 2920620"/>
              <a:gd name="connsiteY7" fmla="*/ 1428333 h 1438879"/>
              <a:gd name="connsiteX8" fmla="*/ 1816360 w 2920620"/>
              <a:gd name="connsiteY8" fmla="*/ 1411487 h 1438879"/>
              <a:gd name="connsiteX9" fmla="*/ 1926254 w 2920620"/>
              <a:gd name="connsiteY9" fmla="*/ 1189570 h 1438879"/>
              <a:gd name="connsiteX10" fmla="*/ 2094931 w 2920620"/>
              <a:gd name="connsiteY10" fmla="*/ 917965 h 1438879"/>
              <a:gd name="connsiteX11" fmla="*/ 2197289 w 2920620"/>
              <a:gd name="connsiteY11" fmla="*/ 733720 h 1438879"/>
              <a:gd name="connsiteX12" fmla="*/ 2490716 w 2920620"/>
              <a:gd name="connsiteY12" fmla="*/ 317463 h 1438879"/>
              <a:gd name="connsiteX13" fmla="*/ 2750023 w 2920620"/>
              <a:gd name="connsiteY13" fmla="*/ 37684 h 1438879"/>
              <a:gd name="connsiteX14" fmla="*/ 2920620 w 2920620"/>
              <a:gd name="connsiteY14" fmla="*/ 10388 h 1438879"/>
              <a:gd name="connsiteX0" fmla="*/ 0 w 2920620"/>
              <a:gd name="connsiteY0" fmla="*/ 187809 h 1441857"/>
              <a:gd name="connsiteX1" fmla="*/ 300250 w 2920620"/>
              <a:gd name="connsiteY1" fmla="*/ 276520 h 1441857"/>
              <a:gd name="connsiteX2" fmla="*/ 545910 w 2920620"/>
              <a:gd name="connsiteY2" fmla="*/ 692777 h 1441857"/>
              <a:gd name="connsiteX3" fmla="*/ 880280 w 2920620"/>
              <a:gd name="connsiteY3" fmla="*/ 1156800 h 1441857"/>
              <a:gd name="connsiteX4" fmla="*/ 1044053 w 2920620"/>
              <a:gd name="connsiteY4" fmla="*/ 1279630 h 1441857"/>
              <a:gd name="connsiteX5" fmla="*/ 1204913 w 2920620"/>
              <a:gd name="connsiteY5" fmla="*/ 1318798 h 1441857"/>
              <a:gd name="connsiteX6" fmla="*/ 1452563 w 2920620"/>
              <a:gd name="connsiteY6" fmla="*/ 1380709 h 1441857"/>
              <a:gd name="connsiteX7" fmla="*/ 1624013 w 2920620"/>
              <a:gd name="connsiteY7" fmla="*/ 1433096 h 1441857"/>
              <a:gd name="connsiteX8" fmla="*/ 1816360 w 2920620"/>
              <a:gd name="connsiteY8" fmla="*/ 1411487 h 1441857"/>
              <a:gd name="connsiteX9" fmla="*/ 1926254 w 2920620"/>
              <a:gd name="connsiteY9" fmla="*/ 1189570 h 1441857"/>
              <a:gd name="connsiteX10" fmla="*/ 2094931 w 2920620"/>
              <a:gd name="connsiteY10" fmla="*/ 917965 h 1441857"/>
              <a:gd name="connsiteX11" fmla="*/ 2197289 w 2920620"/>
              <a:gd name="connsiteY11" fmla="*/ 733720 h 1441857"/>
              <a:gd name="connsiteX12" fmla="*/ 2490716 w 2920620"/>
              <a:gd name="connsiteY12" fmla="*/ 317463 h 1441857"/>
              <a:gd name="connsiteX13" fmla="*/ 2750023 w 2920620"/>
              <a:gd name="connsiteY13" fmla="*/ 37684 h 1441857"/>
              <a:gd name="connsiteX14" fmla="*/ 2920620 w 2920620"/>
              <a:gd name="connsiteY14" fmla="*/ 10388 h 1441857"/>
              <a:gd name="connsiteX0" fmla="*/ 0 w 2920620"/>
              <a:gd name="connsiteY0" fmla="*/ 187809 h 1442367"/>
              <a:gd name="connsiteX1" fmla="*/ 300250 w 2920620"/>
              <a:gd name="connsiteY1" fmla="*/ 276520 h 1442367"/>
              <a:gd name="connsiteX2" fmla="*/ 545910 w 2920620"/>
              <a:gd name="connsiteY2" fmla="*/ 692777 h 1442367"/>
              <a:gd name="connsiteX3" fmla="*/ 880280 w 2920620"/>
              <a:gd name="connsiteY3" fmla="*/ 1156800 h 1442367"/>
              <a:gd name="connsiteX4" fmla="*/ 1044053 w 2920620"/>
              <a:gd name="connsiteY4" fmla="*/ 1279630 h 1442367"/>
              <a:gd name="connsiteX5" fmla="*/ 1204913 w 2920620"/>
              <a:gd name="connsiteY5" fmla="*/ 1318798 h 1442367"/>
              <a:gd name="connsiteX6" fmla="*/ 1452563 w 2920620"/>
              <a:gd name="connsiteY6" fmla="*/ 1380709 h 1442367"/>
              <a:gd name="connsiteX7" fmla="*/ 1624013 w 2920620"/>
              <a:gd name="connsiteY7" fmla="*/ 1433096 h 1442367"/>
              <a:gd name="connsiteX8" fmla="*/ 1816360 w 2920620"/>
              <a:gd name="connsiteY8" fmla="*/ 1411487 h 1442367"/>
              <a:gd name="connsiteX9" fmla="*/ 1973879 w 2920620"/>
              <a:gd name="connsiteY9" fmla="*/ 1180045 h 1442367"/>
              <a:gd name="connsiteX10" fmla="*/ 2094931 w 2920620"/>
              <a:gd name="connsiteY10" fmla="*/ 917965 h 1442367"/>
              <a:gd name="connsiteX11" fmla="*/ 2197289 w 2920620"/>
              <a:gd name="connsiteY11" fmla="*/ 733720 h 1442367"/>
              <a:gd name="connsiteX12" fmla="*/ 2490716 w 2920620"/>
              <a:gd name="connsiteY12" fmla="*/ 317463 h 1442367"/>
              <a:gd name="connsiteX13" fmla="*/ 2750023 w 2920620"/>
              <a:gd name="connsiteY13" fmla="*/ 37684 h 1442367"/>
              <a:gd name="connsiteX14" fmla="*/ 2920620 w 2920620"/>
              <a:gd name="connsiteY14" fmla="*/ 10388 h 1442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20620" h="1442367">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89948" y="1252630"/>
                  <a:pt x="1044053" y="1279630"/>
                </a:cubicBezTo>
                <a:cubicBezTo>
                  <a:pt x="1098158" y="1306630"/>
                  <a:pt x="1136828" y="1301952"/>
                  <a:pt x="1204913" y="1318798"/>
                </a:cubicBezTo>
                <a:cubicBezTo>
                  <a:pt x="1272998" y="1335644"/>
                  <a:pt x="1382713" y="1367216"/>
                  <a:pt x="1452563" y="1380709"/>
                </a:cubicBezTo>
                <a:cubicBezTo>
                  <a:pt x="1522413" y="1394202"/>
                  <a:pt x="1570524" y="1422410"/>
                  <a:pt x="1624013" y="1433096"/>
                </a:cubicBezTo>
                <a:cubicBezTo>
                  <a:pt x="1677502" y="1443782"/>
                  <a:pt x="1758049" y="1453662"/>
                  <a:pt x="1816360" y="1411487"/>
                </a:cubicBezTo>
                <a:cubicBezTo>
                  <a:pt x="1874671" y="1369312"/>
                  <a:pt x="1927451" y="1262299"/>
                  <a:pt x="1973879" y="1180045"/>
                </a:cubicBezTo>
                <a:cubicBezTo>
                  <a:pt x="2020308" y="1097791"/>
                  <a:pt x="2057696" y="992352"/>
                  <a:pt x="2094931" y="917965"/>
                </a:cubicBezTo>
                <a:cubicBezTo>
                  <a:pt x="2132166" y="843578"/>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ln w="25400" cap="flat" cmpd="sng" algn="ctr">
            <a:solidFill>
              <a:schemeClr val="accent6">
                <a:lumMod val="7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dirty="0"/>
          </a:p>
        </p:txBody>
      </p:sp>
      <p:sp>
        <p:nvSpPr>
          <p:cNvPr id="3" name="Rectangle 2">
            <a:extLst>
              <a:ext uri="{FF2B5EF4-FFF2-40B4-BE49-F238E27FC236}">
                <a16:creationId xmlns:a16="http://schemas.microsoft.com/office/drawing/2014/main" id="{8F412DD7-907B-4FB0-8E5C-F330BE4083F6}"/>
              </a:ext>
            </a:extLst>
          </p:cNvPr>
          <p:cNvSpPr/>
          <p:nvPr/>
        </p:nvSpPr>
        <p:spPr>
          <a:xfrm>
            <a:off x="990600"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3EB4557-C11C-41D7-A6F0-DC2A09B54382}"/>
              </a:ext>
            </a:extLst>
          </p:cNvPr>
          <p:cNvSpPr/>
          <p:nvPr/>
        </p:nvSpPr>
        <p:spPr>
          <a:xfrm>
            <a:off x="1217186"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E3DC65A-A09D-46F1-894A-3CDE113FDACF}"/>
              </a:ext>
            </a:extLst>
          </p:cNvPr>
          <p:cNvSpPr/>
          <p:nvPr/>
        </p:nvSpPr>
        <p:spPr>
          <a:xfrm>
            <a:off x="1905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E6D8DF2-CCF8-4422-921B-056537E54761}"/>
              </a:ext>
            </a:extLst>
          </p:cNvPr>
          <p:cNvSpPr/>
          <p:nvPr/>
        </p:nvSpPr>
        <p:spPr>
          <a:xfrm>
            <a:off x="23622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003C379-BE16-465E-8EBE-2A681AD3E93D}"/>
              </a:ext>
            </a:extLst>
          </p:cNvPr>
          <p:cNvSpPr/>
          <p:nvPr/>
        </p:nvSpPr>
        <p:spPr>
          <a:xfrm>
            <a:off x="2133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2D5C287-8FF0-43D1-A0D3-A552A085402B}"/>
              </a:ext>
            </a:extLst>
          </p:cNvPr>
          <p:cNvSpPr/>
          <p:nvPr/>
        </p:nvSpPr>
        <p:spPr>
          <a:xfrm>
            <a:off x="3276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A0CCF5E-DA42-47DC-A2E6-5117F958DEDF}"/>
              </a:ext>
            </a:extLst>
          </p:cNvPr>
          <p:cNvSpPr/>
          <p:nvPr/>
        </p:nvSpPr>
        <p:spPr>
          <a:xfrm>
            <a:off x="3048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B953B90-8321-4976-A268-71447E1E7AB5}"/>
              </a:ext>
            </a:extLst>
          </p:cNvPr>
          <p:cNvSpPr/>
          <p:nvPr/>
        </p:nvSpPr>
        <p:spPr>
          <a:xfrm>
            <a:off x="28194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C9C57C9-141A-4C40-9A6D-1F8D36FF7681}"/>
              </a:ext>
            </a:extLst>
          </p:cNvPr>
          <p:cNvSpPr/>
          <p:nvPr/>
        </p:nvSpPr>
        <p:spPr>
          <a:xfrm>
            <a:off x="25908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ACA762A-E50F-4B70-ACB7-A62D06873526}"/>
              </a:ext>
            </a:extLst>
          </p:cNvPr>
          <p:cNvSpPr/>
          <p:nvPr/>
        </p:nvSpPr>
        <p:spPr>
          <a:xfrm>
            <a:off x="3505200" y="404068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DF89E92-66D7-405C-AB11-47204DFF282D}"/>
              </a:ext>
            </a:extLst>
          </p:cNvPr>
          <p:cNvSpPr/>
          <p:nvPr/>
        </p:nvSpPr>
        <p:spPr>
          <a:xfrm>
            <a:off x="3733662"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7DFDBC7-9AA1-45FA-AD3E-D7C2351592C2}"/>
              </a:ext>
            </a:extLst>
          </p:cNvPr>
          <p:cNvSpPr/>
          <p:nvPr/>
        </p:nvSpPr>
        <p:spPr>
          <a:xfrm>
            <a:off x="1445786"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0E380E2-C41C-4FED-BF3E-B9CA2CED848E}"/>
              </a:ext>
            </a:extLst>
          </p:cNvPr>
          <p:cNvSpPr/>
          <p:nvPr/>
        </p:nvSpPr>
        <p:spPr>
          <a:xfrm>
            <a:off x="1676538"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A827AC5-B6D0-4A2A-9EA2-34529FB92F4B}"/>
              </a:ext>
            </a:extLst>
          </p:cNvPr>
          <p:cNvSpPr/>
          <p:nvPr/>
        </p:nvSpPr>
        <p:spPr>
          <a:xfrm>
            <a:off x="5011417"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9F9F0BA7-7281-4747-ACD2-E61873557109}"/>
              </a:ext>
            </a:extLst>
          </p:cNvPr>
          <p:cNvSpPr/>
          <p:nvPr/>
        </p:nvSpPr>
        <p:spPr>
          <a:xfrm>
            <a:off x="5238003"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3176171-CCE9-453C-A840-9595C82D48B4}"/>
              </a:ext>
            </a:extLst>
          </p:cNvPr>
          <p:cNvSpPr/>
          <p:nvPr/>
        </p:nvSpPr>
        <p:spPr>
          <a:xfrm>
            <a:off x="59258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3473276B-87DA-42C2-B2BA-8B16286C0E23}"/>
              </a:ext>
            </a:extLst>
          </p:cNvPr>
          <p:cNvSpPr/>
          <p:nvPr/>
        </p:nvSpPr>
        <p:spPr>
          <a:xfrm>
            <a:off x="63830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33EEBD9A-BA17-477E-9326-B8012A99CAE1}"/>
              </a:ext>
            </a:extLst>
          </p:cNvPr>
          <p:cNvSpPr/>
          <p:nvPr/>
        </p:nvSpPr>
        <p:spPr>
          <a:xfrm>
            <a:off x="61544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7A535CB5-DFDA-471D-A516-412BA52F129D}"/>
              </a:ext>
            </a:extLst>
          </p:cNvPr>
          <p:cNvSpPr/>
          <p:nvPr/>
        </p:nvSpPr>
        <p:spPr>
          <a:xfrm>
            <a:off x="72974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8F74A29C-6CD1-4A33-9D3A-C130CEA52E13}"/>
              </a:ext>
            </a:extLst>
          </p:cNvPr>
          <p:cNvSpPr/>
          <p:nvPr/>
        </p:nvSpPr>
        <p:spPr>
          <a:xfrm>
            <a:off x="70688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B82605AF-D8EC-4B55-ADDE-A74AC0647C94}"/>
              </a:ext>
            </a:extLst>
          </p:cNvPr>
          <p:cNvSpPr/>
          <p:nvPr/>
        </p:nvSpPr>
        <p:spPr>
          <a:xfrm>
            <a:off x="68402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358BF168-F46A-44DB-A682-1ACB922C43A0}"/>
              </a:ext>
            </a:extLst>
          </p:cNvPr>
          <p:cNvSpPr/>
          <p:nvPr/>
        </p:nvSpPr>
        <p:spPr>
          <a:xfrm>
            <a:off x="6611617" y="4028676"/>
            <a:ext cx="228600" cy="228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81C4EE57-AB54-4C70-96A0-C28299B97DEA}"/>
              </a:ext>
            </a:extLst>
          </p:cNvPr>
          <p:cNvSpPr/>
          <p:nvPr/>
        </p:nvSpPr>
        <p:spPr>
          <a:xfrm>
            <a:off x="7526017" y="402900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A0F5DF16-FE16-44FE-AAA7-AB0C9D8BBA08}"/>
              </a:ext>
            </a:extLst>
          </p:cNvPr>
          <p:cNvSpPr/>
          <p:nvPr/>
        </p:nvSpPr>
        <p:spPr>
          <a:xfrm>
            <a:off x="7754479"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3A61D806-2373-417B-8B3C-370283046EED}"/>
              </a:ext>
            </a:extLst>
          </p:cNvPr>
          <p:cNvSpPr/>
          <p:nvPr/>
        </p:nvSpPr>
        <p:spPr>
          <a:xfrm>
            <a:off x="5466603"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5005ABAE-17E9-4947-84E8-8AECA2DB2588}"/>
              </a:ext>
            </a:extLst>
          </p:cNvPr>
          <p:cNvSpPr/>
          <p:nvPr/>
        </p:nvSpPr>
        <p:spPr>
          <a:xfrm>
            <a:off x="5697355"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42F299F-2E93-485D-84EA-ACA6E59C44F8}"/>
              </a:ext>
            </a:extLst>
          </p:cNvPr>
          <p:cNvSpPr txBox="1"/>
          <p:nvPr/>
        </p:nvSpPr>
        <p:spPr>
          <a:xfrm>
            <a:off x="3285425" y="4496200"/>
            <a:ext cx="2688100" cy="830997"/>
          </a:xfrm>
          <a:prstGeom prst="rect">
            <a:avLst/>
          </a:prstGeom>
          <a:noFill/>
        </p:spPr>
        <p:txBody>
          <a:bodyPr wrap="square" rtlCol="0">
            <a:spAutoFit/>
          </a:bodyPr>
          <a:lstStyle/>
          <a:p>
            <a:r>
              <a:rPr lang="en-US" sz="2400" dirty="0"/>
              <a:t>Buffer = 2 cells</a:t>
            </a:r>
          </a:p>
          <a:p>
            <a:r>
              <a:rPr lang="en-US" sz="2400" dirty="0"/>
              <a:t>Smooth drop = 5 ft</a:t>
            </a:r>
          </a:p>
        </p:txBody>
      </p:sp>
      <p:cxnSp>
        <p:nvCxnSpPr>
          <p:cNvPr id="11" name="Straight Connector 10">
            <a:extLst>
              <a:ext uri="{FF2B5EF4-FFF2-40B4-BE49-F238E27FC236}">
                <a16:creationId xmlns:a16="http://schemas.microsoft.com/office/drawing/2014/main" id="{93D0626C-8D05-445A-A7D5-575805BE284C}"/>
              </a:ext>
            </a:extLst>
          </p:cNvPr>
          <p:cNvCxnSpPr/>
          <p:nvPr/>
        </p:nvCxnSpPr>
        <p:spPr>
          <a:xfrm flipH="1">
            <a:off x="918632" y="243108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5C6C0536-BCE4-4CD6-8A59-F6F30283B7BE}"/>
              </a:ext>
            </a:extLst>
          </p:cNvPr>
          <p:cNvCxnSpPr/>
          <p:nvPr/>
        </p:nvCxnSpPr>
        <p:spPr>
          <a:xfrm flipH="1">
            <a:off x="1167843" y="25046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0C9C025-1837-45FB-91B1-97D975062361}"/>
              </a:ext>
            </a:extLst>
          </p:cNvPr>
          <p:cNvCxnSpPr/>
          <p:nvPr/>
        </p:nvCxnSpPr>
        <p:spPr>
          <a:xfrm flipH="1">
            <a:off x="1288734" y="269698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4E2B723-E928-42E0-B227-DAC76BE3385E}"/>
              </a:ext>
            </a:extLst>
          </p:cNvPr>
          <p:cNvCxnSpPr/>
          <p:nvPr/>
        </p:nvCxnSpPr>
        <p:spPr>
          <a:xfrm flipH="1">
            <a:off x="1390682" y="288851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E4C7E844-1109-4CEE-82A3-DDCB30134F7F}"/>
              </a:ext>
            </a:extLst>
          </p:cNvPr>
          <p:cNvCxnSpPr/>
          <p:nvPr/>
        </p:nvCxnSpPr>
        <p:spPr>
          <a:xfrm flipH="1">
            <a:off x="2655235" y="318958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070C649-EBF8-4566-8109-B997D366F653}"/>
              </a:ext>
            </a:extLst>
          </p:cNvPr>
          <p:cNvCxnSpPr/>
          <p:nvPr/>
        </p:nvCxnSpPr>
        <p:spPr>
          <a:xfrm flipH="1">
            <a:off x="1508972" y="310688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3792AF48-CB80-499A-8100-EAC583ACC4EB}"/>
              </a:ext>
            </a:extLst>
          </p:cNvPr>
          <p:cNvCxnSpPr/>
          <p:nvPr/>
        </p:nvCxnSpPr>
        <p:spPr>
          <a:xfrm flipH="1">
            <a:off x="1663628" y="329755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1F464016-C6A4-4A0D-9D77-EA6CB60145F8}"/>
              </a:ext>
            </a:extLst>
          </p:cNvPr>
          <p:cNvCxnSpPr>
            <a:cxnSpLocks/>
          </p:cNvCxnSpPr>
          <p:nvPr/>
        </p:nvCxnSpPr>
        <p:spPr>
          <a:xfrm flipH="1">
            <a:off x="1805828" y="34609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DC8CCC2E-1AC0-4F3B-945F-8FB457EA14D6}"/>
              </a:ext>
            </a:extLst>
          </p:cNvPr>
          <p:cNvCxnSpPr>
            <a:cxnSpLocks/>
          </p:cNvCxnSpPr>
          <p:nvPr/>
        </p:nvCxnSpPr>
        <p:spPr>
          <a:xfrm>
            <a:off x="2148590" y="3497234"/>
            <a:ext cx="0" cy="224657"/>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A8467A0F-D670-4273-A798-847BFB87F24F}"/>
              </a:ext>
            </a:extLst>
          </p:cNvPr>
          <p:cNvCxnSpPr/>
          <p:nvPr/>
        </p:nvCxnSpPr>
        <p:spPr>
          <a:xfrm flipH="1">
            <a:off x="2921348" y="3142895"/>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CB3D3DA7-F49B-446C-A20B-85527BDAAC20}"/>
              </a:ext>
            </a:extLst>
          </p:cNvPr>
          <p:cNvCxnSpPr>
            <a:cxnSpLocks/>
          </p:cNvCxnSpPr>
          <p:nvPr/>
        </p:nvCxnSpPr>
        <p:spPr>
          <a:xfrm>
            <a:off x="3757022" y="2274957"/>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4F78E4F7-D8E5-49B9-94E7-B17F3FF62F6D}"/>
              </a:ext>
            </a:extLst>
          </p:cNvPr>
          <p:cNvCxnSpPr>
            <a:cxnSpLocks/>
          </p:cNvCxnSpPr>
          <p:nvPr/>
        </p:nvCxnSpPr>
        <p:spPr>
          <a:xfrm>
            <a:off x="3114910" y="3122093"/>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EE1861F7-B783-4C42-982B-DD451E86C91F}"/>
              </a:ext>
            </a:extLst>
          </p:cNvPr>
          <p:cNvCxnSpPr>
            <a:cxnSpLocks/>
          </p:cNvCxnSpPr>
          <p:nvPr/>
        </p:nvCxnSpPr>
        <p:spPr>
          <a:xfrm>
            <a:off x="3236044" y="291790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C2C97460-B2A8-47A0-8763-AA4FCEC3AC2E}"/>
              </a:ext>
            </a:extLst>
          </p:cNvPr>
          <p:cNvCxnSpPr>
            <a:cxnSpLocks/>
          </p:cNvCxnSpPr>
          <p:nvPr/>
        </p:nvCxnSpPr>
        <p:spPr>
          <a:xfrm>
            <a:off x="3402775" y="270145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26B4B512-1978-4F1E-A502-24AECDC9FE03}"/>
              </a:ext>
            </a:extLst>
          </p:cNvPr>
          <p:cNvCxnSpPr>
            <a:cxnSpLocks/>
          </p:cNvCxnSpPr>
          <p:nvPr/>
        </p:nvCxnSpPr>
        <p:spPr>
          <a:xfrm>
            <a:off x="3570576" y="2439568"/>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26C4B94-D98C-431D-85D7-7CCE3E6ADDA7}"/>
              </a:ext>
            </a:extLst>
          </p:cNvPr>
          <p:cNvCxnSpPr>
            <a:cxnSpLocks/>
          </p:cNvCxnSpPr>
          <p:nvPr/>
        </p:nvCxnSpPr>
        <p:spPr>
          <a:xfrm>
            <a:off x="2365652" y="3351486"/>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70" name="Freeform: Shape 69">
            <a:extLst>
              <a:ext uri="{FF2B5EF4-FFF2-40B4-BE49-F238E27FC236}">
                <a16:creationId xmlns:a16="http://schemas.microsoft.com/office/drawing/2014/main" id="{CEA3DC6C-7AF4-4A79-ADFD-2C51BE770BAD}"/>
              </a:ext>
            </a:extLst>
          </p:cNvPr>
          <p:cNvSpPr/>
          <p:nvPr/>
        </p:nvSpPr>
        <p:spPr>
          <a:xfrm>
            <a:off x="5000388" y="2213157"/>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 name="Straight Connector 70">
            <a:extLst>
              <a:ext uri="{FF2B5EF4-FFF2-40B4-BE49-F238E27FC236}">
                <a16:creationId xmlns:a16="http://schemas.microsoft.com/office/drawing/2014/main" id="{7AB61742-3841-45AA-88F1-ECBD5E59F251}"/>
              </a:ext>
            </a:extLst>
          </p:cNvPr>
          <p:cNvCxnSpPr/>
          <p:nvPr/>
        </p:nvCxnSpPr>
        <p:spPr>
          <a:xfrm flipH="1">
            <a:off x="4928420" y="242628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FDA5B812-1E54-4AB8-A088-418E915D7407}"/>
              </a:ext>
            </a:extLst>
          </p:cNvPr>
          <p:cNvCxnSpPr/>
          <p:nvPr/>
        </p:nvCxnSpPr>
        <p:spPr>
          <a:xfrm flipH="1">
            <a:off x="5177631" y="249987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1CF27E23-A46E-436F-BF14-E026F523A918}"/>
              </a:ext>
            </a:extLst>
          </p:cNvPr>
          <p:cNvCxnSpPr/>
          <p:nvPr/>
        </p:nvCxnSpPr>
        <p:spPr>
          <a:xfrm flipH="1">
            <a:off x="5298522" y="2692182"/>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DEDE1277-D394-4BE3-AE9D-8D01E04F83F8}"/>
              </a:ext>
            </a:extLst>
          </p:cNvPr>
          <p:cNvCxnSpPr/>
          <p:nvPr/>
        </p:nvCxnSpPr>
        <p:spPr>
          <a:xfrm flipH="1">
            <a:off x="5400470" y="2883712"/>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4CB1651D-3BD9-4191-9429-32345539BFBF}"/>
              </a:ext>
            </a:extLst>
          </p:cNvPr>
          <p:cNvCxnSpPr/>
          <p:nvPr/>
        </p:nvCxnSpPr>
        <p:spPr>
          <a:xfrm flipH="1">
            <a:off x="5518760" y="310209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7DE537B6-C16A-45F5-B47D-78EDF60566F6}"/>
              </a:ext>
            </a:extLst>
          </p:cNvPr>
          <p:cNvCxnSpPr/>
          <p:nvPr/>
        </p:nvCxnSpPr>
        <p:spPr>
          <a:xfrm flipH="1">
            <a:off x="5673416" y="329275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40FAD88A-DAB7-4D9B-94DE-B2184AFE2898}"/>
              </a:ext>
            </a:extLst>
          </p:cNvPr>
          <p:cNvCxnSpPr>
            <a:cxnSpLocks/>
          </p:cNvCxnSpPr>
          <p:nvPr/>
        </p:nvCxnSpPr>
        <p:spPr>
          <a:xfrm flipH="1">
            <a:off x="5815616" y="345617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8C4369E8-8FD4-4B73-B897-5A028E098859}"/>
              </a:ext>
            </a:extLst>
          </p:cNvPr>
          <p:cNvCxnSpPr>
            <a:cxnSpLocks/>
          </p:cNvCxnSpPr>
          <p:nvPr/>
        </p:nvCxnSpPr>
        <p:spPr>
          <a:xfrm>
            <a:off x="7766810" y="227015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2B8A311F-21D5-4093-AF4B-D583AD5DEB8A}"/>
              </a:ext>
            </a:extLst>
          </p:cNvPr>
          <p:cNvCxnSpPr>
            <a:cxnSpLocks/>
          </p:cNvCxnSpPr>
          <p:nvPr/>
        </p:nvCxnSpPr>
        <p:spPr>
          <a:xfrm>
            <a:off x="7124698" y="3117295"/>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5228197-D915-4BFF-AAB0-BE63F5DB72ED}"/>
              </a:ext>
            </a:extLst>
          </p:cNvPr>
          <p:cNvCxnSpPr>
            <a:cxnSpLocks/>
          </p:cNvCxnSpPr>
          <p:nvPr/>
        </p:nvCxnSpPr>
        <p:spPr>
          <a:xfrm>
            <a:off x="7245832" y="2913111"/>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F3A3A401-DEF0-4C57-9646-7960D523DA9E}"/>
              </a:ext>
            </a:extLst>
          </p:cNvPr>
          <p:cNvCxnSpPr>
            <a:cxnSpLocks/>
          </p:cNvCxnSpPr>
          <p:nvPr/>
        </p:nvCxnSpPr>
        <p:spPr>
          <a:xfrm>
            <a:off x="7412563" y="2696661"/>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B0D95026-6DB7-4827-9C05-EE8AC47417E2}"/>
              </a:ext>
            </a:extLst>
          </p:cNvPr>
          <p:cNvCxnSpPr>
            <a:cxnSpLocks/>
          </p:cNvCxnSpPr>
          <p:nvPr/>
        </p:nvCxnSpPr>
        <p:spPr>
          <a:xfrm>
            <a:off x="7580364" y="2434770"/>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899427B4-4EF8-45A6-9617-0FCB69F6BB1F}"/>
              </a:ext>
            </a:extLst>
          </p:cNvPr>
          <p:cNvCxnSpPr>
            <a:cxnSpLocks/>
          </p:cNvCxnSpPr>
          <p:nvPr/>
        </p:nvCxnSpPr>
        <p:spPr>
          <a:xfrm>
            <a:off x="7750163" y="3129101"/>
            <a:ext cx="0" cy="486060"/>
          </a:xfrm>
          <a:prstGeom prst="line">
            <a:avLst/>
          </a:prstGeom>
          <a:ln w="15875"/>
        </p:spPr>
        <p:style>
          <a:lnRef idx="1">
            <a:schemeClr val="dk1"/>
          </a:lnRef>
          <a:fillRef idx="0">
            <a:schemeClr val="dk1"/>
          </a:fillRef>
          <a:effectRef idx="0">
            <a:schemeClr val="dk1"/>
          </a:effectRef>
          <a:fontRef idx="minor">
            <a:schemeClr val="tx1"/>
          </a:fontRef>
        </p:style>
      </p:cxnSp>
      <p:cxnSp>
        <p:nvCxnSpPr>
          <p:cNvPr id="68" name="Straight Connector 67">
            <a:extLst>
              <a:ext uri="{FF2B5EF4-FFF2-40B4-BE49-F238E27FC236}">
                <a16:creationId xmlns:a16="http://schemas.microsoft.com/office/drawing/2014/main" id="{61B16FE7-8315-4A27-8912-ABC784E24857}"/>
              </a:ext>
            </a:extLst>
          </p:cNvPr>
          <p:cNvCxnSpPr>
            <a:cxnSpLocks/>
          </p:cNvCxnSpPr>
          <p:nvPr/>
        </p:nvCxnSpPr>
        <p:spPr>
          <a:xfrm flipH="1">
            <a:off x="7664579" y="3132439"/>
            <a:ext cx="164947" cy="0"/>
          </a:xfrm>
          <a:prstGeom prst="line">
            <a:avLst/>
          </a:prstGeom>
          <a:ln w="15875"/>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EAAE26CE-49C3-4950-820A-8102194203C6}"/>
              </a:ext>
            </a:extLst>
          </p:cNvPr>
          <p:cNvCxnSpPr>
            <a:cxnSpLocks/>
          </p:cNvCxnSpPr>
          <p:nvPr/>
        </p:nvCxnSpPr>
        <p:spPr>
          <a:xfrm flipH="1">
            <a:off x="7662385" y="3615161"/>
            <a:ext cx="164947" cy="0"/>
          </a:xfrm>
          <a:prstGeom prst="line">
            <a:avLst/>
          </a:prstGeom>
          <a:ln w="15875"/>
        </p:spPr>
        <p:style>
          <a:lnRef idx="1">
            <a:schemeClr val="dk1"/>
          </a:lnRef>
          <a:fillRef idx="0">
            <a:schemeClr val="dk1"/>
          </a:fillRef>
          <a:effectRef idx="0">
            <a:schemeClr val="dk1"/>
          </a:effectRef>
          <a:fontRef idx="minor">
            <a:schemeClr val="tx1"/>
          </a:fontRef>
        </p:style>
      </p:cxnSp>
      <p:sp>
        <p:nvSpPr>
          <p:cNvPr id="79" name="TextBox 78">
            <a:extLst>
              <a:ext uri="{FF2B5EF4-FFF2-40B4-BE49-F238E27FC236}">
                <a16:creationId xmlns:a16="http://schemas.microsoft.com/office/drawing/2014/main" id="{E32BA3AF-96B6-45A8-A700-F146E99BCC40}"/>
              </a:ext>
            </a:extLst>
          </p:cNvPr>
          <p:cNvSpPr txBox="1"/>
          <p:nvPr/>
        </p:nvSpPr>
        <p:spPr>
          <a:xfrm>
            <a:off x="7767744" y="3229855"/>
            <a:ext cx="438086" cy="276999"/>
          </a:xfrm>
          <a:prstGeom prst="rect">
            <a:avLst/>
          </a:prstGeom>
          <a:noFill/>
        </p:spPr>
        <p:txBody>
          <a:bodyPr wrap="square" rtlCol="0">
            <a:spAutoFit/>
          </a:bodyPr>
          <a:lstStyle/>
          <a:p>
            <a:r>
              <a:rPr lang="en-US" sz="1200" dirty="0"/>
              <a:t>5 ft</a:t>
            </a:r>
          </a:p>
        </p:txBody>
      </p:sp>
    </p:spTree>
    <p:extLst>
      <p:ext uri="{BB962C8B-B14F-4D97-AF65-F5344CB8AC3E}">
        <p14:creationId xmlns:p14="http://schemas.microsoft.com/office/powerpoint/2010/main" val="13079413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a:bodyPr>
          <a:lstStyle/>
          <a:p>
            <a:r>
              <a:rPr lang="en-US" sz="4000" dirty="0"/>
              <a:t>Burning Streams with a Sharp Drop</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xfrm>
            <a:off x="7011545" y="6492875"/>
            <a:ext cx="2133600" cy="365125"/>
          </a:xfrm>
          <a:prstGeom prst="rect">
            <a:avLst/>
          </a:prstGeom>
        </p:spPr>
        <p:txBody>
          <a:bodyPr/>
          <a:lstStyle/>
          <a:p>
            <a:fld id="{10376EC9-4C9F-4F00-ABC5-3F2ADCD2C81E}" type="slidenum">
              <a:rPr lang="en-US" smtClean="0"/>
              <a:pPr/>
              <a:t>35</a:t>
            </a:fld>
            <a:endParaRPr lang="en-US"/>
          </a:p>
        </p:txBody>
      </p:sp>
      <p:sp>
        <p:nvSpPr>
          <p:cNvPr id="4" name="Oval 3">
            <a:extLst>
              <a:ext uri="{FF2B5EF4-FFF2-40B4-BE49-F238E27FC236}">
                <a16:creationId xmlns:a16="http://schemas.microsoft.com/office/drawing/2014/main" id="{89CF25F9-7078-4E7E-A4D9-E6B5BE796BC3}"/>
              </a:ext>
            </a:extLst>
          </p:cNvPr>
          <p:cNvSpPr/>
          <p:nvPr/>
        </p:nvSpPr>
        <p:spPr>
          <a:xfrm>
            <a:off x="2589839" y="2941439"/>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067BAE02-615A-470A-9FA2-5F8B85569410}"/>
              </a:ext>
            </a:extLst>
          </p:cNvPr>
          <p:cNvSpPr/>
          <p:nvPr/>
        </p:nvSpPr>
        <p:spPr>
          <a:xfrm>
            <a:off x="6606854" y="2941439"/>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AC9BCF25-2D7B-4BD9-97BA-6DB70061C886}"/>
              </a:ext>
            </a:extLst>
          </p:cNvPr>
          <p:cNvSpPr/>
          <p:nvPr/>
        </p:nvSpPr>
        <p:spPr>
          <a:xfrm>
            <a:off x="990600" y="2217955"/>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8F412DD7-907B-4FB0-8E5C-F330BE4083F6}"/>
              </a:ext>
            </a:extLst>
          </p:cNvPr>
          <p:cNvSpPr/>
          <p:nvPr/>
        </p:nvSpPr>
        <p:spPr>
          <a:xfrm>
            <a:off x="990600"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3EB4557-C11C-41D7-A6F0-DC2A09B54382}"/>
              </a:ext>
            </a:extLst>
          </p:cNvPr>
          <p:cNvSpPr/>
          <p:nvPr/>
        </p:nvSpPr>
        <p:spPr>
          <a:xfrm>
            <a:off x="1217186"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E3DC65A-A09D-46F1-894A-3CDE113FDACF}"/>
              </a:ext>
            </a:extLst>
          </p:cNvPr>
          <p:cNvSpPr/>
          <p:nvPr/>
        </p:nvSpPr>
        <p:spPr>
          <a:xfrm>
            <a:off x="1905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E6D8DF2-CCF8-4422-921B-056537E54761}"/>
              </a:ext>
            </a:extLst>
          </p:cNvPr>
          <p:cNvSpPr/>
          <p:nvPr/>
        </p:nvSpPr>
        <p:spPr>
          <a:xfrm>
            <a:off x="23622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003C379-BE16-465E-8EBE-2A681AD3E93D}"/>
              </a:ext>
            </a:extLst>
          </p:cNvPr>
          <p:cNvSpPr/>
          <p:nvPr/>
        </p:nvSpPr>
        <p:spPr>
          <a:xfrm>
            <a:off x="2133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2D5C287-8FF0-43D1-A0D3-A552A085402B}"/>
              </a:ext>
            </a:extLst>
          </p:cNvPr>
          <p:cNvSpPr/>
          <p:nvPr/>
        </p:nvSpPr>
        <p:spPr>
          <a:xfrm>
            <a:off x="3276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A0CCF5E-DA42-47DC-A2E6-5117F958DEDF}"/>
              </a:ext>
            </a:extLst>
          </p:cNvPr>
          <p:cNvSpPr/>
          <p:nvPr/>
        </p:nvSpPr>
        <p:spPr>
          <a:xfrm>
            <a:off x="3048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B953B90-8321-4976-A268-71447E1E7AB5}"/>
              </a:ext>
            </a:extLst>
          </p:cNvPr>
          <p:cNvSpPr/>
          <p:nvPr/>
        </p:nvSpPr>
        <p:spPr>
          <a:xfrm>
            <a:off x="28194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C9C57C9-141A-4C40-9A6D-1F8D36FF7681}"/>
              </a:ext>
            </a:extLst>
          </p:cNvPr>
          <p:cNvSpPr/>
          <p:nvPr/>
        </p:nvSpPr>
        <p:spPr>
          <a:xfrm>
            <a:off x="25908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ACA762A-E50F-4B70-ACB7-A62D06873526}"/>
              </a:ext>
            </a:extLst>
          </p:cNvPr>
          <p:cNvSpPr/>
          <p:nvPr/>
        </p:nvSpPr>
        <p:spPr>
          <a:xfrm>
            <a:off x="3505200" y="404068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DF89E92-66D7-405C-AB11-47204DFF282D}"/>
              </a:ext>
            </a:extLst>
          </p:cNvPr>
          <p:cNvSpPr/>
          <p:nvPr/>
        </p:nvSpPr>
        <p:spPr>
          <a:xfrm>
            <a:off x="3733662"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7DFDBC7-9AA1-45FA-AD3E-D7C2351592C2}"/>
              </a:ext>
            </a:extLst>
          </p:cNvPr>
          <p:cNvSpPr/>
          <p:nvPr/>
        </p:nvSpPr>
        <p:spPr>
          <a:xfrm>
            <a:off x="1445786"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0E380E2-C41C-4FED-BF3E-B9CA2CED848E}"/>
              </a:ext>
            </a:extLst>
          </p:cNvPr>
          <p:cNvSpPr/>
          <p:nvPr/>
        </p:nvSpPr>
        <p:spPr>
          <a:xfrm>
            <a:off x="1676538"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A827AC5-B6D0-4A2A-9EA2-34529FB92F4B}"/>
              </a:ext>
            </a:extLst>
          </p:cNvPr>
          <p:cNvSpPr/>
          <p:nvPr/>
        </p:nvSpPr>
        <p:spPr>
          <a:xfrm>
            <a:off x="5011417"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9F9F0BA7-7281-4747-ACD2-E61873557109}"/>
              </a:ext>
            </a:extLst>
          </p:cNvPr>
          <p:cNvSpPr/>
          <p:nvPr/>
        </p:nvSpPr>
        <p:spPr>
          <a:xfrm>
            <a:off x="5238003"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3176171-CCE9-453C-A840-9595C82D48B4}"/>
              </a:ext>
            </a:extLst>
          </p:cNvPr>
          <p:cNvSpPr/>
          <p:nvPr/>
        </p:nvSpPr>
        <p:spPr>
          <a:xfrm>
            <a:off x="59258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3473276B-87DA-42C2-B2BA-8B16286C0E23}"/>
              </a:ext>
            </a:extLst>
          </p:cNvPr>
          <p:cNvSpPr/>
          <p:nvPr/>
        </p:nvSpPr>
        <p:spPr>
          <a:xfrm>
            <a:off x="63830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33EEBD9A-BA17-477E-9326-B8012A99CAE1}"/>
              </a:ext>
            </a:extLst>
          </p:cNvPr>
          <p:cNvSpPr/>
          <p:nvPr/>
        </p:nvSpPr>
        <p:spPr>
          <a:xfrm>
            <a:off x="61544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7A535CB5-DFDA-471D-A516-412BA52F129D}"/>
              </a:ext>
            </a:extLst>
          </p:cNvPr>
          <p:cNvSpPr/>
          <p:nvPr/>
        </p:nvSpPr>
        <p:spPr>
          <a:xfrm>
            <a:off x="72974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8F74A29C-6CD1-4A33-9D3A-C130CEA52E13}"/>
              </a:ext>
            </a:extLst>
          </p:cNvPr>
          <p:cNvSpPr/>
          <p:nvPr/>
        </p:nvSpPr>
        <p:spPr>
          <a:xfrm>
            <a:off x="70688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B82605AF-D8EC-4B55-ADDE-A74AC0647C94}"/>
              </a:ext>
            </a:extLst>
          </p:cNvPr>
          <p:cNvSpPr/>
          <p:nvPr/>
        </p:nvSpPr>
        <p:spPr>
          <a:xfrm>
            <a:off x="68402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358BF168-F46A-44DB-A682-1ACB922C43A0}"/>
              </a:ext>
            </a:extLst>
          </p:cNvPr>
          <p:cNvSpPr/>
          <p:nvPr/>
        </p:nvSpPr>
        <p:spPr>
          <a:xfrm>
            <a:off x="6611617" y="4028676"/>
            <a:ext cx="228600" cy="228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81C4EE57-AB54-4C70-96A0-C28299B97DEA}"/>
              </a:ext>
            </a:extLst>
          </p:cNvPr>
          <p:cNvSpPr/>
          <p:nvPr/>
        </p:nvSpPr>
        <p:spPr>
          <a:xfrm>
            <a:off x="7526017" y="402900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A0F5DF16-FE16-44FE-AAA7-AB0C9D8BBA08}"/>
              </a:ext>
            </a:extLst>
          </p:cNvPr>
          <p:cNvSpPr/>
          <p:nvPr/>
        </p:nvSpPr>
        <p:spPr>
          <a:xfrm>
            <a:off x="7754479"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3A61D806-2373-417B-8B3C-370283046EED}"/>
              </a:ext>
            </a:extLst>
          </p:cNvPr>
          <p:cNvSpPr/>
          <p:nvPr/>
        </p:nvSpPr>
        <p:spPr>
          <a:xfrm>
            <a:off x="5466603"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5005ABAE-17E9-4947-84E8-8AECA2DB2588}"/>
              </a:ext>
            </a:extLst>
          </p:cNvPr>
          <p:cNvSpPr/>
          <p:nvPr/>
        </p:nvSpPr>
        <p:spPr>
          <a:xfrm>
            <a:off x="5697355"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42F299F-2E93-485D-84EA-ACA6E59C44F8}"/>
              </a:ext>
            </a:extLst>
          </p:cNvPr>
          <p:cNvSpPr txBox="1"/>
          <p:nvPr/>
        </p:nvSpPr>
        <p:spPr>
          <a:xfrm>
            <a:off x="3402775" y="4452471"/>
            <a:ext cx="2688100" cy="461665"/>
          </a:xfrm>
          <a:prstGeom prst="rect">
            <a:avLst/>
          </a:prstGeom>
          <a:noFill/>
        </p:spPr>
        <p:txBody>
          <a:bodyPr wrap="square" rtlCol="0">
            <a:spAutoFit/>
          </a:bodyPr>
          <a:lstStyle/>
          <a:p>
            <a:r>
              <a:rPr lang="en-US" sz="2400" dirty="0"/>
              <a:t>Sharp drop = 5 ft</a:t>
            </a:r>
          </a:p>
        </p:txBody>
      </p:sp>
      <p:cxnSp>
        <p:nvCxnSpPr>
          <p:cNvPr id="11" name="Straight Connector 10">
            <a:extLst>
              <a:ext uri="{FF2B5EF4-FFF2-40B4-BE49-F238E27FC236}">
                <a16:creationId xmlns:a16="http://schemas.microsoft.com/office/drawing/2014/main" id="{93D0626C-8D05-445A-A7D5-575805BE284C}"/>
              </a:ext>
            </a:extLst>
          </p:cNvPr>
          <p:cNvCxnSpPr/>
          <p:nvPr/>
        </p:nvCxnSpPr>
        <p:spPr>
          <a:xfrm flipH="1">
            <a:off x="918632" y="243108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5C6C0536-BCE4-4CD6-8A59-F6F30283B7BE}"/>
              </a:ext>
            </a:extLst>
          </p:cNvPr>
          <p:cNvCxnSpPr/>
          <p:nvPr/>
        </p:nvCxnSpPr>
        <p:spPr>
          <a:xfrm flipH="1">
            <a:off x="1167843" y="25046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0C9C025-1837-45FB-91B1-97D975062361}"/>
              </a:ext>
            </a:extLst>
          </p:cNvPr>
          <p:cNvCxnSpPr/>
          <p:nvPr/>
        </p:nvCxnSpPr>
        <p:spPr>
          <a:xfrm flipH="1">
            <a:off x="1288734" y="269698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4E2B723-E928-42E0-B227-DAC76BE3385E}"/>
              </a:ext>
            </a:extLst>
          </p:cNvPr>
          <p:cNvCxnSpPr/>
          <p:nvPr/>
        </p:nvCxnSpPr>
        <p:spPr>
          <a:xfrm flipH="1">
            <a:off x="1390682" y="288851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E4C7E844-1109-4CEE-82A3-DDCB30134F7F}"/>
              </a:ext>
            </a:extLst>
          </p:cNvPr>
          <p:cNvCxnSpPr/>
          <p:nvPr/>
        </p:nvCxnSpPr>
        <p:spPr>
          <a:xfrm flipH="1">
            <a:off x="2655235" y="318958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070C649-EBF8-4566-8109-B997D366F653}"/>
              </a:ext>
            </a:extLst>
          </p:cNvPr>
          <p:cNvCxnSpPr/>
          <p:nvPr/>
        </p:nvCxnSpPr>
        <p:spPr>
          <a:xfrm flipH="1">
            <a:off x="1508972" y="310688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3792AF48-CB80-499A-8100-EAC583ACC4EB}"/>
              </a:ext>
            </a:extLst>
          </p:cNvPr>
          <p:cNvCxnSpPr/>
          <p:nvPr/>
        </p:nvCxnSpPr>
        <p:spPr>
          <a:xfrm flipH="1">
            <a:off x="1663628" y="329755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1F464016-C6A4-4A0D-9D77-EA6CB60145F8}"/>
              </a:ext>
            </a:extLst>
          </p:cNvPr>
          <p:cNvCxnSpPr>
            <a:cxnSpLocks/>
          </p:cNvCxnSpPr>
          <p:nvPr/>
        </p:nvCxnSpPr>
        <p:spPr>
          <a:xfrm flipH="1">
            <a:off x="1805828" y="34609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DC8CCC2E-1AC0-4F3B-945F-8FB457EA14D6}"/>
              </a:ext>
            </a:extLst>
          </p:cNvPr>
          <p:cNvCxnSpPr>
            <a:cxnSpLocks/>
          </p:cNvCxnSpPr>
          <p:nvPr/>
        </p:nvCxnSpPr>
        <p:spPr>
          <a:xfrm>
            <a:off x="2148590" y="3497234"/>
            <a:ext cx="0" cy="224657"/>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A8467A0F-D670-4273-A798-847BFB87F24F}"/>
              </a:ext>
            </a:extLst>
          </p:cNvPr>
          <p:cNvCxnSpPr/>
          <p:nvPr/>
        </p:nvCxnSpPr>
        <p:spPr>
          <a:xfrm flipH="1">
            <a:off x="2921348" y="3142895"/>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CB3D3DA7-F49B-446C-A20B-85527BDAAC20}"/>
              </a:ext>
            </a:extLst>
          </p:cNvPr>
          <p:cNvCxnSpPr>
            <a:cxnSpLocks/>
          </p:cNvCxnSpPr>
          <p:nvPr/>
        </p:nvCxnSpPr>
        <p:spPr>
          <a:xfrm>
            <a:off x="3757022" y="2274957"/>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4F78E4F7-D8E5-49B9-94E7-B17F3FF62F6D}"/>
              </a:ext>
            </a:extLst>
          </p:cNvPr>
          <p:cNvCxnSpPr>
            <a:cxnSpLocks/>
          </p:cNvCxnSpPr>
          <p:nvPr/>
        </p:nvCxnSpPr>
        <p:spPr>
          <a:xfrm>
            <a:off x="3114910" y="3122093"/>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EE1861F7-B783-4C42-982B-DD451E86C91F}"/>
              </a:ext>
            </a:extLst>
          </p:cNvPr>
          <p:cNvCxnSpPr>
            <a:cxnSpLocks/>
          </p:cNvCxnSpPr>
          <p:nvPr/>
        </p:nvCxnSpPr>
        <p:spPr>
          <a:xfrm>
            <a:off x="3236044" y="291790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C2C97460-B2A8-47A0-8763-AA4FCEC3AC2E}"/>
              </a:ext>
            </a:extLst>
          </p:cNvPr>
          <p:cNvCxnSpPr>
            <a:cxnSpLocks/>
          </p:cNvCxnSpPr>
          <p:nvPr/>
        </p:nvCxnSpPr>
        <p:spPr>
          <a:xfrm>
            <a:off x="3402775" y="270145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26B4B512-1978-4F1E-A502-24AECDC9FE03}"/>
              </a:ext>
            </a:extLst>
          </p:cNvPr>
          <p:cNvCxnSpPr>
            <a:cxnSpLocks/>
          </p:cNvCxnSpPr>
          <p:nvPr/>
        </p:nvCxnSpPr>
        <p:spPr>
          <a:xfrm>
            <a:off x="3570576" y="2439568"/>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26C4B94-D98C-431D-85D7-7CCE3E6ADDA7}"/>
              </a:ext>
            </a:extLst>
          </p:cNvPr>
          <p:cNvCxnSpPr>
            <a:cxnSpLocks/>
          </p:cNvCxnSpPr>
          <p:nvPr/>
        </p:nvCxnSpPr>
        <p:spPr>
          <a:xfrm>
            <a:off x="2365652" y="3351486"/>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70" name="Freeform: Shape 69">
            <a:extLst>
              <a:ext uri="{FF2B5EF4-FFF2-40B4-BE49-F238E27FC236}">
                <a16:creationId xmlns:a16="http://schemas.microsoft.com/office/drawing/2014/main" id="{CEA3DC6C-7AF4-4A79-ADFD-2C51BE770BAD}"/>
              </a:ext>
            </a:extLst>
          </p:cNvPr>
          <p:cNvSpPr/>
          <p:nvPr/>
        </p:nvSpPr>
        <p:spPr>
          <a:xfrm>
            <a:off x="5000388" y="2213157"/>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 name="Straight Connector 70">
            <a:extLst>
              <a:ext uri="{FF2B5EF4-FFF2-40B4-BE49-F238E27FC236}">
                <a16:creationId xmlns:a16="http://schemas.microsoft.com/office/drawing/2014/main" id="{7AB61742-3841-45AA-88F1-ECBD5E59F251}"/>
              </a:ext>
            </a:extLst>
          </p:cNvPr>
          <p:cNvCxnSpPr/>
          <p:nvPr/>
        </p:nvCxnSpPr>
        <p:spPr>
          <a:xfrm flipH="1">
            <a:off x="4928420" y="242628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FDA5B812-1E54-4AB8-A088-418E915D7407}"/>
              </a:ext>
            </a:extLst>
          </p:cNvPr>
          <p:cNvCxnSpPr/>
          <p:nvPr/>
        </p:nvCxnSpPr>
        <p:spPr>
          <a:xfrm flipH="1">
            <a:off x="5177631" y="249987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1CF27E23-A46E-436F-BF14-E026F523A918}"/>
              </a:ext>
            </a:extLst>
          </p:cNvPr>
          <p:cNvCxnSpPr/>
          <p:nvPr/>
        </p:nvCxnSpPr>
        <p:spPr>
          <a:xfrm flipH="1">
            <a:off x="5298522" y="2692182"/>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DEDE1277-D394-4BE3-AE9D-8D01E04F83F8}"/>
              </a:ext>
            </a:extLst>
          </p:cNvPr>
          <p:cNvCxnSpPr/>
          <p:nvPr/>
        </p:nvCxnSpPr>
        <p:spPr>
          <a:xfrm flipH="1">
            <a:off x="5400470" y="2883712"/>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4CB1651D-3BD9-4191-9429-32345539BFBF}"/>
              </a:ext>
            </a:extLst>
          </p:cNvPr>
          <p:cNvCxnSpPr/>
          <p:nvPr/>
        </p:nvCxnSpPr>
        <p:spPr>
          <a:xfrm flipH="1">
            <a:off x="5518760" y="310209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7DE537B6-C16A-45F5-B47D-78EDF60566F6}"/>
              </a:ext>
            </a:extLst>
          </p:cNvPr>
          <p:cNvCxnSpPr/>
          <p:nvPr/>
        </p:nvCxnSpPr>
        <p:spPr>
          <a:xfrm flipH="1">
            <a:off x="5673416" y="329275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40FAD88A-DAB7-4D9B-94DE-B2184AFE2898}"/>
              </a:ext>
            </a:extLst>
          </p:cNvPr>
          <p:cNvCxnSpPr>
            <a:cxnSpLocks/>
          </p:cNvCxnSpPr>
          <p:nvPr/>
        </p:nvCxnSpPr>
        <p:spPr>
          <a:xfrm flipH="1">
            <a:off x="5815616" y="345617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8C4369E8-8FD4-4B73-B897-5A028E098859}"/>
              </a:ext>
            </a:extLst>
          </p:cNvPr>
          <p:cNvCxnSpPr>
            <a:cxnSpLocks/>
          </p:cNvCxnSpPr>
          <p:nvPr/>
        </p:nvCxnSpPr>
        <p:spPr>
          <a:xfrm>
            <a:off x="7766810" y="227015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2B8A311F-21D5-4093-AF4B-D583AD5DEB8A}"/>
              </a:ext>
            </a:extLst>
          </p:cNvPr>
          <p:cNvCxnSpPr>
            <a:cxnSpLocks/>
          </p:cNvCxnSpPr>
          <p:nvPr/>
        </p:nvCxnSpPr>
        <p:spPr>
          <a:xfrm>
            <a:off x="7124698" y="3117295"/>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5228197-D915-4BFF-AAB0-BE63F5DB72ED}"/>
              </a:ext>
            </a:extLst>
          </p:cNvPr>
          <p:cNvCxnSpPr>
            <a:cxnSpLocks/>
          </p:cNvCxnSpPr>
          <p:nvPr/>
        </p:nvCxnSpPr>
        <p:spPr>
          <a:xfrm>
            <a:off x="7245832" y="2913111"/>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F3A3A401-DEF0-4C57-9646-7960D523DA9E}"/>
              </a:ext>
            </a:extLst>
          </p:cNvPr>
          <p:cNvCxnSpPr>
            <a:cxnSpLocks/>
          </p:cNvCxnSpPr>
          <p:nvPr/>
        </p:nvCxnSpPr>
        <p:spPr>
          <a:xfrm>
            <a:off x="7412563" y="2696661"/>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B0D95026-6DB7-4827-9C05-EE8AC47417E2}"/>
              </a:ext>
            </a:extLst>
          </p:cNvPr>
          <p:cNvCxnSpPr>
            <a:cxnSpLocks/>
          </p:cNvCxnSpPr>
          <p:nvPr/>
        </p:nvCxnSpPr>
        <p:spPr>
          <a:xfrm>
            <a:off x="7580364" y="2434770"/>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899427B4-4EF8-45A6-9617-0FCB69F6BB1F}"/>
              </a:ext>
            </a:extLst>
          </p:cNvPr>
          <p:cNvCxnSpPr>
            <a:cxnSpLocks/>
          </p:cNvCxnSpPr>
          <p:nvPr/>
        </p:nvCxnSpPr>
        <p:spPr>
          <a:xfrm>
            <a:off x="7750163" y="3129101"/>
            <a:ext cx="0" cy="486060"/>
          </a:xfrm>
          <a:prstGeom prst="line">
            <a:avLst/>
          </a:prstGeom>
          <a:ln w="15875"/>
        </p:spPr>
        <p:style>
          <a:lnRef idx="1">
            <a:schemeClr val="dk1"/>
          </a:lnRef>
          <a:fillRef idx="0">
            <a:schemeClr val="dk1"/>
          </a:fillRef>
          <a:effectRef idx="0">
            <a:schemeClr val="dk1"/>
          </a:effectRef>
          <a:fontRef idx="minor">
            <a:schemeClr val="tx1"/>
          </a:fontRef>
        </p:style>
      </p:cxnSp>
      <p:cxnSp>
        <p:nvCxnSpPr>
          <p:cNvPr id="68" name="Straight Connector 67">
            <a:extLst>
              <a:ext uri="{FF2B5EF4-FFF2-40B4-BE49-F238E27FC236}">
                <a16:creationId xmlns:a16="http://schemas.microsoft.com/office/drawing/2014/main" id="{61B16FE7-8315-4A27-8912-ABC784E24857}"/>
              </a:ext>
            </a:extLst>
          </p:cNvPr>
          <p:cNvCxnSpPr>
            <a:cxnSpLocks/>
          </p:cNvCxnSpPr>
          <p:nvPr/>
        </p:nvCxnSpPr>
        <p:spPr>
          <a:xfrm flipH="1">
            <a:off x="7664579" y="3132439"/>
            <a:ext cx="164947" cy="0"/>
          </a:xfrm>
          <a:prstGeom prst="line">
            <a:avLst/>
          </a:prstGeom>
          <a:ln w="15875"/>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EAAE26CE-49C3-4950-820A-8102194203C6}"/>
              </a:ext>
            </a:extLst>
          </p:cNvPr>
          <p:cNvCxnSpPr>
            <a:cxnSpLocks/>
          </p:cNvCxnSpPr>
          <p:nvPr/>
        </p:nvCxnSpPr>
        <p:spPr>
          <a:xfrm flipH="1">
            <a:off x="7662385" y="3615161"/>
            <a:ext cx="164947" cy="0"/>
          </a:xfrm>
          <a:prstGeom prst="line">
            <a:avLst/>
          </a:prstGeom>
          <a:ln w="15875"/>
        </p:spPr>
        <p:style>
          <a:lnRef idx="1">
            <a:schemeClr val="dk1"/>
          </a:lnRef>
          <a:fillRef idx="0">
            <a:schemeClr val="dk1"/>
          </a:fillRef>
          <a:effectRef idx="0">
            <a:schemeClr val="dk1"/>
          </a:effectRef>
          <a:fontRef idx="minor">
            <a:schemeClr val="tx1"/>
          </a:fontRef>
        </p:style>
      </p:cxnSp>
      <p:sp>
        <p:nvSpPr>
          <p:cNvPr id="79" name="TextBox 78">
            <a:extLst>
              <a:ext uri="{FF2B5EF4-FFF2-40B4-BE49-F238E27FC236}">
                <a16:creationId xmlns:a16="http://schemas.microsoft.com/office/drawing/2014/main" id="{E32BA3AF-96B6-45A8-A700-F146E99BCC40}"/>
              </a:ext>
            </a:extLst>
          </p:cNvPr>
          <p:cNvSpPr txBox="1"/>
          <p:nvPr/>
        </p:nvSpPr>
        <p:spPr>
          <a:xfrm>
            <a:off x="7767744" y="3229855"/>
            <a:ext cx="438086" cy="276999"/>
          </a:xfrm>
          <a:prstGeom prst="rect">
            <a:avLst/>
          </a:prstGeom>
          <a:noFill/>
        </p:spPr>
        <p:txBody>
          <a:bodyPr wrap="square" rtlCol="0">
            <a:spAutoFit/>
          </a:bodyPr>
          <a:lstStyle/>
          <a:p>
            <a:r>
              <a:rPr lang="en-US" sz="1200" dirty="0"/>
              <a:t>5 ft</a:t>
            </a:r>
          </a:p>
        </p:txBody>
      </p:sp>
      <p:cxnSp>
        <p:nvCxnSpPr>
          <p:cNvPr id="80" name="Straight Connector 79">
            <a:extLst>
              <a:ext uri="{FF2B5EF4-FFF2-40B4-BE49-F238E27FC236}">
                <a16:creationId xmlns:a16="http://schemas.microsoft.com/office/drawing/2014/main" id="{E66578EE-EF1A-4375-BDB9-54B28E09D177}"/>
              </a:ext>
            </a:extLst>
          </p:cNvPr>
          <p:cNvCxnSpPr>
            <a:cxnSpLocks/>
          </p:cNvCxnSpPr>
          <p:nvPr/>
        </p:nvCxnSpPr>
        <p:spPr>
          <a:xfrm>
            <a:off x="6154591" y="3497234"/>
            <a:ext cx="0" cy="224657"/>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3A9BEE17-89B4-41F6-BA6D-E6EF697D01E2}"/>
              </a:ext>
            </a:extLst>
          </p:cNvPr>
          <p:cNvCxnSpPr/>
          <p:nvPr/>
        </p:nvCxnSpPr>
        <p:spPr>
          <a:xfrm flipH="1">
            <a:off x="6927349" y="3142895"/>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1BB20838-6EC2-4C07-900D-CD33A904B40B}"/>
              </a:ext>
            </a:extLst>
          </p:cNvPr>
          <p:cNvCxnSpPr>
            <a:cxnSpLocks/>
          </p:cNvCxnSpPr>
          <p:nvPr/>
        </p:nvCxnSpPr>
        <p:spPr>
          <a:xfrm>
            <a:off x="6371653" y="3351486"/>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D6196C9B-69B7-4547-A4A8-F19D12EFD057}"/>
              </a:ext>
            </a:extLst>
          </p:cNvPr>
          <p:cNvCxnSpPr>
            <a:cxnSpLocks/>
          </p:cNvCxnSpPr>
          <p:nvPr/>
        </p:nvCxnSpPr>
        <p:spPr>
          <a:xfrm>
            <a:off x="6592561" y="3225057"/>
            <a:ext cx="13550" cy="459947"/>
          </a:xfrm>
          <a:prstGeom prst="line">
            <a:avLst/>
          </a:prstGeom>
          <a:ln w="28575">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6ECEA5A3-7E4E-4810-A16E-C4288E4D971D}"/>
              </a:ext>
            </a:extLst>
          </p:cNvPr>
          <p:cNvCxnSpPr>
            <a:cxnSpLocks/>
          </p:cNvCxnSpPr>
          <p:nvPr/>
        </p:nvCxnSpPr>
        <p:spPr>
          <a:xfrm>
            <a:off x="6786548" y="3192116"/>
            <a:ext cx="13550" cy="459947"/>
          </a:xfrm>
          <a:prstGeom prst="line">
            <a:avLst/>
          </a:prstGeom>
          <a:ln w="28575">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E896FABE-2B10-4F77-AD00-05213CA23D1E}"/>
              </a:ext>
            </a:extLst>
          </p:cNvPr>
          <p:cNvCxnSpPr>
            <a:cxnSpLocks/>
          </p:cNvCxnSpPr>
          <p:nvPr/>
        </p:nvCxnSpPr>
        <p:spPr>
          <a:xfrm flipV="1">
            <a:off x="6658300" y="3681975"/>
            <a:ext cx="191377" cy="3029"/>
          </a:xfrm>
          <a:prstGeom prst="line">
            <a:avLst/>
          </a:prstGeom>
          <a:ln w="28575">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67854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fontScale="90000"/>
          </a:bodyPr>
          <a:lstStyle/>
          <a:p>
            <a:r>
              <a:rPr lang="en-US" sz="4000" dirty="0"/>
              <a:t>Burning Streams with a Smooth and Sharp Drop</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36</a:t>
            </a:fld>
            <a:endParaRPr lang="en-US"/>
          </a:p>
        </p:txBody>
      </p:sp>
      <p:sp>
        <p:nvSpPr>
          <p:cNvPr id="27" name="Freeform: Shape 26">
            <a:extLst>
              <a:ext uri="{FF2B5EF4-FFF2-40B4-BE49-F238E27FC236}">
                <a16:creationId xmlns:a16="http://schemas.microsoft.com/office/drawing/2014/main" id="{27C81AF1-67C6-43E0-B1A9-D08CA129E487}"/>
              </a:ext>
            </a:extLst>
          </p:cNvPr>
          <p:cNvSpPr/>
          <p:nvPr/>
        </p:nvSpPr>
        <p:spPr>
          <a:xfrm>
            <a:off x="5005316" y="2217958"/>
            <a:ext cx="2920620" cy="1535188"/>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 name="connsiteX0" fmla="*/ 0 w 2920620"/>
              <a:gd name="connsiteY0" fmla="*/ 187809 h 1280227"/>
              <a:gd name="connsiteX1" fmla="*/ 300250 w 2920620"/>
              <a:gd name="connsiteY1" fmla="*/ 276520 h 1280227"/>
              <a:gd name="connsiteX2" fmla="*/ 545910 w 2920620"/>
              <a:gd name="connsiteY2" fmla="*/ 692777 h 1280227"/>
              <a:gd name="connsiteX3" fmla="*/ 880280 w 2920620"/>
              <a:gd name="connsiteY3" fmla="*/ 1156800 h 1280227"/>
              <a:gd name="connsiteX4" fmla="*/ 1044053 w 2920620"/>
              <a:gd name="connsiteY4" fmla="*/ 1279630 h 1280227"/>
              <a:gd name="connsiteX5" fmla="*/ 1303361 w 2920620"/>
              <a:gd name="connsiteY5" fmla="*/ 1204568 h 1280227"/>
              <a:gd name="connsiteX6" fmla="*/ 1582998 w 2920620"/>
              <a:gd name="connsiteY6" fmla="*/ 1225750 h 1280227"/>
              <a:gd name="connsiteX7" fmla="*/ 1883391 w 2920620"/>
              <a:gd name="connsiteY7" fmla="*/ 965732 h 1280227"/>
              <a:gd name="connsiteX8" fmla="*/ 2094931 w 2920620"/>
              <a:gd name="connsiteY8" fmla="*/ 917965 h 1280227"/>
              <a:gd name="connsiteX9" fmla="*/ 2197289 w 2920620"/>
              <a:gd name="connsiteY9" fmla="*/ 733720 h 1280227"/>
              <a:gd name="connsiteX10" fmla="*/ 2490716 w 2920620"/>
              <a:gd name="connsiteY10" fmla="*/ 317463 h 1280227"/>
              <a:gd name="connsiteX11" fmla="*/ 2750023 w 2920620"/>
              <a:gd name="connsiteY11" fmla="*/ 37684 h 1280227"/>
              <a:gd name="connsiteX12" fmla="*/ 2920620 w 2920620"/>
              <a:gd name="connsiteY12" fmla="*/ 10388 h 1280227"/>
              <a:gd name="connsiteX0" fmla="*/ 0 w 2920620"/>
              <a:gd name="connsiteY0" fmla="*/ 187809 h 1280227"/>
              <a:gd name="connsiteX1" fmla="*/ 300250 w 2920620"/>
              <a:gd name="connsiteY1" fmla="*/ 276520 h 1280227"/>
              <a:gd name="connsiteX2" fmla="*/ 545910 w 2920620"/>
              <a:gd name="connsiteY2" fmla="*/ 692777 h 1280227"/>
              <a:gd name="connsiteX3" fmla="*/ 880280 w 2920620"/>
              <a:gd name="connsiteY3" fmla="*/ 1156800 h 1280227"/>
              <a:gd name="connsiteX4" fmla="*/ 1044053 w 2920620"/>
              <a:gd name="connsiteY4" fmla="*/ 1279630 h 1280227"/>
              <a:gd name="connsiteX5" fmla="*/ 1303361 w 2920620"/>
              <a:gd name="connsiteY5" fmla="*/ 1204568 h 1280227"/>
              <a:gd name="connsiteX6" fmla="*/ 1582998 w 2920620"/>
              <a:gd name="connsiteY6" fmla="*/ 1225750 h 1280227"/>
              <a:gd name="connsiteX7" fmla="*/ 1897679 w 2920620"/>
              <a:gd name="connsiteY7" fmla="*/ 1165757 h 1280227"/>
              <a:gd name="connsiteX8" fmla="*/ 2094931 w 2920620"/>
              <a:gd name="connsiteY8" fmla="*/ 917965 h 1280227"/>
              <a:gd name="connsiteX9" fmla="*/ 2197289 w 2920620"/>
              <a:gd name="connsiteY9" fmla="*/ 733720 h 1280227"/>
              <a:gd name="connsiteX10" fmla="*/ 2490716 w 2920620"/>
              <a:gd name="connsiteY10" fmla="*/ 317463 h 1280227"/>
              <a:gd name="connsiteX11" fmla="*/ 2750023 w 2920620"/>
              <a:gd name="connsiteY11" fmla="*/ 37684 h 1280227"/>
              <a:gd name="connsiteX12" fmla="*/ 2920620 w 2920620"/>
              <a:gd name="connsiteY12" fmla="*/ 10388 h 1280227"/>
              <a:gd name="connsiteX0" fmla="*/ 0 w 2920620"/>
              <a:gd name="connsiteY0" fmla="*/ 187809 h 1285481"/>
              <a:gd name="connsiteX1" fmla="*/ 300250 w 2920620"/>
              <a:gd name="connsiteY1" fmla="*/ 276520 h 1285481"/>
              <a:gd name="connsiteX2" fmla="*/ 545910 w 2920620"/>
              <a:gd name="connsiteY2" fmla="*/ 692777 h 1285481"/>
              <a:gd name="connsiteX3" fmla="*/ 880280 w 2920620"/>
              <a:gd name="connsiteY3" fmla="*/ 1156800 h 1285481"/>
              <a:gd name="connsiteX4" fmla="*/ 1044053 w 2920620"/>
              <a:gd name="connsiteY4" fmla="*/ 1279630 h 1285481"/>
              <a:gd name="connsiteX5" fmla="*/ 1341461 w 2920620"/>
              <a:gd name="connsiteY5" fmla="*/ 1261718 h 1285481"/>
              <a:gd name="connsiteX6" fmla="*/ 1582998 w 2920620"/>
              <a:gd name="connsiteY6" fmla="*/ 1225750 h 1285481"/>
              <a:gd name="connsiteX7" fmla="*/ 1897679 w 2920620"/>
              <a:gd name="connsiteY7" fmla="*/ 1165757 h 1285481"/>
              <a:gd name="connsiteX8" fmla="*/ 2094931 w 2920620"/>
              <a:gd name="connsiteY8" fmla="*/ 917965 h 1285481"/>
              <a:gd name="connsiteX9" fmla="*/ 2197289 w 2920620"/>
              <a:gd name="connsiteY9" fmla="*/ 733720 h 1285481"/>
              <a:gd name="connsiteX10" fmla="*/ 2490716 w 2920620"/>
              <a:gd name="connsiteY10" fmla="*/ 317463 h 1285481"/>
              <a:gd name="connsiteX11" fmla="*/ 2750023 w 2920620"/>
              <a:gd name="connsiteY11" fmla="*/ 37684 h 1285481"/>
              <a:gd name="connsiteX12" fmla="*/ 2920620 w 2920620"/>
              <a:gd name="connsiteY12" fmla="*/ 10388 h 1285481"/>
              <a:gd name="connsiteX0" fmla="*/ 0 w 2920620"/>
              <a:gd name="connsiteY0" fmla="*/ 187809 h 1294398"/>
              <a:gd name="connsiteX1" fmla="*/ 300250 w 2920620"/>
              <a:gd name="connsiteY1" fmla="*/ 276520 h 1294398"/>
              <a:gd name="connsiteX2" fmla="*/ 545910 w 2920620"/>
              <a:gd name="connsiteY2" fmla="*/ 692777 h 1294398"/>
              <a:gd name="connsiteX3" fmla="*/ 880280 w 2920620"/>
              <a:gd name="connsiteY3" fmla="*/ 1156800 h 1294398"/>
              <a:gd name="connsiteX4" fmla="*/ 1044053 w 2920620"/>
              <a:gd name="connsiteY4" fmla="*/ 1279630 h 1294398"/>
              <a:gd name="connsiteX5" fmla="*/ 1147763 w 2920620"/>
              <a:gd name="connsiteY5" fmla="*/ 1290223 h 1294398"/>
              <a:gd name="connsiteX6" fmla="*/ 1341461 w 2920620"/>
              <a:gd name="connsiteY6" fmla="*/ 1261718 h 1294398"/>
              <a:gd name="connsiteX7" fmla="*/ 1582998 w 2920620"/>
              <a:gd name="connsiteY7" fmla="*/ 1225750 h 1294398"/>
              <a:gd name="connsiteX8" fmla="*/ 1897679 w 2920620"/>
              <a:gd name="connsiteY8" fmla="*/ 1165757 h 1294398"/>
              <a:gd name="connsiteX9" fmla="*/ 2094931 w 2920620"/>
              <a:gd name="connsiteY9" fmla="*/ 917965 h 1294398"/>
              <a:gd name="connsiteX10" fmla="*/ 2197289 w 2920620"/>
              <a:gd name="connsiteY10" fmla="*/ 733720 h 1294398"/>
              <a:gd name="connsiteX11" fmla="*/ 2490716 w 2920620"/>
              <a:gd name="connsiteY11" fmla="*/ 317463 h 1294398"/>
              <a:gd name="connsiteX12" fmla="*/ 2750023 w 2920620"/>
              <a:gd name="connsiteY12" fmla="*/ 37684 h 1294398"/>
              <a:gd name="connsiteX13" fmla="*/ 2920620 w 2920620"/>
              <a:gd name="connsiteY13" fmla="*/ 10388 h 1294398"/>
              <a:gd name="connsiteX0" fmla="*/ 0 w 2920620"/>
              <a:gd name="connsiteY0" fmla="*/ 187809 h 1311510"/>
              <a:gd name="connsiteX1" fmla="*/ 300250 w 2920620"/>
              <a:gd name="connsiteY1" fmla="*/ 276520 h 1311510"/>
              <a:gd name="connsiteX2" fmla="*/ 545910 w 2920620"/>
              <a:gd name="connsiteY2" fmla="*/ 692777 h 1311510"/>
              <a:gd name="connsiteX3" fmla="*/ 880280 w 2920620"/>
              <a:gd name="connsiteY3" fmla="*/ 1156800 h 1311510"/>
              <a:gd name="connsiteX4" fmla="*/ 1044053 w 2920620"/>
              <a:gd name="connsiteY4" fmla="*/ 1279630 h 1311510"/>
              <a:gd name="connsiteX5" fmla="*/ 1147763 w 2920620"/>
              <a:gd name="connsiteY5" fmla="*/ 1290223 h 1311510"/>
              <a:gd name="connsiteX6" fmla="*/ 1336698 w 2920620"/>
              <a:gd name="connsiteY6" fmla="*/ 1309343 h 1311510"/>
              <a:gd name="connsiteX7" fmla="*/ 1582998 w 2920620"/>
              <a:gd name="connsiteY7" fmla="*/ 1225750 h 1311510"/>
              <a:gd name="connsiteX8" fmla="*/ 1897679 w 2920620"/>
              <a:gd name="connsiteY8" fmla="*/ 1165757 h 1311510"/>
              <a:gd name="connsiteX9" fmla="*/ 2094931 w 2920620"/>
              <a:gd name="connsiteY9" fmla="*/ 917965 h 1311510"/>
              <a:gd name="connsiteX10" fmla="*/ 2197289 w 2920620"/>
              <a:gd name="connsiteY10" fmla="*/ 733720 h 1311510"/>
              <a:gd name="connsiteX11" fmla="*/ 2490716 w 2920620"/>
              <a:gd name="connsiteY11" fmla="*/ 317463 h 1311510"/>
              <a:gd name="connsiteX12" fmla="*/ 2750023 w 2920620"/>
              <a:gd name="connsiteY12" fmla="*/ 37684 h 1311510"/>
              <a:gd name="connsiteX13" fmla="*/ 2920620 w 2920620"/>
              <a:gd name="connsiteY13" fmla="*/ 10388 h 1311510"/>
              <a:gd name="connsiteX0" fmla="*/ 0 w 2920620"/>
              <a:gd name="connsiteY0" fmla="*/ 187809 h 1309486"/>
              <a:gd name="connsiteX1" fmla="*/ 300250 w 2920620"/>
              <a:gd name="connsiteY1" fmla="*/ 276520 h 1309486"/>
              <a:gd name="connsiteX2" fmla="*/ 545910 w 2920620"/>
              <a:gd name="connsiteY2" fmla="*/ 692777 h 1309486"/>
              <a:gd name="connsiteX3" fmla="*/ 880280 w 2920620"/>
              <a:gd name="connsiteY3" fmla="*/ 1156800 h 1309486"/>
              <a:gd name="connsiteX4" fmla="*/ 1044053 w 2920620"/>
              <a:gd name="connsiteY4" fmla="*/ 1279630 h 1309486"/>
              <a:gd name="connsiteX5" fmla="*/ 1147763 w 2920620"/>
              <a:gd name="connsiteY5" fmla="*/ 1290223 h 1309486"/>
              <a:gd name="connsiteX6" fmla="*/ 1336698 w 2920620"/>
              <a:gd name="connsiteY6" fmla="*/ 1309343 h 1309486"/>
              <a:gd name="connsiteX7" fmla="*/ 1582998 w 2920620"/>
              <a:gd name="connsiteY7" fmla="*/ 1225750 h 1309486"/>
              <a:gd name="connsiteX8" fmla="*/ 1897679 w 2920620"/>
              <a:gd name="connsiteY8" fmla="*/ 1165757 h 1309486"/>
              <a:gd name="connsiteX9" fmla="*/ 2094931 w 2920620"/>
              <a:gd name="connsiteY9" fmla="*/ 917965 h 1309486"/>
              <a:gd name="connsiteX10" fmla="*/ 2197289 w 2920620"/>
              <a:gd name="connsiteY10" fmla="*/ 733720 h 1309486"/>
              <a:gd name="connsiteX11" fmla="*/ 2490716 w 2920620"/>
              <a:gd name="connsiteY11" fmla="*/ 317463 h 1309486"/>
              <a:gd name="connsiteX12" fmla="*/ 2750023 w 2920620"/>
              <a:gd name="connsiteY12" fmla="*/ 37684 h 1309486"/>
              <a:gd name="connsiteX13" fmla="*/ 2920620 w 2920620"/>
              <a:gd name="connsiteY13" fmla="*/ 10388 h 1309486"/>
              <a:gd name="connsiteX0" fmla="*/ 0 w 2920620"/>
              <a:gd name="connsiteY0" fmla="*/ 187809 h 1378109"/>
              <a:gd name="connsiteX1" fmla="*/ 300250 w 2920620"/>
              <a:gd name="connsiteY1" fmla="*/ 276520 h 1378109"/>
              <a:gd name="connsiteX2" fmla="*/ 545910 w 2920620"/>
              <a:gd name="connsiteY2" fmla="*/ 692777 h 1378109"/>
              <a:gd name="connsiteX3" fmla="*/ 880280 w 2920620"/>
              <a:gd name="connsiteY3" fmla="*/ 1156800 h 1378109"/>
              <a:gd name="connsiteX4" fmla="*/ 1044053 w 2920620"/>
              <a:gd name="connsiteY4" fmla="*/ 1279630 h 1378109"/>
              <a:gd name="connsiteX5" fmla="*/ 1147763 w 2920620"/>
              <a:gd name="connsiteY5" fmla="*/ 1290223 h 1378109"/>
              <a:gd name="connsiteX6" fmla="*/ 1336698 w 2920620"/>
              <a:gd name="connsiteY6" fmla="*/ 1309343 h 1378109"/>
              <a:gd name="connsiteX7" fmla="*/ 1621098 w 2920620"/>
              <a:gd name="connsiteY7" fmla="*/ 1373387 h 1378109"/>
              <a:gd name="connsiteX8" fmla="*/ 1897679 w 2920620"/>
              <a:gd name="connsiteY8" fmla="*/ 1165757 h 1378109"/>
              <a:gd name="connsiteX9" fmla="*/ 2094931 w 2920620"/>
              <a:gd name="connsiteY9" fmla="*/ 917965 h 1378109"/>
              <a:gd name="connsiteX10" fmla="*/ 2197289 w 2920620"/>
              <a:gd name="connsiteY10" fmla="*/ 733720 h 1378109"/>
              <a:gd name="connsiteX11" fmla="*/ 2490716 w 2920620"/>
              <a:gd name="connsiteY11" fmla="*/ 317463 h 1378109"/>
              <a:gd name="connsiteX12" fmla="*/ 2750023 w 2920620"/>
              <a:gd name="connsiteY12" fmla="*/ 37684 h 1378109"/>
              <a:gd name="connsiteX13" fmla="*/ 2920620 w 2920620"/>
              <a:gd name="connsiteY13" fmla="*/ 10388 h 1378109"/>
              <a:gd name="connsiteX0" fmla="*/ 0 w 2920620"/>
              <a:gd name="connsiteY0" fmla="*/ 187809 h 1373834"/>
              <a:gd name="connsiteX1" fmla="*/ 300250 w 2920620"/>
              <a:gd name="connsiteY1" fmla="*/ 276520 h 1373834"/>
              <a:gd name="connsiteX2" fmla="*/ 545910 w 2920620"/>
              <a:gd name="connsiteY2" fmla="*/ 692777 h 1373834"/>
              <a:gd name="connsiteX3" fmla="*/ 880280 w 2920620"/>
              <a:gd name="connsiteY3" fmla="*/ 1156800 h 1373834"/>
              <a:gd name="connsiteX4" fmla="*/ 1044053 w 2920620"/>
              <a:gd name="connsiteY4" fmla="*/ 1279630 h 1373834"/>
              <a:gd name="connsiteX5" fmla="*/ 1147763 w 2920620"/>
              <a:gd name="connsiteY5" fmla="*/ 1290223 h 1373834"/>
              <a:gd name="connsiteX6" fmla="*/ 1336698 w 2920620"/>
              <a:gd name="connsiteY6" fmla="*/ 1309343 h 1373834"/>
              <a:gd name="connsiteX7" fmla="*/ 1621098 w 2920620"/>
              <a:gd name="connsiteY7" fmla="*/ 1373387 h 1373834"/>
              <a:gd name="connsiteX8" fmla="*/ 1897679 w 2920620"/>
              <a:gd name="connsiteY8" fmla="*/ 1165757 h 1373834"/>
              <a:gd name="connsiteX9" fmla="*/ 2094931 w 2920620"/>
              <a:gd name="connsiteY9" fmla="*/ 917965 h 1373834"/>
              <a:gd name="connsiteX10" fmla="*/ 2197289 w 2920620"/>
              <a:gd name="connsiteY10" fmla="*/ 733720 h 1373834"/>
              <a:gd name="connsiteX11" fmla="*/ 2490716 w 2920620"/>
              <a:gd name="connsiteY11" fmla="*/ 317463 h 1373834"/>
              <a:gd name="connsiteX12" fmla="*/ 2750023 w 2920620"/>
              <a:gd name="connsiteY12" fmla="*/ 37684 h 1373834"/>
              <a:gd name="connsiteX13" fmla="*/ 2920620 w 2920620"/>
              <a:gd name="connsiteY13" fmla="*/ 10388 h 1373834"/>
              <a:gd name="connsiteX0" fmla="*/ 0 w 2920620"/>
              <a:gd name="connsiteY0" fmla="*/ 187809 h 1376935"/>
              <a:gd name="connsiteX1" fmla="*/ 300250 w 2920620"/>
              <a:gd name="connsiteY1" fmla="*/ 276520 h 1376935"/>
              <a:gd name="connsiteX2" fmla="*/ 545910 w 2920620"/>
              <a:gd name="connsiteY2" fmla="*/ 692777 h 1376935"/>
              <a:gd name="connsiteX3" fmla="*/ 880280 w 2920620"/>
              <a:gd name="connsiteY3" fmla="*/ 1156800 h 1376935"/>
              <a:gd name="connsiteX4" fmla="*/ 1044053 w 2920620"/>
              <a:gd name="connsiteY4" fmla="*/ 1279630 h 1376935"/>
              <a:gd name="connsiteX5" fmla="*/ 1147763 w 2920620"/>
              <a:gd name="connsiteY5" fmla="*/ 1290223 h 1376935"/>
              <a:gd name="connsiteX6" fmla="*/ 1336698 w 2920620"/>
              <a:gd name="connsiteY6" fmla="*/ 1309343 h 1376935"/>
              <a:gd name="connsiteX7" fmla="*/ 1621098 w 2920620"/>
              <a:gd name="connsiteY7" fmla="*/ 1373387 h 1376935"/>
              <a:gd name="connsiteX8" fmla="*/ 1926254 w 2920620"/>
              <a:gd name="connsiteY8" fmla="*/ 1189570 h 1376935"/>
              <a:gd name="connsiteX9" fmla="*/ 2094931 w 2920620"/>
              <a:gd name="connsiteY9" fmla="*/ 917965 h 1376935"/>
              <a:gd name="connsiteX10" fmla="*/ 2197289 w 2920620"/>
              <a:gd name="connsiteY10" fmla="*/ 733720 h 1376935"/>
              <a:gd name="connsiteX11" fmla="*/ 2490716 w 2920620"/>
              <a:gd name="connsiteY11" fmla="*/ 317463 h 1376935"/>
              <a:gd name="connsiteX12" fmla="*/ 2750023 w 2920620"/>
              <a:gd name="connsiteY12" fmla="*/ 37684 h 1376935"/>
              <a:gd name="connsiteX13" fmla="*/ 2920620 w 2920620"/>
              <a:gd name="connsiteY13" fmla="*/ 10388 h 1376935"/>
              <a:gd name="connsiteX0" fmla="*/ 0 w 2920620"/>
              <a:gd name="connsiteY0" fmla="*/ 187809 h 1404729"/>
              <a:gd name="connsiteX1" fmla="*/ 300250 w 2920620"/>
              <a:gd name="connsiteY1" fmla="*/ 276520 h 1404729"/>
              <a:gd name="connsiteX2" fmla="*/ 545910 w 2920620"/>
              <a:gd name="connsiteY2" fmla="*/ 692777 h 1404729"/>
              <a:gd name="connsiteX3" fmla="*/ 880280 w 2920620"/>
              <a:gd name="connsiteY3" fmla="*/ 1156800 h 1404729"/>
              <a:gd name="connsiteX4" fmla="*/ 1044053 w 2920620"/>
              <a:gd name="connsiteY4" fmla="*/ 1279630 h 1404729"/>
              <a:gd name="connsiteX5" fmla="*/ 1147763 w 2920620"/>
              <a:gd name="connsiteY5" fmla="*/ 1290223 h 1404729"/>
              <a:gd name="connsiteX6" fmla="*/ 1336698 w 2920620"/>
              <a:gd name="connsiteY6" fmla="*/ 1309343 h 1404729"/>
              <a:gd name="connsiteX7" fmla="*/ 1773498 w 2920620"/>
              <a:gd name="connsiteY7" fmla="*/ 1401962 h 1404729"/>
              <a:gd name="connsiteX8" fmla="*/ 1926254 w 2920620"/>
              <a:gd name="connsiteY8" fmla="*/ 1189570 h 1404729"/>
              <a:gd name="connsiteX9" fmla="*/ 2094931 w 2920620"/>
              <a:gd name="connsiteY9" fmla="*/ 917965 h 1404729"/>
              <a:gd name="connsiteX10" fmla="*/ 2197289 w 2920620"/>
              <a:gd name="connsiteY10" fmla="*/ 733720 h 1404729"/>
              <a:gd name="connsiteX11" fmla="*/ 2490716 w 2920620"/>
              <a:gd name="connsiteY11" fmla="*/ 317463 h 1404729"/>
              <a:gd name="connsiteX12" fmla="*/ 2750023 w 2920620"/>
              <a:gd name="connsiteY12" fmla="*/ 37684 h 1404729"/>
              <a:gd name="connsiteX13" fmla="*/ 2920620 w 2920620"/>
              <a:gd name="connsiteY13" fmla="*/ 10388 h 1404729"/>
              <a:gd name="connsiteX0" fmla="*/ 0 w 2920620"/>
              <a:gd name="connsiteY0" fmla="*/ 187809 h 1407002"/>
              <a:gd name="connsiteX1" fmla="*/ 300250 w 2920620"/>
              <a:gd name="connsiteY1" fmla="*/ 276520 h 1407002"/>
              <a:gd name="connsiteX2" fmla="*/ 545910 w 2920620"/>
              <a:gd name="connsiteY2" fmla="*/ 692777 h 1407002"/>
              <a:gd name="connsiteX3" fmla="*/ 880280 w 2920620"/>
              <a:gd name="connsiteY3" fmla="*/ 1156800 h 1407002"/>
              <a:gd name="connsiteX4" fmla="*/ 1044053 w 2920620"/>
              <a:gd name="connsiteY4" fmla="*/ 1279630 h 1407002"/>
              <a:gd name="connsiteX5" fmla="*/ 1147763 w 2920620"/>
              <a:gd name="connsiteY5" fmla="*/ 1290223 h 1407002"/>
              <a:gd name="connsiteX6" fmla="*/ 1336698 w 2920620"/>
              <a:gd name="connsiteY6" fmla="*/ 1309343 h 1407002"/>
              <a:gd name="connsiteX7" fmla="*/ 1452563 w 2920620"/>
              <a:gd name="connsiteY7" fmla="*/ 1337847 h 1407002"/>
              <a:gd name="connsiteX8" fmla="*/ 1773498 w 2920620"/>
              <a:gd name="connsiteY8" fmla="*/ 1401962 h 1407002"/>
              <a:gd name="connsiteX9" fmla="*/ 1926254 w 2920620"/>
              <a:gd name="connsiteY9" fmla="*/ 1189570 h 1407002"/>
              <a:gd name="connsiteX10" fmla="*/ 2094931 w 2920620"/>
              <a:gd name="connsiteY10" fmla="*/ 917965 h 1407002"/>
              <a:gd name="connsiteX11" fmla="*/ 2197289 w 2920620"/>
              <a:gd name="connsiteY11" fmla="*/ 733720 h 1407002"/>
              <a:gd name="connsiteX12" fmla="*/ 2490716 w 2920620"/>
              <a:gd name="connsiteY12" fmla="*/ 317463 h 1407002"/>
              <a:gd name="connsiteX13" fmla="*/ 2750023 w 2920620"/>
              <a:gd name="connsiteY13" fmla="*/ 37684 h 1407002"/>
              <a:gd name="connsiteX14" fmla="*/ 2920620 w 2920620"/>
              <a:gd name="connsiteY14" fmla="*/ 10388 h 1407002"/>
              <a:gd name="connsiteX0" fmla="*/ 0 w 2920620"/>
              <a:gd name="connsiteY0" fmla="*/ 187809 h 1412509"/>
              <a:gd name="connsiteX1" fmla="*/ 300250 w 2920620"/>
              <a:gd name="connsiteY1" fmla="*/ 276520 h 1412509"/>
              <a:gd name="connsiteX2" fmla="*/ 545910 w 2920620"/>
              <a:gd name="connsiteY2" fmla="*/ 692777 h 1412509"/>
              <a:gd name="connsiteX3" fmla="*/ 880280 w 2920620"/>
              <a:gd name="connsiteY3" fmla="*/ 1156800 h 1412509"/>
              <a:gd name="connsiteX4" fmla="*/ 1044053 w 2920620"/>
              <a:gd name="connsiteY4" fmla="*/ 1279630 h 1412509"/>
              <a:gd name="connsiteX5" fmla="*/ 1147763 w 2920620"/>
              <a:gd name="connsiteY5" fmla="*/ 1290223 h 1412509"/>
              <a:gd name="connsiteX6" fmla="*/ 1336698 w 2920620"/>
              <a:gd name="connsiteY6" fmla="*/ 1309343 h 1412509"/>
              <a:gd name="connsiteX7" fmla="*/ 1452563 w 2920620"/>
              <a:gd name="connsiteY7" fmla="*/ 1337847 h 1412509"/>
              <a:gd name="connsiteX8" fmla="*/ 1581150 w 2920620"/>
              <a:gd name="connsiteY8" fmla="*/ 1375946 h 1412509"/>
              <a:gd name="connsiteX9" fmla="*/ 1773498 w 2920620"/>
              <a:gd name="connsiteY9" fmla="*/ 1401962 h 1412509"/>
              <a:gd name="connsiteX10" fmla="*/ 1926254 w 2920620"/>
              <a:gd name="connsiteY10" fmla="*/ 1189570 h 1412509"/>
              <a:gd name="connsiteX11" fmla="*/ 2094931 w 2920620"/>
              <a:gd name="connsiteY11" fmla="*/ 917965 h 1412509"/>
              <a:gd name="connsiteX12" fmla="*/ 2197289 w 2920620"/>
              <a:gd name="connsiteY12" fmla="*/ 733720 h 1412509"/>
              <a:gd name="connsiteX13" fmla="*/ 2490716 w 2920620"/>
              <a:gd name="connsiteY13" fmla="*/ 317463 h 1412509"/>
              <a:gd name="connsiteX14" fmla="*/ 2750023 w 2920620"/>
              <a:gd name="connsiteY14" fmla="*/ 37684 h 1412509"/>
              <a:gd name="connsiteX15" fmla="*/ 2920620 w 2920620"/>
              <a:gd name="connsiteY15" fmla="*/ 10388 h 1412509"/>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09343 h 1419478"/>
              <a:gd name="connsiteX7" fmla="*/ 1452563 w 2920620"/>
              <a:gd name="connsiteY7" fmla="*/ 1337847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09343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147763 w 2920620"/>
              <a:gd name="connsiteY5" fmla="*/ 1290223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336698 w 2920620"/>
              <a:gd name="connsiteY6" fmla="*/ 1342680 h 1419478"/>
              <a:gd name="connsiteX7" fmla="*/ 1452563 w 2920620"/>
              <a:gd name="connsiteY7" fmla="*/ 1380709 h 1419478"/>
              <a:gd name="connsiteX8" fmla="*/ 1624013 w 2920620"/>
              <a:gd name="connsiteY8" fmla="*/ 1399758 h 1419478"/>
              <a:gd name="connsiteX9" fmla="*/ 1773498 w 2920620"/>
              <a:gd name="connsiteY9" fmla="*/ 1401962 h 1419478"/>
              <a:gd name="connsiteX10" fmla="*/ 1926254 w 2920620"/>
              <a:gd name="connsiteY10" fmla="*/ 1189570 h 1419478"/>
              <a:gd name="connsiteX11" fmla="*/ 2094931 w 2920620"/>
              <a:gd name="connsiteY11" fmla="*/ 917965 h 1419478"/>
              <a:gd name="connsiteX12" fmla="*/ 2197289 w 2920620"/>
              <a:gd name="connsiteY12" fmla="*/ 733720 h 1419478"/>
              <a:gd name="connsiteX13" fmla="*/ 2490716 w 2920620"/>
              <a:gd name="connsiteY13" fmla="*/ 317463 h 1419478"/>
              <a:gd name="connsiteX14" fmla="*/ 2750023 w 2920620"/>
              <a:gd name="connsiteY14" fmla="*/ 37684 h 1419478"/>
              <a:gd name="connsiteX15" fmla="*/ 2920620 w 2920620"/>
              <a:gd name="connsiteY15" fmla="*/ 10388 h 1419478"/>
              <a:gd name="connsiteX0" fmla="*/ 0 w 2920620"/>
              <a:gd name="connsiteY0" fmla="*/ 187809 h 1419478"/>
              <a:gd name="connsiteX1" fmla="*/ 300250 w 2920620"/>
              <a:gd name="connsiteY1" fmla="*/ 276520 h 1419478"/>
              <a:gd name="connsiteX2" fmla="*/ 545910 w 2920620"/>
              <a:gd name="connsiteY2" fmla="*/ 692777 h 1419478"/>
              <a:gd name="connsiteX3" fmla="*/ 880280 w 2920620"/>
              <a:gd name="connsiteY3" fmla="*/ 1156800 h 1419478"/>
              <a:gd name="connsiteX4" fmla="*/ 1044053 w 2920620"/>
              <a:gd name="connsiteY4" fmla="*/ 1279630 h 1419478"/>
              <a:gd name="connsiteX5" fmla="*/ 1204913 w 2920620"/>
              <a:gd name="connsiteY5" fmla="*/ 1318798 h 1419478"/>
              <a:gd name="connsiteX6" fmla="*/ 1452563 w 2920620"/>
              <a:gd name="connsiteY6" fmla="*/ 1380709 h 1419478"/>
              <a:gd name="connsiteX7" fmla="*/ 1624013 w 2920620"/>
              <a:gd name="connsiteY7" fmla="*/ 1399758 h 1419478"/>
              <a:gd name="connsiteX8" fmla="*/ 1773498 w 2920620"/>
              <a:gd name="connsiteY8" fmla="*/ 1401962 h 1419478"/>
              <a:gd name="connsiteX9" fmla="*/ 1926254 w 2920620"/>
              <a:gd name="connsiteY9" fmla="*/ 1189570 h 1419478"/>
              <a:gd name="connsiteX10" fmla="*/ 2094931 w 2920620"/>
              <a:gd name="connsiteY10" fmla="*/ 917965 h 1419478"/>
              <a:gd name="connsiteX11" fmla="*/ 2197289 w 2920620"/>
              <a:gd name="connsiteY11" fmla="*/ 733720 h 1419478"/>
              <a:gd name="connsiteX12" fmla="*/ 2490716 w 2920620"/>
              <a:gd name="connsiteY12" fmla="*/ 317463 h 1419478"/>
              <a:gd name="connsiteX13" fmla="*/ 2750023 w 2920620"/>
              <a:gd name="connsiteY13" fmla="*/ 37684 h 1419478"/>
              <a:gd name="connsiteX14" fmla="*/ 2920620 w 2920620"/>
              <a:gd name="connsiteY14" fmla="*/ 10388 h 1419478"/>
              <a:gd name="connsiteX0" fmla="*/ 0 w 2920620"/>
              <a:gd name="connsiteY0" fmla="*/ 187809 h 1435178"/>
              <a:gd name="connsiteX1" fmla="*/ 300250 w 2920620"/>
              <a:gd name="connsiteY1" fmla="*/ 276520 h 1435178"/>
              <a:gd name="connsiteX2" fmla="*/ 545910 w 2920620"/>
              <a:gd name="connsiteY2" fmla="*/ 692777 h 1435178"/>
              <a:gd name="connsiteX3" fmla="*/ 880280 w 2920620"/>
              <a:gd name="connsiteY3" fmla="*/ 1156800 h 1435178"/>
              <a:gd name="connsiteX4" fmla="*/ 1044053 w 2920620"/>
              <a:gd name="connsiteY4" fmla="*/ 1279630 h 1435178"/>
              <a:gd name="connsiteX5" fmla="*/ 1204913 w 2920620"/>
              <a:gd name="connsiteY5" fmla="*/ 1318798 h 1435178"/>
              <a:gd name="connsiteX6" fmla="*/ 1452563 w 2920620"/>
              <a:gd name="connsiteY6" fmla="*/ 1380709 h 1435178"/>
              <a:gd name="connsiteX7" fmla="*/ 1624013 w 2920620"/>
              <a:gd name="connsiteY7" fmla="*/ 1428333 h 1435178"/>
              <a:gd name="connsiteX8" fmla="*/ 1773498 w 2920620"/>
              <a:gd name="connsiteY8" fmla="*/ 1401962 h 1435178"/>
              <a:gd name="connsiteX9" fmla="*/ 1926254 w 2920620"/>
              <a:gd name="connsiteY9" fmla="*/ 1189570 h 1435178"/>
              <a:gd name="connsiteX10" fmla="*/ 2094931 w 2920620"/>
              <a:gd name="connsiteY10" fmla="*/ 917965 h 1435178"/>
              <a:gd name="connsiteX11" fmla="*/ 2197289 w 2920620"/>
              <a:gd name="connsiteY11" fmla="*/ 733720 h 1435178"/>
              <a:gd name="connsiteX12" fmla="*/ 2490716 w 2920620"/>
              <a:gd name="connsiteY12" fmla="*/ 317463 h 1435178"/>
              <a:gd name="connsiteX13" fmla="*/ 2750023 w 2920620"/>
              <a:gd name="connsiteY13" fmla="*/ 37684 h 1435178"/>
              <a:gd name="connsiteX14" fmla="*/ 2920620 w 2920620"/>
              <a:gd name="connsiteY14" fmla="*/ 10388 h 1435178"/>
              <a:gd name="connsiteX0" fmla="*/ 0 w 2920620"/>
              <a:gd name="connsiteY0" fmla="*/ 187809 h 1438879"/>
              <a:gd name="connsiteX1" fmla="*/ 300250 w 2920620"/>
              <a:gd name="connsiteY1" fmla="*/ 276520 h 1438879"/>
              <a:gd name="connsiteX2" fmla="*/ 545910 w 2920620"/>
              <a:gd name="connsiteY2" fmla="*/ 692777 h 1438879"/>
              <a:gd name="connsiteX3" fmla="*/ 880280 w 2920620"/>
              <a:gd name="connsiteY3" fmla="*/ 1156800 h 1438879"/>
              <a:gd name="connsiteX4" fmla="*/ 1044053 w 2920620"/>
              <a:gd name="connsiteY4" fmla="*/ 1279630 h 1438879"/>
              <a:gd name="connsiteX5" fmla="*/ 1204913 w 2920620"/>
              <a:gd name="connsiteY5" fmla="*/ 1318798 h 1438879"/>
              <a:gd name="connsiteX6" fmla="*/ 1452563 w 2920620"/>
              <a:gd name="connsiteY6" fmla="*/ 1380709 h 1438879"/>
              <a:gd name="connsiteX7" fmla="*/ 1624013 w 2920620"/>
              <a:gd name="connsiteY7" fmla="*/ 1428333 h 1438879"/>
              <a:gd name="connsiteX8" fmla="*/ 1816360 w 2920620"/>
              <a:gd name="connsiteY8" fmla="*/ 1411487 h 1438879"/>
              <a:gd name="connsiteX9" fmla="*/ 1926254 w 2920620"/>
              <a:gd name="connsiteY9" fmla="*/ 1189570 h 1438879"/>
              <a:gd name="connsiteX10" fmla="*/ 2094931 w 2920620"/>
              <a:gd name="connsiteY10" fmla="*/ 917965 h 1438879"/>
              <a:gd name="connsiteX11" fmla="*/ 2197289 w 2920620"/>
              <a:gd name="connsiteY11" fmla="*/ 733720 h 1438879"/>
              <a:gd name="connsiteX12" fmla="*/ 2490716 w 2920620"/>
              <a:gd name="connsiteY12" fmla="*/ 317463 h 1438879"/>
              <a:gd name="connsiteX13" fmla="*/ 2750023 w 2920620"/>
              <a:gd name="connsiteY13" fmla="*/ 37684 h 1438879"/>
              <a:gd name="connsiteX14" fmla="*/ 2920620 w 2920620"/>
              <a:gd name="connsiteY14" fmla="*/ 10388 h 1438879"/>
              <a:gd name="connsiteX0" fmla="*/ 0 w 2920620"/>
              <a:gd name="connsiteY0" fmla="*/ 187809 h 1441857"/>
              <a:gd name="connsiteX1" fmla="*/ 300250 w 2920620"/>
              <a:gd name="connsiteY1" fmla="*/ 276520 h 1441857"/>
              <a:gd name="connsiteX2" fmla="*/ 545910 w 2920620"/>
              <a:gd name="connsiteY2" fmla="*/ 692777 h 1441857"/>
              <a:gd name="connsiteX3" fmla="*/ 880280 w 2920620"/>
              <a:gd name="connsiteY3" fmla="*/ 1156800 h 1441857"/>
              <a:gd name="connsiteX4" fmla="*/ 1044053 w 2920620"/>
              <a:gd name="connsiteY4" fmla="*/ 1279630 h 1441857"/>
              <a:gd name="connsiteX5" fmla="*/ 1204913 w 2920620"/>
              <a:gd name="connsiteY5" fmla="*/ 1318798 h 1441857"/>
              <a:gd name="connsiteX6" fmla="*/ 1452563 w 2920620"/>
              <a:gd name="connsiteY6" fmla="*/ 1380709 h 1441857"/>
              <a:gd name="connsiteX7" fmla="*/ 1624013 w 2920620"/>
              <a:gd name="connsiteY7" fmla="*/ 1433096 h 1441857"/>
              <a:gd name="connsiteX8" fmla="*/ 1816360 w 2920620"/>
              <a:gd name="connsiteY8" fmla="*/ 1411487 h 1441857"/>
              <a:gd name="connsiteX9" fmla="*/ 1926254 w 2920620"/>
              <a:gd name="connsiteY9" fmla="*/ 1189570 h 1441857"/>
              <a:gd name="connsiteX10" fmla="*/ 2094931 w 2920620"/>
              <a:gd name="connsiteY10" fmla="*/ 917965 h 1441857"/>
              <a:gd name="connsiteX11" fmla="*/ 2197289 w 2920620"/>
              <a:gd name="connsiteY11" fmla="*/ 733720 h 1441857"/>
              <a:gd name="connsiteX12" fmla="*/ 2490716 w 2920620"/>
              <a:gd name="connsiteY12" fmla="*/ 317463 h 1441857"/>
              <a:gd name="connsiteX13" fmla="*/ 2750023 w 2920620"/>
              <a:gd name="connsiteY13" fmla="*/ 37684 h 1441857"/>
              <a:gd name="connsiteX14" fmla="*/ 2920620 w 2920620"/>
              <a:gd name="connsiteY14" fmla="*/ 10388 h 1441857"/>
              <a:gd name="connsiteX0" fmla="*/ 0 w 2920620"/>
              <a:gd name="connsiteY0" fmla="*/ 187809 h 1442367"/>
              <a:gd name="connsiteX1" fmla="*/ 300250 w 2920620"/>
              <a:gd name="connsiteY1" fmla="*/ 276520 h 1442367"/>
              <a:gd name="connsiteX2" fmla="*/ 545910 w 2920620"/>
              <a:gd name="connsiteY2" fmla="*/ 692777 h 1442367"/>
              <a:gd name="connsiteX3" fmla="*/ 880280 w 2920620"/>
              <a:gd name="connsiteY3" fmla="*/ 1156800 h 1442367"/>
              <a:gd name="connsiteX4" fmla="*/ 1044053 w 2920620"/>
              <a:gd name="connsiteY4" fmla="*/ 1279630 h 1442367"/>
              <a:gd name="connsiteX5" fmla="*/ 1204913 w 2920620"/>
              <a:gd name="connsiteY5" fmla="*/ 1318798 h 1442367"/>
              <a:gd name="connsiteX6" fmla="*/ 1452563 w 2920620"/>
              <a:gd name="connsiteY6" fmla="*/ 1380709 h 1442367"/>
              <a:gd name="connsiteX7" fmla="*/ 1624013 w 2920620"/>
              <a:gd name="connsiteY7" fmla="*/ 1433096 h 1442367"/>
              <a:gd name="connsiteX8" fmla="*/ 1816360 w 2920620"/>
              <a:gd name="connsiteY8" fmla="*/ 1411487 h 1442367"/>
              <a:gd name="connsiteX9" fmla="*/ 1973879 w 2920620"/>
              <a:gd name="connsiteY9" fmla="*/ 1180045 h 1442367"/>
              <a:gd name="connsiteX10" fmla="*/ 2094931 w 2920620"/>
              <a:gd name="connsiteY10" fmla="*/ 917965 h 1442367"/>
              <a:gd name="connsiteX11" fmla="*/ 2197289 w 2920620"/>
              <a:gd name="connsiteY11" fmla="*/ 733720 h 1442367"/>
              <a:gd name="connsiteX12" fmla="*/ 2490716 w 2920620"/>
              <a:gd name="connsiteY12" fmla="*/ 317463 h 1442367"/>
              <a:gd name="connsiteX13" fmla="*/ 2750023 w 2920620"/>
              <a:gd name="connsiteY13" fmla="*/ 37684 h 1442367"/>
              <a:gd name="connsiteX14" fmla="*/ 2920620 w 2920620"/>
              <a:gd name="connsiteY14" fmla="*/ 10388 h 1442367"/>
              <a:gd name="connsiteX0" fmla="*/ 0 w 2920620"/>
              <a:gd name="connsiteY0" fmla="*/ 187809 h 1444483"/>
              <a:gd name="connsiteX1" fmla="*/ 300250 w 2920620"/>
              <a:gd name="connsiteY1" fmla="*/ 276520 h 1444483"/>
              <a:gd name="connsiteX2" fmla="*/ 545910 w 2920620"/>
              <a:gd name="connsiteY2" fmla="*/ 692777 h 1444483"/>
              <a:gd name="connsiteX3" fmla="*/ 880280 w 2920620"/>
              <a:gd name="connsiteY3" fmla="*/ 1156800 h 1444483"/>
              <a:gd name="connsiteX4" fmla="*/ 1044053 w 2920620"/>
              <a:gd name="connsiteY4" fmla="*/ 1279630 h 1444483"/>
              <a:gd name="connsiteX5" fmla="*/ 1204913 w 2920620"/>
              <a:gd name="connsiteY5" fmla="*/ 1318798 h 1444483"/>
              <a:gd name="connsiteX6" fmla="*/ 1452563 w 2920620"/>
              <a:gd name="connsiteY6" fmla="*/ 1380709 h 1444483"/>
              <a:gd name="connsiteX7" fmla="*/ 1624013 w 2920620"/>
              <a:gd name="connsiteY7" fmla="*/ 1433096 h 1444483"/>
              <a:gd name="connsiteX8" fmla="*/ 1665027 w 2920620"/>
              <a:gd name="connsiteY8" fmla="*/ 1443055 h 1444483"/>
              <a:gd name="connsiteX9" fmla="*/ 1816360 w 2920620"/>
              <a:gd name="connsiteY9" fmla="*/ 1411487 h 1444483"/>
              <a:gd name="connsiteX10" fmla="*/ 1973879 w 2920620"/>
              <a:gd name="connsiteY10" fmla="*/ 1180045 h 1444483"/>
              <a:gd name="connsiteX11" fmla="*/ 2094931 w 2920620"/>
              <a:gd name="connsiteY11" fmla="*/ 917965 h 1444483"/>
              <a:gd name="connsiteX12" fmla="*/ 2197289 w 2920620"/>
              <a:gd name="connsiteY12" fmla="*/ 733720 h 1444483"/>
              <a:gd name="connsiteX13" fmla="*/ 2490716 w 2920620"/>
              <a:gd name="connsiteY13" fmla="*/ 317463 h 1444483"/>
              <a:gd name="connsiteX14" fmla="*/ 2750023 w 2920620"/>
              <a:gd name="connsiteY14" fmla="*/ 37684 h 1444483"/>
              <a:gd name="connsiteX15" fmla="*/ 2920620 w 2920620"/>
              <a:gd name="connsiteY15" fmla="*/ 10388 h 1444483"/>
              <a:gd name="connsiteX0" fmla="*/ 0 w 2920620"/>
              <a:gd name="connsiteY0" fmla="*/ 187809 h 1443473"/>
              <a:gd name="connsiteX1" fmla="*/ 300250 w 2920620"/>
              <a:gd name="connsiteY1" fmla="*/ 276520 h 1443473"/>
              <a:gd name="connsiteX2" fmla="*/ 545910 w 2920620"/>
              <a:gd name="connsiteY2" fmla="*/ 692777 h 1443473"/>
              <a:gd name="connsiteX3" fmla="*/ 880280 w 2920620"/>
              <a:gd name="connsiteY3" fmla="*/ 1156800 h 1443473"/>
              <a:gd name="connsiteX4" fmla="*/ 1044053 w 2920620"/>
              <a:gd name="connsiteY4" fmla="*/ 1279630 h 1443473"/>
              <a:gd name="connsiteX5" fmla="*/ 1204913 w 2920620"/>
              <a:gd name="connsiteY5" fmla="*/ 1318798 h 1443473"/>
              <a:gd name="connsiteX6" fmla="*/ 1452563 w 2920620"/>
              <a:gd name="connsiteY6" fmla="*/ 1380709 h 1443473"/>
              <a:gd name="connsiteX7" fmla="*/ 1624013 w 2920620"/>
              <a:gd name="connsiteY7" fmla="*/ 1433096 h 1443473"/>
              <a:gd name="connsiteX8" fmla="*/ 1665027 w 2920620"/>
              <a:gd name="connsiteY8" fmla="*/ 1443055 h 1443473"/>
              <a:gd name="connsiteX9" fmla="*/ 1777621 w 2920620"/>
              <a:gd name="connsiteY9" fmla="*/ 1425995 h 1443473"/>
              <a:gd name="connsiteX10" fmla="*/ 1816360 w 2920620"/>
              <a:gd name="connsiteY10" fmla="*/ 1411487 h 1443473"/>
              <a:gd name="connsiteX11" fmla="*/ 1973879 w 2920620"/>
              <a:gd name="connsiteY11" fmla="*/ 1180045 h 1443473"/>
              <a:gd name="connsiteX12" fmla="*/ 2094931 w 2920620"/>
              <a:gd name="connsiteY12" fmla="*/ 917965 h 1443473"/>
              <a:gd name="connsiteX13" fmla="*/ 2197289 w 2920620"/>
              <a:gd name="connsiteY13" fmla="*/ 733720 h 1443473"/>
              <a:gd name="connsiteX14" fmla="*/ 2490716 w 2920620"/>
              <a:gd name="connsiteY14" fmla="*/ 317463 h 1443473"/>
              <a:gd name="connsiteX15" fmla="*/ 2750023 w 2920620"/>
              <a:gd name="connsiteY15" fmla="*/ 37684 h 1443473"/>
              <a:gd name="connsiteX16" fmla="*/ 2920620 w 2920620"/>
              <a:gd name="connsiteY16" fmla="*/ 10388 h 1443473"/>
              <a:gd name="connsiteX0" fmla="*/ 0 w 2920620"/>
              <a:gd name="connsiteY0" fmla="*/ 187809 h 1521764"/>
              <a:gd name="connsiteX1" fmla="*/ 300250 w 2920620"/>
              <a:gd name="connsiteY1" fmla="*/ 276520 h 1521764"/>
              <a:gd name="connsiteX2" fmla="*/ 545910 w 2920620"/>
              <a:gd name="connsiteY2" fmla="*/ 692777 h 1521764"/>
              <a:gd name="connsiteX3" fmla="*/ 880280 w 2920620"/>
              <a:gd name="connsiteY3" fmla="*/ 1156800 h 1521764"/>
              <a:gd name="connsiteX4" fmla="*/ 1044053 w 2920620"/>
              <a:gd name="connsiteY4" fmla="*/ 1279630 h 1521764"/>
              <a:gd name="connsiteX5" fmla="*/ 1204913 w 2920620"/>
              <a:gd name="connsiteY5" fmla="*/ 1318798 h 1521764"/>
              <a:gd name="connsiteX6" fmla="*/ 1452563 w 2920620"/>
              <a:gd name="connsiteY6" fmla="*/ 1380709 h 1521764"/>
              <a:gd name="connsiteX7" fmla="*/ 1624013 w 2920620"/>
              <a:gd name="connsiteY7" fmla="*/ 1433096 h 1521764"/>
              <a:gd name="connsiteX8" fmla="*/ 1665027 w 2920620"/>
              <a:gd name="connsiteY8" fmla="*/ 1443055 h 1521764"/>
              <a:gd name="connsiteX9" fmla="*/ 1804917 w 2920620"/>
              <a:gd name="connsiteY9" fmla="*/ 1521530 h 1521764"/>
              <a:gd name="connsiteX10" fmla="*/ 1816360 w 2920620"/>
              <a:gd name="connsiteY10" fmla="*/ 1411487 h 1521764"/>
              <a:gd name="connsiteX11" fmla="*/ 1973879 w 2920620"/>
              <a:gd name="connsiteY11" fmla="*/ 1180045 h 1521764"/>
              <a:gd name="connsiteX12" fmla="*/ 2094931 w 2920620"/>
              <a:gd name="connsiteY12" fmla="*/ 917965 h 1521764"/>
              <a:gd name="connsiteX13" fmla="*/ 2197289 w 2920620"/>
              <a:gd name="connsiteY13" fmla="*/ 733720 h 1521764"/>
              <a:gd name="connsiteX14" fmla="*/ 2490716 w 2920620"/>
              <a:gd name="connsiteY14" fmla="*/ 317463 h 1521764"/>
              <a:gd name="connsiteX15" fmla="*/ 2750023 w 2920620"/>
              <a:gd name="connsiteY15" fmla="*/ 37684 h 1521764"/>
              <a:gd name="connsiteX16" fmla="*/ 2920620 w 2920620"/>
              <a:gd name="connsiteY16" fmla="*/ 10388 h 1521764"/>
              <a:gd name="connsiteX0" fmla="*/ 0 w 2920620"/>
              <a:gd name="connsiteY0" fmla="*/ 187809 h 1535188"/>
              <a:gd name="connsiteX1" fmla="*/ 300250 w 2920620"/>
              <a:gd name="connsiteY1" fmla="*/ 276520 h 1535188"/>
              <a:gd name="connsiteX2" fmla="*/ 545910 w 2920620"/>
              <a:gd name="connsiteY2" fmla="*/ 692777 h 1535188"/>
              <a:gd name="connsiteX3" fmla="*/ 880280 w 2920620"/>
              <a:gd name="connsiteY3" fmla="*/ 1156800 h 1535188"/>
              <a:gd name="connsiteX4" fmla="*/ 1044053 w 2920620"/>
              <a:gd name="connsiteY4" fmla="*/ 1279630 h 1535188"/>
              <a:gd name="connsiteX5" fmla="*/ 1204913 w 2920620"/>
              <a:gd name="connsiteY5" fmla="*/ 1318798 h 1535188"/>
              <a:gd name="connsiteX6" fmla="*/ 1452563 w 2920620"/>
              <a:gd name="connsiteY6" fmla="*/ 1380709 h 1535188"/>
              <a:gd name="connsiteX7" fmla="*/ 1624013 w 2920620"/>
              <a:gd name="connsiteY7" fmla="*/ 1433096 h 1535188"/>
              <a:gd name="connsiteX8" fmla="*/ 1651379 w 2920620"/>
              <a:gd name="connsiteY8" fmla="*/ 1535177 h 1535188"/>
              <a:gd name="connsiteX9" fmla="*/ 1804917 w 2920620"/>
              <a:gd name="connsiteY9" fmla="*/ 1521530 h 1535188"/>
              <a:gd name="connsiteX10" fmla="*/ 1816360 w 2920620"/>
              <a:gd name="connsiteY10" fmla="*/ 1411487 h 1535188"/>
              <a:gd name="connsiteX11" fmla="*/ 1973879 w 2920620"/>
              <a:gd name="connsiteY11" fmla="*/ 1180045 h 1535188"/>
              <a:gd name="connsiteX12" fmla="*/ 2094931 w 2920620"/>
              <a:gd name="connsiteY12" fmla="*/ 917965 h 1535188"/>
              <a:gd name="connsiteX13" fmla="*/ 2197289 w 2920620"/>
              <a:gd name="connsiteY13" fmla="*/ 733720 h 1535188"/>
              <a:gd name="connsiteX14" fmla="*/ 2490716 w 2920620"/>
              <a:gd name="connsiteY14" fmla="*/ 317463 h 1535188"/>
              <a:gd name="connsiteX15" fmla="*/ 2750023 w 2920620"/>
              <a:gd name="connsiteY15" fmla="*/ 37684 h 1535188"/>
              <a:gd name="connsiteX16" fmla="*/ 2920620 w 2920620"/>
              <a:gd name="connsiteY16" fmla="*/ 10388 h 1535188"/>
              <a:gd name="connsiteX0" fmla="*/ 0 w 2920620"/>
              <a:gd name="connsiteY0" fmla="*/ 187809 h 1535188"/>
              <a:gd name="connsiteX1" fmla="*/ 300250 w 2920620"/>
              <a:gd name="connsiteY1" fmla="*/ 276520 h 1535188"/>
              <a:gd name="connsiteX2" fmla="*/ 545910 w 2920620"/>
              <a:gd name="connsiteY2" fmla="*/ 692777 h 1535188"/>
              <a:gd name="connsiteX3" fmla="*/ 880280 w 2920620"/>
              <a:gd name="connsiteY3" fmla="*/ 1156800 h 1535188"/>
              <a:gd name="connsiteX4" fmla="*/ 1044053 w 2920620"/>
              <a:gd name="connsiteY4" fmla="*/ 1279630 h 1535188"/>
              <a:gd name="connsiteX5" fmla="*/ 1204913 w 2920620"/>
              <a:gd name="connsiteY5" fmla="*/ 1318798 h 1535188"/>
              <a:gd name="connsiteX6" fmla="*/ 1452563 w 2920620"/>
              <a:gd name="connsiteY6" fmla="*/ 1380709 h 1535188"/>
              <a:gd name="connsiteX7" fmla="*/ 1624013 w 2920620"/>
              <a:gd name="connsiteY7" fmla="*/ 1433096 h 1535188"/>
              <a:gd name="connsiteX8" fmla="*/ 1651379 w 2920620"/>
              <a:gd name="connsiteY8" fmla="*/ 1535177 h 1535188"/>
              <a:gd name="connsiteX9" fmla="*/ 1801505 w 2920620"/>
              <a:gd name="connsiteY9" fmla="*/ 1531766 h 1535188"/>
              <a:gd name="connsiteX10" fmla="*/ 1816360 w 2920620"/>
              <a:gd name="connsiteY10" fmla="*/ 1411487 h 1535188"/>
              <a:gd name="connsiteX11" fmla="*/ 1973879 w 2920620"/>
              <a:gd name="connsiteY11" fmla="*/ 1180045 h 1535188"/>
              <a:gd name="connsiteX12" fmla="*/ 2094931 w 2920620"/>
              <a:gd name="connsiteY12" fmla="*/ 917965 h 1535188"/>
              <a:gd name="connsiteX13" fmla="*/ 2197289 w 2920620"/>
              <a:gd name="connsiteY13" fmla="*/ 733720 h 1535188"/>
              <a:gd name="connsiteX14" fmla="*/ 2490716 w 2920620"/>
              <a:gd name="connsiteY14" fmla="*/ 317463 h 1535188"/>
              <a:gd name="connsiteX15" fmla="*/ 2750023 w 2920620"/>
              <a:gd name="connsiteY15" fmla="*/ 37684 h 1535188"/>
              <a:gd name="connsiteX16" fmla="*/ 2920620 w 2920620"/>
              <a:gd name="connsiteY16" fmla="*/ 10388 h 1535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20620" h="1535188">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89948" y="1252630"/>
                  <a:pt x="1044053" y="1279630"/>
                </a:cubicBezTo>
                <a:cubicBezTo>
                  <a:pt x="1098158" y="1306630"/>
                  <a:pt x="1136828" y="1301952"/>
                  <a:pt x="1204913" y="1318798"/>
                </a:cubicBezTo>
                <a:cubicBezTo>
                  <a:pt x="1272998" y="1335644"/>
                  <a:pt x="1382713" y="1367216"/>
                  <a:pt x="1452563" y="1380709"/>
                </a:cubicBezTo>
                <a:cubicBezTo>
                  <a:pt x="1522413" y="1394202"/>
                  <a:pt x="1588602" y="1422705"/>
                  <a:pt x="1624013" y="1433096"/>
                </a:cubicBezTo>
                <a:cubicBezTo>
                  <a:pt x="1659424" y="1443487"/>
                  <a:pt x="1625778" y="1536361"/>
                  <a:pt x="1651379" y="1535177"/>
                </a:cubicBezTo>
                <a:cubicBezTo>
                  <a:pt x="1676980" y="1533994"/>
                  <a:pt x="1776283" y="1537027"/>
                  <a:pt x="1801505" y="1531766"/>
                </a:cubicBezTo>
                <a:cubicBezTo>
                  <a:pt x="1826727" y="1526505"/>
                  <a:pt x="1787631" y="1470107"/>
                  <a:pt x="1816360" y="1411487"/>
                </a:cubicBezTo>
                <a:cubicBezTo>
                  <a:pt x="1845089" y="1352867"/>
                  <a:pt x="1927451" y="1262299"/>
                  <a:pt x="1973879" y="1180045"/>
                </a:cubicBezTo>
                <a:cubicBezTo>
                  <a:pt x="2020308" y="1097791"/>
                  <a:pt x="2057696" y="992352"/>
                  <a:pt x="2094931" y="917965"/>
                </a:cubicBezTo>
                <a:cubicBezTo>
                  <a:pt x="2132166" y="843578"/>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ln w="25400" cap="flat" cmpd="sng" algn="ctr">
            <a:solidFill>
              <a:schemeClr val="accent6">
                <a:lumMod val="7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dirty="0"/>
          </a:p>
        </p:txBody>
      </p:sp>
      <p:sp>
        <p:nvSpPr>
          <p:cNvPr id="3" name="Rectangle 2">
            <a:extLst>
              <a:ext uri="{FF2B5EF4-FFF2-40B4-BE49-F238E27FC236}">
                <a16:creationId xmlns:a16="http://schemas.microsoft.com/office/drawing/2014/main" id="{8F412DD7-907B-4FB0-8E5C-F330BE4083F6}"/>
              </a:ext>
            </a:extLst>
          </p:cNvPr>
          <p:cNvSpPr/>
          <p:nvPr/>
        </p:nvSpPr>
        <p:spPr>
          <a:xfrm>
            <a:off x="990600"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3EB4557-C11C-41D7-A6F0-DC2A09B54382}"/>
              </a:ext>
            </a:extLst>
          </p:cNvPr>
          <p:cNvSpPr/>
          <p:nvPr/>
        </p:nvSpPr>
        <p:spPr>
          <a:xfrm>
            <a:off x="1217186" y="403973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E3DC65A-A09D-46F1-894A-3CDE113FDACF}"/>
              </a:ext>
            </a:extLst>
          </p:cNvPr>
          <p:cNvSpPr/>
          <p:nvPr/>
        </p:nvSpPr>
        <p:spPr>
          <a:xfrm>
            <a:off x="1905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E6D8DF2-CCF8-4422-921B-056537E54761}"/>
              </a:ext>
            </a:extLst>
          </p:cNvPr>
          <p:cNvSpPr/>
          <p:nvPr/>
        </p:nvSpPr>
        <p:spPr>
          <a:xfrm>
            <a:off x="23622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003C379-BE16-465E-8EBE-2A681AD3E93D}"/>
              </a:ext>
            </a:extLst>
          </p:cNvPr>
          <p:cNvSpPr/>
          <p:nvPr/>
        </p:nvSpPr>
        <p:spPr>
          <a:xfrm>
            <a:off x="2133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2D5C287-8FF0-43D1-A0D3-A552A085402B}"/>
              </a:ext>
            </a:extLst>
          </p:cNvPr>
          <p:cNvSpPr/>
          <p:nvPr/>
        </p:nvSpPr>
        <p:spPr>
          <a:xfrm>
            <a:off x="32766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A0CCF5E-DA42-47DC-A2E6-5117F958DEDF}"/>
              </a:ext>
            </a:extLst>
          </p:cNvPr>
          <p:cNvSpPr/>
          <p:nvPr/>
        </p:nvSpPr>
        <p:spPr>
          <a:xfrm>
            <a:off x="30480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B953B90-8321-4976-A268-71447E1E7AB5}"/>
              </a:ext>
            </a:extLst>
          </p:cNvPr>
          <p:cNvSpPr/>
          <p:nvPr/>
        </p:nvSpPr>
        <p:spPr>
          <a:xfrm>
            <a:off x="28194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C9C57C9-141A-4C40-9A6D-1F8D36FF7681}"/>
              </a:ext>
            </a:extLst>
          </p:cNvPr>
          <p:cNvSpPr/>
          <p:nvPr/>
        </p:nvSpPr>
        <p:spPr>
          <a:xfrm>
            <a:off x="2590800"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ACA762A-E50F-4B70-ACB7-A62D06873526}"/>
              </a:ext>
            </a:extLst>
          </p:cNvPr>
          <p:cNvSpPr/>
          <p:nvPr/>
        </p:nvSpPr>
        <p:spPr>
          <a:xfrm>
            <a:off x="3505200" y="4040683"/>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DF89E92-66D7-405C-AB11-47204DFF282D}"/>
              </a:ext>
            </a:extLst>
          </p:cNvPr>
          <p:cNvSpPr/>
          <p:nvPr/>
        </p:nvSpPr>
        <p:spPr>
          <a:xfrm>
            <a:off x="3733662"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7DFDBC7-9AA1-45FA-AD3E-D7C2351592C2}"/>
              </a:ext>
            </a:extLst>
          </p:cNvPr>
          <p:cNvSpPr/>
          <p:nvPr/>
        </p:nvSpPr>
        <p:spPr>
          <a:xfrm>
            <a:off x="1445786"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0E380E2-C41C-4FED-BF3E-B9CA2CED848E}"/>
              </a:ext>
            </a:extLst>
          </p:cNvPr>
          <p:cNvSpPr/>
          <p:nvPr/>
        </p:nvSpPr>
        <p:spPr>
          <a:xfrm>
            <a:off x="1676538" y="4040352"/>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A827AC5-B6D0-4A2A-9EA2-34529FB92F4B}"/>
              </a:ext>
            </a:extLst>
          </p:cNvPr>
          <p:cNvSpPr/>
          <p:nvPr/>
        </p:nvSpPr>
        <p:spPr>
          <a:xfrm>
            <a:off x="5011417"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9F9F0BA7-7281-4747-ACD2-E61873557109}"/>
              </a:ext>
            </a:extLst>
          </p:cNvPr>
          <p:cNvSpPr/>
          <p:nvPr/>
        </p:nvSpPr>
        <p:spPr>
          <a:xfrm>
            <a:off x="5238003" y="402805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3176171-CCE9-453C-A840-9595C82D48B4}"/>
              </a:ext>
            </a:extLst>
          </p:cNvPr>
          <p:cNvSpPr/>
          <p:nvPr/>
        </p:nvSpPr>
        <p:spPr>
          <a:xfrm>
            <a:off x="59258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3473276B-87DA-42C2-B2BA-8B16286C0E23}"/>
              </a:ext>
            </a:extLst>
          </p:cNvPr>
          <p:cNvSpPr/>
          <p:nvPr/>
        </p:nvSpPr>
        <p:spPr>
          <a:xfrm>
            <a:off x="63830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33EEBD9A-BA17-477E-9326-B8012A99CAE1}"/>
              </a:ext>
            </a:extLst>
          </p:cNvPr>
          <p:cNvSpPr/>
          <p:nvPr/>
        </p:nvSpPr>
        <p:spPr>
          <a:xfrm>
            <a:off x="61544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7A535CB5-DFDA-471D-A516-412BA52F129D}"/>
              </a:ext>
            </a:extLst>
          </p:cNvPr>
          <p:cNvSpPr/>
          <p:nvPr/>
        </p:nvSpPr>
        <p:spPr>
          <a:xfrm>
            <a:off x="7297417"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8F74A29C-6CD1-4A33-9D3A-C130CEA52E13}"/>
              </a:ext>
            </a:extLst>
          </p:cNvPr>
          <p:cNvSpPr/>
          <p:nvPr/>
        </p:nvSpPr>
        <p:spPr>
          <a:xfrm>
            <a:off x="70688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B82605AF-D8EC-4B55-ADDE-A74AC0647C94}"/>
              </a:ext>
            </a:extLst>
          </p:cNvPr>
          <p:cNvSpPr/>
          <p:nvPr/>
        </p:nvSpPr>
        <p:spPr>
          <a:xfrm>
            <a:off x="6840217" y="4028676"/>
            <a:ext cx="228600" cy="2286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358BF168-F46A-44DB-A682-1ACB922C43A0}"/>
              </a:ext>
            </a:extLst>
          </p:cNvPr>
          <p:cNvSpPr/>
          <p:nvPr/>
        </p:nvSpPr>
        <p:spPr>
          <a:xfrm>
            <a:off x="6611617" y="4028676"/>
            <a:ext cx="228600" cy="228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81C4EE57-AB54-4C70-96A0-C28299B97DEA}"/>
              </a:ext>
            </a:extLst>
          </p:cNvPr>
          <p:cNvSpPr/>
          <p:nvPr/>
        </p:nvSpPr>
        <p:spPr>
          <a:xfrm>
            <a:off x="7526017" y="4029007"/>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A0F5DF16-FE16-44FE-AAA7-AB0C9D8BBA08}"/>
              </a:ext>
            </a:extLst>
          </p:cNvPr>
          <p:cNvSpPr/>
          <p:nvPr/>
        </p:nvSpPr>
        <p:spPr>
          <a:xfrm>
            <a:off x="7754479"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3A61D806-2373-417B-8B3C-370283046EED}"/>
              </a:ext>
            </a:extLst>
          </p:cNvPr>
          <p:cNvSpPr/>
          <p:nvPr/>
        </p:nvSpPr>
        <p:spPr>
          <a:xfrm>
            <a:off x="5466603"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5005ABAE-17E9-4947-84E8-8AECA2DB2588}"/>
              </a:ext>
            </a:extLst>
          </p:cNvPr>
          <p:cNvSpPr/>
          <p:nvPr/>
        </p:nvSpPr>
        <p:spPr>
          <a:xfrm>
            <a:off x="5697355" y="4028676"/>
            <a:ext cx="228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42F299F-2E93-485D-84EA-ACA6E59C44F8}"/>
              </a:ext>
            </a:extLst>
          </p:cNvPr>
          <p:cNvSpPr txBox="1"/>
          <p:nvPr/>
        </p:nvSpPr>
        <p:spPr>
          <a:xfrm>
            <a:off x="3461654" y="4396718"/>
            <a:ext cx="2578463" cy="1200329"/>
          </a:xfrm>
          <a:prstGeom prst="rect">
            <a:avLst/>
          </a:prstGeom>
          <a:noFill/>
        </p:spPr>
        <p:txBody>
          <a:bodyPr wrap="square" rtlCol="0">
            <a:spAutoFit/>
          </a:bodyPr>
          <a:lstStyle/>
          <a:p>
            <a:r>
              <a:rPr lang="en-US" sz="2400" dirty="0"/>
              <a:t>Buffer = 2 cells</a:t>
            </a:r>
          </a:p>
          <a:p>
            <a:r>
              <a:rPr lang="en-US" sz="2400" dirty="0"/>
              <a:t>Smooth drop = 5 ft</a:t>
            </a:r>
          </a:p>
          <a:p>
            <a:r>
              <a:rPr lang="en-US" sz="2400" dirty="0"/>
              <a:t>Sharp drop = 1 ft</a:t>
            </a:r>
          </a:p>
        </p:txBody>
      </p:sp>
      <p:sp>
        <p:nvSpPr>
          <p:cNvPr id="46" name="Oval 45">
            <a:extLst>
              <a:ext uri="{FF2B5EF4-FFF2-40B4-BE49-F238E27FC236}">
                <a16:creationId xmlns:a16="http://schemas.microsoft.com/office/drawing/2014/main" id="{56025BFA-8E9C-4233-B5A4-344BEA6DD1E9}"/>
              </a:ext>
            </a:extLst>
          </p:cNvPr>
          <p:cNvSpPr/>
          <p:nvPr/>
        </p:nvSpPr>
        <p:spPr>
          <a:xfrm>
            <a:off x="2589839" y="2941439"/>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Shape 46">
            <a:extLst>
              <a:ext uri="{FF2B5EF4-FFF2-40B4-BE49-F238E27FC236}">
                <a16:creationId xmlns:a16="http://schemas.microsoft.com/office/drawing/2014/main" id="{EDA78FF5-A6B2-4292-9331-3AEF3CA9FB15}"/>
              </a:ext>
            </a:extLst>
          </p:cNvPr>
          <p:cNvSpPr/>
          <p:nvPr/>
        </p:nvSpPr>
        <p:spPr>
          <a:xfrm>
            <a:off x="990600" y="2217955"/>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Connector 47">
            <a:extLst>
              <a:ext uri="{FF2B5EF4-FFF2-40B4-BE49-F238E27FC236}">
                <a16:creationId xmlns:a16="http://schemas.microsoft.com/office/drawing/2014/main" id="{D7C41224-2932-4AB1-89BD-5F4296CD5056}"/>
              </a:ext>
            </a:extLst>
          </p:cNvPr>
          <p:cNvCxnSpPr/>
          <p:nvPr/>
        </p:nvCxnSpPr>
        <p:spPr>
          <a:xfrm flipH="1">
            <a:off x="918632" y="243108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8A73E0BE-775E-4ECC-A88F-7B1C4776311D}"/>
              </a:ext>
            </a:extLst>
          </p:cNvPr>
          <p:cNvCxnSpPr/>
          <p:nvPr/>
        </p:nvCxnSpPr>
        <p:spPr>
          <a:xfrm flipH="1">
            <a:off x="1167843" y="25046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21837AD1-ED8A-4022-AA39-55D6FB3246A8}"/>
              </a:ext>
            </a:extLst>
          </p:cNvPr>
          <p:cNvCxnSpPr/>
          <p:nvPr/>
        </p:nvCxnSpPr>
        <p:spPr>
          <a:xfrm flipH="1">
            <a:off x="1288734" y="269698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09554C3-09F7-4D2F-A6DA-F13D1C8FCB17}"/>
              </a:ext>
            </a:extLst>
          </p:cNvPr>
          <p:cNvCxnSpPr/>
          <p:nvPr/>
        </p:nvCxnSpPr>
        <p:spPr>
          <a:xfrm flipH="1">
            <a:off x="1390682" y="2888510"/>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77648887-59D9-4270-938B-C6ED9D4FD108}"/>
              </a:ext>
            </a:extLst>
          </p:cNvPr>
          <p:cNvCxnSpPr/>
          <p:nvPr/>
        </p:nvCxnSpPr>
        <p:spPr>
          <a:xfrm flipH="1">
            <a:off x="2655235" y="318958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51A8EB85-6000-4DD6-AECD-6ED26D8C878D}"/>
              </a:ext>
            </a:extLst>
          </p:cNvPr>
          <p:cNvCxnSpPr/>
          <p:nvPr/>
        </p:nvCxnSpPr>
        <p:spPr>
          <a:xfrm flipH="1">
            <a:off x="1508972" y="310688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CB2E1219-8360-4791-AD52-379DA821D6AF}"/>
              </a:ext>
            </a:extLst>
          </p:cNvPr>
          <p:cNvCxnSpPr/>
          <p:nvPr/>
        </p:nvCxnSpPr>
        <p:spPr>
          <a:xfrm flipH="1">
            <a:off x="1663628" y="3297557"/>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80EBD0EB-9FF0-42E7-9227-B944785E969F}"/>
              </a:ext>
            </a:extLst>
          </p:cNvPr>
          <p:cNvCxnSpPr>
            <a:cxnSpLocks/>
          </p:cNvCxnSpPr>
          <p:nvPr/>
        </p:nvCxnSpPr>
        <p:spPr>
          <a:xfrm flipH="1">
            <a:off x="1805828" y="3460969"/>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EDB61C4-66C1-49BA-9995-FBC94A68AFC6}"/>
              </a:ext>
            </a:extLst>
          </p:cNvPr>
          <p:cNvCxnSpPr>
            <a:cxnSpLocks/>
          </p:cNvCxnSpPr>
          <p:nvPr/>
        </p:nvCxnSpPr>
        <p:spPr>
          <a:xfrm>
            <a:off x="2148590" y="3497234"/>
            <a:ext cx="0" cy="224657"/>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8C94096-A5D0-4DE4-B1DD-C75FEDD4DAA9}"/>
              </a:ext>
            </a:extLst>
          </p:cNvPr>
          <p:cNvCxnSpPr/>
          <p:nvPr/>
        </p:nvCxnSpPr>
        <p:spPr>
          <a:xfrm flipH="1">
            <a:off x="2921348" y="3142895"/>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20E83C7A-DC77-4FE2-A367-5EE07217545F}"/>
              </a:ext>
            </a:extLst>
          </p:cNvPr>
          <p:cNvCxnSpPr>
            <a:cxnSpLocks/>
          </p:cNvCxnSpPr>
          <p:nvPr/>
        </p:nvCxnSpPr>
        <p:spPr>
          <a:xfrm>
            <a:off x="3757022" y="2274957"/>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8CD2DE42-2D51-4D5D-88F7-227190A536BB}"/>
              </a:ext>
            </a:extLst>
          </p:cNvPr>
          <p:cNvCxnSpPr>
            <a:cxnSpLocks/>
          </p:cNvCxnSpPr>
          <p:nvPr/>
        </p:nvCxnSpPr>
        <p:spPr>
          <a:xfrm>
            <a:off x="3114910" y="3122093"/>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A7AC50F0-E7AC-4511-9E4A-5C6CF4A1D341}"/>
              </a:ext>
            </a:extLst>
          </p:cNvPr>
          <p:cNvCxnSpPr>
            <a:cxnSpLocks/>
          </p:cNvCxnSpPr>
          <p:nvPr/>
        </p:nvCxnSpPr>
        <p:spPr>
          <a:xfrm>
            <a:off x="3236044" y="291790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038D0A0C-B83C-4F72-8342-38A8D2E2271B}"/>
              </a:ext>
            </a:extLst>
          </p:cNvPr>
          <p:cNvCxnSpPr>
            <a:cxnSpLocks/>
          </p:cNvCxnSpPr>
          <p:nvPr/>
        </p:nvCxnSpPr>
        <p:spPr>
          <a:xfrm>
            <a:off x="3402775" y="2701459"/>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E26A29B0-C6B4-43ED-B066-759A92DFFDB9}"/>
              </a:ext>
            </a:extLst>
          </p:cNvPr>
          <p:cNvCxnSpPr>
            <a:cxnSpLocks/>
          </p:cNvCxnSpPr>
          <p:nvPr/>
        </p:nvCxnSpPr>
        <p:spPr>
          <a:xfrm>
            <a:off x="3570576" y="2439568"/>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95A396E-B8BA-47FC-8921-2CC2434A4B6D}"/>
              </a:ext>
            </a:extLst>
          </p:cNvPr>
          <p:cNvCxnSpPr>
            <a:cxnSpLocks/>
          </p:cNvCxnSpPr>
          <p:nvPr/>
        </p:nvCxnSpPr>
        <p:spPr>
          <a:xfrm>
            <a:off x="2365652" y="3351486"/>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64" name="Oval 63">
            <a:extLst>
              <a:ext uri="{FF2B5EF4-FFF2-40B4-BE49-F238E27FC236}">
                <a16:creationId xmlns:a16="http://schemas.microsoft.com/office/drawing/2014/main" id="{D04D299C-83CB-4858-A74B-310744D632F2}"/>
              </a:ext>
            </a:extLst>
          </p:cNvPr>
          <p:cNvSpPr/>
          <p:nvPr/>
        </p:nvSpPr>
        <p:spPr>
          <a:xfrm>
            <a:off x="6598911" y="2942148"/>
            <a:ext cx="133350" cy="1301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Freeform: Shape 64">
            <a:extLst>
              <a:ext uri="{FF2B5EF4-FFF2-40B4-BE49-F238E27FC236}">
                <a16:creationId xmlns:a16="http://schemas.microsoft.com/office/drawing/2014/main" id="{E8760871-83EE-48A1-9F73-C1857A70FDD7}"/>
              </a:ext>
            </a:extLst>
          </p:cNvPr>
          <p:cNvSpPr/>
          <p:nvPr/>
        </p:nvSpPr>
        <p:spPr>
          <a:xfrm>
            <a:off x="4999672" y="2209139"/>
            <a:ext cx="2920620" cy="1280701"/>
          </a:xfrm>
          <a:custGeom>
            <a:avLst/>
            <a:gdLst>
              <a:gd name="connsiteX0" fmla="*/ 0 w 2920620"/>
              <a:gd name="connsiteY0" fmla="*/ 187809 h 1280701"/>
              <a:gd name="connsiteX1" fmla="*/ 300250 w 2920620"/>
              <a:gd name="connsiteY1" fmla="*/ 276520 h 1280701"/>
              <a:gd name="connsiteX2" fmla="*/ 545910 w 2920620"/>
              <a:gd name="connsiteY2" fmla="*/ 692777 h 1280701"/>
              <a:gd name="connsiteX3" fmla="*/ 880280 w 2920620"/>
              <a:gd name="connsiteY3" fmla="*/ 1156800 h 1280701"/>
              <a:gd name="connsiteX4" fmla="*/ 1044053 w 2920620"/>
              <a:gd name="connsiteY4" fmla="*/ 1279630 h 1280701"/>
              <a:gd name="connsiteX5" fmla="*/ 1303361 w 2920620"/>
              <a:gd name="connsiteY5" fmla="*/ 1204568 h 1280701"/>
              <a:gd name="connsiteX6" fmla="*/ 1535373 w 2920620"/>
              <a:gd name="connsiteY6" fmla="*/ 1006675 h 1280701"/>
              <a:gd name="connsiteX7" fmla="*/ 1883391 w 2920620"/>
              <a:gd name="connsiteY7" fmla="*/ 965732 h 1280701"/>
              <a:gd name="connsiteX8" fmla="*/ 2094931 w 2920620"/>
              <a:gd name="connsiteY8" fmla="*/ 917965 h 1280701"/>
              <a:gd name="connsiteX9" fmla="*/ 2197289 w 2920620"/>
              <a:gd name="connsiteY9" fmla="*/ 733720 h 1280701"/>
              <a:gd name="connsiteX10" fmla="*/ 2490716 w 2920620"/>
              <a:gd name="connsiteY10" fmla="*/ 317463 h 1280701"/>
              <a:gd name="connsiteX11" fmla="*/ 2750023 w 2920620"/>
              <a:gd name="connsiteY11" fmla="*/ 37684 h 1280701"/>
              <a:gd name="connsiteX12" fmla="*/ 2920620 w 2920620"/>
              <a:gd name="connsiteY12" fmla="*/ 10388 h 128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0620" h="1280701">
                <a:moveTo>
                  <a:pt x="0" y="187809"/>
                </a:moveTo>
                <a:cubicBezTo>
                  <a:pt x="104632" y="190084"/>
                  <a:pt x="209265" y="192359"/>
                  <a:pt x="300250" y="276520"/>
                </a:cubicBezTo>
                <a:cubicBezTo>
                  <a:pt x="391235" y="360681"/>
                  <a:pt x="449238" y="546064"/>
                  <a:pt x="545910" y="692777"/>
                </a:cubicBezTo>
                <a:cubicBezTo>
                  <a:pt x="642582" y="839490"/>
                  <a:pt x="797256" y="1058991"/>
                  <a:pt x="880280" y="1156800"/>
                </a:cubicBezTo>
                <a:cubicBezTo>
                  <a:pt x="963304" y="1254609"/>
                  <a:pt x="973540" y="1271669"/>
                  <a:pt x="1044053" y="1279630"/>
                </a:cubicBezTo>
                <a:cubicBezTo>
                  <a:pt x="1114566" y="1287591"/>
                  <a:pt x="1221474" y="1250061"/>
                  <a:pt x="1303361" y="1204568"/>
                </a:cubicBezTo>
                <a:cubicBezTo>
                  <a:pt x="1385248" y="1159076"/>
                  <a:pt x="1438701" y="1046481"/>
                  <a:pt x="1535373" y="1006675"/>
                </a:cubicBezTo>
                <a:cubicBezTo>
                  <a:pt x="1632045" y="966869"/>
                  <a:pt x="1790131" y="980517"/>
                  <a:pt x="1883391" y="965732"/>
                </a:cubicBezTo>
                <a:cubicBezTo>
                  <a:pt x="1976651" y="950947"/>
                  <a:pt x="2042615" y="956634"/>
                  <a:pt x="2094931" y="917965"/>
                </a:cubicBezTo>
                <a:cubicBezTo>
                  <a:pt x="2147247" y="879296"/>
                  <a:pt x="2131325" y="833804"/>
                  <a:pt x="2197289" y="733720"/>
                </a:cubicBezTo>
                <a:cubicBezTo>
                  <a:pt x="2263253" y="633636"/>
                  <a:pt x="2398594" y="433469"/>
                  <a:pt x="2490716" y="317463"/>
                </a:cubicBezTo>
                <a:cubicBezTo>
                  <a:pt x="2582838" y="201457"/>
                  <a:pt x="2678372" y="88863"/>
                  <a:pt x="2750023" y="37684"/>
                </a:cubicBezTo>
                <a:cubicBezTo>
                  <a:pt x="2821674" y="-13495"/>
                  <a:pt x="2871147" y="-1554"/>
                  <a:pt x="2920620" y="10388"/>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Straight Connector 65">
            <a:extLst>
              <a:ext uri="{FF2B5EF4-FFF2-40B4-BE49-F238E27FC236}">
                <a16:creationId xmlns:a16="http://schemas.microsoft.com/office/drawing/2014/main" id="{C68971A6-C288-493D-A153-C1647E95338B}"/>
              </a:ext>
            </a:extLst>
          </p:cNvPr>
          <p:cNvCxnSpPr/>
          <p:nvPr/>
        </p:nvCxnSpPr>
        <p:spPr>
          <a:xfrm flipH="1">
            <a:off x="4927704" y="242227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D6558A82-C4E1-4EED-9300-D497916B8178}"/>
              </a:ext>
            </a:extLst>
          </p:cNvPr>
          <p:cNvCxnSpPr/>
          <p:nvPr/>
        </p:nvCxnSpPr>
        <p:spPr>
          <a:xfrm flipH="1">
            <a:off x="5176915" y="2495853"/>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8062EE8A-CCBF-4AFC-BBF5-950FEFE47581}"/>
              </a:ext>
            </a:extLst>
          </p:cNvPr>
          <p:cNvCxnSpPr/>
          <p:nvPr/>
        </p:nvCxnSpPr>
        <p:spPr>
          <a:xfrm flipH="1">
            <a:off x="5297806" y="2688164"/>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CBB05A50-BDF9-46C8-AD20-FF234F5D96AF}"/>
              </a:ext>
            </a:extLst>
          </p:cNvPr>
          <p:cNvCxnSpPr/>
          <p:nvPr/>
        </p:nvCxnSpPr>
        <p:spPr>
          <a:xfrm flipH="1">
            <a:off x="5399754" y="2879694"/>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97004043-4AF2-452E-BF2C-1F3007C61C30}"/>
              </a:ext>
            </a:extLst>
          </p:cNvPr>
          <p:cNvCxnSpPr/>
          <p:nvPr/>
        </p:nvCxnSpPr>
        <p:spPr>
          <a:xfrm flipH="1">
            <a:off x="5518044" y="3098073"/>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3A541719-719A-45D3-8916-4E9EA903EF5C}"/>
              </a:ext>
            </a:extLst>
          </p:cNvPr>
          <p:cNvCxnSpPr/>
          <p:nvPr/>
        </p:nvCxnSpPr>
        <p:spPr>
          <a:xfrm flipH="1">
            <a:off x="5672700" y="3288741"/>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80FD42B2-7A2C-429D-AC94-433B2EE06CEC}"/>
              </a:ext>
            </a:extLst>
          </p:cNvPr>
          <p:cNvCxnSpPr>
            <a:cxnSpLocks/>
          </p:cNvCxnSpPr>
          <p:nvPr/>
        </p:nvCxnSpPr>
        <p:spPr>
          <a:xfrm flipH="1">
            <a:off x="5814900" y="3452153"/>
            <a:ext cx="154414" cy="245932"/>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1A008965-EA58-4F72-AC22-D6DDA19297E4}"/>
              </a:ext>
            </a:extLst>
          </p:cNvPr>
          <p:cNvCxnSpPr>
            <a:cxnSpLocks/>
          </p:cNvCxnSpPr>
          <p:nvPr/>
        </p:nvCxnSpPr>
        <p:spPr>
          <a:xfrm>
            <a:off x="7766094" y="2266141"/>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7ADA3003-D599-47D6-B640-D7E92CA6E170}"/>
              </a:ext>
            </a:extLst>
          </p:cNvPr>
          <p:cNvCxnSpPr>
            <a:cxnSpLocks/>
          </p:cNvCxnSpPr>
          <p:nvPr/>
        </p:nvCxnSpPr>
        <p:spPr>
          <a:xfrm>
            <a:off x="7123982" y="3113277"/>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05A6757D-9DD1-48C6-A62D-119DF3CC1766}"/>
              </a:ext>
            </a:extLst>
          </p:cNvPr>
          <p:cNvCxnSpPr>
            <a:cxnSpLocks/>
          </p:cNvCxnSpPr>
          <p:nvPr/>
        </p:nvCxnSpPr>
        <p:spPr>
          <a:xfrm>
            <a:off x="7245116" y="2909093"/>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073CC1B1-1587-4A42-9220-D5040FB54A7C}"/>
              </a:ext>
            </a:extLst>
          </p:cNvPr>
          <p:cNvCxnSpPr>
            <a:cxnSpLocks/>
          </p:cNvCxnSpPr>
          <p:nvPr/>
        </p:nvCxnSpPr>
        <p:spPr>
          <a:xfrm>
            <a:off x="7411847" y="2692643"/>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25F521AC-FDA7-4E02-A43D-58374C089554}"/>
              </a:ext>
            </a:extLst>
          </p:cNvPr>
          <p:cNvCxnSpPr>
            <a:cxnSpLocks/>
          </p:cNvCxnSpPr>
          <p:nvPr/>
        </p:nvCxnSpPr>
        <p:spPr>
          <a:xfrm>
            <a:off x="7579648" y="2430752"/>
            <a:ext cx="170515" cy="243404"/>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DEFD0069-73BB-4340-8FE2-90281B0050C4}"/>
              </a:ext>
            </a:extLst>
          </p:cNvPr>
          <p:cNvCxnSpPr>
            <a:cxnSpLocks/>
          </p:cNvCxnSpPr>
          <p:nvPr/>
        </p:nvCxnSpPr>
        <p:spPr>
          <a:xfrm>
            <a:off x="7750163" y="3129101"/>
            <a:ext cx="0" cy="599798"/>
          </a:xfrm>
          <a:prstGeom prst="line">
            <a:avLst/>
          </a:prstGeom>
          <a:ln w="15875"/>
        </p:spPr>
        <p:style>
          <a:lnRef idx="1">
            <a:schemeClr val="dk1"/>
          </a:lnRef>
          <a:fillRef idx="0">
            <a:schemeClr val="dk1"/>
          </a:fillRef>
          <a:effectRef idx="0">
            <a:schemeClr val="dk1"/>
          </a:effectRef>
          <a:fontRef idx="minor">
            <a:schemeClr val="tx1"/>
          </a:fontRef>
        </p:style>
      </p:cxnSp>
      <p:cxnSp>
        <p:nvCxnSpPr>
          <p:cNvPr id="70" name="Straight Connector 69">
            <a:extLst>
              <a:ext uri="{FF2B5EF4-FFF2-40B4-BE49-F238E27FC236}">
                <a16:creationId xmlns:a16="http://schemas.microsoft.com/office/drawing/2014/main" id="{87A4AA87-83B7-4EE3-A075-08FD73BA8AA5}"/>
              </a:ext>
            </a:extLst>
          </p:cNvPr>
          <p:cNvCxnSpPr>
            <a:cxnSpLocks/>
          </p:cNvCxnSpPr>
          <p:nvPr/>
        </p:nvCxnSpPr>
        <p:spPr>
          <a:xfrm flipH="1">
            <a:off x="7664579" y="3132439"/>
            <a:ext cx="164947" cy="0"/>
          </a:xfrm>
          <a:prstGeom prst="line">
            <a:avLst/>
          </a:prstGeom>
          <a:ln w="15875"/>
        </p:spPr>
        <p:style>
          <a:lnRef idx="1">
            <a:schemeClr val="dk1"/>
          </a:lnRef>
          <a:fillRef idx="0">
            <a:schemeClr val="dk1"/>
          </a:fillRef>
          <a:effectRef idx="0">
            <a:schemeClr val="dk1"/>
          </a:effectRef>
          <a:fontRef idx="minor">
            <a:schemeClr val="tx1"/>
          </a:fontRef>
        </p:style>
      </p:cxnSp>
      <p:cxnSp>
        <p:nvCxnSpPr>
          <p:cNvPr id="74" name="Straight Connector 73">
            <a:extLst>
              <a:ext uri="{FF2B5EF4-FFF2-40B4-BE49-F238E27FC236}">
                <a16:creationId xmlns:a16="http://schemas.microsoft.com/office/drawing/2014/main" id="{5E73D11A-A3CF-4468-AAAD-68A78B24A174}"/>
              </a:ext>
            </a:extLst>
          </p:cNvPr>
          <p:cNvCxnSpPr>
            <a:cxnSpLocks/>
          </p:cNvCxnSpPr>
          <p:nvPr/>
        </p:nvCxnSpPr>
        <p:spPr>
          <a:xfrm flipH="1">
            <a:off x="7667689" y="3737138"/>
            <a:ext cx="164947" cy="0"/>
          </a:xfrm>
          <a:prstGeom prst="line">
            <a:avLst/>
          </a:prstGeom>
          <a:ln w="15875"/>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B8009992-5A8E-45DB-BE69-363CBA85565D}"/>
              </a:ext>
            </a:extLst>
          </p:cNvPr>
          <p:cNvCxnSpPr>
            <a:cxnSpLocks/>
          </p:cNvCxnSpPr>
          <p:nvPr/>
        </p:nvCxnSpPr>
        <p:spPr>
          <a:xfrm flipH="1">
            <a:off x="7662385" y="3615161"/>
            <a:ext cx="164947" cy="0"/>
          </a:xfrm>
          <a:prstGeom prst="line">
            <a:avLst/>
          </a:prstGeom>
          <a:ln w="15875"/>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3AE83F8A-9C7D-4E23-823E-303AB73B09E4}"/>
              </a:ext>
            </a:extLst>
          </p:cNvPr>
          <p:cNvSpPr txBox="1"/>
          <p:nvPr/>
        </p:nvSpPr>
        <p:spPr>
          <a:xfrm>
            <a:off x="7767744" y="3229855"/>
            <a:ext cx="438086" cy="276999"/>
          </a:xfrm>
          <a:prstGeom prst="rect">
            <a:avLst/>
          </a:prstGeom>
          <a:noFill/>
        </p:spPr>
        <p:txBody>
          <a:bodyPr wrap="square" rtlCol="0">
            <a:spAutoFit/>
          </a:bodyPr>
          <a:lstStyle/>
          <a:p>
            <a:r>
              <a:rPr lang="en-US" sz="1200" dirty="0"/>
              <a:t>5 ft</a:t>
            </a:r>
          </a:p>
        </p:txBody>
      </p:sp>
      <p:sp>
        <p:nvSpPr>
          <p:cNvPr id="81" name="TextBox 80">
            <a:extLst>
              <a:ext uri="{FF2B5EF4-FFF2-40B4-BE49-F238E27FC236}">
                <a16:creationId xmlns:a16="http://schemas.microsoft.com/office/drawing/2014/main" id="{1F2F727A-786C-4D87-9BD8-CE560EAE1AE1}"/>
              </a:ext>
            </a:extLst>
          </p:cNvPr>
          <p:cNvSpPr txBox="1"/>
          <p:nvPr/>
        </p:nvSpPr>
        <p:spPr>
          <a:xfrm>
            <a:off x="7767744" y="3518638"/>
            <a:ext cx="438086" cy="276999"/>
          </a:xfrm>
          <a:prstGeom prst="rect">
            <a:avLst/>
          </a:prstGeom>
          <a:noFill/>
        </p:spPr>
        <p:txBody>
          <a:bodyPr wrap="square" rtlCol="0">
            <a:spAutoFit/>
          </a:bodyPr>
          <a:lstStyle/>
          <a:p>
            <a:r>
              <a:rPr lang="en-US" sz="1200" dirty="0"/>
              <a:t>1 ft</a:t>
            </a:r>
          </a:p>
        </p:txBody>
      </p:sp>
    </p:spTree>
    <p:extLst>
      <p:ext uri="{BB962C8B-B14F-4D97-AF65-F5344CB8AC3E}">
        <p14:creationId xmlns:p14="http://schemas.microsoft.com/office/powerpoint/2010/main" val="23030645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a:bodyPr>
          <a:lstStyle/>
          <a:p>
            <a:r>
              <a:rPr lang="en-US" sz="4000" dirty="0"/>
              <a:t>Building Walls and Burning Streams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37</a:t>
            </a:fld>
            <a:endParaRPr lang="en-US"/>
          </a:p>
        </p:txBody>
      </p:sp>
      <p:pic>
        <p:nvPicPr>
          <p:cNvPr id="1026" name="Picture 2">
            <a:extLst>
              <a:ext uri="{FF2B5EF4-FFF2-40B4-BE49-F238E27FC236}">
                <a16:creationId xmlns:a16="http://schemas.microsoft.com/office/drawing/2014/main" id="{8D87AC10-E58D-4BEE-B8D5-36C0268BAE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9765" y="1825911"/>
            <a:ext cx="5200671" cy="320617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Oval 1">
            <a:extLst>
              <a:ext uri="{FF2B5EF4-FFF2-40B4-BE49-F238E27FC236}">
                <a16:creationId xmlns:a16="http://schemas.microsoft.com/office/drawing/2014/main" id="{6E7B614B-D2EF-DB01-3F0E-4A68FFE57B94}"/>
              </a:ext>
            </a:extLst>
          </p:cNvPr>
          <p:cNvSpPr/>
          <p:nvPr/>
        </p:nvSpPr>
        <p:spPr>
          <a:xfrm>
            <a:off x="2514600" y="4246272"/>
            <a:ext cx="1066800" cy="1078356"/>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BCC82A46-8671-0AD2-5402-9B8FC734FC2D}"/>
              </a:ext>
            </a:extLst>
          </p:cNvPr>
          <p:cNvSpPr txBox="1"/>
          <p:nvPr/>
        </p:nvSpPr>
        <p:spPr>
          <a:xfrm>
            <a:off x="342900" y="5324628"/>
            <a:ext cx="8458200" cy="923330"/>
          </a:xfrm>
          <a:prstGeom prst="rect">
            <a:avLst/>
          </a:prstGeom>
          <a:noFill/>
        </p:spPr>
        <p:txBody>
          <a:bodyPr wrap="square" rtlCol="0">
            <a:spAutoFit/>
          </a:bodyPr>
          <a:lstStyle/>
          <a:p>
            <a:r>
              <a:rPr lang="en-US" sz="1800" b="0" i="0" kern="1200" dirty="0">
                <a:solidFill>
                  <a:schemeClr val="tx1"/>
                </a:solidFill>
                <a:effectLst/>
                <a:latin typeface="+mn-lt"/>
                <a:ea typeface="+mn-ea"/>
                <a:cs typeface="+mn-cs"/>
              </a:rPr>
              <a:t>If you desire to build walls but do not wish to burn streams, </a:t>
            </a:r>
            <a:r>
              <a:rPr lang="en-US" sz="1800" b="1" i="0" kern="1200" dirty="0">
                <a:solidFill>
                  <a:srgbClr val="FF0000"/>
                </a:solidFill>
                <a:effectLst/>
                <a:latin typeface="+mn-lt"/>
                <a:ea typeface="+mn-ea"/>
                <a:cs typeface="+mn-cs"/>
              </a:rPr>
              <a:t>I would highly recommend that you input a burn streams filename but leave the other burn streams inputs at 0 so that your walls are breached at the subbasin outlets.</a:t>
            </a:r>
            <a:endParaRPr lang="en-US" dirty="0"/>
          </a:p>
        </p:txBody>
      </p:sp>
    </p:spTree>
    <p:extLst>
      <p:ext uri="{BB962C8B-B14F-4D97-AF65-F5344CB8AC3E}">
        <p14:creationId xmlns:p14="http://schemas.microsoft.com/office/powerpoint/2010/main" val="7147258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a:bodyPr>
          <a:lstStyle/>
          <a:p>
            <a:r>
              <a:rPr lang="en-US" sz="4000" dirty="0"/>
              <a:t>Tips for Building Walls and Burning Streams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38</a:t>
            </a:fld>
            <a:endParaRPr lang="en-US"/>
          </a:p>
        </p:txBody>
      </p:sp>
      <p:sp>
        <p:nvSpPr>
          <p:cNvPr id="7" name="Text Box 5">
            <a:extLst>
              <a:ext uri="{FF2B5EF4-FFF2-40B4-BE49-F238E27FC236}">
                <a16:creationId xmlns:a16="http://schemas.microsoft.com/office/drawing/2014/main" id="{CF94EB32-DBDB-4452-9B88-781E03E98261}"/>
              </a:ext>
            </a:extLst>
          </p:cNvPr>
          <p:cNvSpPr txBox="1">
            <a:spLocks noChangeArrowheads="1"/>
          </p:cNvSpPr>
          <p:nvPr/>
        </p:nvSpPr>
        <p:spPr bwMode="auto">
          <a:xfrm>
            <a:off x="161062" y="1938320"/>
            <a:ext cx="3329745" cy="4708981"/>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b="1" dirty="0"/>
              <a:t>Smaller buff</a:t>
            </a:r>
            <a:r>
              <a:rPr lang="en-US" sz="2000" dirty="0"/>
              <a:t>ers result in faster run times.</a:t>
            </a:r>
          </a:p>
          <a:p>
            <a:pPr marL="342900" indent="-342900">
              <a:spcBef>
                <a:spcPct val="50000"/>
              </a:spcBef>
              <a:buFont typeface="Arial" panose="020B0604020202020204" pitchFamily="34" charset="0"/>
              <a:buChar char="•"/>
            </a:pPr>
            <a:r>
              <a:rPr lang="en-US" sz="2000" b="1" dirty="0"/>
              <a:t>Clip</a:t>
            </a:r>
            <a:r>
              <a:rPr lang="en-US" sz="2000" dirty="0"/>
              <a:t> geospatial data to your modeling domain.</a:t>
            </a:r>
          </a:p>
          <a:p>
            <a:pPr marL="342900" indent="-342900">
              <a:spcBef>
                <a:spcPct val="50000"/>
              </a:spcBef>
              <a:buFont typeface="Arial" panose="020B0604020202020204" pitchFamily="34" charset="0"/>
              <a:buChar char="•"/>
            </a:pPr>
            <a:r>
              <a:rPr lang="en-US" sz="2000" dirty="0"/>
              <a:t>Take advantage of your </a:t>
            </a:r>
            <a:r>
              <a:rPr lang="en-US" sz="2000" b="1" dirty="0"/>
              <a:t>CPU’s cores</a:t>
            </a:r>
            <a:r>
              <a:rPr lang="en-US" sz="2000" dirty="0"/>
              <a:t>. The default settings can be changed by clicking </a:t>
            </a:r>
            <a:r>
              <a:rPr lang="en-US" sz="2000" dirty="0" err="1"/>
              <a:t>Tools|Defaults</a:t>
            </a:r>
            <a:r>
              <a:rPr lang="en-US" sz="2000" dirty="0"/>
              <a:t>.</a:t>
            </a:r>
          </a:p>
          <a:p>
            <a:pPr marL="342900" indent="-342900">
              <a:spcBef>
                <a:spcPct val="50000"/>
              </a:spcBef>
              <a:buFont typeface="Arial" panose="020B0604020202020204" pitchFamily="34" charset="0"/>
              <a:buChar char="•"/>
            </a:pPr>
            <a:r>
              <a:rPr lang="en-US" sz="2000" dirty="0"/>
              <a:t>Make sure the stream layer extends outside of the terrain – water needs to flow off the terrain.</a:t>
            </a:r>
          </a:p>
          <a:p>
            <a:pPr marL="342900" indent="-342900">
              <a:spcBef>
                <a:spcPct val="50000"/>
              </a:spcBef>
              <a:buFont typeface="Arial" panose="020B0604020202020204" pitchFamily="34" charset="0"/>
              <a:buChar char="•"/>
            </a:pPr>
            <a:endParaRPr lang="en-US" sz="2000" dirty="0"/>
          </a:p>
        </p:txBody>
      </p:sp>
      <p:pic>
        <p:nvPicPr>
          <p:cNvPr id="2" name="Picture 1">
            <a:extLst>
              <a:ext uri="{FF2B5EF4-FFF2-40B4-BE49-F238E27FC236}">
                <a16:creationId xmlns:a16="http://schemas.microsoft.com/office/drawing/2014/main" id="{A7871040-1C89-4865-A913-2DBEDAD4F62E}"/>
              </a:ext>
            </a:extLst>
          </p:cNvPr>
          <p:cNvPicPr>
            <a:picLocks noChangeAspect="1"/>
          </p:cNvPicPr>
          <p:nvPr/>
        </p:nvPicPr>
        <p:blipFill>
          <a:blip r:embed="rId3"/>
          <a:stretch>
            <a:fillRect/>
          </a:stretch>
        </p:blipFill>
        <p:spPr>
          <a:xfrm>
            <a:off x="3504274" y="2238379"/>
            <a:ext cx="3115195" cy="2820407"/>
          </a:xfrm>
          <a:prstGeom prst="rect">
            <a:avLst/>
          </a:prstGeom>
        </p:spPr>
      </p:pic>
      <p:pic>
        <p:nvPicPr>
          <p:cNvPr id="3" name="Picture 2">
            <a:extLst>
              <a:ext uri="{FF2B5EF4-FFF2-40B4-BE49-F238E27FC236}">
                <a16:creationId xmlns:a16="http://schemas.microsoft.com/office/drawing/2014/main" id="{DA9E3CCC-962A-47CC-8631-CFB2DB44897F}"/>
              </a:ext>
            </a:extLst>
          </p:cNvPr>
          <p:cNvPicPr>
            <a:picLocks noChangeAspect="1"/>
          </p:cNvPicPr>
          <p:nvPr/>
        </p:nvPicPr>
        <p:blipFill>
          <a:blip r:embed="rId4"/>
          <a:stretch>
            <a:fillRect/>
          </a:stretch>
        </p:blipFill>
        <p:spPr>
          <a:xfrm>
            <a:off x="6659398" y="2217422"/>
            <a:ext cx="2311414" cy="2862322"/>
          </a:xfrm>
          <a:prstGeom prst="rect">
            <a:avLst/>
          </a:prstGeom>
        </p:spPr>
      </p:pic>
      <p:cxnSp>
        <p:nvCxnSpPr>
          <p:cNvPr id="5" name="Straight Arrow Connector 4">
            <a:extLst>
              <a:ext uri="{FF2B5EF4-FFF2-40B4-BE49-F238E27FC236}">
                <a16:creationId xmlns:a16="http://schemas.microsoft.com/office/drawing/2014/main" id="{89333937-705B-441C-A4F1-77E2840D46C6}"/>
              </a:ext>
            </a:extLst>
          </p:cNvPr>
          <p:cNvCxnSpPr/>
          <p:nvPr/>
        </p:nvCxnSpPr>
        <p:spPr>
          <a:xfrm flipV="1">
            <a:off x="3200400" y="4495800"/>
            <a:ext cx="548640" cy="1143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36419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dirty="0" err="1"/>
              <a:t>Georeference</a:t>
            </a:r>
            <a:r>
              <a:rPr lang="en-US" dirty="0"/>
              <a:t> Elements using Shapefiles</a:t>
            </a:r>
          </a:p>
          <a:p>
            <a:r>
              <a:rPr lang="en-US" dirty="0"/>
              <a:t>Terrain Data and other Helpful GIS Datasets</a:t>
            </a:r>
          </a:p>
          <a:p>
            <a:r>
              <a:rPr lang="en-US" dirty="0"/>
              <a:t>HEC-HMS GIS Data Management</a:t>
            </a:r>
          </a:p>
          <a:p>
            <a:r>
              <a:rPr lang="en-US" dirty="0"/>
              <a:t>Building Walls and Burning Streams</a:t>
            </a:r>
          </a:p>
          <a:p>
            <a:r>
              <a:rPr lang="en-US" b="1" dirty="0"/>
              <a:t>Automated Subbasin and Reach Delineation</a:t>
            </a:r>
          </a:p>
          <a:p>
            <a:r>
              <a:rPr lang="en-US" dirty="0"/>
              <a:t>Customize Subbasin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39</a:t>
            </a:fld>
            <a:endParaRPr lang="en-US"/>
          </a:p>
        </p:txBody>
      </p:sp>
    </p:spTree>
    <p:extLst>
      <p:ext uri="{BB962C8B-B14F-4D97-AF65-F5344CB8AC3E}">
        <p14:creationId xmlns:p14="http://schemas.microsoft.com/office/powerpoint/2010/main" val="29242619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Georeference Existing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4</a:t>
            </a:fld>
            <a:endParaRPr lang="en-US"/>
          </a:p>
        </p:txBody>
      </p:sp>
      <p:pic>
        <p:nvPicPr>
          <p:cNvPr id="2" name="Picture 1"/>
          <p:cNvPicPr>
            <a:picLocks noChangeAspect="1"/>
          </p:cNvPicPr>
          <p:nvPr/>
        </p:nvPicPr>
        <p:blipFill>
          <a:blip r:embed="rId3"/>
          <a:stretch>
            <a:fillRect/>
          </a:stretch>
        </p:blipFill>
        <p:spPr>
          <a:xfrm>
            <a:off x="2371656" y="2138927"/>
            <a:ext cx="3536026" cy="1855739"/>
          </a:xfrm>
          <a:prstGeom prst="rect">
            <a:avLst/>
          </a:prstGeom>
          <a:ln>
            <a:solidFill>
              <a:schemeClr val="tx1"/>
            </a:solidFill>
          </a:ln>
        </p:spPr>
      </p:pic>
      <p:pic>
        <p:nvPicPr>
          <p:cNvPr id="3" name="Picture 2"/>
          <p:cNvPicPr>
            <a:picLocks noChangeAspect="1"/>
          </p:cNvPicPr>
          <p:nvPr/>
        </p:nvPicPr>
        <p:blipFill>
          <a:blip r:embed="rId4"/>
          <a:stretch>
            <a:fillRect/>
          </a:stretch>
        </p:blipFill>
        <p:spPr>
          <a:xfrm>
            <a:off x="3184987" y="3459310"/>
            <a:ext cx="3536026" cy="1855739"/>
          </a:xfrm>
          <a:prstGeom prst="rect">
            <a:avLst/>
          </a:prstGeom>
          <a:ln>
            <a:solidFill>
              <a:schemeClr val="tx1"/>
            </a:solidFill>
          </a:ln>
        </p:spPr>
      </p:pic>
      <p:pic>
        <p:nvPicPr>
          <p:cNvPr id="4" name="Picture 3"/>
          <p:cNvPicPr>
            <a:picLocks noChangeAspect="1"/>
          </p:cNvPicPr>
          <p:nvPr/>
        </p:nvPicPr>
        <p:blipFill>
          <a:blip r:embed="rId5"/>
          <a:stretch>
            <a:fillRect/>
          </a:stretch>
        </p:blipFill>
        <p:spPr>
          <a:xfrm>
            <a:off x="3998318" y="4854218"/>
            <a:ext cx="3536026" cy="1855739"/>
          </a:xfrm>
          <a:prstGeom prst="rect">
            <a:avLst/>
          </a:prstGeom>
          <a:ln>
            <a:solidFill>
              <a:schemeClr val="tx1"/>
            </a:solidFill>
          </a:ln>
        </p:spPr>
      </p:pic>
      <p:pic>
        <p:nvPicPr>
          <p:cNvPr id="2050" name="Picture 2">
            <a:extLst>
              <a:ext uri="{FF2B5EF4-FFF2-40B4-BE49-F238E27FC236}">
                <a16:creationId xmlns:a16="http://schemas.microsoft.com/office/drawing/2014/main" id="{D099F764-FF43-40B5-961A-559BA3F5D88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6442" y="2110853"/>
            <a:ext cx="2081495" cy="39337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A9D2D375-690D-88FB-AE3F-951C8B465800}"/>
              </a:ext>
            </a:extLst>
          </p:cNvPr>
          <p:cNvSpPr/>
          <p:nvPr/>
        </p:nvSpPr>
        <p:spPr>
          <a:xfrm>
            <a:off x="3998318" y="5159018"/>
            <a:ext cx="3536026" cy="48763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2482363-FC7B-1211-9C22-E794E9080B3F}"/>
              </a:ext>
            </a:extLst>
          </p:cNvPr>
          <p:cNvSpPr txBox="1"/>
          <p:nvPr/>
        </p:nvSpPr>
        <p:spPr>
          <a:xfrm>
            <a:off x="6982264" y="3385959"/>
            <a:ext cx="2041442" cy="830997"/>
          </a:xfrm>
          <a:prstGeom prst="wedgeRectCallout">
            <a:avLst>
              <a:gd name="adj1" fmla="val -53121"/>
              <a:gd name="adj2" fmla="val 162733"/>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b="1" dirty="0">
                <a:solidFill>
                  <a:srgbClr val="FF0000"/>
                </a:solidFill>
              </a:rPr>
              <a:t>Element names must match shapefile attribute table</a:t>
            </a:r>
          </a:p>
        </p:txBody>
      </p:sp>
      <p:sp>
        <p:nvSpPr>
          <p:cNvPr id="7" name="Rectangle 6">
            <a:extLst>
              <a:ext uri="{FF2B5EF4-FFF2-40B4-BE49-F238E27FC236}">
                <a16:creationId xmlns:a16="http://schemas.microsoft.com/office/drawing/2014/main" id="{499CD18D-A38A-355D-21A1-A446105E8FE5}"/>
              </a:ext>
            </a:extLst>
          </p:cNvPr>
          <p:cNvSpPr/>
          <p:nvPr/>
        </p:nvSpPr>
        <p:spPr>
          <a:xfrm>
            <a:off x="136442" y="4854218"/>
            <a:ext cx="2081495" cy="3048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71825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Footer Placeholder 22"/>
          <p:cNvSpPr>
            <a:spLocks noGrp="1"/>
          </p:cNvSpPr>
          <p:nvPr>
            <p:ph type="ftr" sz="quarter" idx="11"/>
          </p:nvPr>
        </p:nvSpPr>
        <p:spPr>
          <a:noFill/>
        </p:spPr>
        <p:txBody>
          <a:bodyPr/>
          <a:lstStyle/>
          <a:p>
            <a:r>
              <a:rPr lang="en-US"/>
              <a:t>Hydrologic Engineering Center</a:t>
            </a:r>
          </a:p>
        </p:txBody>
      </p:sp>
      <p:sp>
        <p:nvSpPr>
          <p:cNvPr id="9218" name="Slide Number Placeholder 5"/>
          <p:cNvSpPr>
            <a:spLocks noGrp="1"/>
          </p:cNvSpPr>
          <p:nvPr>
            <p:ph type="sldNum" sz="quarter" idx="12"/>
          </p:nvPr>
        </p:nvSpPr>
        <p:spPr>
          <a:xfrm>
            <a:off x="6921986" y="6364736"/>
            <a:ext cx="2133600" cy="365125"/>
          </a:xfrm>
          <a:prstGeom prst="rect">
            <a:avLst/>
          </a:prstGeom>
        </p:spPr>
        <p:txBody>
          <a:bodyPr/>
          <a:lstStyle/>
          <a:p>
            <a:fld id="{4108E0E0-9646-4A4E-A741-84E00DE05E10}" type="slidenum">
              <a:rPr lang="en-US" smtClean="0"/>
              <a:pPr/>
              <a:t>40</a:t>
            </a:fld>
            <a:endParaRPr lang="en-US"/>
          </a:p>
        </p:txBody>
      </p:sp>
      <p:sp>
        <p:nvSpPr>
          <p:cNvPr id="27" name="Text Box 5"/>
          <p:cNvSpPr txBox="1">
            <a:spLocks noChangeArrowheads="1"/>
          </p:cNvSpPr>
          <p:nvPr/>
        </p:nvSpPr>
        <p:spPr bwMode="auto">
          <a:xfrm>
            <a:off x="762000" y="2362200"/>
            <a:ext cx="4591050" cy="3016210"/>
          </a:xfrm>
          <a:prstGeom prst="rect">
            <a:avLst/>
          </a:prstGeom>
          <a:noFill/>
          <a:ln w="9525">
            <a:noFill/>
            <a:miter lim="800000"/>
            <a:headEnd/>
            <a:tailEnd/>
          </a:ln>
        </p:spPr>
        <p:txBody>
          <a:bodyPr>
            <a:spAutoFit/>
          </a:bodyPr>
          <a:lstStyle/>
          <a:p>
            <a:pPr marL="342900" indent="-342900">
              <a:spcBef>
                <a:spcPct val="50000"/>
              </a:spcBef>
              <a:buFont typeface="Arial" panose="020B0604020202020204" pitchFamily="34" charset="0"/>
              <a:buChar char="•"/>
            </a:pPr>
            <a:r>
              <a:rPr lang="en-US" sz="2000" dirty="0" err="1"/>
              <a:t>TauDEM</a:t>
            </a:r>
            <a:r>
              <a:rPr lang="en-US" sz="2000" dirty="0"/>
              <a:t> GIS library is used to define the flow direction, flow accumulation, and stream grids</a:t>
            </a:r>
          </a:p>
          <a:p>
            <a:pPr marL="342900" indent="-342900">
              <a:spcBef>
                <a:spcPct val="50000"/>
              </a:spcBef>
              <a:buFont typeface="Arial" panose="020B0604020202020204" pitchFamily="34" charset="0"/>
              <a:buChar char="•"/>
            </a:pPr>
            <a:r>
              <a:rPr lang="en-US" sz="2000" dirty="0"/>
              <a:t>The user defines the stream threshold</a:t>
            </a:r>
          </a:p>
          <a:p>
            <a:pPr marL="342900" indent="-342900">
              <a:spcBef>
                <a:spcPct val="50000"/>
              </a:spcBef>
              <a:buFont typeface="Arial" panose="020B0604020202020204" pitchFamily="34" charset="0"/>
              <a:buChar char="•"/>
            </a:pPr>
            <a:r>
              <a:rPr lang="en-US" sz="2000" dirty="0"/>
              <a:t>A default delineation is performed</a:t>
            </a:r>
          </a:p>
          <a:p>
            <a:pPr marL="342900" indent="-342900">
              <a:spcBef>
                <a:spcPct val="50000"/>
              </a:spcBef>
              <a:buFont typeface="Arial" panose="020B0604020202020204" pitchFamily="34" charset="0"/>
              <a:buChar char="•"/>
            </a:pPr>
            <a:r>
              <a:rPr lang="en-US" sz="2000" dirty="0"/>
              <a:t>Tools are available to customize the delineation by </a:t>
            </a:r>
            <a:r>
              <a:rPr lang="en-US" sz="2000" b="1" dirty="0"/>
              <a:t>merging</a:t>
            </a:r>
            <a:r>
              <a:rPr lang="en-US" sz="2000" dirty="0"/>
              <a:t> elements or </a:t>
            </a:r>
            <a:r>
              <a:rPr lang="en-US" sz="2000" b="1" dirty="0"/>
              <a:t>splitting</a:t>
            </a:r>
            <a:r>
              <a:rPr lang="en-US" sz="2000" dirty="0"/>
              <a:t> subbasins and reaches</a:t>
            </a:r>
          </a:p>
        </p:txBody>
      </p:sp>
      <p:sp>
        <p:nvSpPr>
          <p:cNvPr id="6" name="Rectangle 2"/>
          <p:cNvSpPr>
            <a:spLocks noGrp="1" noChangeArrowheads="1"/>
          </p:cNvSpPr>
          <p:nvPr>
            <p:ph type="title"/>
          </p:nvPr>
        </p:nvSpPr>
        <p:spPr>
          <a:xfrm>
            <a:off x="0" y="1046872"/>
            <a:ext cx="9144000" cy="858128"/>
          </a:xfrm>
        </p:spPr>
        <p:txBody>
          <a:bodyPr>
            <a:normAutofit/>
          </a:bodyPr>
          <a:lstStyle/>
          <a:p>
            <a:r>
              <a:rPr lang="en-US" sz="4000" dirty="0"/>
              <a:t>HEC-HMS GIS Tools</a:t>
            </a:r>
          </a:p>
        </p:txBody>
      </p:sp>
      <p:pic>
        <p:nvPicPr>
          <p:cNvPr id="7" name="Picture 2">
            <a:extLst>
              <a:ext uri="{FF2B5EF4-FFF2-40B4-BE49-F238E27FC236}">
                <a16:creationId xmlns:a16="http://schemas.microsoft.com/office/drawing/2014/main" id="{57447493-DA22-416A-B670-2B6FC3F5CC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0386" y="1830741"/>
            <a:ext cx="2438400" cy="460825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13801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noFill/>
        </p:spPr>
        <p:txBody>
          <a:bodyPr/>
          <a:lstStyle/>
          <a:p>
            <a:pPr eaLnBrk="1" hangingPunct="1"/>
            <a:r>
              <a:rPr lang="en-US" dirty="0"/>
              <a:t>Automatic Delineation</a:t>
            </a:r>
          </a:p>
        </p:txBody>
      </p:sp>
      <p:sp>
        <p:nvSpPr>
          <p:cNvPr id="23556" name="Footer Placeholder 265"/>
          <p:cNvSpPr>
            <a:spLocks noGrp="1"/>
          </p:cNvSpPr>
          <p:nvPr>
            <p:ph type="ftr" sz="quarter" idx="11"/>
          </p:nvPr>
        </p:nvSpPr>
        <p:spPr>
          <a:noFill/>
        </p:spPr>
        <p:txBody>
          <a:bodyPr/>
          <a:lstStyle/>
          <a:p>
            <a:r>
              <a:rPr lang="en-US"/>
              <a:t>Hydrologic Engineering Center</a:t>
            </a:r>
          </a:p>
        </p:txBody>
      </p:sp>
      <p:sp>
        <p:nvSpPr>
          <p:cNvPr id="23555" name="Slide Number Placeholder 4"/>
          <p:cNvSpPr>
            <a:spLocks noGrp="1"/>
          </p:cNvSpPr>
          <p:nvPr>
            <p:ph type="sldNum" sz="quarter" idx="12"/>
          </p:nvPr>
        </p:nvSpPr>
        <p:spPr>
          <a:prstGeom prst="rect">
            <a:avLst/>
          </a:prstGeom>
        </p:spPr>
        <p:txBody>
          <a:bodyPr/>
          <a:lstStyle/>
          <a:p>
            <a:fld id="{E14FD148-CF11-43C6-AA86-45B2324FC77A}" type="slidenum">
              <a:rPr lang="en-US" smtClean="0"/>
              <a:pPr/>
              <a:t>41</a:t>
            </a:fld>
            <a:endParaRPr lang="en-US"/>
          </a:p>
        </p:txBody>
      </p:sp>
      <p:grpSp>
        <p:nvGrpSpPr>
          <p:cNvPr id="2" name="Group 275"/>
          <p:cNvGrpSpPr>
            <a:grpSpLocks/>
          </p:cNvGrpSpPr>
          <p:nvPr/>
        </p:nvGrpSpPr>
        <p:grpSpPr bwMode="auto">
          <a:xfrm>
            <a:off x="833667" y="1869688"/>
            <a:ext cx="7476666" cy="4765675"/>
            <a:chOff x="712" y="724"/>
            <a:chExt cx="4272" cy="2723"/>
          </a:xfrm>
        </p:grpSpPr>
        <p:sp>
          <p:nvSpPr>
            <p:cNvPr id="23558" name="Rectangle 3"/>
            <p:cNvSpPr>
              <a:spLocks noChangeArrowheads="1"/>
            </p:cNvSpPr>
            <p:nvPr/>
          </p:nvSpPr>
          <p:spPr bwMode="auto">
            <a:xfrm>
              <a:off x="888" y="2278"/>
              <a:ext cx="983" cy="134"/>
            </a:xfrm>
            <a:prstGeom prst="rect">
              <a:avLst/>
            </a:prstGeom>
            <a:noFill/>
            <a:ln w="9525">
              <a:noFill/>
              <a:miter lim="800000"/>
              <a:headEnd/>
              <a:tailEnd/>
            </a:ln>
          </p:spPr>
          <p:txBody>
            <a:bodyPr wrap="none" lIns="0" tIns="0" rIns="0" bIns="0">
              <a:spAutoFit/>
            </a:bodyPr>
            <a:lstStyle/>
            <a:p>
              <a:r>
                <a:rPr lang="en-US" sz="1400" b="1" dirty="0"/>
                <a:t>Flow direction codes</a:t>
              </a:r>
            </a:p>
          </p:txBody>
        </p:sp>
        <p:grpSp>
          <p:nvGrpSpPr>
            <p:cNvPr id="3" name="Group 268"/>
            <p:cNvGrpSpPr>
              <a:grpSpLocks/>
            </p:cNvGrpSpPr>
            <p:nvPr/>
          </p:nvGrpSpPr>
          <p:grpSpPr bwMode="auto">
            <a:xfrm>
              <a:off x="2235" y="724"/>
              <a:ext cx="1086" cy="1088"/>
              <a:chOff x="2235" y="724"/>
              <a:chExt cx="1086" cy="1088"/>
            </a:xfrm>
          </p:grpSpPr>
          <p:sp>
            <p:nvSpPr>
              <p:cNvPr id="23758" name="Rectangle 21"/>
              <p:cNvSpPr>
                <a:spLocks noChangeArrowheads="1"/>
              </p:cNvSpPr>
              <p:nvPr/>
            </p:nvSpPr>
            <p:spPr bwMode="auto">
              <a:xfrm>
                <a:off x="3110"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59" name="Rectangle 22"/>
              <p:cNvSpPr>
                <a:spLocks noChangeArrowheads="1"/>
              </p:cNvSpPr>
              <p:nvPr/>
            </p:nvSpPr>
            <p:spPr bwMode="auto">
              <a:xfrm>
                <a:off x="2891"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0" name="Rectangle 23"/>
              <p:cNvSpPr>
                <a:spLocks noChangeArrowheads="1"/>
              </p:cNvSpPr>
              <p:nvPr/>
            </p:nvSpPr>
            <p:spPr bwMode="auto">
              <a:xfrm>
                <a:off x="2891"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1" name="Rectangle 24"/>
              <p:cNvSpPr>
                <a:spLocks noChangeArrowheads="1"/>
              </p:cNvSpPr>
              <p:nvPr/>
            </p:nvSpPr>
            <p:spPr bwMode="auto">
              <a:xfrm>
                <a:off x="3110"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2" name="Rectangle 25"/>
              <p:cNvSpPr>
                <a:spLocks noChangeArrowheads="1"/>
              </p:cNvSpPr>
              <p:nvPr/>
            </p:nvSpPr>
            <p:spPr bwMode="auto">
              <a:xfrm>
                <a:off x="2891"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3" name="Rectangle 26"/>
              <p:cNvSpPr>
                <a:spLocks noChangeArrowheads="1"/>
              </p:cNvSpPr>
              <p:nvPr/>
            </p:nvSpPr>
            <p:spPr bwMode="auto">
              <a:xfrm>
                <a:off x="3110"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4" name="Rectangle 27"/>
              <p:cNvSpPr>
                <a:spLocks noChangeArrowheads="1"/>
              </p:cNvSpPr>
              <p:nvPr/>
            </p:nvSpPr>
            <p:spPr bwMode="auto">
              <a:xfrm>
                <a:off x="2956" y="783"/>
                <a:ext cx="112" cy="134"/>
              </a:xfrm>
              <a:prstGeom prst="rect">
                <a:avLst/>
              </a:prstGeom>
              <a:noFill/>
              <a:ln w="9525">
                <a:noFill/>
                <a:miter lim="800000"/>
                <a:headEnd/>
                <a:tailEnd/>
              </a:ln>
            </p:spPr>
            <p:txBody>
              <a:bodyPr wrap="none" lIns="0" tIns="0" rIns="0" bIns="0">
                <a:spAutoFit/>
              </a:bodyPr>
              <a:lstStyle/>
              <a:p>
                <a:r>
                  <a:rPr lang="en-US" sz="1400" b="1"/>
                  <a:t>71</a:t>
                </a:r>
              </a:p>
            </p:txBody>
          </p:sp>
          <p:sp>
            <p:nvSpPr>
              <p:cNvPr id="23765" name="Rectangle 28"/>
              <p:cNvSpPr>
                <a:spLocks noChangeArrowheads="1"/>
              </p:cNvSpPr>
              <p:nvPr/>
            </p:nvSpPr>
            <p:spPr bwMode="auto">
              <a:xfrm>
                <a:off x="2452"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6" name="Rectangle 29"/>
              <p:cNvSpPr>
                <a:spLocks noChangeArrowheads="1"/>
              </p:cNvSpPr>
              <p:nvPr/>
            </p:nvSpPr>
            <p:spPr bwMode="auto">
              <a:xfrm>
                <a:off x="2235" y="943"/>
                <a:ext cx="213"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7" name="Rectangle 30"/>
              <p:cNvSpPr>
                <a:spLocks noChangeArrowheads="1"/>
              </p:cNvSpPr>
              <p:nvPr/>
            </p:nvSpPr>
            <p:spPr bwMode="auto">
              <a:xfrm>
                <a:off x="2236" y="724"/>
                <a:ext cx="213"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8" name="Rectangle 31"/>
              <p:cNvSpPr>
                <a:spLocks noChangeArrowheads="1"/>
              </p:cNvSpPr>
              <p:nvPr/>
            </p:nvSpPr>
            <p:spPr bwMode="auto">
              <a:xfrm>
                <a:off x="2452"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69" name="Rectangle 32"/>
              <p:cNvSpPr>
                <a:spLocks noChangeArrowheads="1"/>
              </p:cNvSpPr>
              <p:nvPr/>
            </p:nvSpPr>
            <p:spPr bwMode="auto">
              <a:xfrm>
                <a:off x="2671" y="724"/>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0" name="Rectangle 33"/>
              <p:cNvSpPr>
                <a:spLocks noChangeArrowheads="1"/>
              </p:cNvSpPr>
              <p:nvPr/>
            </p:nvSpPr>
            <p:spPr bwMode="auto">
              <a:xfrm>
                <a:off x="2671" y="943"/>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1" name="Rectangle 34"/>
              <p:cNvSpPr>
                <a:spLocks noChangeArrowheads="1"/>
              </p:cNvSpPr>
              <p:nvPr/>
            </p:nvSpPr>
            <p:spPr bwMode="auto">
              <a:xfrm>
                <a:off x="2235" y="1162"/>
                <a:ext cx="213"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2" name="Rectangle 35"/>
              <p:cNvSpPr>
                <a:spLocks noChangeArrowheads="1"/>
              </p:cNvSpPr>
              <p:nvPr/>
            </p:nvSpPr>
            <p:spPr bwMode="auto">
              <a:xfrm>
                <a:off x="2452"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3" name="Rectangle 36"/>
              <p:cNvSpPr>
                <a:spLocks noChangeArrowheads="1"/>
              </p:cNvSpPr>
              <p:nvPr/>
            </p:nvSpPr>
            <p:spPr bwMode="auto">
              <a:xfrm>
                <a:off x="2671" y="1162"/>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74" name="Rectangle 37"/>
              <p:cNvSpPr>
                <a:spLocks noChangeArrowheads="1"/>
              </p:cNvSpPr>
              <p:nvPr/>
            </p:nvSpPr>
            <p:spPr bwMode="auto">
              <a:xfrm>
                <a:off x="2730" y="1003"/>
                <a:ext cx="112" cy="134"/>
              </a:xfrm>
              <a:prstGeom prst="rect">
                <a:avLst/>
              </a:prstGeom>
              <a:noFill/>
              <a:ln w="9525">
                <a:noFill/>
                <a:miter lim="800000"/>
                <a:headEnd/>
                <a:tailEnd/>
              </a:ln>
            </p:spPr>
            <p:txBody>
              <a:bodyPr wrap="none" lIns="0" tIns="0" rIns="0" bIns="0">
                <a:spAutoFit/>
              </a:bodyPr>
              <a:lstStyle/>
              <a:p>
                <a:r>
                  <a:rPr lang="en-US" sz="1400" b="1" dirty="0"/>
                  <a:t>56</a:t>
                </a:r>
              </a:p>
            </p:txBody>
          </p:sp>
          <p:sp>
            <p:nvSpPr>
              <p:cNvPr id="23775" name="Rectangle 38"/>
              <p:cNvSpPr>
                <a:spLocks noChangeArrowheads="1"/>
              </p:cNvSpPr>
              <p:nvPr/>
            </p:nvSpPr>
            <p:spPr bwMode="auto">
              <a:xfrm>
                <a:off x="2733" y="1221"/>
                <a:ext cx="112" cy="134"/>
              </a:xfrm>
              <a:prstGeom prst="rect">
                <a:avLst/>
              </a:prstGeom>
              <a:noFill/>
              <a:ln w="9525">
                <a:noFill/>
                <a:miter lim="800000"/>
                <a:headEnd/>
                <a:tailEnd/>
              </a:ln>
            </p:spPr>
            <p:txBody>
              <a:bodyPr wrap="none" lIns="0" tIns="0" rIns="0" bIns="0">
                <a:spAutoFit/>
              </a:bodyPr>
              <a:lstStyle/>
              <a:p>
                <a:r>
                  <a:rPr lang="en-US" sz="1400" b="1" dirty="0"/>
                  <a:t>44</a:t>
                </a:r>
              </a:p>
            </p:txBody>
          </p:sp>
          <p:sp>
            <p:nvSpPr>
              <p:cNvPr id="23776" name="Rectangle 39"/>
              <p:cNvSpPr>
                <a:spLocks noChangeArrowheads="1"/>
              </p:cNvSpPr>
              <p:nvPr/>
            </p:nvSpPr>
            <p:spPr bwMode="auto">
              <a:xfrm>
                <a:off x="2518" y="1222"/>
                <a:ext cx="112" cy="134"/>
              </a:xfrm>
              <a:prstGeom prst="rect">
                <a:avLst/>
              </a:prstGeom>
              <a:noFill/>
              <a:ln w="9525">
                <a:noFill/>
                <a:miter lim="800000"/>
                <a:headEnd/>
                <a:tailEnd/>
              </a:ln>
            </p:spPr>
            <p:txBody>
              <a:bodyPr wrap="none" lIns="0" tIns="0" rIns="0" bIns="0">
                <a:spAutoFit/>
              </a:bodyPr>
              <a:lstStyle/>
              <a:p>
                <a:r>
                  <a:rPr lang="en-US" sz="1400" b="1" dirty="0"/>
                  <a:t>53</a:t>
                </a:r>
              </a:p>
            </p:txBody>
          </p:sp>
          <p:sp>
            <p:nvSpPr>
              <p:cNvPr id="23777" name="Rectangle 40"/>
              <p:cNvSpPr>
                <a:spLocks noChangeArrowheads="1"/>
              </p:cNvSpPr>
              <p:nvPr/>
            </p:nvSpPr>
            <p:spPr bwMode="auto">
              <a:xfrm>
                <a:off x="2302" y="1225"/>
                <a:ext cx="112" cy="134"/>
              </a:xfrm>
              <a:prstGeom prst="rect">
                <a:avLst/>
              </a:prstGeom>
              <a:noFill/>
              <a:ln w="9525">
                <a:noFill/>
                <a:miter lim="800000"/>
                <a:headEnd/>
                <a:tailEnd/>
              </a:ln>
            </p:spPr>
            <p:txBody>
              <a:bodyPr wrap="none" lIns="0" tIns="0" rIns="0" bIns="0">
                <a:spAutoFit/>
              </a:bodyPr>
              <a:lstStyle/>
              <a:p>
                <a:r>
                  <a:rPr lang="en-US" sz="1400" b="1" dirty="0"/>
                  <a:t>69</a:t>
                </a:r>
              </a:p>
            </p:txBody>
          </p:sp>
          <p:sp>
            <p:nvSpPr>
              <p:cNvPr id="23778" name="Rectangle 41"/>
              <p:cNvSpPr>
                <a:spLocks noChangeArrowheads="1"/>
              </p:cNvSpPr>
              <p:nvPr/>
            </p:nvSpPr>
            <p:spPr bwMode="auto">
              <a:xfrm>
                <a:off x="2304" y="1004"/>
                <a:ext cx="112" cy="134"/>
              </a:xfrm>
              <a:prstGeom prst="rect">
                <a:avLst/>
              </a:prstGeom>
              <a:noFill/>
              <a:ln w="9525">
                <a:noFill/>
                <a:miter lim="800000"/>
                <a:headEnd/>
                <a:tailEnd/>
              </a:ln>
            </p:spPr>
            <p:txBody>
              <a:bodyPr wrap="none" lIns="0" tIns="0" rIns="0" bIns="0">
                <a:spAutoFit/>
              </a:bodyPr>
              <a:lstStyle/>
              <a:p>
                <a:r>
                  <a:rPr lang="en-US" sz="1400" b="1"/>
                  <a:t>74</a:t>
                </a:r>
              </a:p>
            </p:txBody>
          </p:sp>
          <p:sp>
            <p:nvSpPr>
              <p:cNvPr id="23779" name="Rectangle 42"/>
              <p:cNvSpPr>
                <a:spLocks noChangeArrowheads="1"/>
              </p:cNvSpPr>
              <p:nvPr/>
            </p:nvSpPr>
            <p:spPr bwMode="auto">
              <a:xfrm>
                <a:off x="2298" y="783"/>
                <a:ext cx="112" cy="134"/>
              </a:xfrm>
              <a:prstGeom prst="rect">
                <a:avLst/>
              </a:prstGeom>
              <a:noFill/>
              <a:ln w="9525">
                <a:noFill/>
                <a:miter lim="800000"/>
                <a:headEnd/>
                <a:tailEnd/>
              </a:ln>
            </p:spPr>
            <p:txBody>
              <a:bodyPr wrap="none" lIns="0" tIns="0" rIns="0" bIns="0">
                <a:spAutoFit/>
              </a:bodyPr>
              <a:lstStyle/>
              <a:p>
                <a:r>
                  <a:rPr lang="en-US" sz="1400" b="1"/>
                  <a:t>78</a:t>
                </a:r>
              </a:p>
            </p:txBody>
          </p:sp>
          <p:sp>
            <p:nvSpPr>
              <p:cNvPr id="23780" name="Rectangle 43"/>
              <p:cNvSpPr>
                <a:spLocks noChangeArrowheads="1"/>
              </p:cNvSpPr>
              <p:nvPr/>
            </p:nvSpPr>
            <p:spPr bwMode="auto">
              <a:xfrm>
                <a:off x="2514" y="787"/>
                <a:ext cx="112" cy="134"/>
              </a:xfrm>
              <a:prstGeom prst="rect">
                <a:avLst/>
              </a:prstGeom>
              <a:noFill/>
              <a:ln w="9525">
                <a:noFill/>
                <a:miter lim="800000"/>
                <a:headEnd/>
                <a:tailEnd/>
              </a:ln>
            </p:spPr>
            <p:txBody>
              <a:bodyPr wrap="none" lIns="0" tIns="0" rIns="0" bIns="0">
                <a:spAutoFit/>
              </a:bodyPr>
              <a:lstStyle/>
              <a:p>
                <a:r>
                  <a:rPr lang="en-US" sz="1400" b="1"/>
                  <a:t>72</a:t>
                </a:r>
              </a:p>
            </p:txBody>
          </p:sp>
          <p:sp>
            <p:nvSpPr>
              <p:cNvPr id="23781" name="Rectangle 44"/>
              <p:cNvSpPr>
                <a:spLocks noChangeArrowheads="1"/>
              </p:cNvSpPr>
              <p:nvPr/>
            </p:nvSpPr>
            <p:spPr bwMode="auto">
              <a:xfrm>
                <a:off x="2738" y="782"/>
                <a:ext cx="112" cy="134"/>
              </a:xfrm>
              <a:prstGeom prst="rect">
                <a:avLst/>
              </a:prstGeom>
              <a:noFill/>
              <a:ln w="9525">
                <a:noFill/>
                <a:miter lim="800000"/>
                <a:headEnd/>
                <a:tailEnd/>
              </a:ln>
            </p:spPr>
            <p:txBody>
              <a:bodyPr wrap="none" lIns="0" tIns="0" rIns="0" bIns="0">
                <a:spAutoFit/>
              </a:bodyPr>
              <a:lstStyle/>
              <a:p>
                <a:r>
                  <a:rPr lang="en-US" sz="1400" b="1"/>
                  <a:t>69</a:t>
                </a:r>
              </a:p>
            </p:txBody>
          </p:sp>
          <p:sp>
            <p:nvSpPr>
              <p:cNvPr id="23782" name="Rectangle 45"/>
              <p:cNvSpPr>
                <a:spLocks noChangeArrowheads="1"/>
              </p:cNvSpPr>
              <p:nvPr/>
            </p:nvSpPr>
            <p:spPr bwMode="auto">
              <a:xfrm>
                <a:off x="3110"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3" name="Rectangle 46"/>
              <p:cNvSpPr>
                <a:spLocks noChangeArrowheads="1"/>
              </p:cNvSpPr>
              <p:nvPr/>
            </p:nvSpPr>
            <p:spPr bwMode="auto">
              <a:xfrm>
                <a:off x="2891"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4" name="Rectangle 47"/>
              <p:cNvSpPr>
                <a:spLocks noChangeArrowheads="1"/>
              </p:cNvSpPr>
              <p:nvPr/>
            </p:nvSpPr>
            <p:spPr bwMode="auto">
              <a:xfrm>
                <a:off x="2891"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5" name="Rectangle 48"/>
              <p:cNvSpPr>
                <a:spLocks noChangeArrowheads="1"/>
              </p:cNvSpPr>
              <p:nvPr/>
            </p:nvSpPr>
            <p:spPr bwMode="auto">
              <a:xfrm>
                <a:off x="3110"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6" name="Rectangle 49"/>
              <p:cNvSpPr>
                <a:spLocks noChangeArrowheads="1"/>
              </p:cNvSpPr>
              <p:nvPr/>
            </p:nvSpPr>
            <p:spPr bwMode="auto">
              <a:xfrm>
                <a:off x="2891"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7" name="Rectangle 50"/>
              <p:cNvSpPr>
                <a:spLocks noChangeArrowheads="1"/>
              </p:cNvSpPr>
              <p:nvPr/>
            </p:nvSpPr>
            <p:spPr bwMode="auto">
              <a:xfrm>
                <a:off x="3110"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88" name="Rectangle 51"/>
              <p:cNvSpPr>
                <a:spLocks noChangeArrowheads="1"/>
              </p:cNvSpPr>
              <p:nvPr/>
            </p:nvSpPr>
            <p:spPr bwMode="auto">
              <a:xfrm>
                <a:off x="2956" y="783"/>
                <a:ext cx="112" cy="134"/>
              </a:xfrm>
              <a:prstGeom prst="rect">
                <a:avLst/>
              </a:prstGeom>
              <a:noFill/>
              <a:ln w="9525">
                <a:noFill/>
                <a:miter lim="800000"/>
                <a:headEnd/>
                <a:tailEnd/>
              </a:ln>
            </p:spPr>
            <p:txBody>
              <a:bodyPr wrap="none" lIns="0" tIns="0" rIns="0" bIns="0">
                <a:spAutoFit/>
              </a:bodyPr>
              <a:lstStyle/>
              <a:p>
                <a:r>
                  <a:rPr lang="en-US" sz="1400" b="1"/>
                  <a:t>71</a:t>
                </a:r>
              </a:p>
            </p:txBody>
          </p:sp>
          <p:sp>
            <p:nvSpPr>
              <p:cNvPr id="23789" name="Rectangle 52"/>
              <p:cNvSpPr>
                <a:spLocks noChangeArrowheads="1"/>
              </p:cNvSpPr>
              <p:nvPr/>
            </p:nvSpPr>
            <p:spPr bwMode="auto">
              <a:xfrm>
                <a:off x="2452"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0" name="Rectangle 53"/>
              <p:cNvSpPr>
                <a:spLocks noChangeArrowheads="1"/>
              </p:cNvSpPr>
              <p:nvPr/>
            </p:nvSpPr>
            <p:spPr bwMode="auto">
              <a:xfrm>
                <a:off x="2235" y="1601"/>
                <a:ext cx="213"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1" name="Rectangle 54"/>
              <p:cNvSpPr>
                <a:spLocks noChangeArrowheads="1"/>
              </p:cNvSpPr>
              <p:nvPr/>
            </p:nvSpPr>
            <p:spPr bwMode="auto">
              <a:xfrm>
                <a:off x="2235" y="1382"/>
                <a:ext cx="213"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2" name="Rectangle 55"/>
              <p:cNvSpPr>
                <a:spLocks noChangeArrowheads="1"/>
              </p:cNvSpPr>
              <p:nvPr/>
            </p:nvSpPr>
            <p:spPr bwMode="auto">
              <a:xfrm>
                <a:off x="2452"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3" name="Rectangle 56"/>
              <p:cNvSpPr>
                <a:spLocks noChangeArrowheads="1"/>
              </p:cNvSpPr>
              <p:nvPr/>
            </p:nvSpPr>
            <p:spPr bwMode="auto">
              <a:xfrm>
                <a:off x="2671" y="1382"/>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4" name="Rectangle 57"/>
              <p:cNvSpPr>
                <a:spLocks noChangeArrowheads="1"/>
              </p:cNvSpPr>
              <p:nvPr/>
            </p:nvSpPr>
            <p:spPr bwMode="auto">
              <a:xfrm>
                <a:off x="2671" y="1601"/>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95" name="Rectangle 58"/>
              <p:cNvSpPr>
                <a:spLocks noChangeArrowheads="1"/>
              </p:cNvSpPr>
              <p:nvPr/>
            </p:nvSpPr>
            <p:spPr bwMode="auto">
              <a:xfrm>
                <a:off x="2738" y="1660"/>
                <a:ext cx="112" cy="134"/>
              </a:xfrm>
              <a:prstGeom prst="rect">
                <a:avLst/>
              </a:prstGeom>
              <a:noFill/>
              <a:ln w="9525">
                <a:noFill/>
                <a:miter lim="800000"/>
                <a:headEnd/>
                <a:tailEnd/>
              </a:ln>
            </p:spPr>
            <p:txBody>
              <a:bodyPr wrap="none" lIns="0" tIns="0" rIns="0" bIns="0">
                <a:spAutoFit/>
              </a:bodyPr>
              <a:lstStyle/>
              <a:p>
                <a:r>
                  <a:rPr lang="en-US" sz="1400" b="1" dirty="0"/>
                  <a:t>47</a:t>
                </a:r>
              </a:p>
            </p:txBody>
          </p:sp>
          <p:sp>
            <p:nvSpPr>
              <p:cNvPr id="23796" name="Rectangle 59"/>
              <p:cNvSpPr>
                <a:spLocks noChangeArrowheads="1"/>
              </p:cNvSpPr>
              <p:nvPr/>
            </p:nvSpPr>
            <p:spPr bwMode="auto">
              <a:xfrm>
                <a:off x="2304" y="1663"/>
                <a:ext cx="112" cy="134"/>
              </a:xfrm>
              <a:prstGeom prst="rect">
                <a:avLst/>
              </a:prstGeom>
              <a:noFill/>
              <a:ln w="9525">
                <a:noFill/>
                <a:miter lim="800000"/>
                <a:headEnd/>
                <a:tailEnd/>
              </a:ln>
            </p:spPr>
            <p:txBody>
              <a:bodyPr wrap="none" lIns="0" tIns="0" rIns="0" bIns="0">
                <a:spAutoFit/>
              </a:bodyPr>
              <a:lstStyle/>
              <a:p>
                <a:r>
                  <a:rPr lang="en-US" sz="1400" b="1" dirty="0"/>
                  <a:t>68</a:t>
                </a:r>
              </a:p>
            </p:txBody>
          </p:sp>
          <p:sp>
            <p:nvSpPr>
              <p:cNvPr id="23797" name="Rectangle 60"/>
              <p:cNvSpPr>
                <a:spLocks noChangeArrowheads="1"/>
              </p:cNvSpPr>
              <p:nvPr/>
            </p:nvSpPr>
            <p:spPr bwMode="auto">
              <a:xfrm>
                <a:off x="2514" y="1446"/>
                <a:ext cx="112" cy="134"/>
              </a:xfrm>
              <a:prstGeom prst="rect">
                <a:avLst/>
              </a:prstGeom>
              <a:noFill/>
              <a:ln w="9525">
                <a:noFill/>
                <a:miter lim="800000"/>
                <a:headEnd/>
                <a:tailEnd/>
              </a:ln>
            </p:spPr>
            <p:txBody>
              <a:bodyPr wrap="none" lIns="0" tIns="0" rIns="0" bIns="0">
                <a:spAutoFit/>
              </a:bodyPr>
              <a:lstStyle/>
              <a:p>
                <a:r>
                  <a:rPr lang="en-US" sz="1400" b="1"/>
                  <a:t>58</a:t>
                </a:r>
              </a:p>
            </p:txBody>
          </p:sp>
          <p:sp>
            <p:nvSpPr>
              <p:cNvPr id="23798" name="Rectangle 61"/>
              <p:cNvSpPr>
                <a:spLocks noChangeArrowheads="1"/>
              </p:cNvSpPr>
              <p:nvPr/>
            </p:nvSpPr>
            <p:spPr bwMode="auto">
              <a:xfrm>
                <a:off x="2736" y="1451"/>
                <a:ext cx="112" cy="134"/>
              </a:xfrm>
              <a:prstGeom prst="rect">
                <a:avLst/>
              </a:prstGeom>
              <a:noFill/>
              <a:ln w="9525">
                <a:noFill/>
                <a:miter lim="800000"/>
                <a:headEnd/>
                <a:tailEnd/>
              </a:ln>
            </p:spPr>
            <p:txBody>
              <a:bodyPr wrap="none" lIns="0" tIns="0" rIns="0" bIns="0">
                <a:spAutoFit/>
              </a:bodyPr>
              <a:lstStyle/>
              <a:p>
                <a:r>
                  <a:rPr lang="en-US" sz="1400" b="1" dirty="0"/>
                  <a:t>55</a:t>
                </a:r>
              </a:p>
            </p:txBody>
          </p:sp>
          <p:sp>
            <p:nvSpPr>
              <p:cNvPr id="23799" name="Rectangle 62"/>
              <p:cNvSpPr>
                <a:spLocks noChangeArrowheads="1"/>
              </p:cNvSpPr>
              <p:nvPr/>
            </p:nvSpPr>
            <p:spPr bwMode="auto">
              <a:xfrm>
                <a:off x="3110"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800" name="Rectangle 63"/>
              <p:cNvSpPr>
                <a:spLocks noChangeArrowheads="1"/>
              </p:cNvSpPr>
              <p:nvPr/>
            </p:nvSpPr>
            <p:spPr bwMode="auto">
              <a:xfrm>
                <a:off x="2891"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801" name="Rectangle 64"/>
              <p:cNvSpPr>
                <a:spLocks noChangeArrowheads="1"/>
              </p:cNvSpPr>
              <p:nvPr/>
            </p:nvSpPr>
            <p:spPr bwMode="auto">
              <a:xfrm>
                <a:off x="2891"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802" name="Rectangle 65"/>
              <p:cNvSpPr>
                <a:spLocks noChangeArrowheads="1"/>
              </p:cNvSpPr>
              <p:nvPr/>
            </p:nvSpPr>
            <p:spPr bwMode="auto">
              <a:xfrm>
                <a:off x="3110"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803" name="Rectangle 66"/>
              <p:cNvSpPr>
                <a:spLocks noChangeArrowheads="1"/>
              </p:cNvSpPr>
              <p:nvPr/>
            </p:nvSpPr>
            <p:spPr bwMode="auto">
              <a:xfrm>
                <a:off x="2950" y="1655"/>
                <a:ext cx="112" cy="134"/>
              </a:xfrm>
              <a:prstGeom prst="rect">
                <a:avLst/>
              </a:prstGeom>
              <a:noFill/>
              <a:ln w="9525">
                <a:noFill/>
                <a:miter lim="800000"/>
                <a:headEnd/>
                <a:tailEnd/>
              </a:ln>
            </p:spPr>
            <p:txBody>
              <a:bodyPr wrap="none" lIns="0" tIns="0" rIns="0" bIns="0">
                <a:spAutoFit/>
              </a:bodyPr>
              <a:lstStyle/>
              <a:p>
                <a:r>
                  <a:rPr lang="en-US" sz="1400" b="1" dirty="0"/>
                  <a:t>21</a:t>
                </a:r>
              </a:p>
            </p:txBody>
          </p:sp>
          <p:sp>
            <p:nvSpPr>
              <p:cNvPr id="23804" name="Rectangle 67"/>
              <p:cNvSpPr>
                <a:spLocks noChangeArrowheads="1"/>
              </p:cNvSpPr>
              <p:nvPr/>
            </p:nvSpPr>
            <p:spPr bwMode="auto">
              <a:xfrm>
                <a:off x="3174" y="1446"/>
                <a:ext cx="112" cy="134"/>
              </a:xfrm>
              <a:prstGeom prst="rect">
                <a:avLst/>
              </a:prstGeom>
              <a:noFill/>
              <a:ln w="9525">
                <a:noFill/>
                <a:miter lim="800000"/>
                <a:headEnd/>
                <a:tailEnd/>
              </a:ln>
            </p:spPr>
            <p:txBody>
              <a:bodyPr wrap="none" lIns="0" tIns="0" rIns="0" bIns="0">
                <a:spAutoFit/>
              </a:bodyPr>
              <a:lstStyle/>
              <a:p>
                <a:r>
                  <a:rPr lang="en-US" sz="1400" b="1"/>
                  <a:t>31</a:t>
                </a:r>
              </a:p>
            </p:txBody>
          </p:sp>
          <p:sp>
            <p:nvSpPr>
              <p:cNvPr id="23805" name="Rectangle 68"/>
              <p:cNvSpPr>
                <a:spLocks noChangeArrowheads="1"/>
              </p:cNvSpPr>
              <p:nvPr/>
            </p:nvSpPr>
            <p:spPr bwMode="auto">
              <a:xfrm>
                <a:off x="2518" y="1001"/>
                <a:ext cx="112" cy="134"/>
              </a:xfrm>
              <a:prstGeom prst="rect">
                <a:avLst/>
              </a:prstGeom>
              <a:noFill/>
              <a:ln w="9525">
                <a:noFill/>
                <a:miter lim="800000"/>
                <a:headEnd/>
                <a:tailEnd/>
              </a:ln>
            </p:spPr>
            <p:txBody>
              <a:bodyPr wrap="none" lIns="0" tIns="0" rIns="0" bIns="0">
                <a:spAutoFit/>
              </a:bodyPr>
              <a:lstStyle/>
              <a:p>
                <a:r>
                  <a:rPr lang="en-US" sz="1400" b="1"/>
                  <a:t>67</a:t>
                </a:r>
              </a:p>
            </p:txBody>
          </p:sp>
          <p:sp>
            <p:nvSpPr>
              <p:cNvPr id="23806" name="Rectangle 69"/>
              <p:cNvSpPr>
                <a:spLocks noChangeArrowheads="1"/>
              </p:cNvSpPr>
              <p:nvPr/>
            </p:nvSpPr>
            <p:spPr bwMode="auto">
              <a:xfrm>
                <a:off x="3178" y="776"/>
                <a:ext cx="93" cy="84"/>
              </a:xfrm>
              <a:prstGeom prst="rect">
                <a:avLst/>
              </a:prstGeom>
              <a:noFill/>
              <a:ln w="9525">
                <a:noFill/>
                <a:miter lim="800000"/>
                <a:headEnd/>
                <a:tailEnd/>
              </a:ln>
            </p:spPr>
            <p:txBody>
              <a:bodyPr wrap="none" lIns="0" tIns="0" rIns="0" bIns="0">
                <a:spAutoFit/>
              </a:bodyPr>
              <a:lstStyle/>
              <a:p>
                <a:r>
                  <a:rPr lang="en-US" sz="1400" b="1" dirty="0"/>
                  <a:t>58</a:t>
                </a:r>
              </a:p>
            </p:txBody>
          </p:sp>
          <p:sp>
            <p:nvSpPr>
              <p:cNvPr id="23807" name="Rectangle 70"/>
              <p:cNvSpPr>
                <a:spLocks noChangeArrowheads="1"/>
              </p:cNvSpPr>
              <p:nvPr/>
            </p:nvSpPr>
            <p:spPr bwMode="auto">
              <a:xfrm>
                <a:off x="2948" y="998"/>
                <a:ext cx="112" cy="134"/>
              </a:xfrm>
              <a:prstGeom prst="rect">
                <a:avLst/>
              </a:prstGeom>
              <a:noFill/>
              <a:ln w="9525">
                <a:noFill/>
                <a:miter lim="800000"/>
                <a:headEnd/>
                <a:tailEnd/>
              </a:ln>
            </p:spPr>
            <p:txBody>
              <a:bodyPr wrap="none" lIns="0" tIns="0" rIns="0" bIns="0">
                <a:spAutoFit/>
              </a:bodyPr>
              <a:lstStyle/>
              <a:p>
                <a:r>
                  <a:rPr lang="en-US" sz="1400" b="1" dirty="0"/>
                  <a:t>49</a:t>
                </a:r>
              </a:p>
            </p:txBody>
          </p:sp>
          <p:sp>
            <p:nvSpPr>
              <p:cNvPr id="23808" name="Rectangle 71"/>
              <p:cNvSpPr>
                <a:spLocks noChangeArrowheads="1"/>
              </p:cNvSpPr>
              <p:nvPr/>
            </p:nvSpPr>
            <p:spPr bwMode="auto">
              <a:xfrm>
                <a:off x="3176" y="994"/>
                <a:ext cx="115" cy="136"/>
              </a:xfrm>
              <a:prstGeom prst="rect">
                <a:avLst/>
              </a:prstGeom>
              <a:noFill/>
              <a:ln w="9525">
                <a:noFill/>
                <a:miter lim="800000"/>
                <a:headEnd/>
                <a:tailEnd/>
              </a:ln>
            </p:spPr>
            <p:txBody>
              <a:bodyPr wrap="none" lIns="0" tIns="0" rIns="0" bIns="0">
                <a:spAutoFit/>
              </a:bodyPr>
              <a:lstStyle/>
              <a:p>
                <a:r>
                  <a:rPr lang="en-US" sz="1400" b="1" u="sng" dirty="0">
                    <a:solidFill>
                      <a:srgbClr val="FF0000"/>
                    </a:solidFill>
                  </a:rPr>
                  <a:t>46</a:t>
                </a:r>
              </a:p>
            </p:txBody>
          </p:sp>
          <p:sp>
            <p:nvSpPr>
              <p:cNvPr id="23809" name="Rectangle 72"/>
              <p:cNvSpPr>
                <a:spLocks noChangeArrowheads="1"/>
              </p:cNvSpPr>
              <p:nvPr/>
            </p:nvSpPr>
            <p:spPr bwMode="auto">
              <a:xfrm>
                <a:off x="2948" y="1226"/>
                <a:ext cx="112" cy="134"/>
              </a:xfrm>
              <a:prstGeom prst="rect">
                <a:avLst/>
              </a:prstGeom>
              <a:noFill/>
              <a:ln w="9525">
                <a:noFill/>
                <a:miter lim="800000"/>
                <a:headEnd/>
                <a:tailEnd/>
              </a:ln>
            </p:spPr>
            <p:txBody>
              <a:bodyPr wrap="none" lIns="0" tIns="0" rIns="0" bIns="0">
                <a:spAutoFit/>
              </a:bodyPr>
              <a:lstStyle/>
              <a:p>
                <a:r>
                  <a:rPr lang="en-US" sz="1400" b="1" dirty="0"/>
                  <a:t>37</a:t>
                </a:r>
              </a:p>
            </p:txBody>
          </p:sp>
          <p:sp>
            <p:nvSpPr>
              <p:cNvPr id="23810" name="Rectangle 73"/>
              <p:cNvSpPr>
                <a:spLocks noChangeArrowheads="1"/>
              </p:cNvSpPr>
              <p:nvPr/>
            </p:nvSpPr>
            <p:spPr bwMode="auto">
              <a:xfrm>
                <a:off x="3168" y="1222"/>
                <a:ext cx="112" cy="134"/>
              </a:xfrm>
              <a:prstGeom prst="rect">
                <a:avLst/>
              </a:prstGeom>
              <a:noFill/>
              <a:ln w="9525">
                <a:noFill/>
                <a:miter lim="800000"/>
                <a:headEnd/>
                <a:tailEnd/>
              </a:ln>
            </p:spPr>
            <p:txBody>
              <a:bodyPr wrap="none" lIns="0" tIns="0" rIns="0" bIns="0">
                <a:spAutoFit/>
              </a:bodyPr>
              <a:lstStyle/>
              <a:p>
                <a:r>
                  <a:rPr lang="en-US" sz="1400" b="1" dirty="0"/>
                  <a:t>38</a:t>
                </a:r>
              </a:p>
            </p:txBody>
          </p:sp>
          <p:sp>
            <p:nvSpPr>
              <p:cNvPr id="23811" name="Rectangle 74"/>
              <p:cNvSpPr>
                <a:spLocks noChangeArrowheads="1"/>
              </p:cNvSpPr>
              <p:nvPr/>
            </p:nvSpPr>
            <p:spPr bwMode="auto">
              <a:xfrm>
                <a:off x="2300" y="1447"/>
                <a:ext cx="112" cy="134"/>
              </a:xfrm>
              <a:prstGeom prst="rect">
                <a:avLst/>
              </a:prstGeom>
              <a:noFill/>
              <a:ln w="9525">
                <a:noFill/>
                <a:miter lim="800000"/>
                <a:headEnd/>
                <a:tailEnd/>
              </a:ln>
            </p:spPr>
            <p:txBody>
              <a:bodyPr wrap="none" lIns="0" tIns="0" rIns="0" bIns="0">
                <a:spAutoFit/>
              </a:bodyPr>
              <a:lstStyle/>
              <a:p>
                <a:r>
                  <a:rPr lang="en-US" sz="1400" b="1" dirty="0"/>
                  <a:t>64</a:t>
                </a:r>
              </a:p>
            </p:txBody>
          </p:sp>
          <p:sp>
            <p:nvSpPr>
              <p:cNvPr id="23812" name="Rectangle 75"/>
              <p:cNvSpPr>
                <a:spLocks noChangeArrowheads="1"/>
              </p:cNvSpPr>
              <p:nvPr/>
            </p:nvSpPr>
            <p:spPr bwMode="auto">
              <a:xfrm>
                <a:off x="2948" y="1451"/>
                <a:ext cx="112" cy="134"/>
              </a:xfrm>
              <a:prstGeom prst="rect">
                <a:avLst/>
              </a:prstGeom>
              <a:noFill/>
              <a:ln w="9525">
                <a:noFill/>
                <a:miter lim="800000"/>
                <a:headEnd/>
                <a:tailEnd/>
              </a:ln>
            </p:spPr>
            <p:txBody>
              <a:bodyPr wrap="none" lIns="0" tIns="0" rIns="0" bIns="0">
                <a:spAutoFit/>
              </a:bodyPr>
              <a:lstStyle/>
              <a:p>
                <a:r>
                  <a:rPr lang="en-US" sz="1400" b="1" dirty="0"/>
                  <a:t>22</a:t>
                </a:r>
              </a:p>
            </p:txBody>
          </p:sp>
          <p:sp>
            <p:nvSpPr>
              <p:cNvPr id="23813" name="Rectangle 76"/>
              <p:cNvSpPr>
                <a:spLocks noChangeArrowheads="1"/>
              </p:cNvSpPr>
              <p:nvPr/>
            </p:nvSpPr>
            <p:spPr bwMode="auto">
              <a:xfrm>
                <a:off x="2516" y="1662"/>
                <a:ext cx="112" cy="134"/>
              </a:xfrm>
              <a:prstGeom prst="rect">
                <a:avLst/>
              </a:prstGeom>
              <a:noFill/>
              <a:ln w="9525">
                <a:noFill/>
                <a:miter lim="800000"/>
                <a:headEnd/>
                <a:tailEnd/>
              </a:ln>
            </p:spPr>
            <p:txBody>
              <a:bodyPr wrap="none" lIns="0" tIns="0" rIns="0" bIns="0">
                <a:spAutoFit/>
              </a:bodyPr>
              <a:lstStyle/>
              <a:p>
                <a:r>
                  <a:rPr lang="en-US" sz="1400" b="1" dirty="0"/>
                  <a:t>61</a:t>
                </a:r>
              </a:p>
            </p:txBody>
          </p:sp>
          <p:sp>
            <p:nvSpPr>
              <p:cNvPr id="23814" name="Rectangle 77"/>
              <p:cNvSpPr>
                <a:spLocks noChangeArrowheads="1"/>
              </p:cNvSpPr>
              <p:nvPr/>
            </p:nvSpPr>
            <p:spPr bwMode="auto">
              <a:xfrm>
                <a:off x="3172" y="1660"/>
                <a:ext cx="112" cy="134"/>
              </a:xfrm>
              <a:prstGeom prst="rect">
                <a:avLst/>
              </a:prstGeom>
              <a:noFill/>
              <a:ln w="9525">
                <a:noFill/>
                <a:miter lim="800000"/>
                <a:headEnd/>
                <a:tailEnd/>
              </a:ln>
            </p:spPr>
            <p:txBody>
              <a:bodyPr wrap="none" lIns="0" tIns="0" rIns="0" bIns="0">
                <a:spAutoFit/>
              </a:bodyPr>
              <a:lstStyle/>
              <a:p>
                <a:r>
                  <a:rPr lang="en-US" sz="1400" b="1" dirty="0"/>
                  <a:t>16</a:t>
                </a:r>
              </a:p>
            </p:txBody>
          </p:sp>
        </p:grpSp>
        <p:sp>
          <p:nvSpPr>
            <p:cNvPr id="23560" name="Rectangle 78"/>
            <p:cNvSpPr>
              <a:spLocks noChangeArrowheads="1"/>
            </p:cNvSpPr>
            <p:nvPr/>
          </p:nvSpPr>
          <p:spPr bwMode="auto">
            <a:xfrm>
              <a:off x="2040" y="1880"/>
              <a:ext cx="1464" cy="134"/>
            </a:xfrm>
            <a:prstGeom prst="rect">
              <a:avLst/>
            </a:prstGeom>
            <a:noFill/>
            <a:ln w="9525">
              <a:noFill/>
              <a:miter lim="800000"/>
              <a:headEnd/>
              <a:tailEnd/>
            </a:ln>
          </p:spPr>
          <p:txBody>
            <a:bodyPr wrap="none" lIns="0" tIns="0" rIns="0" bIns="0">
              <a:spAutoFit/>
            </a:bodyPr>
            <a:lstStyle/>
            <a:p>
              <a:r>
                <a:rPr lang="en-US" sz="1400" b="1"/>
                <a:t>Digital elevation model (DEM)</a:t>
              </a:r>
            </a:p>
          </p:txBody>
        </p:sp>
        <p:grpSp>
          <p:nvGrpSpPr>
            <p:cNvPr id="4" name="Group 269"/>
            <p:cNvGrpSpPr>
              <a:grpSpLocks/>
            </p:cNvGrpSpPr>
            <p:nvPr/>
          </p:nvGrpSpPr>
          <p:grpSpPr bwMode="auto">
            <a:xfrm>
              <a:off x="3895" y="724"/>
              <a:ext cx="1089" cy="1088"/>
              <a:chOff x="3895" y="724"/>
              <a:chExt cx="1089" cy="1088"/>
            </a:xfrm>
          </p:grpSpPr>
          <p:sp>
            <p:nvSpPr>
              <p:cNvPr id="23702" name="Rectangle 79"/>
              <p:cNvSpPr>
                <a:spLocks noChangeArrowheads="1"/>
              </p:cNvSpPr>
              <p:nvPr/>
            </p:nvSpPr>
            <p:spPr bwMode="auto">
              <a:xfrm>
                <a:off x="4773"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3" name="Rectangle 80"/>
              <p:cNvSpPr>
                <a:spLocks noChangeArrowheads="1"/>
              </p:cNvSpPr>
              <p:nvPr/>
            </p:nvSpPr>
            <p:spPr bwMode="auto">
              <a:xfrm>
                <a:off x="4554"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4" name="Rectangle 81"/>
              <p:cNvSpPr>
                <a:spLocks noChangeArrowheads="1"/>
              </p:cNvSpPr>
              <p:nvPr/>
            </p:nvSpPr>
            <p:spPr bwMode="auto">
              <a:xfrm>
                <a:off x="4554"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5" name="Rectangle 82"/>
              <p:cNvSpPr>
                <a:spLocks noChangeArrowheads="1"/>
              </p:cNvSpPr>
              <p:nvPr/>
            </p:nvSpPr>
            <p:spPr bwMode="auto">
              <a:xfrm>
                <a:off x="4773"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6" name="Rectangle 83"/>
              <p:cNvSpPr>
                <a:spLocks noChangeArrowheads="1"/>
              </p:cNvSpPr>
              <p:nvPr/>
            </p:nvSpPr>
            <p:spPr bwMode="auto">
              <a:xfrm>
                <a:off x="4554"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7" name="Rectangle 84"/>
              <p:cNvSpPr>
                <a:spLocks noChangeArrowheads="1"/>
              </p:cNvSpPr>
              <p:nvPr/>
            </p:nvSpPr>
            <p:spPr bwMode="auto">
              <a:xfrm>
                <a:off x="4773"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8" name="Rectangle 85"/>
              <p:cNvSpPr>
                <a:spLocks noChangeArrowheads="1"/>
              </p:cNvSpPr>
              <p:nvPr/>
            </p:nvSpPr>
            <p:spPr bwMode="auto">
              <a:xfrm>
                <a:off x="4114" y="943"/>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09" name="Rectangle 86"/>
              <p:cNvSpPr>
                <a:spLocks noChangeArrowheads="1"/>
              </p:cNvSpPr>
              <p:nvPr/>
            </p:nvSpPr>
            <p:spPr bwMode="auto">
              <a:xfrm>
                <a:off x="3895"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0" name="Rectangle 87"/>
              <p:cNvSpPr>
                <a:spLocks noChangeArrowheads="1"/>
              </p:cNvSpPr>
              <p:nvPr/>
            </p:nvSpPr>
            <p:spPr bwMode="auto">
              <a:xfrm>
                <a:off x="3895"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1" name="Rectangle 88"/>
              <p:cNvSpPr>
                <a:spLocks noChangeArrowheads="1"/>
              </p:cNvSpPr>
              <p:nvPr/>
            </p:nvSpPr>
            <p:spPr bwMode="auto">
              <a:xfrm>
                <a:off x="4114" y="724"/>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2" name="Rectangle 89"/>
              <p:cNvSpPr>
                <a:spLocks noChangeArrowheads="1"/>
              </p:cNvSpPr>
              <p:nvPr/>
            </p:nvSpPr>
            <p:spPr bwMode="auto">
              <a:xfrm>
                <a:off x="4334" y="724"/>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3" name="Rectangle 90"/>
              <p:cNvSpPr>
                <a:spLocks noChangeArrowheads="1"/>
              </p:cNvSpPr>
              <p:nvPr/>
            </p:nvSpPr>
            <p:spPr bwMode="auto">
              <a:xfrm>
                <a:off x="4334" y="943"/>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4" name="Rectangle 91"/>
              <p:cNvSpPr>
                <a:spLocks noChangeArrowheads="1"/>
              </p:cNvSpPr>
              <p:nvPr/>
            </p:nvSpPr>
            <p:spPr bwMode="auto">
              <a:xfrm>
                <a:off x="3895"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5" name="Rectangle 92"/>
              <p:cNvSpPr>
                <a:spLocks noChangeArrowheads="1"/>
              </p:cNvSpPr>
              <p:nvPr/>
            </p:nvSpPr>
            <p:spPr bwMode="auto">
              <a:xfrm>
                <a:off x="4114" y="1162"/>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6" name="Rectangle 93"/>
              <p:cNvSpPr>
                <a:spLocks noChangeArrowheads="1"/>
              </p:cNvSpPr>
              <p:nvPr/>
            </p:nvSpPr>
            <p:spPr bwMode="auto">
              <a:xfrm>
                <a:off x="4334" y="1162"/>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17" name="Rectangle 94"/>
              <p:cNvSpPr>
                <a:spLocks noChangeArrowheads="1"/>
              </p:cNvSpPr>
              <p:nvPr/>
            </p:nvSpPr>
            <p:spPr bwMode="auto">
              <a:xfrm>
                <a:off x="4409" y="997"/>
                <a:ext cx="97"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18" name="Rectangle 95"/>
              <p:cNvSpPr>
                <a:spLocks noChangeArrowheads="1"/>
              </p:cNvSpPr>
              <p:nvPr/>
            </p:nvSpPr>
            <p:spPr bwMode="auto">
              <a:xfrm>
                <a:off x="3996" y="999"/>
                <a:ext cx="110"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19" name="Rectangle 96"/>
              <p:cNvSpPr>
                <a:spLocks noChangeArrowheads="1"/>
              </p:cNvSpPr>
              <p:nvPr/>
            </p:nvSpPr>
            <p:spPr bwMode="auto">
              <a:xfrm>
                <a:off x="3910" y="790"/>
                <a:ext cx="182" cy="136"/>
              </a:xfrm>
              <a:prstGeom prst="rect">
                <a:avLst/>
              </a:prstGeom>
              <a:noFill/>
              <a:ln w="9525">
                <a:noFill/>
                <a:miter lim="800000"/>
                <a:headEnd/>
                <a:tailEnd/>
              </a:ln>
            </p:spPr>
            <p:txBody>
              <a:bodyPr wrap="square" lIns="0" tIns="0" rIns="0" bIns="0">
                <a:spAutoFit/>
              </a:bodyPr>
              <a:lstStyle/>
              <a:p>
                <a:pPr algn="ctr"/>
                <a:r>
                  <a:rPr lang="en-US" sz="1400" b="1" dirty="0"/>
                  <a:t>4</a:t>
                </a:r>
              </a:p>
            </p:txBody>
          </p:sp>
          <p:sp>
            <p:nvSpPr>
              <p:cNvPr id="23720" name="Rectangle 97"/>
              <p:cNvSpPr>
                <a:spLocks noChangeArrowheads="1"/>
              </p:cNvSpPr>
              <p:nvPr/>
            </p:nvSpPr>
            <p:spPr bwMode="auto">
              <a:xfrm>
                <a:off x="4126" y="795"/>
                <a:ext cx="181" cy="136"/>
              </a:xfrm>
              <a:prstGeom prst="rect">
                <a:avLst/>
              </a:prstGeom>
              <a:noFill/>
              <a:ln w="9525">
                <a:noFill/>
                <a:miter lim="800000"/>
                <a:headEnd/>
                <a:tailEnd/>
              </a:ln>
            </p:spPr>
            <p:txBody>
              <a:bodyPr wrap="square" lIns="0" tIns="0" rIns="0" bIns="0">
                <a:spAutoFit/>
              </a:bodyPr>
              <a:lstStyle/>
              <a:p>
                <a:pPr algn="ctr"/>
                <a:r>
                  <a:rPr lang="en-US" sz="1400" b="1" dirty="0"/>
                  <a:t>4</a:t>
                </a:r>
              </a:p>
            </p:txBody>
          </p:sp>
          <p:sp>
            <p:nvSpPr>
              <p:cNvPr id="23721" name="Rectangle 98"/>
              <p:cNvSpPr>
                <a:spLocks noChangeArrowheads="1"/>
              </p:cNvSpPr>
              <p:nvPr/>
            </p:nvSpPr>
            <p:spPr bwMode="auto">
              <a:xfrm>
                <a:off x="4413" y="795"/>
                <a:ext cx="75"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22" name="Rectangle 99"/>
              <p:cNvSpPr>
                <a:spLocks noChangeArrowheads="1"/>
              </p:cNvSpPr>
              <p:nvPr/>
            </p:nvSpPr>
            <p:spPr bwMode="auto">
              <a:xfrm>
                <a:off x="4773"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3" name="Rectangle 100"/>
              <p:cNvSpPr>
                <a:spLocks noChangeArrowheads="1"/>
              </p:cNvSpPr>
              <p:nvPr/>
            </p:nvSpPr>
            <p:spPr bwMode="auto">
              <a:xfrm>
                <a:off x="4554" y="943"/>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4" name="Rectangle 101"/>
              <p:cNvSpPr>
                <a:spLocks noChangeArrowheads="1"/>
              </p:cNvSpPr>
              <p:nvPr/>
            </p:nvSpPr>
            <p:spPr bwMode="auto">
              <a:xfrm>
                <a:off x="4554"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5" name="Rectangle 102"/>
              <p:cNvSpPr>
                <a:spLocks noChangeArrowheads="1"/>
              </p:cNvSpPr>
              <p:nvPr/>
            </p:nvSpPr>
            <p:spPr bwMode="auto">
              <a:xfrm>
                <a:off x="4773" y="724"/>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6" name="Rectangle 103"/>
              <p:cNvSpPr>
                <a:spLocks noChangeArrowheads="1"/>
              </p:cNvSpPr>
              <p:nvPr/>
            </p:nvSpPr>
            <p:spPr bwMode="auto">
              <a:xfrm>
                <a:off x="4554"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7" name="Rectangle 104"/>
              <p:cNvSpPr>
                <a:spLocks noChangeArrowheads="1"/>
              </p:cNvSpPr>
              <p:nvPr/>
            </p:nvSpPr>
            <p:spPr bwMode="auto">
              <a:xfrm>
                <a:off x="4773" y="1162"/>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8" name="Rectangle 105"/>
              <p:cNvSpPr>
                <a:spLocks noChangeArrowheads="1"/>
              </p:cNvSpPr>
              <p:nvPr/>
            </p:nvSpPr>
            <p:spPr bwMode="auto">
              <a:xfrm>
                <a:off x="4114" y="1601"/>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29" name="Rectangle 106"/>
              <p:cNvSpPr>
                <a:spLocks noChangeArrowheads="1"/>
              </p:cNvSpPr>
              <p:nvPr/>
            </p:nvSpPr>
            <p:spPr bwMode="auto">
              <a:xfrm>
                <a:off x="3895"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0" name="Rectangle 107"/>
              <p:cNvSpPr>
                <a:spLocks noChangeArrowheads="1"/>
              </p:cNvSpPr>
              <p:nvPr/>
            </p:nvSpPr>
            <p:spPr bwMode="auto">
              <a:xfrm>
                <a:off x="3895"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1" name="Rectangle 108"/>
              <p:cNvSpPr>
                <a:spLocks noChangeArrowheads="1"/>
              </p:cNvSpPr>
              <p:nvPr/>
            </p:nvSpPr>
            <p:spPr bwMode="auto">
              <a:xfrm>
                <a:off x="4114" y="1382"/>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2" name="Rectangle 109"/>
              <p:cNvSpPr>
                <a:spLocks noChangeArrowheads="1"/>
              </p:cNvSpPr>
              <p:nvPr/>
            </p:nvSpPr>
            <p:spPr bwMode="auto">
              <a:xfrm>
                <a:off x="4334" y="1382"/>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3" name="Rectangle 110"/>
              <p:cNvSpPr>
                <a:spLocks noChangeArrowheads="1"/>
              </p:cNvSpPr>
              <p:nvPr/>
            </p:nvSpPr>
            <p:spPr bwMode="auto">
              <a:xfrm>
                <a:off x="4334" y="1601"/>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4" name="Rectangle 111"/>
              <p:cNvSpPr>
                <a:spLocks noChangeArrowheads="1"/>
              </p:cNvSpPr>
              <p:nvPr/>
            </p:nvSpPr>
            <p:spPr bwMode="auto">
              <a:xfrm>
                <a:off x="4773"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5" name="Rectangle 112"/>
              <p:cNvSpPr>
                <a:spLocks noChangeArrowheads="1"/>
              </p:cNvSpPr>
              <p:nvPr/>
            </p:nvSpPr>
            <p:spPr bwMode="auto">
              <a:xfrm>
                <a:off x="4554" y="1601"/>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6" name="Rectangle 113"/>
              <p:cNvSpPr>
                <a:spLocks noChangeArrowheads="1"/>
              </p:cNvSpPr>
              <p:nvPr/>
            </p:nvSpPr>
            <p:spPr bwMode="auto">
              <a:xfrm>
                <a:off x="4554"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7" name="Rectangle 114"/>
              <p:cNvSpPr>
                <a:spLocks noChangeArrowheads="1"/>
              </p:cNvSpPr>
              <p:nvPr/>
            </p:nvSpPr>
            <p:spPr bwMode="auto">
              <a:xfrm>
                <a:off x="4773" y="1382"/>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738" name="Rectangle 115"/>
              <p:cNvSpPr>
                <a:spLocks noChangeArrowheads="1"/>
              </p:cNvSpPr>
              <p:nvPr/>
            </p:nvSpPr>
            <p:spPr bwMode="auto">
              <a:xfrm>
                <a:off x="4189" y="1001"/>
                <a:ext cx="103"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39" name="Rectangle 116"/>
              <p:cNvSpPr>
                <a:spLocks noChangeArrowheads="1"/>
              </p:cNvSpPr>
              <p:nvPr/>
            </p:nvSpPr>
            <p:spPr bwMode="auto">
              <a:xfrm>
                <a:off x="4633" y="795"/>
                <a:ext cx="58" cy="136"/>
              </a:xfrm>
              <a:prstGeom prst="rect">
                <a:avLst/>
              </a:prstGeom>
              <a:noFill/>
              <a:ln w="9525">
                <a:noFill/>
                <a:miter lim="800000"/>
                <a:headEnd/>
                <a:tailEnd/>
              </a:ln>
            </p:spPr>
            <p:txBody>
              <a:bodyPr wrap="none" lIns="0" tIns="0" rIns="0" bIns="0">
                <a:spAutoFit/>
              </a:bodyPr>
              <a:lstStyle/>
              <a:p>
                <a:r>
                  <a:rPr lang="en-US" sz="1400" b="1" dirty="0"/>
                  <a:t>5</a:t>
                </a:r>
              </a:p>
            </p:txBody>
          </p:sp>
          <p:sp>
            <p:nvSpPr>
              <p:cNvPr id="23740" name="Rectangle 117"/>
              <p:cNvSpPr>
                <a:spLocks noChangeArrowheads="1"/>
              </p:cNvSpPr>
              <p:nvPr/>
            </p:nvSpPr>
            <p:spPr bwMode="auto">
              <a:xfrm>
                <a:off x="4841" y="799"/>
                <a:ext cx="87"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41" name="Rectangle 118"/>
              <p:cNvSpPr>
                <a:spLocks noChangeArrowheads="1"/>
              </p:cNvSpPr>
              <p:nvPr/>
            </p:nvSpPr>
            <p:spPr bwMode="auto">
              <a:xfrm>
                <a:off x="4627" y="999"/>
                <a:ext cx="106"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42" name="Rectangle 119"/>
              <p:cNvSpPr>
                <a:spLocks noChangeArrowheads="1"/>
              </p:cNvSpPr>
              <p:nvPr/>
            </p:nvSpPr>
            <p:spPr bwMode="auto">
              <a:xfrm>
                <a:off x="4840" y="998"/>
                <a:ext cx="88"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43" name="Rectangle 120"/>
              <p:cNvSpPr>
                <a:spLocks noChangeArrowheads="1"/>
              </p:cNvSpPr>
              <p:nvPr/>
            </p:nvSpPr>
            <p:spPr bwMode="auto">
              <a:xfrm>
                <a:off x="3976" y="1225"/>
                <a:ext cx="79"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44" name="Rectangle 121"/>
              <p:cNvSpPr>
                <a:spLocks noChangeArrowheads="1"/>
              </p:cNvSpPr>
              <p:nvPr/>
            </p:nvSpPr>
            <p:spPr bwMode="auto">
              <a:xfrm>
                <a:off x="4193" y="1225"/>
                <a:ext cx="106"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45" name="Rectangle 122"/>
              <p:cNvSpPr>
                <a:spLocks noChangeArrowheads="1"/>
              </p:cNvSpPr>
              <p:nvPr/>
            </p:nvSpPr>
            <p:spPr bwMode="auto">
              <a:xfrm>
                <a:off x="4411" y="1220"/>
                <a:ext cx="85"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46" name="Rectangle 123"/>
              <p:cNvSpPr>
                <a:spLocks noChangeArrowheads="1"/>
              </p:cNvSpPr>
              <p:nvPr/>
            </p:nvSpPr>
            <p:spPr bwMode="auto">
              <a:xfrm>
                <a:off x="4635" y="1224"/>
                <a:ext cx="120"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47" name="Rectangle 124"/>
              <p:cNvSpPr>
                <a:spLocks noChangeArrowheads="1"/>
              </p:cNvSpPr>
              <p:nvPr/>
            </p:nvSpPr>
            <p:spPr bwMode="auto">
              <a:xfrm>
                <a:off x="4847" y="1225"/>
                <a:ext cx="77" cy="136"/>
              </a:xfrm>
              <a:prstGeom prst="rect">
                <a:avLst/>
              </a:prstGeom>
              <a:noFill/>
              <a:ln w="9525">
                <a:noFill/>
                <a:miter lim="800000"/>
                <a:headEnd/>
                <a:tailEnd/>
              </a:ln>
            </p:spPr>
            <p:txBody>
              <a:bodyPr wrap="square" lIns="0" tIns="0" rIns="0" bIns="0">
                <a:spAutoFit/>
              </a:bodyPr>
              <a:lstStyle/>
              <a:p>
                <a:r>
                  <a:rPr lang="en-US" sz="1400" b="1" dirty="0"/>
                  <a:t>6</a:t>
                </a:r>
              </a:p>
            </p:txBody>
          </p:sp>
          <p:sp>
            <p:nvSpPr>
              <p:cNvPr id="23748" name="Rectangle 125"/>
              <p:cNvSpPr>
                <a:spLocks noChangeArrowheads="1"/>
              </p:cNvSpPr>
              <p:nvPr/>
            </p:nvSpPr>
            <p:spPr bwMode="auto">
              <a:xfrm>
                <a:off x="3973" y="1660"/>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749" name="Rectangle 126"/>
              <p:cNvSpPr>
                <a:spLocks noChangeArrowheads="1"/>
              </p:cNvSpPr>
              <p:nvPr/>
            </p:nvSpPr>
            <p:spPr bwMode="auto">
              <a:xfrm>
                <a:off x="4193" y="1443"/>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750" name="Rectangle 127"/>
              <p:cNvSpPr>
                <a:spLocks noChangeArrowheads="1"/>
              </p:cNvSpPr>
              <p:nvPr/>
            </p:nvSpPr>
            <p:spPr bwMode="auto">
              <a:xfrm>
                <a:off x="4418" y="1447"/>
                <a:ext cx="82"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51" name="Rectangle 128"/>
              <p:cNvSpPr>
                <a:spLocks noChangeArrowheads="1"/>
              </p:cNvSpPr>
              <p:nvPr/>
            </p:nvSpPr>
            <p:spPr bwMode="auto">
              <a:xfrm>
                <a:off x="4632" y="1450"/>
                <a:ext cx="93"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752" name="Rectangle 129"/>
              <p:cNvSpPr>
                <a:spLocks noChangeArrowheads="1"/>
              </p:cNvSpPr>
              <p:nvPr/>
            </p:nvSpPr>
            <p:spPr bwMode="auto">
              <a:xfrm>
                <a:off x="4843" y="1450"/>
                <a:ext cx="79"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53" name="Rectangle 130"/>
              <p:cNvSpPr>
                <a:spLocks noChangeArrowheads="1"/>
              </p:cNvSpPr>
              <p:nvPr/>
            </p:nvSpPr>
            <p:spPr bwMode="auto">
              <a:xfrm>
                <a:off x="4186" y="1659"/>
                <a:ext cx="92"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54" name="Rectangle 131"/>
              <p:cNvSpPr>
                <a:spLocks noChangeArrowheads="1"/>
              </p:cNvSpPr>
              <p:nvPr/>
            </p:nvSpPr>
            <p:spPr bwMode="auto">
              <a:xfrm>
                <a:off x="4418" y="1659"/>
                <a:ext cx="131"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55" name="Rectangle 132"/>
              <p:cNvSpPr>
                <a:spLocks noChangeArrowheads="1"/>
              </p:cNvSpPr>
              <p:nvPr/>
            </p:nvSpPr>
            <p:spPr bwMode="auto">
              <a:xfrm>
                <a:off x="4841" y="1666"/>
                <a:ext cx="89"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756" name="Rectangle 133"/>
              <p:cNvSpPr>
                <a:spLocks noChangeArrowheads="1"/>
              </p:cNvSpPr>
              <p:nvPr/>
            </p:nvSpPr>
            <p:spPr bwMode="auto">
              <a:xfrm>
                <a:off x="4627" y="1665"/>
                <a:ext cx="78" cy="136"/>
              </a:xfrm>
              <a:prstGeom prst="rect">
                <a:avLst/>
              </a:prstGeom>
              <a:noFill/>
              <a:ln w="9525">
                <a:noFill/>
                <a:miter lim="800000"/>
                <a:headEnd/>
                <a:tailEnd/>
              </a:ln>
            </p:spPr>
            <p:txBody>
              <a:bodyPr wrap="square" lIns="0" tIns="0" rIns="0" bIns="0">
                <a:spAutoFit/>
              </a:bodyPr>
              <a:lstStyle/>
              <a:p>
                <a:r>
                  <a:rPr lang="en-US" sz="1400" b="1" dirty="0"/>
                  <a:t>3</a:t>
                </a:r>
              </a:p>
            </p:txBody>
          </p:sp>
          <p:sp>
            <p:nvSpPr>
              <p:cNvPr id="23757" name="Rectangle 134"/>
              <p:cNvSpPr>
                <a:spLocks noChangeArrowheads="1"/>
              </p:cNvSpPr>
              <p:nvPr/>
            </p:nvSpPr>
            <p:spPr bwMode="auto">
              <a:xfrm>
                <a:off x="3974" y="1446"/>
                <a:ext cx="58" cy="136"/>
              </a:xfrm>
              <a:prstGeom prst="rect">
                <a:avLst/>
              </a:prstGeom>
              <a:noFill/>
              <a:ln w="9525">
                <a:noFill/>
                <a:miter lim="800000"/>
                <a:headEnd/>
                <a:tailEnd/>
              </a:ln>
            </p:spPr>
            <p:txBody>
              <a:bodyPr wrap="none" lIns="0" tIns="0" rIns="0" bIns="0">
                <a:spAutoFit/>
              </a:bodyPr>
              <a:lstStyle/>
              <a:p>
                <a:r>
                  <a:rPr lang="en-US" sz="1400" b="1" dirty="0"/>
                  <a:t>2</a:t>
                </a:r>
              </a:p>
            </p:txBody>
          </p:sp>
        </p:grpSp>
        <p:sp>
          <p:nvSpPr>
            <p:cNvPr id="23562" name="Rectangle 135"/>
            <p:cNvSpPr>
              <a:spLocks noChangeArrowheads="1"/>
            </p:cNvSpPr>
            <p:nvPr/>
          </p:nvSpPr>
          <p:spPr bwMode="auto">
            <a:xfrm>
              <a:off x="4000" y="1888"/>
              <a:ext cx="920" cy="134"/>
            </a:xfrm>
            <a:prstGeom prst="rect">
              <a:avLst/>
            </a:prstGeom>
            <a:noFill/>
            <a:ln w="9525">
              <a:noFill/>
              <a:miter lim="800000"/>
              <a:headEnd/>
              <a:tailEnd/>
            </a:ln>
          </p:spPr>
          <p:txBody>
            <a:bodyPr wrap="none" lIns="0" tIns="0" rIns="0" bIns="0">
              <a:spAutoFit/>
            </a:bodyPr>
            <a:lstStyle/>
            <a:p>
              <a:r>
                <a:rPr lang="en-US" sz="1400" b="1"/>
                <a:t>Flow direction grid</a:t>
              </a:r>
            </a:p>
          </p:txBody>
        </p:sp>
        <p:sp>
          <p:nvSpPr>
            <p:cNvPr id="23563" name="Rectangle 167"/>
            <p:cNvSpPr>
              <a:spLocks noChangeArrowheads="1"/>
            </p:cNvSpPr>
            <p:nvPr/>
          </p:nvSpPr>
          <p:spPr bwMode="auto">
            <a:xfrm>
              <a:off x="4056" y="3313"/>
              <a:ext cx="793" cy="134"/>
            </a:xfrm>
            <a:prstGeom prst="rect">
              <a:avLst/>
            </a:prstGeom>
            <a:noFill/>
            <a:ln w="9525">
              <a:noFill/>
              <a:miter lim="800000"/>
              <a:headEnd/>
              <a:tailEnd/>
            </a:ln>
          </p:spPr>
          <p:txBody>
            <a:bodyPr wrap="none" lIns="0" tIns="0" rIns="0" bIns="0">
              <a:spAutoFit/>
            </a:bodyPr>
            <a:lstStyle/>
            <a:p>
              <a:r>
                <a:rPr lang="en-US" sz="1400" b="1"/>
                <a:t>Stream Network</a:t>
              </a:r>
            </a:p>
          </p:txBody>
        </p:sp>
        <p:sp>
          <p:nvSpPr>
            <p:cNvPr id="23564" name="Rectangle 199"/>
            <p:cNvSpPr>
              <a:spLocks noChangeArrowheads="1"/>
            </p:cNvSpPr>
            <p:nvPr/>
          </p:nvSpPr>
          <p:spPr bwMode="auto">
            <a:xfrm>
              <a:off x="2240" y="3304"/>
              <a:ext cx="1137" cy="134"/>
            </a:xfrm>
            <a:prstGeom prst="rect">
              <a:avLst/>
            </a:prstGeom>
            <a:noFill/>
            <a:ln w="9525">
              <a:noFill/>
              <a:miter lim="800000"/>
              <a:headEnd/>
              <a:tailEnd/>
            </a:ln>
          </p:spPr>
          <p:txBody>
            <a:bodyPr wrap="none" lIns="0" tIns="0" rIns="0" bIns="0">
              <a:spAutoFit/>
            </a:bodyPr>
            <a:lstStyle/>
            <a:p>
              <a:r>
                <a:rPr lang="en-US" sz="1400" b="1" dirty="0"/>
                <a:t>Flow accumulation grid</a:t>
              </a:r>
            </a:p>
          </p:txBody>
        </p:sp>
        <p:grpSp>
          <p:nvGrpSpPr>
            <p:cNvPr id="5" name="Group 271"/>
            <p:cNvGrpSpPr>
              <a:grpSpLocks/>
            </p:cNvGrpSpPr>
            <p:nvPr/>
          </p:nvGrpSpPr>
          <p:grpSpPr bwMode="auto">
            <a:xfrm>
              <a:off x="2250" y="2149"/>
              <a:ext cx="1088" cy="1090"/>
              <a:chOff x="2250" y="2149"/>
              <a:chExt cx="1088" cy="1090"/>
            </a:xfrm>
          </p:grpSpPr>
          <p:sp>
            <p:nvSpPr>
              <p:cNvPr id="23646" name="Rectangle 168"/>
              <p:cNvSpPr>
                <a:spLocks noChangeArrowheads="1"/>
              </p:cNvSpPr>
              <p:nvPr/>
            </p:nvSpPr>
            <p:spPr bwMode="auto">
              <a:xfrm>
                <a:off x="3127"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7" name="Rectangle 169"/>
              <p:cNvSpPr>
                <a:spLocks noChangeArrowheads="1"/>
              </p:cNvSpPr>
              <p:nvPr/>
            </p:nvSpPr>
            <p:spPr bwMode="auto">
              <a:xfrm>
                <a:off x="2908"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8" name="Rectangle 170"/>
              <p:cNvSpPr>
                <a:spLocks noChangeArrowheads="1"/>
              </p:cNvSpPr>
              <p:nvPr/>
            </p:nvSpPr>
            <p:spPr bwMode="auto">
              <a:xfrm>
                <a:off x="2908"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9" name="Rectangle 171"/>
              <p:cNvSpPr>
                <a:spLocks noChangeArrowheads="1"/>
              </p:cNvSpPr>
              <p:nvPr/>
            </p:nvSpPr>
            <p:spPr bwMode="auto">
              <a:xfrm>
                <a:off x="3127"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0" name="Rectangle 172"/>
              <p:cNvSpPr>
                <a:spLocks noChangeArrowheads="1"/>
              </p:cNvSpPr>
              <p:nvPr/>
            </p:nvSpPr>
            <p:spPr bwMode="auto">
              <a:xfrm>
                <a:off x="2908"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1" name="Rectangle 173"/>
              <p:cNvSpPr>
                <a:spLocks noChangeArrowheads="1"/>
              </p:cNvSpPr>
              <p:nvPr/>
            </p:nvSpPr>
            <p:spPr bwMode="auto">
              <a:xfrm>
                <a:off x="3127"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2" name="Rectangle 174"/>
              <p:cNvSpPr>
                <a:spLocks noChangeArrowheads="1"/>
              </p:cNvSpPr>
              <p:nvPr/>
            </p:nvSpPr>
            <p:spPr bwMode="auto">
              <a:xfrm>
                <a:off x="2470"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3" name="Rectangle 175"/>
              <p:cNvSpPr>
                <a:spLocks noChangeArrowheads="1"/>
              </p:cNvSpPr>
              <p:nvPr/>
            </p:nvSpPr>
            <p:spPr bwMode="auto">
              <a:xfrm>
                <a:off x="2250"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4" name="Rectangle 176"/>
              <p:cNvSpPr>
                <a:spLocks noChangeArrowheads="1"/>
              </p:cNvSpPr>
              <p:nvPr/>
            </p:nvSpPr>
            <p:spPr bwMode="auto">
              <a:xfrm>
                <a:off x="2250"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5" name="Rectangle 177"/>
              <p:cNvSpPr>
                <a:spLocks noChangeArrowheads="1"/>
              </p:cNvSpPr>
              <p:nvPr/>
            </p:nvSpPr>
            <p:spPr bwMode="auto">
              <a:xfrm>
                <a:off x="2470"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6" name="Rectangle 178"/>
              <p:cNvSpPr>
                <a:spLocks noChangeArrowheads="1"/>
              </p:cNvSpPr>
              <p:nvPr/>
            </p:nvSpPr>
            <p:spPr bwMode="auto">
              <a:xfrm>
                <a:off x="2689"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7" name="Rectangle 179"/>
              <p:cNvSpPr>
                <a:spLocks noChangeArrowheads="1"/>
              </p:cNvSpPr>
              <p:nvPr/>
            </p:nvSpPr>
            <p:spPr bwMode="auto">
              <a:xfrm>
                <a:off x="2689"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8" name="Rectangle 180"/>
              <p:cNvSpPr>
                <a:spLocks noChangeArrowheads="1"/>
              </p:cNvSpPr>
              <p:nvPr/>
            </p:nvSpPr>
            <p:spPr bwMode="auto">
              <a:xfrm>
                <a:off x="2250"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9" name="Rectangle 181"/>
              <p:cNvSpPr>
                <a:spLocks noChangeArrowheads="1"/>
              </p:cNvSpPr>
              <p:nvPr/>
            </p:nvSpPr>
            <p:spPr bwMode="auto">
              <a:xfrm>
                <a:off x="2470"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0" name="Rectangle 182"/>
              <p:cNvSpPr>
                <a:spLocks noChangeArrowheads="1"/>
              </p:cNvSpPr>
              <p:nvPr/>
            </p:nvSpPr>
            <p:spPr bwMode="auto">
              <a:xfrm>
                <a:off x="2689"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1" name="Rectangle 183"/>
              <p:cNvSpPr>
                <a:spLocks noChangeArrowheads="1"/>
              </p:cNvSpPr>
              <p:nvPr/>
            </p:nvSpPr>
            <p:spPr bwMode="auto">
              <a:xfrm>
                <a:off x="3127"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2" name="Rectangle 184"/>
              <p:cNvSpPr>
                <a:spLocks noChangeArrowheads="1"/>
              </p:cNvSpPr>
              <p:nvPr/>
            </p:nvSpPr>
            <p:spPr bwMode="auto">
              <a:xfrm>
                <a:off x="2908"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3" name="Rectangle 185"/>
              <p:cNvSpPr>
                <a:spLocks noChangeArrowheads="1"/>
              </p:cNvSpPr>
              <p:nvPr/>
            </p:nvSpPr>
            <p:spPr bwMode="auto">
              <a:xfrm>
                <a:off x="2908"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4" name="Rectangle 186"/>
              <p:cNvSpPr>
                <a:spLocks noChangeArrowheads="1"/>
              </p:cNvSpPr>
              <p:nvPr/>
            </p:nvSpPr>
            <p:spPr bwMode="auto">
              <a:xfrm>
                <a:off x="3127"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5" name="Rectangle 187"/>
              <p:cNvSpPr>
                <a:spLocks noChangeArrowheads="1"/>
              </p:cNvSpPr>
              <p:nvPr/>
            </p:nvSpPr>
            <p:spPr bwMode="auto">
              <a:xfrm>
                <a:off x="2908"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6" name="Rectangle 188"/>
              <p:cNvSpPr>
                <a:spLocks noChangeArrowheads="1"/>
              </p:cNvSpPr>
              <p:nvPr/>
            </p:nvSpPr>
            <p:spPr bwMode="auto">
              <a:xfrm>
                <a:off x="3127"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7" name="Rectangle 189"/>
              <p:cNvSpPr>
                <a:spLocks noChangeArrowheads="1"/>
              </p:cNvSpPr>
              <p:nvPr/>
            </p:nvSpPr>
            <p:spPr bwMode="auto">
              <a:xfrm>
                <a:off x="2470"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8" name="Rectangle 190"/>
              <p:cNvSpPr>
                <a:spLocks noChangeArrowheads="1"/>
              </p:cNvSpPr>
              <p:nvPr/>
            </p:nvSpPr>
            <p:spPr bwMode="auto">
              <a:xfrm>
                <a:off x="2250"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9" name="Rectangle 191"/>
              <p:cNvSpPr>
                <a:spLocks noChangeArrowheads="1"/>
              </p:cNvSpPr>
              <p:nvPr/>
            </p:nvSpPr>
            <p:spPr bwMode="auto">
              <a:xfrm>
                <a:off x="2250"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0" name="Rectangle 192"/>
              <p:cNvSpPr>
                <a:spLocks noChangeArrowheads="1"/>
              </p:cNvSpPr>
              <p:nvPr/>
            </p:nvSpPr>
            <p:spPr bwMode="auto">
              <a:xfrm>
                <a:off x="2470"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1" name="Rectangle 193"/>
              <p:cNvSpPr>
                <a:spLocks noChangeArrowheads="1"/>
              </p:cNvSpPr>
              <p:nvPr/>
            </p:nvSpPr>
            <p:spPr bwMode="auto">
              <a:xfrm>
                <a:off x="2689"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2" name="Rectangle 194"/>
              <p:cNvSpPr>
                <a:spLocks noChangeArrowheads="1"/>
              </p:cNvSpPr>
              <p:nvPr/>
            </p:nvSpPr>
            <p:spPr bwMode="auto">
              <a:xfrm>
                <a:off x="2689"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3" name="Rectangle 195"/>
              <p:cNvSpPr>
                <a:spLocks noChangeArrowheads="1"/>
              </p:cNvSpPr>
              <p:nvPr/>
            </p:nvSpPr>
            <p:spPr bwMode="auto">
              <a:xfrm>
                <a:off x="3127"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4" name="Rectangle 196"/>
              <p:cNvSpPr>
                <a:spLocks noChangeArrowheads="1"/>
              </p:cNvSpPr>
              <p:nvPr/>
            </p:nvSpPr>
            <p:spPr bwMode="auto">
              <a:xfrm>
                <a:off x="2908"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5" name="Rectangle 197"/>
              <p:cNvSpPr>
                <a:spLocks noChangeArrowheads="1"/>
              </p:cNvSpPr>
              <p:nvPr/>
            </p:nvSpPr>
            <p:spPr bwMode="auto">
              <a:xfrm>
                <a:off x="2908"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6" name="Rectangle 198"/>
              <p:cNvSpPr>
                <a:spLocks noChangeArrowheads="1"/>
              </p:cNvSpPr>
              <p:nvPr/>
            </p:nvSpPr>
            <p:spPr bwMode="auto">
              <a:xfrm>
                <a:off x="3127"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7" name="Rectangle 200"/>
              <p:cNvSpPr>
                <a:spLocks noChangeArrowheads="1"/>
              </p:cNvSpPr>
              <p:nvPr/>
            </p:nvSpPr>
            <p:spPr bwMode="auto">
              <a:xfrm>
                <a:off x="2332" y="221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78" name="Rectangle 201"/>
              <p:cNvSpPr>
                <a:spLocks noChangeArrowheads="1"/>
              </p:cNvSpPr>
              <p:nvPr/>
            </p:nvSpPr>
            <p:spPr bwMode="auto">
              <a:xfrm>
                <a:off x="2555" y="221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79" name="Rectangle 202"/>
              <p:cNvSpPr>
                <a:spLocks noChangeArrowheads="1"/>
              </p:cNvSpPr>
              <p:nvPr/>
            </p:nvSpPr>
            <p:spPr bwMode="auto">
              <a:xfrm>
                <a:off x="2778" y="2217"/>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0" name="Rectangle 203"/>
              <p:cNvSpPr>
                <a:spLocks noChangeArrowheads="1"/>
              </p:cNvSpPr>
              <p:nvPr/>
            </p:nvSpPr>
            <p:spPr bwMode="auto">
              <a:xfrm>
                <a:off x="2991" y="2214"/>
                <a:ext cx="56" cy="134"/>
              </a:xfrm>
              <a:prstGeom prst="rect">
                <a:avLst/>
              </a:prstGeom>
              <a:noFill/>
              <a:ln w="9525">
                <a:noFill/>
                <a:miter lim="800000"/>
                <a:headEnd/>
                <a:tailEnd/>
              </a:ln>
            </p:spPr>
            <p:txBody>
              <a:bodyPr wrap="none" lIns="0" tIns="0" rIns="0" bIns="0">
                <a:spAutoFit/>
              </a:bodyPr>
              <a:lstStyle/>
              <a:p>
                <a:r>
                  <a:rPr lang="en-US" sz="1400" b="1" dirty="0"/>
                  <a:t>0</a:t>
                </a:r>
              </a:p>
            </p:txBody>
          </p:sp>
          <p:sp>
            <p:nvSpPr>
              <p:cNvPr id="23681" name="Rectangle 204"/>
              <p:cNvSpPr>
                <a:spLocks noChangeArrowheads="1"/>
              </p:cNvSpPr>
              <p:nvPr/>
            </p:nvSpPr>
            <p:spPr bwMode="auto">
              <a:xfrm>
                <a:off x="3213" y="2220"/>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2" name="Rectangle 205"/>
              <p:cNvSpPr>
                <a:spLocks noChangeArrowheads="1"/>
              </p:cNvSpPr>
              <p:nvPr/>
            </p:nvSpPr>
            <p:spPr bwMode="auto">
              <a:xfrm>
                <a:off x="2336" y="243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3" name="Rectangle 206"/>
              <p:cNvSpPr>
                <a:spLocks noChangeArrowheads="1"/>
              </p:cNvSpPr>
              <p:nvPr/>
            </p:nvSpPr>
            <p:spPr bwMode="auto">
              <a:xfrm>
                <a:off x="2566" y="2440"/>
                <a:ext cx="56" cy="134"/>
              </a:xfrm>
              <a:prstGeom prst="rect">
                <a:avLst/>
              </a:prstGeom>
              <a:noFill/>
              <a:ln w="9525">
                <a:noFill/>
                <a:miter lim="800000"/>
                <a:headEnd/>
                <a:tailEnd/>
              </a:ln>
            </p:spPr>
            <p:txBody>
              <a:bodyPr wrap="none" lIns="0" tIns="0" rIns="0" bIns="0">
                <a:spAutoFit/>
              </a:bodyPr>
              <a:lstStyle/>
              <a:p>
                <a:r>
                  <a:rPr lang="en-US" sz="1400" b="1"/>
                  <a:t>1</a:t>
                </a:r>
              </a:p>
            </p:txBody>
          </p:sp>
          <p:sp>
            <p:nvSpPr>
              <p:cNvPr id="23684" name="Rectangle 207"/>
              <p:cNvSpPr>
                <a:spLocks noChangeArrowheads="1"/>
              </p:cNvSpPr>
              <p:nvPr/>
            </p:nvSpPr>
            <p:spPr bwMode="auto">
              <a:xfrm>
                <a:off x="2778" y="2439"/>
                <a:ext cx="56" cy="134"/>
              </a:xfrm>
              <a:prstGeom prst="rect">
                <a:avLst/>
              </a:prstGeom>
              <a:noFill/>
              <a:ln w="9525">
                <a:noFill/>
                <a:miter lim="800000"/>
                <a:headEnd/>
                <a:tailEnd/>
              </a:ln>
            </p:spPr>
            <p:txBody>
              <a:bodyPr wrap="none" lIns="0" tIns="0" rIns="0" bIns="0">
                <a:spAutoFit/>
              </a:bodyPr>
              <a:lstStyle/>
              <a:p>
                <a:r>
                  <a:rPr lang="en-US" sz="1400" b="1" dirty="0"/>
                  <a:t>1</a:t>
                </a:r>
              </a:p>
            </p:txBody>
          </p:sp>
          <p:sp>
            <p:nvSpPr>
              <p:cNvPr id="23685" name="Rectangle 208"/>
              <p:cNvSpPr>
                <a:spLocks noChangeArrowheads="1"/>
              </p:cNvSpPr>
              <p:nvPr/>
            </p:nvSpPr>
            <p:spPr bwMode="auto">
              <a:xfrm>
                <a:off x="2987" y="2443"/>
                <a:ext cx="56" cy="134"/>
              </a:xfrm>
              <a:prstGeom prst="rect">
                <a:avLst/>
              </a:prstGeom>
              <a:noFill/>
              <a:ln w="9525">
                <a:noFill/>
                <a:miter lim="800000"/>
                <a:headEnd/>
                <a:tailEnd/>
              </a:ln>
            </p:spPr>
            <p:txBody>
              <a:bodyPr wrap="none" lIns="0" tIns="0" rIns="0" bIns="0">
                <a:spAutoFit/>
              </a:bodyPr>
              <a:lstStyle/>
              <a:p>
                <a:r>
                  <a:rPr lang="en-US" sz="1400" b="1"/>
                  <a:t>2</a:t>
                </a:r>
              </a:p>
            </p:txBody>
          </p:sp>
          <p:sp>
            <p:nvSpPr>
              <p:cNvPr id="23686" name="Rectangle 209"/>
              <p:cNvSpPr>
                <a:spLocks noChangeArrowheads="1"/>
              </p:cNvSpPr>
              <p:nvPr/>
            </p:nvSpPr>
            <p:spPr bwMode="auto">
              <a:xfrm>
                <a:off x="3213" y="2442"/>
                <a:ext cx="56" cy="134"/>
              </a:xfrm>
              <a:prstGeom prst="rect">
                <a:avLst/>
              </a:prstGeom>
              <a:noFill/>
              <a:ln w="9525">
                <a:noFill/>
                <a:miter lim="800000"/>
                <a:headEnd/>
                <a:tailEnd/>
              </a:ln>
            </p:spPr>
            <p:txBody>
              <a:bodyPr wrap="none" lIns="0" tIns="0" rIns="0" bIns="0">
                <a:spAutoFit/>
              </a:bodyPr>
              <a:lstStyle/>
              <a:p>
                <a:r>
                  <a:rPr lang="en-US" sz="1400" b="1" dirty="0"/>
                  <a:t>1</a:t>
                </a:r>
              </a:p>
            </p:txBody>
          </p:sp>
          <p:sp>
            <p:nvSpPr>
              <p:cNvPr id="23687" name="Rectangle 210"/>
              <p:cNvSpPr>
                <a:spLocks noChangeArrowheads="1"/>
              </p:cNvSpPr>
              <p:nvPr/>
            </p:nvSpPr>
            <p:spPr bwMode="auto">
              <a:xfrm>
                <a:off x="2332" y="2659"/>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8" name="Rectangle 211"/>
              <p:cNvSpPr>
                <a:spLocks noChangeArrowheads="1"/>
              </p:cNvSpPr>
              <p:nvPr/>
            </p:nvSpPr>
            <p:spPr bwMode="auto">
              <a:xfrm>
                <a:off x="2336" y="2875"/>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9" name="Rectangle 212"/>
              <p:cNvSpPr>
                <a:spLocks noChangeArrowheads="1"/>
              </p:cNvSpPr>
              <p:nvPr/>
            </p:nvSpPr>
            <p:spPr bwMode="auto">
              <a:xfrm>
                <a:off x="2332" y="3081"/>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90" name="Rectangle 213"/>
              <p:cNvSpPr>
                <a:spLocks noChangeArrowheads="1"/>
              </p:cNvSpPr>
              <p:nvPr/>
            </p:nvSpPr>
            <p:spPr bwMode="auto">
              <a:xfrm>
                <a:off x="2558" y="3087"/>
                <a:ext cx="56" cy="134"/>
              </a:xfrm>
              <a:prstGeom prst="rect">
                <a:avLst/>
              </a:prstGeom>
              <a:noFill/>
              <a:ln w="9525">
                <a:noFill/>
                <a:miter lim="800000"/>
                <a:headEnd/>
                <a:tailEnd/>
              </a:ln>
            </p:spPr>
            <p:txBody>
              <a:bodyPr wrap="none" lIns="0" tIns="0" rIns="0" bIns="0">
                <a:spAutoFit/>
              </a:bodyPr>
              <a:lstStyle/>
              <a:p>
                <a:r>
                  <a:rPr lang="en-US" sz="1400" b="1" dirty="0"/>
                  <a:t>0</a:t>
                </a:r>
              </a:p>
            </p:txBody>
          </p:sp>
          <p:sp>
            <p:nvSpPr>
              <p:cNvPr id="23691" name="Rectangle 214"/>
              <p:cNvSpPr>
                <a:spLocks noChangeArrowheads="1"/>
              </p:cNvSpPr>
              <p:nvPr/>
            </p:nvSpPr>
            <p:spPr bwMode="auto">
              <a:xfrm>
                <a:off x="2775" y="3087"/>
                <a:ext cx="58" cy="136"/>
              </a:xfrm>
              <a:prstGeom prst="rect">
                <a:avLst/>
              </a:prstGeom>
              <a:noFill/>
              <a:ln w="9525">
                <a:noFill/>
                <a:miter lim="800000"/>
                <a:headEnd/>
                <a:tailEnd/>
              </a:ln>
            </p:spPr>
            <p:txBody>
              <a:bodyPr wrap="none" lIns="0" tIns="0" rIns="0" bIns="0">
                <a:spAutoFit/>
              </a:bodyPr>
              <a:lstStyle/>
              <a:p>
                <a:r>
                  <a:rPr lang="en-US" sz="1400" b="1" dirty="0"/>
                  <a:t>1</a:t>
                </a:r>
              </a:p>
            </p:txBody>
          </p:sp>
          <p:sp>
            <p:nvSpPr>
              <p:cNvPr id="23692" name="Rectangle 215"/>
              <p:cNvSpPr>
                <a:spLocks noChangeArrowheads="1"/>
              </p:cNvSpPr>
              <p:nvPr/>
            </p:nvSpPr>
            <p:spPr bwMode="auto">
              <a:xfrm>
                <a:off x="2555" y="2659"/>
                <a:ext cx="56" cy="134"/>
              </a:xfrm>
              <a:prstGeom prst="rect">
                <a:avLst/>
              </a:prstGeom>
              <a:noFill/>
              <a:ln w="9525">
                <a:noFill/>
                <a:miter lim="800000"/>
                <a:headEnd/>
                <a:tailEnd/>
              </a:ln>
            </p:spPr>
            <p:txBody>
              <a:bodyPr wrap="none" lIns="0" tIns="0" rIns="0" bIns="0">
                <a:spAutoFit/>
              </a:bodyPr>
              <a:lstStyle/>
              <a:p>
                <a:r>
                  <a:rPr lang="en-US" sz="1400" b="1"/>
                  <a:t>3</a:t>
                </a:r>
              </a:p>
            </p:txBody>
          </p:sp>
          <p:sp>
            <p:nvSpPr>
              <p:cNvPr id="23693" name="Rectangle 216"/>
              <p:cNvSpPr>
                <a:spLocks noChangeArrowheads="1"/>
              </p:cNvSpPr>
              <p:nvPr/>
            </p:nvSpPr>
            <p:spPr bwMode="auto">
              <a:xfrm>
                <a:off x="2780" y="2658"/>
                <a:ext cx="56" cy="134"/>
              </a:xfrm>
              <a:prstGeom prst="rect">
                <a:avLst/>
              </a:prstGeom>
              <a:noFill/>
              <a:ln w="9525">
                <a:noFill/>
                <a:miter lim="800000"/>
                <a:headEnd/>
                <a:tailEnd/>
              </a:ln>
            </p:spPr>
            <p:txBody>
              <a:bodyPr wrap="none" lIns="0" tIns="0" rIns="0" bIns="0">
                <a:spAutoFit/>
              </a:bodyPr>
              <a:lstStyle/>
              <a:p>
                <a:r>
                  <a:rPr lang="en-US" sz="1400" b="1" dirty="0"/>
                  <a:t>8</a:t>
                </a:r>
              </a:p>
            </p:txBody>
          </p:sp>
          <p:sp>
            <p:nvSpPr>
              <p:cNvPr id="23694" name="Rectangle 217"/>
              <p:cNvSpPr>
                <a:spLocks noChangeArrowheads="1"/>
              </p:cNvSpPr>
              <p:nvPr/>
            </p:nvSpPr>
            <p:spPr bwMode="auto">
              <a:xfrm>
                <a:off x="2987" y="2658"/>
                <a:ext cx="56" cy="134"/>
              </a:xfrm>
              <a:prstGeom prst="rect">
                <a:avLst/>
              </a:prstGeom>
              <a:noFill/>
              <a:ln w="9525">
                <a:noFill/>
                <a:miter lim="800000"/>
                <a:headEnd/>
                <a:tailEnd/>
              </a:ln>
            </p:spPr>
            <p:txBody>
              <a:bodyPr wrap="none" lIns="0" tIns="0" rIns="0" bIns="0">
                <a:spAutoFit/>
              </a:bodyPr>
              <a:lstStyle/>
              <a:p>
                <a:r>
                  <a:rPr lang="en-US" sz="1400" b="1" dirty="0"/>
                  <a:t>5</a:t>
                </a:r>
              </a:p>
            </p:txBody>
          </p:sp>
          <p:sp>
            <p:nvSpPr>
              <p:cNvPr id="23695" name="Rectangle 218"/>
              <p:cNvSpPr>
                <a:spLocks noChangeArrowheads="1"/>
              </p:cNvSpPr>
              <p:nvPr/>
            </p:nvSpPr>
            <p:spPr bwMode="auto">
              <a:xfrm>
                <a:off x="3211" y="2659"/>
                <a:ext cx="56" cy="134"/>
              </a:xfrm>
              <a:prstGeom prst="rect">
                <a:avLst/>
              </a:prstGeom>
              <a:noFill/>
              <a:ln w="9525">
                <a:noFill/>
                <a:miter lim="800000"/>
                <a:headEnd/>
                <a:tailEnd/>
              </a:ln>
            </p:spPr>
            <p:txBody>
              <a:bodyPr wrap="none" lIns="0" tIns="0" rIns="0" bIns="0">
                <a:spAutoFit/>
              </a:bodyPr>
              <a:lstStyle/>
              <a:p>
                <a:r>
                  <a:rPr lang="en-US" sz="1400" b="1" dirty="0"/>
                  <a:t>2</a:t>
                </a:r>
              </a:p>
            </p:txBody>
          </p:sp>
          <p:sp>
            <p:nvSpPr>
              <p:cNvPr id="23696" name="Rectangle 219"/>
              <p:cNvSpPr>
                <a:spLocks noChangeArrowheads="1"/>
              </p:cNvSpPr>
              <p:nvPr/>
            </p:nvSpPr>
            <p:spPr bwMode="auto">
              <a:xfrm>
                <a:off x="2566" y="2875"/>
                <a:ext cx="56" cy="134"/>
              </a:xfrm>
              <a:prstGeom prst="rect">
                <a:avLst/>
              </a:prstGeom>
              <a:noFill/>
              <a:ln w="9525">
                <a:noFill/>
                <a:miter lim="800000"/>
                <a:headEnd/>
                <a:tailEnd/>
              </a:ln>
            </p:spPr>
            <p:txBody>
              <a:bodyPr wrap="none" lIns="0" tIns="0" rIns="0" bIns="0">
                <a:spAutoFit/>
              </a:bodyPr>
              <a:lstStyle/>
              <a:p>
                <a:r>
                  <a:rPr lang="en-US" sz="1400" b="1"/>
                  <a:t>1</a:t>
                </a:r>
              </a:p>
            </p:txBody>
          </p:sp>
          <p:sp>
            <p:nvSpPr>
              <p:cNvPr id="23697" name="Rectangle 220"/>
              <p:cNvSpPr>
                <a:spLocks noChangeArrowheads="1"/>
              </p:cNvSpPr>
              <p:nvPr/>
            </p:nvSpPr>
            <p:spPr bwMode="auto">
              <a:xfrm>
                <a:off x="2778" y="2878"/>
                <a:ext cx="58" cy="136"/>
              </a:xfrm>
              <a:prstGeom prst="rect">
                <a:avLst/>
              </a:prstGeom>
              <a:noFill/>
              <a:ln w="9525">
                <a:noFill/>
                <a:miter lim="800000"/>
                <a:headEnd/>
                <a:tailEnd/>
              </a:ln>
            </p:spPr>
            <p:txBody>
              <a:bodyPr wrap="none" lIns="0" tIns="0" rIns="0" bIns="0">
                <a:spAutoFit/>
              </a:bodyPr>
              <a:lstStyle/>
              <a:p>
                <a:r>
                  <a:rPr lang="en-US" sz="1400" b="1" dirty="0"/>
                  <a:t>0</a:t>
                </a:r>
              </a:p>
            </p:txBody>
          </p:sp>
          <p:sp>
            <p:nvSpPr>
              <p:cNvPr id="23698" name="Rectangle 221"/>
              <p:cNvSpPr>
                <a:spLocks noChangeArrowheads="1"/>
              </p:cNvSpPr>
              <p:nvPr/>
            </p:nvSpPr>
            <p:spPr bwMode="auto">
              <a:xfrm>
                <a:off x="2955" y="2875"/>
                <a:ext cx="115" cy="136"/>
              </a:xfrm>
              <a:prstGeom prst="rect">
                <a:avLst/>
              </a:prstGeom>
              <a:noFill/>
              <a:ln w="9525">
                <a:noFill/>
                <a:miter lim="800000"/>
                <a:headEnd/>
                <a:tailEnd/>
              </a:ln>
            </p:spPr>
            <p:txBody>
              <a:bodyPr wrap="none" lIns="0" tIns="0" rIns="0" bIns="0">
                <a:spAutoFit/>
              </a:bodyPr>
              <a:lstStyle/>
              <a:p>
                <a:r>
                  <a:rPr lang="en-US" sz="1400" b="1" dirty="0"/>
                  <a:t>19</a:t>
                </a:r>
              </a:p>
            </p:txBody>
          </p:sp>
          <p:sp>
            <p:nvSpPr>
              <p:cNvPr id="23699" name="Rectangle 222"/>
              <p:cNvSpPr>
                <a:spLocks noChangeArrowheads="1"/>
              </p:cNvSpPr>
              <p:nvPr/>
            </p:nvSpPr>
            <p:spPr bwMode="auto">
              <a:xfrm>
                <a:off x="3215" y="2881"/>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700" name="Rectangle 223"/>
              <p:cNvSpPr>
                <a:spLocks noChangeArrowheads="1"/>
              </p:cNvSpPr>
              <p:nvPr/>
            </p:nvSpPr>
            <p:spPr bwMode="auto">
              <a:xfrm>
                <a:off x="2999" y="3087"/>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701" name="Rectangle 224"/>
              <p:cNvSpPr>
                <a:spLocks noChangeArrowheads="1"/>
              </p:cNvSpPr>
              <p:nvPr/>
            </p:nvSpPr>
            <p:spPr bwMode="auto">
              <a:xfrm>
                <a:off x="3170" y="3087"/>
                <a:ext cx="112" cy="134"/>
              </a:xfrm>
              <a:prstGeom prst="rect">
                <a:avLst/>
              </a:prstGeom>
              <a:noFill/>
              <a:ln w="9525">
                <a:noFill/>
                <a:miter lim="800000"/>
                <a:headEnd/>
                <a:tailEnd/>
              </a:ln>
            </p:spPr>
            <p:txBody>
              <a:bodyPr wrap="none" lIns="0" tIns="0" rIns="0" bIns="0">
                <a:spAutoFit/>
              </a:bodyPr>
              <a:lstStyle/>
              <a:p>
                <a:r>
                  <a:rPr lang="en-US" sz="1400" b="1" dirty="0"/>
                  <a:t>24</a:t>
                </a:r>
              </a:p>
            </p:txBody>
          </p:sp>
        </p:grpSp>
        <p:grpSp>
          <p:nvGrpSpPr>
            <p:cNvPr id="6" name="Group 270"/>
            <p:cNvGrpSpPr>
              <a:grpSpLocks/>
            </p:cNvGrpSpPr>
            <p:nvPr/>
          </p:nvGrpSpPr>
          <p:grpSpPr bwMode="auto">
            <a:xfrm>
              <a:off x="3895" y="2149"/>
              <a:ext cx="1089" cy="1211"/>
              <a:chOff x="3895" y="2149"/>
              <a:chExt cx="1089" cy="1211"/>
            </a:xfrm>
          </p:grpSpPr>
          <p:sp>
            <p:nvSpPr>
              <p:cNvPr id="23590" name="Rectangle 136"/>
              <p:cNvSpPr>
                <a:spLocks noChangeArrowheads="1"/>
              </p:cNvSpPr>
              <p:nvPr/>
            </p:nvSpPr>
            <p:spPr bwMode="auto">
              <a:xfrm>
                <a:off x="4773"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1" name="Rectangle 137"/>
              <p:cNvSpPr>
                <a:spLocks noChangeArrowheads="1"/>
              </p:cNvSpPr>
              <p:nvPr/>
            </p:nvSpPr>
            <p:spPr bwMode="auto">
              <a:xfrm>
                <a:off x="4554"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2" name="Rectangle 138"/>
              <p:cNvSpPr>
                <a:spLocks noChangeArrowheads="1"/>
              </p:cNvSpPr>
              <p:nvPr/>
            </p:nvSpPr>
            <p:spPr bwMode="auto">
              <a:xfrm>
                <a:off x="4554"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3" name="Rectangle 139"/>
              <p:cNvSpPr>
                <a:spLocks noChangeArrowheads="1"/>
              </p:cNvSpPr>
              <p:nvPr/>
            </p:nvSpPr>
            <p:spPr bwMode="auto">
              <a:xfrm>
                <a:off x="4773"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4" name="Rectangle 140"/>
              <p:cNvSpPr>
                <a:spLocks noChangeArrowheads="1"/>
              </p:cNvSpPr>
              <p:nvPr/>
            </p:nvSpPr>
            <p:spPr bwMode="auto">
              <a:xfrm>
                <a:off x="4554"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5" name="Rectangle 141"/>
              <p:cNvSpPr>
                <a:spLocks noChangeArrowheads="1"/>
              </p:cNvSpPr>
              <p:nvPr/>
            </p:nvSpPr>
            <p:spPr bwMode="auto">
              <a:xfrm>
                <a:off x="4773"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6" name="Rectangle 142"/>
              <p:cNvSpPr>
                <a:spLocks noChangeArrowheads="1"/>
              </p:cNvSpPr>
              <p:nvPr/>
            </p:nvSpPr>
            <p:spPr bwMode="auto">
              <a:xfrm>
                <a:off x="4114"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7" name="Rectangle 143"/>
              <p:cNvSpPr>
                <a:spLocks noChangeArrowheads="1"/>
              </p:cNvSpPr>
              <p:nvPr/>
            </p:nvSpPr>
            <p:spPr bwMode="auto">
              <a:xfrm>
                <a:off x="3895"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8" name="Rectangle 144"/>
              <p:cNvSpPr>
                <a:spLocks noChangeArrowheads="1"/>
              </p:cNvSpPr>
              <p:nvPr/>
            </p:nvSpPr>
            <p:spPr bwMode="auto">
              <a:xfrm>
                <a:off x="3895"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9" name="Rectangle 145"/>
              <p:cNvSpPr>
                <a:spLocks noChangeArrowheads="1"/>
              </p:cNvSpPr>
              <p:nvPr/>
            </p:nvSpPr>
            <p:spPr bwMode="auto">
              <a:xfrm>
                <a:off x="4114"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0" name="Rectangle 146"/>
              <p:cNvSpPr>
                <a:spLocks noChangeArrowheads="1"/>
              </p:cNvSpPr>
              <p:nvPr/>
            </p:nvSpPr>
            <p:spPr bwMode="auto">
              <a:xfrm>
                <a:off x="4334"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1" name="Rectangle 147"/>
              <p:cNvSpPr>
                <a:spLocks noChangeArrowheads="1"/>
              </p:cNvSpPr>
              <p:nvPr/>
            </p:nvSpPr>
            <p:spPr bwMode="auto">
              <a:xfrm>
                <a:off x="4334"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2" name="Rectangle 148"/>
              <p:cNvSpPr>
                <a:spLocks noChangeArrowheads="1"/>
              </p:cNvSpPr>
              <p:nvPr/>
            </p:nvSpPr>
            <p:spPr bwMode="auto">
              <a:xfrm>
                <a:off x="3895"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3" name="Rectangle 149"/>
              <p:cNvSpPr>
                <a:spLocks noChangeArrowheads="1"/>
              </p:cNvSpPr>
              <p:nvPr/>
            </p:nvSpPr>
            <p:spPr bwMode="auto">
              <a:xfrm>
                <a:off x="4114"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4" name="Rectangle 150"/>
              <p:cNvSpPr>
                <a:spLocks noChangeArrowheads="1"/>
              </p:cNvSpPr>
              <p:nvPr/>
            </p:nvSpPr>
            <p:spPr bwMode="auto">
              <a:xfrm>
                <a:off x="4334"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5" name="Rectangle 151"/>
              <p:cNvSpPr>
                <a:spLocks noChangeArrowheads="1"/>
              </p:cNvSpPr>
              <p:nvPr/>
            </p:nvSpPr>
            <p:spPr bwMode="auto">
              <a:xfrm>
                <a:off x="4773"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6" name="Rectangle 152"/>
              <p:cNvSpPr>
                <a:spLocks noChangeArrowheads="1"/>
              </p:cNvSpPr>
              <p:nvPr/>
            </p:nvSpPr>
            <p:spPr bwMode="auto">
              <a:xfrm>
                <a:off x="4554"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7" name="Rectangle 153"/>
              <p:cNvSpPr>
                <a:spLocks noChangeArrowheads="1"/>
              </p:cNvSpPr>
              <p:nvPr/>
            </p:nvSpPr>
            <p:spPr bwMode="auto">
              <a:xfrm>
                <a:off x="4554"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8" name="Rectangle 154"/>
              <p:cNvSpPr>
                <a:spLocks noChangeArrowheads="1"/>
              </p:cNvSpPr>
              <p:nvPr/>
            </p:nvSpPr>
            <p:spPr bwMode="auto">
              <a:xfrm>
                <a:off x="4773"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9" name="Rectangle 155"/>
              <p:cNvSpPr>
                <a:spLocks noChangeArrowheads="1"/>
              </p:cNvSpPr>
              <p:nvPr/>
            </p:nvSpPr>
            <p:spPr bwMode="auto">
              <a:xfrm>
                <a:off x="4554"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0" name="Rectangle 156"/>
              <p:cNvSpPr>
                <a:spLocks noChangeArrowheads="1"/>
              </p:cNvSpPr>
              <p:nvPr/>
            </p:nvSpPr>
            <p:spPr bwMode="auto">
              <a:xfrm>
                <a:off x="4773"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1" name="Rectangle 157"/>
              <p:cNvSpPr>
                <a:spLocks noChangeArrowheads="1"/>
              </p:cNvSpPr>
              <p:nvPr/>
            </p:nvSpPr>
            <p:spPr bwMode="auto">
              <a:xfrm>
                <a:off x="4114"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2" name="Rectangle 158"/>
              <p:cNvSpPr>
                <a:spLocks noChangeArrowheads="1"/>
              </p:cNvSpPr>
              <p:nvPr/>
            </p:nvSpPr>
            <p:spPr bwMode="auto">
              <a:xfrm>
                <a:off x="3895"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3" name="Rectangle 159"/>
              <p:cNvSpPr>
                <a:spLocks noChangeArrowheads="1"/>
              </p:cNvSpPr>
              <p:nvPr/>
            </p:nvSpPr>
            <p:spPr bwMode="auto">
              <a:xfrm>
                <a:off x="3895"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4" name="Rectangle 160"/>
              <p:cNvSpPr>
                <a:spLocks noChangeArrowheads="1"/>
              </p:cNvSpPr>
              <p:nvPr/>
            </p:nvSpPr>
            <p:spPr bwMode="auto">
              <a:xfrm>
                <a:off x="4114"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5" name="Rectangle 161"/>
              <p:cNvSpPr>
                <a:spLocks noChangeArrowheads="1"/>
              </p:cNvSpPr>
              <p:nvPr/>
            </p:nvSpPr>
            <p:spPr bwMode="auto">
              <a:xfrm>
                <a:off x="4334"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6" name="Rectangle 162"/>
              <p:cNvSpPr>
                <a:spLocks noChangeArrowheads="1"/>
              </p:cNvSpPr>
              <p:nvPr/>
            </p:nvSpPr>
            <p:spPr bwMode="auto">
              <a:xfrm>
                <a:off x="4334"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7" name="Rectangle 163"/>
              <p:cNvSpPr>
                <a:spLocks noChangeArrowheads="1"/>
              </p:cNvSpPr>
              <p:nvPr/>
            </p:nvSpPr>
            <p:spPr bwMode="auto">
              <a:xfrm>
                <a:off x="4773"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8" name="Rectangle 164"/>
              <p:cNvSpPr>
                <a:spLocks noChangeArrowheads="1"/>
              </p:cNvSpPr>
              <p:nvPr/>
            </p:nvSpPr>
            <p:spPr bwMode="auto">
              <a:xfrm>
                <a:off x="4554"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9" name="Rectangle 165"/>
              <p:cNvSpPr>
                <a:spLocks noChangeArrowheads="1"/>
              </p:cNvSpPr>
              <p:nvPr/>
            </p:nvSpPr>
            <p:spPr bwMode="auto">
              <a:xfrm>
                <a:off x="4554"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20" name="Rectangle 166"/>
              <p:cNvSpPr>
                <a:spLocks noChangeArrowheads="1"/>
              </p:cNvSpPr>
              <p:nvPr/>
            </p:nvSpPr>
            <p:spPr bwMode="auto">
              <a:xfrm>
                <a:off x="4773"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21" name="Line 225"/>
              <p:cNvSpPr>
                <a:spLocks noChangeShapeType="1"/>
              </p:cNvSpPr>
              <p:nvPr/>
            </p:nvSpPr>
            <p:spPr bwMode="auto">
              <a:xfrm>
                <a:off x="4441" y="247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2" name="Line 226"/>
              <p:cNvSpPr>
                <a:spLocks noChangeShapeType="1"/>
              </p:cNvSpPr>
              <p:nvPr/>
            </p:nvSpPr>
            <p:spPr bwMode="auto">
              <a:xfrm>
                <a:off x="4009" y="2264"/>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3" name="Line 227"/>
              <p:cNvSpPr>
                <a:spLocks noChangeShapeType="1"/>
              </p:cNvSpPr>
              <p:nvPr/>
            </p:nvSpPr>
            <p:spPr bwMode="auto">
              <a:xfrm>
                <a:off x="4223" y="2258"/>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4" name="Line 228"/>
              <p:cNvSpPr>
                <a:spLocks noChangeShapeType="1"/>
              </p:cNvSpPr>
              <p:nvPr/>
            </p:nvSpPr>
            <p:spPr bwMode="auto">
              <a:xfrm>
                <a:off x="4444" y="2257"/>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5" name="Line 229"/>
              <p:cNvSpPr>
                <a:spLocks noChangeShapeType="1"/>
              </p:cNvSpPr>
              <p:nvPr/>
            </p:nvSpPr>
            <p:spPr bwMode="auto">
              <a:xfrm>
                <a:off x="4003" y="247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6" name="Line 230"/>
              <p:cNvSpPr>
                <a:spLocks noChangeShapeType="1"/>
              </p:cNvSpPr>
              <p:nvPr/>
            </p:nvSpPr>
            <p:spPr bwMode="auto">
              <a:xfrm>
                <a:off x="4227" y="2481"/>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7" name="Line 231"/>
              <p:cNvSpPr>
                <a:spLocks noChangeShapeType="1"/>
              </p:cNvSpPr>
              <p:nvPr/>
            </p:nvSpPr>
            <p:spPr bwMode="auto">
              <a:xfrm>
                <a:off x="4664" y="2256"/>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8" name="Line 232"/>
              <p:cNvSpPr>
                <a:spLocks noChangeShapeType="1"/>
              </p:cNvSpPr>
              <p:nvPr/>
            </p:nvSpPr>
            <p:spPr bwMode="auto">
              <a:xfrm>
                <a:off x="4881" y="2263"/>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9" name="Line 233"/>
              <p:cNvSpPr>
                <a:spLocks noChangeShapeType="1"/>
              </p:cNvSpPr>
              <p:nvPr/>
            </p:nvSpPr>
            <p:spPr bwMode="auto">
              <a:xfrm>
                <a:off x="4880" y="2490"/>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0" name="Line 234"/>
              <p:cNvSpPr>
                <a:spLocks noChangeShapeType="1"/>
              </p:cNvSpPr>
              <p:nvPr/>
            </p:nvSpPr>
            <p:spPr bwMode="auto">
              <a:xfrm>
                <a:off x="4665" y="2485"/>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1" name="Line 235"/>
              <p:cNvSpPr>
                <a:spLocks noChangeShapeType="1"/>
              </p:cNvSpPr>
              <p:nvPr/>
            </p:nvSpPr>
            <p:spPr bwMode="auto">
              <a:xfrm>
                <a:off x="4664" y="2708"/>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2" name="Line 236"/>
              <p:cNvSpPr>
                <a:spLocks noChangeShapeType="1"/>
              </p:cNvSpPr>
              <p:nvPr/>
            </p:nvSpPr>
            <p:spPr bwMode="auto">
              <a:xfrm>
                <a:off x="4886" y="2916"/>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3" name="Line 237"/>
              <p:cNvSpPr>
                <a:spLocks noChangeShapeType="1"/>
              </p:cNvSpPr>
              <p:nvPr/>
            </p:nvSpPr>
            <p:spPr bwMode="auto">
              <a:xfrm>
                <a:off x="4886" y="3141"/>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4" name="Line 238"/>
              <p:cNvSpPr>
                <a:spLocks noChangeShapeType="1"/>
              </p:cNvSpPr>
              <p:nvPr/>
            </p:nvSpPr>
            <p:spPr bwMode="auto">
              <a:xfrm>
                <a:off x="4449" y="270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5" name="Line 239"/>
              <p:cNvSpPr>
                <a:spLocks noChangeShapeType="1"/>
              </p:cNvSpPr>
              <p:nvPr/>
            </p:nvSpPr>
            <p:spPr bwMode="auto">
              <a:xfrm>
                <a:off x="4666" y="292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6" name="Line 240"/>
              <p:cNvSpPr>
                <a:spLocks noChangeShapeType="1"/>
              </p:cNvSpPr>
              <p:nvPr/>
            </p:nvSpPr>
            <p:spPr bwMode="auto">
              <a:xfrm>
                <a:off x="3991" y="2700"/>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7" name="Line 241"/>
              <p:cNvSpPr>
                <a:spLocks noChangeShapeType="1"/>
              </p:cNvSpPr>
              <p:nvPr/>
            </p:nvSpPr>
            <p:spPr bwMode="auto">
              <a:xfrm>
                <a:off x="4214" y="270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8" name="Line 242"/>
              <p:cNvSpPr>
                <a:spLocks noChangeShapeType="1"/>
              </p:cNvSpPr>
              <p:nvPr/>
            </p:nvSpPr>
            <p:spPr bwMode="auto">
              <a:xfrm>
                <a:off x="4652" y="314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9" name="Line 243"/>
              <p:cNvSpPr>
                <a:spLocks noChangeShapeType="1"/>
              </p:cNvSpPr>
              <p:nvPr/>
            </p:nvSpPr>
            <p:spPr bwMode="auto">
              <a:xfrm>
                <a:off x="4423" y="314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0" name="Line 244"/>
              <p:cNvSpPr>
                <a:spLocks noChangeShapeType="1"/>
              </p:cNvSpPr>
              <p:nvPr/>
            </p:nvSpPr>
            <p:spPr bwMode="auto">
              <a:xfrm>
                <a:off x="4436" y="2925"/>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1" name="Line 245"/>
              <p:cNvSpPr>
                <a:spLocks noChangeShapeType="1"/>
              </p:cNvSpPr>
              <p:nvPr/>
            </p:nvSpPr>
            <p:spPr bwMode="auto">
              <a:xfrm flipH="1">
                <a:off x="4658" y="2711"/>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2" name="Line 246"/>
              <p:cNvSpPr>
                <a:spLocks noChangeShapeType="1"/>
              </p:cNvSpPr>
              <p:nvPr/>
            </p:nvSpPr>
            <p:spPr bwMode="auto">
              <a:xfrm flipV="1">
                <a:off x="3996" y="2698"/>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3" name="Line 247"/>
              <p:cNvSpPr>
                <a:spLocks noChangeShapeType="1"/>
              </p:cNvSpPr>
              <p:nvPr/>
            </p:nvSpPr>
            <p:spPr bwMode="auto">
              <a:xfrm flipV="1">
                <a:off x="4219" y="2697"/>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4" name="Line 248"/>
              <p:cNvSpPr>
                <a:spLocks noChangeShapeType="1"/>
              </p:cNvSpPr>
              <p:nvPr/>
            </p:nvSpPr>
            <p:spPr bwMode="auto">
              <a:xfrm flipV="1">
                <a:off x="3987" y="2925"/>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5" name="Line 249"/>
              <p:cNvSpPr>
                <a:spLocks noChangeShapeType="1"/>
              </p:cNvSpPr>
              <p:nvPr/>
            </p:nvSpPr>
            <p:spPr bwMode="auto">
              <a:xfrm>
                <a:off x="4227" y="3135"/>
                <a:ext cx="201" cy="6"/>
              </a:xfrm>
              <a:prstGeom prst="line">
                <a:avLst/>
              </a:prstGeom>
              <a:noFill/>
              <a:ln w="12700">
                <a:solidFill>
                  <a:schemeClr val="tx1"/>
                </a:solidFill>
                <a:round/>
                <a:headEnd type="none" w="sm" len="sm"/>
                <a:tailEnd type="stealth" w="med" len="med"/>
              </a:ln>
            </p:spPr>
            <p:txBody>
              <a:bodyPr wrap="none" anchor="ctr"/>
              <a:lstStyle/>
              <a:p>
                <a:endParaRPr lang="en-US"/>
              </a:p>
            </p:txBody>
          </p:sp>
        </p:grpSp>
        <p:grpSp>
          <p:nvGrpSpPr>
            <p:cNvPr id="7" name="Group 267"/>
            <p:cNvGrpSpPr>
              <a:grpSpLocks/>
            </p:cNvGrpSpPr>
            <p:nvPr/>
          </p:nvGrpSpPr>
          <p:grpSpPr bwMode="auto">
            <a:xfrm>
              <a:off x="960" y="1444"/>
              <a:ext cx="766" cy="766"/>
              <a:chOff x="960" y="1444"/>
              <a:chExt cx="766" cy="766"/>
            </a:xfrm>
          </p:grpSpPr>
          <p:sp>
            <p:nvSpPr>
              <p:cNvPr id="23569" name="Rectangle 4"/>
              <p:cNvSpPr>
                <a:spLocks noChangeArrowheads="1"/>
              </p:cNvSpPr>
              <p:nvPr/>
            </p:nvSpPr>
            <p:spPr bwMode="auto">
              <a:xfrm>
                <a:off x="1217" y="1702"/>
                <a:ext cx="250"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0" name="Rectangle 5"/>
              <p:cNvSpPr>
                <a:spLocks noChangeArrowheads="1"/>
              </p:cNvSpPr>
              <p:nvPr/>
            </p:nvSpPr>
            <p:spPr bwMode="auto">
              <a:xfrm>
                <a:off x="960" y="1702"/>
                <a:ext cx="249"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1" name="Rectangle 6"/>
              <p:cNvSpPr>
                <a:spLocks noChangeArrowheads="1"/>
              </p:cNvSpPr>
              <p:nvPr/>
            </p:nvSpPr>
            <p:spPr bwMode="auto">
              <a:xfrm>
                <a:off x="960" y="1444"/>
                <a:ext cx="249"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2" name="Rectangle 7"/>
              <p:cNvSpPr>
                <a:spLocks noChangeArrowheads="1"/>
              </p:cNvSpPr>
              <p:nvPr/>
            </p:nvSpPr>
            <p:spPr bwMode="auto">
              <a:xfrm>
                <a:off x="1217" y="1444"/>
                <a:ext cx="250"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3" name="Rectangle 8"/>
              <p:cNvSpPr>
                <a:spLocks noChangeArrowheads="1"/>
              </p:cNvSpPr>
              <p:nvPr/>
            </p:nvSpPr>
            <p:spPr bwMode="auto">
              <a:xfrm>
                <a:off x="1475" y="1444"/>
                <a:ext cx="251"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4" name="Rectangle 9"/>
              <p:cNvSpPr>
                <a:spLocks noChangeArrowheads="1"/>
              </p:cNvSpPr>
              <p:nvPr/>
            </p:nvSpPr>
            <p:spPr bwMode="auto">
              <a:xfrm>
                <a:off x="1475" y="1702"/>
                <a:ext cx="251"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5" name="Rectangle 10"/>
              <p:cNvSpPr>
                <a:spLocks noChangeArrowheads="1"/>
              </p:cNvSpPr>
              <p:nvPr/>
            </p:nvSpPr>
            <p:spPr bwMode="auto">
              <a:xfrm>
                <a:off x="960" y="1960"/>
                <a:ext cx="249"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6" name="Rectangle 11"/>
              <p:cNvSpPr>
                <a:spLocks noChangeArrowheads="1"/>
              </p:cNvSpPr>
              <p:nvPr/>
            </p:nvSpPr>
            <p:spPr bwMode="auto">
              <a:xfrm>
                <a:off x="1217" y="1960"/>
                <a:ext cx="250"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7" name="Rectangle 12"/>
              <p:cNvSpPr>
                <a:spLocks noChangeArrowheads="1"/>
              </p:cNvSpPr>
              <p:nvPr/>
            </p:nvSpPr>
            <p:spPr bwMode="auto">
              <a:xfrm>
                <a:off x="1475" y="1960"/>
                <a:ext cx="251" cy="250"/>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78" name="Rectangle 13"/>
              <p:cNvSpPr>
                <a:spLocks noChangeArrowheads="1"/>
              </p:cNvSpPr>
              <p:nvPr/>
            </p:nvSpPr>
            <p:spPr bwMode="auto">
              <a:xfrm>
                <a:off x="1572" y="1775"/>
                <a:ext cx="58" cy="136"/>
              </a:xfrm>
              <a:prstGeom prst="rect">
                <a:avLst/>
              </a:prstGeom>
              <a:noFill/>
              <a:ln w="9525">
                <a:noFill/>
                <a:miter lim="800000"/>
                <a:headEnd/>
                <a:tailEnd/>
              </a:ln>
            </p:spPr>
            <p:txBody>
              <a:bodyPr wrap="none" lIns="0" tIns="0" rIns="0" bIns="0">
                <a:spAutoFit/>
              </a:bodyPr>
              <a:lstStyle/>
              <a:p>
                <a:r>
                  <a:rPr lang="en-US" sz="1400" b="1" dirty="0"/>
                  <a:t>3</a:t>
                </a:r>
              </a:p>
            </p:txBody>
          </p:sp>
          <p:sp>
            <p:nvSpPr>
              <p:cNvPr id="23579" name="Rectangle 14"/>
              <p:cNvSpPr>
                <a:spLocks noChangeArrowheads="1"/>
              </p:cNvSpPr>
              <p:nvPr/>
            </p:nvSpPr>
            <p:spPr bwMode="auto">
              <a:xfrm>
                <a:off x="1572" y="2031"/>
                <a:ext cx="81" cy="136"/>
              </a:xfrm>
              <a:prstGeom prst="rect">
                <a:avLst/>
              </a:prstGeom>
              <a:noFill/>
              <a:ln w="9525">
                <a:noFill/>
                <a:miter lim="800000"/>
                <a:headEnd/>
                <a:tailEnd/>
              </a:ln>
            </p:spPr>
            <p:txBody>
              <a:bodyPr wrap="square" lIns="0" tIns="0" rIns="0" bIns="0">
                <a:spAutoFit/>
              </a:bodyPr>
              <a:lstStyle/>
              <a:p>
                <a:r>
                  <a:rPr lang="en-US" sz="1400" b="1" dirty="0"/>
                  <a:t>4</a:t>
                </a:r>
              </a:p>
            </p:txBody>
          </p:sp>
          <p:sp>
            <p:nvSpPr>
              <p:cNvPr id="23580" name="Rectangle 15"/>
              <p:cNvSpPr>
                <a:spLocks noChangeArrowheads="1"/>
              </p:cNvSpPr>
              <p:nvPr/>
            </p:nvSpPr>
            <p:spPr bwMode="auto">
              <a:xfrm>
                <a:off x="1314" y="2031"/>
                <a:ext cx="68" cy="136"/>
              </a:xfrm>
              <a:prstGeom prst="rect">
                <a:avLst/>
              </a:prstGeom>
              <a:noFill/>
              <a:ln w="9525">
                <a:noFill/>
                <a:miter lim="800000"/>
                <a:headEnd/>
                <a:tailEnd/>
              </a:ln>
            </p:spPr>
            <p:txBody>
              <a:bodyPr wrap="square" lIns="0" tIns="0" rIns="0" bIns="0">
                <a:spAutoFit/>
              </a:bodyPr>
              <a:lstStyle/>
              <a:p>
                <a:r>
                  <a:rPr lang="en-US" sz="1400" b="1" dirty="0"/>
                  <a:t>5</a:t>
                </a:r>
              </a:p>
            </p:txBody>
          </p:sp>
          <p:sp>
            <p:nvSpPr>
              <p:cNvPr id="23581" name="Rectangle 16"/>
              <p:cNvSpPr>
                <a:spLocks noChangeArrowheads="1"/>
              </p:cNvSpPr>
              <p:nvPr/>
            </p:nvSpPr>
            <p:spPr bwMode="auto">
              <a:xfrm>
                <a:off x="1038" y="2031"/>
                <a:ext cx="101" cy="136"/>
              </a:xfrm>
              <a:prstGeom prst="rect">
                <a:avLst/>
              </a:prstGeom>
              <a:noFill/>
              <a:ln w="9525">
                <a:noFill/>
                <a:miter lim="800000"/>
                <a:headEnd/>
                <a:tailEnd/>
              </a:ln>
            </p:spPr>
            <p:txBody>
              <a:bodyPr wrap="square" lIns="0" tIns="0" rIns="0" bIns="0">
                <a:spAutoFit/>
              </a:bodyPr>
              <a:lstStyle/>
              <a:p>
                <a:r>
                  <a:rPr lang="en-US" sz="1400" b="1" dirty="0"/>
                  <a:t>6</a:t>
                </a:r>
              </a:p>
            </p:txBody>
          </p:sp>
          <p:sp>
            <p:nvSpPr>
              <p:cNvPr id="23582" name="Rectangle 17"/>
              <p:cNvSpPr>
                <a:spLocks noChangeArrowheads="1"/>
              </p:cNvSpPr>
              <p:nvPr/>
            </p:nvSpPr>
            <p:spPr bwMode="auto">
              <a:xfrm>
                <a:off x="1044" y="1775"/>
                <a:ext cx="58" cy="136"/>
              </a:xfrm>
              <a:prstGeom prst="rect">
                <a:avLst/>
              </a:prstGeom>
              <a:noFill/>
              <a:ln w="9525">
                <a:noFill/>
                <a:miter lim="800000"/>
                <a:headEnd/>
                <a:tailEnd/>
              </a:ln>
            </p:spPr>
            <p:txBody>
              <a:bodyPr wrap="none" lIns="0" tIns="0" rIns="0" bIns="0">
                <a:spAutoFit/>
              </a:bodyPr>
              <a:lstStyle/>
              <a:p>
                <a:r>
                  <a:rPr lang="en-US" sz="1400" b="1" dirty="0"/>
                  <a:t>7</a:t>
                </a:r>
              </a:p>
            </p:txBody>
          </p:sp>
          <p:sp>
            <p:nvSpPr>
              <p:cNvPr id="23583" name="Rectangle 18"/>
              <p:cNvSpPr>
                <a:spLocks noChangeArrowheads="1"/>
              </p:cNvSpPr>
              <p:nvPr/>
            </p:nvSpPr>
            <p:spPr bwMode="auto">
              <a:xfrm>
                <a:off x="1038" y="1513"/>
                <a:ext cx="58" cy="136"/>
              </a:xfrm>
              <a:prstGeom prst="rect">
                <a:avLst/>
              </a:prstGeom>
              <a:noFill/>
              <a:ln w="9525">
                <a:noFill/>
                <a:miter lim="800000"/>
                <a:headEnd/>
                <a:tailEnd/>
              </a:ln>
            </p:spPr>
            <p:txBody>
              <a:bodyPr wrap="none" lIns="0" tIns="0" rIns="0" bIns="0">
                <a:spAutoFit/>
              </a:bodyPr>
              <a:lstStyle/>
              <a:p>
                <a:r>
                  <a:rPr lang="en-US" sz="1400" b="1" dirty="0"/>
                  <a:t>8</a:t>
                </a:r>
              </a:p>
            </p:txBody>
          </p:sp>
          <p:sp>
            <p:nvSpPr>
              <p:cNvPr id="23584" name="Rectangle 19"/>
              <p:cNvSpPr>
                <a:spLocks noChangeArrowheads="1"/>
              </p:cNvSpPr>
              <p:nvPr/>
            </p:nvSpPr>
            <p:spPr bwMode="auto">
              <a:xfrm>
                <a:off x="1318" y="1511"/>
                <a:ext cx="58" cy="136"/>
              </a:xfrm>
              <a:prstGeom prst="rect">
                <a:avLst/>
              </a:prstGeom>
              <a:noFill/>
              <a:ln w="9525">
                <a:noFill/>
                <a:miter lim="800000"/>
                <a:headEnd/>
                <a:tailEnd/>
              </a:ln>
            </p:spPr>
            <p:txBody>
              <a:bodyPr wrap="none" lIns="0" tIns="0" rIns="0" bIns="0">
                <a:spAutoFit/>
              </a:bodyPr>
              <a:lstStyle/>
              <a:p>
                <a:r>
                  <a:rPr lang="en-US" sz="1400" b="1" dirty="0"/>
                  <a:t>1</a:t>
                </a:r>
              </a:p>
            </p:txBody>
          </p:sp>
          <p:sp>
            <p:nvSpPr>
              <p:cNvPr id="23585" name="Rectangle 20"/>
              <p:cNvSpPr>
                <a:spLocks noChangeArrowheads="1"/>
              </p:cNvSpPr>
              <p:nvPr/>
            </p:nvSpPr>
            <p:spPr bwMode="auto">
              <a:xfrm>
                <a:off x="1564" y="1511"/>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586" name="Line 252"/>
              <p:cNvSpPr>
                <a:spLocks noChangeShapeType="1"/>
              </p:cNvSpPr>
              <p:nvPr/>
            </p:nvSpPr>
            <p:spPr bwMode="auto">
              <a:xfrm flipV="1">
                <a:off x="1222" y="1830"/>
                <a:ext cx="241" cy="2"/>
              </a:xfrm>
              <a:prstGeom prst="line">
                <a:avLst/>
              </a:prstGeom>
              <a:noFill/>
              <a:ln w="12700">
                <a:solidFill>
                  <a:schemeClr val="tx1"/>
                </a:solidFill>
                <a:round/>
                <a:headEnd type="stealth" w="med" len="med"/>
                <a:tailEnd type="stealth" w="med" len="med"/>
              </a:ln>
            </p:spPr>
            <p:txBody>
              <a:bodyPr wrap="none" anchor="ctr"/>
              <a:lstStyle/>
              <a:p>
                <a:endParaRPr lang="en-US"/>
              </a:p>
            </p:txBody>
          </p:sp>
          <p:sp>
            <p:nvSpPr>
              <p:cNvPr id="23587" name="Line 253"/>
              <p:cNvSpPr>
                <a:spLocks noChangeShapeType="1"/>
              </p:cNvSpPr>
              <p:nvPr/>
            </p:nvSpPr>
            <p:spPr bwMode="auto">
              <a:xfrm flipV="1">
                <a:off x="1344" y="1714"/>
                <a:ext cx="0" cy="235"/>
              </a:xfrm>
              <a:prstGeom prst="line">
                <a:avLst/>
              </a:prstGeom>
              <a:noFill/>
              <a:ln w="12700">
                <a:solidFill>
                  <a:schemeClr val="tx1"/>
                </a:solidFill>
                <a:round/>
                <a:headEnd type="stealth" w="med" len="med"/>
                <a:tailEnd type="stealth" w="med" len="med"/>
              </a:ln>
            </p:spPr>
            <p:txBody>
              <a:bodyPr wrap="none" anchor="ctr"/>
              <a:lstStyle/>
              <a:p>
                <a:endParaRPr lang="en-US"/>
              </a:p>
            </p:txBody>
          </p:sp>
          <p:sp>
            <p:nvSpPr>
              <p:cNvPr id="23588" name="Line 254"/>
              <p:cNvSpPr>
                <a:spLocks noChangeShapeType="1"/>
              </p:cNvSpPr>
              <p:nvPr/>
            </p:nvSpPr>
            <p:spPr bwMode="auto">
              <a:xfrm flipV="1">
                <a:off x="1226" y="1719"/>
                <a:ext cx="227" cy="227"/>
              </a:xfrm>
              <a:prstGeom prst="line">
                <a:avLst/>
              </a:prstGeom>
              <a:noFill/>
              <a:ln w="12700">
                <a:solidFill>
                  <a:schemeClr val="tx1"/>
                </a:solidFill>
                <a:round/>
                <a:headEnd type="stealth" w="med" len="med"/>
                <a:tailEnd type="stealth" w="med" len="med"/>
              </a:ln>
            </p:spPr>
            <p:txBody>
              <a:bodyPr wrap="none" anchor="ctr"/>
              <a:lstStyle/>
              <a:p>
                <a:endParaRPr lang="en-US"/>
              </a:p>
            </p:txBody>
          </p:sp>
          <p:sp>
            <p:nvSpPr>
              <p:cNvPr id="23589" name="Line 255"/>
              <p:cNvSpPr>
                <a:spLocks noChangeShapeType="1"/>
              </p:cNvSpPr>
              <p:nvPr/>
            </p:nvSpPr>
            <p:spPr bwMode="auto">
              <a:xfrm flipH="1" flipV="1">
                <a:off x="1228" y="1712"/>
                <a:ext cx="227" cy="227"/>
              </a:xfrm>
              <a:prstGeom prst="line">
                <a:avLst/>
              </a:prstGeom>
              <a:noFill/>
              <a:ln w="12700">
                <a:solidFill>
                  <a:schemeClr val="tx1"/>
                </a:solidFill>
                <a:round/>
                <a:headEnd type="stealth" w="med" len="med"/>
                <a:tailEnd type="stealth" w="med" len="med"/>
              </a:ln>
            </p:spPr>
            <p:txBody>
              <a:bodyPr wrap="none" anchor="ctr"/>
              <a:lstStyle/>
              <a:p>
                <a:endParaRPr lang="en-US"/>
              </a:p>
            </p:txBody>
          </p:sp>
        </p:grpSp>
        <p:sp>
          <p:nvSpPr>
            <p:cNvPr id="23568" name="Text Box 256"/>
            <p:cNvSpPr txBox="1">
              <a:spLocks noChangeArrowheads="1"/>
            </p:cNvSpPr>
            <p:nvPr/>
          </p:nvSpPr>
          <p:spPr bwMode="auto">
            <a:xfrm>
              <a:off x="712" y="1152"/>
              <a:ext cx="1328" cy="231"/>
            </a:xfrm>
            <a:prstGeom prst="rect">
              <a:avLst/>
            </a:prstGeom>
            <a:noFill/>
            <a:ln w="12700">
              <a:noFill/>
              <a:miter lim="800000"/>
              <a:headEnd type="none" w="sm" len="sm"/>
              <a:tailEnd type="none" w="sm" len="sm"/>
            </a:ln>
          </p:spPr>
          <p:txBody>
            <a:bodyPr>
              <a:spAutoFit/>
            </a:bodyPr>
            <a:lstStyle/>
            <a:p>
              <a:pPr algn="ctr">
                <a:spcBef>
                  <a:spcPct val="50000"/>
                </a:spcBef>
              </a:pPr>
              <a:r>
                <a:rPr lang="en-US" sz="1800" dirty="0"/>
                <a:t>8-point pour model</a:t>
              </a:r>
            </a:p>
          </p:txBody>
        </p:sp>
      </p:gr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noFill/>
        </p:spPr>
        <p:txBody>
          <a:bodyPr/>
          <a:lstStyle/>
          <a:p>
            <a:pPr eaLnBrk="1" hangingPunct="1"/>
            <a:r>
              <a:rPr lang="en-US" dirty="0"/>
              <a:t>Automatic Delineation</a:t>
            </a:r>
          </a:p>
        </p:txBody>
      </p:sp>
      <p:sp>
        <p:nvSpPr>
          <p:cNvPr id="23556" name="Footer Placeholder 265"/>
          <p:cNvSpPr>
            <a:spLocks noGrp="1"/>
          </p:cNvSpPr>
          <p:nvPr>
            <p:ph type="ftr" sz="quarter" idx="11"/>
          </p:nvPr>
        </p:nvSpPr>
        <p:spPr>
          <a:noFill/>
        </p:spPr>
        <p:txBody>
          <a:bodyPr/>
          <a:lstStyle/>
          <a:p>
            <a:r>
              <a:rPr lang="en-US"/>
              <a:t>Hydrologic Engineering Center</a:t>
            </a:r>
          </a:p>
        </p:txBody>
      </p:sp>
      <p:sp>
        <p:nvSpPr>
          <p:cNvPr id="23555" name="Slide Number Placeholder 4"/>
          <p:cNvSpPr>
            <a:spLocks noGrp="1"/>
          </p:cNvSpPr>
          <p:nvPr>
            <p:ph type="sldNum" sz="quarter" idx="12"/>
          </p:nvPr>
        </p:nvSpPr>
        <p:spPr>
          <a:prstGeom prst="rect">
            <a:avLst/>
          </a:prstGeom>
        </p:spPr>
        <p:txBody>
          <a:bodyPr/>
          <a:lstStyle/>
          <a:p>
            <a:fld id="{E14FD148-CF11-43C6-AA86-45B2324FC77A}" type="slidenum">
              <a:rPr lang="en-US" smtClean="0"/>
              <a:pPr/>
              <a:t>42</a:t>
            </a:fld>
            <a:endParaRPr lang="en-US"/>
          </a:p>
        </p:txBody>
      </p:sp>
      <p:sp>
        <p:nvSpPr>
          <p:cNvPr id="23563" name="Rectangle 167"/>
          <p:cNvSpPr>
            <a:spLocks noChangeArrowheads="1"/>
          </p:cNvSpPr>
          <p:nvPr/>
        </p:nvSpPr>
        <p:spPr bwMode="auto">
          <a:xfrm>
            <a:off x="5208587" y="3905250"/>
            <a:ext cx="1258888" cy="212725"/>
          </a:xfrm>
          <a:prstGeom prst="rect">
            <a:avLst/>
          </a:prstGeom>
          <a:noFill/>
          <a:ln w="9525">
            <a:noFill/>
            <a:miter lim="800000"/>
            <a:headEnd/>
            <a:tailEnd/>
          </a:ln>
        </p:spPr>
        <p:txBody>
          <a:bodyPr wrap="none" lIns="0" tIns="0" rIns="0" bIns="0">
            <a:spAutoFit/>
          </a:bodyPr>
          <a:lstStyle/>
          <a:p>
            <a:r>
              <a:rPr lang="en-US" sz="1400" b="1"/>
              <a:t>Stream Network</a:t>
            </a:r>
          </a:p>
        </p:txBody>
      </p:sp>
      <p:sp>
        <p:nvSpPr>
          <p:cNvPr id="23564" name="Rectangle 199"/>
          <p:cNvSpPr>
            <a:spLocks noChangeArrowheads="1"/>
          </p:cNvSpPr>
          <p:nvPr/>
        </p:nvSpPr>
        <p:spPr bwMode="auto">
          <a:xfrm>
            <a:off x="2325687" y="3890962"/>
            <a:ext cx="1804988" cy="212725"/>
          </a:xfrm>
          <a:prstGeom prst="rect">
            <a:avLst/>
          </a:prstGeom>
          <a:noFill/>
          <a:ln w="9525">
            <a:noFill/>
            <a:miter lim="800000"/>
            <a:headEnd/>
            <a:tailEnd/>
          </a:ln>
        </p:spPr>
        <p:txBody>
          <a:bodyPr wrap="none" lIns="0" tIns="0" rIns="0" bIns="0">
            <a:spAutoFit/>
          </a:bodyPr>
          <a:lstStyle/>
          <a:p>
            <a:r>
              <a:rPr lang="en-US" sz="1400" b="1" dirty="0"/>
              <a:t>Flow accumulation grid</a:t>
            </a:r>
          </a:p>
        </p:txBody>
      </p:sp>
      <p:grpSp>
        <p:nvGrpSpPr>
          <p:cNvPr id="5" name="Group 271"/>
          <p:cNvGrpSpPr>
            <a:grpSpLocks/>
          </p:cNvGrpSpPr>
          <p:nvPr/>
        </p:nvGrpSpPr>
        <p:grpSpPr bwMode="auto">
          <a:xfrm>
            <a:off x="2341562" y="2057400"/>
            <a:ext cx="1727200" cy="1730375"/>
            <a:chOff x="2250" y="2149"/>
            <a:chExt cx="1088" cy="1090"/>
          </a:xfrm>
        </p:grpSpPr>
        <p:sp>
          <p:nvSpPr>
            <p:cNvPr id="23646" name="Rectangle 168"/>
            <p:cNvSpPr>
              <a:spLocks noChangeArrowheads="1"/>
            </p:cNvSpPr>
            <p:nvPr/>
          </p:nvSpPr>
          <p:spPr bwMode="auto">
            <a:xfrm>
              <a:off x="3127"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7" name="Rectangle 169"/>
            <p:cNvSpPr>
              <a:spLocks noChangeArrowheads="1"/>
            </p:cNvSpPr>
            <p:nvPr/>
          </p:nvSpPr>
          <p:spPr bwMode="auto">
            <a:xfrm>
              <a:off x="2908"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8" name="Rectangle 170"/>
            <p:cNvSpPr>
              <a:spLocks noChangeArrowheads="1"/>
            </p:cNvSpPr>
            <p:nvPr/>
          </p:nvSpPr>
          <p:spPr bwMode="auto">
            <a:xfrm>
              <a:off x="2908"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49" name="Rectangle 171"/>
            <p:cNvSpPr>
              <a:spLocks noChangeArrowheads="1"/>
            </p:cNvSpPr>
            <p:nvPr/>
          </p:nvSpPr>
          <p:spPr bwMode="auto">
            <a:xfrm>
              <a:off x="3127"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0" name="Rectangle 172"/>
            <p:cNvSpPr>
              <a:spLocks noChangeArrowheads="1"/>
            </p:cNvSpPr>
            <p:nvPr/>
          </p:nvSpPr>
          <p:spPr bwMode="auto">
            <a:xfrm>
              <a:off x="2908"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1" name="Rectangle 173"/>
            <p:cNvSpPr>
              <a:spLocks noChangeArrowheads="1"/>
            </p:cNvSpPr>
            <p:nvPr/>
          </p:nvSpPr>
          <p:spPr bwMode="auto">
            <a:xfrm>
              <a:off x="3127"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2" name="Rectangle 174"/>
            <p:cNvSpPr>
              <a:spLocks noChangeArrowheads="1"/>
            </p:cNvSpPr>
            <p:nvPr/>
          </p:nvSpPr>
          <p:spPr bwMode="auto">
            <a:xfrm>
              <a:off x="2470"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3" name="Rectangle 175"/>
            <p:cNvSpPr>
              <a:spLocks noChangeArrowheads="1"/>
            </p:cNvSpPr>
            <p:nvPr/>
          </p:nvSpPr>
          <p:spPr bwMode="auto">
            <a:xfrm>
              <a:off x="2250"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4" name="Rectangle 176"/>
            <p:cNvSpPr>
              <a:spLocks noChangeArrowheads="1"/>
            </p:cNvSpPr>
            <p:nvPr/>
          </p:nvSpPr>
          <p:spPr bwMode="auto">
            <a:xfrm>
              <a:off x="2250"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5" name="Rectangle 177"/>
            <p:cNvSpPr>
              <a:spLocks noChangeArrowheads="1"/>
            </p:cNvSpPr>
            <p:nvPr/>
          </p:nvSpPr>
          <p:spPr bwMode="auto">
            <a:xfrm>
              <a:off x="2470"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6" name="Rectangle 178"/>
            <p:cNvSpPr>
              <a:spLocks noChangeArrowheads="1"/>
            </p:cNvSpPr>
            <p:nvPr/>
          </p:nvSpPr>
          <p:spPr bwMode="auto">
            <a:xfrm>
              <a:off x="2689"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7" name="Rectangle 179"/>
            <p:cNvSpPr>
              <a:spLocks noChangeArrowheads="1"/>
            </p:cNvSpPr>
            <p:nvPr/>
          </p:nvSpPr>
          <p:spPr bwMode="auto">
            <a:xfrm>
              <a:off x="2689"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8" name="Rectangle 180"/>
            <p:cNvSpPr>
              <a:spLocks noChangeArrowheads="1"/>
            </p:cNvSpPr>
            <p:nvPr/>
          </p:nvSpPr>
          <p:spPr bwMode="auto">
            <a:xfrm>
              <a:off x="2250"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59" name="Rectangle 181"/>
            <p:cNvSpPr>
              <a:spLocks noChangeArrowheads="1"/>
            </p:cNvSpPr>
            <p:nvPr/>
          </p:nvSpPr>
          <p:spPr bwMode="auto">
            <a:xfrm>
              <a:off x="2470"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0" name="Rectangle 182"/>
            <p:cNvSpPr>
              <a:spLocks noChangeArrowheads="1"/>
            </p:cNvSpPr>
            <p:nvPr/>
          </p:nvSpPr>
          <p:spPr bwMode="auto">
            <a:xfrm>
              <a:off x="2689"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1" name="Rectangle 183"/>
            <p:cNvSpPr>
              <a:spLocks noChangeArrowheads="1"/>
            </p:cNvSpPr>
            <p:nvPr/>
          </p:nvSpPr>
          <p:spPr bwMode="auto">
            <a:xfrm>
              <a:off x="3127"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2" name="Rectangle 184"/>
            <p:cNvSpPr>
              <a:spLocks noChangeArrowheads="1"/>
            </p:cNvSpPr>
            <p:nvPr/>
          </p:nvSpPr>
          <p:spPr bwMode="auto">
            <a:xfrm>
              <a:off x="2908"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3" name="Rectangle 185"/>
            <p:cNvSpPr>
              <a:spLocks noChangeArrowheads="1"/>
            </p:cNvSpPr>
            <p:nvPr/>
          </p:nvSpPr>
          <p:spPr bwMode="auto">
            <a:xfrm>
              <a:off x="2908"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4" name="Rectangle 186"/>
            <p:cNvSpPr>
              <a:spLocks noChangeArrowheads="1"/>
            </p:cNvSpPr>
            <p:nvPr/>
          </p:nvSpPr>
          <p:spPr bwMode="auto">
            <a:xfrm>
              <a:off x="3127"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5" name="Rectangle 187"/>
            <p:cNvSpPr>
              <a:spLocks noChangeArrowheads="1"/>
            </p:cNvSpPr>
            <p:nvPr/>
          </p:nvSpPr>
          <p:spPr bwMode="auto">
            <a:xfrm>
              <a:off x="2908"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6" name="Rectangle 188"/>
            <p:cNvSpPr>
              <a:spLocks noChangeArrowheads="1"/>
            </p:cNvSpPr>
            <p:nvPr/>
          </p:nvSpPr>
          <p:spPr bwMode="auto">
            <a:xfrm>
              <a:off x="3127"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7" name="Rectangle 189"/>
            <p:cNvSpPr>
              <a:spLocks noChangeArrowheads="1"/>
            </p:cNvSpPr>
            <p:nvPr/>
          </p:nvSpPr>
          <p:spPr bwMode="auto">
            <a:xfrm>
              <a:off x="2470"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8" name="Rectangle 190"/>
            <p:cNvSpPr>
              <a:spLocks noChangeArrowheads="1"/>
            </p:cNvSpPr>
            <p:nvPr/>
          </p:nvSpPr>
          <p:spPr bwMode="auto">
            <a:xfrm>
              <a:off x="2250"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69" name="Rectangle 191"/>
            <p:cNvSpPr>
              <a:spLocks noChangeArrowheads="1"/>
            </p:cNvSpPr>
            <p:nvPr/>
          </p:nvSpPr>
          <p:spPr bwMode="auto">
            <a:xfrm>
              <a:off x="2250"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0" name="Rectangle 192"/>
            <p:cNvSpPr>
              <a:spLocks noChangeArrowheads="1"/>
            </p:cNvSpPr>
            <p:nvPr/>
          </p:nvSpPr>
          <p:spPr bwMode="auto">
            <a:xfrm>
              <a:off x="2470"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1" name="Rectangle 193"/>
            <p:cNvSpPr>
              <a:spLocks noChangeArrowheads="1"/>
            </p:cNvSpPr>
            <p:nvPr/>
          </p:nvSpPr>
          <p:spPr bwMode="auto">
            <a:xfrm>
              <a:off x="2689"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2" name="Rectangle 194"/>
            <p:cNvSpPr>
              <a:spLocks noChangeArrowheads="1"/>
            </p:cNvSpPr>
            <p:nvPr/>
          </p:nvSpPr>
          <p:spPr bwMode="auto">
            <a:xfrm>
              <a:off x="2689"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3" name="Rectangle 195"/>
            <p:cNvSpPr>
              <a:spLocks noChangeArrowheads="1"/>
            </p:cNvSpPr>
            <p:nvPr/>
          </p:nvSpPr>
          <p:spPr bwMode="auto">
            <a:xfrm>
              <a:off x="3127"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4" name="Rectangle 196"/>
            <p:cNvSpPr>
              <a:spLocks noChangeArrowheads="1"/>
            </p:cNvSpPr>
            <p:nvPr/>
          </p:nvSpPr>
          <p:spPr bwMode="auto">
            <a:xfrm>
              <a:off x="2908"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5" name="Rectangle 197"/>
            <p:cNvSpPr>
              <a:spLocks noChangeArrowheads="1"/>
            </p:cNvSpPr>
            <p:nvPr/>
          </p:nvSpPr>
          <p:spPr bwMode="auto">
            <a:xfrm>
              <a:off x="2908"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6" name="Rectangle 198"/>
            <p:cNvSpPr>
              <a:spLocks noChangeArrowheads="1"/>
            </p:cNvSpPr>
            <p:nvPr/>
          </p:nvSpPr>
          <p:spPr bwMode="auto">
            <a:xfrm>
              <a:off x="3127"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77" name="Rectangle 200"/>
            <p:cNvSpPr>
              <a:spLocks noChangeArrowheads="1"/>
            </p:cNvSpPr>
            <p:nvPr/>
          </p:nvSpPr>
          <p:spPr bwMode="auto">
            <a:xfrm>
              <a:off x="2332" y="221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78" name="Rectangle 201"/>
            <p:cNvSpPr>
              <a:spLocks noChangeArrowheads="1"/>
            </p:cNvSpPr>
            <p:nvPr/>
          </p:nvSpPr>
          <p:spPr bwMode="auto">
            <a:xfrm>
              <a:off x="2555" y="221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79" name="Rectangle 202"/>
            <p:cNvSpPr>
              <a:spLocks noChangeArrowheads="1"/>
            </p:cNvSpPr>
            <p:nvPr/>
          </p:nvSpPr>
          <p:spPr bwMode="auto">
            <a:xfrm>
              <a:off x="2778" y="2217"/>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0" name="Rectangle 203"/>
            <p:cNvSpPr>
              <a:spLocks noChangeArrowheads="1"/>
            </p:cNvSpPr>
            <p:nvPr/>
          </p:nvSpPr>
          <p:spPr bwMode="auto">
            <a:xfrm>
              <a:off x="2991" y="2214"/>
              <a:ext cx="56" cy="134"/>
            </a:xfrm>
            <a:prstGeom prst="rect">
              <a:avLst/>
            </a:prstGeom>
            <a:noFill/>
            <a:ln w="9525">
              <a:noFill/>
              <a:miter lim="800000"/>
              <a:headEnd/>
              <a:tailEnd/>
            </a:ln>
          </p:spPr>
          <p:txBody>
            <a:bodyPr wrap="none" lIns="0" tIns="0" rIns="0" bIns="0">
              <a:spAutoFit/>
            </a:bodyPr>
            <a:lstStyle/>
            <a:p>
              <a:r>
                <a:rPr lang="en-US" sz="1400" b="1" dirty="0"/>
                <a:t>0</a:t>
              </a:r>
            </a:p>
          </p:txBody>
        </p:sp>
        <p:sp>
          <p:nvSpPr>
            <p:cNvPr id="23681" name="Rectangle 204"/>
            <p:cNvSpPr>
              <a:spLocks noChangeArrowheads="1"/>
            </p:cNvSpPr>
            <p:nvPr/>
          </p:nvSpPr>
          <p:spPr bwMode="auto">
            <a:xfrm>
              <a:off x="3213" y="2220"/>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2" name="Rectangle 205"/>
            <p:cNvSpPr>
              <a:spLocks noChangeArrowheads="1"/>
            </p:cNvSpPr>
            <p:nvPr/>
          </p:nvSpPr>
          <p:spPr bwMode="auto">
            <a:xfrm>
              <a:off x="2336" y="2433"/>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3" name="Rectangle 206"/>
            <p:cNvSpPr>
              <a:spLocks noChangeArrowheads="1"/>
            </p:cNvSpPr>
            <p:nvPr/>
          </p:nvSpPr>
          <p:spPr bwMode="auto">
            <a:xfrm>
              <a:off x="2566" y="2440"/>
              <a:ext cx="56" cy="134"/>
            </a:xfrm>
            <a:prstGeom prst="rect">
              <a:avLst/>
            </a:prstGeom>
            <a:noFill/>
            <a:ln w="9525">
              <a:noFill/>
              <a:miter lim="800000"/>
              <a:headEnd/>
              <a:tailEnd/>
            </a:ln>
          </p:spPr>
          <p:txBody>
            <a:bodyPr wrap="none" lIns="0" tIns="0" rIns="0" bIns="0">
              <a:spAutoFit/>
            </a:bodyPr>
            <a:lstStyle/>
            <a:p>
              <a:r>
                <a:rPr lang="en-US" sz="1400" b="1"/>
                <a:t>1</a:t>
              </a:r>
            </a:p>
          </p:txBody>
        </p:sp>
        <p:sp>
          <p:nvSpPr>
            <p:cNvPr id="23684" name="Rectangle 207"/>
            <p:cNvSpPr>
              <a:spLocks noChangeArrowheads="1"/>
            </p:cNvSpPr>
            <p:nvPr/>
          </p:nvSpPr>
          <p:spPr bwMode="auto">
            <a:xfrm>
              <a:off x="2778" y="2439"/>
              <a:ext cx="56" cy="134"/>
            </a:xfrm>
            <a:prstGeom prst="rect">
              <a:avLst/>
            </a:prstGeom>
            <a:noFill/>
            <a:ln w="9525">
              <a:noFill/>
              <a:miter lim="800000"/>
              <a:headEnd/>
              <a:tailEnd/>
            </a:ln>
          </p:spPr>
          <p:txBody>
            <a:bodyPr wrap="none" lIns="0" tIns="0" rIns="0" bIns="0">
              <a:spAutoFit/>
            </a:bodyPr>
            <a:lstStyle/>
            <a:p>
              <a:r>
                <a:rPr lang="en-US" sz="1400" b="1" dirty="0"/>
                <a:t>1</a:t>
              </a:r>
            </a:p>
          </p:txBody>
        </p:sp>
        <p:sp>
          <p:nvSpPr>
            <p:cNvPr id="23685" name="Rectangle 208"/>
            <p:cNvSpPr>
              <a:spLocks noChangeArrowheads="1"/>
            </p:cNvSpPr>
            <p:nvPr/>
          </p:nvSpPr>
          <p:spPr bwMode="auto">
            <a:xfrm>
              <a:off x="2987" y="2443"/>
              <a:ext cx="56" cy="134"/>
            </a:xfrm>
            <a:prstGeom prst="rect">
              <a:avLst/>
            </a:prstGeom>
            <a:noFill/>
            <a:ln w="9525">
              <a:noFill/>
              <a:miter lim="800000"/>
              <a:headEnd/>
              <a:tailEnd/>
            </a:ln>
          </p:spPr>
          <p:txBody>
            <a:bodyPr wrap="none" lIns="0" tIns="0" rIns="0" bIns="0">
              <a:spAutoFit/>
            </a:bodyPr>
            <a:lstStyle/>
            <a:p>
              <a:r>
                <a:rPr lang="en-US" sz="1400" b="1"/>
                <a:t>2</a:t>
              </a:r>
            </a:p>
          </p:txBody>
        </p:sp>
        <p:sp>
          <p:nvSpPr>
            <p:cNvPr id="23686" name="Rectangle 209"/>
            <p:cNvSpPr>
              <a:spLocks noChangeArrowheads="1"/>
            </p:cNvSpPr>
            <p:nvPr/>
          </p:nvSpPr>
          <p:spPr bwMode="auto">
            <a:xfrm>
              <a:off x="3213" y="2442"/>
              <a:ext cx="56" cy="134"/>
            </a:xfrm>
            <a:prstGeom prst="rect">
              <a:avLst/>
            </a:prstGeom>
            <a:noFill/>
            <a:ln w="9525">
              <a:noFill/>
              <a:miter lim="800000"/>
              <a:headEnd/>
              <a:tailEnd/>
            </a:ln>
          </p:spPr>
          <p:txBody>
            <a:bodyPr wrap="none" lIns="0" tIns="0" rIns="0" bIns="0">
              <a:spAutoFit/>
            </a:bodyPr>
            <a:lstStyle/>
            <a:p>
              <a:r>
                <a:rPr lang="en-US" sz="1400" b="1" dirty="0"/>
                <a:t>1</a:t>
              </a:r>
            </a:p>
          </p:txBody>
        </p:sp>
        <p:sp>
          <p:nvSpPr>
            <p:cNvPr id="23687" name="Rectangle 210"/>
            <p:cNvSpPr>
              <a:spLocks noChangeArrowheads="1"/>
            </p:cNvSpPr>
            <p:nvPr/>
          </p:nvSpPr>
          <p:spPr bwMode="auto">
            <a:xfrm>
              <a:off x="2332" y="2659"/>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8" name="Rectangle 211"/>
            <p:cNvSpPr>
              <a:spLocks noChangeArrowheads="1"/>
            </p:cNvSpPr>
            <p:nvPr/>
          </p:nvSpPr>
          <p:spPr bwMode="auto">
            <a:xfrm>
              <a:off x="2336" y="2875"/>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89" name="Rectangle 212"/>
            <p:cNvSpPr>
              <a:spLocks noChangeArrowheads="1"/>
            </p:cNvSpPr>
            <p:nvPr/>
          </p:nvSpPr>
          <p:spPr bwMode="auto">
            <a:xfrm>
              <a:off x="2332" y="3081"/>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690" name="Rectangle 213"/>
            <p:cNvSpPr>
              <a:spLocks noChangeArrowheads="1"/>
            </p:cNvSpPr>
            <p:nvPr/>
          </p:nvSpPr>
          <p:spPr bwMode="auto">
            <a:xfrm>
              <a:off x="2558" y="3087"/>
              <a:ext cx="56" cy="134"/>
            </a:xfrm>
            <a:prstGeom prst="rect">
              <a:avLst/>
            </a:prstGeom>
            <a:noFill/>
            <a:ln w="9525">
              <a:noFill/>
              <a:miter lim="800000"/>
              <a:headEnd/>
              <a:tailEnd/>
            </a:ln>
          </p:spPr>
          <p:txBody>
            <a:bodyPr wrap="none" lIns="0" tIns="0" rIns="0" bIns="0">
              <a:spAutoFit/>
            </a:bodyPr>
            <a:lstStyle/>
            <a:p>
              <a:r>
                <a:rPr lang="en-US" sz="1400" b="1" dirty="0"/>
                <a:t>0</a:t>
              </a:r>
            </a:p>
          </p:txBody>
        </p:sp>
        <p:sp>
          <p:nvSpPr>
            <p:cNvPr id="23691" name="Rectangle 214"/>
            <p:cNvSpPr>
              <a:spLocks noChangeArrowheads="1"/>
            </p:cNvSpPr>
            <p:nvPr/>
          </p:nvSpPr>
          <p:spPr bwMode="auto">
            <a:xfrm>
              <a:off x="2775" y="3087"/>
              <a:ext cx="58" cy="136"/>
            </a:xfrm>
            <a:prstGeom prst="rect">
              <a:avLst/>
            </a:prstGeom>
            <a:noFill/>
            <a:ln w="9525">
              <a:noFill/>
              <a:miter lim="800000"/>
              <a:headEnd/>
              <a:tailEnd/>
            </a:ln>
          </p:spPr>
          <p:txBody>
            <a:bodyPr wrap="none" lIns="0" tIns="0" rIns="0" bIns="0">
              <a:spAutoFit/>
            </a:bodyPr>
            <a:lstStyle/>
            <a:p>
              <a:r>
                <a:rPr lang="en-US" sz="1400" b="1" dirty="0"/>
                <a:t>1</a:t>
              </a:r>
            </a:p>
          </p:txBody>
        </p:sp>
        <p:sp>
          <p:nvSpPr>
            <p:cNvPr id="23692" name="Rectangle 215"/>
            <p:cNvSpPr>
              <a:spLocks noChangeArrowheads="1"/>
            </p:cNvSpPr>
            <p:nvPr/>
          </p:nvSpPr>
          <p:spPr bwMode="auto">
            <a:xfrm>
              <a:off x="2555" y="2659"/>
              <a:ext cx="56" cy="134"/>
            </a:xfrm>
            <a:prstGeom prst="rect">
              <a:avLst/>
            </a:prstGeom>
            <a:noFill/>
            <a:ln w="9525">
              <a:noFill/>
              <a:miter lim="800000"/>
              <a:headEnd/>
              <a:tailEnd/>
            </a:ln>
          </p:spPr>
          <p:txBody>
            <a:bodyPr wrap="none" lIns="0" tIns="0" rIns="0" bIns="0">
              <a:spAutoFit/>
            </a:bodyPr>
            <a:lstStyle/>
            <a:p>
              <a:r>
                <a:rPr lang="en-US" sz="1400" b="1"/>
                <a:t>3</a:t>
              </a:r>
            </a:p>
          </p:txBody>
        </p:sp>
        <p:sp>
          <p:nvSpPr>
            <p:cNvPr id="23693" name="Rectangle 216"/>
            <p:cNvSpPr>
              <a:spLocks noChangeArrowheads="1"/>
            </p:cNvSpPr>
            <p:nvPr/>
          </p:nvSpPr>
          <p:spPr bwMode="auto">
            <a:xfrm>
              <a:off x="2780" y="2658"/>
              <a:ext cx="56" cy="134"/>
            </a:xfrm>
            <a:prstGeom prst="rect">
              <a:avLst/>
            </a:prstGeom>
            <a:noFill/>
            <a:ln w="9525">
              <a:noFill/>
              <a:miter lim="800000"/>
              <a:headEnd/>
              <a:tailEnd/>
            </a:ln>
          </p:spPr>
          <p:txBody>
            <a:bodyPr wrap="none" lIns="0" tIns="0" rIns="0" bIns="0">
              <a:spAutoFit/>
            </a:bodyPr>
            <a:lstStyle/>
            <a:p>
              <a:r>
                <a:rPr lang="en-US" sz="1400" b="1" dirty="0"/>
                <a:t>8</a:t>
              </a:r>
            </a:p>
          </p:txBody>
        </p:sp>
        <p:sp>
          <p:nvSpPr>
            <p:cNvPr id="23694" name="Rectangle 217"/>
            <p:cNvSpPr>
              <a:spLocks noChangeArrowheads="1"/>
            </p:cNvSpPr>
            <p:nvPr/>
          </p:nvSpPr>
          <p:spPr bwMode="auto">
            <a:xfrm>
              <a:off x="2987" y="2658"/>
              <a:ext cx="56" cy="134"/>
            </a:xfrm>
            <a:prstGeom prst="rect">
              <a:avLst/>
            </a:prstGeom>
            <a:noFill/>
            <a:ln w="9525">
              <a:noFill/>
              <a:miter lim="800000"/>
              <a:headEnd/>
              <a:tailEnd/>
            </a:ln>
          </p:spPr>
          <p:txBody>
            <a:bodyPr wrap="none" lIns="0" tIns="0" rIns="0" bIns="0">
              <a:spAutoFit/>
            </a:bodyPr>
            <a:lstStyle/>
            <a:p>
              <a:r>
                <a:rPr lang="en-US" sz="1400" b="1" dirty="0"/>
                <a:t>5</a:t>
              </a:r>
            </a:p>
          </p:txBody>
        </p:sp>
        <p:sp>
          <p:nvSpPr>
            <p:cNvPr id="23695" name="Rectangle 218"/>
            <p:cNvSpPr>
              <a:spLocks noChangeArrowheads="1"/>
            </p:cNvSpPr>
            <p:nvPr/>
          </p:nvSpPr>
          <p:spPr bwMode="auto">
            <a:xfrm>
              <a:off x="3211" y="2659"/>
              <a:ext cx="56" cy="134"/>
            </a:xfrm>
            <a:prstGeom prst="rect">
              <a:avLst/>
            </a:prstGeom>
            <a:noFill/>
            <a:ln w="9525">
              <a:noFill/>
              <a:miter lim="800000"/>
              <a:headEnd/>
              <a:tailEnd/>
            </a:ln>
          </p:spPr>
          <p:txBody>
            <a:bodyPr wrap="none" lIns="0" tIns="0" rIns="0" bIns="0">
              <a:spAutoFit/>
            </a:bodyPr>
            <a:lstStyle/>
            <a:p>
              <a:r>
                <a:rPr lang="en-US" sz="1400" b="1" dirty="0"/>
                <a:t>2</a:t>
              </a:r>
            </a:p>
          </p:txBody>
        </p:sp>
        <p:sp>
          <p:nvSpPr>
            <p:cNvPr id="23696" name="Rectangle 219"/>
            <p:cNvSpPr>
              <a:spLocks noChangeArrowheads="1"/>
            </p:cNvSpPr>
            <p:nvPr/>
          </p:nvSpPr>
          <p:spPr bwMode="auto">
            <a:xfrm>
              <a:off x="2566" y="2875"/>
              <a:ext cx="56" cy="134"/>
            </a:xfrm>
            <a:prstGeom prst="rect">
              <a:avLst/>
            </a:prstGeom>
            <a:noFill/>
            <a:ln w="9525">
              <a:noFill/>
              <a:miter lim="800000"/>
              <a:headEnd/>
              <a:tailEnd/>
            </a:ln>
          </p:spPr>
          <p:txBody>
            <a:bodyPr wrap="none" lIns="0" tIns="0" rIns="0" bIns="0">
              <a:spAutoFit/>
            </a:bodyPr>
            <a:lstStyle/>
            <a:p>
              <a:r>
                <a:rPr lang="en-US" sz="1400" b="1"/>
                <a:t>1</a:t>
              </a:r>
            </a:p>
          </p:txBody>
        </p:sp>
        <p:sp>
          <p:nvSpPr>
            <p:cNvPr id="23697" name="Rectangle 220"/>
            <p:cNvSpPr>
              <a:spLocks noChangeArrowheads="1"/>
            </p:cNvSpPr>
            <p:nvPr/>
          </p:nvSpPr>
          <p:spPr bwMode="auto">
            <a:xfrm>
              <a:off x="2778" y="2878"/>
              <a:ext cx="58" cy="136"/>
            </a:xfrm>
            <a:prstGeom prst="rect">
              <a:avLst/>
            </a:prstGeom>
            <a:noFill/>
            <a:ln w="9525">
              <a:noFill/>
              <a:miter lim="800000"/>
              <a:headEnd/>
              <a:tailEnd/>
            </a:ln>
          </p:spPr>
          <p:txBody>
            <a:bodyPr wrap="none" lIns="0" tIns="0" rIns="0" bIns="0">
              <a:spAutoFit/>
            </a:bodyPr>
            <a:lstStyle/>
            <a:p>
              <a:r>
                <a:rPr lang="en-US" sz="1400" b="1" dirty="0"/>
                <a:t>0</a:t>
              </a:r>
            </a:p>
          </p:txBody>
        </p:sp>
        <p:sp>
          <p:nvSpPr>
            <p:cNvPr id="23698" name="Rectangle 221"/>
            <p:cNvSpPr>
              <a:spLocks noChangeArrowheads="1"/>
            </p:cNvSpPr>
            <p:nvPr/>
          </p:nvSpPr>
          <p:spPr bwMode="auto">
            <a:xfrm>
              <a:off x="2955" y="2875"/>
              <a:ext cx="115" cy="136"/>
            </a:xfrm>
            <a:prstGeom prst="rect">
              <a:avLst/>
            </a:prstGeom>
            <a:noFill/>
            <a:ln w="9525">
              <a:noFill/>
              <a:miter lim="800000"/>
              <a:headEnd/>
              <a:tailEnd/>
            </a:ln>
          </p:spPr>
          <p:txBody>
            <a:bodyPr wrap="none" lIns="0" tIns="0" rIns="0" bIns="0">
              <a:spAutoFit/>
            </a:bodyPr>
            <a:lstStyle/>
            <a:p>
              <a:r>
                <a:rPr lang="en-US" sz="1400" b="1" dirty="0"/>
                <a:t>19</a:t>
              </a:r>
            </a:p>
          </p:txBody>
        </p:sp>
        <p:sp>
          <p:nvSpPr>
            <p:cNvPr id="23699" name="Rectangle 222"/>
            <p:cNvSpPr>
              <a:spLocks noChangeArrowheads="1"/>
            </p:cNvSpPr>
            <p:nvPr/>
          </p:nvSpPr>
          <p:spPr bwMode="auto">
            <a:xfrm>
              <a:off x="3215" y="2881"/>
              <a:ext cx="56" cy="134"/>
            </a:xfrm>
            <a:prstGeom prst="rect">
              <a:avLst/>
            </a:prstGeom>
            <a:noFill/>
            <a:ln w="9525">
              <a:noFill/>
              <a:miter lim="800000"/>
              <a:headEnd/>
              <a:tailEnd/>
            </a:ln>
          </p:spPr>
          <p:txBody>
            <a:bodyPr wrap="none" lIns="0" tIns="0" rIns="0" bIns="0">
              <a:spAutoFit/>
            </a:bodyPr>
            <a:lstStyle/>
            <a:p>
              <a:r>
                <a:rPr lang="en-US" sz="1400" b="1"/>
                <a:t>0</a:t>
              </a:r>
            </a:p>
          </p:txBody>
        </p:sp>
        <p:sp>
          <p:nvSpPr>
            <p:cNvPr id="23700" name="Rectangle 223"/>
            <p:cNvSpPr>
              <a:spLocks noChangeArrowheads="1"/>
            </p:cNvSpPr>
            <p:nvPr/>
          </p:nvSpPr>
          <p:spPr bwMode="auto">
            <a:xfrm>
              <a:off x="2999" y="3087"/>
              <a:ext cx="58" cy="136"/>
            </a:xfrm>
            <a:prstGeom prst="rect">
              <a:avLst/>
            </a:prstGeom>
            <a:noFill/>
            <a:ln w="9525">
              <a:noFill/>
              <a:miter lim="800000"/>
              <a:headEnd/>
              <a:tailEnd/>
            </a:ln>
          </p:spPr>
          <p:txBody>
            <a:bodyPr wrap="none" lIns="0" tIns="0" rIns="0" bIns="0">
              <a:spAutoFit/>
            </a:bodyPr>
            <a:lstStyle/>
            <a:p>
              <a:r>
                <a:rPr lang="en-US" sz="1400" b="1" dirty="0"/>
                <a:t>2</a:t>
              </a:r>
            </a:p>
          </p:txBody>
        </p:sp>
        <p:sp>
          <p:nvSpPr>
            <p:cNvPr id="23701" name="Rectangle 224"/>
            <p:cNvSpPr>
              <a:spLocks noChangeArrowheads="1"/>
            </p:cNvSpPr>
            <p:nvPr/>
          </p:nvSpPr>
          <p:spPr bwMode="auto">
            <a:xfrm>
              <a:off x="3170" y="3087"/>
              <a:ext cx="112" cy="134"/>
            </a:xfrm>
            <a:prstGeom prst="rect">
              <a:avLst/>
            </a:prstGeom>
            <a:noFill/>
            <a:ln w="9525">
              <a:noFill/>
              <a:miter lim="800000"/>
              <a:headEnd/>
              <a:tailEnd/>
            </a:ln>
          </p:spPr>
          <p:txBody>
            <a:bodyPr wrap="none" lIns="0" tIns="0" rIns="0" bIns="0">
              <a:spAutoFit/>
            </a:bodyPr>
            <a:lstStyle/>
            <a:p>
              <a:r>
                <a:rPr lang="en-US" sz="1400" b="1" dirty="0"/>
                <a:t>24</a:t>
              </a:r>
            </a:p>
          </p:txBody>
        </p:sp>
      </p:grpSp>
      <p:grpSp>
        <p:nvGrpSpPr>
          <p:cNvPr id="6" name="Group 270"/>
          <p:cNvGrpSpPr>
            <a:grpSpLocks/>
          </p:cNvGrpSpPr>
          <p:nvPr/>
        </p:nvGrpSpPr>
        <p:grpSpPr bwMode="auto">
          <a:xfrm>
            <a:off x="4953000" y="2057400"/>
            <a:ext cx="1728788" cy="1922463"/>
            <a:chOff x="3895" y="2149"/>
            <a:chExt cx="1089" cy="1211"/>
          </a:xfrm>
        </p:grpSpPr>
        <p:sp>
          <p:nvSpPr>
            <p:cNvPr id="23590" name="Rectangle 136"/>
            <p:cNvSpPr>
              <a:spLocks noChangeArrowheads="1"/>
            </p:cNvSpPr>
            <p:nvPr/>
          </p:nvSpPr>
          <p:spPr bwMode="auto">
            <a:xfrm>
              <a:off x="4773"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1" name="Rectangle 137"/>
            <p:cNvSpPr>
              <a:spLocks noChangeArrowheads="1"/>
            </p:cNvSpPr>
            <p:nvPr/>
          </p:nvSpPr>
          <p:spPr bwMode="auto">
            <a:xfrm>
              <a:off x="4554"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2" name="Rectangle 138"/>
            <p:cNvSpPr>
              <a:spLocks noChangeArrowheads="1"/>
            </p:cNvSpPr>
            <p:nvPr/>
          </p:nvSpPr>
          <p:spPr bwMode="auto">
            <a:xfrm>
              <a:off x="4554"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3" name="Rectangle 139"/>
            <p:cNvSpPr>
              <a:spLocks noChangeArrowheads="1"/>
            </p:cNvSpPr>
            <p:nvPr/>
          </p:nvSpPr>
          <p:spPr bwMode="auto">
            <a:xfrm>
              <a:off x="4773"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4" name="Rectangle 140"/>
            <p:cNvSpPr>
              <a:spLocks noChangeArrowheads="1"/>
            </p:cNvSpPr>
            <p:nvPr/>
          </p:nvSpPr>
          <p:spPr bwMode="auto">
            <a:xfrm>
              <a:off x="4554"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5" name="Rectangle 141"/>
            <p:cNvSpPr>
              <a:spLocks noChangeArrowheads="1"/>
            </p:cNvSpPr>
            <p:nvPr/>
          </p:nvSpPr>
          <p:spPr bwMode="auto">
            <a:xfrm>
              <a:off x="4773"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6" name="Rectangle 142"/>
            <p:cNvSpPr>
              <a:spLocks noChangeArrowheads="1"/>
            </p:cNvSpPr>
            <p:nvPr/>
          </p:nvSpPr>
          <p:spPr bwMode="auto">
            <a:xfrm>
              <a:off x="4114"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7" name="Rectangle 143"/>
            <p:cNvSpPr>
              <a:spLocks noChangeArrowheads="1"/>
            </p:cNvSpPr>
            <p:nvPr/>
          </p:nvSpPr>
          <p:spPr bwMode="auto">
            <a:xfrm>
              <a:off x="3895"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8" name="Rectangle 144"/>
            <p:cNvSpPr>
              <a:spLocks noChangeArrowheads="1"/>
            </p:cNvSpPr>
            <p:nvPr/>
          </p:nvSpPr>
          <p:spPr bwMode="auto">
            <a:xfrm>
              <a:off x="3895"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599" name="Rectangle 145"/>
            <p:cNvSpPr>
              <a:spLocks noChangeArrowheads="1"/>
            </p:cNvSpPr>
            <p:nvPr/>
          </p:nvSpPr>
          <p:spPr bwMode="auto">
            <a:xfrm>
              <a:off x="4114"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0" name="Rectangle 146"/>
            <p:cNvSpPr>
              <a:spLocks noChangeArrowheads="1"/>
            </p:cNvSpPr>
            <p:nvPr/>
          </p:nvSpPr>
          <p:spPr bwMode="auto">
            <a:xfrm>
              <a:off x="4334" y="2149"/>
              <a:ext cx="212"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1" name="Rectangle 147"/>
            <p:cNvSpPr>
              <a:spLocks noChangeArrowheads="1"/>
            </p:cNvSpPr>
            <p:nvPr/>
          </p:nvSpPr>
          <p:spPr bwMode="auto">
            <a:xfrm>
              <a:off x="4334" y="2369"/>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2" name="Rectangle 148"/>
            <p:cNvSpPr>
              <a:spLocks noChangeArrowheads="1"/>
            </p:cNvSpPr>
            <p:nvPr/>
          </p:nvSpPr>
          <p:spPr bwMode="auto">
            <a:xfrm>
              <a:off x="3895"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3" name="Rectangle 149"/>
            <p:cNvSpPr>
              <a:spLocks noChangeArrowheads="1"/>
            </p:cNvSpPr>
            <p:nvPr/>
          </p:nvSpPr>
          <p:spPr bwMode="auto">
            <a:xfrm>
              <a:off x="4114"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4" name="Rectangle 150"/>
            <p:cNvSpPr>
              <a:spLocks noChangeArrowheads="1"/>
            </p:cNvSpPr>
            <p:nvPr/>
          </p:nvSpPr>
          <p:spPr bwMode="auto">
            <a:xfrm>
              <a:off x="4334" y="2588"/>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5" name="Rectangle 151"/>
            <p:cNvSpPr>
              <a:spLocks noChangeArrowheads="1"/>
            </p:cNvSpPr>
            <p:nvPr/>
          </p:nvSpPr>
          <p:spPr bwMode="auto">
            <a:xfrm>
              <a:off x="4773"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6" name="Rectangle 152"/>
            <p:cNvSpPr>
              <a:spLocks noChangeArrowheads="1"/>
            </p:cNvSpPr>
            <p:nvPr/>
          </p:nvSpPr>
          <p:spPr bwMode="auto">
            <a:xfrm>
              <a:off x="4554" y="2369"/>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7" name="Rectangle 153"/>
            <p:cNvSpPr>
              <a:spLocks noChangeArrowheads="1"/>
            </p:cNvSpPr>
            <p:nvPr/>
          </p:nvSpPr>
          <p:spPr bwMode="auto">
            <a:xfrm>
              <a:off x="4554"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8" name="Rectangle 154"/>
            <p:cNvSpPr>
              <a:spLocks noChangeArrowheads="1"/>
            </p:cNvSpPr>
            <p:nvPr/>
          </p:nvSpPr>
          <p:spPr bwMode="auto">
            <a:xfrm>
              <a:off x="4773" y="2149"/>
              <a:ext cx="211" cy="212"/>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09" name="Rectangle 155"/>
            <p:cNvSpPr>
              <a:spLocks noChangeArrowheads="1"/>
            </p:cNvSpPr>
            <p:nvPr/>
          </p:nvSpPr>
          <p:spPr bwMode="auto">
            <a:xfrm>
              <a:off x="4554"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0" name="Rectangle 156"/>
            <p:cNvSpPr>
              <a:spLocks noChangeArrowheads="1"/>
            </p:cNvSpPr>
            <p:nvPr/>
          </p:nvSpPr>
          <p:spPr bwMode="auto">
            <a:xfrm>
              <a:off x="4773" y="2588"/>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1" name="Rectangle 157"/>
            <p:cNvSpPr>
              <a:spLocks noChangeArrowheads="1"/>
            </p:cNvSpPr>
            <p:nvPr/>
          </p:nvSpPr>
          <p:spPr bwMode="auto">
            <a:xfrm>
              <a:off x="4114"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2" name="Rectangle 158"/>
            <p:cNvSpPr>
              <a:spLocks noChangeArrowheads="1"/>
            </p:cNvSpPr>
            <p:nvPr/>
          </p:nvSpPr>
          <p:spPr bwMode="auto">
            <a:xfrm>
              <a:off x="3895"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3" name="Rectangle 159"/>
            <p:cNvSpPr>
              <a:spLocks noChangeArrowheads="1"/>
            </p:cNvSpPr>
            <p:nvPr/>
          </p:nvSpPr>
          <p:spPr bwMode="auto">
            <a:xfrm>
              <a:off x="3895"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4" name="Rectangle 160"/>
            <p:cNvSpPr>
              <a:spLocks noChangeArrowheads="1"/>
            </p:cNvSpPr>
            <p:nvPr/>
          </p:nvSpPr>
          <p:spPr bwMode="auto">
            <a:xfrm>
              <a:off x="4114"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5" name="Rectangle 161"/>
            <p:cNvSpPr>
              <a:spLocks noChangeArrowheads="1"/>
            </p:cNvSpPr>
            <p:nvPr/>
          </p:nvSpPr>
          <p:spPr bwMode="auto">
            <a:xfrm>
              <a:off x="4334" y="2807"/>
              <a:ext cx="212"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6" name="Rectangle 162"/>
            <p:cNvSpPr>
              <a:spLocks noChangeArrowheads="1"/>
            </p:cNvSpPr>
            <p:nvPr/>
          </p:nvSpPr>
          <p:spPr bwMode="auto">
            <a:xfrm>
              <a:off x="4334" y="3026"/>
              <a:ext cx="212"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7" name="Rectangle 163"/>
            <p:cNvSpPr>
              <a:spLocks noChangeArrowheads="1"/>
            </p:cNvSpPr>
            <p:nvPr/>
          </p:nvSpPr>
          <p:spPr bwMode="auto">
            <a:xfrm>
              <a:off x="4773"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8" name="Rectangle 164"/>
            <p:cNvSpPr>
              <a:spLocks noChangeArrowheads="1"/>
            </p:cNvSpPr>
            <p:nvPr/>
          </p:nvSpPr>
          <p:spPr bwMode="auto">
            <a:xfrm>
              <a:off x="4554" y="3026"/>
              <a:ext cx="211" cy="213"/>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19" name="Rectangle 165"/>
            <p:cNvSpPr>
              <a:spLocks noChangeArrowheads="1"/>
            </p:cNvSpPr>
            <p:nvPr/>
          </p:nvSpPr>
          <p:spPr bwMode="auto">
            <a:xfrm>
              <a:off x="4554"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20" name="Rectangle 166"/>
            <p:cNvSpPr>
              <a:spLocks noChangeArrowheads="1"/>
            </p:cNvSpPr>
            <p:nvPr/>
          </p:nvSpPr>
          <p:spPr bwMode="auto">
            <a:xfrm>
              <a:off x="4773" y="2807"/>
              <a:ext cx="211" cy="211"/>
            </a:xfrm>
            <a:prstGeom prst="rect">
              <a:avLst/>
            </a:prstGeom>
            <a:noFill/>
            <a:ln w="12700">
              <a:solidFill>
                <a:schemeClr val="tx1"/>
              </a:solidFill>
              <a:miter lim="800000"/>
              <a:headEnd/>
              <a:tailEnd/>
            </a:ln>
          </p:spPr>
          <p:txBody>
            <a:bodyPr lIns="90488" tIns="44450" rIns="90488" bIns="44450"/>
            <a:lstStyle/>
            <a:p>
              <a:pPr>
                <a:spcBef>
                  <a:spcPct val="50000"/>
                </a:spcBef>
              </a:pPr>
              <a:endParaRPr lang="en-US"/>
            </a:p>
          </p:txBody>
        </p:sp>
        <p:sp>
          <p:nvSpPr>
            <p:cNvPr id="23621" name="Line 225"/>
            <p:cNvSpPr>
              <a:spLocks noChangeShapeType="1"/>
            </p:cNvSpPr>
            <p:nvPr/>
          </p:nvSpPr>
          <p:spPr bwMode="auto">
            <a:xfrm>
              <a:off x="4441" y="247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2" name="Line 226"/>
            <p:cNvSpPr>
              <a:spLocks noChangeShapeType="1"/>
            </p:cNvSpPr>
            <p:nvPr/>
          </p:nvSpPr>
          <p:spPr bwMode="auto">
            <a:xfrm>
              <a:off x="4009" y="2264"/>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3" name="Line 227"/>
            <p:cNvSpPr>
              <a:spLocks noChangeShapeType="1"/>
            </p:cNvSpPr>
            <p:nvPr/>
          </p:nvSpPr>
          <p:spPr bwMode="auto">
            <a:xfrm>
              <a:off x="4223" y="2258"/>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4" name="Line 228"/>
            <p:cNvSpPr>
              <a:spLocks noChangeShapeType="1"/>
            </p:cNvSpPr>
            <p:nvPr/>
          </p:nvSpPr>
          <p:spPr bwMode="auto">
            <a:xfrm>
              <a:off x="4444" y="2257"/>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5" name="Line 229"/>
            <p:cNvSpPr>
              <a:spLocks noChangeShapeType="1"/>
            </p:cNvSpPr>
            <p:nvPr/>
          </p:nvSpPr>
          <p:spPr bwMode="auto">
            <a:xfrm>
              <a:off x="4003" y="247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6" name="Line 230"/>
            <p:cNvSpPr>
              <a:spLocks noChangeShapeType="1"/>
            </p:cNvSpPr>
            <p:nvPr/>
          </p:nvSpPr>
          <p:spPr bwMode="auto">
            <a:xfrm>
              <a:off x="4227" y="2481"/>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7" name="Line 231"/>
            <p:cNvSpPr>
              <a:spLocks noChangeShapeType="1"/>
            </p:cNvSpPr>
            <p:nvPr/>
          </p:nvSpPr>
          <p:spPr bwMode="auto">
            <a:xfrm>
              <a:off x="4664" y="2256"/>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8" name="Line 232"/>
            <p:cNvSpPr>
              <a:spLocks noChangeShapeType="1"/>
            </p:cNvSpPr>
            <p:nvPr/>
          </p:nvSpPr>
          <p:spPr bwMode="auto">
            <a:xfrm>
              <a:off x="4881" y="2263"/>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29" name="Line 233"/>
            <p:cNvSpPr>
              <a:spLocks noChangeShapeType="1"/>
            </p:cNvSpPr>
            <p:nvPr/>
          </p:nvSpPr>
          <p:spPr bwMode="auto">
            <a:xfrm>
              <a:off x="4880" y="2490"/>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0" name="Line 234"/>
            <p:cNvSpPr>
              <a:spLocks noChangeShapeType="1"/>
            </p:cNvSpPr>
            <p:nvPr/>
          </p:nvSpPr>
          <p:spPr bwMode="auto">
            <a:xfrm>
              <a:off x="4665" y="2485"/>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1" name="Line 235"/>
            <p:cNvSpPr>
              <a:spLocks noChangeShapeType="1"/>
            </p:cNvSpPr>
            <p:nvPr/>
          </p:nvSpPr>
          <p:spPr bwMode="auto">
            <a:xfrm>
              <a:off x="4664" y="2708"/>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2" name="Line 236"/>
            <p:cNvSpPr>
              <a:spLocks noChangeShapeType="1"/>
            </p:cNvSpPr>
            <p:nvPr/>
          </p:nvSpPr>
          <p:spPr bwMode="auto">
            <a:xfrm>
              <a:off x="4886" y="2916"/>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3" name="Line 237"/>
            <p:cNvSpPr>
              <a:spLocks noChangeShapeType="1"/>
            </p:cNvSpPr>
            <p:nvPr/>
          </p:nvSpPr>
          <p:spPr bwMode="auto">
            <a:xfrm>
              <a:off x="4886" y="3141"/>
              <a:ext cx="0" cy="219"/>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4" name="Line 238"/>
            <p:cNvSpPr>
              <a:spLocks noChangeShapeType="1"/>
            </p:cNvSpPr>
            <p:nvPr/>
          </p:nvSpPr>
          <p:spPr bwMode="auto">
            <a:xfrm>
              <a:off x="4449" y="270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5" name="Line 239"/>
            <p:cNvSpPr>
              <a:spLocks noChangeShapeType="1"/>
            </p:cNvSpPr>
            <p:nvPr/>
          </p:nvSpPr>
          <p:spPr bwMode="auto">
            <a:xfrm>
              <a:off x="4666" y="2925"/>
              <a:ext cx="212" cy="215"/>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6" name="Line 240"/>
            <p:cNvSpPr>
              <a:spLocks noChangeShapeType="1"/>
            </p:cNvSpPr>
            <p:nvPr/>
          </p:nvSpPr>
          <p:spPr bwMode="auto">
            <a:xfrm>
              <a:off x="3991" y="2700"/>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7" name="Line 241"/>
            <p:cNvSpPr>
              <a:spLocks noChangeShapeType="1"/>
            </p:cNvSpPr>
            <p:nvPr/>
          </p:nvSpPr>
          <p:spPr bwMode="auto">
            <a:xfrm>
              <a:off x="4214" y="270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8" name="Line 242"/>
            <p:cNvSpPr>
              <a:spLocks noChangeShapeType="1"/>
            </p:cNvSpPr>
            <p:nvPr/>
          </p:nvSpPr>
          <p:spPr bwMode="auto">
            <a:xfrm>
              <a:off x="4652" y="314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39" name="Line 243"/>
            <p:cNvSpPr>
              <a:spLocks noChangeShapeType="1"/>
            </p:cNvSpPr>
            <p:nvPr/>
          </p:nvSpPr>
          <p:spPr bwMode="auto">
            <a:xfrm>
              <a:off x="4423" y="3141"/>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0" name="Line 244"/>
            <p:cNvSpPr>
              <a:spLocks noChangeShapeType="1"/>
            </p:cNvSpPr>
            <p:nvPr/>
          </p:nvSpPr>
          <p:spPr bwMode="auto">
            <a:xfrm>
              <a:off x="4436" y="2925"/>
              <a:ext cx="219" cy="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1" name="Line 245"/>
            <p:cNvSpPr>
              <a:spLocks noChangeShapeType="1"/>
            </p:cNvSpPr>
            <p:nvPr/>
          </p:nvSpPr>
          <p:spPr bwMode="auto">
            <a:xfrm flipH="1">
              <a:off x="4658" y="2711"/>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2" name="Line 246"/>
            <p:cNvSpPr>
              <a:spLocks noChangeShapeType="1"/>
            </p:cNvSpPr>
            <p:nvPr/>
          </p:nvSpPr>
          <p:spPr bwMode="auto">
            <a:xfrm flipV="1">
              <a:off x="3996" y="2698"/>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3" name="Line 247"/>
            <p:cNvSpPr>
              <a:spLocks noChangeShapeType="1"/>
            </p:cNvSpPr>
            <p:nvPr/>
          </p:nvSpPr>
          <p:spPr bwMode="auto">
            <a:xfrm flipV="1">
              <a:off x="4219" y="2697"/>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4" name="Line 248"/>
            <p:cNvSpPr>
              <a:spLocks noChangeShapeType="1"/>
            </p:cNvSpPr>
            <p:nvPr/>
          </p:nvSpPr>
          <p:spPr bwMode="auto">
            <a:xfrm flipV="1">
              <a:off x="3987" y="2925"/>
              <a:ext cx="219" cy="220"/>
            </a:xfrm>
            <a:prstGeom prst="line">
              <a:avLst/>
            </a:prstGeom>
            <a:noFill/>
            <a:ln w="12700">
              <a:solidFill>
                <a:schemeClr val="tx1"/>
              </a:solidFill>
              <a:round/>
              <a:headEnd type="none" w="sm" len="sm"/>
              <a:tailEnd type="stealth" w="med" len="med"/>
            </a:ln>
          </p:spPr>
          <p:txBody>
            <a:bodyPr wrap="none" anchor="ctr"/>
            <a:lstStyle/>
            <a:p>
              <a:endParaRPr lang="en-US"/>
            </a:p>
          </p:txBody>
        </p:sp>
        <p:sp>
          <p:nvSpPr>
            <p:cNvPr id="23645" name="Line 249"/>
            <p:cNvSpPr>
              <a:spLocks noChangeShapeType="1"/>
            </p:cNvSpPr>
            <p:nvPr/>
          </p:nvSpPr>
          <p:spPr bwMode="auto">
            <a:xfrm>
              <a:off x="4227" y="3135"/>
              <a:ext cx="201" cy="6"/>
            </a:xfrm>
            <a:prstGeom prst="line">
              <a:avLst/>
            </a:prstGeom>
            <a:noFill/>
            <a:ln w="12700">
              <a:solidFill>
                <a:schemeClr val="tx1"/>
              </a:solidFill>
              <a:round/>
              <a:headEnd type="none" w="sm" len="sm"/>
              <a:tailEnd type="stealth" w="med" len="med"/>
            </a:ln>
          </p:spPr>
          <p:txBody>
            <a:bodyPr wrap="none" anchor="ctr"/>
            <a:lstStyle/>
            <a:p>
              <a:endParaRPr lang="en-US"/>
            </a:p>
          </p:txBody>
        </p:sp>
      </p:grpSp>
      <p:cxnSp>
        <p:nvCxnSpPr>
          <p:cNvPr id="9" name="Straight Connector 8">
            <a:extLst>
              <a:ext uri="{FF2B5EF4-FFF2-40B4-BE49-F238E27FC236}">
                <a16:creationId xmlns:a16="http://schemas.microsoft.com/office/drawing/2014/main" id="{4C198A8C-4289-4883-8264-53F25E17A7E0}"/>
              </a:ext>
            </a:extLst>
          </p:cNvPr>
          <p:cNvCxnSpPr>
            <a:cxnSpLocks/>
          </p:cNvCxnSpPr>
          <p:nvPr/>
        </p:nvCxnSpPr>
        <p:spPr>
          <a:xfrm>
            <a:off x="5801528" y="2910691"/>
            <a:ext cx="1035050" cy="10541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5" name="Straight Connector 264">
            <a:extLst>
              <a:ext uri="{FF2B5EF4-FFF2-40B4-BE49-F238E27FC236}">
                <a16:creationId xmlns:a16="http://schemas.microsoft.com/office/drawing/2014/main" id="{483C9E89-FA4B-4D09-BE93-2746A491AEA9}"/>
              </a:ext>
            </a:extLst>
          </p:cNvPr>
          <p:cNvCxnSpPr>
            <a:cxnSpLocks/>
            <a:stCxn id="23641" idx="1"/>
          </p:cNvCxnSpPr>
          <p:nvPr/>
        </p:nvCxnSpPr>
        <p:spPr>
          <a:xfrm flipV="1">
            <a:off x="6164263" y="2916239"/>
            <a:ext cx="11112" cy="38258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6" name="Straight Connector 265">
            <a:extLst>
              <a:ext uri="{FF2B5EF4-FFF2-40B4-BE49-F238E27FC236}">
                <a16:creationId xmlns:a16="http://schemas.microsoft.com/office/drawing/2014/main" id="{B7316001-6973-42AF-92EA-980F15E73C86}"/>
              </a:ext>
            </a:extLst>
          </p:cNvPr>
          <p:cNvCxnSpPr>
            <a:cxnSpLocks/>
            <a:stCxn id="23642" idx="1"/>
          </p:cNvCxnSpPr>
          <p:nvPr/>
        </p:nvCxnSpPr>
        <p:spPr>
          <a:xfrm flipV="1">
            <a:off x="5461001" y="2919414"/>
            <a:ext cx="328612" cy="952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67" name="Text Box 5">
            <a:extLst>
              <a:ext uri="{FF2B5EF4-FFF2-40B4-BE49-F238E27FC236}">
                <a16:creationId xmlns:a16="http://schemas.microsoft.com/office/drawing/2014/main" id="{6CD3AAAB-E8D3-4937-95EA-4BBDC80FF086}"/>
              </a:ext>
            </a:extLst>
          </p:cNvPr>
          <p:cNvSpPr txBox="1">
            <a:spLocks noChangeArrowheads="1"/>
          </p:cNvSpPr>
          <p:nvPr/>
        </p:nvSpPr>
        <p:spPr bwMode="auto">
          <a:xfrm>
            <a:off x="1693071" y="4376737"/>
            <a:ext cx="5757857" cy="707886"/>
          </a:xfrm>
          <a:prstGeom prst="rect">
            <a:avLst/>
          </a:prstGeom>
          <a:noFill/>
          <a:ln w="9525">
            <a:noFill/>
            <a:miter lim="800000"/>
            <a:headEnd/>
            <a:tailEnd/>
          </a:ln>
        </p:spPr>
        <p:txBody>
          <a:bodyPr wrap="square">
            <a:spAutoFit/>
          </a:bodyPr>
          <a:lstStyle/>
          <a:p>
            <a:pPr>
              <a:spcBef>
                <a:spcPct val="50000"/>
              </a:spcBef>
            </a:pPr>
            <a:r>
              <a:rPr lang="en-US" sz="2000" dirty="0"/>
              <a:t>How many subbasins and reaches would be delineated if the stream threshold was set to 3 cells?</a:t>
            </a:r>
          </a:p>
        </p:txBody>
      </p:sp>
      <p:cxnSp>
        <p:nvCxnSpPr>
          <p:cNvPr id="13" name="Straight Connector 12">
            <a:extLst>
              <a:ext uri="{FF2B5EF4-FFF2-40B4-BE49-F238E27FC236}">
                <a16:creationId xmlns:a16="http://schemas.microsoft.com/office/drawing/2014/main" id="{C224C03D-0FC0-4526-AAB7-F69C96585ED4}"/>
              </a:ext>
            </a:extLst>
          </p:cNvPr>
          <p:cNvCxnSpPr>
            <a:cxnSpLocks/>
          </p:cNvCxnSpPr>
          <p:nvPr/>
        </p:nvCxnSpPr>
        <p:spPr>
          <a:xfrm flipH="1" flipV="1">
            <a:off x="5297702" y="3450431"/>
            <a:ext cx="2961" cy="337345"/>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5" name="Straight Connector 274">
            <a:extLst>
              <a:ext uri="{FF2B5EF4-FFF2-40B4-BE49-F238E27FC236}">
                <a16:creationId xmlns:a16="http://schemas.microsoft.com/office/drawing/2014/main" id="{ED3D63CC-EAA2-40BA-A88B-C3A881A5DC27}"/>
              </a:ext>
            </a:extLst>
          </p:cNvPr>
          <p:cNvCxnSpPr>
            <a:cxnSpLocks/>
            <a:stCxn id="23619" idx="2"/>
            <a:endCxn id="23640" idx="1"/>
          </p:cNvCxnSpPr>
          <p:nvPr/>
        </p:nvCxnSpPr>
        <p:spPr>
          <a:xfrm flipH="1" flipV="1">
            <a:off x="6159501" y="3289301"/>
            <a:ext cx="7144" cy="14763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76" name="Straight Connector 275">
            <a:extLst>
              <a:ext uri="{FF2B5EF4-FFF2-40B4-BE49-F238E27FC236}">
                <a16:creationId xmlns:a16="http://schemas.microsoft.com/office/drawing/2014/main" id="{43597E44-4BAA-41A7-86C2-84DAD76F4E74}"/>
              </a:ext>
            </a:extLst>
          </p:cNvPr>
          <p:cNvCxnSpPr>
            <a:cxnSpLocks/>
          </p:cNvCxnSpPr>
          <p:nvPr/>
        </p:nvCxnSpPr>
        <p:spPr>
          <a:xfrm flipV="1">
            <a:off x="5292734" y="3441120"/>
            <a:ext cx="893764" cy="1587"/>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7" name="Straight Connector 276">
            <a:extLst>
              <a:ext uri="{FF2B5EF4-FFF2-40B4-BE49-F238E27FC236}">
                <a16:creationId xmlns:a16="http://schemas.microsoft.com/office/drawing/2014/main" id="{BF6175AB-8FDD-4ED6-AB5C-E34633743164}"/>
              </a:ext>
            </a:extLst>
          </p:cNvPr>
          <p:cNvCxnSpPr>
            <a:cxnSpLocks/>
          </p:cNvCxnSpPr>
          <p:nvPr/>
        </p:nvCxnSpPr>
        <p:spPr>
          <a:xfrm flipV="1">
            <a:off x="4953000" y="2057400"/>
            <a:ext cx="0" cy="1748631"/>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8" name="Straight Connector 277">
            <a:extLst>
              <a:ext uri="{FF2B5EF4-FFF2-40B4-BE49-F238E27FC236}">
                <a16:creationId xmlns:a16="http://schemas.microsoft.com/office/drawing/2014/main" id="{090A7623-B345-451C-801F-63E827AB90C6}"/>
              </a:ext>
            </a:extLst>
          </p:cNvPr>
          <p:cNvCxnSpPr>
            <a:cxnSpLocks/>
          </p:cNvCxnSpPr>
          <p:nvPr/>
        </p:nvCxnSpPr>
        <p:spPr>
          <a:xfrm flipV="1">
            <a:off x="5297702" y="2057400"/>
            <a:ext cx="0" cy="343694"/>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9" name="Straight Connector 278">
            <a:extLst>
              <a:ext uri="{FF2B5EF4-FFF2-40B4-BE49-F238E27FC236}">
                <a16:creationId xmlns:a16="http://schemas.microsoft.com/office/drawing/2014/main" id="{76ED90DF-B7C7-4E1E-8156-A0DA35A1ADDC}"/>
              </a:ext>
            </a:extLst>
          </p:cNvPr>
          <p:cNvCxnSpPr>
            <a:cxnSpLocks/>
          </p:cNvCxnSpPr>
          <p:nvPr/>
        </p:nvCxnSpPr>
        <p:spPr>
          <a:xfrm flipH="1">
            <a:off x="4953001" y="2057400"/>
            <a:ext cx="344701"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a:extLst>
              <a:ext uri="{FF2B5EF4-FFF2-40B4-BE49-F238E27FC236}">
                <a16:creationId xmlns:a16="http://schemas.microsoft.com/office/drawing/2014/main" id="{CFE2CB52-E354-4EA3-84A4-A3A60B1E6893}"/>
              </a:ext>
            </a:extLst>
          </p:cNvPr>
          <p:cNvCxnSpPr>
            <a:cxnSpLocks/>
          </p:cNvCxnSpPr>
          <p:nvPr/>
        </p:nvCxnSpPr>
        <p:spPr>
          <a:xfrm flipV="1">
            <a:off x="5648325" y="2388394"/>
            <a:ext cx="0" cy="343694"/>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3" name="Straight Connector 292">
            <a:extLst>
              <a:ext uri="{FF2B5EF4-FFF2-40B4-BE49-F238E27FC236}">
                <a16:creationId xmlns:a16="http://schemas.microsoft.com/office/drawing/2014/main" id="{DFBDDF13-5197-4FEC-AE66-CBDF755B557D}"/>
              </a:ext>
            </a:extLst>
          </p:cNvPr>
          <p:cNvCxnSpPr>
            <a:cxnSpLocks/>
          </p:cNvCxnSpPr>
          <p:nvPr/>
        </p:nvCxnSpPr>
        <p:spPr>
          <a:xfrm flipH="1">
            <a:off x="5286375" y="2402682"/>
            <a:ext cx="366713" cy="793"/>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a:extLst>
              <a:ext uri="{FF2B5EF4-FFF2-40B4-BE49-F238E27FC236}">
                <a16:creationId xmlns:a16="http://schemas.microsoft.com/office/drawing/2014/main" id="{D23F2EF2-B1AD-4902-86FA-08F218E10096}"/>
              </a:ext>
            </a:extLst>
          </p:cNvPr>
          <p:cNvCxnSpPr>
            <a:cxnSpLocks/>
          </p:cNvCxnSpPr>
          <p:nvPr/>
        </p:nvCxnSpPr>
        <p:spPr>
          <a:xfrm flipH="1" flipV="1">
            <a:off x="5989378" y="2745581"/>
            <a:ext cx="9785" cy="332582"/>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a:extLst>
              <a:ext uri="{FF2B5EF4-FFF2-40B4-BE49-F238E27FC236}">
                <a16:creationId xmlns:a16="http://schemas.microsoft.com/office/drawing/2014/main" id="{4EE43149-A88E-4BDF-A2EC-086C925F6F28}"/>
              </a:ext>
            </a:extLst>
          </p:cNvPr>
          <p:cNvCxnSpPr>
            <a:cxnSpLocks/>
          </p:cNvCxnSpPr>
          <p:nvPr/>
        </p:nvCxnSpPr>
        <p:spPr>
          <a:xfrm flipH="1">
            <a:off x="5651501" y="2745582"/>
            <a:ext cx="334169" cy="5558"/>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6" name="Straight Connector 305">
            <a:extLst>
              <a:ext uri="{FF2B5EF4-FFF2-40B4-BE49-F238E27FC236}">
                <a16:creationId xmlns:a16="http://schemas.microsoft.com/office/drawing/2014/main" id="{1FECC382-071B-4A45-BB02-B8BE66CA6BED}"/>
              </a:ext>
            </a:extLst>
          </p:cNvPr>
          <p:cNvCxnSpPr>
            <a:cxnSpLocks/>
          </p:cNvCxnSpPr>
          <p:nvPr/>
        </p:nvCxnSpPr>
        <p:spPr>
          <a:xfrm flipH="1" flipV="1">
            <a:off x="6017410" y="3090863"/>
            <a:ext cx="156379" cy="155593"/>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a:extLst>
              <a:ext uri="{FF2B5EF4-FFF2-40B4-BE49-F238E27FC236}">
                <a16:creationId xmlns:a16="http://schemas.microsoft.com/office/drawing/2014/main" id="{081471D4-EAE3-4C81-8038-27053F7EE5F0}"/>
              </a:ext>
            </a:extLst>
          </p:cNvPr>
          <p:cNvCxnSpPr>
            <a:cxnSpLocks/>
            <a:endCxn id="23619" idx="3"/>
          </p:cNvCxnSpPr>
          <p:nvPr/>
        </p:nvCxnSpPr>
        <p:spPr>
          <a:xfrm flipV="1">
            <a:off x="6175375" y="3269457"/>
            <a:ext cx="158751" cy="794"/>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2" name="Straight Connector 311">
            <a:extLst>
              <a:ext uri="{FF2B5EF4-FFF2-40B4-BE49-F238E27FC236}">
                <a16:creationId xmlns:a16="http://schemas.microsoft.com/office/drawing/2014/main" id="{21ABA5A8-C68A-4A41-9EC9-103B59CC573B}"/>
              </a:ext>
            </a:extLst>
          </p:cNvPr>
          <p:cNvCxnSpPr>
            <a:cxnSpLocks/>
          </p:cNvCxnSpPr>
          <p:nvPr/>
        </p:nvCxnSpPr>
        <p:spPr>
          <a:xfrm flipV="1">
            <a:off x="6343453" y="3079820"/>
            <a:ext cx="2081" cy="20075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3" name="Straight Connector 312">
            <a:extLst>
              <a:ext uri="{FF2B5EF4-FFF2-40B4-BE49-F238E27FC236}">
                <a16:creationId xmlns:a16="http://schemas.microsoft.com/office/drawing/2014/main" id="{B0DEAF18-E228-4F10-94B0-56BB90F38FF3}"/>
              </a:ext>
            </a:extLst>
          </p:cNvPr>
          <p:cNvCxnSpPr>
            <a:cxnSpLocks/>
          </p:cNvCxnSpPr>
          <p:nvPr/>
        </p:nvCxnSpPr>
        <p:spPr>
          <a:xfrm>
            <a:off x="6336011" y="3089276"/>
            <a:ext cx="345777"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7" name="Straight Connector 316">
            <a:extLst>
              <a:ext uri="{FF2B5EF4-FFF2-40B4-BE49-F238E27FC236}">
                <a16:creationId xmlns:a16="http://schemas.microsoft.com/office/drawing/2014/main" id="{708F19F5-17F0-4D17-8CDA-EDF53E0E3371}"/>
              </a:ext>
            </a:extLst>
          </p:cNvPr>
          <p:cNvCxnSpPr>
            <a:cxnSpLocks/>
          </p:cNvCxnSpPr>
          <p:nvPr/>
        </p:nvCxnSpPr>
        <p:spPr>
          <a:xfrm>
            <a:off x="5306806" y="2057400"/>
            <a:ext cx="1374982"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8" name="Straight Connector 317">
            <a:extLst>
              <a:ext uri="{FF2B5EF4-FFF2-40B4-BE49-F238E27FC236}">
                <a16:creationId xmlns:a16="http://schemas.microsoft.com/office/drawing/2014/main" id="{8B0099C9-371C-4C4D-824A-C1F5AAC63E54}"/>
              </a:ext>
            </a:extLst>
          </p:cNvPr>
          <p:cNvCxnSpPr>
            <a:cxnSpLocks/>
          </p:cNvCxnSpPr>
          <p:nvPr/>
        </p:nvCxnSpPr>
        <p:spPr>
          <a:xfrm flipV="1">
            <a:off x="6681788" y="2057400"/>
            <a:ext cx="0" cy="1044575"/>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9" name="Straight Connector 318">
            <a:extLst>
              <a:ext uri="{FF2B5EF4-FFF2-40B4-BE49-F238E27FC236}">
                <a16:creationId xmlns:a16="http://schemas.microsoft.com/office/drawing/2014/main" id="{9978CD23-1414-45F6-8F71-E40E18AAB987}"/>
              </a:ext>
            </a:extLst>
          </p:cNvPr>
          <p:cNvCxnSpPr>
            <a:cxnSpLocks/>
          </p:cNvCxnSpPr>
          <p:nvPr/>
        </p:nvCxnSpPr>
        <p:spPr>
          <a:xfrm flipH="1">
            <a:off x="4953000" y="3787505"/>
            <a:ext cx="319881"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0" name="Straight Connector 319">
            <a:extLst>
              <a:ext uri="{FF2B5EF4-FFF2-40B4-BE49-F238E27FC236}">
                <a16:creationId xmlns:a16="http://schemas.microsoft.com/office/drawing/2014/main" id="{9154F930-76A8-43C0-A678-0DB4F3CD856D}"/>
              </a:ext>
            </a:extLst>
          </p:cNvPr>
          <p:cNvCxnSpPr>
            <a:cxnSpLocks/>
          </p:cNvCxnSpPr>
          <p:nvPr/>
        </p:nvCxnSpPr>
        <p:spPr>
          <a:xfrm flipH="1">
            <a:off x="5306806" y="3785141"/>
            <a:ext cx="1411495" cy="795"/>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1" name="Straight Connector 320">
            <a:extLst>
              <a:ext uri="{FF2B5EF4-FFF2-40B4-BE49-F238E27FC236}">
                <a16:creationId xmlns:a16="http://schemas.microsoft.com/office/drawing/2014/main" id="{B25EE962-73F4-4E4F-82CC-2C5DCDC07A7E}"/>
              </a:ext>
            </a:extLst>
          </p:cNvPr>
          <p:cNvCxnSpPr>
            <a:cxnSpLocks/>
          </p:cNvCxnSpPr>
          <p:nvPr/>
        </p:nvCxnSpPr>
        <p:spPr>
          <a:xfrm flipV="1">
            <a:off x="6681788" y="3101975"/>
            <a:ext cx="0" cy="683166"/>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0990278"/>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lstStyle/>
          <a:p>
            <a:r>
              <a:rPr lang="en-US" dirty="0"/>
              <a:t>Define the Terrain Data</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43</a:t>
            </a:fld>
            <a:endParaRPr lang="en-US"/>
          </a:p>
        </p:txBody>
      </p:sp>
      <p:sp>
        <p:nvSpPr>
          <p:cNvPr id="13" name="Text Box 5"/>
          <p:cNvSpPr txBox="1">
            <a:spLocks noChangeArrowheads="1"/>
          </p:cNvSpPr>
          <p:nvPr/>
        </p:nvSpPr>
        <p:spPr bwMode="auto">
          <a:xfrm>
            <a:off x="295275" y="2217422"/>
            <a:ext cx="3362324" cy="4247317"/>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Use the </a:t>
            </a:r>
            <a:r>
              <a:rPr lang="en-US" sz="2000" b="1" dirty="0"/>
              <a:t>Terrain Data Manager</a:t>
            </a:r>
            <a:r>
              <a:rPr lang="en-US" sz="2000" dirty="0"/>
              <a:t> to add a new Terrain Dataset to the project</a:t>
            </a:r>
          </a:p>
          <a:p>
            <a:pPr marL="342900" indent="-342900">
              <a:spcBef>
                <a:spcPct val="50000"/>
              </a:spcBef>
              <a:buFont typeface="Arial" panose="020B0604020202020204" pitchFamily="34" charset="0"/>
              <a:buChar char="•"/>
            </a:pPr>
            <a:r>
              <a:rPr lang="en-US" sz="2000" dirty="0"/>
              <a:t>Select the source DEM file (many formats are supported) and choose the vertical units</a:t>
            </a:r>
          </a:p>
          <a:p>
            <a:pPr marL="342900" indent="-342900">
              <a:spcBef>
                <a:spcPct val="50000"/>
              </a:spcBef>
              <a:buFont typeface="Arial" panose="020B0604020202020204" pitchFamily="34" charset="0"/>
              <a:buChar char="•"/>
            </a:pPr>
            <a:r>
              <a:rPr lang="en-US" sz="2000" dirty="0"/>
              <a:t>HEC-HMS will add the terrain dataset to the Watershed Explorer</a:t>
            </a:r>
          </a:p>
          <a:p>
            <a:pPr>
              <a:spcBef>
                <a:spcPct val="50000"/>
              </a:spcBef>
            </a:pPr>
            <a:endParaRPr lang="en-US" sz="2000" dirty="0"/>
          </a:p>
        </p:txBody>
      </p:sp>
      <p:pic>
        <p:nvPicPr>
          <p:cNvPr id="2050" name="Picture 2">
            <a:extLst>
              <a:ext uri="{FF2B5EF4-FFF2-40B4-BE49-F238E27FC236}">
                <a16:creationId xmlns:a16="http://schemas.microsoft.com/office/drawing/2014/main" id="{24C55F8B-6BAC-4031-B9B8-CFAAE4F514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3429000"/>
            <a:ext cx="4629150" cy="326707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2AC47779-FDF7-4E9C-A14A-5C1CEF8AE946}"/>
              </a:ext>
            </a:extLst>
          </p:cNvPr>
          <p:cNvPicPr>
            <a:picLocks noChangeAspect="1"/>
          </p:cNvPicPr>
          <p:nvPr/>
        </p:nvPicPr>
        <p:blipFill>
          <a:blip r:embed="rId4"/>
          <a:stretch>
            <a:fillRect/>
          </a:stretch>
        </p:blipFill>
        <p:spPr>
          <a:xfrm>
            <a:off x="4891222" y="1752600"/>
            <a:ext cx="2161905" cy="2285714"/>
          </a:xfrm>
          <a:prstGeom prst="rect">
            <a:avLst/>
          </a:prstGeom>
          <a:ln>
            <a:solidFill>
              <a:schemeClr val="tx1"/>
            </a:solid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lstStyle/>
          <a:p>
            <a:r>
              <a:rPr lang="en-US" dirty="0"/>
              <a:t>Define the Coordinate System</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44</a:t>
            </a:fld>
            <a:endParaRPr lang="en-US"/>
          </a:p>
        </p:txBody>
      </p:sp>
      <p:pic>
        <p:nvPicPr>
          <p:cNvPr id="2" name="Picture 1"/>
          <p:cNvPicPr>
            <a:picLocks noChangeAspect="1"/>
          </p:cNvPicPr>
          <p:nvPr/>
        </p:nvPicPr>
        <p:blipFill>
          <a:blip r:embed="rId3"/>
          <a:stretch>
            <a:fillRect/>
          </a:stretch>
        </p:blipFill>
        <p:spPr>
          <a:xfrm>
            <a:off x="3324225" y="1831706"/>
            <a:ext cx="4495800" cy="3176784"/>
          </a:xfrm>
          <a:prstGeom prst="rect">
            <a:avLst/>
          </a:prstGeom>
          <a:ln>
            <a:solidFill>
              <a:schemeClr val="tx1"/>
            </a:solidFill>
          </a:ln>
        </p:spPr>
      </p:pic>
      <p:sp>
        <p:nvSpPr>
          <p:cNvPr id="6" name="Text Box 5"/>
          <p:cNvSpPr txBox="1">
            <a:spLocks noChangeArrowheads="1"/>
          </p:cNvSpPr>
          <p:nvPr/>
        </p:nvSpPr>
        <p:spPr bwMode="auto">
          <a:xfrm>
            <a:off x="185135" y="2111358"/>
            <a:ext cx="3124200" cy="4401205"/>
          </a:xfrm>
          <a:prstGeom prst="rect">
            <a:avLst/>
          </a:prstGeom>
          <a:noFill/>
          <a:ln w="9525">
            <a:noFill/>
            <a:miter lim="800000"/>
            <a:headEnd/>
            <a:tailEnd/>
          </a:ln>
        </p:spPr>
        <p:txBody>
          <a:bodyPr wrap="square">
            <a:spAutoFit/>
          </a:bodyPr>
          <a:lstStyle/>
          <a:p>
            <a:pPr>
              <a:spcBef>
                <a:spcPct val="50000"/>
              </a:spcBef>
            </a:pPr>
            <a:r>
              <a:rPr lang="en-US" sz="2000" dirty="0"/>
              <a:t>There are three ways to define the coordinate system: </a:t>
            </a:r>
          </a:p>
          <a:p>
            <a:pPr marL="342900" indent="-342900">
              <a:spcBef>
                <a:spcPct val="50000"/>
              </a:spcBef>
              <a:buFont typeface="Arial" panose="020B0604020202020204" pitchFamily="34" charset="0"/>
              <a:buChar char="•"/>
            </a:pPr>
            <a:r>
              <a:rPr lang="en-US" sz="2000" dirty="0"/>
              <a:t>Choose from a predefined system; UTM or Albers projections</a:t>
            </a:r>
          </a:p>
          <a:p>
            <a:pPr marL="342900" indent="-342900">
              <a:spcBef>
                <a:spcPct val="50000"/>
              </a:spcBef>
              <a:buFont typeface="Arial" panose="020B0604020202020204" pitchFamily="34" charset="0"/>
              <a:buChar char="•"/>
            </a:pPr>
            <a:r>
              <a:rPr lang="en-US" sz="2000" dirty="0"/>
              <a:t>Choose an existing projection file with well known text</a:t>
            </a:r>
          </a:p>
          <a:p>
            <a:pPr marL="342900" indent="-342900">
              <a:spcBef>
                <a:spcPct val="50000"/>
              </a:spcBef>
              <a:buFont typeface="Arial" panose="020B0604020202020204" pitchFamily="34" charset="0"/>
              <a:buChar char="•"/>
            </a:pPr>
            <a:r>
              <a:rPr lang="en-US" sz="2000" dirty="0"/>
              <a:t>Use the terrain data’s projection</a:t>
            </a:r>
          </a:p>
          <a:p>
            <a:pPr>
              <a:spcBef>
                <a:spcPct val="50000"/>
              </a:spcBef>
            </a:pPr>
            <a:endParaRPr lang="en-US" sz="2000" dirty="0"/>
          </a:p>
        </p:txBody>
      </p:sp>
      <p:pic>
        <p:nvPicPr>
          <p:cNvPr id="205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34301" y="2686337"/>
            <a:ext cx="3695925" cy="260532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074" name="Picture 2">
            <a:extLst>
              <a:ext uri="{FF2B5EF4-FFF2-40B4-BE49-F238E27FC236}">
                <a16:creationId xmlns:a16="http://schemas.microsoft.com/office/drawing/2014/main" id="{55B0BB0D-6718-4042-B1CE-5042EC8FF0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6553" y="5134853"/>
            <a:ext cx="4562475" cy="1352550"/>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37581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67C30DB0-B704-44D0-8F4F-2DC7818750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1982" y="3991704"/>
            <a:ext cx="3043238" cy="2813188"/>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sp>
        <p:nvSpPr>
          <p:cNvPr id="26626" name="Title 12"/>
          <p:cNvSpPr>
            <a:spLocks noGrp="1"/>
          </p:cNvSpPr>
          <p:nvPr>
            <p:ph type="title"/>
          </p:nvPr>
        </p:nvSpPr>
        <p:spPr>
          <a:xfrm>
            <a:off x="0" y="1199272"/>
            <a:ext cx="9144000" cy="858128"/>
          </a:xfrm>
        </p:spPr>
        <p:txBody>
          <a:bodyPr>
            <a:normAutofit fontScale="90000"/>
          </a:bodyPr>
          <a:lstStyle/>
          <a:p>
            <a:r>
              <a:rPr lang="en-US" dirty="0"/>
              <a:t>Choose a Terrain Dataset for the Basin Model</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45</a:t>
            </a:fld>
            <a:endParaRPr lang="en-US"/>
          </a:p>
        </p:txBody>
      </p:sp>
      <p:sp>
        <p:nvSpPr>
          <p:cNvPr id="6" name="Text Box 5"/>
          <p:cNvSpPr txBox="1">
            <a:spLocks noChangeArrowheads="1"/>
          </p:cNvSpPr>
          <p:nvPr/>
        </p:nvSpPr>
        <p:spPr bwMode="auto">
          <a:xfrm>
            <a:off x="76200" y="2130308"/>
            <a:ext cx="3124200" cy="455509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Once the projection has been defined and the terrain data selected, the terrain is displayed in the basin model map</a:t>
            </a:r>
          </a:p>
          <a:p>
            <a:pPr marL="342900" indent="-342900">
              <a:spcBef>
                <a:spcPct val="50000"/>
              </a:spcBef>
              <a:buFont typeface="Arial" panose="020B0604020202020204" pitchFamily="34" charset="0"/>
              <a:buChar char="•"/>
            </a:pPr>
            <a:r>
              <a:rPr lang="en-US" sz="2000" dirty="0"/>
              <a:t>The draw properties for the terrain can be modified from the Map Layers editor </a:t>
            </a:r>
          </a:p>
          <a:p>
            <a:pPr marL="342900" indent="-342900">
              <a:spcBef>
                <a:spcPct val="50000"/>
              </a:spcBef>
              <a:buFont typeface="Arial" panose="020B0604020202020204" pitchFamily="34" charset="0"/>
              <a:buChar char="•"/>
            </a:pPr>
            <a:r>
              <a:rPr lang="en-US" sz="2000" dirty="0"/>
              <a:t>GIS delineation tools can now be applied to the terrain data</a:t>
            </a:r>
          </a:p>
          <a:p>
            <a:pPr>
              <a:spcBef>
                <a:spcPct val="50000"/>
              </a:spcBef>
            </a:pPr>
            <a:endParaRPr lang="en-US" sz="2000" dirty="0"/>
          </a:p>
        </p:txBody>
      </p:sp>
      <p:pic>
        <p:nvPicPr>
          <p:cNvPr id="4098" name="Picture 2">
            <a:extLst>
              <a:ext uri="{FF2B5EF4-FFF2-40B4-BE49-F238E27FC236}">
                <a16:creationId xmlns:a16="http://schemas.microsoft.com/office/drawing/2014/main" id="{C0CD31AE-5E7D-4168-B725-D3E2A4DE55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00670" y="2130308"/>
            <a:ext cx="4685862" cy="1861396"/>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63191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a:bodyPr>
          <a:lstStyle/>
          <a:p>
            <a:r>
              <a:rPr lang="en-US" dirty="0"/>
              <a:t>Preprocess Sinks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46</a:t>
            </a:fld>
            <a:endParaRPr lang="en-US"/>
          </a:p>
        </p:txBody>
      </p:sp>
      <p:sp>
        <p:nvSpPr>
          <p:cNvPr id="6" name="Text Box 5"/>
          <p:cNvSpPr txBox="1">
            <a:spLocks noChangeArrowheads="1"/>
          </p:cNvSpPr>
          <p:nvPr/>
        </p:nvSpPr>
        <p:spPr bwMode="auto">
          <a:xfrm>
            <a:off x="28136" y="1905000"/>
            <a:ext cx="3226977" cy="440120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b="1" dirty="0"/>
              <a:t>Preprocess Sinks </a:t>
            </a:r>
            <a:r>
              <a:rPr lang="en-US" sz="2000" dirty="0"/>
              <a:t>automatically fills in low spots in the terrain that prevent water from flowing across the terrain</a:t>
            </a:r>
          </a:p>
          <a:p>
            <a:pPr marL="342900" indent="-342900">
              <a:spcBef>
                <a:spcPct val="50000"/>
              </a:spcBef>
              <a:buFont typeface="Arial" panose="020B0604020202020204" pitchFamily="34" charset="0"/>
              <a:buChar char="•"/>
            </a:pPr>
            <a:r>
              <a:rPr lang="en-US" sz="2000" dirty="0"/>
              <a:t>A Sink Fill terrain layer is created, this is the hydrologically corrected DEM</a:t>
            </a:r>
          </a:p>
          <a:p>
            <a:pPr marL="342900" indent="-342900">
              <a:spcBef>
                <a:spcPct val="50000"/>
              </a:spcBef>
              <a:buFont typeface="Arial" panose="020B0604020202020204" pitchFamily="34" charset="0"/>
              <a:buChar char="•"/>
            </a:pPr>
            <a:r>
              <a:rPr lang="en-US" sz="2000" dirty="0"/>
              <a:t>A Sink Location raster is created showing the locations of the sinks and amount of fill needed</a:t>
            </a:r>
          </a:p>
        </p:txBody>
      </p:sp>
      <p:pic>
        <p:nvPicPr>
          <p:cNvPr id="5" name="Picture 4"/>
          <p:cNvPicPr>
            <a:picLocks noChangeAspect="1"/>
          </p:cNvPicPr>
          <p:nvPr/>
        </p:nvPicPr>
        <p:blipFill>
          <a:blip r:embed="rId3"/>
          <a:stretch>
            <a:fillRect/>
          </a:stretch>
        </p:blipFill>
        <p:spPr>
          <a:xfrm>
            <a:off x="3276600" y="2249989"/>
            <a:ext cx="5666525" cy="3632198"/>
          </a:xfrm>
          <a:prstGeom prst="rect">
            <a:avLst/>
          </a:prstGeom>
          <a:ln>
            <a:solidFill>
              <a:srgbClr val="000000"/>
            </a:solidFill>
          </a:ln>
        </p:spPr>
      </p:pic>
      <p:pic>
        <p:nvPicPr>
          <p:cNvPr id="8" name="Picture 2">
            <a:extLst>
              <a:ext uri="{FF2B5EF4-FFF2-40B4-BE49-F238E27FC236}">
                <a16:creationId xmlns:a16="http://schemas.microsoft.com/office/drawing/2014/main" id="{86492A6A-4989-4464-982E-314E42EBBB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0950" y="1724903"/>
            <a:ext cx="2162175" cy="4086225"/>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0BFD5D5A-3B14-4239-BD55-F88F7F9DE152}"/>
              </a:ext>
            </a:extLst>
          </p:cNvPr>
          <p:cNvSpPr/>
          <p:nvPr/>
        </p:nvSpPr>
        <p:spPr>
          <a:xfrm>
            <a:off x="6761900" y="2419350"/>
            <a:ext cx="2001100" cy="31406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3023171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352800" y="2177871"/>
            <a:ext cx="5621015" cy="4006920"/>
          </a:xfrm>
          <a:prstGeom prst="rect">
            <a:avLst/>
          </a:prstGeom>
          <a:ln>
            <a:solidFill>
              <a:schemeClr val="tx1"/>
            </a:solidFill>
          </a:ln>
        </p:spPr>
      </p:pic>
      <p:sp>
        <p:nvSpPr>
          <p:cNvPr id="26626" name="Title 12"/>
          <p:cNvSpPr>
            <a:spLocks noGrp="1"/>
          </p:cNvSpPr>
          <p:nvPr>
            <p:ph type="title"/>
          </p:nvPr>
        </p:nvSpPr>
        <p:spPr/>
        <p:txBody>
          <a:bodyPr>
            <a:normAutofit/>
          </a:bodyPr>
          <a:lstStyle/>
          <a:p>
            <a:r>
              <a:rPr lang="en-US" dirty="0"/>
              <a:t>Preprocess Drainage</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47</a:t>
            </a:fld>
            <a:endParaRPr lang="en-US"/>
          </a:p>
        </p:txBody>
      </p:sp>
      <p:sp>
        <p:nvSpPr>
          <p:cNvPr id="6" name="Text Box 5"/>
          <p:cNvSpPr txBox="1">
            <a:spLocks noChangeArrowheads="1"/>
          </p:cNvSpPr>
          <p:nvPr/>
        </p:nvSpPr>
        <p:spPr bwMode="auto">
          <a:xfrm>
            <a:off x="61913" y="1876425"/>
            <a:ext cx="3124200" cy="3785652"/>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b="1" dirty="0"/>
              <a:t>Preprocess Drainage </a:t>
            </a:r>
            <a:r>
              <a:rPr lang="en-US" sz="2000" dirty="0"/>
              <a:t>runs the flow direction and flow accumulation processes</a:t>
            </a:r>
          </a:p>
          <a:p>
            <a:pPr marL="342900" indent="-342900">
              <a:spcBef>
                <a:spcPct val="50000"/>
              </a:spcBef>
              <a:buFont typeface="Arial" panose="020B0604020202020204" pitchFamily="34" charset="0"/>
              <a:buChar char="•"/>
            </a:pPr>
            <a:r>
              <a:rPr lang="en-US" sz="2000" dirty="0"/>
              <a:t>New grid layers are added to the project and displayed in the basin model map</a:t>
            </a:r>
          </a:p>
          <a:p>
            <a:pPr marL="342900" indent="-342900">
              <a:spcBef>
                <a:spcPct val="50000"/>
              </a:spcBef>
              <a:buFont typeface="Arial" panose="020B0604020202020204" pitchFamily="34" charset="0"/>
              <a:buChar char="•"/>
            </a:pPr>
            <a:r>
              <a:rPr lang="en-US" sz="2000" dirty="0"/>
              <a:t>The flow accumulation grid shows the detailed stream network</a:t>
            </a:r>
          </a:p>
        </p:txBody>
      </p:sp>
      <p:pic>
        <p:nvPicPr>
          <p:cNvPr id="8" name="Picture 2">
            <a:extLst>
              <a:ext uri="{FF2B5EF4-FFF2-40B4-BE49-F238E27FC236}">
                <a16:creationId xmlns:a16="http://schemas.microsoft.com/office/drawing/2014/main" id="{684CC7C1-F61F-45C7-8C69-235369DEF2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0374" y="1753478"/>
            <a:ext cx="2162175" cy="40862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994754A4-1CF1-42B4-AC0B-6B7C23B7FD45}"/>
              </a:ext>
            </a:extLst>
          </p:cNvPr>
          <p:cNvSpPr/>
          <p:nvPr/>
        </p:nvSpPr>
        <p:spPr>
          <a:xfrm>
            <a:off x="6809108" y="2743201"/>
            <a:ext cx="20011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290730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a:bodyPr>
          <a:lstStyle/>
          <a:p>
            <a:r>
              <a:rPr lang="en-US" dirty="0"/>
              <a:t>Identify Streams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48</a:t>
            </a:fld>
            <a:endParaRPr lang="en-US"/>
          </a:p>
        </p:txBody>
      </p:sp>
      <p:sp>
        <p:nvSpPr>
          <p:cNvPr id="6" name="Text Box 5"/>
          <p:cNvSpPr txBox="1">
            <a:spLocks noChangeArrowheads="1"/>
          </p:cNvSpPr>
          <p:nvPr/>
        </p:nvSpPr>
        <p:spPr bwMode="auto">
          <a:xfrm>
            <a:off x="28136" y="1828800"/>
            <a:ext cx="3351241" cy="4862870"/>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The user must define the </a:t>
            </a:r>
            <a:r>
              <a:rPr lang="en-US" sz="2000" b="1" dirty="0"/>
              <a:t>drainage area threshold </a:t>
            </a:r>
            <a:r>
              <a:rPr lang="en-US" sz="2000" dirty="0"/>
              <a:t>for initiating a stream segment</a:t>
            </a:r>
          </a:p>
          <a:p>
            <a:pPr marL="342900" indent="-342900">
              <a:spcBef>
                <a:spcPct val="50000"/>
              </a:spcBef>
              <a:buFont typeface="Arial" panose="020B0604020202020204" pitchFamily="34" charset="0"/>
              <a:buChar char="•"/>
            </a:pPr>
            <a:r>
              <a:rPr lang="en-US" sz="2000" dirty="0"/>
              <a:t>Once the drainage area exceeds the threshold, the program will identify a stream segment</a:t>
            </a:r>
          </a:p>
          <a:p>
            <a:pPr marL="342900" indent="-342900">
              <a:spcBef>
                <a:spcPct val="50000"/>
              </a:spcBef>
              <a:buFont typeface="Arial" panose="020B0604020202020204" pitchFamily="34" charset="0"/>
              <a:buChar char="•"/>
            </a:pPr>
            <a:r>
              <a:rPr lang="en-US" sz="2000" dirty="0"/>
              <a:t>A new stream segment is identified when there is a confluence</a:t>
            </a:r>
          </a:p>
          <a:p>
            <a:pPr marL="342900" indent="-342900">
              <a:spcBef>
                <a:spcPct val="50000"/>
              </a:spcBef>
              <a:buFont typeface="Arial" panose="020B0604020202020204" pitchFamily="34" charset="0"/>
              <a:buChar char="•"/>
            </a:pPr>
            <a:r>
              <a:rPr lang="en-US" sz="2000" dirty="0"/>
              <a:t>A subbasin will be created for the drainage area of each stream segment</a:t>
            </a:r>
          </a:p>
        </p:txBody>
      </p:sp>
      <p:pic>
        <p:nvPicPr>
          <p:cNvPr id="7" name="Picture 6"/>
          <p:cNvPicPr>
            <a:picLocks noChangeAspect="1"/>
          </p:cNvPicPr>
          <p:nvPr/>
        </p:nvPicPr>
        <p:blipFill>
          <a:blip r:embed="rId3"/>
          <a:stretch>
            <a:fillRect/>
          </a:stretch>
        </p:blipFill>
        <p:spPr>
          <a:xfrm>
            <a:off x="3379377" y="2233501"/>
            <a:ext cx="5643013" cy="4026339"/>
          </a:xfrm>
          <a:prstGeom prst="rect">
            <a:avLst/>
          </a:prstGeom>
          <a:ln>
            <a:solidFill>
              <a:schemeClr val="tx1"/>
            </a:solidFill>
          </a:ln>
        </p:spPr>
      </p:pic>
      <p:pic>
        <p:nvPicPr>
          <p:cNvPr id="3" name="Picture 2"/>
          <p:cNvPicPr>
            <a:picLocks noChangeAspect="1"/>
          </p:cNvPicPr>
          <p:nvPr/>
        </p:nvPicPr>
        <p:blipFill>
          <a:blip r:embed="rId4"/>
          <a:stretch>
            <a:fillRect/>
          </a:stretch>
        </p:blipFill>
        <p:spPr>
          <a:xfrm>
            <a:off x="5937571" y="1905000"/>
            <a:ext cx="2749230" cy="1295400"/>
          </a:xfrm>
          <a:prstGeom prst="rect">
            <a:avLst/>
          </a:prstGeom>
          <a:ln>
            <a:solidFill>
              <a:schemeClr val="tx1"/>
            </a:solidFill>
          </a:ln>
        </p:spPr>
      </p:pic>
    </p:spTree>
    <p:extLst>
      <p:ext uri="{BB962C8B-B14F-4D97-AF65-F5344CB8AC3E}">
        <p14:creationId xmlns:p14="http://schemas.microsoft.com/office/powerpoint/2010/main" val="21975516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a:bodyPr>
          <a:lstStyle/>
          <a:p>
            <a:r>
              <a:rPr lang="en-US" dirty="0"/>
              <a:t>Break Points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49</a:t>
            </a:fld>
            <a:endParaRPr lang="en-US"/>
          </a:p>
        </p:txBody>
      </p:sp>
      <p:sp>
        <p:nvSpPr>
          <p:cNvPr id="6" name="Text Box 5"/>
          <p:cNvSpPr txBox="1">
            <a:spLocks noChangeArrowheads="1"/>
          </p:cNvSpPr>
          <p:nvPr/>
        </p:nvSpPr>
        <p:spPr bwMode="auto">
          <a:xfrm>
            <a:off x="0" y="1999595"/>
            <a:ext cx="3659312" cy="440120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Break points are used to define the </a:t>
            </a:r>
            <a:r>
              <a:rPr lang="en-US" sz="2000" u="sng" dirty="0"/>
              <a:t>outlet of the basin model</a:t>
            </a:r>
            <a:r>
              <a:rPr lang="en-US" sz="2000" dirty="0"/>
              <a:t> and locations where the user knows a subbasin outlet is required, like at a gage or reservoir location </a:t>
            </a:r>
          </a:p>
          <a:p>
            <a:pPr marL="342900" indent="-342900">
              <a:spcBef>
                <a:spcPct val="50000"/>
              </a:spcBef>
              <a:buFont typeface="Arial" panose="020B0604020202020204" pitchFamily="34" charset="0"/>
              <a:buChar char="•"/>
            </a:pPr>
            <a:r>
              <a:rPr lang="en-US" sz="2000" dirty="0"/>
              <a:t>The break point must be added so that it falls on top of the identified </a:t>
            </a:r>
            <a:r>
              <a:rPr lang="en-US" sz="2000" b="1" dirty="0"/>
              <a:t>streams layer</a:t>
            </a:r>
          </a:p>
          <a:p>
            <a:pPr marL="342900" indent="-342900">
              <a:spcBef>
                <a:spcPct val="50000"/>
              </a:spcBef>
              <a:buFont typeface="Arial" panose="020B0604020202020204" pitchFamily="34" charset="0"/>
              <a:buChar char="•"/>
            </a:pPr>
            <a:r>
              <a:rPr lang="en-US" sz="2000" dirty="0"/>
              <a:t>Use the break point creation tool and click within the basin model map to add a new break point</a:t>
            </a:r>
          </a:p>
        </p:txBody>
      </p:sp>
      <p:pic>
        <p:nvPicPr>
          <p:cNvPr id="4" name="Picture 3"/>
          <p:cNvPicPr>
            <a:picLocks noChangeAspect="1"/>
          </p:cNvPicPr>
          <p:nvPr/>
        </p:nvPicPr>
        <p:blipFill>
          <a:blip r:embed="rId3"/>
          <a:stretch>
            <a:fillRect/>
          </a:stretch>
        </p:blipFill>
        <p:spPr>
          <a:xfrm>
            <a:off x="3626655" y="1999595"/>
            <a:ext cx="5305864" cy="2766090"/>
          </a:xfrm>
          <a:prstGeom prst="rect">
            <a:avLst/>
          </a:prstGeom>
          <a:ln>
            <a:solidFill>
              <a:schemeClr val="tx1"/>
            </a:solidFill>
          </a:ln>
        </p:spPr>
      </p:pic>
      <p:pic>
        <p:nvPicPr>
          <p:cNvPr id="2" name="Picture 1"/>
          <p:cNvPicPr>
            <a:picLocks noChangeAspect="1"/>
          </p:cNvPicPr>
          <p:nvPr/>
        </p:nvPicPr>
        <p:blipFill>
          <a:blip r:embed="rId4"/>
          <a:stretch>
            <a:fillRect/>
          </a:stretch>
        </p:blipFill>
        <p:spPr>
          <a:xfrm>
            <a:off x="4726068" y="2590800"/>
            <a:ext cx="3109229" cy="449619"/>
          </a:xfrm>
          <a:prstGeom prst="rect">
            <a:avLst/>
          </a:prstGeom>
          <a:ln>
            <a:solidFill>
              <a:schemeClr val="tx1"/>
            </a:solidFill>
          </a:ln>
        </p:spPr>
      </p:pic>
      <p:cxnSp>
        <p:nvCxnSpPr>
          <p:cNvPr id="5" name="Straight Arrow Connector 4">
            <a:extLst>
              <a:ext uri="{FF2B5EF4-FFF2-40B4-BE49-F238E27FC236}">
                <a16:creationId xmlns:a16="http://schemas.microsoft.com/office/drawing/2014/main" id="{2524564C-CA76-4527-992D-59C16BAB2880}"/>
              </a:ext>
            </a:extLst>
          </p:cNvPr>
          <p:cNvCxnSpPr>
            <a:cxnSpLocks/>
          </p:cNvCxnSpPr>
          <p:nvPr/>
        </p:nvCxnSpPr>
        <p:spPr>
          <a:xfrm>
            <a:off x="6705600" y="3276600"/>
            <a:ext cx="1343464" cy="116861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9C3C3751-3D13-2AF3-A0EB-DE9388BBA4B5}"/>
              </a:ext>
            </a:extLst>
          </p:cNvPr>
          <p:cNvGrpSpPr/>
          <p:nvPr/>
        </p:nvGrpSpPr>
        <p:grpSpPr>
          <a:xfrm>
            <a:off x="3626655" y="3393526"/>
            <a:ext cx="1768706" cy="3342620"/>
            <a:chOff x="6770344" y="2050696"/>
            <a:chExt cx="2162175" cy="4086225"/>
          </a:xfrm>
        </p:grpSpPr>
        <p:pic>
          <p:nvPicPr>
            <p:cNvPr id="3" name="Picture 2">
              <a:extLst>
                <a:ext uri="{FF2B5EF4-FFF2-40B4-BE49-F238E27FC236}">
                  <a16:creationId xmlns:a16="http://schemas.microsoft.com/office/drawing/2014/main" id="{37963707-E93B-6531-4520-3182D76E42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70344" y="2050696"/>
              <a:ext cx="2162175" cy="40862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92773DD2-D51A-B67E-B0D9-424684473F74}"/>
                </a:ext>
              </a:extLst>
            </p:cNvPr>
            <p:cNvSpPr/>
            <p:nvPr/>
          </p:nvSpPr>
          <p:spPr>
            <a:xfrm>
              <a:off x="6790842" y="3632122"/>
              <a:ext cx="20011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a:extLst>
              <a:ext uri="{FF2B5EF4-FFF2-40B4-BE49-F238E27FC236}">
                <a16:creationId xmlns:a16="http://schemas.microsoft.com/office/drawing/2014/main" id="{41AA11DF-9745-E9F2-EBDC-725904704F7E}"/>
              </a:ext>
            </a:extLst>
          </p:cNvPr>
          <p:cNvSpPr txBox="1"/>
          <p:nvPr/>
        </p:nvSpPr>
        <p:spPr>
          <a:xfrm>
            <a:off x="5707254" y="5335119"/>
            <a:ext cx="3157425" cy="923330"/>
          </a:xfrm>
          <a:prstGeom prst="wedgeRectCallout">
            <a:avLst>
              <a:gd name="adj1" fmla="val -91855"/>
              <a:gd name="adj2" fmla="val -84870"/>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r>
              <a:rPr lang="en-US" b="1" dirty="0"/>
              <a:t>Break Points Manager </a:t>
            </a:r>
            <a:r>
              <a:rPr lang="en-US" dirty="0"/>
              <a:t>– use GIS layer to define break points and snap to stream cell grids</a:t>
            </a:r>
          </a:p>
        </p:txBody>
      </p:sp>
    </p:spTree>
    <p:extLst>
      <p:ext uri="{BB962C8B-B14F-4D97-AF65-F5344CB8AC3E}">
        <p14:creationId xmlns:p14="http://schemas.microsoft.com/office/powerpoint/2010/main" val="1841006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Georeference Existing Elements</a:t>
            </a:r>
          </a:p>
        </p:txBody>
      </p:sp>
      <p:sp>
        <p:nvSpPr>
          <p:cNvPr id="19460" name="Footer Placeholder 10"/>
          <p:cNvSpPr>
            <a:spLocks noGrp="1"/>
          </p:cNvSpPr>
          <p:nvPr>
            <p:ph type="ftr" sz="quarter" idx="11"/>
          </p:nvPr>
        </p:nvSpPr>
        <p:spPr>
          <a:noFill/>
        </p:spPr>
        <p:txBody>
          <a:bodyPr/>
          <a:lstStyle/>
          <a:p>
            <a:r>
              <a:rPr lang="en-US" dirty="0"/>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5</a:t>
            </a:fld>
            <a:endParaRPr lang="en-US"/>
          </a:p>
        </p:txBody>
      </p:sp>
      <p:pic>
        <p:nvPicPr>
          <p:cNvPr id="5" name="Picture 4">
            <a:extLst>
              <a:ext uri="{FF2B5EF4-FFF2-40B4-BE49-F238E27FC236}">
                <a16:creationId xmlns:a16="http://schemas.microsoft.com/office/drawing/2014/main" id="{87332850-7C8B-4D59-B067-2047E8D66AC3}"/>
              </a:ext>
            </a:extLst>
          </p:cNvPr>
          <p:cNvPicPr>
            <a:picLocks noChangeAspect="1"/>
          </p:cNvPicPr>
          <p:nvPr/>
        </p:nvPicPr>
        <p:blipFill>
          <a:blip r:embed="rId3"/>
          <a:stretch>
            <a:fillRect/>
          </a:stretch>
        </p:blipFill>
        <p:spPr>
          <a:xfrm>
            <a:off x="4243961" y="1905000"/>
            <a:ext cx="4561905" cy="1352381"/>
          </a:xfrm>
          <a:prstGeom prst="rect">
            <a:avLst/>
          </a:prstGeom>
        </p:spPr>
      </p:pic>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3804804" cy="4247317"/>
          </a:xfrm>
          <a:prstGeom prst="rect">
            <a:avLst/>
          </a:prstGeom>
          <a:noFill/>
          <a:ln w="9525">
            <a:noFill/>
            <a:miter lim="800000"/>
            <a:headEnd/>
            <a:tailEnd/>
          </a:ln>
        </p:spPr>
        <p:txBody>
          <a:bodyPr wrap="square">
            <a:spAutoFit/>
          </a:bodyPr>
          <a:lstStyle/>
          <a:p>
            <a:pPr>
              <a:spcBef>
                <a:spcPct val="50000"/>
              </a:spcBef>
            </a:pPr>
            <a:r>
              <a:rPr lang="en-US" sz="2000" dirty="0"/>
              <a:t>A basin model must have a coordinate system defined in order to complete the georeferencing process</a:t>
            </a:r>
          </a:p>
          <a:p>
            <a:pPr>
              <a:spcBef>
                <a:spcPct val="50000"/>
              </a:spcBef>
            </a:pPr>
            <a:r>
              <a:rPr lang="en-US" sz="2000" dirty="0"/>
              <a:t>The upper image shows a message that pops up when georeferencing existing element</a:t>
            </a:r>
          </a:p>
          <a:p>
            <a:pPr marL="342900" indent="-342900">
              <a:spcBef>
                <a:spcPct val="50000"/>
              </a:spcBef>
              <a:buFont typeface="Arial" panose="020B0604020202020204" pitchFamily="34" charset="0"/>
              <a:buChar char="•"/>
            </a:pPr>
            <a:r>
              <a:rPr lang="en-US" sz="2000" dirty="0"/>
              <a:t>The </a:t>
            </a:r>
            <a:r>
              <a:rPr lang="en-US" sz="2000" b="1" dirty="0"/>
              <a:t>Selection…</a:t>
            </a:r>
            <a:r>
              <a:rPr lang="en-US" sz="2000" dirty="0"/>
              <a:t> button allows you to choose a projection (typically a </a:t>
            </a:r>
            <a:r>
              <a:rPr lang="en-US" sz="2000" i="1" dirty="0"/>
              <a:t>.</a:t>
            </a:r>
            <a:r>
              <a:rPr lang="en-US" sz="2000" i="1" dirty="0" err="1"/>
              <a:t>prj</a:t>
            </a:r>
            <a:r>
              <a:rPr lang="en-US" sz="2000" i="1" dirty="0"/>
              <a:t> </a:t>
            </a:r>
            <a:r>
              <a:rPr lang="en-US" sz="2000" dirty="0"/>
              <a:t>file)</a:t>
            </a:r>
          </a:p>
          <a:p>
            <a:pPr marL="342900" indent="-342900">
              <a:spcBef>
                <a:spcPct val="50000"/>
              </a:spcBef>
              <a:buFont typeface="Arial" panose="020B0604020202020204" pitchFamily="34" charset="0"/>
              <a:buChar char="•"/>
            </a:pPr>
            <a:r>
              <a:rPr lang="en-US" sz="2000" dirty="0"/>
              <a:t>The </a:t>
            </a:r>
            <a:r>
              <a:rPr lang="en-US" sz="2000" b="1" dirty="0"/>
              <a:t>Skip</a:t>
            </a:r>
            <a:r>
              <a:rPr lang="en-US" sz="2000" dirty="0"/>
              <a:t> button uses the shapefile’s projection</a:t>
            </a:r>
          </a:p>
        </p:txBody>
      </p:sp>
      <p:pic>
        <p:nvPicPr>
          <p:cNvPr id="2" name="Picture 1">
            <a:extLst>
              <a:ext uri="{FF2B5EF4-FFF2-40B4-BE49-F238E27FC236}">
                <a16:creationId xmlns:a16="http://schemas.microsoft.com/office/drawing/2014/main" id="{4FE9B9E5-E32B-4195-ACFA-2332531F8946}"/>
              </a:ext>
            </a:extLst>
          </p:cNvPr>
          <p:cNvPicPr>
            <a:picLocks noChangeAspect="1"/>
          </p:cNvPicPr>
          <p:nvPr/>
        </p:nvPicPr>
        <p:blipFill>
          <a:blip r:embed="rId4"/>
          <a:stretch>
            <a:fillRect/>
          </a:stretch>
        </p:blipFill>
        <p:spPr>
          <a:xfrm>
            <a:off x="4210629" y="3347119"/>
            <a:ext cx="4628571" cy="3266667"/>
          </a:xfrm>
          <a:prstGeom prst="rect">
            <a:avLst/>
          </a:prstGeom>
        </p:spPr>
      </p:pic>
    </p:spTree>
    <p:extLst>
      <p:ext uri="{BB962C8B-B14F-4D97-AF65-F5344CB8AC3E}">
        <p14:creationId xmlns:p14="http://schemas.microsoft.com/office/powerpoint/2010/main" val="394087222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a:bodyPr>
          <a:lstStyle/>
          <a:p>
            <a:r>
              <a:rPr lang="en-US" dirty="0"/>
              <a:t>Delineate Elements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50</a:t>
            </a:fld>
            <a:endParaRPr lang="en-US"/>
          </a:p>
        </p:txBody>
      </p:sp>
      <p:sp>
        <p:nvSpPr>
          <p:cNvPr id="6" name="Text Box 5"/>
          <p:cNvSpPr txBox="1">
            <a:spLocks noChangeArrowheads="1"/>
          </p:cNvSpPr>
          <p:nvPr/>
        </p:nvSpPr>
        <p:spPr bwMode="auto">
          <a:xfrm>
            <a:off x="180536" y="1930161"/>
            <a:ext cx="3553264" cy="455509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b="1" dirty="0"/>
              <a:t>Delineate Elements </a:t>
            </a:r>
            <a:r>
              <a:rPr lang="en-US" sz="2000" dirty="0"/>
              <a:t>will create the default element network (based on the stream threshold)</a:t>
            </a:r>
          </a:p>
          <a:p>
            <a:pPr marL="342900" indent="-342900">
              <a:spcBef>
                <a:spcPct val="50000"/>
              </a:spcBef>
              <a:buFont typeface="Arial" panose="020B0604020202020204" pitchFamily="34" charset="0"/>
              <a:buChar char="•"/>
            </a:pPr>
            <a:r>
              <a:rPr lang="en-US" sz="2000" dirty="0"/>
              <a:t>There are options to set prefix names for subbasins, reaches, and junctions</a:t>
            </a:r>
          </a:p>
          <a:p>
            <a:pPr marL="342900" indent="-342900">
              <a:spcBef>
                <a:spcPct val="50000"/>
              </a:spcBef>
              <a:buFont typeface="Arial" panose="020B0604020202020204" pitchFamily="34" charset="0"/>
              <a:buChar char="•"/>
            </a:pPr>
            <a:r>
              <a:rPr lang="en-US" sz="2000" dirty="0"/>
              <a:t>Insert junction elements between subbasin and reach elements is a user option</a:t>
            </a:r>
          </a:p>
          <a:p>
            <a:pPr marL="342900" indent="-342900">
              <a:spcBef>
                <a:spcPct val="50000"/>
              </a:spcBef>
              <a:buFont typeface="Arial" panose="020B0604020202020204" pitchFamily="34" charset="0"/>
              <a:buChar char="•"/>
            </a:pPr>
            <a:r>
              <a:rPr lang="en-US" sz="2000" dirty="0"/>
              <a:t>Converting break points to computation points is a user option</a:t>
            </a:r>
          </a:p>
        </p:txBody>
      </p:sp>
      <p:pic>
        <p:nvPicPr>
          <p:cNvPr id="3075"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0" y="3286564"/>
            <a:ext cx="3632200" cy="31781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074"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42592" y="1947746"/>
            <a:ext cx="3124200" cy="220841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861889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dirty="0" err="1"/>
              <a:t>Georeference</a:t>
            </a:r>
            <a:r>
              <a:rPr lang="en-US" dirty="0"/>
              <a:t> Elements using Shapefiles</a:t>
            </a:r>
          </a:p>
          <a:p>
            <a:r>
              <a:rPr lang="en-US" dirty="0"/>
              <a:t>Terrain Data and other Helpful GIS Datasets</a:t>
            </a:r>
          </a:p>
          <a:p>
            <a:r>
              <a:rPr lang="en-US" dirty="0"/>
              <a:t>HEC-HMS GIS Data Management</a:t>
            </a:r>
          </a:p>
          <a:p>
            <a:r>
              <a:rPr lang="en-US" dirty="0"/>
              <a:t>Building Walls and Burning Streams</a:t>
            </a:r>
          </a:p>
          <a:p>
            <a:r>
              <a:rPr lang="en-US" dirty="0"/>
              <a:t>Automated Subbasin and Reach Delineation</a:t>
            </a:r>
          </a:p>
          <a:p>
            <a:r>
              <a:rPr lang="en-US" b="1" dirty="0"/>
              <a:t>Customize Subbasin Reach Delineation</a:t>
            </a:r>
          </a:p>
          <a:p>
            <a:r>
              <a:rPr lang="en-US"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51</a:t>
            </a:fld>
            <a:endParaRPr lang="en-US"/>
          </a:p>
        </p:txBody>
      </p:sp>
    </p:spTree>
    <p:extLst>
      <p:ext uri="{BB962C8B-B14F-4D97-AF65-F5344CB8AC3E}">
        <p14:creationId xmlns:p14="http://schemas.microsoft.com/office/powerpoint/2010/main" val="215254968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fontScale="90000"/>
          </a:bodyPr>
          <a:lstStyle/>
          <a:p>
            <a:r>
              <a:rPr lang="en-US" dirty="0"/>
              <a:t>Merging Subbasin and Reach Elements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52</a:t>
            </a:fld>
            <a:endParaRPr lang="en-US"/>
          </a:p>
        </p:txBody>
      </p:sp>
      <p:pic>
        <p:nvPicPr>
          <p:cNvPr id="4098" name="Picture 1"/>
          <p:cNvPicPr>
            <a:picLocks noChangeAspect="1" noChangeArrowheads="1"/>
          </p:cNvPicPr>
          <p:nvPr/>
        </p:nvPicPr>
        <p:blipFill>
          <a:blip r:embed="rId3">
            <a:extLst>
              <a:ext uri="{28A0092B-C50C-407E-A947-70E740481C1C}">
                <a14:useLocalDpi xmlns:a14="http://schemas.microsoft.com/office/drawing/2010/main" val="0"/>
              </a:ext>
            </a:extLst>
          </a:blip>
          <a:srcRect r="1151"/>
          <a:stretch>
            <a:fillRect/>
          </a:stretch>
        </p:blipFill>
        <p:spPr bwMode="auto">
          <a:xfrm>
            <a:off x="3946448" y="1856546"/>
            <a:ext cx="4572000" cy="440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5"/>
          <p:cNvSpPr txBox="1">
            <a:spLocks noChangeArrowheads="1"/>
          </p:cNvSpPr>
          <p:nvPr/>
        </p:nvSpPr>
        <p:spPr bwMode="auto">
          <a:xfrm>
            <a:off x="292837" y="2075293"/>
            <a:ext cx="3575945" cy="440120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Subbasin and reach elements must be adjacent in order to merge</a:t>
            </a:r>
          </a:p>
          <a:p>
            <a:pPr marL="342900" indent="-342900">
              <a:spcBef>
                <a:spcPct val="50000"/>
              </a:spcBef>
              <a:buFont typeface="Arial" panose="020B0604020202020204" pitchFamily="34" charset="0"/>
              <a:buChar char="•"/>
            </a:pPr>
            <a:r>
              <a:rPr lang="en-US" sz="2000" dirty="0"/>
              <a:t>Select the elements to merge in the watershed explorer or through the basin model map</a:t>
            </a:r>
          </a:p>
          <a:p>
            <a:pPr marL="342900" indent="-342900">
              <a:spcBef>
                <a:spcPct val="50000"/>
              </a:spcBef>
              <a:buFont typeface="Arial" panose="020B0604020202020204" pitchFamily="34" charset="0"/>
              <a:buChar char="•"/>
            </a:pPr>
            <a:r>
              <a:rPr lang="en-US" sz="2000" dirty="0"/>
              <a:t>Two or more elements can be merged at one time</a:t>
            </a:r>
          </a:p>
          <a:p>
            <a:pPr marL="342900" indent="-342900">
              <a:spcBef>
                <a:spcPct val="50000"/>
              </a:spcBef>
              <a:buFont typeface="Arial" panose="020B0604020202020204" pitchFamily="34" charset="0"/>
              <a:buChar char="•"/>
            </a:pPr>
            <a:r>
              <a:rPr lang="en-US" sz="2000" dirty="0"/>
              <a:t>The program automatically names the new element</a:t>
            </a:r>
          </a:p>
          <a:p>
            <a:pPr>
              <a:spcBef>
                <a:spcPct val="50000"/>
              </a:spcBef>
            </a:pPr>
            <a:endParaRPr lang="en-US" sz="2000" dirty="0"/>
          </a:p>
        </p:txBody>
      </p:sp>
      <p:pic>
        <p:nvPicPr>
          <p:cNvPr id="10" name="Picture 1">
            <a:extLst>
              <a:ext uri="{FF2B5EF4-FFF2-40B4-BE49-F238E27FC236}">
                <a16:creationId xmlns:a16="http://schemas.microsoft.com/office/drawing/2014/main" id="{940C191B-FFD8-40FF-A7F2-BFBDCEEC5E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1151"/>
          <a:stretch>
            <a:fillRect/>
          </a:stretch>
        </p:blipFill>
        <p:spPr bwMode="auto">
          <a:xfrm>
            <a:off x="3778096" y="1880773"/>
            <a:ext cx="4572000" cy="440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178F1A92-BE0C-45B9-AE21-E2EC80EC3224}"/>
              </a:ext>
            </a:extLst>
          </p:cNvPr>
          <p:cNvPicPr>
            <a:picLocks noChangeAspect="1"/>
          </p:cNvPicPr>
          <p:nvPr/>
        </p:nvPicPr>
        <p:blipFill>
          <a:blip r:embed="rId4"/>
          <a:stretch>
            <a:fillRect/>
          </a:stretch>
        </p:blipFill>
        <p:spPr>
          <a:xfrm>
            <a:off x="6172333" y="1738046"/>
            <a:ext cx="2666867" cy="4738452"/>
          </a:xfrm>
          <a:prstGeom prst="rect">
            <a:avLst/>
          </a:prstGeom>
          <a:ln>
            <a:solidFill>
              <a:schemeClr val="tx1"/>
            </a:solidFill>
          </a:ln>
        </p:spPr>
      </p:pic>
      <p:sp>
        <p:nvSpPr>
          <p:cNvPr id="9" name="Rectangle 8">
            <a:extLst>
              <a:ext uri="{FF2B5EF4-FFF2-40B4-BE49-F238E27FC236}">
                <a16:creationId xmlns:a16="http://schemas.microsoft.com/office/drawing/2014/main" id="{E7427557-1B0F-495F-AB06-0C34035C3245}"/>
              </a:ext>
            </a:extLst>
          </p:cNvPr>
          <p:cNvSpPr/>
          <p:nvPr/>
        </p:nvSpPr>
        <p:spPr>
          <a:xfrm>
            <a:off x="6214249" y="4419600"/>
            <a:ext cx="206114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7154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E70A9-29EB-C468-0E27-32A351C6C70A}"/>
              </a:ext>
            </a:extLst>
          </p:cNvPr>
          <p:cNvSpPr>
            <a:spLocks noGrp="1"/>
          </p:cNvSpPr>
          <p:nvPr>
            <p:ph type="title"/>
          </p:nvPr>
        </p:nvSpPr>
        <p:spPr/>
        <p:txBody>
          <a:bodyPr/>
          <a:lstStyle/>
          <a:p>
            <a:r>
              <a:rPr lang="en-US" dirty="0"/>
              <a:t>Hydrologically Adjacent</a:t>
            </a:r>
          </a:p>
        </p:txBody>
      </p:sp>
      <p:sp>
        <p:nvSpPr>
          <p:cNvPr id="3" name="Footer Placeholder 2">
            <a:extLst>
              <a:ext uri="{FF2B5EF4-FFF2-40B4-BE49-F238E27FC236}">
                <a16:creationId xmlns:a16="http://schemas.microsoft.com/office/drawing/2014/main" id="{8870B19C-661C-65A0-A11C-A19198706364}"/>
              </a:ext>
            </a:extLst>
          </p:cNvPr>
          <p:cNvSpPr>
            <a:spLocks noGrp="1"/>
          </p:cNvSpPr>
          <p:nvPr>
            <p:ph type="ftr" sz="quarter" idx="11"/>
          </p:nvPr>
        </p:nvSpPr>
        <p:spPr/>
        <p:txBody>
          <a:bodyPr/>
          <a:lstStyle/>
          <a:p>
            <a:r>
              <a:rPr lang="en-US"/>
              <a:t>Hydrologic Engineering Center</a:t>
            </a:r>
          </a:p>
        </p:txBody>
      </p:sp>
      <p:sp>
        <p:nvSpPr>
          <p:cNvPr id="4" name="Slide Number Placeholder 3">
            <a:extLst>
              <a:ext uri="{FF2B5EF4-FFF2-40B4-BE49-F238E27FC236}">
                <a16:creationId xmlns:a16="http://schemas.microsoft.com/office/drawing/2014/main" id="{C07A8DFD-210D-78E5-EE40-EF659721D0AC}"/>
              </a:ext>
            </a:extLst>
          </p:cNvPr>
          <p:cNvSpPr>
            <a:spLocks noGrp="1"/>
          </p:cNvSpPr>
          <p:nvPr>
            <p:ph type="sldNum" sz="quarter" idx="12"/>
          </p:nvPr>
        </p:nvSpPr>
        <p:spPr/>
        <p:txBody>
          <a:bodyPr/>
          <a:lstStyle/>
          <a:p>
            <a:fld id="{866D7F9A-4F93-4AD8-A546-1A6497458D76}" type="slidenum">
              <a:rPr lang="en-US" smtClean="0"/>
              <a:pPr/>
              <a:t>53</a:t>
            </a:fld>
            <a:endParaRPr lang="en-US"/>
          </a:p>
        </p:txBody>
      </p:sp>
      <p:pic>
        <p:nvPicPr>
          <p:cNvPr id="6" name="Picture 5">
            <a:extLst>
              <a:ext uri="{FF2B5EF4-FFF2-40B4-BE49-F238E27FC236}">
                <a16:creationId xmlns:a16="http://schemas.microsoft.com/office/drawing/2014/main" id="{C0C5552B-BDFE-716A-4086-D8F4CAC9CD19}"/>
              </a:ext>
            </a:extLst>
          </p:cNvPr>
          <p:cNvPicPr>
            <a:picLocks noChangeAspect="1"/>
          </p:cNvPicPr>
          <p:nvPr/>
        </p:nvPicPr>
        <p:blipFill rotWithShape="1">
          <a:blip r:embed="rId3"/>
          <a:srcRect t="3893"/>
          <a:stretch/>
        </p:blipFill>
        <p:spPr>
          <a:xfrm>
            <a:off x="381000" y="2590799"/>
            <a:ext cx="4057676" cy="3322731"/>
          </a:xfrm>
          <a:prstGeom prst="rect">
            <a:avLst/>
          </a:prstGeom>
          <a:effectLst>
            <a:outerShdw blurRad="50800" dist="38100" dir="2700000" algn="tl" rotWithShape="0">
              <a:prstClr val="black">
                <a:alpha val="40000"/>
              </a:prstClr>
            </a:outerShdw>
          </a:effectLst>
        </p:spPr>
      </p:pic>
      <p:pic>
        <p:nvPicPr>
          <p:cNvPr id="12" name="Picture 11">
            <a:extLst>
              <a:ext uri="{FF2B5EF4-FFF2-40B4-BE49-F238E27FC236}">
                <a16:creationId xmlns:a16="http://schemas.microsoft.com/office/drawing/2014/main" id="{6F28EAB1-F8B8-ABA9-9155-A7A1AE603FFB}"/>
              </a:ext>
            </a:extLst>
          </p:cNvPr>
          <p:cNvPicPr>
            <a:picLocks noChangeAspect="1"/>
          </p:cNvPicPr>
          <p:nvPr/>
        </p:nvPicPr>
        <p:blipFill rotWithShape="1">
          <a:blip r:embed="rId4"/>
          <a:srcRect l="11188" t="3784" r="917" b="2216"/>
          <a:stretch/>
        </p:blipFill>
        <p:spPr>
          <a:xfrm>
            <a:off x="4615371" y="2590799"/>
            <a:ext cx="4105719" cy="3322731"/>
          </a:xfrm>
          <a:prstGeom prst="rect">
            <a:avLst/>
          </a:prstGeom>
          <a:effectLst>
            <a:outerShdw blurRad="50800" dist="38100" dir="2700000" algn="tl" rotWithShape="0">
              <a:prstClr val="black">
                <a:alpha val="40000"/>
              </a:prstClr>
            </a:outerShdw>
          </a:effectLst>
        </p:spPr>
      </p:pic>
      <p:sp>
        <p:nvSpPr>
          <p:cNvPr id="15" name="Rectangle 14">
            <a:extLst>
              <a:ext uri="{FF2B5EF4-FFF2-40B4-BE49-F238E27FC236}">
                <a16:creationId xmlns:a16="http://schemas.microsoft.com/office/drawing/2014/main" id="{3984DD03-54AE-B4B1-C5D6-CEFA2BD5B614}"/>
              </a:ext>
            </a:extLst>
          </p:cNvPr>
          <p:cNvSpPr/>
          <p:nvPr/>
        </p:nvSpPr>
        <p:spPr>
          <a:xfrm>
            <a:off x="1719229" y="4724400"/>
            <a:ext cx="363581" cy="2889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Box 5">
            <a:extLst>
              <a:ext uri="{FF2B5EF4-FFF2-40B4-BE49-F238E27FC236}">
                <a16:creationId xmlns:a16="http://schemas.microsoft.com/office/drawing/2014/main" id="{84A78A16-992B-7165-D88B-4BE2EF1A6885}"/>
              </a:ext>
            </a:extLst>
          </p:cNvPr>
          <p:cNvSpPr txBox="1">
            <a:spLocks noChangeArrowheads="1"/>
          </p:cNvSpPr>
          <p:nvPr/>
        </p:nvSpPr>
        <p:spPr bwMode="auto">
          <a:xfrm>
            <a:off x="6096000" y="2649825"/>
            <a:ext cx="1447800" cy="400110"/>
          </a:xfrm>
          <a:prstGeom prst="rect">
            <a:avLst/>
          </a:prstGeom>
          <a:solidFill>
            <a:schemeClr val="bg1"/>
          </a:solidFill>
          <a:ln w="9525">
            <a:noFill/>
            <a:miter lim="800000"/>
            <a:headEnd/>
            <a:tailEnd/>
          </a:ln>
        </p:spPr>
        <p:txBody>
          <a:bodyPr wrap="square">
            <a:spAutoFit/>
          </a:bodyPr>
          <a:lstStyle/>
          <a:p>
            <a:pPr>
              <a:spcBef>
                <a:spcPct val="50000"/>
              </a:spcBef>
            </a:pPr>
            <a:r>
              <a:rPr lang="en-US" sz="2000" dirty="0"/>
              <a:t>Will Merge</a:t>
            </a:r>
          </a:p>
        </p:txBody>
      </p:sp>
      <p:sp>
        <p:nvSpPr>
          <p:cNvPr id="17" name="Text Box 5">
            <a:extLst>
              <a:ext uri="{FF2B5EF4-FFF2-40B4-BE49-F238E27FC236}">
                <a16:creationId xmlns:a16="http://schemas.microsoft.com/office/drawing/2014/main" id="{1D888642-968E-FDA8-4C5B-A4240A321C79}"/>
              </a:ext>
            </a:extLst>
          </p:cNvPr>
          <p:cNvSpPr txBox="1">
            <a:spLocks noChangeArrowheads="1"/>
          </p:cNvSpPr>
          <p:nvPr/>
        </p:nvSpPr>
        <p:spPr bwMode="auto">
          <a:xfrm>
            <a:off x="1471060" y="2642205"/>
            <a:ext cx="1805540" cy="400110"/>
          </a:xfrm>
          <a:prstGeom prst="rect">
            <a:avLst/>
          </a:prstGeom>
          <a:solidFill>
            <a:schemeClr val="bg1"/>
          </a:solidFill>
          <a:ln w="9525">
            <a:noFill/>
            <a:miter lim="800000"/>
            <a:headEnd/>
            <a:tailEnd/>
          </a:ln>
        </p:spPr>
        <p:txBody>
          <a:bodyPr wrap="square">
            <a:spAutoFit/>
          </a:bodyPr>
          <a:lstStyle/>
          <a:p>
            <a:pPr>
              <a:spcBef>
                <a:spcPct val="50000"/>
              </a:spcBef>
            </a:pPr>
            <a:r>
              <a:rPr lang="en-US" sz="2000" dirty="0"/>
              <a:t>Will Not Merge</a:t>
            </a:r>
          </a:p>
        </p:txBody>
      </p:sp>
    </p:spTree>
    <p:extLst>
      <p:ext uri="{BB962C8B-B14F-4D97-AF65-F5344CB8AC3E}">
        <p14:creationId xmlns:p14="http://schemas.microsoft.com/office/powerpoint/2010/main" val="414184185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rmAutofit fontScale="90000"/>
          </a:bodyPr>
          <a:lstStyle/>
          <a:p>
            <a:r>
              <a:rPr lang="en-US" dirty="0"/>
              <a:t>Merging Subbasin and Reach Elements</a:t>
            </a:r>
          </a:p>
        </p:txBody>
      </p:sp>
      <p:sp>
        <p:nvSpPr>
          <p:cNvPr id="26628" name="Footer Placeholder 10"/>
          <p:cNvSpPr>
            <a:spLocks noGrp="1"/>
          </p:cNvSpPr>
          <p:nvPr>
            <p:ph type="ftr" sz="quarter" idx="11"/>
          </p:nvPr>
        </p:nvSpPr>
        <p:spPr>
          <a:noFill/>
        </p:spPr>
        <p:txBody>
          <a:bodyPr/>
          <a:lstStyle/>
          <a:p>
            <a:r>
              <a:rPr lang="en-US"/>
              <a:t>Hydrologic Engineering Center</a:t>
            </a:r>
          </a:p>
        </p:txBody>
      </p:sp>
      <p:sp>
        <p:nvSpPr>
          <p:cNvPr id="26627" name="Slide Number Placeholder 3"/>
          <p:cNvSpPr>
            <a:spLocks noGrp="1"/>
          </p:cNvSpPr>
          <p:nvPr>
            <p:ph type="sldNum" sz="quarter" idx="12"/>
          </p:nvPr>
        </p:nvSpPr>
        <p:spPr>
          <a:prstGeom prst="rect">
            <a:avLst/>
          </a:prstGeom>
        </p:spPr>
        <p:txBody>
          <a:bodyPr/>
          <a:lstStyle/>
          <a:p>
            <a:fld id="{C48F914A-72D0-4C93-BB8D-81FBE4B25741}" type="slidenum">
              <a:rPr lang="en-US" smtClean="0"/>
              <a:pPr/>
              <a:t>54</a:t>
            </a:fld>
            <a:endParaRPr lang="en-US"/>
          </a:p>
        </p:txBody>
      </p:sp>
      <p:sp>
        <p:nvSpPr>
          <p:cNvPr id="13" name="Text Box 5"/>
          <p:cNvSpPr txBox="1">
            <a:spLocks noChangeArrowheads="1"/>
          </p:cNvSpPr>
          <p:nvPr/>
        </p:nvSpPr>
        <p:spPr bwMode="auto">
          <a:xfrm>
            <a:off x="28137" y="2075293"/>
            <a:ext cx="3138318" cy="4862870"/>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Check reach elements after merging subbasin elements</a:t>
            </a:r>
          </a:p>
          <a:p>
            <a:pPr marL="342900" indent="-342900">
              <a:spcBef>
                <a:spcPct val="50000"/>
              </a:spcBef>
              <a:buFont typeface="Arial" panose="020B0604020202020204" pitchFamily="34" charset="0"/>
              <a:buChar char="•"/>
            </a:pPr>
            <a:r>
              <a:rPr lang="en-US" sz="2000" dirty="0"/>
              <a:t>HEC-HMS will automatically delete reach elements when merging headwater subbasins</a:t>
            </a:r>
          </a:p>
          <a:p>
            <a:pPr marL="342900" indent="-342900">
              <a:spcBef>
                <a:spcPct val="50000"/>
              </a:spcBef>
              <a:buFont typeface="Arial" panose="020B0604020202020204" pitchFamily="34" charset="0"/>
              <a:buChar char="•"/>
            </a:pPr>
            <a:r>
              <a:rPr lang="en-US" sz="2000" dirty="0"/>
              <a:t>There can be multiple reach elements segments in interior subbasins, these can be merged</a:t>
            </a:r>
          </a:p>
          <a:p>
            <a:pPr>
              <a:spcBef>
                <a:spcPct val="50000"/>
              </a:spcBef>
            </a:pPr>
            <a:endParaRPr lang="en-US" sz="2000" dirty="0"/>
          </a:p>
        </p:txBody>
      </p:sp>
      <p:pic>
        <p:nvPicPr>
          <p:cNvPr id="2" name="Picture 1">
            <a:extLst>
              <a:ext uri="{FF2B5EF4-FFF2-40B4-BE49-F238E27FC236}">
                <a16:creationId xmlns:a16="http://schemas.microsoft.com/office/drawing/2014/main" id="{65CE52C4-FF79-4DBE-BB13-45C82A16A69D}"/>
              </a:ext>
            </a:extLst>
          </p:cNvPr>
          <p:cNvPicPr>
            <a:picLocks noChangeAspect="1"/>
          </p:cNvPicPr>
          <p:nvPr/>
        </p:nvPicPr>
        <p:blipFill>
          <a:blip r:embed="rId3"/>
          <a:stretch>
            <a:fillRect/>
          </a:stretch>
        </p:blipFill>
        <p:spPr>
          <a:xfrm>
            <a:off x="3085662" y="2260927"/>
            <a:ext cx="5972613" cy="3898245"/>
          </a:xfrm>
          <a:prstGeom prst="rect">
            <a:avLst/>
          </a:prstGeom>
          <a:ln>
            <a:solidFill>
              <a:schemeClr val="tx1"/>
            </a:solidFill>
          </a:ln>
        </p:spPr>
      </p:pic>
      <p:sp>
        <p:nvSpPr>
          <p:cNvPr id="11" name="Rectangle 10">
            <a:extLst>
              <a:ext uri="{FF2B5EF4-FFF2-40B4-BE49-F238E27FC236}">
                <a16:creationId xmlns:a16="http://schemas.microsoft.com/office/drawing/2014/main" id="{57B9BB73-EB8E-4A80-9A69-3C7D7F7E1BBE}"/>
              </a:ext>
            </a:extLst>
          </p:cNvPr>
          <p:cNvSpPr/>
          <p:nvPr/>
        </p:nvSpPr>
        <p:spPr>
          <a:xfrm>
            <a:off x="3166455" y="2809875"/>
            <a:ext cx="1510320" cy="609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Box 5">
            <a:extLst>
              <a:ext uri="{FF2B5EF4-FFF2-40B4-BE49-F238E27FC236}">
                <a16:creationId xmlns:a16="http://schemas.microsoft.com/office/drawing/2014/main" id="{56581938-3BF4-4D07-BD51-AD1B1F22D805}"/>
              </a:ext>
            </a:extLst>
          </p:cNvPr>
          <p:cNvSpPr txBox="1">
            <a:spLocks noChangeArrowheads="1"/>
          </p:cNvSpPr>
          <p:nvPr/>
        </p:nvSpPr>
        <p:spPr bwMode="auto">
          <a:xfrm>
            <a:off x="4408388" y="2362200"/>
            <a:ext cx="3138318" cy="1169551"/>
          </a:xfrm>
          <a:prstGeom prst="rect">
            <a:avLst/>
          </a:prstGeom>
          <a:noFill/>
          <a:ln w="9525">
            <a:noFill/>
            <a:miter lim="800000"/>
            <a:headEnd/>
            <a:tailEnd/>
          </a:ln>
        </p:spPr>
        <p:txBody>
          <a:bodyPr wrap="square">
            <a:spAutoFit/>
          </a:bodyPr>
          <a:lstStyle/>
          <a:p>
            <a:pPr>
              <a:spcBef>
                <a:spcPct val="50000"/>
              </a:spcBef>
            </a:pPr>
            <a:r>
              <a:rPr lang="en-US" sz="2000" dirty="0"/>
              <a:t>Four reach segments in this interior subbasin</a:t>
            </a:r>
          </a:p>
          <a:p>
            <a:pPr>
              <a:spcBef>
                <a:spcPct val="50000"/>
              </a:spcBef>
            </a:pPr>
            <a:endParaRPr lang="en-US" sz="2000" dirty="0"/>
          </a:p>
        </p:txBody>
      </p:sp>
      <p:cxnSp>
        <p:nvCxnSpPr>
          <p:cNvPr id="5" name="Straight Arrow Connector 4">
            <a:extLst>
              <a:ext uri="{FF2B5EF4-FFF2-40B4-BE49-F238E27FC236}">
                <a16:creationId xmlns:a16="http://schemas.microsoft.com/office/drawing/2014/main" id="{766D164A-25A7-471A-AF12-F1D3AB669CF2}"/>
              </a:ext>
            </a:extLst>
          </p:cNvPr>
          <p:cNvCxnSpPr/>
          <p:nvPr/>
        </p:nvCxnSpPr>
        <p:spPr>
          <a:xfrm>
            <a:off x="4757568" y="3276600"/>
            <a:ext cx="1719432" cy="13716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555240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normAutofit/>
          </a:bodyPr>
          <a:lstStyle/>
          <a:p>
            <a:pPr eaLnBrk="1" hangingPunct="1"/>
            <a:r>
              <a:rPr lang="en-US" sz="4000"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55</a:t>
            </a:fld>
            <a:endParaRPr lang="en-US"/>
          </a:p>
        </p:txBody>
      </p:sp>
      <p:sp>
        <p:nvSpPr>
          <p:cNvPr id="5" name="Text Box 5"/>
          <p:cNvSpPr txBox="1">
            <a:spLocks noChangeArrowheads="1"/>
          </p:cNvSpPr>
          <p:nvPr/>
        </p:nvSpPr>
        <p:spPr bwMode="auto">
          <a:xfrm>
            <a:off x="0" y="1905000"/>
            <a:ext cx="3673426" cy="455509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New subbasin and reach elements can be added using the </a:t>
            </a:r>
            <a:r>
              <a:rPr lang="en-US" sz="2000" b="1" dirty="0"/>
              <a:t>Split Element </a:t>
            </a:r>
            <a:r>
              <a:rPr lang="en-US" sz="2000" dirty="0"/>
              <a:t>tool </a:t>
            </a:r>
          </a:p>
          <a:p>
            <a:pPr marL="342900" indent="-342900">
              <a:spcBef>
                <a:spcPct val="50000"/>
              </a:spcBef>
              <a:buFont typeface="Arial" panose="020B0604020202020204" pitchFamily="34" charset="0"/>
              <a:buChar char="•"/>
            </a:pPr>
            <a:r>
              <a:rPr lang="en-US" sz="2000" dirty="0"/>
              <a:t>First, select an element in the basin model</a:t>
            </a:r>
          </a:p>
          <a:p>
            <a:pPr marL="342900" indent="-342900">
              <a:spcBef>
                <a:spcPct val="50000"/>
              </a:spcBef>
              <a:buFont typeface="Arial" panose="020B0604020202020204" pitchFamily="34" charset="0"/>
              <a:buChar char="•"/>
            </a:pPr>
            <a:r>
              <a:rPr lang="en-US" sz="2000" dirty="0"/>
              <a:t>Then, select the Split Element option on the GIS menu</a:t>
            </a:r>
          </a:p>
          <a:p>
            <a:pPr marL="342900" indent="-342900">
              <a:spcBef>
                <a:spcPct val="50000"/>
              </a:spcBef>
              <a:buFont typeface="Arial" panose="020B0604020202020204" pitchFamily="34" charset="0"/>
              <a:buChar char="•"/>
            </a:pPr>
            <a:r>
              <a:rPr lang="en-US" sz="2000" dirty="0"/>
              <a:t>Zoom into the location where the split will occur and click on an existing identified stream grid cell (or on a stream identified in the flow accumulation grid)</a:t>
            </a:r>
          </a:p>
        </p:txBody>
      </p:sp>
      <p:pic>
        <p:nvPicPr>
          <p:cNvPr id="2" name="Picture 1"/>
          <p:cNvPicPr>
            <a:picLocks noChangeAspect="1"/>
          </p:cNvPicPr>
          <p:nvPr/>
        </p:nvPicPr>
        <p:blipFill>
          <a:blip r:embed="rId3"/>
          <a:stretch>
            <a:fillRect/>
          </a:stretch>
        </p:blipFill>
        <p:spPr>
          <a:xfrm>
            <a:off x="4114800" y="1981200"/>
            <a:ext cx="4812335" cy="4197106"/>
          </a:xfrm>
          <a:prstGeom prst="rect">
            <a:avLst/>
          </a:prstGeom>
          <a:ln>
            <a:solidFill>
              <a:schemeClr val="tx1"/>
            </a:solidFill>
          </a:ln>
        </p:spPr>
      </p:pic>
      <p:pic>
        <p:nvPicPr>
          <p:cNvPr id="3" name="Picture 2">
            <a:extLst>
              <a:ext uri="{FF2B5EF4-FFF2-40B4-BE49-F238E27FC236}">
                <a16:creationId xmlns:a16="http://schemas.microsoft.com/office/drawing/2014/main" id="{AB127EAE-BF18-449B-9E01-21C0ABDC5043}"/>
              </a:ext>
            </a:extLst>
          </p:cNvPr>
          <p:cNvPicPr>
            <a:picLocks noChangeAspect="1"/>
          </p:cNvPicPr>
          <p:nvPr/>
        </p:nvPicPr>
        <p:blipFill>
          <a:blip r:embed="rId4"/>
          <a:stretch>
            <a:fillRect/>
          </a:stretch>
        </p:blipFill>
        <p:spPr>
          <a:xfrm>
            <a:off x="3566143" y="2017494"/>
            <a:ext cx="2114286" cy="3838095"/>
          </a:xfrm>
          <a:prstGeom prst="rect">
            <a:avLst/>
          </a:prstGeom>
          <a:ln>
            <a:solidFill>
              <a:schemeClr val="tx1"/>
            </a:solidFill>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r>
              <a:rPr lang="en-US"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56</a:t>
            </a:fld>
            <a:endParaRPr lang="en-US"/>
          </a:p>
        </p:txBody>
      </p:sp>
      <p:sp>
        <p:nvSpPr>
          <p:cNvPr id="5" name="Text Box 5"/>
          <p:cNvSpPr txBox="1">
            <a:spLocks noChangeArrowheads="1"/>
          </p:cNvSpPr>
          <p:nvPr/>
        </p:nvSpPr>
        <p:spPr bwMode="auto">
          <a:xfrm>
            <a:off x="152400" y="2133600"/>
            <a:ext cx="3124200" cy="3785652"/>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A temporary GIS feature will show the results of the split</a:t>
            </a:r>
          </a:p>
          <a:p>
            <a:pPr marL="342900" indent="-342900">
              <a:spcBef>
                <a:spcPct val="50000"/>
              </a:spcBef>
              <a:buFont typeface="Arial" panose="020B0604020202020204" pitchFamily="34" charset="0"/>
              <a:buChar char="•"/>
            </a:pPr>
            <a:r>
              <a:rPr lang="en-US" sz="2000" dirty="0"/>
              <a:t>Accept the action and a new subbasin and reach elements will be added to the project</a:t>
            </a:r>
          </a:p>
          <a:p>
            <a:pPr marL="342900" indent="-342900">
              <a:spcBef>
                <a:spcPct val="50000"/>
              </a:spcBef>
              <a:buFont typeface="Arial" panose="020B0604020202020204" pitchFamily="34" charset="0"/>
              <a:buChar char="•"/>
            </a:pPr>
            <a:r>
              <a:rPr lang="en-US" sz="2000" dirty="0"/>
              <a:t>A new junction will be added if that option was selected when initially delineating the network </a:t>
            </a:r>
          </a:p>
        </p:txBody>
      </p:sp>
      <p:pic>
        <p:nvPicPr>
          <p:cNvPr id="4" name="Picture 3"/>
          <p:cNvPicPr>
            <a:picLocks noChangeAspect="1"/>
          </p:cNvPicPr>
          <p:nvPr/>
        </p:nvPicPr>
        <p:blipFill>
          <a:blip r:embed="rId3"/>
          <a:stretch>
            <a:fillRect/>
          </a:stretch>
        </p:blipFill>
        <p:spPr>
          <a:xfrm>
            <a:off x="3364745" y="2133600"/>
            <a:ext cx="5626855" cy="3712707"/>
          </a:xfrm>
          <a:prstGeom prst="rect">
            <a:avLst/>
          </a:prstGeom>
          <a:ln>
            <a:solidFill>
              <a:schemeClr val="tx1"/>
            </a:solidFill>
          </a:ln>
        </p:spPr>
      </p:pic>
    </p:spTree>
    <p:extLst>
      <p:ext uri="{BB962C8B-B14F-4D97-AF65-F5344CB8AC3E}">
        <p14:creationId xmlns:p14="http://schemas.microsoft.com/office/powerpoint/2010/main" val="266994081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r>
              <a:rPr lang="en-US"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57</a:t>
            </a:fld>
            <a:endParaRPr lang="en-US"/>
          </a:p>
        </p:txBody>
      </p:sp>
      <p:sp>
        <p:nvSpPr>
          <p:cNvPr id="5" name="Text Box 5"/>
          <p:cNvSpPr txBox="1">
            <a:spLocks noChangeArrowheads="1"/>
          </p:cNvSpPr>
          <p:nvPr/>
        </p:nvSpPr>
        <p:spPr bwMode="auto">
          <a:xfrm>
            <a:off x="60374" y="2249706"/>
            <a:ext cx="3473531" cy="3323987"/>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The split point should fall on top of the Identified Streams layer or on top of a “stream” identified in the flow accumulation grid</a:t>
            </a:r>
          </a:p>
          <a:p>
            <a:pPr marL="342900" indent="-342900">
              <a:spcBef>
                <a:spcPct val="50000"/>
              </a:spcBef>
              <a:buFont typeface="Arial" panose="020B0604020202020204" pitchFamily="34" charset="0"/>
              <a:buChar char="•"/>
            </a:pPr>
            <a:r>
              <a:rPr lang="en-US" sz="2000" dirty="0"/>
              <a:t>You can change the drainage threshold and re-run the Identified Stream step if additional stream coverage is needed </a:t>
            </a:r>
          </a:p>
        </p:txBody>
      </p:sp>
      <p:pic>
        <p:nvPicPr>
          <p:cNvPr id="2" name="Picture 1"/>
          <p:cNvPicPr>
            <a:picLocks noChangeAspect="1"/>
          </p:cNvPicPr>
          <p:nvPr/>
        </p:nvPicPr>
        <p:blipFill>
          <a:blip r:embed="rId3"/>
          <a:stretch>
            <a:fillRect/>
          </a:stretch>
        </p:blipFill>
        <p:spPr>
          <a:xfrm>
            <a:off x="4114800" y="2249706"/>
            <a:ext cx="4812335" cy="4197106"/>
          </a:xfrm>
          <a:prstGeom prst="rect">
            <a:avLst/>
          </a:prstGeom>
        </p:spPr>
      </p:pic>
    </p:spTree>
    <p:extLst>
      <p:ext uri="{BB962C8B-B14F-4D97-AF65-F5344CB8AC3E}">
        <p14:creationId xmlns:p14="http://schemas.microsoft.com/office/powerpoint/2010/main" val="8651396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r>
              <a:rPr lang="en-US"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58</a:t>
            </a:fld>
            <a:endParaRPr lang="en-US"/>
          </a:p>
        </p:txBody>
      </p:sp>
      <p:sp>
        <p:nvSpPr>
          <p:cNvPr id="5" name="Text Box 5"/>
          <p:cNvSpPr txBox="1">
            <a:spLocks noChangeArrowheads="1"/>
          </p:cNvSpPr>
          <p:nvPr/>
        </p:nvSpPr>
        <p:spPr bwMode="auto">
          <a:xfrm>
            <a:off x="5548475" y="1870352"/>
            <a:ext cx="3124200" cy="1015663"/>
          </a:xfrm>
          <a:prstGeom prst="rect">
            <a:avLst/>
          </a:prstGeom>
          <a:noFill/>
          <a:ln w="9525">
            <a:noFill/>
            <a:miter lim="800000"/>
            <a:headEnd/>
            <a:tailEnd/>
          </a:ln>
        </p:spPr>
        <p:txBody>
          <a:bodyPr wrap="square">
            <a:spAutoFit/>
          </a:bodyPr>
          <a:lstStyle/>
          <a:p>
            <a:pPr>
              <a:spcBef>
                <a:spcPct val="50000"/>
              </a:spcBef>
            </a:pPr>
            <a:r>
              <a:rPr lang="en-US" sz="2000" dirty="0"/>
              <a:t>The Identified Streams layer does not have to extend through the gage location</a:t>
            </a:r>
          </a:p>
        </p:txBody>
      </p:sp>
      <p:pic>
        <p:nvPicPr>
          <p:cNvPr id="5122" name="Picture 2">
            <a:extLst>
              <a:ext uri="{FF2B5EF4-FFF2-40B4-BE49-F238E27FC236}">
                <a16:creationId xmlns:a16="http://schemas.microsoft.com/office/drawing/2014/main" id="{B9E48888-36B5-413B-A3E4-214C61BCB8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957388"/>
            <a:ext cx="4938875" cy="299561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0C0BEF40-5393-4F52-A381-5E5CE10592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22805" y="3908762"/>
            <a:ext cx="5084669" cy="25146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8" name="Text Box 5">
            <a:extLst>
              <a:ext uri="{FF2B5EF4-FFF2-40B4-BE49-F238E27FC236}">
                <a16:creationId xmlns:a16="http://schemas.microsoft.com/office/drawing/2014/main" id="{75DD5122-CC6C-4B4A-BFED-0118A0361C40}"/>
              </a:ext>
            </a:extLst>
          </p:cNvPr>
          <p:cNvSpPr txBox="1">
            <a:spLocks noChangeArrowheads="1"/>
          </p:cNvSpPr>
          <p:nvPr/>
        </p:nvSpPr>
        <p:spPr bwMode="auto">
          <a:xfrm>
            <a:off x="698605" y="5144812"/>
            <a:ext cx="3124200" cy="1323439"/>
          </a:xfrm>
          <a:prstGeom prst="rect">
            <a:avLst/>
          </a:prstGeom>
          <a:noFill/>
          <a:ln w="9525">
            <a:noFill/>
            <a:miter lim="800000"/>
            <a:headEnd/>
            <a:tailEnd/>
          </a:ln>
        </p:spPr>
        <p:txBody>
          <a:bodyPr wrap="square">
            <a:spAutoFit/>
          </a:bodyPr>
          <a:lstStyle/>
          <a:p>
            <a:pPr>
              <a:spcBef>
                <a:spcPct val="50000"/>
              </a:spcBef>
            </a:pPr>
            <a:r>
              <a:rPr lang="en-US" sz="2000" dirty="0"/>
              <a:t>The drainage area threshold can be reduced, the identified streams layer intersects the gage location</a:t>
            </a:r>
          </a:p>
        </p:txBody>
      </p:sp>
    </p:spTree>
    <p:extLst>
      <p:ext uri="{BB962C8B-B14F-4D97-AF65-F5344CB8AC3E}">
        <p14:creationId xmlns:p14="http://schemas.microsoft.com/office/powerpoint/2010/main" val="197252882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r>
              <a:rPr lang="en-US"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59</a:t>
            </a:fld>
            <a:endParaRPr lang="en-US"/>
          </a:p>
        </p:txBody>
      </p:sp>
      <p:sp>
        <p:nvSpPr>
          <p:cNvPr id="5" name="Text Box 5"/>
          <p:cNvSpPr txBox="1">
            <a:spLocks noChangeArrowheads="1"/>
          </p:cNvSpPr>
          <p:nvPr/>
        </p:nvSpPr>
        <p:spPr bwMode="auto">
          <a:xfrm>
            <a:off x="4800600" y="2108537"/>
            <a:ext cx="4056849" cy="1015663"/>
          </a:xfrm>
          <a:prstGeom prst="rect">
            <a:avLst/>
          </a:prstGeom>
          <a:noFill/>
          <a:ln w="9525">
            <a:noFill/>
            <a:miter lim="800000"/>
            <a:headEnd/>
            <a:tailEnd/>
          </a:ln>
        </p:spPr>
        <p:txBody>
          <a:bodyPr wrap="square">
            <a:spAutoFit/>
          </a:bodyPr>
          <a:lstStyle/>
          <a:p>
            <a:pPr>
              <a:spcBef>
                <a:spcPct val="50000"/>
              </a:spcBef>
            </a:pPr>
            <a:r>
              <a:rPr lang="en-US" sz="2000" dirty="0"/>
              <a:t>HEC-HMS will add a new subbasin element with an outlet at the split subbasin point</a:t>
            </a:r>
          </a:p>
        </p:txBody>
      </p:sp>
      <p:pic>
        <p:nvPicPr>
          <p:cNvPr id="2" name="Picture 1">
            <a:extLst>
              <a:ext uri="{FF2B5EF4-FFF2-40B4-BE49-F238E27FC236}">
                <a16:creationId xmlns:a16="http://schemas.microsoft.com/office/drawing/2014/main" id="{30269ADC-3993-49DF-818C-24FE01BC2FE2}"/>
              </a:ext>
            </a:extLst>
          </p:cNvPr>
          <p:cNvPicPr>
            <a:picLocks noChangeAspect="1"/>
          </p:cNvPicPr>
          <p:nvPr/>
        </p:nvPicPr>
        <p:blipFill>
          <a:blip r:embed="rId3"/>
          <a:stretch>
            <a:fillRect/>
          </a:stretch>
        </p:blipFill>
        <p:spPr>
          <a:xfrm>
            <a:off x="76200" y="1752161"/>
            <a:ext cx="4621173" cy="3446776"/>
          </a:xfrm>
          <a:prstGeom prst="rect">
            <a:avLst/>
          </a:prstGeom>
          <a:ln>
            <a:solidFill>
              <a:schemeClr val="tx1"/>
            </a:solidFill>
          </a:ln>
        </p:spPr>
      </p:pic>
      <p:pic>
        <p:nvPicPr>
          <p:cNvPr id="3" name="Picture 2">
            <a:extLst>
              <a:ext uri="{FF2B5EF4-FFF2-40B4-BE49-F238E27FC236}">
                <a16:creationId xmlns:a16="http://schemas.microsoft.com/office/drawing/2014/main" id="{B4AFE10B-4878-4492-B20A-A9312A5B8591}"/>
              </a:ext>
            </a:extLst>
          </p:cNvPr>
          <p:cNvPicPr>
            <a:picLocks noChangeAspect="1"/>
          </p:cNvPicPr>
          <p:nvPr/>
        </p:nvPicPr>
        <p:blipFill>
          <a:blip r:embed="rId4"/>
          <a:stretch>
            <a:fillRect/>
          </a:stretch>
        </p:blipFill>
        <p:spPr>
          <a:xfrm>
            <a:off x="3962400" y="3383088"/>
            <a:ext cx="5050582" cy="3446776"/>
          </a:xfrm>
          <a:prstGeom prst="rect">
            <a:avLst/>
          </a:prstGeom>
          <a:ln>
            <a:solidFill>
              <a:schemeClr val="tx1"/>
            </a:solidFill>
          </a:ln>
        </p:spPr>
      </p:pic>
    </p:spTree>
    <p:extLst>
      <p:ext uri="{BB962C8B-B14F-4D97-AF65-F5344CB8AC3E}">
        <p14:creationId xmlns:p14="http://schemas.microsoft.com/office/powerpoint/2010/main" val="22465387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Georeference Existing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6</a:t>
            </a:fld>
            <a:endParaRPr lang="en-US"/>
          </a:p>
        </p:txBody>
      </p:sp>
      <p:pic>
        <p:nvPicPr>
          <p:cNvPr id="2" name="Picture 1">
            <a:extLst>
              <a:ext uri="{FF2B5EF4-FFF2-40B4-BE49-F238E27FC236}">
                <a16:creationId xmlns:a16="http://schemas.microsoft.com/office/drawing/2014/main" id="{05FCCD4F-8495-4B21-AFAE-228E69997A15}"/>
              </a:ext>
            </a:extLst>
          </p:cNvPr>
          <p:cNvPicPr>
            <a:picLocks noChangeAspect="1"/>
          </p:cNvPicPr>
          <p:nvPr/>
        </p:nvPicPr>
        <p:blipFill rotWithShape="1">
          <a:blip r:embed="rId3"/>
          <a:srcRect l="22793"/>
          <a:stretch/>
        </p:blipFill>
        <p:spPr>
          <a:xfrm>
            <a:off x="4037990" y="2362200"/>
            <a:ext cx="5031105" cy="3023492"/>
          </a:xfrm>
          <a:prstGeom prst="rect">
            <a:avLst/>
          </a:prstGeom>
          <a:ln>
            <a:solidFill>
              <a:schemeClr val="tx1"/>
            </a:solidFill>
          </a:ln>
        </p:spPr>
      </p:pic>
      <p:sp>
        <p:nvSpPr>
          <p:cNvPr id="6" name="Text Box 5">
            <a:extLst>
              <a:ext uri="{FF2B5EF4-FFF2-40B4-BE49-F238E27FC236}">
                <a16:creationId xmlns:a16="http://schemas.microsoft.com/office/drawing/2014/main" id="{474311AB-7AFB-497E-8195-17496A86F73D}"/>
              </a:ext>
            </a:extLst>
          </p:cNvPr>
          <p:cNvSpPr txBox="1">
            <a:spLocks noChangeArrowheads="1"/>
          </p:cNvSpPr>
          <p:nvPr/>
        </p:nvSpPr>
        <p:spPr bwMode="auto">
          <a:xfrm>
            <a:off x="2984" y="1864944"/>
            <a:ext cx="4035616" cy="4093428"/>
          </a:xfrm>
          <a:prstGeom prst="rect">
            <a:avLst/>
          </a:prstGeom>
          <a:noFill/>
          <a:ln w="9525">
            <a:noFill/>
            <a:miter lim="800000"/>
            <a:headEnd/>
            <a:tailEnd/>
          </a:ln>
        </p:spPr>
        <p:txBody>
          <a:bodyPr wrap="square">
            <a:spAutoFit/>
          </a:bodyPr>
          <a:lstStyle/>
          <a:p>
            <a:pPr>
              <a:spcBef>
                <a:spcPct val="50000"/>
              </a:spcBef>
            </a:pPr>
            <a:r>
              <a:rPr lang="en-US" sz="2000" dirty="0"/>
              <a:t>Georeferencing only subbasin elements results in a basin model like the one in this figure. Reach and junction elements will remain in the original location while the subbasin elements/icons will move to the polygon locations from the shapefile </a:t>
            </a:r>
          </a:p>
          <a:p>
            <a:pPr marL="342900" indent="-342900">
              <a:spcBef>
                <a:spcPct val="50000"/>
              </a:spcBef>
              <a:buFont typeface="Arial" panose="020B0604020202020204" pitchFamily="34" charset="0"/>
              <a:buChar char="•"/>
            </a:pPr>
            <a:r>
              <a:rPr lang="en-US" sz="2000" dirty="0"/>
              <a:t>You can manually move the reach and junction elements</a:t>
            </a:r>
          </a:p>
          <a:p>
            <a:pPr marL="342900" indent="-342900">
              <a:spcBef>
                <a:spcPct val="50000"/>
              </a:spcBef>
              <a:buFont typeface="Arial" panose="020B0604020202020204" pitchFamily="34" charset="0"/>
              <a:buChar char="•"/>
            </a:pPr>
            <a:r>
              <a:rPr lang="en-US" sz="2000" dirty="0"/>
              <a:t>Or run </a:t>
            </a:r>
            <a:r>
              <a:rPr lang="en-US" sz="2000" b="1" dirty="0" err="1"/>
              <a:t>Georeference</a:t>
            </a:r>
            <a:r>
              <a:rPr lang="en-US" sz="2000" b="1" dirty="0"/>
              <a:t> Existing Elements </a:t>
            </a:r>
            <a:r>
              <a:rPr lang="en-US" sz="2000" dirty="0"/>
              <a:t>again and georeference the reach elements</a:t>
            </a:r>
          </a:p>
        </p:txBody>
      </p:sp>
    </p:spTree>
    <p:extLst>
      <p:ext uri="{BB962C8B-B14F-4D97-AF65-F5344CB8AC3E}">
        <p14:creationId xmlns:p14="http://schemas.microsoft.com/office/powerpoint/2010/main" val="217706874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r>
              <a:rPr lang="en-US" dirty="0"/>
              <a:t>Split Subbasin and Reach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60</a:t>
            </a:fld>
            <a:endParaRPr lang="en-US"/>
          </a:p>
        </p:txBody>
      </p:sp>
      <p:sp>
        <p:nvSpPr>
          <p:cNvPr id="5" name="Text Box 5"/>
          <p:cNvSpPr txBox="1">
            <a:spLocks noChangeArrowheads="1"/>
          </p:cNvSpPr>
          <p:nvPr/>
        </p:nvSpPr>
        <p:spPr bwMode="auto">
          <a:xfrm>
            <a:off x="28136" y="2105561"/>
            <a:ext cx="3124200" cy="1477328"/>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Split works on reaches too</a:t>
            </a:r>
          </a:p>
          <a:p>
            <a:pPr marL="342900" indent="-342900">
              <a:spcBef>
                <a:spcPct val="50000"/>
              </a:spcBef>
              <a:buFont typeface="Arial" panose="020B0604020202020204" pitchFamily="34" charset="0"/>
              <a:buChar char="•"/>
            </a:pPr>
            <a:r>
              <a:rPr lang="en-US" sz="2000" dirty="0"/>
              <a:t>Zoom in and make sure you click on a reach line</a:t>
            </a:r>
          </a:p>
        </p:txBody>
      </p:sp>
      <p:pic>
        <p:nvPicPr>
          <p:cNvPr id="2" name="Picture 1">
            <a:extLst>
              <a:ext uri="{FF2B5EF4-FFF2-40B4-BE49-F238E27FC236}">
                <a16:creationId xmlns:a16="http://schemas.microsoft.com/office/drawing/2014/main" id="{4D658CB6-9528-4116-B5C5-851815E48722}"/>
              </a:ext>
            </a:extLst>
          </p:cNvPr>
          <p:cNvPicPr>
            <a:picLocks noChangeAspect="1"/>
          </p:cNvPicPr>
          <p:nvPr/>
        </p:nvPicPr>
        <p:blipFill>
          <a:blip r:embed="rId3"/>
          <a:stretch>
            <a:fillRect/>
          </a:stretch>
        </p:blipFill>
        <p:spPr>
          <a:xfrm>
            <a:off x="3244733" y="2003504"/>
            <a:ext cx="5442067" cy="4389876"/>
          </a:xfrm>
          <a:prstGeom prst="rect">
            <a:avLst/>
          </a:prstGeom>
          <a:ln>
            <a:solidFill>
              <a:schemeClr val="tx1"/>
            </a:solidFill>
          </a:ln>
        </p:spPr>
      </p:pic>
    </p:spTree>
    <p:extLst>
      <p:ext uri="{BB962C8B-B14F-4D97-AF65-F5344CB8AC3E}">
        <p14:creationId xmlns:p14="http://schemas.microsoft.com/office/powerpoint/2010/main" val="234153529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dirty="0" err="1"/>
              <a:t>Georeference</a:t>
            </a:r>
            <a:r>
              <a:rPr lang="en-US" dirty="0"/>
              <a:t> Elements using Shapefiles</a:t>
            </a:r>
          </a:p>
          <a:p>
            <a:r>
              <a:rPr lang="en-US" dirty="0"/>
              <a:t>Terrain Data and other Helpful GIS Datasets</a:t>
            </a:r>
          </a:p>
          <a:p>
            <a:r>
              <a:rPr lang="en-US" dirty="0"/>
              <a:t>HEC-HMS GIS Data Management</a:t>
            </a:r>
          </a:p>
          <a:p>
            <a:r>
              <a:rPr lang="en-US" dirty="0"/>
              <a:t>Building Walls and Burning Streams</a:t>
            </a:r>
          </a:p>
          <a:p>
            <a:r>
              <a:rPr lang="en-US" dirty="0"/>
              <a:t>Automated Subbasin and Reach Delineation</a:t>
            </a:r>
          </a:p>
          <a:p>
            <a:r>
              <a:rPr lang="en-US" dirty="0"/>
              <a:t>Customize Subbasin Reach Delineation</a:t>
            </a:r>
          </a:p>
          <a:p>
            <a:r>
              <a:rPr lang="en-US" b="1" dirty="0"/>
              <a:t>Element Naming and Connectivity</a:t>
            </a:r>
          </a:p>
          <a:p>
            <a:r>
              <a:rPr lang="en-US"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61</a:t>
            </a:fld>
            <a:endParaRPr lang="en-US"/>
          </a:p>
        </p:txBody>
      </p:sp>
    </p:spTree>
    <p:extLst>
      <p:ext uri="{BB962C8B-B14F-4D97-AF65-F5344CB8AC3E}">
        <p14:creationId xmlns:p14="http://schemas.microsoft.com/office/powerpoint/2010/main" val="41153328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pPr eaLnBrk="1" hangingPunct="1"/>
            <a:r>
              <a:rPr lang="en-US" dirty="0"/>
              <a:t>Renaming Basin Model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62</a:t>
            </a:fld>
            <a:endParaRPr lang="en-US"/>
          </a:p>
        </p:txBody>
      </p:sp>
      <p:pic>
        <p:nvPicPr>
          <p:cNvPr id="5122"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2057400"/>
            <a:ext cx="3141742" cy="353600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6" name="Text Box 5"/>
          <p:cNvSpPr txBox="1">
            <a:spLocks noChangeArrowheads="1"/>
          </p:cNvSpPr>
          <p:nvPr/>
        </p:nvSpPr>
        <p:spPr bwMode="auto">
          <a:xfrm>
            <a:off x="28136" y="1751551"/>
            <a:ext cx="5638800" cy="466281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200" dirty="0"/>
              <a:t>Rename basin model elements after the delineation process is complete</a:t>
            </a:r>
          </a:p>
          <a:p>
            <a:pPr marL="342900" indent="-342900">
              <a:spcBef>
                <a:spcPct val="50000"/>
              </a:spcBef>
              <a:buFont typeface="Arial" panose="020B0604020202020204" pitchFamily="34" charset="0"/>
              <a:buChar char="•"/>
            </a:pPr>
            <a:r>
              <a:rPr lang="en-US" sz="2200" dirty="0"/>
              <a:t>Right click on an element name in the Watershed Explorer and choose the </a:t>
            </a:r>
            <a:r>
              <a:rPr lang="en-US" sz="2200" b="1" dirty="0"/>
              <a:t>Rename…</a:t>
            </a:r>
            <a:r>
              <a:rPr lang="en-US" sz="2200" dirty="0"/>
              <a:t> option</a:t>
            </a:r>
          </a:p>
          <a:p>
            <a:pPr marL="342900" indent="-342900">
              <a:spcBef>
                <a:spcPct val="50000"/>
              </a:spcBef>
              <a:buFont typeface="Arial" panose="020B0604020202020204" pitchFamily="34" charset="0"/>
              <a:buChar char="•"/>
            </a:pPr>
            <a:r>
              <a:rPr lang="en-US" sz="2200" dirty="0"/>
              <a:t>Use descriptive names for elements;  GIS actions can still be applied after elements are renamed</a:t>
            </a:r>
          </a:p>
          <a:p>
            <a:pPr marL="342900" indent="-342900">
              <a:spcBef>
                <a:spcPct val="50000"/>
              </a:spcBef>
              <a:buFont typeface="Arial" panose="020B0604020202020204" pitchFamily="34" charset="0"/>
              <a:buChar char="•"/>
            </a:pPr>
            <a:r>
              <a:rPr lang="en-US" sz="2200" dirty="0"/>
              <a:t>A global rename option is available by right clicking on the basin model name in the Watershed Explorer and choosing Rename Basin Elements</a:t>
            </a:r>
          </a:p>
        </p:txBody>
      </p:sp>
    </p:spTree>
    <p:extLst>
      <p:ext uri="{BB962C8B-B14F-4D97-AF65-F5344CB8AC3E}">
        <p14:creationId xmlns:p14="http://schemas.microsoft.com/office/powerpoint/2010/main" val="171092482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pPr eaLnBrk="1" hangingPunct="1"/>
            <a:r>
              <a:rPr lang="en-US" dirty="0"/>
              <a:t>Renaming Basin Model Elements</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63</a:t>
            </a:fld>
            <a:endParaRPr lang="en-US"/>
          </a:p>
        </p:txBody>
      </p:sp>
      <p:sp>
        <p:nvSpPr>
          <p:cNvPr id="6" name="Text Box 5"/>
          <p:cNvSpPr txBox="1">
            <a:spLocks noChangeArrowheads="1"/>
          </p:cNvSpPr>
          <p:nvPr/>
        </p:nvSpPr>
        <p:spPr bwMode="auto">
          <a:xfrm>
            <a:off x="381000" y="2204416"/>
            <a:ext cx="4191000" cy="4154984"/>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400" dirty="0"/>
              <a:t>Descriptive names will aid others in applying the model</a:t>
            </a:r>
          </a:p>
          <a:p>
            <a:pPr marL="342900" indent="-342900">
              <a:spcBef>
                <a:spcPct val="50000"/>
              </a:spcBef>
              <a:buFont typeface="Arial" panose="020B0604020202020204" pitchFamily="34" charset="0"/>
              <a:buChar char="•"/>
            </a:pPr>
            <a:r>
              <a:rPr lang="en-US" sz="2400" dirty="0"/>
              <a:t>Use stream names, gage names, town names and other descriptions that are familiar</a:t>
            </a:r>
          </a:p>
          <a:p>
            <a:pPr marL="342900" indent="-342900">
              <a:spcBef>
                <a:spcPct val="50000"/>
              </a:spcBef>
              <a:buFont typeface="Arial" panose="020B0604020202020204" pitchFamily="34" charset="0"/>
              <a:buChar char="•"/>
            </a:pPr>
            <a:r>
              <a:rPr lang="en-US" sz="2400" dirty="0"/>
              <a:t>For larger models, incorporate a numbering system – Mahoning Creek S10</a:t>
            </a:r>
          </a:p>
        </p:txBody>
      </p:sp>
      <p:pic>
        <p:nvPicPr>
          <p:cNvPr id="2" name="Picture 1">
            <a:extLst>
              <a:ext uri="{FF2B5EF4-FFF2-40B4-BE49-F238E27FC236}">
                <a16:creationId xmlns:a16="http://schemas.microsoft.com/office/drawing/2014/main" id="{8345693B-77A7-4CA9-AF47-52C40F7F87AF}"/>
              </a:ext>
            </a:extLst>
          </p:cNvPr>
          <p:cNvPicPr>
            <a:picLocks noChangeAspect="1"/>
          </p:cNvPicPr>
          <p:nvPr/>
        </p:nvPicPr>
        <p:blipFill>
          <a:blip r:embed="rId3"/>
          <a:stretch>
            <a:fillRect/>
          </a:stretch>
        </p:blipFill>
        <p:spPr>
          <a:xfrm>
            <a:off x="5544155" y="2154438"/>
            <a:ext cx="2423419" cy="2030431"/>
          </a:xfrm>
          <a:prstGeom prst="rect">
            <a:avLst/>
          </a:prstGeom>
          <a:ln>
            <a:solidFill>
              <a:srgbClr val="000000"/>
            </a:solidFill>
          </a:ln>
        </p:spPr>
      </p:pic>
      <p:pic>
        <p:nvPicPr>
          <p:cNvPr id="3" name="Picture 2">
            <a:extLst>
              <a:ext uri="{FF2B5EF4-FFF2-40B4-BE49-F238E27FC236}">
                <a16:creationId xmlns:a16="http://schemas.microsoft.com/office/drawing/2014/main" id="{E8D4F1CA-CF9B-4DF9-AC83-7914CBA3597A}"/>
              </a:ext>
            </a:extLst>
          </p:cNvPr>
          <p:cNvPicPr>
            <a:picLocks noChangeAspect="1"/>
          </p:cNvPicPr>
          <p:nvPr/>
        </p:nvPicPr>
        <p:blipFill>
          <a:blip r:embed="rId4"/>
          <a:stretch>
            <a:fillRect/>
          </a:stretch>
        </p:blipFill>
        <p:spPr>
          <a:xfrm>
            <a:off x="5029200" y="4281908"/>
            <a:ext cx="3453331" cy="2030431"/>
          </a:xfrm>
          <a:prstGeom prst="rect">
            <a:avLst/>
          </a:prstGeom>
          <a:noFill/>
          <a:ln>
            <a:solidFill>
              <a:srgbClr val="000000"/>
            </a:solidFill>
          </a:ln>
        </p:spPr>
      </p:pic>
    </p:spTree>
    <p:extLst>
      <p:ext uri="{BB962C8B-B14F-4D97-AF65-F5344CB8AC3E}">
        <p14:creationId xmlns:p14="http://schemas.microsoft.com/office/powerpoint/2010/main" val="407582607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pPr eaLnBrk="1" hangingPunct="1"/>
            <a:r>
              <a:rPr lang="en-US" dirty="0"/>
              <a:t>Hydrologic Element Connectivity</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64</a:t>
            </a:fld>
            <a:endParaRPr lang="en-US"/>
          </a:p>
        </p:txBody>
      </p:sp>
      <p:sp>
        <p:nvSpPr>
          <p:cNvPr id="6" name="Text Box 5"/>
          <p:cNvSpPr txBox="1">
            <a:spLocks noChangeArrowheads="1"/>
          </p:cNvSpPr>
          <p:nvPr/>
        </p:nvSpPr>
        <p:spPr bwMode="auto">
          <a:xfrm>
            <a:off x="0" y="2057400"/>
            <a:ext cx="3429000" cy="3785652"/>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400" dirty="0"/>
              <a:t>Quickly check element connectivity</a:t>
            </a:r>
          </a:p>
          <a:p>
            <a:pPr marL="342900" indent="-342900">
              <a:spcBef>
                <a:spcPct val="50000"/>
              </a:spcBef>
              <a:buFont typeface="Arial" panose="020B0604020202020204" pitchFamily="34" charset="0"/>
              <a:buChar char="•"/>
            </a:pPr>
            <a:r>
              <a:rPr lang="en-US" sz="2400" dirty="0"/>
              <a:t>Resort elements hydrologically from the Watershed Explorer</a:t>
            </a:r>
          </a:p>
          <a:p>
            <a:pPr marL="342900" indent="-342900">
              <a:spcBef>
                <a:spcPct val="50000"/>
              </a:spcBef>
              <a:buFont typeface="Arial" panose="020B0604020202020204" pitchFamily="34" charset="0"/>
              <a:buChar char="•"/>
            </a:pPr>
            <a:r>
              <a:rPr lang="en-US" sz="2400" dirty="0"/>
              <a:t>Select elements from upstream to downstream to verify connectivity</a:t>
            </a:r>
          </a:p>
        </p:txBody>
      </p:sp>
      <p:pic>
        <p:nvPicPr>
          <p:cNvPr id="3" name="Picture 2">
            <a:extLst>
              <a:ext uri="{FF2B5EF4-FFF2-40B4-BE49-F238E27FC236}">
                <a16:creationId xmlns:a16="http://schemas.microsoft.com/office/drawing/2014/main" id="{203C8567-0EE5-4207-BD95-125D1F02C05F}"/>
              </a:ext>
            </a:extLst>
          </p:cNvPr>
          <p:cNvPicPr>
            <a:picLocks noChangeAspect="1"/>
          </p:cNvPicPr>
          <p:nvPr/>
        </p:nvPicPr>
        <p:blipFill>
          <a:blip r:embed="rId3"/>
          <a:stretch>
            <a:fillRect/>
          </a:stretch>
        </p:blipFill>
        <p:spPr>
          <a:xfrm>
            <a:off x="3374279" y="2634768"/>
            <a:ext cx="5740846" cy="3308832"/>
          </a:xfrm>
          <a:prstGeom prst="rect">
            <a:avLst/>
          </a:prstGeom>
          <a:ln>
            <a:solidFill>
              <a:srgbClr val="000000"/>
            </a:solidFill>
          </a:ln>
        </p:spPr>
      </p:pic>
      <p:pic>
        <p:nvPicPr>
          <p:cNvPr id="2" name="Picture 1">
            <a:extLst>
              <a:ext uri="{FF2B5EF4-FFF2-40B4-BE49-F238E27FC236}">
                <a16:creationId xmlns:a16="http://schemas.microsoft.com/office/drawing/2014/main" id="{F9B71503-B3FA-4A4B-8D20-F5B003857853}"/>
              </a:ext>
            </a:extLst>
          </p:cNvPr>
          <p:cNvPicPr>
            <a:picLocks noChangeAspect="1"/>
          </p:cNvPicPr>
          <p:nvPr/>
        </p:nvPicPr>
        <p:blipFill>
          <a:blip r:embed="rId4"/>
          <a:stretch>
            <a:fillRect/>
          </a:stretch>
        </p:blipFill>
        <p:spPr>
          <a:xfrm>
            <a:off x="3319081" y="2205902"/>
            <a:ext cx="2899954" cy="1524000"/>
          </a:xfrm>
          <a:prstGeom prst="rect">
            <a:avLst/>
          </a:prstGeom>
          <a:ln>
            <a:solidFill>
              <a:srgbClr val="000000"/>
            </a:solidFill>
          </a:ln>
        </p:spPr>
      </p:pic>
      <p:sp>
        <p:nvSpPr>
          <p:cNvPr id="8" name="Rectangle 7">
            <a:extLst>
              <a:ext uri="{FF2B5EF4-FFF2-40B4-BE49-F238E27FC236}">
                <a16:creationId xmlns:a16="http://schemas.microsoft.com/office/drawing/2014/main" id="{AE005D4A-E006-44EB-AADD-94D478EB5A8D}"/>
              </a:ext>
            </a:extLst>
          </p:cNvPr>
          <p:cNvSpPr/>
          <p:nvPr/>
        </p:nvSpPr>
        <p:spPr>
          <a:xfrm>
            <a:off x="4465969" y="3501302"/>
            <a:ext cx="1753066"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E78EC6B9-2C03-FBE2-4462-DA442561ABD7}"/>
              </a:ext>
            </a:extLst>
          </p:cNvPr>
          <p:cNvSpPr/>
          <p:nvPr/>
        </p:nvSpPr>
        <p:spPr>
          <a:xfrm>
            <a:off x="3505200" y="5610880"/>
            <a:ext cx="1676400" cy="15240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6856755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pPr eaLnBrk="1" hangingPunct="1"/>
            <a:r>
              <a:rPr lang="en-US" dirty="0"/>
              <a:t>Check Drainage Area</a:t>
            </a:r>
          </a:p>
        </p:txBody>
      </p:sp>
      <p:sp>
        <p:nvSpPr>
          <p:cNvPr id="28676" name="Footer Placeholder 9"/>
          <p:cNvSpPr>
            <a:spLocks noGrp="1"/>
          </p:cNvSpPr>
          <p:nvPr>
            <p:ph type="ftr" sz="quarter" idx="11"/>
          </p:nvPr>
        </p:nvSpPr>
        <p:spPr>
          <a:noFill/>
        </p:spPr>
        <p:txBody>
          <a:bodyPr/>
          <a:lstStyle/>
          <a:p>
            <a:r>
              <a:rPr lang="en-US"/>
              <a:t>Hydrologic Engineering Center</a:t>
            </a:r>
          </a:p>
        </p:txBody>
      </p:sp>
      <p:sp>
        <p:nvSpPr>
          <p:cNvPr id="28675" name="Slide Number Placeholder 3"/>
          <p:cNvSpPr>
            <a:spLocks noGrp="1"/>
          </p:cNvSpPr>
          <p:nvPr>
            <p:ph type="sldNum" sz="quarter" idx="12"/>
          </p:nvPr>
        </p:nvSpPr>
        <p:spPr>
          <a:prstGeom prst="rect">
            <a:avLst/>
          </a:prstGeom>
        </p:spPr>
        <p:txBody>
          <a:bodyPr/>
          <a:lstStyle/>
          <a:p>
            <a:fld id="{ADAC985F-8A56-474B-AA92-79922EBF72BF}" type="slidenum">
              <a:rPr lang="en-US" smtClean="0"/>
              <a:pPr/>
              <a:t>65</a:t>
            </a:fld>
            <a:endParaRPr lang="en-US"/>
          </a:p>
        </p:txBody>
      </p:sp>
      <p:sp>
        <p:nvSpPr>
          <p:cNvPr id="6" name="Text Box 5"/>
          <p:cNvSpPr txBox="1">
            <a:spLocks noChangeArrowheads="1"/>
          </p:cNvSpPr>
          <p:nvPr/>
        </p:nvSpPr>
        <p:spPr bwMode="auto">
          <a:xfrm>
            <a:off x="457199" y="2044005"/>
            <a:ext cx="4343401" cy="138499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400" dirty="0"/>
              <a:t>Verify subbasin area matches published information</a:t>
            </a:r>
          </a:p>
          <a:p>
            <a:pPr marL="342900" indent="-342900">
              <a:spcBef>
                <a:spcPct val="50000"/>
              </a:spcBef>
              <a:buFont typeface="Arial" panose="020B0604020202020204" pitchFamily="34" charset="0"/>
              <a:buChar char="•"/>
            </a:pPr>
            <a:r>
              <a:rPr lang="en-US" sz="2400" dirty="0"/>
              <a:t>Use the global editor </a:t>
            </a:r>
          </a:p>
        </p:txBody>
      </p:sp>
      <p:pic>
        <p:nvPicPr>
          <p:cNvPr id="4" name="Picture 3">
            <a:extLst>
              <a:ext uri="{FF2B5EF4-FFF2-40B4-BE49-F238E27FC236}">
                <a16:creationId xmlns:a16="http://schemas.microsoft.com/office/drawing/2014/main" id="{C6CFA9A4-FD8E-4FFE-88F3-532B600FCDB5}"/>
              </a:ext>
            </a:extLst>
          </p:cNvPr>
          <p:cNvPicPr>
            <a:picLocks noChangeAspect="1"/>
          </p:cNvPicPr>
          <p:nvPr/>
        </p:nvPicPr>
        <p:blipFill>
          <a:blip r:embed="rId3"/>
          <a:stretch>
            <a:fillRect/>
          </a:stretch>
        </p:blipFill>
        <p:spPr>
          <a:xfrm>
            <a:off x="4786656" y="1905000"/>
            <a:ext cx="3900144" cy="2316208"/>
          </a:xfrm>
          <a:prstGeom prst="rect">
            <a:avLst/>
          </a:prstGeom>
        </p:spPr>
      </p:pic>
      <p:pic>
        <p:nvPicPr>
          <p:cNvPr id="5" name="Picture 4">
            <a:extLst>
              <a:ext uri="{FF2B5EF4-FFF2-40B4-BE49-F238E27FC236}">
                <a16:creationId xmlns:a16="http://schemas.microsoft.com/office/drawing/2014/main" id="{90E7C369-E9D0-4DB5-9E4C-FFE25C1FF576}"/>
              </a:ext>
            </a:extLst>
          </p:cNvPr>
          <p:cNvPicPr>
            <a:picLocks noChangeAspect="1"/>
          </p:cNvPicPr>
          <p:nvPr/>
        </p:nvPicPr>
        <p:blipFill>
          <a:blip r:embed="rId4"/>
          <a:stretch>
            <a:fillRect/>
          </a:stretch>
        </p:blipFill>
        <p:spPr>
          <a:xfrm>
            <a:off x="457200" y="3489095"/>
            <a:ext cx="8229600" cy="2975644"/>
          </a:xfrm>
          <a:prstGeom prst="rect">
            <a:avLst/>
          </a:prstGeom>
          <a:ln>
            <a:solidFill>
              <a:srgbClr val="000000"/>
            </a:solidFill>
          </a:ln>
        </p:spPr>
      </p:pic>
      <p:sp>
        <p:nvSpPr>
          <p:cNvPr id="8" name="Rectangle 7">
            <a:extLst>
              <a:ext uri="{FF2B5EF4-FFF2-40B4-BE49-F238E27FC236}">
                <a16:creationId xmlns:a16="http://schemas.microsoft.com/office/drawing/2014/main" id="{D5DB7433-566E-4AB7-BA20-8EC0D9CBE126}"/>
              </a:ext>
            </a:extLst>
          </p:cNvPr>
          <p:cNvSpPr/>
          <p:nvPr/>
        </p:nvSpPr>
        <p:spPr>
          <a:xfrm>
            <a:off x="914400" y="5710606"/>
            <a:ext cx="1828800" cy="12268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890838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4F24-8195-4B25-829D-095D63227BC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9F322B0-0629-4DA0-A4AC-0D1CCAEB4D9D}"/>
              </a:ext>
            </a:extLst>
          </p:cNvPr>
          <p:cNvSpPr>
            <a:spLocks noGrp="1"/>
          </p:cNvSpPr>
          <p:nvPr>
            <p:ph idx="1"/>
          </p:nvPr>
        </p:nvSpPr>
        <p:spPr/>
        <p:txBody>
          <a:bodyPr>
            <a:normAutofit fontScale="92500" lnSpcReduction="10000"/>
          </a:bodyPr>
          <a:lstStyle/>
          <a:p>
            <a:r>
              <a:rPr lang="en-US" dirty="0" err="1"/>
              <a:t>Georeference</a:t>
            </a:r>
            <a:r>
              <a:rPr lang="en-US" dirty="0"/>
              <a:t> Elements using Shapefiles</a:t>
            </a:r>
          </a:p>
          <a:p>
            <a:r>
              <a:rPr lang="en-US" dirty="0"/>
              <a:t>Terrain Data and other Helpful GIS Datasets</a:t>
            </a:r>
          </a:p>
          <a:p>
            <a:r>
              <a:rPr lang="en-US" dirty="0"/>
              <a:t>HEC-HMS GIS Data Management</a:t>
            </a:r>
          </a:p>
          <a:p>
            <a:r>
              <a:rPr lang="en-US" dirty="0"/>
              <a:t>Building Walls and Burning Streams</a:t>
            </a:r>
          </a:p>
          <a:p>
            <a:r>
              <a:rPr lang="en-US" dirty="0"/>
              <a:t>Automated Subbasin and Reach Delineation</a:t>
            </a:r>
          </a:p>
          <a:p>
            <a:r>
              <a:rPr lang="en-US" dirty="0"/>
              <a:t>Customize Subbasin Reach Delineation</a:t>
            </a:r>
          </a:p>
          <a:p>
            <a:r>
              <a:rPr lang="en-US" dirty="0"/>
              <a:t>Element Naming and Connectivity</a:t>
            </a:r>
          </a:p>
          <a:p>
            <a:r>
              <a:rPr lang="en-US" b="1" dirty="0"/>
              <a:t>Subbasin Discretization</a:t>
            </a:r>
          </a:p>
        </p:txBody>
      </p:sp>
      <p:sp>
        <p:nvSpPr>
          <p:cNvPr id="4" name="Footer Placeholder 3">
            <a:extLst>
              <a:ext uri="{FF2B5EF4-FFF2-40B4-BE49-F238E27FC236}">
                <a16:creationId xmlns:a16="http://schemas.microsoft.com/office/drawing/2014/main" id="{97007CBA-DD59-4F39-A214-FEC4BD25A0FC}"/>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660E8A47-CC80-4849-BB54-9958AEAE187B}"/>
              </a:ext>
            </a:extLst>
          </p:cNvPr>
          <p:cNvSpPr>
            <a:spLocks noGrp="1"/>
          </p:cNvSpPr>
          <p:nvPr>
            <p:ph type="sldNum" sz="quarter" idx="12"/>
          </p:nvPr>
        </p:nvSpPr>
        <p:spPr/>
        <p:txBody>
          <a:bodyPr/>
          <a:lstStyle/>
          <a:p>
            <a:fld id="{866D7F9A-4F93-4AD8-A546-1A6497458D76}" type="slidenum">
              <a:rPr lang="en-US" smtClean="0"/>
              <a:pPr/>
              <a:t>66</a:t>
            </a:fld>
            <a:endParaRPr lang="en-US"/>
          </a:p>
        </p:txBody>
      </p:sp>
    </p:spTree>
    <p:extLst>
      <p:ext uri="{BB962C8B-B14F-4D97-AF65-F5344CB8AC3E}">
        <p14:creationId xmlns:p14="http://schemas.microsoft.com/office/powerpoint/2010/main" val="155912342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a:t>Subbasin Discretization</a:t>
            </a:r>
          </a:p>
        </p:txBody>
      </p:sp>
      <p:sp>
        <p:nvSpPr>
          <p:cNvPr id="34820" name="Footer Placeholder 6"/>
          <p:cNvSpPr>
            <a:spLocks noGrp="1"/>
          </p:cNvSpPr>
          <p:nvPr>
            <p:ph type="ftr" sz="quarter" idx="11"/>
          </p:nvPr>
        </p:nvSpPr>
        <p:spPr>
          <a:noFill/>
        </p:spPr>
        <p:txBody>
          <a:bodyPr/>
          <a:lstStyle/>
          <a:p>
            <a:r>
              <a:rPr lang="en-US"/>
              <a:t>Hydrologic Engineering Center</a:t>
            </a:r>
          </a:p>
        </p:txBody>
      </p:sp>
      <p:sp>
        <p:nvSpPr>
          <p:cNvPr id="34819" name="Slide Number Placeholder 5"/>
          <p:cNvSpPr>
            <a:spLocks noGrp="1"/>
          </p:cNvSpPr>
          <p:nvPr>
            <p:ph type="sldNum" sz="quarter" idx="12"/>
          </p:nvPr>
        </p:nvSpPr>
        <p:spPr>
          <a:prstGeom prst="rect">
            <a:avLst/>
          </a:prstGeom>
        </p:spPr>
        <p:txBody>
          <a:bodyPr/>
          <a:lstStyle/>
          <a:p>
            <a:fld id="{C9063A65-C383-45EC-BBD5-647BF1BACEE5}" type="slidenum">
              <a:rPr lang="en-US" smtClean="0"/>
              <a:pPr/>
              <a:t>67</a:t>
            </a:fld>
            <a:endParaRPr lang="en-US"/>
          </a:p>
        </p:txBody>
      </p:sp>
      <p:sp>
        <p:nvSpPr>
          <p:cNvPr id="8" name="Text Box 5"/>
          <p:cNvSpPr txBox="1">
            <a:spLocks noChangeArrowheads="1"/>
          </p:cNvSpPr>
          <p:nvPr/>
        </p:nvSpPr>
        <p:spPr bwMode="auto">
          <a:xfrm>
            <a:off x="161736" y="2090666"/>
            <a:ext cx="4315264" cy="4247317"/>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The Discretization method divides subbasin elements into smaller units</a:t>
            </a:r>
          </a:p>
          <a:p>
            <a:pPr marL="342900" indent="-342900">
              <a:spcBef>
                <a:spcPct val="50000"/>
              </a:spcBef>
              <a:buFont typeface="Arial" panose="020B0604020202020204" pitchFamily="34" charset="0"/>
              <a:buChar char="•"/>
            </a:pPr>
            <a:r>
              <a:rPr lang="en-US" sz="2000" dirty="0"/>
              <a:t>The “None” method implies basin average modeling</a:t>
            </a:r>
          </a:p>
          <a:p>
            <a:pPr marL="342900" indent="-342900">
              <a:spcBef>
                <a:spcPct val="50000"/>
              </a:spcBef>
              <a:buFont typeface="Arial" panose="020B0604020202020204" pitchFamily="34" charset="0"/>
              <a:buChar char="•"/>
            </a:pPr>
            <a:r>
              <a:rPr lang="en-US" sz="2000" b="1" dirty="0"/>
              <a:t>Gridded</a:t>
            </a:r>
            <a:r>
              <a:rPr lang="en-US" sz="2000" dirty="0"/>
              <a:t> meteorologic and subbasin methods required either the </a:t>
            </a:r>
            <a:r>
              <a:rPr lang="en-US" sz="2000" b="1" dirty="0"/>
              <a:t>Structured</a:t>
            </a:r>
            <a:r>
              <a:rPr lang="en-US" sz="2000" dirty="0"/>
              <a:t> or </a:t>
            </a:r>
            <a:r>
              <a:rPr lang="en-US" sz="2000" b="1" dirty="0"/>
              <a:t>Unstructured</a:t>
            </a:r>
            <a:r>
              <a:rPr lang="en-US" sz="2000" dirty="0"/>
              <a:t> methods</a:t>
            </a:r>
          </a:p>
          <a:p>
            <a:pPr marL="342900" indent="-342900">
              <a:spcBef>
                <a:spcPct val="50000"/>
              </a:spcBef>
              <a:buFont typeface="Arial" panose="020B0604020202020204" pitchFamily="34" charset="0"/>
              <a:buChar char="•"/>
            </a:pPr>
            <a:r>
              <a:rPr lang="en-US" sz="2000" dirty="0"/>
              <a:t>The File-Specified method is required to link to the older *.Mod file format or to link to the new structured and unstructured files</a:t>
            </a:r>
          </a:p>
        </p:txBody>
      </p:sp>
      <p:pic>
        <p:nvPicPr>
          <p:cNvPr id="2" name="Picture 1">
            <a:extLst>
              <a:ext uri="{FF2B5EF4-FFF2-40B4-BE49-F238E27FC236}">
                <a16:creationId xmlns:a16="http://schemas.microsoft.com/office/drawing/2014/main" id="{2B87F8D7-F87B-4130-837F-5B5A39E89E69}"/>
              </a:ext>
            </a:extLst>
          </p:cNvPr>
          <p:cNvPicPr>
            <a:picLocks noChangeAspect="1"/>
          </p:cNvPicPr>
          <p:nvPr/>
        </p:nvPicPr>
        <p:blipFill>
          <a:blip r:embed="rId3"/>
          <a:stretch>
            <a:fillRect/>
          </a:stretch>
        </p:blipFill>
        <p:spPr>
          <a:xfrm>
            <a:off x="4677175" y="2141388"/>
            <a:ext cx="4000000" cy="3838095"/>
          </a:xfrm>
          <a:prstGeom prst="rect">
            <a:avLst/>
          </a:prstGeom>
          <a:ln>
            <a:solidFill>
              <a:schemeClr val="tx1"/>
            </a:solidFill>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a:t>Subbasin Discretization</a:t>
            </a:r>
          </a:p>
        </p:txBody>
      </p:sp>
      <p:sp>
        <p:nvSpPr>
          <p:cNvPr id="34820" name="Footer Placeholder 6"/>
          <p:cNvSpPr>
            <a:spLocks noGrp="1"/>
          </p:cNvSpPr>
          <p:nvPr>
            <p:ph type="ftr" sz="quarter" idx="11"/>
          </p:nvPr>
        </p:nvSpPr>
        <p:spPr>
          <a:noFill/>
        </p:spPr>
        <p:txBody>
          <a:bodyPr/>
          <a:lstStyle/>
          <a:p>
            <a:r>
              <a:rPr lang="en-US"/>
              <a:t>Hydrologic Engineering Center</a:t>
            </a:r>
          </a:p>
        </p:txBody>
      </p:sp>
      <p:sp>
        <p:nvSpPr>
          <p:cNvPr id="34819" name="Slide Number Placeholder 5"/>
          <p:cNvSpPr>
            <a:spLocks noGrp="1"/>
          </p:cNvSpPr>
          <p:nvPr>
            <p:ph type="sldNum" sz="quarter" idx="12"/>
          </p:nvPr>
        </p:nvSpPr>
        <p:spPr>
          <a:prstGeom prst="rect">
            <a:avLst/>
          </a:prstGeom>
        </p:spPr>
        <p:txBody>
          <a:bodyPr/>
          <a:lstStyle/>
          <a:p>
            <a:fld id="{C9063A65-C383-45EC-BBD5-647BF1BACEE5}" type="slidenum">
              <a:rPr lang="en-US" smtClean="0"/>
              <a:pPr/>
              <a:t>68</a:t>
            </a:fld>
            <a:endParaRPr lang="en-US"/>
          </a:p>
        </p:txBody>
      </p:sp>
      <p:sp>
        <p:nvSpPr>
          <p:cNvPr id="8" name="Text Box 5"/>
          <p:cNvSpPr txBox="1">
            <a:spLocks noChangeArrowheads="1"/>
          </p:cNvSpPr>
          <p:nvPr/>
        </p:nvSpPr>
        <p:spPr bwMode="auto">
          <a:xfrm>
            <a:off x="161736" y="2090666"/>
            <a:ext cx="4315264" cy="255454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The </a:t>
            </a:r>
            <a:r>
              <a:rPr lang="en-US" sz="2000" b="1" dirty="0"/>
              <a:t>Structured</a:t>
            </a:r>
            <a:r>
              <a:rPr lang="en-US" sz="2000" dirty="0"/>
              <a:t> discretization method is used to generate a SHG or UTM grid </a:t>
            </a:r>
          </a:p>
          <a:p>
            <a:pPr marL="342900" indent="-342900">
              <a:spcBef>
                <a:spcPct val="50000"/>
              </a:spcBef>
              <a:buFont typeface="Arial" panose="020B0604020202020204" pitchFamily="34" charset="0"/>
              <a:buChar char="•"/>
            </a:pPr>
            <a:r>
              <a:rPr lang="en-US" sz="2000" dirty="0"/>
              <a:t>The </a:t>
            </a:r>
            <a:r>
              <a:rPr lang="en-US" sz="2000" b="1" dirty="0"/>
              <a:t>Unstructured</a:t>
            </a:r>
            <a:r>
              <a:rPr lang="en-US" sz="2000" dirty="0"/>
              <a:t> discretization method is used when importing a 2D mesh from HEC-RAS</a:t>
            </a:r>
          </a:p>
          <a:p>
            <a:pPr>
              <a:spcBef>
                <a:spcPct val="50000"/>
              </a:spcBef>
            </a:pPr>
            <a:endParaRPr lang="en-US" sz="2000" dirty="0"/>
          </a:p>
        </p:txBody>
      </p:sp>
      <p:pic>
        <p:nvPicPr>
          <p:cNvPr id="2" name="Picture 1">
            <a:extLst>
              <a:ext uri="{FF2B5EF4-FFF2-40B4-BE49-F238E27FC236}">
                <a16:creationId xmlns:a16="http://schemas.microsoft.com/office/drawing/2014/main" id="{2B87F8D7-F87B-4130-837F-5B5A39E89E69}"/>
              </a:ext>
            </a:extLst>
          </p:cNvPr>
          <p:cNvPicPr>
            <a:picLocks noChangeAspect="1"/>
          </p:cNvPicPr>
          <p:nvPr/>
        </p:nvPicPr>
        <p:blipFill>
          <a:blip r:embed="rId3"/>
          <a:stretch>
            <a:fillRect/>
          </a:stretch>
        </p:blipFill>
        <p:spPr>
          <a:xfrm>
            <a:off x="4677175" y="2141388"/>
            <a:ext cx="4000000" cy="3838095"/>
          </a:xfrm>
          <a:prstGeom prst="rect">
            <a:avLst/>
          </a:prstGeom>
          <a:ln>
            <a:solidFill>
              <a:schemeClr val="tx1"/>
            </a:solidFill>
          </a:ln>
        </p:spPr>
      </p:pic>
    </p:spTree>
    <p:extLst>
      <p:ext uri="{BB962C8B-B14F-4D97-AF65-F5344CB8AC3E}">
        <p14:creationId xmlns:p14="http://schemas.microsoft.com/office/powerpoint/2010/main" val="27391708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a:t>Subbasin Discretization</a:t>
            </a:r>
          </a:p>
        </p:txBody>
      </p:sp>
      <p:sp>
        <p:nvSpPr>
          <p:cNvPr id="34820" name="Footer Placeholder 6"/>
          <p:cNvSpPr>
            <a:spLocks noGrp="1"/>
          </p:cNvSpPr>
          <p:nvPr>
            <p:ph type="ftr" sz="quarter" idx="11"/>
          </p:nvPr>
        </p:nvSpPr>
        <p:spPr>
          <a:noFill/>
        </p:spPr>
        <p:txBody>
          <a:bodyPr/>
          <a:lstStyle/>
          <a:p>
            <a:r>
              <a:rPr lang="en-US"/>
              <a:t>Hydrologic Engineering Center</a:t>
            </a:r>
          </a:p>
        </p:txBody>
      </p:sp>
      <p:sp>
        <p:nvSpPr>
          <p:cNvPr id="34819" name="Slide Number Placeholder 5"/>
          <p:cNvSpPr>
            <a:spLocks noGrp="1"/>
          </p:cNvSpPr>
          <p:nvPr>
            <p:ph type="sldNum" sz="quarter" idx="12"/>
          </p:nvPr>
        </p:nvSpPr>
        <p:spPr>
          <a:prstGeom prst="rect">
            <a:avLst/>
          </a:prstGeom>
        </p:spPr>
        <p:txBody>
          <a:bodyPr/>
          <a:lstStyle/>
          <a:p>
            <a:fld id="{C9063A65-C383-45EC-BBD5-647BF1BACEE5}" type="slidenum">
              <a:rPr lang="en-US" smtClean="0"/>
              <a:pPr/>
              <a:t>69</a:t>
            </a:fld>
            <a:endParaRPr lang="en-US"/>
          </a:p>
        </p:txBody>
      </p:sp>
      <p:sp>
        <p:nvSpPr>
          <p:cNvPr id="8" name="Text Box 5"/>
          <p:cNvSpPr txBox="1">
            <a:spLocks noChangeArrowheads="1"/>
          </p:cNvSpPr>
          <p:nvPr/>
        </p:nvSpPr>
        <p:spPr bwMode="auto">
          <a:xfrm>
            <a:off x="209581" y="2014896"/>
            <a:ext cx="4200000" cy="4431983"/>
          </a:xfrm>
          <a:prstGeom prst="rect">
            <a:avLst/>
          </a:prstGeom>
          <a:noFill/>
          <a:ln w="9525">
            <a:noFill/>
            <a:miter lim="800000"/>
            <a:headEnd/>
            <a:tailEnd/>
          </a:ln>
        </p:spPr>
        <p:txBody>
          <a:bodyPr wrap="square">
            <a:spAutoFit/>
          </a:bodyPr>
          <a:lstStyle/>
          <a:p>
            <a:pPr>
              <a:spcBef>
                <a:spcPct val="50000"/>
              </a:spcBef>
            </a:pPr>
            <a:r>
              <a:rPr lang="en-US" sz="2400" dirty="0"/>
              <a:t>Structured Discretization</a:t>
            </a:r>
          </a:p>
          <a:p>
            <a:pPr marL="342900" indent="-342900">
              <a:spcBef>
                <a:spcPct val="50000"/>
              </a:spcBef>
              <a:buFont typeface="Arial" panose="020B0604020202020204" pitchFamily="34" charset="0"/>
              <a:buChar char="•"/>
            </a:pPr>
            <a:r>
              <a:rPr lang="en-US" sz="2000" dirty="0"/>
              <a:t>Choose the </a:t>
            </a:r>
            <a:r>
              <a:rPr lang="en-US" sz="2000" b="1" dirty="0"/>
              <a:t>Projection</a:t>
            </a:r>
            <a:r>
              <a:rPr lang="en-US" sz="2000" dirty="0"/>
              <a:t>, SHG or UTM</a:t>
            </a:r>
          </a:p>
          <a:p>
            <a:pPr marL="342900" indent="-342900">
              <a:spcBef>
                <a:spcPct val="50000"/>
              </a:spcBef>
              <a:buFont typeface="Arial" panose="020B0604020202020204" pitchFamily="34" charset="0"/>
              <a:buChar char="•"/>
            </a:pPr>
            <a:r>
              <a:rPr lang="en-US" sz="2000" dirty="0"/>
              <a:t>Choose the </a:t>
            </a:r>
            <a:r>
              <a:rPr lang="en-US" sz="2000" b="1" dirty="0"/>
              <a:t>Cell size </a:t>
            </a:r>
            <a:r>
              <a:rPr lang="en-US" sz="2000" dirty="0"/>
              <a:t>(</a:t>
            </a:r>
            <a:r>
              <a:rPr lang="en-US" dirty="0"/>
              <a:t>50, 100, 200, 500, 1000, 2000, 5000, or 10000)</a:t>
            </a:r>
          </a:p>
          <a:p>
            <a:pPr marL="342900" indent="-342900">
              <a:spcBef>
                <a:spcPct val="50000"/>
              </a:spcBef>
              <a:buFont typeface="Arial" panose="020B0604020202020204" pitchFamily="34" charset="0"/>
              <a:buChar char="•"/>
            </a:pPr>
            <a:r>
              <a:rPr lang="en-US" sz="2000" dirty="0"/>
              <a:t>The program will Compute the structured grid, cell area, and travel length</a:t>
            </a:r>
          </a:p>
          <a:p>
            <a:pPr marL="342900" indent="-342900">
              <a:spcBef>
                <a:spcPct val="50000"/>
              </a:spcBef>
              <a:buFont typeface="Arial" panose="020B0604020202020204" pitchFamily="34" charset="0"/>
              <a:buChar char="•"/>
            </a:pPr>
            <a:r>
              <a:rPr lang="en-US" sz="2000" dirty="0"/>
              <a:t>Travel length is computed as the average value per grid cell using the flow direction grid and computed flow paths</a:t>
            </a:r>
          </a:p>
        </p:txBody>
      </p:sp>
      <p:pic>
        <p:nvPicPr>
          <p:cNvPr id="4" name="Picture 3">
            <a:extLst>
              <a:ext uri="{FF2B5EF4-FFF2-40B4-BE49-F238E27FC236}">
                <a16:creationId xmlns:a16="http://schemas.microsoft.com/office/drawing/2014/main" id="{59237894-2671-4BC7-BB20-9CD778DFA096}"/>
              </a:ext>
            </a:extLst>
          </p:cNvPr>
          <p:cNvPicPr>
            <a:picLocks noChangeAspect="1"/>
          </p:cNvPicPr>
          <p:nvPr/>
        </p:nvPicPr>
        <p:blipFill>
          <a:blip r:embed="rId3"/>
          <a:stretch>
            <a:fillRect/>
          </a:stretch>
        </p:blipFill>
        <p:spPr>
          <a:xfrm>
            <a:off x="4950756" y="2609206"/>
            <a:ext cx="3704762" cy="4038095"/>
          </a:xfrm>
          <a:prstGeom prst="rect">
            <a:avLst/>
          </a:prstGeom>
          <a:ln>
            <a:solidFill>
              <a:schemeClr val="tx1"/>
            </a:solidFill>
          </a:ln>
        </p:spPr>
      </p:pic>
      <p:pic>
        <p:nvPicPr>
          <p:cNvPr id="3" name="Picture 2">
            <a:extLst>
              <a:ext uri="{FF2B5EF4-FFF2-40B4-BE49-F238E27FC236}">
                <a16:creationId xmlns:a16="http://schemas.microsoft.com/office/drawing/2014/main" id="{27FECD9C-5885-40CA-8337-A2310159D823}"/>
              </a:ext>
            </a:extLst>
          </p:cNvPr>
          <p:cNvPicPr>
            <a:picLocks noChangeAspect="1"/>
          </p:cNvPicPr>
          <p:nvPr/>
        </p:nvPicPr>
        <p:blipFill>
          <a:blip r:embed="rId4"/>
          <a:stretch>
            <a:fillRect/>
          </a:stretch>
        </p:blipFill>
        <p:spPr>
          <a:xfrm>
            <a:off x="4161962" y="1838524"/>
            <a:ext cx="4200000" cy="1590476"/>
          </a:xfrm>
          <a:prstGeom prst="rect">
            <a:avLst/>
          </a:prstGeom>
          <a:ln>
            <a:solidFill>
              <a:schemeClr val="tx1"/>
            </a:solidFill>
          </a:ln>
        </p:spPr>
      </p:pic>
    </p:spTree>
    <p:extLst>
      <p:ext uri="{BB962C8B-B14F-4D97-AF65-F5344CB8AC3E}">
        <p14:creationId xmlns:p14="http://schemas.microsoft.com/office/powerpoint/2010/main" val="4056690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046872"/>
            <a:ext cx="9144000" cy="858128"/>
          </a:xfrm>
        </p:spPr>
        <p:txBody>
          <a:bodyPr>
            <a:normAutofit fontScale="90000"/>
          </a:bodyPr>
          <a:lstStyle/>
          <a:p>
            <a:pPr eaLnBrk="1" hangingPunct="1"/>
            <a:r>
              <a:rPr lang="en-US" sz="4000" dirty="0"/>
              <a:t>Results from Georeferencing Existing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7</a:t>
            </a:fld>
            <a:endParaRPr lang="en-US"/>
          </a:p>
        </p:txBody>
      </p:sp>
      <p:pic>
        <p:nvPicPr>
          <p:cNvPr id="3" name="Picture 2">
            <a:extLst>
              <a:ext uri="{FF2B5EF4-FFF2-40B4-BE49-F238E27FC236}">
                <a16:creationId xmlns:a16="http://schemas.microsoft.com/office/drawing/2014/main" id="{C5D9EDE9-7FF5-4EDB-A1CB-8BAA734AE903}"/>
              </a:ext>
            </a:extLst>
          </p:cNvPr>
          <p:cNvPicPr>
            <a:picLocks noChangeAspect="1"/>
          </p:cNvPicPr>
          <p:nvPr/>
        </p:nvPicPr>
        <p:blipFill rotWithShape="1">
          <a:blip r:embed="rId3"/>
          <a:srcRect l="23314" r="10852"/>
          <a:stretch/>
        </p:blipFill>
        <p:spPr>
          <a:xfrm>
            <a:off x="3063962" y="2115678"/>
            <a:ext cx="6019800" cy="4138382"/>
          </a:xfrm>
          <a:prstGeom prst="rect">
            <a:avLst/>
          </a:prstGeom>
          <a:ln>
            <a:solidFill>
              <a:schemeClr val="tx1"/>
            </a:solidFill>
          </a:ln>
        </p:spPr>
      </p:pic>
      <p:sp>
        <p:nvSpPr>
          <p:cNvPr id="6" name="Text Box 5">
            <a:extLst>
              <a:ext uri="{FF2B5EF4-FFF2-40B4-BE49-F238E27FC236}">
                <a16:creationId xmlns:a16="http://schemas.microsoft.com/office/drawing/2014/main" id="{D647985C-7771-47E8-9FFF-6FCDE8A8617B}"/>
              </a:ext>
            </a:extLst>
          </p:cNvPr>
          <p:cNvSpPr txBox="1">
            <a:spLocks noChangeArrowheads="1"/>
          </p:cNvSpPr>
          <p:nvPr/>
        </p:nvSpPr>
        <p:spPr bwMode="auto">
          <a:xfrm>
            <a:off x="174540" y="2061210"/>
            <a:ext cx="2895600" cy="3785652"/>
          </a:xfrm>
          <a:prstGeom prst="rect">
            <a:avLst/>
          </a:prstGeom>
          <a:noFill/>
          <a:ln w="9525">
            <a:noFill/>
            <a:miter lim="800000"/>
            <a:headEnd/>
            <a:tailEnd/>
          </a:ln>
        </p:spPr>
        <p:txBody>
          <a:bodyPr wrap="square">
            <a:spAutoFit/>
          </a:bodyPr>
          <a:lstStyle/>
          <a:p>
            <a:pPr>
              <a:spcBef>
                <a:spcPct val="50000"/>
              </a:spcBef>
            </a:pPr>
            <a:r>
              <a:rPr lang="en-US" sz="2000" dirty="0"/>
              <a:t>All elements are georeferenced</a:t>
            </a:r>
          </a:p>
          <a:p>
            <a:pPr>
              <a:spcBef>
                <a:spcPct val="50000"/>
              </a:spcBef>
            </a:pPr>
            <a:r>
              <a:rPr lang="en-US" sz="2000" dirty="0"/>
              <a:t>Subbasins = Polygons</a:t>
            </a:r>
          </a:p>
          <a:p>
            <a:pPr>
              <a:spcBef>
                <a:spcPct val="50000"/>
              </a:spcBef>
            </a:pPr>
            <a:r>
              <a:rPr lang="en-US" sz="2000" dirty="0"/>
              <a:t>Reaches = Polylines</a:t>
            </a:r>
          </a:p>
          <a:p>
            <a:pPr>
              <a:spcBef>
                <a:spcPct val="50000"/>
              </a:spcBef>
            </a:pPr>
            <a:r>
              <a:rPr lang="en-US" sz="2000" dirty="0"/>
              <a:t>Mouse coordinates reflect the location withing the basin models geographic projection</a:t>
            </a:r>
          </a:p>
          <a:p>
            <a:pPr>
              <a:spcBef>
                <a:spcPct val="50000"/>
              </a:spcBef>
            </a:pPr>
            <a:r>
              <a:rPr lang="en-US" sz="2000" b="1" dirty="0"/>
              <a:t>Element linkages are maintained</a:t>
            </a:r>
          </a:p>
        </p:txBody>
      </p:sp>
    </p:spTree>
    <p:extLst>
      <p:ext uri="{BB962C8B-B14F-4D97-AF65-F5344CB8AC3E}">
        <p14:creationId xmlns:p14="http://schemas.microsoft.com/office/powerpoint/2010/main" val="178666211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a:t>Subbasin Discretization</a:t>
            </a:r>
          </a:p>
        </p:txBody>
      </p:sp>
      <p:sp>
        <p:nvSpPr>
          <p:cNvPr id="34820" name="Footer Placeholder 6"/>
          <p:cNvSpPr>
            <a:spLocks noGrp="1"/>
          </p:cNvSpPr>
          <p:nvPr>
            <p:ph type="ftr" sz="quarter" idx="11"/>
          </p:nvPr>
        </p:nvSpPr>
        <p:spPr>
          <a:noFill/>
        </p:spPr>
        <p:txBody>
          <a:bodyPr/>
          <a:lstStyle/>
          <a:p>
            <a:r>
              <a:rPr lang="en-US"/>
              <a:t>Hydrologic Engineering Center</a:t>
            </a:r>
          </a:p>
        </p:txBody>
      </p:sp>
      <p:sp>
        <p:nvSpPr>
          <p:cNvPr id="34819" name="Slide Number Placeholder 5"/>
          <p:cNvSpPr>
            <a:spLocks noGrp="1"/>
          </p:cNvSpPr>
          <p:nvPr>
            <p:ph type="sldNum" sz="quarter" idx="12"/>
          </p:nvPr>
        </p:nvSpPr>
        <p:spPr>
          <a:prstGeom prst="rect">
            <a:avLst/>
          </a:prstGeom>
        </p:spPr>
        <p:txBody>
          <a:bodyPr/>
          <a:lstStyle/>
          <a:p>
            <a:fld id="{C9063A65-C383-45EC-BBD5-647BF1BACEE5}" type="slidenum">
              <a:rPr lang="en-US" smtClean="0"/>
              <a:pPr/>
              <a:t>70</a:t>
            </a:fld>
            <a:endParaRPr lang="en-US"/>
          </a:p>
        </p:txBody>
      </p:sp>
      <p:sp>
        <p:nvSpPr>
          <p:cNvPr id="8" name="Text Box 5"/>
          <p:cNvSpPr txBox="1">
            <a:spLocks noChangeArrowheads="1"/>
          </p:cNvSpPr>
          <p:nvPr/>
        </p:nvSpPr>
        <p:spPr bwMode="auto">
          <a:xfrm>
            <a:off x="152400" y="2514600"/>
            <a:ext cx="3810000" cy="2400657"/>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The discretization method can vary between subbasins in a basin model</a:t>
            </a:r>
          </a:p>
          <a:p>
            <a:pPr marL="342900" indent="-342900">
              <a:spcBef>
                <a:spcPct val="50000"/>
              </a:spcBef>
              <a:buFont typeface="Arial" panose="020B0604020202020204" pitchFamily="34" charset="0"/>
              <a:buChar char="•"/>
            </a:pPr>
            <a:r>
              <a:rPr lang="en-US" sz="2000" dirty="0"/>
              <a:t>HEC-HMS can display the discretization, turn on the Discretization layer from the </a:t>
            </a:r>
            <a:r>
              <a:rPr lang="en-US" sz="2000" b="1" dirty="0"/>
              <a:t>Map Layers </a:t>
            </a:r>
            <a:r>
              <a:rPr lang="en-US" sz="2000" dirty="0"/>
              <a:t>editor</a:t>
            </a:r>
          </a:p>
        </p:txBody>
      </p:sp>
      <p:pic>
        <p:nvPicPr>
          <p:cNvPr id="3" name="Picture 2">
            <a:extLst>
              <a:ext uri="{FF2B5EF4-FFF2-40B4-BE49-F238E27FC236}">
                <a16:creationId xmlns:a16="http://schemas.microsoft.com/office/drawing/2014/main" id="{E9C98A17-CF07-4619-AFB0-8504E2CBA670}"/>
              </a:ext>
            </a:extLst>
          </p:cNvPr>
          <p:cNvPicPr>
            <a:picLocks noChangeAspect="1"/>
          </p:cNvPicPr>
          <p:nvPr/>
        </p:nvPicPr>
        <p:blipFill>
          <a:blip r:embed="rId3"/>
          <a:stretch>
            <a:fillRect/>
          </a:stretch>
        </p:blipFill>
        <p:spPr>
          <a:xfrm>
            <a:off x="3886200" y="2362200"/>
            <a:ext cx="5009506" cy="3448928"/>
          </a:xfrm>
          <a:prstGeom prst="rect">
            <a:avLst/>
          </a:prstGeom>
          <a:ln>
            <a:solidFill>
              <a:schemeClr val="tx1"/>
            </a:solidFill>
          </a:ln>
        </p:spPr>
      </p:pic>
    </p:spTree>
    <p:extLst>
      <p:ext uri="{BB962C8B-B14F-4D97-AF65-F5344CB8AC3E}">
        <p14:creationId xmlns:p14="http://schemas.microsoft.com/office/powerpoint/2010/main" val="62727272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A66A8DC-D8A9-45E3-AFAC-0D6EAECCE8EB}"/>
              </a:ext>
            </a:extLst>
          </p:cNvPr>
          <p:cNvPicPr>
            <a:picLocks noChangeAspect="1"/>
          </p:cNvPicPr>
          <p:nvPr/>
        </p:nvPicPr>
        <p:blipFill>
          <a:blip r:embed="rId3"/>
          <a:stretch>
            <a:fillRect/>
          </a:stretch>
        </p:blipFill>
        <p:spPr>
          <a:xfrm>
            <a:off x="4027091" y="2012215"/>
            <a:ext cx="3693648" cy="3626585"/>
          </a:xfrm>
          <a:prstGeom prst="rect">
            <a:avLst/>
          </a:prstGeom>
          <a:ln>
            <a:solidFill>
              <a:schemeClr val="tx1"/>
            </a:solidFill>
          </a:ln>
        </p:spPr>
      </p:pic>
      <p:sp>
        <p:nvSpPr>
          <p:cNvPr id="34818" name="Rectangle 2"/>
          <p:cNvSpPr>
            <a:spLocks noGrp="1" noChangeArrowheads="1"/>
          </p:cNvSpPr>
          <p:nvPr>
            <p:ph type="title"/>
          </p:nvPr>
        </p:nvSpPr>
        <p:spPr/>
        <p:txBody>
          <a:bodyPr/>
          <a:lstStyle/>
          <a:p>
            <a:pPr eaLnBrk="1" hangingPunct="1"/>
            <a:r>
              <a:rPr lang="en-US" dirty="0"/>
              <a:t>Subbasin Discretization</a:t>
            </a:r>
          </a:p>
        </p:txBody>
      </p:sp>
      <p:sp>
        <p:nvSpPr>
          <p:cNvPr id="34820" name="Footer Placeholder 6"/>
          <p:cNvSpPr>
            <a:spLocks noGrp="1"/>
          </p:cNvSpPr>
          <p:nvPr>
            <p:ph type="ftr" sz="quarter" idx="11"/>
          </p:nvPr>
        </p:nvSpPr>
        <p:spPr>
          <a:noFill/>
        </p:spPr>
        <p:txBody>
          <a:bodyPr/>
          <a:lstStyle/>
          <a:p>
            <a:r>
              <a:rPr lang="en-US"/>
              <a:t>Hydrologic Engineering Center</a:t>
            </a:r>
          </a:p>
        </p:txBody>
      </p:sp>
      <p:sp>
        <p:nvSpPr>
          <p:cNvPr id="34819" name="Slide Number Placeholder 5"/>
          <p:cNvSpPr>
            <a:spLocks noGrp="1"/>
          </p:cNvSpPr>
          <p:nvPr>
            <p:ph type="sldNum" sz="quarter" idx="12"/>
          </p:nvPr>
        </p:nvSpPr>
        <p:spPr>
          <a:prstGeom prst="rect">
            <a:avLst/>
          </a:prstGeom>
        </p:spPr>
        <p:txBody>
          <a:bodyPr/>
          <a:lstStyle/>
          <a:p>
            <a:fld id="{C9063A65-C383-45EC-BBD5-647BF1BACEE5}" type="slidenum">
              <a:rPr lang="en-US" smtClean="0"/>
              <a:pPr/>
              <a:t>71</a:t>
            </a:fld>
            <a:endParaRPr lang="en-US"/>
          </a:p>
        </p:txBody>
      </p:sp>
      <p:sp>
        <p:nvSpPr>
          <p:cNvPr id="8" name="Text Box 5"/>
          <p:cNvSpPr txBox="1">
            <a:spLocks noChangeArrowheads="1"/>
          </p:cNvSpPr>
          <p:nvPr/>
        </p:nvSpPr>
        <p:spPr bwMode="auto">
          <a:xfrm>
            <a:off x="0" y="1905000"/>
            <a:ext cx="4208937" cy="4708981"/>
          </a:xfrm>
          <a:prstGeom prst="rect">
            <a:avLst/>
          </a:prstGeom>
          <a:noFill/>
          <a:ln w="9525">
            <a:noFill/>
            <a:miter lim="800000"/>
            <a:headEnd/>
            <a:tailEnd/>
          </a:ln>
        </p:spPr>
        <p:txBody>
          <a:bodyPr wrap="square">
            <a:spAutoFit/>
          </a:bodyPr>
          <a:lstStyle/>
          <a:p>
            <a:pPr>
              <a:spcBef>
                <a:spcPct val="50000"/>
              </a:spcBef>
            </a:pPr>
            <a:r>
              <a:rPr lang="en-US" sz="2000" dirty="0"/>
              <a:t>Projects where the delineation was already completed outside of HEC-HMS can take advantage of the </a:t>
            </a:r>
            <a:r>
              <a:rPr lang="en-US" sz="2000" b="1" dirty="0"/>
              <a:t>Structured</a:t>
            </a:r>
            <a:r>
              <a:rPr lang="en-US" sz="2000" dirty="0"/>
              <a:t> discretization method:</a:t>
            </a:r>
          </a:p>
          <a:p>
            <a:pPr marL="457200" indent="-457200">
              <a:spcBef>
                <a:spcPct val="50000"/>
              </a:spcBef>
              <a:buAutoNum type="arabicParenR"/>
            </a:pPr>
            <a:r>
              <a:rPr lang="en-US" sz="2000" dirty="0"/>
              <a:t>Georeference the subbasin elements</a:t>
            </a:r>
          </a:p>
          <a:p>
            <a:pPr marL="457200" indent="-457200">
              <a:spcBef>
                <a:spcPct val="50000"/>
              </a:spcBef>
              <a:buAutoNum type="arabicParenR"/>
            </a:pPr>
            <a:r>
              <a:rPr lang="en-US" sz="2000" dirty="0"/>
              <a:t>Load a terrain dataset</a:t>
            </a:r>
          </a:p>
          <a:p>
            <a:pPr marL="457200" indent="-457200">
              <a:spcBef>
                <a:spcPct val="50000"/>
              </a:spcBef>
              <a:buAutoNum type="arabicParenR"/>
            </a:pPr>
            <a:r>
              <a:rPr lang="en-US" sz="2000" dirty="0"/>
              <a:t>Run the Preprocess Sinks and Drainage steps (create the flow directions grid)</a:t>
            </a:r>
          </a:p>
          <a:p>
            <a:pPr marL="457200" indent="-457200">
              <a:spcBef>
                <a:spcPct val="50000"/>
              </a:spcBef>
              <a:buAutoNum type="arabicParenR"/>
            </a:pPr>
            <a:r>
              <a:rPr lang="en-US" sz="2000" dirty="0"/>
              <a:t>Choose the Structured Discretization specifications and run the compute grid cells tool</a:t>
            </a:r>
          </a:p>
        </p:txBody>
      </p:sp>
      <p:pic>
        <p:nvPicPr>
          <p:cNvPr id="7" name="Picture 2">
            <a:extLst>
              <a:ext uri="{FF2B5EF4-FFF2-40B4-BE49-F238E27FC236}">
                <a16:creationId xmlns:a16="http://schemas.microsoft.com/office/drawing/2014/main" id="{300ECB16-25B6-4AFE-B54B-28F9D13F2E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1825" y="1912203"/>
            <a:ext cx="2162175" cy="40862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974D1436-F3B6-4C9F-A9DD-05A3CA7B00D7}"/>
              </a:ext>
            </a:extLst>
          </p:cNvPr>
          <p:cNvSpPr/>
          <p:nvPr/>
        </p:nvSpPr>
        <p:spPr>
          <a:xfrm>
            <a:off x="6990500" y="2667000"/>
            <a:ext cx="2001100" cy="457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FEFF93D-39DB-4F8B-8119-B2B566220411}"/>
              </a:ext>
            </a:extLst>
          </p:cNvPr>
          <p:cNvSpPr/>
          <p:nvPr/>
        </p:nvSpPr>
        <p:spPr>
          <a:xfrm>
            <a:off x="6978469" y="5745257"/>
            <a:ext cx="20011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824237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5D0C9-4726-4917-9DF8-5E6979924BC9}"/>
              </a:ext>
            </a:extLst>
          </p:cNvPr>
          <p:cNvSpPr>
            <a:spLocks noGrp="1"/>
          </p:cNvSpPr>
          <p:nvPr>
            <p:ph type="ctrTitle"/>
          </p:nvPr>
        </p:nvSpPr>
        <p:spPr/>
        <p:txBody>
          <a:bodyPr/>
          <a:lstStyle/>
          <a:p>
            <a:r>
              <a:rPr lang="en-US" dirty="0"/>
              <a:t>HEC-HMS GIS Delineation Tools</a:t>
            </a:r>
          </a:p>
        </p:txBody>
      </p:sp>
      <p:sp>
        <p:nvSpPr>
          <p:cNvPr id="3" name="Subtitle 2">
            <a:extLst>
              <a:ext uri="{FF2B5EF4-FFF2-40B4-BE49-F238E27FC236}">
                <a16:creationId xmlns:a16="http://schemas.microsoft.com/office/drawing/2014/main" id="{FA5F3D7F-8FA0-491D-B71F-A5C3DDD8AFD3}"/>
              </a:ext>
            </a:extLst>
          </p:cNvPr>
          <p:cNvSpPr>
            <a:spLocks noGrp="1"/>
          </p:cNvSpPr>
          <p:nvPr>
            <p:ph type="subTitle" idx="1"/>
          </p:nvPr>
        </p:nvSpPr>
        <p:spPr/>
        <p:txBody>
          <a:bodyPr/>
          <a:lstStyle/>
          <a:p>
            <a:endParaRPr lang="en-US"/>
          </a:p>
        </p:txBody>
      </p:sp>
      <p:sp>
        <p:nvSpPr>
          <p:cNvPr id="4" name="Footer Placeholder 3">
            <a:extLst>
              <a:ext uri="{FF2B5EF4-FFF2-40B4-BE49-F238E27FC236}">
                <a16:creationId xmlns:a16="http://schemas.microsoft.com/office/drawing/2014/main" id="{2F08CF0E-EE59-4385-9FE2-0B06AD7BEC08}"/>
              </a:ext>
            </a:extLst>
          </p:cNvPr>
          <p:cNvSpPr>
            <a:spLocks noGrp="1"/>
          </p:cNvSpPr>
          <p:nvPr>
            <p:ph type="ftr" sz="quarter" idx="11"/>
          </p:nvPr>
        </p:nvSpPr>
        <p:spPr/>
        <p:txBody>
          <a:bodyPr/>
          <a:lstStyle/>
          <a:p>
            <a:r>
              <a:rPr lang="en-US"/>
              <a:t>Hydrologic Engineering Center</a:t>
            </a:r>
            <a:endParaRPr lang="en-US" dirty="0"/>
          </a:p>
        </p:txBody>
      </p:sp>
      <p:sp>
        <p:nvSpPr>
          <p:cNvPr id="5" name="Slide Number Placeholder 4">
            <a:extLst>
              <a:ext uri="{FF2B5EF4-FFF2-40B4-BE49-F238E27FC236}">
                <a16:creationId xmlns:a16="http://schemas.microsoft.com/office/drawing/2014/main" id="{FBB0B01B-5222-4A04-94F8-2611B75FAD05}"/>
              </a:ext>
            </a:extLst>
          </p:cNvPr>
          <p:cNvSpPr>
            <a:spLocks noGrp="1"/>
          </p:cNvSpPr>
          <p:nvPr>
            <p:ph type="sldNum" sz="quarter" idx="12"/>
          </p:nvPr>
        </p:nvSpPr>
        <p:spPr/>
        <p:txBody>
          <a:bodyPr/>
          <a:lstStyle/>
          <a:p>
            <a:fld id="{866D7F9A-4F93-4AD8-A546-1A6497458D76}" type="slidenum">
              <a:rPr lang="en-US" smtClean="0"/>
              <a:pPr/>
              <a:t>72</a:t>
            </a:fld>
            <a:endParaRPr lang="en-US" dirty="0"/>
          </a:p>
        </p:txBody>
      </p:sp>
    </p:spTree>
    <p:extLst>
      <p:ext uri="{BB962C8B-B14F-4D97-AF65-F5344CB8AC3E}">
        <p14:creationId xmlns:p14="http://schemas.microsoft.com/office/powerpoint/2010/main" val="4279032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z="4000" dirty="0"/>
              <a:t>Import Georeferenced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8</a:t>
            </a:fld>
            <a:endParaRPr lang="en-US"/>
          </a:p>
        </p:txBody>
      </p:sp>
      <p:pic>
        <p:nvPicPr>
          <p:cNvPr id="2" name="Picture 1">
            <a:extLst>
              <a:ext uri="{FF2B5EF4-FFF2-40B4-BE49-F238E27FC236}">
                <a16:creationId xmlns:a16="http://schemas.microsoft.com/office/drawing/2014/main" id="{59270760-50F7-4C53-A6BA-89BD4624125E}"/>
              </a:ext>
            </a:extLst>
          </p:cNvPr>
          <p:cNvPicPr>
            <a:picLocks noChangeAspect="1"/>
          </p:cNvPicPr>
          <p:nvPr/>
        </p:nvPicPr>
        <p:blipFill>
          <a:blip r:embed="rId3"/>
          <a:stretch>
            <a:fillRect/>
          </a:stretch>
        </p:blipFill>
        <p:spPr>
          <a:xfrm>
            <a:off x="1324516" y="1871221"/>
            <a:ext cx="6494968" cy="2869743"/>
          </a:xfrm>
          <a:prstGeom prst="rect">
            <a:avLst/>
          </a:prstGeom>
          <a:ln>
            <a:solidFill>
              <a:schemeClr val="tx1"/>
            </a:solidFill>
          </a:ln>
        </p:spPr>
      </p:pic>
      <p:sp>
        <p:nvSpPr>
          <p:cNvPr id="6" name="Text Box 5">
            <a:extLst>
              <a:ext uri="{FF2B5EF4-FFF2-40B4-BE49-F238E27FC236}">
                <a16:creationId xmlns:a16="http://schemas.microsoft.com/office/drawing/2014/main" id="{1F620E6F-C294-4A7B-8D6F-6C8FB2FCCC6F}"/>
              </a:ext>
            </a:extLst>
          </p:cNvPr>
          <p:cNvSpPr txBox="1">
            <a:spLocks noChangeArrowheads="1"/>
          </p:cNvSpPr>
          <p:nvPr/>
        </p:nvSpPr>
        <p:spPr bwMode="auto">
          <a:xfrm>
            <a:off x="914400" y="4740964"/>
            <a:ext cx="7467600" cy="1938992"/>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You can import both subbasin and reach elements from shapefiles </a:t>
            </a:r>
          </a:p>
          <a:p>
            <a:pPr marL="342900" indent="-342900">
              <a:spcBef>
                <a:spcPct val="50000"/>
              </a:spcBef>
              <a:buFont typeface="Arial" panose="020B0604020202020204" pitchFamily="34" charset="0"/>
              <a:buChar char="•"/>
            </a:pPr>
            <a:r>
              <a:rPr lang="en-US" sz="2000" dirty="0"/>
              <a:t>You import these georeferenced elements into an empty basin model or into a basin model with existing elements</a:t>
            </a:r>
          </a:p>
          <a:p>
            <a:pPr marL="342900" indent="-342900">
              <a:spcBef>
                <a:spcPct val="50000"/>
              </a:spcBef>
              <a:buFont typeface="Arial" panose="020B0604020202020204" pitchFamily="34" charset="0"/>
              <a:buChar char="•"/>
            </a:pPr>
            <a:r>
              <a:rPr lang="en-US" sz="2000" dirty="0"/>
              <a:t>Set the basin models projection before importing elements. The shapefile’s projection should match the basin model’s projection </a:t>
            </a:r>
          </a:p>
        </p:txBody>
      </p:sp>
    </p:spTree>
    <p:extLst>
      <p:ext uri="{BB962C8B-B14F-4D97-AF65-F5344CB8AC3E}">
        <p14:creationId xmlns:p14="http://schemas.microsoft.com/office/powerpoint/2010/main" val="3008829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Import Georeferenced Elements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9</a:t>
            </a:fld>
            <a:endParaRPr lang="en-US"/>
          </a:p>
        </p:txBody>
      </p:sp>
      <p:pic>
        <p:nvPicPr>
          <p:cNvPr id="2" name="Picture 1"/>
          <p:cNvPicPr>
            <a:picLocks noChangeAspect="1"/>
          </p:cNvPicPr>
          <p:nvPr/>
        </p:nvPicPr>
        <p:blipFill>
          <a:blip r:embed="rId3"/>
          <a:stretch>
            <a:fillRect/>
          </a:stretch>
        </p:blipFill>
        <p:spPr>
          <a:xfrm>
            <a:off x="2880187" y="1809400"/>
            <a:ext cx="3993226" cy="2095682"/>
          </a:xfrm>
          <a:prstGeom prst="rect">
            <a:avLst/>
          </a:prstGeom>
          <a:ln>
            <a:solidFill>
              <a:schemeClr val="tx1"/>
            </a:solidFill>
          </a:ln>
        </p:spPr>
      </p:pic>
      <p:pic>
        <p:nvPicPr>
          <p:cNvPr id="3" name="Picture 2"/>
          <p:cNvPicPr>
            <a:picLocks noChangeAspect="1"/>
          </p:cNvPicPr>
          <p:nvPr/>
        </p:nvPicPr>
        <p:blipFill>
          <a:blip r:embed="rId4"/>
          <a:stretch>
            <a:fillRect/>
          </a:stretch>
        </p:blipFill>
        <p:spPr>
          <a:xfrm>
            <a:off x="3886200" y="3009718"/>
            <a:ext cx="3993226" cy="2095682"/>
          </a:xfrm>
          <a:prstGeom prst="rect">
            <a:avLst/>
          </a:prstGeom>
          <a:ln>
            <a:solidFill>
              <a:schemeClr val="tx1"/>
            </a:solidFill>
          </a:ln>
        </p:spPr>
      </p:pic>
      <p:pic>
        <p:nvPicPr>
          <p:cNvPr id="4" name="Picture 3"/>
          <p:cNvPicPr>
            <a:picLocks noChangeAspect="1"/>
          </p:cNvPicPr>
          <p:nvPr/>
        </p:nvPicPr>
        <p:blipFill>
          <a:blip r:embed="rId5"/>
          <a:stretch>
            <a:fillRect/>
          </a:stretch>
        </p:blipFill>
        <p:spPr>
          <a:xfrm>
            <a:off x="4922174" y="4305118"/>
            <a:ext cx="3993226" cy="2095682"/>
          </a:xfrm>
          <a:prstGeom prst="rect">
            <a:avLst/>
          </a:prstGeom>
          <a:ln>
            <a:solidFill>
              <a:schemeClr val="tx1"/>
            </a:solidFill>
          </a:ln>
        </p:spPr>
      </p:pic>
      <p:pic>
        <p:nvPicPr>
          <p:cNvPr id="3074" name="Picture 2">
            <a:extLst>
              <a:ext uri="{FF2B5EF4-FFF2-40B4-BE49-F238E27FC236}">
                <a16:creationId xmlns:a16="http://schemas.microsoft.com/office/drawing/2014/main" id="{59CFFC6E-5C6C-4AE0-84A3-50C281A44B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4494" y="1813328"/>
            <a:ext cx="2424906" cy="458275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55EF0B1-FDFA-C0F7-4D54-96C8F6E75AF1}"/>
              </a:ext>
            </a:extLst>
          </p:cNvPr>
          <p:cNvSpPr/>
          <p:nvPr/>
        </p:nvSpPr>
        <p:spPr>
          <a:xfrm>
            <a:off x="414444" y="5336917"/>
            <a:ext cx="2385005" cy="3048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86113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5503</TotalTime>
  <Words>5576</Words>
  <Application>Microsoft Office PowerPoint</Application>
  <PresentationFormat>On-screen Show (4:3)</PresentationFormat>
  <Paragraphs>717</Paragraphs>
  <Slides>72</Slides>
  <Notes>62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72</vt:i4>
      </vt:variant>
    </vt:vector>
  </HeadingPairs>
  <TitlesOfParts>
    <vt:vector size="77" baseType="lpstr">
      <vt:lpstr>Arial</vt:lpstr>
      <vt:lpstr>Calibri</vt:lpstr>
      <vt:lpstr>Roboto</vt:lpstr>
      <vt:lpstr>Wingdings</vt:lpstr>
      <vt:lpstr>Office Theme</vt:lpstr>
      <vt:lpstr>HEC-HMS GIS Delineation Tools</vt:lpstr>
      <vt:lpstr>Outline</vt:lpstr>
      <vt:lpstr>Georeference Basin Model Elements</vt:lpstr>
      <vt:lpstr>Georeference Existing Elements</vt:lpstr>
      <vt:lpstr>Georeference Existing Elements</vt:lpstr>
      <vt:lpstr>Georeference Existing Elements</vt:lpstr>
      <vt:lpstr>Results from Georeferencing Existing Elements</vt:lpstr>
      <vt:lpstr>Import Georeferenced Elements</vt:lpstr>
      <vt:lpstr>Import Georeferenced Elements</vt:lpstr>
      <vt:lpstr>Linking Imported Georeferenced Elements</vt:lpstr>
      <vt:lpstr>Results from Importing Georeferenced Elements</vt:lpstr>
      <vt:lpstr>Outline</vt:lpstr>
      <vt:lpstr>GIS Datasets</vt:lpstr>
      <vt:lpstr>GIS Datasets</vt:lpstr>
      <vt:lpstr>National Elevation Dataset (NED)</vt:lpstr>
      <vt:lpstr>Preparing the Terrain Dataset for Automated Delineation</vt:lpstr>
      <vt:lpstr>Mosaic Terrain Tiles</vt:lpstr>
      <vt:lpstr>Project the Terrain Dataset</vt:lpstr>
      <vt:lpstr>Modify the Vertical Units</vt:lpstr>
      <vt:lpstr>Buffer Watershed Boundary</vt:lpstr>
      <vt:lpstr>Clip/Extract the Terrain Dataset</vt:lpstr>
      <vt:lpstr>Check and Remove Missing Data</vt:lpstr>
      <vt:lpstr>Modify the Terrain Dataset </vt:lpstr>
      <vt:lpstr>National Hydrography Dataset (NHD)</vt:lpstr>
      <vt:lpstr>Outline</vt:lpstr>
      <vt:lpstr>GIS Data Management</vt:lpstr>
      <vt:lpstr>GIS Data Management</vt:lpstr>
      <vt:lpstr>GIS Data Management</vt:lpstr>
      <vt:lpstr>GIS Data Management</vt:lpstr>
      <vt:lpstr>Outline</vt:lpstr>
      <vt:lpstr>Building Walls and Burning Streams</vt:lpstr>
      <vt:lpstr>Building Walls and Burning Streams</vt:lpstr>
      <vt:lpstr>Building Walls and Burning Streams</vt:lpstr>
      <vt:lpstr>Burning Streams with a Smooth Drop</vt:lpstr>
      <vt:lpstr>Burning Streams with a Sharp Drop</vt:lpstr>
      <vt:lpstr>Burning Streams with a Smooth and Sharp Drop</vt:lpstr>
      <vt:lpstr>Building Walls and Burning Streams</vt:lpstr>
      <vt:lpstr>Tips for Building Walls and Burning Streams</vt:lpstr>
      <vt:lpstr>Outline</vt:lpstr>
      <vt:lpstr>HEC-HMS GIS Tools</vt:lpstr>
      <vt:lpstr>Automatic Delineation</vt:lpstr>
      <vt:lpstr>Automatic Delineation</vt:lpstr>
      <vt:lpstr>Define the Terrain Data</vt:lpstr>
      <vt:lpstr>Define the Coordinate System</vt:lpstr>
      <vt:lpstr>Choose a Terrain Dataset for the Basin Model</vt:lpstr>
      <vt:lpstr>Preprocess Sinks</vt:lpstr>
      <vt:lpstr>Preprocess Drainage</vt:lpstr>
      <vt:lpstr>Identify Streams</vt:lpstr>
      <vt:lpstr>Break Points</vt:lpstr>
      <vt:lpstr>Delineate Elements</vt:lpstr>
      <vt:lpstr>Outline</vt:lpstr>
      <vt:lpstr>Merging Subbasin and Reach Elements</vt:lpstr>
      <vt:lpstr>Hydrologically Adjacent</vt:lpstr>
      <vt:lpstr>Merging Subbasin and Reach Elements</vt:lpstr>
      <vt:lpstr>Split Subbasin and Reach Elements</vt:lpstr>
      <vt:lpstr>Split Subbasin and Reach Elements</vt:lpstr>
      <vt:lpstr>Split Subbasin and Reach Elements</vt:lpstr>
      <vt:lpstr>Split Subbasin and Reach Elements</vt:lpstr>
      <vt:lpstr>Split Subbasin and Reach Elements</vt:lpstr>
      <vt:lpstr>Split Subbasin and Reach Elements</vt:lpstr>
      <vt:lpstr>Outline</vt:lpstr>
      <vt:lpstr>Renaming Basin Model Elements</vt:lpstr>
      <vt:lpstr>Renaming Basin Model Elements</vt:lpstr>
      <vt:lpstr>Hydrologic Element Connectivity</vt:lpstr>
      <vt:lpstr>Check Drainage Area</vt:lpstr>
      <vt:lpstr>Outline</vt:lpstr>
      <vt:lpstr>Subbasin Discretization</vt:lpstr>
      <vt:lpstr>Subbasin Discretization</vt:lpstr>
      <vt:lpstr>Subbasin Discretization</vt:lpstr>
      <vt:lpstr>Subbasin Discretization</vt:lpstr>
      <vt:lpstr>Subbasin Discretization</vt:lpstr>
      <vt:lpstr>HEC-HMS GIS Delineation Tools</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Jang</cp:lastModifiedBy>
  <cp:revision>120</cp:revision>
  <dcterms:created xsi:type="dcterms:W3CDTF">2010-06-16T18:06:37Z</dcterms:created>
  <dcterms:modified xsi:type="dcterms:W3CDTF">2024-07-30T15:45:52Z</dcterms:modified>
</cp:coreProperties>
</file>