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 id="2147483698" r:id="rId7"/>
  </p:sldMasterIdLst>
  <p:notesMasterIdLst>
    <p:notesMasterId r:id="rId54"/>
  </p:notesMasterIdLst>
  <p:handoutMasterIdLst>
    <p:handoutMasterId r:id="rId55"/>
  </p:handoutMasterIdLst>
  <p:sldIdLst>
    <p:sldId id="257" r:id="rId8"/>
    <p:sldId id="974" r:id="rId9"/>
    <p:sldId id="976" r:id="rId10"/>
    <p:sldId id="302" r:id="rId11"/>
    <p:sldId id="260" r:id="rId12"/>
    <p:sldId id="300" r:id="rId13"/>
    <p:sldId id="319" r:id="rId14"/>
    <p:sldId id="320" r:id="rId15"/>
    <p:sldId id="321" r:id="rId16"/>
    <p:sldId id="977" r:id="rId17"/>
    <p:sldId id="322" r:id="rId18"/>
    <p:sldId id="318" r:id="rId19"/>
    <p:sldId id="324" r:id="rId20"/>
    <p:sldId id="310" r:id="rId21"/>
    <p:sldId id="325" r:id="rId22"/>
    <p:sldId id="307" r:id="rId23"/>
    <p:sldId id="304" r:id="rId24"/>
    <p:sldId id="305" r:id="rId25"/>
    <p:sldId id="306" r:id="rId26"/>
    <p:sldId id="317" r:id="rId27"/>
    <p:sldId id="326" r:id="rId28"/>
    <p:sldId id="308" r:id="rId29"/>
    <p:sldId id="312" r:id="rId30"/>
    <p:sldId id="313" r:id="rId31"/>
    <p:sldId id="327" r:id="rId32"/>
    <p:sldId id="316" r:id="rId33"/>
    <p:sldId id="340" r:id="rId34"/>
    <p:sldId id="341" r:id="rId35"/>
    <p:sldId id="342" r:id="rId36"/>
    <p:sldId id="343" r:id="rId37"/>
    <p:sldId id="344" r:id="rId38"/>
    <p:sldId id="345" r:id="rId39"/>
    <p:sldId id="346" r:id="rId40"/>
    <p:sldId id="339" r:id="rId41"/>
    <p:sldId id="347" r:id="rId42"/>
    <p:sldId id="348" r:id="rId43"/>
    <p:sldId id="349" r:id="rId44"/>
    <p:sldId id="351" r:id="rId45"/>
    <p:sldId id="337" r:id="rId46"/>
    <p:sldId id="352" r:id="rId47"/>
    <p:sldId id="338" r:id="rId48"/>
    <p:sldId id="353" r:id="rId49"/>
    <p:sldId id="354" r:id="rId50"/>
    <p:sldId id="329" r:id="rId51"/>
    <p:sldId id="330" r:id="rId52"/>
    <p:sldId id="35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DF2CB1-04BB-42DB-BE51-4F9A3001A1C8}" v="3" dt="2024-07-30T02:48:47.8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7" autoAdjust="0"/>
    <p:restoredTop sz="76906" autoAdjust="0"/>
  </p:normalViewPr>
  <p:slideViewPr>
    <p:cSldViewPr snapToGrid="0">
      <p:cViewPr varScale="1">
        <p:scale>
          <a:sx n="87" d="100"/>
          <a:sy n="87" d="100"/>
        </p:scale>
        <p:origin x="1512" y="90"/>
      </p:cViewPr>
      <p:guideLst/>
    </p:cSldViewPr>
  </p:slideViewPr>
  <p:notesTextViewPr>
    <p:cViewPr>
      <p:scale>
        <a:sx n="1" d="1"/>
        <a:sy n="1" d="1"/>
      </p:scale>
      <p:origin x="0" y="0"/>
    </p:cViewPr>
  </p:notesTextViewPr>
  <p:notesViewPr>
    <p:cSldViewPr snapToGrid="0">
      <p:cViewPr varScale="1">
        <p:scale>
          <a:sx n="123" d="100"/>
          <a:sy n="123" d="100"/>
        </p:scale>
        <p:origin x="2652"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handoutMaster" Target="handoutMasters/handout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viewProps" Target="viewProp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A7E31E-42F7-477F-A043-7424F0C98E4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719963-7EB8-47AF-962F-2F03E3C202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8DFD4B-7901-453A-82CA-FB312E1B90EA}" type="datetimeFigureOut">
              <a:rPr lang="en-US" smtClean="0"/>
              <a:t>8/7/2024</a:t>
            </a:fld>
            <a:endParaRPr lang="en-US"/>
          </a:p>
        </p:txBody>
      </p:sp>
      <p:sp>
        <p:nvSpPr>
          <p:cNvPr id="4" name="Footer Placeholder 3">
            <a:extLst>
              <a:ext uri="{FF2B5EF4-FFF2-40B4-BE49-F238E27FC236}">
                <a16:creationId xmlns:a16="http://schemas.microsoft.com/office/drawing/2014/main" id="{CCB4B868-FECB-46DC-B7B1-A6D64E45B7B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33DA20A-63BE-455A-A64A-28957908FCB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86341FB-FF4B-4F42-8505-7670EFFC8B14}" type="slidenum">
              <a:rPr lang="en-US" smtClean="0"/>
              <a:t>‹#›</a:t>
            </a:fld>
            <a:endParaRPr lang="en-US"/>
          </a:p>
        </p:txBody>
      </p:sp>
    </p:spTree>
    <p:extLst>
      <p:ext uri="{BB962C8B-B14F-4D97-AF65-F5344CB8AC3E}">
        <p14:creationId xmlns:p14="http://schemas.microsoft.com/office/powerpoint/2010/main" val="1014589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51A492-169A-438C-95A5-A5605B1751E9}" type="datetimeFigureOut">
              <a:rPr lang="en-US" smtClean="0"/>
              <a:t>8/7/2024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CCB3C5-62B7-4EB7-8208-254BB11BA481}" type="slidenum">
              <a:rPr lang="en-US" smtClean="0"/>
              <a:t>‹#›</a:t>
            </a:fld>
            <a:endParaRPr lang="en-US"/>
          </a:p>
        </p:txBody>
      </p:sp>
    </p:spTree>
    <p:extLst>
      <p:ext uri="{BB962C8B-B14F-4D97-AF65-F5344CB8AC3E}">
        <p14:creationId xmlns:p14="http://schemas.microsoft.com/office/powerpoint/2010/main" val="1491342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p:txBody>
          <a:bodyPr>
            <a:normAutofit/>
          </a:bodyPr>
          <a:lstStyle/>
          <a:p>
            <a:endParaRPr lang="en-US" dirty="0"/>
          </a:p>
        </p:txBody>
      </p:sp>
      <p:sp>
        <p:nvSpPr>
          <p:cNvPr id="5" name="Slide Image Placeholder 4"/>
          <p:cNvSpPr>
            <a:spLocks noGrp="1" noRot="1" noChangeAspect="1"/>
          </p:cNvSpPr>
          <p:nvPr>
            <p:ph type="sldImg"/>
          </p:nvPr>
        </p:nvSpPr>
        <p:spPr>
          <a:xfrm>
            <a:off x="-47625" y="576263"/>
            <a:ext cx="7362825" cy="4141787"/>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1922562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method we will focus on is the unit hydrograph method.  Again, this is the simplest representation of the transform methods. We’ll go into the theory behind the unit hydrograph and build some intuition on how it generates flow</a:t>
            </a:r>
          </a:p>
        </p:txBody>
      </p:sp>
      <p:sp>
        <p:nvSpPr>
          <p:cNvPr id="4" name="Slide Number Placeholder 3"/>
          <p:cNvSpPr>
            <a:spLocks noGrp="1"/>
          </p:cNvSpPr>
          <p:nvPr>
            <p:ph type="sldNum" sz="quarter" idx="5"/>
          </p:nvPr>
        </p:nvSpPr>
        <p:spPr/>
        <p:txBody>
          <a:bodyPr/>
          <a:lstStyle/>
          <a:p>
            <a:fld id="{8B62E8BB-CF2A-4E43-A433-07F18B7C37DA}" type="slidenum">
              <a:rPr lang="en-US" smtClean="0"/>
              <a:t>12</a:t>
            </a:fld>
            <a:endParaRPr lang="en-US"/>
          </a:p>
        </p:txBody>
      </p:sp>
    </p:spTree>
    <p:extLst>
      <p:ext uri="{BB962C8B-B14F-4D97-AF65-F5344CB8AC3E}">
        <p14:creationId xmlns:p14="http://schemas.microsoft.com/office/powerpoint/2010/main" val="1926274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We’ll spend most of our time talking about unit hydrograph because this is most often the method used for transform for hydrologic modeling.  Much less parameterization and efficient computing.  </a:t>
            </a:r>
          </a:p>
          <a:p>
            <a:pPr defTabSz="966612">
              <a:defRPr/>
            </a:pPr>
            <a:endParaRPr lang="en-US" sz="1200" dirty="0"/>
          </a:p>
          <a:p>
            <a:pPr defTabSz="966612">
              <a:defRPr/>
            </a:pPr>
            <a:r>
              <a:rPr lang="en-US" sz="1200" dirty="0"/>
              <a:t>Let’s review the definition of a unit hydrograph again.  The unit hydrograph is defined as the “basin outflow resulting from 1.0 inch (1.0 mm) of direct runoff generated uniformly over the drainage area at a uniform rainfall rate and during a specified period of rainfall.” The unit hydrograph is one of the available techniques to transform excess precipitation to discharge. </a:t>
            </a:r>
          </a:p>
          <a:p>
            <a:endParaRPr lang="en-US" sz="1200" dirty="0"/>
          </a:p>
          <a:p>
            <a:pPr defTabSz="966612">
              <a:defRPr/>
            </a:pPr>
            <a:r>
              <a:rPr lang="en-US" sz="1200" dirty="0"/>
              <a:t>The unit hydrograph is often used for lumped parameter modeling and there are different methods available in HEC_HMS to characterize the unit hydrograph. </a:t>
            </a:r>
            <a:endParaRPr lang="en-US" dirty="0"/>
          </a:p>
          <a:p>
            <a:pPr defTabSz="966612">
              <a:defRPr/>
            </a:pPr>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13</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unit hydrograph comes with a set of assumptions and principles that are important to understand.  </a:t>
            </a:r>
          </a:p>
          <a:p>
            <a:endParaRPr lang="en-US" baseline="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rainfall of equal duration are assumed to produce hydrographs with equivalent time bases regardless of the intensity of the rain.  </a:t>
            </a:r>
            <a:r>
              <a:rPr lang="en-US" baseline="0" dirty="0"/>
              <a:t>Time base is referring to the duration of direct runoff (after accounting for losses and removing baseflow).  Regardless of how many inches your rainfall within a specified duration, you will get the same time base.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direct runoff ordinates for a storm of given duration are assumed directly proportional to rainfall excess volumes. That means if you have 2 times the rainfall, you will get a doubling of the hydrograph ordinates.  This highlights the principle of superposition - </a:t>
            </a:r>
            <a:r>
              <a:rPr lang="en-US" baseline="0" dirty="0"/>
              <a:t>if you compare the runoff from 1 inch of rainfall to the runoff from 2 inches of rainfall, you essentially get a hydrograph that’s twice the size.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time distribution of direct runoff is assumed independent of antecedent precipitation.  This is the principle</a:t>
            </a:r>
            <a:r>
              <a:rPr lang="en-US" baseline="0" dirty="0"/>
              <a:t> of time-invariance.  Regardless of the state of the watershed, if you have one inch of rainfall over your basin, you will always get the same hydrograph regardless of when that rainfall occurs.  The excess runoff on a wet basin and dry basin will look the same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precipitation is spatially distributed uniformly and has a constant intensity throughout the time interval.  </a:t>
            </a:r>
            <a:r>
              <a:rPr lang="en-US" baseline="0" dirty="0"/>
              <a:t>This is described in the definition of the unit hydrograph and restated again.  Example, if this room was a watershed, what this means is we’d have 1 inch of rainfall applied uniformly.  We’d be equally drenched.  </a:t>
            </a:r>
          </a:p>
          <a:p>
            <a:pPr marL="228600" indent="-228600">
              <a:buAutoNum type="arabicPeriod"/>
            </a:pPr>
            <a:endParaRPr lang="en-US" baseline="0" dirty="0"/>
          </a:p>
          <a:p>
            <a:pPr marL="228600" indent="-228600">
              <a:buAutoNum type="arabicPeriod"/>
            </a:pPr>
            <a:endParaRPr lang="en-US" baseline="0" dirty="0"/>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1868622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an understanding of the assumptions, you could probably tell there are limitations to this concept when applied to natural catchments.  We’ll describe three limitations to applying the UH.  The assumption of proportionality and superposition mostly conflicts with the observed behavior of river flow, which are typically non-proportional (or non-linear).  The antecedent conditions of the ground, whether the ground starts off as saturated or unsaturated, can have a significant affect on the behavior of runoff.  Rainfall intensities have also been shown to affect the runoff behavior as non-linear with increasing rainfall intensities.  </a:t>
            </a:r>
          </a:p>
          <a:p>
            <a:endParaRPr lang="en-US" dirty="0"/>
          </a:p>
          <a:p>
            <a:r>
              <a:rPr lang="en-US" dirty="0"/>
              <a:t>The assumption of time-invariance can be affected by the season.  The response hydrograph can be expected to vary based on the time of year.  For example, vegetation might be at its highest development during the spring or summer and therefore hydraulic behavior of the catchment might be rougher and affect the runoff response.  </a:t>
            </a:r>
          </a:p>
          <a:p>
            <a:endParaRPr lang="en-US" dirty="0"/>
          </a:p>
          <a:p>
            <a:r>
              <a:rPr lang="en-US" dirty="0"/>
              <a:t>The assumption of excess rainfall uniformly distributed in space and time is also not normally seen.  More often, storms tend to vary in intensity in both space and time and the contributing runoff areas will expand and contract as the catchment dries and wets.  However, this last limitation can be accounted for in your modeling by selecting a smaller rainfall duration to capture the changes in intensities.  The changes in space can be accounted for by delineating your watershed to smaller subbasin if the data is available.  </a:t>
            </a:r>
          </a:p>
          <a:p>
            <a:endParaRPr lang="en-US" dirty="0"/>
          </a:p>
          <a:p>
            <a:r>
              <a:rPr lang="en-US" dirty="0"/>
              <a:t>Despite these limitations, the unit hydrograph method is still used widely because of its simplicity to apply to many different types of watersheds and is still the basis for many analysis and estimation techniques.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15</a:t>
            </a:fld>
            <a:endParaRPr lang="en-US"/>
          </a:p>
        </p:txBody>
      </p:sp>
    </p:spTree>
    <p:extLst>
      <p:ext uri="{BB962C8B-B14F-4D97-AF65-F5344CB8AC3E}">
        <p14:creationId xmlns:p14="http://schemas.microsoft.com/office/powerpoint/2010/main" val="1551163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go over how someone would derivate a unit hydrograph from an observed hydrograph and rainfall.  The method I am going to show you nobody does this anymore. In case you are reading old reports or you still need to take the PE or PH exams, you don’t need to know this in great detail.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838238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step to deriving a unit hydrograph for your watershed is to separate the i</a:t>
            </a:r>
            <a:r>
              <a:rPr lang="en-US" baseline="0" dirty="0"/>
              <a:t>nterflow and baseflow.  The main goal of separating these out is so we can analyze just the direct runoff.  There are many different techniques for separating interflow and baseflow from the hydrograph, all of which require some user judgement.  In this example, direct runoff begins at the onset (click) of excess precipitation. The inflection point (click) on the recession limb of the hydrograph is used to indicate the change in physical processes controlling discharge which we infer is the interflow or baseflow.  So a straight line (click) is drawn from the start of excess rainfall to the inflection point on the hydrograph.  What you (click) are left with is the direct runoff.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253071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we have the direct runoff hydrograph, we measure the total volume of direct runoff which is the area under the hydrograph (click) and </a:t>
            </a:r>
            <a:r>
              <a:rPr lang="en-US" baseline="0" dirty="0"/>
              <a:t>convert to a depth over the watershed.  The depth could be computed simply done by dividing the volume (click) under the direct runoff curve by the area (click) of the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89000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So we have the direct runoff hydrograph and the depth of runoff under our hydrograph.  We scale our direct runoff hydrograph by dividing (click) the</a:t>
            </a:r>
            <a:r>
              <a:rPr lang="en-US" baseline="0" dirty="0"/>
              <a:t> ordinates of direct runoff by the depth of runoff that we computed in step 2. We divide by the depth because we are interested in getting the unit depth of 1 inch or 1 mm.  Once you divide each ordinate by the depth, you will obtain (click) your unit hydrograph</a:t>
            </a:r>
            <a:endParaRPr lang="en-US" dirty="0"/>
          </a:p>
          <a:p>
            <a:pPr defTabSz="966612">
              <a:defRPr/>
            </a:pPr>
            <a:endParaRPr lang="en-US" dirty="0"/>
          </a:p>
          <a:p>
            <a:pPr defTabSz="966612">
              <a:defRPr/>
            </a:pPr>
            <a:r>
              <a:rPr lang="en-US" dirty="0"/>
              <a:t>In practice this procedure</a:t>
            </a:r>
            <a:r>
              <a:rPr lang="en-US" baseline="0" dirty="0"/>
              <a:t> would be conducted for a number of storms and the ordinates averaged to determine the final unit hydrograph for the basin.</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2526291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We have our unit hydrograph.  Our last step is to estimate the duration of the unit hydrograph using the observed rainfall.  The unit hydrograph derived from an observed hydrograph is tied to a rainfall duration.  For example, it could be that 3 hours of excess rainfall generated our unit hydrograph.  So we would call the unit hydrograph, a 3-hr unit hydrograph, where the 3-hrs came from the duration of excess precipitation. The rainfall storm itself could be longer than 3-hours but we are just interested in the excess rainfall after we remove losses.  So, to estimate the duration, we take the depth of direct runoff that we estimated in step 2,</a:t>
            </a:r>
            <a:r>
              <a:rPr lang="en-US" baseline="0" dirty="0"/>
              <a:t> determine the total volume of your rainfall, and subtract your rainfall losses until you match the depth of direct runoff to estimate the effective duration.  </a:t>
            </a:r>
          </a:p>
          <a:p>
            <a:endParaRPr lang="en-US" baseline="0" dirty="0"/>
          </a:p>
          <a:p>
            <a:r>
              <a:rPr lang="en-US" baseline="0" dirty="0"/>
              <a:t>One simple technique to accomplishing this is to use the </a:t>
            </a:r>
            <a:r>
              <a:rPr lang="el-GR" baseline="0" dirty="0"/>
              <a:t>Φ</a:t>
            </a:r>
            <a:r>
              <a:rPr lang="en-US" baseline="0" dirty="0"/>
              <a:t> index (click) such that the depth of excess precipitation is equal to the depth of direct runoff. The </a:t>
            </a:r>
            <a:r>
              <a:rPr lang="el-GR" baseline="0" dirty="0"/>
              <a:t>Φ</a:t>
            </a:r>
            <a:r>
              <a:rPr lang="en-US" baseline="0" dirty="0"/>
              <a:t> index is based on the assumption of a uniform infiltration rate so it would be up to the hydrologist or engineer to decide if that is reasonable assumption. As you can probably tell, you would want to be selective in the types of storms and hydrographs you choose to analyze.  You would want to select storms with simple structures where you can get a defined, single peaked hydrograph.  Select storms where you can get a uniform distribution of rainfall throughout the period of excess, and uniform spatial distribution over the entire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3760044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compute the rainfall duration, we estimate the total rainfall depth of 3.34 inches (click).  We are looking to get 0.84 inches of excess rainfall which we had computed from the depth of direct runoff.  The direct runoff depth could be obtained by using a constant loss estimate of 0.5 in/</a:t>
            </a:r>
            <a:r>
              <a:rPr lang="en-US" dirty="0" err="1"/>
              <a:t>hr</a:t>
            </a:r>
            <a:r>
              <a:rPr lang="en-US" dirty="0"/>
              <a:t> (click).  This leaves us with 3-hrs as the excess rainfall (click) and therefore can call the unit hydrograph as a 3-hr unit hydrograph.  Try not to get confused between the excess rainfall duration and the time interval of the unit hydrograph.  In the previous slide, we see that the time interval for the unit hydrograph was 2-hours, but that does not make it a 2-hr unit hydrograph.  The rainfall duration defines the type of unit hydrograph.</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1955045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62E8BB-CF2A-4E43-A433-07F18B7C37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734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unit hydrograph derivation example starting with an observed streamflow over 24 hours.  We use a simple baseflow separation technique of 35 </a:t>
                </a:r>
                <a:r>
                  <a:rPr lang="en-US" dirty="0" err="1"/>
                  <a:t>cfs</a:t>
                </a:r>
                <a:r>
                  <a:rPr lang="en-US" dirty="0"/>
                  <a:t> which gets subtracted from the hydrograph to get our direct runoff as well as calculating the volume of our direct runoff.  In this case, the volume was calculated using the trapezoid method.  Once we got our total volume, we divide by the watershed area to get the runoff depth.  We scale our direct runoff by dividing the runoff depth to obtain our unit hydrograph.  To confirm that we have a unit hydrograph, we can calculate the area under the unit hydrograph, get the total volume, and divide by the watershed area.  We should receive a depth of 1 inch.  </a:t>
                </a:r>
              </a:p>
              <a:p>
                <a:endParaRPr lang="en-US" dirty="0"/>
              </a:p>
              <a:p>
                <a:r>
                  <a:rPr lang="en-US"/>
                  <a:t>You divide by .84 as a factor, not as 0.84 inches.  </a:t>
                </a:r>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panose="02040503050406030204" pitchFamily="18" charset="0"/>
                  </a:rPr>
                  <a:t>1958400/(10 〖</a:t>
                </a:r>
                <a:r>
                  <a:rPr lang="en-US" b="0" i="0" smtClean="0">
                    <a:latin typeface="Cambria Math" panose="02040503050406030204" pitchFamily="18" charset="0"/>
                  </a:rPr>
                  <a:t>𝑚𝑖〗^2</a:t>
                </a:r>
                <a:r>
                  <a:rPr lang="en-US" b="0" i="0" smtClean="0">
                    <a:latin typeface="Cambria Math" panose="02040503050406030204" pitchFamily="18" charset="0"/>
                  </a:rPr>
                  <a:t> ) 10 〖𝑚𝑖〗^2</a:t>
                </a:r>
                <a:r>
                  <a:rPr lang="en-US" b="0" i="0" smtClean="0">
                    <a:latin typeface="Cambria Math" panose="02040503050406030204" pitchFamily="18" charset="0"/>
                    <a:ea typeface="Cambria Math" panose="02040503050406030204" pitchFamily="18" charset="0"/>
                  </a:rPr>
                  <a:t>×</a:t>
                </a:r>
                <a:r>
                  <a:rPr lang="en-US" i="0" smtClean="0">
                    <a:latin typeface="Cambria Math" panose="02040503050406030204" pitchFamily="18" charset="0"/>
                  </a:rPr>
                  <a:t>(</a:t>
                </a:r>
                <a:r>
                  <a:rPr lang="en-US" sz="1200" b="0" i="0" kern="1200" smtClean="0">
                    <a:solidFill>
                      <a:schemeClr val="tx1"/>
                    </a:solidFill>
                    <a:effectLst/>
                    <a:latin typeface="+mn-lt"/>
                    <a:ea typeface="+mn-ea"/>
                    <a:cs typeface="+mn-cs"/>
                  </a:rPr>
                  <a:t>"27 878 400</a:t>
                </a:r>
                <a:r>
                  <a:rPr lang="en-US" sz="1200" b="0" i="0" kern="1200" smtClean="0">
                    <a:solidFill>
                      <a:schemeClr val="tx1"/>
                    </a:solidFill>
                    <a:effectLst/>
                    <a:latin typeface="Cambria Math" panose="02040503050406030204" pitchFamily="18" charset="0"/>
                    <a:ea typeface="+mn-ea"/>
                    <a:cs typeface="+mn-cs"/>
                  </a:rPr>
                  <a:t>"  〖</a:t>
                </a:r>
                <a:r>
                  <a:rPr lang="en-US" b="0" i="0" smtClean="0">
                    <a:latin typeface="Cambria Math" panose="02040503050406030204" pitchFamily="18" charset="0"/>
                  </a:rPr>
                  <a:t>𝑓𝑡〗^2)/(1 〖𝑚𝑖〗^2 )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26575758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This slide</a:t>
            </a:r>
            <a:r>
              <a:rPr lang="en-US" baseline="0" dirty="0"/>
              <a:t> presents an example unit hydrograph application. The unit hydrograph is presented on the top left. The unit hydrograph ordinates are presented on the top right. Precipitation volumes are applied to the unit hydrograph in time to generate the runoff hydrograph on the bottom right. This demonstrates the principles of time invariance and superposition. The final runoff hydrograph is presented on the bottom left. </a:t>
            </a:r>
          </a:p>
          <a:p>
            <a:pPr defTabSz="966612">
              <a:defRPr/>
            </a:pPr>
            <a:endParaRPr lang="en-US" baseline="0" dirty="0"/>
          </a:p>
          <a:p>
            <a:pPr defTabSz="966612">
              <a:defRPr/>
            </a:pPr>
            <a:r>
              <a:rPr lang="en-US" baseline="0" dirty="0"/>
              <a:t>The process of multiplying unit hydrograph ordinates by excess precipitation amounts and adding and lagging them in a sequence to produce a storm runoff hydrograph is known as convolution.</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547804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A Unit hydrograph is valid only for a given storm duration. It may be necessary to change the duration of a unit hydrograph.</a:t>
            </a:r>
          </a:p>
          <a:p>
            <a:pPr defTabSz="966612">
              <a:defRP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877893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now that you’ve come up with your unit hydrograph, you’ll want to add it to HMS.  The first step (click) is to select the transform method User Specified Unit Hydrograph.  Next, (click) you will need to create a Unit Hydrograph Curve in the Paired Data Manager.  Once you have a paired data created, (click) you need to set the Interval which is the interval of your hydrograph and the duration which is the duration of excess rainfall.  In our example, we have a hydrograph interval of 2 hours and a duration of 3 hours, which we calculated in step 4.  Lastly, (click) add your newly created unit hydrograph by either manually entering in the values or by importing through DSS if you created your unit hydrograph there.  </a:t>
            </a:r>
          </a:p>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25</a:t>
            </a:fld>
            <a:endParaRPr lang="en-US"/>
          </a:p>
        </p:txBody>
      </p:sp>
    </p:spTree>
    <p:extLst>
      <p:ext uri="{BB962C8B-B14F-4D97-AF65-F5344CB8AC3E}">
        <p14:creationId xmlns:p14="http://schemas.microsoft.com/office/powerpoint/2010/main" val="739932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2423745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In a previous video, we discussed how to derive a unit hydrograph from a recorded discharge hydrograph.   In a synthetic (click) unit hydrograph, we derive the unit hydrograph for a basin using theoretical or empirical formulas that relate the hydrograph peak flow and timing to its watershed characteristics. </a:t>
            </a:r>
            <a:r>
              <a:rPr lang="en-US" b="0" dirty="0"/>
              <a:t>One of the original intents for synthetic unit hydrographs was for modeling ungauged watersheds where you do not have an observed hydrograph.  Instead, you develop the unit hydrograph based on the watershed characteristics. With a synthetic unit hydrograph, the principals and assumptions of unit hydrograph theory still remain the same but the development of the hydrograph is based on a function of one or two parameters.  Synthetic UH are not limited to only ungauged basins and are used in gaged or </a:t>
            </a:r>
            <a:r>
              <a:rPr lang="en-US" b="0" dirty="0" err="1"/>
              <a:t>ungaged</a:t>
            </a:r>
            <a:r>
              <a:rPr lang="en-US" b="0" dirty="0"/>
              <a:t> systems to estimate surface runoff.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Synthetic (click) UH makes use of the instantaneous Unit Hydrograph, which is the runoff response that would result from an instantaneous unit input of excess rainfall.  This allows you to construct a unit hydrograph that can be applied to any duration rainfall and not constricted to a specific rainfall duration. The IUH It’s still a unit of excess rainfall but it provides flexibility in the rainfall duration.  In the previous unit hydrograph derivation, we derived a 3-hr hydrograph based off a 5-hour storm. If you wanted a 1-hr UH, you need to find a storm and hydrograph that had an excess depth of 1-hr or you would use the S-graph method to compute a 1-hr Unit Hydrograph.  With instantaneous UH, we don’t need to worry about the duration of the unit hydrograph.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In HEC-HMS (click), there are three unit hydrograph methods available, Clark SCS, and Snyder’s method.  This video will look at the Clark Unit Hydrograph method as well as briefly talk about the </a:t>
            </a:r>
            <a:r>
              <a:rPr lang="en-US" b="0" dirty="0" err="1"/>
              <a:t>ModClark</a:t>
            </a:r>
            <a:r>
              <a:rPr lang="en-US" b="0" dirty="0"/>
              <a:t> method.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27</a:t>
            </a:fld>
            <a:endParaRPr lang="en-US"/>
          </a:p>
        </p:txBody>
      </p:sp>
    </p:spTree>
    <p:extLst>
      <p:ext uri="{BB962C8B-B14F-4D97-AF65-F5344CB8AC3E}">
        <p14:creationId xmlns:p14="http://schemas.microsoft.com/office/powerpoint/2010/main" val="20489972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Clark unit hydrograph derives a UH by representing two critical processes, that of Translation and attenuation. Translation is the movement of excess runoff to the watershed outlet in response to gravity.  (click) Translation in the Clark method is modeled using a time-area curve and the critical parameter to estimating translation is the time of concentration.   </a:t>
            </a:r>
          </a:p>
          <a:p>
            <a:endParaRPr lang="en-US" b="0" dirty="0"/>
          </a:p>
          <a:p>
            <a:r>
              <a:rPr lang="en-US" b="0" dirty="0"/>
              <a:t>The second process is attenuation which is the reduction of the discharge magnitude due to frictional forces and/or storage within the channel or basin that resist flow.  (click) The attenuation effects are modeled using a linear reservoir and the parameter that controls attenuation is the storage coefficient.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34062453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b="0" dirty="0"/>
              <a:t>This slide illustrates the two processes modeled in Clark.  First is the time-area histogram and the second is the attenuation.  The time-histography is created by discretizing your watershed regions based on the time it takes for runoff generated on that area to reach the watershed outlet.  We call the contours (click) that delineate those regions isochrones.  You can develop a time-area histogram that graphs the regions with equal travel time to the outlet with the associated area.  In this graph, you may have noticed a Q on the y axis which stands for discharge, and this is because the area was multiplied by a rainfall depth and divided by the time, but it essentially looks the same as a time-area graph.  Once you’ve determined your time-area relationship, the second process is to have the runoff carried out by a single linear reservoir to get your instantaneous unit hydrograph, which we had mentioned, isn’t confined to a specific rainfall duration.  The next few slides will go into more detail on the time-area relationship and the linear reservoir.  </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4229829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generalize the time area histogram by selecting the time of concentration as a function of the isochrones.  We noted that the translation process was governed by one parameter called the time of concentration, which is defined as the hydraulically most distant point with the longest travel time to the watershed outlet.   You can imagine a raindrop at the most remote part of the watershed and the time it takes for that raindrop to travel through the watershed to the outlet.  There are various methods out there that try to estimate the time of concentration from basin characteristics.  One of the most popular ways is the TR-55 method developed from the U.S Department of Agriculture.  Other methods of estimating the time of concentration is using region specific regression equations.  </a:t>
            </a:r>
          </a:p>
          <a:p>
            <a:endParaRPr lang="en-US" dirty="0"/>
          </a:p>
          <a:p>
            <a:r>
              <a:rPr lang="en-US" dirty="0"/>
              <a:t>The image we are showing is suggesting runoff that starts from the longest flow path would estimate the time of concentration.  This is not necessarily true, as there may be other parts of the watershed that may reach the outlet later, although its probably not too far off from the longest </a:t>
            </a:r>
            <a:r>
              <a:rPr lang="en-US" dirty="0" err="1"/>
              <a:t>flowpath</a:t>
            </a:r>
            <a:r>
              <a:rPr lang="en-US" dirty="0"/>
              <a:t>.  </a:t>
            </a:r>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30</a:t>
            </a:fld>
            <a:endParaRPr lang="en-US"/>
          </a:p>
        </p:txBody>
      </p:sp>
    </p:spTree>
    <p:extLst>
      <p:ext uri="{BB962C8B-B14F-4D97-AF65-F5344CB8AC3E}">
        <p14:creationId xmlns:p14="http://schemas.microsoft.com/office/powerpoint/2010/main" val="131128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time-area relationship governs the translation portion if the hydrograph.  This relationship divides the watershed into regions of equal runoff time to reach the outlet.  Once the areas are divided, estimates of the runoff generated on each part of the catchment is delayed by a proportion of the time of concentration.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examples you see are time-area graphs for three (click) different watershed shapes where each line represents an isochrone (click).  The time-area (click) relationship is expressed in the dimensionless form with area as a percent of total basin area and time as a percent of time of concentration.  This is where the time of concentration parameter comes into play; if you increase your time of concentration, you increase the amount of time it takes for each of your isochrone regions to reach the watershed outlet.  If we use the rectangle watershed shape as an example for the time-area relationship, the first region (click) in the rectangle is closest to the outlet location and would appear first in our time-area relationship.  The last region (click) in the rectangle, which is equal to the Tc, would appear last in our time-area relationship.  You can get a unit hydrograph from the time area relationship by multiplying the area by a rainfall depth of 1 unit and dividing by the time interval.  As you noticed, the time-area relationship can vary based on watershed shape.  The default in  HMS program (click) utilizes this generalized, oval shaped pattern but you can change the time-area relationship.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862044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start our discussion by reviewing the physical processes that take place once you start getting precipitation onto the watershed.   This figure</a:t>
            </a:r>
            <a:r>
              <a:rPr lang="en-US" baseline="0" dirty="0"/>
              <a:t> shows the various hydrologic processes that could occur once rainfall falls to the ground. Much of the rainfall is subject different losses; you can get infiltration of your rainfall into the soil, there could be rainfall that falls on canopy and gets stuck there, your ground surface may contain storage that traps rainfall or movement of flow.  These losses can all be subtracted from the amount of precipitation that falls on a basin. When losses are subtracted we are left with the excess precipitation, meaning it’s the rainfall amount left over after you account for the losses we just described.  Excess precipitation over the basin ends up on the surface, which is converted to a runoff and makes its way to the channel and basin outlet.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7335039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next process for Clark is the attenuation process controlled by the storage coefficient parameter.  The way that attenuation occurs is through the Linear Reservoir and Continuity Equation method.  The storage coefficient is defined by the R value.  If you increase R, you increase the storage.  You combine the linear reservoir equation with the continuity equation to solve for outflow at time t.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The storage coefficient is a coefficient that represents the </a:t>
            </a:r>
            <a:r>
              <a:rPr lang="en-US" sz="1200" b="0" dirty="0"/>
              <a:t>temporary storage of precipitation excess in the watershed as it drains to the outlet point.  The greater your R value, the more time your excess runoff remains in storage.  In contrast to Tc which has a definition that can be physically quantified, the storage coefficient is a bit more nebulous. The easiest way to estimate R is via calibration if gaged precipitation and streamflow data are available.  R can also be estimated through empirical equations that have been developed through regression analysis.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A3B636E-F3E6-4BBA-B6EF-6335DD3C130A}" type="slidenum">
              <a:rPr lang="en-US" smtClean="0"/>
              <a:t>32</a:t>
            </a:fld>
            <a:endParaRPr lang="en-US"/>
          </a:p>
        </p:txBody>
      </p:sp>
    </p:spTree>
    <p:extLst>
      <p:ext uri="{BB962C8B-B14F-4D97-AF65-F5344CB8AC3E}">
        <p14:creationId xmlns:p14="http://schemas.microsoft.com/office/powerpoint/2010/main" val="1691589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figure shows the discharge after its gone through translation from the synthetic time area curve.  This was assuming a default watershed shape, constant velocity, and 1 inches of rainfall over the watershed.  You can then see the results of the discharge histogram after getting routed through a linear reservoir resulting in the final unit hydrograph for using the Clark Method.  You can see the affects of routing through the linear reservoir as the peak flow is decreased and the time base of the hydrograph is spread out.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070381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is a variation to the Clark UH method that can transform rainfall to flow on a </a:t>
            </a:r>
            <a:r>
              <a:rPr lang="en-US" sz="1200" kern="1200" dirty="0" err="1">
                <a:solidFill>
                  <a:schemeClr val="tx1"/>
                </a:solidFill>
                <a:effectLst/>
                <a:latin typeface="+mn-lt"/>
                <a:ea typeface="+mn-ea"/>
                <a:cs typeface="+mn-cs"/>
              </a:rPr>
              <a:t>gridcell</a:t>
            </a:r>
            <a:r>
              <a:rPr lang="en-US" sz="1200" kern="1200" dirty="0">
                <a:solidFill>
                  <a:schemeClr val="tx1"/>
                </a:solidFill>
                <a:effectLst/>
                <a:latin typeface="+mn-lt"/>
                <a:ea typeface="+mn-ea"/>
                <a:cs typeface="+mn-cs"/>
              </a:rPr>
              <a:t> basis and that is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UH method.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method is a linear, quasi-distributed transform method that is based on the Clark unit hydrograph. The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represents the subbasin as a collection of grid cells.  You still need to estimate time of concentration and storage coefficient but the difference and advantage between the lumped Clark method and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is that </a:t>
            </a:r>
            <a:r>
              <a:rPr lang="en-US" sz="1200" kern="1200" dirty="0" err="1">
                <a:solidFill>
                  <a:schemeClr val="tx1"/>
                </a:solidFill>
                <a:effectLst/>
                <a:latin typeface="+mn-lt"/>
                <a:ea typeface="+mn-ea"/>
                <a:cs typeface="+mn-cs"/>
              </a:rPr>
              <a:t>ModClark</a:t>
            </a:r>
            <a:r>
              <a:rPr lang="en-US" sz="1200" kern="1200" dirty="0">
                <a:solidFill>
                  <a:schemeClr val="tx1"/>
                </a:solidFill>
                <a:effectLst/>
                <a:latin typeface="+mn-lt"/>
                <a:ea typeface="+mn-ea"/>
                <a:cs typeface="+mn-cs"/>
              </a:rPr>
              <a:t> eliminates the time-area curve and instead uses a separate travel time index for each grid cell.  Before, you would need to come up with your own Time-Area Curve or use the default relationship; now, there is, in a unique time-area relationship created for each watershed that gets generated automatically when applying this method. There is a travel time index computed for each cell that represents the travel time from the cell to the watershed outlet, and is scaled by the overall time of concentration.  You can get a discharge value per cell based on the cell area, excess rainfall depth, and the cell travel time.  The cell discharge still gets attenuated by a linear reservoir.  The outputs from the linear reservoirs of the cells are combined to produce the final hydrograph which you can see in the figure. This method is quasi-distributed, meaning we can spatially account for the flow transform for each grid cell but this method does not route the discharge from one cell to the next, hence why we call it quasi-distributed.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6154655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sz="1200" b="0" i="0" dirty="0"/>
              <a:t>To implement the Clark UH method, you will need to select your subbasin, and select Clark Unit Hydrograph method under the Transform method.  Move over to your Transform tab and enter in your Tc and R values.  This is also where you can define the Time-Area Method.  You are given a default value, which uses a generalized semi-oval watershed shape. The default shape has been shown to approximate the timing of surface runoff very well for typical subbasins. However, there is also an option to provide a user-specified curve for the time versus area relationship. The relationship must be defined as a percentage curve in the paired data manager before it can be used in the subbasin element. </a:t>
            </a:r>
          </a:p>
          <a:p>
            <a:endParaRPr lang="en-US" sz="1200"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2226779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time of concentration where you see the affects of translation when keeping the storage coefficient constant</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13465368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storage coefficient where you see the affects of attenuation when keeping the time of concentration constant.  Note how the hydrograph peak decreases as you increase you storage coefficient and the time base gets extended further out.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327959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3621753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SCS method, named after the Soil Conservation Service, is based on a dimensionless unit hydrograph.  The dimensionless UH was developed from an average of UHs derived from gaged rainfall and runoff for a large number of small agricultural watersheds throughout the United States.  The ordinates of the dimensionless unit hydrograph are relative to the peak flow, or </a:t>
            </a:r>
            <a:r>
              <a:rPr lang="en-US" dirty="0" err="1"/>
              <a:t>Qp</a:t>
            </a:r>
            <a:r>
              <a:rPr lang="en-US" dirty="0"/>
              <a:t>, and the time of rise, Tr</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39</a:t>
            </a:fld>
            <a:endParaRPr lang="en-US"/>
          </a:p>
        </p:txBody>
      </p:sp>
    </p:spTree>
    <p:extLst>
      <p:ext uri="{BB962C8B-B14F-4D97-AF65-F5344CB8AC3E}">
        <p14:creationId xmlns:p14="http://schemas.microsoft.com/office/powerpoint/2010/main" val="40200375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is the most common form of the dimensionless UH that uses the peaking factor coefficient value of 484.  The hydrograph is called dimensionless since the discharge on the y axis is expressed as a ratio of the (click) peak discharge while the time scale on the x-axis (click) is expressed as a ratio of the time-to-peak.  The time to peak is not the same as the time of concentration, which we had discussed in another video.  The time to peak, as defined by the SCS method, is from the start of your excess rainfall to the hydrograph peak.  There is also another travel time component called Lag, which is defined as the center of mass of your rainfall to the hydrograph peak.  We will touch upon lag in the next slide</a:t>
            </a:r>
          </a:p>
          <a:p>
            <a:endParaRPr lang="en-US" dirty="0"/>
          </a:p>
          <a:p>
            <a:r>
              <a:rPr lang="en-US" dirty="0"/>
              <a:t>The dimensionless UH can be represented by an (click) equivalent triangles to come up with an estimate of your peak flow.  Using the geometry of the triangle, the unit hydrograph has 37.5% of its volume on the rising limb, and the remaining 62.5% on the recession side.  Peak discharge can be calculated using the triangular geometric relationship.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34350876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various forms of the dimensionless unit hydrograph.  The most form of the SCS UH has a peaking factor of 484.  The peaking factor reflects the ability of the watershed to retain and delay flow.  In the table, the (click) peaking factor changes depending on the type of terrain.  Steep terrain and urban areas tend to produce higher early peaks while flatter terrain may produce lower, and later peaks.  This dimensionless unit hydrograph would look different if you were to use a different peaking factor (click) as shown by the Delmarva dimensionless Unit Hydrograph .  HEC-HMS provides you the ability to select 13 different peaking factors.  </a:t>
            </a:r>
          </a:p>
          <a:p>
            <a:endParaRPr lang="en-US" dirty="0"/>
          </a:p>
          <a:p>
            <a:endParaRPr lang="en-US" dirty="0"/>
          </a:p>
          <a:p>
            <a:r>
              <a:rPr lang="en-US" dirty="0"/>
              <a:t>Limb ratio is the ratio of peak to the inflection point.  Similar to the Recession method for ratio to peak parameter.  Ratios closer to 1 will have narrow hydrographs while ratios larger than 1 will be wider hydrographs.  </a:t>
            </a:r>
          </a:p>
        </p:txBody>
      </p:sp>
      <p:sp>
        <p:nvSpPr>
          <p:cNvPr id="4" name="Slide Number Placeholder 3"/>
          <p:cNvSpPr>
            <a:spLocks noGrp="1"/>
          </p:cNvSpPr>
          <p:nvPr>
            <p:ph type="sldNum" sz="quarter" idx="5"/>
          </p:nvPr>
        </p:nvSpPr>
        <p:spPr/>
        <p:txBody>
          <a:bodyPr/>
          <a:lstStyle/>
          <a:p>
            <a:fld id="{8F83DA23-95B8-46B4-B36C-5DF4D86FB69F}" type="slidenum">
              <a:rPr lang="en-US" smtClean="0"/>
              <a:t>41</a:t>
            </a:fld>
            <a:endParaRPr lang="en-US"/>
          </a:p>
        </p:txBody>
      </p:sp>
    </p:spTree>
    <p:extLst>
      <p:ext uri="{BB962C8B-B14F-4D97-AF65-F5344CB8AC3E}">
        <p14:creationId xmlns:p14="http://schemas.microsoft.com/office/powerpoint/2010/main" val="1489293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Notes Placeholder 2"/>
          <p:cNvSpPr>
            <a:spLocks noGrp="1"/>
          </p:cNvSpPr>
          <p:nvPr>
            <p:ph type="body" idx="1"/>
          </p:nvPr>
        </p:nvSpPr>
        <p:spPr/>
        <p:txBody>
          <a:bodyPr>
            <a:normAutofit/>
          </a:bodyPr>
          <a:lstStyle/>
          <a:p>
            <a:r>
              <a:rPr lang="en-US" dirty="0"/>
              <a:t>In rainfall-runoff modeling, we attempt to model the various hydrologic processes that occur when you get rainfall over a basin.  The component that handle’s surface runoff is the transformation of excess precipitation as shown here in red.  The excess precipitation gets converted or transformed into surface runoff which feeds into the total hydrograph.  To reiterate, the excess precipitation just looks at the surface runoff.  There are other components to the total outlet flow, such as interflow and groundwater flow, but we’ll be focusing our discussion on just the transformation of excess rainfall.  </a:t>
            </a:r>
          </a:p>
          <a:p>
            <a:endParaRPr lang="en-US" dirty="0"/>
          </a:p>
          <a:p>
            <a:endParaRPr lang="en-US" dirty="0"/>
          </a:p>
        </p:txBody>
      </p:sp>
      <p:sp>
        <p:nvSpPr>
          <p:cNvPr id="51204" name="Slide Number Placeholder 3"/>
          <p:cNvSpPr>
            <a:spLocks noGrp="1"/>
          </p:cNvSpPr>
          <p:nvPr>
            <p:ph type="sldNum" sz="quarter" idx="5"/>
          </p:nvPr>
        </p:nvSpPr>
        <p:spPr/>
        <p:txBody>
          <a:bodyPr/>
          <a:lstStyle/>
          <a:p>
            <a:fld id="{6B03E755-B757-4319-9262-F9063763A4FF}" type="slidenum">
              <a:rPr lang="en-US" smtClean="0"/>
              <a:pPr/>
              <a:t>5</a:t>
            </a:fld>
            <a:endParaRPr lang="en-US"/>
          </a:p>
        </p:txBody>
      </p:sp>
      <p:sp>
        <p:nvSpPr>
          <p:cNvPr id="7" name="Slide Image Placeholder 6"/>
          <p:cNvSpPr>
            <a:spLocks noGrp="1" noRot="1" noChangeAspect="1"/>
          </p:cNvSpPr>
          <p:nvPr>
            <p:ph type="sldImg"/>
          </p:nvPr>
        </p:nvSpPr>
        <p:spPr>
          <a:xfrm>
            <a:off x="-47625" y="576263"/>
            <a:ext cx="7362825" cy="4141787"/>
          </a:xfrm>
        </p:spPr>
      </p:sp>
    </p:spTree>
    <p:extLst>
      <p:ext uri="{BB962C8B-B14F-4D97-AF65-F5344CB8AC3E}">
        <p14:creationId xmlns:p14="http://schemas.microsoft.com/office/powerpoint/2010/main" val="21684624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To scale the dimensionless SCS hydrograph, you need to calculate the Time of Peak and the Peak discharge.  As you might quickly notice, the Time to peak and Peak discharge are related.  The parameter that HMS requires is the Lag.  HMS will compute rainfall duration (or the computation time step) and perform the Time to peak and peak discharge compute to scale the SCS UH.</a:t>
                </a:r>
              </a:p>
              <a:p>
                <a:endParaRPr lang="en-US" dirty="0"/>
              </a:p>
              <a:p>
                <a:r>
                  <a:rPr lang="en-US" dirty="0"/>
                  <a:t>To compute the SCS hydrograph by hand, the method requires you to estimate the Time to peak and the Peak discharge.  Time to Peak is computed by dividing the rainfall duration by half and adding to the watershed Lag value.  We saw earlier that lag represents the center of mass of excess rainfall to the time of peak.  There are various equations available to estimate watershed lag.  If you have your time of concentration computed, one simple estimate of lag is to multiple the Time of concentration by 0.6.  Another method (click) is to use the equation shown here.</a:t>
                </a:r>
              </a:p>
              <a:p>
                <a:endParaRPr lang="en-US" dirty="0"/>
              </a:p>
              <a:p>
                <a:r>
                  <a:rPr lang="en-US" dirty="0" err="1"/>
                  <a:t>Qp</a:t>
                </a:r>
                <a:r>
                  <a:rPr lang="en-US" dirty="0"/>
                  <a:t> is estimated using the peaking factor coefficient, 484, multiplied by the watershed area divided by your computed time to peak.  Again, the peaking factor could change depending on your location, such as steep mountains or flat valley.  Larger peaking values correspond to steeper terrain, while lower values correspond to flatter terrain.  </a:t>
                </a:r>
              </a:p>
              <a:p>
                <a:endParaRPr lang="en-US" dirty="0"/>
              </a:p>
              <a:p>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r>
                  <a:rPr lang="en-US" dirty="0" smtClean="0"/>
                  <a:t>Watershed lag</a:t>
                </a:r>
                <a:r>
                  <a:rPr lang="en-US" baseline="0" dirty="0" smtClean="0"/>
                  <a:t> (L) is the unknown parameter. Lag is defined as the time from the center of mass of excess rainfall (</a:t>
                </a:r>
                <a:r>
                  <a:rPr lang="el-GR" sz="1200" i="0" smtClean="0">
                    <a:latin typeface="Cambria Math" panose="02040503050406030204" pitchFamily="18" charset="0"/>
                    <a:ea typeface="Cambria Math" panose="02040503050406030204" pitchFamily="18" charset="0"/>
                  </a:rPr>
                  <a:t>𝛥</a:t>
                </a:r>
                <a:r>
                  <a:rPr lang="en-US" sz="1200" b="0" i="0" smtClean="0">
                    <a:latin typeface="Cambria Math" panose="02040503050406030204" pitchFamily="18" charset="0"/>
                    <a:ea typeface="Cambria Math" panose="02040503050406030204" pitchFamily="18" charset="0"/>
                  </a:rPr>
                  <a:t>𝐷</a:t>
                </a:r>
                <a:r>
                  <a:rPr lang="en-US" sz="1200" b="0" i="0" smtClean="0">
                    <a:latin typeface="Cambria Math" panose="02040503050406030204" pitchFamily="18" charset="0"/>
                    <a:ea typeface="Cambria Math" panose="02040503050406030204" pitchFamily="18" charset="0"/>
                  </a:rPr>
                  <a:t>/</a:t>
                </a:r>
                <a:r>
                  <a:rPr lang="en-US" sz="1200" b="0" i="0" smtClean="0">
                    <a:latin typeface="Cambria Math" panose="02040503050406030204" pitchFamily="18" charset="0"/>
                    <a:ea typeface="Cambria Math" panose="02040503050406030204" pitchFamily="18" charset="0"/>
                  </a:rPr>
                  <a:t>2</a:t>
                </a:r>
                <a:r>
                  <a:rPr lang="en-US" dirty="0" smtClean="0"/>
                  <a:t>) to the time of peak (</a:t>
                </a:r>
                <a:r>
                  <a:rPr lang="en-US" sz="1200" b="0" i="0" smtClean="0">
                    <a:latin typeface="Cambria Math" panose="02040503050406030204" pitchFamily="18" charset="0"/>
                    <a:ea typeface="Cambria Math" panose="02040503050406030204" pitchFamily="18" charset="0"/>
                  </a:rPr>
                  <a:t>𝑇</a:t>
                </a:r>
                <a:r>
                  <a:rPr lang="en-US" sz="1200" b="0" i="0" smtClean="0">
                    <a:latin typeface="Cambria Math" panose="02040503050406030204" pitchFamily="18" charset="0"/>
                    <a:ea typeface="Cambria Math" panose="02040503050406030204" pitchFamily="18" charset="0"/>
                  </a:rPr>
                  <a:t>_</a:t>
                </a:r>
                <a:r>
                  <a:rPr lang="en-US" sz="1200" b="0" i="0" smtClean="0">
                    <a:latin typeface="Cambria Math" panose="02040503050406030204" pitchFamily="18" charset="0"/>
                    <a:ea typeface="Cambria Math" panose="02040503050406030204" pitchFamily="18" charset="0"/>
                  </a:rPr>
                  <a:t>𝑃</a:t>
                </a:r>
                <a:r>
                  <a:rPr lang="en-US" dirty="0" smtClean="0"/>
                  <a:t>) of a unit hydrograph. Lag</a:t>
                </a:r>
                <a:r>
                  <a:rPr lang="en-US" baseline="0" dirty="0" smtClean="0"/>
                  <a:t> time can be estimated in a number of ways. The HEC-HMS Technical Reference Manual provides a procedure for estimating lag time. </a:t>
                </a:r>
              </a:p>
              <a:p>
                <a:endParaRPr lang="en-US" baseline="0" dirty="0" smtClean="0"/>
              </a:p>
              <a:p>
                <a:r>
                  <a:rPr lang="en-US" sz="1200" b="0" i="0" u="none" strike="noStrike" kern="1200" baseline="0" dirty="0" smtClean="0">
                    <a:solidFill>
                      <a:schemeClr val="tx1"/>
                    </a:solidFill>
                    <a:latin typeface="+mn-lt"/>
                    <a:ea typeface="+mn-ea"/>
                    <a:cs typeface="+mn-cs"/>
                  </a:rPr>
                  <a:t>The standard unit hydrograph is defined with 37.5% of unit runoff occurring before the peak flow. This definition corresponds to a peak rate factor of 484 which incorporates the percentage of unit runoff before the peak, calculated total time base, and unit conversions when applying the equations within the US Customary unit system. The percentage of unit runoff occurring before the peak flow is not uniform across all watersheds. By changing the percentage of unit runoff before the peak, alternate unit hydrographs can be computed for watersheds with varying topography and other conditions that effect runoff. Changing the percentage of runoff before the peak also changes the peak rate factor. It has been found that flat watersheds typically have a lower peak rate factor that may be as small as 100. Steeper watersheds have a larger peak rate factor </a:t>
                </a:r>
                <a:r>
                  <a:rPr lang="en-US" sz="1200" b="0" i="0" u="none" strike="noStrike" kern="1200" baseline="0" dirty="0" err="1" smtClean="0">
                    <a:solidFill>
                      <a:schemeClr val="tx1"/>
                    </a:solidFill>
                    <a:latin typeface="+mn-lt"/>
                    <a:ea typeface="+mn-ea"/>
                    <a:cs typeface="+mn-cs"/>
                  </a:rPr>
                  <a:t>thay</a:t>
                </a:r>
                <a:r>
                  <a:rPr lang="en-US" sz="1200" b="0" i="0" u="none" strike="noStrike" kern="1200" baseline="0" dirty="0" smtClean="0">
                    <a:solidFill>
                      <a:schemeClr val="tx1"/>
                    </a:solidFill>
                    <a:latin typeface="+mn-lt"/>
                    <a:ea typeface="+mn-ea"/>
                    <a:cs typeface="+mn-cs"/>
                  </a:rPr>
                  <a:t> may range up to 600. These alternate unit hydrographs are defined in the National Engineering Handbook (NRCS, 2007).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5982315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HEC-HMS, the SCS Unit hydrograph can be selected in the Transform Method after selecting a subbasin.  Navigate over to the Transform tab.  You’ll notice that the only parameter being asked is the Lag value.   That is because HMS will compute for you the rainfall duration and the watershed area you provide to your subbasin.   The modeler</a:t>
            </a:r>
            <a:r>
              <a:rPr lang="en-US" baseline="0" dirty="0"/>
              <a:t> has the option to select a Peak Rate Factor in HMS which can range from 100 to 600.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1444872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provides an example of how your hydrograph changes when adjusting peak rate factor while keeping a constant lag value.  The lower the peak rate value represents mild runoff response while higher peak rate values represent a quicker runoff/flashier response.  You can see there is large differences in your hydrograph shape, peak value, and the recession limb with different peak rate factors.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5750246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an example of adjusting the lag time.  The higher the lag value, the longer it takes for your </a:t>
            </a:r>
            <a:r>
              <a:rPr lang="en-US" dirty="0" err="1"/>
              <a:t>floodwave</a:t>
            </a:r>
            <a:r>
              <a:rPr lang="en-US" dirty="0"/>
              <a:t> to reach the outlet.  </a:t>
            </a:r>
            <a:r>
              <a:rPr lang="en-US"/>
              <a:t>You can see the affects of attenuation as you increase your lag value, since you are increasing your Time to Peak and reducing your Discharge peak value.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962553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main purposes of a rainfall-runoff model is to produce a hydrograph at a specified located.  A hydrograph is simply a plot of discharge vs time for a given location.  The term “Hydrograph” is synonymous with terms runoff, discharge, or flow and you might hear these interchangeably.  The excess rainfall transformed to runoff makes up a part of the total hydrograph, which we call direct runoff.  Interflow and baseflow, which deals with the subsurface movement of water, are also important components to the total hydrograph.  Other components to the hydrograph are the rising limb, which is the start of direct runoff up to the hydrograph peak, and the falling limb, which begins from the hydrograph peak to the end of direct runoff.  The falling limb is also known as the recession limb.  The inflection point is generally the point at which direct runoff ends and interflow or baseflow drive the rest of the hydrograph.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Size of the watershed – greater the area, the larger the flow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Shape of watershed – elongated shapes tend to produce flatter peaks, Pear shared drainages produce larger peaks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Well define channels – less attenuation than channels that are not well defined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Land slope – steeper hydrograph slopes for steeper basins than flatter slopes </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93434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How do we go about transforming excess rainfall to surface runoff? In HMS, we have three transform methods available for us: the Unit Hydrograph Method, Kinematic Wave, and 2D Diffusion Wave Transform.</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7</a:t>
            </a:fld>
            <a:endParaRPr lang="en-US"/>
          </a:p>
        </p:txBody>
      </p:sp>
    </p:spTree>
    <p:extLst>
      <p:ext uri="{BB962C8B-B14F-4D97-AF65-F5344CB8AC3E}">
        <p14:creationId xmlns:p14="http://schemas.microsoft.com/office/powerpoint/2010/main" val="3765398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The first method, and most well known, is the Unit Hydrograph.  The concept was developed by guy name of Sherman.  Sherman (1932) defined the unit hydrograph (UH) as the “basin outflow resulting from 1.0 inch (1.0 mm) of direct runoff generated uniformly over the drainage area at a uniform rainfall rate during a specified period of rainfall duration.”</a:t>
            </a:r>
          </a:p>
          <a:p>
            <a:pPr defTabSz="966612">
              <a:defRPr/>
            </a:pPr>
            <a:endParaRPr lang="en-US" sz="1200" dirty="0"/>
          </a:p>
          <a:p>
            <a:r>
              <a:rPr lang="en-US" sz="1100" b="0" i="0" u="none" strike="noStrike" kern="1200" baseline="0" dirty="0">
                <a:solidFill>
                  <a:schemeClr val="tx1"/>
                </a:solidFill>
                <a:latin typeface="+mn-lt"/>
                <a:ea typeface="+mn-ea"/>
                <a:cs typeface="+mn-cs"/>
              </a:rPr>
              <a:t>“Sherman originally used the word "unit" to denote a unit of time, but it has since been interpreted as a unit depth of excess rainfall which is why we use 1 inch or 1 mm.”</a:t>
            </a:r>
          </a:p>
          <a:p>
            <a:endParaRPr lang="en-US" sz="1200" dirty="0"/>
          </a:p>
          <a:p>
            <a:pPr defTabSz="966612">
              <a:defRPr/>
            </a:pPr>
            <a:r>
              <a:rPr lang="en-US" sz="1200" dirty="0"/>
              <a:t>The unit hydrograph is often used for lumped parameter modeling, meaning the parameters that characterize the unit hydrograph is an average over the watershed area and ignore spatial variation.  There are exceptions to this with the </a:t>
            </a:r>
            <a:r>
              <a:rPr lang="en-US" sz="1200" dirty="0" err="1"/>
              <a:t>ModClark</a:t>
            </a:r>
            <a:r>
              <a:rPr lang="en-US" sz="1200" dirty="0"/>
              <a:t> method, which we will discuss in a different video.  </a:t>
            </a:r>
          </a:p>
          <a:p>
            <a:pPr defTabSz="966612">
              <a:defRPr/>
            </a:pPr>
            <a:endParaRPr lang="en-US" sz="1200" dirty="0"/>
          </a:p>
          <a:p>
            <a:pPr defTabSz="966612">
              <a:defRPr/>
            </a:pPr>
            <a:r>
              <a:rPr lang="en-US" sz="1200" dirty="0"/>
              <a:t>There are different ways to apply the unit hydrograph concept.  In HMS, you have the ability to select from a number of different methods, such as Clark and SCS, and variations to the unit hydrograph, such as the S-Hydrograph Method.  </a:t>
            </a:r>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8</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transform method available is the Kinematic Wave Transform. The Kinematic Wave represents the watershed as two plane surfaces over which water runs until it reaches the channel. The water then flows down the channel to the outlet. The watershed and its channels are conceptualized as shown in this Figure, where you have water move as overland flow on the planes and then as channel flow.  Another way of looking at this is resembling something like an open book, with the water running parallel to the text on the page and then into the channel that follows the book's center binding. This method solves the energy and continuity equations for both the planes and the open channel to compute the watershed runoff hydrograph. The kinematic wave as designed in HMS is useful for representing urbanized regions.  </a:t>
            </a:r>
          </a:p>
          <a:p>
            <a:endParaRPr lang="en-US" sz="1200" b="0" i="0" kern="1200" dirty="0">
              <a:solidFill>
                <a:schemeClr val="tx1"/>
              </a:solidFill>
              <a:effectLst/>
              <a:latin typeface="+mn-lt"/>
              <a:ea typeface="+mn-ea"/>
              <a:cs typeface="+mn-cs"/>
            </a:endParaRPr>
          </a:p>
          <a:p>
            <a:r>
              <a:rPr lang="en-US" dirty="0"/>
              <a:t>Unsteady flow – flow changes with respect to time</a:t>
            </a:r>
          </a:p>
          <a:p>
            <a:r>
              <a:rPr lang="en-US" dirty="0"/>
              <a:t>Uniform flow – flow does NOT change with respect to distance</a:t>
            </a:r>
          </a:p>
        </p:txBody>
      </p:sp>
      <p:sp>
        <p:nvSpPr>
          <p:cNvPr id="4" name="Slide Number Placeholder 3"/>
          <p:cNvSpPr>
            <a:spLocks noGrp="1"/>
          </p:cNvSpPr>
          <p:nvPr>
            <p:ph type="sldNum" sz="quarter" idx="5"/>
          </p:nvPr>
        </p:nvSpPr>
        <p:spPr/>
        <p:txBody>
          <a:bodyPr/>
          <a:lstStyle/>
          <a:p>
            <a:fld id="{8DCCB3C5-62B7-4EB7-8208-254BB11BA481}" type="slidenum">
              <a:rPr lang="en-US" smtClean="0"/>
              <a:t>9</a:t>
            </a:fld>
            <a:endParaRPr lang="en-US"/>
          </a:p>
        </p:txBody>
      </p:sp>
    </p:spTree>
    <p:extLst>
      <p:ext uri="{BB962C8B-B14F-4D97-AF65-F5344CB8AC3E}">
        <p14:creationId xmlns:p14="http://schemas.microsoft.com/office/powerpoint/2010/main" val="540814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 relatively recent feature in HMS is the ability to route water using the 2D Diffusion Wave method.  The 2D Diffusion Wave transform method routes excess precipitation using the combination of the continuity and momentum equations.  One of the main advantages to using this method compared to using the unit hydrograph transform methods, this transform can be used to simulate the non-linear movement of water throughout a subbasin.  The 2D diffusion represent subbasins using a 2D mesh, which at this time requires RAS 2D to create.  Since the transform does occur on a grid cell by grid cell basis as well as the routing of flow, this method allows for distributed parameter modeling, meaning the model accounts for behavior variations from a grid cell to grid cell throughout the system.  The 2D diffusion wave also has the capability of visualizing computed variables spatially such as the water surface elevation and average velocity on a grid cell by grid cell basis.</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11</a:t>
            </a:fld>
            <a:endParaRPr lang="en-US"/>
          </a:p>
        </p:txBody>
      </p:sp>
    </p:spTree>
    <p:extLst>
      <p:ext uri="{BB962C8B-B14F-4D97-AF65-F5344CB8AC3E}">
        <p14:creationId xmlns:p14="http://schemas.microsoft.com/office/powerpoint/2010/main" val="1158729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10177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660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1"/>
            <a:ext cx="287020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1"/>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1853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72F486B-5827-4D2A-8408-9842936B49E5}" type="datetime1">
              <a:rPr lang="en-US" smtClean="0"/>
              <a:t>8/7/2024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097473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3955009-4348-4D6F-8C77-D3FAFDDA9C2A}" type="datetime1">
              <a:rPr lang="en-US" smtClean="0"/>
              <a:t>8/7/2024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112073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2BA06C-EFD4-4D08-850C-6741199F5793}" type="datetime1">
              <a:rPr lang="en-US" smtClean="0"/>
              <a:t>8/7/2024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180627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8FB886A-434C-4818-B68D-D9EC84BD0C6B}" type="datetime1">
              <a:rPr lang="en-US" smtClean="0"/>
              <a:t>8/7/2024</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423639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DE17436-DE95-4B4E-9CC7-D2D90D3A8259}" type="datetime1">
              <a:rPr lang="en-US" smtClean="0"/>
              <a:t>8/7/2024</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591530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6FFD71-96A8-4961-90E5-E6826057BAD0}" type="datetime1">
              <a:rPr lang="en-US" smtClean="0"/>
              <a:t>8/7/2024</a:t>
            </a:fld>
            <a:endParaRPr lang="en-US"/>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082883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D9CE4-374A-4106-AF97-898B889E11AD}" type="datetime1">
              <a:rPr lang="en-US" smtClean="0"/>
              <a:t>8/7/2024</a:t>
            </a:fld>
            <a:endParaRPr lang="en-US"/>
          </a:p>
        </p:txBody>
      </p:sp>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009081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3D6C53-49E3-440E-8F5B-0FA794CF1EF3}" type="datetime1">
              <a:rPr lang="en-US" smtClean="0"/>
              <a:t>8/7/2024</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110287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0687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5394A7-E345-4998-B0EE-6721EEFFDF2E}" type="datetime1">
              <a:rPr lang="en-US" smtClean="0"/>
              <a:t>8/7/2024</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822340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5D53AB-D23E-428D-A072-3D08904E33C6}" type="datetime1">
              <a:rPr lang="en-US" smtClean="0"/>
              <a:t>8/7/2024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179833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0E7123-2250-4CB7-9121-9D17A3BD798E}" type="datetime1">
              <a:rPr lang="en-US" smtClean="0"/>
              <a:t>8/7/2024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612213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2850281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371028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16104678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2785432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3841802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8214373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739149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88112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2756403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2866345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38768430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12371735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33539909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2"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2"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fld id="{61458844-1F92-463F-998E-7714239E5130}" type="datetime1">
              <a:rPr lang="en-US" smtClean="0"/>
              <a:t>8/7/2024</a:t>
            </a:fld>
            <a:endParaRPr lang="en-US"/>
          </a:p>
        </p:txBody>
      </p:sp>
      <p:sp>
        <p:nvSpPr>
          <p:cNvPr id="5" name="Rectangle 37"/>
          <p:cNvSpPr>
            <a:spLocks noGrp="1" noChangeArrowheads="1"/>
          </p:cNvSpPr>
          <p:nvPr>
            <p:ph type="ftr" sz="quarter" idx="11"/>
          </p:nvPr>
        </p:nvSpPr>
        <p:spPr>
          <a:xfrm>
            <a:off x="37515" y="6464740"/>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39455217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083497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1024761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1037923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04810452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7459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36995903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7438510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2"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406400" y="942975"/>
            <a:ext cx="11176000" cy="4761228"/>
          </a:xfrm>
        </p:spPr>
        <p:txBody>
          <a:bodyPr/>
          <a:lstStyle/>
          <a:p>
            <a:endParaRPr lang="en-US"/>
          </a:p>
        </p:txBody>
      </p:sp>
    </p:spTree>
    <p:extLst>
      <p:ext uri="{BB962C8B-B14F-4D97-AF65-F5344CB8AC3E}">
        <p14:creationId xmlns:p14="http://schemas.microsoft.com/office/powerpoint/2010/main" val="3670158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36318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3320651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2"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09809900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3"/>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9544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78"/>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858403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4064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860384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406402" y="942977"/>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942977"/>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082754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55285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8"/>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3350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9216438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9556619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3744947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732473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463963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15537307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9933366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13316" y="6470429"/>
            <a:ext cx="3867149"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5497276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219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844588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115815934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9709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57803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39954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theme" Target="../theme/theme4.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image" Target="../media/image9.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image" Target="../media/image8.png"/><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13" cstate="print">
            <a:extLst>
              <a:ext uri="{28A0092B-C50C-407E-A947-70E740481C1C}">
                <a14:useLocalDpi xmlns:a14="http://schemas.microsoft.com/office/drawing/2010/main" val="0"/>
              </a:ext>
            </a:extLst>
          </a:blip>
          <a:srcRect r="18324"/>
          <a:stretch/>
        </p:blipFill>
        <p:spPr>
          <a:xfrm>
            <a:off x="3556000" y="1509712"/>
            <a:ext cx="8636000" cy="5348288"/>
          </a:xfrm>
          <a:prstGeom prst="rect">
            <a:avLst/>
          </a:prstGeom>
        </p:spPr>
      </p:pic>
      <p:sp>
        <p:nvSpPr>
          <p:cNvPr id="2052" name="Rectangle 2"/>
          <p:cNvSpPr>
            <a:spLocks noGrp="1" noChangeArrowheads="1"/>
          </p:cNvSpPr>
          <p:nvPr>
            <p:ph type="title"/>
          </p:nvPr>
        </p:nvSpPr>
        <p:spPr bwMode="auto">
          <a:xfrm>
            <a:off x="101600" y="152400"/>
            <a:ext cx="843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p:nvSpPr>
        <p:spPr bwMode="auto">
          <a:xfrm>
            <a:off x="182034" y="6096001"/>
            <a:ext cx="4796367"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sz="1800" b="1"/>
              <a:t>BUILDING STRONG</a:t>
            </a:r>
            <a:r>
              <a:rPr lang="en-US" sz="1400" b="1" baseline="-25000"/>
              <a:t>®</a:t>
            </a:r>
          </a:p>
        </p:txBody>
      </p:sp>
      <p:grpSp>
        <p:nvGrpSpPr>
          <p:cNvPr id="2055" name="Group 68"/>
          <p:cNvGrpSpPr>
            <a:grpSpLocks/>
          </p:cNvGrpSpPr>
          <p:nvPr/>
        </p:nvGrpSpPr>
        <p:grpSpPr bwMode="auto">
          <a:xfrm>
            <a:off x="0" y="16406"/>
            <a:ext cx="12192000" cy="6861175"/>
            <a:chOff x="96" y="21"/>
            <a:chExt cx="5760" cy="4322"/>
          </a:xfrm>
        </p:grpSpPr>
        <p:grpSp>
          <p:nvGrpSpPr>
            <p:cNvPr id="2056" name="Group 69"/>
            <p:cNvGrpSpPr>
              <a:grpSpLocks/>
            </p:cNvGrpSpPr>
            <p:nvPr/>
          </p:nvGrpSpPr>
          <p:grpSpPr bwMode="auto">
            <a:xfrm>
              <a:off x="96" y="21"/>
              <a:ext cx="5760" cy="4322"/>
              <a:chOff x="96" y="21"/>
              <a:chExt cx="5760" cy="4322"/>
            </a:xfrm>
          </p:grpSpPr>
          <p:pic>
            <p:nvPicPr>
              <p:cNvPr id="2058" name="Picture 70" descr="ppt_camo_bkgrnd-03"/>
              <p:cNvPicPr>
                <a:picLocks noChangeAspect="1" noChangeArrowheads="1"/>
              </p:cNvPicPr>
              <p:nvPr/>
            </p:nvPicPr>
            <p:blipFill>
              <a:blip r:embed="rId14" cstate="print"/>
              <a:srcRect/>
              <a:stretch>
                <a:fillRect/>
              </a:stretch>
            </p:blipFill>
            <p:spPr bwMode="auto">
              <a:xfrm>
                <a:off x="96" y="21"/>
                <a:ext cx="5760" cy="4322"/>
              </a:xfrm>
              <a:prstGeom prst="rect">
                <a:avLst/>
              </a:prstGeom>
              <a:noFill/>
              <a:ln w="9525">
                <a:noFill/>
                <a:miter lim="800000"/>
                <a:headEnd/>
                <a:tailEnd/>
              </a:ln>
            </p:spPr>
          </p:pic>
          <p:pic>
            <p:nvPicPr>
              <p:cNvPr id="2059" name="Picture 71" descr="white_curve"/>
              <p:cNvPicPr>
                <a:picLocks noChangeAspect="1" noChangeArrowheads="1"/>
              </p:cNvPicPr>
              <p:nvPr/>
            </p:nvPicPr>
            <p:blipFill>
              <a:blip r:embed="rId15" cstate="print"/>
              <a:srcRect/>
              <a:stretch>
                <a:fillRect/>
              </a:stretch>
            </p:blipFill>
            <p:spPr bwMode="auto">
              <a:xfrm>
                <a:off x="2598" y="1013"/>
                <a:ext cx="3258" cy="3330"/>
              </a:xfrm>
              <a:prstGeom prst="rect">
                <a:avLst/>
              </a:prstGeom>
              <a:noFill/>
              <a:ln w="9525">
                <a:noFill/>
                <a:miter lim="800000"/>
                <a:headEnd/>
                <a:tailEnd/>
              </a:ln>
            </p:spPr>
          </p:pic>
        </p:grpSp>
        <p:pic>
          <p:nvPicPr>
            <p:cNvPr id="2057" name="Picture 72" descr="USACE_logo"/>
            <p:cNvPicPr>
              <a:picLocks noChangeAspect="1" noChangeArrowheads="1"/>
            </p:cNvPicPr>
            <p:nvPr/>
          </p:nvPicPr>
          <p:blipFill>
            <a:blip r:embed="rId16" cstate="print"/>
            <a:srcRect/>
            <a:stretch>
              <a:fillRect/>
            </a:stretch>
          </p:blipFill>
          <p:spPr bwMode="auto">
            <a:xfrm>
              <a:off x="144" y="3201"/>
              <a:ext cx="864" cy="591"/>
            </a:xfrm>
            <a:prstGeom prst="rect">
              <a:avLst/>
            </a:prstGeom>
            <a:noFill/>
            <a:ln w="9525">
              <a:noFill/>
              <a:miter lim="800000"/>
              <a:headEnd/>
              <a:tailEnd/>
            </a:ln>
          </p:spPr>
        </p:pic>
      </p:grpSp>
    </p:spTree>
    <p:extLst>
      <p:ext uri="{BB962C8B-B14F-4D97-AF65-F5344CB8AC3E}">
        <p14:creationId xmlns:p14="http://schemas.microsoft.com/office/powerpoint/2010/main" val="2742293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6713B-F809-49AE-99D1-1CD1B1AF2440}" type="datetime1">
              <a:rPr lang="en-US" smtClean="0"/>
              <a:t>8/7/2024</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Hydrologic Engineering Center</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3E457-D750-420C-9EDA-9A4D186C6B3A}" type="slidenum">
              <a:rPr lang="en-US" smtClean="0"/>
              <a:t>‹#›</a:t>
            </a:fld>
            <a:endParaRPr lang="en-US"/>
          </a:p>
        </p:txBody>
      </p:sp>
    </p:spTree>
    <p:extLst>
      <p:ext uri="{BB962C8B-B14F-4D97-AF65-F5344CB8AC3E}">
        <p14:creationId xmlns:p14="http://schemas.microsoft.com/office/powerpoint/2010/main" val="40501239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4" y="5638801"/>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4" y="6340475"/>
            <a:ext cx="3475567" cy="215444"/>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800"/>
          </a:p>
        </p:txBody>
      </p:sp>
    </p:spTree>
    <p:extLst>
      <p:ext uri="{BB962C8B-B14F-4D97-AF65-F5344CB8AC3E}">
        <p14:creationId xmlns:p14="http://schemas.microsoft.com/office/powerpoint/2010/main" val="14599266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ounded Rectangle 10"/>
          <p:cNvSpPr/>
          <p:nvPr userDrawn="1"/>
        </p:nvSpPr>
        <p:spPr>
          <a:xfrm>
            <a:off x="245538" y="165465"/>
            <a:ext cx="11716335"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164966" y="6294382"/>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6079067" y="3416303"/>
            <a:ext cx="2540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10467531" y="6005724"/>
            <a:ext cx="1015428" cy="577315"/>
          </a:xfrm>
          <a:prstGeom prst="rect">
            <a:avLst/>
          </a:prstGeom>
        </p:spPr>
      </p:pic>
    </p:spTree>
    <p:extLst>
      <p:ext uri="{BB962C8B-B14F-4D97-AF65-F5344CB8AC3E}">
        <p14:creationId xmlns:p14="http://schemas.microsoft.com/office/powerpoint/2010/main" val="72516783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23.emf"/></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7.JPG"/><Relationship Id="rId5" Type="http://schemas.openxmlformats.org/officeDocument/2006/relationships/image" Target="../media/image26.png"/><Relationship Id="rId4" Type="http://schemas.openxmlformats.org/officeDocument/2006/relationships/image" Target="../media/image25.JP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image" Target="../media/image35.w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35.wmf"/></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0.xml"/><Relationship Id="rId1" Type="http://schemas.openxmlformats.org/officeDocument/2006/relationships/slideLayout" Target="../slideLayouts/slideLayout13.xml"/><Relationship Id="rId5" Type="http://schemas.openxmlformats.org/officeDocument/2006/relationships/image" Target="../media/image120.png"/><Relationship Id="rId4" Type="http://schemas.openxmlformats.org/officeDocument/2006/relationships/image" Target="../media/image110.png"/></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hyperlink" Target="https://www.hec.usace.army.mil/confluence/hmsdocs/hmsum/4.7" TargetMode="External"/><Relationship Id="rId2" Type="http://schemas.openxmlformats.org/officeDocument/2006/relationships/image" Target="../media/image55.png"/><Relationship Id="rId1" Type="http://schemas.openxmlformats.org/officeDocument/2006/relationships/slideLayout" Target="../slideLayouts/slideLayout13.xml"/><Relationship Id="rId4" Type="http://schemas.openxmlformats.org/officeDocument/2006/relationships/hyperlink" Target="https://www.hec.usace.army.mil/software/hec-hm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29740" y="1249316"/>
            <a:ext cx="6324600" cy="2080623"/>
          </a:xfrm>
        </p:spPr>
        <p:txBody>
          <a:bodyPr>
            <a:normAutofit fontScale="90000"/>
          </a:bodyPr>
          <a:lstStyle/>
          <a:p>
            <a:pPr eaLnBrk="1" hangingPunct="1"/>
            <a:r>
              <a:rPr lang="en-US" sz="4900" dirty="0"/>
              <a:t>Rainfall-Runoff Modeling Surface Runoff in HEC-HMS </a:t>
            </a:r>
            <a:br>
              <a:rPr lang="en-US" dirty="0"/>
            </a:br>
            <a:br>
              <a:rPr lang="en-US" dirty="0"/>
            </a:br>
            <a:endParaRPr lang="en-US" dirty="0"/>
          </a:p>
        </p:txBody>
      </p:sp>
      <p:sp>
        <p:nvSpPr>
          <p:cNvPr id="9219" name="Slide Number Placeholder 5"/>
          <p:cNvSpPr>
            <a:spLocks noGrp="1"/>
          </p:cNvSpPr>
          <p:nvPr>
            <p:ph type="sldNum" sz="quarter" idx="4294967295"/>
          </p:nvPr>
        </p:nvSpPr>
        <p:spPr>
          <a:xfrm>
            <a:off x="10058400" y="6464300"/>
            <a:ext cx="2133600" cy="365125"/>
          </a:xfrm>
          <a:prstGeom prst="rect">
            <a:avLst/>
          </a:prstGeom>
        </p:spPr>
        <p:txBody>
          <a:bodyPr/>
          <a:lstStyle/>
          <a:p>
            <a:fld id="{DB6DD84A-7B51-4096-B164-197B2750769A}" type="slidenum">
              <a:rPr lang="en-US" smtClean="0">
                <a:latin typeface="Arial" pitchFamily="34" charset="0"/>
              </a:rPr>
              <a:pPr/>
              <a:t>1</a:t>
            </a:fld>
            <a:endParaRPr lang="en-US">
              <a:latin typeface="Arial" pitchFamily="34" charset="0"/>
            </a:endParaRPr>
          </a:p>
        </p:txBody>
      </p:sp>
      <p:sp>
        <p:nvSpPr>
          <p:cNvPr id="4" name="TextBox 3"/>
          <p:cNvSpPr txBox="1"/>
          <p:nvPr/>
        </p:nvSpPr>
        <p:spPr>
          <a:xfrm>
            <a:off x="1729740" y="4673816"/>
            <a:ext cx="3962400" cy="1323439"/>
          </a:xfrm>
          <a:prstGeom prst="rect">
            <a:avLst/>
          </a:prstGeom>
          <a:noFill/>
        </p:spPr>
        <p:txBody>
          <a:bodyPr wrap="square" rtlCol="0">
            <a:spAutoFit/>
          </a:bodyPr>
          <a:lstStyle/>
          <a:p>
            <a:r>
              <a:rPr lang="en-US" sz="2800" b="1" dirty="0">
                <a:solidFill>
                  <a:srgbClr val="000000"/>
                </a:solidFill>
                <a:latin typeface="Arial" charset="0"/>
              </a:rPr>
              <a:t>Hydrologic Engineering Center</a:t>
            </a:r>
            <a:endParaRPr lang="en-US" sz="2800" dirty="0">
              <a:solidFill>
                <a:srgbClr val="000000"/>
              </a:solidFill>
              <a:latin typeface="Arial" charset="0"/>
            </a:endParaRPr>
          </a:p>
          <a:p>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FCDDC88-C0FB-AE6E-2136-AF8D52A2E3D9}"/>
              </a:ext>
            </a:extLst>
          </p:cNvPr>
          <p:cNvPicPr>
            <a:picLocks noGrp="1" noChangeAspect="1"/>
          </p:cNvPicPr>
          <p:nvPr>
            <p:ph idx="1"/>
          </p:nvPr>
        </p:nvPicPr>
        <p:blipFill>
          <a:blip r:embed="rId2"/>
          <a:stretch>
            <a:fillRect/>
          </a:stretch>
        </p:blipFill>
        <p:spPr>
          <a:xfrm>
            <a:off x="7617231" y="778119"/>
            <a:ext cx="4337080" cy="5301762"/>
          </a:xfrm>
        </p:spPr>
      </p:pic>
      <p:sp>
        <p:nvSpPr>
          <p:cNvPr id="4" name="Slide Number Placeholder 3">
            <a:extLst>
              <a:ext uri="{FF2B5EF4-FFF2-40B4-BE49-F238E27FC236}">
                <a16:creationId xmlns:a16="http://schemas.microsoft.com/office/drawing/2014/main" id="{75CC0681-1764-BCD8-1862-250D31C9D3B3}"/>
              </a:ext>
            </a:extLst>
          </p:cNvPr>
          <p:cNvSpPr>
            <a:spLocks noGrp="1"/>
          </p:cNvSpPr>
          <p:nvPr>
            <p:ph type="sldNum" sz="quarter" idx="12"/>
          </p:nvPr>
        </p:nvSpPr>
        <p:spPr/>
        <p:txBody>
          <a:bodyPr/>
          <a:lstStyle/>
          <a:p>
            <a:fld id="{6C33E457-D750-420C-9EDA-9A4D186C6B3A}" type="slidenum">
              <a:rPr lang="en-US" smtClean="0"/>
              <a:t>10</a:t>
            </a:fld>
            <a:endParaRPr lang="en-US"/>
          </a:p>
        </p:txBody>
      </p:sp>
      <p:pic>
        <p:nvPicPr>
          <p:cNvPr id="8" name="Picture 7">
            <a:extLst>
              <a:ext uri="{FF2B5EF4-FFF2-40B4-BE49-F238E27FC236}">
                <a16:creationId xmlns:a16="http://schemas.microsoft.com/office/drawing/2014/main" id="{FBE6700E-6919-EBB2-5B36-3FB2492D9382}"/>
              </a:ext>
            </a:extLst>
          </p:cNvPr>
          <p:cNvPicPr>
            <a:picLocks noChangeAspect="1"/>
          </p:cNvPicPr>
          <p:nvPr/>
        </p:nvPicPr>
        <p:blipFill>
          <a:blip r:embed="rId3"/>
          <a:stretch>
            <a:fillRect/>
          </a:stretch>
        </p:blipFill>
        <p:spPr>
          <a:xfrm>
            <a:off x="1096206" y="132202"/>
            <a:ext cx="6340562" cy="3429000"/>
          </a:xfrm>
          <a:prstGeom prst="rect">
            <a:avLst/>
          </a:prstGeom>
        </p:spPr>
      </p:pic>
      <p:pic>
        <p:nvPicPr>
          <p:cNvPr id="10" name="Picture 9">
            <a:extLst>
              <a:ext uri="{FF2B5EF4-FFF2-40B4-BE49-F238E27FC236}">
                <a16:creationId xmlns:a16="http://schemas.microsoft.com/office/drawing/2014/main" id="{8D198DFB-A9FB-632A-35BF-E673E5B127B7}"/>
              </a:ext>
            </a:extLst>
          </p:cNvPr>
          <p:cNvPicPr>
            <a:picLocks noChangeAspect="1"/>
          </p:cNvPicPr>
          <p:nvPr/>
        </p:nvPicPr>
        <p:blipFill>
          <a:blip r:embed="rId4"/>
          <a:stretch>
            <a:fillRect/>
          </a:stretch>
        </p:blipFill>
        <p:spPr>
          <a:xfrm>
            <a:off x="237689" y="3610800"/>
            <a:ext cx="5550998" cy="3187582"/>
          </a:xfrm>
          <a:prstGeom prst="rect">
            <a:avLst/>
          </a:prstGeom>
        </p:spPr>
      </p:pic>
      <p:sp>
        <p:nvSpPr>
          <p:cNvPr id="2" name="TextBox 1">
            <a:extLst>
              <a:ext uri="{FF2B5EF4-FFF2-40B4-BE49-F238E27FC236}">
                <a16:creationId xmlns:a16="http://schemas.microsoft.com/office/drawing/2014/main" id="{31555F3F-A73B-54E8-FD5E-4DA1982D0D59}"/>
              </a:ext>
            </a:extLst>
          </p:cNvPr>
          <p:cNvSpPr txBox="1"/>
          <p:nvPr/>
        </p:nvSpPr>
        <p:spPr>
          <a:xfrm>
            <a:off x="5714074" y="6390880"/>
            <a:ext cx="1139543" cy="369332"/>
          </a:xfrm>
          <a:prstGeom prst="rect">
            <a:avLst/>
          </a:prstGeom>
          <a:noFill/>
        </p:spPr>
        <p:txBody>
          <a:bodyPr wrap="none" rtlCol="0">
            <a:spAutoFit/>
          </a:bodyPr>
          <a:lstStyle/>
          <a:p>
            <a:r>
              <a:rPr lang="en-US" dirty="0"/>
              <a:t>HEC, 1993</a:t>
            </a:r>
          </a:p>
        </p:txBody>
      </p:sp>
    </p:spTree>
    <p:extLst>
      <p:ext uri="{BB962C8B-B14F-4D97-AF65-F5344CB8AC3E}">
        <p14:creationId xmlns:p14="http://schemas.microsoft.com/office/powerpoint/2010/main" val="1666861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42685-41B4-40BC-8373-9D2400ED0EB7}"/>
              </a:ext>
            </a:extLst>
          </p:cNvPr>
          <p:cNvSpPr>
            <a:spLocks noGrp="1"/>
          </p:cNvSpPr>
          <p:nvPr>
            <p:ph type="title"/>
          </p:nvPr>
        </p:nvSpPr>
        <p:spPr>
          <a:xfrm>
            <a:off x="609600" y="220846"/>
            <a:ext cx="10972800" cy="789231"/>
          </a:xfrm>
        </p:spPr>
        <p:txBody>
          <a:bodyPr/>
          <a:lstStyle/>
          <a:p>
            <a:r>
              <a:rPr lang="en-US" dirty="0"/>
              <a:t>2D Diffusion Wave</a:t>
            </a:r>
          </a:p>
        </p:txBody>
      </p:sp>
      <p:sp>
        <p:nvSpPr>
          <p:cNvPr id="3" name="Content Placeholder 2">
            <a:extLst>
              <a:ext uri="{FF2B5EF4-FFF2-40B4-BE49-F238E27FC236}">
                <a16:creationId xmlns:a16="http://schemas.microsoft.com/office/drawing/2014/main" id="{6E50AA28-D14F-4E3F-BDA2-07E22C92ED4D}"/>
              </a:ext>
            </a:extLst>
          </p:cNvPr>
          <p:cNvSpPr>
            <a:spLocks noGrp="1"/>
          </p:cNvSpPr>
          <p:nvPr>
            <p:ph idx="1"/>
          </p:nvPr>
        </p:nvSpPr>
        <p:spPr>
          <a:xfrm>
            <a:off x="186594" y="1081453"/>
            <a:ext cx="5343768" cy="4967654"/>
          </a:xfrm>
        </p:spPr>
        <p:txBody>
          <a:bodyPr/>
          <a:lstStyle/>
          <a:p>
            <a:r>
              <a:rPr lang="en-US" sz="2400" dirty="0"/>
              <a:t>Routes excess precipitation using continuity and momentum equations</a:t>
            </a:r>
          </a:p>
          <a:p>
            <a:pPr lvl="1"/>
            <a:r>
              <a:rPr lang="en-US" sz="2000" dirty="0"/>
              <a:t>Neglects the acceleration term</a:t>
            </a:r>
          </a:p>
          <a:p>
            <a:r>
              <a:rPr lang="en-US" sz="2400" dirty="0"/>
              <a:t>Represents </a:t>
            </a:r>
            <a:r>
              <a:rPr lang="en-US" sz="2400" dirty="0" err="1"/>
              <a:t>subbasins</a:t>
            </a:r>
            <a:r>
              <a:rPr lang="en-US" sz="2400" dirty="0"/>
              <a:t> using a 2D mesh of both grids cells and grid faces</a:t>
            </a:r>
          </a:p>
          <a:p>
            <a:pPr lvl="1"/>
            <a:r>
              <a:rPr lang="en-US" sz="2000" dirty="0"/>
              <a:t>Create this in HEC-RAS</a:t>
            </a:r>
          </a:p>
          <a:p>
            <a:r>
              <a:rPr lang="en-US" sz="2400" dirty="0"/>
              <a:t>Distributed parameter modeling</a:t>
            </a:r>
          </a:p>
          <a:p>
            <a:r>
              <a:rPr lang="en-US" sz="2400" dirty="0"/>
              <a:t>Ability to visualize spatial variables such as water surface elevation and average velocity</a:t>
            </a:r>
          </a:p>
        </p:txBody>
      </p:sp>
      <p:pic>
        <p:nvPicPr>
          <p:cNvPr id="4" name="Picture 3">
            <a:extLst>
              <a:ext uri="{FF2B5EF4-FFF2-40B4-BE49-F238E27FC236}">
                <a16:creationId xmlns:a16="http://schemas.microsoft.com/office/drawing/2014/main" id="{B400A1C7-9C57-4116-A9F7-29EAFBA89F89}"/>
              </a:ext>
            </a:extLst>
          </p:cNvPr>
          <p:cNvPicPr>
            <a:picLocks noChangeAspect="1"/>
          </p:cNvPicPr>
          <p:nvPr/>
        </p:nvPicPr>
        <p:blipFill>
          <a:blip r:embed="rId3"/>
          <a:stretch>
            <a:fillRect/>
          </a:stretch>
        </p:blipFill>
        <p:spPr>
          <a:xfrm>
            <a:off x="5627077" y="1010077"/>
            <a:ext cx="6372467" cy="4635611"/>
          </a:xfrm>
          <a:prstGeom prst="rect">
            <a:avLst/>
          </a:prstGeom>
        </p:spPr>
      </p:pic>
      <p:sp>
        <p:nvSpPr>
          <p:cNvPr id="5" name="Slide Number Placeholder 4">
            <a:extLst>
              <a:ext uri="{FF2B5EF4-FFF2-40B4-BE49-F238E27FC236}">
                <a16:creationId xmlns:a16="http://schemas.microsoft.com/office/drawing/2014/main" id="{9AC1694D-40F9-4A12-B279-92957C734BEB}"/>
              </a:ext>
            </a:extLst>
          </p:cNvPr>
          <p:cNvSpPr>
            <a:spLocks noGrp="1"/>
          </p:cNvSpPr>
          <p:nvPr>
            <p:ph type="sldNum" sz="quarter" idx="12"/>
          </p:nvPr>
        </p:nvSpPr>
        <p:spPr/>
        <p:txBody>
          <a:bodyPr/>
          <a:lstStyle/>
          <a:p>
            <a:fld id="{6C33E457-D750-420C-9EDA-9A4D186C6B3A}" type="slidenum">
              <a:rPr lang="en-US" smtClean="0"/>
              <a:t>11</a:t>
            </a:fld>
            <a:endParaRPr lang="en-US"/>
          </a:p>
        </p:txBody>
      </p:sp>
    </p:spTree>
    <p:extLst>
      <p:ext uri="{BB962C8B-B14F-4D97-AF65-F5344CB8AC3E}">
        <p14:creationId xmlns:p14="http://schemas.microsoft.com/office/powerpoint/2010/main" val="2391696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a:xfrm>
            <a:off x="258916" y="763675"/>
            <a:ext cx="8432800" cy="2163880"/>
          </a:xfrm>
        </p:spPr>
        <p:txBody>
          <a:bodyPr>
            <a:normAutofit fontScale="90000"/>
          </a:bodyPr>
          <a:lstStyle/>
          <a:p>
            <a:r>
              <a:rPr lang="en-US" sz="4400" dirty="0"/>
              <a:t>HEC-HMS</a:t>
            </a:r>
            <a:br>
              <a:rPr lang="en-US" sz="4400" dirty="0"/>
            </a:br>
            <a:r>
              <a:rPr lang="en-US" sz="4400" dirty="0"/>
              <a:t>Surface Runoff</a:t>
            </a:r>
            <a:br>
              <a:rPr lang="en-US" sz="4400" dirty="0"/>
            </a:br>
            <a:br>
              <a:rPr lang="en-US" sz="4400" dirty="0"/>
            </a:br>
            <a:r>
              <a:rPr lang="en-US" dirty="0"/>
              <a:t>Unit Hydrograph Derivation </a:t>
            </a:r>
            <a:endParaRPr lang="en-US" sz="4400" dirty="0"/>
          </a:p>
        </p:txBody>
      </p:sp>
    </p:spTree>
    <p:extLst>
      <p:ext uri="{BB962C8B-B14F-4D97-AF65-F5344CB8AC3E}">
        <p14:creationId xmlns:p14="http://schemas.microsoft.com/office/powerpoint/2010/main" val="3913335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a:xfrm>
            <a:off x="609600" y="274638"/>
            <a:ext cx="10972800" cy="745270"/>
          </a:xfrm>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idx="1"/>
          </p:nvPr>
        </p:nvSpPr>
        <p:spPr>
          <a:xfrm>
            <a:off x="609600" y="1310054"/>
            <a:ext cx="10741269" cy="3886200"/>
          </a:xfrm>
        </p:spPr>
        <p:txBody>
          <a:bodyPr/>
          <a:lstStyle/>
          <a:p>
            <a:r>
              <a:rPr lang="en-US" sz="2400" dirty="0"/>
              <a:t>Defined as the “basin outflow resulting from </a:t>
            </a:r>
            <a:r>
              <a:rPr lang="en-US" sz="2400" u="sng" dirty="0"/>
              <a:t>1.0 inch </a:t>
            </a:r>
            <a:r>
              <a:rPr lang="en-US" sz="2400" dirty="0"/>
              <a:t>(1.0 mm) of </a:t>
            </a:r>
            <a:r>
              <a:rPr lang="en-US" sz="2400" u="sng" dirty="0"/>
              <a:t>direct runoff</a:t>
            </a:r>
            <a:r>
              <a:rPr lang="en-US" sz="2400" dirty="0"/>
              <a:t> generated uniformly over the drainage area at a uniform rainfall rate during a specified period of rainfall duration.”</a:t>
            </a:r>
          </a:p>
          <a:p>
            <a:r>
              <a:rPr lang="en-US" sz="2400" dirty="0"/>
              <a:t>User Specified Unit Hydrograph, User-Specified S-Graph, Clark and </a:t>
            </a:r>
            <a:r>
              <a:rPr lang="en-US" sz="2400" dirty="0" err="1"/>
              <a:t>ModClark</a:t>
            </a:r>
            <a:r>
              <a:rPr lang="en-US" sz="2400" dirty="0"/>
              <a:t>, SCS, and Snyder’s </a:t>
            </a:r>
          </a:p>
          <a:p>
            <a:endParaRPr lang="en-US" sz="2400" dirty="0"/>
          </a:p>
        </p:txBody>
      </p:sp>
      <p:pic>
        <p:nvPicPr>
          <p:cNvPr id="4" name="Picture 3">
            <a:extLst>
              <a:ext uri="{FF2B5EF4-FFF2-40B4-BE49-F238E27FC236}">
                <a16:creationId xmlns:a16="http://schemas.microsoft.com/office/drawing/2014/main" id="{0EFBD9F8-B8F4-4DF7-BA60-87B709A76500}"/>
              </a:ext>
            </a:extLst>
          </p:cNvPr>
          <p:cNvPicPr>
            <a:picLocks noChangeAspect="1"/>
          </p:cNvPicPr>
          <p:nvPr/>
        </p:nvPicPr>
        <p:blipFill>
          <a:blip r:embed="rId3"/>
          <a:stretch>
            <a:fillRect/>
          </a:stretch>
        </p:blipFill>
        <p:spPr>
          <a:xfrm>
            <a:off x="7380515" y="3514635"/>
            <a:ext cx="4084654" cy="3068727"/>
          </a:xfrm>
          <a:prstGeom prst="rect">
            <a:avLst/>
          </a:prstGeom>
        </p:spPr>
      </p:pic>
    </p:spTree>
    <p:extLst>
      <p:ext uri="{BB962C8B-B14F-4D97-AF65-F5344CB8AC3E}">
        <p14:creationId xmlns:p14="http://schemas.microsoft.com/office/powerpoint/2010/main" val="2380521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Assumptions</a:t>
            </a:r>
            <a:endParaRPr lang="en-US" sz="2400" dirty="0"/>
          </a:p>
        </p:txBody>
      </p:sp>
      <p:sp>
        <p:nvSpPr>
          <p:cNvPr id="3" name="Content Placeholder 2"/>
          <p:cNvSpPr>
            <a:spLocks noGrp="1"/>
          </p:cNvSpPr>
          <p:nvPr>
            <p:ph idx="1"/>
          </p:nvPr>
        </p:nvSpPr>
        <p:spPr>
          <a:xfrm>
            <a:off x="381000" y="1343952"/>
            <a:ext cx="8229600" cy="4419600"/>
          </a:xfrm>
        </p:spPr>
        <p:txBody>
          <a:bodyPr/>
          <a:lstStyle/>
          <a:p>
            <a:pPr marL="457200" indent="-457200">
              <a:buFont typeface="+mj-lt"/>
              <a:buAutoNum type="arabicPeriod"/>
            </a:pPr>
            <a:r>
              <a:rPr lang="en-US" sz="2400" dirty="0"/>
              <a:t>Rainfall excesses of equal duration are assumed to produce hydrographs with equivalent time bases regardless of the intensity of the rain</a:t>
            </a:r>
          </a:p>
          <a:p>
            <a:pPr marL="457200" indent="-457200">
              <a:buFont typeface="+mj-lt"/>
              <a:buAutoNum type="arabicPeriod"/>
            </a:pPr>
            <a:r>
              <a:rPr lang="en-US" sz="2400" dirty="0"/>
              <a:t>Direct runoff ordinates for a storm of given duration are assumed directly proportional to rainfall excess volumes. Twice the rainfall produces a doubling of hydrograph ordinates (superposition)</a:t>
            </a:r>
          </a:p>
          <a:p>
            <a:pPr marL="457200" indent="-457200">
              <a:buFont typeface="+mj-lt"/>
              <a:buAutoNum type="arabicPeriod"/>
            </a:pPr>
            <a:r>
              <a:rPr lang="en-US" sz="2400" dirty="0"/>
              <a:t>The time distribution of direct runoff is assumed independent of antecedent precipitation (time invariance)</a:t>
            </a:r>
          </a:p>
          <a:p>
            <a:pPr marL="457200" indent="-457200">
              <a:buFont typeface="+mj-lt"/>
              <a:buAutoNum type="arabicPeriod"/>
            </a:pPr>
            <a:r>
              <a:rPr lang="en-US" sz="2400" dirty="0"/>
              <a:t>Excess precipitation is spatially distributed uniformly and has a constant intensity throughout the time interval</a:t>
            </a:r>
          </a:p>
        </p:txBody>
      </p:sp>
      <p:sp>
        <p:nvSpPr>
          <p:cNvPr id="4" name="Footer Placeholder 3"/>
          <p:cNvSpPr>
            <a:spLocks noGrp="1"/>
          </p:cNvSpPr>
          <p:nvPr>
            <p:ph type="ftr" sz="quarter" idx="11"/>
          </p:nvPr>
        </p:nvSpPr>
        <p:spPr>
          <a:xfrm>
            <a:off x="107182" y="6300787"/>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14</a:t>
            </a:fld>
            <a:endParaRPr lang="en-US" dirty="0"/>
          </a:p>
        </p:txBody>
      </p:sp>
      <p:pic>
        <p:nvPicPr>
          <p:cNvPr id="6" name="Picture 12" descr="unithyd3">
            <a:extLst>
              <a:ext uri="{FF2B5EF4-FFF2-40B4-BE49-F238E27FC236}">
                <a16:creationId xmlns:a16="http://schemas.microsoft.com/office/drawing/2014/main" id="{38052086-0D11-4CE1-9D46-1C456D480EEE}"/>
              </a:ext>
            </a:extLst>
          </p:cNvPr>
          <p:cNvPicPr>
            <a:picLocks noChangeAspect="1" noChangeArrowheads="1"/>
          </p:cNvPicPr>
          <p:nvPr/>
        </p:nvPicPr>
        <p:blipFill>
          <a:blip r:embed="rId3" cstate="print"/>
          <a:stretch>
            <a:fillRect/>
          </a:stretch>
        </p:blipFill>
        <p:spPr>
          <a:xfrm>
            <a:off x="8424842" y="1798181"/>
            <a:ext cx="3556090" cy="3261637"/>
          </a:xfrm>
          <a:prstGeom prst="rect">
            <a:avLst/>
          </a:prstGeom>
          <a:noFill/>
        </p:spPr>
      </p:pic>
    </p:spTree>
    <p:extLst>
      <p:ext uri="{BB962C8B-B14F-4D97-AF65-F5344CB8AC3E}">
        <p14:creationId xmlns:p14="http://schemas.microsoft.com/office/powerpoint/2010/main" val="642131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A818F-E6C1-481D-B833-C74A55EB0EBF}"/>
              </a:ext>
            </a:extLst>
          </p:cNvPr>
          <p:cNvSpPr>
            <a:spLocks noGrp="1"/>
          </p:cNvSpPr>
          <p:nvPr>
            <p:ph type="title"/>
          </p:nvPr>
        </p:nvSpPr>
        <p:spPr/>
        <p:txBody>
          <a:bodyPr/>
          <a:lstStyle/>
          <a:p>
            <a:r>
              <a:rPr lang="en-US" dirty="0"/>
              <a:t>UH - Limitations</a:t>
            </a:r>
          </a:p>
        </p:txBody>
      </p:sp>
      <p:sp>
        <p:nvSpPr>
          <p:cNvPr id="3" name="Content Placeholder 2">
            <a:extLst>
              <a:ext uri="{FF2B5EF4-FFF2-40B4-BE49-F238E27FC236}">
                <a16:creationId xmlns:a16="http://schemas.microsoft.com/office/drawing/2014/main" id="{A7C1DBCA-A0DA-4E35-9604-3746B55249C2}"/>
              </a:ext>
            </a:extLst>
          </p:cNvPr>
          <p:cNvSpPr>
            <a:spLocks noGrp="1"/>
          </p:cNvSpPr>
          <p:nvPr>
            <p:ph idx="1"/>
          </p:nvPr>
        </p:nvSpPr>
        <p:spPr/>
        <p:txBody>
          <a:bodyPr/>
          <a:lstStyle/>
          <a:p>
            <a:r>
              <a:rPr lang="en-US" dirty="0"/>
              <a:t>Normally do not see proportional behavior in river flow. </a:t>
            </a:r>
          </a:p>
          <a:p>
            <a:r>
              <a:rPr lang="en-US" dirty="0"/>
              <a:t>Time-invariance can be affected by the seasons</a:t>
            </a:r>
          </a:p>
          <a:p>
            <a:r>
              <a:rPr lang="en-US" dirty="0"/>
              <a:t>Areal distribution of rainfall rarely uniform over time and space </a:t>
            </a:r>
          </a:p>
        </p:txBody>
      </p:sp>
      <p:sp>
        <p:nvSpPr>
          <p:cNvPr id="4" name="TextBox 3">
            <a:extLst>
              <a:ext uri="{FF2B5EF4-FFF2-40B4-BE49-F238E27FC236}">
                <a16:creationId xmlns:a16="http://schemas.microsoft.com/office/drawing/2014/main" id="{C4859D57-E1B9-B2B9-6AE5-236C49BCF326}"/>
              </a:ext>
            </a:extLst>
          </p:cNvPr>
          <p:cNvSpPr txBox="1"/>
          <p:nvPr/>
        </p:nvSpPr>
        <p:spPr>
          <a:xfrm>
            <a:off x="1124012" y="4648200"/>
            <a:ext cx="10229788" cy="523220"/>
          </a:xfrm>
          <a:prstGeom prst="rect">
            <a:avLst/>
          </a:prstGeom>
          <a:noFill/>
        </p:spPr>
        <p:txBody>
          <a:bodyPr wrap="none" rtlCol="0">
            <a:spAutoFit/>
          </a:bodyPr>
          <a:lstStyle/>
          <a:p>
            <a:r>
              <a:rPr lang="en-US" sz="2800" dirty="0">
                <a:solidFill>
                  <a:srgbClr val="FF0000"/>
                </a:solidFill>
              </a:rPr>
              <a:t>But the Unit Hydrograph method still works well…when we calibrate!</a:t>
            </a:r>
          </a:p>
        </p:txBody>
      </p:sp>
    </p:spTree>
    <p:extLst>
      <p:ext uri="{BB962C8B-B14F-4D97-AF65-F5344CB8AC3E}">
        <p14:creationId xmlns:p14="http://schemas.microsoft.com/office/powerpoint/2010/main" val="225739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6321"/>
            <a:ext cx="10972800" cy="731837"/>
          </a:xfrm>
        </p:spPr>
        <p:txBody>
          <a:bodyPr/>
          <a:lstStyle/>
          <a:p>
            <a:r>
              <a:rPr lang="en-US" sz="3300" dirty="0"/>
              <a:t>Unit Hydrograph – Derivation Example</a:t>
            </a:r>
          </a:p>
        </p:txBody>
      </p:sp>
      <p:pic>
        <p:nvPicPr>
          <p:cNvPr id="11" name="Content Placeholder 10"/>
          <p:cNvPicPr>
            <a:picLocks noGrp="1" noChangeAspect="1"/>
          </p:cNvPicPr>
          <p:nvPr>
            <p:ph idx="1"/>
          </p:nvPr>
        </p:nvPicPr>
        <p:blipFill>
          <a:blip r:embed="rId3"/>
          <a:stretch>
            <a:fillRect/>
          </a:stretch>
        </p:blipFill>
        <p:spPr>
          <a:xfrm>
            <a:off x="2281806" y="1126364"/>
            <a:ext cx="7432806" cy="4725161"/>
          </a:xfrm>
          <a:prstGeom prst="rect">
            <a:avLst/>
          </a:prstGeom>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16</a:t>
            </a:fld>
            <a:endParaRPr lang="en-US" dirty="0"/>
          </a:p>
        </p:txBody>
      </p:sp>
    </p:spTree>
    <p:extLst>
      <p:ext uri="{BB962C8B-B14F-4D97-AF65-F5344CB8AC3E}">
        <p14:creationId xmlns:p14="http://schemas.microsoft.com/office/powerpoint/2010/main" val="2584365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p:txBody>
          <a:bodyPr/>
          <a:lstStyle/>
          <a:p>
            <a:pPr marL="457200" indent="-457200">
              <a:buFont typeface="+mj-lt"/>
              <a:buAutoNum type="arabicPeriod"/>
            </a:pPr>
            <a:r>
              <a:rPr lang="en-US" sz="2400" dirty="0"/>
              <a:t>Separate interflow and base flow</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17</a:t>
            </a:fld>
            <a:endParaRPr lang="en-US" dirty="0"/>
          </a:p>
        </p:txBody>
      </p:sp>
      <p:sp>
        <p:nvSpPr>
          <p:cNvPr id="6" name="Line 3"/>
          <p:cNvSpPr>
            <a:spLocks noChangeShapeType="1"/>
          </p:cNvSpPr>
          <p:nvPr/>
        </p:nvSpPr>
        <p:spPr bwMode="auto">
          <a:xfrm flipV="1">
            <a:off x="7010400" y="3180215"/>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7010400" y="5115377"/>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7281300" y="3220689"/>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7658100" y="5127103"/>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6319444" y="397851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8" name="Freeform 27"/>
          <p:cNvSpPr/>
          <p:nvPr/>
        </p:nvSpPr>
        <p:spPr>
          <a:xfrm>
            <a:off x="7696200" y="409461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9" name="Text Box 14"/>
          <p:cNvSpPr txBox="1">
            <a:spLocks noChangeArrowheads="1"/>
          </p:cNvSpPr>
          <p:nvPr/>
        </p:nvSpPr>
        <p:spPr bwMode="auto">
          <a:xfrm>
            <a:off x="8539163" y="383250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30" name="Line 16"/>
          <p:cNvSpPr>
            <a:spLocks noChangeShapeType="1"/>
          </p:cNvSpPr>
          <p:nvPr/>
        </p:nvSpPr>
        <p:spPr bwMode="auto">
          <a:xfrm flipH="1">
            <a:off x="8396289" y="4171058"/>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6"/>
          <p:cNvSpPr>
            <a:spLocks noChangeShapeType="1"/>
          </p:cNvSpPr>
          <p:nvPr/>
        </p:nvSpPr>
        <p:spPr bwMode="auto">
          <a:xfrm flipV="1">
            <a:off x="3146184" y="4420074"/>
            <a:ext cx="1143000" cy="4333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2831623" y="32238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3244235" y="323892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24" name="Line 16"/>
          <p:cNvSpPr>
            <a:spLocks noChangeShapeType="1"/>
          </p:cNvSpPr>
          <p:nvPr/>
        </p:nvSpPr>
        <p:spPr bwMode="auto">
          <a:xfrm flipH="1">
            <a:off x="3244235" y="3215853"/>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Text Box 17"/>
          <p:cNvSpPr txBox="1">
            <a:spLocks noChangeArrowheads="1"/>
          </p:cNvSpPr>
          <p:nvPr/>
        </p:nvSpPr>
        <p:spPr bwMode="auto">
          <a:xfrm>
            <a:off x="3489084" y="468746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6" name="Text Box 14"/>
          <p:cNvSpPr txBox="1">
            <a:spLocks noChangeArrowheads="1"/>
          </p:cNvSpPr>
          <p:nvPr/>
        </p:nvSpPr>
        <p:spPr bwMode="auto">
          <a:xfrm>
            <a:off x="4107817" y="3648431"/>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7" name="Line 16"/>
          <p:cNvSpPr>
            <a:spLocks noChangeShapeType="1"/>
          </p:cNvSpPr>
          <p:nvPr/>
        </p:nvSpPr>
        <p:spPr bwMode="auto">
          <a:xfrm flipH="1">
            <a:off x="3855796" y="3956890"/>
            <a:ext cx="864002" cy="1744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Line 6"/>
          <p:cNvSpPr>
            <a:spLocks noChangeShapeType="1"/>
          </p:cNvSpPr>
          <p:nvPr/>
        </p:nvSpPr>
        <p:spPr bwMode="auto">
          <a:xfrm flipV="1">
            <a:off x="3146184" y="4701894"/>
            <a:ext cx="1485900" cy="171233"/>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Text Box 14"/>
          <p:cNvSpPr txBox="1">
            <a:spLocks noChangeArrowheads="1"/>
          </p:cNvSpPr>
          <p:nvPr/>
        </p:nvSpPr>
        <p:spPr bwMode="auto">
          <a:xfrm>
            <a:off x="4503419" y="4171058"/>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35" name="Line 16"/>
          <p:cNvSpPr>
            <a:spLocks noChangeShapeType="1"/>
          </p:cNvSpPr>
          <p:nvPr/>
        </p:nvSpPr>
        <p:spPr bwMode="auto">
          <a:xfrm flipH="1">
            <a:off x="4075823" y="4462819"/>
            <a:ext cx="899160" cy="1647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3"/>
          <p:cNvSpPr>
            <a:spLocks noChangeShapeType="1"/>
          </p:cNvSpPr>
          <p:nvPr/>
        </p:nvSpPr>
        <p:spPr bwMode="auto">
          <a:xfrm flipV="1">
            <a:off x="2409665" y="322917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Line 4"/>
          <p:cNvSpPr>
            <a:spLocks noChangeShapeType="1"/>
          </p:cNvSpPr>
          <p:nvPr/>
        </p:nvSpPr>
        <p:spPr bwMode="auto">
          <a:xfrm>
            <a:off x="2409665" y="516433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Text Box 14"/>
          <p:cNvSpPr txBox="1">
            <a:spLocks noChangeArrowheads="1"/>
          </p:cNvSpPr>
          <p:nvPr/>
        </p:nvSpPr>
        <p:spPr bwMode="auto">
          <a:xfrm>
            <a:off x="3057365" y="517605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45" name="Text Box 14"/>
          <p:cNvSpPr txBox="1">
            <a:spLocks noChangeArrowheads="1"/>
          </p:cNvSpPr>
          <p:nvPr/>
        </p:nvSpPr>
        <p:spPr bwMode="auto">
          <a:xfrm>
            <a:off x="1718709" y="4027474"/>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14" name="Freeform 13"/>
          <p:cNvSpPr/>
          <p:nvPr/>
        </p:nvSpPr>
        <p:spPr>
          <a:xfrm>
            <a:off x="2415540" y="3767150"/>
            <a:ext cx="2594610" cy="1204901"/>
          </a:xfrm>
          <a:custGeom>
            <a:avLst/>
            <a:gdLst>
              <a:gd name="connsiteX0" fmla="*/ 0 w 2594610"/>
              <a:gd name="connsiteY0" fmla="*/ 964871 h 1204901"/>
              <a:gd name="connsiteX1" fmla="*/ 400050 w 2594610"/>
              <a:gd name="connsiteY1" fmla="*/ 1193471 h 1204901"/>
              <a:gd name="connsiteX2" fmla="*/ 800100 w 2594610"/>
              <a:gd name="connsiteY2" fmla="*/ 1044881 h 1204901"/>
              <a:gd name="connsiteX3" fmla="*/ 1303020 w 2594610"/>
              <a:gd name="connsiteY3" fmla="*/ 4751 h 1204901"/>
              <a:gd name="connsiteX4" fmla="*/ 1840230 w 2594610"/>
              <a:gd name="connsiteY4" fmla="*/ 667691 h 1204901"/>
              <a:gd name="connsiteX5" fmla="*/ 2114550 w 2594610"/>
              <a:gd name="connsiteY5" fmla="*/ 884861 h 1204901"/>
              <a:gd name="connsiteX6" fmla="*/ 2286000 w 2594610"/>
              <a:gd name="connsiteY6" fmla="*/ 964871 h 1204901"/>
              <a:gd name="connsiteX7" fmla="*/ 2594610 w 2594610"/>
              <a:gd name="connsiteY7" fmla="*/ 896291 h 12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4610" h="1204901">
                <a:moveTo>
                  <a:pt x="0" y="964871"/>
                </a:moveTo>
                <a:cubicBezTo>
                  <a:pt x="133350" y="1072503"/>
                  <a:pt x="266700" y="1180136"/>
                  <a:pt x="400050" y="1193471"/>
                </a:cubicBezTo>
                <a:cubicBezTo>
                  <a:pt x="533400" y="1206806"/>
                  <a:pt x="649605" y="1243001"/>
                  <a:pt x="800100" y="1044881"/>
                </a:cubicBezTo>
                <a:cubicBezTo>
                  <a:pt x="950595" y="846761"/>
                  <a:pt x="1129665" y="67616"/>
                  <a:pt x="1303020" y="4751"/>
                </a:cubicBezTo>
                <a:cubicBezTo>
                  <a:pt x="1476375" y="-58114"/>
                  <a:pt x="1704975" y="521006"/>
                  <a:pt x="1840230" y="667691"/>
                </a:cubicBezTo>
                <a:cubicBezTo>
                  <a:pt x="1975485" y="814376"/>
                  <a:pt x="2040255" y="835331"/>
                  <a:pt x="2114550" y="884861"/>
                </a:cubicBezTo>
                <a:cubicBezTo>
                  <a:pt x="2188845" y="934391"/>
                  <a:pt x="2205990" y="962966"/>
                  <a:pt x="2286000" y="964871"/>
                </a:cubicBezTo>
                <a:cubicBezTo>
                  <a:pt x="2366010" y="966776"/>
                  <a:pt x="2480310" y="931533"/>
                  <a:pt x="2594610" y="8962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770245" y="3958757"/>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Box 14"/>
          <p:cNvSpPr txBox="1">
            <a:spLocks noChangeArrowheads="1"/>
          </p:cNvSpPr>
          <p:nvPr/>
        </p:nvSpPr>
        <p:spPr bwMode="auto">
          <a:xfrm>
            <a:off x="7721600" y="3267910"/>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7" name="Line 16"/>
          <p:cNvSpPr>
            <a:spLocks noChangeShapeType="1"/>
          </p:cNvSpPr>
          <p:nvPr/>
        </p:nvSpPr>
        <p:spPr bwMode="auto">
          <a:xfrm flipH="1">
            <a:off x="7721600" y="320597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Oval 47"/>
          <p:cNvSpPr/>
          <p:nvPr/>
        </p:nvSpPr>
        <p:spPr>
          <a:xfrm>
            <a:off x="3128327" y="4801351"/>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215601" y="4388885"/>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EFBC2BD-21C0-4805-B4B8-59AC4AC8DA5B}"/>
              </a:ext>
            </a:extLst>
          </p:cNvPr>
          <p:cNvSpPr/>
          <p:nvPr/>
        </p:nvSpPr>
        <p:spPr>
          <a:xfrm>
            <a:off x="3095465" y="4768286"/>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60EA590-05FA-4617-92A2-CA429A162D30}"/>
              </a:ext>
            </a:extLst>
          </p:cNvPr>
          <p:cNvSpPr/>
          <p:nvPr/>
        </p:nvSpPr>
        <p:spPr>
          <a:xfrm>
            <a:off x="4177981" y="4334457"/>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55B42DE8-4C76-473E-B6EC-A71D37882AD1}"/>
              </a:ext>
            </a:extLst>
          </p:cNvPr>
          <p:cNvCxnSpPr>
            <a:cxnSpLocks/>
            <a:stCxn id="8" idx="7"/>
            <a:endCxn id="36" idx="3"/>
          </p:cNvCxnSpPr>
          <p:nvPr/>
        </p:nvCxnSpPr>
        <p:spPr>
          <a:xfrm flipV="1">
            <a:off x="3248579" y="4480614"/>
            <a:ext cx="955672" cy="312748"/>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5582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61532"/>
          </a:xfrm>
        </p:spPr>
        <p:txBody>
          <a:bodyPr/>
          <a:lstStyle/>
          <a:p>
            <a:r>
              <a:rPr lang="en-US" sz="3300" dirty="0"/>
              <a:t>Unit Hydrograph - Derived</a:t>
            </a:r>
          </a:p>
        </p:txBody>
      </p:sp>
      <p:sp>
        <p:nvSpPr>
          <p:cNvPr id="3" name="Content Placeholder 2"/>
          <p:cNvSpPr>
            <a:spLocks noGrp="1"/>
          </p:cNvSpPr>
          <p:nvPr>
            <p:ph idx="1"/>
          </p:nvPr>
        </p:nvSpPr>
        <p:spPr>
          <a:xfrm>
            <a:off x="1843190" y="1223498"/>
            <a:ext cx="8229600" cy="1259861"/>
          </a:xfrm>
        </p:spPr>
        <p:txBody>
          <a:bodyPr/>
          <a:lstStyle/>
          <a:p>
            <a:pPr marL="457200" indent="-457200">
              <a:buFont typeface="+mj-lt"/>
              <a:buAutoNum type="arabicPeriod" startAt="2"/>
            </a:pPr>
            <a:r>
              <a:rPr lang="en-US" sz="2400" dirty="0"/>
              <a:t>Measure the total volume of direct runoff under the hydrograph and convert this to depth over the watershed</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18</a:t>
            </a:fld>
            <a:endParaRPr lang="en-US" dirty="0"/>
          </a:p>
        </p:txBody>
      </p:sp>
      <p:sp>
        <p:nvSpPr>
          <p:cNvPr id="6" name="Line 3"/>
          <p:cNvSpPr>
            <a:spLocks noChangeShapeType="1"/>
          </p:cNvSpPr>
          <p:nvPr/>
        </p:nvSpPr>
        <p:spPr bwMode="auto">
          <a:xfrm flipV="1">
            <a:off x="4261949" y="4207431"/>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4261949" y="6142593"/>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57582" y="4207431"/>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4909649" y="615431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3537473" y="488896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5790712" y="4859720"/>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 (V)</a:t>
            </a:r>
          </a:p>
        </p:txBody>
      </p:sp>
      <p:sp>
        <p:nvSpPr>
          <p:cNvPr id="30" name="Line 16"/>
          <p:cNvSpPr>
            <a:spLocks noChangeShapeType="1"/>
          </p:cNvSpPr>
          <p:nvPr/>
        </p:nvSpPr>
        <p:spPr bwMode="auto">
          <a:xfrm flipH="1">
            <a:off x="5647838" y="5198274"/>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mc:AlternateContent xmlns:mc="http://schemas.openxmlformats.org/markup-compatibility/2006" xmlns:a14="http://schemas.microsoft.com/office/drawing/2010/main">
        <mc:Choice Requires="a14">
          <p:sp>
            <p:nvSpPr>
              <p:cNvPr id="8" name="TextBox 7"/>
              <p:cNvSpPr txBox="1"/>
              <p:nvPr/>
            </p:nvSpPr>
            <p:spPr>
              <a:xfrm>
                <a:off x="8413184" y="2747059"/>
                <a:ext cx="2514600" cy="1901739"/>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𝐷𝑒𝑝𝑡h</m:t>
                      </m:r>
                      <m:r>
                        <a:rPr lang="en-US" i="1" smtClean="0">
                          <a:latin typeface="Cambria Math" panose="02040503050406030204" pitchFamily="18" charset="0"/>
                        </a:rPr>
                        <m:t> </m:t>
                      </m:r>
                      <m:r>
                        <a:rPr lang="en-US" i="1" smtClean="0">
                          <a:latin typeface="Cambria Math" panose="02040503050406030204" pitchFamily="18" charset="0"/>
                        </a:rPr>
                        <m:t>𝑜𝑓</m:t>
                      </m:r>
                      <m:r>
                        <a:rPr lang="en-US" i="1" smtClean="0">
                          <a:latin typeface="Cambria Math" panose="02040503050406030204" pitchFamily="18" charset="0"/>
                        </a:rPr>
                        <m:t> </m:t>
                      </m:r>
                      <m:r>
                        <a:rPr lang="en-US" i="1" smtClean="0">
                          <a:latin typeface="Cambria Math" panose="02040503050406030204" pitchFamily="18" charset="0"/>
                        </a:rPr>
                        <m:t>𝑅𝑢𝑛𝑜𝑓𝑓</m:t>
                      </m:r>
                      <m:r>
                        <a:rPr lang="en-US" i="1" smtClean="0">
                          <a:latin typeface="Cambria Math" panose="02040503050406030204" pitchFamily="18" charset="0"/>
                        </a:rPr>
                        <m:t>(</m:t>
                      </m:r>
                      <m:r>
                        <a:rPr lang="en-US" i="1" smtClean="0">
                          <a:latin typeface="Cambria Math" panose="02040503050406030204" pitchFamily="18" charset="0"/>
                        </a:rPr>
                        <m:t>𝑑</m:t>
                      </m:r>
                      <m:r>
                        <a:rPr lang="en-US" i="1" smtClean="0">
                          <a:latin typeface="Cambria Math" panose="02040503050406030204" pitchFamily="18" charset="0"/>
                        </a:rPr>
                        <m:t>):</m:t>
                      </m:r>
                    </m:oMath>
                  </m:oMathPara>
                </a14:m>
                <a:endParaRPr lang="en-US" i="1" dirty="0">
                  <a:latin typeface="Cambria Math" panose="02040503050406030204" pitchFamily="18" charset="0"/>
                </a:endParaRP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𝑑</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𝑉</m:t>
                          </m:r>
                        </m:num>
                        <m:den>
                          <m:r>
                            <a:rPr lang="en-US" i="1">
                              <a:latin typeface="Cambria Math" panose="02040503050406030204" pitchFamily="18" charset="0"/>
                              <a:ea typeface="Cambria Math" panose="02040503050406030204" pitchFamily="18" charset="0"/>
                            </a:rPr>
                            <m:t>𝐴</m:t>
                          </m:r>
                        </m:den>
                      </m:f>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𝑤h𝑒𝑟𝑒</m:t>
                      </m:r>
                      <m:r>
                        <a:rPr lang="en-US" i="1">
                          <a:latin typeface="Cambria Math" panose="02040503050406030204" pitchFamily="18" charset="0"/>
                          <a:ea typeface="Cambria Math" panose="02040503050406030204" pitchFamily="18" charset="0"/>
                        </a:rPr>
                        <m:t>:</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𝑉</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𝑉𝑜𝑙𝑢𝑚𝑒</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𝑟𝑢𝑛𝑜𝑓𝑓</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𝐴𝑟𝑒𝑎</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𝑏𝑎𝑠𝑖𝑛</m:t>
                      </m:r>
                    </m:oMath>
                  </m:oMathPara>
                </a14:m>
                <a:endParaRPr lang="en-US" dirty="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413184" y="2747059"/>
                <a:ext cx="2514600" cy="1901739"/>
              </a:xfrm>
              <a:prstGeom prst="rect">
                <a:avLst/>
              </a:prstGeom>
              <a:blipFill>
                <a:blip r:embed="rId3"/>
                <a:stretch>
                  <a:fillRect l="-4358" t="-321" b="-4167"/>
                </a:stretch>
              </a:blipFill>
            </p:spPr>
            <p:txBody>
              <a:bodyPr/>
              <a:lstStyle/>
              <a:p>
                <a:r>
                  <a:rPr lang="en-US">
                    <a:noFill/>
                  </a:rPr>
                  <a:t> </a:t>
                </a:r>
              </a:p>
            </p:txBody>
          </p:sp>
        </mc:Fallback>
      </mc:AlternateContent>
      <p:sp>
        <p:nvSpPr>
          <p:cNvPr id="36" name="Text Box 14"/>
          <p:cNvSpPr txBox="1">
            <a:spLocks noChangeArrowheads="1"/>
          </p:cNvSpPr>
          <p:nvPr/>
        </p:nvSpPr>
        <p:spPr bwMode="auto">
          <a:xfrm>
            <a:off x="4968363" y="421828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37" name="Line 16"/>
          <p:cNvSpPr>
            <a:spLocks noChangeShapeType="1"/>
          </p:cNvSpPr>
          <p:nvPr/>
        </p:nvSpPr>
        <p:spPr bwMode="auto">
          <a:xfrm flipH="1">
            <a:off x="4962251" y="418073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 name="Picture 8">
            <a:extLst>
              <a:ext uri="{FF2B5EF4-FFF2-40B4-BE49-F238E27FC236}">
                <a16:creationId xmlns:a16="http://schemas.microsoft.com/office/drawing/2014/main" id="{010B0BAE-2136-4DA7-AB9E-6B7B015D21AE}"/>
              </a:ext>
            </a:extLst>
          </p:cNvPr>
          <p:cNvPicPr>
            <a:picLocks noChangeAspect="1"/>
          </p:cNvPicPr>
          <p:nvPr/>
        </p:nvPicPr>
        <p:blipFill>
          <a:blip r:embed="rId4"/>
          <a:stretch>
            <a:fillRect/>
          </a:stretch>
        </p:blipFill>
        <p:spPr>
          <a:xfrm>
            <a:off x="711823" y="2545899"/>
            <a:ext cx="1796650" cy="2297948"/>
          </a:xfrm>
          <a:prstGeom prst="rect">
            <a:avLst/>
          </a:prstGeom>
        </p:spPr>
      </p:pic>
      <p:sp>
        <p:nvSpPr>
          <p:cNvPr id="18" name="Line 16">
            <a:extLst>
              <a:ext uri="{FF2B5EF4-FFF2-40B4-BE49-F238E27FC236}">
                <a16:creationId xmlns:a16="http://schemas.microsoft.com/office/drawing/2014/main" id="{3549DB1E-B767-49DB-8B1D-A65D7B51F3A5}"/>
              </a:ext>
            </a:extLst>
          </p:cNvPr>
          <p:cNvSpPr>
            <a:spLocks noChangeShapeType="1"/>
          </p:cNvSpPr>
          <p:nvPr/>
        </p:nvSpPr>
        <p:spPr bwMode="auto">
          <a:xfrm flipH="1">
            <a:off x="1757964" y="3333605"/>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14">
            <a:extLst>
              <a:ext uri="{FF2B5EF4-FFF2-40B4-BE49-F238E27FC236}">
                <a16:creationId xmlns:a16="http://schemas.microsoft.com/office/drawing/2014/main" id="{1856636D-2A52-41E0-B05A-DAFEA961D40B}"/>
              </a:ext>
            </a:extLst>
          </p:cNvPr>
          <p:cNvSpPr txBox="1">
            <a:spLocks noChangeArrowheads="1"/>
          </p:cNvSpPr>
          <p:nvPr/>
        </p:nvSpPr>
        <p:spPr bwMode="auto">
          <a:xfrm>
            <a:off x="2502342" y="3048352"/>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Area (A)</a:t>
            </a:r>
          </a:p>
        </p:txBody>
      </p:sp>
      <p:sp>
        <p:nvSpPr>
          <p:cNvPr id="32" name="Freeform 27">
            <a:extLst>
              <a:ext uri="{FF2B5EF4-FFF2-40B4-BE49-F238E27FC236}">
                <a16:creationId xmlns:a16="http://schemas.microsoft.com/office/drawing/2014/main" id="{FFA48E8D-88D2-4161-B7E2-068FF8677915}"/>
              </a:ext>
            </a:extLst>
          </p:cNvPr>
          <p:cNvSpPr/>
          <p:nvPr/>
        </p:nvSpPr>
        <p:spPr>
          <a:xfrm>
            <a:off x="4947749" y="5110106"/>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11" name="Freeform: Shape 10">
            <a:extLst>
              <a:ext uri="{FF2B5EF4-FFF2-40B4-BE49-F238E27FC236}">
                <a16:creationId xmlns:a16="http://schemas.microsoft.com/office/drawing/2014/main" id="{2A8096E6-BA24-4D7A-83BA-68F8248DEF31}"/>
              </a:ext>
            </a:extLst>
          </p:cNvPr>
          <p:cNvSpPr/>
          <p:nvPr/>
        </p:nvSpPr>
        <p:spPr>
          <a:xfrm>
            <a:off x="4965032" y="5117432"/>
            <a:ext cx="1355557" cy="1010652"/>
          </a:xfrm>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0 w 1355557"/>
              <a:gd name="connsiteY10"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5557" h="1010652">
                <a:moveTo>
                  <a:pt x="0" y="1010652"/>
                </a:moveTo>
                <a:lnTo>
                  <a:pt x="272715" y="818147"/>
                </a:lnTo>
                <a:lnTo>
                  <a:pt x="360947" y="657726"/>
                </a:lnTo>
                <a:lnTo>
                  <a:pt x="545431" y="160421"/>
                </a:lnTo>
                <a:lnTo>
                  <a:pt x="649705" y="0"/>
                </a:lnTo>
                <a:lnTo>
                  <a:pt x="729915" y="16042"/>
                </a:lnTo>
                <a:lnTo>
                  <a:pt x="898357" y="385010"/>
                </a:lnTo>
                <a:lnTo>
                  <a:pt x="1034715" y="729915"/>
                </a:lnTo>
                <a:lnTo>
                  <a:pt x="1138989" y="842210"/>
                </a:lnTo>
                <a:lnTo>
                  <a:pt x="1355557" y="1010652"/>
                </a:lnTo>
                <a:lnTo>
                  <a:pt x="0" y="1010652"/>
                </a:lnTo>
                <a:close/>
              </a:path>
            </a:pathLst>
          </a:custGeom>
          <a:ln>
            <a:extLst>
              <a:ext uri="{C807C97D-BFC1-408E-A445-0C87EB9F89A2}">
                <ask:lineSketchStyleProps xmlns:ask="http://schemas.microsoft.com/office/drawing/2018/sketchyshapes" sd="2409391389">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930816 w 1355557"/>
                      <a:gd name="connsiteY10" fmla="*/ 1010652 h 1010652"/>
                      <a:gd name="connsiteX11" fmla="*/ 465408 w 1355557"/>
                      <a:gd name="connsiteY11" fmla="*/ 1010652 h 1010652"/>
                      <a:gd name="connsiteX12" fmla="*/ 0 w 1355557"/>
                      <a:gd name="connsiteY12"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557" h="1010652" fill="none" extrusionOk="0">
                        <a:moveTo>
                          <a:pt x="0" y="1010652"/>
                        </a:moveTo>
                        <a:cubicBezTo>
                          <a:pt x="114156" y="927291"/>
                          <a:pt x="225402" y="889466"/>
                          <a:pt x="272715" y="818147"/>
                        </a:cubicBezTo>
                        <a:cubicBezTo>
                          <a:pt x="290597" y="745828"/>
                          <a:pt x="355316" y="712117"/>
                          <a:pt x="360947" y="657726"/>
                        </a:cubicBezTo>
                        <a:cubicBezTo>
                          <a:pt x="368888" y="520824"/>
                          <a:pt x="552497" y="312360"/>
                          <a:pt x="545431" y="160421"/>
                        </a:cubicBezTo>
                        <a:cubicBezTo>
                          <a:pt x="595011" y="80879"/>
                          <a:pt x="633867" y="64950"/>
                          <a:pt x="649705" y="0"/>
                        </a:cubicBezTo>
                        <a:cubicBezTo>
                          <a:pt x="679050" y="-2224"/>
                          <a:pt x="699275" y="13244"/>
                          <a:pt x="729915" y="16042"/>
                        </a:cubicBezTo>
                        <a:cubicBezTo>
                          <a:pt x="813835" y="88966"/>
                          <a:pt x="820395" y="273078"/>
                          <a:pt x="898357" y="385010"/>
                        </a:cubicBezTo>
                        <a:cubicBezTo>
                          <a:pt x="967574" y="450799"/>
                          <a:pt x="963342" y="650458"/>
                          <a:pt x="1034715" y="729915"/>
                        </a:cubicBezTo>
                        <a:cubicBezTo>
                          <a:pt x="1087950" y="763848"/>
                          <a:pt x="1083881" y="796718"/>
                          <a:pt x="1138989" y="842210"/>
                        </a:cubicBezTo>
                        <a:cubicBezTo>
                          <a:pt x="1239662" y="888994"/>
                          <a:pt x="1274042" y="973604"/>
                          <a:pt x="1355557" y="1010652"/>
                        </a:cubicBezTo>
                        <a:cubicBezTo>
                          <a:pt x="1148403" y="1036541"/>
                          <a:pt x="1096504" y="989318"/>
                          <a:pt x="930816" y="1010652"/>
                        </a:cubicBezTo>
                        <a:cubicBezTo>
                          <a:pt x="765128" y="1031986"/>
                          <a:pt x="662308" y="973191"/>
                          <a:pt x="465408" y="1010652"/>
                        </a:cubicBezTo>
                        <a:cubicBezTo>
                          <a:pt x="268508" y="1048113"/>
                          <a:pt x="124436" y="1000881"/>
                          <a:pt x="0" y="1010652"/>
                        </a:cubicBezTo>
                        <a:close/>
                      </a:path>
                      <a:path w="1355557" h="1010652" stroke="0" extrusionOk="0">
                        <a:moveTo>
                          <a:pt x="0" y="1010652"/>
                        </a:moveTo>
                        <a:cubicBezTo>
                          <a:pt x="55028" y="938476"/>
                          <a:pt x="159631" y="927908"/>
                          <a:pt x="272715" y="818147"/>
                        </a:cubicBezTo>
                        <a:cubicBezTo>
                          <a:pt x="294578" y="743843"/>
                          <a:pt x="333761" y="712035"/>
                          <a:pt x="360947" y="657726"/>
                        </a:cubicBezTo>
                        <a:cubicBezTo>
                          <a:pt x="396177" y="439766"/>
                          <a:pt x="472788" y="391575"/>
                          <a:pt x="545431" y="160421"/>
                        </a:cubicBezTo>
                        <a:cubicBezTo>
                          <a:pt x="579936" y="75466"/>
                          <a:pt x="615353" y="82730"/>
                          <a:pt x="649705" y="0"/>
                        </a:cubicBezTo>
                        <a:cubicBezTo>
                          <a:pt x="678182" y="378"/>
                          <a:pt x="709318" y="13016"/>
                          <a:pt x="729915" y="16042"/>
                        </a:cubicBezTo>
                        <a:cubicBezTo>
                          <a:pt x="835659" y="140907"/>
                          <a:pt x="825496" y="299433"/>
                          <a:pt x="898357" y="385010"/>
                        </a:cubicBezTo>
                        <a:cubicBezTo>
                          <a:pt x="967851" y="527406"/>
                          <a:pt x="956993" y="648808"/>
                          <a:pt x="1034715" y="729915"/>
                        </a:cubicBezTo>
                        <a:cubicBezTo>
                          <a:pt x="1065716" y="747506"/>
                          <a:pt x="1079311" y="795874"/>
                          <a:pt x="1138989" y="842210"/>
                        </a:cubicBezTo>
                        <a:cubicBezTo>
                          <a:pt x="1223572" y="870408"/>
                          <a:pt x="1294834" y="989817"/>
                          <a:pt x="1355557" y="1010652"/>
                        </a:cubicBezTo>
                        <a:cubicBezTo>
                          <a:pt x="1228296" y="1059218"/>
                          <a:pt x="1037670" y="1002831"/>
                          <a:pt x="890149" y="1010652"/>
                        </a:cubicBezTo>
                        <a:cubicBezTo>
                          <a:pt x="742628" y="1018473"/>
                          <a:pt x="626388" y="1000241"/>
                          <a:pt x="478963" y="1010652"/>
                        </a:cubicBezTo>
                        <a:cubicBezTo>
                          <a:pt x="331538" y="1021063"/>
                          <a:pt x="177253" y="972735"/>
                          <a:pt x="0" y="1010652"/>
                        </a:cubicBezTo>
                        <a:close/>
                      </a:path>
                    </a:pathLst>
                  </a:custGeom>
                  <ask:type>
                    <ask:lineSketchNone/>
                  </ask:type>
                </ask:lineSketchStyleProps>
              </a:ext>
            </a:extLst>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035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2843499" y="3982747"/>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noFill/>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4" name="Oval 33"/>
          <p:cNvSpPr/>
          <p:nvPr/>
        </p:nvSpPr>
        <p:spPr>
          <a:xfrm>
            <a:off x="3738690" y="437648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3"/>
            </a:pPr>
            <a:r>
              <a:rPr lang="en-US" sz="2400" dirty="0"/>
              <a:t>Divide the ordinates of the direct runoff by the depth of runoff (d)</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19</a:t>
            </a:fld>
            <a:endParaRPr lang="en-US" dirty="0"/>
          </a:p>
        </p:txBody>
      </p:sp>
      <p:sp>
        <p:nvSpPr>
          <p:cNvPr id="6" name="Line 3"/>
          <p:cNvSpPr>
            <a:spLocks noChangeShapeType="1"/>
          </p:cNvSpPr>
          <p:nvPr/>
        </p:nvSpPr>
        <p:spPr bwMode="auto">
          <a:xfrm flipV="1">
            <a:off x="2157699" y="306834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2157699" y="500350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2503570" y="308946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3472257" y="500767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1466743" y="3866651"/>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4085083" y="377179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a:t>
            </a:r>
          </a:p>
        </p:txBody>
      </p:sp>
      <p:sp>
        <p:nvSpPr>
          <p:cNvPr id="18" name="Line 3"/>
          <p:cNvSpPr>
            <a:spLocks noChangeShapeType="1"/>
          </p:cNvSpPr>
          <p:nvPr/>
        </p:nvSpPr>
        <p:spPr bwMode="auto">
          <a:xfrm flipV="1">
            <a:off x="7273127" y="301858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4"/>
          <p:cNvSpPr>
            <a:spLocks noChangeShapeType="1"/>
          </p:cNvSpPr>
          <p:nvPr/>
        </p:nvSpPr>
        <p:spPr bwMode="auto">
          <a:xfrm>
            <a:off x="7273127" y="495374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16"/>
          <p:cNvSpPr>
            <a:spLocks noChangeShapeType="1"/>
          </p:cNvSpPr>
          <p:nvPr/>
        </p:nvSpPr>
        <p:spPr bwMode="auto">
          <a:xfrm flipH="1">
            <a:off x="3534456" y="4059191"/>
            <a:ext cx="812086" cy="502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Rectangle 7" descr="Divot"/>
          <p:cNvSpPr>
            <a:spLocks noChangeArrowheads="1"/>
          </p:cNvSpPr>
          <p:nvPr/>
        </p:nvSpPr>
        <p:spPr bwMode="auto">
          <a:xfrm>
            <a:off x="7618997" y="3125594"/>
            <a:ext cx="304800" cy="278203"/>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6546972" y="3816891"/>
            <a:ext cx="77779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Flow/u</a:t>
            </a:r>
            <a:endParaRPr lang="en-US" altLang="en-US" sz="2400" dirty="0">
              <a:latin typeface="Times New Roman" panose="02020603050405020304" pitchFamily="18" charset="0"/>
            </a:endParaRPr>
          </a:p>
        </p:txBody>
      </p:sp>
      <p:sp>
        <p:nvSpPr>
          <p:cNvPr id="24" name="Freeform 23"/>
          <p:cNvSpPr/>
          <p:nvPr/>
        </p:nvSpPr>
        <p:spPr>
          <a:xfrm>
            <a:off x="7958927" y="4318178"/>
            <a:ext cx="1371600" cy="635571"/>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5" name="Text Box 14"/>
          <p:cNvSpPr txBox="1">
            <a:spLocks noChangeArrowheads="1"/>
          </p:cNvSpPr>
          <p:nvPr/>
        </p:nvSpPr>
        <p:spPr bwMode="auto">
          <a:xfrm>
            <a:off x="8801890" y="3670876"/>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6" name="Line 16"/>
          <p:cNvSpPr>
            <a:spLocks noChangeShapeType="1"/>
          </p:cNvSpPr>
          <p:nvPr/>
        </p:nvSpPr>
        <p:spPr bwMode="auto">
          <a:xfrm flipH="1">
            <a:off x="8659016" y="400943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Text Box 14"/>
          <p:cNvSpPr txBox="1">
            <a:spLocks noChangeArrowheads="1"/>
          </p:cNvSpPr>
          <p:nvPr/>
        </p:nvSpPr>
        <p:spPr bwMode="auto">
          <a:xfrm>
            <a:off x="7892602" y="498533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9" name="Oval 8"/>
          <p:cNvSpPr/>
          <p:nvPr/>
        </p:nvSpPr>
        <p:spPr>
          <a:xfrm>
            <a:off x="2797778"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076862" y="473529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253392" y="43747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483579" y="39511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389934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177634"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7943052" y="489261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22705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405649"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599007" y="426787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819828"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969053" y="471511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9277186" y="489226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4"/>
          <p:cNvSpPr txBox="1">
            <a:spLocks noChangeArrowheads="1"/>
          </p:cNvSpPr>
          <p:nvPr/>
        </p:nvSpPr>
        <p:spPr bwMode="auto">
          <a:xfrm>
            <a:off x="2882270" y="311456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5" name="Line 16"/>
          <p:cNvSpPr>
            <a:spLocks noChangeShapeType="1"/>
          </p:cNvSpPr>
          <p:nvPr/>
        </p:nvSpPr>
        <p:spPr bwMode="auto">
          <a:xfrm flipH="1">
            <a:off x="2889218" y="3089460"/>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Text Box 14"/>
          <p:cNvSpPr txBox="1">
            <a:spLocks noChangeArrowheads="1"/>
          </p:cNvSpPr>
          <p:nvPr/>
        </p:nvSpPr>
        <p:spPr bwMode="auto">
          <a:xfrm>
            <a:off x="8037701" y="3076441"/>
            <a:ext cx="19221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Unit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(u)</a:t>
            </a:r>
            <a:endParaRPr lang="en-US" altLang="en-US" sz="2400" dirty="0">
              <a:latin typeface="Times New Roman" panose="02020603050405020304" pitchFamily="18" charset="0"/>
            </a:endParaRPr>
          </a:p>
        </p:txBody>
      </p:sp>
      <p:cxnSp>
        <p:nvCxnSpPr>
          <p:cNvPr id="47" name="Straight Arrow Connector 46"/>
          <p:cNvCxnSpPr/>
          <p:nvPr/>
        </p:nvCxnSpPr>
        <p:spPr>
          <a:xfrm flipH="1">
            <a:off x="8033261" y="3119930"/>
            <a:ext cx="8496" cy="2760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ight Arrow 47"/>
          <p:cNvSpPr/>
          <p:nvPr/>
        </p:nvSpPr>
        <p:spPr>
          <a:xfrm>
            <a:off x="5791200" y="3499999"/>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Rectangle 14"/>
              <p:cNvSpPr/>
              <p:nvPr/>
            </p:nvSpPr>
            <p:spPr>
              <a:xfrm>
                <a:off x="5645029" y="3880396"/>
                <a:ext cx="6055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𝑑</m:t>
                          </m:r>
                        </m:den>
                      </m:f>
                    </m:oMath>
                  </m:oMathPara>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5645029" y="3880396"/>
                <a:ext cx="605550" cy="6127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3886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lstStyle/>
          <a:p>
            <a:pPr marL="457200" indent="-457200">
              <a:buFont typeface="+mj-lt"/>
              <a:buAutoNum type="arabicPeriod"/>
            </a:pPr>
            <a:r>
              <a:rPr lang="en-US" dirty="0"/>
              <a:t>Transform Methods Introduction</a:t>
            </a:r>
          </a:p>
          <a:p>
            <a:pPr marL="457200" indent="-457200">
              <a:buFont typeface="+mj-lt"/>
              <a:buAutoNum type="arabicPeriod"/>
            </a:pPr>
            <a:r>
              <a:rPr lang="en-US" dirty="0"/>
              <a:t>Unit Hydrograph Derivation</a:t>
            </a:r>
          </a:p>
          <a:p>
            <a:pPr marL="457200" indent="-457200">
              <a:buFont typeface="+mj-lt"/>
              <a:buAutoNum type="arabicPeriod"/>
            </a:pPr>
            <a:r>
              <a:rPr lang="en-US" dirty="0"/>
              <a:t>Clark Unit Hydrograph</a:t>
            </a:r>
          </a:p>
          <a:p>
            <a:pPr marL="457200" indent="-457200">
              <a:buFont typeface="+mj-lt"/>
              <a:buAutoNum type="arabicPeriod"/>
            </a:pPr>
            <a:r>
              <a:rPr lang="en-US" dirty="0"/>
              <a:t>SCS Unit Hydrograph</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latin typeface="Arial"/>
              </a:rPr>
              <a:pPr fontAlgn="base">
                <a:spcBef>
                  <a:spcPct val="0"/>
                </a:spcBef>
                <a:spcAft>
                  <a:spcPct val="0"/>
                </a:spcAft>
                <a:defRPr/>
              </a:pPr>
              <a:t>2</a:t>
            </a:fld>
            <a:endParaRPr lang="en-US">
              <a:latin typeface="Arial"/>
            </a:endParaRPr>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4"/>
            </a:pPr>
            <a:r>
              <a:rPr lang="en-US" sz="2400" dirty="0"/>
              <a:t>Estimate the duration of the unit hydrograph</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20</a:t>
            </a:fld>
            <a:endParaRPr lang="en-US" dirty="0"/>
          </a:p>
        </p:txBody>
      </p:sp>
      <p:sp>
        <p:nvSpPr>
          <p:cNvPr id="8" name="Line 3"/>
          <p:cNvSpPr>
            <a:spLocks noChangeShapeType="1"/>
          </p:cNvSpPr>
          <p:nvPr/>
        </p:nvSpPr>
        <p:spPr bwMode="auto">
          <a:xfrm flipV="1">
            <a:off x="4343399" y="293494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343399" y="487010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724399" y="4396847"/>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991099" y="488182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505200" y="3733244"/>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5029199" y="3908990"/>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333999" y="4081526"/>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638799" y="3733245"/>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943599" y="4594790"/>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343399" y="4396847"/>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20971" y="4173162"/>
            <a:ext cx="1412698"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a:t>
            </a: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991099" y="3323580"/>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570237" y="2925763"/>
            <a:ext cx="2137124" cy="307777"/>
          </a:xfrm>
          <a:prstGeom prst="rect">
            <a:avLst/>
          </a:prstGeom>
          <a:noFill/>
        </p:spPr>
        <p:txBody>
          <a:bodyPr wrap="none" rtlCol="0">
            <a:spAutoFit/>
          </a:bodyPr>
          <a:lstStyle/>
          <a:p>
            <a:r>
              <a:rPr lang="en-US" sz="1400" dirty="0"/>
              <a:t>Excess Rainfall Duration</a:t>
            </a:r>
          </a:p>
        </p:txBody>
      </p:sp>
    </p:spTree>
    <p:extLst>
      <p:ext uri="{BB962C8B-B14F-4D97-AF65-F5344CB8AC3E}">
        <p14:creationId xmlns:p14="http://schemas.microsoft.com/office/powerpoint/2010/main" val="4004783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sp>
        <p:nvSpPr>
          <p:cNvPr id="3" name="Content Placeholder 2"/>
          <p:cNvSpPr>
            <a:spLocks noGrp="1"/>
          </p:cNvSpPr>
          <p:nvPr>
            <p:ph idx="1"/>
          </p:nvPr>
        </p:nvSpPr>
        <p:spPr>
          <a:xfrm>
            <a:off x="7033468" y="2911606"/>
            <a:ext cx="3572294" cy="276330"/>
          </a:xfrm>
        </p:spPr>
        <p:txBody>
          <a:bodyPr>
            <a:normAutofit lnSpcReduction="10000"/>
          </a:bodyPr>
          <a:lstStyle/>
          <a:p>
            <a:pPr marL="0" indent="0">
              <a:buNone/>
            </a:pPr>
            <a:r>
              <a:rPr lang="en-US" sz="1400" dirty="0"/>
              <a:t>Rainfall total depth (5 hours) = 3.34 inches</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21</a:t>
            </a:fld>
            <a:endParaRPr lang="en-US" dirty="0"/>
          </a:p>
        </p:txBody>
      </p:sp>
      <p:sp>
        <p:nvSpPr>
          <p:cNvPr id="8" name="Line 3"/>
          <p:cNvSpPr>
            <a:spLocks noChangeShapeType="1"/>
          </p:cNvSpPr>
          <p:nvPr/>
        </p:nvSpPr>
        <p:spPr bwMode="auto">
          <a:xfrm flipV="1">
            <a:off x="4137869" y="1985486"/>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137869" y="3920648"/>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18869" y="34473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595069" y="4100412"/>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299670" y="2783790"/>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4823669" y="2959536"/>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128469" y="3132072"/>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433269" y="2783791"/>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738069" y="3645336"/>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137869" y="3447393"/>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33468" y="3231227"/>
            <a:ext cx="1792999"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 = 0.5 in/</a:t>
            </a:r>
            <a:r>
              <a:rPr lang="en-US" sz="1600" dirty="0" err="1">
                <a:latin typeface="Times New Roman" panose="02020603050405020304" pitchFamily="18" charset="0"/>
                <a:cs typeface="Times New Roman" panose="02020603050405020304" pitchFamily="18" charset="0"/>
              </a:rPr>
              <a:t>hr</a:t>
            </a:r>
            <a:endParaRPr lang="en-US" sz="16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785569" y="2374126"/>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475817" y="1831340"/>
            <a:ext cx="1914820" cy="523220"/>
          </a:xfrm>
          <a:prstGeom prst="rect">
            <a:avLst/>
          </a:prstGeom>
          <a:noFill/>
        </p:spPr>
        <p:txBody>
          <a:bodyPr wrap="none" rtlCol="0">
            <a:spAutoFit/>
          </a:bodyPr>
          <a:lstStyle/>
          <a:p>
            <a:pPr algn="ctr"/>
            <a:r>
              <a:rPr lang="en-US" sz="1400" dirty="0"/>
              <a:t>Excess Rainfall Duration</a:t>
            </a:r>
          </a:p>
          <a:p>
            <a:pPr algn="ctr"/>
            <a:r>
              <a:rPr lang="en-US" sz="1400" dirty="0"/>
              <a:t> = 0.84 inches (Step 2)</a:t>
            </a:r>
          </a:p>
        </p:txBody>
      </p:sp>
      <p:sp>
        <p:nvSpPr>
          <p:cNvPr id="6" name="Rectangle 5">
            <a:extLst>
              <a:ext uri="{FF2B5EF4-FFF2-40B4-BE49-F238E27FC236}">
                <a16:creationId xmlns:a16="http://schemas.microsoft.com/office/drawing/2014/main" id="{9A6FA419-CB82-4B32-992A-94FAF990B18D}"/>
              </a:ext>
            </a:extLst>
          </p:cNvPr>
          <p:cNvSpPr/>
          <p:nvPr/>
        </p:nvSpPr>
        <p:spPr>
          <a:xfrm>
            <a:off x="4823669" y="2944536"/>
            <a:ext cx="304779" cy="48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EA7DF61-E54E-4978-90A5-6DC869332E33}"/>
              </a:ext>
            </a:extLst>
          </p:cNvPr>
          <p:cNvSpPr/>
          <p:nvPr/>
        </p:nvSpPr>
        <p:spPr>
          <a:xfrm>
            <a:off x="5128448" y="3119023"/>
            <a:ext cx="304779" cy="313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C1476BB-959B-4CD8-B2B5-A4FFCC1E2051}"/>
              </a:ext>
            </a:extLst>
          </p:cNvPr>
          <p:cNvSpPr/>
          <p:nvPr/>
        </p:nvSpPr>
        <p:spPr>
          <a:xfrm>
            <a:off x="5433269" y="2772143"/>
            <a:ext cx="304800" cy="667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D33E914E-6405-4793-8E79-C1D91C600BA9}"/>
              </a:ext>
            </a:extLst>
          </p:cNvPr>
          <p:cNvSpPr txBox="1">
            <a:spLocks/>
          </p:cNvSpPr>
          <p:nvPr/>
        </p:nvSpPr>
        <p:spPr bwMode="auto">
          <a:xfrm>
            <a:off x="3913389" y="5033214"/>
            <a:ext cx="3808211" cy="313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400" kern="0" dirty="0"/>
              <a:t>Rainfall duration = 3-hr</a:t>
            </a:r>
          </a:p>
        </p:txBody>
      </p:sp>
    </p:spTree>
    <p:extLst>
      <p:ext uri="{BB962C8B-B14F-4D97-AF65-F5344CB8AC3E}">
        <p14:creationId xmlns:p14="http://schemas.microsoft.com/office/powerpoint/2010/main" val="3389355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graphicFrame>
        <p:nvGraphicFramePr>
          <p:cNvPr id="7" name="Object 2"/>
          <p:cNvGraphicFramePr>
            <a:graphicFrameLocks noGrp="1" noChangeAspect="1"/>
          </p:cNvGraphicFramePr>
          <p:nvPr>
            <p:ph idx="1"/>
          </p:nvPr>
        </p:nvGraphicFramePr>
        <p:xfrm>
          <a:off x="2809875" y="1600200"/>
          <a:ext cx="6877050" cy="3741738"/>
        </p:xfrm>
        <a:graphic>
          <a:graphicData uri="http://schemas.openxmlformats.org/presentationml/2006/ole">
            <mc:AlternateContent xmlns:mc="http://schemas.openxmlformats.org/markup-compatibility/2006">
              <mc:Choice xmlns:v="urn:schemas-microsoft-com:vml" Requires="v">
                <p:oleObj name="Worksheet" r:id="rId3" imgW="6142680" imgH="3341160" progId="Excel.Sheet.8">
                  <p:embed/>
                </p:oleObj>
              </mc:Choice>
              <mc:Fallback>
                <p:oleObj name="Worksheet" r:id="rId3" imgW="6142680" imgH="3341160" progId="Excel.Sheet.8">
                  <p:embed/>
                  <p:pic>
                    <p:nvPicPr>
                      <p:cNvPr id="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875" y="1600200"/>
                        <a:ext cx="6877050" cy="3741738"/>
                      </a:xfrm>
                      <a:prstGeom prst="rect">
                        <a:avLst/>
                      </a:prstGeom>
                      <a:noFill/>
                      <a:ln w="12700">
                        <a:solidFill>
                          <a:srgbClr val="FFFFFF"/>
                        </a:solidFill>
                        <a:miter lim="800000"/>
                        <a:headEnd type="none" w="sm" len="sm"/>
                        <a:tailEnd type="none" w="sm" len="sm"/>
                      </a:ln>
                      <a:effectLst/>
                    </p:spPr>
                  </p:pic>
                </p:oleObj>
              </mc:Fallback>
            </mc:AlternateContent>
          </a:graphicData>
        </a:graphic>
      </p:graphicFrame>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22</a:t>
            </a:fld>
            <a:endParaRPr lang="en-US" dirty="0"/>
          </a:p>
        </p:txBody>
      </p:sp>
    </p:spTree>
    <p:extLst>
      <p:ext uri="{BB962C8B-B14F-4D97-AF65-F5344CB8AC3E}">
        <p14:creationId xmlns:p14="http://schemas.microsoft.com/office/powerpoint/2010/main" val="1587016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Convolution Example</a:t>
            </a:r>
          </a:p>
        </p:txBody>
      </p:sp>
      <p:sp>
        <p:nvSpPr>
          <p:cNvPr id="5" name="Slide Number Placeholder 4"/>
          <p:cNvSpPr>
            <a:spLocks noGrp="1"/>
          </p:cNvSpPr>
          <p:nvPr>
            <p:ph type="sldNum" sz="quarter" idx="10"/>
          </p:nvPr>
        </p:nvSpPr>
        <p:spPr/>
        <p:txBody>
          <a:bodyPr/>
          <a:lstStyle/>
          <a:p>
            <a:fld id="{866D7F9A-4F93-4AD8-A546-1A6497458D76}" type="slidenum">
              <a:rPr lang="en-US" smtClean="0"/>
              <a:pPr/>
              <a:t>23</a:t>
            </a:fld>
            <a:endParaRPr lang="en-US" dirty="0"/>
          </a:p>
        </p:txBody>
      </p:sp>
      <p:sp>
        <p:nvSpPr>
          <p:cNvPr id="4" name="Footer Placeholder 3"/>
          <p:cNvSpPr>
            <a:spLocks noGrp="1"/>
          </p:cNvSpPr>
          <p:nvPr>
            <p:ph type="ftr" sz="quarter" idx="4294967295"/>
          </p:nvPr>
        </p:nvSpPr>
        <p:spPr>
          <a:xfrm>
            <a:off x="1981200" y="6300788"/>
            <a:ext cx="3505200" cy="365125"/>
          </a:xfrm>
          <a:prstGeom prst="rect">
            <a:avLst/>
          </a:prstGeom>
        </p:spPr>
        <p:txBody>
          <a:bodyPr/>
          <a:lstStyle/>
          <a:p>
            <a:r>
              <a:rPr lang="en-US" sz="1400" dirty="0"/>
              <a:t>Hydrologic Engineering Center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1430479"/>
            <a:ext cx="3200400" cy="213964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199" y="1594976"/>
            <a:ext cx="5486400" cy="826806"/>
          </a:xfrm>
          <a:prstGeom prst="rect">
            <a:avLst/>
          </a:prstGeom>
        </p:spPr>
      </p:pic>
      <p:pic>
        <p:nvPicPr>
          <p:cNvPr id="10" name="Picture 5" descr="unithyd6"/>
          <p:cNvPicPr>
            <a:picLocks noChangeAspect="1" noChangeArrowheads="1"/>
          </p:cNvPicPr>
          <p:nvPr/>
        </p:nvPicPr>
        <p:blipFill>
          <a:blip r:embed="rId5" cstate="print"/>
          <a:srcRect/>
          <a:stretch>
            <a:fillRect/>
          </a:stretch>
        </p:blipFill>
        <p:spPr bwMode="auto">
          <a:xfrm>
            <a:off x="1684020" y="3663956"/>
            <a:ext cx="3200400" cy="2046091"/>
          </a:xfrm>
          <a:prstGeom prst="rect">
            <a:avLst/>
          </a:prstGeom>
          <a:noFill/>
          <a:ln w="9525">
            <a:noFill/>
            <a:miter lim="800000"/>
            <a:headEnd/>
            <a:tailEnd/>
          </a:ln>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9199" y="2539836"/>
            <a:ext cx="5486400" cy="2978194"/>
          </a:xfrm>
          <a:prstGeom prst="rect">
            <a:avLst/>
          </a:prstGeom>
        </p:spPr>
      </p:pic>
    </p:spTree>
    <p:extLst>
      <p:ext uri="{BB962C8B-B14F-4D97-AF65-F5344CB8AC3E}">
        <p14:creationId xmlns:p14="http://schemas.microsoft.com/office/powerpoint/2010/main" val="2287334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Changing Duration</a:t>
            </a:r>
          </a:p>
        </p:txBody>
      </p:sp>
      <p:sp>
        <p:nvSpPr>
          <p:cNvPr id="5" name="Slide Number Placeholder 4"/>
          <p:cNvSpPr>
            <a:spLocks noGrp="1"/>
          </p:cNvSpPr>
          <p:nvPr>
            <p:ph type="sldNum" sz="quarter" idx="10"/>
          </p:nvPr>
        </p:nvSpPr>
        <p:spPr/>
        <p:txBody>
          <a:bodyPr/>
          <a:lstStyle/>
          <a:p>
            <a:fld id="{866D7F9A-4F93-4AD8-A546-1A6497458D76}" type="slidenum">
              <a:rPr lang="en-US" smtClean="0"/>
              <a:pPr/>
              <a:t>24</a:t>
            </a:fld>
            <a:endParaRPr lang="en-US" dirty="0"/>
          </a:p>
        </p:txBody>
      </p:sp>
      <p:sp>
        <p:nvSpPr>
          <p:cNvPr id="4" name="Footer Placeholder 3"/>
          <p:cNvSpPr>
            <a:spLocks noGrp="1"/>
          </p:cNvSpPr>
          <p:nvPr>
            <p:ph type="ftr" sz="quarter" idx="4294967295"/>
          </p:nvPr>
        </p:nvSpPr>
        <p:spPr>
          <a:xfrm>
            <a:off x="1981200" y="6300788"/>
            <a:ext cx="3505200" cy="365125"/>
          </a:xfrm>
          <a:prstGeom prst="rect">
            <a:avLst/>
          </a:prstGeom>
        </p:spPr>
        <p:txBody>
          <a:bodyPr/>
          <a:lstStyle/>
          <a:p>
            <a:r>
              <a:rPr lang="en-US" sz="1400" dirty="0"/>
              <a:t>Hydrologic Engineering Center</a:t>
            </a:r>
          </a:p>
        </p:txBody>
      </p:sp>
      <p:pic>
        <p:nvPicPr>
          <p:cNvPr id="3" name="Picture 2"/>
          <p:cNvPicPr>
            <a:picLocks noChangeAspect="1"/>
          </p:cNvPicPr>
          <p:nvPr/>
        </p:nvPicPr>
        <p:blipFill>
          <a:blip r:embed="rId3"/>
          <a:stretch>
            <a:fillRect/>
          </a:stretch>
        </p:blipFill>
        <p:spPr>
          <a:xfrm>
            <a:off x="2889226" y="1417639"/>
            <a:ext cx="6413548" cy="4584589"/>
          </a:xfrm>
          <a:prstGeom prst="rect">
            <a:avLst/>
          </a:prstGeom>
        </p:spPr>
      </p:pic>
    </p:spTree>
    <p:extLst>
      <p:ext uri="{BB962C8B-B14F-4D97-AF65-F5344CB8AC3E}">
        <p14:creationId xmlns:p14="http://schemas.microsoft.com/office/powerpoint/2010/main" val="2279772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F5AAFC-4B1F-4844-98E2-9E79372CF478}"/>
              </a:ext>
            </a:extLst>
          </p:cNvPr>
          <p:cNvSpPr>
            <a:spLocks noGrp="1"/>
          </p:cNvSpPr>
          <p:nvPr>
            <p:ph type="title"/>
          </p:nvPr>
        </p:nvSpPr>
        <p:spPr>
          <a:xfrm>
            <a:off x="609600" y="274638"/>
            <a:ext cx="10972800" cy="664929"/>
          </a:xfrm>
        </p:spPr>
        <p:txBody>
          <a:bodyPr>
            <a:normAutofit fontScale="90000"/>
          </a:bodyPr>
          <a:lstStyle/>
          <a:p>
            <a:r>
              <a:rPr lang="en-US" dirty="0"/>
              <a:t>Unit Hydrograph in HEC-HMS</a:t>
            </a:r>
          </a:p>
        </p:txBody>
      </p:sp>
      <p:pic>
        <p:nvPicPr>
          <p:cNvPr id="11" name="Content Placeholder 10">
            <a:extLst>
              <a:ext uri="{FF2B5EF4-FFF2-40B4-BE49-F238E27FC236}">
                <a16:creationId xmlns:a16="http://schemas.microsoft.com/office/drawing/2014/main" id="{9AC591F5-3173-49DF-A65A-E9A8E770C2A9}"/>
              </a:ext>
            </a:extLst>
          </p:cNvPr>
          <p:cNvPicPr>
            <a:picLocks noGrp="1" noChangeAspect="1"/>
          </p:cNvPicPr>
          <p:nvPr>
            <p:ph idx="1"/>
          </p:nvPr>
        </p:nvPicPr>
        <p:blipFill>
          <a:blip r:embed="rId3"/>
          <a:stretch>
            <a:fillRect/>
          </a:stretch>
        </p:blipFill>
        <p:spPr>
          <a:xfrm>
            <a:off x="375770" y="1172705"/>
            <a:ext cx="3232643" cy="3886200"/>
          </a:xfrm>
          <a:prstGeom prst="rect">
            <a:avLst/>
          </a:prstGeom>
        </p:spPr>
      </p:pic>
      <p:pic>
        <p:nvPicPr>
          <p:cNvPr id="8" name="Picture 7">
            <a:extLst>
              <a:ext uri="{FF2B5EF4-FFF2-40B4-BE49-F238E27FC236}">
                <a16:creationId xmlns:a16="http://schemas.microsoft.com/office/drawing/2014/main" id="{3C78D637-DE51-4711-ABC0-414A6705FD94}"/>
              </a:ext>
            </a:extLst>
          </p:cNvPr>
          <p:cNvPicPr>
            <a:picLocks noChangeAspect="1"/>
          </p:cNvPicPr>
          <p:nvPr/>
        </p:nvPicPr>
        <p:blipFill>
          <a:blip r:embed="rId4"/>
          <a:stretch>
            <a:fillRect/>
          </a:stretch>
        </p:blipFill>
        <p:spPr>
          <a:xfrm>
            <a:off x="3868092" y="1463222"/>
            <a:ext cx="3580952" cy="2885714"/>
          </a:xfrm>
          <a:prstGeom prst="rect">
            <a:avLst/>
          </a:prstGeom>
        </p:spPr>
      </p:pic>
      <p:pic>
        <p:nvPicPr>
          <p:cNvPr id="9" name="Picture 8">
            <a:extLst>
              <a:ext uri="{FF2B5EF4-FFF2-40B4-BE49-F238E27FC236}">
                <a16:creationId xmlns:a16="http://schemas.microsoft.com/office/drawing/2014/main" id="{7DA58FF6-80BE-4682-8346-E745085D5FB3}"/>
              </a:ext>
            </a:extLst>
          </p:cNvPr>
          <p:cNvPicPr>
            <a:picLocks noChangeAspect="1"/>
          </p:cNvPicPr>
          <p:nvPr/>
        </p:nvPicPr>
        <p:blipFill>
          <a:blip r:embed="rId5"/>
          <a:stretch>
            <a:fillRect/>
          </a:stretch>
        </p:blipFill>
        <p:spPr>
          <a:xfrm>
            <a:off x="7776512" y="1722128"/>
            <a:ext cx="4523809" cy="1790476"/>
          </a:xfrm>
          <a:prstGeom prst="rect">
            <a:avLst/>
          </a:prstGeom>
        </p:spPr>
      </p:pic>
      <p:pic>
        <p:nvPicPr>
          <p:cNvPr id="10" name="Picture 9">
            <a:extLst>
              <a:ext uri="{FF2B5EF4-FFF2-40B4-BE49-F238E27FC236}">
                <a16:creationId xmlns:a16="http://schemas.microsoft.com/office/drawing/2014/main" id="{A9FD5C51-9E2F-4DCA-AE50-65A2BD1A7AF0}"/>
              </a:ext>
            </a:extLst>
          </p:cNvPr>
          <p:cNvPicPr>
            <a:picLocks noChangeAspect="1"/>
          </p:cNvPicPr>
          <p:nvPr/>
        </p:nvPicPr>
        <p:blipFill>
          <a:blip r:embed="rId6"/>
          <a:stretch>
            <a:fillRect/>
          </a:stretch>
        </p:blipFill>
        <p:spPr>
          <a:xfrm>
            <a:off x="8086987" y="3669313"/>
            <a:ext cx="2454769" cy="2914049"/>
          </a:xfrm>
          <a:prstGeom prst="rect">
            <a:avLst/>
          </a:prstGeom>
        </p:spPr>
      </p:pic>
      <p:sp>
        <p:nvSpPr>
          <p:cNvPr id="12" name="TextBox 11">
            <a:extLst>
              <a:ext uri="{FF2B5EF4-FFF2-40B4-BE49-F238E27FC236}">
                <a16:creationId xmlns:a16="http://schemas.microsoft.com/office/drawing/2014/main" id="{0EE3B834-317D-41C1-B23E-D40E5B576BB2}"/>
              </a:ext>
            </a:extLst>
          </p:cNvPr>
          <p:cNvSpPr txBox="1"/>
          <p:nvPr/>
        </p:nvSpPr>
        <p:spPr>
          <a:xfrm>
            <a:off x="375770" y="1354381"/>
            <a:ext cx="184731" cy="369332"/>
          </a:xfrm>
          <a:prstGeom prst="rect">
            <a:avLst/>
          </a:prstGeom>
          <a:noFill/>
        </p:spPr>
        <p:txBody>
          <a:bodyPr wrap="none" rtlCol="0">
            <a:spAutoFit/>
          </a:bodyPr>
          <a:lstStyle/>
          <a:p>
            <a:endParaRPr lang="en-US" dirty="0">
              <a:solidFill>
                <a:srgbClr val="FF0000"/>
              </a:solidFill>
            </a:endParaRPr>
          </a:p>
        </p:txBody>
      </p:sp>
      <p:sp>
        <p:nvSpPr>
          <p:cNvPr id="13" name="TextBox 12">
            <a:extLst>
              <a:ext uri="{FF2B5EF4-FFF2-40B4-BE49-F238E27FC236}">
                <a16:creationId xmlns:a16="http://schemas.microsoft.com/office/drawing/2014/main" id="{29A67B15-3D26-43EB-A097-FFE4364EBA89}"/>
              </a:ext>
            </a:extLst>
          </p:cNvPr>
          <p:cNvSpPr txBox="1"/>
          <p:nvPr/>
        </p:nvSpPr>
        <p:spPr>
          <a:xfrm>
            <a:off x="7776512" y="1881519"/>
            <a:ext cx="184731" cy="369332"/>
          </a:xfrm>
          <a:prstGeom prst="rect">
            <a:avLst/>
          </a:prstGeom>
          <a:noFill/>
        </p:spPr>
        <p:txBody>
          <a:bodyPr wrap="none" rtlCol="0">
            <a:spAutoFit/>
          </a:bodyPr>
          <a:lstStyle/>
          <a:p>
            <a:endParaRPr lang="en-US" dirty="0">
              <a:solidFill>
                <a:srgbClr val="FF0000"/>
              </a:solidFill>
            </a:endParaRPr>
          </a:p>
        </p:txBody>
      </p:sp>
      <p:sp>
        <p:nvSpPr>
          <p:cNvPr id="14" name="TextBox 13">
            <a:extLst>
              <a:ext uri="{FF2B5EF4-FFF2-40B4-BE49-F238E27FC236}">
                <a16:creationId xmlns:a16="http://schemas.microsoft.com/office/drawing/2014/main" id="{E405A239-3F72-4319-ACA3-849F622C871E}"/>
              </a:ext>
            </a:extLst>
          </p:cNvPr>
          <p:cNvSpPr txBox="1"/>
          <p:nvPr/>
        </p:nvSpPr>
        <p:spPr>
          <a:xfrm>
            <a:off x="3819020" y="1696853"/>
            <a:ext cx="216728" cy="369332"/>
          </a:xfrm>
          <a:prstGeom prst="rect">
            <a:avLst/>
          </a:prstGeom>
          <a:noFill/>
        </p:spPr>
        <p:txBody>
          <a:bodyPr wrap="square" rtlCol="0">
            <a:spAutoFit/>
          </a:bodyPr>
          <a:lstStyle/>
          <a:p>
            <a:endParaRPr lang="en-US" dirty="0">
              <a:solidFill>
                <a:srgbClr val="FF0000"/>
              </a:solidFill>
            </a:endParaRPr>
          </a:p>
        </p:txBody>
      </p:sp>
      <p:sp>
        <p:nvSpPr>
          <p:cNvPr id="15" name="TextBox 14">
            <a:extLst>
              <a:ext uri="{FF2B5EF4-FFF2-40B4-BE49-F238E27FC236}">
                <a16:creationId xmlns:a16="http://schemas.microsoft.com/office/drawing/2014/main" id="{28046C19-AE3E-476B-949C-E4E1A19B2B67}"/>
              </a:ext>
            </a:extLst>
          </p:cNvPr>
          <p:cNvSpPr txBox="1"/>
          <p:nvPr/>
        </p:nvSpPr>
        <p:spPr>
          <a:xfrm>
            <a:off x="8426741" y="3870547"/>
            <a:ext cx="184731" cy="369332"/>
          </a:xfrm>
          <a:prstGeom prst="rect">
            <a:avLst/>
          </a:prstGeom>
          <a:noFill/>
        </p:spPr>
        <p:txBody>
          <a:bodyPr wrap="none" rtlCol="0">
            <a:spAutoFit/>
          </a:bodyPr>
          <a:lstStyle/>
          <a:p>
            <a:endParaRPr lang="en-US" dirty="0">
              <a:solidFill>
                <a:srgbClr val="FF0000"/>
              </a:solidFill>
            </a:endParaRPr>
          </a:p>
        </p:txBody>
      </p:sp>
    </p:spTree>
    <p:extLst>
      <p:ext uri="{BB962C8B-B14F-4D97-AF65-F5344CB8AC3E}">
        <p14:creationId xmlns:p14="http://schemas.microsoft.com/office/powerpoint/2010/main" val="115556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1932561"/>
            <a:ext cx="7690255" cy="1143000"/>
          </a:xfrm>
        </p:spPr>
        <p:txBody>
          <a:bodyPr>
            <a:normAutofit fontScale="90000"/>
          </a:bodyPr>
          <a:lstStyle/>
          <a:p>
            <a:r>
              <a:rPr lang="en-US" dirty="0"/>
              <a:t>HEC-HMS</a:t>
            </a:r>
            <a:br>
              <a:rPr lang="en-US" dirty="0"/>
            </a:br>
            <a:r>
              <a:rPr lang="en-US" dirty="0"/>
              <a:t>Surface Runoff</a:t>
            </a:r>
            <a:br>
              <a:rPr lang="en-US" dirty="0"/>
            </a:br>
            <a:r>
              <a:rPr lang="en-US" dirty="0"/>
              <a:t> </a:t>
            </a:r>
            <a:br>
              <a:rPr lang="en-US" dirty="0"/>
            </a:br>
            <a:r>
              <a:rPr lang="en-US" sz="3200" dirty="0"/>
              <a:t>Synthetic Unit Hydrographs – Clark Unit Hydrograph</a:t>
            </a:r>
            <a:endParaRPr lang="en-US" dirty="0"/>
          </a:p>
        </p:txBody>
      </p:sp>
      <p:sp>
        <p:nvSpPr>
          <p:cNvPr id="4" name="Footer Placeholder 3"/>
          <p:cNvSpPr>
            <a:spLocks noGrp="1"/>
          </p:cNvSpPr>
          <p:nvPr>
            <p:ph type="ftr" sz="quarter" idx="4294967295"/>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4294967295"/>
          </p:nvPr>
        </p:nvSpPr>
        <p:spPr bwMode="auto">
          <a:xfrm>
            <a:off x="93472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26</a:t>
            </a:fld>
            <a:endParaRPr lang="en-US" dirty="0"/>
          </a:p>
        </p:txBody>
      </p:sp>
    </p:spTree>
    <p:extLst>
      <p:ext uri="{BB962C8B-B14F-4D97-AF65-F5344CB8AC3E}">
        <p14:creationId xmlns:p14="http://schemas.microsoft.com/office/powerpoint/2010/main" val="506849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9F3D6-090D-4E45-B3A4-8C08F351E3A8}"/>
              </a:ext>
            </a:extLst>
          </p:cNvPr>
          <p:cNvSpPr>
            <a:spLocks noGrp="1"/>
          </p:cNvSpPr>
          <p:nvPr>
            <p:ph type="title"/>
          </p:nvPr>
        </p:nvSpPr>
        <p:spPr/>
        <p:txBody>
          <a:bodyPr/>
          <a:lstStyle/>
          <a:p>
            <a:r>
              <a:rPr lang="en-US" dirty="0"/>
              <a:t>Synthetic Unit Hydrograph</a:t>
            </a:r>
          </a:p>
        </p:txBody>
      </p:sp>
      <p:sp>
        <p:nvSpPr>
          <p:cNvPr id="3" name="Content Placeholder 2">
            <a:extLst>
              <a:ext uri="{FF2B5EF4-FFF2-40B4-BE49-F238E27FC236}">
                <a16:creationId xmlns:a16="http://schemas.microsoft.com/office/drawing/2014/main" id="{8528D93D-9A3C-4B55-B53A-2D4917435C4A}"/>
              </a:ext>
            </a:extLst>
          </p:cNvPr>
          <p:cNvSpPr>
            <a:spLocks noGrp="1"/>
          </p:cNvSpPr>
          <p:nvPr>
            <p:ph idx="1"/>
          </p:nvPr>
        </p:nvSpPr>
        <p:spPr/>
        <p:txBody>
          <a:bodyPr/>
          <a:lstStyle/>
          <a:p>
            <a:r>
              <a:rPr lang="en-US" sz="2400" dirty="0"/>
              <a:t>Synthetic unit hydrograph methods derive the unit hydrograph for a basin using theoretical or empirical formulas to relate hydrograph </a:t>
            </a:r>
            <a:r>
              <a:rPr lang="en-US" sz="2400" b="1" dirty="0"/>
              <a:t>peak flow</a:t>
            </a:r>
            <a:r>
              <a:rPr lang="en-US" sz="2400" dirty="0"/>
              <a:t> and </a:t>
            </a:r>
            <a:r>
              <a:rPr lang="en-US" sz="2400" b="1" dirty="0"/>
              <a:t>timing</a:t>
            </a:r>
            <a:r>
              <a:rPr lang="en-US" sz="2400" dirty="0"/>
              <a:t> to watershed characteristics (</a:t>
            </a:r>
            <a:r>
              <a:rPr lang="en-US" sz="2400" dirty="0" err="1"/>
              <a:t>Bedient</a:t>
            </a:r>
            <a:r>
              <a:rPr lang="en-US" sz="2400" dirty="0"/>
              <a:t> et al. 2008)</a:t>
            </a:r>
          </a:p>
          <a:p>
            <a:r>
              <a:rPr lang="en-US" sz="2400" dirty="0"/>
              <a:t>Utilizes instantaneous unit hydrographs</a:t>
            </a:r>
          </a:p>
          <a:p>
            <a:r>
              <a:rPr lang="en-US" sz="2400" dirty="0"/>
              <a:t>Synthetic unit hydrograph methods in HMS:</a:t>
            </a:r>
          </a:p>
          <a:p>
            <a:pPr lvl="1"/>
            <a:r>
              <a:rPr lang="en-US" sz="2000" dirty="0"/>
              <a:t>Clark (</a:t>
            </a:r>
            <a:r>
              <a:rPr lang="en-US" sz="2000" dirty="0" err="1"/>
              <a:t>ModClark</a:t>
            </a:r>
            <a:r>
              <a:rPr lang="en-US" sz="2000" dirty="0"/>
              <a:t>)</a:t>
            </a:r>
          </a:p>
          <a:p>
            <a:pPr lvl="1"/>
            <a:r>
              <a:rPr lang="en-US" sz="2000" dirty="0"/>
              <a:t>SCS</a:t>
            </a:r>
          </a:p>
          <a:p>
            <a:pPr lvl="1"/>
            <a:r>
              <a:rPr lang="en-US" sz="2000" dirty="0"/>
              <a:t>Snyder</a:t>
            </a:r>
          </a:p>
          <a:p>
            <a:endParaRPr lang="en-US" dirty="0"/>
          </a:p>
        </p:txBody>
      </p:sp>
    </p:spTree>
    <p:extLst>
      <p:ext uri="{BB962C8B-B14F-4D97-AF65-F5344CB8AC3E}">
        <p14:creationId xmlns:p14="http://schemas.microsoft.com/office/powerpoint/2010/main" val="1458812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Clark Unit Hydrograph Theory</a:t>
            </a:r>
          </a:p>
        </p:txBody>
      </p:sp>
      <p:sp>
        <p:nvSpPr>
          <p:cNvPr id="3" name="Content Placeholder 2"/>
          <p:cNvSpPr>
            <a:spLocks noGrp="1"/>
          </p:cNvSpPr>
          <p:nvPr>
            <p:ph idx="1"/>
          </p:nvPr>
        </p:nvSpPr>
        <p:spPr/>
        <p:txBody>
          <a:bodyPr/>
          <a:lstStyle/>
          <a:p>
            <a:r>
              <a:rPr lang="en-US" sz="2400" dirty="0"/>
              <a:t>Clark's model derives a watershed UH by representing two critical processes:</a:t>
            </a:r>
          </a:p>
          <a:p>
            <a:pPr lvl="1"/>
            <a:r>
              <a:rPr lang="en-US" sz="2000" dirty="0"/>
              <a:t>Translation or movement of excess runoff from its origin throughout the drainage to the watershed outlet.</a:t>
            </a:r>
          </a:p>
          <a:p>
            <a:pPr lvl="2"/>
            <a:r>
              <a:rPr lang="en-US" sz="1600" dirty="0"/>
              <a:t>Modelled using a time-area relationship</a:t>
            </a:r>
          </a:p>
          <a:p>
            <a:pPr lvl="2"/>
            <a:r>
              <a:rPr lang="en-US" sz="1600" dirty="0"/>
              <a:t>Time of concentration, “Tc”</a:t>
            </a:r>
          </a:p>
          <a:p>
            <a:pPr lvl="1"/>
            <a:r>
              <a:rPr lang="en-US" sz="2000" dirty="0"/>
              <a:t>Attenuation of the magnitude of the discharge as the excess is stored throughout the watershed </a:t>
            </a:r>
          </a:p>
          <a:p>
            <a:pPr lvl="2"/>
            <a:r>
              <a:rPr lang="en-US" sz="1600" dirty="0"/>
              <a:t>Modeled using a Linear Reservoir</a:t>
            </a:r>
          </a:p>
          <a:p>
            <a:pPr lvl="2"/>
            <a:r>
              <a:rPr lang="en-US" sz="1600" dirty="0"/>
              <a:t>Storage Coefficient, “R”</a:t>
            </a:r>
          </a:p>
          <a:p>
            <a:endParaRPr lang="en-US" sz="2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28</a:t>
            </a:fld>
            <a:endParaRPr lang="en-US" dirty="0"/>
          </a:p>
        </p:txBody>
      </p:sp>
    </p:spTree>
    <p:extLst>
      <p:ext uri="{BB962C8B-B14F-4D97-AF65-F5344CB8AC3E}">
        <p14:creationId xmlns:p14="http://schemas.microsoft.com/office/powerpoint/2010/main" val="6870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36253" y="357797"/>
            <a:ext cx="9119493" cy="4901432"/>
          </a:xfrm>
          <a:prstGeom prst="rect">
            <a:avLst/>
          </a:prstGeom>
          <a:noFill/>
          <a:ln w="9525">
            <a:noFill/>
            <a:miter lim="800000"/>
            <a:headEnd/>
            <a:tailEnd/>
          </a:ln>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29</a:t>
            </a:fld>
            <a:endParaRPr lang="en-US" dirty="0"/>
          </a:p>
        </p:txBody>
      </p:sp>
      <p:sp>
        <p:nvSpPr>
          <p:cNvPr id="3" name="TextBox 2"/>
          <p:cNvSpPr txBox="1"/>
          <p:nvPr/>
        </p:nvSpPr>
        <p:spPr>
          <a:xfrm>
            <a:off x="4963433" y="5697736"/>
            <a:ext cx="2569934" cy="369332"/>
          </a:xfrm>
          <a:prstGeom prst="rect">
            <a:avLst/>
          </a:prstGeom>
          <a:noFill/>
        </p:spPr>
        <p:txBody>
          <a:bodyPr wrap="none" rtlCol="0">
            <a:spAutoFit/>
          </a:bodyPr>
          <a:lstStyle/>
          <a:p>
            <a:r>
              <a:rPr lang="en-US" dirty="0"/>
              <a:t>Source: USACE (1994)</a:t>
            </a:r>
          </a:p>
        </p:txBody>
      </p:sp>
      <p:sp>
        <p:nvSpPr>
          <p:cNvPr id="2" name="Freeform: Shape 1">
            <a:extLst>
              <a:ext uri="{FF2B5EF4-FFF2-40B4-BE49-F238E27FC236}">
                <a16:creationId xmlns:a16="http://schemas.microsoft.com/office/drawing/2014/main" id="{6A9E9E1D-A6D9-4229-A310-FEB277813269}"/>
              </a:ext>
            </a:extLst>
          </p:cNvPr>
          <p:cNvSpPr/>
          <p:nvPr/>
        </p:nvSpPr>
        <p:spPr>
          <a:xfrm>
            <a:off x="1882588" y="1728908"/>
            <a:ext cx="2159214" cy="1198709"/>
          </a:xfrm>
          <a:custGeom>
            <a:avLst/>
            <a:gdLst>
              <a:gd name="connsiteX0" fmla="*/ 0 w 2159214"/>
              <a:gd name="connsiteY0" fmla="*/ 1198709 h 1198709"/>
              <a:gd name="connsiteX1" fmla="*/ 514830 w 2159214"/>
              <a:gd name="connsiteY1" fmla="*/ 660826 h 1198709"/>
              <a:gd name="connsiteX2" fmla="*/ 791456 w 2159214"/>
              <a:gd name="connsiteY2" fmla="*/ 245889 h 1198709"/>
              <a:gd name="connsiteX3" fmla="*/ 937452 w 2159214"/>
              <a:gd name="connsiteY3" fmla="*/ 92208 h 1198709"/>
              <a:gd name="connsiteX4" fmla="*/ 1221762 w 2159214"/>
              <a:gd name="connsiteY4" fmla="*/ 84524 h 1198709"/>
              <a:gd name="connsiteX5" fmla="*/ 1444599 w 2159214"/>
              <a:gd name="connsiteY5" fmla="*/ 122944 h 1198709"/>
              <a:gd name="connsiteX6" fmla="*/ 2159214 w 2159214"/>
              <a:gd name="connsiteY6" fmla="*/ 0 h 119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214" h="1198709">
                <a:moveTo>
                  <a:pt x="0" y="1198709"/>
                </a:moveTo>
                <a:cubicBezTo>
                  <a:pt x="191460" y="1009169"/>
                  <a:pt x="382921" y="819629"/>
                  <a:pt x="514830" y="660826"/>
                </a:cubicBezTo>
                <a:cubicBezTo>
                  <a:pt x="646739" y="502023"/>
                  <a:pt x="721019" y="340659"/>
                  <a:pt x="791456" y="245889"/>
                </a:cubicBezTo>
                <a:cubicBezTo>
                  <a:pt x="861893" y="151119"/>
                  <a:pt x="865734" y="119102"/>
                  <a:pt x="937452" y="92208"/>
                </a:cubicBezTo>
                <a:cubicBezTo>
                  <a:pt x="1009170" y="65314"/>
                  <a:pt x="1137238" y="79401"/>
                  <a:pt x="1221762" y="84524"/>
                </a:cubicBezTo>
                <a:cubicBezTo>
                  <a:pt x="1306286" y="89647"/>
                  <a:pt x="1288357" y="137031"/>
                  <a:pt x="1444599" y="122944"/>
                </a:cubicBezTo>
                <a:cubicBezTo>
                  <a:pt x="1600841" y="108857"/>
                  <a:pt x="1880027" y="54428"/>
                  <a:pt x="2159214" y="0"/>
                </a:cubicBezTo>
              </a:path>
            </a:pathLst>
          </a:custGeom>
          <a:ln w="38100">
            <a:solidFill>
              <a:srgbClr val="FF0000"/>
            </a:solidFill>
            <a:prstDash val="dashDot"/>
          </a:ln>
          <a:effectLst>
            <a:glow rad="101600">
              <a:schemeClr val="accent2">
                <a:satMod val="175000"/>
                <a:alpha val="40000"/>
              </a:schemeClr>
            </a:glow>
          </a:effectLst>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7" name="Freeform: Shape 6">
            <a:extLst>
              <a:ext uri="{FF2B5EF4-FFF2-40B4-BE49-F238E27FC236}">
                <a16:creationId xmlns:a16="http://schemas.microsoft.com/office/drawing/2014/main" id="{8C3C6D55-B12B-4D54-9409-CD4D34E463F9}"/>
              </a:ext>
            </a:extLst>
          </p:cNvPr>
          <p:cNvSpPr/>
          <p:nvPr/>
        </p:nvSpPr>
        <p:spPr>
          <a:xfrm>
            <a:off x="2236054" y="2243738"/>
            <a:ext cx="1951744" cy="1237129"/>
          </a:xfrm>
          <a:custGeom>
            <a:avLst/>
            <a:gdLst>
              <a:gd name="connsiteX0" fmla="*/ 0 w 1951744"/>
              <a:gd name="connsiteY0" fmla="*/ 1237129 h 1237129"/>
              <a:gd name="connsiteX1" fmla="*/ 330413 w 1951744"/>
              <a:gd name="connsiteY1" fmla="*/ 1021976 h 1237129"/>
              <a:gd name="connsiteX2" fmla="*/ 430306 w 1951744"/>
              <a:gd name="connsiteY2" fmla="*/ 776087 h 1237129"/>
              <a:gd name="connsiteX3" fmla="*/ 445674 w 1951744"/>
              <a:gd name="connsiteY3" fmla="*/ 614723 h 1237129"/>
              <a:gd name="connsiteX4" fmla="*/ 437990 w 1951744"/>
              <a:gd name="connsiteY4" fmla="*/ 522514 h 1237129"/>
              <a:gd name="connsiteX5" fmla="*/ 568618 w 1951744"/>
              <a:gd name="connsiteY5" fmla="*/ 461042 h 1237129"/>
              <a:gd name="connsiteX6" fmla="*/ 722299 w 1951744"/>
              <a:gd name="connsiteY6" fmla="*/ 445674 h 1237129"/>
              <a:gd name="connsiteX7" fmla="*/ 768403 w 1951744"/>
              <a:gd name="connsiteY7" fmla="*/ 330413 h 1237129"/>
              <a:gd name="connsiteX8" fmla="*/ 768403 w 1951744"/>
              <a:gd name="connsiteY8" fmla="*/ 184417 h 1237129"/>
              <a:gd name="connsiteX9" fmla="*/ 875980 w 1951744"/>
              <a:gd name="connsiteY9" fmla="*/ 115260 h 1237129"/>
              <a:gd name="connsiteX10" fmla="*/ 1060396 w 1951744"/>
              <a:gd name="connsiteY10" fmla="*/ 130628 h 1237129"/>
              <a:gd name="connsiteX11" fmla="*/ 1129553 w 1951744"/>
              <a:gd name="connsiteY11" fmla="*/ 161365 h 1237129"/>
              <a:gd name="connsiteX12" fmla="*/ 1198709 w 1951744"/>
              <a:gd name="connsiteY12" fmla="*/ 84524 h 1237129"/>
              <a:gd name="connsiteX13" fmla="*/ 1260181 w 1951744"/>
              <a:gd name="connsiteY13" fmla="*/ 23052 h 1237129"/>
              <a:gd name="connsiteX14" fmla="*/ 1459966 w 1951744"/>
              <a:gd name="connsiteY14" fmla="*/ 92208 h 1237129"/>
              <a:gd name="connsiteX15" fmla="*/ 1951744 w 1951744"/>
              <a:gd name="connsiteY15" fmla="*/ 0 h 123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1744" h="1237129">
                <a:moveTo>
                  <a:pt x="0" y="1237129"/>
                </a:moveTo>
                <a:cubicBezTo>
                  <a:pt x="129347" y="1167972"/>
                  <a:pt x="258695" y="1098816"/>
                  <a:pt x="330413" y="1021976"/>
                </a:cubicBezTo>
                <a:cubicBezTo>
                  <a:pt x="402131" y="945136"/>
                  <a:pt x="411096" y="843962"/>
                  <a:pt x="430306" y="776087"/>
                </a:cubicBezTo>
                <a:cubicBezTo>
                  <a:pt x="449516" y="708211"/>
                  <a:pt x="444393" y="656985"/>
                  <a:pt x="445674" y="614723"/>
                </a:cubicBezTo>
                <a:cubicBezTo>
                  <a:pt x="446955" y="572461"/>
                  <a:pt x="417499" y="548127"/>
                  <a:pt x="437990" y="522514"/>
                </a:cubicBezTo>
                <a:cubicBezTo>
                  <a:pt x="458481" y="496900"/>
                  <a:pt x="521233" y="473849"/>
                  <a:pt x="568618" y="461042"/>
                </a:cubicBezTo>
                <a:cubicBezTo>
                  <a:pt x="616003" y="448235"/>
                  <a:pt x="689002" y="467445"/>
                  <a:pt x="722299" y="445674"/>
                </a:cubicBezTo>
                <a:cubicBezTo>
                  <a:pt x="755596" y="423903"/>
                  <a:pt x="760719" y="373956"/>
                  <a:pt x="768403" y="330413"/>
                </a:cubicBezTo>
                <a:cubicBezTo>
                  <a:pt x="776087" y="286870"/>
                  <a:pt x="750474" y="220276"/>
                  <a:pt x="768403" y="184417"/>
                </a:cubicBezTo>
                <a:cubicBezTo>
                  <a:pt x="786333" y="148558"/>
                  <a:pt x="827315" y="124225"/>
                  <a:pt x="875980" y="115260"/>
                </a:cubicBezTo>
                <a:cubicBezTo>
                  <a:pt x="924645" y="106295"/>
                  <a:pt x="1018134" y="122944"/>
                  <a:pt x="1060396" y="130628"/>
                </a:cubicBezTo>
                <a:cubicBezTo>
                  <a:pt x="1102658" y="138312"/>
                  <a:pt x="1106501" y="169049"/>
                  <a:pt x="1129553" y="161365"/>
                </a:cubicBezTo>
                <a:cubicBezTo>
                  <a:pt x="1152605" y="153681"/>
                  <a:pt x="1176938" y="107576"/>
                  <a:pt x="1198709" y="84524"/>
                </a:cubicBezTo>
                <a:cubicBezTo>
                  <a:pt x="1220480" y="61472"/>
                  <a:pt x="1216638" y="21771"/>
                  <a:pt x="1260181" y="23052"/>
                </a:cubicBezTo>
                <a:cubicBezTo>
                  <a:pt x="1303724" y="24333"/>
                  <a:pt x="1344706" y="96050"/>
                  <a:pt x="1459966" y="92208"/>
                </a:cubicBezTo>
                <a:cubicBezTo>
                  <a:pt x="1575226" y="88366"/>
                  <a:pt x="1763485" y="44183"/>
                  <a:pt x="1951744" y="0"/>
                </a:cubicBezTo>
              </a:path>
            </a:pathLst>
          </a:custGeom>
          <a:noFill/>
          <a:ln w="28575">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558CC7B5-B11A-47B4-AC6A-1B8DE8411EB9}"/>
              </a:ext>
            </a:extLst>
          </p:cNvPr>
          <p:cNvSpPr/>
          <p:nvPr/>
        </p:nvSpPr>
        <p:spPr>
          <a:xfrm>
            <a:off x="2919933" y="2969603"/>
            <a:ext cx="1940484" cy="826310"/>
          </a:xfrm>
          <a:custGeom>
            <a:avLst/>
            <a:gdLst>
              <a:gd name="connsiteX0" fmla="*/ 0 w 1940484"/>
              <a:gd name="connsiteY0" fmla="*/ 826310 h 826310"/>
              <a:gd name="connsiteX1" fmla="*/ 238205 w 1940484"/>
              <a:gd name="connsiteY1" fmla="*/ 634209 h 826310"/>
              <a:gd name="connsiteX2" fmla="*/ 215153 w 1940484"/>
              <a:gd name="connsiteY2" fmla="*/ 372952 h 826310"/>
              <a:gd name="connsiteX3" fmla="*/ 284309 w 1940484"/>
              <a:gd name="connsiteY3" fmla="*/ 334531 h 826310"/>
              <a:gd name="connsiteX4" fmla="*/ 553250 w 1940484"/>
              <a:gd name="connsiteY4" fmla="*/ 319163 h 826310"/>
              <a:gd name="connsiteX5" fmla="*/ 645459 w 1940484"/>
              <a:gd name="connsiteY5" fmla="*/ 226955 h 826310"/>
              <a:gd name="connsiteX6" fmla="*/ 653143 w 1940484"/>
              <a:gd name="connsiteY6" fmla="*/ 88642 h 826310"/>
              <a:gd name="connsiteX7" fmla="*/ 791455 w 1940484"/>
              <a:gd name="connsiteY7" fmla="*/ 11802 h 826310"/>
              <a:gd name="connsiteX8" fmla="*/ 1014292 w 1940484"/>
              <a:gd name="connsiteY8" fmla="*/ 4118 h 826310"/>
              <a:gd name="connsiteX9" fmla="*/ 1221761 w 1940484"/>
              <a:gd name="connsiteY9" fmla="*/ 50222 h 826310"/>
              <a:gd name="connsiteX10" fmla="*/ 1851852 w 1940484"/>
              <a:gd name="connsiteY10" fmla="*/ 127063 h 826310"/>
              <a:gd name="connsiteX11" fmla="*/ 1921008 w 1940484"/>
              <a:gd name="connsiteY11" fmla="*/ 119379 h 82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0484" h="826310">
                <a:moveTo>
                  <a:pt x="0" y="826310"/>
                </a:moveTo>
                <a:cubicBezTo>
                  <a:pt x="101173" y="768039"/>
                  <a:pt x="202346" y="709769"/>
                  <a:pt x="238205" y="634209"/>
                </a:cubicBezTo>
                <a:cubicBezTo>
                  <a:pt x="274064" y="558649"/>
                  <a:pt x="207469" y="422898"/>
                  <a:pt x="215153" y="372952"/>
                </a:cubicBezTo>
                <a:cubicBezTo>
                  <a:pt x="222837" y="323006"/>
                  <a:pt x="227960" y="343496"/>
                  <a:pt x="284309" y="334531"/>
                </a:cubicBezTo>
                <a:cubicBezTo>
                  <a:pt x="340658" y="325566"/>
                  <a:pt x="493058" y="337092"/>
                  <a:pt x="553250" y="319163"/>
                </a:cubicBezTo>
                <a:cubicBezTo>
                  <a:pt x="613442" y="301234"/>
                  <a:pt x="628810" y="265375"/>
                  <a:pt x="645459" y="226955"/>
                </a:cubicBezTo>
                <a:cubicBezTo>
                  <a:pt x="662108" y="188535"/>
                  <a:pt x="628810" y="124501"/>
                  <a:pt x="653143" y="88642"/>
                </a:cubicBezTo>
                <a:cubicBezTo>
                  <a:pt x="677476" y="52783"/>
                  <a:pt x="731264" y="25889"/>
                  <a:pt x="791455" y="11802"/>
                </a:cubicBezTo>
                <a:cubicBezTo>
                  <a:pt x="851646" y="-2285"/>
                  <a:pt x="942574" y="-2285"/>
                  <a:pt x="1014292" y="4118"/>
                </a:cubicBezTo>
                <a:cubicBezTo>
                  <a:pt x="1086010" y="10521"/>
                  <a:pt x="1082168" y="29731"/>
                  <a:pt x="1221761" y="50222"/>
                </a:cubicBezTo>
                <a:cubicBezTo>
                  <a:pt x="1361354" y="70713"/>
                  <a:pt x="1735311" y="115537"/>
                  <a:pt x="1851852" y="127063"/>
                </a:cubicBezTo>
                <a:cubicBezTo>
                  <a:pt x="1968393" y="138589"/>
                  <a:pt x="1944700" y="128984"/>
                  <a:pt x="1921008" y="119379"/>
                </a:cubicBezTo>
              </a:path>
            </a:pathLst>
          </a:custGeom>
          <a:noFill/>
          <a:ln>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02083AE-B638-4F8A-B13B-1F70AB9622DA}"/>
              </a:ext>
            </a:extLst>
          </p:cNvPr>
          <p:cNvSpPr/>
          <p:nvPr/>
        </p:nvSpPr>
        <p:spPr>
          <a:xfrm>
            <a:off x="3603812" y="3795624"/>
            <a:ext cx="968188" cy="330702"/>
          </a:xfrm>
          <a:custGeom>
            <a:avLst/>
            <a:gdLst>
              <a:gd name="connsiteX0" fmla="*/ 0 w 968188"/>
              <a:gd name="connsiteY0" fmla="*/ 307650 h 330702"/>
              <a:gd name="connsiteX1" fmla="*/ 161364 w 968188"/>
              <a:gd name="connsiteY1" fmla="*/ 130917 h 330702"/>
              <a:gd name="connsiteX2" fmla="*/ 268941 w 968188"/>
              <a:gd name="connsiteY2" fmla="*/ 289 h 330702"/>
              <a:gd name="connsiteX3" fmla="*/ 414938 w 968188"/>
              <a:gd name="connsiteY3" fmla="*/ 100181 h 330702"/>
              <a:gd name="connsiteX4" fmla="*/ 653143 w 968188"/>
              <a:gd name="connsiteY4" fmla="*/ 246178 h 330702"/>
              <a:gd name="connsiteX5" fmla="*/ 768403 w 968188"/>
              <a:gd name="connsiteY5" fmla="*/ 307650 h 330702"/>
              <a:gd name="connsiteX6" fmla="*/ 968188 w 968188"/>
              <a:gd name="connsiteY6" fmla="*/ 330702 h 33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188" h="330702">
                <a:moveTo>
                  <a:pt x="0" y="307650"/>
                </a:moveTo>
                <a:cubicBezTo>
                  <a:pt x="58270" y="244897"/>
                  <a:pt x="116541" y="182144"/>
                  <a:pt x="161364" y="130917"/>
                </a:cubicBezTo>
                <a:cubicBezTo>
                  <a:pt x="206187" y="79690"/>
                  <a:pt x="226679" y="5412"/>
                  <a:pt x="268941" y="289"/>
                </a:cubicBezTo>
                <a:cubicBezTo>
                  <a:pt x="311203" y="-4834"/>
                  <a:pt x="350904" y="59200"/>
                  <a:pt x="414938" y="100181"/>
                </a:cubicBezTo>
                <a:cubicBezTo>
                  <a:pt x="478972" y="141162"/>
                  <a:pt x="594232" y="211600"/>
                  <a:pt x="653143" y="246178"/>
                </a:cubicBezTo>
                <a:cubicBezTo>
                  <a:pt x="712054" y="280756"/>
                  <a:pt x="715896" y="293563"/>
                  <a:pt x="768403" y="307650"/>
                </a:cubicBezTo>
                <a:cubicBezTo>
                  <a:pt x="820911" y="321737"/>
                  <a:pt x="894549" y="326219"/>
                  <a:pt x="968188" y="330702"/>
                </a:cubicBezTo>
              </a:path>
            </a:pathLst>
          </a:custGeom>
          <a:noFill/>
          <a:ln>
            <a:solidFill>
              <a:srgbClr val="FF0000"/>
            </a:solidFill>
            <a:prstDash val="lg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54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a:xfrm>
            <a:off x="258916" y="763675"/>
            <a:ext cx="8432800" cy="2163880"/>
          </a:xfrm>
        </p:spPr>
        <p:txBody>
          <a:bodyPr>
            <a:normAutofit fontScale="90000"/>
          </a:bodyPr>
          <a:lstStyle/>
          <a:p>
            <a:r>
              <a:rPr lang="en-US" sz="4400" dirty="0"/>
              <a:t>HEC-HMS</a:t>
            </a:r>
            <a:br>
              <a:rPr lang="en-US" sz="4400" dirty="0"/>
            </a:br>
            <a:r>
              <a:rPr lang="en-US" sz="4400" dirty="0"/>
              <a:t>Surface Runoff</a:t>
            </a:r>
            <a:br>
              <a:rPr lang="en-US" sz="4400" dirty="0"/>
            </a:br>
            <a:br>
              <a:rPr lang="en-US" sz="4400" dirty="0"/>
            </a:br>
            <a:r>
              <a:rPr lang="en-US" sz="4400" dirty="0"/>
              <a:t>Transform Methods Introduction</a:t>
            </a:r>
            <a:r>
              <a:rPr lang="en-US" dirty="0"/>
              <a:t> </a:t>
            </a:r>
            <a:endParaRPr lang="en-US" sz="4400" dirty="0"/>
          </a:p>
        </p:txBody>
      </p:sp>
    </p:spTree>
    <p:extLst>
      <p:ext uri="{BB962C8B-B14F-4D97-AF65-F5344CB8AC3E}">
        <p14:creationId xmlns:p14="http://schemas.microsoft.com/office/powerpoint/2010/main" val="1016101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85FE-D99F-496E-83A1-CB08D7E65C01}"/>
              </a:ext>
            </a:extLst>
          </p:cNvPr>
          <p:cNvSpPr>
            <a:spLocks noGrp="1"/>
          </p:cNvSpPr>
          <p:nvPr>
            <p:ph type="title"/>
          </p:nvPr>
        </p:nvSpPr>
        <p:spPr>
          <a:xfrm>
            <a:off x="609600" y="122130"/>
            <a:ext cx="10972800" cy="1143000"/>
          </a:xfrm>
        </p:spPr>
        <p:txBody>
          <a:bodyPr/>
          <a:lstStyle/>
          <a:p>
            <a:r>
              <a:rPr lang="en-US" dirty="0"/>
              <a:t>Clark Time of Concentration</a:t>
            </a:r>
          </a:p>
        </p:txBody>
      </p:sp>
      <p:sp>
        <p:nvSpPr>
          <p:cNvPr id="3" name="Content Placeholder 2">
            <a:extLst>
              <a:ext uri="{FF2B5EF4-FFF2-40B4-BE49-F238E27FC236}">
                <a16:creationId xmlns:a16="http://schemas.microsoft.com/office/drawing/2014/main" id="{6EA620B0-20EB-4E99-8560-EC4D4DE574E9}"/>
              </a:ext>
            </a:extLst>
          </p:cNvPr>
          <p:cNvSpPr>
            <a:spLocks noGrp="1"/>
          </p:cNvSpPr>
          <p:nvPr>
            <p:ph idx="1"/>
          </p:nvPr>
        </p:nvSpPr>
        <p:spPr>
          <a:xfrm>
            <a:off x="609600" y="1600200"/>
            <a:ext cx="4893578" cy="3886200"/>
          </a:xfrm>
        </p:spPr>
        <p:txBody>
          <a:bodyPr/>
          <a:lstStyle/>
          <a:p>
            <a:r>
              <a:rPr lang="en-US" sz="2000" dirty="0"/>
              <a:t>Time of Concentration – time required for runoff to travel from the hydraulically most distant point in the watershed to the outlet</a:t>
            </a:r>
          </a:p>
          <a:p>
            <a:pPr lvl="1"/>
            <a:r>
              <a:rPr lang="en-US" sz="1600" dirty="0"/>
              <a:t>TR-55 (USDA)</a:t>
            </a:r>
          </a:p>
          <a:p>
            <a:pPr lvl="1"/>
            <a:r>
              <a:rPr lang="en-US" sz="1600" dirty="0"/>
              <a:t>Regional Specific Regression Equations</a:t>
            </a:r>
          </a:p>
        </p:txBody>
      </p:sp>
      <p:pic>
        <p:nvPicPr>
          <p:cNvPr id="4" name="Picture 3">
            <a:extLst>
              <a:ext uri="{FF2B5EF4-FFF2-40B4-BE49-F238E27FC236}">
                <a16:creationId xmlns:a16="http://schemas.microsoft.com/office/drawing/2014/main" id="{CBEB6EE4-C6AE-4C37-9929-B9E36AB280AC}"/>
              </a:ext>
            </a:extLst>
          </p:cNvPr>
          <p:cNvPicPr>
            <a:picLocks noChangeAspect="1"/>
          </p:cNvPicPr>
          <p:nvPr/>
        </p:nvPicPr>
        <p:blipFill>
          <a:blip r:embed="rId3"/>
          <a:stretch>
            <a:fillRect/>
          </a:stretch>
        </p:blipFill>
        <p:spPr>
          <a:xfrm>
            <a:off x="5889071" y="1311269"/>
            <a:ext cx="4105843" cy="5272093"/>
          </a:xfrm>
          <a:prstGeom prst="rect">
            <a:avLst/>
          </a:prstGeom>
        </p:spPr>
      </p:pic>
      <p:sp>
        <p:nvSpPr>
          <p:cNvPr id="5" name="Teardrop 4">
            <a:extLst>
              <a:ext uri="{FF2B5EF4-FFF2-40B4-BE49-F238E27FC236}">
                <a16:creationId xmlns:a16="http://schemas.microsoft.com/office/drawing/2014/main" id="{AE7B41B4-A568-4A2A-BC83-8058E36A1B6C}"/>
              </a:ext>
            </a:extLst>
          </p:cNvPr>
          <p:cNvSpPr/>
          <p:nvPr/>
        </p:nvSpPr>
        <p:spPr>
          <a:xfrm>
            <a:off x="8682958" y="1740433"/>
            <a:ext cx="291993" cy="284309"/>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2">
            <a:extLst>
              <a:ext uri="{FF2B5EF4-FFF2-40B4-BE49-F238E27FC236}">
                <a16:creationId xmlns:a16="http://schemas.microsoft.com/office/drawing/2014/main" id="{12B05B86-62E9-4BFC-B72E-1A65097E2879}"/>
              </a:ext>
            </a:extLst>
          </p:cNvPr>
          <p:cNvGraphicFramePr>
            <a:graphicFrameLocks noChangeAspect="1"/>
          </p:cNvGraphicFramePr>
          <p:nvPr>
            <p:extLst>
              <p:ext uri="{D42A27DB-BD31-4B8C-83A1-F6EECF244321}">
                <p14:modId xmlns:p14="http://schemas.microsoft.com/office/powerpoint/2010/main" val="2930598171"/>
              </p:ext>
            </p:extLst>
          </p:nvPr>
        </p:nvGraphicFramePr>
        <p:xfrm>
          <a:off x="85023" y="3248130"/>
          <a:ext cx="5611102" cy="2573340"/>
        </p:xfrm>
        <a:graphic>
          <a:graphicData uri="http://schemas.openxmlformats.org/presentationml/2006/ole">
            <mc:AlternateContent xmlns:mc="http://schemas.openxmlformats.org/markup-compatibility/2006">
              <mc:Choice xmlns:v="urn:schemas-microsoft-com:vml" Requires="v">
                <p:oleObj name="VISIO" r:id="rId4" imgW="5361840" imgH="2532960" progId="Visio.Drawing.11">
                  <p:embed/>
                </p:oleObj>
              </mc:Choice>
              <mc:Fallback>
                <p:oleObj name="VISIO" r:id="rId4" imgW="5361840" imgH="2532960" progId="Visio.Drawing.11">
                  <p:embed/>
                  <p:pic>
                    <p:nvPicPr>
                      <p:cNvPr id="6" name="Object 2">
                        <a:extLst>
                          <a:ext uri="{FF2B5EF4-FFF2-40B4-BE49-F238E27FC236}">
                            <a16:creationId xmlns:a16="http://schemas.microsoft.com/office/drawing/2014/main" id="{12B05B86-62E9-4BFC-B72E-1A65097E28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023" y="3248130"/>
                        <a:ext cx="5611102" cy="257334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58722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78 -0.00093 L -0.00078 0.06944 L 0.01315 0.1412 L -0.00521 0.15578 L -0.03099 0.14236 L -0.06628 0.10879 L -0.11602 0.17037 L -0.10352 0.2118 L -0.12357 0.34398 L -0.10912 0.37986 L -0.08516 0.42569 L -0.08958 0.47291 L -0.07956 0.47384 L -0.0707 0.52662 L -0.06498 0.54236 L -0.0707 0.55902 L -0.05938 0.59953 " pathEditMode="relative" ptsTypes="AAAAAAAAAAAAAAAAA">
                                      <p:cBhvr>
                                        <p:cTn id="6" dur="3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594383"/>
          </a:xfrm>
        </p:spPr>
        <p:txBody>
          <a:bodyPr/>
          <a:lstStyle/>
          <a:p>
            <a:r>
              <a:rPr lang="en-US" sz="3300" dirty="0"/>
              <a:t>Clark UH – Time-Area Relationship</a:t>
            </a:r>
          </a:p>
        </p:txBody>
      </p:sp>
      <p:pic>
        <p:nvPicPr>
          <p:cNvPr id="7"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986481" y="940058"/>
            <a:ext cx="6083183" cy="4977884"/>
          </a:xfrm>
          <a:prstGeom prst="rect">
            <a:avLst/>
          </a:prstGeom>
          <a:noFill/>
          <a:ln w="9525">
            <a:noFill/>
            <a:miter lim="800000"/>
            <a:headEnd/>
            <a:tailEnd/>
          </a:ln>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31</a:t>
            </a:fld>
            <a:endParaRPr lang="en-US" dirty="0"/>
          </a:p>
        </p:txBody>
      </p:sp>
      <p:sp>
        <p:nvSpPr>
          <p:cNvPr id="14" name="Freeform: Shape 13">
            <a:extLst>
              <a:ext uri="{FF2B5EF4-FFF2-40B4-BE49-F238E27FC236}">
                <a16:creationId xmlns:a16="http://schemas.microsoft.com/office/drawing/2014/main" id="{A5109E4A-9AC6-403E-AE99-14C1F8625EA5}"/>
              </a:ext>
            </a:extLst>
          </p:cNvPr>
          <p:cNvSpPr/>
          <p:nvPr/>
        </p:nvSpPr>
        <p:spPr>
          <a:xfrm>
            <a:off x="2996773" y="1675119"/>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1F8E2D1-C8B8-412E-826F-D1EFDFE0B8B9}"/>
              </a:ext>
            </a:extLst>
          </p:cNvPr>
          <p:cNvSpPr/>
          <p:nvPr/>
        </p:nvSpPr>
        <p:spPr>
          <a:xfrm>
            <a:off x="4055889" y="953756"/>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EDF6049-4694-48E6-9BF9-0C20534BA819}"/>
              </a:ext>
            </a:extLst>
          </p:cNvPr>
          <p:cNvSpPr/>
          <p:nvPr/>
        </p:nvSpPr>
        <p:spPr>
          <a:xfrm>
            <a:off x="5102198" y="1882588"/>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C754689-75DC-4883-89E5-CADFB9A6DABA}"/>
              </a:ext>
            </a:extLst>
          </p:cNvPr>
          <p:cNvSpPr/>
          <p:nvPr/>
        </p:nvSpPr>
        <p:spPr>
          <a:xfrm>
            <a:off x="6608223" y="1882587"/>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65773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E42D8-8B25-4241-B197-975C365AFF05}"/>
              </a:ext>
            </a:extLst>
          </p:cNvPr>
          <p:cNvSpPr>
            <a:spLocks noGrp="1"/>
          </p:cNvSpPr>
          <p:nvPr>
            <p:ph type="title"/>
          </p:nvPr>
        </p:nvSpPr>
        <p:spPr/>
        <p:txBody>
          <a:bodyPr/>
          <a:lstStyle/>
          <a:p>
            <a:r>
              <a:rPr lang="en-US" dirty="0"/>
              <a:t>Clark UH Linear Reservoir</a:t>
            </a:r>
          </a:p>
        </p:txBody>
      </p:sp>
      <p:pic>
        <p:nvPicPr>
          <p:cNvPr id="11" name="Picture 10">
            <a:extLst>
              <a:ext uri="{FF2B5EF4-FFF2-40B4-BE49-F238E27FC236}">
                <a16:creationId xmlns:a16="http://schemas.microsoft.com/office/drawing/2014/main" id="{FB731AE8-73C7-47F7-BF46-18060EED58F8}"/>
              </a:ext>
            </a:extLst>
          </p:cNvPr>
          <p:cNvPicPr>
            <a:picLocks noChangeAspect="1"/>
          </p:cNvPicPr>
          <p:nvPr/>
        </p:nvPicPr>
        <p:blipFill>
          <a:blip r:embed="rId3"/>
          <a:stretch>
            <a:fillRect/>
          </a:stretch>
        </p:blipFill>
        <p:spPr>
          <a:xfrm>
            <a:off x="1480618" y="1823314"/>
            <a:ext cx="2831844" cy="1340406"/>
          </a:xfrm>
          <a:prstGeom prst="rect">
            <a:avLst/>
          </a:prstGeom>
        </p:spPr>
      </p:pic>
      <p:pic>
        <p:nvPicPr>
          <p:cNvPr id="12" name="Picture 11">
            <a:extLst>
              <a:ext uri="{FF2B5EF4-FFF2-40B4-BE49-F238E27FC236}">
                <a16:creationId xmlns:a16="http://schemas.microsoft.com/office/drawing/2014/main" id="{38738530-5BC6-4078-BDEE-C2C0F45902BA}"/>
              </a:ext>
            </a:extLst>
          </p:cNvPr>
          <p:cNvPicPr>
            <a:picLocks noChangeAspect="1"/>
          </p:cNvPicPr>
          <p:nvPr/>
        </p:nvPicPr>
        <p:blipFill>
          <a:blip r:embed="rId4"/>
          <a:stretch>
            <a:fillRect/>
          </a:stretch>
        </p:blipFill>
        <p:spPr>
          <a:xfrm>
            <a:off x="4310738" y="3984402"/>
            <a:ext cx="2571429" cy="571429"/>
          </a:xfrm>
          <a:prstGeom prst="rect">
            <a:avLst/>
          </a:prstGeom>
        </p:spPr>
      </p:pic>
      <p:pic>
        <p:nvPicPr>
          <p:cNvPr id="13" name="Picture 12">
            <a:extLst>
              <a:ext uri="{FF2B5EF4-FFF2-40B4-BE49-F238E27FC236}">
                <a16:creationId xmlns:a16="http://schemas.microsoft.com/office/drawing/2014/main" id="{77BBF5D8-2DC2-4779-B3C5-4C5FA220488F}"/>
              </a:ext>
            </a:extLst>
          </p:cNvPr>
          <p:cNvPicPr>
            <a:picLocks noChangeAspect="1"/>
          </p:cNvPicPr>
          <p:nvPr/>
        </p:nvPicPr>
        <p:blipFill>
          <a:blip r:embed="rId5"/>
          <a:stretch>
            <a:fillRect/>
          </a:stretch>
        </p:blipFill>
        <p:spPr>
          <a:xfrm>
            <a:off x="4637209" y="4382966"/>
            <a:ext cx="1628571" cy="885714"/>
          </a:xfrm>
          <a:prstGeom prst="rect">
            <a:avLst/>
          </a:prstGeom>
        </p:spPr>
      </p:pic>
      <p:pic>
        <p:nvPicPr>
          <p:cNvPr id="14" name="Picture 13">
            <a:extLst>
              <a:ext uri="{FF2B5EF4-FFF2-40B4-BE49-F238E27FC236}">
                <a16:creationId xmlns:a16="http://schemas.microsoft.com/office/drawing/2014/main" id="{88D2D6C6-D1AB-4BF8-A366-68943FE6D4F6}"/>
              </a:ext>
            </a:extLst>
          </p:cNvPr>
          <p:cNvPicPr>
            <a:picLocks noChangeAspect="1"/>
          </p:cNvPicPr>
          <p:nvPr/>
        </p:nvPicPr>
        <p:blipFill>
          <a:blip r:embed="rId6"/>
          <a:stretch>
            <a:fillRect/>
          </a:stretch>
        </p:blipFill>
        <p:spPr>
          <a:xfrm>
            <a:off x="4718160" y="5127152"/>
            <a:ext cx="1466667" cy="733333"/>
          </a:xfrm>
          <a:prstGeom prst="rect">
            <a:avLst/>
          </a:prstGeom>
        </p:spPr>
      </p:pic>
      <p:pic>
        <p:nvPicPr>
          <p:cNvPr id="15" name="Picture 14">
            <a:extLst>
              <a:ext uri="{FF2B5EF4-FFF2-40B4-BE49-F238E27FC236}">
                <a16:creationId xmlns:a16="http://schemas.microsoft.com/office/drawing/2014/main" id="{75B923C8-0F4C-4E10-82D6-07B6F0FFF2C9}"/>
              </a:ext>
            </a:extLst>
          </p:cNvPr>
          <p:cNvPicPr>
            <a:picLocks noChangeAspect="1"/>
          </p:cNvPicPr>
          <p:nvPr/>
        </p:nvPicPr>
        <p:blipFill>
          <a:blip r:embed="rId7"/>
          <a:stretch>
            <a:fillRect/>
          </a:stretch>
        </p:blipFill>
        <p:spPr>
          <a:xfrm>
            <a:off x="5814127" y="1931147"/>
            <a:ext cx="3481333" cy="1340406"/>
          </a:xfrm>
          <a:prstGeom prst="rect">
            <a:avLst/>
          </a:prstGeom>
        </p:spPr>
      </p:pic>
      <p:sp>
        <p:nvSpPr>
          <p:cNvPr id="17" name="TextBox 16">
            <a:extLst>
              <a:ext uri="{FF2B5EF4-FFF2-40B4-BE49-F238E27FC236}">
                <a16:creationId xmlns:a16="http://schemas.microsoft.com/office/drawing/2014/main" id="{10A807CE-36DA-403F-B19B-270D8A6F00EA}"/>
              </a:ext>
            </a:extLst>
          </p:cNvPr>
          <p:cNvSpPr txBox="1"/>
          <p:nvPr/>
        </p:nvSpPr>
        <p:spPr>
          <a:xfrm>
            <a:off x="2078928" y="1456992"/>
            <a:ext cx="1877437" cy="369332"/>
          </a:xfrm>
          <a:prstGeom prst="rect">
            <a:avLst/>
          </a:prstGeom>
          <a:noFill/>
        </p:spPr>
        <p:txBody>
          <a:bodyPr wrap="none" rtlCol="0">
            <a:spAutoFit/>
          </a:bodyPr>
          <a:lstStyle/>
          <a:p>
            <a:r>
              <a:rPr lang="en-US" dirty="0"/>
              <a:t>Linear Reservoir</a:t>
            </a:r>
          </a:p>
        </p:txBody>
      </p:sp>
      <p:sp>
        <p:nvSpPr>
          <p:cNvPr id="19" name="TextBox 18">
            <a:extLst>
              <a:ext uri="{FF2B5EF4-FFF2-40B4-BE49-F238E27FC236}">
                <a16:creationId xmlns:a16="http://schemas.microsoft.com/office/drawing/2014/main" id="{AB461D27-53DD-4F05-88A6-FA486F560864}"/>
              </a:ext>
            </a:extLst>
          </p:cNvPr>
          <p:cNvSpPr txBox="1"/>
          <p:nvPr/>
        </p:nvSpPr>
        <p:spPr>
          <a:xfrm>
            <a:off x="6462186" y="1456992"/>
            <a:ext cx="2185214" cy="369332"/>
          </a:xfrm>
          <a:prstGeom prst="rect">
            <a:avLst/>
          </a:prstGeom>
          <a:noFill/>
        </p:spPr>
        <p:txBody>
          <a:bodyPr wrap="none" rtlCol="0">
            <a:spAutoFit/>
          </a:bodyPr>
          <a:lstStyle/>
          <a:p>
            <a:r>
              <a:rPr lang="en-US" dirty="0"/>
              <a:t>Continuity Equation</a:t>
            </a:r>
          </a:p>
        </p:txBody>
      </p:sp>
      <p:cxnSp>
        <p:nvCxnSpPr>
          <p:cNvPr id="4" name="Straight Arrow Connector 3">
            <a:extLst>
              <a:ext uri="{FF2B5EF4-FFF2-40B4-BE49-F238E27FC236}">
                <a16:creationId xmlns:a16="http://schemas.microsoft.com/office/drawing/2014/main" id="{620EC35A-1A4F-43A1-92F4-92DF8310DB47}"/>
              </a:ext>
            </a:extLst>
          </p:cNvPr>
          <p:cNvCxnSpPr/>
          <p:nvPr/>
        </p:nvCxnSpPr>
        <p:spPr>
          <a:xfrm flipV="1">
            <a:off x="3120422" y="2814277"/>
            <a:ext cx="0" cy="6147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395898FA-4EF5-4B3A-B7C6-77C994D4C6E2}"/>
              </a:ext>
            </a:extLst>
          </p:cNvPr>
          <p:cNvSpPr txBox="1"/>
          <p:nvPr/>
        </p:nvSpPr>
        <p:spPr>
          <a:xfrm flipH="1">
            <a:off x="2191036" y="3429000"/>
            <a:ext cx="2205313" cy="369332"/>
          </a:xfrm>
          <a:prstGeom prst="rect">
            <a:avLst/>
          </a:prstGeom>
          <a:noFill/>
        </p:spPr>
        <p:txBody>
          <a:bodyPr wrap="square" rtlCol="0">
            <a:spAutoFit/>
          </a:bodyPr>
          <a:lstStyle/>
          <a:p>
            <a:r>
              <a:rPr lang="en-US" dirty="0"/>
              <a:t>Storage Coefficient</a:t>
            </a:r>
          </a:p>
        </p:txBody>
      </p:sp>
      <p:graphicFrame>
        <p:nvGraphicFramePr>
          <p:cNvPr id="3" name="Object 2">
            <a:extLst>
              <a:ext uri="{FF2B5EF4-FFF2-40B4-BE49-F238E27FC236}">
                <a16:creationId xmlns:a16="http://schemas.microsoft.com/office/drawing/2014/main" id="{DE4C6F62-79A7-C84D-BA3B-B296BADFDDB4}"/>
              </a:ext>
            </a:extLst>
          </p:cNvPr>
          <p:cNvGraphicFramePr>
            <a:graphicFrameLocks noChangeAspect="1"/>
          </p:cNvGraphicFramePr>
          <p:nvPr>
            <p:extLst>
              <p:ext uri="{D42A27DB-BD31-4B8C-83A1-F6EECF244321}">
                <p14:modId xmlns:p14="http://schemas.microsoft.com/office/powerpoint/2010/main" val="1199224917"/>
              </p:ext>
            </p:extLst>
          </p:nvPr>
        </p:nvGraphicFramePr>
        <p:xfrm>
          <a:off x="7208638" y="4555831"/>
          <a:ext cx="4845795" cy="2222358"/>
        </p:xfrm>
        <a:graphic>
          <a:graphicData uri="http://schemas.openxmlformats.org/presentationml/2006/ole">
            <mc:AlternateContent xmlns:mc="http://schemas.openxmlformats.org/markup-compatibility/2006">
              <mc:Choice xmlns:v="urn:schemas-microsoft-com:vml" Requires="v">
                <p:oleObj name="VISIO" r:id="rId8" imgW="5361840" imgH="2532960" progId="Visio.Drawing.11">
                  <p:embed/>
                </p:oleObj>
              </mc:Choice>
              <mc:Fallback>
                <p:oleObj name="VISIO" r:id="rId8" imgW="5361840" imgH="2532960" progId="Visio.Drawing.11">
                  <p:embed/>
                  <p:pic>
                    <p:nvPicPr>
                      <p:cNvPr id="3" name="Object 2">
                        <a:extLst>
                          <a:ext uri="{FF2B5EF4-FFF2-40B4-BE49-F238E27FC236}">
                            <a16:creationId xmlns:a16="http://schemas.microsoft.com/office/drawing/2014/main" id="{DE4C6F62-79A7-C84D-BA3B-B296BADFDDB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08638" y="4555831"/>
                        <a:ext cx="4845795" cy="222235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3280267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55023"/>
          </a:xfrm>
        </p:spPr>
        <p:txBody>
          <a:bodyPr/>
          <a:lstStyle/>
          <a:p>
            <a:r>
              <a:rPr lang="en-US" sz="3300" dirty="0"/>
              <a:t>Clark UH – Linear Reservoir</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70344" y="2215011"/>
            <a:ext cx="6651312" cy="3572566"/>
          </a:xfrm>
          <a:prstGeom prst="rect">
            <a:avLst/>
          </a:prstGeom>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33</a:t>
            </a:fld>
            <a:endParaRPr lang="en-US" dirty="0"/>
          </a:p>
        </p:txBody>
      </p:sp>
      <p:sp>
        <p:nvSpPr>
          <p:cNvPr id="3" name="TextBox 2">
            <a:extLst>
              <a:ext uri="{FF2B5EF4-FFF2-40B4-BE49-F238E27FC236}">
                <a16:creationId xmlns:a16="http://schemas.microsoft.com/office/drawing/2014/main" id="{2F8240D2-A8C3-4AFB-B325-5EDE76401163}"/>
              </a:ext>
            </a:extLst>
          </p:cNvPr>
          <p:cNvSpPr txBox="1"/>
          <p:nvPr/>
        </p:nvSpPr>
        <p:spPr>
          <a:xfrm>
            <a:off x="8766496" y="3993159"/>
            <a:ext cx="2864887" cy="369332"/>
          </a:xfrm>
          <a:prstGeom prst="rect">
            <a:avLst/>
          </a:prstGeom>
          <a:noFill/>
        </p:spPr>
        <p:txBody>
          <a:bodyPr wrap="none" rtlCol="0">
            <a:spAutoFit/>
          </a:bodyPr>
          <a:lstStyle/>
          <a:p>
            <a:r>
              <a:rPr lang="en-US" dirty="0"/>
              <a:t>Unit Hydrograph for Clark!</a:t>
            </a:r>
          </a:p>
        </p:txBody>
      </p:sp>
      <p:sp>
        <p:nvSpPr>
          <p:cNvPr id="7" name="Rectangle 6">
            <a:extLst>
              <a:ext uri="{FF2B5EF4-FFF2-40B4-BE49-F238E27FC236}">
                <a16:creationId xmlns:a16="http://schemas.microsoft.com/office/drawing/2014/main" id="{F38370C5-1719-4DB4-B2DA-C86503B09D39}"/>
              </a:ext>
            </a:extLst>
          </p:cNvPr>
          <p:cNvSpPr/>
          <p:nvPr/>
        </p:nvSpPr>
        <p:spPr>
          <a:xfrm>
            <a:off x="3505200" y="1417638"/>
            <a:ext cx="253573" cy="33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4B5084A-A4B3-46CD-A749-66A7F21DC843}"/>
              </a:ext>
            </a:extLst>
          </p:cNvPr>
          <p:cNvSpPr txBox="1"/>
          <p:nvPr/>
        </p:nvSpPr>
        <p:spPr>
          <a:xfrm>
            <a:off x="3758773" y="1413730"/>
            <a:ext cx="1800493" cy="369332"/>
          </a:xfrm>
          <a:prstGeom prst="rect">
            <a:avLst/>
          </a:prstGeom>
          <a:noFill/>
        </p:spPr>
        <p:txBody>
          <a:bodyPr wrap="none" rtlCol="0">
            <a:spAutoFit/>
          </a:bodyPr>
          <a:lstStyle/>
          <a:p>
            <a:r>
              <a:rPr lang="en-US" dirty="0"/>
              <a:t>1 inch of rainfall</a:t>
            </a:r>
          </a:p>
        </p:txBody>
      </p:sp>
    </p:spTree>
    <p:extLst>
      <p:ext uri="{BB962C8B-B14F-4D97-AF65-F5344CB8AC3E}">
        <p14:creationId xmlns:p14="http://schemas.microsoft.com/office/powerpoint/2010/main" val="21366813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9043" y="-137577"/>
            <a:ext cx="10515600" cy="1325563"/>
          </a:xfrm>
        </p:spPr>
        <p:txBody>
          <a:bodyPr/>
          <a:lstStyle/>
          <a:p>
            <a:r>
              <a:rPr lang="en-US" sz="3300" dirty="0" err="1"/>
              <a:t>ModClark</a:t>
            </a:r>
            <a:r>
              <a:rPr lang="en-US" sz="3300" dirty="0"/>
              <a:t> UH - Illustrated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72187" y="996526"/>
            <a:ext cx="6543374" cy="5269445"/>
          </a:xfrm>
        </p:spPr>
      </p:pic>
      <p:sp>
        <p:nvSpPr>
          <p:cNvPr id="5" name="TextBox 4"/>
          <p:cNvSpPr txBox="1"/>
          <p:nvPr/>
        </p:nvSpPr>
        <p:spPr>
          <a:xfrm>
            <a:off x="5018256" y="6496486"/>
            <a:ext cx="2200731" cy="276999"/>
          </a:xfrm>
          <a:prstGeom prst="rect">
            <a:avLst/>
          </a:prstGeom>
          <a:noFill/>
        </p:spPr>
        <p:txBody>
          <a:bodyPr wrap="none" rtlCol="0">
            <a:spAutoFit/>
          </a:bodyPr>
          <a:lstStyle/>
          <a:p>
            <a:r>
              <a:rPr lang="en-US" sz="1200" dirty="0"/>
              <a:t>Source: Kull and Feldman (1998)</a:t>
            </a:r>
          </a:p>
        </p:txBody>
      </p:sp>
      <p:sp>
        <p:nvSpPr>
          <p:cNvPr id="3" name="TextBox 2">
            <a:extLst>
              <a:ext uri="{FF2B5EF4-FFF2-40B4-BE49-F238E27FC236}">
                <a16:creationId xmlns:a16="http://schemas.microsoft.com/office/drawing/2014/main" id="{6F509963-1A6E-4823-82BE-8F7DB1FC8020}"/>
              </a:ext>
            </a:extLst>
          </p:cNvPr>
          <p:cNvSpPr txBox="1"/>
          <p:nvPr/>
        </p:nvSpPr>
        <p:spPr>
          <a:xfrm>
            <a:off x="238125" y="1187986"/>
            <a:ext cx="5018169" cy="2308324"/>
          </a:xfrm>
          <a:prstGeom prst="rect">
            <a:avLst/>
          </a:prstGeom>
          <a:noFill/>
        </p:spPr>
        <p:txBody>
          <a:bodyPr wrap="none" rtlCol="0">
            <a:spAutoFit/>
          </a:bodyPr>
          <a:lstStyle/>
          <a:p>
            <a:pPr marL="285750" indent="-285750">
              <a:buFont typeface="Arial" panose="020B0604020202020204" pitchFamily="34" charset="0"/>
              <a:buChar char="•"/>
            </a:pPr>
            <a:r>
              <a:rPr lang="en-US" dirty="0"/>
              <a:t>Differences and advantage:</a:t>
            </a:r>
          </a:p>
          <a:p>
            <a:pPr marL="742950" lvl="1" indent="-285750">
              <a:buFont typeface="Arial" panose="020B0604020202020204" pitchFamily="34" charset="0"/>
              <a:buChar char="•"/>
            </a:pPr>
            <a:r>
              <a:rPr lang="en-US" dirty="0"/>
              <a:t>Eliminate the time-area curve</a:t>
            </a:r>
          </a:p>
          <a:p>
            <a:pPr marL="742950" lvl="1" indent="-285750">
              <a:buFont typeface="Arial" panose="020B0604020202020204" pitchFamily="34" charset="0"/>
              <a:buChar char="•"/>
            </a:pPr>
            <a:r>
              <a:rPr lang="en-US" dirty="0"/>
              <a:t>Use a separate </a:t>
            </a:r>
            <a:r>
              <a:rPr lang="en-US" b="1" dirty="0"/>
              <a:t>travel time index </a:t>
            </a:r>
            <a:r>
              <a:rPr lang="en-US" dirty="0"/>
              <a:t>for each </a:t>
            </a:r>
          </a:p>
          <a:p>
            <a:pPr lvl="1"/>
            <a:r>
              <a:rPr lang="en-US" dirty="0"/>
              <a:t>grid cell to compute the travel time from the</a:t>
            </a:r>
          </a:p>
          <a:p>
            <a:pPr lvl="1"/>
            <a:r>
              <a:rPr lang="en-US" dirty="0"/>
              <a:t>cell to the watershed outlet (quasi-distribution</a:t>
            </a:r>
          </a:p>
          <a:p>
            <a:pPr lvl="1"/>
            <a:r>
              <a:rPr lang="en-US" dirty="0"/>
              <a:t>transform method) </a:t>
            </a:r>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165664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Clark UH - Implementation in HEC-HMS</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35</a:t>
            </a:fld>
            <a:endParaRPr lang="en-US" dirty="0"/>
          </a:p>
        </p:txBody>
      </p:sp>
      <p:pic>
        <p:nvPicPr>
          <p:cNvPr id="6" name="Picture 5"/>
          <p:cNvPicPr>
            <a:picLocks noChangeAspect="1"/>
          </p:cNvPicPr>
          <p:nvPr/>
        </p:nvPicPr>
        <p:blipFill>
          <a:blip r:embed="rId3"/>
          <a:stretch>
            <a:fillRect/>
          </a:stretch>
        </p:blipFill>
        <p:spPr>
          <a:xfrm>
            <a:off x="5986635" y="1273908"/>
            <a:ext cx="5353050" cy="1590675"/>
          </a:xfrm>
          <a:prstGeom prst="rect">
            <a:avLst/>
          </a:prstGeom>
        </p:spPr>
      </p:pic>
      <p:pic>
        <p:nvPicPr>
          <p:cNvPr id="9" name="Picture 8">
            <a:extLst>
              <a:ext uri="{FF2B5EF4-FFF2-40B4-BE49-F238E27FC236}">
                <a16:creationId xmlns:a16="http://schemas.microsoft.com/office/drawing/2014/main" id="{634CAA41-7F9F-44D4-8825-2BAC21F5786D}"/>
              </a:ext>
            </a:extLst>
          </p:cNvPr>
          <p:cNvPicPr>
            <a:picLocks noChangeAspect="1"/>
          </p:cNvPicPr>
          <p:nvPr/>
        </p:nvPicPr>
        <p:blipFill>
          <a:blip r:embed="rId4"/>
          <a:stretch>
            <a:fillRect/>
          </a:stretch>
        </p:blipFill>
        <p:spPr>
          <a:xfrm>
            <a:off x="696852" y="1187938"/>
            <a:ext cx="4205486" cy="4834878"/>
          </a:xfrm>
          <a:prstGeom prst="rect">
            <a:avLst/>
          </a:prstGeom>
        </p:spPr>
      </p:pic>
    </p:spTree>
    <p:extLst>
      <p:ext uri="{BB962C8B-B14F-4D97-AF65-F5344CB8AC3E}">
        <p14:creationId xmlns:p14="http://schemas.microsoft.com/office/powerpoint/2010/main" val="1057762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524"/>
            <a:ext cx="10972800" cy="1045959"/>
          </a:xfrm>
        </p:spPr>
        <p:txBody>
          <a:bodyPr/>
          <a:lstStyle/>
          <a:p>
            <a:r>
              <a:rPr lang="en-US" sz="3300" dirty="0"/>
              <a:t>Clark UH – Adjusting </a:t>
            </a:r>
            <a:r>
              <a:rPr lang="en-US" sz="3300" dirty="0" err="1"/>
              <a:t>Tc</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36</a:t>
            </a:fld>
            <a:endParaRPr lang="en-US" dirty="0"/>
          </a:p>
        </p:txBody>
      </p:sp>
      <p:pic>
        <p:nvPicPr>
          <p:cNvPr id="3" name="Picture 2"/>
          <p:cNvPicPr>
            <a:picLocks noChangeAspect="1"/>
          </p:cNvPicPr>
          <p:nvPr/>
        </p:nvPicPr>
        <p:blipFill>
          <a:blip r:embed="rId3"/>
          <a:stretch>
            <a:fillRect/>
          </a:stretch>
        </p:blipFill>
        <p:spPr>
          <a:xfrm>
            <a:off x="3365733" y="1233080"/>
            <a:ext cx="5715000" cy="4762500"/>
          </a:xfrm>
          <a:prstGeom prst="rect">
            <a:avLst/>
          </a:prstGeom>
        </p:spPr>
      </p:pic>
    </p:spTree>
    <p:extLst>
      <p:ext uri="{BB962C8B-B14F-4D97-AF65-F5344CB8AC3E}">
        <p14:creationId xmlns:p14="http://schemas.microsoft.com/office/powerpoint/2010/main" val="25505509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56540"/>
          </a:xfrm>
        </p:spPr>
        <p:txBody>
          <a:bodyPr/>
          <a:lstStyle/>
          <a:p>
            <a:r>
              <a:rPr lang="en-US" sz="3300" dirty="0"/>
              <a:t>Clark UH – Adjusting R</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37</a:t>
            </a:fld>
            <a:endParaRPr lang="en-US" dirty="0"/>
          </a:p>
        </p:txBody>
      </p:sp>
      <p:pic>
        <p:nvPicPr>
          <p:cNvPr id="9" name="Picture 8"/>
          <p:cNvPicPr>
            <a:picLocks noChangeAspect="1"/>
          </p:cNvPicPr>
          <p:nvPr/>
        </p:nvPicPr>
        <p:blipFill>
          <a:blip r:embed="rId3"/>
          <a:stretch>
            <a:fillRect/>
          </a:stretch>
        </p:blipFill>
        <p:spPr>
          <a:xfrm>
            <a:off x="3041184" y="931178"/>
            <a:ext cx="6109632" cy="5091360"/>
          </a:xfrm>
          <a:prstGeom prst="rect">
            <a:avLst/>
          </a:prstGeom>
        </p:spPr>
      </p:pic>
    </p:spTree>
    <p:extLst>
      <p:ext uri="{BB962C8B-B14F-4D97-AF65-F5344CB8AC3E}">
        <p14:creationId xmlns:p14="http://schemas.microsoft.com/office/powerpoint/2010/main" val="208891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5" y="1902542"/>
            <a:ext cx="6451727" cy="1143000"/>
          </a:xfrm>
        </p:spPr>
        <p:txBody>
          <a:bodyPr>
            <a:normAutofit fontScale="90000"/>
          </a:bodyPr>
          <a:lstStyle/>
          <a:p>
            <a:r>
              <a:rPr lang="en-US" dirty="0"/>
              <a:t>HEC-HMS</a:t>
            </a:r>
            <a:br>
              <a:rPr lang="en-US" dirty="0"/>
            </a:br>
            <a:r>
              <a:rPr lang="en-US" dirty="0"/>
              <a:t>Surface Runoff</a:t>
            </a:r>
            <a:br>
              <a:rPr lang="en-US" dirty="0"/>
            </a:br>
            <a:br>
              <a:rPr lang="en-US" dirty="0"/>
            </a:br>
            <a:r>
              <a:rPr lang="en-US" sz="3200" dirty="0"/>
              <a:t>Synthetic Unit Hydrographs – SCS Unit Hydrograph</a:t>
            </a:r>
            <a:endParaRPr lang="en-US" sz="3300" dirty="0"/>
          </a:p>
        </p:txBody>
      </p:sp>
      <p:sp>
        <p:nvSpPr>
          <p:cNvPr id="5" name="Slide Number Placeholder 4"/>
          <p:cNvSpPr>
            <a:spLocks noGrp="1"/>
          </p:cNvSpPr>
          <p:nvPr>
            <p:ph type="sldNum" sz="quarter" idx="4294967295"/>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38</a:t>
            </a:fld>
            <a:endParaRPr lang="en-US" dirty="0"/>
          </a:p>
        </p:txBody>
      </p:sp>
      <p:sp>
        <p:nvSpPr>
          <p:cNvPr id="4" name="Footer Placeholder 3"/>
          <p:cNvSpPr>
            <a:spLocks noGrp="1"/>
          </p:cNvSpPr>
          <p:nvPr>
            <p:ph type="ftr" sz="quarter" idx="4294967295"/>
          </p:nvPr>
        </p:nvSpPr>
        <p:spPr>
          <a:xfrm>
            <a:off x="0" y="6300788"/>
            <a:ext cx="3505200" cy="365125"/>
          </a:xfrm>
          <a:prstGeom prst="rect">
            <a:avLst/>
          </a:prstGeom>
        </p:spPr>
        <p:txBody>
          <a:bodyPr/>
          <a:lstStyle/>
          <a:p>
            <a:r>
              <a:rPr lang="en-US" sz="1400" dirty="0"/>
              <a:t>Hydrologic Engineering Center</a:t>
            </a:r>
          </a:p>
        </p:txBody>
      </p:sp>
    </p:spTree>
    <p:extLst>
      <p:ext uri="{BB962C8B-B14F-4D97-AF65-F5344CB8AC3E}">
        <p14:creationId xmlns:p14="http://schemas.microsoft.com/office/powerpoint/2010/main" val="3904023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2B3D-1E4D-46B1-8C97-CAE3C341AB42}"/>
              </a:ext>
            </a:extLst>
          </p:cNvPr>
          <p:cNvSpPr>
            <a:spLocks noGrp="1"/>
          </p:cNvSpPr>
          <p:nvPr>
            <p:ph type="title"/>
          </p:nvPr>
        </p:nvSpPr>
        <p:spPr/>
        <p:txBody>
          <a:bodyPr/>
          <a:lstStyle/>
          <a:p>
            <a:r>
              <a:rPr lang="en-US" dirty="0"/>
              <a:t>SCS </a:t>
            </a:r>
          </a:p>
        </p:txBody>
      </p:sp>
      <p:sp>
        <p:nvSpPr>
          <p:cNvPr id="3" name="Content Placeholder 2">
            <a:extLst>
              <a:ext uri="{FF2B5EF4-FFF2-40B4-BE49-F238E27FC236}">
                <a16:creationId xmlns:a16="http://schemas.microsoft.com/office/drawing/2014/main" id="{5DB235E5-80AF-44E1-80A6-4C183B04D1F2}"/>
              </a:ext>
            </a:extLst>
          </p:cNvPr>
          <p:cNvSpPr>
            <a:spLocks noGrp="1"/>
          </p:cNvSpPr>
          <p:nvPr>
            <p:ph idx="1"/>
          </p:nvPr>
        </p:nvSpPr>
        <p:spPr/>
        <p:txBody>
          <a:bodyPr/>
          <a:lstStyle/>
          <a:p>
            <a:r>
              <a:rPr lang="en-US" dirty="0"/>
              <a:t>The Soil Conservation Service (SCS) Unit Hydrograph is based on a </a:t>
            </a:r>
            <a:r>
              <a:rPr lang="en-US" b="1" dirty="0"/>
              <a:t>dimensionless unit hydrograph </a:t>
            </a:r>
          </a:p>
          <a:p>
            <a:r>
              <a:rPr lang="en-US" dirty="0"/>
              <a:t>Developed from average of UHs derived from gaged rainfall and runoff for a large number of </a:t>
            </a:r>
            <a:r>
              <a:rPr lang="en-US" b="1" dirty="0"/>
              <a:t>small agricultural watersheds</a:t>
            </a:r>
            <a:r>
              <a:rPr lang="en-US" dirty="0"/>
              <a:t> throughout the US</a:t>
            </a:r>
          </a:p>
          <a:p>
            <a:r>
              <a:rPr lang="en-US" dirty="0"/>
              <a:t>Ordinates of dimensionless unit hydrograph are relative to </a:t>
            </a:r>
            <a:r>
              <a:rPr lang="en-US" b="1" dirty="0"/>
              <a:t>peak flow</a:t>
            </a:r>
            <a:r>
              <a:rPr lang="en-US" dirty="0"/>
              <a:t>, Q</a:t>
            </a:r>
            <a:r>
              <a:rPr lang="en-US" baseline="-25000" dirty="0"/>
              <a:t>P,</a:t>
            </a:r>
            <a:r>
              <a:rPr lang="en-US" dirty="0"/>
              <a:t> and </a:t>
            </a:r>
            <a:r>
              <a:rPr lang="en-US" b="1" dirty="0"/>
              <a:t>time to peak</a:t>
            </a:r>
            <a:r>
              <a:rPr lang="en-US" dirty="0"/>
              <a:t>, T</a:t>
            </a:r>
            <a:r>
              <a:rPr lang="en-US" baseline="-25000" dirty="0"/>
              <a:t>P</a:t>
            </a:r>
            <a:r>
              <a:rPr lang="en-US" dirty="0"/>
              <a:t>.</a:t>
            </a:r>
          </a:p>
          <a:p>
            <a:endParaRPr lang="en-US" dirty="0"/>
          </a:p>
        </p:txBody>
      </p:sp>
    </p:spTree>
    <p:extLst>
      <p:ext uri="{BB962C8B-B14F-4D97-AF65-F5344CB8AC3E}">
        <p14:creationId xmlns:p14="http://schemas.microsoft.com/office/powerpoint/2010/main" val="1348786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2321170" y="209434"/>
            <a:ext cx="6922478" cy="6107147"/>
          </a:xfrm>
          <a:prstGeom prst="rect">
            <a:avLst/>
          </a:prstGeom>
        </p:spPr>
      </p:pic>
      <p:sp>
        <p:nvSpPr>
          <p:cNvPr id="7" name="Rectangle 6"/>
          <p:cNvSpPr/>
          <p:nvPr/>
        </p:nvSpPr>
        <p:spPr>
          <a:xfrm>
            <a:off x="2667000" y="6193471"/>
            <a:ext cx="7315200" cy="246221"/>
          </a:xfrm>
          <a:prstGeom prst="rect">
            <a:avLst/>
          </a:prstGeom>
        </p:spPr>
        <p:txBody>
          <a:bodyPr wrap="square">
            <a:spAutoFit/>
          </a:bodyPr>
          <a:lstStyle/>
          <a:p>
            <a:r>
              <a:rPr lang="en-US" sz="1000" dirty="0" err="1"/>
              <a:t>Source:http</a:t>
            </a:r>
            <a:r>
              <a:rPr lang="en-US" sz="1000" dirty="0"/>
              <a:t>://www.comet.ucar.edu/class/hydromet/09_Oct13_1999/docs/fiedler/oct99_unit_hydrograph/sld002.htm</a:t>
            </a:r>
          </a:p>
        </p:txBody>
      </p:sp>
      <p:sp>
        <p:nvSpPr>
          <p:cNvPr id="2" name="Slide Number Placeholder 1">
            <a:extLst>
              <a:ext uri="{FF2B5EF4-FFF2-40B4-BE49-F238E27FC236}">
                <a16:creationId xmlns:a16="http://schemas.microsoft.com/office/drawing/2014/main" id="{A8C0923C-919B-4BD5-BC54-D770D5F079C2}"/>
              </a:ext>
            </a:extLst>
          </p:cNvPr>
          <p:cNvSpPr>
            <a:spLocks noGrp="1"/>
          </p:cNvSpPr>
          <p:nvPr>
            <p:ph type="sldNum" sz="quarter" idx="12"/>
          </p:nvPr>
        </p:nvSpPr>
        <p:spPr/>
        <p:txBody>
          <a:bodyPr/>
          <a:lstStyle/>
          <a:p>
            <a:fld id="{6C33E457-D750-420C-9EDA-9A4D186C6B3A}" type="slidenum">
              <a:rPr lang="en-US" smtClean="0"/>
              <a:t>4</a:t>
            </a:fld>
            <a:endParaRPr lang="en-US"/>
          </a:p>
        </p:txBody>
      </p:sp>
    </p:spTree>
    <p:extLst>
      <p:ext uri="{BB962C8B-B14F-4D97-AF65-F5344CB8AC3E}">
        <p14:creationId xmlns:p14="http://schemas.microsoft.com/office/powerpoint/2010/main" val="3941837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075"/>
            <a:ext cx="10515600" cy="1325563"/>
          </a:xfrm>
        </p:spPr>
        <p:txBody>
          <a:bodyPr/>
          <a:lstStyle/>
          <a:p>
            <a:r>
              <a:rPr lang="en-US" sz="3300" dirty="0"/>
              <a:t>SCS UH – Illustrated</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40</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9231" y="1273430"/>
            <a:ext cx="7758295" cy="4774335"/>
          </a:xfrm>
          <a:prstGeom prst="rect">
            <a:avLst/>
          </a:prstGeom>
        </p:spPr>
      </p:pic>
      <p:sp>
        <p:nvSpPr>
          <p:cNvPr id="10" name="TextBox 9"/>
          <p:cNvSpPr txBox="1"/>
          <p:nvPr/>
        </p:nvSpPr>
        <p:spPr>
          <a:xfrm>
            <a:off x="5065225" y="6114018"/>
            <a:ext cx="2428870" cy="369332"/>
          </a:xfrm>
          <a:prstGeom prst="rect">
            <a:avLst/>
          </a:prstGeom>
          <a:noFill/>
        </p:spPr>
        <p:txBody>
          <a:bodyPr wrap="none" rtlCol="0">
            <a:spAutoFit/>
          </a:bodyPr>
          <a:lstStyle/>
          <a:p>
            <a:r>
              <a:rPr lang="en-US" dirty="0"/>
              <a:t>Source: NRCS (2007)</a:t>
            </a:r>
          </a:p>
        </p:txBody>
      </p:sp>
      <p:sp>
        <p:nvSpPr>
          <p:cNvPr id="3" name="Rectangle 2">
            <a:extLst>
              <a:ext uri="{FF2B5EF4-FFF2-40B4-BE49-F238E27FC236}">
                <a16:creationId xmlns:a16="http://schemas.microsoft.com/office/drawing/2014/main" id="{84F4D3A6-E6B3-4F9A-9901-C9FA780761BE}"/>
              </a:ext>
            </a:extLst>
          </p:cNvPr>
          <p:cNvSpPr/>
          <p:nvPr/>
        </p:nvSpPr>
        <p:spPr>
          <a:xfrm>
            <a:off x="6572738" y="3079262"/>
            <a:ext cx="476739" cy="43766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D945D9B-BC6B-459F-AEAD-8672717E94C5}"/>
              </a:ext>
            </a:extLst>
          </p:cNvPr>
          <p:cNvSpPr/>
          <p:nvPr/>
        </p:nvSpPr>
        <p:spPr>
          <a:xfrm>
            <a:off x="2602524" y="5323559"/>
            <a:ext cx="1438030" cy="3555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FC0CEC8B-C323-498F-8A18-BE6B2F42D441}"/>
              </a:ext>
            </a:extLst>
          </p:cNvPr>
          <p:cNvSpPr/>
          <p:nvPr/>
        </p:nvSpPr>
        <p:spPr>
          <a:xfrm>
            <a:off x="4040554" y="1758462"/>
            <a:ext cx="2454031" cy="3552093"/>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9BB82A90-3CFB-42E9-BABC-176B97499748}"/>
              </a:ext>
            </a:extLst>
          </p:cNvPr>
          <p:cNvSpPr/>
          <p:nvPr/>
        </p:nvSpPr>
        <p:spPr>
          <a:xfrm rot="16200000">
            <a:off x="1525731" y="2806556"/>
            <a:ext cx="3552092" cy="1477554"/>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4C05930-20A5-4313-91EF-1D51926137BA}"/>
              </a:ext>
            </a:extLst>
          </p:cNvPr>
          <p:cNvSpPr txBox="1"/>
          <p:nvPr/>
        </p:nvSpPr>
        <p:spPr>
          <a:xfrm>
            <a:off x="3203860" y="3938954"/>
            <a:ext cx="758541" cy="369332"/>
          </a:xfrm>
          <a:prstGeom prst="rect">
            <a:avLst/>
          </a:prstGeom>
          <a:noFill/>
        </p:spPr>
        <p:txBody>
          <a:bodyPr wrap="none" rtlCol="0">
            <a:spAutoFit/>
          </a:bodyPr>
          <a:lstStyle/>
          <a:p>
            <a:r>
              <a:rPr lang="en-US" dirty="0"/>
              <a:t>37.5%</a:t>
            </a:r>
          </a:p>
        </p:txBody>
      </p:sp>
      <p:sp>
        <p:nvSpPr>
          <p:cNvPr id="13" name="TextBox 12">
            <a:extLst>
              <a:ext uri="{FF2B5EF4-FFF2-40B4-BE49-F238E27FC236}">
                <a16:creationId xmlns:a16="http://schemas.microsoft.com/office/drawing/2014/main" id="{A9D190A9-142C-4C14-8B43-75444D97CF37}"/>
              </a:ext>
            </a:extLst>
          </p:cNvPr>
          <p:cNvSpPr txBox="1"/>
          <p:nvPr/>
        </p:nvSpPr>
        <p:spPr>
          <a:xfrm>
            <a:off x="4384421" y="3938954"/>
            <a:ext cx="758541" cy="369332"/>
          </a:xfrm>
          <a:prstGeom prst="rect">
            <a:avLst/>
          </a:prstGeom>
          <a:noFill/>
        </p:spPr>
        <p:txBody>
          <a:bodyPr wrap="none" rtlCol="0">
            <a:spAutoFit/>
          </a:bodyPr>
          <a:lstStyle/>
          <a:p>
            <a:r>
              <a:rPr lang="en-US" dirty="0"/>
              <a:t>62.5%</a:t>
            </a:r>
          </a:p>
        </p:txBody>
      </p:sp>
      <p:sp>
        <p:nvSpPr>
          <p:cNvPr id="15" name="Freeform: Shape 14">
            <a:extLst>
              <a:ext uri="{FF2B5EF4-FFF2-40B4-BE49-F238E27FC236}">
                <a16:creationId xmlns:a16="http://schemas.microsoft.com/office/drawing/2014/main" id="{40D3A0E0-2564-4F6B-BE7C-F819E3A77167}"/>
              </a:ext>
            </a:extLst>
          </p:cNvPr>
          <p:cNvSpPr/>
          <p:nvPr/>
        </p:nvSpPr>
        <p:spPr>
          <a:xfrm>
            <a:off x="2646096" y="1694799"/>
            <a:ext cx="6732573" cy="3613576"/>
          </a:xfrm>
          <a:custGeom>
            <a:avLst/>
            <a:gdLst>
              <a:gd name="connsiteX0" fmla="*/ 0 w 6732573"/>
              <a:gd name="connsiteY0" fmla="*/ 3597392 h 3613576"/>
              <a:gd name="connsiteX1" fmla="*/ 663546 w 6732573"/>
              <a:gd name="connsiteY1" fmla="*/ 1898065 h 3613576"/>
              <a:gd name="connsiteX2" fmla="*/ 938676 w 6732573"/>
              <a:gd name="connsiteY2" fmla="*/ 894652 h 3613576"/>
              <a:gd name="connsiteX3" fmla="*/ 1149069 w 6732573"/>
              <a:gd name="connsiteY3" fmla="*/ 214921 h 3613576"/>
              <a:gd name="connsiteX4" fmla="*/ 1335185 w 6732573"/>
              <a:gd name="connsiteY4" fmla="*/ 12620 h 3613576"/>
              <a:gd name="connsiteX5" fmla="*/ 1561762 w 6732573"/>
              <a:gd name="connsiteY5" fmla="*/ 53081 h 3613576"/>
              <a:gd name="connsiteX6" fmla="*/ 1764063 w 6732573"/>
              <a:gd name="connsiteY6" fmla="*/ 312026 h 3613576"/>
              <a:gd name="connsiteX7" fmla="*/ 2079653 w 6732573"/>
              <a:gd name="connsiteY7" fmla="*/ 1056493 h 3613576"/>
              <a:gd name="connsiteX8" fmla="*/ 2508531 w 6732573"/>
              <a:gd name="connsiteY8" fmla="*/ 2116550 h 3613576"/>
              <a:gd name="connsiteX9" fmla="*/ 3010237 w 6732573"/>
              <a:gd name="connsiteY9" fmla="*/ 2796281 h 3613576"/>
              <a:gd name="connsiteX10" fmla="*/ 3374378 w 6732573"/>
              <a:gd name="connsiteY10" fmla="*/ 3071410 h 3613576"/>
              <a:gd name="connsiteX11" fmla="*/ 3787072 w 6732573"/>
              <a:gd name="connsiteY11" fmla="*/ 3281803 h 3613576"/>
              <a:gd name="connsiteX12" fmla="*/ 4547723 w 6732573"/>
              <a:gd name="connsiteY12" fmla="*/ 3516472 h 3613576"/>
              <a:gd name="connsiteX13" fmla="*/ 5251731 w 6732573"/>
              <a:gd name="connsiteY13" fmla="*/ 3565024 h 3613576"/>
              <a:gd name="connsiteX14" fmla="*/ 6732573 w 6732573"/>
              <a:gd name="connsiteY14" fmla="*/ 3613576 h 361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2573" h="3613576">
                <a:moveTo>
                  <a:pt x="0" y="3597392"/>
                </a:moveTo>
                <a:cubicBezTo>
                  <a:pt x="253550" y="2972957"/>
                  <a:pt x="507100" y="2348522"/>
                  <a:pt x="663546" y="1898065"/>
                </a:cubicBezTo>
                <a:cubicBezTo>
                  <a:pt x="819992" y="1447608"/>
                  <a:pt x="857756" y="1175176"/>
                  <a:pt x="938676" y="894652"/>
                </a:cubicBezTo>
                <a:cubicBezTo>
                  <a:pt x="1019597" y="614128"/>
                  <a:pt x="1082984" y="361926"/>
                  <a:pt x="1149069" y="214921"/>
                </a:cubicBezTo>
                <a:cubicBezTo>
                  <a:pt x="1215154" y="67916"/>
                  <a:pt x="1266403" y="39593"/>
                  <a:pt x="1335185" y="12620"/>
                </a:cubicBezTo>
                <a:cubicBezTo>
                  <a:pt x="1403967" y="-14353"/>
                  <a:pt x="1490282" y="3180"/>
                  <a:pt x="1561762" y="53081"/>
                </a:cubicBezTo>
                <a:cubicBezTo>
                  <a:pt x="1633242" y="102982"/>
                  <a:pt x="1677748" y="144791"/>
                  <a:pt x="1764063" y="312026"/>
                </a:cubicBezTo>
                <a:cubicBezTo>
                  <a:pt x="1850378" y="479261"/>
                  <a:pt x="1955575" y="755739"/>
                  <a:pt x="2079653" y="1056493"/>
                </a:cubicBezTo>
                <a:cubicBezTo>
                  <a:pt x="2203731" y="1357247"/>
                  <a:pt x="2353434" y="1826586"/>
                  <a:pt x="2508531" y="2116550"/>
                </a:cubicBezTo>
                <a:cubicBezTo>
                  <a:pt x="2663628" y="2406514"/>
                  <a:pt x="2865929" y="2637138"/>
                  <a:pt x="3010237" y="2796281"/>
                </a:cubicBezTo>
                <a:cubicBezTo>
                  <a:pt x="3154545" y="2955424"/>
                  <a:pt x="3244906" y="2990490"/>
                  <a:pt x="3374378" y="3071410"/>
                </a:cubicBezTo>
                <a:cubicBezTo>
                  <a:pt x="3503850" y="3152330"/>
                  <a:pt x="3591515" y="3207626"/>
                  <a:pt x="3787072" y="3281803"/>
                </a:cubicBezTo>
                <a:cubicBezTo>
                  <a:pt x="3982629" y="3355980"/>
                  <a:pt x="4303613" y="3469269"/>
                  <a:pt x="4547723" y="3516472"/>
                </a:cubicBezTo>
                <a:cubicBezTo>
                  <a:pt x="4791833" y="3563675"/>
                  <a:pt x="4887589" y="3548840"/>
                  <a:pt x="5251731" y="3565024"/>
                </a:cubicBezTo>
                <a:cubicBezTo>
                  <a:pt x="5615873" y="3581208"/>
                  <a:pt x="6174223" y="3597392"/>
                  <a:pt x="6732573" y="3613576"/>
                </a:cubicBezTo>
              </a:path>
            </a:pathLst>
          </a:custGeom>
          <a:noFill/>
          <a:ln w="38100">
            <a:solidFill>
              <a:srgbClr val="FF0000"/>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19349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B4E163A-4A93-46CF-BBA6-953A5E08308E}"/>
              </a:ext>
            </a:extLst>
          </p:cNvPr>
          <p:cNvPicPr>
            <a:picLocks noGrp="1" noChangeAspect="1"/>
          </p:cNvPicPr>
          <p:nvPr>
            <p:ph idx="1"/>
          </p:nvPr>
        </p:nvPicPr>
        <p:blipFill>
          <a:blip r:embed="rId3"/>
          <a:stretch>
            <a:fillRect/>
          </a:stretch>
        </p:blipFill>
        <p:spPr>
          <a:xfrm>
            <a:off x="5145903" y="1771883"/>
            <a:ext cx="7217322" cy="3955093"/>
          </a:xfrm>
          <a:prstGeom prst="rect">
            <a:avLst/>
          </a:prstGeom>
        </p:spPr>
      </p:pic>
      <p:sp>
        <p:nvSpPr>
          <p:cNvPr id="5" name="TextBox 4">
            <a:extLst>
              <a:ext uri="{FF2B5EF4-FFF2-40B4-BE49-F238E27FC236}">
                <a16:creationId xmlns:a16="http://schemas.microsoft.com/office/drawing/2014/main" id="{43DFF071-7D15-4270-86AA-BC60B36A4111}"/>
              </a:ext>
            </a:extLst>
          </p:cNvPr>
          <p:cNvSpPr txBox="1"/>
          <p:nvPr/>
        </p:nvSpPr>
        <p:spPr>
          <a:xfrm>
            <a:off x="8754564" y="2584396"/>
            <a:ext cx="2779607" cy="369332"/>
          </a:xfrm>
          <a:prstGeom prst="rect">
            <a:avLst/>
          </a:prstGeom>
          <a:noFill/>
        </p:spPr>
        <p:txBody>
          <a:bodyPr wrap="none" rtlCol="0">
            <a:spAutoFit/>
          </a:bodyPr>
          <a:lstStyle/>
          <a:p>
            <a:r>
              <a:rPr lang="en-US" dirty="0" err="1"/>
              <a:t>Welle</a:t>
            </a:r>
            <a:r>
              <a:rPr lang="en-US" dirty="0"/>
              <a:t> &amp; Woodward, 1989</a:t>
            </a:r>
          </a:p>
        </p:txBody>
      </p:sp>
      <p:pic>
        <p:nvPicPr>
          <p:cNvPr id="3" name="Picture 2">
            <a:extLst>
              <a:ext uri="{FF2B5EF4-FFF2-40B4-BE49-F238E27FC236}">
                <a16:creationId xmlns:a16="http://schemas.microsoft.com/office/drawing/2014/main" id="{9ACB97E8-2725-49CA-9B7C-763EBBC4B675}"/>
              </a:ext>
            </a:extLst>
          </p:cNvPr>
          <p:cNvPicPr>
            <a:picLocks noChangeAspect="1"/>
          </p:cNvPicPr>
          <p:nvPr/>
        </p:nvPicPr>
        <p:blipFill>
          <a:blip r:embed="rId4"/>
          <a:stretch>
            <a:fillRect/>
          </a:stretch>
        </p:blipFill>
        <p:spPr>
          <a:xfrm>
            <a:off x="235130" y="2176475"/>
            <a:ext cx="4828571" cy="3028571"/>
          </a:xfrm>
          <a:prstGeom prst="rect">
            <a:avLst/>
          </a:prstGeom>
        </p:spPr>
      </p:pic>
      <p:sp>
        <p:nvSpPr>
          <p:cNvPr id="6" name="TextBox 5">
            <a:extLst>
              <a:ext uri="{FF2B5EF4-FFF2-40B4-BE49-F238E27FC236}">
                <a16:creationId xmlns:a16="http://schemas.microsoft.com/office/drawing/2014/main" id="{A7255E31-E666-43A6-BB04-D55553E0C311}"/>
              </a:ext>
            </a:extLst>
          </p:cNvPr>
          <p:cNvSpPr txBox="1"/>
          <p:nvPr/>
        </p:nvSpPr>
        <p:spPr>
          <a:xfrm>
            <a:off x="1422401" y="5205046"/>
            <a:ext cx="2257156" cy="369332"/>
          </a:xfrm>
          <a:prstGeom prst="rect">
            <a:avLst/>
          </a:prstGeom>
          <a:noFill/>
        </p:spPr>
        <p:txBody>
          <a:bodyPr wrap="none" rtlCol="0">
            <a:spAutoFit/>
          </a:bodyPr>
          <a:lstStyle/>
          <a:p>
            <a:r>
              <a:rPr lang="en-US" dirty="0" err="1"/>
              <a:t>Wanielista</a:t>
            </a:r>
            <a:r>
              <a:rPr lang="en-US" dirty="0"/>
              <a:t>, et al. 1997</a:t>
            </a:r>
          </a:p>
        </p:txBody>
      </p:sp>
      <p:sp>
        <p:nvSpPr>
          <p:cNvPr id="7" name="Freeform: Shape 6">
            <a:extLst>
              <a:ext uri="{FF2B5EF4-FFF2-40B4-BE49-F238E27FC236}">
                <a16:creationId xmlns:a16="http://schemas.microsoft.com/office/drawing/2014/main" id="{BEA6307B-84D2-4AC6-9C4A-46CB150EC4E5}"/>
              </a:ext>
            </a:extLst>
          </p:cNvPr>
          <p:cNvSpPr/>
          <p:nvPr/>
        </p:nvSpPr>
        <p:spPr>
          <a:xfrm>
            <a:off x="6085211" y="1904663"/>
            <a:ext cx="5097982" cy="3209503"/>
          </a:xfrm>
          <a:custGeom>
            <a:avLst/>
            <a:gdLst>
              <a:gd name="connsiteX0" fmla="*/ 0 w 5097982"/>
              <a:gd name="connsiteY0" fmla="*/ 3201411 h 3209503"/>
              <a:gd name="connsiteX1" fmla="*/ 169932 w 5097982"/>
              <a:gd name="connsiteY1" fmla="*/ 2594509 h 3209503"/>
              <a:gd name="connsiteX2" fmla="*/ 242761 w 5097982"/>
              <a:gd name="connsiteY2" fmla="*/ 1744845 h 3209503"/>
              <a:gd name="connsiteX3" fmla="*/ 525982 w 5097982"/>
              <a:gd name="connsiteY3" fmla="*/ 312555 h 3209503"/>
              <a:gd name="connsiteX4" fmla="*/ 606902 w 5097982"/>
              <a:gd name="connsiteY4" fmla="*/ 13149 h 3209503"/>
              <a:gd name="connsiteX5" fmla="*/ 898216 w 5097982"/>
              <a:gd name="connsiteY5" fmla="*/ 571500 h 3209503"/>
              <a:gd name="connsiteX6" fmla="*/ 1003412 w 5097982"/>
              <a:gd name="connsiteY6" fmla="*/ 870905 h 3209503"/>
              <a:gd name="connsiteX7" fmla="*/ 1391830 w 5097982"/>
              <a:gd name="connsiteY7" fmla="*/ 1550636 h 3209503"/>
              <a:gd name="connsiteX8" fmla="*/ 1861168 w 5097982"/>
              <a:gd name="connsiteY8" fmla="*/ 2117079 h 3209503"/>
              <a:gd name="connsiteX9" fmla="*/ 2306230 w 5097982"/>
              <a:gd name="connsiteY9" fmla="*/ 2505496 h 3209503"/>
              <a:gd name="connsiteX10" fmla="*/ 2953593 w 5097982"/>
              <a:gd name="connsiteY10" fmla="*/ 2829178 h 3209503"/>
              <a:gd name="connsiteX11" fmla="*/ 3859901 w 5097982"/>
              <a:gd name="connsiteY11" fmla="*/ 3080031 h 3209503"/>
              <a:gd name="connsiteX12" fmla="*/ 5097982 w 5097982"/>
              <a:gd name="connsiteY12" fmla="*/ 3209503 h 320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7982" h="3209503">
                <a:moveTo>
                  <a:pt x="0" y="3201411"/>
                </a:moveTo>
                <a:cubicBezTo>
                  <a:pt x="64736" y="3019340"/>
                  <a:pt x="129472" y="2837270"/>
                  <a:pt x="169932" y="2594509"/>
                </a:cubicBezTo>
                <a:cubicBezTo>
                  <a:pt x="210392" y="2351748"/>
                  <a:pt x="183419" y="2125171"/>
                  <a:pt x="242761" y="1744845"/>
                </a:cubicBezTo>
                <a:cubicBezTo>
                  <a:pt x="302103" y="1364519"/>
                  <a:pt x="465292" y="601171"/>
                  <a:pt x="525982" y="312555"/>
                </a:cubicBezTo>
                <a:cubicBezTo>
                  <a:pt x="586672" y="23939"/>
                  <a:pt x="544863" y="-30008"/>
                  <a:pt x="606902" y="13149"/>
                </a:cubicBezTo>
                <a:cubicBezTo>
                  <a:pt x="668941" y="56306"/>
                  <a:pt x="832131" y="428541"/>
                  <a:pt x="898216" y="571500"/>
                </a:cubicBezTo>
                <a:cubicBezTo>
                  <a:pt x="964301" y="714459"/>
                  <a:pt x="921143" y="707716"/>
                  <a:pt x="1003412" y="870905"/>
                </a:cubicBezTo>
                <a:cubicBezTo>
                  <a:pt x="1085681" y="1034094"/>
                  <a:pt x="1248871" y="1342940"/>
                  <a:pt x="1391830" y="1550636"/>
                </a:cubicBezTo>
                <a:cubicBezTo>
                  <a:pt x="1534789" y="1758332"/>
                  <a:pt x="1708768" y="1957936"/>
                  <a:pt x="1861168" y="2117079"/>
                </a:cubicBezTo>
                <a:cubicBezTo>
                  <a:pt x="2013568" y="2276222"/>
                  <a:pt x="2124159" y="2386813"/>
                  <a:pt x="2306230" y="2505496"/>
                </a:cubicBezTo>
                <a:cubicBezTo>
                  <a:pt x="2488301" y="2624179"/>
                  <a:pt x="2694648" y="2733422"/>
                  <a:pt x="2953593" y="2829178"/>
                </a:cubicBezTo>
                <a:cubicBezTo>
                  <a:pt x="3212538" y="2924934"/>
                  <a:pt x="3502503" y="3016644"/>
                  <a:pt x="3859901" y="3080031"/>
                </a:cubicBezTo>
                <a:cubicBezTo>
                  <a:pt x="4217299" y="3143418"/>
                  <a:pt x="4657640" y="3176460"/>
                  <a:pt x="5097982" y="3209503"/>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Rectangle 7">
            <a:extLst>
              <a:ext uri="{FF2B5EF4-FFF2-40B4-BE49-F238E27FC236}">
                <a16:creationId xmlns:a16="http://schemas.microsoft.com/office/drawing/2014/main" id="{2C0EFB70-F9C2-40C0-B959-E4D47EF1C79E}"/>
              </a:ext>
            </a:extLst>
          </p:cNvPr>
          <p:cNvSpPr/>
          <p:nvPr/>
        </p:nvSpPr>
        <p:spPr>
          <a:xfrm>
            <a:off x="2273862" y="2298138"/>
            <a:ext cx="1140977" cy="28160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5DFD608-B215-4FD9-ABEA-39C2194FC8F5}"/>
              </a:ext>
            </a:extLst>
          </p:cNvPr>
          <p:cNvSpPr txBox="1"/>
          <p:nvPr/>
        </p:nvSpPr>
        <p:spPr>
          <a:xfrm>
            <a:off x="590550" y="5859756"/>
            <a:ext cx="7259360" cy="92333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HEC-HMS provides you the ability to select 13 different peaking factors.  </a:t>
            </a:r>
          </a:p>
          <a:p>
            <a:endParaRPr lang="en-US" dirty="0"/>
          </a:p>
          <a:p>
            <a:endParaRPr lang="en-US" dirty="0"/>
          </a:p>
        </p:txBody>
      </p:sp>
    </p:spTree>
    <p:extLst>
      <p:ext uri="{BB962C8B-B14F-4D97-AF65-F5344CB8AC3E}">
        <p14:creationId xmlns:p14="http://schemas.microsoft.com/office/powerpoint/2010/main" val="14889817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190"/>
            <a:ext cx="10515600" cy="1325563"/>
          </a:xfrm>
        </p:spPr>
        <p:txBody>
          <a:bodyPr/>
          <a:lstStyle/>
          <a:p>
            <a:r>
              <a:rPr lang="en-US" sz="3300" dirty="0"/>
              <a:t>SCS UH – Equations</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42</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6757524" y="1520572"/>
                <a:ext cx="3124200" cy="2475165"/>
              </a:xfrm>
              <a:prstGeom prst="rect">
                <a:avLst/>
              </a:prstGeom>
              <a:noFill/>
            </p:spPr>
            <p:txBody>
              <a:bodyPr wrap="square" lIns="0" tIns="0" rIns="0" bIns="0" rtlCol="0">
                <a:spAutoFit/>
              </a:bodyPr>
              <a:lstStyle/>
              <a:p>
                <a:r>
                  <a:rPr lang="en-US" sz="2000" dirty="0">
                    <a:latin typeface="Cambria Math" panose="02040503050406030204" pitchFamily="18" charset="0"/>
                    <a:ea typeface="Cambria Math" panose="02040503050406030204" pitchFamily="18" charset="0"/>
                  </a:rPr>
                  <a:t>Peak discharge (</a:t>
                </a:r>
                <a:r>
                  <a:rPr lang="en-US" sz="2000" dirty="0" err="1">
                    <a:latin typeface="Cambria Math" panose="02040503050406030204" pitchFamily="18" charset="0"/>
                    <a:ea typeface="Cambria Math" panose="02040503050406030204" pitchFamily="18" charset="0"/>
                  </a:rPr>
                  <a:t>cfs</a:t>
                </a:r>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=484</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den>
                      </m:f>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r>
                  <a:rPr lang="en-US" sz="2000" dirty="0">
                    <a:latin typeface="Cambria Math" panose="02040503050406030204" pitchFamily="18" charset="0"/>
                    <a:ea typeface="Cambria Math" panose="02040503050406030204" pitchFamily="18" charset="0"/>
                  </a:rPr>
                  <a:t>A = drainage area (mi</a:t>
                </a:r>
                <a:r>
                  <a:rPr lang="en-US" sz="2000" baseline="30000" dirty="0">
                    <a:latin typeface="Cambria Math" panose="02040503050406030204" pitchFamily="18" charset="0"/>
                    <a:ea typeface="Cambria Math" panose="02040503050406030204" pitchFamily="18" charset="0"/>
                  </a:rPr>
                  <a:t>2</a:t>
                </a:r>
                <a:r>
                  <a:rPr lang="en-US" sz="2000" dirty="0">
                    <a:latin typeface="Cambria Math" panose="02040503050406030204" pitchFamily="18" charset="0"/>
                    <a:ea typeface="Cambria Math" panose="02040503050406030204" pitchFamily="18" charset="0"/>
                  </a:rPr>
                  <a:t>)</a:t>
                </a:r>
              </a:p>
              <a:p>
                <a:endParaRPr lang="en-US"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6757524" y="1520572"/>
                <a:ext cx="3124200" cy="2475165"/>
              </a:xfrm>
              <a:prstGeom prst="rect">
                <a:avLst/>
              </a:prstGeom>
              <a:blipFill>
                <a:blip r:embed="rId3"/>
                <a:stretch>
                  <a:fillRect l="-5078" t="-320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514319" y="1520572"/>
                <a:ext cx="2920158" cy="3038396"/>
              </a:xfrm>
              <a:prstGeom prst="rect">
                <a:avLst/>
              </a:prstGeom>
              <a:noFill/>
            </p:spPr>
            <p:txBody>
              <a:bodyPr wrap="none" lIns="0" tIns="0" rIns="0" bIns="0" rtlCol="0">
                <a:spAutoFit/>
              </a:bodyPr>
              <a:lstStyle/>
              <a:p>
                <a14:m>
                  <m:oMath xmlns:m="http://schemas.openxmlformats.org/officeDocument/2006/math">
                    <m:r>
                      <m:rPr>
                        <m:nor/>
                      </m:rPr>
                      <a:rPr lang="en-US" sz="2000" dirty="0">
                        <a:latin typeface="Cambria Math" panose="02040503050406030204" pitchFamily="18" charset="0"/>
                        <a:ea typeface="Cambria Math" panose="02040503050406030204" pitchFamily="18" charset="0"/>
                      </a:rPr>
                      <m:t>Time</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to</m:t>
                    </m:r>
                    <m:r>
                      <m:rPr>
                        <m:nor/>
                      </m:rPr>
                      <a:rPr lang="en-US" sz="2000" dirty="0">
                        <a:latin typeface="Cambria Math" panose="02040503050406030204" pitchFamily="18" charset="0"/>
                        <a:ea typeface="Cambria Math" panose="02040503050406030204" pitchFamily="18" charset="0"/>
                      </a:rPr>
                      <m:t> </m:t>
                    </m:r>
                    <m:r>
                      <m:rPr>
                        <m:nor/>
                      </m:rPr>
                      <a:rPr lang="en-US" sz="2000" dirty="0">
                        <a:latin typeface="Cambria Math" panose="02040503050406030204" pitchFamily="18" charset="0"/>
                        <a:ea typeface="Cambria Math" panose="02040503050406030204" pitchFamily="18" charset="0"/>
                      </a:rPr>
                      <m:t>peak</m:t>
                    </m:r>
                    <m:r>
                      <m:rPr>
                        <m:nor/>
                      </m:rPr>
                      <a:rPr lang="en-US" sz="2000" dirty="0">
                        <a:latin typeface="Cambria Math" panose="02040503050406030204" pitchFamily="18" charset="0"/>
                        <a:ea typeface="Cambria Math" panose="02040503050406030204" pitchFamily="18" charset="0"/>
                      </a:rPr>
                      <m:t> (</m:t>
                    </m:r>
                    <m:r>
                      <m:rPr>
                        <m:nor/>
                      </m:rPr>
                      <a:rPr lang="en-US" sz="2000" dirty="0" err="1">
                        <a:latin typeface="Cambria Math" panose="02040503050406030204" pitchFamily="18" charset="0"/>
                        <a:ea typeface="Cambria Math" panose="02040503050406030204" pitchFamily="18" charset="0"/>
                      </a:rPr>
                      <m:t>hr</m:t>
                    </m:r>
                    <m:r>
                      <m:rPr>
                        <m:nor/>
                      </m:rPr>
                      <a:rPr lang="en-US" sz="2000" dirty="0">
                        <a:latin typeface="Cambria Math" panose="02040503050406030204" pitchFamily="18" charset="0"/>
                        <a:ea typeface="Cambria Math" panose="02040503050406030204" pitchFamily="18" charset="0"/>
                      </a:rPr>
                      <m:t>)</m:t>
                    </m:r>
                  </m:oMath>
                </a14:m>
                <a:r>
                  <a:rPr lang="en-US" sz="2000" dirty="0">
                    <a:latin typeface="Cambria Math" panose="02040503050406030204" pitchFamily="18" charset="0"/>
                    <a:ea typeface="Cambria Math" panose="02040503050406030204" pitchFamily="18" charset="0"/>
                  </a:rPr>
                  <a:t>:</a:t>
                </a:r>
              </a:p>
              <a:p>
                <a:endParaRPr lang="en-US" sz="2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l-GR" sz="2000" i="1">
                              <a:latin typeface="Cambria Math" panose="02040503050406030204" pitchFamily="18" charset="0"/>
                              <a:ea typeface="Cambria Math" panose="02040503050406030204" pitchFamily="18" charset="0"/>
                            </a:rPr>
                            <m:t>𝛥</m:t>
                          </m:r>
                          <m:r>
                            <a:rPr lang="en-US" sz="2000" i="1">
                              <a:latin typeface="Cambria Math" panose="02040503050406030204" pitchFamily="18" charset="0"/>
                              <a:ea typeface="Cambria Math" panose="02040503050406030204" pitchFamily="18" charset="0"/>
                            </a:rPr>
                            <m:t>𝐷</m:t>
                          </m:r>
                        </m:num>
                        <m:den>
                          <m:r>
                            <a:rPr lang="en-US" sz="2000" i="1">
                              <a:latin typeface="Cambria Math" panose="02040503050406030204" pitchFamily="18" charset="0"/>
                              <a:ea typeface="Cambria Math" panose="02040503050406030204" pitchFamily="18" charset="0"/>
                            </a:rPr>
                            <m:t>2</m:t>
                          </m:r>
                        </m:den>
                      </m:f>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𝐿</m:t>
                      </m:r>
                    </m:oMath>
                  </m:oMathPara>
                </a14:m>
                <a:endParaRPr lang="en-US" sz="2000" i="1" dirty="0">
                  <a:latin typeface="Cambria Math" panose="02040503050406030204" pitchFamily="18" charset="0"/>
                  <a:ea typeface="Cambria Math" panose="02040503050406030204" pitchFamily="18" charset="0"/>
                </a:endParaRPr>
              </a:p>
              <a:p>
                <a:endParaRPr lang="en-US" sz="2000" dirty="0">
                  <a:latin typeface="Cambria Math" panose="02040503050406030204" pitchFamily="18" charset="0"/>
                  <a:ea typeface="Cambria Math" panose="02040503050406030204" pitchFamily="18" charset="0"/>
                </a:endParaRPr>
              </a:p>
              <a:p>
                <a:r>
                  <a:rPr lang="en-US" sz="2000" dirty="0">
                    <a:latin typeface="Cambria Math" panose="02040503050406030204" pitchFamily="18" charset="0"/>
                    <a:ea typeface="Cambria Math" panose="02040503050406030204" pitchFamily="18" charset="0"/>
                  </a:rPr>
                  <a:t>where:</a:t>
                </a:r>
              </a:p>
              <a:p>
                <a14:m>
                  <m:oMath xmlns:m="http://schemas.openxmlformats.org/officeDocument/2006/math">
                    <m:r>
                      <m:rPr>
                        <m:sty m:val="p"/>
                      </m:rPr>
                      <a:rPr lang="el-GR" sz="2000">
                        <a:latin typeface="Cambria Math" panose="02040503050406030204" pitchFamily="18" charset="0"/>
                        <a:ea typeface="Cambria Math" panose="02040503050406030204" pitchFamily="18" charset="0"/>
                      </a:rPr>
                      <m:t>Δ</m:t>
                    </m:r>
                    <m:r>
                      <m:rPr>
                        <m:sty m:val="p"/>
                      </m:rPr>
                      <a:rPr lang="en-US" sz="2000">
                        <a:latin typeface="Cambria Math" panose="02040503050406030204" pitchFamily="18" charset="0"/>
                        <a:ea typeface="Cambria Math" panose="02040503050406030204" pitchFamily="18" charset="0"/>
                      </a:rPr>
                      <m:t>D</m:t>
                    </m:r>
                  </m:oMath>
                </a14:m>
                <a:r>
                  <a:rPr lang="en-US" sz="2000" dirty="0">
                    <a:latin typeface="Cambria Math" panose="02040503050406030204" pitchFamily="18" charset="0"/>
                    <a:ea typeface="Cambria Math" panose="02040503050406030204" pitchFamily="18" charset="0"/>
                  </a:rPr>
                  <a:t> = rainfall duration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r>
                  <a:rPr lang="en-US" sz="2000" dirty="0">
                    <a:latin typeface="Cambria Math" panose="02040503050406030204" pitchFamily="18" charset="0"/>
                    <a:ea typeface="Cambria Math" panose="02040503050406030204" pitchFamily="18" charset="0"/>
                  </a:rPr>
                  <a:t>L = watershed lag (</a:t>
                </a:r>
                <a:r>
                  <a:rPr lang="en-US" sz="2000" dirty="0" err="1">
                    <a:latin typeface="Cambria Math" panose="02040503050406030204" pitchFamily="18" charset="0"/>
                    <a:ea typeface="Cambria Math" panose="02040503050406030204" pitchFamily="18" charset="0"/>
                  </a:rPr>
                  <a:t>hr</a:t>
                </a:r>
                <a:r>
                  <a:rPr lang="en-US" sz="2000" dirty="0">
                    <a:latin typeface="Cambria Math" panose="02040503050406030204" pitchFamily="18" charset="0"/>
                    <a:ea typeface="Cambria Math" panose="02040503050406030204" pitchFamily="18" charset="0"/>
                  </a:rPr>
                  <a:t>)</a:t>
                </a:r>
              </a:p>
              <a:p>
                <a:endParaRPr lang="en-US" sz="2000" dirty="0"/>
              </a:p>
              <a:p>
                <a:endParaRPr lang="en-US"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2514319" y="1520572"/>
                <a:ext cx="2920158" cy="3038396"/>
              </a:xfrm>
              <a:prstGeom prst="rect">
                <a:avLst/>
              </a:prstGeom>
              <a:blipFill>
                <a:blip r:embed="rId4"/>
                <a:stretch>
                  <a:fillRect l="-5219" t="-2605" r="-43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8F056E-B921-4CE0-9BCC-0E13DB77F232}"/>
                  </a:ext>
                </a:extLst>
              </p:cNvPr>
              <p:cNvSpPr txBox="1"/>
              <p:nvPr/>
            </p:nvSpPr>
            <p:spPr>
              <a:xfrm>
                <a:off x="3505200" y="5167314"/>
                <a:ext cx="1764522"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0.8</m:t>
                              </m:r>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𝑆</m:t>
                                  </m:r>
                                  <m:r>
                                    <a:rPr lang="en-US" i="1">
                                      <a:latin typeface="Cambria Math" panose="02040503050406030204" pitchFamily="18" charset="0"/>
                                    </a:rPr>
                                    <m:t>+1</m:t>
                                  </m:r>
                                </m:e>
                              </m:d>
                            </m:e>
                            <m:sup>
                              <m:r>
                                <a:rPr lang="en-US" i="1">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.5</m:t>
                              </m:r>
                            </m:sup>
                          </m:sSup>
                        </m:den>
                      </m:f>
                    </m:oMath>
                  </m:oMathPara>
                </a14:m>
                <a:endParaRPr lang="en-US" dirty="0"/>
              </a:p>
            </p:txBody>
          </p:sp>
        </mc:Choice>
        <mc:Fallback xmlns="">
          <p:sp>
            <p:nvSpPr>
              <p:cNvPr id="7" name="TextBox 6">
                <a:extLst>
                  <a:ext uri="{FF2B5EF4-FFF2-40B4-BE49-F238E27FC236}">
                    <a16:creationId xmlns:a16="http://schemas.microsoft.com/office/drawing/2014/main" id="{328F056E-B921-4CE0-9BCC-0E13DB77F232}"/>
                  </a:ext>
                </a:extLst>
              </p:cNvPr>
              <p:cNvSpPr txBox="1">
                <a:spLocks noRot="1" noChangeAspect="1" noMove="1" noResize="1" noEditPoints="1" noAdjustHandles="1" noChangeArrowheads="1" noChangeShapeType="1" noTextEdit="1"/>
              </p:cNvSpPr>
              <p:nvPr/>
            </p:nvSpPr>
            <p:spPr>
              <a:xfrm>
                <a:off x="3505200" y="5167314"/>
                <a:ext cx="1764522" cy="553998"/>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02D10CD-76EC-468F-9069-CB8104A118F0}"/>
              </a:ext>
            </a:extLst>
          </p:cNvPr>
          <p:cNvSpPr txBox="1"/>
          <p:nvPr/>
        </p:nvSpPr>
        <p:spPr>
          <a:xfrm>
            <a:off x="5391207" y="4745909"/>
            <a:ext cx="3642792" cy="1200329"/>
          </a:xfrm>
          <a:prstGeom prst="rect">
            <a:avLst/>
          </a:prstGeom>
          <a:noFill/>
        </p:spPr>
        <p:txBody>
          <a:bodyPr wrap="none" rtlCol="0">
            <a:spAutoFit/>
          </a:bodyPr>
          <a:lstStyle/>
          <a:p>
            <a:r>
              <a:rPr lang="en-US" dirty="0"/>
              <a:t>where:</a:t>
            </a:r>
          </a:p>
          <a:p>
            <a:r>
              <a:rPr lang="en-US" dirty="0"/>
              <a:t>l= longest </a:t>
            </a:r>
            <a:r>
              <a:rPr lang="en-US" dirty="0" err="1"/>
              <a:t>flowpath</a:t>
            </a:r>
            <a:r>
              <a:rPr lang="en-US" dirty="0"/>
              <a:t> (ft)</a:t>
            </a:r>
          </a:p>
          <a:p>
            <a:r>
              <a:rPr lang="en-US" dirty="0"/>
              <a:t>Y = average watershed slope (%)</a:t>
            </a:r>
          </a:p>
          <a:p>
            <a:r>
              <a:rPr lang="en-US" dirty="0"/>
              <a:t>S = potential maximum retention (in)</a:t>
            </a:r>
          </a:p>
        </p:txBody>
      </p:sp>
      <p:sp>
        <p:nvSpPr>
          <p:cNvPr id="9" name="TextBox 8">
            <a:extLst>
              <a:ext uri="{FF2B5EF4-FFF2-40B4-BE49-F238E27FC236}">
                <a16:creationId xmlns:a16="http://schemas.microsoft.com/office/drawing/2014/main" id="{3861E96A-80AC-47D8-B1A0-2EEDBFD5001B}"/>
              </a:ext>
            </a:extLst>
          </p:cNvPr>
          <p:cNvSpPr txBox="1"/>
          <p:nvPr/>
        </p:nvSpPr>
        <p:spPr>
          <a:xfrm>
            <a:off x="4921535" y="5987018"/>
            <a:ext cx="1492973" cy="369332"/>
          </a:xfrm>
          <a:prstGeom prst="rect">
            <a:avLst/>
          </a:prstGeom>
          <a:noFill/>
        </p:spPr>
        <p:txBody>
          <a:bodyPr wrap="none" rtlCol="0">
            <a:spAutoFit/>
          </a:bodyPr>
          <a:lstStyle/>
          <a:p>
            <a:r>
              <a:rPr lang="en-US" dirty="0" err="1"/>
              <a:t>Mockus</a:t>
            </a:r>
            <a:r>
              <a:rPr lang="en-US" dirty="0"/>
              <a:t>, 1961</a:t>
            </a:r>
          </a:p>
        </p:txBody>
      </p:sp>
    </p:spTree>
    <p:extLst>
      <p:ext uri="{BB962C8B-B14F-4D97-AF65-F5344CB8AC3E}">
        <p14:creationId xmlns:p14="http://schemas.microsoft.com/office/powerpoint/2010/main" val="251586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5325"/>
          </a:xfrm>
        </p:spPr>
        <p:txBody>
          <a:bodyPr/>
          <a:lstStyle/>
          <a:p>
            <a:r>
              <a:rPr lang="en-US" sz="3300" dirty="0"/>
              <a:t>SCS UH - Implementation in HEC-HMS</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43</a:t>
            </a:fld>
            <a:endParaRPr lang="en-US" dirty="0"/>
          </a:p>
        </p:txBody>
      </p:sp>
      <p:pic>
        <p:nvPicPr>
          <p:cNvPr id="3" name="Picture 2"/>
          <p:cNvPicPr>
            <a:picLocks noChangeAspect="1"/>
          </p:cNvPicPr>
          <p:nvPr/>
        </p:nvPicPr>
        <p:blipFill>
          <a:blip r:embed="rId3"/>
          <a:stretch>
            <a:fillRect/>
          </a:stretch>
        </p:blipFill>
        <p:spPr>
          <a:xfrm>
            <a:off x="5446713" y="1135430"/>
            <a:ext cx="5362575" cy="1276350"/>
          </a:xfrm>
          <a:prstGeom prst="rect">
            <a:avLst/>
          </a:prstGeom>
        </p:spPr>
      </p:pic>
      <p:pic>
        <p:nvPicPr>
          <p:cNvPr id="6" name="Picture 5">
            <a:extLst>
              <a:ext uri="{FF2B5EF4-FFF2-40B4-BE49-F238E27FC236}">
                <a16:creationId xmlns:a16="http://schemas.microsoft.com/office/drawing/2014/main" id="{EDE6673C-7C68-4914-BB77-0E0658E772AA}"/>
              </a:ext>
            </a:extLst>
          </p:cNvPr>
          <p:cNvPicPr>
            <a:picLocks noChangeAspect="1"/>
          </p:cNvPicPr>
          <p:nvPr/>
        </p:nvPicPr>
        <p:blipFill>
          <a:blip r:embed="rId4"/>
          <a:stretch>
            <a:fillRect/>
          </a:stretch>
        </p:blipFill>
        <p:spPr>
          <a:xfrm>
            <a:off x="757526" y="1135430"/>
            <a:ext cx="3971348" cy="4974492"/>
          </a:xfrm>
          <a:prstGeom prst="rect">
            <a:avLst/>
          </a:prstGeom>
        </p:spPr>
      </p:pic>
    </p:spTree>
    <p:extLst>
      <p:ext uri="{BB962C8B-B14F-4D97-AF65-F5344CB8AC3E}">
        <p14:creationId xmlns:p14="http://schemas.microsoft.com/office/powerpoint/2010/main" val="22587640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SCS UH – Adjusting Peak Rate Factor</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44</a:t>
            </a:fld>
            <a:endParaRPr lang="en-US" dirty="0"/>
          </a:p>
        </p:txBody>
      </p:sp>
      <p:pic>
        <p:nvPicPr>
          <p:cNvPr id="7" name="Picture 6"/>
          <p:cNvPicPr>
            <a:picLocks noChangeAspect="1"/>
          </p:cNvPicPr>
          <p:nvPr/>
        </p:nvPicPr>
        <p:blipFill>
          <a:blip r:embed="rId3"/>
          <a:stretch>
            <a:fillRect/>
          </a:stretch>
        </p:blipFill>
        <p:spPr>
          <a:xfrm>
            <a:off x="3238500" y="1417638"/>
            <a:ext cx="5715000" cy="4762500"/>
          </a:xfrm>
          <a:prstGeom prst="rect">
            <a:avLst/>
          </a:prstGeom>
        </p:spPr>
      </p:pic>
    </p:spTree>
    <p:extLst>
      <p:ext uri="{BB962C8B-B14F-4D97-AF65-F5344CB8AC3E}">
        <p14:creationId xmlns:p14="http://schemas.microsoft.com/office/powerpoint/2010/main" val="36128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SCS UH – Adjusting Lag Time</a:t>
            </a:r>
            <a:endParaRPr lang="en-US" sz="3300" baseline="-250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xfrm>
            <a:off x="0" y="6356350"/>
            <a:ext cx="27432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45</a:t>
            </a:fld>
            <a:endParaRPr lang="en-US" dirty="0"/>
          </a:p>
        </p:txBody>
      </p:sp>
      <p:pic>
        <p:nvPicPr>
          <p:cNvPr id="3" name="Picture 2"/>
          <p:cNvPicPr>
            <a:picLocks noChangeAspect="1"/>
          </p:cNvPicPr>
          <p:nvPr/>
        </p:nvPicPr>
        <p:blipFill>
          <a:blip r:embed="rId3"/>
          <a:stretch>
            <a:fillRect/>
          </a:stretch>
        </p:blipFill>
        <p:spPr>
          <a:xfrm>
            <a:off x="3238500" y="1417638"/>
            <a:ext cx="5715000" cy="4762500"/>
          </a:xfrm>
          <a:prstGeom prst="rect">
            <a:avLst/>
          </a:prstGeom>
        </p:spPr>
      </p:pic>
    </p:spTree>
    <p:extLst>
      <p:ext uri="{BB962C8B-B14F-4D97-AF65-F5344CB8AC3E}">
        <p14:creationId xmlns:p14="http://schemas.microsoft.com/office/powerpoint/2010/main" val="23890632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CE9EEB-1A7F-4739-887B-E3531690A2F4}"/>
              </a:ext>
            </a:extLst>
          </p:cNvPr>
          <p:cNvPicPr>
            <a:picLocks noChangeAspect="1"/>
          </p:cNvPicPr>
          <p:nvPr/>
        </p:nvPicPr>
        <p:blipFill rotWithShape="1">
          <a:blip r:embed="rId2"/>
          <a:srcRect l="3918" r="5064"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p:nvSpPr>
          <p:cNvPr id="2" name="Title 1">
            <a:extLst>
              <a:ext uri="{FF2B5EF4-FFF2-40B4-BE49-F238E27FC236}">
                <a16:creationId xmlns:a16="http://schemas.microsoft.com/office/drawing/2014/main" id="{EFB10E0B-DB72-41D6-BAF2-83B618AF8B04}"/>
              </a:ext>
            </a:extLst>
          </p:cNvPr>
          <p:cNvSpPr>
            <a:spLocks noGrp="1"/>
          </p:cNvSpPr>
          <p:nvPr>
            <p:ph type="title"/>
          </p:nvPr>
        </p:nvSpPr>
        <p:spPr>
          <a:xfrm>
            <a:off x="371094" y="1161288"/>
            <a:ext cx="3438144" cy="1125728"/>
          </a:xfrm>
        </p:spPr>
        <p:txBody>
          <a:bodyPr anchor="b">
            <a:normAutofit/>
          </a:bodyPr>
          <a:lstStyle/>
          <a:p>
            <a:r>
              <a:rPr lang="en-US" sz="3200" dirty="0"/>
              <a:t>Thank you for listening!</a:t>
            </a:r>
          </a:p>
        </p:txBody>
      </p:sp>
      <p:sp>
        <p:nvSpPr>
          <p:cNvPr id="17" name="Content Placeholder 9">
            <a:extLst>
              <a:ext uri="{FF2B5EF4-FFF2-40B4-BE49-F238E27FC236}">
                <a16:creationId xmlns:a16="http://schemas.microsoft.com/office/drawing/2014/main" id="{407061FB-0C4C-478A-9483-DC0325E75CB7}"/>
              </a:ext>
            </a:extLst>
          </p:cNvPr>
          <p:cNvSpPr>
            <a:spLocks noGrp="1"/>
          </p:cNvSpPr>
          <p:nvPr>
            <p:ph idx="1"/>
          </p:nvPr>
        </p:nvSpPr>
        <p:spPr>
          <a:xfrm>
            <a:off x="371094" y="2718054"/>
            <a:ext cx="3438906" cy="3207258"/>
          </a:xfrm>
        </p:spPr>
        <p:txBody>
          <a:bodyPr anchor="t">
            <a:normAutofit/>
          </a:bodyPr>
          <a:lstStyle/>
          <a:p>
            <a:pPr marL="0" indent="0">
              <a:buNone/>
            </a:pPr>
            <a:r>
              <a:rPr lang="en-US" sz="1700" dirty="0"/>
              <a:t>Visit our website!</a:t>
            </a:r>
          </a:p>
          <a:p>
            <a:r>
              <a:rPr lang="en-US" sz="1700" dirty="0">
                <a:hlinkClick r:id="rId3"/>
              </a:rPr>
              <a:t>https://www.hec.usace.army.mil/confluence/hmsdocs/hmsum/4.7</a:t>
            </a:r>
            <a:endParaRPr lang="en-US" sz="1700" dirty="0"/>
          </a:p>
          <a:p>
            <a:r>
              <a:rPr lang="en-US" sz="1700" dirty="0">
                <a:hlinkClick r:id="rId4"/>
              </a:rPr>
              <a:t>https://www.hec.usace.army.mil/software/hec-hms/</a:t>
            </a:r>
            <a:endParaRPr lang="en-US" sz="1700" dirty="0"/>
          </a:p>
          <a:p>
            <a:endParaRPr lang="en-US" sz="1700" dirty="0"/>
          </a:p>
        </p:txBody>
      </p:sp>
      <p:sp>
        <p:nvSpPr>
          <p:cNvPr id="3" name="Slide Number Placeholder 2">
            <a:extLst>
              <a:ext uri="{FF2B5EF4-FFF2-40B4-BE49-F238E27FC236}">
                <a16:creationId xmlns:a16="http://schemas.microsoft.com/office/drawing/2014/main" id="{022ABBC3-4039-49FB-984B-54C3DDC71D05}"/>
              </a:ext>
            </a:extLst>
          </p:cNvPr>
          <p:cNvSpPr>
            <a:spLocks noGrp="1"/>
          </p:cNvSpPr>
          <p:nvPr>
            <p:ph type="sldNum" sz="quarter" idx="12"/>
          </p:nvPr>
        </p:nvSpPr>
        <p:spPr/>
        <p:txBody>
          <a:bodyPr/>
          <a:lstStyle/>
          <a:p>
            <a:fld id="{6C33E457-D750-420C-9EDA-9A4D186C6B3A}" type="slidenum">
              <a:rPr lang="en-US" smtClean="0"/>
              <a:t>46</a:t>
            </a:fld>
            <a:endParaRPr lang="en-US"/>
          </a:p>
        </p:txBody>
      </p:sp>
    </p:spTree>
    <p:extLst>
      <p:ext uri="{BB962C8B-B14F-4D97-AF65-F5344CB8AC3E}">
        <p14:creationId xmlns:p14="http://schemas.microsoft.com/office/powerpoint/2010/main" val="2325163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p:spPr>
        <p:txBody>
          <a:bodyPr/>
          <a:lstStyle/>
          <a:p>
            <a:pPr eaLnBrk="1" hangingPunct="1"/>
            <a:r>
              <a:rPr lang="en-US" sz="3300" dirty="0"/>
              <a:t>Excess Precipitation Transformation</a:t>
            </a:r>
            <a:br>
              <a:rPr lang="en-US" sz="3300" dirty="0"/>
            </a:br>
            <a:endParaRPr lang="en-US" sz="3300" dirty="0"/>
          </a:p>
        </p:txBody>
      </p:sp>
      <p:grpSp>
        <p:nvGrpSpPr>
          <p:cNvPr id="2" name="Group 3"/>
          <p:cNvGrpSpPr>
            <a:grpSpLocks/>
          </p:cNvGrpSpPr>
          <p:nvPr/>
        </p:nvGrpSpPr>
        <p:grpSpPr bwMode="auto">
          <a:xfrm>
            <a:off x="1134209" y="1250585"/>
            <a:ext cx="9569818" cy="3976688"/>
            <a:chOff x="288" y="1392"/>
            <a:chExt cx="4915" cy="2006"/>
          </a:xfrm>
        </p:grpSpPr>
        <p:sp>
          <p:nvSpPr>
            <p:cNvPr id="13318" name="Rectangle 4"/>
            <p:cNvSpPr>
              <a:spLocks noChangeArrowheads="1"/>
            </p:cNvSpPr>
            <p:nvPr/>
          </p:nvSpPr>
          <p:spPr bwMode="auto">
            <a:xfrm>
              <a:off x="2119" y="1428"/>
              <a:ext cx="1041" cy="519"/>
            </a:xfrm>
            <a:prstGeom prst="rect">
              <a:avLst/>
            </a:prstGeom>
            <a:noFill/>
            <a:ln w="38100">
              <a:solidFill>
                <a:schemeClr val="tx1"/>
              </a:solidFill>
              <a:miter lim="800000"/>
              <a:headEnd/>
              <a:tailEnd/>
            </a:ln>
          </p:spPr>
          <p:txBody>
            <a:bodyPr/>
            <a:lstStyle/>
            <a:p>
              <a:endParaRPr lang="en-US"/>
            </a:p>
          </p:txBody>
        </p:sp>
        <p:sp>
          <p:nvSpPr>
            <p:cNvPr id="13319" name="Rectangle 5"/>
            <p:cNvSpPr>
              <a:spLocks noChangeArrowheads="1"/>
            </p:cNvSpPr>
            <p:nvPr/>
          </p:nvSpPr>
          <p:spPr bwMode="auto">
            <a:xfrm>
              <a:off x="4475" y="1967"/>
              <a:ext cx="728" cy="330"/>
            </a:xfrm>
            <a:prstGeom prst="rect">
              <a:avLst/>
            </a:prstGeom>
            <a:noFill/>
            <a:ln w="9525">
              <a:noFill/>
              <a:miter lim="800000"/>
              <a:headEnd/>
              <a:tailEnd/>
            </a:ln>
          </p:spPr>
          <p:txBody>
            <a:bodyPr lIns="0" tIns="0" rIns="0" bIns="0">
              <a:spAutoFit/>
            </a:bodyPr>
            <a:lstStyle/>
            <a:p>
              <a:pPr algn="ctr"/>
              <a:r>
                <a:rPr lang="en-US" sz="1700" dirty="0"/>
                <a:t>Interflow    +            </a:t>
              </a:r>
              <a:r>
                <a:rPr lang="en-US" sz="1700" dirty="0" err="1"/>
                <a:t>Baseflow</a:t>
              </a:r>
              <a:endParaRPr lang="en-US" dirty="0"/>
            </a:p>
          </p:txBody>
        </p:sp>
        <p:sp>
          <p:nvSpPr>
            <p:cNvPr id="13320" name="Rectangle 6"/>
            <p:cNvSpPr>
              <a:spLocks noChangeArrowheads="1"/>
            </p:cNvSpPr>
            <p:nvPr/>
          </p:nvSpPr>
          <p:spPr bwMode="auto">
            <a:xfrm>
              <a:off x="288" y="1416"/>
              <a:ext cx="1041" cy="519"/>
            </a:xfrm>
            <a:prstGeom prst="rect">
              <a:avLst/>
            </a:prstGeom>
            <a:noFill/>
            <a:ln w="38100">
              <a:solidFill>
                <a:schemeClr val="tx1"/>
              </a:solidFill>
              <a:miter lim="800000"/>
              <a:headEnd/>
              <a:tailEnd/>
            </a:ln>
          </p:spPr>
          <p:txBody>
            <a:bodyPr/>
            <a:lstStyle/>
            <a:p>
              <a:endParaRPr lang="en-US"/>
            </a:p>
          </p:txBody>
        </p:sp>
        <p:sp>
          <p:nvSpPr>
            <p:cNvPr id="13321" name="Rectangle 7"/>
            <p:cNvSpPr>
              <a:spLocks noChangeArrowheads="1"/>
            </p:cNvSpPr>
            <p:nvPr/>
          </p:nvSpPr>
          <p:spPr bwMode="auto">
            <a:xfrm>
              <a:off x="311" y="1456"/>
              <a:ext cx="1014" cy="165"/>
            </a:xfrm>
            <a:prstGeom prst="rect">
              <a:avLst/>
            </a:prstGeom>
            <a:noFill/>
            <a:ln w="9525">
              <a:noFill/>
              <a:miter lim="800000"/>
              <a:headEnd/>
              <a:tailEnd/>
            </a:ln>
          </p:spPr>
          <p:txBody>
            <a:bodyPr lIns="0" tIns="0" rIns="0" bIns="0">
              <a:spAutoFit/>
            </a:bodyPr>
            <a:lstStyle/>
            <a:p>
              <a:pPr algn="ctr"/>
              <a:r>
                <a:rPr lang="en-US" sz="1700"/>
                <a:t>Precipitation</a:t>
              </a:r>
              <a:endParaRPr lang="en-US"/>
            </a:p>
          </p:txBody>
        </p:sp>
        <p:sp>
          <p:nvSpPr>
            <p:cNvPr id="13322" name="Rectangle 8"/>
            <p:cNvSpPr>
              <a:spLocks noChangeArrowheads="1"/>
            </p:cNvSpPr>
            <p:nvPr/>
          </p:nvSpPr>
          <p:spPr bwMode="auto">
            <a:xfrm>
              <a:off x="307" y="1675"/>
              <a:ext cx="1003" cy="165"/>
            </a:xfrm>
            <a:prstGeom prst="rect">
              <a:avLst/>
            </a:prstGeom>
            <a:noFill/>
            <a:ln w="9525">
              <a:noFill/>
              <a:miter lim="800000"/>
              <a:headEnd/>
              <a:tailEnd/>
            </a:ln>
          </p:spPr>
          <p:txBody>
            <a:bodyPr lIns="0" tIns="0" rIns="0" bIns="0">
              <a:spAutoFit/>
            </a:bodyPr>
            <a:lstStyle/>
            <a:p>
              <a:pPr algn="ctr"/>
              <a:r>
                <a:rPr lang="en-US" sz="1700" dirty="0"/>
                <a:t>Model</a:t>
              </a:r>
              <a:endParaRPr lang="en-US" dirty="0"/>
            </a:p>
          </p:txBody>
        </p:sp>
        <p:sp>
          <p:nvSpPr>
            <p:cNvPr id="13323" name="Rectangle 9"/>
            <p:cNvSpPr>
              <a:spLocks noChangeArrowheads="1"/>
            </p:cNvSpPr>
            <p:nvPr/>
          </p:nvSpPr>
          <p:spPr bwMode="auto">
            <a:xfrm>
              <a:off x="2122" y="1468"/>
              <a:ext cx="1032" cy="165"/>
            </a:xfrm>
            <a:prstGeom prst="rect">
              <a:avLst/>
            </a:prstGeom>
            <a:noFill/>
            <a:ln w="9525">
              <a:noFill/>
              <a:miter lim="800000"/>
              <a:headEnd/>
              <a:tailEnd/>
            </a:ln>
          </p:spPr>
          <p:txBody>
            <a:bodyPr lIns="0" tIns="0" rIns="0" bIns="0">
              <a:spAutoFit/>
            </a:bodyPr>
            <a:lstStyle/>
            <a:p>
              <a:pPr algn="ctr"/>
              <a:r>
                <a:rPr lang="en-US" sz="1700"/>
                <a:t>Loss</a:t>
              </a:r>
              <a:endParaRPr lang="en-US"/>
            </a:p>
          </p:txBody>
        </p:sp>
        <p:sp>
          <p:nvSpPr>
            <p:cNvPr id="13324" name="Rectangle 10"/>
            <p:cNvSpPr>
              <a:spLocks noChangeArrowheads="1"/>
            </p:cNvSpPr>
            <p:nvPr/>
          </p:nvSpPr>
          <p:spPr bwMode="auto">
            <a:xfrm>
              <a:off x="2123" y="1663"/>
              <a:ext cx="1037" cy="165"/>
            </a:xfrm>
            <a:prstGeom prst="rect">
              <a:avLst/>
            </a:prstGeom>
            <a:noFill/>
            <a:ln w="9525">
              <a:noFill/>
              <a:miter lim="800000"/>
              <a:headEnd/>
              <a:tailEnd/>
            </a:ln>
          </p:spPr>
          <p:txBody>
            <a:bodyPr lIns="0" tIns="0" rIns="0" bIns="0">
              <a:spAutoFit/>
            </a:bodyPr>
            <a:lstStyle/>
            <a:p>
              <a:pPr algn="ctr"/>
              <a:r>
                <a:rPr lang="en-US" sz="1700"/>
                <a:t>Computation</a:t>
              </a:r>
              <a:endParaRPr lang="en-US"/>
            </a:p>
          </p:txBody>
        </p:sp>
        <p:sp>
          <p:nvSpPr>
            <p:cNvPr id="13325" name="Rectangle 11"/>
            <p:cNvSpPr>
              <a:spLocks noChangeArrowheads="1"/>
            </p:cNvSpPr>
            <p:nvPr/>
          </p:nvSpPr>
          <p:spPr bwMode="auto">
            <a:xfrm>
              <a:off x="3996" y="1392"/>
              <a:ext cx="1066" cy="519"/>
            </a:xfrm>
            <a:prstGeom prst="rect">
              <a:avLst/>
            </a:prstGeom>
            <a:noFill/>
            <a:ln>
              <a:solidFill>
                <a:srgbClr val="FF0000"/>
              </a:solidFill>
              <a:headEnd/>
              <a:tailEnd/>
            </a:ln>
          </p:spPr>
          <p:style>
            <a:lnRef idx="2">
              <a:schemeClr val="accent1"/>
            </a:lnRef>
            <a:fillRef idx="1">
              <a:schemeClr val="lt1"/>
            </a:fillRef>
            <a:effectRef idx="0">
              <a:schemeClr val="accent1"/>
            </a:effectRef>
            <a:fontRef idx="minor">
              <a:schemeClr val="dk1"/>
            </a:fontRef>
          </p:style>
          <p:txBody>
            <a:bodyPr/>
            <a:lstStyle/>
            <a:p>
              <a:endParaRPr lang="en-US">
                <a:solidFill>
                  <a:schemeClr val="tx1"/>
                </a:solidFill>
              </a:endParaRPr>
            </a:p>
          </p:txBody>
        </p:sp>
        <p:sp>
          <p:nvSpPr>
            <p:cNvPr id="13326" name="Rectangle 12"/>
            <p:cNvSpPr>
              <a:spLocks noChangeArrowheads="1"/>
            </p:cNvSpPr>
            <p:nvPr/>
          </p:nvSpPr>
          <p:spPr bwMode="auto">
            <a:xfrm>
              <a:off x="4276" y="1417"/>
              <a:ext cx="357"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Excess</a:t>
              </a:r>
              <a:endParaRPr lang="en-US" dirty="0">
                <a:solidFill>
                  <a:srgbClr val="FF0000"/>
                </a:solidFill>
              </a:endParaRPr>
            </a:p>
          </p:txBody>
        </p:sp>
        <p:sp>
          <p:nvSpPr>
            <p:cNvPr id="13327" name="Rectangle 13"/>
            <p:cNvSpPr>
              <a:spLocks noChangeArrowheads="1"/>
            </p:cNvSpPr>
            <p:nvPr/>
          </p:nvSpPr>
          <p:spPr bwMode="auto">
            <a:xfrm>
              <a:off x="4096" y="1577"/>
              <a:ext cx="70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Precipitation</a:t>
              </a:r>
              <a:endParaRPr lang="en-US" dirty="0">
                <a:solidFill>
                  <a:srgbClr val="FF0000"/>
                </a:solidFill>
              </a:endParaRPr>
            </a:p>
          </p:txBody>
        </p:sp>
        <p:sp>
          <p:nvSpPr>
            <p:cNvPr id="13328" name="Rectangle 14"/>
            <p:cNvSpPr>
              <a:spLocks noChangeArrowheads="1"/>
            </p:cNvSpPr>
            <p:nvPr/>
          </p:nvSpPr>
          <p:spPr bwMode="auto">
            <a:xfrm>
              <a:off x="4043" y="1724"/>
              <a:ext cx="849" cy="165"/>
            </a:xfrm>
            <a:prstGeom prst="rect">
              <a:avLst/>
            </a:prstGeom>
            <a:noFill/>
            <a:ln w="9525">
              <a:noFill/>
              <a:miter lim="800000"/>
              <a:headEnd/>
              <a:tailEnd/>
            </a:ln>
          </p:spPr>
          <p:txBody>
            <a:bodyPr wrap="none" lIns="0" tIns="0" rIns="0" bIns="0">
              <a:spAutoFit/>
            </a:bodyPr>
            <a:lstStyle/>
            <a:p>
              <a:r>
                <a:rPr lang="en-US" sz="1700" dirty="0">
                  <a:solidFill>
                    <a:srgbClr val="FF0000"/>
                  </a:solidFill>
                </a:rPr>
                <a:t>Transformation</a:t>
              </a:r>
              <a:endParaRPr lang="en-US" dirty="0">
                <a:solidFill>
                  <a:srgbClr val="FF0000"/>
                </a:solidFill>
              </a:endParaRPr>
            </a:p>
          </p:txBody>
        </p:sp>
        <p:sp>
          <p:nvSpPr>
            <p:cNvPr id="13329" name="Rectangle 15"/>
            <p:cNvSpPr>
              <a:spLocks noChangeArrowheads="1"/>
            </p:cNvSpPr>
            <p:nvPr/>
          </p:nvSpPr>
          <p:spPr bwMode="auto">
            <a:xfrm>
              <a:off x="4032" y="2867"/>
              <a:ext cx="1042" cy="519"/>
            </a:xfrm>
            <a:prstGeom prst="rect">
              <a:avLst/>
            </a:prstGeom>
            <a:noFill/>
            <a:ln w="38100">
              <a:solidFill>
                <a:schemeClr val="tx1"/>
              </a:solidFill>
              <a:miter lim="800000"/>
              <a:headEnd/>
              <a:tailEnd/>
            </a:ln>
          </p:spPr>
          <p:txBody>
            <a:bodyPr/>
            <a:lstStyle/>
            <a:p>
              <a:endParaRPr lang="en-US"/>
            </a:p>
          </p:txBody>
        </p:sp>
        <p:sp>
          <p:nvSpPr>
            <p:cNvPr id="13330" name="Rectangle 16"/>
            <p:cNvSpPr>
              <a:spLocks noChangeArrowheads="1"/>
            </p:cNvSpPr>
            <p:nvPr/>
          </p:nvSpPr>
          <p:spPr bwMode="auto">
            <a:xfrm>
              <a:off x="4053" y="2932"/>
              <a:ext cx="1007" cy="165"/>
            </a:xfrm>
            <a:prstGeom prst="rect">
              <a:avLst/>
            </a:prstGeom>
            <a:noFill/>
            <a:ln w="9525">
              <a:noFill/>
              <a:miter lim="800000"/>
              <a:headEnd/>
              <a:tailEnd/>
            </a:ln>
          </p:spPr>
          <p:txBody>
            <a:bodyPr lIns="0" tIns="0" rIns="0" bIns="0">
              <a:spAutoFit/>
            </a:bodyPr>
            <a:lstStyle/>
            <a:p>
              <a:pPr algn="ctr"/>
              <a:r>
                <a:rPr lang="en-US" sz="1700"/>
                <a:t>Total Subbasin</a:t>
              </a:r>
              <a:endParaRPr lang="en-US"/>
            </a:p>
          </p:txBody>
        </p:sp>
        <p:sp>
          <p:nvSpPr>
            <p:cNvPr id="13331" name="Rectangle 17"/>
            <p:cNvSpPr>
              <a:spLocks noChangeArrowheads="1"/>
            </p:cNvSpPr>
            <p:nvPr/>
          </p:nvSpPr>
          <p:spPr bwMode="auto">
            <a:xfrm>
              <a:off x="4048" y="3123"/>
              <a:ext cx="1002" cy="165"/>
            </a:xfrm>
            <a:prstGeom prst="rect">
              <a:avLst/>
            </a:prstGeom>
            <a:noFill/>
            <a:ln w="9525">
              <a:noFill/>
              <a:miter lim="800000"/>
              <a:headEnd/>
              <a:tailEnd/>
            </a:ln>
          </p:spPr>
          <p:txBody>
            <a:bodyPr lIns="0" tIns="0" rIns="0" bIns="0">
              <a:spAutoFit/>
            </a:bodyPr>
            <a:lstStyle/>
            <a:p>
              <a:pPr algn="ctr"/>
              <a:r>
                <a:rPr lang="en-US" sz="1700"/>
                <a:t>Runoff</a:t>
              </a:r>
              <a:endParaRPr lang="en-US"/>
            </a:p>
          </p:txBody>
        </p:sp>
        <p:sp>
          <p:nvSpPr>
            <p:cNvPr id="13332" name="Rectangle 18"/>
            <p:cNvSpPr>
              <a:spLocks noChangeArrowheads="1"/>
            </p:cNvSpPr>
            <p:nvPr/>
          </p:nvSpPr>
          <p:spPr bwMode="auto">
            <a:xfrm>
              <a:off x="2107" y="2879"/>
              <a:ext cx="1041" cy="519"/>
            </a:xfrm>
            <a:prstGeom prst="rect">
              <a:avLst/>
            </a:prstGeom>
            <a:noFill/>
            <a:ln w="38100">
              <a:solidFill>
                <a:schemeClr val="tx1"/>
              </a:solidFill>
              <a:miter lim="800000"/>
              <a:headEnd/>
              <a:tailEnd/>
            </a:ln>
          </p:spPr>
          <p:txBody>
            <a:bodyPr/>
            <a:lstStyle/>
            <a:p>
              <a:endParaRPr lang="en-US"/>
            </a:p>
          </p:txBody>
        </p:sp>
        <p:sp>
          <p:nvSpPr>
            <p:cNvPr id="13333" name="Rectangle 19"/>
            <p:cNvSpPr>
              <a:spLocks noChangeArrowheads="1"/>
            </p:cNvSpPr>
            <p:nvPr/>
          </p:nvSpPr>
          <p:spPr bwMode="auto">
            <a:xfrm>
              <a:off x="2133" y="2938"/>
              <a:ext cx="996" cy="165"/>
            </a:xfrm>
            <a:prstGeom prst="rect">
              <a:avLst/>
            </a:prstGeom>
            <a:noFill/>
            <a:ln w="9525">
              <a:noFill/>
              <a:miter lim="800000"/>
              <a:headEnd/>
              <a:tailEnd/>
            </a:ln>
          </p:spPr>
          <p:txBody>
            <a:bodyPr lIns="0" tIns="0" rIns="0" bIns="0">
              <a:spAutoFit/>
            </a:bodyPr>
            <a:lstStyle/>
            <a:p>
              <a:pPr algn="ctr"/>
              <a:r>
                <a:rPr lang="en-US" sz="1700"/>
                <a:t>Channel</a:t>
              </a:r>
              <a:endParaRPr lang="en-US"/>
            </a:p>
          </p:txBody>
        </p:sp>
        <p:sp>
          <p:nvSpPr>
            <p:cNvPr id="13334" name="Rectangle 20"/>
            <p:cNvSpPr>
              <a:spLocks noChangeArrowheads="1"/>
            </p:cNvSpPr>
            <p:nvPr/>
          </p:nvSpPr>
          <p:spPr bwMode="auto">
            <a:xfrm>
              <a:off x="2143" y="3121"/>
              <a:ext cx="1006" cy="165"/>
            </a:xfrm>
            <a:prstGeom prst="rect">
              <a:avLst/>
            </a:prstGeom>
            <a:noFill/>
            <a:ln w="9525">
              <a:noFill/>
              <a:miter lim="800000"/>
              <a:headEnd/>
              <a:tailEnd/>
            </a:ln>
          </p:spPr>
          <p:txBody>
            <a:bodyPr lIns="0" tIns="0" rIns="0" bIns="0">
              <a:spAutoFit/>
            </a:bodyPr>
            <a:lstStyle/>
            <a:p>
              <a:pPr algn="ctr"/>
              <a:r>
                <a:rPr lang="en-US" sz="1700"/>
                <a:t>Routing</a:t>
              </a:r>
              <a:endParaRPr lang="en-US"/>
            </a:p>
          </p:txBody>
        </p:sp>
        <p:sp>
          <p:nvSpPr>
            <p:cNvPr id="13335" name="Rectangle 21"/>
            <p:cNvSpPr>
              <a:spLocks noChangeArrowheads="1"/>
            </p:cNvSpPr>
            <p:nvPr/>
          </p:nvSpPr>
          <p:spPr bwMode="auto">
            <a:xfrm>
              <a:off x="312" y="2879"/>
              <a:ext cx="1041" cy="519"/>
            </a:xfrm>
            <a:prstGeom prst="rect">
              <a:avLst/>
            </a:prstGeom>
            <a:noFill/>
            <a:ln w="38100">
              <a:solidFill>
                <a:schemeClr val="tx1"/>
              </a:solidFill>
              <a:miter lim="800000"/>
              <a:headEnd/>
              <a:tailEnd/>
            </a:ln>
          </p:spPr>
          <p:txBody>
            <a:bodyPr/>
            <a:lstStyle/>
            <a:p>
              <a:endParaRPr lang="en-US"/>
            </a:p>
          </p:txBody>
        </p:sp>
        <p:sp>
          <p:nvSpPr>
            <p:cNvPr id="13336" name="Rectangle 22"/>
            <p:cNvSpPr>
              <a:spLocks noChangeArrowheads="1"/>
            </p:cNvSpPr>
            <p:nvPr/>
          </p:nvSpPr>
          <p:spPr bwMode="auto">
            <a:xfrm>
              <a:off x="328" y="2939"/>
              <a:ext cx="1017" cy="165"/>
            </a:xfrm>
            <a:prstGeom prst="rect">
              <a:avLst/>
            </a:prstGeom>
            <a:noFill/>
            <a:ln w="9525">
              <a:noFill/>
              <a:miter lim="800000"/>
              <a:headEnd/>
              <a:tailEnd/>
            </a:ln>
          </p:spPr>
          <p:txBody>
            <a:bodyPr lIns="0" tIns="0" rIns="0" bIns="0">
              <a:spAutoFit/>
            </a:bodyPr>
            <a:lstStyle/>
            <a:p>
              <a:pPr algn="ctr"/>
              <a:r>
                <a:rPr lang="en-US" sz="1700"/>
                <a:t>Outlet</a:t>
              </a:r>
              <a:endParaRPr lang="en-US"/>
            </a:p>
          </p:txBody>
        </p:sp>
        <p:sp>
          <p:nvSpPr>
            <p:cNvPr id="13337" name="Rectangle 23"/>
            <p:cNvSpPr>
              <a:spLocks noChangeArrowheads="1"/>
            </p:cNvSpPr>
            <p:nvPr/>
          </p:nvSpPr>
          <p:spPr bwMode="auto">
            <a:xfrm>
              <a:off x="328" y="3126"/>
              <a:ext cx="1014" cy="165"/>
            </a:xfrm>
            <a:prstGeom prst="rect">
              <a:avLst/>
            </a:prstGeom>
            <a:noFill/>
            <a:ln w="9525">
              <a:noFill/>
              <a:miter lim="800000"/>
              <a:headEnd/>
              <a:tailEnd/>
            </a:ln>
          </p:spPr>
          <p:txBody>
            <a:bodyPr lIns="0" tIns="0" rIns="0" bIns="0">
              <a:spAutoFit/>
            </a:bodyPr>
            <a:lstStyle/>
            <a:p>
              <a:pPr algn="ctr"/>
              <a:r>
                <a:rPr lang="en-US" sz="1700"/>
                <a:t>Flow</a:t>
              </a:r>
              <a:endParaRPr lang="en-US"/>
            </a:p>
          </p:txBody>
        </p:sp>
        <p:sp>
          <p:nvSpPr>
            <p:cNvPr id="13338" name="Freeform 24"/>
            <p:cNvSpPr>
              <a:spLocks/>
            </p:cNvSpPr>
            <p:nvPr/>
          </p:nvSpPr>
          <p:spPr bwMode="auto">
            <a:xfrm>
              <a:off x="1473" y="2975"/>
              <a:ext cx="417" cy="260"/>
            </a:xfrm>
            <a:custGeom>
              <a:avLst/>
              <a:gdLst>
                <a:gd name="T0" fmla="*/ 0 w 439"/>
                <a:gd name="T1" fmla="*/ 111 h 274"/>
                <a:gd name="T2" fmla="*/ 111 w 439"/>
                <a:gd name="T3" fmla="*/ 222 h 274"/>
                <a:gd name="T4" fmla="*/ 111 w 439"/>
                <a:gd name="T5" fmla="*/ 149 h 274"/>
                <a:gd name="T6" fmla="*/ 357 w 439"/>
                <a:gd name="T7" fmla="*/ 149 h 274"/>
                <a:gd name="T8" fmla="*/ 357 w 439"/>
                <a:gd name="T9" fmla="*/ 73 h 274"/>
                <a:gd name="T10" fmla="*/ 111 w 439"/>
                <a:gd name="T11" fmla="*/ 73 h 274"/>
                <a:gd name="T12" fmla="*/ 111 w 439"/>
                <a:gd name="T13" fmla="*/ 0 h 274"/>
                <a:gd name="T14" fmla="*/ 0 w 439"/>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39" name="Freeform 25"/>
            <p:cNvSpPr>
              <a:spLocks/>
            </p:cNvSpPr>
            <p:nvPr/>
          </p:nvSpPr>
          <p:spPr bwMode="auto">
            <a:xfrm>
              <a:off x="3340" y="2987"/>
              <a:ext cx="416" cy="260"/>
            </a:xfrm>
            <a:custGeom>
              <a:avLst/>
              <a:gdLst>
                <a:gd name="T0" fmla="*/ 0 w 438"/>
                <a:gd name="T1" fmla="*/ 111 h 274"/>
                <a:gd name="T2" fmla="*/ 111 w 438"/>
                <a:gd name="T3" fmla="*/ 222 h 274"/>
                <a:gd name="T4" fmla="*/ 111 w 438"/>
                <a:gd name="T5" fmla="*/ 149 h 274"/>
                <a:gd name="T6" fmla="*/ 356 w 438"/>
                <a:gd name="T7" fmla="*/ 149 h 274"/>
                <a:gd name="T8" fmla="*/ 356 w 438"/>
                <a:gd name="T9" fmla="*/ 73 h 274"/>
                <a:gd name="T10" fmla="*/ 111 w 438"/>
                <a:gd name="T11" fmla="*/ 73 h 274"/>
                <a:gd name="T12" fmla="*/ 111 w 438"/>
                <a:gd name="T13" fmla="*/ 0 h 274"/>
                <a:gd name="T14" fmla="*/ 0 w 438"/>
                <a:gd name="T15" fmla="*/ 111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3340" name="Freeform 26"/>
            <p:cNvSpPr>
              <a:spLocks/>
            </p:cNvSpPr>
            <p:nvPr/>
          </p:nvSpPr>
          <p:spPr bwMode="auto">
            <a:xfrm>
              <a:off x="1509" y="1537"/>
              <a:ext cx="417" cy="259"/>
            </a:xfrm>
            <a:custGeom>
              <a:avLst/>
              <a:gdLst>
                <a:gd name="T0" fmla="*/ 357 w 439"/>
                <a:gd name="T1" fmla="*/ 110 h 274"/>
                <a:gd name="T2" fmla="*/ 246 w 439"/>
                <a:gd name="T3" fmla="*/ 0 h 274"/>
                <a:gd name="T4" fmla="*/ 246 w 439"/>
                <a:gd name="T5" fmla="*/ 72 h 274"/>
                <a:gd name="T6" fmla="*/ 0 w 439"/>
                <a:gd name="T7" fmla="*/ 72 h 274"/>
                <a:gd name="T8" fmla="*/ 0 w 439"/>
                <a:gd name="T9" fmla="*/ 147 h 274"/>
                <a:gd name="T10" fmla="*/ 246 w 439"/>
                <a:gd name="T11" fmla="*/ 147 h 274"/>
                <a:gd name="T12" fmla="*/ 246 w 439"/>
                <a:gd name="T13" fmla="*/ 219 h 274"/>
                <a:gd name="T14" fmla="*/ 357 w 439"/>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a:p>
          </p:txBody>
        </p:sp>
        <p:sp>
          <p:nvSpPr>
            <p:cNvPr id="13341" name="Freeform 27"/>
            <p:cNvSpPr>
              <a:spLocks/>
            </p:cNvSpPr>
            <p:nvPr/>
          </p:nvSpPr>
          <p:spPr bwMode="auto">
            <a:xfrm>
              <a:off x="3364" y="1525"/>
              <a:ext cx="416" cy="259"/>
            </a:xfrm>
            <a:custGeom>
              <a:avLst/>
              <a:gdLst>
                <a:gd name="T0" fmla="*/ 356 w 438"/>
                <a:gd name="T1" fmla="*/ 110 h 274"/>
                <a:gd name="T2" fmla="*/ 245 w 438"/>
                <a:gd name="T3" fmla="*/ 0 h 274"/>
                <a:gd name="T4" fmla="*/ 245 w 438"/>
                <a:gd name="T5" fmla="*/ 72 h 274"/>
                <a:gd name="T6" fmla="*/ 0 w 438"/>
                <a:gd name="T7" fmla="*/ 72 h 274"/>
                <a:gd name="T8" fmla="*/ 0 w 438"/>
                <a:gd name="T9" fmla="*/ 147 h 274"/>
                <a:gd name="T10" fmla="*/ 245 w 438"/>
                <a:gd name="T11" fmla="*/ 147 h 274"/>
                <a:gd name="T12" fmla="*/ 245 w 438"/>
                <a:gd name="T13" fmla="*/ 219 h 274"/>
                <a:gd name="T14" fmla="*/ 356 w 438"/>
                <a:gd name="T15" fmla="*/ 110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13342" name="Freeform 28"/>
            <p:cNvSpPr>
              <a:spLocks/>
            </p:cNvSpPr>
            <p:nvPr/>
          </p:nvSpPr>
          <p:spPr bwMode="auto">
            <a:xfrm>
              <a:off x="4173" y="1927"/>
              <a:ext cx="260" cy="916"/>
            </a:xfrm>
            <a:custGeom>
              <a:avLst/>
              <a:gdLst>
                <a:gd name="T0" fmla="*/ 111 w 274"/>
                <a:gd name="T1" fmla="*/ 794 h 986"/>
                <a:gd name="T2" fmla="*/ 222 w 274"/>
                <a:gd name="T3" fmla="*/ 684 h 986"/>
                <a:gd name="T4" fmla="*/ 149 w 274"/>
                <a:gd name="T5" fmla="*/ 684 h 986"/>
                <a:gd name="T6" fmla="*/ 149 w 274"/>
                <a:gd name="T7" fmla="*/ 0 h 986"/>
                <a:gd name="T8" fmla="*/ 73 w 274"/>
                <a:gd name="T9" fmla="*/ 0 h 986"/>
                <a:gd name="T10" fmla="*/ 73 w 274"/>
                <a:gd name="T11" fmla="*/ 684 h 986"/>
                <a:gd name="T12" fmla="*/ 0 w 274"/>
                <a:gd name="T13" fmla="*/ 684 h 986"/>
                <a:gd name="T14" fmla="*/ 111 w 274"/>
                <a:gd name="T15" fmla="*/ 794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ln w="28575">
              <a:solidFill>
                <a:srgbClr val="FF0000"/>
              </a:solidFill>
              <a:headEnd/>
              <a:tailEnd/>
            </a:ln>
          </p:spPr>
          <p:style>
            <a:lnRef idx="1">
              <a:schemeClr val="accent1"/>
            </a:lnRef>
            <a:fillRef idx="0">
              <a:schemeClr val="accent1"/>
            </a:fillRef>
            <a:effectRef idx="0">
              <a:schemeClr val="accent1"/>
            </a:effectRef>
            <a:fontRef idx="minor">
              <a:schemeClr val="tx1"/>
            </a:fontRef>
          </p:style>
          <p:txBody>
            <a:bodyPr/>
            <a:lstStyle/>
            <a:p>
              <a:endParaRPr lang="en-US"/>
            </a:p>
          </p:txBody>
        </p:sp>
        <p:sp>
          <p:nvSpPr>
            <p:cNvPr id="13343" name="Freeform 29"/>
            <p:cNvSpPr>
              <a:spLocks/>
            </p:cNvSpPr>
            <p:nvPr/>
          </p:nvSpPr>
          <p:spPr bwMode="auto">
            <a:xfrm>
              <a:off x="4702" y="2264"/>
              <a:ext cx="260" cy="579"/>
            </a:xfrm>
            <a:custGeom>
              <a:avLst/>
              <a:gdLst>
                <a:gd name="T0" fmla="*/ 111 w 274"/>
                <a:gd name="T1" fmla="*/ 266 h 329"/>
                <a:gd name="T2" fmla="*/ 222 w 274"/>
                <a:gd name="T3" fmla="*/ 156 h 329"/>
                <a:gd name="T4" fmla="*/ 149 w 274"/>
                <a:gd name="T5" fmla="*/ 156 h 329"/>
                <a:gd name="T6" fmla="*/ 149 w 274"/>
                <a:gd name="T7" fmla="*/ 0 h 329"/>
                <a:gd name="T8" fmla="*/ 73 w 274"/>
                <a:gd name="T9" fmla="*/ 0 h 329"/>
                <a:gd name="T10" fmla="*/ 73 w 274"/>
                <a:gd name="T11" fmla="*/ 156 h 329"/>
                <a:gd name="T12" fmla="*/ 0 w 274"/>
                <a:gd name="T13" fmla="*/ 156 h 329"/>
                <a:gd name="T14" fmla="*/ 111 w 274"/>
                <a:gd name="T15" fmla="*/ 26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a:p>
          </p:txBody>
        </p:sp>
      </p:grpSp>
      <p:sp>
        <p:nvSpPr>
          <p:cNvPr id="3" name="Slide Number Placeholder 2">
            <a:extLst>
              <a:ext uri="{FF2B5EF4-FFF2-40B4-BE49-F238E27FC236}">
                <a16:creationId xmlns:a16="http://schemas.microsoft.com/office/drawing/2014/main" id="{8A05D8F8-3330-43BB-A8C8-4300292F86E2}"/>
              </a:ext>
            </a:extLst>
          </p:cNvPr>
          <p:cNvSpPr>
            <a:spLocks noGrp="1"/>
          </p:cNvSpPr>
          <p:nvPr>
            <p:ph type="sldNum" sz="quarter" idx="12"/>
          </p:nvPr>
        </p:nvSpPr>
        <p:spPr/>
        <p:txBody>
          <a:bodyPr/>
          <a:lstStyle/>
          <a:p>
            <a:fld id="{6C33E457-D750-420C-9EDA-9A4D186C6B3A}"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Hydrograph - Illustrated</a:t>
            </a:r>
          </a:p>
        </p:txBody>
      </p:sp>
      <p:sp>
        <p:nvSpPr>
          <p:cNvPr id="6" name="Line 3"/>
          <p:cNvSpPr>
            <a:spLocks noChangeShapeType="1"/>
          </p:cNvSpPr>
          <p:nvPr/>
        </p:nvSpPr>
        <p:spPr bwMode="auto">
          <a:xfrm flipV="1">
            <a:off x="1118188" y="2452687"/>
            <a:ext cx="0" cy="2895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1118188" y="5348287"/>
            <a:ext cx="589846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Freeform 5"/>
          <p:cNvSpPr>
            <a:spLocks/>
          </p:cNvSpPr>
          <p:nvPr/>
        </p:nvSpPr>
        <p:spPr bwMode="auto">
          <a:xfrm>
            <a:off x="1361075" y="2676147"/>
            <a:ext cx="4766335" cy="2210180"/>
          </a:xfrm>
          <a:custGeom>
            <a:avLst/>
            <a:gdLst>
              <a:gd name="T0" fmla="*/ 0 w 2155"/>
              <a:gd name="T1" fmla="*/ 775 h 870"/>
              <a:gd name="T2" fmla="*/ 142 w 2155"/>
              <a:gd name="T3" fmla="*/ 789 h 870"/>
              <a:gd name="T4" fmla="*/ 213 w 2155"/>
              <a:gd name="T5" fmla="*/ 803 h 870"/>
              <a:gd name="T6" fmla="*/ 307 w 2155"/>
              <a:gd name="T7" fmla="*/ 818 h 870"/>
              <a:gd name="T8" fmla="*/ 458 w 2155"/>
              <a:gd name="T9" fmla="*/ 860 h 870"/>
              <a:gd name="T10" fmla="*/ 534 w 2155"/>
              <a:gd name="T11" fmla="*/ 865 h 870"/>
              <a:gd name="T12" fmla="*/ 572 w 2155"/>
              <a:gd name="T13" fmla="*/ 870 h 870"/>
              <a:gd name="T14" fmla="*/ 714 w 2155"/>
              <a:gd name="T15" fmla="*/ 865 h 870"/>
              <a:gd name="T16" fmla="*/ 917 w 2155"/>
              <a:gd name="T17" fmla="*/ 718 h 870"/>
              <a:gd name="T18" fmla="*/ 983 w 2155"/>
              <a:gd name="T19" fmla="*/ 520 h 870"/>
              <a:gd name="T20" fmla="*/ 1021 w 2155"/>
              <a:gd name="T21" fmla="*/ 421 h 870"/>
              <a:gd name="T22" fmla="*/ 1087 w 2155"/>
              <a:gd name="T23" fmla="*/ 128 h 870"/>
              <a:gd name="T24" fmla="*/ 1186 w 2155"/>
              <a:gd name="T25" fmla="*/ 0 h 870"/>
              <a:gd name="T26" fmla="*/ 1290 w 2155"/>
              <a:gd name="T27" fmla="*/ 71 h 870"/>
              <a:gd name="T28" fmla="*/ 1314 w 2155"/>
              <a:gd name="T29" fmla="*/ 128 h 870"/>
              <a:gd name="T30" fmla="*/ 1356 w 2155"/>
              <a:gd name="T31" fmla="*/ 260 h 870"/>
              <a:gd name="T32" fmla="*/ 1380 w 2155"/>
              <a:gd name="T33" fmla="*/ 322 h 870"/>
              <a:gd name="T34" fmla="*/ 1399 w 2155"/>
              <a:gd name="T35" fmla="*/ 364 h 870"/>
              <a:gd name="T36" fmla="*/ 1455 w 2155"/>
              <a:gd name="T37" fmla="*/ 529 h 870"/>
              <a:gd name="T38" fmla="*/ 1469 w 2155"/>
              <a:gd name="T39" fmla="*/ 572 h 870"/>
              <a:gd name="T40" fmla="*/ 1498 w 2155"/>
              <a:gd name="T41" fmla="*/ 600 h 870"/>
              <a:gd name="T42" fmla="*/ 1569 w 2155"/>
              <a:gd name="T43" fmla="*/ 671 h 870"/>
              <a:gd name="T44" fmla="*/ 1597 w 2155"/>
              <a:gd name="T45" fmla="*/ 690 h 870"/>
              <a:gd name="T46" fmla="*/ 1663 w 2155"/>
              <a:gd name="T47" fmla="*/ 733 h 870"/>
              <a:gd name="T48" fmla="*/ 1710 w 2155"/>
              <a:gd name="T49" fmla="*/ 752 h 870"/>
              <a:gd name="T50" fmla="*/ 1814 w 2155"/>
              <a:gd name="T51" fmla="*/ 789 h 870"/>
              <a:gd name="T52" fmla="*/ 1980 w 2155"/>
              <a:gd name="T53" fmla="*/ 827 h 870"/>
              <a:gd name="T54" fmla="*/ 2088 w 2155"/>
              <a:gd name="T55" fmla="*/ 846 h 870"/>
              <a:gd name="T56" fmla="*/ 2140 w 2155"/>
              <a:gd name="T57" fmla="*/ 87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55" h="870">
                <a:moveTo>
                  <a:pt x="0" y="775"/>
                </a:moveTo>
                <a:cubicBezTo>
                  <a:pt x="48" y="784"/>
                  <a:pt x="92" y="786"/>
                  <a:pt x="142" y="789"/>
                </a:cubicBezTo>
                <a:cubicBezTo>
                  <a:pt x="184" y="804"/>
                  <a:pt x="160" y="798"/>
                  <a:pt x="213" y="803"/>
                </a:cubicBezTo>
                <a:cubicBezTo>
                  <a:pt x="244" y="811"/>
                  <a:pt x="276" y="811"/>
                  <a:pt x="307" y="818"/>
                </a:cubicBezTo>
                <a:cubicBezTo>
                  <a:pt x="357" y="829"/>
                  <a:pt x="406" y="855"/>
                  <a:pt x="458" y="860"/>
                </a:cubicBezTo>
                <a:cubicBezTo>
                  <a:pt x="483" y="863"/>
                  <a:pt x="509" y="863"/>
                  <a:pt x="534" y="865"/>
                </a:cubicBezTo>
                <a:cubicBezTo>
                  <a:pt x="547" y="866"/>
                  <a:pt x="559" y="868"/>
                  <a:pt x="572" y="870"/>
                </a:cubicBezTo>
                <a:cubicBezTo>
                  <a:pt x="619" y="868"/>
                  <a:pt x="667" y="868"/>
                  <a:pt x="714" y="865"/>
                </a:cubicBezTo>
                <a:cubicBezTo>
                  <a:pt x="801" y="860"/>
                  <a:pt x="863" y="772"/>
                  <a:pt x="917" y="718"/>
                </a:cubicBezTo>
                <a:cubicBezTo>
                  <a:pt x="936" y="652"/>
                  <a:pt x="960" y="585"/>
                  <a:pt x="983" y="520"/>
                </a:cubicBezTo>
                <a:cubicBezTo>
                  <a:pt x="995" y="487"/>
                  <a:pt x="1001" y="449"/>
                  <a:pt x="1021" y="421"/>
                </a:cubicBezTo>
                <a:cubicBezTo>
                  <a:pt x="1049" y="324"/>
                  <a:pt x="1059" y="224"/>
                  <a:pt x="1087" y="128"/>
                </a:cubicBezTo>
                <a:cubicBezTo>
                  <a:pt x="1102" y="76"/>
                  <a:pt x="1129" y="15"/>
                  <a:pt x="1186" y="0"/>
                </a:cubicBezTo>
                <a:cubicBezTo>
                  <a:pt x="1250" y="11"/>
                  <a:pt x="1248" y="33"/>
                  <a:pt x="1290" y="71"/>
                </a:cubicBezTo>
                <a:cubicBezTo>
                  <a:pt x="1297" y="91"/>
                  <a:pt x="1301" y="110"/>
                  <a:pt x="1314" y="128"/>
                </a:cubicBezTo>
                <a:cubicBezTo>
                  <a:pt x="1327" y="172"/>
                  <a:pt x="1344" y="215"/>
                  <a:pt x="1356" y="260"/>
                </a:cubicBezTo>
                <a:cubicBezTo>
                  <a:pt x="1362" y="283"/>
                  <a:pt x="1363" y="305"/>
                  <a:pt x="1380" y="322"/>
                </a:cubicBezTo>
                <a:cubicBezTo>
                  <a:pt x="1385" y="339"/>
                  <a:pt x="1389" y="350"/>
                  <a:pt x="1399" y="364"/>
                </a:cubicBezTo>
                <a:cubicBezTo>
                  <a:pt x="1415" y="420"/>
                  <a:pt x="1432" y="477"/>
                  <a:pt x="1455" y="529"/>
                </a:cubicBezTo>
                <a:cubicBezTo>
                  <a:pt x="1461" y="543"/>
                  <a:pt x="1461" y="559"/>
                  <a:pt x="1469" y="572"/>
                </a:cubicBezTo>
                <a:cubicBezTo>
                  <a:pt x="1475" y="582"/>
                  <a:pt x="1490" y="590"/>
                  <a:pt x="1498" y="600"/>
                </a:cubicBezTo>
                <a:cubicBezTo>
                  <a:pt x="1518" y="624"/>
                  <a:pt x="1543" y="652"/>
                  <a:pt x="1569" y="671"/>
                </a:cubicBezTo>
                <a:cubicBezTo>
                  <a:pt x="1578" y="678"/>
                  <a:pt x="1589" y="682"/>
                  <a:pt x="1597" y="690"/>
                </a:cubicBezTo>
                <a:cubicBezTo>
                  <a:pt x="1615" y="710"/>
                  <a:pt x="1636" y="726"/>
                  <a:pt x="1663" y="733"/>
                </a:cubicBezTo>
                <a:cubicBezTo>
                  <a:pt x="1679" y="743"/>
                  <a:pt x="1692" y="747"/>
                  <a:pt x="1710" y="752"/>
                </a:cubicBezTo>
                <a:cubicBezTo>
                  <a:pt x="1742" y="771"/>
                  <a:pt x="1779" y="778"/>
                  <a:pt x="1814" y="789"/>
                </a:cubicBezTo>
                <a:cubicBezTo>
                  <a:pt x="1871" y="808"/>
                  <a:pt x="1919" y="822"/>
                  <a:pt x="1980" y="827"/>
                </a:cubicBezTo>
                <a:cubicBezTo>
                  <a:pt x="2017" y="835"/>
                  <a:pt x="2050" y="842"/>
                  <a:pt x="2088" y="846"/>
                </a:cubicBezTo>
                <a:cubicBezTo>
                  <a:pt x="2100" y="850"/>
                  <a:pt x="2155" y="855"/>
                  <a:pt x="2140" y="870"/>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6"/>
          <p:cNvSpPr>
            <a:spLocks noChangeShapeType="1"/>
          </p:cNvSpPr>
          <p:nvPr/>
        </p:nvSpPr>
        <p:spPr bwMode="auto">
          <a:xfrm flipV="1">
            <a:off x="3171393" y="4153890"/>
            <a:ext cx="1400741" cy="592522"/>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Text Box 17"/>
          <p:cNvSpPr txBox="1">
            <a:spLocks noChangeArrowheads="1"/>
          </p:cNvSpPr>
          <p:nvPr/>
        </p:nvSpPr>
        <p:spPr bwMode="auto">
          <a:xfrm>
            <a:off x="3099388" y="481488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1" name="Text Box 14"/>
          <p:cNvSpPr txBox="1">
            <a:spLocks noChangeArrowheads="1"/>
          </p:cNvSpPr>
          <p:nvPr/>
        </p:nvSpPr>
        <p:spPr bwMode="auto">
          <a:xfrm>
            <a:off x="4851636" y="283588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2" name="Line 16"/>
          <p:cNvSpPr>
            <a:spLocks noChangeShapeType="1"/>
          </p:cNvSpPr>
          <p:nvPr/>
        </p:nvSpPr>
        <p:spPr bwMode="auto">
          <a:xfrm flipH="1">
            <a:off x="4082164" y="3065112"/>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2465976" y="546756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25" name="Text Box 14"/>
          <p:cNvSpPr txBox="1">
            <a:spLocks noChangeArrowheads="1"/>
          </p:cNvSpPr>
          <p:nvPr/>
        </p:nvSpPr>
        <p:spPr bwMode="auto">
          <a:xfrm>
            <a:off x="495414" y="3730416"/>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7" name="Line 6"/>
          <p:cNvSpPr>
            <a:spLocks noChangeShapeType="1"/>
          </p:cNvSpPr>
          <p:nvPr/>
        </p:nvSpPr>
        <p:spPr bwMode="auto">
          <a:xfrm flipV="1">
            <a:off x="3187750" y="4573133"/>
            <a:ext cx="1840713" cy="17427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Text Box 14"/>
          <p:cNvSpPr txBox="1">
            <a:spLocks noChangeArrowheads="1"/>
          </p:cNvSpPr>
          <p:nvPr/>
        </p:nvSpPr>
        <p:spPr bwMode="auto">
          <a:xfrm>
            <a:off x="5424679" y="3896875"/>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29" name="Line 16"/>
          <p:cNvSpPr>
            <a:spLocks noChangeShapeType="1"/>
          </p:cNvSpPr>
          <p:nvPr/>
        </p:nvSpPr>
        <p:spPr bwMode="auto">
          <a:xfrm flipH="1">
            <a:off x="4309199" y="4120020"/>
            <a:ext cx="1115479" cy="3420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 name="Freeform: Shape 51">
            <a:extLst>
              <a:ext uri="{FF2B5EF4-FFF2-40B4-BE49-F238E27FC236}">
                <a16:creationId xmlns:a16="http://schemas.microsoft.com/office/drawing/2014/main" id="{24E84A49-ABE3-4769-961A-E6F303F4B284}"/>
              </a:ext>
            </a:extLst>
          </p:cNvPr>
          <p:cNvSpPr/>
          <p:nvPr/>
        </p:nvSpPr>
        <p:spPr>
          <a:xfrm>
            <a:off x="4293880" y="2669531"/>
            <a:ext cx="425419" cy="1242681"/>
          </a:xfrm>
          <a:custGeom>
            <a:avLst/>
            <a:gdLst>
              <a:gd name="connsiteX0" fmla="*/ 0 w 481263"/>
              <a:gd name="connsiteY0" fmla="*/ 0 h 896013"/>
              <a:gd name="connsiteX1" fmla="*/ 125129 w 481263"/>
              <a:gd name="connsiteY1" fmla="*/ 462012 h 896013"/>
              <a:gd name="connsiteX2" fmla="*/ 125129 w 481263"/>
              <a:gd name="connsiteY2" fmla="*/ 462012 h 896013"/>
              <a:gd name="connsiteX3" fmla="*/ 336884 w 481263"/>
              <a:gd name="connsiteY3" fmla="*/ 827772 h 896013"/>
              <a:gd name="connsiteX4" fmla="*/ 481263 w 481263"/>
              <a:gd name="connsiteY4" fmla="*/ 895149 h 896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263" h="896013">
                <a:moveTo>
                  <a:pt x="0" y="0"/>
                </a:moveTo>
                <a:lnTo>
                  <a:pt x="125129" y="462012"/>
                </a:lnTo>
                <a:lnTo>
                  <a:pt x="125129" y="462012"/>
                </a:lnTo>
                <a:cubicBezTo>
                  <a:pt x="160421" y="522972"/>
                  <a:pt x="277528" y="755583"/>
                  <a:pt x="336884" y="827772"/>
                </a:cubicBezTo>
                <a:cubicBezTo>
                  <a:pt x="396240" y="899961"/>
                  <a:pt x="438751" y="897555"/>
                  <a:pt x="481263" y="895149"/>
                </a:cubicBezTo>
              </a:path>
            </a:pathLst>
          </a:custGeom>
          <a:ln w="28575">
            <a:solidFill>
              <a:srgbClr val="FFC000"/>
            </a:solidFill>
            <a:headEnd type="none" w="lg" len="lg"/>
            <a:tailEnd type="triangle" w="lg" len="lg"/>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1C0A7601-ADEE-4E93-B490-96E3F3E0049D}"/>
              </a:ext>
            </a:extLst>
          </p:cNvPr>
          <p:cNvSpPr txBox="1"/>
          <p:nvPr/>
        </p:nvSpPr>
        <p:spPr>
          <a:xfrm rot="17256159">
            <a:off x="2609596" y="3414481"/>
            <a:ext cx="1313180" cy="369332"/>
          </a:xfrm>
          <a:prstGeom prst="rect">
            <a:avLst/>
          </a:prstGeom>
          <a:noFill/>
        </p:spPr>
        <p:txBody>
          <a:bodyPr wrap="none" rtlCol="0">
            <a:spAutoFit/>
          </a:bodyPr>
          <a:lstStyle/>
          <a:p>
            <a:r>
              <a:rPr lang="en-US" dirty="0">
                <a:solidFill>
                  <a:srgbClr val="FFC000"/>
                </a:solidFill>
              </a:rPr>
              <a:t>Rising limb</a:t>
            </a:r>
          </a:p>
        </p:txBody>
      </p:sp>
      <p:sp>
        <p:nvSpPr>
          <p:cNvPr id="54" name="TextBox 53">
            <a:extLst>
              <a:ext uri="{FF2B5EF4-FFF2-40B4-BE49-F238E27FC236}">
                <a16:creationId xmlns:a16="http://schemas.microsoft.com/office/drawing/2014/main" id="{C19A8BC3-EAB7-4E47-B923-E10C3B66CA51}"/>
              </a:ext>
            </a:extLst>
          </p:cNvPr>
          <p:cNvSpPr txBox="1"/>
          <p:nvPr/>
        </p:nvSpPr>
        <p:spPr>
          <a:xfrm rot="1801224">
            <a:off x="4593844" y="4252376"/>
            <a:ext cx="1249253" cy="369332"/>
          </a:xfrm>
          <a:prstGeom prst="rect">
            <a:avLst/>
          </a:prstGeom>
          <a:noFill/>
        </p:spPr>
        <p:txBody>
          <a:bodyPr wrap="none" rtlCol="0">
            <a:spAutoFit/>
          </a:bodyPr>
          <a:lstStyle/>
          <a:p>
            <a:r>
              <a:rPr lang="en-US" dirty="0">
                <a:solidFill>
                  <a:srgbClr val="FFC000"/>
                </a:solidFill>
              </a:rPr>
              <a:t>Falling limb</a:t>
            </a:r>
          </a:p>
        </p:txBody>
      </p:sp>
      <p:sp>
        <p:nvSpPr>
          <p:cNvPr id="3" name="Slide Number Placeholder 2">
            <a:extLst>
              <a:ext uri="{FF2B5EF4-FFF2-40B4-BE49-F238E27FC236}">
                <a16:creationId xmlns:a16="http://schemas.microsoft.com/office/drawing/2014/main" id="{C3D0C0CF-F872-4027-A6D9-033ABF9CEB76}"/>
              </a:ext>
            </a:extLst>
          </p:cNvPr>
          <p:cNvSpPr>
            <a:spLocks noGrp="1"/>
          </p:cNvSpPr>
          <p:nvPr>
            <p:ph type="sldNum" sz="quarter" idx="12"/>
          </p:nvPr>
        </p:nvSpPr>
        <p:spPr/>
        <p:txBody>
          <a:bodyPr/>
          <a:lstStyle/>
          <a:p>
            <a:fld id="{6C33E457-D750-420C-9EDA-9A4D186C6B3A}" type="slidenum">
              <a:rPr lang="en-US" smtClean="0"/>
              <a:t>6</a:t>
            </a:fld>
            <a:endParaRPr lang="en-US"/>
          </a:p>
        </p:txBody>
      </p:sp>
      <p:sp>
        <p:nvSpPr>
          <p:cNvPr id="24" name="TextBox 23">
            <a:extLst>
              <a:ext uri="{FF2B5EF4-FFF2-40B4-BE49-F238E27FC236}">
                <a16:creationId xmlns:a16="http://schemas.microsoft.com/office/drawing/2014/main" id="{C897121C-4279-46B8-BE1C-BA48E8D0001E}"/>
              </a:ext>
            </a:extLst>
          </p:cNvPr>
          <p:cNvSpPr txBox="1"/>
          <p:nvPr/>
        </p:nvSpPr>
        <p:spPr>
          <a:xfrm>
            <a:off x="3426760" y="2174717"/>
            <a:ext cx="1310808" cy="369332"/>
          </a:xfrm>
          <a:prstGeom prst="rect">
            <a:avLst/>
          </a:prstGeom>
          <a:noFill/>
        </p:spPr>
        <p:txBody>
          <a:bodyPr wrap="none" rtlCol="0">
            <a:spAutoFit/>
          </a:bodyPr>
          <a:lstStyle/>
          <a:p>
            <a:r>
              <a:rPr lang="en-US" dirty="0">
                <a:solidFill>
                  <a:srgbClr val="FFC000"/>
                </a:solidFill>
              </a:rPr>
              <a:t>Crest (peak)</a:t>
            </a:r>
          </a:p>
        </p:txBody>
      </p:sp>
      <p:sp>
        <p:nvSpPr>
          <p:cNvPr id="11" name="Oval 10">
            <a:extLst>
              <a:ext uri="{FF2B5EF4-FFF2-40B4-BE49-F238E27FC236}">
                <a16:creationId xmlns:a16="http://schemas.microsoft.com/office/drawing/2014/main" id="{CD4F79A9-B369-4FA0-AAA4-B6AAAC8EFC5B}"/>
              </a:ext>
            </a:extLst>
          </p:cNvPr>
          <p:cNvSpPr/>
          <p:nvPr/>
        </p:nvSpPr>
        <p:spPr>
          <a:xfrm>
            <a:off x="3929320" y="2618154"/>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4323554-9642-4A99-9BDB-E1E3A31C2325}"/>
              </a:ext>
            </a:extLst>
          </p:cNvPr>
          <p:cNvSpPr/>
          <p:nvPr/>
        </p:nvSpPr>
        <p:spPr>
          <a:xfrm>
            <a:off x="4535141" y="4060422"/>
            <a:ext cx="138101" cy="11598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8BF50D2-259C-4006-87F2-EEEB43178788}"/>
              </a:ext>
            </a:extLst>
          </p:cNvPr>
          <p:cNvSpPr txBox="1"/>
          <p:nvPr/>
        </p:nvSpPr>
        <p:spPr>
          <a:xfrm>
            <a:off x="5204999" y="3503985"/>
            <a:ext cx="1611275" cy="369332"/>
          </a:xfrm>
          <a:prstGeom prst="rect">
            <a:avLst/>
          </a:prstGeom>
          <a:noFill/>
        </p:spPr>
        <p:txBody>
          <a:bodyPr wrap="none" rtlCol="0">
            <a:spAutoFit/>
          </a:bodyPr>
          <a:lstStyle/>
          <a:p>
            <a:r>
              <a:rPr lang="en-US" dirty="0">
                <a:solidFill>
                  <a:srgbClr val="FFC000"/>
                </a:solidFill>
              </a:rPr>
              <a:t>Inflection Point</a:t>
            </a:r>
          </a:p>
        </p:txBody>
      </p:sp>
      <p:sp>
        <p:nvSpPr>
          <p:cNvPr id="14" name="Freeform: Shape 13">
            <a:extLst>
              <a:ext uri="{FF2B5EF4-FFF2-40B4-BE49-F238E27FC236}">
                <a16:creationId xmlns:a16="http://schemas.microsoft.com/office/drawing/2014/main" id="{84871EB7-C16E-4A18-AEE8-CCBD0897BFDE}"/>
              </a:ext>
            </a:extLst>
          </p:cNvPr>
          <p:cNvSpPr/>
          <p:nvPr/>
        </p:nvSpPr>
        <p:spPr>
          <a:xfrm>
            <a:off x="3158278" y="2721006"/>
            <a:ext cx="604008" cy="1895912"/>
          </a:xfrm>
          <a:custGeom>
            <a:avLst/>
            <a:gdLst>
              <a:gd name="connsiteX0" fmla="*/ 0 w 604008"/>
              <a:gd name="connsiteY0" fmla="*/ 1895912 h 1895912"/>
              <a:gd name="connsiteX1" fmla="*/ 385894 w 604008"/>
              <a:gd name="connsiteY1" fmla="*/ 805343 h 1895912"/>
              <a:gd name="connsiteX2" fmla="*/ 604008 w 604008"/>
              <a:gd name="connsiteY2" fmla="*/ 0 h 1895912"/>
            </a:gdLst>
            <a:ahLst/>
            <a:cxnLst>
              <a:cxn ang="0">
                <a:pos x="connsiteX0" y="connsiteY0"/>
              </a:cxn>
              <a:cxn ang="0">
                <a:pos x="connsiteX1" y="connsiteY1"/>
              </a:cxn>
              <a:cxn ang="0">
                <a:pos x="connsiteX2" y="connsiteY2"/>
              </a:cxn>
            </a:cxnLst>
            <a:rect l="l" t="t" r="r" b="b"/>
            <a:pathLst>
              <a:path w="604008" h="1895912">
                <a:moveTo>
                  <a:pt x="0" y="1895912"/>
                </a:moveTo>
                <a:cubicBezTo>
                  <a:pt x="142613" y="1508620"/>
                  <a:pt x="285226" y="1121328"/>
                  <a:pt x="385894" y="805343"/>
                </a:cubicBezTo>
                <a:cubicBezTo>
                  <a:pt x="486562" y="489358"/>
                  <a:pt x="545285" y="244679"/>
                  <a:pt x="604008" y="0"/>
                </a:cubicBezTo>
              </a:path>
            </a:pathLst>
          </a:custGeom>
          <a:ln w="28575">
            <a:headEnd type="none" w="med" len="med"/>
            <a:tailEnd type="triangl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2" name="Line 16">
            <a:extLst>
              <a:ext uri="{FF2B5EF4-FFF2-40B4-BE49-F238E27FC236}">
                <a16:creationId xmlns:a16="http://schemas.microsoft.com/office/drawing/2014/main" id="{2D208FF6-DAF7-4C66-91E4-349E310174C7}"/>
              </a:ext>
            </a:extLst>
          </p:cNvPr>
          <p:cNvSpPr>
            <a:spLocks noChangeShapeType="1"/>
          </p:cNvSpPr>
          <p:nvPr/>
        </p:nvSpPr>
        <p:spPr bwMode="auto">
          <a:xfrm flipH="1">
            <a:off x="4719298" y="3776745"/>
            <a:ext cx="533353" cy="267565"/>
          </a:xfrm>
          <a:prstGeom prst="line">
            <a:avLst/>
          </a:prstGeom>
          <a:ln w="19050">
            <a:headEnd/>
            <a:tailEnd type="triangle" w="med" len="med"/>
          </a:ln>
        </p:spPr>
        <p:style>
          <a:lnRef idx="1">
            <a:schemeClr val="accent4"/>
          </a:lnRef>
          <a:fillRef idx="0">
            <a:schemeClr val="accent4"/>
          </a:fillRef>
          <a:effectRef idx="0">
            <a:schemeClr val="accent4"/>
          </a:effectRef>
          <a:fontRef idx="minor">
            <a:schemeClr val="tx1"/>
          </a:fontRef>
        </p:style>
        <p:txBody>
          <a:bodyPr wrap="none" anchor="ctr"/>
          <a:lstStyle/>
          <a:p>
            <a:endParaRPr lang="en-US"/>
          </a:p>
        </p:txBody>
      </p:sp>
      <p:graphicFrame>
        <p:nvGraphicFramePr>
          <p:cNvPr id="30" name="Object 2">
            <a:extLst>
              <a:ext uri="{FF2B5EF4-FFF2-40B4-BE49-F238E27FC236}">
                <a16:creationId xmlns:a16="http://schemas.microsoft.com/office/drawing/2014/main" id="{914C2142-A8E5-4317-9BC8-911767C06AC1}"/>
              </a:ext>
            </a:extLst>
          </p:cNvPr>
          <p:cNvGraphicFramePr>
            <a:graphicFrameLocks noGrp="1"/>
          </p:cNvGraphicFramePr>
          <p:nvPr>
            <p:ph idx="1"/>
            <p:extLst>
              <p:ext uri="{D42A27DB-BD31-4B8C-83A1-F6EECF244321}">
                <p14:modId xmlns:p14="http://schemas.microsoft.com/office/powerpoint/2010/main" val="4004115655"/>
              </p:ext>
            </p:extLst>
          </p:nvPr>
        </p:nvGraphicFramePr>
        <p:xfrm>
          <a:off x="7442774" y="1015801"/>
          <a:ext cx="4153912" cy="5070092"/>
        </p:xfrm>
        <a:graphic>
          <a:graphicData uri="http://schemas.openxmlformats.org/presentationml/2006/ole">
            <mc:AlternateContent xmlns:mc="http://schemas.openxmlformats.org/markup-compatibility/2006">
              <mc:Choice xmlns:v="urn:schemas-microsoft-com:vml" Requires="v">
                <p:oleObj name="Document" r:id="rId3" imgW="5486400" imgH="7186320" progId="Word.Document.8">
                  <p:embed/>
                </p:oleObj>
              </mc:Choice>
              <mc:Fallback>
                <p:oleObj name="Document" r:id="rId3" imgW="5486400" imgH="7186320" progId="Word.Document.8">
                  <p:embed/>
                  <p:pic>
                    <p:nvPicPr>
                      <p:cNvPr id="30" name="Object 2">
                        <a:extLst>
                          <a:ext uri="{FF2B5EF4-FFF2-40B4-BE49-F238E27FC236}">
                            <a16:creationId xmlns:a16="http://schemas.microsoft.com/office/drawing/2014/main" id="{914C2142-A8E5-4317-9BC8-911767C06AC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2774" y="1015801"/>
                        <a:ext cx="4153912" cy="507009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02220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72E9A-0D08-461C-820D-73BDBED4EFA0}"/>
              </a:ext>
            </a:extLst>
          </p:cNvPr>
          <p:cNvSpPr>
            <a:spLocks noGrp="1"/>
          </p:cNvSpPr>
          <p:nvPr>
            <p:ph type="title"/>
          </p:nvPr>
        </p:nvSpPr>
        <p:spPr/>
        <p:txBody>
          <a:bodyPr/>
          <a:lstStyle/>
          <a:p>
            <a:r>
              <a:rPr lang="en-US" dirty="0"/>
              <a:t>Surface Transform Methods in HMS</a:t>
            </a:r>
          </a:p>
        </p:txBody>
      </p:sp>
      <p:sp>
        <p:nvSpPr>
          <p:cNvPr id="3" name="Content Placeholder 2">
            <a:extLst>
              <a:ext uri="{FF2B5EF4-FFF2-40B4-BE49-F238E27FC236}">
                <a16:creationId xmlns:a16="http://schemas.microsoft.com/office/drawing/2014/main" id="{871BB836-E597-44E6-B8AF-B51E34191C6B}"/>
              </a:ext>
            </a:extLst>
          </p:cNvPr>
          <p:cNvSpPr>
            <a:spLocks noGrp="1"/>
          </p:cNvSpPr>
          <p:nvPr>
            <p:ph idx="1"/>
          </p:nvPr>
        </p:nvSpPr>
        <p:spPr/>
        <p:txBody>
          <a:bodyPr/>
          <a:lstStyle/>
          <a:p>
            <a:r>
              <a:rPr lang="en-US" dirty="0"/>
              <a:t>Unit Hydrograph</a:t>
            </a:r>
          </a:p>
          <a:p>
            <a:r>
              <a:rPr lang="en-US" dirty="0"/>
              <a:t>Kinematic Wave</a:t>
            </a:r>
          </a:p>
          <a:p>
            <a:r>
              <a:rPr lang="en-US" dirty="0"/>
              <a:t>2D Diffusion Wave</a:t>
            </a:r>
          </a:p>
          <a:p>
            <a:pPr lvl="1"/>
            <a:endParaRPr lang="en-US" dirty="0"/>
          </a:p>
        </p:txBody>
      </p:sp>
      <p:pic>
        <p:nvPicPr>
          <p:cNvPr id="4" name="Picture 3">
            <a:extLst>
              <a:ext uri="{FF2B5EF4-FFF2-40B4-BE49-F238E27FC236}">
                <a16:creationId xmlns:a16="http://schemas.microsoft.com/office/drawing/2014/main" id="{3928CBD5-4AF9-4C23-A674-4115474186F1}"/>
              </a:ext>
            </a:extLst>
          </p:cNvPr>
          <p:cNvPicPr>
            <a:picLocks noChangeAspect="1"/>
          </p:cNvPicPr>
          <p:nvPr/>
        </p:nvPicPr>
        <p:blipFill>
          <a:blip r:embed="rId3"/>
          <a:stretch>
            <a:fillRect/>
          </a:stretch>
        </p:blipFill>
        <p:spPr>
          <a:xfrm>
            <a:off x="6157547" y="1283677"/>
            <a:ext cx="4220395" cy="5003283"/>
          </a:xfrm>
          <a:prstGeom prst="rect">
            <a:avLst/>
          </a:prstGeom>
        </p:spPr>
      </p:pic>
      <p:sp>
        <p:nvSpPr>
          <p:cNvPr id="5" name="Slide Number Placeholder 4">
            <a:extLst>
              <a:ext uri="{FF2B5EF4-FFF2-40B4-BE49-F238E27FC236}">
                <a16:creationId xmlns:a16="http://schemas.microsoft.com/office/drawing/2014/main" id="{2D736F3C-0337-436A-A17C-278F02D1B2FF}"/>
              </a:ext>
            </a:extLst>
          </p:cNvPr>
          <p:cNvSpPr>
            <a:spLocks noGrp="1"/>
          </p:cNvSpPr>
          <p:nvPr>
            <p:ph type="sldNum" sz="quarter" idx="12"/>
          </p:nvPr>
        </p:nvSpPr>
        <p:spPr/>
        <p:txBody>
          <a:bodyPr/>
          <a:lstStyle/>
          <a:p>
            <a:fld id="{6C33E457-D750-420C-9EDA-9A4D186C6B3A}" type="slidenum">
              <a:rPr lang="en-US" smtClean="0"/>
              <a:t>7</a:t>
            </a:fld>
            <a:endParaRPr lang="en-US"/>
          </a:p>
        </p:txBody>
      </p:sp>
    </p:spTree>
    <p:extLst>
      <p:ext uri="{BB962C8B-B14F-4D97-AF65-F5344CB8AC3E}">
        <p14:creationId xmlns:p14="http://schemas.microsoft.com/office/powerpoint/2010/main" val="2824676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a:xfrm>
            <a:off x="609600" y="274638"/>
            <a:ext cx="10972800" cy="745270"/>
          </a:xfrm>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idx="1"/>
          </p:nvPr>
        </p:nvSpPr>
        <p:spPr>
          <a:xfrm>
            <a:off x="609600" y="1310054"/>
            <a:ext cx="10828020" cy="3886200"/>
          </a:xfrm>
        </p:spPr>
        <p:txBody>
          <a:bodyPr/>
          <a:lstStyle/>
          <a:p>
            <a:r>
              <a:rPr lang="en-US" sz="2400" dirty="0"/>
              <a:t>Defined as the “basin outflow resulting from </a:t>
            </a:r>
            <a:r>
              <a:rPr lang="en-US" sz="2400" u="sng" dirty="0"/>
              <a:t>1.0 inch </a:t>
            </a:r>
            <a:r>
              <a:rPr lang="en-US" sz="2400" dirty="0"/>
              <a:t>(1.0 mm) of </a:t>
            </a:r>
            <a:r>
              <a:rPr lang="en-US" sz="2400" u="sng" dirty="0"/>
              <a:t>direct runoff</a:t>
            </a:r>
            <a:r>
              <a:rPr lang="en-US" sz="2400" dirty="0"/>
              <a:t> generated uniformly over the drainage area at a uniform rainfall rate during a specified period of rainfall duration.” (Sherman, 1932)</a:t>
            </a:r>
          </a:p>
          <a:p>
            <a:r>
              <a:rPr lang="en-US" sz="2400" dirty="0"/>
              <a:t>Often used for “lumped” parameter modeling</a:t>
            </a:r>
          </a:p>
          <a:p>
            <a:r>
              <a:rPr lang="en-US" sz="2400" dirty="0"/>
              <a:t>User Specified Unit Hydrograph, User-Specified S-Graph, Clark and </a:t>
            </a:r>
            <a:r>
              <a:rPr lang="en-US" sz="2400" dirty="0" err="1"/>
              <a:t>ModClark</a:t>
            </a:r>
            <a:r>
              <a:rPr lang="en-US" sz="2400" dirty="0"/>
              <a:t>, SCS, and Snyder’s </a:t>
            </a:r>
          </a:p>
          <a:p>
            <a:endParaRPr lang="en-US" sz="2400" dirty="0"/>
          </a:p>
        </p:txBody>
      </p:sp>
      <p:pic>
        <p:nvPicPr>
          <p:cNvPr id="4" name="Picture 3">
            <a:extLst>
              <a:ext uri="{FF2B5EF4-FFF2-40B4-BE49-F238E27FC236}">
                <a16:creationId xmlns:a16="http://schemas.microsoft.com/office/drawing/2014/main" id="{0EFBD9F8-B8F4-4DF7-BA60-87B709A76500}"/>
              </a:ext>
            </a:extLst>
          </p:cNvPr>
          <p:cNvPicPr>
            <a:picLocks noChangeAspect="1"/>
          </p:cNvPicPr>
          <p:nvPr/>
        </p:nvPicPr>
        <p:blipFill>
          <a:blip r:embed="rId3"/>
          <a:stretch>
            <a:fillRect/>
          </a:stretch>
        </p:blipFill>
        <p:spPr>
          <a:xfrm>
            <a:off x="6521743" y="3429000"/>
            <a:ext cx="4382477" cy="3292476"/>
          </a:xfrm>
          <a:prstGeom prst="rect">
            <a:avLst/>
          </a:prstGeom>
        </p:spPr>
      </p:pic>
      <p:sp>
        <p:nvSpPr>
          <p:cNvPr id="5" name="Slide Number Placeholder 4">
            <a:extLst>
              <a:ext uri="{FF2B5EF4-FFF2-40B4-BE49-F238E27FC236}">
                <a16:creationId xmlns:a16="http://schemas.microsoft.com/office/drawing/2014/main" id="{B617EAE3-2A3E-4B81-A3E8-9C269E25B3DA}"/>
              </a:ext>
            </a:extLst>
          </p:cNvPr>
          <p:cNvSpPr>
            <a:spLocks noGrp="1"/>
          </p:cNvSpPr>
          <p:nvPr>
            <p:ph type="sldNum" sz="quarter" idx="12"/>
          </p:nvPr>
        </p:nvSpPr>
        <p:spPr/>
        <p:txBody>
          <a:bodyPr/>
          <a:lstStyle/>
          <a:p>
            <a:fld id="{6C33E457-D750-420C-9EDA-9A4D186C6B3A}" type="slidenum">
              <a:rPr lang="en-US" smtClean="0"/>
              <a:t>8</a:t>
            </a:fld>
            <a:endParaRPr lang="en-US"/>
          </a:p>
        </p:txBody>
      </p:sp>
    </p:spTree>
    <p:extLst>
      <p:ext uri="{BB962C8B-B14F-4D97-AF65-F5344CB8AC3E}">
        <p14:creationId xmlns:p14="http://schemas.microsoft.com/office/powerpoint/2010/main" val="4288745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DAE2-807C-4A31-BE25-ED6822480204}"/>
              </a:ext>
            </a:extLst>
          </p:cNvPr>
          <p:cNvSpPr>
            <a:spLocks noGrp="1"/>
          </p:cNvSpPr>
          <p:nvPr>
            <p:ph type="title"/>
          </p:nvPr>
        </p:nvSpPr>
        <p:spPr>
          <a:xfrm>
            <a:off x="609600" y="274638"/>
            <a:ext cx="10972800" cy="789231"/>
          </a:xfrm>
        </p:spPr>
        <p:txBody>
          <a:bodyPr/>
          <a:lstStyle/>
          <a:p>
            <a:r>
              <a:rPr lang="en-US" dirty="0"/>
              <a:t>Kinematic Wave</a:t>
            </a:r>
          </a:p>
        </p:txBody>
      </p:sp>
      <p:sp>
        <p:nvSpPr>
          <p:cNvPr id="3" name="Content Placeholder 2">
            <a:extLst>
              <a:ext uri="{FF2B5EF4-FFF2-40B4-BE49-F238E27FC236}">
                <a16:creationId xmlns:a16="http://schemas.microsoft.com/office/drawing/2014/main" id="{3E060319-456B-4FB1-B97E-F907F6183843}"/>
              </a:ext>
            </a:extLst>
          </p:cNvPr>
          <p:cNvSpPr>
            <a:spLocks noGrp="1"/>
          </p:cNvSpPr>
          <p:nvPr>
            <p:ph idx="1"/>
          </p:nvPr>
        </p:nvSpPr>
        <p:spPr>
          <a:xfrm>
            <a:off x="156673" y="1469993"/>
            <a:ext cx="7495318" cy="3886200"/>
          </a:xfrm>
        </p:spPr>
        <p:txBody>
          <a:bodyPr/>
          <a:lstStyle/>
          <a:p>
            <a:r>
              <a:rPr lang="en-US" sz="2800" dirty="0"/>
              <a:t>Conceptual model using 1 or 2 planes</a:t>
            </a:r>
          </a:p>
          <a:p>
            <a:pPr lvl="1"/>
            <a:r>
              <a:rPr lang="en-US" dirty="0"/>
              <a:t>Sub-collector, collector, and channel</a:t>
            </a:r>
          </a:p>
          <a:p>
            <a:r>
              <a:rPr lang="en-US" sz="2800" dirty="0"/>
              <a:t>momentum and continuity equation </a:t>
            </a:r>
          </a:p>
          <a:p>
            <a:pPr lvl="1"/>
            <a:r>
              <a:rPr lang="en-US" dirty="0"/>
              <a:t>Unsteady, uniform flow</a:t>
            </a:r>
          </a:p>
          <a:p>
            <a:r>
              <a:rPr lang="en-US" sz="2800" dirty="0"/>
              <a:t>Primarily designed for representing urban regions</a:t>
            </a:r>
          </a:p>
        </p:txBody>
      </p:sp>
      <p:pic>
        <p:nvPicPr>
          <p:cNvPr id="1026" name="Picture 2" descr=" ">
            <a:extLst>
              <a:ext uri="{FF2B5EF4-FFF2-40B4-BE49-F238E27FC236}">
                <a16:creationId xmlns:a16="http://schemas.microsoft.com/office/drawing/2014/main" id="{38365DCB-1366-46D0-A1E2-A97C6D3F73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691" y="4339924"/>
            <a:ext cx="4487733" cy="219898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DAEC03-6DAC-4E01-9B24-B0991076A0C9}"/>
              </a:ext>
            </a:extLst>
          </p:cNvPr>
          <p:cNvSpPr/>
          <p:nvPr/>
        </p:nvSpPr>
        <p:spPr>
          <a:xfrm>
            <a:off x="380691" y="6538913"/>
            <a:ext cx="6096000" cy="261610"/>
          </a:xfrm>
          <a:prstGeom prst="rect">
            <a:avLst/>
          </a:prstGeom>
        </p:spPr>
        <p:txBody>
          <a:bodyPr>
            <a:spAutoFit/>
          </a:bodyPr>
          <a:lstStyle/>
          <a:p>
            <a:r>
              <a:rPr lang="en-US" sz="1050" dirty="0"/>
              <a:t>http://ponce.sdsu.edu/the_kinematic_wave_controversy.html</a:t>
            </a:r>
          </a:p>
        </p:txBody>
      </p:sp>
      <p:pic>
        <p:nvPicPr>
          <p:cNvPr id="6" name="Picture 5">
            <a:extLst>
              <a:ext uri="{FF2B5EF4-FFF2-40B4-BE49-F238E27FC236}">
                <a16:creationId xmlns:a16="http://schemas.microsoft.com/office/drawing/2014/main" id="{224AF37A-E34D-431F-9C6B-48A56C45D334}"/>
              </a:ext>
            </a:extLst>
          </p:cNvPr>
          <p:cNvPicPr>
            <a:picLocks noChangeAspect="1"/>
          </p:cNvPicPr>
          <p:nvPr/>
        </p:nvPicPr>
        <p:blipFill>
          <a:blip r:embed="rId4"/>
          <a:stretch>
            <a:fillRect/>
          </a:stretch>
        </p:blipFill>
        <p:spPr>
          <a:xfrm>
            <a:off x="6621711" y="862532"/>
            <a:ext cx="5189598" cy="4276027"/>
          </a:xfrm>
          <a:prstGeom prst="rect">
            <a:avLst/>
          </a:prstGeom>
        </p:spPr>
      </p:pic>
      <p:sp>
        <p:nvSpPr>
          <p:cNvPr id="4" name="Slide Number Placeholder 3">
            <a:extLst>
              <a:ext uri="{FF2B5EF4-FFF2-40B4-BE49-F238E27FC236}">
                <a16:creationId xmlns:a16="http://schemas.microsoft.com/office/drawing/2014/main" id="{513B26AA-BD03-4D73-8CD7-979F06AAEF98}"/>
              </a:ext>
            </a:extLst>
          </p:cNvPr>
          <p:cNvSpPr>
            <a:spLocks noGrp="1"/>
          </p:cNvSpPr>
          <p:nvPr>
            <p:ph type="sldNum" sz="quarter" idx="12"/>
          </p:nvPr>
        </p:nvSpPr>
        <p:spPr/>
        <p:txBody>
          <a:bodyPr/>
          <a:lstStyle/>
          <a:p>
            <a:fld id="{6C33E457-D750-420C-9EDA-9A4D186C6B3A}" type="slidenum">
              <a:rPr lang="en-US" smtClean="0"/>
              <a:t>9</a:t>
            </a:fld>
            <a:endParaRPr lang="en-US"/>
          </a:p>
        </p:txBody>
      </p:sp>
    </p:spTree>
    <p:extLst>
      <p:ext uri="{BB962C8B-B14F-4D97-AF65-F5344CB8AC3E}">
        <p14:creationId xmlns:p14="http://schemas.microsoft.com/office/powerpoint/2010/main" val="3991703161"/>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109204BF-361B-4655-8FC0-3AD669F404B2}" vid="{DD71D5AE-FF06-482E-BE33-71ED3967F31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75faeaeb-9648-4078-8833-6667cc77c12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B35D9B2D8BC23439A42548586E111E5" ma:contentTypeVersion="8" ma:contentTypeDescription="Create a new document." ma:contentTypeScope="" ma:versionID="e35ed11a4e2d1f126935b376f6ab84cb">
  <xsd:schema xmlns:xsd="http://www.w3.org/2001/XMLSchema" xmlns:xs="http://www.w3.org/2001/XMLSchema" xmlns:p="http://schemas.microsoft.com/office/2006/metadata/properties" xmlns:ns3="75faeaeb-9648-4078-8833-6667cc77c122" xmlns:ns4="100d0c95-168f-48fe-8be4-ebcea0ff7913" targetNamespace="http://schemas.microsoft.com/office/2006/metadata/properties" ma:root="true" ma:fieldsID="736132ea3a784dd36408bc5e87b3837b" ns3:_="" ns4:_="">
    <xsd:import namespace="75faeaeb-9648-4078-8833-6667cc77c122"/>
    <xsd:import namespace="100d0c95-168f-48fe-8be4-ebcea0ff791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ObjectDetectorVersions" minOccurs="0"/>
                <xsd:element ref="ns3:_activity"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faeaeb-9648-4078-8833-6667cc77c1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_activity" ma:index="14"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0d0c95-168f-48fe-8be4-ebcea0ff79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53D39AB-4B64-4EB0-BDED-5D862EFAEA74}">
  <ds:schemaRefs>
    <ds:schemaRef ds:uri="http://schemas.openxmlformats.org/package/2006/metadata/core-properties"/>
    <ds:schemaRef ds:uri="http://schemas.microsoft.com/office/2006/metadata/properties"/>
    <ds:schemaRef ds:uri="http://purl.org/dc/elements/1.1/"/>
    <ds:schemaRef ds:uri="http://purl.org/dc/dcmitype/"/>
    <ds:schemaRef ds:uri="http://schemas.microsoft.com/office/infopath/2007/PartnerControls"/>
    <ds:schemaRef ds:uri="100d0c95-168f-48fe-8be4-ebcea0ff7913"/>
    <ds:schemaRef ds:uri="http://schemas.microsoft.com/office/2006/documentManagement/types"/>
    <ds:schemaRef ds:uri="75faeaeb-9648-4078-8833-6667cc77c122"/>
    <ds:schemaRef ds:uri="http://www.w3.org/XML/1998/namespace"/>
    <ds:schemaRef ds:uri="http://purl.org/dc/terms/"/>
  </ds:schemaRefs>
</ds:datastoreItem>
</file>

<file path=customXml/itemProps2.xml><?xml version="1.0" encoding="utf-8"?>
<ds:datastoreItem xmlns:ds="http://schemas.openxmlformats.org/officeDocument/2006/customXml" ds:itemID="{4355F52C-3364-4BB2-9C87-13278F4A7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faeaeb-9648-4078-8833-6667cc77c122"/>
    <ds:schemaRef ds:uri="100d0c95-168f-48fe-8be4-ebcea0ff79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7E4530-CEC1-4488-974A-A816056A50E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3743</TotalTime>
  <Words>7119</Words>
  <Application>Microsoft Office PowerPoint</Application>
  <PresentationFormat>Widescreen</PresentationFormat>
  <Paragraphs>417</Paragraphs>
  <Slides>46</Slides>
  <Notes>43</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3</vt:i4>
      </vt:variant>
      <vt:variant>
        <vt:lpstr>Slide Titles</vt:lpstr>
      </vt:variant>
      <vt:variant>
        <vt:i4>46</vt:i4>
      </vt:variant>
    </vt:vector>
  </HeadingPairs>
  <TitlesOfParts>
    <vt:vector size="60" baseType="lpstr">
      <vt:lpstr>Arial</vt:lpstr>
      <vt:lpstr>Calibri</vt:lpstr>
      <vt:lpstr>Calibri Light</vt:lpstr>
      <vt:lpstr>Cambria Math</vt:lpstr>
      <vt:lpstr>Times New Roman</vt:lpstr>
      <vt:lpstr>Wingdings</vt:lpstr>
      <vt:lpstr>Wingdings 3</vt:lpstr>
      <vt:lpstr>Theme1</vt:lpstr>
      <vt:lpstr>1_Custom Design</vt:lpstr>
      <vt:lpstr>Custom Design</vt:lpstr>
      <vt:lpstr>Content Templates</vt:lpstr>
      <vt:lpstr>Document</vt:lpstr>
      <vt:lpstr>Worksheet</vt:lpstr>
      <vt:lpstr>VISIO</vt:lpstr>
      <vt:lpstr>Rainfall-Runoff Modeling Surface Runoff in HEC-HMS   </vt:lpstr>
      <vt:lpstr>Agenda</vt:lpstr>
      <vt:lpstr>HEC-HMS Surface Runoff  Transform Methods Introduction </vt:lpstr>
      <vt:lpstr>PowerPoint Presentation</vt:lpstr>
      <vt:lpstr>Excess Precipitation Transformation </vt:lpstr>
      <vt:lpstr>Hydrograph - Illustrated</vt:lpstr>
      <vt:lpstr>Surface Transform Methods in HMS</vt:lpstr>
      <vt:lpstr>Unit Hydrograph</vt:lpstr>
      <vt:lpstr>Kinematic Wave</vt:lpstr>
      <vt:lpstr>PowerPoint Presentation</vt:lpstr>
      <vt:lpstr>2D Diffusion Wave</vt:lpstr>
      <vt:lpstr>HEC-HMS Surface Runoff  Unit Hydrograph Derivation </vt:lpstr>
      <vt:lpstr>Unit Hydrograph</vt:lpstr>
      <vt:lpstr>Unit Hydrograph Assumptions</vt:lpstr>
      <vt:lpstr>UH - Limitations</vt:lpstr>
      <vt:lpstr>Unit Hydrograph – Derivation Example</vt:lpstr>
      <vt:lpstr>Unit Hydrograph - Derived</vt:lpstr>
      <vt:lpstr>Unit Hydrograph - Derived</vt:lpstr>
      <vt:lpstr>Unit Hydrograph - Derived</vt:lpstr>
      <vt:lpstr>Unit Hydrograph - Derived</vt:lpstr>
      <vt:lpstr>Unit Hydrograph – Derivation Example</vt:lpstr>
      <vt:lpstr>Unit Hydrograph – Derivation Example</vt:lpstr>
      <vt:lpstr>Unit Hydrograph – Convolution Example</vt:lpstr>
      <vt:lpstr>Unit Hydrograph – Changing Duration</vt:lpstr>
      <vt:lpstr>Unit Hydrograph in HEC-HMS</vt:lpstr>
      <vt:lpstr>HEC-HMS Surface Runoff   Synthetic Unit Hydrographs – Clark Unit Hydrograph</vt:lpstr>
      <vt:lpstr>Synthetic Unit Hydrograph</vt:lpstr>
      <vt:lpstr>Clark Unit Hydrograph Theory</vt:lpstr>
      <vt:lpstr>PowerPoint Presentation</vt:lpstr>
      <vt:lpstr>Clark Time of Concentration</vt:lpstr>
      <vt:lpstr>Clark UH – Time-Area Relationship</vt:lpstr>
      <vt:lpstr>Clark UH Linear Reservoir</vt:lpstr>
      <vt:lpstr>Clark UH – Linear Reservoir</vt:lpstr>
      <vt:lpstr>ModClark UH - Illustrated</vt:lpstr>
      <vt:lpstr>Clark UH - Implementation in HEC-HMS</vt:lpstr>
      <vt:lpstr>Clark UH – Adjusting Tc</vt:lpstr>
      <vt:lpstr>Clark UH – Adjusting R</vt:lpstr>
      <vt:lpstr>HEC-HMS Surface Runoff  Synthetic Unit Hydrographs – SCS Unit Hydrograph</vt:lpstr>
      <vt:lpstr>SCS </vt:lpstr>
      <vt:lpstr>SCS UH – Illustrated</vt:lpstr>
      <vt:lpstr>PowerPoint Presentation</vt:lpstr>
      <vt:lpstr>SCS UH – Equations</vt:lpstr>
      <vt:lpstr>SCS UH - Implementation in HEC-HMS</vt:lpstr>
      <vt:lpstr>SCS UH – Adjusting Peak Rate Factor</vt:lpstr>
      <vt:lpstr>SCS UH – Adjusting Lag Time</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 David CIV USARMY CEIWR-HEC (USA)</dc:creator>
  <cp:lastModifiedBy>Ho, David CIV USARMY CEIWR (USA)</cp:lastModifiedBy>
  <cp:revision>102</cp:revision>
  <dcterms:created xsi:type="dcterms:W3CDTF">2020-12-31T17:03:58Z</dcterms:created>
  <dcterms:modified xsi:type="dcterms:W3CDTF">2024-08-07T13:36:43Z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0x0101005B35D9B2D8BC23439A42548586E111E5</vt:lpwstr>
  </property>
</Properties>
</file>