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sldIdLst>
    <p:sldId id="256" r:id="rId2"/>
    <p:sldId id="552" r:id="rId3"/>
    <p:sldId id="520" r:id="rId4"/>
    <p:sldId id="270" r:id="rId5"/>
    <p:sldId id="269" r:id="rId6"/>
    <p:sldId id="554" r:id="rId7"/>
    <p:sldId id="555" r:id="rId8"/>
    <p:sldId id="526" r:id="rId9"/>
    <p:sldId id="267" r:id="rId10"/>
    <p:sldId id="268" r:id="rId11"/>
    <p:sldId id="556" r:id="rId12"/>
    <p:sldId id="521" r:id="rId13"/>
    <p:sldId id="531" r:id="rId14"/>
    <p:sldId id="528" r:id="rId15"/>
    <p:sldId id="529" r:id="rId16"/>
    <p:sldId id="557" r:id="rId17"/>
    <p:sldId id="396" r:id="rId18"/>
    <p:sldId id="558" r:id="rId19"/>
    <p:sldId id="559" r:id="rId20"/>
    <p:sldId id="522" r:id="rId21"/>
    <p:sldId id="365" r:id="rId22"/>
    <p:sldId id="368" r:id="rId23"/>
    <p:sldId id="369" r:id="rId24"/>
    <p:sldId id="370" r:id="rId25"/>
    <p:sldId id="371" r:id="rId26"/>
    <p:sldId id="372" r:id="rId27"/>
    <p:sldId id="373" r:id="rId28"/>
    <p:sldId id="374" r:id="rId29"/>
    <p:sldId id="367" r:id="rId30"/>
    <p:sldId id="538" r:id="rId31"/>
    <p:sldId id="390" r:id="rId32"/>
    <p:sldId id="401" r:id="rId33"/>
    <p:sldId id="392" r:id="rId34"/>
    <p:sldId id="393" r:id="rId35"/>
    <p:sldId id="394" r:id="rId36"/>
    <p:sldId id="397" r:id="rId37"/>
    <p:sldId id="398" r:id="rId38"/>
    <p:sldId id="399" r:id="rId39"/>
    <p:sldId id="402" r:id="rId40"/>
    <p:sldId id="403" r:id="rId41"/>
    <p:sldId id="539" r:id="rId42"/>
    <p:sldId id="541" r:id="rId43"/>
    <p:sldId id="542" r:id="rId44"/>
    <p:sldId id="408" r:id="rId45"/>
    <p:sldId id="543" r:id="rId46"/>
    <p:sldId id="304" r:id="rId47"/>
    <p:sldId id="404" r:id="rId48"/>
    <p:sldId id="407" r:id="rId49"/>
    <p:sldId id="385" r:id="rId50"/>
    <p:sldId id="540" r:id="rId51"/>
    <p:sldId id="544" r:id="rId52"/>
    <p:sldId id="562" r:id="rId53"/>
    <p:sldId id="561" r:id="rId54"/>
    <p:sldId id="388" r:id="rId55"/>
    <p:sldId id="400" r:id="rId56"/>
    <p:sldId id="391" r:id="rId57"/>
    <p:sldId id="548" r:id="rId58"/>
    <p:sldId id="549" r:id="rId59"/>
    <p:sldId id="550" r:id="rId60"/>
    <p:sldId id="551" r:id="rId61"/>
    <p:sldId id="523" r:id="rId62"/>
    <p:sldId id="360" r:id="rId63"/>
    <p:sldId id="560" r:id="rId64"/>
    <p:sldId id="271" r:id="rId65"/>
    <p:sldId id="545"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2"/>
          </p14:sldIdLst>
        </p14:section>
        <p14:section name="Meteorologic Model Overview" id="{DA5FD4DC-F76C-470D-9561-13B41B4722C4}">
          <p14:sldIdLst>
            <p14:sldId id="520"/>
            <p14:sldId id="270"/>
            <p14:sldId id="269"/>
            <p14:sldId id="554"/>
            <p14:sldId id="555"/>
            <p14:sldId id="526"/>
            <p14:sldId id="267"/>
            <p14:sldId id="268"/>
            <p14:sldId id="556"/>
          </p14:sldIdLst>
        </p14:section>
        <p14:section name="Precipitation Methods" id="{ABCA55ED-67FB-41F9-9C8F-DA16ADFB2AE3}">
          <p14:sldIdLst>
            <p14:sldId id="521"/>
            <p14:sldId id="531"/>
            <p14:sldId id="528"/>
            <p14:sldId id="529"/>
            <p14:sldId id="557"/>
            <p14:sldId id="396"/>
            <p14:sldId id="558"/>
            <p14:sldId id="559"/>
          </p14:sldIdLst>
        </p14:section>
        <p14:section name="Gage Weights" id="{22957A0C-4DD6-40A3-8690-3CF12F510EED}">
          <p14:sldIdLst>
            <p14:sldId id="522"/>
            <p14:sldId id="365"/>
            <p14:sldId id="368"/>
            <p14:sldId id="369"/>
            <p14:sldId id="370"/>
            <p14:sldId id="371"/>
            <p14:sldId id="372"/>
            <p14:sldId id="373"/>
            <p14:sldId id="374"/>
            <p14:sldId id="367"/>
          </p14:sldIdLst>
        </p14:section>
        <p14:section name="Gridded Precipitation" id="{2D08F499-86D2-4AC9-8620-BD2E0410BE1E}">
          <p14:sldIdLst>
            <p14:sldId id="538"/>
            <p14:sldId id="390"/>
            <p14:sldId id="401"/>
            <p14:sldId id="392"/>
            <p14:sldId id="393"/>
            <p14:sldId id="394"/>
            <p14:sldId id="397"/>
            <p14:sldId id="398"/>
            <p14:sldId id="399"/>
            <p14:sldId id="402"/>
            <p14:sldId id="403"/>
          </p14:sldIdLst>
        </p14:section>
        <p14:section name="Evapotranspiration" id="{A1CEA806-3323-4136-A3A9-BC0E369F15A7}">
          <p14:sldIdLst>
            <p14:sldId id="539"/>
            <p14:sldId id="541"/>
            <p14:sldId id="542"/>
            <p14:sldId id="408"/>
            <p14:sldId id="543"/>
            <p14:sldId id="304"/>
            <p14:sldId id="404"/>
            <p14:sldId id="407"/>
            <p14:sldId id="385"/>
          </p14:sldIdLst>
        </p14:section>
        <p14:section name="Snow Modeling" id="{B8EDED16-0F35-4788-B85E-87969F5DD3AD}">
          <p14:sldIdLst>
            <p14:sldId id="540"/>
            <p14:sldId id="544"/>
            <p14:sldId id="562"/>
            <p14:sldId id="561"/>
            <p14:sldId id="388"/>
            <p14:sldId id="400"/>
            <p14:sldId id="391"/>
            <p14:sldId id="548"/>
            <p14:sldId id="549"/>
            <p14:sldId id="550"/>
            <p14:sldId id="551"/>
          </p14:sldIdLst>
        </p14:section>
        <p14:section name="End" id="{258E53FE-84AD-41A8-93C5-CC726940558B}">
          <p14:sldIdLst>
            <p14:sldId id="523"/>
            <p14:sldId id="360"/>
            <p14:sldId id="560"/>
            <p14:sldId id="271"/>
            <p14:sldId id="54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6551" autoAdjust="0"/>
  </p:normalViewPr>
  <p:slideViewPr>
    <p:cSldViewPr snapToGrid="0">
      <p:cViewPr varScale="1">
        <p:scale>
          <a:sx n="124" d="100"/>
          <a:sy n="124" d="100"/>
        </p:scale>
        <p:origin x="132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8/2/2024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2544223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subbasin elements in your basin model, you will be required to choose a precipitation method in order to run the model. It can be selected in the meteorologic model component editor.</a:t>
            </a:r>
          </a:p>
          <a:p>
            <a:endParaRPr lang="en-US" dirty="0"/>
          </a:p>
          <a:p>
            <a:r>
              <a:rPr lang="en-US" dirty="0"/>
              <a:t>Let’s take a look at the most important precipitation methods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394463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categories of precipitation methods in the HEC-HMS meteorologic model. HMS doesn’t label the methods with these categories, but it’s valuable to know which methods are related and what they are intended for.</a:t>
            </a:r>
          </a:p>
          <a:p>
            <a:endParaRPr lang="en-US" dirty="0"/>
          </a:p>
          <a:p>
            <a:r>
              <a:rPr lang="en-US" dirty="0"/>
              <a:t>Historical storm methods help you create precipitation boundary conditions for a storm or a period of time that has already occurred, so that you can simulate the hydrology for some time in the past. They may also be used creatively to model future forecasted conditions or other hypotheticals, but their primary purpose is representing past precipitation.</a:t>
            </a:r>
          </a:p>
          <a:p>
            <a:endParaRPr lang="en-US" dirty="0"/>
          </a:p>
          <a:p>
            <a:r>
              <a:rPr lang="en-US" dirty="0"/>
              <a:t>When you are designing something, performing a risk analysis, or doing any other kind of hydrologic analysis that makes many simplifying assumptions about the behavior of precipitation in space or time, hypothetical storm methods are the precipitation methods to use. These are also sometimes called design storms, or synthetic storms, but the idea is that they do not represent a specific storm event that has occurred. Instead, it is a generalization of storm behavior that allows the user to specify something interesting for design or analysis purposes.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284022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storm methods are means for providing precipitation boundary conditions to a basin model in a way that it reasonably represents an event that occurred in the past. Historical events are unique like fingerprints or snowflakes, varying in precipitation depth, temporal and spatial pattern, and so on. These methods intend to capture the things that make an event unique.</a:t>
            </a:r>
          </a:p>
          <a:p>
            <a:endParaRPr lang="en-US" dirty="0"/>
          </a:p>
          <a:p>
            <a:r>
              <a:rPr lang="en-US" dirty="0"/>
              <a:t>When you are calibrating a hydrologic model so that it represents a real watershed, use of a historical storm method is necessary. You need to represent the input precipitation as well as you can in order to isolate the uncertainty in the model to just the hydrologic parameters.</a:t>
            </a:r>
          </a:p>
          <a:p>
            <a:endParaRPr lang="en-US" dirty="0"/>
          </a:p>
          <a:p>
            <a:endParaRPr lang="en-US" dirty="0"/>
          </a:p>
          <a:p>
            <a:r>
              <a:rPr lang="en-US" dirty="0"/>
              <a:t>These are listed in the order HMS shows them. The first two we will cover in more detail later in the presentation.</a:t>
            </a:r>
          </a:p>
          <a:p>
            <a:endParaRPr lang="en-US" dirty="0"/>
          </a:p>
          <a:p>
            <a:r>
              <a:rPr lang="en-US" dirty="0"/>
              <a:t>Gage weights is a method for combining information from multiple precipitation gages and can vary the combination of gages for each subbasin in the model.</a:t>
            </a:r>
          </a:p>
          <a:p>
            <a:r>
              <a:rPr lang="en-US" dirty="0"/>
              <a:t>The controls for the gage weights method are at the subbasin level, since each subbasin has its own combination of gages that you can set. The selections tab lets you choose which of the precipitation gages to use for the selected subbasin. The weights tab lets you set the depth weight and time weight for each gage.</a:t>
            </a:r>
          </a:p>
          <a:p>
            <a:endParaRPr lang="en-US" dirty="0"/>
          </a:p>
          <a:p>
            <a:r>
              <a:rPr lang="en-US" dirty="0"/>
              <a:t>You would use this method when you have gage data scattered across your watershed, and you want control over how each one is used to estimate the volume and timing of precipitation for each subbasin.</a:t>
            </a:r>
          </a:p>
          <a:p>
            <a:endParaRPr lang="en-US" dirty="0"/>
          </a:p>
          <a:p>
            <a:r>
              <a:rPr lang="en-US" dirty="0"/>
              <a:t>The controls for gridded precipitation are very simple – choose a precipitation </a:t>
            </a:r>
            <a:r>
              <a:rPr lang="en-US" dirty="0" err="1"/>
              <a:t>gridset</a:t>
            </a:r>
            <a:r>
              <a:rPr lang="en-US" dirty="0"/>
              <a:t>. If there are time zone issues (for example your observed flow data and precipitation data are in different time zones) you can shift the precipitation grid times by whole hours.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gridded precipitation method is very simple to set up, because most of the hard work is handled by the data itself. These grids are at a regular time interval, so that controls any temporal patterning. The grids themselves contain spatial patterns. The data are spatially-referenced, and the sub-basins know their locations if the model is georeferenced. This means that setting up the model is very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gridded precipitation data, you should use it. This is the method we recommend today.</a:t>
            </a:r>
          </a:p>
          <a:p>
            <a:endParaRPr lang="en-US" dirty="0"/>
          </a:p>
          <a:p>
            <a:endParaRPr lang="en-US" dirty="0"/>
          </a:p>
          <a:p>
            <a:r>
              <a:rPr lang="en-US" dirty="0"/>
              <a:t>Gridded precipitation is just what the name says: a way to use gridded precipitation products as a boundary condition.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942227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Interpolated precipitation is a generalized framework for interpolating precipitation gages to a grid</a:t>
            </a:r>
          </a:p>
          <a:p>
            <a:endParaRPr lang="en-US" dirty="0"/>
          </a:p>
          <a:p>
            <a:r>
              <a:rPr lang="en-US" dirty="0"/>
              <a:t>Who has used </a:t>
            </a:r>
            <a:r>
              <a:rPr lang="en-US" dirty="0" err="1"/>
              <a:t>GageInterp</a:t>
            </a:r>
            <a:r>
              <a:rPr lang="en-US" dirty="0"/>
              <a:t> program?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642611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creating precipitation grids from observed gage data, the </a:t>
            </a:r>
            <a:r>
              <a:rPr lang="en-US" b="0" dirty="0" err="1"/>
              <a:t>gageInterp</a:t>
            </a:r>
            <a:r>
              <a:rPr lang="en-US" b="0" dirty="0"/>
              <a:t> program is useful.</a:t>
            </a:r>
          </a:p>
          <a:p>
            <a:r>
              <a:rPr lang="en-US" b="0" dirty="0" err="1"/>
              <a:t>gageInterp</a:t>
            </a:r>
            <a:r>
              <a:rPr lang="en-US" b="0" dirty="0"/>
              <a:t> takes point values, like those from precipitation gages, and creates grids by interpolation. </a:t>
            </a:r>
            <a:r>
              <a:rPr lang="en-US" b="0" dirty="0" err="1"/>
              <a:t>GageInterp</a:t>
            </a:r>
            <a:r>
              <a:rPr lang="en-US" b="0" dirty="0"/>
              <a:t> estimates the value at each grid cell by calculating a weighted average of all gages located within a certain distance. The weights are computed by taking a simple average or using distance to gages. The figures on this slide show two examples of distance being used to compute a weight. The figure on the left was computed by giving more weight to the closest gage. 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70513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use Interpolated Precipitation.  </a:t>
            </a:r>
          </a:p>
          <a:p>
            <a:endParaRPr lang="en-US" dirty="0"/>
          </a:p>
          <a:p>
            <a:r>
              <a:rPr lang="en-US" dirty="0"/>
              <a:t>Inverse distance is also a method for combining information from multiple precipitation gages using inverse distance interpolation.</a:t>
            </a:r>
          </a:p>
          <a:p>
            <a:endParaRPr lang="en-US" dirty="0"/>
          </a:p>
          <a:p>
            <a:r>
              <a:rPr lang="en-US" dirty="0"/>
              <a:t>Inverse distance weights the gages based on their location, which means the latitude and longitude information must be specified.</a:t>
            </a:r>
          </a:p>
          <a:p>
            <a:endParaRPr lang="en-US" dirty="0"/>
          </a:p>
          <a:p>
            <a:r>
              <a:rPr lang="en-US" dirty="0"/>
              <a:t>This method can be useful when you want to take the work out of estimating how gages contribute to a basin average, and want the inverse distance routine to figure it out. It can run into challenges when dealing with averaging time patterns, so the gage weights method can be preferable.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283118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simplest method for representing rainfall.  You specify a rainfall gage you create (What type of data is precipitation time (timeseries, paired data, grid)?) and you specify for each subbasin which gage to use.  If you have a lot of subbasins, this can get cumbersome to set up.  But this is the most performant method.  A model that uses Specified Hyetograph will run really fast.  One technique I’ve done before was to compute basin average rainfall from a gridded dataset, create a specified hyetograph Met Model and insert the basin average hyetograph created from the gridded rainfall, then perform my calibration on the Specified Hyetograph.  Another use case is for forecasting. Not all forecasts are in gridded form and you may need to use a specified approach to input the data.  </a:t>
            </a:r>
          </a:p>
          <a:p>
            <a:endParaRPr lang="en-US" dirty="0"/>
          </a:p>
          <a:p>
            <a:endParaRPr lang="en-US" dirty="0"/>
          </a:p>
          <a:p>
            <a:r>
              <a:rPr lang="en-US" dirty="0"/>
              <a:t>Finally, the specified hyetograph method is a simple way to represent precipitation for each subbasin in the model. Each </a:t>
            </a:r>
            <a:r>
              <a:rPr lang="en-US" dirty="0" err="1"/>
              <a:t>subbasin</a:t>
            </a:r>
            <a:r>
              <a:rPr lang="en-US" dirty="0"/>
              <a:t> gets its own precipitation gage. This can be a “real” gage, i.e. a weather station, or you can externally compute the subbasin-averaged precipitation using another method, and feed it in this way.</a:t>
            </a:r>
          </a:p>
          <a:p>
            <a:endParaRPr lang="en-US" dirty="0"/>
          </a:p>
          <a:p>
            <a:r>
              <a:rPr lang="en-US" dirty="0"/>
              <a:t>The specified hyetograph method is very straightforward – for each subbasin, choose a precipitation gage.</a:t>
            </a:r>
          </a:p>
          <a:p>
            <a:endParaRPr lang="en-US" dirty="0"/>
          </a:p>
          <a:p>
            <a:r>
              <a:rPr lang="en-US" dirty="0"/>
              <a:t>This method is very flexible and you might use it for a number of reasons. The most common usage today is when precipitation timeseries for each subbasin are computed externally to HEC-HMS, and you want HMS to apply exactly that precipitation data. The biggest advantage is that this method is the most performant method in HMS, requiring no additional computation steps to apply precipitation to a subbasin.</a:t>
            </a:r>
          </a:p>
          <a:p>
            <a:endParaRPr lang="en-US" dirty="0"/>
          </a:p>
          <a:p>
            <a:endParaRPr lang="en-US" dirty="0"/>
          </a:p>
          <a:p>
            <a:endParaRPr lang="en-US" dirty="0"/>
          </a:p>
          <a:p>
            <a:r>
              <a:rPr lang="en-US" dirty="0"/>
              <a:t>One other application that isn’t strictly a “historic” event would be using HMS for forecasting – however, the input data is probably from a model that reasonably represents the coming precipitation, and a good model will be close to the precipitation that actually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9580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999824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2095441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520594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start discussing the meteorologic model, let’s go over a brief review of the HEC-HMS user interface.</a:t>
            </a:r>
          </a:p>
          <a:p>
            <a:endParaRPr lang="en-US" dirty="0"/>
          </a:p>
          <a:p>
            <a:r>
              <a:rPr lang="en-US" dirty="0"/>
              <a:t>The top bar of the window contains several menus. The most important menu for working with the meteorologic model is the Components menu.</a:t>
            </a:r>
          </a:p>
          <a:p>
            <a:endParaRPr lang="en-US" dirty="0"/>
          </a:p>
          <a:p>
            <a:r>
              <a:rPr lang="en-US" dirty="0"/>
              <a:t>Beneath the menu bar is a collection of toolbars. Aside from the well-known buttons on the left, these buttons and menus are mainly for working with the basin map and for viewing results.</a:t>
            </a:r>
          </a:p>
          <a:p>
            <a:endParaRPr lang="en-US" dirty="0"/>
          </a:p>
          <a:p>
            <a:r>
              <a:rPr lang="en-US" dirty="0"/>
              <a:t>The watershed explorer in the top-left contains an organized tree of all the components in the project. Components include things like basin models, meteorologic models and so on. As you add complexity to your project, the tree grows, and keeps everything organized.</a:t>
            </a:r>
          </a:p>
          <a:p>
            <a:endParaRPr lang="en-US" dirty="0"/>
          </a:p>
          <a:p>
            <a:r>
              <a:rPr lang="en-US" dirty="0"/>
              <a:t>The component editor in the bottom left lets you edit the component that you have selected in the watershed explorer. This is the most common way to change settings or parameters for components.</a:t>
            </a:r>
          </a:p>
          <a:p>
            <a:endParaRPr lang="en-US" dirty="0"/>
          </a:p>
          <a:p>
            <a:r>
              <a:rPr lang="en-US" dirty="0"/>
              <a:t>The basin map in the top right gives you a view of the basin model that you are currently working with.</a:t>
            </a:r>
          </a:p>
          <a:p>
            <a:endParaRPr lang="en-US" dirty="0"/>
          </a:p>
          <a:p>
            <a:r>
              <a:rPr lang="en-US" dirty="0"/>
              <a:t>The message console in the bottom right alerts you to what HEC-HMS is doing. It will display warnings and errors if they occur.</a:t>
            </a:r>
          </a:p>
          <a:p>
            <a:endParaRPr lang="en-US" dirty="0"/>
          </a:p>
          <a:p>
            <a:r>
              <a:rPr lang="en-US" dirty="0"/>
              <a:t>Consider hiding this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4</a:t>
            </a:fld>
            <a:endParaRPr lang="en-US"/>
          </a:p>
        </p:txBody>
      </p:sp>
    </p:spTree>
    <p:extLst>
      <p:ext uri="{BB962C8B-B14F-4D97-AF65-F5344CB8AC3E}">
        <p14:creationId xmlns:p14="http://schemas.microsoft.com/office/powerpoint/2010/main" val="16972896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456479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217971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2749785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37859971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17079622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dirty="0"/>
              <a:t>Enabling indexing adds an extra node underneath the met model, and also adds a new tab under the “precipitation gages” node that’s already there.</a:t>
            </a:r>
          </a:p>
          <a:p>
            <a:r>
              <a:rPr lang="en-US" dirty="0"/>
              <a:t>Indexing allows you to adjust gage depth averaging to account for variation in things like climatology. For example, in a mountainous area where the annual total precipitation changes quite rapidly with elevation, you may choose to use the annual total precipitation to adjust your estimate for how the depth should be applied to the subbasin. You would set the annual total precipitation for each gage in the Index column of the Time-Series Gages table, and then set the value for annual total precipitation in the Index column of the Gage Weights table. This lets you account for systematic differences in how precipitation might be recorded due to gage location. For small project areas this may not be necessary, but for larger project extents where the behavior of precipitation varies significantly, this allows you to adjust the estimated precipitation for the </a:t>
            </a:r>
            <a:r>
              <a:rPr lang="en-US" dirty="0" err="1"/>
              <a:t>subbasins</a:t>
            </a:r>
            <a:r>
              <a:rPr lang="en-US" dirty="0"/>
              <a:t>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953773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of these methods do you like most so far?  </a:t>
            </a:r>
          </a:p>
        </p:txBody>
      </p:sp>
      <p:sp>
        <p:nvSpPr>
          <p:cNvPr id="4" name="Slide Number Placeholder 3"/>
          <p:cNvSpPr>
            <a:spLocks noGrp="1"/>
          </p:cNvSpPr>
          <p:nvPr>
            <p:ph type="sldNum" sz="quarter" idx="5"/>
          </p:nvPr>
        </p:nvSpPr>
        <p:spPr/>
        <p:txBody>
          <a:bodyPr/>
          <a:lstStyle/>
          <a:p>
            <a:fld id="{47F8193A-64E6-453E-9C75-2B365D2B5D2D}" type="slidenum">
              <a:rPr lang="en-US" smtClean="0"/>
              <a:t>30</a:t>
            </a:fld>
            <a:endParaRPr lang="en-US"/>
          </a:p>
        </p:txBody>
      </p:sp>
    </p:spTree>
    <p:extLst>
      <p:ext uri="{BB962C8B-B14F-4D97-AF65-F5344CB8AC3E}">
        <p14:creationId xmlns:p14="http://schemas.microsoft.com/office/powerpoint/2010/main" val="1746596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 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err="1"/>
              <a:t>gageInterp</a:t>
            </a:r>
            <a:r>
              <a:rPr lang="en-US" b="1" dirty="0"/>
              <a:t> </a:t>
            </a:r>
            <a:r>
              <a:rPr lang="en-US" b="0" dirty="0"/>
              <a:t>tool which is a stand-alone program that creates grids by interpolation. The program takes point precipitation data (such as rain gage data) and creates a grid where the value for each cell is computed by weighting values from all gages within a specified distance. Weights can be computed using a simple average or distance.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perform a Simulation Run (90% of the time you will do this), you will see that you need a basin model, a met model, and control spec).  We will be talking about this Met Model</a:t>
            </a:r>
          </a:p>
          <a:p>
            <a:endParaRPr lang="en-US" dirty="0"/>
          </a:p>
          <a:p>
            <a:r>
              <a:rPr lang="en-US" dirty="0"/>
              <a:t>The simulation run is one type of simulation available in HEC-HMS and is the most used one. All simulation types require a basin model and a meteorologic model (the control specification is unique to the simulation run.)</a:t>
            </a:r>
          </a:p>
        </p:txBody>
      </p:sp>
      <p:sp>
        <p:nvSpPr>
          <p:cNvPr id="4" name="Slide Number Placeholder 3"/>
          <p:cNvSpPr>
            <a:spLocks noGrp="1"/>
          </p:cNvSpPr>
          <p:nvPr>
            <p:ph type="sldNum" sz="quarter" idx="5"/>
          </p:nvPr>
        </p:nvSpPr>
        <p:spPr/>
        <p:txBody>
          <a:bodyPr/>
          <a:lstStyle/>
          <a:p>
            <a:fld id="{3009109E-6BB1-40D8-AEAF-6DFB7F5AAE9E}" type="slidenum">
              <a:rPr lang="en-US" smtClean="0"/>
              <a:t>5</a:t>
            </a:fld>
            <a:endParaRPr lang="en-US"/>
          </a:p>
        </p:txBody>
      </p:sp>
    </p:spTree>
    <p:extLst>
      <p:ext uri="{BB962C8B-B14F-4D97-AF65-F5344CB8AC3E}">
        <p14:creationId xmlns:p14="http://schemas.microsoft.com/office/powerpoint/2010/main" val="32992752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35</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36</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4347546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39969664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15184712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Presentation 2 -5 minute break</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Another critical process in the meteorological methods is Evapotranspiration.  We talk more about ET in our advanced HMS class.  </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41</a:t>
            </a:fld>
            <a:endParaRPr lang="en-US"/>
          </a:p>
        </p:txBody>
      </p:sp>
    </p:spTree>
    <p:extLst>
      <p:ext uri="{BB962C8B-B14F-4D97-AF65-F5344CB8AC3E}">
        <p14:creationId xmlns:p14="http://schemas.microsoft.com/office/powerpoint/2010/main" val="17371887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 is comprised of transpiration from plants and evaporation from the surface.  These processes are interrelated and so they are often just combined at ET. </a:t>
            </a:r>
          </a:p>
          <a:p>
            <a:r>
              <a:rPr lang="en-US" dirty="0"/>
              <a:t>This is a critical process if you are performing continuous simulation modeling.  Continuous simulation just means you are simulating a longer period of time, starting from about a week to decades.  </a:t>
            </a:r>
          </a:p>
          <a:p>
            <a:endParaRPr lang="en-US" dirty="0"/>
          </a:p>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D1D5DB"/>
                </a:solidFill>
                <a:effectLst/>
                <a:latin typeface="Söhne"/>
              </a:rPr>
              <a:t>The potential evapotranspiration (PET) represents the amount of water that would evaporate and transpire under ideal conditions given the available energy and moisture in the environment. </a:t>
            </a:r>
            <a:endParaRPr lang="en-US" dirty="0"/>
          </a:p>
          <a:p>
            <a:endParaRPr lang="en-US" dirty="0"/>
          </a:p>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 Model has to do with the sky, the atmosphere.  Water can only enter the system in two ways in HMS: through a hydrologic element that produces discharge (e.g. source elements) or through the atmosphere.  Its how we get rainfall into our basin.  </a:t>
            </a:r>
          </a:p>
          <a:p>
            <a:endParaRPr lang="en-US" dirty="0"/>
          </a:p>
          <a:p>
            <a:r>
              <a:rPr lang="en-US" dirty="0"/>
              <a:t>The name is deliberate. The met model is more than just a set of data. It contains several models for representing atmospheric processes. However, it is not an atmospheric model in the vein of a weather forecast model or </a:t>
            </a:r>
            <a:r>
              <a:rPr lang="en-US" dirty="0" err="1"/>
              <a:t>GCM</a:t>
            </a:r>
            <a:r>
              <a:rPr lang="en-US" dirty="0"/>
              <a:t>. For example, there are precipitation methods that take precipitation gages as inputs and compute area averages from them in a couple of different ways. There are methods for computing potential evapotranspiration from atmospheric data. The met model controls simulation of snow accumulation and melt. And so on.</a:t>
            </a:r>
          </a:p>
        </p:txBody>
      </p:sp>
      <p:sp>
        <p:nvSpPr>
          <p:cNvPr id="4" name="Slide Number Placeholder 3"/>
          <p:cNvSpPr>
            <a:spLocks noGrp="1"/>
          </p:cNvSpPr>
          <p:nvPr>
            <p:ph type="sldNum" sz="quarter" idx="5"/>
          </p:nvPr>
        </p:nvSpPr>
        <p:spPr/>
        <p:txBody>
          <a:bodyPr/>
          <a:lstStyle/>
          <a:p>
            <a:fld id="{3009109E-6BB1-40D8-AEAF-6DFB7F5AAE9E}" type="slidenum">
              <a:rPr lang="en-US" smtClean="0"/>
              <a:t>6</a:t>
            </a:fld>
            <a:endParaRPr lang="en-US"/>
          </a:p>
        </p:txBody>
      </p:sp>
    </p:spTree>
    <p:extLst>
      <p:ext uri="{BB962C8B-B14F-4D97-AF65-F5344CB8AC3E}">
        <p14:creationId xmlns:p14="http://schemas.microsoft.com/office/powerpoint/2010/main" val="23134320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important part of 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22253599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last process is snow modeling.  So, this topic is an artifact when snow modeling was set in the meteorological model.  It is now set in the basin model since melt and accumulation processes are happening on the basin.  We won’t be doing any snow modeling and this is more for your awareness.  </a:t>
            </a:r>
          </a:p>
          <a:p>
            <a:endParaRPr lang="en-US" dirty="0"/>
          </a:p>
          <a:p>
            <a:r>
              <a:rPr lang="en-US" dirty="0"/>
              <a:t>  (Maybe remove this topic…)</a:t>
            </a:r>
          </a:p>
        </p:txBody>
      </p:sp>
      <p:sp>
        <p:nvSpPr>
          <p:cNvPr id="4" name="Slide Number Placeholder 3"/>
          <p:cNvSpPr>
            <a:spLocks noGrp="1"/>
          </p:cNvSpPr>
          <p:nvPr>
            <p:ph type="sldNum" sz="quarter" idx="5"/>
          </p:nvPr>
        </p:nvSpPr>
        <p:spPr/>
        <p:txBody>
          <a:bodyPr/>
          <a:lstStyle/>
          <a:p>
            <a:fld id="{47F8193A-64E6-453E-9C75-2B365D2B5D2D}" type="slidenum">
              <a:rPr lang="en-US" smtClean="0"/>
              <a:t>50</a:t>
            </a:fld>
            <a:endParaRPr lang="en-US"/>
          </a:p>
        </p:txBody>
      </p:sp>
    </p:spTree>
    <p:extLst>
      <p:ext uri="{BB962C8B-B14F-4D97-AF65-F5344CB8AC3E}">
        <p14:creationId xmlns:p14="http://schemas.microsoft.com/office/powerpoint/2010/main" val="22383121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some regions, snow represents a significant volume of water storage within the watershed that can produce powerful impacts as it melts, contributing significant additional inflow into rivers streams and reservoirs.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California, about 30% of the water is stored in the mountains and released during the spring summer period.  In the Upper Colorado basin, that number sky rockets to over 80% is met by snow.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42342616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snow hydrology, we are looking to model the snow accumulation and melt accurately.  The variable that we model is called snow water equivalent (SWE).  This is the amount of liquid for a given snow depth.  In the graph, we see snow accumulate to almost 60 inches.  Within a two month period, all of this volume is melted and moved down the watershed.  There is a steep slope around the beginning of June that indicates the highest melt period but generally, snow melt is a gradual process compared the rainfall and we can better predict and control the volume coming down from the mountains.</a:t>
            </a:r>
          </a:p>
        </p:txBody>
      </p:sp>
      <p:sp>
        <p:nvSpPr>
          <p:cNvPr id="4" name="Slide Number Placeholder 3"/>
          <p:cNvSpPr>
            <a:spLocks noGrp="1"/>
          </p:cNvSpPr>
          <p:nvPr>
            <p:ph type="sldNum" sz="quarter" idx="5"/>
          </p:nvPr>
        </p:nvSpPr>
        <p:spPr/>
        <p:txBody>
          <a:bodyPr/>
          <a:lstStyle/>
          <a:p>
            <a:fld id="{47F8193A-64E6-453E-9C75-2B365D2B5D2D}" type="slidenum">
              <a:rPr lang="en-US" smtClean="0"/>
              <a:t>52</a:t>
            </a:fld>
            <a:endParaRPr lang="en-US"/>
          </a:p>
        </p:txBody>
      </p:sp>
    </p:spTree>
    <p:extLst>
      <p:ext uri="{BB962C8B-B14F-4D97-AF65-F5344CB8AC3E}">
        <p14:creationId xmlns:p14="http://schemas.microsoft.com/office/powerpoint/2010/main" val="478618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has three snowmelt methods.  Each method has a gridded version.  Temperature Index, Radiation derived Temperature Index (RTI), and Energy Balance.  TI is more empirically based and requires just temperature as an input but has a lot of parameters.  You more to more physically based methods with the energy balance which has a lot of parameters and a lot of input.  </a:t>
            </a:r>
          </a:p>
          <a:p>
            <a:endParaRPr lang="en-US" dirty="0"/>
          </a:p>
          <a:p>
            <a:endParaRPr lang="en-US" dirty="0"/>
          </a:p>
          <a:p>
            <a:r>
              <a:rPr lang="en-US" dirty="0"/>
              <a:t>The Temperature Index method is based on a degree-day model, where there is a fixed amount of snowmelt for each degree above freezing. This method uses air temperature as a proxy for total heat transfer. There are both banded and gridded implementations.</a:t>
            </a:r>
          </a:p>
          <a:p>
            <a:endParaRPr lang="en-US" dirty="0"/>
          </a:p>
          <a:p>
            <a:r>
              <a:rPr lang="en-US" dirty="0"/>
              <a:t>The Hybrid method, also called the Radiation-derived Temperature Index or RTI, uses a radiation balance rather than temperature as a proxy for available energy in the snowpack. This method can be difficult to parameterize as measurements of solar radiation are not always available. This method accounts for some modes of heat transfer.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Energy Balance method is a physically-based energy and mass balance model, where energy is exchanged between the snowpack, the air above, and the soil below. There are both banded and gridded implementations. This method accounts for each mode of heat transfer.</a:t>
            </a:r>
          </a:p>
        </p:txBody>
      </p:sp>
      <p:sp>
        <p:nvSpPr>
          <p:cNvPr id="4" name="Slide Number Placeholder 3"/>
          <p:cNvSpPr>
            <a:spLocks noGrp="1"/>
          </p:cNvSpPr>
          <p:nvPr>
            <p:ph type="sldNum" sz="quarter" idx="5"/>
          </p:nvPr>
        </p:nvSpPr>
        <p:spPr/>
        <p:txBody>
          <a:bodyPr/>
          <a:lstStyle/>
          <a:p>
            <a:fld id="{47F8193A-64E6-453E-9C75-2B365D2B5D2D}" type="slidenum">
              <a:rPr lang="en-US" smtClean="0"/>
              <a:t>53</a:t>
            </a:fld>
            <a:endParaRPr lang="en-US"/>
          </a:p>
        </p:txBody>
      </p:sp>
    </p:spTree>
    <p:extLst>
      <p:ext uri="{BB962C8B-B14F-4D97-AF65-F5344CB8AC3E}">
        <p14:creationId xmlns:p14="http://schemas.microsoft.com/office/powerpoint/2010/main" val="223563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 models can be created through the Components menu. All simulation types require a basin model and a meteorologic model. Precipitation is one of the modeling methods inside of a meteorologic model. The meteorologic model is meant to manage all the atmospheric boundary conditions necessary for hydrologic modeling.</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7</a:t>
            </a:fld>
            <a:endParaRPr lang="en-US"/>
          </a:p>
        </p:txBody>
      </p:sp>
    </p:spTree>
    <p:extLst>
      <p:ext uri="{BB962C8B-B14F-4D97-AF65-F5344CB8AC3E}">
        <p14:creationId xmlns:p14="http://schemas.microsoft.com/office/powerpoint/2010/main" val="34261955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We will talk briefly and generally about the Temperature Index method.  This is one of the more common methods for snowmelt modeling because it only requires temperature as an input.  The simplest description is the TI tracks whether the precipitation is falling as rain or snow and whether the snow is freezing or melting.  </a:t>
            </a:r>
          </a:p>
          <a:p>
            <a:endParaRPr lang="en-US" dirty="0"/>
          </a:p>
          <a:p>
            <a:r>
              <a:rPr lang="en-US" dirty="0"/>
              <a:t>HMS utilizes the Temperature Index Method to simulate snowmelt processes.</a:t>
            </a:r>
          </a:p>
          <a:p>
            <a:endParaRPr lang="en-US" dirty="0"/>
          </a:p>
          <a:p>
            <a:r>
              <a:rPr lang="en-US" dirty="0"/>
              <a:t>The Temperature Index Method essentially looks at falling precipitation with respect to air temperature to determine whether the precipitation is falling as rain or snow. If the temperature is over a specified limit, it’s considered rain and falls as liquid water; if the temperature is under the set threshold, the precipitation volume is added to the snowpack.</a:t>
            </a:r>
          </a:p>
          <a:p>
            <a:r>
              <a:rPr lang="en-US" dirty="0"/>
              <a:t>Next, the temperature index method determines if the air temperature is above freezing. If it is below freezing, no change in snowpack occurs; if it’s above freezing, the snowpack begins to melt and is added to the liquid water volume within the snowpack.</a:t>
            </a:r>
          </a:p>
          <a:p>
            <a:r>
              <a:rPr lang="en-US" dirty="0"/>
              <a:t>Then it considers—is the </a:t>
            </a:r>
            <a:r>
              <a:rPr lang="en-US" i="1" dirty="0"/>
              <a:t>Snowpack</a:t>
            </a:r>
            <a:r>
              <a:rPr lang="en-US" i="0" dirty="0"/>
              <a:t> temperature below freezing? If yes, the liquid water within the snowpack re-freezes; if the temperature of the snowpack is </a:t>
            </a:r>
            <a:r>
              <a:rPr lang="en-US" i="1" dirty="0"/>
              <a:t>above</a:t>
            </a:r>
            <a:r>
              <a:rPr lang="en-US" i="0" dirty="0"/>
              <a:t> freezing, the amount of liquid water within the snowpack is considered. If the liquid water volume within the snowpack exceeds a specified percentage of the overall snowpack (ex: 5%), the “Liquid Water Limit” is exceeded and water is released from the snowpack.</a:t>
            </a:r>
          </a:p>
          <a:p>
            <a:r>
              <a:rPr lang="en-US" i="0" dirty="0"/>
              <a:t>Additional melt may occur due to </a:t>
            </a:r>
            <a:r>
              <a:rPr lang="en-US" i="0" dirty="0" err="1"/>
              <a:t>groundmelt</a:t>
            </a:r>
            <a:r>
              <a:rPr lang="en-US" i="0" dirty="0"/>
              <a:t> and the melted snowpack is released as liquid water to the soil’s surface as runoff.</a:t>
            </a:r>
            <a:endParaRPr lang="en-US" dirty="0"/>
          </a:p>
          <a:p>
            <a:endParaRPr lang="en-US" dirty="0"/>
          </a:p>
          <a:p>
            <a:r>
              <a:rPr lang="en-US" dirty="0"/>
              <a:t>The flow chart for the temperature index snowmelt model shows how the information on the following slides comes together as a simulation algorithm.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35532204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(lumped parameter) Temperature Index dialog.</a:t>
            </a:r>
          </a:p>
          <a:p>
            <a:endParaRPr lang="en-US" dirty="0"/>
          </a:p>
          <a:p>
            <a:r>
              <a:rPr lang="en-US" dirty="0"/>
              <a:t>The far right of the page includes common parameter values as well as which parameters are typically adjusted during calibration.</a:t>
            </a:r>
          </a:p>
          <a:p>
            <a:endParaRPr lang="en-US" dirty="0"/>
          </a:p>
          <a:p>
            <a:r>
              <a:rPr lang="en-US" dirty="0"/>
              <a:t>The </a:t>
            </a:r>
            <a:r>
              <a:rPr lang="en-US" dirty="0" err="1"/>
              <a:t>meltrate</a:t>
            </a:r>
            <a:r>
              <a:rPr lang="en-US" dirty="0"/>
              <a:t> is the most sensitive parameter that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7045621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Gridded 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(distributed parameter) </a:t>
            </a:r>
            <a:r>
              <a:rPr lang="en-US" b="1" dirty="0"/>
              <a:t>Gridded </a:t>
            </a:r>
            <a:r>
              <a:rPr lang="en-US" dirty="0"/>
              <a:t>Temperature Index (GTI) dialog.</a:t>
            </a:r>
          </a:p>
          <a:p>
            <a:r>
              <a:rPr lang="en-US" dirty="0"/>
              <a:t>Initial Values for the GTI method can be set to spatially distributed parameter grids (as shown above) or can be set to default values (which reverts the initial conditions similar to the general TI method, but still determines future snowmelt on a gridded distribution). </a:t>
            </a:r>
          </a:p>
          <a:p>
            <a:endParaRPr lang="en-US" dirty="0"/>
          </a:p>
          <a:p>
            <a:r>
              <a:rPr lang="en-US" dirty="0"/>
              <a:t>The far right of the page includes common parameter values as well as which parameters are typically adjusted during calibration. Observed data is desirable for initial Snow Water Equivalent (SWE) and Cold Content (CC), but Zero-value grids can be used for the remaining gridded initial conditions (liquid water, cold contend ATI, </a:t>
            </a:r>
            <a:r>
              <a:rPr lang="en-US" dirty="0" err="1"/>
              <a:t>Meltrate</a:t>
            </a:r>
            <a:r>
              <a:rPr lang="en-US" dirty="0"/>
              <a:t> ATI)  if no observed initial data is available. </a:t>
            </a:r>
          </a:p>
          <a:p>
            <a:endParaRPr lang="en-US" dirty="0"/>
          </a:p>
          <a:p>
            <a:r>
              <a:rPr lang="en-US" dirty="0"/>
              <a:t>Once again, the </a:t>
            </a:r>
            <a:r>
              <a:rPr lang="en-US" i="1" dirty="0" err="1"/>
              <a:t>meltrate</a:t>
            </a:r>
            <a:r>
              <a:rPr lang="en-US" i="1" dirty="0"/>
              <a:t> </a:t>
            </a:r>
            <a:r>
              <a:rPr lang="en-US" dirty="0"/>
              <a:t>is the most sensitive parameter in the GTI approach (just like in the TI approach)--it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modeling snowmelt within HMS, you must first calibrate the melting of the snow component. To do this, we consider the Snow Water Equivalent (SWE) within the model and calibrate the modeled SWE to closely mirror the actual observed SWE. Once the snowpack is melting similarly to the observed data, you can proceed with the runoff calibration (infiltration, routing, etc.) to complete the event.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4086069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Where can you find observed snow data?</a:t>
            </a:r>
          </a:p>
          <a:p>
            <a:r>
              <a:rPr lang="en-US" dirty="0"/>
              <a:t>Luckily, several snow observation sites are available throughout the Western United States—shown here in Blue. Western US sources include both Snow Telemetry (SNOTEL) automated data collection sites as well as Snow Course sites where data is manually collected. </a:t>
            </a:r>
          </a:p>
          <a:p>
            <a:r>
              <a:rPr lang="en-US" dirty="0"/>
              <a:t>Unfortunately, observed snow data is more difficult to come by in the Midwest and Eastern United States—with just a handful of SCAN (Soil Climate Analysis Network) sites available—shown here in 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380234559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In regions where observed snow data is scarce, an alternate source may be adopted as “observed” snow data—the Snow Data Assimilation System (SNODAS). </a:t>
            </a:r>
          </a:p>
          <a:p>
            <a:r>
              <a:rPr lang="en-US" dirty="0"/>
              <a:t>SNODAS is actually a snow </a:t>
            </a:r>
            <a:r>
              <a:rPr lang="en-US" i="1" dirty="0"/>
              <a:t>simulation</a:t>
            </a:r>
            <a:r>
              <a:rPr lang="en-US" dirty="0"/>
              <a:t> model produced by the National Operational Hydrologic Remote Sensing Center (NOHRSC). </a:t>
            </a:r>
          </a:p>
          <a:p>
            <a:endParaRPr lang="en-US" dirty="0"/>
          </a:p>
          <a:p>
            <a:r>
              <a:rPr lang="en-US" dirty="0"/>
              <a:t>Benefits of the SNODAS data is that it’s available </a:t>
            </a:r>
            <a:r>
              <a:rPr lang="en-US" i="1" dirty="0"/>
              <a:t>nationwide</a:t>
            </a:r>
            <a:r>
              <a:rPr lang="en-US" i="0" dirty="0"/>
              <a:t> and includes information required for the HMS Temperature Index and Gridded Temperature Index snowmelt methods. While the SNODAS data is actually model </a:t>
            </a:r>
            <a:r>
              <a:rPr lang="en-US" i="1" dirty="0"/>
              <a:t>output</a:t>
            </a:r>
            <a:r>
              <a:rPr lang="en-US" i="0" dirty="0"/>
              <a:t>, the SNODAS model </a:t>
            </a:r>
            <a:r>
              <a:rPr lang="en-US" i="1" dirty="0"/>
              <a:t>is </a:t>
            </a:r>
            <a:r>
              <a:rPr lang="en-US" i="0" dirty="0"/>
              <a:t>corrected with observed data from gamma flights and point observations. Model corrections are then documented online. </a:t>
            </a:r>
          </a:p>
          <a:p>
            <a:endParaRPr lang="en-US" i="0" dirty="0"/>
          </a:p>
          <a:p>
            <a:r>
              <a:rPr lang="en-US" i="0" dirty="0"/>
              <a:t>Drawbacks of using the SNODAS data is that it is in </a:t>
            </a:r>
            <a:r>
              <a:rPr lang="en-US" i="1" dirty="0"/>
              <a:t>itself </a:t>
            </a:r>
            <a:r>
              <a:rPr lang="en-US" i="0" dirty="0"/>
              <a:t>model output and not actually observed. Updates made to the SNODAS model from field observations are not always timely and there’s still a large discrepancy of “observed” data availability in the non-Western United States.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15189613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where you are creating storms for design purposes or assessing flood inundation risks.  </a:t>
            </a:r>
          </a:p>
          <a:p>
            <a:endParaRPr lang="en-US" dirty="0"/>
          </a:p>
          <a:p>
            <a:endParaRPr lang="en-US" dirty="0"/>
          </a:p>
          <a:p>
            <a:r>
              <a:rPr lang="en-US" dirty="0"/>
              <a:t>Hypothetical storms are also called design storms, or synthetic storms. They control for a small number of design criteria, and then make a large number of simplifying assumptions about the remainder of a storm’s properties. These methods will not be covered in detail during this course, but more information can be found in the HMS user’s manual, and with the HMS tutorials and guides online.</a:t>
            </a:r>
          </a:p>
          <a:p>
            <a:endParaRPr lang="en-US" dirty="0"/>
          </a:p>
          <a:p>
            <a:r>
              <a:rPr lang="en-US" dirty="0"/>
              <a:t>Frequency storm is a very specific method for defining a storm pattern using precipitation-frequency information. It was designed to work with older precipitation-frequency information, such as HYDRO35, TP40, or TP49. Today, the recommendation is to use the hypothetical storm method instead.</a:t>
            </a:r>
          </a:p>
          <a:p>
            <a:endParaRPr lang="en-US" dirty="0"/>
          </a:p>
          <a:p>
            <a:r>
              <a:rPr lang="en-US" dirty="0"/>
              <a:t>The HMR52 storm is meant to perform probable maximum flood analyses for the central and eastern United States. It has a very specific application and is not intended for general use.</a:t>
            </a:r>
          </a:p>
          <a:p>
            <a:endParaRPr lang="en-US" dirty="0"/>
          </a:p>
          <a:p>
            <a:r>
              <a:rPr lang="en-US" dirty="0"/>
              <a:t>The standard project storm is no longer used in practice; however, HEC-HMS maintains this capability in order to support older projects where it may still be necessary. This storm has an extremely specific application and should not be used for general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38464500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hypothetical storm method is a flexible and generalized modeling method that subsumed the old SCS storm methods of HMS 4.2.1 and prior. It allows a user full control over the storm temporal pattern, point-to-area conversion, and can be used directly with precipitation-frequency grids from NOAA Atlas 14. I highly recommend this method for all idealized storm modeling needs. Tutorials on this method are available online with the HMS tutorials and guides.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hypothetical storm method offers the user a lot of control, so there are many settings to be specified for it to run. This instance of the hypothetical storm requires the user to specify a dimensionless storm temporal pattern, a storm duration, a precipitation-frequency grid to pull depth information from, an area reduction method, an area reduction function, and a computation point to compute the storm area for.</a:t>
            </a:r>
          </a:p>
          <a:p>
            <a:endParaRPr lang="en-US" dirty="0"/>
          </a:p>
          <a:p>
            <a:r>
              <a:rPr lang="en-US" dirty="0"/>
              <a:t>Of the hypothetical or synthetic storm methods, this is the most flexible and applicable one. Unless you have specific project needs that require one of the other methods, it is recommended to use this method.</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63</a:t>
            </a:fld>
            <a:endParaRPr lang="en-US"/>
          </a:p>
        </p:txBody>
      </p:sp>
    </p:spTree>
    <p:extLst>
      <p:ext uri="{BB962C8B-B14F-4D97-AF65-F5344CB8AC3E}">
        <p14:creationId xmlns:p14="http://schemas.microsoft.com/office/powerpoint/2010/main" val="1343765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global editor for the temperature index snowmelt method. Because the TI method has parameters that are controllable at the </a:t>
            </a:r>
            <a:r>
              <a:rPr lang="en-US" dirty="0" err="1"/>
              <a:t>subbasin</a:t>
            </a:r>
            <a:r>
              <a:rPr lang="en-US" dirty="0"/>
              <a:t> level, it can be cumbersome to click through each node of the watershed explorer tree to set them. The global editor is a faster way to enter these parameters. You can open the global editor for snowmelt by selecting the met model in the watershed explorer, then choosing the Parameters menu, and selecting </a:t>
            </a:r>
            <a:r>
              <a:rPr lang="en-US" dirty="0" err="1"/>
              <a:t>Snowment</a:t>
            </a:r>
            <a:r>
              <a:rPr lang="en-US" dirty="0"/>
              <a:t> then temperature index (or gridded temperature index.)</a:t>
            </a:r>
          </a:p>
        </p:txBody>
      </p:sp>
      <p:sp>
        <p:nvSpPr>
          <p:cNvPr id="4" name="Slide Number Placeholder 3"/>
          <p:cNvSpPr>
            <a:spLocks noGrp="1"/>
          </p:cNvSpPr>
          <p:nvPr>
            <p:ph type="sldNum" sz="quarter" idx="5"/>
          </p:nvPr>
        </p:nvSpPr>
        <p:spPr/>
        <p:txBody>
          <a:bodyPr/>
          <a:lstStyle/>
          <a:p>
            <a:fld id="{3009109E-6BB1-40D8-AEAF-6DFB7F5AAE9E}" type="slidenum">
              <a:rPr lang="en-US" smtClean="0"/>
              <a:t>64</a:t>
            </a:fld>
            <a:endParaRPr lang="en-US"/>
          </a:p>
        </p:txBody>
      </p:sp>
    </p:spTree>
    <p:extLst>
      <p:ext uri="{BB962C8B-B14F-4D97-AF65-F5344CB8AC3E}">
        <p14:creationId xmlns:p14="http://schemas.microsoft.com/office/powerpoint/2010/main" val="27717837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pointing out a good chunk of the US has snow considerations (more than half the US).  With respects to reservoir operations, snow accumulation and melt can significantly impact reservoir operations.</a:t>
            </a:r>
          </a:p>
          <a:p>
            <a:endParaRPr lang="en-US" dirty="0"/>
          </a:p>
          <a:p>
            <a:r>
              <a:rPr lang="en-US" dirty="0"/>
              <a:t>A large portion of the United States is impacted by the effects of snowmelt. Within USACE, the effects of snowmelt can impact reservoir operations, produce flooding and impact planning &amp; design studies.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2470768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only creates the container for the Met Model. You will see this image in HMS.  There are a bunch of different atmospheric fluxes you can model. You need to choose the methods you want to model each process and there are a bunch of methods you can choose from.  An important point is you do NOT need to model all these fluxes.  In most cases, you will probably just care about Precipitation.  It depends on your watershed and the type of modeling you will perform.  </a:t>
            </a:r>
          </a:p>
          <a:p>
            <a:endParaRPr lang="en-US" dirty="0"/>
          </a:p>
          <a:p>
            <a:r>
              <a:rPr lang="en-US" dirty="0"/>
              <a:t>For those of you who have used snowmelt, the snowmelt capabilities are now in the Basin Model and not in the Met Model.  </a:t>
            </a:r>
          </a:p>
          <a:p>
            <a:endParaRPr lang="en-US" dirty="0"/>
          </a:p>
          <a:p>
            <a:r>
              <a:rPr lang="en-US" dirty="0"/>
              <a:t>To access the component editor for the met model, click on the met model in the watershed explorer.</a:t>
            </a:r>
          </a:p>
          <a:p>
            <a:endParaRPr lang="en-US" dirty="0"/>
          </a:p>
          <a:p>
            <a:r>
              <a:rPr lang="en-US" dirty="0"/>
              <a:t>For each of the boundary conditions, there is a collection of methods for modeling it. Not all processes are necessary for all models, and the simplest models may only use precipitation. As methods are added, generally the data requirements increase. Some methods are more complex than others and require more types of data.</a:t>
            </a:r>
          </a:p>
          <a:p>
            <a:endParaRPr lang="en-US" dirty="0"/>
          </a:p>
          <a:p>
            <a:r>
              <a:rPr lang="en-US" dirty="0"/>
              <a:t>Each of these process are more than just data – they are models for representing states of the atmosphere and require data as an input. For example, note that there is no “temperature” process in the met model. However, temperature is a data input for snowmelt, evapotranspiration, etc.</a:t>
            </a:r>
          </a:p>
          <a:p>
            <a:endParaRPr lang="en-US" dirty="0"/>
          </a:p>
          <a:p>
            <a:r>
              <a:rPr lang="en-US" dirty="0"/>
              <a:t>You may notice there is no snowmelt option in the met model. As of HMS version 4.10, snowmelt has been migrated to the basin model since it is a land surface process.</a:t>
            </a:r>
          </a:p>
        </p:txBody>
      </p:sp>
      <p:sp>
        <p:nvSpPr>
          <p:cNvPr id="4" name="Slide Number Placeholder 3"/>
          <p:cNvSpPr>
            <a:spLocks noGrp="1"/>
          </p:cNvSpPr>
          <p:nvPr>
            <p:ph type="sldNum" sz="quarter" idx="5"/>
          </p:nvPr>
        </p:nvSpPr>
        <p:spPr/>
        <p:txBody>
          <a:bodyPr/>
          <a:lstStyle/>
          <a:p>
            <a:fld id="{3009109E-6BB1-40D8-AEAF-6DFB7F5AAE9E}" type="slidenum">
              <a:rPr lang="en-US" smtClean="0"/>
              <a:t>8</a:t>
            </a:fld>
            <a:endParaRPr lang="en-US"/>
          </a:p>
        </p:txBody>
      </p:sp>
    </p:spTree>
    <p:extLst>
      <p:ext uri="{BB962C8B-B14F-4D97-AF65-F5344CB8AC3E}">
        <p14:creationId xmlns:p14="http://schemas.microsoft.com/office/powerpoint/2010/main" val="3477195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 common pitfall – it is easy to forget to set your met model and basin model to work together.  Once you created a met model and method and its not a gridded method, you will need to specify which basin model this Met Model can work with.  That happens in the Basin tab and selecting the basin to work with the Met model.  Once you set it up, you will see your subbasins populate underneath the Met model.  Who has been tripped up by this before?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r>
              <a:rPr lang="en-US" dirty="0"/>
              <a:t>Met models are independent of basin models – since they are general representations of atmospheric boundary conditions and can be set up to work with any basin model, they don’t know anything about a basin model unless you tell them.</a:t>
            </a:r>
          </a:p>
          <a:p>
            <a:endParaRPr lang="en-US" dirty="0"/>
          </a:p>
          <a:p>
            <a:r>
              <a:rPr lang="en-US" dirty="0"/>
              <a:t>In the component editor for the met model, there is a “basins” tab. Here you will see all the basin models in your project. If you want a basin model to be usable with this met model, you must select “include </a:t>
            </a:r>
            <a:r>
              <a:rPr lang="en-US" dirty="0" err="1"/>
              <a:t>subbasins</a:t>
            </a:r>
            <a:r>
              <a:rPr lang="en-US" dirty="0"/>
              <a:t> – yes” in this menu. Otherwise two things will happen. 1) you will not be able to set any </a:t>
            </a:r>
            <a:r>
              <a:rPr lang="en-US" dirty="0" err="1"/>
              <a:t>subbasin</a:t>
            </a:r>
            <a:r>
              <a:rPr lang="en-US" dirty="0"/>
              <a:t>-level settings or parameters if your methods have them and 2) the simulation run will fail and inform you that the met model is not set up to work with the basin model.</a:t>
            </a:r>
          </a:p>
          <a:p>
            <a:endParaRPr lang="en-US" dirty="0"/>
          </a:p>
        </p:txBody>
      </p:sp>
      <p:sp>
        <p:nvSpPr>
          <p:cNvPr id="4" name="Slide Number Placeholder 3"/>
          <p:cNvSpPr>
            <a:spLocks noGrp="1"/>
          </p:cNvSpPr>
          <p:nvPr>
            <p:ph type="sldNum" sz="quarter" idx="5"/>
          </p:nvPr>
        </p:nvSpPr>
        <p:spPr/>
        <p:txBody>
          <a:bodyPr/>
          <a:lstStyle/>
          <a:p>
            <a:fld id="{3009109E-6BB1-40D8-AEAF-6DFB7F5AAE9E}" type="slidenum">
              <a:rPr lang="en-US" smtClean="0"/>
              <a:t>9</a:t>
            </a:fld>
            <a:endParaRPr lang="en-US"/>
          </a:p>
        </p:txBody>
      </p:sp>
    </p:spTree>
    <p:extLst>
      <p:ext uri="{BB962C8B-B14F-4D97-AF65-F5344CB8AC3E}">
        <p14:creationId xmlns:p14="http://schemas.microsoft.com/office/powerpoint/2010/main" val="185595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created your met model and selected a method, look over at the Watershed Explorer to see your met model.  When you expand your met model, you’ll see the methods you selected and subbasin settings.  </a:t>
            </a:r>
          </a:p>
          <a:p>
            <a:endParaRPr lang="en-US" dirty="0"/>
          </a:p>
          <a:p>
            <a:r>
              <a:rPr lang="en-US" dirty="0"/>
              <a:t>You can specify whichever methods are appropriate for your modeling goals. Typically, at minimum a precipitation method will be specified.</a:t>
            </a:r>
          </a:p>
          <a:p>
            <a:endParaRPr lang="en-US" dirty="0"/>
          </a:p>
          <a:p>
            <a:r>
              <a:rPr lang="en-US" dirty="0"/>
              <a:t>In the Watershed Explorer, the selected methods will appear beneath the met model. Clicking on any of those will open the component editor below.</a:t>
            </a:r>
          </a:p>
          <a:p>
            <a:endParaRPr lang="en-US" dirty="0"/>
          </a:p>
          <a:p>
            <a:r>
              <a:rPr lang="en-US" dirty="0"/>
              <a:t>The topmost set of icons are for the processes that have been selected in the met model component editor. Clicking on any of these will let you edit settings for that method. The settings at this level are used across all hydrologic elements. However, some processes are controlled in a much more granular way, such as snowmelt. Gridded methods will eliminate a lot of granularity because they already explicitly handle the atmospheric process in space.</a:t>
            </a:r>
          </a:p>
        </p:txBody>
      </p:sp>
      <p:sp>
        <p:nvSpPr>
          <p:cNvPr id="4" name="Slide Number Placeholder 3"/>
          <p:cNvSpPr>
            <a:spLocks noGrp="1"/>
          </p:cNvSpPr>
          <p:nvPr>
            <p:ph type="sldNum" sz="quarter" idx="5"/>
          </p:nvPr>
        </p:nvSpPr>
        <p:spPr/>
        <p:txBody>
          <a:bodyPr/>
          <a:lstStyle/>
          <a:p>
            <a:fld id="{3009109E-6BB1-40D8-AEAF-6DFB7F5AAE9E}" type="slidenum">
              <a:rPr lang="en-US" smtClean="0"/>
              <a:t>10</a:t>
            </a:fld>
            <a:endParaRPr lang="en-US"/>
          </a:p>
        </p:txBody>
      </p:sp>
    </p:spTree>
    <p:extLst>
      <p:ext uri="{BB962C8B-B14F-4D97-AF65-F5344CB8AC3E}">
        <p14:creationId xmlns:p14="http://schemas.microsoft.com/office/powerpoint/2010/main" val="33249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requirement when setting up a Met Model, for non-gridded met models you will need to specify a gage for each subbasin.  You need to tell the Met model what information is needed for each subbasin.  </a:t>
            </a:r>
          </a:p>
          <a:p>
            <a:endParaRPr lang="en-US" dirty="0"/>
          </a:p>
          <a:p>
            <a:r>
              <a:rPr lang="en-US" dirty="0"/>
              <a:t>For gridded models, the gridded dataset is already spatially referenced.  The gridded rainfall or temperature already knows where the rain falls within the model. It doesn’t need to be explicitly specified.  </a:t>
            </a:r>
          </a:p>
          <a:p>
            <a:endParaRPr lang="en-US" dirty="0"/>
          </a:p>
          <a:p>
            <a:endParaRPr lang="en-US" dirty="0"/>
          </a:p>
          <a:p>
            <a:r>
              <a:rPr lang="en-US" dirty="0"/>
              <a:t>For non-gridded methods each met variable has a few methods for specifying information.  For example here in temperature, the “Specified Thermograph” method lets you link a temperature gage directly to a subbasin.  For precipitation there’s “Gage Weights” that lets you combine up multiple gages for a subbasin.  There are also interpolated methods for many met variables that allow you to specify how to interpolate several gages to a subbasin.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gridded methods, grids of meteorologic data should cover the entire modeling domain. These models are explicitly georeferenced, meaning the location of all the hydrologic elements and the meteorologic data are known, and referenced to a common datum.  Gridded precipitation and temperature (and other gridded met variables) link directly to a </a:t>
            </a:r>
            <a:r>
              <a:rPr lang="en-US" dirty="0" err="1"/>
              <a:t>gridset</a:t>
            </a:r>
            <a:r>
              <a:rPr lang="en-US" dirty="0"/>
              <a:t>.  Processes like ET or snow look to the met model for the variables they need in order to compute – for example gridded Hamon and gridded TI require temperature data.  In this met model they would look to the temperature </a:t>
            </a:r>
            <a:r>
              <a:rPr lang="en-US" dirty="0" err="1"/>
              <a:t>gridset</a:t>
            </a:r>
            <a:r>
              <a:rPr lang="en-US" dirty="0"/>
              <a:t> specified in the Gridded Temperature method.</a:t>
            </a:r>
          </a:p>
          <a:p>
            <a:endParaRPr lang="en-US" dirty="0"/>
          </a:p>
          <a:p>
            <a:r>
              <a:rPr lang="en-US" dirty="0"/>
              <a:t>Creating the required data, and details on the meteorological methods are covered in other tutorials.</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11</a:t>
            </a:fld>
            <a:endParaRPr lang="en-US"/>
          </a:p>
        </p:txBody>
      </p:sp>
    </p:spTree>
    <p:extLst>
      <p:ext uri="{BB962C8B-B14F-4D97-AF65-F5344CB8AC3E}">
        <p14:creationId xmlns:p14="http://schemas.microsoft.com/office/powerpoint/2010/main" val="845421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8/2/2024</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8/2/2024</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9.sv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www.ncei.noaa.gov/maps/radar/"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6.gif"/><Relationship Id="rId4" Type="http://schemas.openxmlformats.org/officeDocument/2006/relationships/hyperlink" Target="https://water.weather.gov/ahps/rfc/rfc.php"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www.nohrsc.noaa.gov/interactive/html/map.html?ql=station&amp;zoom=&amp;loc=47.067+N,+97.821+W&amp;var=ssm_swe&amp;dy=2011&amp;dm=3&amp;dd=28&amp;dh=6&amp;snap=1&amp;o9=1&amp;o12=1&amp;o13=1&amp;lbl=m&amp;mode=pan&amp;extents=us&amp;min_x=-97.941666666668&amp;min_y=45.299999999996&amp;max_x=-94.316666666668&amp;max_y=47.341666666662&amp;coord_x=-96.129166666668&amp;coord_y=46.320833333329&amp;zbox_n=&amp;zbox_s=&amp;zbox_e=&amp;zbox_w=&amp;metric=0&amp;bgvar=dem&amp;shdvar=shading&amp;width=800&amp;height=450&amp;nw=800&amp;nh=450&amp;h_o=0&amp;font=0&amp;js=1&amp;uc=0"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75.svg"/></Relationships>
</file>

<file path=ppt/slides/_rels/slide6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6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2759732"/>
          </a:xfrm>
        </p:spPr>
        <p:txBody>
          <a:bodyPr>
            <a:normAutofit/>
          </a:bodyPr>
          <a:lstStyle/>
          <a:p>
            <a:r>
              <a:rPr lang="en-US" dirty="0"/>
              <a:t>Hydrologic Modeling with HEC-HMS</a:t>
            </a:r>
          </a:p>
          <a:p>
            <a:r>
              <a:rPr lang="en-US" sz="1800" dirty="0"/>
              <a:t>06 August 2024</a:t>
            </a:r>
          </a:p>
          <a:p>
            <a:endParaRPr lang="en-US" dirty="0"/>
          </a:p>
          <a:p>
            <a:r>
              <a:rPr lang="en-US" dirty="0"/>
              <a:t>David Ho</a:t>
            </a:r>
          </a:p>
          <a:p>
            <a:r>
              <a:rPr lang="en-US" sz="1800" dirty="0"/>
              <a:t>Slides by:</a:t>
            </a:r>
          </a:p>
          <a:p>
            <a:r>
              <a:rPr lang="en-US" sz="1800" dirty="0"/>
              <a:t>Greg Karlovits (HEC), Emily Moe (MVP)</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205D9-E5A1-4C6A-A9B9-3553CC0D8875}"/>
              </a:ext>
            </a:extLst>
          </p:cNvPr>
          <p:cNvSpPr>
            <a:spLocks noGrp="1"/>
          </p:cNvSpPr>
          <p:nvPr>
            <p:ph type="title"/>
          </p:nvPr>
        </p:nvSpPr>
        <p:spPr/>
        <p:txBody>
          <a:bodyPr/>
          <a:lstStyle/>
          <a:p>
            <a:r>
              <a:rPr lang="en-US" dirty="0"/>
              <a:t>Watershed Explorer</a:t>
            </a:r>
          </a:p>
        </p:txBody>
      </p:sp>
      <p:sp>
        <p:nvSpPr>
          <p:cNvPr id="6" name="Right Brace 5">
            <a:extLst>
              <a:ext uri="{FF2B5EF4-FFF2-40B4-BE49-F238E27FC236}">
                <a16:creationId xmlns:a16="http://schemas.microsoft.com/office/drawing/2014/main" id="{03D0B401-80F6-4634-8C80-96A11CFD889A}"/>
              </a:ext>
            </a:extLst>
          </p:cNvPr>
          <p:cNvSpPr/>
          <p:nvPr/>
        </p:nvSpPr>
        <p:spPr>
          <a:xfrm>
            <a:off x="4503838" y="2326467"/>
            <a:ext cx="508958" cy="1060176"/>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990D50E7-59BD-4C58-ABE3-88406C3A8F72}"/>
              </a:ext>
            </a:extLst>
          </p:cNvPr>
          <p:cNvSpPr txBox="1"/>
          <p:nvPr/>
        </p:nvSpPr>
        <p:spPr>
          <a:xfrm>
            <a:off x="5114574" y="2379501"/>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Settings for entire met model</a:t>
            </a:r>
          </a:p>
        </p:txBody>
      </p:sp>
      <p:sp>
        <p:nvSpPr>
          <p:cNvPr id="8" name="Right Brace 7">
            <a:extLst>
              <a:ext uri="{FF2B5EF4-FFF2-40B4-BE49-F238E27FC236}">
                <a16:creationId xmlns:a16="http://schemas.microsoft.com/office/drawing/2014/main" id="{1642C963-E52C-475F-B9EE-70E05C775147}"/>
              </a:ext>
            </a:extLst>
          </p:cNvPr>
          <p:cNvSpPr/>
          <p:nvPr/>
        </p:nvSpPr>
        <p:spPr>
          <a:xfrm>
            <a:off x="4521396" y="3471358"/>
            <a:ext cx="508958" cy="2167442"/>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652386DD-D9A1-4E3C-86CD-85D000BF4B34}"/>
              </a:ext>
            </a:extLst>
          </p:cNvPr>
          <p:cNvSpPr txBox="1"/>
          <p:nvPr/>
        </p:nvSpPr>
        <p:spPr>
          <a:xfrm>
            <a:off x="5114574" y="4078025"/>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Met settings for </a:t>
            </a:r>
            <a:r>
              <a:rPr lang="en-US" sz="2800" b="1" dirty="0" err="1">
                <a:solidFill>
                  <a:srgbClr val="C00000"/>
                </a:solidFill>
                <a:effectLst>
                  <a:outerShdw blurRad="38100" dist="38100" dir="2700000" algn="tl">
                    <a:srgbClr val="000000">
                      <a:alpha val="43137"/>
                    </a:srgbClr>
                  </a:outerShdw>
                </a:effectLst>
                <a:latin typeface="Consolas" panose="020B0609020204030204" pitchFamily="49" charset="0"/>
              </a:rPr>
              <a:t>subbasins</a:t>
            </a:r>
            <a:endParaRPr lang="en-US" sz="2800" b="1" dirty="0">
              <a:solidFill>
                <a:srgbClr val="C00000"/>
              </a:solidFill>
              <a:effectLst>
                <a:outerShdw blurRad="38100" dist="38100" dir="2700000" algn="tl">
                  <a:srgbClr val="000000">
                    <a:alpha val="43137"/>
                  </a:srgbClr>
                </a:outerShdw>
              </a:effectLst>
              <a:latin typeface="Consolas" panose="020B0609020204030204" pitchFamily="49" charset="0"/>
            </a:endParaRPr>
          </a:p>
        </p:txBody>
      </p:sp>
      <p:pic>
        <p:nvPicPr>
          <p:cNvPr id="5" name="Picture 4">
            <a:extLst>
              <a:ext uri="{FF2B5EF4-FFF2-40B4-BE49-F238E27FC236}">
                <a16:creationId xmlns:a16="http://schemas.microsoft.com/office/drawing/2014/main" id="{F1099342-BF6C-AF14-361E-0F20CD6D59C9}"/>
              </a:ext>
            </a:extLst>
          </p:cNvPr>
          <p:cNvPicPr>
            <a:picLocks noChangeAspect="1"/>
          </p:cNvPicPr>
          <p:nvPr/>
        </p:nvPicPr>
        <p:blipFill rotWithShape="1">
          <a:blip r:embed="rId3"/>
          <a:srcRect r="26757"/>
          <a:stretch/>
        </p:blipFill>
        <p:spPr>
          <a:xfrm>
            <a:off x="956335" y="2249374"/>
            <a:ext cx="3507995" cy="3546095"/>
          </a:xfrm>
          <a:prstGeom prst="rect">
            <a:avLst/>
          </a:prstGeom>
        </p:spPr>
      </p:pic>
      <p:pic>
        <p:nvPicPr>
          <p:cNvPr id="4" name="Picture 3">
            <a:extLst>
              <a:ext uri="{FF2B5EF4-FFF2-40B4-BE49-F238E27FC236}">
                <a16:creationId xmlns:a16="http://schemas.microsoft.com/office/drawing/2014/main" id="{FBB42FE3-CB0D-6387-9663-08536F454D06}"/>
              </a:ext>
            </a:extLst>
          </p:cNvPr>
          <p:cNvPicPr>
            <a:picLocks noChangeAspect="1"/>
          </p:cNvPicPr>
          <p:nvPr/>
        </p:nvPicPr>
        <p:blipFill>
          <a:blip r:embed="rId4"/>
          <a:stretch>
            <a:fillRect/>
          </a:stretch>
        </p:blipFill>
        <p:spPr>
          <a:xfrm>
            <a:off x="6683709" y="3333608"/>
            <a:ext cx="4428428" cy="785787"/>
          </a:xfrm>
          <a:prstGeom prst="rect">
            <a:avLst/>
          </a:prstGeom>
          <a:ln>
            <a:solidFill>
              <a:schemeClr val="tx1"/>
            </a:solidFill>
          </a:ln>
        </p:spPr>
      </p:pic>
      <p:pic>
        <p:nvPicPr>
          <p:cNvPr id="11" name="Picture 10">
            <a:extLst>
              <a:ext uri="{FF2B5EF4-FFF2-40B4-BE49-F238E27FC236}">
                <a16:creationId xmlns:a16="http://schemas.microsoft.com/office/drawing/2014/main" id="{23AA3F51-04F3-A6A2-5A97-DA1656162447}"/>
              </a:ext>
            </a:extLst>
          </p:cNvPr>
          <p:cNvPicPr>
            <a:picLocks noChangeAspect="1"/>
          </p:cNvPicPr>
          <p:nvPr/>
        </p:nvPicPr>
        <p:blipFill>
          <a:blip r:embed="rId5"/>
          <a:stretch>
            <a:fillRect/>
          </a:stretch>
        </p:blipFill>
        <p:spPr>
          <a:xfrm>
            <a:off x="6683709" y="5073502"/>
            <a:ext cx="4428428" cy="1125138"/>
          </a:xfrm>
          <a:prstGeom prst="rect">
            <a:avLst/>
          </a:prstGeom>
          <a:ln>
            <a:solidFill>
              <a:schemeClr val="tx1"/>
            </a:solidFill>
          </a:ln>
        </p:spPr>
      </p:pic>
    </p:spTree>
    <p:extLst>
      <p:ext uri="{BB962C8B-B14F-4D97-AF65-F5344CB8AC3E}">
        <p14:creationId xmlns:p14="http://schemas.microsoft.com/office/powerpoint/2010/main" val="602855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6A3F9-FD79-6CA4-906B-8A059CA2FE23}"/>
              </a:ext>
            </a:extLst>
          </p:cNvPr>
          <p:cNvSpPr>
            <a:spLocks noGrp="1"/>
          </p:cNvSpPr>
          <p:nvPr>
            <p:ph type="title"/>
          </p:nvPr>
        </p:nvSpPr>
        <p:spPr/>
        <p:txBody>
          <a:bodyPr/>
          <a:lstStyle/>
          <a:p>
            <a:r>
              <a:rPr lang="en-US" dirty="0"/>
              <a:t>Data Requirements</a:t>
            </a:r>
          </a:p>
        </p:txBody>
      </p:sp>
      <p:sp>
        <p:nvSpPr>
          <p:cNvPr id="3" name="Content Placeholder 2">
            <a:extLst>
              <a:ext uri="{FF2B5EF4-FFF2-40B4-BE49-F238E27FC236}">
                <a16:creationId xmlns:a16="http://schemas.microsoft.com/office/drawing/2014/main" id="{B2F53E9F-D9B0-0EB5-E5B6-A1E306C84A94}"/>
              </a:ext>
            </a:extLst>
          </p:cNvPr>
          <p:cNvSpPr>
            <a:spLocks noGrp="1"/>
          </p:cNvSpPr>
          <p:nvPr>
            <p:ph idx="1"/>
          </p:nvPr>
        </p:nvSpPr>
        <p:spPr/>
        <p:txBody>
          <a:bodyPr/>
          <a:lstStyle/>
          <a:p>
            <a:r>
              <a:rPr lang="en-US" dirty="0"/>
              <a:t>Non-gridded</a:t>
            </a:r>
          </a:p>
          <a:p>
            <a:pPr lvl="1"/>
            <a:r>
              <a:rPr lang="en-US" dirty="0"/>
              <a:t>At the Met Model or Subbasin level</a:t>
            </a:r>
          </a:p>
          <a:p>
            <a:r>
              <a:rPr lang="en-US" dirty="0"/>
              <a:t>Gridded</a:t>
            </a:r>
          </a:p>
          <a:p>
            <a:pPr lvl="1"/>
            <a:r>
              <a:rPr lang="en-US" dirty="0"/>
              <a:t>At the Met Model level</a:t>
            </a:r>
          </a:p>
          <a:p>
            <a:pPr lvl="1"/>
            <a:r>
              <a:rPr lang="en-US" dirty="0"/>
              <a:t>Should cover entire modeling domain</a:t>
            </a:r>
          </a:p>
        </p:txBody>
      </p:sp>
      <p:pic>
        <p:nvPicPr>
          <p:cNvPr id="4" name="Picture 3">
            <a:extLst>
              <a:ext uri="{FF2B5EF4-FFF2-40B4-BE49-F238E27FC236}">
                <a16:creationId xmlns:a16="http://schemas.microsoft.com/office/drawing/2014/main" id="{21C0CFCD-E56B-E8E1-3E28-099DF4291038}"/>
              </a:ext>
            </a:extLst>
          </p:cNvPr>
          <p:cNvPicPr>
            <a:picLocks noChangeAspect="1"/>
          </p:cNvPicPr>
          <p:nvPr/>
        </p:nvPicPr>
        <p:blipFill>
          <a:blip r:embed="rId3"/>
          <a:stretch>
            <a:fillRect/>
          </a:stretch>
        </p:blipFill>
        <p:spPr>
          <a:xfrm>
            <a:off x="5500065" y="5569636"/>
            <a:ext cx="6070026" cy="923239"/>
          </a:xfrm>
          <a:prstGeom prst="rect">
            <a:avLst/>
          </a:prstGeom>
        </p:spPr>
      </p:pic>
      <p:pic>
        <p:nvPicPr>
          <p:cNvPr id="6" name="Picture 5">
            <a:extLst>
              <a:ext uri="{FF2B5EF4-FFF2-40B4-BE49-F238E27FC236}">
                <a16:creationId xmlns:a16="http://schemas.microsoft.com/office/drawing/2014/main" id="{BA83D0D2-186E-2DD4-AC55-CCDA377D2A4A}"/>
              </a:ext>
            </a:extLst>
          </p:cNvPr>
          <p:cNvPicPr>
            <a:picLocks noChangeAspect="1"/>
          </p:cNvPicPr>
          <p:nvPr/>
        </p:nvPicPr>
        <p:blipFill>
          <a:blip r:embed="rId4"/>
          <a:stretch>
            <a:fillRect/>
          </a:stretch>
        </p:blipFill>
        <p:spPr>
          <a:xfrm>
            <a:off x="5506150" y="4383993"/>
            <a:ext cx="6280232" cy="969579"/>
          </a:xfrm>
          <a:prstGeom prst="rect">
            <a:avLst/>
          </a:prstGeom>
        </p:spPr>
      </p:pic>
      <p:pic>
        <p:nvPicPr>
          <p:cNvPr id="8" name="Picture 7">
            <a:extLst>
              <a:ext uri="{FF2B5EF4-FFF2-40B4-BE49-F238E27FC236}">
                <a16:creationId xmlns:a16="http://schemas.microsoft.com/office/drawing/2014/main" id="{B9DC4C15-F0DF-A9D7-FB9D-6DF9E987E8D0}"/>
              </a:ext>
            </a:extLst>
          </p:cNvPr>
          <p:cNvPicPr>
            <a:picLocks noChangeAspect="1"/>
          </p:cNvPicPr>
          <p:nvPr/>
        </p:nvPicPr>
        <p:blipFill>
          <a:blip r:embed="rId5"/>
          <a:stretch>
            <a:fillRect/>
          </a:stretch>
        </p:blipFill>
        <p:spPr>
          <a:xfrm>
            <a:off x="1045029" y="4198313"/>
            <a:ext cx="3376336" cy="2310517"/>
          </a:xfrm>
          <a:prstGeom prst="rect">
            <a:avLst/>
          </a:prstGeom>
          <a:ln>
            <a:solidFill>
              <a:schemeClr val="tx1"/>
            </a:solidFill>
          </a:ln>
        </p:spPr>
      </p:pic>
    </p:spTree>
    <p:extLst>
      <p:ext uri="{BB962C8B-B14F-4D97-AF65-F5344CB8AC3E}">
        <p14:creationId xmlns:p14="http://schemas.microsoft.com/office/powerpoint/2010/main" val="1787885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Precipitation Methods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9924796C-B1EC-1280-043F-2DD3913CB0D1}"/>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3A4913D3-AD49-FC98-86E2-29A3F2548D1B}"/>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792164BE-4123-B38D-9B19-9D142EAA7131}"/>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FAB3FE81-156A-8004-B77C-1B35D045AB89}"/>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3593340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F6F0-B6FA-4BE8-AD26-1AA32D40E049}"/>
              </a:ext>
            </a:extLst>
          </p:cNvPr>
          <p:cNvSpPr>
            <a:spLocks noGrp="1"/>
          </p:cNvSpPr>
          <p:nvPr>
            <p:ph type="title"/>
          </p:nvPr>
        </p:nvSpPr>
        <p:spPr/>
        <p:txBody>
          <a:bodyPr/>
          <a:lstStyle/>
          <a:p>
            <a:r>
              <a:rPr lang="en-US" dirty="0"/>
              <a:t>Setting a Precipitation Method</a:t>
            </a:r>
          </a:p>
        </p:txBody>
      </p:sp>
      <p:sp>
        <p:nvSpPr>
          <p:cNvPr id="3" name="Content Placeholder 2">
            <a:extLst>
              <a:ext uri="{FF2B5EF4-FFF2-40B4-BE49-F238E27FC236}">
                <a16:creationId xmlns:a16="http://schemas.microsoft.com/office/drawing/2014/main" id="{8DE66070-C306-402E-9E72-315591D5E6B5}"/>
              </a:ext>
            </a:extLst>
          </p:cNvPr>
          <p:cNvSpPr>
            <a:spLocks noGrp="1"/>
          </p:cNvSpPr>
          <p:nvPr>
            <p:ph idx="1"/>
          </p:nvPr>
        </p:nvSpPr>
        <p:spPr>
          <a:xfrm>
            <a:off x="838200" y="1825625"/>
            <a:ext cx="5257800" cy="4351338"/>
          </a:xfrm>
        </p:spPr>
        <p:txBody>
          <a:bodyPr/>
          <a:lstStyle/>
          <a:p>
            <a:r>
              <a:rPr lang="en-US" dirty="0"/>
              <a:t>Set the method in your meteorologic model</a:t>
            </a:r>
          </a:p>
        </p:txBody>
      </p:sp>
      <p:pic>
        <p:nvPicPr>
          <p:cNvPr id="6" name="Picture 5">
            <a:extLst>
              <a:ext uri="{FF2B5EF4-FFF2-40B4-BE49-F238E27FC236}">
                <a16:creationId xmlns:a16="http://schemas.microsoft.com/office/drawing/2014/main" id="{DC8BE57B-01F2-4214-A07D-02C3A6FDDC00}"/>
              </a:ext>
            </a:extLst>
          </p:cNvPr>
          <p:cNvPicPr>
            <a:picLocks noChangeAspect="1"/>
          </p:cNvPicPr>
          <p:nvPr/>
        </p:nvPicPr>
        <p:blipFill>
          <a:blip r:embed="rId3"/>
          <a:stretch>
            <a:fillRect/>
          </a:stretch>
        </p:blipFill>
        <p:spPr>
          <a:xfrm>
            <a:off x="5082922" y="1852809"/>
            <a:ext cx="6809718" cy="3947490"/>
          </a:xfrm>
          <a:prstGeom prst="rect">
            <a:avLst/>
          </a:prstGeom>
        </p:spPr>
      </p:pic>
      <p:sp>
        <p:nvSpPr>
          <p:cNvPr id="4" name="Rectangle 3">
            <a:extLst>
              <a:ext uri="{FF2B5EF4-FFF2-40B4-BE49-F238E27FC236}">
                <a16:creationId xmlns:a16="http://schemas.microsoft.com/office/drawing/2014/main" id="{7EB8CB0C-AD03-810E-EA84-2F83E8A0DEC1}"/>
              </a:ext>
            </a:extLst>
          </p:cNvPr>
          <p:cNvSpPr/>
          <p:nvPr/>
        </p:nvSpPr>
        <p:spPr>
          <a:xfrm>
            <a:off x="5260427" y="3605837"/>
            <a:ext cx="1201479" cy="204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375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8857-0135-4773-A7E8-C18618E32BC0}"/>
              </a:ext>
            </a:extLst>
          </p:cNvPr>
          <p:cNvSpPr>
            <a:spLocks noGrp="1"/>
          </p:cNvSpPr>
          <p:nvPr>
            <p:ph type="title"/>
          </p:nvPr>
        </p:nvSpPr>
        <p:spPr/>
        <p:txBody>
          <a:bodyPr/>
          <a:lstStyle/>
          <a:p>
            <a:r>
              <a:rPr lang="en-US" dirty="0"/>
              <a:t>What is my modeling goal?</a:t>
            </a:r>
          </a:p>
        </p:txBody>
      </p:sp>
      <p:sp>
        <p:nvSpPr>
          <p:cNvPr id="3" name="Content Placeholder 2">
            <a:extLst>
              <a:ext uri="{FF2B5EF4-FFF2-40B4-BE49-F238E27FC236}">
                <a16:creationId xmlns:a16="http://schemas.microsoft.com/office/drawing/2014/main" id="{3D364F6B-FFBD-4231-8E2D-639F8DB898F0}"/>
              </a:ext>
            </a:extLst>
          </p:cNvPr>
          <p:cNvSpPr>
            <a:spLocks noGrp="1"/>
          </p:cNvSpPr>
          <p:nvPr>
            <p:ph idx="1"/>
          </p:nvPr>
        </p:nvSpPr>
        <p:spPr/>
        <p:txBody>
          <a:bodyPr>
            <a:normAutofit/>
          </a:bodyPr>
          <a:lstStyle/>
          <a:p>
            <a:r>
              <a:rPr lang="en-US" sz="3200" dirty="0"/>
              <a:t>I am trying to reproduce a precipitation event that occurred in the past.</a:t>
            </a:r>
          </a:p>
          <a:p>
            <a:pPr lvl="1"/>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Historical storm method</a:t>
            </a:r>
          </a:p>
          <a:p>
            <a:pPr lvl="1"/>
            <a:endParaRPr lang="en-US" sz="2800" dirty="0"/>
          </a:p>
          <a:p>
            <a:pPr lvl="1"/>
            <a:endParaRPr lang="en-US" sz="2800" dirty="0"/>
          </a:p>
          <a:p>
            <a:pPr lvl="1"/>
            <a:endParaRPr lang="en-US" sz="2800" dirty="0"/>
          </a:p>
          <a:p>
            <a:r>
              <a:rPr lang="en-US" sz="3200" dirty="0"/>
              <a:t>I am trying to design something, perform a risk analysis, or otherwise model an idealized event.</a:t>
            </a:r>
          </a:p>
          <a:p>
            <a:pPr lvl="1"/>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Hypothetical storm method</a:t>
            </a:r>
          </a:p>
        </p:txBody>
      </p:sp>
    </p:spTree>
    <p:extLst>
      <p:ext uri="{BB962C8B-B14F-4D97-AF65-F5344CB8AC3E}">
        <p14:creationId xmlns:p14="http://schemas.microsoft.com/office/powerpoint/2010/main" val="2112662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2840969"/>
          </a:xfrm>
        </p:spPr>
        <p:txBody>
          <a:bodyPr>
            <a:normAutofit/>
          </a:bodyPr>
          <a:lstStyle/>
          <a:p>
            <a:r>
              <a:rPr lang="en-US" dirty="0"/>
              <a:t>Interpolated precipitation</a:t>
            </a:r>
          </a:p>
          <a:p>
            <a:r>
              <a:rPr lang="en-US" dirty="0"/>
              <a:t>Inverse distance</a:t>
            </a:r>
          </a:p>
          <a:p>
            <a:r>
              <a:rPr lang="en-US" dirty="0"/>
              <a:t>Specified hyetograph</a:t>
            </a:r>
          </a:p>
          <a:p>
            <a:r>
              <a:rPr lang="en-US" dirty="0"/>
              <a:t>Gage weights</a:t>
            </a:r>
          </a:p>
          <a:p>
            <a:r>
              <a:rPr lang="en-US" dirty="0"/>
              <a:t>Gridded precipitation</a:t>
            </a:r>
          </a:p>
          <a:p>
            <a:pPr marL="0" indent="0">
              <a:buNone/>
            </a:pPr>
            <a:endParaRPr lang="en-US" dirty="0"/>
          </a:p>
        </p:txBody>
      </p:sp>
      <p:sp>
        <p:nvSpPr>
          <p:cNvPr id="4" name="TextBox 3">
            <a:extLst>
              <a:ext uri="{FF2B5EF4-FFF2-40B4-BE49-F238E27FC236}">
                <a16:creationId xmlns:a16="http://schemas.microsoft.com/office/drawing/2014/main" id="{0A8DD963-034A-3822-51F9-662E12781D60}"/>
              </a:ext>
            </a:extLst>
          </p:cNvPr>
          <p:cNvSpPr txBox="1"/>
          <p:nvPr/>
        </p:nvSpPr>
        <p:spPr>
          <a:xfrm>
            <a:off x="1014248" y="6123543"/>
            <a:ext cx="9080938" cy="461665"/>
          </a:xfrm>
          <a:prstGeom prst="rect">
            <a:avLst/>
          </a:prstGeom>
          <a:noFill/>
        </p:spPr>
        <p:txBody>
          <a:bodyPr wrap="square" rtlCol="0">
            <a:spAutoFit/>
          </a:bodyPr>
          <a:lstStyle/>
          <a:p>
            <a:r>
              <a:rPr lang="en-US" sz="2400" b="1" dirty="0">
                <a:solidFill>
                  <a:srgbClr val="C00000"/>
                </a:solidFill>
                <a:effectLst>
                  <a:outerShdw blurRad="38100" dist="38100" dir="2700000" algn="tl">
                    <a:srgbClr val="000000">
                      <a:alpha val="43137"/>
                    </a:srgbClr>
                  </a:outerShdw>
                </a:effectLst>
                <a:latin typeface="Consolas" panose="020B0609020204030204" pitchFamily="49" charset="0"/>
              </a:rPr>
              <a:t>→ Key: driven by observed precipitation data</a:t>
            </a:r>
          </a:p>
        </p:txBody>
      </p:sp>
      <p:pic>
        <p:nvPicPr>
          <p:cNvPr id="7" name="Picture 6">
            <a:extLst>
              <a:ext uri="{FF2B5EF4-FFF2-40B4-BE49-F238E27FC236}">
                <a16:creationId xmlns:a16="http://schemas.microsoft.com/office/drawing/2014/main" id="{1039EFE7-DE7C-89B5-1411-1A80AC273BB6}"/>
              </a:ext>
            </a:extLst>
          </p:cNvPr>
          <p:cNvPicPr>
            <a:picLocks noChangeAspect="1"/>
          </p:cNvPicPr>
          <p:nvPr/>
        </p:nvPicPr>
        <p:blipFill>
          <a:blip r:embed="rId3"/>
          <a:stretch>
            <a:fillRect/>
          </a:stretch>
        </p:blipFill>
        <p:spPr>
          <a:xfrm>
            <a:off x="6586083" y="1853873"/>
            <a:ext cx="4535605" cy="3150253"/>
          </a:xfrm>
          <a:prstGeom prst="rect">
            <a:avLst/>
          </a:prstGeom>
        </p:spPr>
      </p:pic>
    </p:spTree>
    <p:extLst>
      <p:ext uri="{BB962C8B-B14F-4D97-AF65-F5344CB8AC3E}">
        <p14:creationId xmlns:p14="http://schemas.microsoft.com/office/powerpoint/2010/main" val="1952442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t>Interpolated precipitation</a:t>
            </a:r>
          </a:p>
          <a:p>
            <a:r>
              <a:rPr lang="en-US" dirty="0"/>
              <a:t>Inverse distance</a:t>
            </a:r>
          </a:p>
          <a:p>
            <a:r>
              <a:rPr lang="en-US" dirty="0"/>
              <a:t>Specified hyetograph</a:t>
            </a:r>
          </a:p>
          <a:p>
            <a:r>
              <a:rPr lang="en-US" dirty="0"/>
              <a:t>Gage weights</a:t>
            </a:r>
          </a:p>
          <a:p>
            <a:r>
              <a:rPr lang="en-US" dirty="0"/>
              <a:t>Gridded precipitation</a:t>
            </a:r>
          </a:p>
          <a:p>
            <a:endParaRPr lang="en-US" dirty="0"/>
          </a:p>
        </p:txBody>
      </p:sp>
      <p:pic>
        <p:nvPicPr>
          <p:cNvPr id="4" name="Content Placeholder 4">
            <a:extLst>
              <a:ext uri="{FF2B5EF4-FFF2-40B4-BE49-F238E27FC236}">
                <a16:creationId xmlns:a16="http://schemas.microsoft.com/office/drawing/2014/main" id="{C5172C7F-6D53-5745-8415-3812789F47CE}"/>
              </a:ext>
            </a:extLst>
          </p:cNvPr>
          <p:cNvPicPr>
            <a:picLocks noChangeAspect="1"/>
          </p:cNvPicPr>
          <p:nvPr/>
        </p:nvPicPr>
        <p:blipFill>
          <a:blip r:embed="rId3"/>
          <a:stretch>
            <a:fillRect/>
          </a:stretch>
        </p:blipFill>
        <p:spPr>
          <a:xfrm>
            <a:off x="4996215" y="4705934"/>
            <a:ext cx="6289263" cy="1748240"/>
          </a:xfrm>
          <a:prstGeom prst="rect">
            <a:avLst/>
          </a:prstGeom>
        </p:spPr>
      </p:pic>
      <p:pic>
        <p:nvPicPr>
          <p:cNvPr id="6" name="Picture 5">
            <a:extLst>
              <a:ext uri="{FF2B5EF4-FFF2-40B4-BE49-F238E27FC236}">
                <a16:creationId xmlns:a16="http://schemas.microsoft.com/office/drawing/2014/main" id="{D6CD71F4-C2A6-582A-A12E-B76771871714}"/>
              </a:ext>
            </a:extLst>
          </p:cNvPr>
          <p:cNvPicPr>
            <a:picLocks noChangeAspect="1"/>
          </p:cNvPicPr>
          <p:nvPr/>
        </p:nvPicPr>
        <p:blipFill rotWithShape="1">
          <a:blip r:embed="rId4"/>
          <a:srcRect r="38842"/>
          <a:stretch/>
        </p:blipFill>
        <p:spPr>
          <a:xfrm>
            <a:off x="568815" y="4705935"/>
            <a:ext cx="3866551" cy="1748239"/>
          </a:xfrm>
          <a:prstGeom prst="rect">
            <a:avLst/>
          </a:prstGeom>
        </p:spPr>
      </p:pic>
      <p:pic>
        <p:nvPicPr>
          <p:cNvPr id="7" name="Picture 2">
            <a:extLst>
              <a:ext uri="{FF2B5EF4-FFF2-40B4-BE49-F238E27FC236}">
                <a16:creationId xmlns:a16="http://schemas.microsoft.com/office/drawing/2014/main" id="{0CEFCECA-1A77-6B07-BC3E-6E45CACBF0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4372" y="1537373"/>
            <a:ext cx="3802774" cy="2936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9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0433392" cy="1311664"/>
          </a:xfrm>
        </p:spPr>
        <p:txBody>
          <a:bodyPr>
            <a:normAutofit/>
          </a:bodyPr>
          <a:lstStyle/>
          <a:p>
            <a:r>
              <a:rPr lang="en-US" sz="4000" i="1" dirty="0">
                <a:solidFill>
                  <a:srgbClr val="000000"/>
                </a:solidFill>
              </a:rPr>
              <a:t>Creating Precipitation </a:t>
            </a:r>
            <a:r>
              <a:rPr lang="en-US" sz="4000" i="1" dirty="0" err="1">
                <a:solidFill>
                  <a:srgbClr val="000000"/>
                </a:solidFill>
              </a:rPr>
              <a:t>Gridsets</a:t>
            </a:r>
            <a:r>
              <a:rPr lang="en-US" sz="4000" i="1" dirty="0">
                <a:solidFill>
                  <a:srgbClr val="000000"/>
                </a:solidFill>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70" y="1214389"/>
            <a:ext cx="6103802" cy="4952921"/>
          </a:xfrm>
        </p:spPr>
        <p:txBody>
          <a:bodyPr anchor="t">
            <a:noAutofit/>
          </a:bodyPr>
          <a:lstStyle/>
          <a:p>
            <a:r>
              <a:rPr lang="en-US" dirty="0">
                <a:solidFill>
                  <a:srgbClr val="000000"/>
                </a:solidFill>
              </a:rPr>
              <a:t>Interpolated Precipitation</a:t>
            </a:r>
          </a:p>
          <a:p>
            <a:pPr lvl="1"/>
            <a:r>
              <a:rPr lang="en-US" dirty="0">
                <a:solidFill>
                  <a:srgbClr val="000000"/>
                </a:solidFill>
              </a:rPr>
              <a:t>Converts observation points to grids</a:t>
            </a:r>
          </a:p>
        </p:txBody>
      </p:sp>
      <p:pic>
        <p:nvPicPr>
          <p:cNvPr id="4" name="Picture 3">
            <a:extLst>
              <a:ext uri="{FF2B5EF4-FFF2-40B4-BE49-F238E27FC236}">
                <a16:creationId xmlns:a16="http://schemas.microsoft.com/office/drawing/2014/main" id="{8B3872B7-1407-4296-8B4D-D8D4DF582BFA}"/>
              </a:ext>
            </a:extLst>
          </p:cNvPr>
          <p:cNvPicPr>
            <a:picLocks noChangeAspect="1"/>
          </p:cNvPicPr>
          <p:nvPr/>
        </p:nvPicPr>
        <p:blipFill rotWithShape="1">
          <a:blip r:embed="rId3"/>
          <a:srcRect t="-537" r="49891" b="537"/>
          <a:stretch/>
        </p:blipFill>
        <p:spPr>
          <a:xfrm>
            <a:off x="3327071" y="2076981"/>
            <a:ext cx="5412696" cy="4755462"/>
          </a:xfrm>
          <a:prstGeom prst="rect">
            <a:avLst/>
          </a:prstGeom>
        </p:spPr>
      </p:pic>
    </p:spTree>
    <p:extLst>
      <p:ext uri="{BB962C8B-B14F-4D97-AF65-F5344CB8AC3E}">
        <p14:creationId xmlns:p14="http://schemas.microsoft.com/office/powerpoint/2010/main" val="1393232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dirty="0"/>
              <a:t>Interpolated precipitation</a:t>
            </a:r>
          </a:p>
          <a:p>
            <a:r>
              <a:rPr lang="en-US" b="1" dirty="0"/>
              <a:t>Inverse distance</a:t>
            </a:r>
          </a:p>
          <a:p>
            <a:r>
              <a:rPr lang="en-US" dirty="0"/>
              <a:t>Specified hyetograph</a:t>
            </a:r>
          </a:p>
          <a:p>
            <a:r>
              <a:rPr lang="en-US" dirty="0"/>
              <a:t>Gage weights</a:t>
            </a:r>
          </a:p>
          <a:p>
            <a:r>
              <a:rPr lang="en-US" dirty="0"/>
              <a:t>Gridded precipitation</a:t>
            </a:r>
          </a:p>
          <a:p>
            <a:endParaRPr lang="en-US" dirty="0"/>
          </a:p>
        </p:txBody>
      </p:sp>
      <p:pic>
        <p:nvPicPr>
          <p:cNvPr id="5" name="Picture 4">
            <a:extLst>
              <a:ext uri="{FF2B5EF4-FFF2-40B4-BE49-F238E27FC236}">
                <a16:creationId xmlns:a16="http://schemas.microsoft.com/office/drawing/2014/main" id="{E7F34396-5697-4E44-938F-FDFCD78C2E52}"/>
              </a:ext>
            </a:extLst>
          </p:cNvPr>
          <p:cNvPicPr>
            <a:picLocks noChangeAspect="1"/>
          </p:cNvPicPr>
          <p:nvPr/>
        </p:nvPicPr>
        <p:blipFill>
          <a:blip r:embed="rId3"/>
          <a:stretch>
            <a:fillRect/>
          </a:stretch>
        </p:blipFill>
        <p:spPr>
          <a:xfrm>
            <a:off x="1849820" y="4452225"/>
            <a:ext cx="4813738" cy="1094041"/>
          </a:xfrm>
          <a:prstGeom prst="rect">
            <a:avLst/>
          </a:prstGeom>
        </p:spPr>
      </p:pic>
      <p:pic>
        <p:nvPicPr>
          <p:cNvPr id="8" name="Picture 7">
            <a:extLst>
              <a:ext uri="{FF2B5EF4-FFF2-40B4-BE49-F238E27FC236}">
                <a16:creationId xmlns:a16="http://schemas.microsoft.com/office/drawing/2014/main" id="{49A5E6AD-BE4D-B1DA-1897-3FD2C445165B}"/>
              </a:ext>
            </a:extLst>
          </p:cNvPr>
          <p:cNvPicPr>
            <a:picLocks noChangeAspect="1"/>
          </p:cNvPicPr>
          <p:nvPr/>
        </p:nvPicPr>
        <p:blipFill>
          <a:blip r:embed="rId4"/>
          <a:stretch>
            <a:fillRect/>
          </a:stretch>
        </p:blipFill>
        <p:spPr>
          <a:xfrm>
            <a:off x="1849820" y="5639443"/>
            <a:ext cx="4757240" cy="919012"/>
          </a:xfrm>
          <a:prstGeom prst="rect">
            <a:avLst/>
          </a:prstGeom>
        </p:spPr>
      </p:pic>
      <p:pic>
        <p:nvPicPr>
          <p:cNvPr id="10" name="Picture 9">
            <a:extLst>
              <a:ext uri="{FF2B5EF4-FFF2-40B4-BE49-F238E27FC236}">
                <a16:creationId xmlns:a16="http://schemas.microsoft.com/office/drawing/2014/main" id="{1E50FC2E-2AF7-FE58-73A2-0DC0F13646C6}"/>
              </a:ext>
            </a:extLst>
          </p:cNvPr>
          <p:cNvPicPr>
            <a:picLocks noChangeAspect="1"/>
          </p:cNvPicPr>
          <p:nvPr/>
        </p:nvPicPr>
        <p:blipFill>
          <a:blip r:embed="rId5"/>
          <a:stretch>
            <a:fillRect/>
          </a:stretch>
        </p:blipFill>
        <p:spPr>
          <a:xfrm>
            <a:off x="7032218" y="1719084"/>
            <a:ext cx="4522960" cy="3909848"/>
          </a:xfrm>
          <a:prstGeom prst="rect">
            <a:avLst/>
          </a:prstGeom>
        </p:spPr>
      </p:pic>
    </p:spTree>
    <p:extLst>
      <p:ext uri="{BB962C8B-B14F-4D97-AF65-F5344CB8AC3E}">
        <p14:creationId xmlns:p14="http://schemas.microsoft.com/office/powerpoint/2010/main" val="4173312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dirty="0"/>
              <a:t>Interpolated precipitation</a:t>
            </a:r>
          </a:p>
          <a:p>
            <a:r>
              <a:rPr lang="en-US" dirty="0"/>
              <a:t>Inverse distance</a:t>
            </a:r>
          </a:p>
          <a:p>
            <a:r>
              <a:rPr lang="en-US" b="1" dirty="0"/>
              <a:t>Specified hyetograph</a:t>
            </a:r>
          </a:p>
          <a:p>
            <a:r>
              <a:rPr lang="en-US" dirty="0"/>
              <a:t>Gage weights</a:t>
            </a:r>
          </a:p>
          <a:p>
            <a:r>
              <a:rPr lang="en-US" dirty="0"/>
              <a:t>Gridded precipitation</a:t>
            </a:r>
          </a:p>
          <a:p>
            <a:endParaRPr lang="en-US" b="1" dirty="0"/>
          </a:p>
        </p:txBody>
      </p:sp>
      <p:grpSp>
        <p:nvGrpSpPr>
          <p:cNvPr id="17" name="Group 16">
            <a:extLst>
              <a:ext uri="{FF2B5EF4-FFF2-40B4-BE49-F238E27FC236}">
                <a16:creationId xmlns:a16="http://schemas.microsoft.com/office/drawing/2014/main" id="{2EC9D886-07CB-7D04-B273-EBD93AF56EC1}"/>
              </a:ext>
            </a:extLst>
          </p:cNvPr>
          <p:cNvGrpSpPr/>
          <p:nvPr/>
        </p:nvGrpSpPr>
        <p:grpSpPr>
          <a:xfrm>
            <a:off x="5339255" y="1450428"/>
            <a:ext cx="6466489" cy="4256689"/>
            <a:chOff x="950210" y="0"/>
            <a:chExt cx="10291579" cy="6858000"/>
          </a:xfrm>
        </p:grpSpPr>
        <p:pic>
          <p:nvPicPr>
            <p:cNvPr id="9" name="Picture 8">
              <a:extLst>
                <a:ext uri="{FF2B5EF4-FFF2-40B4-BE49-F238E27FC236}">
                  <a16:creationId xmlns:a16="http://schemas.microsoft.com/office/drawing/2014/main" id="{EF7EC095-C5F9-852A-0FFB-F9E8A8061683}"/>
                </a:ext>
              </a:extLst>
            </p:cNvPr>
            <p:cNvPicPr>
              <a:picLocks noChangeAspect="1"/>
            </p:cNvPicPr>
            <p:nvPr/>
          </p:nvPicPr>
          <p:blipFill>
            <a:blip r:embed="rId3"/>
            <a:stretch>
              <a:fillRect/>
            </a:stretch>
          </p:blipFill>
          <p:spPr>
            <a:xfrm>
              <a:off x="950210" y="0"/>
              <a:ext cx="10291579" cy="6858000"/>
            </a:xfrm>
            <a:prstGeom prst="rect">
              <a:avLst/>
            </a:prstGeom>
          </p:spPr>
        </p:pic>
        <p:pic>
          <p:nvPicPr>
            <p:cNvPr id="11" name="Picture 10">
              <a:extLst>
                <a:ext uri="{FF2B5EF4-FFF2-40B4-BE49-F238E27FC236}">
                  <a16:creationId xmlns:a16="http://schemas.microsoft.com/office/drawing/2014/main" id="{D8C0CE45-1E8F-C628-9D5B-1EA4E919B0FF}"/>
                </a:ext>
              </a:extLst>
            </p:cNvPr>
            <p:cNvPicPr>
              <a:picLocks noChangeAspect="1"/>
            </p:cNvPicPr>
            <p:nvPr/>
          </p:nvPicPr>
          <p:blipFill>
            <a:blip r:embed="rId4"/>
            <a:stretch>
              <a:fillRect/>
            </a:stretch>
          </p:blipFill>
          <p:spPr>
            <a:xfrm>
              <a:off x="8470745" y="4203816"/>
              <a:ext cx="1787352" cy="1657117"/>
            </a:xfrm>
            <a:prstGeom prst="rect">
              <a:avLst/>
            </a:prstGeom>
          </p:spPr>
        </p:pic>
        <p:pic>
          <p:nvPicPr>
            <p:cNvPr id="13" name="Picture 12">
              <a:extLst>
                <a:ext uri="{FF2B5EF4-FFF2-40B4-BE49-F238E27FC236}">
                  <a16:creationId xmlns:a16="http://schemas.microsoft.com/office/drawing/2014/main" id="{35E87BB0-10BB-ED1D-35F4-3F512B64CB0E}"/>
                </a:ext>
              </a:extLst>
            </p:cNvPr>
            <p:cNvPicPr>
              <a:picLocks noChangeAspect="1"/>
            </p:cNvPicPr>
            <p:nvPr/>
          </p:nvPicPr>
          <p:blipFill>
            <a:blip r:embed="rId5"/>
            <a:stretch>
              <a:fillRect/>
            </a:stretch>
          </p:blipFill>
          <p:spPr>
            <a:xfrm>
              <a:off x="6547944" y="3166231"/>
              <a:ext cx="1692165" cy="1503919"/>
            </a:xfrm>
            <a:prstGeom prst="rect">
              <a:avLst/>
            </a:prstGeom>
          </p:spPr>
        </p:pic>
        <p:pic>
          <p:nvPicPr>
            <p:cNvPr id="14" name="Picture 13">
              <a:extLst>
                <a:ext uri="{FF2B5EF4-FFF2-40B4-BE49-F238E27FC236}">
                  <a16:creationId xmlns:a16="http://schemas.microsoft.com/office/drawing/2014/main" id="{7EA28B67-9662-96E4-C368-2DA3F429B4C6}"/>
                </a:ext>
              </a:extLst>
            </p:cNvPr>
            <p:cNvPicPr>
              <a:picLocks noChangeAspect="1"/>
            </p:cNvPicPr>
            <p:nvPr/>
          </p:nvPicPr>
          <p:blipFill>
            <a:blip r:embed="rId4"/>
            <a:stretch>
              <a:fillRect/>
            </a:stretch>
          </p:blipFill>
          <p:spPr>
            <a:xfrm>
              <a:off x="3256975" y="196804"/>
              <a:ext cx="1610497" cy="1493149"/>
            </a:xfrm>
            <a:prstGeom prst="rect">
              <a:avLst/>
            </a:prstGeom>
          </p:spPr>
        </p:pic>
        <p:pic>
          <p:nvPicPr>
            <p:cNvPr id="16" name="Picture 15">
              <a:extLst>
                <a:ext uri="{FF2B5EF4-FFF2-40B4-BE49-F238E27FC236}">
                  <a16:creationId xmlns:a16="http://schemas.microsoft.com/office/drawing/2014/main" id="{E9251D6B-2A1A-F9BF-EBFD-F076B5C1FD6A}"/>
                </a:ext>
              </a:extLst>
            </p:cNvPr>
            <p:cNvPicPr>
              <a:picLocks noChangeAspect="1"/>
            </p:cNvPicPr>
            <p:nvPr/>
          </p:nvPicPr>
          <p:blipFill>
            <a:blip r:embed="rId6"/>
            <a:stretch>
              <a:fillRect/>
            </a:stretch>
          </p:blipFill>
          <p:spPr>
            <a:xfrm>
              <a:off x="4188370" y="2219608"/>
              <a:ext cx="1692165" cy="1534754"/>
            </a:xfrm>
            <a:prstGeom prst="rect">
              <a:avLst/>
            </a:prstGeom>
          </p:spPr>
        </p:pic>
      </p:grpSp>
      <p:pic>
        <p:nvPicPr>
          <p:cNvPr id="5" name="Picture 4">
            <a:extLst>
              <a:ext uri="{FF2B5EF4-FFF2-40B4-BE49-F238E27FC236}">
                <a16:creationId xmlns:a16="http://schemas.microsoft.com/office/drawing/2014/main" id="{D3A2F308-E4D9-8473-76C7-64D62FCEBFE6}"/>
              </a:ext>
            </a:extLst>
          </p:cNvPr>
          <p:cNvPicPr>
            <a:picLocks noChangeAspect="1"/>
          </p:cNvPicPr>
          <p:nvPr/>
        </p:nvPicPr>
        <p:blipFill>
          <a:blip r:embed="rId7"/>
          <a:stretch>
            <a:fillRect/>
          </a:stretch>
        </p:blipFill>
        <p:spPr>
          <a:xfrm>
            <a:off x="1487214" y="4703313"/>
            <a:ext cx="5349524" cy="1570399"/>
          </a:xfrm>
          <a:prstGeom prst="rect">
            <a:avLst/>
          </a:prstGeom>
        </p:spPr>
      </p:pic>
    </p:spTree>
    <p:extLst>
      <p:ext uri="{BB962C8B-B14F-4D97-AF65-F5344CB8AC3E}">
        <p14:creationId xmlns:p14="http://schemas.microsoft.com/office/powerpoint/2010/main" val="1796944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256E-55E5-B84A-C5E7-B6C88A4E445B}"/>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58C0F459-C48B-5CBF-443F-24E69235C38B}"/>
              </a:ext>
            </a:extLst>
          </p:cNvPr>
          <p:cNvSpPr>
            <a:spLocks noGrp="1"/>
          </p:cNvSpPr>
          <p:nvPr>
            <p:ph idx="1"/>
          </p:nvPr>
        </p:nvSpPr>
        <p:spPr/>
        <p:txBody>
          <a:bodyPr/>
          <a:lstStyle/>
          <a:p>
            <a:r>
              <a:rPr lang="en-US" dirty="0"/>
              <a:t>Review the meteorologic model and its components</a:t>
            </a:r>
          </a:p>
          <a:p>
            <a:r>
              <a:rPr lang="en-US" dirty="0"/>
              <a:t>Discuss methods for precipitation </a:t>
            </a:r>
          </a:p>
          <a:p>
            <a:pPr lvl="1"/>
            <a:r>
              <a:rPr lang="en-US" dirty="0"/>
              <a:t>Non-gridded and Gridded methods</a:t>
            </a:r>
          </a:p>
          <a:p>
            <a:pPr lvl="1"/>
            <a:r>
              <a:rPr lang="en-US" dirty="0"/>
              <a:t>Gain an understanding of when to apply each method and what data is needed</a:t>
            </a:r>
          </a:p>
          <a:p>
            <a:r>
              <a:rPr lang="en-US" dirty="0"/>
              <a:t>Provide an overview of evapotranspiration and snowmelt </a:t>
            </a:r>
          </a:p>
        </p:txBody>
      </p:sp>
    </p:spTree>
    <p:extLst>
      <p:ext uri="{BB962C8B-B14F-4D97-AF65-F5344CB8AC3E}">
        <p14:creationId xmlns:p14="http://schemas.microsoft.com/office/powerpoint/2010/main" val="416789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209103"/>
          </a:xfrm>
        </p:spPr>
        <p:txBody>
          <a:bodyPr/>
          <a:lstStyle/>
          <a:p>
            <a:r>
              <a:rPr lang="en-US" dirty="0"/>
              <a:t>Gage Weights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1E7A54C3-DD82-68E2-A76B-E7CF6B4492AF}"/>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16AC6EF5-BB55-46AA-71C4-AF8DDFC5BE8B}"/>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21AD2227-BE95-D983-908B-078C3014953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ACA9EC98-6050-4AA1-769A-F56033A43BE5}"/>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
        <p:nvSpPr>
          <p:cNvPr id="10" name="Arrow: Pentagon 9">
            <a:extLst>
              <a:ext uri="{FF2B5EF4-FFF2-40B4-BE49-F238E27FC236}">
                <a16:creationId xmlns:a16="http://schemas.microsoft.com/office/drawing/2014/main" id="{496A557D-20B2-C117-7FB6-6D1DD399CBF6}"/>
              </a:ext>
            </a:extLst>
          </p:cNvPr>
          <p:cNvSpPr/>
          <p:nvPr/>
        </p:nvSpPr>
        <p:spPr>
          <a:xfrm>
            <a:off x="4117430" y="2360593"/>
            <a:ext cx="1400504" cy="566538"/>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Gage Weights</a:t>
            </a:r>
          </a:p>
        </p:txBody>
      </p:sp>
      <p:sp>
        <p:nvSpPr>
          <p:cNvPr id="12" name="Arrow: Pentagon 11">
            <a:extLst>
              <a:ext uri="{FF2B5EF4-FFF2-40B4-BE49-F238E27FC236}">
                <a16:creationId xmlns:a16="http://schemas.microsoft.com/office/drawing/2014/main" id="{1C81D123-64E0-4824-F5BC-E4F02D5F05DC}"/>
              </a:ext>
            </a:extLst>
          </p:cNvPr>
          <p:cNvSpPr/>
          <p:nvPr/>
        </p:nvSpPr>
        <p:spPr>
          <a:xfrm>
            <a:off x="4117430" y="3009715"/>
            <a:ext cx="1400504" cy="56653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Gridded </a:t>
            </a:r>
            <a:r>
              <a:rPr lang="en-US" dirty="0" err="1">
                <a:solidFill>
                  <a:sysClr val="windowText" lastClr="000000"/>
                </a:solidFill>
              </a:rPr>
              <a:t>Precip</a:t>
            </a:r>
            <a:endParaRPr lang="en-US" dirty="0">
              <a:solidFill>
                <a:sysClr val="windowText" lastClr="000000"/>
              </a:solidFill>
            </a:endParaRPr>
          </a:p>
        </p:txBody>
      </p:sp>
    </p:spTree>
    <p:extLst>
      <p:ext uri="{BB962C8B-B14F-4D97-AF65-F5344CB8AC3E}">
        <p14:creationId xmlns:p14="http://schemas.microsoft.com/office/powerpoint/2010/main" val="1579741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p:txBody>
          <a:bodyPr/>
          <a:lstStyle/>
          <a:p>
            <a:r>
              <a:rPr lang="en-US"/>
              <a:t>Gage Weights Precipitation Method</a:t>
            </a:r>
            <a:endParaRPr lang="en-US" dirty="0"/>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p:txBody>
          <a:bodyPr/>
          <a:lstStyle/>
          <a:p>
            <a:r>
              <a:rPr lang="en-US"/>
              <a:t>Pros</a:t>
            </a:r>
          </a:p>
          <a:p>
            <a:pPr lvl="1"/>
            <a:r>
              <a:rPr lang="en-US"/>
              <a:t>Flexible</a:t>
            </a:r>
          </a:p>
          <a:p>
            <a:pPr lvl="1"/>
            <a:r>
              <a:rPr lang="en-US"/>
              <a:t>Accounts for space and time variation</a:t>
            </a:r>
          </a:p>
          <a:p>
            <a:pPr lvl="1"/>
            <a:r>
              <a:rPr lang="en-US"/>
              <a:t>Can be calibrated</a:t>
            </a:r>
          </a:p>
          <a:p>
            <a:r>
              <a:rPr lang="en-US"/>
              <a:t>Cons</a:t>
            </a:r>
          </a:p>
          <a:p>
            <a:pPr lvl="1"/>
            <a:r>
              <a:rPr lang="en-US"/>
              <a:t>Still dependent on gage data</a:t>
            </a:r>
          </a:p>
          <a:p>
            <a:pPr lvl="1"/>
            <a:r>
              <a:rPr lang="en-US"/>
              <a:t>Up to you to determine weights</a:t>
            </a:r>
            <a:endParaRPr lang="en-US" dirty="0"/>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754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lstStyle/>
          <a:p>
            <a:r>
              <a:rPr lang="en-US" dirty="0"/>
              <a:t>Setting Up A Gage Weights Model</a:t>
            </a:r>
          </a:p>
        </p:txBody>
      </p:sp>
      <p:pic>
        <p:nvPicPr>
          <p:cNvPr id="4" name="Content Placeholder 3">
            <a:extLst>
              <a:ext uri="{FF2B5EF4-FFF2-40B4-BE49-F238E27FC236}">
                <a16:creationId xmlns:a16="http://schemas.microsoft.com/office/drawing/2014/main" id="{E1331C74-260F-448D-9C22-F89C4BC4B6B2}"/>
              </a:ext>
            </a:extLst>
          </p:cNvPr>
          <p:cNvPicPr>
            <a:picLocks noGrp="1" noChangeAspect="1"/>
          </p:cNvPicPr>
          <p:nvPr>
            <p:ph idx="1"/>
          </p:nvPr>
        </p:nvPicPr>
        <p:blipFill>
          <a:blip r:embed="rId3"/>
          <a:stretch>
            <a:fillRect/>
          </a:stretch>
        </p:blipFill>
        <p:spPr>
          <a:xfrm>
            <a:off x="2438400" y="2692182"/>
            <a:ext cx="7315200" cy="3325091"/>
          </a:xfrm>
          <a:prstGeom prst="rect">
            <a:avLst/>
          </a:prstGeom>
        </p:spPr>
      </p:pic>
    </p:spTree>
    <p:extLst>
      <p:ext uri="{BB962C8B-B14F-4D97-AF65-F5344CB8AC3E}">
        <p14:creationId xmlns:p14="http://schemas.microsoft.com/office/powerpoint/2010/main" val="2413360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lstStyle/>
          <a:p>
            <a:r>
              <a:rPr lang="en-US" dirty="0"/>
              <a:t>Include </a:t>
            </a:r>
            <a:r>
              <a:rPr lang="en-US" dirty="0" err="1"/>
              <a:t>Subbasins</a:t>
            </a:r>
            <a:endParaRPr lang="en-US" dirty="0"/>
          </a:p>
        </p:txBody>
      </p:sp>
      <p:pic>
        <p:nvPicPr>
          <p:cNvPr id="4" name="Content Placeholder 3">
            <a:extLst>
              <a:ext uri="{FF2B5EF4-FFF2-40B4-BE49-F238E27FC236}">
                <a16:creationId xmlns:a16="http://schemas.microsoft.com/office/drawing/2014/main" id="{E28C263F-28CA-40C1-BEA7-098DD3CF8401}"/>
              </a:ext>
            </a:extLst>
          </p:cNvPr>
          <p:cNvPicPr>
            <a:picLocks noGrp="1" noChangeAspect="1"/>
          </p:cNvPicPr>
          <p:nvPr>
            <p:ph idx="1"/>
          </p:nvPr>
        </p:nvPicPr>
        <p:blipFill>
          <a:blip r:embed="rId3"/>
          <a:stretch>
            <a:fillRect/>
          </a:stretch>
        </p:blipFill>
        <p:spPr>
          <a:xfrm>
            <a:off x="2438400" y="2611581"/>
            <a:ext cx="7315200" cy="1634837"/>
          </a:xfrm>
          <a:prstGeom prst="rect">
            <a:avLst/>
          </a:prstGeom>
        </p:spPr>
      </p:pic>
    </p:spTree>
    <p:extLst>
      <p:ext uri="{BB962C8B-B14F-4D97-AF65-F5344CB8AC3E}">
        <p14:creationId xmlns:p14="http://schemas.microsoft.com/office/powerpoint/2010/main" val="2510348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lstStyle/>
          <a:p>
            <a:r>
              <a:rPr lang="en-US" dirty="0"/>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2438400" y="2273959"/>
            <a:ext cx="7315200" cy="3574473"/>
          </a:xfrm>
          <a:prstGeom prst="rect">
            <a:avLst/>
          </a:prstGeom>
        </p:spPr>
      </p:pic>
    </p:spTree>
    <p:extLst>
      <p:ext uri="{BB962C8B-B14F-4D97-AF65-F5344CB8AC3E}">
        <p14:creationId xmlns:p14="http://schemas.microsoft.com/office/powerpoint/2010/main" val="3814370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lstStyle/>
          <a:p>
            <a:r>
              <a:rPr lang="en-US" dirty="0"/>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3380647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lstStyle/>
          <a:p>
            <a:r>
              <a:rPr lang="en-US" dirty="0"/>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24200" y="1399031"/>
            <a:ext cx="5943600" cy="545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51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lstStyle/>
          <a:p>
            <a:r>
              <a:rPr lang="en-US" dirty="0"/>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lstStyle/>
          <a:p>
            <a:r>
              <a:rPr lang="en-US" dirty="0"/>
              <a:t>Best practice: use a weight of 1 for the “best” gage, considering:</a:t>
            </a:r>
          </a:p>
          <a:p>
            <a:pPr lvl="1"/>
            <a:r>
              <a:rPr lang="en-US" dirty="0"/>
              <a:t>Granularity of data – finer is better</a:t>
            </a:r>
          </a:p>
          <a:p>
            <a:pPr lvl="1"/>
            <a:r>
              <a:rPr lang="en-US" dirty="0"/>
              <a:t>Location of gage – near the center of subbasin is better</a:t>
            </a:r>
          </a:p>
          <a:p>
            <a:r>
              <a:rPr lang="en-US" dirty="0"/>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8176698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lstStyle/>
          <a:p>
            <a:r>
              <a:rPr lang="en-US" dirty="0"/>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dirty="0"/>
              <a:t>Total precipitation known</a:t>
            </a:r>
          </a:p>
          <a:p>
            <a:r>
              <a:rPr lang="en-US" dirty="0"/>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25103192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lstStyle/>
          <a:p>
            <a:r>
              <a:rPr lang="en-US" dirty="0"/>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p:txBody>
          <a:bodyPr/>
          <a:lstStyle/>
          <a:p>
            <a:r>
              <a:rPr lang="en-US" dirty="0"/>
              <a:t>Use Indexing</a:t>
            </a:r>
          </a:p>
          <a:p>
            <a:pPr lvl="1"/>
            <a:r>
              <a:rPr lang="en-US" dirty="0"/>
              <a:t>Adjust for climatology</a:t>
            </a:r>
          </a:p>
          <a:p>
            <a:r>
              <a:rPr lang="en-US" dirty="0"/>
              <a:t>Total Override</a:t>
            </a:r>
          </a:p>
          <a:p>
            <a:pPr lvl="1"/>
            <a:r>
              <a:rPr lang="en-US" dirty="0"/>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679755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Meteorologic Model Overview</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DCE88780-DA18-9C92-A29E-D8F163F82242}"/>
              </a:ext>
            </a:extLst>
          </p:cNvPr>
          <p:cNvSpPr/>
          <p:nvPr/>
        </p:nvSpPr>
        <p:spPr>
          <a:xfrm>
            <a:off x="788276"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5C495232-C764-7FDC-DA6D-2E77A8D91458}"/>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6E564070-D8A7-544A-15EA-007D37AFAEC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D7E5DF19-3C35-6971-55F6-EF4D7168A0AB}"/>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172317"/>
          </a:xfrm>
        </p:spPr>
        <p:txBody>
          <a:bodyPr/>
          <a:lstStyle/>
          <a:p>
            <a:r>
              <a:rPr lang="en-US" dirty="0"/>
              <a:t>Gridded Precipitation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dirty="0"/>
          </a:p>
        </p:txBody>
      </p:sp>
      <p:sp>
        <p:nvSpPr>
          <p:cNvPr id="2" name="Arrow: Chevron 1">
            <a:extLst>
              <a:ext uri="{FF2B5EF4-FFF2-40B4-BE49-F238E27FC236}">
                <a16:creationId xmlns:a16="http://schemas.microsoft.com/office/drawing/2014/main" id="{528B0D29-43E7-3475-5512-5F6E2FF9EC27}"/>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ACAF28BD-0EC8-0F3F-FA9F-6ADF733C19E3}"/>
              </a:ext>
            </a:extLst>
          </p:cNvPr>
          <p:cNvSpPr/>
          <p:nvPr/>
        </p:nvSpPr>
        <p:spPr>
          <a:xfrm>
            <a:off x="3216167" y="1195443"/>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9CA96607-CF43-88E2-CFC8-75F6723A5E7F}"/>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8220CE9D-6B19-C325-7DC1-F7DDAB2150F4}"/>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
        <p:nvSpPr>
          <p:cNvPr id="8" name="Arrow: Pentagon 7">
            <a:extLst>
              <a:ext uri="{FF2B5EF4-FFF2-40B4-BE49-F238E27FC236}">
                <a16:creationId xmlns:a16="http://schemas.microsoft.com/office/drawing/2014/main" id="{4DA93DD6-831D-19A7-D251-AFF35C3E6520}"/>
              </a:ext>
            </a:extLst>
          </p:cNvPr>
          <p:cNvSpPr/>
          <p:nvPr/>
        </p:nvSpPr>
        <p:spPr>
          <a:xfrm>
            <a:off x="4117430" y="2360593"/>
            <a:ext cx="1400504" cy="56653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Gage Weights</a:t>
            </a:r>
          </a:p>
        </p:txBody>
      </p:sp>
      <p:sp>
        <p:nvSpPr>
          <p:cNvPr id="9" name="Arrow: Pentagon 8">
            <a:extLst>
              <a:ext uri="{FF2B5EF4-FFF2-40B4-BE49-F238E27FC236}">
                <a16:creationId xmlns:a16="http://schemas.microsoft.com/office/drawing/2014/main" id="{F8A4D999-E651-85C1-2C37-30F18DB3ACF5}"/>
              </a:ext>
            </a:extLst>
          </p:cNvPr>
          <p:cNvSpPr/>
          <p:nvPr/>
        </p:nvSpPr>
        <p:spPr>
          <a:xfrm>
            <a:off x="4117430" y="3009715"/>
            <a:ext cx="1400504" cy="566538"/>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Gridded </a:t>
            </a:r>
            <a:r>
              <a:rPr lang="en-US" dirty="0" err="1">
                <a:solidFill>
                  <a:sysClr val="windowText" lastClr="000000"/>
                </a:solidFill>
              </a:rPr>
              <a:t>Precip</a:t>
            </a:r>
            <a:endParaRPr lang="en-US" dirty="0">
              <a:solidFill>
                <a:sysClr val="windowText" lastClr="000000"/>
              </a:solidFill>
            </a:endParaRPr>
          </a:p>
        </p:txBody>
      </p:sp>
    </p:spTree>
    <p:extLst>
      <p:ext uri="{BB962C8B-B14F-4D97-AF65-F5344CB8AC3E}">
        <p14:creationId xmlns:p14="http://schemas.microsoft.com/office/powerpoint/2010/main" val="3770454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a:bodyPr>
          <a:lstStyle/>
          <a:p>
            <a:r>
              <a:rPr lang="en-US" i="1"/>
              <a:t>Gridded Precipitation</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69" y="1443556"/>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Pros</a:t>
            </a:r>
          </a:p>
          <a:p>
            <a:pPr lvl="1"/>
            <a:r>
              <a:rPr lang="en-US" dirty="0">
                <a:solidFill>
                  <a:srgbClr val="000000"/>
                </a:solidFill>
              </a:rPr>
              <a:t>Spatially distributes precipitation </a:t>
            </a:r>
          </a:p>
          <a:p>
            <a:pPr lvl="2"/>
            <a:r>
              <a:rPr lang="en-US" sz="2200" dirty="0">
                <a:solidFill>
                  <a:srgbClr val="000000"/>
                </a:solidFill>
              </a:rPr>
              <a:t>Ex: RADAR vs. </a:t>
            </a:r>
            <a:r>
              <a:rPr lang="en-US" sz="2200" dirty="0" err="1">
                <a:solidFill>
                  <a:srgbClr val="000000"/>
                </a:solidFill>
              </a:rPr>
              <a:t>precip</a:t>
            </a:r>
            <a:r>
              <a:rPr lang="en-US" sz="2200" dirty="0">
                <a:solidFill>
                  <a:srgbClr val="000000"/>
                </a:solidFill>
              </a:rPr>
              <a:t> gage</a:t>
            </a:r>
          </a:p>
          <a:p>
            <a:pPr lvl="1"/>
            <a:r>
              <a:rPr lang="en-US" dirty="0">
                <a:solidFill>
                  <a:srgbClr val="000000"/>
                </a:solidFill>
              </a:rPr>
              <a:t>Increasing number of sources available</a:t>
            </a:r>
          </a:p>
          <a:p>
            <a:pPr lvl="2"/>
            <a:r>
              <a:rPr lang="en-US" sz="2200" dirty="0">
                <a:solidFill>
                  <a:srgbClr val="000000"/>
                </a:solidFill>
              </a:rPr>
              <a:t>National &amp; Local Availability</a:t>
            </a:r>
          </a:p>
          <a:p>
            <a:r>
              <a:rPr lang="en-US" sz="2600" b="1" dirty="0">
                <a:solidFill>
                  <a:srgbClr val="000000"/>
                </a:solidFill>
              </a:rPr>
              <a:t>Cons</a:t>
            </a:r>
          </a:p>
          <a:p>
            <a:pPr lvl="1"/>
            <a:r>
              <a:rPr lang="en-US" dirty="0">
                <a:solidFill>
                  <a:srgbClr val="000000"/>
                </a:solidFill>
              </a:rPr>
              <a:t>May require conversion </a:t>
            </a:r>
          </a:p>
          <a:p>
            <a:pPr lvl="1"/>
            <a:r>
              <a:rPr lang="en-US" dirty="0">
                <a:solidFill>
                  <a:srgbClr val="000000"/>
                </a:solidFill>
              </a:rPr>
              <a:t>Quality of data varies</a:t>
            </a:r>
          </a:p>
          <a:p>
            <a:pPr lvl="2"/>
            <a:r>
              <a:rPr lang="en-US" sz="2200" dirty="0">
                <a:solidFill>
                  <a:srgbClr val="000000"/>
                </a:solidFill>
              </a:rPr>
              <a:t>Quality control recommended</a:t>
            </a:r>
          </a:p>
          <a:p>
            <a:pPr lvl="3"/>
            <a:r>
              <a:rPr lang="en-US" sz="2000" dirty="0">
                <a:solidFill>
                  <a:srgbClr val="000000"/>
                </a:solidFill>
              </a:rPr>
              <a:t>Gage comparison</a:t>
            </a:r>
          </a:p>
          <a:p>
            <a:pPr lvl="3"/>
            <a:r>
              <a:rPr lang="en-US" sz="2000" dirty="0">
                <a:solidFill>
                  <a:srgbClr val="000000"/>
                </a:solidFill>
                <a:hlinkClick r:id="rId3"/>
              </a:rPr>
              <a:t>RADAR coverage</a:t>
            </a:r>
            <a:endParaRPr lang="en-US" sz="2000" dirty="0">
              <a:solidFill>
                <a:srgbClr val="000000"/>
              </a:solidFill>
            </a:endParaRPr>
          </a:p>
          <a:p>
            <a:pPr lvl="1"/>
            <a:endParaRPr lang="en-US" sz="2600" b="1" dirty="0">
              <a:solidFill>
                <a:srgbClr val="000000"/>
              </a:solidFill>
            </a:endParaRPr>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833242" y="955703"/>
            <a:ext cx="5909276" cy="53286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67462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i="1" dirty="0"/>
              <a:t>Gridded Precipitation Sources</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National Products</a:t>
            </a:r>
          </a:p>
          <a:p>
            <a:pPr lvl="1"/>
            <a:r>
              <a:rPr lang="en-US" sz="2200" dirty="0">
                <a:solidFill>
                  <a:srgbClr val="000000"/>
                </a:solidFill>
                <a:hlinkClick r:id="rId3"/>
              </a:rPr>
              <a:t>National Digital Guidance Database (NDGD)</a:t>
            </a:r>
            <a:r>
              <a:rPr lang="en-US" sz="2200" dirty="0">
                <a:solidFill>
                  <a:srgbClr val="000000"/>
                </a:solidFill>
              </a:rPr>
              <a:t> (2007-Present)</a:t>
            </a:r>
          </a:p>
          <a:p>
            <a:r>
              <a:rPr lang="en-US" sz="2600" b="1" dirty="0">
                <a:solidFill>
                  <a:srgbClr val="000000"/>
                </a:solidFill>
              </a:rPr>
              <a:t>Regional Products</a:t>
            </a:r>
            <a:endParaRPr lang="en-US" sz="2600" dirty="0">
              <a:solidFill>
                <a:srgbClr val="000000"/>
              </a:solidFill>
            </a:endParaRPr>
          </a:p>
          <a:p>
            <a:pPr lvl="1"/>
            <a:r>
              <a:rPr lang="en-US" sz="2200" dirty="0">
                <a:solidFill>
                  <a:srgbClr val="000000"/>
                </a:solidFill>
                <a:hlinkClick r:id="rId4"/>
              </a:rPr>
              <a:t>NWS River Forecast Centers</a:t>
            </a:r>
            <a:r>
              <a:rPr lang="en-US" sz="2200" dirty="0">
                <a:solidFill>
                  <a:srgbClr val="000000"/>
                </a:solidFill>
              </a:rPr>
              <a:t> NEXRAD</a:t>
            </a:r>
          </a:p>
          <a:p>
            <a:r>
              <a:rPr lang="en-US" sz="2600" b="1" dirty="0">
                <a:solidFill>
                  <a:srgbClr val="000000"/>
                </a:solidFill>
              </a:rPr>
              <a:t>CWMS</a:t>
            </a:r>
          </a:p>
          <a:p>
            <a:pPr lvl="1"/>
            <a:r>
              <a:rPr lang="en-US" sz="2200" dirty="0">
                <a:solidFill>
                  <a:srgbClr val="000000"/>
                </a:solidFill>
              </a:rPr>
              <a:t>USACE Water Management data</a:t>
            </a:r>
          </a:p>
          <a:p>
            <a:r>
              <a:rPr lang="en-US" sz="2600" b="1" dirty="0" err="1">
                <a:solidFill>
                  <a:srgbClr val="000000"/>
                </a:solidFill>
              </a:rPr>
              <a:t>Add’l</a:t>
            </a:r>
            <a:r>
              <a:rPr lang="en-US" sz="2600" b="1" dirty="0">
                <a:solidFill>
                  <a:srgbClr val="000000"/>
                </a:solidFill>
              </a:rPr>
              <a:t> Other Products</a:t>
            </a:r>
          </a:p>
          <a:p>
            <a:endParaRPr lang="en-US" sz="2600" b="1" dirty="0">
              <a:solidFill>
                <a:srgbClr val="000000"/>
              </a:solidFill>
            </a:endParaRPr>
          </a:p>
        </p:txBody>
      </p:sp>
      <p:pic>
        <p:nvPicPr>
          <p:cNvPr id="8" name="Picture 2" descr="US River Forecast Center Map">
            <a:extLst>
              <a:ext uri="{FF2B5EF4-FFF2-40B4-BE49-F238E27FC236}">
                <a16:creationId xmlns:a16="http://schemas.microsoft.com/office/drawing/2014/main" id="{425F73A1-23CE-4810-9250-AC3F7AE6CD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2499" y="1375891"/>
            <a:ext cx="7230601" cy="4811326"/>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318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6261330" cy="1311664"/>
          </a:xfrm>
        </p:spPr>
        <p:txBody>
          <a:bodyPr>
            <a:normAutofit/>
          </a:bodyPr>
          <a:lstStyle/>
          <a:p>
            <a:r>
              <a:rPr lang="en-US" sz="4000" i="1" dirty="0">
                <a:solidFill>
                  <a:srgbClr val="000000"/>
                </a:solidFill>
              </a:rPr>
              <a:t>Converting &amp; Creating Precipitation </a:t>
            </a:r>
            <a:r>
              <a:rPr lang="en-US" sz="4000" i="1" dirty="0" err="1">
                <a:solidFill>
                  <a:srgbClr val="000000"/>
                </a:solidFill>
              </a:rPr>
              <a:t>Gridsets</a:t>
            </a:r>
            <a:endParaRPr lang="en-US" sz="4000" i="1" dirty="0">
              <a:solidFill>
                <a:srgbClr val="000000"/>
              </a:solidFill>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574801"/>
            <a:ext cx="4840532" cy="5265754"/>
          </a:xfrm>
        </p:spPr>
        <p:txBody>
          <a:bodyPr anchor="t">
            <a:noAutofit/>
          </a:bodyPr>
          <a:lstStyle/>
          <a:p>
            <a:r>
              <a:rPr lang="en-US" dirty="0">
                <a:solidFill>
                  <a:srgbClr val="000000"/>
                </a:solidFill>
              </a:rPr>
              <a:t>Utilities available:</a:t>
            </a:r>
          </a:p>
          <a:p>
            <a:pPr marL="971550" lvl="1" indent="-514350">
              <a:buFont typeface="+mj-lt"/>
              <a:buAutoNum type="arabicPeriod"/>
            </a:pPr>
            <a:r>
              <a:rPr lang="en-US" b="1" dirty="0">
                <a:solidFill>
                  <a:srgbClr val="000000"/>
                </a:solidFill>
              </a:rPr>
              <a:t>HMS</a:t>
            </a:r>
            <a:r>
              <a:rPr lang="en-US" dirty="0">
                <a:solidFill>
                  <a:srgbClr val="000000"/>
                </a:solidFill>
              </a:rPr>
              <a:t> – certain file types can be imported directly within HMS</a:t>
            </a:r>
            <a:endParaRPr lang="en-US" b="1" dirty="0">
              <a:solidFill>
                <a:srgbClr val="000000"/>
              </a:solidFill>
            </a:endParaRPr>
          </a:p>
          <a:p>
            <a:pPr marL="971550" lvl="1" indent="-514350">
              <a:buFont typeface="+mj-lt"/>
              <a:buAutoNum type="arabicPeriod"/>
            </a:pPr>
            <a:r>
              <a:rPr lang="en-US" b="1" dirty="0">
                <a:solidFill>
                  <a:srgbClr val="000000"/>
                </a:solidFill>
              </a:rPr>
              <a:t>VORTEX/Importer</a:t>
            </a:r>
            <a:r>
              <a:rPr lang="en-US" dirty="0">
                <a:solidFill>
                  <a:srgbClr val="000000"/>
                </a:solidFill>
              </a:rPr>
              <a:t> – converts several formats to HEC-DSS Records</a:t>
            </a:r>
          </a:p>
          <a:p>
            <a:pPr lvl="2"/>
            <a:r>
              <a:rPr lang="en-US" dirty="0" err="1">
                <a:solidFill>
                  <a:srgbClr val="000000"/>
                </a:solidFill>
              </a:rPr>
              <a:t>NetCDF</a:t>
            </a:r>
            <a:r>
              <a:rPr lang="en-US" dirty="0">
                <a:solidFill>
                  <a:srgbClr val="000000"/>
                </a:solidFill>
              </a:rPr>
              <a:t>, </a:t>
            </a:r>
            <a:r>
              <a:rPr lang="en-US" dirty="0" err="1">
                <a:solidFill>
                  <a:srgbClr val="000000"/>
                </a:solidFill>
              </a:rPr>
              <a:t>Grib</a:t>
            </a:r>
            <a:r>
              <a:rPr lang="en-US" dirty="0">
                <a:solidFill>
                  <a:srgbClr val="000000"/>
                </a:solidFill>
              </a:rPr>
              <a:t>, HDF, ASC &amp; more</a:t>
            </a:r>
          </a:p>
          <a:p>
            <a:pPr lvl="2"/>
            <a:r>
              <a:rPr lang="en-US" dirty="0">
                <a:solidFill>
                  <a:srgbClr val="000000"/>
                </a:solidFill>
              </a:rPr>
              <a:t>Also allows for clipping, re-projecting, resampling, etc.</a:t>
            </a:r>
          </a:p>
        </p:txBody>
      </p:sp>
      <p:pic>
        <p:nvPicPr>
          <p:cNvPr id="9" name="Picture 4">
            <a:extLst>
              <a:ext uri="{FF2B5EF4-FFF2-40B4-BE49-F238E27FC236}">
                <a16:creationId xmlns:a16="http://schemas.microsoft.com/office/drawing/2014/main" id="{B153194C-E24E-4DA8-9B6C-FCA2054837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6" b="32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165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sz="3200" dirty="0">
                <a:solidFill>
                  <a:srgbClr val="000000"/>
                </a:solidFill>
              </a:rPr>
              <a:t>DSS Pathnames for Grids in HEC-HMS</a:t>
            </a:r>
          </a:p>
          <a:p>
            <a:pPr marL="0" indent="0">
              <a:lnSpc>
                <a:spcPct val="100000"/>
              </a:lnSpc>
              <a:spcBef>
                <a:spcPts val="0"/>
              </a:spcBef>
              <a:buNone/>
            </a:pPr>
            <a:endParaRPr lang="en-US" b="1" dirty="0">
              <a:solidFill>
                <a:srgbClr val="000000"/>
              </a:solidFill>
            </a:endParaRPr>
          </a:p>
          <a:p>
            <a:pPr marL="0" indent="0">
              <a:lnSpc>
                <a:spcPct val="100000"/>
              </a:lnSpc>
              <a:spcBef>
                <a:spcPts val="0"/>
              </a:spcBef>
              <a:buNone/>
            </a:pPr>
            <a:r>
              <a:rPr lang="en-US" b="1" dirty="0">
                <a:solidFill>
                  <a:srgbClr val="000000"/>
                </a:solidFill>
              </a:rPr>
              <a:t>	</a:t>
            </a:r>
            <a:r>
              <a:rPr lang="en-US" sz="3200" b="1" dirty="0">
                <a:solidFill>
                  <a:srgbClr val="000000"/>
                </a:solidFill>
              </a:rPr>
              <a:t>/A-part/B-part/C-part/D-part/E-part/F-part/</a:t>
            </a:r>
          </a:p>
          <a:p>
            <a:pPr marL="0" indent="0">
              <a:lnSpc>
                <a:spcPct val="100000"/>
              </a:lnSpc>
              <a:spcBef>
                <a:spcPts val="0"/>
              </a:spcBef>
              <a:buNone/>
            </a:pPr>
            <a:endParaRPr lang="en-US" sz="1400" b="1" dirty="0">
              <a:solidFill>
                <a:srgbClr val="000000"/>
              </a:solidFill>
            </a:endParaRPr>
          </a:p>
          <a:p>
            <a:pPr marL="0" indent="0">
              <a:lnSpc>
                <a:spcPct val="100000"/>
              </a:lnSpc>
              <a:spcBef>
                <a:spcPts val="0"/>
              </a:spcBef>
              <a:buNone/>
            </a:pPr>
            <a:r>
              <a:rPr lang="en-US" dirty="0">
                <a:solidFill>
                  <a:srgbClr val="000000"/>
                </a:solidFill>
              </a:rPr>
              <a:t>	A – grid system (SHG, HRAP)</a:t>
            </a:r>
          </a:p>
          <a:p>
            <a:pPr marL="0" indent="0">
              <a:lnSpc>
                <a:spcPct val="100000"/>
              </a:lnSpc>
              <a:spcBef>
                <a:spcPts val="0"/>
              </a:spcBef>
              <a:buNone/>
            </a:pPr>
            <a:r>
              <a:rPr lang="en-US" dirty="0">
                <a:solidFill>
                  <a:srgbClr val="000000"/>
                </a:solidFill>
              </a:rPr>
              <a:t>	B – region or watershed name</a:t>
            </a:r>
          </a:p>
          <a:p>
            <a:pPr marL="0" indent="0">
              <a:lnSpc>
                <a:spcPct val="100000"/>
              </a:lnSpc>
              <a:spcBef>
                <a:spcPts val="0"/>
              </a:spcBef>
              <a:buNone/>
            </a:pPr>
            <a:r>
              <a:rPr lang="en-US" dirty="0">
                <a:solidFill>
                  <a:srgbClr val="000000"/>
                </a:solidFill>
              </a:rPr>
              <a:t>	C – the data variable (</a:t>
            </a:r>
            <a:r>
              <a:rPr lang="en-US" dirty="0" err="1">
                <a:solidFill>
                  <a:srgbClr val="000000"/>
                </a:solidFill>
              </a:rPr>
              <a:t>precip</a:t>
            </a:r>
            <a:r>
              <a:rPr lang="en-US" dirty="0">
                <a:solidFill>
                  <a:srgbClr val="000000"/>
                </a:solidFill>
              </a:rPr>
              <a:t>, temp, …)</a:t>
            </a:r>
          </a:p>
          <a:p>
            <a:pPr marL="0" indent="0">
              <a:lnSpc>
                <a:spcPct val="100000"/>
              </a:lnSpc>
              <a:spcBef>
                <a:spcPts val="0"/>
              </a:spcBef>
              <a:buNone/>
            </a:pPr>
            <a:r>
              <a:rPr lang="en-US" dirty="0">
                <a:solidFill>
                  <a:srgbClr val="000000"/>
                </a:solidFill>
              </a:rPr>
              <a:t>	D – starting time for grid (ex: 04JAN2021:1500)</a:t>
            </a:r>
          </a:p>
          <a:p>
            <a:pPr marL="0" indent="0">
              <a:lnSpc>
                <a:spcPct val="100000"/>
              </a:lnSpc>
              <a:spcBef>
                <a:spcPts val="0"/>
              </a:spcBef>
              <a:buNone/>
            </a:pPr>
            <a:r>
              <a:rPr lang="en-US" dirty="0">
                <a:solidFill>
                  <a:srgbClr val="000000"/>
                </a:solidFill>
              </a:rPr>
              <a:t>	E – ending time for grid (ex: 04JAN2021:1600)</a:t>
            </a:r>
          </a:p>
          <a:p>
            <a:pPr marL="0" indent="0">
              <a:lnSpc>
                <a:spcPct val="100000"/>
              </a:lnSpc>
              <a:spcBef>
                <a:spcPts val="0"/>
              </a:spcBef>
              <a:buNone/>
            </a:pPr>
            <a:r>
              <a:rPr lang="en-US" dirty="0">
                <a:solidFill>
                  <a:srgbClr val="000000"/>
                </a:solidFill>
              </a:rPr>
              <a:t>	F – additional identification (e.g. </a:t>
            </a:r>
            <a:r>
              <a:rPr lang="en-US" dirty="0" err="1">
                <a:solidFill>
                  <a:srgbClr val="000000"/>
                </a:solidFill>
              </a:rPr>
              <a:t>obs</a:t>
            </a:r>
            <a:r>
              <a:rPr lang="en-US" dirty="0">
                <a:solidFill>
                  <a:srgbClr val="000000"/>
                </a:solidFill>
              </a:rPr>
              <a:t>, radar, NWS, …)</a:t>
            </a:r>
          </a:p>
        </p:txBody>
      </p:sp>
    </p:spTree>
    <p:extLst>
      <p:ext uri="{BB962C8B-B14F-4D97-AF65-F5344CB8AC3E}">
        <p14:creationId xmlns:p14="http://schemas.microsoft.com/office/powerpoint/2010/main" val="568966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4"/>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dirty="0">
                <a:solidFill>
                  <a:srgbClr val="000000"/>
                </a:solidFill>
              </a:rPr>
              <a:t>Grids must have:</a:t>
            </a:r>
          </a:p>
          <a:p>
            <a:pPr lvl="1">
              <a:lnSpc>
                <a:spcPct val="100000"/>
              </a:lnSpc>
              <a:spcBef>
                <a:spcPts val="800"/>
              </a:spcBef>
            </a:pPr>
            <a:r>
              <a:rPr lang="en-US" sz="2800" dirty="0">
                <a:solidFill>
                  <a:srgbClr val="000000"/>
                </a:solidFill>
              </a:rPr>
              <a:t>Correct C-part pathname</a:t>
            </a:r>
          </a:p>
          <a:p>
            <a:pPr lvl="1">
              <a:lnSpc>
                <a:spcPct val="100000"/>
              </a:lnSpc>
              <a:spcBef>
                <a:spcPts val="800"/>
              </a:spcBef>
            </a:pPr>
            <a:r>
              <a:rPr lang="en-US" sz="2800" dirty="0">
                <a:solidFill>
                  <a:srgbClr val="000000"/>
                </a:solidFill>
              </a:rPr>
              <a:t>Correct units</a:t>
            </a:r>
          </a:p>
          <a:p>
            <a:pPr lvl="1">
              <a:lnSpc>
                <a:spcPct val="100000"/>
              </a:lnSpc>
              <a:spcBef>
                <a:spcPts val="800"/>
              </a:spcBef>
            </a:pPr>
            <a:r>
              <a:rPr lang="en-US" sz="2800" dirty="0">
                <a:solidFill>
                  <a:srgbClr val="000000"/>
                </a:solidFill>
              </a:rPr>
              <a:t>Valid Data type</a:t>
            </a:r>
          </a:p>
          <a:p>
            <a:pPr lvl="1">
              <a:lnSpc>
                <a:spcPct val="100000"/>
              </a:lnSpc>
              <a:spcBef>
                <a:spcPts val="800"/>
              </a:spcBef>
            </a:pPr>
            <a:r>
              <a:rPr lang="en-US" sz="2800" dirty="0">
                <a:solidFill>
                  <a:srgbClr val="000000"/>
                </a:solidFill>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nvGraphicFramePr>
        <p:xfrm>
          <a:off x="5429018" y="385390"/>
          <a:ext cx="6400124" cy="6377748"/>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500" b="1" i="0" u="none" strike="noStrike" dirty="0">
                          <a:solidFill>
                            <a:srgbClr val="000000"/>
                          </a:solidFill>
                          <a:effectLst/>
                          <a:latin typeface="Calibri" panose="020F0502020204030204"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500" b="1" i="0" u="none" strike="noStrike" dirty="0">
                          <a:solidFill>
                            <a:srgbClr val="000000"/>
                          </a:solidFill>
                          <a:effectLst/>
                          <a:latin typeface="Calibri" panose="020F0502020204030204"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WATT/M2   </a:t>
                      </a:r>
                      <a:br>
                        <a:rPr lang="en-US" sz="1500" b="0" i="0" u="none" strike="noStrike" dirty="0">
                          <a:solidFill>
                            <a:srgbClr val="000000"/>
                          </a:solidFill>
                          <a:effectLst/>
                          <a:latin typeface="Calibri" panose="020F0502020204030204" pitchFamily="34" charset="0"/>
                        </a:rPr>
                      </a:br>
                      <a:r>
                        <a:rPr lang="en-US" sz="1500" b="0" i="0" u="none" strike="noStrike" dirty="0">
                          <a:solidFill>
                            <a:srgbClr val="000000"/>
                          </a:solidFill>
                          <a:effectLst/>
                          <a:latin typeface="Calibri" panose="020F0502020204030204" pitchFamily="34" charset="0"/>
                        </a:rPr>
                        <a:t> LANGLEY/M </a:t>
                      </a:r>
                    </a:p>
                    <a:p>
                      <a:pPr algn="ctr" fontAlgn="b"/>
                      <a:r>
                        <a:rPr lang="en-US" sz="1500" b="0" i="0" u="none" strike="noStrike" dirty="0">
                          <a:solidFill>
                            <a:srgbClr val="000000"/>
                          </a:solidFill>
                          <a:effectLst/>
                          <a:latin typeface="Calibri" panose="020F0502020204030204"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500" b="0" i="0" u="none" strike="noStrike" dirty="0">
                          <a:solidFill>
                            <a:srgbClr val="000000"/>
                          </a:solidFill>
                          <a:effectLst/>
                          <a:latin typeface="Calibri" panose="020F0502020204030204"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MM/HR </a:t>
                      </a:r>
                    </a:p>
                    <a:p>
                      <a:pPr algn="ctr" fontAlgn="b"/>
                      <a:r>
                        <a:rPr lang="en-US" sz="1500" b="0" i="0" u="none" strike="noStrike" dirty="0">
                          <a:solidFill>
                            <a:srgbClr val="000000"/>
                          </a:solidFill>
                          <a:effectLst/>
                          <a:latin typeface="Calibri" panose="020F0502020204030204"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500" b="0" i="0" u="none" strike="noStrike" dirty="0">
                          <a:solidFill>
                            <a:srgbClr val="000000"/>
                          </a:solidFill>
                          <a:effectLst/>
                          <a:latin typeface="Calibri" panose="020F0502020204030204"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500" b="0" i="0" u="none" strike="noStrike" dirty="0">
                          <a:solidFill>
                            <a:srgbClr val="000000"/>
                          </a:solidFill>
                          <a:effectLst/>
                          <a:latin typeface="Calibri" panose="020F0502020204030204" pitchFamily="34" charset="0"/>
                        </a:rPr>
                        <a:t> </a:t>
                      </a:r>
                      <a:r>
                        <a:rPr lang="en-US" sz="1500" b="0" i="0" u="none" strike="noStrike" dirty="0" err="1">
                          <a:solidFill>
                            <a:srgbClr val="000000"/>
                          </a:solidFill>
                          <a:effectLst/>
                          <a:latin typeface="Calibri" panose="020F0502020204030204" pitchFamily="34" charset="0"/>
                        </a:rPr>
                        <a:t>Meltrate</a:t>
                      </a:r>
                      <a:r>
                        <a:rPr lang="en-US" sz="1500" b="0" i="0" u="none" strike="noStrike" dirty="0">
                          <a:solidFill>
                            <a:srgbClr val="000000"/>
                          </a:solidFill>
                          <a:effectLst/>
                          <a:latin typeface="Calibri" panose="020F0502020204030204"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DEGC-DAY </a:t>
                      </a:r>
                    </a:p>
                    <a:p>
                      <a:pPr algn="ctr" fontAlgn="b"/>
                      <a:r>
                        <a:rPr lang="en-US" sz="1500" b="0" i="0" u="none" strike="noStrike" dirty="0">
                          <a:solidFill>
                            <a:srgbClr val="000000"/>
                          </a:solidFill>
                          <a:effectLst/>
                          <a:latin typeface="Calibri" panose="020F0502020204030204"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500" b="0" i="0" u="none" strike="noStrike" dirty="0">
                          <a:solidFill>
                            <a:srgbClr val="000000"/>
                          </a:solidFill>
                          <a:effectLst/>
                          <a:latin typeface="Calibri" panose="020F0502020204030204"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Gridded Data Manager</a:t>
            </a:r>
          </a:p>
        </p:txBody>
      </p:sp>
      <p:pic>
        <p:nvPicPr>
          <p:cNvPr id="6" name="Picture 5">
            <a:extLst>
              <a:ext uri="{FF2B5EF4-FFF2-40B4-BE49-F238E27FC236}">
                <a16:creationId xmlns:a16="http://schemas.microsoft.com/office/drawing/2014/main" id="{CDDD0317-0692-4C49-CEDB-3347042BF9B1}"/>
              </a:ext>
            </a:extLst>
          </p:cNvPr>
          <p:cNvPicPr>
            <a:picLocks noChangeAspect="1"/>
          </p:cNvPicPr>
          <p:nvPr/>
        </p:nvPicPr>
        <p:blipFill>
          <a:blip r:embed="rId3"/>
          <a:stretch>
            <a:fillRect/>
          </a:stretch>
        </p:blipFill>
        <p:spPr>
          <a:xfrm>
            <a:off x="3059013" y="1894823"/>
            <a:ext cx="5585745" cy="3743923"/>
          </a:xfrm>
          <a:prstGeom prst="rect">
            <a:avLst/>
          </a:prstGeom>
        </p:spPr>
      </p:pic>
    </p:spTree>
    <p:extLst>
      <p:ext uri="{BB962C8B-B14F-4D97-AF65-F5344CB8AC3E}">
        <p14:creationId xmlns:p14="http://schemas.microsoft.com/office/powerpoint/2010/main" val="4123307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Linking Gridded Precipitation to Met Model</a:t>
            </a:r>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5449614" y="3429001"/>
            <a:ext cx="86321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141DB9D-2F9F-E201-5003-31E53EA9B0C5}"/>
              </a:ext>
            </a:extLst>
          </p:cNvPr>
          <p:cNvPicPr>
            <a:picLocks noChangeAspect="1"/>
          </p:cNvPicPr>
          <p:nvPr/>
        </p:nvPicPr>
        <p:blipFill>
          <a:blip r:embed="rId3"/>
          <a:stretch>
            <a:fillRect/>
          </a:stretch>
        </p:blipFill>
        <p:spPr>
          <a:xfrm>
            <a:off x="749459" y="1279754"/>
            <a:ext cx="4534019" cy="5170850"/>
          </a:xfrm>
          <a:prstGeom prst="rect">
            <a:avLst/>
          </a:prstGeom>
        </p:spPr>
      </p:pic>
      <p:pic>
        <p:nvPicPr>
          <p:cNvPr id="15" name="Picture 14">
            <a:extLst>
              <a:ext uri="{FF2B5EF4-FFF2-40B4-BE49-F238E27FC236}">
                <a16:creationId xmlns:a16="http://schemas.microsoft.com/office/drawing/2014/main" id="{F661E7F0-B3D9-5C7E-2F75-25C3006E3BB6}"/>
              </a:ext>
            </a:extLst>
          </p:cNvPr>
          <p:cNvPicPr>
            <a:picLocks noChangeAspect="1"/>
          </p:cNvPicPr>
          <p:nvPr/>
        </p:nvPicPr>
        <p:blipFill>
          <a:blip r:embed="rId4"/>
          <a:stretch>
            <a:fillRect/>
          </a:stretch>
        </p:blipFill>
        <p:spPr>
          <a:xfrm>
            <a:off x="6638725" y="1934420"/>
            <a:ext cx="4485032" cy="3472634"/>
          </a:xfrm>
          <a:prstGeom prst="rect">
            <a:avLst/>
          </a:prstGeom>
        </p:spPr>
      </p:pic>
    </p:spTree>
    <p:extLst>
      <p:ext uri="{BB962C8B-B14F-4D97-AF65-F5344CB8AC3E}">
        <p14:creationId xmlns:p14="http://schemas.microsoft.com/office/powerpoint/2010/main" val="13179096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dirty="0">
                <a:solidFill>
                  <a:srgbClr val="000000"/>
                </a:solidFill>
              </a:rPr>
              <a:t>Required to run HMS with gridded components</a:t>
            </a:r>
          </a:p>
          <a:p>
            <a:pPr>
              <a:lnSpc>
                <a:spcPct val="100000"/>
              </a:lnSpc>
              <a:spcBef>
                <a:spcPts val="0"/>
              </a:spcBef>
            </a:pPr>
            <a:r>
              <a:rPr lang="en-US" sz="3200" dirty="0">
                <a:solidFill>
                  <a:srgbClr val="000000"/>
                </a:solidFill>
              </a:rPr>
              <a:t>Spatially relates gridded datasets to </a:t>
            </a:r>
            <a:r>
              <a:rPr lang="en-US" sz="3200" dirty="0" err="1">
                <a:solidFill>
                  <a:srgbClr val="000000"/>
                </a:solidFill>
              </a:rPr>
              <a:t>subbasins</a:t>
            </a:r>
            <a:endParaRPr lang="en-US" sz="3200" dirty="0">
              <a:solidFill>
                <a:srgbClr val="000000"/>
              </a:solidFill>
            </a:endParaRPr>
          </a:p>
          <a:p>
            <a:pPr>
              <a:lnSpc>
                <a:spcPct val="100000"/>
              </a:lnSpc>
              <a:spcBef>
                <a:spcPts val="0"/>
              </a:spcBef>
            </a:pPr>
            <a:r>
              <a:rPr lang="en-US" sz="3200" dirty="0">
                <a:solidFill>
                  <a:srgbClr val="000000"/>
                </a:solidFill>
              </a:rPr>
              <a:t>Specified by subbasin</a:t>
            </a:r>
          </a:p>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dirty="0">
                <a:solidFill>
                  <a:srgbClr val="000000"/>
                </a:solidFill>
              </a:rPr>
              <a:t>Structured</a:t>
            </a:r>
          </a:p>
          <a:p>
            <a:pPr marL="971550" lvl="1" indent="-514350">
              <a:lnSpc>
                <a:spcPct val="100000"/>
              </a:lnSpc>
              <a:spcBef>
                <a:spcPts val="0"/>
              </a:spcBef>
              <a:buFont typeface="+mj-lt"/>
              <a:buAutoNum type="arabicPeriod"/>
            </a:pPr>
            <a:r>
              <a:rPr lang="en-US" sz="2800" dirty="0">
                <a:solidFill>
                  <a:srgbClr val="000000"/>
                </a:solidFill>
              </a:rPr>
              <a:t>Unstructured</a:t>
            </a:r>
          </a:p>
          <a:p>
            <a:pPr marL="971550" lvl="1" indent="-514350">
              <a:lnSpc>
                <a:spcPct val="100000"/>
              </a:lnSpc>
              <a:spcBef>
                <a:spcPts val="0"/>
              </a:spcBef>
              <a:buFont typeface="+mj-lt"/>
              <a:buAutoNum type="arabicPeriod"/>
            </a:pPr>
            <a:r>
              <a:rPr lang="en-US" sz="2800" dirty="0">
                <a:solidFill>
                  <a:srgbClr val="000000"/>
                </a:solidFill>
              </a:rPr>
              <a:t>File-Specified</a:t>
            </a:r>
          </a:p>
          <a:p>
            <a:pPr marL="971550" lvl="1" indent="-514350">
              <a:lnSpc>
                <a:spcPct val="100000"/>
              </a:lnSpc>
              <a:spcBef>
                <a:spcPts val="0"/>
              </a:spcBef>
              <a:buFont typeface="+mj-lt"/>
              <a:buAutoNum type="arabicPeriod"/>
            </a:pPr>
            <a:r>
              <a:rPr lang="en-US" sz="2800" dirty="0">
                <a:solidFill>
                  <a:srgbClr val="000000"/>
                </a:solidFill>
              </a:rPr>
              <a:t>None</a:t>
            </a:r>
            <a:endParaRPr lang="en-US" sz="2400" dirty="0">
              <a:solidFill>
                <a:srgbClr val="000000"/>
              </a:solidFill>
            </a:endParaRPr>
          </a:p>
          <a:p>
            <a:pPr marL="457200" lvl="1" indent="0">
              <a:lnSpc>
                <a:spcPct val="100000"/>
              </a:lnSpc>
              <a:spcBef>
                <a:spcPts val="800"/>
              </a:spcBef>
              <a:buNone/>
            </a:pPr>
            <a:endParaRPr lang="en-US" sz="2800" dirty="0">
              <a:solidFill>
                <a:srgbClr val="000000"/>
              </a:solidFill>
            </a:endParaRPr>
          </a:p>
        </p:txBody>
      </p:sp>
      <p:pic>
        <p:nvPicPr>
          <p:cNvPr id="5" name="Picture 4">
            <a:extLst>
              <a:ext uri="{FF2B5EF4-FFF2-40B4-BE49-F238E27FC236}">
                <a16:creationId xmlns:a16="http://schemas.microsoft.com/office/drawing/2014/main" id="{4FCDFEAA-3E75-C7ED-9B4D-70DA6C32D11B}"/>
              </a:ext>
            </a:extLst>
          </p:cNvPr>
          <p:cNvPicPr>
            <a:picLocks noChangeAspect="1"/>
          </p:cNvPicPr>
          <p:nvPr/>
        </p:nvPicPr>
        <p:blipFill>
          <a:blip r:embed="rId3"/>
          <a:stretch>
            <a:fillRect/>
          </a:stretch>
        </p:blipFill>
        <p:spPr>
          <a:xfrm>
            <a:off x="6300952" y="1168306"/>
            <a:ext cx="5010021" cy="5082368"/>
          </a:xfrm>
          <a:prstGeom prst="rect">
            <a:avLst/>
          </a:prstGeom>
        </p:spPr>
      </p:pic>
    </p:spTree>
    <p:extLst>
      <p:ext uri="{BB962C8B-B14F-4D97-AF65-F5344CB8AC3E}">
        <p14:creationId xmlns:p14="http://schemas.microsoft.com/office/powerpoint/2010/main" val="3305706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A97351-8427-4DED-892F-ECB8091643BA}"/>
              </a:ext>
            </a:extLst>
          </p:cNvPr>
          <p:cNvPicPr>
            <a:picLocks noChangeAspect="1"/>
          </p:cNvPicPr>
          <p:nvPr/>
        </p:nvPicPr>
        <p:blipFill>
          <a:blip r:embed="rId3"/>
          <a:stretch>
            <a:fillRect/>
          </a:stretch>
        </p:blipFill>
        <p:spPr>
          <a:xfrm>
            <a:off x="263957" y="0"/>
            <a:ext cx="11664085" cy="6857999"/>
          </a:xfrm>
          <a:prstGeom prst="rect">
            <a:avLst/>
          </a:prstGeom>
        </p:spPr>
      </p:pic>
      <p:sp>
        <p:nvSpPr>
          <p:cNvPr id="5" name="TextBox 4">
            <a:extLst>
              <a:ext uri="{FF2B5EF4-FFF2-40B4-BE49-F238E27FC236}">
                <a16:creationId xmlns:a16="http://schemas.microsoft.com/office/drawing/2014/main" id="{AF83307F-2C3C-4BBD-9327-E8BF4D7FBA93}"/>
              </a:ext>
            </a:extLst>
          </p:cNvPr>
          <p:cNvSpPr txBox="1"/>
          <p:nvPr/>
        </p:nvSpPr>
        <p:spPr>
          <a:xfrm>
            <a:off x="1447800" y="2159000"/>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Watershed Explorer</a:t>
            </a:r>
          </a:p>
        </p:txBody>
      </p:sp>
      <p:sp>
        <p:nvSpPr>
          <p:cNvPr id="6" name="TextBox 5">
            <a:extLst>
              <a:ext uri="{FF2B5EF4-FFF2-40B4-BE49-F238E27FC236}">
                <a16:creationId xmlns:a16="http://schemas.microsoft.com/office/drawing/2014/main" id="{2816F3C3-4296-4A25-B698-3227F9496EE2}"/>
              </a:ext>
            </a:extLst>
          </p:cNvPr>
          <p:cNvSpPr txBox="1"/>
          <p:nvPr/>
        </p:nvSpPr>
        <p:spPr>
          <a:xfrm>
            <a:off x="2222500" y="4856609"/>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Component Editor</a:t>
            </a:r>
          </a:p>
        </p:txBody>
      </p:sp>
      <p:sp>
        <p:nvSpPr>
          <p:cNvPr id="7" name="TextBox 6">
            <a:extLst>
              <a:ext uri="{FF2B5EF4-FFF2-40B4-BE49-F238E27FC236}">
                <a16:creationId xmlns:a16="http://schemas.microsoft.com/office/drawing/2014/main" id="{6F175983-1993-4D41-9ACE-99F1EBE20BF4}"/>
              </a:ext>
            </a:extLst>
          </p:cNvPr>
          <p:cNvSpPr txBox="1"/>
          <p:nvPr/>
        </p:nvSpPr>
        <p:spPr>
          <a:xfrm>
            <a:off x="7581900" y="2405221"/>
            <a:ext cx="3276600" cy="584775"/>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Basin Map</a:t>
            </a:r>
          </a:p>
        </p:txBody>
      </p:sp>
      <p:sp>
        <p:nvSpPr>
          <p:cNvPr id="8" name="TextBox 7">
            <a:extLst>
              <a:ext uri="{FF2B5EF4-FFF2-40B4-BE49-F238E27FC236}">
                <a16:creationId xmlns:a16="http://schemas.microsoft.com/office/drawing/2014/main" id="{382733E8-95FE-4809-B86A-C54B0822F50A}"/>
              </a:ext>
            </a:extLst>
          </p:cNvPr>
          <p:cNvSpPr txBox="1"/>
          <p:nvPr/>
        </p:nvSpPr>
        <p:spPr>
          <a:xfrm>
            <a:off x="7900771" y="5395217"/>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effectLst>
                  <a:outerShdw blurRad="38100" dist="38100" dir="2700000" algn="tl">
                    <a:srgbClr val="000000">
                      <a:alpha val="43137"/>
                    </a:srgbClr>
                  </a:outerShdw>
                </a:effectLst>
                <a:latin typeface="Lato" panose="020F0502020204030203" pitchFamily="34" charset="0"/>
              </a:rPr>
              <a:t>Message Console</a:t>
            </a:r>
          </a:p>
        </p:txBody>
      </p:sp>
    </p:spTree>
    <p:extLst>
      <p:ext uri="{BB962C8B-B14F-4D97-AF65-F5344CB8AC3E}">
        <p14:creationId xmlns:p14="http://schemas.microsoft.com/office/powerpoint/2010/main" val="2388378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DE9205-18B8-4352-881E-0FDD561FB2CD}"/>
              </a:ext>
            </a:extLst>
          </p:cNvPr>
          <p:cNvPicPr>
            <a:picLocks noChangeAspect="1"/>
          </p:cNvPicPr>
          <p:nvPr/>
        </p:nvPicPr>
        <p:blipFill rotWithShape="1">
          <a:blip r:embed="rId3"/>
          <a:srcRect t="66183" b="10860"/>
          <a:stretch/>
        </p:blipFill>
        <p:spPr>
          <a:xfrm>
            <a:off x="6070808" y="681389"/>
            <a:ext cx="5911239" cy="1585822"/>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06336" y="3429000"/>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462135" cy="5776030"/>
          </a:xfrm>
        </p:spPr>
        <p:txBody>
          <a:bodyPr anchor="t">
            <a:noAutofit/>
          </a:bodyPr>
          <a:lstStyle/>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b="1" dirty="0">
                <a:solidFill>
                  <a:srgbClr val="000000"/>
                </a:solidFill>
              </a:rPr>
              <a:t>Structured*</a:t>
            </a:r>
          </a:p>
          <a:p>
            <a:pPr lvl="2">
              <a:lnSpc>
                <a:spcPct val="100000"/>
              </a:lnSpc>
              <a:spcBef>
                <a:spcPts val="0"/>
              </a:spcBef>
            </a:pPr>
            <a:r>
              <a:rPr lang="en-US" dirty="0">
                <a:solidFill>
                  <a:srgbClr val="000000"/>
                </a:solidFill>
              </a:rPr>
              <a:t>“Automatic” Method</a:t>
            </a:r>
          </a:p>
          <a:p>
            <a:pPr lvl="2">
              <a:lnSpc>
                <a:spcPct val="100000"/>
              </a:lnSpc>
              <a:spcBef>
                <a:spcPts val="0"/>
              </a:spcBef>
            </a:pPr>
            <a:r>
              <a:rPr lang="en-US" dirty="0">
                <a:solidFill>
                  <a:srgbClr val="000000"/>
                </a:solidFill>
              </a:rPr>
              <a:t>Defaults to standard SHG grid &amp; 2-km cell size</a:t>
            </a:r>
          </a:p>
          <a:p>
            <a:pPr marL="971550" lvl="1" indent="-514350">
              <a:lnSpc>
                <a:spcPct val="100000"/>
              </a:lnSpc>
              <a:spcBef>
                <a:spcPts val="0"/>
              </a:spcBef>
              <a:buFont typeface="+mj-lt"/>
              <a:buAutoNum type="arabicPeriod"/>
            </a:pPr>
            <a:r>
              <a:rPr lang="en-US" sz="2800" dirty="0">
                <a:solidFill>
                  <a:srgbClr val="000000"/>
                </a:solidFill>
              </a:rPr>
              <a:t>Unstructured</a:t>
            </a:r>
          </a:p>
          <a:p>
            <a:pPr lvl="2">
              <a:lnSpc>
                <a:spcPct val="100000"/>
              </a:lnSpc>
              <a:spcBef>
                <a:spcPts val="0"/>
              </a:spcBef>
            </a:pPr>
            <a:r>
              <a:rPr lang="en-US" dirty="0">
                <a:solidFill>
                  <a:srgbClr val="000000"/>
                </a:solidFill>
              </a:rPr>
              <a:t>Any </a:t>
            </a:r>
            <a:r>
              <a:rPr lang="en-US" dirty="0" err="1">
                <a:solidFill>
                  <a:srgbClr val="000000"/>
                </a:solidFill>
              </a:rPr>
              <a:t>coord</a:t>
            </a:r>
            <a:r>
              <a:rPr lang="en-US" dirty="0">
                <a:solidFill>
                  <a:srgbClr val="000000"/>
                </a:solidFill>
              </a:rPr>
              <a:t>. System</a:t>
            </a:r>
          </a:p>
          <a:p>
            <a:pPr lvl="2">
              <a:lnSpc>
                <a:spcPct val="100000"/>
              </a:lnSpc>
              <a:spcBef>
                <a:spcPts val="0"/>
              </a:spcBef>
            </a:pPr>
            <a:r>
              <a:rPr lang="en-US" dirty="0">
                <a:solidFill>
                  <a:srgbClr val="000000"/>
                </a:solidFill>
              </a:rPr>
              <a:t>Allows unstructured grid such as RAS plan files (ex: *.p##.</a:t>
            </a:r>
            <a:r>
              <a:rPr lang="en-US" dirty="0" err="1">
                <a:solidFill>
                  <a:srgbClr val="000000"/>
                </a:solidFill>
              </a:rPr>
              <a:t>hdf</a:t>
            </a:r>
            <a:r>
              <a:rPr lang="en-US" dirty="0">
                <a:solidFill>
                  <a:srgbClr val="000000"/>
                </a:solidFill>
              </a:rPr>
              <a:t>)</a:t>
            </a:r>
          </a:p>
          <a:p>
            <a:pPr marL="971550" lvl="1" indent="-514350">
              <a:lnSpc>
                <a:spcPct val="100000"/>
              </a:lnSpc>
              <a:spcBef>
                <a:spcPts val="0"/>
              </a:spcBef>
              <a:buFont typeface="+mj-lt"/>
              <a:buAutoNum type="arabicPeriod"/>
            </a:pPr>
            <a:r>
              <a:rPr lang="en-US" sz="2800" dirty="0">
                <a:solidFill>
                  <a:srgbClr val="000000"/>
                </a:solidFill>
              </a:rPr>
              <a:t>File-Specified</a:t>
            </a:r>
          </a:p>
          <a:p>
            <a:pPr lvl="2">
              <a:lnSpc>
                <a:spcPct val="100000"/>
              </a:lnSpc>
              <a:spcBef>
                <a:spcPts val="0"/>
              </a:spcBef>
            </a:pPr>
            <a:r>
              <a:rPr lang="en-US" dirty="0">
                <a:solidFill>
                  <a:srgbClr val="000000"/>
                </a:solidFill>
              </a:rPr>
              <a:t>Points to HEC-HMS “Grid Cell Files” (*.mod)</a:t>
            </a:r>
          </a:p>
          <a:p>
            <a:pPr marL="971550" lvl="1" indent="-514350">
              <a:lnSpc>
                <a:spcPct val="100000"/>
              </a:lnSpc>
              <a:spcBef>
                <a:spcPts val="0"/>
              </a:spcBef>
              <a:buFont typeface="+mj-lt"/>
              <a:buAutoNum type="arabicPeriod"/>
            </a:pPr>
            <a:r>
              <a:rPr lang="en-US" sz="2800" dirty="0">
                <a:solidFill>
                  <a:srgbClr val="000000"/>
                </a:solidFill>
              </a:rPr>
              <a:t>None</a:t>
            </a:r>
          </a:p>
          <a:p>
            <a:pPr lvl="2">
              <a:lnSpc>
                <a:spcPct val="100000"/>
              </a:lnSpc>
              <a:spcBef>
                <a:spcPts val="0"/>
              </a:spcBef>
            </a:pPr>
            <a:r>
              <a:rPr lang="en-US" dirty="0">
                <a:solidFill>
                  <a:srgbClr val="000000"/>
                </a:solidFill>
              </a:rPr>
              <a:t>“Lumped-Parameter”</a:t>
            </a:r>
          </a:p>
          <a:p>
            <a:pPr lvl="2">
              <a:lnSpc>
                <a:spcPct val="100000"/>
              </a:lnSpc>
              <a:spcBef>
                <a:spcPts val="0"/>
              </a:spcBef>
            </a:pPr>
            <a:r>
              <a:rPr lang="en-US" dirty="0">
                <a:solidFill>
                  <a:srgbClr val="000000"/>
                </a:solidFill>
              </a:rPr>
              <a:t>No variation within </a:t>
            </a:r>
            <a:r>
              <a:rPr lang="en-US" dirty="0" err="1">
                <a:solidFill>
                  <a:srgbClr val="000000"/>
                </a:solidFill>
              </a:rPr>
              <a:t>subbasin</a:t>
            </a:r>
            <a:endParaRPr lang="en-US" dirty="0">
              <a:solidFill>
                <a:srgbClr val="000000"/>
              </a:solidFill>
            </a:endParaRPr>
          </a:p>
          <a:p>
            <a:pPr marL="457200" lvl="1" indent="0">
              <a:lnSpc>
                <a:spcPct val="100000"/>
              </a:lnSpc>
              <a:spcBef>
                <a:spcPts val="800"/>
              </a:spcBef>
              <a:buNone/>
            </a:pPr>
            <a:endParaRPr lang="en-US" sz="2800" dirty="0">
              <a:solidFill>
                <a:srgbClr val="000000"/>
              </a:solidFill>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70808" y="681389"/>
            <a:ext cx="5462131" cy="471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25449" y="2267211"/>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1743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Evapotranspiration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14837751-A254-78EA-CB34-848DF7176C1B}"/>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79ED6812-AF02-5EEF-A4BE-2941534808E4}"/>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FB67B8B8-5819-A505-FC0C-1BB923B5B00D}"/>
              </a:ext>
            </a:extLst>
          </p:cNvPr>
          <p:cNvSpPr/>
          <p:nvPr/>
        </p:nvSpPr>
        <p:spPr>
          <a:xfrm>
            <a:off x="5644058" y="1197250"/>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E07583B0-92B3-CC18-093E-793A431B2676}"/>
              </a:ext>
            </a:extLst>
          </p:cNvPr>
          <p:cNvSpPr/>
          <p:nvPr/>
        </p:nvSpPr>
        <p:spPr>
          <a:xfrm>
            <a:off x="8071949" y="1170262"/>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16462390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lstStyle/>
          <a:p>
            <a:r>
              <a:rPr lang="en-US" dirty="0"/>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dirty="0"/>
              <a:t>ET comprises two processes:</a:t>
            </a:r>
          </a:p>
          <a:p>
            <a:pPr lvl="1"/>
            <a:r>
              <a:rPr lang="en-US" dirty="0"/>
              <a:t>Transpiration from plants</a:t>
            </a:r>
          </a:p>
          <a:p>
            <a:pPr lvl="1"/>
            <a:r>
              <a:rPr lang="en-US" dirty="0"/>
              <a:t>Evaporation from surfaces</a:t>
            </a:r>
          </a:p>
          <a:p>
            <a:r>
              <a:rPr lang="en-US" dirty="0"/>
              <a:t>Key component of continuous hydrologic models</a:t>
            </a:r>
          </a:p>
          <a:p>
            <a:pPr lvl="1"/>
            <a:r>
              <a:rPr lang="en-US" dirty="0"/>
              <a:t>Significant moisture is lost to the atmosphere</a:t>
            </a:r>
          </a:p>
          <a:p>
            <a:pPr lvl="1"/>
            <a:r>
              <a:rPr lang="en-US" dirty="0"/>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lstStyle/>
          <a:p>
            <a:r>
              <a:rPr lang="en-US" dirty="0"/>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dirty="0"/>
              <a:t>Meteorologic model method</a:t>
            </a:r>
          </a:p>
          <a:p>
            <a:pPr lvl="1"/>
            <a:r>
              <a:rPr lang="en-US" dirty="0"/>
              <a:t>Computes potential/reference ET</a:t>
            </a:r>
          </a:p>
          <a:p>
            <a:pPr lvl="1"/>
            <a:endParaRPr lang="en-US" dirty="0"/>
          </a:p>
          <a:p>
            <a:pPr lvl="1"/>
            <a:endParaRPr lang="en-US" dirty="0"/>
          </a:p>
          <a:p>
            <a:pPr lvl="1"/>
            <a:endParaRPr lang="en-US" dirty="0"/>
          </a:p>
          <a:p>
            <a:pPr lvl="1"/>
            <a:endParaRPr lang="en-US" dirty="0"/>
          </a:p>
          <a:p>
            <a:pPr lvl="1"/>
            <a:endParaRPr lang="en-US" dirty="0"/>
          </a:p>
          <a:p>
            <a:r>
              <a:rPr lang="en-US" dirty="0"/>
              <a:t>Canopy method in basin model</a:t>
            </a:r>
          </a:p>
          <a:p>
            <a:pPr lvl="1"/>
            <a:r>
              <a:rPr lang="en-US" dirty="0"/>
              <a:t>Computes actual ET</a:t>
            </a:r>
          </a:p>
          <a:p>
            <a:pPr lvl="1"/>
            <a:r>
              <a:rPr lang="en-US" dirty="0"/>
              <a:t>Creates moisture deficit</a:t>
            </a:r>
          </a:p>
        </p:txBody>
      </p:sp>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3"/>
          <a:stretch>
            <a:fillRect/>
          </a:stretch>
        </p:blipFill>
        <p:spPr>
          <a:xfrm>
            <a:off x="6096001" y="4404758"/>
            <a:ext cx="5743622" cy="1990687"/>
          </a:xfrm>
          <a:prstGeom prst="rect">
            <a:avLst/>
          </a:prstGeom>
        </p:spPr>
      </p:pic>
      <p:pic>
        <p:nvPicPr>
          <p:cNvPr id="7" name="Picture 6">
            <a:extLst>
              <a:ext uri="{FF2B5EF4-FFF2-40B4-BE49-F238E27FC236}">
                <a16:creationId xmlns:a16="http://schemas.microsoft.com/office/drawing/2014/main" id="{FA9D96EF-59E7-4CFB-B79A-340018F500CE}"/>
              </a:ext>
            </a:extLst>
          </p:cNvPr>
          <p:cNvPicPr>
            <a:picLocks noChangeAspect="1"/>
          </p:cNvPicPr>
          <p:nvPr/>
        </p:nvPicPr>
        <p:blipFill>
          <a:blip r:embed="rId4"/>
          <a:stretch>
            <a:fillRect/>
          </a:stretch>
        </p:blipFill>
        <p:spPr>
          <a:xfrm>
            <a:off x="6708836" y="1318722"/>
            <a:ext cx="5130787" cy="2951099"/>
          </a:xfrm>
          <a:prstGeom prst="rect">
            <a:avLst/>
          </a:prstGeom>
        </p:spPr>
      </p:pic>
      <p:sp>
        <p:nvSpPr>
          <p:cNvPr id="8" name="Rectangle 7">
            <a:extLst>
              <a:ext uri="{FF2B5EF4-FFF2-40B4-BE49-F238E27FC236}">
                <a16:creationId xmlns:a16="http://schemas.microsoft.com/office/drawing/2014/main" id="{86176BDB-87D7-4089-AEE0-8596BE7147F4}"/>
              </a:ext>
            </a:extLst>
          </p:cNvPr>
          <p:cNvSpPr/>
          <p:nvPr/>
        </p:nvSpPr>
        <p:spPr>
          <a:xfrm>
            <a:off x="6708836" y="3537284"/>
            <a:ext cx="4949764" cy="3128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3027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lstStyle/>
          <a:p>
            <a:r>
              <a:rPr lang="en-US" dirty="0"/>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dirty="0"/>
              <a:t>Evapotranspiration timing</a:t>
            </a:r>
          </a:p>
          <a:p>
            <a:pPr lvl="1"/>
            <a:r>
              <a:rPr lang="en-US" dirty="0"/>
              <a:t>Wet and dry periods</a:t>
            </a:r>
          </a:p>
          <a:p>
            <a:pPr lvl="1"/>
            <a:r>
              <a:rPr lang="en-US" dirty="0"/>
              <a:t>Only dry periods</a:t>
            </a:r>
          </a:p>
          <a:p>
            <a:pPr lvl="1"/>
            <a:endParaRPr lang="en-US" dirty="0"/>
          </a:p>
          <a:p>
            <a:r>
              <a:rPr lang="en-US" dirty="0"/>
              <a:t>Uptake method</a:t>
            </a:r>
          </a:p>
          <a:p>
            <a:pPr lvl="1"/>
            <a:r>
              <a:rPr lang="en-US" dirty="0"/>
              <a:t>Simple</a:t>
            </a:r>
          </a:p>
          <a:p>
            <a:pPr lvl="1"/>
            <a:r>
              <a:rPr lang="en-US" dirty="0"/>
              <a:t>Tension reduction</a:t>
            </a:r>
          </a:p>
          <a:p>
            <a:pPr lvl="2"/>
            <a:r>
              <a:rPr lang="en-US" dirty="0" err="1"/>
              <a:t>SMA</a:t>
            </a:r>
            <a:r>
              <a:rPr lang="en-US" dirty="0"/>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lstStyle/>
          <a:p>
            <a:r>
              <a:rPr lang="en-US" dirty="0"/>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2059515" y="5538768"/>
            <a:ext cx="1760132" cy="954107"/>
          </a:xfrm>
          <a:prstGeom prst="rect">
            <a:avLst/>
          </a:prstGeom>
          <a:solidFill>
            <a:srgbClr val="FFFFFF">
              <a:alpha val="50196"/>
            </a:srgbClr>
          </a:solidFill>
        </p:spPr>
        <p:txBody>
          <a:bodyPr wrap="square" rtlCol="0">
            <a:spAutoFit/>
          </a:bodyPr>
          <a:lstStyle/>
          <a:p>
            <a:pPr algn="r"/>
            <a:r>
              <a:rPr lang="en-US" sz="2800" b="1" dirty="0">
                <a:effectLst>
                  <a:outerShdw blurRad="38100" dist="38100" dir="2700000" algn="tl">
                    <a:srgbClr val="000000">
                      <a:alpha val="43137"/>
                    </a:srgbClr>
                  </a:outerShdw>
                </a:effectLst>
              </a:rPr>
              <a:t>Initial</a:t>
            </a:r>
          </a:p>
          <a:p>
            <a:pPr algn="r"/>
            <a:r>
              <a:rPr lang="en-US" sz="2800" b="1" dirty="0">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60514" y="4459552"/>
            <a:ext cx="1760132" cy="954107"/>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Daily Actual ET</a:t>
            </a:r>
          </a:p>
        </p:txBody>
      </p:sp>
    </p:spTree>
    <p:extLst>
      <p:ext uri="{BB962C8B-B14F-4D97-AF65-F5344CB8AC3E}">
        <p14:creationId xmlns:p14="http://schemas.microsoft.com/office/powerpoint/2010/main" val="9775283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a:t>HMS – a spectrum of ET methods</a:t>
            </a:r>
          </a:p>
        </p:txBody>
      </p:sp>
      <p:sp>
        <p:nvSpPr>
          <p:cNvPr id="8" name="TextBox 7"/>
          <p:cNvSpPr txBox="1"/>
          <p:nvPr/>
        </p:nvSpPr>
        <p:spPr>
          <a:xfrm>
            <a:off x="1941373" y="2035868"/>
            <a:ext cx="19050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Monthly Average</a:t>
            </a:r>
          </a:p>
        </p:txBody>
      </p:sp>
      <p:sp>
        <p:nvSpPr>
          <p:cNvPr id="9" name="TextBox 8"/>
          <p:cNvSpPr txBox="1"/>
          <p:nvPr/>
        </p:nvSpPr>
        <p:spPr>
          <a:xfrm>
            <a:off x="3676650" y="2225941"/>
            <a:ext cx="1324801" cy="461665"/>
          </a:xfrm>
          <a:prstGeom prst="rect">
            <a:avLst/>
          </a:prstGeom>
          <a:noFill/>
        </p:spPr>
        <p:txBody>
          <a:bodyPr wrap="square" rtlCol="0">
            <a:spAutoFit/>
          </a:bodyPr>
          <a:lstStyle/>
          <a:p>
            <a:r>
              <a:rPr lang="en-US" sz="2400" b="1" dirty="0" err="1">
                <a:effectLst>
                  <a:outerShdw blurRad="38100" dist="38100" dir="2700000" algn="tl">
                    <a:srgbClr val="000000">
                      <a:alpha val="43137"/>
                    </a:srgbClr>
                  </a:outerShdw>
                </a:effectLst>
              </a:rPr>
              <a:t>Hamon</a:t>
            </a:r>
            <a:endParaRPr lang="en-US" sz="2400" b="1" dirty="0">
              <a:effectLst>
                <a:outerShdw blurRad="38100" dist="38100" dir="2700000" algn="tl">
                  <a:srgbClr val="000000">
                    <a:alpha val="43137"/>
                  </a:srgbClr>
                </a:outerShdw>
              </a:effectLst>
            </a:endParaRPr>
          </a:p>
        </p:txBody>
      </p:sp>
      <p:sp>
        <p:nvSpPr>
          <p:cNvPr id="10" name="TextBox 9"/>
          <p:cNvSpPr txBox="1"/>
          <p:nvPr/>
        </p:nvSpPr>
        <p:spPr>
          <a:xfrm>
            <a:off x="5144425" y="2225941"/>
            <a:ext cx="1611567"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Hargreaves</a:t>
            </a:r>
          </a:p>
        </p:txBody>
      </p:sp>
      <p:sp>
        <p:nvSpPr>
          <p:cNvPr id="11" name="TextBox 10"/>
          <p:cNvSpPr txBox="1"/>
          <p:nvPr/>
        </p:nvSpPr>
        <p:spPr>
          <a:xfrm>
            <a:off x="7114429" y="2038806"/>
            <a:ext cx="17526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Priestly-Taylor</a:t>
            </a:r>
          </a:p>
        </p:txBody>
      </p:sp>
      <p:sp>
        <p:nvSpPr>
          <p:cNvPr id="12" name="TextBox 11"/>
          <p:cNvSpPr txBox="1"/>
          <p:nvPr/>
        </p:nvSpPr>
        <p:spPr>
          <a:xfrm>
            <a:off x="8962706" y="2038807"/>
            <a:ext cx="204619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Penman-</a:t>
            </a:r>
            <a:r>
              <a:rPr lang="en-US" sz="2400" b="1" dirty="0" err="1">
                <a:effectLst>
                  <a:outerShdw blurRad="38100" dist="38100" dir="2700000" algn="tl">
                    <a:srgbClr val="000000">
                      <a:alpha val="43137"/>
                    </a:srgbClr>
                  </a:outerShdw>
                </a:effectLst>
              </a:rPr>
              <a:t>Monteith</a:t>
            </a:r>
            <a:endParaRPr lang="en-US" sz="2400" b="1" dirty="0">
              <a:effectLst>
                <a:outerShdw blurRad="38100" dist="38100" dir="2700000" algn="tl">
                  <a:srgbClr val="000000">
                    <a:alpha val="43137"/>
                  </a:srgbClr>
                </a:outerShdw>
              </a:effectLst>
            </a:endParaRPr>
          </a:p>
        </p:txBody>
      </p:sp>
      <p:sp>
        <p:nvSpPr>
          <p:cNvPr id="3" name="Right Arrow 2"/>
          <p:cNvSpPr/>
          <p:nvPr/>
        </p:nvSpPr>
        <p:spPr>
          <a:xfrm>
            <a:off x="6096000" y="2868631"/>
            <a:ext cx="3657600" cy="1524000"/>
          </a:xfrm>
          <a:prstGeom prst="rightArrow">
            <a:avLst/>
          </a:prstGeom>
          <a:gradFill>
            <a:gsLst>
              <a:gs pos="43000">
                <a:schemeClr val="accent2">
                  <a:lumMod val="60000"/>
                  <a:lumOff val="40000"/>
                </a:schemeClr>
              </a:gs>
              <a:gs pos="100000">
                <a:schemeClr val="accent4">
                  <a:lumMod val="60000"/>
                  <a:lumOff val="40000"/>
                </a:schemeClr>
              </a:gs>
            </a:gsLst>
            <a:lin ang="108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499" y="2871470"/>
            <a:ext cx="3637412" cy="1524000"/>
          </a:xfrm>
          <a:prstGeom prst="rightArrow">
            <a:avLst/>
          </a:prstGeom>
          <a:gradFill flip="none" rotWithShape="1">
            <a:gsLst>
              <a:gs pos="43000">
                <a:schemeClr val="accent6">
                  <a:lumMod val="40000"/>
                  <a:lumOff val="60000"/>
                </a:schemeClr>
              </a:gs>
              <a:gs pos="100000">
                <a:schemeClr val="accent4">
                  <a:lumMod val="60000"/>
                  <a:lumOff val="40000"/>
                </a:schemeClr>
              </a:gs>
            </a:gsLst>
            <a:lin ang="108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14" name="TextBox 13">
            <a:extLst>
              <a:ext uri="{FF2B5EF4-FFF2-40B4-BE49-F238E27FC236}">
                <a16:creationId xmlns:a16="http://schemas.microsoft.com/office/drawing/2014/main" id="{4F0DA2FD-4535-495A-B765-C982743E1110}"/>
              </a:ext>
            </a:extLst>
          </p:cNvPr>
          <p:cNvSpPr txBox="1"/>
          <p:nvPr/>
        </p:nvSpPr>
        <p:spPr>
          <a:xfrm>
            <a:off x="2578918" y="5282105"/>
            <a:ext cx="1760132" cy="954107"/>
          </a:xfrm>
          <a:prstGeom prst="rect">
            <a:avLst/>
          </a:prstGeom>
          <a:solidFill>
            <a:srgbClr val="FFFFFF">
              <a:alpha val="50196"/>
            </a:srgbClr>
          </a:solidFill>
        </p:spPr>
        <p:txBody>
          <a:bodyPr wrap="square" rtlCol="0">
            <a:spAutoFit/>
          </a:bodyPr>
          <a:lstStyle/>
          <a:p>
            <a:pPr algn="ctr"/>
            <a:r>
              <a:rPr lang="en-US" sz="2800" b="1" dirty="0">
                <a:solidFill>
                  <a:srgbClr val="FF0000"/>
                </a:solidFill>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7190052" y="5282105"/>
            <a:ext cx="205524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 gridded options</a:t>
            </a:r>
          </a:p>
        </p:txBody>
      </p:sp>
      <p:sp>
        <p:nvSpPr>
          <p:cNvPr id="5" name="Right Brace 4">
            <a:extLst>
              <a:ext uri="{FF2B5EF4-FFF2-40B4-BE49-F238E27FC236}">
                <a16:creationId xmlns:a16="http://schemas.microsoft.com/office/drawing/2014/main" id="{7DF4CB2A-869C-9ACD-B1B0-15CC350F765F}"/>
              </a:ext>
            </a:extLst>
          </p:cNvPr>
          <p:cNvSpPr/>
          <p:nvPr/>
        </p:nvSpPr>
        <p:spPr>
          <a:xfrm rot="5400000">
            <a:off x="3050454" y="3650946"/>
            <a:ext cx="751490" cy="2375684"/>
          </a:xfrm>
          <a:prstGeom prst="rightBrace">
            <a:avLst/>
          </a:prstGeom>
          <a:ln w="38100">
            <a:solidFill>
              <a:srgbClr val="FF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258135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lstStyle/>
          <a:p>
            <a:r>
              <a:rPr lang="en-US" dirty="0"/>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dirty="0"/>
              <a:t>Changing ET parameters can change overall water volumes</a:t>
            </a:r>
          </a:p>
          <a:p>
            <a:r>
              <a:rPr lang="en-US" dirty="0"/>
              <a:t>Two primary changes:</a:t>
            </a:r>
          </a:p>
          <a:p>
            <a:pPr lvl="1"/>
            <a:r>
              <a:rPr lang="en-US" dirty="0"/>
              <a:t>ET method coefficients</a:t>
            </a:r>
          </a:p>
          <a:p>
            <a:pPr lvl="1"/>
            <a:r>
              <a:rPr lang="en-US" dirty="0"/>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lstStyle/>
          <a:p>
            <a:r>
              <a:rPr lang="en-US" dirty="0"/>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dirty="0"/>
              <a:t>In long hydrologic simulations where vegetation changes drastically throughout the year, a dynamic canopy method may help</a:t>
            </a:r>
          </a:p>
          <a:p>
            <a:endParaRPr lang="en-US" dirty="0"/>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Evapotranspiration</a:t>
            </a:r>
          </a:p>
          <a:p>
            <a:pPr lvl="1"/>
            <a:r>
              <a:rPr lang="en-US" dirty="0"/>
              <a:t>Important for continuous hydrology models</a:t>
            </a:r>
          </a:p>
          <a:p>
            <a:pPr lvl="1"/>
            <a:r>
              <a:rPr lang="en-US" dirty="0"/>
              <a:t>Requires a canopy method in the subbasin</a:t>
            </a:r>
          </a:p>
          <a:p>
            <a:pPr lvl="1"/>
            <a:r>
              <a:rPr lang="en-US" dirty="0"/>
              <a:t>Simple methods typically adequate</a:t>
            </a:r>
          </a:p>
          <a:p>
            <a:pPr lvl="1"/>
            <a:endParaRPr lang="en-US" dirty="0"/>
          </a:p>
        </p:txBody>
      </p:sp>
    </p:spTree>
    <p:extLst>
      <p:ext uri="{BB962C8B-B14F-4D97-AF65-F5344CB8AC3E}">
        <p14:creationId xmlns:p14="http://schemas.microsoft.com/office/powerpoint/2010/main" val="1463103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E200-AF5B-4685-BB7F-3D5676504505}"/>
              </a:ext>
            </a:extLst>
          </p:cNvPr>
          <p:cNvSpPr>
            <a:spLocks noGrp="1"/>
          </p:cNvSpPr>
          <p:nvPr>
            <p:ph type="title"/>
          </p:nvPr>
        </p:nvSpPr>
        <p:spPr/>
        <p:txBody>
          <a:bodyPr/>
          <a:lstStyle/>
          <a:p>
            <a:r>
              <a:rPr lang="en-US" dirty="0"/>
              <a:t>Simulation Run</a:t>
            </a:r>
          </a:p>
        </p:txBody>
      </p:sp>
      <p:sp>
        <p:nvSpPr>
          <p:cNvPr id="3" name="Content Placeholder 2">
            <a:extLst>
              <a:ext uri="{FF2B5EF4-FFF2-40B4-BE49-F238E27FC236}">
                <a16:creationId xmlns:a16="http://schemas.microsoft.com/office/drawing/2014/main" id="{2C113C63-F84F-4DE6-A208-7256FC061857}"/>
              </a:ext>
            </a:extLst>
          </p:cNvPr>
          <p:cNvSpPr>
            <a:spLocks noGrp="1"/>
          </p:cNvSpPr>
          <p:nvPr>
            <p:ph idx="1"/>
          </p:nvPr>
        </p:nvSpPr>
        <p:spPr>
          <a:xfrm>
            <a:off x="838200" y="1825625"/>
            <a:ext cx="3924300" cy="4351338"/>
          </a:xfrm>
        </p:spPr>
        <p:txBody>
          <a:bodyPr/>
          <a:lstStyle/>
          <a:p>
            <a:r>
              <a:rPr lang="en-US" dirty="0"/>
              <a:t>Basin model</a:t>
            </a:r>
          </a:p>
          <a:p>
            <a:r>
              <a:rPr lang="en-US" dirty="0"/>
              <a:t>Meteorologic model</a:t>
            </a:r>
          </a:p>
          <a:p>
            <a:r>
              <a:rPr lang="en-US" dirty="0"/>
              <a:t>Control specification</a:t>
            </a:r>
          </a:p>
        </p:txBody>
      </p:sp>
      <p:pic>
        <p:nvPicPr>
          <p:cNvPr id="4" name="Picture 3">
            <a:extLst>
              <a:ext uri="{FF2B5EF4-FFF2-40B4-BE49-F238E27FC236}">
                <a16:creationId xmlns:a16="http://schemas.microsoft.com/office/drawing/2014/main" id="{358D6A77-68A5-4C87-96BA-5F4AC204549E}"/>
              </a:ext>
            </a:extLst>
          </p:cNvPr>
          <p:cNvPicPr>
            <a:picLocks noChangeAspect="1"/>
          </p:cNvPicPr>
          <p:nvPr/>
        </p:nvPicPr>
        <p:blipFill>
          <a:blip r:embed="rId3"/>
          <a:stretch>
            <a:fillRect/>
          </a:stretch>
        </p:blipFill>
        <p:spPr>
          <a:xfrm>
            <a:off x="5122753" y="1690688"/>
            <a:ext cx="6895885" cy="4112225"/>
          </a:xfrm>
          <a:prstGeom prst="rect">
            <a:avLst/>
          </a:prstGeom>
        </p:spPr>
      </p:pic>
      <p:sp>
        <p:nvSpPr>
          <p:cNvPr id="5" name="Rectangle 4">
            <a:extLst>
              <a:ext uri="{FF2B5EF4-FFF2-40B4-BE49-F238E27FC236}">
                <a16:creationId xmlns:a16="http://schemas.microsoft.com/office/drawing/2014/main" id="{862FFF44-7BD7-A324-B1BA-5FE992AF09FE}"/>
              </a:ext>
            </a:extLst>
          </p:cNvPr>
          <p:cNvSpPr/>
          <p:nvPr/>
        </p:nvSpPr>
        <p:spPr>
          <a:xfrm>
            <a:off x="5207875" y="3930869"/>
            <a:ext cx="3000703" cy="10615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53BF642-FF4F-1D98-28B7-CA7E6E1A00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654" y="3773075"/>
            <a:ext cx="851477" cy="851477"/>
          </a:xfrm>
          <a:prstGeom prst="rect">
            <a:avLst/>
          </a:prstGeom>
        </p:spPr>
      </p:pic>
    </p:spTree>
    <p:extLst>
      <p:ext uri="{BB962C8B-B14F-4D97-AF65-F5344CB8AC3E}">
        <p14:creationId xmlns:p14="http://schemas.microsoft.com/office/powerpoint/2010/main" val="1313538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Snow Modeling</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64C9BD83-0020-FD1F-1285-ADB9EBF03747}"/>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A95A782E-A7B6-8A74-2300-8CCD29D97C39}"/>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46598D38-8146-6F99-BCC0-B8E990A4AF1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FE477054-A5E7-114F-2E3C-FD2965C0257D}"/>
              </a:ext>
            </a:extLst>
          </p:cNvPr>
          <p:cNvSpPr/>
          <p:nvPr/>
        </p:nvSpPr>
        <p:spPr>
          <a:xfrm>
            <a:off x="8071949" y="1170262"/>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41926074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C8A782-DF59-4C4C-80F9-9702574420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896" b="9104"/>
          <a:stretch/>
        </p:blipFill>
        <p:spPr>
          <a:xfrm>
            <a:off x="-1" y="10"/>
            <a:ext cx="1219200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656896" y="2029563"/>
            <a:ext cx="4204137" cy="1342754"/>
          </a:xfrm>
          <a:prstGeom prst="rect">
            <a:avLst/>
          </a:prstGeom>
          <a:effectLst>
            <a:glow rad="63500">
              <a:schemeClr val="accent2">
                <a:satMod val="175000"/>
                <a:alpha val="40000"/>
              </a:schemeClr>
            </a:glo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b="1" i="1" dirty="0">
                <a:effectLst>
                  <a:glow rad="101600">
                    <a:schemeClr val="bg1">
                      <a:lumMod val="95000"/>
                      <a:alpha val="60000"/>
                    </a:schemeClr>
                  </a:glow>
                </a:effectLst>
              </a:rPr>
              <a:t>Importance of Snow for Water Resources</a:t>
            </a:r>
            <a:endParaRPr lang="en-US" sz="3600" b="1" dirty="0">
              <a:effectLst>
                <a:glow rad="101600">
                  <a:schemeClr val="bg1">
                    <a:lumMod val="95000"/>
                    <a:alpha val="60000"/>
                  </a:schemeClr>
                </a:glow>
              </a:effectLst>
            </a:endParaRPr>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525516" y="3417573"/>
            <a:ext cx="4593021" cy="2619839"/>
          </a:xfrm>
        </p:spPr>
        <p:txBody>
          <a:bodyPr vert="horz" lIns="91440" tIns="45720" rIns="91440" bIns="45720" rtlCol="0" anchor="ctr">
            <a:normAutofit/>
          </a:bodyPr>
          <a:lstStyle/>
          <a:p>
            <a:pPr marL="0" indent="0">
              <a:buNone/>
            </a:pPr>
            <a:r>
              <a:rPr lang="en-US" sz="2200" dirty="0">
                <a:effectLst>
                  <a:glow rad="101600">
                    <a:schemeClr val="bg1">
                      <a:lumMod val="95000"/>
                      <a:alpha val="60000"/>
                    </a:schemeClr>
                  </a:glow>
                </a:effectLst>
              </a:rPr>
              <a:t>Snow represents a volume of water storage distributed over a watershed, that when melted into liquid water contributes a significant inflow into rivers, streams and reservoirs that must be dealt with in an efficient &amp; effective manner.</a:t>
            </a:r>
          </a:p>
        </p:txBody>
      </p:sp>
    </p:spTree>
    <p:extLst>
      <p:ext uri="{BB962C8B-B14F-4D97-AF65-F5344CB8AC3E}">
        <p14:creationId xmlns:p14="http://schemas.microsoft.com/office/powerpoint/2010/main" val="35807082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31BAD53-4E89-4F62-BBB7-26359763E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2756DA2-40EB-4C6F-B962-5822FFB54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BC808D8-8EF5-7D01-A327-F52175E14594}"/>
              </a:ext>
            </a:extLst>
          </p:cNvPr>
          <p:cNvSpPr>
            <a:spLocks noGrp="1"/>
          </p:cNvSpPr>
          <p:nvPr>
            <p:ph type="title"/>
          </p:nvPr>
        </p:nvSpPr>
        <p:spPr>
          <a:xfrm>
            <a:off x="838200" y="609600"/>
            <a:ext cx="3739341" cy="1330839"/>
          </a:xfrm>
        </p:spPr>
        <p:txBody>
          <a:bodyPr>
            <a:normAutofit/>
          </a:bodyPr>
          <a:lstStyle/>
          <a:p>
            <a:r>
              <a:rPr lang="en-US" sz="3700"/>
              <a:t>Snow Hydrology Goals</a:t>
            </a:r>
          </a:p>
        </p:txBody>
      </p:sp>
      <p:sp>
        <p:nvSpPr>
          <p:cNvPr id="3" name="Content Placeholder 2">
            <a:extLst>
              <a:ext uri="{FF2B5EF4-FFF2-40B4-BE49-F238E27FC236}">
                <a16:creationId xmlns:a16="http://schemas.microsoft.com/office/drawing/2014/main" id="{06C4457F-85B9-33DB-F573-A18FE38B32F7}"/>
              </a:ext>
            </a:extLst>
          </p:cNvPr>
          <p:cNvSpPr>
            <a:spLocks noGrp="1"/>
          </p:cNvSpPr>
          <p:nvPr>
            <p:ph idx="1"/>
          </p:nvPr>
        </p:nvSpPr>
        <p:spPr>
          <a:xfrm>
            <a:off x="862366" y="2194102"/>
            <a:ext cx="3427001" cy="3908586"/>
          </a:xfrm>
        </p:spPr>
        <p:txBody>
          <a:bodyPr>
            <a:normAutofit/>
          </a:bodyPr>
          <a:lstStyle/>
          <a:p>
            <a:r>
              <a:rPr lang="en-US" sz="2000" b="1"/>
              <a:t>Snow Accumulation</a:t>
            </a:r>
          </a:p>
          <a:p>
            <a:pPr lvl="1"/>
            <a:r>
              <a:rPr lang="en-US" sz="2000"/>
              <a:t>Estimation of the distribution of watershed snow water equivalent (SWE)</a:t>
            </a:r>
          </a:p>
          <a:p>
            <a:r>
              <a:rPr lang="en-US" sz="2000" b="1"/>
              <a:t>Snow Melt (Ablation)</a:t>
            </a:r>
          </a:p>
          <a:p>
            <a:pPr lvl="1"/>
            <a:r>
              <a:rPr lang="en-US" sz="2000"/>
              <a:t>Timing and magnitude of snowmelt</a:t>
            </a:r>
          </a:p>
          <a:p>
            <a:r>
              <a:rPr lang="en-US" sz="2000" b="1"/>
              <a:t>Routing of Meltwater</a:t>
            </a:r>
            <a:endParaRPr lang="en-US" sz="2000"/>
          </a:p>
          <a:p>
            <a:pPr lvl="1"/>
            <a:r>
              <a:rPr lang="en-US" sz="2000"/>
              <a:t>Where, When, How Much?</a:t>
            </a:r>
          </a:p>
          <a:p>
            <a:endParaRPr lang="en-US" sz="2000"/>
          </a:p>
        </p:txBody>
      </p:sp>
      <p:pic>
        <p:nvPicPr>
          <p:cNvPr id="4" name="Picture 3">
            <a:extLst>
              <a:ext uri="{FF2B5EF4-FFF2-40B4-BE49-F238E27FC236}">
                <a16:creationId xmlns:a16="http://schemas.microsoft.com/office/drawing/2014/main" id="{6873059F-AD4C-AB6B-0E2E-5C833D80018A}"/>
              </a:ext>
            </a:extLst>
          </p:cNvPr>
          <p:cNvPicPr>
            <a:picLocks noChangeAspect="1"/>
          </p:cNvPicPr>
          <p:nvPr/>
        </p:nvPicPr>
        <p:blipFill>
          <a:blip r:embed="rId3"/>
          <a:stretch>
            <a:fillRect/>
          </a:stretch>
        </p:blipFill>
        <p:spPr>
          <a:xfrm>
            <a:off x="5445457" y="1201938"/>
            <a:ext cx="6155141" cy="4477865"/>
          </a:xfrm>
          <a:prstGeom prst="rect">
            <a:avLst/>
          </a:prstGeom>
        </p:spPr>
      </p:pic>
    </p:spTree>
    <p:extLst>
      <p:ext uri="{BB962C8B-B14F-4D97-AF65-F5344CB8AC3E}">
        <p14:creationId xmlns:p14="http://schemas.microsoft.com/office/powerpoint/2010/main" val="6066050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DC68E-9D2E-FC60-1E77-0E0D44430DD5}"/>
              </a:ext>
            </a:extLst>
          </p:cNvPr>
          <p:cNvSpPr>
            <a:spLocks noGrp="1"/>
          </p:cNvSpPr>
          <p:nvPr>
            <p:ph type="title"/>
          </p:nvPr>
        </p:nvSpPr>
        <p:spPr/>
        <p:txBody>
          <a:bodyPr/>
          <a:lstStyle/>
          <a:p>
            <a:r>
              <a:rPr lang="en-US" dirty="0"/>
              <a:t>Snowmelt Methods</a:t>
            </a:r>
          </a:p>
        </p:txBody>
      </p:sp>
      <p:sp>
        <p:nvSpPr>
          <p:cNvPr id="3" name="Content Placeholder 2">
            <a:extLst>
              <a:ext uri="{FF2B5EF4-FFF2-40B4-BE49-F238E27FC236}">
                <a16:creationId xmlns:a16="http://schemas.microsoft.com/office/drawing/2014/main" id="{B6040BA1-C49F-776D-C44B-94EEC7255C5A}"/>
              </a:ext>
            </a:extLst>
          </p:cNvPr>
          <p:cNvSpPr>
            <a:spLocks noGrp="1"/>
          </p:cNvSpPr>
          <p:nvPr>
            <p:ph idx="1"/>
          </p:nvPr>
        </p:nvSpPr>
        <p:spPr>
          <a:xfrm>
            <a:off x="1214717" y="1780063"/>
            <a:ext cx="4322379" cy="4351338"/>
          </a:xfrm>
        </p:spPr>
        <p:txBody>
          <a:bodyPr/>
          <a:lstStyle/>
          <a:p>
            <a:r>
              <a:rPr lang="en-US" dirty="0"/>
              <a:t>Temperature Index</a:t>
            </a:r>
          </a:p>
          <a:p>
            <a:r>
              <a:rPr lang="en-US" dirty="0"/>
              <a:t>Gridded Temperature Index</a:t>
            </a:r>
          </a:p>
          <a:p>
            <a:r>
              <a:rPr lang="en-US" dirty="0"/>
              <a:t>Gridded Hybrid</a:t>
            </a:r>
          </a:p>
          <a:p>
            <a:r>
              <a:rPr lang="en-US" dirty="0"/>
              <a:t>Energy Balance</a:t>
            </a:r>
          </a:p>
          <a:p>
            <a:r>
              <a:rPr lang="en-US" dirty="0"/>
              <a:t>Gridded Energy Balance</a:t>
            </a:r>
          </a:p>
          <a:p>
            <a:endParaRPr lang="en-US" dirty="0"/>
          </a:p>
        </p:txBody>
      </p:sp>
      <p:pic>
        <p:nvPicPr>
          <p:cNvPr id="5" name="Picture 2" descr="Schematic diagram of the snowmelt process (after Price et al. 1979).">
            <a:extLst>
              <a:ext uri="{FF2B5EF4-FFF2-40B4-BE49-F238E27FC236}">
                <a16:creationId xmlns:a16="http://schemas.microsoft.com/office/drawing/2014/main" id="{5F7FC76B-E7D7-881A-BBB6-0E6C8B89AB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3308" y="1780063"/>
            <a:ext cx="6637716" cy="4893059"/>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D3ECDE6-058A-430F-19DC-3260B1AF0B1E}"/>
              </a:ext>
            </a:extLst>
          </p:cNvPr>
          <p:cNvCxnSpPr>
            <a:cxnSpLocks/>
          </p:cNvCxnSpPr>
          <p:nvPr/>
        </p:nvCxnSpPr>
        <p:spPr>
          <a:xfrm>
            <a:off x="768403" y="1776882"/>
            <a:ext cx="0" cy="3013502"/>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D87D4DB-DC2D-741C-68E0-DEABF415C67B}"/>
              </a:ext>
            </a:extLst>
          </p:cNvPr>
          <p:cNvSpPr txBox="1"/>
          <p:nvPr/>
        </p:nvSpPr>
        <p:spPr>
          <a:xfrm>
            <a:off x="-54453" y="1407550"/>
            <a:ext cx="1817805" cy="369332"/>
          </a:xfrm>
          <a:prstGeom prst="rect">
            <a:avLst/>
          </a:prstGeom>
          <a:noFill/>
        </p:spPr>
        <p:txBody>
          <a:bodyPr wrap="none" rtlCol="0">
            <a:spAutoFit/>
          </a:bodyPr>
          <a:lstStyle/>
          <a:p>
            <a:r>
              <a:rPr lang="en-US" dirty="0"/>
              <a:t>Empirically based</a:t>
            </a:r>
          </a:p>
        </p:txBody>
      </p:sp>
      <p:sp>
        <p:nvSpPr>
          <p:cNvPr id="8" name="TextBox 7">
            <a:extLst>
              <a:ext uri="{FF2B5EF4-FFF2-40B4-BE49-F238E27FC236}">
                <a16:creationId xmlns:a16="http://schemas.microsoft.com/office/drawing/2014/main" id="{D96D456B-2D1F-C1DB-5F86-33B0F58BC2AA}"/>
              </a:ext>
            </a:extLst>
          </p:cNvPr>
          <p:cNvSpPr txBox="1"/>
          <p:nvPr/>
        </p:nvSpPr>
        <p:spPr>
          <a:xfrm>
            <a:off x="-8988" y="4759036"/>
            <a:ext cx="1694375" cy="369332"/>
          </a:xfrm>
          <a:prstGeom prst="rect">
            <a:avLst/>
          </a:prstGeom>
          <a:noFill/>
        </p:spPr>
        <p:txBody>
          <a:bodyPr wrap="none" rtlCol="0">
            <a:spAutoFit/>
          </a:bodyPr>
          <a:lstStyle/>
          <a:p>
            <a:r>
              <a:rPr lang="en-US" dirty="0"/>
              <a:t>Physically based</a:t>
            </a:r>
          </a:p>
        </p:txBody>
      </p:sp>
    </p:spTree>
    <p:extLst>
      <p:ext uri="{BB962C8B-B14F-4D97-AF65-F5344CB8AC3E}">
        <p14:creationId xmlns:p14="http://schemas.microsoft.com/office/powerpoint/2010/main" val="3678520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92">
            <a:extLst>
              <a:ext uri="{FF2B5EF4-FFF2-40B4-BE49-F238E27FC236}">
                <a16:creationId xmlns:a16="http://schemas.microsoft.com/office/drawing/2014/main" id="{3C919166-7719-49BC-940F-8702677E18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777" b="-1"/>
          <a:stretch/>
        </p:blipFill>
        <p:spPr>
          <a:xfrm>
            <a:off x="20046" y="0"/>
            <a:ext cx="1219198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7317458" y="2624481"/>
            <a:ext cx="3852041" cy="183405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i="1" dirty="0">
                <a:effectLst>
                  <a:glow rad="101600">
                    <a:schemeClr val="bg1">
                      <a:lumMod val="95000"/>
                      <a:alpha val="60000"/>
                    </a:schemeClr>
                  </a:glow>
                </a:effectLst>
              </a:rPr>
              <a:t>Temperature </a:t>
            </a:r>
          </a:p>
          <a:p>
            <a:pPr algn="ctr">
              <a:spcAft>
                <a:spcPts val="600"/>
              </a:spcAft>
            </a:pPr>
            <a:r>
              <a:rPr lang="en-US" i="1" dirty="0">
                <a:effectLst>
                  <a:glow rad="101600">
                    <a:schemeClr val="bg1">
                      <a:lumMod val="95000"/>
                      <a:alpha val="60000"/>
                    </a:schemeClr>
                  </a:glow>
                </a:effectLst>
              </a:rPr>
              <a:t>Index Method</a:t>
            </a:r>
            <a:endParaRPr lang="en-US" dirty="0">
              <a:effectLst>
                <a:glow rad="101600">
                  <a:schemeClr val="bg1">
                    <a:lumMod val="95000"/>
                    <a:alpha val="60000"/>
                  </a:schemeClr>
                </a:glow>
              </a:effectLst>
            </a:endParaRPr>
          </a:p>
        </p:txBody>
      </p:sp>
      <p:grpSp>
        <p:nvGrpSpPr>
          <p:cNvPr id="95" name="Group 94">
            <a:extLst>
              <a:ext uri="{FF2B5EF4-FFF2-40B4-BE49-F238E27FC236}">
                <a16:creationId xmlns:a16="http://schemas.microsoft.com/office/drawing/2014/main" id="{ADF705F8-B050-43F0-88FA-4E6F163C9C83}"/>
              </a:ext>
            </a:extLst>
          </p:cNvPr>
          <p:cNvGrpSpPr/>
          <p:nvPr/>
        </p:nvGrpSpPr>
        <p:grpSpPr>
          <a:xfrm>
            <a:off x="207149" y="155851"/>
            <a:ext cx="5996427" cy="6546287"/>
            <a:chOff x="3474720" y="1"/>
            <a:chExt cx="5212080" cy="6454588"/>
          </a:xfrm>
          <a:effectLst>
            <a:outerShdw blurRad="50800" dist="38100" dir="2700000" algn="tl" rotWithShape="0">
              <a:prstClr val="black">
                <a:alpha val="40000"/>
              </a:prstClr>
            </a:outerShdw>
          </a:effectLst>
        </p:grpSpPr>
        <p:sp>
          <p:nvSpPr>
            <p:cNvPr id="94" name="Rectangle 93">
              <a:extLst>
                <a:ext uri="{FF2B5EF4-FFF2-40B4-BE49-F238E27FC236}">
                  <a16:creationId xmlns:a16="http://schemas.microsoft.com/office/drawing/2014/main" id="{7474924C-4C8F-4E45-916A-058E98FE3B25}"/>
                </a:ext>
              </a:extLst>
            </p:cNvPr>
            <p:cNvSpPr/>
            <p:nvPr/>
          </p:nvSpPr>
          <p:spPr>
            <a:xfrm>
              <a:off x="3474720" y="1"/>
              <a:ext cx="5212080" cy="6454588"/>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6" name="Group 95">
              <a:extLst>
                <a:ext uri="{FF2B5EF4-FFF2-40B4-BE49-F238E27FC236}">
                  <a16:creationId xmlns:a16="http://schemas.microsoft.com/office/drawing/2014/main" id="{DF9E8D65-F72E-43FD-9269-F246F0AA1663}"/>
                </a:ext>
              </a:extLst>
            </p:cNvPr>
            <p:cNvGrpSpPr/>
            <p:nvPr/>
          </p:nvGrpSpPr>
          <p:grpSpPr>
            <a:xfrm>
              <a:off x="3581367" y="166457"/>
              <a:ext cx="5029265" cy="6183097"/>
              <a:chOff x="6318673" y="56771"/>
              <a:chExt cx="5029265" cy="6183097"/>
            </a:xfrm>
          </p:grpSpPr>
          <p:cxnSp>
            <p:nvCxnSpPr>
              <p:cNvPr id="97" name="Straight Connector 96">
                <a:extLst>
                  <a:ext uri="{FF2B5EF4-FFF2-40B4-BE49-F238E27FC236}">
                    <a16:creationId xmlns:a16="http://schemas.microsoft.com/office/drawing/2014/main" id="{3C4842C3-3010-4AE4-BEBA-62D7C57F9D20}"/>
                  </a:ext>
                </a:extLst>
              </p:cNvPr>
              <p:cNvCxnSpPr>
                <a:cxnSpLocks/>
              </p:cNvCxnSpPr>
              <p:nvPr/>
            </p:nvCxnSpPr>
            <p:spPr>
              <a:xfrm>
                <a:off x="8877344" y="4917206"/>
                <a:ext cx="0" cy="8229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69E2C15B-0EFE-4B11-9DD3-D43512EA8E1C}"/>
                  </a:ext>
                </a:extLst>
              </p:cNvPr>
              <p:cNvGrpSpPr/>
              <p:nvPr/>
            </p:nvGrpSpPr>
            <p:grpSpPr>
              <a:xfrm>
                <a:off x="7565138" y="4302943"/>
                <a:ext cx="1371600" cy="461238"/>
                <a:chOff x="7491392" y="1359316"/>
                <a:chExt cx="1371600" cy="461238"/>
              </a:xfrm>
            </p:grpSpPr>
            <p:cxnSp>
              <p:nvCxnSpPr>
                <p:cNvPr id="160" name="Straight Connector 159">
                  <a:extLst>
                    <a:ext uri="{FF2B5EF4-FFF2-40B4-BE49-F238E27FC236}">
                      <a16:creationId xmlns:a16="http://schemas.microsoft.com/office/drawing/2014/main" id="{A479C2C9-DDD6-48FA-BFAF-A4C9E83B5553}"/>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947F339-0B27-4DC6-8902-1505989EB6A8}"/>
                    </a:ext>
                  </a:extLst>
                </p:cNvPr>
                <p:cNvCxnSpPr>
                  <a:cxnSpLocks/>
                </p:cNvCxnSpPr>
                <p:nvPr/>
              </p:nvCxnSpPr>
              <p:spPr>
                <a:xfrm flipH="1">
                  <a:off x="7496896" y="1359316"/>
                  <a:ext cx="1184" cy="46123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6478A1C-C1F0-4119-9FFD-EAE8206A26CA}"/>
                  </a:ext>
                </a:extLst>
              </p:cNvPr>
              <p:cNvGrpSpPr/>
              <p:nvPr/>
            </p:nvGrpSpPr>
            <p:grpSpPr>
              <a:xfrm flipH="1">
                <a:off x="8933986" y="4310029"/>
                <a:ext cx="1371600" cy="457200"/>
                <a:chOff x="7491392" y="1366402"/>
                <a:chExt cx="1371600" cy="457200"/>
              </a:xfrm>
            </p:grpSpPr>
            <p:cxnSp>
              <p:nvCxnSpPr>
                <p:cNvPr id="158" name="Straight Connector 157">
                  <a:extLst>
                    <a:ext uri="{FF2B5EF4-FFF2-40B4-BE49-F238E27FC236}">
                      <a16:creationId xmlns:a16="http://schemas.microsoft.com/office/drawing/2014/main" id="{F35BF045-7AC4-4393-AE4D-41F8A1FDA117}"/>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46B2B1-4FCA-42C0-AE41-11C1F9AF1AD8}"/>
                    </a:ext>
                  </a:extLst>
                </p:cNvPr>
                <p:cNvCxnSpPr>
                  <a:cxnSpLocks/>
                </p:cNvCxnSpPr>
                <p:nvPr/>
              </p:nvCxnSpPr>
              <p:spPr>
                <a:xfrm>
                  <a:off x="7496896" y="1366402"/>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8197B199-11B0-4FBE-9154-7E55A8BAD2A6}"/>
                  </a:ext>
                </a:extLst>
              </p:cNvPr>
              <p:cNvGrpSpPr/>
              <p:nvPr/>
            </p:nvGrpSpPr>
            <p:grpSpPr>
              <a:xfrm flipH="1" flipV="1">
                <a:off x="8934578" y="3486209"/>
                <a:ext cx="1371600" cy="872588"/>
                <a:chOff x="7491392" y="947966"/>
                <a:chExt cx="1371600" cy="872588"/>
              </a:xfrm>
            </p:grpSpPr>
            <p:cxnSp>
              <p:nvCxnSpPr>
                <p:cNvPr id="156" name="Straight Connector 155">
                  <a:extLst>
                    <a:ext uri="{FF2B5EF4-FFF2-40B4-BE49-F238E27FC236}">
                      <a16:creationId xmlns:a16="http://schemas.microsoft.com/office/drawing/2014/main" id="{B42C9EC4-E8B2-4B5E-9A87-0539BA4A0B6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BBDA6BB-A72E-493B-AEE4-5B7BF5AA26B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0E2033C-C102-4B1B-A1BA-506F34CD2B91}"/>
                  </a:ext>
                </a:extLst>
              </p:cNvPr>
              <p:cNvGrpSpPr/>
              <p:nvPr/>
            </p:nvGrpSpPr>
            <p:grpSpPr>
              <a:xfrm flipV="1">
                <a:off x="7571826" y="3486209"/>
                <a:ext cx="1371600" cy="558680"/>
                <a:chOff x="7491392" y="1261874"/>
                <a:chExt cx="1371600" cy="558680"/>
              </a:xfrm>
            </p:grpSpPr>
            <p:cxnSp>
              <p:nvCxnSpPr>
                <p:cNvPr id="154" name="Straight Connector 153">
                  <a:extLst>
                    <a:ext uri="{FF2B5EF4-FFF2-40B4-BE49-F238E27FC236}">
                      <a16:creationId xmlns:a16="http://schemas.microsoft.com/office/drawing/2014/main" id="{CC3207B7-B3F9-443D-A8FF-7FAEE5F5653B}"/>
                    </a:ext>
                  </a:extLst>
                </p:cNvPr>
                <p:cNvCxnSpPr>
                  <a:cxnSpLocks/>
                </p:cNvCxnSpPr>
                <p:nvPr/>
              </p:nvCxnSpPr>
              <p:spPr>
                <a:xfrm>
                  <a:off x="7496896" y="1261874"/>
                  <a:ext cx="0" cy="55868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3ED533F-8A8A-4336-8F52-5811B8BDA065}"/>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8ED23341-1B76-4463-BF3E-C219D98B0714}"/>
                  </a:ext>
                </a:extLst>
              </p:cNvPr>
              <p:cNvSpPr txBox="1"/>
              <p:nvPr/>
            </p:nvSpPr>
            <p:spPr>
              <a:xfrm>
                <a:off x="7275144" y="3351344"/>
                <a:ext cx="408434" cy="246221"/>
              </a:xfrm>
              <a:prstGeom prst="rect">
                <a:avLst/>
              </a:prstGeom>
              <a:solidFill>
                <a:schemeClr val="bg1"/>
              </a:solidFill>
            </p:spPr>
            <p:txBody>
              <a:bodyPr wrap="square" rtlCol="0">
                <a:spAutoFit/>
              </a:bodyPr>
              <a:lstStyle/>
              <a:p>
                <a:pPr algn="r"/>
                <a:endParaRPr lang="en-US" sz="1000" dirty="0"/>
              </a:p>
            </p:txBody>
          </p:sp>
          <p:sp>
            <p:nvSpPr>
              <p:cNvPr id="105" name="TextBox 104">
                <a:extLst>
                  <a:ext uri="{FF2B5EF4-FFF2-40B4-BE49-F238E27FC236}">
                    <a16:creationId xmlns:a16="http://schemas.microsoft.com/office/drawing/2014/main" id="{41C2C234-2B73-48B0-B659-398369E49514}"/>
                  </a:ext>
                </a:extLst>
              </p:cNvPr>
              <p:cNvSpPr txBox="1"/>
              <p:nvPr/>
            </p:nvSpPr>
            <p:spPr>
              <a:xfrm>
                <a:off x="7273715" y="3351520"/>
                <a:ext cx="459284" cy="303466"/>
              </a:xfrm>
              <a:prstGeom prst="rect">
                <a:avLst/>
              </a:prstGeom>
              <a:noFill/>
            </p:spPr>
            <p:txBody>
              <a:bodyPr wrap="square" rtlCol="0">
                <a:spAutoFit/>
              </a:bodyPr>
              <a:lstStyle/>
              <a:p>
                <a:pPr algn="r"/>
                <a:r>
                  <a:rPr lang="en-US" sz="1400" dirty="0"/>
                  <a:t>Yes</a:t>
                </a:r>
              </a:p>
            </p:txBody>
          </p:sp>
          <p:sp>
            <p:nvSpPr>
              <p:cNvPr id="106" name="TextBox 105">
                <a:extLst>
                  <a:ext uri="{FF2B5EF4-FFF2-40B4-BE49-F238E27FC236}">
                    <a16:creationId xmlns:a16="http://schemas.microsoft.com/office/drawing/2014/main" id="{CA26C099-3E42-4F8E-A40C-04E62B9C37DB}"/>
                  </a:ext>
                </a:extLst>
              </p:cNvPr>
              <p:cNvSpPr txBox="1"/>
              <p:nvPr/>
            </p:nvSpPr>
            <p:spPr>
              <a:xfrm>
                <a:off x="10190494" y="4172571"/>
                <a:ext cx="408434" cy="246221"/>
              </a:xfrm>
              <a:prstGeom prst="rect">
                <a:avLst/>
              </a:prstGeom>
              <a:solidFill>
                <a:schemeClr val="bg1"/>
              </a:solidFill>
            </p:spPr>
            <p:txBody>
              <a:bodyPr wrap="square" rtlCol="0">
                <a:spAutoFit/>
              </a:bodyPr>
              <a:lstStyle/>
              <a:p>
                <a:pPr algn="r"/>
                <a:endParaRPr lang="en-US" sz="1000" dirty="0"/>
              </a:p>
            </p:txBody>
          </p:sp>
          <p:sp>
            <p:nvSpPr>
              <p:cNvPr id="107" name="TextBox 106">
                <a:extLst>
                  <a:ext uri="{FF2B5EF4-FFF2-40B4-BE49-F238E27FC236}">
                    <a16:creationId xmlns:a16="http://schemas.microsoft.com/office/drawing/2014/main" id="{52A72276-7B0D-45BE-94AC-B504DCD08370}"/>
                  </a:ext>
                </a:extLst>
              </p:cNvPr>
              <p:cNvSpPr txBox="1"/>
              <p:nvPr/>
            </p:nvSpPr>
            <p:spPr>
              <a:xfrm>
                <a:off x="10131271" y="4119727"/>
                <a:ext cx="459284" cy="303466"/>
              </a:xfrm>
              <a:prstGeom prst="rect">
                <a:avLst/>
              </a:prstGeom>
              <a:noFill/>
            </p:spPr>
            <p:txBody>
              <a:bodyPr wrap="square" rtlCol="0">
                <a:spAutoFit/>
              </a:bodyPr>
              <a:lstStyle/>
              <a:p>
                <a:r>
                  <a:rPr lang="en-US" sz="1400" dirty="0"/>
                  <a:t>No</a:t>
                </a:r>
              </a:p>
            </p:txBody>
          </p:sp>
          <p:grpSp>
            <p:nvGrpSpPr>
              <p:cNvPr id="108" name="Group 107">
                <a:extLst>
                  <a:ext uri="{FF2B5EF4-FFF2-40B4-BE49-F238E27FC236}">
                    <a16:creationId xmlns:a16="http://schemas.microsoft.com/office/drawing/2014/main" id="{66392061-65BF-43F4-BD62-7FD8D0DB159F}"/>
                  </a:ext>
                </a:extLst>
              </p:cNvPr>
              <p:cNvGrpSpPr/>
              <p:nvPr/>
            </p:nvGrpSpPr>
            <p:grpSpPr>
              <a:xfrm>
                <a:off x="7479200" y="2969449"/>
                <a:ext cx="1371600" cy="137160"/>
                <a:chOff x="7491392" y="1683394"/>
                <a:chExt cx="1371600" cy="137160"/>
              </a:xfrm>
            </p:grpSpPr>
            <p:cxnSp>
              <p:nvCxnSpPr>
                <p:cNvPr id="152" name="Straight Connector 151">
                  <a:extLst>
                    <a:ext uri="{FF2B5EF4-FFF2-40B4-BE49-F238E27FC236}">
                      <a16:creationId xmlns:a16="http://schemas.microsoft.com/office/drawing/2014/main" id="{27589C33-38A7-48A0-A577-BA229DCF2D7E}"/>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0EA31D7-42A9-4C70-984D-DEFEDEC54102}"/>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8ABC79FB-5B2D-4F10-8817-B4DFF034A65C}"/>
                  </a:ext>
                </a:extLst>
              </p:cNvPr>
              <p:cNvGrpSpPr/>
              <p:nvPr/>
            </p:nvGrpSpPr>
            <p:grpSpPr>
              <a:xfrm flipH="1">
                <a:off x="8848048" y="2969449"/>
                <a:ext cx="1371600" cy="137160"/>
                <a:chOff x="7491392" y="1683394"/>
                <a:chExt cx="1371600" cy="137160"/>
              </a:xfrm>
            </p:grpSpPr>
            <p:cxnSp>
              <p:nvCxnSpPr>
                <p:cNvPr id="150" name="Straight Connector 149">
                  <a:extLst>
                    <a:ext uri="{FF2B5EF4-FFF2-40B4-BE49-F238E27FC236}">
                      <a16:creationId xmlns:a16="http://schemas.microsoft.com/office/drawing/2014/main" id="{39A265E7-9F31-4A9B-8402-A54CDDC81CE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702E204-D363-47B9-8C54-B39FB31307C0}"/>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360FBD0A-0281-4FF0-894B-F8974E55E4EC}"/>
                  </a:ext>
                </a:extLst>
              </p:cNvPr>
              <p:cNvCxnSpPr>
                <a:cxnSpLocks/>
              </p:cNvCxnSpPr>
              <p:nvPr/>
            </p:nvCxnSpPr>
            <p:spPr>
              <a:xfrm>
                <a:off x="8877344" y="3100513"/>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25835849-48F6-4494-9AD5-C05E5A983CAB}"/>
                  </a:ext>
                </a:extLst>
              </p:cNvPr>
              <p:cNvGrpSpPr/>
              <p:nvPr/>
            </p:nvGrpSpPr>
            <p:grpSpPr>
              <a:xfrm flipH="1" flipV="1">
                <a:off x="8848640" y="2096861"/>
                <a:ext cx="1371600" cy="872588"/>
                <a:chOff x="7491392" y="947966"/>
                <a:chExt cx="1371600" cy="872588"/>
              </a:xfrm>
            </p:grpSpPr>
            <p:cxnSp>
              <p:nvCxnSpPr>
                <p:cNvPr id="148" name="Straight Connector 147">
                  <a:extLst>
                    <a:ext uri="{FF2B5EF4-FFF2-40B4-BE49-F238E27FC236}">
                      <a16:creationId xmlns:a16="http://schemas.microsoft.com/office/drawing/2014/main" id="{EFC9BCF6-ECC6-435C-8093-A36E3BBC9EE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474F82D-AFFF-41E3-B231-CC74E348DD46}"/>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CD5CD212-7759-4257-ACB8-41290C09F930}"/>
                  </a:ext>
                </a:extLst>
              </p:cNvPr>
              <p:cNvGrpSpPr/>
              <p:nvPr/>
            </p:nvGrpSpPr>
            <p:grpSpPr>
              <a:xfrm flipV="1">
                <a:off x="7485888" y="2096861"/>
                <a:ext cx="1371600" cy="457200"/>
                <a:chOff x="7491392" y="1363354"/>
                <a:chExt cx="1371600" cy="457200"/>
              </a:xfrm>
            </p:grpSpPr>
            <p:cxnSp>
              <p:nvCxnSpPr>
                <p:cNvPr id="146" name="Straight Connector 145">
                  <a:extLst>
                    <a:ext uri="{FF2B5EF4-FFF2-40B4-BE49-F238E27FC236}">
                      <a16:creationId xmlns:a16="http://schemas.microsoft.com/office/drawing/2014/main" id="{A5AD4AA0-C2D6-41A6-A1DF-B38F7D403A2D}"/>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65AEE49-E526-4B5D-804F-27A622941F6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1A157622-3351-4E45-9409-247EBDD32E25}"/>
                  </a:ext>
                </a:extLst>
              </p:cNvPr>
              <p:cNvGrpSpPr/>
              <p:nvPr/>
            </p:nvGrpSpPr>
            <p:grpSpPr>
              <a:xfrm flipH="1" flipV="1">
                <a:off x="8860240" y="963871"/>
                <a:ext cx="1371600" cy="457200"/>
                <a:chOff x="7491392" y="1363354"/>
                <a:chExt cx="1371600" cy="457200"/>
              </a:xfrm>
            </p:grpSpPr>
            <p:cxnSp>
              <p:nvCxnSpPr>
                <p:cNvPr id="144" name="Straight Connector 143">
                  <a:extLst>
                    <a:ext uri="{FF2B5EF4-FFF2-40B4-BE49-F238E27FC236}">
                      <a16:creationId xmlns:a16="http://schemas.microsoft.com/office/drawing/2014/main" id="{B323B6FD-478B-4F9C-A91E-DB21E436F204}"/>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33CF243-3521-49F5-BDC6-49CEE1A3AB8C}"/>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46C51769-3842-44AF-B019-E315423F6700}"/>
                  </a:ext>
                </a:extLst>
              </p:cNvPr>
              <p:cNvGrpSpPr/>
              <p:nvPr/>
            </p:nvGrpSpPr>
            <p:grpSpPr>
              <a:xfrm flipV="1">
                <a:off x="7491392" y="963871"/>
                <a:ext cx="1371600" cy="457200"/>
                <a:chOff x="7491392" y="1363354"/>
                <a:chExt cx="1371600" cy="457200"/>
              </a:xfrm>
            </p:grpSpPr>
            <p:cxnSp>
              <p:nvCxnSpPr>
                <p:cNvPr id="142" name="Straight Connector 141">
                  <a:extLst>
                    <a:ext uri="{FF2B5EF4-FFF2-40B4-BE49-F238E27FC236}">
                      <a16:creationId xmlns:a16="http://schemas.microsoft.com/office/drawing/2014/main" id="{0F92EA63-0B48-4599-B7B8-2850BA7BFE56}"/>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7B441FD-41E2-45B1-BF8F-DE6806A794C0}"/>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14">
                <a:extLst>
                  <a:ext uri="{FF2B5EF4-FFF2-40B4-BE49-F238E27FC236}">
                    <a16:creationId xmlns:a16="http://schemas.microsoft.com/office/drawing/2014/main" id="{772498A7-42B5-435D-9E13-1AED2D64A238}"/>
                  </a:ext>
                </a:extLst>
              </p:cNvPr>
              <p:cNvSpPr txBox="1"/>
              <p:nvPr/>
            </p:nvSpPr>
            <p:spPr>
              <a:xfrm>
                <a:off x="7866123" y="56771"/>
                <a:ext cx="1969354"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Precipitation</a:t>
                </a:r>
              </a:p>
              <a:p>
                <a:pPr algn="ctr"/>
                <a:r>
                  <a:rPr lang="en-US" sz="1600" dirty="0"/>
                  <a:t>Air Temperature</a:t>
                </a:r>
              </a:p>
            </p:txBody>
          </p:sp>
          <p:sp>
            <p:nvSpPr>
              <p:cNvPr id="116" name="TextBox 115">
                <a:extLst>
                  <a:ext uri="{FF2B5EF4-FFF2-40B4-BE49-F238E27FC236}">
                    <a16:creationId xmlns:a16="http://schemas.microsoft.com/office/drawing/2014/main" id="{69A0808E-838B-4597-8A02-37AFE256DEFF}"/>
                  </a:ext>
                </a:extLst>
              </p:cNvPr>
              <p:cNvSpPr txBox="1"/>
              <p:nvPr/>
            </p:nvSpPr>
            <p:spPr>
              <a:xfrm>
                <a:off x="7866123" y="839598"/>
                <a:ext cx="1969354"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Rain or Snow?</a:t>
                </a:r>
              </a:p>
            </p:txBody>
          </p:sp>
          <p:sp>
            <p:nvSpPr>
              <p:cNvPr id="117" name="TextBox 116">
                <a:extLst>
                  <a:ext uri="{FF2B5EF4-FFF2-40B4-BE49-F238E27FC236}">
                    <a16:creationId xmlns:a16="http://schemas.microsoft.com/office/drawing/2014/main" id="{F825D925-CBFD-4426-9DBE-BAE33CB3269E}"/>
                  </a:ext>
                </a:extLst>
              </p:cNvPr>
              <p:cNvSpPr txBox="1"/>
              <p:nvPr/>
            </p:nvSpPr>
            <p:spPr>
              <a:xfrm>
                <a:off x="6318736"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Liquid Water</a:t>
                </a:r>
              </a:p>
            </p:txBody>
          </p:sp>
          <p:sp>
            <p:nvSpPr>
              <p:cNvPr id="118" name="TextBox 117">
                <a:extLst>
                  <a:ext uri="{FF2B5EF4-FFF2-40B4-BE49-F238E27FC236}">
                    <a16:creationId xmlns:a16="http://schemas.microsoft.com/office/drawing/2014/main" id="{098FB41D-3BC2-4FD1-B9B9-1E74DE1ECEFD}"/>
                  </a:ext>
                </a:extLst>
              </p:cNvPr>
              <p:cNvSpPr txBox="1"/>
              <p:nvPr/>
            </p:nvSpPr>
            <p:spPr>
              <a:xfrm>
                <a:off x="9272953"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Snowpack</a:t>
                </a:r>
              </a:p>
            </p:txBody>
          </p:sp>
          <p:sp>
            <p:nvSpPr>
              <p:cNvPr id="119" name="TextBox 118">
                <a:extLst>
                  <a:ext uri="{FF2B5EF4-FFF2-40B4-BE49-F238E27FC236}">
                    <a16:creationId xmlns:a16="http://schemas.microsoft.com/office/drawing/2014/main" id="{1A626471-2058-4678-AFA6-E18A67DD86B5}"/>
                  </a:ext>
                </a:extLst>
              </p:cNvPr>
              <p:cNvSpPr txBox="1"/>
              <p:nvPr/>
            </p:nvSpPr>
            <p:spPr>
              <a:xfrm>
                <a:off x="7813307" y="1951618"/>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Above Freezing?</a:t>
                </a:r>
              </a:p>
            </p:txBody>
          </p:sp>
          <p:sp>
            <p:nvSpPr>
              <p:cNvPr id="120" name="TextBox 119">
                <a:extLst>
                  <a:ext uri="{FF2B5EF4-FFF2-40B4-BE49-F238E27FC236}">
                    <a16:creationId xmlns:a16="http://schemas.microsoft.com/office/drawing/2014/main" id="{5065061C-28C4-4187-9DE8-451574B34D32}"/>
                  </a:ext>
                </a:extLst>
              </p:cNvPr>
              <p:cNvSpPr txBox="1"/>
              <p:nvPr/>
            </p:nvSpPr>
            <p:spPr>
              <a:xfrm>
                <a:off x="6318735" y="2395691"/>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Melt Snowpack</a:t>
                </a:r>
              </a:p>
              <a:p>
                <a:pPr algn="ctr"/>
                <a:r>
                  <a:rPr lang="en-US" sz="1600" dirty="0"/>
                  <a:t>Add to Liquid Water</a:t>
                </a:r>
              </a:p>
            </p:txBody>
          </p:sp>
          <p:sp>
            <p:nvSpPr>
              <p:cNvPr id="121" name="TextBox 120">
                <a:extLst>
                  <a:ext uri="{FF2B5EF4-FFF2-40B4-BE49-F238E27FC236}">
                    <a16:creationId xmlns:a16="http://schemas.microsoft.com/office/drawing/2014/main" id="{21813C61-BC24-4CBD-BE25-A3A23F88C19B}"/>
                  </a:ext>
                </a:extLst>
              </p:cNvPr>
              <p:cNvSpPr txBox="1"/>
              <p:nvPr/>
            </p:nvSpPr>
            <p:spPr>
              <a:xfrm>
                <a:off x="7813306" y="3243076"/>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Snowpack</a:t>
                </a:r>
              </a:p>
              <a:p>
                <a:pPr algn="ctr"/>
                <a:r>
                  <a:rPr lang="en-US" sz="1600" dirty="0"/>
                  <a:t>Below Freezing?</a:t>
                </a:r>
              </a:p>
            </p:txBody>
          </p:sp>
          <p:sp>
            <p:nvSpPr>
              <p:cNvPr id="122" name="TextBox 121">
                <a:extLst>
                  <a:ext uri="{FF2B5EF4-FFF2-40B4-BE49-F238E27FC236}">
                    <a16:creationId xmlns:a16="http://schemas.microsoft.com/office/drawing/2014/main" id="{AFC71F9C-4D19-4A0E-87A5-380204E0D2F9}"/>
                  </a:ext>
                </a:extLst>
              </p:cNvPr>
              <p:cNvSpPr txBox="1"/>
              <p:nvPr/>
            </p:nvSpPr>
            <p:spPr>
              <a:xfrm>
                <a:off x="6318673" y="4044889"/>
                <a:ext cx="2321233"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Refreeze Liquid Water</a:t>
                </a:r>
              </a:p>
            </p:txBody>
          </p:sp>
          <p:sp>
            <p:nvSpPr>
              <p:cNvPr id="123" name="TextBox 122">
                <a:extLst>
                  <a:ext uri="{FF2B5EF4-FFF2-40B4-BE49-F238E27FC236}">
                    <a16:creationId xmlns:a16="http://schemas.microsoft.com/office/drawing/2014/main" id="{CDC58550-E5C5-4CFF-B3B5-2CF5FAD62328}"/>
                  </a:ext>
                </a:extLst>
              </p:cNvPr>
              <p:cNvSpPr txBox="1"/>
              <p:nvPr/>
            </p:nvSpPr>
            <p:spPr>
              <a:xfrm>
                <a:off x="7813305" y="460942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Limit</a:t>
                </a:r>
              </a:p>
            </p:txBody>
          </p:sp>
          <p:sp>
            <p:nvSpPr>
              <p:cNvPr id="124" name="TextBox 123">
                <a:extLst>
                  <a:ext uri="{FF2B5EF4-FFF2-40B4-BE49-F238E27FC236}">
                    <a16:creationId xmlns:a16="http://schemas.microsoft.com/office/drawing/2014/main" id="{DBA036E1-3059-43C2-8B04-22AA54515F1D}"/>
                  </a:ext>
                </a:extLst>
              </p:cNvPr>
              <p:cNvSpPr txBox="1"/>
              <p:nvPr/>
            </p:nvSpPr>
            <p:spPr>
              <a:xfrm>
                <a:off x="7819995" y="5102836"/>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err="1"/>
                  <a:t>Groundmelt</a:t>
                </a:r>
                <a:endParaRPr lang="en-US" sz="1600" dirty="0"/>
              </a:p>
            </p:txBody>
          </p:sp>
          <p:sp>
            <p:nvSpPr>
              <p:cNvPr id="125" name="TextBox 124">
                <a:extLst>
                  <a:ext uri="{FF2B5EF4-FFF2-40B4-BE49-F238E27FC236}">
                    <a16:creationId xmlns:a16="http://schemas.microsoft.com/office/drawing/2014/main" id="{20756486-28D0-441B-86F1-D669D5ED1FF2}"/>
                  </a:ext>
                </a:extLst>
              </p:cNvPr>
              <p:cNvSpPr txBox="1"/>
              <p:nvPr/>
            </p:nvSpPr>
            <p:spPr>
              <a:xfrm>
                <a:off x="7813305" y="5663284"/>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to </a:t>
                </a:r>
              </a:p>
              <a:p>
                <a:pPr algn="ctr"/>
                <a:r>
                  <a:rPr lang="en-US" sz="1600" dirty="0"/>
                  <a:t>Soil Surface</a:t>
                </a:r>
              </a:p>
            </p:txBody>
          </p:sp>
          <p:cxnSp>
            <p:nvCxnSpPr>
              <p:cNvPr id="126" name="Straight Connector 125">
                <a:extLst>
                  <a:ext uri="{FF2B5EF4-FFF2-40B4-BE49-F238E27FC236}">
                    <a16:creationId xmlns:a16="http://schemas.microsoft.com/office/drawing/2014/main" id="{FFA50D06-9AF8-4388-BF86-F11D5FA0D273}"/>
                  </a:ext>
                </a:extLst>
              </p:cNvPr>
              <p:cNvCxnSpPr>
                <a:cxnSpLocks/>
                <a:stCxn id="115" idx="2"/>
                <a:endCxn id="116" idx="0"/>
              </p:cNvCxnSpPr>
              <p:nvPr/>
            </p:nvCxnSpPr>
            <p:spPr>
              <a:xfrm>
                <a:off x="8850800" y="633355"/>
                <a:ext cx="0" cy="20624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71111E6-AA0D-4D3A-A062-5881C006BF8F}"/>
                  </a:ext>
                </a:extLst>
              </p:cNvPr>
              <p:cNvCxnSpPr>
                <a:cxnSpLocks/>
              </p:cNvCxnSpPr>
              <p:nvPr/>
            </p:nvCxnSpPr>
            <p:spPr>
              <a:xfrm>
                <a:off x="8850800" y="1796170"/>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AC40C7CE-5ED6-4272-B219-A60F42F35989}"/>
                  </a:ext>
                </a:extLst>
              </p:cNvPr>
              <p:cNvGrpSpPr/>
              <p:nvPr/>
            </p:nvGrpSpPr>
            <p:grpSpPr>
              <a:xfrm>
                <a:off x="7491392" y="1659010"/>
                <a:ext cx="1371600" cy="137160"/>
                <a:chOff x="7491392" y="1683394"/>
                <a:chExt cx="1371600" cy="137160"/>
              </a:xfrm>
            </p:grpSpPr>
            <p:cxnSp>
              <p:nvCxnSpPr>
                <p:cNvPr id="140" name="Straight Connector 139">
                  <a:extLst>
                    <a:ext uri="{FF2B5EF4-FFF2-40B4-BE49-F238E27FC236}">
                      <a16:creationId xmlns:a16="http://schemas.microsoft.com/office/drawing/2014/main" id="{18A24F44-9C1D-4317-BEB7-4524CA5C362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C6D289-E303-4E49-8259-A340CFD2A0BC}"/>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5D717ECE-5544-4DB5-887A-D0BD6B431011}"/>
                  </a:ext>
                </a:extLst>
              </p:cNvPr>
              <p:cNvGrpSpPr/>
              <p:nvPr/>
            </p:nvGrpSpPr>
            <p:grpSpPr>
              <a:xfrm flipH="1">
                <a:off x="8860240" y="1659010"/>
                <a:ext cx="1371600" cy="137160"/>
                <a:chOff x="7491392" y="1683394"/>
                <a:chExt cx="1371600" cy="137160"/>
              </a:xfrm>
            </p:grpSpPr>
            <p:cxnSp>
              <p:nvCxnSpPr>
                <p:cNvPr id="138" name="Straight Connector 137">
                  <a:extLst>
                    <a:ext uri="{FF2B5EF4-FFF2-40B4-BE49-F238E27FC236}">
                      <a16:creationId xmlns:a16="http://schemas.microsoft.com/office/drawing/2014/main" id="{05A7438C-1E18-4A88-81D2-7873D656B64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2E10C9E-4EA6-46E1-8846-A97504C871FB}"/>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22641FEC-F482-4EE0-94AC-1AB29D1C4710}"/>
                  </a:ext>
                </a:extLst>
              </p:cNvPr>
              <p:cNvSpPr txBox="1"/>
              <p:nvPr/>
            </p:nvSpPr>
            <p:spPr>
              <a:xfrm>
                <a:off x="7256022" y="850787"/>
                <a:ext cx="408434" cy="246221"/>
              </a:xfrm>
              <a:prstGeom prst="rect">
                <a:avLst/>
              </a:prstGeom>
              <a:solidFill>
                <a:schemeClr val="bg1"/>
              </a:solidFill>
            </p:spPr>
            <p:txBody>
              <a:bodyPr wrap="square" rtlCol="0">
                <a:spAutoFit/>
              </a:bodyPr>
              <a:lstStyle/>
              <a:p>
                <a:pPr algn="r"/>
                <a:endParaRPr lang="en-US" sz="1000" dirty="0"/>
              </a:p>
            </p:txBody>
          </p:sp>
          <p:sp>
            <p:nvSpPr>
              <p:cNvPr id="131" name="TextBox 130">
                <a:extLst>
                  <a:ext uri="{FF2B5EF4-FFF2-40B4-BE49-F238E27FC236}">
                    <a16:creationId xmlns:a16="http://schemas.microsoft.com/office/drawing/2014/main" id="{69C1C0A3-C596-4E5E-8213-33AA32BFF579}"/>
                  </a:ext>
                </a:extLst>
              </p:cNvPr>
              <p:cNvSpPr txBox="1"/>
              <p:nvPr/>
            </p:nvSpPr>
            <p:spPr>
              <a:xfrm>
                <a:off x="7256750" y="840481"/>
                <a:ext cx="459284" cy="303466"/>
              </a:xfrm>
              <a:prstGeom prst="rect">
                <a:avLst/>
              </a:prstGeom>
              <a:noFill/>
            </p:spPr>
            <p:txBody>
              <a:bodyPr wrap="square" rtlCol="0">
                <a:spAutoFit/>
              </a:bodyPr>
              <a:lstStyle/>
              <a:p>
                <a:pPr algn="r"/>
                <a:r>
                  <a:rPr lang="en-US" sz="1400" dirty="0"/>
                  <a:t>Rain</a:t>
                </a:r>
              </a:p>
            </p:txBody>
          </p:sp>
          <p:sp>
            <p:nvSpPr>
              <p:cNvPr id="132" name="TextBox 131">
                <a:extLst>
                  <a:ext uri="{FF2B5EF4-FFF2-40B4-BE49-F238E27FC236}">
                    <a16:creationId xmlns:a16="http://schemas.microsoft.com/office/drawing/2014/main" id="{6A3BB38A-CDA0-46E3-B0AD-812B438465EF}"/>
                  </a:ext>
                </a:extLst>
              </p:cNvPr>
              <p:cNvSpPr txBox="1"/>
              <p:nvPr/>
            </p:nvSpPr>
            <p:spPr>
              <a:xfrm>
                <a:off x="10123598" y="820717"/>
                <a:ext cx="408434" cy="246221"/>
              </a:xfrm>
              <a:prstGeom prst="rect">
                <a:avLst/>
              </a:prstGeom>
              <a:solidFill>
                <a:schemeClr val="bg1"/>
              </a:solidFill>
            </p:spPr>
            <p:txBody>
              <a:bodyPr wrap="square" rtlCol="0">
                <a:spAutoFit/>
              </a:bodyPr>
              <a:lstStyle/>
              <a:p>
                <a:pPr algn="r"/>
                <a:endParaRPr lang="en-US" sz="1000" dirty="0"/>
              </a:p>
            </p:txBody>
          </p:sp>
          <p:sp>
            <p:nvSpPr>
              <p:cNvPr id="133" name="TextBox 132">
                <a:extLst>
                  <a:ext uri="{FF2B5EF4-FFF2-40B4-BE49-F238E27FC236}">
                    <a16:creationId xmlns:a16="http://schemas.microsoft.com/office/drawing/2014/main" id="{3D3078CB-6129-4A05-981B-FC088834FE0E}"/>
                  </a:ext>
                </a:extLst>
              </p:cNvPr>
              <p:cNvSpPr txBox="1"/>
              <p:nvPr/>
            </p:nvSpPr>
            <p:spPr>
              <a:xfrm>
                <a:off x="10061291" y="840482"/>
                <a:ext cx="529347" cy="303466"/>
              </a:xfrm>
              <a:prstGeom prst="rect">
                <a:avLst/>
              </a:prstGeom>
              <a:noFill/>
            </p:spPr>
            <p:txBody>
              <a:bodyPr wrap="square" rtlCol="0">
                <a:spAutoFit/>
              </a:bodyPr>
              <a:lstStyle/>
              <a:p>
                <a:pPr algn="r"/>
                <a:r>
                  <a:rPr lang="en-US" sz="1400" dirty="0"/>
                  <a:t>Snow</a:t>
                </a:r>
              </a:p>
            </p:txBody>
          </p:sp>
          <p:sp>
            <p:nvSpPr>
              <p:cNvPr id="134" name="TextBox 133">
                <a:extLst>
                  <a:ext uri="{FF2B5EF4-FFF2-40B4-BE49-F238E27FC236}">
                    <a16:creationId xmlns:a16="http://schemas.microsoft.com/office/drawing/2014/main" id="{45C531B4-4151-4373-BDE1-91BB46D6ED66}"/>
                  </a:ext>
                </a:extLst>
              </p:cNvPr>
              <p:cNvSpPr txBox="1"/>
              <p:nvPr/>
            </p:nvSpPr>
            <p:spPr>
              <a:xfrm>
                <a:off x="7231878" y="1961996"/>
                <a:ext cx="408434" cy="246221"/>
              </a:xfrm>
              <a:prstGeom prst="rect">
                <a:avLst/>
              </a:prstGeom>
              <a:solidFill>
                <a:schemeClr val="bg1"/>
              </a:solidFill>
            </p:spPr>
            <p:txBody>
              <a:bodyPr wrap="square" rtlCol="0">
                <a:spAutoFit/>
              </a:bodyPr>
              <a:lstStyle/>
              <a:p>
                <a:pPr algn="r"/>
                <a:endParaRPr lang="en-US" sz="1000" dirty="0"/>
              </a:p>
            </p:txBody>
          </p:sp>
          <p:sp>
            <p:nvSpPr>
              <p:cNvPr id="135" name="TextBox 134">
                <a:extLst>
                  <a:ext uri="{FF2B5EF4-FFF2-40B4-BE49-F238E27FC236}">
                    <a16:creationId xmlns:a16="http://schemas.microsoft.com/office/drawing/2014/main" id="{D449BC39-9410-40E9-879A-F0042ADB028C}"/>
                  </a:ext>
                </a:extLst>
              </p:cNvPr>
              <p:cNvSpPr txBox="1"/>
              <p:nvPr/>
            </p:nvSpPr>
            <p:spPr>
              <a:xfrm>
                <a:off x="7231504" y="1969685"/>
                <a:ext cx="459284" cy="303466"/>
              </a:xfrm>
              <a:prstGeom prst="rect">
                <a:avLst/>
              </a:prstGeom>
              <a:noFill/>
            </p:spPr>
            <p:txBody>
              <a:bodyPr wrap="square" rtlCol="0">
                <a:spAutoFit/>
              </a:bodyPr>
              <a:lstStyle/>
              <a:p>
                <a:pPr algn="r"/>
                <a:r>
                  <a:rPr lang="en-US" sz="1400" dirty="0"/>
                  <a:t>Yes</a:t>
                </a:r>
              </a:p>
            </p:txBody>
          </p:sp>
          <p:sp>
            <p:nvSpPr>
              <p:cNvPr id="136" name="TextBox 135">
                <a:extLst>
                  <a:ext uri="{FF2B5EF4-FFF2-40B4-BE49-F238E27FC236}">
                    <a16:creationId xmlns:a16="http://schemas.microsoft.com/office/drawing/2014/main" id="{FABDC592-0752-4961-BC60-0ECF4CD90042}"/>
                  </a:ext>
                </a:extLst>
              </p:cNvPr>
              <p:cNvSpPr txBox="1"/>
              <p:nvPr/>
            </p:nvSpPr>
            <p:spPr>
              <a:xfrm>
                <a:off x="10104556" y="2783223"/>
                <a:ext cx="408434" cy="246221"/>
              </a:xfrm>
              <a:prstGeom prst="rect">
                <a:avLst/>
              </a:prstGeom>
              <a:solidFill>
                <a:schemeClr val="bg1"/>
              </a:solidFill>
            </p:spPr>
            <p:txBody>
              <a:bodyPr wrap="square" rtlCol="0">
                <a:spAutoFit/>
              </a:bodyPr>
              <a:lstStyle/>
              <a:p>
                <a:pPr algn="r"/>
                <a:endParaRPr lang="en-US" sz="1000" dirty="0"/>
              </a:p>
            </p:txBody>
          </p:sp>
          <p:sp>
            <p:nvSpPr>
              <p:cNvPr id="137" name="TextBox 136">
                <a:extLst>
                  <a:ext uri="{FF2B5EF4-FFF2-40B4-BE49-F238E27FC236}">
                    <a16:creationId xmlns:a16="http://schemas.microsoft.com/office/drawing/2014/main" id="{CF73BD27-C29F-4296-8C15-C9659182DB11}"/>
                  </a:ext>
                </a:extLst>
              </p:cNvPr>
              <p:cNvSpPr txBox="1"/>
              <p:nvPr/>
            </p:nvSpPr>
            <p:spPr>
              <a:xfrm>
                <a:off x="10045332" y="2767945"/>
                <a:ext cx="459284" cy="303466"/>
              </a:xfrm>
              <a:prstGeom prst="rect">
                <a:avLst/>
              </a:prstGeom>
              <a:noFill/>
            </p:spPr>
            <p:txBody>
              <a:bodyPr wrap="square" rtlCol="0">
                <a:spAutoFit/>
              </a:bodyPr>
              <a:lstStyle/>
              <a:p>
                <a:r>
                  <a:rPr lang="en-US" sz="1400" dirty="0"/>
                  <a:t>No</a:t>
                </a:r>
              </a:p>
            </p:txBody>
          </p:sp>
        </p:grpSp>
      </p:grpSp>
    </p:spTree>
    <p:extLst>
      <p:ext uri="{BB962C8B-B14F-4D97-AF65-F5344CB8AC3E}">
        <p14:creationId xmlns:p14="http://schemas.microsoft.com/office/powerpoint/2010/main" val="20225170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907269" y="1194457"/>
            <a:ext cx="5885337" cy="4832092"/>
          </a:xfrm>
          <a:prstGeom prst="rect">
            <a:avLst/>
          </a:prstGeom>
          <a:noFill/>
        </p:spPr>
        <p:txBody>
          <a:bodyPr wrap="square" rtlCol="0">
            <a:spAutoFit/>
          </a:bodyPr>
          <a:lstStyle/>
          <a:p>
            <a:r>
              <a:rPr lang="en-US" sz="2400" i="1" dirty="0"/>
              <a:t>Temperature Index (TI)</a:t>
            </a:r>
          </a:p>
          <a:p>
            <a:r>
              <a:rPr lang="en-US" sz="2400" i="1" u="sng" dirty="0"/>
              <a:t>Snowmelt Calibration Parameters</a:t>
            </a:r>
          </a:p>
          <a:p>
            <a:pPr marL="285750" indent="-285750">
              <a:buFont typeface="Arial" panose="020B0604020202020204" pitchFamily="34" charset="0"/>
              <a:buChar char="•"/>
            </a:pPr>
            <a:r>
              <a:rPr lang="en-US" sz="2000" dirty="0"/>
              <a:t>Lapse Rate: 0 for most; &gt;0 for mountainous regions</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solidFill>
                  <a:srgbClr val="C00000"/>
                </a:solidFill>
              </a:rPr>
              <a:t>* Dry-</a:t>
            </a:r>
            <a:r>
              <a:rPr lang="en-US" sz="2000" dirty="0" err="1">
                <a:solidFill>
                  <a:srgbClr val="C00000"/>
                </a:solidFill>
              </a:rPr>
              <a:t>Meltrate</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2000" dirty="0"/>
              <a:t>0.2=Shallow Snowpack to 0.5=Deep Snowpack</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98301" y="6383765"/>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4" name="Picture 3">
            <a:extLst>
              <a:ext uri="{FF2B5EF4-FFF2-40B4-BE49-F238E27FC236}">
                <a16:creationId xmlns:a16="http://schemas.microsoft.com/office/drawing/2014/main" id="{F3ADED81-FFA0-EFA8-9839-140F382D483F}"/>
              </a:ext>
            </a:extLst>
          </p:cNvPr>
          <p:cNvPicPr>
            <a:picLocks noChangeAspect="1"/>
          </p:cNvPicPr>
          <p:nvPr/>
        </p:nvPicPr>
        <p:blipFill>
          <a:blip r:embed="rId3"/>
          <a:stretch>
            <a:fillRect/>
          </a:stretch>
        </p:blipFill>
        <p:spPr>
          <a:xfrm>
            <a:off x="484521" y="1341701"/>
            <a:ext cx="5059686" cy="4788308"/>
          </a:xfrm>
          <a:prstGeom prst="rect">
            <a:avLst/>
          </a:prstGeom>
        </p:spPr>
      </p:pic>
    </p:spTree>
    <p:extLst>
      <p:ext uri="{BB962C8B-B14F-4D97-AF65-F5344CB8AC3E}">
        <p14:creationId xmlns:p14="http://schemas.microsoft.com/office/powerpoint/2010/main" val="27423552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b="1" i="1" dirty="0"/>
              <a:t>Gridded</a:t>
            </a:r>
            <a:r>
              <a:rPr lang="en-US" i="1" dirty="0"/>
              <a:t> 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685339" y="926592"/>
            <a:ext cx="6080992" cy="5370701"/>
          </a:xfrm>
          <a:prstGeom prst="rect">
            <a:avLst/>
          </a:prstGeom>
          <a:noFill/>
        </p:spPr>
        <p:txBody>
          <a:bodyPr wrap="square" rtlCol="0">
            <a:spAutoFit/>
          </a:bodyPr>
          <a:lstStyle/>
          <a:p>
            <a:r>
              <a:rPr lang="en-US" sz="2400" b="1" i="1" dirty="0"/>
              <a:t>Gridded </a:t>
            </a:r>
            <a:r>
              <a:rPr lang="en-US" sz="2400" i="1" dirty="0"/>
              <a:t>Temperature Index (GTI)</a:t>
            </a:r>
            <a:endParaRPr lang="en-US" sz="2400" b="1" i="1" dirty="0"/>
          </a:p>
          <a:p>
            <a:r>
              <a:rPr lang="en-US" sz="2400" i="1" u="sng" dirty="0"/>
              <a:t>Snowmelt Calibration Parameters</a:t>
            </a:r>
          </a:p>
          <a:p>
            <a:pPr marL="285750" indent="-285750">
              <a:buFont typeface="Arial" panose="020B0604020202020204" pitchFamily="34" charset="0"/>
              <a:buChar char="•"/>
            </a:pPr>
            <a:r>
              <a:rPr lang="en-US" sz="2000" dirty="0"/>
              <a:t>Initial SWE, CC = Observed Data Grids</a:t>
            </a:r>
          </a:p>
          <a:p>
            <a:pPr marL="285750" indent="-285750">
              <a:buFont typeface="Arial" panose="020B0604020202020204" pitchFamily="34" charset="0"/>
              <a:buChar char="•"/>
            </a:pPr>
            <a:r>
              <a:rPr lang="en-US" sz="2000" dirty="0"/>
              <a:t>Initial Liquid, CC ATI, Melt ATI = Zero (acceptable assumption)</a:t>
            </a:r>
          </a:p>
          <a:p>
            <a:pPr marL="285750" indent="-285750">
              <a:buFont typeface="Arial" panose="020B0604020202020204" pitchFamily="34" charset="0"/>
              <a:buChar char="•"/>
            </a:pPr>
            <a:r>
              <a:rPr lang="en-US" sz="2000" dirty="0">
                <a:solidFill>
                  <a:srgbClr val="C00000"/>
                </a:solidFill>
              </a:rPr>
              <a:t>*Px Temp: 32-34 F</a:t>
            </a:r>
          </a:p>
          <a:p>
            <a:pPr marL="285750" indent="-285750">
              <a:buFont typeface="Arial" panose="020B0604020202020204" pitchFamily="34" charset="0"/>
              <a:buChar char="•"/>
            </a:pPr>
            <a:r>
              <a:rPr lang="en-US" sz="2000" dirty="0"/>
              <a:t>Base Temp: 32 F</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ATI-</a:t>
            </a:r>
            <a:r>
              <a:rPr lang="en-US" sz="2000" dirty="0" err="1">
                <a:solidFill>
                  <a:srgbClr val="C00000"/>
                </a:solidFill>
              </a:rPr>
              <a:t>Meltrate</a:t>
            </a:r>
            <a:r>
              <a:rPr lang="en-US" sz="2000" dirty="0">
                <a:solidFill>
                  <a:srgbClr val="C00000"/>
                </a:solidFill>
              </a:rPr>
              <a:t> </a:t>
            </a:r>
            <a:r>
              <a:rPr lang="en-US" sz="2000" dirty="0" err="1">
                <a:solidFill>
                  <a:srgbClr val="C00000"/>
                </a:solidFill>
              </a:rPr>
              <a:t>Fn</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1500" dirty="0"/>
              <a:t>0.2=Shallow Snowpack to 0.5=Deep Snowpack</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66769" y="6479846"/>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9" name="Picture 8">
            <a:extLst>
              <a:ext uri="{FF2B5EF4-FFF2-40B4-BE49-F238E27FC236}">
                <a16:creationId xmlns:a16="http://schemas.microsoft.com/office/drawing/2014/main" id="{49640D7A-5AFE-DBC8-F0A2-EF0996E861EC}"/>
              </a:ext>
            </a:extLst>
          </p:cNvPr>
          <p:cNvPicPr>
            <a:picLocks noChangeAspect="1"/>
          </p:cNvPicPr>
          <p:nvPr/>
        </p:nvPicPr>
        <p:blipFill>
          <a:blip r:embed="rId3"/>
          <a:stretch>
            <a:fillRect/>
          </a:stretch>
        </p:blipFill>
        <p:spPr>
          <a:xfrm>
            <a:off x="794035" y="1082899"/>
            <a:ext cx="4539462" cy="5214394"/>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Approach to Calibration</a:t>
            </a:r>
            <a:endParaRPr lang="en-US" dirty="0"/>
          </a:p>
        </p:txBody>
      </p:sp>
      <p:sp>
        <p:nvSpPr>
          <p:cNvPr id="9" name="Content Placeholder 2">
            <a:extLst>
              <a:ext uri="{FF2B5EF4-FFF2-40B4-BE49-F238E27FC236}">
                <a16:creationId xmlns:a16="http://schemas.microsoft.com/office/drawing/2014/main" id="{1AB3F9C9-065A-4A86-9E16-3DCF583715DC}"/>
              </a:ext>
            </a:extLst>
          </p:cNvPr>
          <p:cNvSpPr>
            <a:spLocks noGrp="1"/>
          </p:cNvSpPr>
          <p:nvPr>
            <p:ph idx="1"/>
          </p:nvPr>
        </p:nvSpPr>
        <p:spPr>
          <a:xfrm>
            <a:off x="277540" y="1089049"/>
            <a:ext cx="4458584" cy="5602492"/>
          </a:xfrm>
        </p:spPr>
        <p:txBody>
          <a:bodyPr>
            <a:normAutofit lnSpcReduction="10000"/>
          </a:bodyPr>
          <a:lstStyle/>
          <a:p>
            <a:r>
              <a:rPr lang="en-US" sz="3200" dirty="0"/>
              <a:t>Calibrate snowmelt SWE first (before runoff calibrations).</a:t>
            </a:r>
          </a:p>
          <a:p>
            <a:r>
              <a:rPr lang="en-US" sz="3200" dirty="0"/>
              <a:t>Compare Modeled to Observed Snow Water Equivalent (SWE) Values.</a:t>
            </a:r>
          </a:p>
          <a:p>
            <a:r>
              <a:rPr lang="en-US" sz="3200" dirty="0"/>
              <a:t>Once melt of snowpack is calibrated, proceed with runoff calibration.</a:t>
            </a:r>
          </a:p>
        </p:txBody>
      </p:sp>
      <p:pic>
        <p:nvPicPr>
          <p:cNvPr id="11" name="Picture 10">
            <a:extLst>
              <a:ext uri="{FF2B5EF4-FFF2-40B4-BE49-F238E27FC236}">
                <a16:creationId xmlns:a16="http://schemas.microsoft.com/office/drawing/2014/main" id="{2042072B-BEDC-474F-8ADD-5EAAD6C17B66}"/>
              </a:ext>
            </a:extLst>
          </p:cNvPr>
          <p:cNvPicPr/>
          <p:nvPr/>
        </p:nvPicPr>
        <p:blipFill rotWithShape="1">
          <a:blip r:embed="rId3">
            <a:extLst>
              <a:ext uri="{28A0092B-C50C-407E-A947-70E740481C1C}">
                <a14:useLocalDpi xmlns:a14="http://schemas.microsoft.com/office/drawing/2010/main" val="0"/>
              </a:ext>
            </a:extLst>
          </a:blip>
          <a:srcRect r="50214" b="49770"/>
          <a:stretch/>
        </p:blipFill>
        <p:spPr bwMode="auto">
          <a:xfrm>
            <a:off x="5361259" y="1106634"/>
            <a:ext cx="6447693" cy="5064369"/>
          </a:xfrm>
          <a:prstGeom prst="rect">
            <a:avLst/>
          </a:prstGeom>
          <a:noFill/>
          <a:ln>
            <a:solidFill>
              <a:schemeClr val="tx1"/>
            </a:solidFill>
          </a:ln>
        </p:spPr>
      </p:pic>
    </p:spTree>
    <p:extLst>
      <p:ext uri="{BB962C8B-B14F-4D97-AF65-F5344CB8AC3E}">
        <p14:creationId xmlns:p14="http://schemas.microsoft.com/office/powerpoint/2010/main" val="8345316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Snow</a:t>
            </a:r>
            <a:r>
              <a:rPr lang="en-US" sz="5400" i="1" dirty="0"/>
              <a:t> </a:t>
            </a:r>
            <a:r>
              <a:rPr lang="en-US" i="1" dirty="0"/>
              <a:t>Observation Data </a:t>
            </a:r>
            <a:endParaRPr lang="en-US" dirty="0"/>
          </a:p>
        </p:txBody>
      </p:sp>
      <p:sp>
        <p:nvSpPr>
          <p:cNvPr id="4" name="Content Placeholder 3">
            <a:extLst>
              <a:ext uri="{FF2B5EF4-FFF2-40B4-BE49-F238E27FC236}">
                <a16:creationId xmlns:a16="http://schemas.microsoft.com/office/drawing/2014/main" id="{C505B4C0-B41B-4A50-A02C-7BF1DF4EE297}"/>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D924D877-0F1F-41CF-908D-2E850FE6F331}"/>
              </a:ext>
            </a:extLst>
          </p:cNvPr>
          <p:cNvPicPr>
            <a:picLocks noChangeAspect="1"/>
          </p:cNvPicPr>
          <p:nvPr/>
        </p:nvPicPr>
        <p:blipFill>
          <a:blip r:embed="rId3"/>
          <a:stretch>
            <a:fillRect/>
          </a:stretch>
        </p:blipFill>
        <p:spPr>
          <a:xfrm>
            <a:off x="0" y="1019907"/>
            <a:ext cx="12192000" cy="5838093"/>
          </a:xfrm>
          <a:prstGeom prst="rect">
            <a:avLst/>
          </a:prstGeom>
          <a:ln>
            <a:solidFill>
              <a:schemeClr val="tx1"/>
            </a:solidFill>
          </a:ln>
        </p:spPr>
      </p:pic>
      <p:sp>
        <p:nvSpPr>
          <p:cNvPr id="12" name="TextBox 11">
            <a:extLst>
              <a:ext uri="{FF2B5EF4-FFF2-40B4-BE49-F238E27FC236}">
                <a16:creationId xmlns:a16="http://schemas.microsoft.com/office/drawing/2014/main" id="{44B52FC7-F4D0-438C-9D14-B06E4F550979}"/>
              </a:ext>
            </a:extLst>
          </p:cNvPr>
          <p:cNvSpPr txBox="1"/>
          <p:nvPr/>
        </p:nvSpPr>
        <p:spPr>
          <a:xfrm>
            <a:off x="8065477" y="6581001"/>
            <a:ext cx="4126523" cy="276999"/>
          </a:xfrm>
          <a:prstGeom prst="rect">
            <a:avLst/>
          </a:prstGeom>
          <a:solidFill>
            <a:schemeClr val="bg1">
              <a:alpha val="45000"/>
            </a:schemeClr>
          </a:solidFill>
        </p:spPr>
        <p:txBody>
          <a:bodyPr wrap="square" rtlCol="0">
            <a:spAutoFit/>
          </a:bodyPr>
          <a:lstStyle/>
          <a:p>
            <a:pPr algn="ctr"/>
            <a:r>
              <a:rPr lang="en-US" sz="1200" i="1" dirty="0"/>
              <a:t>Source: https://www.wcc.nrcs.usda.gov/snow/snow_map.html</a:t>
            </a:r>
          </a:p>
        </p:txBody>
      </p:sp>
      <p:sp>
        <p:nvSpPr>
          <p:cNvPr id="13" name="Oval 12">
            <a:extLst>
              <a:ext uri="{FF2B5EF4-FFF2-40B4-BE49-F238E27FC236}">
                <a16:creationId xmlns:a16="http://schemas.microsoft.com/office/drawing/2014/main" id="{3203F7AC-C7CC-41FB-8F9D-339729B5B57C}"/>
              </a:ext>
            </a:extLst>
          </p:cNvPr>
          <p:cNvSpPr/>
          <p:nvPr/>
        </p:nvSpPr>
        <p:spPr>
          <a:xfrm rot="19926923">
            <a:off x="6181964" y="1383434"/>
            <a:ext cx="363416" cy="1572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4FA9622-5D02-4E1D-A6CF-FB7EE3BA6F1B}"/>
              </a:ext>
            </a:extLst>
          </p:cNvPr>
          <p:cNvSpPr/>
          <p:nvPr/>
        </p:nvSpPr>
        <p:spPr>
          <a:xfrm rot="2180397">
            <a:off x="9719177" y="2241883"/>
            <a:ext cx="1117547" cy="21119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62725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864" y="119566"/>
            <a:ext cx="11832400"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Alternate “Observed” Snow Data </a:t>
            </a:r>
            <a:endParaRPr lang="en-US" dirty="0"/>
          </a:p>
        </p:txBody>
      </p:sp>
      <p:sp>
        <p:nvSpPr>
          <p:cNvPr id="8" name="Content Placeholder 2">
            <a:extLst>
              <a:ext uri="{FF2B5EF4-FFF2-40B4-BE49-F238E27FC236}">
                <a16:creationId xmlns:a16="http://schemas.microsoft.com/office/drawing/2014/main" id="{E0BB3CBF-DCA2-43CA-8BBA-8934AC1B57E8}"/>
              </a:ext>
            </a:extLst>
          </p:cNvPr>
          <p:cNvSpPr txBox="1">
            <a:spLocks/>
          </p:cNvSpPr>
          <p:nvPr/>
        </p:nvSpPr>
        <p:spPr>
          <a:xfrm>
            <a:off x="6101444" y="1078523"/>
            <a:ext cx="5823856" cy="5550876"/>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u="sng" dirty="0">
                <a:solidFill>
                  <a:schemeClr val="tx1"/>
                </a:solidFill>
              </a:rPr>
              <a:t>Snow Data Assimilation System (SNODAS)</a:t>
            </a:r>
          </a:p>
          <a:p>
            <a:r>
              <a:rPr lang="en-US" sz="2200" b="1" dirty="0">
                <a:solidFill>
                  <a:schemeClr val="tx1"/>
                </a:solidFill>
              </a:rPr>
              <a:t>PROS</a:t>
            </a:r>
          </a:p>
          <a:p>
            <a:pPr marL="285750" indent="-285750">
              <a:buFont typeface="Arial" panose="020B0604020202020204" pitchFamily="34" charset="0"/>
              <a:buChar char="•"/>
            </a:pPr>
            <a:r>
              <a:rPr lang="en-US" sz="2200" dirty="0">
                <a:solidFill>
                  <a:schemeClr val="tx1"/>
                </a:solidFill>
              </a:rPr>
              <a:t>Available nationwide (CONUS)</a:t>
            </a:r>
          </a:p>
          <a:p>
            <a:pPr marL="285750" indent="-285750">
              <a:buFont typeface="Arial" panose="020B0604020202020204" pitchFamily="34" charset="0"/>
              <a:buChar char="•"/>
            </a:pPr>
            <a:r>
              <a:rPr lang="en-US" sz="2200" dirty="0">
                <a:solidFill>
                  <a:schemeClr val="tx1"/>
                </a:solidFill>
              </a:rPr>
              <a:t>Includes HMS snowmelt distributed inputs</a:t>
            </a:r>
          </a:p>
          <a:p>
            <a:pPr marL="742950" lvl="1" indent="-285750">
              <a:buFont typeface="Arial" panose="020B0604020202020204" pitchFamily="34" charset="0"/>
              <a:buChar char="•"/>
            </a:pPr>
            <a:r>
              <a:rPr lang="en-US" dirty="0"/>
              <a:t>SWE, Cold Content, etc.</a:t>
            </a:r>
            <a:endParaRPr lang="en-US" dirty="0">
              <a:solidFill>
                <a:schemeClr val="tx1"/>
              </a:solidFill>
            </a:endParaRPr>
          </a:p>
          <a:p>
            <a:pPr marL="285750" indent="-285750">
              <a:buFont typeface="Arial" panose="020B0604020202020204" pitchFamily="34" charset="0"/>
              <a:buChar char="•"/>
            </a:pPr>
            <a:r>
              <a:rPr lang="en-US" sz="2200" dirty="0">
                <a:solidFill>
                  <a:schemeClr val="tx1"/>
                </a:solidFill>
              </a:rPr>
              <a:t>Model is updated with observed data</a:t>
            </a:r>
          </a:p>
          <a:p>
            <a:pPr marL="742950" lvl="1" indent="-285750">
              <a:buFont typeface="Arial" panose="020B0604020202020204" pitchFamily="34" charset="0"/>
              <a:buChar char="•"/>
            </a:pPr>
            <a:r>
              <a:rPr lang="en-US" dirty="0"/>
              <a:t>Gamma flights</a:t>
            </a:r>
          </a:p>
          <a:p>
            <a:pPr marL="742950" lvl="1" indent="-285750">
              <a:buFont typeface="Arial" panose="020B0604020202020204" pitchFamily="34" charset="0"/>
              <a:buChar char="•"/>
            </a:pPr>
            <a:r>
              <a:rPr lang="en-US" dirty="0"/>
              <a:t>Point observations</a:t>
            </a:r>
          </a:p>
          <a:p>
            <a:pPr marL="742950" lvl="1" indent="-285750">
              <a:buFont typeface="Arial" panose="020B0604020202020204" pitchFamily="34" charset="0"/>
              <a:buChar char="•"/>
            </a:pPr>
            <a:r>
              <a:rPr lang="en-US" dirty="0"/>
              <a:t>Corrections documented at: </a:t>
            </a:r>
            <a:r>
              <a:rPr lang="en-US" dirty="0">
                <a:hlinkClick r:id="rId3"/>
              </a:rPr>
              <a:t>NOHRSC SNODAS Adjustments</a:t>
            </a:r>
            <a:endParaRPr lang="en-US" dirty="0"/>
          </a:p>
          <a:p>
            <a:endParaRPr lang="en-US" sz="2200" b="1" dirty="0">
              <a:solidFill>
                <a:schemeClr val="tx1"/>
              </a:solidFill>
            </a:endParaRPr>
          </a:p>
          <a:p>
            <a:r>
              <a:rPr lang="en-US" sz="2200" b="1" dirty="0">
                <a:solidFill>
                  <a:schemeClr val="tx1"/>
                </a:solidFill>
              </a:rPr>
              <a:t>CONS</a:t>
            </a:r>
          </a:p>
          <a:p>
            <a:pPr marL="285750" indent="-285750">
              <a:buFont typeface="Arial" panose="020B0604020202020204" pitchFamily="34" charset="0"/>
              <a:buChar char="•"/>
            </a:pPr>
            <a:r>
              <a:rPr lang="en-US" sz="2200" dirty="0">
                <a:solidFill>
                  <a:schemeClr val="tx1"/>
                </a:solidFill>
              </a:rPr>
              <a:t>SWE is a model output (not observed)</a:t>
            </a:r>
          </a:p>
          <a:p>
            <a:pPr marL="285750" indent="-285750">
              <a:buFont typeface="Arial" panose="020B0604020202020204" pitchFamily="34" charset="0"/>
              <a:buChar char="•"/>
            </a:pPr>
            <a:r>
              <a:rPr lang="en-US" sz="2200" dirty="0">
                <a:solidFill>
                  <a:schemeClr val="tx1"/>
                </a:solidFill>
              </a:rPr>
              <a:t>Observational updates not always timely</a:t>
            </a:r>
          </a:p>
          <a:p>
            <a:pPr marL="285750" indent="-285750">
              <a:buFont typeface="Arial" panose="020B0604020202020204" pitchFamily="34" charset="0"/>
              <a:buChar char="•"/>
            </a:pPr>
            <a:r>
              <a:rPr lang="en-US" sz="2200" dirty="0">
                <a:solidFill>
                  <a:schemeClr val="tx1"/>
                </a:solidFill>
              </a:rPr>
              <a:t>Still lack of “observed” data</a:t>
            </a:r>
          </a:p>
        </p:txBody>
      </p:sp>
      <p:pic>
        <p:nvPicPr>
          <p:cNvPr id="9" name="Picture 8">
            <a:extLst>
              <a:ext uri="{FF2B5EF4-FFF2-40B4-BE49-F238E27FC236}">
                <a16:creationId xmlns:a16="http://schemas.microsoft.com/office/drawing/2014/main" id="{B275E6F1-E5EF-4361-A29E-BA7D822C7584}"/>
              </a:ext>
            </a:extLst>
          </p:cNvPr>
          <p:cNvPicPr>
            <a:picLocks noChangeAspect="1"/>
          </p:cNvPicPr>
          <p:nvPr/>
        </p:nvPicPr>
        <p:blipFill>
          <a:blip r:embed="rId4"/>
          <a:stretch>
            <a:fillRect/>
          </a:stretch>
        </p:blipFill>
        <p:spPr>
          <a:xfrm>
            <a:off x="249994" y="1198571"/>
            <a:ext cx="5510461" cy="2788968"/>
          </a:xfrm>
          <a:prstGeom prst="rect">
            <a:avLst/>
          </a:prstGeom>
        </p:spPr>
      </p:pic>
      <p:pic>
        <p:nvPicPr>
          <p:cNvPr id="11" name="Content Placeholder 7">
            <a:extLst>
              <a:ext uri="{FF2B5EF4-FFF2-40B4-BE49-F238E27FC236}">
                <a16:creationId xmlns:a16="http://schemas.microsoft.com/office/drawing/2014/main" id="{7CE9A7F7-258C-4986-A20E-6DFD218DD823}"/>
              </a:ext>
            </a:extLst>
          </p:cNvPr>
          <p:cNvPicPr>
            <a:picLocks noChangeAspect="1"/>
          </p:cNvPicPr>
          <p:nvPr/>
        </p:nvPicPr>
        <p:blipFill rotWithShape="1">
          <a:blip r:embed="rId5"/>
          <a:srcRect r="16796"/>
          <a:stretch/>
        </p:blipFill>
        <p:spPr bwMode="auto">
          <a:xfrm>
            <a:off x="954860" y="4091233"/>
            <a:ext cx="4019854" cy="2538167"/>
          </a:xfrm>
          <a:prstGeom prst="rect">
            <a:avLst/>
          </a:prstGeom>
          <a:noFill/>
          <a:ln w="9525">
            <a:noFill/>
            <a:miter lim="800000"/>
            <a:headEnd/>
            <a:tailEnd/>
          </a:ln>
        </p:spPr>
      </p:pic>
    </p:spTree>
    <p:extLst>
      <p:ext uri="{BB962C8B-B14F-4D97-AF65-F5344CB8AC3E}">
        <p14:creationId xmlns:p14="http://schemas.microsoft.com/office/powerpoint/2010/main" val="406084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200" y="365125"/>
            <a:ext cx="5257800" cy="1325563"/>
          </a:xfrm>
        </p:spPr>
        <p:txBody>
          <a:bodyPr/>
          <a:lstStyle/>
          <a:p>
            <a:r>
              <a:rPr lang="en-US" dirty="0"/>
              <a:t>Meteorologic</a:t>
            </a:r>
            <a:br>
              <a:rPr lang="en-US" dirty="0"/>
            </a:br>
            <a:r>
              <a:rPr lang="en-US" dirty="0"/>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338449" y="2017931"/>
            <a:ext cx="3479800" cy="4351338"/>
          </a:xfrm>
        </p:spPr>
        <p:txBody>
          <a:bodyPr>
            <a:normAutofit fontScale="70000" lnSpcReduction="20000"/>
          </a:bodyPr>
          <a:lstStyle/>
          <a:p>
            <a:r>
              <a:rPr lang="en-US" dirty="0"/>
              <a:t>Atmospheric boundary conditions</a:t>
            </a:r>
          </a:p>
          <a:p>
            <a:endParaRPr lang="en-US" dirty="0"/>
          </a:p>
          <a:p>
            <a:endParaRPr lang="en-US" dirty="0"/>
          </a:p>
          <a:p>
            <a:r>
              <a:rPr lang="en-US" dirty="0">
                <a:solidFill>
                  <a:schemeClr val="accent1"/>
                </a:solidFill>
              </a:rPr>
              <a:t>Precipitation</a:t>
            </a:r>
          </a:p>
          <a:p>
            <a:r>
              <a:rPr lang="en-US" dirty="0">
                <a:solidFill>
                  <a:schemeClr val="accent1"/>
                </a:solidFill>
              </a:rPr>
              <a:t>Snow</a:t>
            </a:r>
          </a:p>
          <a:p>
            <a:r>
              <a:rPr lang="en-US" dirty="0">
                <a:solidFill>
                  <a:schemeClr val="accent2">
                    <a:lumMod val="75000"/>
                  </a:schemeClr>
                </a:solidFill>
              </a:rPr>
              <a:t>Potential ET</a:t>
            </a:r>
          </a:p>
          <a:p>
            <a:r>
              <a:rPr lang="en-US" dirty="0">
                <a:solidFill>
                  <a:schemeClr val="accent2">
                    <a:lumMod val="75000"/>
                  </a:schemeClr>
                </a:solidFill>
              </a:rPr>
              <a:t>Longwave  rad.</a:t>
            </a:r>
          </a:p>
          <a:p>
            <a:r>
              <a:rPr lang="en-US" dirty="0">
                <a:solidFill>
                  <a:schemeClr val="accent2">
                    <a:lumMod val="75000"/>
                  </a:schemeClr>
                </a:solidFill>
              </a:rPr>
              <a:t>Shortwave rad.</a:t>
            </a:r>
          </a:p>
          <a:p>
            <a:r>
              <a:rPr lang="en-US" dirty="0">
                <a:solidFill>
                  <a:schemeClr val="accent2">
                    <a:lumMod val="75000"/>
                  </a:schemeClr>
                </a:solidFill>
              </a:rPr>
              <a:t>Dew Point</a:t>
            </a:r>
          </a:p>
          <a:p>
            <a:r>
              <a:rPr lang="en-US" dirty="0">
                <a:solidFill>
                  <a:schemeClr val="accent2">
                    <a:lumMod val="75000"/>
                  </a:schemeClr>
                </a:solidFill>
              </a:rPr>
              <a:t>Pressure</a:t>
            </a:r>
          </a:p>
          <a:p>
            <a:r>
              <a:rPr lang="en-US" dirty="0">
                <a:solidFill>
                  <a:schemeClr val="accent2">
                    <a:lumMod val="75000"/>
                  </a:schemeClr>
                </a:solidFill>
              </a:rPr>
              <a:t>Windspeed</a:t>
            </a:r>
          </a:p>
          <a:p>
            <a:r>
              <a:rPr lang="en-US" dirty="0">
                <a:solidFill>
                  <a:schemeClr val="accent2">
                    <a:lumMod val="75000"/>
                  </a:schemeClr>
                </a:solidFill>
              </a:rPr>
              <a:t>Temperature</a:t>
            </a:r>
          </a:p>
          <a:p>
            <a:endParaRPr lang="en-US" dirty="0">
              <a:solidFill>
                <a:schemeClr val="accent2">
                  <a:lumMod val="75000"/>
                </a:schemeClr>
              </a:solidFill>
            </a:endParaRPr>
          </a:p>
        </p:txBody>
      </p:sp>
      <p:sp>
        <p:nvSpPr>
          <p:cNvPr id="2" name="Cloud 1">
            <a:extLst>
              <a:ext uri="{FF2B5EF4-FFF2-40B4-BE49-F238E27FC236}">
                <a16:creationId xmlns:a16="http://schemas.microsoft.com/office/drawing/2014/main" id="{C442D59D-18AA-71B8-735D-2938BCF8577D}"/>
              </a:ext>
            </a:extLst>
          </p:cNvPr>
          <p:cNvSpPr/>
          <p:nvPr/>
        </p:nvSpPr>
        <p:spPr>
          <a:xfrm>
            <a:off x="6222125" y="395189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2">
            <a:extLst>
              <a:ext uri="{FF2B5EF4-FFF2-40B4-BE49-F238E27FC236}">
                <a16:creationId xmlns:a16="http://schemas.microsoft.com/office/drawing/2014/main" id="{4AC92D0E-ECEB-C79A-CDB1-BB55EC980E5B}"/>
              </a:ext>
            </a:extLst>
          </p:cNvPr>
          <p:cNvSpPr/>
          <p:nvPr/>
        </p:nvSpPr>
        <p:spPr>
          <a:xfrm>
            <a:off x="5895209" y="378898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n 5">
            <a:extLst>
              <a:ext uri="{FF2B5EF4-FFF2-40B4-BE49-F238E27FC236}">
                <a16:creationId xmlns:a16="http://schemas.microsoft.com/office/drawing/2014/main" id="{1412A9AE-6AA3-D4EE-8BA5-10B3271BAAAA}"/>
              </a:ext>
            </a:extLst>
          </p:cNvPr>
          <p:cNvSpPr/>
          <p:nvPr/>
        </p:nvSpPr>
        <p:spPr>
          <a:xfrm>
            <a:off x="8496300" y="667407"/>
            <a:ext cx="999797" cy="977462"/>
          </a:xfrm>
          <a:prstGeom prst="sun">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7AC50E1-E469-A212-4576-80D0E43F1E3A}"/>
              </a:ext>
            </a:extLst>
          </p:cNvPr>
          <p:cNvSpPr/>
          <p:nvPr/>
        </p:nvSpPr>
        <p:spPr>
          <a:xfrm>
            <a:off x="8204200" y="4939153"/>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C63E089-0FD3-1587-24C8-94B4EE190EE3}"/>
              </a:ext>
            </a:extLst>
          </p:cNvPr>
          <p:cNvSpPr/>
          <p:nvPr/>
        </p:nvSpPr>
        <p:spPr>
          <a:xfrm>
            <a:off x="8544910" y="5293129"/>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239ECC91-D781-7197-78DC-BD1D0592FDA0}"/>
              </a:ext>
            </a:extLst>
          </p:cNvPr>
          <p:cNvSpPr/>
          <p:nvPr/>
        </p:nvSpPr>
        <p:spPr>
          <a:xfrm>
            <a:off x="8429297" y="5470634"/>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6C052FF-2D24-1B64-7336-CC62DFD33D1B}"/>
              </a:ext>
            </a:extLst>
          </p:cNvPr>
          <p:cNvSpPr/>
          <p:nvPr/>
        </p:nvSpPr>
        <p:spPr>
          <a:xfrm>
            <a:off x="8911876" y="5486400"/>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359DDFC-F011-F888-62B2-B57371E28453}"/>
              </a:ext>
            </a:extLst>
          </p:cNvPr>
          <p:cNvSpPr/>
          <p:nvPr/>
        </p:nvSpPr>
        <p:spPr>
          <a:xfrm flipH="1">
            <a:off x="6337490" y="4653919"/>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60DAD25-F499-276B-3910-63D74B07C235}"/>
              </a:ext>
            </a:extLst>
          </p:cNvPr>
          <p:cNvSpPr/>
          <p:nvPr/>
        </p:nvSpPr>
        <p:spPr>
          <a:xfrm flipH="1">
            <a:off x="6873893" y="4807080"/>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9205C15-7F09-CC15-E5D3-265B3B10C676}"/>
              </a:ext>
            </a:extLst>
          </p:cNvPr>
          <p:cNvSpPr/>
          <p:nvPr/>
        </p:nvSpPr>
        <p:spPr>
          <a:xfrm flipH="1">
            <a:off x="6511131" y="48210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62B089C-5119-0E52-AF23-B737B82C0FC5}"/>
              </a:ext>
            </a:extLst>
          </p:cNvPr>
          <p:cNvSpPr/>
          <p:nvPr/>
        </p:nvSpPr>
        <p:spPr>
          <a:xfrm flipH="1">
            <a:off x="6715924" y="4695563"/>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D7BEB85-B7A9-3443-E3DF-A2E4B7D87313}"/>
              </a:ext>
            </a:extLst>
          </p:cNvPr>
          <p:cNvSpPr/>
          <p:nvPr/>
        </p:nvSpPr>
        <p:spPr>
          <a:xfrm flipH="1">
            <a:off x="6647232" y="50107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AA3A3FE-6D47-B2A9-A615-D33297AEE2B8}"/>
              </a:ext>
            </a:extLst>
          </p:cNvPr>
          <p:cNvSpPr/>
          <p:nvPr/>
        </p:nvSpPr>
        <p:spPr>
          <a:xfrm>
            <a:off x="5848320" y="4567295"/>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7F75587-3F3C-835F-B20E-ACD401D6ABC6}"/>
              </a:ext>
            </a:extLst>
          </p:cNvPr>
          <p:cNvSpPr/>
          <p:nvPr/>
        </p:nvSpPr>
        <p:spPr>
          <a:xfrm>
            <a:off x="5927370" y="4751321"/>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75E8AF1-9B85-600E-422A-008CD1AB4B72}"/>
              </a:ext>
            </a:extLst>
          </p:cNvPr>
          <p:cNvSpPr/>
          <p:nvPr/>
        </p:nvSpPr>
        <p:spPr>
          <a:xfrm>
            <a:off x="6061535" y="5012944"/>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E95856C9-E478-6B73-1246-B5CEB9DE61B9}"/>
              </a:ext>
            </a:extLst>
          </p:cNvPr>
          <p:cNvSpPr/>
          <p:nvPr/>
        </p:nvSpPr>
        <p:spPr>
          <a:xfrm>
            <a:off x="5763044" y="490784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34F7727F-7B9A-1970-60F4-5917A529DD8D}"/>
              </a:ext>
            </a:extLst>
          </p:cNvPr>
          <p:cNvSpPr/>
          <p:nvPr/>
        </p:nvSpPr>
        <p:spPr>
          <a:xfrm>
            <a:off x="6056088" y="452256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11DCC5F2-C52B-40F9-1502-124457951B92}"/>
              </a:ext>
            </a:extLst>
          </p:cNvPr>
          <p:cNvSpPr/>
          <p:nvPr/>
        </p:nvSpPr>
        <p:spPr>
          <a:xfrm>
            <a:off x="10198107" y="2102288"/>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E1C4ED8C-9C0F-5D20-8539-C916600FA550}"/>
              </a:ext>
            </a:extLst>
          </p:cNvPr>
          <p:cNvSpPr/>
          <p:nvPr/>
        </p:nvSpPr>
        <p:spPr>
          <a:xfrm>
            <a:off x="10538817" y="2456264"/>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D546DC8E-8F31-2AD3-FB00-D62FA6264D48}"/>
              </a:ext>
            </a:extLst>
          </p:cNvPr>
          <p:cNvSpPr/>
          <p:nvPr/>
        </p:nvSpPr>
        <p:spPr>
          <a:xfrm>
            <a:off x="10423204" y="2633769"/>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D754CE8F-9577-B28B-4EFF-6C4A2EE4EF71}"/>
              </a:ext>
            </a:extLst>
          </p:cNvPr>
          <p:cNvSpPr/>
          <p:nvPr/>
        </p:nvSpPr>
        <p:spPr>
          <a:xfrm>
            <a:off x="10905783" y="2649535"/>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62A04E82-F18D-76EA-2F33-70F17B39BDCD}"/>
              </a:ext>
            </a:extLst>
          </p:cNvPr>
          <p:cNvSpPr/>
          <p:nvPr/>
        </p:nvSpPr>
        <p:spPr>
          <a:xfrm flipH="1">
            <a:off x="6451939" y="5042954"/>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FDCB80D0-254D-C52B-A065-13779F6D68CD}"/>
              </a:ext>
            </a:extLst>
          </p:cNvPr>
          <p:cNvSpPr/>
          <p:nvPr/>
        </p:nvSpPr>
        <p:spPr>
          <a:xfrm rot="6498816">
            <a:off x="7682742" y="5664362"/>
            <a:ext cx="417848" cy="269439"/>
          </a:xfrm>
          <a:prstGeom prst="triangl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5DA674BA-E286-34D1-F41E-8C686A550EA3}"/>
              </a:ext>
            </a:extLst>
          </p:cNvPr>
          <p:cNvSpPr/>
          <p:nvPr/>
        </p:nvSpPr>
        <p:spPr>
          <a:xfrm rot="17765153">
            <a:off x="9603288" y="1140067"/>
            <a:ext cx="417848" cy="269439"/>
          </a:xfrm>
          <a:prstGeom prst="triangl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6DE04AE5-BCA4-967E-6FFD-C6EAF69F0A64}"/>
              </a:ext>
            </a:extLst>
          </p:cNvPr>
          <p:cNvSpPr/>
          <p:nvPr/>
        </p:nvSpPr>
        <p:spPr>
          <a:xfrm>
            <a:off x="9932276" y="1298028"/>
            <a:ext cx="741525" cy="746234"/>
          </a:xfrm>
          <a:custGeom>
            <a:avLst/>
            <a:gdLst>
              <a:gd name="connsiteX0" fmla="*/ 0 w 741525"/>
              <a:gd name="connsiteY0" fmla="*/ 10510 h 746234"/>
              <a:gd name="connsiteX1" fmla="*/ 47296 w 741525"/>
              <a:gd name="connsiteY1" fmla="*/ 89338 h 746234"/>
              <a:gd name="connsiteX2" fmla="*/ 89338 w 741525"/>
              <a:gd name="connsiteY2" fmla="*/ 99848 h 746234"/>
              <a:gd name="connsiteX3" fmla="*/ 215462 w 741525"/>
              <a:gd name="connsiteY3" fmla="*/ 0 h 746234"/>
              <a:gd name="connsiteX4" fmla="*/ 278524 w 741525"/>
              <a:gd name="connsiteY4" fmla="*/ 21020 h 746234"/>
              <a:gd name="connsiteX5" fmla="*/ 289034 w 741525"/>
              <a:gd name="connsiteY5" fmla="*/ 31531 h 746234"/>
              <a:gd name="connsiteX6" fmla="*/ 299545 w 741525"/>
              <a:gd name="connsiteY6" fmla="*/ 78827 h 746234"/>
              <a:gd name="connsiteX7" fmla="*/ 304800 w 741525"/>
              <a:gd name="connsiteY7" fmla="*/ 210206 h 746234"/>
              <a:gd name="connsiteX8" fmla="*/ 462455 w 741525"/>
              <a:gd name="connsiteY8" fmla="*/ 231227 h 746234"/>
              <a:gd name="connsiteX9" fmla="*/ 504496 w 741525"/>
              <a:gd name="connsiteY9" fmla="*/ 225972 h 746234"/>
              <a:gd name="connsiteX10" fmla="*/ 515007 w 741525"/>
              <a:gd name="connsiteY10" fmla="*/ 236482 h 746234"/>
              <a:gd name="connsiteX11" fmla="*/ 520262 w 741525"/>
              <a:gd name="connsiteY11" fmla="*/ 278524 h 746234"/>
              <a:gd name="connsiteX12" fmla="*/ 504496 w 741525"/>
              <a:gd name="connsiteY12" fmla="*/ 341586 h 746234"/>
              <a:gd name="connsiteX13" fmla="*/ 499241 w 741525"/>
              <a:gd name="connsiteY13" fmla="*/ 373117 h 746234"/>
              <a:gd name="connsiteX14" fmla="*/ 551793 w 741525"/>
              <a:gd name="connsiteY14" fmla="*/ 441434 h 746234"/>
              <a:gd name="connsiteX15" fmla="*/ 662152 w 741525"/>
              <a:gd name="connsiteY15" fmla="*/ 451944 h 746234"/>
              <a:gd name="connsiteX16" fmla="*/ 730469 w 741525"/>
              <a:gd name="connsiteY16" fmla="*/ 441434 h 746234"/>
              <a:gd name="connsiteX17" fmla="*/ 740979 w 741525"/>
              <a:gd name="connsiteY17" fmla="*/ 478220 h 746234"/>
              <a:gd name="connsiteX18" fmla="*/ 725214 w 741525"/>
              <a:gd name="connsiteY18" fmla="*/ 499241 h 746234"/>
              <a:gd name="connsiteX19" fmla="*/ 688427 w 741525"/>
              <a:gd name="connsiteY19" fmla="*/ 525517 h 746234"/>
              <a:gd name="connsiteX20" fmla="*/ 656896 w 741525"/>
              <a:gd name="connsiteY20" fmla="*/ 551793 h 746234"/>
              <a:gd name="connsiteX21" fmla="*/ 641131 w 741525"/>
              <a:gd name="connsiteY21" fmla="*/ 578069 h 746234"/>
              <a:gd name="connsiteX22" fmla="*/ 641131 w 741525"/>
              <a:gd name="connsiteY22" fmla="*/ 630620 h 746234"/>
              <a:gd name="connsiteX23" fmla="*/ 656896 w 741525"/>
              <a:gd name="connsiteY23" fmla="*/ 641131 h 746234"/>
              <a:gd name="connsiteX24" fmla="*/ 662152 w 741525"/>
              <a:gd name="connsiteY24" fmla="*/ 672662 h 746234"/>
              <a:gd name="connsiteX25" fmla="*/ 677917 w 741525"/>
              <a:gd name="connsiteY25" fmla="*/ 709448 h 746234"/>
              <a:gd name="connsiteX26" fmla="*/ 677917 w 741525"/>
              <a:gd name="connsiteY26" fmla="*/ 746234 h 74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1525" h="746234">
                <a:moveTo>
                  <a:pt x="0" y="10510"/>
                </a:moveTo>
                <a:cubicBezTo>
                  <a:pt x="15765" y="36786"/>
                  <a:pt x="25628" y="67670"/>
                  <a:pt x="47296" y="89338"/>
                </a:cubicBezTo>
                <a:cubicBezTo>
                  <a:pt x="57510" y="99552"/>
                  <a:pt x="75812" y="104920"/>
                  <a:pt x="89338" y="99848"/>
                </a:cubicBezTo>
                <a:cubicBezTo>
                  <a:pt x="139545" y="81020"/>
                  <a:pt x="178625" y="36837"/>
                  <a:pt x="215462" y="0"/>
                </a:cubicBezTo>
                <a:cubicBezTo>
                  <a:pt x="236483" y="7007"/>
                  <a:pt x="258158" y="12292"/>
                  <a:pt x="278524" y="21020"/>
                </a:cubicBezTo>
                <a:cubicBezTo>
                  <a:pt x="283078" y="22972"/>
                  <a:pt x="287341" y="26875"/>
                  <a:pt x="289034" y="31531"/>
                </a:cubicBezTo>
                <a:cubicBezTo>
                  <a:pt x="294553" y="46709"/>
                  <a:pt x="296041" y="63062"/>
                  <a:pt x="299545" y="78827"/>
                </a:cubicBezTo>
                <a:cubicBezTo>
                  <a:pt x="301297" y="122620"/>
                  <a:pt x="284104" y="171572"/>
                  <a:pt x="304800" y="210206"/>
                </a:cubicBezTo>
                <a:cubicBezTo>
                  <a:pt x="313300" y="226073"/>
                  <a:pt x="456944" y="230883"/>
                  <a:pt x="462455" y="231227"/>
                </a:cubicBezTo>
                <a:cubicBezTo>
                  <a:pt x="476469" y="229475"/>
                  <a:pt x="490443" y="224567"/>
                  <a:pt x="504496" y="225972"/>
                </a:cubicBezTo>
                <a:cubicBezTo>
                  <a:pt x="509426" y="226465"/>
                  <a:pt x="513583" y="231736"/>
                  <a:pt x="515007" y="236482"/>
                </a:cubicBezTo>
                <a:cubicBezTo>
                  <a:pt x="519065" y="250009"/>
                  <a:pt x="518510" y="264510"/>
                  <a:pt x="520262" y="278524"/>
                </a:cubicBezTo>
                <a:cubicBezTo>
                  <a:pt x="515007" y="299545"/>
                  <a:pt x="509196" y="320434"/>
                  <a:pt x="504496" y="341586"/>
                </a:cubicBezTo>
                <a:cubicBezTo>
                  <a:pt x="502185" y="351988"/>
                  <a:pt x="498424" y="362493"/>
                  <a:pt x="499241" y="373117"/>
                </a:cubicBezTo>
                <a:cubicBezTo>
                  <a:pt x="501707" y="405165"/>
                  <a:pt x="517212" y="431894"/>
                  <a:pt x="551793" y="441434"/>
                </a:cubicBezTo>
                <a:cubicBezTo>
                  <a:pt x="587415" y="451261"/>
                  <a:pt x="625366" y="448441"/>
                  <a:pt x="662152" y="451944"/>
                </a:cubicBezTo>
                <a:cubicBezTo>
                  <a:pt x="684924" y="448441"/>
                  <a:pt x="708611" y="434148"/>
                  <a:pt x="730469" y="441434"/>
                </a:cubicBezTo>
                <a:cubicBezTo>
                  <a:pt x="742567" y="445467"/>
                  <a:pt x="742134" y="465520"/>
                  <a:pt x="740979" y="478220"/>
                </a:cubicBezTo>
                <a:cubicBezTo>
                  <a:pt x="740186" y="486943"/>
                  <a:pt x="731724" y="493382"/>
                  <a:pt x="725214" y="499241"/>
                </a:cubicBezTo>
                <a:cubicBezTo>
                  <a:pt x="714013" y="509322"/>
                  <a:pt x="700371" y="516329"/>
                  <a:pt x="688427" y="525517"/>
                </a:cubicBezTo>
                <a:cubicBezTo>
                  <a:pt x="677583" y="533859"/>
                  <a:pt x="667406" y="543034"/>
                  <a:pt x="656896" y="551793"/>
                </a:cubicBezTo>
                <a:cubicBezTo>
                  <a:pt x="651641" y="560552"/>
                  <a:pt x="645279" y="568735"/>
                  <a:pt x="641131" y="578069"/>
                </a:cubicBezTo>
                <a:cubicBezTo>
                  <a:pt x="634174" y="593723"/>
                  <a:pt x="633387" y="615132"/>
                  <a:pt x="641131" y="630620"/>
                </a:cubicBezTo>
                <a:cubicBezTo>
                  <a:pt x="643955" y="636269"/>
                  <a:pt x="651641" y="637627"/>
                  <a:pt x="656896" y="641131"/>
                </a:cubicBezTo>
                <a:cubicBezTo>
                  <a:pt x="658648" y="651641"/>
                  <a:pt x="659090" y="662456"/>
                  <a:pt x="662152" y="672662"/>
                </a:cubicBezTo>
                <a:cubicBezTo>
                  <a:pt x="666256" y="686342"/>
                  <a:pt x="676467" y="694945"/>
                  <a:pt x="677917" y="709448"/>
                </a:cubicBezTo>
                <a:cubicBezTo>
                  <a:pt x="679137" y="721649"/>
                  <a:pt x="677917" y="733972"/>
                  <a:pt x="677917" y="746234"/>
                </a:cubicBezTo>
              </a:path>
            </a:pathLst>
          </a:cu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2FB13BD-C305-5B16-DB21-8DF4F2FE4AC1}"/>
              </a:ext>
            </a:extLst>
          </p:cNvPr>
          <p:cNvSpPr/>
          <p:nvPr/>
        </p:nvSpPr>
        <p:spPr>
          <a:xfrm>
            <a:off x="7005145" y="5165834"/>
            <a:ext cx="788276" cy="646443"/>
          </a:xfrm>
          <a:custGeom>
            <a:avLst/>
            <a:gdLst>
              <a:gd name="connsiteX0" fmla="*/ 0 w 788276"/>
              <a:gd name="connsiteY0" fmla="*/ 0 h 646443"/>
              <a:gd name="connsiteX1" fmla="*/ 57807 w 788276"/>
              <a:gd name="connsiteY1" fmla="*/ 57807 h 646443"/>
              <a:gd name="connsiteX2" fmla="*/ 78827 w 788276"/>
              <a:gd name="connsiteY2" fmla="*/ 94594 h 646443"/>
              <a:gd name="connsiteX3" fmla="*/ 99848 w 788276"/>
              <a:gd name="connsiteY3" fmla="*/ 120869 h 646443"/>
              <a:gd name="connsiteX4" fmla="*/ 126124 w 788276"/>
              <a:gd name="connsiteY4" fmla="*/ 162911 h 646443"/>
              <a:gd name="connsiteX5" fmla="*/ 157655 w 788276"/>
              <a:gd name="connsiteY5" fmla="*/ 194442 h 646443"/>
              <a:gd name="connsiteX6" fmla="*/ 204952 w 788276"/>
              <a:gd name="connsiteY6" fmla="*/ 262759 h 646443"/>
              <a:gd name="connsiteX7" fmla="*/ 315310 w 788276"/>
              <a:gd name="connsiteY7" fmla="*/ 346842 h 646443"/>
              <a:gd name="connsiteX8" fmla="*/ 341586 w 788276"/>
              <a:gd name="connsiteY8" fmla="*/ 378373 h 646443"/>
              <a:gd name="connsiteX9" fmla="*/ 451945 w 788276"/>
              <a:gd name="connsiteY9" fmla="*/ 451945 h 646443"/>
              <a:gd name="connsiteX10" fmla="*/ 478221 w 788276"/>
              <a:gd name="connsiteY10" fmla="*/ 472966 h 646443"/>
              <a:gd name="connsiteX11" fmla="*/ 504496 w 788276"/>
              <a:gd name="connsiteY11" fmla="*/ 488732 h 646443"/>
              <a:gd name="connsiteX12" fmla="*/ 578069 w 788276"/>
              <a:gd name="connsiteY12" fmla="*/ 525518 h 646443"/>
              <a:gd name="connsiteX13" fmla="*/ 667407 w 788276"/>
              <a:gd name="connsiteY13" fmla="*/ 572814 h 646443"/>
              <a:gd name="connsiteX14" fmla="*/ 688427 w 788276"/>
              <a:gd name="connsiteY14" fmla="*/ 588580 h 646443"/>
              <a:gd name="connsiteX15" fmla="*/ 730469 w 788276"/>
              <a:gd name="connsiteY15" fmla="*/ 614856 h 646443"/>
              <a:gd name="connsiteX16" fmla="*/ 777765 w 788276"/>
              <a:gd name="connsiteY16" fmla="*/ 646387 h 646443"/>
              <a:gd name="connsiteX17" fmla="*/ 788276 w 788276"/>
              <a:gd name="connsiteY17" fmla="*/ 620111 h 64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76" h="646443">
                <a:moveTo>
                  <a:pt x="0" y="0"/>
                </a:moveTo>
                <a:cubicBezTo>
                  <a:pt x="23648" y="59122"/>
                  <a:pt x="-9594" y="-9595"/>
                  <a:pt x="57807" y="57807"/>
                </a:cubicBezTo>
                <a:cubicBezTo>
                  <a:pt x="67793" y="67794"/>
                  <a:pt x="70993" y="82843"/>
                  <a:pt x="78827" y="94594"/>
                </a:cubicBezTo>
                <a:cubicBezTo>
                  <a:pt x="85049" y="103927"/>
                  <a:pt x="93463" y="111647"/>
                  <a:pt x="99848" y="120869"/>
                </a:cubicBezTo>
                <a:cubicBezTo>
                  <a:pt x="109255" y="134456"/>
                  <a:pt x="115914" y="149916"/>
                  <a:pt x="126124" y="162911"/>
                </a:cubicBezTo>
                <a:cubicBezTo>
                  <a:pt x="135307" y="174599"/>
                  <a:pt x="148737" y="182551"/>
                  <a:pt x="157655" y="194442"/>
                </a:cubicBezTo>
                <a:cubicBezTo>
                  <a:pt x="193834" y="242680"/>
                  <a:pt x="147646" y="213942"/>
                  <a:pt x="204952" y="262759"/>
                </a:cubicBezTo>
                <a:cubicBezTo>
                  <a:pt x="240157" y="292749"/>
                  <a:pt x="285703" y="311314"/>
                  <a:pt x="315310" y="346842"/>
                </a:cubicBezTo>
                <a:cubicBezTo>
                  <a:pt x="324069" y="357352"/>
                  <a:pt x="331533" y="369093"/>
                  <a:pt x="341586" y="378373"/>
                </a:cubicBezTo>
                <a:cubicBezTo>
                  <a:pt x="373111" y="407473"/>
                  <a:pt x="417414" y="428924"/>
                  <a:pt x="451945" y="451945"/>
                </a:cubicBezTo>
                <a:cubicBezTo>
                  <a:pt x="461278" y="458167"/>
                  <a:pt x="469032" y="466534"/>
                  <a:pt x="478221" y="472966"/>
                </a:cubicBezTo>
                <a:cubicBezTo>
                  <a:pt x="486589" y="478824"/>
                  <a:pt x="495457" y="483975"/>
                  <a:pt x="504496" y="488732"/>
                </a:cubicBezTo>
                <a:cubicBezTo>
                  <a:pt x="528759" y="501502"/>
                  <a:pt x="555757" y="509581"/>
                  <a:pt x="578069" y="525518"/>
                </a:cubicBezTo>
                <a:cubicBezTo>
                  <a:pt x="655013" y="580478"/>
                  <a:pt x="569807" y="524014"/>
                  <a:pt x="667407" y="572814"/>
                </a:cubicBezTo>
                <a:cubicBezTo>
                  <a:pt x="675241" y="576731"/>
                  <a:pt x="681139" y="583722"/>
                  <a:pt x="688427" y="588580"/>
                </a:cubicBezTo>
                <a:cubicBezTo>
                  <a:pt x="702177" y="597747"/>
                  <a:pt x="716719" y="605689"/>
                  <a:pt x="730469" y="614856"/>
                </a:cubicBezTo>
                <a:cubicBezTo>
                  <a:pt x="735272" y="618058"/>
                  <a:pt x="772422" y="647914"/>
                  <a:pt x="777765" y="646387"/>
                </a:cubicBezTo>
                <a:cubicBezTo>
                  <a:pt x="786836" y="643796"/>
                  <a:pt x="784772" y="628870"/>
                  <a:pt x="788276" y="620111"/>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861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xEl>
                                              <p:pRg st="3" end="3"/>
                                            </p:txEl>
                                          </p:spTgt>
                                        </p:tgtEl>
                                        <p:attrNameLst>
                                          <p:attrName>style.visibility</p:attrName>
                                        </p:attrNameLst>
                                      </p:cBhvr>
                                      <p:to>
                                        <p:strVal val="visible"/>
                                      </p:to>
                                    </p:set>
                                    <p:anim calcmode="lin" valueType="num">
                                      <p:cBhvr additive="base">
                                        <p:cTn id="7"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xEl>
                                              <p:pRg st="4" end="4"/>
                                            </p:txEl>
                                          </p:spTgt>
                                        </p:tgtEl>
                                        <p:attrNameLst>
                                          <p:attrName>style.visibility</p:attrName>
                                        </p:attrNameLst>
                                      </p:cBhvr>
                                      <p:to>
                                        <p:strVal val="visible"/>
                                      </p:to>
                                    </p:set>
                                    <p:anim calcmode="lin" valueType="num">
                                      <p:cBhvr additive="base">
                                        <p:cTn id="11"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
                                            <p:txEl>
                                              <p:pRg st="4" end="4"/>
                                            </p:txEl>
                                          </p:spTgt>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5">
                                            <p:txEl>
                                              <p:pRg st="5" end="5"/>
                                            </p:txEl>
                                          </p:spTgt>
                                        </p:tgtEl>
                                        <p:attrNameLst>
                                          <p:attrName>style.visibility</p:attrName>
                                        </p:attrNameLst>
                                      </p:cBhvr>
                                      <p:to>
                                        <p:strVal val="visible"/>
                                      </p:to>
                                    </p:set>
                                    <p:anim calcmode="lin" valueType="num">
                                      <p:cBhvr additive="base">
                                        <p:cTn id="74" dur="500" fill="hold"/>
                                        <p:tgtEl>
                                          <p:spTgt spid="15">
                                            <p:txEl>
                                              <p:pRg st="5" end="5"/>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5">
                                            <p:txEl>
                                              <p:pRg st="5" end="5"/>
                                            </p:txEl>
                                          </p:spTgt>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15">
                                            <p:txEl>
                                              <p:pRg st="6" end="6"/>
                                            </p:txEl>
                                          </p:spTgt>
                                        </p:tgtEl>
                                        <p:attrNameLst>
                                          <p:attrName>style.visibility</p:attrName>
                                        </p:attrNameLst>
                                      </p:cBhvr>
                                      <p:to>
                                        <p:strVal val="visible"/>
                                      </p:to>
                                    </p:set>
                                    <p:anim calcmode="lin" valueType="num">
                                      <p:cBhvr additive="base">
                                        <p:cTn id="78" dur="500" fill="hold"/>
                                        <p:tgtEl>
                                          <p:spTgt spid="15">
                                            <p:txEl>
                                              <p:pRg st="6" end="6"/>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15">
                                            <p:txEl>
                                              <p:pRg st="6" end="6"/>
                                            </p:txEl>
                                          </p:spTgt>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15">
                                            <p:txEl>
                                              <p:pRg st="7" end="7"/>
                                            </p:txEl>
                                          </p:spTgt>
                                        </p:tgtEl>
                                        <p:attrNameLst>
                                          <p:attrName>style.visibility</p:attrName>
                                        </p:attrNameLst>
                                      </p:cBhvr>
                                      <p:to>
                                        <p:strVal val="visible"/>
                                      </p:to>
                                    </p:set>
                                    <p:anim calcmode="lin" valueType="num">
                                      <p:cBhvr additive="base">
                                        <p:cTn id="82" dur="500" fill="hold"/>
                                        <p:tgtEl>
                                          <p:spTgt spid="15">
                                            <p:txEl>
                                              <p:pRg st="7" end="7"/>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15">
                                            <p:txEl>
                                              <p:pRg st="7" end="7"/>
                                            </p:txEl>
                                          </p:spTgt>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15">
                                            <p:txEl>
                                              <p:pRg st="8" end="8"/>
                                            </p:txEl>
                                          </p:spTgt>
                                        </p:tgtEl>
                                        <p:attrNameLst>
                                          <p:attrName>style.visibility</p:attrName>
                                        </p:attrNameLst>
                                      </p:cBhvr>
                                      <p:to>
                                        <p:strVal val="visible"/>
                                      </p:to>
                                    </p:set>
                                    <p:anim calcmode="lin" valueType="num">
                                      <p:cBhvr additive="base">
                                        <p:cTn id="86" dur="500" fill="hold"/>
                                        <p:tgtEl>
                                          <p:spTgt spid="15">
                                            <p:txEl>
                                              <p:pRg st="8" end="8"/>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15">
                                            <p:txEl>
                                              <p:pRg st="8" end="8"/>
                                            </p:txEl>
                                          </p:spTgt>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15">
                                            <p:txEl>
                                              <p:pRg st="9" end="9"/>
                                            </p:txEl>
                                          </p:spTgt>
                                        </p:tgtEl>
                                        <p:attrNameLst>
                                          <p:attrName>style.visibility</p:attrName>
                                        </p:attrNameLst>
                                      </p:cBhvr>
                                      <p:to>
                                        <p:strVal val="visible"/>
                                      </p:to>
                                    </p:set>
                                    <p:anim calcmode="lin" valueType="num">
                                      <p:cBhvr additive="base">
                                        <p:cTn id="90" dur="500" fill="hold"/>
                                        <p:tgtEl>
                                          <p:spTgt spid="15">
                                            <p:txEl>
                                              <p:pRg st="9" end="9"/>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15">
                                            <p:txEl>
                                              <p:pRg st="9" end="9"/>
                                            </p:txEl>
                                          </p:spTgt>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15">
                                            <p:txEl>
                                              <p:pRg st="10" end="10"/>
                                            </p:txEl>
                                          </p:spTgt>
                                        </p:tgtEl>
                                        <p:attrNameLst>
                                          <p:attrName>style.visibility</p:attrName>
                                        </p:attrNameLst>
                                      </p:cBhvr>
                                      <p:to>
                                        <p:strVal val="visible"/>
                                      </p:to>
                                    </p:set>
                                    <p:anim calcmode="lin" valueType="num">
                                      <p:cBhvr additive="base">
                                        <p:cTn id="94" dur="500" fill="hold"/>
                                        <p:tgtEl>
                                          <p:spTgt spid="15">
                                            <p:txEl>
                                              <p:pRg st="10" end="1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15">
                                            <p:txEl>
                                              <p:pRg st="10" end="10"/>
                                            </p:txEl>
                                          </p:spTgt>
                                        </p:tgtEl>
                                        <p:attrNameLst>
                                          <p:attrName>ppt_y</p:attrName>
                                        </p:attrNameLst>
                                      </p:cBhvr>
                                      <p:tavLst>
                                        <p:tav tm="0">
                                          <p:val>
                                            <p:strVal val="1+#ppt_h/2"/>
                                          </p:val>
                                        </p:tav>
                                        <p:tav tm="100000">
                                          <p:val>
                                            <p:strVal val="#ppt_y"/>
                                          </p:val>
                                        </p:tav>
                                      </p:tavLst>
                                    </p:anim>
                                  </p:childTnLst>
                                </p:cTn>
                              </p:par>
                              <p:par>
                                <p:cTn id="96" presetID="2" presetClass="entr" presetSubtype="4" fill="hold" nodeType="withEffect">
                                  <p:stCondLst>
                                    <p:cond delay="0"/>
                                  </p:stCondLst>
                                  <p:childTnLst>
                                    <p:set>
                                      <p:cBhvr>
                                        <p:cTn id="97" dur="1" fill="hold">
                                          <p:stCondLst>
                                            <p:cond delay="0"/>
                                          </p:stCondLst>
                                        </p:cTn>
                                        <p:tgtEl>
                                          <p:spTgt spid="15">
                                            <p:txEl>
                                              <p:pRg st="11" end="11"/>
                                            </p:txEl>
                                          </p:spTgt>
                                        </p:tgtEl>
                                        <p:attrNameLst>
                                          <p:attrName>style.visibility</p:attrName>
                                        </p:attrNameLst>
                                      </p:cBhvr>
                                      <p:to>
                                        <p:strVal val="visible"/>
                                      </p:to>
                                    </p:set>
                                    <p:anim calcmode="lin" valueType="num">
                                      <p:cBhvr additive="base">
                                        <p:cTn id="98" dur="500" fill="hold"/>
                                        <p:tgtEl>
                                          <p:spTgt spid="15">
                                            <p:txEl>
                                              <p:pRg st="11" end="11"/>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15">
                                            <p:txEl>
                                              <p:pRg st="11" end="11"/>
                                            </p:txEl>
                                          </p:spTgt>
                                        </p:tgtEl>
                                        <p:attrNameLst>
                                          <p:attrName>ppt_y</p:attrName>
                                        </p:attrNameLst>
                                      </p:cBhvr>
                                      <p:tavLst>
                                        <p:tav tm="0">
                                          <p:val>
                                            <p:strVal val="1+#ppt_h/2"/>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6"/>
                                        </p:tgtEl>
                                        <p:attrNameLst>
                                          <p:attrName>style.visibility</p:attrName>
                                        </p:attrNameLst>
                                      </p:cBhvr>
                                      <p:to>
                                        <p:strVal val="visible"/>
                                      </p:to>
                                    </p:set>
                                    <p:animEffect transition="in" filter="fade">
                                      <p:cBhvr>
                                        <p:cTn id="102" dur="1000"/>
                                        <p:tgtEl>
                                          <p:spTgt spid="6"/>
                                        </p:tgtEl>
                                      </p:cBhvr>
                                    </p:animEffect>
                                    <p:anim calcmode="lin" valueType="num">
                                      <p:cBhvr>
                                        <p:cTn id="103" dur="1000" fill="hold"/>
                                        <p:tgtEl>
                                          <p:spTgt spid="6"/>
                                        </p:tgtEl>
                                        <p:attrNameLst>
                                          <p:attrName>ppt_x</p:attrName>
                                        </p:attrNameLst>
                                      </p:cBhvr>
                                      <p:tavLst>
                                        <p:tav tm="0">
                                          <p:val>
                                            <p:strVal val="#ppt_x"/>
                                          </p:val>
                                        </p:tav>
                                        <p:tav tm="100000">
                                          <p:val>
                                            <p:strVal val="#ppt_x"/>
                                          </p:val>
                                        </p:tav>
                                      </p:tavLst>
                                    </p:anim>
                                    <p:anim calcmode="lin" valueType="num">
                                      <p:cBhvr>
                                        <p:cTn id="104" dur="1000" fill="hold"/>
                                        <p:tgtEl>
                                          <p:spTgt spid="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1000"/>
                                        <p:tgtEl>
                                          <p:spTgt spid="30"/>
                                        </p:tgtEl>
                                      </p:cBhvr>
                                    </p:animEffect>
                                    <p:anim calcmode="lin" valueType="num">
                                      <p:cBhvr>
                                        <p:cTn id="108" dur="1000" fill="hold"/>
                                        <p:tgtEl>
                                          <p:spTgt spid="30"/>
                                        </p:tgtEl>
                                        <p:attrNameLst>
                                          <p:attrName>ppt_x</p:attrName>
                                        </p:attrNameLst>
                                      </p:cBhvr>
                                      <p:tavLst>
                                        <p:tav tm="0">
                                          <p:val>
                                            <p:strVal val="#ppt_x"/>
                                          </p:val>
                                        </p:tav>
                                        <p:tav tm="100000">
                                          <p:val>
                                            <p:strVal val="#ppt_x"/>
                                          </p:val>
                                        </p:tav>
                                      </p:tavLst>
                                    </p:anim>
                                    <p:anim calcmode="lin" valueType="num">
                                      <p:cBhvr>
                                        <p:cTn id="109" dur="1000" fill="hold"/>
                                        <p:tgtEl>
                                          <p:spTgt spid="30"/>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fade">
                                      <p:cBhvr>
                                        <p:cTn id="112" dur="1000"/>
                                        <p:tgtEl>
                                          <p:spTgt spid="31"/>
                                        </p:tgtEl>
                                      </p:cBhvr>
                                    </p:animEffect>
                                    <p:anim calcmode="lin" valueType="num">
                                      <p:cBhvr>
                                        <p:cTn id="113" dur="1000" fill="hold"/>
                                        <p:tgtEl>
                                          <p:spTgt spid="31"/>
                                        </p:tgtEl>
                                        <p:attrNameLst>
                                          <p:attrName>ppt_x</p:attrName>
                                        </p:attrNameLst>
                                      </p:cBhvr>
                                      <p:tavLst>
                                        <p:tav tm="0">
                                          <p:val>
                                            <p:strVal val="#ppt_x"/>
                                          </p:val>
                                        </p:tav>
                                        <p:tav tm="100000">
                                          <p:val>
                                            <p:strVal val="#ppt_x"/>
                                          </p:val>
                                        </p:tav>
                                      </p:tavLst>
                                    </p:anim>
                                    <p:anim calcmode="lin" valueType="num">
                                      <p:cBhvr>
                                        <p:cTn id="114" dur="1000" fill="hold"/>
                                        <p:tgtEl>
                                          <p:spTgt spid="31"/>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2"/>
                                        </p:tgtEl>
                                        <p:attrNameLst>
                                          <p:attrName>style.visibility</p:attrName>
                                        </p:attrNameLst>
                                      </p:cBhvr>
                                      <p:to>
                                        <p:strVal val="visible"/>
                                      </p:to>
                                    </p:set>
                                    <p:animEffect transition="in" filter="fade">
                                      <p:cBhvr>
                                        <p:cTn id="117" dur="1000"/>
                                        <p:tgtEl>
                                          <p:spTgt spid="32"/>
                                        </p:tgtEl>
                                      </p:cBhvr>
                                    </p:animEffect>
                                    <p:anim calcmode="lin" valueType="num">
                                      <p:cBhvr>
                                        <p:cTn id="118" dur="1000" fill="hold"/>
                                        <p:tgtEl>
                                          <p:spTgt spid="32"/>
                                        </p:tgtEl>
                                        <p:attrNameLst>
                                          <p:attrName>ppt_x</p:attrName>
                                        </p:attrNameLst>
                                      </p:cBhvr>
                                      <p:tavLst>
                                        <p:tav tm="0">
                                          <p:val>
                                            <p:strVal val="#ppt_x"/>
                                          </p:val>
                                        </p:tav>
                                        <p:tav tm="100000">
                                          <p:val>
                                            <p:strVal val="#ppt_x"/>
                                          </p:val>
                                        </p:tav>
                                      </p:tavLst>
                                    </p:anim>
                                    <p:anim calcmode="lin" valueType="num">
                                      <p:cBhvr>
                                        <p:cTn id="119" dur="1000" fill="hold"/>
                                        <p:tgtEl>
                                          <p:spTgt spid="3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fade">
                                      <p:cBhvr>
                                        <p:cTn id="122" dur="1000"/>
                                        <p:tgtEl>
                                          <p:spTgt spid="33"/>
                                        </p:tgtEl>
                                      </p:cBhvr>
                                    </p:animEffect>
                                    <p:anim calcmode="lin" valueType="num">
                                      <p:cBhvr>
                                        <p:cTn id="123" dur="1000" fill="hold"/>
                                        <p:tgtEl>
                                          <p:spTgt spid="33"/>
                                        </p:tgtEl>
                                        <p:attrNameLst>
                                          <p:attrName>ppt_x</p:attrName>
                                        </p:attrNameLst>
                                      </p:cBhvr>
                                      <p:tavLst>
                                        <p:tav tm="0">
                                          <p:val>
                                            <p:strVal val="#ppt_x"/>
                                          </p:val>
                                        </p:tav>
                                        <p:tav tm="100000">
                                          <p:val>
                                            <p:strVal val="#ppt_x"/>
                                          </p:val>
                                        </p:tav>
                                      </p:tavLst>
                                    </p:anim>
                                    <p:anim calcmode="lin" valueType="num">
                                      <p:cBhvr>
                                        <p:cTn id="124" dur="1000" fill="hold"/>
                                        <p:tgtEl>
                                          <p:spTgt spid="3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fade">
                                      <p:cBhvr>
                                        <p:cTn id="127" dur="1000"/>
                                        <p:tgtEl>
                                          <p:spTgt spid="38"/>
                                        </p:tgtEl>
                                      </p:cBhvr>
                                    </p:animEffect>
                                    <p:anim calcmode="lin" valueType="num">
                                      <p:cBhvr>
                                        <p:cTn id="128" dur="1000" fill="hold"/>
                                        <p:tgtEl>
                                          <p:spTgt spid="38"/>
                                        </p:tgtEl>
                                        <p:attrNameLst>
                                          <p:attrName>ppt_x</p:attrName>
                                        </p:attrNameLst>
                                      </p:cBhvr>
                                      <p:tavLst>
                                        <p:tav tm="0">
                                          <p:val>
                                            <p:strVal val="#ppt_x"/>
                                          </p:val>
                                        </p:tav>
                                        <p:tav tm="100000">
                                          <p:val>
                                            <p:strVal val="#ppt_x"/>
                                          </p:val>
                                        </p:tav>
                                      </p:tavLst>
                                    </p:anim>
                                    <p:anim calcmode="lin" valueType="num">
                                      <p:cBhvr>
                                        <p:cTn id="129" dur="1000" fill="hold"/>
                                        <p:tgtEl>
                                          <p:spTgt spid="3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9"/>
                                        </p:tgtEl>
                                        <p:attrNameLst>
                                          <p:attrName>style.visibility</p:attrName>
                                        </p:attrNameLst>
                                      </p:cBhvr>
                                      <p:to>
                                        <p:strVal val="visible"/>
                                      </p:to>
                                    </p:set>
                                    <p:animEffect transition="in" filter="fade">
                                      <p:cBhvr>
                                        <p:cTn id="132" dur="1000"/>
                                        <p:tgtEl>
                                          <p:spTgt spid="39"/>
                                        </p:tgtEl>
                                      </p:cBhvr>
                                    </p:animEffect>
                                    <p:anim calcmode="lin" valueType="num">
                                      <p:cBhvr>
                                        <p:cTn id="133" dur="1000" fill="hold"/>
                                        <p:tgtEl>
                                          <p:spTgt spid="39"/>
                                        </p:tgtEl>
                                        <p:attrNameLst>
                                          <p:attrName>ppt_x</p:attrName>
                                        </p:attrNameLst>
                                      </p:cBhvr>
                                      <p:tavLst>
                                        <p:tav tm="0">
                                          <p:val>
                                            <p:strVal val="#ppt_x"/>
                                          </p:val>
                                        </p:tav>
                                        <p:tav tm="100000">
                                          <p:val>
                                            <p:strVal val="#ppt_x"/>
                                          </p:val>
                                        </p:tav>
                                      </p:tavLst>
                                    </p:anim>
                                    <p:anim calcmode="lin" valueType="num">
                                      <p:cBhvr>
                                        <p:cTn id="13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13"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34" grpId="0" animBg="1"/>
      <p:bldP spid="37" grpId="0" animBg="1"/>
      <p:bldP spid="38" grpId="0" animBg="1"/>
      <p:bldP spid="39" grpId="0" animBg="1"/>
      <p:bldP spid="4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Snowmelt</a:t>
            </a:r>
          </a:p>
          <a:p>
            <a:pPr lvl="1"/>
            <a:r>
              <a:rPr lang="en-US" dirty="0"/>
              <a:t>Important driver in several watersheds</a:t>
            </a:r>
          </a:p>
          <a:p>
            <a:pPr lvl="1"/>
            <a:r>
              <a:rPr lang="en-US" dirty="0"/>
              <a:t>Calibrated 1</a:t>
            </a:r>
            <a:r>
              <a:rPr lang="en-US" baseline="30000" dirty="0"/>
              <a:t>st</a:t>
            </a:r>
            <a:r>
              <a:rPr lang="en-US" dirty="0"/>
              <a:t> (before runoff calibration)</a:t>
            </a:r>
          </a:p>
          <a:p>
            <a:pPr lvl="1"/>
            <a:r>
              <a:rPr lang="en-US" dirty="0"/>
              <a:t>Several parameters required</a:t>
            </a:r>
          </a:p>
          <a:p>
            <a:pPr lvl="1"/>
            <a:r>
              <a:rPr lang="en-US" dirty="0"/>
              <a:t>Observed (or est. observed) data are available</a:t>
            </a:r>
          </a:p>
          <a:p>
            <a:endParaRPr lang="en-US" dirty="0"/>
          </a:p>
        </p:txBody>
      </p:sp>
    </p:spTree>
    <p:extLst>
      <p:ext uri="{BB962C8B-B14F-4D97-AF65-F5344CB8AC3E}">
        <p14:creationId xmlns:p14="http://schemas.microsoft.com/office/powerpoint/2010/main" val="15806325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41576"/>
          </a:xfrm>
        </p:spPr>
        <p:txBody>
          <a:bodyPr>
            <a:normAutofit/>
          </a:bodyPr>
          <a:lstStyle/>
          <a:p>
            <a:r>
              <a:rPr lang="en-US" dirty="0"/>
              <a:t>Frequency storm</a:t>
            </a:r>
          </a:p>
          <a:p>
            <a:r>
              <a:rPr lang="en-US" dirty="0"/>
              <a:t>HMR52 storm</a:t>
            </a:r>
          </a:p>
          <a:p>
            <a:r>
              <a:rPr lang="en-US" dirty="0"/>
              <a:t>Standard project storm</a:t>
            </a:r>
          </a:p>
          <a:p>
            <a:r>
              <a:rPr lang="en-US" b="1" u="sng" dirty="0">
                <a:effectLst>
                  <a:outerShdw blurRad="38100" dist="38100" dir="2700000" algn="tl">
                    <a:srgbClr val="000000">
                      <a:alpha val="43137"/>
                    </a:srgbClr>
                  </a:outerShdw>
                </a:effectLst>
              </a:rPr>
              <a:t>Hypothetical storm</a:t>
            </a:r>
          </a:p>
          <a:p>
            <a:endParaRPr lang="en-US" dirty="0"/>
          </a:p>
          <a:p>
            <a:endParaRPr lang="en-US" dirty="0"/>
          </a:p>
        </p:txBody>
      </p:sp>
      <p:pic>
        <p:nvPicPr>
          <p:cNvPr id="6" name="Graphic 5" descr="Lightbulb">
            <a:extLst>
              <a:ext uri="{FF2B5EF4-FFF2-40B4-BE49-F238E27FC236}">
                <a16:creationId xmlns:a16="http://schemas.microsoft.com/office/drawing/2014/main" id="{303C7C71-D126-496F-B9A2-DAC712E40F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505910"/>
            <a:ext cx="3657600" cy="3657600"/>
          </a:xfrm>
          <a:prstGeom prst="rect">
            <a:avLst/>
          </a:prstGeom>
        </p:spPr>
      </p:pic>
      <p:sp>
        <p:nvSpPr>
          <p:cNvPr id="4" name="TextBox 3">
            <a:extLst>
              <a:ext uri="{FF2B5EF4-FFF2-40B4-BE49-F238E27FC236}">
                <a16:creationId xmlns:a16="http://schemas.microsoft.com/office/drawing/2014/main" id="{0BF73713-093C-9FA5-B425-BDEC60CD0DC4}"/>
              </a:ext>
            </a:extLst>
          </p:cNvPr>
          <p:cNvSpPr txBox="1"/>
          <p:nvPr/>
        </p:nvSpPr>
        <p:spPr>
          <a:xfrm>
            <a:off x="1124607" y="5888796"/>
            <a:ext cx="8639504" cy="830997"/>
          </a:xfrm>
          <a:prstGeom prst="rect">
            <a:avLst/>
          </a:prstGeom>
          <a:noFill/>
        </p:spPr>
        <p:txBody>
          <a:bodyPr wrap="square" rtlCol="0">
            <a:spAutoFit/>
          </a:bodyPr>
          <a:lstStyle/>
          <a:p>
            <a:pPr marL="0" indent="0">
              <a:buNone/>
            </a:pPr>
            <a:r>
              <a:rPr lang="en-US" sz="2400" b="1" dirty="0">
                <a:solidFill>
                  <a:srgbClr val="C00000"/>
                </a:solidFill>
                <a:effectLst>
                  <a:outerShdw blurRad="38100" dist="38100" dir="2700000" algn="tl">
                    <a:srgbClr val="000000">
                      <a:alpha val="43137"/>
                    </a:srgbClr>
                  </a:outerShdw>
                </a:effectLst>
                <a:latin typeface="Consolas" panose="020B0609020204030204" pitchFamily="49" charset="0"/>
              </a:rPr>
              <a:t>→ Key: intended to model highly idealized storms, usually for design</a:t>
            </a:r>
          </a:p>
        </p:txBody>
      </p:sp>
    </p:spTree>
    <p:extLst>
      <p:ext uri="{BB962C8B-B14F-4D97-AF65-F5344CB8AC3E}">
        <p14:creationId xmlns:p14="http://schemas.microsoft.com/office/powerpoint/2010/main" val="30798918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lstStyle/>
          <a:p>
            <a:r>
              <a:rPr lang="en-US" dirty="0"/>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04790"/>
          </a:xfrm>
        </p:spPr>
        <p:txBody>
          <a:bodyPr/>
          <a:lstStyle/>
          <a:p>
            <a:r>
              <a:rPr lang="en-US" dirty="0"/>
              <a:t>Frequency storm</a:t>
            </a:r>
          </a:p>
          <a:p>
            <a:r>
              <a:rPr lang="en-US" dirty="0"/>
              <a:t>HMR52 storm</a:t>
            </a:r>
          </a:p>
          <a:p>
            <a:r>
              <a:rPr lang="en-US" dirty="0"/>
              <a:t>Standard project storm</a:t>
            </a:r>
          </a:p>
          <a:p>
            <a:r>
              <a:rPr lang="en-US" b="1" u="sng" dirty="0">
                <a:effectLst>
                  <a:outerShdw blurRad="38100" dist="38100" dir="2700000" algn="tl">
                    <a:srgbClr val="000000">
                      <a:alpha val="43137"/>
                    </a:srgbClr>
                  </a:outerShdw>
                </a:effectLst>
              </a:rPr>
              <a:t>Hypothetical storm</a:t>
            </a:r>
          </a:p>
          <a:p>
            <a:endParaRPr lang="en-US" dirty="0"/>
          </a:p>
          <a:p>
            <a:pPr marL="0" indent="0">
              <a:buNone/>
            </a:pPr>
            <a:endParaRPr lang="en-US" dirty="0"/>
          </a:p>
        </p:txBody>
      </p:sp>
      <p:pic>
        <p:nvPicPr>
          <p:cNvPr id="4" name="Picture 3">
            <a:extLst>
              <a:ext uri="{FF2B5EF4-FFF2-40B4-BE49-F238E27FC236}">
                <a16:creationId xmlns:a16="http://schemas.microsoft.com/office/drawing/2014/main" id="{83BDC03A-7953-601A-D199-5B985CA7A63E}"/>
              </a:ext>
            </a:extLst>
          </p:cNvPr>
          <p:cNvPicPr>
            <a:picLocks noChangeAspect="1"/>
          </p:cNvPicPr>
          <p:nvPr/>
        </p:nvPicPr>
        <p:blipFill>
          <a:blip r:embed="rId3"/>
          <a:stretch>
            <a:fillRect/>
          </a:stretch>
        </p:blipFill>
        <p:spPr>
          <a:xfrm>
            <a:off x="5071240" y="2382510"/>
            <a:ext cx="6705601" cy="3073400"/>
          </a:xfrm>
          <a:prstGeom prst="rect">
            <a:avLst/>
          </a:prstGeom>
        </p:spPr>
      </p:pic>
    </p:spTree>
    <p:extLst>
      <p:ext uri="{BB962C8B-B14F-4D97-AF65-F5344CB8AC3E}">
        <p14:creationId xmlns:p14="http://schemas.microsoft.com/office/powerpoint/2010/main" val="24112474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B2B0-966D-4750-85AC-CB4015230F83}"/>
              </a:ext>
            </a:extLst>
          </p:cNvPr>
          <p:cNvSpPr>
            <a:spLocks noGrp="1"/>
          </p:cNvSpPr>
          <p:nvPr>
            <p:ph type="title"/>
          </p:nvPr>
        </p:nvSpPr>
        <p:spPr/>
        <p:txBody>
          <a:bodyPr/>
          <a:lstStyle/>
          <a:p>
            <a:r>
              <a:rPr lang="en-US" dirty="0"/>
              <a:t>Global Editors</a:t>
            </a:r>
          </a:p>
        </p:txBody>
      </p:sp>
      <p:pic>
        <p:nvPicPr>
          <p:cNvPr id="5" name="Picture 4">
            <a:extLst>
              <a:ext uri="{FF2B5EF4-FFF2-40B4-BE49-F238E27FC236}">
                <a16:creationId xmlns:a16="http://schemas.microsoft.com/office/drawing/2014/main" id="{A7D47F63-4FF4-1205-AF07-4457F9281529}"/>
              </a:ext>
            </a:extLst>
          </p:cNvPr>
          <p:cNvPicPr>
            <a:picLocks noChangeAspect="1"/>
          </p:cNvPicPr>
          <p:nvPr/>
        </p:nvPicPr>
        <p:blipFill rotWithShape="1">
          <a:blip r:embed="rId3"/>
          <a:srcRect r="22448"/>
          <a:stretch/>
        </p:blipFill>
        <p:spPr>
          <a:xfrm>
            <a:off x="660518" y="3578772"/>
            <a:ext cx="10693282" cy="3056667"/>
          </a:xfrm>
          <a:prstGeom prst="rect">
            <a:avLst/>
          </a:prstGeom>
        </p:spPr>
      </p:pic>
      <p:pic>
        <p:nvPicPr>
          <p:cNvPr id="7" name="Picture 6">
            <a:extLst>
              <a:ext uri="{FF2B5EF4-FFF2-40B4-BE49-F238E27FC236}">
                <a16:creationId xmlns:a16="http://schemas.microsoft.com/office/drawing/2014/main" id="{BA45AF6A-46D5-AB50-81B4-5A1EC9EC9E95}"/>
              </a:ext>
            </a:extLst>
          </p:cNvPr>
          <p:cNvPicPr>
            <a:picLocks noChangeAspect="1"/>
          </p:cNvPicPr>
          <p:nvPr/>
        </p:nvPicPr>
        <p:blipFill>
          <a:blip r:embed="rId4"/>
          <a:stretch>
            <a:fillRect/>
          </a:stretch>
        </p:blipFill>
        <p:spPr>
          <a:xfrm>
            <a:off x="6754465" y="737347"/>
            <a:ext cx="4599335" cy="2541881"/>
          </a:xfrm>
          <a:prstGeom prst="rect">
            <a:avLst/>
          </a:prstGeom>
        </p:spPr>
      </p:pic>
      <p:sp>
        <p:nvSpPr>
          <p:cNvPr id="8" name="TextBox 7">
            <a:extLst>
              <a:ext uri="{FF2B5EF4-FFF2-40B4-BE49-F238E27FC236}">
                <a16:creationId xmlns:a16="http://schemas.microsoft.com/office/drawing/2014/main" id="{B4938CA6-4C7A-5559-A9EB-C0402D5D392F}"/>
              </a:ext>
            </a:extLst>
          </p:cNvPr>
          <p:cNvSpPr txBox="1"/>
          <p:nvPr/>
        </p:nvSpPr>
        <p:spPr>
          <a:xfrm>
            <a:off x="5437536" y="1200681"/>
            <a:ext cx="1666707" cy="1384995"/>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Hamon (Met Model)</a:t>
            </a:r>
          </a:p>
        </p:txBody>
      </p:sp>
      <p:sp>
        <p:nvSpPr>
          <p:cNvPr id="9" name="TextBox 8">
            <a:extLst>
              <a:ext uri="{FF2B5EF4-FFF2-40B4-BE49-F238E27FC236}">
                <a16:creationId xmlns:a16="http://schemas.microsoft.com/office/drawing/2014/main" id="{F32266E1-F4C4-9069-BB13-0C3692863CEA}"/>
              </a:ext>
            </a:extLst>
          </p:cNvPr>
          <p:cNvSpPr txBox="1"/>
          <p:nvPr/>
        </p:nvSpPr>
        <p:spPr>
          <a:xfrm>
            <a:off x="764098" y="2624665"/>
            <a:ext cx="3848100"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Consolas" panose="020B0609020204030204" pitchFamily="49" charset="0"/>
              </a:rPr>
              <a:t>Temperature Index (Basin Model)</a:t>
            </a:r>
          </a:p>
        </p:txBody>
      </p:sp>
      <p:pic>
        <p:nvPicPr>
          <p:cNvPr id="11" name="Picture 10">
            <a:extLst>
              <a:ext uri="{FF2B5EF4-FFF2-40B4-BE49-F238E27FC236}">
                <a16:creationId xmlns:a16="http://schemas.microsoft.com/office/drawing/2014/main" id="{679FF3A0-C7E5-2D71-D728-8F29AC746589}"/>
              </a:ext>
            </a:extLst>
          </p:cNvPr>
          <p:cNvPicPr>
            <a:picLocks noChangeAspect="1"/>
          </p:cNvPicPr>
          <p:nvPr/>
        </p:nvPicPr>
        <p:blipFill>
          <a:blip r:embed="rId5"/>
          <a:stretch>
            <a:fillRect/>
          </a:stretch>
        </p:blipFill>
        <p:spPr>
          <a:xfrm>
            <a:off x="486851" y="1566320"/>
            <a:ext cx="4751739" cy="228606"/>
          </a:xfrm>
          <a:prstGeom prst="rect">
            <a:avLst/>
          </a:prstGeom>
        </p:spPr>
      </p:pic>
    </p:spTree>
    <p:extLst>
      <p:ext uri="{BB962C8B-B14F-4D97-AF65-F5344CB8AC3E}">
        <p14:creationId xmlns:p14="http://schemas.microsoft.com/office/powerpoint/2010/main" val="16318202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3807187" cy="2228074"/>
          </a:xfrm>
        </p:spPr>
        <p:txBody>
          <a:bodyPr>
            <a:normAutofit/>
          </a:bodyPr>
          <a:lstStyle/>
          <a:p>
            <a:pPr>
              <a:spcAft>
                <a:spcPts val="600"/>
              </a:spcAft>
            </a:pPr>
            <a:r>
              <a:rPr lang="en-US" sz="4000" i="1" dirty="0"/>
              <a:t>Importance of Snow within USACE</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563220" cy="3502166"/>
          </a:xfrm>
        </p:spPr>
        <p:txBody>
          <a:bodyPr>
            <a:noAutofit/>
          </a:bodyPr>
          <a:lstStyle/>
          <a:p>
            <a:pPr>
              <a:lnSpc>
                <a:spcPct val="100000"/>
              </a:lnSpc>
            </a:pPr>
            <a:r>
              <a:rPr lang="en-US" sz="2200" b="1" dirty="0"/>
              <a:t>Reservoir Operation</a:t>
            </a:r>
          </a:p>
          <a:p>
            <a:pPr lvl="1">
              <a:lnSpc>
                <a:spcPct val="100000"/>
              </a:lnSpc>
            </a:pPr>
            <a:r>
              <a:rPr lang="en-US" sz="2200" dirty="0"/>
              <a:t>Timing, volume, optimization</a:t>
            </a:r>
          </a:p>
          <a:p>
            <a:pPr lvl="1">
              <a:lnSpc>
                <a:spcPct val="100000"/>
              </a:lnSpc>
            </a:pPr>
            <a:r>
              <a:rPr lang="en-US" sz="2200" dirty="0"/>
              <a:t>Release schedules, gate settings</a:t>
            </a:r>
          </a:p>
          <a:p>
            <a:pPr>
              <a:lnSpc>
                <a:spcPct val="100000"/>
              </a:lnSpc>
            </a:pPr>
            <a:r>
              <a:rPr lang="en-US" sz="2200" b="1" dirty="0"/>
              <a:t>Snowmelt Flooding </a:t>
            </a:r>
          </a:p>
          <a:p>
            <a:pPr lvl="1">
              <a:lnSpc>
                <a:spcPct val="100000"/>
              </a:lnSpc>
            </a:pPr>
            <a:r>
              <a:rPr lang="en-US" sz="2200" dirty="0"/>
              <a:t>Peak Runoff, Timing, Rain on snow</a:t>
            </a:r>
          </a:p>
          <a:p>
            <a:pPr>
              <a:lnSpc>
                <a:spcPct val="100000"/>
              </a:lnSpc>
            </a:pPr>
            <a:r>
              <a:rPr lang="en-US" sz="2200" b="1" dirty="0"/>
              <a:t>Planning &amp; Design Studies</a:t>
            </a:r>
          </a:p>
        </p:txBody>
      </p:sp>
      <p:pic>
        <p:nvPicPr>
          <p:cNvPr id="1026" name="Picture 2">
            <a:extLst>
              <a:ext uri="{FF2B5EF4-FFF2-40B4-BE49-F238E27FC236}">
                <a16:creationId xmlns:a16="http://schemas.microsoft.com/office/drawing/2014/main" id="{32503BCC-EC15-4E1D-AB84-EF27A3AF32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7" t="-1" r="197" b="-1"/>
          <a:stretch/>
        </p:blipFill>
        <p:spPr bwMode="auto">
          <a:xfrm>
            <a:off x="4637626" y="521746"/>
            <a:ext cx="7415219" cy="5814508"/>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7BB264F-9818-47BA-B17F-11A7401C30E1}"/>
              </a:ext>
            </a:extLst>
          </p:cNvPr>
          <p:cNvSpPr txBox="1"/>
          <p:nvPr/>
        </p:nvSpPr>
        <p:spPr>
          <a:xfrm>
            <a:off x="203500" y="6586982"/>
            <a:ext cx="7090189" cy="400110"/>
          </a:xfrm>
          <a:prstGeom prst="rect">
            <a:avLst/>
          </a:prstGeom>
          <a:noFill/>
        </p:spPr>
        <p:txBody>
          <a:bodyPr wrap="square" rtlCol="0">
            <a:spAutoFit/>
          </a:bodyPr>
          <a:lstStyle/>
          <a:p>
            <a:r>
              <a:rPr lang="en-US" sz="1000" i="1" dirty="0"/>
              <a:t>Source: https://atlas.niu.edu/klot/snowclimatology/USSnowContours.png</a:t>
            </a:r>
          </a:p>
          <a:p>
            <a:r>
              <a:rPr lang="en-US" sz="1000" i="1" dirty="0"/>
              <a:t> </a:t>
            </a:r>
          </a:p>
        </p:txBody>
      </p:sp>
    </p:spTree>
    <p:extLst>
      <p:ext uri="{BB962C8B-B14F-4D97-AF65-F5344CB8AC3E}">
        <p14:creationId xmlns:p14="http://schemas.microsoft.com/office/powerpoint/2010/main" val="298547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4E16-6F3B-FE12-2595-9D619D825594}"/>
              </a:ext>
            </a:extLst>
          </p:cNvPr>
          <p:cNvSpPr>
            <a:spLocks noGrp="1"/>
          </p:cNvSpPr>
          <p:nvPr>
            <p:ph type="title"/>
          </p:nvPr>
        </p:nvSpPr>
        <p:spPr/>
        <p:txBody>
          <a:bodyPr/>
          <a:lstStyle/>
          <a:p>
            <a:r>
              <a:rPr lang="en-US" dirty="0"/>
              <a:t>Creating a Meteorologic Model</a:t>
            </a:r>
          </a:p>
        </p:txBody>
      </p:sp>
      <p:sp>
        <p:nvSpPr>
          <p:cNvPr id="3" name="Content Placeholder 2">
            <a:extLst>
              <a:ext uri="{FF2B5EF4-FFF2-40B4-BE49-F238E27FC236}">
                <a16:creationId xmlns:a16="http://schemas.microsoft.com/office/drawing/2014/main" id="{DD2B69AC-388B-990C-A074-26C9A57829E1}"/>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07F70C10-F073-6D0E-CDFE-7FC135C93601}"/>
              </a:ext>
            </a:extLst>
          </p:cNvPr>
          <p:cNvPicPr>
            <a:picLocks noChangeAspect="1"/>
          </p:cNvPicPr>
          <p:nvPr/>
        </p:nvPicPr>
        <p:blipFill>
          <a:blip r:embed="rId3"/>
          <a:stretch>
            <a:fillRect/>
          </a:stretch>
        </p:blipFill>
        <p:spPr>
          <a:xfrm>
            <a:off x="229945" y="1839252"/>
            <a:ext cx="6128571" cy="3642857"/>
          </a:xfrm>
          <a:prstGeom prst="rect">
            <a:avLst/>
          </a:prstGeom>
        </p:spPr>
      </p:pic>
      <p:pic>
        <p:nvPicPr>
          <p:cNvPr id="6" name="Picture 5">
            <a:extLst>
              <a:ext uri="{FF2B5EF4-FFF2-40B4-BE49-F238E27FC236}">
                <a16:creationId xmlns:a16="http://schemas.microsoft.com/office/drawing/2014/main" id="{AC1D2948-F5B0-F82B-17C2-B07FF3641CE8}"/>
              </a:ext>
            </a:extLst>
          </p:cNvPr>
          <p:cNvPicPr>
            <a:picLocks noChangeAspect="1"/>
          </p:cNvPicPr>
          <p:nvPr/>
        </p:nvPicPr>
        <p:blipFill>
          <a:blip r:embed="rId4"/>
          <a:stretch>
            <a:fillRect/>
          </a:stretch>
        </p:blipFill>
        <p:spPr>
          <a:xfrm>
            <a:off x="6650604" y="1995595"/>
            <a:ext cx="5404761" cy="3702381"/>
          </a:xfrm>
          <a:prstGeom prst="rect">
            <a:avLst/>
          </a:prstGeom>
        </p:spPr>
      </p:pic>
      <p:sp>
        <p:nvSpPr>
          <p:cNvPr id="7" name="Rectangle 6">
            <a:extLst>
              <a:ext uri="{FF2B5EF4-FFF2-40B4-BE49-F238E27FC236}">
                <a16:creationId xmlns:a16="http://schemas.microsoft.com/office/drawing/2014/main" id="{E9C394CB-BC41-A918-5D40-1B5F1D2AE88D}"/>
              </a:ext>
            </a:extLst>
          </p:cNvPr>
          <p:cNvSpPr/>
          <p:nvPr/>
        </p:nvSpPr>
        <p:spPr>
          <a:xfrm>
            <a:off x="3357813" y="2581138"/>
            <a:ext cx="3000703" cy="4099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798FA14-82EC-B0E7-85AA-48266199C95E}"/>
              </a:ext>
            </a:extLst>
          </p:cNvPr>
          <p:cNvSpPr/>
          <p:nvPr/>
        </p:nvSpPr>
        <p:spPr>
          <a:xfrm>
            <a:off x="402693" y="3058510"/>
            <a:ext cx="3000703" cy="4256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3111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8C10-B985-4E8B-AF36-7869421B0916}"/>
              </a:ext>
            </a:extLst>
          </p:cNvPr>
          <p:cNvSpPr>
            <a:spLocks noGrp="1"/>
          </p:cNvSpPr>
          <p:nvPr>
            <p:ph type="title"/>
          </p:nvPr>
        </p:nvSpPr>
        <p:spPr/>
        <p:txBody>
          <a:bodyPr/>
          <a:lstStyle/>
          <a:p>
            <a:r>
              <a:rPr lang="en-US" dirty="0"/>
              <a:t>Meteorologic Model</a:t>
            </a:r>
          </a:p>
        </p:txBody>
      </p:sp>
      <p:sp>
        <p:nvSpPr>
          <p:cNvPr id="6" name="Content Placeholder 5">
            <a:extLst>
              <a:ext uri="{FF2B5EF4-FFF2-40B4-BE49-F238E27FC236}">
                <a16:creationId xmlns:a16="http://schemas.microsoft.com/office/drawing/2014/main" id="{078CF27C-CEDA-495A-83B9-5983173A6DE8}"/>
              </a:ext>
            </a:extLst>
          </p:cNvPr>
          <p:cNvSpPr>
            <a:spLocks noGrp="1"/>
          </p:cNvSpPr>
          <p:nvPr>
            <p:ph idx="1"/>
          </p:nvPr>
        </p:nvSpPr>
        <p:spPr>
          <a:xfrm>
            <a:off x="838200" y="1825625"/>
            <a:ext cx="3779982" cy="4351338"/>
          </a:xfrm>
        </p:spPr>
        <p:txBody>
          <a:bodyPr/>
          <a:lstStyle/>
          <a:p>
            <a:r>
              <a:rPr lang="en-US" dirty="0"/>
              <a:t>User chooses </a:t>
            </a:r>
            <a:r>
              <a:rPr lang="en-US" u="sng" dirty="0"/>
              <a:t>methods</a:t>
            </a:r>
            <a:r>
              <a:rPr lang="en-US" dirty="0"/>
              <a:t> for modeling each process</a:t>
            </a:r>
          </a:p>
          <a:p>
            <a:r>
              <a:rPr lang="en-US" dirty="0"/>
              <a:t>As of v.4.10, snowmelt is part of the basin model</a:t>
            </a:r>
          </a:p>
        </p:txBody>
      </p:sp>
      <p:pic>
        <p:nvPicPr>
          <p:cNvPr id="5" name="Picture 4">
            <a:extLst>
              <a:ext uri="{FF2B5EF4-FFF2-40B4-BE49-F238E27FC236}">
                <a16:creationId xmlns:a16="http://schemas.microsoft.com/office/drawing/2014/main" id="{224A8798-4EA4-CF55-DF0A-7983567049A0}"/>
              </a:ext>
            </a:extLst>
          </p:cNvPr>
          <p:cNvPicPr>
            <a:picLocks noChangeAspect="1"/>
          </p:cNvPicPr>
          <p:nvPr/>
        </p:nvPicPr>
        <p:blipFill rotWithShape="1">
          <a:blip r:embed="rId3"/>
          <a:srcRect r="38929"/>
          <a:stretch/>
        </p:blipFill>
        <p:spPr>
          <a:xfrm>
            <a:off x="4618182" y="1772078"/>
            <a:ext cx="3483396" cy="3824681"/>
          </a:xfrm>
          <a:prstGeom prst="rect">
            <a:avLst/>
          </a:prstGeom>
        </p:spPr>
      </p:pic>
      <p:pic>
        <p:nvPicPr>
          <p:cNvPr id="1026" name="Picture 2">
            <a:extLst>
              <a:ext uri="{FF2B5EF4-FFF2-40B4-BE49-F238E27FC236}">
                <a16:creationId xmlns:a16="http://schemas.microsoft.com/office/drawing/2014/main" id="{E2A0E439-BEDB-C653-4451-F808067A1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9806" y="1027906"/>
            <a:ext cx="3546366" cy="5630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504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A3D4-0AC5-448D-97E8-16F888F19161}"/>
              </a:ext>
            </a:extLst>
          </p:cNvPr>
          <p:cNvSpPr>
            <a:spLocks noGrp="1"/>
          </p:cNvSpPr>
          <p:nvPr>
            <p:ph type="title"/>
          </p:nvPr>
        </p:nvSpPr>
        <p:spPr/>
        <p:txBody>
          <a:bodyPr/>
          <a:lstStyle/>
          <a:p>
            <a:r>
              <a:rPr lang="en-US" dirty="0"/>
              <a:t>Include Subbasins for Non-Gridded Meteorological Model</a:t>
            </a:r>
          </a:p>
        </p:txBody>
      </p:sp>
      <p:pic>
        <p:nvPicPr>
          <p:cNvPr id="4" name="Picture 3">
            <a:extLst>
              <a:ext uri="{FF2B5EF4-FFF2-40B4-BE49-F238E27FC236}">
                <a16:creationId xmlns:a16="http://schemas.microsoft.com/office/drawing/2014/main" id="{87370995-1D38-7552-0BEA-0DD5333D859C}"/>
              </a:ext>
            </a:extLst>
          </p:cNvPr>
          <p:cNvPicPr>
            <a:picLocks noChangeAspect="1"/>
          </p:cNvPicPr>
          <p:nvPr/>
        </p:nvPicPr>
        <p:blipFill>
          <a:blip r:embed="rId3"/>
          <a:stretch>
            <a:fillRect/>
          </a:stretch>
        </p:blipFill>
        <p:spPr>
          <a:xfrm>
            <a:off x="538384" y="1759844"/>
            <a:ext cx="5942857" cy="4066667"/>
          </a:xfrm>
          <a:prstGeom prst="rect">
            <a:avLst/>
          </a:prstGeom>
          <a:ln>
            <a:solidFill>
              <a:schemeClr val="tx1"/>
            </a:solidFill>
          </a:ln>
        </p:spPr>
      </p:pic>
      <p:pic>
        <p:nvPicPr>
          <p:cNvPr id="8" name="Picture 7">
            <a:extLst>
              <a:ext uri="{FF2B5EF4-FFF2-40B4-BE49-F238E27FC236}">
                <a16:creationId xmlns:a16="http://schemas.microsoft.com/office/drawing/2014/main" id="{0542E9EF-534D-85ED-8965-814BB4CAA696}"/>
              </a:ext>
            </a:extLst>
          </p:cNvPr>
          <p:cNvPicPr>
            <a:picLocks noChangeAspect="1"/>
          </p:cNvPicPr>
          <p:nvPr/>
        </p:nvPicPr>
        <p:blipFill rotWithShape="1">
          <a:blip r:embed="rId4"/>
          <a:srcRect r="50037"/>
          <a:stretch/>
        </p:blipFill>
        <p:spPr>
          <a:xfrm>
            <a:off x="7996007" y="1759844"/>
            <a:ext cx="3860455" cy="4066667"/>
          </a:xfrm>
          <a:prstGeom prst="rect">
            <a:avLst/>
          </a:prstGeom>
          <a:ln>
            <a:solidFill>
              <a:schemeClr val="tx1"/>
            </a:solidFill>
          </a:ln>
        </p:spPr>
      </p:pic>
      <p:sp>
        <p:nvSpPr>
          <p:cNvPr id="9" name="TextBox 8">
            <a:extLst>
              <a:ext uri="{FF2B5EF4-FFF2-40B4-BE49-F238E27FC236}">
                <a16:creationId xmlns:a16="http://schemas.microsoft.com/office/drawing/2014/main" id="{D6957C70-3F8C-2786-406B-D69F33234802}"/>
              </a:ext>
            </a:extLst>
          </p:cNvPr>
          <p:cNvSpPr txBox="1"/>
          <p:nvPr/>
        </p:nvSpPr>
        <p:spPr>
          <a:xfrm>
            <a:off x="4210850" y="2612571"/>
            <a:ext cx="1370888" cy="369332"/>
          </a:xfrm>
          <a:prstGeom prst="rect">
            <a:avLst/>
          </a:prstGeom>
          <a:noFill/>
        </p:spPr>
        <p:txBody>
          <a:bodyPr wrap="none" rtlCol="0">
            <a:spAutoFit/>
          </a:bodyPr>
          <a:lstStyle/>
          <a:p>
            <a:r>
              <a:rPr lang="en-US" dirty="0">
                <a:solidFill>
                  <a:schemeClr val="accent2"/>
                </a:solidFill>
              </a:rPr>
              <a:t>Non-gridded</a:t>
            </a:r>
          </a:p>
        </p:txBody>
      </p:sp>
      <p:sp>
        <p:nvSpPr>
          <p:cNvPr id="10" name="TextBox 9">
            <a:extLst>
              <a:ext uri="{FF2B5EF4-FFF2-40B4-BE49-F238E27FC236}">
                <a16:creationId xmlns:a16="http://schemas.microsoft.com/office/drawing/2014/main" id="{BD787553-ACC5-263F-D936-C2EEEE852D68}"/>
              </a:ext>
            </a:extLst>
          </p:cNvPr>
          <p:cNvSpPr txBox="1"/>
          <p:nvPr/>
        </p:nvSpPr>
        <p:spPr>
          <a:xfrm>
            <a:off x="10516310" y="2612571"/>
            <a:ext cx="944489" cy="369332"/>
          </a:xfrm>
          <a:prstGeom prst="rect">
            <a:avLst/>
          </a:prstGeom>
          <a:noFill/>
        </p:spPr>
        <p:txBody>
          <a:bodyPr wrap="none" rtlCol="0">
            <a:spAutoFit/>
          </a:bodyPr>
          <a:lstStyle/>
          <a:p>
            <a:r>
              <a:rPr lang="en-US" dirty="0">
                <a:solidFill>
                  <a:schemeClr val="accent2"/>
                </a:solidFill>
              </a:rPr>
              <a:t>Gridded</a:t>
            </a:r>
          </a:p>
        </p:txBody>
      </p:sp>
    </p:spTree>
    <p:extLst>
      <p:ext uri="{BB962C8B-B14F-4D97-AF65-F5344CB8AC3E}">
        <p14:creationId xmlns:p14="http://schemas.microsoft.com/office/powerpoint/2010/main" val="322047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6394</TotalTime>
  <Words>10081</Words>
  <Application>Microsoft Office PowerPoint</Application>
  <PresentationFormat>Widescreen</PresentationFormat>
  <Paragraphs>821</Paragraphs>
  <Slides>65</Slides>
  <Notes>59</Notes>
  <HiddenSlides>4</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65</vt:i4>
      </vt:variant>
    </vt:vector>
  </HeadingPairs>
  <TitlesOfParts>
    <vt:vector size="71" baseType="lpstr">
      <vt:lpstr>Arial</vt:lpstr>
      <vt:lpstr>Calibri</vt:lpstr>
      <vt:lpstr>Consolas</vt:lpstr>
      <vt:lpstr>Lato</vt:lpstr>
      <vt:lpstr>Söhne</vt:lpstr>
      <vt:lpstr>Office Theme</vt:lpstr>
      <vt:lpstr>Meteorologic Models Historic Precipitation</vt:lpstr>
      <vt:lpstr>Objectives</vt:lpstr>
      <vt:lpstr>Meteorologic Model Overview</vt:lpstr>
      <vt:lpstr>PowerPoint Presentation</vt:lpstr>
      <vt:lpstr>Simulation Run</vt:lpstr>
      <vt:lpstr>Meteorologic Model</vt:lpstr>
      <vt:lpstr>Creating a Meteorologic Model</vt:lpstr>
      <vt:lpstr>Meteorologic Model</vt:lpstr>
      <vt:lpstr>Include Subbasins for Non-Gridded Meteorological Model</vt:lpstr>
      <vt:lpstr>Watershed Explorer</vt:lpstr>
      <vt:lpstr>Data Requirements</vt:lpstr>
      <vt:lpstr>Precipitation Methods</vt:lpstr>
      <vt:lpstr>Setting a Precipitation Method</vt:lpstr>
      <vt:lpstr>What is my modeling goal?</vt:lpstr>
      <vt:lpstr>Historical Storm Methods</vt:lpstr>
      <vt:lpstr>Historical Storm Methods</vt:lpstr>
      <vt:lpstr>Creating Precipitation Gridsets from Point Data</vt:lpstr>
      <vt:lpstr>Historical Storm Methods</vt:lpstr>
      <vt:lpstr>Historical Storm Methods</vt:lpstr>
      <vt:lpstr>Gage Weights</vt:lpstr>
      <vt:lpstr>Gage Weights Precipitation Method</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Gridded Precipitation</vt:lpstr>
      <vt:lpstr>Gridded Precipitation</vt:lpstr>
      <vt:lpstr>Gridded Precipitation Sources</vt:lpstr>
      <vt:lpstr>Converting &amp; Creating Precipitation Gridsets</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Evapotranspiration</vt:lpstr>
      <vt:lpstr>Role of Evapotranspiration</vt:lpstr>
      <vt:lpstr>ET Modeling Requirements</vt:lpstr>
      <vt:lpstr>Simple Canopy Settings</vt:lpstr>
      <vt:lpstr>ET Impact</vt:lpstr>
      <vt:lpstr>HMS – a spectrum of ET methods</vt:lpstr>
      <vt:lpstr>Calibration Considerations</vt:lpstr>
      <vt:lpstr>Dynamic Canopy</vt:lpstr>
      <vt:lpstr>Takeaways</vt:lpstr>
      <vt:lpstr>Snow Modeling</vt:lpstr>
      <vt:lpstr>PowerPoint Presentation</vt:lpstr>
      <vt:lpstr>Snow Hydrology Goals</vt:lpstr>
      <vt:lpstr>Snowmelt Methods</vt:lpstr>
      <vt:lpstr>PowerPoint Presentation</vt:lpstr>
      <vt:lpstr>PowerPoint Presentation</vt:lpstr>
      <vt:lpstr>PowerPoint Presentation</vt:lpstr>
      <vt:lpstr>PowerPoint Presentation</vt:lpstr>
      <vt:lpstr>PowerPoint Presentation</vt:lpstr>
      <vt:lpstr>PowerPoint Presentation</vt:lpstr>
      <vt:lpstr>Takeaways</vt:lpstr>
      <vt:lpstr>Meteorologic Models Historic Precipitation</vt:lpstr>
      <vt:lpstr>Hypothetical Storm Methods</vt:lpstr>
      <vt:lpstr>Hypothetical Storm Methods</vt:lpstr>
      <vt:lpstr>Global Editors</vt:lpstr>
      <vt:lpstr>Importance of Snow within USACE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29</cp:revision>
  <dcterms:created xsi:type="dcterms:W3CDTF">2022-02-24T15:47:34Z</dcterms:created>
  <dcterms:modified xsi:type="dcterms:W3CDTF">2024-08-02T23:00:43Z</dcterms:modified>
</cp:coreProperties>
</file>