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554" r:id="rId2"/>
    <p:sldId id="486" r:id="rId3"/>
    <p:sldId id="509" r:id="rId4"/>
    <p:sldId id="489" r:id="rId5"/>
    <p:sldId id="490" r:id="rId6"/>
    <p:sldId id="491" r:id="rId7"/>
    <p:sldId id="487" r:id="rId8"/>
    <p:sldId id="503" r:id="rId9"/>
    <p:sldId id="553" r:id="rId10"/>
    <p:sldId id="547" r:id="rId11"/>
    <p:sldId id="548" r:id="rId12"/>
    <p:sldId id="549" r:id="rId13"/>
    <p:sldId id="492" r:id="rId14"/>
    <p:sldId id="550" r:id="rId15"/>
    <p:sldId id="493" r:id="rId16"/>
    <p:sldId id="488" r:id="rId17"/>
    <p:sldId id="494" r:id="rId18"/>
    <p:sldId id="551" r:id="rId19"/>
    <p:sldId id="552" r:id="rId20"/>
    <p:sldId id="556" r:id="rId21"/>
    <p:sldId id="34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alibration Metrics" id="{9EBEE7D1-B6D6-4209-9605-11B847AEA691}">
          <p14:sldIdLst>
            <p14:sldId id="554"/>
            <p14:sldId id="486"/>
            <p14:sldId id="509"/>
            <p14:sldId id="489"/>
            <p14:sldId id="490"/>
            <p14:sldId id="491"/>
            <p14:sldId id="487"/>
            <p14:sldId id="503"/>
            <p14:sldId id="553"/>
            <p14:sldId id="547"/>
            <p14:sldId id="548"/>
            <p14:sldId id="549"/>
            <p14:sldId id="492"/>
            <p14:sldId id="550"/>
            <p14:sldId id="493"/>
            <p14:sldId id="488"/>
            <p14:sldId id="494"/>
            <p14:sldId id="551"/>
            <p14:sldId id="552"/>
          </p14:sldIdLst>
        </p14:section>
        <p14:section name="End" id="{258E53FE-84AD-41A8-93C5-CC726940558B}">
          <p14:sldIdLst>
            <p14:sldId id="556"/>
            <p14:sldId id="34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5600" autoAdjust="0"/>
  </p:normalViewPr>
  <p:slideViewPr>
    <p:cSldViewPr snapToGrid="0">
      <p:cViewPr varScale="1">
        <p:scale>
          <a:sx n="73" d="100"/>
          <a:sy n="73" d="100"/>
        </p:scale>
        <p:origin x="96" y="5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and in this video I’m going to present some advanced calibration techniques that were used in a 60 year continuous simulation of the Russian River in California.</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26933344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calibration aids that I’ll demonstrate today are the element results, the continuous calibration aid, the statistics report, and the statistics plot.</a:t>
            </a:r>
          </a:p>
        </p:txBody>
      </p:sp>
      <p:sp>
        <p:nvSpPr>
          <p:cNvPr id="4" name="Slide Number Placeholder 3"/>
          <p:cNvSpPr>
            <a:spLocks noGrp="1"/>
          </p:cNvSpPr>
          <p:nvPr>
            <p:ph type="sldNum" sz="quarter" idx="5"/>
          </p:nvPr>
        </p:nvSpPr>
        <p:spPr/>
        <p:txBody>
          <a:bodyPr/>
          <a:lstStyle/>
          <a:p>
            <a:fld id="{ED6B9AB6-991D-43DA-AC48-61697E185829}" type="slidenum">
              <a:rPr lang="en-US" smtClean="0"/>
              <a:t>10</a:t>
            </a:fld>
            <a:endParaRPr lang="en-US"/>
          </a:p>
        </p:txBody>
      </p:sp>
    </p:spTree>
    <p:extLst>
      <p:ext uri="{BB962C8B-B14F-4D97-AF65-F5344CB8AC3E}">
        <p14:creationId xmlns:p14="http://schemas.microsoft.com/office/powerpoint/2010/main" val="520327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the element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11</a:t>
            </a:fld>
            <a:endParaRPr lang="en-US"/>
          </a:p>
        </p:txBody>
      </p:sp>
    </p:spTree>
    <p:extLst>
      <p:ext uri="{BB962C8B-B14F-4D97-AF65-F5344CB8AC3E}">
        <p14:creationId xmlns:p14="http://schemas.microsoft.com/office/powerpoint/2010/main" val="38636249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element results summary table and graph are integral to HMS. Any time I have observed flow for an element the graph will show both observed and computed flow, and the table will provide goodness of fit metrics such Nash Sutcliffe Efficiency and Percent Bias.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Requirements: </a:t>
            </a:r>
          </a:p>
          <a:p>
            <a:pPr marL="0" indent="0">
              <a:buFont typeface="Arial" panose="020B0604020202020204" pitchFamily="34" charset="0"/>
              <a:buNone/>
            </a:pPr>
            <a:r>
              <a:rPr lang="en-US" dirty="0"/>
              <a:t>Must have observed flow at a location</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indent="0">
              <a:buFont typeface="Arial" panose="020B0604020202020204" pitchFamily="34" charset="0"/>
              <a:buNone/>
            </a:pPr>
            <a:r>
              <a:rPr lang="en-US" dirty="0"/>
              <a:t>Easy to access</a:t>
            </a:r>
          </a:p>
          <a:p>
            <a:pPr marL="0" indent="0">
              <a:buFont typeface="Arial" panose="020B0604020202020204" pitchFamily="34" charset="0"/>
              <a:buNone/>
            </a:pPr>
            <a:r>
              <a:rPr lang="en-US" b="1" dirty="0"/>
              <a:t>Automatically updates with each compute</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Cons:</a:t>
            </a:r>
          </a:p>
          <a:p>
            <a:pPr marL="0" indent="0">
              <a:buFont typeface="Arial" panose="020B0604020202020204" pitchFamily="34" charset="0"/>
              <a:buNone/>
            </a:pPr>
            <a:r>
              <a:rPr lang="en-US" b="1" dirty="0"/>
              <a:t>There is no ability to change the computation time interval for statistics. The statistics are computed at the simulation time interval. This causes discrepancies when the observed data is in a different interval than the computed results.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There is only a single point per view. The only way to view multiple points at one time is to open multiple results windows.</a:t>
            </a:r>
          </a:p>
        </p:txBody>
      </p:sp>
      <p:sp>
        <p:nvSpPr>
          <p:cNvPr id="4" name="Slide Number Placeholder 3"/>
          <p:cNvSpPr>
            <a:spLocks noGrp="1"/>
          </p:cNvSpPr>
          <p:nvPr>
            <p:ph type="sldNum" sz="quarter" idx="10"/>
          </p:nvPr>
        </p:nvSpPr>
        <p:spPr/>
        <p:txBody>
          <a:bodyPr/>
          <a:lstStyle/>
          <a:p>
            <a:fld id="{3B8BCE60-B746-4FC8-99D4-C7A66DA28C3D}" type="slidenum">
              <a:rPr lang="en-US" smtClean="0"/>
              <a:t>12</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calibration tool that I’ll demonstrate is the continuous calibration aid.</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13</a:t>
            </a:fld>
            <a:endParaRPr lang="en-US"/>
          </a:p>
        </p:txBody>
      </p:sp>
    </p:spTree>
    <p:extLst>
      <p:ext uri="{BB962C8B-B14F-4D97-AF65-F5344CB8AC3E}">
        <p14:creationId xmlns:p14="http://schemas.microsoft.com/office/powerpoint/2010/main" val="1245221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continuous calibration aid was built for a modeling project on the Columbia River where the calibration events were entire water years. For this case it was helpful to be able to quickly view a hydrograph based on monthly average flow. The simulation was also performed at a one day time step while the observed flow was often hourly. The continuous calibration aid allows us to select a statistics time interval that is different from the simulation time interval.</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Ability to change the computation time interval for statistics.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Ability to change the computation time window for statistics.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Rapidly performs cyclic analysis for continuous simulation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indent="0">
              <a:buFont typeface="Arial" panose="020B0604020202020204" pitchFamily="34" charset="0"/>
              <a:buNone/>
            </a:pPr>
            <a:r>
              <a:rPr lang="en-US" dirty="0"/>
              <a:t>Cons:</a:t>
            </a:r>
          </a:p>
          <a:p>
            <a:pPr marL="0" indent="0">
              <a:buFont typeface="Arial" panose="020B0604020202020204" pitchFamily="34" charset="0"/>
              <a:buNone/>
            </a:pPr>
            <a:r>
              <a:rPr lang="en-US" dirty="0"/>
              <a:t>Not a tight integration with HEC-HMS. The calibration is a stand-alone utility.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Single point. The only way to view multiple points at one time is to open multiple instances of the tool.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Must recompute with every HMS compute.</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14</a:t>
            </a:fld>
            <a:endParaRPr lang="en-US"/>
          </a:p>
        </p:txBody>
      </p:sp>
    </p:spTree>
    <p:extLst>
      <p:ext uri="{BB962C8B-B14F-4D97-AF65-F5344CB8AC3E}">
        <p14:creationId xmlns:p14="http://schemas.microsoft.com/office/powerpoint/2010/main" val="5620670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calibration tool that I’ll demonstrate is the statistics report.</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15</a:t>
            </a:fld>
            <a:endParaRPr lang="en-US"/>
          </a:p>
        </p:txBody>
      </p:sp>
    </p:spTree>
    <p:extLst>
      <p:ext uri="{BB962C8B-B14F-4D97-AF65-F5344CB8AC3E}">
        <p14:creationId xmlns:p14="http://schemas.microsoft.com/office/powerpoint/2010/main" val="30885325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Global Calibration Summary can be launched from the simulation results tree. Model elements must include observed flow for calibration metrics to be computed.</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You can view multiple calibration points in one consolidated view.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indent="0">
              <a:buFont typeface="Arial" panose="020B0604020202020204" pitchFamily="34" charset="0"/>
              <a:buNone/>
            </a:pPr>
            <a:r>
              <a:rPr lang="en-US" dirty="0"/>
              <a:t>Cons: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No ability to change the computation time interval for statistics. This causes discrepancies when the observed data is in a different interval than the computed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16</a:t>
            </a:fld>
            <a:endParaRPr lang="en-US"/>
          </a:p>
        </p:txBody>
      </p:sp>
    </p:spTree>
    <p:extLst>
      <p:ext uri="{BB962C8B-B14F-4D97-AF65-F5344CB8AC3E}">
        <p14:creationId xmlns:p14="http://schemas.microsoft.com/office/powerpoint/2010/main" val="245868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I’ll talk about spatial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17</a:t>
            </a:fld>
            <a:endParaRPr lang="en-US"/>
          </a:p>
        </p:txBody>
      </p:sp>
    </p:spTree>
    <p:extLst>
      <p:ext uri="{BB962C8B-B14F-4D97-AF65-F5344CB8AC3E}">
        <p14:creationId xmlns:p14="http://schemas.microsoft.com/office/powerpoint/2010/main" val="26781630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spatial feature of HEC-HMS can be used to visualize a spatial notion of model calibration. Subbasins are color coded based on their statistical performance at the nearest downstream gage. Calibration metrics include Nash Sutcliffe Efficiency, Coefficient of Determination, Percent Bias, and Root Mean Squared Standard Deviation Ratio. The bins and colors can be controlled by the user through the Raster Properties Editor.</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 of this approach is that it gives a spatial notion of calibration. Cons of this approach is that only one metric can be visualized at a time. This view can also be misleading given that comparisons of computed vs observed flow are made at point locations while this view projects that comparison spatially.</a:t>
            </a:r>
          </a:p>
        </p:txBody>
      </p:sp>
      <p:sp>
        <p:nvSpPr>
          <p:cNvPr id="4" name="Slide Number Placeholder 3"/>
          <p:cNvSpPr>
            <a:spLocks noGrp="1"/>
          </p:cNvSpPr>
          <p:nvPr>
            <p:ph type="sldNum" sz="quarter" idx="10"/>
          </p:nvPr>
        </p:nvSpPr>
        <p:spPr/>
        <p:txBody>
          <a:bodyPr/>
          <a:lstStyle/>
          <a:p>
            <a:fld id="{3B8BCE60-B746-4FC8-99D4-C7A66DA28C3D}" type="slidenum">
              <a:rPr lang="en-US" smtClean="0"/>
              <a:t>18</a:t>
            </a:fld>
            <a:endParaRPr lang="en-US"/>
          </a:p>
        </p:txBody>
      </p:sp>
    </p:spTree>
    <p:extLst>
      <p:ext uri="{BB962C8B-B14F-4D97-AF65-F5344CB8AC3E}">
        <p14:creationId xmlns:p14="http://schemas.microsoft.com/office/powerpoint/2010/main" val="2657237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presentation </a:t>
            </a:r>
            <a:r>
              <a:rPr lang="en-US"/>
              <a:t>on model calibration </a:t>
            </a:r>
            <a:r>
              <a:rPr lang="en-US" dirty="0"/>
              <a:t>aids. For more resources on HEC-HMS check out the HEC-HMS documentation website.</a:t>
            </a:r>
          </a:p>
        </p:txBody>
      </p:sp>
      <p:sp>
        <p:nvSpPr>
          <p:cNvPr id="4" name="Slide Number Placeholder 3"/>
          <p:cNvSpPr>
            <a:spLocks noGrp="1"/>
          </p:cNvSpPr>
          <p:nvPr>
            <p:ph type="sldNum" sz="quarter" idx="5"/>
          </p:nvPr>
        </p:nvSpPr>
        <p:spPr/>
        <p:txBody>
          <a:bodyPr/>
          <a:lstStyle/>
          <a:p>
            <a:fld id="{ED6B9AB6-991D-43DA-AC48-61697E185829}" type="slidenum">
              <a:rPr lang="en-US" smtClean="0"/>
              <a:t>19</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This is the basin map as configured in HEC-HMS. As you can see there are six calibration locations.</a:t>
            </a:r>
            <a:endParaRPr lang="en-US" baseline="0" dirty="0"/>
          </a:p>
          <a:p>
            <a:pPr marL="171450" indent="-171450">
              <a:buFont typeface="Arial" panose="020B0604020202020204" pitchFamily="34" charset="0"/>
              <a:buChar cha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This study weighed the competing interests of water supply in the Coyote Valley Dam reservoir (t) vs flood risk downstream (t, t). It was important that both volumes and peak flows were well represented by the model. </a:t>
            </a:r>
            <a:endParaRPr lang="en-US" b="0" baseline="0"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2</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and in this video I’m going to present some advanced calibration techniques that were used in a 60 year continuous simulation of the Russian River in California.</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20</a:t>
            </a:fld>
            <a:endParaRPr lang="en-US"/>
          </a:p>
        </p:txBody>
      </p:sp>
    </p:spTree>
    <p:extLst>
      <p:ext uri="{BB962C8B-B14F-4D97-AF65-F5344CB8AC3E}">
        <p14:creationId xmlns:p14="http://schemas.microsoft.com/office/powerpoint/2010/main" val="6375837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1848399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Calibration should always proceed from upstream to downstream. In this case we are starting with our most upstream subbasin, EF Russian 20. If we run our 60 year simulation, the result is a 60 year runoff hydrograph. (t) How do we calibrate a 60 year hydrograph? In this case we used runoff signatures to make graphical inspections easier </a:t>
            </a:r>
            <a:r>
              <a:rPr lang="en-US" b="0" baseline="0" dirty="0"/>
              <a:t>(t)</a:t>
            </a:r>
            <a:r>
              <a:rPr lang="en-US" b="0" dirty="0"/>
              <a:t>. </a:t>
            </a:r>
          </a:p>
          <a:p>
            <a:endParaRPr lang="en-US" b="1" dirty="0"/>
          </a:p>
          <a:p>
            <a:r>
              <a:rPr lang="en-US" b="0" dirty="0"/>
              <a:t>Runoff signatures are response patterns.</a:t>
            </a:r>
            <a:r>
              <a:rPr lang="en-US" b="0" baseline="0" dirty="0"/>
              <a:t> </a:t>
            </a:r>
            <a:r>
              <a:rPr lang="en-US" baseline="0" dirty="0"/>
              <a:t>Examples include:</a:t>
            </a:r>
          </a:p>
          <a:p>
            <a:r>
              <a:rPr lang="en-US" baseline="0" dirty="0"/>
              <a:t>Annual runoff</a:t>
            </a:r>
          </a:p>
          <a:p>
            <a:r>
              <a:rPr lang="en-US" baseline="0" dirty="0"/>
              <a:t>Seasonal runoff</a:t>
            </a:r>
          </a:p>
          <a:p>
            <a:r>
              <a:rPr lang="en-US" baseline="0" dirty="0"/>
              <a:t>A Flow duration curve</a:t>
            </a:r>
          </a:p>
          <a:p>
            <a:r>
              <a:rPr lang="en-US" baseline="0" dirty="0"/>
              <a:t>Low flow </a:t>
            </a:r>
            <a:r>
              <a:rPr lang="en-US" baseline="0" dirty="0" err="1"/>
              <a:t>flow</a:t>
            </a:r>
            <a:r>
              <a:rPr lang="en-US" baseline="0" dirty="0"/>
              <a:t> frequency</a:t>
            </a:r>
          </a:p>
          <a:p>
            <a:r>
              <a:rPr lang="en-US" baseline="0" dirty="0"/>
              <a:t>High flow </a:t>
            </a:r>
            <a:r>
              <a:rPr lang="en-US" baseline="0" dirty="0" err="1"/>
              <a:t>flow</a:t>
            </a:r>
            <a:r>
              <a:rPr lang="en-US" baseline="0" dirty="0"/>
              <a:t> frequency</a:t>
            </a:r>
          </a:p>
          <a:p>
            <a:r>
              <a:rPr lang="en-US" baseline="0" dirty="0"/>
              <a:t>Runoff hydrograph</a:t>
            </a:r>
          </a:p>
          <a:p>
            <a:endParaRPr lang="en-US" baseline="0" dirty="0"/>
          </a:p>
          <a:p>
            <a:r>
              <a:rPr lang="en-US" b="0" baseline="0" dirty="0"/>
              <a:t>Of these, the runoff hydrograph is the most familiar, but from the runoff hydrograph we can derive an annual maximum flow series and  a monthly volume distribution.</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3</a:t>
            </a:fld>
            <a:endParaRPr lang="en-US"/>
          </a:p>
        </p:txBody>
      </p:sp>
    </p:spTree>
    <p:extLst>
      <p:ext uri="{BB962C8B-B14F-4D97-AF65-F5344CB8AC3E}">
        <p14:creationId xmlns:p14="http://schemas.microsoft.com/office/powerpoint/2010/main" val="772620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Monthly volumes were important in this study for analyzing water supply.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calibration started</a:t>
            </a:r>
            <a:r>
              <a:rPr lang="en-US" sz="1200" kern="1200" baseline="0" dirty="0">
                <a:solidFill>
                  <a:schemeClr val="tx1"/>
                </a:solidFill>
                <a:effectLst/>
                <a:latin typeface="+mn-lt"/>
                <a:ea typeface="ＭＳ Ｐゴシック" charset="-128"/>
                <a:cs typeface="ＭＳ Ｐゴシック" charset="-128"/>
              </a:rPr>
              <a:t> with </a:t>
            </a:r>
            <a:r>
              <a:rPr lang="en-US" sz="1200" b="0" kern="1200" baseline="0" dirty="0">
                <a:solidFill>
                  <a:schemeClr val="tx1"/>
                </a:solidFill>
                <a:effectLst/>
                <a:latin typeface="+mn-lt"/>
                <a:ea typeface="ＭＳ Ｐゴシック" charset="-128"/>
                <a:cs typeface="ＭＳ Ｐゴシック" charset="-128"/>
              </a:rPr>
              <a:t>monthly volumes. </a:t>
            </a:r>
          </a:p>
          <a:p>
            <a:pPr marL="0" indent="0">
              <a:buFont typeface="Arial" panose="020B0604020202020204" pitchFamily="34" charset="0"/>
              <a:buNone/>
            </a:pPr>
            <a:endParaRPr lang="en-US" sz="1200" b="1"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If we were modeling a single water year, the calibration would focus on the </a:t>
            </a:r>
            <a:r>
              <a:rPr lang="en-US" sz="1200" b="0" kern="1200" dirty="0">
                <a:solidFill>
                  <a:schemeClr val="tx1"/>
                </a:solidFill>
                <a:effectLst/>
                <a:latin typeface="+mn-lt"/>
                <a:ea typeface="ＭＳ Ｐゴシック" charset="-128"/>
                <a:cs typeface="ＭＳ Ｐゴシック" charset="-128"/>
              </a:rPr>
              <a:t>timing of the first major runoff event of the year (t), then  the soil</a:t>
            </a:r>
            <a:r>
              <a:rPr lang="en-US" sz="1200" b="0" kern="1200" baseline="0" dirty="0">
                <a:solidFill>
                  <a:schemeClr val="tx1"/>
                </a:solidFill>
                <a:effectLst/>
                <a:latin typeface="+mn-lt"/>
                <a:ea typeface="ＭＳ Ｐゴシック" charset="-128"/>
                <a:cs typeface="ＭＳ Ｐゴシック" charset="-128"/>
              </a:rPr>
              <a:t> moisture state in between events during the wet season (t).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This is subject to the </a:t>
            </a:r>
            <a:r>
              <a:rPr lang="en-US" sz="1200" b="0" i="1" kern="1200" baseline="0" dirty="0">
                <a:solidFill>
                  <a:schemeClr val="tx1"/>
                </a:solidFill>
                <a:effectLst/>
                <a:latin typeface="+mn-lt"/>
                <a:ea typeface="ＭＳ Ｐゴシック" charset="-128"/>
                <a:cs typeface="ＭＳ Ｐゴシック" charset="-128"/>
              </a:rPr>
              <a:t>Crop Coefficient </a:t>
            </a:r>
            <a:r>
              <a:rPr lang="en-US" sz="1200" b="0" kern="1200" baseline="0" dirty="0">
                <a:solidFill>
                  <a:schemeClr val="tx1"/>
                </a:solidFill>
                <a:effectLst/>
                <a:latin typeface="+mn-lt"/>
                <a:ea typeface="ＭＳ Ｐゴシック" charset="-128"/>
                <a:cs typeface="ＭＳ Ｐゴシック" charset="-128"/>
              </a:rPr>
              <a:t>and </a:t>
            </a:r>
            <a:r>
              <a:rPr lang="en-US" sz="1200" b="0" i="0" kern="1200" baseline="0" dirty="0">
                <a:solidFill>
                  <a:schemeClr val="tx1"/>
                </a:solidFill>
                <a:effectLst/>
                <a:latin typeface="+mn-lt"/>
                <a:ea typeface="ＭＳ Ｐゴシック" charset="-128"/>
                <a:cs typeface="ＭＳ Ｐゴシック" charset="-128"/>
              </a:rPr>
              <a:t>soil storage parameters.</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0" kern="1200" baseline="0" dirty="0">
                <a:solidFill>
                  <a:schemeClr val="tx1"/>
                </a:solidFill>
                <a:effectLst/>
                <a:latin typeface="+mn-lt"/>
                <a:ea typeface="ＭＳ Ｐゴシック" charset="-128"/>
                <a:cs typeface="ＭＳ Ｐゴシック" charset="-128"/>
              </a:rPr>
              <a:t>For period of record </a:t>
            </a:r>
            <a:r>
              <a:rPr lang="en-US" sz="1200" kern="1200" baseline="0" dirty="0">
                <a:solidFill>
                  <a:schemeClr val="tx1"/>
                </a:solidFill>
                <a:effectLst/>
                <a:latin typeface="+mn-lt"/>
                <a:ea typeface="ＭＳ Ｐゴシック" charset="-128"/>
                <a:cs typeface="ＭＳ Ｐゴシック" charset="-128"/>
              </a:rPr>
              <a:t>the we adjusted these parameters while graphically inspecting (t) the monthly </a:t>
            </a:r>
            <a:r>
              <a:rPr lang="en-US" sz="1200" b="0" kern="1200" baseline="0" dirty="0">
                <a:solidFill>
                  <a:schemeClr val="tx1"/>
                </a:solidFill>
                <a:effectLst/>
                <a:latin typeface="+mn-lt"/>
                <a:ea typeface="ＭＳ Ｐゴシック" charset="-128"/>
                <a:cs typeface="ＭＳ Ｐゴシック" charset="-128"/>
              </a:rPr>
              <a:t>flow volumes</a:t>
            </a:r>
            <a:r>
              <a:rPr lang="en-US" sz="1200" kern="1200" baseline="0" dirty="0">
                <a:solidFill>
                  <a:schemeClr val="tx1"/>
                </a:solidFill>
                <a:effectLst/>
                <a:latin typeface="+mn-lt"/>
                <a:ea typeface="ＭＳ Ｐゴシック" charset="-128"/>
                <a:cs typeface="ＭＳ Ｐゴシック" charset="-128"/>
              </a:rPr>
              <a: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You can see monthly averages for computed vs observed time-series.</a:t>
            </a:r>
          </a:p>
        </p:txBody>
      </p:sp>
      <p:sp>
        <p:nvSpPr>
          <p:cNvPr id="4" name="Slide Number Placeholder 3"/>
          <p:cNvSpPr>
            <a:spLocks noGrp="1"/>
          </p:cNvSpPr>
          <p:nvPr>
            <p:ph type="sldNum" sz="quarter" idx="10"/>
          </p:nvPr>
        </p:nvSpPr>
        <p:spPr/>
        <p:txBody>
          <a:bodyPr/>
          <a:lstStyle/>
          <a:p>
            <a:fld id="{3B8BCE60-B746-4FC8-99D4-C7A66DA28C3D}" type="slidenum">
              <a:rPr lang="en-US" smtClean="0"/>
              <a:t>4</a:t>
            </a:fld>
            <a:endParaRPr lang="en-US"/>
          </a:p>
        </p:txBody>
      </p:sp>
    </p:spTree>
    <p:extLst>
      <p:ext uri="{BB962C8B-B14F-4D97-AF65-F5344CB8AC3E}">
        <p14:creationId xmlns:p14="http://schemas.microsoft.com/office/powerpoint/2010/main" val="45165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annual maximum flow-frequency curve was evaluated to characterize flood risk.</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If we were doing a</a:t>
            </a:r>
            <a:r>
              <a:rPr lang="en-US" sz="1200" b="0" kern="1200" dirty="0">
                <a:solidFill>
                  <a:schemeClr val="tx1"/>
                </a:solidFill>
                <a:effectLst/>
                <a:latin typeface="+mn-lt"/>
                <a:ea typeface="ＭＳ Ｐゴシック" charset="-128"/>
                <a:cs typeface="ＭＳ Ｐゴシック" charset="-128"/>
              </a:rPr>
              <a:t> single water year calibration, we would focus on individual hydrograph peaks (t).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baseline="0" dirty="0"/>
              <a:t>Peak flows are sensitive to </a:t>
            </a:r>
            <a:r>
              <a:rPr lang="en-US" b="0" i="0" baseline="0" dirty="0"/>
              <a:t>the infiltration rate in the soil loss model.</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baseline="0" dirty="0">
                <a:solidFill>
                  <a:schemeClr val="tx1"/>
                </a:solidFill>
                <a:effectLst/>
                <a:latin typeface="+mn-lt"/>
                <a:ea typeface="ＭＳ Ｐゴシック" charset="-128"/>
                <a:cs typeface="ＭＳ Ｐゴシック" charset="-128"/>
              </a:rPr>
              <a:t>For the period of record, we adjusted these parameters while graphically inspecting (t) the </a:t>
            </a:r>
            <a:r>
              <a:rPr lang="en-US" sz="1200" b="0" kern="1200" baseline="0" dirty="0">
                <a:solidFill>
                  <a:schemeClr val="tx1"/>
                </a:solidFill>
                <a:effectLst/>
                <a:latin typeface="+mn-lt"/>
                <a:ea typeface="ＭＳ Ｐゴシック" charset="-128"/>
                <a:cs typeface="ＭＳ Ｐゴシック" charset="-128"/>
              </a:rPr>
              <a:t>flow-frequency curve.</a:t>
            </a:r>
            <a:endParaRPr lang="en-US" b="0" baseline="0" dirty="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0" baseline="0" dirty="0"/>
              <a:t>The focus of calibration was overall correlation between computed and observed flow frow-frequency curves with </a:t>
            </a:r>
            <a:r>
              <a:rPr lang="en-US" b="0" i="0" baseline="0" dirty="0"/>
              <a:t>emphasis on low probability events (t) </a:t>
            </a:r>
            <a:r>
              <a:rPr lang="en-US" i="0" baseline="0" dirty="0"/>
              <a:t>since the study was focused on floods.</a:t>
            </a:r>
            <a:endParaRPr lang="en-US" i="1" baseline="0" dirty="0"/>
          </a:p>
        </p:txBody>
      </p:sp>
      <p:sp>
        <p:nvSpPr>
          <p:cNvPr id="4" name="Slide Number Placeholder 3"/>
          <p:cNvSpPr>
            <a:spLocks noGrp="1"/>
          </p:cNvSpPr>
          <p:nvPr>
            <p:ph type="sldNum" sz="quarter" idx="10"/>
          </p:nvPr>
        </p:nvSpPr>
        <p:spPr/>
        <p:txBody>
          <a:bodyPr/>
          <a:lstStyle/>
          <a:p>
            <a:fld id="{3B8BCE60-B746-4FC8-99D4-C7A66DA28C3D}" type="slidenum">
              <a:rPr lang="en-US" smtClean="0"/>
              <a:t>5</a:t>
            </a:fld>
            <a:endParaRPr lang="en-US"/>
          </a:p>
        </p:txBody>
      </p:sp>
    </p:spTree>
    <p:extLst>
      <p:ext uri="{BB962C8B-B14F-4D97-AF65-F5344CB8AC3E}">
        <p14:creationId xmlns:p14="http://schemas.microsoft.com/office/powerpoint/2010/main" val="3241057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0" baseline="0" dirty="0"/>
              <a:t>Finally we zoomed in on the runoff hydrograph to calibrate the recession limb of hydrographs (t) and baseflow recession curves.  All of the baseflow methods in HEC-HMS require a graphical fit to calibrate coefficients.</a:t>
            </a:r>
            <a:endParaRPr lang="en-US" sz="1200" kern="1200" dirty="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3B8BCE60-B746-4FC8-99D4-C7A66DA28C3D}" type="slidenum">
              <a:rPr lang="en-US" smtClean="0"/>
              <a:t>6</a:t>
            </a:fld>
            <a:endParaRPr lang="en-US"/>
          </a:p>
        </p:txBody>
      </p:sp>
    </p:spTree>
    <p:extLst>
      <p:ext uri="{BB962C8B-B14F-4D97-AF65-F5344CB8AC3E}">
        <p14:creationId xmlns:p14="http://schemas.microsoft.com/office/powerpoint/2010/main" val="1578688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The calibration </a:t>
            </a:r>
            <a:r>
              <a:rPr lang="en-US" b="0" baseline="0" dirty="0"/>
              <a:t>proceeded from upstream to downstream. For each calibration location the monthly volume, annual maximum flow, and runoff hydrograph calibrations were performed. The model was considered calibrated once the calibration at the final modeling location was complete. </a:t>
            </a:r>
          </a:p>
        </p:txBody>
      </p:sp>
      <p:sp>
        <p:nvSpPr>
          <p:cNvPr id="4" name="Slide Number Placeholder 3"/>
          <p:cNvSpPr>
            <a:spLocks noGrp="1"/>
          </p:cNvSpPr>
          <p:nvPr>
            <p:ph type="sldNum" sz="quarter" idx="10"/>
          </p:nvPr>
        </p:nvSpPr>
        <p:spPr/>
        <p:txBody>
          <a:bodyPr/>
          <a:lstStyle/>
          <a:p>
            <a:fld id="{3B8BCE60-B746-4FC8-99D4-C7A66DA28C3D}" type="slidenum">
              <a:rPr lang="en-US" smtClean="0"/>
              <a:t>7</a:t>
            </a:fld>
            <a:endParaRPr lang="en-US"/>
          </a:p>
        </p:txBody>
      </p:sp>
    </p:spTree>
    <p:extLst>
      <p:ext uri="{BB962C8B-B14F-4D97-AF65-F5344CB8AC3E}">
        <p14:creationId xmlns:p14="http://schemas.microsoft.com/office/powerpoint/2010/main" val="1379645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We used summary statistics to throughout the calibration process to quantify model performance. </a:t>
            </a:r>
            <a:r>
              <a:rPr lang="en-US" dirty="0"/>
              <a:t>The</a:t>
            </a:r>
            <a:r>
              <a:rPr lang="en-US" baseline="0" dirty="0"/>
              <a:t> calibrated model performed </a:t>
            </a:r>
            <a:r>
              <a:rPr lang="en-US" b="0" baseline="0" dirty="0"/>
              <a:t>“Very Good” for all statistics, at all locations, based on the ranges defined.</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8</a:t>
            </a:fld>
            <a:endParaRPr lang="en-US"/>
          </a:p>
        </p:txBody>
      </p:sp>
    </p:spTree>
    <p:extLst>
      <p:ext uri="{BB962C8B-B14F-4D97-AF65-F5344CB8AC3E}">
        <p14:creationId xmlns:p14="http://schemas.microsoft.com/office/powerpoint/2010/main" val="2286413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with the Hydrologic Engineering Center. In this video I’m going to demonstrate some tools that can help with model calibration.</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9</a:t>
            </a:fld>
            <a:endParaRPr lang="en-US"/>
          </a:p>
        </p:txBody>
      </p:sp>
    </p:spTree>
    <p:extLst>
      <p:ext uri="{BB962C8B-B14F-4D97-AF65-F5344CB8AC3E}">
        <p14:creationId xmlns:p14="http://schemas.microsoft.com/office/powerpoint/2010/main" val="2412437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2F57-AE3A-4DA1-B4F0-CEC010C08F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3E6356-D90E-407B-93EF-12894E172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A601B-D32C-4FCB-8BCB-DA31388EDBBD}"/>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5" name="Footer Placeholder 4">
            <a:extLst>
              <a:ext uri="{FF2B5EF4-FFF2-40B4-BE49-F238E27FC236}">
                <a16:creationId xmlns:a16="http://schemas.microsoft.com/office/drawing/2014/main" id="{A1CD47E5-4F2E-4B3F-8355-92EBF1035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A2393-3F8A-4846-BB49-E71BCB00B552}"/>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5731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2B81D-C8AB-4940-B0E6-FC25B02E7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B96AA1-575F-4A87-8C97-515E150F8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216E-3C41-4EAA-8176-3FEEDB92BCEC}"/>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5" name="Footer Placeholder 4">
            <a:extLst>
              <a:ext uri="{FF2B5EF4-FFF2-40B4-BE49-F238E27FC236}">
                <a16:creationId xmlns:a16="http://schemas.microsoft.com/office/drawing/2014/main" id="{F4630CAB-72B4-4839-933A-CB2C933AB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5318C-CE12-4194-A4C6-331D1B42A3E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9718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FCBB8-C23A-4731-A6BC-770287182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3BDCA1-EC88-4A81-A441-9514AB3B7B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6361DB-A9A2-4F1C-9D10-739EC8986538}"/>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5" name="Footer Placeholder 4">
            <a:extLst>
              <a:ext uri="{FF2B5EF4-FFF2-40B4-BE49-F238E27FC236}">
                <a16:creationId xmlns:a16="http://schemas.microsoft.com/office/drawing/2014/main" id="{0B5212C4-8B3B-4B60-9E0C-FCA958AFA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5A37D-7B92-4E8B-9C51-376F94F0E278}"/>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15732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3716855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064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ED34-7EA2-4CAC-9BCB-1F12AEA03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D222-8725-4F9C-9EE8-4707A97A7B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D32B7A-3C5B-4B7D-B323-389EE2210F1B}"/>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5" name="Footer Placeholder 4">
            <a:extLst>
              <a:ext uri="{FF2B5EF4-FFF2-40B4-BE49-F238E27FC236}">
                <a16:creationId xmlns:a16="http://schemas.microsoft.com/office/drawing/2014/main" id="{E4E81F58-2FEB-41EA-834A-099CE69AF4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6F020-7ABB-4B6D-A9A9-DC1D31FC8C1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352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8A8D-0BC8-4041-8E42-080EE051A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A0FA1-8ED5-49DD-8144-ADDD6B1750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37F457-D487-48AB-8306-1B0182F94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D0304-AC8F-4914-98E0-3E95B3FC9D91}"/>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6" name="Footer Placeholder 5">
            <a:extLst>
              <a:ext uri="{FF2B5EF4-FFF2-40B4-BE49-F238E27FC236}">
                <a16:creationId xmlns:a16="http://schemas.microsoft.com/office/drawing/2014/main" id="{AEBD17D8-10F8-4FB9-AC51-C28289907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F639AB-0309-4547-9F42-AC01687DBD89}"/>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355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E9F-F7BC-4A19-885E-5489FFF81C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CDEEC1-8077-48D9-B428-B06467439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CF9CF6-2889-46BE-B2D4-753B139FF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0C3A2-D745-4AE0-AC68-C791598DE3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F3E93F-A0D2-46AC-9985-EB701CB95B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C4FAA7-CF09-44B5-9D52-64A30A8BA787}"/>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8" name="Footer Placeholder 7">
            <a:extLst>
              <a:ext uri="{FF2B5EF4-FFF2-40B4-BE49-F238E27FC236}">
                <a16:creationId xmlns:a16="http://schemas.microsoft.com/office/drawing/2014/main" id="{D057A6D2-5AC0-4377-8316-195243B8C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AD50DE-EF24-42D9-9619-F75A4D1E5E6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8583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5636-4208-4AB4-BEE4-C029B5580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56C359-6FFF-4868-8538-9977DCD738E5}"/>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4" name="Footer Placeholder 3">
            <a:extLst>
              <a:ext uri="{FF2B5EF4-FFF2-40B4-BE49-F238E27FC236}">
                <a16:creationId xmlns:a16="http://schemas.microsoft.com/office/drawing/2014/main" id="{D658DCF6-601A-47B7-A8D0-77687459A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90FC1C-FA0E-4F77-952A-497B7AECCC66}"/>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5788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3EED1-BE4C-41CC-869F-9948F544186D}"/>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3" name="Footer Placeholder 2">
            <a:extLst>
              <a:ext uri="{FF2B5EF4-FFF2-40B4-BE49-F238E27FC236}">
                <a16:creationId xmlns:a16="http://schemas.microsoft.com/office/drawing/2014/main" id="{8A08E420-EBE2-4902-AC39-9F1B7BE01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09ADF4-EF1B-416E-8E54-26AB71483DCE}"/>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5699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070E-52CD-4C1B-85C6-6CB5F41AA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91636C-FD37-4D82-8790-A8DC046BC6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8015F5-49BA-4D72-9DEA-23D7C3DA3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96FBB-C220-4B46-B18C-D5937EBCC831}"/>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6" name="Footer Placeholder 5">
            <a:extLst>
              <a:ext uri="{FF2B5EF4-FFF2-40B4-BE49-F238E27FC236}">
                <a16:creationId xmlns:a16="http://schemas.microsoft.com/office/drawing/2014/main" id="{CA0A3651-E9CA-468D-9CD2-902B6EF79B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95795-275E-4EE4-80A7-650ADE357A6F}"/>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7672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11/6/2023</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44012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D5417-F60B-449C-BE7F-10CB91A134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119DC4-0595-415C-BFE6-DB4F75FD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15DA0-92AB-4C1F-9078-24FF52CCA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3891EBE6-704A-4BE2-A395-A2F41D395123}" type="datetimeFigureOut">
              <a:rPr lang="en-US" smtClean="0"/>
              <a:pPr/>
              <a:t>11/6/2023</a:t>
            </a:fld>
            <a:endParaRPr lang="en-US"/>
          </a:p>
        </p:txBody>
      </p:sp>
      <p:sp>
        <p:nvSpPr>
          <p:cNvPr id="5" name="Footer Placeholder 4">
            <a:extLst>
              <a:ext uri="{FF2B5EF4-FFF2-40B4-BE49-F238E27FC236}">
                <a16:creationId xmlns:a16="http://schemas.microsoft.com/office/drawing/2014/main" id="{7798DAEC-AE61-4D3D-965A-8B75A7D0B4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1DFC6AC3-C3BF-40C0-AFFF-4782FD977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59081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20.png"/><Relationship Id="rId18" Type="http://schemas.openxmlformats.org/officeDocument/2006/relationships/image" Target="../media/image25.png"/><Relationship Id="rId3" Type="http://schemas.openxmlformats.org/officeDocument/2006/relationships/image" Target="../media/image11.png"/><Relationship Id="rId21" Type="http://schemas.openxmlformats.org/officeDocument/2006/relationships/image" Target="../media/image28.png"/><Relationship Id="rId7" Type="http://schemas.openxmlformats.org/officeDocument/2006/relationships/image" Target="../media/image15.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notesSlide" Target="../notesSlides/notesSlide7.xml"/><Relationship Id="rId16" Type="http://schemas.openxmlformats.org/officeDocument/2006/relationships/image" Target="../media/image23.png"/><Relationship Id="rId20"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8.png"/><Relationship Id="rId5" Type="http://schemas.openxmlformats.org/officeDocument/2006/relationships/image" Target="../media/image13.png"/><Relationship Id="rId15" Type="http://schemas.openxmlformats.org/officeDocument/2006/relationships/image" Target="../media/image22.png"/><Relationship Id="rId23" Type="http://schemas.openxmlformats.org/officeDocument/2006/relationships/image" Target="../media/image30.png"/><Relationship Id="rId10" Type="http://schemas.openxmlformats.org/officeDocument/2006/relationships/image" Target="../media/image17.png"/><Relationship Id="rId19" Type="http://schemas.openxmlformats.org/officeDocument/2006/relationships/image" Target="../media/image26.png"/><Relationship Id="rId4" Type="http://schemas.openxmlformats.org/officeDocument/2006/relationships/image" Target="../media/image12.png"/><Relationship Id="rId9" Type="http://schemas.openxmlformats.org/officeDocument/2006/relationships/image" Target="../media/image16.png"/><Relationship Id="rId14" Type="http://schemas.openxmlformats.org/officeDocument/2006/relationships/image" Target="../media/image21.png"/><Relationship Id="rId22" Type="http://schemas.openxmlformats.org/officeDocument/2006/relationships/image" Target="../media/image2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Advanced 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762484"/>
            <a:ext cx="9144000" cy="1655762"/>
          </a:xfrm>
        </p:spPr>
        <p:txBody>
          <a:bodyPr>
            <a:normAutofit lnSpcReduction="10000"/>
          </a:bodyPr>
          <a:lstStyle/>
          <a:p>
            <a:r>
              <a:rPr lang="en-US" dirty="0"/>
              <a:t>Hydrologic Modeling with HEC-HMS</a:t>
            </a:r>
          </a:p>
          <a:p>
            <a:endParaRPr lang="en-US" dirty="0"/>
          </a:p>
          <a:p>
            <a:r>
              <a:rPr lang="en-US" dirty="0"/>
              <a:t>Slides by:</a:t>
            </a:r>
          </a:p>
          <a:p>
            <a:r>
              <a:rPr lang="en-US" dirty="0"/>
              <a:t>Thomas Brauer (HEC)</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83425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dirty="0"/>
              <a:t>Global Calibration Summary</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10</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2081624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sz="2800" b="1"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dirty="0"/>
              <a:t>Global Calibration Summary</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11</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1222276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120CF6A-6535-49F4-8A78-439475A54763}"/>
              </a:ext>
            </a:extLst>
          </p:cNvPr>
          <p:cNvPicPr>
            <a:picLocks noChangeAspect="1"/>
          </p:cNvPicPr>
          <p:nvPr/>
        </p:nvPicPr>
        <p:blipFill>
          <a:blip r:embed="rId3"/>
          <a:stretch>
            <a:fillRect/>
          </a:stretch>
        </p:blipFill>
        <p:spPr>
          <a:xfrm>
            <a:off x="5488545" y="3675786"/>
            <a:ext cx="3504983" cy="2948731"/>
          </a:xfrm>
          <a:prstGeom prst="rect">
            <a:avLst/>
          </a:prstGeom>
        </p:spPr>
      </p:pic>
      <p:pic>
        <p:nvPicPr>
          <p:cNvPr id="11" name="Picture 10">
            <a:extLst>
              <a:ext uri="{FF2B5EF4-FFF2-40B4-BE49-F238E27FC236}">
                <a16:creationId xmlns:a16="http://schemas.microsoft.com/office/drawing/2014/main" id="{B71CF14A-B323-43CA-918F-468F1366C6A0}"/>
              </a:ext>
            </a:extLst>
          </p:cNvPr>
          <p:cNvPicPr>
            <a:picLocks noChangeAspect="1"/>
          </p:cNvPicPr>
          <p:nvPr/>
        </p:nvPicPr>
        <p:blipFill>
          <a:blip r:embed="rId4"/>
          <a:stretch>
            <a:fillRect/>
          </a:stretch>
        </p:blipFill>
        <p:spPr>
          <a:xfrm>
            <a:off x="5488544" y="1248609"/>
            <a:ext cx="4012666" cy="2328245"/>
          </a:xfrm>
          <a:prstGeom prst="rect">
            <a:avLst/>
          </a:prstGeom>
        </p:spPr>
      </p:pic>
      <p:pic>
        <p:nvPicPr>
          <p:cNvPr id="13" name="Picture 12">
            <a:extLst>
              <a:ext uri="{FF2B5EF4-FFF2-40B4-BE49-F238E27FC236}">
                <a16:creationId xmlns:a16="http://schemas.microsoft.com/office/drawing/2014/main" id="{9E239F04-B346-4FE7-A76F-940A095C8103}"/>
              </a:ext>
            </a:extLst>
          </p:cNvPr>
          <p:cNvPicPr>
            <a:picLocks noChangeAspect="1"/>
          </p:cNvPicPr>
          <p:nvPr/>
        </p:nvPicPr>
        <p:blipFill>
          <a:blip r:embed="rId5"/>
          <a:stretch>
            <a:fillRect/>
          </a:stretch>
        </p:blipFill>
        <p:spPr>
          <a:xfrm>
            <a:off x="2244433" y="1248609"/>
            <a:ext cx="3174993" cy="3110095"/>
          </a:xfrm>
          <a:prstGeom prst="rect">
            <a:avLst/>
          </a:prstGeom>
        </p:spPr>
      </p:pic>
      <p:sp>
        <p:nvSpPr>
          <p:cNvPr id="10" name="Title 4">
            <a:extLst>
              <a:ext uri="{FF2B5EF4-FFF2-40B4-BE49-F238E27FC236}">
                <a16:creationId xmlns:a16="http://schemas.microsoft.com/office/drawing/2014/main" id="{891EC8B7-C9E2-4ACA-9203-3F012DD43785}"/>
              </a:ext>
            </a:extLst>
          </p:cNvPr>
          <p:cNvSpPr>
            <a:spLocks noGrp="1"/>
          </p:cNvSpPr>
          <p:nvPr>
            <p:ph type="title"/>
          </p:nvPr>
        </p:nvSpPr>
        <p:spPr>
          <a:xfrm>
            <a:off x="406400" y="274638"/>
            <a:ext cx="11176000" cy="806451"/>
          </a:xfrm>
        </p:spPr>
        <p:txBody>
          <a:bodyPr/>
          <a:lstStyle/>
          <a:p>
            <a:r>
              <a:rPr lang="en-US" i="1" dirty="0">
                <a:latin typeface="+mj-lt"/>
              </a:rPr>
              <a:t>Element Results</a:t>
            </a:r>
          </a:p>
        </p:txBody>
      </p:sp>
    </p:spTree>
    <p:extLst>
      <p:ext uri="{BB962C8B-B14F-4D97-AF65-F5344CB8AC3E}">
        <p14:creationId xmlns:p14="http://schemas.microsoft.com/office/powerpoint/2010/main" val="3458408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sz="2800" b="1" dirty="0"/>
              <a:t>Continuous Calibration Aid</a:t>
            </a:r>
          </a:p>
          <a:p>
            <a:pPr marL="457200" indent="-457200">
              <a:buFont typeface="+mj-lt"/>
              <a:buAutoNum type="arabicPeriod"/>
            </a:pPr>
            <a:r>
              <a:rPr lang="en-US" dirty="0"/>
              <a:t>Global Calibration Summary</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13</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3854135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C31E530-B657-4729-B958-D5F5CF08FA96}"/>
              </a:ext>
            </a:extLst>
          </p:cNvPr>
          <p:cNvSpPr>
            <a:spLocks noGrp="1"/>
          </p:cNvSpPr>
          <p:nvPr>
            <p:ph type="sldNum" sz="quarter" idx="10"/>
          </p:nvPr>
        </p:nvSpPr>
        <p:spPr/>
        <p:txBody>
          <a:bodyPr/>
          <a:lstStyle/>
          <a:p>
            <a:pPr>
              <a:defRPr/>
            </a:pPr>
            <a:fld id="{764E6CBC-CC34-4D2A-AB21-DF8FF613C755}" type="slidenum">
              <a:rPr lang="en-US" smtClean="0"/>
              <a:pPr>
                <a:defRPr/>
              </a:pPr>
              <a:t>14</a:t>
            </a:fld>
            <a:endParaRPr lang="en-US"/>
          </a:p>
        </p:txBody>
      </p:sp>
      <p:pic>
        <p:nvPicPr>
          <p:cNvPr id="6" name="Picture 5">
            <a:extLst>
              <a:ext uri="{FF2B5EF4-FFF2-40B4-BE49-F238E27FC236}">
                <a16:creationId xmlns:a16="http://schemas.microsoft.com/office/drawing/2014/main" id="{12258726-FEF9-487D-84B5-63A10517EBBC}"/>
              </a:ext>
            </a:extLst>
          </p:cNvPr>
          <p:cNvPicPr>
            <a:picLocks noChangeAspect="1"/>
          </p:cNvPicPr>
          <p:nvPr/>
        </p:nvPicPr>
        <p:blipFill>
          <a:blip r:embed="rId3"/>
          <a:stretch>
            <a:fillRect/>
          </a:stretch>
        </p:blipFill>
        <p:spPr>
          <a:xfrm>
            <a:off x="3790290" y="1417657"/>
            <a:ext cx="4611420" cy="4483680"/>
          </a:xfrm>
          <a:prstGeom prst="rect">
            <a:avLst/>
          </a:prstGeom>
        </p:spPr>
      </p:pic>
      <p:pic>
        <p:nvPicPr>
          <p:cNvPr id="10" name="Picture 9">
            <a:extLst>
              <a:ext uri="{FF2B5EF4-FFF2-40B4-BE49-F238E27FC236}">
                <a16:creationId xmlns:a16="http://schemas.microsoft.com/office/drawing/2014/main" id="{2AA467CE-4E38-47F1-97DF-C6B09A0F6D81}"/>
              </a:ext>
            </a:extLst>
          </p:cNvPr>
          <p:cNvPicPr>
            <a:picLocks noChangeAspect="1"/>
          </p:cNvPicPr>
          <p:nvPr/>
        </p:nvPicPr>
        <p:blipFill>
          <a:blip r:embed="rId4"/>
          <a:stretch>
            <a:fillRect/>
          </a:stretch>
        </p:blipFill>
        <p:spPr>
          <a:xfrm>
            <a:off x="3790290" y="1417657"/>
            <a:ext cx="4611420" cy="4483680"/>
          </a:xfrm>
          <a:prstGeom prst="rect">
            <a:avLst/>
          </a:prstGeom>
        </p:spPr>
      </p:pic>
      <p:pic>
        <p:nvPicPr>
          <p:cNvPr id="8" name="Picture 7">
            <a:extLst>
              <a:ext uri="{FF2B5EF4-FFF2-40B4-BE49-F238E27FC236}">
                <a16:creationId xmlns:a16="http://schemas.microsoft.com/office/drawing/2014/main" id="{9173A921-956D-42C6-B02F-92CFD489A6FD}"/>
              </a:ext>
            </a:extLst>
          </p:cNvPr>
          <p:cNvPicPr>
            <a:picLocks noChangeAspect="1"/>
          </p:cNvPicPr>
          <p:nvPr/>
        </p:nvPicPr>
        <p:blipFill>
          <a:blip r:embed="rId5"/>
          <a:stretch>
            <a:fillRect/>
          </a:stretch>
        </p:blipFill>
        <p:spPr>
          <a:xfrm>
            <a:off x="3790290" y="1417658"/>
            <a:ext cx="4611420" cy="4483680"/>
          </a:xfrm>
          <a:prstGeom prst="rect">
            <a:avLst/>
          </a:prstGeom>
        </p:spPr>
      </p:pic>
      <p:sp>
        <p:nvSpPr>
          <p:cNvPr id="9" name="Title 4">
            <a:extLst>
              <a:ext uri="{FF2B5EF4-FFF2-40B4-BE49-F238E27FC236}">
                <a16:creationId xmlns:a16="http://schemas.microsoft.com/office/drawing/2014/main" id="{E0E56622-6F24-4787-8DE0-7176B3495F4D}"/>
              </a:ext>
            </a:extLst>
          </p:cNvPr>
          <p:cNvSpPr>
            <a:spLocks noGrp="1"/>
          </p:cNvSpPr>
          <p:nvPr>
            <p:ph type="title"/>
          </p:nvPr>
        </p:nvSpPr>
        <p:spPr>
          <a:xfrm>
            <a:off x="406400" y="274638"/>
            <a:ext cx="11176000" cy="806451"/>
          </a:xfrm>
        </p:spPr>
        <p:txBody>
          <a:bodyPr/>
          <a:lstStyle/>
          <a:p>
            <a:r>
              <a:rPr lang="en-US" i="1" dirty="0">
                <a:latin typeface="+mj-lt"/>
              </a:rPr>
              <a:t>Continuous Calibration Aid</a:t>
            </a:r>
          </a:p>
        </p:txBody>
      </p:sp>
    </p:spTree>
    <p:extLst>
      <p:ext uri="{BB962C8B-B14F-4D97-AF65-F5344CB8AC3E}">
        <p14:creationId xmlns:p14="http://schemas.microsoft.com/office/powerpoint/2010/main" val="38633972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sz="2800" b="1" dirty="0"/>
              <a:t>Global Calibration Summary</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15</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2481210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11F0D0-6DBE-4F7E-8209-07E05D45341A}"/>
              </a:ext>
            </a:extLst>
          </p:cNvPr>
          <p:cNvSpPr>
            <a:spLocks noGrp="1"/>
          </p:cNvSpPr>
          <p:nvPr>
            <p:ph type="sldNum" sz="quarter" idx="10"/>
          </p:nvPr>
        </p:nvSpPr>
        <p:spPr/>
        <p:txBody>
          <a:bodyPr/>
          <a:lstStyle/>
          <a:p>
            <a:pPr>
              <a:defRPr/>
            </a:pPr>
            <a:fld id="{764E6CBC-CC34-4D2A-AB21-DF8FF613C755}" type="slidenum">
              <a:rPr lang="en-US" smtClean="0"/>
              <a:pPr>
                <a:defRPr/>
              </a:pPr>
              <a:t>16</a:t>
            </a:fld>
            <a:endParaRPr lang="en-US"/>
          </a:p>
        </p:txBody>
      </p:sp>
      <p:pic>
        <p:nvPicPr>
          <p:cNvPr id="8" name="Content Placeholder 7" descr="A screenshot of a cell phone&#10;&#10;Description automatically generated">
            <a:extLst>
              <a:ext uri="{FF2B5EF4-FFF2-40B4-BE49-F238E27FC236}">
                <a16:creationId xmlns:a16="http://schemas.microsoft.com/office/drawing/2014/main" id="{E7AF7AB7-6C81-46B8-B38F-3DEB7E6FBE4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39761" y="1283923"/>
            <a:ext cx="7312478" cy="4500877"/>
          </a:xfrm>
        </p:spPr>
      </p:pic>
      <p:sp>
        <p:nvSpPr>
          <p:cNvPr id="7" name="Title 4">
            <a:extLst>
              <a:ext uri="{FF2B5EF4-FFF2-40B4-BE49-F238E27FC236}">
                <a16:creationId xmlns:a16="http://schemas.microsoft.com/office/drawing/2014/main" id="{F547A815-75A3-45AC-A699-DA10AAE8C062}"/>
              </a:ext>
            </a:extLst>
          </p:cNvPr>
          <p:cNvSpPr>
            <a:spLocks noGrp="1"/>
          </p:cNvSpPr>
          <p:nvPr>
            <p:ph type="title"/>
          </p:nvPr>
        </p:nvSpPr>
        <p:spPr>
          <a:xfrm>
            <a:off x="406400" y="274638"/>
            <a:ext cx="11176000" cy="806451"/>
          </a:xfrm>
        </p:spPr>
        <p:txBody>
          <a:bodyPr/>
          <a:lstStyle/>
          <a:p>
            <a:r>
              <a:rPr lang="en-US" i="1" dirty="0">
                <a:latin typeface="+mj-lt"/>
              </a:rPr>
              <a:t>Global Calibration Summary</a:t>
            </a:r>
          </a:p>
        </p:txBody>
      </p:sp>
    </p:spTree>
    <p:extLst>
      <p:ext uri="{BB962C8B-B14F-4D97-AF65-F5344CB8AC3E}">
        <p14:creationId xmlns:p14="http://schemas.microsoft.com/office/powerpoint/2010/main" val="227177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dirty="0"/>
              <a:t>Statistics Report</a:t>
            </a:r>
          </a:p>
          <a:p>
            <a:pPr marL="457200" indent="-457200">
              <a:buFont typeface="+mj-lt"/>
              <a:buAutoNum type="arabicPeriod"/>
            </a:pPr>
            <a:r>
              <a:rPr lang="en-US" sz="2800" b="1" dirty="0"/>
              <a:t>Spatial Results</a:t>
            </a:r>
          </a:p>
          <a:p>
            <a:pPr marL="457200" indent="-457200">
              <a:buFont typeface="+mj-lt"/>
              <a:buAutoNum type="arabicPeriod"/>
            </a:pPr>
            <a:endParaRPr lang="en-US" sz="2800" b="1" dirty="0"/>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17</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345152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Spatial Results</a:t>
            </a:r>
          </a:p>
        </p:txBody>
      </p:sp>
      <p:pic>
        <p:nvPicPr>
          <p:cNvPr id="5" name="Content Placeholder 4" descr="A close up of a map&#10;&#10;Description automatically generated">
            <a:extLst>
              <a:ext uri="{FF2B5EF4-FFF2-40B4-BE49-F238E27FC236}">
                <a16:creationId xmlns:a16="http://schemas.microsoft.com/office/drawing/2014/main" id="{4758F4CC-7D44-4DB8-B37A-DF082775CE3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65898" y="1225550"/>
            <a:ext cx="5460204" cy="4934544"/>
          </a:xfrm>
        </p:spPr>
      </p:pic>
    </p:spTree>
    <p:extLst>
      <p:ext uri="{BB962C8B-B14F-4D97-AF65-F5344CB8AC3E}">
        <p14:creationId xmlns:p14="http://schemas.microsoft.com/office/powerpoint/2010/main" val="4236620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r>
              <a:rPr lang="en-US" i="1" dirty="0">
                <a:latin typeface="+mj-lt"/>
              </a:rPr>
              <a:t>For More…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19</a:t>
            </a:fld>
            <a:endParaRPr lang="en-US" sz="1000" dirty="0">
              <a:solidFill>
                <a:srgbClr val="000000">
                  <a:lumMod val="50000"/>
                  <a:lumOff val="50000"/>
                </a:srgbClr>
              </a:solidFill>
              <a:latin typeface="Arial" charset="0"/>
            </a:endParaRPr>
          </a:p>
        </p:txBody>
      </p:sp>
      <p:pic>
        <p:nvPicPr>
          <p:cNvPr id="8" name="Picture 7">
            <a:extLst>
              <a:ext uri="{FF2B5EF4-FFF2-40B4-BE49-F238E27FC236}">
                <a16:creationId xmlns:a16="http://schemas.microsoft.com/office/drawing/2014/main" id="{F5C39B09-5097-4884-A577-2BADBC8CC7BA}"/>
              </a:ext>
            </a:extLst>
          </p:cNvPr>
          <p:cNvPicPr>
            <a:picLocks noChangeAspect="1"/>
          </p:cNvPicPr>
          <p:nvPr/>
        </p:nvPicPr>
        <p:blipFill>
          <a:blip r:embed="rId3"/>
          <a:stretch>
            <a:fillRect/>
          </a:stretch>
        </p:blipFill>
        <p:spPr>
          <a:xfrm>
            <a:off x="2971402" y="1175603"/>
            <a:ext cx="6096797" cy="5024260"/>
          </a:xfrm>
          <a:prstGeom prst="rect">
            <a:avLst/>
          </a:prstGeom>
        </p:spPr>
      </p:pic>
    </p:spTree>
    <p:extLst>
      <p:ext uri="{BB962C8B-B14F-4D97-AF65-F5344CB8AC3E}">
        <p14:creationId xmlns:p14="http://schemas.microsoft.com/office/powerpoint/2010/main" val="1891599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Calibri Light" panose="020F0302020204030204" pitchFamily="34" charset="0"/>
                <a:cs typeface="Calibri Light" panose="020F0302020204030204" pitchFamily="34" charset="0"/>
              </a:rPr>
              <a:t>Russian River 60 </a:t>
            </a:r>
            <a:r>
              <a:rPr lang="en-US" i="1" dirty="0" err="1">
                <a:latin typeface="Calibri Light" panose="020F0302020204030204" pitchFamily="34" charset="0"/>
                <a:cs typeface="Calibri Light" panose="020F0302020204030204" pitchFamily="34" charset="0"/>
              </a:rPr>
              <a:t>Yr</a:t>
            </a:r>
            <a:r>
              <a:rPr lang="en-US" i="1" dirty="0">
                <a:latin typeface="Calibri Light" panose="020F0302020204030204" pitchFamily="34" charset="0"/>
                <a:cs typeface="Calibri Light" panose="020F0302020204030204" pitchFamily="34" charset="0"/>
              </a:rPr>
              <a:t> period of record</a:t>
            </a:r>
          </a:p>
        </p:txBody>
      </p:sp>
      <p:pic>
        <p:nvPicPr>
          <p:cNvPr id="4" name="Picture 3"/>
          <p:cNvPicPr>
            <a:picLocks noChangeAspect="1"/>
          </p:cNvPicPr>
          <p:nvPr/>
        </p:nvPicPr>
        <p:blipFill>
          <a:blip r:embed="rId3"/>
          <a:stretch>
            <a:fillRect/>
          </a:stretch>
        </p:blipFill>
        <p:spPr>
          <a:xfrm>
            <a:off x="3528765" y="1593940"/>
            <a:ext cx="5134470" cy="4572000"/>
          </a:xfrm>
          <a:prstGeom prst="rect">
            <a:avLst/>
          </a:prstGeom>
        </p:spPr>
      </p:pic>
      <p:sp>
        <p:nvSpPr>
          <p:cNvPr id="3" name="Oval 2">
            <a:extLst>
              <a:ext uri="{FF2B5EF4-FFF2-40B4-BE49-F238E27FC236}">
                <a16:creationId xmlns:a16="http://schemas.microsoft.com/office/drawing/2014/main" id="{2A0FF458-FB68-48FC-8CAB-02DB6C3C5F58}"/>
              </a:ext>
            </a:extLst>
          </p:cNvPr>
          <p:cNvSpPr/>
          <p:nvPr/>
        </p:nvSpPr>
        <p:spPr>
          <a:xfrm>
            <a:off x="5883613" y="2237362"/>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7" name="Oval 6">
            <a:extLst>
              <a:ext uri="{FF2B5EF4-FFF2-40B4-BE49-F238E27FC236}">
                <a16:creationId xmlns:a16="http://schemas.microsoft.com/office/drawing/2014/main" id="{E48F9AF2-0484-4132-9B3A-CB3D3EECC440}"/>
              </a:ext>
            </a:extLst>
          </p:cNvPr>
          <p:cNvSpPr/>
          <p:nvPr/>
        </p:nvSpPr>
        <p:spPr>
          <a:xfrm>
            <a:off x="5669604" y="2341124"/>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 name="Oval 7">
            <a:extLst>
              <a:ext uri="{FF2B5EF4-FFF2-40B4-BE49-F238E27FC236}">
                <a16:creationId xmlns:a16="http://schemas.microsoft.com/office/drawing/2014/main" id="{ECF94477-32B9-4B0E-8F2D-C2BB8CA8EF7B}"/>
              </a:ext>
            </a:extLst>
          </p:cNvPr>
          <p:cNvSpPr/>
          <p:nvPr/>
        </p:nvSpPr>
        <p:spPr>
          <a:xfrm>
            <a:off x="5635557" y="3012861"/>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9" name="Oval 8">
            <a:extLst>
              <a:ext uri="{FF2B5EF4-FFF2-40B4-BE49-F238E27FC236}">
                <a16:creationId xmlns:a16="http://schemas.microsoft.com/office/drawing/2014/main" id="{C74C3709-D87F-45E1-924A-B9396112F892}"/>
              </a:ext>
            </a:extLst>
          </p:cNvPr>
          <p:cNvSpPr/>
          <p:nvPr/>
        </p:nvSpPr>
        <p:spPr>
          <a:xfrm>
            <a:off x="5677710" y="3563038"/>
            <a:ext cx="264268"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Oval 9">
            <a:extLst>
              <a:ext uri="{FF2B5EF4-FFF2-40B4-BE49-F238E27FC236}">
                <a16:creationId xmlns:a16="http://schemas.microsoft.com/office/drawing/2014/main" id="{BCF88186-84DA-419C-8F3E-5E3E6B420EB2}"/>
              </a:ext>
            </a:extLst>
          </p:cNvPr>
          <p:cNvSpPr/>
          <p:nvPr/>
        </p:nvSpPr>
        <p:spPr>
          <a:xfrm>
            <a:off x="6019800" y="4646579"/>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1" name="Oval 10">
            <a:extLst>
              <a:ext uri="{FF2B5EF4-FFF2-40B4-BE49-F238E27FC236}">
                <a16:creationId xmlns:a16="http://schemas.microsoft.com/office/drawing/2014/main" id="{546C6E8C-2850-405D-9868-E46320B07DDC}"/>
              </a:ext>
            </a:extLst>
          </p:cNvPr>
          <p:cNvSpPr/>
          <p:nvPr/>
        </p:nvSpPr>
        <p:spPr>
          <a:xfrm>
            <a:off x="5669604" y="4935695"/>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57312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7" grpId="0" animBg="1"/>
      <p:bldP spid="8" grpId="0" animBg="1"/>
      <p:bldP spid="9" grpId="0" animBg="1"/>
      <p:bldP spid="10" grpId="0" animBg="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Advanced 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762484"/>
            <a:ext cx="9144000" cy="1655762"/>
          </a:xfrm>
        </p:spPr>
        <p:txBody>
          <a:bodyPr>
            <a:normAutofit lnSpcReduction="10000"/>
          </a:bodyPr>
          <a:lstStyle/>
          <a:p>
            <a:r>
              <a:rPr lang="en-US" dirty="0"/>
              <a:t>Hydrologic Modeling with HEC-HMS</a:t>
            </a:r>
          </a:p>
          <a:p>
            <a:endParaRPr lang="en-US" dirty="0"/>
          </a:p>
          <a:p>
            <a:r>
              <a:rPr lang="en-US" dirty="0"/>
              <a:t>Slides by:</a:t>
            </a:r>
          </a:p>
          <a:p>
            <a:r>
              <a:rPr lang="en-US" dirty="0"/>
              <a:t>Thomas Brauer (HEC)</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1110762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References</a:t>
            </a:r>
            <a:endParaRPr lang="en-US" sz="4050" dirty="0"/>
          </a:p>
        </p:txBody>
      </p:sp>
      <p:sp>
        <p:nvSpPr>
          <p:cNvPr id="9" name="Content Placeholder 3">
            <a:extLst>
              <a:ext uri="{FF2B5EF4-FFF2-40B4-BE49-F238E27FC236}">
                <a16:creationId xmlns:a16="http://schemas.microsoft.com/office/drawing/2014/main" id="{BE3C9F5D-4763-401A-AEBE-3424EB97D5DE}"/>
              </a:ext>
            </a:extLst>
          </p:cNvPr>
          <p:cNvSpPr>
            <a:spLocks noGrp="1"/>
          </p:cNvSpPr>
          <p:nvPr>
            <p:ph idx="1"/>
          </p:nvPr>
        </p:nvSpPr>
        <p:spPr>
          <a:xfrm>
            <a:off x="1838706" y="1371600"/>
            <a:ext cx="8229600" cy="3886200"/>
          </a:xfrm>
        </p:spPr>
        <p:txBody>
          <a:bodyPr>
            <a:normAutofit/>
          </a:bodyPr>
          <a:lstStyle/>
          <a:p>
            <a:pPr marL="365760" indent="-457200">
              <a:buNone/>
            </a:pPr>
            <a:r>
              <a:rPr lang="en-US" sz="1600" dirty="0"/>
              <a:t>Moriasi, D. N., J.G. Arnold, M.W. Van </a:t>
            </a:r>
            <a:r>
              <a:rPr lang="en-US" sz="1600" dirty="0" err="1"/>
              <a:t>Liew</a:t>
            </a:r>
            <a:r>
              <a:rPr lang="en-US" sz="1600" dirty="0"/>
              <a:t>, R.L. </a:t>
            </a:r>
            <a:r>
              <a:rPr lang="en-US" sz="1600" dirty="0" err="1"/>
              <a:t>Bingner</a:t>
            </a:r>
            <a:r>
              <a:rPr lang="en-US" sz="1600" dirty="0"/>
              <a:t>, R.D. </a:t>
            </a:r>
            <a:r>
              <a:rPr lang="en-US" sz="1600" dirty="0" err="1"/>
              <a:t>Harmel</a:t>
            </a:r>
            <a:r>
              <a:rPr lang="en-US" sz="1600" dirty="0"/>
              <a:t>, and T.L. </a:t>
            </a:r>
            <a:r>
              <a:rPr lang="en-US" sz="1600" dirty="0" err="1"/>
              <a:t>Veith</a:t>
            </a:r>
            <a:r>
              <a:rPr lang="en-US" sz="1600" dirty="0"/>
              <a:t>, Model evaluation guidelines for systematic quantification of accuracy in watershed simulations, Transactions of the ASABE 50 (3), 885-900, 2007</a:t>
            </a:r>
          </a:p>
          <a:p>
            <a:pPr marL="0" indent="-457200">
              <a:buNone/>
            </a:pPr>
            <a:endParaRPr lang="en-US" sz="1600" dirty="0"/>
          </a:p>
        </p:txBody>
      </p:sp>
    </p:spTree>
    <p:extLst>
      <p:ext uri="{BB962C8B-B14F-4D97-AF65-F5344CB8AC3E}">
        <p14:creationId xmlns:p14="http://schemas.microsoft.com/office/powerpoint/2010/main" val="3906100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Runoff Signatures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3</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5022" y="2499519"/>
            <a:ext cx="2820782" cy="2971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2934054"/>
            <a:ext cx="2286000" cy="190429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8592" y="1728928"/>
            <a:ext cx="2475664" cy="2202219"/>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18256" y="4126727"/>
            <a:ext cx="2286000" cy="1912776"/>
          </a:xfrm>
          <a:prstGeom prst="rect">
            <a:avLst/>
          </a:prstGeom>
        </p:spPr>
      </p:pic>
      <p:sp>
        <p:nvSpPr>
          <p:cNvPr id="10" name="Right Arrow 9"/>
          <p:cNvSpPr/>
          <p:nvPr/>
        </p:nvSpPr>
        <p:spPr>
          <a:xfrm>
            <a:off x="4495800" y="3657600"/>
            <a:ext cx="990600"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20566384">
            <a:off x="7067518" y="2663030"/>
            <a:ext cx="1043729"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534311">
            <a:off x="7068824" y="4552344"/>
            <a:ext cx="1083675"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809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Monthly Volume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4233" y="1417638"/>
            <a:ext cx="6003534" cy="48006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8371" y="1427957"/>
            <a:ext cx="5762858" cy="4800600"/>
          </a:xfrm>
          <a:prstGeom prst="rect">
            <a:avLst/>
          </a:prstGeom>
        </p:spPr>
      </p:pic>
      <p:sp>
        <p:nvSpPr>
          <p:cNvPr id="5" name="Rectangle 4"/>
          <p:cNvSpPr/>
          <p:nvPr/>
        </p:nvSpPr>
        <p:spPr>
          <a:xfrm>
            <a:off x="4572000" y="1417638"/>
            <a:ext cx="3810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724400" y="1417638"/>
            <a:ext cx="25908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991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7"/>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4"/>
                                        </p:tgtEl>
                                        <p:attrNameLst>
                                          <p:attrName>style.visibility</p:attrName>
                                        </p:attrNameLst>
                                      </p:cBhvr>
                                      <p:to>
                                        <p:strVal val="hidden"/>
                                      </p:to>
                                    </p:set>
                                  </p:childTnLst>
                                </p:cTn>
                              </p:par>
                            </p:childTnLst>
                          </p:cTn>
                        </p:par>
                        <p:par>
                          <p:cTn id="20" fill="hold">
                            <p:stCondLst>
                              <p:cond delay="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Annual Maximum Flows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2981" y="1417638"/>
            <a:ext cx="5386039" cy="48006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4570" y="1417638"/>
            <a:ext cx="5762858" cy="4800600"/>
          </a:xfrm>
          <a:prstGeom prst="rect">
            <a:avLst/>
          </a:prstGeom>
        </p:spPr>
      </p:pic>
      <p:sp>
        <p:nvSpPr>
          <p:cNvPr id="4" name="Oval 3"/>
          <p:cNvSpPr/>
          <p:nvPr/>
        </p:nvSpPr>
        <p:spPr>
          <a:xfrm>
            <a:off x="4572000" y="1828801"/>
            <a:ext cx="533400" cy="5237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rot="21032183">
            <a:off x="7062151" y="2923562"/>
            <a:ext cx="1295400" cy="3429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18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
                                        </p:tgtEl>
                                        <p:attrNameLst>
                                          <p:attrName>style.visibility</p:attrName>
                                        </p:attrNameLst>
                                      </p:cBhvr>
                                      <p:to>
                                        <p:strVal val="hidden"/>
                                      </p:to>
                                    </p:set>
                                  </p:childTnLst>
                                </p:cTn>
                              </p:par>
                            </p:childTnLst>
                          </p:cTn>
                        </p:par>
                        <p:par>
                          <p:cTn id="13" fill="hold">
                            <p:stCondLst>
                              <p:cond delay="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Runoff Hydrograph</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4571" y="1417638"/>
            <a:ext cx="5762858" cy="4800600"/>
          </a:xfrm>
          <a:prstGeom prst="rect">
            <a:avLst/>
          </a:prstGeom>
        </p:spPr>
      </p:pic>
      <p:sp>
        <p:nvSpPr>
          <p:cNvPr id="5" name="Oval 4"/>
          <p:cNvSpPr/>
          <p:nvPr/>
        </p:nvSpPr>
        <p:spPr>
          <a:xfrm>
            <a:off x="4821856" y="4876800"/>
            <a:ext cx="283544"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257800" y="4800600"/>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569685" y="4876800"/>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943600" y="4876800"/>
            <a:ext cx="304800" cy="279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996229" y="4876800"/>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22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7924800" y="4371666"/>
            <a:ext cx="2286000" cy="184657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288345"/>
            <a:ext cx="10515600" cy="1325563"/>
          </a:xfrm>
        </p:spPr>
        <p:txBody>
          <a:bodyPr/>
          <a:lstStyle/>
          <a:p>
            <a:r>
              <a:rPr lang="en-US" i="1" dirty="0">
                <a:latin typeface="+mj-lt"/>
              </a:rPr>
              <a:t>Calibration Sequence</a:t>
            </a:r>
          </a:p>
        </p:txBody>
      </p:sp>
      <p:pic>
        <p:nvPicPr>
          <p:cNvPr id="4" name="Picture 3"/>
          <p:cNvPicPr>
            <a:picLocks/>
          </p:cNvPicPr>
          <p:nvPr/>
        </p:nvPicPr>
        <p:blipFill>
          <a:blip r:embed="rId3"/>
          <a:stretch>
            <a:fillRect/>
          </a:stretch>
        </p:blipFill>
        <p:spPr>
          <a:xfrm>
            <a:off x="1981200" y="2011702"/>
            <a:ext cx="2286000" cy="1828800"/>
          </a:xfrm>
          <a:prstGeom prst="rect">
            <a:avLst/>
          </a:prstGeom>
        </p:spPr>
      </p:pic>
      <p:pic>
        <p:nvPicPr>
          <p:cNvPr id="5" name="Picture 4"/>
          <p:cNvPicPr>
            <a:picLocks/>
          </p:cNvPicPr>
          <p:nvPr/>
        </p:nvPicPr>
        <p:blipFill>
          <a:blip r:embed="rId4"/>
          <a:stretch>
            <a:fillRect/>
          </a:stretch>
        </p:blipFill>
        <p:spPr>
          <a:xfrm>
            <a:off x="4953000" y="2011702"/>
            <a:ext cx="2286000" cy="1828800"/>
          </a:xfrm>
          <a:prstGeom prst="rect">
            <a:avLst/>
          </a:prstGeom>
          <a:solidFill>
            <a:schemeClr val="bg1"/>
          </a:solidFill>
        </p:spPr>
      </p:pic>
      <p:pic>
        <p:nvPicPr>
          <p:cNvPr id="6" name="Picture 5"/>
          <p:cNvPicPr>
            <a:picLocks/>
          </p:cNvPicPr>
          <p:nvPr/>
        </p:nvPicPr>
        <p:blipFill>
          <a:blip r:embed="rId5"/>
          <a:stretch>
            <a:fillRect/>
          </a:stretch>
        </p:blipFill>
        <p:spPr>
          <a:xfrm>
            <a:off x="7924800" y="2011702"/>
            <a:ext cx="2286000" cy="1828800"/>
          </a:xfrm>
          <a:prstGeom prst="rect">
            <a:avLst/>
          </a:prstGeom>
        </p:spPr>
      </p:pic>
      <p:pic>
        <p:nvPicPr>
          <p:cNvPr id="7" name="Picture 6"/>
          <p:cNvPicPr>
            <a:picLocks/>
          </p:cNvPicPr>
          <p:nvPr/>
        </p:nvPicPr>
        <p:blipFill>
          <a:blip r:embed="rId6"/>
          <a:stretch>
            <a:fillRect/>
          </a:stretch>
        </p:blipFill>
        <p:spPr>
          <a:xfrm>
            <a:off x="1981200" y="4371666"/>
            <a:ext cx="2286000" cy="1828800"/>
          </a:xfrm>
          <a:prstGeom prst="rect">
            <a:avLst/>
          </a:prstGeom>
        </p:spPr>
      </p:pic>
      <p:pic>
        <p:nvPicPr>
          <p:cNvPr id="8" name="Picture 7"/>
          <p:cNvPicPr>
            <a:picLocks/>
          </p:cNvPicPr>
          <p:nvPr/>
        </p:nvPicPr>
        <p:blipFill>
          <a:blip r:embed="rId7"/>
          <a:stretch>
            <a:fillRect/>
          </a:stretch>
        </p:blipFill>
        <p:spPr>
          <a:xfrm>
            <a:off x="4953000" y="4371665"/>
            <a:ext cx="2286000" cy="1828800"/>
          </a:xfrm>
          <a:prstGeom prst="rect">
            <a:avLst/>
          </a:prstGeom>
        </p:spPr>
      </p:pic>
      <p:pic>
        <p:nvPicPr>
          <p:cNvPr id="9" name="Picture 8"/>
          <p:cNvPicPr>
            <a:picLocks/>
          </p:cNvPicPr>
          <p:nvPr/>
        </p:nvPicPr>
        <p:blipFill>
          <a:blip r:embed="rId8"/>
          <a:stretch>
            <a:fillRect/>
          </a:stretch>
        </p:blipFill>
        <p:spPr>
          <a:xfrm>
            <a:off x="7924800" y="4371665"/>
            <a:ext cx="2286000" cy="1828800"/>
          </a:xfrm>
          <a:prstGeom prst="rect">
            <a:avLst/>
          </a:prstGeom>
        </p:spPr>
      </p:pic>
      <p:cxnSp>
        <p:nvCxnSpPr>
          <p:cNvPr id="11" name="Straight Arrow Connector 10"/>
          <p:cNvCxnSpPr>
            <a:stCxn id="4" idx="3"/>
            <a:endCxn id="5" idx="1"/>
          </p:cNvCxnSpPr>
          <p:nvPr/>
        </p:nvCxnSpPr>
        <p:spPr>
          <a:xfrm>
            <a:off x="42672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5" idx="3"/>
            <a:endCxn id="6" idx="1"/>
          </p:cNvCxnSpPr>
          <p:nvPr/>
        </p:nvCxnSpPr>
        <p:spPr>
          <a:xfrm>
            <a:off x="72390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7" name="Elbow Connector 16"/>
          <p:cNvCxnSpPr>
            <a:stCxn id="6" idx="2"/>
            <a:endCxn id="7" idx="0"/>
          </p:cNvCxnSpPr>
          <p:nvPr/>
        </p:nvCxnSpPr>
        <p:spPr>
          <a:xfrm rot="5400000">
            <a:off x="5830418" y="1134284"/>
            <a:ext cx="531164" cy="5943600"/>
          </a:xfrm>
          <a:prstGeom prst="bentConnector3">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7" idx="3"/>
            <a:endCxn id="8" idx="1"/>
          </p:cNvCxnSpPr>
          <p:nvPr/>
        </p:nvCxnSpPr>
        <p:spPr>
          <a:xfrm flipV="1">
            <a:off x="4267200" y="5286066"/>
            <a:ext cx="685800" cy="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a:stCxn id="8" idx="3"/>
            <a:endCxn id="9" idx="1"/>
          </p:cNvCxnSpPr>
          <p:nvPr/>
        </p:nvCxnSpPr>
        <p:spPr>
          <a:xfrm>
            <a:off x="7239000" y="5286065"/>
            <a:ext cx="6858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74631" y="2743307"/>
            <a:ext cx="457200" cy="365591"/>
          </a:xfrm>
          <a:prstGeom prst="rect">
            <a:avLst/>
          </a:prstGeom>
          <a:solidFill>
            <a:schemeClr val="bg1"/>
          </a:solidFill>
          <a:ln w="3175">
            <a:solidFill>
              <a:srgbClr val="FF0000"/>
            </a:solidFill>
          </a:ln>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91492" y="2510258"/>
            <a:ext cx="457200" cy="407504"/>
          </a:xfrm>
          <a:prstGeom prst="rect">
            <a:avLst/>
          </a:prstGeom>
          <a:solidFill>
            <a:schemeClr val="bg1"/>
          </a:solidFill>
          <a:ln w="3175">
            <a:solidFill>
              <a:srgbClr val="FF0000"/>
            </a:solidFill>
          </a:ln>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08353" y="2745003"/>
            <a:ext cx="457200" cy="363894"/>
          </a:xfrm>
          <a:prstGeom prst="rect">
            <a:avLst/>
          </a:prstGeom>
          <a:solidFill>
            <a:schemeClr val="bg1"/>
          </a:solidFill>
          <a:ln w="3175">
            <a:solidFill>
              <a:srgbClr val="FF0000"/>
            </a:solidFill>
          </a:ln>
        </p:spPr>
      </p:pic>
      <p:sp>
        <p:nvSpPr>
          <p:cNvPr id="14" name="Oval 13"/>
          <p:cNvSpPr/>
          <p:nvPr/>
        </p:nvSpPr>
        <p:spPr>
          <a:xfrm>
            <a:off x="2767692" y="3296526"/>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3" idx="2"/>
            <a:endCxn id="14" idx="1"/>
          </p:cNvCxnSpPr>
          <p:nvPr/>
        </p:nvCxnSpPr>
        <p:spPr>
          <a:xfrm>
            <a:off x="2403231"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0" idx="2"/>
            <a:endCxn id="14" idx="0"/>
          </p:cNvCxnSpPr>
          <p:nvPr/>
        </p:nvCxnSpPr>
        <p:spPr>
          <a:xfrm>
            <a:off x="2920092" y="2917762"/>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2" idx="2"/>
            <a:endCxn id="14" idx="7"/>
          </p:cNvCxnSpPr>
          <p:nvPr/>
        </p:nvCxnSpPr>
        <p:spPr>
          <a:xfrm flipH="1">
            <a:off x="3027855"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74339" y="2880367"/>
            <a:ext cx="457200" cy="346545"/>
          </a:xfrm>
          <a:prstGeom prst="rect">
            <a:avLst/>
          </a:prstGeom>
          <a:solidFill>
            <a:schemeClr val="bg1"/>
          </a:solidFill>
          <a:ln w="3175">
            <a:solidFill>
              <a:srgbClr val="FF0000"/>
            </a:solidFill>
          </a:ln>
        </p:spPr>
      </p:pic>
      <p:pic>
        <p:nvPicPr>
          <p:cNvPr id="41" name="Picture 4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791201" y="2637795"/>
            <a:ext cx="457199" cy="407504"/>
          </a:xfrm>
          <a:prstGeom prst="rect">
            <a:avLst/>
          </a:prstGeom>
          <a:solidFill>
            <a:schemeClr val="bg1"/>
          </a:solidFill>
          <a:ln w="3175">
            <a:solidFill>
              <a:srgbClr val="FF0000"/>
            </a:solidFill>
          </a:ln>
        </p:spPr>
      </p:pic>
      <p:pic>
        <p:nvPicPr>
          <p:cNvPr id="42" name="Picture 4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08061" y="2872541"/>
            <a:ext cx="457200" cy="363893"/>
          </a:xfrm>
          <a:prstGeom prst="rect">
            <a:avLst/>
          </a:prstGeom>
          <a:solidFill>
            <a:schemeClr val="bg1"/>
          </a:solidFill>
          <a:ln w="3175">
            <a:solidFill>
              <a:srgbClr val="FF0000"/>
            </a:solidFill>
          </a:ln>
        </p:spPr>
      </p:pic>
      <p:sp>
        <p:nvSpPr>
          <p:cNvPr id="43" name="Oval 42"/>
          <p:cNvSpPr/>
          <p:nvPr/>
        </p:nvSpPr>
        <p:spPr>
          <a:xfrm>
            <a:off x="5867400" y="3424063"/>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a:stCxn id="40" idx="2"/>
            <a:endCxn id="43" idx="1"/>
          </p:cNvCxnSpPr>
          <p:nvPr/>
        </p:nvCxnSpPr>
        <p:spPr>
          <a:xfrm>
            <a:off x="5502939"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1" idx="2"/>
            <a:endCxn id="43" idx="0"/>
          </p:cNvCxnSpPr>
          <p:nvPr/>
        </p:nvCxnSpPr>
        <p:spPr>
          <a:xfrm>
            <a:off x="6019800" y="3045299"/>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42" idx="2"/>
            <a:endCxn id="43" idx="7"/>
          </p:cNvCxnSpPr>
          <p:nvPr/>
        </p:nvCxnSpPr>
        <p:spPr>
          <a:xfrm flipH="1">
            <a:off x="6127563"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7" name="Picture 4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325054" y="2909663"/>
            <a:ext cx="457200" cy="346545"/>
          </a:xfrm>
          <a:prstGeom prst="rect">
            <a:avLst/>
          </a:prstGeom>
          <a:solidFill>
            <a:schemeClr val="bg1"/>
          </a:solidFill>
          <a:ln w="3175">
            <a:solidFill>
              <a:srgbClr val="FF0000"/>
            </a:solidFill>
          </a:ln>
        </p:spPr>
      </p:pic>
      <p:pic>
        <p:nvPicPr>
          <p:cNvPr id="48" name="Picture 4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841916" y="2667091"/>
            <a:ext cx="457199" cy="407504"/>
          </a:xfrm>
          <a:prstGeom prst="rect">
            <a:avLst/>
          </a:prstGeom>
          <a:solidFill>
            <a:schemeClr val="bg1"/>
          </a:solidFill>
          <a:ln w="3175">
            <a:solidFill>
              <a:srgbClr val="FF0000"/>
            </a:solidFill>
          </a:ln>
        </p:spPr>
      </p:pic>
      <p:pic>
        <p:nvPicPr>
          <p:cNvPr id="49" name="Picture 4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358776" y="2901837"/>
            <a:ext cx="457200" cy="363893"/>
          </a:xfrm>
          <a:prstGeom prst="rect">
            <a:avLst/>
          </a:prstGeom>
          <a:solidFill>
            <a:schemeClr val="bg1"/>
          </a:solidFill>
          <a:ln w="3175">
            <a:solidFill>
              <a:srgbClr val="FF0000"/>
            </a:solidFill>
          </a:ln>
        </p:spPr>
      </p:pic>
      <p:sp>
        <p:nvSpPr>
          <p:cNvPr id="50" name="Oval 49"/>
          <p:cNvSpPr/>
          <p:nvPr/>
        </p:nvSpPr>
        <p:spPr>
          <a:xfrm>
            <a:off x="8918115" y="3453359"/>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a:stCxn id="47" idx="2"/>
            <a:endCxn id="50" idx="1"/>
          </p:cNvCxnSpPr>
          <p:nvPr/>
        </p:nvCxnSpPr>
        <p:spPr>
          <a:xfrm>
            <a:off x="8553654"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8" idx="2"/>
            <a:endCxn id="50" idx="0"/>
          </p:cNvCxnSpPr>
          <p:nvPr/>
        </p:nvCxnSpPr>
        <p:spPr>
          <a:xfrm>
            <a:off x="9070515" y="3074595"/>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49" idx="2"/>
            <a:endCxn id="50" idx="7"/>
          </p:cNvCxnSpPr>
          <p:nvPr/>
        </p:nvCxnSpPr>
        <p:spPr>
          <a:xfrm flipH="1">
            <a:off x="9178278"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510994" y="5218306"/>
            <a:ext cx="457200" cy="346545"/>
          </a:xfrm>
          <a:prstGeom prst="rect">
            <a:avLst/>
          </a:prstGeom>
          <a:solidFill>
            <a:schemeClr val="bg1"/>
          </a:solidFill>
          <a:ln w="3175">
            <a:solidFill>
              <a:srgbClr val="FF0000"/>
            </a:solidFill>
          </a:ln>
        </p:spPr>
      </p:pic>
      <p:pic>
        <p:nvPicPr>
          <p:cNvPr id="55" name="Picture 5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027856" y="4975734"/>
            <a:ext cx="457199" cy="407504"/>
          </a:xfrm>
          <a:prstGeom prst="rect">
            <a:avLst/>
          </a:prstGeom>
          <a:solidFill>
            <a:schemeClr val="bg1"/>
          </a:solidFill>
          <a:ln w="3175">
            <a:solidFill>
              <a:srgbClr val="FF0000"/>
            </a:solidFill>
          </a:ln>
        </p:spPr>
      </p:pic>
      <p:pic>
        <p:nvPicPr>
          <p:cNvPr id="56" name="Picture 5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544716" y="5210480"/>
            <a:ext cx="457200" cy="363893"/>
          </a:xfrm>
          <a:prstGeom prst="rect">
            <a:avLst/>
          </a:prstGeom>
          <a:solidFill>
            <a:schemeClr val="bg1"/>
          </a:solidFill>
          <a:ln w="3175">
            <a:solidFill>
              <a:srgbClr val="FF0000"/>
            </a:solidFill>
          </a:ln>
        </p:spPr>
      </p:pic>
      <p:sp>
        <p:nvSpPr>
          <p:cNvPr id="57" name="Oval 56"/>
          <p:cNvSpPr/>
          <p:nvPr/>
        </p:nvSpPr>
        <p:spPr>
          <a:xfrm>
            <a:off x="3104055" y="5762002"/>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p:cNvCxnSpPr>
            <a:stCxn id="54" idx="2"/>
            <a:endCxn id="57" idx="1"/>
          </p:cNvCxnSpPr>
          <p:nvPr/>
        </p:nvCxnSpPr>
        <p:spPr>
          <a:xfrm>
            <a:off x="2739594"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5" idx="2"/>
            <a:endCxn id="57" idx="0"/>
          </p:cNvCxnSpPr>
          <p:nvPr/>
        </p:nvCxnSpPr>
        <p:spPr>
          <a:xfrm>
            <a:off x="3256455" y="5383238"/>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6" idx="2"/>
            <a:endCxn id="57" idx="7"/>
          </p:cNvCxnSpPr>
          <p:nvPr/>
        </p:nvCxnSpPr>
        <p:spPr>
          <a:xfrm flipH="1">
            <a:off x="3364218"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986078" y="4847755"/>
            <a:ext cx="457200" cy="346545"/>
          </a:xfrm>
          <a:prstGeom prst="rect">
            <a:avLst/>
          </a:prstGeom>
          <a:solidFill>
            <a:schemeClr val="bg1"/>
          </a:solidFill>
          <a:ln w="3175">
            <a:solidFill>
              <a:srgbClr val="FF0000"/>
            </a:solidFill>
          </a:ln>
        </p:spPr>
      </p:pic>
      <p:pic>
        <p:nvPicPr>
          <p:cNvPr id="62" name="Picture 61"/>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5502940" y="4605183"/>
            <a:ext cx="457199" cy="407504"/>
          </a:xfrm>
          <a:prstGeom prst="rect">
            <a:avLst/>
          </a:prstGeom>
          <a:solidFill>
            <a:schemeClr val="bg1"/>
          </a:solidFill>
          <a:ln w="3175">
            <a:solidFill>
              <a:srgbClr val="FF0000"/>
            </a:solidFill>
          </a:ln>
        </p:spPr>
      </p:pic>
      <p:pic>
        <p:nvPicPr>
          <p:cNvPr id="63" name="Picture 62"/>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031991" y="4839928"/>
            <a:ext cx="432818" cy="363894"/>
          </a:xfrm>
          <a:prstGeom prst="rect">
            <a:avLst/>
          </a:prstGeom>
          <a:solidFill>
            <a:schemeClr val="bg1"/>
          </a:solidFill>
          <a:ln w="3175">
            <a:solidFill>
              <a:srgbClr val="FF0000"/>
            </a:solidFill>
          </a:ln>
        </p:spPr>
      </p:pic>
      <p:sp>
        <p:nvSpPr>
          <p:cNvPr id="64" name="Oval 63"/>
          <p:cNvSpPr/>
          <p:nvPr/>
        </p:nvSpPr>
        <p:spPr>
          <a:xfrm>
            <a:off x="5579139" y="5391451"/>
            <a:ext cx="304800" cy="304800"/>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a:stCxn id="61" idx="2"/>
            <a:endCxn id="64" idx="1"/>
          </p:cNvCxnSpPr>
          <p:nvPr/>
        </p:nvCxnSpPr>
        <p:spPr>
          <a:xfrm>
            <a:off x="5214678"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2" idx="2"/>
            <a:endCxn id="64" idx="0"/>
          </p:cNvCxnSpPr>
          <p:nvPr/>
        </p:nvCxnSpPr>
        <p:spPr>
          <a:xfrm>
            <a:off x="5731539" y="5012687"/>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3" idx="2"/>
            <a:endCxn id="64" idx="7"/>
          </p:cNvCxnSpPr>
          <p:nvPr/>
        </p:nvCxnSpPr>
        <p:spPr>
          <a:xfrm flipH="1">
            <a:off x="5839302"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853067" y="1157393"/>
            <a:ext cx="6333465" cy="4800600"/>
          </a:xfrm>
          <a:prstGeom prst="rect">
            <a:avLst/>
          </a:prstGeom>
          <a:solidFill>
            <a:schemeClr val="bg1"/>
          </a:solidFill>
          <a:ln>
            <a:solidFill>
              <a:srgbClr val="FF0000"/>
            </a:solidFill>
          </a:ln>
        </p:spPr>
      </p:pic>
      <p:pic>
        <p:nvPicPr>
          <p:cNvPr id="69" name="Picture 68"/>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413346" y="1157393"/>
            <a:ext cx="5386039" cy="4800600"/>
          </a:xfrm>
          <a:prstGeom prst="rect">
            <a:avLst/>
          </a:prstGeom>
          <a:solidFill>
            <a:schemeClr val="bg1"/>
          </a:solidFill>
          <a:ln>
            <a:solidFill>
              <a:srgbClr val="FF0000"/>
            </a:solidFill>
          </a:ln>
        </p:spPr>
      </p:pic>
      <p:pic>
        <p:nvPicPr>
          <p:cNvPr id="70" name="Picture 69"/>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277134" y="1151905"/>
            <a:ext cx="5709879" cy="4800600"/>
          </a:xfrm>
          <a:prstGeom prst="rect">
            <a:avLst/>
          </a:prstGeom>
          <a:solidFill>
            <a:schemeClr val="bg1"/>
          </a:solidFill>
          <a:ln>
            <a:solidFill>
              <a:srgbClr val="FF0000"/>
            </a:solidFill>
          </a:ln>
        </p:spPr>
      </p:pic>
    </p:spTree>
    <p:extLst>
      <p:ext uri="{BB962C8B-B14F-4D97-AF65-F5344CB8AC3E}">
        <p14:creationId xmlns:p14="http://schemas.microsoft.com/office/powerpoint/2010/main" val="172744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6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nodeType="clickEffect">
                                  <p:stCondLst>
                                    <p:cond delay="0"/>
                                  </p:stCondLst>
                                  <p:childTnLst>
                                    <p:set>
                                      <p:cBhvr>
                                        <p:cTn id="86" dur="1" fill="hold">
                                          <p:stCondLst>
                                            <p:cond delay="0"/>
                                          </p:stCondLst>
                                        </p:cTn>
                                        <p:tgtEl>
                                          <p:spTgt spid="68"/>
                                        </p:tgtEl>
                                        <p:attrNameLst>
                                          <p:attrName>style.visibility</p:attrName>
                                        </p:attrNameLst>
                                      </p:cBhvr>
                                      <p:to>
                                        <p:strVal val="hidden"/>
                                      </p:to>
                                    </p:set>
                                  </p:childTnLst>
                                </p:cTn>
                              </p:par>
                              <p:par>
                                <p:cTn id="87" presetID="1" presetClass="entr" presetSubtype="0" fill="hold" nodeType="withEffect">
                                  <p:stCondLst>
                                    <p:cond delay="0"/>
                                  </p:stCondLst>
                                  <p:childTnLst>
                                    <p:set>
                                      <p:cBhvr>
                                        <p:cTn id="88" dur="1" fill="hold">
                                          <p:stCondLst>
                                            <p:cond delay="0"/>
                                          </p:stCondLst>
                                        </p:cTn>
                                        <p:tgtEl>
                                          <p:spTgt spid="61"/>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6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nodeType="clickEffect">
                                  <p:stCondLst>
                                    <p:cond delay="0"/>
                                  </p:stCondLst>
                                  <p:childTnLst>
                                    <p:set>
                                      <p:cBhvr>
                                        <p:cTn id="98" dur="1" fill="hold">
                                          <p:stCondLst>
                                            <p:cond delay="0"/>
                                          </p:stCondLst>
                                        </p:cTn>
                                        <p:tgtEl>
                                          <p:spTgt spid="69"/>
                                        </p:tgtEl>
                                        <p:attrNameLst>
                                          <p:attrName>style.visibility</p:attrName>
                                        </p:attrNameLst>
                                      </p:cBhvr>
                                      <p:to>
                                        <p:strVal val="hidden"/>
                                      </p:to>
                                    </p:set>
                                  </p:childTnLst>
                                </p:cTn>
                              </p:par>
                              <p:par>
                                <p:cTn id="99" presetID="1" presetClass="entr" presetSubtype="0" fill="hold" nodeType="withEffect">
                                  <p:stCondLst>
                                    <p:cond delay="0"/>
                                  </p:stCondLst>
                                  <p:childTnLst>
                                    <p:set>
                                      <p:cBhvr>
                                        <p:cTn id="100" dur="1" fill="hold">
                                          <p:stCondLst>
                                            <p:cond delay="0"/>
                                          </p:stCondLst>
                                        </p:cTn>
                                        <p:tgtEl>
                                          <p:spTgt spid="62"/>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66"/>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7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xit" presetSubtype="0" fill="hold" nodeType="clickEffect">
                                  <p:stCondLst>
                                    <p:cond delay="0"/>
                                  </p:stCondLst>
                                  <p:childTnLst>
                                    <p:set>
                                      <p:cBhvr>
                                        <p:cTn id="110" dur="1" fill="hold">
                                          <p:stCondLst>
                                            <p:cond delay="0"/>
                                          </p:stCondLst>
                                        </p:cTn>
                                        <p:tgtEl>
                                          <p:spTgt spid="70"/>
                                        </p:tgtEl>
                                        <p:attrNameLst>
                                          <p:attrName>style.visibility</p:attrName>
                                        </p:attrNameLst>
                                      </p:cBhvr>
                                      <p:to>
                                        <p:strVal val="hidden"/>
                                      </p:to>
                                    </p:set>
                                  </p:childTnLst>
                                </p:cTn>
                              </p:par>
                              <p:par>
                                <p:cTn id="111" presetID="1" presetClass="entr" presetSubtype="0" fill="hold" nodeType="withEffect">
                                  <p:stCondLst>
                                    <p:cond delay="0"/>
                                  </p:stCondLst>
                                  <p:childTnLst>
                                    <p:set>
                                      <p:cBhvr>
                                        <p:cTn id="112" dur="1" fill="hold">
                                          <p:stCondLst>
                                            <p:cond delay="0"/>
                                          </p:stCondLst>
                                        </p:cTn>
                                        <p:tgtEl>
                                          <p:spTgt spid="63"/>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67"/>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22"/>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14" grpId="0" animBg="1"/>
      <p:bldP spid="43" grpId="0" animBg="1"/>
      <p:bldP spid="50" grpId="0" animBg="1"/>
      <p:bldP spid="57" grpId="0" animBg="1"/>
      <p:bldP spid="6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mj-lt"/>
              </a:rPr>
              <a:t>Model Performance</a:t>
            </a:r>
          </a:p>
        </p:txBody>
      </p:sp>
      <p:graphicFrame>
        <p:nvGraphicFramePr>
          <p:cNvPr id="10" name="Table 9"/>
          <p:cNvGraphicFramePr>
            <a:graphicFrameLocks noGrp="1"/>
          </p:cNvGraphicFramePr>
          <p:nvPr/>
        </p:nvGraphicFramePr>
        <p:xfrm>
          <a:off x="2698750" y="3886200"/>
          <a:ext cx="6794500" cy="2305050"/>
        </p:xfrm>
        <a:graphic>
          <a:graphicData uri="http://schemas.openxmlformats.org/drawingml/2006/table">
            <a:tbl>
              <a:tblPr/>
              <a:tblGrid>
                <a:gridCol w="1358900">
                  <a:extLst>
                    <a:ext uri="{9D8B030D-6E8A-4147-A177-3AD203B41FA5}">
                      <a16:colId xmlns:a16="http://schemas.microsoft.com/office/drawing/2014/main" val="20000"/>
                    </a:ext>
                  </a:extLst>
                </a:gridCol>
                <a:gridCol w="1358900">
                  <a:extLst>
                    <a:ext uri="{9D8B030D-6E8A-4147-A177-3AD203B41FA5}">
                      <a16:colId xmlns:a16="http://schemas.microsoft.com/office/drawing/2014/main" val="20001"/>
                    </a:ext>
                  </a:extLst>
                </a:gridCol>
                <a:gridCol w="1358900">
                  <a:extLst>
                    <a:ext uri="{9D8B030D-6E8A-4147-A177-3AD203B41FA5}">
                      <a16:colId xmlns:a16="http://schemas.microsoft.com/office/drawing/2014/main" val="20002"/>
                    </a:ext>
                  </a:extLst>
                </a:gridCol>
                <a:gridCol w="1358900">
                  <a:extLst>
                    <a:ext uri="{9D8B030D-6E8A-4147-A177-3AD203B41FA5}">
                      <a16:colId xmlns:a16="http://schemas.microsoft.com/office/drawing/2014/main" val="20003"/>
                    </a:ext>
                  </a:extLst>
                </a:gridCol>
                <a:gridCol w="1358900">
                  <a:extLst>
                    <a:ext uri="{9D8B030D-6E8A-4147-A177-3AD203B41FA5}">
                      <a16:colId xmlns:a16="http://schemas.microsoft.com/office/drawing/2014/main" val="20004"/>
                    </a:ext>
                  </a:extLst>
                </a:gridCol>
              </a:tblGrid>
              <a:tr h="393700">
                <a:tc>
                  <a:txBody>
                    <a:bodyPr/>
                    <a:lstStyle/>
                    <a:p>
                      <a:pPr algn="l" fontAlgn="ctr"/>
                      <a:r>
                        <a:rPr lang="en-US" sz="1800" b="0" i="0" u="none" strike="noStrike" dirty="0">
                          <a:solidFill>
                            <a:srgbClr val="000000"/>
                          </a:solidFill>
                          <a:effectLst/>
                          <a:latin typeface="Arial" panose="020B0604020202020204" pitchFamily="34" charset="0"/>
                        </a:rPr>
                        <a:t>Location</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NSE</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RSR</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R</a:t>
                      </a:r>
                      <a:r>
                        <a:rPr lang="en-US" sz="1800" b="0" i="0" u="none" strike="noStrike" baseline="30000" dirty="0">
                          <a:solidFill>
                            <a:srgbClr val="000000"/>
                          </a:solidFill>
                          <a:effectLst/>
                          <a:latin typeface="Arial" panose="020B0604020202020204" pitchFamily="34" charset="0"/>
                        </a:rPr>
                        <a:t>2</a:t>
                      </a:r>
                      <a:endParaRPr lang="en-US" sz="1800" b="0" i="0" u="none" strike="noStrike" dirty="0">
                        <a:solidFill>
                          <a:srgbClr val="000000"/>
                        </a:solidFill>
                        <a:effectLst/>
                        <a:latin typeface="Arial" panose="020B0604020202020204" pitchFamily="34" charset="0"/>
                      </a:endParaRP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PBIAS</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500">
                <a:tc>
                  <a:txBody>
                    <a:bodyPr/>
                    <a:lstStyle/>
                    <a:p>
                      <a:pPr algn="l" fontAlgn="ctr"/>
                      <a:r>
                        <a:rPr lang="en-US" sz="1800" b="0" i="0" u="none" strike="noStrike" dirty="0">
                          <a:solidFill>
                            <a:srgbClr val="000000"/>
                          </a:solidFill>
                          <a:effectLst/>
                          <a:latin typeface="Arial" panose="020B0604020202020204" pitchFamily="34" charset="0"/>
                        </a:rPr>
                        <a:t>Capella</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0.854</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0.382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0.892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-1.242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17500">
                <a:tc>
                  <a:txBody>
                    <a:bodyPr/>
                    <a:lstStyle/>
                    <a:p>
                      <a:pPr algn="l" fontAlgn="ctr"/>
                      <a:r>
                        <a:rPr lang="en-US" sz="1800" b="0" i="0" u="none" strike="noStrike">
                          <a:solidFill>
                            <a:srgbClr val="000000"/>
                          </a:solidFill>
                          <a:effectLst/>
                          <a:latin typeface="Arial" panose="020B0604020202020204" pitchFamily="34" charset="0"/>
                        </a:rPr>
                        <a:t>Ukiah</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0.347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-2.350</a:t>
                      </a:r>
                    </a:p>
                  </a:txBody>
                  <a:tcPr marL="6350" marR="6350" marT="6350" marB="0" anchor="ctr">
                    <a:lnL>
                      <a:noFill/>
                    </a:lnL>
                    <a:lnR>
                      <a:noFill/>
                    </a:lnR>
                    <a:lnT>
                      <a:noFill/>
                    </a:lnT>
                    <a:lnB>
                      <a:noFill/>
                    </a:lnB>
                  </a:tcPr>
                </a:tc>
                <a:extLst>
                  <a:ext uri="{0D108BD9-81ED-4DB2-BD59-A6C34878D82A}">
                    <a16:rowId xmlns:a16="http://schemas.microsoft.com/office/drawing/2014/main" val="10002"/>
                  </a:ext>
                </a:extLst>
              </a:tr>
              <a:tr h="317500">
                <a:tc>
                  <a:txBody>
                    <a:bodyPr/>
                    <a:lstStyle/>
                    <a:p>
                      <a:pPr algn="l" fontAlgn="ctr"/>
                      <a:r>
                        <a:rPr lang="en-US" sz="1800" b="0" i="0" u="none" strike="noStrike">
                          <a:solidFill>
                            <a:srgbClr val="000000"/>
                          </a:solidFill>
                          <a:effectLst/>
                          <a:latin typeface="Arial" panose="020B0604020202020204" pitchFamily="34" charset="0"/>
                        </a:rPr>
                        <a:t>Hopland</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0.913</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0.919</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-1.435</a:t>
                      </a:r>
                    </a:p>
                  </a:txBody>
                  <a:tcPr marL="6350" marR="6350" marT="6350" marB="0" anchor="ctr">
                    <a:lnL>
                      <a:noFill/>
                    </a:lnL>
                    <a:lnR>
                      <a:noFill/>
                    </a:lnR>
                    <a:lnT>
                      <a:noFill/>
                    </a:lnT>
                    <a:lnB>
                      <a:noFill/>
                    </a:lnB>
                  </a:tcPr>
                </a:tc>
                <a:extLst>
                  <a:ext uri="{0D108BD9-81ED-4DB2-BD59-A6C34878D82A}">
                    <a16:rowId xmlns:a16="http://schemas.microsoft.com/office/drawing/2014/main" val="10003"/>
                  </a:ext>
                </a:extLst>
              </a:tr>
              <a:tr h="317500">
                <a:tc>
                  <a:txBody>
                    <a:bodyPr/>
                    <a:lstStyle/>
                    <a:p>
                      <a:pPr algn="l" fontAlgn="ctr"/>
                      <a:r>
                        <a:rPr lang="en-US" sz="1800" b="0" i="0" u="none" strike="noStrike">
                          <a:solidFill>
                            <a:srgbClr val="000000"/>
                          </a:solidFill>
                          <a:effectLst/>
                          <a:latin typeface="Arial" panose="020B0604020202020204" pitchFamily="34" charset="0"/>
                        </a:rPr>
                        <a:t>Cloverdale</a:t>
                      </a:r>
                    </a:p>
                  </a:txBody>
                  <a:tcPr marL="6350" marR="6350" marT="6350" marB="0" anchor="ctr">
                    <a:lnL>
                      <a:noFill/>
                    </a:lnL>
                    <a:lnR>
                      <a:noFill/>
                    </a:lnR>
                    <a:lnT>
                      <a:noFill/>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0.927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0.270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0.931</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-2.710</a:t>
                      </a:r>
                    </a:p>
                  </a:txBody>
                  <a:tcPr marL="6350" marR="6350" marT="6350" marB="0" anchor="ctr">
                    <a:lnL>
                      <a:noFill/>
                    </a:lnL>
                    <a:lnR>
                      <a:noFill/>
                    </a:lnR>
                    <a:lnT>
                      <a:noFill/>
                    </a:lnT>
                    <a:lnB>
                      <a:noFill/>
                    </a:lnB>
                  </a:tcPr>
                </a:tc>
                <a:extLst>
                  <a:ext uri="{0D108BD9-81ED-4DB2-BD59-A6C34878D82A}">
                    <a16:rowId xmlns:a16="http://schemas.microsoft.com/office/drawing/2014/main" val="10004"/>
                  </a:ext>
                </a:extLst>
              </a:tr>
              <a:tr h="317500">
                <a:tc>
                  <a:txBody>
                    <a:bodyPr/>
                    <a:lstStyle/>
                    <a:p>
                      <a:pPr algn="l" fontAlgn="ctr"/>
                      <a:r>
                        <a:rPr lang="en-US" sz="1800" b="0" i="0" u="none" strike="noStrike">
                          <a:solidFill>
                            <a:srgbClr val="000000"/>
                          </a:solidFill>
                          <a:effectLst/>
                          <a:latin typeface="Arial" panose="020B0604020202020204" pitchFamily="34" charset="0"/>
                        </a:rPr>
                        <a:t>Healdsburg</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0.292</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0.916</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-2.210</a:t>
                      </a:r>
                    </a:p>
                  </a:txBody>
                  <a:tcPr marL="6350" marR="6350" marT="6350" marB="0" anchor="ctr">
                    <a:lnL>
                      <a:noFill/>
                    </a:lnL>
                    <a:lnR>
                      <a:noFill/>
                    </a:lnR>
                    <a:lnT>
                      <a:noFill/>
                    </a:lnT>
                    <a:lnB>
                      <a:noFill/>
                    </a:lnB>
                  </a:tcPr>
                </a:tc>
                <a:extLst>
                  <a:ext uri="{0D108BD9-81ED-4DB2-BD59-A6C34878D82A}">
                    <a16:rowId xmlns:a16="http://schemas.microsoft.com/office/drawing/2014/main" val="10005"/>
                  </a:ext>
                </a:extLst>
              </a:tr>
              <a:tr h="323850">
                <a:tc>
                  <a:txBody>
                    <a:bodyPr/>
                    <a:lstStyle/>
                    <a:p>
                      <a:pPr algn="l" fontAlgn="ctr"/>
                      <a:r>
                        <a:rPr lang="en-US" sz="1800" b="0" i="0" u="none" strike="noStrike">
                          <a:solidFill>
                            <a:srgbClr val="000000"/>
                          </a:solidFill>
                          <a:effectLst/>
                          <a:latin typeface="Arial" panose="020B0604020202020204" pitchFamily="34" charset="0"/>
                        </a:rPr>
                        <a:t>Guerneville</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0.938</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0.250</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0.939</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-3.233</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aphicFrame>
        <p:nvGraphicFramePr>
          <p:cNvPr id="3" name="Table 2"/>
          <p:cNvGraphicFramePr>
            <a:graphicFrameLocks noGrp="1"/>
          </p:cNvGraphicFramePr>
          <p:nvPr/>
        </p:nvGraphicFramePr>
        <p:xfrm>
          <a:off x="1981202" y="1905001"/>
          <a:ext cx="8229599" cy="1707559"/>
        </p:xfrm>
        <a:graphic>
          <a:graphicData uri="http://schemas.openxmlformats.org/drawingml/2006/table">
            <a:tbl>
              <a:tblPr/>
              <a:tblGrid>
                <a:gridCol w="1565428">
                  <a:extLst>
                    <a:ext uri="{9D8B030D-6E8A-4147-A177-3AD203B41FA5}">
                      <a16:colId xmlns:a16="http://schemas.microsoft.com/office/drawing/2014/main" val="20000"/>
                    </a:ext>
                  </a:extLst>
                </a:gridCol>
                <a:gridCol w="1690329">
                  <a:extLst>
                    <a:ext uri="{9D8B030D-6E8A-4147-A177-3AD203B41FA5}">
                      <a16:colId xmlns:a16="http://schemas.microsoft.com/office/drawing/2014/main" val="20001"/>
                    </a:ext>
                  </a:extLst>
                </a:gridCol>
                <a:gridCol w="1665349">
                  <a:extLst>
                    <a:ext uri="{9D8B030D-6E8A-4147-A177-3AD203B41FA5}">
                      <a16:colId xmlns:a16="http://schemas.microsoft.com/office/drawing/2014/main" val="20002"/>
                    </a:ext>
                  </a:extLst>
                </a:gridCol>
                <a:gridCol w="1532121">
                  <a:extLst>
                    <a:ext uri="{9D8B030D-6E8A-4147-A177-3AD203B41FA5}">
                      <a16:colId xmlns:a16="http://schemas.microsoft.com/office/drawing/2014/main" val="20003"/>
                    </a:ext>
                  </a:extLst>
                </a:gridCol>
                <a:gridCol w="1776372">
                  <a:extLst>
                    <a:ext uri="{9D8B030D-6E8A-4147-A177-3AD203B41FA5}">
                      <a16:colId xmlns:a16="http://schemas.microsoft.com/office/drawing/2014/main" val="20004"/>
                    </a:ext>
                  </a:extLst>
                </a:gridCol>
              </a:tblGrid>
              <a:tr h="566410">
                <a:tc>
                  <a:txBody>
                    <a:bodyPr/>
                    <a:lstStyle/>
                    <a:p>
                      <a:pPr algn="l" fontAlgn="b"/>
                      <a:r>
                        <a:rPr lang="en-US" sz="1800" b="0" i="0" u="none" strike="noStrike" dirty="0">
                          <a:solidFill>
                            <a:srgbClr val="000000"/>
                          </a:solidFill>
                          <a:effectLst/>
                          <a:latin typeface="Arial" panose="020B0604020202020204" pitchFamily="34" charset="0"/>
                        </a:rPr>
                        <a:t>Performance </a:t>
                      </a:r>
                      <a:br>
                        <a:rPr lang="en-US" sz="1800" b="0" i="0" u="none" strike="noStrike" dirty="0">
                          <a:solidFill>
                            <a:srgbClr val="000000"/>
                          </a:solidFill>
                          <a:effectLst/>
                          <a:latin typeface="Arial" panose="020B0604020202020204" pitchFamily="34" charset="0"/>
                        </a:rPr>
                      </a:br>
                      <a:r>
                        <a:rPr lang="en-US" sz="1800" b="0" i="0" u="none" strike="noStrike" dirty="0">
                          <a:solidFill>
                            <a:srgbClr val="000000"/>
                          </a:solidFill>
                          <a:effectLst/>
                          <a:latin typeface="Arial" panose="020B0604020202020204" pitchFamily="34" charset="0"/>
                        </a:rPr>
                        <a:t>Rating</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NSE</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RSR</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R</a:t>
                      </a:r>
                      <a:r>
                        <a:rPr lang="en-US" sz="1800" b="0" i="0" u="none" strike="noStrike" baseline="30000" dirty="0">
                          <a:solidFill>
                            <a:srgbClr val="000000"/>
                          </a:solidFill>
                          <a:effectLst/>
                          <a:latin typeface="Arial" panose="020B0604020202020204" pitchFamily="34" charset="0"/>
                        </a:rPr>
                        <a:t>2</a:t>
                      </a:r>
                      <a:endParaRPr lang="en-US" sz="1800" b="0" i="0" u="none" strike="noStrike" dirty="0">
                        <a:solidFill>
                          <a:srgbClr val="000000"/>
                        </a:solidFill>
                        <a:effectLst/>
                        <a:latin typeface="Arial" panose="020B0604020202020204" pitchFamily="34" charset="0"/>
                      </a:endParaRP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PBIAS</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3205">
                <a:tc>
                  <a:txBody>
                    <a:bodyPr/>
                    <a:lstStyle/>
                    <a:p>
                      <a:pPr algn="l" fontAlgn="b"/>
                      <a:r>
                        <a:rPr lang="en-US" sz="1800" b="0" i="0" u="none" strike="noStrike" dirty="0">
                          <a:solidFill>
                            <a:srgbClr val="00B050"/>
                          </a:solidFill>
                          <a:effectLst/>
                          <a:latin typeface="Arial" panose="020B0604020202020204" pitchFamily="34" charset="0"/>
                        </a:rPr>
                        <a:t>Very Good</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0.65&lt;𝑁𝑆𝐸≤1.00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0.00&lt;𝑅𝑆𝑅≤0.60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0.65&lt;𝑅2≤1.00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𝑃𝐵𝐼𝐴𝑆&lt; ±15</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83205">
                <a:tc>
                  <a:txBody>
                    <a:bodyPr/>
                    <a:lstStyle/>
                    <a:p>
                      <a:pPr algn="l" fontAlgn="b"/>
                      <a:r>
                        <a:rPr lang="en-US" sz="1800" b="0" i="0" u="none" strike="noStrike">
                          <a:solidFill>
                            <a:srgbClr val="92D050"/>
                          </a:solidFill>
                          <a:effectLst/>
                          <a:latin typeface="Arial" panose="020B0604020202020204" pitchFamily="34" charset="0"/>
                        </a:rPr>
                        <a:t>Good</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0.55&lt;𝑁𝑆𝐸≤0.65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0.60&lt;𝑅𝑆𝑅≤0.70</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0.55&lt;𝑅2≤0.65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±15≤𝑃𝐵𝐼𝐴𝑆&lt;±20</a:t>
                      </a:r>
                    </a:p>
                  </a:txBody>
                  <a:tcPr marL="8330" marR="8330" marT="8330" marB="0" anchor="b">
                    <a:lnL>
                      <a:noFill/>
                    </a:lnL>
                    <a:lnR>
                      <a:noFill/>
                    </a:lnR>
                    <a:lnT>
                      <a:noFill/>
                    </a:lnT>
                    <a:lnB>
                      <a:noFill/>
                    </a:lnB>
                  </a:tcPr>
                </a:tc>
                <a:extLst>
                  <a:ext uri="{0D108BD9-81ED-4DB2-BD59-A6C34878D82A}">
                    <a16:rowId xmlns:a16="http://schemas.microsoft.com/office/drawing/2014/main" val="10002"/>
                  </a:ext>
                </a:extLst>
              </a:tr>
              <a:tr h="283205">
                <a:tc>
                  <a:txBody>
                    <a:bodyPr/>
                    <a:lstStyle/>
                    <a:p>
                      <a:pPr algn="l" fontAlgn="b"/>
                      <a:r>
                        <a:rPr lang="en-US" sz="1800" b="0" i="0" u="none" strike="noStrike" dirty="0">
                          <a:solidFill>
                            <a:srgbClr val="FFC000"/>
                          </a:solidFill>
                          <a:effectLst/>
                          <a:latin typeface="Arial" panose="020B0604020202020204" pitchFamily="34" charset="0"/>
                        </a:rPr>
                        <a:t>Satisfactory</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0.40&lt;𝑁𝑆𝐸≤0.55</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0.70&lt;𝑅𝑆𝑅≤0.80</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0.40&lt;𝑅2≤0.55</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±20≤𝑃𝐵𝐼𝐴𝑆&lt;±30</a:t>
                      </a:r>
                    </a:p>
                  </a:txBody>
                  <a:tcPr marL="8330" marR="8330" marT="8330" marB="0" anchor="b">
                    <a:lnL>
                      <a:noFill/>
                    </a:lnL>
                    <a:lnR>
                      <a:noFill/>
                    </a:lnR>
                    <a:lnT>
                      <a:noFill/>
                    </a:lnT>
                    <a:lnB>
                      <a:noFill/>
                    </a:lnB>
                  </a:tcPr>
                </a:tc>
                <a:extLst>
                  <a:ext uri="{0D108BD9-81ED-4DB2-BD59-A6C34878D82A}">
                    <a16:rowId xmlns:a16="http://schemas.microsoft.com/office/drawing/2014/main" val="10003"/>
                  </a:ext>
                </a:extLst>
              </a:tr>
              <a:tr h="291534">
                <a:tc>
                  <a:txBody>
                    <a:bodyPr/>
                    <a:lstStyle/>
                    <a:p>
                      <a:pPr algn="l" fontAlgn="b"/>
                      <a:r>
                        <a:rPr lang="en-US" sz="1800" b="0" i="0" u="none" strike="noStrike">
                          <a:solidFill>
                            <a:srgbClr val="FF0000"/>
                          </a:solidFill>
                          <a:effectLst/>
                          <a:latin typeface="Arial" panose="020B0604020202020204" pitchFamily="34" charset="0"/>
                        </a:rPr>
                        <a:t>Unsatisfactory</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𝑁𝑆𝐸≤0.40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𝑅𝑆𝑅&gt;0.80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𝑅2≤0.40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𝑃𝐵𝐼𝐴𝑆≥±30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02128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E72C47-AA9F-4BAF-91F5-83E276EFBB2F}"/>
              </a:ext>
            </a:extLst>
          </p:cNvPr>
          <p:cNvSpPr>
            <a:spLocks noGrp="1"/>
          </p:cNvSpPr>
          <p:nvPr>
            <p:ph type="title"/>
          </p:nvPr>
        </p:nvSpPr>
        <p:spPr/>
        <p:txBody>
          <a:bodyPr/>
          <a:lstStyle/>
          <a:p>
            <a:r>
              <a:rPr lang="en-US" dirty="0"/>
              <a:t>Model Calibration Aids</a:t>
            </a:r>
          </a:p>
        </p:txBody>
      </p:sp>
      <p:sp>
        <p:nvSpPr>
          <p:cNvPr id="5" name="Text Placeholder 4">
            <a:extLst>
              <a:ext uri="{FF2B5EF4-FFF2-40B4-BE49-F238E27FC236}">
                <a16:creationId xmlns:a16="http://schemas.microsoft.com/office/drawing/2014/main" id="{06C4AA37-AFA3-44FF-9AFE-B8F55F788211}"/>
              </a:ext>
            </a:extLst>
          </p:cNvPr>
          <p:cNvSpPr>
            <a:spLocks noGrp="1"/>
          </p:cNvSpPr>
          <p:nvPr>
            <p:ph type="body" idx="1"/>
          </p:nvPr>
        </p:nvSpPr>
        <p:spPr/>
        <p:txBody>
          <a:bodyPr/>
          <a:lstStyle/>
          <a:p>
            <a:r>
              <a:rPr lang="en-US" dirty="0"/>
              <a:t>Slides by: Thomas Brauer (HEC)</a:t>
            </a:r>
          </a:p>
        </p:txBody>
      </p:sp>
    </p:spTree>
    <p:extLst>
      <p:ext uri="{BB962C8B-B14F-4D97-AF65-F5344CB8AC3E}">
        <p14:creationId xmlns:p14="http://schemas.microsoft.com/office/powerpoint/2010/main" val="849452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456</TotalTime>
  <Words>1548</Words>
  <Application>Microsoft Office PowerPoint</Application>
  <PresentationFormat>Widescreen</PresentationFormat>
  <Paragraphs>221</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Lato</vt:lpstr>
      <vt:lpstr>Office Theme</vt:lpstr>
      <vt:lpstr>Advanced Model Calibration</vt:lpstr>
      <vt:lpstr>Russian River 60 Yr period of record</vt:lpstr>
      <vt:lpstr>Runoff Signatures</vt:lpstr>
      <vt:lpstr>Monthly Volume</vt:lpstr>
      <vt:lpstr>Annual Maximum Flows</vt:lpstr>
      <vt:lpstr>Runoff Hydrograph</vt:lpstr>
      <vt:lpstr>Calibration Sequence</vt:lpstr>
      <vt:lpstr>Model Performance</vt:lpstr>
      <vt:lpstr>Model Calibration Aids</vt:lpstr>
      <vt:lpstr>Model Calibration Aids</vt:lpstr>
      <vt:lpstr>Model Calibration Aids</vt:lpstr>
      <vt:lpstr>Element Results</vt:lpstr>
      <vt:lpstr>Model Calibration Aids</vt:lpstr>
      <vt:lpstr>Continuous Calibration Aid</vt:lpstr>
      <vt:lpstr>Model Calibration Aids</vt:lpstr>
      <vt:lpstr>Global Calibration Summary</vt:lpstr>
      <vt:lpstr>Model Calibration Aids</vt:lpstr>
      <vt:lpstr>Spatial Results</vt:lpstr>
      <vt:lpstr>For More…</vt:lpstr>
      <vt:lpstr>Advanced Model Calibration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Willis, Joshua R CIV USARMY CEIWR (USA)</cp:lastModifiedBy>
  <cp:revision>22</cp:revision>
  <dcterms:created xsi:type="dcterms:W3CDTF">2022-02-24T15:47:34Z</dcterms:created>
  <dcterms:modified xsi:type="dcterms:W3CDTF">2023-11-06T12:53:37Z</dcterms:modified>
</cp:coreProperties>
</file>