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62"/>
  </p:notesMasterIdLst>
  <p:sldIdLst>
    <p:sldId id="256" r:id="rId2"/>
    <p:sldId id="555" r:id="rId3"/>
    <p:sldId id="520" r:id="rId4"/>
    <p:sldId id="267" r:id="rId5"/>
    <p:sldId id="268" r:id="rId6"/>
    <p:sldId id="524" r:id="rId7"/>
    <p:sldId id="525" r:id="rId8"/>
    <p:sldId id="526" r:id="rId9"/>
    <p:sldId id="527" r:id="rId10"/>
    <p:sldId id="269" r:id="rId11"/>
    <p:sldId id="528" r:id="rId12"/>
    <p:sldId id="529" r:id="rId13"/>
    <p:sldId id="388" r:id="rId14"/>
    <p:sldId id="530" r:id="rId15"/>
    <p:sldId id="531" r:id="rId16"/>
    <p:sldId id="532" r:id="rId17"/>
    <p:sldId id="521" r:id="rId18"/>
    <p:sldId id="341" r:id="rId19"/>
    <p:sldId id="333" r:id="rId20"/>
    <p:sldId id="356" r:id="rId21"/>
    <p:sldId id="352" r:id="rId22"/>
    <p:sldId id="533" r:id="rId23"/>
    <p:sldId id="534" r:id="rId24"/>
    <p:sldId id="535" r:id="rId25"/>
    <p:sldId id="353" r:id="rId26"/>
    <p:sldId id="355" r:id="rId27"/>
    <p:sldId id="342" r:id="rId28"/>
    <p:sldId id="334" r:id="rId29"/>
    <p:sldId id="536" r:id="rId30"/>
    <p:sldId id="336" r:id="rId31"/>
    <p:sldId id="337" r:id="rId32"/>
    <p:sldId id="338" r:id="rId33"/>
    <p:sldId id="339" r:id="rId34"/>
    <p:sldId id="537" r:id="rId35"/>
    <p:sldId id="541" r:id="rId36"/>
    <p:sldId id="542" r:id="rId37"/>
    <p:sldId id="543" r:id="rId38"/>
    <p:sldId id="365" r:id="rId39"/>
    <p:sldId id="366" r:id="rId40"/>
    <p:sldId id="367" r:id="rId41"/>
    <p:sldId id="369" r:id="rId42"/>
    <p:sldId id="368" r:id="rId43"/>
    <p:sldId id="370" r:id="rId44"/>
    <p:sldId id="362" r:id="rId45"/>
    <p:sldId id="371" r:id="rId46"/>
    <p:sldId id="372" r:id="rId47"/>
    <p:sldId id="373" r:id="rId48"/>
    <p:sldId id="374" r:id="rId49"/>
    <p:sldId id="375" r:id="rId50"/>
    <p:sldId id="384" r:id="rId51"/>
    <p:sldId id="380" r:id="rId52"/>
    <p:sldId id="381" r:id="rId53"/>
    <p:sldId id="382" r:id="rId54"/>
    <p:sldId id="383" r:id="rId55"/>
    <p:sldId id="377" r:id="rId56"/>
    <p:sldId id="378" r:id="rId57"/>
    <p:sldId id="379" r:id="rId58"/>
    <p:sldId id="385" r:id="rId59"/>
    <p:sldId id="523" r:id="rId60"/>
    <p:sldId id="343"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388"/>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355"/>
            <p14:sldId id="342"/>
            <p14:sldId id="334"/>
            <p14:sldId id="536"/>
            <p14:sldId id="336"/>
            <p14:sldId id="337"/>
            <p14:sldId id="338"/>
            <p14:sldId id="339"/>
            <p14:sldId id="537"/>
          </p14:sldIdLst>
        </p14:section>
        <p14:section name="Calibration Metrics" id="{9EBEE7D1-B6D6-4209-9605-11B847AEA691}">
          <p14:sldIdLst>
            <p14:sldId id="541"/>
            <p14:sldId id="542"/>
            <p14:sldId id="543"/>
            <p14:sldId id="365"/>
            <p14:sldId id="366"/>
            <p14:sldId id="367"/>
            <p14:sldId id="369"/>
            <p14:sldId id="368"/>
            <p14:sldId id="370"/>
            <p14:sldId id="362"/>
            <p14:sldId id="371"/>
            <p14:sldId id="372"/>
            <p14:sldId id="373"/>
            <p14:sldId id="374"/>
            <p14:sldId id="375"/>
            <p14:sldId id="384"/>
            <p14:sldId id="380"/>
            <p14:sldId id="381"/>
            <p14:sldId id="382"/>
            <p14:sldId id="383"/>
            <p14:sldId id="377"/>
            <p14:sldId id="378"/>
            <p14:sldId id="379"/>
            <p14:sldId id="385"/>
          </p14:sldIdLst>
        </p14:section>
        <p14:section name="End" id="{258E53FE-84AD-41A8-93C5-CC726940558B}">
          <p14:sldIdLst>
            <p14:sldId id="523"/>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878" autoAdjust="0"/>
    <p:restoredTop sz="89949" autoAdjust="0"/>
  </p:normalViewPr>
  <p:slideViewPr>
    <p:cSldViewPr snapToGrid="0">
      <p:cViewPr varScale="1">
        <p:scale>
          <a:sx n="141" d="100"/>
          <a:sy n="141" d="100"/>
        </p:scale>
        <p:origin x="552"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custT="1"/>
      <dgm:spPr/>
      <dgm:t>
        <a:bodyPr/>
        <a:lstStyle/>
        <a:p>
          <a:r>
            <a:rPr lang="en-US" sz="3900"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custT="1"/>
      <dgm:spPr/>
      <dgm:t>
        <a:bodyPr/>
        <a:lstStyle/>
        <a:p>
          <a:r>
            <a:rPr lang="en-US" sz="3900" dirty="0"/>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04D5D14C-48C2-4DA6-BA1D-A5F375FEBD1A}">
      <dgm:prSet custT="1"/>
      <dgm:spPr/>
      <dgm:t>
        <a:bodyPr/>
        <a:lstStyle/>
        <a:p>
          <a:r>
            <a:rPr lang="en-US" sz="3900" dirty="0"/>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3" custAng="0">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3">
        <dgm:presLayoutVars>
          <dgm:chMax val="0"/>
          <dgm:bulletEnabled val="1"/>
        </dgm:presLayoutVars>
      </dgm:prSet>
      <dgm:spPr/>
    </dgm:pt>
    <dgm:pt modelId="{CE077744-335A-4194-BC5F-6C699960716D}" type="pres">
      <dgm:prSet presAssocID="{359F0CDE-862B-4879-A510-F1DD50F91DE2}" presName="spacer" presStyleCnt="0"/>
      <dgm:spPr/>
    </dgm:pt>
    <dgm:pt modelId="{ECC9D0BC-1653-47CB-896A-5F22C9D44AB2}" type="pres">
      <dgm:prSet presAssocID="{04D5D14C-48C2-4DA6-BA1D-A5F375FEBD1A}" presName="parentText" presStyleLbl="node1" presStyleIdx="2" presStyleCnt="3">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2" destOrd="0" parTransId="{247CC025-89F2-4890-970A-18F189B2A1AD}" sibTransId="{8D3ACB88-D160-43A5-A15A-EC49AF2D7CC5}"/>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586CB46D-F2F0-4921-8D37-075300ED6D1F}" type="presParOf" srcId="{FE191AF3-9211-45F7-8674-93CA1DA5F43C}" destId="{ECC9D0BC-1653-47CB-896A-5F22C9D44AB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44999"/>
          <a:ext cx="109728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Calibration Theory</a:t>
          </a:r>
        </a:p>
      </dsp:txBody>
      <dsp:txXfrm>
        <a:off x="59399" y="104398"/>
        <a:ext cx="10854002" cy="1098002"/>
      </dsp:txXfrm>
    </dsp:sp>
    <dsp:sp modelId="{19D9C094-0653-47D4-82B5-820670F4AA26}">
      <dsp:nvSpPr>
        <dsp:cNvPr id="0" name=""/>
        <dsp:cNvSpPr/>
      </dsp:nvSpPr>
      <dsp:spPr>
        <a:xfrm>
          <a:off x="0" y="1449000"/>
          <a:ext cx="109728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Calibration Strategies</a:t>
          </a:r>
        </a:p>
      </dsp:txBody>
      <dsp:txXfrm>
        <a:off x="59399" y="1508399"/>
        <a:ext cx="10854002" cy="1098002"/>
      </dsp:txXfrm>
    </dsp:sp>
    <dsp:sp modelId="{ECC9D0BC-1653-47CB-896A-5F22C9D44AB2}">
      <dsp:nvSpPr>
        <dsp:cNvPr id="0" name=""/>
        <dsp:cNvSpPr/>
      </dsp:nvSpPr>
      <dsp:spPr>
        <a:xfrm>
          <a:off x="0" y="2853000"/>
          <a:ext cx="109728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Calibration Metrics</a:t>
          </a:r>
        </a:p>
      </dsp:txBody>
      <dsp:txXfrm>
        <a:off x="59399" y="2912399"/>
        <a:ext cx="10854002" cy="1098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8/3/2024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a:p>
            <a:r>
              <a:rPr lang="en-US" dirty="0"/>
              <a:t>DD is the </a:t>
            </a:r>
            <a:r>
              <a:rPr lang="en-US"/>
              <a:t>drainage density.</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16</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a:t>
            </a:r>
            <a:r>
              <a:rPr lang="en-US"/>
              <a:t>calibration within HMS.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406777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you’ve developed initial parameters for your model--It’s very helpful to set </a:t>
            </a:r>
            <a:r>
              <a:rPr lang="en-US" b="1" i="0" baseline="0" dirty="0"/>
              <a:t>goals </a:t>
            </a:r>
            <a:r>
              <a:rPr lang="en-US" b="0" i="0" baseline="0" dirty="0"/>
              <a:t>when calibrating an HMS model. Calibration goals might include: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-Quantitative goodness-of-fit goals—using statistics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and goals for how important it is to capture the timing, volume and magnitude of the calibration events.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Examples of goals are included in the next few slides, but goals should be determined based on the objectives of the HMS project.</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Statistics used for model evaluation:</a:t>
            </a:r>
          </a:p>
          <a:p>
            <a:pPr lvl="1"/>
            <a:r>
              <a:rPr lang="en-US" i="1" dirty="0"/>
              <a:t>Coefficient of Determination (R</a:t>
            </a:r>
            <a:r>
              <a:rPr lang="en-US" i="1" baseline="30000" dirty="0"/>
              <a:t>2</a:t>
            </a:r>
            <a:r>
              <a:rPr lang="en-US" i="1" dirty="0"/>
              <a:t>)</a:t>
            </a:r>
          </a:p>
          <a:p>
            <a:pPr lvl="1"/>
            <a:r>
              <a:rPr lang="en-US" i="1" dirty="0"/>
              <a:t>Nash-Sutcliffe Efficiency (NSE)</a:t>
            </a:r>
          </a:p>
          <a:p>
            <a:pPr lvl="1"/>
            <a:r>
              <a:rPr lang="en-US" i="1" dirty="0"/>
              <a:t>Root Mean Square Error (RSR)</a:t>
            </a:r>
          </a:p>
          <a:p>
            <a:pPr lvl="1"/>
            <a:r>
              <a:rPr lang="en-US" i="1" dirty="0"/>
              <a:t>Percent Bias (PBIAS)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Moriasi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378186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36</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…brings up the Deficit &amp; Constant parameter table—filtering by Computation Point and selecting the point of interest shows </a:t>
            </a:r>
            <a:r>
              <a:rPr lang="en-US" i="1" dirty="0"/>
              <a:t>just</a:t>
            </a:r>
            <a:r>
              <a:rPr lang="en-US" i="0" dirty="0"/>
              <a:t> those </a:t>
            </a:r>
            <a:r>
              <a:rPr lang="en-US" i="0" dirty="0" err="1"/>
              <a:t>subbasins</a:t>
            </a:r>
            <a:r>
              <a:rPr lang="en-US" i="0" dirty="0"/>
              <a:t>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46</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How </a:t>
            </a:r>
            <a:r>
              <a:rPr lang="en-US" b="0" dirty="0"/>
              <a:t>can you use the summary table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Summary statistics provide a quantitative assessment of how well the model matches the observed data. The suggested performance metrics table by </a:t>
            </a:r>
            <a:r>
              <a:rPr lang="en-US" b="0" dirty="0" err="1"/>
              <a:t>Moriasi</a:t>
            </a:r>
            <a:r>
              <a:rPr lang="en-US" b="0" dirty="0"/>
              <a:t> shown here can be referenced--f</a:t>
            </a:r>
            <a:r>
              <a:rPr lang="en-US" dirty="0"/>
              <a:t>or</a:t>
            </a:r>
            <a:r>
              <a:rPr lang="en-US" baseline="0" dirty="0"/>
              <a:t> example, this location has a Nash-Sutcliffe value of 0.888 which falls into the </a:t>
            </a:r>
            <a:r>
              <a:rPr lang="en-US" i="1" baseline="0" dirty="0"/>
              <a:t>Very Good</a:t>
            </a:r>
            <a:r>
              <a:rPr lang="en-US" i="0" baseline="0" dirty="0"/>
              <a:t> category—so this would be considered quantitatively well-fit to the observed data and HMS computed the metrics </a:t>
            </a:r>
            <a:r>
              <a:rPr lang="en-US" i="1" baseline="0" dirty="0"/>
              <a:t>for </a:t>
            </a:r>
            <a:r>
              <a:rPr lang="en-US" i="0" baseline="0" dirty="0"/>
              <a:t>us!</a:t>
            </a:r>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4921626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Summary tables are also very useful for comparing other modeled vs. observed event characteristics—such as timing, volume and magnitude. This is useful when setting and tracking calibration goals which we’ll talk more about in the calibration strategies discussion.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18258111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50</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1848399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changed to model snowmelt as a basin process, so the snowmelt parameters are now also handled in the subbasin elements.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a:p>
            <a:endParaRPr lang="en-US" dirty="0"/>
          </a:p>
          <a:p>
            <a:r>
              <a:rPr lang="en-US" dirty="0"/>
              <a:t>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model parameters are typically treated as fixed, while others are allowed to freely vary during the calibration process.</a:t>
            </a:r>
          </a:p>
          <a:p>
            <a:r>
              <a:rPr lang="en-US" dirty="0"/>
              <a:t>For example, the area of a </a:t>
            </a:r>
            <a:r>
              <a:rPr lang="en-US" dirty="0" err="1"/>
              <a:t>subbasin</a:t>
            </a:r>
            <a:r>
              <a:rPr lang="en-US" dirty="0"/>
              <a:t> element is a model parameter, but it isn’t changed while calibrating.</a:t>
            </a:r>
          </a:p>
          <a:p>
            <a:r>
              <a:rPr lang="en-US" dirty="0"/>
              <a:t>On the left is a subbasin element, and the parameters for the loss process are shown. The user has selected the Deficit and Constant loss method as the most appropriate method for modeling the loss process in this watershed.</a:t>
            </a:r>
          </a:p>
          <a:p>
            <a:r>
              <a:rPr lang="en-US" dirty="0"/>
              <a:t>The method is not initially parameterized with any values and it is up to the user to provide initial estimates for those parameter values. Then, during the calibration process, these values are adjusted in order to improve model performance.</a:t>
            </a:r>
          </a:p>
          <a:p>
            <a:endParaRPr lang="en-US" dirty="0"/>
          </a:p>
          <a:p>
            <a:r>
              <a:rPr lang="en-US" dirty="0"/>
              <a:t>On the right is the </a:t>
            </a:r>
            <a:r>
              <a:rPr lang="en-US" dirty="0" err="1"/>
              <a:t>subbasin</a:t>
            </a:r>
            <a:r>
              <a:rPr lang="en-US" dirty="0"/>
              <a:t> settings for the temperature index snow model. This is a highly-parameterized model process and can include more than single-numeric-value parameters. ATI-</a:t>
            </a:r>
            <a:r>
              <a:rPr lang="en-US" dirty="0" err="1"/>
              <a:t>meltrate</a:t>
            </a:r>
            <a:r>
              <a:rPr lang="en-US" dirty="0"/>
              <a:t> functions and ATI-</a:t>
            </a:r>
            <a:r>
              <a:rPr lang="en-US" dirty="0" err="1"/>
              <a:t>coldrate</a:t>
            </a:r>
            <a:r>
              <a:rPr lang="en-US" dirty="0"/>
              <a:t> functions are an empirical representation of a mathematical function and can be calibrated to improve model performance. It is again up to the user to initially parameterize the model with parameter values, and then to adjust those parameters to improve model performance.</a:t>
            </a:r>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158222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1394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98360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845651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61747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59254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03497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502340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71584630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110961"/>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2479674"/>
            <a:ext cx="9296400" cy="2850861"/>
          </a:xfrm>
        </p:spPr>
        <p:txBody>
          <a:bodyPr>
            <a:normAutofit/>
          </a:bodyPr>
          <a:lstStyle/>
          <a:p>
            <a:r>
              <a:rPr lang="en-US" sz="4100" b="1" dirty="0"/>
              <a:t>Hydrologic Modeling with HEC-HMS</a:t>
            </a:r>
          </a:p>
          <a:p>
            <a:endParaRPr lang="en-US" sz="4100" dirty="0"/>
          </a:p>
          <a:p>
            <a:r>
              <a:rPr lang="en-US" b="1" dirty="0"/>
              <a:t>Instructor:</a:t>
            </a:r>
          </a:p>
          <a:p>
            <a:r>
              <a:rPr lang="en-US" b="1" dirty="0"/>
              <a:t>Jay Pak</a:t>
            </a:r>
          </a:p>
          <a:p>
            <a:endParaRPr lang="en-US" b="1"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a:xfrm>
            <a:off x="692727" y="139958"/>
            <a:ext cx="10972800" cy="858128"/>
          </a:xfrm>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921327" y="1316470"/>
            <a:ext cx="10515600" cy="1194301"/>
          </a:xfrm>
        </p:spPr>
        <p:txBody>
          <a:bodyPr/>
          <a:lstStyle/>
          <a:p>
            <a:r>
              <a:rPr lang="en-US" dirty="0"/>
              <a:t>Any numeric value or functional relationship that controls model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337017" y="3235236"/>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a:xfrm>
            <a:off x="609600" y="298727"/>
            <a:ext cx="10972800" cy="858128"/>
          </a:xfrm>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grpSp>
        <p:nvGrpSpPr>
          <p:cNvPr id="6" name="Group 5">
            <a:extLst>
              <a:ext uri="{FF2B5EF4-FFF2-40B4-BE49-F238E27FC236}">
                <a16:creationId xmlns:a16="http://schemas.microsoft.com/office/drawing/2014/main" id="{AD10B436-8C1D-0F79-9CE6-05A78BE7427E}"/>
              </a:ext>
            </a:extLst>
          </p:cNvPr>
          <p:cNvGrpSpPr/>
          <p:nvPr/>
        </p:nvGrpSpPr>
        <p:grpSpPr>
          <a:xfrm>
            <a:off x="5487313" y="2492176"/>
            <a:ext cx="3457074" cy="709863"/>
            <a:chOff x="5061285" y="2502567"/>
            <a:chExt cx="3457074" cy="709863"/>
          </a:xfrm>
        </p:grpSpPr>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grpSp>
    </p:spTree>
    <p:extLst>
      <p:ext uri="{BB962C8B-B14F-4D97-AF65-F5344CB8AC3E}">
        <p14:creationId xmlns:p14="http://schemas.microsoft.com/office/powerpoint/2010/main" val="389991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a:xfrm>
            <a:off x="609600" y="246772"/>
            <a:ext cx="10972800" cy="858128"/>
          </a:xfrm>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a:xfrm>
            <a:off x="1097973" y="1371600"/>
            <a:ext cx="10972800" cy="4114800"/>
          </a:xfrm>
        </p:spPr>
        <p:txBody>
          <a:bodyPr>
            <a:normAutofit fontScale="85000" lnSpcReduction="20000"/>
          </a:bodyPr>
          <a:lstStyle/>
          <a:p>
            <a:r>
              <a:rPr lang="en-US" dirty="0"/>
              <a:t>Gather informative data</a:t>
            </a:r>
          </a:p>
          <a:p>
            <a:pPr lvl="1"/>
            <a:r>
              <a:rPr lang="en-US" dirty="0"/>
              <a:t>Soils</a:t>
            </a:r>
          </a:p>
          <a:p>
            <a:pPr lvl="1"/>
            <a:r>
              <a:rPr lang="en-US" dirty="0"/>
              <a:t>Land use/imperviousness</a:t>
            </a:r>
          </a:p>
          <a:p>
            <a:pPr lvl="1"/>
            <a:r>
              <a:rPr lang="en-US" dirty="0"/>
              <a:t>Basin characteristics</a:t>
            </a:r>
          </a:p>
          <a:p>
            <a:r>
              <a:rPr lang="en-US" dirty="0"/>
              <a:t>Estimate starting values from data</a:t>
            </a:r>
          </a:p>
          <a:p>
            <a:pPr lvl="1"/>
            <a:r>
              <a:rPr lang="en-US" b="1" dirty="0"/>
              <a:t>Experience</a:t>
            </a:r>
          </a:p>
          <a:p>
            <a:pPr lvl="2"/>
            <a:r>
              <a:rPr lang="en-US" dirty="0"/>
              <a:t>Utilize knowledge from local history, past projects, and site visits to inform initial estimates.</a:t>
            </a:r>
            <a:r>
              <a:rPr lang="en-US" b="1" dirty="0"/>
              <a:t> </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8031763" y="1104900"/>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a:xfrm>
            <a:off x="609600" y="251973"/>
            <a:ext cx="10972800" cy="858128"/>
          </a:xfrm>
        </p:spPr>
        <p:txBody>
          <a:bodyPr/>
          <a:lstStyle/>
          <a:p>
            <a:r>
              <a:rPr lang="en-US" dirty="0"/>
              <a:t>Parameter Regression</a:t>
            </a:r>
          </a:p>
        </p:txBody>
      </p:sp>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27809" y="2423109"/>
            <a:ext cx="5999018" cy="2011782"/>
          </a:xfrm>
        </p:spPr>
        <p:txBody>
          <a:bodyPr>
            <a:normAutofit fontScale="92500" lnSpcReduction="10000"/>
          </a:bodyPr>
          <a:lstStyle/>
          <a:p>
            <a:r>
              <a:rPr lang="en-US" dirty="0"/>
              <a:t>Calibrate models in a region</a:t>
            </a:r>
          </a:p>
          <a:p>
            <a:endParaRPr lang="en-US" dirty="0"/>
          </a:p>
          <a:p>
            <a:r>
              <a:rPr lang="en-US" dirty="0"/>
              <a:t>Predict calibrated parameters from physical data</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a:xfrm>
            <a:off x="-1717964" y="320181"/>
            <a:ext cx="10972800" cy="858128"/>
          </a:xfrm>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realistic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a:xfrm>
            <a:off x="609600" y="311215"/>
            <a:ext cx="10972800" cy="858128"/>
          </a:xfrm>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2105892"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r>
              <a:rPr lang="en-US" sz="2400" dirty="0"/>
              <a:t>Evapotranspiration/Snowmelt</a:t>
            </a:r>
            <a:endParaRPr lang="en-US" sz="2000" dirty="0"/>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a:xfrm>
            <a:off x="682336" y="104336"/>
            <a:ext cx="10972800" cy="858128"/>
          </a:xfrm>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3487005347"/>
              </p:ext>
            </p:extLst>
          </p:nvPr>
        </p:nvGraphicFramePr>
        <p:xfrm>
          <a:off x="983673" y="1108363"/>
          <a:ext cx="10972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93264" y="1194348"/>
            <a:ext cx="4700578"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Temperature</a:t>
            </a:r>
          </a:p>
          <a:p>
            <a:pPr lvl="1">
              <a:lnSpc>
                <a:spcPct val="100000"/>
              </a:lnSpc>
              <a:spcBef>
                <a:spcPts val="0"/>
              </a:spcBef>
              <a:buFont typeface="Calibri" panose="020F0502020204030204" pitchFamily="34" charset="0"/>
              <a:buChar char="₋"/>
            </a:pPr>
            <a:r>
              <a:rPr lang="en-US" sz="1800" dirty="0"/>
              <a:t>Soil Porosity</a:t>
            </a:r>
          </a:p>
          <a:p>
            <a:pPr lvl="1">
              <a:lnSpc>
                <a:spcPct val="100000"/>
              </a:lnSpc>
              <a:spcBef>
                <a:spcPts val="0"/>
              </a:spcBef>
              <a:buFont typeface="Calibri" panose="020F0502020204030204" pitchFamily="34" charset="0"/>
              <a:buChar char="₋"/>
            </a:pPr>
            <a:r>
              <a:rPr lang="en-US" sz="1800" dirty="0"/>
              <a:t>Soil Type</a:t>
            </a:r>
          </a:p>
          <a:p>
            <a:pPr lvl="1">
              <a:lnSpc>
                <a:spcPct val="100000"/>
              </a:lnSpc>
              <a:spcBef>
                <a:spcPts val="0"/>
              </a:spcBef>
              <a:buFont typeface="Calibri" panose="020F0502020204030204" pitchFamily="34" charset="0"/>
              <a:buChar char="₋"/>
            </a:pPr>
            <a:r>
              <a:rPr lang="en-US" sz="1800" dirty="0"/>
              <a:t>Urban Areas</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2172644" y="4789280"/>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495806" y="-10296"/>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199019" y="706583"/>
            <a:ext cx="5981099" cy="6912236"/>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140" name="Group 139">
            <a:extLst>
              <a:ext uri="{FF2B5EF4-FFF2-40B4-BE49-F238E27FC236}">
                <a16:creationId xmlns:a16="http://schemas.microsoft.com/office/drawing/2014/main" id="{A79A5837-A208-4855-A7CD-032C81480BAA}"/>
              </a:ext>
            </a:extLst>
          </p:cNvPr>
          <p:cNvGrpSpPr/>
          <p:nvPr/>
        </p:nvGrpSpPr>
        <p:grpSpPr>
          <a:xfrm>
            <a:off x="6856114" y="1260823"/>
            <a:ext cx="4409294" cy="2775116"/>
            <a:chOff x="1543050" y="1943100"/>
            <a:chExt cx="6057900" cy="3750456"/>
          </a:xfrm>
        </p:grpSpPr>
        <p:grpSp>
          <p:nvGrpSpPr>
            <p:cNvPr id="80" name="Group 79">
              <a:extLst>
                <a:ext uri="{FF2B5EF4-FFF2-40B4-BE49-F238E27FC236}">
                  <a16:creationId xmlns:a16="http://schemas.microsoft.com/office/drawing/2014/main" id="{618A4619-914E-4FAC-A3AB-F871555EAE62}"/>
                </a:ext>
              </a:extLst>
            </p:cNvPr>
            <p:cNvGrpSpPr/>
            <p:nvPr/>
          </p:nvGrpSpPr>
          <p:grpSpPr>
            <a:xfrm>
              <a:off x="1543050" y="1943100"/>
              <a:ext cx="2826411" cy="1813104"/>
              <a:chOff x="346252" y="381000"/>
              <a:chExt cx="3768548" cy="2188981"/>
            </a:xfrm>
          </p:grpSpPr>
          <p:grpSp>
            <p:nvGrpSpPr>
              <p:cNvPr id="81" name="Group 80">
                <a:extLst>
                  <a:ext uri="{FF2B5EF4-FFF2-40B4-BE49-F238E27FC236}">
                    <a16:creationId xmlns:a16="http://schemas.microsoft.com/office/drawing/2014/main" id="{9632D620-1631-4F8E-B15C-E1C11060987E}"/>
                  </a:ext>
                </a:extLst>
              </p:cNvPr>
              <p:cNvGrpSpPr/>
              <p:nvPr/>
            </p:nvGrpSpPr>
            <p:grpSpPr>
              <a:xfrm>
                <a:off x="938417" y="381000"/>
                <a:ext cx="3176383" cy="2188981"/>
                <a:chOff x="409743" y="1143000"/>
                <a:chExt cx="3552657" cy="2188981"/>
              </a:xfrm>
            </p:grpSpPr>
            <p:grpSp>
              <p:nvGrpSpPr>
                <p:cNvPr id="84" name="Group 83">
                  <a:extLst>
                    <a:ext uri="{FF2B5EF4-FFF2-40B4-BE49-F238E27FC236}">
                      <a16:creationId xmlns:a16="http://schemas.microsoft.com/office/drawing/2014/main" id="{ED94D712-E1DF-42C4-9897-7D02A89E4C25}"/>
                    </a:ext>
                  </a:extLst>
                </p:cNvPr>
                <p:cNvGrpSpPr/>
                <p:nvPr/>
              </p:nvGrpSpPr>
              <p:grpSpPr>
                <a:xfrm>
                  <a:off x="914399" y="1143000"/>
                  <a:ext cx="3048001" cy="1752600"/>
                  <a:chOff x="914400" y="1143000"/>
                  <a:chExt cx="3048001" cy="1752600"/>
                </a:xfrm>
              </p:grpSpPr>
              <p:grpSp>
                <p:nvGrpSpPr>
                  <p:cNvPr id="88" name="Group 87">
                    <a:extLst>
                      <a:ext uri="{FF2B5EF4-FFF2-40B4-BE49-F238E27FC236}">
                        <a16:creationId xmlns:a16="http://schemas.microsoft.com/office/drawing/2014/main" id="{E8BB6F19-A21D-4569-836A-D707F8045AFA}"/>
                      </a:ext>
                    </a:extLst>
                  </p:cNvPr>
                  <p:cNvGrpSpPr/>
                  <p:nvPr/>
                </p:nvGrpSpPr>
                <p:grpSpPr>
                  <a:xfrm>
                    <a:off x="914400" y="1143000"/>
                    <a:ext cx="3048001" cy="1752600"/>
                    <a:chOff x="1600199" y="2286000"/>
                    <a:chExt cx="3048001" cy="1752600"/>
                  </a:xfrm>
                </p:grpSpPr>
                <p:grpSp>
                  <p:nvGrpSpPr>
                    <p:cNvPr id="91" name="Group 90">
                      <a:extLst>
                        <a:ext uri="{FF2B5EF4-FFF2-40B4-BE49-F238E27FC236}">
                          <a16:creationId xmlns:a16="http://schemas.microsoft.com/office/drawing/2014/main" id="{ED0928B6-8708-420E-838D-A1DADF5AC0E9}"/>
                        </a:ext>
                      </a:extLst>
                    </p:cNvPr>
                    <p:cNvGrpSpPr/>
                    <p:nvPr/>
                  </p:nvGrpSpPr>
                  <p:grpSpPr>
                    <a:xfrm>
                      <a:off x="1600200" y="2286000"/>
                      <a:ext cx="3048000" cy="1752600"/>
                      <a:chOff x="1600200" y="914400"/>
                      <a:chExt cx="3124200" cy="3124200"/>
                    </a:xfrm>
                  </p:grpSpPr>
                  <p:cxnSp>
                    <p:nvCxnSpPr>
                      <p:cNvPr id="94" name="Straight Connector 93">
                        <a:extLst>
                          <a:ext uri="{FF2B5EF4-FFF2-40B4-BE49-F238E27FC236}">
                            <a16:creationId xmlns:a16="http://schemas.microsoft.com/office/drawing/2014/main" id="{2AE1CDC0-08DA-49D4-99F3-12BEAAC5B37E}"/>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C378B0-4325-48BC-949B-8128AAD293B2}"/>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Freeform 13">
                      <a:extLst>
                        <a:ext uri="{FF2B5EF4-FFF2-40B4-BE49-F238E27FC236}">
                          <a16:creationId xmlns:a16="http://schemas.microsoft.com/office/drawing/2014/main" id="{265A95DE-2106-42A1-9778-418F4168F18E}"/>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Freeform 14">
                      <a:extLst>
                        <a:ext uri="{FF2B5EF4-FFF2-40B4-BE49-F238E27FC236}">
                          <a16:creationId xmlns:a16="http://schemas.microsoft.com/office/drawing/2014/main" id="{5346E960-8CDF-4F05-A504-A7E12603DABC}"/>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89" name="Straight Connector 88">
                    <a:extLst>
                      <a:ext uri="{FF2B5EF4-FFF2-40B4-BE49-F238E27FC236}">
                        <a16:creationId xmlns:a16="http://schemas.microsoft.com/office/drawing/2014/main" id="{F2E6CFFD-8D9B-449E-9E9A-97C3534DD76C}"/>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3BF91E0-64C2-4A54-B1F7-0CD3D3EA58C9}"/>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F83C1CC2-99C4-4453-ACB8-5B7C6EF47DD3}"/>
                    </a:ext>
                  </a:extLst>
                </p:cNvPr>
                <p:cNvCxnSpPr/>
                <p:nvPr/>
              </p:nvCxnSpPr>
              <p:spPr>
                <a:xfrm>
                  <a:off x="1866838"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49EB7DB-4335-4772-A592-51F3CB0AB039}"/>
                    </a:ext>
                  </a:extLst>
                </p:cNvPr>
                <p:cNvSpPr txBox="1"/>
                <p:nvPr/>
              </p:nvSpPr>
              <p:spPr>
                <a:xfrm>
                  <a:off x="2000705" y="2889770"/>
                  <a:ext cx="1027718" cy="442211"/>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6629B036-8B54-4CE4-B606-69CF9711DAE4}"/>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82" name="TextBox 81">
                <a:extLst>
                  <a:ext uri="{FF2B5EF4-FFF2-40B4-BE49-F238E27FC236}">
                    <a16:creationId xmlns:a16="http://schemas.microsoft.com/office/drawing/2014/main" id="{EAFD7695-0C5E-4F2E-8D34-5BE45B72A867}"/>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83" name="Straight Arrow Connector 82">
                <a:extLst>
                  <a:ext uri="{FF2B5EF4-FFF2-40B4-BE49-F238E27FC236}">
                    <a16:creationId xmlns:a16="http://schemas.microsoft.com/office/drawing/2014/main" id="{28990548-7511-4AFA-96DC-2E2901FFD083}"/>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C090A79B-80E1-4793-B1AB-A58A54C31BCC}"/>
                </a:ext>
              </a:extLst>
            </p:cNvPr>
            <p:cNvGrpSpPr/>
            <p:nvPr/>
          </p:nvGrpSpPr>
          <p:grpSpPr>
            <a:xfrm>
              <a:off x="4774539" y="1943100"/>
              <a:ext cx="2826411" cy="1805580"/>
              <a:chOff x="346252" y="381000"/>
              <a:chExt cx="3768548" cy="2179898"/>
            </a:xfrm>
          </p:grpSpPr>
          <p:grpSp>
            <p:nvGrpSpPr>
              <p:cNvPr id="97" name="Group 96">
                <a:extLst>
                  <a:ext uri="{FF2B5EF4-FFF2-40B4-BE49-F238E27FC236}">
                    <a16:creationId xmlns:a16="http://schemas.microsoft.com/office/drawing/2014/main" id="{3A99CAA2-7404-414B-BA9B-A2AEDE4B7007}"/>
                  </a:ext>
                </a:extLst>
              </p:cNvPr>
              <p:cNvGrpSpPr/>
              <p:nvPr/>
            </p:nvGrpSpPr>
            <p:grpSpPr>
              <a:xfrm>
                <a:off x="938419" y="381000"/>
                <a:ext cx="3176381" cy="2179898"/>
                <a:chOff x="409745" y="1143000"/>
                <a:chExt cx="3552655" cy="2179898"/>
              </a:xfrm>
            </p:grpSpPr>
            <p:grpSp>
              <p:nvGrpSpPr>
                <p:cNvPr id="100" name="Group 99">
                  <a:extLst>
                    <a:ext uri="{FF2B5EF4-FFF2-40B4-BE49-F238E27FC236}">
                      <a16:creationId xmlns:a16="http://schemas.microsoft.com/office/drawing/2014/main" id="{8A6E987A-F687-4F85-8BB8-767F559E0ED5}"/>
                    </a:ext>
                  </a:extLst>
                </p:cNvPr>
                <p:cNvGrpSpPr/>
                <p:nvPr/>
              </p:nvGrpSpPr>
              <p:grpSpPr>
                <a:xfrm>
                  <a:off x="914399" y="1143000"/>
                  <a:ext cx="3048001" cy="1752600"/>
                  <a:chOff x="914400" y="1143000"/>
                  <a:chExt cx="3048001" cy="1752600"/>
                </a:xfrm>
              </p:grpSpPr>
              <p:grpSp>
                <p:nvGrpSpPr>
                  <p:cNvPr id="104" name="Group 103">
                    <a:extLst>
                      <a:ext uri="{FF2B5EF4-FFF2-40B4-BE49-F238E27FC236}">
                        <a16:creationId xmlns:a16="http://schemas.microsoft.com/office/drawing/2014/main" id="{548EF699-7ECE-42D0-A82E-65FBE39928B3}"/>
                      </a:ext>
                    </a:extLst>
                  </p:cNvPr>
                  <p:cNvGrpSpPr/>
                  <p:nvPr/>
                </p:nvGrpSpPr>
                <p:grpSpPr>
                  <a:xfrm>
                    <a:off x="914400" y="1143000"/>
                    <a:ext cx="3048001" cy="1752600"/>
                    <a:chOff x="1600199" y="2286000"/>
                    <a:chExt cx="3048001" cy="1752600"/>
                  </a:xfrm>
                </p:grpSpPr>
                <p:grpSp>
                  <p:nvGrpSpPr>
                    <p:cNvPr id="107" name="Group 106">
                      <a:extLst>
                        <a:ext uri="{FF2B5EF4-FFF2-40B4-BE49-F238E27FC236}">
                          <a16:creationId xmlns:a16="http://schemas.microsoft.com/office/drawing/2014/main" id="{FEF8710C-2AEE-4A81-81F0-5BEEA0637D6E}"/>
                        </a:ext>
                      </a:extLst>
                    </p:cNvPr>
                    <p:cNvGrpSpPr/>
                    <p:nvPr/>
                  </p:nvGrpSpPr>
                  <p:grpSpPr>
                    <a:xfrm>
                      <a:off x="1600200" y="2286000"/>
                      <a:ext cx="3048000" cy="1752600"/>
                      <a:chOff x="1600200" y="914400"/>
                      <a:chExt cx="3124200" cy="3124200"/>
                    </a:xfrm>
                  </p:grpSpPr>
                  <p:cxnSp>
                    <p:nvCxnSpPr>
                      <p:cNvPr id="110" name="Straight Connector 109">
                        <a:extLst>
                          <a:ext uri="{FF2B5EF4-FFF2-40B4-BE49-F238E27FC236}">
                            <a16:creationId xmlns:a16="http://schemas.microsoft.com/office/drawing/2014/main" id="{FFA84B42-5E93-4EA7-8A6C-86B81E41A38D}"/>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DDA6F80-5032-42B1-82E9-74E205B31ABC}"/>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8" name="Freeform 29">
                      <a:extLst>
                        <a:ext uri="{FF2B5EF4-FFF2-40B4-BE49-F238E27FC236}">
                          <a16:creationId xmlns:a16="http://schemas.microsoft.com/office/drawing/2014/main" id="{290F7921-99B2-431C-8EFB-C73B06C3C557}"/>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Freeform 30">
                      <a:extLst>
                        <a:ext uri="{FF2B5EF4-FFF2-40B4-BE49-F238E27FC236}">
                          <a16:creationId xmlns:a16="http://schemas.microsoft.com/office/drawing/2014/main" id="{E18C5EC5-CB82-4334-B65E-3586A84B8CC3}"/>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05" name="Straight Connector 104">
                    <a:extLst>
                      <a:ext uri="{FF2B5EF4-FFF2-40B4-BE49-F238E27FC236}">
                        <a16:creationId xmlns:a16="http://schemas.microsoft.com/office/drawing/2014/main" id="{424B89B1-AF03-4E8F-8D71-49457B1309AF}"/>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F7391D5-6CE3-473E-B108-8EA89A15FC37}"/>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a:extLst>
                    <a:ext uri="{FF2B5EF4-FFF2-40B4-BE49-F238E27FC236}">
                      <a16:creationId xmlns:a16="http://schemas.microsoft.com/office/drawing/2014/main" id="{F64FE469-6A50-4633-A14E-48B09420FADB}"/>
                    </a:ext>
                  </a:extLst>
                </p:cNvPr>
                <p:cNvCxnSpPr/>
                <p:nvPr/>
              </p:nvCxnSpPr>
              <p:spPr>
                <a:xfrm flipH="1">
                  <a:off x="1878564"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D4CEC07-48C5-45DC-B95B-AADADE91BD1B}"/>
                    </a:ext>
                  </a:extLst>
                </p:cNvPr>
                <p:cNvSpPr txBox="1"/>
                <p:nvPr/>
              </p:nvSpPr>
              <p:spPr>
                <a:xfrm>
                  <a:off x="2000705" y="2889770"/>
                  <a:ext cx="1010799" cy="433128"/>
                </a:xfrm>
                <a:prstGeom prst="rect">
                  <a:avLst/>
                </a:prstGeom>
                <a:noFill/>
              </p:spPr>
              <p:txBody>
                <a:bodyPr wrap="square" rtlCol="0">
                  <a:spAutoFit/>
                </a:bodyPr>
                <a:lstStyle/>
                <a:p>
                  <a:pPr algn="ctr"/>
                  <a:r>
                    <a:rPr lang="en-US" sz="1125" i="1" dirty="0"/>
                    <a:t>Time</a:t>
                  </a:r>
                </a:p>
              </p:txBody>
            </p:sp>
            <p:sp>
              <p:nvSpPr>
                <p:cNvPr id="103" name="TextBox 102">
                  <a:extLst>
                    <a:ext uri="{FF2B5EF4-FFF2-40B4-BE49-F238E27FC236}">
                      <a16:creationId xmlns:a16="http://schemas.microsoft.com/office/drawing/2014/main" id="{43D86D0D-3F1C-436E-A8EC-08E61BA39599}"/>
                    </a:ext>
                  </a:extLst>
                </p:cNvPr>
                <p:cNvSpPr txBox="1"/>
                <p:nvPr/>
              </p:nvSpPr>
              <p:spPr>
                <a:xfrm rot="16200000">
                  <a:off x="33987" y="1794870"/>
                  <a:ext cx="1295399" cy="543884"/>
                </a:xfrm>
                <a:prstGeom prst="rect">
                  <a:avLst/>
                </a:prstGeom>
                <a:noFill/>
              </p:spPr>
              <p:txBody>
                <a:bodyPr wrap="square" rtlCol="0">
                  <a:spAutoFit/>
                </a:bodyPr>
                <a:lstStyle/>
                <a:p>
                  <a:pPr algn="ctr"/>
                  <a:r>
                    <a:rPr lang="en-US" sz="1125" i="1" dirty="0"/>
                    <a:t>Flow</a:t>
                  </a:r>
                </a:p>
              </p:txBody>
            </p:sp>
          </p:grpSp>
          <p:sp>
            <p:nvSpPr>
              <p:cNvPr id="98" name="TextBox 97">
                <a:extLst>
                  <a:ext uri="{FF2B5EF4-FFF2-40B4-BE49-F238E27FC236}">
                    <a16:creationId xmlns:a16="http://schemas.microsoft.com/office/drawing/2014/main" id="{C23E52C4-AFE1-4815-8A95-E1962AF469CA}"/>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99" name="Straight Arrow Connector 98">
                <a:extLst>
                  <a:ext uri="{FF2B5EF4-FFF2-40B4-BE49-F238E27FC236}">
                    <a16:creationId xmlns:a16="http://schemas.microsoft.com/office/drawing/2014/main" id="{E44AD8DD-EE67-4394-9990-E29208C4F417}"/>
                  </a:ext>
                </a:extLst>
              </p:cNvPr>
              <p:cNvCxnSpPr/>
              <p:nvPr/>
            </p:nvCxnSpPr>
            <p:spPr>
              <a:xfrm rot="5400000" flipV="1">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F08783F-75CF-4A52-82D0-6A52E18B2635}"/>
                </a:ext>
              </a:extLst>
            </p:cNvPr>
            <p:cNvGrpSpPr/>
            <p:nvPr/>
          </p:nvGrpSpPr>
          <p:grpSpPr>
            <a:xfrm>
              <a:off x="1571052" y="3886200"/>
              <a:ext cx="2826411" cy="1805582"/>
              <a:chOff x="346252" y="381000"/>
              <a:chExt cx="3768548" cy="2179900"/>
            </a:xfrm>
          </p:grpSpPr>
          <p:grpSp>
            <p:nvGrpSpPr>
              <p:cNvPr id="113" name="Group 112">
                <a:extLst>
                  <a:ext uri="{FF2B5EF4-FFF2-40B4-BE49-F238E27FC236}">
                    <a16:creationId xmlns:a16="http://schemas.microsoft.com/office/drawing/2014/main" id="{AC572DB7-9552-46BF-88B2-5CDE19D54A86}"/>
                  </a:ext>
                </a:extLst>
              </p:cNvPr>
              <p:cNvGrpSpPr/>
              <p:nvPr/>
            </p:nvGrpSpPr>
            <p:grpSpPr>
              <a:xfrm>
                <a:off x="938417" y="381000"/>
                <a:ext cx="3176383" cy="2179900"/>
                <a:chOff x="409743" y="1143000"/>
                <a:chExt cx="3552657" cy="2179900"/>
              </a:xfrm>
            </p:grpSpPr>
            <p:grpSp>
              <p:nvGrpSpPr>
                <p:cNvPr id="116" name="Group 115">
                  <a:extLst>
                    <a:ext uri="{FF2B5EF4-FFF2-40B4-BE49-F238E27FC236}">
                      <a16:creationId xmlns:a16="http://schemas.microsoft.com/office/drawing/2014/main" id="{FBFC1387-D2BA-4006-9F01-BD31901BC54B}"/>
                    </a:ext>
                  </a:extLst>
                </p:cNvPr>
                <p:cNvGrpSpPr/>
                <p:nvPr/>
              </p:nvGrpSpPr>
              <p:grpSpPr>
                <a:xfrm>
                  <a:off x="910984" y="1143000"/>
                  <a:ext cx="3051416" cy="1766376"/>
                  <a:chOff x="910985" y="1143000"/>
                  <a:chExt cx="3051416" cy="1766376"/>
                </a:xfrm>
              </p:grpSpPr>
              <p:grpSp>
                <p:nvGrpSpPr>
                  <p:cNvPr id="120" name="Group 119">
                    <a:extLst>
                      <a:ext uri="{FF2B5EF4-FFF2-40B4-BE49-F238E27FC236}">
                        <a16:creationId xmlns:a16="http://schemas.microsoft.com/office/drawing/2014/main" id="{23A78F1E-BC85-4031-AB61-1D5A9683EEC7}"/>
                      </a:ext>
                    </a:extLst>
                  </p:cNvPr>
                  <p:cNvGrpSpPr/>
                  <p:nvPr/>
                </p:nvGrpSpPr>
                <p:grpSpPr>
                  <a:xfrm>
                    <a:off x="910985" y="1143000"/>
                    <a:ext cx="3051416" cy="1766376"/>
                    <a:chOff x="1596784" y="2286000"/>
                    <a:chExt cx="3051416" cy="1766376"/>
                  </a:xfrm>
                </p:grpSpPr>
                <p:grpSp>
                  <p:nvGrpSpPr>
                    <p:cNvPr id="122" name="Group 121">
                      <a:extLst>
                        <a:ext uri="{FF2B5EF4-FFF2-40B4-BE49-F238E27FC236}">
                          <a16:creationId xmlns:a16="http://schemas.microsoft.com/office/drawing/2014/main" id="{544BAA1F-9345-41E6-94D7-3ED1BA028353}"/>
                        </a:ext>
                      </a:extLst>
                    </p:cNvPr>
                    <p:cNvGrpSpPr/>
                    <p:nvPr/>
                  </p:nvGrpSpPr>
                  <p:grpSpPr>
                    <a:xfrm>
                      <a:off x="1600200" y="2286000"/>
                      <a:ext cx="3048000" cy="1752600"/>
                      <a:chOff x="1600200" y="914400"/>
                      <a:chExt cx="3124200" cy="3124200"/>
                    </a:xfrm>
                  </p:grpSpPr>
                  <p:cxnSp>
                    <p:nvCxnSpPr>
                      <p:cNvPr id="125" name="Straight Connector 124">
                        <a:extLst>
                          <a:ext uri="{FF2B5EF4-FFF2-40B4-BE49-F238E27FC236}">
                            <a16:creationId xmlns:a16="http://schemas.microsoft.com/office/drawing/2014/main" id="{D14E27E8-9750-42D9-AB13-D45D16F2BAC4}"/>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7AD0DE1-77C9-42C2-BE31-88D3D8FAAF74}"/>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3" name="Freeform 44">
                      <a:extLst>
                        <a:ext uri="{FF2B5EF4-FFF2-40B4-BE49-F238E27FC236}">
                          <a16:creationId xmlns:a16="http://schemas.microsoft.com/office/drawing/2014/main" id="{A8B0F028-20AE-4ACE-AF03-D006BE73383A}"/>
                        </a:ext>
                      </a:extLst>
                    </p:cNvPr>
                    <p:cNvSpPr/>
                    <p:nvPr/>
                  </p:nvSpPr>
                  <p:spPr>
                    <a:xfrm>
                      <a:off x="1596784" y="2386851"/>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Freeform 45">
                      <a:extLst>
                        <a:ext uri="{FF2B5EF4-FFF2-40B4-BE49-F238E27FC236}">
                          <a16:creationId xmlns:a16="http://schemas.microsoft.com/office/drawing/2014/main" id="{4A5643C8-78FF-4D80-B660-7C1708D0973D}"/>
                        </a:ext>
                      </a:extLst>
                    </p:cNvPr>
                    <p:cNvSpPr/>
                    <p:nvPr/>
                  </p:nvSpPr>
                  <p:spPr>
                    <a:xfrm>
                      <a:off x="1626715" y="2949546"/>
                      <a:ext cx="2724046" cy="109014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899 h 2545899"/>
                        <a:gd name="connsiteX1" fmla="*/ 567879 w 4225479"/>
                        <a:gd name="connsiteY1" fmla="*/ 2130262 h 2545899"/>
                        <a:gd name="connsiteX2" fmla="*/ 2064170 w 4225479"/>
                        <a:gd name="connsiteY2" fmla="*/ 126 h 2545899"/>
                        <a:gd name="connsiteX3" fmla="*/ 3808267 w 4225479"/>
                        <a:gd name="connsiteY3" fmla="*/ 2030264 h 2545899"/>
                        <a:gd name="connsiteX4" fmla="*/ 4225479 w 4225479"/>
                        <a:gd name="connsiteY4" fmla="*/ 2535507 h 2545899"/>
                        <a:gd name="connsiteX0" fmla="*/ 0 w 4225479"/>
                        <a:gd name="connsiteY0" fmla="*/ 2277095 h 2277095"/>
                        <a:gd name="connsiteX1" fmla="*/ 567879 w 4225479"/>
                        <a:gd name="connsiteY1" fmla="*/ 1861458 h 2277095"/>
                        <a:gd name="connsiteX2" fmla="*/ 2064170 w 4225479"/>
                        <a:gd name="connsiteY2" fmla="*/ 149 h 2277095"/>
                        <a:gd name="connsiteX3" fmla="*/ 3808267 w 4225479"/>
                        <a:gd name="connsiteY3" fmla="*/ 1761460 h 2277095"/>
                        <a:gd name="connsiteX4" fmla="*/ 4225479 w 4225479"/>
                        <a:gd name="connsiteY4" fmla="*/ 2266703 h 2277095"/>
                        <a:gd name="connsiteX0" fmla="*/ 0 w 4225479"/>
                        <a:gd name="connsiteY0" fmla="*/ 2276948 h 2276948"/>
                        <a:gd name="connsiteX1" fmla="*/ 567879 w 4225479"/>
                        <a:gd name="connsiteY1" fmla="*/ 1861311 h 2276948"/>
                        <a:gd name="connsiteX2" fmla="*/ 2064170 w 4225479"/>
                        <a:gd name="connsiteY2" fmla="*/ 2 h 2276948"/>
                        <a:gd name="connsiteX3" fmla="*/ 3869430 w 4225479"/>
                        <a:gd name="connsiteY3" fmla="*/ 1850923 h 2276948"/>
                        <a:gd name="connsiteX4" fmla="*/ 4225479 w 4225479"/>
                        <a:gd name="connsiteY4" fmla="*/ 2266556 h 2276948"/>
                        <a:gd name="connsiteX0" fmla="*/ 0 w 4225479"/>
                        <a:gd name="connsiteY0" fmla="*/ 2279309 h 2279309"/>
                        <a:gd name="connsiteX1" fmla="*/ 567879 w 4225479"/>
                        <a:gd name="connsiteY1" fmla="*/ 1863672 h 2279309"/>
                        <a:gd name="connsiteX2" fmla="*/ 2064170 w 4225479"/>
                        <a:gd name="connsiteY2" fmla="*/ 2363 h 2279309"/>
                        <a:gd name="connsiteX3" fmla="*/ 3622740 w 4225479"/>
                        <a:gd name="connsiteY3" fmla="*/ 1491860 h 2279309"/>
                        <a:gd name="connsiteX4" fmla="*/ 4225479 w 4225479"/>
                        <a:gd name="connsiteY4" fmla="*/ 2268917 h 2279309"/>
                        <a:gd name="connsiteX0" fmla="*/ 0 w 4225479"/>
                        <a:gd name="connsiteY0" fmla="*/ 2279296 h 2279296"/>
                        <a:gd name="connsiteX1" fmla="*/ 567879 w 4225479"/>
                        <a:gd name="connsiteY1" fmla="*/ 1863659 h 2279296"/>
                        <a:gd name="connsiteX2" fmla="*/ 2064170 w 4225479"/>
                        <a:gd name="connsiteY2" fmla="*/ 2350 h 2279296"/>
                        <a:gd name="connsiteX3" fmla="*/ 3622740 w 4225479"/>
                        <a:gd name="connsiteY3" fmla="*/ 1491847 h 2279296"/>
                        <a:gd name="connsiteX4" fmla="*/ 4225479 w 4225479"/>
                        <a:gd name="connsiteY4" fmla="*/ 2268904 h 2279296"/>
                        <a:gd name="connsiteX0" fmla="*/ 0 w 4225479"/>
                        <a:gd name="connsiteY0" fmla="*/ 2115325 h 2115325"/>
                        <a:gd name="connsiteX1" fmla="*/ 567879 w 4225479"/>
                        <a:gd name="connsiteY1" fmla="*/ 1699688 h 2115325"/>
                        <a:gd name="connsiteX2" fmla="*/ 2064170 w 4225479"/>
                        <a:gd name="connsiteY2" fmla="*/ 2663 h 2115325"/>
                        <a:gd name="connsiteX3" fmla="*/ 3622740 w 4225479"/>
                        <a:gd name="connsiteY3" fmla="*/ 1327876 h 2115325"/>
                        <a:gd name="connsiteX4" fmla="*/ 4225479 w 4225479"/>
                        <a:gd name="connsiteY4" fmla="*/ 2104933 h 2115325"/>
                        <a:gd name="connsiteX0" fmla="*/ 0 w 4225479"/>
                        <a:gd name="connsiteY0" fmla="*/ 2115459 h 2115459"/>
                        <a:gd name="connsiteX1" fmla="*/ 567879 w 4225479"/>
                        <a:gd name="connsiteY1" fmla="*/ 1699822 h 2115459"/>
                        <a:gd name="connsiteX2" fmla="*/ 2064170 w 4225479"/>
                        <a:gd name="connsiteY2" fmla="*/ 2797 h 2115459"/>
                        <a:gd name="connsiteX3" fmla="*/ 3637691 w 4225479"/>
                        <a:gd name="connsiteY3" fmla="*/ 1319796 h 2115459"/>
                        <a:gd name="connsiteX4" fmla="*/ 4225479 w 4225479"/>
                        <a:gd name="connsiteY4" fmla="*/ 2105067 h 2115459"/>
                        <a:gd name="connsiteX0" fmla="*/ 0 w 4225479"/>
                        <a:gd name="connsiteY0" fmla="*/ 2115569 h 2115569"/>
                        <a:gd name="connsiteX1" fmla="*/ 567879 w 4225479"/>
                        <a:gd name="connsiteY1" fmla="*/ 1699932 h 2115569"/>
                        <a:gd name="connsiteX2" fmla="*/ 2064170 w 4225479"/>
                        <a:gd name="connsiteY2" fmla="*/ 2907 h 2115569"/>
                        <a:gd name="connsiteX3" fmla="*/ 3637691 w 4225479"/>
                        <a:gd name="connsiteY3" fmla="*/ 1319906 h 2115569"/>
                        <a:gd name="connsiteX4" fmla="*/ 4225479 w 4225479"/>
                        <a:gd name="connsiteY4" fmla="*/ 2105177 h 2115569"/>
                        <a:gd name="connsiteX0" fmla="*/ 0 w 4225479"/>
                        <a:gd name="connsiteY0" fmla="*/ 2112788 h 2112788"/>
                        <a:gd name="connsiteX1" fmla="*/ 754765 w 4225479"/>
                        <a:gd name="connsiteY1" fmla="*/ 1243000 h 2112788"/>
                        <a:gd name="connsiteX2" fmla="*/ 2064170 w 4225479"/>
                        <a:gd name="connsiteY2" fmla="*/ 126 h 2112788"/>
                        <a:gd name="connsiteX3" fmla="*/ 3637691 w 4225479"/>
                        <a:gd name="connsiteY3" fmla="*/ 1317125 h 2112788"/>
                        <a:gd name="connsiteX4" fmla="*/ 4225479 w 4225479"/>
                        <a:gd name="connsiteY4" fmla="*/ 2102396 h 2112788"/>
                        <a:gd name="connsiteX0" fmla="*/ 0 w 4225479"/>
                        <a:gd name="connsiteY0" fmla="*/ 2113046 h 2113046"/>
                        <a:gd name="connsiteX1" fmla="*/ 829520 w 4225479"/>
                        <a:gd name="connsiteY1" fmla="*/ 1190273 h 2113046"/>
                        <a:gd name="connsiteX2" fmla="*/ 2064170 w 4225479"/>
                        <a:gd name="connsiteY2" fmla="*/ 384 h 2113046"/>
                        <a:gd name="connsiteX3" fmla="*/ 3637691 w 4225479"/>
                        <a:gd name="connsiteY3" fmla="*/ 1317383 h 2113046"/>
                        <a:gd name="connsiteX4" fmla="*/ 4225479 w 4225479"/>
                        <a:gd name="connsiteY4" fmla="*/ 2102654 h 2113046"/>
                        <a:gd name="connsiteX0" fmla="*/ 0 w 4225479"/>
                        <a:gd name="connsiteY0" fmla="*/ 2113060 h 2113060"/>
                        <a:gd name="connsiteX1" fmla="*/ 829520 w 4225479"/>
                        <a:gd name="connsiteY1" fmla="*/ 1190287 h 2113060"/>
                        <a:gd name="connsiteX2" fmla="*/ 2064170 w 4225479"/>
                        <a:gd name="connsiteY2" fmla="*/ 398 h 2113060"/>
                        <a:gd name="connsiteX3" fmla="*/ 3637691 w 4225479"/>
                        <a:gd name="connsiteY3" fmla="*/ 1317397 h 2113060"/>
                        <a:gd name="connsiteX4" fmla="*/ 4225479 w 4225479"/>
                        <a:gd name="connsiteY4" fmla="*/ 2102668 h 2113060"/>
                        <a:gd name="connsiteX0" fmla="*/ 0 w 4225479"/>
                        <a:gd name="connsiteY0" fmla="*/ 2113499 h 2113499"/>
                        <a:gd name="connsiteX1" fmla="*/ 784667 w 4225479"/>
                        <a:gd name="connsiteY1" fmla="*/ 1137742 h 2113499"/>
                        <a:gd name="connsiteX2" fmla="*/ 2064170 w 4225479"/>
                        <a:gd name="connsiteY2" fmla="*/ 837 h 2113499"/>
                        <a:gd name="connsiteX3" fmla="*/ 3637691 w 4225479"/>
                        <a:gd name="connsiteY3" fmla="*/ 1317836 h 2113499"/>
                        <a:gd name="connsiteX4" fmla="*/ 4225479 w 4225479"/>
                        <a:gd name="connsiteY4" fmla="*/ 2103107 h 2113499"/>
                        <a:gd name="connsiteX0" fmla="*/ 0 w 4225479"/>
                        <a:gd name="connsiteY0" fmla="*/ 2113471 h 2113471"/>
                        <a:gd name="connsiteX1" fmla="*/ 784667 w 4225479"/>
                        <a:gd name="connsiteY1" fmla="*/ 1137714 h 2113471"/>
                        <a:gd name="connsiteX2" fmla="*/ 2064170 w 4225479"/>
                        <a:gd name="connsiteY2" fmla="*/ 808 h 2113471"/>
                        <a:gd name="connsiteX3" fmla="*/ 3637691 w 4225479"/>
                        <a:gd name="connsiteY3" fmla="*/ 1317808 h 2113471"/>
                        <a:gd name="connsiteX4" fmla="*/ 4225479 w 4225479"/>
                        <a:gd name="connsiteY4" fmla="*/ 2103079 h 2113471"/>
                        <a:gd name="connsiteX0" fmla="*/ 0 w 4225479"/>
                        <a:gd name="connsiteY0" fmla="*/ 1931987 h 1931987"/>
                        <a:gd name="connsiteX1" fmla="*/ 784667 w 4225479"/>
                        <a:gd name="connsiteY1" fmla="*/ 956230 h 1931987"/>
                        <a:gd name="connsiteX2" fmla="*/ 2019317 w 4225479"/>
                        <a:gd name="connsiteY2" fmla="*/ 985 h 1931987"/>
                        <a:gd name="connsiteX3" fmla="*/ 3637691 w 4225479"/>
                        <a:gd name="connsiteY3" fmla="*/ 1136324 h 1931987"/>
                        <a:gd name="connsiteX4" fmla="*/ 4225479 w 4225479"/>
                        <a:gd name="connsiteY4" fmla="*/ 1921595 h 1931987"/>
                        <a:gd name="connsiteX0" fmla="*/ 0 w 4225479"/>
                        <a:gd name="connsiteY0" fmla="*/ 2113469 h 2113469"/>
                        <a:gd name="connsiteX1" fmla="*/ 784667 w 4225479"/>
                        <a:gd name="connsiteY1" fmla="*/ 1137712 h 2113469"/>
                        <a:gd name="connsiteX2" fmla="*/ 2011842 w 4225479"/>
                        <a:gd name="connsiteY2" fmla="*/ 807 h 2113469"/>
                        <a:gd name="connsiteX3" fmla="*/ 3637691 w 4225479"/>
                        <a:gd name="connsiteY3" fmla="*/ 1317806 h 2113469"/>
                        <a:gd name="connsiteX4" fmla="*/ 4225479 w 4225479"/>
                        <a:gd name="connsiteY4" fmla="*/ 2103077 h 2113469"/>
                        <a:gd name="connsiteX0" fmla="*/ 0 w 4225479"/>
                        <a:gd name="connsiteY0" fmla="*/ 2114158 h 2114158"/>
                        <a:gd name="connsiteX1" fmla="*/ 784667 w 4225479"/>
                        <a:gd name="connsiteY1" fmla="*/ 1138401 h 2114158"/>
                        <a:gd name="connsiteX2" fmla="*/ 2011842 w 4225479"/>
                        <a:gd name="connsiteY2" fmla="*/ 1496 h 2114158"/>
                        <a:gd name="connsiteX3" fmla="*/ 3637691 w 4225479"/>
                        <a:gd name="connsiteY3" fmla="*/ 1318495 h 2114158"/>
                        <a:gd name="connsiteX4" fmla="*/ 4225479 w 4225479"/>
                        <a:gd name="connsiteY4" fmla="*/ 2103766 h 2114158"/>
                        <a:gd name="connsiteX0" fmla="*/ 0 w 4225479"/>
                        <a:gd name="connsiteY0" fmla="*/ 1993212 h 1993212"/>
                        <a:gd name="connsiteX1" fmla="*/ 784667 w 4225479"/>
                        <a:gd name="connsiteY1" fmla="*/ 1017455 h 1993212"/>
                        <a:gd name="connsiteX2" fmla="*/ 2011842 w 4225479"/>
                        <a:gd name="connsiteY2" fmla="*/ 1657 h 1993212"/>
                        <a:gd name="connsiteX3" fmla="*/ 3637691 w 4225479"/>
                        <a:gd name="connsiteY3" fmla="*/ 1197549 h 1993212"/>
                        <a:gd name="connsiteX4" fmla="*/ 4225479 w 4225479"/>
                        <a:gd name="connsiteY4" fmla="*/ 1982820 h 1993212"/>
                        <a:gd name="connsiteX0" fmla="*/ 0 w 4225479"/>
                        <a:gd name="connsiteY0" fmla="*/ 1993307 h 1993307"/>
                        <a:gd name="connsiteX1" fmla="*/ 784667 w 4225479"/>
                        <a:gd name="connsiteY1" fmla="*/ 1017550 h 1993307"/>
                        <a:gd name="connsiteX2" fmla="*/ 2011842 w 4225479"/>
                        <a:gd name="connsiteY2" fmla="*/ 1752 h 1993307"/>
                        <a:gd name="connsiteX3" fmla="*/ 3637691 w 4225479"/>
                        <a:gd name="connsiteY3" fmla="*/ 1197644 h 1993307"/>
                        <a:gd name="connsiteX4" fmla="*/ 4225479 w 4225479"/>
                        <a:gd name="connsiteY4" fmla="*/ 1982915 h 1993307"/>
                        <a:gd name="connsiteX0" fmla="*/ 0 w 4322660"/>
                        <a:gd name="connsiteY0" fmla="*/ 1993214 h 1993214"/>
                        <a:gd name="connsiteX1" fmla="*/ 784667 w 4322660"/>
                        <a:gd name="connsiteY1" fmla="*/ 1017457 h 1993214"/>
                        <a:gd name="connsiteX2" fmla="*/ 2011842 w 4322660"/>
                        <a:gd name="connsiteY2" fmla="*/ 1659 h 1993214"/>
                        <a:gd name="connsiteX3" fmla="*/ 3637691 w 4322660"/>
                        <a:gd name="connsiteY3" fmla="*/ 1197551 h 1993214"/>
                        <a:gd name="connsiteX4" fmla="*/ 4322660 w 4322660"/>
                        <a:gd name="connsiteY4" fmla="*/ 1990391 h 1993214"/>
                        <a:gd name="connsiteX0" fmla="*/ 0 w 4322660"/>
                        <a:gd name="connsiteY0" fmla="*/ 1997541 h 1997541"/>
                        <a:gd name="connsiteX1" fmla="*/ 926701 w 4322660"/>
                        <a:gd name="connsiteY1" fmla="*/ 794708 h 1997541"/>
                        <a:gd name="connsiteX2" fmla="*/ 2011842 w 4322660"/>
                        <a:gd name="connsiteY2" fmla="*/ 5986 h 1997541"/>
                        <a:gd name="connsiteX3" fmla="*/ 3637691 w 4322660"/>
                        <a:gd name="connsiteY3" fmla="*/ 1201878 h 1997541"/>
                        <a:gd name="connsiteX4" fmla="*/ 4322660 w 4322660"/>
                        <a:gd name="connsiteY4" fmla="*/ 1994718 h 1997541"/>
                        <a:gd name="connsiteX0" fmla="*/ 0 w 4322660"/>
                        <a:gd name="connsiteY0" fmla="*/ 2004780 h 2004780"/>
                        <a:gd name="connsiteX1" fmla="*/ 881848 w 4322660"/>
                        <a:gd name="connsiteY1" fmla="*/ 658132 h 2004780"/>
                        <a:gd name="connsiteX2" fmla="*/ 2011842 w 4322660"/>
                        <a:gd name="connsiteY2" fmla="*/ 13225 h 2004780"/>
                        <a:gd name="connsiteX3" fmla="*/ 3637691 w 4322660"/>
                        <a:gd name="connsiteY3" fmla="*/ 1209117 h 2004780"/>
                        <a:gd name="connsiteX4" fmla="*/ 4322660 w 4322660"/>
                        <a:gd name="connsiteY4" fmla="*/ 2001957 h 2004780"/>
                        <a:gd name="connsiteX0" fmla="*/ 0 w 4322660"/>
                        <a:gd name="connsiteY0" fmla="*/ 2131066 h 2131066"/>
                        <a:gd name="connsiteX1" fmla="*/ 881848 w 4322660"/>
                        <a:gd name="connsiteY1" fmla="*/ 784418 h 2131066"/>
                        <a:gd name="connsiteX2" fmla="*/ 1981940 w 4322660"/>
                        <a:gd name="connsiteY2" fmla="*/ 10835 h 2131066"/>
                        <a:gd name="connsiteX3" fmla="*/ 3637691 w 4322660"/>
                        <a:gd name="connsiteY3" fmla="*/ 1335403 h 2131066"/>
                        <a:gd name="connsiteX4" fmla="*/ 4322660 w 4322660"/>
                        <a:gd name="connsiteY4" fmla="*/ 2128243 h 2131066"/>
                        <a:gd name="connsiteX0" fmla="*/ 0 w 4322660"/>
                        <a:gd name="connsiteY0" fmla="*/ 2086392 h 2086392"/>
                        <a:gd name="connsiteX1" fmla="*/ 881848 w 4322660"/>
                        <a:gd name="connsiteY1" fmla="*/ 739744 h 2086392"/>
                        <a:gd name="connsiteX2" fmla="*/ 1974464 w 4322660"/>
                        <a:gd name="connsiteY2" fmla="*/ 11576 h 2086392"/>
                        <a:gd name="connsiteX3" fmla="*/ 3637691 w 4322660"/>
                        <a:gd name="connsiteY3" fmla="*/ 1290729 h 2086392"/>
                        <a:gd name="connsiteX4" fmla="*/ 4322660 w 4322660"/>
                        <a:gd name="connsiteY4" fmla="*/ 2083569 h 2086392"/>
                        <a:gd name="connsiteX0" fmla="*/ 0 w 4262856"/>
                        <a:gd name="connsiteY0" fmla="*/ 2071202 h 2083517"/>
                        <a:gd name="connsiteX1" fmla="*/ 822044 w 4262856"/>
                        <a:gd name="connsiteY1" fmla="*/ 739692 h 2083517"/>
                        <a:gd name="connsiteX2" fmla="*/ 1914660 w 4262856"/>
                        <a:gd name="connsiteY2" fmla="*/ 11524 h 2083517"/>
                        <a:gd name="connsiteX3" fmla="*/ 3577887 w 4262856"/>
                        <a:gd name="connsiteY3" fmla="*/ 1290677 h 2083517"/>
                        <a:gd name="connsiteX4" fmla="*/ 4262856 w 4262856"/>
                        <a:gd name="connsiteY4" fmla="*/ 2083517 h 2083517"/>
                        <a:gd name="connsiteX0" fmla="*/ 0 w 4262856"/>
                        <a:gd name="connsiteY0" fmla="*/ 2168119 h 2180434"/>
                        <a:gd name="connsiteX1" fmla="*/ 822044 w 4262856"/>
                        <a:gd name="connsiteY1" fmla="*/ 836609 h 2180434"/>
                        <a:gd name="connsiteX2" fmla="*/ 1914661 w 4262856"/>
                        <a:gd name="connsiteY2" fmla="*/ 10042 h 2180434"/>
                        <a:gd name="connsiteX3" fmla="*/ 3577887 w 4262856"/>
                        <a:gd name="connsiteY3" fmla="*/ 1387594 h 2180434"/>
                        <a:gd name="connsiteX4" fmla="*/ 4262856 w 4262856"/>
                        <a:gd name="connsiteY4" fmla="*/ 2180434 h 2180434"/>
                        <a:gd name="connsiteX0" fmla="*/ 0 w 4262856"/>
                        <a:gd name="connsiteY0" fmla="*/ 2071202 h 2083517"/>
                        <a:gd name="connsiteX1" fmla="*/ 822044 w 4262856"/>
                        <a:gd name="connsiteY1" fmla="*/ 739692 h 2083517"/>
                        <a:gd name="connsiteX2" fmla="*/ 1937087 w 4262856"/>
                        <a:gd name="connsiteY2" fmla="*/ 11525 h 2083517"/>
                        <a:gd name="connsiteX3" fmla="*/ 3577887 w 4262856"/>
                        <a:gd name="connsiteY3" fmla="*/ 1290677 h 2083517"/>
                        <a:gd name="connsiteX4" fmla="*/ 4262856 w 4262856"/>
                        <a:gd name="connsiteY4" fmla="*/ 2083517 h 2083517"/>
                        <a:gd name="connsiteX0" fmla="*/ 0 w 4262856"/>
                        <a:gd name="connsiteY0" fmla="*/ 2069114 h 2081429"/>
                        <a:gd name="connsiteX1" fmla="*/ 822044 w 4262856"/>
                        <a:gd name="connsiteY1" fmla="*/ 737604 h 2081429"/>
                        <a:gd name="connsiteX2" fmla="*/ 1937087 w 4262856"/>
                        <a:gd name="connsiteY2" fmla="*/ 9437 h 2081429"/>
                        <a:gd name="connsiteX3" fmla="*/ 3719921 w 4262856"/>
                        <a:gd name="connsiteY3" fmla="*/ 1228035 h 2081429"/>
                        <a:gd name="connsiteX4" fmla="*/ 4262856 w 4262856"/>
                        <a:gd name="connsiteY4" fmla="*/ 2081429 h 2081429"/>
                        <a:gd name="connsiteX0" fmla="*/ 0 w 4262856"/>
                        <a:gd name="connsiteY0" fmla="*/ 2070666 h 2082981"/>
                        <a:gd name="connsiteX1" fmla="*/ 822044 w 4262856"/>
                        <a:gd name="connsiteY1" fmla="*/ 739156 h 2082981"/>
                        <a:gd name="connsiteX2" fmla="*/ 1937087 w 4262856"/>
                        <a:gd name="connsiteY2" fmla="*/ 10989 h 2082981"/>
                        <a:gd name="connsiteX3" fmla="*/ 3533034 w 4262856"/>
                        <a:gd name="connsiteY3" fmla="*/ 1275002 h 2082981"/>
                        <a:gd name="connsiteX4" fmla="*/ 4262856 w 4262856"/>
                        <a:gd name="connsiteY4" fmla="*/ 2082981 h 2082981"/>
                        <a:gd name="connsiteX0" fmla="*/ 0 w 4262856"/>
                        <a:gd name="connsiteY0" fmla="*/ 2070140 h 2082455"/>
                        <a:gd name="connsiteX1" fmla="*/ 822044 w 4262856"/>
                        <a:gd name="connsiteY1" fmla="*/ 738630 h 2082455"/>
                        <a:gd name="connsiteX2" fmla="*/ 1937087 w 4262856"/>
                        <a:gd name="connsiteY2" fmla="*/ 10463 h 2082455"/>
                        <a:gd name="connsiteX3" fmla="*/ 3547985 w 4262856"/>
                        <a:gd name="connsiteY3" fmla="*/ 1259338 h 2082455"/>
                        <a:gd name="connsiteX4" fmla="*/ 4262856 w 4262856"/>
                        <a:gd name="connsiteY4" fmla="*/ 2082455 h 2082455"/>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6723 h 2169038"/>
                        <a:gd name="connsiteX1" fmla="*/ 769716 w 4262856"/>
                        <a:gd name="connsiteY1" fmla="*/ 741952 h 2169038"/>
                        <a:gd name="connsiteX2" fmla="*/ 1772627 w 4262856"/>
                        <a:gd name="connsiteY2" fmla="*/ 13786 h 2169038"/>
                        <a:gd name="connsiteX3" fmla="*/ 3547985 w 4262856"/>
                        <a:gd name="connsiteY3" fmla="*/ 1345921 h 2169038"/>
                        <a:gd name="connsiteX4" fmla="*/ 4262856 w 4262856"/>
                        <a:gd name="connsiteY4" fmla="*/ 2169038 h 2169038"/>
                        <a:gd name="connsiteX0" fmla="*/ 0 w 4262856"/>
                        <a:gd name="connsiteY0" fmla="*/ 2158304 h 2170619"/>
                        <a:gd name="connsiteX1" fmla="*/ 769716 w 4262856"/>
                        <a:gd name="connsiteY1" fmla="*/ 743533 h 2170619"/>
                        <a:gd name="connsiteX2" fmla="*/ 1772627 w 4262856"/>
                        <a:gd name="connsiteY2" fmla="*/ 15367 h 2170619"/>
                        <a:gd name="connsiteX3" fmla="*/ 3547985 w 4262856"/>
                        <a:gd name="connsiteY3" fmla="*/ 1347502 h 2170619"/>
                        <a:gd name="connsiteX4" fmla="*/ 4262856 w 4262856"/>
                        <a:gd name="connsiteY4" fmla="*/ 2170619 h 2170619"/>
                        <a:gd name="connsiteX0" fmla="*/ 0 w 4262856"/>
                        <a:gd name="connsiteY0" fmla="*/ 2158306 h 2170621"/>
                        <a:gd name="connsiteX1" fmla="*/ 769716 w 4262856"/>
                        <a:gd name="connsiteY1" fmla="*/ 743535 h 2170621"/>
                        <a:gd name="connsiteX2" fmla="*/ 1772627 w 4262856"/>
                        <a:gd name="connsiteY2" fmla="*/ 15369 h 2170621"/>
                        <a:gd name="connsiteX3" fmla="*/ 3547985 w 4262856"/>
                        <a:gd name="connsiteY3" fmla="*/ 1347504 h 2170621"/>
                        <a:gd name="connsiteX4" fmla="*/ 4262856 w 4262856"/>
                        <a:gd name="connsiteY4" fmla="*/ 2170621 h 2170621"/>
                        <a:gd name="connsiteX0" fmla="*/ 0 w 4262856"/>
                        <a:gd name="connsiteY0" fmla="*/ 2172956 h 2185271"/>
                        <a:gd name="connsiteX1" fmla="*/ 829520 w 4262856"/>
                        <a:gd name="connsiteY1" fmla="*/ 606802 h 2185271"/>
                        <a:gd name="connsiteX2" fmla="*/ 1772627 w 4262856"/>
                        <a:gd name="connsiteY2" fmla="*/ 30019 h 2185271"/>
                        <a:gd name="connsiteX3" fmla="*/ 3547985 w 4262856"/>
                        <a:gd name="connsiteY3" fmla="*/ 1362154 h 2185271"/>
                        <a:gd name="connsiteX4" fmla="*/ 4262856 w 4262856"/>
                        <a:gd name="connsiteY4" fmla="*/ 2185271 h 2185271"/>
                        <a:gd name="connsiteX0" fmla="*/ 0 w 4262856"/>
                        <a:gd name="connsiteY0" fmla="*/ 2191013 h 2203328"/>
                        <a:gd name="connsiteX1" fmla="*/ 851946 w 4262856"/>
                        <a:gd name="connsiteY1" fmla="*/ 511320 h 2203328"/>
                        <a:gd name="connsiteX2" fmla="*/ 1772627 w 4262856"/>
                        <a:gd name="connsiteY2" fmla="*/ 48076 h 2203328"/>
                        <a:gd name="connsiteX3" fmla="*/ 3547985 w 4262856"/>
                        <a:gd name="connsiteY3" fmla="*/ 1380211 h 2203328"/>
                        <a:gd name="connsiteX4" fmla="*/ 4262856 w 4262856"/>
                        <a:gd name="connsiteY4" fmla="*/ 2203328 h 2203328"/>
                        <a:gd name="connsiteX0" fmla="*/ 0 w 4262856"/>
                        <a:gd name="connsiteY0" fmla="*/ 2254688 h 2267003"/>
                        <a:gd name="connsiteX1" fmla="*/ 851946 w 4262856"/>
                        <a:gd name="connsiteY1" fmla="*/ 574995 h 2267003"/>
                        <a:gd name="connsiteX2" fmla="*/ 1667971 w 4262856"/>
                        <a:gd name="connsiteY2" fmla="*/ 36058 h 2267003"/>
                        <a:gd name="connsiteX3" fmla="*/ 3547985 w 4262856"/>
                        <a:gd name="connsiteY3" fmla="*/ 1443886 h 2267003"/>
                        <a:gd name="connsiteX4" fmla="*/ 4262856 w 4262856"/>
                        <a:gd name="connsiteY4" fmla="*/ 2267003 h 2267003"/>
                        <a:gd name="connsiteX0" fmla="*/ 0 w 4262856"/>
                        <a:gd name="connsiteY0" fmla="*/ 2218636 h 2230951"/>
                        <a:gd name="connsiteX1" fmla="*/ 851946 w 4262856"/>
                        <a:gd name="connsiteY1" fmla="*/ 538943 h 2230951"/>
                        <a:gd name="connsiteX2" fmla="*/ 1667971 w 4262856"/>
                        <a:gd name="connsiteY2" fmla="*/ 6 h 2230951"/>
                        <a:gd name="connsiteX3" fmla="*/ 3547985 w 4262856"/>
                        <a:gd name="connsiteY3" fmla="*/ 1407834 h 2230951"/>
                        <a:gd name="connsiteX4" fmla="*/ 4262856 w 4262856"/>
                        <a:gd name="connsiteY4" fmla="*/ 2230951 h 2230951"/>
                        <a:gd name="connsiteX0" fmla="*/ 0 w 4262856"/>
                        <a:gd name="connsiteY0" fmla="*/ 2218634 h 2230949"/>
                        <a:gd name="connsiteX1" fmla="*/ 851946 w 4262856"/>
                        <a:gd name="connsiteY1" fmla="*/ 538941 h 2230949"/>
                        <a:gd name="connsiteX2" fmla="*/ 1578265 w 4262856"/>
                        <a:gd name="connsiteY2" fmla="*/ 4 h 2230949"/>
                        <a:gd name="connsiteX3" fmla="*/ 3547985 w 4262856"/>
                        <a:gd name="connsiteY3" fmla="*/ 1407832 h 2230949"/>
                        <a:gd name="connsiteX4" fmla="*/ 4262856 w 4262856"/>
                        <a:gd name="connsiteY4" fmla="*/ 2230949 h 2230949"/>
                        <a:gd name="connsiteX0" fmla="*/ 0 w 4262856"/>
                        <a:gd name="connsiteY0" fmla="*/ 2218634 h 2230949"/>
                        <a:gd name="connsiteX1" fmla="*/ 851946 w 4262856"/>
                        <a:gd name="connsiteY1" fmla="*/ 538941 h 2230949"/>
                        <a:gd name="connsiteX2" fmla="*/ 1615643 w 4262856"/>
                        <a:gd name="connsiteY2" fmla="*/ 4 h 2230949"/>
                        <a:gd name="connsiteX3" fmla="*/ 3547985 w 4262856"/>
                        <a:gd name="connsiteY3" fmla="*/ 1407832 h 2230949"/>
                        <a:gd name="connsiteX4" fmla="*/ 4262856 w 4262856"/>
                        <a:gd name="connsiteY4" fmla="*/ 2230949 h 2230949"/>
                        <a:gd name="connsiteX0" fmla="*/ 0 w 4262856"/>
                        <a:gd name="connsiteY0" fmla="*/ 2332170 h 2344485"/>
                        <a:gd name="connsiteX1" fmla="*/ 851946 w 4262856"/>
                        <a:gd name="connsiteY1" fmla="*/ 652477 h 2344485"/>
                        <a:gd name="connsiteX2" fmla="*/ 1615643 w 4262856"/>
                        <a:gd name="connsiteY2" fmla="*/ 2 h 2344485"/>
                        <a:gd name="connsiteX3" fmla="*/ 3547985 w 4262856"/>
                        <a:gd name="connsiteY3" fmla="*/ 1521368 h 2344485"/>
                        <a:gd name="connsiteX4" fmla="*/ 4262856 w 4262856"/>
                        <a:gd name="connsiteY4" fmla="*/ 2344485 h 2344485"/>
                        <a:gd name="connsiteX0" fmla="*/ 0 w 4262856"/>
                        <a:gd name="connsiteY0" fmla="*/ 2332170 h 2344485"/>
                        <a:gd name="connsiteX1" fmla="*/ 851946 w 4262856"/>
                        <a:gd name="connsiteY1" fmla="*/ 652477 h 2344485"/>
                        <a:gd name="connsiteX2" fmla="*/ 1638069 w 4262856"/>
                        <a:gd name="connsiteY2" fmla="*/ 2 h 2344485"/>
                        <a:gd name="connsiteX3" fmla="*/ 3547985 w 4262856"/>
                        <a:gd name="connsiteY3" fmla="*/ 1521368 h 2344485"/>
                        <a:gd name="connsiteX4" fmla="*/ 4262856 w 4262856"/>
                        <a:gd name="connsiteY4" fmla="*/ 2344485 h 2344485"/>
                        <a:gd name="connsiteX0" fmla="*/ 0 w 4778662"/>
                        <a:gd name="connsiteY0" fmla="*/ 2332170 h 2332170"/>
                        <a:gd name="connsiteX1" fmla="*/ 851946 w 4778662"/>
                        <a:gd name="connsiteY1" fmla="*/ 652477 h 2332170"/>
                        <a:gd name="connsiteX2" fmla="*/ 1638069 w 4778662"/>
                        <a:gd name="connsiteY2" fmla="*/ 2 h 2332170"/>
                        <a:gd name="connsiteX3" fmla="*/ 3547985 w 4778662"/>
                        <a:gd name="connsiteY3" fmla="*/ 1521368 h 2332170"/>
                        <a:gd name="connsiteX4" fmla="*/ 4778662 w 4778662"/>
                        <a:gd name="connsiteY4" fmla="*/ 2314208 h 2332170"/>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9640 h 2359640"/>
                        <a:gd name="connsiteX1" fmla="*/ 851946 w 4778662"/>
                        <a:gd name="connsiteY1" fmla="*/ 679947 h 2359640"/>
                        <a:gd name="connsiteX2" fmla="*/ 1638069 w 4778662"/>
                        <a:gd name="connsiteY2" fmla="*/ 27472 h 2359640"/>
                        <a:gd name="connsiteX3" fmla="*/ 3585363 w 4778662"/>
                        <a:gd name="connsiteY3" fmla="*/ 1473146 h 2359640"/>
                        <a:gd name="connsiteX4" fmla="*/ 4778662 w 4778662"/>
                        <a:gd name="connsiteY4" fmla="*/ 2341678 h 2359640"/>
                        <a:gd name="connsiteX0" fmla="*/ 0 w 4778662"/>
                        <a:gd name="connsiteY0" fmla="*/ 2365407 h 2365407"/>
                        <a:gd name="connsiteX1" fmla="*/ 851946 w 4778662"/>
                        <a:gd name="connsiteY1" fmla="*/ 685714 h 2365407"/>
                        <a:gd name="connsiteX2" fmla="*/ 1585741 w 4778662"/>
                        <a:gd name="connsiteY2" fmla="*/ 25669 h 2365407"/>
                        <a:gd name="connsiteX3" fmla="*/ 3585363 w 4778662"/>
                        <a:gd name="connsiteY3" fmla="*/ 1478913 h 2365407"/>
                        <a:gd name="connsiteX4" fmla="*/ 4778662 w 4778662"/>
                        <a:gd name="connsiteY4" fmla="*/ 2347445 h 2365407"/>
                        <a:gd name="connsiteX0" fmla="*/ 0 w 4778662"/>
                        <a:gd name="connsiteY0" fmla="*/ 2340055 h 2340055"/>
                        <a:gd name="connsiteX1" fmla="*/ 851946 w 4778662"/>
                        <a:gd name="connsiteY1" fmla="*/ 660362 h 2340055"/>
                        <a:gd name="connsiteX2" fmla="*/ 1585741 w 4778662"/>
                        <a:gd name="connsiteY2" fmla="*/ 317 h 2340055"/>
                        <a:gd name="connsiteX3" fmla="*/ 3585363 w 4778662"/>
                        <a:gd name="connsiteY3" fmla="*/ 1453561 h 2340055"/>
                        <a:gd name="connsiteX4" fmla="*/ 4778662 w 4778662"/>
                        <a:gd name="connsiteY4" fmla="*/ 2322093 h 2340055"/>
                        <a:gd name="connsiteX0" fmla="*/ 0 w 4778662"/>
                        <a:gd name="connsiteY0" fmla="*/ 2166269 h 2166269"/>
                        <a:gd name="connsiteX1" fmla="*/ 851946 w 4778662"/>
                        <a:gd name="connsiteY1" fmla="*/ 486576 h 2166269"/>
                        <a:gd name="connsiteX2" fmla="*/ 1615643 w 4778662"/>
                        <a:gd name="connsiteY2" fmla="*/ 623 h 2166269"/>
                        <a:gd name="connsiteX3" fmla="*/ 3585363 w 4778662"/>
                        <a:gd name="connsiteY3" fmla="*/ 1279775 h 2166269"/>
                        <a:gd name="connsiteX4" fmla="*/ 4778662 w 4778662"/>
                        <a:gd name="connsiteY4" fmla="*/ 2148307 h 2166269"/>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64 h 2165764"/>
                        <a:gd name="connsiteX1" fmla="*/ 851946 w 4778662"/>
                        <a:gd name="connsiteY1" fmla="*/ 486071 h 2165764"/>
                        <a:gd name="connsiteX2" fmla="*/ 1615643 w 4778662"/>
                        <a:gd name="connsiteY2" fmla="*/ 118 h 2165764"/>
                        <a:gd name="connsiteX3" fmla="*/ 3585363 w 4778662"/>
                        <a:gd name="connsiteY3" fmla="*/ 1279270 h 2165764"/>
                        <a:gd name="connsiteX4" fmla="*/ 4778662 w 4778662"/>
                        <a:gd name="connsiteY4" fmla="*/ 2147802 h 2165764"/>
                        <a:gd name="connsiteX0" fmla="*/ 0 w 4778662"/>
                        <a:gd name="connsiteY0" fmla="*/ 2165762 h 2165762"/>
                        <a:gd name="connsiteX1" fmla="*/ 851946 w 4778662"/>
                        <a:gd name="connsiteY1" fmla="*/ 486069 h 2165762"/>
                        <a:gd name="connsiteX2" fmla="*/ 1615643 w 4778662"/>
                        <a:gd name="connsiteY2" fmla="*/ 116 h 2165762"/>
                        <a:gd name="connsiteX3" fmla="*/ 3585363 w 4778662"/>
                        <a:gd name="connsiteY3" fmla="*/ 1279268 h 2165762"/>
                        <a:gd name="connsiteX4" fmla="*/ 4778662 w 4778662"/>
                        <a:gd name="connsiteY4" fmla="*/ 2147800 h 2165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8662" h="2165762">
                          <a:moveTo>
                            <a:pt x="0" y="2165762"/>
                          </a:moveTo>
                          <a:cubicBezTo>
                            <a:pt x="400812" y="2070511"/>
                            <a:pt x="649952" y="877287"/>
                            <a:pt x="851946" y="486069"/>
                          </a:cubicBezTo>
                          <a:cubicBezTo>
                            <a:pt x="1053940" y="94851"/>
                            <a:pt x="1115219" y="11731"/>
                            <a:pt x="1615643" y="116"/>
                          </a:cubicBezTo>
                          <a:cubicBezTo>
                            <a:pt x="2116067" y="-11499"/>
                            <a:pt x="3117998" y="853198"/>
                            <a:pt x="3585363" y="1279268"/>
                          </a:cubicBezTo>
                          <a:cubicBezTo>
                            <a:pt x="4052728" y="1705338"/>
                            <a:pt x="4601151" y="2107968"/>
                            <a:pt x="4778662" y="2147800"/>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cxnSp>
                <p:nvCxnSpPr>
                  <p:cNvPr id="121" name="Straight Connector 120">
                    <a:extLst>
                      <a:ext uri="{FF2B5EF4-FFF2-40B4-BE49-F238E27FC236}">
                        <a16:creationId xmlns:a16="http://schemas.microsoft.com/office/drawing/2014/main" id="{DB3208B7-55D9-42E4-8E82-7FDE86ACAA38}"/>
                      </a:ext>
                    </a:extLst>
                  </p:cNvPr>
                  <p:cNvCxnSpPr/>
                  <p:nvPr/>
                </p:nvCxnSpPr>
                <p:spPr>
                  <a:xfrm flipH="1">
                    <a:off x="1851954" y="1243850"/>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6802FB3D-74A7-4A70-9972-0E2955A6E281}"/>
                    </a:ext>
                  </a:extLst>
                </p:cNvPr>
                <p:cNvCxnSpPr/>
                <p:nvPr/>
              </p:nvCxnSpPr>
              <p:spPr>
                <a:xfrm>
                  <a:off x="1177732" y="2618137"/>
                  <a:ext cx="2034371"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2B3D882B-CC58-421F-8AF7-0CBF4D5B3575}"/>
                    </a:ext>
                  </a:extLst>
                </p:cNvPr>
                <p:cNvSpPr txBox="1"/>
                <p:nvPr/>
              </p:nvSpPr>
              <p:spPr>
                <a:xfrm>
                  <a:off x="2000707" y="2889772"/>
                  <a:ext cx="985977" cy="433128"/>
                </a:xfrm>
                <a:prstGeom prst="rect">
                  <a:avLst/>
                </a:prstGeom>
                <a:noFill/>
              </p:spPr>
              <p:txBody>
                <a:bodyPr wrap="square" rtlCol="0">
                  <a:spAutoFit/>
                </a:bodyPr>
                <a:lstStyle/>
                <a:p>
                  <a:pPr algn="ctr"/>
                  <a:r>
                    <a:rPr lang="en-US" sz="1125" i="1" dirty="0"/>
                    <a:t>Time</a:t>
                  </a:r>
                </a:p>
              </p:txBody>
            </p:sp>
            <p:sp>
              <p:nvSpPr>
                <p:cNvPr id="119" name="TextBox 118">
                  <a:extLst>
                    <a:ext uri="{FF2B5EF4-FFF2-40B4-BE49-F238E27FC236}">
                      <a16:creationId xmlns:a16="http://schemas.microsoft.com/office/drawing/2014/main" id="{ADEA2129-E358-4C33-8199-09247A7708CB}"/>
                    </a:ext>
                  </a:extLst>
                </p:cNvPr>
                <p:cNvSpPr txBox="1"/>
                <p:nvPr/>
              </p:nvSpPr>
              <p:spPr>
                <a:xfrm rot="16200000">
                  <a:off x="33985" y="1794869"/>
                  <a:ext cx="1295400" cy="543884"/>
                </a:xfrm>
                <a:prstGeom prst="rect">
                  <a:avLst/>
                </a:prstGeom>
                <a:noFill/>
              </p:spPr>
              <p:txBody>
                <a:bodyPr wrap="square" rtlCol="0">
                  <a:spAutoFit/>
                </a:bodyPr>
                <a:lstStyle/>
                <a:p>
                  <a:pPr algn="ctr"/>
                  <a:r>
                    <a:rPr lang="en-US" sz="1125" i="1" dirty="0"/>
                    <a:t>Flow</a:t>
                  </a:r>
                </a:p>
              </p:txBody>
            </p:sp>
          </p:grpSp>
          <p:sp>
            <p:nvSpPr>
              <p:cNvPr id="114" name="TextBox 113">
                <a:extLst>
                  <a:ext uri="{FF2B5EF4-FFF2-40B4-BE49-F238E27FC236}">
                    <a16:creationId xmlns:a16="http://schemas.microsoft.com/office/drawing/2014/main" id="{0CEC3485-9E07-4799-83B7-1055DCD13964}"/>
                  </a:ext>
                </a:extLst>
              </p:cNvPr>
              <p:cNvSpPr txBox="1"/>
              <p:nvPr/>
            </p:nvSpPr>
            <p:spPr>
              <a:xfrm>
                <a:off x="380581" y="980300"/>
                <a:ext cx="838200" cy="627723"/>
              </a:xfrm>
              <a:prstGeom prst="rect">
                <a:avLst/>
              </a:prstGeom>
              <a:noFill/>
            </p:spPr>
            <p:txBody>
              <a:bodyPr wrap="square" rtlCol="0">
                <a:spAutoFit/>
              </a:bodyPr>
              <a:lstStyle/>
              <a:p>
                <a:r>
                  <a:rPr lang="en-US" sz="1900" b="1" dirty="0">
                    <a:solidFill>
                      <a:srgbClr val="C00000"/>
                    </a:solidFill>
                  </a:rPr>
                  <a:t>R:</a:t>
                </a:r>
              </a:p>
            </p:txBody>
          </p:sp>
          <p:cxnSp>
            <p:nvCxnSpPr>
              <p:cNvPr id="115" name="Straight Arrow Connector 114">
                <a:extLst>
                  <a:ext uri="{FF2B5EF4-FFF2-40B4-BE49-F238E27FC236}">
                    <a16:creationId xmlns:a16="http://schemas.microsoft.com/office/drawing/2014/main" id="{5B37798C-085C-47AF-9957-2C63FE053A5F}"/>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A4F7DD4C-1EE7-40E3-9E80-E6205D29F5F4}"/>
                </a:ext>
              </a:extLst>
            </p:cNvPr>
            <p:cNvGrpSpPr/>
            <p:nvPr/>
          </p:nvGrpSpPr>
          <p:grpSpPr>
            <a:xfrm>
              <a:off x="4769448" y="3886203"/>
              <a:ext cx="2826411" cy="1807353"/>
              <a:chOff x="4489012" y="2563462"/>
              <a:chExt cx="3768548" cy="2196561"/>
            </a:xfrm>
          </p:grpSpPr>
          <p:sp>
            <p:nvSpPr>
              <p:cNvPr id="128" name="Freeform 49">
                <a:extLst>
                  <a:ext uri="{FF2B5EF4-FFF2-40B4-BE49-F238E27FC236}">
                    <a16:creationId xmlns:a16="http://schemas.microsoft.com/office/drawing/2014/main" id="{B01EEFAE-89D1-423A-96E4-BC6804E7E659}"/>
                  </a:ext>
                </a:extLst>
              </p:cNvPr>
              <p:cNvSpPr/>
              <p:nvPr/>
            </p:nvSpPr>
            <p:spPr>
              <a:xfrm>
                <a:off x="5562600" y="2563462"/>
                <a:ext cx="1700497" cy="1780153"/>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2666" h="2534399">
                    <a:moveTo>
                      <a:pt x="0" y="2534399"/>
                    </a:moveTo>
                    <a:cubicBezTo>
                      <a:pt x="400812" y="2439148"/>
                      <a:pt x="733404" y="2089807"/>
                      <a:pt x="1153997" y="1667789"/>
                    </a:cubicBezTo>
                    <a:cubicBezTo>
                      <a:pt x="1574590" y="1245771"/>
                      <a:pt x="2097413" y="-62028"/>
                      <a:pt x="2523559" y="2292"/>
                    </a:cubicBezTo>
                    <a:cubicBezTo>
                      <a:pt x="2949705" y="66612"/>
                      <a:pt x="3247691" y="1634561"/>
                      <a:pt x="3710875" y="2053708"/>
                    </a:cubicBezTo>
                    <a:cubicBezTo>
                      <a:pt x="4174059" y="2472855"/>
                      <a:pt x="5125155" y="2477342"/>
                      <a:pt x="5302666" y="251717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9" name="Straight Connector 128">
                <a:extLst>
                  <a:ext uri="{FF2B5EF4-FFF2-40B4-BE49-F238E27FC236}">
                    <a16:creationId xmlns:a16="http://schemas.microsoft.com/office/drawing/2014/main" id="{D62AC0F6-B08E-4DAD-B424-D154C71D25CD}"/>
                  </a:ext>
                </a:extLst>
              </p:cNvPr>
              <p:cNvCxnSpPr/>
              <p:nvPr/>
            </p:nvCxnSpPr>
            <p:spPr>
              <a:xfrm>
                <a:off x="5532384" y="2577239"/>
                <a:ext cx="0" cy="17526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reeform 51">
                <a:extLst>
                  <a:ext uri="{FF2B5EF4-FFF2-40B4-BE49-F238E27FC236}">
                    <a16:creationId xmlns:a16="http://schemas.microsoft.com/office/drawing/2014/main" id="{7B6529E0-D872-4DCF-BD05-9413090F6ABE}"/>
                  </a:ext>
                </a:extLst>
              </p:cNvPr>
              <p:cNvSpPr/>
              <p:nvPr/>
            </p:nvSpPr>
            <p:spPr>
              <a:xfrm>
                <a:off x="5529330" y="2978506"/>
                <a:ext cx="1724092" cy="136510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1" name="Straight Connector 130">
                <a:extLst>
                  <a:ext uri="{FF2B5EF4-FFF2-40B4-BE49-F238E27FC236}">
                    <a16:creationId xmlns:a16="http://schemas.microsoft.com/office/drawing/2014/main" id="{F1966789-1837-4E35-BFAB-1C1CE8CA44C4}"/>
                  </a:ext>
                </a:extLst>
              </p:cNvPr>
              <p:cNvCxnSpPr>
                <a:stCxn id="128" idx="2"/>
              </p:cNvCxnSpPr>
              <p:nvPr/>
            </p:nvCxnSpPr>
            <p:spPr>
              <a:xfrm flipH="1">
                <a:off x="6370638" y="2565072"/>
                <a:ext cx="1235" cy="1758937"/>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B7C571C4-8F18-450F-84C9-BFCC9331A4B6}"/>
                  </a:ext>
                </a:extLst>
              </p:cNvPr>
              <p:cNvSpPr txBox="1"/>
              <p:nvPr/>
            </p:nvSpPr>
            <p:spPr>
              <a:xfrm>
                <a:off x="4523341" y="3176542"/>
                <a:ext cx="838200" cy="631901"/>
              </a:xfrm>
              <a:prstGeom prst="rect">
                <a:avLst/>
              </a:prstGeom>
              <a:noFill/>
            </p:spPr>
            <p:txBody>
              <a:bodyPr wrap="square" rtlCol="0">
                <a:spAutoFit/>
              </a:bodyPr>
              <a:lstStyle/>
              <a:p>
                <a:r>
                  <a:rPr lang="en-US" sz="1900" b="1" dirty="0">
                    <a:solidFill>
                      <a:srgbClr val="C00000"/>
                    </a:solidFill>
                  </a:rPr>
                  <a:t>R:</a:t>
                </a:r>
              </a:p>
            </p:txBody>
          </p:sp>
          <p:cxnSp>
            <p:nvCxnSpPr>
              <p:cNvPr id="133" name="Straight Arrow Connector 132">
                <a:extLst>
                  <a:ext uri="{FF2B5EF4-FFF2-40B4-BE49-F238E27FC236}">
                    <a16:creationId xmlns:a16="http://schemas.microsoft.com/office/drawing/2014/main" id="{D69BA39C-7290-496E-87AB-3D830728C490}"/>
                  </a:ext>
                </a:extLst>
              </p:cNvPr>
              <p:cNvCxnSpPr/>
              <p:nvPr/>
            </p:nvCxnSpPr>
            <p:spPr>
              <a:xfrm rot="5400000" flipV="1">
                <a:off x="4214692" y="3432065"/>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2291F23-982F-44EA-8883-7E6DFCF9524B}"/>
                  </a:ext>
                </a:extLst>
              </p:cNvPr>
              <p:cNvCxnSpPr/>
              <p:nvPr/>
            </p:nvCxnSpPr>
            <p:spPr>
              <a:xfrm flipH="1">
                <a:off x="6760177" y="4043485"/>
                <a:ext cx="274320"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07AC5BAC-2F19-4317-BE56-D75C4F8BE5FB}"/>
                  </a:ext>
                </a:extLst>
              </p:cNvPr>
              <p:cNvSpPr txBox="1"/>
              <p:nvPr/>
            </p:nvSpPr>
            <p:spPr>
              <a:xfrm>
                <a:off x="6503638" y="4324012"/>
                <a:ext cx="910527" cy="436011"/>
              </a:xfrm>
              <a:prstGeom prst="rect">
                <a:avLst/>
              </a:prstGeom>
              <a:noFill/>
            </p:spPr>
            <p:txBody>
              <a:bodyPr wrap="square" rtlCol="0">
                <a:spAutoFit/>
              </a:bodyPr>
              <a:lstStyle/>
              <a:p>
                <a:pPr algn="ctr"/>
                <a:r>
                  <a:rPr lang="en-US" sz="1125" i="1" dirty="0"/>
                  <a:t>Time</a:t>
                </a:r>
              </a:p>
            </p:txBody>
          </p:sp>
          <p:sp>
            <p:nvSpPr>
              <p:cNvPr id="136" name="TextBox 135">
                <a:extLst>
                  <a:ext uri="{FF2B5EF4-FFF2-40B4-BE49-F238E27FC236}">
                    <a16:creationId xmlns:a16="http://schemas.microsoft.com/office/drawing/2014/main" id="{F0DC3D1E-0026-404B-9633-6EF5DC66716A}"/>
                  </a:ext>
                </a:extLst>
              </p:cNvPr>
              <p:cNvSpPr txBox="1"/>
              <p:nvPr/>
            </p:nvSpPr>
            <p:spPr>
              <a:xfrm rot="16200000">
                <a:off x="4676617" y="3257910"/>
                <a:ext cx="1295402" cy="486280"/>
              </a:xfrm>
              <a:prstGeom prst="rect">
                <a:avLst/>
              </a:prstGeom>
              <a:noFill/>
            </p:spPr>
            <p:txBody>
              <a:bodyPr wrap="square" rtlCol="0">
                <a:spAutoFit/>
              </a:bodyPr>
              <a:lstStyle/>
              <a:p>
                <a:pPr algn="ctr"/>
                <a:r>
                  <a:rPr lang="en-US" sz="1125" i="1" dirty="0"/>
                  <a:t>Flow</a:t>
                </a:r>
              </a:p>
            </p:txBody>
          </p:sp>
          <p:cxnSp>
            <p:nvCxnSpPr>
              <p:cNvPr id="137" name="Straight Connector 136">
                <a:extLst>
                  <a:ext uri="{FF2B5EF4-FFF2-40B4-BE49-F238E27FC236}">
                    <a16:creationId xmlns:a16="http://schemas.microsoft.com/office/drawing/2014/main" id="{64CB7C27-93F8-43DA-A03D-A8798AF97129}"/>
                  </a:ext>
                </a:extLst>
              </p:cNvPr>
              <p:cNvCxnSpPr/>
              <p:nvPr/>
            </p:nvCxnSpPr>
            <p:spPr>
              <a:xfrm rot="5400000">
                <a:off x="6894972" y="2961422"/>
                <a:ext cx="0" cy="272517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8" name="Straight Arrow Connector 137">
              <a:extLst>
                <a:ext uri="{FF2B5EF4-FFF2-40B4-BE49-F238E27FC236}">
                  <a16:creationId xmlns:a16="http://schemas.microsoft.com/office/drawing/2014/main" id="{615F7FF9-279B-4DED-B56F-2186F5B1E4D5}"/>
                </a:ext>
              </a:extLst>
            </p:cNvPr>
            <p:cNvCxnSpPr>
              <a:endCxn id="124" idx="2"/>
            </p:cNvCxnSpPr>
            <p:nvPr/>
          </p:nvCxnSpPr>
          <p:spPr>
            <a:xfrm>
              <a:off x="2973583" y="3980225"/>
              <a:ext cx="15360" cy="45563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A8392C4-4127-4845-989B-DDA595F5E448}"/>
                </a:ext>
              </a:extLst>
            </p:cNvPr>
            <p:cNvCxnSpPr/>
            <p:nvPr/>
          </p:nvCxnSpPr>
          <p:spPr>
            <a:xfrm flipH="1" flipV="1">
              <a:off x="6176559" y="3918009"/>
              <a:ext cx="4111" cy="299743"/>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3880306" y="2097222"/>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3880306" y="2097222"/>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4061004" y="4034626"/>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4061004" y="4034626"/>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1523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269186" y="926592"/>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C56BD7E-80DC-4C69-8402-0E065E9831FC}"/>
              </a:ext>
            </a:extLst>
          </p:cNvPr>
          <p:cNvGrpSpPr/>
          <p:nvPr/>
        </p:nvGrpSpPr>
        <p:grpSpPr>
          <a:xfrm>
            <a:off x="6732633" y="1131913"/>
            <a:ext cx="3839714" cy="2804195"/>
            <a:chOff x="4633911" y="1127665"/>
            <a:chExt cx="3839714" cy="2804195"/>
          </a:xfrm>
        </p:grpSpPr>
        <p:cxnSp>
          <p:nvCxnSpPr>
            <p:cNvPr id="66" name="Straight Connector 65">
              <a:extLst>
                <a:ext uri="{FF2B5EF4-FFF2-40B4-BE49-F238E27FC236}">
                  <a16:creationId xmlns:a16="http://schemas.microsoft.com/office/drawing/2014/main" id="{E4EB039A-DC80-4A85-9552-AFA7BF877D4C}"/>
                </a:ext>
              </a:extLst>
            </p:cNvPr>
            <p:cNvCxnSpPr>
              <a:cxnSpLocks/>
            </p:cNvCxnSpPr>
            <p:nvPr/>
          </p:nvCxnSpPr>
          <p:spPr>
            <a:xfrm>
              <a:off x="6954779" y="2674730"/>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656C435-31B6-4DB2-99D8-E1316F63869D}"/>
                </a:ext>
              </a:extLst>
            </p:cNvPr>
            <p:cNvCxnSpPr>
              <a:cxnSpLocks/>
            </p:cNvCxnSpPr>
            <p:nvPr/>
          </p:nvCxnSpPr>
          <p:spPr>
            <a:xfrm>
              <a:off x="7008839" y="3468510"/>
              <a:ext cx="6858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8D0BD77-EBC7-4BB1-BF2A-236D473CD616}"/>
                </a:ext>
              </a:extLst>
            </p:cNvPr>
            <p:cNvCxnSpPr>
              <a:cxnSpLocks/>
            </p:cNvCxnSpPr>
            <p:nvPr/>
          </p:nvCxnSpPr>
          <p:spPr>
            <a:xfrm>
              <a:off x="5033816" y="2655577"/>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D361D87-64AB-47E3-A205-347536E519BC}"/>
                </a:ext>
              </a:extLst>
            </p:cNvPr>
            <p:cNvCxnSpPr>
              <a:cxnSpLocks/>
            </p:cNvCxnSpPr>
            <p:nvPr/>
          </p:nvCxnSpPr>
          <p:spPr>
            <a:xfrm>
              <a:off x="5014600" y="3151310"/>
              <a:ext cx="59436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8200" name="Group 8199">
              <a:extLst>
                <a:ext uri="{FF2B5EF4-FFF2-40B4-BE49-F238E27FC236}">
                  <a16:creationId xmlns:a16="http://schemas.microsoft.com/office/drawing/2014/main" id="{CE424C48-F215-47FC-9F9D-2BE23CFF113B}"/>
                </a:ext>
              </a:extLst>
            </p:cNvPr>
            <p:cNvGrpSpPr/>
            <p:nvPr/>
          </p:nvGrpSpPr>
          <p:grpSpPr>
            <a:xfrm>
              <a:off x="4633911" y="1127665"/>
              <a:ext cx="3839714" cy="2804195"/>
              <a:chOff x="4334191" y="1263215"/>
              <a:chExt cx="3839714" cy="2804195"/>
            </a:xfrm>
          </p:grpSpPr>
          <p:grpSp>
            <p:nvGrpSpPr>
              <p:cNvPr id="120" name="Group 119">
                <a:extLst>
                  <a:ext uri="{FF2B5EF4-FFF2-40B4-BE49-F238E27FC236}">
                    <a16:creationId xmlns:a16="http://schemas.microsoft.com/office/drawing/2014/main" id="{00AACC8A-3E35-42C0-9025-52B2C7F61365}"/>
                  </a:ext>
                </a:extLst>
              </p:cNvPr>
              <p:cNvGrpSpPr/>
              <p:nvPr/>
            </p:nvGrpSpPr>
            <p:grpSpPr>
              <a:xfrm>
                <a:off x="4334191" y="2708335"/>
                <a:ext cx="3839714" cy="1359075"/>
                <a:chOff x="3994218" y="2340199"/>
                <a:chExt cx="3839714" cy="1359075"/>
              </a:xfrm>
            </p:grpSpPr>
            <p:sp>
              <p:nvSpPr>
                <p:cNvPr id="109" name="Freeform 49">
                  <a:extLst>
                    <a:ext uri="{FF2B5EF4-FFF2-40B4-BE49-F238E27FC236}">
                      <a16:creationId xmlns:a16="http://schemas.microsoft.com/office/drawing/2014/main" id="{00D310E9-3F62-4797-BE5A-A5AE032D5128}"/>
                    </a:ext>
                  </a:extLst>
                </p:cNvPr>
                <p:cNvSpPr/>
                <p:nvPr/>
              </p:nvSpPr>
              <p:spPr>
                <a:xfrm>
                  <a:off x="4399007" y="2430941"/>
                  <a:ext cx="1370251" cy="99288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3973">
                      <a:moveTo>
                        <a:pt x="0" y="2533973"/>
                      </a:moveTo>
                      <a:cubicBezTo>
                        <a:pt x="400812" y="2438722"/>
                        <a:pt x="733404" y="2089381"/>
                        <a:pt x="1153997" y="1667363"/>
                      </a:cubicBezTo>
                      <a:cubicBezTo>
                        <a:pt x="1574590" y="1245345"/>
                        <a:pt x="2103217" y="54159"/>
                        <a:pt x="2523559" y="1866"/>
                      </a:cubicBezTo>
                      <a:cubicBezTo>
                        <a:pt x="2943901" y="-50427"/>
                        <a:pt x="3370588" y="1011680"/>
                        <a:pt x="3676052" y="1353602"/>
                      </a:cubicBezTo>
                      <a:lnTo>
                        <a:pt x="7827269" y="1602056"/>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0" name="Straight Connector 109">
                  <a:extLst>
                    <a:ext uri="{FF2B5EF4-FFF2-40B4-BE49-F238E27FC236}">
                      <a16:creationId xmlns:a16="http://schemas.microsoft.com/office/drawing/2014/main" id="{22E7C92C-9DD3-48B7-B42F-864070C1EF98}"/>
                    </a:ext>
                  </a:extLst>
                </p:cNvPr>
                <p:cNvCxnSpPr>
                  <a:cxnSpLocks/>
                </p:cNvCxnSpPr>
                <p:nvPr/>
              </p:nvCxnSpPr>
              <p:spPr>
                <a:xfrm flipH="1">
                  <a:off x="4385200" y="2340199"/>
                  <a:ext cx="13807" cy="109716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eform 51">
                  <a:extLst>
                    <a:ext uri="{FF2B5EF4-FFF2-40B4-BE49-F238E27FC236}">
                      <a16:creationId xmlns:a16="http://schemas.microsoft.com/office/drawing/2014/main" id="{54ECE2FA-8505-4EA1-BDAB-5A0EDE054430}"/>
                    </a:ext>
                  </a:extLst>
                </p:cNvPr>
                <p:cNvSpPr/>
                <p:nvPr/>
              </p:nvSpPr>
              <p:spPr>
                <a:xfrm>
                  <a:off x="4383533" y="2430941"/>
                  <a:ext cx="883277" cy="1014811"/>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2" name="Straight Connector 111">
                  <a:extLst>
                    <a:ext uri="{FF2B5EF4-FFF2-40B4-BE49-F238E27FC236}">
                      <a16:creationId xmlns:a16="http://schemas.microsoft.com/office/drawing/2014/main" id="{43674129-84E8-409D-85BC-14ED80662B4D}"/>
                    </a:ext>
                  </a:extLst>
                </p:cNvPr>
                <p:cNvCxnSpPr>
                  <a:cxnSpLocks/>
                  <a:stCxn id="109" idx="2"/>
                </p:cNvCxnSpPr>
                <p:nvPr/>
              </p:nvCxnSpPr>
              <p:spPr>
                <a:xfrm flipH="1">
                  <a:off x="4840110" y="2431672"/>
                  <a:ext cx="674" cy="980221"/>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3BDEDDD1-A368-4F3C-A66B-3C7A830C23BB}"/>
                    </a:ext>
                  </a:extLst>
                </p:cNvPr>
                <p:cNvCxnSpPr>
                  <a:cxnSpLocks/>
                </p:cNvCxnSpPr>
                <p:nvPr/>
              </p:nvCxnSpPr>
              <p:spPr>
                <a:xfrm flipH="1">
                  <a:off x="5084132" y="2673308"/>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49E1953-3C4F-4C4D-8909-E22688E1A1CA}"/>
                    </a:ext>
                  </a:extLst>
                </p:cNvPr>
                <p:cNvSpPr txBox="1"/>
                <p:nvPr/>
              </p:nvSpPr>
              <p:spPr>
                <a:xfrm>
                  <a:off x="4915402" y="3433817"/>
                  <a:ext cx="497051" cy="265457"/>
                </a:xfrm>
                <a:prstGeom prst="rect">
                  <a:avLst/>
                </a:prstGeom>
                <a:noFill/>
              </p:spPr>
              <p:txBody>
                <a:bodyPr wrap="square" rtlCol="0">
                  <a:spAutoFit/>
                </a:bodyPr>
                <a:lstStyle/>
                <a:p>
                  <a:pPr algn="ctr"/>
                  <a:r>
                    <a:rPr lang="en-US" sz="1125" i="1" dirty="0"/>
                    <a:t>Time</a:t>
                  </a:r>
                </a:p>
              </p:txBody>
            </p:sp>
            <p:sp>
              <p:nvSpPr>
                <p:cNvPr id="115" name="TextBox 114">
                  <a:extLst>
                    <a:ext uri="{FF2B5EF4-FFF2-40B4-BE49-F238E27FC236}">
                      <a16:creationId xmlns:a16="http://schemas.microsoft.com/office/drawing/2014/main" id="{229E625C-4451-441C-9E9A-546549705C32}"/>
                    </a:ext>
                  </a:extLst>
                </p:cNvPr>
                <p:cNvSpPr txBox="1"/>
                <p:nvPr/>
              </p:nvSpPr>
              <p:spPr>
                <a:xfrm rot="16200000">
                  <a:off x="3732606" y="2771117"/>
                  <a:ext cx="788681" cy="265457"/>
                </a:xfrm>
                <a:prstGeom prst="rect">
                  <a:avLst/>
                </a:prstGeom>
                <a:noFill/>
              </p:spPr>
              <p:txBody>
                <a:bodyPr wrap="square" rtlCol="0">
                  <a:spAutoFit/>
                </a:bodyPr>
                <a:lstStyle/>
                <a:p>
                  <a:pPr algn="ctr"/>
                  <a:r>
                    <a:rPr lang="en-US" sz="1125" i="1" dirty="0"/>
                    <a:t>Flow</a:t>
                  </a:r>
                </a:p>
              </p:txBody>
            </p:sp>
            <p:cxnSp>
              <p:nvCxnSpPr>
                <p:cNvPr id="116" name="Straight Connector 115">
                  <a:extLst>
                    <a:ext uri="{FF2B5EF4-FFF2-40B4-BE49-F238E27FC236}">
                      <a16:creationId xmlns:a16="http://schemas.microsoft.com/office/drawing/2014/main" id="{A6EFAE30-6949-4E3E-B0CF-665E4B839CE9}"/>
                    </a:ext>
                  </a:extLst>
                </p:cNvPr>
                <p:cNvCxnSpPr/>
                <p:nvPr/>
              </p:nvCxnSpPr>
              <p:spPr>
                <a:xfrm rot="5400000">
                  <a:off x="5129029"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20B75484-EF74-42E9-BAF0-64FDE873B1C6}"/>
                    </a:ext>
                  </a:extLst>
                </p:cNvPr>
                <p:cNvSpPr txBox="1"/>
                <p:nvPr/>
              </p:nvSpPr>
              <p:spPr>
                <a:xfrm>
                  <a:off x="5062447" y="2473795"/>
                  <a:ext cx="697834" cy="276999"/>
                </a:xfrm>
                <a:prstGeom prst="rect">
                  <a:avLst/>
                </a:prstGeom>
                <a:noFill/>
              </p:spPr>
              <p:txBody>
                <a:bodyPr wrap="square" rtlCol="0">
                  <a:spAutoFit/>
                </a:bodyPr>
                <a:lstStyle/>
                <a:p>
                  <a:r>
                    <a:rPr lang="en-US" sz="1200" i="1" dirty="0">
                      <a:solidFill>
                        <a:srgbClr val="C00000"/>
                      </a:solidFill>
                    </a:rPr>
                    <a:t>RTP=0.5</a:t>
                  </a:r>
                </a:p>
              </p:txBody>
            </p:sp>
            <p:sp>
              <p:nvSpPr>
                <p:cNvPr id="118" name="Oval 117">
                  <a:extLst>
                    <a:ext uri="{FF2B5EF4-FFF2-40B4-BE49-F238E27FC236}">
                      <a16:creationId xmlns:a16="http://schemas.microsoft.com/office/drawing/2014/main" id="{407562A5-EECA-4E7A-B21C-EA95EA9B5C34}"/>
                    </a:ext>
                  </a:extLst>
                </p:cNvPr>
                <p:cNvSpPr/>
                <p:nvPr/>
              </p:nvSpPr>
              <p:spPr>
                <a:xfrm>
                  <a:off x="4987622" y="287395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49">
                  <a:extLst>
                    <a:ext uri="{FF2B5EF4-FFF2-40B4-BE49-F238E27FC236}">
                      <a16:creationId xmlns:a16="http://schemas.microsoft.com/office/drawing/2014/main" id="{C2EC2EEC-D3F2-4662-9720-CA27CD24F74A}"/>
                    </a:ext>
                  </a:extLst>
                </p:cNvPr>
                <p:cNvSpPr/>
                <p:nvPr/>
              </p:nvSpPr>
              <p:spPr>
                <a:xfrm>
                  <a:off x="6352111" y="2430941"/>
                  <a:ext cx="1376347" cy="992890"/>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 name="connsiteX0" fmla="*/ 0 w 7827269"/>
                    <a:gd name="connsiteY0" fmla="*/ 2533171 h 2533171"/>
                    <a:gd name="connsiteX1" fmla="*/ 1153997 w 7827269"/>
                    <a:gd name="connsiteY1" fmla="*/ 1666561 h 2533171"/>
                    <a:gd name="connsiteX2" fmla="*/ 2523559 w 7827269"/>
                    <a:gd name="connsiteY2" fmla="*/ 1064 h 2533171"/>
                    <a:gd name="connsiteX3" fmla="*/ 3710874 w 7827269"/>
                    <a:gd name="connsiteY3" fmla="*/ 1424075 h 2533171"/>
                    <a:gd name="connsiteX4" fmla="*/ 7827269 w 7827269"/>
                    <a:gd name="connsiteY4" fmla="*/ 1601254 h 2533171"/>
                    <a:gd name="connsiteX0" fmla="*/ 0 w 7827269"/>
                    <a:gd name="connsiteY0" fmla="*/ 2533171 h 2533171"/>
                    <a:gd name="connsiteX1" fmla="*/ 1153997 w 7827269"/>
                    <a:gd name="connsiteY1" fmla="*/ 1666561 h 2533171"/>
                    <a:gd name="connsiteX2" fmla="*/ 2523559 w 7827269"/>
                    <a:gd name="connsiteY2" fmla="*/ 1064 h 2533171"/>
                    <a:gd name="connsiteX3" fmla="*/ 3676052 w 7827269"/>
                    <a:gd name="connsiteY3" fmla="*/ 1424075 h 2533171"/>
                    <a:gd name="connsiteX4" fmla="*/ 7827269 w 7827269"/>
                    <a:gd name="connsiteY4" fmla="*/ 1601254 h 2533171"/>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5745197 w 7827269"/>
                    <a:gd name="connsiteY4" fmla="*/ 1540213 h 2533099"/>
                    <a:gd name="connsiteX5" fmla="*/ 7827269 w 7827269"/>
                    <a:gd name="connsiteY5" fmla="*/ 1601182 h 2533099"/>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4352313 w 7827269"/>
                    <a:gd name="connsiteY4" fmla="*/ 2167430 h 2533099"/>
                    <a:gd name="connsiteX5" fmla="*/ 7827269 w 7827269"/>
                    <a:gd name="connsiteY5" fmla="*/ 1601182 h 2533099"/>
                    <a:gd name="connsiteX0" fmla="*/ 0 w 7757625"/>
                    <a:gd name="connsiteY0" fmla="*/ 2533099 h 2533099"/>
                    <a:gd name="connsiteX1" fmla="*/ 1153997 w 7757625"/>
                    <a:gd name="connsiteY1" fmla="*/ 1666489 h 2533099"/>
                    <a:gd name="connsiteX2" fmla="*/ 2523559 w 7757625"/>
                    <a:gd name="connsiteY2" fmla="*/ 992 h 2533099"/>
                    <a:gd name="connsiteX3" fmla="*/ 3676052 w 7757625"/>
                    <a:gd name="connsiteY3" fmla="*/ 1424003 h 2533099"/>
                    <a:gd name="connsiteX4" fmla="*/ 4352313 w 7757625"/>
                    <a:gd name="connsiteY4" fmla="*/ 2167430 h 2533099"/>
                    <a:gd name="connsiteX5" fmla="*/ 7757625 w 7757625"/>
                    <a:gd name="connsiteY5" fmla="*/ 2456479 h 2533099"/>
                    <a:gd name="connsiteX0" fmla="*/ 0 w 7862091"/>
                    <a:gd name="connsiteY0" fmla="*/ 2533099 h 2533099"/>
                    <a:gd name="connsiteX1" fmla="*/ 1153997 w 7862091"/>
                    <a:gd name="connsiteY1" fmla="*/ 1666489 h 2533099"/>
                    <a:gd name="connsiteX2" fmla="*/ 2523559 w 7862091"/>
                    <a:gd name="connsiteY2" fmla="*/ 992 h 2533099"/>
                    <a:gd name="connsiteX3" fmla="*/ 3676052 w 7862091"/>
                    <a:gd name="connsiteY3" fmla="*/ 1424003 h 2533099"/>
                    <a:gd name="connsiteX4" fmla="*/ 4352313 w 7862091"/>
                    <a:gd name="connsiteY4" fmla="*/ 2167430 h 2533099"/>
                    <a:gd name="connsiteX5" fmla="*/ 7862091 w 7862091"/>
                    <a:gd name="connsiteY5" fmla="*/ 2399459 h 253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2091" h="2533099">
                      <a:moveTo>
                        <a:pt x="0" y="2533099"/>
                      </a:moveTo>
                      <a:cubicBezTo>
                        <a:pt x="400812" y="2437848"/>
                        <a:pt x="733404" y="2088507"/>
                        <a:pt x="1153997" y="1666489"/>
                      </a:cubicBezTo>
                      <a:cubicBezTo>
                        <a:pt x="1574590" y="1244471"/>
                        <a:pt x="2103217" y="41406"/>
                        <a:pt x="2523559" y="992"/>
                      </a:cubicBezTo>
                      <a:cubicBezTo>
                        <a:pt x="2943901" y="-39422"/>
                        <a:pt x="3139112" y="1167466"/>
                        <a:pt x="3676052" y="1424003"/>
                      </a:cubicBezTo>
                      <a:lnTo>
                        <a:pt x="4352313" y="2167430"/>
                      </a:lnTo>
                      <a:lnTo>
                        <a:pt x="7862091" y="2399459"/>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2" name="Straight Connector 121">
                  <a:extLst>
                    <a:ext uri="{FF2B5EF4-FFF2-40B4-BE49-F238E27FC236}">
                      <a16:creationId xmlns:a16="http://schemas.microsoft.com/office/drawing/2014/main" id="{96D951AC-CF19-4EDF-B827-768B26060A1E}"/>
                    </a:ext>
                  </a:extLst>
                </p:cNvPr>
                <p:cNvCxnSpPr/>
                <p:nvPr/>
              </p:nvCxnSpPr>
              <p:spPr>
                <a:xfrm>
                  <a:off x="6338304" y="2370327"/>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Freeform 51">
                  <a:extLst>
                    <a:ext uri="{FF2B5EF4-FFF2-40B4-BE49-F238E27FC236}">
                      <a16:creationId xmlns:a16="http://schemas.microsoft.com/office/drawing/2014/main" id="{2EA00D36-B630-4B15-9A65-A6FB94094CCE}"/>
                    </a:ext>
                  </a:extLst>
                </p:cNvPr>
                <p:cNvSpPr/>
                <p:nvPr/>
              </p:nvSpPr>
              <p:spPr>
                <a:xfrm>
                  <a:off x="6336637" y="2430941"/>
                  <a:ext cx="883277" cy="101481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4" name="Straight Connector 123">
                  <a:extLst>
                    <a:ext uri="{FF2B5EF4-FFF2-40B4-BE49-F238E27FC236}">
                      <a16:creationId xmlns:a16="http://schemas.microsoft.com/office/drawing/2014/main" id="{30579C0D-49BE-4BC3-BFA4-AC558FBAD9FD}"/>
                    </a:ext>
                  </a:extLst>
                </p:cNvPr>
                <p:cNvCxnSpPr>
                  <a:cxnSpLocks/>
                  <a:stCxn id="121" idx="2"/>
                </p:cNvCxnSpPr>
                <p:nvPr/>
              </p:nvCxnSpPr>
              <p:spPr>
                <a:xfrm flipH="1">
                  <a:off x="6793214" y="2431330"/>
                  <a:ext cx="674" cy="980563"/>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DE622AE-FF76-43B1-BE5F-7816BEC56853}"/>
                    </a:ext>
                  </a:extLst>
                </p:cNvPr>
                <p:cNvCxnSpPr>
                  <a:cxnSpLocks/>
                </p:cNvCxnSpPr>
                <p:nvPr/>
              </p:nvCxnSpPr>
              <p:spPr>
                <a:xfrm flipH="1">
                  <a:off x="7157783" y="2957901"/>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AB5BBC8-2822-47E6-AC6E-21684A161FBC}"/>
                    </a:ext>
                  </a:extLst>
                </p:cNvPr>
                <p:cNvSpPr txBox="1"/>
                <p:nvPr/>
              </p:nvSpPr>
              <p:spPr>
                <a:xfrm>
                  <a:off x="6868506" y="3433817"/>
                  <a:ext cx="497051" cy="265457"/>
                </a:xfrm>
                <a:prstGeom prst="rect">
                  <a:avLst/>
                </a:prstGeom>
                <a:noFill/>
              </p:spPr>
              <p:txBody>
                <a:bodyPr wrap="square" rtlCol="0">
                  <a:spAutoFit/>
                </a:bodyPr>
                <a:lstStyle/>
                <a:p>
                  <a:pPr algn="ctr"/>
                  <a:r>
                    <a:rPr lang="en-US" sz="1125" i="1" dirty="0"/>
                    <a:t>Time</a:t>
                  </a:r>
                </a:p>
              </p:txBody>
            </p:sp>
            <p:sp>
              <p:nvSpPr>
                <p:cNvPr id="127" name="TextBox 126">
                  <a:extLst>
                    <a:ext uri="{FF2B5EF4-FFF2-40B4-BE49-F238E27FC236}">
                      <a16:creationId xmlns:a16="http://schemas.microsoft.com/office/drawing/2014/main" id="{DD83E4A6-03C7-48AB-819F-4F70DD11554C}"/>
                    </a:ext>
                  </a:extLst>
                </p:cNvPr>
                <p:cNvSpPr txBox="1"/>
                <p:nvPr/>
              </p:nvSpPr>
              <p:spPr>
                <a:xfrm rot="16200000">
                  <a:off x="5677936" y="2794656"/>
                  <a:ext cx="788681" cy="265457"/>
                </a:xfrm>
                <a:prstGeom prst="rect">
                  <a:avLst/>
                </a:prstGeom>
                <a:noFill/>
              </p:spPr>
              <p:txBody>
                <a:bodyPr wrap="square" rtlCol="0">
                  <a:spAutoFit/>
                </a:bodyPr>
                <a:lstStyle/>
                <a:p>
                  <a:pPr algn="ctr"/>
                  <a:r>
                    <a:rPr lang="en-US" sz="1125" i="1" dirty="0"/>
                    <a:t>Flow</a:t>
                  </a:r>
                </a:p>
              </p:txBody>
            </p:sp>
            <p:cxnSp>
              <p:nvCxnSpPr>
                <p:cNvPr id="128" name="Straight Connector 127">
                  <a:extLst>
                    <a:ext uri="{FF2B5EF4-FFF2-40B4-BE49-F238E27FC236}">
                      <a16:creationId xmlns:a16="http://schemas.microsoft.com/office/drawing/2014/main" id="{166CC3A6-EE03-4255-B27E-E91FB4D64D64}"/>
                    </a:ext>
                  </a:extLst>
                </p:cNvPr>
                <p:cNvCxnSpPr/>
                <p:nvPr/>
              </p:nvCxnSpPr>
              <p:spPr>
                <a:xfrm rot="5400000">
                  <a:off x="7082133"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DAFFCC00-862A-43B2-BD37-4F47C5BC082A}"/>
                    </a:ext>
                  </a:extLst>
                </p:cNvPr>
                <p:cNvSpPr txBox="1"/>
                <p:nvPr/>
              </p:nvSpPr>
              <p:spPr>
                <a:xfrm>
                  <a:off x="7136098" y="2758388"/>
                  <a:ext cx="697834" cy="276999"/>
                </a:xfrm>
                <a:prstGeom prst="rect">
                  <a:avLst/>
                </a:prstGeom>
                <a:noFill/>
              </p:spPr>
              <p:txBody>
                <a:bodyPr wrap="square" rtlCol="0">
                  <a:spAutoFit/>
                </a:bodyPr>
                <a:lstStyle/>
                <a:p>
                  <a:r>
                    <a:rPr lang="en-US" sz="1200" i="1" dirty="0">
                      <a:solidFill>
                        <a:srgbClr val="C00000"/>
                      </a:solidFill>
                    </a:rPr>
                    <a:t>RTP=0.2</a:t>
                  </a:r>
                </a:p>
              </p:txBody>
            </p:sp>
            <p:sp>
              <p:nvSpPr>
                <p:cNvPr id="130" name="Oval 129">
                  <a:extLst>
                    <a:ext uri="{FF2B5EF4-FFF2-40B4-BE49-F238E27FC236}">
                      <a16:creationId xmlns:a16="http://schemas.microsoft.com/office/drawing/2014/main" id="{5BBDE9ED-AB0A-4740-9F77-CEEE2EBC76D2}"/>
                    </a:ext>
                  </a:extLst>
                </p:cNvPr>
                <p:cNvSpPr/>
                <p:nvPr/>
              </p:nvSpPr>
              <p:spPr>
                <a:xfrm>
                  <a:off x="7080088" y="320797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99" name="Group 8198">
                <a:extLst>
                  <a:ext uri="{FF2B5EF4-FFF2-40B4-BE49-F238E27FC236}">
                    <a16:creationId xmlns:a16="http://schemas.microsoft.com/office/drawing/2014/main" id="{CF6C467B-A9D8-4E1A-9028-258177636D26}"/>
                  </a:ext>
                </a:extLst>
              </p:cNvPr>
              <p:cNvGrpSpPr/>
              <p:nvPr/>
            </p:nvGrpSpPr>
            <p:grpSpPr>
              <a:xfrm>
                <a:off x="4478863" y="1263215"/>
                <a:ext cx="3648813" cy="1358314"/>
                <a:chOff x="4136638" y="3861855"/>
                <a:chExt cx="3648813" cy="1358314"/>
              </a:xfrm>
            </p:grpSpPr>
            <p:sp>
              <p:nvSpPr>
                <p:cNvPr id="68" name="Freeform 49">
                  <a:extLst>
                    <a:ext uri="{FF2B5EF4-FFF2-40B4-BE49-F238E27FC236}">
                      <a16:creationId xmlns:a16="http://schemas.microsoft.com/office/drawing/2014/main" id="{CF462916-B9EE-46D0-862B-59CF3CA3AD7E}"/>
                    </a:ext>
                  </a:extLst>
                </p:cNvPr>
                <p:cNvSpPr/>
                <p:nvPr/>
              </p:nvSpPr>
              <p:spPr>
                <a:xfrm>
                  <a:off x="4396755" y="3861856"/>
                  <a:ext cx="137025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lnTo>
                        <a:pt x="7827269" y="1600274"/>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9" name="Straight Connector 68">
                  <a:extLst>
                    <a:ext uri="{FF2B5EF4-FFF2-40B4-BE49-F238E27FC236}">
                      <a16:creationId xmlns:a16="http://schemas.microsoft.com/office/drawing/2014/main" id="{24BBB925-C421-443F-A0C7-3B2700EF6CAB}"/>
                    </a:ext>
                  </a:extLst>
                </p:cNvPr>
                <p:cNvCxnSpPr>
                  <a:cxnSpLocks/>
                </p:cNvCxnSpPr>
                <p:nvPr/>
              </p:nvCxnSpPr>
              <p:spPr>
                <a:xfrm>
                  <a:off x="4382948" y="3891222"/>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Freeform 51">
                  <a:extLst>
                    <a:ext uri="{FF2B5EF4-FFF2-40B4-BE49-F238E27FC236}">
                      <a16:creationId xmlns:a16="http://schemas.microsoft.com/office/drawing/2014/main" id="{57E21231-3D60-4000-B1A7-499A1AAE260F}"/>
                    </a:ext>
                  </a:extLst>
                </p:cNvPr>
                <p:cNvSpPr/>
                <p:nvPr/>
              </p:nvSpPr>
              <p:spPr>
                <a:xfrm>
                  <a:off x="4381281" y="3865666"/>
                  <a:ext cx="883277" cy="110098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71" name="Straight Connector 70">
                  <a:extLst>
                    <a:ext uri="{FF2B5EF4-FFF2-40B4-BE49-F238E27FC236}">
                      <a16:creationId xmlns:a16="http://schemas.microsoft.com/office/drawing/2014/main" id="{21341ABA-BC34-4DB5-9C4B-29B177A79A52}"/>
                    </a:ext>
                  </a:extLst>
                </p:cNvPr>
                <p:cNvCxnSpPr>
                  <a:cxnSpLocks/>
                  <a:stCxn id="68" idx="2"/>
                </p:cNvCxnSpPr>
                <p:nvPr/>
              </p:nvCxnSpPr>
              <p:spPr>
                <a:xfrm flipH="1">
                  <a:off x="4837858" y="3861892"/>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4EEB73E3-3EE3-4B96-8572-B33CFAA32647}"/>
                    </a:ext>
                  </a:extLst>
                </p:cNvPr>
                <p:cNvCxnSpPr>
                  <a:cxnSpLocks/>
                </p:cNvCxnSpPr>
                <p:nvPr/>
              </p:nvCxnSpPr>
              <p:spPr>
                <a:xfrm rot="5400000" flipV="1">
                  <a:off x="5417963" y="4266318"/>
                  <a:ext cx="0" cy="38170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C8EF7740-74BC-4683-8321-628AEC454777}"/>
                    </a:ext>
                  </a:extLst>
                </p:cNvPr>
                <p:cNvSpPr txBox="1"/>
                <p:nvPr/>
              </p:nvSpPr>
              <p:spPr>
                <a:xfrm>
                  <a:off x="4913150" y="4954712"/>
                  <a:ext cx="497051" cy="265457"/>
                </a:xfrm>
                <a:prstGeom prst="rect">
                  <a:avLst/>
                </a:prstGeom>
                <a:noFill/>
              </p:spPr>
              <p:txBody>
                <a:bodyPr wrap="square" rtlCol="0">
                  <a:spAutoFit/>
                </a:bodyPr>
                <a:lstStyle/>
                <a:p>
                  <a:pPr algn="ctr"/>
                  <a:r>
                    <a:rPr lang="en-US" sz="1125" i="1" dirty="0"/>
                    <a:t>Time</a:t>
                  </a:r>
                </a:p>
              </p:txBody>
            </p:sp>
            <p:sp>
              <p:nvSpPr>
                <p:cNvPr id="76" name="TextBox 75">
                  <a:extLst>
                    <a:ext uri="{FF2B5EF4-FFF2-40B4-BE49-F238E27FC236}">
                      <a16:creationId xmlns:a16="http://schemas.microsoft.com/office/drawing/2014/main" id="{92F017C8-15DA-4FE9-8973-97BED453CA92}"/>
                    </a:ext>
                  </a:extLst>
                </p:cNvPr>
                <p:cNvSpPr txBox="1"/>
                <p:nvPr/>
              </p:nvSpPr>
              <p:spPr>
                <a:xfrm rot="16200000">
                  <a:off x="3875026" y="4320938"/>
                  <a:ext cx="788681" cy="265457"/>
                </a:xfrm>
                <a:prstGeom prst="rect">
                  <a:avLst/>
                </a:prstGeom>
                <a:noFill/>
              </p:spPr>
              <p:txBody>
                <a:bodyPr wrap="square" rtlCol="0">
                  <a:spAutoFit/>
                </a:bodyPr>
                <a:lstStyle/>
                <a:p>
                  <a:pPr algn="ctr"/>
                  <a:r>
                    <a:rPr lang="en-US" sz="1125" i="1" dirty="0"/>
                    <a:t>Flow</a:t>
                  </a:r>
                </a:p>
              </p:txBody>
            </p:sp>
            <p:cxnSp>
              <p:nvCxnSpPr>
                <p:cNvPr id="77" name="Straight Connector 76">
                  <a:extLst>
                    <a:ext uri="{FF2B5EF4-FFF2-40B4-BE49-F238E27FC236}">
                      <a16:creationId xmlns:a16="http://schemas.microsoft.com/office/drawing/2014/main" id="{23B719DF-88E6-4E09-9F27-EE1EAB747C0F}"/>
                    </a:ext>
                  </a:extLst>
                </p:cNvPr>
                <p:cNvCxnSpPr>
                  <a:cxnSpLocks/>
                </p:cNvCxnSpPr>
                <p:nvPr/>
              </p:nvCxnSpPr>
              <p:spPr>
                <a:xfrm rot="5400000">
                  <a:off x="5126777" y="4210882"/>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Freeform 49">
                  <a:extLst>
                    <a:ext uri="{FF2B5EF4-FFF2-40B4-BE49-F238E27FC236}">
                      <a16:creationId xmlns:a16="http://schemas.microsoft.com/office/drawing/2014/main" id="{118B2A56-ABF9-45FC-9ACC-5782F5FF0BA0}"/>
                    </a:ext>
                  </a:extLst>
                </p:cNvPr>
                <p:cNvSpPr/>
                <p:nvPr/>
              </p:nvSpPr>
              <p:spPr>
                <a:xfrm>
                  <a:off x="6311601" y="3861855"/>
                  <a:ext cx="138930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6088"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cubicBezTo>
                        <a:pt x="5170061" y="1948112"/>
                        <a:pt x="6596602" y="2150614"/>
                        <a:pt x="7936088" y="221056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Connector 79">
                  <a:extLst>
                    <a:ext uri="{FF2B5EF4-FFF2-40B4-BE49-F238E27FC236}">
                      <a16:creationId xmlns:a16="http://schemas.microsoft.com/office/drawing/2014/main" id="{589C3E10-1672-4AE6-BBE8-4A72A565FEBA}"/>
                    </a:ext>
                  </a:extLst>
                </p:cNvPr>
                <p:cNvCxnSpPr>
                  <a:cxnSpLocks/>
                </p:cNvCxnSpPr>
                <p:nvPr/>
              </p:nvCxnSpPr>
              <p:spPr>
                <a:xfrm>
                  <a:off x="6297794" y="3891221"/>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Freeform 51">
                  <a:extLst>
                    <a:ext uri="{FF2B5EF4-FFF2-40B4-BE49-F238E27FC236}">
                      <a16:creationId xmlns:a16="http://schemas.microsoft.com/office/drawing/2014/main" id="{72765393-AADE-4386-801F-F2F9FFA84BA3}"/>
                    </a:ext>
                  </a:extLst>
                </p:cNvPr>
                <p:cNvSpPr/>
                <p:nvPr/>
              </p:nvSpPr>
              <p:spPr>
                <a:xfrm>
                  <a:off x="6296127" y="3865560"/>
                  <a:ext cx="883277" cy="1101087"/>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191757 w 4225479"/>
                    <a:gd name="connsiteY2" fmla="*/ 0 h 2545774"/>
                    <a:gd name="connsiteX3" fmla="*/ 3726716 w 4225479"/>
                    <a:gd name="connsiteY3" fmla="*/ 2119747 h 2545774"/>
                    <a:gd name="connsiteX4" fmla="*/ 4225479 w 4225479"/>
                    <a:gd name="connsiteY4" fmla="*/ 2535382 h 2545774"/>
                    <a:gd name="connsiteX0" fmla="*/ 0 w 4225479"/>
                    <a:gd name="connsiteY0" fmla="*/ 2551254 h 2551254"/>
                    <a:gd name="connsiteX1" fmla="*/ 567879 w 4225479"/>
                    <a:gd name="connsiteY1" fmla="*/ 2135617 h 2551254"/>
                    <a:gd name="connsiteX2" fmla="*/ 2191757 w 4225479"/>
                    <a:gd name="connsiteY2" fmla="*/ 5480 h 2551254"/>
                    <a:gd name="connsiteX3" fmla="*/ 3234602 w 4225479"/>
                    <a:gd name="connsiteY3" fmla="*/ 1552591 h 2551254"/>
                    <a:gd name="connsiteX4" fmla="*/ 4225479 w 4225479"/>
                    <a:gd name="connsiteY4" fmla="*/ 2540862 h 2551254"/>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6017">
                      <a:moveTo>
                        <a:pt x="0" y="2546017"/>
                      </a:moveTo>
                      <a:cubicBezTo>
                        <a:pt x="425113" y="2342872"/>
                        <a:pt x="676477" y="2114188"/>
                        <a:pt x="1023542" y="1663463"/>
                      </a:cubicBezTo>
                      <a:cubicBezTo>
                        <a:pt x="1370607" y="1212738"/>
                        <a:pt x="1823247" y="19595"/>
                        <a:pt x="2191757" y="243"/>
                      </a:cubicBezTo>
                      <a:cubicBezTo>
                        <a:pt x="2560267" y="-19109"/>
                        <a:pt x="2874384" y="1124791"/>
                        <a:pt x="3234602" y="1547354"/>
                      </a:cubicBezTo>
                      <a:cubicBezTo>
                        <a:pt x="3594820" y="1969917"/>
                        <a:pt x="4047968" y="2495793"/>
                        <a:pt x="4225479" y="253562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2" name="Straight Connector 81">
                  <a:extLst>
                    <a:ext uri="{FF2B5EF4-FFF2-40B4-BE49-F238E27FC236}">
                      <a16:creationId xmlns:a16="http://schemas.microsoft.com/office/drawing/2014/main" id="{2D213F70-92DF-4D9A-9873-3A14D9736774}"/>
                    </a:ext>
                  </a:extLst>
                </p:cNvPr>
                <p:cNvCxnSpPr>
                  <a:cxnSpLocks/>
                  <a:stCxn id="79" idx="2"/>
                </p:cNvCxnSpPr>
                <p:nvPr/>
              </p:nvCxnSpPr>
              <p:spPr>
                <a:xfrm flipH="1">
                  <a:off x="6752704" y="3861891"/>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AE147DC-7C51-4982-B80A-07E25524CF7B}"/>
                    </a:ext>
                  </a:extLst>
                </p:cNvPr>
                <p:cNvCxnSpPr>
                  <a:cxnSpLocks/>
                </p:cNvCxnSpPr>
                <p:nvPr/>
              </p:nvCxnSpPr>
              <p:spPr>
                <a:xfrm>
                  <a:off x="7184983" y="4579377"/>
                  <a:ext cx="369419" cy="139065"/>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1A4A5A1B-3BEB-4DD2-990F-04D96067552E}"/>
                    </a:ext>
                  </a:extLst>
                </p:cNvPr>
                <p:cNvSpPr txBox="1"/>
                <p:nvPr/>
              </p:nvSpPr>
              <p:spPr>
                <a:xfrm>
                  <a:off x="6827996" y="4954711"/>
                  <a:ext cx="497051" cy="265457"/>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B7A8740C-A7F4-4FD5-8DC9-1BC09165D0AB}"/>
                    </a:ext>
                  </a:extLst>
                </p:cNvPr>
                <p:cNvSpPr txBox="1"/>
                <p:nvPr/>
              </p:nvSpPr>
              <p:spPr>
                <a:xfrm rot="16200000">
                  <a:off x="5789872" y="4320937"/>
                  <a:ext cx="788681" cy="265457"/>
                </a:xfrm>
                <a:prstGeom prst="rect">
                  <a:avLst/>
                </a:prstGeom>
                <a:noFill/>
              </p:spPr>
              <p:txBody>
                <a:bodyPr wrap="square" rtlCol="0">
                  <a:spAutoFit/>
                </a:bodyPr>
                <a:lstStyle/>
                <a:p>
                  <a:pPr algn="ctr"/>
                  <a:r>
                    <a:rPr lang="en-US" sz="1125" i="1" dirty="0"/>
                    <a:t>Flow</a:t>
                  </a:r>
                </a:p>
              </p:txBody>
            </p:sp>
            <p:cxnSp>
              <p:nvCxnSpPr>
                <p:cNvPr id="88" name="Straight Connector 87">
                  <a:extLst>
                    <a:ext uri="{FF2B5EF4-FFF2-40B4-BE49-F238E27FC236}">
                      <a16:creationId xmlns:a16="http://schemas.microsoft.com/office/drawing/2014/main" id="{8D0F3FEC-F020-42CF-95AA-368F72ABAB80}"/>
                    </a:ext>
                  </a:extLst>
                </p:cNvPr>
                <p:cNvCxnSpPr>
                  <a:cxnSpLocks/>
                </p:cNvCxnSpPr>
                <p:nvPr/>
              </p:nvCxnSpPr>
              <p:spPr>
                <a:xfrm rot="5400000">
                  <a:off x="7041623" y="4210881"/>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015E8652-FDE2-42C8-8293-0CAE9A13FBC6}"/>
                    </a:ext>
                  </a:extLst>
                </p:cNvPr>
                <p:cNvSpPr txBox="1"/>
                <p:nvPr/>
              </p:nvSpPr>
              <p:spPr>
                <a:xfrm>
                  <a:off x="5169402" y="4156174"/>
                  <a:ext cx="555270" cy="276999"/>
                </a:xfrm>
                <a:prstGeom prst="rect">
                  <a:avLst/>
                </a:prstGeom>
                <a:noFill/>
              </p:spPr>
              <p:txBody>
                <a:bodyPr wrap="square" rtlCol="0">
                  <a:spAutoFit/>
                </a:bodyPr>
                <a:lstStyle/>
                <a:p>
                  <a:r>
                    <a:rPr lang="en-US" sz="1200" i="1" dirty="0">
                      <a:solidFill>
                        <a:srgbClr val="C00000"/>
                      </a:solidFill>
                    </a:rPr>
                    <a:t>RC=1</a:t>
                  </a:r>
                </a:p>
              </p:txBody>
            </p:sp>
            <p:sp>
              <p:nvSpPr>
                <p:cNvPr id="103" name="Oval 102">
                  <a:extLst>
                    <a:ext uri="{FF2B5EF4-FFF2-40B4-BE49-F238E27FC236}">
                      <a16:creationId xmlns:a16="http://schemas.microsoft.com/office/drawing/2014/main" id="{CEC4F67C-9A1B-4FA6-9FA7-14B5D0BFC026}"/>
                    </a:ext>
                  </a:extLst>
                </p:cNvPr>
                <p:cNvSpPr/>
                <p:nvPr/>
              </p:nvSpPr>
              <p:spPr>
                <a:xfrm>
                  <a:off x="5016194" y="450553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8A76A76-F10D-49BC-A94D-89D974178AF9}"/>
                    </a:ext>
                  </a:extLst>
                </p:cNvPr>
                <p:cNvSpPr txBox="1"/>
                <p:nvPr/>
              </p:nvSpPr>
              <p:spPr>
                <a:xfrm>
                  <a:off x="7185957" y="4358804"/>
                  <a:ext cx="514945" cy="276999"/>
                </a:xfrm>
                <a:prstGeom prst="rect">
                  <a:avLst/>
                </a:prstGeom>
                <a:noFill/>
              </p:spPr>
              <p:txBody>
                <a:bodyPr wrap="square" rtlCol="0">
                  <a:spAutoFit/>
                </a:bodyPr>
                <a:lstStyle/>
                <a:p>
                  <a:r>
                    <a:rPr lang="en-US" sz="1200" i="1" dirty="0">
                      <a:solidFill>
                        <a:srgbClr val="C00000"/>
                      </a:solidFill>
                    </a:rPr>
                    <a:t>RC&lt;1</a:t>
                  </a:r>
                </a:p>
              </p:txBody>
            </p:sp>
            <p:sp>
              <p:nvSpPr>
                <p:cNvPr id="132" name="Oval 131">
                  <a:extLst>
                    <a:ext uri="{FF2B5EF4-FFF2-40B4-BE49-F238E27FC236}">
                      <a16:creationId xmlns:a16="http://schemas.microsoft.com/office/drawing/2014/main" id="{74A689F6-9227-4DB9-A9BD-B2973BA7BADE}"/>
                    </a:ext>
                  </a:extLst>
                </p:cNvPr>
                <p:cNvSpPr/>
                <p:nvPr/>
              </p:nvSpPr>
              <p:spPr>
                <a:xfrm>
                  <a:off x="6919668" y="4491726"/>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a:extLst>
                <a:ext uri="{FF2B5EF4-FFF2-40B4-BE49-F238E27FC236}">
                  <a16:creationId xmlns:a16="http://schemas.microsoft.com/office/drawing/2014/main" id="{0C1623DF-205D-4684-9AAB-987E97BB3146}"/>
                </a:ext>
              </a:extLst>
            </p:cNvPr>
            <p:cNvSpPr txBox="1"/>
            <p:nvPr/>
          </p:nvSpPr>
          <p:spPr>
            <a:xfrm>
              <a:off x="4708289" y="2531538"/>
              <a:ext cx="347503" cy="215444"/>
            </a:xfrm>
            <a:prstGeom prst="rect">
              <a:avLst/>
            </a:prstGeom>
            <a:noFill/>
          </p:spPr>
          <p:txBody>
            <a:bodyPr wrap="square" rtlCol="0">
              <a:spAutoFit/>
            </a:bodyPr>
            <a:lstStyle/>
            <a:p>
              <a:pPr algn="r"/>
              <a:r>
                <a:rPr lang="en-US" sz="800" i="1" dirty="0"/>
                <a:t>1.0</a:t>
              </a:r>
            </a:p>
          </p:txBody>
        </p:sp>
        <p:sp>
          <p:nvSpPr>
            <p:cNvPr id="57" name="TextBox 56">
              <a:extLst>
                <a:ext uri="{FF2B5EF4-FFF2-40B4-BE49-F238E27FC236}">
                  <a16:creationId xmlns:a16="http://schemas.microsoft.com/office/drawing/2014/main" id="{FDCA1500-C38B-4D2B-996F-5267B970DD42}"/>
                </a:ext>
              </a:extLst>
            </p:cNvPr>
            <p:cNvSpPr txBox="1"/>
            <p:nvPr/>
          </p:nvSpPr>
          <p:spPr>
            <a:xfrm>
              <a:off x="4733826" y="3023234"/>
              <a:ext cx="347503" cy="215444"/>
            </a:xfrm>
            <a:prstGeom prst="rect">
              <a:avLst/>
            </a:prstGeom>
            <a:noFill/>
          </p:spPr>
          <p:txBody>
            <a:bodyPr wrap="square" rtlCol="0">
              <a:spAutoFit/>
            </a:bodyPr>
            <a:lstStyle/>
            <a:p>
              <a:pPr algn="r"/>
              <a:r>
                <a:rPr lang="en-US" sz="800" i="1" dirty="0"/>
                <a:t>0.5</a:t>
              </a:r>
            </a:p>
          </p:txBody>
        </p:sp>
        <p:sp>
          <p:nvSpPr>
            <p:cNvPr id="62" name="TextBox 61">
              <a:extLst>
                <a:ext uri="{FF2B5EF4-FFF2-40B4-BE49-F238E27FC236}">
                  <a16:creationId xmlns:a16="http://schemas.microsoft.com/office/drawing/2014/main" id="{52E0FE12-7F67-468B-BB92-5F9DB753460A}"/>
                </a:ext>
              </a:extLst>
            </p:cNvPr>
            <p:cNvSpPr txBox="1"/>
            <p:nvPr/>
          </p:nvSpPr>
          <p:spPr>
            <a:xfrm>
              <a:off x="4739081" y="3533305"/>
              <a:ext cx="347503" cy="215444"/>
            </a:xfrm>
            <a:prstGeom prst="rect">
              <a:avLst/>
            </a:prstGeom>
            <a:noFill/>
          </p:spPr>
          <p:txBody>
            <a:bodyPr wrap="square" rtlCol="0">
              <a:spAutoFit/>
            </a:bodyPr>
            <a:lstStyle/>
            <a:p>
              <a:pPr algn="r"/>
              <a:r>
                <a:rPr lang="en-US" sz="800" i="1" dirty="0"/>
                <a:t>0.0</a:t>
              </a:r>
            </a:p>
          </p:txBody>
        </p:sp>
        <p:sp>
          <p:nvSpPr>
            <p:cNvPr id="63" name="TextBox 62">
              <a:extLst>
                <a:ext uri="{FF2B5EF4-FFF2-40B4-BE49-F238E27FC236}">
                  <a16:creationId xmlns:a16="http://schemas.microsoft.com/office/drawing/2014/main" id="{9633853D-B7C1-43DC-903F-D2A636F4D21D}"/>
                </a:ext>
              </a:extLst>
            </p:cNvPr>
            <p:cNvSpPr txBox="1"/>
            <p:nvPr/>
          </p:nvSpPr>
          <p:spPr>
            <a:xfrm>
              <a:off x="6629248" y="2567742"/>
              <a:ext cx="347503" cy="215444"/>
            </a:xfrm>
            <a:prstGeom prst="rect">
              <a:avLst/>
            </a:prstGeom>
            <a:noFill/>
          </p:spPr>
          <p:txBody>
            <a:bodyPr wrap="square" rtlCol="0">
              <a:spAutoFit/>
            </a:bodyPr>
            <a:lstStyle/>
            <a:p>
              <a:pPr algn="r"/>
              <a:r>
                <a:rPr lang="en-US" sz="800" i="1" dirty="0"/>
                <a:t>1.0</a:t>
              </a:r>
            </a:p>
          </p:txBody>
        </p:sp>
        <p:sp>
          <p:nvSpPr>
            <p:cNvPr id="64" name="TextBox 63">
              <a:extLst>
                <a:ext uri="{FF2B5EF4-FFF2-40B4-BE49-F238E27FC236}">
                  <a16:creationId xmlns:a16="http://schemas.microsoft.com/office/drawing/2014/main" id="{A01CDEA9-8108-4359-A4CB-715655B0F6B8}"/>
                </a:ext>
              </a:extLst>
            </p:cNvPr>
            <p:cNvSpPr txBox="1"/>
            <p:nvPr/>
          </p:nvSpPr>
          <p:spPr>
            <a:xfrm>
              <a:off x="6660040" y="3348097"/>
              <a:ext cx="347503" cy="215444"/>
            </a:xfrm>
            <a:prstGeom prst="rect">
              <a:avLst/>
            </a:prstGeom>
            <a:noFill/>
          </p:spPr>
          <p:txBody>
            <a:bodyPr wrap="square" rtlCol="0">
              <a:spAutoFit/>
            </a:bodyPr>
            <a:lstStyle/>
            <a:p>
              <a:pPr algn="r"/>
              <a:r>
                <a:rPr lang="en-US" sz="800" i="1" dirty="0"/>
                <a:t>0.2</a:t>
              </a:r>
            </a:p>
          </p:txBody>
        </p:sp>
        <p:sp>
          <p:nvSpPr>
            <p:cNvPr id="65" name="TextBox 64">
              <a:extLst>
                <a:ext uri="{FF2B5EF4-FFF2-40B4-BE49-F238E27FC236}">
                  <a16:creationId xmlns:a16="http://schemas.microsoft.com/office/drawing/2014/main" id="{0A39B8D8-2ED1-49B8-A3BE-3F058BAD9C30}"/>
                </a:ext>
              </a:extLst>
            </p:cNvPr>
            <p:cNvSpPr txBox="1"/>
            <p:nvPr/>
          </p:nvSpPr>
          <p:spPr>
            <a:xfrm>
              <a:off x="6660040" y="3569509"/>
              <a:ext cx="347503" cy="215444"/>
            </a:xfrm>
            <a:prstGeom prst="rect">
              <a:avLst/>
            </a:prstGeom>
            <a:noFill/>
          </p:spPr>
          <p:txBody>
            <a:bodyPr wrap="square" rtlCol="0">
              <a:spAutoFit/>
            </a:bodyPr>
            <a:lstStyle/>
            <a:p>
              <a:pPr algn="r"/>
              <a:r>
                <a:rPr lang="en-US" sz="800" i="1" dirty="0"/>
                <a:t>0.0</a:t>
              </a:r>
            </a:p>
          </p:txBody>
        </p:sp>
      </p:grpSp>
    </p:spTree>
    <p:extLst>
      <p:ext uri="{BB962C8B-B14F-4D97-AF65-F5344CB8AC3E}">
        <p14:creationId xmlns:p14="http://schemas.microsoft.com/office/powerpoint/2010/main" val="3572448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1009534" y="1044668"/>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r>
                          <a:rPr lang="en-US" sz="1400" i="1">
                            <a:latin typeface="Cambria Math" panose="02040503050406030204" pitchFamily="18" charset="0"/>
                          </a:rPr>
                          <m:t>𝑚𝑖</m:t>
                        </m:r>
                        <m:r>
                          <a:rPr lang="en-US" sz="1400" i="1">
                            <a:latin typeface="Cambria Math" panose="02040503050406030204" pitchFamily="18" charset="0"/>
                          </a:rPr>
                          <m:t>)</m:t>
                        </m:r>
                      </m:num>
                      <m:den>
                        <m:rad>
                          <m:radPr>
                            <m:degHide m:val="on"/>
                            <m:ctrlPr>
                              <a:rPr lang="en-US" sz="1400" i="1">
                                <a:latin typeface="Cambria Math" panose="02040503050406030204" pitchFamily="18" charset="0"/>
                              </a:rPr>
                            </m:ctrlPr>
                          </m:radPr>
                          <m:deg/>
                          <m:e>
                            <m:r>
                              <a:rPr lang="en-US" sz="1400" i="1">
                                <a:latin typeface="Cambria Math" panose="02040503050406030204" pitchFamily="18" charset="0"/>
                              </a:rPr>
                              <m:t>𝑆𝑙𝑜𝑝𝑒</m:t>
                            </m:r>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𝑓𝑡</m:t>
                                </m:r>
                              </m:num>
                              <m:den>
                                <m:r>
                                  <a:rPr lang="en-US" sz="1400" i="1">
                                    <a:latin typeface="Cambria Math" panose="02040503050406030204" pitchFamily="18" charset="0"/>
                                  </a:rPr>
                                  <m:t>𝑚𝑖</m:t>
                                </m:r>
                              </m:den>
                            </m:f>
                            <m:r>
                              <a:rPr lang="en-US" sz="1400" i="1">
                                <a:latin typeface="Cambria Math" panose="02040503050406030204" pitchFamily="18" charset="0"/>
                              </a:rPr>
                              <m:t>)</m:t>
                            </m:r>
                          </m:e>
                        </m:rad>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1009534" y="1044668"/>
                <a:ext cx="5852890" cy="5550862"/>
              </a:xfrm>
              <a:blipFill>
                <a:blip r:embed="rId3"/>
                <a:stretch>
                  <a:fillRect l="-1354" t="-549"/>
                </a:stretch>
              </a:blipFill>
            </p:spPr>
            <p:txBody>
              <a:bodyPr/>
              <a:lstStyle/>
              <a:p>
                <a:r>
                  <a:rPr lang="en-US">
                    <a:noFill/>
                  </a:rPr>
                  <a:t> </a:t>
                </a:r>
              </a:p>
            </p:txBody>
          </p:sp>
        </mc:Fallback>
      </mc:AlternateContent>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92076" y="926592"/>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7471313" y="926592"/>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7471313"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5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fontScale="90000"/>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lnSpcReduction="10000"/>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Calibration Goals</a:t>
            </a:r>
            <a:endParaRPr lang="en-US" sz="4050" dirty="0"/>
          </a:p>
        </p:txBody>
      </p:sp>
      <p:sp>
        <p:nvSpPr>
          <p:cNvPr id="3" name="Content Placeholder 2">
            <a:extLst>
              <a:ext uri="{FF2B5EF4-FFF2-40B4-BE49-F238E27FC236}">
                <a16:creationId xmlns:a16="http://schemas.microsoft.com/office/drawing/2014/main" id="{1C63827E-932B-4478-A9EF-CB6205A6013D}"/>
              </a:ext>
            </a:extLst>
          </p:cNvPr>
          <p:cNvSpPr>
            <a:spLocks noGrp="1"/>
          </p:cNvSpPr>
          <p:nvPr>
            <p:ph idx="1"/>
          </p:nvPr>
        </p:nvSpPr>
        <p:spPr>
          <a:xfrm>
            <a:off x="2180082" y="1085088"/>
            <a:ext cx="8372094" cy="2558034"/>
          </a:xfrm>
        </p:spPr>
        <p:txBody>
          <a:bodyPr anchor="t">
            <a:normAutofit/>
          </a:bodyPr>
          <a:lstStyle/>
          <a:p>
            <a:r>
              <a:rPr lang="en-US" sz="2700" dirty="0"/>
              <a:t>Quantitative Goodness-of-Fit </a:t>
            </a:r>
          </a:p>
          <a:p>
            <a:pPr lvl="1"/>
            <a:r>
              <a:rPr lang="en-US" sz="2500" dirty="0"/>
              <a:t>Coefficient of Determination, Nash-Sutcliffe Efficiency, Root Mean Square Error, Percent Bias</a:t>
            </a:r>
          </a:p>
          <a:p>
            <a:pPr lvl="2"/>
            <a:endParaRPr lang="en-US" sz="2100" dirty="0"/>
          </a:p>
          <a:p>
            <a:pPr lvl="2"/>
            <a:endParaRPr lang="en-US" sz="2100" dirty="0"/>
          </a:p>
          <a:p>
            <a:pPr lvl="1"/>
            <a:endParaRPr lang="en-US" dirty="0"/>
          </a:p>
          <a:p>
            <a:pPr lvl="1"/>
            <a:endParaRPr lang="en-US" dirty="0"/>
          </a:p>
        </p:txBody>
      </p:sp>
      <p:graphicFrame>
        <p:nvGraphicFramePr>
          <p:cNvPr id="6" name="Table 5">
            <a:extLst>
              <a:ext uri="{FF2B5EF4-FFF2-40B4-BE49-F238E27FC236}">
                <a16:creationId xmlns:a16="http://schemas.microsoft.com/office/drawing/2014/main" id="{27CB293E-5717-483F-AD54-8926F4EB64FC}"/>
              </a:ext>
            </a:extLst>
          </p:cNvPr>
          <p:cNvGraphicFramePr>
            <a:graphicFrameLocks noGrp="1"/>
          </p:cNvGraphicFramePr>
          <p:nvPr>
            <p:extLst>
              <p:ext uri="{D42A27DB-BD31-4B8C-83A1-F6EECF244321}">
                <p14:modId xmlns:p14="http://schemas.microsoft.com/office/powerpoint/2010/main" val="2007774356"/>
              </p:ext>
            </p:extLst>
          </p:nvPr>
        </p:nvGraphicFramePr>
        <p:xfrm>
          <a:off x="2180082" y="2505841"/>
          <a:ext cx="8912352" cy="4259535"/>
        </p:xfrm>
        <a:graphic>
          <a:graphicData uri="http://schemas.openxmlformats.org/drawingml/2006/table">
            <a:tbl>
              <a:tblPr firstRow="1" bandRow="1"/>
              <a:tblGrid>
                <a:gridCol w="1684067">
                  <a:extLst>
                    <a:ext uri="{9D8B030D-6E8A-4147-A177-3AD203B41FA5}">
                      <a16:colId xmlns:a16="http://schemas.microsoft.com/office/drawing/2014/main" val="20000"/>
                    </a:ext>
                  </a:extLst>
                </a:gridCol>
                <a:gridCol w="1644171">
                  <a:extLst>
                    <a:ext uri="{9D8B030D-6E8A-4147-A177-3AD203B41FA5}">
                      <a16:colId xmlns:a16="http://schemas.microsoft.com/office/drawing/2014/main" val="20001"/>
                    </a:ext>
                  </a:extLst>
                </a:gridCol>
                <a:gridCol w="1833002">
                  <a:extLst>
                    <a:ext uri="{9D8B030D-6E8A-4147-A177-3AD203B41FA5}">
                      <a16:colId xmlns:a16="http://schemas.microsoft.com/office/drawing/2014/main" val="20002"/>
                    </a:ext>
                  </a:extLst>
                </a:gridCol>
                <a:gridCol w="1811725">
                  <a:extLst>
                    <a:ext uri="{9D8B030D-6E8A-4147-A177-3AD203B41FA5}">
                      <a16:colId xmlns:a16="http://schemas.microsoft.com/office/drawing/2014/main" val="20003"/>
                    </a:ext>
                  </a:extLst>
                </a:gridCol>
                <a:gridCol w="1939387">
                  <a:extLst>
                    <a:ext uri="{9D8B030D-6E8A-4147-A177-3AD203B41FA5}">
                      <a16:colId xmlns:a16="http://schemas.microsoft.com/office/drawing/2014/main" val="20004"/>
                    </a:ext>
                  </a:extLst>
                </a:gridCol>
              </a:tblGrid>
              <a:tr h="0">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7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R</a:t>
                      </a:r>
                      <a:r>
                        <a:rPr lang="en-US" sz="1700" b="1" i="0" u="none" strike="noStrike" baseline="30000" dirty="0">
                          <a:solidFill>
                            <a:srgbClr val="000000"/>
                          </a:solidFill>
                          <a:effectLst/>
                          <a:latin typeface="Calibri" panose="020F0502020204030204" pitchFamily="34" charset="0"/>
                        </a:rPr>
                        <a:t>2</a:t>
                      </a:r>
                      <a:endParaRPr lang="en-US" sz="17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700" b="0" i="0" u="none" strike="noStrike" dirty="0">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305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4704">
                <a:tc>
                  <a:txBody>
                    <a:bodyPr/>
                    <a:lstStyle/>
                    <a:p>
                      <a:pPr algn="l" fontAlgn="b"/>
                      <a:endParaRPr lang="en-US" sz="12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466">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monthly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5466">
                <a:tc>
                  <a:txBody>
                    <a:bodyPr/>
                    <a:lstStyle/>
                    <a:p>
                      <a:pPr algn="l" fontAlgn="b"/>
                      <a:r>
                        <a:rPr lang="en-US" sz="1700" b="1" i="0" u="none" strike="noStrike" dirty="0">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a:t>
                      </a:r>
                      <a:r>
                        <a:rPr lang="en-US" sz="1700" b="1" i="0" u="none" strike="noStrike" baseline="30000">
                          <a:solidFill>
                            <a:srgbClr val="000000"/>
                          </a:solidFill>
                          <a:effectLst/>
                          <a:latin typeface="Calibri" panose="020F0502020204030204" pitchFamily="34" charset="0"/>
                        </a:rPr>
                        <a:t>2</a:t>
                      </a:r>
                      <a:endParaRPr lang="en-US" sz="1700" b="1" i="0" u="none" strike="noStrike">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0.75&lt;𝑅2≤1.00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0.00&lt;𝑅𝑆𝑅≤0.50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0.65&lt;𝑅2≤0.75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0.65&lt;𝑁𝑆𝐸≤0.75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±10≤𝑃𝐵𝐼𝐴𝑆&lt;±15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136345">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700" b="0" i="0" u="none" strike="noStrike" dirty="0">
                          <a:solidFill>
                            <a:srgbClr val="000000"/>
                          </a:solidFill>
                          <a:effectLst/>
                          <a:latin typeface="Calibri" panose="020F0502020204030204" pitchFamily="34" charset="0"/>
                        </a:rPr>
                        <a:t>Source: </a:t>
                      </a:r>
                      <a:r>
                        <a:rPr lang="fr-FR" sz="1700" b="0" i="0" u="none" strike="noStrike" dirty="0" err="1">
                          <a:solidFill>
                            <a:srgbClr val="000000"/>
                          </a:solidFill>
                          <a:effectLst/>
                          <a:latin typeface="Calibri" panose="020F0502020204030204" pitchFamily="34" charset="0"/>
                        </a:rPr>
                        <a:t>Moriasi</a:t>
                      </a:r>
                      <a:r>
                        <a:rPr lang="fr-FR" sz="1700" b="0" i="0" u="none" strike="noStrike" dirty="0">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21365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4A539D-F872-4F7E-B265-8525A78CB9A7}"/>
              </a:ext>
            </a:extLst>
          </p:cNvPr>
          <p:cNvSpPr/>
          <p:nvPr/>
        </p:nvSpPr>
        <p:spPr>
          <a:xfrm>
            <a:off x="9030529"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337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790198"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grpSp>
        <p:nvGrpSpPr>
          <p:cNvPr id="12" name="Group 11">
            <a:extLst>
              <a:ext uri="{FF2B5EF4-FFF2-40B4-BE49-F238E27FC236}">
                <a16:creationId xmlns:a16="http://schemas.microsoft.com/office/drawing/2014/main" id="{8C0962D6-B919-F1B3-3386-01687B70AAA1}"/>
              </a:ext>
            </a:extLst>
          </p:cNvPr>
          <p:cNvGrpSpPr/>
          <p:nvPr/>
        </p:nvGrpSpPr>
        <p:grpSpPr>
          <a:xfrm>
            <a:off x="2096276" y="846611"/>
            <a:ext cx="8804468" cy="5635536"/>
            <a:chOff x="1691031" y="929739"/>
            <a:chExt cx="8804468" cy="5635536"/>
          </a:xfrm>
        </p:grpSpPr>
        <p:grpSp>
          <p:nvGrpSpPr>
            <p:cNvPr id="11" name="Group 10">
              <a:extLst>
                <a:ext uri="{FF2B5EF4-FFF2-40B4-BE49-F238E27FC236}">
                  <a16:creationId xmlns:a16="http://schemas.microsoft.com/office/drawing/2014/main" id="{982DF6E8-DDFF-2238-2CCA-820FA21C893A}"/>
                </a:ext>
              </a:extLst>
            </p:cNvPr>
            <p:cNvGrpSpPr/>
            <p:nvPr/>
          </p:nvGrpSpPr>
          <p:grpSpPr>
            <a:xfrm>
              <a:off x="1691031" y="929739"/>
              <a:ext cx="8804468" cy="5635536"/>
              <a:chOff x="1647358" y="879565"/>
              <a:chExt cx="8804468" cy="5635536"/>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1806635" y="1106906"/>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id="{8C66CADB-0DF6-2112-CC32-C8454B2471DA}"/>
                  </a:ext>
                </a:extLst>
              </p:cNvPr>
              <p:cNvGrpSpPr/>
              <p:nvPr/>
            </p:nvGrpSpPr>
            <p:grpSpPr>
              <a:xfrm>
                <a:off x="1647358" y="879565"/>
                <a:ext cx="8570399" cy="3293665"/>
                <a:chOff x="1647358" y="879565"/>
                <a:chExt cx="8570399" cy="3293665"/>
              </a:xfrm>
            </p:grpSpPr>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647358" y="879565"/>
                  <a:ext cx="5037623" cy="3189034"/>
                </a:xfrm>
                <a:prstGeom prst="rect">
                  <a:avLst/>
                </a:prstGeom>
                <a:ln w="57150">
                  <a:solidFill>
                    <a:srgbClr val="C00000"/>
                  </a:solidFill>
                </a:ln>
              </p:spPr>
            </p:pic>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777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8" name="Rectangle 7">
              <a:extLst>
                <a:ext uri="{FF2B5EF4-FFF2-40B4-BE49-F238E27FC236}">
                  <a16:creationId xmlns:a16="http://schemas.microsoft.com/office/drawing/2014/main" id="{7D5C2685-1A13-4B31-B3D2-0816F67AD5D9}"/>
                </a:ext>
              </a:extLst>
            </p:cNvPr>
            <p:cNvSpPr/>
            <p:nvPr/>
          </p:nvSpPr>
          <p:spPr>
            <a:xfrm>
              <a:off x="1806634" y="3515680"/>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25064"/>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graphicFrame>
        <p:nvGraphicFramePr>
          <p:cNvPr id="10" name="Table 9">
            <a:extLst>
              <a:ext uri="{FF2B5EF4-FFF2-40B4-BE49-F238E27FC236}">
                <a16:creationId xmlns:a16="http://schemas.microsoft.com/office/drawing/2014/main" id="{D753B13D-8EC1-4A61-A9B6-66222D111BB3}"/>
              </a:ext>
            </a:extLst>
          </p:cNvPr>
          <p:cNvGraphicFramePr>
            <a:graphicFrameLocks noGrp="1"/>
          </p:cNvGraphicFramePr>
          <p:nvPr/>
        </p:nvGraphicFramePr>
        <p:xfrm>
          <a:off x="3524259" y="4697397"/>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9" name="Rectangle 18">
            <a:extLst>
              <a:ext uri="{FF2B5EF4-FFF2-40B4-BE49-F238E27FC236}">
                <a16:creationId xmlns:a16="http://schemas.microsoft.com/office/drawing/2014/main" id="{B78332C8-D819-4B9F-81E9-85A9969B1CEC}"/>
              </a:ext>
            </a:extLst>
          </p:cNvPr>
          <p:cNvSpPr/>
          <p:nvPr/>
        </p:nvSpPr>
        <p:spPr>
          <a:xfrm>
            <a:off x="3473650" y="5433979"/>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1332516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46763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fontScale="90000"/>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normAutofit fontScale="92500"/>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normAutofit/>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5633679" y="1985793"/>
            <a:ext cx="6210157" cy="342039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normAutofit fontScale="92500"/>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a:xfrm>
            <a:off x="609600" y="123630"/>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838200" y="1103673"/>
            <a:ext cx="10515600" cy="1325563"/>
          </a:xfrm>
        </p:spPr>
        <p:txBody>
          <a:bodyPr/>
          <a:lstStyle/>
          <a:p>
            <a:r>
              <a:rPr lang="en-US" dirty="0"/>
              <a:t>We can’t experiment on a real watershed</a:t>
            </a:r>
          </a:p>
          <a:p>
            <a:r>
              <a:rPr lang="en-US" dirty="0"/>
              <a:t>Our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022529" y="2888974"/>
            <a:ext cx="6169471" cy="3969026"/>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925392" y="2474893"/>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838200" y="3682172"/>
            <a:ext cx="499049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722538" y="2101515"/>
            <a:ext cx="8191923" cy="4442125"/>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2036618" y="2182092"/>
            <a:ext cx="10052690" cy="4604440"/>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fontScale="92500"/>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3" name="Group 2">
            <a:extLst>
              <a:ext uri="{FF2B5EF4-FFF2-40B4-BE49-F238E27FC236}">
                <a16:creationId xmlns:a16="http://schemas.microsoft.com/office/drawing/2014/main" id="{9CE98D7F-5F38-5EC9-25CD-DAC679F84FA6}"/>
              </a:ext>
            </a:extLst>
          </p:cNvPr>
          <p:cNvGrpSpPr/>
          <p:nvPr/>
        </p:nvGrpSpPr>
        <p:grpSpPr>
          <a:xfrm>
            <a:off x="2058105" y="1864796"/>
            <a:ext cx="8968092" cy="4780526"/>
            <a:chOff x="1822973" y="1771277"/>
            <a:chExt cx="8968092" cy="4780526"/>
          </a:xfrm>
        </p:grpSpPr>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271751" cy="646331"/>
            </a:xfrm>
            <a:prstGeom prst="rect">
              <a:avLst/>
            </a:prstGeom>
            <a:noFill/>
          </p:spPr>
          <p:txBody>
            <a:bodyPr wrap="square" rtlCol="0">
              <a:spAutoFit/>
            </a:bodyPr>
            <a:lstStyle/>
            <a:p>
              <a:r>
                <a:rPr lang="en-US" i="1" dirty="0">
                  <a:solidFill>
                    <a:srgbClr val="C00000"/>
                  </a:solidFill>
                </a:rPr>
                <a:t>Simulation </a:t>
              </a:r>
            </a:p>
            <a:p>
              <a:r>
                <a:rPr lang="en-US" i="1" dirty="0">
                  <a:solidFill>
                    <a:srgbClr val="C00000"/>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5899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grpSp>
        <p:nvGrpSpPr>
          <p:cNvPr id="5" name="Group 4">
            <a:extLst>
              <a:ext uri="{FF2B5EF4-FFF2-40B4-BE49-F238E27FC236}">
                <a16:creationId xmlns:a16="http://schemas.microsoft.com/office/drawing/2014/main" id="{7EFCBE56-042C-9ED0-9750-6A4AFEEE1101}"/>
              </a:ext>
            </a:extLst>
          </p:cNvPr>
          <p:cNvGrpSpPr/>
          <p:nvPr/>
        </p:nvGrpSpPr>
        <p:grpSpPr>
          <a:xfrm>
            <a:off x="2139395" y="1788836"/>
            <a:ext cx="9054658" cy="4793872"/>
            <a:chOff x="1713197" y="1850531"/>
            <a:chExt cx="9054658" cy="4793872"/>
          </a:xfrm>
        </p:grpSpPr>
        <p:grpSp>
          <p:nvGrpSpPr>
            <p:cNvPr id="4" name="Group 3">
              <a:extLst>
                <a:ext uri="{FF2B5EF4-FFF2-40B4-BE49-F238E27FC236}">
                  <a16:creationId xmlns:a16="http://schemas.microsoft.com/office/drawing/2014/main" id="{D358E680-0294-77F9-A221-4A8F394F7447}"/>
                </a:ext>
              </a:extLst>
            </p:cNvPr>
            <p:cNvGrpSpPr/>
            <p:nvPr/>
          </p:nvGrpSpPr>
          <p:grpSpPr>
            <a:xfrm>
              <a:off x="1713197" y="1850531"/>
              <a:ext cx="9054658" cy="4793872"/>
              <a:chOff x="1713197" y="1850531"/>
              <a:chExt cx="9054658" cy="4793872"/>
            </a:xfrm>
          </p:grpSpPr>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rgbClr val="C00000"/>
                    </a:solidFill>
                  </a:rPr>
                  <a:t>Volume</a:t>
                </a:r>
              </a:p>
              <a:p>
                <a:r>
                  <a:rPr lang="en-US" i="1" dirty="0">
                    <a:solidFill>
                      <a:srgbClr val="C00000"/>
                    </a:solidFill>
                  </a:rPr>
                  <a:t>Unit</a:t>
                </a:r>
              </a:p>
              <a:p>
                <a:r>
                  <a:rPr lang="en-US" i="1" dirty="0">
                    <a:solidFill>
                      <a:srgbClr val="C00000"/>
                    </a:solidFill>
                  </a:rPr>
                  <a:t>Selection</a:t>
                </a:r>
              </a:p>
              <a:p>
                <a:endParaRPr lang="en-US" i="1" dirty="0">
                  <a:solidFill>
                    <a:srgbClr val="C00000"/>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p:cNvCxnSpPr>
              <p:nvPr/>
            </p:nvCxnSpPr>
            <p:spPr>
              <a:xfrm flipH="1">
                <a:off x="6902674" y="3897010"/>
                <a:ext cx="259343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2C3BBDC-58CE-D710-2FA9-A25017C45B74}"/>
                  </a:ext>
                </a:extLst>
              </p:cNvPr>
              <p:cNvPicPr>
                <a:picLocks noChangeAspect="1"/>
              </p:cNvPicPr>
              <p:nvPr/>
            </p:nvPicPr>
            <p:blipFill>
              <a:blip r:embed="rId3"/>
              <a:stretch>
                <a:fillRect/>
              </a:stretch>
            </p:blipFill>
            <p:spPr>
              <a:xfrm>
                <a:off x="1713197" y="1850532"/>
                <a:ext cx="7551656" cy="4780526"/>
              </a:xfrm>
              <a:prstGeom prst="rect">
                <a:avLst/>
              </a:prstGeom>
              <a:ln w="57150">
                <a:noFill/>
              </a:ln>
            </p:spPr>
          </p:pic>
          <p:cxnSp>
            <p:nvCxnSpPr>
              <p:cNvPr id="12" name="Straight Arrow Connector 11">
                <a:extLst>
                  <a:ext uri="{FF2B5EF4-FFF2-40B4-BE49-F238E27FC236}">
                    <a16:creationId xmlns:a16="http://schemas.microsoft.com/office/drawing/2014/main" id="{8E64CBB8-968E-659B-DC92-48C093389D39}"/>
                  </a:ext>
                </a:extLst>
              </p:cNvPr>
              <p:cNvCxnSpPr>
                <a:cxnSpLocks/>
              </p:cNvCxnSpPr>
              <p:nvPr/>
            </p:nvCxnSpPr>
            <p:spPr>
              <a:xfrm>
                <a:off x="4783415" y="4227449"/>
                <a:ext cx="0" cy="39875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407D20AF-2A10-8CB9-BA20-FF17EBA6AD19}"/>
                  </a:ext>
                </a:extLst>
              </p:cNvPr>
              <p:cNvPicPr>
                <a:picLocks noChangeAspect="1"/>
              </p:cNvPicPr>
              <p:nvPr/>
            </p:nvPicPr>
            <p:blipFill>
              <a:blip r:embed="rId3"/>
              <a:stretch>
                <a:fillRect/>
              </a:stretch>
            </p:blipFill>
            <p:spPr>
              <a:xfrm>
                <a:off x="1720402" y="1850531"/>
                <a:ext cx="7551656" cy="4780526"/>
              </a:xfrm>
              <a:prstGeom prst="rect">
                <a:avLst/>
              </a:prstGeom>
              <a:ln w="57150">
                <a:noFill/>
              </a:ln>
            </p:spPr>
          </p:pic>
        </p:grp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7E4E69BD-3C80-D099-6163-F54A08403DE4}"/>
                </a:ext>
              </a:extLst>
            </p:cNvPr>
            <p:cNvSpPr/>
            <p:nvPr/>
          </p:nvSpPr>
          <p:spPr>
            <a:xfrm>
              <a:off x="4158793" y="4639545"/>
              <a:ext cx="788274" cy="23122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Tree>
    <p:extLst>
      <p:ext uri="{BB962C8B-B14F-4D97-AF65-F5344CB8AC3E}">
        <p14:creationId xmlns:p14="http://schemas.microsoft.com/office/powerpoint/2010/main" val="24942920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96809" y="5875848"/>
            <a:ext cx="6868515" cy="530315"/>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rgbClr val="C00000"/>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a:bodyPr>
          <a:lstStyle/>
          <a:p>
            <a:r>
              <a:rPr lang="en-US" sz="3000" dirty="0"/>
              <a:t>How Can I Use Them?</a:t>
            </a:r>
          </a:p>
          <a:p>
            <a:pPr lvl="1"/>
            <a:r>
              <a:rPr lang="en-US" sz="2600" b="1" dirty="0"/>
              <a:t>Reference Goodness-of-Fit Statistics</a:t>
            </a:r>
          </a:p>
          <a:p>
            <a:pPr lvl="1"/>
            <a:r>
              <a:rPr lang="en-US" sz="2600" dirty="0"/>
              <a:t>Compare Observed vs. Modeled:</a:t>
            </a:r>
          </a:p>
          <a:p>
            <a:pPr lvl="2"/>
            <a:r>
              <a:rPr lang="en-US" sz="2200" dirty="0"/>
              <a:t>Timing</a:t>
            </a:r>
          </a:p>
          <a:p>
            <a:pPr lvl="2"/>
            <a:r>
              <a:rPr lang="en-US" sz="2200" dirty="0"/>
              <a:t>Volume</a:t>
            </a:r>
          </a:p>
          <a:p>
            <a:pPr lvl="2"/>
            <a:r>
              <a:rPr lang="en-US" sz="2200"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6128740" y="898653"/>
            <a:ext cx="5886203" cy="3726222"/>
          </a:xfrm>
          <a:prstGeom prst="rect">
            <a:avLst/>
          </a:prstGeom>
          <a:ln w="57150">
            <a:noFill/>
          </a:ln>
        </p:spPr>
      </p:pic>
      <p:graphicFrame>
        <p:nvGraphicFramePr>
          <p:cNvPr id="13" name="Table 12">
            <a:extLst>
              <a:ext uri="{FF2B5EF4-FFF2-40B4-BE49-F238E27FC236}">
                <a16:creationId xmlns:a16="http://schemas.microsoft.com/office/drawing/2014/main" id="{B8D07275-8EDE-436B-943F-A668B2CDF3C5}"/>
              </a:ext>
            </a:extLst>
          </p:cNvPr>
          <p:cNvGraphicFramePr>
            <a:graphicFrameLocks noGrp="1"/>
          </p:cNvGraphicFramePr>
          <p:nvPr/>
        </p:nvGraphicFramePr>
        <p:xfrm>
          <a:off x="1855421" y="4813008"/>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5" name="Rectangle 14">
            <a:extLst>
              <a:ext uri="{FF2B5EF4-FFF2-40B4-BE49-F238E27FC236}">
                <a16:creationId xmlns:a16="http://schemas.microsoft.com/office/drawing/2014/main" id="{80D01655-897A-43F4-928A-CCFF6E05561A}"/>
              </a:ext>
            </a:extLst>
          </p:cNvPr>
          <p:cNvSpPr/>
          <p:nvPr/>
        </p:nvSpPr>
        <p:spPr>
          <a:xfrm>
            <a:off x="1804812" y="5549590"/>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16" name="Straight Arrow Connector 15">
            <a:extLst>
              <a:ext uri="{FF2B5EF4-FFF2-40B4-BE49-F238E27FC236}">
                <a16:creationId xmlns:a16="http://schemas.microsoft.com/office/drawing/2014/main" id="{264B8A76-D931-4F5D-82F7-69986B043326}"/>
              </a:ext>
            </a:extLst>
          </p:cNvPr>
          <p:cNvCxnSpPr>
            <a:cxnSpLocks/>
            <a:endCxn id="15" idx="1"/>
          </p:cNvCxnSpPr>
          <p:nvPr/>
        </p:nvCxnSpPr>
        <p:spPr>
          <a:xfrm flipV="1">
            <a:off x="780521" y="5669320"/>
            <a:ext cx="1024290" cy="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72ACAA8-A7BF-45E2-A677-B0AA42203D3D}"/>
              </a:ext>
            </a:extLst>
          </p:cNvPr>
          <p:cNvCxnSpPr>
            <a:cxnSpLocks/>
          </p:cNvCxnSpPr>
          <p:nvPr/>
        </p:nvCxnSpPr>
        <p:spPr>
          <a:xfrm flipV="1">
            <a:off x="780521" y="4310235"/>
            <a:ext cx="0" cy="1371600"/>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2" descr="Image result for thumbs up and down">
            <a:extLst>
              <a:ext uri="{FF2B5EF4-FFF2-40B4-BE49-F238E27FC236}">
                <a16:creationId xmlns:a16="http://schemas.microsoft.com/office/drawing/2014/main" id="{CE9D6827-6723-4270-A783-18DE5A8B7E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9578651" y="4929104"/>
            <a:ext cx="1515855" cy="1505461"/>
          </a:xfrm>
          <a:prstGeom prst="ellipse">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312A9D5-889D-4F2F-90A2-709D3F9AD32F}"/>
              </a:ext>
            </a:extLst>
          </p:cNvPr>
          <p:cNvSpPr/>
          <p:nvPr/>
        </p:nvSpPr>
        <p:spPr>
          <a:xfrm>
            <a:off x="6418373" y="4000513"/>
            <a:ext cx="5334006" cy="432050"/>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0" name="Straight Arrow Connector 19">
            <a:extLst>
              <a:ext uri="{FF2B5EF4-FFF2-40B4-BE49-F238E27FC236}">
                <a16:creationId xmlns:a16="http://schemas.microsoft.com/office/drawing/2014/main" id="{BE11B2ED-764D-468D-AB85-A71321CC7776}"/>
              </a:ext>
            </a:extLst>
          </p:cNvPr>
          <p:cNvCxnSpPr>
            <a:cxnSpLocks/>
          </p:cNvCxnSpPr>
          <p:nvPr/>
        </p:nvCxnSpPr>
        <p:spPr>
          <a:xfrm flipV="1">
            <a:off x="760428" y="4294209"/>
            <a:ext cx="5623560" cy="25418"/>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8661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fontScale="92500"/>
          </a:bodyPr>
          <a:lstStyle/>
          <a:p>
            <a:r>
              <a:rPr lang="en-US" sz="3000" dirty="0"/>
              <a:t>How Can I Use Them?</a:t>
            </a:r>
          </a:p>
          <a:p>
            <a:pPr lvl="1"/>
            <a:r>
              <a:rPr lang="en-US" sz="2600" dirty="0"/>
              <a:t>Reference Goodness-of-Fit Statistics</a:t>
            </a:r>
          </a:p>
          <a:p>
            <a:pPr lvl="1"/>
            <a:r>
              <a:rPr lang="en-US" sz="2600" b="1" dirty="0"/>
              <a:t>Compare Observed vs. Modeled:</a:t>
            </a:r>
          </a:p>
          <a:p>
            <a:pPr lvl="2"/>
            <a:r>
              <a:rPr lang="en-US" sz="2200" i="1" dirty="0"/>
              <a:t>Timing</a:t>
            </a:r>
          </a:p>
          <a:p>
            <a:pPr lvl="2"/>
            <a:r>
              <a:rPr lang="en-US" sz="2200" i="1" dirty="0"/>
              <a:t>Volume</a:t>
            </a:r>
          </a:p>
          <a:p>
            <a:pPr lvl="2"/>
            <a:r>
              <a:rPr lang="en-US" sz="2200" i="1"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3027548" y="2578894"/>
            <a:ext cx="6614163" cy="4187052"/>
          </a:xfrm>
          <a:prstGeom prst="rect">
            <a:avLst/>
          </a:prstGeom>
          <a:ln w="57150">
            <a:noFill/>
          </a:ln>
        </p:spPr>
      </p:pic>
      <p:sp>
        <p:nvSpPr>
          <p:cNvPr id="19" name="Rectangle 18">
            <a:extLst>
              <a:ext uri="{FF2B5EF4-FFF2-40B4-BE49-F238E27FC236}">
                <a16:creationId xmlns:a16="http://schemas.microsoft.com/office/drawing/2014/main" id="{7312A9D5-889D-4F2F-90A2-709D3F9AD32F}"/>
              </a:ext>
            </a:extLst>
          </p:cNvPr>
          <p:cNvSpPr/>
          <p:nvPr/>
        </p:nvSpPr>
        <p:spPr>
          <a:xfrm>
            <a:off x="3261111" y="4548852"/>
            <a:ext cx="6137532" cy="686669"/>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6B5C3BD4-9122-4AD7-A506-E0985A3BA6A9}"/>
              </a:ext>
            </a:extLst>
          </p:cNvPr>
          <p:cNvSpPr/>
          <p:nvPr/>
        </p:nvSpPr>
        <p:spPr>
          <a:xfrm>
            <a:off x="3261111" y="5421280"/>
            <a:ext cx="6137532" cy="655429"/>
          </a:xfrm>
          <a:prstGeom prst="rect">
            <a:avLst/>
          </a:prstGeom>
          <a:no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TextBox 20">
            <a:extLst>
              <a:ext uri="{FF2B5EF4-FFF2-40B4-BE49-F238E27FC236}">
                <a16:creationId xmlns:a16="http://schemas.microsoft.com/office/drawing/2014/main" id="{1F6BBED0-E10D-4380-A785-43A720C83B1A}"/>
              </a:ext>
            </a:extLst>
          </p:cNvPr>
          <p:cNvSpPr txBox="1"/>
          <p:nvPr/>
        </p:nvSpPr>
        <p:spPr>
          <a:xfrm>
            <a:off x="9947518" y="4628898"/>
            <a:ext cx="1271751" cy="646331"/>
          </a:xfrm>
          <a:prstGeom prst="rect">
            <a:avLst/>
          </a:prstGeom>
          <a:noFill/>
        </p:spPr>
        <p:txBody>
          <a:bodyPr wrap="square" rtlCol="0">
            <a:spAutoFit/>
          </a:bodyPr>
          <a:lstStyle/>
          <a:p>
            <a:r>
              <a:rPr lang="en-US" i="1" dirty="0">
                <a:solidFill>
                  <a:srgbClr val="C00000"/>
                </a:solidFill>
              </a:rPr>
              <a:t>Computed Results</a:t>
            </a:r>
          </a:p>
        </p:txBody>
      </p:sp>
      <p:cxnSp>
        <p:nvCxnSpPr>
          <p:cNvPr id="22" name="Straight Arrow Connector 21">
            <a:extLst>
              <a:ext uri="{FF2B5EF4-FFF2-40B4-BE49-F238E27FC236}">
                <a16:creationId xmlns:a16="http://schemas.microsoft.com/office/drawing/2014/main" id="{5EC63C39-83A2-4F76-8D23-F9C200B5DC5D}"/>
              </a:ext>
            </a:extLst>
          </p:cNvPr>
          <p:cNvCxnSpPr/>
          <p:nvPr/>
        </p:nvCxnSpPr>
        <p:spPr>
          <a:xfrm flipH="1">
            <a:off x="9377330" y="4952063"/>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532AC16-CDED-42ED-AF0D-441C3DA18285}"/>
              </a:ext>
            </a:extLst>
          </p:cNvPr>
          <p:cNvSpPr txBox="1"/>
          <p:nvPr/>
        </p:nvSpPr>
        <p:spPr>
          <a:xfrm>
            <a:off x="9947518" y="5489434"/>
            <a:ext cx="1271751" cy="646331"/>
          </a:xfrm>
          <a:prstGeom prst="rect">
            <a:avLst/>
          </a:prstGeom>
          <a:noFill/>
        </p:spPr>
        <p:txBody>
          <a:bodyPr wrap="square" rtlCol="0">
            <a:spAutoFit/>
          </a:bodyPr>
          <a:lstStyle/>
          <a:p>
            <a:r>
              <a:rPr lang="en-US" i="1" dirty="0">
                <a:solidFill>
                  <a:srgbClr val="C00000"/>
                </a:solidFill>
              </a:rPr>
              <a:t>Observed Data</a:t>
            </a:r>
          </a:p>
        </p:txBody>
      </p:sp>
      <p:cxnSp>
        <p:nvCxnSpPr>
          <p:cNvPr id="24" name="Straight Arrow Connector 23">
            <a:extLst>
              <a:ext uri="{FF2B5EF4-FFF2-40B4-BE49-F238E27FC236}">
                <a16:creationId xmlns:a16="http://schemas.microsoft.com/office/drawing/2014/main" id="{ECEA24DE-47DF-4226-BA60-0A09233A5A8D}"/>
              </a:ext>
            </a:extLst>
          </p:cNvPr>
          <p:cNvCxnSpPr/>
          <p:nvPr/>
        </p:nvCxnSpPr>
        <p:spPr>
          <a:xfrm flipH="1">
            <a:off x="9377330" y="5812599"/>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365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a:xfrm>
            <a:off x="609600" y="200139"/>
            <a:ext cx="10972800" cy="858128"/>
          </a:xfrm>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a:xfrm>
            <a:off x="609600" y="1058267"/>
            <a:ext cx="10972800" cy="4114800"/>
          </a:xfrm>
        </p:spPr>
        <p:txBody>
          <a:bodyPr/>
          <a:lstStyle/>
          <a:p>
            <a:r>
              <a:rPr lang="en-US" dirty="0"/>
              <a:t>Models contain approximations and simplifications</a:t>
            </a:r>
          </a:p>
          <a:p>
            <a:r>
              <a:rPr lang="en-US" dirty="0"/>
              <a:t>Simpler model → parameters represent more → more parameter uncertainty</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7932840" y="2712128"/>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1392382" y="2719557"/>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2097758" y="2281840"/>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556737" y="129757"/>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659417" y="3234791"/>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6492583" y="142115"/>
            <a:ext cx="5582652" cy="5278287"/>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2195928" y="2781259"/>
            <a:ext cx="4279321" cy="360915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171368" y="2578894"/>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fontScale="92500" lnSpcReduction="10000"/>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116765" y="4291960"/>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178171" y="1912612"/>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2026885" y="3465218"/>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479655" y="3119479"/>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7554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609600" y="314090"/>
            <a:ext cx="10972800" cy="858128"/>
          </a:xfrm>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fontScale="92500" lnSpcReduction="20000"/>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a:xfrm>
            <a:off x="505691" y="189344"/>
            <a:ext cx="10972800" cy="858128"/>
          </a:xfrm>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838201" y="1825625"/>
            <a:ext cx="5257800" cy="4351338"/>
          </a:xfrm>
        </p:spPr>
        <p:txBody>
          <a:bodyPr/>
          <a:lstStyle/>
          <a:p>
            <a:r>
              <a:rPr lang="en-US" dirty="0"/>
              <a:t>Adjustment of model parameters</a:t>
            </a:r>
          </a:p>
          <a:p>
            <a:r>
              <a:rPr lang="en-US" dirty="0"/>
              <a:t>Manual or automatic</a:t>
            </a:r>
          </a:p>
          <a:p>
            <a:r>
              <a:rPr lang="en-US" dirty="0"/>
              <a:t>Goal: match output with observed data</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179128" y="1208436"/>
            <a:ext cx="6096000" cy="5265101"/>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1838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3906100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a:xfrm>
            <a:off x="742122" y="112368"/>
            <a:ext cx="10972800" cy="858128"/>
          </a:xfrm>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110190"/>
            <a:ext cx="10515600" cy="1937989"/>
          </a:xfrm>
        </p:spPr>
        <p:txBody>
          <a:bodyPr/>
          <a:lstStyle/>
          <a:p>
            <a:r>
              <a:rPr lang="en-US" dirty="0"/>
              <a:t>Uncertainty abounds</a:t>
            </a:r>
          </a:p>
          <a:p>
            <a:r>
              <a:rPr lang="en-US" dirty="0"/>
              <a:t>Models are simplifications</a:t>
            </a:r>
          </a:p>
          <a:p>
            <a:r>
              <a:rPr lang="en-US" dirty="0"/>
              <a:t>Initial estimates are only estimates</a:t>
            </a:r>
          </a:p>
        </p:txBody>
      </p:sp>
      <p:grpSp>
        <p:nvGrpSpPr>
          <p:cNvPr id="25" name="Group 24">
            <a:extLst>
              <a:ext uri="{FF2B5EF4-FFF2-40B4-BE49-F238E27FC236}">
                <a16:creationId xmlns:a16="http://schemas.microsoft.com/office/drawing/2014/main" id="{EBBA53A1-9427-2E44-4CCE-7B2F806D2C27}"/>
              </a:ext>
            </a:extLst>
          </p:cNvPr>
          <p:cNvGrpSpPr/>
          <p:nvPr/>
        </p:nvGrpSpPr>
        <p:grpSpPr>
          <a:xfrm>
            <a:off x="742122" y="3048179"/>
            <a:ext cx="11237844" cy="2286000"/>
            <a:chOff x="477078" y="4330873"/>
            <a:chExt cx="11237844" cy="2286000"/>
          </a:xfrm>
        </p:grpSpPr>
        <p:grpSp>
          <p:nvGrpSpPr>
            <p:cNvPr id="15" name="Group 14">
              <a:extLst>
                <a:ext uri="{FF2B5EF4-FFF2-40B4-BE49-F238E27FC236}">
                  <a16:creationId xmlns:a16="http://schemas.microsoft.com/office/drawing/2014/main" id="{E4786C2C-4FFE-86F1-2EB0-393B3DAC77A0}"/>
                </a:ext>
              </a:extLst>
            </p:cNvPr>
            <p:cNvGrpSpPr/>
            <p:nvPr/>
          </p:nvGrpSpPr>
          <p:grpSpPr>
            <a:xfrm>
              <a:off x="477078" y="4330873"/>
              <a:ext cx="4475922" cy="2286000"/>
              <a:chOff x="477078" y="4330873"/>
              <a:chExt cx="4475922" cy="2286000"/>
            </a:xfrm>
          </p:grpSpPr>
          <p:grpSp>
            <p:nvGrpSpPr>
              <p:cNvPr id="14" name="Group 13">
                <a:extLst>
                  <a:ext uri="{FF2B5EF4-FFF2-40B4-BE49-F238E27FC236}">
                    <a16:creationId xmlns:a16="http://schemas.microsoft.com/office/drawing/2014/main" id="{9F17523C-A3F4-C2EF-D365-C581B549C65D}"/>
                  </a:ext>
                </a:extLst>
              </p:cNvPr>
              <p:cNvGrpSpPr/>
              <p:nvPr/>
            </p:nvGrpSpPr>
            <p:grpSpPr>
              <a:xfrm>
                <a:off x="477078" y="4330873"/>
                <a:ext cx="4475922" cy="2286000"/>
                <a:chOff x="477078" y="4330873"/>
                <a:chExt cx="4475922" cy="2286000"/>
              </a:xfrm>
            </p:grpSpPr>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grpSp>
        <p:grpSp>
          <p:nvGrpSpPr>
            <p:cNvPr id="24" name="Group 23">
              <a:extLst>
                <a:ext uri="{FF2B5EF4-FFF2-40B4-BE49-F238E27FC236}">
                  <a16:creationId xmlns:a16="http://schemas.microsoft.com/office/drawing/2014/main" id="{4D1048C1-28F1-72C9-AA76-3ECFFFD88EF3}"/>
                </a:ext>
              </a:extLst>
            </p:cNvPr>
            <p:cNvGrpSpPr/>
            <p:nvPr/>
          </p:nvGrpSpPr>
          <p:grpSpPr>
            <a:xfrm>
              <a:off x="4953000" y="4330873"/>
              <a:ext cx="6761922" cy="2286000"/>
              <a:chOff x="4953000" y="4330873"/>
              <a:chExt cx="6761922" cy="2286000"/>
            </a:xfrm>
          </p:grpSpPr>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grpSp>
      </p:grpSp>
    </p:spTree>
    <p:extLst>
      <p:ext uri="{BB962C8B-B14F-4D97-AF65-F5344CB8AC3E}">
        <p14:creationId xmlns:p14="http://schemas.microsoft.com/office/powerpoint/2010/main" val="2524301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a:xfrm>
            <a:off x="526472" y="194818"/>
            <a:ext cx="10972800" cy="858128"/>
          </a:xfrm>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a:xfrm>
            <a:off x="339437" y="2209800"/>
            <a:ext cx="10972800" cy="4114800"/>
          </a:xfrm>
        </p:spPr>
        <p:txBody>
          <a:bodyPr/>
          <a:lstStyle/>
          <a:p>
            <a:r>
              <a:rPr lang="en-US" dirty="0"/>
              <a:t>Observed data are necessary for calibration</a:t>
            </a:r>
          </a:p>
          <a:p>
            <a:pPr lvl="1"/>
            <a:r>
              <a:rPr lang="en-US" dirty="0"/>
              <a:t>Precipitation Gages</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756073" y="21050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a:xfrm>
            <a:off x="609600" y="120694"/>
            <a:ext cx="10972800" cy="858128"/>
          </a:xfrm>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a:xfrm>
            <a:off x="609600" y="1371600"/>
            <a:ext cx="10972800" cy="4114800"/>
          </a:xfrm>
        </p:spPr>
        <p:txBody>
          <a:bodyPr>
            <a:normAutofit lnSpcReduction="10000"/>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430430" y="1480120"/>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1236</TotalTime>
  <Words>7039</Words>
  <Application>Microsoft Office PowerPoint</Application>
  <PresentationFormat>Widescreen</PresentationFormat>
  <Paragraphs>802</Paragraphs>
  <Slides>60</Slides>
  <Notes>55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60</vt:i4>
      </vt:variant>
    </vt:vector>
  </HeadingPairs>
  <TitlesOfParts>
    <vt:vector size="67" baseType="lpstr">
      <vt:lpstr>Arial</vt:lpstr>
      <vt:lpstr>Calibri</vt:lpstr>
      <vt:lpstr>Cambria Math</vt:lpstr>
      <vt:lpstr>Consolas</vt:lpstr>
      <vt:lpstr>Lao UI</vt:lpstr>
      <vt:lpstr>Lato</vt:lpstr>
      <vt:lpstr>Office Theme</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Parameter Regression</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Initial Model Parameters – ET &amp; Snow</vt:lpstr>
      <vt:lpstr>Setting  Calibration Goals</vt:lpstr>
      <vt:lpstr>Calibration Goals</vt:lpstr>
      <vt:lpstr>PowerPoint Presentation</vt:lpstr>
      <vt:lpstr>PowerPoint Presentation</vt:lpstr>
      <vt:lpstr>PowerPoint Presentation</vt:lpstr>
      <vt:lpstr>PowerPoint Presentation</vt:lpstr>
      <vt:lpstr>PowerPoint Presentation</vt:lpstr>
      <vt:lpstr>Takeaways</vt:lpstr>
      <vt:lpstr>Calibration Metrics</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Model Calibration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Jang</cp:lastModifiedBy>
  <cp:revision>68</cp:revision>
  <dcterms:created xsi:type="dcterms:W3CDTF">2022-02-24T15:47:34Z</dcterms:created>
  <dcterms:modified xsi:type="dcterms:W3CDTF">2024-08-03T13:26:51Z</dcterms:modified>
</cp:coreProperties>
</file>